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96" r:id="rId1"/>
  </p:sldMasterIdLst>
  <p:notesMasterIdLst>
    <p:notesMasterId r:id="rId52"/>
  </p:notesMasterIdLst>
  <p:sldIdLst>
    <p:sldId id="280" r:id="rId2"/>
    <p:sldId id="257" r:id="rId3"/>
    <p:sldId id="319" r:id="rId4"/>
    <p:sldId id="258" r:id="rId5"/>
    <p:sldId id="261" r:id="rId6"/>
    <p:sldId id="309" r:id="rId7"/>
    <p:sldId id="310" r:id="rId8"/>
    <p:sldId id="259" r:id="rId9"/>
    <p:sldId id="281" r:id="rId10"/>
    <p:sldId id="282" r:id="rId11"/>
    <p:sldId id="260" r:id="rId12"/>
    <p:sldId id="264" r:id="rId13"/>
    <p:sldId id="263" r:id="rId14"/>
    <p:sldId id="265" r:id="rId15"/>
    <p:sldId id="324" r:id="rId16"/>
    <p:sldId id="268" r:id="rId17"/>
    <p:sldId id="266" r:id="rId18"/>
    <p:sldId id="283" r:id="rId19"/>
    <p:sldId id="267" r:id="rId20"/>
    <p:sldId id="269" r:id="rId21"/>
    <p:sldId id="270" r:id="rId22"/>
    <p:sldId id="271" r:id="rId23"/>
    <p:sldId id="272" r:id="rId24"/>
    <p:sldId id="318" r:id="rId25"/>
    <p:sldId id="274" r:id="rId26"/>
    <p:sldId id="285" r:id="rId27"/>
    <p:sldId id="284" r:id="rId28"/>
    <p:sldId id="275" r:id="rId29"/>
    <p:sldId id="276" r:id="rId30"/>
    <p:sldId id="277" r:id="rId31"/>
    <p:sldId id="278" r:id="rId32"/>
    <p:sldId id="279" r:id="rId33"/>
    <p:sldId id="313" r:id="rId34"/>
    <p:sldId id="315" r:id="rId35"/>
    <p:sldId id="322" r:id="rId36"/>
    <p:sldId id="320" r:id="rId37"/>
    <p:sldId id="321" r:id="rId38"/>
    <p:sldId id="286" r:id="rId39"/>
    <p:sldId id="296" r:id="rId40"/>
    <p:sldId id="297" r:id="rId41"/>
    <p:sldId id="298" r:id="rId42"/>
    <p:sldId id="299" r:id="rId43"/>
    <p:sldId id="305" r:id="rId44"/>
    <p:sldId id="300" r:id="rId45"/>
    <p:sldId id="301" r:id="rId46"/>
    <p:sldId id="303" r:id="rId47"/>
    <p:sldId id="306" r:id="rId48"/>
    <p:sldId id="302" r:id="rId49"/>
    <p:sldId id="316" r:id="rId50"/>
    <p:sldId id="314" r:id="rId51"/>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4624" autoAdjust="0"/>
  </p:normalViewPr>
  <p:slideViewPr>
    <p:cSldViewPr>
      <p:cViewPr varScale="1">
        <p:scale>
          <a:sx n="79" d="100"/>
          <a:sy n="79" d="100"/>
        </p:scale>
        <p:origin x="77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______________Microsoft_Excel.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______________Microsoft_Excel1.xlsx"/></Relationships>
</file>

<file path=ppt/charts/_rels/chart3.xml.rels><?xml version="1.0" encoding="UTF-8" standalone="yes"?>
<Relationships xmlns="http://schemas.openxmlformats.org/package/2006/relationships"><Relationship Id="rId1" Type="http://schemas.openxmlformats.org/officeDocument/2006/relationships/package" Target="../embeddings/___________________Microsoft_Excel2.xlsx"/></Relationships>
</file>

<file path=ppt/charts/_rels/chart4.xml.rels><?xml version="1.0" encoding="UTF-8" standalone="yes"?>
<Relationships xmlns="http://schemas.openxmlformats.org/package/2006/relationships"><Relationship Id="rId1" Type="http://schemas.openxmlformats.org/officeDocument/2006/relationships/package" Target="../embeddings/___________________Microsoft_Excel3.xlsx"/></Relationships>
</file>

<file path=ppt/charts/_rels/chart5.xml.rels><?xml version="1.0" encoding="UTF-8" standalone="yes"?>
<Relationships xmlns="http://schemas.openxmlformats.org/package/2006/relationships"><Relationship Id="rId1" Type="http://schemas.openxmlformats.org/officeDocument/2006/relationships/package" Target="../embeddings/___________________Microsoft_Excel4.xlsx"/></Relationships>
</file>

<file path=ppt/charts/_rels/chart6.xml.rels><?xml version="1.0" encoding="UTF-8" standalone="yes"?>
<Relationships xmlns="http://schemas.openxmlformats.org/package/2006/relationships"><Relationship Id="rId1" Type="http://schemas.openxmlformats.org/officeDocument/2006/relationships/package" Target="../embeddings/___________________Microsoft_Excel5.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0"/>
    </c:view3D>
    <c:floor>
      <c:thickness val="0"/>
    </c:floor>
    <c:sideWall>
      <c:thickness val="0"/>
    </c:sideWall>
    <c:backWall>
      <c:thickness val="0"/>
    </c:backWall>
    <c:plotArea>
      <c:layout/>
      <c:bar3DChart>
        <c:barDir val="col"/>
        <c:grouping val="standard"/>
        <c:varyColors val="0"/>
        <c:ser>
          <c:idx val="0"/>
          <c:order val="0"/>
          <c:tx>
            <c:strRef>
              <c:f>'Φύλλο1'!$B$1</c:f>
              <c:strCache>
                <c:ptCount val="1"/>
                <c:pt idx="0">
                  <c:v>5</c:v>
                </c:pt>
              </c:strCache>
            </c:strRef>
          </c:tx>
          <c:invertIfNegative val="0"/>
          <c:cat>
            <c:strRef>
              <c:f>'Φύλλο1'!$A$2:$A$8</c:f>
              <c:strCache>
                <c:ptCount val="7"/>
                <c:pt idx="0">
                  <c:v>ΠΡΟΣ-ΘΙΑΣ</c:v>
                </c:pt>
                <c:pt idx="1">
                  <c:v>Θ.ΕΡΓΑ</c:v>
                </c:pt>
                <c:pt idx="2">
                  <c:v>ΣΚΗΝ.ΕΝΔΥ</c:v>
                </c:pt>
                <c:pt idx="3">
                  <c:v>ΧΟΡΟΣ</c:v>
                </c:pt>
                <c:pt idx="4">
                  <c:v>ΚΙΝΗΜΑΤ</c:v>
                </c:pt>
                <c:pt idx="5">
                  <c:v>ΠΑΙΔΑΓΩΓ</c:v>
                </c:pt>
                <c:pt idx="6">
                  <c:v>ΠΡΩΤΟΤΥΠ</c:v>
                </c:pt>
              </c:strCache>
            </c:strRef>
          </c:cat>
          <c:val>
            <c:numRef>
              <c:f>'Φύλλο1'!$B$2:$B$8</c:f>
              <c:numCache>
                <c:formatCode>General</c:formatCode>
                <c:ptCount val="7"/>
                <c:pt idx="0">
                  <c:v>0</c:v>
                </c:pt>
                <c:pt idx="1">
                  <c:v>3</c:v>
                </c:pt>
                <c:pt idx="2">
                  <c:v>1</c:v>
                </c:pt>
              </c:numCache>
            </c:numRef>
          </c:val>
          <c:extLst>
            <c:ext xmlns:c16="http://schemas.microsoft.com/office/drawing/2014/chart" uri="{C3380CC4-5D6E-409C-BE32-E72D297353CC}">
              <c16:uniqueId val="{00000000-ACC0-4B25-9B5E-46220CCB7EB7}"/>
            </c:ext>
          </c:extLst>
        </c:ser>
        <c:ser>
          <c:idx val="1"/>
          <c:order val="1"/>
          <c:tx>
            <c:strRef>
              <c:f>'Φύλλο1'!$C$1</c:f>
              <c:strCache>
                <c:ptCount val="1"/>
                <c:pt idx="0">
                  <c:v>6</c:v>
                </c:pt>
              </c:strCache>
            </c:strRef>
          </c:tx>
          <c:invertIfNegative val="0"/>
          <c:cat>
            <c:strRef>
              <c:f>'Φύλλο1'!$A$2:$A$8</c:f>
              <c:strCache>
                <c:ptCount val="7"/>
                <c:pt idx="0">
                  <c:v>ΠΡΟΣ-ΘΙΑΣ</c:v>
                </c:pt>
                <c:pt idx="1">
                  <c:v>Θ.ΕΡΓΑ</c:v>
                </c:pt>
                <c:pt idx="2">
                  <c:v>ΣΚΗΝ.ΕΝΔΥ</c:v>
                </c:pt>
                <c:pt idx="3">
                  <c:v>ΧΟΡΟΣ</c:v>
                </c:pt>
                <c:pt idx="4">
                  <c:v>ΚΙΝΗΜΑΤ</c:v>
                </c:pt>
                <c:pt idx="5">
                  <c:v>ΠΑΙΔΑΓΩΓ</c:v>
                </c:pt>
                <c:pt idx="6">
                  <c:v>ΠΡΩΤΟΤΥΠ</c:v>
                </c:pt>
              </c:strCache>
            </c:strRef>
          </c:cat>
          <c:val>
            <c:numRef>
              <c:f>'Φύλλο1'!$C$2:$C$8</c:f>
              <c:numCache>
                <c:formatCode>General</c:formatCode>
                <c:ptCount val="7"/>
                <c:pt idx="0">
                  <c:v>6</c:v>
                </c:pt>
                <c:pt idx="1">
                  <c:v>4</c:v>
                </c:pt>
                <c:pt idx="2">
                  <c:v>2</c:v>
                </c:pt>
                <c:pt idx="3">
                  <c:v>1</c:v>
                </c:pt>
                <c:pt idx="4">
                  <c:v>1</c:v>
                </c:pt>
                <c:pt idx="6">
                  <c:v>1</c:v>
                </c:pt>
              </c:numCache>
            </c:numRef>
          </c:val>
          <c:extLst>
            <c:ext xmlns:c16="http://schemas.microsoft.com/office/drawing/2014/chart" uri="{C3380CC4-5D6E-409C-BE32-E72D297353CC}">
              <c16:uniqueId val="{00000001-ACC0-4B25-9B5E-46220CCB7EB7}"/>
            </c:ext>
          </c:extLst>
        </c:ser>
        <c:ser>
          <c:idx val="2"/>
          <c:order val="2"/>
          <c:tx>
            <c:strRef>
              <c:f>'Φύλλο1'!$D$1</c:f>
              <c:strCache>
                <c:ptCount val="1"/>
                <c:pt idx="0">
                  <c:v>7</c:v>
                </c:pt>
              </c:strCache>
            </c:strRef>
          </c:tx>
          <c:invertIfNegative val="0"/>
          <c:cat>
            <c:strRef>
              <c:f>'Φύλλο1'!$A$2:$A$8</c:f>
              <c:strCache>
                <c:ptCount val="7"/>
                <c:pt idx="0">
                  <c:v>ΠΡΟΣ-ΘΙΑΣ</c:v>
                </c:pt>
                <c:pt idx="1">
                  <c:v>Θ.ΕΡΓΑ</c:v>
                </c:pt>
                <c:pt idx="2">
                  <c:v>ΣΚΗΝ.ΕΝΔΥ</c:v>
                </c:pt>
                <c:pt idx="3">
                  <c:v>ΧΟΡΟΣ</c:v>
                </c:pt>
                <c:pt idx="4">
                  <c:v>ΚΙΝΗΜΑΤ</c:v>
                </c:pt>
                <c:pt idx="5">
                  <c:v>ΠΑΙΔΑΓΩΓ</c:v>
                </c:pt>
                <c:pt idx="6">
                  <c:v>ΠΡΩΤΟΤΥΠ</c:v>
                </c:pt>
              </c:strCache>
            </c:strRef>
          </c:cat>
          <c:val>
            <c:numRef>
              <c:f>'Φύλλο1'!$D$2:$D$8</c:f>
              <c:numCache>
                <c:formatCode>General</c:formatCode>
                <c:ptCount val="7"/>
                <c:pt idx="0">
                  <c:v>16</c:v>
                </c:pt>
                <c:pt idx="1">
                  <c:v>8</c:v>
                </c:pt>
                <c:pt idx="2">
                  <c:v>1</c:v>
                </c:pt>
                <c:pt idx="3">
                  <c:v>1</c:v>
                </c:pt>
                <c:pt idx="4">
                  <c:v>5</c:v>
                </c:pt>
                <c:pt idx="5">
                  <c:v>3</c:v>
                </c:pt>
                <c:pt idx="6">
                  <c:v>3</c:v>
                </c:pt>
              </c:numCache>
            </c:numRef>
          </c:val>
          <c:extLst>
            <c:ext xmlns:c16="http://schemas.microsoft.com/office/drawing/2014/chart" uri="{C3380CC4-5D6E-409C-BE32-E72D297353CC}">
              <c16:uniqueId val="{00000002-ACC0-4B25-9B5E-46220CCB7EB7}"/>
            </c:ext>
          </c:extLst>
        </c:ser>
        <c:ser>
          <c:idx val="3"/>
          <c:order val="3"/>
          <c:tx>
            <c:strRef>
              <c:f>'Φύλλο1'!$E$1</c:f>
              <c:strCache>
                <c:ptCount val="1"/>
                <c:pt idx="0">
                  <c:v>8</c:v>
                </c:pt>
              </c:strCache>
            </c:strRef>
          </c:tx>
          <c:invertIfNegative val="0"/>
          <c:cat>
            <c:strRef>
              <c:f>'Φύλλο1'!$A$2:$A$8</c:f>
              <c:strCache>
                <c:ptCount val="7"/>
                <c:pt idx="0">
                  <c:v>ΠΡΟΣ-ΘΙΑΣ</c:v>
                </c:pt>
                <c:pt idx="1">
                  <c:v>Θ.ΕΡΓΑ</c:v>
                </c:pt>
                <c:pt idx="2">
                  <c:v>ΣΚΗΝ.ΕΝΔΥ</c:v>
                </c:pt>
                <c:pt idx="3">
                  <c:v>ΧΟΡΟΣ</c:v>
                </c:pt>
                <c:pt idx="4">
                  <c:v>ΚΙΝΗΜΑΤ</c:v>
                </c:pt>
                <c:pt idx="5">
                  <c:v>ΠΑΙΔΑΓΩΓ</c:v>
                </c:pt>
                <c:pt idx="6">
                  <c:v>ΠΡΩΤΟΤΥΠ</c:v>
                </c:pt>
              </c:strCache>
            </c:strRef>
          </c:cat>
          <c:val>
            <c:numRef>
              <c:f>'Φύλλο1'!$E$2:$E$8</c:f>
              <c:numCache>
                <c:formatCode>General</c:formatCode>
                <c:ptCount val="7"/>
                <c:pt idx="0">
                  <c:v>8</c:v>
                </c:pt>
                <c:pt idx="1">
                  <c:v>7</c:v>
                </c:pt>
                <c:pt idx="2">
                  <c:v>1</c:v>
                </c:pt>
                <c:pt idx="3">
                  <c:v>4</c:v>
                </c:pt>
                <c:pt idx="4">
                  <c:v>1</c:v>
                </c:pt>
                <c:pt idx="5">
                  <c:v>1</c:v>
                </c:pt>
                <c:pt idx="6">
                  <c:v>4</c:v>
                </c:pt>
              </c:numCache>
            </c:numRef>
          </c:val>
          <c:extLst>
            <c:ext xmlns:c16="http://schemas.microsoft.com/office/drawing/2014/chart" uri="{C3380CC4-5D6E-409C-BE32-E72D297353CC}">
              <c16:uniqueId val="{00000003-ACC0-4B25-9B5E-46220CCB7EB7}"/>
            </c:ext>
          </c:extLst>
        </c:ser>
        <c:ser>
          <c:idx val="4"/>
          <c:order val="4"/>
          <c:tx>
            <c:strRef>
              <c:f>'Φύλλο1'!$F$1</c:f>
              <c:strCache>
                <c:ptCount val="1"/>
                <c:pt idx="0">
                  <c:v>9</c:v>
                </c:pt>
              </c:strCache>
            </c:strRef>
          </c:tx>
          <c:invertIfNegative val="0"/>
          <c:cat>
            <c:strRef>
              <c:f>'Φύλλο1'!$A$2:$A$8</c:f>
              <c:strCache>
                <c:ptCount val="7"/>
                <c:pt idx="0">
                  <c:v>ΠΡΟΣ-ΘΙΑΣ</c:v>
                </c:pt>
                <c:pt idx="1">
                  <c:v>Θ.ΕΡΓΑ</c:v>
                </c:pt>
                <c:pt idx="2">
                  <c:v>ΣΚΗΝ.ΕΝΔΥ</c:v>
                </c:pt>
                <c:pt idx="3">
                  <c:v>ΧΟΡΟΣ</c:v>
                </c:pt>
                <c:pt idx="4">
                  <c:v>ΚΙΝΗΜΑΤ</c:v>
                </c:pt>
                <c:pt idx="5">
                  <c:v>ΠΑΙΔΑΓΩΓ</c:v>
                </c:pt>
                <c:pt idx="6">
                  <c:v>ΠΡΩΤΟΤΥΠ</c:v>
                </c:pt>
              </c:strCache>
            </c:strRef>
          </c:cat>
          <c:val>
            <c:numRef>
              <c:f>'Φύλλο1'!$F$2:$F$8</c:f>
              <c:numCache>
                <c:formatCode>General</c:formatCode>
                <c:ptCount val="7"/>
                <c:pt idx="0">
                  <c:v>3</c:v>
                </c:pt>
                <c:pt idx="1">
                  <c:v>1</c:v>
                </c:pt>
                <c:pt idx="3">
                  <c:v>1</c:v>
                </c:pt>
              </c:numCache>
            </c:numRef>
          </c:val>
          <c:extLst>
            <c:ext xmlns:c16="http://schemas.microsoft.com/office/drawing/2014/chart" uri="{C3380CC4-5D6E-409C-BE32-E72D297353CC}">
              <c16:uniqueId val="{00000004-ACC0-4B25-9B5E-46220CCB7EB7}"/>
            </c:ext>
          </c:extLst>
        </c:ser>
        <c:ser>
          <c:idx val="5"/>
          <c:order val="5"/>
          <c:tx>
            <c:strRef>
              <c:f>'Φύλλο1'!$G$1</c:f>
              <c:strCache>
                <c:ptCount val="1"/>
                <c:pt idx="0">
                  <c:v>10</c:v>
                </c:pt>
              </c:strCache>
            </c:strRef>
          </c:tx>
          <c:invertIfNegative val="0"/>
          <c:cat>
            <c:strRef>
              <c:f>'Φύλλο1'!$A$2:$A$8</c:f>
              <c:strCache>
                <c:ptCount val="7"/>
                <c:pt idx="0">
                  <c:v>ΠΡΟΣ-ΘΙΑΣ</c:v>
                </c:pt>
                <c:pt idx="1">
                  <c:v>Θ.ΕΡΓΑ</c:v>
                </c:pt>
                <c:pt idx="2">
                  <c:v>ΣΚΗΝ.ΕΝΔΥ</c:v>
                </c:pt>
                <c:pt idx="3">
                  <c:v>ΧΟΡΟΣ</c:v>
                </c:pt>
                <c:pt idx="4">
                  <c:v>ΚΙΝΗΜΑΤ</c:v>
                </c:pt>
                <c:pt idx="5">
                  <c:v>ΠΑΙΔΑΓΩΓ</c:v>
                </c:pt>
                <c:pt idx="6">
                  <c:v>ΠΡΩΤΟΤΥΠ</c:v>
                </c:pt>
              </c:strCache>
            </c:strRef>
          </c:cat>
          <c:val>
            <c:numRef>
              <c:f>'Φύλλο1'!$G$2:$G$8</c:f>
              <c:numCache>
                <c:formatCode>General</c:formatCode>
                <c:ptCount val="7"/>
                <c:pt idx="0">
                  <c:v>1</c:v>
                </c:pt>
                <c:pt idx="2">
                  <c:v>1</c:v>
                </c:pt>
                <c:pt idx="6">
                  <c:v>6</c:v>
                </c:pt>
              </c:numCache>
            </c:numRef>
          </c:val>
          <c:extLst>
            <c:ext xmlns:c16="http://schemas.microsoft.com/office/drawing/2014/chart" uri="{C3380CC4-5D6E-409C-BE32-E72D297353CC}">
              <c16:uniqueId val="{00000005-ACC0-4B25-9B5E-46220CCB7EB7}"/>
            </c:ext>
          </c:extLst>
        </c:ser>
        <c:ser>
          <c:idx val="6"/>
          <c:order val="6"/>
          <c:tx>
            <c:strRef>
              <c:f>'Φύλλο1'!$H$1</c:f>
              <c:strCache>
                <c:ptCount val="1"/>
                <c:pt idx="0">
                  <c:v>11</c:v>
                </c:pt>
              </c:strCache>
            </c:strRef>
          </c:tx>
          <c:invertIfNegative val="0"/>
          <c:cat>
            <c:strRef>
              <c:f>'Φύλλο1'!$A$2:$A$8</c:f>
              <c:strCache>
                <c:ptCount val="7"/>
                <c:pt idx="0">
                  <c:v>ΠΡΟΣ-ΘΙΑΣ</c:v>
                </c:pt>
                <c:pt idx="1">
                  <c:v>Θ.ΕΡΓΑ</c:v>
                </c:pt>
                <c:pt idx="2">
                  <c:v>ΣΚΗΝ.ΕΝΔΥ</c:v>
                </c:pt>
                <c:pt idx="3">
                  <c:v>ΧΟΡΟΣ</c:v>
                </c:pt>
                <c:pt idx="4">
                  <c:v>ΚΙΝΗΜΑΤ</c:v>
                </c:pt>
                <c:pt idx="5">
                  <c:v>ΠΑΙΔΑΓΩΓ</c:v>
                </c:pt>
                <c:pt idx="6">
                  <c:v>ΠΡΩΤΟΤΥΠ</c:v>
                </c:pt>
              </c:strCache>
            </c:strRef>
          </c:cat>
          <c:val>
            <c:numRef>
              <c:f>'Φύλλο1'!$H$2:$H$8</c:f>
            </c:numRef>
          </c:val>
          <c:shape val="box"/>
          <c:extLst>
            <c:ext xmlns:c16="http://schemas.microsoft.com/office/drawing/2014/chart" uri="{C3380CC4-5D6E-409C-BE32-E72D297353CC}">
              <c16:uniqueId val="{00000006-ACC0-4B25-9B5E-46220CCB7EB7}"/>
            </c:ext>
          </c:extLst>
        </c:ser>
        <c:ser>
          <c:idx val="7"/>
          <c:order val="7"/>
          <c:tx>
            <c:strRef>
              <c:f>'Φύλλο1'!$I$1</c:f>
              <c:strCache>
                <c:ptCount val="1"/>
                <c:pt idx="0">
                  <c:v>12</c:v>
                </c:pt>
              </c:strCache>
            </c:strRef>
          </c:tx>
          <c:invertIfNegative val="0"/>
          <c:cat>
            <c:strRef>
              <c:f>'Φύλλο1'!$A$2:$A$8</c:f>
              <c:strCache>
                <c:ptCount val="7"/>
                <c:pt idx="0">
                  <c:v>ΠΡΟΣ-ΘΙΑΣ</c:v>
                </c:pt>
                <c:pt idx="1">
                  <c:v>Θ.ΕΡΓΑ</c:v>
                </c:pt>
                <c:pt idx="2">
                  <c:v>ΣΚΗΝ.ΕΝΔΥ</c:v>
                </c:pt>
                <c:pt idx="3">
                  <c:v>ΧΟΡΟΣ</c:v>
                </c:pt>
                <c:pt idx="4">
                  <c:v>ΚΙΝΗΜΑΤ</c:v>
                </c:pt>
                <c:pt idx="5">
                  <c:v>ΠΑΙΔΑΓΩΓ</c:v>
                </c:pt>
                <c:pt idx="6">
                  <c:v>ΠΡΩΤΟΤΥΠ</c:v>
                </c:pt>
              </c:strCache>
            </c:strRef>
          </c:cat>
          <c:val>
            <c:numRef>
              <c:f>'Φύλλο1'!$I$2:$I$8</c:f>
            </c:numRef>
          </c:val>
          <c:shape val="box"/>
          <c:extLst>
            <c:ext xmlns:c16="http://schemas.microsoft.com/office/drawing/2014/chart" uri="{C3380CC4-5D6E-409C-BE32-E72D297353CC}">
              <c16:uniqueId val="{00000007-ACC0-4B25-9B5E-46220CCB7EB7}"/>
            </c:ext>
          </c:extLst>
        </c:ser>
        <c:ser>
          <c:idx val="8"/>
          <c:order val="8"/>
          <c:tx>
            <c:strRef>
              <c:f>'Φύλλο1'!$J$1</c:f>
              <c:strCache>
                <c:ptCount val="1"/>
                <c:pt idx="0">
                  <c:v>13</c:v>
                </c:pt>
              </c:strCache>
            </c:strRef>
          </c:tx>
          <c:invertIfNegative val="0"/>
          <c:cat>
            <c:strRef>
              <c:f>'Φύλλο1'!$A$2:$A$8</c:f>
              <c:strCache>
                <c:ptCount val="7"/>
                <c:pt idx="0">
                  <c:v>ΠΡΟΣ-ΘΙΑΣ</c:v>
                </c:pt>
                <c:pt idx="1">
                  <c:v>Θ.ΕΡΓΑ</c:v>
                </c:pt>
                <c:pt idx="2">
                  <c:v>ΣΚΗΝ.ΕΝΔΥ</c:v>
                </c:pt>
                <c:pt idx="3">
                  <c:v>ΧΟΡΟΣ</c:v>
                </c:pt>
                <c:pt idx="4">
                  <c:v>ΚΙΝΗΜΑΤ</c:v>
                </c:pt>
                <c:pt idx="5">
                  <c:v>ΠΑΙΔΑΓΩΓ</c:v>
                </c:pt>
                <c:pt idx="6">
                  <c:v>ΠΡΩΤΟΤΥΠ</c:v>
                </c:pt>
              </c:strCache>
            </c:strRef>
          </c:cat>
          <c:val>
            <c:numRef>
              <c:f>'Φύλλο1'!$J$2:$J$8</c:f>
            </c:numRef>
          </c:val>
          <c:shape val="box"/>
          <c:extLst>
            <c:ext xmlns:c16="http://schemas.microsoft.com/office/drawing/2014/chart" uri="{C3380CC4-5D6E-409C-BE32-E72D297353CC}">
              <c16:uniqueId val="{00000008-ACC0-4B25-9B5E-46220CCB7EB7}"/>
            </c:ext>
          </c:extLst>
        </c:ser>
        <c:dLbls>
          <c:showLegendKey val="0"/>
          <c:showVal val="0"/>
          <c:showCatName val="0"/>
          <c:showSerName val="0"/>
          <c:showPercent val="0"/>
          <c:showBubbleSize val="0"/>
        </c:dLbls>
        <c:gapWidth val="150"/>
        <c:shape val="cylinder"/>
        <c:axId val="73297920"/>
        <c:axId val="73299456"/>
        <c:axId val="73282880"/>
      </c:bar3DChart>
      <c:catAx>
        <c:axId val="73297920"/>
        <c:scaling>
          <c:orientation val="minMax"/>
        </c:scaling>
        <c:delete val="0"/>
        <c:axPos val="b"/>
        <c:numFmt formatCode="General" sourceLinked="1"/>
        <c:majorTickMark val="out"/>
        <c:minorTickMark val="none"/>
        <c:tickLblPos val="nextTo"/>
        <c:crossAx val="73299456"/>
        <c:crosses val="autoZero"/>
        <c:auto val="1"/>
        <c:lblAlgn val="ctr"/>
        <c:lblOffset val="100"/>
        <c:noMultiLvlLbl val="0"/>
      </c:catAx>
      <c:valAx>
        <c:axId val="73299456"/>
        <c:scaling>
          <c:orientation val="minMax"/>
        </c:scaling>
        <c:delete val="0"/>
        <c:axPos val="l"/>
        <c:majorGridlines/>
        <c:numFmt formatCode="General" sourceLinked="1"/>
        <c:majorTickMark val="out"/>
        <c:minorTickMark val="none"/>
        <c:tickLblPos val="nextTo"/>
        <c:crossAx val="73297920"/>
        <c:crosses val="autoZero"/>
        <c:crossBetween val="between"/>
      </c:valAx>
      <c:serAx>
        <c:axId val="73282880"/>
        <c:scaling>
          <c:orientation val="minMax"/>
        </c:scaling>
        <c:delete val="0"/>
        <c:axPos val="b"/>
        <c:majorTickMark val="out"/>
        <c:minorTickMark val="none"/>
        <c:tickLblPos val="nextTo"/>
        <c:crossAx val="73299456"/>
        <c:crosses val="autoZero"/>
      </c:serAx>
    </c:plotArea>
    <c:plotVisOnly val="1"/>
    <c:dispBlanksAs val="gap"/>
    <c:showDLblsOverMax val="0"/>
  </c:chart>
  <c:txPr>
    <a:bodyPr/>
    <a:lstStyle/>
    <a:p>
      <a:pPr>
        <a:defRPr sz="1800"/>
      </a:pPr>
      <a:endParaRPr lang="el-G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areaChart>
        <c:grouping val="percentStacked"/>
        <c:varyColors val="0"/>
        <c:ser>
          <c:idx val="1"/>
          <c:order val="1"/>
          <c:tx>
            <c:strRef>
              <c:f>'Φύλλο1'!$C$1</c:f>
              <c:strCache>
                <c:ptCount val="1"/>
                <c:pt idx="0">
                  <c:v>6</c:v>
                </c:pt>
              </c:strCache>
            </c:strRef>
          </c:tx>
          <c:cat>
            <c:strRef>
              <c:f>'Φύλλο1'!$A$2:$A$8</c:f>
              <c:strCache>
                <c:ptCount val="7"/>
                <c:pt idx="0">
                  <c:v>ΠΡΟΣ-ΘΙΑΣ</c:v>
                </c:pt>
                <c:pt idx="1">
                  <c:v>Θ.ΕΡΓΑ</c:v>
                </c:pt>
                <c:pt idx="2">
                  <c:v>ΣΚΗΝ.ΕΝΔΥ</c:v>
                </c:pt>
                <c:pt idx="3">
                  <c:v>ΧΟΡΟΣ</c:v>
                </c:pt>
                <c:pt idx="4">
                  <c:v>ΚΙΝΗΜΑΤ</c:v>
                </c:pt>
                <c:pt idx="5">
                  <c:v>ΠΑΙΔΑΓΩΓ</c:v>
                </c:pt>
                <c:pt idx="6">
                  <c:v>ΠΡΩΤΟΤΥΠ</c:v>
                </c:pt>
              </c:strCache>
            </c:strRef>
          </c:cat>
          <c:val>
            <c:numRef>
              <c:f>'Φύλλο1'!$C$2:$C$8</c:f>
              <c:numCache>
                <c:formatCode>General</c:formatCode>
                <c:ptCount val="7"/>
                <c:pt idx="0">
                  <c:v>6</c:v>
                </c:pt>
                <c:pt idx="1">
                  <c:v>4</c:v>
                </c:pt>
                <c:pt idx="2">
                  <c:v>2</c:v>
                </c:pt>
                <c:pt idx="3">
                  <c:v>1</c:v>
                </c:pt>
                <c:pt idx="4">
                  <c:v>1</c:v>
                </c:pt>
                <c:pt idx="6">
                  <c:v>1</c:v>
                </c:pt>
              </c:numCache>
            </c:numRef>
          </c:val>
          <c:extLst>
            <c:ext xmlns:c16="http://schemas.microsoft.com/office/drawing/2014/chart" uri="{C3380CC4-5D6E-409C-BE32-E72D297353CC}">
              <c16:uniqueId val="{00000000-0BF2-4CD9-ABCA-AA10E758D00B}"/>
            </c:ext>
          </c:extLst>
        </c:ser>
        <c:ser>
          <c:idx val="2"/>
          <c:order val="2"/>
          <c:tx>
            <c:strRef>
              <c:f>'Φύλλο1'!$D$1</c:f>
              <c:strCache>
                <c:ptCount val="1"/>
                <c:pt idx="0">
                  <c:v>7</c:v>
                </c:pt>
              </c:strCache>
            </c:strRef>
          </c:tx>
          <c:cat>
            <c:strRef>
              <c:f>'Φύλλο1'!$A$2:$A$8</c:f>
              <c:strCache>
                <c:ptCount val="7"/>
                <c:pt idx="0">
                  <c:v>ΠΡΟΣ-ΘΙΑΣ</c:v>
                </c:pt>
                <c:pt idx="1">
                  <c:v>Θ.ΕΡΓΑ</c:v>
                </c:pt>
                <c:pt idx="2">
                  <c:v>ΣΚΗΝ.ΕΝΔΥ</c:v>
                </c:pt>
                <c:pt idx="3">
                  <c:v>ΧΟΡΟΣ</c:v>
                </c:pt>
                <c:pt idx="4">
                  <c:v>ΚΙΝΗΜΑΤ</c:v>
                </c:pt>
                <c:pt idx="5">
                  <c:v>ΠΑΙΔΑΓΩΓ</c:v>
                </c:pt>
                <c:pt idx="6">
                  <c:v>ΠΡΩΤΟΤΥΠ</c:v>
                </c:pt>
              </c:strCache>
            </c:strRef>
          </c:cat>
          <c:val>
            <c:numRef>
              <c:f>'Φύλλο1'!$D$2:$D$8</c:f>
              <c:numCache>
                <c:formatCode>General</c:formatCode>
                <c:ptCount val="7"/>
                <c:pt idx="0">
                  <c:v>16</c:v>
                </c:pt>
                <c:pt idx="1">
                  <c:v>8</c:v>
                </c:pt>
                <c:pt idx="2">
                  <c:v>1</c:v>
                </c:pt>
                <c:pt idx="3">
                  <c:v>1</c:v>
                </c:pt>
                <c:pt idx="4">
                  <c:v>5</c:v>
                </c:pt>
                <c:pt idx="5">
                  <c:v>3</c:v>
                </c:pt>
                <c:pt idx="6">
                  <c:v>3</c:v>
                </c:pt>
              </c:numCache>
            </c:numRef>
          </c:val>
          <c:extLst>
            <c:ext xmlns:c16="http://schemas.microsoft.com/office/drawing/2014/chart" uri="{C3380CC4-5D6E-409C-BE32-E72D297353CC}">
              <c16:uniqueId val="{00000001-0BF2-4CD9-ABCA-AA10E758D00B}"/>
            </c:ext>
          </c:extLst>
        </c:ser>
        <c:ser>
          <c:idx val="3"/>
          <c:order val="3"/>
          <c:tx>
            <c:strRef>
              <c:f>'Φύλλο1'!$E$1</c:f>
              <c:strCache>
                <c:ptCount val="1"/>
                <c:pt idx="0">
                  <c:v>8</c:v>
                </c:pt>
              </c:strCache>
            </c:strRef>
          </c:tx>
          <c:cat>
            <c:strRef>
              <c:f>'Φύλλο1'!$A$2:$A$8</c:f>
              <c:strCache>
                <c:ptCount val="7"/>
                <c:pt idx="0">
                  <c:v>ΠΡΟΣ-ΘΙΑΣ</c:v>
                </c:pt>
                <c:pt idx="1">
                  <c:v>Θ.ΕΡΓΑ</c:v>
                </c:pt>
                <c:pt idx="2">
                  <c:v>ΣΚΗΝ.ΕΝΔΥ</c:v>
                </c:pt>
                <c:pt idx="3">
                  <c:v>ΧΟΡΟΣ</c:v>
                </c:pt>
                <c:pt idx="4">
                  <c:v>ΚΙΝΗΜΑΤ</c:v>
                </c:pt>
                <c:pt idx="5">
                  <c:v>ΠΑΙΔΑΓΩΓ</c:v>
                </c:pt>
                <c:pt idx="6">
                  <c:v>ΠΡΩΤΟΤΥΠ</c:v>
                </c:pt>
              </c:strCache>
            </c:strRef>
          </c:cat>
          <c:val>
            <c:numRef>
              <c:f>'Φύλλο1'!$E$2:$E$8</c:f>
              <c:numCache>
                <c:formatCode>General</c:formatCode>
                <c:ptCount val="7"/>
                <c:pt idx="0">
                  <c:v>8</c:v>
                </c:pt>
                <c:pt idx="1">
                  <c:v>7</c:v>
                </c:pt>
                <c:pt idx="2">
                  <c:v>1</c:v>
                </c:pt>
                <c:pt idx="3">
                  <c:v>4</c:v>
                </c:pt>
                <c:pt idx="4">
                  <c:v>1</c:v>
                </c:pt>
                <c:pt idx="5">
                  <c:v>1</c:v>
                </c:pt>
                <c:pt idx="6">
                  <c:v>4</c:v>
                </c:pt>
              </c:numCache>
            </c:numRef>
          </c:val>
          <c:extLst>
            <c:ext xmlns:c16="http://schemas.microsoft.com/office/drawing/2014/chart" uri="{C3380CC4-5D6E-409C-BE32-E72D297353CC}">
              <c16:uniqueId val="{00000002-0BF2-4CD9-ABCA-AA10E758D00B}"/>
            </c:ext>
          </c:extLst>
        </c:ser>
        <c:ser>
          <c:idx val="4"/>
          <c:order val="4"/>
          <c:tx>
            <c:strRef>
              <c:f>'Φύλλο1'!$F$1</c:f>
              <c:strCache>
                <c:ptCount val="1"/>
                <c:pt idx="0">
                  <c:v>9</c:v>
                </c:pt>
              </c:strCache>
            </c:strRef>
          </c:tx>
          <c:cat>
            <c:strRef>
              <c:f>'Φύλλο1'!$A$2:$A$8</c:f>
              <c:strCache>
                <c:ptCount val="7"/>
                <c:pt idx="0">
                  <c:v>ΠΡΟΣ-ΘΙΑΣ</c:v>
                </c:pt>
                <c:pt idx="1">
                  <c:v>Θ.ΕΡΓΑ</c:v>
                </c:pt>
                <c:pt idx="2">
                  <c:v>ΣΚΗΝ.ΕΝΔΥ</c:v>
                </c:pt>
                <c:pt idx="3">
                  <c:v>ΧΟΡΟΣ</c:v>
                </c:pt>
                <c:pt idx="4">
                  <c:v>ΚΙΝΗΜΑΤ</c:v>
                </c:pt>
                <c:pt idx="5">
                  <c:v>ΠΑΙΔΑΓΩΓ</c:v>
                </c:pt>
                <c:pt idx="6">
                  <c:v>ΠΡΩΤΟΤΥΠ</c:v>
                </c:pt>
              </c:strCache>
            </c:strRef>
          </c:cat>
          <c:val>
            <c:numRef>
              <c:f>'Φύλλο1'!$F$2:$F$8</c:f>
              <c:numCache>
                <c:formatCode>General</c:formatCode>
                <c:ptCount val="7"/>
                <c:pt idx="0">
                  <c:v>3</c:v>
                </c:pt>
                <c:pt idx="1">
                  <c:v>1</c:v>
                </c:pt>
                <c:pt idx="3">
                  <c:v>1</c:v>
                </c:pt>
              </c:numCache>
            </c:numRef>
          </c:val>
          <c:extLst>
            <c:ext xmlns:c16="http://schemas.microsoft.com/office/drawing/2014/chart" uri="{C3380CC4-5D6E-409C-BE32-E72D297353CC}">
              <c16:uniqueId val="{00000003-0BF2-4CD9-ABCA-AA10E758D00B}"/>
            </c:ext>
          </c:extLst>
        </c:ser>
        <c:ser>
          <c:idx val="5"/>
          <c:order val="5"/>
          <c:tx>
            <c:strRef>
              <c:f>'Φύλλο1'!$G$1</c:f>
              <c:strCache>
                <c:ptCount val="1"/>
                <c:pt idx="0">
                  <c:v>10</c:v>
                </c:pt>
              </c:strCache>
            </c:strRef>
          </c:tx>
          <c:cat>
            <c:strRef>
              <c:f>'Φύλλο1'!$A$2:$A$8</c:f>
              <c:strCache>
                <c:ptCount val="7"/>
                <c:pt idx="0">
                  <c:v>ΠΡΟΣ-ΘΙΑΣ</c:v>
                </c:pt>
                <c:pt idx="1">
                  <c:v>Θ.ΕΡΓΑ</c:v>
                </c:pt>
                <c:pt idx="2">
                  <c:v>ΣΚΗΝ.ΕΝΔΥ</c:v>
                </c:pt>
                <c:pt idx="3">
                  <c:v>ΧΟΡΟΣ</c:v>
                </c:pt>
                <c:pt idx="4">
                  <c:v>ΚΙΝΗΜΑΤ</c:v>
                </c:pt>
                <c:pt idx="5">
                  <c:v>ΠΑΙΔΑΓΩΓ</c:v>
                </c:pt>
                <c:pt idx="6">
                  <c:v>ΠΡΩΤΟΤΥΠ</c:v>
                </c:pt>
              </c:strCache>
            </c:strRef>
          </c:cat>
          <c:val>
            <c:numRef>
              <c:f>'Φύλλο1'!$G$2:$G$8</c:f>
              <c:numCache>
                <c:formatCode>General</c:formatCode>
                <c:ptCount val="7"/>
                <c:pt idx="0">
                  <c:v>1</c:v>
                </c:pt>
                <c:pt idx="2">
                  <c:v>1</c:v>
                </c:pt>
                <c:pt idx="6">
                  <c:v>6</c:v>
                </c:pt>
              </c:numCache>
            </c:numRef>
          </c:val>
          <c:extLst>
            <c:ext xmlns:c16="http://schemas.microsoft.com/office/drawing/2014/chart" uri="{C3380CC4-5D6E-409C-BE32-E72D297353CC}">
              <c16:uniqueId val="{00000004-0BF2-4CD9-ABCA-AA10E758D00B}"/>
            </c:ext>
          </c:extLst>
        </c:ser>
        <c:ser>
          <c:idx val="0"/>
          <c:order val="0"/>
          <c:tx>
            <c:strRef>
              <c:f>'Φύλλο1'!$B$1</c:f>
              <c:strCache>
                <c:ptCount val="1"/>
                <c:pt idx="0">
                  <c:v>5</c:v>
                </c:pt>
              </c:strCache>
            </c:strRef>
          </c:tx>
          <c:cat>
            <c:strRef>
              <c:f>'Φύλλο1'!$A$2:$A$8</c:f>
              <c:strCache>
                <c:ptCount val="7"/>
                <c:pt idx="0">
                  <c:v>ΠΡΟΣ-ΘΙΑΣ</c:v>
                </c:pt>
                <c:pt idx="1">
                  <c:v>Θ.ΕΡΓΑ</c:v>
                </c:pt>
                <c:pt idx="2">
                  <c:v>ΣΚΗΝ.ΕΝΔΥ</c:v>
                </c:pt>
                <c:pt idx="3">
                  <c:v>ΧΟΡΟΣ</c:v>
                </c:pt>
                <c:pt idx="4">
                  <c:v>ΚΙΝΗΜΑΤ</c:v>
                </c:pt>
                <c:pt idx="5">
                  <c:v>ΠΑΙΔΑΓΩΓ</c:v>
                </c:pt>
                <c:pt idx="6">
                  <c:v>ΠΡΩΤΟΤΥΠ</c:v>
                </c:pt>
              </c:strCache>
            </c:strRef>
          </c:cat>
          <c:val>
            <c:numRef>
              <c:f>'Φύλλο1'!$B$2:$B$8</c:f>
              <c:numCache>
                <c:formatCode>General</c:formatCode>
                <c:ptCount val="7"/>
                <c:pt idx="0">
                  <c:v>0</c:v>
                </c:pt>
                <c:pt idx="1">
                  <c:v>3</c:v>
                </c:pt>
                <c:pt idx="2">
                  <c:v>1</c:v>
                </c:pt>
              </c:numCache>
            </c:numRef>
          </c:val>
          <c:extLst>
            <c:ext xmlns:c16="http://schemas.microsoft.com/office/drawing/2014/chart" uri="{C3380CC4-5D6E-409C-BE32-E72D297353CC}">
              <c16:uniqueId val="{00000005-0BF2-4CD9-ABCA-AA10E758D00B}"/>
            </c:ext>
          </c:extLst>
        </c:ser>
        <c:ser>
          <c:idx val="6"/>
          <c:order val="6"/>
          <c:tx>
            <c:strRef>
              <c:f>'Φύλλο1'!$H$1</c:f>
              <c:strCache>
                <c:ptCount val="1"/>
                <c:pt idx="0">
                  <c:v>11</c:v>
                </c:pt>
              </c:strCache>
            </c:strRef>
          </c:tx>
          <c:cat>
            <c:strRef>
              <c:f>'Φύλλο1'!$A$2:$A$8</c:f>
              <c:strCache>
                <c:ptCount val="7"/>
                <c:pt idx="0">
                  <c:v>ΠΡΟΣ-ΘΙΑΣ</c:v>
                </c:pt>
                <c:pt idx="1">
                  <c:v>Θ.ΕΡΓΑ</c:v>
                </c:pt>
                <c:pt idx="2">
                  <c:v>ΣΚΗΝ.ΕΝΔΥ</c:v>
                </c:pt>
                <c:pt idx="3">
                  <c:v>ΧΟΡΟΣ</c:v>
                </c:pt>
                <c:pt idx="4">
                  <c:v>ΚΙΝΗΜΑΤ</c:v>
                </c:pt>
                <c:pt idx="5">
                  <c:v>ΠΑΙΔΑΓΩΓ</c:v>
                </c:pt>
                <c:pt idx="6">
                  <c:v>ΠΡΩΤΟΤΥΠ</c:v>
                </c:pt>
              </c:strCache>
            </c:strRef>
          </c:cat>
          <c:val>
            <c:numRef>
              <c:f>'Φύλλο1'!$H$2:$H$8</c:f>
            </c:numRef>
          </c:val>
          <c:extLst>
            <c:ext xmlns:c16="http://schemas.microsoft.com/office/drawing/2014/chart" uri="{C3380CC4-5D6E-409C-BE32-E72D297353CC}">
              <c16:uniqueId val="{00000006-0BF2-4CD9-ABCA-AA10E758D00B}"/>
            </c:ext>
          </c:extLst>
        </c:ser>
        <c:ser>
          <c:idx val="7"/>
          <c:order val="7"/>
          <c:tx>
            <c:strRef>
              <c:f>'Φύλλο1'!$I$1</c:f>
              <c:strCache>
                <c:ptCount val="1"/>
                <c:pt idx="0">
                  <c:v>12</c:v>
                </c:pt>
              </c:strCache>
            </c:strRef>
          </c:tx>
          <c:cat>
            <c:strRef>
              <c:f>'Φύλλο1'!$A$2:$A$8</c:f>
              <c:strCache>
                <c:ptCount val="7"/>
                <c:pt idx="0">
                  <c:v>ΠΡΟΣ-ΘΙΑΣ</c:v>
                </c:pt>
                <c:pt idx="1">
                  <c:v>Θ.ΕΡΓΑ</c:v>
                </c:pt>
                <c:pt idx="2">
                  <c:v>ΣΚΗΝ.ΕΝΔΥ</c:v>
                </c:pt>
                <c:pt idx="3">
                  <c:v>ΧΟΡΟΣ</c:v>
                </c:pt>
                <c:pt idx="4">
                  <c:v>ΚΙΝΗΜΑΤ</c:v>
                </c:pt>
                <c:pt idx="5">
                  <c:v>ΠΑΙΔΑΓΩΓ</c:v>
                </c:pt>
                <c:pt idx="6">
                  <c:v>ΠΡΩΤΟΤΥΠ</c:v>
                </c:pt>
              </c:strCache>
            </c:strRef>
          </c:cat>
          <c:val>
            <c:numRef>
              <c:f>'Φύλλο1'!$I$2:$I$8</c:f>
            </c:numRef>
          </c:val>
          <c:extLst>
            <c:ext xmlns:c16="http://schemas.microsoft.com/office/drawing/2014/chart" uri="{C3380CC4-5D6E-409C-BE32-E72D297353CC}">
              <c16:uniqueId val="{00000007-0BF2-4CD9-ABCA-AA10E758D00B}"/>
            </c:ext>
          </c:extLst>
        </c:ser>
        <c:ser>
          <c:idx val="8"/>
          <c:order val="8"/>
          <c:tx>
            <c:strRef>
              <c:f>'Φύλλο1'!$J$1</c:f>
              <c:strCache>
                <c:ptCount val="1"/>
                <c:pt idx="0">
                  <c:v>13</c:v>
                </c:pt>
              </c:strCache>
            </c:strRef>
          </c:tx>
          <c:cat>
            <c:strRef>
              <c:f>'Φύλλο1'!$A$2:$A$8</c:f>
              <c:strCache>
                <c:ptCount val="7"/>
                <c:pt idx="0">
                  <c:v>ΠΡΟΣ-ΘΙΑΣ</c:v>
                </c:pt>
                <c:pt idx="1">
                  <c:v>Θ.ΕΡΓΑ</c:v>
                </c:pt>
                <c:pt idx="2">
                  <c:v>ΣΚΗΝ.ΕΝΔΥ</c:v>
                </c:pt>
                <c:pt idx="3">
                  <c:v>ΧΟΡΟΣ</c:v>
                </c:pt>
                <c:pt idx="4">
                  <c:v>ΚΙΝΗΜΑΤ</c:v>
                </c:pt>
                <c:pt idx="5">
                  <c:v>ΠΑΙΔΑΓΩΓ</c:v>
                </c:pt>
                <c:pt idx="6">
                  <c:v>ΠΡΩΤΟΤΥΠ</c:v>
                </c:pt>
              </c:strCache>
            </c:strRef>
          </c:cat>
          <c:val>
            <c:numRef>
              <c:f>'Φύλλο1'!$J$2:$J$8</c:f>
            </c:numRef>
          </c:val>
          <c:extLst>
            <c:ext xmlns:c16="http://schemas.microsoft.com/office/drawing/2014/chart" uri="{C3380CC4-5D6E-409C-BE32-E72D297353CC}">
              <c16:uniqueId val="{00000008-0BF2-4CD9-ABCA-AA10E758D00B}"/>
            </c:ext>
          </c:extLst>
        </c:ser>
        <c:dLbls>
          <c:showLegendKey val="0"/>
          <c:showVal val="0"/>
          <c:showCatName val="0"/>
          <c:showSerName val="0"/>
          <c:showPercent val="0"/>
          <c:showBubbleSize val="0"/>
        </c:dLbls>
        <c:axId val="58707968"/>
        <c:axId val="58709504"/>
      </c:areaChart>
      <c:catAx>
        <c:axId val="58707968"/>
        <c:scaling>
          <c:orientation val="minMax"/>
        </c:scaling>
        <c:delete val="0"/>
        <c:axPos val="b"/>
        <c:numFmt formatCode="General" sourceLinked="1"/>
        <c:majorTickMark val="out"/>
        <c:minorTickMark val="none"/>
        <c:tickLblPos val="nextTo"/>
        <c:crossAx val="58709504"/>
        <c:crosses val="autoZero"/>
        <c:auto val="1"/>
        <c:lblAlgn val="ctr"/>
        <c:lblOffset val="100"/>
        <c:noMultiLvlLbl val="0"/>
      </c:catAx>
      <c:valAx>
        <c:axId val="58709504"/>
        <c:scaling>
          <c:orientation val="minMax"/>
        </c:scaling>
        <c:delete val="0"/>
        <c:axPos val="l"/>
        <c:majorGridlines/>
        <c:numFmt formatCode="0%" sourceLinked="1"/>
        <c:majorTickMark val="out"/>
        <c:minorTickMark val="none"/>
        <c:tickLblPos val="nextTo"/>
        <c:crossAx val="58707968"/>
        <c:crosses val="autoZero"/>
        <c:crossBetween val="midCat"/>
      </c:valAx>
    </c:plotArea>
    <c:plotVisOnly val="1"/>
    <c:dispBlanksAs val="zero"/>
    <c:showDLblsOverMax val="0"/>
  </c:chart>
  <c:txPr>
    <a:bodyPr/>
    <a:lstStyle/>
    <a:p>
      <a:pPr>
        <a:defRPr sz="1800"/>
      </a:pPr>
      <a:endParaRPr lang="el-G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962616822429971"/>
          <c:y val="8.7818696883852715E-2"/>
          <c:w val="0.54766355140186918"/>
          <c:h val="0.83002832861190001"/>
        </c:manualLayout>
      </c:layout>
      <c:pieChart>
        <c:varyColors val="1"/>
        <c:ser>
          <c:idx val="0"/>
          <c:order val="0"/>
          <c:tx>
            <c:strRef>
              <c:f>Sheet1!$A$2</c:f>
              <c:strCache>
                <c:ptCount val="1"/>
              </c:strCache>
            </c:strRef>
          </c:tx>
          <c:spPr>
            <a:solidFill>
              <a:srgbClr val="9999FF"/>
            </a:solidFill>
            <a:ln w="12665">
              <a:solidFill>
                <a:srgbClr val="000000"/>
              </a:solidFill>
              <a:prstDash val="solid"/>
            </a:ln>
          </c:spPr>
          <c:dPt>
            <c:idx val="1"/>
            <c:bubble3D val="0"/>
            <c:spPr>
              <a:solidFill>
                <a:srgbClr val="993366"/>
              </a:solidFill>
              <a:ln w="12665">
                <a:solidFill>
                  <a:srgbClr val="000000"/>
                </a:solidFill>
                <a:prstDash val="solid"/>
              </a:ln>
            </c:spPr>
            <c:extLst>
              <c:ext xmlns:c16="http://schemas.microsoft.com/office/drawing/2014/chart" uri="{C3380CC4-5D6E-409C-BE32-E72D297353CC}">
                <c16:uniqueId val="{00000000-DA10-4A31-BEEC-1D1C16B8851A}"/>
              </c:ext>
            </c:extLst>
          </c:dPt>
          <c:dPt>
            <c:idx val="2"/>
            <c:bubble3D val="0"/>
            <c:spPr>
              <a:solidFill>
                <a:srgbClr val="FFFFCC"/>
              </a:solidFill>
              <a:ln w="12665">
                <a:solidFill>
                  <a:srgbClr val="000000"/>
                </a:solidFill>
                <a:prstDash val="solid"/>
              </a:ln>
            </c:spPr>
            <c:extLst>
              <c:ext xmlns:c16="http://schemas.microsoft.com/office/drawing/2014/chart" uri="{C3380CC4-5D6E-409C-BE32-E72D297353CC}">
                <c16:uniqueId val="{00000001-DA10-4A31-BEEC-1D1C16B8851A}"/>
              </c:ext>
            </c:extLst>
          </c:dPt>
          <c:dPt>
            <c:idx val="3"/>
            <c:bubble3D val="0"/>
            <c:spPr>
              <a:solidFill>
                <a:srgbClr val="CCFFFF"/>
              </a:solidFill>
              <a:ln w="12665">
                <a:solidFill>
                  <a:srgbClr val="000000"/>
                </a:solidFill>
                <a:prstDash val="solid"/>
              </a:ln>
            </c:spPr>
            <c:extLst>
              <c:ext xmlns:c16="http://schemas.microsoft.com/office/drawing/2014/chart" uri="{C3380CC4-5D6E-409C-BE32-E72D297353CC}">
                <c16:uniqueId val="{00000002-DA10-4A31-BEEC-1D1C16B8851A}"/>
              </c:ext>
            </c:extLst>
          </c:dPt>
          <c:cat>
            <c:strRef>
              <c:f>Sheet1!$B$1:$E$1</c:f>
              <c:strCache>
                <c:ptCount val="4"/>
                <c:pt idx="0">
                  <c:v>ΑΘΗΝΑ</c:v>
                </c:pt>
                <c:pt idx="1">
                  <c:v>ΕΠΑΡΧΙΑ</c:v>
                </c:pt>
                <c:pt idx="2">
                  <c:v>ΚΥΠΡΟΣ</c:v>
                </c:pt>
                <c:pt idx="3">
                  <c:v>ΆΛΛΗ</c:v>
                </c:pt>
              </c:strCache>
            </c:strRef>
          </c:cat>
          <c:val>
            <c:numRef>
              <c:f>Sheet1!$B$2:$E$2</c:f>
              <c:numCache>
                <c:formatCode>General</c:formatCode>
                <c:ptCount val="4"/>
                <c:pt idx="0">
                  <c:v>24</c:v>
                </c:pt>
                <c:pt idx="1">
                  <c:v>23</c:v>
                </c:pt>
                <c:pt idx="2">
                  <c:v>7</c:v>
                </c:pt>
                <c:pt idx="3">
                  <c:v>5</c:v>
                </c:pt>
              </c:numCache>
            </c:numRef>
          </c:val>
          <c:extLst>
            <c:ext xmlns:c16="http://schemas.microsoft.com/office/drawing/2014/chart" uri="{C3380CC4-5D6E-409C-BE32-E72D297353CC}">
              <c16:uniqueId val="{00000003-DA10-4A31-BEEC-1D1C16B8851A}"/>
            </c:ext>
          </c:extLst>
        </c:ser>
        <c:dLbls>
          <c:showLegendKey val="0"/>
          <c:showVal val="0"/>
          <c:showCatName val="0"/>
          <c:showSerName val="0"/>
          <c:showPercent val="0"/>
          <c:showBubbleSize val="0"/>
          <c:showLeaderLines val="1"/>
        </c:dLbls>
        <c:firstSliceAng val="0"/>
      </c:pieChart>
      <c:spPr>
        <a:solidFill>
          <a:srgbClr val="C0C0C0"/>
        </a:solidFill>
        <a:ln w="12665">
          <a:solidFill>
            <a:srgbClr val="808080"/>
          </a:solidFill>
          <a:prstDash val="solid"/>
        </a:ln>
      </c:spPr>
    </c:plotArea>
    <c:legend>
      <c:legendPos val="r"/>
      <c:layout>
        <c:manualLayout>
          <c:xMode val="edge"/>
          <c:yMode val="edge"/>
          <c:x val="0.72721440456235198"/>
          <c:y val="0.31728045325779214"/>
          <c:w val="0.26530892986373611"/>
          <c:h val="0.59825216135227488"/>
        </c:manualLayout>
      </c:layout>
      <c:overlay val="0"/>
      <c:spPr>
        <a:noFill/>
        <a:ln w="3166">
          <a:solidFill>
            <a:srgbClr val="000000"/>
          </a:solidFill>
          <a:prstDash val="solid"/>
        </a:ln>
      </c:spPr>
      <c:txPr>
        <a:bodyPr/>
        <a:lstStyle/>
        <a:p>
          <a:pPr>
            <a:defRPr sz="1421" b="1" i="0" u="none" strike="noStrike" baseline="0">
              <a:solidFill>
                <a:srgbClr val="000000"/>
              </a:solidFill>
              <a:latin typeface="Calibri"/>
              <a:ea typeface="Calibri"/>
              <a:cs typeface="Calibri"/>
            </a:defRPr>
          </a:pPr>
          <a:endParaRPr lang="el-GR"/>
        </a:p>
      </c:txPr>
    </c:legend>
    <c:plotVisOnly val="1"/>
    <c:dispBlanksAs val="zero"/>
    <c:showDLblsOverMax val="0"/>
  </c:chart>
  <c:spPr>
    <a:noFill/>
    <a:ln>
      <a:noFill/>
    </a:ln>
  </c:spPr>
  <c:txPr>
    <a:bodyPr/>
    <a:lstStyle/>
    <a:p>
      <a:pPr>
        <a:defRPr sz="1546" b="1" i="0" u="none" strike="noStrike" baseline="0">
          <a:solidFill>
            <a:srgbClr val="000000"/>
          </a:solidFill>
          <a:latin typeface="Calibri"/>
          <a:ea typeface="Calibri"/>
          <a:cs typeface="Calibri"/>
        </a:defRPr>
      </a:pPr>
      <a:endParaRPr lang="el-G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Φύλλο1!$B$1</c:f>
              <c:strCache>
                <c:ptCount val="1"/>
                <c:pt idx="0">
                  <c:v>Σειρά 1</c:v>
                </c:pt>
              </c:strCache>
            </c:strRef>
          </c:tx>
          <c:invertIfNegative val="0"/>
          <c:cat>
            <c:strRef>
              <c:f>Φύλλο1!$A$2:$A$6</c:f>
              <c:strCache>
                <c:ptCount val="5"/>
                <c:pt idx="0">
                  <c:v>Αρχαίο Δράμα</c:v>
                </c:pt>
                <c:pt idx="1">
                  <c:v>Σχολική Θεατρική Αγωγή  </c:v>
                </c:pt>
                <c:pt idx="2">
                  <c:v>Ξένο Θέατρο  </c:v>
                </c:pt>
                <c:pt idx="3">
                  <c:v>Χοροθέατρο</c:v>
                </c:pt>
                <c:pt idx="4">
                  <c:v>Νεοελληνικό Θέατρο  </c:v>
                </c:pt>
              </c:strCache>
            </c:strRef>
          </c:cat>
          <c:val>
            <c:numRef>
              <c:f>Φύλλο1!$B$2:$B$6</c:f>
              <c:numCache>
                <c:formatCode>General</c:formatCode>
                <c:ptCount val="5"/>
              </c:numCache>
            </c:numRef>
          </c:val>
          <c:extLst>
            <c:ext xmlns:c16="http://schemas.microsoft.com/office/drawing/2014/chart" uri="{C3380CC4-5D6E-409C-BE32-E72D297353CC}">
              <c16:uniqueId val="{00000000-ACB9-4BC2-8437-D93863B3C988}"/>
            </c:ext>
          </c:extLst>
        </c:ser>
        <c:ser>
          <c:idx val="1"/>
          <c:order val="1"/>
          <c:tx>
            <c:strRef>
              <c:f>Φύλλο1!$C$1</c:f>
              <c:strCache>
                <c:ptCount val="1"/>
                <c:pt idx="0">
                  <c:v>Στήλη1</c:v>
                </c:pt>
              </c:strCache>
            </c:strRef>
          </c:tx>
          <c:invertIfNegative val="0"/>
          <c:cat>
            <c:strRef>
              <c:f>Φύλλο1!$A$2:$A$6</c:f>
              <c:strCache>
                <c:ptCount val="5"/>
                <c:pt idx="0">
                  <c:v>Αρχαίο Δράμα</c:v>
                </c:pt>
                <c:pt idx="1">
                  <c:v>Σχολική Θεατρική Αγωγή  </c:v>
                </c:pt>
                <c:pt idx="2">
                  <c:v>Ξένο Θέατρο  </c:v>
                </c:pt>
                <c:pt idx="3">
                  <c:v>Χοροθέατρο</c:v>
                </c:pt>
                <c:pt idx="4">
                  <c:v>Νεοελληνικό Θέατρο  </c:v>
                </c:pt>
              </c:strCache>
            </c:strRef>
          </c:cat>
          <c:val>
            <c:numRef>
              <c:f>Φύλλο1!$C$2:$C$6</c:f>
              <c:numCache>
                <c:formatCode>General</c:formatCode>
                <c:ptCount val="5"/>
                <c:pt idx="0">
                  <c:v>25</c:v>
                </c:pt>
                <c:pt idx="1">
                  <c:v>20</c:v>
                </c:pt>
                <c:pt idx="2">
                  <c:v>25</c:v>
                </c:pt>
                <c:pt idx="3">
                  <c:v>15</c:v>
                </c:pt>
                <c:pt idx="4">
                  <c:v>15</c:v>
                </c:pt>
              </c:numCache>
            </c:numRef>
          </c:val>
          <c:extLst>
            <c:ext xmlns:c16="http://schemas.microsoft.com/office/drawing/2014/chart" uri="{C3380CC4-5D6E-409C-BE32-E72D297353CC}">
              <c16:uniqueId val="{00000001-ACB9-4BC2-8437-D93863B3C988}"/>
            </c:ext>
          </c:extLst>
        </c:ser>
        <c:ser>
          <c:idx val="2"/>
          <c:order val="2"/>
          <c:tx>
            <c:strRef>
              <c:f>Φύλλο1!$D$1</c:f>
              <c:strCache>
                <c:ptCount val="1"/>
                <c:pt idx="0">
                  <c:v>Σειρά 3</c:v>
                </c:pt>
              </c:strCache>
            </c:strRef>
          </c:tx>
          <c:invertIfNegative val="0"/>
          <c:cat>
            <c:strRef>
              <c:f>Φύλλο1!$A$2:$A$6</c:f>
              <c:strCache>
                <c:ptCount val="5"/>
                <c:pt idx="0">
                  <c:v>Αρχαίο Δράμα</c:v>
                </c:pt>
                <c:pt idx="1">
                  <c:v>Σχολική Θεατρική Αγωγή  </c:v>
                </c:pt>
                <c:pt idx="2">
                  <c:v>Ξένο Θέατρο  </c:v>
                </c:pt>
                <c:pt idx="3">
                  <c:v>Χοροθέατρο</c:v>
                </c:pt>
                <c:pt idx="4">
                  <c:v>Νεοελληνικό Θέατρο  </c:v>
                </c:pt>
              </c:strCache>
            </c:strRef>
          </c:cat>
          <c:val>
            <c:numRef>
              <c:f>Φύλλο1!$D$2:$D$6</c:f>
              <c:numCache>
                <c:formatCode>General</c:formatCode>
                <c:ptCount val="5"/>
              </c:numCache>
            </c:numRef>
          </c:val>
          <c:extLst>
            <c:ext xmlns:c16="http://schemas.microsoft.com/office/drawing/2014/chart" uri="{C3380CC4-5D6E-409C-BE32-E72D297353CC}">
              <c16:uniqueId val="{00000002-ACB9-4BC2-8437-D93863B3C988}"/>
            </c:ext>
          </c:extLst>
        </c:ser>
        <c:dLbls>
          <c:showLegendKey val="0"/>
          <c:showVal val="0"/>
          <c:showCatName val="0"/>
          <c:showSerName val="0"/>
          <c:showPercent val="0"/>
          <c:showBubbleSize val="0"/>
        </c:dLbls>
        <c:gapWidth val="150"/>
        <c:axId val="73389952"/>
        <c:axId val="73391488"/>
      </c:barChart>
      <c:catAx>
        <c:axId val="73389952"/>
        <c:scaling>
          <c:orientation val="minMax"/>
        </c:scaling>
        <c:delete val="0"/>
        <c:axPos val="b"/>
        <c:numFmt formatCode="General" sourceLinked="0"/>
        <c:majorTickMark val="out"/>
        <c:minorTickMark val="none"/>
        <c:tickLblPos val="nextTo"/>
        <c:crossAx val="73391488"/>
        <c:crosses val="autoZero"/>
        <c:auto val="1"/>
        <c:lblAlgn val="ctr"/>
        <c:lblOffset val="100"/>
        <c:noMultiLvlLbl val="0"/>
      </c:catAx>
      <c:valAx>
        <c:axId val="73391488"/>
        <c:scaling>
          <c:orientation val="minMax"/>
        </c:scaling>
        <c:delete val="0"/>
        <c:axPos val="l"/>
        <c:majorGridlines/>
        <c:numFmt formatCode="General" sourceLinked="1"/>
        <c:majorTickMark val="out"/>
        <c:minorTickMark val="none"/>
        <c:tickLblPos val="nextTo"/>
        <c:crossAx val="73389952"/>
        <c:crosses val="autoZero"/>
        <c:crossBetween val="between"/>
      </c:valAx>
    </c:plotArea>
    <c:plotVisOnly val="1"/>
    <c:dispBlanksAs val="gap"/>
    <c:showDLblsOverMax val="0"/>
  </c:chart>
  <c:txPr>
    <a:bodyPr/>
    <a:lstStyle/>
    <a:p>
      <a:pPr>
        <a:defRPr sz="1800"/>
      </a:pPr>
      <a:endParaRPr lang="el-G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l-GR" dirty="0" smtClean="0"/>
              <a:t>Βαθμολογίες</a:t>
            </a:r>
            <a:endParaRPr lang="el-GR" dirty="0"/>
          </a:p>
        </c:rich>
      </c:tx>
      <c:layout/>
      <c:overlay val="0"/>
    </c:title>
    <c:autoTitleDeleted val="0"/>
    <c:plotArea>
      <c:layout/>
      <c:pieChart>
        <c:varyColors val="1"/>
        <c:ser>
          <c:idx val="0"/>
          <c:order val="0"/>
          <c:tx>
            <c:strRef>
              <c:f>Φύλλο1!$B$1</c:f>
              <c:strCache>
                <c:ptCount val="1"/>
                <c:pt idx="0">
                  <c:v>Πωλήσεις</c:v>
                </c:pt>
              </c:strCache>
            </c:strRef>
          </c:tx>
          <c:explosion val="2"/>
          <c:cat>
            <c:numRef>
              <c:f>Φύλλο1!$A$2:$A$7</c:f>
              <c:numCache>
                <c:formatCode>General</c:formatCode>
                <c:ptCount val="6"/>
                <c:pt idx="0">
                  <c:v>5</c:v>
                </c:pt>
                <c:pt idx="1">
                  <c:v>6</c:v>
                </c:pt>
                <c:pt idx="2">
                  <c:v>7</c:v>
                </c:pt>
                <c:pt idx="3">
                  <c:v>8</c:v>
                </c:pt>
                <c:pt idx="4">
                  <c:v>9</c:v>
                </c:pt>
                <c:pt idx="5">
                  <c:v>10</c:v>
                </c:pt>
              </c:numCache>
            </c:numRef>
          </c:cat>
          <c:val>
            <c:numRef>
              <c:f>Φύλλο1!$B$2:$B$7</c:f>
              <c:numCache>
                <c:formatCode>General</c:formatCode>
                <c:ptCount val="6"/>
                <c:pt idx="0">
                  <c:v>10</c:v>
                </c:pt>
                <c:pt idx="1">
                  <c:v>31</c:v>
                </c:pt>
                <c:pt idx="2">
                  <c:v>63</c:v>
                </c:pt>
                <c:pt idx="3">
                  <c:v>53</c:v>
                </c:pt>
                <c:pt idx="4">
                  <c:v>28</c:v>
                </c:pt>
                <c:pt idx="5">
                  <c:v>21</c:v>
                </c:pt>
              </c:numCache>
            </c:numRef>
          </c:val>
          <c:extLst>
            <c:ext xmlns:c16="http://schemas.microsoft.com/office/drawing/2014/chart" uri="{C3380CC4-5D6E-409C-BE32-E72D297353CC}">
              <c16:uniqueId val="{00000000-3B3F-451D-A888-28BB9DD757CB}"/>
            </c:ext>
          </c:extLst>
        </c:ser>
        <c:dLbls>
          <c:showLegendKey val="0"/>
          <c:showVal val="0"/>
          <c:showCatName val="0"/>
          <c:showSerName val="0"/>
          <c:showPercent val="0"/>
          <c:showBubbleSize val="0"/>
          <c:showLeaderLines val="1"/>
        </c:dLbls>
        <c:firstSliceAng val="0"/>
      </c:pieChart>
    </c:plotArea>
    <c:legend>
      <c:legendPos val="r"/>
      <c:layout/>
      <c:overlay val="0"/>
    </c:legend>
    <c:plotVisOnly val="1"/>
    <c:dispBlanksAs val="gap"/>
    <c:showDLblsOverMax val="0"/>
  </c:chart>
  <c:txPr>
    <a:bodyPr/>
    <a:lstStyle/>
    <a:p>
      <a:pPr>
        <a:defRPr sz="1800"/>
      </a:pPr>
      <a:endParaRPr lang="el-GR"/>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l-GR"/>
              <a:t>Τι</a:t>
            </a:r>
            <a:r>
              <a:rPr lang="el-GR" baseline="0"/>
              <a:t> είναι το θέατρο;</a:t>
            </a:r>
            <a:endParaRPr lang="el-GR"/>
          </a:p>
        </c:rich>
      </c:tx>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Φύλλο1!$B$1</c:f>
              <c:strCache>
                <c:ptCount val="1"/>
                <c:pt idx="0">
                  <c:v>Σειρά 1</c:v>
                </c:pt>
              </c:strCache>
            </c:strRef>
          </c:tx>
          <c:spPr>
            <a:effectLst>
              <a:outerShdw blurRad="50800" dist="50800" dir="5400000" algn="ctr" rotWithShape="0">
                <a:schemeClr val="bg1"/>
              </a:outerShdw>
            </a:effectLst>
          </c:spPr>
          <c:invertIfNegative val="0"/>
          <c:cat>
            <c:strRef>
              <c:f>Φύλλο1!$A$2:$A$6</c:f>
              <c:strCache>
                <c:ptCount val="5"/>
                <c:pt idx="0">
                  <c:v>Ψυχαγωγία</c:v>
                </c:pt>
                <c:pt idx="1">
                  <c:v>Ανάγκη</c:v>
                </c:pt>
                <c:pt idx="2">
                  <c:v>Παιδεία</c:v>
                </c:pt>
                <c:pt idx="3">
                  <c:v>Κοινωνική εκδήλωση</c:v>
                </c:pt>
                <c:pt idx="4">
                  <c:v>Άλλο</c:v>
                </c:pt>
              </c:strCache>
            </c:strRef>
          </c:cat>
          <c:val>
            <c:numRef>
              <c:f>Φύλλο1!$B$2:$B$6</c:f>
              <c:numCache>
                <c:formatCode>General</c:formatCode>
                <c:ptCount val="5"/>
                <c:pt idx="0">
                  <c:v>54</c:v>
                </c:pt>
                <c:pt idx="1">
                  <c:v>47</c:v>
                </c:pt>
                <c:pt idx="2">
                  <c:v>81</c:v>
                </c:pt>
                <c:pt idx="3">
                  <c:v>14</c:v>
                </c:pt>
                <c:pt idx="4">
                  <c:v>2</c:v>
                </c:pt>
              </c:numCache>
            </c:numRef>
          </c:val>
          <c:extLst>
            <c:ext xmlns:c16="http://schemas.microsoft.com/office/drawing/2014/chart" uri="{C3380CC4-5D6E-409C-BE32-E72D297353CC}">
              <c16:uniqueId val="{00000000-8882-4736-8F57-E9A325DE1C52}"/>
            </c:ext>
          </c:extLst>
        </c:ser>
        <c:dLbls>
          <c:showLegendKey val="0"/>
          <c:showVal val="0"/>
          <c:showCatName val="0"/>
          <c:showSerName val="0"/>
          <c:showPercent val="0"/>
          <c:showBubbleSize val="0"/>
        </c:dLbls>
        <c:gapWidth val="150"/>
        <c:shape val="box"/>
        <c:axId val="75256960"/>
        <c:axId val="75258496"/>
        <c:axId val="0"/>
      </c:bar3DChart>
      <c:catAx>
        <c:axId val="75256960"/>
        <c:scaling>
          <c:orientation val="minMax"/>
        </c:scaling>
        <c:delete val="0"/>
        <c:axPos val="b"/>
        <c:numFmt formatCode="General" sourceLinked="0"/>
        <c:majorTickMark val="out"/>
        <c:minorTickMark val="none"/>
        <c:tickLblPos val="nextTo"/>
        <c:crossAx val="75258496"/>
        <c:crosses val="autoZero"/>
        <c:auto val="1"/>
        <c:lblAlgn val="ctr"/>
        <c:lblOffset val="100"/>
        <c:noMultiLvlLbl val="0"/>
      </c:catAx>
      <c:valAx>
        <c:axId val="75258496"/>
        <c:scaling>
          <c:orientation val="minMax"/>
        </c:scaling>
        <c:delete val="0"/>
        <c:axPos val="l"/>
        <c:majorGridlines/>
        <c:numFmt formatCode="General" sourceLinked="1"/>
        <c:majorTickMark val="out"/>
        <c:minorTickMark val="none"/>
        <c:tickLblPos val="nextTo"/>
        <c:crossAx val="75256960"/>
        <c:crosses val="autoZero"/>
        <c:crossBetween val="between"/>
      </c:valAx>
    </c:plotArea>
    <c:legend>
      <c:legendPos val="r"/>
      <c:layout/>
      <c:overlay val="0"/>
    </c:legend>
    <c:plotVisOnly val="1"/>
    <c:dispBlanksAs val="gap"/>
    <c:showDLblsOverMax val="0"/>
  </c:chart>
  <c:spPr>
    <a:ln w="38100">
      <a:solidFill>
        <a:schemeClr val="tx1">
          <a:lumMod val="85000"/>
          <a:lumOff val="15000"/>
        </a:schemeClr>
      </a:solidFill>
    </a:ln>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65C195-F508-426D-8DBB-5A1888DDB479}" type="datetimeFigureOut">
              <a:rPr lang="el-GR" smtClean="0"/>
              <a:pPr/>
              <a:t>26/10/2021</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35ECCCA-73DC-4759-ACEC-55373899E288}"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C35ECCCA-73DC-4759-ACEC-55373899E288}" type="slidenum">
              <a:rPr lang="el-GR" smtClean="0"/>
              <a:pPr/>
              <a:t>8</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1">
        <a:schemeClr val="bg2"/>
      </p:bgRef>
    </p:bg>
    <p:spTree>
      <p:nvGrpSpPr>
        <p:cNvPr id="1" name=""/>
        <p:cNvGrpSpPr/>
        <p:nvPr/>
      </p:nvGrpSpPr>
      <p:grpSpPr>
        <a:xfrm>
          <a:off x="0" y="0"/>
          <a:ext cx="0" cy="0"/>
          <a:chOff x="0" y="0"/>
          <a:chExt cx="0" cy="0"/>
        </a:xfrm>
      </p:grpSpPr>
      <p:sp>
        <p:nvSpPr>
          <p:cNvPr id="15" name="14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 Ορθογώνιο"/>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 Ορθογώνιο"/>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 Ορθογώνιο"/>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 Υπότιτλος"/>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p:txBody>
          <a:bodyPr/>
          <a:lstStyle/>
          <a:p>
            <a:fld id="{D03B82C4-0384-4F35-BC08-5D14C46474E8}" type="datetimeFigureOut">
              <a:rPr lang="el-GR" smtClean="0"/>
              <a:pPr/>
              <a:t>26/10/2021</a:t>
            </a:fld>
            <a:endParaRPr lang="el-GR"/>
          </a:p>
        </p:txBody>
      </p:sp>
      <p:sp>
        <p:nvSpPr>
          <p:cNvPr id="17" name="16 - Θέση υποσέλιδου"/>
          <p:cNvSpPr>
            <a:spLocks noGrp="1"/>
          </p:cNvSpPr>
          <p:nvPr>
            <p:ph type="ftr" sz="quarter" idx="11"/>
          </p:nvPr>
        </p:nvSpPr>
        <p:spPr/>
        <p:txBody>
          <a:bodyPr/>
          <a:lstStyle/>
          <a:p>
            <a:endParaRPr lang="el-GR"/>
          </a:p>
        </p:txBody>
      </p:sp>
      <p:sp>
        <p:nvSpPr>
          <p:cNvPr id="7" name="6 - Ευθεία γραμμή σύνδεσης"/>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 Ορθογώνιο"/>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12 - Έλλειψη"/>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 Έλλειψη"/>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 Θέση αριθμού διαφάνειας"/>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87C3CFC8-50CD-4FFC-BBA2-1408CAB31985}" type="slidenum">
              <a:rPr lang="el-GR" smtClean="0"/>
              <a:pPr/>
              <a:t>‹#›</a:t>
            </a:fld>
            <a:endParaRPr lang="el-GR"/>
          </a:p>
        </p:txBody>
      </p:sp>
      <p:sp>
        <p:nvSpPr>
          <p:cNvPr id="8" name="7 - Τίτλος"/>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l-GR" smtClean="0"/>
              <a:t>Kλικ για επεξεργασία του τίτλου</a:t>
            </a:r>
            <a:endParaRPr kumimoji="0" lang="en-US"/>
          </a:p>
        </p:txBody>
      </p:sp>
    </p:spTree>
  </p:cSld>
  <p:clrMapOvr>
    <a:overrideClrMapping bg1="lt1" tx1="dk1" bg2="lt2" tx2="dk2" accent1="accent1" accent2="accent2" accent3="accent3" accent4="accent4" accent5="accent5" accent6="accent6" hlink="hlink" folHlink="folHlink"/>
  </p:clrMapOvr>
  <p:transition>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bg>
      <p:bgRef idx="1001">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D03B82C4-0384-4F35-BC08-5D14C46474E8}" type="datetimeFigureOut">
              <a:rPr lang="el-GR" smtClean="0"/>
              <a:pPr/>
              <a:t>26/10/2021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87C3CFC8-50CD-4FFC-BBA2-1408CAB31985}"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transition>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bg>
      <p:bgRef idx="1001">
        <a:schemeClr val="bg2"/>
      </p:bgRef>
    </p:bg>
    <p:spTree>
      <p:nvGrpSpPr>
        <p:cNvPr id="1" name=""/>
        <p:cNvGrpSpPr/>
        <p:nvPr/>
      </p:nvGrpSpPr>
      <p:grpSpPr>
        <a:xfrm>
          <a:off x="0" y="0"/>
          <a:ext cx="0" cy="0"/>
          <a:chOff x="0" y="0"/>
          <a:chExt cx="0" cy="0"/>
        </a:xfrm>
      </p:grpSpPr>
      <p:sp>
        <p:nvSpPr>
          <p:cNvPr id="7" name="6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 Ορθογώνιο"/>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 Ορθογώνιο"/>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9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10 - Ορθογώνιο"/>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 Ορθογώνιο"/>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12 - Ευθεία γραμμή σύνδεσης"/>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13 - Έλλειψη"/>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 Έλλειψη"/>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 Θέση αριθμού διαφάνειας"/>
          <p:cNvSpPr>
            <a:spLocks noGrp="1"/>
          </p:cNvSpPr>
          <p:nvPr>
            <p:ph type="sldNum" sz="quarter" idx="12"/>
          </p:nvPr>
        </p:nvSpPr>
        <p:spPr>
          <a:xfrm>
            <a:off x="6915912" y="3009901"/>
            <a:ext cx="457200" cy="441325"/>
          </a:xfrm>
        </p:spPr>
        <p:txBody>
          <a:bodyPr/>
          <a:lstStyle/>
          <a:p>
            <a:fld id="{87C3CFC8-50CD-4FFC-BBA2-1408CAB31985}" type="slidenum">
              <a:rPr lang="el-GR" smtClean="0"/>
              <a:pPr/>
              <a:t>‹#›</a:t>
            </a:fld>
            <a:endParaRPr lang="el-GR"/>
          </a:p>
        </p:txBody>
      </p:sp>
      <p:sp>
        <p:nvSpPr>
          <p:cNvPr id="3" name="2 - Θέση κατακόρυφου κειμένου"/>
          <p:cNvSpPr>
            <a:spLocks noGrp="1"/>
          </p:cNvSpPr>
          <p:nvPr>
            <p:ph type="body" orient="vert" idx="1"/>
          </p:nvPr>
        </p:nvSpPr>
        <p:spPr>
          <a:xfrm>
            <a:off x="304800" y="304800"/>
            <a:ext cx="6553200" cy="5821366"/>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D03B82C4-0384-4F35-BC08-5D14C46474E8}" type="datetimeFigureOut">
              <a:rPr lang="el-GR" smtClean="0"/>
              <a:pPr/>
              <a:t>26/10/2021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2" name="1 - Κατακόρυφος τίτλος"/>
          <p:cNvSpPr>
            <a:spLocks noGrp="1"/>
          </p:cNvSpPr>
          <p:nvPr>
            <p:ph type="title" orient="vert"/>
          </p:nvPr>
        </p:nvSpPr>
        <p:spPr>
          <a:xfrm>
            <a:off x="7391400" y="304801"/>
            <a:ext cx="1447800" cy="5851525"/>
          </a:xfrm>
        </p:spPr>
        <p:txBody>
          <a:bodyPr vert="eaVert"/>
          <a:lstStyle/>
          <a:p>
            <a:r>
              <a:rPr kumimoji="0" lang="el-GR" smtClean="0"/>
              <a:t>Kλικ για επεξεργασία του τίτλου</a:t>
            </a:r>
            <a:endParaRPr kumimoji="0" lang="en-US"/>
          </a:p>
        </p:txBody>
      </p:sp>
    </p:spTree>
  </p:cSld>
  <p:clrMapOvr>
    <a:overrideClrMapping bg1="lt1" tx1="dk1" bg2="lt2" tx2="dk2" accent1="accent1" accent2="accent2" accent3="accent3" accent4="accent4" accent5="accent5" accent6="accent6" hlink="hlink" folHlink="folHlink"/>
  </p:clrMapOvr>
  <p:transition>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bg>
      <p:bgRef idx="1001">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solidFill>
                  <a:schemeClr val="accent3">
                    <a:shade val="75000"/>
                  </a:schemeClr>
                </a:solidFill>
              </a:defRPr>
            </a:lvl1pPr>
          </a:lstStyle>
          <a:p>
            <a:r>
              <a:rPr kumimoji="0" lang="el-GR" smtClean="0"/>
              <a:t>Kλικ για επεξεργασία του τίτλου</a:t>
            </a:r>
            <a:endParaRPr kumimoji="0" lang="en-US"/>
          </a:p>
        </p:txBody>
      </p:sp>
      <p:sp>
        <p:nvSpPr>
          <p:cNvPr id="4" name="3 - Θέση ημερομηνίας"/>
          <p:cNvSpPr>
            <a:spLocks noGrp="1"/>
          </p:cNvSpPr>
          <p:nvPr>
            <p:ph type="dt" sz="half" idx="10"/>
          </p:nvPr>
        </p:nvSpPr>
        <p:spPr/>
        <p:txBody>
          <a:bodyPr/>
          <a:lstStyle/>
          <a:p>
            <a:fld id="{D03B82C4-0384-4F35-BC08-5D14C46474E8}" type="datetimeFigureOut">
              <a:rPr lang="el-GR" smtClean="0"/>
              <a:pPr/>
              <a:t>26/10/2021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a:xfrm>
            <a:off x="4361688" y="1026372"/>
            <a:ext cx="457200" cy="441325"/>
          </a:xfrm>
        </p:spPr>
        <p:txBody>
          <a:bodyPr/>
          <a:lstStyle/>
          <a:p>
            <a:fld id="{87C3CFC8-50CD-4FFC-BBA2-1408CAB31985}" type="slidenum">
              <a:rPr lang="el-GR" smtClean="0"/>
              <a:pPr/>
              <a:t>‹#›</a:t>
            </a:fld>
            <a:endParaRPr lang="el-GR"/>
          </a:p>
        </p:txBody>
      </p:sp>
      <p:sp>
        <p:nvSpPr>
          <p:cNvPr id="8" name="7 - Θέση περιεχομένου"/>
          <p:cNvSpPr>
            <a:spLocks noGrp="1"/>
          </p:cNvSpPr>
          <p:nvPr>
            <p:ph sz="quarter" idx="1"/>
          </p:nvPr>
        </p:nvSpPr>
        <p:spPr>
          <a:xfrm>
            <a:off x="301752" y="1527048"/>
            <a:ext cx="850392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overrideClrMapping bg1="lt1" tx1="dk1" bg2="lt2" tx2="dk2" accent1="accent1" accent2="accent2" accent3="accent3" accent4="accent4" accent5="accent5" accent6="accent6" hlink="hlink" folHlink="folHlink"/>
  </p:clrMapOvr>
  <p:transition>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1">
        <a:schemeClr val="bg1"/>
      </p:bgRef>
    </p:bg>
    <p:spTree>
      <p:nvGrpSpPr>
        <p:cNvPr id="1" name=""/>
        <p:cNvGrpSpPr/>
        <p:nvPr/>
      </p:nvGrpSpPr>
      <p:grpSpPr>
        <a:xfrm>
          <a:off x="0" y="0"/>
          <a:ext cx="0" cy="0"/>
          <a:chOff x="0" y="0"/>
          <a:chExt cx="0" cy="0"/>
        </a:xfrm>
      </p:grpSpPr>
      <p:sp>
        <p:nvSpPr>
          <p:cNvPr id="17" name="16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14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 Ορθογώνιο"/>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 Ορθογώνιο"/>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 Ορθογώνιο"/>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 Ορθογώνιο"/>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2 - Θέση κειμένου"/>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13" name="12 - Ορθογώνιο"/>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13 - Ορθογώνιο"/>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4 - Θέση υποσέλιδου"/>
          <p:cNvSpPr>
            <a:spLocks noGrp="1"/>
          </p:cNvSpPr>
          <p:nvPr>
            <p:ph type="ftr" sz="quarter" idx="11"/>
          </p:nvPr>
        </p:nvSpPr>
        <p:spPr/>
        <p:txBody>
          <a:bodyPr/>
          <a:lstStyle/>
          <a:p>
            <a:endParaRPr lang="el-GR"/>
          </a:p>
        </p:txBody>
      </p:sp>
      <p:sp>
        <p:nvSpPr>
          <p:cNvPr id="4" name="3 - Θέση ημερομηνίας"/>
          <p:cNvSpPr>
            <a:spLocks noGrp="1"/>
          </p:cNvSpPr>
          <p:nvPr>
            <p:ph type="dt" sz="half" idx="10"/>
          </p:nvPr>
        </p:nvSpPr>
        <p:spPr/>
        <p:txBody>
          <a:bodyPr/>
          <a:lstStyle/>
          <a:p>
            <a:fld id="{D03B82C4-0384-4F35-BC08-5D14C46474E8}" type="datetimeFigureOut">
              <a:rPr lang="el-GR" smtClean="0"/>
              <a:pPr/>
              <a:t>26/10/2021</a:t>
            </a:fld>
            <a:endParaRPr lang="el-GR"/>
          </a:p>
        </p:txBody>
      </p:sp>
      <p:sp>
        <p:nvSpPr>
          <p:cNvPr id="8" name="7 - Ευθεία γραμμή σύνδεσης"/>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 Έλλειψη"/>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Έλλειψη"/>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 Θέση αριθμού διαφάνειας"/>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87C3CFC8-50CD-4FFC-BBA2-1408CAB31985}" type="slidenum">
              <a:rPr lang="el-GR" smtClean="0"/>
              <a:pPr/>
              <a:t>‹#›</a:t>
            </a:fld>
            <a:endParaRPr lang="el-GR"/>
          </a:p>
        </p:txBody>
      </p:sp>
      <p:sp>
        <p:nvSpPr>
          <p:cNvPr id="2" name="1 - Τίτλος"/>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l-GR" smtClean="0"/>
              <a:t>Kλικ για επεξεργασία του τίτλου</a:t>
            </a:r>
            <a:endParaRPr kumimoji="0" lang="en-US"/>
          </a:p>
        </p:txBody>
      </p:sp>
    </p:spTree>
  </p:cSld>
  <p:clrMapOvr>
    <a:overrideClrMapping bg1="lt1" tx1="dk1" bg2="lt2" tx2="dk2" accent1="accent1" accent2="accent2" accent3="accent3" accent4="accent4" accent5="accent5" accent6="accent6" hlink="hlink" folHlink="folHlink"/>
  </p:clrMapOvr>
  <p:transition>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bg>
      <p:bgRef idx="1001">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301752" y="228600"/>
            <a:ext cx="8534400" cy="758952"/>
          </a:xfrm>
        </p:spPr>
        <p:txBody>
          <a:bodyPr/>
          <a:lstStyle/>
          <a:p>
            <a:r>
              <a:rPr kumimoji="0" lang="el-GR" smtClean="0"/>
              <a:t>Kλικ για επεξεργασία του τίτλου</a:t>
            </a:r>
            <a:endParaRPr kumimoji="0" lang="en-US"/>
          </a:p>
        </p:txBody>
      </p:sp>
      <p:sp>
        <p:nvSpPr>
          <p:cNvPr id="5" name="4 - Θέση ημερομηνίας"/>
          <p:cNvSpPr>
            <a:spLocks noGrp="1"/>
          </p:cNvSpPr>
          <p:nvPr>
            <p:ph type="dt" sz="half" idx="10"/>
          </p:nvPr>
        </p:nvSpPr>
        <p:spPr>
          <a:xfrm>
            <a:off x="5791200" y="6409944"/>
            <a:ext cx="3044952" cy="365760"/>
          </a:xfrm>
        </p:spPr>
        <p:txBody>
          <a:bodyPr/>
          <a:lstStyle/>
          <a:p>
            <a:fld id="{D03B82C4-0384-4F35-BC08-5D14C46474E8}" type="datetimeFigureOut">
              <a:rPr lang="el-GR" smtClean="0"/>
              <a:pPr/>
              <a:t>26/10/2021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87C3CFC8-50CD-4FFC-BBA2-1408CAB31985}" type="slidenum">
              <a:rPr lang="el-GR" smtClean="0"/>
              <a:pPr/>
              <a:t>‹#›</a:t>
            </a:fld>
            <a:endParaRPr lang="el-GR"/>
          </a:p>
        </p:txBody>
      </p:sp>
      <p:sp>
        <p:nvSpPr>
          <p:cNvPr id="8" name="7 - Ευθεία γραμμή σύνδεσης"/>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 Θέση περιεχομένου"/>
          <p:cNvSpPr>
            <a:spLocks noGrp="1"/>
          </p:cNvSpPr>
          <p:nvPr>
            <p:ph sz="half" idx="1"/>
          </p:nvPr>
        </p:nvSpPr>
        <p:spPr>
          <a:xfrm>
            <a:off x="301752" y="1371600"/>
            <a:ext cx="4038600" cy="4681728"/>
          </a:xfrm>
        </p:spPr>
        <p:txBody>
          <a:bodyPr/>
          <a:lstStyle>
            <a:lvl1pPr>
              <a:defRPr sz="2500"/>
            </a:lvl1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2" name="11 - Θέση περιεχομένου"/>
          <p:cNvSpPr>
            <a:spLocks noGrp="1"/>
          </p:cNvSpPr>
          <p:nvPr>
            <p:ph sz="half" idx="2"/>
          </p:nvPr>
        </p:nvSpPr>
        <p:spPr>
          <a:xfrm>
            <a:off x="4800600" y="1371600"/>
            <a:ext cx="4038600" cy="4681728"/>
          </a:xfrm>
        </p:spPr>
        <p:txBody>
          <a:bodyPr/>
          <a:lstStyle>
            <a:lvl1pPr>
              <a:defRPr sz="2500"/>
            </a:lvl1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overrideClrMapping bg1="lt1" tx1="dk1" bg2="lt2" tx2="dk2" accent1="accent1" accent2="accent2" accent3="accent3" accent4="accent4" accent5="accent5" accent6="accent6" hlink="hlink" folHlink="folHlink"/>
  </p:clrMapOvr>
  <p:transition>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bg>
      <p:bgRef idx="1001">
        <a:schemeClr val="bg2"/>
      </p:bgRef>
    </p:bg>
    <p:spTree>
      <p:nvGrpSpPr>
        <p:cNvPr id="1" name=""/>
        <p:cNvGrpSpPr/>
        <p:nvPr/>
      </p:nvGrpSpPr>
      <p:grpSpPr>
        <a:xfrm>
          <a:off x="0" y="0"/>
          <a:ext cx="0" cy="0"/>
          <a:chOff x="0" y="0"/>
          <a:chExt cx="0" cy="0"/>
        </a:xfrm>
      </p:grpSpPr>
      <p:sp>
        <p:nvSpPr>
          <p:cNvPr id="10" name="9 - Ευθεία γραμμή σύνδεσης"/>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19 - Ορθογώνιο"/>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20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21 - Ορθογώνιο"/>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10 - Ορθογώνιο"/>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 Ορθογώνιο"/>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2 - Θέση κειμένου"/>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7" name="6 - Θέση ημερομηνίας"/>
          <p:cNvSpPr>
            <a:spLocks noGrp="1"/>
          </p:cNvSpPr>
          <p:nvPr>
            <p:ph type="dt" sz="half" idx="10"/>
          </p:nvPr>
        </p:nvSpPr>
        <p:spPr/>
        <p:txBody>
          <a:bodyPr/>
          <a:lstStyle/>
          <a:p>
            <a:fld id="{D03B82C4-0384-4F35-BC08-5D14C46474E8}" type="datetimeFigureOut">
              <a:rPr lang="el-GR" smtClean="0"/>
              <a:pPr/>
              <a:t>26/10/2021</a:t>
            </a:fld>
            <a:endParaRPr lang="el-GR"/>
          </a:p>
        </p:txBody>
      </p:sp>
      <p:sp>
        <p:nvSpPr>
          <p:cNvPr id="8" name="7 - Θέση υποσέλιδου"/>
          <p:cNvSpPr>
            <a:spLocks noGrp="1"/>
          </p:cNvSpPr>
          <p:nvPr>
            <p:ph type="ftr" sz="quarter" idx="11"/>
          </p:nvPr>
        </p:nvSpPr>
        <p:spPr>
          <a:xfrm>
            <a:off x="304800" y="6409944"/>
            <a:ext cx="3581400" cy="365760"/>
          </a:xfrm>
        </p:spPr>
        <p:txBody>
          <a:bodyPr/>
          <a:lstStyle/>
          <a:p>
            <a:endParaRPr lang="el-GR"/>
          </a:p>
        </p:txBody>
      </p:sp>
      <p:sp>
        <p:nvSpPr>
          <p:cNvPr id="15" name="14 - Ευθεία γραμμή σύνδεσης"/>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17 - Ορθογώνιο"/>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23 - Θέση περιεχομένου"/>
          <p:cNvSpPr>
            <a:spLocks noGrp="1"/>
          </p:cNvSpPr>
          <p:nvPr>
            <p:ph sz="quarter" idx="2"/>
          </p:nvPr>
        </p:nvSpPr>
        <p:spPr>
          <a:xfrm>
            <a:off x="301752" y="2471383"/>
            <a:ext cx="4041648" cy="3818404"/>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6" name="25 - Θέση περιεχομένου"/>
          <p:cNvSpPr>
            <a:spLocks noGrp="1"/>
          </p:cNvSpPr>
          <p:nvPr>
            <p:ph sz="quarter" idx="4"/>
          </p:nvPr>
        </p:nvSpPr>
        <p:spPr>
          <a:xfrm>
            <a:off x="4800600" y="2471383"/>
            <a:ext cx="4038600" cy="3822192"/>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5" name="24 - Έλλειψη"/>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26 - Έλλειψη"/>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 Θέση αριθμού διαφάνειας"/>
          <p:cNvSpPr>
            <a:spLocks noGrp="1"/>
          </p:cNvSpPr>
          <p:nvPr>
            <p:ph type="sldNum" sz="quarter" idx="12"/>
          </p:nvPr>
        </p:nvSpPr>
        <p:spPr>
          <a:xfrm>
            <a:off x="4343400" y="1042416"/>
            <a:ext cx="457200" cy="441325"/>
          </a:xfrm>
        </p:spPr>
        <p:txBody>
          <a:bodyPr/>
          <a:lstStyle>
            <a:lvl1pPr algn="ctr">
              <a:defRPr/>
            </a:lvl1pPr>
          </a:lstStyle>
          <a:p>
            <a:fld id="{87C3CFC8-50CD-4FFC-BBA2-1408CAB31985}" type="slidenum">
              <a:rPr lang="el-GR" smtClean="0"/>
              <a:pPr/>
              <a:t>‹#›</a:t>
            </a:fld>
            <a:endParaRPr lang="el-GR"/>
          </a:p>
        </p:txBody>
      </p:sp>
      <p:sp>
        <p:nvSpPr>
          <p:cNvPr id="23" name="22 - Τίτλος"/>
          <p:cNvSpPr>
            <a:spLocks noGrp="1"/>
          </p:cNvSpPr>
          <p:nvPr>
            <p:ph type="title"/>
          </p:nvPr>
        </p:nvSpPr>
        <p:spPr/>
        <p:txBody>
          <a:bodyPr rtlCol="0" anchor="b" anchorCtr="0"/>
          <a:lstStyle/>
          <a:p>
            <a:r>
              <a:rPr kumimoji="0" lang="el-GR" smtClean="0"/>
              <a:t>Kλικ για επεξεργασία του τίτλου</a:t>
            </a:r>
            <a:endParaRPr kumimoji="0" lang="en-US"/>
          </a:p>
        </p:txBody>
      </p:sp>
    </p:spTree>
  </p:cSld>
  <p:clrMapOvr>
    <a:overrideClrMapping bg1="lt1" tx1="dk1" bg2="lt2" tx2="dk2" accent1="accent1" accent2="accent2" accent3="accent3" accent4="accent4" accent5="accent5" accent6="accent6" hlink="hlink" folHlink="folHlink"/>
  </p:clrMapOvr>
  <p:transition>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D03B82C4-0384-4F35-BC08-5D14C46474E8}" type="datetimeFigureOut">
              <a:rPr lang="el-GR" smtClean="0"/>
              <a:pPr/>
              <a:t>26/10/2021</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a:xfrm>
            <a:off x="4343400" y="1036020"/>
            <a:ext cx="457200" cy="441325"/>
          </a:xfrm>
        </p:spPr>
        <p:txBody>
          <a:bodyPr/>
          <a:lstStyle/>
          <a:p>
            <a:fld id="{87C3CFC8-50CD-4FFC-BBA2-1408CAB31985}" type="slidenum">
              <a:rPr lang="el-GR" smtClean="0"/>
              <a:pPr/>
              <a:t>‹#›</a:t>
            </a:fld>
            <a:endParaRPr lang="el-GR"/>
          </a:p>
        </p:txBody>
      </p:sp>
    </p:spTree>
  </p:cSld>
  <p:clrMapOvr>
    <a:masterClrMapping/>
  </p:clrMapOvr>
  <p:transition>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7" name="6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 Ορθογώνιο"/>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9 - Ορθογώνιο"/>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 Ορθογώνιο"/>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5 - Ορθογώνιο"/>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1 - Θέση ημερομηνίας"/>
          <p:cNvSpPr>
            <a:spLocks noGrp="1"/>
          </p:cNvSpPr>
          <p:nvPr>
            <p:ph type="dt" sz="half" idx="10"/>
          </p:nvPr>
        </p:nvSpPr>
        <p:spPr/>
        <p:txBody>
          <a:bodyPr/>
          <a:lstStyle/>
          <a:p>
            <a:fld id="{D03B82C4-0384-4F35-BC08-5D14C46474E8}" type="datetimeFigureOut">
              <a:rPr lang="el-GR" smtClean="0"/>
              <a:pPr/>
              <a:t>26/10/2021</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a:xfrm>
            <a:off x="4267200" y="6324600"/>
            <a:ext cx="609600" cy="441324"/>
          </a:xfrm>
        </p:spPr>
        <p:txBody>
          <a:bodyPr/>
          <a:lstStyle>
            <a:lvl1pPr>
              <a:defRPr>
                <a:solidFill>
                  <a:srgbClr val="FFFFFF"/>
                </a:solidFill>
              </a:defRPr>
            </a:lvl1pPr>
          </a:lstStyle>
          <a:p>
            <a:fld id="{87C3CFC8-50CD-4FFC-BBA2-1408CAB31985}" type="slidenum">
              <a:rPr lang="el-GR" smtClean="0"/>
              <a:pPr/>
              <a:t>‹#›</a:t>
            </a:fld>
            <a:endParaRPr lang="el-GR"/>
          </a:p>
        </p:txBody>
      </p:sp>
    </p:spTree>
  </p:cSld>
  <p:clrMapOvr>
    <a:masterClrMapping/>
  </p:clrMapOvr>
  <p:transition>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bg>
      <p:bgRef idx="1001">
        <a:schemeClr val="bg1"/>
      </p:bgRef>
    </p:bg>
    <p:spTree>
      <p:nvGrpSpPr>
        <p:cNvPr id="1" name=""/>
        <p:cNvGrpSpPr/>
        <p:nvPr/>
      </p:nvGrpSpPr>
      <p:grpSpPr>
        <a:xfrm>
          <a:off x="0" y="0"/>
          <a:ext cx="0" cy="0"/>
          <a:chOff x="0" y="0"/>
          <a:chExt cx="0" cy="0"/>
        </a:xfrm>
      </p:grpSpPr>
      <p:sp>
        <p:nvSpPr>
          <p:cNvPr id="19" name="18 - Ορθογώνιο"/>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14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 Ορθογώνιο"/>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 Ορθογώνιο"/>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16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12 - Ορθογώνιο"/>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 Τίτλος"/>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8" name="7 - Ορθογώνιο"/>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8 - Ευθεία γραμμή σύνδεσης"/>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19 - Θέση περιεχομένου"/>
          <p:cNvSpPr>
            <a:spLocks noGrp="1"/>
          </p:cNvSpPr>
          <p:nvPr>
            <p:ph sz="quarter" idx="1"/>
          </p:nvPr>
        </p:nvSpPr>
        <p:spPr>
          <a:xfrm>
            <a:off x="3124200" y="685800"/>
            <a:ext cx="5638800" cy="54102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0" name="9 - Έλλειψη"/>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Έλλειψη"/>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 Θέση αριθμού διαφάνειας"/>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87C3CFC8-50CD-4FFC-BBA2-1408CAB31985}" type="slidenum">
              <a:rPr lang="el-GR" smtClean="0"/>
              <a:pPr/>
              <a:t>‹#›</a:t>
            </a:fld>
            <a:endParaRPr lang="el-GR"/>
          </a:p>
        </p:txBody>
      </p:sp>
      <p:sp>
        <p:nvSpPr>
          <p:cNvPr id="21" name="20 - Ορθογώνιο"/>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 Θέση ημερομηνίας"/>
          <p:cNvSpPr>
            <a:spLocks noGrp="1"/>
          </p:cNvSpPr>
          <p:nvPr>
            <p:ph type="dt" sz="half" idx="10"/>
          </p:nvPr>
        </p:nvSpPr>
        <p:spPr/>
        <p:txBody>
          <a:bodyPr/>
          <a:lstStyle/>
          <a:p>
            <a:fld id="{D03B82C4-0384-4F35-BC08-5D14C46474E8}" type="datetimeFigureOut">
              <a:rPr lang="el-GR" smtClean="0"/>
              <a:pPr/>
              <a:t>26/10/2021</a:t>
            </a:fld>
            <a:endParaRPr lang="el-GR"/>
          </a:p>
        </p:txBody>
      </p:sp>
      <p:sp>
        <p:nvSpPr>
          <p:cNvPr id="6" name="5 - Θέση υποσέλιδου"/>
          <p:cNvSpPr>
            <a:spLocks noGrp="1"/>
          </p:cNvSpPr>
          <p:nvPr>
            <p:ph type="ftr" sz="quarter" idx="11"/>
          </p:nvPr>
        </p:nvSpPr>
        <p:spPr>
          <a:xfrm>
            <a:off x="301752" y="6410848"/>
            <a:ext cx="3383280" cy="365760"/>
          </a:xfrm>
        </p:spPr>
        <p:txBody>
          <a:bodyPr/>
          <a:lstStyle/>
          <a:p>
            <a:endParaRPr lang="el-GR"/>
          </a:p>
        </p:txBody>
      </p:sp>
    </p:spTree>
  </p:cSld>
  <p:clrMapOvr>
    <a:overrideClrMapping bg1="lt1" tx1="dk1" bg2="lt2" tx2="dk2" accent1="accent1" accent2="accent2" accent3="accent3" accent4="accent4" accent5="accent5" accent6="accent6" hlink="hlink" folHlink="folHlink"/>
  </p:clrMapOvr>
  <p:transition>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1" name="20 - Ευθεία γραμμή σύνδεσης"/>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18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 Ορθογώνιο"/>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16 - Ορθογώνιο"/>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19 - Ορθογώνιο"/>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 Ορθογώνιο"/>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 Ορθογώνιο"/>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11 - Έλλειψη"/>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 Έλλειψη"/>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 Θέση αριθμού διαφάνειας"/>
          <p:cNvSpPr>
            <a:spLocks noGrp="1"/>
          </p:cNvSpPr>
          <p:nvPr>
            <p:ph type="sldNum" sz="quarter" idx="12"/>
          </p:nvPr>
        </p:nvSpPr>
        <p:spPr>
          <a:xfrm>
            <a:off x="1371600" y="312738"/>
            <a:ext cx="457200" cy="441325"/>
          </a:xfrm>
        </p:spPr>
        <p:txBody>
          <a:bodyPr/>
          <a:lstStyle/>
          <a:p>
            <a:fld id="{87C3CFC8-50CD-4FFC-BBA2-1408CAB31985}" type="slidenum">
              <a:rPr lang="el-GR" smtClean="0"/>
              <a:pPr/>
              <a:t>‹#›</a:t>
            </a:fld>
            <a:endParaRPr lang="el-GR"/>
          </a:p>
        </p:txBody>
      </p:sp>
      <p:sp>
        <p:nvSpPr>
          <p:cNvPr id="2" name="1 - Τίτλος"/>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3000375" y="609600"/>
            <a:ext cx="5867400" cy="4267200"/>
          </a:xfrm>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22" name="21 - Ορθογώνιο"/>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 Θέση ημερομηνίας"/>
          <p:cNvSpPr>
            <a:spLocks noGrp="1"/>
          </p:cNvSpPr>
          <p:nvPr>
            <p:ph type="dt" sz="half" idx="10"/>
          </p:nvPr>
        </p:nvSpPr>
        <p:spPr>
          <a:xfrm>
            <a:off x="5788152" y="6404984"/>
            <a:ext cx="3044952" cy="365760"/>
          </a:xfrm>
        </p:spPr>
        <p:txBody>
          <a:bodyPr/>
          <a:lstStyle/>
          <a:p>
            <a:fld id="{D03B82C4-0384-4F35-BC08-5D14C46474E8}" type="datetimeFigureOut">
              <a:rPr lang="el-GR" smtClean="0"/>
              <a:pPr/>
              <a:t>26/10/2021</a:t>
            </a:fld>
            <a:endParaRPr lang="el-GR"/>
          </a:p>
        </p:txBody>
      </p:sp>
      <p:sp>
        <p:nvSpPr>
          <p:cNvPr id="6" name="5 - Θέση υποσέλιδου"/>
          <p:cNvSpPr>
            <a:spLocks noGrp="1"/>
          </p:cNvSpPr>
          <p:nvPr>
            <p:ph type="ftr" sz="quarter" idx="11"/>
          </p:nvPr>
        </p:nvSpPr>
        <p:spPr>
          <a:xfrm>
            <a:off x="301752" y="6410848"/>
            <a:ext cx="3584448" cy="365760"/>
          </a:xfrm>
        </p:spPr>
        <p:txBody>
          <a:bodyPr/>
          <a:lstStyle/>
          <a:p>
            <a:endParaRPr lang="el-GR"/>
          </a:p>
        </p:txBody>
      </p:sp>
    </p:spTree>
  </p:cSld>
  <p:clrMapOvr>
    <a:masterClrMapping/>
  </p:clrMapOvr>
  <p:transition>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16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 Ορθογώνιο"/>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 Ορθογώνιο"/>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 Ορθογώνιο"/>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13 - Θέση ημερομηνίας"/>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D03B82C4-0384-4F35-BC08-5D14C46474E8}" type="datetimeFigureOut">
              <a:rPr lang="el-GR" smtClean="0"/>
              <a:pPr/>
              <a:t>26/10/2021</a:t>
            </a:fld>
            <a:endParaRPr lang="el-GR"/>
          </a:p>
        </p:txBody>
      </p:sp>
      <p:sp>
        <p:nvSpPr>
          <p:cNvPr id="3" name="2 - Θέση υποσέλιδου"/>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l-GR"/>
          </a:p>
        </p:txBody>
      </p:sp>
      <p:sp>
        <p:nvSpPr>
          <p:cNvPr id="8" name="7 - Ορθογώνιο"/>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9 - Ευθεία γραμμή σύνδεσης"/>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11 - Έλλειψη"/>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 Έλλειψη"/>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22 - Θέση αριθμού διαφάνειας"/>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87C3CFC8-50CD-4FFC-BBA2-1408CAB31985}" type="slidenum">
              <a:rPr lang="el-GR" smtClean="0"/>
              <a:pPr/>
              <a:t>‹#›</a:t>
            </a:fld>
            <a:endParaRPr lang="el-GR"/>
          </a:p>
        </p:txBody>
      </p:sp>
      <p:sp>
        <p:nvSpPr>
          <p:cNvPr id="22" name="21 - Θέση τίτλου"/>
          <p:cNvSpPr>
            <a:spLocks noGrp="1"/>
          </p:cNvSpPr>
          <p:nvPr>
            <p:ph type="title"/>
          </p:nvPr>
        </p:nvSpPr>
        <p:spPr>
          <a:xfrm>
            <a:off x="301752" y="228600"/>
            <a:ext cx="8534400" cy="758952"/>
          </a:xfrm>
          <a:prstGeom prst="rect">
            <a:avLst/>
          </a:prstGeom>
        </p:spPr>
        <p:txBody>
          <a:bodyPr vert="horz" anchor="b">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wedge/>
  </p:transition>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hyperlink" Target="http://www.biblionet.gr/book/51518/Dorst,_Tankred,_1925-/%CE%A4%CF%8C%CE%BB%CE%B5%CF%81" TargetMode="External"/><Relationship Id="rId2" Type="http://schemas.openxmlformats.org/officeDocument/2006/relationships/hyperlink" Target="http://www.biblionet.gr/book/108531/Dorst,_Tankred,_1925-/%CE%A7%CE%AC%CF%8A%CE%BD%CF%81%CE%B9%CF%87_%CE%AE_%CE%BF%CE%B9_%CF%80%CF%8C%CE%BD%CE%BF%CE%B9_%CF%84%CE%B7%CF%82_%CF%86%CE%B1%CE%BD%CF%84%CE%B1%CF%83%CE%AF%CE%B1%CF%82" TargetMode="Externa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Υπότιτλος"/>
          <p:cNvSpPr>
            <a:spLocks noGrp="1"/>
          </p:cNvSpPr>
          <p:nvPr>
            <p:ph type="subTitle" idx="1"/>
          </p:nvPr>
        </p:nvSpPr>
        <p:spPr>
          <a:xfrm>
            <a:off x="1371600" y="2819400"/>
            <a:ext cx="6400800" cy="2609864"/>
          </a:xfrm>
        </p:spPr>
        <p:txBody>
          <a:bodyPr>
            <a:normAutofit fontScale="77500" lnSpcReduction="20000"/>
          </a:bodyPr>
          <a:lstStyle/>
          <a:p>
            <a:r>
              <a:rPr lang="el-GR" sz="3600" dirty="0" err="1" smtClean="0">
                <a:solidFill>
                  <a:schemeClr val="tx1">
                    <a:lumMod val="95000"/>
                    <a:lumOff val="5000"/>
                  </a:schemeClr>
                </a:solidFill>
              </a:rPr>
              <a:t>Μεθοδολογια</a:t>
            </a:r>
            <a:r>
              <a:rPr lang="el-GR" sz="3600" dirty="0" smtClean="0">
                <a:solidFill>
                  <a:schemeClr val="tx1">
                    <a:lumMod val="95000"/>
                    <a:lumOff val="5000"/>
                  </a:schemeClr>
                </a:solidFill>
              </a:rPr>
              <a:t> </a:t>
            </a:r>
          </a:p>
          <a:p>
            <a:r>
              <a:rPr lang="el-GR" sz="3600" dirty="0" err="1" smtClean="0">
                <a:solidFill>
                  <a:schemeClr val="tx1">
                    <a:lumMod val="95000"/>
                    <a:lumOff val="5000"/>
                  </a:schemeClr>
                </a:solidFill>
              </a:rPr>
              <a:t>τησ</a:t>
            </a:r>
            <a:r>
              <a:rPr lang="el-GR" sz="3600" dirty="0" smtClean="0">
                <a:solidFill>
                  <a:schemeClr val="tx1">
                    <a:lumMod val="95000"/>
                    <a:lumOff val="5000"/>
                  </a:schemeClr>
                </a:solidFill>
              </a:rPr>
              <a:t> </a:t>
            </a:r>
            <a:r>
              <a:rPr lang="el-GR" sz="3600" dirty="0" err="1" smtClean="0">
                <a:solidFill>
                  <a:schemeClr val="tx1">
                    <a:lumMod val="95000"/>
                    <a:lumOff val="5000"/>
                  </a:schemeClr>
                </a:solidFill>
              </a:rPr>
              <a:t>Ερευνασ</a:t>
            </a:r>
            <a:r>
              <a:rPr lang="el-GR" sz="3600" dirty="0" smtClean="0">
                <a:solidFill>
                  <a:schemeClr val="tx1">
                    <a:lumMod val="95000"/>
                    <a:lumOff val="5000"/>
                  </a:schemeClr>
                </a:solidFill>
              </a:rPr>
              <a:t> στην </a:t>
            </a:r>
            <a:r>
              <a:rPr lang="el-GR" sz="3600" dirty="0" err="1" smtClean="0">
                <a:solidFill>
                  <a:schemeClr val="tx1">
                    <a:lumMod val="95000"/>
                    <a:lumOff val="5000"/>
                  </a:schemeClr>
                </a:solidFill>
              </a:rPr>
              <a:t>επιστημη</a:t>
            </a:r>
            <a:r>
              <a:rPr lang="el-GR" sz="3600" dirty="0" smtClean="0">
                <a:solidFill>
                  <a:schemeClr val="tx1">
                    <a:lumMod val="95000"/>
                    <a:lumOff val="5000"/>
                  </a:schemeClr>
                </a:solidFill>
              </a:rPr>
              <a:t> του </a:t>
            </a:r>
            <a:r>
              <a:rPr lang="el-GR" sz="3600" dirty="0" err="1" smtClean="0">
                <a:solidFill>
                  <a:schemeClr val="tx1">
                    <a:lumMod val="95000"/>
                    <a:lumOff val="5000"/>
                  </a:schemeClr>
                </a:solidFill>
              </a:rPr>
              <a:t>Θεατρου</a:t>
            </a:r>
            <a:endParaRPr lang="el-GR" sz="3600" dirty="0" smtClean="0">
              <a:solidFill>
                <a:schemeClr val="tx1">
                  <a:lumMod val="95000"/>
                  <a:lumOff val="5000"/>
                </a:schemeClr>
              </a:solidFill>
            </a:endParaRPr>
          </a:p>
          <a:p>
            <a:r>
              <a:rPr lang="el-GR" sz="3200" dirty="0" err="1" smtClean="0">
                <a:solidFill>
                  <a:schemeClr val="tx1">
                    <a:lumMod val="95000"/>
                    <a:lumOff val="5000"/>
                  </a:schemeClr>
                </a:solidFill>
              </a:rPr>
              <a:t>Εισηγητρια</a:t>
            </a:r>
            <a:r>
              <a:rPr lang="el-GR" sz="3200" dirty="0" smtClean="0">
                <a:solidFill>
                  <a:schemeClr val="tx1">
                    <a:lumMod val="95000"/>
                    <a:lumOff val="5000"/>
                  </a:schemeClr>
                </a:solidFill>
              </a:rPr>
              <a:t>: </a:t>
            </a:r>
            <a:r>
              <a:rPr lang="el-GR" sz="3200" dirty="0" err="1" smtClean="0">
                <a:solidFill>
                  <a:schemeClr val="tx1">
                    <a:lumMod val="95000"/>
                    <a:lumOff val="5000"/>
                  </a:schemeClr>
                </a:solidFill>
              </a:rPr>
              <a:t>Αννα</a:t>
            </a:r>
            <a:r>
              <a:rPr lang="el-GR" sz="3200" dirty="0" smtClean="0">
                <a:solidFill>
                  <a:schemeClr val="tx1">
                    <a:lumMod val="95000"/>
                    <a:lumOff val="5000"/>
                  </a:schemeClr>
                </a:solidFill>
              </a:rPr>
              <a:t> </a:t>
            </a:r>
            <a:r>
              <a:rPr lang="el-GR" sz="3200" dirty="0" err="1" smtClean="0">
                <a:solidFill>
                  <a:schemeClr val="tx1">
                    <a:lumMod val="95000"/>
                    <a:lumOff val="5000"/>
                  </a:schemeClr>
                </a:solidFill>
              </a:rPr>
              <a:t>μαυρολεων</a:t>
            </a:r>
            <a:r>
              <a:rPr lang="el-GR" sz="3200" dirty="0" smtClean="0">
                <a:solidFill>
                  <a:schemeClr val="tx1">
                    <a:lumMod val="95000"/>
                    <a:lumOff val="5000"/>
                  </a:schemeClr>
                </a:solidFill>
              </a:rPr>
              <a:t> </a:t>
            </a:r>
          </a:p>
          <a:p>
            <a:r>
              <a:rPr lang="el-GR" sz="2600" dirty="0" smtClean="0">
                <a:solidFill>
                  <a:schemeClr val="tx1">
                    <a:lumMod val="95000"/>
                    <a:lumOff val="5000"/>
                  </a:schemeClr>
                </a:solidFill>
              </a:rPr>
              <a:t>11/1/2015 </a:t>
            </a:r>
            <a:r>
              <a:rPr lang="el-GR" sz="2600" dirty="0" err="1" smtClean="0">
                <a:solidFill>
                  <a:schemeClr val="tx1">
                    <a:lumMod val="95000"/>
                    <a:lumOff val="5000"/>
                  </a:schemeClr>
                </a:solidFill>
              </a:rPr>
              <a:t>αιθ</a:t>
            </a:r>
            <a:r>
              <a:rPr lang="el-GR" sz="2600" dirty="0" smtClean="0">
                <a:solidFill>
                  <a:schemeClr val="tx1">
                    <a:lumMod val="95000"/>
                    <a:lumOff val="5000"/>
                  </a:schemeClr>
                </a:solidFill>
              </a:rPr>
              <a:t>. </a:t>
            </a:r>
            <a:r>
              <a:rPr lang="el-GR" sz="2600" dirty="0" err="1" smtClean="0">
                <a:solidFill>
                  <a:schemeClr val="tx1">
                    <a:lumMod val="95000"/>
                    <a:lumOff val="5000"/>
                  </a:schemeClr>
                </a:solidFill>
              </a:rPr>
              <a:t>Ληδα</a:t>
            </a:r>
            <a:r>
              <a:rPr lang="el-GR" sz="2600" dirty="0" smtClean="0">
                <a:solidFill>
                  <a:schemeClr val="tx1">
                    <a:lumMod val="95000"/>
                    <a:lumOff val="5000"/>
                  </a:schemeClr>
                </a:solidFill>
              </a:rPr>
              <a:t> </a:t>
            </a:r>
            <a:r>
              <a:rPr lang="el-GR" sz="2600" dirty="0" err="1" smtClean="0">
                <a:solidFill>
                  <a:schemeClr val="tx1">
                    <a:lumMod val="95000"/>
                    <a:lumOff val="5000"/>
                  </a:schemeClr>
                </a:solidFill>
              </a:rPr>
              <a:t>τασοπουλου</a:t>
            </a:r>
            <a:endParaRPr lang="el-GR" sz="2600" dirty="0">
              <a:solidFill>
                <a:schemeClr val="tx1">
                  <a:lumMod val="95000"/>
                  <a:lumOff val="5000"/>
                </a:schemeClr>
              </a:solidFill>
            </a:endParaRPr>
          </a:p>
        </p:txBody>
      </p:sp>
      <p:sp>
        <p:nvSpPr>
          <p:cNvPr id="3" name="2 - Τίτλος"/>
          <p:cNvSpPr>
            <a:spLocks noGrp="1"/>
          </p:cNvSpPr>
          <p:nvPr>
            <p:ph type="ctrTitle"/>
          </p:nvPr>
        </p:nvSpPr>
        <p:spPr>
          <a:xfrm>
            <a:off x="685800" y="500042"/>
            <a:ext cx="7772400" cy="1285884"/>
          </a:xfrm>
        </p:spPr>
        <p:txBody>
          <a:bodyPr>
            <a:noAutofit/>
          </a:bodyPr>
          <a:lstStyle/>
          <a:p>
            <a:r>
              <a:rPr lang="el-GR" sz="2800" dirty="0" smtClean="0"/>
              <a:t>Μεταπτυχιακό πρόγραμμα </a:t>
            </a:r>
            <a:br>
              <a:rPr lang="el-GR" sz="2800" dirty="0" smtClean="0"/>
            </a:br>
            <a:r>
              <a:rPr lang="el-GR" sz="2800" dirty="0" smtClean="0"/>
              <a:t>τμ. Θεατρικών Σπουδών (Ναύπλιο) </a:t>
            </a:r>
            <a:br>
              <a:rPr lang="el-GR" sz="2800" dirty="0" smtClean="0"/>
            </a:br>
            <a:r>
              <a:rPr lang="el-GR" sz="2800" dirty="0" smtClean="0"/>
              <a:t>Πανεπιστημίου Πελοποννήσου </a:t>
            </a:r>
            <a:endParaRPr lang="el-GR" sz="2800" dirty="0"/>
          </a:p>
        </p:txBody>
      </p:sp>
      <p:sp>
        <p:nvSpPr>
          <p:cNvPr id="5" name="4 - Υπότιτλος"/>
          <p:cNvSpPr>
            <a:spLocks noGrp="1"/>
          </p:cNvSpPr>
          <p:nvPr>
            <p:ph type="subTitle" idx="4294967295"/>
          </p:nvPr>
        </p:nvSpPr>
        <p:spPr>
          <a:xfrm>
            <a:off x="1714480" y="2428869"/>
            <a:ext cx="5786478" cy="2571767"/>
          </a:xfrm>
        </p:spPr>
        <p:txBody>
          <a:bodyPr/>
          <a:lstStyle/>
          <a:p>
            <a:pPr>
              <a:buNone/>
            </a:pPr>
            <a:r>
              <a:rPr lang="el-GR" dirty="0" smtClean="0"/>
              <a:t>..</a:t>
            </a:r>
            <a:endParaRPr lang="el-GR" dirty="0"/>
          </a:p>
        </p:txBody>
      </p:sp>
      <p:pic>
        <p:nvPicPr>
          <p:cNvPr id="6" name="3 - Θέση περιεχομένου" descr="Billie-Whitelaw-Samuel-Be-010.jpg"/>
          <p:cNvPicPr>
            <a:picLocks noChangeAspect="1"/>
          </p:cNvPicPr>
          <p:nvPr/>
        </p:nvPicPr>
        <p:blipFill>
          <a:blip r:embed="rId2" cstate="print"/>
          <a:stretch>
            <a:fillRect/>
          </a:stretch>
        </p:blipFill>
        <p:spPr>
          <a:xfrm>
            <a:off x="2857488" y="5072050"/>
            <a:ext cx="3571900" cy="1785950"/>
          </a:xfrm>
          <a:prstGeom prst="rect">
            <a:avLst/>
          </a:prstGeom>
        </p:spPr>
      </p:pic>
      <p:sp>
        <p:nvSpPr>
          <p:cNvPr id="7" name="6 - Ορθογώνιο"/>
          <p:cNvSpPr/>
          <p:nvPr/>
        </p:nvSpPr>
        <p:spPr>
          <a:xfrm>
            <a:off x="6500826" y="6286520"/>
            <a:ext cx="2383986" cy="369332"/>
          </a:xfrm>
          <a:prstGeom prst="rect">
            <a:avLst/>
          </a:prstGeom>
        </p:spPr>
        <p:txBody>
          <a:bodyPr wrap="none">
            <a:spAutoFit/>
          </a:bodyPr>
          <a:lstStyle/>
          <a:p>
            <a:pPr>
              <a:buNone/>
            </a:pPr>
            <a:r>
              <a:rPr lang="el-GR" b="1" baseline="30000" dirty="0" err="1" smtClean="0"/>
              <a:t>Μπίλυ</a:t>
            </a:r>
            <a:r>
              <a:rPr lang="el-GR" b="1" baseline="30000" dirty="0" smtClean="0"/>
              <a:t> </a:t>
            </a:r>
            <a:r>
              <a:rPr lang="el-GR" b="1" baseline="30000" dirty="0" err="1" smtClean="0"/>
              <a:t>Γουάιτλο</a:t>
            </a:r>
            <a:r>
              <a:rPr lang="el-GR" b="1" baseline="30000" dirty="0" smtClean="0"/>
              <a:t> – Σ. </a:t>
            </a:r>
            <a:r>
              <a:rPr lang="el-GR" b="1" baseline="30000" dirty="0" err="1" smtClean="0"/>
              <a:t>Μπέκετ</a:t>
            </a:r>
            <a:endParaRPr lang="el-GR" dirty="0"/>
          </a:p>
        </p:txBody>
      </p:sp>
    </p:spTree>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Η Μεθοδολογία των Κοινωνικών Επιστημών</a:t>
            </a:r>
            <a:endParaRPr lang="el-GR" dirty="0"/>
          </a:p>
        </p:txBody>
      </p:sp>
      <p:sp>
        <p:nvSpPr>
          <p:cNvPr id="3" name="2 - Θέση περιεχομένου"/>
          <p:cNvSpPr>
            <a:spLocks noGrp="1"/>
          </p:cNvSpPr>
          <p:nvPr>
            <p:ph sz="quarter" idx="1"/>
          </p:nvPr>
        </p:nvSpPr>
        <p:spPr/>
        <p:txBody>
          <a:bodyPr/>
          <a:lstStyle/>
          <a:p>
            <a:pPr>
              <a:buNone/>
            </a:pPr>
            <a:r>
              <a:rPr lang="el-GR" i="1" dirty="0" smtClean="0"/>
              <a:t>	</a:t>
            </a:r>
          </a:p>
          <a:p>
            <a:pPr>
              <a:buNone/>
            </a:pPr>
            <a:endParaRPr lang="el-GR" i="1" dirty="0" smtClean="0"/>
          </a:p>
          <a:p>
            <a:pPr algn="ctr">
              <a:buNone/>
            </a:pPr>
            <a:r>
              <a:rPr lang="el-GR" i="1" dirty="0" smtClean="0"/>
              <a:t>	Στις κοινωνικές επιστήμες χρησιμοποιούμε ερευνητικές υποθέσεις και στη συνέχεια με την χρήσης των συνεντεύξεων ή ερωτηματολογίων προσπαθούμε να εκμαιεύσουμε απαντήσεις σε προκαθορισμένα ερωτήματα</a:t>
            </a:r>
            <a:endParaRPr lang="el-GR" dirty="0" smtClean="0"/>
          </a:p>
          <a:p>
            <a:endParaRPr lang="el-GR" dirty="0"/>
          </a:p>
        </p:txBody>
      </p:sp>
    </p:spTree>
  </p:cSld>
  <p:clrMapOvr>
    <a:masterClrMapping/>
  </p:clrMapOvr>
  <p:transition>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000375" y="4929198"/>
            <a:ext cx="5867400" cy="1428760"/>
          </a:xfrm>
        </p:spPr>
        <p:txBody>
          <a:bodyPr>
            <a:normAutofit fontScale="90000"/>
          </a:bodyPr>
          <a:lstStyle/>
          <a:p>
            <a:pPr algn="ctr"/>
            <a:r>
              <a:rPr lang="el-GR" sz="3200" b="1" dirty="0" smtClean="0"/>
              <a:t>Η Θεατρολογία δανείζεται εργαλεία και μεθόδους από πολλές επιστήμες</a:t>
            </a:r>
            <a:endParaRPr lang="el-GR" sz="3200" b="1" dirty="0"/>
          </a:p>
        </p:txBody>
      </p:sp>
      <p:sp>
        <p:nvSpPr>
          <p:cNvPr id="3" name="2 - Θέση περιεχομένου"/>
          <p:cNvSpPr>
            <a:spLocks noGrp="1"/>
          </p:cNvSpPr>
          <p:nvPr>
            <p:ph type="body" sz="half" idx="2"/>
          </p:nvPr>
        </p:nvSpPr>
        <p:spPr/>
        <p:txBody>
          <a:bodyPr>
            <a:normAutofit/>
          </a:bodyPr>
          <a:lstStyle/>
          <a:p>
            <a:pPr lvl="3">
              <a:buNone/>
            </a:pPr>
            <a:r>
              <a:rPr lang="el-GR" sz="1400" dirty="0" smtClean="0">
                <a:solidFill>
                  <a:schemeClr val="bg1"/>
                </a:solidFill>
              </a:rPr>
              <a:t>Φιλολογία</a:t>
            </a:r>
            <a:r>
              <a:rPr lang="el-GR" sz="1400" dirty="0">
                <a:solidFill>
                  <a:schemeClr val="bg1"/>
                </a:solidFill>
              </a:rPr>
              <a:t>, </a:t>
            </a:r>
            <a:endParaRPr lang="el-GR" sz="1400" dirty="0" smtClean="0">
              <a:solidFill>
                <a:schemeClr val="bg1"/>
              </a:solidFill>
            </a:endParaRPr>
          </a:p>
          <a:p>
            <a:pPr lvl="3">
              <a:buNone/>
            </a:pPr>
            <a:r>
              <a:rPr lang="el-GR" sz="1400" dirty="0" smtClean="0">
                <a:solidFill>
                  <a:schemeClr val="bg1"/>
                </a:solidFill>
              </a:rPr>
              <a:t>Κοινωνιολογία, </a:t>
            </a:r>
          </a:p>
          <a:p>
            <a:pPr lvl="3">
              <a:buNone/>
            </a:pPr>
            <a:r>
              <a:rPr lang="el-GR" sz="1400" dirty="0" smtClean="0">
                <a:solidFill>
                  <a:schemeClr val="bg1"/>
                </a:solidFill>
              </a:rPr>
              <a:t>Ιστορική </a:t>
            </a:r>
            <a:r>
              <a:rPr lang="el-GR" sz="1400" dirty="0">
                <a:solidFill>
                  <a:schemeClr val="bg1"/>
                </a:solidFill>
              </a:rPr>
              <a:t>επιστήμη, </a:t>
            </a:r>
            <a:endParaRPr lang="el-GR" sz="1400" dirty="0" smtClean="0">
              <a:solidFill>
                <a:schemeClr val="bg1"/>
              </a:solidFill>
            </a:endParaRPr>
          </a:p>
          <a:p>
            <a:pPr lvl="3">
              <a:buNone/>
            </a:pPr>
            <a:r>
              <a:rPr lang="el-GR" sz="1400" dirty="0" smtClean="0">
                <a:solidFill>
                  <a:schemeClr val="bg1"/>
                </a:solidFill>
              </a:rPr>
              <a:t>Ιστορία </a:t>
            </a:r>
            <a:r>
              <a:rPr lang="el-GR" sz="1400" dirty="0">
                <a:solidFill>
                  <a:schemeClr val="bg1"/>
                </a:solidFill>
              </a:rPr>
              <a:t>της Λογοτεχνίας, </a:t>
            </a:r>
            <a:endParaRPr lang="el-GR" sz="1400" dirty="0" smtClean="0">
              <a:solidFill>
                <a:schemeClr val="bg1"/>
              </a:solidFill>
            </a:endParaRPr>
          </a:p>
          <a:p>
            <a:pPr lvl="3">
              <a:buNone/>
            </a:pPr>
            <a:r>
              <a:rPr lang="el-GR" sz="1400" dirty="0" smtClean="0">
                <a:solidFill>
                  <a:schemeClr val="bg1"/>
                </a:solidFill>
              </a:rPr>
              <a:t>Ιστορία </a:t>
            </a:r>
            <a:r>
              <a:rPr lang="el-GR" sz="1400" dirty="0">
                <a:solidFill>
                  <a:schemeClr val="bg1"/>
                </a:solidFill>
              </a:rPr>
              <a:t>της Τέχνης, </a:t>
            </a:r>
            <a:endParaRPr lang="el-GR" sz="1400" dirty="0" smtClean="0">
              <a:solidFill>
                <a:schemeClr val="bg1"/>
              </a:solidFill>
            </a:endParaRPr>
          </a:p>
          <a:p>
            <a:pPr lvl="3">
              <a:buNone/>
            </a:pPr>
            <a:r>
              <a:rPr lang="el-GR" sz="1400" dirty="0" smtClean="0">
                <a:solidFill>
                  <a:schemeClr val="bg1"/>
                </a:solidFill>
              </a:rPr>
              <a:t>Πολιτισμολογία</a:t>
            </a:r>
            <a:r>
              <a:rPr lang="el-GR" sz="1400" dirty="0">
                <a:solidFill>
                  <a:schemeClr val="bg1"/>
                </a:solidFill>
              </a:rPr>
              <a:t>, </a:t>
            </a:r>
            <a:endParaRPr lang="el-GR" sz="1400" dirty="0" smtClean="0">
              <a:solidFill>
                <a:schemeClr val="bg1"/>
              </a:solidFill>
            </a:endParaRPr>
          </a:p>
          <a:p>
            <a:pPr lvl="3">
              <a:buNone/>
            </a:pPr>
            <a:r>
              <a:rPr lang="el-GR" sz="1400" dirty="0" smtClean="0">
                <a:solidFill>
                  <a:schemeClr val="bg1"/>
                </a:solidFill>
              </a:rPr>
              <a:t>Φιλοσοφία</a:t>
            </a:r>
            <a:r>
              <a:rPr lang="el-GR" sz="1400" dirty="0">
                <a:solidFill>
                  <a:schemeClr val="bg1"/>
                </a:solidFill>
              </a:rPr>
              <a:t>, </a:t>
            </a:r>
            <a:endParaRPr lang="el-GR" sz="1400" dirty="0" smtClean="0">
              <a:solidFill>
                <a:schemeClr val="bg1"/>
              </a:solidFill>
            </a:endParaRPr>
          </a:p>
          <a:p>
            <a:pPr lvl="3">
              <a:buNone/>
            </a:pPr>
            <a:r>
              <a:rPr lang="el-GR" sz="1400" dirty="0" smtClean="0">
                <a:solidFill>
                  <a:schemeClr val="bg1"/>
                </a:solidFill>
              </a:rPr>
              <a:t>Αρχαιολογία</a:t>
            </a:r>
            <a:r>
              <a:rPr lang="el-GR" sz="1400" dirty="0">
                <a:solidFill>
                  <a:schemeClr val="bg1"/>
                </a:solidFill>
              </a:rPr>
              <a:t>, </a:t>
            </a:r>
            <a:endParaRPr lang="el-GR" sz="1400" dirty="0" smtClean="0">
              <a:solidFill>
                <a:schemeClr val="bg1"/>
              </a:solidFill>
            </a:endParaRPr>
          </a:p>
          <a:p>
            <a:pPr lvl="3">
              <a:buNone/>
            </a:pPr>
            <a:r>
              <a:rPr lang="el-GR" sz="1400" dirty="0" smtClean="0">
                <a:solidFill>
                  <a:schemeClr val="bg1"/>
                </a:solidFill>
              </a:rPr>
              <a:t>Ανθρωπολογία</a:t>
            </a:r>
            <a:r>
              <a:rPr lang="el-GR" sz="1400" dirty="0">
                <a:solidFill>
                  <a:schemeClr val="bg1"/>
                </a:solidFill>
              </a:rPr>
              <a:t>, </a:t>
            </a:r>
            <a:endParaRPr lang="el-GR" sz="1400" dirty="0" smtClean="0">
              <a:solidFill>
                <a:schemeClr val="bg1"/>
              </a:solidFill>
            </a:endParaRPr>
          </a:p>
          <a:p>
            <a:pPr lvl="3">
              <a:buNone/>
            </a:pPr>
            <a:r>
              <a:rPr lang="el-GR" sz="1400" dirty="0" smtClean="0">
                <a:solidFill>
                  <a:schemeClr val="bg1"/>
                </a:solidFill>
              </a:rPr>
              <a:t>Εθνολογία</a:t>
            </a:r>
            <a:r>
              <a:rPr lang="el-GR" sz="1400" dirty="0">
                <a:solidFill>
                  <a:schemeClr val="bg1"/>
                </a:solidFill>
              </a:rPr>
              <a:t>,  </a:t>
            </a:r>
            <a:endParaRPr lang="el-GR" sz="1400" dirty="0" smtClean="0">
              <a:solidFill>
                <a:schemeClr val="bg1"/>
              </a:solidFill>
            </a:endParaRPr>
          </a:p>
          <a:p>
            <a:pPr lvl="3">
              <a:buNone/>
            </a:pPr>
            <a:r>
              <a:rPr lang="el-GR" sz="1400" dirty="0" smtClean="0">
                <a:solidFill>
                  <a:schemeClr val="bg1"/>
                </a:solidFill>
              </a:rPr>
              <a:t> </a:t>
            </a:r>
            <a:r>
              <a:rPr lang="el-GR" sz="1400" dirty="0">
                <a:solidFill>
                  <a:schemeClr val="bg1"/>
                </a:solidFill>
              </a:rPr>
              <a:t>Σημειολογία, </a:t>
            </a:r>
            <a:endParaRPr lang="el-GR" sz="1400" dirty="0" smtClean="0">
              <a:solidFill>
                <a:schemeClr val="bg1"/>
              </a:solidFill>
            </a:endParaRPr>
          </a:p>
          <a:p>
            <a:pPr lvl="3">
              <a:buNone/>
            </a:pPr>
            <a:r>
              <a:rPr lang="el-GR" sz="1400" dirty="0" smtClean="0">
                <a:solidFill>
                  <a:schemeClr val="bg1"/>
                </a:solidFill>
              </a:rPr>
              <a:t>Θεωρία </a:t>
            </a:r>
            <a:r>
              <a:rPr lang="el-GR" sz="1400" dirty="0">
                <a:solidFill>
                  <a:schemeClr val="bg1"/>
                </a:solidFill>
              </a:rPr>
              <a:t>της Επικοινωνίας, </a:t>
            </a:r>
            <a:endParaRPr lang="el-GR" sz="1400" dirty="0" smtClean="0">
              <a:solidFill>
                <a:schemeClr val="bg1"/>
              </a:solidFill>
            </a:endParaRPr>
          </a:p>
          <a:p>
            <a:pPr lvl="3">
              <a:buNone/>
            </a:pPr>
            <a:r>
              <a:rPr lang="el-GR" sz="1400" dirty="0" smtClean="0">
                <a:solidFill>
                  <a:schemeClr val="bg1"/>
                </a:solidFill>
              </a:rPr>
              <a:t>Πληροφορική,</a:t>
            </a:r>
          </a:p>
          <a:p>
            <a:pPr lvl="3">
              <a:buNone/>
            </a:pPr>
            <a:r>
              <a:rPr lang="el-GR" sz="1400" dirty="0" smtClean="0">
                <a:solidFill>
                  <a:schemeClr val="bg1"/>
                </a:solidFill>
              </a:rPr>
              <a:t>Στατιστική</a:t>
            </a:r>
            <a:r>
              <a:rPr lang="el-GR" sz="1400" dirty="0">
                <a:solidFill>
                  <a:schemeClr val="bg1"/>
                </a:solidFill>
              </a:rPr>
              <a:t>, </a:t>
            </a:r>
            <a:endParaRPr lang="el-GR" sz="1400" dirty="0" smtClean="0">
              <a:solidFill>
                <a:schemeClr val="bg1"/>
              </a:solidFill>
            </a:endParaRPr>
          </a:p>
          <a:p>
            <a:pPr lvl="3">
              <a:buNone/>
            </a:pPr>
            <a:r>
              <a:rPr lang="el-GR" sz="1400" dirty="0" err="1" smtClean="0">
                <a:solidFill>
                  <a:schemeClr val="bg1"/>
                </a:solidFill>
              </a:rPr>
              <a:t>Αρχειονομία</a:t>
            </a:r>
            <a:r>
              <a:rPr lang="el-GR" sz="1400" dirty="0">
                <a:solidFill>
                  <a:schemeClr val="bg1"/>
                </a:solidFill>
              </a:rPr>
              <a:t>, </a:t>
            </a:r>
            <a:endParaRPr lang="el-GR" sz="1400" dirty="0" smtClean="0">
              <a:solidFill>
                <a:schemeClr val="bg1"/>
              </a:solidFill>
            </a:endParaRPr>
          </a:p>
          <a:p>
            <a:pPr lvl="3">
              <a:buNone/>
            </a:pPr>
            <a:r>
              <a:rPr lang="el-GR" sz="1400" dirty="0" err="1" smtClean="0">
                <a:solidFill>
                  <a:schemeClr val="bg1"/>
                </a:solidFill>
              </a:rPr>
              <a:t>Μουσειολογία</a:t>
            </a:r>
            <a:endParaRPr lang="el-GR" sz="1400" dirty="0">
              <a:solidFill>
                <a:schemeClr val="bg1"/>
              </a:solidFill>
            </a:endParaRPr>
          </a:p>
        </p:txBody>
      </p:sp>
      <p:pic>
        <p:nvPicPr>
          <p:cNvPr id="57348" name="Picture 4" descr="http://www.biblionet.gr/images/covers/b155427.jpg"/>
          <p:cNvPicPr>
            <a:picLocks noChangeAspect="1" noChangeArrowheads="1"/>
          </p:cNvPicPr>
          <p:nvPr/>
        </p:nvPicPr>
        <p:blipFill>
          <a:blip r:embed="rId2" cstate="print"/>
          <a:srcRect/>
          <a:stretch>
            <a:fillRect/>
          </a:stretch>
        </p:blipFill>
        <p:spPr bwMode="auto">
          <a:xfrm>
            <a:off x="4857752" y="1000108"/>
            <a:ext cx="2428892" cy="3552254"/>
          </a:xfrm>
          <a:prstGeom prst="rect">
            <a:avLst/>
          </a:prstGeom>
          <a:noFill/>
          <a:ln w="38100">
            <a:solidFill>
              <a:schemeClr val="accent6">
                <a:lumMod val="50000"/>
              </a:schemeClr>
            </a:solidFill>
          </a:ln>
        </p:spPr>
      </p:pic>
    </p:spTree>
  </p:cSld>
  <p:clrMapOvr>
    <a:masterClrMapping/>
  </p:clrMapOvr>
  <p:transition>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type="subTitle" idx="1"/>
          </p:nvPr>
        </p:nvSpPr>
        <p:spPr/>
        <p:txBody>
          <a:bodyPr>
            <a:normAutofit fontScale="70000" lnSpcReduction="20000"/>
          </a:bodyPr>
          <a:lstStyle/>
          <a:p>
            <a:pPr>
              <a:buNone/>
            </a:pPr>
            <a:r>
              <a:rPr lang="el-GR" dirty="0" smtClean="0"/>
              <a:t>                        </a:t>
            </a:r>
          </a:p>
          <a:p>
            <a:pPr>
              <a:buNone/>
            </a:pPr>
            <a:endParaRPr lang="el-GR" dirty="0" smtClean="0"/>
          </a:p>
          <a:p>
            <a:pPr algn="ctr">
              <a:buNone/>
            </a:pPr>
            <a:r>
              <a:rPr lang="el-GR" b="1" dirty="0" smtClean="0">
                <a:solidFill>
                  <a:srgbClr val="C00000"/>
                </a:solidFill>
              </a:rPr>
              <a:t>      </a:t>
            </a:r>
            <a:endParaRPr lang="el-GR" sz="3200" b="1" dirty="0" smtClean="0">
              <a:solidFill>
                <a:srgbClr val="C00000"/>
              </a:solidFill>
            </a:endParaRPr>
          </a:p>
          <a:p>
            <a:pPr algn="ctr">
              <a:buNone/>
            </a:pPr>
            <a:r>
              <a:rPr lang="el-GR" sz="3200" b="1" dirty="0" err="1" smtClean="0">
                <a:solidFill>
                  <a:srgbClr val="C00000"/>
                </a:solidFill>
              </a:rPr>
              <a:t>Μεθοδολογικα</a:t>
            </a:r>
            <a:r>
              <a:rPr lang="el-GR" sz="3200" b="1" dirty="0" smtClean="0">
                <a:solidFill>
                  <a:srgbClr val="C00000"/>
                </a:solidFill>
              </a:rPr>
              <a:t> </a:t>
            </a:r>
            <a:r>
              <a:rPr lang="el-GR" sz="3200" b="1" dirty="0" err="1" smtClean="0">
                <a:solidFill>
                  <a:srgbClr val="C00000"/>
                </a:solidFill>
              </a:rPr>
              <a:t>προβληματα</a:t>
            </a:r>
            <a:r>
              <a:rPr lang="el-GR" sz="3200" b="1" dirty="0" smtClean="0">
                <a:solidFill>
                  <a:srgbClr val="C00000"/>
                </a:solidFill>
              </a:rPr>
              <a:t> </a:t>
            </a:r>
          </a:p>
          <a:p>
            <a:pPr algn="ctr">
              <a:buNone/>
            </a:pPr>
            <a:r>
              <a:rPr lang="el-GR" sz="3200" b="1" dirty="0" smtClean="0">
                <a:solidFill>
                  <a:srgbClr val="C00000"/>
                </a:solidFill>
              </a:rPr>
              <a:t>&amp; </a:t>
            </a:r>
            <a:r>
              <a:rPr lang="el-GR" sz="3200" b="1" dirty="0" err="1" smtClean="0">
                <a:solidFill>
                  <a:srgbClr val="C00000"/>
                </a:solidFill>
              </a:rPr>
              <a:t>προβληματισμοι</a:t>
            </a:r>
            <a:r>
              <a:rPr lang="el-GR" sz="3200" b="1" dirty="0" smtClean="0">
                <a:solidFill>
                  <a:srgbClr val="C00000"/>
                </a:solidFill>
              </a:rPr>
              <a:t> </a:t>
            </a:r>
          </a:p>
          <a:p>
            <a:pPr algn="ctr">
              <a:buNone/>
            </a:pPr>
            <a:r>
              <a:rPr lang="el-GR" sz="3200" b="1" u="sng" dirty="0" smtClean="0">
                <a:solidFill>
                  <a:srgbClr val="C00000"/>
                </a:solidFill>
              </a:rPr>
              <a:t> </a:t>
            </a:r>
            <a:endParaRPr lang="el-GR" sz="3200" b="1" u="sng" dirty="0">
              <a:solidFill>
                <a:srgbClr val="C00000"/>
              </a:solidFill>
            </a:endParaRPr>
          </a:p>
        </p:txBody>
      </p:sp>
      <p:sp>
        <p:nvSpPr>
          <p:cNvPr id="4" name="3 - Τίτλος"/>
          <p:cNvSpPr>
            <a:spLocks noGrp="1"/>
          </p:cNvSpPr>
          <p:nvPr>
            <p:ph type="ctrTitle"/>
          </p:nvPr>
        </p:nvSpPr>
        <p:spPr/>
        <p:txBody>
          <a:bodyPr/>
          <a:lstStyle/>
          <a:p>
            <a:r>
              <a:rPr lang="el-GR" sz="4400" b="1" dirty="0" smtClean="0">
                <a:solidFill>
                  <a:srgbClr val="C00000"/>
                </a:solidFill>
              </a:rPr>
              <a:t>Σχεδιασμός  έρευνας</a:t>
            </a:r>
            <a:endParaRPr lang="el-GR" dirty="0"/>
          </a:p>
        </p:txBody>
      </p:sp>
    </p:spTree>
  </p:cSld>
  <p:clrMapOvr>
    <a:masterClrMapping/>
  </p:clrMapOvr>
  <p:transition>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Μελέτη - Έρευνα</a:t>
            </a:r>
            <a:endParaRPr lang="el-GR" dirty="0"/>
          </a:p>
        </p:txBody>
      </p:sp>
      <p:sp>
        <p:nvSpPr>
          <p:cNvPr id="3" name="2 - Θέση περιεχομένου"/>
          <p:cNvSpPr>
            <a:spLocks noGrp="1"/>
          </p:cNvSpPr>
          <p:nvPr>
            <p:ph sz="quarter" idx="1"/>
          </p:nvPr>
        </p:nvSpPr>
        <p:spPr/>
        <p:txBody>
          <a:bodyPr>
            <a:normAutofit/>
          </a:bodyPr>
          <a:lstStyle/>
          <a:p>
            <a:r>
              <a:rPr lang="el-GR" dirty="0" smtClean="0"/>
              <a:t>1/ Εντοπισμός του </a:t>
            </a:r>
            <a:r>
              <a:rPr lang="el-GR" dirty="0" err="1" smtClean="0"/>
              <a:t>θεατρολογικού</a:t>
            </a:r>
            <a:r>
              <a:rPr lang="el-GR" dirty="0" smtClean="0"/>
              <a:t> ενδιαφέροντος του θέματος, το οποίο θ’ αποτελέσει και το αντικείμενο της εργασίας </a:t>
            </a:r>
          </a:p>
          <a:p>
            <a:r>
              <a:rPr lang="el-GR" dirty="0" smtClean="0"/>
              <a:t>2/ Οργάνωση του πλάνου εργασίας</a:t>
            </a:r>
          </a:p>
          <a:p>
            <a:r>
              <a:rPr lang="el-GR" dirty="0" smtClean="0"/>
              <a:t>3/ Στοιχειοθέτηση των σχετικών βιβλιογραφικών αναφορών</a:t>
            </a:r>
          </a:p>
          <a:p>
            <a:r>
              <a:rPr lang="el-GR" dirty="0" smtClean="0"/>
              <a:t>4/ Καταγραφή και συγκέντρωση του υλικού που αφορά το θέμα </a:t>
            </a:r>
          </a:p>
          <a:p>
            <a:r>
              <a:rPr lang="el-GR" dirty="0" smtClean="0"/>
              <a:t>5/ Ταξινόμηση του υλικού και δομή του τελικού κειμένου  </a:t>
            </a:r>
          </a:p>
          <a:p>
            <a:endParaRPr lang="el-GR" dirty="0"/>
          </a:p>
        </p:txBody>
      </p:sp>
    </p:spTree>
  </p:cSld>
  <p:clrMapOvr>
    <a:masterClrMapping/>
  </p:clrMapOvr>
  <p:transition>
    <p:wedg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Η επιλογή του θέματος</a:t>
            </a:r>
            <a:endParaRPr lang="el-GR" dirty="0"/>
          </a:p>
        </p:txBody>
      </p:sp>
      <p:sp>
        <p:nvSpPr>
          <p:cNvPr id="3" name="2 - Θέση περιεχομένου"/>
          <p:cNvSpPr>
            <a:spLocks noGrp="1"/>
          </p:cNvSpPr>
          <p:nvPr>
            <p:ph sz="quarter" idx="1"/>
          </p:nvPr>
        </p:nvSpPr>
        <p:spPr/>
        <p:txBody>
          <a:bodyPr>
            <a:normAutofit/>
          </a:bodyPr>
          <a:lstStyle/>
          <a:p>
            <a:r>
              <a:rPr lang="el-GR" u="sng" dirty="0" smtClean="0">
                <a:solidFill>
                  <a:srgbClr val="C00000"/>
                </a:solidFill>
              </a:rPr>
              <a:t>επιστημονικό ενδιαφέρον αναγνωρίσιμο</a:t>
            </a:r>
          </a:p>
          <a:p>
            <a:pPr>
              <a:buNone/>
            </a:pPr>
            <a:r>
              <a:rPr lang="el-GR" sz="1800" dirty="0" smtClean="0"/>
              <a:t>   </a:t>
            </a:r>
            <a:endParaRPr lang="el-GR" sz="1800" u="sng" dirty="0" smtClean="0"/>
          </a:p>
          <a:p>
            <a:r>
              <a:rPr lang="el-GR" u="sng" dirty="0" smtClean="0">
                <a:solidFill>
                  <a:srgbClr val="C00000"/>
                </a:solidFill>
              </a:rPr>
              <a:t>τάση πρωτοτυπίας</a:t>
            </a:r>
          </a:p>
          <a:p>
            <a:pPr>
              <a:buNone/>
            </a:pPr>
            <a:endParaRPr lang="el-GR" u="sng" dirty="0" smtClean="0">
              <a:solidFill>
                <a:srgbClr val="C00000"/>
              </a:solidFill>
            </a:endParaRPr>
          </a:p>
          <a:p>
            <a:r>
              <a:rPr lang="el-GR" dirty="0" smtClean="0">
                <a:solidFill>
                  <a:srgbClr val="C00000"/>
                </a:solidFill>
              </a:rPr>
              <a:t>μια πανεπιστημιακή εργασία </a:t>
            </a:r>
            <a:r>
              <a:rPr lang="el-GR" u="sng" dirty="0" smtClean="0">
                <a:solidFill>
                  <a:srgbClr val="C00000"/>
                </a:solidFill>
              </a:rPr>
              <a:t>πρέπει να είναι χρήσιμη</a:t>
            </a:r>
            <a:endParaRPr lang="el-GR" dirty="0">
              <a:solidFill>
                <a:srgbClr val="C00000"/>
              </a:solidFill>
            </a:endParaRPr>
          </a:p>
        </p:txBody>
      </p:sp>
    </p:spTree>
  </p:cSld>
  <p:clrMapOvr>
    <a:masterClrMapping/>
  </p:clrMapOvr>
  <p:transition>
    <p:wedg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Η ερευνητική υπόθεση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b="1" dirty="0" smtClean="0"/>
              <a:t>Η ερευνητική υπόθεση</a:t>
            </a:r>
            <a:endParaRPr lang="el-GR" b="1" dirty="0"/>
          </a:p>
        </p:txBody>
      </p:sp>
      <p:sp>
        <p:nvSpPr>
          <p:cNvPr id="3" name="2 - Θέση περιεχομένου"/>
          <p:cNvSpPr>
            <a:spLocks noGrp="1"/>
          </p:cNvSpPr>
          <p:nvPr>
            <p:ph sz="quarter" idx="1"/>
          </p:nvPr>
        </p:nvSpPr>
        <p:spPr/>
        <p:txBody>
          <a:bodyPr>
            <a:normAutofit/>
          </a:bodyPr>
          <a:lstStyle/>
          <a:p>
            <a:r>
              <a:rPr lang="el-GR" dirty="0" smtClean="0"/>
              <a:t>Η διατύπωση της </a:t>
            </a:r>
            <a:r>
              <a:rPr lang="el-GR" i="1" dirty="0" smtClean="0"/>
              <a:t>ερευνητικής υπόθεσης</a:t>
            </a:r>
            <a:r>
              <a:rPr lang="el-GR" dirty="0" smtClean="0"/>
              <a:t> αποτελεί ένα κομβικό σημείο για την πορεία της μελέτης, καθώς προκύπτει από την </a:t>
            </a:r>
            <a:r>
              <a:rPr lang="el-GR" i="1" dirty="0" smtClean="0"/>
              <a:t>βιβλιογραφική ανασκόπηση</a:t>
            </a:r>
            <a:r>
              <a:rPr lang="el-GR" dirty="0" smtClean="0"/>
              <a:t> που ο κάθε ερευνητής οφείλει να προβεί πριν διατυπώσει την κύρια </a:t>
            </a:r>
            <a:r>
              <a:rPr lang="el-GR" i="1" dirty="0" smtClean="0"/>
              <a:t>ερευνητική υπόθεση:</a:t>
            </a:r>
            <a:r>
              <a:rPr lang="el-GR" dirty="0" smtClean="0"/>
              <a:t> το «βασικό ερώτημα» κάθε μελέτης στο οποίο καλείται ν’ απαντήσει ο ερευνητής.  </a:t>
            </a:r>
          </a:p>
          <a:p>
            <a:endParaRPr lang="el-GR" dirty="0" smtClean="0"/>
          </a:p>
          <a:p>
            <a:endParaRPr lang="el-GR" dirty="0"/>
          </a:p>
        </p:txBody>
      </p:sp>
    </p:spTree>
  </p:cSld>
  <p:clrMapOvr>
    <a:masterClrMapping/>
  </p:clrMapOvr>
  <p:transition>
    <p:wedg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01752" y="228600"/>
            <a:ext cx="8534400" cy="1128698"/>
          </a:xfrm>
        </p:spPr>
        <p:txBody>
          <a:bodyPr>
            <a:normAutofit fontScale="90000"/>
          </a:bodyPr>
          <a:lstStyle/>
          <a:p>
            <a:r>
              <a:rPr lang="el-GR" dirty="0" smtClean="0">
                <a:solidFill>
                  <a:srgbClr val="C00000"/>
                </a:solidFill>
              </a:rPr>
              <a:t/>
            </a:r>
            <a:br>
              <a:rPr lang="el-GR" dirty="0" smtClean="0">
                <a:solidFill>
                  <a:srgbClr val="C00000"/>
                </a:solidFill>
              </a:rPr>
            </a:br>
            <a:r>
              <a:rPr lang="el-GR" dirty="0" err="1" smtClean="0">
                <a:solidFill>
                  <a:srgbClr val="C00000"/>
                </a:solidFill>
              </a:rPr>
              <a:t>Αναγνωρισιμότητα</a:t>
            </a:r>
            <a:r>
              <a:rPr lang="el-GR" dirty="0" smtClean="0">
                <a:solidFill>
                  <a:srgbClr val="C00000"/>
                </a:solidFill>
              </a:rPr>
              <a:t> επιστημονικού ενδιαφέροντος </a:t>
            </a:r>
            <a:endParaRPr lang="el-GR" dirty="0">
              <a:solidFill>
                <a:srgbClr val="C00000"/>
              </a:solidFill>
            </a:endParaRPr>
          </a:p>
        </p:txBody>
      </p:sp>
      <p:sp>
        <p:nvSpPr>
          <p:cNvPr id="3" name="2 - Θέση περιεχομένου"/>
          <p:cNvSpPr>
            <a:spLocks noGrp="1"/>
          </p:cNvSpPr>
          <p:nvPr>
            <p:ph sz="quarter" idx="1"/>
          </p:nvPr>
        </p:nvSpPr>
        <p:spPr/>
        <p:txBody>
          <a:bodyPr/>
          <a:lstStyle/>
          <a:p>
            <a:endParaRPr lang="el-GR" dirty="0" smtClean="0"/>
          </a:p>
          <a:p>
            <a:r>
              <a:rPr lang="el-GR" dirty="0" smtClean="0"/>
              <a:t>    Το αντικείμενο της μελέτης μπορεί να εστιάζει  ακόμα και σε μια εντελώς αφηρημένη ιδέα.</a:t>
            </a:r>
          </a:p>
          <a:p>
            <a:r>
              <a:rPr lang="el-GR" dirty="0" smtClean="0"/>
              <a:t>  Ωστόσο θα πρέπει να είναι ορατή η «ανάγκη» της από την επιστημονική κοινότητα.</a:t>
            </a:r>
          </a:p>
          <a:p>
            <a:pPr>
              <a:buNone/>
            </a:pPr>
            <a:endParaRPr lang="el-GR" i="1" dirty="0" smtClean="0"/>
          </a:p>
          <a:p>
            <a:pPr>
              <a:buNone/>
            </a:pPr>
            <a:r>
              <a:rPr lang="el-GR" i="1" dirty="0" smtClean="0"/>
              <a:t>    Στην ουσία, ο ορισμός του θέματός προσδιορίζει και τις συνθήκες της μελέτης</a:t>
            </a:r>
            <a:endParaRPr lang="el-GR" i="1" dirty="0"/>
          </a:p>
        </p:txBody>
      </p:sp>
    </p:spTree>
  </p:cSld>
  <p:clrMapOvr>
    <a:masterClrMapping/>
  </p:clrMapOvr>
  <p:transition>
    <p:wedg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57158" y="285728"/>
            <a:ext cx="8534400" cy="1000132"/>
          </a:xfrm>
        </p:spPr>
        <p:txBody>
          <a:bodyPr>
            <a:normAutofit fontScale="90000"/>
          </a:bodyPr>
          <a:lstStyle/>
          <a:p>
            <a:r>
              <a:rPr lang="el-GR" u="sng" dirty="0" smtClean="0">
                <a:solidFill>
                  <a:srgbClr val="C00000"/>
                </a:solidFill>
              </a:rPr>
              <a:t/>
            </a:r>
            <a:br>
              <a:rPr lang="el-GR" u="sng" dirty="0" smtClean="0">
                <a:solidFill>
                  <a:srgbClr val="C00000"/>
                </a:solidFill>
              </a:rPr>
            </a:br>
            <a:r>
              <a:rPr lang="el-GR" u="sng" dirty="0" smtClean="0">
                <a:solidFill>
                  <a:srgbClr val="C00000"/>
                </a:solidFill>
              </a:rPr>
              <a:t/>
            </a:r>
            <a:br>
              <a:rPr lang="el-GR" u="sng" dirty="0" smtClean="0">
                <a:solidFill>
                  <a:srgbClr val="C00000"/>
                </a:solidFill>
              </a:rPr>
            </a:br>
            <a:r>
              <a:rPr lang="el-GR" u="sng" dirty="0" smtClean="0">
                <a:solidFill>
                  <a:srgbClr val="C00000"/>
                </a:solidFill>
              </a:rPr>
              <a:t/>
            </a:r>
            <a:br>
              <a:rPr lang="el-GR" u="sng" dirty="0" smtClean="0">
                <a:solidFill>
                  <a:srgbClr val="C00000"/>
                </a:solidFill>
              </a:rPr>
            </a:br>
            <a:r>
              <a:rPr lang="el-GR" u="sng" dirty="0" smtClean="0">
                <a:solidFill>
                  <a:srgbClr val="C00000"/>
                </a:solidFill>
              </a:rPr>
              <a:t> </a:t>
            </a:r>
            <a:br>
              <a:rPr lang="el-GR" u="sng" dirty="0" smtClean="0">
                <a:solidFill>
                  <a:srgbClr val="C00000"/>
                </a:solidFill>
              </a:rPr>
            </a:br>
            <a:r>
              <a:rPr lang="el-GR" u="sng" dirty="0" smtClean="0">
                <a:solidFill>
                  <a:srgbClr val="C00000"/>
                </a:solidFill>
              </a:rPr>
              <a:t/>
            </a:r>
            <a:br>
              <a:rPr lang="el-GR" u="sng" dirty="0" smtClean="0">
                <a:solidFill>
                  <a:srgbClr val="C00000"/>
                </a:solidFill>
              </a:rPr>
            </a:br>
            <a:r>
              <a:rPr lang="el-GR" u="sng" dirty="0" smtClean="0">
                <a:solidFill>
                  <a:srgbClr val="C00000"/>
                </a:solidFill>
              </a:rPr>
              <a:t/>
            </a:r>
            <a:br>
              <a:rPr lang="el-GR" u="sng" dirty="0" smtClean="0">
                <a:solidFill>
                  <a:srgbClr val="C00000"/>
                </a:solidFill>
              </a:rPr>
            </a:br>
            <a:r>
              <a:rPr lang="el-GR" dirty="0" smtClean="0">
                <a:solidFill>
                  <a:srgbClr val="C00000"/>
                </a:solidFill>
              </a:rPr>
              <a:t>Τάση πρωτοτυπίας</a:t>
            </a:r>
            <a:r>
              <a:rPr lang="el-GR" u="sng" dirty="0" smtClean="0">
                <a:solidFill>
                  <a:srgbClr val="C00000"/>
                </a:solidFill>
              </a:rPr>
              <a:t/>
            </a:r>
            <a:br>
              <a:rPr lang="el-GR" u="sng" dirty="0" smtClean="0">
                <a:solidFill>
                  <a:srgbClr val="C00000"/>
                </a:solidFill>
              </a:rPr>
            </a:br>
            <a:endParaRPr lang="el-GR" dirty="0"/>
          </a:p>
        </p:txBody>
      </p:sp>
      <p:sp>
        <p:nvSpPr>
          <p:cNvPr id="3" name="2 - Θέση περιεχομένου"/>
          <p:cNvSpPr>
            <a:spLocks noGrp="1"/>
          </p:cNvSpPr>
          <p:nvPr>
            <p:ph sz="quarter" idx="1"/>
          </p:nvPr>
        </p:nvSpPr>
        <p:spPr/>
        <p:txBody>
          <a:bodyPr>
            <a:normAutofit/>
          </a:bodyPr>
          <a:lstStyle/>
          <a:p>
            <a:pPr>
              <a:buNone/>
            </a:pPr>
            <a:r>
              <a:rPr lang="el-GR" dirty="0" smtClean="0"/>
              <a:t>   </a:t>
            </a:r>
          </a:p>
          <a:p>
            <a:pPr>
              <a:buNone/>
            </a:pPr>
            <a:endParaRPr lang="el-GR" dirty="0" smtClean="0"/>
          </a:p>
          <a:p>
            <a:pPr algn="ctr">
              <a:buNone/>
            </a:pPr>
            <a:r>
              <a:rPr lang="el-GR" dirty="0" smtClean="0"/>
              <a:t> Η κάθε μελέτη ακόμα και αν προσπαθήσει να προσεγγίσει  από άλλη οπτική γωνία, θέματα με τα οποία έχουν ασχοληθεί πολλοί άλλοι κατά το παρελθόν, θα πρέπει να έχει τάση πρωτοτυπίας, χωρίς να θυσιάζεται η ουσία για χάρη εντυπωσιασμών. </a:t>
            </a:r>
          </a:p>
          <a:p>
            <a:pPr>
              <a:buNone/>
            </a:pPr>
            <a:r>
              <a:rPr lang="el-GR" dirty="0" smtClean="0"/>
              <a:t>	</a:t>
            </a:r>
          </a:p>
        </p:txBody>
      </p:sp>
    </p:spTree>
  </p:cSld>
  <p:clrMapOvr>
    <a:masterClrMapping/>
  </p:clrMapOvr>
  <p:transition>
    <p:wedg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«Καταγραφή»</a:t>
            </a:r>
            <a:endParaRPr lang="el-GR" dirty="0"/>
          </a:p>
        </p:txBody>
      </p:sp>
      <p:sp>
        <p:nvSpPr>
          <p:cNvPr id="3" name="2 - Θέση περιεχομένου"/>
          <p:cNvSpPr>
            <a:spLocks noGrp="1"/>
          </p:cNvSpPr>
          <p:nvPr>
            <p:ph sz="quarter" idx="1"/>
          </p:nvPr>
        </p:nvSpPr>
        <p:spPr/>
        <p:txBody>
          <a:bodyPr/>
          <a:lstStyle/>
          <a:p>
            <a:pPr algn="ctr">
              <a:buNone/>
            </a:pPr>
            <a:r>
              <a:rPr lang="el-GR" i="1" dirty="0" smtClean="0"/>
              <a:t>	</a:t>
            </a:r>
          </a:p>
          <a:p>
            <a:pPr algn="ctr">
              <a:buNone/>
            </a:pPr>
            <a:endParaRPr lang="el-GR" i="1" dirty="0" smtClean="0"/>
          </a:p>
          <a:p>
            <a:pPr algn="ctr">
              <a:buNone/>
            </a:pPr>
            <a:r>
              <a:rPr lang="el-GR" dirty="0" smtClean="0"/>
              <a:t>Μια σωστή και ολοκληρωμένη καταγραφή βιβλιογραφίας, πηγών, αρχείων, αποτελεί σημαντική ερευνητική εργασία η οποία στοιχειοθετεί ένα πολύ χρήσιμο κατάλογο.</a:t>
            </a:r>
            <a:endParaRPr lang="el-GR" dirty="0"/>
          </a:p>
        </p:txBody>
      </p:sp>
    </p:spTree>
  </p:cSld>
  <p:clrMapOvr>
    <a:masterClrMapping/>
  </p:clrMapOvr>
  <p:transition>
    <p:wedg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«Χρησιμότητα»</a:t>
            </a:r>
            <a:endParaRPr lang="el-GR" dirty="0"/>
          </a:p>
        </p:txBody>
      </p:sp>
      <p:sp>
        <p:nvSpPr>
          <p:cNvPr id="3" name="2 - Θέση περιεχομένου"/>
          <p:cNvSpPr>
            <a:spLocks noGrp="1"/>
          </p:cNvSpPr>
          <p:nvPr>
            <p:ph sz="quarter" idx="1"/>
          </p:nvPr>
        </p:nvSpPr>
        <p:spPr/>
        <p:txBody>
          <a:bodyPr/>
          <a:lstStyle/>
          <a:p>
            <a:pPr>
              <a:buNone/>
            </a:pPr>
            <a:endParaRPr lang="el-GR" dirty="0" smtClean="0">
              <a:solidFill>
                <a:srgbClr val="C00000"/>
              </a:solidFill>
            </a:endParaRPr>
          </a:p>
          <a:p>
            <a:pPr>
              <a:buNone/>
            </a:pPr>
            <a:r>
              <a:rPr lang="el-GR" dirty="0" smtClean="0">
                <a:solidFill>
                  <a:srgbClr val="C00000"/>
                </a:solidFill>
              </a:rPr>
              <a:t>	Μια πανεπιστημιακή μελέτη πρωτίστως πρέπει να είναι </a:t>
            </a:r>
            <a:r>
              <a:rPr lang="el-GR" i="1" dirty="0" smtClean="0">
                <a:solidFill>
                  <a:srgbClr val="C00000"/>
                </a:solidFill>
              </a:rPr>
              <a:t>χρήσιμη</a:t>
            </a:r>
          </a:p>
          <a:p>
            <a:pPr lvl="0">
              <a:buNone/>
            </a:pPr>
            <a:r>
              <a:rPr lang="el-GR" sz="1800" dirty="0" smtClean="0"/>
              <a:t>     </a:t>
            </a:r>
          </a:p>
          <a:p>
            <a:r>
              <a:rPr lang="el-GR" sz="1800" dirty="0" smtClean="0"/>
              <a:t>	</a:t>
            </a:r>
            <a:r>
              <a:rPr lang="el-GR" sz="2400" dirty="0" smtClean="0"/>
              <a:t>Για παράδειγμα η ανακοίνωση και μελέτη μιας παράστασης, ή ο  εντοπισμός του προγράμματός της, επαληθεύει και την ύπαρξή της, προσθέτοντας στην έρευνα για την </a:t>
            </a:r>
            <a:r>
              <a:rPr lang="el-GR" sz="2400" dirty="0" err="1" smtClean="0"/>
              <a:t>παραστασιογραφία</a:t>
            </a:r>
            <a:r>
              <a:rPr lang="el-GR" sz="2400" dirty="0" smtClean="0"/>
              <a:t> καινούργια στοιχεία.</a:t>
            </a:r>
          </a:p>
          <a:p>
            <a:endParaRPr lang="el-GR" dirty="0"/>
          </a:p>
        </p:txBody>
      </p:sp>
    </p:spTree>
  </p:cSld>
  <p:clrMapOvr>
    <a:masterClrMapping/>
  </p:clrMapOvr>
  <p:transition>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14282" y="214290"/>
            <a:ext cx="8534400" cy="1000132"/>
          </a:xfrm>
        </p:spPr>
        <p:txBody>
          <a:bodyPr>
            <a:noAutofit/>
          </a:bodyPr>
          <a:lstStyle/>
          <a:p>
            <a:r>
              <a:rPr lang="el-GR" sz="2400" b="1" dirty="0" smtClean="0"/>
              <a:t/>
            </a:r>
            <a:br>
              <a:rPr lang="el-GR" sz="2400" b="1" dirty="0" smtClean="0"/>
            </a:br>
            <a:r>
              <a:rPr lang="en-US" sz="2400" b="1" dirty="0" err="1" smtClean="0"/>
              <a:t>Auguste</a:t>
            </a:r>
            <a:r>
              <a:rPr lang="en-US" sz="2400" b="1" dirty="0" smtClean="0"/>
              <a:t> Comte</a:t>
            </a:r>
            <a:r>
              <a:rPr lang="el-GR" sz="2400" b="1" dirty="0" smtClean="0"/>
              <a:t>: Νόμος των τριών σταδίων</a:t>
            </a:r>
            <a:br>
              <a:rPr lang="el-GR" sz="2400" b="1" dirty="0" smtClean="0"/>
            </a:br>
            <a:endParaRPr lang="el-GR" sz="2400" dirty="0"/>
          </a:p>
        </p:txBody>
      </p:sp>
      <p:sp>
        <p:nvSpPr>
          <p:cNvPr id="3" name="2 - Θέση περιεχομένου"/>
          <p:cNvSpPr>
            <a:spLocks noGrp="1"/>
          </p:cNvSpPr>
          <p:nvPr>
            <p:ph sz="quarter" idx="1"/>
          </p:nvPr>
        </p:nvSpPr>
        <p:spPr/>
        <p:txBody>
          <a:bodyPr>
            <a:normAutofit/>
          </a:bodyPr>
          <a:lstStyle/>
          <a:p>
            <a:r>
              <a:rPr lang="el-GR" b="1" dirty="0" smtClean="0"/>
              <a:t>στάδιο </a:t>
            </a:r>
            <a:r>
              <a:rPr lang="el-GR" b="1" dirty="0"/>
              <a:t>της θεολογικής </a:t>
            </a:r>
            <a:r>
              <a:rPr lang="el-GR" b="1" dirty="0" smtClean="0"/>
              <a:t>ερμηνείας</a:t>
            </a:r>
          </a:p>
          <a:p>
            <a:pPr>
              <a:buNone/>
            </a:pPr>
            <a:r>
              <a:rPr lang="el-GR" b="1" dirty="0"/>
              <a:t>	</a:t>
            </a:r>
            <a:r>
              <a:rPr lang="el-GR" b="1" dirty="0" smtClean="0"/>
              <a:t> </a:t>
            </a:r>
            <a:r>
              <a:rPr lang="el-GR" b="1" dirty="0"/>
              <a:t>(</a:t>
            </a:r>
            <a:r>
              <a:rPr lang="en-US" b="1" dirty="0"/>
              <a:t>l</a:t>
            </a:r>
            <a:r>
              <a:rPr lang="el-GR" b="1" dirty="0"/>
              <a:t>’</a:t>
            </a:r>
            <a:r>
              <a:rPr lang="el-GR" b="1" dirty="0" err="1"/>
              <a:t>état</a:t>
            </a:r>
            <a:r>
              <a:rPr lang="el-GR" b="1" dirty="0"/>
              <a:t> </a:t>
            </a:r>
            <a:r>
              <a:rPr lang="el-GR" b="1" dirty="0" err="1"/>
              <a:t>théologique</a:t>
            </a:r>
            <a:r>
              <a:rPr lang="el-GR" b="1" dirty="0"/>
              <a:t>) </a:t>
            </a:r>
            <a:endParaRPr lang="el-GR" b="1" dirty="0" smtClean="0"/>
          </a:p>
          <a:p>
            <a:r>
              <a:rPr lang="el-GR" b="1" dirty="0" smtClean="0"/>
              <a:t> </a:t>
            </a:r>
            <a:r>
              <a:rPr lang="el-GR" b="1" dirty="0"/>
              <a:t>στο στάδιο της </a:t>
            </a:r>
            <a:r>
              <a:rPr lang="el-GR" b="1" dirty="0" smtClean="0"/>
              <a:t>μεταφυσικής</a:t>
            </a:r>
          </a:p>
          <a:p>
            <a:pPr>
              <a:buNone/>
            </a:pPr>
            <a:r>
              <a:rPr lang="el-GR" b="1" dirty="0"/>
              <a:t> </a:t>
            </a:r>
            <a:r>
              <a:rPr lang="el-GR" b="1" dirty="0" smtClean="0"/>
              <a:t>          </a:t>
            </a:r>
            <a:r>
              <a:rPr lang="el-GR" b="1" dirty="0"/>
              <a:t>(</a:t>
            </a:r>
            <a:r>
              <a:rPr lang="en-US" b="1" dirty="0"/>
              <a:t>l</a:t>
            </a:r>
            <a:r>
              <a:rPr lang="el-GR" b="1" dirty="0"/>
              <a:t>'</a:t>
            </a:r>
            <a:r>
              <a:rPr lang="el-GR" b="1" dirty="0" err="1"/>
              <a:t>état</a:t>
            </a:r>
            <a:r>
              <a:rPr lang="el-GR" b="1" dirty="0"/>
              <a:t> </a:t>
            </a:r>
            <a:r>
              <a:rPr lang="el-GR" b="1" dirty="0" err="1"/>
              <a:t>métaphysique</a:t>
            </a:r>
            <a:r>
              <a:rPr lang="el-GR" b="1" dirty="0"/>
              <a:t>) </a:t>
            </a:r>
            <a:endParaRPr lang="el-GR" b="1" dirty="0" smtClean="0"/>
          </a:p>
          <a:p>
            <a:r>
              <a:rPr lang="el-GR" b="1" dirty="0" smtClean="0"/>
              <a:t> στάδιο </a:t>
            </a:r>
            <a:r>
              <a:rPr lang="el-GR" b="1" dirty="0"/>
              <a:t>της επιστημονικής ή θετικής ερμηνείας (</a:t>
            </a:r>
            <a:r>
              <a:rPr lang="en-US" b="1" dirty="0"/>
              <a:t>l</a:t>
            </a:r>
            <a:r>
              <a:rPr lang="el-GR" b="1" dirty="0"/>
              <a:t>’</a:t>
            </a:r>
            <a:r>
              <a:rPr lang="el-GR" b="1" dirty="0" err="1"/>
              <a:t>état</a:t>
            </a:r>
            <a:r>
              <a:rPr lang="el-GR" b="1" dirty="0"/>
              <a:t> </a:t>
            </a:r>
            <a:r>
              <a:rPr lang="el-GR" b="1" dirty="0" err="1"/>
              <a:t>positif</a:t>
            </a:r>
            <a:r>
              <a:rPr lang="el-GR" b="1" dirty="0"/>
              <a:t>)</a:t>
            </a:r>
            <a:r>
              <a:rPr lang="el-GR" b="1" baseline="30000" dirty="0"/>
              <a:t> </a:t>
            </a:r>
            <a:endParaRPr lang="el-GR" b="1" baseline="30000" dirty="0" smtClean="0"/>
          </a:p>
        </p:txBody>
      </p:sp>
    </p:spTree>
  </p:cSld>
  <p:clrMapOvr>
    <a:masterClrMapping/>
  </p:clrMapOvr>
  <p:transition>
    <p:wedg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200" dirty="0" smtClean="0">
                <a:solidFill>
                  <a:srgbClr val="C00000"/>
                </a:solidFill>
              </a:rPr>
              <a:t>Υπερβολή ή έλλειψη του μέτρου</a:t>
            </a:r>
            <a:endParaRPr lang="el-GR" sz="2200" dirty="0">
              <a:solidFill>
                <a:srgbClr val="C00000"/>
              </a:solidFill>
            </a:endParaRPr>
          </a:p>
        </p:txBody>
      </p:sp>
      <p:sp>
        <p:nvSpPr>
          <p:cNvPr id="4" name="3 - Υπότιτλος"/>
          <p:cNvSpPr>
            <a:spLocks noGrp="1"/>
          </p:cNvSpPr>
          <p:nvPr>
            <p:ph sz="half" idx="1"/>
          </p:nvPr>
        </p:nvSpPr>
        <p:spPr/>
        <p:txBody>
          <a:bodyPr>
            <a:normAutofit fontScale="32500" lnSpcReduction="20000"/>
          </a:bodyPr>
          <a:lstStyle/>
          <a:p>
            <a:pPr>
              <a:buNone/>
            </a:pPr>
            <a:r>
              <a:rPr lang="el-GR" sz="8000" b="1" i="1" dirty="0" smtClean="0">
                <a:solidFill>
                  <a:srgbClr val="C00000"/>
                </a:solidFill>
              </a:rPr>
              <a:t>«επιστημονική </a:t>
            </a:r>
            <a:r>
              <a:rPr lang="el-GR" sz="8000" b="1" i="1" dirty="0" err="1" smtClean="0">
                <a:solidFill>
                  <a:srgbClr val="C00000"/>
                </a:solidFill>
              </a:rPr>
              <a:t>υπερηφάνια</a:t>
            </a:r>
            <a:r>
              <a:rPr lang="el-GR" sz="8000" b="1" i="1" dirty="0" smtClean="0">
                <a:solidFill>
                  <a:srgbClr val="C00000"/>
                </a:solidFill>
              </a:rPr>
              <a:t>»</a:t>
            </a:r>
          </a:p>
          <a:p>
            <a:pPr>
              <a:buNone/>
            </a:pPr>
            <a:endParaRPr lang="el-GR" sz="8000" b="1" i="1" dirty="0" smtClean="0">
              <a:solidFill>
                <a:srgbClr val="C00000"/>
              </a:solidFill>
            </a:endParaRPr>
          </a:p>
          <a:p>
            <a:r>
              <a:rPr lang="el-GR" sz="6000" dirty="0" smtClean="0">
                <a:solidFill>
                  <a:schemeClr val="tx1">
                    <a:lumMod val="95000"/>
                    <a:lumOff val="5000"/>
                  </a:schemeClr>
                </a:solidFill>
              </a:rPr>
              <a:t>Αφορά το θάρρος της γνώμης από το οποίο θα πρέπει να διακατέχεται ο ερευνητής για να υποστηρίξει την άποψή του. </a:t>
            </a:r>
          </a:p>
          <a:p>
            <a:r>
              <a:rPr lang="el-GR" sz="6000" dirty="0" smtClean="0">
                <a:solidFill>
                  <a:schemeClr val="tx1">
                    <a:lumMod val="95000"/>
                    <a:lumOff val="5000"/>
                  </a:schemeClr>
                </a:solidFill>
              </a:rPr>
              <a:t>Σαφώς δεν αναφερόμαστε στις </a:t>
            </a:r>
            <a:r>
              <a:rPr lang="el-GR" sz="6000" i="1" dirty="0" smtClean="0">
                <a:solidFill>
                  <a:schemeClr val="tx1">
                    <a:lumMod val="95000"/>
                    <a:lumOff val="5000"/>
                  </a:schemeClr>
                </a:solidFill>
              </a:rPr>
              <a:t>αλάνθαστες αυθεντίες</a:t>
            </a:r>
            <a:r>
              <a:rPr lang="el-GR" sz="6000" dirty="0" smtClean="0">
                <a:solidFill>
                  <a:schemeClr val="tx1">
                    <a:lumMod val="95000"/>
                    <a:lumOff val="5000"/>
                  </a:schemeClr>
                </a:solidFill>
              </a:rPr>
              <a:t> αλλά σε αυτούς που ενεργούν με το σύνδρομο μιας καταστροφικής ταπεινότητας. </a:t>
            </a:r>
            <a:endParaRPr lang="el-GR" sz="6000" dirty="0">
              <a:solidFill>
                <a:schemeClr val="tx1">
                  <a:lumMod val="95000"/>
                  <a:lumOff val="5000"/>
                </a:schemeClr>
              </a:solidFill>
            </a:endParaRPr>
          </a:p>
        </p:txBody>
      </p:sp>
      <p:sp>
        <p:nvSpPr>
          <p:cNvPr id="8" name="7 - Θέση περιεχομένου"/>
          <p:cNvSpPr>
            <a:spLocks noGrp="1"/>
          </p:cNvSpPr>
          <p:nvPr>
            <p:ph sz="half" idx="2"/>
          </p:nvPr>
        </p:nvSpPr>
        <p:spPr/>
        <p:txBody>
          <a:bodyPr>
            <a:normAutofit fontScale="32500" lnSpcReduction="20000"/>
          </a:bodyPr>
          <a:lstStyle/>
          <a:p>
            <a:pPr>
              <a:buNone/>
            </a:pPr>
            <a:r>
              <a:rPr lang="el-GR" sz="8000" b="1" i="1" dirty="0" smtClean="0">
                <a:solidFill>
                  <a:srgbClr val="C00000"/>
                </a:solidFill>
              </a:rPr>
              <a:t>«επιστημονική μετριοφροσύνη»</a:t>
            </a:r>
            <a:r>
              <a:rPr lang="el-GR" sz="2800" b="1" i="1" dirty="0" smtClean="0">
                <a:solidFill>
                  <a:srgbClr val="C00000"/>
                </a:solidFill>
              </a:rPr>
              <a:t/>
            </a:r>
            <a:br>
              <a:rPr lang="el-GR" sz="2800" b="1" i="1" dirty="0" smtClean="0">
                <a:solidFill>
                  <a:srgbClr val="C00000"/>
                </a:solidFill>
              </a:rPr>
            </a:br>
            <a:endParaRPr lang="el-GR" sz="2800" b="1" i="1" dirty="0" smtClean="0">
              <a:solidFill>
                <a:srgbClr val="C00000"/>
              </a:solidFill>
            </a:endParaRPr>
          </a:p>
          <a:p>
            <a:r>
              <a:rPr lang="el-GR" sz="6000" i="1" dirty="0" smtClean="0"/>
              <a:t>«οποιοσδήποτε μπορεί να μας διδάξει κάτι» </a:t>
            </a:r>
          </a:p>
          <a:p>
            <a:endParaRPr lang="el-GR" sz="6000" i="1" dirty="0" smtClean="0"/>
          </a:p>
          <a:p>
            <a:r>
              <a:rPr lang="el-GR" sz="6000" i="1" dirty="0" smtClean="0"/>
              <a:t>Οι </a:t>
            </a:r>
            <a:r>
              <a:rPr lang="el-GR" sz="6000" dirty="0" smtClean="0"/>
              <a:t> ερευνητές θα πρέπει να δείχνουν σεβασμό στη γνώση και να μην υποτιμούν καμία πηγή.</a:t>
            </a:r>
            <a:endParaRPr lang="el-GR" sz="6000" dirty="0"/>
          </a:p>
        </p:txBody>
      </p:sp>
    </p:spTree>
  </p:cSld>
  <p:clrMapOvr>
    <a:masterClrMapping/>
  </p:clrMapOvr>
  <p:transition>
    <p:wedg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Ασκήσεις επικοινωνίας</a:t>
            </a:r>
            <a:endParaRPr lang="el-GR" dirty="0"/>
          </a:p>
        </p:txBody>
      </p:sp>
      <p:sp>
        <p:nvSpPr>
          <p:cNvPr id="3" name="2 - Θέση περιεχομένου"/>
          <p:cNvSpPr>
            <a:spLocks noGrp="1"/>
          </p:cNvSpPr>
          <p:nvPr>
            <p:ph sz="quarter" idx="1"/>
          </p:nvPr>
        </p:nvSpPr>
        <p:spPr/>
        <p:txBody>
          <a:bodyPr>
            <a:normAutofit/>
          </a:bodyPr>
          <a:lstStyle/>
          <a:p>
            <a:pPr>
              <a:buNone/>
            </a:pPr>
            <a:r>
              <a:rPr lang="el-GR" sz="2400" dirty="0" smtClean="0"/>
              <a:t>Οι εργασίες (προπτυχιακές ή μεταπτυχιακές) αποτελούν  «α</a:t>
            </a:r>
            <a:r>
              <a:rPr lang="el-GR" sz="2400" i="1" dirty="0" smtClean="0"/>
              <a:t>σκήσεις επικοινωνίας»</a:t>
            </a:r>
          </a:p>
          <a:p>
            <a:pPr>
              <a:buNone/>
            </a:pPr>
            <a:r>
              <a:rPr lang="el-GR" sz="2400" dirty="0" smtClean="0"/>
              <a:t>Ασκούν  τον μελλοντικό ερευνητή στην πειθαρχία, αλλά και την δυνατότητα οργάνωσης του οποιουδήποτε </a:t>
            </a:r>
            <a:r>
              <a:rPr lang="el-GR" sz="2400" i="1" dirty="0" smtClean="0"/>
              <a:t>υλικού.</a:t>
            </a:r>
            <a:r>
              <a:rPr lang="el-GR" sz="2400" dirty="0" smtClean="0"/>
              <a:t> </a:t>
            </a:r>
          </a:p>
          <a:p>
            <a:pPr>
              <a:buNone/>
            </a:pPr>
            <a:r>
              <a:rPr lang="el-GR" sz="2400" dirty="0" smtClean="0"/>
              <a:t>Ο φοιτητής (προπτυχιακός ή μεταπτυχιακός) αποκτά την δυνατότητα να επεξεργάζεται μια υπόθεση έρευνας.</a:t>
            </a:r>
          </a:p>
          <a:p>
            <a:pPr>
              <a:buNone/>
            </a:pPr>
            <a:endParaRPr lang="el-GR" sz="2400" dirty="0"/>
          </a:p>
        </p:txBody>
      </p:sp>
    </p:spTree>
  </p:cSld>
  <p:clrMapOvr>
    <a:masterClrMapping/>
  </p:clrMapOvr>
  <p:transition>
    <p:wedg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4294967295"/>
          </p:nvPr>
        </p:nvSpPr>
        <p:spPr>
          <a:xfrm>
            <a:off x="571472" y="1600200"/>
            <a:ext cx="7658128" cy="4525963"/>
          </a:xfrm>
        </p:spPr>
        <p:txBody>
          <a:bodyPr>
            <a:normAutofit lnSpcReduction="10000"/>
          </a:bodyPr>
          <a:lstStyle/>
          <a:p>
            <a:pPr algn="ctr">
              <a:buNone/>
            </a:pPr>
            <a:r>
              <a:rPr lang="el-GR" sz="5400" b="1" dirty="0" smtClean="0">
                <a:solidFill>
                  <a:schemeClr val="accent1">
                    <a:lumMod val="75000"/>
                  </a:schemeClr>
                </a:solidFill>
                <a:latin typeface="Mistral" pitchFamily="66" charset="0"/>
              </a:rPr>
              <a:t>         </a:t>
            </a:r>
            <a:r>
              <a:rPr lang="en-US" sz="5400" b="1" dirty="0" smtClean="0">
                <a:solidFill>
                  <a:schemeClr val="accent1">
                    <a:lumMod val="75000"/>
                  </a:schemeClr>
                </a:solidFill>
                <a:latin typeface="Mistral" pitchFamily="66" charset="0"/>
              </a:rPr>
              <a:t>“</a:t>
            </a:r>
            <a:r>
              <a:rPr lang="el-GR" sz="5400" b="1" dirty="0" smtClean="0">
                <a:solidFill>
                  <a:schemeClr val="accent1">
                    <a:lumMod val="75000"/>
                  </a:schemeClr>
                </a:solidFill>
                <a:latin typeface="Mistral" pitchFamily="66" charset="0"/>
              </a:rPr>
              <a:t>Το πανεπιστήμιο αφορά τους σκεπτόμενους ανθρώπους, οι υπόλοιποι απλά χάνουν το χρόνο τους.</a:t>
            </a:r>
            <a:r>
              <a:rPr lang="en-US" sz="5400" b="1" dirty="0" smtClean="0">
                <a:solidFill>
                  <a:schemeClr val="accent1">
                    <a:lumMod val="75000"/>
                  </a:schemeClr>
                </a:solidFill>
                <a:latin typeface="Mistral" pitchFamily="66" charset="0"/>
              </a:rPr>
              <a:t>”</a:t>
            </a:r>
          </a:p>
          <a:p>
            <a:pPr algn="ctr">
              <a:buNone/>
            </a:pPr>
            <a:endParaRPr lang="en-US" dirty="0" smtClean="0">
              <a:solidFill>
                <a:srgbClr val="C00000"/>
              </a:solidFill>
            </a:endParaRPr>
          </a:p>
          <a:p>
            <a:pPr algn="ctr">
              <a:buNone/>
            </a:pPr>
            <a:endParaRPr lang="en-US" dirty="0" smtClean="0">
              <a:solidFill>
                <a:srgbClr val="C00000"/>
              </a:solidFill>
            </a:endParaRPr>
          </a:p>
          <a:p>
            <a:pPr algn="ctr">
              <a:buNone/>
            </a:pPr>
            <a:r>
              <a:rPr lang="en-US" dirty="0" err="1" smtClean="0">
                <a:solidFill>
                  <a:srgbClr val="C00000"/>
                </a:solidFill>
              </a:rPr>
              <a:t>Uberto</a:t>
            </a:r>
            <a:r>
              <a:rPr lang="en-US" dirty="0" smtClean="0">
                <a:solidFill>
                  <a:srgbClr val="C00000"/>
                </a:solidFill>
              </a:rPr>
              <a:t> Eco</a:t>
            </a:r>
            <a:endParaRPr lang="el-GR" dirty="0">
              <a:solidFill>
                <a:srgbClr val="C00000"/>
              </a:solidFill>
            </a:endParaRPr>
          </a:p>
        </p:txBody>
      </p:sp>
    </p:spTree>
  </p:cSld>
  <p:clrMapOvr>
    <a:masterClrMapping/>
  </p:clrMapOvr>
  <p:transition>
    <p:wedg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p:txBody>
          <a:bodyPr/>
          <a:lstStyle/>
          <a:p>
            <a:r>
              <a:rPr lang="el-GR" dirty="0" smtClean="0"/>
              <a:t>Αρχικός μεθοδολογικός άξονας</a:t>
            </a:r>
            <a:endParaRPr lang="el-GR" dirty="0"/>
          </a:p>
        </p:txBody>
      </p:sp>
      <p:sp>
        <p:nvSpPr>
          <p:cNvPr id="6" name="5 - Θέση περιεχομένου"/>
          <p:cNvSpPr>
            <a:spLocks noGrp="1"/>
          </p:cNvSpPr>
          <p:nvPr>
            <p:ph sz="quarter" idx="1"/>
          </p:nvPr>
        </p:nvSpPr>
        <p:spPr/>
        <p:txBody>
          <a:bodyPr>
            <a:normAutofit fontScale="85000" lnSpcReduction="20000"/>
          </a:bodyPr>
          <a:lstStyle/>
          <a:p>
            <a:pPr lvl="0"/>
            <a:r>
              <a:rPr lang="el-GR" dirty="0" smtClean="0"/>
              <a:t>Επιλογή θέματος (και αυτόματα ερευνητικού πεδίου)</a:t>
            </a:r>
          </a:p>
          <a:p>
            <a:pPr lvl="0"/>
            <a:r>
              <a:rPr lang="el-GR" dirty="0" smtClean="0"/>
              <a:t>Συγκέντρωση πηγών, βιβλιογραφίας και γενικότερα δεδομένων που  αφορούν το θέμα.</a:t>
            </a:r>
          </a:p>
          <a:p>
            <a:pPr lvl="0"/>
            <a:r>
              <a:rPr lang="el-GR" dirty="0" smtClean="0"/>
              <a:t>Ανάπτυξη και οργάνωση των δεδομένων.</a:t>
            </a:r>
          </a:p>
          <a:p>
            <a:pPr lvl="0"/>
            <a:r>
              <a:rPr lang="el-GR" dirty="0" smtClean="0"/>
              <a:t>Έρευνα στις πρωτογενείς πηγές και αρχεία ώστε να επιβεβαιώσουμε τις βιβλιογραφικές αναφορές αλλά και να δώσουμε εγκυρότητα στη μελέτη.</a:t>
            </a:r>
          </a:p>
          <a:p>
            <a:pPr lvl="0"/>
            <a:r>
              <a:rPr lang="el-GR" dirty="0" smtClean="0"/>
              <a:t>Οργάνωση και δομή της μελέτης.</a:t>
            </a:r>
          </a:p>
          <a:p>
            <a:pPr lvl="0"/>
            <a:r>
              <a:rPr lang="el-GR" dirty="0" smtClean="0"/>
              <a:t>Συγγραφή του κειμένου με καθαρό λόγο και επιστημονισμό, ώστε οι αναγνώστες αφενός να κατανοήσουν την μελέτη και αφετέρου να μπορούν να έχουν ορθές βιβλιογραφικές αναφορές σε πηγές, αρχεία και βιβλιογραφία που προτείνονται για το θέμα. </a:t>
            </a:r>
          </a:p>
          <a:p>
            <a:pPr>
              <a:buNone/>
            </a:pPr>
            <a:r>
              <a:rPr lang="el-GR" b="1" i="1" dirty="0" smtClean="0"/>
              <a:t> </a:t>
            </a:r>
            <a:endParaRPr lang="el-GR" dirty="0"/>
          </a:p>
        </p:txBody>
      </p:sp>
    </p:spTree>
  </p:cSld>
  <p:clrMapOvr>
    <a:masterClrMapping/>
  </p:clrMapOvr>
  <p:transition>
    <p:wedg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p:txBody>
          <a:bodyPr/>
          <a:lstStyle/>
          <a:p>
            <a:r>
              <a:rPr lang="el-GR" b="1" dirty="0" smtClean="0"/>
              <a:t>Θεατρολογία</a:t>
            </a:r>
            <a:r>
              <a:rPr lang="el-GR" dirty="0" smtClean="0"/>
              <a:t>: επιστήμη του Θεάτρου</a:t>
            </a:r>
            <a:endParaRPr lang="el-GR" dirty="0"/>
          </a:p>
        </p:txBody>
      </p:sp>
      <p:sp>
        <p:nvSpPr>
          <p:cNvPr id="6" name="5 - Θέση περιεχομένου"/>
          <p:cNvSpPr>
            <a:spLocks noGrp="1"/>
          </p:cNvSpPr>
          <p:nvPr>
            <p:ph sz="quarter" idx="1"/>
          </p:nvPr>
        </p:nvSpPr>
        <p:spPr/>
        <p:txBody>
          <a:bodyPr>
            <a:normAutofit lnSpcReduction="10000"/>
          </a:bodyPr>
          <a:lstStyle/>
          <a:p>
            <a:r>
              <a:rPr lang="el-GR" dirty="0" smtClean="0"/>
              <a:t>Η εμφάνιση της Θεατρολογίας συμπίπτει με τη χειραφέτηση του θεάτρου από τη λογοτεχνική </a:t>
            </a:r>
            <a:r>
              <a:rPr lang="el-GR" dirty="0" smtClean="0"/>
              <a:t>ηγεμονία, </a:t>
            </a:r>
            <a:r>
              <a:rPr lang="el-GR" dirty="0" smtClean="0"/>
              <a:t>την άνοδο της σκηνοθεσίας και του στοχασμού των σκηνοθετών γύρω από τη σχέση του θεάτρου με τις άλλες πολιτισμικές πρακτικές.</a:t>
            </a:r>
          </a:p>
          <a:p>
            <a:r>
              <a:rPr lang="el-GR" dirty="0" smtClean="0"/>
              <a:t>Η μελέτη του Θεάτρου σε όλες τις εκδηλώσεις  του δεν εξαιρεί καμιά μεθοδολογία. (</a:t>
            </a:r>
            <a:r>
              <a:rPr lang="en-US" dirty="0" smtClean="0"/>
              <a:t>P. </a:t>
            </a:r>
            <a:r>
              <a:rPr lang="en-US" dirty="0" err="1" smtClean="0"/>
              <a:t>Pavis</a:t>
            </a:r>
            <a:r>
              <a:rPr lang="el-GR" dirty="0" smtClean="0"/>
              <a:t>)</a:t>
            </a:r>
            <a:r>
              <a:rPr lang="en-US" dirty="0" smtClean="0"/>
              <a:t> </a:t>
            </a:r>
          </a:p>
          <a:p>
            <a:r>
              <a:rPr lang="en-US" dirty="0" smtClean="0"/>
              <a:t>H </a:t>
            </a:r>
            <a:r>
              <a:rPr lang="el-GR" dirty="0" smtClean="0"/>
              <a:t>Θεατρολογία ως συνοπτικός (σχετικά πρόσφατος) επιστημονικός όρος αντιστοιχεί στον γερμανικό </a:t>
            </a:r>
          </a:p>
          <a:p>
            <a:pPr>
              <a:buNone/>
            </a:pPr>
            <a:r>
              <a:rPr lang="en-US" b="1" dirty="0" err="1" smtClean="0">
                <a:solidFill>
                  <a:schemeClr val="accent1">
                    <a:lumMod val="75000"/>
                  </a:schemeClr>
                </a:solidFill>
              </a:rPr>
              <a:t>Theaterwissenschaft</a:t>
            </a:r>
            <a:r>
              <a:rPr lang="en-US" dirty="0" smtClean="0"/>
              <a:t> </a:t>
            </a:r>
            <a:r>
              <a:rPr lang="el-GR" dirty="0" smtClean="0"/>
              <a:t>που σημαίνει την </a:t>
            </a:r>
            <a:r>
              <a:rPr lang="el-GR" i="1" dirty="0" smtClean="0"/>
              <a:t>επιστήμη του Θεάτρου. </a:t>
            </a:r>
            <a:endParaRPr lang="el-GR" i="1" dirty="0"/>
          </a:p>
        </p:txBody>
      </p:sp>
    </p:spTree>
  </p:cSld>
  <p:clrMapOvr>
    <a:masterClrMapping/>
  </p:clrMapOvr>
  <p:transition>
    <p:wedg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Θεατρολογία </a:t>
            </a:r>
            <a:endParaRPr lang="el-GR" dirty="0"/>
          </a:p>
        </p:txBody>
      </p:sp>
      <p:sp>
        <p:nvSpPr>
          <p:cNvPr id="3" name="2 - Θέση περιεχομένου"/>
          <p:cNvSpPr>
            <a:spLocks noGrp="1"/>
          </p:cNvSpPr>
          <p:nvPr>
            <p:ph sz="quarter" idx="1"/>
          </p:nvPr>
        </p:nvSpPr>
        <p:spPr/>
        <p:txBody>
          <a:bodyPr>
            <a:normAutofit/>
          </a:bodyPr>
          <a:lstStyle/>
          <a:p>
            <a:pPr algn="ctr"/>
            <a:r>
              <a:rPr lang="el-GR" dirty="0" smtClean="0"/>
              <a:t>Στην επιστήμη του Θεάτρου θέματα με υψηλό δείκτη δυσκολίας θεωρούνται  όσα έχουν μεγάλο ερευνητικό εύρος, όπως για παράδειγμα συγγραφείς ή έργα με μεγάλη εργογραφία ή </a:t>
            </a:r>
            <a:r>
              <a:rPr lang="el-GR" dirty="0" err="1" smtClean="0"/>
              <a:t>παραστασιογραφία</a:t>
            </a:r>
            <a:r>
              <a:rPr lang="el-GR" dirty="0" smtClean="0"/>
              <a:t>  (π.χ. </a:t>
            </a:r>
            <a:r>
              <a:rPr lang="el-GR" dirty="0" err="1" smtClean="0"/>
              <a:t>Shakespeare</a:t>
            </a:r>
            <a:r>
              <a:rPr lang="el-GR" dirty="0" smtClean="0"/>
              <a:t>)</a:t>
            </a:r>
          </a:p>
        </p:txBody>
      </p:sp>
      <p:pic>
        <p:nvPicPr>
          <p:cNvPr id="4" name="Picture 2" descr="http://air.news.gr/cov/sh/shakespeare-book_b2.jpg"/>
          <p:cNvPicPr>
            <a:picLocks noChangeAspect="1" noChangeArrowheads="1"/>
          </p:cNvPicPr>
          <p:nvPr/>
        </p:nvPicPr>
        <p:blipFill>
          <a:blip r:embed="rId2" cstate="print"/>
          <a:srcRect/>
          <a:stretch>
            <a:fillRect/>
          </a:stretch>
        </p:blipFill>
        <p:spPr bwMode="auto">
          <a:xfrm>
            <a:off x="2071670" y="3786190"/>
            <a:ext cx="4381500" cy="2724151"/>
          </a:xfrm>
          <a:prstGeom prst="rect">
            <a:avLst/>
          </a:prstGeom>
          <a:noFill/>
        </p:spPr>
      </p:pic>
    </p:spTree>
  </p:cSld>
  <p:clrMapOvr>
    <a:masterClrMapping/>
  </p:clrMapOvr>
  <p:transition>
    <p:wedg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1</a:t>
            </a:r>
            <a:r>
              <a:rPr lang="el-GR" baseline="30000" dirty="0" smtClean="0"/>
              <a:t>η</a:t>
            </a:r>
            <a:r>
              <a:rPr lang="el-GR" dirty="0" smtClean="0"/>
              <a:t> περίπτωση </a:t>
            </a:r>
            <a:r>
              <a:rPr lang="el-GR" i="1" dirty="0" smtClean="0"/>
              <a:t>Οριοθέτησης</a:t>
            </a:r>
            <a:r>
              <a:rPr lang="el-GR" dirty="0" smtClean="0"/>
              <a:t> του θέματος </a:t>
            </a:r>
            <a:endParaRPr lang="el-GR" dirty="0"/>
          </a:p>
        </p:txBody>
      </p:sp>
      <p:sp>
        <p:nvSpPr>
          <p:cNvPr id="3" name="2 - Θέση περιεχομένου"/>
          <p:cNvSpPr>
            <a:spLocks noGrp="1"/>
          </p:cNvSpPr>
          <p:nvPr>
            <p:ph sz="quarter" idx="1"/>
          </p:nvPr>
        </p:nvSpPr>
        <p:spPr/>
        <p:txBody>
          <a:bodyPr/>
          <a:lstStyle/>
          <a:p>
            <a:r>
              <a:rPr lang="el-GR" dirty="0" smtClean="0"/>
              <a:t>Πρέπει εξαρχής να προδιαγράψουμε τα όρια του θέματος, διότι ο αριθμός των έργων όπως για παράδειγμα του </a:t>
            </a:r>
            <a:r>
              <a:rPr lang="el-GR" dirty="0" err="1" smtClean="0"/>
              <a:t>Shakespeare</a:t>
            </a:r>
            <a:r>
              <a:rPr lang="el-GR" dirty="0" smtClean="0"/>
              <a:t>, όπως και των αντίστοιχων παραστάσεων είναι μεγάλος, οπότε και απαιτείται χρονοβόρα αποδελτίωση. </a:t>
            </a:r>
          </a:p>
          <a:p>
            <a:endParaRPr lang="el-GR" dirty="0"/>
          </a:p>
        </p:txBody>
      </p:sp>
    </p:spTree>
  </p:cSld>
  <p:clrMapOvr>
    <a:masterClrMapping/>
  </p:clrMapOvr>
  <p:transition>
    <p:wedg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2</a:t>
            </a:r>
            <a:r>
              <a:rPr lang="el-GR" baseline="30000" dirty="0" smtClean="0"/>
              <a:t>η</a:t>
            </a:r>
            <a:r>
              <a:rPr lang="el-GR" dirty="0" smtClean="0"/>
              <a:t> περίπτωση </a:t>
            </a:r>
            <a:r>
              <a:rPr lang="el-GR" i="1" dirty="0" smtClean="0"/>
              <a:t>Οριοθέτησης</a:t>
            </a:r>
            <a:r>
              <a:rPr lang="el-GR" dirty="0" smtClean="0"/>
              <a:t> του θέματος </a:t>
            </a:r>
            <a:endParaRPr lang="el-GR" dirty="0"/>
          </a:p>
        </p:txBody>
      </p:sp>
      <p:sp>
        <p:nvSpPr>
          <p:cNvPr id="3" name="2 - Θέση περιεχομένου"/>
          <p:cNvSpPr>
            <a:spLocks noGrp="1"/>
          </p:cNvSpPr>
          <p:nvPr>
            <p:ph sz="quarter" idx="1"/>
          </p:nvPr>
        </p:nvSpPr>
        <p:spPr/>
        <p:txBody>
          <a:bodyPr>
            <a:normAutofit/>
          </a:bodyPr>
          <a:lstStyle/>
          <a:p>
            <a:r>
              <a:rPr lang="el-GR" dirty="0" smtClean="0"/>
              <a:t>Θα πρέπει, γενικότερα, να περιορίζουμε τα θέματα, είτε με </a:t>
            </a:r>
            <a:r>
              <a:rPr lang="el-GR" i="1" dirty="0" smtClean="0">
                <a:solidFill>
                  <a:srgbClr val="C00000"/>
                </a:solidFill>
              </a:rPr>
              <a:t>χρονική</a:t>
            </a:r>
            <a:r>
              <a:rPr lang="el-GR" dirty="0" smtClean="0"/>
              <a:t>, είτε με </a:t>
            </a:r>
            <a:r>
              <a:rPr lang="el-GR" i="1" dirty="0" smtClean="0">
                <a:solidFill>
                  <a:srgbClr val="C00000"/>
                </a:solidFill>
              </a:rPr>
              <a:t>γεωγραφική</a:t>
            </a:r>
            <a:r>
              <a:rPr lang="el-GR" dirty="0" smtClean="0"/>
              <a:t> παράμετρο. Είτε σύμφωνα με μια </a:t>
            </a:r>
            <a:r>
              <a:rPr lang="el-GR" i="1" dirty="0" smtClean="0"/>
              <a:t>γενική κατηγοριοποίηση</a:t>
            </a:r>
            <a:r>
              <a:rPr lang="el-GR" dirty="0" smtClean="0"/>
              <a:t>, όπως  </a:t>
            </a:r>
            <a:r>
              <a:rPr lang="el-GR" i="1" dirty="0" smtClean="0">
                <a:solidFill>
                  <a:srgbClr val="C00000"/>
                </a:solidFill>
              </a:rPr>
              <a:t>τραγωδίες ή κωμωδίες</a:t>
            </a:r>
            <a:r>
              <a:rPr lang="el-GR" dirty="0" smtClean="0"/>
              <a:t>, ή τέλος αναφορά σε κάποιο  από τα σχετικά με την παράσταση στοιχεία: </a:t>
            </a:r>
            <a:r>
              <a:rPr lang="el-GR" i="1" dirty="0" smtClean="0">
                <a:solidFill>
                  <a:srgbClr val="C00000"/>
                </a:solidFill>
              </a:rPr>
              <a:t>σκηνοθεσία, μετάφραση, σκηνογραφία, ενδυματολογία, μουσική, κίνηση-χορογραφία κλπ</a:t>
            </a:r>
            <a:r>
              <a:rPr lang="el-GR" dirty="0" smtClean="0">
                <a:solidFill>
                  <a:srgbClr val="C00000"/>
                </a:solidFill>
              </a:rPr>
              <a:t>.</a:t>
            </a:r>
          </a:p>
          <a:p>
            <a:endParaRPr lang="el-GR" dirty="0"/>
          </a:p>
        </p:txBody>
      </p:sp>
    </p:spTree>
  </p:cSld>
  <p:clrMapOvr>
    <a:masterClrMapping/>
  </p:clrMapOvr>
  <p:transition>
    <p:wedg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Ερευνητικές δυσκολίες</a:t>
            </a:r>
            <a:endParaRPr lang="el-GR" dirty="0"/>
          </a:p>
        </p:txBody>
      </p:sp>
      <p:sp>
        <p:nvSpPr>
          <p:cNvPr id="3" name="2 - Θέση περιεχομένου"/>
          <p:cNvSpPr>
            <a:spLocks noGrp="1"/>
          </p:cNvSpPr>
          <p:nvPr>
            <p:ph sz="quarter" idx="1"/>
          </p:nvPr>
        </p:nvSpPr>
        <p:spPr/>
        <p:txBody>
          <a:bodyPr>
            <a:normAutofit/>
          </a:bodyPr>
          <a:lstStyle/>
          <a:p>
            <a:r>
              <a:rPr lang="el-GR" dirty="0" smtClean="0"/>
              <a:t>Δυσκολότερες είναι οι εργασίες θεμάτων με δυσεύρετες, </a:t>
            </a:r>
            <a:r>
              <a:rPr lang="el-GR" dirty="0" smtClean="0">
                <a:solidFill>
                  <a:srgbClr val="C00000"/>
                </a:solidFill>
              </a:rPr>
              <a:t>περιορισμένες βιβλιογραφικές </a:t>
            </a:r>
            <a:r>
              <a:rPr lang="el-GR" dirty="0" smtClean="0"/>
              <a:t>αναφορές, ή με δυσκολίες προσβασιμότητας στ’ αρχεία που τις αφορούν. </a:t>
            </a:r>
          </a:p>
          <a:p>
            <a:r>
              <a:rPr lang="el-GR" dirty="0" smtClean="0"/>
              <a:t>Οτιδήποτε </a:t>
            </a:r>
            <a:r>
              <a:rPr lang="el-GR" dirty="0" smtClean="0">
                <a:solidFill>
                  <a:srgbClr val="C00000"/>
                </a:solidFill>
              </a:rPr>
              <a:t>δεν έχει πηγές</a:t>
            </a:r>
            <a:r>
              <a:rPr lang="el-GR" dirty="0" smtClean="0"/>
              <a:t>, και βιβλιογραφία είναι δύσκολο να μελετηθεί. </a:t>
            </a:r>
          </a:p>
          <a:p>
            <a:r>
              <a:rPr lang="el-GR" dirty="0" smtClean="0"/>
              <a:t>Καλό θα είναι να μην μπαίνουμε σε </a:t>
            </a:r>
            <a:r>
              <a:rPr lang="el-GR" dirty="0" smtClean="0">
                <a:solidFill>
                  <a:srgbClr val="C00000"/>
                </a:solidFill>
              </a:rPr>
              <a:t>διαδικασίες ανέφικτες</a:t>
            </a:r>
            <a:r>
              <a:rPr lang="el-GR" dirty="0" smtClean="0"/>
              <a:t>, ακόμα και αν έχουμε σκεφτεί το πιο ευφάνταστο και πρωτότυπο θέμα.</a:t>
            </a:r>
            <a:endParaRPr lang="el-GR" dirty="0"/>
          </a:p>
        </p:txBody>
      </p:sp>
    </p:spTree>
  </p:cSld>
  <p:clrMapOvr>
    <a:masterClrMapping/>
  </p:clrMapOvr>
  <p:transition>
    <p:wedg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Βασική δομή μελέτης: γενικό πλάνο</a:t>
            </a:r>
            <a:endParaRPr lang="el-GR" dirty="0"/>
          </a:p>
        </p:txBody>
      </p:sp>
      <p:sp>
        <p:nvSpPr>
          <p:cNvPr id="3" name="2 - Θέση περιεχομένου"/>
          <p:cNvSpPr>
            <a:spLocks noGrp="1"/>
          </p:cNvSpPr>
          <p:nvPr>
            <p:ph sz="quarter" idx="1"/>
          </p:nvPr>
        </p:nvSpPr>
        <p:spPr>
          <a:xfrm>
            <a:off x="301752" y="1527048"/>
            <a:ext cx="8503920" cy="4902348"/>
          </a:xfrm>
        </p:spPr>
        <p:txBody>
          <a:bodyPr>
            <a:normAutofit fontScale="25000" lnSpcReduction="20000"/>
          </a:bodyPr>
          <a:lstStyle/>
          <a:p>
            <a:endParaRPr lang="el-GR" sz="5000" b="1" i="1" dirty="0" smtClean="0"/>
          </a:p>
          <a:p>
            <a:r>
              <a:rPr lang="el-GR" sz="7200" b="1" i="1" dirty="0" smtClean="0"/>
              <a:t>1/ Πίνακας Περιεχομένων </a:t>
            </a:r>
            <a:endParaRPr lang="el-GR" sz="7200" dirty="0" smtClean="0"/>
          </a:p>
          <a:p>
            <a:r>
              <a:rPr lang="el-GR" sz="7200" b="1" i="1" dirty="0" smtClean="0"/>
              <a:t>2/ Εισαγωγή</a:t>
            </a:r>
            <a:r>
              <a:rPr lang="el-GR" sz="7200" b="1" dirty="0" smtClean="0"/>
              <a:t>:</a:t>
            </a:r>
            <a:r>
              <a:rPr lang="el-GR" sz="7200" dirty="0" smtClean="0"/>
              <a:t> εστιάζει στο θεατρολογικό ενδιαφέρον του θέματος που επιλέχθηκε και αναφέρεται στην μεθοδολογία με την οποία εργαστήκαμε.</a:t>
            </a:r>
          </a:p>
          <a:p>
            <a:r>
              <a:rPr lang="el-GR" sz="7200" b="1" i="1" dirty="0" smtClean="0"/>
              <a:t> 3/ Κύριο θέμα:</a:t>
            </a:r>
            <a:r>
              <a:rPr lang="el-GR" sz="7200" dirty="0" smtClean="0"/>
              <a:t> με την μορφή κεφαλαίων και υποκεφαλαίων αναφέρουμε βιογραφικά σημειώματα προσώπων, ή παρουσίαση της ιστορίας θιάσων, θεατρικών χώρων που αποτελούν το κεντρικό θέμα της έρευνάς, εργογραφία, αναλυτική παρουσίαση παραστασιογραφίας και κριτικογραφίας, τεκμηρίωση των υποθέσεών μας με τις βιβλιογραφικές αναφορές. Αποτελεί την «καρδιά της μελέτης». Την ανάπτυξη του επιστημονικού ενδιαφέροντος, την ανάλυση και την άποψη – θέση του ερευνητική σε σχέση με το αντικείμενο της έρευνας. Είναι το σημείο ης μελέτης όπου ο ερευνητής τοποθετείται σε σχέση με το επιστημονικό πεδίο που μελετά. </a:t>
            </a:r>
          </a:p>
          <a:p>
            <a:r>
              <a:rPr lang="el-GR" sz="7200" b="1" i="1" dirty="0" smtClean="0"/>
              <a:t>4/ Συμπεράσματα:</a:t>
            </a:r>
            <a:r>
              <a:rPr lang="el-GR" sz="7200" dirty="0" smtClean="0"/>
              <a:t> αποτελούν την κατακλείδα των υποθέσεων μας και αναφέρεται στα πορίσματα τα οποία καταλήξαμε μετά το πέρας της ερευνητικής διαδικασίας.</a:t>
            </a:r>
          </a:p>
          <a:p>
            <a:r>
              <a:rPr lang="el-GR" sz="7200" b="1" i="1" dirty="0" smtClean="0"/>
              <a:t>5/ Παράρτημα</a:t>
            </a:r>
            <a:r>
              <a:rPr lang="el-GR" sz="7200" b="1" dirty="0" smtClean="0"/>
              <a:t>:</a:t>
            </a:r>
            <a:r>
              <a:rPr lang="el-GR" sz="7200" dirty="0" smtClean="0"/>
              <a:t> περιλαμβάνει το υλικό που χρησιμοποιήσαμε (φωτογραφίες προσώπων, παραστάσεων, αφίσες και </a:t>
            </a:r>
            <a:r>
              <a:rPr lang="el-GR" sz="7200" dirty="0" err="1" smtClean="0"/>
              <a:t>ό,τι</a:t>
            </a:r>
            <a:r>
              <a:rPr lang="el-GR" sz="7200" dirty="0" smtClean="0"/>
              <a:t> θελήσουμε να παραθέσουμε).</a:t>
            </a:r>
          </a:p>
          <a:p>
            <a:r>
              <a:rPr lang="el-GR" sz="7200" b="1" i="1" dirty="0" smtClean="0"/>
              <a:t>6/</a:t>
            </a:r>
            <a:r>
              <a:rPr lang="en-US" sz="7200" b="1" i="1" dirty="0" smtClean="0"/>
              <a:t>Index</a:t>
            </a:r>
            <a:endParaRPr lang="el-GR" sz="7200" b="1" i="1" dirty="0" smtClean="0"/>
          </a:p>
          <a:p>
            <a:r>
              <a:rPr lang="el-GR" sz="7200" b="1" i="1" dirty="0" smtClean="0"/>
              <a:t>7/Βιβλιογραφία</a:t>
            </a:r>
          </a:p>
          <a:p>
            <a:pPr>
              <a:buNone/>
            </a:pPr>
            <a:endParaRPr lang="el-GR" sz="6400" b="1" i="1" dirty="0" smtClean="0"/>
          </a:p>
          <a:p>
            <a:pPr>
              <a:buNone/>
            </a:pPr>
            <a:r>
              <a:rPr lang="el-GR" sz="6400" b="1" i="1" dirty="0" smtClean="0"/>
              <a:t>		</a:t>
            </a:r>
            <a:endParaRPr lang="el-GR" sz="6400" b="1" i="1" dirty="0"/>
          </a:p>
        </p:txBody>
      </p:sp>
    </p:spTree>
  </p:cSld>
  <p:clrMapOvr>
    <a:masterClrMapping/>
  </p:clrMapOvr>
  <p:transition>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800" dirty="0" smtClean="0"/>
              <a:t>17</a:t>
            </a:r>
            <a:r>
              <a:rPr lang="el-GR" sz="2800" baseline="30000" dirty="0" smtClean="0"/>
              <a:t>ος</a:t>
            </a:r>
            <a:r>
              <a:rPr lang="el-GR" sz="2800" dirty="0" smtClean="0"/>
              <a:t> αιώνας </a:t>
            </a:r>
            <a:r>
              <a:rPr lang="en-US" sz="2800" dirty="0" err="1" smtClean="0"/>
              <a:t>R.Decartes</a:t>
            </a:r>
            <a:r>
              <a:rPr lang="en-US" sz="2800" dirty="0" smtClean="0"/>
              <a:t> </a:t>
            </a:r>
            <a:r>
              <a:rPr lang="el-GR" sz="2800" dirty="0" smtClean="0"/>
              <a:t> </a:t>
            </a:r>
            <a:r>
              <a:rPr lang="el-GR" sz="3200" b="1" dirty="0" smtClean="0">
                <a:latin typeface="Mistral" pitchFamily="66" charset="0"/>
              </a:rPr>
              <a:t>«σκέφτομαι άρα υπάρχω»</a:t>
            </a:r>
            <a:endParaRPr lang="el-GR" sz="3200" b="1" dirty="0">
              <a:latin typeface="Mistral" pitchFamily="66" charset="0"/>
            </a:endParaRPr>
          </a:p>
        </p:txBody>
      </p:sp>
      <p:sp>
        <p:nvSpPr>
          <p:cNvPr id="3" name="2 - Θέση περιεχομένου"/>
          <p:cNvSpPr>
            <a:spLocks noGrp="1"/>
          </p:cNvSpPr>
          <p:nvPr>
            <p:ph sz="quarter" idx="1"/>
          </p:nvPr>
        </p:nvSpPr>
        <p:spPr/>
        <p:txBody>
          <a:bodyPr>
            <a:normAutofit fontScale="85000" lnSpcReduction="20000"/>
          </a:bodyPr>
          <a:lstStyle/>
          <a:p>
            <a:pPr>
              <a:buNone/>
            </a:pPr>
            <a:r>
              <a:rPr lang="el-GR" dirty="0" smtClean="0"/>
              <a:t>    Εφάρμοσε τη μαθηματική λογική στη δημιουργία 4 μεθοδολογικών κανόνων </a:t>
            </a:r>
          </a:p>
          <a:p>
            <a:r>
              <a:rPr lang="el-GR" dirty="0" smtClean="0"/>
              <a:t>1</a:t>
            </a:r>
            <a:r>
              <a:rPr lang="el-GR" baseline="30000" dirty="0" smtClean="0"/>
              <a:t>ος</a:t>
            </a:r>
            <a:r>
              <a:rPr lang="el-GR" dirty="0" smtClean="0"/>
              <a:t> να μην παραδέχομαι ποτέ τίποτα για </a:t>
            </a:r>
            <a:r>
              <a:rPr lang="el-GR" b="1" dirty="0" smtClean="0"/>
              <a:t>αληθινό</a:t>
            </a:r>
            <a:r>
              <a:rPr lang="el-GR" dirty="0" smtClean="0"/>
              <a:t>, να ερευνώ έως ότου να καταλήγω σε δεδομένα για τα οποία είναι αδύνατο να αμφιβάλλω. </a:t>
            </a:r>
          </a:p>
          <a:p>
            <a:r>
              <a:rPr lang="el-GR" dirty="0" smtClean="0"/>
              <a:t>2</a:t>
            </a:r>
            <a:r>
              <a:rPr lang="el-GR" baseline="30000" dirty="0" smtClean="0"/>
              <a:t>ος</a:t>
            </a:r>
            <a:r>
              <a:rPr lang="el-GR" dirty="0" smtClean="0"/>
              <a:t> να </a:t>
            </a:r>
            <a:r>
              <a:rPr lang="el-GR" b="1" dirty="0" smtClean="0"/>
              <a:t>διαιρώ</a:t>
            </a:r>
            <a:r>
              <a:rPr lang="el-GR" dirty="0" smtClean="0"/>
              <a:t> την κάθε μια δυσκολία που θα εξετάζω σε όσα τεμάχια είναι δυνατόν και χρειάζεται για να τη λύσω καλύτερα.</a:t>
            </a:r>
          </a:p>
          <a:p>
            <a:r>
              <a:rPr lang="el-GR" dirty="0" smtClean="0"/>
              <a:t>3</a:t>
            </a:r>
            <a:r>
              <a:rPr lang="el-GR" baseline="30000" dirty="0" smtClean="0"/>
              <a:t>ος</a:t>
            </a:r>
            <a:r>
              <a:rPr lang="el-GR" dirty="0" smtClean="0"/>
              <a:t> να κατευθύνω τις σκέψεις μου  αρχίζοντας από τα πιο </a:t>
            </a:r>
            <a:r>
              <a:rPr lang="el-GR" b="1" dirty="0" smtClean="0"/>
              <a:t>απλά</a:t>
            </a:r>
            <a:r>
              <a:rPr lang="el-GR" dirty="0" smtClean="0"/>
              <a:t> ως την γνώση των </a:t>
            </a:r>
            <a:r>
              <a:rPr lang="el-GR" b="1" dirty="0" smtClean="0"/>
              <a:t>συνθετότερων</a:t>
            </a:r>
            <a:r>
              <a:rPr lang="el-GR" dirty="0" smtClean="0"/>
              <a:t>.</a:t>
            </a:r>
          </a:p>
          <a:p>
            <a:r>
              <a:rPr lang="el-GR" dirty="0" smtClean="0"/>
              <a:t>4</a:t>
            </a:r>
            <a:r>
              <a:rPr lang="el-GR" baseline="30000" dirty="0" smtClean="0"/>
              <a:t>ος</a:t>
            </a:r>
            <a:r>
              <a:rPr lang="el-GR" dirty="0" smtClean="0"/>
              <a:t> να κάνω παντού </a:t>
            </a:r>
            <a:r>
              <a:rPr lang="el-GR" b="1" dirty="0" smtClean="0"/>
              <a:t>απαριθμήσεις</a:t>
            </a:r>
            <a:r>
              <a:rPr lang="el-GR" dirty="0" smtClean="0"/>
              <a:t> και πλήρεις </a:t>
            </a:r>
            <a:r>
              <a:rPr lang="el-GR" b="1" dirty="0" smtClean="0"/>
              <a:t>ανασκοπήσεις</a:t>
            </a:r>
            <a:r>
              <a:rPr lang="el-GR" dirty="0" smtClean="0"/>
              <a:t>  ώστε να είμαι σίγουρος πως δεν παραλείπω τίποτα. </a:t>
            </a:r>
          </a:p>
          <a:p>
            <a:pPr>
              <a:buNone/>
            </a:pPr>
            <a:r>
              <a:rPr lang="el-GR" i="1" dirty="0" smtClean="0"/>
              <a:t>     </a:t>
            </a:r>
            <a:r>
              <a:rPr lang="en-US" i="1" dirty="0" smtClean="0"/>
              <a:t>“</a:t>
            </a:r>
            <a:r>
              <a:rPr lang="en-US" i="1" dirty="0" err="1" smtClean="0"/>
              <a:t>Discours</a:t>
            </a:r>
            <a:r>
              <a:rPr lang="en-US" i="1" dirty="0" smtClean="0"/>
              <a:t> de la </a:t>
            </a:r>
            <a:r>
              <a:rPr lang="en-US" i="1" dirty="0" err="1" smtClean="0"/>
              <a:t>Méthode</a:t>
            </a:r>
            <a:r>
              <a:rPr lang="en-US" i="1" dirty="0" smtClean="0"/>
              <a:t> (</a:t>
            </a:r>
            <a:r>
              <a:rPr lang="el-GR" i="1" dirty="0" smtClean="0"/>
              <a:t>Λόγος περί μεθόδου</a:t>
            </a:r>
            <a:r>
              <a:rPr lang="en-US" i="1" dirty="0" smtClean="0"/>
              <a:t>)”</a:t>
            </a:r>
            <a:endParaRPr lang="el-GR" i="1" dirty="0"/>
          </a:p>
        </p:txBody>
      </p:sp>
    </p:spTree>
  </p:cSld>
  <p:clrMapOvr>
    <a:masterClrMapping/>
  </p:clrMapOvr>
  <p:transition>
    <p:wedg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01752" y="228600"/>
            <a:ext cx="8534400" cy="985822"/>
          </a:xfrm>
        </p:spPr>
        <p:txBody>
          <a:bodyPr>
            <a:normAutofit fontScale="90000"/>
          </a:bodyPr>
          <a:lstStyle/>
          <a:p>
            <a:r>
              <a:rPr lang="el-GR" b="1" dirty="0" smtClean="0"/>
              <a:t>Πρωτογενείς πηγές </a:t>
            </a:r>
            <a:r>
              <a:rPr lang="el-GR" dirty="0" smtClean="0"/>
              <a:t/>
            </a:r>
            <a:br>
              <a:rPr lang="el-GR" dirty="0" smtClean="0"/>
            </a:br>
            <a:r>
              <a:rPr lang="el-GR" dirty="0" err="1" smtClean="0"/>
              <a:t>θεατρολογικής</a:t>
            </a:r>
            <a:r>
              <a:rPr lang="el-GR" dirty="0" smtClean="0"/>
              <a:t> έρευνας </a:t>
            </a:r>
            <a:endParaRPr lang="el-GR" dirty="0"/>
          </a:p>
        </p:txBody>
      </p:sp>
      <p:sp>
        <p:nvSpPr>
          <p:cNvPr id="3" name="2 - Θέση περιεχομένου"/>
          <p:cNvSpPr>
            <a:spLocks noGrp="1"/>
          </p:cNvSpPr>
          <p:nvPr>
            <p:ph sz="quarter" idx="1"/>
          </p:nvPr>
        </p:nvSpPr>
        <p:spPr>
          <a:xfrm>
            <a:off x="357158" y="1428736"/>
            <a:ext cx="8503920" cy="4572000"/>
          </a:xfrm>
        </p:spPr>
        <p:txBody>
          <a:bodyPr numCol="2">
            <a:noAutofit/>
          </a:bodyPr>
          <a:lstStyle/>
          <a:p>
            <a:r>
              <a:rPr lang="el-GR" sz="1400" dirty="0" smtClean="0">
                <a:latin typeface="Arial Narrow" pitchFamily="34" charset="0"/>
              </a:rPr>
              <a:t> Άρθρα εφημερίδων, περιοδικών και επιθεωρήσεων</a:t>
            </a:r>
          </a:p>
          <a:p>
            <a:pPr lvl="0"/>
            <a:r>
              <a:rPr lang="el-GR" sz="1400" dirty="0" smtClean="0">
                <a:latin typeface="Arial Narrow" pitchFamily="34" charset="0"/>
              </a:rPr>
              <a:t>Πρακτικά συνεδρίων </a:t>
            </a:r>
          </a:p>
          <a:p>
            <a:pPr lvl="0"/>
            <a:r>
              <a:rPr lang="el-GR" sz="1400" dirty="0" smtClean="0">
                <a:latin typeface="Arial Narrow" pitchFamily="34" charset="0"/>
              </a:rPr>
              <a:t>Αναφορές και εκθέσεις </a:t>
            </a:r>
          </a:p>
          <a:p>
            <a:pPr lvl="0"/>
            <a:r>
              <a:rPr lang="el-GR" sz="1400" dirty="0" smtClean="0">
                <a:latin typeface="Arial Narrow" pitchFamily="34" charset="0"/>
              </a:rPr>
              <a:t>Επίσημες κρατικές εκδόσεις          </a:t>
            </a:r>
          </a:p>
          <a:p>
            <a:pPr lvl="0"/>
            <a:r>
              <a:rPr lang="el-GR" sz="1400" dirty="0" smtClean="0">
                <a:latin typeface="Arial Narrow" pitchFamily="34" charset="0"/>
              </a:rPr>
              <a:t>Αρχεία</a:t>
            </a:r>
          </a:p>
          <a:p>
            <a:pPr lvl="0"/>
            <a:r>
              <a:rPr lang="el-GR" sz="1400" dirty="0" smtClean="0">
                <a:latin typeface="Arial Narrow" pitchFamily="34" charset="0"/>
              </a:rPr>
              <a:t>Βάσεις δεδομένων</a:t>
            </a:r>
          </a:p>
          <a:p>
            <a:pPr lvl="0"/>
            <a:r>
              <a:rPr lang="el-GR" sz="1400" dirty="0" smtClean="0">
                <a:latin typeface="Arial Narrow" pitchFamily="34" charset="0"/>
              </a:rPr>
              <a:t>Συλλογές θεατρικών προγραμμάτων</a:t>
            </a:r>
          </a:p>
          <a:p>
            <a:pPr lvl="0"/>
            <a:r>
              <a:rPr lang="el-GR" sz="1400" dirty="0" smtClean="0">
                <a:latin typeface="Arial Narrow" pitchFamily="34" charset="0"/>
              </a:rPr>
              <a:t>Επαγγελματικών θιάσων</a:t>
            </a:r>
          </a:p>
          <a:p>
            <a:pPr lvl="0"/>
            <a:r>
              <a:rPr lang="el-GR" sz="1400" dirty="0" smtClean="0">
                <a:latin typeface="Arial Narrow" pitchFamily="34" charset="0"/>
              </a:rPr>
              <a:t>Ερασιτεχνικών θιάσων</a:t>
            </a:r>
          </a:p>
          <a:p>
            <a:pPr lvl="0"/>
            <a:r>
              <a:rPr lang="el-GR" sz="1400" dirty="0" smtClean="0">
                <a:latin typeface="Arial Narrow" pitchFamily="34" charset="0"/>
              </a:rPr>
              <a:t>Σχολικών θιάσων </a:t>
            </a:r>
            <a:r>
              <a:rPr lang="el-GR" sz="1400" dirty="0" err="1" smtClean="0">
                <a:latin typeface="Arial Narrow" pitchFamily="34" charset="0"/>
              </a:rPr>
              <a:t>κ.ά</a:t>
            </a:r>
            <a:endParaRPr lang="el-GR" sz="1400" dirty="0" smtClean="0">
              <a:latin typeface="Arial Narrow" pitchFamily="34" charset="0"/>
            </a:endParaRPr>
          </a:p>
          <a:p>
            <a:pPr lvl="0"/>
            <a:r>
              <a:rPr lang="el-GR" sz="1400" dirty="0" smtClean="0">
                <a:latin typeface="Arial Narrow" pitchFamily="34" charset="0"/>
              </a:rPr>
              <a:t>Βιβλία Σκηνής &amp; Ημερολόγια     </a:t>
            </a:r>
          </a:p>
          <a:p>
            <a:pPr lvl="0"/>
            <a:r>
              <a:rPr lang="el-GR" sz="1400" dirty="0" smtClean="0">
                <a:latin typeface="Arial Narrow" pitchFamily="34" charset="0"/>
              </a:rPr>
              <a:t>Μακέτες σκηνικών – κοστουμιών</a:t>
            </a:r>
          </a:p>
          <a:p>
            <a:pPr lvl="0"/>
            <a:r>
              <a:rPr lang="el-GR" sz="1400" dirty="0" smtClean="0">
                <a:latin typeface="Arial Narrow" pitchFamily="34" charset="0"/>
              </a:rPr>
              <a:t>Σκηνικά αντικείμενα</a:t>
            </a:r>
          </a:p>
          <a:p>
            <a:pPr lvl="0"/>
            <a:r>
              <a:rPr lang="el-GR" sz="1400" dirty="0" smtClean="0">
                <a:latin typeface="Arial Narrow" pitchFamily="34" charset="0"/>
              </a:rPr>
              <a:t>Οπτικοακουστικό υλικό:</a:t>
            </a:r>
          </a:p>
          <a:p>
            <a:pPr lvl="2"/>
            <a:r>
              <a:rPr lang="el-GR" sz="1400" dirty="0" smtClean="0">
                <a:latin typeface="Arial Narrow" pitchFamily="34" charset="0"/>
              </a:rPr>
              <a:t>Φωτογραφίες</a:t>
            </a:r>
          </a:p>
          <a:p>
            <a:pPr lvl="2"/>
            <a:r>
              <a:rPr lang="el-GR" sz="1400" dirty="0" smtClean="0">
                <a:latin typeface="Arial Narrow" pitchFamily="34" charset="0"/>
              </a:rPr>
              <a:t>Αφίσες</a:t>
            </a:r>
          </a:p>
          <a:p>
            <a:pPr lvl="2"/>
            <a:r>
              <a:rPr lang="el-GR" sz="1400" dirty="0" smtClean="0">
                <a:latin typeface="Arial Narrow" pitchFamily="34" charset="0"/>
              </a:rPr>
              <a:t>Ηχογραφήσεις</a:t>
            </a:r>
          </a:p>
          <a:p>
            <a:pPr lvl="2"/>
            <a:r>
              <a:rPr lang="el-GR" sz="1400" dirty="0" smtClean="0">
                <a:latin typeface="Arial Narrow" pitchFamily="34" charset="0"/>
              </a:rPr>
              <a:t>Ραδιοφωνικές εκπομπές</a:t>
            </a:r>
          </a:p>
          <a:p>
            <a:pPr lvl="2"/>
            <a:r>
              <a:rPr lang="el-GR" sz="1400" dirty="0" smtClean="0">
                <a:latin typeface="Arial Narrow" pitchFamily="34" charset="0"/>
              </a:rPr>
              <a:t>Τηλεοπτικές εκπομπές</a:t>
            </a:r>
          </a:p>
          <a:p>
            <a:pPr lvl="2"/>
            <a:r>
              <a:rPr lang="el-GR" sz="1400" dirty="0" smtClean="0">
                <a:latin typeface="Arial Narrow" pitchFamily="34" charset="0"/>
              </a:rPr>
              <a:t>Κινηματογραφικές ταινίες </a:t>
            </a:r>
          </a:p>
          <a:p>
            <a:pPr lvl="2"/>
            <a:endParaRPr lang="el-GR" sz="1400" dirty="0" smtClean="0">
              <a:latin typeface="Arial Narrow" pitchFamily="34" charset="0"/>
            </a:endParaRPr>
          </a:p>
          <a:p>
            <a:pPr lvl="2"/>
            <a:endParaRPr lang="el-GR" sz="1400" dirty="0" smtClean="0">
              <a:latin typeface="Arial Narrow" pitchFamily="34" charset="0"/>
            </a:endParaRPr>
          </a:p>
          <a:p>
            <a:pPr lvl="2"/>
            <a:r>
              <a:rPr lang="el-GR" sz="1400" dirty="0" smtClean="0">
                <a:latin typeface="Arial Narrow" pitchFamily="34" charset="0"/>
              </a:rPr>
              <a:t>Τηλεοπτικές ταινίες</a:t>
            </a:r>
          </a:p>
          <a:p>
            <a:pPr lvl="2"/>
            <a:r>
              <a:rPr lang="el-GR" sz="1400" dirty="0" smtClean="0">
                <a:latin typeface="Arial Narrow" pitchFamily="34" charset="0"/>
              </a:rPr>
              <a:t>Βιντεοσκοπήσεις</a:t>
            </a:r>
          </a:p>
          <a:p>
            <a:pPr lvl="2"/>
            <a:r>
              <a:rPr lang="el-GR" sz="1400" dirty="0" smtClean="0">
                <a:latin typeface="Arial Narrow" pitchFamily="34" charset="0"/>
              </a:rPr>
              <a:t>Συνεντεύξεις με προσωπικότητες του θεάτρου κ.ά.</a:t>
            </a:r>
          </a:p>
          <a:p>
            <a:pPr lvl="0"/>
            <a:r>
              <a:rPr lang="el-GR" sz="1400" dirty="0" smtClean="0">
                <a:latin typeface="Arial Narrow" pitchFamily="34" charset="0"/>
              </a:rPr>
              <a:t>Συλλογές</a:t>
            </a:r>
          </a:p>
          <a:p>
            <a:pPr lvl="0"/>
            <a:r>
              <a:rPr lang="el-GR" sz="1400" dirty="0" smtClean="0">
                <a:latin typeface="Arial Narrow" pitchFamily="34" charset="0"/>
              </a:rPr>
              <a:t>Κατάλογοι:</a:t>
            </a:r>
          </a:p>
          <a:p>
            <a:pPr lvl="2"/>
            <a:r>
              <a:rPr lang="el-GR" sz="1400" dirty="0" smtClean="0">
                <a:latin typeface="Arial Narrow" pitchFamily="34" charset="0"/>
              </a:rPr>
              <a:t>Ευρετήρια</a:t>
            </a:r>
          </a:p>
          <a:p>
            <a:pPr lvl="2"/>
            <a:r>
              <a:rPr lang="el-GR" sz="1400" dirty="0" smtClean="0">
                <a:latin typeface="Arial Narrow" pitchFamily="34" charset="0"/>
              </a:rPr>
              <a:t>Οδηγοί</a:t>
            </a:r>
          </a:p>
          <a:p>
            <a:pPr lvl="2"/>
            <a:r>
              <a:rPr lang="el-GR" sz="1400" dirty="0" err="1" smtClean="0">
                <a:latin typeface="Arial Narrow" pitchFamily="34" charset="0"/>
              </a:rPr>
              <a:t>Χρονολόγια</a:t>
            </a:r>
            <a:r>
              <a:rPr lang="el-GR" sz="1400" dirty="0" smtClean="0">
                <a:latin typeface="Arial Narrow" pitchFamily="34" charset="0"/>
              </a:rPr>
              <a:t> θεατρικών έργων</a:t>
            </a:r>
          </a:p>
          <a:p>
            <a:pPr lvl="2"/>
            <a:r>
              <a:rPr lang="el-GR" sz="1400" dirty="0" smtClean="0">
                <a:latin typeface="Arial Narrow" pitchFamily="34" charset="0"/>
              </a:rPr>
              <a:t>Συγγραφέων</a:t>
            </a:r>
          </a:p>
          <a:p>
            <a:pPr lvl="2"/>
            <a:r>
              <a:rPr lang="el-GR" sz="1400" dirty="0" smtClean="0">
                <a:latin typeface="Arial Narrow" pitchFamily="34" charset="0"/>
              </a:rPr>
              <a:t>Θιάσων</a:t>
            </a:r>
          </a:p>
          <a:p>
            <a:pPr lvl="2"/>
            <a:r>
              <a:rPr lang="el-GR" sz="1400" dirty="0" smtClean="0">
                <a:latin typeface="Arial Narrow" pitchFamily="34" charset="0"/>
              </a:rPr>
              <a:t>Θεάτρων κτλ.</a:t>
            </a:r>
          </a:p>
          <a:p>
            <a:pPr lvl="2">
              <a:buNone/>
            </a:pPr>
            <a:r>
              <a:rPr lang="el-GR" sz="1400" dirty="0" smtClean="0">
                <a:latin typeface="Arial Narrow" pitchFamily="34" charset="0"/>
              </a:rPr>
              <a:t>Έντυπο υλικό της παράστασης: </a:t>
            </a:r>
          </a:p>
          <a:p>
            <a:pPr lvl="2">
              <a:buFont typeface="Wingdings" pitchFamily="2" charset="2"/>
              <a:buChar char="ü"/>
            </a:pPr>
            <a:r>
              <a:rPr lang="el-GR" sz="1400" dirty="0" smtClean="0">
                <a:latin typeface="Arial Narrow" pitchFamily="34" charset="0"/>
              </a:rPr>
              <a:t>Πρόγραμμα</a:t>
            </a:r>
          </a:p>
          <a:p>
            <a:pPr lvl="2">
              <a:buFont typeface="Wingdings" pitchFamily="2" charset="2"/>
              <a:buChar char="ü"/>
            </a:pPr>
            <a:r>
              <a:rPr lang="el-GR" sz="1400" dirty="0" smtClean="0">
                <a:latin typeface="Arial Narrow" pitchFamily="34" charset="0"/>
              </a:rPr>
              <a:t>Δελτία τύπου </a:t>
            </a:r>
          </a:p>
          <a:p>
            <a:pPr lvl="2">
              <a:buFont typeface="Wingdings" pitchFamily="2" charset="2"/>
              <a:buChar char="ü"/>
            </a:pPr>
            <a:r>
              <a:rPr lang="el-GR" sz="1400" dirty="0" smtClean="0">
                <a:latin typeface="Arial Narrow" pitchFamily="34" charset="0"/>
              </a:rPr>
              <a:t>Αποκόμματα τύπου   </a:t>
            </a:r>
          </a:p>
          <a:p>
            <a:pPr lvl="2">
              <a:buFont typeface="Wingdings" pitchFamily="2" charset="2"/>
              <a:buChar char="ü"/>
            </a:pPr>
            <a:r>
              <a:rPr lang="el-GR" sz="1400" dirty="0" smtClean="0">
                <a:latin typeface="Arial Narrow" pitchFamily="34" charset="0"/>
              </a:rPr>
              <a:t>Προσκλήσεις </a:t>
            </a:r>
          </a:p>
          <a:p>
            <a:pPr lvl="2">
              <a:buFont typeface="Wingdings" pitchFamily="2" charset="2"/>
              <a:buChar char="ü"/>
            </a:pPr>
            <a:r>
              <a:rPr lang="el-GR" sz="1400" dirty="0" smtClean="0">
                <a:latin typeface="Arial Narrow" pitchFamily="34" charset="0"/>
              </a:rPr>
              <a:t>Εισιτήρια </a:t>
            </a:r>
          </a:p>
          <a:p>
            <a:pPr lvl="2">
              <a:buFont typeface="Wingdings" pitchFamily="2" charset="2"/>
              <a:buChar char="ü"/>
            </a:pPr>
            <a:r>
              <a:rPr lang="el-GR" sz="1400" dirty="0" smtClean="0">
                <a:latin typeface="Arial Narrow" pitchFamily="34" charset="0"/>
              </a:rPr>
              <a:t>Διαφημιστικά έντυπα  </a:t>
            </a:r>
          </a:p>
          <a:p>
            <a:pPr lvl="2">
              <a:buFont typeface="Wingdings" pitchFamily="2" charset="2"/>
              <a:buChar char="ü"/>
            </a:pPr>
            <a:r>
              <a:rPr lang="el-GR" sz="1400" dirty="0" smtClean="0">
                <a:latin typeface="Arial Narrow" pitchFamily="34" charset="0"/>
              </a:rPr>
              <a:t>Αφίσες</a:t>
            </a:r>
          </a:p>
          <a:p>
            <a:pPr lvl="2">
              <a:buNone/>
            </a:pPr>
            <a:endParaRPr lang="el-GR" sz="1200" dirty="0" smtClean="0"/>
          </a:p>
          <a:p>
            <a:pPr>
              <a:buNone/>
            </a:pPr>
            <a:r>
              <a:rPr lang="el-GR" sz="1200" dirty="0" smtClean="0"/>
              <a:t>                                                  </a:t>
            </a:r>
          </a:p>
          <a:p>
            <a:pPr>
              <a:buNone/>
            </a:pPr>
            <a:r>
              <a:rPr lang="el-GR" sz="1200" dirty="0" smtClean="0"/>
              <a:t>           </a:t>
            </a:r>
            <a:endParaRPr lang="el-GR" sz="1200" dirty="0"/>
          </a:p>
        </p:txBody>
      </p:sp>
    </p:spTree>
  </p:cSld>
  <p:clrMapOvr>
    <a:masterClrMapping/>
  </p:clrMapOvr>
  <p:transition>
    <p:wedg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57158" y="214290"/>
            <a:ext cx="8229600" cy="1048770"/>
          </a:xfrm>
        </p:spPr>
        <p:txBody>
          <a:bodyPr>
            <a:normAutofit fontScale="90000"/>
          </a:bodyPr>
          <a:lstStyle/>
          <a:p>
            <a:r>
              <a:rPr lang="el-GR" b="1" i="1" dirty="0" smtClean="0"/>
              <a:t/>
            </a:r>
            <a:br>
              <a:rPr lang="el-GR" b="1" i="1" dirty="0" smtClean="0"/>
            </a:br>
            <a:r>
              <a:rPr lang="el-GR" b="1" i="1" dirty="0" smtClean="0"/>
              <a:t/>
            </a:r>
            <a:br>
              <a:rPr lang="el-GR" b="1" i="1" dirty="0" smtClean="0"/>
            </a:br>
            <a:r>
              <a:rPr lang="el-GR" b="1" i="1" dirty="0" smtClean="0"/>
              <a:t/>
            </a:r>
            <a:br>
              <a:rPr lang="el-GR" b="1" i="1" dirty="0" smtClean="0"/>
            </a:br>
            <a:r>
              <a:rPr lang="el-GR" b="1" i="1" dirty="0" smtClean="0"/>
              <a:t/>
            </a:r>
            <a:br>
              <a:rPr lang="el-GR" b="1" i="1" dirty="0" smtClean="0"/>
            </a:br>
            <a:r>
              <a:rPr lang="el-GR" b="1" i="1" dirty="0" smtClean="0"/>
              <a:t/>
            </a:r>
            <a:br>
              <a:rPr lang="el-GR" b="1" i="1" dirty="0" smtClean="0"/>
            </a:br>
            <a:r>
              <a:rPr lang="el-GR" b="1" i="1" dirty="0" smtClean="0"/>
              <a:t/>
            </a:r>
            <a:br>
              <a:rPr lang="el-GR" b="1" i="1" dirty="0" smtClean="0"/>
            </a:br>
            <a:r>
              <a:rPr lang="el-GR" b="1" i="1" dirty="0" smtClean="0"/>
              <a:t/>
            </a:r>
            <a:br>
              <a:rPr lang="el-GR" b="1" i="1" dirty="0" smtClean="0"/>
            </a:br>
            <a:r>
              <a:rPr lang="el-GR" b="1" i="1" dirty="0" smtClean="0"/>
              <a:t/>
            </a:r>
            <a:br>
              <a:rPr lang="el-GR" b="1" i="1" dirty="0" smtClean="0"/>
            </a:br>
            <a:r>
              <a:rPr lang="el-GR" sz="3600" b="1" i="1" dirty="0" smtClean="0"/>
              <a:t>Δευτερογενείς πηγές</a:t>
            </a:r>
            <a:r>
              <a:rPr lang="el-GR" sz="3600" dirty="0" smtClean="0"/>
              <a:t> </a:t>
            </a:r>
            <a:br>
              <a:rPr lang="el-GR" sz="3600" dirty="0" smtClean="0"/>
            </a:br>
            <a:r>
              <a:rPr lang="el-GR" dirty="0" err="1" smtClean="0"/>
              <a:t>θεατρολογικής</a:t>
            </a:r>
            <a:r>
              <a:rPr lang="el-GR" dirty="0" smtClean="0"/>
              <a:t> έρευνας </a:t>
            </a:r>
            <a:endParaRPr lang="el-GR" dirty="0"/>
          </a:p>
        </p:txBody>
      </p:sp>
      <p:sp>
        <p:nvSpPr>
          <p:cNvPr id="3" name="2 - Θέση περιεχομένου"/>
          <p:cNvSpPr>
            <a:spLocks noGrp="1"/>
          </p:cNvSpPr>
          <p:nvPr>
            <p:ph sz="quarter" idx="1"/>
          </p:nvPr>
        </p:nvSpPr>
        <p:spPr>
          <a:xfrm>
            <a:off x="285720" y="1500174"/>
            <a:ext cx="8501122" cy="4786346"/>
          </a:xfrm>
        </p:spPr>
        <p:txBody>
          <a:bodyPr>
            <a:noAutofit/>
          </a:bodyPr>
          <a:lstStyle/>
          <a:p>
            <a:pPr lvl="0"/>
            <a:endParaRPr lang="el-GR" sz="1050" dirty="0" smtClean="0"/>
          </a:p>
          <a:p>
            <a:pPr lvl="0"/>
            <a:endParaRPr lang="el-GR" sz="1050" dirty="0" smtClean="0"/>
          </a:p>
          <a:p>
            <a:pPr lvl="0"/>
            <a:r>
              <a:rPr lang="el-GR" sz="2400" dirty="0" smtClean="0"/>
              <a:t>Μονογραφίες</a:t>
            </a:r>
          </a:p>
          <a:p>
            <a:pPr lvl="0"/>
            <a:r>
              <a:rPr lang="el-GR" sz="2400" dirty="0" smtClean="0"/>
              <a:t>Αφιερώματα</a:t>
            </a:r>
          </a:p>
          <a:p>
            <a:pPr lvl="0"/>
            <a:r>
              <a:rPr lang="el-GR" sz="2400" dirty="0" smtClean="0"/>
              <a:t>Εγχειρίδια </a:t>
            </a:r>
          </a:p>
          <a:p>
            <a:pPr lvl="0"/>
            <a:r>
              <a:rPr lang="el-GR" sz="2400" dirty="0" smtClean="0"/>
              <a:t>Περιλήψεις θεμάτων </a:t>
            </a:r>
          </a:p>
          <a:p>
            <a:pPr lvl="0"/>
            <a:r>
              <a:rPr lang="el-GR" sz="2400" dirty="0" smtClean="0"/>
              <a:t>Ευρετήρια δημοσιεύσεων</a:t>
            </a:r>
          </a:p>
          <a:p>
            <a:pPr lvl="0"/>
            <a:r>
              <a:rPr lang="el-GR" sz="2400" dirty="0" smtClean="0"/>
              <a:t>Ενημερωτικά δημοσιεύματα</a:t>
            </a:r>
          </a:p>
          <a:p>
            <a:pPr lvl="0"/>
            <a:r>
              <a:rPr lang="el-GR" sz="2400" dirty="0" smtClean="0"/>
              <a:t>Άρθρα που αναφέρουν βιβλιογραφίες</a:t>
            </a:r>
          </a:p>
          <a:p>
            <a:pPr lvl="0"/>
            <a:r>
              <a:rPr lang="el-GR" sz="2400" dirty="0" smtClean="0"/>
              <a:t>Προσωπικά ημερολόγια ανθρώπων του θεάτρου </a:t>
            </a:r>
          </a:p>
          <a:p>
            <a:pPr lvl="0"/>
            <a:r>
              <a:rPr lang="el-GR" sz="2400" dirty="0" smtClean="0"/>
              <a:t>Οπτικοακουστικό υλικό – Έντυπο / φωτογραφικό υλικό</a:t>
            </a:r>
          </a:p>
          <a:p>
            <a:pPr lvl="0"/>
            <a:r>
              <a:rPr lang="el-GR" sz="2400" dirty="0" smtClean="0"/>
              <a:t>Καταστατικά εταιρικών θιάσων.</a:t>
            </a:r>
          </a:p>
        </p:txBody>
      </p:sp>
    </p:spTree>
  </p:cSld>
  <p:clrMapOvr>
    <a:masterClrMapping/>
  </p:clrMapOvr>
  <p:transition>
    <p:wedg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428596" y="214290"/>
            <a:ext cx="8534400" cy="973266"/>
          </a:xfrm>
        </p:spPr>
        <p:txBody>
          <a:bodyPr>
            <a:normAutofit fontScale="90000"/>
          </a:bodyPr>
          <a:lstStyle/>
          <a:p>
            <a:r>
              <a:rPr lang="el-GR" b="1" i="1" dirty="0" smtClean="0"/>
              <a:t/>
            </a:r>
            <a:br>
              <a:rPr lang="el-GR" b="1" i="1" dirty="0" smtClean="0"/>
            </a:br>
            <a:r>
              <a:rPr lang="el-GR" b="1" i="1" dirty="0" smtClean="0"/>
              <a:t>Τριτογενείς πηγές</a:t>
            </a:r>
            <a:r>
              <a:rPr lang="el-GR" dirty="0" smtClean="0"/>
              <a:t>  </a:t>
            </a:r>
            <a:br>
              <a:rPr lang="el-GR" dirty="0" smtClean="0"/>
            </a:br>
            <a:r>
              <a:rPr lang="el-GR" dirty="0" err="1" smtClean="0"/>
              <a:t>θεατρολογικής</a:t>
            </a:r>
            <a:r>
              <a:rPr lang="el-GR" dirty="0" smtClean="0"/>
              <a:t> έρευνας</a:t>
            </a:r>
            <a:endParaRPr lang="el-GR" dirty="0"/>
          </a:p>
        </p:txBody>
      </p:sp>
      <p:sp>
        <p:nvSpPr>
          <p:cNvPr id="5" name="4 - Θέση περιεχομένου"/>
          <p:cNvSpPr>
            <a:spLocks noGrp="1"/>
          </p:cNvSpPr>
          <p:nvPr>
            <p:ph sz="quarter" idx="1"/>
          </p:nvPr>
        </p:nvSpPr>
        <p:spPr>
          <a:xfrm>
            <a:off x="214282" y="1643050"/>
            <a:ext cx="8715436" cy="4714908"/>
          </a:xfrm>
        </p:spPr>
        <p:txBody>
          <a:bodyPr>
            <a:normAutofit lnSpcReduction="10000"/>
          </a:bodyPr>
          <a:lstStyle/>
          <a:p>
            <a:pPr lvl="0" algn="ctr"/>
            <a:r>
              <a:rPr lang="el-GR" sz="1600" dirty="0" smtClean="0"/>
              <a:t>Οδηγοί γενικής βιβλιογραφίας</a:t>
            </a:r>
          </a:p>
          <a:p>
            <a:pPr lvl="0" algn="ctr"/>
            <a:r>
              <a:rPr lang="el-GR" sz="1600" dirty="0" smtClean="0"/>
              <a:t>Γενικές βιβλιογραφίες</a:t>
            </a:r>
          </a:p>
          <a:p>
            <a:pPr lvl="0" algn="ctr"/>
            <a:r>
              <a:rPr lang="el-GR" sz="1600" dirty="0" smtClean="0"/>
              <a:t>Θεατρική Βιβλιογραφία</a:t>
            </a:r>
          </a:p>
          <a:p>
            <a:pPr lvl="0" algn="ctr"/>
            <a:r>
              <a:rPr lang="el-GR" sz="1600" dirty="0" smtClean="0"/>
              <a:t>Θεματικές βιβλιογραφίες </a:t>
            </a:r>
          </a:p>
          <a:p>
            <a:pPr lvl="2" algn="ctr"/>
            <a:r>
              <a:rPr lang="el-GR" sz="1600" dirty="0" smtClean="0"/>
              <a:t>Τέχνης</a:t>
            </a:r>
          </a:p>
          <a:p>
            <a:pPr lvl="2" algn="ctr"/>
            <a:r>
              <a:rPr lang="el-GR" sz="1600" dirty="0" smtClean="0"/>
              <a:t>Πολιτισμού</a:t>
            </a:r>
          </a:p>
          <a:p>
            <a:pPr lvl="2" algn="ctr"/>
            <a:r>
              <a:rPr lang="el-GR" sz="1600" dirty="0" smtClean="0"/>
              <a:t>Αισθητικής</a:t>
            </a:r>
          </a:p>
          <a:p>
            <a:pPr lvl="2" algn="ctr"/>
            <a:r>
              <a:rPr lang="el-GR" sz="1600" dirty="0" smtClean="0"/>
              <a:t>Λογοτεχνίας</a:t>
            </a:r>
          </a:p>
          <a:p>
            <a:pPr lvl="2" algn="ctr"/>
            <a:r>
              <a:rPr lang="el-GR" sz="1600" dirty="0" smtClean="0"/>
              <a:t>Εικαστικών Τεχνών</a:t>
            </a:r>
          </a:p>
          <a:p>
            <a:pPr lvl="2" algn="ctr"/>
            <a:r>
              <a:rPr lang="el-GR" sz="1600" dirty="0" smtClean="0"/>
              <a:t>Χορού</a:t>
            </a:r>
          </a:p>
          <a:p>
            <a:pPr lvl="2" algn="ctr"/>
            <a:r>
              <a:rPr lang="el-GR" sz="1600" dirty="0" smtClean="0"/>
              <a:t>Σκηνογραφίας </a:t>
            </a:r>
          </a:p>
          <a:p>
            <a:pPr lvl="2" algn="ctr"/>
            <a:r>
              <a:rPr lang="el-GR" sz="1600" dirty="0" smtClean="0"/>
              <a:t>Ενδυματολογίας</a:t>
            </a:r>
          </a:p>
          <a:p>
            <a:pPr lvl="2" algn="ctr"/>
            <a:r>
              <a:rPr lang="el-GR" sz="1600" dirty="0" smtClean="0"/>
              <a:t>Κινηματογράφου</a:t>
            </a:r>
          </a:p>
          <a:p>
            <a:pPr lvl="2" algn="ctr"/>
            <a:r>
              <a:rPr lang="el-GR" sz="1600" dirty="0" smtClean="0"/>
              <a:t>Πλαστικών τεχνών κ.ά.</a:t>
            </a:r>
          </a:p>
          <a:p>
            <a:pPr lvl="0" algn="ctr"/>
            <a:r>
              <a:rPr lang="el-GR" sz="1600" dirty="0" smtClean="0"/>
              <a:t>Εγκυκλοπαίδειες     </a:t>
            </a:r>
          </a:p>
          <a:p>
            <a:pPr lvl="0" algn="ctr"/>
            <a:r>
              <a:rPr lang="el-GR" sz="1600" dirty="0" smtClean="0"/>
              <a:t>Λεξικά (Θεατρικά – Ερμηνευτικά)</a:t>
            </a:r>
          </a:p>
          <a:p>
            <a:pPr lvl="0" algn="ctr"/>
            <a:r>
              <a:rPr lang="el-GR" sz="1600" dirty="0" smtClean="0"/>
              <a:t>Βιογραφίες</a:t>
            </a:r>
          </a:p>
          <a:p>
            <a:pPr>
              <a:buNone/>
            </a:pPr>
            <a:endParaRPr lang="el-GR" sz="1400" dirty="0" smtClean="0"/>
          </a:p>
          <a:p>
            <a:endParaRPr lang="el-GR" dirty="0"/>
          </a:p>
        </p:txBody>
      </p:sp>
    </p:spTree>
  </p:cSld>
  <p:clrMapOvr>
    <a:masterClrMapping/>
  </p:clrMapOvr>
  <p:transition>
    <p:wedg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p:txBody>
          <a:bodyPr/>
          <a:lstStyle/>
          <a:p>
            <a:r>
              <a:rPr lang="el-GR" i="1" dirty="0" smtClean="0"/>
              <a:t>Βιβλιογραφική παραπομπή</a:t>
            </a:r>
            <a:endParaRPr lang="el-GR" dirty="0"/>
          </a:p>
        </p:txBody>
      </p:sp>
      <p:sp>
        <p:nvSpPr>
          <p:cNvPr id="6" name="5 - Θέση περιεχομένου"/>
          <p:cNvSpPr>
            <a:spLocks noGrp="1"/>
          </p:cNvSpPr>
          <p:nvPr>
            <p:ph sz="quarter" idx="1"/>
          </p:nvPr>
        </p:nvSpPr>
        <p:spPr/>
        <p:txBody>
          <a:bodyPr/>
          <a:lstStyle/>
          <a:p>
            <a:r>
              <a:rPr lang="el-GR" dirty="0" smtClean="0"/>
              <a:t>Η τεχνολογία της </a:t>
            </a:r>
            <a:r>
              <a:rPr lang="el-GR" i="1" dirty="0" smtClean="0"/>
              <a:t>Βιβλιογραφικής παραπομπής</a:t>
            </a:r>
            <a:r>
              <a:rPr lang="el-GR" dirty="0" smtClean="0"/>
              <a:t> απαιτεί συνέπεια και  ορθότητα με αποτέλεσμα πολλές φορές να θεωρείται  καταπιεστική η διαδικασία εκμάθησης του τρόπου καταγραφής. </a:t>
            </a:r>
          </a:p>
          <a:p>
            <a:r>
              <a:rPr lang="el-GR" dirty="0" smtClean="0"/>
              <a:t>Είναι απολύτως απαραίτητη η χρήση των παραπομπών.  </a:t>
            </a:r>
          </a:p>
          <a:p>
            <a:r>
              <a:rPr lang="el-GR" dirty="0" smtClean="0"/>
              <a:t>Δεν υπάρχει επιστημονικό σύγγραμμα χωρίς παραπομπές και βιβλιογραφία. Ολόκληρο το επιστημονικό φάσμα διακατέχεται από τις ίδιες αρχές που διέπουν την βιβλιογραφική παραπομπή.</a:t>
            </a:r>
            <a:endParaRPr lang="el-GR" dirty="0"/>
          </a:p>
        </p:txBody>
      </p:sp>
    </p:spTree>
  </p:cSld>
  <p:clrMapOvr>
    <a:masterClrMapping/>
  </p:clrMapOvr>
  <p:transition>
    <p:wedg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14282" y="214290"/>
            <a:ext cx="8534400" cy="973266"/>
          </a:xfrm>
        </p:spPr>
        <p:txBody>
          <a:bodyPr>
            <a:normAutofit fontScale="90000"/>
          </a:bodyPr>
          <a:lstStyle/>
          <a:p>
            <a:r>
              <a:rPr lang="el-GR" dirty="0" smtClean="0"/>
              <a:t/>
            </a:r>
            <a:br>
              <a:rPr lang="el-GR" dirty="0" smtClean="0"/>
            </a:br>
            <a:r>
              <a:rPr lang="el-GR" dirty="0" smtClean="0"/>
              <a:t>Παράδειγμα τεχνολογίας υποσημειώσεων – βιβλιογραφίας περίπτωση ΒΙΒΛΙΟ</a:t>
            </a:r>
            <a:endParaRPr lang="el-GR" dirty="0"/>
          </a:p>
        </p:txBody>
      </p:sp>
      <p:sp>
        <p:nvSpPr>
          <p:cNvPr id="3" name="2 - Θέση περιεχομένου"/>
          <p:cNvSpPr>
            <a:spLocks noGrp="1"/>
          </p:cNvSpPr>
          <p:nvPr>
            <p:ph sz="quarter" idx="1"/>
          </p:nvPr>
        </p:nvSpPr>
        <p:spPr/>
        <p:txBody>
          <a:bodyPr>
            <a:normAutofit fontScale="77500" lnSpcReduction="20000"/>
          </a:bodyPr>
          <a:lstStyle/>
          <a:p>
            <a:r>
              <a:rPr lang="el-GR" dirty="0" smtClean="0"/>
              <a:t>Παραπομπή-  </a:t>
            </a:r>
          </a:p>
          <a:p>
            <a:pPr>
              <a:buNone/>
            </a:pPr>
            <a:r>
              <a:rPr lang="el-GR" dirty="0" smtClean="0"/>
              <a:t>    Δημήτρης Σπάθης, </a:t>
            </a:r>
            <a:r>
              <a:rPr lang="el-GR" i="1" dirty="0" smtClean="0"/>
              <a:t>Ο διαφωτισμός και το Νεοελληνικό Θέατρο</a:t>
            </a:r>
            <a:r>
              <a:rPr lang="el-GR" dirty="0" smtClean="0"/>
              <a:t>, </a:t>
            </a:r>
            <a:r>
              <a:rPr lang="en-US" dirty="0" smtClean="0"/>
              <a:t>University Studio Press</a:t>
            </a:r>
            <a:r>
              <a:rPr lang="el-GR" dirty="0" smtClean="0"/>
              <a:t> Α.Ε., Θεσσαλονίκη:1986, σ.15.</a:t>
            </a:r>
          </a:p>
          <a:p>
            <a:pPr>
              <a:buNone/>
            </a:pPr>
            <a:endParaRPr lang="el-GR" dirty="0" smtClean="0"/>
          </a:p>
          <a:p>
            <a:r>
              <a:rPr lang="el-GR" dirty="0" smtClean="0"/>
              <a:t>Βιβλιογραφία- </a:t>
            </a:r>
          </a:p>
          <a:p>
            <a:pPr>
              <a:buNone/>
            </a:pPr>
            <a:r>
              <a:rPr lang="el-GR" dirty="0" smtClean="0"/>
              <a:t>    Σπάθης Δ. (Δημήτρης), </a:t>
            </a:r>
            <a:r>
              <a:rPr lang="el-GR" i="1" dirty="0" smtClean="0"/>
              <a:t>Ο διαφωτισμός και το Νεοελληνικό Θέατρο</a:t>
            </a:r>
            <a:r>
              <a:rPr lang="el-GR" dirty="0" smtClean="0"/>
              <a:t>, </a:t>
            </a:r>
            <a:r>
              <a:rPr lang="en-US" dirty="0" smtClean="0"/>
              <a:t>University Studio Press</a:t>
            </a:r>
            <a:r>
              <a:rPr lang="el-GR" dirty="0" smtClean="0"/>
              <a:t>, Θεσσαλονίκη:1986.</a:t>
            </a:r>
          </a:p>
          <a:p>
            <a:endParaRPr lang="el-GR" dirty="0" smtClean="0"/>
          </a:p>
          <a:p>
            <a:r>
              <a:rPr lang="el-GR" dirty="0" smtClean="0"/>
              <a:t>Σύμφωνα με το σύστημα </a:t>
            </a:r>
            <a:r>
              <a:rPr lang="en-US" dirty="0" smtClean="0"/>
              <a:t>Harvard</a:t>
            </a:r>
            <a:r>
              <a:rPr lang="el-GR" dirty="0" smtClean="0"/>
              <a:t>:	</a:t>
            </a:r>
          </a:p>
          <a:p>
            <a:pPr>
              <a:buNone/>
            </a:pPr>
            <a:r>
              <a:rPr lang="el-GR" dirty="0" smtClean="0"/>
              <a:t>Παραπομπή-  (Σπάθης, 1986, σ.15)  ή 		           		           (Σπάθης, 1986:15)</a:t>
            </a:r>
          </a:p>
          <a:p>
            <a:pPr>
              <a:buNone/>
            </a:pPr>
            <a:r>
              <a:rPr lang="el-GR" dirty="0" smtClean="0"/>
              <a:t>Βιβλιογραφία- Σπάθης Δημήτρης (1986), </a:t>
            </a:r>
            <a:r>
              <a:rPr lang="el-GR" i="1" dirty="0" smtClean="0"/>
              <a:t>Ο διαφωτισμός και το Νεοελληνικό Θέατρο</a:t>
            </a:r>
            <a:r>
              <a:rPr lang="el-GR" dirty="0" smtClean="0"/>
              <a:t>, </a:t>
            </a:r>
            <a:r>
              <a:rPr lang="en-US" dirty="0" smtClean="0"/>
              <a:t>University Studio Press</a:t>
            </a:r>
            <a:r>
              <a:rPr lang="el-GR" dirty="0" smtClean="0"/>
              <a:t>.</a:t>
            </a:r>
          </a:p>
          <a:p>
            <a:endParaRPr lang="el-GR" dirty="0"/>
          </a:p>
        </p:txBody>
      </p:sp>
    </p:spTree>
  </p:cSld>
  <p:clrMapOvr>
    <a:masterClrMapping/>
  </p:clrMapOvr>
  <p:transition>
    <p:wedg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Μελέτη Παραστασιογραφίας</a:t>
            </a:r>
            <a:endParaRPr lang="el-GR" dirty="0"/>
          </a:p>
        </p:txBody>
      </p:sp>
      <p:sp>
        <p:nvSpPr>
          <p:cNvPr id="3" name="2 - Θέση περιεχομένου"/>
          <p:cNvSpPr>
            <a:spLocks noGrp="1"/>
          </p:cNvSpPr>
          <p:nvPr>
            <p:ph sz="quarter" idx="1"/>
          </p:nvPr>
        </p:nvSpPr>
        <p:spPr/>
        <p:txBody>
          <a:bodyPr/>
          <a:lstStyle/>
          <a:p>
            <a:pPr>
              <a:buNone/>
            </a:pPr>
            <a:endParaRPr lang="el-GR" dirty="0" smtClean="0"/>
          </a:p>
          <a:p>
            <a:pPr>
              <a:buNone/>
            </a:pPr>
            <a:endParaRPr lang="el-GR" dirty="0" smtClean="0"/>
          </a:p>
          <a:p>
            <a:pPr>
              <a:buNone/>
            </a:pPr>
            <a:r>
              <a:rPr lang="el-GR" dirty="0" smtClean="0"/>
              <a:t>               Έρευνα από τα προγράμματα παραστάσεων </a:t>
            </a:r>
          </a:p>
          <a:p>
            <a:pPr>
              <a:buNone/>
            </a:pPr>
            <a:endParaRPr lang="el-GR" dirty="0" smtClean="0"/>
          </a:p>
          <a:p>
            <a:pPr>
              <a:buNone/>
            </a:pPr>
            <a:r>
              <a:rPr lang="el-GR" dirty="0" smtClean="0"/>
              <a:t>                         «</a:t>
            </a:r>
            <a:r>
              <a:rPr lang="el-GR" dirty="0" err="1" smtClean="0"/>
              <a:t>Ορεστειακά</a:t>
            </a:r>
            <a:r>
              <a:rPr lang="el-GR" dirty="0" smtClean="0"/>
              <a:t> επεισόδια» 1903  </a:t>
            </a:r>
          </a:p>
          <a:p>
            <a:pPr>
              <a:buNone/>
            </a:pPr>
            <a:endParaRPr lang="el-GR" dirty="0" smtClean="0"/>
          </a:p>
          <a:p>
            <a:pPr>
              <a:buNone/>
            </a:pPr>
            <a:endParaRPr lang="el-GR" dirty="0" smtClean="0"/>
          </a:p>
          <a:p>
            <a:pPr>
              <a:buNone/>
            </a:pPr>
            <a:endParaRPr lang="el-GR" dirty="0" smtClean="0"/>
          </a:p>
          <a:p>
            <a:pPr>
              <a:buNone/>
            </a:pPr>
            <a:endParaRPr lang="el-GR" dirty="0" smtClean="0"/>
          </a:p>
          <a:p>
            <a:pPr>
              <a:buNone/>
            </a:pPr>
            <a:endParaRPr lang="el-GR" dirty="0" smtClean="0"/>
          </a:p>
          <a:p>
            <a:pPr>
              <a:buNone/>
            </a:pPr>
            <a:endParaRPr lang="el-GR" dirty="0" smtClean="0"/>
          </a:p>
          <a:p>
            <a:pPr>
              <a:buNone/>
            </a:pPr>
            <a:endParaRPr lang="el-GR" dirty="0" smtClean="0"/>
          </a:p>
          <a:p>
            <a:pPr>
              <a:buNone/>
            </a:pPr>
            <a:endParaRPr lang="el-GR" dirty="0" smtClean="0"/>
          </a:p>
          <a:p>
            <a:pPr>
              <a:buNone/>
            </a:pPr>
            <a:endParaRPr lang="el-GR" dirty="0"/>
          </a:p>
        </p:txBody>
      </p:sp>
    </p:spTree>
  </p:cSld>
  <p:clrMapOvr>
    <a:masterClrMapping/>
  </p:clrMapOvr>
  <p:transition>
    <p:wedg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pic>
        <p:nvPicPr>
          <p:cNvPr id="1025" name="Picture 1" descr="DSCN0911"/>
          <p:cNvPicPr>
            <a:picLocks noChangeAspect="1" noChangeArrowheads="1"/>
          </p:cNvPicPr>
          <p:nvPr/>
        </p:nvPicPr>
        <p:blipFill>
          <a:blip r:embed="rId2" cstate="print">
            <a:duotone>
              <a:prstClr val="black"/>
              <a:srgbClr val="D9C3A5">
                <a:tint val="50000"/>
                <a:satMod val="180000"/>
              </a:srgbClr>
            </a:duotone>
          </a:blip>
          <a:srcRect l="9061" t="5367" r="7663" b="3314"/>
          <a:stretch>
            <a:fillRect/>
          </a:stretch>
        </p:blipFill>
        <p:spPr bwMode="auto">
          <a:xfrm>
            <a:off x="428596" y="428604"/>
            <a:ext cx="8388150" cy="6072230"/>
          </a:xfrm>
          <a:prstGeom prst="rect">
            <a:avLst/>
          </a:prstGeom>
          <a:noFill/>
          <a:ln w="57150">
            <a:solidFill>
              <a:schemeClr val="tx1">
                <a:lumMod val="85000"/>
                <a:lumOff val="15000"/>
              </a:schemeClr>
            </a:solidFill>
          </a:ln>
        </p:spPr>
      </p:pic>
      <p:sp>
        <p:nvSpPr>
          <p:cNvPr id="6" name="5 - Ορθογώνιο"/>
          <p:cNvSpPr/>
          <p:nvPr/>
        </p:nvSpPr>
        <p:spPr>
          <a:xfrm>
            <a:off x="4143372" y="642918"/>
            <a:ext cx="1197764" cy="369332"/>
          </a:xfrm>
          <a:prstGeom prst="rect">
            <a:avLst/>
          </a:prstGeom>
          <a:ln w="12700">
            <a:solidFill>
              <a:schemeClr val="bg1">
                <a:lumMod val="95000"/>
              </a:schemeClr>
            </a:solidFill>
          </a:ln>
        </p:spPr>
        <p:txBody>
          <a:bodyPr wrap="none">
            <a:spAutoFit/>
          </a:bodyPr>
          <a:lstStyle/>
          <a:p>
            <a:r>
              <a:rPr lang="el-GR" dirty="0" smtClean="0">
                <a:solidFill>
                  <a:schemeClr val="bg1">
                    <a:lumMod val="95000"/>
                  </a:schemeClr>
                </a:solidFill>
              </a:rPr>
              <a:t>1/11/1903</a:t>
            </a:r>
          </a:p>
        </p:txBody>
      </p:sp>
    </p:spTree>
  </p:cSld>
  <p:clrMapOvr>
    <a:masterClrMapping/>
  </p:clrMapOvr>
  <p:transition>
    <p:wedg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p:txBody>
          <a:bodyPr/>
          <a:lstStyle/>
          <a:p>
            <a:r>
              <a:rPr lang="el-GR" dirty="0" smtClean="0"/>
              <a:t>Τρίπρακτη γερμανική </a:t>
            </a:r>
            <a:r>
              <a:rPr lang="el-GR" dirty="0" err="1" smtClean="0"/>
              <a:t>Ορέστεια</a:t>
            </a:r>
            <a:r>
              <a:rPr lang="el-GR" dirty="0" smtClean="0"/>
              <a:t> 1900</a:t>
            </a:r>
            <a:endParaRPr lang="el-GR" dirty="0"/>
          </a:p>
        </p:txBody>
      </p:sp>
      <p:sp>
        <p:nvSpPr>
          <p:cNvPr id="6" name="5 - Θέση περιεχομένου"/>
          <p:cNvSpPr>
            <a:spLocks noGrp="1"/>
          </p:cNvSpPr>
          <p:nvPr>
            <p:ph sz="quarter" idx="1"/>
          </p:nvPr>
        </p:nvSpPr>
        <p:spPr/>
        <p:txBody>
          <a:bodyPr>
            <a:normAutofit fontScale="92500" lnSpcReduction="10000"/>
          </a:bodyPr>
          <a:lstStyle/>
          <a:p>
            <a:endParaRPr lang="el-GR" dirty="0" smtClean="0"/>
          </a:p>
          <a:p>
            <a:pPr>
              <a:buNone/>
            </a:pPr>
            <a:r>
              <a:rPr lang="el-GR" dirty="0" smtClean="0"/>
              <a:t>	Διασκευή από τον διευθυντή του θεάτρου </a:t>
            </a:r>
            <a:r>
              <a:rPr lang="en-US" dirty="0" err="1" smtClean="0"/>
              <a:t>Burgtheater</a:t>
            </a:r>
            <a:r>
              <a:rPr lang="el-GR" dirty="0" smtClean="0"/>
              <a:t>, </a:t>
            </a:r>
            <a:r>
              <a:rPr lang="en-US" dirty="0" smtClean="0"/>
              <a:t>Paul </a:t>
            </a:r>
            <a:r>
              <a:rPr lang="en-US" dirty="0" err="1" smtClean="0"/>
              <a:t>Schlenther</a:t>
            </a:r>
            <a:r>
              <a:rPr lang="el-GR" dirty="0" smtClean="0"/>
              <a:t>, παραστάθηκε στη Βιέννη το 1900. Πρόκειται για διασκευή την οποία δεν ενέκρινε ο </a:t>
            </a:r>
            <a:r>
              <a:rPr lang="el-GR" dirty="0" err="1" smtClean="0"/>
              <a:t>Wilamowitz</a:t>
            </a:r>
            <a:r>
              <a:rPr lang="el-GR" dirty="0" smtClean="0"/>
              <a:t>. Παρουσίαζε την τριλογία ως τρίπρακτο έργο χωρίς τα χορικά, διάρκειας 123 λεπτών. Παρά το ότι οι πληροφορίες της εποχής αναφέρουν πως ο Σωτηριάδης χρησιμοποίησε την γερμανική μετάφραση του </a:t>
            </a:r>
            <a:r>
              <a:rPr lang="el-GR" dirty="0" err="1" smtClean="0"/>
              <a:t>Wilamowitz</a:t>
            </a:r>
            <a:r>
              <a:rPr lang="el-GR" dirty="0" smtClean="0"/>
              <a:t>, η έρευνα απέδειξε τελικά ότι το κείμενο που μετέφρασε ήταν η διασκευή του </a:t>
            </a:r>
            <a:r>
              <a:rPr lang="en-US" dirty="0" err="1" smtClean="0"/>
              <a:t>Schlenther</a:t>
            </a:r>
            <a:r>
              <a:rPr lang="el-GR" dirty="0" smtClean="0"/>
              <a:t> που παραστάθηκε στη Βιέννη.</a:t>
            </a:r>
          </a:p>
          <a:p>
            <a:pPr>
              <a:buNone/>
            </a:pPr>
            <a:r>
              <a:rPr lang="el-GR" dirty="0" smtClean="0"/>
              <a:t>    </a:t>
            </a:r>
          </a:p>
          <a:p>
            <a:endParaRPr lang="el-GR" dirty="0"/>
          </a:p>
        </p:txBody>
      </p:sp>
    </p:spTree>
  </p:cSld>
  <p:clrMapOvr>
    <a:masterClrMapping/>
  </p:clrMapOvr>
  <p:transition>
    <p:wedg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Υπότιτλος"/>
          <p:cNvSpPr>
            <a:spLocks noGrp="1"/>
          </p:cNvSpPr>
          <p:nvPr>
            <p:ph type="subTitle" idx="1"/>
          </p:nvPr>
        </p:nvSpPr>
        <p:spPr/>
        <p:txBody>
          <a:bodyPr/>
          <a:lstStyle/>
          <a:p>
            <a:r>
              <a:rPr lang="el-GR" dirty="0" err="1" smtClean="0"/>
              <a:t>Στοιχεια</a:t>
            </a:r>
            <a:r>
              <a:rPr lang="el-GR" dirty="0" smtClean="0"/>
              <a:t> </a:t>
            </a:r>
            <a:r>
              <a:rPr lang="el-GR" dirty="0" err="1" smtClean="0"/>
              <a:t>απο</a:t>
            </a:r>
            <a:r>
              <a:rPr lang="el-GR" dirty="0" smtClean="0"/>
              <a:t> 3 </a:t>
            </a:r>
            <a:r>
              <a:rPr lang="el-GR" dirty="0" err="1" smtClean="0"/>
              <a:t>Ερευνεσ</a:t>
            </a:r>
            <a:r>
              <a:rPr lang="el-GR" dirty="0" smtClean="0"/>
              <a:t> </a:t>
            </a:r>
            <a:r>
              <a:rPr lang="el-GR" dirty="0" err="1" smtClean="0"/>
              <a:t>κοινου</a:t>
            </a:r>
            <a:r>
              <a:rPr lang="el-GR" dirty="0" smtClean="0"/>
              <a:t> με </a:t>
            </a:r>
            <a:r>
              <a:rPr lang="el-GR" dirty="0" err="1" smtClean="0"/>
              <a:t>ερευνητικεσ</a:t>
            </a:r>
            <a:r>
              <a:rPr lang="el-GR" dirty="0" smtClean="0"/>
              <a:t> </a:t>
            </a:r>
            <a:r>
              <a:rPr lang="el-GR" dirty="0" err="1" smtClean="0"/>
              <a:t>ομαδεσ</a:t>
            </a:r>
            <a:r>
              <a:rPr lang="el-GR" dirty="0" smtClean="0"/>
              <a:t> </a:t>
            </a:r>
            <a:r>
              <a:rPr lang="el-GR" dirty="0" err="1" smtClean="0"/>
              <a:t>φοιτητων</a:t>
            </a:r>
            <a:r>
              <a:rPr lang="el-GR" dirty="0" smtClean="0"/>
              <a:t> </a:t>
            </a:r>
          </a:p>
          <a:p>
            <a:r>
              <a:rPr lang="el-GR" dirty="0" smtClean="0"/>
              <a:t>του τμ. </a:t>
            </a:r>
            <a:r>
              <a:rPr lang="el-GR" dirty="0" err="1" smtClean="0"/>
              <a:t>Θεατρικων</a:t>
            </a:r>
            <a:r>
              <a:rPr lang="el-GR" dirty="0" smtClean="0"/>
              <a:t> </a:t>
            </a:r>
            <a:r>
              <a:rPr lang="el-GR" dirty="0" err="1" smtClean="0"/>
              <a:t>σπουδων</a:t>
            </a:r>
            <a:r>
              <a:rPr lang="el-GR" dirty="0" smtClean="0"/>
              <a:t> </a:t>
            </a:r>
            <a:r>
              <a:rPr lang="el-GR" dirty="0" err="1" smtClean="0"/>
              <a:t>ΠΑ.Πελ</a:t>
            </a:r>
            <a:r>
              <a:rPr lang="el-GR" dirty="0" smtClean="0"/>
              <a:t>.</a:t>
            </a:r>
          </a:p>
          <a:p>
            <a:r>
              <a:rPr lang="el-GR" dirty="0" err="1" smtClean="0"/>
              <a:t>Ναυπλιο</a:t>
            </a:r>
            <a:r>
              <a:rPr lang="el-GR" dirty="0" smtClean="0"/>
              <a:t> 2008-2013</a:t>
            </a:r>
            <a:endParaRPr lang="el-GR" dirty="0"/>
          </a:p>
        </p:txBody>
      </p:sp>
      <p:sp>
        <p:nvSpPr>
          <p:cNvPr id="2" name="1 - Τίτλος"/>
          <p:cNvSpPr>
            <a:spLocks noGrp="1"/>
          </p:cNvSpPr>
          <p:nvPr>
            <p:ph type="ctrTitle"/>
          </p:nvPr>
        </p:nvSpPr>
        <p:spPr/>
        <p:txBody>
          <a:bodyPr>
            <a:normAutofit fontScale="90000"/>
          </a:bodyPr>
          <a:lstStyle/>
          <a:p>
            <a:r>
              <a:rPr lang="el-GR" dirty="0" smtClean="0"/>
              <a:t>Μεθοδολογία της έρευνας </a:t>
            </a:r>
            <a:br>
              <a:rPr lang="el-GR" dirty="0" smtClean="0"/>
            </a:br>
            <a:r>
              <a:rPr lang="el-GR" dirty="0" smtClean="0"/>
              <a:t>στο τμ. Θεατρικών σπουδών στατιστικά στοιχεία</a:t>
            </a:r>
            <a:endParaRPr lang="el-GR" dirty="0"/>
          </a:p>
        </p:txBody>
      </p:sp>
      <p:pic>
        <p:nvPicPr>
          <p:cNvPr id="21506" name="Picture 2" descr="http://www.komvos.edu.gr/masks/images/masks/e09.jpg"/>
          <p:cNvPicPr>
            <a:picLocks noChangeAspect="1" noChangeArrowheads="1"/>
          </p:cNvPicPr>
          <p:nvPr/>
        </p:nvPicPr>
        <p:blipFill>
          <a:blip r:embed="rId2" cstate="print"/>
          <a:srcRect/>
          <a:stretch>
            <a:fillRect/>
          </a:stretch>
        </p:blipFill>
        <p:spPr bwMode="auto">
          <a:xfrm>
            <a:off x="3000364" y="4286256"/>
            <a:ext cx="2643206" cy="2089491"/>
          </a:xfrm>
          <a:prstGeom prst="rect">
            <a:avLst/>
          </a:prstGeom>
          <a:noFill/>
        </p:spPr>
      </p:pic>
    </p:spTree>
  </p:cSld>
  <p:clrMapOvr>
    <a:masterClrMapping/>
  </p:clrMapOvr>
  <p:transition>
    <p:wedg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Μεθοδολογία της έρευνας </a:t>
            </a:r>
            <a:br>
              <a:rPr lang="el-GR" dirty="0" smtClean="0"/>
            </a:br>
            <a:r>
              <a:rPr lang="el-GR" dirty="0" smtClean="0"/>
              <a:t>2007-2013</a:t>
            </a:r>
            <a:endParaRPr lang="el-GR" dirty="0"/>
          </a:p>
        </p:txBody>
      </p:sp>
      <p:graphicFrame>
        <p:nvGraphicFramePr>
          <p:cNvPr id="4" name="5 - Θέση περιεχομένου"/>
          <p:cNvGraphicFramePr>
            <a:graphicFrameLocks noGrp="1"/>
          </p:cNvGraphicFramePr>
          <p:nvPr>
            <p:ph idx="1"/>
          </p:nvPr>
        </p:nvGraphicFramePr>
        <p:xfrm>
          <a:off x="457200" y="1600200"/>
          <a:ext cx="8229600" cy="470852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err="1" smtClean="0"/>
              <a:t>Επιστημονικότητα</a:t>
            </a:r>
            <a:r>
              <a:rPr lang="el-GR" dirty="0" smtClean="0"/>
              <a:t> &amp; Ανθρωπιστικές Επιστήμες</a:t>
            </a:r>
            <a:endParaRPr lang="el-GR" dirty="0"/>
          </a:p>
        </p:txBody>
      </p:sp>
      <p:sp>
        <p:nvSpPr>
          <p:cNvPr id="3" name="2 - Θέση περιεχομένου"/>
          <p:cNvSpPr>
            <a:spLocks noGrp="1"/>
          </p:cNvSpPr>
          <p:nvPr>
            <p:ph sz="quarter" idx="1"/>
          </p:nvPr>
        </p:nvSpPr>
        <p:spPr/>
        <p:txBody>
          <a:bodyPr>
            <a:normAutofit/>
          </a:bodyPr>
          <a:lstStyle/>
          <a:p>
            <a:pPr algn="ctr">
              <a:buNone/>
            </a:pPr>
            <a:r>
              <a:rPr lang="el-GR" b="1" dirty="0" smtClean="0"/>
              <a:t>   </a:t>
            </a:r>
          </a:p>
          <a:p>
            <a:pPr algn="ctr">
              <a:buNone/>
            </a:pPr>
            <a:r>
              <a:rPr lang="el-GR" b="1" dirty="0" smtClean="0"/>
              <a:t>Η επιστημονική </a:t>
            </a:r>
            <a:r>
              <a:rPr lang="el-GR" b="1" dirty="0"/>
              <a:t>έρευνα στις ανθρωπιστικές επιστήμες, αποτελεί το ζητούμενο μιας εποχής που αναίρεσε την ταύτιση της </a:t>
            </a:r>
            <a:r>
              <a:rPr lang="el-GR" b="1" i="1" dirty="0" err="1"/>
              <a:t>επιστημονικότητας</a:t>
            </a:r>
            <a:r>
              <a:rPr lang="el-GR" b="1" dirty="0"/>
              <a:t> με την έρευνα στα εργαστήρια, τα διαγράμματα, τους μαθηματικούς τύπους. </a:t>
            </a:r>
            <a:endParaRPr lang="el-GR" dirty="0"/>
          </a:p>
          <a:p>
            <a:endParaRPr lang="el-GR" dirty="0"/>
          </a:p>
        </p:txBody>
      </p:sp>
    </p:spTree>
  </p:cSld>
  <p:clrMapOvr>
    <a:masterClrMapping/>
  </p:clrMapOvr>
  <p:transition>
    <p:wedg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500034" y="285728"/>
            <a:ext cx="8229600" cy="796908"/>
          </a:xfrm>
        </p:spPr>
        <p:txBody>
          <a:bodyPr>
            <a:normAutofit fontScale="90000"/>
          </a:bodyPr>
          <a:lstStyle/>
          <a:p>
            <a:pPr marL="857250" indent="-857250"/>
            <a:r>
              <a:rPr lang="el-GR" sz="2000" b="1" dirty="0" smtClean="0"/>
              <a:t>Μελέτη εργασιών Μεθοδολογίας της έρευνας πεδίο εργασιών με θέμα το αρχαίο δράμα Γαλάζιο πεδίο (δείγμα 200 εργασιών) </a:t>
            </a:r>
            <a:endParaRPr lang="el-GR" sz="2000" b="1" dirty="0"/>
          </a:p>
        </p:txBody>
      </p:sp>
      <p:graphicFrame>
        <p:nvGraphicFramePr>
          <p:cNvPr id="6" name="5 - Θέση περιεχομένου"/>
          <p:cNvGraphicFramePr>
            <a:graphicFrameLocks noGrp="1"/>
          </p:cNvGraphicFramePr>
          <p:nvPr>
            <p:ph idx="1"/>
          </p:nvPr>
        </p:nvGraphicFramePr>
        <p:xfrm>
          <a:off x="395536" y="1772816"/>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wedg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
            </a:r>
            <a:br>
              <a:rPr lang="el-GR" dirty="0" smtClean="0"/>
            </a:br>
            <a:r>
              <a:rPr lang="el-GR" sz="3100" dirty="0" smtClean="0"/>
              <a:t>Μεθοδολογία της Έρευνας</a:t>
            </a:r>
            <a:br>
              <a:rPr lang="el-GR" sz="3100" dirty="0" smtClean="0"/>
            </a:br>
            <a:r>
              <a:rPr lang="el-GR" sz="3100" dirty="0" smtClean="0"/>
              <a:t>1</a:t>
            </a:r>
            <a:r>
              <a:rPr lang="el-GR" sz="3100" baseline="30000" dirty="0" smtClean="0"/>
              <a:t>η</a:t>
            </a:r>
            <a:r>
              <a:rPr lang="el-GR" sz="3100" dirty="0" smtClean="0"/>
              <a:t> ερευνητική άσκηση 2011</a:t>
            </a:r>
            <a:endParaRPr lang="el-GR" sz="3100" dirty="0"/>
          </a:p>
        </p:txBody>
      </p:sp>
      <p:sp>
        <p:nvSpPr>
          <p:cNvPr id="3" name="2 - Θέση κειμένου"/>
          <p:cNvSpPr>
            <a:spLocks noGrp="1"/>
          </p:cNvSpPr>
          <p:nvPr>
            <p:ph type="body" idx="1"/>
          </p:nvPr>
        </p:nvSpPr>
        <p:spPr>
          <a:xfrm>
            <a:off x="428596" y="2357430"/>
            <a:ext cx="4040188" cy="1533848"/>
          </a:xfrm>
        </p:spPr>
        <p:txBody>
          <a:bodyPr>
            <a:normAutofit fontScale="92500" lnSpcReduction="10000"/>
          </a:bodyPr>
          <a:lstStyle/>
          <a:p>
            <a:r>
              <a:rPr lang="el-GR" dirty="0" smtClean="0">
                <a:solidFill>
                  <a:schemeClr val="accent5">
                    <a:lumMod val="50000"/>
                  </a:schemeClr>
                </a:solidFill>
              </a:rPr>
              <a:t> </a:t>
            </a:r>
            <a:r>
              <a:rPr lang="el-GR" b="1" dirty="0" smtClean="0">
                <a:solidFill>
                  <a:schemeClr val="accent5">
                    <a:lumMod val="50000"/>
                  </a:schemeClr>
                </a:solidFill>
              </a:rPr>
              <a:t>Ε</a:t>
            </a:r>
            <a:r>
              <a:rPr lang="el-GR" b="1" cap="none" dirty="0" smtClean="0">
                <a:solidFill>
                  <a:schemeClr val="accent5">
                    <a:lumMod val="50000"/>
                  </a:schemeClr>
                </a:solidFill>
              </a:rPr>
              <a:t>αρινό εξάμηνο   2011</a:t>
            </a:r>
          </a:p>
          <a:p>
            <a:r>
              <a:rPr lang="el-GR" i="1" cap="none" dirty="0" smtClean="0"/>
              <a:t>«το προφίλ του φοιτητή/ </a:t>
            </a:r>
            <a:r>
              <a:rPr lang="el-GR" i="1" cap="none" dirty="0" err="1" smtClean="0"/>
              <a:t>τριας</a:t>
            </a:r>
            <a:r>
              <a:rPr lang="el-GR" i="1" cap="none" dirty="0" smtClean="0"/>
              <a:t> του τμήματος θεατρικών σπουδών Παν. Πελοποννήσου»</a:t>
            </a:r>
            <a:endParaRPr lang="el-GR" i="1" cap="none" dirty="0"/>
          </a:p>
        </p:txBody>
      </p:sp>
      <p:sp>
        <p:nvSpPr>
          <p:cNvPr id="4" name="3 - Θέση κειμένου"/>
          <p:cNvSpPr>
            <a:spLocks noGrp="1"/>
          </p:cNvSpPr>
          <p:nvPr>
            <p:ph type="body" sz="half" idx="3"/>
          </p:nvPr>
        </p:nvSpPr>
        <p:spPr/>
        <p:txBody>
          <a:bodyPr>
            <a:normAutofit/>
          </a:bodyPr>
          <a:lstStyle/>
          <a:p>
            <a:r>
              <a:rPr lang="el-GR" b="1" cap="none" dirty="0" smtClean="0">
                <a:solidFill>
                  <a:schemeClr val="accent5">
                    <a:lumMod val="50000"/>
                  </a:schemeClr>
                </a:solidFill>
              </a:rPr>
              <a:t>Άσκηση ερωτηματολογίου</a:t>
            </a:r>
            <a:endParaRPr lang="el-GR" b="1" cap="none" dirty="0">
              <a:solidFill>
                <a:schemeClr val="accent5">
                  <a:lumMod val="50000"/>
                </a:schemeClr>
              </a:solidFill>
            </a:endParaRPr>
          </a:p>
        </p:txBody>
      </p:sp>
      <p:pic>
        <p:nvPicPr>
          <p:cNvPr id="8" name="4 - Θέση εικόνας"/>
          <p:cNvPicPr>
            <a:picLocks noGrp="1"/>
          </p:cNvPicPr>
          <p:nvPr>
            <p:ph sz="quarter" idx="2"/>
          </p:nvPr>
        </p:nvPicPr>
        <p:blipFill>
          <a:blip r:embed="rId2" cstate="print"/>
          <a:srcRect t="17832" b="17832"/>
          <a:stretch>
            <a:fillRect/>
          </a:stretch>
        </p:blipFill>
        <p:spPr bwMode="auto">
          <a:xfrm>
            <a:off x="899592" y="3933056"/>
            <a:ext cx="2880320" cy="2232248"/>
          </a:xfrm>
          <a:prstGeom prst="rect">
            <a:avLst/>
          </a:prstGeom>
          <a:ln>
            <a:noFill/>
          </a:ln>
          <a:effectLst>
            <a:softEdge rad="112500"/>
          </a:effectLst>
        </p:spPr>
      </p:pic>
      <p:graphicFrame>
        <p:nvGraphicFramePr>
          <p:cNvPr id="9" name="Αντικείμενο 15"/>
          <p:cNvGraphicFramePr>
            <a:graphicFrameLocks noGrp="1"/>
          </p:cNvGraphicFramePr>
          <p:nvPr>
            <p:ph sz="quarter" idx="4"/>
          </p:nvPr>
        </p:nvGraphicFramePr>
        <p:xfrm>
          <a:off x="4860032" y="2204864"/>
          <a:ext cx="4041775" cy="3763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wedg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1800" smtClean="0"/>
              <a:t>Εκδήλωση ενδιαφέροντος στα ερευνητικά πεδία:  </a:t>
            </a:r>
            <a:endParaRPr lang="el-GR" sz="1800" dirty="0"/>
          </a:p>
        </p:txBody>
      </p:sp>
      <p:graphicFrame>
        <p:nvGraphicFramePr>
          <p:cNvPr id="5" name="4 - Θέση περιεχομένου"/>
          <p:cNvGraphicFramePr>
            <a:graphicFrameLocks noGrp="1"/>
          </p:cNvGraphicFramePr>
          <p:nvPr>
            <p:ph sz="half" idx="1"/>
          </p:nvPr>
        </p:nvGraphicFramePr>
        <p:xfrm>
          <a:off x="3575050" y="273050"/>
          <a:ext cx="5111750" cy="5853113"/>
        </p:xfrm>
        <a:graphic>
          <a:graphicData uri="http://schemas.openxmlformats.org/drawingml/2006/chart">
            <c:chart xmlns:c="http://schemas.openxmlformats.org/drawingml/2006/chart" xmlns:r="http://schemas.openxmlformats.org/officeDocument/2006/relationships" r:id="rId2"/>
          </a:graphicData>
        </a:graphic>
      </p:graphicFrame>
      <p:sp>
        <p:nvSpPr>
          <p:cNvPr id="4" name="3 - Θέση κειμένου"/>
          <p:cNvSpPr>
            <a:spLocks noGrp="1"/>
          </p:cNvSpPr>
          <p:nvPr>
            <p:ph type="body" idx="2"/>
          </p:nvPr>
        </p:nvSpPr>
        <p:spPr>
          <a:xfrm>
            <a:off x="323527" y="1700808"/>
            <a:ext cx="2592289" cy="4657149"/>
          </a:xfrm>
        </p:spPr>
        <p:txBody>
          <a:bodyPr>
            <a:noAutofit/>
          </a:bodyPr>
          <a:lstStyle/>
          <a:p>
            <a:endParaRPr lang="el-GR" dirty="0" smtClean="0"/>
          </a:p>
          <a:p>
            <a:pPr>
              <a:buFont typeface="Arial" pitchFamily="34" charset="0"/>
              <a:buChar char="•"/>
            </a:pPr>
            <a:r>
              <a:rPr lang="el-GR" b="1" u="sng" dirty="0" smtClean="0">
                <a:solidFill>
                  <a:schemeClr val="accent5">
                    <a:lumMod val="50000"/>
                  </a:schemeClr>
                </a:solidFill>
              </a:rPr>
              <a:t>Αρχαίο Δράμα  25</a:t>
            </a:r>
          </a:p>
          <a:p>
            <a:pPr>
              <a:buFont typeface="Arial" pitchFamily="34" charset="0"/>
              <a:buChar char="•"/>
            </a:pPr>
            <a:endParaRPr lang="el-GR" b="1" u="sng" dirty="0" smtClean="0">
              <a:solidFill>
                <a:schemeClr val="accent5">
                  <a:lumMod val="50000"/>
                </a:schemeClr>
              </a:solidFill>
            </a:endParaRPr>
          </a:p>
          <a:p>
            <a:pPr>
              <a:buFont typeface="Arial" pitchFamily="34" charset="0"/>
              <a:buChar char="•"/>
            </a:pPr>
            <a:r>
              <a:rPr lang="el-GR" b="1" u="sng" dirty="0" smtClean="0">
                <a:solidFill>
                  <a:schemeClr val="accent5">
                    <a:lumMod val="50000"/>
                  </a:schemeClr>
                </a:solidFill>
              </a:rPr>
              <a:t>Σύγχρονες Τάσεις  25</a:t>
            </a:r>
          </a:p>
          <a:p>
            <a:pPr>
              <a:buFont typeface="Arial" pitchFamily="34" charset="0"/>
              <a:buChar char="•"/>
            </a:pPr>
            <a:endParaRPr lang="el-GR" b="1" u="sng" dirty="0" smtClean="0">
              <a:solidFill>
                <a:schemeClr val="accent5">
                  <a:lumMod val="50000"/>
                </a:schemeClr>
              </a:solidFill>
            </a:endParaRPr>
          </a:p>
          <a:p>
            <a:pPr>
              <a:buFont typeface="Arial" pitchFamily="34" charset="0"/>
              <a:buChar char="•"/>
            </a:pPr>
            <a:r>
              <a:rPr lang="el-GR" b="1" u="sng" dirty="0" smtClean="0">
                <a:solidFill>
                  <a:schemeClr val="accent5">
                    <a:lumMod val="50000"/>
                  </a:schemeClr>
                </a:solidFill>
              </a:rPr>
              <a:t>Σχολική Θεατρική Αγωγή  20</a:t>
            </a:r>
          </a:p>
          <a:p>
            <a:pPr>
              <a:buFont typeface="Arial" pitchFamily="34" charset="0"/>
              <a:buChar char="•"/>
            </a:pPr>
            <a:endParaRPr lang="el-GR" b="1" u="sng" dirty="0" smtClean="0">
              <a:solidFill>
                <a:schemeClr val="accent5">
                  <a:lumMod val="50000"/>
                </a:schemeClr>
              </a:solidFill>
            </a:endParaRPr>
          </a:p>
          <a:p>
            <a:pPr>
              <a:buFont typeface="Arial" pitchFamily="34" charset="0"/>
              <a:buChar char="•"/>
            </a:pPr>
            <a:r>
              <a:rPr lang="el-GR" b="1" u="sng" dirty="0" smtClean="0">
                <a:solidFill>
                  <a:schemeClr val="accent5">
                    <a:lumMod val="50000"/>
                  </a:schemeClr>
                </a:solidFill>
              </a:rPr>
              <a:t>Χοροθέατρο  15</a:t>
            </a:r>
          </a:p>
          <a:p>
            <a:endParaRPr lang="el-GR" b="1" u="sng" dirty="0" smtClean="0">
              <a:solidFill>
                <a:schemeClr val="accent5">
                  <a:lumMod val="50000"/>
                </a:schemeClr>
              </a:solidFill>
            </a:endParaRPr>
          </a:p>
          <a:p>
            <a:pPr>
              <a:buFont typeface="Arial" pitchFamily="34" charset="0"/>
              <a:buChar char="•"/>
            </a:pPr>
            <a:r>
              <a:rPr lang="el-GR" b="1" u="sng" dirty="0" smtClean="0">
                <a:solidFill>
                  <a:schemeClr val="accent5">
                    <a:lumMod val="50000"/>
                  </a:schemeClr>
                </a:solidFill>
              </a:rPr>
              <a:t>Νεοελληνικό  Θέατρο 15</a:t>
            </a:r>
            <a:endParaRPr lang="el-GR" b="1" u="sng" dirty="0">
              <a:solidFill>
                <a:schemeClr val="accent5">
                  <a:lumMod val="50000"/>
                </a:schemeClr>
              </a:solidFill>
            </a:endParaRPr>
          </a:p>
        </p:txBody>
      </p:sp>
    </p:spTree>
  </p:cSld>
  <p:clrMapOvr>
    <a:masterClrMapping/>
  </p:clrMapOvr>
  <p:transition>
    <p:wedg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01752" y="357166"/>
            <a:ext cx="8534400" cy="630386"/>
          </a:xfrm>
        </p:spPr>
        <p:txBody>
          <a:bodyPr>
            <a:noAutofit/>
          </a:bodyPr>
          <a:lstStyle/>
          <a:p>
            <a:r>
              <a:rPr lang="el-GR" sz="2400" dirty="0" smtClean="0"/>
              <a:t>Μελέτη εργασιών Μεθοδολογίας της έρευνας 2013 </a:t>
            </a:r>
            <a:br>
              <a:rPr lang="el-GR" sz="2400" dirty="0" smtClean="0"/>
            </a:br>
            <a:r>
              <a:rPr lang="el-GR" sz="2400" dirty="0" smtClean="0"/>
              <a:t>(δείγμα: 200 εργασίες)</a:t>
            </a:r>
            <a:endParaRPr lang="el-GR" sz="2400" dirty="0"/>
          </a:p>
        </p:txBody>
      </p:sp>
      <p:graphicFrame>
        <p:nvGraphicFramePr>
          <p:cNvPr id="8" name="7 - Θέση περιεχομένου"/>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wedg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Μεθοδολογία της Έρευνας</a:t>
            </a:r>
            <a:br>
              <a:rPr lang="el-GR" dirty="0" smtClean="0"/>
            </a:br>
            <a:r>
              <a:rPr lang="el-GR" dirty="0" smtClean="0"/>
              <a:t>2</a:t>
            </a:r>
            <a:r>
              <a:rPr lang="el-GR" baseline="30000" dirty="0" smtClean="0"/>
              <a:t>η</a:t>
            </a:r>
            <a:r>
              <a:rPr lang="el-GR" dirty="0" smtClean="0"/>
              <a:t> ερευνητική άσκηση 2012</a:t>
            </a:r>
            <a:endParaRPr lang="el-GR" dirty="0"/>
          </a:p>
        </p:txBody>
      </p:sp>
      <p:sp>
        <p:nvSpPr>
          <p:cNvPr id="3" name="2 - Θέση περιεχομένου"/>
          <p:cNvSpPr>
            <a:spLocks noGrp="1"/>
          </p:cNvSpPr>
          <p:nvPr>
            <p:ph sz="half" idx="1"/>
          </p:nvPr>
        </p:nvSpPr>
        <p:spPr/>
        <p:txBody>
          <a:bodyPr>
            <a:normAutofit fontScale="92500" lnSpcReduction="20000"/>
          </a:bodyPr>
          <a:lstStyle/>
          <a:p>
            <a:pPr>
              <a:buNone/>
            </a:pPr>
            <a:r>
              <a:rPr lang="el-GR" b="1" dirty="0" smtClean="0">
                <a:solidFill>
                  <a:schemeClr val="accent5">
                    <a:lumMod val="50000"/>
                  </a:schemeClr>
                </a:solidFill>
              </a:rPr>
              <a:t>Εαρινό εξάμηνο 2012</a:t>
            </a:r>
            <a:endParaRPr lang="el-GR" dirty="0" smtClean="0">
              <a:solidFill>
                <a:schemeClr val="accent5">
                  <a:lumMod val="50000"/>
                </a:schemeClr>
              </a:solidFill>
            </a:endParaRPr>
          </a:p>
          <a:p>
            <a:pPr>
              <a:buNone/>
            </a:pPr>
            <a:r>
              <a:rPr lang="el-GR" b="1" i="1" dirty="0" smtClean="0"/>
              <a:t>«Αναζητώντας τα κριτήρια επιλογής των θεατών»</a:t>
            </a:r>
            <a:endParaRPr lang="el-GR" dirty="0" smtClean="0"/>
          </a:p>
          <a:p>
            <a:endParaRPr lang="el-GR" dirty="0"/>
          </a:p>
        </p:txBody>
      </p:sp>
      <p:sp>
        <p:nvSpPr>
          <p:cNvPr id="4" name="3 - Θέση περιεχομένου"/>
          <p:cNvSpPr>
            <a:spLocks noGrp="1"/>
          </p:cNvSpPr>
          <p:nvPr>
            <p:ph sz="half" idx="2"/>
          </p:nvPr>
        </p:nvSpPr>
        <p:spPr/>
        <p:txBody>
          <a:bodyPr>
            <a:normAutofit fontScale="92500" lnSpcReduction="20000"/>
          </a:bodyPr>
          <a:lstStyle/>
          <a:p>
            <a:pPr>
              <a:buNone/>
            </a:pPr>
            <a:r>
              <a:rPr lang="el-GR" b="1" dirty="0" smtClean="0">
                <a:solidFill>
                  <a:schemeClr val="accent5">
                    <a:lumMod val="50000"/>
                  </a:schemeClr>
                </a:solidFill>
              </a:rPr>
              <a:t>ΕΡΕΥΝΑ ΚΟΙΝΟΥ </a:t>
            </a:r>
          </a:p>
          <a:p>
            <a:pPr>
              <a:buNone/>
            </a:pPr>
            <a:r>
              <a:rPr lang="el-GR" b="1" dirty="0" smtClean="0">
                <a:solidFill>
                  <a:schemeClr val="accent5">
                    <a:lumMod val="50000"/>
                  </a:schemeClr>
                </a:solidFill>
              </a:rPr>
              <a:t>(12/5/ 2012)</a:t>
            </a:r>
          </a:p>
          <a:p>
            <a:r>
              <a:rPr lang="el-GR" i="1" u="sng" dirty="0" err="1" smtClean="0"/>
              <a:t>Ζουβέ</a:t>
            </a:r>
            <a:r>
              <a:rPr lang="el-GR" i="1" u="sng" dirty="0" smtClean="0"/>
              <a:t> – </a:t>
            </a:r>
            <a:r>
              <a:rPr lang="el-GR" i="1" u="sng" dirty="0" err="1" smtClean="0"/>
              <a:t>Ελβίρα</a:t>
            </a:r>
            <a:r>
              <a:rPr lang="el-GR" i="1" dirty="0" smtClean="0"/>
              <a:t> </a:t>
            </a:r>
            <a:r>
              <a:rPr lang="el-GR" dirty="0" smtClean="0"/>
              <a:t>Μπριζίτ Ζακ, Θέατρο </a:t>
            </a:r>
            <a:r>
              <a:rPr lang="el-GR" b="1" dirty="0" smtClean="0"/>
              <a:t>Τόπος Αλλού </a:t>
            </a:r>
            <a:r>
              <a:rPr lang="el-GR" dirty="0" smtClean="0"/>
              <a:t>σε σκηνοθεσία Κώστα </a:t>
            </a:r>
            <a:r>
              <a:rPr lang="el-GR" dirty="0" err="1" smtClean="0"/>
              <a:t>Αρζόγλου</a:t>
            </a:r>
            <a:r>
              <a:rPr lang="el-GR" dirty="0" smtClean="0"/>
              <a:t>.</a:t>
            </a:r>
          </a:p>
          <a:p>
            <a:pPr lvl="0"/>
            <a:r>
              <a:rPr lang="el-GR" i="1" dirty="0" smtClean="0"/>
              <a:t>Ψευδαισθήσεις, </a:t>
            </a:r>
            <a:r>
              <a:rPr lang="el-GR" dirty="0" err="1" smtClean="0"/>
              <a:t>Ιβαν</a:t>
            </a:r>
            <a:r>
              <a:rPr lang="el-GR" dirty="0" smtClean="0"/>
              <a:t> </a:t>
            </a:r>
            <a:r>
              <a:rPr lang="el-GR" dirty="0" err="1" smtClean="0"/>
              <a:t>Βιριπάγιεφ</a:t>
            </a:r>
            <a:r>
              <a:rPr lang="el-GR" dirty="0" smtClean="0"/>
              <a:t>, </a:t>
            </a:r>
            <a:r>
              <a:rPr lang="el-GR" b="1" dirty="0" smtClean="0"/>
              <a:t>Θέατρο οδού Κυκλάδων</a:t>
            </a:r>
            <a:r>
              <a:rPr lang="el-GR" dirty="0" smtClean="0"/>
              <a:t> σε σκηνοθεσία Κατερίνας </a:t>
            </a:r>
            <a:r>
              <a:rPr lang="el-GR" dirty="0" err="1" smtClean="0"/>
              <a:t>Ευαγγελάτου</a:t>
            </a:r>
            <a:endParaRPr lang="el-GR" dirty="0" smtClean="0"/>
          </a:p>
          <a:p>
            <a:pPr lvl="0"/>
            <a:r>
              <a:rPr lang="el-GR" i="1" dirty="0" smtClean="0"/>
              <a:t>Λευκές νύχτες, </a:t>
            </a:r>
            <a:r>
              <a:rPr lang="el-GR" dirty="0" smtClean="0"/>
              <a:t>Φιοντόρ Ντοστογιέφσκι, </a:t>
            </a:r>
            <a:r>
              <a:rPr lang="el-GR" b="1" dirty="0" smtClean="0"/>
              <a:t>Θέατρο οδού Κεφαλληνίας </a:t>
            </a:r>
            <a:r>
              <a:rPr lang="el-GR" dirty="0" smtClean="0"/>
              <a:t>σε σκηνοθεσία Δημήτρη </a:t>
            </a:r>
            <a:r>
              <a:rPr lang="el-GR" dirty="0" err="1" smtClean="0"/>
              <a:t>Καταλειφού</a:t>
            </a:r>
            <a:endParaRPr lang="el-GR" dirty="0" smtClean="0"/>
          </a:p>
          <a:p>
            <a:endParaRPr lang="el-GR" dirty="0" smtClean="0"/>
          </a:p>
          <a:p>
            <a:endParaRPr lang="el-GR" dirty="0"/>
          </a:p>
        </p:txBody>
      </p:sp>
      <p:pic>
        <p:nvPicPr>
          <p:cNvPr id="5" name="imgPreview" descr="αίθουσες,αίθουσες διαλέξεων,αμφιθέατρα,αναψυχή,θέατρα,ιερά,καθίσματα,καρέκλες,κτίρια,μπράτσα καθισμάτων,μπράτσο καθίσματος,σειρές,φωτογραφίες,χωλ"/>
          <p:cNvPicPr/>
          <p:nvPr/>
        </p:nvPicPr>
        <p:blipFill>
          <a:blip r:embed="rId2" cstate="print"/>
          <a:srcRect l="17362" t="2632" r="18275"/>
          <a:stretch>
            <a:fillRect/>
          </a:stretch>
        </p:blipFill>
        <p:spPr bwMode="auto">
          <a:xfrm>
            <a:off x="1619672" y="3429000"/>
            <a:ext cx="2160240" cy="2664296"/>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a:xfrm>
            <a:off x="857224" y="285728"/>
            <a:ext cx="7581528" cy="714380"/>
          </a:xfrm>
        </p:spPr>
        <p:txBody>
          <a:bodyPr>
            <a:normAutofit fontScale="90000"/>
          </a:bodyPr>
          <a:lstStyle/>
          <a:p>
            <a:r>
              <a:rPr lang="el-GR" sz="2200" b="1" dirty="0" smtClean="0"/>
              <a:t>Γράφημα επί του συνόλου των απαντήσεων θεατών </a:t>
            </a:r>
            <a:br>
              <a:rPr lang="el-GR" sz="2200" b="1" dirty="0" smtClean="0"/>
            </a:br>
            <a:r>
              <a:rPr lang="el-GR" sz="2200" b="1" dirty="0" smtClean="0"/>
              <a:t>και των τριών παραστάσεων</a:t>
            </a:r>
            <a:endParaRPr lang="el-GR" sz="2200" b="1" dirty="0"/>
          </a:p>
        </p:txBody>
      </p:sp>
      <p:graphicFrame>
        <p:nvGraphicFramePr>
          <p:cNvPr id="7" name="6 - Θέση περιεχομένου"/>
          <p:cNvGraphicFramePr>
            <a:graphicFrameLocks noGrp="1"/>
          </p:cNvGraphicFramePr>
          <p:nvPr>
            <p:ph idx="1"/>
          </p:nvPr>
        </p:nvGraphicFramePr>
        <p:xfrm>
          <a:off x="457200" y="1844824"/>
          <a:ext cx="7787208" cy="4463901"/>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wedg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Θέση περιεχομένου"/>
          <p:cNvSpPr>
            <a:spLocks noGrp="1"/>
          </p:cNvSpPr>
          <p:nvPr>
            <p:ph sz="quarter" idx="4294967295"/>
          </p:nvPr>
        </p:nvSpPr>
        <p:spPr>
          <a:xfrm>
            <a:off x="214282" y="0"/>
            <a:ext cx="8289956" cy="6099175"/>
          </a:xfrm>
        </p:spPr>
        <p:txBody>
          <a:bodyPr>
            <a:normAutofit fontScale="32500" lnSpcReduction="20000"/>
          </a:bodyPr>
          <a:lstStyle/>
          <a:p>
            <a:pPr>
              <a:buNone/>
            </a:pPr>
            <a:endParaRPr lang="el-GR" b="1" dirty="0" smtClean="0"/>
          </a:p>
          <a:p>
            <a:pPr>
              <a:buNone/>
            </a:pPr>
            <a:endParaRPr lang="el-GR" b="1" dirty="0" smtClean="0"/>
          </a:p>
          <a:p>
            <a:pPr>
              <a:buNone/>
            </a:pPr>
            <a:r>
              <a:rPr lang="el-GR" sz="5500" b="1" dirty="0" smtClean="0"/>
              <a:t>        Συμπεράσματα  έρευνας κοινού 2012: </a:t>
            </a:r>
            <a:endParaRPr lang="el-GR" sz="5500" dirty="0" smtClean="0"/>
          </a:p>
          <a:p>
            <a:endParaRPr lang="el-GR" i="1" dirty="0" smtClean="0"/>
          </a:p>
          <a:p>
            <a:pPr>
              <a:buNone/>
            </a:pPr>
            <a:r>
              <a:rPr lang="el-GR" sz="5500" i="1" dirty="0" smtClean="0"/>
              <a:t>             </a:t>
            </a:r>
            <a:r>
              <a:rPr lang="el-GR" sz="5500" i="1" dirty="0" smtClean="0">
                <a:latin typeface="Arial Narrow" pitchFamily="34" charset="0"/>
              </a:rPr>
              <a:t>Τα συμπεράσματα στοιχειοθετήθηκαν στα παρακάτω δώδεκα σημεία ως κατάληξη των συζητήσεων και των προβληματισμών που αναπτύχθηκαν στο μάθημα της Μεθοδολογίας από το σύνολο των φοιτητών και φοιτητριών που συμμετείχαν στην άσκηση στα πλαίσια  του μαθήματος Μεθοδολογία της έρευνας του Εαρινού εξαμήνου 2012</a:t>
            </a:r>
            <a:r>
              <a:rPr lang="el-GR" sz="5500" dirty="0" smtClean="0">
                <a:latin typeface="Arial Narrow" pitchFamily="34" charset="0"/>
              </a:rPr>
              <a:t>. </a:t>
            </a:r>
          </a:p>
          <a:p>
            <a:pPr>
              <a:buNone/>
            </a:pPr>
            <a:r>
              <a:rPr lang="el-GR" sz="5500" dirty="0" smtClean="0">
                <a:latin typeface="Arial Narrow" pitchFamily="34" charset="0"/>
              </a:rPr>
              <a:t> </a:t>
            </a:r>
          </a:p>
          <a:p>
            <a:pPr>
              <a:buNone/>
            </a:pPr>
            <a:r>
              <a:rPr lang="el-GR" sz="5500" dirty="0" smtClean="0">
                <a:latin typeface="Arial Narrow" pitchFamily="34" charset="0"/>
              </a:rPr>
              <a:t>1/ Η πλειοψηφία του δείγματος των θεατών ήταν γυναίκες 64 σε σύνολο 96 ερωτηθέντων.</a:t>
            </a:r>
          </a:p>
          <a:p>
            <a:pPr>
              <a:buNone/>
            </a:pPr>
            <a:r>
              <a:rPr lang="el-GR" sz="5500" dirty="0" smtClean="0">
                <a:latin typeface="Arial Narrow" pitchFamily="34" charset="0"/>
              </a:rPr>
              <a:t> </a:t>
            </a:r>
          </a:p>
          <a:p>
            <a:pPr>
              <a:buNone/>
            </a:pPr>
            <a:r>
              <a:rPr lang="el-GR" sz="5500" dirty="0" smtClean="0">
                <a:latin typeface="Arial Narrow" pitchFamily="34" charset="0"/>
              </a:rPr>
              <a:t>2/Οι ηλικιακές ομάδες των θεατών εξαρτώνται ανάλογα με τις ηλικιακές ομάδες που απευθύνονται οι παραστάσεις. Στο </a:t>
            </a:r>
            <a:r>
              <a:rPr lang="el-GR" sz="5500" dirty="0" err="1" smtClean="0">
                <a:latin typeface="Arial Narrow" pitchFamily="34" charset="0"/>
              </a:rPr>
              <a:t>ΘοΚΥ</a:t>
            </a:r>
            <a:r>
              <a:rPr lang="el-GR" sz="5500" dirty="0" smtClean="0">
                <a:latin typeface="Arial Narrow" pitchFamily="34" charset="0"/>
              </a:rPr>
              <a:t> οι θεατές ήταν νεότεροι από το Τ.Α. όπου λόγω της εμφάνισης του Κ. </a:t>
            </a:r>
            <a:r>
              <a:rPr lang="el-GR" sz="5500" dirty="0" err="1" smtClean="0">
                <a:latin typeface="Arial Narrow" pitchFamily="34" charset="0"/>
              </a:rPr>
              <a:t>Αρζόγλου</a:t>
            </a:r>
            <a:r>
              <a:rPr lang="el-GR" sz="5500" dirty="0" smtClean="0">
                <a:latin typeface="Arial Narrow" pitchFamily="34" charset="0"/>
              </a:rPr>
              <a:t> απευθύνεται σε μεγαλύτερους σε ηλικία θεατές. </a:t>
            </a:r>
          </a:p>
          <a:p>
            <a:pPr>
              <a:buNone/>
            </a:pPr>
            <a:r>
              <a:rPr lang="el-GR" sz="5500" dirty="0" smtClean="0">
                <a:latin typeface="Arial Narrow" pitchFamily="34" charset="0"/>
              </a:rPr>
              <a:t> </a:t>
            </a:r>
          </a:p>
          <a:p>
            <a:pPr>
              <a:buNone/>
            </a:pPr>
            <a:r>
              <a:rPr lang="el-GR" sz="5500" dirty="0" smtClean="0">
                <a:latin typeface="Arial Narrow" pitchFamily="34" charset="0"/>
              </a:rPr>
              <a:t>3/ Το μορφωτικό επίπεδο των θεατών αφορά την δευτεροβάθμια και τριτοβάθμια εκπαίδευση.</a:t>
            </a:r>
          </a:p>
          <a:p>
            <a:pPr>
              <a:buNone/>
            </a:pPr>
            <a:r>
              <a:rPr lang="el-GR" sz="5500" dirty="0" smtClean="0">
                <a:latin typeface="Arial Narrow" pitchFamily="34" charset="0"/>
              </a:rPr>
              <a:t> </a:t>
            </a:r>
          </a:p>
          <a:p>
            <a:pPr>
              <a:buNone/>
            </a:pPr>
            <a:r>
              <a:rPr lang="el-GR" sz="5500" dirty="0" smtClean="0">
                <a:latin typeface="Arial Narrow" pitchFamily="34" charset="0"/>
              </a:rPr>
              <a:t>4/ Η συχνότητα προσέλευσης στο θέατρο συνδεδεμένη και με την οικονομική κρίση είναι χαμηλή. Η πλειοψηφία απάντησε ότι δεν πάει ούτε μια φορά το μήνα στο θέατρο.</a:t>
            </a:r>
          </a:p>
          <a:p>
            <a:pPr>
              <a:buNone/>
            </a:pPr>
            <a:r>
              <a:rPr lang="el-GR" sz="5500" dirty="0" smtClean="0">
                <a:latin typeface="Arial Narrow" pitchFamily="34" charset="0"/>
              </a:rPr>
              <a:t> </a:t>
            </a:r>
          </a:p>
          <a:p>
            <a:pPr>
              <a:buNone/>
            </a:pPr>
            <a:r>
              <a:rPr lang="el-GR" sz="5500" dirty="0" smtClean="0">
                <a:latin typeface="Arial Narrow" pitchFamily="34" charset="0"/>
              </a:rPr>
              <a:t>5/ Βασική επιρροή στην επιλογή της παράστασης ασκούν οι θεατρικές κριτικές και οι παροτρύνσεις των φίλων. Οπωσδήποτε η πιθανότητα της τυχαίας επιλογής είναι πολύ μικρή.</a:t>
            </a:r>
          </a:p>
          <a:p>
            <a:pPr>
              <a:buNone/>
            </a:pPr>
            <a:r>
              <a:rPr lang="el-GR" sz="4800" dirty="0" smtClean="0">
                <a:latin typeface="Arial Narrow" pitchFamily="34" charset="0"/>
              </a:rPr>
              <a:t> </a:t>
            </a:r>
          </a:p>
          <a:p>
            <a:endParaRPr lang="el-GR" dirty="0"/>
          </a:p>
        </p:txBody>
      </p:sp>
    </p:spTree>
  </p:cSld>
  <p:clrMapOvr>
    <a:masterClrMapping/>
  </p:clrMapOvr>
  <p:transition>
    <p:wedg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214282" y="214290"/>
            <a:ext cx="8715436" cy="5355312"/>
          </a:xfrm>
          <a:prstGeom prst="rect">
            <a:avLst/>
          </a:prstGeom>
        </p:spPr>
        <p:txBody>
          <a:bodyPr wrap="square">
            <a:spAutoFit/>
          </a:bodyPr>
          <a:lstStyle/>
          <a:p>
            <a:r>
              <a:rPr lang="el-GR" dirty="0" smtClean="0">
                <a:latin typeface="Arial Narrow" pitchFamily="34" charset="0"/>
              </a:rPr>
              <a:t>6/ Η πρώτη επιλογή προτίμησης του δείγματος, αποτελεί το </a:t>
            </a:r>
            <a:r>
              <a:rPr lang="el-GR" i="1" dirty="0" smtClean="0">
                <a:latin typeface="Arial Narrow" pitchFamily="34" charset="0"/>
              </a:rPr>
              <a:t>Θέατρο</a:t>
            </a:r>
            <a:r>
              <a:rPr lang="el-GR" dirty="0" smtClean="0">
                <a:latin typeface="Arial Narrow" pitchFamily="34" charset="0"/>
              </a:rPr>
              <a:t> με υψηλό το ποσοστό που ακολουθεί και αφορά τον </a:t>
            </a:r>
            <a:r>
              <a:rPr lang="el-GR" i="1" dirty="0" smtClean="0">
                <a:latin typeface="Arial Narrow" pitchFamily="34" charset="0"/>
              </a:rPr>
              <a:t>Κινηματογράφο</a:t>
            </a:r>
            <a:r>
              <a:rPr lang="el-GR" dirty="0" smtClean="0">
                <a:latin typeface="Arial Narrow" pitchFamily="34" charset="0"/>
              </a:rPr>
              <a:t> και τελευταία η επιλογή της </a:t>
            </a:r>
            <a:r>
              <a:rPr lang="el-GR" i="1" dirty="0" smtClean="0">
                <a:latin typeface="Arial Narrow" pitchFamily="34" charset="0"/>
              </a:rPr>
              <a:t>Τηλεόρασης.</a:t>
            </a:r>
            <a:r>
              <a:rPr lang="el-GR" dirty="0" smtClean="0">
                <a:latin typeface="Arial Narrow" pitchFamily="34" charset="0"/>
              </a:rPr>
              <a:t> </a:t>
            </a:r>
          </a:p>
          <a:p>
            <a:r>
              <a:rPr lang="el-GR" dirty="0" smtClean="0">
                <a:latin typeface="Arial Narrow" pitchFamily="34" charset="0"/>
              </a:rPr>
              <a:t> </a:t>
            </a:r>
          </a:p>
          <a:p>
            <a:r>
              <a:rPr lang="el-GR" dirty="0" smtClean="0">
                <a:latin typeface="Arial Narrow" pitchFamily="34" charset="0"/>
              </a:rPr>
              <a:t>7/ Με ελάχιστη διαφορά υπερτερεί το ξένο ρεπερτόριο έναντι του ελληνικού στις προτιμήσεις των θεατών.</a:t>
            </a:r>
          </a:p>
          <a:p>
            <a:r>
              <a:rPr lang="el-GR" dirty="0" smtClean="0">
                <a:latin typeface="Arial Narrow" pitchFamily="34" charset="0"/>
              </a:rPr>
              <a:t> </a:t>
            </a:r>
          </a:p>
          <a:p>
            <a:r>
              <a:rPr lang="el-GR" dirty="0" smtClean="0">
                <a:latin typeface="Arial Narrow" pitchFamily="34" charset="0"/>
              </a:rPr>
              <a:t>8/ Η πλειοψηφία του δείγματος επιλέγει το δράμα έναντι της κωμωδίας. </a:t>
            </a:r>
          </a:p>
          <a:p>
            <a:r>
              <a:rPr lang="el-GR" dirty="0" smtClean="0">
                <a:latin typeface="Arial Narrow" pitchFamily="34" charset="0"/>
              </a:rPr>
              <a:t> </a:t>
            </a:r>
          </a:p>
          <a:p>
            <a:r>
              <a:rPr lang="el-GR" dirty="0" smtClean="0">
                <a:latin typeface="Arial Narrow" pitchFamily="34" charset="0"/>
              </a:rPr>
              <a:t>9/ Η πλειοψηφία του δείγματος θεωρεί το θέατρο </a:t>
            </a:r>
            <a:r>
              <a:rPr lang="el-GR" i="1" dirty="0" smtClean="0">
                <a:latin typeface="Arial Narrow" pitchFamily="34" charset="0"/>
              </a:rPr>
              <a:t>Παιδεία</a:t>
            </a:r>
            <a:r>
              <a:rPr lang="el-GR" dirty="0" smtClean="0">
                <a:latin typeface="Arial Narrow" pitchFamily="34" charset="0"/>
              </a:rPr>
              <a:t> ενώ με μεγάλη όμως ποσοστιαία διαφορά ακολουθεί ο χαρακτηρισμός </a:t>
            </a:r>
            <a:r>
              <a:rPr lang="el-GR" i="1" dirty="0" smtClean="0">
                <a:latin typeface="Arial Narrow" pitchFamily="34" charset="0"/>
              </a:rPr>
              <a:t>Ψυχαγωγία.</a:t>
            </a:r>
            <a:r>
              <a:rPr lang="el-GR" dirty="0" smtClean="0">
                <a:latin typeface="Arial Narrow" pitchFamily="34" charset="0"/>
              </a:rPr>
              <a:t> </a:t>
            </a:r>
          </a:p>
          <a:p>
            <a:r>
              <a:rPr lang="el-GR" dirty="0" smtClean="0">
                <a:latin typeface="Arial Narrow" pitchFamily="34" charset="0"/>
              </a:rPr>
              <a:t> </a:t>
            </a:r>
          </a:p>
          <a:p>
            <a:r>
              <a:rPr lang="el-GR" dirty="0" smtClean="0">
                <a:latin typeface="Arial Narrow" pitchFamily="34" charset="0"/>
              </a:rPr>
              <a:t>10/ Η οικονομική ανέχεια και η έλλειψη ελεύθερου χρόνου αποτελούν τους βασικούς λόγους που το δείγμα κοινού δεν επισκέπτεται συχνότερα το θέατρο</a:t>
            </a:r>
          </a:p>
          <a:p>
            <a:r>
              <a:rPr lang="el-GR" dirty="0" smtClean="0">
                <a:latin typeface="Arial Narrow" pitchFamily="34" charset="0"/>
              </a:rPr>
              <a:t> </a:t>
            </a:r>
          </a:p>
          <a:p>
            <a:r>
              <a:rPr lang="el-GR" dirty="0" smtClean="0">
                <a:latin typeface="Arial Narrow" pitchFamily="34" charset="0"/>
              </a:rPr>
              <a:t>11/ Τέλος κατά γενική ομολογία με μικρό ποσοστό διαφωνιών, το δείγμα κοινού θεωρεί ότι το ελληνικό θέατρο βρίσκεται σε ανοδική εξέλιξη.  </a:t>
            </a:r>
          </a:p>
          <a:p>
            <a:r>
              <a:rPr lang="el-GR" dirty="0" smtClean="0">
                <a:latin typeface="Arial Narrow" pitchFamily="34" charset="0"/>
              </a:rPr>
              <a:t> </a:t>
            </a:r>
          </a:p>
          <a:p>
            <a:r>
              <a:rPr lang="el-GR" dirty="0" smtClean="0">
                <a:latin typeface="Arial Narrow" pitchFamily="34" charset="0"/>
              </a:rPr>
              <a:t>12/ Στις ερωτήσεις «ανοιχτού τύπου» σημειώνουμε την αναφορά στο όνομα του Λ. Βογιατζή ως σκηνοθέτη που επιλέγουν στους θεατές και των τριών θεάτρων</a:t>
            </a:r>
            <a:r>
              <a:rPr lang="el-GR" dirty="0" smtClean="0"/>
              <a:t>.</a:t>
            </a:r>
          </a:p>
        </p:txBody>
      </p:sp>
    </p:spTree>
  </p:cSld>
  <p:clrMapOvr>
    <a:masterClrMapping/>
  </p:clrMapOvr>
  <p:transition>
    <p:wedg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
            </a:r>
            <a:br>
              <a:rPr lang="el-GR" dirty="0" smtClean="0"/>
            </a:br>
            <a:r>
              <a:rPr lang="el-GR" dirty="0" smtClean="0"/>
              <a:t>Μεθοδολογία της Έρευνας</a:t>
            </a:r>
            <a:br>
              <a:rPr lang="el-GR" dirty="0" smtClean="0"/>
            </a:br>
            <a:r>
              <a:rPr lang="el-GR" dirty="0" smtClean="0"/>
              <a:t>3</a:t>
            </a:r>
            <a:r>
              <a:rPr lang="el-GR" baseline="30000" dirty="0" smtClean="0"/>
              <a:t>η</a:t>
            </a:r>
            <a:r>
              <a:rPr lang="el-GR" dirty="0" smtClean="0"/>
              <a:t> ερευνητική άσκηση 2013</a:t>
            </a:r>
            <a:endParaRPr lang="el-GR" dirty="0"/>
          </a:p>
        </p:txBody>
      </p:sp>
      <p:sp>
        <p:nvSpPr>
          <p:cNvPr id="3" name="2 - Θέση περιεχομένου"/>
          <p:cNvSpPr>
            <a:spLocks noGrp="1"/>
          </p:cNvSpPr>
          <p:nvPr>
            <p:ph sz="half" idx="1"/>
          </p:nvPr>
        </p:nvSpPr>
        <p:spPr/>
        <p:txBody>
          <a:bodyPr>
            <a:normAutofit fontScale="77500" lnSpcReduction="20000"/>
          </a:bodyPr>
          <a:lstStyle/>
          <a:p>
            <a:endParaRPr lang="el-GR" dirty="0" smtClean="0"/>
          </a:p>
          <a:p>
            <a:pPr>
              <a:buNone/>
            </a:pPr>
            <a:r>
              <a:rPr lang="el-GR" sz="4000" b="1" dirty="0" smtClean="0"/>
              <a:t>  </a:t>
            </a:r>
            <a:r>
              <a:rPr lang="el-GR" sz="4000" b="1" dirty="0" smtClean="0">
                <a:solidFill>
                  <a:schemeClr val="accent5">
                    <a:lumMod val="50000"/>
                  </a:schemeClr>
                </a:solidFill>
              </a:rPr>
              <a:t>Εαρινό εξάμηνο 2013</a:t>
            </a:r>
            <a:endParaRPr lang="el-GR" sz="4000" dirty="0" smtClean="0">
              <a:solidFill>
                <a:schemeClr val="accent5">
                  <a:lumMod val="50000"/>
                </a:schemeClr>
              </a:solidFill>
            </a:endParaRPr>
          </a:p>
          <a:p>
            <a:pPr>
              <a:buNone/>
            </a:pPr>
            <a:endParaRPr lang="el-GR" dirty="0" smtClean="0"/>
          </a:p>
          <a:p>
            <a:pPr>
              <a:buNone/>
            </a:pPr>
            <a:r>
              <a:rPr lang="el-GR" sz="4000" i="1" dirty="0" smtClean="0"/>
              <a:t>«Η απήχηση των παραστάσεων αναβίωσης αρχαίου δράματος στους σύγχρονους θεατές»</a:t>
            </a:r>
          </a:p>
          <a:p>
            <a:pPr>
              <a:buNone/>
            </a:pPr>
            <a:r>
              <a:rPr lang="el-GR" sz="4000" i="1" dirty="0" smtClean="0"/>
              <a:t>(Μελέτη υπό έκδοση)</a:t>
            </a:r>
            <a:endParaRPr lang="el-GR" sz="4000" i="1" dirty="0"/>
          </a:p>
        </p:txBody>
      </p:sp>
      <p:sp>
        <p:nvSpPr>
          <p:cNvPr id="4" name="3 - Θέση περιεχομένου"/>
          <p:cNvSpPr>
            <a:spLocks noGrp="1"/>
          </p:cNvSpPr>
          <p:nvPr>
            <p:ph sz="half" idx="2"/>
          </p:nvPr>
        </p:nvSpPr>
        <p:spPr/>
        <p:txBody>
          <a:bodyPr>
            <a:normAutofit fontScale="77500" lnSpcReduction="20000"/>
          </a:bodyPr>
          <a:lstStyle/>
          <a:p>
            <a:pPr lvl="0">
              <a:buNone/>
            </a:pPr>
            <a:r>
              <a:rPr lang="el-GR" dirty="0" smtClean="0"/>
              <a:t>     </a:t>
            </a:r>
            <a:r>
              <a:rPr lang="el-GR" b="1" dirty="0" smtClean="0">
                <a:solidFill>
                  <a:schemeClr val="accent5">
                    <a:lumMod val="50000"/>
                  </a:schemeClr>
                </a:solidFill>
              </a:rPr>
              <a:t>Φορείς στους οποίους διακινήθηκε το Ερωτηματολόγιο </a:t>
            </a:r>
          </a:p>
          <a:p>
            <a:pPr lvl="0"/>
            <a:endParaRPr lang="el-GR" dirty="0" smtClean="0"/>
          </a:p>
          <a:p>
            <a:pPr lvl="0"/>
            <a:r>
              <a:rPr lang="el-GR" dirty="0" smtClean="0"/>
              <a:t>Πανεπιστήμιο Πελοποννήσου τμ. Θεατρικών Σπουδών </a:t>
            </a:r>
          </a:p>
          <a:p>
            <a:pPr lvl="0"/>
            <a:r>
              <a:rPr lang="el-GR" dirty="0" smtClean="0"/>
              <a:t>Ανοιχτές διαλέξεις Κέντρου Κλασσικού Δράματος  </a:t>
            </a:r>
          </a:p>
          <a:p>
            <a:pPr lvl="0"/>
            <a:r>
              <a:rPr lang="el-GR" dirty="0" smtClean="0"/>
              <a:t>Πρόγραμμα Ακαδημίας Πλάτωνος Εθνικού Καποδιστριακού Πανεπιστημίου </a:t>
            </a:r>
          </a:p>
          <a:p>
            <a:pPr lvl="0"/>
            <a:r>
              <a:rPr lang="el-GR" dirty="0" smtClean="0"/>
              <a:t>Θεατρικό Μουσείο Κύπρου</a:t>
            </a:r>
          </a:p>
          <a:p>
            <a:pPr lvl="0"/>
            <a:r>
              <a:rPr lang="el-GR" dirty="0" smtClean="0"/>
              <a:t>2</a:t>
            </a:r>
            <a:r>
              <a:rPr lang="el-GR" baseline="30000" dirty="0" smtClean="0"/>
              <a:t>ο</a:t>
            </a:r>
            <a:r>
              <a:rPr lang="el-GR" dirty="0" smtClean="0"/>
              <a:t>Λύκειο Κορυδαλλού</a:t>
            </a:r>
          </a:p>
          <a:p>
            <a:pPr lvl="0"/>
            <a:r>
              <a:rPr lang="el-GR" dirty="0" smtClean="0"/>
              <a:t>Γυμνάσιο με Λ.Τ. </a:t>
            </a:r>
            <a:r>
              <a:rPr lang="el-GR" dirty="0" err="1" smtClean="0"/>
              <a:t>Αγκριστρίου</a:t>
            </a:r>
            <a:r>
              <a:rPr lang="el-GR" dirty="0" smtClean="0"/>
              <a:t> </a:t>
            </a:r>
          </a:p>
          <a:p>
            <a:r>
              <a:rPr lang="el-GR" dirty="0" smtClean="0"/>
              <a:t> Θεατρικά Εργαστήρια Δήμων: </a:t>
            </a:r>
          </a:p>
          <a:p>
            <a:pPr lvl="0">
              <a:buFont typeface="Wingdings" pitchFamily="2" charset="2"/>
              <a:buChar char="ü"/>
            </a:pPr>
            <a:r>
              <a:rPr lang="el-GR" dirty="0" smtClean="0"/>
              <a:t>Ρέντη- Νίκαιας </a:t>
            </a:r>
          </a:p>
          <a:p>
            <a:pPr lvl="0">
              <a:buFont typeface="Wingdings" pitchFamily="2" charset="2"/>
              <a:buChar char="ü"/>
            </a:pPr>
            <a:r>
              <a:rPr lang="el-GR" dirty="0" smtClean="0"/>
              <a:t>Μοσχάτου - Ταύρου</a:t>
            </a:r>
            <a:endParaRPr lang="el-GR" dirty="0"/>
          </a:p>
        </p:txBody>
      </p:sp>
    </p:spTree>
  </p:cSld>
  <p:clrMapOvr>
    <a:masterClrMapping/>
  </p:clrMapOvr>
  <p:transition>
    <p:wedg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a:xfrm>
            <a:off x="301752" y="0"/>
            <a:ext cx="8534400" cy="1071546"/>
          </a:xfrm>
        </p:spPr>
        <p:txBody>
          <a:bodyPr>
            <a:noAutofit/>
          </a:bodyPr>
          <a:lstStyle/>
          <a:p>
            <a:r>
              <a:rPr lang="el-GR" sz="2000" b="1" dirty="0" err="1" smtClean="0"/>
              <a:t>To</a:t>
            </a:r>
            <a:r>
              <a:rPr lang="el-GR" sz="2000" b="1" dirty="0" smtClean="0"/>
              <a:t> θέατρο είναι μία από τις μεγαλύτερες εφευρέσεις </a:t>
            </a:r>
            <a:br>
              <a:rPr lang="el-GR" sz="2000" b="1" dirty="0" smtClean="0"/>
            </a:br>
            <a:r>
              <a:rPr lang="el-GR" sz="2000" b="1" dirty="0" smtClean="0"/>
              <a:t>της ανθρωπότητας</a:t>
            </a:r>
            <a:br>
              <a:rPr lang="el-GR" sz="2000" b="1" dirty="0" smtClean="0"/>
            </a:br>
            <a:r>
              <a:rPr lang="el-GR" sz="1400" b="1" dirty="0" smtClean="0"/>
              <a:t>(</a:t>
            </a:r>
            <a:r>
              <a:rPr lang="en-US" sz="1400" b="1" dirty="0" err="1" smtClean="0"/>
              <a:t>Dorst</a:t>
            </a:r>
            <a:r>
              <a:rPr lang="en-US" sz="1400" b="1" dirty="0" smtClean="0"/>
              <a:t>, </a:t>
            </a:r>
            <a:r>
              <a:rPr lang="en-US" sz="1400" b="1" dirty="0" err="1" smtClean="0"/>
              <a:t>Tankred</a:t>
            </a:r>
            <a:r>
              <a:rPr lang="el-GR" sz="1400" b="1" dirty="0" smtClean="0"/>
              <a:t>)</a:t>
            </a:r>
            <a:r>
              <a:rPr lang="el-GR" sz="1400" i="1" dirty="0" smtClean="0"/>
              <a:t> </a:t>
            </a:r>
            <a:r>
              <a:rPr lang="el-GR" sz="1400" i="1" dirty="0" err="1" smtClean="0"/>
              <a:t>Ντορστ</a:t>
            </a:r>
            <a:r>
              <a:rPr lang="el-GR" sz="1400" i="1" dirty="0" smtClean="0"/>
              <a:t> </a:t>
            </a:r>
            <a:r>
              <a:rPr lang="el-GR" sz="1400" i="1" dirty="0" err="1" smtClean="0"/>
              <a:t>Τάνκρεντ</a:t>
            </a:r>
            <a:r>
              <a:rPr lang="el-GR" sz="1400" i="1" dirty="0" smtClean="0"/>
              <a:t>, γερμανός θεατρικός συγγραφέας)</a:t>
            </a:r>
            <a:endParaRPr lang="el-GR" sz="1400" dirty="0"/>
          </a:p>
        </p:txBody>
      </p:sp>
      <p:sp>
        <p:nvSpPr>
          <p:cNvPr id="6" name="5 - Θέση περιεχομένου"/>
          <p:cNvSpPr>
            <a:spLocks noGrp="1"/>
          </p:cNvSpPr>
          <p:nvPr>
            <p:ph sz="quarter" idx="1"/>
          </p:nvPr>
        </p:nvSpPr>
        <p:spPr/>
        <p:txBody>
          <a:bodyPr>
            <a:normAutofit fontScale="77500" lnSpcReduction="20000"/>
          </a:bodyPr>
          <a:lstStyle/>
          <a:p>
            <a:endParaRPr lang="el-GR" dirty="0" smtClean="0"/>
          </a:p>
          <a:p>
            <a:r>
              <a:rPr lang="el-GR" dirty="0" smtClean="0"/>
              <a:t>Θέτουμε πάντοτε το ερώτημα: έχει ακόμη επαφή το θέατρο με την εποχή μας; Για δύο χιλιάδες χρόνια το θέατρο αντικατόπτριζε τον κόσμο υποδεικνύοντας τη θέση του ανθρώπου μέσα σ’ αυτόν. Η τραγωδία -όπως πολύ συχνά και η κωμωδία- παρουσίαζε τη ζωή να υπόκειται στην Μοίρα.</a:t>
            </a:r>
          </a:p>
          <a:p>
            <a:r>
              <a:rPr lang="el-GR" dirty="0" smtClean="0"/>
              <a:t>Ο Άνθρωπος δεν είναι τέλειος, κάνει λάθη μοιραία, συγκρούεται με τον περίγυρο του, είναι δυνατός, είναι αδύναμος, είναι κακόβουλος και αφελής, ευτυχισμένος στην άγνοιά του και χτυπημένος από τους Θεούς. Ακούω να λένε ότι η ζωή σήμερα έχει ξεπεράσει τη χρήση των παραδοσιακών μέσων του θεάτρου και της δραματουργίας και συνεπώς δεν είναι πλέον δυνατόν να διηγούμαστε ιστορίες.</a:t>
            </a:r>
          </a:p>
          <a:p>
            <a:pPr>
              <a:buNone/>
            </a:pPr>
            <a:r>
              <a:rPr lang="el-GR" i="1" dirty="0" smtClean="0"/>
              <a:t>  				 (Μήνυμα Παγκόσμιας Ημέρας Θεάτρου 2003)</a:t>
            </a:r>
          </a:p>
          <a:p>
            <a:pPr>
              <a:buNone/>
            </a:pPr>
            <a:r>
              <a:rPr lang="el-GR" sz="1700" i="1" dirty="0" smtClean="0"/>
              <a:t> </a:t>
            </a:r>
          </a:p>
          <a:p>
            <a:pPr>
              <a:buNone/>
            </a:pPr>
            <a:r>
              <a:rPr lang="el-GR" sz="1700" i="1" dirty="0" smtClean="0"/>
              <a:t>έργα του που έχουν εκδοθεί στα ελληνικά</a:t>
            </a:r>
          </a:p>
          <a:p>
            <a:pPr>
              <a:buNone/>
            </a:pPr>
            <a:r>
              <a:rPr lang="el-GR" sz="1700" b="1" dirty="0" smtClean="0">
                <a:solidFill>
                  <a:schemeClr val="tx1">
                    <a:lumMod val="95000"/>
                    <a:lumOff val="5000"/>
                  </a:schemeClr>
                </a:solidFill>
              </a:rPr>
              <a:t>(2006) </a:t>
            </a:r>
            <a:r>
              <a:rPr lang="el-GR" sz="1700" b="1" i="1" dirty="0" err="1" smtClean="0">
                <a:solidFill>
                  <a:schemeClr val="tx1">
                    <a:lumMod val="95000"/>
                    <a:lumOff val="5000"/>
                  </a:schemeClr>
                </a:solidFill>
                <a:hlinkClick r:id="rId2"/>
              </a:rPr>
              <a:t>Χάϊνριχ</a:t>
            </a:r>
            <a:r>
              <a:rPr lang="el-GR" sz="1700" b="1" i="1" dirty="0" smtClean="0">
                <a:solidFill>
                  <a:schemeClr val="tx1">
                    <a:lumMod val="95000"/>
                    <a:lumOff val="5000"/>
                  </a:schemeClr>
                </a:solidFill>
                <a:hlinkClick r:id="rId2"/>
              </a:rPr>
              <a:t> ή οι πόνοι της φαντασίας</a:t>
            </a:r>
            <a:r>
              <a:rPr lang="el-GR" sz="1700" b="1" dirty="0" smtClean="0">
                <a:solidFill>
                  <a:schemeClr val="tx1">
                    <a:lumMod val="95000"/>
                    <a:lumOff val="5000"/>
                  </a:schemeClr>
                </a:solidFill>
              </a:rPr>
              <a:t>, </a:t>
            </a:r>
            <a:r>
              <a:rPr lang="el-GR" sz="1700" b="1" dirty="0" err="1" smtClean="0">
                <a:solidFill>
                  <a:schemeClr val="tx1">
                    <a:lumMod val="95000"/>
                    <a:lumOff val="5000"/>
                  </a:schemeClr>
                </a:solidFill>
              </a:rPr>
              <a:t>University</a:t>
            </a:r>
            <a:r>
              <a:rPr lang="el-GR" sz="1700" b="1" dirty="0" smtClean="0">
                <a:solidFill>
                  <a:schemeClr val="tx1">
                    <a:lumMod val="95000"/>
                    <a:lumOff val="5000"/>
                  </a:schemeClr>
                </a:solidFill>
              </a:rPr>
              <a:t> </a:t>
            </a:r>
            <a:r>
              <a:rPr lang="el-GR" sz="1700" b="1" dirty="0" err="1" smtClean="0">
                <a:solidFill>
                  <a:schemeClr val="tx1">
                    <a:lumMod val="95000"/>
                    <a:lumOff val="5000"/>
                  </a:schemeClr>
                </a:solidFill>
              </a:rPr>
              <a:t>Studio</a:t>
            </a:r>
            <a:r>
              <a:rPr lang="el-GR" sz="1700" b="1" dirty="0" smtClean="0">
                <a:solidFill>
                  <a:schemeClr val="tx1">
                    <a:lumMod val="95000"/>
                    <a:lumOff val="5000"/>
                  </a:schemeClr>
                </a:solidFill>
              </a:rPr>
              <a:t> </a:t>
            </a:r>
            <a:r>
              <a:rPr lang="el-GR" sz="1700" b="1" dirty="0" err="1" smtClean="0">
                <a:solidFill>
                  <a:schemeClr val="tx1">
                    <a:lumMod val="95000"/>
                    <a:lumOff val="5000"/>
                  </a:schemeClr>
                </a:solidFill>
              </a:rPr>
              <a:t>Press</a:t>
            </a:r>
            <a:endParaRPr lang="el-GR" sz="1700" b="1" dirty="0" smtClean="0">
              <a:solidFill>
                <a:schemeClr val="tx1">
                  <a:lumMod val="95000"/>
                  <a:lumOff val="5000"/>
                </a:schemeClr>
              </a:solidFill>
            </a:endParaRPr>
          </a:p>
          <a:p>
            <a:pPr>
              <a:buNone/>
            </a:pPr>
            <a:r>
              <a:rPr lang="el-GR" sz="1700" b="1" dirty="0" smtClean="0">
                <a:solidFill>
                  <a:schemeClr val="tx1">
                    <a:lumMod val="95000"/>
                    <a:lumOff val="5000"/>
                  </a:schemeClr>
                </a:solidFill>
              </a:rPr>
              <a:t>(1977) </a:t>
            </a:r>
            <a:r>
              <a:rPr lang="el-GR" sz="1700" b="1" i="1" dirty="0" err="1" smtClean="0">
                <a:solidFill>
                  <a:schemeClr val="tx1">
                    <a:lumMod val="95000"/>
                    <a:lumOff val="5000"/>
                  </a:schemeClr>
                </a:solidFill>
                <a:hlinkClick r:id="rId3"/>
              </a:rPr>
              <a:t>Τόλερ</a:t>
            </a:r>
            <a:r>
              <a:rPr lang="el-GR" sz="1700" b="1" dirty="0" smtClean="0">
                <a:solidFill>
                  <a:schemeClr val="tx1">
                    <a:lumMod val="95000"/>
                    <a:lumOff val="5000"/>
                  </a:schemeClr>
                </a:solidFill>
              </a:rPr>
              <a:t>, Κάλβος</a:t>
            </a:r>
            <a:r>
              <a:rPr lang="el-GR" sz="1700" b="1" i="1" dirty="0" smtClean="0">
                <a:solidFill>
                  <a:schemeClr val="tx1">
                    <a:lumMod val="95000"/>
                    <a:lumOff val="5000"/>
                  </a:schemeClr>
                </a:solidFill>
              </a:rPr>
              <a:t> </a:t>
            </a:r>
            <a:endParaRPr lang="el-GR" sz="1700" b="1" dirty="0">
              <a:solidFill>
                <a:schemeClr val="tx1">
                  <a:lumMod val="95000"/>
                  <a:lumOff val="5000"/>
                </a:schemeClr>
              </a:solidFill>
            </a:endParaRPr>
          </a:p>
        </p:txBody>
      </p:sp>
      <p:pic>
        <p:nvPicPr>
          <p:cNvPr id="5122" name="Picture 2" descr="maskbronzetragic"/>
          <p:cNvPicPr>
            <a:picLocks noChangeAspect="1" noChangeArrowheads="1"/>
          </p:cNvPicPr>
          <p:nvPr/>
        </p:nvPicPr>
        <p:blipFill>
          <a:blip r:embed="rId4" cstate="print"/>
          <a:srcRect/>
          <a:stretch>
            <a:fillRect/>
          </a:stretch>
        </p:blipFill>
        <p:spPr bwMode="auto">
          <a:xfrm>
            <a:off x="6858016" y="5143512"/>
            <a:ext cx="1550919" cy="1500198"/>
          </a:xfrm>
          <a:prstGeom prst="rect">
            <a:avLst/>
          </a:prstGeom>
          <a:noFill/>
        </p:spPr>
      </p:pic>
    </p:spTree>
  </p:cSld>
  <p:clrMapOvr>
    <a:masterClrMapping/>
  </p:clrMapOvr>
  <p:transition>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
            </a:r>
            <a:br>
              <a:rPr lang="el-GR" dirty="0" smtClean="0"/>
            </a:br>
            <a:r>
              <a:rPr lang="el-GR" sz="3100" b="1" dirty="0" smtClean="0"/>
              <a:t>1</a:t>
            </a:r>
            <a:r>
              <a:rPr lang="el-GR" sz="3100" b="1" baseline="30000" dirty="0" smtClean="0"/>
              <a:t>η</a:t>
            </a:r>
            <a:r>
              <a:rPr lang="el-GR" sz="3100" b="1" dirty="0" smtClean="0"/>
              <a:t> θεατρολογική μελέτη </a:t>
            </a:r>
            <a:br>
              <a:rPr lang="el-GR" sz="3100" b="1" dirty="0" smtClean="0"/>
            </a:br>
            <a:r>
              <a:rPr lang="el-GR" sz="3100" b="1" dirty="0" smtClean="0"/>
              <a:t>Περί ποιητικής, Αριστοτέλη</a:t>
            </a:r>
            <a:endParaRPr lang="el-GR" sz="3100" b="1" dirty="0"/>
          </a:p>
        </p:txBody>
      </p:sp>
      <p:sp>
        <p:nvSpPr>
          <p:cNvPr id="3" name="2 - Θέση περιεχομένου"/>
          <p:cNvSpPr>
            <a:spLocks noGrp="1"/>
          </p:cNvSpPr>
          <p:nvPr>
            <p:ph sz="quarter" idx="1"/>
          </p:nvPr>
        </p:nvSpPr>
        <p:spPr/>
        <p:txBody>
          <a:bodyPr>
            <a:normAutofit lnSpcReduction="10000"/>
          </a:bodyPr>
          <a:lstStyle/>
          <a:p>
            <a:pPr>
              <a:buNone/>
            </a:pPr>
            <a:r>
              <a:rPr lang="el-GR" i="1" dirty="0" smtClean="0"/>
              <a:t>	</a:t>
            </a:r>
          </a:p>
          <a:p>
            <a:pPr algn="ctr">
              <a:buNone/>
            </a:pPr>
            <a:r>
              <a:rPr lang="el-GR" i="1" dirty="0"/>
              <a:t>	</a:t>
            </a:r>
            <a:r>
              <a:rPr lang="el-GR" i="1" dirty="0" smtClean="0"/>
              <a:t>«</a:t>
            </a:r>
            <a:r>
              <a:rPr lang="el-GR" b="1" i="1" dirty="0" err="1" smtClean="0">
                <a:latin typeface="Palatino Linotype" pitchFamily="18" charset="0"/>
              </a:rPr>
              <a:t>Ἐστὶν</a:t>
            </a:r>
            <a:r>
              <a:rPr lang="el-GR" b="1" i="1" dirty="0" smtClean="0">
                <a:latin typeface="Palatino Linotype" pitchFamily="18" charset="0"/>
              </a:rPr>
              <a:t> </a:t>
            </a:r>
            <a:r>
              <a:rPr lang="el-GR" b="1" i="1" dirty="0" err="1" smtClean="0">
                <a:latin typeface="Palatino Linotype" pitchFamily="18" charset="0"/>
              </a:rPr>
              <a:t>οὖν</a:t>
            </a:r>
            <a:r>
              <a:rPr lang="el-GR" b="1" i="1" dirty="0" smtClean="0">
                <a:latin typeface="Palatino Linotype" pitchFamily="18" charset="0"/>
              </a:rPr>
              <a:t> τραγωδία </a:t>
            </a:r>
            <a:r>
              <a:rPr lang="el-GR" b="1" i="1" dirty="0" err="1" smtClean="0">
                <a:latin typeface="Palatino Linotype" pitchFamily="18" charset="0"/>
              </a:rPr>
              <a:t>μίμησις</a:t>
            </a:r>
            <a:r>
              <a:rPr lang="el-GR" b="1" i="1" dirty="0" smtClean="0">
                <a:latin typeface="Palatino Linotype" pitchFamily="18" charset="0"/>
              </a:rPr>
              <a:t> πράξεως σπουδαίας </a:t>
            </a:r>
            <a:r>
              <a:rPr lang="el-GR" b="1" i="1" dirty="0" err="1" smtClean="0">
                <a:latin typeface="Palatino Linotype" pitchFamily="18" charset="0"/>
              </a:rPr>
              <a:t>καὶ</a:t>
            </a:r>
            <a:r>
              <a:rPr lang="el-GR" b="1" i="1" dirty="0" smtClean="0">
                <a:latin typeface="Palatino Linotype" pitchFamily="18" charset="0"/>
              </a:rPr>
              <a:t> τελείας, </a:t>
            </a:r>
          </a:p>
          <a:p>
            <a:pPr algn="ctr">
              <a:buNone/>
            </a:pPr>
            <a:r>
              <a:rPr lang="el-GR" b="1" i="1" dirty="0">
                <a:latin typeface="Palatino Linotype" pitchFamily="18" charset="0"/>
              </a:rPr>
              <a:t> </a:t>
            </a:r>
            <a:r>
              <a:rPr lang="el-GR" b="1" i="1" dirty="0" smtClean="0">
                <a:latin typeface="Palatino Linotype" pitchFamily="18" charset="0"/>
              </a:rPr>
              <a:t>    μέγεθος </a:t>
            </a:r>
            <a:r>
              <a:rPr lang="el-GR" b="1" i="1" dirty="0" err="1" smtClean="0">
                <a:latin typeface="Palatino Linotype" pitchFamily="18" charset="0"/>
              </a:rPr>
              <a:t>ἐχούσης</a:t>
            </a:r>
            <a:r>
              <a:rPr lang="el-GR" b="1" i="1" dirty="0" smtClean="0">
                <a:latin typeface="Palatino Linotype" pitchFamily="18" charset="0"/>
              </a:rPr>
              <a:t>, </a:t>
            </a:r>
          </a:p>
          <a:p>
            <a:pPr algn="ctr">
              <a:buNone/>
            </a:pPr>
            <a:r>
              <a:rPr lang="el-GR" b="1" i="1" dirty="0">
                <a:latin typeface="Palatino Linotype" pitchFamily="18" charset="0"/>
              </a:rPr>
              <a:t> </a:t>
            </a:r>
            <a:r>
              <a:rPr lang="el-GR" b="1" i="1" dirty="0" smtClean="0">
                <a:latin typeface="Palatino Linotype" pitchFamily="18" charset="0"/>
              </a:rPr>
              <a:t>    </a:t>
            </a:r>
            <a:r>
              <a:rPr lang="el-GR" b="1" i="1" dirty="0" err="1" smtClean="0">
                <a:latin typeface="Palatino Linotype" pitchFamily="18" charset="0"/>
              </a:rPr>
              <a:t>ἡδυσμένῳ</a:t>
            </a:r>
            <a:r>
              <a:rPr lang="el-GR" b="1" i="1" dirty="0" smtClean="0">
                <a:latin typeface="Palatino Linotype" pitchFamily="18" charset="0"/>
              </a:rPr>
              <a:t> </a:t>
            </a:r>
            <a:r>
              <a:rPr lang="el-GR" b="1" i="1" dirty="0" err="1" smtClean="0">
                <a:latin typeface="Palatino Linotype" pitchFamily="18" charset="0"/>
              </a:rPr>
              <a:t>λόγῳ</a:t>
            </a:r>
            <a:r>
              <a:rPr lang="el-GR" b="1" i="1" dirty="0" smtClean="0">
                <a:latin typeface="Palatino Linotype" pitchFamily="18" charset="0"/>
              </a:rPr>
              <a:t>, </a:t>
            </a:r>
          </a:p>
          <a:p>
            <a:pPr algn="ctr">
              <a:buNone/>
            </a:pPr>
            <a:r>
              <a:rPr lang="el-GR" b="1" i="1" dirty="0">
                <a:latin typeface="Palatino Linotype" pitchFamily="18" charset="0"/>
              </a:rPr>
              <a:t> </a:t>
            </a:r>
            <a:r>
              <a:rPr lang="el-GR" b="1" i="1" dirty="0" smtClean="0">
                <a:latin typeface="Palatino Linotype" pitchFamily="18" charset="0"/>
              </a:rPr>
              <a:t>    </a:t>
            </a:r>
            <a:r>
              <a:rPr lang="el-GR" b="1" i="1" dirty="0" err="1" smtClean="0">
                <a:latin typeface="Palatino Linotype" pitchFamily="18" charset="0"/>
              </a:rPr>
              <a:t>χωρὶς</a:t>
            </a:r>
            <a:r>
              <a:rPr lang="el-GR" b="1" i="1" dirty="0" smtClean="0">
                <a:latin typeface="Palatino Linotype" pitchFamily="18" charset="0"/>
              </a:rPr>
              <a:t> </a:t>
            </a:r>
            <a:r>
              <a:rPr lang="el-GR" b="1" i="1" dirty="0" err="1" smtClean="0">
                <a:latin typeface="Palatino Linotype" pitchFamily="18" charset="0"/>
              </a:rPr>
              <a:t>ἑκάστῳ</a:t>
            </a:r>
            <a:r>
              <a:rPr lang="el-GR" b="1" i="1" dirty="0" smtClean="0">
                <a:latin typeface="Palatino Linotype" pitchFamily="18" charset="0"/>
              </a:rPr>
              <a:t> </a:t>
            </a:r>
            <a:r>
              <a:rPr lang="el-GR" b="1" i="1" dirty="0" err="1" smtClean="0">
                <a:latin typeface="Palatino Linotype" pitchFamily="18" charset="0"/>
              </a:rPr>
              <a:t>τῶν</a:t>
            </a:r>
            <a:r>
              <a:rPr lang="el-GR" b="1" i="1" dirty="0" smtClean="0">
                <a:latin typeface="Palatino Linotype" pitchFamily="18" charset="0"/>
              </a:rPr>
              <a:t> </a:t>
            </a:r>
            <a:r>
              <a:rPr lang="el-GR" b="1" i="1" dirty="0" err="1" smtClean="0">
                <a:latin typeface="Palatino Linotype" pitchFamily="18" charset="0"/>
              </a:rPr>
              <a:t>εἰδὼν</a:t>
            </a:r>
            <a:r>
              <a:rPr lang="el-GR" b="1" i="1" dirty="0" smtClean="0">
                <a:latin typeface="Palatino Linotype" pitchFamily="18" charset="0"/>
              </a:rPr>
              <a:t> </a:t>
            </a:r>
            <a:r>
              <a:rPr lang="el-GR" b="1" i="1" dirty="0" err="1" smtClean="0">
                <a:latin typeface="Palatino Linotype" pitchFamily="18" charset="0"/>
              </a:rPr>
              <a:t>ἐν</a:t>
            </a:r>
            <a:r>
              <a:rPr lang="el-GR" b="1" i="1" dirty="0" smtClean="0">
                <a:latin typeface="Palatino Linotype" pitchFamily="18" charset="0"/>
              </a:rPr>
              <a:t> </a:t>
            </a:r>
            <a:r>
              <a:rPr lang="el-GR" b="1" i="1" dirty="0" err="1" smtClean="0">
                <a:latin typeface="Palatino Linotype" pitchFamily="18" charset="0"/>
              </a:rPr>
              <a:t>τοῖς</a:t>
            </a:r>
            <a:r>
              <a:rPr lang="el-GR" b="1" i="1" dirty="0" smtClean="0">
                <a:latin typeface="Palatino Linotype" pitchFamily="18" charset="0"/>
              </a:rPr>
              <a:t> </a:t>
            </a:r>
            <a:r>
              <a:rPr lang="el-GR" b="1" i="1" dirty="0" err="1" smtClean="0">
                <a:latin typeface="Palatino Linotype" pitchFamily="18" charset="0"/>
              </a:rPr>
              <a:t>μορίοις</a:t>
            </a:r>
            <a:r>
              <a:rPr lang="el-GR" b="1" i="1" dirty="0" smtClean="0">
                <a:latin typeface="Palatino Linotype" pitchFamily="18" charset="0"/>
              </a:rPr>
              <a:t>, δρώντων </a:t>
            </a:r>
            <a:r>
              <a:rPr lang="el-GR" b="1" i="1" dirty="0" err="1" smtClean="0">
                <a:latin typeface="Palatino Linotype" pitchFamily="18" charset="0"/>
              </a:rPr>
              <a:t>καὶ</a:t>
            </a:r>
            <a:r>
              <a:rPr lang="el-GR" b="1" i="1" dirty="0" smtClean="0">
                <a:latin typeface="Palatino Linotype" pitchFamily="18" charset="0"/>
              </a:rPr>
              <a:t> </a:t>
            </a:r>
            <a:r>
              <a:rPr lang="el-GR" b="1" i="1" dirty="0" err="1" smtClean="0">
                <a:latin typeface="Palatino Linotype" pitchFamily="18" charset="0"/>
              </a:rPr>
              <a:t>οὐ</a:t>
            </a:r>
            <a:r>
              <a:rPr lang="el-GR" b="1" i="1" dirty="0" smtClean="0">
                <a:latin typeface="Palatino Linotype" pitchFamily="18" charset="0"/>
              </a:rPr>
              <a:t> </a:t>
            </a:r>
            <a:r>
              <a:rPr lang="el-GR" b="1" i="1" dirty="0" err="1" smtClean="0">
                <a:latin typeface="Palatino Linotype" pitchFamily="18" charset="0"/>
              </a:rPr>
              <a:t>δι</a:t>
            </a:r>
            <a:r>
              <a:rPr lang="el-GR" b="1" i="1" dirty="0" smtClean="0">
                <a:latin typeface="Palatino Linotype" pitchFamily="18" charset="0"/>
              </a:rPr>
              <a:t>’ </a:t>
            </a:r>
            <a:r>
              <a:rPr lang="el-GR" b="1" i="1" dirty="0" err="1" smtClean="0">
                <a:latin typeface="Palatino Linotype" pitchFamily="18" charset="0"/>
              </a:rPr>
              <a:t>ἀπαγγελίας</a:t>
            </a:r>
            <a:r>
              <a:rPr lang="el-GR" b="1" i="1" dirty="0" smtClean="0">
                <a:latin typeface="Palatino Linotype" pitchFamily="18" charset="0"/>
              </a:rPr>
              <a:t>,</a:t>
            </a:r>
          </a:p>
          <a:p>
            <a:pPr algn="ctr">
              <a:buNone/>
            </a:pPr>
            <a:r>
              <a:rPr lang="el-GR" b="1" i="1" dirty="0">
                <a:latin typeface="Palatino Linotype" pitchFamily="18" charset="0"/>
              </a:rPr>
              <a:t> </a:t>
            </a:r>
            <a:r>
              <a:rPr lang="el-GR" b="1" i="1" dirty="0" smtClean="0">
                <a:latin typeface="Palatino Linotype" pitchFamily="18" charset="0"/>
              </a:rPr>
              <a:t>   </a:t>
            </a:r>
            <a:r>
              <a:rPr lang="el-GR" b="1" i="1" dirty="0" err="1" smtClean="0">
                <a:latin typeface="Palatino Linotype" pitchFamily="18" charset="0"/>
              </a:rPr>
              <a:t>δι</a:t>
            </a:r>
            <a:r>
              <a:rPr lang="el-GR" b="1" i="1" dirty="0" smtClean="0">
                <a:latin typeface="Palatino Linotype" pitchFamily="18" charset="0"/>
              </a:rPr>
              <a:t>’ </a:t>
            </a:r>
            <a:r>
              <a:rPr lang="el-GR" b="1" i="1" dirty="0" err="1" smtClean="0">
                <a:latin typeface="Palatino Linotype" pitchFamily="18" charset="0"/>
              </a:rPr>
              <a:t>ἐλέου</a:t>
            </a:r>
            <a:r>
              <a:rPr lang="el-GR" b="1" i="1" dirty="0" smtClean="0">
                <a:latin typeface="Palatino Linotype" pitchFamily="18" charset="0"/>
              </a:rPr>
              <a:t> </a:t>
            </a:r>
            <a:r>
              <a:rPr lang="el-GR" b="1" i="1" dirty="0" err="1" smtClean="0">
                <a:latin typeface="Palatino Linotype" pitchFamily="18" charset="0"/>
              </a:rPr>
              <a:t>καὶ</a:t>
            </a:r>
            <a:r>
              <a:rPr lang="el-GR" b="1" i="1" dirty="0" smtClean="0">
                <a:latin typeface="Palatino Linotype" pitchFamily="18" charset="0"/>
              </a:rPr>
              <a:t> φόβου </a:t>
            </a:r>
            <a:r>
              <a:rPr lang="el-GR" b="1" i="1" dirty="0" err="1" smtClean="0">
                <a:latin typeface="Palatino Linotype" pitchFamily="18" charset="0"/>
              </a:rPr>
              <a:t>περαίνουσα</a:t>
            </a:r>
            <a:r>
              <a:rPr lang="el-GR" b="1" i="1" dirty="0" smtClean="0">
                <a:latin typeface="Palatino Linotype" pitchFamily="18" charset="0"/>
              </a:rPr>
              <a:t> </a:t>
            </a:r>
            <a:r>
              <a:rPr lang="el-GR" b="1" i="1" dirty="0" err="1" smtClean="0">
                <a:latin typeface="Palatino Linotype" pitchFamily="18" charset="0"/>
              </a:rPr>
              <a:t>τὴν</a:t>
            </a:r>
            <a:r>
              <a:rPr lang="el-GR" b="1" i="1" dirty="0" smtClean="0">
                <a:latin typeface="Palatino Linotype" pitchFamily="18" charset="0"/>
              </a:rPr>
              <a:t> </a:t>
            </a:r>
            <a:r>
              <a:rPr lang="el-GR" b="1" i="1" dirty="0" err="1" smtClean="0">
                <a:latin typeface="Palatino Linotype" pitchFamily="18" charset="0"/>
              </a:rPr>
              <a:t>τῶν</a:t>
            </a:r>
            <a:r>
              <a:rPr lang="el-GR" b="1" i="1" dirty="0" smtClean="0">
                <a:latin typeface="Palatino Linotype" pitchFamily="18" charset="0"/>
              </a:rPr>
              <a:t> τοιούτων παθημάτων </a:t>
            </a:r>
          </a:p>
          <a:p>
            <a:pPr algn="ctr">
              <a:buNone/>
            </a:pPr>
            <a:r>
              <a:rPr lang="el-GR" b="1" i="1" dirty="0">
                <a:latin typeface="Palatino Linotype" pitchFamily="18" charset="0"/>
              </a:rPr>
              <a:t> </a:t>
            </a:r>
            <a:r>
              <a:rPr lang="el-GR" b="1" i="1" dirty="0" smtClean="0">
                <a:latin typeface="Palatino Linotype" pitchFamily="18" charset="0"/>
              </a:rPr>
              <a:t>    </a:t>
            </a:r>
            <a:r>
              <a:rPr lang="el-GR" b="1" i="1" dirty="0" err="1" smtClean="0">
                <a:latin typeface="Palatino Linotype" pitchFamily="18" charset="0"/>
              </a:rPr>
              <a:t>κάθαρσιν</a:t>
            </a:r>
            <a:r>
              <a:rPr lang="el-GR" b="1" i="1" dirty="0" smtClean="0">
                <a:latin typeface="Palatino Linotype" pitchFamily="18" charset="0"/>
              </a:rPr>
              <a:t>»</a:t>
            </a:r>
            <a:endParaRPr lang="el-GR" b="1" dirty="0">
              <a:latin typeface="Palatino Linotype" pitchFamily="18" charset="0"/>
            </a:endParaRPr>
          </a:p>
        </p:txBody>
      </p:sp>
    </p:spTree>
  </p:cSld>
  <p:clrMapOvr>
    <a:masterClrMapping/>
  </p:clrMapOvr>
  <p:transition>
    <p:wedg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Θέση περιεχομένου"/>
          <p:cNvSpPr>
            <a:spLocks noGrp="1"/>
          </p:cNvSpPr>
          <p:nvPr>
            <p:ph sz="quarter" idx="4294967295"/>
          </p:nvPr>
        </p:nvSpPr>
        <p:spPr>
          <a:xfrm>
            <a:off x="1000100" y="1857364"/>
            <a:ext cx="7146948" cy="4241811"/>
          </a:xfrm>
        </p:spPr>
        <p:txBody>
          <a:bodyPr/>
          <a:lstStyle/>
          <a:p>
            <a:pPr algn="ctr">
              <a:buNone/>
            </a:pPr>
            <a:r>
              <a:rPr lang="el-GR" b="1" i="1" dirty="0" smtClean="0"/>
              <a:t>Καλοτάξιδοι ας είναι όσοι </a:t>
            </a:r>
            <a:endParaRPr lang="el-GR" dirty="0" smtClean="0"/>
          </a:p>
          <a:p>
            <a:pPr algn="ctr">
              <a:buNone/>
            </a:pPr>
            <a:r>
              <a:rPr lang="el-GR" b="1" i="1" dirty="0" smtClean="0"/>
              <a:t>μπορούν ακόμη ν’ αρμενίζουν </a:t>
            </a:r>
            <a:endParaRPr lang="el-GR" dirty="0" smtClean="0"/>
          </a:p>
          <a:p>
            <a:pPr algn="ctr">
              <a:buNone/>
            </a:pPr>
            <a:r>
              <a:rPr lang="el-GR" b="1" i="1" dirty="0" smtClean="0"/>
              <a:t>σε μια κουταλιά νερό - </a:t>
            </a:r>
            <a:endParaRPr lang="el-GR" dirty="0" smtClean="0"/>
          </a:p>
          <a:p>
            <a:pPr algn="ctr">
              <a:buNone/>
            </a:pPr>
            <a:r>
              <a:rPr lang="el-GR" b="1" i="1" dirty="0" smtClean="0"/>
              <a:t>εκεί που πνίγονται τόσοι!!</a:t>
            </a:r>
            <a:endParaRPr lang="el-GR" dirty="0" smtClean="0"/>
          </a:p>
          <a:p>
            <a:pPr>
              <a:buNone/>
            </a:pPr>
            <a:endParaRPr lang="el-GR" dirty="0" smtClean="0"/>
          </a:p>
          <a:p>
            <a:pPr algn="ctr">
              <a:buNone/>
            </a:pPr>
            <a:r>
              <a:rPr lang="el-GR" sz="4000" dirty="0" smtClean="0">
                <a:latin typeface="Mistral" pitchFamily="66" charset="0"/>
              </a:rPr>
              <a:t>Καλή επιτυχία στην ολοκλήρωση των </a:t>
            </a:r>
            <a:r>
              <a:rPr lang="el-GR" sz="4000" smtClean="0">
                <a:latin typeface="Mistral" pitchFamily="66" charset="0"/>
              </a:rPr>
              <a:t>μεταπτυχιακών σπουδών σας</a:t>
            </a:r>
            <a:endParaRPr lang="el-GR" sz="4000" dirty="0">
              <a:latin typeface="Mistral" pitchFamily="66" charset="0"/>
            </a:endParaRPr>
          </a:p>
        </p:txBody>
      </p:sp>
      <p:pic>
        <p:nvPicPr>
          <p:cNvPr id="7174" name="Picture 6" descr="https://theatreworld.files.wordpress.com/2008/03/mk04n021.jpg"/>
          <p:cNvPicPr>
            <a:picLocks noChangeAspect="1" noChangeArrowheads="1"/>
          </p:cNvPicPr>
          <p:nvPr/>
        </p:nvPicPr>
        <p:blipFill>
          <a:blip r:embed="rId2" cstate="print"/>
          <a:srcRect/>
          <a:stretch>
            <a:fillRect/>
          </a:stretch>
        </p:blipFill>
        <p:spPr bwMode="auto">
          <a:xfrm>
            <a:off x="214282" y="0"/>
            <a:ext cx="2714644" cy="1798453"/>
          </a:xfrm>
          <a:prstGeom prst="rect">
            <a:avLst/>
          </a:prstGeom>
          <a:noFill/>
        </p:spPr>
      </p:pic>
    </p:spTree>
  </p:cSld>
  <p:clrMapOvr>
    <a:masterClrMapping/>
  </p:clrMapOvr>
  <p:transition>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85720" y="214290"/>
            <a:ext cx="8534400" cy="785818"/>
          </a:xfrm>
        </p:spPr>
        <p:txBody>
          <a:bodyPr>
            <a:normAutofit fontScale="90000"/>
          </a:bodyPr>
          <a:lstStyle/>
          <a:p>
            <a:r>
              <a:rPr lang="el-GR" dirty="0" smtClean="0"/>
              <a:t/>
            </a:r>
            <a:br>
              <a:rPr lang="el-GR" dirty="0" smtClean="0"/>
            </a:br>
            <a:r>
              <a:rPr lang="el-GR" dirty="0" smtClean="0"/>
              <a:t/>
            </a:r>
            <a:br>
              <a:rPr lang="el-GR" dirty="0" smtClean="0"/>
            </a:br>
            <a:r>
              <a:rPr lang="el-GR" b="1" dirty="0" smtClean="0"/>
              <a:t>Αρχαίο ελληνικό δράμα</a:t>
            </a:r>
            <a:endParaRPr lang="el-GR" sz="2700" b="1" dirty="0"/>
          </a:p>
        </p:txBody>
      </p:sp>
      <p:sp>
        <p:nvSpPr>
          <p:cNvPr id="3" name="2 - Θέση περιεχομένου"/>
          <p:cNvSpPr>
            <a:spLocks noGrp="1"/>
          </p:cNvSpPr>
          <p:nvPr>
            <p:ph sz="quarter" idx="1"/>
          </p:nvPr>
        </p:nvSpPr>
        <p:spPr>
          <a:xfrm>
            <a:off x="285720" y="1571612"/>
            <a:ext cx="8503920" cy="5027502"/>
          </a:xfrm>
        </p:spPr>
        <p:txBody>
          <a:bodyPr>
            <a:normAutofit/>
          </a:bodyPr>
          <a:lstStyle/>
          <a:p>
            <a:r>
              <a:rPr lang="el-GR" dirty="0" smtClean="0"/>
              <a:t>Η μελέτη του αρχαίου ελληνικού δράματος αποτελεί ίσως το πιο μακραίωνο ερευνητικό πεδίο στην ελληνική και παγκόσμια Θεατρολογία.  Ήδη από την εποχή του Αριστοτέλη η αρχαία ελληνική δραματολογία αποτέλεσε αντικείμενο μελέτης.</a:t>
            </a:r>
          </a:p>
          <a:p>
            <a:r>
              <a:rPr lang="el-GR" dirty="0" smtClean="0"/>
              <a:t>Τα διασημότερα θεατρολογικά κείμενα στον κόσμο είναι η </a:t>
            </a:r>
            <a:r>
              <a:rPr lang="el-GR" i="1" dirty="0" smtClean="0"/>
              <a:t>Ποιητική</a:t>
            </a:r>
            <a:r>
              <a:rPr lang="el-GR" dirty="0" smtClean="0"/>
              <a:t> του Αριστοτέλη και  </a:t>
            </a:r>
            <a:r>
              <a:rPr lang="el-GR" i="1" dirty="0" smtClean="0"/>
              <a:t>Το Θέατρο και το είδωλό</a:t>
            </a:r>
            <a:r>
              <a:rPr lang="el-GR" dirty="0" smtClean="0"/>
              <a:t> του </a:t>
            </a:r>
            <a:r>
              <a:rPr lang="el-GR" dirty="0" err="1" smtClean="0"/>
              <a:t>Αντονίν</a:t>
            </a:r>
            <a:r>
              <a:rPr lang="el-GR" dirty="0" smtClean="0"/>
              <a:t> </a:t>
            </a:r>
            <a:r>
              <a:rPr lang="el-GR" dirty="0" err="1" smtClean="0"/>
              <a:t>Αρτώ</a:t>
            </a:r>
            <a:r>
              <a:rPr lang="el-GR" dirty="0" smtClean="0"/>
              <a:t>.</a:t>
            </a:r>
          </a:p>
          <a:p>
            <a:pPr>
              <a:buNone/>
            </a:pPr>
            <a:endParaRPr lang="el-GR" dirty="0"/>
          </a:p>
        </p:txBody>
      </p:sp>
    </p:spTree>
  </p:cSld>
  <p:clrMapOvr>
    <a:masterClrMapping/>
  </p:clrMapOvr>
  <p:transition>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 Τίτλος"/>
          <p:cNvSpPr>
            <a:spLocks noGrp="1"/>
          </p:cNvSpPr>
          <p:nvPr>
            <p:ph type="title"/>
          </p:nvPr>
        </p:nvSpPr>
        <p:spPr/>
        <p:txBody>
          <a:bodyPr>
            <a:normAutofit fontScale="90000"/>
          </a:bodyPr>
          <a:lstStyle/>
          <a:p>
            <a:pPr algn="ctr"/>
            <a:r>
              <a:rPr lang="el-GR" sz="1600" i="1" dirty="0" smtClean="0"/>
              <a:t>Αναφορά στο χαμένο 2</a:t>
            </a:r>
            <a:r>
              <a:rPr lang="el-GR" sz="1600" i="1" baseline="30000" dirty="0" smtClean="0"/>
              <a:t>ο</a:t>
            </a:r>
            <a:r>
              <a:rPr lang="el-GR" sz="1600" i="1" dirty="0" smtClean="0"/>
              <a:t> βιβλίο της Ποιητικής του Αριστοτέλη  για την ΚΩΜΩΔΙΑ  </a:t>
            </a:r>
            <a:endParaRPr lang="el-GR" sz="1600" dirty="0"/>
          </a:p>
        </p:txBody>
      </p:sp>
      <p:sp>
        <p:nvSpPr>
          <p:cNvPr id="8" name="7 - Θέση κειμένου"/>
          <p:cNvSpPr>
            <a:spLocks noGrp="1"/>
          </p:cNvSpPr>
          <p:nvPr>
            <p:ph type="body" idx="2"/>
          </p:nvPr>
        </p:nvSpPr>
        <p:spPr/>
        <p:txBody>
          <a:bodyPr>
            <a:normAutofit fontScale="70000" lnSpcReduction="20000"/>
          </a:bodyPr>
          <a:lstStyle/>
          <a:p>
            <a:endParaRPr lang="el-GR" dirty="0" smtClean="0"/>
          </a:p>
          <a:p>
            <a:r>
              <a:rPr lang="el-GR" i="1" dirty="0" smtClean="0">
                <a:solidFill>
                  <a:schemeClr val="bg1"/>
                </a:solidFill>
              </a:rPr>
              <a:t>Το όνομα του ρόδου  </a:t>
            </a:r>
            <a:r>
              <a:rPr lang="en-US" dirty="0" err="1" smtClean="0">
                <a:solidFill>
                  <a:schemeClr val="bg1"/>
                </a:solidFill>
              </a:rPr>
              <a:t>Uberto</a:t>
            </a:r>
            <a:r>
              <a:rPr lang="en-US" dirty="0" smtClean="0">
                <a:solidFill>
                  <a:schemeClr val="bg1"/>
                </a:solidFill>
              </a:rPr>
              <a:t> Eco</a:t>
            </a:r>
            <a:endParaRPr lang="el-GR" dirty="0" smtClean="0">
              <a:solidFill>
                <a:schemeClr val="bg1"/>
              </a:solidFill>
            </a:endParaRPr>
          </a:p>
          <a:p>
            <a:r>
              <a:rPr lang="el-GR" dirty="0" err="1" smtClean="0">
                <a:solidFill>
                  <a:schemeClr val="bg1"/>
                </a:solidFill>
              </a:rPr>
              <a:t>Il</a:t>
            </a:r>
            <a:r>
              <a:rPr lang="el-GR" dirty="0" smtClean="0">
                <a:solidFill>
                  <a:schemeClr val="bg1"/>
                </a:solidFill>
              </a:rPr>
              <a:t> </a:t>
            </a:r>
            <a:r>
              <a:rPr lang="el-GR" dirty="0" err="1" smtClean="0">
                <a:solidFill>
                  <a:schemeClr val="bg1"/>
                </a:solidFill>
              </a:rPr>
              <a:t>nome</a:t>
            </a:r>
            <a:r>
              <a:rPr lang="el-GR" dirty="0" smtClean="0">
                <a:solidFill>
                  <a:schemeClr val="bg1"/>
                </a:solidFill>
              </a:rPr>
              <a:t> </a:t>
            </a:r>
            <a:r>
              <a:rPr lang="el-GR" dirty="0" err="1" smtClean="0">
                <a:solidFill>
                  <a:schemeClr val="bg1"/>
                </a:solidFill>
              </a:rPr>
              <a:t>della</a:t>
            </a:r>
            <a:r>
              <a:rPr lang="el-GR" dirty="0" smtClean="0">
                <a:solidFill>
                  <a:schemeClr val="bg1"/>
                </a:solidFill>
              </a:rPr>
              <a:t> </a:t>
            </a:r>
            <a:r>
              <a:rPr lang="el-GR" dirty="0" err="1" smtClean="0">
                <a:solidFill>
                  <a:schemeClr val="bg1"/>
                </a:solidFill>
              </a:rPr>
              <a:t>rosa</a:t>
            </a:r>
            <a:r>
              <a:rPr lang="el-GR" dirty="0" smtClean="0">
                <a:solidFill>
                  <a:schemeClr val="bg1"/>
                </a:solidFill>
              </a:rPr>
              <a:t>) </a:t>
            </a:r>
            <a:r>
              <a:rPr lang="en-US" dirty="0" smtClean="0">
                <a:solidFill>
                  <a:schemeClr val="bg1"/>
                </a:solidFill>
              </a:rPr>
              <a:t>1980</a:t>
            </a:r>
            <a:endParaRPr lang="el-GR" dirty="0" smtClean="0">
              <a:solidFill>
                <a:schemeClr val="bg1"/>
              </a:solidFill>
            </a:endParaRPr>
          </a:p>
          <a:p>
            <a:r>
              <a:rPr lang="el-GR" dirty="0" smtClean="0">
                <a:solidFill>
                  <a:schemeClr val="bg1"/>
                </a:solidFill>
              </a:rPr>
              <a:t> </a:t>
            </a:r>
          </a:p>
          <a:p>
            <a:r>
              <a:rPr lang="el-GR" dirty="0" smtClean="0">
                <a:solidFill>
                  <a:schemeClr val="bg1"/>
                </a:solidFill>
              </a:rPr>
              <a:t>Μεταφέρθηκε στον κινηματογράφο από τον σκηνοθέτη (</a:t>
            </a:r>
            <a:r>
              <a:rPr lang="el-GR" dirty="0" err="1" smtClean="0">
                <a:solidFill>
                  <a:schemeClr val="bg1"/>
                </a:solidFill>
              </a:rPr>
              <a:t>Jean</a:t>
            </a:r>
            <a:r>
              <a:rPr lang="el-GR" dirty="0" smtClean="0">
                <a:solidFill>
                  <a:schemeClr val="bg1"/>
                </a:solidFill>
              </a:rPr>
              <a:t>-</a:t>
            </a:r>
            <a:r>
              <a:rPr lang="el-GR" dirty="0" err="1" smtClean="0">
                <a:solidFill>
                  <a:schemeClr val="bg1"/>
                </a:solidFill>
              </a:rPr>
              <a:t>Jacques</a:t>
            </a:r>
            <a:r>
              <a:rPr lang="el-GR" dirty="0" smtClean="0">
                <a:solidFill>
                  <a:schemeClr val="bg1"/>
                </a:solidFill>
              </a:rPr>
              <a:t> </a:t>
            </a:r>
            <a:r>
              <a:rPr lang="el-GR" dirty="0" err="1" smtClean="0">
                <a:solidFill>
                  <a:schemeClr val="bg1"/>
                </a:solidFill>
              </a:rPr>
              <a:t>Annaud</a:t>
            </a:r>
            <a:r>
              <a:rPr lang="el-GR" dirty="0" smtClean="0">
                <a:solidFill>
                  <a:schemeClr val="bg1"/>
                </a:solidFill>
              </a:rPr>
              <a:t>) 1986.</a:t>
            </a:r>
          </a:p>
          <a:p>
            <a:endParaRPr lang="el-GR" dirty="0" smtClean="0"/>
          </a:p>
          <a:p>
            <a:endParaRPr lang="el-GR" dirty="0" smtClean="0"/>
          </a:p>
          <a:p>
            <a:pPr algn="ctr"/>
            <a:r>
              <a:rPr lang="el-GR" dirty="0" smtClean="0"/>
              <a:t>«Το βιβλίο της ποιητικής θα μπορούσε να διδάξει ότι η απελευθέρωση από τον φόβο είναι σοφία… Θα γεννιόταν η σκέψη ότι ο άνθρωπος μπορεί να απαιτήσει στον κόσμο αυτό  την αφθονία των χαμένων ονείρων» </a:t>
            </a:r>
            <a:endParaRPr lang="en-US" dirty="0" smtClean="0"/>
          </a:p>
          <a:p>
            <a:pPr algn="ctr"/>
            <a:r>
              <a:rPr lang="en-US" dirty="0" smtClean="0"/>
              <a:t>U. Eco</a:t>
            </a:r>
            <a:endParaRPr lang="el-GR" i="1" dirty="0"/>
          </a:p>
        </p:txBody>
      </p:sp>
      <p:pic>
        <p:nvPicPr>
          <p:cNvPr id="4" name="3 - Θέση περιεχομένου" descr="ονομα του ροδου.jpg"/>
          <p:cNvPicPr>
            <a:picLocks noGrp="1" noChangeAspect="1"/>
          </p:cNvPicPr>
          <p:nvPr>
            <p:ph sz="half" idx="1"/>
          </p:nvPr>
        </p:nvPicPr>
        <p:blipFill>
          <a:blip r:embed="rId2" cstate="print"/>
          <a:srcRect l="30453" r="30567"/>
          <a:stretch>
            <a:fillRect/>
          </a:stretch>
        </p:blipFill>
        <p:spPr>
          <a:xfrm>
            <a:off x="6012160" y="764704"/>
            <a:ext cx="2016224" cy="3055872"/>
          </a:xfrm>
          <a:prstGeom prst="rect">
            <a:avLst/>
          </a:prstGeom>
          <a:ln w="228600" cap="sq" cmpd="thickThin">
            <a:solidFill>
              <a:srgbClr val="000000"/>
            </a:solidFill>
            <a:prstDash val="solid"/>
            <a:miter lim="800000"/>
          </a:ln>
          <a:effectLst>
            <a:innerShdw blurRad="76200">
              <a:srgbClr val="000000"/>
            </a:innerShdw>
          </a:effectLst>
        </p:spPr>
      </p:pic>
      <p:pic>
        <p:nvPicPr>
          <p:cNvPr id="29698" name="Picture 2" descr="http://xartografos.files.wordpress.com/2012/03/sean-connery-and-christia-007.jpg"/>
          <p:cNvPicPr>
            <a:picLocks noChangeAspect="1" noChangeArrowheads="1"/>
          </p:cNvPicPr>
          <p:nvPr/>
        </p:nvPicPr>
        <p:blipFill>
          <a:blip r:embed="rId3" cstate="print"/>
          <a:srcRect/>
          <a:stretch>
            <a:fillRect/>
          </a:stretch>
        </p:blipFill>
        <p:spPr bwMode="auto">
          <a:xfrm>
            <a:off x="4932040" y="4293096"/>
            <a:ext cx="3480387" cy="2088232"/>
          </a:xfrm>
          <a:prstGeom prst="rect">
            <a:avLst/>
          </a:prstGeom>
          <a:ln>
            <a:noFill/>
          </a:ln>
          <a:effectLst>
            <a:softEdge rad="112500"/>
          </a:effectLst>
        </p:spPr>
      </p:pic>
    </p:spTree>
  </p:cSld>
  <p:clrMapOvr>
    <a:masterClrMapping/>
  </p:clrMapOvr>
  <p:transition>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i="1" dirty="0" smtClean="0"/>
              <a:t>Μεθοδολογία</a:t>
            </a:r>
            <a:endParaRPr lang="el-GR" i="1" dirty="0"/>
          </a:p>
        </p:txBody>
      </p:sp>
      <p:sp>
        <p:nvSpPr>
          <p:cNvPr id="3" name="2 - Θέση περιεχομένου"/>
          <p:cNvSpPr>
            <a:spLocks noGrp="1"/>
          </p:cNvSpPr>
          <p:nvPr>
            <p:ph sz="quarter" idx="1"/>
          </p:nvPr>
        </p:nvSpPr>
        <p:spPr/>
        <p:txBody>
          <a:bodyPr>
            <a:normAutofit/>
          </a:bodyPr>
          <a:lstStyle/>
          <a:p>
            <a:pPr>
              <a:buNone/>
            </a:pPr>
            <a:r>
              <a:rPr lang="el-GR" i="1" dirty="0" smtClean="0"/>
              <a:t>   «Με τον όρο μεθοδολογία εννοούμε όλο το φάσμα των ενεργειών που συνδέονται με:</a:t>
            </a:r>
          </a:p>
          <a:p>
            <a:r>
              <a:rPr lang="el-GR" i="1" dirty="0" smtClean="0"/>
              <a:t>   τη συλλογή των δεδομένων, </a:t>
            </a:r>
          </a:p>
          <a:p>
            <a:r>
              <a:rPr lang="el-GR" i="1" dirty="0" smtClean="0"/>
              <a:t>   την αξιολόγηση της ποιότητας του υλικού που συλλέξαμε,</a:t>
            </a:r>
          </a:p>
          <a:p>
            <a:r>
              <a:rPr lang="el-GR" i="1" dirty="0" smtClean="0"/>
              <a:t>   την ανάλυση του και </a:t>
            </a:r>
          </a:p>
          <a:p>
            <a:r>
              <a:rPr lang="el-GR" i="1" dirty="0" smtClean="0"/>
              <a:t>   τη διαμόρφωση προτάσεων και προβλέψεων»</a:t>
            </a:r>
          </a:p>
          <a:p>
            <a:pPr>
              <a:buNone/>
            </a:pPr>
            <a:endParaRPr lang="el-GR" i="1" dirty="0" smtClean="0"/>
          </a:p>
        </p:txBody>
      </p:sp>
    </p:spTree>
  </p:cSld>
  <p:clrMapOvr>
    <a:masterClrMapping/>
  </p:clrMapOvr>
  <p:transition>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i="1" dirty="0" smtClean="0"/>
              <a:t>θετικιστικό μοντέλο</a:t>
            </a:r>
            <a:endParaRPr lang="el-GR" dirty="0"/>
          </a:p>
        </p:txBody>
      </p:sp>
      <p:sp>
        <p:nvSpPr>
          <p:cNvPr id="3" name="2 - Θέση περιεχομένου"/>
          <p:cNvSpPr>
            <a:spLocks noGrp="1"/>
          </p:cNvSpPr>
          <p:nvPr>
            <p:ph sz="quarter" idx="1"/>
          </p:nvPr>
        </p:nvSpPr>
        <p:spPr/>
        <p:txBody>
          <a:bodyPr/>
          <a:lstStyle/>
          <a:p>
            <a:pPr>
              <a:buNone/>
            </a:pPr>
            <a:r>
              <a:rPr lang="el-GR" i="1" dirty="0" smtClean="0"/>
              <a:t>   Παραδοσιακά η όλη διαδικασία παραπέμπει στο «θετικιστικό μοντέλο» (</a:t>
            </a:r>
            <a:r>
              <a:rPr lang="en-US" i="1" dirty="0" smtClean="0"/>
              <a:t>positive thing</a:t>
            </a:r>
            <a:r>
              <a:rPr lang="el-GR" i="1" dirty="0" smtClean="0"/>
              <a:t>).</a:t>
            </a:r>
          </a:p>
          <a:p>
            <a:pPr>
              <a:buNone/>
            </a:pPr>
            <a:r>
              <a:rPr lang="el-GR" i="1" dirty="0" smtClean="0"/>
              <a:t>    Δηλαδή </a:t>
            </a:r>
          </a:p>
          <a:p>
            <a:r>
              <a:rPr lang="el-GR" i="1" dirty="0" smtClean="0"/>
              <a:t>   την εξειδίκευση ερευνητικών υποθέσεων, </a:t>
            </a:r>
          </a:p>
          <a:p>
            <a:r>
              <a:rPr lang="el-GR" i="1" dirty="0" smtClean="0"/>
              <a:t>   την καταγραφή μετρήσεων από   επαναλαμβανόμενα πειράματα, </a:t>
            </a:r>
          </a:p>
          <a:p>
            <a:r>
              <a:rPr lang="el-GR" i="1" dirty="0" smtClean="0"/>
              <a:t>  τη στατιστική ανάλυσή τους, και </a:t>
            </a:r>
          </a:p>
          <a:p>
            <a:r>
              <a:rPr lang="el-GR" i="1" dirty="0" smtClean="0"/>
              <a:t>  τη διαμόρφωση προβλέψεων.</a:t>
            </a:r>
            <a:endParaRPr lang="el-GR" dirty="0"/>
          </a:p>
        </p:txBody>
      </p:sp>
    </p:spTree>
  </p:cSld>
  <p:clrMapOvr>
    <a:masterClrMapping/>
  </p:clrMapOvr>
  <p:transition>
    <p:wedg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Δημοτικός">
  <a:themeElements>
    <a:clrScheme name="Δημοτικός">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Δημοτικός">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Δημοτικός">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554</TotalTime>
  <Words>3100</Words>
  <Application>Microsoft Office PowerPoint</Application>
  <PresentationFormat>Προβολή στην οθόνη (4:3)</PresentationFormat>
  <Paragraphs>373</Paragraphs>
  <Slides>50</Slides>
  <Notes>1</Notes>
  <HiddenSlides>0</HiddenSlides>
  <MMClips>0</MMClips>
  <ScaleCrop>false</ScaleCrop>
  <HeadingPairs>
    <vt:vector size="6" baseType="variant">
      <vt:variant>
        <vt:lpstr>Γραμματοσειρές που χρησιμοποιούνται</vt:lpstr>
      </vt:variant>
      <vt:variant>
        <vt:i4>8</vt:i4>
      </vt:variant>
      <vt:variant>
        <vt:lpstr>Θέμα</vt:lpstr>
      </vt:variant>
      <vt:variant>
        <vt:i4>1</vt:i4>
      </vt:variant>
      <vt:variant>
        <vt:lpstr>Τίτλοι διαφανειών</vt:lpstr>
      </vt:variant>
      <vt:variant>
        <vt:i4>50</vt:i4>
      </vt:variant>
    </vt:vector>
  </HeadingPairs>
  <TitlesOfParts>
    <vt:vector size="59" baseType="lpstr">
      <vt:lpstr>Arial</vt:lpstr>
      <vt:lpstr>Arial Narrow</vt:lpstr>
      <vt:lpstr>Calibri</vt:lpstr>
      <vt:lpstr>Georgia</vt:lpstr>
      <vt:lpstr>Mistral</vt:lpstr>
      <vt:lpstr>Palatino Linotype</vt:lpstr>
      <vt:lpstr>Wingdings</vt:lpstr>
      <vt:lpstr>Wingdings 2</vt:lpstr>
      <vt:lpstr>Δημοτικός</vt:lpstr>
      <vt:lpstr>Μεταπτυχιακό πρόγραμμα  τμ. Θεατρικών Σπουδών (Ναύπλιο)  Πανεπιστημίου Πελοποννήσου </vt:lpstr>
      <vt:lpstr> Auguste Comte: Νόμος των τριών σταδίων </vt:lpstr>
      <vt:lpstr>17ος αιώνας R.Decartes  «σκέφτομαι άρα υπάρχω»</vt:lpstr>
      <vt:lpstr>Επιστημονικότητα &amp; Ανθρωπιστικές Επιστήμες</vt:lpstr>
      <vt:lpstr> 1η θεατρολογική μελέτη  Περί ποιητικής, Αριστοτέλη</vt:lpstr>
      <vt:lpstr>  Αρχαίο ελληνικό δράμα</vt:lpstr>
      <vt:lpstr>Αναφορά στο χαμένο 2ο βιβλίο της Ποιητικής του Αριστοτέλη  για την ΚΩΜΩΔΙΑ  </vt:lpstr>
      <vt:lpstr>Μεθοδολογία</vt:lpstr>
      <vt:lpstr>θετικιστικό μοντέλο</vt:lpstr>
      <vt:lpstr>Η Μεθοδολογία των Κοινωνικών Επιστημών</vt:lpstr>
      <vt:lpstr>Η Θεατρολογία δανείζεται εργαλεία και μεθόδους από πολλές επιστήμες</vt:lpstr>
      <vt:lpstr>Σχεδιασμός  έρευνας</vt:lpstr>
      <vt:lpstr>Μελέτη - Έρευνα</vt:lpstr>
      <vt:lpstr>Η επιλογή του θέματος</vt:lpstr>
      <vt:lpstr>Η ερευνητική υπόθεση                                                                                                                                                                                                                                                           Η ερευνητική υπόθεση</vt:lpstr>
      <vt:lpstr> Αναγνωρισιμότητα επιστημονικού ενδιαφέροντος </vt:lpstr>
      <vt:lpstr>       Τάση πρωτοτυπίας </vt:lpstr>
      <vt:lpstr>«Καταγραφή»</vt:lpstr>
      <vt:lpstr>«Χρησιμότητα»</vt:lpstr>
      <vt:lpstr>Υπερβολή ή έλλειψη του μέτρου</vt:lpstr>
      <vt:lpstr>Ασκήσεις επικοινωνίας</vt:lpstr>
      <vt:lpstr>Παρουσίαση του PowerPoint</vt:lpstr>
      <vt:lpstr>Αρχικός μεθοδολογικός άξονας</vt:lpstr>
      <vt:lpstr>Θεατρολογία: επιστήμη του Θεάτρου</vt:lpstr>
      <vt:lpstr>Θεατρολογία </vt:lpstr>
      <vt:lpstr>1η περίπτωση Οριοθέτησης του θέματος </vt:lpstr>
      <vt:lpstr>2η περίπτωση Οριοθέτησης του θέματος </vt:lpstr>
      <vt:lpstr>Ερευνητικές δυσκολίες</vt:lpstr>
      <vt:lpstr>Βασική δομή μελέτης: γενικό πλάνο</vt:lpstr>
      <vt:lpstr>Πρωτογενείς πηγές  θεατρολογικής έρευνας </vt:lpstr>
      <vt:lpstr>        Δευτερογενείς πηγές  θεατρολογικής έρευνας </vt:lpstr>
      <vt:lpstr> Τριτογενείς πηγές   θεατρολογικής έρευνας</vt:lpstr>
      <vt:lpstr>Βιβλιογραφική παραπομπή</vt:lpstr>
      <vt:lpstr> Παράδειγμα τεχνολογίας υποσημειώσεων – βιβλιογραφίας περίπτωση ΒΙΒΛΙΟ</vt:lpstr>
      <vt:lpstr>Μελέτη Παραστασιογραφίας</vt:lpstr>
      <vt:lpstr>Παρουσίαση του PowerPoint</vt:lpstr>
      <vt:lpstr>Τρίπρακτη γερμανική Ορέστεια 1900</vt:lpstr>
      <vt:lpstr>Μεθοδολογία της έρευνας  στο τμ. Θεατρικών σπουδών στατιστικά στοιχεία</vt:lpstr>
      <vt:lpstr>Μεθοδολογία της έρευνας  2007-2013</vt:lpstr>
      <vt:lpstr>Μελέτη εργασιών Μεθοδολογίας της έρευνας πεδίο εργασιών με θέμα το αρχαίο δράμα Γαλάζιο πεδίο (δείγμα 200 εργασιών) </vt:lpstr>
      <vt:lpstr> Μεθοδολογία της Έρευνας 1η ερευνητική άσκηση 2011</vt:lpstr>
      <vt:lpstr>Εκδήλωση ενδιαφέροντος στα ερευνητικά πεδία:  </vt:lpstr>
      <vt:lpstr>Μελέτη εργασιών Μεθοδολογίας της έρευνας 2013  (δείγμα: 200 εργασίες)</vt:lpstr>
      <vt:lpstr>Μεθοδολογία της Έρευνας 2η ερευνητική άσκηση 2012</vt:lpstr>
      <vt:lpstr>Γράφημα επί του συνόλου των απαντήσεων θεατών  και των τριών παραστάσεων</vt:lpstr>
      <vt:lpstr>Παρουσίαση του PowerPoint</vt:lpstr>
      <vt:lpstr>Παρουσίαση του PowerPoint</vt:lpstr>
      <vt:lpstr> Μεθοδολογία της Έρευνας 3η ερευνητική άσκηση 2013</vt:lpstr>
      <vt:lpstr>To θέατρο είναι μία από τις μεγαλύτερες εφευρέσεις  της ανθρωπότητας (Dorst, Tankred) Ντορστ Τάνκρεντ, γερμανός θεατρικός συγγραφέας)</vt:lpstr>
      <vt:lpstr>Παρουσίαση του PowerPoint</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user</dc:creator>
  <cp:lastModifiedBy>Διόρθωση</cp:lastModifiedBy>
  <cp:revision>76</cp:revision>
  <dcterms:created xsi:type="dcterms:W3CDTF">2013-02-14T18:51:48Z</dcterms:created>
  <dcterms:modified xsi:type="dcterms:W3CDTF">2021-10-26T06:11:31Z</dcterms:modified>
</cp:coreProperties>
</file>