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57" r:id="rId2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14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__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__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Σειρά 1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Φύλλο1!$A$2:$A$5</c:f>
              <c:strCache>
                <c:ptCount val="4"/>
                <c:pt idx="0">
                  <c:v>Κατηγορία 1</c:v>
                </c:pt>
                <c:pt idx="1">
                  <c:v>Κατηγορία 2</c:v>
                </c:pt>
                <c:pt idx="2">
                  <c:v>Κατηγορία 3</c:v>
                </c:pt>
                <c:pt idx="3">
                  <c:v>Κατηγορία 4</c:v>
                </c:pt>
              </c:strCache>
            </c:strRef>
          </c:cat>
          <c:val>
            <c:numRef>
              <c:f>Φύλλο1!$B$2:$B$5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66-48CC-BD5C-0F420E69A643}"/>
            </c:ext>
          </c:extLst>
        </c:ser>
        <c:ser>
          <c:idx val="1"/>
          <c:order val="1"/>
          <c:tx>
            <c:strRef>
              <c:f>Φύλλο1!$C$1</c:f>
              <c:strCache>
                <c:ptCount val="1"/>
                <c:pt idx="0">
                  <c:v>Στήλη1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Φύλλο1!$A$2:$A$5</c:f>
              <c:strCache>
                <c:ptCount val="4"/>
                <c:pt idx="0">
                  <c:v>Κατηγορία 1</c:v>
                </c:pt>
                <c:pt idx="1">
                  <c:v>Κατηγορία 2</c:v>
                </c:pt>
                <c:pt idx="2">
                  <c:v>Κατηγορία 3</c:v>
                </c:pt>
                <c:pt idx="3">
                  <c:v>Κατηγορία 4</c:v>
                </c:pt>
              </c:strCache>
            </c:strRef>
          </c:cat>
          <c:val>
            <c:numRef>
              <c:f>Φύλλο1!$C$2:$C$5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0A66-48CC-BD5C-0F420E69A643}"/>
            </c:ext>
          </c:extLst>
        </c:ser>
        <c:ser>
          <c:idx val="2"/>
          <c:order val="2"/>
          <c:tx>
            <c:strRef>
              <c:f>Φύλλο1!$D$1</c:f>
              <c:strCache>
                <c:ptCount val="1"/>
                <c:pt idx="0">
                  <c:v>Στήλη2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Φύλλο1!$A$2:$A$5</c:f>
              <c:strCache>
                <c:ptCount val="4"/>
                <c:pt idx="0">
                  <c:v>Κατηγορία 1</c:v>
                </c:pt>
                <c:pt idx="1">
                  <c:v>Κατηγορία 2</c:v>
                </c:pt>
                <c:pt idx="2">
                  <c:v>Κατηγορία 3</c:v>
                </c:pt>
                <c:pt idx="3">
                  <c:v>Κατηγορία 4</c:v>
                </c:pt>
              </c:strCache>
            </c:strRef>
          </c:cat>
          <c:val>
            <c:numRef>
              <c:f>Φύλλο1!$D$2:$D$5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0A66-48CC-BD5C-0F420E69A6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1174176"/>
        <c:axId val="277887664"/>
      </c:barChart>
      <c:catAx>
        <c:axId val="271174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277887664"/>
        <c:crosses val="autoZero"/>
        <c:auto val="1"/>
        <c:lblAlgn val="ctr"/>
        <c:lblOffset val="100"/>
        <c:noMultiLvlLbl val="0"/>
      </c:catAx>
      <c:valAx>
        <c:axId val="277887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271174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Σειρά 1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Φύλλο1!$A$2:$A$5</c:f>
              <c:strCache>
                <c:ptCount val="4"/>
                <c:pt idx="0">
                  <c:v>Κατηγορία 1</c:v>
                </c:pt>
                <c:pt idx="1">
                  <c:v>Κατηγορία 2</c:v>
                </c:pt>
                <c:pt idx="2">
                  <c:v>Κατηγορία 3</c:v>
                </c:pt>
                <c:pt idx="3">
                  <c:v>Κατηγορία 4</c:v>
                </c:pt>
              </c:strCache>
            </c:strRef>
          </c:cat>
          <c:val>
            <c:numRef>
              <c:f>Φύλλο1!$B$2:$B$5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D1-4EC7-B6B6-D7A22B357C29}"/>
            </c:ext>
          </c:extLst>
        </c:ser>
        <c:ser>
          <c:idx val="1"/>
          <c:order val="1"/>
          <c:tx>
            <c:strRef>
              <c:f>Φύλλο1!$C$1</c:f>
              <c:strCache>
                <c:ptCount val="1"/>
                <c:pt idx="0">
                  <c:v>Σειρά 2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Φύλλο1!$A$2:$A$5</c:f>
              <c:strCache>
                <c:ptCount val="4"/>
                <c:pt idx="0">
                  <c:v>Κατηγορία 1</c:v>
                </c:pt>
                <c:pt idx="1">
                  <c:v>Κατηγορία 2</c:v>
                </c:pt>
                <c:pt idx="2">
                  <c:v>Κατηγορία 3</c:v>
                </c:pt>
                <c:pt idx="3">
                  <c:v>Κατηγορία 4</c:v>
                </c:pt>
              </c:strCache>
            </c:strRef>
          </c:cat>
          <c:val>
            <c:numRef>
              <c:f>Φύλλο1!$C$2:$C$5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D1-4EC7-B6B6-D7A22B357C29}"/>
            </c:ext>
          </c:extLst>
        </c:ser>
        <c:ser>
          <c:idx val="2"/>
          <c:order val="2"/>
          <c:tx>
            <c:strRef>
              <c:f>Φύλλο1!$D$1</c:f>
              <c:strCache>
                <c:ptCount val="1"/>
                <c:pt idx="0">
                  <c:v>Σειρά 3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Φύλλο1!$A$2:$A$5</c:f>
              <c:strCache>
                <c:ptCount val="4"/>
                <c:pt idx="0">
                  <c:v>Κατηγορία 1</c:v>
                </c:pt>
                <c:pt idx="1">
                  <c:v>Κατηγορία 2</c:v>
                </c:pt>
                <c:pt idx="2">
                  <c:v>Κατηγορία 3</c:v>
                </c:pt>
                <c:pt idx="3">
                  <c:v>Κατηγορία 4</c:v>
                </c:pt>
              </c:strCache>
            </c:strRef>
          </c:cat>
          <c:val>
            <c:numRef>
              <c:f>Φύλλο1!$D$2:$D$5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0D1-4EC7-B6B6-D7A22B357C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2605968"/>
        <c:axId val="753864944"/>
      </c:barChart>
      <c:catAx>
        <c:axId val="27260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753864944"/>
        <c:crosses val="autoZero"/>
        <c:auto val="1"/>
        <c:lblAlgn val="ctr"/>
        <c:lblOffset val="100"/>
        <c:noMultiLvlLbl val="0"/>
      </c:catAx>
      <c:valAx>
        <c:axId val="753864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272605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E8808-D568-47C9-AA07-6AD4363E4AF3}" type="datetimeFigureOut">
              <a:rPr lang="el-GR" smtClean="0"/>
              <a:t>1/11/2022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1453D-2D23-4E5E-8FD2-8BF2FB3DFC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3271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E8808-D568-47C9-AA07-6AD4363E4AF3}" type="datetimeFigureOut">
              <a:rPr lang="el-GR" smtClean="0"/>
              <a:t>1/11/2022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1453D-2D23-4E5E-8FD2-8BF2FB3DFC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0180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E8808-D568-47C9-AA07-6AD4363E4AF3}" type="datetimeFigureOut">
              <a:rPr lang="el-GR" smtClean="0"/>
              <a:t>1/11/2022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1453D-2D23-4E5E-8FD2-8BF2FB3DFC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50040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DAD694-343E-46D7-98EE-C7E3D607D5FB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218437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E8808-D568-47C9-AA07-6AD4363E4AF3}" type="datetimeFigureOut">
              <a:rPr lang="el-GR" smtClean="0"/>
              <a:t>1/11/2022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1453D-2D23-4E5E-8FD2-8BF2FB3DFC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9099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E8808-D568-47C9-AA07-6AD4363E4AF3}" type="datetimeFigureOut">
              <a:rPr lang="el-GR" smtClean="0"/>
              <a:t>1/11/2022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1453D-2D23-4E5E-8FD2-8BF2FB3DFC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134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E8808-D568-47C9-AA07-6AD4363E4AF3}" type="datetimeFigureOut">
              <a:rPr lang="el-GR" smtClean="0"/>
              <a:t>1/11/2022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1453D-2D23-4E5E-8FD2-8BF2FB3DFC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814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E8808-D568-47C9-AA07-6AD4363E4AF3}" type="datetimeFigureOut">
              <a:rPr lang="el-GR" smtClean="0"/>
              <a:t>1/11/2022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1453D-2D23-4E5E-8FD2-8BF2FB3DFC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4700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E8808-D568-47C9-AA07-6AD4363E4AF3}" type="datetimeFigureOut">
              <a:rPr lang="el-GR" smtClean="0"/>
              <a:t>1/11/2022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1453D-2D23-4E5E-8FD2-8BF2FB3DFC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5539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E8808-D568-47C9-AA07-6AD4363E4AF3}" type="datetimeFigureOut">
              <a:rPr lang="el-GR" smtClean="0"/>
              <a:t>1/11/2022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1453D-2D23-4E5E-8FD2-8BF2FB3DFC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7083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E8808-D568-47C9-AA07-6AD4363E4AF3}" type="datetimeFigureOut">
              <a:rPr lang="el-GR" smtClean="0"/>
              <a:t>1/11/2022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1453D-2D23-4E5E-8FD2-8BF2FB3DFC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2618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E8808-D568-47C9-AA07-6AD4363E4AF3}" type="datetimeFigureOut">
              <a:rPr lang="el-GR" smtClean="0"/>
              <a:t>1/11/2022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1453D-2D23-4E5E-8FD2-8BF2FB3DFC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9375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E8808-D568-47C9-AA07-6AD4363E4AF3}" type="datetimeFigureOut">
              <a:rPr lang="el-GR" smtClean="0"/>
              <a:t>1/11/2022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1453D-2D23-4E5E-8FD2-8BF2FB3DFC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4063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4401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16936" y="3029638"/>
            <a:ext cx="932027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Θα πρότεινα στα σχήματα και στους πίνακές σας να μην αναφέρετε ποσοστά, διότι έχουμε μικρό αριθμό συμμετεχόντων. Μην γράφετε δηλαδή ότι «</a:t>
            </a:r>
            <a:r>
              <a:rPr lang="el-GR" sz="2000" u="sng" dirty="0" smtClean="0"/>
              <a:t>το 34% </a:t>
            </a:r>
            <a:r>
              <a:rPr lang="el-GR" sz="2000" dirty="0" smtClean="0"/>
              <a:t>των συμμετεχόντων δήλωσε ότι…». </a:t>
            </a:r>
          </a:p>
          <a:p>
            <a:endParaRPr lang="el-GR" sz="2000" dirty="0"/>
          </a:p>
          <a:p>
            <a:r>
              <a:rPr lang="el-GR" sz="2000" dirty="0" smtClean="0"/>
              <a:t>Καλύτερα είναι να γράφετε ότι «</a:t>
            </a:r>
            <a:r>
              <a:rPr lang="el-GR" sz="2000" u="sng" dirty="0" smtClean="0"/>
              <a:t>το ένα τρίτο </a:t>
            </a:r>
            <a:r>
              <a:rPr lang="el-GR" sz="2000" dirty="0" smtClean="0"/>
              <a:t>των συμμετεχόντων δήλωσε ότι…». Καλύτερα δηλαδή να αναφέρετε τον </a:t>
            </a:r>
            <a:r>
              <a:rPr lang="el-GR" sz="2000" u="sng" dirty="0" smtClean="0"/>
              <a:t>αριθμό</a:t>
            </a:r>
            <a:r>
              <a:rPr lang="el-GR" sz="2000" dirty="0" smtClean="0"/>
              <a:t> (π.χ. 10 συμμετέχοντες) και </a:t>
            </a:r>
            <a:r>
              <a:rPr lang="el-GR" sz="2000" u="sng" dirty="0" smtClean="0"/>
              <a:t>έναν χαρακτηρισμό</a:t>
            </a:r>
            <a:r>
              <a:rPr lang="el-GR" sz="2000" dirty="0" smtClean="0"/>
              <a:t>, παρά να μιλάμε με ποσοστά.</a:t>
            </a:r>
            <a:endParaRPr lang="el-GR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340485" y="1501723"/>
            <a:ext cx="829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Πρόταση για τους πίνακες και τα συνοδευτικά κείμενα: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573659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 δεν υπάρχει </a:t>
            </a:r>
            <a:r>
              <a:rPr lang="en-US" dirty="0" smtClean="0"/>
              <a:t>SPSS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Εναλλακτική λύση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96942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360" y="431076"/>
            <a:ext cx="10674769" cy="606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140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2449" y="3629833"/>
            <a:ext cx="4923539" cy="24444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02449" y="1645920"/>
            <a:ext cx="5779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https://jasp-stats.org/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282640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10047" y="2217858"/>
            <a:ext cx="638827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 smtClean="0">
                <a:solidFill>
                  <a:srgbClr val="C00000"/>
                </a:solidFill>
              </a:rPr>
              <a:t>Δομή παραγράφου</a:t>
            </a:r>
          </a:p>
          <a:p>
            <a:r>
              <a:rPr lang="en-US" sz="3600" dirty="0" smtClean="0"/>
              <a:t>https://www.vlioras.gr/Philologia/Composition/EisagogikaExercises/Paragrafos.htm</a:t>
            </a:r>
            <a:endParaRPr lang="el-GR" sz="3600" dirty="0"/>
          </a:p>
          <a:p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3438256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Θεωρητικές αρχές σχεδιασμού ερωτηματολογίου</a:t>
            </a:r>
            <a:endParaRPr lang="be-BY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Ερωτηματολόγιο</a:t>
            </a:r>
            <a:r>
              <a:rPr lang="ru-RU" dirty="0" smtClean="0"/>
              <a:t>- </a:t>
            </a:r>
            <a:r>
              <a:rPr lang="en-US" dirty="0"/>
              <a:t> </a:t>
            </a:r>
            <a:r>
              <a:rPr lang="el-GR" sz="2000" dirty="0"/>
              <a:t>Ένα</a:t>
            </a:r>
            <a:r>
              <a:rPr lang="el-GR" dirty="0"/>
              <a:t> </a:t>
            </a:r>
            <a:r>
              <a:rPr lang="el-GR" sz="2000" dirty="0"/>
              <a:t>όργανο συλλογής δεδομένων που αποτελείται από μια σειρά ερωτήσεων και τις οδηγίες απάντησής τους με σκοπό τη συλλογή πληροφοριών από τους συμμετέχοντες </a:t>
            </a:r>
          </a:p>
          <a:p>
            <a:r>
              <a:rPr lang="el-GR" b="1" dirty="0" smtClean="0"/>
              <a:t>Σχεδιασμός ερωτηματολογίου</a:t>
            </a:r>
            <a:r>
              <a:rPr lang="ru-RU" b="1" dirty="0" smtClean="0"/>
              <a:t>- </a:t>
            </a:r>
            <a:r>
              <a:rPr lang="en-US" dirty="0"/>
              <a:t> </a:t>
            </a:r>
            <a:r>
              <a:rPr lang="el-GR" sz="2000" dirty="0"/>
              <a:t>αναφέρεται στον σχεδιασμό τα κείμενα και τη σειρά των ερωτήσεων, κλίμακες, συνδυασμοί κλπ.</a:t>
            </a:r>
            <a:endParaRPr lang="be-BY" sz="2000" dirty="0"/>
          </a:p>
        </p:txBody>
      </p:sp>
    </p:spTree>
    <p:extLst>
      <p:ext uri="{BB962C8B-B14F-4D97-AF65-F5344CB8AC3E}">
        <p14:creationId xmlns:p14="http://schemas.microsoft.com/office/powerpoint/2010/main" val="29720535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ερωτήσεις</a:t>
            </a:r>
            <a:endParaRPr lang="be-BY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τοποθέτηση της ερώτησης έχει μεγάλη σημασία στην έρευνα. Δύο ζητήματα που πρέπει να δούμε εδώ είναι: (1) το τύπος της ερώτησης (δομημένη ή αδόμητη, ανάλογα με το αν είναι ανοιχτή, μίας επιλογής, πολλών επιλογών) και </a:t>
            </a:r>
            <a:r>
              <a:rPr lang="en-US" dirty="0" smtClean="0"/>
              <a:t>(2) </a:t>
            </a:r>
            <a:r>
              <a:rPr lang="el-GR" dirty="0" smtClean="0"/>
              <a:t>η ποιότητα της ερώτησης (καλή ή κακή)</a:t>
            </a:r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8761858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3361" name="Group 65"/>
          <p:cNvGraphicFramePr>
            <a:graphicFrameLocks noGrp="1"/>
          </p:cNvGraphicFramePr>
          <p:nvPr>
            <p:ph idx="1"/>
          </p:nvPr>
        </p:nvGraphicFramePr>
        <p:xfrm>
          <a:off x="1524001" y="765176"/>
          <a:ext cx="8893175" cy="5392739"/>
        </p:xfrm>
        <a:graphic>
          <a:graphicData uri="http://schemas.openxmlformats.org/drawingml/2006/table">
            <a:tbl>
              <a:tblPr/>
              <a:tblGrid>
                <a:gridCol w="183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6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2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923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Τύπος</a:t>
                      </a:r>
                    </a:p>
                  </a:txBody>
                  <a:tcPr marT="45725" marB="45725"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Χαρακτηριστικά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ABD88A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ABD88A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Θετικά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AFCAFF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AFCA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Αρνητικά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CCCFF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CCCCFF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1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B86C7"/>
                          </a:solidFill>
                          <a:effectLst/>
                          <a:latin typeface="Verdana" pitchFamily="34" charset="0"/>
                        </a:rPr>
                        <a:t>Άτυπη ανοιχτή συζήτηση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4B86C7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5" marB="45725"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Οι ερωτήσεις αναδύονται. Δεν υπάρχει δομή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Μπαίνουμε στην ουσία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Τα δεδομένα δεν είναι συγκρίσιμα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8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B86C7"/>
                          </a:solidFill>
                          <a:effectLst/>
                          <a:latin typeface="Verdana" pitchFamily="34" charset="0"/>
                        </a:rPr>
                        <a:t>Καθοδη-γούμενη συνέντευξη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4B86C7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5" marB="45725"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Καθορισμένα θέματα. Όχι η δομή και η σειρά των ερωτήσεων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Αυξημένος βαθμός κατανόησης. Καλή επικοινωνία. Δεν υπάρχουν χάσματα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Σημαντικά θέματα μπορεί να παραληφθούν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1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B86C7"/>
                          </a:solidFill>
                          <a:effectLst/>
                          <a:latin typeface="Verdana" pitchFamily="34" charset="0"/>
                        </a:rPr>
                        <a:t>Τυπική ανοιχτή συνέντευξη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4B86C7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5" marB="45725"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Προαποφασισμένα θέματα και σειρά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Εύκολη ανάλυση, κατηγοριοποίηση και συγκρίσεις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Μικρή η δυνατότητα επικέντρωσης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88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B86C7"/>
                          </a:solidFill>
                          <a:effectLst/>
                          <a:latin typeface="Verdana" pitchFamily="34" charset="0"/>
                        </a:rPr>
                        <a:t>Κλειστή συνέντευξη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4B86C7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5" marB="45725"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Σαν προφορικό ερωτηματολόγιο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Ευκολότατη ανάλυση και σύγκριση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Απρόσωπες και ίσως μηχανιστικές απαντήσεις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86C7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200" name="Rectangle 62"/>
          <p:cNvSpPr>
            <a:spLocks noChangeArrowheads="1"/>
          </p:cNvSpPr>
          <p:nvPr/>
        </p:nvSpPr>
        <p:spPr bwMode="auto">
          <a:xfrm>
            <a:off x="2279650" y="260350"/>
            <a:ext cx="7920038" cy="649288"/>
          </a:xfrm>
          <a:prstGeom prst="rect">
            <a:avLst/>
          </a:prstGeom>
          <a:noFill/>
          <a:ln w="79375">
            <a:solidFill>
              <a:srgbClr val="66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l-GR" altLang="el-GR" sz="2400">
                <a:solidFill>
                  <a:schemeClr val="accent2"/>
                </a:solidFill>
                <a:latin typeface="Century Gothic" panose="020B0502020202020204" pitchFamily="34" charset="0"/>
              </a:rPr>
              <a:t>Τα είδη της συνέντευξης κατά Μ. </a:t>
            </a:r>
            <a:r>
              <a:rPr lang="en-US" altLang="el-GR" sz="2400">
                <a:solidFill>
                  <a:schemeClr val="accent2"/>
                </a:solidFill>
                <a:latin typeface="Century Gothic" panose="020B0502020202020204" pitchFamily="34" charset="0"/>
              </a:rPr>
              <a:t>Q. Patton</a:t>
            </a:r>
            <a:endParaRPr lang="el-GR" altLang="el-GR" sz="2400">
              <a:solidFill>
                <a:schemeClr val="accent2"/>
              </a:solidFill>
              <a:latin typeface="Century Gothic" panose="020B0502020202020204" pitchFamily="34" charset="0"/>
            </a:endParaRPr>
          </a:p>
        </p:txBody>
      </p:sp>
      <p:sp>
        <p:nvSpPr>
          <p:cNvPr id="7201" name="Text Box 64"/>
          <p:cNvSpPr txBox="1">
            <a:spLocks noChangeArrowheads="1"/>
          </p:cNvSpPr>
          <p:nvPr/>
        </p:nvSpPr>
        <p:spPr bwMode="auto">
          <a:xfrm>
            <a:off x="1524000" y="6308726"/>
            <a:ext cx="9144000" cy="366713"/>
          </a:xfrm>
          <a:prstGeom prst="rect">
            <a:avLst/>
          </a:prstGeom>
          <a:solidFill>
            <a:srgbClr val="FFD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b="1">
                <a:latin typeface="Century Gothic" panose="020B0502020202020204" pitchFamily="34" charset="0"/>
              </a:rPr>
              <a:t>Patton, M.Q.</a:t>
            </a:r>
            <a:r>
              <a:rPr lang="en-US" altLang="el-GR">
                <a:latin typeface="Century Gothic" panose="020B0502020202020204" pitchFamily="34" charset="0"/>
              </a:rPr>
              <a:t> 1990, </a:t>
            </a:r>
            <a:r>
              <a:rPr lang="en-US" altLang="el-GR" i="1">
                <a:latin typeface="Century Gothic" panose="020B0502020202020204" pitchFamily="34" charset="0"/>
              </a:rPr>
              <a:t>Qualitative Evaluation and Research Design</a:t>
            </a:r>
            <a:r>
              <a:rPr lang="en-US" altLang="el-GR">
                <a:latin typeface="Century Gothic" panose="020B0502020202020204" pitchFamily="34" charset="0"/>
              </a:rPr>
              <a:t>. London: Sage</a:t>
            </a:r>
            <a:endParaRPr lang="el-GR" altLang="el-GR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77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349501" y="4113213"/>
            <a:ext cx="3197225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l-GR" altLang="el-GR" sz="1200">
              <a:latin typeface="Times New Roman" panose="02020603050405020304" pitchFamily="18" charset="0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595813" y="2805113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pic>
        <p:nvPicPr>
          <p:cNvPr id="8196" name="Picture 4" descr="ιντερβιο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362200"/>
            <a:ext cx="8458200" cy="351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752600" y="914400"/>
            <a:ext cx="861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el-GR" sz="3200" b="1">
                <a:solidFill>
                  <a:srgbClr val="9999FF"/>
                </a:solidFill>
                <a:latin typeface="Verdana" panose="020B0604030504040204" pitchFamily="34" charset="0"/>
              </a:rPr>
              <a:t>Κάθε συνέντευξη θέτει «δομή»</a:t>
            </a:r>
          </a:p>
        </p:txBody>
      </p:sp>
    </p:spTree>
    <p:extLst>
      <p:ext uri="{BB962C8B-B14F-4D97-AF65-F5344CB8AC3E}">
        <p14:creationId xmlns:p14="http://schemas.microsoft.com/office/powerpoint/2010/main" val="86953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5575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08830" y="3875714"/>
            <a:ext cx="10515600" cy="2028864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l-GR" sz="4000" dirty="0" smtClean="0"/>
              <a:t>Ποσοτικές έρευνες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190219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343026"/>
            <a:ext cx="5486400" cy="497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475" name="TextBox 1"/>
          <p:cNvSpPr txBox="1">
            <a:spLocks noChangeArrowheads="1"/>
          </p:cNvSpPr>
          <p:nvPr/>
        </p:nvSpPr>
        <p:spPr bwMode="auto">
          <a:xfrm>
            <a:off x="2133600" y="457200"/>
            <a:ext cx="73914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2800"/>
              <a:t>Πίνακες με βάση το σύστημα της  Αμερικάνικης Ψυχολογικής Εταιρείας</a:t>
            </a:r>
          </a:p>
        </p:txBody>
      </p:sp>
    </p:spTree>
    <p:extLst>
      <p:ext uri="{BB962C8B-B14F-4D97-AF65-F5344CB8AC3E}">
        <p14:creationId xmlns:p14="http://schemas.microsoft.com/office/powerpoint/2010/main" val="2458567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Γράφημα 3"/>
          <p:cNvGraphicFramePr/>
          <p:nvPr>
            <p:extLst/>
          </p:nvPr>
        </p:nvGraphicFramePr>
        <p:xfrm>
          <a:off x="2252338" y="1094239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7282" y="488170"/>
            <a:ext cx="11082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Έτσι κάνουμε απλά </a:t>
            </a:r>
            <a:r>
              <a:rPr lang="el-GR" sz="2800" dirty="0" err="1" smtClean="0"/>
              <a:t>ραβδογράμματα</a:t>
            </a:r>
            <a:r>
              <a:rPr lang="el-GR" sz="2800" dirty="0" smtClean="0"/>
              <a:t> για κατηγορικές μεταβλητές 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851730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Γράφημα 3"/>
          <p:cNvGraphicFramePr/>
          <p:nvPr>
            <p:extLst/>
          </p:nvPr>
        </p:nvGraphicFramePr>
        <p:xfrm>
          <a:off x="2230304" y="1182374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7282" y="488170"/>
            <a:ext cx="11082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Έτσι κάνουμε σύνθετα </a:t>
            </a:r>
            <a:r>
              <a:rPr lang="el-GR" sz="2800" dirty="0" err="1" smtClean="0"/>
              <a:t>ραβδογράμματα</a:t>
            </a:r>
            <a:r>
              <a:rPr lang="el-GR" sz="2800" dirty="0" smtClean="0"/>
              <a:t> για κατηγορικές μεταβλητές 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991548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5146" y="2874196"/>
            <a:ext cx="3571875" cy="31146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74564" y="1501722"/>
            <a:ext cx="11082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Έτσι κάνουμε κυκλικά διαγράμματα για κατηγορικές μεταβλητές 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357940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5"/>
          <p:cNvGrpSpPr>
            <a:grpSpLocks/>
          </p:cNvGrpSpPr>
          <p:nvPr/>
        </p:nvGrpSpPr>
        <p:grpSpPr bwMode="auto">
          <a:xfrm>
            <a:off x="2468249" y="2949065"/>
            <a:ext cx="6651243" cy="2222435"/>
            <a:chOff x="554" y="1649"/>
            <a:chExt cx="4686" cy="1583"/>
          </a:xfrm>
        </p:grpSpPr>
        <p:grpSp>
          <p:nvGrpSpPr>
            <p:cNvPr id="3" name="Group 24"/>
            <p:cNvGrpSpPr>
              <a:grpSpLocks/>
            </p:cNvGrpSpPr>
            <p:nvPr/>
          </p:nvGrpSpPr>
          <p:grpSpPr bwMode="auto">
            <a:xfrm>
              <a:off x="806" y="1996"/>
              <a:ext cx="4434" cy="246"/>
              <a:chOff x="768" y="3160"/>
              <a:chExt cx="4434" cy="246"/>
            </a:xfrm>
          </p:grpSpPr>
          <p:sp>
            <p:nvSpPr>
              <p:cNvPr id="16" name="Line 46"/>
              <p:cNvSpPr>
                <a:spLocks noChangeShapeType="1"/>
              </p:cNvSpPr>
              <p:nvPr/>
            </p:nvSpPr>
            <p:spPr bwMode="auto">
              <a:xfrm flipV="1">
                <a:off x="3910" y="3160"/>
                <a:ext cx="0" cy="246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7" name="Rectangle 47"/>
              <p:cNvSpPr>
                <a:spLocks noChangeArrowheads="1"/>
              </p:cNvSpPr>
              <p:nvPr/>
            </p:nvSpPr>
            <p:spPr bwMode="auto">
              <a:xfrm>
                <a:off x="2660" y="3160"/>
                <a:ext cx="2007" cy="246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Wingdings" panose="05000000000000000000" pitchFamily="2" charset="2"/>
                  <a:buChar char="Ø"/>
                  <a:defRPr sz="22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1800"/>
              </a:p>
            </p:txBody>
          </p:sp>
          <p:grpSp>
            <p:nvGrpSpPr>
              <p:cNvPr id="18" name="Group 48"/>
              <p:cNvGrpSpPr>
                <a:grpSpLocks/>
              </p:cNvGrpSpPr>
              <p:nvPr/>
            </p:nvGrpSpPr>
            <p:grpSpPr bwMode="auto">
              <a:xfrm>
                <a:off x="768" y="3206"/>
                <a:ext cx="1879" cy="152"/>
                <a:chOff x="1387" y="3460"/>
                <a:chExt cx="572" cy="152"/>
              </a:xfrm>
            </p:grpSpPr>
            <p:sp>
              <p:nvSpPr>
                <p:cNvPr id="22" name="Line 49"/>
                <p:cNvSpPr>
                  <a:spLocks noChangeShapeType="1"/>
                </p:cNvSpPr>
                <p:nvPr/>
              </p:nvSpPr>
              <p:spPr bwMode="auto">
                <a:xfrm>
                  <a:off x="1387" y="3538"/>
                  <a:ext cx="57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3" name="Line 50"/>
                <p:cNvSpPr>
                  <a:spLocks noChangeShapeType="1"/>
                </p:cNvSpPr>
                <p:nvPr/>
              </p:nvSpPr>
              <p:spPr bwMode="auto">
                <a:xfrm>
                  <a:off x="1388" y="3460"/>
                  <a:ext cx="0" cy="15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19" name="Group 51"/>
              <p:cNvGrpSpPr>
                <a:grpSpLocks/>
              </p:cNvGrpSpPr>
              <p:nvPr/>
            </p:nvGrpSpPr>
            <p:grpSpPr bwMode="auto">
              <a:xfrm>
                <a:off x="4671" y="3196"/>
                <a:ext cx="531" cy="176"/>
                <a:chOff x="3290" y="3166"/>
                <a:chExt cx="1748" cy="176"/>
              </a:xfrm>
            </p:grpSpPr>
            <p:sp>
              <p:nvSpPr>
                <p:cNvPr id="20" name="Line 52"/>
                <p:cNvSpPr>
                  <a:spLocks noChangeShapeType="1"/>
                </p:cNvSpPr>
                <p:nvPr/>
              </p:nvSpPr>
              <p:spPr bwMode="auto">
                <a:xfrm>
                  <a:off x="3290" y="3252"/>
                  <a:ext cx="174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1" name="Line 53"/>
                <p:cNvSpPr>
                  <a:spLocks noChangeShapeType="1"/>
                </p:cNvSpPr>
                <p:nvPr/>
              </p:nvSpPr>
              <p:spPr bwMode="auto">
                <a:xfrm>
                  <a:off x="5031" y="3166"/>
                  <a:ext cx="0" cy="17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</p:grpSp>
        <p:sp>
          <p:nvSpPr>
            <p:cNvPr id="4" name="Line 76"/>
            <p:cNvSpPr>
              <a:spLocks noChangeShapeType="1"/>
            </p:cNvSpPr>
            <p:nvPr/>
          </p:nvSpPr>
          <p:spPr bwMode="auto">
            <a:xfrm flipV="1">
              <a:off x="3413" y="2723"/>
              <a:ext cx="0" cy="24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" name="Rectangle 77"/>
            <p:cNvSpPr>
              <a:spLocks noChangeArrowheads="1"/>
            </p:cNvSpPr>
            <p:nvPr/>
          </p:nvSpPr>
          <p:spPr bwMode="auto">
            <a:xfrm>
              <a:off x="2433" y="2723"/>
              <a:ext cx="1616" cy="24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2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1800"/>
            </a:p>
          </p:txBody>
        </p:sp>
        <p:grpSp>
          <p:nvGrpSpPr>
            <p:cNvPr id="6" name="Group 78"/>
            <p:cNvGrpSpPr>
              <a:grpSpLocks/>
            </p:cNvGrpSpPr>
            <p:nvPr/>
          </p:nvGrpSpPr>
          <p:grpSpPr bwMode="auto">
            <a:xfrm>
              <a:off x="554" y="2769"/>
              <a:ext cx="1879" cy="152"/>
              <a:chOff x="1387" y="3460"/>
              <a:chExt cx="572" cy="152"/>
            </a:xfrm>
          </p:grpSpPr>
          <p:sp>
            <p:nvSpPr>
              <p:cNvPr id="13" name="Line 79"/>
              <p:cNvSpPr>
                <a:spLocks noChangeShapeType="1"/>
              </p:cNvSpPr>
              <p:nvPr/>
            </p:nvSpPr>
            <p:spPr bwMode="auto">
              <a:xfrm>
                <a:off x="1387" y="3538"/>
                <a:ext cx="5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4" name="Line 80"/>
              <p:cNvSpPr>
                <a:spLocks noChangeShapeType="1"/>
              </p:cNvSpPr>
              <p:nvPr/>
            </p:nvSpPr>
            <p:spPr bwMode="auto">
              <a:xfrm>
                <a:off x="1388" y="3460"/>
                <a:ext cx="0" cy="15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7" name="Group 81"/>
            <p:cNvGrpSpPr>
              <a:grpSpLocks/>
            </p:cNvGrpSpPr>
            <p:nvPr/>
          </p:nvGrpSpPr>
          <p:grpSpPr bwMode="auto">
            <a:xfrm>
              <a:off x="4062" y="2759"/>
              <a:ext cx="531" cy="176"/>
              <a:chOff x="3290" y="3166"/>
              <a:chExt cx="1748" cy="176"/>
            </a:xfrm>
          </p:grpSpPr>
          <p:sp>
            <p:nvSpPr>
              <p:cNvPr id="11" name="Line 82"/>
              <p:cNvSpPr>
                <a:spLocks noChangeShapeType="1"/>
              </p:cNvSpPr>
              <p:nvPr/>
            </p:nvSpPr>
            <p:spPr bwMode="auto">
              <a:xfrm>
                <a:off x="3290" y="3252"/>
                <a:ext cx="174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2" name="Line 83"/>
              <p:cNvSpPr>
                <a:spLocks noChangeShapeType="1"/>
              </p:cNvSpPr>
              <p:nvPr/>
            </p:nvSpPr>
            <p:spPr bwMode="auto">
              <a:xfrm>
                <a:off x="5031" y="3166"/>
                <a:ext cx="0" cy="17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8" name="Text Box 84"/>
            <p:cNvSpPr txBox="1">
              <a:spLocks noChangeArrowheads="1"/>
            </p:cNvSpPr>
            <p:nvPr/>
          </p:nvSpPr>
          <p:spPr bwMode="auto">
            <a:xfrm>
              <a:off x="3185" y="1649"/>
              <a:ext cx="1066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5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2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l-GR" altLang="el-GR" sz="1800" dirty="0" smtClean="0">
                  <a:solidFill>
                    <a:schemeClr val="accent2"/>
                  </a:solidFill>
                  <a:latin typeface="Comic Sans MS" panose="030F0702030302020204" pitchFamily="66" charset="0"/>
                </a:rPr>
                <a:t>Ερώτηση 1</a:t>
              </a:r>
              <a:endParaRPr lang="en-GB" altLang="el-GR" sz="1800" dirty="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9" name="Text Box 85"/>
            <p:cNvSpPr txBox="1">
              <a:spLocks noChangeArrowheads="1"/>
            </p:cNvSpPr>
            <p:nvPr/>
          </p:nvSpPr>
          <p:spPr bwMode="auto">
            <a:xfrm>
              <a:off x="3185" y="2969"/>
              <a:ext cx="1065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5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2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l-GR" altLang="el-GR" sz="1800" dirty="0" smtClean="0">
                  <a:solidFill>
                    <a:schemeClr val="accent2"/>
                  </a:solidFill>
                  <a:latin typeface="Comic Sans MS" panose="030F0702030302020204" pitchFamily="66" charset="0"/>
                </a:rPr>
                <a:t>Ερώτηση 2</a:t>
              </a:r>
              <a:endParaRPr lang="en-GB" altLang="el-GR" sz="1800" dirty="0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</p:grpSp>
      <p:graphicFrame>
        <p:nvGraphicFramePr>
          <p:cNvPr id="44" name="Πίνακας 43"/>
          <p:cNvGraphicFramePr>
            <a:graphicFrameLocks noGrp="1"/>
          </p:cNvGraphicFramePr>
          <p:nvPr>
            <p:extLst/>
          </p:nvPr>
        </p:nvGraphicFramePr>
        <p:xfrm>
          <a:off x="1872869" y="3959099"/>
          <a:ext cx="838513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7027">
                  <a:extLst>
                    <a:ext uri="{9D8B030D-6E8A-4147-A177-3AD203B41FA5}">
                      <a16:colId xmlns:a16="http://schemas.microsoft.com/office/drawing/2014/main" val="66067382"/>
                    </a:ext>
                  </a:extLst>
                </a:gridCol>
                <a:gridCol w="1677027">
                  <a:extLst>
                    <a:ext uri="{9D8B030D-6E8A-4147-A177-3AD203B41FA5}">
                      <a16:colId xmlns:a16="http://schemas.microsoft.com/office/drawing/2014/main" val="2598778903"/>
                    </a:ext>
                  </a:extLst>
                </a:gridCol>
                <a:gridCol w="1677027">
                  <a:extLst>
                    <a:ext uri="{9D8B030D-6E8A-4147-A177-3AD203B41FA5}">
                      <a16:colId xmlns:a16="http://schemas.microsoft.com/office/drawing/2014/main" val="1967193161"/>
                    </a:ext>
                  </a:extLst>
                </a:gridCol>
                <a:gridCol w="1677027">
                  <a:extLst>
                    <a:ext uri="{9D8B030D-6E8A-4147-A177-3AD203B41FA5}">
                      <a16:colId xmlns:a16="http://schemas.microsoft.com/office/drawing/2014/main" val="3559988357"/>
                    </a:ext>
                  </a:extLst>
                </a:gridCol>
                <a:gridCol w="1677027">
                  <a:extLst>
                    <a:ext uri="{9D8B030D-6E8A-4147-A177-3AD203B41FA5}">
                      <a16:colId xmlns:a16="http://schemas.microsoft.com/office/drawing/2014/main" val="5310653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Ελάχιστα</a:t>
                      </a:r>
                      <a:endParaRPr lang="el-GR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Λίγο</a:t>
                      </a:r>
                      <a:endParaRPr lang="el-GR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Μέτρια</a:t>
                      </a:r>
                      <a:endParaRPr lang="el-GR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Πολύ </a:t>
                      </a:r>
                      <a:endParaRPr lang="el-GR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Πάρα πολύ</a:t>
                      </a:r>
                      <a:endParaRPr lang="el-GR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242562"/>
                  </a:ext>
                </a:extLst>
              </a:tr>
            </a:tbl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775355" y="1367383"/>
            <a:ext cx="113971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Έτσι κάνουμε το </a:t>
            </a:r>
            <a:r>
              <a:rPr lang="el-GR" sz="2800" dirty="0" err="1" smtClean="0"/>
              <a:t>θηκόγραμμα</a:t>
            </a:r>
            <a:r>
              <a:rPr lang="el-GR" sz="2800" dirty="0" smtClean="0"/>
              <a:t> </a:t>
            </a:r>
            <a:r>
              <a:rPr lang="en-US" sz="2800" dirty="0" smtClean="0"/>
              <a:t>(boxplot) </a:t>
            </a:r>
            <a:r>
              <a:rPr lang="el-GR" sz="2800" dirty="0" smtClean="0"/>
              <a:t>ή αλλιώς «τα μουστάκια του </a:t>
            </a:r>
            <a:r>
              <a:rPr lang="en-US" sz="2800" dirty="0" smtClean="0"/>
              <a:t>Tukey</a:t>
            </a:r>
            <a:r>
              <a:rPr lang="el-GR" sz="2800" dirty="0" smtClean="0"/>
              <a:t>»</a:t>
            </a:r>
          </a:p>
          <a:p>
            <a:r>
              <a:rPr lang="el-GR" sz="2800" dirty="0" smtClean="0">
                <a:solidFill>
                  <a:schemeClr val="accent4">
                    <a:lumMod val="75000"/>
                  </a:schemeClr>
                </a:solidFill>
              </a:rPr>
              <a:t>Χρήσιμο για τις ερωτήσεις τύπου 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Likert, </a:t>
            </a:r>
            <a:r>
              <a:rPr lang="el-GR" sz="2800" dirty="0" smtClean="0">
                <a:solidFill>
                  <a:schemeClr val="accent4">
                    <a:lumMod val="75000"/>
                  </a:schemeClr>
                </a:solidFill>
              </a:rPr>
              <a:t>αλλά δύσκολο να το φτιάξετε</a:t>
            </a:r>
            <a:endParaRPr lang="el-GR" sz="28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82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05" name="Group 117"/>
          <p:cNvGrpSpPr>
            <a:grpSpLocks/>
          </p:cNvGrpSpPr>
          <p:nvPr/>
        </p:nvGrpSpPr>
        <p:grpSpPr bwMode="auto">
          <a:xfrm>
            <a:off x="5724525" y="3581401"/>
            <a:ext cx="1182688" cy="765175"/>
            <a:chOff x="2471" y="1846"/>
            <a:chExt cx="745" cy="482"/>
          </a:xfrm>
        </p:grpSpPr>
        <p:sp>
          <p:nvSpPr>
            <p:cNvPr id="6181" name="Line 37"/>
            <p:cNvSpPr>
              <a:spLocks noChangeShapeType="1"/>
            </p:cNvSpPr>
            <p:nvPr/>
          </p:nvSpPr>
          <p:spPr bwMode="auto">
            <a:xfrm flipV="1">
              <a:off x="2893" y="2082"/>
              <a:ext cx="0" cy="246"/>
            </a:xfrm>
            <a:prstGeom prst="line">
              <a:avLst/>
            </a:prstGeom>
            <a:noFill/>
            <a:ln w="38100">
              <a:solidFill>
                <a:srgbClr val="CC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6182" name="Text Box 98"/>
            <p:cNvSpPr txBox="1">
              <a:spLocks noChangeArrowheads="1"/>
            </p:cNvSpPr>
            <p:nvPr/>
          </p:nvSpPr>
          <p:spPr bwMode="auto">
            <a:xfrm>
              <a:off x="2471" y="1846"/>
              <a:ext cx="745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2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None/>
              </a:pPr>
              <a:r>
                <a:rPr lang="el-GR" altLang="el-GR" sz="1600" dirty="0">
                  <a:latin typeface="+mn-lt"/>
                </a:rPr>
                <a:t>Διάμεσος</a:t>
              </a:r>
              <a:endParaRPr lang="en-GB" altLang="el-GR" sz="1600" dirty="0">
                <a:latin typeface="+mn-lt"/>
              </a:endParaRPr>
            </a:p>
          </p:txBody>
        </p:sp>
      </p:grpSp>
      <p:sp>
        <p:nvSpPr>
          <p:cNvPr id="12387" name="Text Box 99"/>
          <p:cNvSpPr txBox="1">
            <a:spLocks noChangeArrowheads="1"/>
          </p:cNvSpPr>
          <p:nvPr/>
        </p:nvSpPr>
        <p:spPr bwMode="auto">
          <a:xfrm>
            <a:off x="3711574" y="3175000"/>
            <a:ext cx="14097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2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l-GR" altLang="el-GR" sz="1600" dirty="0">
                <a:latin typeface="+mn-lt"/>
              </a:rPr>
              <a:t>Πρώτο τεταρτημόριο</a:t>
            </a:r>
            <a:endParaRPr lang="en-GB" altLang="el-GR" sz="1600" dirty="0">
              <a:latin typeface="+mn-lt"/>
            </a:endParaRPr>
          </a:p>
        </p:txBody>
      </p:sp>
      <p:sp>
        <p:nvSpPr>
          <p:cNvPr id="12388" name="Text Box 100"/>
          <p:cNvSpPr txBox="1">
            <a:spLocks noChangeArrowheads="1"/>
          </p:cNvSpPr>
          <p:nvPr/>
        </p:nvSpPr>
        <p:spPr bwMode="auto">
          <a:xfrm>
            <a:off x="6870700" y="3267075"/>
            <a:ext cx="1454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2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l-GR" altLang="el-GR" sz="1600" dirty="0">
                <a:latin typeface="+mn-lt"/>
              </a:rPr>
              <a:t>Τρίτο τεταρτημόριο</a:t>
            </a:r>
            <a:endParaRPr lang="en-GB" altLang="el-GR" sz="1600" dirty="0">
              <a:latin typeface="+mn-lt"/>
            </a:endParaRPr>
          </a:p>
        </p:txBody>
      </p:sp>
      <p:sp>
        <p:nvSpPr>
          <p:cNvPr id="12389" name="Text Box 101"/>
          <p:cNvSpPr txBox="1">
            <a:spLocks noChangeArrowheads="1"/>
          </p:cNvSpPr>
          <p:nvPr/>
        </p:nvSpPr>
        <p:spPr bwMode="auto">
          <a:xfrm>
            <a:off x="1883910" y="3486150"/>
            <a:ext cx="142444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2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l-GR" altLang="el-GR" sz="1600" dirty="0">
                <a:latin typeface="+mn-lt"/>
              </a:rPr>
              <a:t>Μικρότερη τιμή</a:t>
            </a:r>
            <a:endParaRPr lang="en-GB" altLang="el-GR" sz="1600" dirty="0">
              <a:latin typeface="+mn-lt"/>
            </a:endParaRPr>
          </a:p>
        </p:txBody>
      </p:sp>
      <p:sp>
        <p:nvSpPr>
          <p:cNvPr id="12390" name="Text Box 102"/>
          <p:cNvSpPr txBox="1">
            <a:spLocks noChangeArrowheads="1"/>
          </p:cNvSpPr>
          <p:nvPr/>
        </p:nvSpPr>
        <p:spPr bwMode="auto">
          <a:xfrm>
            <a:off x="9258300" y="3465514"/>
            <a:ext cx="131445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2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l-GR" altLang="el-GR" sz="1600" dirty="0">
                <a:latin typeface="+mn-lt"/>
              </a:rPr>
              <a:t>Υψηλότερη τιμή</a:t>
            </a:r>
            <a:endParaRPr lang="en-GB" altLang="el-GR" sz="1600" dirty="0">
              <a:latin typeface="+mn-lt"/>
            </a:endParaRPr>
          </a:p>
        </p:txBody>
      </p:sp>
      <p:grpSp>
        <p:nvGrpSpPr>
          <p:cNvPr id="12403" name="Group 115"/>
          <p:cNvGrpSpPr>
            <a:grpSpLocks/>
          </p:cNvGrpSpPr>
          <p:nvPr/>
        </p:nvGrpSpPr>
        <p:grpSpPr bwMode="auto">
          <a:xfrm>
            <a:off x="4314826" y="3963989"/>
            <a:ext cx="3065463" cy="390525"/>
            <a:chOff x="1521" y="2082"/>
            <a:chExt cx="1931" cy="246"/>
          </a:xfrm>
        </p:grpSpPr>
        <p:sp>
          <p:nvSpPr>
            <p:cNvPr id="6179" name="Rectangle 38"/>
            <p:cNvSpPr>
              <a:spLocks noChangeArrowheads="1"/>
            </p:cNvSpPr>
            <p:nvPr/>
          </p:nvSpPr>
          <p:spPr bwMode="auto">
            <a:xfrm>
              <a:off x="1521" y="2082"/>
              <a:ext cx="1931" cy="24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2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1800"/>
            </a:p>
          </p:txBody>
        </p:sp>
        <p:sp>
          <p:nvSpPr>
            <p:cNvPr id="6180" name="Text Box 104"/>
            <p:cNvSpPr txBox="1">
              <a:spLocks noChangeArrowheads="1"/>
            </p:cNvSpPr>
            <p:nvPr/>
          </p:nvSpPr>
          <p:spPr bwMode="auto">
            <a:xfrm>
              <a:off x="2141" y="2106"/>
              <a:ext cx="64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2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l-GR" altLang="el-GR" sz="1600" dirty="0">
                  <a:solidFill>
                    <a:schemeClr val="accent4">
                      <a:lumMod val="75000"/>
                    </a:schemeClr>
                  </a:solidFill>
                  <a:latin typeface="+mn-lt"/>
                </a:rPr>
                <a:t>Θήκη</a:t>
              </a:r>
              <a:endParaRPr lang="en-GB" altLang="el-GR" sz="1600" dirty="0">
                <a:solidFill>
                  <a:schemeClr val="accent4">
                    <a:lumMod val="75000"/>
                  </a:schemeClr>
                </a:solidFill>
                <a:latin typeface="+mn-lt"/>
              </a:endParaRPr>
            </a:p>
          </p:txBody>
        </p:sp>
      </p:grpSp>
      <p:grpSp>
        <p:nvGrpSpPr>
          <p:cNvPr id="12404" name="Group 116"/>
          <p:cNvGrpSpPr>
            <a:grpSpLocks/>
          </p:cNvGrpSpPr>
          <p:nvPr/>
        </p:nvGrpSpPr>
        <p:grpSpPr bwMode="auto">
          <a:xfrm>
            <a:off x="2941639" y="3786188"/>
            <a:ext cx="7075487" cy="512762"/>
            <a:chOff x="694" y="1873"/>
            <a:chExt cx="4457" cy="323"/>
          </a:xfrm>
        </p:grpSpPr>
        <p:grpSp>
          <p:nvGrpSpPr>
            <p:cNvPr id="6171" name="Group 39"/>
            <p:cNvGrpSpPr>
              <a:grpSpLocks/>
            </p:cNvGrpSpPr>
            <p:nvPr/>
          </p:nvGrpSpPr>
          <p:grpSpPr bwMode="auto">
            <a:xfrm>
              <a:off x="694" y="2030"/>
              <a:ext cx="875" cy="152"/>
              <a:chOff x="1410" y="3356"/>
              <a:chExt cx="572" cy="152"/>
            </a:xfrm>
          </p:grpSpPr>
          <p:sp>
            <p:nvSpPr>
              <p:cNvPr id="6177" name="Line 40"/>
              <p:cNvSpPr>
                <a:spLocks noChangeShapeType="1"/>
              </p:cNvSpPr>
              <p:nvPr/>
            </p:nvSpPr>
            <p:spPr bwMode="auto">
              <a:xfrm>
                <a:off x="1410" y="3432"/>
                <a:ext cx="5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6178" name="Line 41"/>
              <p:cNvSpPr>
                <a:spLocks noChangeShapeType="1"/>
              </p:cNvSpPr>
              <p:nvPr/>
            </p:nvSpPr>
            <p:spPr bwMode="auto">
              <a:xfrm>
                <a:off x="1414" y="3356"/>
                <a:ext cx="0" cy="15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6172" name="Group 42"/>
            <p:cNvGrpSpPr>
              <a:grpSpLocks/>
            </p:cNvGrpSpPr>
            <p:nvPr/>
          </p:nvGrpSpPr>
          <p:grpSpPr bwMode="auto">
            <a:xfrm>
              <a:off x="3490" y="2020"/>
              <a:ext cx="1661" cy="176"/>
              <a:chOff x="3164" y="3346"/>
              <a:chExt cx="1040" cy="176"/>
            </a:xfrm>
          </p:grpSpPr>
          <p:sp>
            <p:nvSpPr>
              <p:cNvPr id="6175" name="Line 43"/>
              <p:cNvSpPr>
                <a:spLocks noChangeShapeType="1"/>
              </p:cNvSpPr>
              <p:nvPr/>
            </p:nvSpPr>
            <p:spPr bwMode="auto">
              <a:xfrm>
                <a:off x="3164" y="3440"/>
                <a:ext cx="104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6176" name="Line 44"/>
              <p:cNvSpPr>
                <a:spLocks noChangeShapeType="1"/>
              </p:cNvSpPr>
              <p:nvPr/>
            </p:nvSpPr>
            <p:spPr bwMode="auto">
              <a:xfrm>
                <a:off x="4199" y="3346"/>
                <a:ext cx="0" cy="17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6173" name="Text Box 105"/>
            <p:cNvSpPr txBox="1">
              <a:spLocks noChangeArrowheads="1"/>
            </p:cNvSpPr>
            <p:nvPr/>
          </p:nvSpPr>
          <p:spPr bwMode="auto">
            <a:xfrm>
              <a:off x="3925" y="1878"/>
              <a:ext cx="732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2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l-GR" altLang="el-GR" sz="1600" dirty="0">
                  <a:solidFill>
                    <a:schemeClr val="accent4">
                      <a:lumMod val="75000"/>
                    </a:schemeClr>
                  </a:solidFill>
                  <a:latin typeface="+mn-lt"/>
                </a:rPr>
                <a:t>Μουστάκι</a:t>
              </a:r>
              <a:endParaRPr lang="en-GB" altLang="el-GR" sz="1600" dirty="0">
                <a:solidFill>
                  <a:schemeClr val="accent4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6174" name="Text Box 106"/>
            <p:cNvSpPr txBox="1">
              <a:spLocks noChangeArrowheads="1"/>
            </p:cNvSpPr>
            <p:nvPr/>
          </p:nvSpPr>
          <p:spPr bwMode="auto">
            <a:xfrm>
              <a:off x="768" y="1873"/>
              <a:ext cx="711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2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l-GR" altLang="el-GR" sz="1600" dirty="0">
                  <a:solidFill>
                    <a:schemeClr val="accent4">
                      <a:lumMod val="75000"/>
                    </a:schemeClr>
                  </a:solidFill>
                  <a:latin typeface="+mn-lt"/>
                </a:rPr>
                <a:t>Μουστάκι</a:t>
              </a:r>
              <a:endParaRPr lang="en-GB" altLang="el-GR" sz="1600" dirty="0">
                <a:solidFill>
                  <a:schemeClr val="accent4">
                    <a:lumMod val="75000"/>
                  </a:schemeClr>
                </a:solidFill>
                <a:latin typeface="+mn-lt"/>
              </a:endParaRPr>
            </a:p>
          </p:txBody>
        </p:sp>
      </p:grpSp>
      <p:grpSp>
        <p:nvGrpSpPr>
          <p:cNvPr id="12402" name="Group 114"/>
          <p:cNvGrpSpPr>
            <a:grpSpLocks/>
          </p:cNvGrpSpPr>
          <p:nvPr/>
        </p:nvGrpSpPr>
        <p:grpSpPr bwMode="auto">
          <a:xfrm>
            <a:off x="-2438400" y="1274764"/>
            <a:ext cx="18026063" cy="5514975"/>
            <a:chOff x="-2641" y="377"/>
            <a:chExt cx="11355" cy="3474"/>
          </a:xfrm>
        </p:grpSpPr>
        <p:grpSp>
          <p:nvGrpSpPr>
            <p:cNvPr id="6158" name="Group 112"/>
            <p:cNvGrpSpPr>
              <a:grpSpLocks/>
            </p:cNvGrpSpPr>
            <p:nvPr/>
          </p:nvGrpSpPr>
          <p:grpSpPr bwMode="auto">
            <a:xfrm>
              <a:off x="-2641" y="3044"/>
              <a:ext cx="11355" cy="807"/>
              <a:chOff x="-2641" y="3044"/>
              <a:chExt cx="11355" cy="807"/>
            </a:xfrm>
          </p:grpSpPr>
          <p:grpSp>
            <p:nvGrpSpPr>
              <p:cNvPr id="6166" name="Group 54"/>
              <p:cNvGrpSpPr>
                <a:grpSpLocks/>
              </p:cNvGrpSpPr>
              <p:nvPr/>
            </p:nvGrpSpPr>
            <p:grpSpPr bwMode="auto">
              <a:xfrm>
                <a:off x="-2389" y="3044"/>
                <a:ext cx="11103" cy="176"/>
                <a:chOff x="-2400" y="3196"/>
                <a:chExt cx="11103" cy="176"/>
              </a:xfrm>
            </p:grpSpPr>
            <p:sp>
              <p:nvSpPr>
                <p:cNvPr id="6169" name="Line 80"/>
                <p:cNvSpPr>
                  <a:spLocks noChangeShapeType="1"/>
                </p:cNvSpPr>
                <p:nvPr/>
              </p:nvSpPr>
              <p:spPr bwMode="auto">
                <a:xfrm>
                  <a:off x="-2400" y="3206"/>
                  <a:ext cx="0" cy="15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6170" name="Line 83"/>
                <p:cNvSpPr>
                  <a:spLocks noChangeShapeType="1"/>
                </p:cNvSpPr>
                <p:nvPr/>
              </p:nvSpPr>
              <p:spPr bwMode="auto">
                <a:xfrm>
                  <a:off x="8703" y="3196"/>
                  <a:ext cx="0" cy="17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sp>
            <p:nvSpPr>
              <p:cNvPr id="6167" name="Line 88"/>
              <p:cNvSpPr>
                <a:spLocks noChangeShapeType="1"/>
              </p:cNvSpPr>
              <p:nvPr/>
            </p:nvSpPr>
            <p:spPr bwMode="auto">
              <a:xfrm>
                <a:off x="-2641" y="3685"/>
                <a:ext cx="0" cy="15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6168" name="Line 91"/>
              <p:cNvSpPr>
                <a:spLocks noChangeShapeType="1"/>
              </p:cNvSpPr>
              <p:nvPr/>
            </p:nvSpPr>
            <p:spPr bwMode="auto">
              <a:xfrm>
                <a:off x="8067" y="3675"/>
                <a:ext cx="0" cy="17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6159" name="Group 108"/>
            <p:cNvGrpSpPr>
              <a:grpSpLocks/>
            </p:cNvGrpSpPr>
            <p:nvPr/>
          </p:nvGrpSpPr>
          <p:grpSpPr bwMode="auto">
            <a:xfrm>
              <a:off x="491" y="377"/>
              <a:ext cx="4739" cy="288"/>
              <a:chOff x="747" y="364"/>
              <a:chExt cx="4739" cy="288"/>
            </a:xfrm>
          </p:grpSpPr>
          <p:sp>
            <p:nvSpPr>
              <p:cNvPr id="6160" name="Text Box 49"/>
              <p:cNvSpPr txBox="1">
                <a:spLocks noChangeArrowheads="1"/>
              </p:cNvSpPr>
              <p:nvPr/>
            </p:nvSpPr>
            <p:spPr bwMode="auto">
              <a:xfrm>
                <a:off x="1838" y="364"/>
                <a:ext cx="2677" cy="2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Wingdings" panose="05000000000000000000" pitchFamily="2" charset="2"/>
                  <a:buChar char="Ø"/>
                  <a:defRPr sz="22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buFontTx/>
                  <a:buNone/>
                </a:pPr>
                <a:r>
                  <a:rPr lang="el-GR" altLang="el-GR" sz="1800" dirty="0" smtClean="0">
                    <a:latin typeface="+mn-lt"/>
                  </a:rPr>
                  <a:t> Το </a:t>
                </a:r>
                <a:r>
                  <a:rPr lang="el-GR" altLang="el-GR" sz="1800" dirty="0" err="1" smtClean="0">
                    <a:latin typeface="+mn-lt"/>
                  </a:rPr>
                  <a:t>θηκόγραμμα</a:t>
                </a:r>
                <a:r>
                  <a:rPr lang="el-GR" altLang="el-GR" sz="1800" dirty="0" smtClean="0">
                    <a:latin typeface="+mn-lt"/>
                  </a:rPr>
                  <a:t> (</a:t>
                </a:r>
                <a:r>
                  <a:rPr lang="en-US" altLang="el-GR" sz="1800" dirty="0" smtClean="0">
                    <a:latin typeface="+mn-lt"/>
                  </a:rPr>
                  <a:t>boxplot)</a:t>
                </a:r>
                <a:r>
                  <a:rPr lang="en-GB" altLang="el-GR" b="1" dirty="0" smtClean="0">
                    <a:latin typeface="Comic Sans MS" panose="030F0702030302020204" pitchFamily="66" charset="0"/>
                  </a:rPr>
                  <a:t> </a:t>
                </a:r>
                <a:endParaRPr lang="en-GB" altLang="el-GR" b="1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6161" name="Group 107"/>
              <p:cNvGrpSpPr>
                <a:grpSpLocks/>
              </p:cNvGrpSpPr>
              <p:nvPr/>
            </p:nvGrpSpPr>
            <p:grpSpPr bwMode="auto">
              <a:xfrm>
                <a:off x="4516" y="400"/>
                <a:ext cx="970" cy="252"/>
                <a:chOff x="4136" y="395"/>
                <a:chExt cx="970" cy="252"/>
              </a:xfrm>
            </p:grpSpPr>
            <p:sp>
              <p:nvSpPr>
                <p:cNvPr id="6164" name="Line 50"/>
                <p:cNvSpPr>
                  <a:spLocks noChangeShapeType="1"/>
                </p:cNvSpPr>
                <p:nvPr/>
              </p:nvSpPr>
              <p:spPr bwMode="auto">
                <a:xfrm>
                  <a:off x="4136" y="516"/>
                  <a:ext cx="97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6165" name="Line 51"/>
                <p:cNvSpPr>
                  <a:spLocks noChangeShapeType="1"/>
                </p:cNvSpPr>
                <p:nvPr/>
              </p:nvSpPr>
              <p:spPr bwMode="auto">
                <a:xfrm>
                  <a:off x="5097" y="395"/>
                  <a:ext cx="0" cy="25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sp>
            <p:nvSpPr>
              <p:cNvPr id="6162" name="Line 52"/>
              <p:cNvSpPr>
                <a:spLocks noChangeShapeType="1"/>
              </p:cNvSpPr>
              <p:nvPr/>
            </p:nvSpPr>
            <p:spPr bwMode="auto">
              <a:xfrm flipH="1">
                <a:off x="749" y="511"/>
                <a:ext cx="10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6163" name="Line 53"/>
              <p:cNvSpPr>
                <a:spLocks noChangeShapeType="1"/>
              </p:cNvSpPr>
              <p:nvPr/>
            </p:nvSpPr>
            <p:spPr bwMode="auto">
              <a:xfrm>
                <a:off x="747" y="377"/>
                <a:ext cx="0" cy="25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</p:grpSp>
      <p:sp>
        <p:nvSpPr>
          <p:cNvPr id="6157" name="Rectangle 118"/>
          <p:cNvSpPr>
            <a:spLocks noChangeArrowheads="1"/>
          </p:cNvSpPr>
          <p:nvPr/>
        </p:nvSpPr>
        <p:spPr bwMode="auto">
          <a:xfrm>
            <a:off x="1509311" y="2078039"/>
            <a:ext cx="10322805" cy="240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2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1800"/>
          </a:p>
        </p:txBody>
      </p:sp>
      <p:graphicFrame>
        <p:nvGraphicFramePr>
          <p:cNvPr id="57" name="Πίνακας 56"/>
          <p:cNvGraphicFramePr>
            <a:graphicFrameLocks noGrp="1"/>
          </p:cNvGraphicFramePr>
          <p:nvPr>
            <p:extLst/>
          </p:nvPr>
        </p:nvGraphicFramePr>
        <p:xfrm>
          <a:off x="2123301" y="4763391"/>
          <a:ext cx="838513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7027">
                  <a:extLst>
                    <a:ext uri="{9D8B030D-6E8A-4147-A177-3AD203B41FA5}">
                      <a16:colId xmlns:a16="http://schemas.microsoft.com/office/drawing/2014/main" val="66067382"/>
                    </a:ext>
                  </a:extLst>
                </a:gridCol>
                <a:gridCol w="1677027">
                  <a:extLst>
                    <a:ext uri="{9D8B030D-6E8A-4147-A177-3AD203B41FA5}">
                      <a16:colId xmlns:a16="http://schemas.microsoft.com/office/drawing/2014/main" val="2598778903"/>
                    </a:ext>
                  </a:extLst>
                </a:gridCol>
                <a:gridCol w="1677027">
                  <a:extLst>
                    <a:ext uri="{9D8B030D-6E8A-4147-A177-3AD203B41FA5}">
                      <a16:colId xmlns:a16="http://schemas.microsoft.com/office/drawing/2014/main" val="1967193161"/>
                    </a:ext>
                  </a:extLst>
                </a:gridCol>
                <a:gridCol w="1677027">
                  <a:extLst>
                    <a:ext uri="{9D8B030D-6E8A-4147-A177-3AD203B41FA5}">
                      <a16:colId xmlns:a16="http://schemas.microsoft.com/office/drawing/2014/main" val="3559988357"/>
                    </a:ext>
                  </a:extLst>
                </a:gridCol>
                <a:gridCol w="1677027">
                  <a:extLst>
                    <a:ext uri="{9D8B030D-6E8A-4147-A177-3AD203B41FA5}">
                      <a16:colId xmlns:a16="http://schemas.microsoft.com/office/drawing/2014/main" val="5310653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Ελάχιστα</a:t>
                      </a:r>
                      <a:endParaRPr lang="el-GR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Λίγο</a:t>
                      </a:r>
                      <a:endParaRPr lang="el-GR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Μέτρια</a:t>
                      </a:r>
                      <a:endParaRPr lang="el-GR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Πολύ </a:t>
                      </a:r>
                      <a:endParaRPr lang="el-GR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Πάρα πολύ</a:t>
                      </a:r>
                      <a:endParaRPr lang="el-GR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242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5319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2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87" grpId="0" autoUpdateAnimBg="0"/>
      <p:bldP spid="12388" grpId="0" autoUpdateAnimBg="0"/>
      <p:bldP spid="12389" grpId="0" autoUpdateAnimBg="0"/>
      <p:bldP spid="1239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2634" y="2703444"/>
            <a:ext cx="9819861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4000" dirty="0" smtClean="0"/>
              <a:t>Μην ξεχνάτε τις λεζάντες. Πάνω από τους πίνακες. Κάτω από τα σχήματα. Αριθμημένες.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410244377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427</Words>
  <Application>Microsoft Office PowerPoint</Application>
  <PresentationFormat>Ευρεία οθόνη</PresentationFormat>
  <Paragraphs>68</Paragraphs>
  <Slides>19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Century Gothic</vt:lpstr>
      <vt:lpstr>Comic Sans MS</vt:lpstr>
      <vt:lpstr>Times New Roman</vt:lpstr>
      <vt:lpstr>Verdana</vt:lpstr>
      <vt:lpstr>Θέμα του Office</vt:lpstr>
      <vt:lpstr>Παρουσίαση του PowerPoint</vt:lpstr>
      <vt:lpstr>Ποσοτικές έρευνες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Αν δεν υπάρχει SPSS</vt:lpstr>
      <vt:lpstr>Παρουσίαση του PowerPoint</vt:lpstr>
      <vt:lpstr>Παρουσίαση του PowerPoint</vt:lpstr>
      <vt:lpstr>Παρουσίαση του PowerPoint</vt:lpstr>
      <vt:lpstr>Θεωρητικές αρχές σχεδιασμού ερωτηματολογίου</vt:lpstr>
      <vt:lpstr>Οι ερωτήσεις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Athanasios Verdis</dc:creator>
  <cp:lastModifiedBy>Διόρθωση</cp:lastModifiedBy>
  <cp:revision>1</cp:revision>
  <dcterms:created xsi:type="dcterms:W3CDTF">2020-02-02T10:54:21Z</dcterms:created>
  <dcterms:modified xsi:type="dcterms:W3CDTF">2022-11-01T10:31:24Z</dcterms:modified>
</cp:coreProperties>
</file>