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3" r:id="rId6"/>
    <p:sldId id="262" r:id="rId7"/>
    <p:sldId id="265" r:id="rId8"/>
    <p:sldId id="264" r:id="rId9"/>
    <p:sldId id="266" r:id="rId10"/>
    <p:sldId id="267" r:id="rId11"/>
    <p:sldId id="279" r:id="rId12"/>
    <p:sldId id="268" r:id="rId13"/>
    <p:sldId id="269" r:id="rId14"/>
    <p:sldId id="270" r:id="rId15"/>
    <p:sldId id="271" r:id="rId16"/>
    <p:sldId id="272" r:id="rId17"/>
    <p:sldId id="273" r:id="rId18"/>
    <p:sldId id="274" r:id="rId19"/>
    <p:sldId id="275" r:id="rId20"/>
    <p:sldId id="276" r:id="rId21"/>
    <p:sldId id="277" r:id="rId22"/>
    <p:sldId id="278" r:id="rId23"/>
    <p:sldId id="281" r:id="rId24"/>
    <p:sldId id="292" r:id="rId25"/>
    <p:sldId id="293" r:id="rId26"/>
    <p:sldId id="299" r:id="rId27"/>
    <p:sldId id="294" r:id="rId28"/>
    <p:sldId id="295" r:id="rId29"/>
    <p:sldId id="300" r:id="rId30"/>
    <p:sldId id="296"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33CCFF"/>
    <a:srgbClr val="CCFF99"/>
    <a:srgbClr val="F9F7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80"/>
  </p:normalViewPr>
  <p:slideViewPr>
    <p:cSldViewPr>
      <p:cViewPr varScale="1">
        <p:scale>
          <a:sx n="121" d="100"/>
          <a:sy n="121" d="100"/>
        </p:scale>
        <p:origin x="13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C96370-E88A-46AD-936E-7751C7E82320}" type="doc">
      <dgm:prSet loTypeId="urn:microsoft.com/office/officeart/2005/8/layout/process1" loCatId="process" qsTypeId="urn:microsoft.com/office/officeart/2005/8/quickstyle/3d5" qsCatId="3D" csTypeId="urn:microsoft.com/office/officeart/2005/8/colors/accent3_2" csCatId="accent3" phldr="1"/>
      <dgm:spPr/>
      <dgm:t>
        <a:bodyPr/>
        <a:lstStyle/>
        <a:p>
          <a:endParaRPr lang="el-GR"/>
        </a:p>
      </dgm:t>
    </dgm:pt>
    <dgm:pt modelId="{94A76037-C4EC-44B9-B47C-45461806CD18}">
      <dgm:prSet custT="1"/>
      <dgm:spPr/>
      <dgm:t>
        <a:bodyPr/>
        <a:lstStyle/>
        <a:p>
          <a:pPr rtl="0"/>
          <a:r>
            <a:rPr lang="el-GR" sz="2800" b="1" dirty="0"/>
            <a:t>Από την άλλη μεριά όμως η χρήση των ζώων επί σκηνής έχει γίνει πιο </a:t>
          </a:r>
        </a:p>
        <a:p>
          <a:r>
            <a:rPr lang="el-GR" sz="2800" b="1" dirty="0"/>
            <a:t>ακραία. </a:t>
          </a:r>
          <a:endParaRPr lang="el-GR" sz="2800" dirty="0"/>
        </a:p>
      </dgm:t>
    </dgm:pt>
    <dgm:pt modelId="{C2D88500-8B52-4842-914E-6F9B86332F51}" type="parTrans" cxnId="{65762B53-BD70-48A1-BC27-07386E33CA47}">
      <dgm:prSet/>
      <dgm:spPr/>
      <dgm:t>
        <a:bodyPr/>
        <a:lstStyle/>
        <a:p>
          <a:endParaRPr lang="el-GR"/>
        </a:p>
      </dgm:t>
    </dgm:pt>
    <dgm:pt modelId="{924D9B56-1D6A-4F1B-A70E-E43CB20A9DBF}" type="sibTrans" cxnId="{65762B53-BD70-48A1-BC27-07386E33CA47}">
      <dgm:prSet/>
      <dgm:spPr/>
      <dgm:t>
        <a:bodyPr/>
        <a:lstStyle/>
        <a:p>
          <a:endParaRPr lang="el-GR"/>
        </a:p>
      </dgm:t>
    </dgm:pt>
    <dgm:pt modelId="{C3A99C41-95DC-4606-B9EF-7267EEE1AF5E}">
      <dgm:prSet custT="1"/>
      <dgm:spPr/>
      <dgm:t>
        <a:bodyPr/>
        <a:lstStyle/>
        <a:p>
          <a:pPr rtl="0"/>
          <a:r>
            <a:rPr lang="el-GR" sz="2400" b="1" dirty="0">
              <a:latin typeface="+mj-lt"/>
            </a:rPr>
            <a:t>Ως προς τα ζώα, η αντίφαση εκδηλώνεται με το αυξημένο ενδιαφέρον για τα δικαιώματά τους και τις πολλές φιλοζωικές οργανώσεις αλλά και με τις συχνά βάρβαρες συνθήκες εκτροφής τους, τη </a:t>
          </a:r>
          <a:r>
            <a:rPr lang="el-GR" sz="2400" b="1" dirty="0" err="1">
              <a:latin typeface="+mj-lt"/>
            </a:rPr>
            <a:t>θήρευσή</a:t>
          </a:r>
          <a:r>
            <a:rPr lang="el-GR" sz="2400" b="1" dirty="0">
              <a:latin typeface="+mj-lt"/>
            </a:rPr>
            <a:t> τους ή την υπερβολική «κατανάλωσή» τους ως τροφής. </a:t>
          </a:r>
          <a:endParaRPr lang="el-GR" sz="2400" b="1" i="0" dirty="0">
            <a:latin typeface="+mj-lt"/>
          </a:endParaRPr>
        </a:p>
      </dgm:t>
    </dgm:pt>
    <dgm:pt modelId="{29E3A9D4-786E-445F-B6F6-BED703CEEB73}" type="parTrans" cxnId="{8DB31101-9A7F-4EAA-9651-DA7787511915}">
      <dgm:prSet/>
      <dgm:spPr/>
      <dgm:t>
        <a:bodyPr/>
        <a:lstStyle/>
        <a:p>
          <a:endParaRPr lang="el-GR"/>
        </a:p>
      </dgm:t>
    </dgm:pt>
    <dgm:pt modelId="{AA3E13B1-A462-4C27-8B62-D84D10EDC075}" type="sibTrans" cxnId="{8DB31101-9A7F-4EAA-9651-DA7787511915}">
      <dgm:prSet/>
      <dgm:spPr/>
      <dgm:t>
        <a:bodyPr/>
        <a:lstStyle/>
        <a:p>
          <a:endParaRPr lang="el-GR"/>
        </a:p>
      </dgm:t>
    </dgm:pt>
    <dgm:pt modelId="{4256031E-59A7-4D86-BF80-36432306678D}">
      <dgm:prSet/>
      <dgm:spPr/>
      <dgm:t>
        <a:bodyPr/>
        <a:lstStyle/>
        <a:p>
          <a:r>
            <a:rPr lang="el-GR" b="1" dirty="0"/>
            <a:t>Ως προς την τέχνη, η αντίφαση εκδηλώνεται αφ’ ενός με τις περιοριστικές νομοθεσίες και αφ’ ετέρου με την ηδονοβλεψία της βίας και τη λαγνεία της </a:t>
          </a:r>
          <a:r>
            <a:rPr lang="el-GR" b="1" dirty="0" err="1"/>
            <a:t>ειδιστικής</a:t>
          </a:r>
          <a:r>
            <a:rPr lang="el-GR" b="1" dirty="0"/>
            <a:t> εξουσίας που παρατηρούνται σε πολλές σκηνές του δυτικού κόσμου. Μοιάζει πλέον αφομοιωμένη από το φιλοθεάμον κοινό η ακρότητα των καλλιτεχνικών επιλογών σε σχέση με τα σκηνικά ζώα, αλλά αυτό ισχύει μόνο συγκριτικά με τις αντίστοιχες θεατρικές σκηνές του παρελθόντος. </a:t>
          </a:r>
        </a:p>
      </dgm:t>
    </dgm:pt>
    <dgm:pt modelId="{73689CD0-10A0-453F-8A9D-70555AF1A08F}" type="parTrans" cxnId="{611894D2-63B4-49ED-88EC-32FB86A01438}">
      <dgm:prSet/>
      <dgm:spPr/>
      <dgm:t>
        <a:bodyPr/>
        <a:lstStyle/>
        <a:p>
          <a:endParaRPr lang="el-GR"/>
        </a:p>
      </dgm:t>
    </dgm:pt>
    <dgm:pt modelId="{84A3020C-46F7-437C-9E01-BACAB28C1A01}" type="sibTrans" cxnId="{611894D2-63B4-49ED-88EC-32FB86A01438}">
      <dgm:prSet/>
      <dgm:spPr/>
      <dgm:t>
        <a:bodyPr/>
        <a:lstStyle/>
        <a:p>
          <a:endParaRPr lang="el-GR"/>
        </a:p>
      </dgm:t>
    </dgm:pt>
    <dgm:pt modelId="{6392319E-D16A-4C08-B088-712EFADD0E2F}" type="pres">
      <dgm:prSet presAssocID="{D4C96370-E88A-46AD-936E-7751C7E82320}" presName="Name0" presStyleCnt="0">
        <dgm:presLayoutVars>
          <dgm:dir/>
          <dgm:resizeHandles val="exact"/>
        </dgm:presLayoutVars>
      </dgm:prSet>
      <dgm:spPr/>
    </dgm:pt>
    <dgm:pt modelId="{5B91E291-F195-4217-AF65-DADF92546D9F}" type="pres">
      <dgm:prSet presAssocID="{94A76037-C4EC-44B9-B47C-45461806CD18}" presName="node" presStyleLbl="node1" presStyleIdx="0" presStyleCnt="3" custScaleY="170565">
        <dgm:presLayoutVars>
          <dgm:bulletEnabled val="1"/>
        </dgm:presLayoutVars>
      </dgm:prSet>
      <dgm:spPr/>
    </dgm:pt>
    <dgm:pt modelId="{B8CC95A5-2281-4330-BACF-E05C5B9D0B2F}" type="pres">
      <dgm:prSet presAssocID="{924D9B56-1D6A-4F1B-A70E-E43CB20A9DBF}" presName="sibTrans" presStyleLbl="sibTrans2D1" presStyleIdx="0" presStyleCnt="2"/>
      <dgm:spPr/>
    </dgm:pt>
    <dgm:pt modelId="{5C974EBC-A4E4-4DAD-A456-28B7FB24B572}" type="pres">
      <dgm:prSet presAssocID="{924D9B56-1D6A-4F1B-A70E-E43CB20A9DBF}" presName="connectorText" presStyleLbl="sibTrans2D1" presStyleIdx="0" presStyleCnt="2"/>
      <dgm:spPr/>
    </dgm:pt>
    <dgm:pt modelId="{E84449DA-2916-45C7-BE80-996F58632AA6}" type="pres">
      <dgm:prSet presAssocID="{C3A99C41-95DC-4606-B9EF-7267EEE1AF5E}" presName="node" presStyleLbl="node1" presStyleIdx="1" presStyleCnt="3" custScaleY="193614">
        <dgm:presLayoutVars>
          <dgm:bulletEnabled val="1"/>
        </dgm:presLayoutVars>
      </dgm:prSet>
      <dgm:spPr/>
    </dgm:pt>
    <dgm:pt modelId="{FAA8017C-FA83-47BD-8A77-34126319E84E}" type="pres">
      <dgm:prSet presAssocID="{AA3E13B1-A462-4C27-8B62-D84D10EDC075}" presName="sibTrans" presStyleLbl="sibTrans2D1" presStyleIdx="1" presStyleCnt="2"/>
      <dgm:spPr/>
    </dgm:pt>
    <dgm:pt modelId="{333393D3-CEDE-4C2C-89D5-800B9237BD00}" type="pres">
      <dgm:prSet presAssocID="{AA3E13B1-A462-4C27-8B62-D84D10EDC075}" presName="connectorText" presStyleLbl="sibTrans2D1" presStyleIdx="1" presStyleCnt="2"/>
      <dgm:spPr/>
    </dgm:pt>
    <dgm:pt modelId="{CE7C23D3-6E07-4E70-8756-16F451253202}" type="pres">
      <dgm:prSet presAssocID="{4256031E-59A7-4D86-BF80-36432306678D}" presName="node" presStyleLbl="node1" presStyleIdx="2" presStyleCnt="3" custScaleY="192267">
        <dgm:presLayoutVars>
          <dgm:bulletEnabled val="1"/>
        </dgm:presLayoutVars>
      </dgm:prSet>
      <dgm:spPr/>
    </dgm:pt>
  </dgm:ptLst>
  <dgm:cxnLst>
    <dgm:cxn modelId="{8DB31101-9A7F-4EAA-9651-DA7787511915}" srcId="{D4C96370-E88A-46AD-936E-7751C7E82320}" destId="{C3A99C41-95DC-4606-B9EF-7267EEE1AF5E}" srcOrd="1" destOrd="0" parTransId="{29E3A9D4-786E-445F-B6F6-BED703CEEB73}" sibTransId="{AA3E13B1-A462-4C27-8B62-D84D10EDC075}"/>
    <dgm:cxn modelId="{D51D321A-D0EA-4E7D-915D-F75C297EA478}" type="presOf" srcId="{AA3E13B1-A462-4C27-8B62-D84D10EDC075}" destId="{333393D3-CEDE-4C2C-89D5-800B9237BD00}" srcOrd="1" destOrd="0" presId="urn:microsoft.com/office/officeart/2005/8/layout/process1"/>
    <dgm:cxn modelId="{11D30537-DFEA-44CD-8BC8-DF2729F361D3}" type="presOf" srcId="{D4C96370-E88A-46AD-936E-7751C7E82320}" destId="{6392319E-D16A-4C08-B088-712EFADD0E2F}" srcOrd="0" destOrd="0" presId="urn:microsoft.com/office/officeart/2005/8/layout/process1"/>
    <dgm:cxn modelId="{40C57F4B-648D-4F95-9884-98FBAC119EA3}" type="presOf" srcId="{94A76037-C4EC-44B9-B47C-45461806CD18}" destId="{5B91E291-F195-4217-AF65-DADF92546D9F}" srcOrd="0" destOrd="0" presId="urn:microsoft.com/office/officeart/2005/8/layout/process1"/>
    <dgm:cxn modelId="{65762B53-BD70-48A1-BC27-07386E33CA47}" srcId="{D4C96370-E88A-46AD-936E-7751C7E82320}" destId="{94A76037-C4EC-44B9-B47C-45461806CD18}" srcOrd="0" destOrd="0" parTransId="{C2D88500-8B52-4842-914E-6F9B86332F51}" sibTransId="{924D9B56-1D6A-4F1B-A70E-E43CB20A9DBF}"/>
    <dgm:cxn modelId="{66100355-DF19-4A03-8CB8-9BEAA6B5D94A}" type="presOf" srcId="{924D9B56-1D6A-4F1B-A70E-E43CB20A9DBF}" destId="{B8CC95A5-2281-4330-BACF-E05C5B9D0B2F}" srcOrd="0" destOrd="0" presId="urn:microsoft.com/office/officeart/2005/8/layout/process1"/>
    <dgm:cxn modelId="{A1ABB67F-8874-41F9-A73E-7C9CF7DB4BE7}" type="presOf" srcId="{AA3E13B1-A462-4C27-8B62-D84D10EDC075}" destId="{FAA8017C-FA83-47BD-8A77-34126319E84E}" srcOrd="0" destOrd="0" presId="urn:microsoft.com/office/officeart/2005/8/layout/process1"/>
    <dgm:cxn modelId="{6C9AE896-1715-4051-A330-CF9A05910EE1}" type="presOf" srcId="{4256031E-59A7-4D86-BF80-36432306678D}" destId="{CE7C23D3-6E07-4E70-8756-16F451253202}" srcOrd="0" destOrd="0" presId="urn:microsoft.com/office/officeart/2005/8/layout/process1"/>
    <dgm:cxn modelId="{804E279B-7FDD-437C-BE1C-0F0D78D46F4D}" type="presOf" srcId="{924D9B56-1D6A-4F1B-A70E-E43CB20A9DBF}" destId="{5C974EBC-A4E4-4DAD-A456-28B7FB24B572}" srcOrd="1" destOrd="0" presId="urn:microsoft.com/office/officeart/2005/8/layout/process1"/>
    <dgm:cxn modelId="{E39A449F-8E88-4242-BA2B-793D5392967C}" type="presOf" srcId="{C3A99C41-95DC-4606-B9EF-7267EEE1AF5E}" destId="{E84449DA-2916-45C7-BE80-996F58632AA6}" srcOrd="0" destOrd="0" presId="urn:microsoft.com/office/officeart/2005/8/layout/process1"/>
    <dgm:cxn modelId="{611894D2-63B4-49ED-88EC-32FB86A01438}" srcId="{D4C96370-E88A-46AD-936E-7751C7E82320}" destId="{4256031E-59A7-4D86-BF80-36432306678D}" srcOrd="2" destOrd="0" parTransId="{73689CD0-10A0-453F-8A9D-70555AF1A08F}" sibTransId="{84A3020C-46F7-437C-9E01-BACAB28C1A01}"/>
    <dgm:cxn modelId="{27FC75B4-805C-4616-9557-F3497FD8910F}" type="presParOf" srcId="{6392319E-D16A-4C08-B088-712EFADD0E2F}" destId="{5B91E291-F195-4217-AF65-DADF92546D9F}" srcOrd="0" destOrd="0" presId="urn:microsoft.com/office/officeart/2005/8/layout/process1"/>
    <dgm:cxn modelId="{5827E88D-31E1-433C-9728-3587CCEA131F}" type="presParOf" srcId="{6392319E-D16A-4C08-B088-712EFADD0E2F}" destId="{B8CC95A5-2281-4330-BACF-E05C5B9D0B2F}" srcOrd="1" destOrd="0" presId="urn:microsoft.com/office/officeart/2005/8/layout/process1"/>
    <dgm:cxn modelId="{300F63AB-1C16-4DA3-8E2C-5E9B2D744F48}" type="presParOf" srcId="{B8CC95A5-2281-4330-BACF-E05C5B9D0B2F}" destId="{5C974EBC-A4E4-4DAD-A456-28B7FB24B572}" srcOrd="0" destOrd="0" presId="urn:microsoft.com/office/officeart/2005/8/layout/process1"/>
    <dgm:cxn modelId="{14FE48C3-0D44-4F71-AAB7-2891F77B9A25}" type="presParOf" srcId="{6392319E-D16A-4C08-B088-712EFADD0E2F}" destId="{E84449DA-2916-45C7-BE80-996F58632AA6}" srcOrd="2" destOrd="0" presId="urn:microsoft.com/office/officeart/2005/8/layout/process1"/>
    <dgm:cxn modelId="{B9494930-31F2-4C48-95DA-8F9E796D06A0}" type="presParOf" srcId="{6392319E-D16A-4C08-B088-712EFADD0E2F}" destId="{FAA8017C-FA83-47BD-8A77-34126319E84E}" srcOrd="3" destOrd="0" presId="urn:microsoft.com/office/officeart/2005/8/layout/process1"/>
    <dgm:cxn modelId="{3C1390D2-E263-4092-B567-3F65C69EE599}" type="presParOf" srcId="{FAA8017C-FA83-47BD-8A77-34126319E84E}" destId="{333393D3-CEDE-4C2C-89D5-800B9237BD00}" srcOrd="0" destOrd="0" presId="urn:microsoft.com/office/officeart/2005/8/layout/process1"/>
    <dgm:cxn modelId="{D9EDA463-2B68-41C3-BE2B-78F309106DF5}" type="presParOf" srcId="{6392319E-D16A-4C08-B088-712EFADD0E2F}" destId="{CE7C23D3-6E07-4E70-8756-16F451253202}"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91E291-F195-4217-AF65-DADF92546D9F}">
      <dsp:nvSpPr>
        <dsp:cNvPr id="0" name=""/>
        <dsp:cNvSpPr/>
      </dsp:nvSpPr>
      <dsp:spPr>
        <a:xfrm>
          <a:off x="12346" y="408209"/>
          <a:ext cx="2371526" cy="6041581"/>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l-GR" sz="2800" b="1" kern="1200" dirty="0"/>
            <a:t>Από την άλλη μεριά όμως η χρήση των ζώων επί σκηνής έχει γίνει πιο </a:t>
          </a:r>
        </a:p>
        <a:p>
          <a:pPr marL="0" lvl="0" indent="0" algn="ctr" defTabSz="1244600">
            <a:lnSpc>
              <a:spcPct val="90000"/>
            </a:lnSpc>
            <a:spcBef>
              <a:spcPct val="0"/>
            </a:spcBef>
            <a:spcAft>
              <a:spcPct val="35000"/>
            </a:spcAft>
            <a:buNone/>
          </a:pPr>
          <a:r>
            <a:rPr lang="el-GR" sz="2800" b="1" kern="1200" dirty="0"/>
            <a:t>ακραία. </a:t>
          </a:r>
          <a:endParaRPr lang="el-GR" sz="2800" kern="1200" dirty="0"/>
        </a:p>
      </dsp:txBody>
      <dsp:txXfrm>
        <a:off x="81806" y="477669"/>
        <a:ext cx="2232606" cy="5902661"/>
      </dsp:txXfrm>
    </dsp:sp>
    <dsp:sp modelId="{B8CC95A5-2281-4330-BACF-E05C5B9D0B2F}">
      <dsp:nvSpPr>
        <dsp:cNvPr id="0" name=""/>
        <dsp:cNvSpPr/>
      </dsp:nvSpPr>
      <dsp:spPr>
        <a:xfrm>
          <a:off x="2621026" y="3134930"/>
          <a:ext cx="502763" cy="588138"/>
        </a:xfrm>
        <a:prstGeom prst="rightArrow">
          <a:avLst>
            <a:gd name="adj1" fmla="val 60000"/>
            <a:gd name="adj2" fmla="val 50000"/>
          </a:avLst>
        </a:prstGeom>
        <a:solidFill>
          <a:schemeClr val="accent3">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l-GR" sz="1500" kern="1200"/>
        </a:p>
      </dsp:txBody>
      <dsp:txXfrm>
        <a:off x="2621026" y="3252558"/>
        <a:ext cx="351934" cy="352882"/>
      </dsp:txXfrm>
    </dsp:sp>
    <dsp:sp modelId="{E84449DA-2916-45C7-BE80-996F58632AA6}">
      <dsp:nvSpPr>
        <dsp:cNvPr id="0" name=""/>
        <dsp:cNvSpPr/>
      </dsp:nvSpPr>
      <dsp:spPr>
        <a:xfrm>
          <a:off x="3332484" y="0"/>
          <a:ext cx="2371526" cy="6858000"/>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b="1" kern="1200" dirty="0">
              <a:latin typeface="+mj-lt"/>
            </a:rPr>
            <a:t>Ως προς τα ζώα, η αντίφαση εκδηλώνεται με το αυξημένο ενδιαφέρον για τα δικαιώματά τους και τις πολλές φιλοζωικές οργανώσεις αλλά και με τις συχνά βάρβαρες συνθήκες εκτροφής τους, τη </a:t>
          </a:r>
          <a:r>
            <a:rPr lang="el-GR" sz="2400" b="1" kern="1200" dirty="0" err="1">
              <a:latin typeface="+mj-lt"/>
            </a:rPr>
            <a:t>θήρευσή</a:t>
          </a:r>
          <a:r>
            <a:rPr lang="el-GR" sz="2400" b="1" kern="1200" dirty="0">
              <a:latin typeface="+mj-lt"/>
            </a:rPr>
            <a:t> τους ή την υπερβολική «κατανάλωσή» τους ως τροφής. </a:t>
          </a:r>
          <a:endParaRPr lang="el-GR" sz="2400" b="1" i="0" kern="1200" dirty="0">
            <a:latin typeface="+mj-lt"/>
          </a:endParaRPr>
        </a:p>
      </dsp:txBody>
      <dsp:txXfrm>
        <a:off x="3401944" y="69460"/>
        <a:ext cx="2232606" cy="6719080"/>
      </dsp:txXfrm>
    </dsp:sp>
    <dsp:sp modelId="{FAA8017C-FA83-47BD-8A77-34126319E84E}">
      <dsp:nvSpPr>
        <dsp:cNvPr id="0" name=""/>
        <dsp:cNvSpPr/>
      </dsp:nvSpPr>
      <dsp:spPr>
        <a:xfrm>
          <a:off x="5941164" y="3134930"/>
          <a:ext cx="502763" cy="588138"/>
        </a:xfrm>
        <a:prstGeom prst="rightArrow">
          <a:avLst>
            <a:gd name="adj1" fmla="val 60000"/>
            <a:gd name="adj2" fmla="val 50000"/>
          </a:avLst>
        </a:prstGeom>
        <a:solidFill>
          <a:schemeClr val="accent3">
            <a:tint val="60000"/>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66750">
            <a:lnSpc>
              <a:spcPct val="90000"/>
            </a:lnSpc>
            <a:spcBef>
              <a:spcPct val="0"/>
            </a:spcBef>
            <a:spcAft>
              <a:spcPct val="35000"/>
            </a:spcAft>
            <a:buNone/>
          </a:pPr>
          <a:endParaRPr lang="el-GR" sz="1500" kern="1200"/>
        </a:p>
      </dsp:txBody>
      <dsp:txXfrm>
        <a:off x="5941164" y="3252558"/>
        <a:ext cx="351934" cy="352882"/>
      </dsp:txXfrm>
    </dsp:sp>
    <dsp:sp modelId="{CE7C23D3-6E07-4E70-8756-16F451253202}">
      <dsp:nvSpPr>
        <dsp:cNvPr id="0" name=""/>
        <dsp:cNvSpPr/>
      </dsp:nvSpPr>
      <dsp:spPr>
        <a:xfrm>
          <a:off x="6652622" y="23856"/>
          <a:ext cx="2371526" cy="6810287"/>
        </a:xfrm>
        <a:prstGeom prst="roundRect">
          <a:avLst>
            <a:gd name="adj" fmla="val 10000"/>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l-GR" sz="1900" b="1" kern="1200" dirty="0"/>
            <a:t>Ως προς την τέχνη, η αντίφαση εκδηλώνεται αφ’ ενός με τις περιοριστικές νομοθεσίες και αφ’ ετέρου με την ηδονοβλεψία της βίας και τη λαγνεία της </a:t>
          </a:r>
          <a:r>
            <a:rPr lang="el-GR" sz="1900" b="1" kern="1200" dirty="0" err="1"/>
            <a:t>ειδιστικής</a:t>
          </a:r>
          <a:r>
            <a:rPr lang="el-GR" sz="1900" b="1" kern="1200" dirty="0"/>
            <a:t> εξουσίας που παρατηρούνται σε πολλές σκηνές του δυτικού κόσμου. Μοιάζει πλέον αφομοιωμένη από το φιλοθεάμον κοινό η ακρότητα των καλλιτεχνικών επιλογών σε σχέση με τα σκηνικά ζώα, αλλά αυτό ισχύει μόνο συγκριτικά με τις αντίστοιχες θεατρικές σκηνές του παρελθόντος. </a:t>
          </a:r>
        </a:p>
      </dsp:txBody>
      <dsp:txXfrm>
        <a:off x="6722082" y="93316"/>
        <a:ext cx="2232606" cy="667136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E6788576-804A-4918-BBFC-3A6F14720F1E}" type="datetimeFigureOut">
              <a:rPr lang="el-GR" smtClean="0"/>
              <a:pPr/>
              <a:t>18/10/21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E6788576-804A-4918-BBFC-3A6F14720F1E}" type="datetimeFigureOut">
              <a:rPr lang="el-GR" smtClean="0"/>
              <a:pPr/>
              <a:t>18/10/21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E6788576-804A-4918-BBFC-3A6F14720F1E}" type="datetimeFigureOut">
              <a:rPr lang="el-GR" smtClean="0"/>
              <a:pPr/>
              <a:t>18/10/21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E6788576-804A-4918-BBFC-3A6F14720F1E}" type="datetimeFigureOut">
              <a:rPr lang="el-GR" smtClean="0"/>
              <a:pPr/>
              <a:t>18/10/21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788576-804A-4918-BBFC-3A6F14720F1E}" type="datetimeFigureOut">
              <a:rPr lang="el-GR" smtClean="0"/>
              <a:pPr/>
              <a:t>18/10/21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E6788576-804A-4918-BBFC-3A6F14720F1E}" type="datetimeFigureOut">
              <a:rPr lang="el-GR" smtClean="0"/>
              <a:pPr/>
              <a:t>18/10/21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E6788576-804A-4918-BBFC-3A6F14720F1E}" type="datetimeFigureOut">
              <a:rPr lang="el-GR" smtClean="0"/>
              <a:pPr/>
              <a:t>18/10/21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E6788576-804A-4918-BBFC-3A6F14720F1E}" type="datetimeFigureOut">
              <a:rPr lang="el-GR" smtClean="0"/>
              <a:pPr/>
              <a:t>18/10/21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88576-804A-4918-BBFC-3A6F14720F1E}" type="datetimeFigureOut">
              <a:rPr lang="el-GR" smtClean="0"/>
              <a:pPr/>
              <a:t>18/10/21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788576-804A-4918-BBFC-3A6F14720F1E}" type="datetimeFigureOut">
              <a:rPr lang="el-GR" smtClean="0"/>
              <a:pPr/>
              <a:t>18/10/21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788576-804A-4918-BBFC-3A6F14720F1E}" type="datetimeFigureOut">
              <a:rPr lang="el-GR" smtClean="0"/>
              <a:pPr/>
              <a:t>18/10/21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871B7B7-320F-4893-9E88-DB5E3E65ECA8}" type="slidenum">
              <a:rPr lang="el-GR" smtClean="0"/>
              <a:pPr/>
              <a:t>‹#›</a:t>
            </a:fld>
            <a:endParaRPr lang="el-GR"/>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788576-804A-4918-BBFC-3A6F14720F1E}" type="datetimeFigureOut">
              <a:rPr lang="el-GR" smtClean="0"/>
              <a:pPr/>
              <a:t>18/10/21</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1B7B7-320F-4893-9E88-DB5E3E65ECA8}"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dir="in"/>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75199"/>
            <a:ext cx="7772400" cy="1470025"/>
          </a:xfrm>
        </p:spPr>
        <p:txBody>
          <a:bodyPr/>
          <a:lstStyle/>
          <a:p>
            <a:r>
              <a:rPr lang="el-GR" dirty="0">
                <a:solidFill>
                  <a:srgbClr val="CCFF99"/>
                </a:solidFill>
              </a:rPr>
              <a:t>ΘΕΑΤΡΙΚΑ </a:t>
            </a:r>
            <a:r>
              <a:rPr lang="en-US" dirty="0">
                <a:solidFill>
                  <a:srgbClr val="CCFF99"/>
                </a:solidFill>
              </a:rPr>
              <a:t>BESTIARIA</a:t>
            </a:r>
            <a:endParaRPr lang="el-GR" dirty="0">
              <a:solidFill>
                <a:srgbClr val="CCFF99"/>
              </a:solidFill>
            </a:endParaRPr>
          </a:p>
        </p:txBody>
      </p:sp>
      <p:sp>
        <p:nvSpPr>
          <p:cNvPr id="3" name="Subtitle 2"/>
          <p:cNvSpPr>
            <a:spLocks noGrp="1"/>
          </p:cNvSpPr>
          <p:nvPr>
            <p:ph type="subTitle" idx="1"/>
          </p:nvPr>
        </p:nvSpPr>
        <p:spPr>
          <a:xfrm>
            <a:off x="1371600" y="5276800"/>
            <a:ext cx="6400800" cy="1752600"/>
          </a:xfrm>
        </p:spPr>
        <p:txBody>
          <a:bodyPr/>
          <a:lstStyle/>
          <a:p>
            <a:r>
              <a:rPr lang="el-GR" dirty="0">
                <a:solidFill>
                  <a:srgbClr val="CCFF99"/>
                </a:solidFill>
              </a:rPr>
              <a:t>Θεατρικές και φιλοσοφικές σκηνές της </a:t>
            </a:r>
            <a:r>
              <a:rPr lang="el-GR" dirty="0" err="1">
                <a:solidFill>
                  <a:srgbClr val="CCFF99"/>
                </a:solidFill>
              </a:rPr>
              <a:t>ζωικότητας</a:t>
            </a:r>
            <a:endParaRPr lang="el-GR" dirty="0">
              <a:solidFill>
                <a:srgbClr val="CCFF99"/>
              </a:solidFill>
            </a:endParaRPr>
          </a:p>
        </p:txBody>
      </p:sp>
      <p:sp>
        <p:nvSpPr>
          <p:cNvPr id="57346" name="AutoShape 2" descr="Σχετική εικόνα"/>
          <p:cNvSpPr>
            <a:spLocks noChangeAspect="1" noChangeArrowheads="1"/>
          </p:cNvSpPr>
          <p:nvPr/>
        </p:nvSpPr>
        <p:spPr bwMode="auto">
          <a:xfrm>
            <a:off x="155575" y="-2376488"/>
            <a:ext cx="7610475" cy="49530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57348" name="Picture 4" descr="https://www.babybytes.nl/ckeup/20170101-632.jpg"/>
          <p:cNvPicPr>
            <a:picLocks noChangeAspect="1" noChangeArrowheads="1"/>
          </p:cNvPicPr>
          <p:nvPr/>
        </p:nvPicPr>
        <p:blipFill>
          <a:blip r:embed="rId2" cstate="print"/>
          <a:srcRect/>
          <a:stretch>
            <a:fillRect/>
          </a:stretch>
        </p:blipFill>
        <p:spPr bwMode="auto">
          <a:xfrm>
            <a:off x="35496" y="-729630"/>
            <a:ext cx="9108504" cy="5238750"/>
          </a:xfrm>
          <a:prstGeom prst="rect">
            <a:avLst/>
          </a:prstGeom>
          <a:noFill/>
        </p:spPr>
      </p:pic>
    </p:spTree>
  </p:cSld>
  <p:clrMapOvr>
    <a:masterClrMapping/>
  </p:clrMapOvr>
  <p:transition>
    <p:zoom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20000"/>
          </a:bodyPr>
          <a:lstStyle/>
          <a:p>
            <a:r>
              <a:rPr lang="el-GR" dirty="0"/>
              <a:t>Η συναισθηματική τάση δεν μπορεί να κρύψει το </a:t>
            </a:r>
            <a:r>
              <a:rPr lang="el-GR" dirty="0">
                <a:solidFill>
                  <a:srgbClr val="FFFF00"/>
                </a:solidFill>
              </a:rPr>
              <a:t>ανθρωποκεντρικό βλέμμα </a:t>
            </a:r>
            <a:r>
              <a:rPr lang="el-GR" dirty="0"/>
              <a:t>που συναντά το ζωικό βλέμμα ακριβώς ως </a:t>
            </a:r>
            <a:r>
              <a:rPr lang="el-GR" i="1" dirty="0"/>
              <a:t>ζωικό</a:t>
            </a:r>
            <a:r>
              <a:rPr lang="el-GR" dirty="0"/>
              <a:t>, ως βλέμμα ενός κατώτερου όντος και επειδή κανείς Γερμανός δεν θα μπορούσε να κάνει κάτι τέτοιο βλέποντάς τους, οι κρατούμενοι βρίσκουν στο </a:t>
            </a:r>
            <a:r>
              <a:rPr lang="el-GR" i="1" dirty="0"/>
              <a:t>πρόσωπο</a:t>
            </a:r>
            <a:r>
              <a:rPr lang="el-GR" dirty="0"/>
              <a:t> του σκύλου ένα πολύ καλό άλλοθι να νιώσουν και αυτοί ότι αναγνωρίζονται ως άνθρωποι. </a:t>
            </a:r>
          </a:p>
          <a:p>
            <a:endParaRPr lang="el-GR" dirty="0"/>
          </a:p>
          <a:p>
            <a:endParaRPr lang="el-GR" dirty="0"/>
          </a:p>
          <a:p>
            <a:r>
              <a:rPr lang="el-GR" dirty="0"/>
              <a:t>Άλλωστε γνωρίζουμε ότι ο ίδιος ο </a:t>
            </a:r>
            <a:r>
              <a:rPr lang="en-US" dirty="0"/>
              <a:t>L</a:t>
            </a:r>
            <a:r>
              <a:rPr lang="el-GR" dirty="0"/>
              <a:t>é</a:t>
            </a:r>
            <a:r>
              <a:rPr lang="en-US" dirty="0" err="1"/>
              <a:t>vinas</a:t>
            </a:r>
            <a:r>
              <a:rPr lang="el-GR" dirty="0"/>
              <a:t> αρνήθηκε εκ των υστέρων την ιδιότητα του προσώπου στον </a:t>
            </a:r>
            <a:r>
              <a:rPr lang="en-US" dirty="0"/>
              <a:t>Bobby</a:t>
            </a:r>
            <a:r>
              <a:rPr lang="el-GR" dirty="0"/>
              <a:t>. Η </a:t>
            </a:r>
            <a:r>
              <a:rPr lang="en-US" dirty="0"/>
              <a:t>face</a:t>
            </a:r>
            <a:r>
              <a:rPr lang="el-GR" dirty="0"/>
              <a:t> à </a:t>
            </a:r>
            <a:r>
              <a:rPr lang="en-US" dirty="0"/>
              <a:t>face</a:t>
            </a:r>
            <a:r>
              <a:rPr lang="el-GR" dirty="0"/>
              <a:t> σχέση είναι μη αναγώγιμη, καθώς το πρόσωπο του άλλου δεν αποκαλύπτει τόσο τον άλλον, όσο την απόλυτη ετερότητά του, άρα δεν μου απευθύνει απλώς τον λόγο, αλλά είναι για μένα μια κλήτευση (</a:t>
            </a:r>
            <a:r>
              <a:rPr lang="en-US" dirty="0" err="1"/>
              <a:t>interpelation</a:t>
            </a:r>
            <a:r>
              <a:rPr lang="el-GR" dirty="0"/>
              <a:t>), το όριο της οποίας είναι το «ου φονεύσεις».</a:t>
            </a:r>
          </a:p>
          <a:p>
            <a:r>
              <a:rPr lang="el-GR" dirty="0"/>
              <a:t> </a:t>
            </a:r>
            <a:endParaRPr lang="en-US" dirty="0"/>
          </a:p>
          <a:p>
            <a:endParaRPr lang="en-US" dirty="0"/>
          </a:p>
        </p:txBody>
      </p:sp>
    </p:spTree>
  </p:cSld>
  <p:clrMapOvr>
    <a:masterClrMapping/>
  </p:clrMapOvr>
  <p:transition>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l-GR" dirty="0"/>
              <a:t> </a:t>
            </a:r>
          </a:p>
          <a:p>
            <a:pPr>
              <a:buNone/>
            </a:pPr>
            <a:r>
              <a:rPr lang="el-GR" dirty="0"/>
              <a:t> </a:t>
            </a:r>
          </a:p>
          <a:p>
            <a:pPr>
              <a:buNone/>
            </a:pPr>
            <a:r>
              <a:rPr lang="el-GR" dirty="0"/>
              <a:t>						</a:t>
            </a:r>
            <a:endParaRPr lang="en-US" dirty="0"/>
          </a:p>
          <a:p>
            <a:endParaRPr lang="en-US" dirty="0"/>
          </a:p>
          <a:p>
            <a:endParaRPr lang="el-GR" dirty="0"/>
          </a:p>
          <a:p>
            <a:endParaRPr lang="el-GR" dirty="0"/>
          </a:p>
          <a:p>
            <a:endParaRPr lang="el-GR" dirty="0"/>
          </a:p>
        </p:txBody>
      </p:sp>
      <p:pic>
        <p:nvPicPr>
          <p:cNvPr id="4" name="Picture 2" descr="https://christenenvoorisrael.nl/wp-content/uploads-pcvi0001/2012/09/120925_levinas.jpg"/>
          <p:cNvPicPr>
            <a:picLocks noChangeAspect="1" noChangeArrowheads="1"/>
          </p:cNvPicPr>
          <p:nvPr/>
        </p:nvPicPr>
        <p:blipFill>
          <a:blip r:embed="rId2" cstate="print"/>
          <a:srcRect/>
          <a:stretch>
            <a:fillRect/>
          </a:stretch>
        </p:blipFill>
        <p:spPr bwMode="auto">
          <a:xfrm>
            <a:off x="-252536" y="0"/>
            <a:ext cx="9217024" cy="6858000"/>
          </a:xfrm>
          <a:prstGeom prst="rect">
            <a:avLst/>
          </a:prstGeom>
          <a:noFill/>
        </p:spPr>
      </p:pic>
      <p:sp>
        <p:nvSpPr>
          <p:cNvPr id="5" name="TextBox 4"/>
          <p:cNvSpPr txBox="1"/>
          <p:nvPr/>
        </p:nvSpPr>
        <p:spPr>
          <a:xfrm>
            <a:off x="-252536" y="-27384"/>
            <a:ext cx="3494867" cy="707886"/>
          </a:xfrm>
          <a:prstGeom prst="rect">
            <a:avLst/>
          </a:prstGeom>
          <a:noFill/>
        </p:spPr>
        <p:txBody>
          <a:bodyPr wrap="none" rtlCol="0">
            <a:spAutoFit/>
          </a:bodyPr>
          <a:lstStyle/>
          <a:p>
            <a:r>
              <a:rPr lang="el-GR" sz="2000" b="1" dirty="0">
                <a:solidFill>
                  <a:srgbClr val="FFFF00"/>
                </a:solidFill>
              </a:rPr>
              <a:t>Αποτελεί το ζώο ένα πρόσωπο;</a:t>
            </a:r>
            <a:r>
              <a:rPr lang="fr-FR" sz="2000" b="1" dirty="0">
                <a:solidFill>
                  <a:srgbClr val="FFFF00"/>
                </a:solidFill>
              </a:rPr>
              <a:t>  </a:t>
            </a:r>
            <a:endParaRPr lang="el-GR" sz="2000" b="1" dirty="0">
              <a:solidFill>
                <a:srgbClr val="FFFF00"/>
              </a:solidFill>
            </a:endParaRPr>
          </a:p>
          <a:p>
            <a:endParaRPr lang="el-GR" sz="2000" b="1" dirty="0"/>
          </a:p>
        </p:txBody>
      </p:sp>
      <p:sp>
        <p:nvSpPr>
          <p:cNvPr id="7" name="Oval Callout 6"/>
          <p:cNvSpPr/>
          <p:nvPr/>
        </p:nvSpPr>
        <p:spPr>
          <a:xfrm>
            <a:off x="-108520" y="548680"/>
            <a:ext cx="2520280" cy="1296144"/>
          </a:xfrm>
          <a:prstGeom prst="wedgeEllipseCallout">
            <a:avLst>
              <a:gd name="adj1" fmla="val 77479"/>
              <a:gd name="adj2" fmla="val 30608"/>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dirty="0"/>
              <a:t>δεν μπορεί να αρνηθεί κανείς ολοσχερώς το πρόσωπο στο ζώο</a:t>
            </a:r>
          </a:p>
        </p:txBody>
      </p:sp>
      <p:sp>
        <p:nvSpPr>
          <p:cNvPr id="8" name="Oval Callout 7"/>
          <p:cNvSpPr/>
          <p:nvPr/>
        </p:nvSpPr>
        <p:spPr>
          <a:xfrm>
            <a:off x="-180528" y="1988840"/>
            <a:ext cx="3096344" cy="2304256"/>
          </a:xfrm>
          <a:prstGeom prst="wedgeEllipseCallout">
            <a:avLst>
              <a:gd name="adj1" fmla="val 58747"/>
              <a:gd name="adj2" fmla="val -17746"/>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dirty="0"/>
              <a:t>το ανθρώπινο πρόσωπο είναι απολύτως διαφορετικό και μόνον κατόπιν ανακαλύπτουμε το πρόσωπο ενός ζώου</a:t>
            </a:r>
          </a:p>
        </p:txBody>
      </p:sp>
      <p:sp>
        <p:nvSpPr>
          <p:cNvPr id="9" name="Oval Callout 8"/>
          <p:cNvSpPr/>
          <p:nvPr/>
        </p:nvSpPr>
        <p:spPr>
          <a:xfrm>
            <a:off x="6372200" y="692696"/>
            <a:ext cx="2520280" cy="1125088"/>
          </a:xfrm>
          <a:prstGeom prst="wedgeEllipseCallout">
            <a:avLst>
              <a:gd name="adj1" fmla="val -51768"/>
              <a:gd name="adj2" fmla="val 68489"/>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dirty="0"/>
              <a:t>Δεν ξέρω εάν ένα φίδι έχει ένα πρόσωπο</a:t>
            </a:r>
          </a:p>
        </p:txBody>
      </p:sp>
      <p:sp>
        <p:nvSpPr>
          <p:cNvPr id="10" name="Oval Callout 9"/>
          <p:cNvSpPr/>
          <p:nvPr/>
        </p:nvSpPr>
        <p:spPr>
          <a:xfrm>
            <a:off x="0" y="4472536"/>
            <a:ext cx="3059832" cy="2124816"/>
          </a:xfrm>
          <a:prstGeom prst="wedgeEllipseCallout">
            <a:avLst>
              <a:gd name="adj1" fmla="val 70706"/>
              <a:gd name="adj2" fmla="val -67509"/>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dirty="0"/>
              <a:t>Δεν μπορώ να απαντήσω στην ερώτηση εάν ένα ζώο μπορεί να θεωρηθεί ως ο Άλλος που πρέπει να καλωσορίσουμε </a:t>
            </a:r>
          </a:p>
        </p:txBody>
      </p:sp>
      <p:sp>
        <p:nvSpPr>
          <p:cNvPr id="11" name="TextBox 10"/>
          <p:cNvSpPr txBox="1"/>
          <p:nvPr/>
        </p:nvSpPr>
        <p:spPr>
          <a:xfrm>
            <a:off x="6372200" y="3861048"/>
            <a:ext cx="3384376" cy="369332"/>
          </a:xfrm>
          <a:prstGeom prst="rect">
            <a:avLst/>
          </a:prstGeom>
          <a:noFill/>
        </p:spPr>
        <p:txBody>
          <a:bodyPr wrap="square" rtlCol="0">
            <a:spAutoFit/>
          </a:bodyPr>
          <a:lstStyle/>
          <a:p>
            <a:endParaRPr lang="el-GR" dirty="0"/>
          </a:p>
        </p:txBody>
      </p:sp>
      <p:sp>
        <p:nvSpPr>
          <p:cNvPr id="12" name="Oval Callout 11"/>
          <p:cNvSpPr/>
          <p:nvPr/>
        </p:nvSpPr>
        <p:spPr>
          <a:xfrm>
            <a:off x="6524600" y="3645024"/>
            <a:ext cx="2520280" cy="1728192"/>
          </a:xfrm>
          <a:prstGeom prst="wedgeEllipseCallout">
            <a:avLst>
              <a:gd name="adj1" fmla="val -73537"/>
              <a:gd name="adj2" fmla="val -7130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dirty="0"/>
              <a:t>μια πιο συγκεκριμένη ανάλυση απαιτείται» επ’ αυτού</a:t>
            </a:r>
          </a:p>
        </p:txBody>
      </p:sp>
    </p:spTree>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10000"/>
          </a:bodyPr>
          <a:lstStyle/>
          <a:p>
            <a:r>
              <a:rPr lang="el-GR" dirty="0"/>
              <a:t>Ο άλλος πρέπει να είναι όπως εγώ. Να είναι ένα άλλο εγώ, ομοειδές ως προς το είδος, ομοταγές ως προς την τάξη. Γι’ αυτό και δεν περισσεύουν  δυο λέξεις στον </a:t>
            </a:r>
            <a:r>
              <a:rPr lang="en-US" dirty="0"/>
              <a:t>L</a:t>
            </a:r>
            <a:r>
              <a:rPr lang="el-GR" dirty="0"/>
              <a:t>é</a:t>
            </a:r>
            <a:r>
              <a:rPr lang="en-US" dirty="0" err="1"/>
              <a:t>vinas</a:t>
            </a:r>
            <a:r>
              <a:rPr lang="el-GR" dirty="0"/>
              <a:t> για να ευχαριστήσει εκ των υστέρων τον </a:t>
            </a:r>
            <a:r>
              <a:rPr lang="en-US" dirty="0"/>
              <a:t>Bobby</a:t>
            </a:r>
            <a:r>
              <a:rPr lang="el-GR" dirty="0"/>
              <a:t> για τη μεγάλη υπηρεσία που του προσέφερε. Ο σκύλος δεν είναι όπως ο κρατούμενος </a:t>
            </a:r>
            <a:r>
              <a:rPr lang="en-US" dirty="0"/>
              <a:t>L</a:t>
            </a:r>
            <a:r>
              <a:rPr lang="el-GR" dirty="0"/>
              <a:t>é</a:t>
            </a:r>
            <a:r>
              <a:rPr lang="en-US" dirty="0" err="1"/>
              <a:t>vinas</a:t>
            </a:r>
            <a:r>
              <a:rPr lang="el-GR" dirty="0"/>
              <a:t>, γι’ αυτό και δεν μπορεί να είναι αντικείμενο επιθυμίας, αλλά μόνο ανάγκης, της ανάγκης υποκατάστασης του ανθρώπου που λείπει από τον σκύλο που είναι παρών. Ο </a:t>
            </a:r>
            <a:r>
              <a:rPr lang="en-US" dirty="0"/>
              <a:t>Bobby</a:t>
            </a:r>
            <a:r>
              <a:rPr lang="el-GR" dirty="0"/>
              <a:t> δεν εννοούσε αυτό που έκανε, δεν είχε συνείδηση της προσφοράς του, δεν είχε τη δυνατότητα να διακρίνει την επιλογή του ή να ορίσει το καθήκον του σαν ένας καλός καντιανός. Το μόνο που μπορούσε να κάνει ήταν να εκδηλώσει το ταπεινό του είναι: ειρωνικά και πάλι, </a:t>
            </a:r>
            <a:r>
              <a:rPr lang="el-GR" dirty="0">
                <a:solidFill>
                  <a:srgbClr val="FFFF00"/>
                </a:solidFill>
              </a:rPr>
              <a:t>ο </a:t>
            </a:r>
            <a:r>
              <a:rPr lang="en-US" dirty="0">
                <a:solidFill>
                  <a:srgbClr val="FFFF00"/>
                </a:solidFill>
              </a:rPr>
              <a:t>Bobby</a:t>
            </a:r>
            <a:r>
              <a:rPr lang="el-GR" dirty="0">
                <a:solidFill>
                  <a:srgbClr val="FFFF00"/>
                </a:solidFill>
              </a:rPr>
              <a:t> ήταν για τους κρατούμενους </a:t>
            </a:r>
            <a:r>
              <a:rPr lang="el-GR" dirty="0" err="1">
                <a:solidFill>
                  <a:srgbClr val="FFFF00"/>
                </a:solidFill>
              </a:rPr>
              <a:t>ό,τι</a:t>
            </a:r>
            <a:r>
              <a:rPr lang="el-GR" dirty="0">
                <a:solidFill>
                  <a:srgbClr val="FFFF00"/>
                </a:solidFill>
              </a:rPr>
              <a:t> οι κρατούμενοι για τους Γερμανούς, «ένα σημαίνον χωρίς σημαινόμενο». </a:t>
            </a:r>
            <a:endParaRPr lang="en-US" dirty="0">
              <a:solidFill>
                <a:srgbClr val="FFFF00"/>
              </a:solidFill>
            </a:endParaRPr>
          </a:p>
          <a:p>
            <a:endParaRPr lang="en-US" dirty="0"/>
          </a:p>
        </p:txBody>
      </p:sp>
    </p:spTree>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0242" name="Picture 2" descr="https://blog.eshopkatoikidio.gr/wp-content/uploads/2014/06/2537.jpg"/>
          <p:cNvPicPr>
            <a:picLocks noChangeAspect="1" noChangeArrowheads="1"/>
          </p:cNvPicPr>
          <p:nvPr/>
        </p:nvPicPr>
        <p:blipFill>
          <a:blip r:embed="rId2" cstate="print"/>
          <a:srcRect/>
          <a:stretch>
            <a:fillRect/>
          </a:stretch>
        </p:blipFill>
        <p:spPr bwMode="auto">
          <a:xfrm>
            <a:off x="4211960" y="0"/>
            <a:ext cx="5688632" cy="6858000"/>
          </a:xfrm>
          <a:prstGeom prst="rect">
            <a:avLst/>
          </a:prstGeom>
          <a:noFill/>
        </p:spPr>
      </p:pic>
      <p:pic>
        <p:nvPicPr>
          <p:cNvPr id="4" name="Picture 2" descr="https://christenenvoorisrael.nl/wp-content/uploads-pcvi0001/2012/09/120925_levinas.jpg"/>
          <p:cNvPicPr>
            <a:picLocks noChangeAspect="1" noChangeArrowheads="1"/>
          </p:cNvPicPr>
          <p:nvPr/>
        </p:nvPicPr>
        <p:blipFill>
          <a:blip r:embed="rId3" cstate="print"/>
          <a:srcRect/>
          <a:stretch>
            <a:fillRect/>
          </a:stretch>
        </p:blipFill>
        <p:spPr bwMode="auto">
          <a:xfrm>
            <a:off x="-252536" y="0"/>
            <a:ext cx="4392488" cy="6858000"/>
          </a:xfrm>
          <a:prstGeom prst="rect">
            <a:avLst/>
          </a:prstGeom>
          <a:noFill/>
        </p:spPr>
      </p:pic>
      <p:sp>
        <p:nvSpPr>
          <p:cNvPr id="5" name="Oval Callout 4"/>
          <p:cNvSpPr/>
          <p:nvPr/>
        </p:nvSpPr>
        <p:spPr>
          <a:xfrm>
            <a:off x="7308304" y="260648"/>
            <a:ext cx="2376264" cy="1728192"/>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dirty="0"/>
              <a:t>υπάρχει ακόμα αγάπη. Εγώ ακόμα αγαπώ και είμαστε μαζί</a:t>
            </a:r>
          </a:p>
        </p:txBody>
      </p:sp>
      <p:sp>
        <p:nvSpPr>
          <p:cNvPr id="6" name="Oval Callout 5"/>
          <p:cNvSpPr/>
          <p:nvPr/>
        </p:nvSpPr>
        <p:spPr>
          <a:xfrm>
            <a:off x="-108520" y="3789040"/>
            <a:ext cx="3312368" cy="2592288"/>
          </a:xfrm>
          <a:prstGeom prst="wedgeEllipseCallout">
            <a:avLst>
              <a:gd name="adj1" fmla="val -6888"/>
              <a:gd name="adj2" fmla="val -68050"/>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l-GR" dirty="0"/>
              <a:t>οτιδήποτε και να συμβεί ο έναστρος παράδεισος θα βρίσκεται από πάνω μου, ο ηθικός νόμος θα βρίσκεται μέσα μου, και αυτός είναι ακόμα σκοπός για τον εαυτό μου</a:t>
            </a:r>
          </a:p>
        </p:txBody>
      </p:sp>
    </p:spTree>
  </p:cSld>
  <p:clrMapOvr>
    <a:masterClrMapping/>
  </p:clrMapOvr>
  <p:transition>
    <p:zoom dir="in"/>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l-GR" dirty="0"/>
              <a:t>Όταν όμως ο </a:t>
            </a:r>
            <a:r>
              <a:rPr lang="en-US" dirty="0"/>
              <a:t>L</a:t>
            </a:r>
            <a:r>
              <a:rPr lang="el-GR" dirty="0"/>
              <a:t>é</a:t>
            </a:r>
            <a:r>
              <a:rPr lang="en-US" dirty="0" err="1"/>
              <a:t>vinas</a:t>
            </a:r>
            <a:r>
              <a:rPr lang="el-GR" dirty="0"/>
              <a:t>  δηλώνει ότι δεν γνωρίζει πού αρχίζει το δικαίωμα κάποιου να αποκαλείται «πρόσωπο», είναι σαν να εξομολογείται ότι «δεν γνωρίζουμε κατά βάθος τι είναι ένα πρόσωπο, αυτό που θέλει να πει η λέξη, αυτό που ρυθμίζει τη χρήση της». </a:t>
            </a:r>
          </a:p>
          <a:p>
            <a:endParaRPr lang="el-GR" dirty="0"/>
          </a:p>
          <a:p>
            <a:r>
              <a:rPr lang="el-GR" dirty="0"/>
              <a:t>Εάν η εμφάνιση του ζώου, εν προκειμένω του </a:t>
            </a:r>
            <a:r>
              <a:rPr lang="en-US" dirty="0"/>
              <a:t>Bobby</a:t>
            </a:r>
            <a:r>
              <a:rPr lang="el-GR" dirty="0"/>
              <a:t>, μπορεί να προκαλέσει μια τέτοια ξαφνική αναταραχή, μια τέτοια απρόβλεπτη αμφισβήτηση, τότε η </a:t>
            </a:r>
            <a:r>
              <a:rPr lang="el-GR" dirty="0" err="1"/>
              <a:t>ζωικότητα</a:t>
            </a:r>
            <a:r>
              <a:rPr lang="el-GR" dirty="0"/>
              <a:t> μπορεί να αποτελέσει ένα συμβάν στην ίδια τη λογική μας συγκρότηση, ένα συμβάν που, ως τέτοιο, κλονίζει αυτό που υποτίθεται ότι υπερβαίνει την </a:t>
            </a:r>
            <a:r>
              <a:rPr lang="el-GR" dirty="0" err="1"/>
              <a:t>εμμένεια</a:t>
            </a:r>
            <a:r>
              <a:rPr lang="el-GR" dirty="0"/>
              <a:t> της </a:t>
            </a:r>
            <a:r>
              <a:rPr lang="el-GR" dirty="0" err="1"/>
              <a:t>ζωικότητας</a:t>
            </a:r>
            <a:r>
              <a:rPr lang="el-GR" dirty="0"/>
              <a:t>.</a:t>
            </a:r>
          </a:p>
          <a:p>
            <a:endParaRPr lang="en-US" dirty="0"/>
          </a:p>
          <a:p>
            <a:endParaRPr lang="en-US" dirty="0"/>
          </a:p>
        </p:txBody>
      </p:sp>
    </p:spTree>
  </p:cSld>
  <p:clrMapOvr>
    <a:masterClrMapping/>
  </p:clrMapOvr>
  <p:transition>
    <p:zoom dir="in"/>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20000"/>
          </a:bodyPr>
          <a:lstStyle/>
          <a:p>
            <a:r>
              <a:rPr lang="el-GR" dirty="0"/>
              <a:t> Ο σκύλος εμφανίζεται εκεί που δεν τον περιμένει κανείς, όταν δεν το περιμένει κανείς και με τρόπο που κανείς δεν θα πίστευε. Η εμφάνισή του έχει το απρογραμμάτιστο και τον αιφνιδιασμό ενός συμβάντος, ενώ η συμπεριφορά του απέναντι στους κρατουμένους, με το απρόσμενο και </a:t>
            </a:r>
            <a:r>
              <a:rPr lang="el-GR" dirty="0" err="1"/>
              <a:t>απροϋπόθετο</a:t>
            </a:r>
            <a:r>
              <a:rPr lang="el-GR" dirty="0"/>
              <a:t> θάρρος που επιδεικνύει, τον καθιστά ένα </a:t>
            </a:r>
            <a:r>
              <a:rPr lang="el-GR" dirty="0">
                <a:solidFill>
                  <a:srgbClr val="FFFF00"/>
                </a:solidFill>
              </a:rPr>
              <a:t>ζώο-συμβάν</a:t>
            </a:r>
            <a:r>
              <a:rPr lang="el-GR" dirty="0"/>
              <a:t>. </a:t>
            </a:r>
          </a:p>
          <a:p>
            <a:r>
              <a:rPr lang="el-GR" dirty="0"/>
              <a:t>Σε μια </a:t>
            </a:r>
            <a:r>
              <a:rPr lang="el-GR" dirty="0" err="1"/>
              <a:t>δυστοπική</a:t>
            </a:r>
            <a:r>
              <a:rPr lang="el-GR" dirty="0"/>
              <a:t> κατάσταση, όπου ο τρόμος, η φρίκη και οι απειλές πνίγουν κάθε ανάσα, η μόνη ελπίδα προέρχεται ως συμβάν από έναν σκύλο, η μόνη ελπίδα της </a:t>
            </a:r>
            <a:r>
              <a:rPr lang="el-GR" dirty="0" err="1"/>
              <a:t>ανθρωπινότητας</a:t>
            </a:r>
            <a:r>
              <a:rPr lang="el-GR" dirty="0"/>
              <a:t> κρύβεται στην περιπλανώμενη </a:t>
            </a:r>
            <a:r>
              <a:rPr lang="el-GR" dirty="0" err="1"/>
              <a:t>ζωικότητα</a:t>
            </a:r>
            <a:r>
              <a:rPr lang="el-GR" dirty="0"/>
              <a:t> ενός σκύλου. Ο </a:t>
            </a:r>
            <a:r>
              <a:rPr lang="en-US" dirty="0"/>
              <a:t>L</a:t>
            </a:r>
            <a:r>
              <a:rPr lang="el-GR" dirty="0"/>
              <a:t>é</a:t>
            </a:r>
            <a:r>
              <a:rPr lang="en-US" dirty="0" err="1"/>
              <a:t>vinas</a:t>
            </a:r>
            <a:r>
              <a:rPr lang="el-GR" dirty="0"/>
              <a:t> γράφει: «δεν ήμασταν πλέον στον κόσμο» και ο </a:t>
            </a:r>
            <a:r>
              <a:rPr lang="en-US" dirty="0"/>
              <a:t>Bobby</a:t>
            </a:r>
            <a:r>
              <a:rPr lang="el-GR" dirty="0"/>
              <a:t> τούς ξαναδίνει έναν κόσμο. Ο </a:t>
            </a:r>
            <a:r>
              <a:rPr lang="en-US" dirty="0"/>
              <a:t>L</a:t>
            </a:r>
            <a:r>
              <a:rPr lang="el-GR" dirty="0"/>
              <a:t>é</a:t>
            </a:r>
            <a:r>
              <a:rPr lang="en-US" dirty="0" err="1"/>
              <a:t>vinas</a:t>
            </a:r>
            <a:r>
              <a:rPr lang="el-GR" dirty="0"/>
              <a:t> γράφει: «όντα έγκλειστα στο είδος τους» και ο </a:t>
            </a:r>
            <a:r>
              <a:rPr lang="en-US" dirty="0"/>
              <a:t>Bobby</a:t>
            </a:r>
            <a:r>
              <a:rPr lang="el-GR" dirty="0"/>
              <a:t> τούς προσφέρει ένα ειδολογικό μεταίχμιο, μια ενδιάμεση ζώνη ρευστότητας όπου μπορούν να υπάρξουν έξω από το «είδος» τους, στη βάση της κοινής τους </a:t>
            </a:r>
            <a:r>
              <a:rPr lang="el-GR" dirty="0" err="1"/>
              <a:t>ζωικότητας</a:t>
            </a:r>
            <a:r>
              <a:rPr lang="el-GR" dirty="0"/>
              <a:t>. </a:t>
            </a:r>
          </a:p>
          <a:p>
            <a:r>
              <a:rPr lang="el-GR" dirty="0"/>
              <a:t> </a:t>
            </a:r>
            <a:endParaRPr lang="en-US" dirty="0"/>
          </a:p>
          <a:p>
            <a:endParaRPr lang="en-US" dirty="0"/>
          </a:p>
        </p:txBody>
      </p:sp>
    </p:spTree>
  </p:cSld>
  <p:clrMapOvr>
    <a:masterClrMapping/>
  </p:clrMapOvr>
  <p:transition>
    <p:zoom dir="in"/>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Σε αυτήν την ενδιάμεση ζώνη, που θα συναντήσουμε τόσο στην </a:t>
            </a:r>
            <a:r>
              <a:rPr lang="el-GR" dirty="0" err="1">
                <a:solidFill>
                  <a:srgbClr val="FFFF00"/>
                </a:solidFill>
              </a:rPr>
              <a:t>ντεριντιανή</a:t>
            </a:r>
            <a:r>
              <a:rPr lang="el-GR" dirty="0">
                <a:solidFill>
                  <a:srgbClr val="FFFF00"/>
                </a:solidFill>
              </a:rPr>
              <a:t> </a:t>
            </a:r>
            <a:r>
              <a:rPr lang="el-GR" i="1" dirty="0" err="1">
                <a:solidFill>
                  <a:srgbClr val="FFFF00"/>
                </a:solidFill>
              </a:rPr>
              <a:t>οριοφιλία</a:t>
            </a:r>
            <a:r>
              <a:rPr lang="el-GR" dirty="0"/>
              <a:t>, όσο και στα </a:t>
            </a:r>
            <a:r>
              <a:rPr lang="el-GR" dirty="0" err="1">
                <a:solidFill>
                  <a:srgbClr val="FFFF00"/>
                </a:solidFill>
              </a:rPr>
              <a:t>απεδαφικοποιημένα</a:t>
            </a:r>
            <a:r>
              <a:rPr lang="el-GR" dirty="0">
                <a:solidFill>
                  <a:srgbClr val="FFFF00"/>
                </a:solidFill>
              </a:rPr>
              <a:t> πεδία των ριζωμάτων</a:t>
            </a:r>
            <a:r>
              <a:rPr lang="el-GR" dirty="0"/>
              <a:t>, των </a:t>
            </a:r>
            <a:r>
              <a:rPr lang="el-GR" dirty="0">
                <a:solidFill>
                  <a:srgbClr val="FFFF00"/>
                </a:solidFill>
              </a:rPr>
              <a:t>νομάδων</a:t>
            </a:r>
            <a:r>
              <a:rPr lang="el-GR" dirty="0"/>
              <a:t> και των </a:t>
            </a:r>
            <a:r>
              <a:rPr lang="el-GR" dirty="0">
                <a:solidFill>
                  <a:srgbClr val="FFFF00"/>
                </a:solidFill>
              </a:rPr>
              <a:t>γίγνεσθαι-ζώο</a:t>
            </a:r>
            <a:r>
              <a:rPr lang="el-GR" dirty="0"/>
              <a:t> των </a:t>
            </a:r>
            <a:r>
              <a:rPr lang="en-US" dirty="0" err="1"/>
              <a:t>Deleuze</a:t>
            </a:r>
            <a:r>
              <a:rPr lang="el-GR" dirty="0"/>
              <a:t> και </a:t>
            </a:r>
            <a:r>
              <a:rPr lang="en-US" dirty="0" err="1"/>
              <a:t>Guattari</a:t>
            </a:r>
            <a:r>
              <a:rPr lang="el-GR" dirty="0"/>
              <a:t>, σε αυτήν τη δυνητική, απρόσμενη ζώνη που παρουσιάζει ο </a:t>
            </a:r>
            <a:r>
              <a:rPr lang="en-US" dirty="0"/>
              <a:t>Bobby</a:t>
            </a:r>
            <a:r>
              <a:rPr lang="el-GR" dirty="0"/>
              <a:t>, οι κρατούμενοι ζουν για λίγο μια ζωή που δεν είναι εντελώς γυμνή, ζουν για λίγο μια συνθήκη που δεν ορίζεται ως καθεστώς εξαίρεσης, όπως το ορίζει ο </a:t>
            </a:r>
            <a:r>
              <a:rPr lang="en-US" dirty="0" err="1"/>
              <a:t>Agamben</a:t>
            </a:r>
            <a:r>
              <a:rPr lang="el-GR" dirty="0"/>
              <a:t>: ζουν για λίγο ως άνθρωποι μέσω της </a:t>
            </a:r>
            <a:r>
              <a:rPr lang="el-GR" dirty="0" err="1"/>
              <a:t>ζωικότητας</a:t>
            </a:r>
            <a:r>
              <a:rPr lang="el-GR" dirty="0"/>
              <a:t> που τους προσφέρει ο </a:t>
            </a:r>
            <a:r>
              <a:rPr lang="en-US" dirty="0"/>
              <a:t>Bobby</a:t>
            </a:r>
            <a:r>
              <a:rPr lang="el-GR" dirty="0"/>
              <a:t>. </a:t>
            </a:r>
            <a:endParaRPr lang="en-US" dirty="0"/>
          </a:p>
          <a:p>
            <a:endParaRPr lang="en-US" dirty="0"/>
          </a:p>
        </p:txBody>
      </p:sp>
    </p:spTree>
  </p:cSld>
  <p:clrMapOvr>
    <a:masterClrMapping/>
  </p:clrMapOvr>
  <p:transition>
    <p:zoom dir="in"/>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10000"/>
          </a:bodyPr>
          <a:lstStyle/>
          <a:p>
            <a:r>
              <a:rPr lang="el-GR" dirty="0"/>
              <a:t>Ένας από τους μείζονες φιλοσόφους και τους πιο συνεπείς ηθικούς στοχαστές του εικοστού αιώνα «επιτρέπει» να εμφανιστεί στα κείμενά του ένα μικρό, πλην πυκνό και </a:t>
            </a:r>
            <a:r>
              <a:rPr lang="el-GR" dirty="0" err="1"/>
              <a:t>επιδραστικό</a:t>
            </a:r>
            <a:r>
              <a:rPr lang="el-GR" dirty="0"/>
              <a:t> δοκίμιο, που θα μπορούσε να θεωρηθεί και ως ένα </a:t>
            </a:r>
            <a:r>
              <a:rPr lang="el-GR" dirty="0" err="1"/>
              <a:t>ταχυδράμα</a:t>
            </a:r>
            <a:r>
              <a:rPr lang="el-GR" dirty="0"/>
              <a:t>. Γιατί τι άλλο είναι το «</a:t>
            </a:r>
            <a:r>
              <a:rPr lang="fr-FR" dirty="0"/>
              <a:t>Nom d</a:t>
            </a:r>
            <a:r>
              <a:rPr lang="el-GR" dirty="0"/>
              <a:t>’</a:t>
            </a:r>
            <a:r>
              <a:rPr lang="fr-FR" dirty="0"/>
              <a:t>un chien ou le droit naturel</a:t>
            </a:r>
            <a:r>
              <a:rPr lang="el-GR" dirty="0"/>
              <a:t>» από ένα σύντομο δραματικό έργο το οποίο, με την ισχυρή </a:t>
            </a:r>
            <a:r>
              <a:rPr lang="el-GR" dirty="0" err="1"/>
              <a:t>εικονοποιία</a:t>
            </a:r>
            <a:r>
              <a:rPr lang="el-GR" dirty="0"/>
              <a:t> και την ειρωνική υφή του, λέει πολύ περισσότερα από </a:t>
            </a:r>
            <a:r>
              <a:rPr lang="el-GR" dirty="0" err="1"/>
              <a:t>ό,τι</a:t>
            </a:r>
            <a:r>
              <a:rPr lang="el-GR" dirty="0"/>
              <a:t> αρχικά υπόσχεται; Είναι μια σκηνή που δεν είναι καθόλου απαραίτητη στη λογική των κειμένων τόσο της </a:t>
            </a:r>
            <a:r>
              <a:rPr lang="fr-FR" i="1" dirty="0"/>
              <a:t>Difficile </a:t>
            </a:r>
            <a:r>
              <a:rPr lang="fr-FR" i="1" dirty="0" err="1"/>
              <a:t>libert</a:t>
            </a:r>
            <a:r>
              <a:rPr lang="el-GR" i="1" dirty="0" err="1"/>
              <a:t>é</a:t>
            </a:r>
            <a:r>
              <a:rPr lang="el-GR" dirty="0"/>
              <a:t> όσο και των άλλων βιβλίων του </a:t>
            </a:r>
            <a:r>
              <a:rPr lang="en-US" dirty="0"/>
              <a:t>L</a:t>
            </a:r>
            <a:r>
              <a:rPr lang="el-GR" dirty="0"/>
              <a:t>é</a:t>
            </a:r>
            <a:r>
              <a:rPr lang="en-US" dirty="0" err="1"/>
              <a:t>vinas</a:t>
            </a:r>
            <a:r>
              <a:rPr lang="el-GR" dirty="0"/>
              <a:t>. Εμφανίζεται, θα λέγαμε, ξαφνικά, όπως ξαφνικά εμφανίζεται και ο </a:t>
            </a:r>
            <a:r>
              <a:rPr lang="en-US" dirty="0"/>
              <a:t>Bobby</a:t>
            </a:r>
            <a:r>
              <a:rPr lang="el-GR" dirty="0"/>
              <a:t> στους κρατουμένους, με την πυκνότητα και τη δυναμική της και αναταράσσει το ηθικό οικοδόμημα του φιλοσόφου ανοίγοντας το απρόσμενο ζήτημα των ζώων. </a:t>
            </a:r>
          </a:p>
          <a:p>
            <a:r>
              <a:rPr lang="el-GR" dirty="0"/>
              <a:t> </a:t>
            </a:r>
            <a:endParaRPr lang="en-US" dirty="0"/>
          </a:p>
          <a:p>
            <a:endParaRPr lang="en-US" dirty="0"/>
          </a:p>
        </p:txBody>
      </p:sp>
    </p:spTree>
  </p:cSld>
  <p:clrMapOvr>
    <a:masterClrMapping/>
  </p:clrMapOvr>
  <p:transition>
    <p:zoom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10000"/>
          </a:bodyPr>
          <a:lstStyle/>
          <a:p>
            <a:r>
              <a:rPr lang="el-GR" dirty="0"/>
              <a:t>		   </a:t>
            </a:r>
            <a:r>
              <a:rPr lang="el-GR" dirty="0">
                <a:solidFill>
                  <a:srgbClr val="FFFF00"/>
                </a:solidFill>
              </a:rPr>
              <a:t>Οι επτά γενικές περιοχές των </a:t>
            </a:r>
            <a:r>
              <a:rPr lang="en-US" dirty="0">
                <a:solidFill>
                  <a:srgbClr val="FFFF00"/>
                </a:solidFill>
              </a:rPr>
              <a:t>critical animal </a:t>
            </a:r>
            <a:r>
              <a:rPr lang="el-GR" dirty="0">
                <a:solidFill>
                  <a:srgbClr val="FFFF00"/>
                </a:solidFill>
              </a:rPr>
              <a:t>       	</a:t>
            </a:r>
            <a:r>
              <a:rPr lang="en-US" dirty="0">
                <a:solidFill>
                  <a:srgbClr val="FFFF00"/>
                </a:solidFill>
              </a:rPr>
              <a:t>studies</a:t>
            </a:r>
            <a:r>
              <a:rPr lang="el-GR" dirty="0">
                <a:solidFill>
                  <a:srgbClr val="FFFF00"/>
                </a:solidFill>
              </a:rPr>
              <a:t> κατά την </a:t>
            </a:r>
            <a:r>
              <a:rPr lang="en-US" dirty="0" err="1">
                <a:solidFill>
                  <a:srgbClr val="FFFF00"/>
                </a:solidFill>
              </a:rPr>
              <a:t>Dawne</a:t>
            </a:r>
            <a:r>
              <a:rPr lang="en-US" dirty="0">
                <a:solidFill>
                  <a:srgbClr val="FFFF00"/>
                </a:solidFill>
              </a:rPr>
              <a:t> </a:t>
            </a:r>
            <a:r>
              <a:rPr lang="en-US" dirty="0" err="1">
                <a:solidFill>
                  <a:srgbClr val="FFFF00"/>
                </a:solidFill>
              </a:rPr>
              <a:t>McCance</a:t>
            </a:r>
            <a:endParaRPr lang="el-GR" dirty="0">
              <a:solidFill>
                <a:srgbClr val="FFFF00"/>
              </a:solidFill>
            </a:endParaRPr>
          </a:p>
          <a:p>
            <a:r>
              <a:rPr lang="el-GR" dirty="0">
                <a:solidFill>
                  <a:schemeClr val="tx1"/>
                </a:solidFill>
              </a:rPr>
              <a:t>1. η ηθική </a:t>
            </a:r>
            <a:endParaRPr lang="el-GR" dirty="0">
              <a:solidFill>
                <a:srgbClr val="FFFF00"/>
              </a:solidFill>
            </a:endParaRPr>
          </a:p>
          <a:p>
            <a:r>
              <a:rPr lang="el-GR" dirty="0">
                <a:solidFill>
                  <a:srgbClr val="FFFF00"/>
                </a:solidFill>
              </a:rPr>
              <a:t>		</a:t>
            </a:r>
            <a:r>
              <a:rPr lang="el-GR" dirty="0"/>
              <a:t>2. ο ανθρωπομορφισμός </a:t>
            </a:r>
          </a:p>
          <a:p>
            <a:r>
              <a:rPr lang="el-GR" dirty="0"/>
              <a:t>		     3. ο καρτεσιανός δυαδισμός </a:t>
            </a:r>
          </a:p>
          <a:p>
            <a:r>
              <a:rPr lang="el-GR" dirty="0"/>
              <a:t>                               4. τα δικαιώματα όλων των ζώων </a:t>
            </a:r>
          </a:p>
          <a:p>
            <a:r>
              <a:rPr lang="el-GR" dirty="0"/>
              <a:t>                              5. η τεχνολογία και οι μηχανές· </a:t>
            </a:r>
          </a:p>
          <a:p>
            <a:r>
              <a:rPr lang="el-GR" dirty="0"/>
              <a:t>6. η παθητικότητα και η τρωτότητα μέσα στη σφαίρα της ζωής 7. η κωδικοποιημένη θυσία των ζώων σε μείζονες θρησκευτικές κουλτούρες. </a:t>
            </a:r>
          </a:p>
          <a:p>
            <a:r>
              <a:rPr lang="el-GR" dirty="0">
                <a:solidFill>
                  <a:srgbClr val="FFFF00"/>
                </a:solidFill>
              </a:rPr>
              <a:t>8. παραστάσεις της </a:t>
            </a:r>
            <a:r>
              <a:rPr lang="el-GR" dirty="0" err="1">
                <a:solidFill>
                  <a:srgbClr val="FFFF00"/>
                </a:solidFill>
              </a:rPr>
              <a:t>ζωικότητας</a:t>
            </a:r>
            <a:r>
              <a:rPr lang="el-GR" dirty="0">
                <a:solidFill>
                  <a:srgbClr val="FFFF00"/>
                </a:solidFill>
              </a:rPr>
              <a:t>, στις σκηνές του θεάτρου των εικαστικών τεχνών, της λογοτεχνίας και του κινηματογράφου, αλλά και στις κοινωνικές σκηνές του λαϊκού πολιτισμού και των αστικών θεαμάτων. </a:t>
            </a:r>
            <a:endParaRPr lang="en-US" dirty="0">
              <a:solidFill>
                <a:srgbClr val="FFFF00"/>
              </a:solidFill>
            </a:endParaRPr>
          </a:p>
          <a:p>
            <a:endParaRPr lang="en-US" dirty="0"/>
          </a:p>
        </p:txBody>
      </p:sp>
      <p:pic>
        <p:nvPicPr>
          <p:cNvPr id="5122" name="Picture 2" descr="http://news.umanitoba.ca/wp-content/uploads/2014/10/attachment.jpg"/>
          <p:cNvPicPr>
            <a:picLocks noChangeAspect="1" noChangeArrowheads="1"/>
          </p:cNvPicPr>
          <p:nvPr/>
        </p:nvPicPr>
        <p:blipFill>
          <a:blip r:embed="rId2" cstate="print"/>
          <a:srcRect/>
          <a:stretch>
            <a:fillRect/>
          </a:stretch>
        </p:blipFill>
        <p:spPr bwMode="auto">
          <a:xfrm>
            <a:off x="-36512" y="-27384"/>
            <a:ext cx="2232248" cy="3435117"/>
          </a:xfrm>
          <a:prstGeom prst="rect">
            <a:avLst/>
          </a:prstGeom>
          <a:noFill/>
        </p:spPr>
      </p:pic>
    </p:spTree>
  </p:cSld>
  <p:clrMapOvr>
    <a:masterClrMapping/>
  </p:clrMapOvr>
  <p:transition>
    <p:zoom dir="in"/>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20000"/>
          </a:bodyPr>
          <a:lstStyle/>
          <a:p>
            <a:r>
              <a:rPr lang="el-GR" dirty="0"/>
              <a:t>Οι σχέσεις μας με τα </a:t>
            </a:r>
            <a:r>
              <a:rPr lang="el-GR" i="1" dirty="0"/>
              <a:t>μη ανθρώπινα ζώα</a:t>
            </a:r>
            <a:r>
              <a:rPr lang="el-GR" dirty="0"/>
              <a:t> ήταν και παραμένουν αντιφατικές. Σχέσεις οικειότητας και </a:t>
            </a:r>
            <a:r>
              <a:rPr lang="el-GR" dirty="0" err="1"/>
              <a:t>ξενότητας</a:t>
            </a:r>
            <a:r>
              <a:rPr lang="el-GR" dirty="0"/>
              <a:t> ταυτόχρονα, καθώς στην κοινή οντολογική μας βάση έχουν επιχειρηθεί τομές, οι οποίες από τον Αριστοτέλη και εντεύθεν, προσπαθούν να ανακόψουν τη συνέχεια των ειδών, να αμβλύνουν τη συνάφεια μεταξύ των υποκειμένων-μιας-ζωής, να επινοήσουν διαφορές και αναβαθμούς συμμετοχής των όντων στο Είναι. </a:t>
            </a:r>
          </a:p>
          <a:p>
            <a:endParaRPr lang="el-GR" dirty="0"/>
          </a:p>
          <a:p>
            <a:r>
              <a:rPr lang="el-GR" dirty="0"/>
              <a:t>Οι τομές αυτές, με κυρίαρχο κριτήριο διαφοροποίησης τον </a:t>
            </a:r>
            <a:r>
              <a:rPr lang="el-GR" dirty="0">
                <a:solidFill>
                  <a:srgbClr val="FFFF00"/>
                </a:solidFill>
              </a:rPr>
              <a:t>λόγο</a:t>
            </a:r>
            <a:r>
              <a:rPr lang="el-GR" dirty="0"/>
              <a:t>, προσπαθούν να θεμελιώσουν το </a:t>
            </a:r>
            <a:r>
              <a:rPr lang="el-GR" i="1" dirty="0"/>
              <a:t>ανθρώπινο</a:t>
            </a:r>
            <a:r>
              <a:rPr lang="el-GR" dirty="0"/>
              <a:t> ως ριζική διαφορά και διακριτική βαθμίδα που απομακρύνει τα ανθρώπινα από όλα τα άλλα ζώα, χαρακτηρίζοντας τα τελευταία βάσει αυτού που δεν έχουν, δηλαδή το ανθρώπινο, ως μη ανθρώπινα ζώα. </a:t>
            </a:r>
          </a:p>
          <a:p>
            <a:r>
              <a:rPr lang="el-GR" dirty="0"/>
              <a:t> </a:t>
            </a:r>
            <a:endParaRPr lang="en-US" dirty="0"/>
          </a:p>
          <a:p>
            <a:endParaRPr lang="en-US" dirty="0"/>
          </a:p>
        </p:txBody>
      </p:sp>
    </p:spTree>
  </p:cSld>
  <p:clrMapOvr>
    <a:masterClrMapping/>
  </p:clrMapOvr>
  <p:transition>
    <p:zoom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a:buNone/>
            </a:pPr>
            <a:r>
              <a:rPr lang="el-GR" b="1" dirty="0"/>
              <a:t>      </a:t>
            </a:r>
            <a:r>
              <a:rPr lang="el-GR" b="1" dirty="0">
                <a:solidFill>
                  <a:srgbClr val="FFFF00"/>
                </a:solidFill>
              </a:rPr>
              <a:t>Ο σκύλος του </a:t>
            </a:r>
            <a:r>
              <a:rPr lang="en-US" b="1" dirty="0">
                <a:solidFill>
                  <a:srgbClr val="FFFF00"/>
                </a:solidFill>
              </a:rPr>
              <a:t>L</a:t>
            </a:r>
            <a:r>
              <a:rPr lang="el-GR" b="1" dirty="0">
                <a:solidFill>
                  <a:srgbClr val="FFFF00"/>
                </a:solidFill>
              </a:rPr>
              <a:t>é</a:t>
            </a:r>
            <a:r>
              <a:rPr lang="en-US" b="1" dirty="0" err="1">
                <a:solidFill>
                  <a:srgbClr val="FFFF00"/>
                </a:solidFill>
              </a:rPr>
              <a:t>vinas</a:t>
            </a:r>
            <a:r>
              <a:rPr lang="el-GR" b="1" dirty="0">
                <a:solidFill>
                  <a:srgbClr val="FFFF00"/>
                </a:solidFill>
              </a:rPr>
              <a:t> και οι σκηνές των ζώων</a:t>
            </a:r>
            <a:endParaRPr lang="el-GR" dirty="0">
              <a:solidFill>
                <a:srgbClr val="FFFF00"/>
              </a:solidFill>
            </a:endParaRPr>
          </a:p>
          <a:p>
            <a:pPr>
              <a:buNone/>
            </a:pPr>
            <a:r>
              <a:rPr lang="el-GR" dirty="0"/>
              <a:t> </a:t>
            </a:r>
          </a:p>
          <a:p>
            <a:pPr>
              <a:buNone/>
            </a:pPr>
            <a:r>
              <a:rPr lang="el-GR" dirty="0"/>
              <a:t> </a:t>
            </a:r>
          </a:p>
          <a:p>
            <a:pPr>
              <a:buNone/>
            </a:pPr>
            <a:r>
              <a:rPr lang="el-GR" dirty="0"/>
              <a:t>						Βρισκόμασταν εβδομήντα 						(άνθρωποι) σε μία δασόφυτη 						στρατιωτική μονάδα για 						ισραηλίτες αιχμαλώτους 						πολέμου στη ναζιστική 						Γερμανία. […] Η γαλλική στολή 					μάς προστάτευε ακόμα από τη 					χιτλερική βία. Αλλά οι άλλοι 						άνθρωποι, οι λεγόμενοι ελεύθεροι, 					που μας συναντούσαν ή μας 						ανέθεταν δουλειές ή μας έδιναν 					διαταγές ή ακόμα μας χάριζαν ένα χαμόγελο ─ και τα παιδιά και οι γυναίκες που περνούσαν και καμιά φορά σήκωναν τα μάτια τους πάνω μας ─ μας απογύμνωναν από το ανθρώπινο δέρμα μας. Δεν ήμασταν παρά μια </a:t>
            </a:r>
            <a:r>
              <a:rPr lang="el-GR" dirty="0" err="1">
                <a:solidFill>
                  <a:srgbClr val="FFFF00"/>
                </a:solidFill>
              </a:rPr>
              <a:t>ημι</a:t>
            </a:r>
            <a:r>
              <a:rPr lang="el-GR" dirty="0">
                <a:solidFill>
                  <a:srgbClr val="FFFF00"/>
                </a:solidFill>
              </a:rPr>
              <a:t>-</a:t>
            </a:r>
            <a:r>
              <a:rPr lang="el-GR" dirty="0" err="1">
                <a:solidFill>
                  <a:srgbClr val="FFFF00"/>
                </a:solidFill>
              </a:rPr>
              <a:t>ανθρωπινότητα</a:t>
            </a:r>
            <a:r>
              <a:rPr lang="el-GR" dirty="0"/>
              <a:t>, μια αγέλη πιθήκων. Εξαναγκασμός και αθλιότητα των κατατρεγμένων, ένα εσωτερικό </a:t>
            </a:r>
            <a:r>
              <a:rPr lang="el-GR" dirty="0" err="1"/>
              <a:t>σιγοψιθύρισμα</a:t>
            </a:r>
            <a:r>
              <a:rPr lang="el-GR" dirty="0"/>
              <a:t> μας θύμιζε τη λογική ουσία μας. </a:t>
            </a:r>
            <a:endParaRPr lang="en-US" dirty="0"/>
          </a:p>
          <a:p>
            <a:endParaRPr lang="en-US" dirty="0"/>
          </a:p>
          <a:p>
            <a:endParaRPr lang="el-GR" dirty="0"/>
          </a:p>
          <a:p>
            <a:endParaRPr lang="el-GR" dirty="0"/>
          </a:p>
          <a:p>
            <a:endParaRPr lang="el-GR" dirty="0"/>
          </a:p>
        </p:txBody>
      </p:sp>
      <p:pic>
        <p:nvPicPr>
          <p:cNvPr id="4" name="Picture 2" descr="https://christenenvoorisrael.nl/wp-content/uploads-pcvi0001/2012/09/120925_levinas.jpg"/>
          <p:cNvPicPr>
            <a:picLocks noChangeAspect="1" noChangeArrowheads="1"/>
          </p:cNvPicPr>
          <p:nvPr/>
        </p:nvPicPr>
        <p:blipFill>
          <a:blip r:embed="rId2" cstate="print"/>
          <a:srcRect/>
          <a:stretch>
            <a:fillRect/>
          </a:stretch>
        </p:blipFill>
        <p:spPr bwMode="auto">
          <a:xfrm>
            <a:off x="-252536" y="404664"/>
            <a:ext cx="4896544" cy="4476751"/>
          </a:xfrm>
          <a:prstGeom prst="rect">
            <a:avLst/>
          </a:prstGeom>
          <a:noFill/>
        </p:spPr>
      </p:pic>
    </p:spTree>
  </p:cSld>
  <p:clrMapOvr>
    <a:masterClrMapping/>
  </p:clrMapOvr>
  <p:transition>
    <p:zoom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lnSpcReduction="20000"/>
          </a:bodyPr>
          <a:lstStyle/>
          <a:p>
            <a:r>
              <a:rPr lang="el-GR" dirty="0"/>
              <a:t>Αλλά τι θα γινόταν εάν μπορούσαμε να αρχίσουμε να σκεφτόμαστε το ανθρώπινο όχι ως ένα δεδομένο χαρακτηριστικό, προϋπάρχον και προϋποτιθέμενο σε οποιαδήποτε λογική συνάφεια, αλλά ως ένα κατηγόρημα που επινοούν οι άνθρωποι για να διαφοροποιήσουν τον εαυτό τους από τα υπόλοιπα ζώα· να σκεφτόμαστε τον ίδιο τον άνθρωπο ως ένα υποκείμενο που </a:t>
            </a:r>
            <a:r>
              <a:rPr lang="el-GR" dirty="0" err="1"/>
              <a:t>αυτοθεσπίζεται</a:t>
            </a:r>
            <a:r>
              <a:rPr lang="el-GR" dirty="0"/>
              <a:t> ως τέτοιο μέσω του πολιτισμού; </a:t>
            </a:r>
          </a:p>
          <a:p>
            <a:r>
              <a:rPr lang="el-GR" dirty="0"/>
              <a:t>Ζούμε μαζί με τα ζώα και μέσω αυτών, τρώγοντας τη ζωική σάρκα την ενσωματώνουμε στη δική μας σάρκα, μεταμοσχεύοντας ένα τμήμα του ζωικού σώματος στο δικό μας γινόμαστε εν μέρει αυτό το ζώο από το οποίο «πήραμε» το μόσχευμα. Η τροφή και η μεταμόσχευση είναι δύο πράξεις που αφ’ ενός προϋποθέτουν τη διαφορά του «δότη» από τον «αποδέκτη» (λ.χ. δεν μπορώ να φάω παρά κάτι </a:t>
            </a:r>
            <a:r>
              <a:rPr lang="el-GR" i="1" dirty="0"/>
              <a:t>άλλο</a:t>
            </a:r>
            <a:r>
              <a:rPr lang="el-GR" dirty="0"/>
              <a:t> από τον εαυτό μου), αλλά αφ’ ετέρου αποδεικνύουν την πλήρη εγγύτητα μεταξύ τους (η σάρκα του ενός γίνεται σάρκα του άλλου) κατά έναν θεμελιώδη τρόπο. </a:t>
            </a:r>
            <a:endParaRPr lang="en-US" dirty="0"/>
          </a:p>
          <a:p>
            <a:endParaRPr lang="en-US" dirty="0"/>
          </a:p>
        </p:txBody>
      </p:sp>
    </p:spTree>
  </p:cSld>
  <p:clrMapOvr>
    <a:masterClrMapping/>
  </p:clrMapOvr>
  <p:transition>
    <p:zoom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85000" lnSpcReduction="20000"/>
          </a:bodyPr>
          <a:lstStyle/>
          <a:p>
            <a:r>
              <a:rPr lang="el-GR" b="1" dirty="0"/>
              <a:t>Γιατί η σκέψη στρέφεται τις τελευταίες δεκαετίες τόσο έντονα προς τα ζώα και τη </a:t>
            </a:r>
            <a:r>
              <a:rPr lang="el-GR" b="1" dirty="0" err="1"/>
              <a:t>ζωικότητα</a:t>
            </a:r>
            <a:r>
              <a:rPr lang="el-GR" b="1" dirty="0"/>
              <a:t>; Μήπως πρόκειται για ένα έσχατο «φυσιοκρατικό» εγχείρημα του παλαιού </a:t>
            </a:r>
            <a:r>
              <a:rPr lang="el-GR" b="1" dirty="0" err="1">
                <a:solidFill>
                  <a:srgbClr val="FFFF00"/>
                </a:solidFill>
              </a:rPr>
              <a:t>αντιανθρωπισμού</a:t>
            </a:r>
            <a:r>
              <a:rPr lang="el-GR" b="1" dirty="0"/>
              <a:t>, ο οποίος γνώρισε μια κλιμάκωση μετά τον δεύτερο παγκόσμιο πόλεμο, σε μια στροφή της παγκόσμιας διανόησης εναντίον του εαυτού της; Όπως και αν το προσεγγίσουμε</a:t>
            </a:r>
            <a:r>
              <a:rPr lang="en-US" b="1" dirty="0"/>
              <a:t> </a:t>
            </a:r>
            <a:r>
              <a:rPr lang="el-GR" b="1" dirty="0"/>
              <a:t>το «ζήτημα των ζώων» δεν μπορεί να διαχωριστεί από τη συνείδηση της ζημιάς που προκαλείται καθημερινά στη γη και στους ζωντανούς οργανισμούς της από τον «άνθρωπο». </a:t>
            </a:r>
            <a:endParaRPr lang="en-US" b="1" dirty="0"/>
          </a:p>
          <a:p>
            <a:endParaRPr lang="en-US" b="1" dirty="0"/>
          </a:p>
          <a:p>
            <a:r>
              <a:rPr lang="en-US" b="1" dirty="0"/>
              <a:t>O</a:t>
            </a:r>
            <a:r>
              <a:rPr lang="el-GR" b="1" dirty="0"/>
              <a:t> </a:t>
            </a:r>
            <a:r>
              <a:rPr lang="el-GR" b="1" i="1" dirty="0"/>
              <a:t>θάνατος</a:t>
            </a:r>
            <a:r>
              <a:rPr lang="el-GR" b="1" dirty="0"/>
              <a:t> του ανθρώπου</a:t>
            </a:r>
            <a:r>
              <a:rPr lang="en-US" b="1" dirty="0"/>
              <a:t> (</a:t>
            </a:r>
            <a:r>
              <a:rPr lang="en-US" b="1" dirty="0">
                <a:solidFill>
                  <a:srgbClr val="FFFF00"/>
                </a:solidFill>
              </a:rPr>
              <a:t>Foucault</a:t>
            </a:r>
            <a:r>
              <a:rPr lang="en-US" b="1" dirty="0"/>
              <a:t>)</a:t>
            </a:r>
            <a:r>
              <a:rPr lang="el-GR" b="1" dirty="0"/>
              <a:t>, </a:t>
            </a:r>
            <a:r>
              <a:rPr lang="en-US" b="1" dirty="0" err="1">
                <a:solidFill>
                  <a:srgbClr val="FFFF00"/>
                </a:solidFill>
              </a:rPr>
              <a:t>Adorno</a:t>
            </a:r>
            <a:r>
              <a:rPr lang="en-US" b="1" dirty="0"/>
              <a:t> = </a:t>
            </a:r>
            <a:r>
              <a:rPr lang="el-GR" b="1" dirty="0"/>
              <a:t>διάψευση του προγράμματος του Διαφωτισμού, στις καρτεσιανές και </a:t>
            </a:r>
            <a:r>
              <a:rPr lang="el-GR" b="1" dirty="0" err="1"/>
              <a:t>μετακαρτεσιανές</a:t>
            </a:r>
            <a:r>
              <a:rPr lang="el-GR" b="1" dirty="0"/>
              <a:t> εκδοχές του (ο άνθρωπος κυρίαρχος της φύσης), του αποικιακού πνεύματος (ο λευκός, ευρωπαίος άνθρωπος κυρίαρχος του κόσμου) της ανθρωπολογίας του 19</a:t>
            </a:r>
            <a:r>
              <a:rPr lang="el-GR" b="1" baseline="30000" dirty="0"/>
              <a:t>ου</a:t>
            </a:r>
            <a:r>
              <a:rPr lang="el-GR" b="1" dirty="0"/>
              <a:t> αιώνα, και εν τέλει εκείνης της ιδεολογίας που κατέστησε αναγκαία την παρουσία ενός </a:t>
            </a:r>
            <a:r>
              <a:rPr lang="en-US" b="1" dirty="0"/>
              <a:t>Bobby</a:t>
            </a:r>
            <a:r>
              <a:rPr lang="el-GR" b="1" dirty="0"/>
              <a:t> για να νιώθουν ορισμένα υποκείμενα ότι είναι «άνθρωποι».</a:t>
            </a:r>
          </a:p>
          <a:p>
            <a:r>
              <a:rPr lang="el-GR" b="1" dirty="0"/>
              <a:t> </a:t>
            </a:r>
            <a:endParaRPr lang="en-US" b="1" dirty="0"/>
          </a:p>
          <a:p>
            <a:endParaRPr lang="en-US" b="1" dirty="0"/>
          </a:p>
        </p:txBody>
      </p:sp>
    </p:spTree>
  </p:cSld>
  <p:clrMapOvr>
    <a:masterClrMapping/>
  </p:clrMapOvr>
  <p:transition>
    <p:zoom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sp>
        <p:nvSpPr>
          <p:cNvPr id="13314" name="AutoShape 2" descr="https://www.reader.gr/sites/default/files/styles/reader_l/public/wp-content/uploads/2013/11/antrwpoi-pou-padrefthkan-ta-zwa-tous-570.jpg?itok=M3GFRvlS"/>
          <p:cNvSpPr>
            <a:spLocks noChangeAspect="1" noChangeArrowheads="1"/>
          </p:cNvSpPr>
          <p:nvPr/>
        </p:nvSpPr>
        <p:spPr bwMode="auto">
          <a:xfrm>
            <a:off x="155575" y="-2697163"/>
            <a:ext cx="10382250" cy="561975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3316" name="Picture 4" descr="https://www.reader.gr/sites/default/files/styles/reader_l/public/wp-content/uploads/2013/11/antrwpoi-pou-padrefthkan-ta-zwa-tous-570.jpg?itok=M3GFRvlS"/>
          <p:cNvPicPr>
            <a:picLocks noChangeAspect="1" noChangeArrowheads="1"/>
          </p:cNvPicPr>
          <p:nvPr/>
        </p:nvPicPr>
        <p:blipFill>
          <a:blip r:embed="rId2" cstate="print"/>
          <a:srcRect/>
          <a:stretch>
            <a:fillRect/>
          </a:stretch>
        </p:blipFill>
        <p:spPr bwMode="auto">
          <a:xfrm>
            <a:off x="-180528" y="0"/>
            <a:ext cx="10382250" cy="6957391"/>
          </a:xfrm>
          <a:prstGeom prst="rect">
            <a:avLst/>
          </a:prstGeom>
          <a:noFill/>
        </p:spPr>
      </p:pic>
      <p:sp>
        <p:nvSpPr>
          <p:cNvPr id="5" name="TextBox 4"/>
          <p:cNvSpPr txBox="1"/>
          <p:nvPr/>
        </p:nvSpPr>
        <p:spPr>
          <a:xfrm>
            <a:off x="-252536" y="-27384"/>
            <a:ext cx="10565713" cy="3139321"/>
          </a:xfrm>
          <a:prstGeom prst="rect">
            <a:avLst/>
          </a:prstGeom>
          <a:noFill/>
        </p:spPr>
        <p:txBody>
          <a:bodyPr wrap="none" rtlCol="0">
            <a:spAutoFit/>
          </a:bodyPr>
          <a:lstStyle/>
          <a:p>
            <a:r>
              <a:rPr lang="el-GR" b="1" dirty="0">
                <a:solidFill>
                  <a:schemeClr val="bg1"/>
                </a:solidFill>
              </a:rPr>
              <a:t>Ο «άνθρωπος» και το «ζώο» είναι μάλλον </a:t>
            </a:r>
            <a:r>
              <a:rPr lang="el-GR" b="1" dirty="0" err="1">
                <a:solidFill>
                  <a:schemeClr val="bg1"/>
                </a:solidFill>
              </a:rPr>
              <a:t>λογοθετικά</a:t>
            </a:r>
            <a:r>
              <a:rPr lang="el-GR" b="1" dirty="0">
                <a:solidFill>
                  <a:schemeClr val="bg1"/>
                </a:solidFill>
              </a:rPr>
              <a:t> ενεργήματα, κατηγορίες δηλαδή που έχουν </a:t>
            </a:r>
          </a:p>
          <a:p>
            <a:r>
              <a:rPr lang="el-GR" b="1" dirty="0">
                <a:solidFill>
                  <a:schemeClr val="bg1"/>
                </a:solidFill>
              </a:rPr>
              <a:t>καθιερωθεί από τη γλώσσα και τον λόγο - τα μέσα με τα οποία διαιρούνται ο «άνθρωπος» και το «ζώο». </a:t>
            </a:r>
          </a:p>
          <a:p>
            <a:r>
              <a:rPr lang="el-GR" b="1" dirty="0">
                <a:solidFill>
                  <a:schemeClr val="bg1"/>
                </a:solidFill>
              </a:rPr>
              <a:t>Στις </a:t>
            </a:r>
            <a:r>
              <a:rPr lang="el-GR" b="1" i="1" dirty="0">
                <a:solidFill>
                  <a:schemeClr val="bg1"/>
                </a:solidFill>
              </a:rPr>
              <a:t>σκηνές</a:t>
            </a:r>
            <a:r>
              <a:rPr lang="el-GR" b="1" dirty="0">
                <a:solidFill>
                  <a:schemeClr val="bg1"/>
                </a:solidFill>
              </a:rPr>
              <a:t> μπορεί να αναδειχθεί η δύναμη της </a:t>
            </a:r>
            <a:r>
              <a:rPr lang="el-GR" b="1" dirty="0" err="1">
                <a:solidFill>
                  <a:schemeClr val="bg1"/>
                </a:solidFill>
              </a:rPr>
              <a:t>λογοθεσίας</a:t>
            </a:r>
            <a:r>
              <a:rPr lang="el-GR" b="1" dirty="0">
                <a:solidFill>
                  <a:schemeClr val="bg1"/>
                </a:solidFill>
              </a:rPr>
              <a:t> αλλά και το θεμελιώδες γεγονός ότι το </a:t>
            </a:r>
          </a:p>
          <a:p>
            <a:r>
              <a:rPr lang="el-GR" b="1" dirty="0">
                <a:solidFill>
                  <a:schemeClr val="bg1"/>
                </a:solidFill>
              </a:rPr>
              <a:t>είναι το μοιράζονται όλα τα υποκείμενα-μιας-ζωής. </a:t>
            </a:r>
          </a:p>
          <a:p>
            <a:r>
              <a:rPr lang="el-GR" b="1" dirty="0">
                <a:solidFill>
                  <a:schemeClr val="bg1"/>
                </a:solidFill>
              </a:rPr>
              <a:t>Στη βάση δηλαδή της </a:t>
            </a:r>
            <a:r>
              <a:rPr lang="el-GR" b="1" dirty="0" err="1">
                <a:solidFill>
                  <a:schemeClr val="bg1"/>
                </a:solidFill>
              </a:rPr>
              <a:t>ζωικότητας</a:t>
            </a:r>
            <a:r>
              <a:rPr lang="el-GR" b="1" dirty="0">
                <a:solidFill>
                  <a:schemeClr val="bg1"/>
                </a:solidFill>
              </a:rPr>
              <a:t>                                                        (στη διπλή σημασία του όρου: της ιδιότητας  </a:t>
            </a:r>
          </a:p>
          <a:p>
            <a:r>
              <a:rPr lang="el-GR" b="1" dirty="0">
                <a:solidFill>
                  <a:schemeClr val="bg1"/>
                </a:solidFill>
              </a:rPr>
              <a:t>της ζωής και του ζώου)                                                                           θα μπορούσε να δημιουργηθεί ένα πεδίο </a:t>
            </a:r>
          </a:p>
          <a:p>
            <a:r>
              <a:rPr lang="el-GR" b="1" dirty="0">
                <a:solidFill>
                  <a:schemeClr val="bg1"/>
                </a:solidFill>
              </a:rPr>
              <a:t>υπέρβασης των </a:t>
            </a:r>
            <a:r>
              <a:rPr lang="el-GR" b="1" dirty="0" err="1">
                <a:solidFill>
                  <a:schemeClr val="bg1"/>
                </a:solidFill>
              </a:rPr>
              <a:t>λογοθετικών</a:t>
            </a:r>
            <a:r>
              <a:rPr lang="el-GR" b="1" dirty="0">
                <a:solidFill>
                  <a:schemeClr val="bg1"/>
                </a:solidFill>
              </a:rPr>
              <a:t>                                                                       κατηγοριών και να αμβλυνθούν οι </a:t>
            </a:r>
          </a:p>
          <a:p>
            <a:r>
              <a:rPr lang="el-GR" b="1" dirty="0">
                <a:solidFill>
                  <a:schemeClr val="bg1"/>
                </a:solidFill>
              </a:rPr>
              <a:t>κάθετες και ερμητικές </a:t>
            </a:r>
          </a:p>
          <a:p>
            <a:r>
              <a:rPr lang="el-GR" b="1" dirty="0">
                <a:solidFill>
                  <a:schemeClr val="bg1"/>
                </a:solidFill>
              </a:rPr>
              <a:t>διαιρέσεις μεταξύ </a:t>
            </a:r>
          </a:p>
          <a:p>
            <a:r>
              <a:rPr lang="el-GR" b="1" dirty="0">
                <a:solidFill>
                  <a:schemeClr val="bg1"/>
                </a:solidFill>
              </a:rPr>
              <a:t>των ειδών. </a:t>
            </a:r>
          </a:p>
          <a:p>
            <a:endParaRPr lang="el-GR" b="1" dirty="0">
              <a:solidFill>
                <a:schemeClr val="bg1"/>
              </a:solidFill>
            </a:endParaRPr>
          </a:p>
        </p:txBody>
      </p:sp>
    </p:spTree>
  </p:cSld>
  <p:clrMapOvr>
    <a:masterClrMapping/>
  </p:clrMapOvr>
  <p:transition>
    <p:zoom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1266" name="Picture 2" descr="https://i2.prth.gr/files/2014/01/17/kosm1.jpg"/>
          <p:cNvPicPr>
            <a:picLocks noChangeAspect="1" noChangeArrowheads="1"/>
          </p:cNvPicPr>
          <p:nvPr/>
        </p:nvPicPr>
        <p:blipFill>
          <a:blip r:embed="rId2" cstate="print">
            <a:duotone>
              <a:prstClr val="black"/>
              <a:schemeClr val="accent1">
                <a:tint val="45000"/>
                <a:satMod val="400000"/>
              </a:schemeClr>
            </a:duotone>
            <a:lum bright="-10000"/>
          </a:blip>
          <a:srcRect/>
          <a:stretch>
            <a:fillRect/>
          </a:stretch>
        </p:blipFill>
        <p:spPr bwMode="auto">
          <a:xfrm>
            <a:off x="0" y="1"/>
            <a:ext cx="9144000" cy="7101408"/>
          </a:xfrm>
          <a:prstGeom prst="rect">
            <a:avLst/>
          </a:prstGeom>
          <a:ln>
            <a:noFill/>
          </a:ln>
          <a:effectLst>
            <a:outerShdw blurRad="292100" dist="139700" dir="2700000" algn="tl" rotWithShape="0">
              <a:srgbClr val="333333">
                <a:alpha val="65000"/>
              </a:srgbClr>
            </a:outerShdw>
          </a:effectLst>
        </p:spPr>
      </p:pic>
      <p:sp>
        <p:nvSpPr>
          <p:cNvPr id="4" name="TextBox 3"/>
          <p:cNvSpPr txBox="1"/>
          <p:nvPr/>
        </p:nvSpPr>
        <p:spPr>
          <a:xfrm>
            <a:off x="-108520" y="-99392"/>
            <a:ext cx="9276770" cy="5355312"/>
          </a:xfrm>
          <a:prstGeom prst="rect">
            <a:avLst/>
          </a:prstGeom>
          <a:noFill/>
        </p:spPr>
        <p:txBody>
          <a:bodyPr wrap="none" rtlCol="0">
            <a:spAutoFit/>
          </a:bodyPr>
          <a:lstStyle/>
          <a:p>
            <a:r>
              <a:rPr lang="el-GR" b="1" dirty="0"/>
              <a:t>Η παρουσία του ζώου επί σκηνής δεν μεταφέρει απλώς τη </a:t>
            </a:r>
            <a:r>
              <a:rPr lang="el-GR" b="1" dirty="0" err="1"/>
              <a:t>ζωικότητα</a:t>
            </a:r>
            <a:r>
              <a:rPr lang="el-GR" b="1" dirty="0"/>
              <a:t> σε ένα περιβάλλον όπου </a:t>
            </a:r>
          </a:p>
          <a:p>
            <a:r>
              <a:rPr lang="el-GR" b="1" dirty="0"/>
              <a:t>δεσπόζει η </a:t>
            </a:r>
            <a:r>
              <a:rPr lang="el-GR" b="1" dirty="0" err="1"/>
              <a:t>ανθρωπινότητα</a:t>
            </a:r>
            <a:r>
              <a:rPr lang="el-GR" b="1" dirty="0"/>
              <a:t>, δεν προκαλεί απλώς τον αιφνιδιασμό, τον φόβο μιας επίθεσης του ζώου </a:t>
            </a:r>
          </a:p>
          <a:p>
            <a:r>
              <a:rPr lang="el-GR" b="1" dirty="0"/>
              <a:t>προς τους </a:t>
            </a:r>
            <a:r>
              <a:rPr lang="en-US" b="1" dirty="0"/>
              <a:t>performers</a:t>
            </a:r>
            <a:r>
              <a:rPr lang="el-GR" b="1" dirty="0"/>
              <a:t> ή τους θεατές, φόβος που συνδέεται άμεσα με την ευάλωτη σκηνική συνθήκη </a:t>
            </a:r>
          </a:p>
          <a:p>
            <a:r>
              <a:rPr lang="el-GR" b="1" dirty="0"/>
              <a:t>μιας «ζωντανής» τέχνης και με την τρωτότητα της ίδιας της ζωής. </a:t>
            </a:r>
          </a:p>
          <a:p>
            <a:endParaRPr lang="el-GR" b="1" dirty="0"/>
          </a:p>
          <a:p>
            <a:r>
              <a:rPr lang="el-GR" b="1" dirty="0"/>
              <a:t>Δεν προκαλεί απλώς την επικινδυνότητα </a:t>
            </a:r>
          </a:p>
          <a:p>
            <a:r>
              <a:rPr lang="el-GR" b="1" dirty="0"/>
              <a:t>κλονισμού του σκηνοθετικού </a:t>
            </a:r>
          </a:p>
          <a:p>
            <a:r>
              <a:rPr lang="el-GR" b="1" dirty="0"/>
              <a:t>σχεδιασμού, όπως υπαινίσσεται </a:t>
            </a:r>
          </a:p>
          <a:p>
            <a:r>
              <a:rPr lang="el-GR" b="1" dirty="0"/>
              <a:t>ο όρος «μη διαθεσιμότητα» </a:t>
            </a:r>
          </a:p>
          <a:p>
            <a:r>
              <a:rPr lang="el-GR" b="1" dirty="0"/>
              <a:t>(</a:t>
            </a:r>
            <a:r>
              <a:rPr lang="en-US" b="1" dirty="0"/>
              <a:t>Fischer</a:t>
            </a:r>
            <a:r>
              <a:rPr lang="el-GR" b="1" dirty="0"/>
              <a:t>-</a:t>
            </a:r>
            <a:r>
              <a:rPr lang="en-US" b="1" dirty="0" err="1"/>
              <a:t>Lichte</a:t>
            </a:r>
            <a:r>
              <a:rPr lang="el-GR" b="1" dirty="0"/>
              <a:t>). </a:t>
            </a:r>
          </a:p>
          <a:p>
            <a:endParaRPr lang="el-GR" b="1" dirty="0"/>
          </a:p>
          <a:p>
            <a:r>
              <a:rPr lang="el-GR" b="1" dirty="0"/>
              <a:t>Η παρουσία του ζώου </a:t>
            </a:r>
          </a:p>
          <a:p>
            <a:r>
              <a:rPr lang="el-GR" b="1" dirty="0"/>
              <a:t>επί σκηνής ακυρώνει τις όποιες </a:t>
            </a:r>
          </a:p>
          <a:p>
            <a:r>
              <a:rPr lang="el-GR" b="1" dirty="0"/>
              <a:t>πεποιθήσεις αμιγώς αισθητικής </a:t>
            </a:r>
          </a:p>
          <a:p>
            <a:r>
              <a:rPr lang="el-GR" b="1" dirty="0"/>
              <a:t>θεώρησης μιας παράστασης </a:t>
            </a:r>
          </a:p>
          <a:p>
            <a:r>
              <a:rPr lang="el-GR" b="1" dirty="0"/>
              <a:t>και ανοίγει κατ’ ανάγκη το </a:t>
            </a:r>
          </a:p>
          <a:p>
            <a:r>
              <a:rPr lang="el-GR" b="1" dirty="0"/>
              <a:t>μείζον πρόβλημα </a:t>
            </a:r>
          </a:p>
          <a:p>
            <a:r>
              <a:rPr lang="el-GR" b="1" dirty="0"/>
              <a:t>της ηθικής ευθύνης. </a:t>
            </a:r>
          </a:p>
          <a:p>
            <a:endParaRPr lang="el-GR" b="1" dirty="0"/>
          </a:p>
        </p:txBody>
      </p:sp>
    </p:spTree>
  </p:cSld>
  <p:clrMapOvr>
    <a:masterClrMapping/>
  </p:clrMapOvr>
  <p:transition>
    <p:zoom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1266" name="Picture 2" descr="https://i2.prth.gr/files/2014/01/17/kosm1.jpg"/>
          <p:cNvPicPr>
            <a:picLocks noChangeAspect="1" noChangeArrowheads="1"/>
          </p:cNvPicPr>
          <p:nvPr/>
        </p:nvPicPr>
        <p:blipFill>
          <a:blip r:embed="rId2" cstate="print">
            <a:lum bright="70000" contrast="40000"/>
          </a:blip>
          <a:srcRect/>
          <a:stretch>
            <a:fillRect/>
          </a:stretch>
        </p:blipFill>
        <p:spPr bwMode="auto">
          <a:xfrm>
            <a:off x="0" y="1"/>
            <a:ext cx="9144000" cy="7101408"/>
          </a:xfrm>
          <a:prstGeom prst="rect">
            <a:avLst/>
          </a:prstGeom>
          <a:ln>
            <a:noFill/>
          </a:ln>
          <a:effectLst>
            <a:outerShdw blurRad="76200" dist="12700" dir="2700000" sy="-23000" kx="-800400" algn="bl" rotWithShape="0">
              <a:prstClr val="black">
                <a:alpha val="20000"/>
              </a:prstClr>
            </a:outerShdw>
          </a:effectLst>
        </p:spPr>
      </p:pic>
      <p:sp>
        <p:nvSpPr>
          <p:cNvPr id="4" name="TextBox 3"/>
          <p:cNvSpPr txBox="1"/>
          <p:nvPr/>
        </p:nvSpPr>
        <p:spPr>
          <a:xfrm>
            <a:off x="-52818" y="-99392"/>
            <a:ext cx="9417963" cy="5078313"/>
          </a:xfrm>
          <a:prstGeom prst="rect">
            <a:avLst/>
          </a:prstGeom>
          <a:noFill/>
        </p:spPr>
        <p:txBody>
          <a:bodyPr wrap="none" rtlCol="0">
            <a:spAutoFit/>
          </a:bodyPr>
          <a:lstStyle/>
          <a:p>
            <a:r>
              <a:rPr lang="el-GR" sz="2400" b="1" dirty="0">
                <a:solidFill>
                  <a:schemeClr val="bg1"/>
                </a:solidFill>
              </a:rPr>
              <a:t>Από πού προκύπτει αυτό το «κατ’ ανάγκη»; Είναι η ανάγκη που επιβάλλουν </a:t>
            </a:r>
          </a:p>
          <a:p>
            <a:r>
              <a:rPr lang="el-GR" sz="2400" b="1" dirty="0">
                <a:solidFill>
                  <a:schemeClr val="bg1"/>
                </a:solidFill>
              </a:rPr>
              <a:t>πλέον σήμερα οι αιώνες άνισων σχέσεων ανθρώπων και ζώων, οι αιώνες </a:t>
            </a:r>
          </a:p>
          <a:p>
            <a:r>
              <a:rPr lang="el-GR" sz="2400" b="1" dirty="0">
                <a:solidFill>
                  <a:schemeClr val="bg1"/>
                </a:solidFill>
              </a:rPr>
              <a:t>κυριαρχίας, ελέγχου, επώδυνης εκμετάλλευσης αλλά και ανείπωτης </a:t>
            </a:r>
          </a:p>
          <a:p>
            <a:r>
              <a:rPr lang="el-GR" sz="2400" b="1" dirty="0">
                <a:solidFill>
                  <a:schemeClr val="bg1"/>
                </a:solidFill>
              </a:rPr>
              <a:t>σκληρότητας των ανθρώπινων προς τα μη ανθρώπινα ζώα. </a:t>
            </a:r>
          </a:p>
          <a:p>
            <a:endParaRPr lang="el-GR" sz="2400" b="1" dirty="0">
              <a:solidFill>
                <a:schemeClr val="bg1"/>
              </a:solidFill>
            </a:endParaRPr>
          </a:p>
          <a:p>
            <a:r>
              <a:rPr lang="el-GR" sz="2400" b="1" dirty="0">
                <a:solidFill>
                  <a:schemeClr val="bg1"/>
                </a:solidFill>
              </a:rPr>
              <a:t>Αυτήν την αναγκαστική ηθική δέσμευση υποδεικνύουν με εμφατικό και </a:t>
            </a:r>
          </a:p>
          <a:p>
            <a:r>
              <a:rPr lang="el-GR" sz="2400" b="1" dirty="0">
                <a:solidFill>
                  <a:schemeClr val="bg1"/>
                </a:solidFill>
              </a:rPr>
              <a:t>ενίοτε αποτρόπαιο τρόπο </a:t>
            </a:r>
            <a:r>
              <a:rPr lang="en-US" sz="2400" b="1" dirty="0">
                <a:solidFill>
                  <a:schemeClr val="bg1"/>
                </a:solidFill>
              </a:rPr>
              <a:t>performances</a:t>
            </a:r>
            <a:r>
              <a:rPr lang="el-GR" sz="2400" b="1" dirty="0">
                <a:solidFill>
                  <a:schemeClr val="bg1"/>
                </a:solidFill>
              </a:rPr>
              <a:t> που έλαβαν χώρα από τη </a:t>
            </a:r>
          </a:p>
          <a:p>
            <a:r>
              <a:rPr lang="el-GR" sz="2400" b="1" dirty="0">
                <a:solidFill>
                  <a:schemeClr val="bg1"/>
                </a:solidFill>
              </a:rPr>
              <a:t>δεκαετία του 1970 και εντεύθεν (</a:t>
            </a:r>
            <a:r>
              <a:rPr lang="en-US" sz="2400" b="1" dirty="0">
                <a:solidFill>
                  <a:schemeClr val="bg1"/>
                </a:solidFill>
              </a:rPr>
              <a:t>Rafael Ortiz</a:t>
            </a:r>
            <a:r>
              <a:rPr lang="el-GR" sz="2400" b="1" dirty="0">
                <a:solidFill>
                  <a:schemeClr val="bg1"/>
                </a:solidFill>
              </a:rPr>
              <a:t>, </a:t>
            </a:r>
            <a:r>
              <a:rPr lang="el-GR" sz="2400" b="1" dirty="0" err="1">
                <a:solidFill>
                  <a:schemeClr val="bg1"/>
                </a:solidFill>
              </a:rPr>
              <a:t>Kim</a:t>
            </a:r>
            <a:r>
              <a:rPr lang="el-GR" sz="2400" b="1" dirty="0">
                <a:solidFill>
                  <a:schemeClr val="bg1"/>
                </a:solidFill>
              </a:rPr>
              <a:t> Jones, </a:t>
            </a:r>
            <a:r>
              <a:rPr lang="en-US" sz="2400" b="1" dirty="0">
                <a:solidFill>
                  <a:schemeClr val="bg1"/>
                </a:solidFill>
              </a:rPr>
              <a:t>Sven </a:t>
            </a:r>
            <a:r>
              <a:rPr lang="en-US" sz="2400" b="1" dirty="0" err="1">
                <a:solidFill>
                  <a:schemeClr val="bg1"/>
                </a:solidFill>
              </a:rPr>
              <a:t>Stilinovi</a:t>
            </a:r>
            <a:r>
              <a:rPr lang="el-GR" sz="2400" b="1" dirty="0">
                <a:solidFill>
                  <a:schemeClr val="bg1"/>
                </a:solidFill>
              </a:rPr>
              <a:t>ć, </a:t>
            </a:r>
          </a:p>
          <a:p>
            <a:r>
              <a:rPr lang="en-US" sz="2400" b="1" dirty="0">
                <a:solidFill>
                  <a:schemeClr val="bg1"/>
                </a:solidFill>
              </a:rPr>
              <a:t>Marco </a:t>
            </a:r>
            <a:r>
              <a:rPr lang="en-US" sz="2400" b="1" dirty="0" err="1">
                <a:solidFill>
                  <a:schemeClr val="bg1"/>
                </a:solidFill>
              </a:rPr>
              <a:t>Evaristti</a:t>
            </a:r>
            <a:r>
              <a:rPr lang="el-GR" sz="2400" b="1" dirty="0">
                <a:solidFill>
                  <a:schemeClr val="bg1"/>
                </a:solidFill>
              </a:rPr>
              <a:t>, </a:t>
            </a:r>
            <a:r>
              <a:rPr lang="fr-FR" sz="2400" b="1" dirty="0">
                <a:solidFill>
                  <a:schemeClr val="bg1"/>
                </a:solidFill>
              </a:rPr>
              <a:t>Rodrigo </a:t>
            </a:r>
            <a:r>
              <a:rPr lang="fr-FR" sz="2400" b="1" dirty="0" err="1">
                <a:solidFill>
                  <a:schemeClr val="bg1"/>
                </a:solidFill>
              </a:rPr>
              <a:t>Garc</a:t>
            </a:r>
            <a:r>
              <a:rPr lang="el-GR" sz="2400" b="1" dirty="0">
                <a:solidFill>
                  <a:schemeClr val="bg1"/>
                </a:solidFill>
              </a:rPr>
              <a:t>í</a:t>
            </a:r>
            <a:r>
              <a:rPr lang="fr-FR" sz="2400" b="1" dirty="0">
                <a:solidFill>
                  <a:schemeClr val="bg1"/>
                </a:solidFill>
              </a:rPr>
              <a:t>a</a:t>
            </a:r>
            <a:r>
              <a:rPr lang="el-GR" sz="2400" b="1" dirty="0">
                <a:solidFill>
                  <a:schemeClr val="bg1"/>
                </a:solidFill>
              </a:rPr>
              <a:t>), οι οποίες ανακαλούν τα βίαια θεάματα </a:t>
            </a:r>
          </a:p>
          <a:p>
            <a:r>
              <a:rPr lang="el-GR" sz="2400" b="1" dirty="0">
                <a:solidFill>
                  <a:schemeClr val="bg1"/>
                </a:solidFill>
              </a:rPr>
              <a:t>που κατακλύζουν την ευρωπαϊκή ιστορία ήδη από την αρχαιότητα έως και </a:t>
            </a:r>
          </a:p>
          <a:p>
            <a:r>
              <a:rPr lang="el-GR" sz="2400" b="1" dirty="0">
                <a:solidFill>
                  <a:schemeClr val="bg1"/>
                </a:solidFill>
              </a:rPr>
              <a:t>τον 19</a:t>
            </a:r>
            <a:r>
              <a:rPr lang="el-GR" sz="2400" b="1" baseline="30000" dirty="0">
                <a:solidFill>
                  <a:schemeClr val="bg1"/>
                </a:solidFill>
              </a:rPr>
              <a:t>ο</a:t>
            </a:r>
            <a:r>
              <a:rPr lang="el-GR" sz="2400" b="1" dirty="0">
                <a:solidFill>
                  <a:schemeClr val="bg1"/>
                </a:solidFill>
              </a:rPr>
              <a:t> αιώνα, αν και τώρα έχουμε την επίκληση στην ελευθερία επιλογών </a:t>
            </a:r>
          </a:p>
          <a:p>
            <a:r>
              <a:rPr lang="el-GR" sz="2400" b="1" dirty="0">
                <a:solidFill>
                  <a:schemeClr val="bg1"/>
                </a:solidFill>
              </a:rPr>
              <a:t>και την υπεκφυγή της «δημιουργικότητας» της καλλιτεχνικής έκφρασης.</a:t>
            </a:r>
          </a:p>
          <a:p>
            <a:r>
              <a:rPr lang="el-GR" b="1" dirty="0">
                <a:solidFill>
                  <a:schemeClr val="bg1"/>
                </a:solidFill>
              </a:rPr>
              <a:t> </a:t>
            </a:r>
          </a:p>
          <a:p>
            <a:endParaRPr lang="el-GR" b="1" dirty="0">
              <a:solidFill>
                <a:schemeClr val="bg1"/>
              </a:solidFill>
            </a:endParaRPr>
          </a:p>
        </p:txBody>
      </p:sp>
      <p:sp>
        <p:nvSpPr>
          <p:cNvPr id="5" name="TextBox 4"/>
          <p:cNvSpPr txBox="1"/>
          <p:nvPr/>
        </p:nvSpPr>
        <p:spPr>
          <a:xfrm>
            <a:off x="-900608" y="836712"/>
            <a:ext cx="184731" cy="369332"/>
          </a:xfrm>
          <a:prstGeom prst="rect">
            <a:avLst/>
          </a:prstGeom>
          <a:noFill/>
        </p:spPr>
        <p:txBody>
          <a:bodyPr wrap="none" rtlCol="0">
            <a:spAutoFit/>
          </a:bodyPr>
          <a:lstStyle/>
          <a:p>
            <a:endParaRPr lang="el-GR" dirty="0"/>
          </a:p>
        </p:txBody>
      </p:sp>
    </p:spTree>
  </p:cSld>
  <p:clrMapOvr>
    <a:masterClrMapping/>
  </p:clrMapOvr>
  <p:transition>
    <p:zoom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1266" name="Picture 2" descr="https://i2.prth.gr/files/2014/01/17/kosm1.jpg"/>
          <p:cNvPicPr>
            <a:picLocks noChangeAspect="1" noChangeArrowheads="1"/>
          </p:cNvPicPr>
          <p:nvPr/>
        </p:nvPicPr>
        <p:blipFill>
          <a:blip r:embed="rId2" cstate="print">
            <a:lum bright="70000" contrast="-70000"/>
          </a:blip>
          <a:srcRect/>
          <a:stretch>
            <a:fillRect/>
          </a:stretch>
        </p:blipFill>
        <p:spPr bwMode="auto">
          <a:xfrm>
            <a:off x="0" y="1"/>
            <a:ext cx="9144000" cy="7101408"/>
          </a:xfrm>
          <a:prstGeom prst="rect">
            <a:avLst/>
          </a:prstGeom>
          <a:ln>
            <a:noFill/>
          </a:ln>
          <a:effectLst>
            <a:outerShdw blurRad="76200" dist="12700" dir="2700000" sy="-23000" kx="-800400" algn="bl" rotWithShape="0">
              <a:prstClr val="black">
                <a:alpha val="20000"/>
              </a:prstClr>
            </a:outerShdw>
          </a:effectLst>
        </p:spPr>
      </p:pic>
      <p:sp>
        <p:nvSpPr>
          <p:cNvPr id="4" name="TextBox 3"/>
          <p:cNvSpPr txBox="1"/>
          <p:nvPr/>
        </p:nvSpPr>
        <p:spPr>
          <a:xfrm>
            <a:off x="-39453" y="-99392"/>
            <a:ext cx="11006539" cy="7109639"/>
          </a:xfrm>
          <a:prstGeom prst="rect">
            <a:avLst/>
          </a:prstGeom>
          <a:noFill/>
        </p:spPr>
        <p:txBody>
          <a:bodyPr wrap="square" rtlCol="0">
            <a:spAutoFit/>
          </a:bodyPr>
          <a:lstStyle/>
          <a:p>
            <a:r>
              <a:rPr lang="el-GR" sz="2400" b="1" dirty="0">
                <a:solidFill>
                  <a:schemeClr val="bg1"/>
                </a:solidFill>
              </a:rPr>
              <a:t>Η χρήση των ζώων στη σύγχρονη τέχνη είναι τόσο πιο ηθικοποιημένη, όσο </a:t>
            </a:r>
          </a:p>
          <a:p>
            <a:r>
              <a:rPr lang="el-GR" sz="2400" b="1" dirty="0">
                <a:solidFill>
                  <a:schemeClr val="bg1"/>
                </a:solidFill>
              </a:rPr>
              <a:t>και πιο ακραία. </a:t>
            </a:r>
          </a:p>
          <a:p>
            <a:endParaRPr lang="el-GR" sz="2400" b="1" dirty="0">
              <a:solidFill>
                <a:schemeClr val="bg1"/>
              </a:solidFill>
            </a:endParaRPr>
          </a:p>
          <a:p>
            <a:r>
              <a:rPr lang="el-GR" sz="2400" b="1" u="sng" dirty="0">
                <a:solidFill>
                  <a:schemeClr val="bg1"/>
                </a:solidFill>
              </a:rPr>
              <a:t>«Ηθικοποιημένη» χρήση</a:t>
            </a:r>
            <a:r>
              <a:rPr lang="el-GR" sz="2400" b="1" dirty="0">
                <a:solidFill>
                  <a:schemeClr val="bg1"/>
                </a:solidFill>
              </a:rPr>
              <a:t>: τίθεται πολύ συχνά σε έναν έλεγχο που υπακούει </a:t>
            </a:r>
          </a:p>
          <a:p>
            <a:r>
              <a:rPr lang="el-GR" sz="2400" b="1" dirty="0">
                <a:solidFill>
                  <a:schemeClr val="bg1"/>
                </a:solidFill>
              </a:rPr>
              <a:t>σε ηθικά κριτήρια. </a:t>
            </a:r>
          </a:p>
          <a:p>
            <a:endParaRPr lang="el-GR" sz="2400" b="1" dirty="0">
              <a:solidFill>
                <a:schemeClr val="bg1"/>
              </a:solidFill>
            </a:endParaRPr>
          </a:p>
          <a:p>
            <a:r>
              <a:rPr lang="el-GR" sz="2400" b="1" dirty="0">
                <a:solidFill>
                  <a:schemeClr val="bg1"/>
                </a:solidFill>
              </a:rPr>
              <a:t>Η αλλαγή των ηθικών κριτηρίων αντανακλάται και στις εθνικές νομοθεσίες </a:t>
            </a:r>
          </a:p>
          <a:p>
            <a:r>
              <a:rPr lang="el-GR" sz="2400" b="1" dirty="0">
                <a:solidFill>
                  <a:schemeClr val="bg1"/>
                </a:solidFill>
              </a:rPr>
              <a:t>που απαγορεύουν την κακοποίηση των ζώων ή τη χρήση τους στα διάφορα </a:t>
            </a:r>
          </a:p>
          <a:p>
            <a:r>
              <a:rPr lang="el-GR" sz="2400" b="1" dirty="0">
                <a:solidFill>
                  <a:schemeClr val="bg1"/>
                </a:solidFill>
              </a:rPr>
              <a:t>θεάματα. Στην απαγόρευση αυτή προϋποτίθεται η αναγνώριση δικαιωμάτων </a:t>
            </a:r>
          </a:p>
          <a:p>
            <a:r>
              <a:rPr lang="el-GR" sz="2400" b="1" dirty="0">
                <a:solidFill>
                  <a:schemeClr val="bg1"/>
                </a:solidFill>
              </a:rPr>
              <a:t>ευημερίας και ευζωίας, τα οποία με τη σειρά τους απηχούν αφομοιωμένες </a:t>
            </a:r>
          </a:p>
          <a:p>
            <a:r>
              <a:rPr lang="el-GR" sz="2400" b="1" dirty="0">
                <a:solidFill>
                  <a:schemeClr val="bg1"/>
                </a:solidFill>
              </a:rPr>
              <a:t>φιλοσοφικές και επιστημονικές θέσεις, οι οποίες προβάλλουν πλέον ως </a:t>
            </a:r>
          </a:p>
          <a:p>
            <a:r>
              <a:rPr lang="el-GR" sz="2400" b="1" dirty="0">
                <a:solidFill>
                  <a:schemeClr val="bg1"/>
                </a:solidFill>
              </a:rPr>
              <a:t>αυτονόητη την ανάγκη αποφυγής του πόνου και του τραυματισμού, της </a:t>
            </a:r>
          </a:p>
          <a:p>
            <a:r>
              <a:rPr lang="el-GR" sz="2400" b="1" dirty="0">
                <a:solidFill>
                  <a:schemeClr val="bg1"/>
                </a:solidFill>
              </a:rPr>
              <a:t>δίψας και της πείνας, του φόβου ή του άγχους, κοντολογίς: </a:t>
            </a:r>
          </a:p>
          <a:p>
            <a:r>
              <a:rPr lang="el-GR" sz="2400" b="1" dirty="0">
                <a:solidFill>
                  <a:schemeClr val="bg1"/>
                </a:solidFill>
              </a:rPr>
              <a:t>του ψυχικού και σωματικού άλγους. </a:t>
            </a:r>
          </a:p>
          <a:p>
            <a:endParaRPr lang="el-GR" sz="2400" b="1" dirty="0">
              <a:solidFill>
                <a:schemeClr val="bg1"/>
              </a:solidFill>
            </a:endParaRPr>
          </a:p>
          <a:p>
            <a:r>
              <a:rPr lang="el-GR" sz="2400" b="1" dirty="0">
                <a:solidFill>
                  <a:schemeClr val="bg1"/>
                </a:solidFill>
              </a:rPr>
              <a:t>Ο ηθικός έλεγχος επομένως ενεργοποιείται αποτρεπτικά τόσο πριν από ένα </a:t>
            </a:r>
          </a:p>
          <a:p>
            <a:r>
              <a:rPr lang="el-GR" sz="2400" b="1" dirty="0">
                <a:solidFill>
                  <a:schemeClr val="bg1"/>
                </a:solidFill>
              </a:rPr>
              <a:t>καλλιτεχνικό εγχείρημα, όσο και μετά από αυτό, με τις συχνά αυστηρές </a:t>
            </a:r>
          </a:p>
          <a:p>
            <a:r>
              <a:rPr lang="el-GR" sz="2400" b="1" dirty="0">
                <a:solidFill>
                  <a:schemeClr val="bg1"/>
                </a:solidFill>
              </a:rPr>
              <a:t>αντιδράσεις στην πρόσληψη του εγχειρήματος είτε από την θεσμική κριτική </a:t>
            </a:r>
          </a:p>
          <a:p>
            <a:r>
              <a:rPr lang="el-GR" sz="2400" b="1" dirty="0">
                <a:solidFill>
                  <a:schemeClr val="bg1"/>
                </a:solidFill>
              </a:rPr>
              <a:t>είτε από το ίδιο το κοινό.</a:t>
            </a:r>
          </a:p>
        </p:txBody>
      </p:sp>
      <p:sp>
        <p:nvSpPr>
          <p:cNvPr id="5" name="TextBox 4"/>
          <p:cNvSpPr txBox="1"/>
          <p:nvPr/>
        </p:nvSpPr>
        <p:spPr>
          <a:xfrm>
            <a:off x="-900608" y="836712"/>
            <a:ext cx="184731" cy="369332"/>
          </a:xfrm>
          <a:prstGeom prst="rect">
            <a:avLst/>
          </a:prstGeom>
          <a:noFill/>
        </p:spPr>
        <p:txBody>
          <a:bodyPr wrap="none" rtlCol="0">
            <a:spAutoFit/>
          </a:bodyPr>
          <a:lstStyle/>
          <a:p>
            <a:endParaRPr lang="el-GR" dirty="0"/>
          </a:p>
        </p:txBody>
      </p:sp>
    </p:spTree>
  </p:cSld>
  <p:clrMapOvr>
    <a:masterClrMapping/>
  </p:clrMapOvr>
  <p:transition>
    <p:zoom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07504" y="0"/>
          <a:ext cx="903649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339" name="TextBox 4"/>
          <p:cNvSpPr txBox="1">
            <a:spLocks noChangeArrowheads="1"/>
          </p:cNvSpPr>
          <p:nvPr/>
        </p:nvSpPr>
        <p:spPr bwMode="auto">
          <a:xfrm>
            <a:off x="3708400" y="2133600"/>
            <a:ext cx="184150" cy="368300"/>
          </a:xfrm>
          <a:prstGeom prst="rect">
            <a:avLst/>
          </a:prstGeom>
          <a:noFill/>
          <a:ln w="9525">
            <a:noFill/>
            <a:miter lim="800000"/>
            <a:headEnd/>
            <a:tailEnd/>
          </a:ln>
        </p:spPr>
        <p:txBody>
          <a:bodyPr wrap="none">
            <a:spAutoFit/>
          </a:bodyPr>
          <a:lstStyle/>
          <a:p>
            <a:endParaRPr lang="el-GR">
              <a:latin typeface="Corbel" pitchFamily="34" charset="0"/>
            </a:endParaRPr>
          </a:p>
        </p:txBody>
      </p:sp>
    </p:spTree>
  </p:cSld>
  <p:clrMapOvr>
    <a:masterClrMapping/>
  </p:clrMapOvr>
  <p:transition>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1266" name="Picture 2" descr="https://i2.prth.gr/files/2014/01/17/kosm1.jpg"/>
          <p:cNvPicPr>
            <a:picLocks noChangeAspect="1" noChangeArrowheads="1"/>
          </p:cNvPicPr>
          <p:nvPr/>
        </p:nvPicPr>
        <p:blipFill>
          <a:blip r:embed="rId2" cstate="print">
            <a:lum bright="70000" contrast="-70000"/>
          </a:blip>
          <a:srcRect/>
          <a:stretch>
            <a:fillRect/>
          </a:stretch>
        </p:blipFill>
        <p:spPr bwMode="auto">
          <a:xfrm>
            <a:off x="0" y="1"/>
            <a:ext cx="9144000" cy="7101408"/>
          </a:xfrm>
          <a:prstGeom prst="rect">
            <a:avLst/>
          </a:prstGeom>
          <a:ln>
            <a:noFill/>
          </a:ln>
          <a:effectLst>
            <a:outerShdw blurRad="76200" dist="12700" dir="2700000" sy="-23000" kx="-800400" algn="bl" rotWithShape="0">
              <a:prstClr val="black">
                <a:alpha val="20000"/>
              </a:prstClr>
            </a:outerShdw>
          </a:effectLst>
        </p:spPr>
      </p:pic>
      <p:sp>
        <p:nvSpPr>
          <p:cNvPr id="4" name="TextBox 3"/>
          <p:cNvSpPr txBox="1"/>
          <p:nvPr/>
        </p:nvSpPr>
        <p:spPr>
          <a:xfrm>
            <a:off x="-108520" y="-99392"/>
            <a:ext cx="9528571" cy="5632311"/>
          </a:xfrm>
          <a:prstGeom prst="rect">
            <a:avLst/>
          </a:prstGeom>
          <a:noFill/>
        </p:spPr>
        <p:txBody>
          <a:bodyPr wrap="none" rtlCol="0">
            <a:spAutoFit/>
          </a:bodyPr>
          <a:lstStyle/>
          <a:p>
            <a:r>
              <a:rPr lang="el-GR" sz="2400" b="1" dirty="0">
                <a:solidFill>
                  <a:schemeClr val="bg1"/>
                </a:solidFill>
              </a:rPr>
              <a:t>Πολλές σκηνές (λ.χ. στο </a:t>
            </a:r>
            <a:r>
              <a:rPr lang="en-US" sz="2400" b="1" dirty="0">
                <a:solidFill>
                  <a:schemeClr val="bg1"/>
                </a:solidFill>
              </a:rPr>
              <a:t>Bear Garden</a:t>
            </a:r>
            <a:r>
              <a:rPr lang="el-GR" sz="2400" b="1" dirty="0">
                <a:solidFill>
                  <a:schemeClr val="bg1"/>
                </a:solidFill>
              </a:rPr>
              <a:t> στη Βρετανία ή στη </a:t>
            </a:r>
            <a:r>
              <a:rPr lang="el-GR" sz="2400" b="1" i="1" dirty="0">
                <a:solidFill>
                  <a:schemeClr val="bg1"/>
                </a:solidFill>
              </a:rPr>
              <a:t>Γιορτή της </a:t>
            </a:r>
          </a:p>
          <a:p>
            <a:r>
              <a:rPr lang="el-GR" sz="2400" b="1" i="1" dirty="0">
                <a:solidFill>
                  <a:schemeClr val="bg1"/>
                </a:solidFill>
              </a:rPr>
              <a:t>γάτας</a:t>
            </a:r>
            <a:r>
              <a:rPr lang="el-GR" sz="2400" b="1" dirty="0">
                <a:solidFill>
                  <a:schemeClr val="bg1"/>
                </a:solidFill>
              </a:rPr>
              <a:t> στην ηπειρωτική Ευρώπη,  παρουσίαζαν την ίδια, αν όχι μεγαλύτερη </a:t>
            </a:r>
          </a:p>
          <a:p>
            <a:r>
              <a:rPr lang="el-GR" sz="2400" b="1" dirty="0">
                <a:solidFill>
                  <a:schemeClr val="bg1"/>
                </a:solidFill>
              </a:rPr>
              <a:t>βαναυσότητα προς τα ζώα, με τη μόνη διαφορά ότι τότε η βαναυσότητα δεν </a:t>
            </a:r>
          </a:p>
          <a:p>
            <a:r>
              <a:rPr lang="el-GR" sz="2400" b="1" dirty="0">
                <a:solidFill>
                  <a:schemeClr val="bg1"/>
                </a:solidFill>
              </a:rPr>
              <a:t>εθεωρείτο έργο τέχνης, άρα και το άλλοθί της αναζητείτο στους εθιμικούς </a:t>
            </a:r>
          </a:p>
          <a:p>
            <a:r>
              <a:rPr lang="el-GR" sz="2400" b="1" dirty="0">
                <a:solidFill>
                  <a:schemeClr val="bg1"/>
                </a:solidFill>
              </a:rPr>
              <a:t>κώδικες και στα μυθολογικά (αν όχι δεισιδαιμονικά) αποθέματα των λαϊκών </a:t>
            </a:r>
          </a:p>
          <a:p>
            <a:r>
              <a:rPr lang="el-GR" sz="2400" b="1" dirty="0">
                <a:solidFill>
                  <a:schemeClr val="bg1"/>
                </a:solidFill>
              </a:rPr>
              <a:t>αναπαραστάσεων ─ κάτι που δύσκολα μπορεί να υποστηριχθεί για την τέχνη </a:t>
            </a:r>
          </a:p>
          <a:p>
            <a:r>
              <a:rPr lang="el-GR" sz="2400" b="1" dirty="0">
                <a:solidFill>
                  <a:schemeClr val="bg1"/>
                </a:solidFill>
              </a:rPr>
              <a:t>των τελευταίων δεκαετιών του 20</a:t>
            </a:r>
            <a:r>
              <a:rPr lang="el-GR" sz="2400" b="1" baseline="30000" dirty="0">
                <a:solidFill>
                  <a:schemeClr val="bg1"/>
                </a:solidFill>
              </a:rPr>
              <a:t>ού</a:t>
            </a:r>
            <a:r>
              <a:rPr lang="el-GR" sz="2400" b="1" dirty="0">
                <a:solidFill>
                  <a:schemeClr val="bg1"/>
                </a:solidFill>
              </a:rPr>
              <a:t> και των πρώτων του 21</a:t>
            </a:r>
            <a:r>
              <a:rPr lang="el-GR" sz="2400" b="1" baseline="30000" dirty="0">
                <a:solidFill>
                  <a:schemeClr val="bg1"/>
                </a:solidFill>
              </a:rPr>
              <a:t>ου</a:t>
            </a:r>
            <a:r>
              <a:rPr lang="el-GR" sz="2400" b="1" dirty="0">
                <a:solidFill>
                  <a:schemeClr val="bg1"/>
                </a:solidFill>
              </a:rPr>
              <a:t> αιώνα. </a:t>
            </a:r>
          </a:p>
          <a:p>
            <a:endParaRPr lang="el-GR" sz="2400" b="1" dirty="0">
              <a:solidFill>
                <a:schemeClr val="bg1"/>
              </a:solidFill>
            </a:endParaRPr>
          </a:p>
          <a:p>
            <a:r>
              <a:rPr lang="el-GR" sz="2400" b="1" dirty="0">
                <a:solidFill>
                  <a:schemeClr val="bg1"/>
                </a:solidFill>
              </a:rPr>
              <a:t>Δύσκολα θα μπορούσε να θεωρηθεί ως τέχνη λ.χ. κατά τους Νεώτερους </a:t>
            </a:r>
          </a:p>
          <a:p>
            <a:r>
              <a:rPr lang="el-GR" sz="2400" b="1" dirty="0">
                <a:solidFill>
                  <a:schemeClr val="bg1"/>
                </a:solidFill>
              </a:rPr>
              <a:t>Χρόνους αυτό που επιχειρούν πολλοί σύγχρονοι καλλιτέχνες: στην καλύτερη </a:t>
            </a:r>
          </a:p>
          <a:p>
            <a:r>
              <a:rPr lang="el-GR" sz="2400" b="1" dirty="0">
                <a:solidFill>
                  <a:schemeClr val="bg1"/>
                </a:solidFill>
              </a:rPr>
              <a:t>περίπτωση θα το είχαν ενσωματώσει εκ των προτέρων σε μια λαϊκή </a:t>
            </a:r>
          </a:p>
          <a:p>
            <a:r>
              <a:rPr lang="el-GR" sz="2400" b="1" dirty="0">
                <a:solidFill>
                  <a:schemeClr val="bg1"/>
                </a:solidFill>
              </a:rPr>
              <a:t>τελετουργία, στη χειρότερη θα το περιθωριοποιούσαν ως μια </a:t>
            </a:r>
            <a:r>
              <a:rPr lang="el-GR" sz="2400" b="1" dirty="0" err="1">
                <a:solidFill>
                  <a:schemeClr val="bg1"/>
                </a:solidFill>
              </a:rPr>
              <a:t>παραβατική</a:t>
            </a:r>
            <a:r>
              <a:rPr lang="el-GR" sz="2400" b="1" dirty="0">
                <a:solidFill>
                  <a:schemeClr val="bg1"/>
                </a:solidFill>
              </a:rPr>
              <a:t> </a:t>
            </a:r>
          </a:p>
          <a:p>
            <a:r>
              <a:rPr lang="el-GR" sz="2400" b="1" dirty="0">
                <a:solidFill>
                  <a:schemeClr val="bg1"/>
                </a:solidFill>
              </a:rPr>
              <a:t>συμπεριφορά ενός «τρελού», ενός εγκληματία ή ενός δαιμονισμένου ─ </a:t>
            </a:r>
          </a:p>
          <a:p>
            <a:r>
              <a:rPr lang="el-GR" sz="2400" b="1" dirty="0">
                <a:solidFill>
                  <a:schemeClr val="bg1"/>
                </a:solidFill>
              </a:rPr>
              <a:t>χωρίς να μπορούμε να γνωρίζουμε με βεβαιότητα ποια από τις τρεις </a:t>
            </a:r>
          </a:p>
          <a:p>
            <a:r>
              <a:rPr lang="el-GR" sz="2400" b="1" dirty="0">
                <a:solidFill>
                  <a:schemeClr val="bg1"/>
                </a:solidFill>
              </a:rPr>
              <a:t>περιπτώσεις θα ήταν η πιο επικίνδυνη. </a:t>
            </a:r>
          </a:p>
        </p:txBody>
      </p:sp>
      <p:sp>
        <p:nvSpPr>
          <p:cNvPr id="5" name="TextBox 4"/>
          <p:cNvSpPr txBox="1"/>
          <p:nvPr/>
        </p:nvSpPr>
        <p:spPr>
          <a:xfrm>
            <a:off x="-900608" y="836712"/>
            <a:ext cx="184731" cy="369332"/>
          </a:xfrm>
          <a:prstGeom prst="rect">
            <a:avLst/>
          </a:prstGeom>
          <a:noFill/>
        </p:spPr>
        <p:txBody>
          <a:bodyPr wrap="none" rtlCol="0">
            <a:spAutoFit/>
          </a:bodyPr>
          <a:lstStyle/>
          <a:p>
            <a:endParaRPr lang="el-GR" dirty="0"/>
          </a:p>
        </p:txBody>
      </p:sp>
    </p:spTree>
  </p:cSld>
  <p:clrMapOvr>
    <a:masterClrMapping/>
  </p:clrMapOvr>
  <p:transition>
    <p:zoom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1266" name="Picture 2" descr="https://i2.prth.gr/files/2014/01/17/kosm1.jpg"/>
          <p:cNvPicPr>
            <a:picLocks noChangeAspect="1" noChangeArrowheads="1"/>
          </p:cNvPicPr>
          <p:nvPr/>
        </p:nvPicPr>
        <p:blipFill>
          <a:blip r:embed="rId2" cstate="print">
            <a:lum bright="70000" contrast="-70000"/>
          </a:blip>
          <a:srcRect/>
          <a:stretch>
            <a:fillRect/>
          </a:stretch>
        </p:blipFill>
        <p:spPr bwMode="auto">
          <a:xfrm>
            <a:off x="0" y="1"/>
            <a:ext cx="9144000" cy="7101408"/>
          </a:xfrm>
          <a:prstGeom prst="rect">
            <a:avLst/>
          </a:prstGeom>
          <a:ln>
            <a:noFill/>
          </a:ln>
          <a:effectLst>
            <a:outerShdw blurRad="76200" dist="12700" dir="2700000" sy="-23000" kx="-800400" algn="bl" rotWithShape="0">
              <a:prstClr val="black">
                <a:alpha val="20000"/>
              </a:prstClr>
            </a:outerShdw>
          </a:effectLst>
        </p:spPr>
      </p:pic>
      <p:sp>
        <p:nvSpPr>
          <p:cNvPr id="4" name="TextBox 3"/>
          <p:cNvSpPr txBox="1"/>
          <p:nvPr/>
        </p:nvSpPr>
        <p:spPr>
          <a:xfrm>
            <a:off x="-108520" y="-99392"/>
            <a:ext cx="184731" cy="461665"/>
          </a:xfrm>
          <a:prstGeom prst="rect">
            <a:avLst/>
          </a:prstGeom>
          <a:noFill/>
        </p:spPr>
        <p:txBody>
          <a:bodyPr wrap="none" rtlCol="0">
            <a:spAutoFit/>
          </a:bodyPr>
          <a:lstStyle/>
          <a:p>
            <a:endParaRPr lang="el-GR" sz="2400" b="1" dirty="0">
              <a:solidFill>
                <a:schemeClr val="bg1"/>
              </a:solidFill>
            </a:endParaRPr>
          </a:p>
        </p:txBody>
      </p:sp>
      <p:sp>
        <p:nvSpPr>
          <p:cNvPr id="5" name="TextBox 4"/>
          <p:cNvSpPr txBox="1"/>
          <p:nvPr/>
        </p:nvSpPr>
        <p:spPr>
          <a:xfrm>
            <a:off x="-900608" y="836712"/>
            <a:ext cx="184731" cy="369332"/>
          </a:xfrm>
          <a:prstGeom prst="rect">
            <a:avLst/>
          </a:prstGeom>
          <a:noFill/>
        </p:spPr>
        <p:txBody>
          <a:bodyPr wrap="none" rtlCol="0">
            <a:spAutoFit/>
          </a:bodyPr>
          <a:lstStyle/>
          <a:p>
            <a:endParaRPr lang="el-GR" dirty="0"/>
          </a:p>
        </p:txBody>
      </p:sp>
      <p:pic>
        <p:nvPicPr>
          <p:cNvPr id="52226" name="Picture 2" descr="Professor Cary Wolfe"/>
          <p:cNvPicPr>
            <a:picLocks noChangeAspect="1" noChangeArrowheads="1"/>
          </p:cNvPicPr>
          <p:nvPr/>
        </p:nvPicPr>
        <p:blipFill>
          <a:blip r:embed="rId3" cstate="print"/>
          <a:srcRect/>
          <a:stretch>
            <a:fillRect/>
          </a:stretch>
        </p:blipFill>
        <p:spPr bwMode="auto">
          <a:xfrm>
            <a:off x="-1116632" y="-27387"/>
            <a:ext cx="5976664" cy="6912771"/>
          </a:xfrm>
          <a:prstGeom prst="rect">
            <a:avLst/>
          </a:prstGeom>
          <a:noFill/>
        </p:spPr>
      </p:pic>
      <p:sp>
        <p:nvSpPr>
          <p:cNvPr id="7" name="TextBox 6"/>
          <p:cNvSpPr txBox="1"/>
          <p:nvPr/>
        </p:nvSpPr>
        <p:spPr>
          <a:xfrm>
            <a:off x="4788024" y="188640"/>
            <a:ext cx="4599785" cy="4893647"/>
          </a:xfrm>
          <a:prstGeom prst="rect">
            <a:avLst/>
          </a:prstGeom>
          <a:noFill/>
        </p:spPr>
        <p:txBody>
          <a:bodyPr wrap="none" rtlCol="0">
            <a:spAutoFit/>
          </a:bodyPr>
          <a:lstStyle/>
          <a:p>
            <a:r>
              <a:rPr lang="el-GR" sz="2400" b="1" dirty="0">
                <a:solidFill>
                  <a:schemeClr val="bg1"/>
                </a:solidFill>
              </a:rPr>
              <a:t>Ο </a:t>
            </a:r>
            <a:r>
              <a:rPr lang="en-US" sz="2400" b="1" dirty="0">
                <a:solidFill>
                  <a:schemeClr val="bg1"/>
                </a:solidFill>
              </a:rPr>
              <a:t>Cary Wolfe</a:t>
            </a:r>
            <a:r>
              <a:rPr lang="el-GR" sz="2400" b="1" dirty="0">
                <a:solidFill>
                  <a:schemeClr val="bg1"/>
                </a:solidFill>
              </a:rPr>
              <a:t> σημειώνει προσφυώς </a:t>
            </a:r>
          </a:p>
          <a:p>
            <a:r>
              <a:rPr lang="el-GR" sz="2400" b="1" dirty="0">
                <a:solidFill>
                  <a:schemeClr val="bg1"/>
                </a:solidFill>
              </a:rPr>
              <a:t>ότι η μελέτη των ζώων δεν αναιρεί </a:t>
            </a:r>
          </a:p>
          <a:p>
            <a:r>
              <a:rPr lang="el-GR" sz="2400" b="1" dirty="0">
                <a:solidFill>
                  <a:schemeClr val="bg1"/>
                </a:solidFill>
              </a:rPr>
              <a:t>την εξ ορισμού ανθρωποκεντρική </a:t>
            </a:r>
          </a:p>
          <a:p>
            <a:r>
              <a:rPr lang="el-GR" sz="2400" b="1" dirty="0">
                <a:solidFill>
                  <a:schemeClr val="bg1"/>
                </a:solidFill>
              </a:rPr>
              <a:t>σκοπιά μας, ότι οι ζωολογικές </a:t>
            </a:r>
          </a:p>
          <a:p>
            <a:r>
              <a:rPr lang="el-GR" sz="2400" b="1" dirty="0">
                <a:solidFill>
                  <a:schemeClr val="bg1"/>
                </a:solidFill>
              </a:rPr>
              <a:t>σπουδές πρέπει να τηρούν </a:t>
            </a:r>
          </a:p>
          <a:p>
            <a:r>
              <a:rPr lang="el-GR" sz="2400" b="1" dirty="0">
                <a:solidFill>
                  <a:schemeClr val="bg1"/>
                </a:solidFill>
              </a:rPr>
              <a:t>ερωτηματική στάση απέναντι στο </a:t>
            </a:r>
          </a:p>
          <a:p>
            <a:r>
              <a:rPr lang="el-GR" sz="2400" b="1" dirty="0">
                <a:solidFill>
                  <a:schemeClr val="bg1"/>
                </a:solidFill>
              </a:rPr>
              <a:t>ανθρωπιστικό σχήμα του </a:t>
            </a:r>
          </a:p>
          <a:p>
            <a:r>
              <a:rPr lang="el-GR" sz="2400" b="1" dirty="0">
                <a:solidFill>
                  <a:schemeClr val="bg1"/>
                </a:solidFill>
              </a:rPr>
              <a:t>γνωρίζοντος υποκειμένου, όπως </a:t>
            </a:r>
          </a:p>
          <a:p>
            <a:r>
              <a:rPr lang="el-GR" sz="2400" b="1" dirty="0">
                <a:solidFill>
                  <a:schemeClr val="bg1"/>
                </a:solidFill>
              </a:rPr>
              <a:t>και στην εικόνα του ανθρώπου ως </a:t>
            </a:r>
          </a:p>
          <a:p>
            <a:r>
              <a:rPr lang="el-GR" sz="2400" b="1" dirty="0">
                <a:solidFill>
                  <a:schemeClr val="bg1"/>
                </a:solidFill>
              </a:rPr>
              <a:t>όντος θεσμοθετημένου μέσω της </a:t>
            </a:r>
          </a:p>
          <a:p>
            <a:r>
              <a:rPr lang="el-GR" sz="2400" b="1" dirty="0">
                <a:solidFill>
                  <a:schemeClr val="bg1"/>
                </a:solidFill>
              </a:rPr>
              <a:t>κριτικής ενδοσκόπησης και της </a:t>
            </a:r>
          </a:p>
          <a:p>
            <a:r>
              <a:rPr lang="el-GR" sz="2400" b="1" dirty="0">
                <a:solidFill>
                  <a:schemeClr val="bg1"/>
                </a:solidFill>
              </a:rPr>
              <a:t>αναδίπλωσης στον εαυτό. </a:t>
            </a:r>
          </a:p>
          <a:p>
            <a:endParaRPr lang="el-GR" sz="2400" b="1" dirty="0"/>
          </a:p>
        </p:txBody>
      </p:sp>
    </p:spTree>
  </p:cSld>
  <p:clrMapOvr>
    <a:masterClrMapping/>
  </p:clrMapOvr>
  <p:transition>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1266" name="Picture 2" descr="https://i2.prth.gr/files/2014/01/17/kosm1.jpg"/>
          <p:cNvPicPr>
            <a:picLocks noChangeAspect="1" noChangeArrowheads="1"/>
          </p:cNvPicPr>
          <p:nvPr/>
        </p:nvPicPr>
        <p:blipFill>
          <a:blip r:embed="rId2" cstate="print">
            <a:lum bright="70000" contrast="-70000"/>
          </a:blip>
          <a:srcRect/>
          <a:stretch>
            <a:fillRect/>
          </a:stretch>
        </p:blipFill>
        <p:spPr bwMode="auto">
          <a:xfrm>
            <a:off x="0" y="1"/>
            <a:ext cx="9144000" cy="7101408"/>
          </a:xfrm>
          <a:prstGeom prst="rect">
            <a:avLst/>
          </a:prstGeom>
          <a:ln>
            <a:noFill/>
          </a:ln>
          <a:effectLst>
            <a:outerShdw blurRad="76200" dist="12700" dir="2700000" sy="-23000" kx="-800400" algn="bl" rotWithShape="0">
              <a:prstClr val="black">
                <a:alpha val="20000"/>
              </a:prstClr>
            </a:outerShdw>
          </a:effectLst>
        </p:spPr>
      </p:pic>
      <p:sp>
        <p:nvSpPr>
          <p:cNvPr id="4" name="TextBox 3"/>
          <p:cNvSpPr txBox="1"/>
          <p:nvPr/>
        </p:nvSpPr>
        <p:spPr>
          <a:xfrm>
            <a:off x="-108520" y="-99392"/>
            <a:ext cx="9350637" cy="4893647"/>
          </a:xfrm>
          <a:prstGeom prst="rect">
            <a:avLst/>
          </a:prstGeom>
          <a:noFill/>
        </p:spPr>
        <p:txBody>
          <a:bodyPr wrap="none" rtlCol="0">
            <a:spAutoFit/>
          </a:bodyPr>
          <a:lstStyle/>
          <a:p>
            <a:r>
              <a:rPr lang="el-GR" sz="2400" b="1" dirty="0">
                <a:solidFill>
                  <a:schemeClr val="bg1"/>
                </a:solidFill>
              </a:rPr>
              <a:t>Είναι σημαντικό να ραγίσει αυτή η οντολογική κρούστα που </a:t>
            </a:r>
          </a:p>
          <a:p>
            <a:r>
              <a:rPr lang="el-GR" sz="2400" b="1" dirty="0">
                <a:solidFill>
                  <a:schemeClr val="bg1"/>
                </a:solidFill>
              </a:rPr>
              <a:t>διαφυλάσσει αφ’ ενός το καρτεσιανό </a:t>
            </a:r>
            <a:r>
              <a:rPr lang="el-GR" sz="2400" b="1" dirty="0" err="1">
                <a:solidFill>
                  <a:schemeClr val="bg1"/>
                </a:solidFill>
              </a:rPr>
              <a:t>αυτοαναφορικό</a:t>
            </a:r>
            <a:r>
              <a:rPr lang="el-GR" sz="2400" b="1" dirty="0">
                <a:solidFill>
                  <a:schemeClr val="bg1"/>
                </a:solidFill>
              </a:rPr>
              <a:t> υποκείμενο από</a:t>
            </a:r>
          </a:p>
          <a:p>
            <a:r>
              <a:rPr lang="el-GR" sz="2400" b="1" dirty="0">
                <a:solidFill>
                  <a:schemeClr val="bg1"/>
                </a:solidFill>
              </a:rPr>
              <a:t> «ύποπτες» προσμίξεις και συσχετίσεις με τα μη ανθρώπινα ζώα και </a:t>
            </a:r>
          </a:p>
          <a:p>
            <a:r>
              <a:rPr lang="el-GR" sz="2400" b="1" dirty="0">
                <a:solidFill>
                  <a:schemeClr val="bg1"/>
                </a:solidFill>
              </a:rPr>
              <a:t>αφ’ ετέρου εμποδίζει τα «ζώα» να εισαχθούν στον ανθρώπινο κόσμο με ένα </a:t>
            </a:r>
          </a:p>
          <a:p>
            <a:r>
              <a:rPr lang="el-GR" sz="2400" b="1" dirty="0">
                <a:solidFill>
                  <a:schemeClr val="bg1"/>
                </a:solidFill>
              </a:rPr>
              <a:t>καθεστώς διαφορετικό από εκείνο του εργαλείου και του μέσου. </a:t>
            </a:r>
          </a:p>
          <a:p>
            <a:endParaRPr lang="el-GR" sz="2400" b="1" dirty="0">
              <a:solidFill>
                <a:schemeClr val="bg1"/>
              </a:solidFill>
            </a:endParaRPr>
          </a:p>
          <a:p>
            <a:r>
              <a:rPr lang="el-GR" sz="2400" b="1" dirty="0">
                <a:solidFill>
                  <a:schemeClr val="bg1"/>
                </a:solidFill>
              </a:rPr>
              <a:t>Εάν σπάσει αυτό το μεταφυσικό περίβλημα της ανθρωπολογικής μηχανής, </a:t>
            </a:r>
          </a:p>
          <a:p>
            <a:r>
              <a:rPr lang="el-GR" sz="2400" b="1" dirty="0">
                <a:solidFill>
                  <a:schemeClr val="bg1"/>
                </a:solidFill>
              </a:rPr>
              <a:t>τότε ίσως θα είναι δυνατόν να περάσουμε από τον </a:t>
            </a:r>
            <a:r>
              <a:rPr lang="el-GR" sz="2400" b="1" i="1" dirty="0">
                <a:solidFill>
                  <a:schemeClr val="bg1"/>
                </a:solidFill>
              </a:rPr>
              <a:t>ανθρωποκεντρισμό της </a:t>
            </a:r>
          </a:p>
          <a:p>
            <a:r>
              <a:rPr lang="el-GR" sz="2400" b="1" i="1" dirty="0">
                <a:solidFill>
                  <a:schemeClr val="bg1"/>
                </a:solidFill>
              </a:rPr>
              <a:t>περιφρόνησης</a:t>
            </a:r>
            <a:r>
              <a:rPr lang="el-GR" sz="2400" b="1" dirty="0">
                <a:solidFill>
                  <a:schemeClr val="bg1"/>
                </a:solidFill>
              </a:rPr>
              <a:t>, του κάθετου και οριστικού διαχωρισμού ανθρώπων-σκοπών </a:t>
            </a:r>
          </a:p>
          <a:p>
            <a:r>
              <a:rPr lang="el-GR" sz="2400" b="1" dirty="0">
                <a:solidFill>
                  <a:schemeClr val="bg1"/>
                </a:solidFill>
              </a:rPr>
              <a:t>και ζώων-εργαλείων, σε έναν </a:t>
            </a:r>
            <a:r>
              <a:rPr lang="el-GR" sz="2400" b="1" i="1" dirty="0">
                <a:solidFill>
                  <a:schemeClr val="bg1"/>
                </a:solidFill>
              </a:rPr>
              <a:t>ανθρωπομορφισμό του οίκτου</a:t>
            </a:r>
            <a:r>
              <a:rPr lang="el-GR" sz="2400" b="1" dirty="0">
                <a:solidFill>
                  <a:schemeClr val="bg1"/>
                </a:solidFill>
              </a:rPr>
              <a:t>, όπου η </a:t>
            </a:r>
          </a:p>
          <a:p>
            <a:r>
              <a:rPr lang="el-GR" sz="2400" b="1" dirty="0" err="1">
                <a:solidFill>
                  <a:schemeClr val="bg1"/>
                </a:solidFill>
              </a:rPr>
              <a:t>εργαλειοποίηση</a:t>
            </a:r>
            <a:r>
              <a:rPr lang="el-GR" sz="2400" b="1" dirty="0">
                <a:solidFill>
                  <a:schemeClr val="bg1"/>
                </a:solidFill>
              </a:rPr>
              <a:t> των ζώων θα αντικατασταθεί από την αναγνώριση και τον </a:t>
            </a:r>
          </a:p>
          <a:p>
            <a:r>
              <a:rPr lang="el-GR" sz="2400" b="1" dirty="0" err="1">
                <a:solidFill>
                  <a:schemeClr val="bg1"/>
                </a:solidFill>
              </a:rPr>
              <a:t>συμμερισμό</a:t>
            </a:r>
            <a:r>
              <a:rPr lang="el-GR" sz="2400" b="1" dirty="0">
                <a:solidFill>
                  <a:schemeClr val="bg1"/>
                </a:solidFill>
              </a:rPr>
              <a:t> της </a:t>
            </a:r>
            <a:r>
              <a:rPr lang="el-GR" sz="2400" b="1" dirty="0" err="1">
                <a:solidFill>
                  <a:schemeClr val="bg1"/>
                </a:solidFill>
              </a:rPr>
              <a:t>τρωτότητάς</a:t>
            </a:r>
            <a:r>
              <a:rPr lang="el-GR" sz="2400" b="1" dirty="0">
                <a:solidFill>
                  <a:schemeClr val="bg1"/>
                </a:solidFill>
              </a:rPr>
              <a:t> τους. </a:t>
            </a:r>
          </a:p>
          <a:p>
            <a:endParaRPr lang="el-GR" sz="2400" b="1" dirty="0">
              <a:solidFill>
                <a:schemeClr val="bg1"/>
              </a:solidFill>
            </a:endParaRPr>
          </a:p>
        </p:txBody>
      </p:sp>
      <p:sp>
        <p:nvSpPr>
          <p:cNvPr id="5" name="TextBox 4"/>
          <p:cNvSpPr txBox="1"/>
          <p:nvPr/>
        </p:nvSpPr>
        <p:spPr>
          <a:xfrm>
            <a:off x="-900608" y="836712"/>
            <a:ext cx="184731" cy="369332"/>
          </a:xfrm>
          <a:prstGeom prst="rect">
            <a:avLst/>
          </a:prstGeom>
          <a:noFill/>
        </p:spPr>
        <p:txBody>
          <a:bodyPr wrap="none" rtlCol="0">
            <a:spAutoFit/>
          </a:bodyPr>
          <a:lstStyle/>
          <a:p>
            <a:endParaRPr lang="el-GR" dirty="0"/>
          </a:p>
        </p:txBody>
      </p:sp>
    </p:spTree>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l-GR" dirty="0"/>
              <a:t> </a:t>
            </a:r>
          </a:p>
          <a:p>
            <a:pPr>
              <a:buNone/>
            </a:pPr>
            <a:r>
              <a:rPr lang="el-GR" dirty="0"/>
              <a:t> </a:t>
            </a:r>
          </a:p>
          <a:p>
            <a:pPr>
              <a:buNone/>
            </a:pPr>
            <a:r>
              <a:rPr lang="el-GR" dirty="0"/>
              <a:t>						</a:t>
            </a:r>
            <a:endParaRPr lang="en-US" dirty="0"/>
          </a:p>
          <a:p>
            <a:endParaRPr lang="en-US" dirty="0"/>
          </a:p>
          <a:p>
            <a:endParaRPr lang="el-GR" dirty="0"/>
          </a:p>
          <a:p>
            <a:endParaRPr lang="el-GR" dirty="0"/>
          </a:p>
          <a:p>
            <a:endParaRPr lang="el-GR" dirty="0"/>
          </a:p>
        </p:txBody>
      </p:sp>
      <p:pic>
        <p:nvPicPr>
          <p:cNvPr id="4" name="Picture 2" descr="https://christenenvoorisrael.nl/wp-content/uploads-pcvi0001/2012/09/120925_levinas.jpg"/>
          <p:cNvPicPr>
            <a:picLocks noChangeAspect="1" noChangeArrowheads="1"/>
          </p:cNvPicPr>
          <p:nvPr/>
        </p:nvPicPr>
        <p:blipFill>
          <a:blip r:embed="rId2" cstate="print"/>
          <a:srcRect/>
          <a:stretch>
            <a:fillRect/>
          </a:stretch>
        </p:blipFill>
        <p:spPr bwMode="auto">
          <a:xfrm>
            <a:off x="-252536" y="0"/>
            <a:ext cx="9217024" cy="6858000"/>
          </a:xfrm>
          <a:prstGeom prst="rect">
            <a:avLst/>
          </a:prstGeom>
          <a:noFill/>
        </p:spPr>
      </p:pic>
      <p:sp>
        <p:nvSpPr>
          <p:cNvPr id="5" name="TextBox 4"/>
          <p:cNvSpPr txBox="1"/>
          <p:nvPr/>
        </p:nvSpPr>
        <p:spPr>
          <a:xfrm>
            <a:off x="-252536" y="-27384"/>
            <a:ext cx="12428402" cy="5016758"/>
          </a:xfrm>
          <a:prstGeom prst="rect">
            <a:avLst/>
          </a:prstGeom>
          <a:noFill/>
        </p:spPr>
        <p:txBody>
          <a:bodyPr wrap="none" rtlCol="0">
            <a:spAutoFit/>
          </a:bodyPr>
          <a:lstStyle/>
          <a:p>
            <a:r>
              <a:rPr lang="el-GR" sz="2000" b="1" dirty="0"/>
              <a:t>Αλλά δεν ήμασταν πλέον στον κόσμο. Το πήγαινε-έλα, οι καημοί και τα γέλια μας, οι </a:t>
            </a:r>
          </a:p>
          <a:p>
            <a:r>
              <a:rPr lang="el-GR" sz="2000" b="1" dirty="0"/>
              <a:t>αρρώστιες και η ψυχαγωγία μας, η δουλειά των χεριών μας και η αγωνία των ματιών μας </a:t>
            </a:r>
          </a:p>
          <a:p>
            <a:r>
              <a:rPr lang="el-GR" sz="2000" b="1" dirty="0"/>
              <a:t>[…] όλα αυτά έμπαιναν σε παρένθεση.                                 Όντα έγκλειστα στο είδος τους·                                   </a:t>
            </a:r>
          </a:p>
          <a:p>
            <a:r>
              <a:rPr lang="el-GR" sz="2000" b="1" dirty="0"/>
              <a:t>παρά το λεξιλόγιό τους, όντα χωρίς                                        γλώσσα. Ο ρατσισμός δεν είναι                                              </a:t>
            </a:r>
          </a:p>
          <a:p>
            <a:r>
              <a:rPr lang="el-GR" sz="2000" b="1" dirty="0"/>
              <a:t>μια βιολογική έννοια· </a:t>
            </a:r>
          </a:p>
          <a:p>
            <a:r>
              <a:rPr lang="el-GR" sz="2000" b="1" dirty="0"/>
              <a:t>ο αντισημιτισμός είναι </a:t>
            </a:r>
          </a:p>
          <a:p>
            <a:r>
              <a:rPr lang="el-GR" sz="2000" b="1" dirty="0"/>
              <a:t>το αρχέτυπο για κάθε </a:t>
            </a:r>
          </a:p>
          <a:p>
            <a:r>
              <a:rPr lang="el-GR" sz="2000" b="1" dirty="0"/>
              <a:t>εγκάθειρξη. Η ίδια </a:t>
            </a:r>
          </a:p>
          <a:p>
            <a:r>
              <a:rPr lang="el-GR" sz="2000" b="1" dirty="0"/>
              <a:t>η κοινωνική καταπίεση δεν κάνει </a:t>
            </a:r>
          </a:p>
          <a:p>
            <a:r>
              <a:rPr lang="el-GR" sz="2000" b="1" dirty="0"/>
              <a:t>άλλο από το να μιμείται αυτό </a:t>
            </a:r>
          </a:p>
          <a:p>
            <a:r>
              <a:rPr lang="el-GR" sz="2000" b="1" dirty="0"/>
              <a:t>το μοντέλο. Απομονώνει μέσα </a:t>
            </a:r>
          </a:p>
          <a:p>
            <a:r>
              <a:rPr lang="el-GR" sz="2000" b="1" dirty="0"/>
              <a:t>σε μία τάξη, στερεί την έκφραση </a:t>
            </a:r>
          </a:p>
          <a:p>
            <a:r>
              <a:rPr lang="el-GR" sz="2000" b="1" dirty="0"/>
              <a:t>και καταδικάζει σε «σημαίνοντα </a:t>
            </a:r>
          </a:p>
          <a:p>
            <a:r>
              <a:rPr lang="el-GR" sz="2000" b="1" dirty="0"/>
              <a:t>χωρίς σημαινόμενα» και, από εκεί, </a:t>
            </a:r>
          </a:p>
          <a:p>
            <a:r>
              <a:rPr lang="el-GR" sz="2000" b="1" dirty="0"/>
              <a:t>σε βιαιοπραγίες και συγκρούσεις. […]</a:t>
            </a:r>
          </a:p>
          <a:p>
            <a:endParaRPr lang="el-GR" sz="2000" b="1" dirty="0"/>
          </a:p>
        </p:txBody>
      </p:sp>
    </p:spTree>
  </p:cSld>
  <p:clrMapOvr>
    <a:masterClrMapping/>
  </p:clrMapOvr>
  <p:transition>
    <p:zoom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1266" name="Picture 2" descr="https://i2.prth.gr/files/2014/01/17/kosm1.jpg"/>
          <p:cNvPicPr>
            <a:picLocks noChangeAspect="1" noChangeArrowheads="1"/>
          </p:cNvPicPr>
          <p:nvPr/>
        </p:nvPicPr>
        <p:blipFill>
          <a:blip r:embed="rId2" cstate="print">
            <a:lum bright="70000" contrast="-70000"/>
          </a:blip>
          <a:srcRect/>
          <a:stretch>
            <a:fillRect/>
          </a:stretch>
        </p:blipFill>
        <p:spPr bwMode="auto">
          <a:xfrm>
            <a:off x="0" y="1"/>
            <a:ext cx="9144000" cy="7101408"/>
          </a:xfrm>
          <a:prstGeom prst="rect">
            <a:avLst/>
          </a:prstGeom>
          <a:ln>
            <a:noFill/>
          </a:ln>
          <a:effectLst>
            <a:outerShdw blurRad="76200" dist="12700" dir="2700000" sy="-23000" kx="-800400" algn="bl" rotWithShape="0">
              <a:prstClr val="black">
                <a:alpha val="20000"/>
              </a:prstClr>
            </a:outerShdw>
          </a:effectLst>
        </p:spPr>
      </p:pic>
      <p:sp>
        <p:nvSpPr>
          <p:cNvPr id="4" name="TextBox 3"/>
          <p:cNvSpPr txBox="1"/>
          <p:nvPr/>
        </p:nvSpPr>
        <p:spPr>
          <a:xfrm>
            <a:off x="-90572" y="-99392"/>
            <a:ext cx="9414757" cy="4893647"/>
          </a:xfrm>
          <a:prstGeom prst="rect">
            <a:avLst/>
          </a:prstGeom>
          <a:noFill/>
        </p:spPr>
        <p:txBody>
          <a:bodyPr wrap="none" rtlCol="0">
            <a:spAutoFit/>
          </a:bodyPr>
          <a:lstStyle/>
          <a:p>
            <a:endParaRPr lang="el-GR" sz="2400" b="1" dirty="0">
              <a:solidFill>
                <a:schemeClr val="bg1"/>
              </a:solidFill>
            </a:endParaRPr>
          </a:p>
          <a:p>
            <a:r>
              <a:rPr lang="el-GR" sz="2400" b="1" dirty="0">
                <a:solidFill>
                  <a:schemeClr val="bg1"/>
                </a:solidFill>
              </a:rPr>
              <a:t>Σε ένα δεύτερο στάδιο, θα προσπαθήσουμε να δημιουργηθεί μια ενδιάμεση </a:t>
            </a:r>
          </a:p>
          <a:p>
            <a:r>
              <a:rPr lang="el-GR" sz="2400" b="1" dirty="0">
                <a:solidFill>
                  <a:schemeClr val="bg1"/>
                </a:solidFill>
              </a:rPr>
              <a:t>περιοχή όπου μπορούν να διασταυρωθούν ο ζωικός ανθρωπομορφισμός με </a:t>
            </a:r>
          </a:p>
          <a:p>
            <a:r>
              <a:rPr lang="el-GR" sz="2400" b="1" dirty="0">
                <a:solidFill>
                  <a:schemeClr val="bg1"/>
                </a:solidFill>
              </a:rPr>
              <a:t>τον ανθρώπινο ζωομορφισμό, ένα πεδίο </a:t>
            </a:r>
            <a:r>
              <a:rPr lang="el-GR" sz="2400" b="1" dirty="0" err="1">
                <a:solidFill>
                  <a:schemeClr val="bg1"/>
                </a:solidFill>
              </a:rPr>
              <a:t>οριοφιλίας</a:t>
            </a:r>
            <a:r>
              <a:rPr lang="el-GR" sz="2400" b="1" dirty="0">
                <a:solidFill>
                  <a:schemeClr val="bg1"/>
                </a:solidFill>
              </a:rPr>
              <a:t> που ευνοεί τον </a:t>
            </a:r>
          </a:p>
          <a:p>
            <a:r>
              <a:rPr lang="el-GR" sz="2400" b="1" dirty="0">
                <a:solidFill>
                  <a:schemeClr val="bg1"/>
                </a:solidFill>
              </a:rPr>
              <a:t>σχηματισμό μιας </a:t>
            </a:r>
            <a:r>
              <a:rPr lang="el-GR" sz="2400" b="1" i="1" dirty="0">
                <a:solidFill>
                  <a:schemeClr val="bg1"/>
                </a:solidFill>
              </a:rPr>
              <a:t>ζώνης της ζωικής </a:t>
            </a:r>
            <a:r>
              <a:rPr lang="el-GR" sz="2400" b="1" i="1" dirty="0" err="1">
                <a:solidFill>
                  <a:schemeClr val="bg1"/>
                </a:solidFill>
              </a:rPr>
              <a:t>ανθρωπινότητας</a:t>
            </a:r>
            <a:r>
              <a:rPr lang="el-GR" sz="2400" b="1" dirty="0">
                <a:solidFill>
                  <a:schemeClr val="bg1"/>
                </a:solidFill>
              </a:rPr>
              <a:t>  και μιας άλλης ζώνης, </a:t>
            </a:r>
          </a:p>
          <a:p>
            <a:r>
              <a:rPr lang="el-GR" sz="2400" b="1" dirty="0">
                <a:solidFill>
                  <a:schemeClr val="bg1"/>
                </a:solidFill>
              </a:rPr>
              <a:t>σύστοιχης προς την πρώτη, της </a:t>
            </a:r>
            <a:r>
              <a:rPr lang="el-GR" sz="2400" b="1" i="1" dirty="0">
                <a:solidFill>
                  <a:schemeClr val="bg1"/>
                </a:solidFill>
              </a:rPr>
              <a:t>ανθρωπόμορφης </a:t>
            </a:r>
            <a:r>
              <a:rPr lang="el-GR" sz="2400" b="1" i="1" dirty="0" err="1">
                <a:solidFill>
                  <a:schemeClr val="bg1"/>
                </a:solidFill>
              </a:rPr>
              <a:t>ζωικότητας</a:t>
            </a:r>
            <a:r>
              <a:rPr lang="el-GR" sz="2400" b="1" dirty="0">
                <a:solidFill>
                  <a:schemeClr val="bg1"/>
                </a:solidFill>
              </a:rPr>
              <a:t>. </a:t>
            </a:r>
          </a:p>
          <a:p>
            <a:endParaRPr lang="el-GR" sz="2400" b="1" dirty="0">
              <a:solidFill>
                <a:schemeClr val="bg1"/>
              </a:solidFill>
            </a:endParaRPr>
          </a:p>
          <a:p>
            <a:r>
              <a:rPr lang="el-GR" sz="2400" b="1" dirty="0">
                <a:solidFill>
                  <a:schemeClr val="bg1"/>
                </a:solidFill>
              </a:rPr>
              <a:t>Σε αυτόν τον </a:t>
            </a:r>
            <a:r>
              <a:rPr lang="el-GR" sz="2400" b="1" dirty="0" err="1">
                <a:solidFill>
                  <a:schemeClr val="bg1"/>
                </a:solidFill>
              </a:rPr>
              <a:t>μεταιχμιακό</a:t>
            </a:r>
            <a:r>
              <a:rPr lang="el-GR" sz="2400" b="1" dirty="0">
                <a:solidFill>
                  <a:schemeClr val="bg1"/>
                </a:solidFill>
              </a:rPr>
              <a:t> χώρο ασάφειας, αμφιβολίας και αβεβαιότητας </a:t>
            </a:r>
          </a:p>
          <a:p>
            <a:r>
              <a:rPr lang="el-GR" sz="2400" b="1" dirty="0">
                <a:solidFill>
                  <a:schemeClr val="bg1"/>
                </a:solidFill>
              </a:rPr>
              <a:t>ενδέχεται να αμφισβητηθούν οι ερμητικές ταυτότητες και να αναδυθούν </a:t>
            </a:r>
          </a:p>
          <a:p>
            <a:r>
              <a:rPr lang="el-GR" sz="2400" b="1" dirty="0">
                <a:solidFill>
                  <a:schemeClr val="bg1"/>
                </a:solidFill>
              </a:rPr>
              <a:t>ενδιαφέρουσες αντιστοιχίες που επιτρέπουν να σκεφτούμε ότι όπως ένας </a:t>
            </a:r>
          </a:p>
          <a:p>
            <a:r>
              <a:rPr lang="el-GR" sz="2400" b="1" dirty="0">
                <a:solidFill>
                  <a:schemeClr val="bg1"/>
                </a:solidFill>
              </a:rPr>
              <a:t>σκύλος είναι για τον ανθρώπινο κόσμο «σκύλος», το ίδιο και ένας άνθρωπος </a:t>
            </a:r>
          </a:p>
          <a:p>
            <a:r>
              <a:rPr lang="el-GR" sz="2400" b="1" dirty="0">
                <a:solidFill>
                  <a:schemeClr val="bg1"/>
                </a:solidFill>
              </a:rPr>
              <a:t>θα μπορούσε να είναι στον κόσμο των σκύλων «σκύλος».</a:t>
            </a:r>
          </a:p>
          <a:p>
            <a:endParaRPr lang="el-GR" sz="2400" b="1" dirty="0">
              <a:solidFill>
                <a:schemeClr val="bg1"/>
              </a:solidFill>
            </a:endParaRPr>
          </a:p>
        </p:txBody>
      </p:sp>
      <p:sp>
        <p:nvSpPr>
          <p:cNvPr id="5" name="TextBox 4"/>
          <p:cNvSpPr txBox="1"/>
          <p:nvPr/>
        </p:nvSpPr>
        <p:spPr>
          <a:xfrm>
            <a:off x="-900608" y="836712"/>
            <a:ext cx="184731" cy="369332"/>
          </a:xfrm>
          <a:prstGeom prst="rect">
            <a:avLst/>
          </a:prstGeom>
          <a:noFill/>
        </p:spPr>
        <p:txBody>
          <a:bodyPr wrap="none" rtlCol="0">
            <a:spAutoFit/>
          </a:bodyPr>
          <a:lstStyle/>
          <a:p>
            <a:endParaRPr lang="el-GR" dirty="0"/>
          </a:p>
        </p:txBody>
      </p:sp>
    </p:spTree>
  </p:cSld>
  <p:clrMapOvr>
    <a:masterClrMapping/>
  </p:clrMapOvr>
  <p:transition>
    <p:zoom dir="in"/>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l-GR" dirty="0"/>
              <a:t> </a:t>
            </a:r>
          </a:p>
          <a:p>
            <a:pPr>
              <a:buNone/>
            </a:pPr>
            <a:r>
              <a:rPr lang="el-GR" dirty="0"/>
              <a:t> </a:t>
            </a:r>
          </a:p>
          <a:p>
            <a:pPr>
              <a:buNone/>
            </a:pPr>
            <a:r>
              <a:rPr lang="el-GR" dirty="0"/>
              <a:t>						</a:t>
            </a:r>
            <a:endParaRPr lang="en-US" dirty="0"/>
          </a:p>
          <a:p>
            <a:endParaRPr lang="en-US" dirty="0"/>
          </a:p>
          <a:p>
            <a:endParaRPr lang="el-GR" dirty="0"/>
          </a:p>
          <a:p>
            <a:endParaRPr lang="el-GR" dirty="0"/>
          </a:p>
          <a:p>
            <a:endParaRPr lang="el-GR" dirty="0"/>
          </a:p>
        </p:txBody>
      </p:sp>
      <p:pic>
        <p:nvPicPr>
          <p:cNvPr id="4" name="Picture 2" descr="https://christenenvoorisrael.nl/wp-content/uploads-pcvi0001/2012/09/120925_levinas.jpg"/>
          <p:cNvPicPr>
            <a:picLocks noChangeAspect="1" noChangeArrowheads="1"/>
          </p:cNvPicPr>
          <p:nvPr/>
        </p:nvPicPr>
        <p:blipFill>
          <a:blip r:embed="rId2" cstate="print"/>
          <a:srcRect/>
          <a:stretch>
            <a:fillRect/>
          </a:stretch>
        </p:blipFill>
        <p:spPr bwMode="auto">
          <a:xfrm>
            <a:off x="-252536" y="0"/>
            <a:ext cx="9217024" cy="6858000"/>
          </a:xfrm>
          <a:prstGeom prst="rect">
            <a:avLst/>
          </a:prstGeom>
          <a:noFill/>
        </p:spPr>
      </p:pic>
      <p:sp>
        <p:nvSpPr>
          <p:cNvPr id="5" name="TextBox 4"/>
          <p:cNvSpPr txBox="1"/>
          <p:nvPr/>
        </p:nvSpPr>
        <p:spPr>
          <a:xfrm>
            <a:off x="-252536" y="-27384"/>
            <a:ext cx="8766759" cy="1015663"/>
          </a:xfrm>
          <a:prstGeom prst="rect">
            <a:avLst/>
          </a:prstGeom>
          <a:noFill/>
        </p:spPr>
        <p:txBody>
          <a:bodyPr wrap="none" rtlCol="0">
            <a:spAutoFit/>
          </a:bodyPr>
          <a:lstStyle/>
          <a:p>
            <a:r>
              <a:rPr lang="fr-FR" sz="2000" b="1" dirty="0">
                <a:solidFill>
                  <a:srgbClr val="FFFF00"/>
                </a:solidFill>
              </a:rPr>
              <a:t>Emmanuel </a:t>
            </a:r>
            <a:r>
              <a:rPr lang="fr-FR" sz="2000" b="1" dirty="0" err="1">
                <a:solidFill>
                  <a:srgbClr val="FFFF00"/>
                </a:solidFill>
              </a:rPr>
              <a:t>Lévinas</a:t>
            </a:r>
            <a:r>
              <a:rPr lang="fr-FR" sz="2000" b="1" dirty="0">
                <a:solidFill>
                  <a:srgbClr val="FFFF00"/>
                </a:solidFill>
              </a:rPr>
              <a:t>: «Nom d’un chien ou le droit naturel», </a:t>
            </a:r>
            <a:r>
              <a:rPr lang="el-GR" sz="2000" b="1" dirty="0">
                <a:solidFill>
                  <a:srgbClr val="FFFF00"/>
                </a:solidFill>
              </a:rPr>
              <a:t>στο </a:t>
            </a:r>
            <a:r>
              <a:rPr lang="fr-FR" sz="2000" b="1" i="1" dirty="0">
                <a:solidFill>
                  <a:srgbClr val="FFFF00"/>
                </a:solidFill>
              </a:rPr>
              <a:t>Difficile liberté</a:t>
            </a:r>
            <a:r>
              <a:rPr lang="fr-FR" sz="2000" b="1" dirty="0">
                <a:solidFill>
                  <a:srgbClr val="FFFF00"/>
                </a:solidFill>
              </a:rPr>
              <a:t>, </a:t>
            </a:r>
            <a:endParaRPr lang="el-GR" sz="2000" b="1" dirty="0">
              <a:solidFill>
                <a:srgbClr val="FFFF00"/>
              </a:solidFill>
            </a:endParaRPr>
          </a:p>
          <a:p>
            <a:r>
              <a:rPr lang="fr-FR" sz="2000" b="1" dirty="0">
                <a:solidFill>
                  <a:srgbClr val="FFFF00"/>
                </a:solidFill>
              </a:rPr>
              <a:t>Albin Michel, Paris 1976, (</a:t>
            </a:r>
            <a:r>
              <a:rPr lang="el-GR" sz="2000" b="1" dirty="0" err="1">
                <a:solidFill>
                  <a:srgbClr val="FFFF00"/>
                </a:solidFill>
              </a:rPr>
              <a:t>σσ</a:t>
            </a:r>
            <a:r>
              <a:rPr lang="fr-FR" sz="2000" b="1" dirty="0">
                <a:solidFill>
                  <a:srgbClr val="FFFF00"/>
                </a:solidFill>
              </a:rPr>
              <a:t>. 213-216) </a:t>
            </a:r>
            <a:r>
              <a:rPr lang="el-GR" sz="2000" b="1" dirty="0">
                <a:solidFill>
                  <a:srgbClr val="FFFF00"/>
                </a:solidFill>
              </a:rPr>
              <a:t>σ</a:t>
            </a:r>
            <a:r>
              <a:rPr lang="fr-FR" sz="2000" b="1" dirty="0">
                <a:solidFill>
                  <a:srgbClr val="FFFF00"/>
                </a:solidFill>
              </a:rPr>
              <a:t>. 215-216.  </a:t>
            </a:r>
            <a:endParaRPr lang="el-GR" sz="2000" b="1" dirty="0">
              <a:solidFill>
                <a:srgbClr val="FFFF00"/>
              </a:solidFill>
            </a:endParaRPr>
          </a:p>
          <a:p>
            <a:endParaRPr lang="el-GR" sz="2000" b="1" dirty="0"/>
          </a:p>
        </p:txBody>
      </p:sp>
    </p:spTree>
  </p:cSld>
  <p:clrMapOvr>
    <a:masterClrMapping/>
  </p:clrMapOvr>
  <p:transition>
    <p:zoom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Διασταύρωση δύο αντίρροπων τάσεων: την αποκτήνωση του ανθρώπου με το προσωπείο του ρατσισμού, του αντισημιτισμού και του ναζισμού αφ’ ενός και αφ’ ετέρου ενανθρώπιση των ζώων στο πρόσωπο του </a:t>
            </a:r>
            <a:r>
              <a:rPr lang="en-US" dirty="0"/>
              <a:t>Bobby</a:t>
            </a:r>
            <a:r>
              <a:rPr lang="el-GR" dirty="0"/>
              <a:t>, στον σκύλο που μπορεί, μόνος αυτός ανάμεσα στους ανθρώπους, να αναγνωρίσει και να μοιραστεί με τον τρόπο του την </a:t>
            </a:r>
            <a:r>
              <a:rPr lang="el-GR" dirty="0" err="1"/>
              <a:t>ανθρωπινότητα</a:t>
            </a:r>
            <a:r>
              <a:rPr lang="el-GR" dirty="0"/>
              <a:t> των κρατουμένων. </a:t>
            </a:r>
            <a:endParaRPr lang="en-US" dirty="0"/>
          </a:p>
          <a:p>
            <a:endParaRPr lang="en-US" dirty="0"/>
          </a:p>
        </p:txBody>
      </p:sp>
    </p:spTree>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l-GR" dirty="0"/>
              <a:t>Σε ένα δεύτερο επίπεδο έχουμε πάλι δύο αντίρροπες τάσεις, αλλά αυτή τη φορά παραμένουν αντίρροπες. Η μία είναι θυμική και απευθύνεται στους συναισθηματικούς δέκτες των αναγνωστών και η άλλη λογική, καθώς εγείρει τις ορθολογικές διακρίσεις της παραδοσιακής φιλοσοφίας. Η θυμική τάση κρυσταλλώνεται σε έναν </a:t>
            </a:r>
            <a:r>
              <a:rPr lang="el-GR" dirty="0">
                <a:solidFill>
                  <a:srgbClr val="FFFF00"/>
                </a:solidFill>
              </a:rPr>
              <a:t>συναισθηματικό ανθρωπομορφισμό</a:t>
            </a:r>
            <a:r>
              <a:rPr lang="el-GR" dirty="0"/>
              <a:t>, καθώς ο </a:t>
            </a:r>
            <a:r>
              <a:rPr lang="en-US" dirty="0"/>
              <a:t>Bobby</a:t>
            </a:r>
            <a:r>
              <a:rPr lang="el-GR" dirty="0"/>
              <a:t> μπορεί να δει, να κοιτάξει, να </a:t>
            </a:r>
            <a:r>
              <a:rPr lang="el-GR" i="1" dirty="0">
                <a:solidFill>
                  <a:srgbClr val="FFFF00"/>
                </a:solidFill>
              </a:rPr>
              <a:t>θεωρήσει</a:t>
            </a:r>
            <a:r>
              <a:rPr lang="el-GR" dirty="0"/>
              <a:t> τους κρατουμένους ως ανθρώπους και όχι ως ζώα, όπως προσπαθούσαν να τους υποβιβάσουν οι ναζί και έτσι γίνεται όχι απλώς ένας </a:t>
            </a:r>
            <a:r>
              <a:rPr lang="el-GR" dirty="0" err="1"/>
              <a:t>οιονεί</a:t>
            </a:r>
            <a:r>
              <a:rPr lang="el-GR" dirty="0"/>
              <a:t> άνθρωπος, αλλά και ένας καντιανός φιλόσοφος και μάλιστα ο «τελευταίος καντιανός της ναζιστικής Γερμανίας». </a:t>
            </a:r>
          </a:p>
        </p:txBody>
      </p:sp>
    </p:spTree>
  </p:cSld>
  <p:clrMapOvr>
    <a:masterClrMapping/>
  </p:clrMapOvr>
  <p:transition>
    <p:zoom dir="in"/>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l-GR" dirty="0"/>
              <a:t>. </a:t>
            </a:r>
            <a:endParaRPr lang="en-US" dirty="0"/>
          </a:p>
          <a:p>
            <a:endParaRPr lang="en-US" dirty="0"/>
          </a:p>
        </p:txBody>
      </p:sp>
      <p:pic>
        <p:nvPicPr>
          <p:cNvPr id="14338" name="Picture 2" descr="https://4.bp.blogspot.com/-NogSv5ERQ6Q/WtnDO7aZgWI/AAAAAAABWrs/ZYaWQsIe_qo_UfZ07rswUIXnwNSTGRN5wCK4BGAYYCw/s320/%25CE%2599%25CE%25BC%25CE%25BC%25CE%25AC%25CE%25BD%25CE%25BF%25CF%2585%25CE%25B5%25CE%25BB%2B%25CE%259A%25CE%25B1%25CE%25BD%25CF%2584%252C%2B%25CE%25BF%2B%25CE%25BC%25CE%25B5%25CE%25B3%25CE%25B1%25CE%25BB%25CF%258D%25CF%2584%25CE%25B5%25CF%2581%25CE%25BF%25CF%2582%2B%25CF%2583%25CF%258D%25CE%25B3%25CF%2587%25CF%2581%25CE%25BF%25CE%25BD%25CE%25BF%25CF%2582%2B%25CF%2586%25CE%25B9%25CE%25BB%25CF%258C%25CF%2583%25CE%25BF%25CF%2586%25CE%25BF%25CF%2582.jpg"/>
          <p:cNvPicPr>
            <a:picLocks noChangeAspect="1" noChangeArrowheads="1"/>
          </p:cNvPicPr>
          <p:nvPr/>
        </p:nvPicPr>
        <p:blipFill>
          <a:blip r:embed="rId2" cstate="print"/>
          <a:srcRect/>
          <a:stretch>
            <a:fillRect/>
          </a:stretch>
        </p:blipFill>
        <p:spPr bwMode="auto">
          <a:xfrm>
            <a:off x="-36513" y="44624"/>
            <a:ext cx="12207979" cy="6813376"/>
          </a:xfrm>
          <a:prstGeom prst="rect">
            <a:avLst/>
          </a:prstGeom>
          <a:noFill/>
        </p:spPr>
      </p:pic>
      <p:sp>
        <p:nvSpPr>
          <p:cNvPr id="4" name="Oval Callout 3"/>
          <p:cNvSpPr/>
          <p:nvPr/>
        </p:nvSpPr>
        <p:spPr>
          <a:xfrm>
            <a:off x="0" y="404664"/>
            <a:ext cx="3131840" cy="5040560"/>
          </a:xfrm>
          <a:prstGeom prst="wedgeEllipseCallout">
            <a:avLst>
              <a:gd name="adj1" fmla="val 90595"/>
              <a:gd name="adj2" fmla="val 9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l-GR" dirty="0"/>
              <a:t>«Πράττε έτσι, ώστε να χρησιμοποιείς την ανθρωπότητα, τόσο στο πρόσωπό σου, όσο και στο πρόσωπο κάθε άλλου ανθρώπου, πάντα ταυτόχρονα ως σκοπό και ποτέ μόνο ως μέσον».</a:t>
            </a:r>
          </a:p>
        </p:txBody>
      </p:sp>
      <p:sp>
        <p:nvSpPr>
          <p:cNvPr id="5" name="TextBox 4"/>
          <p:cNvSpPr txBox="1"/>
          <p:nvPr/>
        </p:nvSpPr>
        <p:spPr>
          <a:xfrm>
            <a:off x="-48009" y="5445224"/>
            <a:ext cx="2963825" cy="923330"/>
          </a:xfrm>
          <a:prstGeom prst="rect">
            <a:avLst/>
          </a:prstGeom>
          <a:noFill/>
        </p:spPr>
        <p:txBody>
          <a:bodyPr wrap="none" rtlCol="0">
            <a:spAutoFit/>
          </a:bodyPr>
          <a:lstStyle/>
          <a:p>
            <a:r>
              <a:rPr lang="en-US" dirty="0">
                <a:solidFill>
                  <a:srgbClr val="FFFF00"/>
                </a:solidFill>
              </a:rPr>
              <a:t>Immanuel Kant</a:t>
            </a:r>
            <a:r>
              <a:rPr lang="el-GR" dirty="0">
                <a:solidFill>
                  <a:srgbClr val="FFFF00"/>
                </a:solidFill>
              </a:rPr>
              <a:t>: </a:t>
            </a:r>
            <a:r>
              <a:rPr lang="el-GR" i="1" dirty="0">
                <a:solidFill>
                  <a:srgbClr val="FFFF00"/>
                </a:solidFill>
              </a:rPr>
              <a:t>Τα θεμέλια της </a:t>
            </a:r>
          </a:p>
          <a:p>
            <a:r>
              <a:rPr lang="el-GR" i="1" dirty="0">
                <a:solidFill>
                  <a:srgbClr val="FFFF00"/>
                </a:solidFill>
              </a:rPr>
              <a:t>μεταφυσικής των ηθών</a:t>
            </a:r>
            <a:r>
              <a:rPr lang="el-GR" dirty="0">
                <a:solidFill>
                  <a:srgbClr val="FFFF00"/>
                </a:solidFill>
              </a:rPr>
              <a:t>, Δωδώνη, </a:t>
            </a:r>
          </a:p>
          <a:p>
            <a:r>
              <a:rPr lang="el-GR" dirty="0">
                <a:solidFill>
                  <a:srgbClr val="FFFF00"/>
                </a:solidFill>
              </a:rPr>
              <a:t>Αθήνα-Γιάννινα 1984, σ. 81</a:t>
            </a:r>
          </a:p>
        </p:txBody>
      </p:sp>
    </p:spTree>
  </p:cSld>
  <p:clrMapOvr>
    <a:masterClrMapping/>
  </p:clrMapOvr>
  <p:transition>
    <p:zoom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r>
              <a:rPr lang="el-GR" dirty="0"/>
              <a:t>Γρήγορα όμως η </a:t>
            </a:r>
            <a:r>
              <a:rPr lang="el-GR" dirty="0">
                <a:solidFill>
                  <a:srgbClr val="FFFF00"/>
                </a:solidFill>
              </a:rPr>
              <a:t>λογική τάση </a:t>
            </a:r>
            <a:r>
              <a:rPr lang="el-GR" dirty="0"/>
              <a:t>εκδηλώνεται αντισταθμιστικά, καθώς ο </a:t>
            </a:r>
            <a:r>
              <a:rPr lang="en-US" dirty="0"/>
              <a:t>Bobby</a:t>
            </a:r>
            <a:r>
              <a:rPr lang="el-GR" dirty="0"/>
              <a:t> «δεν έχει το απαιτούμενο μυαλό για να καθολικεύσει τα αξιώματα των παρορμήσεών του». Άρα, δεν υπάρχει ούτε αυτός ο έσχατος φιλόσοφος στη ναζιστική Γερμανία, ούτε καν με τη μορφή ενός σκύλου, που να μπορεί να διατυπώσει το καθολικό αξίωμα της ανθρώπινης </a:t>
            </a:r>
            <a:r>
              <a:rPr lang="el-GR" dirty="0" err="1"/>
              <a:t>αυταξίας</a:t>
            </a:r>
            <a:r>
              <a:rPr lang="el-GR" dirty="0"/>
              <a:t>, να δεχθεί την κατηγορική προσταγή του ανθρώπου ως αυτοσκοπού που προέτασσε ο </a:t>
            </a:r>
            <a:r>
              <a:rPr lang="en-US" dirty="0"/>
              <a:t>Kant</a:t>
            </a:r>
            <a:r>
              <a:rPr lang="el-GR" dirty="0"/>
              <a:t>. </a:t>
            </a:r>
            <a:endParaRPr lang="en-US" dirty="0"/>
          </a:p>
          <a:p>
            <a:endParaRPr lang="en-US" dirty="0"/>
          </a:p>
        </p:txBody>
      </p:sp>
    </p:spTree>
  </p:cSld>
  <p:clrMapOvr>
    <a:masterClrMapping/>
  </p:clrMapOvr>
  <p:transition>
    <p:zoom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fontScale="92500"/>
          </a:bodyPr>
          <a:lstStyle/>
          <a:p>
            <a:r>
              <a:rPr lang="el-GR" dirty="0"/>
              <a:t>Εάν η καντιανή ηθική έχει την αφετηρία της στο εγώ ως ηθικό υποκείμενο που προαιρείται, η </a:t>
            </a:r>
            <a:r>
              <a:rPr lang="el-GR" dirty="0" err="1"/>
              <a:t>λεβινασιανή</a:t>
            </a:r>
            <a:r>
              <a:rPr lang="el-GR" dirty="0"/>
              <a:t> ηθική βρίσκει τη δική της στον Άλλον, αλλά και οι δύο προϋποθέτουν τον </a:t>
            </a:r>
            <a:r>
              <a:rPr lang="el-GR" b="1" dirty="0">
                <a:solidFill>
                  <a:srgbClr val="FFFF00"/>
                </a:solidFill>
              </a:rPr>
              <a:t>λόγο</a:t>
            </a:r>
            <a:r>
              <a:rPr lang="el-GR" dirty="0"/>
              <a:t> που εν τέλει θέτει το όριο ανάμεσα στους ανθρώπους και τα ζώα. </a:t>
            </a:r>
          </a:p>
          <a:p>
            <a:endParaRPr lang="el-GR" dirty="0"/>
          </a:p>
          <a:p>
            <a:r>
              <a:rPr lang="el-GR" dirty="0" err="1"/>
              <a:t>Ό,τι</a:t>
            </a:r>
            <a:r>
              <a:rPr lang="el-GR" dirty="0"/>
              <a:t> μας προσφέρει λοιπόν ο </a:t>
            </a:r>
            <a:r>
              <a:rPr lang="en-US" dirty="0"/>
              <a:t>L</a:t>
            </a:r>
            <a:r>
              <a:rPr lang="el-GR" dirty="0"/>
              <a:t>é</a:t>
            </a:r>
            <a:r>
              <a:rPr lang="en-US" dirty="0" err="1"/>
              <a:t>vinas</a:t>
            </a:r>
            <a:r>
              <a:rPr lang="el-GR" dirty="0"/>
              <a:t> στο θυμικό επίπεδο, μας το παίρνει πίσω στο διανοητικό και ο </a:t>
            </a:r>
            <a:r>
              <a:rPr lang="en-US" dirty="0"/>
              <a:t>Bobby</a:t>
            </a:r>
            <a:r>
              <a:rPr lang="el-GR" dirty="0"/>
              <a:t> επιβεβαιώνει «τη δύναμη να είναι κάτι παραπάνω από τον εαυτό του μόνο στον βαθμό που παραμένει αυστηρά ο εαυτός του», δηλαδή ένας σκύλος που αναγνωρίζει τον άνθρωπο, ένας συναισθηματικός ανθρωπομορφισμός που δεν απειλεί καθόλου τις βεβαιότητες της παραδοσιακής μεταφυσικής.</a:t>
            </a:r>
          </a:p>
          <a:p>
            <a:r>
              <a:rPr lang="el-GR" dirty="0"/>
              <a:t>. </a:t>
            </a:r>
            <a:endParaRPr lang="en-US" dirty="0"/>
          </a:p>
          <a:p>
            <a:endParaRPr lang="en-US" dirty="0"/>
          </a:p>
        </p:txBody>
      </p:sp>
    </p:spTree>
  </p:cSld>
  <p:clrMapOvr>
    <a:masterClrMapping/>
  </p:clrMapOvr>
  <p:transition>
    <p:zoom dir="in"/>
  </p:transition>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6030"/>
      </a:accent6>
      <a:hlink>
        <a:srgbClr val="17BBFD"/>
      </a:hlink>
      <a:folHlink>
        <a:srgbClr val="FF79C2"/>
      </a:folHlink>
    </a:clrScheme>
    <a:fontScheme name="Custom 1">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3042</TotalTime>
  <Words>3319</Words>
  <Application>Microsoft Macintosh PowerPoint</Application>
  <PresentationFormat>Προβολή στην οθόνη (4:3)</PresentationFormat>
  <Paragraphs>217</Paragraphs>
  <Slides>30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Arial</vt:lpstr>
      <vt:lpstr>Corbel</vt:lpstr>
      <vt:lpstr>Garamond</vt:lpstr>
      <vt:lpstr>Office Theme</vt:lpstr>
      <vt:lpstr>ΘΕΑΤΡΙΚΑ BESTIARIA</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ΘΕΑΤΡΙΚΑ BESTIARIA</dc:title>
  <dc:creator>user</dc:creator>
  <cp:lastModifiedBy>Microsoft Office User</cp:lastModifiedBy>
  <cp:revision>37</cp:revision>
  <dcterms:created xsi:type="dcterms:W3CDTF">2018-10-07T16:16:04Z</dcterms:created>
  <dcterms:modified xsi:type="dcterms:W3CDTF">2021-10-18T10:57:46Z</dcterms:modified>
</cp:coreProperties>
</file>