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282" r:id="rId4"/>
    <p:sldId id="283" r:id="rId5"/>
    <p:sldId id="349" r:id="rId6"/>
    <p:sldId id="303" r:id="rId7"/>
    <p:sldId id="284" r:id="rId8"/>
    <p:sldId id="285" r:id="rId9"/>
    <p:sldId id="298" r:id="rId10"/>
    <p:sldId id="286" r:id="rId11"/>
    <p:sldId id="287" r:id="rId12"/>
    <p:sldId id="288" r:id="rId13"/>
    <p:sldId id="290" r:id="rId14"/>
    <p:sldId id="291" r:id="rId15"/>
    <p:sldId id="304" r:id="rId16"/>
    <p:sldId id="305" r:id="rId17"/>
    <p:sldId id="314" r:id="rId18"/>
    <p:sldId id="297" r:id="rId19"/>
    <p:sldId id="306" r:id="rId20"/>
    <p:sldId id="315" r:id="rId21"/>
    <p:sldId id="316" r:id="rId22"/>
    <p:sldId id="317" r:id="rId23"/>
    <p:sldId id="318" r:id="rId24"/>
    <p:sldId id="319" r:id="rId25"/>
    <p:sldId id="307" r:id="rId26"/>
    <p:sldId id="320" r:id="rId27"/>
    <p:sldId id="308" r:id="rId28"/>
    <p:sldId id="309" r:id="rId29"/>
    <p:sldId id="322" r:id="rId30"/>
    <p:sldId id="323" r:id="rId31"/>
    <p:sldId id="321" r:id="rId32"/>
    <p:sldId id="310" r:id="rId33"/>
    <p:sldId id="324" r:id="rId34"/>
    <p:sldId id="325" r:id="rId35"/>
    <p:sldId id="311" r:id="rId36"/>
    <p:sldId id="312" r:id="rId37"/>
    <p:sldId id="280" r:id="rId38"/>
    <p:sldId id="313" r:id="rId39"/>
    <p:sldId id="337" r:id="rId40"/>
    <p:sldId id="336" r:id="rId41"/>
    <p:sldId id="338" r:id="rId42"/>
    <p:sldId id="327" r:id="rId43"/>
    <p:sldId id="328" r:id="rId44"/>
    <p:sldId id="329" r:id="rId45"/>
    <p:sldId id="330" r:id="rId46"/>
    <p:sldId id="331" r:id="rId47"/>
    <p:sldId id="332" r:id="rId48"/>
    <p:sldId id="339" r:id="rId49"/>
    <p:sldId id="340" r:id="rId50"/>
    <p:sldId id="347" r:id="rId51"/>
    <p:sldId id="344" r:id="rId52"/>
    <p:sldId id="345" r:id="rId53"/>
    <p:sldId id="341" r:id="rId54"/>
    <p:sldId id="342" r:id="rId55"/>
    <p:sldId id="346" r:id="rId56"/>
    <p:sldId id="343" r:id="rId57"/>
    <p:sldId id="348"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CCFF"/>
    <a:srgbClr val="CCFF99"/>
    <a:srgbClr val="F9F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p:cViewPr varScale="1">
        <p:scale>
          <a:sx n="109" d="100"/>
          <a:sy n="109" d="100"/>
        </p:scale>
        <p:origin x="17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A027A-458E-48E1-B1CC-5EBE8B87271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00E14CAE-1F26-4E4A-A7BA-16E08CB8EB5D}">
      <dgm:prSet phldrT="[Text]"/>
      <dgm:spPr/>
      <dgm:t>
        <a:bodyPr/>
        <a:lstStyle/>
        <a:p>
          <a:r>
            <a:rPr lang="el-GR" b="1" dirty="0">
              <a:solidFill>
                <a:schemeClr val="bg1"/>
              </a:solidFill>
            </a:rPr>
            <a:t>Η πρωταρχική σκηνή του </a:t>
          </a:r>
          <a:r>
            <a:rPr lang="en-US" b="1" dirty="0" err="1">
              <a:solidFill>
                <a:schemeClr val="bg1"/>
              </a:solidFill>
            </a:rPr>
            <a:t>Chauvet</a:t>
          </a:r>
          <a:endParaRPr lang="el-GR" b="1" dirty="0">
            <a:solidFill>
              <a:schemeClr val="bg1"/>
            </a:solidFill>
          </a:endParaRPr>
        </a:p>
      </dgm:t>
    </dgm:pt>
    <dgm:pt modelId="{6C646362-8F69-4F3B-97A9-4F2912E80ADE}" type="parTrans" cxnId="{4A6F39D3-D2CC-4851-BB5A-0F387ACAF518}">
      <dgm:prSet/>
      <dgm:spPr/>
      <dgm:t>
        <a:bodyPr/>
        <a:lstStyle/>
        <a:p>
          <a:endParaRPr lang="el-GR"/>
        </a:p>
      </dgm:t>
    </dgm:pt>
    <dgm:pt modelId="{CCD8B066-EE8F-4262-86C8-0652FA3FB531}" type="sibTrans" cxnId="{4A6F39D3-D2CC-4851-BB5A-0F387ACAF518}">
      <dgm:prSet/>
      <dgm:spPr/>
      <dgm:t>
        <a:bodyPr/>
        <a:lstStyle/>
        <a:p>
          <a:endParaRPr lang="el-GR"/>
        </a:p>
      </dgm:t>
    </dgm:pt>
    <dgm:pt modelId="{98FE3B94-4D8C-4647-909E-584027BA16FE}">
      <dgm:prSet phldrT="[Text]"/>
      <dgm:spPr/>
      <dgm:t>
        <a:bodyPr/>
        <a:lstStyle/>
        <a:p>
          <a:r>
            <a:rPr lang="el-GR" b="1" dirty="0">
              <a:solidFill>
                <a:schemeClr val="bg1"/>
              </a:solidFill>
            </a:rPr>
            <a:t>Από τον </a:t>
          </a:r>
          <a:r>
            <a:rPr lang="en-US" b="1" dirty="0" err="1">
              <a:solidFill>
                <a:schemeClr val="bg1"/>
              </a:solidFill>
            </a:rPr>
            <a:t>Enkidu</a:t>
          </a:r>
          <a:r>
            <a:rPr lang="el-GR" b="1" dirty="0">
              <a:solidFill>
                <a:schemeClr val="bg1"/>
              </a:solidFill>
            </a:rPr>
            <a:t> στην κληρονομιά του Μινώταυρου</a:t>
          </a:r>
        </a:p>
      </dgm:t>
    </dgm:pt>
    <dgm:pt modelId="{946E1557-5C04-4C3C-90F6-0415D13CF39F}" type="parTrans" cxnId="{BB5A9A91-1F86-4FB9-8CB1-C37B7AED5AF8}">
      <dgm:prSet/>
      <dgm:spPr/>
      <dgm:t>
        <a:bodyPr/>
        <a:lstStyle/>
        <a:p>
          <a:endParaRPr lang="el-GR"/>
        </a:p>
      </dgm:t>
    </dgm:pt>
    <dgm:pt modelId="{5D6F082E-15ED-4CC3-AECC-9832BB88D4C2}" type="sibTrans" cxnId="{BB5A9A91-1F86-4FB9-8CB1-C37B7AED5AF8}">
      <dgm:prSet/>
      <dgm:spPr/>
      <dgm:t>
        <a:bodyPr/>
        <a:lstStyle/>
        <a:p>
          <a:endParaRPr lang="el-GR"/>
        </a:p>
      </dgm:t>
    </dgm:pt>
    <dgm:pt modelId="{77E73176-95ED-41CB-896C-FFA07A9A7714}">
      <dgm:prSet phldrT="[Text]"/>
      <dgm:spPr/>
      <dgm:t>
        <a:bodyPr/>
        <a:lstStyle/>
        <a:p>
          <a:r>
            <a:rPr lang="el-GR" b="1" dirty="0">
              <a:solidFill>
                <a:schemeClr val="bg1"/>
              </a:solidFill>
            </a:rPr>
            <a:t>Ζωολογικές σκηνές στο αρχαίο αθηναϊκό θέατρο</a:t>
          </a:r>
        </a:p>
      </dgm:t>
    </dgm:pt>
    <dgm:pt modelId="{310B81DC-AF09-46DC-A7D6-F117971FF178}" type="parTrans" cxnId="{D5CE86FE-BE10-475C-B3A8-CAB6B30D17E5}">
      <dgm:prSet/>
      <dgm:spPr/>
      <dgm:t>
        <a:bodyPr/>
        <a:lstStyle/>
        <a:p>
          <a:endParaRPr lang="el-GR"/>
        </a:p>
      </dgm:t>
    </dgm:pt>
    <dgm:pt modelId="{C2DF917E-4EA8-4C2C-BD1A-B36C5DA2DE96}" type="sibTrans" cxnId="{D5CE86FE-BE10-475C-B3A8-CAB6B30D17E5}">
      <dgm:prSet/>
      <dgm:spPr/>
      <dgm:t>
        <a:bodyPr/>
        <a:lstStyle/>
        <a:p>
          <a:endParaRPr lang="el-GR"/>
        </a:p>
      </dgm:t>
    </dgm:pt>
    <dgm:pt modelId="{1D5F6563-790E-4B48-9B99-6885EF743774}">
      <dgm:prSet phldrT="[Text]"/>
      <dgm:spPr/>
      <dgm:t>
        <a:bodyPr/>
        <a:lstStyle/>
        <a:p>
          <a:r>
            <a:rPr lang="el-GR" b="1" dirty="0">
              <a:solidFill>
                <a:schemeClr val="bg1"/>
              </a:solidFill>
            </a:rPr>
            <a:t>Η ρωμαϊκή εκατόμβη</a:t>
          </a:r>
        </a:p>
      </dgm:t>
    </dgm:pt>
    <dgm:pt modelId="{A3547FE0-74D5-46C5-8445-656744C18360}" type="parTrans" cxnId="{F6917995-69AA-4CF9-8A48-EBF8A25F49D6}">
      <dgm:prSet/>
      <dgm:spPr/>
      <dgm:t>
        <a:bodyPr/>
        <a:lstStyle/>
        <a:p>
          <a:endParaRPr lang="el-GR"/>
        </a:p>
      </dgm:t>
    </dgm:pt>
    <dgm:pt modelId="{78C04E54-6A65-43A3-AF71-E883634748E0}" type="sibTrans" cxnId="{F6917995-69AA-4CF9-8A48-EBF8A25F49D6}">
      <dgm:prSet/>
      <dgm:spPr/>
      <dgm:t>
        <a:bodyPr/>
        <a:lstStyle/>
        <a:p>
          <a:endParaRPr lang="el-GR"/>
        </a:p>
      </dgm:t>
    </dgm:pt>
    <dgm:pt modelId="{3FD4C7B2-9888-4C8F-A836-44EE9D54A9EA}">
      <dgm:prSet phldrT="[Text]"/>
      <dgm:spPr/>
      <dgm:t>
        <a:bodyPr/>
        <a:lstStyle/>
        <a:p>
          <a:r>
            <a:rPr lang="el-GR" b="1" dirty="0">
              <a:solidFill>
                <a:schemeClr val="bg1"/>
              </a:solidFill>
            </a:rPr>
            <a:t>Μεσαιωνικές ιππικές σκηνές</a:t>
          </a:r>
        </a:p>
      </dgm:t>
    </dgm:pt>
    <dgm:pt modelId="{C953E8F3-E5FE-4D07-B3AD-B020321BA74D}" type="parTrans" cxnId="{258C2FA0-51E7-4D55-A1FC-3CF59DC6421B}">
      <dgm:prSet/>
      <dgm:spPr/>
      <dgm:t>
        <a:bodyPr/>
        <a:lstStyle/>
        <a:p>
          <a:endParaRPr lang="el-GR"/>
        </a:p>
      </dgm:t>
    </dgm:pt>
    <dgm:pt modelId="{D10FFCC2-A883-4C80-9122-45C332977BFD}" type="sibTrans" cxnId="{258C2FA0-51E7-4D55-A1FC-3CF59DC6421B}">
      <dgm:prSet/>
      <dgm:spPr/>
      <dgm:t>
        <a:bodyPr/>
        <a:lstStyle/>
        <a:p>
          <a:endParaRPr lang="el-GR"/>
        </a:p>
      </dgm:t>
    </dgm:pt>
    <dgm:pt modelId="{DB9DF630-F011-4030-A362-BC024B61DED7}">
      <dgm:prSet phldrT="[Text]"/>
      <dgm:spPr/>
      <dgm:t>
        <a:bodyPr/>
        <a:lstStyle/>
        <a:p>
          <a:r>
            <a:rPr lang="el-GR" b="1" dirty="0">
              <a:solidFill>
                <a:schemeClr val="bg1"/>
              </a:solidFill>
            </a:rPr>
            <a:t>Εκεί που δεν το περιμένεις</a:t>
          </a:r>
        </a:p>
      </dgm:t>
    </dgm:pt>
    <dgm:pt modelId="{E3983977-1398-493C-B818-567062BFC4D2}" type="parTrans" cxnId="{4F5BD0D0-91CD-4C57-B88D-D24AA14152B4}">
      <dgm:prSet/>
      <dgm:spPr/>
      <dgm:t>
        <a:bodyPr/>
        <a:lstStyle/>
        <a:p>
          <a:endParaRPr lang="el-GR"/>
        </a:p>
      </dgm:t>
    </dgm:pt>
    <dgm:pt modelId="{C4ED9986-23B4-4D32-A032-AD701C19CD60}" type="sibTrans" cxnId="{4F5BD0D0-91CD-4C57-B88D-D24AA14152B4}">
      <dgm:prSet/>
      <dgm:spPr/>
      <dgm:t>
        <a:bodyPr/>
        <a:lstStyle/>
        <a:p>
          <a:endParaRPr lang="el-GR"/>
        </a:p>
      </dgm:t>
    </dgm:pt>
    <dgm:pt modelId="{BFC0CA87-0A8B-4F77-B9F5-AAB14EE7A7AA}">
      <dgm:prSet phldrT="[Text]"/>
      <dgm:spPr/>
      <dgm:t>
        <a:bodyPr/>
        <a:lstStyle/>
        <a:p>
          <a:r>
            <a:rPr lang="el-GR" b="1" dirty="0">
              <a:solidFill>
                <a:schemeClr val="bg1"/>
              </a:solidFill>
            </a:rPr>
            <a:t>Το θέαμα της </a:t>
          </a:r>
          <a:r>
            <a:rPr lang="el-GR" b="1" dirty="0" err="1">
              <a:solidFill>
                <a:schemeClr val="bg1"/>
              </a:solidFill>
            </a:rPr>
            <a:t>ζωομαχίας</a:t>
          </a:r>
          <a:endParaRPr lang="el-GR" b="1" dirty="0">
            <a:solidFill>
              <a:schemeClr val="bg1"/>
            </a:solidFill>
          </a:endParaRPr>
        </a:p>
      </dgm:t>
    </dgm:pt>
    <dgm:pt modelId="{CF28A6F8-70F0-48E1-BC77-34BBB867E8A8}" type="parTrans" cxnId="{D94DB441-289A-49D0-BA07-4FB2A6D6A818}">
      <dgm:prSet/>
      <dgm:spPr/>
      <dgm:t>
        <a:bodyPr/>
        <a:lstStyle/>
        <a:p>
          <a:endParaRPr lang="el-GR"/>
        </a:p>
      </dgm:t>
    </dgm:pt>
    <dgm:pt modelId="{C5F7C5C6-56EA-4F5C-898A-E6EF8359E9CD}" type="sibTrans" cxnId="{D94DB441-289A-49D0-BA07-4FB2A6D6A818}">
      <dgm:prSet/>
      <dgm:spPr/>
      <dgm:t>
        <a:bodyPr/>
        <a:lstStyle/>
        <a:p>
          <a:endParaRPr lang="el-GR"/>
        </a:p>
      </dgm:t>
    </dgm:pt>
    <dgm:pt modelId="{28BBC514-C14C-4B01-A975-656FA386D7DB}">
      <dgm:prSet phldrT="[Text]"/>
      <dgm:spPr/>
      <dgm:t>
        <a:bodyPr/>
        <a:lstStyle/>
        <a:p>
          <a:r>
            <a:rPr lang="el-GR" b="1" dirty="0">
              <a:solidFill>
                <a:schemeClr val="bg1"/>
              </a:solidFill>
            </a:rPr>
            <a:t>Ο αντίλογος των συγγραφέων</a:t>
          </a:r>
        </a:p>
      </dgm:t>
    </dgm:pt>
    <dgm:pt modelId="{2674FE58-9974-45DE-AB41-FB7C352969BE}" type="parTrans" cxnId="{F53AC1E8-3E01-46FB-A528-0C16048985DC}">
      <dgm:prSet/>
      <dgm:spPr/>
      <dgm:t>
        <a:bodyPr/>
        <a:lstStyle/>
        <a:p>
          <a:endParaRPr lang="el-GR"/>
        </a:p>
      </dgm:t>
    </dgm:pt>
    <dgm:pt modelId="{37750B57-D0F1-47B0-8259-FBA34E753200}" type="sibTrans" cxnId="{F53AC1E8-3E01-46FB-A528-0C16048985DC}">
      <dgm:prSet/>
      <dgm:spPr/>
      <dgm:t>
        <a:bodyPr/>
        <a:lstStyle/>
        <a:p>
          <a:endParaRPr lang="el-GR"/>
        </a:p>
      </dgm:t>
    </dgm:pt>
    <dgm:pt modelId="{8D8A7E14-8A73-4327-B5DD-185029FEBB10}">
      <dgm:prSet phldrT="[Text]"/>
      <dgm:spPr/>
      <dgm:t>
        <a:bodyPr/>
        <a:lstStyle/>
        <a:p>
          <a:r>
            <a:rPr lang="el-GR" b="1" dirty="0">
              <a:solidFill>
                <a:schemeClr val="bg1"/>
              </a:solidFill>
            </a:rPr>
            <a:t>Πλούταρχος, </a:t>
          </a:r>
          <a:r>
            <a:rPr lang="el-GR" b="1" dirty="0" err="1">
              <a:solidFill>
                <a:schemeClr val="bg1"/>
              </a:solidFill>
            </a:rPr>
            <a:t>Gelli</a:t>
          </a:r>
          <a:r>
            <a:rPr lang="el-GR" b="1" dirty="0">
              <a:solidFill>
                <a:schemeClr val="bg1"/>
              </a:solidFill>
            </a:rPr>
            <a:t>, </a:t>
          </a:r>
          <a:r>
            <a:rPr lang="en-US" b="1" dirty="0" err="1">
              <a:solidFill>
                <a:schemeClr val="bg1"/>
              </a:solidFill>
            </a:rPr>
            <a:t>Bonifacio</a:t>
          </a:r>
          <a:r>
            <a:rPr lang="el-GR" b="1" dirty="0">
              <a:solidFill>
                <a:schemeClr val="bg1"/>
              </a:solidFill>
            </a:rPr>
            <a:t> και </a:t>
          </a:r>
          <a:r>
            <a:rPr lang="en-US" b="1" dirty="0" err="1">
              <a:solidFill>
                <a:schemeClr val="bg1"/>
              </a:solidFill>
            </a:rPr>
            <a:t>Turmeda</a:t>
          </a:r>
          <a:endParaRPr lang="el-GR" b="1" dirty="0">
            <a:solidFill>
              <a:schemeClr val="bg1"/>
            </a:solidFill>
          </a:endParaRPr>
        </a:p>
      </dgm:t>
    </dgm:pt>
    <dgm:pt modelId="{A8962D2C-03BE-499E-A845-6CF9D28BDFF6}" type="parTrans" cxnId="{3C76F16C-7A56-42C8-8934-60082EC00451}">
      <dgm:prSet/>
      <dgm:spPr/>
      <dgm:t>
        <a:bodyPr/>
        <a:lstStyle/>
        <a:p>
          <a:endParaRPr lang="el-GR"/>
        </a:p>
      </dgm:t>
    </dgm:pt>
    <dgm:pt modelId="{06DCE5DE-AA0D-46B9-A753-98AD537639F9}" type="sibTrans" cxnId="{3C76F16C-7A56-42C8-8934-60082EC00451}">
      <dgm:prSet/>
      <dgm:spPr/>
      <dgm:t>
        <a:bodyPr/>
        <a:lstStyle/>
        <a:p>
          <a:endParaRPr lang="el-GR"/>
        </a:p>
      </dgm:t>
    </dgm:pt>
    <dgm:pt modelId="{1BE84388-D0A4-4AE6-BA1E-5890A843CFDA}">
      <dgm:prSet phldrT="[Text]"/>
      <dgm:spPr/>
      <dgm:t>
        <a:bodyPr/>
        <a:lstStyle/>
        <a:p>
          <a:r>
            <a:rPr lang="fr-FR" b="1" dirty="0">
              <a:solidFill>
                <a:schemeClr val="bg1"/>
              </a:solidFill>
            </a:rPr>
            <a:t>Montaigne</a:t>
          </a:r>
          <a:r>
            <a:rPr lang="el-GR" b="1" dirty="0">
              <a:solidFill>
                <a:schemeClr val="bg1"/>
              </a:solidFill>
            </a:rPr>
            <a:t>: το πιο αλαζονικό ζώο, ο άνθρωπος</a:t>
          </a:r>
        </a:p>
      </dgm:t>
    </dgm:pt>
    <dgm:pt modelId="{9838594E-2FB0-48ED-BBB2-8E15E08B2A8A}" type="parTrans" cxnId="{2FB9799C-3705-48C0-A1E5-91A1BEC07584}">
      <dgm:prSet/>
      <dgm:spPr/>
      <dgm:t>
        <a:bodyPr/>
        <a:lstStyle/>
        <a:p>
          <a:endParaRPr lang="el-GR"/>
        </a:p>
      </dgm:t>
    </dgm:pt>
    <dgm:pt modelId="{35F8349B-FCDA-4C1D-B84F-220E3693A02F}" type="sibTrans" cxnId="{2FB9799C-3705-48C0-A1E5-91A1BEC07584}">
      <dgm:prSet/>
      <dgm:spPr/>
      <dgm:t>
        <a:bodyPr/>
        <a:lstStyle/>
        <a:p>
          <a:endParaRPr lang="el-GR"/>
        </a:p>
      </dgm:t>
    </dgm:pt>
    <dgm:pt modelId="{0BEF0F89-1529-4499-AEBF-35C63C8D4128}" type="pres">
      <dgm:prSet presAssocID="{0BFA027A-458E-48E1-B1CC-5EBE8B872712}" presName="cycle" presStyleCnt="0">
        <dgm:presLayoutVars>
          <dgm:dir/>
          <dgm:resizeHandles val="exact"/>
        </dgm:presLayoutVars>
      </dgm:prSet>
      <dgm:spPr/>
    </dgm:pt>
    <dgm:pt modelId="{85F141FF-8BA6-4732-893D-34E9F6E81D77}" type="pres">
      <dgm:prSet presAssocID="{00E14CAE-1F26-4E4A-A7BA-16E08CB8EB5D}" presName="node" presStyleLbl="node1" presStyleIdx="0" presStyleCnt="10" custRadScaleRad="65438" custRadScaleInc="-26666">
        <dgm:presLayoutVars>
          <dgm:bulletEnabled val="1"/>
        </dgm:presLayoutVars>
      </dgm:prSet>
      <dgm:spPr/>
    </dgm:pt>
    <dgm:pt modelId="{B7E51B5E-DF39-4C0F-BBEA-13FB9F6CBB94}" type="pres">
      <dgm:prSet presAssocID="{CCD8B066-EE8F-4262-86C8-0652FA3FB531}" presName="sibTrans" presStyleLbl="sibTrans2D1" presStyleIdx="0" presStyleCnt="10"/>
      <dgm:spPr/>
    </dgm:pt>
    <dgm:pt modelId="{1CEA0553-F781-415F-BAAB-DCF9F81D9E91}" type="pres">
      <dgm:prSet presAssocID="{CCD8B066-EE8F-4262-86C8-0652FA3FB531}" presName="connectorText" presStyleLbl="sibTrans2D1" presStyleIdx="0" presStyleCnt="10"/>
      <dgm:spPr/>
    </dgm:pt>
    <dgm:pt modelId="{222FD839-2844-4E06-9D12-C27FBD9970DA}" type="pres">
      <dgm:prSet presAssocID="{98FE3B94-4D8C-4647-909E-584027BA16FE}" presName="node" presStyleLbl="node1" presStyleIdx="1" presStyleCnt="10" custRadScaleRad="97085" custRadScaleInc="61375">
        <dgm:presLayoutVars>
          <dgm:bulletEnabled val="1"/>
        </dgm:presLayoutVars>
      </dgm:prSet>
      <dgm:spPr/>
    </dgm:pt>
    <dgm:pt modelId="{A6446ACA-37B5-47E1-B5A5-2F3E19099705}" type="pres">
      <dgm:prSet presAssocID="{5D6F082E-15ED-4CC3-AECC-9832BB88D4C2}" presName="sibTrans" presStyleLbl="sibTrans2D1" presStyleIdx="1" presStyleCnt="10"/>
      <dgm:spPr/>
    </dgm:pt>
    <dgm:pt modelId="{69813575-F2DB-43F0-B824-CC932130A418}" type="pres">
      <dgm:prSet presAssocID="{5D6F082E-15ED-4CC3-AECC-9832BB88D4C2}" presName="connectorText" presStyleLbl="sibTrans2D1" presStyleIdx="1" presStyleCnt="10"/>
      <dgm:spPr/>
    </dgm:pt>
    <dgm:pt modelId="{4D6C56A8-9AA9-4B71-A837-6E03DCE2A121}" type="pres">
      <dgm:prSet presAssocID="{77E73176-95ED-41CB-896C-FFA07A9A7714}" presName="node" presStyleLbl="node1" presStyleIdx="2" presStyleCnt="10" custRadScaleRad="118909" custRadScaleInc="46217">
        <dgm:presLayoutVars>
          <dgm:bulletEnabled val="1"/>
        </dgm:presLayoutVars>
      </dgm:prSet>
      <dgm:spPr/>
    </dgm:pt>
    <dgm:pt modelId="{05411EEE-AF4D-466D-B9CA-7D2C9D8F7062}" type="pres">
      <dgm:prSet presAssocID="{C2DF917E-4EA8-4C2C-BD1A-B36C5DA2DE96}" presName="sibTrans" presStyleLbl="sibTrans2D1" presStyleIdx="2" presStyleCnt="10"/>
      <dgm:spPr/>
    </dgm:pt>
    <dgm:pt modelId="{FFEEC387-ABD8-497A-9138-DFBB7A431666}" type="pres">
      <dgm:prSet presAssocID="{C2DF917E-4EA8-4C2C-BD1A-B36C5DA2DE96}" presName="connectorText" presStyleLbl="sibTrans2D1" presStyleIdx="2" presStyleCnt="10"/>
      <dgm:spPr/>
    </dgm:pt>
    <dgm:pt modelId="{6BD23798-9112-4B65-A52B-E7051F112BA2}" type="pres">
      <dgm:prSet presAssocID="{1D5F6563-790E-4B48-9B99-6885EF743774}" presName="node" presStyleLbl="node1" presStyleIdx="3" presStyleCnt="10" custRadScaleRad="150843">
        <dgm:presLayoutVars>
          <dgm:bulletEnabled val="1"/>
        </dgm:presLayoutVars>
      </dgm:prSet>
      <dgm:spPr/>
    </dgm:pt>
    <dgm:pt modelId="{C4EF4EEB-31B8-4F01-A62A-D70795C484CE}" type="pres">
      <dgm:prSet presAssocID="{78C04E54-6A65-43A3-AF71-E883634748E0}" presName="sibTrans" presStyleLbl="sibTrans2D1" presStyleIdx="3" presStyleCnt="10"/>
      <dgm:spPr/>
    </dgm:pt>
    <dgm:pt modelId="{F96E9087-3CED-4492-9844-A74644AD2AB0}" type="pres">
      <dgm:prSet presAssocID="{78C04E54-6A65-43A3-AF71-E883634748E0}" presName="connectorText" presStyleLbl="sibTrans2D1" presStyleIdx="3" presStyleCnt="10"/>
      <dgm:spPr/>
    </dgm:pt>
    <dgm:pt modelId="{2A5638B1-3D3A-4119-9CFD-1B04B80D9E42}" type="pres">
      <dgm:prSet presAssocID="{3FD4C7B2-9888-4C8F-A836-44EE9D54A9EA}" presName="node" presStyleLbl="node1" presStyleIdx="4" presStyleCnt="10" custRadScaleRad="150843">
        <dgm:presLayoutVars>
          <dgm:bulletEnabled val="1"/>
        </dgm:presLayoutVars>
      </dgm:prSet>
      <dgm:spPr/>
    </dgm:pt>
    <dgm:pt modelId="{D066564E-49ED-412D-B71C-280F3788FD0C}" type="pres">
      <dgm:prSet presAssocID="{D10FFCC2-A883-4C80-9122-45C332977BFD}" presName="sibTrans" presStyleLbl="sibTrans2D1" presStyleIdx="4" presStyleCnt="10"/>
      <dgm:spPr/>
    </dgm:pt>
    <dgm:pt modelId="{B0B8AC4E-8059-4D22-B169-DE2BBD3EB83E}" type="pres">
      <dgm:prSet presAssocID="{D10FFCC2-A883-4C80-9122-45C332977BFD}" presName="connectorText" presStyleLbl="sibTrans2D1" presStyleIdx="4" presStyleCnt="10"/>
      <dgm:spPr/>
    </dgm:pt>
    <dgm:pt modelId="{06ABBE7C-0E31-4004-AE4B-41EF5CEDF9BE}" type="pres">
      <dgm:prSet presAssocID="{DB9DF630-F011-4030-A362-BC024B61DED7}" presName="node" presStyleLbl="node1" presStyleIdx="5" presStyleCnt="10" custRadScaleRad="143026" custRadScaleInc="-19911">
        <dgm:presLayoutVars>
          <dgm:bulletEnabled val="1"/>
        </dgm:presLayoutVars>
      </dgm:prSet>
      <dgm:spPr/>
    </dgm:pt>
    <dgm:pt modelId="{1CF5414A-1660-4D58-B0AC-271801AF7F05}" type="pres">
      <dgm:prSet presAssocID="{C4ED9986-23B4-4D32-A032-AD701C19CD60}" presName="sibTrans" presStyleLbl="sibTrans2D1" presStyleIdx="5" presStyleCnt="10"/>
      <dgm:spPr/>
    </dgm:pt>
    <dgm:pt modelId="{95FBDED5-ECE5-4F9D-8783-195A40968E1E}" type="pres">
      <dgm:prSet presAssocID="{C4ED9986-23B4-4D32-A032-AD701C19CD60}" presName="connectorText" presStyleLbl="sibTrans2D1" presStyleIdx="5" presStyleCnt="10"/>
      <dgm:spPr/>
    </dgm:pt>
    <dgm:pt modelId="{0FA3C82C-5D80-4A22-8C9B-7CD31040A9A3}" type="pres">
      <dgm:prSet presAssocID="{BFC0CA87-0A8B-4F77-B9F5-AAB14EE7A7AA}" presName="node" presStyleLbl="node1" presStyleIdx="6" presStyleCnt="10" custRadScaleRad="143026" custRadScaleInc="-19911">
        <dgm:presLayoutVars>
          <dgm:bulletEnabled val="1"/>
        </dgm:presLayoutVars>
      </dgm:prSet>
      <dgm:spPr/>
    </dgm:pt>
    <dgm:pt modelId="{8B21C2A9-6186-4BF0-BD22-CEBD0970CBF0}" type="pres">
      <dgm:prSet presAssocID="{C5F7C5C6-56EA-4F5C-898A-E6EF8359E9CD}" presName="sibTrans" presStyleLbl="sibTrans2D1" presStyleIdx="6" presStyleCnt="10"/>
      <dgm:spPr/>
    </dgm:pt>
    <dgm:pt modelId="{BC724AE7-8ADC-4D78-900F-1BCADA496429}" type="pres">
      <dgm:prSet presAssocID="{C5F7C5C6-56EA-4F5C-898A-E6EF8359E9CD}" presName="connectorText" presStyleLbl="sibTrans2D1" presStyleIdx="6" presStyleCnt="10"/>
      <dgm:spPr/>
    </dgm:pt>
    <dgm:pt modelId="{9DC5FF51-9A82-42CD-BD80-F444D3903882}" type="pres">
      <dgm:prSet presAssocID="{28BBC514-C14C-4B01-A975-656FA386D7DB}" presName="node" presStyleLbl="node1" presStyleIdx="7" presStyleCnt="10" custRadScaleRad="130199" custRadScaleInc="4698">
        <dgm:presLayoutVars>
          <dgm:bulletEnabled val="1"/>
        </dgm:presLayoutVars>
      </dgm:prSet>
      <dgm:spPr/>
    </dgm:pt>
    <dgm:pt modelId="{936AB708-98D1-47EA-A470-BC85883E1E3D}" type="pres">
      <dgm:prSet presAssocID="{37750B57-D0F1-47B0-8259-FBA34E753200}" presName="sibTrans" presStyleLbl="sibTrans2D1" presStyleIdx="7" presStyleCnt="10"/>
      <dgm:spPr/>
    </dgm:pt>
    <dgm:pt modelId="{CC386757-9538-4CBD-8405-0B742EC20992}" type="pres">
      <dgm:prSet presAssocID="{37750B57-D0F1-47B0-8259-FBA34E753200}" presName="connectorText" presStyleLbl="sibTrans2D1" presStyleIdx="7" presStyleCnt="10"/>
      <dgm:spPr/>
    </dgm:pt>
    <dgm:pt modelId="{EAB640B9-A82C-48AD-8DDF-19A604A3BF39}" type="pres">
      <dgm:prSet presAssocID="{8D8A7E14-8A73-4327-B5DD-185029FEBB10}" presName="node" presStyleLbl="node1" presStyleIdx="8" presStyleCnt="10" custRadScaleRad="137089" custRadScaleInc="21402">
        <dgm:presLayoutVars>
          <dgm:bulletEnabled val="1"/>
        </dgm:presLayoutVars>
      </dgm:prSet>
      <dgm:spPr/>
    </dgm:pt>
    <dgm:pt modelId="{0B652F6B-EED0-48CA-8ADE-5BEFB7EC34F3}" type="pres">
      <dgm:prSet presAssocID="{06DCE5DE-AA0D-46B9-A753-98AD537639F9}" presName="sibTrans" presStyleLbl="sibTrans2D1" presStyleIdx="8" presStyleCnt="10"/>
      <dgm:spPr/>
    </dgm:pt>
    <dgm:pt modelId="{FC482FD6-97CA-4A3A-8332-1B0427B18F6C}" type="pres">
      <dgm:prSet presAssocID="{06DCE5DE-AA0D-46B9-A753-98AD537639F9}" presName="connectorText" presStyleLbl="sibTrans2D1" presStyleIdx="8" presStyleCnt="10"/>
      <dgm:spPr/>
    </dgm:pt>
    <dgm:pt modelId="{631077EB-AE4C-4443-AAE5-875096386253}" type="pres">
      <dgm:prSet presAssocID="{1BE84388-D0A4-4AE6-BA1E-5890A843CFDA}" presName="node" presStyleLbl="node1" presStyleIdx="9" presStyleCnt="10" custRadScaleRad="22588" custRadScaleInc="-658459">
        <dgm:presLayoutVars>
          <dgm:bulletEnabled val="1"/>
        </dgm:presLayoutVars>
      </dgm:prSet>
      <dgm:spPr/>
    </dgm:pt>
    <dgm:pt modelId="{758333F7-304A-4293-A533-90709B5098A4}" type="pres">
      <dgm:prSet presAssocID="{35F8349B-FCDA-4C1D-B84F-220E3693A02F}" presName="sibTrans" presStyleLbl="sibTrans2D1" presStyleIdx="9" presStyleCnt="10"/>
      <dgm:spPr/>
    </dgm:pt>
    <dgm:pt modelId="{6143EE37-74DD-4736-9574-09C07DFD914F}" type="pres">
      <dgm:prSet presAssocID="{35F8349B-FCDA-4C1D-B84F-220E3693A02F}" presName="connectorText" presStyleLbl="sibTrans2D1" presStyleIdx="9" presStyleCnt="10"/>
      <dgm:spPr/>
    </dgm:pt>
  </dgm:ptLst>
  <dgm:cxnLst>
    <dgm:cxn modelId="{0B120602-448A-470B-8DC7-89EFE78140C0}" type="presOf" srcId="{06DCE5DE-AA0D-46B9-A753-98AD537639F9}" destId="{0B652F6B-EED0-48CA-8ADE-5BEFB7EC34F3}" srcOrd="0" destOrd="0" presId="urn:microsoft.com/office/officeart/2005/8/layout/cycle2"/>
    <dgm:cxn modelId="{7034BB03-257E-4C9E-B76A-B60E5A28CC95}" type="presOf" srcId="{C2DF917E-4EA8-4C2C-BD1A-B36C5DA2DE96}" destId="{05411EEE-AF4D-466D-B9CA-7D2C9D8F7062}" srcOrd="0" destOrd="0" presId="urn:microsoft.com/office/officeart/2005/8/layout/cycle2"/>
    <dgm:cxn modelId="{071B4912-7857-40C4-A398-F294FA685F9D}" type="presOf" srcId="{28BBC514-C14C-4B01-A975-656FA386D7DB}" destId="{9DC5FF51-9A82-42CD-BD80-F444D3903882}" srcOrd="0" destOrd="0" presId="urn:microsoft.com/office/officeart/2005/8/layout/cycle2"/>
    <dgm:cxn modelId="{F7991A15-964C-41B4-AEEA-6E50C98D3645}" type="presOf" srcId="{5D6F082E-15ED-4CC3-AECC-9832BB88D4C2}" destId="{A6446ACA-37B5-47E1-B5A5-2F3E19099705}" srcOrd="0" destOrd="0" presId="urn:microsoft.com/office/officeart/2005/8/layout/cycle2"/>
    <dgm:cxn modelId="{ED313019-B874-4AA6-A97C-0D80E2158FB1}" type="presOf" srcId="{98FE3B94-4D8C-4647-909E-584027BA16FE}" destId="{222FD839-2844-4E06-9D12-C27FBD9970DA}" srcOrd="0" destOrd="0" presId="urn:microsoft.com/office/officeart/2005/8/layout/cycle2"/>
    <dgm:cxn modelId="{6CD45A19-70C5-436D-A8D4-095145CE0F6C}" type="presOf" srcId="{35F8349B-FCDA-4C1D-B84F-220E3693A02F}" destId="{6143EE37-74DD-4736-9574-09C07DFD914F}" srcOrd="1" destOrd="0" presId="urn:microsoft.com/office/officeart/2005/8/layout/cycle2"/>
    <dgm:cxn modelId="{8C81501B-74BB-465D-ADCF-84FB4A93FBAB}" type="presOf" srcId="{C4ED9986-23B4-4D32-A032-AD701C19CD60}" destId="{1CF5414A-1660-4D58-B0AC-271801AF7F05}" srcOrd="0" destOrd="0" presId="urn:microsoft.com/office/officeart/2005/8/layout/cycle2"/>
    <dgm:cxn modelId="{358C341E-1D55-4A6E-B03A-2153F3D03032}" type="presOf" srcId="{0BFA027A-458E-48E1-B1CC-5EBE8B872712}" destId="{0BEF0F89-1529-4499-AEBF-35C63C8D4128}" srcOrd="0" destOrd="0" presId="urn:microsoft.com/office/officeart/2005/8/layout/cycle2"/>
    <dgm:cxn modelId="{D94DB441-289A-49D0-BA07-4FB2A6D6A818}" srcId="{0BFA027A-458E-48E1-B1CC-5EBE8B872712}" destId="{BFC0CA87-0A8B-4F77-B9F5-AAB14EE7A7AA}" srcOrd="6" destOrd="0" parTransId="{CF28A6F8-70F0-48E1-BC77-34BBB867E8A8}" sibTransId="{C5F7C5C6-56EA-4F5C-898A-E6EF8359E9CD}"/>
    <dgm:cxn modelId="{3906CD44-EBF0-4C31-AF99-F186F0841F82}" type="presOf" srcId="{78C04E54-6A65-43A3-AF71-E883634748E0}" destId="{F96E9087-3CED-4492-9844-A74644AD2AB0}" srcOrd="1" destOrd="0" presId="urn:microsoft.com/office/officeart/2005/8/layout/cycle2"/>
    <dgm:cxn modelId="{6EA0784E-4CAE-479C-9D3E-7764F883FD87}" type="presOf" srcId="{77E73176-95ED-41CB-896C-FFA07A9A7714}" destId="{4D6C56A8-9AA9-4B71-A837-6E03DCE2A121}" srcOrd="0" destOrd="0" presId="urn:microsoft.com/office/officeart/2005/8/layout/cycle2"/>
    <dgm:cxn modelId="{22156453-39D5-4DA9-A34E-16401DA9E6D8}" type="presOf" srcId="{CCD8B066-EE8F-4262-86C8-0652FA3FB531}" destId="{1CEA0553-F781-415F-BAAB-DCF9F81D9E91}" srcOrd="1" destOrd="0" presId="urn:microsoft.com/office/officeart/2005/8/layout/cycle2"/>
    <dgm:cxn modelId="{F1A10357-D8FC-47FA-A12A-CC13615B59D5}" type="presOf" srcId="{06DCE5DE-AA0D-46B9-A753-98AD537639F9}" destId="{FC482FD6-97CA-4A3A-8332-1B0427B18F6C}" srcOrd="1" destOrd="0" presId="urn:microsoft.com/office/officeart/2005/8/layout/cycle2"/>
    <dgm:cxn modelId="{0B226E5E-6EA5-47E2-960E-7F418FED0582}" type="presOf" srcId="{D10FFCC2-A883-4C80-9122-45C332977BFD}" destId="{B0B8AC4E-8059-4D22-B169-DE2BBD3EB83E}" srcOrd="1" destOrd="0" presId="urn:microsoft.com/office/officeart/2005/8/layout/cycle2"/>
    <dgm:cxn modelId="{2FA7676B-1484-4194-B20B-9C182D8D9831}" type="presOf" srcId="{C2DF917E-4EA8-4C2C-BD1A-B36C5DA2DE96}" destId="{FFEEC387-ABD8-497A-9138-DFBB7A431666}" srcOrd="1" destOrd="0" presId="urn:microsoft.com/office/officeart/2005/8/layout/cycle2"/>
    <dgm:cxn modelId="{3C76F16C-7A56-42C8-8934-60082EC00451}" srcId="{0BFA027A-458E-48E1-B1CC-5EBE8B872712}" destId="{8D8A7E14-8A73-4327-B5DD-185029FEBB10}" srcOrd="8" destOrd="0" parTransId="{A8962D2C-03BE-499E-A845-6CF9D28BDFF6}" sibTransId="{06DCE5DE-AA0D-46B9-A753-98AD537639F9}"/>
    <dgm:cxn modelId="{10A0FD6E-3F5A-44A0-9F15-248B824982A8}" type="presOf" srcId="{C5F7C5C6-56EA-4F5C-898A-E6EF8359E9CD}" destId="{8B21C2A9-6186-4BF0-BD22-CEBD0970CBF0}" srcOrd="0" destOrd="0" presId="urn:microsoft.com/office/officeart/2005/8/layout/cycle2"/>
    <dgm:cxn modelId="{CDA24576-3F91-4821-8941-F1155B0D1383}" type="presOf" srcId="{C4ED9986-23B4-4D32-A032-AD701C19CD60}" destId="{95FBDED5-ECE5-4F9D-8783-195A40968E1E}" srcOrd="1" destOrd="0" presId="urn:microsoft.com/office/officeart/2005/8/layout/cycle2"/>
    <dgm:cxn modelId="{C5C42983-57E7-41E9-B5E7-C14C74069104}" type="presOf" srcId="{00E14CAE-1F26-4E4A-A7BA-16E08CB8EB5D}" destId="{85F141FF-8BA6-4732-893D-34E9F6E81D77}" srcOrd="0" destOrd="0" presId="urn:microsoft.com/office/officeart/2005/8/layout/cycle2"/>
    <dgm:cxn modelId="{C202808E-6764-4B9A-8259-5B47D6644B2B}" type="presOf" srcId="{DB9DF630-F011-4030-A362-BC024B61DED7}" destId="{06ABBE7C-0E31-4004-AE4B-41EF5CEDF9BE}" srcOrd="0" destOrd="0" presId="urn:microsoft.com/office/officeart/2005/8/layout/cycle2"/>
    <dgm:cxn modelId="{8B498A90-3C59-455F-AE8E-CCD0FB7DE9E5}" type="presOf" srcId="{3FD4C7B2-9888-4C8F-A836-44EE9D54A9EA}" destId="{2A5638B1-3D3A-4119-9CFD-1B04B80D9E42}" srcOrd="0" destOrd="0" presId="urn:microsoft.com/office/officeart/2005/8/layout/cycle2"/>
    <dgm:cxn modelId="{567E6C91-9E3E-44D3-813D-DA3306B2D633}" type="presOf" srcId="{8D8A7E14-8A73-4327-B5DD-185029FEBB10}" destId="{EAB640B9-A82C-48AD-8DDF-19A604A3BF39}" srcOrd="0" destOrd="0" presId="urn:microsoft.com/office/officeart/2005/8/layout/cycle2"/>
    <dgm:cxn modelId="{BB5A9A91-1F86-4FB9-8CB1-C37B7AED5AF8}" srcId="{0BFA027A-458E-48E1-B1CC-5EBE8B872712}" destId="{98FE3B94-4D8C-4647-909E-584027BA16FE}" srcOrd="1" destOrd="0" parTransId="{946E1557-5C04-4C3C-90F6-0415D13CF39F}" sibTransId="{5D6F082E-15ED-4CC3-AECC-9832BB88D4C2}"/>
    <dgm:cxn modelId="{F6917995-69AA-4CF9-8A48-EBF8A25F49D6}" srcId="{0BFA027A-458E-48E1-B1CC-5EBE8B872712}" destId="{1D5F6563-790E-4B48-9B99-6885EF743774}" srcOrd="3" destOrd="0" parTransId="{A3547FE0-74D5-46C5-8445-656744C18360}" sibTransId="{78C04E54-6A65-43A3-AF71-E883634748E0}"/>
    <dgm:cxn modelId="{2FB9799C-3705-48C0-A1E5-91A1BEC07584}" srcId="{0BFA027A-458E-48E1-B1CC-5EBE8B872712}" destId="{1BE84388-D0A4-4AE6-BA1E-5890A843CFDA}" srcOrd="9" destOrd="0" parTransId="{9838594E-2FB0-48ED-BBB2-8E15E08B2A8A}" sibTransId="{35F8349B-FCDA-4C1D-B84F-220E3693A02F}"/>
    <dgm:cxn modelId="{258C2FA0-51E7-4D55-A1FC-3CF59DC6421B}" srcId="{0BFA027A-458E-48E1-B1CC-5EBE8B872712}" destId="{3FD4C7B2-9888-4C8F-A836-44EE9D54A9EA}" srcOrd="4" destOrd="0" parTransId="{C953E8F3-E5FE-4D07-B3AD-B020321BA74D}" sibTransId="{D10FFCC2-A883-4C80-9122-45C332977BFD}"/>
    <dgm:cxn modelId="{AA4D68A1-42F7-4CAF-80AB-5BA73814AEDA}" type="presOf" srcId="{37750B57-D0F1-47B0-8259-FBA34E753200}" destId="{936AB708-98D1-47EA-A470-BC85883E1E3D}" srcOrd="0" destOrd="0" presId="urn:microsoft.com/office/officeart/2005/8/layout/cycle2"/>
    <dgm:cxn modelId="{E1F94AA7-9C9B-4D47-858E-7AA712D46FBC}" type="presOf" srcId="{1BE84388-D0A4-4AE6-BA1E-5890A843CFDA}" destId="{631077EB-AE4C-4443-AAE5-875096386253}" srcOrd="0" destOrd="0" presId="urn:microsoft.com/office/officeart/2005/8/layout/cycle2"/>
    <dgm:cxn modelId="{5D804AAC-4C9F-4E99-ADA0-3A9B15A33DF8}" type="presOf" srcId="{1D5F6563-790E-4B48-9B99-6885EF743774}" destId="{6BD23798-9112-4B65-A52B-E7051F112BA2}" srcOrd="0" destOrd="0" presId="urn:microsoft.com/office/officeart/2005/8/layout/cycle2"/>
    <dgm:cxn modelId="{2C02A8B1-BCC5-48AD-A4C6-2A1227B11E64}" type="presOf" srcId="{78C04E54-6A65-43A3-AF71-E883634748E0}" destId="{C4EF4EEB-31B8-4F01-A62A-D70795C484CE}" srcOrd="0" destOrd="0" presId="urn:microsoft.com/office/officeart/2005/8/layout/cycle2"/>
    <dgm:cxn modelId="{705F36B6-6950-4AA7-BFDE-AF55256F1879}" type="presOf" srcId="{CCD8B066-EE8F-4262-86C8-0652FA3FB531}" destId="{B7E51B5E-DF39-4C0F-BBEA-13FB9F6CBB94}" srcOrd="0" destOrd="0" presId="urn:microsoft.com/office/officeart/2005/8/layout/cycle2"/>
    <dgm:cxn modelId="{87DE92BB-D1DF-4D80-A9CC-FBE5C05BBFD8}" type="presOf" srcId="{D10FFCC2-A883-4C80-9122-45C332977BFD}" destId="{D066564E-49ED-412D-B71C-280F3788FD0C}" srcOrd="0" destOrd="0" presId="urn:microsoft.com/office/officeart/2005/8/layout/cycle2"/>
    <dgm:cxn modelId="{A63D06C7-AC6C-4057-917B-3B21EF621294}" type="presOf" srcId="{5D6F082E-15ED-4CC3-AECC-9832BB88D4C2}" destId="{69813575-F2DB-43F0-B824-CC932130A418}" srcOrd="1" destOrd="0" presId="urn:microsoft.com/office/officeart/2005/8/layout/cycle2"/>
    <dgm:cxn modelId="{4F5BD0D0-91CD-4C57-B88D-D24AA14152B4}" srcId="{0BFA027A-458E-48E1-B1CC-5EBE8B872712}" destId="{DB9DF630-F011-4030-A362-BC024B61DED7}" srcOrd="5" destOrd="0" parTransId="{E3983977-1398-493C-B818-567062BFC4D2}" sibTransId="{C4ED9986-23B4-4D32-A032-AD701C19CD60}"/>
    <dgm:cxn modelId="{4A6F39D3-D2CC-4851-BB5A-0F387ACAF518}" srcId="{0BFA027A-458E-48E1-B1CC-5EBE8B872712}" destId="{00E14CAE-1F26-4E4A-A7BA-16E08CB8EB5D}" srcOrd="0" destOrd="0" parTransId="{6C646362-8F69-4F3B-97A9-4F2912E80ADE}" sibTransId="{CCD8B066-EE8F-4262-86C8-0652FA3FB531}"/>
    <dgm:cxn modelId="{F53AC1E8-3E01-46FB-A528-0C16048985DC}" srcId="{0BFA027A-458E-48E1-B1CC-5EBE8B872712}" destId="{28BBC514-C14C-4B01-A975-656FA386D7DB}" srcOrd="7" destOrd="0" parTransId="{2674FE58-9974-45DE-AB41-FB7C352969BE}" sibTransId="{37750B57-D0F1-47B0-8259-FBA34E753200}"/>
    <dgm:cxn modelId="{ACABAFE9-5037-4B7D-8A41-6AA1964C0DE6}" type="presOf" srcId="{BFC0CA87-0A8B-4F77-B9F5-AAB14EE7A7AA}" destId="{0FA3C82C-5D80-4A22-8C9B-7CD31040A9A3}" srcOrd="0" destOrd="0" presId="urn:microsoft.com/office/officeart/2005/8/layout/cycle2"/>
    <dgm:cxn modelId="{A77757F4-D08D-4528-AC82-99042198F064}" type="presOf" srcId="{37750B57-D0F1-47B0-8259-FBA34E753200}" destId="{CC386757-9538-4CBD-8405-0B742EC20992}" srcOrd="1" destOrd="0" presId="urn:microsoft.com/office/officeart/2005/8/layout/cycle2"/>
    <dgm:cxn modelId="{9588BDFC-24DA-4237-BE26-E434BDF7761E}" type="presOf" srcId="{C5F7C5C6-56EA-4F5C-898A-E6EF8359E9CD}" destId="{BC724AE7-8ADC-4D78-900F-1BCADA496429}" srcOrd="1" destOrd="0" presId="urn:microsoft.com/office/officeart/2005/8/layout/cycle2"/>
    <dgm:cxn modelId="{9F5B21FE-086D-433D-ACE0-80FE84BB4131}" type="presOf" srcId="{35F8349B-FCDA-4C1D-B84F-220E3693A02F}" destId="{758333F7-304A-4293-A533-90709B5098A4}" srcOrd="0" destOrd="0" presId="urn:microsoft.com/office/officeart/2005/8/layout/cycle2"/>
    <dgm:cxn modelId="{D5CE86FE-BE10-475C-B3A8-CAB6B30D17E5}" srcId="{0BFA027A-458E-48E1-B1CC-5EBE8B872712}" destId="{77E73176-95ED-41CB-896C-FFA07A9A7714}" srcOrd="2" destOrd="0" parTransId="{310B81DC-AF09-46DC-A7D6-F117971FF178}" sibTransId="{C2DF917E-4EA8-4C2C-BD1A-B36C5DA2DE96}"/>
    <dgm:cxn modelId="{AC8BF9DB-C8CC-4231-BDD4-0A0CAA807207}" type="presParOf" srcId="{0BEF0F89-1529-4499-AEBF-35C63C8D4128}" destId="{85F141FF-8BA6-4732-893D-34E9F6E81D77}" srcOrd="0" destOrd="0" presId="urn:microsoft.com/office/officeart/2005/8/layout/cycle2"/>
    <dgm:cxn modelId="{1AAD84FD-94E8-4380-B2A4-56CEDC9E0CED}" type="presParOf" srcId="{0BEF0F89-1529-4499-AEBF-35C63C8D4128}" destId="{B7E51B5E-DF39-4C0F-BBEA-13FB9F6CBB94}" srcOrd="1" destOrd="0" presId="urn:microsoft.com/office/officeart/2005/8/layout/cycle2"/>
    <dgm:cxn modelId="{45C5142B-5582-4F4D-9448-9FF524975AA5}" type="presParOf" srcId="{B7E51B5E-DF39-4C0F-BBEA-13FB9F6CBB94}" destId="{1CEA0553-F781-415F-BAAB-DCF9F81D9E91}" srcOrd="0" destOrd="0" presId="urn:microsoft.com/office/officeart/2005/8/layout/cycle2"/>
    <dgm:cxn modelId="{3BE6424F-0C5E-4D4D-901B-704AF436E00F}" type="presParOf" srcId="{0BEF0F89-1529-4499-AEBF-35C63C8D4128}" destId="{222FD839-2844-4E06-9D12-C27FBD9970DA}" srcOrd="2" destOrd="0" presId="urn:microsoft.com/office/officeart/2005/8/layout/cycle2"/>
    <dgm:cxn modelId="{A4C3F35F-B99C-4325-88AC-586D716A7B8F}" type="presParOf" srcId="{0BEF0F89-1529-4499-AEBF-35C63C8D4128}" destId="{A6446ACA-37B5-47E1-B5A5-2F3E19099705}" srcOrd="3" destOrd="0" presId="urn:microsoft.com/office/officeart/2005/8/layout/cycle2"/>
    <dgm:cxn modelId="{B2C91960-EC26-4350-9409-7BF24918C19F}" type="presParOf" srcId="{A6446ACA-37B5-47E1-B5A5-2F3E19099705}" destId="{69813575-F2DB-43F0-B824-CC932130A418}" srcOrd="0" destOrd="0" presId="urn:microsoft.com/office/officeart/2005/8/layout/cycle2"/>
    <dgm:cxn modelId="{1FC89A44-2D43-4504-9E97-CFD5168B7D4B}" type="presParOf" srcId="{0BEF0F89-1529-4499-AEBF-35C63C8D4128}" destId="{4D6C56A8-9AA9-4B71-A837-6E03DCE2A121}" srcOrd="4" destOrd="0" presId="urn:microsoft.com/office/officeart/2005/8/layout/cycle2"/>
    <dgm:cxn modelId="{AA0C2FBB-B038-4777-B59A-9BE467CE2C02}" type="presParOf" srcId="{0BEF0F89-1529-4499-AEBF-35C63C8D4128}" destId="{05411EEE-AF4D-466D-B9CA-7D2C9D8F7062}" srcOrd="5" destOrd="0" presId="urn:microsoft.com/office/officeart/2005/8/layout/cycle2"/>
    <dgm:cxn modelId="{A9E87443-CD47-4330-840F-087BA86E56C5}" type="presParOf" srcId="{05411EEE-AF4D-466D-B9CA-7D2C9D8F7062}" destId="{FFEEC387-ABD8-497A-9138-DFBB7A431666}" srcOrd="0" destOrd="0" presId="urn:microsoft.com/office/officeart/2005/8/layout/cycle2"/>
    <dgm:cxn modelId="{568698AD-1A84-44F0-B500-BF52B6B87CC8}" type="presParOf" srcId="{0BEF0F89-1529-4499-AEBF-35C63C8D4128}" destId="{6BD23798-9112-4B65-A52B-E7051F112BA2}" srcOrd="6" destOrd="0" presId="urn:microsoft.com/office/officeart/2005/8/layout/cycle2"/>
    <dgm:cxn modelId="{A4A39AAE-8C1A-4AD4-8EE4-03E9B78BE602}" type="presParOf" srcId="{0BEF0F89-1529-4499-AEBF-35C63C8D4128}" destId="{C4EF4EEB-31B8-4F01-A62A-D70795C484CE}" srcOrd="7" destOrd="0" presId="urn:microsoft.com/office/officeart/2005/8/layout/cycle2"/>
    <dgm:cxn modelId="{D8F06DCC-253C-4D00-901E-BA3199CEFF24}" type="presParOf" srcId="{C4EF4EEB-31B8-4F01-A62A-D70795C484CE}" destId="{F96E9087-3CED-4492-9844-A74644AD2AB0}" srcOrd="0" destOrd="0" presId="urn:microsoft.com/office/officeart/2005/8/layout/cycle2"/>
    <dgm:cxn modelId="{B6556957-15A8-431F-A29F-6815639EB2EC}" type="presParOf" srcId="{0BEF0F89-1529-4499-AEBF-35C63C8D4128}" destId="{2A5638B1-3D3A-4119-9CFD-1B04B80D9E42}" srcOrd="8" destOrd="0" presId="urn:microsoft.com/office/officeart/2005/8/layout/cycle2"/>
    <dgm:cxn modelId="{6D9425F5-57D6-4EEC-A6DF-112ADF97D977}" type="presParOf" srcId="{0BEF0F89-1529-4499-AEBF-35C63C8D4128}" destId="{D066564E-49ED-412D-B71C-280F3788FD0C}" srcOrd="9" destOrd="0" presId="urn:microsoft.com/office/officeart/2005/8/layout/cycle2"/>
    <dgm:cxn modelId="{85FD737E-B6E9-4E0F-A364-133C75FB7F54}" type="presParOf" srcId="{D066564E-49ED-412D-B71C-280F3788FD0C}" destId="{B0B8AC4E-8059-4D22-B169-DE2BBD3EB83E}" srcOrd="0" destOrd="0" presId="urn:microsoft.com/office/officeart/2005/8/layout/cycle2"/>
    <dgm:cxn modelId="{91C6F56E-B3E0-4133-B85B-571904254CCE}" type="presParOf" srcId="{0BEF0F89-1529-4499-AEBF-35C63C8D4128}" destId="{06ABBE7C-0E31-4004-AE4B-41EF5CEDF9BE}" srcOrd="10" destOrd="0" presId="urn:microsoft.com/office/officeart/2005/8/layout/cycle2"/>
    <dgm:cxn modelId="{78FED644-C819-473D-BA22-1641F7FC448B}" type="presParOf" srcId="{0BEF0F89-1529-4499-AEBF-35C63C8D4128}" destId="{1CF5414A-1660-4D58-B0AC-271801AF7F05}" srcOrd="11" destOrd="0" presId="urn:microsoft.com/office/officeart/2005/8/layout/cycle2"/>
    <dgm:cxn modelId="{FAA8923A-E51F-4F3E-8912-9F3D706C57FE}" type="presParOf" srcId="{1CF5414A-1660-4D58-B0AC-271801AF7F05}" destId="{95FBDED5-ECE5-4F9D-8783-195A40968E1E}" srcOrd="0" destOrd="0" presId="urn:microsoft.com/office/officeart/2005/8/layout/cycle2"/>
    <dgm:cxn modelId="{742C37A0-A63C-45F6-B5A2-0B4B5D08F0BC}" type="presParOf" srcId="{0BEF0F89-1529-4499-AEBF-35C63C8D4128}" destId="{0FA3C82C-5D80-4A22-8C9B-7CD31040A9A3}" srcOrd="12" destOrd="0" presId="urn:microsoft.com/office/officeart/2005/8/layout/cycle2"/>
    <dgm:cxn modelId="{070B9728-68DC-40E3-A1FA-3FB3752FE25D}" type="presParOf" srcId="{0BEF0F89-1529-4499-AEBF-35C63C8D4128}" destId="{8B21C2A9-6186-4BF0-BD22-CEBD0970CBF0}" srcOrd="13" destOrd="0" presId="urn:microsoft.com/office/officeart/2005/8/layout/cycle2"/>
    <dgm:cxn modelId="{CE785E11-A1ED-434A-8143-0B09F1318988}" type="presParOf" srcId="{8B21C2A9-6186-4BF0-BD22-CEBD0970CBF0}" destId="{BC724AE7-8ADC-4D78-900F-1BCADA496429}" srcOrd="0" destOrd="0" presId="urn:microsoft.com/office/officeart/2005/8/layout/cycle2"/>
    <dgm:cxn modelId="{23C408BC-B92D-46A7-9EAA-5663ABF3D8C4}" type="presParOf" srcId="{0BEF0F89-1529-4499-AEBF-35C63C8D4128}" destId="{9DC5FF51-9A82-42CD-BD80-F444D3903882}" srcOrd="14" destOrd="0" presId="urn:microsoft.com/office/officeart/2005/8/layout/cycle2"/>
    <dgm:cxn modelId="{671B6345-4C33-403F-8EDE-DEE9A7FF042C}" type="presParOf" srcId="{0BEF0F89-1529-4499-AEBF-35C63C8D4128}" destId="{936AB708-98D1-47EA-A470-BC85883E1E3D}" srcOrd="15" destOrd="0" presId="urn:microsoft.com/office/officeart/2005/8/layout/cycle2"/>
    <dgm:cxn modelId="{90DB431B-0161-4C9C-AA6B-BC315BEC9606}" type="presParOf" srcId="{936AB708-98D1-47EA-A470-BC85883E1E3D}" destId="{CC386757-9538-4CBD-8405-0B742EC20992}" srcOrd="0" destOrd="0" presId="urn:microsoft.com/office/officeart/2005/8/layout/cycle2"/>
    <dgm:cxn modelId="{C557EA1E-C866-4BBB-B738-5DF27411C15C}" type="presParOf" srcId="{0BEF0F89-1529-4499-AEBF-35C63C8D4128}" destId="{EAB640B9-A82C-48AD-8DDF-19A604A3BF39}" srcOrd="16" destOrd="0" presId="urn:microsoft.com/office/officeart/2005/8/layout/cycle2"/>
    <dgm:cxn modelId="{19B9F3BB-F306-4671-9A4B-327E0238D6D6}" type="presParOf" srcId="{0BEF0F89-1529-4499-AEBF-35C63C8D4128}" destId="{0B652F6B-EED0-48CA-8ADE-5BEFB7EC34F3}" srcOrd="17" destOrd="0" presId="urn:microsoft.com/office/officeart/2005/8/layout/cycle2"/>
    <dgm:cxn modelId="{0175C5D8-526D-4AB8-9D9A-97823123CCBA}" type="presParOf" srcId="{0B652F6B-EED0-48CA-8ADE-5BEFB7EC34F3}" destId="{FC482FD6-97CA-4A3A-8332-1B0427B18F6C}" srcOrd="0" destOrd="0" presId="urn:microsoft.com/office/officeart/2005/8/layout/cycle2"/>
    <dgm:cxn modelId="{C3A00E82-33E9-459F-AE0A-98AC15ABFBFC}" type="presParOf" srcId="{0BEF0F89-1529-4499-AEBF-35C63C8D4128}" destId="{631077EB-AE4C-4443-AAE5-875096386253}" srcOrd="18" destOrd="0" presId="urn:microsoft.com/office/officeart/2005/8/layout/cycle2"/>
    <dgm:cxn modelId="{8D24EA6A-1065-424D-A8B1-9ADF61DCE3C5}" type="presParOf" srcId="{0BEF0F89-1529-4499-AEBF-35C63C8D4128}" destId="{758333F7-304A-4293-A533-90709B5098A4}" srcOrd="19" destOrd="0" presId="urn:microsoft.com/office/officeart/2005/8/layout/cycle2"/>
    <dgm:cxn modelId="{A5C14FC5-1B06-4606-A8A5-19E960D1F1B8}" type="presParOf" srcId="{758333F7-304A-4293-A533-90709B5098A4}" destId="{6143EE37-74DD-4736-9574-09C07DFD914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41FF-8BA6-4732-893D-34E9F6E81D77}">
      <dsp:nvSpPr>
        <dsp:cNvPr id="0" name=""/>
        <dsp:cNvSpPr/>
      </dsp:nvSpPr>
      <dsp:spPr>
        <a:xfrm>
          <a:off x="3328697" y="870149"/>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Η πρωταρχική σκηνή του </a:t>
          </a:r>
          <a:r>
            <a:rPr lang="en-US" sz="1000" b="1" kern="1200" dirty="0" err="1">
              <a:solidFill>
                <a:schemeClr val="bg1"/>
              </a:solidFill>
            </a:rPr>
            <a:t>Chauvet</a:t>
          </a:r>
          <a:endParaRPr lang="el-GR" sz="1000" b="1" kern="1200" dirty="0">
            <a:solidFill>
              <a:schemeClr val="bg1"/>
            </a:solidFill>
          </a:endParaRPr>
        </a:p>
      </dsp:txBody>
      <dsp:txXfrm>
        <a:off x="3478896" y="1020348"/>
        <a:ext cx="725228" cy="725228"/>
      </dsp:txXfrm>
    </dsp:sp>
    <dsp:sp modelId="{B7E51B5E-DF39-4C0F-BBEA-13FB9F6CBB94}">
      <dsp:nvSpPr>
        <dsp:cNvPr id="0" name=""/>
        <dsp:cNvSpPr/>
      </dsp:nvSpPr>
      <dsp:spPr>
        <a:xfrm rot="21557581">
          <a:off x="4548929" y="1198264"/>
          <a:ext cx="468994"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4548933" y="1268135"/>
        <a:ext cx="365150" cy="207688"/>
      </dsp:txXfrm>
    </dsp:sp>
    <dsp:sp modelId="{222FD839-2844-4E06-9D12-C27FBD9970DA}">
      <dsp:nvSpPr>
        <dsp:cNvPr id="0" name=""/>
        <dsp:cNvSpPr/>
      </dsp:nvSpPr>
      <dsp:spPr>
        <a:xfrm>
          <a:off x="5239074" y="846575"/>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Από τον </a:t>
          </a:r>
          <a:r>
            <a:rPr lang="en-US" sz="1000" b="1" kern="1200" dirty="0" err="1">
              <a:solidFill>
                <a:schemeClr val="bg1"/>
              </a:solidFill>
            </a:rPr>
            <a:t>Enkidu</a:t>
          </a:r>
          <a:r>
            <a:rPr lang="el-GR" sz="1000" b="1" kern="1200" dirty="0">
              <a:solidFill>
                <a:schemeClr val="bg1"/>
              </a:solidFill>
            </a:rPr>
            <a:t> στην κληρονομιά του Μινώταυρου</a:t>
          </a:r>
        </a:p>
      </dsp:txBody>
      <dsp:txXfrm>
        <a:off x="5389273" y="996774"/>
        <a:ext cx="725228" cy="725228"/>
      </dsp:txXfrm>
    </dsp:sp>
    <dsp:sp modelId="{A6446ACA-37B5-47E1-B5A5-2F3E19099705}">
      <dsp:nvSpPr>
        <dsp:cNvPr id="0" name=""/>
        <dsp:cNvSpPr/>
      </dsp:nvSpPr>
      <dsp:spPr>
        <a:xfrm rot="2699988">
          <a:off x="6161563" y="1755977"/>
          <a:ext cx="319983"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6175621" y="1791268"/>
        <a:ext cx="223988" cy="207688"/>
      </dsp:txXfrm>
    </dsp:sp>
    <dsp:sp modelId="{4D6C56A8-9AA9-4B71-A837-6E03DCE2A121}">
      <dsp:nvSpPr>
        <dsp:cNvPr id="0" name=""/>
        <dsp:cNvSpPr/>
      </dsp:nvSpPr>
      <dsp:spPr>
        <a:xfrm>
          <a:off x="6391216" y="1998709"/>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Ζωολογικές σκηνές στο αρχαίο αθηναϊκό θέατρο</a:t>
          </a:r>
        </a:p>
      </dsp:txBody>
      <dsp:txXfrm>
        <a:off x="6541415" y="2148908"/>
        <a:ext cx="725228" cy="725228"/>
      </dsp:txXfrm>
    </dsp:sp>
    <dsp:sp modelId="{05411EEE-AF4D-466D-B9CA-7D2C9D8F7062}">
      <dsp:nvSpPr>
        <dsp:cNvPr id="0" name=""/>
        <dsp:cNvSpPr/>
      </dsp:nvSpPr>
      <dsp:spPr>
        <a:xfrm rot="4321292">
          <a:off x="6979025" y="3159460"/>
          <a:ext cx="382851"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7014921" y="3179303"/>
        <a:ext cx="279007" cy="207688"/>
      </dsp:txXfrm>
    </dsp:sp>
    <dsp:sp modelId="{6BD23798-9112-4B65-A52B-E7051F112BA2}">
      <dsp:nvSpPr>
        <dsp:cNvPr id="0" name=""/>
        <dsp:cNvSpPr/>
      </dsp:nvSpPr>
      <dsp:spPr>
        <a:xfrm>
          <a:off x="6930749" y="3661347"/>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Η ρωμαϊκή εκατόμβη</a:t>
          </a:r>
        </a:p>
      </dsp:txBody>
      <dsp:txXfrm>
        <a:off x="7080948" y="3811546"/>
        <a:ext cx="725228" cy="725228"/>
      </dsp:txXfrm>
    </dsp:sp>
    <dsp:sp modelId="{C4EF4EEB-31B8-4F01-A62A-D70795C484CE}">
      <dsp:nvSpPr>
        <dsp:cNvPr id="0" name=""/>
        <dsp:cNvSpPr/>
      </dsp:nvSpPr>
      <dsp:spPr>
        <a:xfrm rot="7990946">
          <a:off x="6612572" y="4659446"/>
          <a:ext cx="426257"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6700025" y="4690816"/>
        <a:ext cx="322413" cy="207688"/>
      </dsp:txXfrm>
    </dsp:sp>
    <dsp:sp modelId="{2A5638B1-3D3A-4119-9CFD-1B04B80D9E42}">
      <dsp:nvSpPr>
        <dsp:cNvPr id="0" name=""/>
        <dsp:cNvSpPr/>
      </dsp:nvSpPr>
      <dsp:spPr>
        <a:xfrm>
          <a:off x="5678515" y="4995661"/>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Μεσαιωνικές ιππικές σκηνές</a:t>
          </a:r>
        </a:p>
      </dsp:txBody>
      <dsp:txXfrm>
        <a:off x="5828714" y="5145860"/>
        <a:ext cx="725228" cy="725228"/>
      </dsp:txXfrm>
    </dsp:sp>
    <dsp:sp modelId="{D066564E-49ED-412D-B71C-280F3788FD0C}">
      <dsp:nvSpPr>
        <dsp:cNvPr id="0" name=""/>
        <dsp:cNvSpPr/>
      </dsp:nvSpPr>
      <dsp:spPr>
        <a:xfrm rot="10800000">
          <a:off x="4955258" y="5335400"/>
          <a:ext cx="511101"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5059102" y="5404630"/>
        <a:ext cx="407257" cy="207688"/>
      </dsp:txXfrm>
    </dsp:sp>
    <dsp:sp modelId="{06ABBE7C-0E31-4004-AE4B-41EF5CEDF9BE}">
      <dsp:nvSpPr>
        <dsp:cNvPr id="0" name=""/>
        <dsp:cNvSpPr/>
      </dsp:nvSpPr>
      <dsp:spPr>
        <a:xfrm>
          <a:off x="3688546" y="4995661"/>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Εκεί που δεν το περιμένεις</a:t>
          </a:r>
        </a:p>
      </dsp:txBody>
      <dsp:txXfrm>
        <a:off x="3838745" y="5145860"/>
        <a:ext cx="725228" cy="725228"/>
      </dsp:txXfrm>
    </dsp:sp>
    <dsp:sp modelId="{1CF5414A-1660-4D58-B0AC-271801AF7F05}">
      <dsp:nvSpPr>
        <dsp:cNvPr id="0" name=""/>
        <dsp:cNvSpPr/>
      </dsp:nvSpPr>
      <dsp:spPr>
        <a:xfrm rot="10800000">
          <a:off x="2855039" y="5335400"/>
          <a:ext cx="589011"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2958883" y="5404630"/>
        <a:ext cx="485167" cy="207688"/>
      </dsp:txXfrm>
    </dsp:sp>
    <dsp:sp modelId="{0FA3C82C-5D80-4A22-8C9B-7CD31040A9A3}">
      <dsp:nvSpPr>
        <dsp:cNvPr id="0" name=""/>
        <dsp:cNvSpPr/>
      </dsp:nvSpPr>
      <dsp:spPr>
        <a:xfrm>
          <a:off x="1551577" y="4995661"/>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Το θέαμα της </a:t>
          </a:r>
          <a:r>
            <a:rPr lang="el-GR" sz="1000" b="1" kern="1200" dirty="0" err="1">
              <a:solidFill>
                <a:schemeClr val="bg1"/>
              </a:solidFill>
            </a:rPr>
            <a:t>ζωομαχίας</a:t>
          </a:r>
          <a:endParaRPr lang="el-GR" sz="1000" b="1" kern="1200" dirty="0">
            <a:solidFill>
              <a:schemeClr val="bg1"/>
            </a:solidFill>
          </a:endParaRPr>
        </a:p>
      </dsp:txBody>
      <dsp:txXfrm>
        <a:off x="1701776" y="5145860"/>
        <a:ext cx="725228" cy="725228"/>
      </dsp:txXfrm>
    </dsp:sp>
    <dsp:sp modelId="{8B21C2A9-6186-4BF0-BD22-CEBD0970CBF0}">
      <dsp:nvSpPr>
        <dsp:cNvPr id="0" name=""/>
        <dsp:cNvSpPr/>
      </dsp:nvSpPr>
      <dsp:spPr>
        <a:xfrm rot="13935403">
          <a:off x="1233022" y="4576685"/>
          <a:ext cx="488102"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1316727" y="4686973"/>
        <a:ext cx="384258" cy="207688"/>
      </dsp:txXfrm>
    </dsp:sp>
    <dsp:sp modelId="{9DC5FF51-9A82-42CD-BD80-F444D3903882}">
      <dsp:nvSpPr>
        <dsp:cNvPr id="0" name=""/>
        <dsp:cNvSpPr/>
      </dsp:nvSpPr>
      <dsp:spPr>
        <a:xfrm>
          <a:off x="360031" y="3456385"/>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Ο αντίλογος των συγγραφέων</a:t>
          </a:r>
        </a:p>
      </dsp:txBody>
      <dsp:txXfrm>
        <a:off x="510230" y="3606584"/>
        <a:ext cx="725228" cy="725228"/>
      </dsp:txXfrm>
    </dsp:sp>
    <dsp:sp modelId="{936AB708-98D1-47EA-A470-BC85883E1E3D}">
      <dsp:nvSpPr>
        <dsp:cNvPr id="0" name=""/>
        <dsp:cNvSpPr/>
      </dsp:nvSpPr>
      <dsp:spPr>
        <a:xfrm rot="16091182">
          <a:off x="518026" y="2698109"/>
          <a:ext cx="640099"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571591" y="2819235"/>
        <a:ext cx="536255" cy="207688"/>
      </dsp:txXfrm>
    </dsp:sp>
    <dsp:sp modelId="{EAB640B9-A82C-48AD-8DDF-19A604A3BF39}">
      <dsp:nvSpPr>
        <dsp:cNvPr id="0" name=""/>
        <dsp:cNvSpPr/>
      </dsp:nvSpPr>
      <dsp:spPr>
        <a:xfrm>
          <a:off x="289348" y="1224142"/>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Πλούταρχος, </a:t>
          </a:r>
          <a:r>
            <a:rPr lang="el-GR" sz="1000" b="1" kern="1200" dirty="0" err="1">
              <a:solidFill>
                <a:schemeClr val="bg1"/>
              </a:solidFill>
            </a:rPr>
            <a:t>Gelli</a:t>
          </a:r>
          <a:r>
            <a:rPr lang="el-GR" sz="1000" b="1" kern="1200" dirty="0">
              <a:solidFill>
                <a:schemeClr val="bg1"/>
              </a:solidFill>
            </a:rPr>
            <a:t>, </a:t>
          </a:r>
          <a:r>
            <a:rPr lang="en-US" sz="1000" b="1" kern="1200" dirty="0" err="1">
              <a:solidFill>
                <a:schemeClr val="bg1"/>
              </a:solidFill>
            </a:rPr>
            <a:t>Bonifacio</a:t>
          </a:r>
          <a:r>
            <a:rPr lang="el-GR" sz="1000" b="1" kern="1200" dirty="0">
              <a:solidFill>
                <a:schemeClr val="bg1"/>
              </a:solidFill>
            </a:rPr>
            <a:t> και </a:t>
          </a:r>
          <a:r>
            <a:rPr lang="en-US" sz="1000" b="1" kern="1200" dirty="0" err="1">
              <a:solidFill>
                <a:schemeClr val="bg1"/>
              </a:solidFill>
            </a:rPr>
            <a:t>Turmeda</a:t>
          </a:r>
          <a:endParaRPr lang="el-GR" sz="1000" b="1" kern="1200" dirty="0">
            <a:solidFill>
              <a:schemeClr val="bg1"/>
            </a:solidFill>
          </a:endParaRPr>
        </a:p>
      </dsp:txBody>
      <dsp:txXfrm>
        <a:off x="439547" y="1374341"/>
        <a:ext cx="725228" cy="725228"/>
      </dsp:txXfrm>
    </dsp:sp>
    <dsp:sp modelId="{0B652F6B-EED0-48CA-8ADE-5BEFB7EC34F3}">
      <dsp:nvSpPr>
        <dsp:cNvPr id="0" name=""/>
        <dsp:cNvSpPr/>
      </dsp:nvSpPr>
      <dsp:spPr>
        <a:xfrm rot="1877221">
          <a:off x="1600182" y="2436472"/>
          <a:ext cx="1275742"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1607733" y="2478738"/>
        <a:ext cx="1171898" cy="207688"/>
      </dsp:txXfrm>
    </dsp:sp>
    <dsp:sp modelId="{631077EB-AE4C-4443-AAE5-875096386253}">
      <dsp:nvSpPr>
        <dsp:cNvPr id="0" name=""/>
        <dsp:cNvSpPr/>
      </dsp:nvSpPr>
      <dsp:spPr>
        <a:xfrm>
          <a:off x="3222843" y="3006824"/>
          <a:ext cx="1025626" cy="1025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rPr>
            <a:t>Montaigne</a:t>
          </a:r>
          <a:r>
            <a:rPr lang="el-GR" sz="1000" b="1" kern="1200" dirty="0">
              <a:solidFill>
                <a:schemeClr val="bg1"/>
              </a:solidFill>
            </a:rPr>
            <a:t>: το πιο αλαζονικό ζώο, ο άνθρωπος</a:t>
          </a:r>
        </a:p>
      </dsp:txBody>
      <dsp:txXfrm>
        <a:off x="3373042" y="3157023"/>
        <a:ext cx="725228" cy="725228"/>
      </dsp:txXfrm>
    </dsp:sp>
    <dsp:sp modelId="{758333F7-304A-4293-A533-90709B5098A4}">
      <dsp:nvSpPr>
        <dsp:cNvPr id="0" name=""/>
        <dsp:cNvSpPr/>
      </dsp:nvSpPr>
      <dsp:spPr>
        <a:xfrm rot="16370172">
          <a:off x="3492634" y="2294910"/>
          <a:ext cx="590244" cy="346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3541987" y="2415998"/>
        <a:ext cx="486400" cy="2076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88576-804A-4918-BBFC-3A6F14720F1E}" type="datetimeFigureOut">
              <a:rPr lang="el-GR" smtClean="0"/>
              <a:pPr/>
              <a:t>24/10/21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6788576-804A-4918-BBFC-3A6F14720F1E}" type="datetimeFigureOut">
              <a:rPr lang="el-GR" smtClean="0"/>
              <a:pPr/>
              <a:t>24/10/21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6788576-804A-4918-BBFC-3A6F14720F1E}" type="datetimeFigureOut">
              <a:rPr lang="el-GR" smtClean="0"/>
              <a:pPr/>
              <a:t>24/10/21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6788576-804A-4918-BBFC-3A6F14720F1E}" type="datetimeFigureOut">
              <a:rPr lang="el-GR" smtClean="0"/>
              <a:pPr/>
              <a:t>24/10/21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8576-804A-4918-BBFC-3A6F14720F1E}" type="datetimeFigureOut">
              <a:rPr lang="el-GR" smtClean="0"/>
              <a:pPr/>
              <a:t>24/10/21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24/10/21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24/10/21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8576-804A-4918-BBFC-3A6F14720F1E}" type="datetimeFigureOut">
              <a:rPr lang="el-GR" smtClean="0"/>
              <a:pPr/>
              <a:t>24/10/21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1B7B7-320F-4893-9E88-DB5E3E65ECA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293095"/>
          </a:xfrm>
        </p:spPr>
        <p:txBody>
          <a:bodyPr/>
          <a:lstStyle/>
          <a:p>
            <a:pPr marL="484632" eaLnBrk="1" fontAlgn="auto" hangingPunct="1">
              <a:spcAft>
                <a:spcPts val="0"/>
              </a:spcAft>
              <a:defRPr/>
            </a:pPr>
            <a:br>
              <a:rPr lang="el-GR" dirty="0">
                <a:solidFill>
                  <a:schemeClr val="accent1">
                    <a:tint val="83000"/>
                    <a:satMod val="150000"/>
                  </a:schemeClr>
                </a:solidFill>
              </a:rPr>
            </a:br>
            <a:endParaRPr lang="el-GR" dirty="0">
              <a:solidFill>
                <a:schemeClr val="accent1">
                  <a:tint val="83000"/>
                  <a:satMod val="150000"/>
                </a:schemeClr>
              </a:solidFill>
            </a:endParaRPr>
          </a:p>
        </p:txBody>
      </p:sp>
      <p:sp>
        <p:nvSpPr>
          <p:cNvPr id="3" name="Subtitle 2"/>
          <p:cNvSpPr>
            <a:spLocks noGrp="1"/>
          </p:cNvSpPr>
          <p:nvPr>
            <p:ph type="subTitle" idx="1"/>
          </p:nvPr>
        </p:nvSpPr>
        <p:spPr>
          <a:xfrm>
            <a:off x="0" y="0"/>
            <a:ext cx="9144000" cy="6858000"/>
          </a:xfrm>
        </p:spPr>
        <p:txBody>
          <a:bodyPr>
            <a:normAutofit/>
          </a:bodyPr>
          <a:lstStyle/>
          <a:p>
            <a:pPr>
              <a:defRPr/>
            </a:pPr>
            <a:r>
              <a:rPr lang="el-GR" sz="5400" b="1" dirty="0">
                <a:solidFill>
                  <a:srgbClr val="CCFF99"/>
                </a:solidFill>
              </a:rPr>
              <a:t>Οι σκηνές των ζώων. Από το </a:t>
            </a:r>
            <a:r>
              <a:rPr lang="en-US" sz="5400" b="1" dirty="0" err="1">
                <a:solidFill>
                  <a:srgbClr val="CCFF99"/>
                </a:solidFill>
              </a:rPr>
              <a:t>Chauvet</a:t>
            </a:r>
            <a:r>
              <a:rPr lang="el-GR" sz="5400" b="1" dirty="0">
                <a:solidFill>
                  <a:srgbClr val="CCFF99"/>
                </a:solidFill>
              </a:rPr>
              <a:t> στον </a:t>
            </a:r>
            <a:r>
              <a:rPr lang="en-US" sz="5400" b="1" dirty="0">
                <a:solidFill>
                  <a:srgbClr val="CCFF99"/>
                </a:solidFill>
              </a:rPr>
              <a:t>Montaigne</a:t>
            </a:r>
            <a:endParaRPr lang="el-GR" sz="5400" b="1" dirty="0">
              <a:solidFill>
                <a:srgbClr val="CCFF99"/>
              </a:solidFill>
            </a:endParaRPr>
          </a:p>
        </p:txBody>
      </p:sp>
      <p:graphicFrame>
        <p:nvGraphicFramePr>
          <p:cNvPr id="4" name="Diagram 3"/>
          <p:cNvGraphicFramePr/>
          <p:nvPr/>
        </p:nvGraphicFramePr>
        <p:xfrm>
          <a:off x="1187624" y="836712"/>
          <a:ext cx="795637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10000"/>
          </a:bodyPr>
          <a:lstStyle/>
          <a:p>
            <a:r>
              <a:rPr lang="el-GR" dirty="0">
                <a:solidFill>
                  <a:srgbClr val="CCFF99"/>
                </a:solidFill>
              </a:rPr>
              <a:t>Στη βάση αυτού του καλλιτεχνικού ενδιαφέροντος για τα ζώα θα μπορούσε να διαισθανθεί κανείς ένα πλούσιο κράμα θαυμασμού, δέους, απορίας, σεβασμού αλλά και φόβου προς το </a:t>
            </a:r>
            <a:r>
              <a:rPr lang="el-GR" i="1" dirty="0">
                <a:solidFill>
                  <a:srgbClr val="CCFF99"/>
                </a:solidFill>
              </a:rPr>
              <a:t>άλλο</a:t>
            </a:r>
            <a:r>
              <a:rPr lang="el-GR" dirty="0">
                <a:solidFill>
                  <a:srgbClr val="CCFF99"/>
                </a:solidFill>
              </a:rPr>
              <a:t> του ανθρώπινου, προς αυτό που βρίσκεται εκτός της ανθρώπινης υπόστασης και που εντούτοις την αφορά άμεσα ως ένα άλλο έμβιο ον. </a:t>
            </a:r>
            <a:endParaRPr lang="en-US" dirty="0">
              <a:solidFill>
                <a:srgbClr val="CCFF99"/>
              </a:solidFill>
            </a:endParaRPr>
          </a:p>
          <a:p>
            <a:endParaRPr lang="en-US" dirty="0">
              <a:solidFill>
                <a:srgbClr val="CCFF99"/>
              </a:solidFill>
            </a:endParaRPr>
          </a:p>
          <a:p>
            <a:r>
              <a:rPr lang="el-GR" dirty="0">
                <a:solidFill>
                  <a:srgbClr val="CCFF99"/>
                </a:solidFill>
              </a:rPr>
              <a:t>Αυτή η αμφίθυμη σχέση ενισχύεται από το γεγονός ότι οι καλλιτέχνες των σπηλαίων ένιωθαν εντονότερη την ανάγκη να αναπαραστήσουν αυτό το άλλο απ’ </a:t>
            </a:r>
            <a:r>
              <a:rPr lang="el-GR" dirty="0" err="1">
                <a:solidFill>
                  <a:srgbClr val="CCFF99"/>
                </a:solidFill>
              </a:rPr>
              <a:t>ό,τι</a:t>
            </a:r>
            <a:r>
              <a:rPr lang="el-GR" dirty="0">
                <a:solidFill>
                  <a:srgbClr val="CCFF99"/>
                </a:solidFill>
              </a:rPr>
              <a:t> τον ίδιο τους τον εαυτό. Ίσως διότι αυτές οι αναπαραστάσεις είναι επαναλήψεις της διαφοράς του ανθρώπινου από το ζωικό ή αλλιώς επιτελέσεις του άλλου-ως-προς-το-ίδιο και μέσω αυτών των επιτελέσεων το άλλο </a:t>
            </a:r>
            <a:r>
              <a:rPr lang="el-GR" dirty="0" err="1">
                <a:solidFill>
                  <a:srgbClr val="CCFF99"/>
                </a:solidFill>
              </a:rPr>
              <a:t>καταφάσκεται</a:t>
            </a:r>
            <a:r>
              <a:rPr lang="el-GR" dirty="0">
                <a:solidFill>
                  <a:srgbClr val="CCFF99"/>
                </a:solidFill>
              </a:rPr>
              <a:t> ως τέτοιο, δηλαδή ως διαφορά μιας ταυτότητας, ενώ </a:t>
            </a:r>
            <a:r>
              <a:rPr lang="el-GR" dirty="0">
                <a:solidFill>
                  <a:srgbClr val="FFC000"/>
                </a:solidFill>
              </a:rPr>
              <a:t>το ίδιο επιβεβαιώνεται στην αντίθεσή του με το άλλο</a:t>
            </a:r>
            <a:r>
              <a:rPr lang="el-GR" dirty="0">
                <a:solidFill>
                  <a:srgbClr val="CCFF99"/>
                </a:solidFill>
              </a:rPr>
              <a:t>.  </a:t>
            </a:r>
            <a:endParaRPr lang="en-US" dirty="0">
              <a:solidFill>
                <a:srgbClr val="CCFF99"/>
              </a:solidFill>
            </a:endParaRPr>
          </a:p>
          <a:p>
            <a:endParaRPr lang="en-US" dirty="0"/>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85000" lnSpcReduction="20000"/>
          </a:bodyPr>
          <a:lstStyle/>
          <a:p>
            <a:r>
              <a:rPr lang="el-GR" dirty="0">
                <a:solidFill>
                  <a:srgbClr val="CCFF99"/>
                </a:solidFill>
              </a:rPr>
              <a:t>Από την άλλη μεριά όμως αυτές οι επαναλαμβανόμενες επιτελέσεις της διαφοράς, (</a:t>
            </a:r>
            <a:r>
              <a:rPr lang="el-GR" i="1" dirty="0">
                <a:solidFill>
                  <a:srgbClr val="FFFF00"/>
                </a:solidFill>
              </a:rPr>
              <a:t>διαφορική </a:t>
            </a:r>
            <a:r>
              <a:rPr lang="el-GR" i="1" dirty="0" err="1">
                <a:solidFill>
                  <a:srgbClr val="FFFF00"/>
                </a:solidFill>
              </a:rPr>
              <a:t>επαναληπτικότητα</a:t>
            </a:r>
            <a:r>
              <a:rPr lang="el-GR" dirty="0">
                <a:solidFill>
                  <a:srgbClr val="FFFF00"/>
                </a:solidFill>
              </a:rPr>
              <a:t>,)</a:t>
            </a:r>
            <a:r>
              <a:rPr lang="en-US" dirty="0">
                <a:solidFill>
                  <a:srgbClr val="FFFF00"/>
                </a:solidFill>
              </a:rPr>
              <a:t>*</a:t>
            </a:r>
            <a:r>
              <a:rPr lang="el-GR" dirty="0">
                <a:solidFill>
                  <a:srgbClr val="FFFF00"/>
                </a:solidFill>
              </a:rPr>
              <a:t> </a:t>
            </a:r>
            <a:r>
              <a:rPr lang="el-GR" dirty="0">
                <a:solidFill>
                  <a:srgbClr val="CCFF99"/>
                </a:solidFill>
              </a:rPr>
              <a:t>δεν αφήνουν άθικτο το επαναλαμβανόμενο, που δεν είναι τόσο η απεικόνιση των ζώων καθ’ </a:t>
            </a:r>
            <a:r>
              <a:rPr lang="el-GR" dirty="0" err="1">
                <a:solidFill>
                  <a:srgbClr val="CCFF99"/>
                </a:solidFill>
              </a:rPr>
              <a:t>εαυτήν</a:t>
            </a:r>
            <a:r>
              <a:rPr lang="el-GR" dirty="0">
                <a:solidFill>
                  <a:srgbClr val="CCFF99"/>
                </a:solidFill>
              </a:rPr>
              <a:t>, όσο η σχέση μαζί τους, η οποία τίθεται εκάστοτε σε νέα δοκιμασία. Έτσι, «μέσω της επανάληψής του, το επαναλαμβανόμενο γνωρίζει την επιβεβαίωση και συνάμα την αμφισβήτηση της ταυτότητάς του, καθώς εισάγεται αναπόδραστα σε αυτήν έστω και μια ελάχιστη διαφοροποίηση». </a:t>
            </a:r>
          </a:p>
          <a:p>
            <a:endParaRPr lang="en-US" dirty="0">
              <a:solidFill>
                <a:srgbClr val="CCFF99"/>
              </a:solidFill>
            </a:endParaRPr>
          </a:p>
          <a:p>
            <a:endParaRPr lang="en-US" dirty="0">
              <a:solidFill>
                <a:srgbClr val="CCFF99"/>
              </a:solidFill>
            </a:endParaRPr>
          </a:p>
          <a:p>
            <a:r>
              <a:rPr lang="el-GR" dirty="0">
                <a:solidFill>
                  <a:srgbClr val="CCFF99"/>
                </a:solidFill>
              </a:rPr>
              <a:t>Κάθε φορά που ο κάτοικος του σπηλαίου χαράσσει στον βράχο ένα άγριο ζώο, χαράσσει ένα όριο που τον χωρίζει από το ζώο αυτό και ταυτόχρονα διαβρώνει τη διαχωριστική ισχύ αυτού του ορίου. Έλξη και άπωση, προσέγγιση και απομάκρυνση δημιουργούν στο σπήλαιο του </a:t>
            </a:r>
            <a:r>
              <a:rPr lang="en-US" dirty="0" err="1">
                <a:solidFill>
                  <a:srgbClr val="CCFF99"/>
                </a:solidFill>
              </a:rPr>
              <a:t>Chauvet</a:t>
            </a:r>
            <a:r>
              <a:rPr lang="el-GR" dirty="0">
                <a:solidFill>
                  <a:srgbClr val="CCFF99"/>
                </a:solidFill>
              </a:rPr>
              <a:t> μια δυναμική σχέση κατά την οποία το ίδιο και το άλλο αλλοιώνουν κάπως τους οριστικούς προσδιορισμούς τους.</a:t>
            </a:r>
            <a:endParaRPr lang="en-US" dirty="0">
              <a:solidFill>
                <a:srgbClr val="CCFF99"/>
              </a:solidFill>
            </a:endParaRPr>
          </a:p>
          <a:p>
            <a:endParaRPr lang="el-GR" dirty="0"/>
          </a:p>
          <a:p>
            <a:r>
              <a:rPr lang="en-US" sz="1900" dirty="0">
                <a:solidFill>
                  <a:srgbClr val="FFFF00"/>
                </a:solidFill>
              </a:rPr>
              <a:t>*</a:t>
            </a:r>
            <a:r>
              <a:rPr lang="el-GR" sz="1900" dirty="0">
                <a:solidFill>
                  <a:srgbClr val="FFFF00"/>
                </a:solidFill>
              </a:rPr>
              <a:t>Γιώργος Π. Πεφάνης: </a:t>
            </a:r>
            <a:r>
              <a:rPr lang="el-GR" sz="1900" i="1" dirty="0">
                <a:solidFill>
                  <a:srgbClr val="FFFF00"/>
                </a:solidFill>
              </a:rPr>
              <a:t>Θιασώτες και φιλόσοφοι. Σκιαγράφηση μιας </a:t>
            </a:r>
            <a:r>
              <a:rPr lang="el-GR" sz="1900" i="1" dirty="0" err="1">
                <a:solidFill>
                  <a:srgbClr val="FFFF00"/>
                </a:solidFill>
              </a:rPr>
              <a:t>θεατροφιλοσοφίας</a:t>
            </a:r>
            <a:r>
              <a:rPr lang="el-GR" sz="1900" dirty="0">
                <a:solidFill>
                  <a:srgbClr val="FFFF00"/>
                </a:solidFill>
              </a:rPr>
              <a:t>, </a:t>
            </a:r>
            <a:r>
              <a:rPr lang="el-GR" sz="1900" dirty="0" err="1">
                <a:solidFill>
                  <a:srgbClr val="FFFF00"/>
                </a:solidFill>
              </a:rPr>
              <a:t>Παπαζήσης</a:t>
            </a:r>
            <a:r>
              <a:rPr lang="el-GR" sz="1900" dirty="0">
                <a:solidFill>
                  <a:srgbClr val="FFFF00"/>
                </a:solidFill>
              </a:rPr>
              <a:t>, Αθήνα 2016, σ. 311.</a:t>
            </a:r>
          </a:p>
          <a:p>
            <a:r>
              <a:rPr lang="el-GR" dirty="0"/>
              <a:t> </a:t>
            </a:r>
            <a:endParaRPr lang="en-US" dirty="0"/>
          </a:p>
          <a:p>
            <a:endParaRPr lang="en-US" dirty="0"/>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026" name="Picture 2" descr="C:\Users\user\Desktop\Διδακτορικά\Ζώα\Φωτό για ppt\grotte-chauvet.jpg"/>
          <p:cNvPicPr>
            <a:picLocks noChangeAspect="1" noChangeArrowheads="1"/>
          </p:cNvPicPr>
          <p:nvPr/>
        </p:nvPicPr>
        <p:blipFill>
          <a:blip r:embed="rId2" cstate="print"/>
          <a:srcRect/>
          <a:stretch>
            <a:fillRect/>
          </a:stretch>
        </p:blipFill>
        <p:spPr bwMode="auto">
          <a:xfrm>
            <a:off x="4332860" y="-56656"/>
            <a:ext cx="4847652" cy="3773688"/>
          </a:xfrm>
          <a:prstGeom prst="rect">
            <a:avLst/>
          </a:prstGeom>
          <a:noFill/>
        </p:spPr>
      </p:pic>
      <p:sp>
        <p:nvSpPr>
          <p:cNvPr id="4" name="TextBox 3"/>
          <p:cNvSpPr txBox="1"/>
          <p:nvPr/>
        </p:nvSpPr>
        <p:spPr>
          <a:xfrm>
            <a:off x="-59388" y="-27384"/>
            <a:ext cx="12215203" cy="6217087"/>
          </a:xfrm>
          <a:prstGeom prst="rect">
            <a:avLst/>
          </a:prstGeom>
          <a:noFill/>
        </p:spPr>
        <p:txBody>
          <a:bodyPr wrap="square" rtlCol="0">
            <a:spAutoFit/>
          </a:bodyPr>
          <a:lstStyle/>
          <a:p>
            <a:r>
              <a:rPr lang="el-GR" sz="2000" b="1" dirty="0">
                <a:solidFill>
                  <a:srgbClr val="CCFF99"/>
                </a:solidFill>
              </a:rPr>
              <a:t>Οι αναπαραστάσεις του </a:t>
            </a:r>
            <a:r>
              <a:rPr lang="en-US" sz="2000" b="1" dirty="0" err="1">
                <a:solidFill>
                  <a:srgbClr val="CCFF99"/>
                </a:solidFill>
              </a:rPr>
              <a:t>Chauvet</a:t>
            </a:r>
            <a:r>
              <a:rPr lang="el-GR" sz="2000" b="1" dirty="0">
                <a:solidFill>
                  <a:srgbClr val="CCFF99"/>
                </a:solidFill>
              </a:rPr>
              <a:t> είναι η </a:t>
            </a:r>
          </a:p>
          <a:p>
            <a:r>
              <a:rPr lang="el-GR" sz="2000" b="1" dirty="0">
                <a:solidFill>
                  <a:srgbClr val="CCFF99"/>
                </a:solidFill>
              </a:rPr>
              <a:t>οιονεί αρχετυπική σκηνή των σχέσεων των </a:t>
            </a:r>
          </a:p>
          <a:p>
            <a:r>
              <a:rPr lang="el-GR" sz="2000" b="1" dirty="0">
                <a:solidFill>
                  <a:srgbClr val="CCFF99"/>
                </a:solidFill>
              </a:rPr>
              <a:t>ανθρώπων με τα ζώα, μια σκηνή ορόσημο </a:t>
            </a:r>
          </a:p>
          <a:p>
            <a:r>
              <a:rPr lang="el-GR" sz="2000" b="1" dirty="0">
                <a:solidFill>
                  <a:srgbClr val="CCFF99"/>
                </a:solidFill>
              </a:rPr>
              <a:t>της τεκμηριωμένης ιστορίας αυτών των </a:t>
            </a:r>
          </a:p>
          <a:p>
            <a:r>
              <a:rPr lang="el-GR" sz="2000" b="1" dirty="0">
                <a:solidFill>
                  <a:srgbClr val="CCFF99"/>
                </a:solidFill>
              </a:rPr>
              <a:t>σχέσεων αλλά και μιας εκπληκτικής </a:t>
            </a:r>
          </a:p>
          <a:p>
            <a:r>
              <a:rPr lang="el-GR" sz="2000" b="1" dirty="0">
                <a:solidFill>
                  <a:srgbClr val="CCFF99"/>
                </a:solidFill>
              </a:rPr>
              <a:t>τέχνης που έσβησε όταν οι άνθρωποι </a:t>
            </a:r>
          </a:p>
          <a:p>
            <a:r>
              <a:rPr lang="el-GR" sz="2000" b="1" dirty="0">
                <a:solidFill>
                  <a:srgbClr val="CCFF99"/>
                </a:solidFill>
              </a:rPr>
              <a:t>κατάφεραν να επιβιώσουν πάνω από το</a:t>
            </a:r>
          </a:p>
          <a:p>
            <a:r>
              <a:rPr lang="el-GR" sz="2000" b="1" dirty="0">
                <a:solidFill>
                  <a:srgbClr val="CCFF99"/>
                </a:solidFill>
              </a:rPr>
              <a:t>έδαφος και έξω από τις σπηλιές. </a:t>
            </a:r>
          </a:p>
          <a:p>
            <a:endParaRPr lang="el-GR" sz="2000" b="1" dirty="0">
              <a:solidFill>
                <a:srgbClr val="CCFF99"/>
              </a:solidFill>
            </a:endParaRPr>
          </a:p>
          <a:p>
            <a:r>
              <a:rPr lang="el-GR" sz="2000" b="1" dirty="0">
                <a:solidFill>
                  <a:srgbClr val="CCFF99"/>
                </a:solidFill>
              </a:rPr>
              <a:t>Πρέπει να επιστρέφουμε στο </a:t>
            </a:r>
            <a:r>
              <a:rPr lang="en-US" sz="2000" b="1" dirty="0" err="1">
                <a:solidFill>
                  <a:srgbClr val="CCFF99"/>
                </a:solidFill>
              </a:rPr>
              <a:t>Chauvet</a:t>
            </a:r>
            <a:r>
              <a:rPr lang="el-GR" sz="2000" b="1" dirty="0">
                <a:solidFill>
                  <a:srgbClr val="CCFF99"/>
                </a:solidFill>
              </a:rPr>
              <a:t> </a:t>
            </a:r>
          </a:p>
          <a:p>
            <a:r>
              <a:rPr lang="el-GR" sz="2000" b="1" dirty="0">
                <a:solidFill>
                  <a:srgbClr val="CCFF99"/>
                </a:solidFill>
              </a:rPr>
              <a:t>κάθε φορά που θέλουμε να εκκινούμε από</a:t>
            </a:r>
          </a:p>
          <a:p>
            <a:r>
              <a:rPr lang="el-GR" sz="2000" b="1" dirty="0">
                <a:solidFill>
                  <a:srgbClr val="CCFF99"/>
                </a:solidFill>
              </a:rPr>
              <a:t>τον βαθμό μηδέν των εμπειριών μας με τα</a:t>
            </a:r>
          </a:p>
          <a:p>
            <a:r>
              <a:rPr lang="el-GR" sz="2000" b="1" dirty="0">
                <a:solidFill>
                  <a:srgbClr val="CCFF99"/>
                </a:solidFill>
              </a:rPr>
              <a:t>ζώα, κάθε φορά που αναρωτιόμαστε για το περιεχόμενο των ανθρώπινων αναπαραστάσεων. </a:t>
            </a:r>
          </a:p>
          <a:p>
            <a:endParaRPr lang="el-GR" sz="2000" b="1" dirty="0">
              <a:solidFill>
                <a:srgbClr val="CCFF99"/>
              </a:solidFill>
            </a:endParaRPr>
          </a:p>
          <a:p>
            <a:r>
              <a:rPr lang="el-GR" sz="2000" b="1" dirty="0">
                <a:solidFill>
                  <a:srgbClr val="CCFF99"/>
                </a:solidFill>
              </a:rPr>
              <a:t>Σε αυτό το σπήλαιο, σε αυτήν τη σκηνή θεατές, νιώθουμε πως είναι βάσιμες οι υποθέσεις </a:t>
            </a:r>
          </a:p>
          <a:p>
            <a:r>
              <a:rPr lang="el-GR" sz="2000" b="1" dirty="0">
                <a:solidFill>
                  <a:srgbClr val="CCFF99"/>
                </a:solidFill>
              </a:rPr>
              <a:t>του </a:t>
            </a:r>
            <a:r>
              <a:rPr lang="en-US" sz="2000" b="1" dirty="0">
                <a:solidFill>
                  <a:srgbClr val="CCFF99"/>
                </a:solidFill>
              </a:rPr>
              <a:t>John Berger</a:t>
            </a:r>
            <a:r>
              <a:rPr lang="el-GR" sz="2000" b="1" dirty="0">
                <a:solidFill>
                  <a:srgbClr val="CCFF99"/>
                </a:solidFill>
              </a:rPr>
              <a:t> ότι η πρώτη μπογιά που χρησιμοποίησαν οι άνθρωποι ήταν το αίμα των </a:t>
            </a:r>
          </a:p>
          <a:p>
            <a:r>
              <a:rPr lang="el-GR" sz="2000" b="1" dirty="0">
                <a:solidFill>
                  <a:srgbClr val="CCFF99"/>
                </a:solidFill>
              </a:rPr>
              <a:t>ζώων, ότι τα πρώτα σύμβολα και οι πρώτες μεταφορές αντλήθηκαν από το βασίλειο των </a:t>
            </a:r>
          </a:p>
          <a:p>
            <a:r>
              <a:rPr lang="el-GR" sz="2000" b="1" dirty="0">
                <a:solidFill>
                  <a:srgbClr val="CCFF99"/>
                </a:solidFill>
              </a:rPr>
              <a:t>ζώων και ότι τα πρώτα σημεία που χρησιμοποιήθηκαν για να συγκροτηθεί η ανθρώπινη </a:t>
            </a:r>
          </a:p>
          <a:p>
            <a:r>
              <a:rPr lang="el-GR" sz="2000" b="1" dirty="0">
                <a:solidFill>
                  <a:srgbClr val="CCFF99"/>
                </a:solidFill>
              </a:rPr>
              <a:t>εμπειρία του κόσμου ήταν και πάλι τα ζώα. </a:t>
            </a:r>
          </a:p>
          <a:p>
            <a:endParaRPr lang="el-GR" b="1" dirty="0">
              <a:solidFill>
                <a:srgbClr val="CCFF99"/>
              </a:solidFill>
            </a:endParaRPr>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4098" name="Picture 2" descr="http://smartstory.ru/wp-content/uploads/2015/06/4.jpg"/>
          <p:cNvPicPr>
            <a:picLocks noChangeAspect="1" noChangeArrowheads="1"/>
          </p:cNvPicPr>
          <p:nvPr/>
        </p:nvPicPr>
        <p:blipFill>
          <a:blip r:embed="rId2" cstate="print"/>
          <a:srcRect/>
          <a:stretch>
            <a:fillRect/>
          </a:stretch>
        </p:blipFill>
        <p:spPr bwMode="auto">
          <a:xfrm>
            <a:off x="-36512" y="-171399"/>
            <a:ext cx="4739765" cy="3744415"/>
          </a:xfrm>
          <a:prstGeom prst="rect">
            <a:avLst/>
          </a:prstGeom>
          <a:noFill/>
        </p:spPr>
      </p:pic>
      <p:sp>
        <p:nvSpPr>
          <p:cNvPr id="4" name="TextBox 3"/>
          <p:cNvSpPr txBox="1"/>
          <p:nvPr/>
        </p:nvSpPr>
        <p:spPr>
          <a:xfrm>
            <a:off x="4788024" y="-27383"/>
            <a:ext cx="4554452" cy="4893647"/>
          </a:xfrm>
          <a:prstGeom prst="rect">
            <a:avLst/>
          </a:prstGeom>
          <a:noFill/>
        </p:spPr>
        <p:txBody>
          <a:bodyPr wrap="square" rtlCol="0">
            <a:spAutoFit/>
          </a:bodyPr>
          <a:lstStyle/>
          <a:p>
            <a:r>
              <a:rPr lang="el-GR" sz="2400" b="1" dirty="0">
                <a:solidFill>
                  <a:srgbClr val="F9F7D3"/>
                </a:solidFill>
              </a:rPr>
              <a:t>Από τον </a:t>
            </a:r>
            <a:r>
              <a:rPr lang="en-US" sz="2400" b="1" dirty="0" err="1">
                <a:solidFill>
                  <a:srgbClr val="F9F7D3"/>
                </a:solidFill>
              </a:rPr>
              <a:t>Enkidu</a:t>
            </a:r>
            <a:r>
              <a:rPr lang="el-GR" sz="2400" b="1" dirty="0">
                <a:solidFill>
                  <a:srgbClr val="F9F7D3"/>
                </a:solidFill>
              </a:rPr>
              <a:t> στην κληρονομιά </a:t>
            </a:r>
          </a:p>
          <a:p>
            <a:r>
              <a:rPr lang="el-GR" sz="2400" b="1" dirty="0">
                <a:solidFill>
                  <a:srgbClr val="F9F7D3"/>
                </a:solidFill>
              </a:rPr>
              <a:t>του Μινώταυρου</a:t>
            </a:r>
          </a:p>
          <a:p>
            <a:endParaRPr lang="el-GR" sz="2400" dirty="0">
              <a:solidFill>
                <a:srgbClr val="F9F7D3"/>
              </a:solidFill>
            </a:endParaRPr>
          </a:p>
          <a:p>
            <a:r>
              <a:rPr lang="el-GR" sz="2400" dirty="0">
                <a:solidFill>
                  <a:srgbClr val="F9F7D3"/>
                </a:solidFill>
              </a:rPr>
              <a:t>Η εξημέρωση πολλών ζωικών ειδών </a:t>
            </a:r>
          </a:p>
          <a:p>
            <a:r>
              <a:rPr lang="el-GR" sz="2400" dirty="0">
                <a:solidFill>
                  <a:srgbClr val="F9F7D3"/>
                </a:solidFill>
              </a:rPr>
              <a:t>και η ανάπτυξη της γεωργίας, η </a:t>
            </a:r>
          </a:p>
          <a:p>
            <a:r>
              <a:rPr lang="el-GR" sz="2400" dirty="0">
                <a:solidFill>
                  <a:srgbClr val="F9F7D3"/>
                </a:solidFill>
              </a:rPr>
              <a:t>δημιουργία των πρώτων πόλεων και </a:t>
            </a:r>
          </a:p>
          <a:p>
            <a:r>
              <a:rPr lang="el-GR" sz="2400" dirty="0">
                <a:solidFill>
                  <a:srgbClr val="F9F7D3"/>
                </a:solidFill>
              </a:rPr>
              <a:t>η αύξηση των αγαθών άλλαξαν </a:t>
            </a:r>
          </a:p>
          <a:p>
            <a:r>
              <a:rPr lang="el-GR" sz="2400" dirty="0">
                <a:solidFill>
                  <a:srgbClr val="F9F7D3"/>
                </a:solidFill>
              </a:rPr>
              <a:t>σημαντικά τις σχέσεις με το ζωικό </a:t>
            </a:r>
          </a:p>
          <a:p>
            <a:r>
              <a:rPr lang="el-GR" sz="2400" dirty="0">
                <a:solidFill>
                  <a:srgbClr val="F9F7D3"/>
                </a:solidFill>
              </a:rPr>
              <a:t>βασίλειο. Αρχικά, η άγρια φύση έγινε </a:t>
            </a:r>
          </a:p>
          <a:p>
            <a:r>
              <a:rPr lang="el-GR" sz="2400" dirty="0">
                <a:solidFill>
                  <a:srgbClr val="F9F7D3"/>
                </a:solidFill>
              </a:rPr>
              <a:t>πηγή έμπνευσης για τον συμβολισμό </a:t>
            </a:r>
          </a:p>
          <a:p>
            <a:endParaRPr lang="el-GR" sz="2400" dirty="0">
              <a:solidFill>
                <a:srgbClr val="F9F7D3"/>
              </a:solidFill>
            </a:endParaRPr>
          </a:p>
          <a:p>
            <a:endParaRPr lang="el-GR" sz="2400" dirty="0">
              <a:solidFill>
                <a:srgbClr val="F9F7D3"/>
              </a:solidFill>
            </a:endParaRPr>
          </a:p>
          <a:p>
            <a:endParaRPr lang="el-GR" sz="2400" dirty="0">
              <a:solidFill>
                <a:srgbClr val="F9F7D3"/>
              </a:solidFill>
            </a:endParaRPr>
          </a:p>
        </p:txBody>
      </p:sp>
      <p:sp>
        <p:nvSpPr>
          <p:cNvPr id="5" name="TextBox 4"/>
          <p:cNvSpPr txBox="1"/>
          <p:nvPr/>
        </p:nvSpPr>
        <p:spPr>
          <a:xfrm>
            <a:off x="0" y="3645024"/>
            <a:ext cx="9252854" cy="2677656"/>
          </a:xfrm>
          <a:prstGeom prst="rect">
            <a:avLst/>
          </a:prstGeom>
          <a:noFill/>
        </p:spPr>
        <p:txBody>
          <a:bodyPr wrap="none" rtlCol="0">
            <a:spAutoFit/>
          </a:bodyPr>
          <a:lstStyle/>
          <a:p>
            <a:r>
              <a:rPr lang="el-GR" sz="2400" dirty="0">
                <a:solidFill>
                  <a:srgbClr val="F9F7D3"/>
                </a:solidFill>
              </a:rPr>
              <a:t>της μαχητικότητας, της δύναμης και του πολέμου λ.χ. στη Μεσοποταμία στα </a:t>
            </a:r>
          </a:p>
          <a:p>
            <a:r>
              <a:rPr lang="el-GR" sz="2400" dirty="0">
                <a:solidFill>
                  <a:srgbClr val="F9F7D3"/>
                </a:solidFill>
              </a:rPr>
              <a:t>μέσα της τέταρτης χιλιετίας </a:t>
            </a:r>
            <a:r>
              <a:rPr lang="el-GR" sz="2400" dirty="0" err="1">
                <a:solidFill>
                  <a:srgbClr val="F9F7D3"/>
                </a:solidFill>
              </a:rPr>
              <a:t>π.Χ.</a:t>
            </a:r>
            <a:r>
              <a:rPr lang="el-GR" sz="2400" dirty="0">
                <a:solidFill>
                  <a:srgbClr val="F9F7D3"/>
                </a:solidFill>
              </a:rPr>
              <a:t> και, προϊόντος του χρόνου, οι ζωικές μορφές </a:t>
            </a:r>
          </a:p>
          <a:p>
            <a:r>
              <a:rPr lang="el-GR" sz="2400" dirty="0">
                <a:solidFill>
                  <a:srgbClr val="F9F7D3"/>
                </a:solidFill>
              </a:rPr>
              <a:t>κλήθηκαν να επενδύσουν τις αναπαραστάσεις του </a:t>
            </a:r>
            <a:r>
              <a:rPr lang="el-GR" sz="2400" b="1" dirty="0">
                <a:solidFill>
                  <a:srgbClr val="FFFF00"/>
                </a:solidFill>
              </a:rPr>
              <a:t>ιερού</a:t>
            </a:r>
            <a:r>
              <a:rPr lang="el-GR" sz="2400" dirty="0">
                <a:solidFill>
                  <a:srgbClr val="F9F7D3"/>
                </a:solidFill>
              </a:rPr>
              <a:t>, όπως λ.χ. στον </a:t>
            </a:r>
          </a:p>
          <a:p>
            <a:r>
              <a:rPr lang="el-GR" sz="2400" dirty="0">
                <a:solidFill>
                  <a:srgbClr val="F9F7D3"/>
                </a:solidFill>
              </a:rPr>
              <a:t>αιγυπτιακό πολιτισμό, ή της </a:t>
            </a:r>
            <a:r>
              <a:rPr lang="el-GR" sz="2400" b="1" dirty="0" err="1">
                <a:solidFill>
                  <a:srgbClr val="FFFF00"/>
                </a:solidFill>
              </a:rPr>
              <a:t>ζωικότητας</a:t>
            </a:r>
            <a:r>
              <a:rPr lang="el-GR" sz="2400" dirty="0">
                <a:solidFill>
                  <a:srgbClr val="F9F7D3"/>
                </a:solidFill>
              </a:rPr>
              <a:t> όπως στο έπος του </a:t>
            </a:r>
            <a:r>
              <a:rPr lang="en-US" sz="2400" dirty="0">
                <a:solidFill>
                  <a:srgbClr val="F9F7D3"/>
                </a:solidFill>
              </a:rPr>
              <a:t>Gilgamesh</a:t>
            </a:r>
            <a:r>
              <a:rPr lang="el-GR" sz="2400" dirty="0">
                <a:solidFill>
                  <a:srgbClr val="F9F7D3"/>
                </a:solidFill>
              </a:rPr>
              <a:t>. Στην </a:t>
            </a:r>
          </a:p>
          <a:p>
            <a:r>
              <a:rPr lang="el-GR" sz="2400" dirty="0">
                <a:solidFill>
                  <a:srgbClr val="F9F7D3"/>
                </a:solidFill>
              </a:rPr>
              <a:t>τελευταία περίπτωση, ο </a:t>
            </a:r>
            <a:r>
              <a:rPr lang="en-US" sz="2400" dirty="0" err="1">
                <a:solidFill>
                  <a:srgbClr val="F9F7D3"/>
                </a:solidFill>
              </a:rPr>
              <a:t>Enkidu</a:t>
            </a:r>
            <a:r>
              <a:rPr lang="en-US" sz="2400" dirty="0">
                <a:solidFill>
                  <a:srgbClr val="F9F7D3"/>
                </a:solidFill>
              </a:rPr>
              <a:t> </a:t>
            </a:r>
            <a:r>
              <a:rPr lang="el-GR" sz="2400" dirty="0">
                <a:solidFill>
                  <a:srgbClr val="F9F7D3"/>
                </a:solidFill>
              </a:rPr>
              <a:t>συμβολίζει το όριο που χωρίζει και συνάμα </a:t>
            </a:r>
          </a:p>
          <a:p>
            <a:r>
              <a:rPr lang="el-GR" sz="2400" dirty="0">
                <a:solidFill>
                  <a:srgbClr val="F9F7D3"/>
                </a:solidFill>
              </a:rPr>
              <a:t>ενώνει το ανθρώπινο και το ζωικό στο ίδιο αφηγηματικό πρόσωπο. </a:t>
            </a:r>
          </a:p>
          <a:p>
            <a:endParaRPr lang="el-GR" sz="2400" dirty="0"/>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3073" name="Picture 1" descr="C:\Users\user\Desktop\Διδακτορικά\Ζώα\Φωτό για ppt\ταυροκαθάψια.jpg"/>
          <p:cNvPicPr>
            <a:picLocks noChangeAspect="1" noChangeArrowheads="1"/>
          </p:cNvPicPr>
          <p:nvPr/>
        </p:nvPicPr>
        <p:blipFill>
          <a:blip r:embed="rId2" cstate="print"/>
          <a:srcRect/>
          <a:stretch>
            <a:fillRect/>
          </a:stretch>
        </p:blipFill>
        <p:spPr bwMode="auto">
          <a:xfrm>
            <a:off x="0" y="-27384"/>
            <a:ext cx="9144000" cy="2880320"/>
          </a:xfrm>
          <a:prstGeom prst="rect">
            <a:avLst/>
          </a:prstGeom>
          <a:noFill/>
        </p:spPr>
      </p:pic>
      <p:sp>
        <p:nvSpPr>
          <p:cNvPr id="5" name="TextBox 4"/>
          <p:cNvSpPr txBox="1"/>
          <p:nvPr/>
        </p:nvSpPr>
        <p:spPr>
          <a:xfrm>
            <a:off x="0" y="2924944"/>
            <a:ext cx="9337813" cy="3477875"/>
          </a:xfrm>
          <a:prstGeom prst="rect">
            <a:avLst/>
          </a:prstGeom>
          <a:noFill/>
        </p:spPr>
        <p:txBody>
          <a:bodyPr wrap="none" rtlCol="0">
            <a:spAutoFit/>
          </a:bodyPr>
          <a:lstStyle/>
          <a:p>
            <a:r>
              <a:rPr lang="el-GR" sz="2000" b="1" dirty="0">
                <a:solidFill>
                  <a:srgbClr val="F9F7D3"/>
                </a:solidFill>
              </a:rPr>
              <a:t>Τα ζώα αποτελούν ένα όριο που οι άνθρωποι καλούνται να αντιμετωπίσουν ή να </a:t>
            </a:r>
          </a:p>
          <a:p>
            <a:r>
              <a:rPr lang="el-GR" sz="2000" b="1" dirty="0">
                <a:solidFill>
                  <a:srgbClr val="F9F7D3"/>
                </a:solidFill>
              </a:rPr>
              <a:t>μετατοπίσουν στο εσωτερικό της πολιτισμικής τους επικράτειας. Η αντιμετώπιση των </a:t>
            </a:r>
          </a:p>
          <a:p>
            <a:r>
              <a:rPr lang="el-GR" sz="2000" b="1" dirty="0">
                <a:solidFill>
                  <a:srgbClr val="F9F7D3"/>
                </a:solidFill>
              </a:rPr>
              <a:t>ζώων γίνεται είτε με βία (λ.χ. στο κυνήγι) είτε με δεξιοτεχνία, όπως στα ταυροκαθάψια, τα </a:t>
            </a:r>
          </a:p>
          <a:p>
            <a:r>
              <a:rPr lang="el-GR" sz="2000" b="1" dirty="0">
                <a:solidFill>
                  <a:srgbClr val="F9F7D3"/>
                </a:solidFill>
              </a:rPr>
              <a:t>οποία θεωρούνται ο μακρινός πρόγονος των ταυρομαχιών του ρωμαϊκού και λατινικού </a:t>
            </a:r>
          </a:p>
          <a:p>
            <a:r>
              <a:rPr lang="el-GR" sz="2000" b="1" dirty="0">
                <a:solidFill>
                  <a:srgbClr val="F9F7D3"/>
                </a:solidFill>
              </a:rPr>
              <a:t>κόσμου και μαρτυρούνται από αναπαραστάσεις σε τοιχογραφίες, αγαλματίδια και </a:t>
            </a:r>
          </a:p>
          <a:p>
            <a:r>
              <a:rPr lang="el-GR" sz="2000" b="1" dirty="0">
                <a:solidFill>
                  <a:srgbClr val="F9F7D3"/>
                </a:solidFill>
              </a:rPr>
              <a:t>σφραγίδες που βρέθηκαν στην Κνωσό, την Πύλο ή την Τίρυνθα. </a:t>
            </a:r>
          </a:p>
          <a:p>
            <a:endParaRPr lang="el-GR" sz="2000" b="1" dirty="0">
              <a:solidFill>
                <a:srgbClr val="F9F7D3"/>
              </a:solidFill>
            </a:endParaRPr>
          </a:p>
          <a:p>
            <a:r>
              <a:rPr lang="el-GR" sz="2000" b="1" dirty="0">
                <a:solidFill>
                  <a:srgbClr val="F9F7D3"/>
                </a:solidFill>
              </a:rPr>
              <a:t>Η μετατόπιση του ζωικού ορίου συντελείται με την εξημέρωση και τη συστηματική </a:t>
            </a:r>
          </a:p>
          <a:p>
            <a:r>
              <a:rPr lang="el-GR" sz="2000" b="1" dirty="0">
                <a:solidFill>
                  <a:srgbClr val="F9F7D3"/>
                </a:solidFill>
              </a:rPr>
              <a:t>ένταξή τους στην ανθρώπινη ζωή: στις μάχες και στη θήρευση της τροφής, στον </a:t>
            </a:r>
          </a:p>
          <a:p>
            <a:r>
              <a:rPr lang="el-GR" sz="2000" b="1" dirty="0">
                <a:solidFill>
                  <a:srgbClr val="F9F7D3"/>
                </a:solidFill>
              </a:rPr>
              <a:t>καθημερινό μόχθο, στις τελετές και στα αγωνίσματα. </a:t>
            </a:r>
          </a:p>
          <a:p>
            <a:endParaRPr lang="el-GR" sz="2000" b="1" dirty="0">
              <a:solidFill>
                <a:srgbClr val="F9F7D3"/>
              </a:solidFill>
            </a:endParaRPr>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72706" name="Picture 2" descr="Σχετική εικόνα"/>
          <p:cNvPicPr>
            <a:picLocks noChangeAspect="1" noChangeArrowheads="1"/>
          </p:cNvPicPr>
          <p:nvPr/>
        </p:nvPicPr>
        <p:blipFill>
          <a:blip r:embed="rId2" cstate="print"/>
          <a:srcRect/>
          <a:stretch>
            <a:fillRect/>
          </a:stretch>
        </p:blipFill>
        <p:spPr bwMode="auto">
          <a:xfrm>
            <a:off x="5132387" y="-27383"/>
            <a:ext cx="4048125" cy="3240359"/>
          </a:xfrm>
          <a:prstGeom prst="rect">
            <a:avLst/>
          </a:prstGeom>
          <a:noFill/>
        </p:spPr>
      </p:pic>
      <p:sp>
        <p:nvSpPr>
          <p:cNvPr id="5" name="TextBox 4"/>
          <p:cNvSpPr txBox="1"/>
          <p:nvPr/>
        </p:nvSpPr>
        <p:spPr>
          <a:xfrm>
            <a:off x="-36512" y="-99392"/>
            <a:ext cx="9240030" cy="6555641"/>
          </a:xfrm>
          <a:prstGeom prst="rect">
            <a:avLst/>
          </a:prstGeom>
          <a:noFill/>
        </p:spPr>
        <p:txBody>
          <a:bodyPr wrap="none" rtlCol="0">
            <a:spAutoFit/>
          </a:bodyPr>
          <a:lstStyle/>
          <a:p>
            <a:r>
              <a:rPr lang="el-GR" sz="2000" b="1" dirty="0">
                <a:solidFill>
                  <a:srgbClr val="F9F7D3"/>
                </a:solidFill>
              </a:rPr>
              <a:t>Συντελείται επίσης στην αρχαία Ελλάδα με την </a:t>
            </a:r>
          </a:p>
          <a:p>
            <a:r>
              <a:rPr lang="el-GR" sz="2000" b="1" dirty="0">
                <a:solidFill>
                  <a:srgbClr val="F9F7D3"/>
                </a:solidFill>
              </a:rPr>
              <a:t>υποδοχή μη γηγενών ζώων (η γάτα, το παγώνι, ο </a:t>
            </a:r>
          </a:p>
          <a:p>
            <a:r>
              <a:rPr lang="el-GR" sz="2000" b="1" dirty="0">
                <a:solidFill>
                  <a:srgbClr val="F9F7D3"/>
                </a:solidFill>
              </a:rPr>
              <a:t>πίθηκος) προερχόμενων από ξένους, «βάρβαρους» </a:t>
            </a:r>
          </a:p>
          <a:p>
            <a:r>
              <a:rPr lang="el-GR" sz="2000" b="1" dirty="0">
                <a:solidFill>
                  <a:srgbClr val="F9F7D3"/>
                </a:solidFill>
              </a:rPr>
              <a:t>λαούς και τον συσχετισμό τους με την </a:t>
            </a:r>
            <a:r>
              <a:rPr lang="el-GR" sz="2000" b="1" dirty="0" err="1">
                <a:solidFill>
                  <a:srgbClr val="F9F7D3"/>
                </a:solidFill>
              </a:rPr>
              <a:t>ξενότητα</a:t>
            </a:r>
            <a:r>
              <a:rPr lang="el-GR" sz="2000" b="1" dirty="0">
                <a:solidFill>
                  <a:srgbClr val="F9F7D3"/>
                </a:solidFill>
              </a:rPr>
              <a:t> </a:t>
            </a:r>
          </a:p>
          <a:p>
            <a:r>
              <a:rPr lang="el-GR" sz="2000" b="1" dirty="0">
                <a:solidFill>
                  <a:srgbClr val="F9F7D3"/>
                </a:solidFill>
              </a:rPr>
              <a:t>των λαών αυτών. Συντελείται επιπλέον με τις </a:t>
            </a:r>
          </a:p>
          <a:p>
            <a:r>
              <a:rPr lang="el-GR" sz="2000" b="1" dirty="0">
                <a:solidFill>
                  <a:srgbClr val="F9F7D3"/>
                </a:solidFill>
              </a:rPr>
              <a:t>ιστορίες ζώων με πολύ ισχυρούς συναισθηματικούς </a:t>
            </a:r>
          </a:p>
          <a:p>
            <a:r>
              <a:rPr lang="el-GR" sz="2000" b="1" dirty="0">
                <a:solidFill>
                  <a:srgbClr val="F9F7D3"/>
                </a:solidFill>
              </a:rPr>
              <a:t>δεσμούς με τους ανθρώπους, έτσι ώστε κάθε </a:t>
            </a:r>
          </a:p>
          <a:p>
            <a:r>
              <a:rPr lang="el-GR" sz="2000" b="1" dirty="0">
                <a:solidFill>
                  <a:srgbClr val="F9F7D3"/>
                </a:solidFill>
              </a:rPr>
              <a:t>ελληνική πόλη να έχει από ένα ζώο ξεμυαλισμένο </a:t>
            </a:r>
          </a:p>
          <a:p>
            <a:r>
              <a:rPr lang="el-GR" sz="2000" b="1" dirty="0">
                <a:solidFill>
                  <a:srgbClr val="F9F7D3"/>
                </a:solidFill>
              </a:rPr>
              <a:t>με έναν άνθρωπο. Αυτό το μετατοπισμένο όριο, </a:t>
            </a:r>
          </a:p>
          <a:p>
            <a:r>
              <a:rPr lang="el-GR" sz="2000" b="1" dirty="0">
                <a:solidFill>
                  <a:srgbClr val="F9F7D3"/>
                </a:solidFill>
              </a:rPr>
              <a:t>το γεγονός δηλαδή ότι τα ζώα δεν βρίσκονται </a:t>
            </a:r>
          </a:p>
          <a:p>
            <a:r>
              <a:rPr lang="el-GR" sz="2000" b="1" dirty="0">
                <a:solidFill>
                  <a:srgbClr val="F9F7D3"/>
                </a:solidFill>
              </a:rPr>
              <a:t>πλέον αντιμέτωπα με τους ανθρώπους, ότι το όριο </a:t>
            </a:r>
          </a:p>
          <a:p>
            <a:r>
              <a:rPr lang="el-GR" sz="2000" b="1" dirty="0">
                <a:solidFill>
                  <a:srgbClr val="F9F7D3"/>
                </a:solidFill>
              </a:rPr>
              <a:t>που τα διακρίνει παύει να τα διαχωρίζει πλέον από αυτούς κάθετα και οριστικά (ένα </a:t>
            </a:r>
            <a:r>
              <a:rPr lang="el-GR" sz="2000" b="1" i="1" dirty="0">
                <a:solidFill>
                  <a:srgbClr val="F9F7D3"/>
                </a:solidFill>
              </a:rPr>
              <a:t>όριο</a:t>
            </a:r>
            <a:r>
              <a:rPr lang="el-GR" sz="2000" b="1" dirty="0">
                <a:solidFill>
                  <a:srgbClr val="F9F7D3"/>
                </a:solidFill>
              </a:rPr>
              <a:t> </a:t>
            </a:r>
          </a:p>
          <a:p>
            <a:r>
              <a:rPr lang="el-GR" sz="2000" b="1" dirty="0">
                <a:solidFill>
                  <a:srgbClr val="F9F7D3"/>
                </a:solidFill>
              </a:rPr>
              <a:t>που δεν </a:t>
            </a:r>
            <a:r>
              <a:rPr lang="el-GR" sz="2000" b="1" i="1" dirty="0">
                <a:solidFill>
                  <a:srgbClr val="F9F7D3"/>
                </a:solidFill>
              </a:rPr>
              <a:t>ορίζει</a:t>
            </a:r>
            <a:r>
              <a:rPr lang="el-GR" sz="2000" b="1" dirty="0">
                <a:solidFill>
                  <a:srgbClr val="F9F7D3"/>
                </a:solidFill>
              </a:rPr>
              <a:t> πλέον, αλλά μάλλον προσδιορίζει συνδυαστικά), μαρτυρείται και από τις </a:t>
            </a:r>
          </a:p>
          <a:p>
            <a:r>
              <a:rPr lang="el-GR" sz="2000" b="1" dirty="0">
                <a:solidFill>
                  <a:srgbClr val="F9F7D3"/>
                </a:solidFill>
              </a:rPr>
              <a:t>αναπαραστάσεις τους με κάποια ανθρώπινα χαρακτηριστικά και </a:t>
            </a:r>
            <a:r>
              <a:rPr lang="el-GR" sz="2000" b="1" dirty="0" err="1">
                <a:solidFill>
                  <a:srgbClr val="F9F7D3"/>
                </a:solidFill>
              </a:rPr>
              <a:t>συμπεριφορικά</a:t>
            </a:r>
            <a:r>
              <a:rPr lang="el-GR" sz="2000" b="1" dirty="0">
                <a:solidFill>
                  <a:srgbClr val="F9F7D3"/>
                </a:solidFill>
              </a:rPr>
              <a:t> στοιχεία. </a:t>
            </a:r>
          </a:p>
          <a:p>
            <a:endParaRPr lang="el-GR" sz="2000" b="1" dirty="0">
              <a:solidFill>
                <a:srgbClr val="F9F7D3"/>
              </a:solidFill>
            </a:endParaRPr>
          </a:p>
          <a:p>
            <a:r>
              <a:rPr lang="el-GR" sz="2000" b="1" dirty="0">
                <a:solidFill>
                  <a:srgbClr val="F9F7D3"/>
                </a:solidFill>
              </a:rPr>
              <a:t>Εάν ο λαβύρινθος αποτελεί μία από τις αρχετυπικές σκηνές της ανθρώπινης ψυχής, μια </a:t>
            </a:r>
          </a:p>
          <a:p>
            <a:r>
              <a:rPr lang="el-GR" sz="2000" b="1" dirty="0">
                <a:solidFill>
                  <a:srgbClr val="F9F7D3"/>
                </a:solidFill>
              </a:rPr>
              <a:t>σκηνή έλξης και απώθησης, συνάντησης και αποφυγής του ανθρωπόμορφου «κτήνους», ο </a:t>
            </a:r>
          </a:p>
          <a:p>
            <a:r>
              <a:rPr lang="el-GR" sz="2000" b="1" dirty="0">
                <a:solidFill>
                  <a:srgbClr val="F9F7D3"/>
                </a:solidFill>
              </a:rPr>
              <a:t>Μινώταυρος (ένα από τα αγαπημένα σύμβολα των </a:t>
            </a:r>
            <a:r>
              <a:rPr lang="el-GR" sz="2000" b="1" dirty="0" err="1">
                <a:solidFill>
                  <a:srgbClr val="F9F7D3"/>
                </a:solidFill>
              </a:rPr>
              <a:t>σουρρεαλιστών</a:t>
            </a:r>
            <a:r>
              <a:rPr lang="el-GR" sz="2000" b="1" dirty="0">
                <a:solidFill>
                  <a:srgbClr val="F9F7D3"/>
                </a:solidFill>
              </a:rPr>
              <a:t>) είναι η ελάχιστη </a:t>
            </a:r>
          </a:p>
          <a:p>
            <a:r>
              <a:rPr lang="el-GR" sz="2000" b="1" dirty="0">
                <a:solidFill>
                  <a:srgbClr val="F9F7D3"/>
                </a:solidFill>
              </a:rPr>
              <a:t>ενσάρκωση αυτής της διχασμένης και σκοτεινής ψυχής. </a:t>
            </a:r>
          </a:p>
          <a:p>
            <a:endParaRPr lang="el-GR" sz="2000" b="1" dirty="0">
              <a:solidFill>
                <a:srgbClr val="F9F7D3"/>
              </a:solidFill>
            </a:endParaRPr>
          </a:p>
          <a:p>
            <a:endParaRPr lang="el-GR" sz="2000" b="1" dirty="0">
              <a:solidFill>
                <a:srgbClr val="F9F7D3"/>
              </a:solidFill>
            </a:endParaRP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endParaRPr lang="el-GR" dirty="0"/>
          </a:p>
          <a:p>
            <a:pPr>
              <a:buNone/>
            </a:pPr>
            <a:endParaRPr lang="el-GR" dirty="0"/>
          </a:p>
          <a:p>
            <a:pPr>
              <a:buNone/>
            </a:pPr>
            <a:endParaRPr lang="el-GR" dirty="0"/>
          </a:p>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68610" name="Picture 2" descr="Αποτέλεσμα εικόνας για εικόνες για λύκαινα της Ρώμης"/>
          <p:cNvPicPr>
            <a:picLocks noChangeAspect="1" noChangeArrowheads="1"/>
          </p:cNvPicPr>
          <p:nvPr/>
        </p:nvPicPr>
        <p:blipFill>
          <a:blip r:embed="rId2" cstate="print"/>
          <a:srcRect/>
          <a:stretch>
            <a:fillRect/>
          </a:stretch>
        </p:blipFill>
        <p:spPr bwMode="auto">
          <a:xfrm>
            <a:off x="5219719" y="-27384"/>
            <a:ext cx="3960793" cy="2376264"/>
          </a:xfrm>
          <a:prstGeom prst="rect">
            <a:avLst/>
          </a:prstGeom>
          <a:noFill/>
        </p:spPr>
      </p:pic>
      <p:sp>
        <p:nvSpPr>
          <p:cNvPr id="4" name="TextBox 3"/>
          <p:cNvSpPr txBox="1"/>
          <p:nvPr/>
        </p:nvSpPr>
        <p:spPr>
          <a:xfrm>
            <a:off x="-36512" y="-27384"/>
            <a:ext cx="9284914" cy="5632311"/>
          </a:xfrm>
          <a:prstGeom prst="rect">
            <a:avLst/>
          </a:prstGeom>
          <a:noFill/>
        </p:spPr>
        <p:txBody>
          <a:bodyPr wrap="square" rtlCol="0">
            <a:spAutoFit/>
          </a:bodyPr>
          <a:lstStyle/>
          <a:p>
            <a:endParaRPr lang="el-GR" b="1" dirty="0">
              <a:solidFill>
                <a:srgbClr val="CCFF99"/>
              </a:solidFill>
            </a:endParaRPr>
          </a:p>
          <a:p>
            <a:endParaRPr lang="el-GR" b="1" dirty="0">
              <a:solidFill>
                <a:srgbClr val="CCFF99"/>
              </a:solidFill>
            </a:endParaRPr>
          </a:p>
          <a:p>
            <a:r>
              <a:rPr lang="el-GR" b="1" dirty="0">
                <a:solidFill>
                  <a:srgbClr val="CCFF99"/>
                </a:solidFill>
              </a:rPr>
              <a:t>Σχέσεις αντιμετώπισης λοιπόν και μετατόπισης: και στις </a:t>
            </a:r>
          </a:p>
          <a:p>
            <a:r>
              <a:rPr lang="el-GR" b="1" dirty="0">
                <a:solidFill>
                  <a:srgbClr val="CCFF99"/>
                </a:solidFill>
              </a:rPr>
              <a:t>δύο περιπτώσεις το ζώο εκλαμβάνεται με έναν </a:t>
            </a:r>
          </a:p>
          <a:p>
            <a:r>
              <a:rPr lang="el-GR" b="1" dirty="0">
                <a:solidFill>
                  <a:srgbClr val="CCFF99"/>
                </a:solidFill>
              </a:rPr>
              <a:t>δισήμαντο και αμφίθυμο τρόπο. Η αμφιθυμία μπορεί να </a:t>
            </a:r>
          </a:p>
          <a:p>
            <a:r>
              <a:rPr lang="el-GR" b="1" dirty="0">
                <a:solidFill>
                  <a:srgbClr val="CCFF99"/>
                </a:solidFill>
              </a:rPr>
              <a:t>γίνει εύκολα κατανοητή βάσει μιας νοητής γραμμής που </a:t>
            </a:r>
          </a:p>
          <a:p>
            <a:r>
              <a:rPr lang="el-GR" b="1" dirty="0">
                <a:solidFill>
                  <a:srgbClr val="CCFF99"/>
                </a:solidFill>
              </a:rPr>
              <a:t>ακολουθεί λ.χ. ορισμένα από τα ίχνη του λύκου στις </a:t>
            </a:r>
          </a:p>
          <a:p>
            <a:r>
              <a:rPr lang="el-GR" b="1" dirty="0">
                <a:solidFill>
                  <a:srgbClr val="CCFF99"/>
                </a:solidFill>
              </a:rPr>
              <a:t>μυθολογικές σκηνές και στη φιλοσοφική ή στη θεατρική </a:t>
            </a:r>
          </a:p>
          <a:p>
            <a:r>
              <a:rPr lang="el-GR" b="1" dirty="0">
                <a:solidFill>
                  <a:srgbClr val="CCFF99"/>
                </a:solidFill>
              </a:rPr>
              <a:t>γραμματεία. </a:t>
            </a:r>
          </a:p>
          <a:p>
            <a:endParaRPr lang="el-GR" b="1" dirty="0">
              <a:solidFill>
                <a:srgbClr val="CCFF99"/>
              </a:solidFill>
            </a:endParaRPr>
          </a:p>
          <a:p>
            <a:endParaRPr lang="el-GR" b="1" dirty="0">
              <a:solidFill>
                <a:srgbClr val="CCFF99"/>
              </a:solidFill>
            </a:endParaRPr>
          </a:p>
          <a:p>
            <a:endParaRPr lang="el-GR" b="1" dirty="0">
              <a:solidFill>
                <a:srgbClr val="CCFF99"/>
              </a:solidFill>
            </a:endParaRPr>
          </a:p>
          <a:p>
            <a:endParaRPr lang="el-GR" b="1" dirty="0">
              <a:solidFill>
                <a:srgbClr val="CCFF99"/>
              </a:solidFill>
            </a:endParaRPr>
          </a:p>
          <a:p>
            <a:endParaRPr lang="el-GR" b="1" dirty="0">
              <a:solidFill>
                <a:srgbClr val="CCFF99"/>
              </a:solidFill>
            </a:endParaRPr>
          </a:p>
          <a:p>
            <a:r>
              <a:rPr lang="el-GR" b="1" dirty="0">
                <a:solidFill>
                  <a:srgbClr val="CCFF99"/>
                </a:solidFill>
              </a:rPr>
              <a:t>Ας θυμηθούμε τη φράση από το όγδοο βιβλίο της </a:t>
            </a:r>
          </a:p>
          <a:p>
            <a:r>
              <a:rPr lang="el-GR" b="1" dirty="0">
                <a:solidFill>
                  <a:srgbClr val="CCFF99"/>
                </a:solidFill>
              </a:rPr>
              <a:t>πλατωνικής </a:t>
            </a:r>
            <a:r>
              <a:rPr lang="el-GR" b="1" i="1" dirty="0">
                <a:solidFill>
                  <a:srgbClr val="CCFF99"/>
                </a:solidFill>
              </a:rPr>
              <a:t>Πολιτείας</a:t>
            </a:r>
            <a:r>
              <a:rPr lang="el-GR" b="1" dirty="0">
                <a:solidFill>
                  <a:srgbClr val="CCFF99"/>
                </a:solidFill>
              </a:rPr>
              <a:t>, όπου ο τύραννος μπορεί να γίνει λύκος, </a:t>
            </a:r>
          </a:p>
          <a:p>
            <a:r>
              <a:rPr lang="el-GR" b="1" dirty="0">
                <a:solidFill>
                  <a:srgbClr val="CCFF99"/>
                </a:solidFill>
              </a:rPr>
              <a:t>αιμοβόρος και αρπακτικός και την παροιμιώδη φράση </a:t>
            </a:r>
          </a:p>
          <a:p>
            <a:r>
              <a:rPr lang="el-GR" b="1" dirty="0">
                <a:solidFill>
                  <a:srgbClr val="CCFF99"/>
                </a:solidFill>
              </a:rPr>
              <a:t>του λατινικού κόσμου (που οφείλουμε στην </a:t>
            </a:r>
            <a:r>
              <a:rPr lang="el-GR" b="1" i="1" dirty="0">
                <a:solidFill>
                  <a:srgbClr val="CCFF99"/>
                </a:solidFill>
              </a:rPr>
              <a:t>Κωμωδία των γαϊδουριών</a:t>
            </a:r>
            <a:r>
              <a:rPr lang="el-GR" b="1" dirty="0">
                <a:solidFill>
                  <a:srgbClr val="CCFF99"/>
                </a:solidFill>
              </a:rPr>
              <a:t> του Πλαύτου) ότι  «</a:t>
            </a:r>
            <a:r>
              <a:rPr lang="en-US" b="1" dirty="0">
                <a:solidFill>
                  <a:srgbClr val="CCFF99"/>
                </a:solidFill>
              </a:rPr>
              <a:t>l</a:t>
            </a:r>
            <a:r>
              <a:rPr lang="fr-FR" b="1" dirty="0" err="1">
                <a:solidFill>
                  <a:srgbClr val="CCFF99"/>
                </a:solidFill>
              </a:rPr>
              <a:t>upus</a:t>
            </a:r>
            <a:r>
              <a:rPr lang="fr-FR" b="1" dirty="0">
                <a:solidFill>
                  <a:srgbClr val="CCFF99"/>
                </a:solidFill>
              </a:rPr>
              <a:t> est </a:t>
            </a:r>
            <a:endParaRPr lang="el-GR" b="1" dirty="0">
              <a:solidFill>
                <a:srgbClr val="CCFF99"/>
              </a:solidFill>
            </a:endParaRPr>
          </a:p>
          <a:p>
            <a:r>
              <a:rPr lang="fr-FR" b="1" dirty="0">
                <a:solidFill>
                  <a:srgbClr val="CCFF99"/>
                </a:solidFill>
              </a:rPr>
              <a:t>homo </a:t>
            </a:r>
            <a:r>
              <a:rPr lang="fr-FR" b="1" dirty="0" err="1">
                <a:solidFill>
                  <a:srgbClr val="CCFF99"/>
                </a:solidFill>
              </a:rPr>
              <a:t>homini</a:t>
            </a:r>
            <a:r>
              <a:rPr lang="el-GR" b="1" dirty="0">
                <a:solidFill>
                  <a:srgbClr val="CCFF99"/>
                </a:solidFill>
              </a:rPr>
              <a:t>, </a:t>
            </a:r>
            <a:r>
              <a:rPr lang="fr-FR" b="1" dirty="0">
                <a:solidFill>
                  <a:srgbClr val="CCFF99"/>
                </a:solidFill>
              </a:rPr>
              <a:t>cum </a:t>
            </a:r>
            <a:r>
              <a:rPr lang="fr-FR" b="1" dirty="0" err="1">
                <a:solidFill>
                  <a:srgbClr val="CCFF99"/>
                </a:solidFill>
              </a:rPr>
              <a:t>cualis</a:t>
            </a:r>
            <a:r>
              <a:rPr lang="fr-FR" b="1" dirty="0">
                <a:solidFill>
                  <a:srgbClr val="CCFF99"/>
                </a:solidFill>
              </a:rPr>
              <a:t> </a:t>
            </a:r>
            <a:r>
              <a:rPr lang="fr-FR" b="1" dirty="0" err="1">
                <a:solidFill>
                  <a:srgbClr val="CCFF99"/>
                </a:solidFill>
              </a:rPr>
              <a:t>sit</a:t>
            </a:r>
            <a:r>
              <a:rPr lang="fr-FR" b="1" dirty="0">
                <a:solidFill>
                  <a:srgbClr val="CCFF99"/>
                </a:solidFill>
              </a:rPr>
              <a:t> non </a:t>
            </a:r>
            <a:r>
              <a:rPr lang="fr-FR" b="1" dirty="0" err="1">
                <a:solidFill>
                  <a:srgbClr val="CCFF99"/>
                </a:solidFill>
              </a:rPr>
              <a:t>nouit</a:t>
            </a:r>
            <a:r>
              <a:rPr lang="el-GR" b="1" dirty="0">
                <a:solidFill>
                  <a:srgbClr val="CCFF99"/>
                </a:solidFill>
              </a:rPr>
              <a:t>», («όταν δεν τον γνωρίζουμε, ο άνθρωπος δεν είναι </a:t>
            </a:r>
          </a:p>
          <a:p>
            <a:r>
              <a:rPr lang="el-GR" b="1" dirty="0">
                <a:solidFill>
                  <a:srgbClr val="CCFF99"/>
                </a:solidFill>
              </a:rPr>
              <a:t>άνθρωπος, αλλά λύκος για τον άνθρωπο»). </a:t>
            </a: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68610" name="Picture 2" descr="Αποτέλεσμα εικόνας για εικόνες για λύκαινα της Ρώμης"/>
          <p:cNvPicPr>
            <a:picLocks noChangeAspect="1" noChangeArrowheads="1"/>
          </p:cNvPicPr>
          <p:nvPr/>
        </p:nvPicPr>
        <p:blipFill>
          <a:blip r:embed="rId2" cstate="print"/>
          <a:srcRect/>
          <a:stretch>
            <a:fillRect/>
          </a:stretch>
        </p:blipFill>
        <p:spPr bwMode="auto">
          <a:xfrm>
            <a:off x="5219719" y="-27384"/>
            <a:ext cx="3960793" cy="2376264"/>
          </a:xfrm>
          <a:prstGeom prst="rect">
            <a:avLst/>
          </a:prstGeom>
          <a:noFill/>
        </p:spPr>
      </p:pic>
      <p:sp>
        <p:nvSpPr>
          <p:cNvPr id="4" name="TextBox 3"/>
          <p:cNvSpPr txBox="1"/>
          <p:nvPr/>
        </p:nvSpPr>
        <p:spPr>
          <a:xfrm>
            <a:off x="-36512" y="-27384"/>
            <a:ext cx="9275296" cy="5909310"/>
          </a:xfrm>
          <a:prstGeom prst="rect">
            <a:avLst/>
          </a:prstGeom>
          <a:noFill/>
        </p:spPr>
        <p:txBody>
          <a:bodyPr wrap="none" rtlCol="0">
            <a:spAutoFit/>
          </a:bodyPr>
          <a:lstStyle/>
          <a:p>
            <a:r>
              <a:rPr lang="el-GR" sz="2400" b="1" dirty="0">
                <a:solidFill>
                  <a:srgbClr val="CCFF99"/>
                </a:solidFill>
              </a:rPr>
              <a:t>Αυτή η φράση που διοχετεύτηκε γρήγορα </a:t>
            </a:r>
          </a:p>
          <a:p>
            <a:r>
              <a:rPr lang="el-GR" sz="2400" b="1" dirty="0">
                <a:solidFill>
                  <a:srgbClr val="CCFF99"/>
                </a:solidFill>
              </a:rPr>
              <a:t>στην ευρωπαϊκή διανόηση, τροποποίησε </a:t>
            </a:r>
          </a:p>
          <a:p>
            <a:r>
              <a:rPr lang="el-GR" sz="2400" b="1" dirty="0">
                <a:solidFill>
                  <a:srgbClr val="CCFF99"/>
                </a:solidFill>
              </a:rPr>
              <a:t>το νόημα και την αναφορά της στα κείμενα </a:t>
            </a:r>
          </a:p>
          <a:p>
            <a:r>
              <a:rPr lang="el-GR" sz="2400" b="1" dirty="0">
                <a:solidFill>
                  <a:srgbClr val="CCFF99"/>
                </a:solidFill>
              </a:rPr>
              <a:t>του </a:t>
            </a:r>
            <a:r>
              <a:rPr lang="en-US" sz="2400" b="1" dirty="0">
                <a:solidFill>
                  <a:srgbClr val="CCFF99"/>
                </a:solidFill>
              </a:rPr>
              <a:t>Rabelais</a:t>
            </a:r>
            <a:r>
              <a:rPr lang="el-GR" sz="2400" b="1" dirty="0">
                <a:solidFill>
                  <a:srgbClr val="CCFF99"/>
                </a:solidFill>
              </a:rPr>
              <a:t>, του </a:t>
            </a:r>
            <a:r>
              <a:rPr lang="en-US" sz="2400" b="1" dirty="0">
                <a:solidFill>
                  <a:srgbClr val="CCFF99"/>
                </a:solidFill>
              </a:rPr>
              <a:t>Montaigne</a:t>
            </a:r>
            <a:r>
              <a:rPr lang="el-GR" sz="2400" b="1" dirty="0">
                <a:solidFill>
                  <a:srgbClr val="CCFF99"/>
                </a:solidFill>
              </a:rPr>
              <a:t>, του </a:t>
            </a:r>
            <a:r>
              <a:rPr lang="en-US" sz="2400" b="1" dirty="0">
                <a:solidFill>
                  <a:srgbClr val="CCFF99"/>
                </a:solidFill>
              </a:rPr>
              <a:t>Bacon</a:t>
            </a:r>
            <a:r>
              <a:rPr lang="el-GR" sz="2400" b="1" dirty="0">
                <a:solidFill>
                  <a:srgbClr val="CCFF99"/>
                </a:solidFill>
              </a:rPr>
              <a:t>, </a:t>
            </a:r>
          </a:p>
          <a:p>
            <a:r>
              <a:rPr lang="el-GR" sz="2400" b="1" dirty="0">
                <a:solidFill>
                  <a:srgbClr val="CCFF99"/>
                </a:solidFill>
              </a:rPr>
              <a:t>του </a:t>
            </a:r>
            <a:r>
              <a:rPr lang="en-US" sz="2400" b="1" dirty="0">
                <a:solidFill>
                  <a:srgbClr val="CCFF99"/>
                </a:solidFill>
              </a:rPr>
              <a:t>Hobbes</a:t>
            </a:r>
            <a:r>
              <a:rPr lang="el-GR" sz="2400" b="1" dirty="0">
                <a:solidFill>
                  <a:srgbClr val="CCFF99"/>
                </a:solidFill>
              </a:rPr>
              <a:t>, του </a:t>
            </a:r>
            <a:r>
              <a:rPr lang="en-US" sz="2400" b="1" dirty="0">
                <a:solidFill>
                  <a:srgbClr val="CCFF99"/>
                </a:solidFill>
              </a:rPr>
              <a:t>Grotius</a:t>
            </a:r>
            <a:r>
              <a:rPr lang="el-GR" sz="2400" b="1" dirty="0">
                <a:solidFill>
                  <a:srgbClr val="CCFF99"/>
                </a:solidFill>
              </a:rPr>
              <a:t> ή του </a:t>
            </a:r>
            <a:r>
              <a:rPr lang="en-US" sz="2400" b="1" dirty="0">
                <a:solidFill>
                  <a:srgbClr val="CCFF99"/>
                </a:solidFill>
              </a:rPr>
              <a:t>Rousseau</a:t>
            </a:r>
            <a:r>
              <a:rPr lang="el-GR" sz="2400" b="1" dirty="0">
                <a:solidFill>
                  <a:srgbClr val="CCFF99"/>
                </a:solidFill>
              </a:rPr>
              <a:t>. </a:t>
            </a:r>
          </a:p>
          <a:p>
            <a:r>
              <a:rPr lang="el-GR" sz="2400" b="1" dirty="0">
                <a:solidFill>
                  <a:srgbClr val="CCFF99"/>
                </a:solidFill>
              </a:rPr>
              <a:t>Εδώ αρχίζει αυτή η νοητή γραμμή που θα </a:t>
            </a:r>
          </a:p>
          <a:p>
            <a:r>
              <a:rPr lang="el-GR" sz="2400" b="1" dirty="0">
                <a:solidFill>
                  <a:srgbClr val="CCFF99"/>
                </a:solidFill>
              </a:rPr>
              <a:t>συμπεριλάβει τον «κακό» λύκο της </a:t>
            </a:r>
          </a:p>
          <a:p>
            <a:r>
              <a:rPr lang="el-GR" sz="2400" b="1" dirty="0">
                <a:solidFill>
                  <a:srgbClr val="CCFF99"/>
                </a:solidFill>
              </a:rPr>
              <a:t>κοκκινοσκουφίτσας, αλλά επίσης τη λύκαινα ως ιδρυτικό ζώο της Ρώμης ή </a:t>
            </a:r>
          </a:p>
          <a:p>
            <a:r>
              <a:rPr lang="el-GR" sz="2400" b="1" dirty="0">
                <a:solidFill>
                  <a:srgbClr val="CCFF99"/>
                </a:solidFill>
              </a:rPr>
              <a:t>τον </a:t>
            </a:r>
            <a:r>
              <a:rPr lang="el-GR" sz="2400" b="1" dirty="0" err="1">
                <a:solidFill>
                  <a:srgbClr val="CCFF99"/>
                </a:solidFill>
              </a:rPr>
              <a:t>Ακέλα</a:t>
            </a:r>
            <a:r>
              <a:rPr lang="el-GR" sz="2400" b="1" dirty="0">
                <a:solidFill>
                  <a:srgbClr val="CCFF99"/>
                </a:solidFill>
              </a:rPr>
              <a:t> και τη </a:t>
            </a:r>
            <a:r>
              <a:rPr lang="el-GR" sz="2400" b="1" dirty="0" err="1">
                <a:solidFill>
                  <a:srgbClr val="CCFF99"/>
                </a:solidFill>
              </a:rPr>
              <a:t>Ράσκα</a:t>
            </a:r>
            <a:r>
              <a:rPr lang="el-GR" sz="2400" b="1" dirty="0">
                <a:solidFill>
                  <a:srgbClr val="CCFF99"/>
                </a:solidFill>
              </a:rPr>
              <a:t>, τους λύκους του </a:t>
            </a:r>
            <a:r>
              <a:rPr lang="en-US" sz="2400" b="1" dirty="0">
                <a:solidFill>
                  <a:srgbClr val="CCFF99"/>
                </a:solidFill>
              </a:rPr>
              <a:t>Rudyard Kipling</a:t>
            </a:r>
            <a:r>
              <a:rPr lang="el-GR" sz="2400" b="1" dirty="0">
                <a:solidFill>
                  <a:srgbClr val="CCFF99"/>
                </a:solidFill>
              </a:rPr>
              <a:t> στο </a:t>
            </a:r>
            <a:r>
              <a:rPr lang="el-GR" sz="2400" b="1" i="1">
                <a:solidFill>
                  <a:srgbClr val="CCFF99"/>
                </a:solidFill>
              </a:rPr>
              <a:t>Βιβλίο </a:t>
            </a:r>
            <a:endParaRPr lang="el-GR" sz="2400" b="1" i="1" dirty="0">
              <a:solidFill>
                <a:srgbClr val="CCFF99"/>
              </a:solidFill>
            </a:endParaRPr>
          </a:p>
          <a:p>
            <a:r>
              <a:rPr lang="el-GR" sz="2400" b="1" i="1" dirty="0">
                <a:solidFill>
                  <a:srgbClr val="CCFF99"/>
                </a:solidFill>
              </a:rPr>
              <a:t>της ζούγκλας</a:t>
            </a:r>
            <a:r>
              <a:rPr lang="el-GR" sz="2400" b="1" dirty="0">
                <a:solidFill>
                  <a:srgbClr val="CCFF99"/>
                </a:solidFill>
              </a:rPr>
              <a:t>. </a:t>
            </a:r>
          </a:p>
          <a:p>
            <a:endParaRPr lang="el-GR" sz="2400" b="1" dirty="0">
              <a:solidFill>
                <a:srgbClr val="CCFF99"/>
              </a:solidFill>
            </a:endParaRPr>
          </a:p>
          <a:p>
            <a:r>
              <a:rPr lang="el-GR" sz="2400" b="1" dirty="0">
                <a:solidFill>
                  <a:srgbClr val="CCFF99"/>
                </a:solidFill>
              </a:rPr>
              <a:t>Σύμβολο του πολέμου και της αγριότητας, της λαφυραγωγίας και της </a:t>
            </a:r>
          </a:p>
          <a:p>
            <a:r>
              <a:rPr lang="el-GR" sz="2400" b="1" dirty="0">
                <a:solidFill>
                  <a:srgbClr val="CCFF99"/>
                </a:solidFill>
              </a:rPr>
              <a:t>αρπαγής, αλλά και της σεβάσμιας δύναμης της κοινότητας, η παρουσία του </a:t>
            </a:r>
          </a:p>
          <a:p>
            <a:r>
              <a:rPr lang="el-GR" sz="2400" b="1" dirty="0">
                <a:solidFill>
                  <a:srgbClr val="CCFF99"/>
                </a:solidFill>
              </a:rPr>
              <a:t>λύκου θέτει ακανθώδη προβλήματα συνόρων, περασμάτων και </a:t>
            </a:r>
          </a:p>
          <a:p>
            <a:r>
              <a:rPr lang="el-GR" sz="2400" b="1" dirty="0">
                <a:solidFill>
                  <a:srgbClr val="CCFF99"/>
                </a:solidFill>
              </a:rPr>
              <a:t>ειδολογικών διακρίσεων. </a:t>
            </a:r>
          </a:p>
          <a:p>
            <a:endParaRPr lang="el-GR" b="1" dirty="0">
              <a:solidFill>
                <a:srgbClr val="CCFF99"/>
              </a:solidFill>
            </a:endParaRPr>
          </a:p>
        </p:txBody>
      </p:sp>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 name="TextBox 3"/>
          <p:cNvSpPr txBox="1"/>
          <p:nvPr/>
        </p:nvSpPr>
        <p:spPr>
          <a:xfrm>
            <a:off x="-108520" y="-99392"/>
            <a:ext cx="579005" cy="369332"/>
          </a:xfrm>
          <a:prstGeom prst="rect">
            <a:avLst/>
          </a:prstGeom>
          <a:noFill/>
        </p:spPr>
        <p:txBody>
          <a:bodyPr wrap="none" rtlCol="0">
            <a:spAutoFit/>
          </a:bodyPr>
          <a:lstStyle/>
          <a:p>
            <a:r>
              <a:rPr lang="el-GR" b="1" dirty="0">
                <a:solidFill>
                  <a:schemeClr val="bg1"/>
                </a:solidFill>
              </a:rPr>
              <a:t>Από</a:t>
            </a: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pic>
        <p:nvPicPr>
          <p:cNvPr id="14338" name="Picture 2" descr="http://4.bp.blogspot.com/-49wopio6wjk/VJnfli3ngnI/AAAAAAAABdQ/fZFZigawbVw/s1600/23BA65FB00000578-0-image-a-23_1417690076989.jpg"/>
          <p:cNvPicPr>
            <a:picLocks noChangeAspect="1" noChangeArrowheads="1"/>
          </p:cNvPicPr>
          <p:nvPr/>
        </p:nvPicPr>
        <p:blipFill>
          <a:blip r:embed="rId2" cstate="print">
            <a:lum bright="-10000"/>
          </a:blip>
          <a:srcRect/>
          <a:stretch>
            <a:fillRect/>
          </a:stretch>
        </p:blipFill>
        <p:spPr bwMode="auto">
          <a:xfrm>
            <a:off x="-36512" y="-27384"/>
            <a:ext cx="9163050" cy="7128792"/>
          </a:xfrm>
          <a:prstGeom prst="rect">
            <a:avLst/>
          </a:prstGeom>
          <a:noFill/>
        </p:spPr>
      </p:pic>
      <p:sp>
        <p:nvSpPr>
          <p:cNvPr id="6" name="TextBox 5"/>
          <p:cNvSpPr txBox="1"/>
          <p:nvPr/>
        </p:nvSpPr>
        <p:spPr>
          <a:xfrm>
            <a:off x="0" y="-99392"/>
            <a:ext cx="9445214" cy="5324535"/>
          </a:xfrm>
          <a:prstGeom prst="rect">
            <a:avLst/>
          </a:prstGeom>
          <a:noFill/>
        </p:spPr>
        <p:txBody>
          <a:bodyPr wrap="none" rtlCol="0">
            <a:spAutoFit/>
          </a:bodyPr>
          <a:lstStyle/>
          <a:p>
            <a:r>
              <a:rPr lang="el-GR" sz="2000" b="1" dirty="0"/>
              <a:t>Από τη μια μεριά, το ζώο είναι και παραμένει «ζώο», αυτό το ον που συμβιώνει με τον </a:t>
            </a:r>
          </a:p>
          <a:p>
            <a:r>
              <a:rPr lang="el-GR" sz="2000" b="1" dirty="0"/>
              <a:t>άνθρωπο, τον υπηρετεί, τον συντροφεύει, συνεργάζεται μαζί του και όλο και λιγότερο τον </a:t>
            </a:r>
          </a:p>
          <a:p>
            <a:r>
              <a:rPr lang="el-GR" sz="2000" b="1" dirty="0"/>
              <a:t>απειλεί· από την άλλη μεριά, είναι ο </a:t>
            </a:r>
            <a:r>
              <a:rPr lang="el-GR" sz="2000" b="1" i="1" dirty="0"/>
              <a:t>άλλος</a:t>
            </a:r>
            <a:r>
              <a:rPr lang="el-GR" sz="2000" b="1" dirty="0"/>
              <a:t> του ανθρώπου, ίσως ο κατεξοχήν άλλος μετά </a:t>
            </a:r>
          </a:p>
          <a:p>
            <a:r>
              <a:rPr lang="el-GR" sz="2000" b="1" dirty="0"/>
              <a:t>τις θεότητές του, αυτός που δεν είναι άνθρωπος, αλλά ακριβώς επειδή δεν είναι άνθρωπος </a:t>
            </a:r>
          </a:p>
          <a:p>
            <a:r>
              <a:rPr lang="el-GR" sz="2000" b="1" dirty="0"/>
              <a:t>μπορεί και τον προσδιορίζει εξωτερικά, του προσφέρει μιαν αρνητική αναφορά μέσω της </a:t>
            </a:r>
          </a:p>
          <a:p>
            <a:r>
              <a:rPr lang="el-GR" sz="2000" b="1" dirty="0"/>
              <a:t>					            οποίας μπορεί να </a:t>
            </a:r>
            <a:r>
              <a:rPr lang="el-GR" sz="2000" b="1" dirty="0" err="1"/>
              <a:t>αυτοπροσδιοριστεί</a:t>
            </a:r>
            <a:r>
              <a:rPr lang="el-GR" sz="2000" b="1" dirty="0"/>
              <a:t> </a:t>
            </a:r>
          </a:p>
          <a:p>
            <a:r>
              <a:rPr lang="el-GR" sz="2000" b="1" dirty="0"/>
              <a:t>					            ο ίδιος ως άνθρωπος. Η συντροφική </a:t>
            </a:r>
          </a:p>
          <a:p>
            <a:r>
              <a:rPr lang="el-GR" sz="2000" b="1" dirty="0"/>
              <a:t>						σχέση αναδεικνύεται σε πολεμικά </a:t>
            </a:r>
          </a:p>
          <a:p>
            <a:r>
              <a:rPr lang="el-GR" sz="2000" b="1" dirty="0"/>
              <a:t>						σκηνικά, όπως συμβαίνει με τον </a:t>
            </a:r>
          </a:p>
          <a:p>
            <a:r>
              <a:rPr lang="el-GR" sz="2000" b="1" dirty="0"/>
              <a:t>					             δεσμό του ιππέα και του αλόγου του </a:t>
            </a:r>
          </a:p>
          <a:p>
            <a:r>
              <a:rPr lang="el-GR" sz="2000" b="1" dirty="0"/>
              <a:t>					                  την ώρα της μάχης, αλλά και σε </a:t>
            </a:r>
          </a:p>
          <a:p>
            <a:r>
              <a:rPr lang="el-GR" sz="2000" b="1" dirty="0"/>
              <a:t>						  σκηνικά ειρήνης, όπως μας δείχνει </a:t>
            </a:r>
          </a:p>
          <a:p>
            <a:r>
              <a:rPr lang="el-GR" sz="2000" b="1" dirty="0"/>
              <a:t>						  η σχέση του ποιμένα με το ποίμνιό </a:t>
            </a:r>
          </a:p>
          <a:p>
            <a:r>
              <a:rPr lang="el-GR" sz="2000" b="1" dirty="0"/>
              <a:t>						του: ο ποιμένας προστατεύει τα ζώα </a:t>
            </a:r>
          </a:p>
          <a:p>
            <a:r>
              <a:rPr lang="el-GR" sz="2000" b="1" dirty="0"/>
              <a:t>						του κοπαδιού του, ενώ αυτά </a:t>
            </a:r>
          </a:p>
          <a:p>
            <a:r>
              <a:rPr lang="el-GR" sz="2000" b="1" dirty="0"/>
              <a:t>						αποτελούν τη μοναδική συντροφιά </a:t>
            </a:r>
          </a:p>
          <a:p>
            <a:r>
              <a:rPr lang="el-GR" sz="2000" b="1" dirty="0"/>
              <a:t>									του. </a:t>
            </a:r>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27384"/>
            <a:ext cx="9433993" cy="7109639"/>
          </a:xfrm>
          <a:prstGeom prst="rect">
            <a:avLst/>
          </a:prstGeom>
          <a:noFill/>
        </p:spPr>
        <p:txBody>
          <a:bodyPr wrap="none" rtlCol="0">
            <a:spAutoFit/>
          </a:bodyPr>
          <a:lstStyle/>
          <a:p>
            <a:pPr>
              <a:lnSpc>
                <a:spcPct val="150000"/>
              </a:lnSpc>
            </a:pPr>
            <a:r>
              <a:rPr lang="el-GR" sz="2400" b="1" dirty="0">
                <a:solidFill>
                  <a:srgbClr val="CCFF99"/>
                </a:solidFill>
              </a:rPr>
              <a:t>Ο συλλογισμός αυτός μπορεί πράγματι να μας πάει πολύ μακριά (από τις </a:t>
            </a:r>
          </a:p>
          <a:p>
            <a:pPr>
              <a:lnSpc>
                <a:spcPct val="150000"/>
              </a:lnSpc>
            </a:pPr>
            <a:r>
              <a:rPr lang="el-GR" sz="2400" b="1" dirty="0">
                <a:solidFill>
                  <a:srgbClr val="CCFF99"/>
                </a:solidFill>
              </a:rPr>
              <a:t>μυθικές και εικαστικές αναπαραστάσεις του Μινώταυρου, των Κενταύρων, </a:t>
            </a:r>
          </a:p>
          <a:p>
            <a:pPr>
              <a:lnSpc>
                <a:spcPct val="150000"/>
              </a:lnSpc>
            </a:pPr>
            <a:r>
              <a:rPr lang="el-GR" sz="2400" b="1" dirty="0">
                <a:solidFill>
                  <a:srgbClr val="CCFF99"/>
                </a:solidFill>
              </a:rPr>
              <a:t>των μορμολυκείων, των ζωομορφικών μεταμορφώσεων του Δία ή των </a:t>
            </a:r>
          </a:p>
          <a:p>
            <a:pPr>
              <a:lnSpc>
                <a:spcPct val="150000"/>
              </a:lnSpc>
            </a:pPr>
            <a:r>
              <a:rPr lang="el-GR" sz="2400" b="1" dirty="0">
                <a:solidFill>
                  <a:srgbClr val="CCFF99"/>
                </a:solidFill>
              </a:rPr>
              <a:t>συντρόφων του Οδυσσέα από την Κίρκη, έως τον φροϋδικό «Άνθρωπο με </a:t>
            </a:r>
          </a:p>
          <a:p>
            <a:pPr>
              <a:lnSpc>
                <a:spcPct val="150000"/>
              </a:lnSpc>
            </a:pPr>
            <a:r>
              <a:rPr lang="el-GR" sz="2400" b="1" dirty="0">
                <a:solidFill>
                  <a:srgbClr val="CCFF99"/>
                </a:solidFill>
              </a:rPr>
              <a:t>τους λύκους» και την ανθρωπολογική μηχανή του </a:t>
            </a:r>
            <a:r>
              <a:rPr lang="en-US" sz="2400" b="1" dirty="0" err="1">
                <a:solidFill>
                  <a:srgbClr val="CCFF99"/>
                </a:solidFill>
              </a:rPr>
              <a:t>Agamben</a:t>
            </a:r>
            <a:r>
              <a:rPr lang="el-GR" sz="2400" b="1" dirty="0">
                <a:solidFill>
                  <a:srgbClr val="CCFF99"/>
                </a:solidFill>
              </a:rPr>
              <a:t>, στην περιοχή </a:t>
            </a:r>
          </a:p>
          <a:p>
            <a:pPr>
              <a:lnSpc>
                <a:spcPct val="150000"/>
              </a:lnSpc>
            </a:pPr>
            <a:r>
              <a:rPr lang="el-GR" sz="2400" b="1" dirty="0">
                <a:solidFill>
                  <a:srgbClr val="CCFF99"/>
                </a:solidFill>
              </a:rPr>
              <a:t>του υβριδισμού, του ζωικού ανθρωπομορφισμού και του ανθρώπινου </a:t>
            </a:r>
          </a:p>
          <a:p>
            <a:pPr>
              <a:lnSpc>
                <a:spcPct val="150000"/>
              </a:lnSpc>
            </a:pPr>
            <a:r>
              <a:rPr lang="el-GR" sz="2400" b="1" dirty="0">
                <a:solidFill>
                  <a:srgbClr val="CCFF99"/>
                </a:solidFill>
              </a:rPr>
              <a:t>ζωομορφισμού, ακόμα και στο πεδίο μιας ζωόμορφης θεολογίας, περιοχή </a:t>
            </a:r>
          </a:p>
          <a:p>
            <a:pPr>
              <a:lnSpc>
                <a:spcPct val="150000"/>
              </a:lnSpc>
            </a:pPr>
            <a:r>
              <a:rPr lang="el-GR" sz="2400" b="1" dirty="0">
                <a:solidFill>
                  <a:srgbClr val="CCFF99"/>
                </a:solidFill>
              </a:rPr>
              <a:t>η οποία κατοικείται από ανθρώπους με ζωώδη χαρακτηριστικά, από ζώα με </a:t>
            </a:r>
          </a:p>
          <a:p>
            <a:pPr>
              <a:lnSpc>
                <a:spcPct val="150000"/>
              </a:lnSpc>
            </a:pPr>
            <a:r>
              <a:rPr lang="el-GR" sz="2400" b="1" dirty="0">
                <a:solidFill>
                  <a:srgbClr val="CCFF99"/>
                </a:solidFill>
              </a:rPr>
              <a:t>ανθρώπινη συμπεριφορά ή από ζωομορφικούς θεούς, αλλά παραμένει </a:t>
            </a:r>
          </a:p>
          <a:p>
            <a:pPr>
              <a:lnSpc>
                <a:spcPct val="150000"/>
              </a:lnSpc>
            </a:pPr>
            <a:r>
              <a:rPr lang="el-GR" sz="2400" b="1" dirty="0">
                <a:solidFill>
                  <a:srgbClr val="CCFF99"/>
                </a:solidFill>
              </a:rPr>
              <a:t>ακόμα και τώρα εν πολλοίς αχαρτογράφητη ή ριζωματική και </a:t>
            </a:r>
          </a:p>
          <a:p>
            <a:pPr>
              <a:lnSpc>
                <a:spcPct val="150000"/>
              </a:lnSpc>
            </a:pPr>
            <a:r>
              <a:rPr lang="el-GR" sz="2400" b="1" dirty="0" err="1">
                <a:solidFill>
                  <a:srgbClr val="CCFF99"/>
                </a:solidFill>
              </a:rPr>
              <a:t>απεδαφικοποιημένη</a:t>
            </a:r>
            <a:r>
              <a:rPr lang="el-GR" sz="2400" b="1" dirty="0">
                <a:solidFill>
                  <a:srgbClr val="CCFF99"/>
                </a:solidFill>
              </a:rPr>
              <a:t>, με το γίγνεσθαι-ζώο να διατρέχει συχνά τα αβέβαια </a:t>
            </a:r>
          </a:p>
          <a:p>
            <a:pPr>
              <a:lnSpc>
                <a:spcPct val="150000"/>
              </a:lnSpc>
            </a:pPr>
            <a:r>
              <a:rPr lang="el-GR" sz="2400" b="1" dirty="0">
                <a:solidFill>
                  <a:srgbClr val="CCFF99"/>
                </a:solidFill>
              </a:rPr>
              <a:t>εδάφη της. </a:t>
            </a:r>
          </a:p>
          <a:p>
            <a:endParaRPr lang="el-GR" sz="2400" b="1" dirty="0"/>
          </a:p>
        </p:txBody>
      </p:sp>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duotone>
              <a:prstClr val="black"/>
              <a:schemeClr val="accent1">
                <a:tint val="45000"/>
                <a:satMod val="400000"/>
              </a:schemeClr>
            </a:duotone>
            <a:lum bright="-10000"/>
          </a:blip>
          <a:srcRect/>
          <a:stretch>
            <a:fillRect/>
          </a:stretch>
        </p:blipFill>
        <p:spPr bwMode="auto">
          <a:xfrm>
            <a:off x="0" y="1"/>
            <a:ext cx="9144000" cy="710140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8520" y="-99392"/>
            <a:ext cx="9374682" cy="6555641"/>
          </a:xfrm>
          <a:prstGeom prst="rect">
            <a:avLst/>
          </a:prstGeom>
          <a:noFill/>
        </p:spPr>
        <p:txBody>
          <a:bodyPr wrap="none" rtlCol="0">
            <a:spAutoFit/>
          </a:bodyPr>
          <a:lstStyle/>
          <a:p>
            <a:r>
              <a:rPr lang="el-GR" sz="2000" b="1" dirty="0"/>
              <a:t>Καθώς οι ιστορίες γράφονται από τους ανθρώπους για τους ανθρώπους, μια ιστορία των </a:t>
            </a:r>
            <a:endParaRPr lang="en-US" sz="2000" b="1" dirty="0"/>
          </a:p>
          <a:p>
            <a:r>
              <a:rPr lang="el-GR" sz="2000" b="1" dirty="0"/>
              <a:t>ζώων δεν μπορεί να είναι παρά μια </a:t>
            </a:r>
            <a:r>
              <a:rPr lang="el-GR" sz="2000" b="1" i="1" dirty="0"/>
              <a:t>ανθρώπινη</a:t>
            </a:r>
            <a:r>
              <a:rPr lang="el-GR" sz="2000" b="1" dirty="0"/>
              <a:t> ιστορία των ζώων, αλλά και μια ιστορία των </a:t>
            </a:r>
            <a:endParaRPr lang="en-US" sz="2000" b="1" dirty="0"/>
          </a:p>
          <a:p>
            <a:r>
              <a:rPr lang="el-GR" sz="2000" b="1" dirty="0"/>
              <a:t>ζώων </a:t>
            </a:r>
            <a:r>
              <a:rPr lang="el-GR" sz="2000" b="1" i="1" dirty="0"/>
              <a:t>για τους</a:t>
            </a:r>
            <a:r>
              <a:rPr lang="el-GR" sz="2000" b="1" dirty="0"/>
              <a:t> ανθρώπους. </a:t>
            </a:r>
            <a:endParaRPr lang="en-US" sz="2000" b="1" dirty="0"/>
          </a:p>
          <a:p>
            <a:endParaRPr lang="en-US" sz="2000" b="1" dirty="0"/>
          </a:p>
          <a:p>
            <a:r>
              <a:rPr lang="el-GR" sz="2000" b="1" dirty="0"/>
              <a:t>Στην πρώτη, η ιστορία των ανθρώπων προβάλλεται μοιραία στον ζωικό κόσμο, ενώ στη </a:t>
            </a:r>
            <a:endParaRPr lang="en-US" sz="2000" b="1" dirty="0"/>
          </a:p>
          <a:p>
            <a:r>
              <a:rPr lang="el-GR" sz="2000" b="1" dirty="0"/>
              <a:t>δεύτερη η ιστορία των ζώων (αφηγημένη από τους ανθρώπους) προβάλλεται στον </a:t>
            </a:r>
            <a:endParaRPr lang="en-US" sz="2000" b="1" dirty="0"/>
          </a:p>
          <a:p>
            <a:r>
              <a:rPr lang="el-GR" sz="2000" b="1" dirty="0"/>
              <a:t>ανθρώπινο κόσμο ως </a:t>
            </a:r>
            <a:endParaRPr lang="en-US" sz="2000" b="1" dirty="0"/>
          </a:p>
          <a:p>
            <a:r>
              <a:rPr lang="el-GR" sz="2000" b="1" dirty="0"/>
              <a:t>αναπόφευκτο μέρος του. </a:t>
            </a:r>
            <a:endParaRPr lang="en-US" sz="2000" b="1" dirty="0"/>
          </a:p>
          <a:p>
            <a:r>
              <a:rPr lang="el-GR" sz="2000" b="1" dirty="0"/>
              <a:t>Και στις δύο περιπτώσεις </a:t>
            </a:r>
            <a:endParaRPr lang="en-US" sz="2000" b="1" dirty="0"/>
          </a:p>
          <a:p>
            <a:r>
              <a:rPr lang="el-GR" sz="2000" b="1" dirty="0" err="1"/>
              <a:t>εκδιπλώνεται</a:t>
            </a:r>
            <a:r>
              <a:rPr lang="el-GR" sz="2000" b="1" dirty="0"/>
              <a:t> μια ζοφερή </a:t>
            </a:r>
            <a:endParaRPr lang="en-US" sz="2000" b="1" dirty="0"/>
          </a:p>
          <a:p>
            <a:r>
              <a:rPr lang="el-GR" sz="2000" b="1" dirty="0"/>
              <a:t>ιστορία θανάτου, </a:t>
            </a:r>
            <a:endParaRPr lang="en-US" sz="2000" b="1" dirty="0"/>
          </a:p>
          <a:p>
            <a:r>
              <a:rPr lang="el-GR" sz="2000" b="1" dirty="0"/>
              <a:t>συνδεδεμένη στην αρχή </a:t>
            </a:r>
            <a:endParaRPr lang="en-US" sz="2000" b="1" dirty="0"/>
          </a:p>
          <a:p>
            <a:r>
              <a:rPr lang="el-GR" sz="2000" b="1" dirty="0"/>
              <a:t>με την ανάγκη της ανθρώπινης </a:t>
            </a:r>
            <a:endParaRPr lang="en-US" sz="2000" b="1" dirty="0"/>
          </a:p>
          <a:p>
            <a:r>
              <a:rPr lang="el-GR" sz="2000" b="1" dirty="0"/>
              <a:t>επιβίωσης και σταδιακά </a:t>
            </a:r>
            <a:endParaRPr lang="en-US" sz="2000" b="1" dirty="0"/>
          </a:p>
          <a:p>
            <a:r>
              <a:rPr lang="el-GR" sz="2000" b="1" dirty="0"/>
              <a:t>εξελιγμένη σε μια σκληρή </a:t>
            </a:r>
            <a:endParaRPr lang="en-US" sz="2000" b="1" dirty="0"/>
          </a:p>
          <a:p>
            <a:r>
              <a:rPr lang="el-GR" sz="2000" b="1" dirty="0"/>
              <a:t>και </a:t>
            </a:r>
            <a:r>
              <a:rPr lang="el-GR" sz="2000" b="1" i="1" dirty="0"/>
              <a:t>απάνθρωπη</a:t>
            </a:r>
            <a:r>
              <a:rPr lang="el-GR" sz="2000" b="1" dirty="0"/>
              <a:t> «εκμετάλλευση» </a:t>
            </a:r>
            <a:endParaRPr lang="en-US" sz="2000" b="1" dirty="0"/>
          </a:p>
          <a:p>
            <a:r>
              <a:rPr lang="el-GR" sz="2000" b="1" dirty="0"/>
              <a:t>των μη ανθρώπινων και </a:t>
            </a:r>
            <a:endParaRPr lang="en-US" sz="2000" b="1" dirty="0"/>
          </a:p>
          <a:p>
            <a:r>
              <a:rPr lang="el-GR" sz="2000" b="1" dirty="0"/>
              <a:t>άλογων ζώων από τα ανθρώπινα </a:t>
            </a:r>
            <a:endParaRPr lang="en-US" sz="2000" b="1" dirty="0"/>
          </a:p>
          <a:p>
            <a:r>
              <a:rPr lang="el-GR" sz="2000" b="1" dirty="0"/>
              <a:t>και έλλογα ζώα στη βιομηχανία τροφής, </a:t>
            </a:r>
            <a:endParaRPr lang="en-US" sz="2000" b="1" dirty="0"/>
          </a:p>
          <a:p>
            <a:r>
              <a:rPr lang="el-GR" sz="2000" b="1" dirty="0"/>
              <a:t>ένδυσης, καλλυντικών, στην τεχνολογία χημικών και βιολογικών όπλων, στην ψυχολογική </a:t>
            </a:r>
            <a:endParaRPr lang="en-US" sz="2000" b="1" dirty="0"/>
          </a:p>
          <a:p>
            <a:r>
              <a:rPr lang="el-GR" sz="2000" b="1" dirty="0"/>
              <a:t>έρευνα, τον ιατρικό πειραματισμό </a:t>
            </a:r>
            <a:r>
              <a:rPr lang="el-GR" sz="2000" b="1" dirty="0" err="1"/>
              <a:t>κ.ο.κ</a:t>
            </a:r>
            <a:r>
              <a:rPr lang="el-GR" sz="2000" b="1" dirty="0"/>
              <a:t>. </a:t>
            </a: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99392"/>
            <a:ext cx="9507731" cy="5324535"/>
          </a:xfrm>
          <a:prstGeom prst="rect">
            <a:avLst/>
          </a:prstGeom>
          <a:noFill/>
        </p:spPr>
        <p:txBody>
          <a:bodyPr wrap="none" rtlCol="0">
            <a:spAutoFit/>
          </a:bodyPr>
          <a:lstStyle/>
          <a:p>
            <a:endParaRPr lang="el-GR" sz="2400" b="1" dirty="0">
              <a:solidFill>
                <a:schemeClr val="bg1"/>
              </a:solidFill>
            </a:endParaRPr>
          </a:p>
          <a:p>
            <a:r>
              <a:rPr lang="el-GR" sz="2400" b="1" dirty="0">
                <a:solidFill>
                  <a:schemeClr val="bg1"/>
                </a:solidFill>
              </a:rPr>
              <a:t>		</a:t>
            </a:r>
            <a:r>
              <a:rPr lang="el-GR" sz="2800" b="1" dirty="0">
                <a:solidFill>
                  <a:schemeClr val="bg1"/>
                </a:solidFill>
              </a:rPr>
              <a:t>Εκεί που δεν το περιμένεις….</a:t>
            </a:r>
          </a:p>
          <a:p>
            <a:r>
              <a:rPr lang="el-GR" sz="2400" b="1" dirty="0">
                <a:solidFill>
                  <a:schemeClr val="bg1"/>
                </a:solidFill>
              </a:rPr>
              <a:t> </a:t>
            </a:r>
          </a:p>
          <a:p>
            <a:r>
              <a:rPr lang="el-GR" sz="2400" b="1" dirty="0">
                <a:solidFill>
                  <a:schemeClr val="bg1"/>
                </a:solidFill>
              </a:rPr>
              <a:t>Η αληθινή παρουσία του ζώου στη σκηνή, η αυθυπαρξία του ενώπιον των </a:t>
            </a:r>
          </a:p>
          <a:p>
            <a:r>
              <a:rPr lang="el-GR" sz="2400" b="1" dirty="0">
                <a:solidFill>
                  <a:schemeClr val="bg1"/>
                </a:solidFill>
              </a:rPr>
              <a:t>θεατών και η πραγματική συμμετοχή του στα δρώμενα προκαλεί αν μη τι </a:t>
            </a:r>
          </a:p>
          <a:p>
            <a:r>
              <a:rPr lang="el-GR" sz="2400" b="1" dirty="0">
                <a:solidFill>
                  <a:schemeClr val="bg1"/>
                </a:solidFill>
              </a:rPr>
              <a:t>άλλο την άμεση προσοχή, το ενδιαφέρον ή και τον εντυπωσιασμό από την </a:t>
            </a:r>
          </a:p>
          <a:p>
            <a:r>
              <a:rPr lang="el-GR" sz="2400" b="1" dirty="0">
                <a:solidFill>
                  <a:schemeClr val="bg1"/>
                </a:solidFill>
              </a:rPr>
              <a:t>αρχαιότητα έως σήμερα. Το βλέμμα αιφνιδιάζεται όταν συλλαμβάνει κάτι </a:t>
            </a:r>
          </a:p>
          <a:p>
            <a:r>
              <a:rPr lang="el-GR" sz="2400" b="1" dirty="0">
                <a:solidFill>
                  <a:schemeClr val="bg1"/>
                </a:solidFill>
              </a:rPr>
              <a:t>που δεν το περιμένει ή εκεί που δεν το περιμένει. </a:t>
            </a:r>
          </a:p>
          <a:p>
            <a:endParaRPr lang="el-GR" sz="2400" b="1" dirty="0">
              <a:solidFill>
                <a:schemeClr val="bg1"/>
              </a:solidFill>
            </a:endParaRPr>
          </a:p>
          <a:p>
            <a:r>
              <a:rPr lang="el-GR" sz="2400" b="1" dirty="0">
                <a:solidFill>
                  <a:schemeClr val="bg1"/>
                </a:solidFill>
              </a:rPr>
              <a:t>Η εισαγωγή λ.χ. στην αρχαία Ελλάδα εξωτικών ζώων εν </a:t>
            </a:r>
            <a:r>
              <a:rPr lang="el-GR" sz="2400" b="1" dirty="0" err="1">
                <a:solidFill>
                  <a:schemeClr val="bg1"/>
                </a:solidFill>
              </a:rPr>
              <a:t>είδει</a:t>
            </a:r>
            <a:r>
              <a:rPr lang="el-GR" sz="2400" b="1" dirty="0">
                <a:solidFill>
                  <a:schemeClr val="bg1"/>
                </a:solidFill>
              </a:rPr>
              <a:t> διπλωματικών </a:t>
            </a:r>
          </a:p>
          <a:p>
            <a:r>
              <a:rPr lang="el-GR" sz="2400" b="1" dirty="0">
                <a:solidFill>
                  <a:schemeClr val="bg1"/>
                </a:solidFill>
              </a:rPr>
              <a:t>δώρων ή αναμνηστικών και η χρήση τους σε αγωνιστικές ή χορευτικές</a:t>
            </a:r>
          </a:p>
          <a:p>
            <a:r>
              <a:rPr lang="el-GR" sz="2400" b="1" dirty="0">
                <a:solidFill>
                  <a:schemeClr val="bg1"/>
                </a:solidFill>
              </a:rPr>
              <a:t>παραστάσεις είναι ένας αιφνιδιασμός που προέρχεται από το αλλότριο </a:t>
            </a:r>
          </a:p>
          <a:p>
            <a:r>
              <a:rPr lang="el-GR" sz="2400" b="1" dirty="0">
                <a:solidFill>
                  <a:schemeClr val="bg1"/>
                </a:solidFill>
              </a:rPr>
              <a:t>ζωικό είδος. </a:t>
            </a:r>
          </a:p>
          <a:p>
            <a:endParaRPr lang="el-GR" sz="2400" b="1" dirty="0">
              <a:solidFill>
                <a:schemeClr val="bg1"/>
              </a:solidFill>
            </a:endParaRP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57001"/>
            <a:ext cx="9411551" cy="5632311"/>
          </a:xfrm>
          <a:prstGeom prst="rect">
            <a:avLst/>
          </a:prstGeom>
          <a:noFill/>
        </p:spPr>
        <p:txBody>
          <a:bodyPr wrap="none" rtlCol="0">
            <a:spAutoFit/>
          </a:bodyPr>
          <a:lstStyle/>
          <a:p>
            <a:r>
              <a:rPr lang="el-GR" sz="2400" b="1" dirty="0">
                <a:solidFill>
                  <a:schemeClr val="bg1"/>
                </a:solidFill>
              </a:rPr>
              <a:t>Ο αιφνιδιασμός από τον «τόπο» εμφάνισης του ζώου είναι κάπως </a:t>
            </a:r>
          </a:p>
          <a:p>
            <a:r>
              <a:rPr lang="el-GR" sz="2400" b="1" dirty="0">
                <a:solidFill>
                  <a:schemeClr val="bg1"/>
                </a:solidFill>
              </a:rPr>
              <a:t>διαφορετικός. Ενώ στο τσίρκο λ.χ. η παρουσία ενός αλόγου είναι </a:t>
            </a:r>
          </a:p>
          <a:p>
            <a:r>
              <a:rPr lang="el-GR" sz="2400" b="1" dirty="0">
                <a:solidFill>
                  <a:schemeClr val="bg1"/>
                </a:solidFill>
              </a:rPr>
              <a:t>αναμενόμενη και αυτονόητη, στη θεατρική σκηνή τα πράγματα αλλάζουν, </a:t>
            </a:r>
          </a:p>
          <a:p>
            <a:r>
              <a:rPr lang="el-GR" sz="2400" b="1" dirty="0">
                <a:solidFill>
                  <a:schemeClr val="bg1"/>
                </a:solidFill>
              </a:rPr>
              <a:t>καθώς εδώ κυρίαρχος δεν είναι ο εκπαιδευτής και ο θηριοδαμαστής, αλλά ο </a:t>
            </a:r>
          </a:p>
          <a:p>
            <a:r>
              <a:rPr lang="el-GR" sz="2400" b="1" dirty="0">
                <a:solidFill>
                  <a:schemeClr val="bg1"/>
                </a:solidFill>
              </a:rPr>
              <a:t>σκηνοθέτης και ο ηθοποιός. </a:t>
            </a:r>
          </a:p>
          <a:p>
            <a:endParaRPr lang="el-GR" sz="2400" b="1" dirty="0">
              <a:solidFill>
                <a:schemeClr val="bg1"/>
              </a:solidFill>
            </a:endParaRPr>
          </a:p>
          <a:p>
            <a:r>
              <a:rPr lang="el-GR" sz="2400" b="1" dirty="0">
                <a:solidFill>
                  <a:schemeClr val="bg1"/>
                </a:solidFill>
              </a:rPr>
              <a:t>Η τέχνη του θεάτρου, τέχνη υπαρξιακών μεγεθών, είναι δημιουργία του </a:t>
            </a:r>
          </a:p>
          <a:p>
            <a:r>
              <a:rPr lang="el-GR" sz="2400" b="1" dirty="0">
                <a:solidFill>
                  <a:schemeClr val="bg1"/>
                </a:solidFill>
              </a:rPr>
              <a:t>ανθρώπου, μέσω του ανθρώπινου για τον άνθρωπο, η τέχνη του τσίρκου </a:t>
            </a:r>
          </a:p>
          <a:p>
            <a:r>
              <a:rPr lang="el-GR" sz="2400" b="1" dirty="0">
                <a:solidFill>
                  <a:schemeClr val="bg1"/>
                </a:solidFill>
              </a:rPr>
              <a:t>συνίσταται κατά κύριο λόγο στην επίδειξη των σωματικών ικανοτήτων των </a:t>
            </a:r>
          </a:p>
          <a:p>
            <a:r>
              <a:rPr lang="el-GR" sz="2400" b="1" dirty="0">
                <a:solidFill>
                  <a:schemeClr val="bg1"/>
                </a:solidFill>
              </a:rPr>
              <a:t>ανθρώπων και των ζώων, των ανθρώπων που επιβάλλονται και κυριαρχούν </a:t>
            </a:r>
          </a:p>
          <a:p>
            <a:r>
              <a:rPr lang="el-GR" sz="2400" b="1" dirty="0">
                <a:solidFill>
                  <a:schemeClr val="bg1"/>
                </a:solidFill>
              </a:rPr>
              <a:t>στα ζώα και των ζώων που υπακούουν και υποτάσσονται στα ανθρώπινα </a:t>
            </a:r>
          </a:p>
          <a:p>
            <a:r>
              <a:rPr lang="el-GR" sz="2400" b="1" dirty="0">
                <a:solidFill>
                  <a:schemeClr val="bg1"/>
                </a:solidFill>
              </a:rPr>
              <a:t>κελεύσματα. </a:t>
            </a:r>
          </a:p>
          <a:p>
            <a:endParaRPr lang="el-GR" sz="2400" b="1" dirty="0">
              <a:solidFill>
                <a:schemeClr val="bg1"/>
              </a:solidFill>
            </a:endParaRPr>
          </a:p>
          <a:p>
            <a:r>
              <a:rPr lang="el-GR" sz="2400" b="1" dirty="0">
                <a:solidFill>
                  <a:schemeClr val="bg1"/>
                </a:solidFill>
              </a:rPr>
              <a:t>Και εδώ όπως και παντού στη ζωή, οι ζωικές ικανότητες πιστώνονται εν </a:t>
            </a:r>
          </a:p>
          <a:p>
            <a:r>
              <a:rPr lang="el-GR" sz="2400" b="1" dirty="0">
                <a:solidFill>
                  <a:schemeClr val="bg1"/>
                </a:solidFill>
              </a:rPr>
              <a:t>τέλει στον άνθρωπο που τις εκμεταλλεύεται. </a:t>
            </a: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99392"/>
            <a:ext cx="9403536" cy="5632311"/>
          </a:xfrm>
          <a:prstGeom prst="rect">
            <a:avLst/>
          </a:prstGeom>
          <a:noFill/>
        </p:spPr>
        <p:txBody>
          <a:bodyPr wrap="none" rtlCol="0">
            <a:spAutoFit/>
          </a:bodyPr>
          <a:lstStyle/>
          <a:p>
            <a:r>
              <a:rPr lang="el-GR" sz="2400" b="1" dirty="0">
                <a:solidFill>
                  <a:schemeClr val="bg1"/>
                </a:solidFill>
              </a:rPr>
              <a:t>Τα ζώα, κατά συνέπεια, εισάγουν στο θέατρο την αβεβαιότητα, κάτι το </a:t>
            </a:r>
          </a:p>
          <a:p>
            <a:r>
              <a:rPr lang="el-GR" sz="2400" b="1" dirty="0">
                <a:solidFill>
                  <a:schemeClr val="bg1"/>
                </a:solidFill>
              </a:rPr>
              <a:t>παράξενο, το απρόσμενο, το αταίριαστο ή το ανοίκειο και αποτελούν </a:t>
            </a:r>
          </a:p>
          <a:p>
            <a:r>
              <a:rPr lang="el-GR" sz="2400" b="1" dirty="0">
                <a:solidFill>
                  <a:schemeClr val="bg1"/>
                </a:solidFill>
              </a:rPr>
              <a:t>γι’ αυτό ένα μεγάλο </a:t>
            </a:r>
            <a:r>
              <a:rPr lang="el-GR" sz="2400" b="1" dirty="0" err="1">
                <a:solidFill>
                  <a:schemeClr val="bg1"/>
                </a:solidFill>
              </a:rPr>
              <a:t>διακύβευμα</a:t>
            </a:r>
            <a:r>
              <a:rPr lang="el-GR" sz="2400" b="1" dirty="0">
                <a:solidFill>
                  <a:schemeClr val="bg1"/>
                </a:solidFill>
              </a:rPr>
              <a:t> για τον παραγωγό και τον σκηνοθέτη, </a:t>
            </a:r>
          </a:p>
          <a:p>
            <a:r>
              <a:rPr lang="el-GR" sz="2400" b="1" dirty="0" err="1">
                <a:solidFill>
                  <a:schemeClr val="bg1"/>
                </a:solidFill>
              </a:rPr>
              <a:t>διακύβευμα</a:t>
            </a:r>
            <a:r>
              <a:rPr lang="el-GR" sz="2400" b="1" dirty="0">
                <a:solidFill>
                  <a:schemeClr val="bg1"/>
                </a:solidFill>
              </a:rPr>
              <a:t> που θα μπορούσε να θέσει το ζώο εκτός «της θεατρικής </a:t>
            </a:r>
          </a:p>
          <a:p>
            <a:r>
              <a:rPr lang="el-GR" sz="2400" b="1" dirty="0">
                <a:solidFill>
                  <a:schemeClr val="bg1"/>
                </a:solidFill>
              </a:rPr>
              <a:t>οικονομίας»: </a:t>
            </a:r>
          </a:p>
          <a:p>
            <a:endParaRPr lang="el-GR" sz="2400" b="1" dirty="0">
              <a:solidFill>
                <a:schemeClr val="bg1"/>
              </a:solidFill>
            </a:endParaRPr>
          </a:p>
          <a:p>
            <a:r>
              <a:rPr lang="el-GR" sz="2400" b="1" dirty="0">
                <a:solidFill>
                  <a:schemeClr val="bg1"/>
                </a:solidFill>
              </a:rPr>
              <a:t>εάν όλα εξελιχθούν ομαλά το κοινό θα εντυπωσιαστεί, αλλά το </a:t>
            </a:r>
          </a:p>
          <a:p>
            <a:r>
              <a:rPr lang="el-GR" sz="2400" b="1" dirty="0">
                <a:solidFill>
                  <a:schemeClr val="bg1"/>
                </a:solidFill>
              </a:rPr>
              <a:t>ζώο μπορεί να «κλέψει» την παράσταση από τους ηθοποιούς· </a:t>
            </a:r>
          </a:p>
          <a:p>
            <a:endParaRPr lang="el-GR" sz="2400" b="1" dirty="0">
              <a:solidFill>
                <a:schemeClr val="bg1"/>
              </a:solidFill>
            </a:endParaRPr>
          </a:p>
          <a:p>
            <a:r>
              <a:rPr lang="el-GR" sz="2400" b="1" dirty="0">
                <a:solidFill>
                  <a:schemeClr val="bg1"/>
                </a:solidFill>
              </a:rPr>
              <a:t>εάν πάλι η έκβαση δεν είναι θετική, ελλοχεύει ο κίνδυνος να αποδιαρθρωθεί </a:t>
            </a:r>
          </a:p>
          <a:p>
            <a:r>
              <a:rPr lang="el-GR" sz="2400" b="1" dirty="0">
                <a:solidFill>
                  <a:schemeClr val="bg1"/>
                </a:solidFill>
              </a:rPr>
              <a:t>και να αποτύχει η παράσταση, καθώς μπορεί να διασπαστεί το δομικό της </a:t>
            </a:r>
          </a:p>
          <a:p>
            <a:r>
              <a:rPr lang="el-GR" sz="2400" b="1" dirty="0">
                <a:solidFill>
                  <a:schemeClr val="bg1"/>
                </a:solidFill>
              </a:rPr>
              <a:t>σχέδιο. </a:t>
            </a:r>
          </a:p>
          <a:p>
            <a:endParaRPr lang="el-GR" sz="2400" b="1" dirty="0">
              <a:solidFill>
                <a:schemeClr val="bg1"/>
              </a:solidFill>
            </a:endParaRPr>
          </a:p>
          <a:p>
            <a:r>
              <a:rPr lang="el-GR" sz="2400" b="1" dirty="0">
                <a:solidFill>
                  <a:schemeClr val="bg1"/>
                </a:solidFill>
              </a:rPr>
              <a:t>Γι’ αυτόν τον λόγο, οι σκηνοθέτες (όπως και οι ηθοποιοί) ήταν πολύ </a:t>
            </a:r>
          </a:p>
          <a:p>
            <a:r>
              <a:rPr lang="el-GR" sz="2400" b="1" dirty="0">
                <a:solidFill>
                  <a:schemeClr val="bg1"/>
                </a:solidFill>
              </a:rPr>
              <a:t>επιφυλακτικοί και διστακτικοί στη χρήση των ζώων στη σκηνή.</a:t>
            </a: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sz="2000" dirty="0"/>
              <a:t>. </a:t>
            </a:r>
            <a:endParaRPr lang="en-US" sz="2000" dirty="0"/>
          </a:p>
          <a:p>
            <a:endParaRPr lang="en-US" sz="2000"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394975"/>
            <a:ext cx="9448420" cy="6863417"/>
          </a:xfrm>
          <a:prstGeom prst="rect">
            <a:avLst/>
          </a:prstGeom>
          <a:noFill/>
        </p:spPr>
        <p:txBody>
          <a:bodyPr wrap="none" rtlCol="0">
            <a:spAutoFit/>
          </a:bodyPr>
          <a:lstStyle/>
          <a:p>
            <a:endParaRPr lang="el-GR" sz="2000" b="1" dirty="0">
              <a:solidFill>
                <a:schemeClr val="bg1"/>
              </a:solidFill>
            </a:endParaRPr>
          </a:p>
          <a:p>
            <a:r>
              <a:rPr lang="el-GR" sz="2000" b="1" dirty="0">
                <a:solidFill>
                  <a:schemeClr val="bg1"/>
                </a:solidFill>
              </a:rPr>
              <a:t>Όταν βλέπουμε, επομένως, στα κείμενα της αθηναϊκής τραγωδίας τη χρήση αλόγων σε </a:t>
            </a:r>
            <a:endParaRPr lang="en-US" sz="2000" b="1" dirty="0">
              <a:solidFill>
                <a:schemeClr val="bg1"/>
              </a:solidFill>
            </a:endParaRPr>
          </a:p>
          <a:p>
            <a:r>
              <a:rPr lang="el-GR" sz="2000" b="1" dirty="0">
                <a:solidFill>
                  <a:schemeClr val="bg1"/>
                </a:solidFill>
              </a:rPr>
              <a:t>δίφρους για την είσοδο ηγεμονικών προσώπων στη σκηνή, εικάζουμε βάσιμα ότι </a:t>
            </a:r>
            <a:endParaRPr lang="en-US" sz="2000" b="1" dirty="0">
              <a:solidFill>
                <a:schemeClr val="bg1"/>
              </a:solidFill>
            </a:endParaRPr>
          </a:p>
          <a:p>
            <a:r>
              <a:rPr lang="el-GR" sz="2000" b="1" dirty="0">
                <a:solidFill>
                  <a:schemeClr val="bg1"/>
                </a:solidFill>
              </a:rPr>
              <a:t>αποτελούσαν μια αληθινή πρόκληση για όλους τους συντελεστές της σκηνικής παραγωγής. </a:t>
            </a:r>
            <a:endParaRPr lang="en-US" sz="2000" b="1" dirty="0">
              <a:solidFill>
                <a:schemeClr val="bg1"/>
              </a:solidFill>
            </a:endParaRPr>
          </a:p>
          <a:p>
            <a:r>
              <a:rPr lang="el-GR" sz="2000" b="1" dirty="0">
                <a:solidFill>
                  <a:schemeClr val="bg1"/>
                </a:solidFill>
              </a:rPr>
              <a:t>Στην είσοδο λ.χ. του Αγαμέμνονα στην ομώνυμη αισχύλεια τραγωδία η παρουσία αληθινών </a:t>
            </a:r>
          </a:p>
          <a:p>
            <a:r>
              <a:rPr lang="el-GR" sz="2000" b="1" dirty="0">
                <a:solidFill>
                  <a:schemeClr val="bg1"/>
                </a:solidFill>
              </a:rPr>
              <a:t>πολεμικών αλόγων θα μπορούσε </a:t>
            </a:r>
          </a:p>
          <a:p>
            <a:endParaRPr lang="el-GR" sz="2000" b="1" dirty="0">
              <a:solidFill>
                <a:schemeClr val="bg1"/>
              </a:solidFill>
            </a:endParaRPr>
          </a:p>
          <a:p>
            <a:r>
              <a:rPr lang="el-GR" sz="2000" b="1" dirty="0">
                <a:solidFill>
                  <a:schemeClr val="bg1"/>
                </a:solidFill>
              </a:rPr>
              <a:t>1) όχι μόνο να συνοδεύει τον παλιννοστούντα άνακτα, </a:t>
            </a:r>
          </a:p>
          <a:p>
            <a:r>
              <a:rPr lang="el-GR" sz="2000" b="1" dirty="0">
                <a:solidFill>
                  <a:schemeClr val="bg1"/>
                </a:solidFill>
              </a:rPr>
              <a:t>αλλά και να εισάγει το κλίμα του πολέμου και του θριάμβου στις Μυκήνες, </a:t>
            </a:r>
          </a:p>
          <a:p>
            <a:endParaRPr lang="el-GR" sz="2000" b="1" dirty="0">
              <a:solidFill>
                <a:schemeClr val="bg1"/>
              </a:solidFill>
            </a:endParaRPr>
          </a:p>
          <a:p>
            <a:r>
              <a:rPr lang="el-GR" sz="2000" b="1" dirty="0">
                <a:solidFill>
                  <a:schemeClr val="bg1"/>
                </a:solidFill>
              </a:rPr>
              <a:t>2) να αιφνιδιάσει τα βλέμματα του κοινού, </a:t>
            </a:r>
          </a:p>
          <a:p>
            <a:endParaRPr lang="el-GR" sz="2000" b="1" dirty="0">
              <a:solidFill>
                <a:schemeClr val="bg1"/>
              </a:solidFill>
            </a:endParaRPr>
          </a:p>
          <a:p>
            <a:r>
              <a:rPr lang="el-GR" sz="2000" b="1" dirty="0">
                <a:solidFill>
                  <a:schemeClr val="bg1"/>
                </a:solidFill>
              </a:rPr>
              <a:t>3) να επιτείνει με τον πλέον θεαματικό τρόπο την επιβλητική και πομπώδη επιστροφή του </a:t>
            </a:r>
          </a:p>
          <a:p>
            <a:r>
              <a:rPr lang="el-GR" sz="2000" b="1" dirty="0">
                <a:solidFill>
                  <a:schemeClr val="bg1"/>
                </a:solidFill>
              </a:rPr>
              <a:t>στρατηλάτη </a:t>
            </a:r>
          </a:p>
          <a:p>
            <a:endParaRPr lang="el-GR" sz="2000" b="1" dirty="0">
              <a:solidFill>
                <a:schemeClr val="bg1"/>
              </a:solidFill>
            </a:endParaRPr>
          </a:p>
          <a:p>
            <a:r>
              <a:rPr lang="el-GR" sz="2000" b="1" dirty="0">
                <a:solidFill>
                  <a:schemeClr val="bg1"/>
                </a:solidFill>
              </a:rPr>
              <a:t>4) να εντείνει τη φοβερή αντίθεση ανάμεσα στη μεγαλειώδη επιστροφή και την ταπεινωτική </a:t>
            </a:r>
          </a:p>
          <a:p>
            <a:r>
              <a:rPr lang="el-GR" sz="2000" b="1" dirty="0">
                <a:solidFill>
                  <a:schemeClr val="bg1"/>
                </a:solidFill>
              </a:rPr>
              <a:t>πτώση και </a:t>
            </a:r>
          </a:p>
          <a:p>
            <a:endParaRPr lang="el-GR" sz="2000" b="1" dirty="0">
              <a:solidFill>
                <a:schemeClr val="bg1"/>
              </a:solidFill>
            </a:endParaRPr>
          </a:p>
          <a:p>
            <a:r>
              <a:rPr lang="el-GR" sz="2000" b="1" dirty="0">
                <a:solidFill>
                  <a:schemeClr val="bg1"/>
                </a:solidFill>
              </a:rPr>
              <a:t>5) να ενεργοποιεί ένα σύνθετο πλέγμα αντιθέσεων, που εκτείνεται σε όλη την </a:t>
            </a:r>
          </a:p>
          <a:p>
            <a:r>
              <a:rPr lang="el-GR" sz="2000" b="1" i="1" dirty="0" err="1">
                <a:solidFill>
                  <a:schemeClr val="bg1"/>
                </a:solidFill>
              </a:rPr>
              <a:t>Ορέστεια</a:t>
            </a:r>
            <a:r>
              <a:rPr lang="el-GR" sz="2000" b="1" dirty="0">
                <a:solidFill>
                  <a:schemeClr val="bg1"/>
                </a:solidFill>
              </a:rPr>
              <a:t>, μεταξύ ανθρώπων και ζώων,</a:t>
            </a:r>
            <a:r>
              <a:rPr lang="en-US" sz="2000" b="1" dirty="0">
                <a:solidFill>
                  <a:schemeClr val="bg1"/>
                </a:solidFill>
              </a:rPr>
              <a:t> </a:t>
            </a:r>
            <a:r>
              <a:rPr lang="el-GR" sz="2000" b="1" dirty="0">
                <a:solidFill>
                  <a:schemeClr val="bg1"/>
                </a:solidFill>
              </a:rPr>
              <a:t>πλέγμα που σχηματίζεται βάσει την ύπαρξης ή της </a:t>
            </a:r>
          </a:p>
          <a:p>
            <a:r>
              <a:rPr lang="el-GR" sz="2000" b="1" dirty="0">
                <a:solidFill>
                  <a:schemeClr val="bg1"/>
                </a:solidFill>
              </a:rPr>
              <a:t>ανυπαρξίας της ομιλίας. </a:t>
            </a:r>
          </a:p>
          <a:p>
            <a:endParaRPr lang="el-GR" sz="2000" b="1" dirty="0">
              <a:solidFill>
                <a:schemeClr val="bg1"/>
              </a:solidFill>
            </a:endParaRPr>
          </a:p>
        </p:txBody>
      </p:sp>
      <p:sp>
        <p:nvSpPr>
          <p:cNvPr id="5" name="TextBox 4"/>
          <p:cNvSpPr txBox="1"/>
          <p:nvPr/>
        </p:nvSpPr>
        <p:spPr>
          <a:xfrm>
            <a:off x="-900608" y="836712"/>
            <a:ext cx="184731" cy="400110"/>
          </a:xfrm>
          <a:prstGeom prst="rect">
            <a:avLst/>
          </a:prstGeom>
          <a:noFill/>
        </p:spPr>
        <p:txBody>
          <a:bodyPr wrap="none" rtlCol="0">
            <a:spAutoFit/>
          </a:bodyPr>
          <a:lstStyle/>
          <a:p>
            <a:endParaRPr lang="el-GR" sz="2000" dirty="0"/>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414719"/>
            <a:ext cx="9586279" cy="7786747"/>
          </a:xfrm>
          <a:prstGeom prst="rect">
            <a:avLst/>
          </a:prstGeom>
          <a:noFill/>
        </p:spPr>
        <p:txBody>
          <a:bodyPr wrap="none" rtlCol="0">
            <a:spAutoFit/>
          </a:bodyPr>
          <a:lstStyle/>
          <a:p>
            <a:endParaRPr lang="el-GR" sz="2000" b="1" dirty="0">
              <a:solidFill>
                <a:schemeClr val="bg1"/>
              </a:solidFill>
            </a:endParaRPr>
          </a:p>
          <a:p>
            <a:r>
              <a:rPr lang="el-GR" sz="2000" b="1" dirty="0">
                <a:solidFill>
                  <a:schemeClr val="bg1"/>
                </a:solidFill>
              </a:rPr>
              <a:t>Σε άρμα κάνει την πρώτη εμφάνισή της (στ. 159) και η </a:t>
            </a:r>
            <a:r>
              <a:rPr lang="el-GR" sz="2000" b="1" dirty="0" err="1">
                <a:solidFill>
                  <a:schemeClr val="bg1"/>
                </a:solidFill>
              </a:rPr>
              <a:t>Άτοσσα</a:t>
            </a:r>
            <a:r>
              <a:rPr lang="el-GR" sz="2000" b="1" dirty="0">
                <a:solidFill>
                  <a:schemeClr val="bg1"/>
                </a:solidFill>
              </a:rPr>
              <a:t> στους </a:t>
            </a:r>
            <a:r>
              <a:rPr lang="el-GR" sz="2000" b="1" i="1" dirty="0">
                <a:solidFill>
                  <a:schemeClr val="bg1"/>
                </a:solidFill>
              </a:rPr>
              <a:t>Πέρσες</a:t>
            </a:r>
            <a:r>
              <a:rPr lang="el-GR" sz="2000" b="1" dirty="0">
                <a:solidFill>
                  <a:schemeClr val="bg1"/>
                </a:solidFill>
              </a:rPr>
              <a:t> του Αισχύλου, </a:t>
            </a:r>
          </a:p>
          <a:p>
            <a:r>
              <a:rPr lang="el-GR" sz="2000" b="1" dirty="0">
                <a:solidFill>
                  <a:schemeClr val="bg1"/>
                </a:solidFill>
              </a:rPr>
              <a:t>όπως συμπεραίνουμε από τα λόγια της, όταν εμφανίζεται και πάλι (στ. 598), τη φορά αυτή </a:t>
            </a:r>
          </a:p>
          <a:p>
            <a:r>
              <a:rPr lang="el-GR" sz="2000" b="1" dirty="0">
                <a:solidFill>
                  <a:schemeClr val="bg1"/>
                </a:solidFill>
              </a:rPr>
              <a:t>όμως δίχως την παρουσία άρματος. Και στις δύο περιπτώσεις, τα άλογα θα προκαλούσαν </a:t>
            </a:r>
          </a:p>
          <a:p>
            <a:r>
              <a:rPr lang="el-GR" sz="2000" b="1" dirty="0">
                <a:solidFill>
                  <a:schemeClr val="bg1"/>
                </a:solidFill>
              </a:rPr>
              <a:t>την έκπληξη, θα συνδυάζονταν με τη μεγαλοπρέπεια των προσώπων και θα αξιοποιούντο </a:t>
            </a:r>
          </a:p>
          <a:p>
            <a:r>
              <a:rPr lang="el-GR" sz="2000" b="1" dirty="0">
                <a:solidFill>
                  <a:schemeClr val="bg1"/>
                </a:solidFill>
              </a:rPr>
              <a:t>στην ανάδειξη μιας σημαντικής μεταβολής και ψυχικής μετάπτωσής τους. Η αισχύλεια </a:t>
            </a:r>
          </a:p>
          <a:p>
            <a:r>
              <a:rPr lang="el-GR" sz="2000" b="1" dirty="0">
                <a:solidFill>
                  <a:schemeClr val="bg1"/>
                </a:solidFill>
              </a:rPr>
              <a:t>δραματουργία μας δίνει και άλλα παραδείγματα: στις </a:t>
            </a:r>
            <a:r>
              <a:rPr lang="el-GR" sz="2000" b="1" i="1" dirty="0">
                <a:solidFill>
                  <a:schemeClr val="bg1"/>
                </a:solidFill>
              </a:rPr>
              <a:t>Ευμενίδες</a:t>
            </a:r>
            <a:r>
              <a:rPr lang="el-GR" sz="2000" b="1" dirty="0">
                <a:solidFill>
                  <a:schemeClr val="bg1"/>
                </a:solidFill>
              </a:rPr>
              <a:t> με την αρχική είσοδο της </a:t>
            </a:r>
          </a:p>
          <a:p>
            <a:r>
              <a:rPr lang="el-GR" sz="2000" b="1" dirty="0">
                <a:solidFill>
                  <a:schemeClr val="bg1"/>
                </a:solidFill>
              </a:rPr>
              <a:t>Αθηνάς σε άρμα, στις </a:t>
            </a:r>
            <a:r>
              <a:rPr lang="el-GR" sz="2000" b="1" i="1" dirty="0">
                <a:solidFill>
                  <a:schemeClr val="bg1"/>
                </a:solidFill>
              </a:rPr>
              <a:t>Ικέτιδες</a:t>
            </a:r>
            <a:r>
              <a:rPr lang="el-GR" sz="2000" b="1" dirty="0">
                <a:solidFill>
                  <a:schemeClr val="bg1"/>
                </a:solidFill>
              </a:rPr>
              <a:t> το ίδιο σκηνικό με τον Πελασγό, στον </a:t>
            </a:r>
            <a:r>
              <a:rPr lang="el-GR" sz="2000" b="1" i="1" dirty="0">
                <a:solidFill>
                  <a:schemeClr val="bg1"/>
                </a:solidFill>
              </a:rPr>
              <a:t>Προμηθέα Δεσμώτη</a:t>
            </a:r>
            <a:r>
              <a:rPr lang="el-GR" sz="2000" b="1" dirty="0">
                <a:solidFill>
                  <a:schemeClr val="bg1"/>
                </a:solidFill>
              </a:rPr>
              <a:t> </a:t>
            </a:r>
          </a:p>
          <a:p>
            <a:r>
              <a:rPr lang="el-GR" sz="2000" b="1" dirty="0">
                <a:solidFill>
                  <a:schemeClr val="bg1"/>
                </a:solidFill>
              </a:rPr>
              <a:t>ο Ωκεανός καταφθάνει πάνω σε ένα φτερωτό ζώο. </a:t>
            </a:r>
          </a:p>
          <a:p>
            <a:endParaRPr lang="el-GR" sz="2000" b="1" dirty="0">
              <a:solidFill>
                <a:schemeClr val="bg1"/>
              </a:solidFill>
            </a:endParaRPr>
          </a:p>
          <a:p>
            <a:r>
              <a:rPr lang="el-GR" sz="2000" b="1" dirty="0">
                <a:solidFill>
                  <a:schemeClr val="bg1"/>
                </a:solidFill>
              </a:rPr>
              <a:t>Η χρήση αληθινών ζώων θα μπορούσε να θεωρηθεί πιθανή σε ορισμένες ευριπίδειες σκηνές, </a:t>
            </a:r>
          </a:p>
          <a:p>
            <a:r>
              <a:rPr lang="el-GR" sz="2000" b="1" dirty="0">
                <a:solidFill>
                  <a:schemeClr val="bg1"/>
                </a:solidFill>
              </a:rPr>
              <a:t>λ.χ. στην </a:t>
            </a:r>
            <a:r>
              <a:rPr lang="el-GR" sz="2000" b="1" i="1" dirty="0">
                <a:solidFill>
                  <a:schemeClr val="bg1"/>
                </a:solidFill>
              </a:rPr>
              <a:t>Ιφιγένεια εν </a:t>
            </a:r>
            <a:r>
              <a:rPr lang="el-GR" sz="2000" b="1" i="1" dirty="0" err="1">
                <a:solidFill>
                  <a:schemeClr val="bg1"/>
                </a:solidFill>
              </a:rPr>
              <a:t>Αυλίδι</a:t>
            </a:r>
            <a:r>
              <a:rPr lang="el-GR" sz="2000" b="1" dirty="0">
                <a:solidFill>
                  <a:schemeClr val="bg1"/>
                </a:solidFill>
              </a:rPr>
              <a:t>, στον </a:t>
            </a:r>
            <a:r>
              <a:rPr lang="el-GR" sz="2000" b="1" i="1" dirty="0">
                <a:solidFill>
                  <a:schemeClr val="bg1"/>
                </a:solidFill>
              </a:rPr>
              <a:t>Ρήσο</a:t>
            </a:r>
            <a:r>
              <a:rPr lang="el-GR" sz="2000" b="1" dirty="0">
                <a:solidFill>
                  <a:schemeClr val="bg1"/>
                </a:solidFill>
              </a:rPr>
              <a:t>, ή στο Δ΄ επεισόδιο της </a:t>
            </a:r>
            <a:r>
              <a:rPr lang="el-GR" sz="2000" b="1" i="1" dirty="0">
                <a:solidFill>
                  <a:schemeClr val="bg1"/>
                </a:solidFill>
              </a:rPr>
              <a:t>Ηλέκτρας</a:t>
            </a:r>
            <a:r>
              <a:rPr lang="el-GR" sz="2000" b="1" dirty="0">
                <a:solidFill>
                  <a:schemeClr val="bg1"/>
                </a:solidFill>
              </a:rPr>
              <a:t> με την άφιξη </a:t>
            </a:r>
          </a:p>
          <a:p>
            <a:r>
              <a:rPr lang="el-GR" sz="2000" b="1" dirty="0">
                <a:solidFill>
                  <a:schemeClr val="bg1"/>
                </a:solidFill>
              </a:rPr>
              <a:t>της Κλυταιμνήστρας με ένα βασιλικό αμάξι, ενώ αλλού (λ.χ. η περίπτωση του φτερωτού </a:t>
            </a:r>
          </a:p>
          <a:p>
            <a:r>
              <a:rPr lang="el-GR" sz="2000" b="1" dirty="0">
                <a:solidFill>
                  <a:schemeClr val="bg1"/>
                </a:solidFill>
              </a:rPr>
              <a:t>Πήγασου στον αποσπασματικώς σωζόμενο </a:t>
            </a:r>
            <a:r>
              <a:rPr lang="el-GR" sz="2000" b="1" i="1" dirty="0">
                <a:solidFill>
                  <a:schemeClr val="bg1"/>
                </a:solidFill>
              </a:rPr>
              <a:t>Βελλεροφόντη</a:t>
            </a:r>
            <a:r>
              <a:rPr lang="el-GR" sz="2000" b="1" dirty="0">
                <a:solidFill>
                  <a:schemeClr val="bg1"/>
                </a:solidFill>
              </a:rPr>
              <a:t>) πρέπει να αποκλειστεί μια </a:t>
            </a:r>
          </a:p>
          <a:p>
            <a:r>
              <a:rPr lang="el-GR" sz="2000" b="1" dirty="0">
                <a:solidFill>
                  <a:schemeClr val="bg1"/>
                </a:solidFill>
              </a:rPr>
              <a:t>τέτοια πιθανότητα και να υποθέσουμε ότι οι «σκηνοθέτες» των παραστάσεων επικαλούντο </a:t>
            </a:r>
          </a:p>
          <a:p>
            <a:r>
              <a:rPr lang="el-GR" sz="2000" b="1" dirty="0">
                <a:solidFill>
                  <a:schemeClr val="bg1"/>
                </a:solidFill>
              </a:rPr>
              <a:t>τη φαντασία των θεατών ή προσέφευγαν στη χρήση κατάλληλων ομοιωμάτων και σκηνικών </a:t>
            </a:r>
          </a:p>
          <a:p>
            <a:r>
              <a:rPr lang="el-GR" sz="2000" b="1" dirty="0">
                <a:solidFill>
                  <a:schemeClr val="bg1"/>
                </a:solidFill>
              </a:rPr>
              <a:t>μηχανισμών. </a:t>
            </a:r>
          </a:p>
          <a:p>
            <a:endParaRPr lang="el-GR" sz="2000" b="1" dirty="0">
              <a:solidFill>
                <a:schemeClr val="bg1"/>
              </a:solidFill>
            </a:endParaRPr>
          </a:p>
          <a:p>
            <a:r>
              <a:rPr lang="el-GR" sz="2000" b="1" dirty="0">
                <a:solidFill>
                  <a:schemeClr val="bg1"/>
                </a:solidFill>
              </a:rPr>
              <a:t>Η ίδια παρατήρηση ισχύει και για τα πρόβατα που φέρνει ο </a:t>
            </a:r>
            <a:r>
              <a:rPr lang="el-GR" sz="2000" b="1" dirty="0" err="1">
                <a:solidFill>
                  <a:schemeClr val="bg1"/>
                </a:solidFill>
              </a:rPr>
              <a:t>Σιληνός</a:t>
            </a:r>
            <a:r>
              <a:rPr lang="el-GR" sz="2000" b="1" dirty="0">
                <a:solidFill>
                  <a:schemeClr val="bg1"/>
                </a:solidFill>
              </a:rPr>
              <a:t> στον </a:t>
            </a:r>
            <a:r>
              <a:rPr lang="el-GR" sz="2000" b="1" i="1" dirty="0">
                <a:solidFill>
                  <a:schemeClr val="bg1"/>
                </a:solidFill>
              </a:rPr>
              <a:t>Κύκλωπα, </a:t>
            </a:r>
          </a:p>
          <a:p>
            <a:r>
              <a:rPr lang="el-GR" sz="2000" b="1" dirty="0">
                <a:solidFill>
                  <a:schemeClr val="bg1"/>
                </a:solidFill>
              </a:rPr>
              <a:t>για το άρμα που σέρνουν δράκοντες στο τέλος της</a:t>
            </a:r>
            <a:r>
              <a:rPr lang="el-GR" sz="2000" b="1" i="1" dirty="0">
                <a:solidFill>
                  <a:schemeClr val="bg1"/>
                </a:solidFill>
              </a:rPr>
              <a:t> Μήδειας</a:t>
            </a:r>
            <a:r>
              <a:rPr lang="el-GR" sz="2000" b="1" dirty="0">
                <a:solidFill>
                  <a:schemeClr val="bg1"/>
                </a:solidFill>
              </a:rPr>
              <a:t> ή τα πουλιά στον </a:t>
            </a:r>
          </a:p>
          <a:p>
            <a:r>
              <a:rPr lang="el-GR" sz="2000" b="1" i="1" dirty="0" err="1">
                <a:solidFill>
                  <a:schemeClr val="bg1"/>
                </a:solidFill>
              </a:rPr>
              <a:t>Ίωνα</a:t>
            </a:r>
            <a:r>
              <a:rPr lang="el-GR" sz="2000" b="1" dirty="0">
                <a:solidFill>
                  <a:schemeClr val="bg1"/>
                </a:solidFill>
              </a:rPr>
              <a:t> (στ. 154-183), όπου η παρουσία τους υποβάλλεται μέσω του λόγου και της κίνησης </a:t>
            </a:r>
          </a:p>
          <a:p>
            <a:r>
              <a:rPr lang="el-GR" sz="2000" b="1" dirty="0">
                <a:solidFill>
                  <a:schemeClr val="bg1"/>
                </a:solidFill>
              </a:rPr>
              <a:t>του ηθοποιού. Στο σοφόκλειο θεατρικό σύμπαν τα ζώα περιορίζονται αυστηρά μόνο στη </a:t>
            </a:r>
          </a:p>
          <a:p>
            <a:r>
              <a:rPr lang="el-GR" sz="2000" b="1" dirty="0">
                <a:solidFill>
                  <a:schemeClr val="bg1"/>
                </a:solidFill>
              </a:rPr>
              <a:t>γλωσσική εκφορά τους.</a:t>
            </a:r>
          </a:p>
          <a:p>
            <a:endParaRPr lang="el-GR" sz="2000" b="1" dirty="0">
              <a:solidFill>
                <a:schemeClr val="bg1"/>
              </a:solidFill>
            </a:endParaRPr>
          </a:p>
          <a:p>
            <a:endParaRPr lang="el-GR" sz="2000" b="1" dirty="0">
              <a:solidFill>
                <a:schemeClr val="bg1"/>
              </a:solidFill>
            </a:endParaRP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44624"/>
            <a:ext cx="9461244" cy="5262979"/>
          </a:xfrm>
          <a:prstGeom prst="rect">
            <a:avLst/>
          </a:prstGeom>
          <a:noFill/>
        </p:spPr>
        <p:txBody>
          <a:bodyPr wrap="none" rtlCol="0">
            <a:spAutoFit/>
          </a:bodyPr>
          <a:lstStyle/>
          <a:p>
            <a:r>
              <a:rPr lang="el-GR" sz="2400" b="1" dirty="0">
                <a:solidFill>
                  <a:srgbClr val="CCFF99"/>
                </a:solidFill>
              </a:rPr>
              <a:t>Αυθύπαρκτο ή νοητό, παρόν ή ωσεί παρόν, το ρωμαλέο άλογο της </a:t>
            </a:r>
          </a:p>
          <a:p>
            <a:r>
              <a:rPr lang="el-GR" sz="2400" b="1" dirty="0">
                <a:solidFill>
                  <a:srgbClr val="CCFF99"/>
                </a:solidFill>
              </a:rPr>
              <a:t>τραγωδίας αντιστοιχίζεται αντιθετικά με τον ταπεινό γάιδαρο της κωμωδίας. </a:t>
            </a:r>
          </a:p>
          <a:p>
            <a:r>
              <a:rPr lang="el-GR" sz="2400" b="1" dirty="0">
                <a:solidFill>
                  <a:srgbClr val="CCFF99"/>
                </a:solidFill>
              </a:rPr>
              <a:t>Η πρώτη εικόνα που έρχεται στο νου είναι ο </a:t>
            </a:r>
            <a:r>
              <a:rPr lang="el-GR" sz="2400" b="1" dirty="0" err="1">
                <a:solidFill>
                  <a:srgbClr val="CCFF99"/>
                </a:solidFill>
              </a:rPr>
              <a:t>Ξανθίας</a:t>
            </a:r>
            <a:r>
              <a:rPr lang="el-GR" sz="2400" b="1" dirty="0">
                <a:solidFill>
                  <a:srgbClr val="CCFF99"/>
                </a:solidFill>
              </a:rPr>
              <a:t> πάνω στον γάιδαρο </a:t>
            </a:r>
          </a:p>
          <a:p>
            <a:r>
              <a:rPr lang="el-GR" sz="2400" b="1" dirty="0">
                <a:solidFill>
                  <a:srgbClr val="CCFF99"/>
                </a:solidFill>
              </a:rPr>
              <a:t>στους αριστοφανικούς </a:t>
            </a:r>
            <a:r>
              <a:rPr lang="el-GR" sz="2400" b="1" i="1" dirty="0">
                <a:solidFill>
                  <a:srgbClr val="CCFF99"/>
                </a:solidFill>
              </a:rPr>
              <a:t>Βατράχους</a:t>
            </a:r>
            <a:r>
              <a:rPr lang="el-GR" sz="2400" b="1" dirty="0">
                <a:solidFill>
                  <a:srgbClr val="CCFF99"/>
                </a:solidFill>
              </a:rPr>
              <a:t> (στ. 1-37), αλλά και ο </a:t>
            </a:r>
            <a:r>
              <a:rPr lang="el-GR" sz="2400" b="1" dirty="0" err="1">
                <a:solidFill>
                  <a:srgbClr val="CCFF99"/>
                </a:solidFill>
              </a:rPr>
              <a:t>Φιλοκλέων</a:t>
            </a:r>
            <a:r>
              <a:rPr lang="el-GR" sz="2400" b="1" dirty="0">
                <a:solidFill>
                  <a:srgbClr val="CCFF99"/>
                </a:solidFill>
              </a:rPr>
              <a:t> </a:t>
            </a:r>
          </a:p>
          <a:p>
            <a:r>
              <a:rPr lang="el-GR" sz="2400" b="1" dirty="0">
                <a:solidFill>
                  <a:srgbClr val="CCFF99"/>
                </a:solidFill>
              </a:rPr>
              <a:t>δεμένος κάτω από αυτόν στους </a:t>
            </a:r>
            <a:r>
              <a:rPr lang="el-GR" sz="2400" b="1" i="1" dirty="0">
                <a:solidFill>
                  <a:srgbClr val="CCFF99"/>
                </a:solidFill>
              </a:rPr>
              <a:t>Σφήκες</a:t>
            </a:r>
            <a:r>
              <a:rPr lang="el-GR" sz="2400" b="1" dirty="0">
                <a:solidFill>
                  <a:srgbClr val="CCFF99"/>
                </a:solidFill>
              </a:rPr>
              <a:t>. </a:t>
            </a:r>
          </a:p>
          <a:p>
            <a:endParaRPr lang="el-GR" sz="2400" b="1" dirty="0">
              <a:solidFill>
                <a:srgbClr val="CCFF99"/>
              </a:solidFill>
            </a:endParaRPr>
          </a:p>
          <a:p>
            <a:r>
              <a:rPr lang="el-GR" sz="2400" b="1" dirty="0">
                <a:solidFill>
                  <a:srgbClr val="CCFF99"/>
                </a:solidFill>
              </a:rPr>
              <a:t>Ενώ ο γάιδαρος του </a:t>
            </a:r>
            <a:r>
              <a:rPr lang="el-GR" sz="2400" b="1" dirty="0" err="1">
                <a:solidFill>
                  <a:srgbClr val="CCFF99"/>
                </a:solidFill>
              </a:rPr>
              <a:t>Ξανθία</a:t>
            </a:r>
            <a:r>
              <a:rPr lang="el-GR" sz="2400" b="1" dirty="0">
                <a:solidFill>
                  <a:srgbClr val="CCFF99"/>
                </a:solidFill>
              </a:rPr>
              <a:t> κερδίζει μια σύντομη σκηνική παρουσία και τα </a:t>
            </a:r>
          </a:p>
          <a:p>
            <a:r>
              <a:rPr lang="el-GR" sz="2400" b="1" dirty="0">
                <a:solidFill>
                  <a:srgbClr val="CCFF99"/>
                </a:solidFill>
              </a:rPr>
              <a:t>δύο πουλιά-πυξίδες (ο </a:t>
            </a:r>
            <a:r>
              <a:rPr lang="el-GR" sz="2400" b="1" dirty="0" err="1">
                <a:solidFill>
                  <a:srgbClr val="CCFF99"/>
                </a:solidFill>
              </a:rPr>
              <a:t>κολοιός</a:t>
            </a:r>
            <a:r>
              <a:rPr lang="el-GR" sz="2400" b="1" dirty="0">
                <a:solidFill>
                  <a:srgbClr val="CCFF99"/>
                </a:solidFill>
              </a:rPr>
              <a:t> του </a:t>
            </a:r>
            <a:r>
              <a:rPr lang="el-GR" sz="2400" b="1" dirty="0" err="1">
                <a:solidFill>
                  <a:srgbClr val="CCFF99"/>
                </a:solidFill>
              </a:rPr>
              <a:t>Ευελπίδη</a:t>
            </a:r>
            <a:r>
              <a:rPr lang="el-GR" sz="2400" b="1" dirty="0">
                <a:solidFill>
                  <a:srgbClr val="CCFF99"/>
                </a:solidFill>
              </a:rPr>
              <a:t> και η </a:t>
            </a:r>
            <a:r>
              <a:rPr lang="el-GR" sz="2400" b="1" dirty="0" err="1">
                <a:solidFill>
                  <a:srgbClr val="CCFF99"/>
                </a:solidFill>
              </a:rPr>
              <a:t>κορώνη</a:t>
            </a:r>
            <a:r>
              <a:rPr lang="el-GR" sz="2400" b="1" dirty="0">
                <a:solidFill>
                  <a:srgbClr val="CCFF99"/>
                </a:solidFill>
              </a:rPr>
              <a:t> του </a:t>
            </a:r>
          </a:p>
          <a:p>
            <a:r>
              <a:rPr lang="el-GR" sz="2400" b="1" dirty="0" err="1">
                <a:solidFill>
                  <a:srgbClr val="CCFF99"/>
                </a:solidFill>
              </a:rPr>
              <a:t>Πεισθέταιρου</a:t>
            </a:r>
            <a:r>
              <a:rPr lang="el-GR" sz="2400" b="1" dirty="0">
                <a:solidFill>
                  <a:srgbClr val="CCFF99"/>
                </a:solidFill>
              </a:rPr>
              <a:t>) στην εναρκτήρια σκηνή των </a:t>
            </a:r>
            <a:r>
              <a:rPr lang="el-GR" sz="2400" b="1" i="1" dirty="0">
                <a:solidFill>
                  <a:srgbClr val="CCFF99"/>
                </a:solidFill>
              </a:rPr>
              <a:t>Ορνίθων</a:t>
            </a:r>
            <a:r>
              <a:rPr lang="el-GR" sz="2400" b="1" dirty="0">
                <a:solidFill>
                  <a:srgbClr val="CCFF99"/>
                </a:solidFill>
              </a:rPr>
              <a:t> (στ. 1-91) λίγο </a:t>
            </a:r>
          </a:p>
          <a:p>
            <a:r>
              <a:rPr lang="el-GR" sz="2400" b="1" dirty="0">
                <a:solidFill>
                  <a:srgbClr val="CCFF99"/>
                </a:solidFill>
              </a:rPr>
              <a:t>διαρκέστερη, σε άλλες περιπτώσεις ο ζωικός κόσμος αποκτά εκτενείς </a:t>
            </a:r>
          </a:p>
          <a:p>
            <a:r>
              <a:rPr lang="el-GR" sz="2400" b="1" dirty="0">
                <a:solidFill>
                  <a:srgbClr val="CCFF99"/>
                </a:solidFill>
              </a:rPr>
              <a:t>παραμονές στη σκηνή, κυρίως μέσω των </a:t>
            </a:r>
          </a:p>
          <a:p>
            <a:r>
              <a:rPr lang="el-GR" sz="2400" b="1" dirty="0">
                <a:solidFill>
                  <a:srgbClr val="CCFF99"/>
                </a:solidFill>
              </a:rPr>
              <a:t>ζωόμορφων χορών (</a:t>
            </a:r>
            <a:r>
              <a:rPr lang="el-GR" sz="2400" b="1" i="1" dirty="0">
                <a:solidFill>
                  <a:srgbClr val="CCFF99"/>
                </a:solidFill>
              </a:rPr>
              <a:t>Σφήκες</a:t>
            </a:r>
            <a:r>
              <a:rPr lang="el-GR" sz="2400" b="1" dirty="0">
                <a:solidFill>
                  <a:srgbClr val="CCFF99"/>
                </a:solidFill>
              </a:rPr>
              <a:t>, </a:t>
            </a:r>
            <a:r>
              <a:rPr lang="el-GR" sz="2400" b="1" i="1" dirty="0">
                <a:solidFill>
                  <a:srgbClr val="CCFF99"/>
                </a:solidFill>
              </a:rPr>
              <a:t>Όρνιθες</a:t>
            </a:r>
            <a:r>
              <a:rPr lang="el-GR" sz="2400" b="1" dirty="0">
                <a:solidFill>
                  <a:srgbClr val="CCFF99"/>
                </a:solidFill>
              </a:rPr>
              <a:t>, </a:t>
            </a:r>
            <a:r>
              <a:rPr lang="el-GR" sz="2400" b="1" i="1" dirty="0">
                <a:solidFill>
                  <a:srgbClr val="CCFF99"/>
                </a:solidFill>
              </a:rPr>
              <a:t>Βάτραχοι</a:t>
            </a:r>
            <a:r>
              <a:rPr lang="el-GR" sz="2400" b="1" dirty="0">
                <a:solidFill>
                  <a:srgbClr val="CCFF99"/>
                </a:solidFill>
              </a:rPr>
              <a:t>) και εκείνου με </a:t>
            </a:r>
          </a:p>
          <a:p>
            <a:r>
              <a:rPr lang="el-GR" sz="2400" b="1" dirty="0">
                <a:solidFill>
                  <a:srgbClr val="CCFF99"/>
                </a:solidFill>
              </a:rPr>
              <a:t>ζωομορφικά στοιχεία (</a:t>
            </a:r>
            <a:r>
              <a:rPr lang="el-GR" sz="2400" b="1" i="1" dirty="0" err="1">
                <a:solidFill>
                  <a:srgbClr val="CCFF99"/>
                </a:solidFill>
              </a:rPr>
              <a:t>Ιππής</a:t>
            </a:r>
            <a:r>
              <a:rPr lang="el-GR" sz="2400" b="1" dirty="0">
                <a:solidFill>
                  <a:srgbClr val="CCFF99"/>
                </a:solidFill>
              </a:rPr>
              <a:t>). </a:t>
            </a:r>
          </a:p>
          <a:p>
            <a:endParaRPr lang="el-GR" sz="2400" b="1" dirty="0">
              <a:solidFill>
                <a:srgbClr val="CCFF99"/>
              </a:solidFill>
            </a:endParaRPr>
          </a:p>
        </p:txBody>
      </p:sp>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27384"/>
            <a:ext cx="9406742" cy="5570756"/>
          </a:xfrm>
          <a:prstGeom prst="rect">
            <a:avLst/>
          </a:prstGeom>
          <a:noFill/>
        </p:spPr>
        <p:txBody>
          <a:bodyPr wrap="square" rtlCol="0">
            <a:spAutoFit/>
          </a:bodyPr>
          <a:lstStyle/>
          <a:p>
            <a:r>
              <a:rPr lang="el-GR" sz="2400" b="1" dirty="0">
                <a:solidFill>
                  <a:srgbClr val="CCFF99"/>
                </a:solidFill>
              </a:rPr>
              <a:t>Οι ζωολογικές σκηνές του Αριστοφάνη είναι πολλές και ποικίλες: ο </a:t>
            </a:r>
            <a:r>
              <a:rPr lang="el-GR" sz="2400" b="1" dirty="0" err="1">
                <a:solidFill>
                  <a:srgbClr val="CCFF99"/>
                </a:solidFill>
              </a:rPr>
              <a:t>Τρυγαίος</a:t>
            </a:r>
            <a:r>
              <a:rPr lang="el-GR" sz="2400" b="1" dirty="0">
                <a:solidFill>
                  <a:srgbClr val="CCFF99"/>
                </a:solidFill>
              </a:rPr>
              <a:t> της </a:t>
            </a:r>
            <a:r>
              <a:rPr lang="el-GR" sz="2400" b="1" i="1" dirty="0">
                <a:solidFill>
                  <a:srgbClr val="CCFF99"/>
                </a:solidFill>
              </a:rPr>
              <a:t>Ειρήνης</a:t>
            </a:r>
            <a:r>
              <a:rPr lang="el-GR" sz="2400" b="1" dirty="0">
                <a:solidFill>
                  <a:srgbClr val="CCFF99"/>
                </a:solidFill>
              </a:rPr>
              <a:t> (στ. 149-179) που ίπταται επί του κανθάρου </a:t>
            </a:r>
            <a:r>
              <a:rPr lang="el-GR" sz="2400" b="1" dirty="0" err="1">
                <a:solidFill>
                  <a:srgbClr val="CCFF99"/>
                </a:solidFill>
              </a:rPr>
              <a:t>καθ΄οδόν</a:t>
            </a:r>
            <a:r>
              <a:rPr lang="el-GR" sz="2400" b="1" dirty="0">
                <a:solidFill>
                  <a:srgbClr val="CCFF99"/>
                </a:solidFill>
              </a:rPr>
              <a:t> προς την κατοικία των Θεών, ο Κύων ο </a:t>
            </a:r>
            <a:r>
              <a:rPr lang="el-GR" sz="2400" b="1" dirty="0" err="1">
                <a:solidFill>
                  <a:srgbClr val="CCFF99"/>
                </a:solidFill>
              </a:rPr>
              <a:t>Κυδαθηναίος</a:t>
            </a:r>
            <a:r>
              <a:rPr lang="el-GR" sz="2400" b="1" dirty="0">
                <a:solidFill>
                  <a:srgbClr val="CCFF99"/>
                </a:solidFill>
              </a:rPr>
              <a:t> και ο Κύων </a:t>
            </a:r>
            <a:r>
              <a:rPr lang="el-GR" sz="2400" b="1" dirty="0" err="1">
                <a:solidFill>
                  <a:srgbClr val="CCFF99"/>
                </a:solidFill>
              </a:rPr>
              <a:t>Λάβης</a:t>
            </a:r>
            <a:r>
              <a:rPr lang="el-GR" sz="2400" b="1" dirty="0">
                <a:solidFill>
                  <a:srgbClr val="CCFF99"/>
                </a:solidFill>
              </a:rPr>
              <a:t> των </a:t>
            </a:r>
            <a:r>
              <a:rPr lang="el-GR" sz="2400" b="1" i="1" dirty="0">
                <a:solidFill>
                  <a:srgbClr val="CCFF99"/>
                </a:solidFill>
              </a:rPr>
              <a:t>Σφηκών</a:t>
            </a:r>
            <a:r>
              <a:rPr lang="el-GR" sz="2400" b="1" dirty="0">
                <a:solidFill>
                  <a:srgbClr val="CCFF99"/>
                </a:solidFill>
              </a:rPr>
              <a:t> (στ. 899 </a:t>
            </a:r>
            <a:r>
              <a:rPr lang="el-GR" sz="2400" b="1" dirty="0" err="1">
                <a:solidFill>
                  <a:srgbClr val="CCFF99"/>
                </a:solidFill>
              </a:rPr>
              <a:t>κ.εξ</a:t>
            </a:r>
            <a:r>
              <a:rPr lang="el-GR" sz="2400" b="1" dirty="0">
                <a:solidFill>
                  <a:srgbClr val="CCFF99"/>
                </a:solidFill>
              </a:rPr>
              <a:t>.), τα Παιδία </a:t>
            </a:r>
            <a:r>
              <a:rPr lang="el-GR" sz="2400" b="1" dirty="0" err="1">
                <a:solidFill>
                  <a:srgbClr val="CCFF99"/>
                </a:solidFill>
              </a:rPr>
              <a:t>Λάβη</a:t>
            </a:r>
            <a:r>
              <a:rPr lang="el-GR" sz="2400" b="1" dirty="0">
                <a:solidFill>
                  <a:srgbClr val="CCFF99"/>
                </a:solidFill>
              </a:rPr>
              <a:t> (στ. 976 </a:t>
            </a:r>
            <a:r>
              <a:rPr lang="el-GR" sz="2400" b="1" dirty="0" err="1">
                <a:solidFill>
                  <a:srgbClr val="CCFF99"/>
                </a:solidFill>
              </a:rPr>
              <a:t>κ.εξ</a:t>
            </a:r>
            <a:r>
              <a:rPr lang="el-GR" sz="2400" b="1" dirty="0">
                <a:solidFill>
                  <a:srgbClr val="CCFF99"/>
                </a:solidFill>
              </a:rPr>
              <a:t>.), ο </a:t>
            </a:r>
            <a:r>
              <a:rPr lang="el-GR" sz="2400" b="1" dirty="0" err="1">
                <a:solidFill>
                  <a:srgbClr val="CCFF99"/>
                </a:solidFill>
              </a:rPr>
              <a:t>αλεκτρυών</a:t>
            </a:r>
            <a:r>
              <a:rPr lang="el-GR" sz="2400" b="1" dirty="0">
                <a:solidFill>
                  <a:srgbClr val="CCFF99"/>
                </a:solidFill>
              </a:rPr>
              <a:t> που φέρνει ο </a:t>
            </a:r>
            <a:r>
              <a:rPr lang="el-GR" sz="2400" b="1" dirty="0" err="1">
                <a:solidFill>
                  <a:srgbClr val="CCFF99"/>
                </a:solidFill>
              </a:rPr>
              <a:t>Βδελυκλέων</a:t>
            </a:r>
            <a:r>
              <a:rPr lang="el-GR" sz="2400" b="1" dirty="0">
                <a:solidFill>
                  <a:srgbClr val="CCFF99"/>
                </a:solidFill>
              </a:rPr>
              <a:t> για να αφυπνίζει τον πατέρα του στις δίκες (στ. 815 </a:t>
            </a:r>
            <a:r>
              <a:rPr lang="el-GR" sz="2400" b="1" dirty="0" err="1">
                <a:solidFill>
                  <a:srgbClr val="CCFF99"/>
                </a:solidFill>
              </a:rPr>
              <a:t>κ.εξ</a:t>
            </a:r>
            <a:r>
              <a:rPr lang="el-GR" sz="2400" b="1" dirty="0">
                <a:solidFill>
                  <a:srgbClr val="CCFF99"/>
                </a:solidFill>
              </a:rPr>
              <a:t>.) στο ίδιο έργο, ο Θεράπων </a:t>
            </a:r>
            <a:r>
              <a:rPr lang="el-GR" sz="2400" b="1" dirty="0" err="1">
                <a:solidFill>
                  <a:srgbClr val="CCFF99"/>
                </a:solidFill>
              </a:rPr>
              <a:t>Έποπος</a:t>
            </a:r>
            <a:r>
              <a:rPr lang="el-GR" sz="2400" b="1" dirty="0">
                <a:solidFill>
                  <a:srgbClr val="CCFF99"/>
                </a:solidFill>
              </a:rPr>
              <a:t> και ο </a:t>
            </a:r>
            <a:r>
              <a:rPr lang="el-GR" sz="2400" b="1" dirty="0" err="1">
                <a:solidFill>
                  <a:srgbClr val="CCFF99"/>
                </a:solidFill>
              </a:rPr>
              <a:t>Έποψ</a:t>
            </a:r>
            <a:r>
              <a:rPr lang="el-GR" sz="2400" b="1" dirty="0">
                <a:solidFill>
                  <a:srgbClr val="CCFF99"/>
                </a:solidFill>
              </a:rPr>
              <a:t> στους </a:t>
            </a:r>
            <a:r>
              <a:rPr lang="el-GR" sz="2400" b="1" i="1" dirty="0">
                <a:solidFill>
                  <a:srgbClr val="CCFF99"/>
                </a:solidFill>
              </a:rPr>
              <a:t>Όρνιθες</a:t>
            </a:r>
            <a:r>
              <a:rPr lang="el-GR" sz="2400" b="1" dirty="0">
                <a:solidFill>
                  <a:srgbClr val="CCFF99"/>
                </a:solidFill>
              </a:rPr>
              <a:t>. </a:t>
            </a:r>
          </a:p>
          <a:p>
            <a:endParaRPr lang="el-GR" sz="2400" b="1" dirty="0">
              <a:solidFill>
                <a:srgbClr val="CCFF99"/>
              </a:solidFill>
            </a:endParaRPr>
          </a:p>
          <a:p>
            <a:endParaRPr lang="el-GR" sz="2400" b="1" dirty="0">
              <a:solidFill>
                <a:srgbClr val="CCFF99"/>
              </a:solidFill>
            </a:endParaRPr>
          </a:p>
          <a:p>
            <a:r>
              <a:rPr lang="el-GR" sz="2400" b="1" dirty="0">
                <a:solidFill>
                  <a:srgbClr val="CCFF99"/>
                </a:solidFill>
              </a:rPr>
              <a:t>Ένας ιδιόμορφος θίασος αναπτύσσεται στην αριστοφανική δραματουργία, που ξεπερνά την εμβέλεια των ζωομορφικών χορών της, ένας θίασος εν </a:t>
            </a:r>
            <a:r>
              <a:rPr lang="el-GR" sz="2400" b="1" dirty="0" err="1">
                <a:solidFill>
                  <a:srgbClr val="CCFF99"/>
                </a:solidFill>
              </a:rPr>
              <a:t>θιάσω</a:t>
            </a:r>
            <a:r>
              <a:rPr lang="el-GR" sz="2400" b="1" dirty="0">
                <a:solidFill>
                  <a:srgbClr val="CCFF99"/>
                </a:solidFill>
              </a:rPr>
              <a:t> και ένα ιδιάζον θέατρο εν </a:t>
            </a:r>
            <a:r>
              <a:rPr lang="el-GR" sz="2400" b="1" dirty="0" err="1">
                <a:solidFill>
                  <a:srgbClr val="CCFF99"/>
                </a:solidFill>
              </a:rPr>
              <a:t>θεάτρω</a:t>
            </a:r>
            <a:r>
              <a:rPr lang="el-GR" sz="2400" b="1" dirty="0">
                <a:solidFill>
                  <a:srgbClr val="CCFF99"/>
                </a:solidFill>
              </a:rPr>
              <a:t>, όπου τα μη ανθρώπινα ζώα συμμετέχουν στον οργανωμένο ανθρώπινο βίο και επί πλέον μπορούν να σταθούν δίπλα στους ανθρώπους, να ενεργήσουν και να μιλήσουν σαν </a:t>
            </a:r>
          </a:p>
          <a:p>
            <a:r>
              <a:rPr lang="el-GR" sz="2400" b="1" dirty="0">
                <a:solidFill>
                  <a:srgbClr val="CCFF99"/>
                </a:solidFill>
              </a:rPr>
              <a:t>κι' αυτούς. </a:t>
            </a:r>
          </a:p>
          <a:p>
            <a:endParaRPr lang="el-GR" sz="2000" b="1" dirty="0">
              <a:solidFill>
                <a:srgbClr val="CCFF99"/>
              </a:solidFill>
            </a:endParaRPr>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387424"/>
            <a:ext cx="9413154" cy="6370975"/>
          </a:xfrm>
          <a:prstGeom prst="rect">
            <a:avLst/>
          </a:prstGeom>
          <a:noFill/>
        </p:spPr>
        <p:txBody>
          <a:bodyPr wrap="none" rtlCol="0">
            <a:spAutoFit/>
          </a:bodyPr>
          <a:lstStyle/>
          <a:p>
            <a:endParaRPr lang="el-GR" sz="2400" b="1" dirty="0">
              <a:solidFill>
                <a:srgbClr val="CCFF99"/>
              </a:solidFill>
            </a:endParaRPr>
          </a:p>
          <a:p>
            <a:r>
              <a:rPr lang="el-GR" sz="2400" b="1" dirty="0">
                <a:solidFill>
                  <a:srgbClr val="CCFF99"/>
                </a:solidFill>
              </a:rPr>
              <a:t>Αυτός ο ιδιόμορφος θίασος μας προσφέρει μια εικόνα-μαρτυρία της </a:t>
            </a:r>
          </a:p>
          <a:p>
            <a:r>
              <a:rPr lang="el-GR" sz="2400" b="1" dirty="0">
                <a:solidFill>
                  <a:srgbClr val="CCFF99"/>
                </a:solidFill>
              </a:rPr>
              <a:t>κεντρικής θέσης του μη ανθρώπινου ζώου στις ανθρώπινες κοινωνίες της </a:t>
            </a:r>
          </a:p>
          <a:p>
            <a:r>
              <a:rPr lang="el-GR" sz="2400" b="1" dirty="0">
                <a:solidFill>
                  <a:srgbClr val="CCFF99"/>
                </a:solidFill>
              </a:rPr>
              <a:t>ελληνικής αρχαιότητας, όπου </a:t>
            </a:r>
            <a:r>
              <a:rPr lang="el-GR" sz="2400" b="1" dirty="0" err="1">
                <a:solidFill>
                  <a:srgbClr val="CCFF99"/>
                </a:solidFill>
              </a:rPr>
              <a:t>κατετάσσετο</a:t>
            </a:r>
            <a:r>
              <a:rPr lang="el-GR" sz="2400" b="1" dirty="0">
                <a:solidFill>
                  <a:srgbClr val="CCFF99"/>
                </a:solidFill>
              </a:rPr>
              <a:t> σε πλείστες όσες κατηγορίες, </a:t>
            </a:r>
          </a:p>
          <a:p>
            <a:r>
              <a:rPr lang="el-GR" sz="2400" b="1" dirty="0">
                <a:solidFill>
                  <a:srgbClr val="CCFF99"/>
                </a:solidFill>
              </a:rPr>
              <a:t>συνιστούσε θαυμαστό αντικείμενο μελέτης και αποτελούσε αναπόσπαστο </a:t>
            </a:r>
          </a:p>
          <a:p>
            <a:r>
              <a:rPr lang="el-GR" sz="2400" b="1" dirty="0">
                <a:solidFill>
                  <a:srgbClr val="CCFF99"/>
                </a:solidFill>
              </a:rPr>
              <a:t>μέρος τελετουργιών και θρησκευτικών τελετών, πολεμικών επιχειρήσεων </a:t>
            </a:r>
          </a:p>
          <a:p>
            <a:r>
              <a:rPr lang="el-GR" sz="2400" b="1" dirty="0">
                <a:solidFill>
                  <a:srgbClr val="CCFF99"/>
                </a:solidFill>
              </a:rPr>
              <a:t>και αγροτικών ή κτηνοτροφικών εργασιών και λογοτεχνικών συμβολισμών. </a:t>
            </a:r>
          </a:p>
          <a:p>
            <a:endParaRPr lang="el-GR" sz="2400" b="1" dirty="0">
              <a:solidFill>
                <a:srgbClr val="CCFF99"/>
              </a:solidFill>
            </a:endParaRPr>
          </a:p>
          <a:p>
            <a:r>
              <a:rPr lang="el-GR" sz="2400" b="1" dirty="0">
                <a:solidFill>
                  <a:srgbClr val="CCFF99"/>
                </a:solidFill>
              </a:rPr>
              <a:t>Στο μέτρο που δεν διαθέτουμε τα τεκμήρια ή τις αδιάσειστες αποδείξεις για </a:t>
            </a:r>
          </a:p>
          <a:p>
            <a:r>
              <a:rPr lang="el-GR" sz="2400" b="1" dirty="0">
                <a:solidFill>
                  <a:srgbClr val="CCFF99"/>
                </a:solidFill>
              </a:rPr>
              <a:t>την αυθύπαρκτη  σκηνική παρουσία των ζώων, αυτές οι εικόνες-μαρτυρίες </a:t>
            </a:r>
          </a:p>
          <a:p>
            <a:r>
              <a:rPr lang="el-GR" sz="2400" b="1" dirty="0">
                <a:solidFill>
                  <a:srgbClr val="CCFF99"/>
                </a:solidFill>
              </a:rPr>
              <a:t>των δραματικών έργων μπορούν να αποτελέσουν την αφετηρία για να </a:t>
            </a:r>
          </a:p>
          <a:p>
            <a:r>
              <a:rPr lang="el-GR" sz="2400" b="1" dirty="0">
                <a:solidFill>
                  <a:srgbClr val="CCFF99"/>
                </a:solidFill>
              </a:rPr>
              <a:t>μελετήσουμε αυτήν την ενδιάμεση περιοχή μεταξύ </a:t>
            </a:r>
            <a:r>
              <a:rPr lang="el-GR" sz="2400" b="1" dirty="0" err="1">
                <a:solidFill>
                  <a:srgbClr val="CCFF99"/>
                </a:solidFill>
              </a:rPr>
              <a:t>ανθρωπινότητας</a:t>
            </a:r>
            <a:r>
              <a:rPr lang="el-GR" sz="2400" b="1" dirty="0">
                <a:solidFill>
                  <a:srgbClr val="CCFF99"/>
                </a:solidFill>
              </a:rPr>
              <a:t> και </a:t>
            </a:r>
          </a:p>
          <a:p>
            <a:r>
              <a:rPr lang="el-GR" sz="2400" b="1" dirty="0" err="1">
                <a:solidFill>
                  <a:srgbClr val="CCFF99"/>
                </a:solidFill>
              </a:rPr>
              <a:t>ζωικότητας</a:t>
            </a:r>
            <a:r>
              <a:rPr lang="el-GR" sz="2400" b="1" dirty="0">
                <a:solidFill>
                  <a:srgbClr val="CCFF99"/>
                </a:solidFill>
              </a:rPr>
              <a:t> και να προσδιορίσουμε καλύτερα τον τρόπο με τον οποίο τα </a:t>
            </a:r>
          </a:p>
          <a:p>
            <a:r>
              <a:rPr lang="el-GR" sz="2400" b="1" dirty="0">
                <a:solidFill>
                  <a:srgbClr val="CCFF99"/>
                </a:solidFill>
              </a:rPr>
              <a:t>ζώα συμμετέχουν στην τραγική και κωμική αναπαράσταση του κόσμου και </a:t>
            </a:r>
          </a:p>
          <a:p>
            <a:r>
              <a:rPr lang="el-GR" sz="2400" b="1" dirty="0">
                <a:solidFill>
                  <a:srgbClr val="CCFF99"/>
                </a:solidFill>
              </a:rPr>
              <a:t>τον κλήρο του ανθρώπου σε αυτόν τον κόσμο. </a:t>
            </a:r>
          </a:p>
          <a:p>
            <a:endParaRPr lang="el-GR" sz="2400" b="1" dirty="0">
              <a:solidFill>
                <a:srgbClr val="CCFF99"/>
              </a:solidFill>
            </a:endParaRPr>
          </a:p>
          <a:p>
            <a:endParaRPr lang="el-GR" sz="2400" b="1" dirty="0">
              <a:solidFill>
                <a:srgbClr val="CCFF99"/>
              </a:solidFill>
            </a:endParaRPr>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6146" name="Picture 2" descr="Αποτέλεσμα εικόνας για εικόνες για Κολοσσαίο"/>
          <p:cNvPicPr>
            <a:picLocks noChangeAspect="1" noChangeArrowheads="1"/>
          </p:cNvPicPr>
          <p:nvPr/>
        </p:nvPicPr>
        <p:blipFill>
          <a:blip r:embed="rId2" cstate="print"/>
          <a:srcRect/>
          <a:stretch>
            <a:fillRect/>
          </a:stretch>
        </p:blipFill>
        <p:spPr bwMode="auto">
          <a:xfrm>
            <a:off x="3131840" y="44624"/>
            <a:ext cx="6336704" cy="3048001"/>
          </a:xfrm>
          <a:prstGeom prst="rect">
            <a:avLst/>
          </a:prstGeom>
          <a:noFill/>
        </p:spPr>
      </p:pic>
      <p:sp>
        <p:nvSpPr>
          <p:cNvPr id="4" name="TextBox 3"/>
          <p:cNvSpPr txBox="1"/>
          <p:nvPr/>
        </p:nvSpPr>
        <p:spPr>
          <a:xfrm>
            <a:off x="-36512" y="-27384"/>
            <a:ext cx="8943474" cy="6555641"/>
          </a:xfrm>
          <a:prstGeom prst="rect">
            <a:avLst/>
          </a:prstGeom>
          <a:noFill/>
        </p:spPr>
        <p:txBody>
          <a:bodyPr wrap="none" rtlCol="0">
            <a:spAutoFit/>
          </a:bodyPr>
          <a:lstStyle/>
          <a:p>
            <a:r>
              <a:rPr lang="el-GR" sz="2000" b="1" dirty="0">
                <a:solidFill>
                  <a:srgbClr val="CCFF99"/>
                </a:solidFill>
              </a:rPr>
              <a:t>Σύμφωνα με τον Σουητώνιο </a:t>
            </a:r>
            <a:endParaRPr lang="en-US" sz="2000" b="1" dirty="0">
              <a:solidFill>
                <a:srgbClr val="CCFF99"/>
              </a:solidFill>
            </a:endParaRPr>
          </a:p>
          <a:p>
            <a:r>
              <a:rPr lang="el-GR" sz="2000" b="1" dirty="0">
                <a:solidFill>
                  <a:srgbClr val="CCFF99"/>
                </a:solidFill>
              </a:rPr>
              <a:t>(</a:t>
            </a:r>
            <a:r>
              <a:rPr lang="en-US" sz="2000" b="1" i="1" dirty="0">
                <a:solidFill>
                  <a:srgbClr val="CCFF99"/>
                </a:solidFill>
              </a:rPr>
              <a:t>Titus</a:t>
            </a:r>
            <a:r>
              <a:rPr lang="el-GR" sz="2000" b="1" dirty="0">
                <a:solidFill>
                  <a:srgbClr val="CCFF99"/>
                </a:solidFill>
              </a:rPr>
              <a:t> 7.3) μέσα σε μια μέρα </a:t>
            </a:r>
            <a:endParaRPr lang="en-US" sz="2000" b="1" dirty="0">
              <a:solidFill>
                <a:srgbClr val="CCFF99"/>
              </a:solidFill>
            </a:endParaRPr>
          </a:p>
          <a:p>
            <a:r>
              <a:rPr lang="el-GR" sz="2000" b="1" dirty="0">
                <a:solidFill>
                  <a:srgbClr val="CCFF99"/>
                </a:solidFill>
              </a:rPr>
              <a:t>σκοτώθηκαν πέντε χιλιάδες </a:t>
            </a:r>
            <a:endParaRPr lang="en-US" sz="2000" b="1" dirty="0">
              <a:solidFill>
                <a:srgbClr val="CCFF99"/>
              </a:solidFill>
            </a:endParaRPr>
          </a:p>
          <a:p>
            <a:r>
              <a:rPr lang="el-GR" sz="2000" b="1" dirty="0">
                <a:solidFill>
                  <a:srgbClr val="CCFF99"/>
                </a:solidFill>
              </a:rPr>
              <a:t>μεγάλα ζώα στο Κολοσσαίο </a:t>
            </a:r>
            <a:endParaRPr lang="en-US" sz="2000" b="1" dirty="0">
              <a:solidFill>
                <a:srgbClr val="CCFF99"/>
              </a:solidFill>
            </a:endParaRPr>
          </a:p>
          <a:p>
            <a:r>
              <a:rPr lang="el-GR" sz="2000" b="1" dirty="0">
                <a:solidFill>
                  <a:srgbClr val="CCFF99"/>
                </a:solidFill>
              </a:rPr>
              <a:t>στο πλαίσιο μιας παράστασης </a:t>
            </a:r>
            <a:endParaRPr lang="en-US" sz="2000" b="1" dirty="0">
              <a:solidFill>
                <a:srgbClr val="CCFF99"/>
              </a:solidFill>
            </a:endParaRPr>
          </a:p>
          <a:p>
            <a:r>
              <a:rPr lang="el-GR" sz="2000" b="1" dirty="0">
                <a:solidFill>
                  <a:srgbClr val="CCFF99"/>
                </a:solidFill>
              </a:rPr>
              <a:t>«κυνηγιού» και άλλων </a:t>
            </a:r>
            <a:endParaRPr lang="en-US" sz="2000" b="1" dirty="0">
              <a:solidFill>
                <a:srgbClr val="CCFF99"/>
              </a:solidFill>
            </a:endParaRPr>
          </a:p>
          <a:p>
            <a:r>
              <a:rPr lang="el-GR" sz="2000" b="1" dirty="0">
                <a:solidFill>
                  <a:srgbClr val="CCFF99"/>
                </a:solidFill>
              </a:rPr>
              <a:t>αγωνισμάτων. </a:t>
            </a:r>
            <a:endParaRPr lang="en-US" sz="2000" b="1" dirty="0">
              <a:solidFill>
                <a:srgbClr val="CCFF99"/>
              </a:solidFill>
            </a:endParaRPr>
          </a:p>
          <a:p>
            <a:endParaRPr lang="en-US" sz="2000" b="1" dirty="0">
              <a:solidFill>
                <a:srgbClr val="CCFF99"/>
              </a:solidFill>
            </a:endParaRPr>
          </a:p>
          <a:p>
            <a:r>
              <a:rPr lang="el-GR" sz="2000" b="1" dirty="0">
                <a:solidFill>
                  <a:srgbClr val="CCFF99"/>
                </a:solidFill>
              </a:rPr>
              <a:t>Το 80 </a:t>
            </a:r>
            <a:r>
              <a:rPr lang="el-GR" sz="2000" b="1" dirty="0" err="1">
                <a:solidFill>
                  <a:srgbClr val="CCFF99"/>
                </a:solidFill>
              </a:rPr>
              <a:t>μ.Χ</a:t>
            </a:r>
            <a:r>
              <a:rPr lang="el-GR" sz="2000" b="1" dirty="0">
                <a:solidFill>
                  <a:srgbClr val="CCFF99"/>
                </a:solidFill>
              </a:rPr>
              <a:t>. στον </a:t>
            </a:r>
            <a:endParaRPr lang="en-US" sz="2000" b="1" dirty="0">
              <a:solidFill>
                <a:srgbClr val="CCFF99"/>
              </a:solidFill>
            </a:endParaRPr>
          </a:p>
          <a:p>
            <a:r>
              <a:rPr lang="el-GR" sz="2000" b="1" dirty="0">
                <a:solidFill>
                  <a:srgbClr val="CCFF99"/>
                </a:solidFill>
              </a:rPr>
              <a:t>ίδιο χώρο και για μια περίοδο </a:t>
            </a:r>
            <a:endParaRPr lang="en-US" sz="2000" b="1" dirty="0">
              <a:solidFill>
                <a:srgbClr val="CCFF99"/>
              </a:solidFill>
            </a:endParaRPr>
          </a:p>
          <a:p>
            <a:r>
              <a:rPr lang="el-GR" sz="2000" b="1" dirty="0">
                <a:solidFill>
                  <a:srgbClr val="CCFF99"/>
                </a:solidFill>
              </a:rPr>
              <a:t>εκατό ημερών σκοτώθηκαν εννέα χιλιάδες ζώα, μεταξύ των οποίων και εξωτικά, όπως </a:t>
            </a:r>
            <a:endParaRPr lang="en-US" sz="2000" b="1" dirty="0">
              <a:solidFill>
                <a:srgbClr val="CCFF99"/>
              </a:solidFill>
            </a:endParaRPr>
          </a:p>
          <a:p>
            <a:r>
              <a:rPr lang="el-GR" sz="2000" b="1" dirty="0">
                <a:solidFill>
                  <a:srgbClr val="CCFF99"/>
                </a:solidFill>
              </a:rPr>
              <a:t>ο ρινόκερος. </a:t>
            </a:r>
            <a:endParaRPr lang="en-US" sz="2000" b="1" dirty="0">
              <a:solidFill>
                <a:srgbClr val="CCFF99"/>
              </a:solidFill>
            </a:endParaRPr>
          </a:p>
          <a:p>
            <a:endParaRPr lang="en-US" sz="2000" b="1" dirty="0">
              <a:solidFill>
                <a:srgbClr val="CCFF99"/>
              </a:solidFill>
            </a:endParaRPr>
          </a:p>
          <a:p>
            <a:r>
              <a:rPr lang="el-GR" sz="2000" b="1" dirty="0">
                <a:solidFill>
                  <a:srgbClr val="CCFF99"/>
                </a:solidFill>
              </a:rPr>
              <a:t>Το 107 </a:t>
            </a:r>
            <a:r>
              <a:rPr lang="el-GR" sz="2000" b="1" dirty="0" err="1">
                <a:solidFill>
                  <a:srgbClr val="CCFF99"/>
                </a:solidFill>
              </a:rPr>
              <a:t>μ.Χ</a:t>
            </a:r>
            <a:r>
              <a:rPr lang="el-GR" sz="2000" b="1" dirty="0">
                <a:solidFill>
                  <a:srgbClr val="CCFF99"/>
                </a:solidFill>
              </a:rPr>
              <a:t>. ο αυτοκράτορας Τραϊανός γιόρτασε τη στρατιωτική του νίκη στη </a:t>
            </a:r>
            <a:endParaRPr lang="en-US" sz="2000" b="1" dirty="0">
              <a:solidFill>
                <a:srgbClr val="CCFF99"/>
              </a:solidFill>
            </a:endParaRPr>
          </a:p>
          <a:p>
            <a:r>
              <a:rPr lang="el-GR" sz="2000" b="1" dirty="0">
                <a:solidFill>
                  <a:srgbClr val="CCFF99"/>
                </a:solidFill>
              </a:rPr>
              <a:t>Δακία για εκατόν είκοσι ημέρες, σκηνοθετώντας θεάματα, κατά τα οποία σκοτώθηκαν </a:t>
            </a:r>
            <a:endParaRPr lang="en-US" sz="2000" b="1" dirty="0">
              <a:solidFill>
                <a:srgbClr val="CCFF99"/>
              </a:solidFill>
            </a:endParaRPr>
          </a:p>
          <a:p>
            <a:r>
              <a:rPr lang="el-GR" sz="2000" b="1" dirty="0">
                <a:solidFill>
                  <a:srgbClr val="CCFF99"/>
                </a:solidFill>
              </a:rPr>
              <a:t>έντεκα χιλιάδες ζώα. </a:t>
            </a:r>
            <a:endParaRPr lang="en-US" sz="2000" b="1" dirty="0">
              <a:solidFill>
                <a:srgbClr val="CCFF99"/>
              </a:solidFill>
            </a:endParaRPr>
          </a:p>
          <a:p>
            <a:endParaRPr lang="en-US" sz="2000" b="1" dirty="0">
              <a:solidFill>
                <a:srgbClr val="CCFF99"/>
              </a:solidFill>
            </a:endParaRPr>
          </a:p>
          <a:p>
            <a:r>
              <a:rPr lang="el-GR" sz="2000" b="1" dirty="0">
                <a:solidFill>
                  <a:srgbClr val="CCFF99"/>
                </a:solidFill>
              </a:rPr>
              <a:t>Οι πληροφορίες αυτές, ακόμα και αν είναι κανείς επιφυλακτικός με </a:t>
            </a:r>
            <a:endParaRPr lang="en-US" sz="2000" b="1" dirty="0">
              <a:solidFill>
                <a:srgbClr val="CCFF99"/>
              </a:solidFill>
            </a:endParaRPr>
          </a:p>
          <a:p>
            <a:r>
              <a:rPr lang="el-GR" sz="2000" b="1" dirty="0">
                <a:solidFill>
                  <a:srgbClr val="CCFF99"/>
                </a:solidFill>
              </a:rPr>
              <a:t>τους υπερβολικά μεγάλους αριθμούς των ζώων, είναι ενδεικτικές για την οικολογική </a:t>
            </a:r>
            <a:endParaRPr lang="en-US" sz="2000" b="1" dirty="0">
              <a:solidFill>
                <a:srgbClr val="CCFF99"/>
              </a:solidFill>
            </a:endParaRPr>
          </a:p>
          <a:p>
            <a:r>
              <a:rPr lang="el-GR" sz="2000" b="1" dirty="0">
                <a:solidFill>
                  <a:srgbClr val="CCFF99"/>
                </a:solidFill>
              </a:rPr>
              <a:t>καταστροφή που είχαν επιφέρει τα θεάματα της ρωμαϊκής αρένας στην αφρικανική και </a:t>
            </a:r>
            <a:endParaRPr lang="en-US" sz="2000" b="1" dirty="0">
              <a:solidFill>
                <a:srgbClr val="CCFF99"/>
              </a:solidFill>
            </a:endParaRPr>
          </a:p>
          <a:p>
            <a:r>
              <a:rPr lang="el-GR" sz="2000" b="1" dirty="0">
                <a:solidFill>
                  <a:srgbClr val="CCFF99"/>
                </a:solidFill>
              </a:rPr>
              <a:t>ασιατική πανίδα.</a:t>
            </a: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414719"/>
            <a:ext cx="9349034" cy="6555641"/>
          </a:xfrm>
          <a:prstGeom prst="rect">
            <a:avLst/>
          </a:prstGeom>
          <a:noFill/>
        </p:spPr>
        <p:txBody>
          <a:bodyPr wrap="none" rtlCol="0">
            <a:spAutoFit/>
          </a:bodyPr>
          <a:lstStyle/>
          <a:p>
            <a:endParaRPr lang="el-GR" sz="2000" b="1" dirty="0">
              <a:solidFill>
                <a:schemeClr val="bg1"/>
              </a:solidFill>
            </a:endParaRPr>
          </a:p>
          <a:p>
            <a:r>
              <a:rPr lang="el-GR" sz="2000" b="1" dirty="0">
                <a:solidFill>
                  <a:schemeClr val="bg1"/>
                </a:solidFill>
              </a:rPr>
              <a:t>Ο «πολιτισμός» εναντίον της </a:t>
            </a:r>
            <a:endParaRPr lang="en-US" sz="2000" b="1" dirty="0">
              <a:solidFill>
                <a:schemeClr val="bg1"/>
              </a:solidFill>
            </a:endParaRPr>
          </a:p>
          <a:p>
            <a:r>
              <a:rPr lang="el-GR" sz="2000" b="1" dirty="0">
                <a:solidFill>
                  <a:schemeClr val="bg1"/>
                </a:solidFill>
              </a:rPr>
              <a:t>φύσης, της άγριας φύσης και ο </a:t>
            </a:r>
            <a:endParaRPr lang="en-US" sz="2000" b="1" dirty="0">
              <a:solidFill>
                <a:schemeClr val="bg1"/>
              </a:solidFill>
            </a:endParaRPr>
          </a:p>
          <a:p>
            <a:r>
              <a:rPr lang="el-GR" sz="2000" b="1" dirty="0">
                <a:solidFill>
                  <a:schemeClr val="bg1"/>
                </a:solidFill>
              </a:rPr>
              <a:t>«ορθολογισμός» έναντι του </a:t>
            </a:r>
            <a:endParaRPr lang="en-US" sz="2000" b="1" dirty="0">
              <a:solidFill>
                <a:schemeClr val="bg1"/>
              </a:solidFill>
            </a:endParaRPr>
          </a:p>
          <a:p>
            <a:r>
              <a:rPr lang="el-GR" sz="2000" b="1" dirty="0">
                <a:solidFill>
                  <a:schemeClr val="bg1"/>
                </a:solidFill>
              </a:rPr>
              <a:t>χάους. </a:t>
            </a:r>
            <a:endParaRPr lang="en-US" sz="2000" b="1" dirty="0">
              <a:solidFill>
                <a:schemeClr val="bg1"/>
              </a:solidFill>
            </a:endParaRPr>
          </a:p>
          <a:p>
            <a:endParaRPr lang="en-US" sz="2000" b="1" dirty="0">
              <a:solidFill>
                <a:schemeClr val="bg1"/>
              </a:solidFill>
            </a:endParaRPr>
          </a:p>
          <a:p>
            <a:r>
              <a:rPr lang="el-GR" sz="2000" b="1" dirty="0">
                <a:solidFill>
                  <a:schemeClr val="bg1"/>
                </a:solidFill>
              </a:rPr>
              <a:t>Οι έννοιες αυτές </a:t>
            </a:r>
            <a:endParaRPr lang="en-US" sz="2000" b="1" dirty="0">
              <a:solidFill>
                <a:schemeClr val="bg1"/>
              </a:solidFill>
            </a:endParaRPr>
          </a:p>
          <a:p>
            <a:r>
              <a:rPr lang="el-GR" sz="2000" b="1" dirty="0">
                <a:solidFill>
                  <a:schemeClr val="bg1"/>
                </a:solidFill>
              </a:rPr>
              <a:t>συγχέονται αρκετά στη σκόνη </a:t>
            </a:r>
            <a:endParaRPr lang="en-US" sz="2000" b="1" dirty="0">
              <a:solidFill>
                <a:schemeClr val="bg1"/>
              </a:solidFill>
            </a:endParaRPr>
          </a:p>
          <a:p>
            <a:r>
              <a:rPr lang="el-GR" sz="2000" b="1" dirty="0">
                <a:solidFill>
                  <a:schemeClr val="bg1"/>
                </a:solidFill>
              </a:rPr>
              <a:t>της ρωμαϊκής αρένας, με τα </a:t>
            </a:r>
            <a:endParaRPr lang="en-US" sz="2000" b="1" dirty="0">
              <a:solidFill>
                <a:schemeClr val="bg1"/>
              </a:solidFill>
            </a:endParaRPr>
          </a:p>
          <a:p>
            <a:r>
              <a:rPr lang="el-GR" sz="2000" b="1" dirty="0">
                <a:solidFill>
                  <a:schemeClr val="bg1"/>
                </a:solidFill>
              </a:rPr>
              <a:t>ζώα να πληρώνουν πάντα το </a:t>
            </a:r>
            <a:endParaRPr lang="en-US" sz="2000" b="1" dirty="0">
              <a:solidFill>
                <a:schemeClr val="bg1"/>
              </a:solidFill>
            </a:endParaRPr>
          </a:p>
          <a:p>
            <a:r>
              <a:rPr lang="el-GR" sz="2000" b="1" dirty="0">
                <a:solidFill>
                  <a:schemeClr val="bg1"/>
                </a:solidFill>
              </a:rPr>
              <a:t>αντίτιμο παίζοντας τρεις </a:t>
            </a:r>
            <a:endParaRPr lang="en-US" sz="2000" b="1" dirty="0">
              <a:solidFill>
                <a:schemeClr val="bg1"/>
              </a:solidFill>
            </a:endParaRPr>
          </a:p>
          <a:p>
            <a:r>
              <a:rPr lang="el-GR" sz="2000" b="1" dirty="0">
                <a:solidFill>
                  <a:schemeClr val="bg1"/>
                </a:solidFill>
              </a:rPr>
              <a:t>βασικούς ρόλους: </a:t>
            </a:r>
            <a:r>
              <a:rPr lang="el-GR" sz="2000" b="1" dirty="0">
                <a:solidFill>
                  <a:srgbClr val="C00000"/>
                </a:solidFill>
              </a:rPr>
              <a:t>του θύματος, </a:t>
            </a:r>
            <a:endParaRPr lang="en-US" sz="2000" b="1" dirty="0">
              <a:solidFill>
                <a:srgbClr val="C00000"/>
              </a:solidFill>
            </a:endParaRPr>
          </a:p>
          <a:p>
            <a:r>
              <a:rPr lang="el-GR" sz="2000" b="1" dirty="0">
                <a:solidFill>
                  <a:srgbClr val="C00000"/>
                </a:solidFill>
              </a:rPr>
              <a:t>του θύτη ή του τυφλού τιμωρού</a:t>
            </a:r>
            <a:r>
              <a:rPr lang="el-GR" sz="2000" b="1" dirty="0">
                <a:solidFill>
                  <a:schemeClr val="bg1"/>
                </a:solidFill>
              </a:rPr>
              <a:t>.</a:t>
            </a:r>
            <a:endParaRPr lang="en-US" sz="2000" b="1" dirty="0">
              <a:solidFill>
                <a:schemeClr val="bg1"/>
              </a:solidFill>
            </a:endParaRPr>
          </a:p>
          <a:p>
            <a:endParaRPr lang="el-GR" sz="2000" b="1" dirty="0">
              <a:solidFill>
                <a:schemeClr val="bg1"/>
              </a:solidFill>
            </a:endParaRPr>
          </a:p>
          <a:p>
            <a:r>
              <a:rPr lang="el-GR" sz="2000" b="1" dirty="0">
                <a:solidFill>
                  <a:schemeClr val="bg1"/>
                </a:solidFill>
              </a:rPr>
              <a:t>Ο ρόλος του θύματος ενεργοποιείται στα θεάματα όπου οι άνθρωποι, μονομάχοι ή </a:t>
            </a:r>
            <a:endParaRPr lang="en-US" sz="2000" b="1" dirty="0">
              <a:solidFill>
                <a:schemeClr val="bg1"/>
              </a:solidFill>
            </a:endParaRPr>
          </a:p>
          <a:p>
            <a:r>
              <a:rPr lang="el-GR" sz="2000" b="1" dirty="0">
                <a:solidFill>
                  <a:schemeClr val="bg1"/>
                </a:solidFill>
              </a:rPr>
              <a:t>στρατιώτες, εξολοθρεύουν τα ζώα. </a:t>
            </a:r>
            <a:endParaRPr lang="en-US" sz="2000" b="1" dirty="0">
              <a:solidFill>
                <a:schemeClr val="bg1"/>
              </a:solidFill>
            </a:endParaRPr>
          </a:p>
          <a:p>
            <a:endParaRPr lang="en-US" sz="2000" b="1" dirty="0">
              <a:solidFill>
                <a:schemeClr val="bg1"/>
              </a:solidFill>
            </a:endParaRPr>
          </a:p>
          <a:p>
            <a:r>
              <a:rPr lang="el-GR" sz="2000" b="1" dirty="0">
                <a:solidFill>
                  <a:schemeClr val="bg1"/>
                </a:solidFill>
              </a:rPr>
              <a:t>Ο ρόλος του θύτη συνδέεται με την αγριότητα της </a:t>
            </a:r>
            <a:endParaRPr lang="en-US" sz="2000" b="1" dirty="0">
              <a:solidFill>
                <a:schemeClr val="bg1"/>
              </a:solidFill>
            </a:endParaRPr>
          </a:p>
          <a:p>
            <a:r>
              <a:rPr lang="el-GR" sz="2000" b="1" dirty="0">
                <a:solidFill>
                  <a:schemeClr val="bg1"/>
                </a:solidFill>
              </a:rPr>
              <a:t>φύσης και τα φονικά ένστικτα των πλασμάτων της και ενεργοποιείται στα θεάματα όπου τα </a:t>
            </a:r>
            <a:endParaRPr lang="en-US" sz="2000" b="1" dirty="0">
              <a:solidFill>
                <a:schemeClr val="bg1"/>
              </a:solidFill>
            </a:endParaRPr>
          </a:p>
          <a:p>
            <a:r>
              <a:rPr lang="el-GR" sz="2000" b="1" dirty="0">
                <a:solidFill>
                  <a:schemeClr val="bg1"/>
                </a:solidFill>
              </a:rPr>
              <a:t>ζώα «τρώγονται μεταξύ τους».</a:t>
            </a:r>
          </a:p>
          <a:p>
            <a:endParaRPr lang="el-GR" sz="2000" b="1" dirty="0">
              <a:solidFill>
                <a:schemeClr val="bg1"/>
              </a:solidFill>
            </a:endParaRP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pic>
        <p:nvPicPr>
          <p:cNvPr id="1026" name="Picture 2" descr="Αποτέλεσμα εικόνας για εικόνες για χριστιανοί στο Κολοσσαίο"/>
          <p:cNvPicPr>
            <a:picLocks noChangeAspect="1" noChangeArrowheads="1"/>
          </p:cNvPicPr>
          <p:nvPr/>
        </p:nvPicPr>
        <p:blipFill>
          <a:blip r:embed="rId3" cstate="print"/>
          <a:srcRect/>
          <a:stretch>
            <a:fillRect/>
          </a:stretch>
        </p:blipFill>
        <p:spPr bwMode="auto">
          <a:xfrm>
            <a:off x="3275856" y="-27383"/>
            <a:ext cx="5976664" cy="3744416"/>
          </a:xfrm>
          <a:prstGeom prst="rect">
            <a:avLst/>
          </a:prstGeom>
          <a:noFill/>
        </p:spPr>
      </p:pic>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2290" name="Picture 2" descr="Σχετική εικόνα"/>
          <p:cNvPicPr>
            <a:picLocks noChangeAspect="1" noChangeArrowheads="1"/>
          </p:cNvPicPr>
          <p:nvPr/>
        </p:nvPicPr>
        <p:blipFill>
          <a:blip r:embed="rId2" cstate="print"/>
          <a:srcRect/>
          <a:stretch>
            <a:fillRect/>
          </a:stretch>
        </p:blipFill>
        <p:spPr bwMode="auto">
          <a:xfrm>
            <a:off x="-1116632" y="-387424"/>
            <a:ext cx="6410325" cy="4953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isometricRightUp"/>
            <a:lightRig rig="contrasting" dir="t">
              <a:rot lat="0" lon="0" rev="3000000"/>
            </a:lightRig>
          </a:scene3d>
          <a:sp3d contourW="7620">
            <a:bevelT w="95250" h="31750"/>
            <a:contourClr>
              <a:srgbClr val="333333"/>
            </a:contourClr>
          </a:sp3d>
        </p:spPr>
      </p:pic>
      <p:sp>
        <p:nvSpPr>
          <p:cNvPr id="4" name="Oval Callout 3"/>
          <p:cNvSpPr/>
          <p:nvPr/>
        </p:nvSpPr>
        <p:spPr>
          <a:xfrm>
            <a:off x="4499992" y="908720"/>
            <a:ext cx="4608512" cy="5544616"/>
          </a:xfrm>
          <a:prstGeom prst="wedgeEllipseCallout">
            <a:avLst>
              <a:gd name="adj1" fmla="val -53669"/>
              <a:gd name="adj2" fmla="val -4077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Η απουσία λόγου δεν διαθέτει λέξεις για να εκφραστεί. Εύγλωττος είναι μόνο ο κάτοχος του λόγου που κυριαρχεί στην έκδηλη ιστορία. Ολόκληρη η γη μαρτυρεί τη δόξα του ανθρώπου. Στον πόλεμο και στην ειρήνη, στην αρένα και στο σφαγείο, από τον αργό θάνατο του ελέφαντα, του νικημένου από την πρώτη σχεδιασμένη επίθεση των πρωτόγονων ανθρώπινων ορδών, ως την πλήρη εκμετάλλευση του ζωικού βασιλείου, τα άλογα πλάσματα ήταν υποχρεωμένα να υποστούν τον λόγο</a:t>
            </a:r>
            <a:r>
              <a:rPr lang="en-US" b="1" dirty="0">
                <a:solidFill>
                  <a:schemeClr val="bg1"/>
                </a:solidFill>
              </a:rPr>
              <a:t>.</a:t>
            </a:r>
            <a:endParaRPr lang="el-GR" b="1" dirty="0">
              <a:solidFill>
                <a:schemeClr val="bg1"/>
              </a:solidFill>
            </a:endParaRPr>
          </a:p>
        </p:txBody>
      </p:sp>
      <p:sp>
        <p:nvSpPr>
          <p:cNvPr id="6" name="Rounded Rectangle 5"/>
          <p:cNvSpPr/>
          <p:nvPr/>
        </p:nvSpPr>
        <p:spPr>
          <a:xfrm>
            <a:off x="35496" y="4797152"/>
            <a:ext cx="4176464" cy="12961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CCFF99"/>
                </a:solidFill>
              </a:rPr>
              <a:t>Max </a:t>
            </a:r>
            <a:r>
              <a:rPr lang="en-US" b="1" dirty="0" err="1">
                <a:solidFill>
                  <a:srgbClr val="CCFF99"/>
                </a:solidFill>
              </a:rPr>
              <a:t>Horkheimer</a:t>
            </a:r>
            <a:r>
              <a:rPr lang="el-GR" b="1" dirty="0">
                <a:solidFill>
                  <a:srgbClr val="CCFF99"/>
                </a:solidFill>
              </a:rPr>
              <a:t>-</a:t>
            </a:r>
            <a:r>
              <a:rPr lang="en-US" b="1" dirty="0">
                <a:solidFill>
                  <a:srgbClr val="CCFF99"/>
                </a:solidFill>
              </a:rPr>
              <a:t>Theodor </a:t>
            </a:r>
            <a:r>
              <a:rPr lang="en-US" b="1" dirty="0" err="1">
                <a:solidFill>
                  <a:srgbClr val="CCFF99"/>
                </a:solidFill>
              </a:rPr>
              <a:t>Adorno</a:t>
            </a:r>
            <a:r>
              <a:rPr lang="el-GR" b="1" dirty="0">
                <a:solidFill>
                  <a:srgbClr val="CCFF99"/>
                </a:solidFill>
              </a:rPr>
              <a:t>: </a:t>
            </a:r>
            <a:r>
              <a:rPr lang="el-GR" b="1" i="1" dirty="0">
                <a:solidFill>
                  <a:srgbClr val="CCFF99"/>
                </a:solidFill>
              </a:rPr>
              <a:t>Η διαλεκτική του διαφωτισμού</a:t>
            </a:r>
            <a:r>
              <a:rPr lang="el-GR" b="1" dirty="0">
                <a:solidFill>
                  <a:srgbClr val="CCFF99"/>
                </a:solidFill>
              </a:rPr>
              <a:t>, Ύψιλον, Αθήνα 1986, σ. 286.</a:t>
            </a: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414719"/>
            <a:ext cx="9406742" cy="6863417"/>
          </a:xfrm>
          <a:prstGeom prst="rect">
            <a:avLst/>
          </a:prstGeom>
          <a:noFill/>
        </p:spPr>
        <p:txBody>
          <a:bodyPr wrap="none" rtlCol="0">
            <a:spAutoFit/>
          </a:bodyPr>
          <a:lstStyle/>
          <a:p>
            <a:endParaRPr lang="el-GR" sz="2000" b="1" dirty="0">
              <a:solidFill>
                <a:schemeClr val="bg1"/>
              </a:solidFill>
            </a:endParaRPr>
          </a:p>
          <a:p>
            <a:r>
              <a:rPr lang="el-GR" sz="2000" b="1" dirty="0">
                <a:solidFill>
                  <a:schemeClr val="bg1"/>
                </a:solidFill>
              </a:rPr>
              <a:t>Αυτού του είδους οι παραστάσεις</a:t>
            </a:r>
            <a:endParaRPr lang="en-US" sz="2000" b="1" dirty="0">
              <a:solidFill>
                <a:schemeClr val="bg1"/>
              </a:solidFill>
            </a:endParaRPr>
          </a:p>
          <a:p>
            <a:r>
              <a:rPr lang="el-GR" sz="2000" b="1" dirty="0">
                <a:solidFill>
                  <a:schemeClr val="bg1"/>
                </a:solidFill>
              </a:rPr>
              <a:t>θα επιβιώσουν για πολλούς </a:t>
            </a:r>
            <a:endParaRPr lang="en-US" sz="2000" b="1" dirty="0">
              <a:solidFill>
                <a:schemeClr val="bg1"/>
              </a:solidFill>
            </a:endParaRPr>
          </a:p>
          <a:p>
            <a:r>
              <a:rPr lang="el-GR" sz="2000" b="1" dirty="0">
                <a:solidFill>
                  <a:schemeClr val="bg1"/>
                </a:solidFill>
              </a:rPr>
              <a:t>αιώνες. </a:t>
            </a:r>
            <a:endParaRPr lang="en-US" sz="2000" b="1" dirty="0">
              <a:solidFill>
                <a:schemeClr val="bg1"/>
              </a:solidFill>
            </a:endParaRPr>
          </a:p>
          <a:p>
            <a:endParaRPr lang="en-US" sz="2000" b="1" dirty="0">
              <a:solidFill>
                <a:schemeClr val="bg1"/>
              </a:solidFill>
            </a:endParaRPr>
          </a:p>
          <a:p>
            <a:r>
              <a:rPr lang="el-GR" sz="2000" b="1" dirty="0">
                <a:solidFill>
                  <a:schemeClr val="bg1"/>
                </a:solidFill>
              </a:rPr>
              <a:t>Ο τελευταίος ρόλος </a:t>
            </a:r>
            <a:endParaRPr lang="en-US" sz="2000" b="1" dirty="0">
              <a:solidFill>
                <a:schemeClr val="bg1"/>
              </a:solidFill>
            </a:endParaRPr>
          </a:p>
          <a:p>
            <a:r>
              <a:rPr lang="el-GR" sz="2000" b="1" dirty="0">
                <a:solidFill>
                  <a:schemeClr val="bg1"/>
                </a:solidFill>
              </a:rPr>
              <a:t>αντιστρέφει τις σχέσεις της </a:t>
            </a:r>
            <a:endParaRPr lang="en-US" sz="2000" b="1" dirty="0">
              <a:solidFill>
                <a:schemeClr val="bg1"/>
              </a:solidFill>
            </a:endParaRPr>
          </a:p>
          <a:p>
            <a:r>
              <a:rPr lang="el-GR" sz="2000" b="1" dirty="0">
                <a:solidFill>
                  <a:schemeClr val="bg1"/>
                </a:solidFill>
              </a:rPr>
              <a:t>πρώτης κατηγορίας και θέλει τα </a:t>
            </a:r>
            <a:endParaRPr lang="en-US" sz="2000" b="1" dirty="0">
              <a:solidFill>
                <a:schemeClr val="bg1"/>
              </a:solidFill>
            </a:endParaRPr>
          </a:p>
          <a:p>
            <a:r>
              <a:rPr lang="el-GR" sz="2000" b="1" dirty="0">
                <a:solidFill>
                  <a:schemeClr val="bg1"/>
                </a:solidFill>
              </a:rPr>
              <a:t>ζώα να σκοτώνουν τους </a:t>
            </a:r>
            <a:endParaRPr lang="en-US" sz="2000" b="1" dirty="0">
              <a:solidFill>
                <a:schemeClr val="bg1"/>
              </a:solidFill>
            </a:endParaRPr>
          </a:p>
          <a:p>
            <a:r>
              <a:rPr lang="el-GR" sz="2000" b="1" dirty="0">
                <a:solidFill>
                  <a:schemeClr val="bg1"/>
                </a:solidFill>
              </a:rPr>
              <a:t>ανθρώπους που έχουν </a:t>
            </a:r>
            <a:endParaRPr lang="en-US" sz="2000" b="1" dirty="0">
              <a:solidFill>
                <a:schemeClr val="bg1"/>
              </a:solidFill>
            </a:endParaRPr>
          </a:p>
          <a:p>
            <a:r>
              <a:rPr lang="el-GR" sz="2000" b="1" dirty="0">
                <a:solidFill>
                  <a:schemeClr val="bg1"/>
                </a:solidFill>
              </a:rPr>
              <a:t>παρανομήσει, εγκληματήσει, </a:t>
            </a:r>
            <a:endParaRPr lang="en-US" sz="2000" b="1" dirty="0">
              <a:solidFill>
                <a:schemeClr val="bg1"/>
              </a:solidFill>
            </a:endParaRPr>
          </a:p>
          <a:p>
            <a:r>
              <a:rPr lang="el-GR" sz="2000" b="1" dirty="0">
                <a:solidFill>
                  <a:schemeClr val="bg1"/>
                </a:solidFill>
              </a:rPr>
              <a:t>αιχμαλωτιστεί σε πόλεμο ή </a:t>
            </a:r>
            <a:endParaRPr lang="en-US" sz="2000" b="1" dirty="0">
              <a:solidFill>
                <a:schemeClr val="bg1"/>
              </a:solidFill>
            </a:endParaRPr>
          </a:p>
          <a:p>
            <a:r>
              <a:rPr lang="el-GR" sz="2000" b="1" dirty="0">
                <a:solidFill>
                  <a:schemeClr val="bg1"/>
                </a:solidFill>
              </a:rPr>
              <a:t>έχουν πιστέψει σε μία </a:t>
            </a:r>
            <a:endParaRPr lang="en-US" sz="2000" b="1" dirty="0">
              <a:solidFill>
                <a:schemeClr val="bg1"/>
              </a:solidFill>
            </a:endParaRPr>
          </a:p>
          <a:p>
            <a:r>
              <a:rPr lang="el-GR" sz="2000" b="1" dirty="0">
                <a:solidFill>
                  <a:schemeClr val="bg1"/>
                </a:solidFill>
              </a:rPr>
              <a:t>απαγορευμένη θρησκεία. </a:t>
            </a:r>
            <a:endParaRPr lang="en-US" sz="2000" b="1" dirty="0">
              <a:solidFill>
                <a:schemeClr val="bg1"/>
              </a:solidFill>
            </a:endParaRPr>
          </a:p>
          <a:p>
            <a:endParaRPr lang="en-US" sz="2000" b="1" dirty="0">
              <a:solidFill>
                <a:schemeClr val="bg1"/>
              </a:solidFill>
            </a:endParaRPr>
          </a:p>
          <a:p>
            <a:r>
              <a:rPr lang="el-GR" sz="2000" b="1" dirty="0">
                <a:solidFill>
                  <a:schemeClr val="bg1"/>
                </a:solidFill>
              </a:rPr>
              <a:t>Οι καταδίκες σε θάνατο στην </a:t>
            </a:r>
            <a:endParaRPr lang="en-US" sz="2000" b="1" dirty="0">
              <a:solidFill>
                <a:schemeClr val="bg1"/>
              </a:solidFill>
            </a:endParaRPr>
          </a:p>
          <a:p>
            <a:r>
              <a:rPr lang="el-GR" sz="2000" b="1" dirty="0">
                <a:solidFill>
                  <a:schemeClr val="bg1"/>
                </a:solidFill>
              </a:rPr>
              <a:t>αρένα δεν θα σταματήσουν παρά στα τέλη του 4</a:t>
            </a:r>
            <a:r>
              <a:rPr lang="el-GR" sz="2000" b="1" baseline="30000" dirty="0">
                <a:solidFill>
                  <a:schemeClr val="bg1"/>
                </a:solidFill>
              </a:rPr>
              <a:t>ου</a:t>
            </a:r>
            <a:r>
              <a:rPr lang="el-GR" sz="2000" b="1" dirty="0">
                <a:solidFill>
                  <a:schemeClr val="bg1"/>
                </a:solidFill>
              </a:rPr>
              <a:t> αιώνα </a:t>
            </a:r>
            <a:r>
              <a:rPr lang="el-GR" sz="2000" b="1" dirty="0" err="1">
                <a:solidFill>
                  <a:schemeClr val="bg1"/>
                </a:solidFill>
              </a:rPr>
              <a:t>μ.Χ</a:t>
            </a:r>
            <a:r>
              <a:rPr lang="el-GR" sz="2000" b="1" dirty="0">
                <a:solidFill>
                  <a:schemeClr val="bg1"/>
                </a:solidFill>
              </a:rPr>
              <a:t>. </a:t>
            </a:r>
            <a:endParaRPr lang="en-US" sz="2000" b="1" dirty="0">
              <a:solidFill>
                <a:schemeClr val="bg1"/>
              </a:solidFill>
            </a:endParaRPr>
          </a:p>
          <a:p>
            <a:r>
              <a:rPr lang="el-GR" sz="2000" b="1" dirty="0">
                <a:solidFill>
                  <a:schemeClr val="bg1"/>
                </a:solidFill>
              </a:rPr>
              <a:t>Το ζώο έτσι μετατρέπεται σε τιμωρό και δήμιο του μη ανθρώπινου ανθρώπου ή του </a:t>
            </a:r>
            <a:endParaRPr lang="en-US" sz="2000" b="1" dirty="0">
              <a:solidFill>
                <a:schemeClr val="bg1"/>
              </a:solidFill>
            </a:endParaRPr>
          </a:p>
          <a:p>
            <a:r>
              <a:rPr lang="el-GR" sz="2000" b="1" dirty="0">
                <a:solidFill>
                  <a:schemeClr val="bg1"/>
                </a:solidFill>
              </a:rPr>
              <a:t>ανθρωπόμορφου ζώου (του εγκληματία, του εκτός νόμου). Το ρεπερτόριο αυτό θυμίζει </a:t>
            </a:r>
            <a:endParaRPr lang="en-US" sz="2000" b="1" dirty="0">
              <a:solidFill>
                <a:schemeClr val="bg1"/>
              </a:solidFill>
            </a:endParaRPr>
          </a:p>
          <a:p>
            <a:r>
              <a:rPr lang="el-GR" sz="2000" b="1" dirty="0">
                <a:solidFill>
                  <a:schemeClr val="bg1"/>
                </a:solidFill>
              </a:rPr>
              <a:t>στους ανθρώπους την τύχη τους που ανήκουν στο ανθρώπινο βασίλειο και τους επισημαίνει </a:t>
            </a:r>
            <a:endParaRPr lang="en-US" sz="2000" b="1" dirty="0">
              <a:solidFill>
                <a:schemeClr val="bg1"/>
              </a:solidFill>
            </a:endParaRPr>
          </a:p>
          <a:p>
            <a:r>
              <a:rPr lang="el-GR" sz="2000" b="1" dirty="0">
                <a:solidFill>
                  <a:schemeClr val="bg1"/>
                </a:solidFill>
              </a:rPr>
              <a:t>ότι πρέπει να παραμείνουν σε αυτό. </a:t>
            </a:r>
          </a:p>
          <a:p>
            <a:endParaRPr lang="el-GR" sz="2000" b="1" dirty="0">
              <a:solidFill>
                <a:schemeClr val="bg1"/>
              </a:solidFill>
            </a:endParaRP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pic>
        <p:nvPicPr>
          <p:cNvPr id="1026" name="Picture 2" descr="Αποτέλεσμα εικόνας για εικόνες για χριστιανοί στο Κολοσσαίο"/>
          <p:cNvPicPr>
            <a:picLocks noChangeAspect="1" noChangeArrowheads="1"/>
          </p:cNvPicPr>
          <p:nvPr/>
        </p:nvPicPr>
        <p:blipFill>
          <a:blip r:embed="rId3" cstate="print"/>
          <a:srcRect/>
          <a:stretch>
            <a:fillRect/>
          </a:stretch>
        </p:blipFill>
        <p:spPr bwMode="auto">
          <a:xfrm>
            <a:off x="3275856" y="-27383"/>
            <a:ext cx="5976664" cy="3744416"/>
          </a:xfrm>
          <a:prstGeom prst="rect">
            <a:avLst/>
          </a:prstGeom>
          <a:noFill/>
        </p:spPr>
      </p:pic>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27384"/>
            <a:ext cx="9397124" cy="6863417"/>
          </a:xfrm>
          <a:prstGeom prst="rect">
            <a:avLst/>
          </a:prstGeom>
          <a:noFill/>
        </p:spPr>
        <p:txBody>
          <a:bodyPr wrap="none" rtlCol="0">
            <a:spAutoFit/>
          </a:bodyPr>
          <a:lstStyle/>
          <a:p>
            <a:r>
              <a:rPr lang="el-GR" sz="2000" b="1" dirty="0">
                <a:solidFill>
                  <a:srgbClr val="CCFF99"/>
                </a:solidFill>
              </a:rPr>
              <a:t>Πάντως, πέρα από τις μαζικές σκηνοθετημένες σφαγές </a:t>
            </a:r>
          </a:p>
          <a:p>
            <a:r>
              <a:rPr lang="el-GR" sz="2000" b="1" dirty="0">
                <a:solidFill>
                  <a:srgbClr val="CCFF99"/>
                </a:solidFill>
              </a:rPr>
              <a:t>των ζώων, υπήρχαν και οι σκηνοθετημένες επιδείξεις </a:t>
            </a:r>
          </a:p>
          <a:p>
            <a:r>
              <a:rPr lang="el-GR" sz="2000" b="1" dirty="0">
                <a:solidFill>
                  <a:srgbClr val="CCFF99"/>
                </a:solidFill>
              </a:rPr>
              <a:t>τους, οι οποίες έδιναν τροφή στην εμμονή του ρωμαϊκού </a:t>
            </a:r>
            <a:endParaRPr lang="en-US" sz="2000" b="1" dirty="0">
              <a:solidFill>
                <a:srgbClr val="CCFF99"/>
              </a:solidFill>
            </a:endParaRPr>
          </a:p>
          <a:p>
            <a:r>
              <a:rPr lang="el-GR" sz="2000" b="1" dirty="0">
                <a:solidFill>
                  <a:srgbClr val="CCFF99"/>
                </a:solidFill>
              </a:rPr>
              <a:t>κοινού για παρόμοια θεάματα</a:t>
            </a:r>
            <a:r>
              <a:rPr lang="en-US" sz="2000" b="1" dirty="0">
                <a:solidFill>
                  <a:srgbClr val="CCFF99"/>
                </a:solidFill>
              </a:rPr>
              <a:t>: </a:t>
            </a:r>
            <a:r>
              <a:rPr lang="el-GR" sz="2000" b="1" dirty="0" err="1">
                <a:solidFill>
                  <a:srgbClr val="CCFF99"/>
                </a:solidFill>
              </a:rPr>
              <a:t>θεατροειδείς</a:t>
            </a:r>
            <a:r>
              <a:rPr lang="el-GR" sz="2000" b="1" dirty="0">
                <a:solidFill>
                  <a:srgbClr val="CCFF99"/>
                </a:solidFill>
              </a:rPr>
              <a:t> </a:t>
            </a:r>
          </a:p>
          <a:p>
            <a:r>
              <a:rPr lang="el-GR" sz="2000" b="1" dirty="0">
                <a:solidFill>
                  <a:srgbClr val="CCFF99"/>
                </a:solidFill>
              </a:rPr>
              <a:t>παραστάσεις ετήσιου εορτασμού κάποιας επετείου για </a:t>
            </a:r>
            <a:endParaRPr lang="en-US" sz="2000" b="1" dirty="0">
              <a:solidFill>
                <a:srgbClr val="CCFF99"/>
              </a:solidFill>
            </a:endParaRPr>
          </a:p>
          <a:p>
            <a:r>
              <a:rPr lang="el-GR" sz="2000" b="1" dirty="0">
                <a:solidFill>
                  <a:srgbClr val="CCFF99"/>
                </a:solidFill>
              </a:rPr>
              <a:t>ενίσχυση της ιστορικής μνήμης του ρωμαϊκού λαού και </a:t>
            </a:r>
          </a:p>
          <a:p>
            <a:r>
              <a:rPr lang="el-GR" sz="2000" b="1" dirty="0">
                <a:solidFill>
                  <a:srgbClr val="CCFF99"/>
                </a:solidFill>
              </a:rPr>
              <a:t>σε «επαγγελματικές» παραστάσεις διασκέδασης του </a:t>
            </a:r>
          </a:p>
          <a:p>
            <a:r>
              <a:rPr lang="el-GR" sz="2000" b="1" dirty="0">
                <a:solidFill>
                  <a:srgbClr val="CCFF99"/>
                </a:solidFill>
              </a:rPr>
              <a:t>κοινού της αρένας. </a:t>
            </a:r>
          </a:p>
          <a:p>
            <a:endParaRPr lang="el-GR" sz="2000" b="1" dirty="0">
              <a:solidFill>
                <a:srgbClr val="CCFF99"/>
              </a:solidFill>
            </a:endParaRPr>
          </a:p>
          <a:p>
            <a:r>
              <a:rPr lang="el-GR" sz="2000" b="1" dirty="0">
                <a:solidFill>
                  <a:srgbClr val="CCFF99"/>
                </a:solidFill>
              </a:rPr>
              <a:t>Στην πρώτη κατηγορία ανήκει η γνωστή </a:t>
            </a:r>
            <a:r>
              <a:rPr lang="en-US" sz="2000" b="1" dirty="0" err="1">
                <a:solidFill>
                  <a:srgbClr val="CCFF99"/>
                </a:solidFill>
              </a:rPr>
              <a:t>Supplicia</a:t>
            </a:r>
            <a:r>
              <a:rPr lang="en-US" sz="2000" b="1" dirty="0">
                <a:solidFill>
                  <a:srgbClr val="CCFF99"/>
                </a:solidFill>
              </a:rPr>
              <a:t> </a:t>
            </a:r>
            <a:r>
              <a:rPr lang="en-US" sz="2000" b="1" dirty="0" err="1">
                <a:solidFill>
                  <a:srgbClr val="CCFF99"/>
                </a:solidFill>
              </a:rPr>
              <a:t>Canum</a:t>
            </a:r>
            <a:r>
              <a:rPr lang="el-GR" sz="2000" b="1" dirty="0">
                <a:solidFill>
                  <a:srgbClr val="CCFF99"/>
                </a:solidFill>
              </a:rPr>
              <a:t>, που περιλάμβανε την ποινή </a:t>
            </a:r>
          </a:p>
          <a:p>
            <a:r>
              <a:rPr lang="el-GR" sz="2000" b="1" dirty="0">
                <a:solidFill>
                  <a:srgbClr val="CCFF99"/>
                </a:solidFill>
              </a:rPr>
              <a:t>που επιβαλλόταν στους σκύλους εξαιτίας της νωθρότητας που είχαν επιδείξει κάποιοι </a:t>
            </a:r>
          </a:p>
          <a:p>
            <a:r>
              <a:rPr lang="el-GR" sz="2000" b="1" dirty="0">
                <a:solidFill>
                  <a:srgbClr val="CCFF99"/>
                </a:solidFill>
              </a:rPr>
              <a:t>πρόγονοί τους σε μια κρίσιμη στιγμή για την αιώνια πόλη. </a:t>
            </a:r>
          </a:p>
          <a:p>
            <a:endParaRPr lang="el-GR" sz="2000" b="1" dirty="0">
              <a:solidFill>
                <a:srgbClr val="CCFF99"/>
              </a:solidFill>
            </a:endParaRPr>
          </a:p>
          <a:p>
            <a:r>
              <a:rPr lang="el-GR" sz="2000" b="1" dirty="0">
                <a:solidFill>
                  <a:srgbClr val="CCFF99"/>
                </a:solidFill>
              </a:rPr>
              <a:t>Το 387 </a:t>
            </a:r>
            <a:r>
              <a:rPr lang="el-GR" sz="2000" b="1" dirty="0" err="1">
                <a:solidFill>
                  <a:srgbClr val="CCFF99"/>
                </a:solidFill>
              </a:rPr>
              <a:t>π.Χ.</a:t>
            </a:r>
            <a:r>
              <a:rPr lang="el-GR" sz="2000" b="1" dirty="0">
                <a:solidFill>
                  <a:srgbClr val="CCFF99"/>
                </a:solidFill>
              </a:rPr>
              <a:t> οι Γαλάτες κατέλαβαν τη Ρώμη και οι τελευταίοι υπερασπιστές της κατέφυγαν </a:t>
            </a:r>
          </a:p>
          <a:p>
            <a:r>
              <a:rPr lang="el-GR" sz="2000" b="1" dirty="0">
                <a:solidFill>
                  <a:srgbClr val="CCFF99"/>
                </a:solidFill>
              </a:rPr>
              <a:t>στην ακρόπολή της, στον </a:t>
            </a:r>
            <a:r>
              <a:rPr lang="el-GR" sz="2000" b="1" dirty="0" err="1">
                <a:solidFill>
                  <a:srgbClr val="CCFF99"/>
                </a:solidFill>
              </a:rPr>
              <a:t>Καπιτωλίνο</a:t>
            </a:r>
            <a:r>
              <a:rPr lang="el-GR" sz="2000" b="1" dirty="0">
                <a:solidFill>
                  <a:srgbClr val="CCFF99"/>
                </a:solidFill>
              </a:rPr>
              <a:t> Λόφο. Οι Γαλάτες </a:t>
            </a:r>
            <a:r>
              <a:rPr lang="el-GR" sz="2000" b="1" dirty="0" err="1">
                <a:solidFill>
                  <a:srgbClr val="CCFF99"/>
                </a:solidFill>
              </a:rPr>
              <a:t>επέδραμαν</a:t>
            </a:r>
            <a:r>
              <a:rPr lang="el-GR" sz="2000" b="1" dirty="0">
                <a:solidFill>
                  <a:srgbClr val="CCFF99"/>
                </a:solidFill>
              </a:rPr>
              <a:t> ένα βράδυ για να </a:t>
            </a:r>
          </a:p>
          <a:p>
            <a:r>
              <a:rPr lang="el-GR" sz="2000" b="1" dirty="0">
                <a:solidFill>
                  <a:srgbClr val="CCFF99"/>
                </a:solidFill>
              </a:rPr>
              <a:t>εξαλείψουν και την τελευταία αντίσταση. Οι ρωμαίοι φρουροί με τα σκυλιά τους δεν </a:t>
            </a:r>
          </a:p>
          <a:p>
            <a:r>
              <a:rPr lang="el-GR" sz="2000" b="1" dirty="0">
                <a:solidFill>
                  <a:srgbClr val="CCFF99"/>
                </a:solidFill>
              </a:rPr>
              <a:t>αντιλήφθηκαν την επίθεση, κάτι που έκαναν όμως οι ιερές χήνες του Δία </a:t>
            </a:r>
            <a:r>
              <a:rPr lang="el-GR" sz="2000" b="1" dirty="0" err="1">
                <a:solidFill>
                  <a:srgbClr val="CCFF99"/>
                </a:solidFill>
              </a:rPr>
              <a:t>Καπιτωλίνου</a:t>
            </a:r>
            <a:r>
              <a:rPr lang="el-GR" sz="2000" b="1" dirty="0">
                <a:solidFill>
                  <a:srgbClr val="CCFF99"/>
                </a:solidFill>
              </a:rPr>
              <a:t> και </a:t>
            </a:r>
          </a:p>
          <a:p>
            <a:r>
              <a:rPr lang="el-GR" sz="2000" b="1" dirty="0">
                <a:solidFill>
                  <a:srgbClr val="CCFF99"/>
                </a:solidFill>
              </a:rPr>
              <a:t>με τα κρωξίματά τους ξύπνησαν τους φρουρούς. </a:t>
            </a:r>
          </a:p>
          <a:p>
            <a:endParaRPr lang="el-GR" sz="2000" b="1" dirty="0">
              <a:solidFill>
                <a:srgbClr val="CCFF99"/>
              </a:solidFill>
            </a:endParaRPr>
          </a:p>
          <a:p>
            <a:r>
              <a:rPr lang="el-GR" sz="2000" b="1" dirty="0">
                <a:solidFill>
                  <a:srgbClr val="CCFF99"/>
                </a:solidFill>
              </a:rPr>
              <a:t>Έκτοτε στην επέτειο του γεγονότος οι Ρωμαίοι τιμούσαν τις χήνες, </a:t>
            </a:r>
          </a:p>
          <a:p>
            <a:r>
              <a:rPr lang="el-GR" sz="2000" b="1" dirty="0" err="1">
                <a:solidFill>
                  <a:srgbClr val="CCFF99"/>
                </a:solidFill>
              </a:rPr>
              <a:t>μεταφέροντάς</a:t>
            </a:r>
            <a:r>
              <a:rPr lang="el-GR" sz="2000" b="1" dirty="0">
                <a:solidFill>
                  <a:srgbClr val="CCFF99"/>
                </a:solidFill>
              </a:rPr>
              <a:t> τες πάνω σε μαξιλάρια από πορφύρα και χρυσό, ενώ για τους </a:t>
            </a:r>
          </a:p>
          <a:p>
            <a:r>
              <a:rPr lang="el-GR" sz="2000" b="1" dirty="0">
                <a:solidFill>
                  <a:srgbClr val="CCFF99"/>
                </a:solidFill>
              </a:rPr>
              <a:t>σκύλους επεφύλασσαν τη σταύρωση.</a:t>
            </a:r>
            <a:endParaRPr lang="en-US" sz="2000" b="1" dirty="0">
              <a:solidFill>
                <a:srgbClr val="CCFF99"/>
              </a:solidFill>
            </a:endParaRPr>
          </a:p>
        </p:txBody>
      </p:sp>
      <p:pic>
        <p:nvPicPr>
          <p:cNvPr id="5" name="Picture 2" descr="Αποτέλεσμα εικόνας για εικόνες για Supplicia Canum"/>
          <p:cNvPicPr>
            <a:picLocks noChangeAspect="1" noChangeArrowheads="1"/>
          </p:cNvPicPr>
          <p:nvPr/>
        </p:nvPicPr>
        <p:blipFill>
          <a:blip r:embed="rId2" cstate="print"/>
          <a:srcRect/>
          <a:stretch>
            <a:fillRect/>
          </a:stretch>
        </p:blipFill>
        <p:spPr bwMode="auto">
          <a:xfrm>
            <a:off x="5724128" y="-13430"/>
            <a:ext cx="3419872" cy="2759494"/>
          </a:xfrm>
          <a:prstGeom prst="rect">
            <a:avLst/>
          </a:prstGeom>
          <a:noFill/>
        </p:spPr>
      </p:pic>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27384"/>
            <a:ext cx="9469708" cy="6863417"/>
          </a:xfrm>
          <a:prstGeom prst="rect">
            <a:avLst/>
          </a:prstGeom>
          <a:noFill/>
        </p:spPr>
        <p:txBody>
          <a:bodyPr wrap="none" rtlCol="0">
            <a:spAutoFit/>
          </a:bodyPr>
          <a:lstStyle/>
          <a:p>
            <a:r>
              <a:rPr lang="el-GR" sz="2000" b="1" dirty="0">
                <a:solidFill>
                  <a:srgbClr val="CCFF99"/>
                </a:solidFill>
              </a:rPr>
              <a:t>Στη δεύτερη κατηγορία οι παραστάσεις αφθονούν. </a:t>
            </a:r>
          </a:p>
          <a:p>
            <a:endParaRPr lang="el-GR" sz="2000" b="1" dirty="0">
              <a:solidFill>
                <a:srgbClr val="CCFF99"/>
              </a:solidFill>
            </a:endParaRPr>
          </a:p>
          <a:p>
            <a:r>
              <a:rPr lang="el-GR" sz="2000" b="1" dirty="0">
                <a:solidFill>
                  <a:srgbClr val="CCFF99"/>
                </a:solidFill>
              </a:rPr>
              <a:t>Χαρακτηριστική είναι η παγίδευση μιας «φονικής» φάλαινας στα χρόνια του Κλαύδιου και  </a:t>
            </a:r>
          </a:p>
          <a:p>
            <a:r>
              <a:rPr lang="el-GR" sz="2000" b="1" dirty="0">
                <a:solidFill>
                  <a:srgbClr val="CCFF99"/>
                </a:solidFill>
              </a:rPr>
              <a:t>η επίδειξή της στο λιμάνι της Όστιας. </a:t>
            </a:r>
          </a:p>
          <a:p>
            <a:endParaRPr lang="el-GR" sz="2000" b="1" dirty="0">
              <a:solidFill>
                <a:srgbClr val="CCFF99"/>
              </a:solidFill>
            </a:endParaRPr>
          </a:p>
          <a:p>
            <a:r>
              <a:rPr lang="el-GR" sz="2000" b="1" dirty="0">
                <a:solidFill>
                  <a:srgbClr val="CCFF99"/>
                </a:solidFill>
              </a:rPr>
              <a:t>Το 2 </a:t>
            </a:r>
            <a:r>
              <a:rPr lang="el-GR" sz="2000" b="1" dirty="0" err="1">
                <a:solidFill>
                  <a:srgbClr val="CCFF99"/>
                </a:solidFill>
              </a:rPr>
              <a:t>μ.Χ</a:t>
            </a:r>
            <a:r>
              <a:rPr lang="el-GR" sz="2000" b="1" dirty="0">
                <a:solidFill>
                  <a:srgbClr val="CCFF99"/>
                </a:solidFill>
              </a:rPr>
              <a:t>. ο Καίσαρας Αύγουστος πλημμύρισε το </a:t>
            </a:r>
            <a:r>
              <a:rPr lang="en-US" sz="2000" b="1" dirty="0">
                <a:solidFill>
                  <a:srgbClr val="CCFF99"/>
                </a:solidFill>
              </a:rPr>
              <a:t>Circus Flaminius</a:t>
            </a:r>
            <a:r>
              <a:rPr lang="el-GR" sz="2000" b="1" dirty="0">
                <a:solidFill>
                  <a:srgbClr val="CCFF99"/>
                </a:solidFill>
              </a:rPr>
              <a:t> με νερό με 36 </a:t>
            </a:r>
          </a:p>
          <a:p>
            <a:r>
              <a:rPr lang="el-GR" sz="2000" b="1" dirty="0">
                <a:solidFill>
                  <a:srgbClr val="CCFF99"/>
                </a:solidFill>
              </a:rPr>
              <a:t>κροκόδειλους και, σύμφωνα με μια αναφορά, τους σκότωσε μετά την έκθεσή τους στο </a:t>
            </a:r>
          </a:p>
          <a:p>
            <a:r>
              <a:rPr lang="el-GR" sz="2000" b="1" dirty="0">
                <a:solidFill>
                  <a:srgbClr val="CCFF99"/>
                </a:solidFill>
              </a:rPr>
              <a:t>ενθουσιασμένο πλήθος. Η ζωή τους μετρούσε τόσο, όσο να εκπληρώσουν την </a:t>
            </a:r>
          </a:p>
          <a:p>
            <a:r>
              <a:rPr lang="en-US" sz="2000" b="1" dirty="0">
                <a:solidFill>
                  <a:srgbClr val="CCFF99"/>
                </a:solidFill>
              </a:rPr>
              <a:t>performance</a:t>
            </a:r>
            <a:r>
              <a:rPr lang="el-GR" sz="2000" b="1" dirty="0">
                <a:solidFill>
                  <a:srgbClr val="CCFF99"/>
                </a:solidFill>
              </a:rPr>
              <a:t> του εξωτισμού και της αγριότητας υπό το βλέμμα των πολιτισμένων ρωμαίων </a:t>
            </a:r>
          </a:p>
          <a:p>
            <a:r>
              <a:rPr lang="el-GR" sz="2000" b="1" dirty="0">
                <a:solidFill>
                  <a:srgbClr val="CCFF99"/>
                </a:solidFill>
              </a:rPr>
              <a:t>πολιτών και να διεγείρουν προσωρινά τον θαυμασμό τους.  </a:t>
            </a:r>
          </a:p>
          <a:p>
            <a:endParaRPr lang="el-GR" sz="2000" b="1" dirty="0">
              <a:solidFill>
                <a:srgbClr val="CCFF99"/>
              </a:solidFill>
            </a:endParaRPr>
          </a:p>
          <a:p>
            <a:r>
              <a:rPr lang="el-GR" sz="2000" b="1" dirty="0">
                <a:solidFill>
                  <a:srgbClr val="CCFF99"/>
                </a:solidFill>
              </a:rPr>
              <a:t>Αναφέρεται επίσης ότι ο Νέρων, λίγο αργότερα, πλημμύρισε και αυτός ένα ξύλινο </a:t>
            </a:r>
          </a:p>
          <a:p>
            <a:r>
              <a:rPr lang="el-GR" sz="2000" b="1" dirty="0">
                <a:solidFill>
                  <a:srgbClr val="CCFF99"/>
                </a:solidFill>
              </a:rPr>
              <a:t>αμφιθέατρο με θαλασσινό νερό, το γέμισε με ψάρια και παρουσίασε μια αναπαράσταση</a:t>
            </a:r>
          </a:p>
          <a:p>
            <a:r>
              <a:rPr lang="el-GR" sz="2000" b="1" dirty="0">
                <a:solidFill>
                  <a:srgbClr val="CCFF99"/>
                </a:solidFill>
              </a:rPr>
              <a:t> ναυμαχίας μεταξύ Αθηναίων και Περσών. Τα ζώα ενίοτε  συμμετείχαν ενεργά στη </a:t>
            </a:r>
          </a:p>
          <a:p>
            <a:r>
              <a:rPr lang="el-GR" sz="2000" b="1" dirty="0">
                <a:solidFill>
                  <a:srgbClr val="CCFF99"/>
                </a:solidFill>
              </a:rPr>
              <a:t>διαδικασία </a:t>
            </a:r>
            <a:r>
              <a:rPr lang="el-GR" sz="2000" b="1" dirty="0" err="1">
                <a:solidFill>
                  <a:srgbClr val="CCFF99"/>
                </a:solidFill>
              </a:rPr>
              <a:t>ηρωοποίησης</a:t>
            </a:r>
            <a:r>
              <a:rPr lang="el-GR" sz="2000" b="1" dirty="0">
                <a:solidFill>
                  <a:srgbClr val="CCFF99"/>
                </a:solidFill>
              </a:rPr>
              <a:t> των αυτοκρατόρων, ως εγγυητών της δύναμης της Ρώμης και ως </a:t>
            </a:r>
          </a:p>
          <a:p>
            <a:r>
              <a:rPr lang="el-GR" sz="2000" b="1" dirty="0">
                <a:solidFill>
                  <a:srgbClr val="CCFF99"/>
                </a:solidFill>
              </a:rPr>
              <a:t>ενσάρκωση της κυριαρχίας της επί των έμβιων όντων όλου του κόσμου. </a:t>
            </a:r>
          </a:p>
          <a:p>
            <a:endParaRPr lang="el-GR" sz="2000" b="1" dirty="0">
              <a:solidFill>
                <a:srgbClr val="CCFF99"/>
              </a:solidFill>
            </a:endParaRPr>
          </a:p>
          <a:p>
            <a:r>
              <a:rPr lang="el-GR" sz="2000" b="1" dirty="0">
                <a:solidFill>
                  <a:srgbClr val="CCFF99"/>
                </a:solidFill>
              </a:rPr>
              <a:t>Όταν, προς τα τέλη του 2</a:t>
            </a:r>
            <a:r>
              <a:rPr lang="el-GR" sz="2000" b="1" baseline="30000" dirty="0">
                <a:solidFill>
                  <a:srgbClr val="CCFF99"/>
                </a:solidFill>
              </a:rPr>
              <a:t>ου</a:t>
            </a:r>
            <a:r>
              <a:rPr lang="el-GR" sz="2000" b="1" dirty="0">
                <a:solidFill>
                  <a:srgbClr val="CCFF99"/>
                </a:solidFill>
              </a:rPr>
              <a:t> αιώνα μ.Χ., ο Μάρκος Αυρήλιος </a:t>
            </a:r>
            <a:r>
              <a:rPr lang="el-GR" sz="2000" b="1" dirty="0" err="1">
                <a:solidFill>
                  <a:srgbClr val="CCFF99"/>
                </a:solidFill>
              </a:rPr>
              <a:t>Κόμμοδος</a:t>
            </a:r>
            <a:r>
              <a:rPr lang="el-GR" sz="2000" b="1" dirty="0">
                <a:solidFill>
                  <a:srgbClr val="CCFF99"/>
                </a:solidFill>
              </a:rPr>
              <a:t> κατεβαίνει στην </a:t>
            </a:r>
          </a:p>
          <a:p>
            <a:r>
              <a:rPr lang="el-GR" sz="2000" b="1" dirty="0">
                <a:solidFill>
                  <a:srgbClr val="CCFF99"/>
                </a:solidFill>
              </a:rPr>
              <a:t>αρένα για να κυνηγήσει το κατ’ εξοχήν βασιλικό ζώο, το λιοντάρι, δεν είναι απλώς αυτός ο </a:t>
            </a:r>
          </a:p>
          <a:p>
            <a:r>
              <a:rPr lang="el-GR" sz="2000" b="1" dirty="0">
                <a:solidFill>
                  <a:srgbClr val="CCFF99"/>
                </a:solidFill>
              </a:rPr>
              <a:t>παρανοϊκός μονάρχης που εύκολα φανταζόμαστε· είναι επιπλέον ένας </a:t>
            </a:r>
            <a:r>
              <a:rPr lang="el-GR" sz="2000" b="1" dirty="0" err="1">
                <a:solidFill>
                  <a:srgbClr val="CCFF99"/>
                </a:solidFill>
              </a:rPr>
              <a:t>αναβιωτής</a:t>
            </a:r>
            <a:r>
              <a:rPr lang="el-GR" sz="2000" b="1" dirty="0">
                <a:solidFill>
                  <a:srgbClr val="CCFF99"/>
                </a:solidFill>
              </a:rPr>
              <a:t> των </a:t>
            </a:r>
          </a:p>
          <a:p>
            <a:r>
              <a:rPr lang="el-GR" sz="2000" b="1" dirty="0">
                <a:solidFill>
                  <a:srgbClr val="CCFF99"/>
                </a:solidFill>
              </a:rPr>
              <a:t>θυσιαστικών τελετουργιών που έκαναν οι βασιλείς της Ανατολής, των κυνηγετικών </a:t>
            </a:r>
          </a:p>
          <a:p>
            <a:r>
              <a:rPr lang="el-GR" sz="2000" b="1" dirty="0">
                <a:solidFill>
                  <a:srgbClr val="CCFF99"/>
                </a:solidFill>
              </a:rPr>
              <a:t>κατορθωμάτων του Αλέξανδρου και, κυρίως, των μυθικών άθλων του Ηρακλή. </a:t>
            </a:r>
          </a:p>
        </p:txBody>
      </p:sp>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414719"/>
            <a:ext cx="184731" cy="707886"/>
          </a:xfrm>
          <a:prstGeom prst="rect">
            <a:avLst/>
          </a:prstGeom>
          <a:noFill/>
        </p:spPr>
        <p:txBody>
          <a:bodyPr wrap="none" rtlCol="0">
            <a:spAutoFit/>
          </a:bodyPr>
          <a:lstStyle/>
          <a:p>
            <a:endParaRPr lang="el-GR" sz="2000" b="1" dirty="0">
              <a:solidFill>
                <a:schemeClr val="bg1"/>
              </a:solidFill>
            </a:endParaRPr>
          </a:p>
          <a:p>
            <a:endParaRPr lang="el-GR" sz="2000" b="1" dirty="0">
              <a:solidFill>
                <a:schemeClr val="bg1"/>
              </a:solidFill>
            </a:endParaRP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pic>
        <p:nvPicPr>
          <p:cNvPr id="7" name="Picture 2" descr="Αποτέλεσμα εικόνας για εικόνες για Πλίνιος ο Πρεσβύτερος"/>
          <p:cNvPicPr>
            <a:picLocks noChangeAspect="1" noChangeArrowheads="1"/>
          </p:cNvPicPr>
          <p:nvPr/>
        </p:nvPicPr>
        <p:blipFill>
          <a:blip r:embed="rId3" cstate="print"/>
          <a:srcRect/>
          <a:stretch>
            <a:fillRect/>
          </a:stretch>
        </p:blipFill>
        <p:spPr bwMode="auto">
          <a:xfrm>
            <a:off x="6577027" y="-99392"/>
            <a:ext cx="2675493" cy="3296817"/>
          </a:xfrm>
          <a:prstGeom prst="rect">
            <a:avLst/>
          </a:prstGeom>
          <a:ln>
            <a:noFill/>
          </a:ln>
          <a:effectLst>
            <a:softEdge rad="112500"/>
          </a:effectLst>
        </p:spPr>
      </p:pic>
      <p:sp>
        <p:nvSpPr>
          <p:cNvPr id="8" name="TextBox 7"/>
          <p:cNvSpPr txBox="1"/>
          <p:nvPr/>
        </p:nvSpPr>
        <p:spPr>
          <a:xfrm>
            <a:off x="-36512" y="-27384"/>
            <a:ext cx="9433993" cy="6555641"/>
          </a:xfrm>
          <a:prstGeom prst="rect">
            <a:avLst/>
          </a:prstGeom>
          <a:noFill/>
        </p:spPr>
        <p:txBody>
          <a:bodyPr wrap="none" rtlCol="0">
            <a:spAutoFit/>
          </a:bodyPr>
          <a:lstStyle/>
          <a:p>
            <a:r>
              <a:rPr lang="el-GR" sz="2000" b="1" dirty="0">
                <a:solidFill>
                  <a:schemeClr val="bg1"/>
                </a:solidFill>
              </a:rPr>
              <a:t>Στην ιστορία των σχέσεών μας με τα ζώα θα μείνει ως μελανή σελίδα </a:t>
            </a:r>
          </a:p>
          <a:p>
            <a:r>
              <a:rPr lang="el-GR" sz="2000" b="1" dirty="0">
                <a:solidFill>
                  <a:srgbClr val="C00000"/>
                </a:solidFill>
              </a:rPr>
              <a:t>η σκηνή των ελεφάντων </a:t>
            </a:r>
            <a:r>
              <a:rPr lang="el-GR" sz="2000" b="1" dirty="0">
                <a:solidFill>
                  <a:schemeClr val="bg1"/>
                </a:solidFill>
              </a:rPr>
              <a:t>που περιγράφει ο Πλίνιος ο Πρεσβύτερος </a:t>
            </a:r>
          </a:p>
          <a:p>
            <a:r>
              <a:rPr lang="el-GR" sz="2000" b="1" dirty="0">
                <a:solidFill>
                  <a:schemeClr val="bg1"/>
                </a:solidFill>
              </a:rPr>
              <a:t>στην </a:t>
            </a:r>
            <a:r>
              <a:rPr lang="el-GR" sz="2000" b="1" i="1" dirty="0">
                <a:solidFill>
                  <a:schemeClr val="bg1"/>
                </a:solidFill>
              </a:rPr>
              <a:t>Φυσική Ιστορία</a:t>
            </a:r>
            <a:r>
              <a:rPr lang="el-GR" sz="2000" b="1" dirty="0">
                <a:solidFill>
                  <a:schemeClr val="bg1"/>
                </a:solidFill>
              </a:rPr>
              <a:t> του: όταν ο Πομπήιος ήθελε να γιορτάσει </a:t>
            </a:r>
          </a:p>
          <a:p>
            <a:r>
              <a:rPr lang="el-GR" sz="2000" b="1" dirty="0">
                <a:solidFill>
                  <a:schemeClr val="bg1"/>
                </a:solidFill>
              </a:rPr>
              <a:t>τα εγκαίνια του θεάτρου του στη Ρώμη το 55 </a:t>
            </a:r>
            <a:r>
              <a:rPr lang="el-GR" sz="2000" b="1" dirty="0" err="1">
                <a:solidFill>
                  <a:schemeClr val="bg1"/>
                </a:solidFill>
              </a:rPr>
              <a:t>π.Χ.</a:t>
            </a:r>
            <a:r>
              <a:rPr lang="el-GR" sz="2000" b="1" dirty="0">
                <a:solidFill>
                  <a:schemeClr val="bg1"/>
                </a:solidFill>
              </a:rPr>
              <a:t>, προσέφερε </a:t>
            </a:r>
          </a:p>
          <a:p>
            <a:r>
              <a:rPr lang="el-GR" sz="2000" b="1" dirty="0">
                <a:solidFill>
                  <a:schemeClr val="bg1"/>
                </a:solidFill>
              </a:rPr>
              <a:t>παραστάσεις με μάχες με ελέφαντες. Αυτά τα πανίσχυρα ζώα </a:t>
            </a:r>
          </a:p>
          <a:p>
            <a:r>
              <a:rPr lang="el-GR" sz="2000" b="1" dirty="0">
                <a:solidFill>
                  <a:schemeClr val="bg1"/>
                </a:solidFill>
              </a:rPr>
              <a:t>αγωνίστηκαν με γενναιότητα, αλλά μόλις διαισθάνθηκαν ότι έχαναν </a:t>
            </a:r>
          </a:p>
          <a:p>
            <a:r>
              <a:rPr lang="el-GR" sz="2000" b="1" dirty="0">
                <a:solidFill>
                  <a:schemeClr val="bg1"/>
                </a:solidFill>
              </a:rPr>
              <a:t>τη μάχη από τους ανθρώπους, άρχισαν, με απελπισμένες κινήσεις </a:t>
            </a:r>
          </a:p>
          <a:p>
            <a:r>
              <a:rPr lang="el-GR" sz="2000" b="1" dirty="0">
                <a:solidFill>
                  <a:schemeClr val="bg1"/>
                </a:solidFill>
              </a:rPr>
              <a:t>και κραυγές, να προσπαθούν να κερδίσουν τη συμπάθεια και τον </a:t>
            </a:r>
          </a:p>
          <a:p>
            <a:r>
              <a:rPr lang="el-GR" sz="2000" b="1" dirty="0">
                <a:solidFill>
                  <a:schemeClr val="bg1"/>
                </a:solidFill>
              </a:rPr>
              <a:t>οίκτο των ανθρώπων. Το κοινό συγκινήθηκε και τα έβαλε με τον Πομπήιο. Ο Κικέρων </a:t>
            </a:r>
          </a:p>
          <a:p>
            <a:r>
              <a:rPr lang="el-GR" sz="2000" b="1" dirty="0">
                <a:solidFill>
                  <a:schemeClr val="bg1"/>
                </a:solidFill>
              </a:rPr>
              <a:t>αναφέρει ένα είδος συναλληλίας ανάμεσα στα ζώα αυτά και στους ανθρώπους. Μια σχέση </a:t>
            </a:r>
          </a:p>
          <a:p>
            <a:r>
              <a:rPr lang="el-GR" sz="2000" b="1" dirty="0">
                <a:solidFill>
                  <a:schemeClr val="bg1"/>
                </a:solidFill>
              </a:rPr>
              <a:t>συναλληλίας όμως που καθόλου δεν επικυρώνεται στην πράξη αλλά ούτε και στη σκέψη </a:t>
            </a:r>
          </a:p>
          <a:p>
            <a:r>
              <a:rPr lang="el-GR" sz="2000" b="1" dirty="0">
                <a:solidFill>
                  <a:schemeClr val="bg1"/>
                </a:solidFill>
              </a:rPr>
              <a:t>των στοχαστών της εποχής. </a:t>
            </a:r>
          </a:p>
          <a:p>
            <a:endParaRPr lang="el-GR" sz="2000" b="1" dirty="0">
              <a:solidFill>
                <a:schemeClr val="bg1"/>
              </a:solidFill>
            </a:endParaRPr>
          </a:p>
          <a:p>
            <a:r>
              <a:rPr lang="el-GR" sz="2000" b="1" dirty="0">
                <a:solidFill>
                  <a:schemeClr val="bg1"/>
                </a:solidFill>
              </a:rPr>
              <a:t>Ακόμα και ο Σενέκας λ.χ. ενδιαφέρεται για τον ανθρώπινο πόνο και όχι για τη ζωική </a:t>
            </a:r>
          </a:p>
          <a:p>
            <a:r>
              <a:rPr lang="el-GR" sz="2000" b="1" dirty="0">
                <a:solidFill>
                  <a:schemeClr val="bg1"/>
                </a:solidFill>
              </a:rPr>
              <a:t>οδύνη, ενώ και στις </a:t>
            </a:r>
            <a:r>
              <a:rPr lang="en-US" sz="2000" b="1" i="1" dirty="0" err="1">
                <a:solidFill>
                  <a:schemeClr val="bg1"/>
                </a:solidFill>
              </a:rPr>
              <a:t>Epistulae</a:t>
            </a:r>
            <a:r>
              <a:rPr lang="en-US" sz="2000" b="1" i="1" dirty="0">
                <a:solidFill>
                  <a:schemeClr val="bg1"/>
                </a:solidFill>
              </a:rPr>
              <a:t> </a:t>
            </a:r>
            <a:r>
              <a:rPr lang="en-US" sz="2000" b="1" i="1" dirty="0" err="1">
                <a:solidFill>
                  <a:schemeClr val="bg1"/>
                </a:solidFill>
              </a:rPr>
              <a:t>morales</a:t>
            </a:r>
            <a:r>
              <a:rPr lang="el-GR" sz="2000" b="1" dirty="0">
                <a:solidFill>
                  <a:schemeClr val="bg1"/>
                </a:solidFill>
              </a:rPr>
              <a:t> του στρέφει το ενδιαφέρον του στον ψυχικό και </a:t>
            </a:r>
          </a:p>
          <a:p>
            <a:r>
              <a:rPr lang="el-GR" sz="2000" b="1" dirty="0">
                <a:solidFill>
                  <a:schemeClr val="bg1"/>
                </a:solidFill>
              </a:rPr>
              <a:t>πνευματικό αντίκτυπο που έχουν στον άνθρωπο παρόμοια θεάματα και όχι στη σφαγή </a:t>
            </a:r>
          </a:p>
          <a:p>
            <a:r>
              <a:rPr lang="el-GR" sz="2000" b="1" dirty="0">
                <a:solidFill>
                  <a:schemeClr val="bg1"/>
                </a:solidFill>
              </a:rPr>
              <a:t>αυτήν καθ’ </a:t>
            </a:r>
            <a:r>
              <a:rPr lang="el-GR" sz="2000" b="1" dirty="0" err="1">
                <a:solidFill>
                  <a:schemeClr val="bg1"/>
                </a:solidFill>
              </a:rPr>
              <a:t>εαυτήν</a:t>
            </a:r>
            <a:r>
              <a:rPr lang="el-GR" sz="2000" b="1" dirty="0">
                <a:solidFill>
                  <a:schemeClr val="bg1"/>
                </a:solidFill>
              </a:rPr>
              <a:t> των ζώων. </a:t>
            </a:r>
          </a:p>
          <a:p>
            <a:endParaRPr lang="el-GR" sz="2000" b="1" dirty="0">
              <a:solidFill>
                <a:schemeClr val="bg1"/>
              </a:solidFill>
            </a:endParaRPr>
          </a:p>
          <a:p>
            <a:r>
              <a:rPr lang="el-GR" sz="2000" b="1" dirty="0">
                <a:solidFill>
                  <a:schemeClr val="bg1"/>
                </a:solidFill>
              </a:rPr>
              <a:t>Ο άρτος και τα θεάματα για τα ακροατήρια της ρωμαϊκής αρένας είναι η άμμος και το αίμα </a:t>
            </a:r>
          </a:p>
          <a:p>
            <a:r>
              <a:rPr lang="el-GR" sz="2000" b="1" dirty="0">
                <a:solidFill>
                  <a:schemeClr val="bg1"/>
                </a:solidFill>
              </a:rPr>
              <a:t>για τα ζώα αυτής της αιματηρής σκηνής. </a:t>
            </a:r>
            <a:r>
              <a:rPr lang="en-US" sz="2000" b="1" dirty="0">
                <a:solidFill>
                  <a:schemeClr val="bg1"/>
                </a:solidFill>
              </a:rPr>
              <a:t> </a:t>
            </a:r>
            <a:endParaRPr lang="el-GR" sz="2000" b="1" dirty="0">
              <a:solidFill>
                <a:schemeClr val="bg1"/>
              </a:solidFill>
            </a:endParaRPr>
          </a:p>
          <a:p>
            <a:endParaRPr lang="el-GR" sz="2000" b="1" dirty="0">
              <a:solidFill>
                <a:schemeClr val="bg1"/>
              </a:solidFill>
            </a:endParaRPr>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4" name="TextBox 3"/>
          <p:cNvSpPr txBox="1"/>
          <p:nvPr/>
        </p:nvSpPr>
        <p:spPr>
          <a:xfrm>
            <a:off x="-90572" y="-414719"/>
            <a:ext cx="184731" cy="707886"/>
          </a:xfrm>
          <a:prstGeom prst="rect">
            <a:avLst/>
          </a:prstGeom>
          <a:noFill/>
        </p:spPr>
        <p:txBody>
          <a:bodyPr wrap="none" rtlCol="0">
            <a:spAutoFit/>
          </a:bodyPr>
          <a:lstStyle/>
          <a:p>
            <a:endParaRPr lang="el-GR" sz="2000" b="1" dirty="0">
              <a:solidFill>
                <a:schemeClr val="bg1"/>
              </a:solidFill>
            </a:endParaRPr>
          </a:p>
          <a:p>
            <a:endParaRPr lang="el-GR" sz="2000" b="1" dirty="0">
              <a:solidFill>
                <a:schemeClr val="bg1"/>
              </a:solidFill>
            </a:endParaRPr>
          </a:p>
        </p:txBody>
      </p:sp>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sp>
        <p:nvSpPr>
          <p:cNvPr id="9" name="TextBox 8"/>
          <p:cNvSpPr txBox="1"/>
          <p:nvPr/>
        </p:nvSpPr>
        <p:spPr>
          <a:xfrm>
            <a:off x="-36512" y="-75585"/>
            <a:ext cx="9493304" cy="4893647"/>
          </a:xfrm>
          <a:prstGeom prst="rect">
            <a:avLst/>
          </a:prstGeom>
          <a:noFill/>
        </p:spPr>
        <p:txBody>
          <a:bodyPr wrap="none" rtlCol="0">
            <a:spAutoFit/>
          </a:bodyPr>
          <a:lstStyle/>
          <a:p>
            <a:r>
              <a:rPr lang="el-GR" sz="2400" b="1" dirty="0">
                <a:solidFill>
                  <a:schemeClr val="bg1"/>
                </a:solidFill>
              </a:rPr>
              <a:t>Τα ζώα έγιναν αντικείμενο συστηματικής παρατήρησης και μελέτης κατά </a:t>
            </a:r>
          </a:p>
          <a:p>
            <a:r>
              <a:rPr lang="el-GR" sz="2400" b="1" dirty="0">
                <a:solidFill>
                  <a:schemeClr val="bg1"/>
                </a:solidFill>
              </a:rPr>
              <a:t>τους ελληνορωμαϊκούς χρόνους. </a:t>
            </a:r>
          </a:p>
          <a:p>
            <a:endParaRPr lang="el-GR" sz="2400" b="1" dirty="0">
              <a:solidFill>
                <a:schemeClr val="bg1"/>
              </a:solidFill>
            </a:endParaRPr>
          </a:p>
          <a:p>
            <a:r>
              <a:rPr lang="el-GR" sz="2400" b="1" dirty="0">
                <a:solidFill>
                  <a:schemeClr val="bg1"/>
                </a:solidFill>
              </a:rPr>
              <a:t>Ο Αριστοτέλης βεβαίως είναι ο πρώτος μελετητής της φυσικής ιστορίας και </a:t>
            </a:r>
          </a:p>
          <a:p>
            <a:r>
              <a:rPr lang="el-GR" sz="2400" b="1" dirty="0">
                <a:solidFill>
                  <a:schemeClr val="bg1"/>
                </a:solidFill>
              </a:rPr>
              <a:t>στο έργο του συναντούμε την πρώτη συστηματική μελέτη των ζώων η οποία, </a:t>
            </a:r>
          </a:p>
          <a:p>
            <a:r>
              <a:rPr lang="el-GR" sz="2400" b="1" dirty="0">
                <a:solidFill>
                  <a:schemeClr val="bg1"/>
                </a:solidFill>
              </a:rPr>
              <a:t>παρά τη ρητή διάκριση ζώων και ανθρώπων βάσει του κριτηρίου της ομιλίας </a:t>
            </a:r>
          </a:p>
          <a:p>
            <a:r>
              <a:rPr lang="el-GR" sz="2400" b="1" dirty="0">
                <a:solidFill>
                  <a:schemeClr val="bg1"/>
                </a:solidFill>
              </a:rPr>
              <a:t>και της έλλογης σκέψης, αποτελεί την απαρχή για τη μεταγενέστερη έρευνα </a:t>
            </a:r>
          </a:p>
          <a:p>
            <a:r>
              <a:rPr lang="el-GR" sz="2400" b="1" dirty="0">
                <a:solidFill>
                  <a:schemeClr val="bg1"/>
                </a:solidFill>
              </a:rPr>
              <a:t>της ευζωίας των ζώων. </a:t>
            </a:r>
          </a:p>
          <a:p>
            <a:endParaRPr lang="el-GR" sz="2400" b="1" dirty="0">
              <a:solidFill>
                <a:schemeClr val="bg1"/>
              </a:solidFill>
            </a:endParaRPr>
          </a:p>
          <a:p>
            <a:r>
              <a:rPr lang="el-GR" sz="2400" b="1" dirty="0">
                <a:solidFill>
                  <a:schemeClr val="bg1"/>
                </a:solidFill>
              </a:rPr>
              <a:t>Επιπλέον, τα χρόνια αυτά εμφανίστηκαν και σημαντικοί υποστηρικτές των </a:t>
            </a:r>
          </a:p>
          <a:p>
            <a:r>
              <a:rPr lang="el-GR" sz="2400" b="1" dirty="0">
                <a:solidFill>
                  <a:schemeClr val="bg1"/>
                </a:solidFill>
              </a:rPr>
              <a:t>ζώων, όπως ο Πυθαγόρας, ο Θεόφραστος, ο Πλούταρχος και ο </a:t>
            </a:r>
          </a:p>
          <a:p>
            <a:r>
              <a:rPr lang="el-GR" sz="2400" b="1" dirty="0">
                <a:solidFill>
                  <a:schemeClr val="bg1"/>
                </a:solidFill>
              </a:rPr>
              <a:t>Πορφύριος. Είναι μια εποχή που εύλογα έχει συγκεντρώσει το ενδιαφέρον </a:t>
            </a:r>
          </a:p>
          <a:p>
            <a:r>
              <a:rPr lang="el-GR" sz="2400" b="1" dirty="0">
                <a:solidFill>
                  <a:schemeClr val="bg1"/>
                </a:solidFill>
              </a:rPr>
              <a:t>πολλών μελετητών από διαφορετικούς επιστημονικούς τομείς. </a:t>
            </a:r>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5" name="TextBox 4"/>
          <p:cNvSpPr txBox="1"/>
          <p:nvPr/>
        </p:nvSpPr>
        <p:spPr>
          <a:xfrm>
            <a:off x="-36512" y="44624"/>
            <a:ext cx="9440405" cy="2031325"/>
          </a:xfrm>
          <a:prstGeom prst="rect">
            <a:avLst/>
          </a:prstGeom>
          <a:noFill/>
        </p:spPr>
        <p:txBody>
          <a:bodyPr wrap="none" rtlCol="0">
            <a:spAutoFit/>
          </a:bodyPr>
          <a:lstStyle/>
          <a:p>
            <a:r>
              <a:rPr lang="el-GR" b="1" dirty="0">
                <a:solidFill>
                  <a:srgbClr val="CCFF99"/>
                </a:solidFill>
              </a:rPr>
              <a:t>		</a:t>
            </a:r>
            <a:r>
              <a:rPr lang="el-GR" sz="2800" b="1" dirty="0">
                <a:solidFill>
                  <a:srgbClr val="CCFF99"/>
                </a:solidFill>
              </a:rPr>
              <a:t>Μεσαιωνικές ιππικές σκηνές</a:t>
            </a:r>
          </a:p>
          <a:p>
            <a:r>
              <a:rPr lang="el-GR" b="1" dirty="0">
                <a:solidFill>
                  <a:srgbClr val="CCFF99"/>
                </a:solidFill>
              </a:rPr>
              <a:t> </a:t>
            </a:r>
          </a:p>
          <a:p>
            <a:r>
              <a:rPr lang="el-GR" sz="2000" b="1" dirty="0">
                <a:solidFill>
                  <a:srgbClr val="CCFF99"/>
                </a:solidFill>
              </a:rPr>
              <a:t>Ελλείψει θεατρικών έργων και θιάσων, τα ευρωπαϊκά εδάφη διατρέχουν μέχρι τον 9</a:t>
            </a:r>
            <a:r>
              <a:rPr lang="el-GR" sz="2000" b="1" baseline="30000" dirty="0">
                <a:solidFill>
                  <a:srgbClr val="CCFF99"/>
                </a:solidFill>
              </a:rPr>
              <a:t>ο</a:t>
            </a:r>
            <a:r>
              <a:rPr lang="el-GR" sz="2000" b="1" dirty="0">
                <a:solidFill>
                  <a:srgbClr val="CCFF99"/>
                </a:solidFill>
              </a:rPr>
              <a:t> αιώνα </a:t>
            </a:r>
          </a:p>
          <a:p>
            <a:r>
              <a:rPr lang="el-GR" sz="2000" b="1" dirty="0">
                <a:solidFill>
                  <a:srgbClr val="CCFF99"/>
                </a:solidFill>
              </a:rPr>
              <a:t>ομάδες διασκεδαστών (ταχυδακτυλουργών, σχοινοβατών, γελωτοποιών, παραμυθάδων) </a:t>
            </a:r>
          </a:p>
          <a:p>
            <a:r>
              <a:rPr lang="el-GR" sz="2000" b="1" dirty="0">
                <a:solidFill>
                  <a:srgbClr val="CCFF99"/>
                </a:solidFill>
              </a:rPr>
              <a:t>και εκπαιδευτών ζώων. Μετά τον ένατο αιώνα, οι ομάδες αυτές θα εντείνουν την παρουσία </a:t>
            </a:r>
          </a:p>
          <a:p>
            <a:r>
              <a:rPr lang="el-GR" sz="2000" b="1" dirty="0">
                <a:solidFill>
                  <a:srgbClr val="CCFF99"/>
                </a:solidFill>
              </a:rPr>
              <a:t>τους και θα αποτελέσουν τους </a:t>
            </a:r>
            <a:r>
              <a:rPr lang="en-US" sz="2000" b="1" dirty="0">
                <a:solidFill>
                  <a:srgbClr val="CCFF99"/>
                </a:solidFill>
              </a:rPr>
              <a:t>mimi</a:t>
            </a:r>
            <a:r>
              <a:rPr lang="el-GR" sz="2000" b="1" dirty="0">
                <a:solidFill>
                  <a:srgbClr val="CCFF99"/>
                </a:solidFill>
              </a:rPr>
              <a:t>, τους </a:t>
            </a:r>
            <a:r>
              <a:rPr lang="en-US" sz="2000" b="1" dirty="0" err="1">
                <a:solidFill>
                  <a:srgbClr val="CCFF99"/>
                </a:solidFill>
              </a:rPr>
              <a:t>histriones</a:t>
            </a:r>
            <a:r>
              <a:rPr lang="el-GR" sz="2000" b="1" dirty="0">
                <a:solidFill>
                  <a:srgbClr val="CCFF99"/>
                </a:solidFill>
              </a:rPr>
              <a:t> και τους </a:t>
            </a:r>
            <a:r>
              <a:rPr lang="en-US" sz="2000" b="1" dirty="0" err="1">
                <a:solidFill>
                  <a:srgbClr val="CCFF99"/>
                </a:solidFill>
              </a:rPr>
              <a:t>ioculatores</a:t>
            </a:r>
            <a:r>
              <a:rPr lang="el-GR" sz="2000" b="1" dirty="0">
                <a:solidFill>
                  <a:srgbClr val="CCFF99"/>
                </a:solidFill>
              </a:rPr>
              <a:t>.</a:t>
            </a:r>
          </a:p>
        </p:txBody>
      </p:sp>
      <p:sp>
        <p:nvSpPr>
          <p:cNvPr id="4098" name="AutoShape 2" descr="Αποτέλεσμα εικόνας για εικόνες για μίμοι στον μεσαίωνα"/>
          <p:cNvSpPr>
            <a:spLocks noChangeAspect="1" noChangeArrowheads="1"/>
          </p:cNvSpPr>
          <p:nvPr/>
        </p:nvSpPr>
        <p:spPr bwMode="auto">
          <a:xfrm>
            <a:off x="155575" y="-1554163"/>
            <a:ext cx="4762500" cy="3238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00" name="Picture 4" descr="Αποτέλεσμα εικόνας για εικόνες για μίμοι στον μεσαίωνα"/>
          <p:cNvPicPr>
            <a:picLocks noChangeAspect="1" noChangeArrowheads="1"/>
          </p:cNvPicPr>
          <p:nvPr/>
        </p:nvPicPr>
        <p:blipFill>
          <a:blip r:embed="rId2" cstate="print"/>
          <a:srcRect/>
          <a:stretch>
            <a:fillRect/>
          </a:stretch>
        </p:blipFill>
        <p:spPr bwMode="auto">
          <a:xfrm>
            <a:off x="4562028" y="2206723"/>
            <a:ext cx="4762500" cy="3238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6512" y="1988840"/>
            <a:ext cx="7386959" cy="4401205"/>
          </a:xfrm>
          <a:prstGeom prst="rect">
            <a:avLst/>
          </a:prstGeom>
          <a:noFill/>
        </p:spPr>
        <p:txBody>
          <a:bodyPr wrap="none" rtlCol="0">
            <a:spAutoFit/>
          </a:bodyPr>
          <a:lstStyle/>
          <a:p>
            <a:r>
              <a:rPr lang="el-GR" sz="2000" b="1" dirty="0">
                <a:solidFill>
                  <a:srgbClr val="CCFF99"/>
                </a:solidFill>
              </a:rPr>
              <a:t>Είναι πάντως χαρακτηριστικό στοιχείο του Μεσαίωνα </a:t>
            </a:r>
          </a:p>
          <a:p>
            <a:r>
              <a:rPr lang="el-GR" sz="2000" b="1" dirty="0">
                <a:solidFill>
                  <a:srgbClr val="CCFF99"/>
                </a:solidFill>
              </a:rPr>
              <a:t>ότι δημιούργησε έναν αναγνωρίσιμο ηρωικό </a:t>
            </a:r>
          </a:p>
          <a:p>
            <a:r>
              <a:rPr lang="el-GR" sz="2000" b="1" dirty="0">
                <a:solidFill>
                  <a:srgbClr val="CCFF99"/>
                </a:solidFill>
              </a:rPr>
              <a:t>ανθρώπινο τύπο με βάση το ζώο που τον </a:t>
            </a:r>
          </a:p>
          <a:p>
            <a:r>
              <a:rPr lang="el-GR" sz="2000" b="1" dirty="0">
                <a:solidFill>
                  <a:srgbClr val="CCFF99"/>
                </a:solidFill>
              </a:rPr>
              <a:t>συντροφεύει: τον ιππότη και το άλογό του. </a:t>
            </a:r>
          </a:p>
          <a:p>
            <a:endParaRPr lang="el-GR" sz="2000" b="1" dirty="0">
              <a:solidFill>
                <a:srgbClr val="CCFF99"/>
              </a:solidFill>
            </a:endParaRPr>
          </a:p>
          <a:p>
            <a:r>
              <a:rPr lang="el-GR" sz="2000" b="1" dirty="0">
                <a:solidFill>
                  <a:srgbClr val="CCFF99"/>
                </a:solidFill>
              </a:rPr>
              <a:t>Γύρω από τον τύπο αυτόν θεσπίστηκαν </a:t>
            </a:r>
          </a:p>
          <a:p>
            <a:r>
              <a:rPr lang="el-GR" sz="2000" b="1" dirty="0">
                <a:solidFill>
                  <a:srgbClr val="CCFF99"/>
                </a:solidFill>
              </a:rPr>
              <a:t>γιορτές, θεάματα και αγωνίσματα όπου το </a:t>
            </a:r>
          </a:p>
          <a:p>
            <a:r>
              <a:rPr lang="el-GR" sz="2000" b="1" dirty="0">
                <a:solidFill>
                  <a:srgbClr val="CCFF99"/>
                </a:solidFill>
              </a:rPr>
              <a:t>άλογο είναι πάντα πρωταγωνιστής: οι </a:t>
            </a:r>
          </a:p>
          <a:p>
            <a:r>
              <a:rPr lang="el-GR" sz="2000" b="1" dirty="0">
                <a:solidFill>
                  <a:srgbClr val="CCFF99"/>
                </a:solidFill>
              </a:rPr>
              <a:t>ιππικοί αγώνες και οι κονταρομαχίες είναι </a:t>
            </a:r>
          </a:p>
          <a:p>
            <a:r>
              <a:rPr lang="el-GR" sz="2000" b="1" dirty="0">
                <a:solidFill>
                  <a:srgbClr val="CCFF99"/>
                </a:solidFill>
              </a:rPr>
              <a:t>το θέατρο του μεσαιωνικού αλόγου. </a:t>
            </a:r>
          </a:p>
          <a:p>
            <a:endParaRPr lang="el-GR" sz="2000" b="1" dirty="0">
              <a:solidFill>
                <a:srgbClr val="CCFF99"/>
              </a:solidFill>
            </a:endParaRPr>
          </a:p>
          <a:p>
            <a:r>
              <a:rPr lang="el-GR" sz="2000" b="1" dirty="0">
                <a:solidFill>
                  <a:srgbClr val="CCFF99"/>
                </a:solidFill>
              </a:rPr>
              <a:t>Στην ανατολή ξεχωρίζει ως παράδειγμα ο </a:t>
            </a:r>
          </a:p>
          <a:p>
            <a:r>
              <a:rPr lang="el-GR" sz="2000" b="1" dirty="0">
                <a:solidFill>
                  <a:srgbClr val="CCFF99"/>
                </a:solidFill>
              </a:rPr>
              <a:t>βυζαντινός ιππόδρομος, άμεσα συνδεδεμένος τόσο </a:t>
            </a:r>
          </a:p>
          <a:p>
            <a:r>
              <a:rPr lang="el-GR" sz="2000" b="1" dirty="0">
                <a:solidFill>
                  <a:srgbClr val="CCFF99"/>
                </a:solidFill>
              </a:rPr>
              <a:t>με τη διασκέδαση του πλήθους, όσο και με τις πολιτικές αναμετρήσεις. </a:t>
            </a:r>
          </a:p>
        </p:txBody>
      </p:sp>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3074" name="Picture 2" descr="Αποτέλεσμα εικόνας για εικόνες για βυζαντινό ιππόδρομο"/>
          <p:cNvPicPr>
            <a:picLocks noChangeAspect="1" noChangeArrowheads="1"/>
          </p:cNvPicPr>
          <p:nvPr/>
        </p:nvPicPr>
        <p:blipFill>
          <a:blip r:embed="rId2" cstate="print"/>
          <a:srcRect/>
          <a:stretch>
            <a:fillRect/>
          </a:stretch>
        </p:blipFill>
        <p:spPr bwMode="auto">
          <a:xfrm>
            <a:off x="4644008" y="3228527"/>
            <a:ext cx="4507779" cy="3656857"/>
          </a:xfrm>
          <a:prstGeom prst="ellipse">
            <a:avLst/>
          </a:prstGeom>
          <a:ln>
            <a:noFill/>
          </a:ln>
          <a:effectLst>
            <a:softEdge rad="112500"/>
          </a:effectLst>
        </p:spPr>
      </p:pic>
      <p:sp>
        <p:nvSpPr>
          <p:cNvPr id="4" name="TextBox 3"/>
          <p:cNvSpPr txBox="1"/>
          <p:nvPr/>
        </p:nvSpPr>
        <p:spPr>
          <a:xfrm>
            <a:off x="-36512" y="-27384"/>
            <a:ext cx="9401933" cy="6247864"/>
          </a:xfrm>
          <a:prstGeom prst="rect">
            <a:avLst/>
          </a:prstGeom>
          <a:noFill/>
        </p:spPr>
        <p:txBody>
          <a:bodyPr wrap="none" rtlCol="0">
            <a:spAutoFit/>
          </a:bodyPr>
          <a:lstStyle/>
          <a:p>
            <a:r>
              <a:rPr lang="el-GR" sz="2000" b="1" dirty="0">
                <a:solidFill>
                  <a:srgbClr val="CCFF99"/>
                </a:solidFill>
              </a:rPr>
              <a:t>Το Βυζάντιο είχε τον δικό του ιππόδρομο πριν από τη μεταφορά της πρωτεύουσας από </a:t>
            </a:r>
          </a:p>
          <a:p>
            <a:r>
              <a:rPr lang="el-GR" sz="2000" b="1" dirty="0">
                <a:solidFill>
                  <a:srgbClr val="CCFF99"/>
                </a:solidFill>
              </a:rPr>
              <a:t>τη Ρώμη, με πρότυπο το </a:t>
            </a:r>
            <a:r>
              <a:rPr lang="en-US" sz="2000" b="1" dirty="0">
                <a:solidFill>
                  <a:srgbClr val="CCFF99"/>
                </a:solidFill>
              </a:rPr>
              <a:t>Circus </a:t>
            </a:r>
            <a:r>
              <a:rPr lang="en-US" sz="2000" b="1" dirty="0" err="1">
                <a:solidFill>
                  <a:srgbClr val="CCFF99"/>
                </a:solidFill>
              </a:rPr>
              <a:t>Maximus</a:t>
            </a:r>
            <a:r>
              <a:rPr lang="el-GR" sz="2000" b="1" dirty="0">
                <a:solidFill>
                  <a:srgbClr val="CCFF99"/>
                </a:solidFill>
              </a:rPr>
              <a:t>. Οι ιπποδρομίες </a:t>
            </a:r>
            <a:r>
              <a:rPr lang="el-GR" sz="2000" b="1" dirty="0" err="1">
                <a:solidFill>
                  <a:srgbClr val="CCFF99"/>
                </a:solidFill>
              </a:rPr>
              <a:t>τελούντο</a:t>
            </a:r>
            <a:r>
              <a:rPr lang="el-GR" sz="2000" b="1" dirty="0">
                <a:solidFill>
                  <a:srgbClr val="CCFF99"/>
                </a:solidFill>
              </a:rPr>
              <a:t> σε τακτική βάση </a:t>
            </a:r>
          </a:p>
          <a:p>
            <a:r>
              <a:rPr lang="el-GR" sz="2000" b="1" dirty="0">
                <a:solidFill>
                  <a:srgbClr val="CCFF99"/>
                </a:solidFill>
              </a:rPr>
              <a:t>ακόμα και τις Κυριακές και τις μεγάλες γιορτές (κάτι που δεν άρεσε στον κλήρο), αλλά και </a:t>
            </a:r>
          </a:p>
          <a:p>
            <a:r>
              <a:rPr lang="el-GR" sz="2000" b="1" dirty="0">
                <a:solidFill>
                  <a:srgbClr val="CCFF99"/>
                </a:solidFill>
              </a:rPr>
              <a:t>σε έκτακτα γεγονότα (αυτοκρατορικά γενέθλια, στρατιωτικοί θρίαμβοι, επισκέψεις ξένων </a:t>
            </a:r>
          </a:p>
          <a:p>
            <a:r>
              <a:rPr lang="el-GR" sz="2000" b="1" dirty="0">
                <a:solidFill>
                  <a:srgbClr val="CCFF99"/>
                </a:solidFill>
              </a:rPr>
              <a:t>ηγεμόνων) με άρματα τεσσάρων συνήθως αλόγων και διαρκούσαν όλη την ημέρα: </a:t>
            </a:r>
          </a:p>
          <a:p>
            <a:r>
              <a:rPr lang="el-GR" sz="2000" b="1" dirty="0">
                <a:solidFill>
                  <a:srgbClr val="CCFF99"/>
                </a:solidFill>
              </a:rPr>
              <a:t>υπήρχαν τέσσερις αρματοδρομίες το πρωί και άλλες τόσες το απόγευμα. </a:t>
            </a:r>
          </a:p>
          <a:p>
            <a:endParaRPr lang="el-GR" sz="2000" b="1" dirty="0">
              <a:solidFill>
                <a:srgbClr val="CCFF99"/>
              </a:solidFill>
            </a:endParaRPr>
          </a:p>
          <a:p>
            <a:r>
              <a:rPr lang="el-GR" sz="2000" b="1" dirty="0">
                <a:solidFill>
                  <a:srgbClr val="CCFF99"/>
                </a:solidFill>
              </a:rPr>
              <a:t>Στο ενδιάμεσο δεν σταματούσε η δράση, αλλά παρουσιάζονταν τα ιντερμέδια με χορευτές</a:t>
            </a:r>
          </a:p>
          <a:p>
            <a:r>
              <a:rPr lang="el-GR" sz="2000" b="1" dirty="0">
                <a:solidFill>
                  <a:srgbClr val="CCFF99"/>
                </a:solidFill>
              </a:rPr>
              <a:t>που συνόδευαν μουσικούς με αυλούς και ψαλτήρια, με ταχυδακτυλουργούς </a:t>
            </a:r>
          </a:p>
          <a:p>
            <a:r>
              <a:rPr lang="el-GR" sz="2000" b="1" dirty="0">
                <a:solidFill>
                  <a:srgbClr val="CCFF99"/>
                </a:solidFill>
              </a:rPr>
              <a:t>και θαυματοποιούς, αλλά και με εκθέσεις θηρίων που συχνά έρχονταν από πολύ μακριά. </a:t>
            </a:r>
          </a:p>
          <a:p>
            <a:endParaRPr lang="el-GR" sz="2000" b="1" dirty="0">
              <a:solidFill>
                <a:srgbClr val="CCFF99"/>
              </a:solidFill>
            </a:endParaRPr>
          </a:p>
          <a:p>
            <a:r>
              <a:rPr lang="el-GR" sz="2000" b="1" dirty="0">
                <a:solidFill>
                  <a:srgbClr val="CCFF99"/>
                </a:solidFill>
              </a:rPr>
              <a:t>Οι βυζαντινοί αυτοκράτορες συχνά οργάνωναν αυτά </a:t>
            </a:r>
          </a:p>
          <a:p>
            <a:r>
              <a:rPr lang="el-GR" sz="2000" b="1" dirty="0">
                <a:solidFill>
                  <a:srgbClr val="CCFF99"/>
                </a:solidFill>
              </a:rPr>
              <a:t>τα ιντερμέδια με μεγάλη επιμέλεια. </a:t>
            </a:r>
          </a:p>
          <a:p>
            <a:r>
              <a:rPr lang="el-GR" sz="2000" b="1" dirty="0">
                <a:solidFill>
                  <a:srgbClr val="CCFF99"/>
                </a:solidFill>
              </a:rPr>
              <a:t>Ο Νικηφόρος Φωκάς λ.χ. στο πλαίσιο αυτό </a:t>
            </a:r>
          </a:p>
          <a:p>
            <a:r>
              <a:rPr lang="el-GR" sz="2000" b="1" dirty="0">
                <a:solidFill>
                  <a:srgbClr val="CCFF99"/>
                </a:solidFill>
              </a:rPr>
              <a:t>έδωσε το 963 </a:t>
            </a:r>
            <a:r>
              <a:rPr lang="el-GR" sz="2000" b="1" dirty="0" err="1">
                <a:solidFill>
                  <a:srgbClr val="CCFF99"/>
                </a:solidFill>
              </a:rPr>
              <a:t>μ.Χ</a:t>
            </a:r>
            <a:r>
              <a:rPr lang="el-GR" sz="2000" b="1" dirty="0">
                <a:solidFill>
                  <a:srgbClr val="CCFF99"/>
                </a:solidFill>
              </a:rPr>
              <a:t>. μια πραγματικά </a:t>
            </a:r>
          </a:p>
          <a:p>
            <a:r>
              <a:rPr lang="el-GR" sz="2000" b="1" dirty="0">
                <a:solidFill>
                  <a:srgbClr val="CCFF99"/>
                </a:solidFill>
              </a:rPr>
              <a:t>φαντασμαγορική και διεθνή παράσταση </a:t>
            </a:r>
          </a:p>
          <a:p>
            <a:r>
              <a:rPr lang="el-GR" sz="2000" b="1" dirty="0">
                <a:solidFill>
                  <a:srgbClr val="CCFF99"/>
                </a:solidFill>
              </a:rPr>
              <a:t>με </a:t>
            </a:r>
            <a:r>
              <a:rPr lang="el-GR" sz="2000" b="1" dirty="0" err="1">
                <a:solidFill>
                  <a:srgbClr val="CCFF99"/>
                </a:solidFill>
              </a:rPr>
              <a:t>μπουφόνους</a:t>
            </a:r>
            <a:r>
              <a:rPr lang="el-GR" sz="2000" b="1" dirty="0">
                <a:solidFill>
                  <a:srgbClr val="CCFF99"/>
                </a:solidFill>
              </a:rPr>
              <a:t> και άραβες </a:t>
            </a:r>
          </a:p>
          <a:p>
            <a:r>
              <a:rPr lang="el-GR" sz="2000" b="1" dirty="0">
                <a:solidFill>
                  <a:srgbClr val="CCFF99"/>
                </a:solidFill>
              </a:rPr>
              <a:t>ακροβάτες, με ινδούς γελωτοποιούς και </a:t>
            </a:r>
          </a:p>
          <a:p>
            <a:r>
              <a:rPr lang="el-GR" sz="2000" b="1" dirty="0">
                <a:solidFill>
                  <a:srgbClr val="CCFF99"/>
                </a:solidFill>
              </a:rPr>
              <a:t>σκανδιναβούς χορευτές, ντυμένους με </a:t>
            </a:r>
          </a:p>
          <a:p>
            <a:r>
              <a:rPr lang="el-GR" sz="2000" b="1" dirty="0">
                <a:solidFill>
                  <a:srgbClr val="CCFF99"/>
                </a:solidFill>
              </a:rPr>
              <a:t>δέρματα ζώων.</a:t>
            </a: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1026" name="Picture 2" descr="Αποτέλεσμα εικόνας για εικόνες για έφιππες κονταρομαχίες"/>
          <p:cNvPicPr>
            <a:picLocks noChangeAspect="1" noChangeArrowheads="1"/>
          </p:cNvPicPr>
          <p:nvPr/>
        </p:nvPicPr>
        <p:blipFill>
          <a:blip r:embed="rId2" cstate="print"/>
          <a:srcRect/>
          <a:stretch>
            <a:fillRect/>
          </a:stretch>
        </p:blipFill>
        <p:spPr bwMode="auto">
          <a:xfrm>
            <a:off x="4966270" y="1833735"/>
            <a:ext cx="4286250" cy="2819401"/>
          </a:xfrm>
          <a:prstGeom prst="rect">
            <a:avLst/>
          </a:prstGeom>
          <a:ln>
            <a:noFill/>
          </a:ln>
          <a:effectLst>
            <a:softEdge rad="112500"/>
          </a:effectLst>
        </p:spPr>
      </p:pic>
      <p:sp>
        <p:nvSpPr>
          <p:cNvPr id="5" name="TextBox 4"/>
          <p:cNvSpPr txBox="1"/>
          <p:nvPr/>
        </p:nvSpPr>
        <p:spPr>
          <a:xfrm>
            <a:off x="-36512" y="-27384"/>
            <a:ext cx="9379491" cy="5940088"/>
          </a:xfrm>
          <a:prstGeom prst="rect">
            <a:avLst/>
          </a:prstGeom>
          <a:noFill/>
        </p:spPr>
        <p:txBody>
          <a:bodyPr wrap="none" rtlCol="0">
            <a:spAutoFit/>
          </a:bodyPr>
          <a:lstStyle/>
          <a:p>
            <a:r>
              <a:rPr lang="el-GR" sz="2000" b="1" dirty="0">
                <a:solidFill>
                  <a:srgbClr val="CCFF99"/>
                </a:solidFill>
              </a:rPr>
              <a:t>Στη δύση ξεχωρίζουν οι έφιππες κονταρομαχίες που αναδεικνύουν και το ιπποτικό </a:t>
            </a:r>
          </a:p>
          <a:p>
            <a:r>
              <a:rPr lang="el-GR" sz="2000" b="1" dirty="0">
                <a:solidFill>
                  <a:srgbClr val="CCFF99"/>
                </a:solidFill>
              </a:rPr>
              <a:t>ιδεώδες: «</a:t>
            </a:r>
            <a:r>
              <a:rPr lang="en-US" sz="2000" b="1" dirty="0" err="1">
                <a:solidFill>
                  <a:srgbClr val="CCFF99"/>
                </a:solidFill>
              </a:rPr>
              <a:t>valeur</a:t>
            </a:r>
            <a:r>
              <a:rPr lang="en-US" sz="2000" b="1" dirty="0">
                <a:solidFill>
                  <a:srgbClr val="CCFF99"/>
                </a:solidFill>
              </a:rPr>
              <a:t> de corps et </a:t>
            </a:r>
            <a:r>
              <a:rPr lang="en-US" sz="2000" b="1" dirty="0" err="1">
                <a:solidFill>
                  <a:srgbClr val="CCFF99"/>
                </a:solidFill>
              </a:rPr>
              <a:t>bont</a:t>
            </a:r>
            <a:r>
              <a:rPr lang="el-GR" sz="2000" b="1" dirty="0">
                <a:solidFill>
                  <a:srgbClr val="CCFF99"/>
                </a:solidFill>
              </a:rPr>
              <a:t>é </a:t>
            </a:r>
            <a:r>
              <a:rPr lang="en-US" sz="2000" b="1" dirty="0">
                <a:solidFill>
                  <a:srgbClr val="CCFF99"/>
                </a:solidFill>
              </a:rPr>
              <a:t>d</a:t>
            </a:r>
            <a:r>
              <a:rPr lang="el-GR" sz="2000" b="1" dirty="0">
                <a:solidFill>
                  <a:srgbClr val="CCFF99"/>
                </a:solidFill>
              </a:rPr>
              <a:t>’â</a:t>
            </a:r>
            <a:r>
              <a:rPr lang="en-US" sz="2000" b="1" dirty="0">
                <a:solidFill>
                  <a:srgbClr val="CCFF99"/>
                </a:solidFill>
              </a:rPr>
              <a:t>me</a:t>
            </a:r>
            <a:r>
              <a:rPr lang="el-GR" sz="2000" b="1" dirty="0">
                <a:solidFill>
                  <a:srgbClr val="CCFF99"/>
                </a:solidFill>
              </a:rPr>
              <a:t>», όπως και οι πιο σύνθετες στρατιωτικές </a:t>
            </a:r>
          </a:p>
          <a:p>
            <a:r>
              <a:rPr lang="el-GR" sz="2000" b="1" dirty="0">
                <a:solidFill>
                  <a:srgbClr val="CCFF99"/>
                </a:solidFill>
              </a:rPr>
              <a:t>αναπαραστάσεις των </a:t>
            </a:r>
            <a:r>
              <a:rPr lang="en-US" sz="2000" b="1" dirty="0" err="1">
                <a:solidFill>
                  <a:srgbClr val="CCFF99"/>
                </a:solidFill>
              </a:rPr>
              <a:t>tournois</a:t>
            </a:r>
            <a:r>
              <a:rPr lang="el-GR" sz="2000" b="1" dirty="0">
                <a:solidFill>
                  <a:srgbClr val="CCFF99"/>
                </a:solidFill>
              </a:rPr>
              <a:t>, που λαμβάνουν χώρα σε ηγεμονίες και φέουδα της δυτικής </a:t>
            </a:r>
          </a:p>
          <a:p>
            <a:r>
              <a:rPr lang="el-GR" sz="2000" b="1" dirty="0">
                <a:solidFill>
                  <a:srgbClr val="CCFF99"/>
                </a:solidFill>
              </a:rPr>
              <a:t>Ευρώπης έως και την Αναγέννηση ─ Ο Ερρίκος ΙΙ πέθανε το 1559 σε μια τέτοια «μάχη». </a:t>
            </a:r>
          </a:p>
          <a:p>
            <a:endParaRPr lang="el-GR" sz="2000" b="1" dirty="0">
              <a:solidFill>
                <a:srgbClr val="CCFF99"/>
              </a:solidFill>
            </a:endParaRPr>
          </a:p>
          <a:p>
            <a:r>
              <a:rPr lang="el-GR" sz="2000" b="1" dirty="0">
                <a:solidFill>
                  <a:srgbClr val="CCFF99"/>
                </a:solidFill>
              </a:rPr>
              <a:t>Αλλά λίγο νωρίτερα, κατά την εποχή η οποία ενώνει τον όψιμο Μεσαίωνα με την </a:t>
            </a:r>
          </a:p>
          <a:p>
            <a:r>
              <a:rPr lang="el-GR" sz="2000" b="1" dirty="0">
                <a:solidFill>
                  <a:srgbClr val="CCFF99"/>
                </a:solidFill>
              </a:rPr>
              <a:t>Αναγέννηση, το ιπποτικό ιδεώδες υποχωρεί, </a:t>
            </a:r>
          </a:p>
          <a:p>
            <a:r>
              <a:rPr lang="el-GR" sz="2000" b="1" dirty="0">
                <a:solidFill>
                  <a:srgbClr val="CCFF99"/>
                </a:solidFill>
              </a:rPr>
              <a:t>αφήνοντας να φανεί στα παρασκήνια των αγώνων </a:t>
            </a:r>
          </a:p>
          <a:p>
            <a:r>
              <a:rPr lang="el-GR" sz="2000" b="1" dirty="0">
                <a:solidFill>
                  <a:srgbClr val="CCFF99"/>
                </a:solidFill>
              </a:rPr>
              <a:t>αυτών η ανάγκη επίδειξης της δύναμης, </a:t>
            </a:r>
          </a:p>
          <a:p>
            <a:r>
              <a:rPr lang="el-GR" sz="2000" b="1" dirty="0">
                <a:solidFill>
                  <a:srgbClr val="CCFF99"/>
                </a:solidFill>
              </a:rPr>
              <a:t>του κύρους, του πλούτου και της εξουσίας των </a:t>
            </a:r>
          </a:p>
          <a:p>
            <a:r>
              <a:rPr lang="el-GR" sz="2000" b="1" dirty="0">
                <a:solidFill>
                  <a:srgbClr val="CCFF99"/>
                </a:solidFill>
              </a:rPr>
              <a:t>μικρών ή μεγάλων ηγεμόνων.</a:t>
            </a:r>
          </a:p>
          <a:p>
            <a:endParaRPr lang="el-GR" sz="2000" b="1" dirty="0">
              <a:solidFill>
                <a:srgbClr val="CCFF99"/>
              </a:solidFill>
            </a:endParaRPr>
          </a:p>
          <a:p>
            <a:r>
              <a:rPr lang="el-GR" sz="2000" b="1" dirty="0">
                <a:solidFill>
                  <a:srgbClr val="CCFF99"/>
                </a:solidFill>
              </a:rPr>
              <a:t>Για να κατανοήσει κανείς καλύτερα αυτό το </a:t>
            </a:r>
          </a:p>
          <a:p>
            <a:r>
              <a:rPr lang="el-GR" sz="2000" b="1" dirty="0">
                <a:solidFill>
                  <a:srgbClr val="CCFF99"/>
                </a:solidFill>
              </a:rPr>
              <a:t>εξαιρετικά δαπανηρό (ακόμα και σε ανθρώπινες </a:t>
            </a:r>
          </a:p>
          <a:p>
            <a:r>
              <a:rPr lang="el-GR" sz="2000" b="1" dirty="0">
                <a:solidFill>
                  <a:srgbClr val="CCFF99"/>
                </a:solidFill>
              </a:rPr>
              <a:t>ζωές) θέατρο της αριστοκρατικής εξουσίας θα </a:t>
            </a:r>
          </a:p>
          <a:p>
            <a:r>
              <a:rPr lang="el-GR" sz="2000" b="1" dirty="0">
                <a:solidFill>
                  <a:srgbClr val="CCFF99"/>
                </a:solidFill>
              </a:rPr>
              <a:t>πρέπει να μελετήσει όλη την τελετουργία προετοιμασίας στη σκηνή του </a:t>
            </a:r>
          </a:p>
          <a:p>
            <a:r>
              <a:rPr lang="el-GR" sz="2000" b="1" dirty="0">
                <a:solidFill>
                  <a:srgbClr val="CCFF99"/>
                </a:solidFill>
              </a:rPr>
              <a:t>κονταροκτυπήματος, από την προσεγμένη ενδυματολογία των αναβατών και των αλόγων, </a:t>
            </a:r>
          </a:p>
          <a:p>
            <a:r>
              <a:rPr lang="el-GR" sz="2000" b="1" dirty="0">
                <a:solidFill>
                  <a:srgbClr val="CCFF99"/>
                </a:solidFill>
              </a:rPr>
              <a:t>την πανοπλία και τα όπλα τους έως την αφιέρωση της νίκης στον κυρίαρχο άρχοντα. </a:t>
            </a:r>
          </a:p>
          <a:p>
            <a:endParaRPr lang="el-GR" sz="2000" b="1" dirty="0">
              <a:solidFill>
                <a:srgbClr val="CCFF99"/>
              </a:solidFill>
            </a:endParaRPr>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2050" name="Picture 2" descr="Αποτέλεσμα εικόνας για εικόνες για έφιππες κονταρομαχίες"/>
          <p:cNvPicPr>
            <a:picLocks noChangeAspect="1" noChangeArrowheads="1"/>
          </p:cNvPicPr>
          <p:nvPr/>
        </p:nvPicPr>
        <p:blipFill>
          <a:blip r:embed="rId2" cstate="print">
            <a:lum bright="-40000" contrast="-70000"/>
          </a:blip>
          <a:srcRect/>
          <a:stretch>
            <a:fillRect/>
          </a:stretch>
        </p:blipFill>
        <p:spPr bwMode="auto">
          <a:xfrm>
            <a:off x="-36513" y="-27384"/>
            <a:ext cx="9195613" cy="6885384"/>
          </a:xfrm>
          <a:prstGeom prst="rect">
            <a:avLst/>
          </a:prstGeom>
          <a:noFill/>
        </p:spPr>
      </p:pic>
      <p:sp>
        <p:nvSpPr>
          <p:cNvPr id="4" name="TextBox 3"/>
          <p:cNvSpPr txBox="1"/>
          <p:nvPr/>
        </p:nvSpPr>
        <p:spPr>
          <a:xfrm>
            <a:off x="0" y="0"/>
            <a:ext cx="9228808" cy="6740307"/>
          </a:xfrm>
          <a:prstGeom prst="rect">
            <a:avLst/>
          </a:prstGeom>
          <a:noFill/>
        </p:spPr>
        <p:txBody>
          <a:bodyPr wrap="none" rtlCol="0">
            <a:spAutoFit/>
          </a:bodyPr>
          <a:lstStyle/>
          <a:p>
            <a:r>
              <a:rPr lang="el-GR" b="1" dirty="0"/>
              <a:t>Έτσι, εάν το άλογο γίνεται το ζωικό έμβλημα του φεουδαλισμού, η ιπποσύνη συνιστά τη ζωτική και </a:t>
            </a:r>
          </a:p>
          <a:p>
            <a:r>
              <a:rPr lang="el-GR" b="1" dirty="0"/>
              <a:t>θεατρική μυθολογία του σε μια τεράστια σκακιέρα-σκηνή, όπου πρωταγωνιστούν βασιλιάδες και </a:t>
            </a:r>
          </a:p>
          <a:p>
            <a:r>
              <a:rPr lang="el-GR" b="1" dirty="0"/>
              <a:t>βασίλισσες, πύργοι, άλογα, ιππότες και πιόνια, απλά και αναλώσιμα πιόνια. </a:t>
            </a:r>
          </a:p>
          <a:p>
            <a:endParaRPr lang="el-GR" b="1" dirty="0"/>
          </a:p>
          <a:p>
            <a:endParaRPr lang="el-GR" b="1" dirty="0"/>
          </a:p>
          <a:p>
            <a:endParaRPr lang="el-GR" b="1" dirty="0"/>
          </a:p>
          <a:p>
            <a:endParaRPr lang="el-GR" b="1" dirty="0"/>
          </a:p>
          <a:p>
            <a:endParaRPr lang="el-GR" b="1" dirty="0"/>
          </a:p>
          <a:p>
            <a:endParaRPr lang="el-GR" b="1" dirty="0"/>
          </a:p>
          <a:p>
            <a:endParaRPr lang="el-GR" b="1" dirty="0"/>
          </a:p>
          <a:p>
            <a:endParaRPr lang="el-GR" b="1" dirty="0"/>
          </a:p>
          <a:p>
            <a:endParaRPr lang="el-GR" b="1" dirty="0"/>
          </a:p>
          <a:p>
            <a:endParaRPr lang="el-GR" b="1" dirty="0"/>
          </a:p>
          <a:p>
            <a:endParaRPr lang="el-GR" b="1" dirty="0"/>
          </a:p>
          <a:p>
            <a:endParaRPr lang="el-GR" b="1" dirty="0"/>
          </a:p>
          <a:p>
            <a:endParaRPr lang="el-GR" b="1" dirty="0"/>
          </a:p>
          <a:p>
            <a:r>
              <a:rPr lang="el-GR" b="1" dirty="0"/>
              <a:t>Σε αυτά τα τελευταία όμως δεν μπορούμε να μην συμπεριλάβουμε και τα άλογα. Για να αναδειχθεί </a:t>
            </a:r>
          </a:p>
          <a:p>
            <a:r>
              <a:rPr lang="el-GR" b="1" dirty="0"/>
              <a:t>αυτή η περίλαμπρη, ηρωική σκηνή απαιτείτο να υπάρχουν πρώτα και άλλες, ταπεινές και λιγότερο </a:t>
            </a:r>
          </a:p>
          <a:p>
            <a:r>
              <a:rPr lang="el-GR" b="1" dirty="0"/>
              <a:t>φωτεινές σκηνές, όπου και πάλι το άλογο πρωταγωνιστούσε: πρόκειται για τη σκηνή της εργασίας, </a:t>
            </a:r>
          </a:p>
          <a:p>
            <a:r>
              <a:rPr lang="el-GR" b="1" dirty="0"/>
              <a:t>του καθημερινού μόχθου, η σκηνή της υπερνίκησης του χρόνου και του χώρου με τις γρήγορες </a:t>
            </a:r>
          </a:p>
          <a:p>
            <a:r>
              <a:rPr lang="el-GR" b="1" dirty="0"/>
              <a:t>μετακινήσεις και ασφαλώς η σκηνή του πολέμου, όπου το άλογο αναλάμβανε τους πιο «δυνατούς» </a:t>
            </a:r>
          </a:p>
          <a:p>
            <a:r>
              <a:rPr lang="el-GR" b="1" dirty="0"/>
              <a:t>και «αποτελεσματικούς» ρόλους.</a:t>
            </a:r>
          </a:p>
          <a:p>
            <a:endParaRPr lang="el-GR" b="1" dirty="0"/>
          </a:p>
          <a:p>
            <a:endParaRPr lang="el-GR" b="1" dirty="0"/>
          </a:p>
        </p:txBody>
      </p:sp>
    </p:spTree>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0" y="5638800"/>
            <a:ext cx="9144000" cy="1219200"/>
          </a:xfrm>
        </p:spPr>
        <p:txBody>
          <a:bodyPr>
            <a:normAutofit fontScale="77500" lnSpcReduction="20000"/>
          </a:bodyPr>
          <a:lstStyle/>
          <a:p>
            <a:r>
              <a:rPr lang="nl-NL" dirty="0"/>
              <a:t>Jan Collaert (1566–1628), after Jan van der Straet (Joannes Stradanus)</a:t>
            </a:r>
          </a:p>
          <a:p>
            <a:r>
              <a:rPr lang="en-US" dirty="0"/>
              <a:t>(1523–1605), </a:t>
            </a:r>
            <a:r>
              <a:rPr lang="en-US" i="1" dirty="0"/>
              <a:t>Noblemen Watch Combat of Wild Beasts in an Indoor Circus,</a:t>
            </a:r>
          </a:p>
          <a:p>
            <a:r>
              <a:rPr lang="fr-FR" dirty="0"/>
              <a:t>hand-coloured </a:t>
            </a:r>
            <a:r>
              <a:rPr lang="fr-FR" dirty="0" err="1"/>
              <a:t>engraving</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0" y="-84667"/>
            <a:ext cx="9144000" cy="5647268"/>
          </a:xfrm>
          <a:prstGeom prst="rect">
            <a:avLst/>
          </a:prstGeom>
          <a:noFill/>
          <a:ln w="9525">
            <a:noFill/>
            <a:miter lim="800000"/>
            <a:headEnd/>
            <a:tailEnd/>
          </a:ln>
        </p:spPr>
      </p:pic>
      <p:sp>
        <p:nvSpPr>
          <p:cNvPr id="5" name="TextBox 4"/>
          <p:cNvSpPr txBox="1"/>
          <p:nvPr/>
        </p:nvSpPr>
        <p:spPr>
          <a:xfrm>
            <a:off x="6516216" y="332656"/>
            <a:ext cx="2464136" cy="369332"/>
          </a:xfrm>
          <a:prstGeom prst="rect">
            <a:avLst/>
          </a:prstGeom>
          <a:noFill/>
        </p:spPr>
        <p:txBody>
          <a:bodyPr wrap="none" rtlCol="0">
            <a:spAutoFit/>
          </a:bodyPr>
          <a:lstStyle/>
          <a:p>
            <a:r>
              <a:rPr lang="el-GR" b="1" dirty="0">
                <a:solidFill>
                  <a:srgbClr val="CCFF99"/>
                </a:solidFill>
              </a:rPr>
              <a:t>Το θέαμα της </a:t>
            </a:r>
            <a:r>
              <a:rPr lang="el-GR" b="1" dirty="0" err="1">
                <a:solidFill>
                  <a:srgbClr val="CCFF99"/>
                </a:solidFill>
              </a:rPr>
              <a:t>ζωομαχίας</a:t>
            </a:r>
            <a:endParaRPr lang="el-GR" dirty="0"/>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5000628" cy="6858000"/>
          </a:xfrm>
        </p:spPr>
        <p:txBody>
          <a:bodyPr>
            <a:normAutofit fontScale="77500" lnSpcReduction="20000"/>
          </a:bodyPr>
          <a:lstStyle/>
          <a:p>
            <a:r>
              <a:rPr lang="el-GR" b="1" dirty="0"/>
              <a:t>Πώς θα μπορούσε να γίνει αλλιώς; Όταν μια κοινωνία ανθρώπων δέχεται ή υποθάλπει τον </a:t>
            </a:r>
            <a:r>
              <a:rPr lang="el-GR" b="1" dirty="0">
                <a:solidFill>
                  <a:srgbClr val="FFFF00"/>
                </a:solidFill>
              </a:rPr>
              <a:t>εξανδραποδισμό</a:t>
            </a:r>
            <a:r>
              <a:rPr lang="el-GR" b="1" dirty="0"/>
              <a:t>, γιατί να αρνηθεί την </a:t>
            </a:r>
            <a:r>
              <a:rPr lang="el-GR" b="1" dirty="0" err="1">
                <a:solidFill>
                  <a:srgbClr val="FFFF00"/>
                </a:solidFill>
              </a:rPr>
              <a:t>εργαλειοποίηση</a:t>
            </a:r>
            <a:r>
              <a:rPr lang="el-GR" b="1" dirty="0">
                <a:solidFill>
                  <a:srgbClr val="FFFF00"/>
                </a:solidFill>
              </a:rPr>
              <a:t> των ζώων</a:t>
            </a:r>
            <a:r>
              <a:rPr lang="el-GR" b="1" dirty="0"/>
              <a:t>; </a:t>
            </a:r>
            <a:r>
              <a:rPr lang="el-GR" b="1" dirty="0" err="1"/>
              <a:t>Πολλώ</a:t>
            </a:r>
            <a:r>
              <a:rPr lang="el-GR" b="1" dirty="0"/>
              <a:t> δε μάλλον εάν δεχθούμε την υπόθεση του </a:t>
            </a:r>
            <a:r>
              <a:rPr lang="en-US" b="1" dirty="0" err="1"/>
              <a:t>Adorno</a:t>
            </a:r>
            <a:r>
              <a:rPr lang="el-GR" b="1" dirty="0"/>
              <a:t> που ξεπερνά την εκμετάλλευση και τον ανδραποδισμό και επεκτείνεται σε υπόγειους δρόμους και </a:t>
            </a:r>
            <a:r>
              <a:rPr lang="el-GR" b="1" dirty="0">
                <a:solidFill>
                  <a:srgbClr val="FFFF00"/>
                </a:solidFill>
              </a:rPr>
              <a:t>ασυνείδητες έλξεις της παιδικής ηλικίας </a:t>
            </a:r>
            <a:r>
              <a:rPr lang="el-GR" b="1" dirty="0"/>
              <a:t>σε σχέση με την απομάκρυνση ή και τη θανάτωση άρρωστων ζώων· εάν δεχθούμε δηλαδή την ύπαρξη μιας σκοτεινής ζώνης του παιδικού ψυχισμού, η δύναμη της οποίας «δεν μπορεί να είναι μικρότερη από εκείνη της παιδικής σεξουαλικότητας». </a:t>
            </a:r>
          </a:p>
          <a:p>
            <a:endParaRPr lang="el-GR" dirty="0"/>
          </a:p>
          <a:p>
            <a:r>
              <a:rPr lang="el-GR" dirty="0"/>
              <a:t> </a:t>
            </a:r>
            <a:endParaRPr lang="en-US" dirty="0"/>
          </a:p>
          <a:p>
            <a:endParaRPr lang="en-US" dirty="0"/>
          </a:p>
        </p:txBody>
      </p:sp>
      <p:pic>
        <p:nvPicPr>
          <p:cNvPr id="4" name="Picture 2" descr="Δεν υπάρχει διαθέσιμη περιγραφή για τη φωτογραφία."/>
          <p:cNvPicPr>
            <a:picLocks noChangeAspect="1" noChangeArrowheads="1"/>
          </p:cNvPicPr>
          <p:nvPr/>
        </p:nvPicPr>
        <p:blipFill>
          <a:blip r:embed="rId2"/>
          <a:srcRect/>
          <a:stretch>
            <a:fillRect/>
          </a:stretch>
        </p:blipFill>
        <p:spPr bwMode="auto">
          <a:xfrm>
            <a:off x="4714908" y="-142900"/>
            <a:ext cx="4500562" cy="7143800"/>
          </a:xfrm>
          <a:prstGeom prst="rect">
            <a:avLst/>
          </a:prstGeom>
          <a:ln>
            <a:noFill/>
          </a:ln>
          <a:effectLst>
            <a:softEdge rad="112500"/>
          </a:effectLst>
        </p:spPr>
      </p:pic>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0" y="188640"/>
            <a:ext cx="9297738" cy="6247864"/>
          </a:xfrm>
          <a:prstGeom prst="rect">
            <a:avLst/>
          </a:prstGeom>
          <a:noFill/>
        </p:spPr>
        <p:txBody>
          <a:bodyPr wrap="none" rtlCol="0">
            <a:spAutoFit/>
          </a:bodyPr>
          <a:lstStyle/>
          <a:p>
            <a:r>
              <a:rPr lang="el-GR" sz="2000" b="1" dirty="0">
                <a:solidFill>
                  <a:srgbClr val="CCFF99"/>
                </a:solidFill>
              </a:rPr>
              <a:t>Η χρήση των ζώων για την ανθρώπινη διασκέδαση συνεχίστηκε ακόμα και κατά τη </a:t>
            </a:r>
          </a:p>
          <a:p>
            <a:r>
              <a:rPr lang="el-GR" sz="2000" b="1" dirty="0">
                <a:solidFill>
                  <a:srgbClr val="CCFF99"/>
                </a:solidFill>
              </a:rPr>
              <a:t>διάρκεια της οικονομικής ανέχειας στη φεουδαλική περίοδο. </a:t>
            </a:r>
          </a:p>
          <a:p>
            <a:endParaRPr lang="el-GR" sz="2000" b="1" dirty="0">
              <a:solidFill>
                <a:srgbClr val="CCFF99"/>
              </a:solidFill>
            </a:endParaRPr>
          </a:p>
          <a:p>
            <a:r>
              <a:rPr lang="el-GR" sz="2000" b="1" dirty="0">
                <a:solidFill>
                  <a:srgbClr val="CCFF99"/>
                </a:solidFill>
              </a:rPr>
              <a:t>Οι αρκούδες και οι πίθηκοι </a:t>
            </a:r>
          </a:p>
          <a:p>
            <a:r>
              <a:rPr lang="el-GR" sz="2000" b="1" dirty="0">
                <a:solidFill>
                  <a:srgbClr val="CCFF99"/>
                </a:solidFill>
              </a:rPr>
              <a:t>περιόδευαν σε κωμοπόλεις και χωριά, για να μιμηθούν την ανθρώπινη συμπεριφορά </a:t>
            </a:r>
          </a:p>
          <a:p>
            <a:r>
              <a:rPr lang="el-GR" sz="2000" b="1" dirty="0">
                <a:solidFill>
                  <a:srgbClr val="CCFF99"/>
                </a:solidFill>
              </a:rPr>
              <a:t>στην κινησιολογία αλλά και στον χορό, τα άλογα χόρευαν και οι μαϊμούδες έπιναν μπύρα </a:t>
            </a:r>
          </a:p>
          <a:p>
            <a:r>
              <a:rPr lang="el-GR" sz="2000" b="1" dirty="0">
                <a:solidFill>
                  <a:srgbClr val="CCFF99"/>
                </a:solidFill>
              </a:rPr>
              <a:t>και κάπνιζαν καπνό «όπως κάθε άλλος χριστιανός». </a:t>
            </a:r>
          </a:p>
          <a:p>
            <a:endParaRPr lang="el-GR" sz="2000" b="1" dirty="0">
              <a:solidFill>
                <a:srgbClr val="CCFF99"/>
              </a:solidFill>
            </a:endParaRPr>
          </a:p>
          <a:p>
            <a:endParaRPr lang="el-GR" sz="2000" b="1" dirty="0">
              <a:solidFill>
                <a:srgbClr val="CCFF99"/>
              </a:solidFill>
            </a:endParaRPr>
          </a:p>
          <a:p>
            <a:endParaRPr lang="el-GR" sz="2000" b="1" dirty="0">
              <a:solidFill>
                <a:srgbClr val="CCFF99"/>
              </a:solidFill>
            </a:endParaRPr>
          </a:p>
          <a:p>
            <a:r>
              <a:rPr lang="el-GR" sz="2000" b="1" dirty="0">
                <a:solidFill>
                  <a:srgbClr val="CCFF99"/>
                </a:solidFill>
              </a:rPr>
              <a:t>Ένα από τα αγαπημένα θεάματα είναι οι σκηνές των σκύλων που καταδιώκουν άλλα ζώα, </a:t>
            </a:r>
          </a:p>
          <a:p>
            <a:r>
              <a:rPr lang="el-GR" sz="2000" b="1" dirty="0">
                <a:solidFill>
                  <a:srgbClr val="CCFF99"/>
                </a:solidFill>
              </a:rPr>
              <a:t>τα οποία συνήθως είναι δεμένα και σε μειονεκτική θέση ή υποτίθεται ότι έχουν εκδηλώσει </a:t>
            </a:r>
          </a:p>
          <a:p>
            <a:r>
              <a:rPr lang="el-GR" sz="2000" b="1" dirty="0">
                <a:solidFill>
                  <a:srgbClr val="CCFF99"/>
                </a:solidFill>
              </a:rPr>
              <a:t>επίθεση σε ανθρώπους (Γαλλία, Γερμανία, Ιβηρική Χερσόνησος, Ολλανδία).</a:t>
            </a:r>
          </a:p>
          <a:p>
            <a:endParaRPr lang="el-GR" sz="2000" b="1" dirty="0">
              <a:solidFill>
                <a:srgbClr val="CCFF99"/>
              </a:solidFill>
            </a:endParaRPr>
          </a:p>
          <a:p>
            <a:endParaRPr lang="el-GR" sz="2000" b="1" dirty="0">
              <a:solidFill>
                <a:srgbClr val="CCFF99"/>
              </a:solidFill>
            </a:endParaRPr>
          </a:p>
          <a:p>
            <a:r>
              <a:rPr lang="el-GR" sz="2000" b="1" dirty="0">
                <a:solidFill>
                  <a:srgbClr val="CCFF99"/>
                </a:solidFill>
              </a:rPr>
              <a:t>Πρωταθλητές του σπορ αναδεικνύονται οι Άγγλοι, με τους ηγεμόνες τους να θέτουν υπό </a:t>
            </a:r>
          </a:p>
          <a:p>
            <a:r>
              <a:rPr lang="el-GR" sz="2000" b="1" dirty="0">
                <a:solidFill>
                  <a:srgbClr val="CCFF99"/>
                </a:solidFill>
              </a:rPr>
              <a:t>την αιγίδα τους το βάναυσο αυτό θέαμα, ορίζοντας αρκετά αργότερα, στα χρόνια του </a:t>
            </a:r>
          </a:p>
          <a:p>
            <a:r>
              <a:rPr lang="el-GR" sz="2000" b="1" dirty="0">
                <a:solidFill>
                  <a:srgbClr val="CCFF99"/>
                </a:solidFill>
              </a:rPr>
              <a:t>Ριχάρδου Γ΄ (1483-1485), και ειδικούς επιτετραμμένους με αποκλειστική φροντίδα την </a:t>
            </a:r>
          </a:p>
          <a:p>
            <a:r>
              <a:rPr lang="el-GR" sz="2000" b="1" dirty="0">
                <a:solidFill>
                  <a:srgbClr val="CCFF99"/>
                </a:solidFill>
              </a:rPr>
              <a:t>προμήθεια των κατάλληλων ζώων. </a:t>
            </a:r>
          </a:p>
          <a:p>
            <a:endParaRPr lang="el-GR" sz="2000" b="1" dirty="0">
              <a:solidFill>
                <a:srgbClr val="CCFF99"/>
              </a:solidFill>
            </a:endParaRPr>
          </a:p>
        </p:txBody>
      </p:sp>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lstStyle/>
          <a:p>
            <a:r>
              <a:rPr lang="en-US" dirty="0"/>
              <a:t>Bear Garden</a:t>
            </a:r>
            <a:endParaRPr lang="el-GR" dirty="0"/>
          </a:p>
        </p:txBody>
      </p:sp>
      <p:pic>
        <p:nvPicPr>
          <p:cNvPr id="4" name="Picture 3" descr="http://www.elizabethan-era.org.uk/images/bear-baiting.png"/>
          <p:cNvPicPr/>
          <p:nvPr/>
        </p:nvPicPr>
        <p:blipFill>
          <a:blip r:embed="rId2" cstate="print"/>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44624"/>
            <a:ext cx="9392315" cy="6247864"/>
          </a:xfrm>
          <a:prstGeom prst="rect">
            <a:avLst/>
          </a:prstGeom>
          <a:noFill/>
        </p:spPr>
        <p:txBody>
          <a:bodyPr wrap="none" rtlCol="0">
            <a:spAutoFit/>
          </a:bodyPr>
          <a:lstStyle/>
          <a:p>
            <a:r>
              <a:rPr lang="el-GR" sz="2000" b="1" dirty="0">
                <a:solidFill>
                  <a:srgbClr val="CCFF99"/>
                </a:solidFill>
              </a:rPr>
              <a:t>Οι σκηνές των </a:t>
            </a:r>
            <a:r>
              <a:rPr lang="el-GR" sz="2000" b="1" dirty="0" err="1">
                <a:solidFill>
                  <a:srgbClr val="CCFF99"/>
                </a:solidFill>
              </a:rPr>
              <a:t>ζωομαχιών</a:t>
            </a:r>
            <a:r>
              <a:rPr lang="el-GR" sz="2000" b="1" dirty="0">
                <a:solidFill>
                  <a:srgbClr val="CCFF99"/>
                </a:solidFill>
              </a:rPr>
              <a:t> επαναλαμβάνονται λ.χ. στην Αγγλία μέχρι και τον 17</a:t>
            </a:r>
            <a:r>
              <a:rPr lang="el-GR" sz="2000" b="1" baseline="30000" dirty="0">
                <a:solidFill>
                  <a:srgbClr val="CCFF99"/>
                </a:solidFill>
              </a:rPr>
              <a:t>ο</a:t>
            </a:r>
            <a:r>
              <a:rPr lang="el-GR" sz="2000" b="1" dirty="0">
                <a:solidFill>
                  <a:srgbClr val="CCFF99"/>
                </a:solidFill>
              </a:rPr>
              <a:t> αιώνα και </a:t>
            </a:r>
          </a:p>
          <a:p>
            <a:r>
              <a:rPr lang="el-GR" sz="2000" b="1" dirty="0">
                <a:solidFill>
                  <a:srgbClr val="CCFF99"/>
                </a:solidFill>
              </a:rPr>
              <a:t>έχουν πολύ συχνά συμπρωταγωνιστές τους ταύρους, οι οποίοι παγιδεύονται και </a:t>
            </a:r>
          </a:p>
          <a:p>
            <a:r>
              <a:rPr lang="el-GR" sz="2000" b="1" dirty="0">
                <a:solidFill>
                  <a:srgbClr val="CCFF99"/>
                </a:solidFill>
              </a:rPr>
              <a:t>δοκιμάζονται άγρια από τις επιθέσεις των σκυλιών, για να προσφέρουν διασκέδαση στο </a:t>
            </a:r>
          </a:p>
          <a:p>
            <a:r>
              <a:rPr lang="el-GR" sz="2000" b="1" dirty="0">
                <a:solidFill>
                  <a:srgbClr val="CCFF99"/>
                </a:solidFill>
              </a:rPr>
              <a:t>λαϊκό κοινό, όπως και στους αριστοκράτες. </a:t>
            </a:r>
          </a:p>
          <a:p>
            <a:endParaRPr lang="el-GR" sz="2000" b="1" dirty="0">
              <a:solidFill>
                <a:srgbClr val="CCFF99"/>
              </a:solidFill>
            </a:endParaRPr>
          </a:p>
          <a:p>
            <a:r>
              <a:rPr lang="en-US" sz="2000" b="1" dirty="0">
                <a:solidFill>
                  <a:srgbClr val="CCFF99"/>
                </a:solidFill>
              </a:rPr>
              <a:t>M</a:t>
            </a:r>
            <a:r>
              <a:rPr lang="el-GR" sz="2000" b="1" dirty="0">
                <a:solidFill>
                  <a:srgbClr val="CCFF99"/>
                </a:solidFill>
              </a:rPr>
              <a:t>ε τη </a:t>
            </a:r>
            <a:r>
              <a:rPr lang="el-GR" sz="2000" b="1" dirty="0" err="1">
                <a:solidFill>
                  <a:srgbClr val="CCFF99"/>
                </a:solidFill>
              </a:rPr>
              <a:t>δημοφιλία</a:t>
            </a:r>
            <a:r>
              <a:rPr lang="el-GR" sz="2000" b="1" dirty="0">
                <a:solidFill>
                  <a:srgbClr val="CCFF99"/>
                </a:solidFill>
              </a:rPr>
              <a:t> των θεαμάτων αυτών πρέπει να συνδεθεί αφ’ ενός η παρουσία συλλογών </a:t>
            </a:r>
          </a:p>
          <a:p>
            <a:r>
              <a:rPr lang="el-GR" sz="2000" b="1" dirty="0">
                <a:solidFill>
                  <a:srgbClr val="CCFF99"/>
                </a:solidFill>
              </a:rPr>
              <a:t>άγριων ζώων και θηριοτροφείων που συντηρούσαν οι μονάρχες και αφ’ ετέρου η </a:t>
            </a:r>
          </a:p>
          <a:p>
            <a:r>
              <a:rPr lang="el-GR" sz="2000" b="1" dirty="0">
                <a:solidFill>
                  <a:srgbClr val="CCFF99"/>
                </a:solidFill>
              </a:rPr>
              <a:t>συστηματική εκτροφή του </a:t>
            </a:r>
            <a:r>
              <a:rPr lang="en-US" sz="2000" b="1" dirty="0">
                <a:solidFill>
                  <a:srgbClr val="CCFF99"/>
                </a:solidFill>
              </a:rPr>
              <a:t>bulldog</a:t>
            </a:r>
            <a:r>
              <a:rPr lang="el-GR" sz="2000" b="1" dirty="0">
                <a:solidFill>
                  <a:srgbClr val="CCFF99"/>
                </a:solidFill>
              </a:rPr>
              <a:t>, όπως και η βολική επινόηση ότι το ζώο που </a:t>
            </a:r>
          </a:p>
          <a:p>
            <a:r>
              <a:rPr lang="el-GR" sz="2000" b="1" dirty="0">
                <a:solidFill>
                  <a:srgbClr val="CCFF99"/>
                </a:solidFill>
              </a:rPr>
              <a:t>καταδιώκεται με φρενήρεις ρυθμούς αποκτά πιο τρυφερή σάρκα. </a:t>
            </a:r>
          </a:p>
          <a:p>
            <a:endParaRPr lang="el-GR" sz="2000" b="1" dirty="0">
              <a:solidFill>
                <a:srgbClr val="CCFF99"/>
              </a:solidFill>
            </a:endParaRPr>
          </a:p>
          <a:p>
            <a:r>
              <a:rPr lang="el-GR" sz="2000" b="1" dirty="0">
                <a:solidFill>
                  <a:srgbClr val="CCFF99"/>
                </a:solidFill>
              </a:rPr>
              <a:t>Ως προς τους ταύρους, μάλιστα, οι οποίοι προορίζονταν και για τροφή, είχε θεσπιστεί </a:t>
            </a:r>
          </a:p>
          <a:p>
            <a:r>
              <a:rPr lang="el-GR" sz="2000" b="1" dirty="0">
                <a:solidFill>
                  <a:srgbClr val="CCFF99"/>
                </a:solidFill>
              </a:rPr>
              <a:t>στην Αγγλία και ειδική νομοθεσία που απαιτούσε το πέρασμά τους από την αρένα </a:t>
            </a:r>
          </a:p>
          <a:p>
            <a:r>
              <a:rPr lang="el-GR" sz="2000" b="1" dirty="0">
                <a:solidFill>
                  <a:srgbClr val="CCFF99"/>
                </a:solidFill>
              </a:rPr>
              <a:t>(</a:t>
            </a:r>
            <a:r>
              <a:rPr lang="en-US" sz="2000" b="1" dirty="0">
                <a:solidFill>
                  <a:srgbClr val="CCFF99"/>
                </a:solidFill>
              </a:rPr>
              <a:t>bull</a:t>
            </a:r>
            <a:r>
              <a:rPr lang="el-GR" sz="2000" b="1" dirty="0">
                <a:solidFill>
                  <a:srgbClr val="CCFF99"/>
                </a:solidFill>
              </a:rPr>
              <a:t>-</a:t>
            </a:r>
            <a:r>
              <a:rPr lang="en-US" sz="2000" b="1" dirty="0">
                <a:solidFill>
                  <a:srgbClr val="CCFF99"/>
                </a:solidFill>
              </a:rPr>
              <a:t>baiting</a:t>
            </a:r>
            <a:r>
              <a:rPr lang="el-GR" sz="2000" b="1" dirty="0">
                <a:solidFill>
                  <a:srgbClr val="CCFF99"/>
                </a:solidFill>
              </a:rPr>
              <a:t>), με την επιβολή προστίμου. </a:t>
            </a:r>
          </a:p>
          <a:p>
            <a:endParaRPr lang="el-GR" sz="2000" b="1" dirty="0">
              <a:solidFill>
                <a:srgbClr val="CCFF99"/>
              </a:solidFill>
            </a:endParaRPr>
          </a:p>
          <a:p>
            <a:r>
              <a:rPr lang="el-GR" sz="2000" b="1" dirty="0">
                <a:solidFill>
                  <a:srgbClr val="CCFF99"/>
                </a:solidFill>
              </a:rPr>
              <a:t>Επομένως, το βάναυσο θέαμα δεν αργεί να συνδεθεί με γιορτές και ημέρες ευωχίας και να </a:t>
            </a:r>
          </a:p>
          <a:p>
            <a:r>
              <a:rPr lang="el-GR" sz="2000" b="1" dirty="0">
                <a:solidFill>
                  <a:srgbClr val="CCFF99"/>
                </a:solidFill>
              </a:rPr>
              <a:t>εδραιωθεί στην πολεμική συνείδηση των κοινοτήτων εκείνων που ένιωθαν έντονα το </a:t>
            </a:r>
          </a:p>
          <a:p>
            <a:r>
              <a:rPr lang="el-GR" sz="2000" b="1" dirty="0">
                <a:solidFill>
                  <a:srgbClr val="CCFF99"/>
                </a:solidFill>
              </a:rPr>
              <a:t>πολεμικό ένστικτο στην καθημερινότητά τους και επεδίωκαν μέσω μιας θεαματικής μάχης </a:t>
            </a:r>
          </a:p>
          <a:p>
            <a:r>
              <a:rPr lang="el-GR" sz="2000" b="1" dirty="0">
                <a:solidFill>
                  <a:srgbClr val="CCFF99"/>
                </a:solidFill>
              </a:rPr>
              <a:t>των ζώων να προσφέρουν στον εαυτό τους μια «ανώδυνη», αλλά και δελεαστική </a:t>
            </a:r>
          </a:p>
          <a:p>
            <a:r>
              <a:rPr lang="el-GR" sz="2000" b="1" dirty="0">
                <a:solidFill>
                  <a:srgbClr val="CCFF99"/>
                </a:solidFill>
              </a:rPr>
              <a:t>διασκέδαση. </a:t>
            </a:r>
          </a:p>
          <a:p>
            <a:endParaRPr lang="el-GR" sz="2000" b="1" dirty="0">
              <a:solidFill>
                <a:srgbClr val="CCFF99"/>
              </a:solidFill>
            </a:endParaRPr>
          </a:p>
        </p:txBody>
      </p:sp>
    </p:spTree>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27384"/>
            <a:ext cx="9318577" cy="6001643"/>
          </a:xfrm>
          <a:prstGeom prst="rect">
            <a:avLst/>
          </a:prstGeom>
          <a:noFill/>
        </p:spPr>
        <p:txBody>
          <a:bodyPr wrap="none" rtlCol="0">
            <a:spAutoFit/>
          </a:bodyPr>
          <a:lstStyle/>
          <a:p>
            <a:r>
              <a:rPr lang="el-GR" sz="2000" b="1" dirty="0">
                <a:solidFill>
                  <a:srgbClr val="CCFF99"/>
                </a:solidFill>
              </a:rPr>
              <a:t>		</a:t>
            </a:r>
            <a:r>
              <a:rPr lang="el-GR" sz="2400" b="1" dirty="0">
                <a:solidFill>
                  <a:srgbClr val="CCFF99"/>
                </a:solidFill>
              </a:rPr>
              <a:t>Ο αντίλογος των συγγραφέων</a:t>
            </a:r>
          </a:p>
          <a:p>
            <a:endParaRPr lang="el-GR" sz="2000" b="1" dirty="0">
              <a:solidFill>
                <a:srgbClr val="CCFF99"/>
              </a:solidFill>
            </a:endParaRPr>
          </a:p>
          <a:p>
            <a:r>
              <a:rPr lang="el-GR" sz="2000" b="1" dirty="0">
                <a:solidFill>
                  <a:srgbClr val="CCFF99"/>
                </a:solidFill>
              </a:rPr>
              <a:t>Στην πλήθυνση των ιστοριών με ζώα, ιδίως κατά τον 12</a:t>
            </a:r>
            <a:r>
              <a:rPr lang="el-GR" sz="2000" b="1" baseline="30000" dirty="0">
                <a:solidFill>
                  <a:srgbClr val="CCFF99"/>
                </a:solidFill>
              </a:rPr>
              <a:t>ο</a:t>
            </a:r>
            <a:r>
              <a:rPr lang="el-GR" sz="2000" b="1" dirty="0">
                <a:solidFill>
                  <a:srgbClr val="CCFF99"/>
                </a:solidFill>
              </a:rPr>
              <a:t> αιώνα, μπορούμε να δούμε την </a:t>
            </a:r>
          </a:p>
          <a:p>
            <a:r>
              <a:rPr lang="el-GR" sz="2000" b="1" dirty="0">
                <a:solidFill>
                  <a:srgbClr val="CCFF99"/>
                </a:solidFill>
              </a:rPr>
              <a:t>εκδήλωση της τάσης εκείνης να αναδεικνύουν τα ζώα σε ανθρώπινα υποδείγματα και να </a:t>
            </a:r>
          </a:p>
          <a:p>
            <a:r>
              <a:rPr lang="el-GR" sz="2000" b="1" dirty="0">
                <a:solidFill>
                  <a:srgbClr val="CCFF99"/>
                </a:solidFill>
              </a:rPr>
              <a:t>λειτουργούν ως μεταφορές της ανθρώπινης συμπεριφοράς. </a:t>
            </a:r>
          </a:p>
          <a:p>
            <a:endParaRPr lang="el-GR" sz="2000" b="1" dirty="0">
              <a:solidFill>
                <a:srgbClr val="CCFF99"/>
              </a:solidFill>
            </a:endParaRPr>
          </a:p>
          <a:p>
            <a:r>
              <a:rPr lang="el-GR" sz="2000" b="1" dirty="0">
                <a:solidFill>
                  <a:srgbClr val="CCFF99"/>
                </a:solidFill>
              </a:rPr>
              <a:t>Αλλά το να εξετάζεις τα ζώα ως  ανθρώπους (αποδίδοντάς τους ανθρώπινα </a:t>
            </a:r>
          </a:p>
          <a:p>
            <a:r>
              <a:rPr lang="el-GR" sz="2000" b="1" dirty="0">
                <a:solidFill>
                  <a:srgbClr val="CCFF99"/>
                </a:solidFill>
              </a:rPr>
              <a:t>χαρακτηριστικά) δεν απέχει πολύ από το να εξετάζεις τους ανθρώπους ως ζώα, </a:t>
            </a:r>
          </a:p>
          <a:p>
            <a:r>
              <a:rPr lang="el-GR" sz="2000" b="1" dirty="0">
                <a:solidFill>
                  <a:srgbClr val="CCFF99"/>
                </a:solidFill>
              </a:rPr>
              <a:t>						      αναγνωρίζοντας έστω και </a:t>
            </a:r>
          </a:p>
          <a:p>
            <a:r>
              <a:rPr lang="el-GR" sz="2000" b="1" dirty="0">
                <a:solidFill>
                  <a:srgbClr val="CCFF99"/>
                </a:solidFill>
              </a:rPr>
              <a:t>						      </a:t>
            </a:r>
            <a:r>
              <a:rPr lang="el-GR" sz="2000" b="1" dirty="0" err="1">
                <a:solidFill>
                  <a:srgbClr val="CCFF99"/>
                </a:solidFill>
              </a:rPr>
              <a:t>υπόρρητα</a:t>
            </a:r>
            <a:r>
              <a:rPr lang="el-GR" sz="2000" b="1" dirty="0">
                <a:solidFill>
                  <a:srgbClr val="CCFF99"/>
                </a:solidFill>
              </a:rPr>
              <a:t> το ζωικό εντός του </a:t>
            </a:r>
          </a:p>
          <a:p>
            <a:r>
              <a:rPr lang="el-GR" sz="2000" b="1" dirty="0">
                <a:solidFill>
                  <a:srgbClr val="CCFF99"/>
                </a:solidFill>
              </a:rPr>
              <a:t>						     ανθρώπινου. </a:t>
            </a:r>
          </a:p>
          <a:p>
            <a:endParaRPr lang="el-GR" sz="2000" b="1" dirty="0">
              <a:solidFill>
                <a:srgbClr val="CCFF99"/>
              </a:solidFill>
            </a:endParaRPr>
          </a:p>
          <a:p>
            <a:r>
              <a:rPr lang="el-GR" sz="2000" b="1" dirty="0">
                <a:solidFill>
                  <a:srgbClr val="CCFF99"/>
                </a:solidFill>
              </a:rPr>
              <a:t>							Αυτή είναι η </a:t>
            </a:r>
          </a:p>
          <a:p>
            <a:r>
              <a:rPr lang="el-GR" sz="2000" b="1" dirty="0">
                <a:solidFill>
                  <a:srgbClr val="CCFF99"/>
                </a:solidFill>
              </a:rPr>
              <a:t>						     περίπτωση των λυκανθρώπων </a:t>
            </a:r>
          </a:p>
          <a:p>
            <a:r>
              <a:rPr lang="el-GR" sz="2000" b="1" dirty="0">
                <a:solidFill>
                  <a:srgbClr val="CCFF99"/>
                </a:solidFill>
              </a:rPr>
              <a:t>						     και όλων των υβριδικών </a:t>
            </a:r>
          </a:p>
          <a:p>
            <a:r>
              <a:rPr lang="el-GR" sz="2000" b="1" dirty="0">
                <a:solidFill>
                  <a:srgbClr val="CCFF99"/>
                </a:solidFill>
              </a:rPr>
              <a:t>						      πλασμάτων της μυθοπλασίας </a:t>
            </a:r>
          </a:p>
          <a:p>
            <a:r>
              <a:rPr lang="el-GR" sz="2000" b="1" dirty="0">
                <a:solidFill>
                  <a:srgbClr val="CCFF99"/>
                </a:solidFill>
              </a:rPr>
              <a:t>						      που ενσάρκωναν κατά το ήμισυ </a:t>
            </a:r>
          </a:p>
          <a:p>
            <a:r>
              <a:rPr lang="el-GR" sz="2000" b="1" dirty="0">
                <a:solidFill>
                  <a:srgbClr val="CCFF99"/>
                </a:solidFill>
              </a:rPr>
              <a:t>						     το κτήνος και τον άνθρωπο. </a:t>
            </a:r>
          </a:p>
          <a:p>
            <a:endParaRPr lang="el-GR" sz="2000" b="1" dirty="0">
              <a:solidFill>
                <a:srgbClr val="CCFF99"/>
              </a:solidFill>
            </a:endParaRPr>
          </a:p>
        </p:txBody>
      </p:sp>
      <p:pic>
        <p:nvPicPr>
          <p:cNvPr id="91138" name="Picture 2" descr="Αποτέλεσμα εικόνας για εικόνες για λυκάνθρωπο"/>
          <p:cNvPicPr>
            <a:picLocks noChangeAspect="1" noChangeArrowheads="1"/>
          </p:cNvPicPr>
          <p:nvPr/>
        </p:nvPicPr>
        <p:blipFill>
          <a:blip r:embed="rId2" cstate="print"/>
          <a:srcRect/>
          <a:stretch>
            <a:fillRect/>
          </a:stretch>
        </p:blipFill>
        <p:spPr bwMode="auto">
          <a:xfrm>
            <a:off x="-36512" y="2641425"/>
            <a:ext cx="5760640" cy="4216575"/>
          </a:xfrm>
          <a:prstGeom prst="rect">
            <a:avLst/>
          </a:prstGeom>
          <a:noFill/>
        </p:spPr>
      </p:pic>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40774" y="-27384"/>
            <a:ext cx="8674169" cy="6247864"/>
          </a:xfrm>
          <a:prstGeom prst="rect">
            <a:avLst/>
          </a:prstGeom>
          <a:noFill/>
        </p:spPr>
        <p:txBody>
          <a:bodyPr wrap="none" rtlCol="0">
            <a:spAutoFit/>
          </a:bodyPr>
          <a:lstStyle/>
          <a:p>
            <a:r>
              <a:rPr lang="el-GR" sz="2000" b="1" dirty="0">
                <a:solidFill>
                  <a:srgbClr val="CCFF99"/>
                </a:solidFill>
              </a:rPr>
              <a:t>Στον όψιμο Μεσαίωνα και στα πρώτα χρόνια της Αναγέννησης αξιοποιούνται στη </a:t>
            </a:r>
          </a:p>
          <a:p>
            <a:r>
              <a:rPr lang="el-GR" sz="2000" b="1" dirty="0">
                <a:solidFill>
                  <a:srgbClr val="CCFF99"/>
                </a:solidFill>
              </a:rPr>
              <a:t>λογοτεχνία οι απόψεις ελλήνων προσωκρατικών φιλοσόφων, οι οποίες αμφισβητούν </a:t>
            </a:r>
          </a:p>
          <a:p>
            <a:r>
              <a:rPr lang="el-GR" sz="2000" b="1" dirty="0">
                <a:solidFill>
                  <a:srgbClr val="CCFF99"/>
                </a:solidFill>
              </a:rPr>
              <a:t>εμμέσως τις κλειστές ανθρωποκεντρικές ιδέες. </a:t>
            </a:r>
          </a:p>
          <a:p>
            <a:endParaRPr lang="el-GR" sz="2000" b="1" dirty="0">
              <a:solidFill>
                <a:srgbClr val="CCFF99"/>
              </a:solidFill>
            </a:endParaRPr>
          </a:p>
          <a:p>
            <a:r>
              <a:rPr lang="el-GR" sz="2000" b="1" dirty="0">
                <a:solidFill>
                  <a:srgbClr val="CCFF99"/>
                </a:solidFill>
              </a:rPr>
              <a:t>Ο Ξενοφάνης λ.χ. γράφει ότι εάν τα ζώα είχαν χέρια θα ζωγράφιζαν τους θεούς </a:t>
            </a:r>
          </a:p>
          <a:p>
            <a:r>
              <a:rPr lang="el-GR" sz="2000" b="1" dirty="0">
                <a:solidFill>
                  <a:srgbClr val="CCFF99"/>
                </a:solidFill>
              </a:rPr>
              <a:t>αποδίδοντάς τους τη δική τους ζωική μορφή, </a:t>
            </a:r>
          </a:p>
          <a:p>
            <a:endParaRPr lang="el-GR" sz="2000" b="1" dirty="0">
              <a:solidFill>
                <a:srgbClr val="CCFF99"/>
              </a:solidFill>
            </a:endParaRPr>
          </a:p>
          <a:p>
            <a:r>
              <a:rPr lang="el-GR" sz="2000" b="1" dirty="0">
                <a:solidFill>
                  <a:srgbClr val="CCFF99"/>
                </a:solidFill>
              </a:rPr>
              <a:t>ενώ ο Δημόκριτος, αντιστρέφοντας τη μιμητική ενέργεια που </a:t>
            </a:r>
          </a:p>
          <a:p>
            <a:r>
              <a:rPr lang="el-GR" sz="2000" b="1" dirty="0">
                <a:solidFill>
                  <a:srgbClr val="CCFF99"/>
                </a:solidFill>
              </a:rPr>
              <a:t>υποστηρίζει κάθε μάθηση, θεωρεί ότι οι άνθρωποι μιμούνται τα ζώα </a:t>
            </a:r>
          </a:p>
          <a:p>
            <a:r>
              <a:rPr lang="el-GR" sz="2000" b="1" dirty="0">
                <a:solidFill>
                  <a:srgbClr val="CCFF99"/>
                </a:solidFill>
              </a:rPr>
              <a:t>για να αναπτύξουν τις τέχνες και τις γνώσεις τους. </a:t>
            </a:r>
          </a:p>
          <a:p>
            <a:endParaRPr lang="el-GR" sz="2000" b="1" dirty="0">
              <a:solidFill>
                <a:srgbClr val="CCFF99"/>
              </a:solidFill>
            </a:endParaRPr>
          </a:p>
          <a:p>
            <a:r>
              <a:rPr lang="el-GR" sz="2000" b="1" dirty="0">
                <a:solidFill>
                  <a:srgbClr val="CCFF99"/>
                </a:solidFill>
              </a:rPr>
              <a:t>«Ίσως γινόμαστε γελοίοι όταν επαινούμε τα ζώα, επειδή μπορούν </a:t>
            </a:r>
          </a:p>
          <a:p>
            <a:r>
              <a:rPr lang="el-GR" sz="2000" b="1" dirty="0">
                <a:solidFill>
                  <a:srgbClr val="CCFF99"/>
                </a:solidFill>
              </a:rPr>
              <a:t>να μαθαίνουν, τη στιγμή που ο Δημόκριτος έχει τη γνώμη ότι </a:t>
            </a:r>
          </a:p>
          <a:p>
            <a:r>
              <a:rPr lang="el-GR" sz="2000" b="1" dirty="0">
                <a:solidFill>
                  <a:srgbClr val="CCFF99"/>
                </a:solidFill>
              </a:rPr>
              <a:t>εμείς έχουμε γίνει μαθητές εκείνων στα πιο μεγάλα ζητήματα· </a:t>
            </a:r>
          </a:p>
          <a:p>
            <a:r>
              <a:rPr lang="el-GR" sz="2000" b="1" dirty="0">
                <a:solidFill>
                  <a:srgbClr val="CCFF99"/>
                </a:solidFill>
              </a:rPr>
              <a:t>π.χ. μιμούμαστε την αράχνη, όταν υφαίνουμε και ράβουμε, </a:t>
            </a:r>
          </a:p>
          <a:p>
            <a:r>
              <a:rPr lang="el-GR" sz="2000" b="1" dirty="0">
                <a:solidFill>
                  <a:srgbClr val="CCFF99"/>
                </a:solidFill>
              </a:rPr>
              <a:t>το χελιδόνι, όταν χτίζουμε και τα ωδικά πτηνά, τον κύκνο και το αηδόνι, </a:t>
            </a:r>
          </a:p>
          <a:p>
            <a:r>
              <a:rPr lang="el-GR" sz="2000" b="1" dirty="0">
                <a:solidFill>
                  <a:srgbClr val="CCFF99"/>
                </a:solidFill>
              </a:rPr>
              <a:t>μιμούμαστε στο τραγούδι τους» </a:t>
            </a:r>
          </a:p>
          <a:p>
            <a:endParaRPr lang="el-GR" sz="2000" b="1" dirty="0">
              <a:solidFill>
                <a:srgbClr val="CCFF99"/>
              </a:solidFill>
            </a:endParaRPr>
          </a:p>
          <a:p>
            <a:r>
              <a:rPr lang="en-US" sz="2000" b="1" dirty="0">
                <a:solidFill>
                  <a:srgbClr val="CCFF99"/>
                </a:solidFill>
              </a:rPr>
              <a:t>H</a:t>
            </a:r>
            <a:r>
              <a:rPr lang="el-GR" sz="2000" b="1" dirty="0">
                <a:solidFill>
                  <a:srgbClr val="CCFF99"/>
                </a:solidFill>
              </a:rPr>
              <a:t>. </a:t>
            </a:r>
            <a:r>
              <a:rPr lang="en-US" sz="2000" b="1" dirty="0">
                <a:solidFill>
                  <a:srgbClr val="CCFF99"/>
                </a:solidFill>
              </a:rPr>
              <a:t>Diels</a:t>
            </a:r>
            <a:r>
              <a:rPr lang="el-GR" sz="2000" b="1" dirty="0">
                <a:solidFill>
                  <a:srgbClr val="CCFF99"/>
                </a:solidFill>
              </a:rPr>
              <a:t>-</a:t>
            </a:r>
            <a:r>
              <a:rPr lang="en-US" sz="2000" b="1" dirty="0">
                <a:solidFill>
                  <a:srgbClr val="CCFF99"/>
                </a:solidFill>
              </a:rPr>
              <a:t>W</a:t>
            </a:r>
            <a:r>
              <a:rPr lang="el-GR" sz="2000" b="1" dirty="0">
                <a:solidFill>
                  <a:srgbClr val="CCFF99"/>
                </a:solidFill>
              </a:rPr>
              <a:t>. </a:t>
            </a:r>
            <a:r>
              <a:rPr lang="en-US" sz="2000" b="1" dirty="0" err="1">
                <a:solidFill>
                  <a:srgbClr val="CCFF99"/>
                </a:solidFill>
              </a:rPr>
              <a:t>Kranz</a:t>
            </a:r>
            <a:r>
              <a:rPr lang="el-GR" sz="2000" b="1" dirty="0">
                <a:solidFill>
                  <a:srgbClr val="CCFF99"/>
                </a:solidFill>
              </a:rPr>
              <a:t>: </a:t>
            </a:r>
            <a:r>
              <a:rPr lang="el-GR" sz="2000" b="1" i="1" dirty="0">
                <a:solidFill>
                  <a:srgbClr val="CCFF99"/>
                </a:solidFill>
              </a:rPr>
              <a:t>Οι προσωκρατικοί</a:t>
            </a:r>
            <a:r>
              <a:rPr lang="el-GR" sz="2000" b="1" dirty="0">
                <a:solidFill>
                  <a:srgbClr val="CCFF99"/>
                </a:solidFill>
              </a:rPr>
              <a:t>,  </a:t>
            </a:r>
            <a:r>
              <a:rPr lang="el-GR" sz="2000" b="1" dirty="0" err="1">
                <a:solidFill>
                  <a:srgbClr val="CCFF99"/>
                </a:solidFill>
              </a:rPr>
              <a:t>τόμ</a:t>
            </a:r>
            <a:r>
              <a:rPr lang="el-GR" sz="2000" b="1" dirty="0">
                <a:solidFill>
                  <a:srgbClr val="CCFF99"/>
                </a:solidFill>
              </a:rPr>
              <a:t>. Β΄, σ. 350, 154.</a:t>
            </a:r>
          </a:p>
          <a:p>
            <a:endParaRPr lang="el-GR" sz="2000" b="1" dirty="0">
              <a:solidFill>
                <a:srgbClr val="CCFF99"/>
              </a:solidFill>
            </a:endParaRPr>
          </a:p>
        </p:txBody>
      </p:sp>
      <p:pic>
        <p:nvPicPr>
          <p:cNvPr id="90114" name="Picture 2" descr="Αποτέλεσμα εικόνας για εικόνες για Δημόκριτο"/>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7018337" y="2271886"/>
            <a:ext cx="2162175" cy="2381250"/>
          </a:xfrm>
          <a:prstGeom prst="ellipse">
            <a:avLst/>
          </a:prstGeom>
          <a:ln>
            <a:noFill/>
          </a:ln>
          <a:effectLst>
            <a:softEdge rad="112500"/>
          </a:effectLst>
        </p:spPr>
      </p:pic>
    </p:spTree>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27384"/>
            <a:ext cx="9357049" cy="6617196"/>
          </a:xfrm>
          <a:prstGeom prst="rect">
            <a:avLst/>
          </a:prstGeom>
          <a:noFill/>
        </p:spPr>
        <p:txBody>
          <a:bodyPr wrap="none" rtlCol="0">
            <a:spAutoFit/>
          </a:bodyPr>
          <a:lstStyle/>
          <a:p>
            <a:r>
              <a:rPr lang="el-GR" sz="2000" b="1" dirty="0">
                <a:solidFill>
                  <a:srgbClr val="CCFF99"/>
                </a:solidFill>
              </a:rPr>
              <a:t>		</a:t>
            </a:r>
            <a:r>
              <a:rPr lang="el-GR" sz="2400" b="1" dirty="0">
                <a:solidFill>
                  <a:srgbClr val="CCFF99"/>
                </a:solidFill>
              </a:rPr>
              <a:t>Πλούταρχος, </a:t>
            </a:r>
            <a:r>
              <a:rPr lang="el-GR" sz="2400" b="1" dirty="0" err="1">
                <a:solidFill>
                  <a:srgbClr val="CCFF99"/>
                </a:solidFill>
              </a:rPr>
              <a:t>Gelli</a:t>
            </a:r>
            <a:r>
              <a:rPr lang="el-GR" sz="2400" b="1" dirty="0">
                <a:solidFill>
                  <a:srgbClr val="CCFF99"/>
                </a:solidFill>
              </a:rPr>
              <a:t>, </a:t>
            </a:r>
            <a:r>
              <a:rPr lang="en-US" sz="2400" b="1" dirty="0" err="1">
                <a:solidFill>
                  <a:srgbClr val="CCFF99"/>
                </a:solidFill>
              </a:rPr>
              <a:t>Bonifacio</a:t>
            </a:r>
            <a:r>
              <a:rPr lang="el-GR" sz="2400" b="1" dirty="0">
                <a:solidFill>
                  <a:srgbClr val="CCFF99"/>
                </a:solidFill>
              </a:rPr>
              <a:t> και </a:t>
            </a:r>
            <a:r>
              <a:rPr lang="en-US" sz="2400" b="1" dirty="0" err="1">
                <a:solidFill>
                  <a:srgbClr val="CCFF99"/>
                </a:solidFill>
              </a:rPr>
              <a:t>Turmeda</a:t>
            </a:r>
            <a:endParaRPr lang="el-GR" sz="2400" b="1" dirty="0">
              <a:solidFill>
                <a:srgbClr val="CCFF99"/>
              </a:solidFill>
            </a:endParaRPr>
          </a:p>
          <a:p>
            <a:r>
              <a:rPr lang="el-GR" sz="2000" b="1" dirty="0">
                <a:solidFill>
                  <a:srgbClr val="CCFF99"/>
                </a:solidFill>
              </a:rPr>
              <a:t> </a:t>
            </a:r>
          </a:p>
          <a:p>
            <a:r>
              <a:rPr lang="el-GR" sz="2000" b="1" dirty="0">
                <a:solidFill>
                  <a:srgbClr val="CCFF99"/>
                </a:solidFill>
              </a:rPr>
              <a:t>Στη διαλογική </a:t>
            </a:r>
            <a:r>
              <a:rPr lang="el-GR" sz="2000" b="1" i="1" dirty="0">
                <a:solidFill>
                  <a:srgbClr val="CCFF99"/>
                </a:solidFill>
              </a:rPr>
              <a:t>Κίρκη</a:t>
            </a:r>
            <a:r>
              <a:rPr lang="el-GR" sz="2000" b="1" dirty="0">
                <a:solidFill>
                  <a:srgbClr val="CCFF99"/>
                </a:solidFill>
              </a:rPr>
              <a:t> (1549) του </a:t>
            </a:r>
            <a:r>
              <a:rPr lang="el-GR" sz="2000" b="1" dirty="0" err="1">
                <a:solidFill>
                  <a:srgbClr val="CCFF99"/>
                </a:solidFill>
              </a:rPr>
              <a:t>Giovanni</a:t>
            </a:r>
            <a:r>
              <a:rPr lang="el-GR" sz="2000" b="1" dirty="0">
                <a:solidFill>
                  <a:srgbClr val="CCFF99"/>
                </a:solidFill>
              </a:rPr>
              <a:t> </a:t>
            </a:r>
            <a:r>
              <a:rPr lang="el-GR" sz="2000" b="1" dirty="0" err="1">
                <a:solidFill>
                  <a:srgbClr val="CCFF99"/>
                </a:solidFill>
              </a:rPr>
              <a:t>Battista</a:t>
            </a:r>
            <a:r>
              <a:rPr lang="el-GR" sz="2000" b="1" dirty="0">
                <a:solidFill>
                  <a:srgbClr val="CCFF99"/>
                </a:solidFill>
              </a:rPr>
              <a:t> </a:t>
            </a:r>
            <a:r>
              <a:rPr lang="el-GR" sz="2000" b="1" dirty="0" err="1">
                <a:solidFill>
                  <a:srgbClr val="CCFF99"/>
                </a:solidFill>
              </a:rPr>
              <a:t>Gelli</a:t>
            </a:r>
            <a:r>
              <a:rPr lang="el-GR" sz="2000" b="1" dirty="0">
                <a:solidFill>
                  <a:srgbClr val="CCFF99"/>
                </a:solidFill>
              </a:rPr>
              <a:t>, όταν ο Οδυσσέας ρωτάει τους </a:t>
            </a:r>
          </a:p>
          <a:p>
            <a:r>
              <a:rPr lang="el-GR" sz="2000" b="1" dirty="0">
                <a:solidFill>
                  <a:srgbClr val="CCFF99"/>
                </a:solidFill>
              </a:rPr>
              <a:t>μεταμορφωμένους σε ζώα συντρόφους του ποια από τις δύο υποστάσεις (η ανθρώπινη και </a:t>
            </a:r>
          </a:p>
          <a:p>
            <a:r>
              <a:rPr lang="el-GR" sz="2000" b="1" dirty="0">
                <a:solidFill>
                  <a:srgbClr val="CCFF99"/>
                </a:solidFill>
              </a:rPr>
              <a:t>η ζωική) παρουσιάζει περισσότερα πλεονεκτήματα, αυτοί προτιμούν τη δεύτερη, καθώς οι </a:t>
            </a:r>
          </a:p>
          <a:p>
            <a:r>
              <a:rPr lang="el-GR" sz="2000" b="1" dirty="0">
                <a:solidFill>
                  <a:srgbClr val="CCFF99"/>
                </a:solidFill>
              </a:rPr>
              <a:t>ανθρώπινες τέχνες υπαγορεύονται από την ανάγκη αντιστάθμισης της ανθρώπινης </a:t>
            </a:r>
          </a:p>
          <a:p>
            <a:r>
              <a:rPr lang="el-GR" sz="2000" b="1" dirty="0">
                <a:solidFill>
                  <a:srgbClr val="CCFF99"/>
                </a:solidFill>
              </a:rPr>
              <a:t>αδυναμίας. </a:t>
            </a:r>
          </a:p>
          <a:p>
            <a:endParaRPr lang="el-GR" sz="2000" b="1" dirty="0">
              <a:solidFill>
                <a:srgbClr val="CCFF99"/>
              </a:solidFill>
            </a:endParaRPr>
          </a:p>
          <a:p>
            <a:r>
              <a:rPr lang="el-GR" sz="2000" b="1" dirty="0">
                <a:solidFill>
                  <a:srgbClr val="CCFF99"/>
                </a:solidFill>
              </a:rPr>
              <a:t>Στο έργο αυτό είναι εμφανής ένας </a:t>
            </a:r>
            <a:r>
              <a:rPr lang="el-GR" sz="2000" b="1" dirty="0" err="1">
                <a:solidFill>
                  <a:srgbClr val="CCFF99"/>
                </a:solidFill>
              </a:rPr>
              <a:t>θεματολογικός</a:t>
            </a:r>
            <a:r>
              <a:rPr lang="el-GR" sz="2000" b="1" dirty="0">
                <a:solidFill>
                  <a:srgbClr val="CCFF99"/>
                </a:solidFill>
              </a:rPr>
              <a:t> ιστός που καταλήγει </a:t>
            </a:r>
          </a:p>
          <a:p>
            <a:r>
              <a:rPr lang="el-GR" sz="2000" b="1" dirty="0">
                <a:solidFill>
                  <a:srgbClr val="CCFF99"/>
                </a:solidFill>
              </a:rPr>
              <a:t>στον </a:t>
            </a:r>
            <a:r>
              <a:rPr lang="el-GR" sz="2000" b="1" i="1" dirty="0">
                <a:solidFill>
                  <a:srgbClr val="CCFF99"/>
                </a:solidFill>
              </a:rPr>
              <a:t>Γρύλλο</a:t>
            </a:r>
            <a:r>
              <a:rPr lang="el-GR" sz="2000" b="1" dirty="0">
                <a:solidFill>
                  <a:srgbClr val="CCFF99"/>
                </a:solidFill>
              </a:rPr>
              <a:t> του Πλουτάρχου, όπου το ομώνυμο αφηγηματικό </a:t>
            </a:r>
          </a:p>
          <a:p>
            <a:r>
              <a:rPr lang="el-GR" sz="2000" b="1" dirty="0">
                <a:solidFill>
                  <a:srgbClr val="CCFF99"/>
                </a:solidFill>
              </a:rPr>
              <a:t>πρόσωπο, μεταμορφωμένο από την Κίρκη σε γουρούνι, </a:t>
            </a:r>
          </a:p>
          <a:p>
            <a:r>
              <a:rPr lang="el-GR" sz="2000" b="1" dirty="0">
                <a:solidFill>
                  <a:srgbClr val="CCFF99"/>
                </a:solidFill>
              </a:rPr>
              <a:t>αναλαμβάνει να αποδείξει στον Οδυσσέα την ανωτερότητα των ζώων </a:t>
            </a:r>
          </a:p>
          <a:p>
            <a:r>
              <a:rPr lang="el-GR" sz="2000" b="1" dirty="0">
                <a:solidFill>
                  <a:srgbClr val="CCFF99"/>
                </a:solidFill>
              </a:rPr>
              <a:t>έναντι των ανθρώπων ως προς τις αρετές τους, ήτοι τη σύνεση </a:t>
            </a:r>
          </a:p>
          <a:p>
            <a:r>
              <a:rPr lang="el-GR" sz="2000" b="1" dirty="0">
                <a:solidFill>
                  <a:srgbClr val="CCFF99"/>
                </a:solidFill>
              </a:rPr>
              <a:t>και την ανδρεία. </a:t>
            </a:r>
          </a:p>
          <a:p>
            <a:endParaRPr lang="el-GR" sz="2000" b="1" dirty="0">
              <a:solidFill>
                <a:srgbClr val="CCFF99"/>
              </a:solidFill>
            </a:endParaRPr>
          </a:p>
          <a:p>
            <a:r>
              <a:rPr lang="en-US" sz="2000" b="1" i="1" dirty="0">
                <a:solidFill>
                  <a:srgbClr val="CCFF99"/>
                </a:solidFill>
              </a:rPr>
              <a:t>A</a:t>
            </a:r>
            <a:r>
              <a:rPr lang="el-GR" sz="2000" b="1" i="1" dirty="0" err="1">
                <a:solidFill>
                  <a:srgbClr val="CCFF99"/>
                </a:solidFill>
              </a:rPr>
              <a:t>ντιλογία</a:t>
            </a:r>
            <a:r>
              <a:rPr lang="el-GR" sz="2000" b="1" i="1" dirty="0">
                <a:solidFill>
                  <a:srgbClr val="CCFF99"/>
                </a:solidFill>
              </a:rPr>
              <a:t> του γαϊδάρου</a:t>
            </a:r>
            <a:r>
              <a:rPr lang="el-GR" sz="2000" b="1" dirty="0">
                <a:solidFill>
                  <a:srgbClr val="CCFF99"/>
                </a:solidFill>
              </a:rPr>
              <a:t> του 15</a:t>
            </a:r>
            <a:r>
              <a:rPr lang="el-GR" sz="2000" b="1" baseline="30000" dirty="0">
                <a:solidFill>
                  <a:srgbClr val="CCFF99"/>
                </a:solidFill>
              </a:rPr>
              <a:t>ου</a:t>
            </a:r>
            <a:r>
              <a:rPr lang="el-GR" sz="2000" b="1" dirty="0">
                <a:solidFill>
                  <a:srgbClr val="CCFF99"/>
                </a:solidFill>
              </a:rPr>
              <a:t> αιώνα μεταξύ του μοναχού </a:t>
            </a:r>
            <a:r>
              <a:rPr lang="en-US" sz="2000" b="1" dirty="0">
                <a:solidFill>
                  <a:srgbClr val="CCFF99"/>
                </a:solidFill>
              </a:rPr>
              <a:t>Antonio </a:t>
            </a:r>
            <a:endParaRPr lang="el-GR" sz="2000" b="1" dirty="0">
              <a:solidFill>
                <a:srgbClr val="CCFF99"/>
              </a:solidFill>
            </a:endParaRPr>
          </a:p>
          <a:p>
            <a:r>
              <a:rPr lang="en-US" sz="2000" b="1" dirty="0" err="1">
                <a:solidFill>
                  <a:srgbClr val="CCFF99"/>
                </a:solidFill>
              </a:rPr>
              <a:t>Turmeda</a:t>
            </a:r>
            <a:r>
              <a:rPr lang="el-GR" sz="2000" b="1" dirty="0">
                <a:solidFill>
                  <a:srgbClr val="CCFF99"/>
                </a:solidFill>
              </a:rPr>
              <a:t> και ενός γαϊδάρου σε σχέση με τη φύση και την ευγενική καταγωγή των ζώων. </a:t>
            </a:r>
          </a:p>
          <a:p>
            <a:r>
              <a:rPr lang="el-GR" sz="2000" b="1" dirty="0">
                <a:solidFill>
                  <a:srgbClr val="CCFF99"/>
                </a:solidFill>
              </a:rPr>
              <a:t>Στο 11</a:t>
            </a:r>
            <a:r>
              <a:rPr lang="el-GR" sz="2000" b="1" baseline="30000" dirty="0">
                <a:solidFill>
                  <a:srgbClr val="CCFF99"/>
                </a:solidFill>
              </a:rPr>
              <a:t>ο</a:t>
            </a:r>
            <a:r>
              <a:rPr lang="el-GR" sz="2000" b="1" dirty="0">
                <a:solidFill>
                  <a:srgbClr val="CCFF99"/>
                </a:solidFill>
              </a:rPr>
              <a:t> επιχείρημα του μοναχού για την ανθρώπινη ικανότητα ανέγερσης πολύμορφων </a:t>
            </a:r>
          </a:p>
          <a:p>
            <a:r>
              <a:rPr lang="el-GR" sz="2000" b="1" dirty="0">
                <a:solidFill>
                  <a:srgbClr val="CCFF99"/>
                </a:solidFill>
              </a:rPr>
              <a:t>κτηρίων, ο γάιδαρος, χρησιμοποιώντας το παράδειγμα των μελισσών, αντιτείνει ότι και τα </a:t>
            </a:r>
          </a:p>
          <a:p>
            <a:r>
              <a:rPr lang="el-GR" sz="2000" b="1" dirty="0">
                <a:solidFill>
                  <a:srgbClr val="CCFF99"/>
                </a:solidFill>
              </a:rPr>
              <a:t>ζώα εγείρουν επίσης πολύμορφα οικήματα και όχι μόνο βάσει του ενστίκτου τους.</a:t>
            </a:r>
          </a:p>
          <a:p>
            <a:endParaRPr lang="el-GR" sz="2000" b="1" dirty="0">
              <a:solidFill>
                <a:srgbClr val="CCFF99"/>
              </a:solidFill>
            </a:endParaRPr>
          </a:p>
        </p:txBody>
      </p:sp>
      <p:pic>
        <p:nvPicPr>
          <p:cNvPr id="89090" name="Picture 2" descr="Αποτέλεσμα εικόνας για εικόνες για Πλούταρχο"/>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7015286" y="1844824"/>
            <a:ext cx="2381250" cy="3105150"/>
          </a:xfrm>
          <a:prstGeom prst="ellipse">
            <a:avLst/>
          </a:prstGeom>
          <a:ln>
            <a:noFill/>
          </a:ln>
          <a:effectLst>
            <a:softEdge rad="112500"/>
          </a:effectLst>
        </p:spPr>
      </p:pic>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TextBox 3"/>
          <p:cNvSpPr txBox="1"/>
          <p:nvPr/>
        </p:nvSpPr>
        <p:spPr>
          <a:xfrm>
            <a:off x="-36512" y="-75585"/>
            <a:ext cx="9201558" cy="3785652"/>
          </a:xfrm>
          <a:prstGeom prst="rect">
            <a:avLst/>
          </a:prstGeom>
          <a:noFill/>
        </p:spPr>
        <p:txBody>
          <a:bodyPr wrap="none" rtlCol="0">
            <a:spAutoFit/>
          </a:bodyPr>
          <a:lstStyle/>
          <a:p>
            <a:endParaRPr lang="el-GR" sz="2400" b="1" dirty="0">
              <a:solidFill>
                <a:srgbClr val="CCFF99"/>
              </a:solidFill>
            </a:endParaRPr>
          </a:p>
          <a:p>
            <a:r>
              <a:rPr lang="el-GR" sz="2400" b="1" dirty="0">
                <a:solidFill>
                  <a:srgbClr val="CCFF99"/>
                </a:solidFill>
              </a:rPr>
              <a:t>Οι θέσεις αυτές </a:t>
            </a:r>
            <a:r>
              <a:rPr lang="el-GR" sz="2400" b="1" dirty="0" err="1">
                <a:solidFill>
                  <a:srgbClr val="CCFF99"/>
                </a:solidFill>
              </a:rPr>
              <a:t>επιρρώνονται</a:t>
            </a:r>
            <a:r>
              <a:rPr lang="el-GR" sz="2400" b="1" dirty="0">
                <a:solidFill>
                  <a:srgbClr val="CCFF99"/>
                </a:solidFill>
              </a:rPr>
              <a:t> σε μια συγκεφαλαίωση των επιχειρημάτων </a:t>
            </a:r>
          </a:p>
          <a:p>
            <a:r>
              <a:rPr lang="el-GR" sz="2400" b="1" dirty="0">
                <a:solidFill>
                  <a:srgbClr val="CCFF99"/>
                </a:solidFill>
              </a:rPr>
              <a:t>που παρουσιάζει ο </a:t>
            </a:r>
            <a:r>
              <a:rPr lang="en-US" sz="2400" b="1" dirty="0">
                <a:solidFill>
                  <a:srgbClr val="CCFF99"/>
                </a:solidFill>
              </a:rPr>
              <a:t>Giovanni </a:t>
            </a:r>
            <a:r>
              <a:rPr lang="en-US" sz="2400" b="1" dirty="0" err="1">
                <a:solidFill>
                  <a:srgbClr val="CCFF99"/>
                </a:solidFill>
              </a:rPr>
              <a:t>Bonifacio</a:t>
            </a:r>
            <a:r>
              <a:rPr lang="el-GR" sz="2400" b="1" dirty="0">
                <a:solidFill>
                  <a:srgbClr val="CCFF99"/>
                </a:solidFill>
              </a:rPr>
              <a:t> το 1628, στηριζόμενος στη </a:t>
            </a:r>
          </a:p>
          <a:p>
            <a:r>
              <a:rPr lang="el-GR" sz="2400" b="1" dirty="0">
                <a:solidFill>
                  <a:srgbClr val="CCFF99"/>
                </a:solidFill>
              </a:rPr>
              <a:t>θεολογική αντίληψη ότι, σε αντίθεση με τους ανθρώπους, τα ζώα δεν </a:t>
            </a:r>
          </a:p>
          <a:p>
            <a:r>
              <a:rPr lang="el-GR" sz="2400" b="1" dirty="0">
                <a:solidFill>
                  <a:srgbClr val="CCFF99"/>
                </a:solidFill>
              </a:rPr>
              <a:t>αμάρτησαν στον Παράδεισο και ως εκ τούτου δεν έχασαν τις ικανότητες </a:t>
            </a:r>
          </a:p>
          <a:p>
            <a:r>
              <a:rPr lang="el-GR" sz="2400" b="1" dirty="0">
                <a:solidFill>
                  <a:srgbClr val="CCFF99"/>
                </a:solidFill>
              </a:rPr>
              <a:t>που τους είχε δώσει ο Θεός: σύμφωνα με τη συγκεφαλαίωση αυτή, </a:t>
            </a:r>
          </a:p>
          <a:p>
            <a:r>
              <a:rPr lang="el-GR" sz="2400" b="1" dirty="0">
                <a:solidFill>
                  <a:srgbClr val="CCFF99"/>
                </a:solidFill>
              </a:rPr>
              <a:t>πλείστες όσες ανθρώπινες δραστηριότητες, διανοητικές και καλλιτεχνικές, </a:t>
            </a:r>
          </a:p>
          <a:p>
            <a:r>
              <a:rPr lang="el-GR" sz="2400" b="1" dirty="0">
                <a:solidFill>
                  <a:srgbClr val="CCFF99"/>
                </a:solidFill>
              </a:rPr>
              <a:t>μεταξύ των οποίων η γεωργία και τα μαθηματικά, η οικονομία, η </a:t>
            </a:r>
          </a:p>
          <a:p>
            <a:r>
              <a:rPr lang="el-GR" sz="2400" b="1" dirty="0">
                <a:solidFill>
                  <a:srgbClr val="CCFF99"/>
                </a:solidFill>
              </a:rPr>
              <a:t>αστρονομία και η ηθική, προέρχονται από τις αντίστοιχες δραστηριότητες </a:t>
            </a:r>
          </a:p>
          <a:p>
            <a:r>
              <a:rPr lang="el-GR" sz="2400" b="1" dirty="0">
                <a:solidFill>
                  <a:srgbClr val="CCFF99"/>
                </a:solidFill>
              </a:rPr>
              <a:t>των ζώων. </a:t>
            </a:r>
          </a:p>
        </p:txBody>
      </p:sp>
    </p:spTree>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652120" y="1628800"/>
            <a:ext cx="3744416" cy="3639087"/>
          </a:xfrm>
          <a:prstGeom prst="ellipse">
            <a:avLst/>
          </a:prstGeom>
          <a:ln>
            <a:noFill/>
          </a:ln>
          <a:effectLst>
            <a:softEdge rad="112500"/>
          </a:effectLst>
        </p:spPr>
      </p:pic>
      <p:sp>
        <p:nvSpPr>
          <p:cNvPr id="4" name="TextBox 3"/>
          <p:cNvSpPr txBox="1"/>
          <p:nvPr/>
        </p:nvSpPr>
        <p:spPr>
          <a:xfrm>
            <a:off x="-36512" y="-27384"/>
            <a:ext cx="9291326" cy="6924973"/>
          </a:xfrm>
          <a:prstGeom prst="rect">
            <a:avLst/>
          </a:prstGeom>
          <a:noFill/>
        </p:spPr>
        <p:txBody>
          <a:bodyPr wrap="none" rtlCol="0">
            <a:spAutoFit/>
          </a:bodyPr>
          <a:lstStyle/>
          <a:p>
            <a:r>
              <a:rPr lang="el-GR" sz="2400" b="1" dirty="0">
                <a:solidFill>
                  <a:srgbClr val="00FFFF"/>
                </a:solidFill>
              </a:rPr>
              <a:t>	</a:t>
            </a:r>
            <a:r>
              <a:rPr lang="fr-FR" sz="2400" b="1" dirty="0">
                <a:solidFill>
                  <a:srgbClr val="00FFFF"/>
                </a:solidFill>
              </a:rPr>
              <a:t>Montaigne</a:t>
            </a:r>
            <a:r>
              <a:rPr lang="el-GR" sz="2400" b="1" dirty="0">
                <a:solidFill>
                  <a:srgbClr val="00FFFF"/>
                </a:solidFill>
              </a:rPr>
              <a:t>: το πιο αλαζονικό ζώο, ο άνθρωπος</a:t>
            </a:r>
          </a:p>
          <a:p>
            <a:endParaRPr lang="el-GR" sz="2000" b="1" dirty="0">
              <a:solidFill>
                <a:srgbClr val="00FFFF"/>
              </a:solidFill>
            </a:endParaRPr>
          </a:p>
          <a:p>
            <a:endParaRPr lang="el-GR" sz="2000" b="1" dirty="0">
              <a:solidFill>
                <a:srgbClr val="00FFFF"/>
              </a:solidFill>
            </a:endParaRPr>
          </a:p>
          <a:p>
            <a:r>
              <a:rPr lang="el-GR" sz="2000" b="1" dirty="0">
                <a:solidFill>
                  <a:srgbClr val="00FFFF"/>
                </a:solidFill>
              </a:rPr>
              <a:t>Η φιλοσοφική σκέψη του </a:t>
            </a:r>
            <a:r>
              <a:rPr lang="fr-FR" sz="2000" b="1" dirty="0">
                <a:solidFill>
                  <a:srgbClr val="00FFFF"/>
                </a:solidFill>
              </a:rPr>
              <a:t>Michel de Montaigne</a:t>
            </a:r>
            <a:r>
              <a:rPr lang="el-GR" sz="2000" b="1" dirty="0">
                <a:solidFill>
                  <a:srgbClr val="00FFFF"/>
                </a:solidFill>
              </a:rPr>
              <a:t> (1533-1592) είναι σκέψη ενός φιλοσόφου </a:t>
            </a:r>
          </a:p>
          <a:p>
            <a:r>
              <a:rPr lang="el-GR" sz="2000" b="1" dirty="0">
                <a:solidFill>
                  <a:srgbClr val="00FFFF"/>
                </a:solidFill>
              </a:rPr>
              <a:t>χωρίς φιλοσοφικό σύστημα, αποτυπώνεται στα εκπληκτικά αυτά </a:t>
            </a:r>
            <a:r>
              <a:rPr lang="el-GR" sz="2000" b="1" i="1" dirty="0">
                <a:solidFill>
                  <a:srgbClr val="00FFFF"/>
                </a:solidFill>
              </a:rPr>
              <a:t>Δοκίμια</a:t>
            </a:r>
            <a:r>
              <a:rPr lang="el-GR" sz="2000" b="1" dirty="0">
                <a:solidFill>
                  <a:srgbClr val="00FFFF"/>
                </a:solidFill>
              </a:rPr>
              <a:t>, εκ των οποίων </a:t>
            </a:r>
          </a:p>
          <a:p>
            <a:r>
              <a:rPr lang="el-GR" sz="2000" b="1" dirty="0">
                <a:solidFill>
                  <a:srgbClr val="00FFFF"/>
                </a:solidFill>
              </a:rPr>
              <a:t>το 12</a:t>
            </a:r>
            <a:r>
              <a:rPr lang="el-GR" sz="2000" b="1" baseline="30000" dirty="0">
                <a:solidFill>
                  <a:srgbClr val="00FFFF"/>
                </a:solidFill>
              </a:rPr>
              <a:t>ο</a:t>
            </a:r>
            <a:r>
              <a:rPr lang="el-GR" sz="2000" b="1" dirty="0">
                <a:solidFill>
                  <a:srgbClr val="00FFFF"/>
                </a:solidFill>
              </a:rPr>
              <a:t> : «Απολογία του </a:t>
            </a:r>
            <a:r>
              <a:rPr lang="el-GR" sz="2000" b="1" dirty="0" err="1">
                <a:solidFill>
                  <a:srgbClr val="00FFFF"/>
                </a:solidFill>
              </a:rPr>
              <a:t>Ραϊμόν</a:t>
            </a:r>
            <a:r>
              <a:rPr lang="el-GR" sz="2000" b="1" dirty="0">
                <a:solidFill>
                  <a:srgbClr val="00FFFF"/>
                </a:solidFill>
              </a:rPr>
              <a:t> </a:t>
            </a:r>
            <a:r>
              <a:rPr lang="el-GR" sz="2000" b="1" dirty="0" err="1">
                <a:solidFill>
                  <a:srgbClr val="00FFFF"/>
                </a:solidFill>
              </a:rPr>
              <a:t>Σεμπόν</a:t>
            </a:r>
            <a:r>
              <a:rPr lang="el-GR" sz="2000" b="1" dirty="0">
                <a:solidFill>
                  <a:srgbClr val="00FFFF"/>
                </a:solidFill>
              </a:rPr>
              <a:t>» και συγκεκριμένα </a:t>
            </a:r>
          </a:p>
          <a:p>
            <a:r>
              <a:rPr lang="el-GR" sz="2000" b="1" dirty="0">
                <a:solidFill>
                  <a:srgbClr val="00FFFF"/>
                </a:solidFill>
              </a:rPr>
              <a:t>το </a:t>
            </a:r>
            <a:r>
              <a:rPr lang="el-GR" sz="2000" b="1" dirty="0" err="1">
                <a:solidFill>
                  <a:srgbClr val="00FFFF"/>
                </a:solidFill>
              </a:rPr>
              <a:t>υποκεφάλαιό</a:t>
            </a:r>
            <a:r>
              <a:rPr lang="el-GR" sz="2000" b="1" dirty="0">
                <a:solidFill>
                  <a:srgbClr val="00FFFF"/>
                </a:solidFill>
              </a:rPr>
              <a:t> του «Ο άνθρωπος δεν είναι καλύτερος </a:t>
            </a:r>
          </a:p>
          <a:p>
            <a:r>
              <a:rPr lang="el-GR" sz="2000" b="1" dirty="0">
                <a:solidFill>
                  <a:srgbClr val="00FFFF"/>
                </a:solidFill>
              </a:rPr>
              <a:t>από τα ζώα» αποτελεί μια πραγματική όαση και πηγή </a:t>
            </a:r>
          </a:p>
          <a:p>
            <a:r>
              <a:rPr lang="el-GR" sz="2000" b="1" dirty="0">
                <a:solidFill>
                  <a:srgbClr val="00FFFF"/>
                </a:solidFill>
              </a:rPr>
              <a:t>έμπνευσης στην ιστορία της φιλοσοφικής προσέγγισης </a:t>
            </a:r>
          </a:p>
          <a:p>
            <a:r>
              <a:rPr lang="el-GR" sz="2000" b="1" dirty="0">
                <a:solidFill>
                  <a:srgbClr val="00FFFF"/>
                </a:solidFill>
              </a:rPr>
              <a:t>των μη ανθρώπινων ζώων. </a:t>
            </a:r>
          </a:p>
          <a:p>
            <a:endParaRPr lang="el-GR" sz="2000" b="1" dirty="0">
              <a:solidFill>
                <a:srgbClr val="00FFFF"/>
              </a:solidFill>
            </a:endParaRPr>
          </a:p>
          <a:p>
            <a:r>
              <a:rPr lang="el-GR" sz="2000" b="1" dirty="0">
                <a:solidFill>
                  <a:srgbClr val="00FFFF"/>
                </a:solidFill>
              </a:rPr>
              <a:t>Ο ίδιος εμπνέεται από τον Πλούταρχο, τα κείμενα του </a:t>
            </a:r>
          </a:p>
          <a:p>
            <a:r>
              <a:rPr lang="el-GR" sz="2000" b="1" dirty="0">
                <a:solidFill>
                  <a:srgbClr val="00FFFF"/>
                </a:solidFill>
              </a:rPr>
              <a:t>οποίου εκλαμβάνει ως την πλέον αξιόπιστη πηγή. </a:t>
            </a:r>
          </a:p>
          <a:p>
            <a:endParaRPr lang="el-GR" sz="2000" b="1" dirty="0">
              <a:solidFill>
                <a:srgbClr val="00FFFF"/>
              </a:solidFill>
            </a:endParaRPr>
          </a:p>
          <a:p>
            <a:r>
              <a:rPr lang="el-GR" sz="2000" b="1" dirty="0">
                <a:solidFill>
                  <a:srgbClr val="00FFFF"/>
                </a:solidFill>
              </a:rPr>
              <a:t>Είναι χαρακτηριστικό ότι 39 από τις  54 ιστορίες ζώων, </a:t>
            </a:r>
          </a:p>
          <a:p>
            <a:r>
              <a:rPr lang="el-GR" sz="2000" b="1" dirty="0">
                <a:solidFill>
                  <a:srgbClr val="00FFFF"/>
                </a:solidFill>
              </a:rPr>
              <a:t>που αναφέρει στο δοκίμιό του, αντλούνται από </a:t>
            </a:r>
          </a:p>
          <a:p>
            <a:r>
              <a:rPr lang="el-GR" sz="2000" b="1" dirty="0">
                <a:solidFill>
                  <a:srgbClr val="00FFFF"/>
                </a:solidFill>
              </a:rPr>
              <a:t>τον Πλούταρχο. Στόχος αυτού του τμήματος του </a:t>
            </a:r>
          </a:p>
          <a:p>
            <a:r>
              <a:rPr lang="el-GR" sz="2000" b="1" dirty="0">
                <a:solidFill>
                  <a:srgbClr val="00FFFF"/>
                </a:solidFill>
              </a:rPr>
              <a:t>δοκιμίου είναι να στηλιτεύσει την ανθρώπινη προπέτεια </a:t>
            </a:r>
          </a:p>
          <a:p>
            <a:r>
              <a:rPr lang="el-GR" sz="2000" b="1" dirty="0">
                <a:solidFill>
                  <a:srgbClr val="00FFFF"/>
                </a:solidFill>
              </a:rPr>
              <a:t>και έπαρση, η οποία «είναι η φυσική και προπατορική μας αρρώστια. Το πιο τρωτό </a:t>
            </a:r>
          </a:p>
          <a:p>
            <a:r>
              <a:rPr lang="el-GR" sz="2000" b="1" dirty="0">
                <a:solidFill>
                  <a:srgbClr val="00FFFF"/>
                </a:solidFill>
              </a:rPr>
              <a:t>κι εύθραυστο απ’ όλα τα δημιουργήματα είναι ο άνθρωπος και ταυτόχρονα το πιο </a:t>
            </a:r>
          </a:p>
          <a:p>
            <a:r>
              <a:rPr lang="el-GR" sz="2000" b="1" dirty="0">
                <a:solidFill>
                  <a:srgbClr val="00FFFF"/>
                </a:solidFill>
              </a:rPr>
              <a:t>αλαζονικό». Γιατί αυτό; Διότι: </a:t>
            </a:r>
          </a:p>
          <a:p>
            <a:endParaRPr lang="el-GR" sz="2000" b="1" dirty="0">
              <a:solidFill>
                <a:srgbClr val="00FFFF"/>
              </a:solidFill>
            </a:endParaRPr>
          </a:p>
        </p:txBody>
      </p:sp>
    </p:spTree>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724128" y="0"/>
            <a:ext cx="3744416" cy="3639087"/>
          </a:xfrm>
          <a:prstGeom prst="ellipse">
            <a:avLst/>
          </a:prstGeom>
          <a:ln>
            <a:noFill/>
          </a:ln>
          <a:effectLst>
            <a:softEdge rad="112500"/>
          </a:effectLst>
        </p:spPr>
      </p:pic>
      <p:sp>
        <p:nvSpPr>
          <p:cNvPr id="5" name="Rectangular Callout 4"/>
          <p:cNvSpPr/>
          <p:nvPr/>
        </p:nvSpPr>
        <p:spPr>
          <a:xfrm>
            <a:off x="0" y="0"/>
            <a:ext cx="5724128" cy="6858000"/>
          </a:xfrm>
          <a:prstGeom prst="wedgeRectCallout">
            <a:avLst>
              <a:gd name="adj1" fmla="val 67932"/>
              <a:gd name="adj2" fmla="val 3703"/>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sz="2000" b="1" dirty="0"/>
              <a:t>Εξισώνεται με τον Θεό, αποδίδει στον εαυτό του θεία γνωρίσματα, αυτός ο ίδιος ξεδιαλέγει τον εαυτό του και τον ξεχωρίζει από το πλήθος των άλλων δημιουργημάτων, κόβει και ράβει τα μερίδια για τους συναδέρφους και συντρόφους του τα ζώα και τους μοιράζει τέτοιο μερτικό από ιδιότητες και δυνάμεις, κατά πώς έχει αποφασίσει. Πώς γνωρίζει, με τη δύναμη της διανόησής του, τις εσώτερες και μυστικές δονήσεις των ζώων; Με ποια σύγκριση ανάμεσα σε αυτά και σ’ εμάς συμπεραίνει περί της βλακείας που τους αποδίδει;</a:t>
            </a:r>
          </a:p>
          <a:p>
            <a:endParaRPr lang="el-GR" sz="2000" b="1" dirty="0"/>
          </a:p>
          <a:p>
            <a:r>
              <a:rPr lang="el-GR" sz="2000" b="1" dirty="0"/>
              <a:t>Όταν παίζω με τη γάτα μου, ποιος ξέρει αν περνάει την ώρα της μαζί μου περισσότερο απ’ </a:t>
            </a:r>
            <a:r>
              <a:rPr lang="el-GR" sz="2000" b="1" dirty="0" err="1"/>
              <a:t>ό,τι</a:t>
            </a:r>
            <a:r>
              <a:rPr lang="el-GR" sz="2000" b="1" dirty="0"/>
              <a:t> εγώ μαζί της; […] Αυτό το μειονέκτημα που εμποδίζει την επικοινωνία ανάμεσα στα ζώα και σ’ εμάς, γιατί δεν είναι εξίσου δικό μας όσο και δικό τους; […] δεν τα καταλαβαίνουμε περισσότερο απ’ </a:t>
            </a:r>
            <a:r>
              <a:rPr lang="el-GR" sz="2000" b="1" dirty="0" err="1"/>
              <a:t>ό,τι</a:t>
            </a:r>
            <a:r>
              <a:rPr lang="el-GR" sz="2000" b="1" dirty="0"/>
              <a:t> αυτά εμάς. Με την ίδια λογική, μπορούν να μας θεωρούν ζώα, όπως εμείς τα θεωρούμε. […] Πρέπει να σημειώσουμε την ισοτιμία που υπάρχει ανάμεσά μας. […] Μας κολακεύουν, μας απειλούν, μας παρακαλούν· κι εμείς το ίδιο.</a:t>
            </a:r>
          </a:p>
        </p:txBody>
      </p:sp>
    </p:spTree>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652120" y="836712"/>
            <a:ext cx="3744416" cy="3639087"/>
          </a:xfrm>
          <a:prstGeom prst="ellipse">
            <a:avLst/>
          </a:prstGeom>
          <a:ln>
            <a:noFill/>
          </a:ln>
          <a:effectLst>
            <a:softEdge rad="112500"/>
          </a:effectLst>
        </p:spPr>
      </p:pic>
      <p:sp>
        <p:nvSpPr>
          <p:cNvPr id="4" name="TextBox 3"/>
          <p:cNvSpPr txBox="1"/>
          <p:nvPr/>
        </p:nvSpPr>
        <p:spPr>
          <a:xfrm>
            <a:off x="-36512" y="-27384"/>
            <a:ext cx="9124614" cy="2246769"/>
          </a:xfrm>
          <a:prstGeom prst="rect">
            <a:avLst/>
          </a:prstGeom>
          <a:noFill/>
        </p:spPr>
        <p:txBody>
          <a:bodyPr wrap="none" rtlCol="0">
            <a:spAutoFit/>
          </a:bodyPr>
          <a:lstStyle/>
          <a:p>
            <a:r>
              <a:rPr lang="el-GR" sz="2000" b="1" dirty="0">
                <a:solidFill>
                  <a:srgbClr val="00FFFF"/>
                </a:solidFill>
              </a:rPr>
              <a:t>Στην προσπάθειά του να εξηγήσει αυτήν την αλαζονεία, ο </a:t>
            </a:r>
            <a:r>
              <a:rPr lang="en-US" sz="2000" b="1" dirty="0">
                <a:solidFill>
                  <a:srgbClr val="00FFFF"/>
                </a:solidFill>
              </a:rPr>
              <a:t>Montaigne</a:t>
            </a:r>
            <a:r>
              <a:rPr lang="el-GR" sz="2000" b="1" dirty="0">
                <a:solidFill>
                  <a:srgbClr val="00FFFF"/>
                </a:solidFill>
              </a:rPr>
              <a:t> γράφει μια σκέψη </a:t>
            </a:r>
          </a:p>
          <a:p>
            <a:r>
              <a:rPr lang="el-GR" sz="2000" b="1" dirty="0">
                <a:solidFill>
                  <a:srgbClr val="00FFFF"/>
                </a:solidFill>
              </a:rPr>
              <a:t>που θα μπορούσε να εκληφθεί ως ο αρχικός πυρήνας </a:t>
            </a:r>
          </a:p>
          <a:p>
            <a:r>
              <a:rPr lang="el-GR" sz="2000" b="1" dirty="0">
                <a:solidFill>
                  <a:srgbClr val="00FFFF"/>
                </a:solidFill>
              </a:rPr>
              <a:t>αρκετών σκέψεων του </a:t>
            </a:r>
            <a:r>
              <a:rPr lang="en-US" sz="2000" b="1" i="1" dirty="0">
                <a:solidFill>
                  <a:srgbClr val="00FFFF"/>
                </a:solidFill>
              </a:rPr>
              <a:t>L</a:t>
            </a:r>
            <a:r>
              <a:rPr lang="el-GR" sz="2000" b="1" i="1" dirty="0">
                <a:solidFill>
                  <a:srgbClr val="00FFFF"/>
                </a:solidFill>
              </a:rPr>
              <a:t>’</a:t>
            </a:r>
            <a:r>
              <a:rPr lang="en-US" sz="2000" b="1" i="1" dirty="0">
                <a:solidFill>
                  <a:srgbClr val="00FFFF"/>
                </a:solidFill>
              </a:rPr>
              <a:t>animal que </a:t>
            </a:r>
            <a:r>
              <a:rPr lang="en-US" sz="2000" b="1" i="1" dirty="0" err="1">
                <a:solidFill>
                  <a:srgbClr val="00FFFF"/>
                </a:solidFill>
              </a:rPr>
              <a:t>donc</a:t>
            </a:r>
            <a:r>
              <a:rPr lang="en-US" sz="2000" b="1" i="1" dirty="0">
                <a:solidFill>
                  <a:srgbClr val="00FFFF"/>
                </a:solidFill>
              </a:rPr>
              <a:t> je </a:t>
            </a:r>
            <a:r>
              <a:rPr lang="en-US" sz="2000" b="1" i="1" dirty="0" err="1">
                <a:solidFill>
                  <a:srgbClr val="00FFFF"/>
                </a:solidFill>
              </a:rPr>
              <a:t>suis</a:t>
            </a:r>
            <a:r>
              <a:rPr lang="el-GR" sz="2000" b="1" i="1" dirty="0">
                <a:solidFill>
                  <a:srgbClr val="00FFFF"/>
                </a:solidFill>
              </a:rPr>
              <a:t>,</a:t>
            </a:r>
            <a:r>
              <a:rPr lang="el-GR" sz="2000" b="1" dirty="0">
                <a:solidFill>
                  <a:srgbClr val="00FFFF"/>
                </a:solidFill>
              </a:rPr>
              <a:t> </a:t>
            </a:r>
          </a:p>
          <a:p>
            <a:r>
              <a:rPr lang="el-GR" sz="2000" b="1" dirty="0">
                <a:solidFill>
                  <a:srgbClr val="00FFFF"/>
                </a:solidFill>
              </a:rPr>
              <a:t>που εκδίδει ο </a:t>
            </a:r>
            <a:r>
              <a:rPr lang="en-US" sz="2000" b="1" dirty="0">
                <a:solidFill>
                  <a:srgbClr val="00FFFF"/>
                </a:solidFill>
              </a:rPr>
              <a:t>Derrida</a:t>
            </a:r>
            <a:r>
              <a:rPr lang="el-GR" sz="2000" b="1" dirty="0">
                <a:solidFill>
                  <a:srgbClr val="00FFFF"/>
                </a:solidFill>
              </a:rPr>
              <a:t> τέσσερις αιώνες μετά, </a:t>
            </a:r>
          </a:p>
          <a:p>
            <a:r>
              <a:rPr lang="el-GR" sz="2000" b="1" dirty="0">
                <a:solidFill>
                  <a:srgbClr val="00FFFF"/>
                </a:solidFill>
              </a:rPr>
              <a:t>όταν γράφει και αυτός με τη σειρά του ένα </a:t>
            </a:r>
          </a:p>
          <a:p>
            <a:r>
              <a:rPr lang="el-GR" sz="2000" b="1" dirty="0">
                <a:solidFill>
                  <a:srgbClr val="00FFFF"/>
                </a:solidFill>
              </a:rPr>
              <a:t>εκπληκτικό εδάφιο για το βλέμμα της γάτας του </a:t>
            </a:r>
          </a:p>
          <a:p>
            <a:r>
              <a:rPr lang="el-GR" sz="2000" b="1" dirty="0">
                <a:solidFill>
                  <a:srgbClr val="00FFFF"/>
                </a:solidFill>
              </a:rPr>
              <a:t>πάνω του.</a:t>
            </a: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6248" y="0"/>
            <a:ext cx="4857752" cy="6858000"/>
          </a:xfrm>
        </p:spPr>
        <p:txBody>
          <a:bodyPr>
            <a:normAutofit fontScale="92500" lnSpcReduction="20000"/>
          </a:bodyPr>
          <a:lstStyle/>
          <a:p>
            <a:endParaRPr lang="el-GR" dirty="0"/>
          </a:p>
          <a:p>
            <a:r>
              <a:rPr lang="el-GR" b="1" dirty="0"/>
              <a:t>Ο ορθολογικός πολιτισμός των δυτικών κοινωνιών δεν ανέχεται τη μνήμη αυτής της ζώνης και προσπαθεί να την ξεχάσει. Η λήθη όμως της ζώνης προδίδει τόσο τον θρίαμβο του πολιτισμού, όσο και την αποτυχία του, καθώς η ζώνη αναζωπυρώνεται σε πλείστα όσα ιστορικά σκηνικά από την εκατόμβη (εκατό + </a:t>
            </a:r>
            <a:r>
              <a:rPr lang="el-GR" b="1" dirty="0" err="1"/>
              <a:t>βους</a:t>
            </a:r>
            <a:r>
              <a:rPr lang="el-GR" b="1" dirty="0"/>
              <a:t>, θυσία εκατό βοδιών) της  ρωμαϊκής αρένας έως το κρεματόριο του </a:t>
            </a:r>
            <a:r>
              <a:rPr lang="el-GR" b="1" dirty="0" err="1"/>
              <a:t>Konzentrationslager</a:t>
            </a:r>
            <a:r>
              <a:rPr lang="el-GR" b="1" dirty="0"/>
              <a:t> </a:t>
            </a:r>
            <a:r>
              <a:rPr lang="el-GR" b="1" dirty="0" err="1"/>
              <a:t>Auschwitz</a:t>
            </a:r>
            <a:r>
              <a:rPr lang="el-GR" b="1" dirty="0"/>
              <a:t>-</a:t>
            </a:r>
            <a:r>
              <a:rPr lang="el-GR" b="1" dirty="0" err="1"/>
              <a:t>Birkenau</a:t>
            </a:r>
            <a:r>
              <a:rPr lang="el-GR" b="1" dirty="0"/>
              <a:t>. </a:t>
            </a:r>
          </a:p>
          <a:p>
            <a:r>
              <a:rPr lang="el-GR" dirty="0"/>
              <a:t> </a:t>
            </a:r>
            <a:endParaRPr lang="en-US" dirty="0"/>
          </a:p>
          <a:p>
            <a:endParaRPr lang="en-US" dirty="0"/>
          </a:p>
        </p:txBody>
      </p:sp>
      <p:pic>
        <p:nvPicPr>
          <p:cNvPr id="1026" name="Picture 2" descr="Δεν υπάρχει διαθέσιμη περιγραφή για τη φωτογραφία."/>
          <p:cNvPicPr>
            <a:picLocks noChangeAspect="1" noChangeArrowheads="1"/>
          </p:cNvPicPr>
          <p:nvPr/>
        </p:nvPicPr>
        <p:blipFill>
          <a:blip r:embed="rId2"/>
          <a:srcRect/>
          <a:stretch>
            <a:fillRect/>
          </a:stretch>
        </p:blipFill>
        <p:spPr bwMode="auto">
          <a:xfrm>
            <a:off x="0" y="0"/>
            <a:ext cx="4500562" cy="6858000"/>
          </a:xfrm>
          <a:prstGeom prst="rect">
            <a:avLst/>
          </a:prstGeom>
          <a:ln>
            <a:noFill/>
          </a:ln>
          <a:effectLst>
            <a:softEdge rad="112500"/>
          </a:effectLst>
        </p:spPr>
      </p:pic>
    </p:spTree>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96258" name="Picture 2" descr="Αποτέλεσμα εικόνας για εικόνες για Derrida"/>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7038975" y="2132856"/>
            <a:ext cx="2105025" cy="2171701"/>
          </a:xfrm>
          <a:prstGeom prst="ellipse">
            <a:avLst/>
          </a:prstGeom>
          <a:ln>
            <a:noFill/>
          </a:ln>
          <a:effectLst>
            <a:softEdge rad="112500"/>
          </a:effectLst>
        </p:spPr>
      </p:pic>
      <p:sp>
        <p:nvSpPr>
          <p:cNvPr id="5" name="Rectangular Callout 4"/>
          <p:cNvSpPr/>
          <p:nvPr/>
        </p:nvSpPr>
        <p:spPr>
          <a:xfrm>
            <a:off x="755576" y="332656"/>
            <a:ext cx="5544616" cy="6525344"/>
          </a:xfrm>
          <a:prstGeom prst="wedgeRectCallout">
            <a:avLst>
              <a:gd name="adj1" fmla="val 66556"/>
              <a:gd name="adj2" fmla="val 10773"/>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b="1" dirty="0"/>
              <a:t>Το ζώο είναι εδωνά μπροστά μου, εδώ δίπλα μου, εδώ </a:t>
            </a:r>
            <a:r>
              <a:rPr lang="el-GR" b="1" dirty="0" err="1"/>
              <a:t>ενώπιόν</a:t>
            </a:r>
            <a:r>
              <a:rPr lang="el-GR" b="1" dirty="0"/>
              <a:t> μου […] αφού είναι  μπροστά μου, νάτο πίσω μου. Με περιβάλλει. […] Μπορεί αυτό να με κοιτάει. Έχει την άποψή του για μένα. Την άποψη του απόλυτου άλλου και τίποτα δεν θα με κάνει ποτέ να σκεφτώ τόσο πολύ αυτήν την απόλυτη ετερότητα του γείτονα ή του πλησίον όσο αυτές οι στιγμές που βλέπω τον εαυτό μου να κοιτάζεται γυμνός υπό από το βλέμμα μιας γάτας.</a:t>
            </a:r>
          </a:p>
          <a:p>
            <a:r>
              <a:rPr lang="el-GR" b="1" dirty="0"/>
              <a:t>[…] της παρουσιάζομαι παθητικά γυμνός […]. Δεν υπάρχει γυμνότητα παρά σε αυτήν την παθητικότητα, σε αυτήν την ακούσια έκθεση του εαυτού. Η γυμνότητα δεν αποκαλύπτεται παρά μόνο μέσα σε αυτήν την έκθεση του προσώπου, όταν βρεθεί πρόσωπο με πρόσωπο. Εδώ, ενώπιον μιας γάτας του ενός </a:t>
            </a:r>
            <a:r>
              <a:rPr lang="el-GR" b="1" i="1" dirty="0"/>
              <a:t>ή</a:t>
            </a:r>
            <a:r>
              <a:rPr lang="el-GR" b="1" dirty="0"/>
              <a:t> του άλλου φύλου ή του ενός </a:t>
            </a:r>
            <a:r>
              <a:rPr lang="el-GR" b="1" i="1" dirty="0"/>
              <a:t>και</a:t>
            </a:r>
            <a:r>
              <a:rPr lang="el-GR" b="1" dirty="0"/>
              <a:t> του άλλου φύλου. Ενώπιον μίας γάτας που θα συνεχίσει να με βλέπει και να με κοιτάει</a:t>
            </a:r>
            <a:r>
              <a:rPr lang="el-GR" b="1" baseline="30000" dirty="0"/>
              <a:t> </a:t>
            </a:r>
            <a:r>
              <a:rPr lang="el-GR" b="1" dirty="0"/>
              <a:t>να φεύγω όταν θα της γυρίσω την πλάτη. […] Αυτήν την παθητική γυμνότητα θα μπορούσαμε να την επονομάσουμε το </a:t>
            </a:r>
            <a:r>
              <a:rPr lang="el-GR" b="1" i="1" dirty="0"/>
              <a:t>πάθος του ζώου</a:t>
            </a:r>
            <a:r>
              <a:rPr lang="el-GR" b="1" dirty="0"/>
              <a:t>, το πάθος </a:t>
            </a:r>
            <a:r>
              <a:rPr lang="el-GR" b="1" i="1" dirty="0"/>
              <a:t>μου</a:t>
            </a:r>
            <a:r>
              <a:rPr lang="el-GR" b="1" dirty="0"/>
              <a:t> </a:t>
            </a:r>
            <a:r>
              <a:rPr lang="el-GR" b="1" i="1" dirty="0"/>
              <a:t>του</a:t>
            </a:r>
            <a:r>
              <a:rPr lang="el-GR" b="1" dirty="0"/>
              <a:t> ζώου, το πάθος του άλλου ζώου: να βλέπεις τον εαυτό σου να τον βλέπει γυμνό ένα βλέμμα του οποίου το θεμέλιο παραμένει αθεμελίωτο, ταυτόχρονα αθώο και ανελέητο ίσως, ίσως ευαίσθητο και απαθές, καλό και άτακτο, ανερμήνευτο, δυσανάγνωστο, παλίμβουλο, αβυσσαλέο και μυστικό… .</a:t>
            </a:r>
          </a:p>
        </p:txBody>
      </p:sp>
    </p:spTree>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724128" y="0"/>
            <a:ext cx="3744416" cy="3639087"/>
          </a:xfrm>
          <a:prstGeom prst="ellipse">
            <a:avLst/>
          </a:prstGeom>
          <a:ln>
            <a:noFill/>
          </a:ln>
          <a:effectLst>
            <a:softEdge rad="112500"/>
          </a:effectLst>
        </p:spPr>
      </p:pic>
      <p:sp>
        <p:nvSpPr>
          <p:cNvPr id="5" name="Rectangular Callout 4"/>
          <p:cNvSpPr/>
          <p:nvPr/>
        </p:nvSpPr>
        <p:spPr>
          <a:xfrm>
            <a:off x="0" y="0"/>
            <a:ext cx="5724128" cy="6858000"/>
          </a:xfrm>
          <a:prstGeom prst="wedgeRectCallout">
            <a:avLst>
              <a:gd name="adj1" fmla="val 67932"/>
              <a:gd name="adj2" fmla="val 3703"/>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sz="2000" b="1" dirty="0"/>
              <a:t>Όταν όμως συναντάω […] επιχειρήματα που προσπαθούν ν’ αποδείξουν τη στενή ομοιότητά μας με τα ζώα και πόσο έχουν μερίδιο στα πιο μεγάλα μας προνόμια και με πόση </a:t>
            </a:r>
            <a:r>
              <a:rPr lang="el-GR" sz="2000" b="1" dirty="0" err="1"/>
              <a:t>πιθανοφάνεια</a:t>
            </a:r>
            <a:r>
              <a:rPr lang="el-GR" sz="2000" b="1" dirty="0"/>
              <a:t> μας ζευγαρώνουν μαζί τους, τότε βέβαια μετριάζω πολύ την οίησή μας και πρόθυμα παραιτούμαι αυτής της κατά φαντασία βασιλείας που μας δίνεται πάνω στ’ άλλα πλάσματα.</a:t>
            </a:r>
          </a:p>
          <a:p>
            <a:endParaRPr lang="el-GR" sz="2000" b="1" dirty="0"/>
          </a:p>
          <a:p>
            <a:r>
              <a:rPr lang="el-GR" sz="2000" b="1" dirty="0"/>
              <a:t>Κι αν ακόμα όλα αυτά έλειπαν, ωστόσο υπάρχει ένα ορισμένο σέβας κι ένα γενικό χρέος ανθρωπιάς, που μας προσκολλάει όχι μόνο στα ζώα, που έχουν ζωή και αισθήματα, αλλά ακόμα και στα δέντρα και στα φυτά. Οφείλουμε τη δικαιοσύνη στους ανθρώπους και την ευμένεια και προσήνεια στ’ άλλα πλάσματα, που μπορούν να είναι ικανά να τις δεχτούν. Υπάρχει κάποια σχέση ανάμεσα σε αυτά και σ’ εμάς και κάποια αμοιβαία υποχρέωση.</a:t>
            </a:r>
          </a:p>
        </p:txBody>
      </p:sp>
    </p:spTree>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724128" y="0"/>
            <a:ext cx="3744416" cy="3639087"/>
          </a:xfrm>
          <a:prstGeom prst="ellipse">
            <a:avLst/>
          </a:prstGeom>
          <a:ln>
            <a:noFill/>
          </a:ln>
          <a:effectLst>
            <a:softEdge rad="112500"/>
          </a:effectLst>
        </p:spPr>
      </p:pic>
      <p:sp>
        <p:nvSpPr>
          <p:cNvPr id="5" name="Rectangular Callout 4"/>
          <p:cNvSpPr/>
          <p:nvPr/>
        </p:nvSpPr>
        <p:spPr>
          <a:xfrm>
            <a:off x="0" y="0"/>
            <a:ext cx="5724128" cy="6858000"/>
          </a:xfrm>
          <a:prstGeom prst="wedgeRectCallout">
            <a:avLst>
              <a:gd name="adj1" fmla="val 67932"/>
              <a:gd name="adj2" fmla="val 3703"/>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sz="2400" b="1" dirty="0"/>
              <a:t>Κανένας δεν τέρπεται, βλέποντας τα ζώα να παίζουν μεταξύ τους και </a:t>
            </a:r>
            <a:r>
              <a:rPr lang="el-GR" sz="2400" b="1" dirty="0" err="1"/>
              <a:t>ν’αλληλοχαϊδεύονται</a:t>
            </a:r>
            <a:r>
              <a:rPr lang="el-GR" sz="2400" b="1" dirty="0"/>
              <a:t>· και κανείς δεν παραλείπει να τέρπεται βλέποντάς τα ν’ αλληλοσπαράσσονται και ν’ </a:t>
            </a:r>
            <a:r>
              <a:rPr lang="el-GR" sz="2400" b="1" dirty="0" err="1"/>
              <a:t>αλληλοδιαμελίζονται</a:t>
            </a:r>
            <a:r>
              <a:rPr lang="el-GR" sz="2400" b="1" dirty="0"/>
              <a:t>. […] </a:t>
            </a:r>
          </a:p>
          <a:p>
            <a:endParaRPr lang="el-GR" sz="2400" b="1" dirty="0"/>
          </a:p>
          <a:p>
            <a:r>
              <a:rPr lang="el-GR" sz="2400" b="1" dirty="0"/>
              <a:t>Η ίδια η Θεολογία μάς επιβάλλει να δείχνουμε κάποια ευμένεια απέναντί τους· και λαβαίνοντας υπόψη ότι ένας και ο αυτός αφέντης μάς έβαλε να κατοικήσουμε σ’ ετούτο τον χώρο για να τον </a:t>
            </a:r>
            <a:r>
              <a:rPr lang="el-GR" sz="2400" b="1" dirty="0" err="1"/>
              <a:t>υπηρετεύουμε</a:t>
            </a:r>
            <a:r>
              <a:rPr lang="el-GR" sz="2400" b="1" dirty="0"/>
              <a:t> κι ότι τα ζώα είναι, όπως εμείς, της οικογένειάς του, η Θεολογία έχει δίκαιο να μας επιτάσσει κάποιο σεβασμό και συμπάθεια απέναντί τους.</a:t>
            </a:r>
          </a:p>
        </p:txBody>
      </p:sp>
    </p:spTree>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sz="2000" dirty="0"/>
              <a:t> </a:t>
            </a:r>
          </a:p>
          <a:p>
            <a:pPr>
              <a:buNone/>
            </a:pPr>
            <a:r>
              <a:rPr lang="el-GR" sz="2000" dirty="0"/>
              <a:t> </a:t>
            </a:r>
          </a:p>
          <a:p>
            <a:pPr>
              <a:buNone/>
            </a:pPr>
            <a:r>
              <a:rPr lang="el-GR" sz="2000" dirty="0"/>
              <a:t>						</a:t>
            </a:r>
            <a:endParaRPr lang="en-US" sz="2000" dirty="0"/>
          </a:p>
          <a:p>
            <a:endParaRPr lang="en-US" sz="2000" dirty="0"/>
          </a:p>
          <a:p>
            <a:endParaRPr lang="el-GR" sz="2000" dirty="0"/>
          </a:p>
          <a:p>
            <a:endParaRPr lang="el-GR" sz="2000" dirty="0"/>
          </a:p>
          <a:p>
            <a:endParaRPr lang="el-GR" sz="2000"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652120" y="1628800"/>
            <a:ext cx="3744416" cy="3639087"/>
          </a:xfrm>
          <a:prstGeom prst="ellipse">
            <a:avLst/>
          </a:prstGeom>
          <a:ln>
            <a:noFill/>
          </a:ln>
          <a:effectLst>
            <a:softEdge rad="112500"/>
          </a:effectLst>
        </p:spPr>
      </p:pic>
      <p:sp>
        <p:nvSpPr>
          <p:cNvPr id="4" name="TextBox 3"/>
          <p:cNvSpPr txBox="1"/>
          <p:nvPr/>
        </p:nvSpPr>
        <p:spPr>
          <a:xfrm>
            <a:off x="-108520" y="-99392"/>
            <a:ext cx="9337813" cy="6247864"/>
          </a:xfrm>
          <a:prstGeom prst="rect">
            <a:avLst/>
          </a:prstGeom>
          <a:noFill/>
        </p:spPr>
        <p:txBody>
          <a:bodyPr wrap="none" rtlCol="0">
            <a:spAutoFit/>
          </a:bodyPr>
          <a:lstStyle/>
          <a:p>
            <a:r>
              <a:rPr lang="el-GR" sz="2000" b="1" dirty="0">
                <a:solidFill>
                  <a:srgbClr val="00FFFF"/>
                </a:solidFill>
              </a:rPr>
              <a:t>Έτσι, ο </a:t>
            </a:r>
            <a:r>
              <a:rPr lang="en-US" sz="2000" b="1" dirty="0">
                <a:solidFill>
                  <a:srgbClr val="00FFFF"/>
                </a:solidFill>
              </a:rPr>
              <a:t>Montaigne</a:t>
            </a:r>
            <a:r>
              <a:rPr lang="el-GR" sz="2000" b="1" dirty="0">
                <a:solidFill>
                  <a:srgbClr val="00FFFF"/>
                </a:solidFill>
              </a:rPr>
              <a:t> θα μας δώσει πολλές σκηνές της </a:t>
            </a:r>
            <a:r>
              <a:rPr lang="el-GR" sz="2000" b="1" dirty="0" err="1">
                <a:solidFill>
                  <a:srgbClr val="00FFFF"/>
                </a:solidFill>
              </a:rPr>
              <a:t>ανθρωποζωολογικής</a:t>
            </a:r>
            <a:r>
              <a:rPr lang="el-GR" sz="2000" b="1" dirty="0">
                <a:solidFill>
                  <a:srgbClr val="00FFFF"/>
                </a:solidFill>
              </a:rPr>
              <a:t> εγγύτητας </a:t>
            </a:r>
          </a:p>
          <a:p>
            <a:r>
              <a:rPr lang="el-GR" sz="2000" b="1" dirty="0">
                <a:solidFill>
                  <a:srgbClr val="00FFFF"/>
                </a:solidFill>
              </a:rPr>
              <a:t>επικαλούμενος πλείστα όσα επιχειρήματα. Τα ζώα επικοινωνούν μεταξύ τους το ίδιο καλά </a:t>
            </a:r>
          </a:p>
          <a:p>
            <a:r>
              <a:rPr lang="el-GR" sz="2000" b="1" dirty="0">
                <a:solidFill>
                  <a:srgbClr val="00FFFF"/>
                </a:solidFill>
              </a:rPr>
              <a:t>με τους ανθρώπους και ας μην έχουν την ομιλία. Αυτό οφείλεται στο ότι και οι άνθρωποι </a:t>
            </a:r>
          </a:p>
          <a:p>
            <a:r>
              <a:rPr lang="el-GR" sz="2000" b="1" dirty="0">
                <a:solidFill>
                  <a:srgbClr val="00FFFF"/>
                </a:solidFill>
              </a:rPr>
              <a:t>επιτελούν άπειρες λειτουργίες χωρίς την ομιλία, αλλά με τη γλώσσα του σώματος, </a:t>
            </a:r>
          </a:p>
          <a:p>
            <a:r>
              <a:rPr lang="el-GR" sz="2000" b="1" dirty="0">
                <a:solidFill>
                  <a:srgbClr val="00FFFF"/>
                </a:solidFill>
              </a:rPr>
              <a:t>όπως και τα ζώα. Η οργάνωση της κοινωνίας των μελισσών, η εκπληκτική αρχιτεκτονική </a:t>
            </a:r>
          </a:p>
          <a:p>
            <a:r>
              <a:rPr lang="el-GR" sz="2000" b="1" dirty="0">
                <a:solidFill>
                  <a:srgbClr val="00FFFF"/>
                </a:solidFill>
              </a:rPr>
              <a:t>της φωλιάς των χελιδονιών, η υφαντουργική τέχνη της αράχνης </a:t>
            </a:r>
          </a:p>
          <a:p>
            <a:r>
              <a:rPr lang="el-GR" sz="2000" b="1" dirty="0">
                <a:solidFill>
                  <a:srgbClr val="00FFFF"/>
                </a:solidFill>
              </a:rPr>
              <a:t>και η μουσική τέχνη των κύκνων και των αηδονιών, </a:t>
            </a:r>
          </a:p>
          <a:p>
            <a:r>
              <a:rPr lang="el-GR" sz="2000" b="1" dirty="0">
                <a:solidFill>
                  <a:srgbClr val="00FFFF"/>
                </a:solidFill>
              </a:rPr>
              <a:t>η μιμητική ικανότητα της κίσσας, η απίστευτη πίστη </a:t>
            </a:r>
          </a:p>
          <a:p>
            <a:r>
              <a:rPr lang="el-GR" sz="2000" b="1" dirty="0">
                <a:solidFill>
                  <a:srgbClr val="00FFFF"/>
                </a:solidFill>
              </a:rPr>
              <a:t>και ευγνωμοσύνη που επιδεικνύουν, είναι μερικές σκηνές </a:t>
            </a:r>
          </a:p>
          <a:p>
            <a:r>
              <a:rPr lang="el-GR" sz="2000" b="1" dirty="0">
                <a:solidFill>
                  <a:srgbClr val="00FFFF"/>
                </a:solidFill>
              </a:rPr>
              <a:t>της φύσης των ζώων που αποδεικνύουν ότι</a:t>
            </a:r>
          </a:p>
          <a:p>
            <a:endParaRPr lang="el-GR" sz="2000" b="1" dirty="0">
              <a:solidFill>
                <a:srgbClr val="00FFFF"/>
              </a:solidFill>
            </a:endParaRPr>
          </a:p>
          <a:p>
            <a:r>
              <a:rPr lang="el-GR" sz="2000" b="1" dirty="0">
                <a:solidFill>
                  <a:srgbClr val="00FFFF"/>
                </a:solidFill>
              </a:rPr>
              <a:t> </a:t>
            </a:r>
            <a:r>
              <a:rPr lang="el-GR" sz="2000" b="1" dirty="0">
                <a:solidFill>
                  <a:srgbClr val="FFFF00"/>
                </a:solidFill>
              </a:rPr>
              <a:t>«η ζωώδης ηλιθιότητά τους ξεπερνάει σε όλες τις </a:t>
            </a:r>
          </a:p>
          <a:p>
            <a:r>
              <a:rPr lang="el-GR" sz="2000" b="1" dirty="0">
                <a:solidFill>
                  <a:srgbClr val="FFFF00"/>
                </a:solidFill>
              </a:rPr>
              <a:t>περιστάσεις όλα όσα μπορεί η θεία μας νόηση». </a:t>
            </a:r>
          </a:p>
          <a:p>
            <a:endParaRPr lang="el-GR" sz="2000" b="1" dirty="0">
              <a:solidFill>
                <a:srgbClr val="00FFFF"/>
              </a:solidFill>
            </a:endParaRPr>
          </a:p>
          <a:p>
            <a:r>
              <a:rPr lang="el-GR" sz="2000" b="1" dirty="0">
                <a:solidFill>
                  <a:srgbClr val="00FFFF"/>
                </a:solidFill>
              </a:rPr>
              <a:t>Επομένως, </a:t>
            </a:r>
          </a:p>
          <a:p>
            <a:endParaRPr lang="el-GR" sz="2000" b="1" dirty="0">
              <a:solidFill>
                <a:srgbClr val="00FFFF"/>
              </a:solidFill>
            </a:endParaRPr>
          </a:p>
          <a:p>
            <a:r>
              <a:rPr lang="el-GR" sz="2000" b="1" dirty="0">
                <a:solidFill>
                  <a:srgbClr val="FFFF00"/>
                </a:solidFill>
              </a:rPr>
              <a:t>«γιατί αποδίδουμε δεν ξέρω σε ποια φυσική και δουλική τάση </a:t>
            </a:r>
          </a:p>
          <a:p>
            <a:r>
              <a:rPr lang="el-GR" sz="2000" b="1" dirty="0">
                <a:solidFill>
                  <a:srgbClr val="FFFF00"/>
                </a:solidFill>
              </a:rPr>
              <a:t>τα έργα που ξεπερνούν όλα όσα μπορούμε να κάνουμε</a:t>
            </a:r>
          </a:p>
          <a:p>
            <a:r>
              <a:rPr lang="el-GR" sz="2000" b="1" dirty="0">
                <a:solidFill>
                  <a:srgbClr val="FFFF00"/>
                </a:solidFill>
              </a:rPr>
              <a:t> από φυσικού ή από τέχνη;»</a:t>
            </a:r>
          </a:p>
          <a:p>
            <a:endParaRPr lang="el-GR" sz="2000" b="1" dirty="0">
              <a:solidFill>
                <a:srgbClr val="00FFFF"/>
              </a:solidFill>
            </a:endParaRPr>
          </a:p>
        </p:txBody>
      </p:sp>
    </p:spTree>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652120" y="1628800"/>
            <a:ext cx="3744416" cy="3639087"/>
          </a:xfrm>
          <a:prstGeom prst="ellipse">
            <a:avLst/>
          </a:prstGeom>
          <a:ln>
            <a:noFill/>
          </a:ln>
          <a:effectLst>
            <a:softEdge rad="112500"/>
          </a:effectLst>
        </p:spPr>
      </p:pic>
      <p:sp>
        <p:nvSpPr>
          <p:cNvPr id="4" name="TextBox 3"/>
          <p:cNvSpPr txBox="1"/>
          <p:nvPr/>
        </p:nvSpPr>
        <p:spPr>
          <a:xfrm>
            <a:off x="0" y="-27384"/>
            <a:ext cx="9046066" cy="6863417"/>
          </a:xfrm>
          <a:prstGeom prst="rect">
            <a:avLst/>
          </a:prstGeom>
          <a:noFill/>
        </p:spPr>
        <p:txBody>
          <a:bodyPr wrap="none" rtlCol="0">
            <a:spAutoFit/>
          </a:bodyPr>
          <a:lstStyle/>
          <a:p>
            <a:r>
              <a:rPr lang="el-GR" sz="2000" b="1" dirty="0">
                <a:solidFill>
                  <a:srgbClr val="00FFFF"/>
                </a:solidFill>
              </a:rPr>
              <a:t>Οι σκηνές προστίθενται η μία μετά την άλλη σχηματίζοντας μιαν εντελώς διαφορετική </a:t>
            </a:r>
          </a:p>
          <a:p>
            <a:r>
              <a:rPr lang="el-GR" sz="2000" b="1" dirty="0">
                <a:solidFill>
                  <a:srgbClr val="00FFFF"/>
                </a:solidFill>
              </a:rPr>
              <a:t>εικόνα της πάλαι ποτέ διηρημένης φύσης: όλα τα έμβια όντα ανήκουν σε έναν ενιαίο </a:t>
            </a:r>
          </a:p>
          <a:p>
            <a:r>
              <a:rPr lang="el-GR" sz="2000" b="1" dirty="0">
                <a:solidFill>
                  <a:srgbClr val="00FFFF"/>
                </a:solidFill>
              </a:rPr>
              <a:t>κόσμο, αφού τα ζώα μπορούν να παραπονιούνται, να κλαίνε, να γελούν, να επουλώνουν </a:t>
            </a:r>
          </a:p>
          <a:p>
            <a:r>
              <a:rPr lang="el-GR" sz="2000" b="1" dirty="0">
                <a:solidFill>
                  <a:srgbClr val="00FFFF"/>
                </a:solidFill>
              </a:rPr>
              <a:t>τις πληγές τους, να θεραπεύονται από δηλητήρια, να μοιράζονται λάφυρα, </a:t>
            </a:r>
          </a:p>
          <a:p>
            <a:r>
              <a:rPr lang="el-GR" sz="2000" b="1" dirty="0">
                <a:solidFill>
                  <a:srgbClr val="00FFFF"/>
                </a:solidFill>
              </a:rPr>
              <a:t>να αναπτύσσουν αμυντικές και επιθετικές στρατηγικές </a:t>
            </a:r>
          </a:p>
          <a:p>
            <a:r>
              <a:rPr lang="el-GR" sz="2000" b="1" dirty="0">
                <a:solidFill>
                  <a:srgbClr val="00FFFF"/>
                </a:solidFill>
              </a:rPr>
              <a:t>και σύνθετους συλλογισμούς, να θέτουν στόχους και να </a:t>
            </a:r>
          </a:p>
          <a:p>
            <a:r>
              <a:rPr lang="el-GR" sz="2000" b="1" dirty="0">
                <a:solidFill>
                  <a:srgbClr val="00FFFF"/>
                </a:solidFill>
              </a:rPr>
              <a:t>θυσιάζονται γι’ αυτούς, όπως και οι άνθρωποι, </a:t>
            </a:r>
          </a:p>
          <a:p>
            <a:r>
              <a:rPr lang="el-GR" sz="2000" b="1" dirty="0">
                <a:solidFill>
                  <a:srgbClr val="00FFFF"/>
                </a:solidFill>
              </a:rPr>
              <a:t>οι οποίοι έτσι δεν έχουν «καμία πρωτοκαθεδρία </a:t>
            </a:r>
          </a:p>
          <a:p>
            <a:r>
              <a:rPr lang="el-GR" sz="2000" b="1" dirty="0">
                <a:solidFill>
                  <a:srgbClr val="00FFFF"/>
                </a:solidFill>
              </a:rPr>
              <a:t>ή υπεροχή αληθινή κι ουσιαστική», αφού «αυτή </a:t>
            </a:r>
          </a:p>
          <a:p>
            <a:r>
              <a:rPr lang="el-GR" sz="2000" b="1" dirty="0">
                <a:solidFill>
                  <a:srgbClr val="00FFFF"/>
                </a:solidFill>
              </a:rPr>
              <a:t>η ίδια λογική, αυτός ο ίδιος δρόμος, που ακολουθούμε </a:t>
            </a:r>
          </a:p>
          <a:p>
            <a:r>
              <a:rPr lang="el-GR" sz="2000" b="1" dirty="0">
                <a:solidFill>
                  <a:srgbClr val="00FFFF"/>
                </a:solidFill>
              </a:rPr>
              <a:t>στις πράξεις μας, είναι επίσης εκείνος των ζώων». </a:t>
            </a:r>
          </a:p>
          <a:p>
            <a:endParaRPr lang="el-GR" sz="2000" b="1" dirty="0">
              <a:solidFill>
                <a:srgbClr val="00FFFF"/>
              </a:solidFill>
            </a:endParaRPr>
          </a:p>
          <a:p>
            <a:r>
              <a:rPr lang="el-GR" sz="2000" b="1" dirty="0">
                <a:solidFill>
                  <a:srgbClr val="00FFFF"/>
                </a:solidFill>
              </a:rPr>
              <a:t>Και αφού σκηνοθετεί έντεχνα όλες αυτές τις </a:t>
            </a:r>
          </a:p>
          <a:p>
            <a:r>
              <a:rPr lang="el-GR" sz="2000" b="1" dirty="0" err="1">
                <a:solidFill>
                  <a:srgbClr val="00FFFF"/>
                </a:solidFill>
              </a:rPr>
              <a:t>ανθρωποζωολογικές</a:t>
            </a:r>
            <a:r>
              <a:rPr lang="el-GR" sz="2000" b="1" dirty="0">
                <a:solidFill>
                  <a:srgbClr val="00FFFF"/>
                </a:solidFill>
              </a:rPr>
              <a:t> σκηνές, δεν παραλείπει να </a:t>
            </a:r>
          </a:p>
          <a:p>
            <a:r>
              <a:rPr lang="el-GR" sz="2000" b="1" dirty="0">
                <a:solidFill>
                  <a:srgbClr val="00FFFF"/>
                </a:solidFill>
              </a:rPr>
              <a:t>αναφερθεί σε ακόμα μία, που αντλεί πάλι από τον </a:t>
            </a:r>
          </a:p>
          <a:p>
            <a:r>
              <a:rPr lang="el-GR" sz="2000" b="1" dirty="0">
                <a:solidFill>
                  <a:srgbClr val="00FFFF"/>
                </a:solidFill>
              </a:rPr>
              <a:t>Πλούταρχο, όταν αυτός περιγράφει μια παράσταση </a:t>
            </a:r>
          </a:p>
          <a:p>
            <a:r>
              <a:rPr lang="el-GR" sz="2000" b="1" dirty="0">
                <a:solidFill>
                  <a:srgbClr val="00FFFF"/>
                </a:solidFill>
              </a:rPr>
              <a:t>που είδε στη Ρώμη μαζί με τον αυτοκράτορα  </a:t>
            </a:r>
          </a:p>
          <a:p>
            <a:r>
              <a:rPr lang="el-GR" sz="2000" b="1" dirty="0">
                <a:solidFill>
                  <a:srgbClr val="00FFFF"/>
                </a:solidFill>
              </a:rPr>
              <a:t>Βεσπασιανό στο θέατρο του Μάρκελλου και φέρνει </a:t>
            </a:r>
          </a:p>
          <a:p>
            <a:r>
              <a:rPr lang="el-GR" sz="2000" b="1" dirty="0">
                <a:solidFill>
                  <a:srgbClr val="00FFFF"/>
                </a:solidFill>
              </a:rPr>
              <a:t>τόσο κοντά τον σκύλο στο θέατρο, ακριβέστερα, τον παρουσιάζει ως έναν </a:t>
            </a:r>
          </a:p>
          <a:p>
            <a:r>
              <a:rPr lang="el-GR" sz="2000" b="1" dirty="0">
                <a:solidFill>
                  <a:srgbClr val="00FFFF"/>
                </a:solidFill>
              </a:rPr>
              <a:t>άριστο υποκριτή της σκηνής: </a:t>
            </a:r>
          </a:p>
          <a:p>
            <a:endParaRPr lang="el-GR" sz="2000" b="1" dirty="0">
              <a:solidFill>
                <a:srgbClr val="00FFFF"/>
              </a:solidFill>
            </a:endParaRPr>
          </a:p>
          <a:p>
            <a:endParaRPr lang="el-GR" sz="2000" b="1" dirty="0">
              <a:solidFill>
                <a:srgbClr val="00FFFF"/>
              </a:solidFill>
            </a:endParaRPr>
          </a:p>
        </p:txBody>
      </p:sp>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724128" y="0"/>
            <a:ext cx="3744416" cy="3639087"/>
          </a:xfrm>
          <a:prstGeom prst="ellipse">
            <a:avLst/>
          </a:prstGeom>
          <a:ln>
            <a:noFill/>
          </a:ln>
          <a:effectLst>
            <a:softEdge rad="112500"/>
          </a:effectLst>
        </p:spPr>
      </p:pic>
      <p:sp>
        <p:nvSpPr>
          <p:cNvPr id="5" name="Rectangular Callout 4"/>
          <p:cNvSpPr/>
          <p:nvPr/>
        </p:nvSpPr>
        <p:spPr>
          <a:xfrm>
            <a:off x="0" y="0"/>
            <a:ext cx="5724128" cy="6858000"/>
          </a:xfrm>
          <a:prstGeom prst="wedgeRectCallout">
            <a:avLst>
              <a:gd name="adj1" fmla="val 67932"/>
              <a:gd name="adj2" fmla="val 3703"/>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sz="2400" b="1" dirty="0"/>
              <a:t>Εκείνο το σκυλί </a:t>
            </a:r>
            <a:r>
              <a:rPr lang="el-GR" sz="2400" b="1" dirty="0" err="1"/>
              <a:t>υπηρέτευε</a:t>
            </a:r>
            <a:r>
              <a:rPr lang="el-GR" sz="2400" b="1" dirty="0"/>
              <a:t> έναν ηθοποιό που έπαιζε ένα έργο με πολλές σκηνές και πολλά μέρη και σε αυτό το έργο είχε τον ρόλο του: έπρεπε μεταξύ των άλλων να παριστάνει για λίγο το ψόφιο, επειδή είχε φάει κάποιο φαρμάκι· αφού είχε καταπιεί αυτό που υποτίθεται πως ήταν εκείνο το φαρμάκι, άρχιζε αμέσως να τρέμει και να τραντάζεται, σαν να είχε ζαλιστεί· τέλος, ξαπλώθηκε και κοκάλωσε, σαν να είχε ψοφήσει και άφησε να το τραβήξουν και να το σύρουν από τη μια μεριά στην άλλη, καθώς απαιτούσε το θέμα του έργου· κι ύστερα, όταν κατάλαβε πως είχε φτάσει η ώρα, άρχισε πρώτα πρώτα να κουνιέται αργά, σαν να ξύπναγε από ύπνο βαθύ και, υψώνοντας το κεφάλι, κοίταζε από εδώ κι από εκεί με τρόπο που εντυπωσίασε όλους τους παρευρισκόμενους.</a:t>
            </a:r>
          </a:p>
        </p:txBody>
      </p:sp>
    </p:spTree>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652120" y="1628800"/>
            <a:ext cx="3744416" cy="3639087"/>
          </a:xfrm>
          <a:prstGeom prst="ellipse">
            <a:avLst/>
          </a:prstGeom>
          <a:ln>
            <a:noFill/>
          </a:ln>
          <a:effectLst>
            <a:softEdge rad="112500"/>
          </a:effectLst>
        </p:spPr>
      </p:pic>
      <p:sp>
        <p:nvSpPr>
          <p:cNvPr id="4" name="TextBox 3"/>
          <p:cNvSpPr txBox="1"/>
          <p:nvPr/>
        </p:nvSpPr>
        <p:spPr>
          <a:xfrm>
            <a:off x="-36512" y="-99392"/>
            <a:ext cx="9026830" cy="6247864"/>
          </a:xfrm>
          <a:prstGeom prst="rect">
            <a:avLst/>
          </a:prstGeom>
          <a:noFill/>
        </p:spPr>
        <p:txBody>
          <a:bodyPr wrap="none" rtlCol="0">
            <a:spAutoFit/>
          </a:bodyPr>
          <a:lstStyle/>
          <a:p>
            <a:r>
              <a:rPr lang="el-GR" sz="2000" b="1" dirty="0">
                <a:solidFill>
                  <a:srgbClr val="00FFFF"/>
                </a:solidFill>
              </a:rPr>
              <a:t>Η υποκριτική τέχνη εκπροσωπεί μια διπλασιασμένη συμπεριφορά, πιο σύνθετη και πιο </a:t>
            </a:r>
          </a:p>
          <a:p>
            <a:r>
              <a:rPr lang="el-GR" sz="2000" b="1" dirty="0">
                <a:solidFill>
                  <a:srgbClr val="00FFFF"/>
                </a:solidFill>
              </a:rPr>
              <a:t>απαιτητική, την οποία τα ζώα αποδεικνύουν ότι μπορούν να έχουν, κάτι που επιτρέπει </a:t>
            </a:r>
          </a:p>
          <a:p>
            <a:r>
              <a:rPr lang="el-GR" sz="2000" b="1" dirty="0">
                <a:solidFill>
                  <a:srgbClr val="00FFFF"/>
                </a:solidFill>
              </a:rPr>
              <a:t>στον </a:t>
            </a:r>
            <a:r>
              <a:rPr lang="en-US" sz="2000" b="1" dirty="0">
                <a:solidFill>
                  <a:srgbClr val="00FFFF"/>
                </a:solidFill>
              </a:rPr>
              <a:t>Montaigne</a:t>
            </a:r>
            <a:r>
              <a:rPr lang="el-GR" sz="2000" b="1" dirty="0">
                <a:solidFill>
                  <a:srgbClr val="00FFFF"/>
                </a:solidFill>
              </a:rPr>
              <a:t> να ισχυριστεί ότι </a:t>
            </a:r>
          </a:p>
          <a:p>
            <a:endParaRPr lang="el-GR" sz="2000" b="1" dirty="0">
              <a:solidFill>
                <a:srgbClr val="00FFFF"/>
              </a:solidFill>
            </a:endParaRPr>
          </a:p>
          <a:p>
            <a:r>
              <a:rPr lang="el-GR" sz="2000" b="1" dirty="0">
                <a:solidFill>
                  <a:srgbClr val="00FFFF"/>
                </a:solidFill>
              </a:rPr>
              <a:t>«</a:t>
            </a:r>
            <a:r>
              <a:rPr lang="el-GR" sz="2000" b="1" dirty="0">
                <a:solidFill>
                  <a:srgbClr val="FFFF00"/>
                </a:solidFill>
              </a:rPr>
              <a:t>βρίσκεται περισσότερη διαφορά από τον τάδε στον </a:t>
            </a:r>
          </a:p>
          <a:p>
            <a:r>
              <a:rPr lang="el-GR" sz="2000" b="1" dirty="0">
                <a:solidFill>
                  <a:srgbClr val="FFFF00"/>
                </a:solidFill>
              </a:rPr>
              <a:t>δείνα άνθρωπο, παρά από το τάδε ζώο στον δείνα άνθρωπο</a:t>
            </a:r>
            <a:r>
              <a:rPr lang="el-GR" sz="2000" b="1" dirty="0">
                <a:solidFill>
                  <a:srgbClr val="00FFFF"/>
                </a:solidFill>
              </a:rPr>
              <a:t>». </a:t>
            </a:r>
          </a:p>
          <a:p>
            <a:endParaRPr lang="el-GR" sz="2000" b="1" dirty="0">
              <a:solidFill>
                <a:srgbClr val="00FFFF"/>
              </a:solidFill>
            </a:endParaRPr>
          </a:p>
          <a:p>
            <a:endParaRPr lang="el-GR" sz="2000" b="1" dirty="0">
              <a:solidFill>
                <a:srgbClr val="00FFFF"/>
              </a:solidFill>
            </a:endParaRPr>
          </a:p>
          <a:p>
            <a:r>
              <a:rPr lang="el-GR" sz="2000" b="1" dirty="0">
                <a:solidFill>
                  <a:srgbClr val="00FFFF"/>
                </a:solidFill>
              </a:rPr>
              <a:t>Πριν από το ζώο-μέσο της καντιανής ηθικής και το </a:t>
            </a:r>
          </a:p>
          <a:p>
            <a:r>
              <a:rPr lang="el-GR" sz="2000" b="1" dirty="0">
                <a:solidFill>
                  <a:srgbClr val="00FFFF"/>
                </a:solidFill>
              </a:rPr>
              <a:t>πειραματόζωο των φυσιολόγων του </a:t>
            </a:r>
          </a:p>
          <a:p>
            <a:r>
              <a:rPr lang="el-GR" sz="2000" b="1" dirty="0">
                <a:solidFill>
                  <a:srgbClr val="00FFFF"/>
                </a:solidFill>
              </a:rPr>
              <a:t>18</a:t>
            </a:r>
            <a:r>
              <a:rPr lang="el-GR" sz="2000" b="1" baseline="30000" dirty="0">
                <a:solidFill>
                  <a:srgbClr val="00FFFF"/>
                </a:solidFill>
              </a:rPr>
              <a:t>ου</a:t>
            </a:r>
            <a:r>
              <a:rPr lang="el-GR" sz="2000" b="1" dirty="0">
                <a:solidFill>
                  <a:srgbClr val="00FFFF"/>
                </a:solidFill>
              </a:rPr>
              <a:t> αιώνα, πολύ πριν από το ζώο-έκθεμα της νεωτερικής </a:t>
            </a:r>
          </a:p>
          <a:p>
            <a:r>
              <a:rPr lang="el-GR" sz="2000" b="1" dirty="0">
                <a:solidFill>
                  <a:srgbClr val="00FFFF"/>
                </a:solidFill>
              </a:rPr>
              <a:t>και σύγχρονης εποχής, ο </a:t>
            </a:r>
            <a:r>
              <a:rPr lang="en-US" sz="2000" b="1" dirty="0">
                <a:solidFill>
                  <a:srgbClr val="00FFFF"/>
                </a:solidFill>
              </a:rPr>
              <a:t>Montaigne</a:t>
            </a:r>
            <a:r>
              <a:rPr lang="el-GR" sz="2000" b="1" dirty="0">
                <a:solidFill>
                  <a:srgbClr val="00FFFF"/>
                </a:solidFill>
              </a:rPr>
              <a:t>, επικαλούμενος </a:t>
            </a:r>
          </a:p>
          <a:p>
            <a:r>
              <a:rPr lang="el-GR" sz="2000" b="1" dirty="0">
                <a:solidFill>
                  <a:srgbClr val="00FFFF"/>
                </a:solidFill>
              </a:rPr>
              <a:t>τον Πλούταρχο, μας δίνει το </a:t>
            </a:r>
            <a:r>
              <a:rPr lang="el-GR" sz="2000" b="1" dirty="0">
                <a:solidFill>
                  <a:srgbClr val="FFC000"/>
                </a:solidFill>
              </a:rPr>
              <a:t>ζώο-ηθοποιό</a:t>
            </a:r>
            <a:r>
              <a:rPr lang="el-GR" sz="2000" b="1" dirty="0">
                <a:solidFill>
                  <a:srgbClr val="00FFFF"/>
                </a:solidFill>
              </a:rPr>
              <a:t>, το ζώο </a:t>
            </a:r>
          </a:p>
          <a:p>
            <a:r>
              <a:rPr lang="el-GR" sz="2000" b="1" dirty="0">
                <a:solidFill>
                  <a:srgbClr val="00FFFF"/>
                </a:solidFill>
              </a:rPr>
              <a:t>που μπορεί να πλαισιώσει μια σκηνική συμπεριφορά, </a:t>
            </a:r>
          </a:p>
          <a:p>
            <a:r>
              <a:rPr lang="el-GR" sz="2000" b="1" dirty="0">
                <a:solidFill>
                  <a:srgbClr val="00FFFF"/>
                </a:solidFill>
              </a:rPr>
              <a:t>να χτίσει έναν θεατρικό «χαρακτήρα», να </a:t>
            </a:r>
          </a:p>
          <a:p>
            <a:r>
              <a:rPr lang="el-GR" sz="2000" b="1" dirty="0">
                <a:solidFill>
                  <a:srgbClr val="00FFFF"/>
                </a:solidFill>
              </a:rPr>
              <a:t>ενσαρκώσει χάριν των θεατών του την οδύνη του </a:t>
            </a:r>
          </a:p>
          <a:p>
            <a:r>
              <a:rPr lang="el-GR" sz="2000" b="1" dirty="0" err="1">
                <a:solidFill>
                  <a:srgbClr val="00FFFF"/>
                </a:solidFill>
              </a:rPr>
              <a:t>θνήσκοντος</a:t>
            </a:r>
            <a:r>
              <a:rPr lang="el-GR" sz="2000" b="1" dirty="0">
                <a:solidFill>
                  <a:srgbClr val="00FFFF"/>
                </a:solidFill>
              </a:rPr>
              <a:t>, όπως ακριβώς θα έκανε και ένας </a:t>
            </a:r>
          </a:p>
          <a:p>
            <a:r>
              <a:rPr lang="el-GR" sz="2000" b="1" dirty="0">
                <a:solidFill>
                  <a:srgbClr val="00FFFF"/>
                </a:solidFill>
              </a:rPr>
              <a:t>ηθοποιός στον θίασο του </a:t>
            </a:r>
            <a:r>
              <a:rPr lang="en-US" sz="2000" b="1" dirty="0">
                <a:solidFill>
                  <a:srgbClr val="00FFFF"/>
                </a:solidFill>
              </a:rPr>
              <a:t>Shakespeare</a:t>
            </a:r>
            <a:r>
              <a:rPr lang="el-GR" sz="2000" b="1" dirty="0">
                <a:solidFill>
                  <a:srgbClr val="00FFFF"/>
                </a:solidFill>
              </a:rPr>
              <a:t> ή του </a:t>
            </a:r>
            <a:r>
              <a:rPr lang="en-US" sz="2000" b="1" dirty="0" err="1">
                <a:solidFill>
                  <a:srgbClr val="00FFFF"/>
                </a:solidFill>
              </a:rPr>
              <a:t>Moli</a:t>
            </a:r>
            <a:r>
              <a:rPr lang="el-GR" sz="2000" b="1" dirty="0">
                <a:solidFill>
                  <a:srgbClr val="00FFFF"/>
                </a:solidFill>
              </a:rPr>
              <a:t>è</a:t>
            </a:r>
            <a:r>
              <a:rPr lang="en-US" sz="2000" b="1" dirty="0">
                <a:solidFill>
                  <a:srgbClr val="00FFFF"/>
                </a:solidFill>
              </a:rPr>
              <a:t>re</a:t>
            </a:r>
            <a:r>
              <a:rPr lang="el-GR" sz="2000" b="1" dirty="0">
                <a:solidFill>
                  <a:srgbClr val="00FFFF"/>
                </a:solidFill>
              </a:rPr>
              <a:t>. </a:t>
            </a:r>
          </a:p>
          <a:p>
            <a:endParaRPr lang="el-GR" sz="2000" b="1" dirty="0">
              <a:solidFill>
                <a:srgbClr val="00FFFF"/>
              </a:solidFill>
            </a:endParaRPr>
          </a:p>
          <a:p>
            <a:endParaRPr lang="el-GR" sz="2000" b="1" dirty="0">
              <a:solidFill>
                <a:srgbClr val="00FFFF"/>
              </a:solidFill>
            </a:endParaRPr>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4008"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87042" name="Picture 2" descr="Αποτέλεσμα εικόνας για εικόνες για Michel de Montaigne"/>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5724128" y="0"/>
            <a:ext cx="3744416" cy="3639087"/>
          </a:xfrm>
          <a:prstGeom prst="ellipse">
            <a:avLst/>
          </a:prstGeom>
          <a:ln>
            <a:noFill/>
          </a:ln>
          <a:effectLst>
            <a:softEdge rad="112500"/>
          </a:effectLst>
        </p:spPr>
      </p:pic>
      <p:sp>
        <p:nvSpPr>
          <p:cNvPr id="5" name="Rectangular Callout 4"/>
          <p:cNvSpPr/>
          <p:nvPr/>
        </p:nvSpPr>
        <p:spPr>
          <a:xfrm>
            <a:off x="0" y="2420888"/>
            <a:ext cx="6444208" cy="2808312"/>
          </a:xfrm>
          <a:prstGeom prst="wedgeRectCallout">
            <a:avLst>
              <a:gd name="adj1" fmla="val 48986"/>
              <a:gd name="adj2" fmla="val -61418"/>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sz="2400" b="1" dirty="0"/>
              <a:t>[…] </a:t>
            </a:r>
            <a:r>
              <a:rPr lang="el-GR" sz="2400" b="1" dirty="0" err="1"/>
              <a:t>ό,τι</a:t>
            </a:r>
            <a:r>
              <a:rPr lang="el-GR" sz="2400" b="1" dirty="0"/>
              <a:t> δεν είναι όπως είμαστε, δεν αξίζει τίποτα. Κι ο ίδιος ο Θεός, για να έχει αξία, πρέπει να μας μοιάζει […]. Οπότε γίνεται εμφανές ότι, όχι από πραγματική λογική, αλλά από ανόητη περηφάνια και ξεροκεφαλιά, δίνουμε την προτίμηση στον εαυτό μας, σε βάρος των άλλων ζώων και τον απομονώνουμε από τη σειρά τους και την επαφή τους.</a:t>
            </a:r>
          </a:p>
        </p:txBody>
      </p:sp>
      <p:sp>
        <p:nvSpPr>
          <p:cNvPr id="6" name="TextBox 5"/>
          <p:cNvSpPr txBox="1"/>
          <p:nvPr/>
        </p:nvSpPr>
        <p:spPr>
          <a:xfrm>
            <a:off x="-36512" y="-27384"/>
            <a:ext cx="6490879" cy="1631216"/>
          </a:xfrm>
          <a:prstGeom prst="rect">
            <a:avLst/>
          </a:prstGeom>
          <a:noFill/>
        </p:spPr>
        <p:txBody>
          <a:bodyPr wrap="none" rtlCol="0">
            <a:spAutoFit/>
          </a:bodyPr>
          <a:lstStyle/>
          <a:p>
            <a:r>
              <a:rPr lang="el-GR" sz="2000" b="1" dirty="0">
                <a:solidFill>
                  <a:srgbClr val="00FFFF"/>
                </a:solidFill>
              </a:rPr>
              <a:t>Ας θυμηθούμε πώς άρχισε ο </a:t>
            </a:r>
            <a:r>
              <a:rPr lang="en-US" sz="2000" b="1" dirty="0">
                <a:solidFill>
                  <a:srgbClr val="00FFFF"/>
                </a:solidFill>
              </a:rPr>
              <a:t>Montaigne </a:t>
            </a:r>
            <a:r>
              <a:rPr lang="el-GR" sz="2000" b="1" dirty="0">
                <a:solidFill>
                  <a:srgbClr val="00FFFF"/>
                </a:solidFill>
              </a:rPr>
              <a:t>τις σκέψεις του: </a:t>
            </a:r>
          </a:p>
          <a:p>
            <a:r>
              <a:rPr lang="el-GR" sz="2000" b="1" dirty="0">
                <a:solidFill>
                  <a:srgbClr val="00FFFF"/>
                </a:solidFill>
              </a:rPr>
              <a:t>« </a:t>
            </a:r>
            <a:r>
              <a:rPr lang="el-GR" sz="2000" b="1" dirty="0">
                <a:solidFill>
                  <a:srgbClr val="FFFF00"/>
                </a:solidFill>
              </a:rPr>
              <a:t>Το πιο τρωτό κι εύθραυστο απ’ όλα τα δημιουργήματα είναι </a:t>
            </a:r>
          </a:p>
          <a:p>
            <a:r>
              <a:rPr lang="el-GR" sz="2000" b="1" dirty="0">
                <a:solidFill>
                  <a:srgbClr val="FFFF00"/>
                </a:solidFill>
              </a:rPr>
              <a:t>ο άνθρωπος και ταυτόχρονα το πιο αλαζονικό</a:t>
            </a:r>
            <a:r>
              <a:rPr lang="el-GR" sz="2000" b="1" dirty="0">
                <a:solidFill>
                  <a:srgbClr val="00FFFF"/>
                </a:solidFill>
              </a:rPr>
              <a:t>» </a:t>
            </a:r>
          </a:p>
          <a:p>
            <a:r>
              <a:rPr lang="el-GR" sz="2000" b="1" dirty="0">
                <a:solidFill>
                  <a:srgbClr val="00FFFF"/>
                </a:solidFill>
              </a:rPr>
              <a:t>διότι «</a:t>
            </a:r>
            <a:r>
              <a:rPr lang="el-GR" sz="2000" b="1" dirty="0">
                <a:solidFill>
                  <a:srgbClr val="FFFF00"/>
                </a:solidFill>
              </a:rPr>
              <a:t>εξισώνεται με τον Θεό</a:t>
            </a:r>
            <a:r>
              <a:rPr lang="el-GR" sz="2000" b="1" dirty="0">
                <a:solidFill>
                  <a:srgbClr val="00FFFF"/>
                </a:solidFill>
              </a:rPr>
              <a:t>»· διαβάζουμε τώρα </a:t>
            </a:r>
          </a:p>
          <a:p>
            <a:r>
              <a:rPr lang="el-GR" sz="2000" b="1" dirty="0">
                <a:solidFill>
                  <a:srgbClr val="00FFFF"/>
                </a:solidFill>
              </a:rPr>
              <a:t>στην κατακλείδα του κειμένου του: </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 name="Oval Callout 3"/>
          <p:cNvSpPr/>
          <p:nvPr/>
        </p:nvSpPr>
        <p:spPr>
          <a:xfrm>
            <a:off x="2843808" y="-171400"/>
            <a:ext cx="6264696" cy="6840760"/>
          </a:xfrm>
          <a:prstGeom prst="wedgeEllipseCallout">
            <a:avLst>
              <a:gd name="adj1" fmla="val -47466"/>
              <a:gd name="adj2" fmla="val -38010"/>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chemeClr val="bg1"/>
                </a:solidFill>
              </a:rPr>
              <a:t>«Ένας ξενοδόχος ονόματι Αδάμ σκότωνε, μπροστά στα μάτια τού παιδιού που τον συμπαθούσε, με ένα ρόπαλο αρουραίους που ξετρύπωναν στην αυλή· το παιδί δημιούργησε την εικόνα του πρωτόπλαστου κατ’ εικόνα και ομοίωση τού ξενοδόχου. Το γεγονός ότι ξεχνιέται, ότι δεν καταλαβαίνει πια κανείς τί αισθανόταν κάποτε μπροστά στο αμάξι του </a:t>
            </a:r>
            <a:r>
              <a:rPr lang="el-GR" b="1" dirty="0" err="1">
                <a:solidFill>
                  <a:schemeClr val="bg1"/>
                </a:solidFill>
              </a:rPr>
              <a:t>περισυλλέκτη</a:t>
            </a:r>
            <a:r>
              <a:rPr lang="el-GR" b="1" dirty="0">
                <a:solidFill>
                  <a:schemeClr val="bg1"/>
                </a:solidFill>
              </a:rPr>
              <a:t> αδέσποτων σκύλων είναι ο θρίαμβος του πολιτισμού και η αποτυχία του. Ο πολιτισμός δεν ανέχεται τη μνήμη εκείνης της ζώνης, επειδή συνεχώς επαναλαμβάνει την πράξη εκείνου του Αδάμ και αυτό ακριβώς δεν συμβιβάζεται με την αντίληψη για τον εαυτό του. Αποστρέφεται τη δυσωδία, επειδή ό ίδιος βρομάει, επειδή το παλάτι του, όπως γράφει σε ένα υπέροχο χωρίο ο Μπρεχτ, είναι χτισμένο με κόπρανα σκύλων»</a:t>
            </a:r>
            <a:r>
              <a:rPr lang="en-US" b="1" dirty="0">
                <a:solidFill>
                  <a:schemeClr val="bg1"/>
                </a:solidFill>
              </a:rPr>
              <a:t>. </a:t>
            </a:r>
            <a:endParaRPr lang="el-GR" b="1" dirty="0">
              <a:solidFill>
                <a:schemeClr val="bg1"/>
              </a:solidFill>
            </a:endParaRPr>
          </a:p>
        </p:txBody>
      </p:sp>
      <p:sp>
        <p:nvSpPr>
          <p:cNvPr id="6" name="Rounded Rectangle 5"/>
          <p:cNvSpPr/>
          <p:nvPr/>
        </p:nvSpPr>
        <p:spPr>
          <a:xfrm>
            <a:off x="-324544" y="4653136"/>
            <a:ext cx="3456384" cy="20162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CCFF99"/>
                </a:solidFill>
              </a:rPr>
              <a:t>Theodor </a:t>
            </a:r>
            <a:r>
              <a:rPr lang="en-US" b="1" dirty="0" err="1">
                <a:solidFill>
                  <a:srgbClr val="CCFF99"/>
                </a:solidFill>
              </a:rPr>
              <a:t>Adorno</a:t>
            </a:r>
            <a:r>
              <a:rPr lang="en-US" b="1" dirty="0">
                <a:solidFill>
                  <a:srgbClr val="CCFF99"/>
                </a:solidFill>
              </a:rPr>
              <a:t>:</a:t>
            </a:r>
            <a:r>
              <a:rPr lang="el-GR" b="1" dirty="0">
                <a:solidFill>
                  <a:srgbClr val="CCFF99"/>
                </a:solidFill>
              </a:rPr>
              <a:t> </a:t>
            </a:r>
            <a:r>
              <a:rPr lang="el-GR" b="1" i="1" dirty="0">
                <a:solidFill>
                  <a:srgbClr val="CCFF99"/>
                </a:solidFill>
              </a:rPr>
              <a:t>Αρνητική </a:t>
            </a:r>
            <a:r>
              <a:rPr lang="en-US" b="1" i="1" dirty="0">
                <a:solidFill>
                  <a:srgbClr val="CCFF99"/>
                </a:solidFill>
              </a:rPr>
              <a:t>  </a:t>
            </a:r>
            <a:r>
              <a:rPr lang="el-GR" b="1" i="1" dirty="0">
                <a:solidFill>
                  <a:srgbClr val="CCFF99"/>
                </a:solidFill>
              </a:rPr>
              <a:t>διαλεκτική</a:t>
            </a:r>
            <a:r>
              <a:rPr lang="el-GR" b="1" dirty="0">
                <a:solidFill>
                  <a:srgbClr val="CCFF99"/>
                </a:solidFill>
              </a:rPr>
              <a:t>, Αλεξάνδρεια, </a:t>
            </a:r>
            <a:endParaRPr lang="en-US" b="1" dirty="0">
              <a:solidFill>
                <a:srgbClr val="CCFF99"/>
              </a:solidFill>
            </a:endParaRPr>
          </a:p>
          <a:p>
            <a:pPr algn="ctr"/>
            <a:r>
              <a:rPr lang="en-US" b="1" dirty="0">
                <a:solidFill>
                  <a:srgbClr val="CCFF99"/>
                </a:solidFill>
              </a:rPr>
              <a:t>    </a:t>
            </a:r>
            <a:r>
              <a:rPr lang="el-GR" b="1" dirty="0">
                <a:solidFill>
                  <a:srgbClr val="CCFF99"/>
                </a:solidFill>
              </a:rPr>
              <a:t>Αθήνα 2006 (</a:t>
            </a:r>
            <a:r>
              <a:rPr lang="el-GR" b="1" baseline="30000" dirty="0">
                <a:solidFill>
                  <a:srgbClr val="CCFF99"/>
                </a:solidFill>
              </a:rPr>
              <a:t>1</a:t>
            </a:r>
            <a:r>
              <a:rPr lang="el-GR" b="1" dirty="0">
                <a:solidFill>
                  <a:srgbClr val="CCFF99"/>
                </a:solidFill>
              </a:rPr>
              <a:t>1966), </a:t>
            </a:r>
            <a:r>
              <a:rPr lang="el-GR" b="1" dirty="0" err="1">
                <a:solidFill>
                  <a:srgbClr val="CCFF99"/>
                </a:solidFill>
              </a:rPr>
              <a:t>σσ</a:t>
            </a:r>
            <a:r>
              <a:rPr lang="el-GR" b="1" dirty="0">
                <a:solidFill>
                  <a:srgbClr val="CCFF99"/>
                </a:solidFill>
              </a:rPr>
              <a:t>. 439-</a:t>
            </a:r>
            <a:r>
              <a:rPr lang="en-US" b="1" dirty="0">
                <a:solidFill>
                  <a:srgbClr val="CCFF99"/>
                </a:solidFill>
              </a:rPr>
              <a:t>440</a:t>
            </a:r>
            <a:r>
              <a:rPr lang="el-GR" b="1" dirty="0">
                <a:solidFill>
                  <a:srgbClr val="CCFF99"/>
                </a:solidFill>
              </a:rPr>
              <a:t>.</a:t>
            </a:r>
          </a:p>
        </p:txBody>
      </p:sp>
      <p:pic>
        <p:nvPicPr>
          <p:cNvPr id="59394" name="Picture 2" descr="Αποτέλεσμα εικόνας για εικόνες για Theodor Adorno"/>
          <p:cNvPicPr>
            <a:picLocks noChangeAspect="1" noChangeArrowheads="1"/>
          </p:cNvPicPr>
          <p:nvPr/>
        </p:nvPicPr>
        <p:blipFill>
          <a:blip r:embed="rId2" cstate="print"/>
          <a:srcRect/>
          <a:stretch>
            <a:fillRect/>
          </a:stretch>
        </p:blipFill>
        <p:spPr bwMode="auto">
          <a:xfrm>
            <a:off x="-3420888" y="-6200"/>
            <a:ext cx="6271046" cy="3003152"/>
          </a:xfrm>
          <a:prstGeom prst="rect">
            <a:avLst/>
          </a:prstGeom>
          <a:noFill/>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10242" name="AutoShape 2" descr="https://antoineblanchard.org/catalogimages/psdbbn1318.0004_antoine_blanchard_bonham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44" name="Picture 4" descr="https://antoineblanchard.org/catalogimages/psdbbn1318.0004_antoine_blanchard_bonhams.jpg"/>
          <p:cNvPicPr>
            <a:picLocks noChangeAspect="1" noChangeArrowheads="1"/>
          </p:cNvPicPr>
          <p:nvPr/>
        </p:nvPicPr>
        <p:blipFill>
          <a:blip r:embed="rId2" cstate="print"/>
          <a:srcRect/>
          <a:stretch>
            <a:fillRect/>
          </a:stretch>
        </p:blipFill>
        <p:spPr bwMode="auto">
          <a:xfrm>
            <a:off x="-36512" y="0"/>
            <a:ext cx="9991725" cy="7245424"/>
          </a:xfrm>
          <a:prstGeom prst="rect">
            <a:avLst/>
          </a:prstGeom>
          <a:noFill/>
        </p:spPr>
      </p:pic>
      <p:sp>
        <p:nvSpPr>
          <p:cNvPr id="6" name="Rounded Rectangle 5"/>
          <p:cNvSpPr/>
          <p:nvPr/>
        </p:nvSpPr>
        <p:spPr>
          <a:xfrm>
            <a:off x="-108520" y="-27384"/>
            <a:ext cx="9505056" cy="1584176"/>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chemeClr val="bg1"/>
                </a:solidFill>
              </a:rPr>
              <a:t>Ανδράποδα και ζώα κινούσαν ανέκαθεν τους τροχούς της ανθρώπινης ιστορίας. Ας δούμε μόνο το </a:t>
            </a:r>
          </a:p>
          <a:p>
            <a:r>
              <a:rPr lang="el-GR" b="1" dirty="0">
                <a:solidFill>
                  <a:schemeClr val="bg1"/>
                </a:solidFill>
              </a:rPr>
              <a:t>παράδειγμα του αλόγου: ρωμαλέος πολεμιστής και ακούραστος εργάτης, ακαταπόνητος μεταφορέας </a:t>
            </a:r>
          </a:p>
          <a:p>
            <a:r>
              <a:rPr lang="el-GR" b="1" dirty="0">
                <a:solidFill>
                  <a:schemeClr val="bg1"/>
                </a:solidFill>
              </a:rPr>
              <a:t>και συνεπής καλλιεργητής της γης, παραγωγός πλούτου και σύμβολο κοινωνικής διάκρισης, το άλογο </a:t>
            </a:r>
          </a:p>
          <a:p>
            <a:r>
              <a:rPr lang="el-GR" b="1" dirty="0">
                <a:solidFill>
                  <a:schemeClr val="bg1"/>
                </a:solidFill>
              </a:rPr>
              <a:t>είναι για τον άνθρωπο η πολεμική και οικονομική μηχανή του πριν από την εμφάνιση της μηχανής.</a:t>
            </a:r>
          </a:p>
          <a:p>
            <a:endParaRPr lang="el-GR" dirty="0"/>
          </a:p>
          <a:p>
            <a:pPr algn="ctr"/>
            <a:endParaRPr lang="el-GR" dirty="0"/>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9217" name="Picture 1" descr="C:\Users\user\Desktop\Διδακτορικά\Ζώα\Φωτό για ppt\Chauvet horses.jpg"/>
          <p:cNvPicPr>
            <a:picLocks noChangeAspect="1" noChangeArrowheads="1"/>
          </p:cNvPicPr>
          <p:nvPr/>
        </p:nvPicPr>
        <p:blipFill>
          <a:blip r:embed="rId2" cstate="print"/>
          <a:srcRect/>
          <a:stretch>
            <a:fillRect/>
          </a:stretch>
        </p:blipFill>
        <p:spPr bwMode="auto">
          <a:xfrm>
            <a:off x="4788024" y="-27384"/>
            <a:ext cx="4355976" cy="3458840"/>
          </a:xfrm>
          <a:prstGeom prst="rect">
            <a:avLst/>
          </a:prstGeom>
          <a:noFill/>
        </p:spPr>
      </p:pic>
      <p:sp>
        <p:nvSpPr>
          <p:cNvPr id="4" name="TextBox 3"/>
          <p:cNvSpPr txBox="1"/>
          <p:nvPr/>
        </p:nvSpPr>
        <p:spPr>
          <a:xfrm>
            <a:off x="-36512" y="-27384"/>
            <a:ext cx="9302547" cy="5632311"/>
          </a:xfrm>
          <a:prstGeom prst="rect">
            <a:avLst/>
          </a:prstGeom>
          <a:noFill/>
        </p:spPr>
        <p:txBody>
          <a:bodyPr wrap="square" rtlCol="0">
            <a:spAutoFit/>
          </a:bodyPr>
          <a:lstStyle/>
          <a:p>
            <a:r>
              <a:rPr lang="el-GR" sz="2000" b="1" dirty="0"/>
              <a:t>Το παλαιότερο θέατρο των ζωικών </a:t>
            </a:r>
          </a:p>
          <a:p>
            <a:r>
              <a:rPr lang="el-GR" sz="2000" b="1" dirty="0"/>
              <a:t>αναπαραστάσεων είναι το σπήλαιο του </a:t>
            </a:r>
          </a:p>
          <a:p>
            <a:r>
              <a:rPr lang="en-US" sz="2000" b="1" dirty="0" err="1"/>
              <a:t>Chauvet</a:t>
            </a:r>
            <a:r>
              <a:rPr lang="el-GR" sz="2000" b="1" dirty="0"/>
              <a:t> στη Νοτιοδυτική Γαλλία με εικόνες </a:t>
            </a:r>
          </a:p>
          <a:p>
            <a:r>
              <a:rPr lang="el-GR" sz="2000" b="1" dirty="0"/>
              <a:t>ζώων που χρονολογούνται γύρω στο 30.000 </a:t>
            </a:r>
          </a:p>
          <a:p>
            <a:r>
              <a:rPr lang="el-GR" sz="2000" b="1" dirty="0" err="1"/>
              <a:t>π.Χ.</a:t>
            </a:r>
            <a:r>
              <a:rPr lang="el-GR" sz="2000" b="1" dirty="0"/>
              <a:t> </a:t>
            </a:r>
          </a:p>
          <a:p>
            <a:endParaRPr lang="el-GR" sz="2000" b="1" dirty="0"/>
          </a:p>
          <a:p>
            <a:r>
              <a:rPr lang="el-GR" sz="2000" b="1" dirty="0"/>
              <a:t>Σε αυτό το ύστερο παλαιολιθικό θέατρο των </a:t>
            </a:r>
          </a:p>
          <a:p>
            <a:r>
              <a:rPr lang="el-GR" sz="2000" b="1" dirty="0"/>
              <a:t>ζωικών αναπαραστάσεων στους φυσικούς </a:t>
            </a:r>
          </a:p>
          <a:p>
            <a:r>
              <a:rPr lang="el-GR" sz="2000" b="1" dirty="0"/>
              <a:t>βράχους απεικονίζονται, με εξαιρετική </a:t>
            </a:r>
          </a:p>
          <a:p>
            <a:r>
              <a:rPr lang="el-GR" sz="2000" b="1" dirty="0"/>
              <a:t>αίσθηση των φωτοσκίασης και της προοπτικής, 420 σκηνές με </a:t>
            </a:r>
          </a:p>
          <a:p>
            <a:r>
              <a:rPr lang="en-US" sz="2000" b="1" dirty="0">
                <a:solidFill>
                  <a:srgbClr val="FFC000"/>
                </a:solidFill>
              </a:rPr>
              <a:t>420 </a:t>
            </a:r>
            <a:r>
              <a:rPr lang="el-GR" sz="2000" b="1" dirty="0">
                <a:solidFill>
                  <a:srgbClr val="FFC000"/>
                </a:solidFill>
              </a:rPr>
              <a:t>σκηνές με ζώα </a:t>
            </a:r>
            <a:r>
              <a:rPr lang="el-GR" sz="2000" b="1" dirty="0"/>
              <a:t>και μόλις έξι με ανθρώπους. </a:t>
            </a:r>
          </a:p>
          <a:p>
            <a:endParaRPr lang="el-GR" sz="2000" b="1" dirty="0"/>
          </a:p>
          <a:p>
            <a:r>
              <a:rPr lang="el-GR" sz="2000" b="1" dirty="0"/>
              <a:t>Στο επίκεντρο της σκέψης, της αντίληψης και της </a:t>
            </a:r>
          </a:p>
          <a:p>
            <a:r>
              <a:rPr lang="el-GR" sz="2000" b="1" dirty="0"/>
              <a:t>φαντασίας των πρωτόγονων καλλιτεχνών βρίσκονται οι ρινόκεροι, τα λιοντάρια, οι </a:t>
            </a:r>
          </a:p>
          <a:p>
            <a:r>
              <a:rPr lang="el-GR" sz="2000" b="1" dirty="0"/>
              <a:t>αρκούδες, όλοι οι μεγαλόσωμοι, κυρίως σαρκοφάγοι, γείτονές τους, χαραγμένοι, </a:t>
            </a:r>
          </a:p>
          <a:p>
            <a:r>
              <a:rPr lang="el-GR" sz="2000" b="1" dirty="0"/>
              <a:t>σχεδιασμένοι και ζωγραφισμένοι έτσι ώστε να αποδίδεται το μέγεθος, η ορμητική κίνηση, </a:t>
            </a:r>
          </a:p>
          <a:p>
            <a:r>
              <a:rPr lang="el-GR" sz="2000" b="1" dirty="0"/>
              <a:t>η ταχύτητα και η δύναμή τους. </a:t>
            </a:r>
          </a:p>
          <a:p>
            <a:endParaRPr lang="el-GR" sz="2000" b="1" dirty="0"/>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1"/>
            <a:ext cx="9144000" cy="7101408"/>
          </a:xfrm>
          <a:prstGeom prst="rect">
            <a:avLst/>
          </a:prstGeom>
          <a:ln>
            <a:noFill/>
          </a:ln>
          <a:effectLst>
            <a:outerShdw blurRad="76200" dist="12700" dir="2700000" sy="-23000" kx="-800400" algn="bl" rotWithShape="0">
              <a:prstClr val="black">
                <a:alpha val="20000"/>
              </a:prstClr>
            </a:outerShdw>
          </a:effectLst>
        </p:spPr>
      </p:pic>
      <p:sp>
        <p:nvSpPr>
          <p:cNvPr id="5" name="TextBox 4"/>
          <p:cNvSpPr txBox="1"/>
          <p:nvPr/>
        </p:nvSpPr>
        <p:spPr>
          <a:xfrm>
            <a:off x="-900608" y="836712"/>
            <a:ext cx="184731" cy="369332"/>
          </a:xfrm>
          <a:prstGeom prst="rect">
            <a:avLst/>
          </a:prstGeom>
          <a:noFill/>
        </p:spPr>
        <p:txBody>
          <a:bodyPr wrap="none" rtlCol="0">
            <a:spAutoFit/>
          </a:bodyPr>
          <a:lstStyle/>
          <a:p>
            <a:endParaRPr lang="el-GR" dirty="0"/>
          </a:p>
        </p:txBody>
      </p:sp>
      <p:sp>
        <p:nvSpPr>
          <p:cNvPr id="13314" name="AutoShape 2" descr="Αποτέλεσμα εικόνας για εικόνες για σπήλαιο του Chauv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16" name="AutoShape 4" descr="Αποτέλεσμα εικόνας για εικόνες για σπήλαιο του Chauv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18" name="AutoShape 6" descr="Αποτέλεσμα εικόνας για εικόνες για σπήλαιο του Chauv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20" name="AutoShape 8" descr="Αποτέλεσμα εικόνας για εικόνες για σπήλαιο του Chauvet"/>
          <p:cNvSpPr>
            <a:spLocks noChangeAspect="1" noChangeArrowheads="1"/>
          </p:cNvSpPr>
          <p:nvPr/>
        </p:nvSpPr>
        <p:spPr bwMode="auto">
          <a:xfrm>
            <a:off x="155575" y="-2224088"/>
            <a:ext cx="6191250" cy="46482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22" name="AutoShape 10" descr="https://peopleandideas.gr/wp-content/uploads/2011/11/Chauvethorses.jpg"/>
          <p:cNvSpPr>
            <a:spLocks noChangeAspect="1" noChangeArrowheads="1"/>
          </p:cNvSpPr>
          <p:nvPr/>
        </p:nvSpPr>
        <p:spPr bwMode="auto">
          <a:xfrm>
            <a:off x="155575" y="-1782763"/>
            <a:ext cx="4953000" cy="37147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24" name="AutoShape 12" descr="https://peopleandideas.gr/wp-content/uploads/2011/11/Chauvethorses.jpg"/>
          <p:cNvSpPr>
            <a:spLocks noChangeAspect="1" noChangeArrowheads="1"/>
          </p:cNvSpPr>
          <p:nvPr/>
        </p:nvSpPr>
        <p:spPr bwMode="auto">
          <a:xfrm>
            <a:off x="155575" y="-1782763"/>
            <a:ext cx="4953000" cy="37147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26" name="AutoShape 14" descr="https://peopleandideas.gr/wp-content/uploads/2011/11/Chauvethorses.jpg"/>
          <p:cNvSpPr>
            <a:spLocks noChangeAspect="1" noChangeArrowheads="1"/>
          </p:cNvSpPr>
          <p:nvPr/>
        </p:nvSpPr>
        <p:spPr bwMode="auto">
          <a:xfrm>
            <a:off x="155575" y="-1782763"/>
            <a:ext cx="4953000" cy="37147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329" name="Picture 17" descr="C:\Users\user\Desktop\Διδακτορικά\Ζώα\Φωτό για ppt\Chauvet horses.jpg"/>
          <p:cNvPicPr>
            <a:picLocks noChangeAspect="1" noChangeArrowheads="1"/>
          </p:cNvPicPr>
          <p:nvPr/>
        </p:nvPicPr>
        <p:blipFill>
          <a:blip r:embed="rId3" cstate="print"/>
          <a:srcRect/>
          <a:stretch>
            <a:fillRect/>
          </a:stretch>
        </p:blipFill>
        <p:spPr bwMode="auto">
          <a:xfrm>
            <a:off x="3997977" y="-27384"/>
            <a:ext cx="5182535" cy="3890888"/>
          </a:xfrm>
          <a:prstGeom prst="rect">
            <a:avLst/>
          </a:prstGeom>
          <a:noFill/>
        </p:spPr>
      </p:pic>
      <p:sp>
        <p:nvSpPr>
          <p:cNvPr id="17" name="TextBox 16"/>
          <p:cNvSpPr txBox="1"/>
          <p:nvPr/>
        </p:nvSpPr>
        <p:spPr>
          <a:xfrm>
            <a:off x="0" y="0"/>
            <a:ext cx="9392315" cy="5632311"/>
          </a:xfrm>
          <a:prstGeom prst="rect">
            <a:avLst/>
          </a:prstGeom>
          <a:noFill/>
        </p:spPr>
        <p:txBody>
          <a:bodyPr wrap="none" rtlCol="0">
            <a:spAutoFit/>
          </a:bodyPr>
          <a:lstStyle/>
          <a:p>
            <a:r>
              <a:rPr lang="el-GR" sz="2400" b="1" dirty="0">
                <a:solidFill>
                  <a:schemeClr val="bg1"/>
                </a:solidFill>
              </a:rPr>
              <a:t>Πολλές θεωρίες έχουν </a:t>
            </a:r>
          </a:p>
          <a:p>
            <a:r>
              <a:rPr lang="el-GR" sz="2400" b="1" dirty="0">
                <a:solidFill>
                  <a:schemeClr val="bg1"/>
                </a:solidFill>
              </a:rPr>
              <a:t>διατυπωθεί για τα κίνητρα </a:t>
            </a:r>
          </a:p>
          <a:p>
            <a:r>
              <a:rPr lang="el-GR" sz="2400" b="1" dirty="0">
                <a:solidFill>
                  <a:schemeClr val="bg1"/>
                </a:solidFill>
              </a:rPr>
              <a:t>αναπαράστασης των ζώων σε </a:t>
            </a:r>
          </a:p>
          <a:p>
            <a:r>
              <a:rPr lang="el-GR" sz="2400" b="1" dirty="0">
                <a:solidFill>
                  <a:schemeClr val="bg1"/>
                </a:solidFill>
              </a:rPr>
              <a:t>αυτήν την εποχή, κίνητρα που </a:t>
            </a:r>
          </a:p>
          <a:p>
            <a:r>
              <a:rPr lang="el-GR" sz="2400" b="1" dirty="0">
                <a:solidFill>
                  <a:schemeClr val="bg1"/>
                </a:solidFill>
              </a:rPr>
              <a:t>συνδέουν την τέχνη των </a:t>
            </a:r>
          </a:p>
          <a:p>
            <a:r>
              <a:rPr lang="el-GR" sz="2400" b="1" dirty="0">
                <a:solidFill>
                  <a:schemeClr val="bg1"/>
                </a:solidFill>
              </a:rPr>
              <a:t>σπηλαίων λ.χ. με τη θήρευση και </a:t>
            </a:r>
          </a:p>
          <a:p>
            <a:r>
              <a:rPr lang="el-GR" sz="2400" b="1" dirty="0">
                <a:solidFill>
                  <a:schemeClr val="bg1"/>
                </a:solidFill>
              </a:rPr>
              <a:t>την ανάγκη μετάδοσης </a:t>
            </a:r>
          </a:p>
          <a:p>
            <a:r>
              <a:rPr lang="el-GR" sz="2400" b="1" dirty="0">
                <a:solidFill>
                  <a:schemeClr val="bg1"/>
                </a:solidFill>
              </a:rPr>
              <a:t>πληροφοριών γύρω από το </a:t>
            </a:r>
          </a:p>
          <a:p>
            <a:r>
              <a:rPr lang="el-GR" sz="2400" b="1" dirty="0">
                <a:solidFill>
                  <a:schemeClr val="bg1"/>
                </a:solidFill>
              </a:rPr>
              <a:t>κυνήγι, με τη γονιμότητα των </a:t>
            </a:r>
          </a:p>
          <a:p>
            <a:r>
              <a:rPr lang="el-GR" sz="2400" b="1" dirty="0">
                <a:solidFill>
                  <a:schemeClr val="bg1"/>
                </a:solidFill>
              </a:rPr>
              <a:t>ίδιων των ζώων και την ανάγκη </a:t>
            </a:r>
          </a:p>
          <a:p>
            <a:r>
              <a:rPr lang="el-GR" sz="2400" b="1" dirty="0">
                <a:solidFill>
                  <a:schemeClr val="bg1"/>
                </a:solidFill>
              </a:rPr>
              <a:t>αναπαραγωγής τους (χωρίς όμως</a:t>
            </a:r>
          </a:p>
          <a:p>
            <a:r>
              <a:rPr lang="el-GR" sz="2400" b="1" dirty="0">
                <a:solidFill>
                  <a:schemeClr val="bg1"/>
                </a:solidFill>
              </a:rPr>
              <a:t> αρκετά υποστηρικτικά παραδείγματα από τις σχετικές απεικονίσεις), με </a:t>
            </a:r>
          </a:p>
          <a:p>
            <a:r>
              <a:rPr lang="el-GR" sz="2400" b="1" dirty="0">
                <a:solidFill>
                  <a:schemeClr val="bg1"/>
                </a:solidFill>
              </a:rPr>
              <a:t>την κατανομή κοινωνικών ρόλων και τη δημιουργία κοινωνικών διακρίσεων </a:t>
            </a:r>
          </a:p>
          <a:p>
            <a:r>
              <a:rPr lang="el-GR" sz="2400" b="1" dirty="0">
                <a:solidFill>
                  <a:schemeClr val="bg1"/>
                </a:solidFill>
              </a:rPr>
              <a:t>ή με τα </a:t>
            </a:r>
            <a:r>
              <a:rPr lang="el-GR" sz="2400" b="1" dirty="0" err="1">
                <a:solidFill>
                  <a:schemeClr val="bg1"/>
                </a:solidFill>
              </a:rPr>
              <a:t>σαμανιστικά</a:t>
            </a:r>
            <a:r>
              <a:rPr lang="el-GR" sz="2400" b="1" dirty="0">
                <a:solidFill>
                  <a:schemeClr val="bg1"/>
                </a:solidFill>
              </a:rPr>
              <a:t> δρώμενα. </a:t>
            </a:r>
          </a:p>
          <a:p>
            <a:endParaRPr lang="el-GR" sz="2400" dirty="0">
              <a:solidFill>
                <a:schemeClr val="bg1"/>
              </a:solidFill>
            </a:endParaRPr>
          </a:p>
        </p:txBody>
      </p:sp>
    </p:spTree>
  </p:cSld>
  <p:clrMapOvr>
    <a:masterClrMapping/>
  </p:clrMapOvr>
  <p:transition>
    <p:zoom dir="in"/>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6030"/>
      </a:accent6>
      <a:hlink>
        <a:srgbClr val="17BBFD"/>
      </a:hlink>
      <a:folHlink>
        <a:srgbClr val="FF79C2"/>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3463</TotalTime>
  <Words>8155</Words>
  <Application>Microsoft Macintosh PowerPoint</Application>
  <PresentationFormat>Προβολή στην οθόνη (4:3)</PresentationFormat>
  <Paragraphs>947</Paragraphs>
  <Slides>57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57</vt:i4>
      </vt:variant>
    </vt:vector>
  </HeadingPairs>
  <TitlesOfParts>
    <vt:vector size="60" baseType="lpstr">
      <vt:lpstr>Arial</vt:lpstr>
      <vt:lpstr>Garamond</vt:lpstr>
      <vt:lpstr>Office Theme</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ΘΕΑΤΡΙΚΑ BESTIARIA</dc:title>
  <dc:creator>user</dc:creator>
  <cp:lastModifiedBy>Microsoft Office User</cp:lastModifiedBy>
  <cp:revision>68</cp:revision>
  <dcterms:created xsi:type="dcterms:W3CDTF">2018-10-07T16:16:04Z</dcterms:created>
  <dcterms:modified xsi:type="dcterms:W3CDTF">2021-10-24T17:11:54Z</dcterms:modified>
</cp:coreProperties>
</file>