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61" r:id="rId4"/>
    <p:sldId id="260" r:id="rId5"/>
    <p:sldId id="301" r:id="rId6"/>
    <p:sldId id="302" r:id="rId7"/>
    <p:sldId id="303" r:id="rId8"/>
    <p:sldId id="304" r:id="rId9"/>
    <p:sldId id="305" r:id="rId10"/>
    <p:sldId id="306" r:id="rId11"/>
    <p:sldId id="307" r:id="rId12"/>
    <p:sldId id="308" r:id="rId13"/>
    <p:sldId id="309" r:id="rId14"/>
    <p:sldId id="310" r:id="rId15"/>
    <p:sldId id="314" r:id="rId16"/>
    <p:sldId id="315" r:id="rId17"/>
    <p:sldId id="316" r:id="rId18"/>
    <p:sldId id="311" r:id="rId19"/>
    <p:sldId id="317" r:id="rId20"/>
    <p:sldId id="324" r:id="rId21"/>
    <p:sldId id="319" r:id="rId22"/>
    <p:sldId id="318" r:id="rId23"/>
    <p:sldId id="312" r:id="rId24"/>
    <p:sldId id="313" r:id="rId25"/>
    <p:sldId id="263" r:id="rId26"/>
    <p:sldId id="321" r:id="rId27"/>
    <p:sldId id="262" r:id="rId28"/>
    <p:sldId id="322" r:id="rId29"/>
    <p:sldId id="323" r:id="rId30"/>
    <p:sldId id="264"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9F7D3"/>
    <a:srgbClr val="00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351"/>
  </p:normalViewPr>
  <p:slideViewPr>
    <p:cSldViewPr>
      <p:cViewPr varScale="1">
        <p:scale>
          <a:sx n="104" d="100"/>
          <a:sy n="104" d="100"/>
        </p:scale>
        <p:origin x="188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96370-E88A-46AD-936E-7751C7E82320}" type="doc">
      <dgm:prSet loTypeId="urn:microsoft.com/office/officeart/2005/8/layout/process1" loCatId="process" qsTypeId="urn:microsoft.com/office/officeart/2005/8/quickstyle/3d5" qsCatId="3D" csTypeId="urn:microsoft.com/office/officeart/2005/8/colors/accent1_2" csCatId="accent1" phldr="1"/>
      <dgm:spPr/>
      <dgm:t>
        <a:bodyPr/>
        <a:lstStyle/>
        <a:p>
          <a:endParaRPr lang="el-GR"/>
        </a:p>
      </dgm:t>
    </dgm:pt>
    <dgm:pt modelId="{94A76037-C4EC-44B9-B47C-45461806CD18}">
      <dgm:prSet custT="1"/>
      <dgm:spPr/>
      <dgm:t>
        <a:bodyPr/>
        <a:lstStyle/>
        <a:p>
          <a:pPr rtl="0"/>
          <a:r>
            <a:rPr lang="el-GR" sz="2800" b="1" dirty="0">
              <a:solidFill>
                <a:schemeClr val="bg1"/>
              </a:solidFill>
            </a:rPr>
            <a:t>Ο απόλυτος ανθρωποκεντρισμός χαράσσει μια αδιαπέραστη διαχωριστική γραμμή ανάμεσα στο ανώτερο ανθρώπινο στοιχείο και στο κατώτερο ζωικό στοιχείο. </a:t>
          </a:r>
        </a:p>
      </dgm:t>
    </dgm:pt>
    <dgm:pt modelId="{C2D88500-8B52-4842-914E-6F9B86332F51}" type="parTrans" cxnId="{65762B53-BD70-48A1-BC27-07386E33CA47}">
      <dgm:prSet/>
      <dgm:spPr/>
      <dgm:t>
        <a:bodyPr/>
        <a:lstStyle/>
        <a:p>
          <a:endParaRPr lang="el-GR"/>
        </a:p>
      </dgm:t>
    </dgm:pt>
    <dgm:pt modelId="{924D9B56-1D6A-4F1B-A70E-E43CB20A9DBF}" type="sibTrans" cxnId="{65762B53-BD70-48A1-BC27-07386E33CA47}">
      <dgm:prSet/>
      <dgm:spPr/>
      <dgm:t>
        <a:bodyPr/>
        <a:lstStyle/>
        <a:p>
          <a:endParaRPr lang="el-GR"/>
        </a:p>
      </dgm:t>
    </dgm:pt>
    <dgm:pt modelId="{C3A99C41-95DC-4606-B9EF-7267EEE1AF5E}">
      <dgm:prSet custT="1"/>
      <dgm:spPr/>
      <dgm:t>
        <a:bodyPr/>
        <a:lstStyle/>
        <a:p>
          <a:pPr rtl="0"/>
          <a:r>
            <a:rPr lang="el-GR" sz="2400" b="1" i="0" dirty="0">
              <a:solidFill>
                <a:schemeClr val="bg1"/>
              </a:solidFill>
              <a:latin typeface="+mj-lt"/>
            </a:rPr>
            <a:t>Ένα απλό παράδειγμα: </a:t>
          </a:r>
        </a:p>
        <a:p>
          <a:pPr rtl="0"/>
          <a:r>
            <a:rPr lang="el-GR" sz="2400" b="1" dirty="0">
              <a:solidFill>
                <a:schemeClr val="bg1"/>
              </a:solidFill>
            </a:rPr>
            <a:t>το 1456 χρησιμοποιήθηκε το δέρμα πέντε χιλιάδων μοσχαριών για να τυπωθούν από τον Γουτεμβέργιο τριάντα περίπου αντίτυπα της Βίβλου.</a:t>
          </a:r>
          <a:endParaRPr lang="el-GR" sz="2400" b="1" i="0" dirty="0">
            <a:solidFill>
              <a:schemeClr val="bg1"/>
            </a:solidFill>
            <a:latin typeface="+mj-lt"/>
          </a:endParaRPr>
        </a:p>
      </dgm:t>
    </dgm:pt>
    <dgm:pt modelId="{29E3A9D4-786E-445F-B6F6-BED703CEEB73}" type="parTrans" cxnId="{8DB31101-9A7F-4EAA-9651-DA7787511915}">
      <dgm:prSet/>
      <dgm:spPr/>
      <dgm:t>
        <a:bodyPr/>
        <a:lstStyle/>
        <a:p>
          <a:endParaRPr lang="el-GR"/>
        </a:p>
      </dgm:t>
    </dgm:pt>
    <dgm:pt modelId="{AA3E13B1-A462-4C27-8B62-D84D10EDC075}" type="sibTrans" cxnId="{8DB31101-9A7F-4EAA-9651-DA7787511915}">
      <dgm:prSet/>
      <dgm:spPr/>
      <dgm:t>
        <a:bodyPr/>
        <a:lstStyle/>
        <a:p>
          <a:endParaRPr lang="el-GR"/>
        </a:p>
      </dgm:t>
    </dgm:pt>
    <dgm:pt modelId="{4256031E-59A7-4D86-BF80-36432306678D}">
      <dgm:prSet/>
      <dgm:spPr/>
      <dgm:t>
        <a:bodyPr/>
        <a:lstStyle/>
        <a:p>
          <a:r>
            <a:rPr lang="el-GR" b="1" dirty="0">
              <a:solidFill>
                <a:schemeClr val="bg1"/>
              </a:solidFill>
            </a:rPr>
            <a:t>Δύο σκληρά παραδείγματα: </a:t>
          </a:r>
        </a:p>
        <a:p>
          <a:endParaRPr lang="el-GR" b="1" dirty="0">
            <a:solidFill>
              <a:schemeClr val="bg1"/>
            </a:solidFill>
          </a:endParaRPr>
        </a:p>
        <a:p>
          <a:r>
            <a:rPr lang="el-GR" b="1" u="sng" dirty="0">
              <a:solidFill>
                <a:schemeClr val="bg1"/>
              </a:solidFill>
            </a:rPr>
            <a:t>Α΄ σκηνή</a:t>
          </a:r>
          <a:r>
            <a:rPr lang="el-GR" b="1" dirty="0">
              <a:solidFill>
                <a:schemeClr val="bg1"/>
              </a:solidFill>
            </a:rPr>
            <a:t>: οι διοργανωτές της </a:t>
          </a:r>
          <a:r>
            <a:rPr lang="el-GR" b="1" dirty="0" err="1">
              <a:solidFill>
                <a:schemeClr val="bg1"/>
              </a:solidFill>
            </a:rPr>
            <a:t>ζωομαχίας</a:t>
          </a:r>
          <a:r>
            <a:rPr lang="el-GR" b="1" dirty="0">
              <a:solidFill>
                <a:schemeClr val="bg1"/>
              </a:solidFill>
            </a:rPr>
            <a:t> σκάβουν ένα ρηχό άνοιγμα στο έδαφος ώστε ο ταύρος να αναγκάζεται να χώσει τη μουσούδα του, στην ανέλπιδη προσπάθειά του να σωθεί από την επίθεση των σκύλων.</a:t>
          </a:r>
        </a:p>
        <a:p>
          <a:r>
            <a:rPr lang="el-GR" b="1" u="sng" dirty="0">
              <a:solidFill>
                <a:schemeClr val="bg1"/>
              </a:solidFill>
            </a:rPr>
            <a:t>Β΄ σκηνή</a:t>
          </a:r>
          <a:r>
            <a:rPr lang="el-GR" b="1" dirty="0">
              <a:solidFill>
                <a:schemeClr val="bg1"/>
              </a:solidFill>
            </a:rPr>
            <a:t>: αρκούδα που, έχοντας χάσει τα μάτια της από τις αιμοβόρες επιθέσεις των σκύλων, δεχόταν το μαστίγωμα των ανθρώπων</a:t>
          </a:r>
        </a:p>
      </dgm:t>
    </dgm:pt>
    <dgm:pt modelId="{73689CD0-10A0-453F-8A9D-70555AF1A08F}" type="parTrans" cxnId="{611894D2-63B4-49ED-88EC-32FB86A01438}">
      <dgm:prSet/>
      <dgm:spPr/>
      <dgm:t>
        <a:bodyPr/>
        <a:lstStyle/>
        <a:p>
          <a:endParaRPr lang="el-GR"/>
        </a:p>
      </dgm:t>
    </dgm:pt>
    <dgm:pt modelId="{84A3020C-46F7-437C-9E01-BACAB28C1A01}" type="sibTrans" cxnId="{611894D2-63B4-49ED-88EC-32FB86A01438}">
      <dgm:prSet/>
      <dgm:spPr/>
      <dgm:t>
        <a:bodyPr/>
        <a:lstStyle/>
        <a:p>
          <a:endParaRPr lang="el-GR"/>
        </a:p>
      </dgm:t>
    </dgm:pt>
    <dgm:pt modelId="{6392319E-D16A-4C08-B088-712EFADD0E2F}" type="pres">
      <dgm:prSet presAssocID="{D4C96370-E88A-46AD-936E-7751C7E82320}" presName="Name0" presStyleCnt="0">
        <dgm:presLayoutVars>
          <dgm:dir/>
          <dgm:resizeHandles val="exact"/>
        </dgm:presLayoutVars>
      </dgm:prSet>
      <dgm:spPr/>
    </dgm:pt>
    <dgm:pt modelId="{5B91E291-F195-4217-AF65-DADF92546D9F}" type="pres">
      <dgm:prSet presAssocID="{94A76037-C4EC-44B9-B47C-45461806CD18}" presName="node" presStyleLbl="node1" presStyleIdx="0" presStyleCnt="3" custScaleY="170565">
        <dgm:presLayoutVars>
          <dgm:bulletEnabled val="1"/>
        </dgm:presLayoutVars>
      </dgm:prSet>
      <dgm:spPr/>
    </dgm:pt>
    <dgm:pt modelId="{B8CC95A5-2281-4330-BACF-E05C5B9D0B2F}" type="pres">
      <dgm:prSet presAssocID="{924D9B56-1D6A-4F1B-A70E-E43CB20A9DBF}" presName="sibTrans" presStyleLbl="sibTrans2D1" presStyleIdx="0" presStyleCnt="2"/>
      <dgm:spPr/>
    </dgm:pt>
    <dgm:pt modelId="{5C974EBC-A4E4-4DAD-A456-28B7FB24B572}" type="pres">
      <dgm:prSet presAssocID="{924D9B56-1D6A-4F1B-A70E-E43CB20A9DBF}" presName="connectorText" presStyleLbl="sibTrans2D1" presStyleIdx="0" presStyleCnt="2"/>
      <dgm:spPr/>
    </dgm:pt>
    <dgm:pt modelId="{E84449DA-2916-45C7-BE80-996F58632AA6}" type="pres">
      <dgm:prSet presAssocID="{C3A99C41-95DC-4606-B9EF-7267EEE1AF5E}" presName="node" presStyleLbl="node1" presStyleIdx="1" presStyleCnt="3" custScaleY="193614" custLinFactNeighborX="-5666" custLinFactNeighborY="0">
        <dgm:presLayoutVars>
          <dgm:bulletEnabled val="1"/>
        </dgm:presLayoutVars>
      </dgm:prSet>
      <dgm:spPr/>
    </dgm:pt>
    <dgm:pt modelId="{FAA8017C-FA83-47BD-8A77-34126319E84E}" type="pres">
      <dgm:prSet presAssocID="{AA3E13B1-A462-4C27-8B62-D84D10EDC075}" presName="sibTrans" presStyleLbl="sibTrans2D1" presStyleIdx="1" presStyleCnt="2"/>
      <dgm:spPr/>
    </dgm:pt>
    <dgm:pt modelId="{333393D3-CEDE-4C2C-89D5-800B9237BD00}" type="pres">
      <dgm:prSet presAssocID="{AA3E13B1-A462-4C27-8B62-D84D10EDC075}" presName="connectorText" presStyleLbl="sibTrans2D1" presStyleIdx="1" presStyleCnt="2"/>
      <dgm:spPr/>
    </dgm:pt>
    <dgm:pt modelId="{CE7C23D3-6E07-4E70-8756-16F451253202}" type="pres">
      <dgm:prSet presAssocID="{4256031E-59A7-4D86-BF80-36432306678D}" presName="node" presStyleLbl="node1" presStyleIdx="2" presStyleCnt="3" custScaleY="192267">
        <dgm:presLayoutVars>
          <dgm:bulletEnabled val="1"/>
        </dgm:presLayoutVars>
      </dgm:prSet>
      <dgm:spPr/>
    </dgm:pt>
  </dgm:ptLst>
  <dgm:cxnLst>
    <dgm:cxn modelId="{8DB31101-9A7F-4EAA-9651-DA7787511915}" srcId="{D4C96370-E88A-46AD-936E-7751C7E82320}" destId="{C3A99C41-95DC-4606-B9EF-7267EEE1AF5E}" srcOrd="1" destOrd="0" parTransId="{29E3A9D4-786E-445F-B6F6-BED703CEEB73}" sibTransId="{AA3E13B1-A462-4C27-8B62-D84D10EDC075}"/>
    <dgm:cxn modelId="{D94C1420-58E8-405A-82EE-8F3FC2F32F70}" type="presOf" srcId="{94A76037-C4EC-44B9-B47C-45461806CD18}" destId="{5B91E291-F195-4217-AF65-DADF92546D9F}" srcOrd="0" destOrd="0" presId="urn:microsoft.com/office/officeart/2005/8/layout/process1"/>
    <dgm:cxn modelId="{3C64FC2A-1E20-427D-96A1-5F8F5935E815}" type="presOf" srcId="{924D9B56-1D6A-4F1B-A70E-E43CB20A9DBF}" destId="{B8CC95A5-2281-4330-BACF-E05C5B9D0B2F}" srcOrd="0" destOrd="0" presId="urn:microsoft.com/office/officeart/2005/8/layout/process1"/>
    <dgm:cxn modelId="{C62C6834-E82F-4AF6-B6DC-ED5AF4F4AC38}" type="presOf" srcId="{924D9B56-1D6A-4F1B-A70E-E43CB20A9DBF}" destId="{5C974EBC-A4E4-4DAD-A456-28B7FB24B572}" srcOrd="1" destOrd="0" presId="urn:microsoft.com/office/officeart/2005/8/layout/process1"/>
    <dgm:cxn modelId="{5694163E-03D4-42D0-A30D-BA9C6AF09842}" type="presOf" srcId="{D4C96370-E88A-46AD-936E-7751C7E82320}" destId="{6392319E-D16A-4C08-B088-712EFADD0E2F}" srcOrd="0" destOrd="0" presId="urn:microsoft.com/office/officeart/2005/8/layout/process1"/>
    <dgm:cxn modelId="{65762B53-BD70-48A1-BC27-07386E33CA47}" srcId="{D4C96370-E88A-46AD-936E-7751C7E82320}" destId="{94A76037-C4EC-44B9-B47C-45461806CD18}" srcOrd="0" destOrd="0" parTransId="{C2D88500-8B52-4842-914E-6F9B86332F51}" sibTransId="{924D9B56-1D6A-4F1B-A70E-E43CB20A9DBF}"/>
    <dgm:cxn modelId="{F58AEC55-443E-4C72-A06B-4699AB9E512B}" type="presOf" srcId="{C3A99C41-95DC-4606-B9EF-7267EEE1AF5E}" destId="{E84449DA-2916-45C7-BE80-996F58632AA6}" srcOrd="0" destOrd="0" presId="urn:microsoft.com/office/officeart/2005/8/layout/process1"/>
    <dgm:cxn modelId="{68826B9A-A97D-41E4-8EF7-550D27DA6874}" type="presOf" srcId="{4256031E-59A7-4D86-BF80-36432306678D}" destId="{CE7C23D3-6E07-4E70-8756-16F451253202}" srcOrd="0" destOrd="0" presId="urn:microsoft.com/office/officeart/2005/8/layout/process1"/>
    <dgm:cxn modelId="{90564E9C-CFF8-417D-87D8-8B1E8302AE51}" type="presOf" srcId="{AA3E13B1-A462-4C27-8B62-D84D10EDC075}" destId="{FAA8017C-FA83-47BD-8A77-34126319E84E}" srcOrd="0" destOrd="0" presId="urn:microsoft.com/office/officeart/2005/8/layout/process1"/>
    <dgm:cxn modelId="{611894D2-63B4-49ED-88EC-32FB86A01438}" srcId="{D4C96370-E88A-46AD-936E-7751C7E82320}" destId="{4256031E-59A7-4D86-BF80-36432306678D}" srcOrd="2" destOrd="0" parTransId="{73689CD0-10A0-453F-8A9D-70555AF1A08F}" sibTransId="{84A3020C-46F7-437C-9E01-BACAB28C1A01}"/>
    <dgm:cxn modelId="{CF1D24F9-C839-4F4D-ABDB-E446B02D137A}" type="presOf" srcId="{AA3E13B1-A462-4C27-8B62-D84D10EDC075}" destId="{333393D3-CEDE-4C2C-89D5-800B9237BD00}" srcOrd="1" destOrd="0" presId="urn:microsoft.com/office/officeart/2005/8/layout/process1"/>
    <dgm:cxn modelId="{E8A3412A-D6BC-4E33-8F90-DB900EE185FE}" type="presParOf" srcId="{6392319E-D16A-4C08-B088-712EFADD0E2F}" destId="{5B91E291-F195-4217-AF65-DADF92546D9F}" srcOrd="0" destOrd="0" presId="urn:microsoft.com/office/officeart/2005/8/layout/process1"/>
    <dgm:cxn modelId="{2D9B1D80-4ED3-4398-87E2-B37D31089CD5}" type="presParOf" srcId="{6392319E-D16A-4C08-B088-712EFADD0E2F}" destId="{B8CC95A5-2281-4330-BACF-E05C5B9D0B2F}" srcOrd="1" destOrd="0" presId="urn:microsoft.com/office/officeart/2005/8/layout/process1"/>
    <dgm:cxn modelId="{336550E2-E5FF-4AC0-8E02-7BE006DAC35B}" type="presParOf" srcId="{B8CC95A5-2281-4330-BACF-E05C5B9D0B2F}" destId="{5C974EBC-A4E4-4DAD-A456-28B7FB24B572}" srcOrd="0" destOrd="0" presId="urn:microsoft.com/office/officeart/2005/8/layout/process1"/>
    <dgm:cxn modelId="{56AD1DAC-DCF7-4A5B-8ABC-09859B83E137}" type="presParOf" srcId="{6392319E-D16A-4C08-B088-712EFADD0E2F}" destId="{E84449DA-2916-45C7-BE80-996F58632AA6}" srcOrd="2" destOrd="0" presId="urn:microsoft.com/office/officeart/2005/8/layout/process1"/>
    <dgm:cxn modelId="{334D8B9E-7FCC-4546-998C-932718813FF9}" type="presParOf" srcId="{6392319E-D16A-4C08-B088-712EFADD0E2F}" destId="{FAA8017C-FA83-47BD-8A77-34126319E84E}" srcOrd="3" destOrd="0" presId="urn:microsoft.com/office/officeart/2005/8/layout/process1"/>
    <dgm:cxn modelId="{32864B8A-97AF-40A8-8527-5D80EB9D32A0}" type="presParOf" srcId="{FAA8017C-FA83-47BD-8A77-34126319E84E}" destId="{333393D3-CEDE-4C2C-89D5-800B9237BD00}" srcOrd="0" destOrd="0" presId="urn:microsoft.com/office/officeart/2005/8/layout/process1"/>
    <dgm:cxn modelId="{72BA6DDB-7C09-4CF5-B67E-3EDCF0CAACAA}" type="presParOf" srcId="{6392319E-D16A-4C08-B088-712EFADD0E2F}" destId="{CE7C23D3-6E07-4E70-8756-16F45125320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C96370-E88A-46AD-936E-7751C7E82320}" type="doc">
      <dgm:prSet loTypeId="urn:microsoft.com/office/officeart/2005/8/layout/process1" loCatId="process" qsTypeId="urn:microsoft.com/office/officeart/2005/8/quickstyle/3d5" qsCatId="3D" csTypeId="urn:microsoft.com/office/officeart/2005/8/colors/accent1_2" csCatId="accent1" phldr="1"/>
      <dgm:spPr/>
      <dgm:t>
        <a:bodyPr/>
        <a:lstStyle/>
        <a:p>
          <a:endParaRPr lang="el-GR"/>
        </a:p>
      </dgm:t>
    </dgm:pt>
    <dgm:pt modelId="{94A76037-C4EC-44B9-B47C-45461806CD18}">
      <dgm:prSet custT="1"/>
      <dgm:spPr/>
      <dgm:t>
        <a:bodyPr/>
        <a:lstStyle/>
        <a:p>
          <a:pPr rtl="0"/>
          <a:r>
            <a:rPr lang="el-GR" sz="2000" b="1" dirty="0">
              <a:solidFill>
                <a:schemeClr val="bg1"/>
              </a:solidFill>
            </a:rPr>
            <a:t>Ο σχετικός ανθρωποκεντρισμός διατηρεί την υπεροχή του ανθρώπινου έναντι του ζωικού, αλλά «συνδέει μεγάλα και ποικίλα υποσύνολα της ανθρώπινης κοινότητας με το βασίλειο της φύσης, ενώ επιφυλάσσει το πλήρες ανθρώπινο καθεστώς σε ειδικές, αυθαίρετα καθορισμένες κοινωνικές ομάδες», οι οποίες απαρτίζονται από εγγράμματους, λευκούς άνδρες.</a:t>
          </a:r>
        </a:p>
      </dgm:t>
    </dgm:pt>
    <dgm:pt modelId="{C2D88500-8B52-4842-914E-6F9B86332F51}" type="parTrans" cxnId="{65762B53-BD70-48A1-BC27-07386E33CA47}">
      <dgm:prSet/>
      <dgm:spPr/>
      <dgm:t>
        <a:bodyPr/>
        <a:lstStyle/>
        <a:p>
          <a:endParaRPr lang="el-GR"/>
        </a:p>
      </dgm:t>
    </dgm:pt>
    <dgm:pt modelId="{924D9B56-1D6A-4F1B-A70E-E43CB20A9DBF}" type="sibTrans" cxnId="{65762B53-BD70-48A1-BC27-07386E33CA47}">
      <dgm:prSet/>
      <dgm:spPr/>
      <dgm:t>
        <a:bodyPr/>
        <a:lstStyle/>
        <a:p>
          <a:endParaRPr lang="el-GR"/>
        </a:p>
      </dgm:t>
    </dgm:pt>
    <dgm:pt modelId="{C3A99C41-95DC-4606-B9EF-7267EEE1AF5E}">
      <dgm:prSet custT="1"/>
      <dgm:spPr/>
      <dgm:t>
        <a:bodyPr/>
        <a:lstStyle/>
        <a:p>
          <a:pPr rtl="0"/>
          <a:r>
            <a:rPr lang="el-GR" sz="2000" b="1" dirty="0">
              <a:solidFill>
                <a:schemeClr val="bg1"/>
              </a:solidFill>
            </a:rPr>
            <a:t>Η σκηνή του σχετικού ανθρωποκεντρισμού είναι το κυνήγι, το οποίο είναι οργανωμένο ως μαχητική ή και στρατιωτική </a:t>
          </a:r>
          <a:r>
            <a:rPr lang="en-US" sz="2000" b="1" dirty="0">
              <a:solidFill>
                <a:schemeClr val="bg1"/>
              </a:solidFill>
            </a:rPr>
            <a:t>performance</a:t>
          </a:r>
          <a:r>
            <a:rPr lang="el-GR" sz="2000" b="1" dirty="0">
              <a:solidFill>
                <a:schemeClr val="bg1"/>
              </a:solidFill>
            </a:rPr>
            <a:t> στα χρόνια της Αναγέννησης. Στην ανεπίσημη και παράνομη εκδοχή της στα ειρηνικά χρόνια, η σκηνή αυτή παίρνει τη μορφή λαθροθηρίας και υποκαθιστά την ένοπλη σύγκρουση.</a:t>
          </a:r>
          <a:endParaRPr lang="el-GR" sz="2000" b="1" i="0" dirty="0">
            <a:solidFill>
              <a:schemeClr val="bg1"/>
            </a:solidFill>
            <a:latin typeface="+mj-lt"/>
          </a:endParaRPr>
        </a:p>
      </dgm:t>
    </dgm:pt>
    <dgm:pt modelId="{29E3A9D4-786E-445F-B6F6-BED703CEEB73}" type="parTrans" cxnId="{8DB31101-9A7F-4EAA-9651-DA7787511915}">
      <dgm:prSet/>
      <dgm:spPr/>
      <dgm:t>
        <a:bodyPr/>
        <a:lstStyle/>
        <a:p>
          <a:endParaRPr lang="el-GR"/>
        </a:p>
      </dgm:t>
    </dgm:pt>
    <dgm:pt modelId="{AA3E13B1-A462-4C27-8B62-D84D10EDC075}" type="sibTrans" cxnId="{8DB31101-9A7F-4EAA-9651-DA7787511915}">
      <dgm:prSet/>
      <dgm:spPr/>
      <dgm:t>
        <a:bodyPr/>
        <a:lstStyle/>
        <a:p>
          <a:endParaRPr lang="el-GR"/>
        </a:p>
      </dgm:t>
    </dgm:pt>
    <dgm:pt modelId="{4256031E-59A7-4D86-BF80-36432306678D}">
      <dgm:prSet/>
      <dgm:spPr/>
      <dgm:t>
        <a:bodyPr/>
        <a:lstStyle/>
        <a:p>
          <a:r>
            <a:rPr lang="el-GR" b="1" dirty="0">
              <a:solidFill>
                <a:schemeClr val="bg1"/>
              </a:solidFill>
            </a:rPr>
            <a:t>Ένας διπλός διαμερισμός: τον ανθρώπινο και τον ζωικό. Ο ανθρώπινος διαμερισμός: έφιπποι λευκοί, εύποροι αριστοκράτες - πεζοί άποροι υπηρέτες. </a:t>
          </a:r>
        </a:p>
        <a:p>
          <a:r>
            <a:rPr lang="el-GR" b="1" dirty="0">
              <a:solidFill>
                <a:schemeClr val="bg1"/>
              </a:solidFill>
            </a:rPr>
            <a:t>Ο ζωικός διαμερισμός εξημέρωση εκείνων των ζώων (άλογα, σκυλιά, γεράκια) που βρίσκονται από την πλευρά των ανθρώπων και από την άλλη, τα ζώα θηράματα.</a:t>
          </a:r>
        </a:p>
      </dgm:t>
    </dgm:pt>
    <dgm:pt modelId="{73689CD0-10A0-453F-8A9D-70555AF1A08F}" type="parTrans" cxnId="{611894D2-63B4-49ED-88EC-32FB86A01438}">
      <dgm:prSet/>
      <dgm:spPr/>
      <dgm:t>
        <a:bodyPr/>
        <a:lstStyle/>
        <a:p>
          <a:endParaRPr lang="el-GR"/>
        </a:p>
      </dgm:t>
    </dgm:pt>
    <dgm:pt modelId="{84A3020C-46F7-437C-9E01-BACAB28C1A01}" type="sibTrans" cxnId="{611894D2-63B4-49ED-88EC-32FB86A01438}">
      <dgm:prSet/>
      <dgm:spPr/>
      <dgm:t>
        <a:bodyPr/>
        <a:lstStyle/>
        <a:p>
          <a:endParaRPr lang="el-GR"/>
        </a:p>
      </dgm:t>
    </dgm:pt>
    <dgm:pt modelId="{6392319E-D16A-4C08-B088-712EFADD0E2F}" type="pres">
      <dgm:prSet presAssocID="{D4C96370-E88A-46AD-936E-7751C7E82320}" presName="Name0" presStyleCnt="0">
        <dgm:presLayoutVars>
          <dgm:dir/>
          <dgm:resizeHandles val="exact"/>
        </dgm:presLayoutVars>
      </dgm:prSet>
      <dgm:spPr/>
    </dgm:pt>
    <dgm:pt modelId="{5B91E291-F195-4217-AF65-DADF92546D9F}" type="pres">
      <dgm:prSet presAssocID="{94A76037-C4EC-44B9-B47C-45461806CD18}" presName="node" presStyleLbl="node1" presStyleIdx="0" presStyleCnt="3" custScaleY="170565">
        <dgm:presLayoutVars>
          <dgm:bulletEnabled val="1"/>
        </dgm:presLayoutVars>
      </dgm:prSet>
      <dgm:spPr/>
    </dgm:pt>
    <dgm:pt modelId="{B8CC95A5-2281-4330-BACF-E05C5B9D0B2F}" type="pres">
      <dgm:prSet presAssocID="{924D9B56-1D6A-4F1B-A70E-E43CB20A9DBF}" presName="sibTrans" presStyleLbl="sibTrans2D1" presStyleIdx="0" presStyleCnt="2"/>
      <dgm:spPr/>
    </dgm:pt>
    <dgm:pt modelId="{5C974EBC-A4E4-4DAD-A456-28B7FB24B572}" type="pres">
      <dgm:prSet presAssocID="{924D9B56-1D6A-4F1B-A70E-E43CB20A9DBF}" presName="connectorText" presStyleLbl="sibTrans2D1" presStyleIdx="0" presStyleCnt="2"/>
      <dgm:spPr/>
    </dgm:pt>
    <dgm:pt modelId="{E84449DA-2916-45C7-BE80-996F58632AA6}" type="pres">
      <dgm:prSet presAssocID="{C3A99C41-95DC-4606-B9EF-7267EEE1AF5E}" presName="node" presStyleLbl="node1" presStyleIdx="1" presStyleCnt="3" custScaleY="193614">
        <dgm:presLayoutVars>
          <dgm:bulletEnabled val="1"/>
        </dgm:presLayoutVars>
      </dgm:prSet>
      <dgm:spPr/>
    </dgm:pt>
    <dgm:pt modelId="{FAA8017C-FA83-47BD-8A77-34126319E84E}" type="pres">
      <dgm:prSet presAssocID="{AA3E13B1-A462-4C27-8B62-D84D10EDC075}" presName="sibTrans" presStyleLbl="sibTrans2D1" presStyleIdx="1" presStyleCnt="2"/>
      <dgm:spPr/>
    </dgm:pt>
    <dgm:pt modelId="{333393D3-CEDE-4C2C-89D5-800B9237BD00}" type="pres">
      <dgm:prSet presAssocID="{AA3E13B1-A462-4C27-8B62-D84D10EDC075}" presName="connectorText" presStyleLbl="sibTrans2D1" presStyleIdx="1" presStyleCnt="2"/>
      <dgm:spPr/>
    </dgm:pt>
    <dgm:pt modelId="{CE7C23D3-6E07-4E70-8756-16F451253202}" type="pres">
      <dgm:prSet presAssocID="{4256031E-59A7-4D86-BF80-36432306678D}" presName="node" presStyleLbl="node1" presStyleIdx="2" presStyleCnt="3" custScaleY="192267">
        <dgm:presLayoutVars>
          <dgm:bulletEnabled val="1"/>
        </dgm:presLayoutVars>
      </dgm:prSet>
      <dgm:spPr/>
    </dgm:pt>
  </dgm:ptLst>
  <dgm:cxnLst>
    <dgm:cxn modelId="{8DB31101-9A7F-4EAA-9651-DA7787511915}" srcId="{D4C96370-E88A-46AD-936E-7751C7E82320}" destId="{C3A99C41-95DC-4606-B9EF-7267EEE1AF5E}" srcOrd="1" destOrd="0" parTransId="{29E3A9D4-786E-445F-B6F6-BED703CEEB73}" sibTransId="{AA3E13B1-A462-4C27-8B62-D84D10EDC075}"/>
    <dgm:cxn modelId="{CA7A430B-B8E1-4A2E-ABEF-5A0C96666BD0}" type="presOf" srcId="{4256031E-59A7-4D86-BF80-36432306678D}" destId="{CE7C23D3-6E07-4E70-8756-16F451253202}" srcOrd="0" destOrd="0" presId="urn:microsoft.com/office/officeart/2005/8/layout/process1"/>
    <dgm:cxn modelId="{65762B53-BD70-48A1-BC27-07386E33CA47}" srcId="{D4C96370-E88A-46AD-936E-7751C7E82320}" destId="{94A76037-C4EC-44B9-B47C-45461806CD18}" srcOrd="0" destOrd="0" parTransId="{C2D88500-8B52-4842-914E-6F9B86332F51}" sibTransId="{924D9B56-1D6A-4F1B-A70E-E43CB20A9DBF}"/>
    <dgm:cxn modelId="{B3985064-1B94-4D1A-B3CE-2FC88519F7E0}" type="presOf" srcId="{AA3E13B1-A462-4C27-8B62-D84D10EDC075}" destId="{333393D3-CEDE-4C2C-89D5-800B9237BD00}" srcOrd="1" destOrd="0" presId="urn:microsoft.com/office/officeart/2005/8/layout/process1"/>
    <dgm:cxn modelId="{C0D0DB7F-D995-42F8-8E84-0054DAE85B5D}" type="presOf" srcId="{C3A99C41-95DC-4606-B9EF-7267EEE1AF5E}" destId="{E84449DA-2916-45C7-BE80-996F58632AA6}" srcOrd="0" destOrd="0" presId="urn:microsoft.com/office/officeart/2005/8/layout/process1"/>
    <dgm:cxn modelId="{B25188AE-D7C5-48C9-A07F-5D533223F0D8}" type="presOf" srcId="{924D9B56-1D6A-4F1B-A70E-E43CB20A9DBF}" destId="{5C974EBC-A4E4-4DAD-A456-28B7FB24B572}" srcOrd="1" destOrd="0" presId="urn:microsoft.com/office/officeart/2005/8/layout/process1"/>
    <dgm:cxn modelId="{4026D1B3-0FFA-4AC7-A47E-F24E7E013669}" type="presOf" srcId="{D4C96370-E88A-46AD-936E-7751C7E82320}" destId="{6392319E-D16A-4C08-B088-712EFADD0E2F}" srcOrd="0" destOrd="0" presId="urn:microsoft.com/office/officeart/2005/8/layout/process1"/>
    <dgm:cxn modelId="{611894D2-63B4-49ED-88EC-32FB86A01438}" srcId="{D4C96370-E88A-46AD-936E-7751C7E82320}" destId="{4256031E-59A7-4D86-BF80-36432306678D}" srcOrd="2" destOrd="0" parTransId="{73689CD0-10A0-453F-8A9D-70555AF1A08F}" sibTransId="{84A3020C-46F7-437C-9E01-BACAB28C1A01}"/>
    <dgm:cxn modelId="{580486E0-5337-428C-8778-742E73475AD6}" type="presOf" srcId="{AA3E13B1-A462-4C27-8B62-D84D10EDC075}" destId="{FAA8017C-FA83-47BD-8A77-34126319E84E}" srcOrd="0" destOrd="0" presId="urn:microsoft.com/office/officeart/2005/8/layout/process1"/>
    <dgm:cxn modelId="{C94349E2-77E6-43EA-858F-E95CBEEB75D8}" type="presOf" srcId="{924D9B56-1D6A-4F1B-A70E-E43CB20A9DBF}" destId="{B8CC95A5-2281-4330-BACF-E05C5B9D0B2F}" srcOrd="0" destOrd="0" presId="urn:microsoft.com/office/officeart/2005/8/layout/process1"/>
    <dgm:cxn modelId="{6CCC75E9-1C0B-461F-B785-C515D2AB589A}" type="presOf" srcId="{94A76037-C4EC-44B9-B47C-45461806CD18}" destId="{5B91E291-F195-4217-AF65-DADF92546D9F}" srcOrd="0" destOrd="0" presId="urn:microsoft.com/office/officeart/2005/8/layout/process1"/>
    <dgm:cxn modelId="{B377BB45-FA6E-4E6D-BDD0-3B2E6B30927B}" type="presParOf" srcId="{6392319E-D16A-4C08-B088-712EFADD0E2F}" destId="{5B91E291-F195-4217-AF65-DADF92546D9F}" srcOrd="0" destOrd="0" presId="urn:microsoft.com/office/officeart/2005/8/layout/process1"/>
    <dgm:cxn modelId="{BE21AE03-818F-497C-89E7-F5EBF3F25C65}" type="presParOf" srcId="{6392319E-D16A-4C08-B088-712EFADD0E2F}" destId="{B8CC95A5-2281-4330-BACF-E05C5B9D0B2F}" srcOrd="1" destOrd="0" presId="urn:microsoft.com/office/officeart/2005/8/layout/process1"/>
    <dgm:cxn modelId="{2D0B9875-DD59-4280-888F-836C99759A2A}" type="presParOf" srcId="{B8CC95A5-2281-4330-BACF-E05C5B9D0B2F}" destId="{5C974EBC-A4E4-4DAD-A456-28B7FB24B572}" srcOrd="0" destOrd="0" presId="urn:microsoft.com/office/officeart/2005/8/layout/process1"/>
    <dgm:cxn modelId="{58D71F7C-AC39-4056-924D-7FB1D5AA9B98}" type="presParOf" srcId="{6392319E-D16A-4C08-B088-712EFADD0E2F}" destId="{E84449DA-2916-45C7-BE80-996F58632AA6}" srcOrd="2" destOrd="0" presId="urn:microsoft.com/office/officeart/2005/8/layout/process1"/>
    <dgm:cxn modelId="{4641632A-D107-4419-9889-0BD2722F1A00}" type="presParOf" srcId="{6392319E-D16A-4C08-B088-712EFADD0E2F}" destId="{FAA8017C-FA83-47BD-8A77-34126319E84E}" srcOrd="3" destOrd="0" presId="urn:microsoft.com/office/officeart/2005/8/layout/process1"/>
    <dgm:cxn modelId="{C439CDDE-5C4D-4D30-AA33-16EA811AAE8F}" type="presParOf" srcId="{FAA8017C-FA83-47BD-8A77-34126319E84E}" destId="{333393D3-CEDE-4C2C-89D5-800B9237BD00}" srcOrd="0" destOrd="0" presId="urn:microsoft.com/office/officeart/2005/8/layout/process1"/>
    <dgm:cxn modelId="{1495992C-7731-44B6-B441-002D27FCE532}" type="presParOf" srcId="{6392319E-D16A-4C08-B088-712EFADD0E2F}" destId="{CE7C23D3-6E07-4E70-8756-16F45125320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C96370-E88A-46AD-936E-7751C7E82320}" type="doc">
      <dgm:prSet loTypeId="urn:microsoft.com/office/officeart/2005/8/layout/process1" loCatId="process" qsTypeId="urn:microsoft.com/office/officeart/2005/8/quickstyle/3d5" qsCatId="3D" csTypeId="urn:microsoft.com/office/officeart/2005/8/colors/accent1_2" csCatId="accent1" phldr="1"/>
      <dgm:spPr/>
      <dgm:t>
        <a:bodyPr/>
        <a:lstStyle/>
        <a:p>
          <a:endParaRPr lang="el-GR"/>
        </a:p>
      </dgm:t>
    </dgm:pt>
    <dgm:pt modelId="{94A76037-C4EC-44B9-B47C-45461806CD18}">
      <dgm:prSet custT="1"/>
      <dgm:spPr/>
      <dgm:t>
        <a:bodyPr/>
        <a:lstStyle/>
        <a:p>
          <a:pPr rtl="0"/>
          <a:r>
            <a:rPr lang="el-GR" sz="2000" b="1" dirty="0">
              <a:solidFill>
                <a:schemeClr val="bg1"/>
              </a:solidFill>
            </a:rPr>
            <a:t>Ο </a:t>
          </a:r>
          <a:r>
            <a:rPr lang="el-GR" sz="2000" b="1" dirty="0" err="1">
              <a:solidFill>
                <a:schemeClr val="bg1"/>
              </a:solidFill>
            </a:rPr>
            <a:t>ανθρωπομορφισμόςερείδεται</a:t>
          </a:r>
          <a:r>
            <a:rPr lang="el-GR" sz="2000" b="1" dirty="0">
              <a:solidFill>
                <a:schemeClr val="bg1"/>
              </a:solidFill>
            </a:rPr>
            <a:t> στην άρνηση του κάθετου διαχωρισμού μεταξύ του ανθρώπινου και του ζωικού. Δεν εννοείται τόσο η απόδοση των κατηγορημάτων του προσώπου ή του λόγου στα ζώα, όσο η προσέγγιση του θολού τοπίου που δημιουργείται την εποχή της ύστερης Αναγέννησης και της πρώιμης </a:t>
          </a:r>
          <a:r>
            <a:rPr lang="el-GR" sz="2000" b="1" dirty="0" err="1">
              <a:solidFill>
                <a:schemeClr val="bg1"/>
              </a:solidFill>
            </a:rPr>
            <a:t>νεωτερικότητας</a:t>
          </a:r>
          <a:r>
            <a:rPr lang="el-GR" sz="2000" b="1" dirty="0">
              <a:solidFill>
                <a:schemeClr val="bg1"/>
              </a:solidFill>
            </a:rPr>
            <a:t> ως προς τη σχέση του πολιτισμού με τη φύση. </a:t>
          </a:r>
        </a:p>
      </dgm:t>
    </dgm:pt>
    <dgm:pt modelId="{C2D88500-8B52-4842-914E-6F9B86332F51}" type="parTrans" cxnId="{65762B53-BD70-48A1-BC27-07386E33CA47}">
      <dgm:prSet/>
      <dgm:spPr/>
      <dgm:t>
        <a:bodyPr/>
        <a:lstStyle/>
        <a:p>
          <a:endParaRPr lang="el-GR"/>
        </a:p>
      </dgm:t>
    </dgm:pt>
    <dgm:pt modelId="{924D9B56-1D6A-4F1B-A70E-E43CB20A9DBF}" type="sibTrans" cxnId="{65762B53-BD70-48A1-BC27-07386E33CA47}">
      <dgm:prSet/>
      <dgm:spPr/>
      <dgm:t>
        <a:bodyPr/>
        <a:lstStyle/>
        <a:p>
          <a:endParaRPr lang="el-GR"/>
        </a:p>
      </dgm:t>
    </dgm:pt>
    <dgm:pt modelId="{C3A99C41-95DC-4606-B9EF-7267EEE1AF5E}">
      <dgm:prSet custT="1"/>
      <dgm:spPr/>
      <dgm:t>
        <a:bodyPr/>
        <a:lstStyle/>
        <a:p>
          <a:pPr rtl="0"/>
          <a:r>
            <a:rPr lang="el-GR" sz="2000" b="1" dirty="0">
              <a:solidFill>
                <a:schemeClr val="bg1"/>
              </a:solidFill>
            </a:rPr>
            <a:t>Την εποχή αυτή «οι άνθρωποι είχαν μεγαλύτερη επαφή με περισσότερα ζώα απ’ </a:t>
          </a:r>
          <a:r>
            <a:rPr lang="el-GR" sz="2000" b="1" dirty="0" err="1">
              <a:solidFill>
                <a:schemeClr val="bg1"/>
              </a:solidFill>
            </a:rPr>
            <a:t>ό,τι</a:t>
          </a:r>
          <a:r>
            <a:rPr lang="el-GR" sz="2000" b="1" dirty="0">
              <a:solidFill>
                <a:schemeClr val="bg1"/>
              </a:solidFill>
            </a:rPr>
            <a:t> έχουμε οι περισσότεροι από εμάς σήμερα». </a:t>
          </a:r>
        </a:p>
        <a:p>
          <a:pPr rtl="0"/>
          <a:endParaRPr lang="el-GR" sz="2000" b="1" dirty="0">
            <a:solidFill>
              <a:schemeClr val="bg1"/>
            </a:solidFill>
          </a:endParaRPr>
        </a:p>
        <a:p>
          <a:pPr rtl="0"/>
          <a:r>
            <a:rPr lang="el-GR" sz="2000" b="1" dirty="0">
              <a:solidFill>
                <a:schemeClr val="bg1"/>
              </a:solidFill>
            </a:rPr>
            <a:t>Η σκηνή του ανθρωπομορφισμού θα μπορούσε να βρει εφαρμογή στις αρκετές εκείνες περιπτώσεις χρήσης πραγματικών σκύλων στις ελισαβετιανές παραστάσεις.</a:t>
          </a:r>
        </a:p>
        <a:p>
          <a:pPr rtl="0"/>
          <a:r>
            <a:rPr lang="el-GR" sz="2000" b="1" i="0" dirty="0">
              <a:solidFill>
                <a:schemeClr val="bg1"/>
              </a:solidFill>
              <a:latin typeface="+mj-lt"/>
            </a:rPr>
            <a:t>Τα σαιξπηρικά </a:t>
          </a:r>
          <a:r>
            <a:rPr lang="en-US" sz="2000" b="1" i="0" dirty="0">
              <a:solidFill>
                <a:schemeClr val="bg1"/>
              </a:solidFill>
              <a:latin typeface="+mj-lt"/>
            </a:rPr>
            <a:t>dramatis </a:t>
          </a:r>
          <a:r>
            <a:rPr lang="en-US" sz="2000" b="1" i="0" dirty="0" err="1">
              <a:solidFill>
                <a:schemeClr val="bg1"/>
              </a:solidFill>
              <a:latin typeface="+mj-lt"/>
            </a:rPr>
            <a:t>animalia</a:t>
          </a:r>
          <a:r>
            <a:rPr lang="el-GR" sz="2000" b="1" i="0" dirty="0">
              <a:solidFill>
                <a:schemeClr val="bg1"/>
              </a:solidFill>
              <a:latin typeface="+mj-lt"/>
            </a:rPr>
            <a:t> και η </a:t>
          </a:r>
          <a:r>
            <a:rPr lang="el-GR" sz="2000" b="1" i="0" dirty="0" err="1">
              <a:solidFill>
                <a:schemeClr val="bg1"/>
              </a:solidFill>
              <a:latin typeface="+mj-lt"/>
            </a:rPr>
            <a:t>ζωογραφία</a:t>
          </a:r>
          <a:r>
            <a:rPr lang="el-GR" sz="2000" b="1" i="0" dirty="0">
              <a:solidFill>
                <a:schemeClr val="bg1"/>
              </a:solidFill>
              <a:latin typeface="+mj-lt"/>
            </a:rPr>
            <a:t> των κειμένων του. </a:t>
          </a:r>
        </a:p>
      </dgm:t>
    </dgm:pt>
    <dgm:pt modelId="{29E3A9D4-786E-445F-B6F6-BED703CEEB73}" type="parTrans" cxnId="{8DB31101-9A7F-4EAA-9651-DA7787511915}">
      <dgm:prSet/>
      <dgm:spPr/>
      <dgm:t>
        <a:bodyPr/>
        <a:lstStyle/>
        <a:p>
          <a:endParaRPr lang="el-GR"/>
        </a:p>
      </dgm:t>
    </dgm:pt>
    <dgm:pt modelId="{AA3E13B1-A462-4C27-8B62-D84D10EDC075}" type="sibTrans" cxnId="{8DB31101-9A7F-4EAA-9651-DA7787511915}">
      <dgm:prSet/>
      <dgm:spPr/>
      <dgm:t>
        <a:bodyPr/>
        <a:lstStyle/>
        <a:p>
          <a:endParaRPr lang="el-GR"/>
        </a:p>
      </dgm:t>
    </dgm:pt>
    <dgm:pt modelId="{4256031E-59A7-4D86-BF80-36432306678D}">
      <dgm:prSet/>
      <dgm:spPr/>
      <dgm:t>
        <a:bodyPr/>
        <a:lstStyle/>
        <a:p>
          <a:r>
            <a:rPr lang="el-GR" b="1" dirty="0">
              <a:solidFill>
                <a:schemeClr val="bg1"/>
              </a:solidFill>
            </a:rPr>
            <a:t>Από τις 276 αναφορές της </a:t>
          </a:r>
          <a:r>
            <a:rPr lang="el-GR" b="1" dirty="0" err="1">
              <a:solidFill>
                <a:schemeClr val="bg1"/>
              </a:solidFill>
            </a:rPr>
            <a:t>ζωογραφίας</a:t>
          </a:r>
          <a:r>
            <a:rPr lang="el-GR" b="1" dirty="0">
              <a:solidFill>
                <a:schemeClr val="bg1"/>
              </a:solidFill>
            </a:rPr>
            <a:t> μόνο οι 8 χρησιμοποιούν τη λέξη «ζώο» («</a:t>
          </a:r>
          <a:r>
            <a:rPr lang="en-US" b="1" dirty="0">
              <a:solidFill>
                <a:schemeClr val="bg1"/>
              </a:solidFill>
            </a:rPr>
            <a:t>animal</a:t>
          </a:r>
          <a:r>
            <a:rPr lang="el-GR" b="1" dirty="0">
              <a:solidFill>
                <a:schemeClr val="bg1"/>
              </a:solidFill>
            </a:rPr>
            <a:t>»), ενώ οι άλλες 141 μοιράζονται στη λέξη «κτήνος» («</a:t>
          </a:r>
          <a:r>
            <a:rPr lang="en-US" b="1" dirty="0">
              <a:solidFill>
                <a:schemeClr val="bg1"/>
              </a:solidFill>
            </a:rPr>
            <a:t>beast</a:t>
          </a:r>
          <a:r>
            <a:rPr lang="el-GR" b="1" dirty="0">
              <a:solidFill>
                <a:schemeClr val="bg1"/>
              </a:solidFill>
            </a:rPr>
            <a:t>») και οι υπόλοιπες 127 στη λέξη «πλάσμα» («</a:t>
          </a:r>
          <a:r>
            <a:rPr lang="en-US" b="1" dirty="0">
              <a:solidFill>
                <a:schemeClr val="bg1"/>
              </a:solidFill>
            </a:rPr>
            <a:t>creature</a:t>
          </a:r>
          <a:r>
            <a:rPr lang="el-GR" b="1" dirty="0">
              <a:solidFill>
                <a:schemeClr val="bg1"/>
              </a:solidFill>
            </a:rPr>
            <a:t>»). Ο γενικευτικός και </a:t>
          </a:r>
          <a:r>
            <a:rPr lang="el-GR" b="1" dirty="0" err="1">
              <a:solidFill>
                <a:schemeClr val="bg1"/>
              </a:solidFill>
            </a:rPr>
            <a:t>απαξιωτικός</a:t>
          </a:r>
          <a:r>
            <a:rPr lang="el-GR" b="1" dirty="0">
              <a:solidFill>
                <a:schemeClr val="bg1"/>
              </a:solidFill>
            </a:rPr>
            <a:t> όρος του «ζώου» εδραιώνεται μετά το καρτεσιανό </a:t>
          </a:r>
          <a:r>
            <a:rPr lang="en-US" b="1" dirty="0">
              <a:solidFill>
                <a:schemeClr val="bg1"/>
              </a:solidFill>
            </a:rPr>
            <a:t>cogito</a:t>
          </a:r>
          <a:r>
            <a:rPr lang="el-GR" b="1" dirty="0">
              <a:solidFill>
                <a:schemeClr val="bg1"/>
              </a:solidFill>
            </a:rPr>
            <a:t>, ενώ ο </a:t>
          </a:r>
          <a:r>
            <a:rPr lang="en-US" b="1" dirty="0">
              <a:solidFill>
                <a:schemeClr val="bg1"/>
              </a:solidFill>
            </a:rPr>
            <a:t>Shakespeare</a:t>
          </a:r>
          <a:r>
            <a:rPr lang="el-GR" b="1" dirty="0">
              <a:solidFill>
                <a:schemeClr val="bg1"/>
              </a:solidFill>
            </a:rPr>
            <a:t> δεν διστάζει να προσδιορίσει τους ανθρώπους και με τις τρεις παραπάνω λέξεις.</a:t>
          </a:r>
        </a:p>
      </dgm:t>
    </dgm:pt>
    <dgm:pt modelId="{73689CD0-10A0-453F-8A9D-70555AF1A08F}" type="parTrans" cxnId="{611894D2-63B4-49ED-88EC-32FB86A01438}">
      <dgm:prSet/>
      <dgm:spPr/>
      <dgm:t>
        <a:bodyPr/>
        <a:lstStyle/>
        <a:p>
          <a:endParaRPr lang="el-GR"/>
        </a:p>
      </dgm:t>
    </dgm:pt>
    <dgm:pt modelId="{84A3020C-46F7-437C-9E01-BACAB28C1A01}" type="sibTrans" cxnId="{611894D2-63B4-49ED-88EC-32FB86A01438}">
      <dgm:prSet/>
      <dgm:spPr/>
      <dgm:t>
        <a:bodyPr/>
        <a:lstStyle/>
        <a:p>
          <a:endParaRPr lang="el-GR"/>
        </a:p>
      </dgm:t>
    </dgm:pt>
    <dgm:pt modelId="{6392319E-D16A-4C08-B088-712EFADD0E2F}" type="pres">
      <dgm:prSet presAssocID="{D4C96370-E88A-46AD-936E-7751C7E82320}" presName="Name0" presStyleCnt="0">
        <dgm:presLayoutVars>
          <dgm:dir/>
          <dgm:resizeHandles val="exact"/>
        </dgm:presLayoutVars>
      </dgm:prSet>
      <dgm:spPr/>
    </dgm:pt>
    <dgm:pt modelId="{5B91E291-F195-4217-AF65-DADF92546D9F}" type="pres">
      <dgm:prSet presAssocID="{94A76037-C4EC-44B9-B47C-45461806CD18}" presName="node" presStyleLbl="node1" presStyleIdx="0" presStyleCnt="3" custScaleY="170565">
        <dgm:presLayoutVars>
          <dgm:bulletEnabled val="1"/>
        </dgm:presLayoutVars>
      </dgm:prSet>
      <dgm:spPr/>
    </dgm:pt>
    <dgm:pt modelId="{B8CC95A5-2281-4330-BACF-E05C5B9D0B2F}" type="pres">
      <dgm:prSet presAssocID="{924D9B56-1D6A-4F1B-A70E-E43CB20A9DBF}" presName="sibTrans" presStyleLbl="sibTrans2D1" presStyleIdx="0" presStyleCnt="2"/>
      <dgm:spPr/>
    </dgm:pt>
    <dgm:pt modelId="{5C974EBC-A4E4-4DAD-A456-28B7FB24B572}" type="pres">
      <dgm:prSet presAssocID="{924D9B56-1D6A-4F1B-A70E-E43CB20A9DBF}" presName="connectorText" presStyleLbl="sibTrans2D1" presStyleIdx="0" presStyleCnt="2"/>
      <dgm:spPr/>
    </dgm:pt>
    <dgm:pt modelId="{E84449DA-2916-45C7-BE80-996F58632AA6}" type="pres">
      <dgm:prSet presAssocID="{C3A99C41-95DC-4606-B9EF-7267EEE1AF5E}" presName="node" presStyleLbl="node1" presStyleIdx="1" presStyleCnt="3" custScaleY="193614">
        <dgm:presLayoutVars>
          <dgm:bulletEnabled val="1"/>
        </dgm:presLayoutVars>
      </dgm:prSet>
      <dgm:spPr/>
    </dgm:pt>
    <dgm:pt modelId="{FAA8017C-FA83-47BD-8A77-34126319E84E}" type="pres">
      <dgm:prSet presAssocID="{AA3E13B1-A462-4C27-8B62-D84D10EDC075}" presName="sibTrans" presStyleLbl="sibTrans2D1" presStyleIdx="1" presStyleCnt="2"/>
      <dgm:spPr/>
    </dgm:pt>
    <dgm:pt modelId="{333393D3-CEDE-4C2C-89D5-800B9237BD00}" type="pres">
      <dgm:prSet presAssocID="{AA3E13B1-A462-4C27-8B62-D84D10EDC075}" presName="connectorText" presStyleLbl="sibTrans2D1" presStyleIdx="1" presStyleCnt="2"/>
      <dgm:spPr/>
    </dgm:pt>
    <dgm:pt modelId="{CE7C23D3-6E07-4E70-8756-16F451253202}" type="pres">
      <dgm:prSet presAssocID="{4256031E-59A7-4D86-BF80-36432306678D}" presName="node" presStyleLbl="node1" presStyleIdx="2" presStyleCnt="3" custScaleY="192267">
        <dgm:presLayoutVars>
          <dgm:bulletEnabled val="1"/>
        </dgm:presLayoutVars>
      </dgm:prSet>
      <dgm:spPr/>
    </dgm:pt>
  </dgm:ptLst>
  <dgm:cxnLst>
    <dgm:cxn modelId="{8DB31101-9A7F-4EAA-9651-DA7787511915}" srcId="{D4C96370-E88A-46AD-936E-7751C7E82320}" destId="{C3A99C41-95DC-4606-B9EF-7267EEE1AF5E}" srcOrd="1" destOrd="0" parTransId="{29E3A9D4-786E-445F-B6F6-BED703CEEB73}" sibTransId="{AA3E13B1-A462-4C27-8B62-D84D10EDC075}"/>
    <dgm:cxn modelId="{A8D80D1B-A28E-48D9-91AE-2AAE234C4988}" type="presOf" srcId="{AA3E13B1-A462-4C27-8B62-D84D10EDC075}" destId="{FAA8017C-FA83-47BD-8A77-34126319E84E}" srcOrd="0" destOrd="0" presId="urn:microsoft.com/office/officeart/2005/8/layout/process1"/>
    <dgm:cxn modelId="{65762B53-BD70-48A1-BC27-07386E33CA47}" srcId="{D4C96370-E88A-46AD-936E-7751C7E82320}" destId="{94A76037-C4EC-44B9-B47C-45461806CD18}" srcOrd="0" destOrd="0" parTransId="{C2D88500-8B52-4842-914E-6F9B86332F51}" sibTransId="{924D9B56-1D6A-4F1B-A70E-E43CB20A9DBF}"/>
    <dgm:cxn modelId="{959D6D60-3A2E-40F0-9073-F78E1E0A7B10}" type="presOf" srcId="{C3A99C41-95DC-4606-B9EF-7267EEE1AF5E}" destId="{E84449DA-2916-45C7-BE80-996F58632AA6}" srcOrd="0" destOrd="0" presId="urn:microsoft.com/office/officeart/2005/8/layout/process1"/>
    <dgm:cxn modelId="{DD04CCA6-D1CB-4830-AEAE-63BFCCEE92C6}" type="presOf" srcId="{94A76037-C4EC-44B9-B47C-45461806CD18}" destId="{5B91E291-F195-4217-AF65-DADF92546D9F}" srcOrd="0" destOrd="0" presId="urn:microsoft.com/office/officeart/2005/8/layout/process1"/>
    <dgm:cxn modelId="{D23C22A8-7553-4639-B971-CB14D43A9C2C}" type="presOf" srcId="{AA3E13B1-A462-4C27-8B62-D84D10EDC075}" destId="{333393D3-CEDE-4C2C-89D5-800B9237BD00}" srcOrd="1" destOrd="0" presId="urn:microsoft.com/office/officeart/2005/8/layout/process1"/>
    <dgm:cxn modelId="{F1E11EAD-1F4B-4437-A0A8-3B93F13B26B1}" type="presOf" srcId="{D4C96370-E88A-46AD-936E-7751C7E82320}" destId="{6392319E-D16A-4C08-B088-712EFADD0E2F}" srcOrd="0" destOrd="0" presId="urn:microsoft.com/office/officeart/2005/8/layout/process1"/>
    <dgm:cxn modelId="{611894D2-63B4-49ED-88EC-32FB86A01438}" srcId="{D4C96370-E88A-46AD-936E-7751C7E82320}" destId="{4256031E-59A7-4D86-BF80-36432306678D}" srcOrd="2" destOrd="0" parTransId="{73689CD0-10A0-453F-8A9D-70555AF1A08F}" sibTransId="{84A3020C-46F7-437C-9E01-BACAB28C1A01}"/>
    <dgm:cxn modelId="{808FB0D3-47B3-4256-854E-1CCE1B8E8BCC}" type="presOf" srcId="{4256031E-59A7-4D86-BF80-36432306678D}" destId="{CE7C23D3-6E07-4E70-8756-16F451253202}" srcOrd="0" destOrd="0" presId="urn:microsoft.com/office/officeart/2005/8/layout/process1"/>
    <dgm:cxn modelId="{F150F1DE-74EB-43B7-B993-66DAD5D741D9}" type="presOf" srcId="{924D9B56-1D6A-4F1B-A70E-E43CB20A9DBF}" destId="{B8CC95A5-2281-4330-BACF-E05C5B9D0B2F}" srcOrd="0" destOrd="0" presId="urn:microsoft.com/office/officeart/2005/8/layout/process1"/>
    <dgm:cxn modelId="{DF2345E4-5AAC-4F40-86AB-32C674D0E6F3}" type="presOf" srcId="{924D9B56-1D6A-4F1B-A70E-E43CB20A9DBF}" destId="{5C974EBC-A4E4-4DAD-A456-28B7FB24B572}" srcOrd="1" destOrd="0" presId="urn:microsoft.com/office/officeart/2005/8/layout/process1"/>
    <dgm:cxn modelId="{DB31C25A-7F9F-4220-A4D6-0B6EF2B10BE3}" type="presParOf" srcId="{6392319E-D16A-4C08-B088-712EFADD0E2F}" destId="{5B91E291-F195-4217-AF65-DADF92546D9F}" srcOrd="0" destOrd="0" presId="urn:microsoft.com/office/officeart/2005/8/layout/process1"/>
    <dgm:cxn modelId="{4448F217-D059-430D-BB8D-E114E2D5A6F8}" type="presParOf" srcId="{6392319E-D16A-4C08-B088-712EFADD0E2F}" destId="{B8CC95A5-2281-4330-BACF-E05C5B9D0B2F}" srcOrd="1" destOrd="0" presId="urn:microsoft.com/office/officeart/2005/8/layout/process1"/>
    <dgm:cxn modelId="{57D290A7-BA7E-4AFE-BBB3-CA08674F797C}" type="presParOf" srcId="{B8CC95A5-2281-4330-BACF-E05C5B9D0B2F}" destId="{5C974EBC-A4E4-4DAD-A456-28B7FB24B572}" srcOrd="0" destOrd="0" presId="urn:microsoft.com/office/officeart/2005/8/layout/process1"/>
    <dgm:cxn modelId="{DB272D96-C640-4BA1-8435-3AA2F7D905A7}" type="presParOf" srcId="{6392319E-D16A-4C08-B088-712EFADD0E2F}" destId="{E84449DA-2916-45C7-BE80-996F58632AA6}" srcOrd="2" destOrd="0" presId="urn:microsoft.com/office/officeart/2005/8/layout/process1"/>
    <dgm:cxn modelId="{D62EFE1F-EA0C-49FB-B135-373D44EEB40E}" type="presParOf" srcId="{6392319E-D16A-4C08-B088-712EFADD0E2F}" destId="{FAA8017C-FA83-47BD-8A77-34126319E84E}" srcOrd="3" destOrd="0" presId="urn:microsoft.com/office/officeart/2005/8/layout/process1"/>
    <dgm:cxn modelId="{08C2C56D-0061-4AD9-942D-71CAFC2ECB4A}" type="presParOf" srcId="{FAA8017C-FA83-47BD-8A77-34126319E84E}" destId="{333393D3-CEDE-4C2C-89D5-800B9237BD00}" srcOrd="0" destOrd="0" presId="urn:microsoft.com/office/officeart/2005/8/layout/process1"/>
    <dgm:cxn modelId="{6AEDE886-27C7-4B66-B6B2-32471BAFDB58}" type="presParOf" srcId="{6392319E-D16A-4C08-B088-712EFADD0E2F}" destId="{CE7C23D3-6E07-4E70-8756-16F45125320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1E291-F195-4217-AF65-DADF92546D9F}">
      <dsp:nvSpPr>
        <dsp:cNvPr id="0" name=""/>
        <dsp:cNvSpPr/>
      </dsp:nvSpPr>
      <dsp:spPr>
        <a:xfrm>
          <a:off x="12346" y="0"/>
          <a:ext cx="2371526" cy="685800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l-GR" sz="2800" b="1" kern="1200" dirty="0">
              <a:solidFill>
                <a:schemeClr val="bg1"/>
              </a:solidFill>
            </a:rPr>
            <a:t>Ο απόλυτος ανθρωποκεντρισμός χαράσσει μια αδιαπέραστη διαχωριστική γραμμή ανάμεσα στο ανώτερο ανθρώπινο στοιχείο και στο κατώτερο ζωικό στοιχείο. </a:t>
          </a:r>
        </a:p>
      </dsp:txBody>
      <dsp:txXfrm>
        <a:off x="81806" y="69460"/>
        <a:ext cx="2232606" cy="6719080"/>
      </dsp:txXfrm>
    </dsp:sp>
    <dsp:sp modelId="{B8CC95A5-2281-4330-BACF-E05C5B9D0B2F}">
      <dsp:nvSpPr>
        <dsp:cNvPr id="0" name=""/>
        <dsp:cNvSpPr/>
      </dsp:nvSpPr>
      <dsp:spPr>
        <a:xfrm>
          <a:off x="2607589" y="3134930"/>
          <a:ext cx="474277" cy="588138"/>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l-GR" sz="1500" kern="1200"/>
        </a:p>
      </dsp:txBody>
      <dsp:txXfrm>
        <a:off x="2607589" y="3252558"/>
        <a:ext cx="331994" cy="352882"/>
      </dsp:txXfrm>
    </dsp:sp>
    <dsp:sp modelId="{E84449DA-2916-45C7-BE80-996F58632AA6}">
      <dsp:nvSpPr>
        <dsp:cNvPr id="0" name=""/>
        <dsp:cNvSpPr/>
      </dsp:nvSpPr>
      <dsp:spPr>
        <a:xfrm>
          <a:off x="3278736" y="-463371"/>
          <a:ext cx="2371526" cy="7784743"/>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l-GR" sz="2400" b="1" i="0" kern="1200" dirty="0">
              <a:solidFill>
                <a:schemeClr val="bg1"/>
              </a:solidFill>
              <a:latin typeface="+mj-lt"/>
            </a:rPr>
            <a:t>Ένα απλό παράδειγμα: </a:t>
          </a:r>
        </a:p>
        <a:p>
          <a:pPr marL="0" lvl="0" indent="0" algn="ctr" defTabSz="1066800" rtl="0">
            <a:lnSpc>
              <a:spcPct val="90000"/>
            </a:lnSpc>
            <a:spcBef>
              <a:spcPct val="0"/>
            </a:spcBef>
            <a:spcAft>
              <a:spcPct val="35000"/>
            </a:spcAft>
            <a:buNone/>
          </a:pPr>
          <a:r>
            <a:rPr lang="el-GR" sz="2400" b="1" kern="1200" dirty="0">
              <a:solidFill>
                <a:schemeClr val="bg1"/>
              </a:solidFill>
            </a:rPr>
            <a:t>το 1456 χρησιμοποιήθηκε το δέρμα πέντε χιλιάδων μοσχαριών για να τυπωθούν από τον Γουτεμβέργιο τριάντα περίπου αντίτυπα της Βίβλου.</a:t>
          </a:r>
          <a:endParaRPr lang="el-GR" sz="2400" b="1" i="0" kern="1200" dirty="0">
            <a:solidFill>
              <a:schemeClr val="bg1"/>
            </a:solidFill>
            <a:latin typeface="+mj-lt"/>
          </a:endParaRPr>
        </a:p>
      </dsp:txBody>
      <dsp:txXfrm>
        <a:off x="3348196" y="-393911"/>
        <a:ext cx="2232606" cy="7645823"/>
      </dsp:txXfrm>
    </dsp:sp>
    <dsp:sp modelId="{FAA8017C-FA83-47BD-8A77-34126319E84E}">
      <dsp:nvSpPr>
        <dsp:cNvPr id="0" name=""/>
        <dsp:cNvSpPr/>
      </dsp:nvSpPr>
      <dsp:spPr>
        <a:xfrm>
          <a:off x="5900852" y="3134930"/>
          <a:ext cx="531250" cy="588138"/>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l-GR" sz="1500" kern="1200"/>
        </a:p>
      </dsp:txBody>
      <dsp:txXfrm>
        <a:off x="5900852" y="3252558"/>
        <a:ext cx="371875" cy="352882"/>
      </dsp:txXfrm>
    </dsp:sp>
    <dsp:sp modelId="{CE7C23D3-6E07-4E70-8756-16F451253202}">
      <dsp:nvSpPr>
        <dsp:cNvPr id="0" name=""/>
        <dsp:cNvSpPr/>
      </dsp:nvSpPr>
      <dsp:spPr>
        <a:xfrm>
          <a:off x="6652622" y="-436292"/>
          <a:ext cx="2371526" cy="773058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rPr>
            <a:t>Δύο σκληρά παραδείγματα: </a:t>
          </a:r>
        </a:p>
        <a:p>
          <a:pPr marL="0" lvl="0" indent="0" algn="ctr" defTabSz="800100">
            <a:lnSpc>
              <a:spcPct val="90000"/>
            </a:lnSpc>
            <a:spcBef>
              <a:spcPct val="0"/>
            </a:spcBef>
            <a:spcAft>
              <a:spcPct val="35000"/>
            </a:spcAft>
            <a:buNone/>
          </a:pPr>
          <a:endParaRPr lang="el-GR" sz="1800" b="1" kern="1200" dirty="0">
            <a:solidFill>
              <a:schemeClr val="bg1"/>
            </a:solidFill>
          </a:endParaRPr>
        </a:p>
        <a:p>
          <a:pPr marL="0" lvl="0" indent="0" algn="ctr" defTabSz="800100">
            <a:lnSpc>
              <a:spcPct val="90000"/>
            </a:lnSpc>
            <a:spcBef>
              <a:spcPct val="0"/>
            </a:spcBef>
            <a:spcAft>
              <a:spcPct val="35000"/>
            </a:spcAft>
            <a:buNone/>
          </a:pPr>
          <a:r>
            <a:rPr lang="el-GR" sz="1800" b="1" u="sng" kern="1200" dirty="0">
              <a:solidFill>
                <a:schemeClr val="bg1"/>
              </a:solidFill>
            </a:rPr>
            <a:t>Α΄ σκηνή</a:t>
          </a:r>
          <a:r>
            <a:rPr lang="el-GR" sz="1800" b="1" kern="1200" dirty="0">
              <a:solidFill>
                <a:schemeClr val="bg1"/>
              </a:solidFill>
            </a:rPr>
            <a:t>: οι διοργανωτές της </a:t>
          </a:r>
          <a:r>
            <a:rPr lang="el-GR" sz="1800" b="1" kern="1200" dirty="0" err="1">
              <a:solidFill>
                <a:schemeClr val="bg1"/>
              </a:solidFill>
            </a:rPr>
            <a:t>ζωομαχίας</a:t>
          </a:r>
          <a:r>
            <a:rPr lang="el-GR" sz="1800" b="1" kern="1200" dirty="0">
              <a:solidFill>
                <a:schemeClr val="bg1"/>
              </a:solidFill>
            </a:rPr>
            <a:t> σκάβουν ένα ρηχό άνοιγμα στο έδαφος ώστε ο ταύρος να αναγκάζεται να χώσει τη μουσούδα του, στην ανέλπιδη προσπάθειά του να σωθεί από την επίθεση των σκύλων.</a:t>
          </a:r>
        </a:p>
        <a:p>
          <a:pPr marL="0" lvl="0" indent="0" algn="ctr" defTabSz="800100">
            <a:lnSpc>
              <a:spcPct val="90000"/>
            </a:lnSpc>
            <a:spcBef>
              <a:spcPct val="0"/>
            </a:spcBef>
            <a:spcAft>
              <a:spcPct val="35000"/>
            </a:spcAft>
            <a:buNone/>
          </a:pPr>
          <a:r>
            <a:rPr lang="el-GR" sz="1800" b="1" u="sng" kern="1200" dirty="0">
              <a:solidFill>
                <a:schemeClr val="bg1"/>
              </a:solidFill>
            </a:rPr>
            <a:t>Β΄ σκηνή</a:t>
          </a:r>
          <a:r>
            <a:rPr lang="el-GR" sz="1800" b="1" kern="1200" dirty="0">
              <a:solidFill>
                <a:schemeClr val="bg1"/>
              </a:solidFill>
            </a:rPr>
            <a:t>: αρκούδα που, έχοντας χάσει τα μάτια της από τις αιμοβόρες επιθέσεις των σκύλων, δεχόταν το μαστίγωμα των ανθρώπων</a:t>
          </a:r>
        </a:p>
      </dsp:txBody>
      <dsp:txXfrm>
        <a:off x="6722082" y="-366832"/>
        <a:ext cx="2232606" cy="7591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1E291-F195-4217-AF65-DADF92546D9F}">
      <dsp:nvSpPr>
        <dsp:cNvPr id="0" name=""/>
        <dsp:cNvSpPr/>
      </dsp:nvSpPr>
      <dsp:spPr>
        <a:xfrm>
          <a:off x="12346" y="0"/>
          <a:ext cx="2371526" cy="685800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l-GR" sz="2000" b="1" kern="1200" dirty="0">
              <a:solidFill>
                <a:schemeClr val="bg1"/>
              </a:solidFill>
            </a:rPr>
            <a:t>Ο σχετικός ανθρωποκεντρισμός διατηρεί την υπεροχή του ανθρώπινου έναντι του ζωικού, αλλά «συνδέει μεγάλα και ποικίλα υποσύνολα της ανθρώπινης κοινότητας με το βασίλειο της φύσης, ενώ επιφυλάσσει το πλήρες ανθρώπινο καθεστώς σε ειδικές, αυθαίρετα καθορισμένες κοινωνικές ομάδες», οι οποίες απαρτίζονται από εγγράμματους, λευκούς άνδρες.</a:t>
          </a:r>
        </a:p>
      </dsp:txBody>
      <dsp:txXfrm>
        <a:off x="81806" y="69460"/>
        <a:ext cx="2232606" cy="6719080"/>
      </dsp:txXfrm>
    </dsp:sp>
    <dsp:sp modelId="{B8CC95A5-2281-4330-BACF-E05C5B9D0B2F}">
      <dsp:nvSpPr>
        <dsp:cNvPr id="0" name=""/>
        <dsp:cNvSpPr/>
      </dsp:nvSpPr>
      <dsp:spPr>
        <a:xfrm>
          <a:off x="2621026" y="3134930"/>
          <a:ext cx="502763" cy="588138"/>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l-GR" sz="1700" kern="1200"/>
        </a:p>
      </dsp:txBody>
      <dsp:txXfrm>
        <a:off x="2621026" y="3252558"/>
        <a:ext cx="351934" cy="352882"/>
      </dsp:txXfrm>
    </dsp:sp>
    <dsp:sp modelId="{E84449DA-2916-45C7-BE80-996F58632AA6}">
      <dsp:nvSpPr>
        <dsp:cNvPr id="0" name=""/>
        <dsp:cNvSpPr/>
      </dsp:nvSpPr>
      <dsp:spPr>
        <a:xfrm>
          <a:off x="3332484" y="-463371"/>
          <a:ext cx="2371526" cy="7784743"/>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l-GR" sz="2000" b="1" kern="1200" dirty="0">
              <a:solidFill>
                <a:schemeClr val="bg1"/>
              </a:solidFill>
            </a:rPr>
            <a:t>Η σκηνή του σχετικού ανθρωποκεντρισμού είναι το κυνήγι, το οποίο είναι οργανωμένο ως μαχητική ή και στρατιωτική </a:t>
          </a:r>
          <a:r>
            <a:rPr lang="en-US" sz="2000" b="1" kern="1200" dirty="0">
              <a:solidFill>
                <a:schemeClr val="bg1"/>
              </a:solidFill>
            </a:rPr>
            <a:t>performance</a:t>
          </a:r>
          <a:r>
            <a:rPr lang="el-GR" sz="2000" b="1" kern="1200" dirty="0">
              <a:solidFill>
                <a:schemeClr val="bg1"/>
              </a:solidFill>
            </a:rPr>
            <a:t> στα χρόνια της Αναγέννησης. Στην ανεπίσημη και παράνομη εκδοχή της στα ειρηνικά χρόνια, η σκηνή αυτή παίρνει τη μορφή λαθροθηρίας και υποκαθιστά την ένοπλη σύγκρουση.</a:t>
          </a:r>
          <a:endParaRPr lang="el-GR" sz="2000" b="1" i="0" kern="1200" dirty="0">
            <a:solidFill>
              <a:schemeClr val="bg1"/>
            </a:solidFill>
            <a:latin typeface="+mj-lt"/>
          </a:endParaRPr>
        </a:p>
      </dsp:txBody>
      <dsp:txXfrm>
        <a:off x="3401944" y="-393911"/>
        <a:ext cx="2232606" cy="7645823"/>
      </dsp:txXfrm>
    </dsp:sp>
    <dsp:sp modelId="{FAA8017C-FA83-47BD-8A77-34126319E84E}">
      <dsp:nvSpPr>
        <dsp:cNvPr id="0" name=""/>
        <dsp:cNvSpPr/>
      </dsp:nvSpPr>
      <dsp:spPr>
        <a:xfrm>
          <a:off x="5941164" y="3134930"/>
          <a:ext cx="502763" cy="588138"/>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l-GR" sz="1700" kern="1200"/>
        </a:p>
      </dsp:txBody>
      <dsp:txXfrm>
        <a:off x="5941164" y="3252558"/>
        <a:ext cx="351934" cy="352882"/>
      </dsp:txXfrm>
    </dsp:sp>
    <dsp:sp modelId="{CE7C23D3-6E07-4E70-8756-16F451253202}">
      <dsp:nvSpPr>
        <dsp:cNvPr id="0" name=""/>
        <dsp:cNvSpPr/>
      </dsp:nvSpPr>
      <dsp:spPr>
        <a:xfrm>
          <a:off x="6652622" y="-436292"/>
          <a:ext cx="2371526" cy="773058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b="1" kern="1200" dirty="0">
              <a:solidFill>
                <a:schemeClr val="bg1"/>
              </a:solidFill>
            </a:rPr>
            <a:t>Ένας διπλός διαμερισμός: τον ανθρώπινο και τον ζωικό. Ο ανθρώπινος διαμερισμός: έφιπποι λευκοί, εύποροι αριστοκράτες - πεζοί άποροι υπηρέτες. </a:t>
          </a:r>
        </a:p>
        <a:p>
          <a:pPr marL="0" lvl="0" indent="0" algn="ctr" defTabSz="977900">
            <a:lnSpc>
              <a:spcPct val="90000"/>
            </a:lnSpc>
            <a:spcBef>
              <a:spcPct val="0"/>
            </a:spcBef>
            <a:spcAft>
              <a:spcPct val="35000"/>
            </a:spcAft>
            <a:buNone/>
          </a:pPr>
          <a:r>
            <a:rPr lang="el-GR" sz="2200" b="1" kern="1200" dirty="0">
              <a:solidFill>
                <a:schemeClr val="bg1"/>
              </a:solidFill>
            </a:rPr>
            <a:t>Ο ζωικός διαμερισμός εξημέρωση εκείνων των ζώων (άλογα, σκυλιά, γεράκια) που βρίσκονται από την πλευρά των ανθρώπων και από την άλλη, τα ζώα θηράματα.</a:t>
          </a:r>
        </a:p>
      </dsp:txBody>
      <dsp:txXfrm>
        <a:off x="6722082" y="-366832"/>
        <a:ext cx="2232606" cy="7591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1E291-F195-4217-AF65-DADF92546D9F}">
      <dsp:nvSpPr>
        <dsp:cNvPr id="0" name=""/>
        <dsp:cNvSpPr/>
      </dsp:nvSpPr>
      <dsp:spPr>
        <a:xfrm>
          <a:off x="12346" y="0"/>
          <a:ext cx="2371526" cy="6858000"/>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l-GR" sz="2000" b="1" kern="1200" dirty="0">
              <a:solidFill>
                <a:schemeClr val="bg1"/>
              </a:solidFill>
            </a:rPr>
            <a:t>Ο </a:t>
          </a:r>
          <a:r>
            <a:rPr lang="el-GR" sz="2000" b="1" kern="1200" dirty="0" err="1">
              <a:solidFill>
                <a:schemeClr val="bg1"/>
              </a:solidFill>
            </a:rPr>
            <a:t>ανθρωπομορφισμόςερείδεται</a:t>
          </a:r>
          <a:r>
            <a:rPr lang="el-GR" sz="2000" b="1" kern="1200" dirty="0">
              <a:solidFill>
                <a:schemeClr val="bg1"/>
              </a:solidFill>
            </a:rPr>
            <a:t> στην άρνηση του κάθετου διαχωρισμού μεταξύ του ανθρώπινου και του ζωικού. Δεν εννοείται τόσο η απόδοση των κατηγορημάτων του προσώπου ή του λόγου στα ζώα, όσο η προσέγγιση του θολού τοπίου που δημιουργείται την εποχή της ύστερης Αναγέννησης και της πρώιμης </a:t>
          </a:r>
          <a:r>
            <a:rPr lang="el-GR" sz="2000" b="1" kern="1200" dirty="0" err="1">
              <a:solidFill>
                <a:schemeClr val="bg1"/>
              </a:solidFill>
            </a:rPr>
            <a:t>νεωτερικότητας</a:t>
          </a:r>
          <a:r>
            <a:rPr lang="el-GR" sz="2000" b="1" kern="1200" dirty="0">
              <a:solidFill>
                <a:schemeClr val="bg1"/>
              </a:solidFill>
            </a:rPr>
            <a:t> ως προς τη σχέση του πολιτισμού με τη φύση. </a:t>
          </a:r>
        </a:p>
      </dsp:txBody>
      <dsp:txXfrm>
        <a:off x="81806" y="69460"/>
        <a:ext cx="2232606" cy="6719080"/>
      </dsp:txXfrm>
    </dsp:sp>
    <dsp:sp modelId="{B8CC95A5-2281-4330-BACF-E05C5B9D0B2F}">
      <dsp:nvSpPr>
        <dsp:cNvPr id="0" name=""/>
        <dsp:cNvSpPr/>
      </dsp:nvSpPr>
      <dsp:spPr>
        <a:xfrm>
          <a:off x="2621026" y="3134930"/>
          <a:ext cx="502763" cy="588138"/>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l-GR" sz="1500" kern="1200"/>
        </a:p>
      </dsp:txBody>
      <dsp:txXfrm>
        <a:off x="2621026" y="3252558"/>
        <a:ext cx="351934" cy="352882"/>
      </dsp:txXfrm>
    </dsp:sp>
    <dsp:sp modelId="{E84449DA-2916-45C7-BE80-996F58632AA6}">
      <dsp:nvSpPr>
        <dsp:cNvPr id="0" name=""/>
        <dsp:cNvSpPr/>
      </dsp:nvSpPr>
      <dsp:spPr>
        <a:xfrm>
          <a:off x="3332484" y="-463371"/>
          <a:ext cx="2371526" cy="7784743"/>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l-GR" sz="2000" b="1" kern="1200" dirty="0">
              <a:solidFill>
                <a:schemeClr val="bg1"/>
              </a:solidFill>
            </a:rPr>
            <a:t>Την εποχή αυτή «οι άνθρωποι είχαν μεγαλύτερη επαφή με περισσότερα ζώα απ’ </a:t>
          </a:r>
          <a:r>
            <a:rPr lang="el-GR" sz="2000" b="1" kern="1200" dirty="0" err="1">
              <a:solidFill>
                <a:schemeClr val="bg1"/>
              </a:solidFill>
            </a:rPr>
            <a:t>ό,τι</a:t>
          </a:r>
          <a:r>
            <a:rPr lang="el-GR" sz="2000" b="1" kern="1200" dirty="0">
              <a:solidFill>
                <a:schemeClr val="bg1"/>
              </a:solidFill>
            </a:rPr>
            <a:t> έχουμε οι περισσότεροι από εμάς σήμερα». </a:t>
          </a:r>
        </a:p>
        <a:p>
          <a:pPr marL="0" lvl="0" indent="0" algn="ctr" defTabSz="889000" rtl="0">
            <a:lnSpc>
              <a:spcPct val="90000"/>
            </a:lnSpc>
            <a:spcBef>
              <a:spcPct val="0"/>
            </a:spcBef>
            <a:spcAft>
              <a:spcPct val="35000"/>
            </a:spcAft>
            <a:buNone/>
          </a:pPr>
          <a:endParaRPr lang="el-GR" sz="2000" b="1" kern="1200" dirty="0">
            <a:solidFill>
              <a:schemeClr val="bg1"/>
            </a:solidFill>
          </a:endParaRPr>
        </a:p>
        <a:p>
          <a:pPr marL="0" lvl="0" indent="0" algn="ctr" defTabSz="889000" rtl="0">
            <a:lnSpc>
              <a:spcPct val="90000"/>
            </a:lnSpc>
            <a:spcBef>
              <a:spcPct val="0"/>
            </a:spcBef>
            <a:spcAft>
              <a:spcPct val="35000"/>
            </a:spcAft>
            <a:buNone/>
          </a:pPr>
          <a:r>
            <a:rPr lang="el-GR" sz="2000" b="1" kern="1200" dirty="0">
              <a:solidFill>
                <a:schemeClr val="bg1"/>
              </a:solidFill>
            </a:rPr>
            <a:t>Η σκηνή του ανθρωπομορφισμού θα μπορούσε να βρει εφαρμογή στις αρκετές εκείνες περιπτώσεις χρήσης πραγματικών σκύλων στις ελισαβετιανές παραστάσεις.</a:t>
          </a:r>
        </a:p>
        <a:p>
          <a:pPr marL="0" lvl="0" indent="0" algn="ctr" defTabSz="889000" rtl="0">
            <a:lnSpc>
              <a:spcPct val="90000"/>
            </a:lnSpc>
            <a:spcBef>
              <a:spcPct val="0"/>
            </a:spcBef>
            <a:spcAft>
              <a:spcPct val="35000"/>
            </a:spcAft>
            <a:buNone/>
          </a:pPr>
          <a:r>
            <a:rPr lang="el-GR" sz="2000" b="1" i="0" kern="1200" dirty="0">
              <a:solidFill>
                <a:schemeClr val="bg1"/>
              </a:solidFill>
              <a:latin typeface="+mj-lt"/>
            </a:rPr>
            <a:t>Τα σαιξπηρικά </a:t>
          </a:r>
          <a:r>
            <a:rPr lang="en-US" sz="2000" b="1" i="0" kern="1200" dirty="0">
              <a:solidFill>
                <a:schemeClr val="bg1"/>
              </a:solidFill>
              <a:latin typeface="+mj-lt"/>
            </a:rPr>
            <a:t>dramatis </a:t>
          </a:r>
          <a:r>
            <a:rPr lang="en-US" sz="2000" b="1" i="0" kern="1200" dirty="0" err="1">
              <a:solidFill>
                <a:schemeClr val="bg1"/>
              </a:solidFill>
              <a:latin typeface="+mj-lt"/>
            </a:rPr>
            <a:t>animalia</a:t>
          </a:r>
          <a:r>
            <a:rPr lang="el-GR" sz="2000" b="1" i="0" kern="1200" dirty="0">
              <a:solidFill>
                <a:schemeClr val="bg1"/>
              </a:solidFill>
              <a:latin typeface="+mj-lt"/>
            </a:rPr>
            <a:t> και η </a:t>
          </a:r>
          <a:r>
            <a:rPr lang="el-GR" sz="2000" b="1" i="0" kern="1200" dirty="0" err="1">
              <a:solidFill>
                <a:schemeClr val="bg1"/>
              </a:solidFill>
              <a:latin typeface="+mj-lt"/>
            </a:rPr>
            <a:t>ζωογραφία</a:t>
          </a:r>
          <a:r>
            <a:rPr lang="el-GR" sz="2000" b="1" i="0" kern="1200" dirty="0">
              <a:solidFill>
                <a:schemeClr val="bg1"/>
              </a:solidFill>
              <a:latin typeface="+mj-lt"/>
            </a:rPr>
            <a:t> των κειμένων του. </a:t>
          </a:r>
        </a:p>
      </dsp:txBody>
      <dsp:txXfrm>
        <a:off x="3401944" y="-393911"/>
        <a:ext cx="2232606" cy="7645823"/>
      </dsp:txXfrm>
    </dsp:sp>
    <dsp:sp modelId="{FAA8017C-FA83-47BD-8A77-34126319E84E}">
      <dsp:nvSpPr>
        <dsp:cNvPr id="0" name=""/>
        <dsp:cNvSpPr/>
      </dsp:nvSpPr>
      <dsp:spPr>
        <a:xfrm>
          <a:off x="5941164" y="3134930"/>
          <a:ext cx="502763" cy="588138"/>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l-GR" sz="1500" kern="1200"/>
        </a:p>
      </dsp:txBody>
      <dsp:txXfrm>
        <a:off x="5941164" y="3252558"/>
        <a:ext cx="351934" cy="352882"/>
      </dsp:txXfrm>
    </dsp:sp>
    <dsp:sp modelId="{CE7C23D3-6E07-4E70-8756-16F451253202}">
      <dsp:nvSpPr>
        <dsp:cNvPr id="0" name=""/>
        <dsp:cNvSpPr/>
      </dsp:nvSpPr>
      <dsp:spPr>
        <a:xfrm>
          <a:off x="6652622" y="-436292"/>
          <a:ext cx="2371526" cy="773058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solidFill>
                <a:schemeClr val="bg1"/>
              </a:solidFill>
            </a:rPr>
            <a:t>Από τις 276 αναφορές της </a:t>
          </a:r>
          <a:r>
            <a:rPr lang="el-GR" sz="1900" b="1" kern="1200" dirty="0" err="1">
              <a:solidFill>
                <a:schemeClr val="bg1"/>
              </a:solidFill>
            </a:rPr>
            <a:t>ζωογραφίας</a:t>
          </a:r>
          <a:r>
            <a:rPr lang="el-GR" sz="1900" b="1" kern="1200" dirty="0">
              <a:solidFill>
                <a:schemeClr val="bg1"/>
              </a:solidFill>
            </a:rPr>
            <a:t> μόνο οι 8 χρησιμοποιούν τη λέξη «ζώο» («</a:t>
          </a:r>
          <a:r>
            <a:rPr lang="en-US" sz="1900" b="1" kern="1200" dirty="0">
              <a:solidFill>
                <a:schemeClr val="bg1"/>
              </a:solidFill>
            </a:rPr>
            <a:t>animal</a:t>
          </a:r>
          <a:r>
            <a:rPr lang="el-GR" sz="1900" b="1" kern="1200" dirty="0">
              <a:solidFill>
                <a:schemeClr val="bg1"/>
              </a:solidFill>
            </a:rPr>
            <a:t>»), ενώ οι άλλες 141 μοιράζονται στη λέξη «κτήνος» («</a:t>
          </a:r>
          <a:r>
            <a:rPr lang="en-US" sz="1900" b="1" kern="1200" dirty="0">
              <a:solidFill>
                <a:schemeClr val="bg1"/>
              </a:solidFill>
            </a:rPr>
            <a:t>beast</a:t>
          </a:r>
          <a:r>
            <a:rPr lang="el-GR" sz="1900" b="1" kern="1200" dirty="0">
              <a:solidFill>
                <a:schemeClr val="bg1"/>
              </a:solidFill>
            </a:rPr>
            <a:t>») και οι υπόλοιπες 127 στη λέξη «πλάσμα» («</a:t>
          </a:r>
          <a:r>
            <a:rPr lang="en-US" sz="1900" b="1" kern="1200" dirty="0">
              <a:solidFill>
                <a:schemeClr val="bg1"/>
              </a:solidFill>
            </a:rPr>
            <a:t>creature</a:t>
          </a:r>
          <a:r>
            <a:rPr lang="el-GR" sz="1900" b="1" kern="1200" dirty="0">
              <a:solidFill>
                <a:schemeClr val="bg1"/>
              </a:solidFill>
            </a:rPr>
            <a:t>»). Ο γενικευτικός και </a:t>
          </a:r>
          <a:r>
            <a:rPr lang="el-GR" sz="1900" b="1" kern="1200" dirty="0" err="1">
              <a:solidFill>
                <a:schemeClr val="bg1"/>
              </a:solidFill>
            </a:rPr>
            <a:t>απαξιωτικός</a:t>
          </a:r>
          <a:r>
            <a:rPr lang="el-GR" sz="1900" b="1" kern="1200" dirty="0">
              <a:solidFill>
                <a:schemeClr val="bg1"/>
              </a:solidFill>
            </a:rPr>
            <a:t> όρος του «ζώου» εδραιώνεται μετά το καρτεσιανό </a:t>
          </a:r>
          <a:r>
            <a:rPr lang="en-US" sz="1900" b="1" kern="1200" dirty="0">
              <a:solidFill>
                <a:schemeClr val="bg1"/>
              </a:solidFill>
            </a:rPr>
            <a:t>cogito</a:t>
          </a:r>
          <a:r>
            <a:rPr lang="el-GR" sz="1900" b="1" kern="1200" dirty="0">
              <a:solidFill>
                <a:schemeClr val="bg1"/>
              </a:solidFill>
            </a:rPr>
            <a:t>, ενώ ο </a:t>
          </a:r>
          <a:r>
            <a:rPr lang="en-US" sz="1900" b="1" kern="1200" dirty="0">
              <a:solidFill>
                <a:schemeClr val="bg1"/>
              </a:solidFill>
            </a:rPr>
            <a:t>Shakespeare</a:t>
          </a:r>
          <a:r>
            <a:rPr lang="el-GR" sz="1900" b="1" kern="1200" dirty="0">
              <a:solidFill>
                <a:schemeClr val="bg1"/>
              </a:solidFill>
            </a:rPr>
            <a:t> δεν διστάζει να προσδιορίσει τους ανθρώπους και με τις τρεις παραπάνω λέξεις.</a:t>
          </a:r>
        </a:p>
      </dsp:txBody>
      <dsp:txXfrm>
        <a:off x="6722082" y="-366832"/>
        <a:ext cx="2232606" cy="75916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1/11/21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1/11/21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1/11/21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E6788576-804A-4918-BBFC-3A6F14720F1E}" type="datetimeFigureOut">
              <a:rPr lang="el-GR" smtClean="0"/>
              <a:pPr/>
              <a:t>1/11/21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88576-804A-4918-BBFC-3A6F14720F1E}" type="datetimeFigureOut">
              <a:rPr lang="el-GR" smtClean="0"/>
              <a:pPr/>
              <a:t>1/11/21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E6788576-804A-4918-BBFC-3A6F14720F1E}" type="datetimeFigureOut">
              <a:rPr lang="el-GR" smtClean="0"/>
              <a:pPr/>
              <a:t>1/11/21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E6788576-804A-4918-BBFC-3A6F14720F1E}" type="datetimeFigureOut">
              <a:rPr lang="el-GR" smtClean="0"/>
              <a:pPr/>
              <a:t>1/11/21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E6788576-804A-4918-BBFC-3A6F14720F1E}" type="datetimeFigureOut">
              <a:rPr lang="el-GR" smtClean="0"/>
              <a:pPr/>
              <a:t>1/11/21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88576-804A-4918-BBFC-3A6F14720F1E}" type="datetimeFigureOut">
              <a:rPr lang="el-GR" smtClean="0"/>
              <a:pPr/>
              <a:t>1/11/21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88576-804A-4918-BBFC-3A6F14720F1E}" type="datetimeFigureOut">
              <a:rPr lang="el-GR" smtClean="0"/>
              <a:pPr/>
              <a:t>1/11/21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88576-804A-4918-BBFC-3A6F14720F1E}" type="datetimeFigureOut">
              <a:rPr lang="el-GR" smtClean="0"/>
              <a:pPr/>
              <a:t>1/11/21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871B7B7-320F-4893-9E88-DB5E3E65ECA8}" type="slidenum">
              <a:rPr lang="el-GR" smtClean="0"/>
              <a:pPr/>
              <a:t>‹#›</a:t>
            </a:fld>
            <a:endParaRPr lang="el-GR"/>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88576-804A-4918-BBFC-3A6F14720F1E}" type="datetimeFigureOut">
              <a:rPr lang="el-GR" smtClean="0"/>
              <a:pPr/>
              <a:t>1/11/21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1B7B7-320F-4893-9E88-DB5E3E65ECA8}"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75199"/>
            <a:ext cx="7772400" cy="2882801"/>
          </a:xfrm>
        </p:spPr>
        <p:txBody>
          <a:bodyPr>
            <a:normAutofit fontScale="90000"/>
          </a:bodyPr>
          <a:lstStyle/>
          <a:p>
            <a:r>
              <a:rPr lang="el-GR" b="1" dirty="0">
                <a:solidFill>
                  <a:srgbClr val="F9F7D3"/>
                </a:solidFill>
              </a:rPr>
              <a:t>Κεφάλαιο δεύτερο</a:t>
            </a:r>
            <a:br>
              <a:rPr lang="el-GR" dirty="0">
                <a:solidFill>
                  <a:srgbClr val="F9F7D3"/>
                </a:solidFill>
              </a:rPr>
            </a:br>
            <a:r>
              <a:rPr lang="el-GR" b="1" dirty="0">
                <a:solidFill>
                  <a:srgbClr val="F9F7D3"/>
                </a:solidFill>
              </a:rPr>
              <a:t>	Από την καρναβαλική ευθυμία και την αιματηρή μεσαιωνική σκηνή στην	 ανθρωποκεντρική Αναγέννηση</a:t>
            </a:r>
            <a:endParaRPr lang="el-GR" dirty="0">
              <a:solidFill>
                <a:srgbClr val="F9F7D3"/>
              </a:solidFill>
            </a:endParaRPr>
          </a:p>
        </p:txBody>
      </p:sp>
      <p:sp>
        <p:nvSpPr>
          <p:cNvPr id="57346" name="AutoShape 2" descr="Σχετική εικόνα"/>
          <p:cNvSpPr>
            <a:spLocks noChangeAspect="1" noChangeArrowheads="1"/>
          </p:cNvSpPr>
          <p:nvPr/>
        </p:nvSpPr>
        <p:spPr bwMode="auto">
          <a:xfrm>
            <a:off x="155575" y="-2376488"/>
            <a:ext cx="7610475" cy="4953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7348" name="Picture 4" descr="https://www.babybytes.nl/ckeup/20170101-632.jpg"/>
          <p:cNvPicPr>
            <a:picLocks noChangeAspect="1" noChangeArrowheads="1"/>
          </p:cNvPicPr>
          <p:nvPr/>
        </p:nvPicPr>
        <p:blipFill>
          <a:blip r:embed="rId2" cstate="print"/>
          <a:srcRect/>
          <a:stretch>
            <a:fillRect/>
          </a:stretch>
        </p:blipFill>
        <p:spPr bwMode="auto">
          <a:xfrm>
            <a:off x="35496" y="-729630"/>
            <a:ext cx="9108504" cy="4590678"/>
          </a:xfrm>
          <a:prstGeom prst="rect">
            <a:avLst/>
          </a:prstGeom>
          <a:noFill/>
        </p:spPr>
      </p:pic>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1266" name="Picture 2" descr="https://i2.prth.gr/files/2014/01/17/kosm1.jpg"/>
          <p:cNvPicPr>
            <a:picLocks noChangeAspect="1" noChangeArrowheads="1"/>
          </p:cNvPicPr>
          <p:nvPr/>
        </p:nvPicPr>
        <p:blipFill>
          <a:blip r:embed="rId2" cstate="print">
            <a:duotone>
              <a:prstClr val="black"/>
              <a:schemeClr val="accent1">
                <a:tint val="45000"/>
                <a:satMod val="400000"/>
              </a:schemeClr>
            </a:duotone>
            <a:lum bright="-10000"/>
          </a:blip>
          <a:srcRect/>
          <a:stretch>
            <a:fillRect/>
          </a:stretch>
        </p:blipFill>
        <p:spPr bwMode="auto">
          <a:xfrm>
            <a:off x="0" y="1"/>
            <a:ext cx="9144000" cy="710140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4250" y="-99392"/>
            <a:ext cx="9012246" cy="7109639"/>
          </a:xfrm>
          <a:prstGeom prst="rect">
            <a:avLst/>
          </a:prstGeom>
          <a:noFill/>
        </p:spPr>
        <p:txBody>
          <a:bodyPr wrap="square" rtlCol="0">
            <a:spAutoFit/>
          </a:bodyPr>
          <a:lstStyle/>
          <a:p>
            <a:r>
              <a:rPr lang="el-GR" sz="2400" b="1" u="sng" dirty="0"/>
              <a:t>Σκηνές του λαϊκού πολιτισμού και οι αμφισημίες τους στον ελληνικό χώρο</a:t>
            </a:r>
          </a:p>
          <a:p>
            <a:r>
              <a:rPr lang="el-GR" sz="2400" b="1" dirty="0"/>
              <a:t> </a:t>
            </a:r>
          </a:p>
          <a:p>
            <a:r>
              <a:rPr lang="el-GR" sz="2400" b="1" dirty="0"/>
              <a:t>Στον ελληνικό λαϊκό πολιτισμό τα ζώα αποτελούν μιαν αμφίσημη οντότητα και οι σχέσεις τους με τους ανθρώπους είναι μάλλον αμφιρρεπείς. </a:t>
            </a:r>
          </a:p>
          <a:p>
            <a:endParaRPr lang="el-GR" sz="2400" b="1" dirty="0"/>
          </a:p>
          <a:p>
            <a:r>
              <a:rPr lang="el-GR" sz="2400" b="1" dirty="0"/>
              <a:t>Η αμφισημία αυτή έλκει την καταγωγή της από τους κυνηγετικούς ήδη πολιτισμούς, όταν το θήραμα προκαλούσε ταυτόχρονα τη λατρεία ως πηγή τροφής και τον φόβο ως πηγή μεγάλου κινδύνου. Γι’ αυτό είχαν θεσπιστεί και οι αντίστοιχες τελετές εξευμενισμού των θηραμάτων, ενώ είχαν επινοηθεί παράλληλα οι ζωομορφικές θεότητες. </a:t>
            </a:r>
          </a:p>
          <a:p>
            <a:endParaRPr lang="el-GR" sz="2400" b="1" dirty="0"/>
          </a:p>
          <a:p>
            <a:r>
              <a:rPr lang="el-GR" sz="2400" b="1" dirty="0"/>
              <a:t>Αργότερα, στους αγροτικούς πολιτισμούς, η αμφισημία διατηρείται ανάμεσα στα άγρια ζώα των δασών που «απειλούν» τους οικισμούς και στα εξημερωμένα ζώα που τους υπερασπίζονται και συνεργάζονται με τους ανθρώπους, συνεχίζουν όμως να διαθέτουν δαιμονικές διαστάσεις για τις δεισιδαιμονικές αντιλήψεις των λαϊκών στρωμάτων. </a:t>
            </a:r>
          </a:p>
          <a:p>
            <a:endParaRPr lang="el-GR" sz="2400" b="1" dirty="0"/>
          </a:p>
        </p:txBody>
      </p:sp>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1266" name="Picture 2" descr="https://i2.prth.gr/files/2014/01/17/kosm1.jpg"/>
          <p:cNvPicPr>
            <a:picLocks noChangeAspect="1" noChangeArrowheads="1"/>
          </p:cNvPicPr>
          <p:nvPr/>
        </p:nvPicPr>
        <p:blipFill>
          <a:blip r:embed="rId2" cstate="print">
            <a:duotone>
              <a:prstClr val="black"/>
              <a:schemeClr val="accent1">
                <a:tint val="45000"/>
                <a:satMod val="400000"/>
              </a:schemeClr>
            </a:duotone>
            <a:lum bright="-10000"/>
          </a:blip>
          <a:srcRect/>
          <a:stretch>
            <a:fillRect/>
          </a:stretch>
        </p:blipFill>
        <p:spPr bwMode="auto">
          <a:xfrm>
            <a:off x="0" y="1"/>
            <a:ext cx="9144000" cy="710140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07504" y="-99392"/>
            <a:ext cx="8856984" cy="6863417"/>
          </a:xfrm>
          <a:prstGeom prst="rect">
            <a:avLst/>
          </a:prstGeom>
          <a:noFill/>
        </p:spPr>
        <p:txBody>
          <a:bodyPr wrap="square" rtlCol="0">
            <a:spAutoFit/>
          </a:bodyPr>
          <a:lstStyle/>
          <a:p>
            <a:endParaRPr lang="el-GR" sz="2000" b="1" u="sng" dirty="0"/>
          </a:p>
          <a:p>
            <a:r>
              <a:rPr lang="el-GR" sz="2000" b="1" u="sng" dirty="0"/>
              <a:t>Λαϊκό θέατρο: μεταμφιέσεις και ομοιώματα. </a:t>
            </a:r>
          </a:p>
          <a:p>
            <a:endParaRPr lang="el-GR" sz="2000" b="1" dirty="0"/>
          </a:p>
          <a:p>
            <a:r>
              <a:rPr lang="el-GR" sz="2000" b="1" u="sng" dirty="0"/>
              <a:t>Χελιδόνισμα</a:t>
            </a:r>
            <a:r>
              <a:rPr lang="el-GR" sz="2000" b="1" dirty="0"/>
              <a:t>: ειδική πομπή αγοριών στις αρχές Μαρτίου περιφέρουν ένα ομοίωμα χελιδονιού από σπίτι σε σπίτι, τραγουδώντας ειδικά κάλαντα για την υποδοχή της άνοιξης.</a:t>
            </a:r>
          </a:p>
          <a:p>
            <a:endParaRPr lang="el-GR" sz="2000" b="1" dirty="0"/>
          </a:p>
          <a:p>
            <a:r>
              <a:rPr lang="el-GR" sz="2000" b="1" dirty="0"/>
              <a:t> </a:t>
            </a:r>
            <a:r>
              <a:rPr lang="el-GR" sz="2000" b="1" u="sng" dirty="0"/>
              <a:t>Μιμητικές πράξεις</a:t>
            </a:r>
            <a:r>
              <a:rPr lang="el-GR" sz="2000" b="1" dirty="0"/>
              <a:t>. Το </a:t>
            </a:r>
            <a:r>
              <a:rPr lang="el-GR" sz="2000" b="1" dirty="0" err="1"/>
              <a:t>κυνομαρτύριο</a:t>
            </a:r>
            <a:r>
              <a:rPr lang="el-GR" sz="2000" b="1" dirty="0"/>
              <a:t>: βασανίζονται, ενίοτε έως θανάτου, τα σκυλιά. Με μια ειδική κατασκευή από ξύλα, σκοινιά και σύρματα, ο σκύλος εγκλωβίζεται σε ένα κυκλικό άνοιγμα, απ’ όπου με μία βίαιη κίνηση εκσφενδονίζεται ψηλά στον αέρα όπου στριφογυρίζει με μεγάλη ταχύτητα. Στη Μεσσηνία η περίεργη αυτή διασκέδαση των παιδιών διαρκεί τρεις ώρες. </a:t>
            </a:r>
          </a:p>
          <a:p>
            <a:endParaRPr lang="el-GR" sz="2000" b="1" dirty="0"/>
          </a:p>
          <a:p>
            <a:r>
              <a:rPr lang="el-GR" sz="2000" b="1" dirty="0"/>
              <a:t>Οι διοργανωτές του δρωμένου αυτού επικαλούνται ως δικαιολογία την αποτροπή της λύσσας, αλλά ο βασανισμός συνδέεται με την αρχαία πίστη στην ύπαρξη κυνοκέφαλων δαιμόνων, με την Καθαρή Δευτέρα («</a:t>
            </a:r>
            <a:r>
              <a:rPr lang="el-GR" sz="2000" b="1" dirty="0" err="1"/>
              <a:t>σκυλοδευτέρα</a:t>
            </a:r>
            <a:r>
              <a:rPr lang="el-GR" sz="2000" b="1" dirty="0"/>
              <a:t>»), οι καρναβαλιστές «</a:t>
            </a:r>
            <a:r>
              <a:rPr lang="el-GR" sz="2000" b="1" dirty="0" err="1"/>
              <a:t>σκυλαραίοι</a:t>
            </a:r>
            <a:r>
              <a:rPr lang="el-GR" sz="2000" b="1" dirty="0"/>
              <a:t>», ο δε βασιλιάς του καρναβαλιού στη Θράκη ονομάζεται «</a:t>
            </a:r>
            <a:r>
              <a:rPr lang="el-GR" sz="2000" b="1" dirty="0" err="1"/>
              <a:t>Κιοπέκ</a:t>
            </a:r>
            <a:r>
              <a:rPr lang="el-GR" sz="2000" b="1" dirty="0"/>
              <a:t>-Μπέης» (μπέης των σκυλιών), όπως και με την πεποίθηση ότι αυτήν την περίοδο διενεργείται μια «κάθαρση» (τα ρωμαϊκά </a:t>
            </a:r>
            <a:r>
              <a:rPr lang="en-US" sz="2000" b="1" dirty="0" err="1"/>
              <a:t>lupercalia</a:t>
            </a:r>
            <a:r>
              <a:rPr lang="el-GR" sz="2000" b="1" dirty="0"/>
              <a:t> όπου </a:t>
            </a:r>
            <a:r>
              <a:rPr lang="el-GR" sz="2000" b="1" dirty="0" err="1"/>
              <a:t>τελούντο</a:t>
            </a:r>
            <a:r>
              <a:rPr lang="el-GR" sz="2000" b="1" dirty="0"/>
              <a:t> θυσίες σκυλιών με καθαρτική και </a:t>
            </a:r>
            <a:r>
              <a:rPr lang="el-GR" sz="2000" b="1" dirty="0" err="1"/>
              <a:t>ευετηριακή</a:t>
            </a:r>
            <a:r>
              <a:rPr lang="el-GR" sz="2000" b="1" dirty="0"/>
              <a:t> σημασία). Η θανάτωση των ζώων, καθώς και το συνακόλουθο γδάρσιμο του δέρματός τους, είναι στερεότυπο στοιχείο στα πανηγύρια με θρησκευτικές </a:t>
            </a:r>
            <a:r>
              <a:rPr lang="el-GR" sz="2000" b="1" dirty="0" err="1"/>
              <a:t>ζωοθυσίες</a:t>
            </a:r>
            <a:r>
              <a:rPr lang="el-GR" sz="2000" b="1" dirty="0"/>
              <a:t>. </a:t>
            </a:r>
          </a:p>
        </p:txBody>
      </p:sp>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pic>
        <p:nvPicPr>
          <p:cNvPr id="11266" name="Picture 2" descr="https://i2.prth.gr/files/2014/01/17/kosm1.jpg"/>
          <p:cNvPicPr>
            <a:picLocks noChangeAspect="1" noChangeArrowheads="1"/>
          </p:cNvPicPr>
          <p:nvPr/>
        </p:nvPicPr>
        <p:blipFill>
          <a:blip r:embed="rId2" cstate="print">
            <a:duotone>
              <a:prstClr val="black"/>
              <a:schemeClr val="accent1">
                <a:tint val="45000"/>
                <a:satMod val="400000"/>
              </a:schemeClr>
            </a:duotone>
            <a:lum bright="-10000"/>
          </a:blip>
          <a:srcRect/>
          <a:stretch>
            <a:fillRect/>
          </a:stretch>
        </p:blipFill>
        <p:spPr bwMode="auto">
          <a:xfrm>
            <a:off x="0" y="1"/>
            <a:ext cx="9144000" cy="710140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4250" y="-99392"/>
            <a:ext cx="9144000" cy="7478970"/>
          </a:xfrm>
          <a:prstGeom prst="rect">
            <a:avLst/>
          </a:prstGeom>
          <a:noFill/>
        </p:spPr>
        <p:txBody>
          <a:bodyPr wrap="square" rtlCol="0">
            <a:spAutoFit/>
          </a:bodyPr>
          <a:lstStyle/>
          <a:p>
            <a:r>
              <a:rPr lang="el-GR" sz="2400" b="1" u="sng" dirty="0"/>
              <a:t>Ζωομορφικές μεταμφιέσεις</a:t>
            </a:r>
            <a:r>
              <a:rPr lang="el-GR" sz="2400" b="1" dirty="0"/>
              <a:t>: (μαγικές αναπαραστάσεις των πρωτόγονων κυνηγών). Αναφέρονται σε ένα συγκεκριμένο ζώο, αλλά έχουμε και τις </a:t>
            </a:r>
            <a:r>
              <a:rPr lang="el-GR" sz="2400" b="1" dirty="0" err="1"/>
              <a:t>θηριομορφικές</a:t>
            </a:r>
            <a:r>
              <a:rPr lang="el-GR" sz="2400" b="1" dirty="0"/>
              <a:t> μεταμφιέσεις, «που παριστάνουν αόριστα δαιμονικά όντα κι έχουν ίσως προϊστορική ηλικία». </a:t>
            </a:r>
          </a:p>
          <a:p>
            <a:endParaRPr lang="el-GR" sz="2400" b="1" dirty="0"/>
          </a:p>
          <a:p>
            <a:r>
              <a:rPr lang="el-GR" sz="2400" b="1" u="sng" dirty="0"/>
              <a:t>Πρωτοβάθμιες μορφές λαϊκού θεάτρου</a:t>
            </a:r>
            <a:r>
              <a:rPr lang="el-GR" sz="2400" b="1" dirty="0"/>
              <a:t>: </a:t>
            </a:r>
            <a:r>
              <a:rPr lang="el-GR" sz="2400" b="1" dirty="0" err="1"/>
              <a:t>Ψευδοαροτρίωση</a:t>
            </a:r>
            <a:r>
              <a:rPr lang="el-GR" sz="2400" b="1" dirty="0"/>
              <a:t> (γονιμοποίηση της γης και του γυναικείου σώματος). Ενίοτε ο σκύλος είναι πρωταγωνιστής, καθώς αναλαμβάνει να σύρει το άροτρο. </a:t>
            </a:r>
          </a:p>
          <a:p>
            <a:endParaRPr lang="el-GR" sz="2400" b="1" dirty="0"/>
          </a:p>
          <a:p>
            <a:r>
              <a:rPr lang="el-GR" sz="2400" b="1" dirty="0"/>
              <a:t>Τα ζώα συμμετέχουν συχνά στις </a:t>
            </a:r>
            <a:r>
              <a:rPr lang="el-GR" sz="2400" b="1" u="sng" dirty="0"/>
              <a:t>παρωδιακές αναπαραστάσεις γάμων</a:t>
            </a:r>
            <a:r>
              <a:rPr lang="el-GR" sz="2400" b="1" dirty="0"/>
              <a:t>, αλλά και στο πλαίσιο πραγματικών γάμων, ως μέρος της προίκας του γαμπρού, αλλά και στις ομαδικές κονταρομαχίες (</a:t>
            </a:r>
            <a:r>
              <a:rPr lang="en-US" sz="2400" b="1" dirty="0" err="1"/>
              <a:t>torneo</a:t>
            </a:r>
            <a:r>
              <a:rPr lang="el-GR" sz="2400" b="1" dirty="0"/>
              <a:t>) και τις μονομαχίες (</a:t>
            </a:r>
            <a:r>
              <a:rPr lang="en-US" sz="2400" b="1" dirty="0" err="1"/>
              <a:t>giostra</a:t>
            </a:r>
            <a:r>
              <a:rPr lang="el-GR" sz="2400" b="1" dirty="0"/>
              <a:t>). </a:t>
            </a:r>
          </a:p>
          <a:p>
            <a:endParaRPr lang="el-GR" sz="2400" b="1" dirty="0"/>
          </a:p>
          <a:p>
            <a:r>
              <a:rPr lang="el-GR" sz="2400" b="1" dirty="0"/>
              <a:t>Οι αμφίσημες και αμφίρροπες σχέσεις ανθρώπινων και μη ανθρώπινων ζώων στα </a:t>
            </a:r>
            <a:r>
              <a:rPr lang="el-GR" sz="2400" b="1" dirty="0" err="1"/>
              <a:t>θεατροειδή</a:t>
            </a:r>
            <a:r>
              <a:rPr lang="el-GR" sz="2400" b="1" dirty="0"/>
              <a:t> δρώμενα του λαϊκού πολιτισμού αποδεικνύουν ότι η ανθρώπινη συμπεριφορά κρύβει ποικίλες στάσεις και αντιφατικές ενίοτε διαθέσεις διαφορετικής ιστορικής ηλικίας και πολιτισμικών συμφραζομένων.</a:t>
            </a:r>
          </a:p>
          <a:p>
            <a:endParaRPr lang="el-GR" sz="2400" b="1" dirty="0"/>
          </a:p>
        </p:txBody>
      </p:sp>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sp>
        <p:nvSpPr>
          <p:cNvPr id="48130" name="AutoShape 2" descr="Αποτέλεσμα εικόνας για εικόνες για Γιορτή της γάτας στο μεσαίωνα"/>
          <p:cNvSpPr>
            <a:spLocks noChangeAspect="1" noChangeArrowheads="1"/>
          </p:cNvSpPr>
          <p:nvPr/>
        </p:nvSpPr>
        <p:spPr bwMode="auto">
          <a:xfrm>
            <a:off x="155575" y="-846138"/>
            <a:ext cx="3333750" cy="17621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8132" name="Picture 4" descr="Αποτέλεσμα εικόνας για εικόνες για Γιορτή της γάτας στο μεσαίωνα"/>
          <p:cNvPicPr>
            <a:picLocks noChangeAspect="1" noChangeArrowheads="1"/>
          </p:cNvPicPr>
          <p:nvPr/>
        </p:nvPicPr>
        <p:blipFill>
          <a:blip r:embed="rId2" cstate="print"/>
          <a:srcRect/>
          <a:stretch>
            <a:fillRect/>
          </a:stretch>
        </p:blipFill>
        <p:spPr bwMode="auto">
          <a:xfrm>
            <a:off x="-1692696" y="-27384"/>
            <a:ext cx="3333750" cy="1762126"/>
          </a:xfrm>
          <a:prstGeom prst="rect">
            <a:avLst/>
          </a:prstGeom>
          <a:noFill/>
        </p:spPr>
      </p:pic>
      <p:sp>
        <p:nvSpPr>
          <p:cNvPr id="7" name="TextBox 6"/>
          <p:cNvSpPr txBox="1"/>
          <p:nvPr/>
        </p:nvSpPr>
        <p:spPr>
          <a:xfrm>
            <a:off x="1763688" y="116632"/>
            <a:ext cx="7260321" cy="2123658"/>
          </a:xfrm>
          <a:prstGeom prst="rect">
            <a:avLst/>
          </a:prstGeom>
          <a:noFill/>
        </p:spPr>
        <p:txBody>
          <a:bodyPr wrap="none" rtlCol="0">
            <a:spAutoFit/>
          </a:bodyPr>
          <a:lstStyle/>
          <a:p>
            <a:r>
              <a:rPr lang="el-GR" sz="2400" b="1" dirty="0">
                <a:solidFill>
                  <a:srgbClr val="F9F7D3"/>
                </a:solidFill>
              </a:rPr>
              <a:t>Οι σκληροί ρόλοι των ζώων</a:t>
            </a:r>
          </a:p>
          <a:p>
            <a:r>
              <a:rPr lang="el-GR" sz="2400" b="1" dirty="0">
                <a:solidFill>
                  <a:srgbClr val="F9F7D3"/>
                </a:solidFill>
              </a:rPr>
              <a:t> </a:t>
            </a:r>
          </a:p>
          <a:p>
            <a:r>
              <a:rPr lang="el-GR" sz="2000" b="1" dirty="0">
                <a:solidFill>
                  <a:srgbClr val="F9F7D3"/>
                </a:solidFill>
              </a:rPr>
              <a:t>Η </a:t>
            </a:r>
            <a:r>
              <a:rPr lang="el-GR" sz="2000" b="1" i="1" dirty="0">
                <a:solidFill>
                  <a:srgbClr val="FFC000"/>
                </a:solidFill>
              </a:rPr>
              <a:t>Γιορτή της γάτας</a:t>
            </a:r>
            <a:r>
              <a:rPr lang="el-GR" sz="2000" b="1" dirty="0">
                <a:solidFill>
                  <a:srgbClr val="FFC000"/>
                </a:solidFill>
              </a:rPr>
              <a:t>  </a:t>
            </a:r>
            <a:r>
              <a:rPr lang="el-GR" sz="2000" b="1" dirty="0">
                <a:solidFill>
                  <a:srgbClr val="F9F7D3"/>
                </a:solidFill>
              </a:rPr>
              <a:t>παραπέμπει στο κτηνώδες μέσα στο ανθρώπινο. </a:t>
            </a:r>
          </a:p>
          <a:p>
            <a:r>
              <a:rPr lang="el-GR" sz="2000" b="1" dirty="0">
                <a:solidFill>
                  <a:srgbClr val="F9F7D3"/>
                </a:solidFill>
              </a:rPr>
              <a:t>Πρόκειται για πομπές ζώων που </a:t>
            </a:r>
            <a:r>
              <a:rPr lang="el-GR" sz="2000" b="1" dirty="0" err="1">
                <a:solidFill>
                  <a:srgbClr val="F9F7D3"/>
                </a:solidFill>
              </a:rPr>
              <a:t>τελούντο</a:t>
            </a:r>
            <a:r>
              <a:rPr lang="el-GR" sz="2000" b="1" dirty="0">
                <a:solidFill>
                  <a:srgbClr val="F9F7D3"/>
                </a:solidFill>
              </a:rPr>
              <a:t> σε αρκετές πόλεις της </a:t>
            </a:r>
          </a:p>
          <a:p>
            <a:r>
              <a:rPr lang="el-GR" sz="2000" b="1" dirty="0">
                <a:solidFill>
                  <a:srgbClr val="F9F7D3"/>
                </a:solidFill>
              </a:rPr>
              <a:t>Γαλλίας και στις Κάτω Χώρες τη δεύτερη Τετάρτη της Σαρακοστής. </a:t>
            </a:r>
          </a:p>
          <a:p>
            <a:endParaRPr lang="el-GR" sz="2400" b="1" dirty="0">
              <a:solidFill>
                <a:srgbClr val="F9F7D3"/>
              </a:solidFill>
            </a:endParaRPr>
          </a:p>
        </p:txBody>
      </p:sp>
      <p:sp>
        <p:nvSpPr>
          <p:cNvPr id="8" name="TextBox 7"/>
          <p:cNvSpPr txBox="1"/>
          <p:nvPr/>
        </p:nvSpPr>
        <p:spPr>
          <a:xfrm>
            <a:off x="119990" y="1844824"/>
            <a:ext cx="9202149" cy="3477875"/>
          </a:xfrm>
          <a:prstGeom prst="rect">
            <a:avLst/>
          </a:prstGeom>
          <a:noFill/>
        </p:spPr>
        <p:txBody>
          <a:bodyPr wrap="square" rtlCol="0">
            <a:spAutoFit/>
          </a:bodyPr>
          <a:lstStyle/>
          <a:p>
            <a:r>
              <a:rPr lang="el-GR" sz="2000" b="1" dirty="0">
                <a:solidFill>
                  <a:srgbClr val="F9F7D3"/>
                </a:solidFill>
              </a:rPr>
              <a:t>Με την ολοκλήρωση της πομπής, οι συμμετέχοντες πετούν τις γάτες από έναν πύργο. </a:t>
            </a:r>
          </a:p>
          <a:p>
            <a:endParaRPr lang="el-GR" sz="2000" b="1" dirty="0">
              <a:solidFill>
                <a:srgbClr val="F9F7D3"/>
              </a:solidFill>
            </a:endParaRPr>
          </a:p>
          <a:p>
            <a:r>
              <a:rPr lang="el-GR" sz="2000" b="1" dirty="0">
                <a:solidFill>
                  <a:srgbClr val="F9F7D3"/>
                </a:solidFill>
              </a:rPr>
              <a:t>Οι ρόλοι για τις γάτες χειροτερεύουν όταν φθάνει η βραδιά της γιορτής του Αγίου Ιωάννη. </a:t>
            </a:r>
          </a:p>
          <a:p>
            <a:r>
              <a:rPr lang="el-GR" sz="2000" b="1" dirty="0">
                <a:solidFill>
                  <a:srgbClr val="F9F7D3"/>
                </a:solidFill>
              </a:rPr>
              <a:t>Σε αυτήν την οιονεί θυσιαστική τελετή στο Παρίσι  και αλλού, ως μέρος των </a:t>
            </a:r>
          </a:p>
          <a:p>
            <a:r>
              <a:rPr lang="el-GR" sz="2000" b="1" dirty="0">
                <a:solidFill>
                  <a:srgbClr val="F9F7D3"/>
                </a:solidFill>
              </a:rPr>
              <a:t>παραδοσιακών φωτιών που ανάβονται τη μέρα αυτή, στήνεται μια μεγάλη σορός στην </a:t>
            </a:r>
          </a:p>
          <a:p>
            <a:r>
              <a:rPr lang="en-US" sz="2000" b="1" dirty="0">
                <a:solidFill>
                  <a:srgbClr val="F9F7D3"/>
                </a:solidFill>
              </a:rPr>
              <a:t>Place de </a:t>
            </a:r>
            <a:r>
              <a:rPr lang="en-US" sz="2000" b="1" dirty="0" err="1">
                <a:solidFill>
                  <a:srgbClr val="F9F7D3"/>
                </a:solidFill>
              </a:rPr>
              <a:t>Gr</a:t>
            </a:r>
            <a:r>
              <a:rPr lang="el-GR" sz="2000" b="1" dirty="0">
                <a:solidFill>
                  <a:srgbClr val="F9F7D3"/>
                </a:solidFill>
              </a:rPr>
              <a:t>è</a:t>
            </a:r>
            <a:r>
              <a:rPr lang="en-US" sz="2000" b="1" dirty="0" err="1">
                <a:solidFill>
                  <a:srgbClr val="F9F7D3"/>
                </a:solidFill>
              </a:rPr>
              <a:t>ve</a:t>
            </a:r>
            <a:r>
              <a:rPr lang="el-GR" sz="2000" b="1" dirty="0">
                <a:solidFill>
                  <a:srgbClr val="F9F7D3"/>
                </a:solidFill>
              </a:rPr>
              <a:t> όπου θα κρεμαστούν μία ή δύο δωδεκάδες σακιά, μέσα στα οποία </a:t>
            </a:r>
          </a:p>
          <a:p>
            <a:r>
              <a:rPr lang="el-GR" sz="2000" b="1" dirty="0">
                <a:solidFill>
                  <a:srgbClr val="F9F7D3"/>
                </a:solidFill>
              </a:rPr>
              <a:t>υπάρχουν οι γάτες. Σε μια περίπτωση είχε προστεθεί και μια αλεπού. </a:t>
            </a:r>
          </a:p>
          <a:p>
            <a:endParaRPr lang="el-GR" sz="2000" b="1" dirty="0">
              <a:solidFill>
                <a:srgbClr val="F9F7D3"/>
              </a:solidFill>
            </a:endParaRPr>
          </a:p>
          <a:p>
            <a:r>
              <a:rPr lang="el-GR" sz="2000" b="1" dirty="0">
                <a:solidFill>
                  <a:srgbClr val="F9F7D3"/>
                </a:solidFill>
              </a:rPr>
              <a:t>Ο λαός, οι ευγενείς και ο βασιλιάς παρακολουθούν το φρικτό θέαμα και ακολουθεί </a:t>
            </a:r>
          </a:p>
          <a:p>
            <a:r>
              <a:rPr lang="el-GR" sz="2000" b="1" dirty="0">
                <a:solidFill>
                  <a:srgbClr val="F9F7D3"/>
                </a:solidFill>
              </a:rPr>
              <a:t>γιορτή με έξοδα του βασιλιά.</a:t>
            </a:r>
            <a:endParaRPr lang="el-GR" sz="2000" dirty="0"/>
          </a:p>
        </p:txBody>
      </p:sp>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sp>
        <p:nvSpPr>
          <p:cNvPr id="48130" name="AutoShape 2" descr="Αποτέλεσμα εικόνας για εικόνες για Γιορτή της γάτας στο μεσαίωνα"/>
          <p:cNvSpPr>
            <a:spLocks noChangeAspect="1" noChangeArrowheads="1"/>
          </p:cNvSpPr>
          <p:nvPr/>
        </p:nvSpPr>
        <p:spPr bwMode="auto">
          <a:xfrm>
            <a:off x="155575" y="-846138"/>
            <a:ext cx="3333750" cy="17621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8132" name="Picture 4" descr="Αποτέλεσμα εικόνας για εικόνες για Γιορτή της γάτας στο μεσαίωνα"/>
          <p:cNvPicPr>
            <a:picLocks noChangeAspect="1" noChangeArrowheads="1"/>
          </p:cNvPicPr>
          <p:nvPr/>
        </p:nvPicPr>
        <p:blipFill>
          <a:blip r:embed="rId2" cstate="print"/>
          <a:srcRect/>
          <a:stretch>
            <a:fillRect/>
          </a:stretch>
        </p:blipFill>
        <p:spPr bwMode="auto">
          <a:xfrm>
            <a:off x="-1620688" y="-27384"/>
            <a:ext cx="3261742" cy="1762126"/>
          </a:xfrm>
          <a:prstGeom prst="rect">
            <a:avLst/>
          </a:prstGeom>
          <a:noFill/>
        </p:spPr>
      </p:pic>
      <p:sp>
        <p:nvSpPr>
          <p:cNvPr id="5" name="TextBox 4"/>
          <p:cNvSpPr txBox="1"/>
          <p:nvPr/>
        </p:nvSpPr>
        <p:spPr>
          <a:xfrm>
            <a:off x="1547663" y="0"/>
            <a:ext cx="7554203" cy="6186309"/>
          </a:xfrm>
          <a:prstGeom prst="rect">
            <a:avLst/>
          </a:prstGeom>
          <a:noFill/>
        </p:spPr>
        <p:txBody>
          <a:bodyPr wrap="square" rtlCol="0">
            <a:spAutoFit/>
          </a:bodyPr>
          <a:lstStyle/>
          <a:p>
            <a:r>
              <a:rPr lang="el-GR" b="1" dirty="0">
                <a:solidFill>
                  <a:srgbClr val="F9F7D3"/>
                </a:solidFill>
              </a:rPr>
              <a:t>Πίσω από αυτήν την απάνθρωπη σκληρότητα υπάρχουν οι σκοτεινές και </a:t>
            </a:r>
            <a:endParaRPr lang="en-US" b="1" dirty="0">
              <a:solidFill>
                <a:srgbClr val="F9F7D3"/>
              </a:solidFill>
            </a:endParaRPr>
          </a:p>
          <a:p>
            <a:r>
              <a:rPr lang="el-GR" b="1" dirty="0">
                <a:solidFill>
                  <a:srgbClr val="F9F7D3"/>
                </a:solidFill>
              </a:rPr>
              <a:t>αμφίσημες νοητικές παραστάσεις και φαντασιακές εικόνες των ανθρώπων για τα</a:t>
            </a:r>
            <a:endParaRPr lang="en-US" b="1" dirty="0">
              <a:solidFill>
                <a:srgbClr val="F9F7D3"/>
              </a:solidFill>
            </a:endParaRPr>
          </a:p>
          <a:p>
            <a:r>
              <a:rPr lang="el-GR" b="1" dirty="0">
                <a:solidFill>
                  <a:srgbClr val="F9F7D3"/>
                </a:solidFill>
              </a:rPr>
              <a:t> ζώα, που τρέφονται από ταξιδιωτικές και λογοτεχνικές περιγραφές. Μερικά από </a:t>
            </a:r>
          </a:p>
          <a:p>
            <a:r>
              <a:rPr lang="el-GR" b="1" dirty="0">
                <a:solidFill>
                  <a:srgbClr val="F9F7D3"/>
                </a:solidFill>
              </a:rPr>
              <a:t>αυτά  κατοικούν στις μακρινές άκρες της γης. </a:t>
            </a:r>
          </a:p>
          <a:p>
            <a:endParaRPr lang="el-GR" b="1" dirty="0">
              <a:solidFill>
                <a:srgbClr val="F9F7D3"/>
              </a:solidFill>
            </a:endParaRPr>
          </a:p>
          <a:p>
            <a:r>
              <a:rPr lang="el-GR" b="1" dirty="0">
                <a:solidFill>
                  <a:srgbClr val="F9F7D3"/>
                </a:solidFill>
              </a:rPr>
              <a:t>Είναι φανταστικά τέρατα, άνθρωποι </a:t>
            </a:r>
          </a:p>
          <a:p>
            <a:r>
              <a:rPr lang="el-GR" b="1" dirty="0">
                <a:solidFill>
                  <a:srgbClr val="F9F7D3"/>
                </a:solidFill>
              </a:rPr>
              <a:t>με κεφάλι ζώου, ζώα με ανθρώπινο πρόσωπο, ποικίλες διασταυρώσεις ζωικών </a:t>
            </a:r>
          </a:p>
          <a:p>
            <a:r>
              <a:rPr lang="el-GR" b="1" dirty="0">
                <a:solidFill>
                  <a:srgbClr val="F9F7D3"/>
                </a:solidFill>
              </a:rPr>
              <a:t>ειδών και ανθρώπων, άρα ούτε άνθρωποι, ούτε κτήνη, αλλά οντότητες διχασμένες, </a:t>
            </a:r>
          </a:p>
          <a:p>
            <a:r>
              <a:rPr lang="el-GR" b="1" dirty="0">
                <a:solidFill>
                  <a:srgbClr val="F9F7D3"/>
                </a:solidFill>
              </a:rPr>
              <a:t>καταραμένες θα λέγαμε να μην είναι αυτό ή εκείνο, αλλά φορείς του ζοφερά </a:t>
            </a:r>
          </a:p>
          <a:p>
            <a:r>
              <a:rPr lang="el-GR" b="1" dirty="0">
                <a:solidFill>
                  <a:srgbClr val="F9F7D3"/>
                </a:solidFill>
              </a:rPr>
              <a:t>ανοίκειου (</a:t>
            </a:r>
            <a:r>
              <a:rPr lang="en-US" b="1" dirty="0">
                <a:solidFill>
                  <a:srgbClr val="F9F7D3"/>
                </a:solidFill>
              </a:rPr>
              <a:t>Unheimlich</a:t>
            </a:r>
            <a:r>
              <a:rPr lang="el-GR" b="1" dirty="0">
                <a:solidFill>
                  <a:srgbClr val="F9F7D3"/>
                </a:solidFill>
              </a:rPr>
              <a:t>) που προβάλλεται σε μια μορφή για να απωθηθεί από την </a:t>
            </a:r>
          </a:p>
          <a:p>
            <a:r>
              <a:rPr lang="el-GR" b="1" dirty="0">
                <a:solidFill>
                  <a:srgbClr val="F9F7D3"/>
                </a:solidFill>
              </a:rPr>
              <a:t>ψυχική ζωή. </a:t>
            </a:r>
          </a:p>
          <a:p>
            <a:endParaRPr lang="el-GR" b="1" dirty="0">
              <a:solidFill>
                <a:srgbClr val="F9F7D3"/>
              </a:solidFill>
            </a:endParaRPr>
          </a:p>
          <a:p>
            <a:r>
              <a:rPr lang="el-GR" b="1" dirty="0">
                <a:solidFill>
                  <a:srgbClr val="F9F7D3"/>
                </a:solidFill>
              </a:rPr>
              <a:t>Κάποιες άλλες υβριδικές οντότητες στη λογοτεχνία του ύστερου Μεσαίωνα, </a:t>
            </a:r>
          </a:p>
          <a:p>
            <a:r>
              <a:rPr lang="el-GR" b="1" dirty="0">
                <a:solidFill>
                  <a:srgbClr val="F9F7D3"/>
                </a:solidFill>
              </a:rPr>
              <a:t>διαμένουν σε περιοχές της γνωστής γεωγραφίας της εποχής και συμβολίζουν την </a:t>
            </a:r>
          </a:p>
          <a:p>
            <a:r>
              <a:rPr lang="el-GR" b="1" dirty="0">
                <a:solidFill>
                  <a:srgbClr val="F9F7D3"/>
                </a:solidFill>
              </a:rPr>
              <a:t>υπέρβαση των ορίων που χωρίζουν τις κατηγορίες των όντων: πρόκειται για τις </a:t>
            </a:r>
          </a:p>
          <a:p>
            <a:r>
              <a:rPr lang="el-GR" b="1" dirty="0">
                <a:solidFill>
                  <a:srgbClr val="F9F7D3"/>
                </a:solidFill>
              </a:rPr>
              <a:t>γοργόνες, τις γυναίκες ερπετά, τους λυκανθρώπους και τα παιδιά-κύκνους. </a:t>
            </a:r>
          </a:p>
          <a:p>
            <a:endParaRPr lang="el-GR" b="1" dirty="0">
              <a:solidFill>
                <a:srgbClr val="F9F7D3"/>
              </a:solidFill>
            </a:endParaRPr>
          </a:p>
          <a:p>
            <a:r>
              <a:rPr lang="el-GR" b="1" dirty="0">
                <a:solidFill>
                  <a:srgbClr val="F9F7D3"/>
                </a:solidFill>
              </a:rPr>
              <a:t>Αυτή η υπέρβαση των ορίων υπονοείται συχνά ως η αιτία για τη μετάβαση στην τρέλα ή σε μια ημιάγρια κατάσταση, στα όρια του πολιτισμού: </a:t>
            </a:r>
          </a:p>
          <a:p>
            <a:r>
              <a:rPr lang="el-GR" b="1" dirty="0">
                <a:solidFill>
                  <a:srgbClr val="F9F7D3"/>
                </a:solidFill>
              </a:rPr>
              <a:t>ο τρελός και ο «άγριος» είναι από τους ανθρώπους οι πιο συγγενικοί προς τα ζώα. </a:t>
            </a:r>
          </a:p>
          <a:p>
            <a:endParaRPr lang="el-GR" b="1" dirty="0">
              <a:solidFill>
                <a:srgbClr val="F9F7D3"/>
              </a:solidFill>
            </a:endParaRPr>
          </a:p>
        </p:txBody>
      </p:sp>
      <p:pic>
        <p:nvPicPr>
          <p:cNvPr id="6" name="Picture 4" descr="Αποτέλεσμα εικόνας για εικόνες για Γιορτή της γάτας στο μεσαίωνα"/>
          <p:cNvPicPr>
            <a:picLocks noChangeAspect="1" noChangeArrowheads="1"/>
          </p:cNvPicPr>
          <p:nvPr/>
        </p:nvPicPr>
        <p:blipFill>
          <a:blip r:embed="rId2" cstate="print"/>
          <a:srcRect/>
          <a:stretch>
            <a:fillRect/>
          </a:stretch>
        </p:blipFill>
        <p:spPr bwMode="auto">
          <a:xfrm>
            <a:off x="-1620688" y="1700808"/>
            <a:ext cx="2880320" cy="1762126"/>
          </a:xfrm>
          <a:prstGeom prst="rect">
            <a:avLst/>
          </a:prstGeom>
          <a:noFill/>
        </p:spPr>
      </p:pic>
      <p:pic>
        <p:nvPicPr>
          <p:cNvPr id="7" name="Picture 4" descr="Αποτέλεσμα εικόνας για εικόνες για Γιορτή της γάτας στο μεσαίωνα"/>
          <p:cNvPicPr>
            <a:picLocks noChangeAspect="1" noChangeArrowheads="1"/>
          </p:cNvPicPr>
          <p:nvPr/>
        </p:nvPicPr>
        <p:blipFill>
          <a:blip r:embed="rId2" cstate="print"/>
          <a:srcRect/>
          <a:stretch>
            <a:fillRect/>
          </a:stretch>
        </p:blipFill>
        <p:spPr bwMode="auto">
          <a:xfrm>
            <a:off x="-1620688" y="3323058"/>
            <a:ext cx="3126217" cy="1762126"/>
          </a:xfrm>
          <a:prstGeom prst="rect">
            <a:avLst/>
          </a:prstGeom>
          <a:noFill/>
        </p:spPr>
      </p:pic>
      <p:pic>
        <p:nvPicPr>
          <p:cNvPr id="8" name="Picture 4" descr="Αποτέλεσμα εικόνας για εικόνες για Γιορτή της γάτας στο μεσαίωνα"/>
          <p:cNvPicPr>
            <a:picLocks noChangeAspect="1" noChangeArrowheads="1"/>
          </p:cNvPicPr>
          <p:nvPr/>
        </p:nvPicPr>
        <p:blipFill>
          <a:blip r:embed="rId2" cstate="print"/>
          <a:srcRect/>
          <a:stretch>
            <a:fillRect/>
          </a:stretch>
        </p:blipFill>
        <p:spPr bwMode="auto">
          <a:xfrm>
            <a:off x="-1620688" y="5013176"/>
            <a:ext cx="3126217" cy="1762126"/>
          </a:xfrm>
          <a:prstGeom prst="rect">
            <a:avLst/>
          </a:prstGeom>
          <a:noFill/>
        </p:spPr>
      </p:pic>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sp>
        <p:nvSpPr>
          <p:cNvPr id="48130" name="AutoShape 2" descr="Αποτέλεσμα εικόνας για εικόνες για Γιορτή της γάτας στο μεσαίωνα"/>
          <p:cNvSpPr>
            <a:spLocks noChangeAspect="1" noChangeArrowheads="1"/>
          </p:cNvSpPr>
          <p:nvPr/>
        </p:nvSpPr>
        <p:spPr bwMode="auto">
          <a:xfrm>
            <a:off x="155575" y="-846138"/>
            <a:ext cx="3333750" cy="17621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8132" name="Picture 4" descr="Αποτέλεσμα εικόνας για εικόνες για Γιορτή της γάτας στο μεσαίωνα"/>
          <p:cNvPicPr>
            <a:picLocks noChangeAspect="1" noChangeArrowheads="1"/>
          </p:cNvPicPr>
          <p:nvPr/>
        </p:nvPicPr>
        <p:blipFill>
          <a:blip r:embed="rId2" cstate="print"/>
          <a:srcRect/>
          <a:stretch>
            <a:fillRect/>
          </a:stretch>
        </p:blipFill>
        <p:spPr bwMode="auto">
          <a:xfrm>
            <a:off x="-1692696" y="-27384"/>
            <a:ext cx="3333750" cy="1762126"/>
          </a:xfrm>
          <a:prstGeom prst="rect">
            <a:avLst/>
          </a:prstGeom>
          <a:noFill/>
        </p:spPr>
      </p:pic>
      <p:sp>
        <p:nvSpPr>
          <p:cNvPr id="7" name="TextBox 6"/>
          <p:cNvSpPr txBox="1"/>
          <p:nvPr/>
        </p:nvSpPr>
        <p:spPr>
          <a:xfrm>
            <a:off x="1763688" y="116632"/>
            <a:ext cx="7584127" cy="1938992"/>
          </a:xfrm>
          <a:prstGeom prst="rect">
            <a:avLst/>
          </a:prstGeom>
          <a:noFill/>
        </p:spPr>
        <p:txBody>
          <a:bodyPr wrap="none" rtlCol="0">
            <a:spAutoFit/>
          </a:bodyPr>
          <a:lstStyle/>
          <a:p>
            <a:r>
              <a:rPr lang="el-GR" sz="2000" b="1" dirty="0">
                <a:solidFill>
                  <a:srgbClr val="F9F7D3"/>
                </a:solidFill>
              </a:rPr>
              <a:t>Μολονότι η </a:t>
            </a:r>
            <a:r>
              <a:rPr lang="el-GR" sz="2000" b="1" dirty="0" err="1">
                <a:solidFill>
                  <a:srgbClr val="F9F7D3"/>
                </a:solidFill>
              </a:rPr>
              <a:t>κληρική</a:t>
            </a:r>
            <a:r>
              <a:rPr lang="el-GR" sz="2000" b="1" dirty="0">
                <a:solidFill>
                  <a:srgbClr val="F9F7D3"/>
                </a:solidFill>
              </a:rPr>
              <a:t> παράδοση ήθελε να κρατήσει τις ζωικές μορφές για </a:t>
            </a:r>
          </a:p>
          <a:p>
            <a:r>
              <a:rPr lang="el-GR" sz="2000" b="1" dirty="0">
                <a:solidFill>
                  <a:srgbClr val="F9F7D3"/>
                </a:solidFill>
              </a:rPr>
              <a:t>συμβολισμούς αφηρημένων μόνο ιδεών, τα ζώα είχαν γίνει ηθοποιοί του </a:t>
            </a:r>
          </a:p>
          <a:p>
            <a:r>
              <a:rPr lang="el-GR" sz="2000" b="1" dirty="0">
                <a:solidFill>
                  <a:srgbClr val="F9F7D3"/>
                </a:solidFill>
              </a:rPr>
              <a:t>ανθρώπινου δράματος. </a:t>
            </a:r>
          </a:p>
          <a:p>
            <a:r>
              <a:rPr lang="el-GR" sz="2000" b="1" dirty="0">
                <a:solidFill>
                  <a:srgbClr val="F9F7D3"/>
                </a:solidFill>
              </a:rPr>
              <a:t>Τα εξημερωμένα ζώα λειτουργούσαν ως </a:t>
            </a:r>
            <a:r>
              <a:rPr lang="el-GR" sz="2000" b="1" dirty="0">
                <a:solidFill>
                  <a:srgbClr val="FFC000"/>
                </a:solidFill>
              </a:rPr>
              <a:t>αποδιοπομπαίοι τράγοι </a:t>
            </a:r>
            <a:r>
              <a:rPr lang="el-GR" sz="2000" b="1" dirty="0">
                <a:solidFill>
                  <a:srgbClr val="F9F7D3"/>
                </a:solidFill>
              </a:rPr>
              <a:t>της </a:t>
            </a:r>
          </a:p>
          <a:p>
            <a:r>
              <a:rPr lang="el-GR" sz="2000" b="1" dirty="0">
                <a:solidFill>
                  <a:srgbClr val="F9F7D3"/>
                </a:solidFill>
              </a:rPr>
              <a:t>ανθρώπινης αμαρτίας, ενώ τα άγρια προσωποποιούσαν τις αδυναμίες και </a:t>
            </a:r>
          </a:p>
          <a:p>
            <a:r>
              <a:rPr lang="el-GR" sz="2000" b="1" dirty="0">
                <a:solidFill>
                  <a:srgbClr val="F9F7D3"/>
                </a:solidFill>
              </a:rPr>
              <a:t>τα ελαττώματα των ανθρώπων. </a:t>
            </a:r>
          </a:p>
        </p:txBody>
      </p:sp>
      <p:sp>
        <p:nvSpPr>
          <p:cNvPr id="8" name="TextBox 7"/>
          <p:cNvSpPr txBox="1"/>
          <p:nvPr/>
        </p:nvSpPr>
        <p:spPr>
          <a:xfrm>
            <a:off x="-36512" y="1948770"/>
            <a:ext cx="9180512" cy="5324535"/>
          </a:xfrm>
          <a:prstGeom prst="rect">
            <a:avLst/>
          </a:prstGeom>
          <a:noFill/>
        </p:spPr>
        <p:txBody>
          <a:bodyPr wrap="square" rtlCol="0">
            <a:spAutoFit/>
          </a:bodyPr>
          <a:lstStyle/>
          <a:p>
            <a:r>
              <a:rPr lang="el-GR" sz="2000" b="1" dirty="0">
                <a:solidFill>
                  <a:srgbClr val="F9F7D3"/>
                </a:solidFill>
              </a:rPr>
              <a:t>Συμμετείχαν επίσης στην τεκμηρίωση αγιολογικών παραστάσεων στο θρησκευτικό θέατρο. </a:t>
            </a:r>
          </a:p>
          <a:p>
            <a:r>
              <a:rPr lang="el-GR" sz="2000" b="1" dirty="0">
                <a:solidFill>
                  <a:srgbClr val="F9F7D3"/>
                </a:solidFill>
              </a:rPr>
              <a:t>Η συμμετοχή αυτή ήταν και  άμεση, με την παρουσία αληθινών ζώων, όπου αυτό ήταν </a:t>
            </a:r>
          </a:p>
          <a:p>
            <a:r>
              <a:rPr lang="el-GR" sz="2000" b="1" dirty="0">
                <a:solidFill>
                  <a:srgbClr val="F9F7D3"/>
                </a:solidFill>
              </a:rPr>
              <a:t>εφικτό. </a:t>
            </a:r>
            <a:r>
              <a:rPr lang="en-US" sz="2000" b="1" dirty="0">
                <a:solidFill>
                  <a:srgbClr val="F9F7D3"/>
                </a:solidFill>
              </a:rPr>
              <a:t>T</a:t>
            </a:r>
            <a:r>
              <a:rPr lang="el-GR" sz="2000" b="1" dirty="0">
                <a:solidFill>
                  <a:srgbClr val="F9F7D3"/>
                </a:solidFill>
              </a:rPr>
              <a:t>α σενάρια πάντως που απαιτούσαν τα λιοντάρια να γονατίζουν μπροστά στον </a:t>
            </a:r>
          </a:p>
          <a:p>
            <a:r>
              <a:rPr lang="el-GR" sz="2000" b="1" dirty="0">
                <a:solidFill>
                  <a:srgbClr val="F9F7D3"/>
                </a:solidFill>
              </a:rPr>
              <a:t>Άγιο Διονύσιο ή οι τίγρεις στον Άγιο Ανδρέα δεν ήταν δυνατόν να αποδοθούν ρεαλιστικά.</a:t>
            </a:r>
          </a:p>
          <a:p>
            <a:endParaRPr lang="el-GR" sz="2000" b="1" dirty="0">
              <a:solidFill>
                <a:srgbClr val="F9F7D3"/>
              </a:solidFill>
            </a:endParaRPr>
          </a:p>
          <a:p>
            <a:r>
              <a:rPr lang="el-GR" sz="2000" b="1" dirty="0">
                <a:solidFill>
                  <a:srgbClr val="F9F7D3"/>
                </a:solidFill>
              </a:rPr>
              <a:t>Υπάρχουν και οι σκηνές της τιμωρίας και της ατίμωσης. Σκηνές του </a:t>
            </a:r>
            <a:r>
              <a:rPr lang="el-GR" sz="2000" b="1" dirty="0" err="1">
                <a:solidFill>
                  <a:srgbClr val="F9F7D3"/>
                </a:solidFill>
              </a:rPr>
              <a:t>τιμωρητικού</a:t>
            </a:r>
            <a:r>
              <a:rPr lang="el-GR" sz="2000" b="1" dirty="0">
                <a:solidFill>
                  <a:srgbClr val="F9F7D3"/>
                </a:solidFill>
              </a:rPr>
              <a:t> και </a:t>
            </a:r>
          </a:p>
          <a:p>
            <a:r>
              <a:rPr lang="el-GR" sz="2000" b="1" dirty="0">
                <a:solidFill>
                  <a:srgbClr val="F9F7D3"/>
                </a:solidFill>
              </a:rPr>
              <a:t>ατιμωτικού θεάτρου των ζώων, μεταξύ των οποίων και αυτή της δίκης των ζώων που έχουν θεωρηθεί επικίνδυνα. </a:t>
            </a:r>
          </a:p>
          <a:p>
            <a:endParaRPr lang="el-GR" sz="2000" b="1" dirty="0">
              <a:solidFill>
                <a:srgbClr val="F9F7D3"/>
              </a:solidFill>
            </a:endParaRPr>
          </a:p>
          <a:p>
            <a:r>
              <a:rPr lang="el-GR" sz="2000" b="1" dirty="0">
                <a:solidFill>
                  <a:srgbClr val="F9F7D3"/>
                </a:solidFill>
              </a:rPr>
              <a:t>Η κεντρική σκηνή όμως είναι αυτή ενός ανθρώπου εγκληματία που </a:t>
            </a:r>
          </a:p>
          <a:p>
            <a:r>
              <a:rPr lang="el-GR" sz="2000" b="1" dirty="0">
                <a:solidFill>
                  <a:srgbClr val="F9F7D3"/>
                </a:solidFill>
              </a:rPr>
              <a:t>οδηγείται στον τόπο της εκτέλεσής του ανεβασμένος ανάποδα σε έναν γάιδαρο, σε ένα </a:t>
            </a:r>
          </a:p>
          <a:p>
            <a:r>
              <a:rPr lang="el-GR" sz="2000" b="1" dirty="0">
                <a:solidFill>
                  <a:srgbClr val="F9F7D3"/>
                </a:solidFill>
              </a:rPr>
              <a:t>κριάρι (για τις ακόλαστες γυναίκες) ή σε κάποιο άρρωστο άλογο με </a:t>
            </a:r>
            <a:r>
              <a:rPr lang="el-GR" sz="2000" b="1" dirty="0" err="1">
                <a:solidFill>
                  <a:srgbClr val="F9F7D3"/>
                </a:solidFill>
              </a:rPr>
              <a:t>σκατολογικές</a:t>
            </a:r>
            <a:r>
              <a:rPr lang="el-GR" sz="2000" b="1" dirty="0">
                <a:solidFill>
                  <a:srgbClr val="F9F7D3"/>
                </a:solidFill>
              </a:rPr>
              <a:t>, συχνά, </a:t>
            </a:r>
          </a:p>
          <a:p>
            <a:r>
              <a:rPr lang="el-GR" sz="2000" b="1" dirty="0">
                <a:solidFill>
                  <a:srgbClr val="F9F7D3"/>
                </a:solidFill>
              </a:rPr>
              <a:t>προεκτάσεις, καθώς ο ένοχος υποχρεωνόταν να κρατά την ουρά του ζώου και να βάζει το </a:t>
            </a:r>
          </a:p>
          <a:p>
            <a:r>
              <a:rPr lang="el-GR" sz="2000" b="1" dirty="0">
                <a:solidFill>
                  <a:srgbClr val="F9F7D3"/>
                </a:solidFill>
              </a:rPr>
              <a:t>πρόσωπό του ανάμεσα στα πόδια του. Η ατιμωτική αυτή </a:t>
            </a:r>
            <a:r>
              <a:rPr lang="en-US" sz="2000" b="1" dirty="0">
                <a:solidFill>
                  <a:srgbClr val="F9F7D3"/>
                </a:solidFill>
              </a:rPr>
              <a:t>performance</a:t>
            </a:r>
            <a:r>
              <a:rPr lang="el-GR" sz="2000" b="1" dirty="0">
                <a:solidFill>
                  <a:srgbClr val="F9F7D3"/>
                </a:solidFill>
              </a:rPr>
              <a:t> αντλούσε δύναμη </a:t>
            </a:r>
          </a:p>
          <a:p>
            <a:r>
              <a:rPr lang="el-GR" sz="2000" b="1" dirty="0">
                <a:solidFill>
                  <a:srgbClr val="F9F7D3"/>
                </a:solidFill>
              </a:rPr>
              <a:t>από το εθιμικό δίκαιο. </a:t>
            </a:r>
          </a:p>
          <a:p>
            <a:endParaRPr lang="el-GR" sz="2000" b="1" dirty="0">
              <a:solidFill>
                <a:srgbClr val="F9F7D3"/>
              </a:solidFill>
            </a:endParaRPr>
          </a:p>
        </p:txBody>
      </p:sp>
    </p:spTree>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sp>
        <p:nvSpPr>
          <p:cNvPr id="48130" name="AutoShape 2" descr="Αποτέλεσμα εικόνας για εικόνες για Γιορτή της γάτας στο μεσαίωνα"/>
          <p:cNvSpPr>
            <a:spLocks noChangeAspect="1" noChangeArrowheads="1"/>
          </p:cNvSpPr>
          <p:nvPr/>
        </p:nvSpPr>
        <p:spPr bwMode="auto">
          <a:xfrm>
            <a:off x="155575" y="-846138"/>
            <a:ext cx="3333750" cy="17621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8132" name="Picture 4" descr="Αποτέλεσμα εικόνας για εικόνες για Γιορτή της γάτας στο μεσαίωνα"/>
          <p:cNvPicPr>
            <a:picLocks noChangeAspect="1" noChangeArrowheads="1"/>
          </p:cNvPicPr>
          <p:nvPr/>
        </p:nvPicPr>
        <p:blipFill>
          <a:blip r:embed="rId2" cstate="print"/>
          <a:srcRect/>
          <a:stretch>
            <a:fillRect/>
          </a:stretch>
        </p:blipFill>
        <p:spPr bwMode="auto">
          <a:xfrm>
            <a:off x="-1692696" y="-27384"/>
            <a:ext cx="3333750" cy="1762126"/>
          </a:xfrm>
          <a:prstGeom prst="rect">
            <a:avLst/>
          </a:prstGeom>
          <a:noFill/>
        </p:spPr>
      </p:pic>
      <p:sp>
        <p:nvSpPr>
          <p:cNvPr id="7" name="TextBox 6"/>
          <p:cNvSpPr txBox="1"/>
          <p:nvPr/>
        </p:nvSpPr>
        <p:spPr>
          <a:xfrm>
            <a:off x="1763688" y="116632"/>
            <a:ext cx="7530972" cy="1938992"/>
          </a:xfrm>
          <a:prstGeom prst="rect">
            <a:avLst/>
          </a:prstGeom>
          <a:noFill/>
        </p:spPr>
        <p:txBody>
          <a:bodyPr wrap="none" rtlCol="0">
            <a:spAutoFit/>
          </a:bodyPr>
          <a:lstStyle/>
          <a:p>
            <a:r>
              <a:rPr lang="el-GR" sz="2000" b="1" dirty="0">
                <a:solidFill>
                  <a:srgbClr val="F9F7D3"/>
                </a:solidFill>
              </a:rPr>
              <a:t>Μια λιγότερο γνωστή σκηνή είναι εκείνη του εγκληματία που κρεμιέται </a:t>
            </a:r>
          </a:p>
          <a:p>
            <a:r>
              <a:rPr lang="el-GR" sz="2000" b="1" dirty="0">
                <a:solidFill>
                  <a:srgbClr val="F9F7D3"/>
                </a:solidFill>
              </a:rPr>
              <a:t>ανάποδα έως ότου πεθάνει: </a:t>
            </a:r>
            <a:r>
              <a:rPr lang="el-GR" sz="2000" b="1" dirty="0" err="1">
                <a:solidFill>
                  <a:srgbClr val="F9F7D3"/>
                </a:solidFill>
              </a:rPr>
              <a:t>βασσάλοι</a:t>
            </a:r>
            <a:r>
              <a:rPr lang="el-GR" sz="2000" b="1" dirty="0">
                <a:solidFill>
                  <a:srgbClr val="F9F7D3"/>
                </a:solidFill>
              </a:rPr>
              <a:t> που είχαν σκοτώσει τους κυρίους </a:t>
            </a:r>
          </a:p>
          <a:p>
            <a:r>
              <a:rPr lang="el-GR" sz="2000" b="1" dirty="0">
                <a:solidFill>
                  <a:srgbClr val="F9F7D3"/>
                </a:solidFill>
              </a:rPr>
              <a:t>τους, στον ύστερο Μεσαίωνα και Εβραίοι δίπλα στους οποίους </a:t>
            </a:r>
          </a:p>
          <a:p>
            <a:r>
              <a:rPr lang="el-GR" sz="2000" b="1" dirty="0">
                <a:solidFill>
                  <a:srgbClr val="F9F7D3"/>
                </a:solidFill>
              </a:rPr>
              <a:t>κρεμούσαν επίσης δύο σκυλιά, ενίοτε και λύκους. </a:t>
            </a:r>
          </a:p>
          <a:p>
            <a:r>
              <a:rPr lang="el-GR" sz="2000" b="1" dirty="0">
                <a:solidFill>
                  <a:srgbClr val="F9F7D3"/>
                </a:solidFill>
              </a:rPr>
              <a:t>Στον </a:t>
            </a:r>
            <a:r>
              <a:rPr lang="el-GR" sz="2000" b="1" i="1" dirty="0">
                <a:solidFill>
                  <a:srgbClr val="F9F7D3"/>
                </a:solidFill>
              </a:rPr>
              <a:t>Έμπορο της Βενετίας</a:t>
            </a:r>
            <a:r>
              <a:rPr lang="el-GR" sz="2000" b="1" dirty="0">
                <a:solidFill>
                  <a:srgbClr val="F9F7D3"/>
                </a:solidFill>
              </a:rPr>
              <a:t> ο </a:t>
            </a:r>
            <a:r>
              <a:rPr lang="en-US" sz="2000" b="1" dirty="0">
                <a:solidFill>
                  <a:srgbClr val="F9F7D3"/>
                </a:solidFill>
              </a:rPr>
              <a:t>Shakespeare</a:t>
            </a:r>
            <a:r>
              <a:rPr lang="el-GR" sz="2000" b="1" dirty="0">
                <a:solidFill>
                  <a:srgbClr val="F9F7D3"/>
                </a:solidFill>
              </a:rPr>
              <a:t> κάνει μία σχετική νύξη, όταν</a:t>
            </a:r>
          </a:p>
          <a:p>
            <a:endParaRPr lang="el-GR" sz="2000" b="1" dirty="0">
              <a:solidFill>
                <a:srgbClr val="F9F7D3"/>
              </a:solidFill>
            </a:endParaRPr>
          </a:p>
        </p:txBody>
      </p:sp>
      <p:sp>
        <p:nvSpPr>
          <p:cNvPr id="8" name="TextBox 7"/>
          <p:cNvSpPr txBox="1"/>
          <p:nvPr/>
        </p:nvSpPr>
        <p:spPr>
          <a:xfrm>
            <a:off x="57913" y="1700808"/>
            <a:ext cx="9086088" cy="4708981"/>
          </a:xfrm>
          <a:prstGeom prst="rect">
            <a:avLst/>
          </a:prstGeom>
          <a:noFill/>
        </p:spPr>
        <p:txBody>
          <a:bodyPr wrap="square" rtlCol="0">
            <a:spAutoFit/>
          </a:bodyPr>
          <a:lstStyle/>
          <a:p>
            <a:r>
              <a:rPr lang="el-GR" sz="2000" b="1" dirty="0">
                <a:solidFill>
                  <a:srgbClr val="F9F7D3"/>
                </a:solidFill>
              </a:rPr>
              <a:t>ο </a:t>
            </a:r>
            <a:r>
              <a:rPr lang="en-US" sz="2000" b="1" dirty="0" err="1">
                <a:solidFill>
                  <a:srgbClr val="F9F7D3"/>
                </a:solidFill>
              </a:rPr>
              <a:t>Gratiano</a:t>
            </a:r>
            <a:r>
              <a:rPr lang="el-GR" sz="2000" b="1" dirty="0">
                <a:solidFill>
                  <a:srgbClr val="F9F7D3"/>
                </a:solidFill>
              </a:rPr>
              <a:t> κατηγορεί τον </a:t>
            </a:r>
            <a:r>
              <a:rPr lang="en-US" sz="2000" b="1" dirty="0">
                <a:solidFill>
                  <a:srgbClr val="F9F7D3"/>
                </a:solidFill>
              </a:rPr>
              <a:t>Shylock</a:t>
            </a:r>
            <a:r>
              <a:rPr lang="el-GR" sz="2000" b="1" dirty="0">
                <a:solidFill>
                  <a:srgbClr val="F9F7D3"/>
                </a:solidFill>
              </a:rPr>
              <a:t> ότι είναι η μετεμψύχωση ενός λύκου που κρεμάστηκε </a:t>
            </a:r>
          </a:p>
          <a:p>
            <a:r>
              <a:rPr lang="el-GR" sz="2000" b="1" dirty="0">
                <a:solidFill>
                  <a:srgbClr val="F9F7D3"/>
                </a:solidFill>
              </a:rPr>
              <a:t>ανάποδα για ανθρωποκτονία. </a:t>
            </a:r>
          </a:p>
          <a:p>
            <a:r>
              <a:rPr lang="el-GR" sz="2000" b="1" dirty="0">
                <a:solidFill>
                  <a:srgbClr val="F9F7D3"/>
                </a:solidFill>
              </a:rPr>
              <a:t>Στο βασίλειο της </a:t>
            </a:r>
            <a:r>
              <a:rPr lang="el-GR" sz="2000" b="1" dirty="0" err="1">
                <a:solidFill>
                  <a:srgbClr val="F9F7D3"/>
                </a:solidFill>
              </a:rPr>
              <a:t>ζωικότητας</a:t>
            </a:r>
            <a:r>
              <a:rPr lang="el-GR" sz="2000" b="1" dirty="0">
                <a:solidFill>
                  <a:srgbClr val="F9F7D3"/>
                </a:solidFill>
              </a:rPr>
              <a:t> δεν ανήκαν μόνο οι τρελοί, οι πόρνες, οι εγκληματίες ή οι μάγισσες, αλλά και οι Εβραίοι, μια ιδεοληπτική εμμονή που θα γίνει </a:t>
            </a:r>
            <a:r>
              <a:rPr lang="el-GR" sz="2000" b="1" dirty="0" err="1">
                <a:solidFill>
                  <a:srgbClr val="F9F7D3"/>
                </a:solidFill>
              </a:rPr>
              <a:t>ψευδοεπιστημονικό</a:t>
            </a:r>
            <a:r>
              <a:rPr lang="el-GR" sz="2000" b="1" dirty="0">
                <a:solidFill>
                  <a:srgbClr val="F9F7D3"/>
                </a:solidFill>
              </a:rPr>
              <a:t> αξίωμα και επίσημη ιδεολογία του κράτους της Γερμανίας μετά το 1933.</a:t>
            </a:r>
          </a:p>
          <a:p>
            <a:endParaRPr lang="el-GR" sz="2000" b="1" dirty="0">
              <a:solidFill>
                <a:srgbClr val="F9F7D3"/>
              </a:solidFill>
            </a:endParaRPr>
          </a:p>
          <a:p>
            <a:r>
              <a:rPr lang="el-GR" sz="2000" b="1" dirty="0">
                <a:solidFill>
                  <a:srgbClr val="F9F7D3"/>
                </a:solidFill>
              </a:rPr>
              <a:t>Μια τρίτη σκηνή τιμωρίας: </a:t>
            </a:r>
            <a:r>
              <a:rPr lang="el-GR" sz="2000" b="1" i="1" dirty="0" err="1">
                <a:solidFill>
                  <a:srgbClr val="F9F7D3"/>
                </a:solidFill>
              </a:rPr>
              <a:t>poena</a:t>
            </a:r>
            <a:r>
              <a:rPr lang="el-GR" sz="2000" b="1" i="1" dirty="0">
                <a:solidFill>
                  <a:srgbClr val="F9F7D3"/>
                </a:solidFill>
              </a:rPr>
              <a:t> </a:t>
            </a:r>
            <a:r>
              <a:rPr lang="el-GR" sz="2000" b="1" i="1" dirty="0" err="1">
                <a:solidFill>
                  <a:srgbClr val="F9F7D3"/>
                </a:solidFill>
              </a:rPr>
              <a:t>culei</a:t>
            </a:r>
            <a:r>
              <a:rPr lang="el-GR" sz="2000" b="1" i="1" dirty="0">
                <a:solidFill>
                  <a:srgbClr val="F9F7D3"/>
                </a:solidFill>
              </a:rPr>
              <a:t> </a:t>
            </a:r>
            <a:r>
              <a:rPr lang="el-GR" sz="2000" b="1" dirty="0">
                <a:solidFill>
                  <a:srgbClr val="F9F7D3"/>
                </a:solidFill>
              </a:rPr>
              <a:t>που υπαγορεύεται από τον </a:t>
            </a:r>
            <a:r>
              <a:rPr lang="el-GR" sz="2000" b="1" dirty="0" err="1">
                <a:solidFill>
                  <a:srgbClr val="F9F7D3"/>
                </a:solidFill>
              </a:rPr>
              <a:t>Θεοδοσιανό</a:t>
            </a:r>
            <a:r>
              <a:rPr lang="el-GR" sz="2000" b="1" dirty="0">
                <a:solidFill>
                  <a:srgbClr val="F9F7D3"/>
                </a:solidFill>
              </a:rPr>
              <a:t> Κώδικα: </a:t>
            </a:r>
          </a:p>
          <a:p>
            <a:r>
              <a:rPr lang="el-GR" sz="2000" b="1" dirty="0">
                <a:solidFill>
                  <a:srgbClr val="F9F7D3"/>
                </a:solidFill>
              </a:rPr>
              <a:t>ο πατροκτόνος θα μπαίνει σε ένα τσουβάλι μαζί με έναν κόκορα, ένα φίδι, μια μαϊμού και </a:t>
            </a:r>
          </a:p>
          <a:p>
            <a:r>
              <a:rPr lang="el-GR" sz="2000" b="1" dirty="0">
                <a:solidFill>
                  <a:srgbClr val="F9F7D3"/>
                </a:solidFill>
              </a:rPr>
              <a:t>έναν σκύλο. </a:t>
            </a:r>
          </a:p>
          <a:p>
            <a:endParaRPr lang="el-GR" sz="2000" b="1" dirty="0">
              <a:solidFill>
                <a:srgbClr val="F9F7D3"/>
              </a:solidFill>
            </a:endParaRPr>
          </a:p>
          <a:p>
            <a:r>
              <a:rPr lang="el-GR" sz="2000" b="1" dirty="0">
                <a:solidFill>
                  <a:srgbClr val="F9F7D3"/>
                </a:solidFill>
              </a:rPr>
              <a:t>Ο σκύλος δείχνει τον άνθρωπο που δεν αναγνωρίζει και δεν τιμά τους γονείς </a:t>
            </a:r>
          </a:p>
          <a:p>
            <a:r>
              <a:rPr lang="el-GR" sz="2000" b="1" dirty="0">
                <a:solidFill>
                  <a:srgbClr val="F9F7D3"/>
                </a:solidFill>
              </a:rPr>
              <a:t>του, όπως το κουτάβι που είναι τυφλό τις εννέα πρώτες ημέρες· </a:t>
            </a:r>
          </a:p>
          <a:p>
            <a:r>
              <a:rPr lang="el-GR" sz="2000" b="1" dirty="0">
                <a:solidFill>
                  <a:srgbClr val="F9F7D3"/>
                </a:solidFill>
              </a:rPr>
              <a:t>ο κόκορας την οργίλη επιθετικότητα προς τον πατέρα ή το παιδί· </a:t>
            </a:r>
          </a:p>
          <a:p>
            <a:r>
              <a:rPr lang="el-GR" sz="2000" b="1" dirty="0">
                <a:solidFill>
                  <a:srgbClr val="F9F7D3"/>
                </a:solidFill>
              </a:rPr>
              <a:t>το φίδι τη δυστυχία των γονέων και </a:t>
            </a:r>
            <a:endParaRPr lang="en-US" sz="2000" b="1" dirty="0">
              <a:solidFill>
                <a:srgbClr val="F9F7D3"/>
              </a:solidFill>
            </a:endParaRPr>
          </a:p>
          <a:p>
            <a:r>
              <a:rPr lang="el-GR" sz="2000" b="1" dirty="0">
                <a:solidFill>
                  <a:srgbClr val="F9F7D3"/>
                </a:solidFill>
              </a:rPr>
              <a:t>η μαϊμού τον άνθρωπο που μοιάζει στον άνθρωπο, αλλά δεν είναι άνθρωπος. </a:t>
            </a:r>
          </a:p>
        </p:txBody>
      </p:sp>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3" name="Subtitle 2"/>
          <p:cNvSpPr>
            <a:spLocks noGrp="1"/>
          </p:cNvSpPr>
          <p:nvPr>
            <p:ph type="subTitle" idx="1"/>
          </p:nvPr>
        </p:nvSpPr>
        <p:spPr>
          <a:xfrm>
            <a:off x="1371600" y="6172200"/>
            <a:ext cx="6400800" cy="685800"/>
          </a:xfrm>
        </p:spPr>
        <p:txBody>
          <a:bodyPr/>
          <a:lstStyle/>
          <a:p>
            <a:r>
              <a:rPr lang="en-US" dirty="0"/>
              <a:t>Bear Garden</a:t>
            </a:r>
            <a:endParaRPr lang="el-GR" dirty="0"/>
          </a:p>
        </p:txBody>
      </p:sp>
      <p:pic>
        <p:nvPicPr>
          <p:cNvPr id="4" name="Picture 3" descr="http://www.elizabethan-era.org.uk/images/bear-baiting.png"/>
          <p:cNvPicPr/>
          <p:nvPr/>
        </p:nvPicPr>
        <p:blipFill>
          <a:blip r:embed="rId2" cstate="print"/>
          <a:srcRect/>
          <a:stretch>
            <a:fillRect/>
          </a:stretch>
        </p:blipFill>
        <p:spPr bwMode="auto">
          <a:xfrm>
            <a:off x="0" y="0"/>
            <a:ext cx="9144000" cy="6096000"/>
          </a:xfrm>
          <a:prstGeom prst="rect">
            <a:avLst/>
          </a:prstGeom>
          <a:noFill/>
          <a:ln w="9525">
            <a:noFill/>
            <a:miter lim="800000"/>
            <a:headEnd/>
            <a:tailEnd/>
          </a:ln>
        </p:spPr>
      </p:pic>
    </p:spTree>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sp>
        <p:nvSpPr>
          <p:cNvPr id="48130" name="AutoShape 2" descr="Αποτέλεσμα εικόνας για εικόνες για Γιορτή της γάτας στο μεσαίωνα"/>
          <p:cNvSpPr>
            <a:spLocks noChangeAspect="1" noChangeArrowheads="1"/>
          </p:cNvSpPr>
          <p:nvPr/>
        </p:nvSpPr>
        <p:spPr bwMode="auto">
          <a:xfrm>
            <a:off x="155575" y="-846138"/>
            <a:ext cx="3333750" cy="17621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 name="Picture 4" descr="http://www.elizabethan-era.org.uk/images/bear-baiting.png"/>
          <p:cNvPicPr/>
          <p:nvPr/>
        </p:nvPicPr>
        <p:blipFill>
          <a:blip r:embed="rId2" cstate="print"/>
          <a:srcRect/>
          <a:stretch>
            <a:fillRect/>
          </a:stretch>
        </p:blipFill>
        <p:spPr bwMode="auto">
          <a:xfrm>
            <a:off x="0" y="4797152"/>
            <a:ext cx="4644008" cy="2088232"/>
          </a:xfrm>
          <a:prstGeom prst="rect">
            <a:avLst/>
          </a:prstGeom>
          <a:noFill/>
          <a:ln w="9525">
            <a:noFill/>
            <a:miter lim="800000"/>
            <a:headEnd/>
            <a:tailEnd/>
          </a:ln>
        </p:spPr>
      </p:pic>
      <p:sp>
        <p:nvSpPr>
          <p:cNvPr id="6" name="TextBox 5"/>
          <p:cNvSpPr txBox="1"/>
          <p:nvPr/>
        </p:nvSpPr>
        <p:spPr>
          <a:xfrm>
            <a:off x="0" y="195019"/>
            <a:ext cx="9144000" cy="6494085"/>
          </a:xfrm>
          <a:prstGeom prst="rect">
            <a:avLst/>
          </a:prstGeom>
          <a:noFill/>
        </p:spPr>
        <p:txBody>
          <a:bodyPr wrap="square" rtlCol="0">
            <a:spAutoFit/>
          </a:bodyPr>
          <a:lstStyle/>
          <a:p>
            <a:r>
              <a:rPr lang="el-GR" sz="2000" b="1" dirty="0">
                <a:solidFill>
                  <a:srgbClr val="CCFF99"/>
                </a:solidFill>
              </a:rPr>
              <a:t>		</a:t>
            </a:r>
            <a:r>
              <a:rPr lang="el-GR" sz="2000" b="1" dirty="0">
                <a:solidFill>
                  <a:srgbClr val="FFFF00"/>
                </a:solidFill>
              </a:rPr>
              <a:t>Η μεγάλη των Ελισαβετιανών σκηνή του </a:t>
            </a:r>
            <a:r>
              <a:rPr lang="en-US" sz="2000" b="1" dirty="0">
                <a:solidFill>
                  <a:srgbClr val="FFFF00"/>
                </a:solidFill>
              </a:rPr>
              <a:t>Bear Garden</a:t>
            </a:r>
            <a:endParaRPr lang="el-GR" sz="2000" dirty="0">
              <a:solidFill>
                <a:srgbClr val="FFFF00"/>
              </a:solidFill>
            </a:endParaRPr>
          </a:p>
          <a:p>
            <a:r>
              <a:rPr lang="el-GR" dirty="0">
                <a:solidFill>
                  <a:srgbClr val="CCFF99"/>
                </a:solidFill>
              </a:rPr>
              <a:t> </a:t>
            </a:r>
          </a:p>
          <a:p>
            <a:r>
              <a:rPr lang="el-GR" sz="2000" b="1" dirty="0">
                <a:solidFill>
                  <a:srgbClr val="CCFF99"/>
                </a:solidFill>
              </a:rPr>
              <a:t>Ελισαβετιανό αμφιθέατρο χιλίων θέσεων λειτούργησε συνάμα ως θέατρο και ως αρένα </a:t>
            </a:r>
          </a:p>
          <a:p>
            <a:r>
              <a:rPr lang="el-GR" sz="2000" b="1" dirty="0">
                <a:solidFill>
                  <a:srgbClr val="CCFF99"/>
                </a:solidFill>
              </a:rPr>
              <a:t>αιματηρών «αθλημάτων» της αρκούδας και κυρίως του ταύρου. Χτισμένο το 1613-1614 στο </a:t>
            </a:r>
          </a:p>
          <a:p>
            <a:r>
              <a:rPr lang="en-US" sz="2000" b="1" dirty="0" err="1">
                <a:solidFill>
                  <a:srgbClr val="CCFF99"/>
                </a:solidFill>
              </a:rPr>
              <a:t>Southwark</a:t>
            </a:r>
            <a:r>
              <a:rPr lang="el-GR" sz="2000" b="1" dirty="0">
                <a:solidFill>
                  <a:srgbClr val="CCFF99"/>
                </a:solidFill>
              </a:rPr>
              <a:t> του Λονδίνου από τους θεατρικούς επιχειρηματίες </a:t>
            </a:r>
            <a:r>
              <a:rPr lang="en-US" sz="2000" b="1" dirty="0">
                <a:solidFill>
                  <a:srgbClr val="CCFF99"/>
                </a:solidFill>
              </a:rPr>
              <a:t>Philip Henslowe</a:t>
            </a:r>
            <a:r>
              <a:rPr lang="el-GR" sz="2000" b="1" dirty="0">
                <a:solidFill>
                  <a:srgbClr val="CCFF99"/>
                </a:solidFill>
              </a:rPr>
              <a:t> και </a:t>
            </a:r>
          </a:p>
          <a:p>
            <a:r>
              <a:rPr lang="en-US" sz="2000" b="1" dirty="0">
                <a:solidFill>
                  <a:srgbClr val="CCFF99"/>
                </a:solidFill>
              </a:rPr>
              <a:t>Jacob Meade</a:t>
            </a:r>
            <a:r>
              <a:rPr lang="el-GR" sz="2000" b="1" dirty="0">
                <a:solidFill>
                  <a:srgbClr val="CCFF99"/>
                </a:solidFill>
              </a:rPr>
              <a:t>, αντικαθιστώντας μια παλαιότερη αρένα (1560 </a:t>
            </a:r>
            <a:r>
              <a:rPr lang="el-GR" sz="2000" b="1" dirty="0" err="1">
                <a:solidFill>
                  <a:srgbClr val="CCFF99"/>
                </a:solidFill>
              </a:rPr>
              <a:t>μ.Χ</a:t>
            </a:r>
            <a:r>
              <a:rPr lang="el-GR" sz="2000" b="1" dirty="0">
                <a:solidFill>
                  <a:srgbClr val="CCFF99"/>
                </a:solidFill>
              </a:rPr>
              <a:t>) που ανήκε στην ίδια τη </a:t>
            </a:r>
          </a:p>
          <a:p>
            <a:r>
              <a:rPr lang="el-GR" sz="2000" b="1" dirty="0">
                <a:solidFill>
                  <a:srgbClr val="CCFF99"/>
                </a:solidFill>
              </a:rPr>
              <a:t>βασίλισσα Ελισάβετ, ονομάστηκε αρχικά </a:t>
            </a:r>
            <a:r>
              <a:rPr lang="en-US" sz="2000" b="1" dirty="0">
                <a:solidFill>
                  <a:srgbClr val="CCFF99"/>
                </a:solidFill>
              </a:rPr>
              <a:t>Hope Theatre</a:t>
            </a:r>
            <a:r>
              <a:rPr lang="el-GR" sz="2000" b="1" dirty="0">
                <a:solidFill>
                  <a:srgbClr val="CCFF99"/>
                </a:solidFill>
              </a:rPr>
              <a:t>, αλλά στο ρεπερτόριό του πολύ </a:t>
            </a:r>
          </a:p>
          <a:p>
            <a:r>
              <a:rPr lang="el-GR" sz="2000" b="1" dirty="0">
                <a:solidFill>
                  <a:srgbClr val="CCFF99"/>
                </a:solidFill>
              </a:rPr>
              <a:t>γρήγορα οι θεατρικές παραστάσεις επισκιάστηκαν από τις μάχες των ζώων. Η αρκούδα </a:t>
            </a:r>
          </a:p>
          <a:p>
            <a:r>
              <a:rPr lang="el-GR" sz="2000" b="1" dirty="0">
                <a:solidFill>
                  <a:srgbClr val="CCFF99"/>
                </a:solidFill>
              </a:rPr>
              <a:t>πρωταγωνιστής, δεμένη ώστε να μην μπορεί να κινηθεί ελεύθερα, βρίσκει </a:t>
            </a:r>
          </a:p>
          <a:p>
            <a:r>
              <a:rPr lang="el-GR" sz="2000" b="1" dirty="0">
                <a:solidFill>
                  <a:srgbClr val="CCFF99"/>
                </a:solidFill>
              </a:rPr>
              <a:t>συμπρωταγωνιστές πέρα από τα </a:t>
            </a:r>
            <a:r>
              <a:rPr lang="en-US" sz="2000" b="1" dirty="0">
                <a:solidFill>
                  <a:srgbClr val="CCFF99"/>
                </a:solidFill>
              </a:rPr>
              <a:t>bulldogs</a:t>
            </a:r>
            <a:r>
              <a:rPr lang="el-GR" sz="2000" b="1" dirty="0">
                <a:solidFill>
                  <a:srgbClr val="CCFF99"/>
                </a:solidFill>
              </a:rPr>
              <a:t> και τα αγγλικά </a:t>
            </a:r>
            <a:r>
              <a:rPr lang="en-US" sz="2000" b="1" dirty="0">
                <a:solidFill>
                  <a:srgbClr val="CCFF99"/>
                </a:solidFill>
              </a:rPr>
              <a:t>mastiffs</a:t>
            </a:r>
            <a:r>
              <a:rPr lang="el-GR" sz="2000" b="1" dirty="0">
                <a:solidFill>
                  <a:srgbClr val="CCFF99"/>
                </a:solidFill>
              </a:rPr>
              <a:t> που της επιτίθενται </a:t>
            </a:r>
          </a:p>
          <a:p>
            <a:r>
              <a:rPr lang="el-GR" sz="2000" b="1" dirty="0">
                <a:solidFill>
                  <a:srgbClr val="CCFF99"/>
                </a:solidFill>
              </a:rPr>
              <a:t>για μια περίπου ώρα, προσπαθώντας να τη δαγκώσουν θανάσιμα στον λαιμό. </a:t>
            </a:r>
          </a:p>
          <a:p>
            <a:endParaRPr lang="el-GR" sz="2000" b="1" dirty="0">
              <a:solidFill>
                <a:srgbClr val="CCFF99"/>
              </a:solidFill>
            </a:endParaRPr>
          </a:p>
          <a:p>
            <a:r>
              <a:rPr lang="el-GR" sz="2000" b="1" dirty="0">
                <a:solidFill>
                  <a:srgbClr val="CCFF99"/>
                </a:solidFill>
              </a:rPr>
              <a:t>Όταν το 1642 οι πουριτανοί έκλεισαν τα λονδρέζικα θέατρα, επέτρεψαν τη συνέχεια αυτά </a:t>
            </a:r>
          </a:p>
          <a:p>
            <a:r>
              <a:rPr lang="el-GR" sz="2000" b="1" dirty="0">
                <a:solidFill>
                  <a:srgbClr val="CCFF99"/>
                </a:solidFill>
              </a:rPr>
              <a:t>των μαχητικών θεαμάτων, τα οποία θα απαγορευτούν από τον </a:t>
            </a:r>
            <a:r>
              <a:rPr lang="en-US" sz="2000" b="1" dirty="0">
                <a:solidFill>
                  <a:srgbClr val="CCFF99"/>
                </a:solidFill>
              </a:rPr>
              <a:t>Cromwell</a:t>
            </a:r>
            <a:r>
              <a:rPr lang="el-GR" sz="2000" b="1" dirty="0">
                <a:solidFill>
                  <a:srgbClr val="CCFF99"/>
                </a:solidFill>
              </a:rPr>
              <a:t> για λίγα χρόνια </a:t>
            </a:r>
          </a:p>
          <a:p>
            <a:r>
              <a:rPr lang="el-GR" sz="2000" b="1" dirty="0">
                <a:solidFill>
                  <a:srgbClr val="CCFF99"/>
                </a:solidFill>
              </a:rPr>
              <a:t>(1653-1658), αλλά θα επανέλθουν γρήγορα με την παλινόρθωση των </a:t>
            </a:r>
            <a:r>
              <a:rPr lang="en-US" sz="2000" b="1" dirty="0">
                <a:solidFill>
                  <a:srgbClr val="CCFF99"/>
                </a:solidFill>
              </a:rPr>
              <a:t>Stewart</a:t>
            </a:r>
            <a:r>
              <a:rPr lang="el-GR" sz="2000" b="1" dirty="0">
                <a:solidFill>
                  <a:srgbClr val="CCFF99"/>
                </a:solidFill>
              </a:rPr>
              <a:t>, έτσι ώστε </a:t>
            </a:r>
          </a:p>
          <a:p>
            <a:r>
              <a:rPr lang="el-GR" sz="2000" b="1" dirty="0">
                <a:solidFill>
                  <a:srgbClr val="CCFF99"/>
                </a:solidFill>
              </a:rPr>
              <a:t>					το 1673 ο Κάρολος Β΄ να μπορεί να </a:t>
            </a:r>
          </a:p>
          <a:p>
            <a:r>
              <a:rPr lang="el-GR" sz="2000" b="1" dirty="0">
                <a:solidFill>
                  <a:srgbClr val="CCFF99"/>
                </a:solidFill>
              </a:rPr>
              <a:t>					αγοράσει για τις </a:t>
            </a:r>
            <a:r>
              <a:rPr lang="el-GR" sz="2000" b="1" dirty="0" err="1">
                <a:solidFill>
                  <a:srgbClr val="CCFF99"/>
                </a:solidFill>
              </a:rPr>
              <a:t>κυνομαχίες</a:t>
            </a:r>
            <a:r>
              <a:rPr lang="el-GR" sz="2000" b="1" dirty="0">
                <a:solidFill>
                  <a:srgbClr val="CCFF99"/>
                </a:solidFill>
              </a:rPr>
              <a:t> </a:t>
            </a:r>
          </a:p>
          <a:p>
            <a:r>
              <a:rPr lang="el-GR" sz="2000" b="1" dirty="0">
                <a:solidFill>
                  <a:srgbClr val="CCFF99"/>
                </a:solidFill>
              </a:rPr>
              <a:t>					όποιο σκυλί ήθελε ανεξαρτήτως της </a:t>
            </a:r>
          </a:p>
          <a:p>
            <a:r>
              <a:rPr lang="el-GR" sz="2000" b="1" dirty="0">
                <a:solidFill>
                  <a:srgbClr val="CCFF99"/>
                </a:solidFill>
              </a:rPr>
              <a:t>					βούλησης του ιδιοκτήτη του. </a:t>
            </a:r>
          </a:p>
          <a:p>
            <a:endParaRPr lang="el-GR" dirty="0">
              <a:solidFill>
                <a:srgbClr val="CCFF99"/>
              </a:solidFill>
            </a:endParaRPr>
          </a:p>
        </p:txBody>
      </p:sp>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3" name="Subtitle 2"/>
          <p:cNvSpPr>
            <a:spLocks noGrp="1"/>
          </p:cNvSpPr>
          <p:nvPr>
            <p:ph type="subTitle" idx="1"/>
          </p:nvPr>
        </p:nvSpPr>
        <p:spPr>
          <a:xfrm>
            <a:off x="0" y="6400800"/>
            <a:ext cx="9144000" cy="457200"/>
          </a:xfrm>
        </p:spPr>
        <p:txBody>
          <a:bodyPr>
            <a:normAutofit fontScale="40000" lnSpcReduction="20000"/>
          </a:bodyPr>
          <a:lstStyle/>
          <a:p>
            <a:r>
              <a:rPr lang="en-US" b="1" dirty="0">
                <a:solidFill>
                  <a:schemeClr val="tx1"/>
                </a:solidFill>
                <a:latin typeface="Garamond" pitchFamily="18" charset="0"/>
              </a:rPr>
              <a:t>James </a:t>
            </a:r>
            <a:r>
              <a:rPr lang="en-US" b="1" dirty="0" err="1">
                <a:solidFill>
                  <a:schemeClr val="tx1"/>
                </a:solidFill>
                <a:latin typeface="Garamond" pitchFamily="18" charset="0"/>
              </a:rPr>
              <a:t>Gillray</a:t>
            </a:r>
            <a:r>
              <a:rPr lang="en-US" b="1" dirty="0">
                <a:solidFill>
                  <a:schemeClr val="tx1"/>
                </a:solidFill>
                <a:latin typeface="Garamond" pitchFamily="18" charset="0"/>
              </a:rPr>
              <a:t>, </a:t>
            </a:r>
            <a:r>
              <a:rPr lang="en-US" b="1" i="1" dirty="0">
                <a:solidFill>
                  <a:schemeClr val="tx1"/>
                </a:solidFill>
                <a:latin typeface="Garamond" pitchFamily="18" charset="0"/>
              </a:rPr>
              <a:t>The Bear and His Leader, 1806. </a:t>
            </a:r>
            <a:r>
              <a:rPr lang="en-US" b="1" dirty="0">
                <a:solidFill>
                  <a:schemeClr val="tx1"/>
                </a:solidFill>
                <a:latin typeface="Garamond" pitchFamily="18" charset="0"/>
              </a:rPr>
              <a:t>The muzzled bear represents the politician Charles James Fox (1749–1806), a supporter of the French Revolution and Britain’s first Foreign Secretary.</a:t>
            </a:r>
            <a:endParaRPr lang="el-GR" b="1" dirty="0">
              <a:solidFill>
                <a:schemeClr val="tx1"/>
              </a:solidFill>
              <a:latin typeface="Garamond"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8721" y="0"/>
            <a:ext cx="9182721" cy="6456092"/>
          </a:xfrm>
          <a:prstGeom prst="rect">
            <a:avLst/>
          </a:prstGeom>
          <a:noFill/>
          <a:ln w="9525">
            <a:noFill/>
            <a:miter lim="800000"/>
            <a:headEnd/>
            <a:tailEnd/>
          </a:ln>
        </p:spPr>
      </p:pic>
    </p:spTree>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528" y="0"/>
            <a:ext cx="9324528" cy="6858000"/>
          </a:xfrm>
        </p:spPr>
        <p:txBody>
          <a:bodyPr>
            <a:noAutofit/>
          </a:bodyPr>
          <a:lstStyle/>
          <a:p>
            <a:pPr>
              <a:buNone/>
            </a:pPr>
            <a:r>
              <a:rPr lang="el-GR" sz="2400" dirty="0">
                <a:solidFill>
                  <a:srgbClr val="CCFF99"/>
                </a:solidFill>
              </a:rPr>
              <a:t>  Σχεδόν κάθε </a:t>
            </a:r>
            <a:r>
              <a:rPr lang="en-US" sz="2400" dirty="0">
                <a:solidFill>
                  <a:srgbClr val="CCFF99"/>
                </a:solidFill>
              </a:rPr>
              <a:t> </a:t>
            </a:r>
            <a:r>
              <a:rPr lang="el-GR" sz="2400" dirty="0">
                <a:solidFill>
                  <a:srgbClr val="CCFF99"/>
                </a:solidFill>
              </a:rPr>
              <a:t>εκκλησιαστική γιορτή </a:t>
            </a:r>
          </a:p>
          <a:p>
            <a:pPr>
              <a:buNone/>
            </a:pPr>
            <a:r>
              <a:rPr lang="el-GR" sz="2400" dirty="0">
                <a:solidFill>
                  <a:srgbClr val="CCFF99"/>
                </a:solidFill>
              </a:rPr>
              <a:t>   στους Μέσους χρόνους συνοδευόταν </a:t>
            </a:r>
            <a:endParaRPr lang="en-US" sz="2400" dirty="0">
              <a:solidFill>
                <a:srgbClr val="CCFF99"/>
              </a:solidFill>
            </a:endParaRPr>
          </a:p>
          <a:p>
            <a:pPr>
              <a:buNone/>
            </a:pPr>
            <a:r>
              <a:rPr lang="en-US" sz="2400" dirty="0">
                <a:solidFill>
                  <a:srgbClr val="CCFF99"/>
                </a:solidFill>
              </a:rPr>
              <a:t>    </a:t>
            </a:r>
            <a:r>
              <a:rPr lang="el-GR" sz="2400" dirty="0">
                <a:solidFill>
                  <a:srgbClr val="CCFF99"/>
                </a:solidFill>
              </a:rPr>
              <a:t>από την αντίστοιχη έκθυμη εκδοχή </a:t>
            </a:r>
            <a:endParaRPr lang="en-US" sz="2400" dirty="0">
              <a:solidFill>
                <a:srgbClr val="CCFF99"/>
              </a:solidFill>
            </a:endParaRPr>
          </a:p>
          <a:p>
            <a:pPr>
              <a:buNone/>
            </a:pPr>
            <a:r>
              <a:rPr lang="en-US" sz="2400" dirty="0">
                <a:solidFill>
                  <a:srgbClr val="CCFF99"/>
                </a:solidFill>
              </a:rPr>
              <a:t>    </a:t>
            </a:r>
            <a:r>
              <a:rPr lang="el-GR" sz="2400" dirty="0">
                <a:solidFill>
                  <a:srgbClr val="CCFF99"/>
                </a:solidFill>
              </a:rPr>
              <a:t>της, μια γιορτή δίπλα στη γιορτή, </a:t>
            </a:r>
            <a:endParaRPr lang="en-US" sz="2400" dirty="0">
              <a:solidFill>
                <a:srgbClr val="CCFF99"/>
              </a:solidFill>
            </a:endParaRPr>
          </a:p>
          <a:p>
            <a:pPr>
              <a:buNone/>
            </a:pPr>
            <a:r>
              <a:rPr lang="en-US" sz="2400" dirty="0">
                <a:solidFill>
                  <a:srgbClr val="CCFF99"/>
                </a:solidFill>
              </a:rPr>
              <a:t>    </a:t>
            </a:r>
            <a:r>
              <a:rPr lang="el-GR" sz="2400" dirty="0">
                <a:solidFill>
                  <a:srgbClr val="CCFF99"/>
                </a:solidFill>
              </a:rPr>
              <a:t>με </a:t>
            </a:r>
            <a:r>
              <a:rPr lang="el-GR" sz="2400" dirty="0" err="1">
                <a:solidFill>
                  <a:srgbClr val="CCFF99"/>
                </a:solidFill>
              </a:rPr>
              <a:t>πλατεΐστικο</a:t>
            </a:r>
            <a:r>
              <a:rPr lang="el-GR" sz="2400" dirty="0">
                <a:solidFill>
                  <a:srgbClr val="CCFF99"/>
                </a:solidFill>
              </a:rPr>
              <a:t> και γελαστικό </a:t>
            </a:r>
            <a:r>
              <a:rPr lang="en-US" sz="2400" dirty="0">
                <a:solidFill>
                  <a:srgbClr val="CCFF99"/>
                </a:solidFill>
              </a:rPr>
              <a:t> </a:t>
            </a:r>
            <a:endParaRPr lang="el-GR" sz="2400" dirty="0">
              <a:solidFill>
                <a:srgbClr val="CCFF99"/>
              </a:solidFill>
            </a:endParaRPr>
          </a:p>
          <a:p>
            <a:pPr>
              <a:buNone/>
            </a:pPr>
            <a:r>
              <a:rPr lang="el-GR" sz="2400" dirty="0">
                <a:solidFill>
                  <a:srgbClr val="CCFF99"/>
                </a:solidFill>
              </a:rPr>
              <a:t>    χαρακτήρα, οι λεγόμενες «ενοριακές </a:t>
            </a:r>
          </a:p>
          <a:p>
            <a:pPr>
              <a:buNone/>
            </a:pPr>
            <a:r>
              <a:rPr lang="el-GR" sz="2400" dirty="0">
                <a:solidFill>
                  <a:srgbClr val="CCFF99"/>
                </a:solidFill>
              </a:rPr>
              <a:t>    γιορτές», όπου λάμβαναν χώρα και </a:t>
            </a:r>
          </a:p>
          <a:p>
            <a:pPr>
              <a:buNone/>
            </a:pPr>
            <a:r>
              <a:rPr lang="el-GR" sz="2400" dirty="0">
                <a:solidFill>
                  <a:srgbClr val="CCFF99"/>
                </a:solidFill>
              </a:rPr>
              <a:t>    εμποροπανηγύρεις με ποικίλα θεάματα «γιγάντων, νάνων, τεράτων και </a:t>
            </a:r>
          </a:p>
          <a:p>
            <a:pPr>
              <a:buNone/>
            </a:pPr>
            <a:r>
              <a:rPr lang="el-GR" sz="2400" dirty="0">
                <a:solidFill>
                  <a:srgbClr val="CCFF99"/>
                </a:solidFill>
              </a:rPr>
              <a:t>   “σοφών” θηρίων».  Η </a:t>
            </a:r>
            <a:r>
              <a:rPr lang="el-GR" sz="2400" i="1" dirty="0">
                <a:solidFill>
                  <a:srgbClr val="CCFF99"/>
                </a:solidFill>
              </a:rPr>
              <a:t>Γιορτή των Τρελών</a:t>
            </a:r>
            <a:r>
              <a:rPr lang="el-GR" sz="2400" dirty="0">
                <a:solidFill>
                  <a:srgbClr val="CCFF99"/>
                </a:solidFill>
              </a:rPr>
              <a:t> (</a:t>
            </a:r>
            <a:r>
              <a:rPr lang="en-US" sz="2400" dirty="0" err="1">
                <a:solidFill>
                  <a:srgbClr val="CCFF99"/>
                </a:solidFill>
              </a:rPr>
              <a:t>festa</a:t>
            </a:r>
            <a:r>
              <a:rPr lang="en-US" sz="2400" dirty="0">
                <a:solidFill>
                  <a:srgbClr val="CCFF99"/>
                </a:solidFill>
              </a:rPr>
              <a:t> </a:t>
            </a:r>
            <a:r>
              <a:rPr lang="en-US" sz="2400" dirty="0" err="1">
                <a:solidFill>
                  <a:srgbClr val="CCFF99"/>
                </a:solidFill>
              </a:rPr>
              <a:t>stultorum</a:t>
            </a:r>
            <a:r>
              <a:rPr lang="el-GR" sz="2400" dirty="0">
                <a:solidFill>
                  <a:srgbClr val="CCFF99"/>
                </a:solidFill>
              </a:rPr>
              <a:t>) ή </a:t>
            </a:r>
            <a:r>
              <a:rPr lang="el-GR" sz="2400" i="1" dirty="0">
                <a:solidFill>
                  <a:srgbClr val="CCFF99"/>
                </a:solidFill>
              </a:rPr>
              <a:t>Γιορτή των </a:t>
            </a:r>
          </a:p>
          <a:p>
            <a:pPr>
              <a:buNone/>
            </a:pPr>
            <a:r>
              <a:rPr lang="el-GR" sz="2400" i="1" dirty="0">
                <a:solidFill>
                  <a:srgbClr val="CCFF99"/>
                </a:solidFill>
              </a:rPr>
              <a:t>   Υποδιακόνων</a:t>
            </a:r>
            <a:r>
              <a:rPr lang="el-GR" sz="2400" dirty="0">
                <a:solidFill>
                  <a:srgbClr val="CCFF99"/>
                </a:solidFill>
              </a:rPr>
              <a:t> με τελετάρχη τον «τρελό επίσκοπο», είναι μία από τις πιο </a:t>
            </a:r>
          </a:p>
          <a:p>
            <a:pPr>
              <a:buNone/>
            </a:pPr>
            <a:r>
              <a:rPr lang="el-GR" sz="2400" dirty="0">
                <a:solidFill>
                  <a:srgbClr val="CCFF99"/>
                </a:solidFill>
              </a:rPr>
              <a:t>   διάσημες εκδηλώσεις της «άλλης» φύσης του ανθρώπου, όπου «γελούσε το </a:t>
            </a:r>
          </a:p>
          <a:p>
            <a:pPr>
              <a:buNone/>
            </a:pPr>
            <a:r>
              <a:rPr lang="el-GR" sz="2400" dirty="0">
                <a:solidFill>
                  <a:srgbClr val="CCFF99"/>
                </a:solidFill>
              </a:rPr>
              <a:t>   σωματικό κάτω, που δεν μπορούσε να εκφραστεί με την επίσημη </a:t>
            </a:r>
          </a:p>
          <a:p>
            <a:pPr>
              <a:buNone/>
            </a:pPr>
            <a:r>
              <a:rPr lang="el-GR" sz="2400" dirty="0">
                <a:solidFill>
                  <a:srgbClr val="CCFF99"/>
                </a:solidFill>
              </a:rPr>
              <a:t>   κοσμοθεωρία και λατρεία». Παρεμφερείς σκηνές βρίσκουμε και στις γιορτές </a:t>
            </a:r>
          </a:p>
          <a:p>
            <a:pPr>
              <a:buNone/>
            </a:pPr>
            <a:r>
              <a:rPr lang="el-GR" sz="2400" dirty="0">
                <a:solidFill>
                  <a:srgbClr val="CCFF99"/>
                </a:solidFill>
              </a:rPr>
              <a:t>   των Αθώων, των Γυμνών ή των Κερασφόρων. </a:t>
            </a:r>
          </a:p>
          <a:p>
            <a:endParaRPr lang="en-US" sz="2400" dirty="0">
              <a:solidFill>
                <a:srgbClr val="CCFF99"/>
              </a:solidFill>
            </a:endParaRPr>
          </a:p>
          <a:p>
            <a:endParaRPr lang="el-GR" sz="2400" dirty="0">
              <a:solidFill>
                <a:srgbClr val="CCFF99"/>
              </a:solidFill>
            </a:endParaRPr>
          </a:p>
          <a:p>
            <a:endParaRPr lang="el-GR" sz="2400" dirty="0">
              <a:solidFill>
                <a:srgbClr val="CCFF99"/>
              </a:solidFill>
            </a:endParaRPr>
          </a:p>
          <a:p>
            <a:endParaRPr lang="el-GR" sz="2400" dirty="0">
              <a:solidFill>
                <a:srgbClr val="CCFF99"/>
              </a:solidFill>
            </a:endParaRPr>
          </a:p>
        </p:txBody>
      </p:sp>
      <p:pic>
        <p:nvPicPr>
          <p:cNvPr id="1026" name="Picture 2" descr="C:\Users\user\Desktop\Διδακτορικά\Ζώα\Φωτό για ppt\Η γιορτή των τρελών.jpg"/>
          <p:cNvPicPr>
            <a:picLocks noChangeAspect="1" noChangeArrowheads="1"/>
          </p:cNvPicPr>
          <p:nvPr/>
        </p:nvPicPr>
        <p:blipFill>
          <a:blip r:embed="rId2" cstate="print"/>
          <a:srcRect/>
          <a:stretch>
            <a:fillRect/>
          </a:stretch>
        </p:blipFill>
        <p:spPr bwMode="auto">
          <a:xfrm>
            <a:off x="4517136" y="0"/>
            <a:ext cx="4626864" cy="3321528"/>
          </a:xfrm>
          <a:prstGeom prst="rect">
            <a:avLst/>
          </a:prstGeom>
          <a:ln>
            <a:noFill/>
          </a:ln>
          <a:effectLst>
            <a:softEdge rad="112500"/>
          </a:effectLst>
        </p:spPr>
      </p:pic>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l-GR" dirty="0"/>
          </a:p>
        </p:txBody>
      </p:sp>
      <p:sp>
        <p:nvSpPr>
          <p:cNvPr id="3" name="Subtitle 2"/>
          <p:cNvSpPr>
            <a:spLocks noGrp="1"/>
          </p:cNvSpPr>
          <p:nvPr>
            <p:ph type="subTitle" idx="1"/>
          </p:nvPr>
        </p:nvSpPr>
        <p:spPr>
          <a:xfrm>
            <a:off x="0" y="6400800"/>
            <a:ext cx="9144000" cy="457200"/>
          </a:xfrm>
        </p:spPr>
        <p:txBody>
          <a:bodyPr>
            <a:normAutofit fontScale="85000" lnSpcReduction="20000"/>
          </a:bodyPr>
          <a:lstStyle/>
          <a:p>
            <a:endParaRPr lang="el-GR" b="1" dirty="0">
              <a:solidFill>
                <a:schemeClr val="tx1"/>
              </a:solidFill>
              <a:latin typeface="Garamond"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0" y="20262"/>
            <a:ext cx="9143999" cy="6837738"/>
          </a:xfrm>
          <a:prstGeom prst="rect">
            <a:avLst/>
          </a:prstGeom>
          <a:noFill/>
          <a:ln w="9525">
            <a:noFill/>
            <a:miter lim="800000"/>
            <a:headEnd/>
            <a:tailEnd/>
          </a:ln>
        </p:spPr>
      </p:pic>
    </p:spTree>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45224"/>
          </a:xfrm>
        </p:spPr>
        <p:txBody>
          <a:bodyPr>
            <a:noAutofit/>
          </a:bodyPr>
          <a:lstStyle/>
          <a:p>
            <a:r>
              <a:rPr lang="el-GR" sz="2400" dirty="0">
                <a:solidFill>
                  <a:srgbClr val="CCFF99"/>
                </a:solidFill>
              </a:rPr>
              <a:t>Στην περίπτωση της θεατρικής σκηνής τα ζώα λειτουργούν συνήθως στο</a:t>
            </a:r>
            <a:br>
              <a:rPr lang="el-GR" sz="2400" dirty="0">
                <a:solidFill>
                  <a:srgbClr val="CCFF99"/>
                </a:solidFill>
              </a:rPr>
            </a:br>
            <a:r>
              <a:rPr lang="el-GR" sz="2400" dirty="0">
                <a:solidFill>
                  <a:srgbClr val="CCFF99"/>
                </a:solidFill>
              </a:rPr>
              <a:t> πλαίσιο ενός «εμβληματικού </a:t>
            </a:r>
            <a:r>
              <a:rPr lang="en-US" sz="2400" dirty="0">
                <a:solidFill>
                  <a:srgbClr val="CCFF99"/>
                </a:solidFill>
              </a:rPr>
              <a:t>d</a:t>
            </a:r>
            <a:r>
              <a:rPr lang="el-GR" sz="2400" dirty="0">
                <a:solidFill>
                  <a:srgbClr val="CCFF99"/>
                </a:solidFill>
              </a:rPr>
              <a:t>é</a:t>
            </a:r>
            <a:r>
              <a:rPr lang="en-US" sz="2400" dirty="0" err="1">
                <a:solidFill>
                  <a:srgbClr val="CCFF99"/>
                </a:solidFill>
              </a:rPr>
              <a:t>cor</a:t>
            </a:r>
            <a:r>
              <a:rPr lang="el-GR" sz="2400" dirty="0">
                <a:solidFill>
                  <a:srgbClr val="CCFF99"/>
                </a:solidFill>
              </a:rPr>
              <a:t>», καθώς περπατούν απλώς σε έναν πλαισιωμένο χώρο της σκηνής, όπως συμβαίνει με το </a:t>
            </a:r>
            <a:r>
              <a:rPr lang="en-US" sz="2400" i="1" dirty="0" err="1">
                <a:solidFill>
                  <a:srgbClr val="CCFF99"/>
                </a:solidFill>
              </a:rPr>
              <a:t>Palaemon</a:t>
            </a:r>
            <a:r>
              <a:rPr lang="en-US" sz="2400" i="1" dirty="0">
                <a:solidFill>
                  <a:srgbClr val="CCFF99"/>
                </a:solidFill>
              </a:rPr>
              <a:t> and </a:t>
            </a:r>
            <a:r>
              <a:rPr lang="en-US" sz="2400" i="1" dirty="0" err="1">
                <a:solidFill>
                  <a:srgbClr val="CCFF99"/>
                </a:solidFill>
              </a:rPr>
              <a:t>Arcyte</a:t>
            </a:r>
            <a:r>
              <a:rPr lang="el-GR" sz="2400" dirty="0">
                <a:solidFill>
                  <a:srgbClr val="CCFF99"/>
                </a:solidFill>
              </a:rPr>
              <a:t> του </a:t>
            </a:r>
            <a:r>
              <a:rPr lang="en-US" sz="2400" dirty="0">
                <a:solidFill>
                  <a:srgbClr val="CCFF99"/>
                </a:solidFill>
              </a:rPr>
              <a:t>Richard Edwards,</a:t>
            </a:r>
            <a:r>
              <a:rPr lang="el-GR" sz="2400" dirty="0">
                <a:solidFill>
                  <a:srgbClr val="CCFF99"/>
                </a:solidFill>
              </a:rPr>
              <a:t> η παράσταση του οποίου δόθηκε το 1566 ενώπιον της Ελισάβετ και χρησιμοποιήθηκε μια ολόκληρη αγέλη σκύλων</a:t>
            </a:r>
            <a:r>
              <a:rPr lang="en-US" sz="2400" dirty="0">
                <a:solidFill>
                  <a:srgbClr val="CCFF99"/>
                </a:solidFill>
              </a:rPr>
              <a:t>,</a:t>
            </a:r>
            <a:r>
              <a:rPr lang="el-GR" sz="2400" dirty="0">
                <a:solidFill>
                  <a:srgbClr val="CCFF99"/>
                </a:solidFill>
              </a:rPr>
              <a:t> ή με τον </a:t>
            </a:r>
            <a:r>
              <a:rPr lang="en-US" sz="2400" dirty="0">
                <a:solidFill>
                  <a:srgbClr val="CCFF99"/>
                </a:solidFill>
              </a:rPr>
              <a:t>Crab</a:t>
            </a:r>
            <a:r>
              <a:rPr lang="el-GR" sz="2400" dirty="0">
                <a:solidFill>
                  <a:srgbClr val="CCFF99"/>
                </a:solidFill>
              </a:rPr>
              <a:t>, τον σκύλο του κλόουν </a:t>
            </a:r>
            <a:r>
              <a:rPr lang="en-US" sz="2400" dirty="0">
                <a:solidFill>
                  <a:srgbClr val="CCFF99"/>
                </a:solidFill>
              </a:rPr>
              <a:t>Lance</a:t>
            </a:r>
            <a:r>
              <a:rPr lang="el-GR" sz="2400" dirty="0">
                <a:solidFill>
                  <a:srgbClr val="CCFF99"/>
                </a:solidFill>
              </a:rPr>
              <a:t> στο σαιξπηρικό έργο  </a:t>
            </a:r>
            <a:r>
              <a:rPr lang="el-GR" sz="2400" i="1" dirty="0">
                <a:solidFill>
                  <a:srgbClr val="CCFF99"/>
                </a:solidFill>
              </a:rPr>
              <a:t>Δύο ευγενείς από τη Βερόνα</a:t>
            </a:r>
            <a:r>
              <a:rPr lang="el-GR" sz="2400" dirty="0">
                <a:solidFill>
                  <a:srgbClr val="CCFF99"/>
                </a:solidFill>
              </a:rPr>
              <a:t> (1590). </a:t>
            </a:r>
            <a:br>
              <a:rPr lang="el-GR" sz="2400" dirty="0">
                <a:solidFill>
                  <a:srgbClr val="CCFF99"/>
                </a:solidFill>
              </a:rPr>
            </a:br>
            <a:br>
              <a:rPr lang="el-GR" sz="2400" dirty="0">
                <a:solidFill>
                  <a:srgbClr val="CCFF99"/>
                </a:solidFill>
              </a:rPr>
            </a:br>
            <a:r>
              <a:rPr lang="el-GR" sz="2400" dirty="0">
                <a:solidFill>
                  <a:srgbClr val="CCFF99"/>
                </a:solidFill>
              </a:rPr>
              <a:t>Όποιος και αν ήταν όμως ο ρόλος που έπαιζαν τα ζώα στις θεατρικές σκηνές, δεν θα ήταν σίγουρα πιο σημαντικός από εκείνον που τους επιφυλασσόταν στο </a:t>
            </a:r>
            <a:r>
              <a:rPr lang="en-US" sz="2400" dirty="0">
                <a:solidFill>
                  <a:srgbClr val="CCFF99"/>
                </a:solidFill>
              </a:rPr>
              <a:t>Bear Garden</a:t>
            </a:r>
            <a:r>
              <a:rPr lang="el-GR" sz="2400" dirty="0">
                <a:solidFill>
                  <a:srgbClr val="CCFF99"/>
                </a:solidFill>
              </a:rPr>
              <a:t> και ως εκ τούτου πιο ελκυστικός για τις λαϊκές μάζες. </a:t>
            </a:r>
          </a:p>
        </p:txBody>
      </p:sp>
      <p:pic>
        <p:nvPicPr>
          <p:cNvPr id="1026" name="Picture 2"/>
          <p:cNvPicPr>
            <a:picLocks noChangeAspect="1" noChangeArrowheads="1"/>
          </p:cNvPicPr>
          <p:nvPr/>
        </p:nvPicPr>
        <p:blipFill>
          <a:blip r:embed="rId2" cstate="print"/>
          <a:srcRect/>
          <a:stretch>
            <a:fillRect/>
          </a:stretch>
        </p:blipFill>
        <p:spPr bwMode="auto">
          <a:xfrm>
            <a:off x="-38721" y="4941168"/>
            <a:ext cx="9182721" cy="1944216"/>
          </a:xfrm>
          <a:prstGeom prst="rect">
            <a:avLst/>
          </a:prstGeom>
          <a:noFill/>
          <a:ln w="9525">
            <a:noFill/>
            <a:miter lim="800000"/>
            <a:headEnd/>
            <a:tailEnd/>
          </a:ln>
        </p:spPr>
      </p:pic>
    </p:spTree>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45224"/>
          </a:xfrm>
        </p:spPr>
        <p:txBody>
          <a:bodyPr>
            <a:noAutofit/>
          </a:bodyPr>
          <a:lstStyle/>
          <a:p>
            <a:r>
              <a:rPr lang="el-GR" sz="2400" dirty="0">
                <a:solidFill>
                  <a:srgbClr val="CCFF99"/>
                </a:solidFill>
              </a:rPr>
              <a:t>Άρα, δεν ήταν απαραίτητο το κλείσιμο των θεάτρων για να φανεί η προτίμηση αυτή. Ακόμα και πριν από την απαγόρευση των παραστάσεων, οι «θίασοι» των ζώων ανταγωνίζονταν τους θιάσους των ηθοποιών, καθώς ο διαχειριστής ή ο ιδιοκτήτης μιας αρένας διαμαρτυρόταν για τον ανταγωνισμό και πίεζε με τα μέσα που διέθετε να περιοριστούν οι θεατρικές παραστάσεις, ώστε να αφήσουν ελεύθερες τις Κυριακές για την Εκκλησία </a:t>
            </a:r>
            <a:br>
              <a:rPr lang="el-GR" sz="2400" dirty="0">
                <a:solidFill>
                  <a:srgbClr val="CCFF99"/>
                </a:solidFill>
              </a:rPr>
            </a:br>
            <a:r>
              <a:rPr lang="el-GR" sz="2400" dirty="0">
                <a:solidFill>
                  <a:srgbClr val="CCFF99"/>
                </a:solidFill>
              </a:rPr>
              <a:t>και τις Πέμπτες για τις μάχες των αρκούδων. </a:t>
            </a:r>
            <a:br>
              <a:rPr lang="el-GR" sz="2400" dirty="0">
                <a:solidFill>
                  <a:srgbClr val="CCFF99"/>
                </a:solidFill>
              </a:rPr>
            </a:br>
            <a:r>
              <a:rPr lang="el-GR" sz="2400" dirty="0">
                <a:solidFill>
                  <a:srgbClr val="CCFF99"/>
                </a:solidFill>
              </a:rPr>
              <a:t>Ανάμεσα στα παραδείγματα θεατρικών σκύλων συμπεριλαμβάνονται ο </a:t>
            </a:r>
            <a:r>
              <a:rPr lang="en-US" sz="2400" dirty="0" err="1">
                <a:solidFill>
                  <a:srgbClr val="CCFF99"/>
                </a:solidFill>
              </a:rPr>
              <a:t>Melampo</a:t>
            </a:r>
            <a:r>
              <a:rPr lang="el-GR" sz="2400" dirty="0">
                <a:solidFill>
                  <a:srgbClr val="CCFF99"/>
                </a:solidFill>
              </a:rPr>
              <a:t> στο </a:t>
            </a:r>
            <a:r>
              <a:rPr lang="en-US" sz="2400" i="1" dirty="0">
                <a:solidFill>
                  <a:srgbClr val="CCFF99"/>
                </a:solidFill>
              </a:rPr>
              <a:t>Il Pastor Fido</a:t>
            </a:r>
            <a:r>
              <a:rPr lang="el-GR" sz="2400" dirty="0">
                <a:solidFill>
                  <a:srgbClr val="CCFF99"/>
                </a:solidFill>
              </a:rPr>
              <a:t> (1590) του </a:t>
            </a:r>
            <a:r>
              <a:rPr lang="el-GR" sz="2400" dirty="0" err="1">
                <a:solidFill>
                  <a:srgbClr val="CCFF99"/>
                </a:solidFill>
              </a:rPr>
              <a:t>Giovanni</a:t>
            </a:r>
            <a:r>
              <a:rPr lang="el-GR" sz="2400" dirty="0">
                <a:solidFill>
                  <a:srgbClr val="CCFF99"/>
                </a:solidFill>
              </a:rPr>
              <a:t> </a:t>
            </a:r>
            <a:r>
              <a:rPr lang="el-GR" sz="2400" dirty="0" err="1">
                <a:solidFill>
                  <a:srgbClr val="CCFF99"/>
                </a:solidFill>
              </a:rPr>
              <a:t>Battista</a:t>
            </a:r>
            <a:r>
              <a:rPr lang="el-GR" sz="2400" dirty="0">
                <a:solidFill>
                  <a:srgbClr val="CCFF99"/>
                </a:solidFill>
              </a:rPr>
              <a:t> </a:t>
            </a:r>
            <a:r>
              <a:rPr lang="el-GR" sz="2400" dirty="0" err="1">
                <a:solidFill>
                  <a:srgbClr val="CCFF99"/>
                </a:solidFill>
              </a:rPr>
              <a:t>Guarini</a:t>
            </a:r>
            <a:r>
              <a:rPr lang="el-GR" sz="2400" dirty="0">
                <a:solidFill>
                  <a:srgbClr val="CCFF99"/>
                </a:solidFill>
              </a:rPr>
              <a:t> και ο σκύλος </a:t>
            </a:r>
            <a:r>
              <a:rPr lang="en-US" sz="2400" dirty="0" err="1">
                <a:solidFill>
                  <a:srgbClr val="CCFF99"/>
                </a:solidFill>
              </a:rPr>
              <a:t>Puntarvolo</a:t>
            </a:r>
            <a:r>
              <a:rPr lang="el-GR" sz="2400" dirty="0">
                <a:solidFill>
                  <a:srgbClr val="CCFF99"/>
                </a:solidFill>
              </a:rPr>
              <a:t>, ο οποίος εμφανίζεται επί μακρόν στις σκηνές με το αφεντικό του στο </a:t>
            </a:r>
            <a:r>
              <a:rPr lang="en-US" sz="2400" i="1" dirty="0">
                <a:solidFill>
                  <a:srgbClr val="CCFF99"/>
                </a:solidFill>
              </a:rPr>
              <a:t>Every Man Out of his </a:t>
            </a:r>
            <a:r>
              <a:rPr lang="en-US" sz="2400" i="1" dirty="0" err="1">
                <a:solidFill>
                  <a:srgbClr val="CCFF99"/>
                </a:solidFill>
              </a:rPr>
              <a:t>Humour</a:t>
            </a:r>
            <a:r>
              <a:rPr lang="el-GR" sz="2400" dirty="0">
                <a:solidFill>
                  <a:srgbClr val="CCFF99"/>
                </a:solidFill>
              </a:rPr>
              <a:t> (1599) του </a:t>
            </a:r>
            <a:r>
              <a:rPr lang="en-US" sz="2400" dirty="0">
                <a:solidFill>
                  <a:srgbClr val="CCFF99"/>
                </a:solidFill>
              </a:rPr>
              <a:t>Ben </a:t>
            </a:r>
            <a:r>
              <a:rPr lang="en-US" sz="2400" dirty="0" err="1">
                <a:solidFill>
                  <a:srgbClr val="CCFF99"/>
                </a:solidFill>
              </a:rPr>
              <a:t>Johson</a:t>
            </a:r>
            <a:r>
              <a:rPr lang="el-GR" sz="2400" dirty="0">
                <a:solidFill>
                  <a:srgbClr val="CCFF99"/>
                </a:solidFill>
              </a:rPr>
              <a:t>.</a:t>
            </a:r>
            <a:br>
              <a:rPr lang="el-GR" sz="2400" dirty="0">
                <a:solidFill>
                  <a:srgbClr val="CCFF99"/>
                </a:solidFill>
              </a:rPr>
            </a:br>
            <a:endParaRPr lang="el-GR" sz="2400" dirty="0">
              <a:solidFill>
                <a:srgbClr val="CCFF99"/>
              </a:solidFill>
            </a:endParaRPr>
          </a:p>
        </p:txBody>
      </p:sp>
      <p:pic>
        <p:nvPicPr>
          <p:cNvPr id="1026" name="Picture 2"/>
          <p:cNvPicPr>
            <a:picLocks noChangeAspect="1" noChangeArrowheads="1"/>
          </p:cNvPicPr>
          <p:nvPr/>
        </p:nvPicPr>
        <p:blipFill>
          <a:blip r:embed="rId2" cstate="print"/>
          <a:srcRect/>
          <a:stretch>
            <a:fillRect/>
          </a:stretch>
        </p:blipFill>
        <p:spPr bwMode="auto">
          <a:xfrm>
            <a:off x="-38721" y="4941168"/>
            <a:ext cx="9182721" cy="1800200"/>
          </a:xfrm>
          <a:prstGeom prst="rect">
            <a:avLst/>
          </a:prstGeom>
          <a:noFill/>
          <a:ln w="9525">
            <a:noFill/>
            <a:miter lim="800000"/>
            <a:headEnd/>
            <a:tailEnd/>
          </a:ln>
        </p:spPr>
      </p:pic>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sp>
        <p:nvSpPr>
          <p:cNvPr id="48130" name="AutoShape 2" descr="Αποτέλεσμα εικόνας για εικόνες για Γιορτή της γάτας στο μεσαίωνα"/>
          <p:cNvSpPr>
            <a:spLocks noChangeAspect="1" noChangeArrowheads="1"/>
          </p:cNvSpPr>
          <p:nvPr/>
        </p:nvSpPr>
        <p:spPr bwMode="auto">
          <a:xfrm>
            <a:off x="155575" y="0"/>
            <a:ext cx="3333750" cy="915988"/>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5" name="TextBox 4"/>
          <p:cNvSpPr txBox="1"/>
          <p:nvPr/>
        </p:nvSpPr>
        <p:spPr>
          <a:xfrm>
            <a:off x="0" y="-27384"/>
            <a:ext cx="9107487" cy="7171194"/>
          </a:xfrm>
          <a:prstGeom prst="rect">
            <a:avLst/>
          </a:prstGeom>
          <a:noFill/>
        </p:spPr>
        <p:txBody>
          <a:bodyPr wrap="square" rtlCol="0">
            <a:spAutoFit/>
          </a:bodyPr>
          <a:lstStyle/>
          <a:p>
            <a:endParaRPr lang="el-GR" sz="2000" b="1" dirty="0">
              <a:solidFill>
                <a:srgbClr val="CCFF99"/>
              </a:solidFill>
            </a:endParaRPr>
          </a:p>
          <a:p>
            <a:r>
              <a:rPr lang="el-GR" sz="2000" b="1" dirty="0">
                <a:solidFill>
                  <a:srgbClr val="CCFF99"/>
                </a:solidFill>
              </a:rPr>
              <a:t>Η επιρροή που ασκούσε το </a:t>
            </a:r>
            <a:r>
              <a:rPr lang="en-US" sz="2000" b="1" dirty="0">
                <a:solidFill>
                  <a:srgbClr val="CCFF99"/>
                </a:solidFill>
              </a:rPr>
              <a:t>Bear Garden </a:t>
            </a:r>
            <a:r>
              <a:rPr lang="el-GR" sz="2000" b="1" dirty="0">
                <a:solidFill>
                  <a:srgbClr val="CCFF99"/>
                </a:solidFill>
              </a:rPr>
              <a:t>και ό,τι αυτό αντιπροσώπευε, καθώς και όλοι οι συναφείς χώροι διασκέδασης, φαίνεται και από το γεγονός ότι αρκετές μελέτες του </a:t>
            </a:r>
          </a:p>
          <a:p>
            <a:r>
              <a:rPr lang="el-GR" sz="2000" b="1" dirty="0">
                <a:solidFill>
                  <a:srgbClr val="CCFF99"/>
                </a:solidFill>
              </a:rPr>
              <a:t>ελισαβετιανού, ιδίως δε του σαιξπηρικού, θεάτρου εστιάζουν στις μορφές της </a:t>
            </a:r>
            <a:r>
              <a:rPr lang="el-GR" sz="2000" b="1" dirty="0" err="1">
                <a:solidFill>
                  <a:srgbClr val="CCFF99"/>
                </a:solidFill>
              </a:rPr>
              <a:t>ζωικότητας</a:t>
            </a:r>
            <a:r>
              <a:rPr lang="el-GR" sz="2000" b="1" dirty="0">
                <a:solidFill>
                  <a:srgbClr val="CCFF99"/>
                </a:solidFill>
              </a:rPr>
              <a:t> </a:t>
            </a:r>
          </a:p>
          <a:p>
            <a:r>
              <a:rPr lang="el-GR" sz="2000" b="1" dirty="0">
                <a:solidFill>
                  <a:srgbClr val="CCFF99"/>
                </a:solidFill>
              </a:rPr>
              <a:t>που αναπτύσσονται στην τυπολογία των προσώπων και στη γλώσσα των κειμένων ή </a:t>
            </a:r>
          </a:p>
          <a:p>
            <a:r>
              <a:rPr lang="el-GR" sz="2000" b="1" dirty="0">
                <a:solidFill>
                  <a:srgbClr val="CCFF99"/>
                </a:solidFill>
              </a:rPr>
              <a:t>προσπαθούν να προσεγγίσουν τα έργα σε συνδυασμό με τα δημοφιλή θεάματα </a:t>
            </a:r>
          </a:p>
          <a:p>
            <a:r>
              <a:rPr lang="el-GR" sz="2000" b="1" dirty="0">
                <a:solidFill>
                  <a:srgbClr val="CCFF99"/>
                </a:solidFill>
              </a:rPr>
              <a:t>των ζωικών μαχών και των εκτελέσεων των θανατικών ποινών. </a:t>
            </a:r>
          </a:p>
          <a:p>
            <a:endParaRPr lang="el-GR" sz="2000" b="1" dirty="0">
              <a:solidFill>
                <a:srgbClr val="CCFF99"/>
              </a:solidFill>
            </a:endParaRPr>
          </a:p>
          <a:p>
            <a:r>
              <a:rPr lang="el-GR" sz="2000" b="1" dirty="0">
                <a:solidFill>
                  <a:srgbClr val="CCFF99"/>
                </a:solidFill>
              </a:rPr>
              <a:t>Είναι αξιοσημείωτες οι αναλογίες που συνδέουν το θέατρο των ζώων με το θέατρο των </a:t>
            </a:r>
          </a:p>
          <a:p>
            <a:r>
              <a:rPr lang="el-GR" sz="2000" b="1" dirty="0">
                <a:solidFill>
                  <a:srgbClr val="CCFF99"/>
                </a:solidFill>
              </a:rPr>
              <a:t>ηθοποιών στο ελισαβετιανό Λονδίνο: παρόμοιοι αρχιτεκτονικοί χώροι, ίδιοι υποστηρικτές και ίδιοι πολέμιοι, αντίστοιχες απαγορευτικές διατάξεις. Το </a:t>
            </a:r>
            <a:r>
              <a:rPr lang="en-US" sz="2000" b="1" dirty="0">
                <a:solidFill>
                  <a:srgbClr val="FFC000"/>
                </a:solidFill>
              </a:rPr>
              <a:t>Globe Theatre</a:t>
            </a:r>
            <a:r>
              <a:rPr lang="el-GR" sz="2000" b="1" dirty="0">
                <a:solidFill>
                  <a:srgbClr val="CCFF99"/>
                </a:solidFill>
              </a:rPr>
              <a:t> λ.χ. θα μπορούσε να αποτελέσει ένα τρίπτυχο κέντρο θεαμάτων με το </a:t>
            </a:r>
            <a:r>
              <a:rPr lang="en-US" sz="2000" b="1" dirty="0">
                <a:solidFill>
                  <a:srgbClr val="FFC000"/>
                </a:solidFill>
              </a:rPr>
              <a:t>Bear Garden</a:t>
            </a:r>
            <a:r>
              <a:rPr lang="el-GR" sz="2000" b="1" dirty="0">
                <a:solidFill>
                  <a:srgbClr val="CCFF99"/>
                </a:solidFill>
              </a:rPr>
              <a:t> και το </a:t>
            </a:r>
            <a:r>
              <a:rPr lang="en-US" sz="2000" b="1" dirty="0" err="1">
                <a:solidFill>
                  <a:srgbClr val="FFC000"/>
                </a:solidFill>
              </a:rPr>
              <a:t>Tyburn</a:t>
            </a:r>
            <a:r>
              <a:rPr lang="el-GR" sz="2000" b="1" dirty="0">
                <a:solidFill>
                  <a:srgbClr val="CCFF99"/>
                </a:solidFill>
              </a:rPr>
              <a:t>, όπου τελούντο οι δημόσιες εκτελέσεις θανατικών ποινών. </a:t>
            </a:r>
          </a:p>
          <a:p>
            <a:r>
              <a:rPr lang="el-GR" sz="2000" b="1" dirty="0">
                <a:solidFill>
                  <a:srgbClr val="CCFF99"/>
                </a:solidFill>
              </a:rPr>
              <a:t>Έχει υποστηριχθεί ότι το τρίπτυχο αυτό θα μπορούσε να αποτελέσει ένα </a:t>
            </a:r>
            <a:r>
              <a:rPr lang="el-GR" sz="2000" b="1" baseline="30000" dirty="0">
                <a:solidFill>
                  <a:srgbClr val="CCFF99"/>
                </a:solidFill>
              </a:rPr>
              <a:t> </a:t>
            </a:r>
            <a:r>
              <a:rPr lang="el-GR" sz="2000" b="1" dirty="0">
                <a:solidFill>
                  <a:srgbClr val="CCFF99"/>
                </a:solidFill>
              </a:rPr>
              <a:t>ερμηνευτικό κλειδί για την ανίχνευση της εγγενούς στο ανθρώπινο </a:t>
            </a:r>
            <a:r>
              <a:rPr lang="el-GR" sz="2000" b="1" dirty="0" err="1">
                <a:solidFill>
                  <a:srgbClr val="CCFF99"/>
                </a:solidFill>
              </a:rPr>
              <a:t>ζωικότητας</a:t>
            </a:r>
            <a:r>
              <a:rPr lang="el-GR" sz="2000" b="1" dirty="0">
                <a:solidFill>
                  <a:srgbClr val="CCFF99"/>
                </a:solidFill>
              </a:rPr>
              <a:t> στα σαιξπηρικά κείμενα. </a:t>
            </a:r>
          </a:p>
          <a:p>
            <a:endParaRPr lang="el-GR" sz="2000" b="1" dirty="0">
              <a:solidFill>
                <a:srgbClr val="CCFF99"/>
              </a:solidFill>
            </a:endParaRPr>
          </a:p>
          <a:p>
            <a:r>
              <a:rPr lang="el-GR" sz="2000" b="1" dirty="0">
                <a:solidFill>
                  <a:srgbClr val="CCFF99"/>
                </a:solidFill>
              </a:rPr>
              <a:t>Αλλά όχι μόνο σε αυτά. </a:t>
            </a:r>
          </a:p>
          <a:p>
            <a:r>
              <a:rPr lang="el-GR" sz="2000" b="1" dirty="0">
                <a:solidFill>
                  <a:srgbClr val="CCFF99"/>
                </a:solidFill>
              </a:rPr>
              <a:t>Η </a:t>
            </a:r>
            <a:r>
              <a:rPr lang="en-US" sz="2000" b="1" dirty="0">
                <a:solidFill>
                  <a:srgbClr val="CCFF99"/>
                </a:solidFill>
              </a:rPr>
              <a:t>Erica Fudge</a:t>
            </a:r>
            <a:r>
              <a:rPr lang="el-GR" sz="2000" b="1" dirty="0">
                <a:solidFill>
                  <a:srgbClr val="CCFF99"/>
                </a:solidFill>
              </a:rPr>
              <a:t> σημειώνει προσφυώς τη διασταύρωση του ανθρώπινου και του ζωικού </a:t>
            </a:r>
          </a:p>
          <a:p>
            <a:r>
              <a:rPr lang="el-GR" sz="2000" b="1" dirty="0">
                <a:solidFill>
                  <a:srgbClr val="CCFF99"/>
                </a:solidFill>
              </a:rPr>
              <a:t>ακριβώς στο μεταίχμιο του να βασανίζεις ένα ζώο και του να είσαι το θύμα ενός </a:t>
            </a:r>
          </a:p>
          <a:p>
            <a:r>
              <a:rPr lang="el-GR" sz="2000" b="1" dirty="0">
                <a:solidFill>
                  <a:srgbClr val="CCFF99"/>
                </a:solidFill>
              </a:rPr>
              <a:t>βασανισμού.</a:t>
            </a:r>
          </a:p>
          <a:p>
            <a:endParaRPr lang="el-GR" sz="2000" b="1" dirty="0">
              <a:solidFill>
                <a:srgbClr val="CCFF99"/>
              </a:solidFill>
            </a:endParaRPr>
          </a:p>
          <a:p>
            <a:endParaRPr lang="el-GR" sz="2000" b="1" dirty="0">
              <a:solidFill>
                <a:srgbClr val="CCFF99"/>
              </a:solidFill>
            </a:endParaRPr>
          </a:p>
        </p:txBody>
      </p:sp>
    </p:spTree>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l-GR" dirty="0"/>
              <a:t> </a:t>
            </a:r>
            <a:endParaRPr lang="en-US" dirty="0"/>
          </a:p>
          <a:p>
            <a:endParaRPr lang="en-US" dirty="0"/>
          </a:p>
        </p:txBody>
      </p:sp>
      <p:sp>
        <p:nvSpPr>
          <p:cNvPr id="48130" name="AutoShape 2" descr="Αποτέλεσμα εικόνας για εικόνες για Γιορτή της γάτας στο μεσαίωνα"/>
          <p:cNvSpPr>
            <a:spLocks noChangeAspect="1" noChangeArrowheads="1"/>
          </p:cNvSpPr>
          <p:nvPr/>
        </p:nvSpPr>
        <p:spPr bwMode="auto">
          <a:xfrm>
            <a:off x="155575" y="-846138"/>
            <a:ext cx="3333750" cy="17621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170" name="Picture 2" descr="Αποτέλεσμα εικόνας για Erica Fudge"/>
          <p:cNvPicPr>
            <a:picLocks noChangeAspect="1" noChangeArrowheads="1"/>
          </p:cNvPicPr>
          <p:nvPr/>
        </p:nvPicPr>
        <p:blipFill>
          <a:blip r:embed="rId2" cstate="print"/>
          <a:srcRect/>
          <a:stretch>
            <a:fillRect/>
          </a:stretch>
        </p:blipFill>
        <p:spPr bwMode="auto">
          <a:xfrm>
            <a:off x="6750243" y="1988840"/>
            <a:ext cx="2430269" cy="3240360"/>
          </a:xfrm>
          <a:prstGeom prst="rect">
            <a:avLst/>
          </a:prstGeom>
          <a:noFill/>
        </p:spPr>
      </p:pic>
      <p:sp>
        <p:nvSpPr>
          <p:cNvPr id="6" name="Rectangular Callout 5"/>
          <p:cNvSpPr/>
          <p:nvPr/>
        </p:nvSpPr>
        <p:spPr>
          <a:xfrm>
            <a:off x="539552" y="404664"/>
            <a:ext cx="4680520" cy="5904656"/>
          </a:xfrm>
          <a:prstGeom prst="wedgeRectCallout">
            <a:avLst>
              <a:gd name="adj1" fmla="val 95176"/>
              <a:gd name="adj2" fmla="val 1093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a:t>…άνθρωπος και ζώο καταρρέουν αμοιβαία ο ένας μέσα στο άλλο με επικίνδυνους και κρίσιμους τρόπους. […] Το </a:t>
            </a:r>
            <a:r>
              <a:rPr lang="en-US" b="1" dirty="0"/>
              <a:t>Bear Garden</a:t>
            </a:r>
            <a:r>
              <a:rPr lang="el-GR" b="1" dirty="0"/>
              <a:t> εμφανίζεται στο προσκήνιο ως ένας τόπος </a:t>
            </a:r>
            <a:r>
              <a:rPr lang="el-GR" b="1" dirty="0" err="1"/>
              <a:t>εμμενών</a:t>
            </a:r>
            <a:r>
              <a:rPr lang="el-GR" b="1" dirty="0"/>
              <a:t> αντιφάσεων: ο τόπος ο οποίος φανερώνει τη διαφορά μεταξύ των ειδών, επίσης φανερώνει την ομοιότητά τους. Ο βασανισμός είναι η πιο ρητή και θεαματική πλευρά του ανθρωποκεντρισμού στην πρώιμη νεωτερική περίοδο, αλλά επίσης είναι η πιο ρητή και θεαματική πλευρά της σύγχυσης που έχει η ανθρωπότητα για τον εαυτό της.</a:t>
            </a:r>
          </a:p>
          <a:p>
            <a:pPr algn="ctr"/>
            <a:endParaRPr lang="el-GR" dirty="0"/>
          </a:p>
          <a:p>
            <a:pPr algn="ctr"/>
            <a:endParaRPr lang="el-GR" dirty="0"/>
          </a:p>
          <a:p>
            <a:pPr algn="ctr"/>
            <a:r>
              <a:rPr lang="en-US" sz="1600" dirty="0"/>
              <a:t>Erica Fudge: </a:t>
            </a:r>
            <a:r>
              <a:rPr lang="en-US" sz="1600" i="1" dirty="0"/>
              <a:t>Perceiving Animals: Humans and Beasts in Early Modern English Culture</a:t>
            </a:r>
            <a:r>
              <a:rPr lang="en-US" sz="1600" dirty="0"/>
              <a:t>, Macmillan, Basingstoke, Hampshire 2000, </a:t>
            </a:r>
            <a:r>
              <a:rPr lang="el-GR" sz="1600" dirty="0"/>
              <a:t>σ</a:t>
            </a:r>
            <a:r>
              <a:rPr lang="en-US" sz="1600" dirty="0"/>
              <a:t>. 19</a:t>
            </a:r>
            <a:r>
              <a:rPr lang="el-GR" sz="1600" dirty="0"/>
              <a:t>.</a:t>
            </a:r>
          </a:p>
          <a:p>
            <a:pPr algn="ctr"/>
            <a:endParaRPr lang="el-GR" dirty="0"/>
          </a:p>
        </p:txBody>
      </p:sp>
    </p:spTree>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l-GR" sz="2800" dirty="0">
                <a:solidFill>
                  <a:srgbClr val="CCFF99"/>
                </a:solidFill>
              </a:rPr>
              <a:t>Οι αντιτιθέμενες αυτές αναπαραστάσεις των ζώων έως και τους πρώιμους νεώτερους χρόνους θα μπορούσαν ενδεχομένως να συσχετιστούν με τη </a:t>
            </a:r>
            <a:r>
              <a:rPr lang="el-GR" sz="2800" dirty="0" err="1">
                <a:solidFill>
                  <a:srgbClr val="CCFF99"/>
                </a:solidFill>
              </a:rPr>
              <a:t>συμπαρουσία</a:t>
            </a:r>
            <a:r>
              <a:rPr lang="el-GR" sz="2800" dirty="0">
                <a:solidFill>
                  <a:srgbClr val="CCFF99"/>
                </a:solidFill>
              </a:rPr>
              <a:t> τριών διαφορετικών στάσεων ως προς τη σχέση του ανθρώπινου και του ζωικού. Πρόκειται: </a:t>
            </a:r>
          </a:p>
          <a:p>
            <a:endParaRPr lang="el-GR" sz="2800" dirty="0">
              <a:solidFill>
                <a:srgbClr val="CCFF99"/>
              </a:solidFill>
            </a:endParaRPr>
          </a:p>
          <a:p>
            <a:r>
              <a:rPr lang="el-GR" sz="2800" dirty="0">
                <a:solidFill>
                  <a:srgbClr val="CCFF99"/>
                </a:solidFill>
              </a:rPr>
              <a:t>α) για τον απόλυτο ανθρωποκεντρισμό, </a:t>
            </a:r>
          </a:p>
          <a:p>
            <a:endParaRPr lang="el-GR" sz="2800" dirty="0">
              <a:solidFill>
                <a:srgbClr val="CCFF99"/>
              </a:solidFill>
            </a:endParaRPr>
          </a:p>
          <a:p>
            <a:r>
              <a:rPr lang="el-GR" sz="2800" dirty="0">
                <a:solidFill>
                  <a:srgbClr val="CCFF99"/>
                </a:solidFill>
              </a:rPr>
              <a:t>β) τον σχετικό ανθρωποκεντρισμό </a:t>
            </a:r>
          </a:p>
          <a:p>
            <a:endParaRPr lang="el-GR" sz="2800" dirty="0">
              <a:solidFill>
                <a:srgbClr val="CCFF99"/>
              </a:solidFill>
            </a:endParaRPr>
          </a:p>
          <a:p>
            <a:r>
              <a:rPr lang="el-GR" sz="2800" dirty="0">
                <a:solidFill>
                  <a:srgbClr val="CCFF99"/>
                </a:solidFill>
              </a:rPr>
              <a:t>γ) τον ανθρωπομορφισμό. </a:t>
            </a:r>
          </a:p>
          <a:p>
            <a:endParaRPr lang="en-US" sz="2800" dirty="0">
              <a:solidFill>
                <a:srgbClr val="CCFF99"/>
              </a:solidFill>
            </a:endParaRPr>
          </a:p>
        </p:txBody>
      </p:sp>
    </p:spTree>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79120900"/>
              </p:ext>
            </p:extLst>
          </p:nvPr>
        </p:nvGraphicFramePr>
        <p:xfrm>
          <a:off x="107504" y="0"/>
          <a:ext cx="90364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9" name="TextBox 4"/>
          <p:cNvSpPr txBox="1">
            <a:spLocks noChangeArrowheads="1"/>
          </p:cNvSpPr>
          <p:nvPr/>
        </p:nvSpPr>
        <p:spPr bwMode="auto">
          <a:xfrm>
            <a:off x="3708400" y="2133600"/>
            <a:ext cx="184150" cy="368300"/>
          </a:xfrm>
          <a:prstGeom prst="rect">
            <a:avLst/>
          </a:prstGeom>
          <a:noFill/>
          <a:ln w="9525">
            <a:noFill/>
            <a:miter lim="800000"/>
            <a:headEnd/>
            <a:tailEnd/>
          </a:ln>
        </p:spPr>
        <p:txBody>
          <a:bodyPr wrap="none">
            <a:spAutoFit/>
          </a:bodyPr>
          <a:lstStyle/>
          <a:p>
            <a:endParaRPr lang="el-GR">
              <a:latin typeface="Corbel" pitchFamily="34" charset="0"/>
            </a:endParaRPr>
          </a:p>
        </p:txBody>
      </p:sp>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Ανταλλαγή, Ταύρος, Φέρουν, Οικονομικά, Χρήματα"/>
          <p:cNvPicPr>
            <a:picLocks noChangeAspect="1" noChangeArrowheads="1"/>
          </p:cNvPicPr>
          <p:nvPr/>
        </p:nvPicPr>
        <p:blipFill>
          <a:blip r:embed="rId2" cstate="print"/>
          <a:srcRect/>
          <a:stretch>
            <a:fillRect/>
          </a:stretch>
        </p:blipFill>
        <p:spPr bwMode="auto">
          <a:xfrm>
            <a:off x="-36512" y="1"/>
            <a:ext cx="9180512" cy="6858000"/>
          </a:xfrm>
          <a:prstGeom prst="rect">
            <a:avLst/>
          </a:prstGeom>
          <a:noFill/>
        </p:spPr>
      </p:pic>
      <p:sp>
        <p:nvSpPr>
          <p:cNvPr id="4" name="Cloud Callout 3"/>
          <p:cNvSpPr/>
          <p:nvPr/>
        </p:nvSpPr>
        <p:spPr>
          <a:xfrm>
            <a:off x="5220072" y="-27384"/>
            <a:ext cx="3888432" cy="2304256"/>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5" name="TextBox 4"/>
          <p:cNvSpPr txBox="1"/>
          <p:nvPr/>
        </p:nvSpPr>
        <p:spPr>
          <a:xfrm>
            <a:off x="2252266" y="284455"/>
            <a:ext cx="6784230" cy="1200329"/>
          </a:xfrm>
          <a:prstGeom prst="rect">
            <a:avLst/>
          </a:prstGeom>
          <a:noFill/>
        </p:spPr>
        <p:txBody>
          <a:bodyPr wrap="none" rtlCol="0">
            <a:spAutoFit/>
          </a:bodyPr>
          <a:lstStyle/>
          <a:p>
            <a:r>
              <a:rPr lang="el-GR" b="1" dirty="0">
                <a:solidFill>
                  <a:schemeClr val="bg1"/>
                </a:solidFill>
              </a:rPr>
              <a:t>                                                              Το </a:t>
            </a:r>
            <a:r>
              <a:rPr lang="el-GR" b="1" i="1" dirty="0">
                <a:solidFill>
                  <a:schemeClr val="bg1"/>
                </a:solidFill>
              </a:rPr>
              <a:t>ανθρώπινο</a:t>
            </a:r>
            <a:r>
              <a:rPr lang="el-GR" b="1" dirty="0">
                <a:solidFill>
                  <a:schemeClr val="bg1"/>
                </a:solidFill>
              </a:rPr>
              <a:t> του απόλυτου </a:t>
            </a:r>
          </a:p>
          <a:p>
            <a:r>
              <a:rPr lang="el-GR" b="1" dirty="0">
                <a:solidFill>
                  <a:schemeClr val="bg1"/>
                </a:solidFill>
              </a:rPr>
              <a:t>                                                            ανθρωποκεντρισμού, </a:t>
            </a:r>
          </a:p>
          <a:p>
            <a:r>
              <a:rPr lang="el-GR" b="1" dirty="0">
                <a:solidFill>
                  <a:schemeClr val="bg1"/>
                </a:solidFill>
              </a:rPr>
              <a:t>                                                           προβάλλει βασικά χαρακτηριστικά </a:t>
            </a:r>
          </a:p>
          <a:p>
            <a:r>
              <a:rPr lang="el-GR" b="1" dirty="0">
                <a:solidFill>
                  <a:schemeClr val="bg1"/>
                </a:solidFill>
              </a:rPr>
              <a:t>                                                                        του </a:t>
            </a:r>
            <a:r>
              <a:rPr lang="el-GR" b="1" i="1" dirty="0">
                <a:solidFill>
                  <a:schemeClr val="bg1"/>
                </a:solidFill>
              </a:rPr>
              <a:t>κτηνώδους</a:t>
            </a:r>
            <a:r>
              <a:rPr lang="el-GR" b="1" dirty="0">
                <a:solidFill>
                  <a:schemeClr val="bg1"/>
                </a:solidFill>
              </a:rPr>
              <a:t>.</a:t>
            </a:r>
          </a:p>
        </p:txBody>
      </p:sp>
      <p:sp>
        <p:nvSpPr>
          <p:cNvPr id="6" name="Cloud Callout 5"/>
          <p:cNvSpPr/>
          <p:nvPr/>
        </p:nvSpPr>
        <p:spPr>
          <a:xfrm>
            <a:off x="-108520" y="-99392"/>
            <a:ext cx="5040560" cy="3600400"/>
          </a:xfrm>
          <a:prstGeom prst="cloudCallout">
            <a:avLst>
              <a:gd name="adj1" fmla="val 54489"/>
              <a:gd name="adj2" fmla="val 768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b="1" dirty="0"/>
          </a:p>
        </p:txBody>
      </p:sp>
      <p:sp>
        <p:nvSpPr>
          <p:cNvPr id="7" name="TextBox 6"/>
          <p:cNvSpPr txBox="1"/>
          <p:nvPr/>
        </p:nvSpPr>
        <p:spPr>
          <a:xfrm>
            <a:off x="1682654" y="116632"/>
            <a:ext cx="2496196" cy="369332"/>
          </a:xfrm>
          <a:prstGeom prst="rect">
            <a:avLst/>
          </a:prstGeom>
          <a:noFill/>
        </p:spPr>
        <p:txBody>
          <a:bodyPr wrap="none" rtlCol="0">
            <a:spAutoFit/>
          </a:bodyPr>
          <a:lstStyle/>
          <a:p>
            <a:r>
              <a:rPr lang="el-GR" b="1" dirty="0">
                <a:solidFill>
                  <a:schemeClr val="bg1"/>
                </a:solidFill>
              </a:rPr>
              <a:t>Άλλωστε η ανάδυση του </a:t>
            </a:r>
          </a:p>
        </p:txBody>
      </p:sp>
      <p:sp>
        <p:nvSpPr>
          <p:cNvPr id="8" name="TextBox 7"/>
          <p:cNvSpPr txBox="1"/>
          <p:nvPr/>
        </p:nvSpPr>
        <p:spPr>
          <a:xfrm>
            <a:off x="467544" y="332656"/>
            <a:ext cx="4535793" cy="2585323"/>
          </a:xfrm>
          <a:prstGeom prst="rect">
            <a:avLst/>
          </a:prstGeom>
          <a:noFill/>
        </p:spPr>
        <p:txBody>
          <a:bodyPr wrap="none" rtlCol="0">
            <a:spAutoFit/>
          </a:bodyPr>
          <a:lstStyle/>
          <a:p>
            <a:r>
              <a:rPr lang="el-GR" b="1" dirty="0">
                <a:solidFill>
                  <a:schemeClr val="bg1"/>
                </a:solidFill>
              </a:rPr>
              <a:t>κτηνώδους στα δραματικά πρόσωπα είναι ένα </a:t>
            </a:r>
          </a:p>
          <a:p>
            <a:r>
              <a:rPr lang="el-GR" b="1" dirty="0">
                <a:solidFill>
                  <a:schemeClr val="bg1"/>
                </a:solidFill>
              </a:rPr>
              <a:t>από τα χαρακτηριστικά της δραματουργίας της </a:t>
            </a:r>
          </a:p>
          <a:p>
            <a:r>
              <a:rPr lang="el-GR" b="1" dirty="0">
                <a:solidFill>
                  <a:schemeClr val="bg1"/>
                </a:solidFill>
              </a:rPr>
              <a:t>εποχής, (</a:t>
            </a:r>
            <a:r>
              <a:rPr lang="en-US" b="1" dirty="0">
                <a:solidFill>
                  <a:schemeClr val="bg1"/>
                </a:solidFill>
              </a:rPr>
              <a:t>domestic tragedy</a:t>
            </a:r>
            <a:r>
              <a:rPr lang="el-GR" b="1" dirty="0">
                <a:solidFill>
                  <a:schemeClr val="bg1"/>
                </a:solidFill>
              </a:rPr>
              <a:t>), όπως λ.χ. ο </a:t>
            </a:r>
          </a:p>
          <a:p>
            <a:r>
              <a:rPr lang="el-GR" b="1" dirty="0">
                <a:solidFill>
                  <a:schemeClr val="bg1"/>
                </a:solidFill>
              </a:rPr>
              <a:t>Σύζυγος στο έργο </a:t>
            </a:r>
            <a:r>
              <a:rPr lang="el-GR" b="1" i="1" dirty="0">
                <a:solidFill>
                  <a:schemeClr val="bg1"/>
                </a:solidFill>
              </a:rPr>
              <a:t>A </a:t>
            </a:r>
            <a:r>
              <a:rPr lang="el-GR" b="1" i="1" dirty="0" err="1">
                <a:solidFill>
                  <a:schemeClr val="bg1"/>
                </a:solidFill>
              </a:rPr>
              <a:t>Yorkshire</a:t>
            </a:r>
            <a:r>
              <a:rPr lang="el-GR" b="1" i="1" dirty="0">
                <a:solidFill>
                  <a:schemeClr val="bg1"/>
                </a:solidFill>
              </a:rPr>
              <a:t> </a:t>
            </a:r>
            <a:r>
              <a:rPr lang="el-GR" b="1" i="1" dirty="0" err="1">
                <a:solidFill>
                  <a:schemeClr val="bg1"/>
                </a:solidFill>
              </a:rPr>
              <a:t>Tragedy</a:t>
            </a:r>
            <a:r>
              <a:rPr lang="el-GR" b="1" i="1" dirty="0">
                <a:solidFill>
                  <a:schemeClr val="bg1"/>
                </a:solidFill>
              </a:rPr>
              <a:t> </a:t>
            </a:r>
            <a:r>
              <a:rPr lang="el-GR" b="1" dirty="0">
                <a:solidFill>
                  <a:schemeClr val="bg1"/>
                </a:solidFill>
              </a:rPr>
              <a:t>(1608)</a:t>
            </a:r>
          </a:p>
          <a:p>
            <a:r>
              <a:rPr lang="el-GR" b="1" dirty="0">
                <a:solidFill>
                  <a:schemeClr val="bg1"/>
                </a:solidFill>
              </a:rPr>
              <a:t>ο</a:t>
            </a:r>
            <a:r>
              <a:rPr lang="el-GR" b="1" i="1" dirty="0">
                <a:solidFill>
                  <a:schemeClr val="bg1"/>
                </a:solidFill>
              </a:rPr>
              <a:t> </a:t>
            </a:r>
            <a:r>
              <a:rPr lang="el-GR" b="1" dirty="0">
                <a:solidFill>
                  <a:schemeClr val="bg1"/>
                </a:solidFill>
              </a:rPr>
              <a:t>Φερδινάνδος στη</a:t>
            </a:r>
            <a:r>
              <a:rPr lang="el-GR" b="1" i="1" dirty="0">
                <a:solidFill>
                  <a:schemeClr val="bg1"/>
                </a:solidFill>
              </a:rPr>
              <a:t> Δούκισσα του </a:t>
            </a:r>
            <a:r>
              <a:rPr lang="el-GR" b="1" i="1" dirty="0" err="1">
                <a:solidFill>
                  <a:schemeClr val="bg1"/>
                </a:solidFill>
              </a:rPr>
              <a:t>Μάλφι</a:t>
            </a:r>
            <a:r>
              <a:rPr lang="el-GR" b="1" i="1" dirty="0">
                <a:solidFill>
                  <a:schemeClr val="bg1"/>
                </a:solidFill>
              </a:rPr>
              <a:t> </a:t>
            </a:r>
          </a:p>
          <a:p>
            <a:r>
              <a:rPr lang="el-GR" b="1" dirty="0">
                <a:solidFill>
                  <a:schemeClr val="bg1"/>
                </a:solidFill>
              </a:rPr>
              <a:t>(1612-1613) του </a:t>
            </a:r>
            <a:r>
              <a:rPr lang="en-US" b="1" dirty="0">
                <a:solidFill>
                  <a:schemeClr val="bg1"/>
                </a:solidFill>
              </a:rPr>
              <a:t>John Webster</a:t>
            </a:r>
            <a:r>
              <a:rPr lang="el-GR" b="1" dirty="0">
                <a:solidFill>
                  <a:schemeClr val="bg1"/>
                </a:solidFill>
              </a:rPr>
              <a:t>, η Λαίδη </a:t>
            </a:r>
          </a:p>
          <a:p>
            <a:r>
              <a:rPr lang="el-GR" b="1" dirty="0" err="1">
                <a:solidFill>
                  <a:schemeClr val="bg1"/>
                </a:solidFill>
              </a:rPr>
              <a:t>Macbeth</a:t>
            </a:r>
            <a:r>
              <a:rPr lang="el-GR" b="1" dirty="0">
                <a:solidFill>
                  <a:schemeClr val="bg1"/>
                </a:solidFill>
              </a:rPr>
              <a:t> στο ομώνυμο έργο του </a:t>
            </a:r>
            <a:r>
              <a:rPr lang="en-US" b="1" dirty="0">
                <a:solidFill>
                  <a:schemeClr val="bg1"/>
                </a:solidFill>
              </a:rPr>
              <a:t>Shakespeare</a:t>
            </a:r>
            <a:endParaRPr lang="el-GR" b="1" dirty="0">
              <a:solidFill>
                <a:schemeClr val="bg1"/>
              </a:solidFill>
            </a:endParaRPr>
          </a:p>
          <a:p>
            <a:r>
              <a:rPr lang="el-GR" b="1" dirty="0">
                <a:solidFill>
                  <a:schemeClr val="bg1"/>
                </a:solidFill>
              </a:rPr>
              <a:t> ή η Alice Arden στο </a:t>
            </a:r>
            <a:r>
              <a:rPr lang="el-GR" b="1" i="1" dirty="0">
                <a:solidFill>
                  <a:schemeClr val="bg1"/>
                </a:solidFill>
              </a:rPr>
              <a:t>Arden of </a:t>
            </a:r>
          </a:p>
          <a:p>
            <a:r>
              <a:rPr lang="el-GR" b="1" i="1" dirty="0" err="1">
                <a:solidFill>
                  <a:schemeClr val="bg1"/>
                </a:solidFill>
              </a:rPr>
              <a:t>Faversham</a:t>
            </a:r>
            <a:r>
              <a:rPr lang="el-GR" b="1" dirty="0">
                <a:solidFill>
                  <a:schemeClr val="bg1"/>
                </a:solidFill>
              </a:rPr>
              <a:t> (1592).</a:t>
            </a:r>
          </a:p>
        </p:txBody>
      </p:sp>
    </p:spTree>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7504" y="0"/>
          <a:ext cx="90364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9" name="TextBox 4"/>
          <p:cNvSpPr txBox="1">
            <a:spLocks noChangeArrowheads="1"/>
          </p:cNvSpPr>
          <p:nvPr/>
        </p:nvSpPr>
        <p:spPr bwMode="auto">
          <a:xfrm>
            <a:off x="3708400" y="2133600"/>
            <a:ext cx="184150" cy="368300"/>
          </a:xfrm>
          <a:prstGeom prst="rect">
            <a:avLst/>
          </a:prstGeom>
          <a:noFill/>
          <a:ln w="9525">
            <a:noFill/>
            <a:miter lim="800000"/>
            <a:headEnd/>
            <a:tailEnd/>
          </a:ln>
        </p:spPr>
        <p:txBody>
          <a:bodyPr wrap="none">
            <a:spAutoFit/>
          </a:bodyPr>
          <a:lstStyle/>
          <a:p>
            <a:endParaRPr lang="el-GR">
              <a:latin typeface="Corbel" pitchFamily="34" charset="0"/>
            </a:endParaRPr>
          </a:p>
        </p:txBody>
      </p:sp>
    </p:spTree>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7504" y="0"/>
          <a:ext cx="90364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9" name="TextBox 4"/>
          <p:cNvSpPr txBox="1">
            <a:spLocks noChangeArrowheads="1"/>
          </p:cNvSpPr>
          <p:nvPr/>
        </p:nvSpPr>
        <p:spPr bwMode="auto">
          <a:xfrm>
            <a:off x="3708400" y="2133600"/>
            <a:ext cx="184150" cy="368300"/>
          </a:xfrm>
          <a:prstGeom prst="rect">
            <a:avLst/>
          </a:prstGeom>
          <a:noFill/>
          <a:ln w="9525">
            <a:noFill/>
            <a:miter lim="800000"/>
            <a:headEnd/>
            <a:tailEnd/>
          </a:ln>
        </p:spPr>
        <p:txBody>
          <a:bodyPr wrap="none">
            <a:spAutoFit/>
          </a:bodyPr>
          <a:lstStyle/>
          <a:p>
            <a:endParaRPr lang="el-GR">
              <a:latin typeface="Corbel" pitchFamily="34" charset="0"/>
            </a:endParaRP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l-GR" dirty="0"/>
              <a:t> </a:t>
            </a:r>
          </a:p>
          <a:p>
            <a:pPr>
              <a:buNone/>
            </a:pPr>
            <a:r>
              <a:rPr lang="el-GR" dirty="0"/>
              <a:t> </a:t>
            </a:r>
          </a:p>
          <a:p>
            <a:pPr>
              <a:buNone/>
            </a:pPr>
            <a:r>
              <a:rPr lang="el-GR" dirty="0"/>
              <a:t>						</a:t>
            </a:r>
            <a:endParaRPr lang="en-US" dirty="0"/>
          </a:p>
          <a:p>
            <a:endParaRPr lang="en-US" dirty="0"/>
          </a:p>
          <a:p>
            <a:endParaRPr lang="el-GR" dirty="0"/>
          </a:p>
          <a:p>
            <a:endParaRPr lang="el-GR" dirty="0"/>
          </a:p>
          <a:p>
            <a:endParaRPr lang="el-GR" dirty="0"/>
          </a:p>
        </p:txBody>
      </p:sp>
      <p:pic>
        <p:nvPicPr>
          <p:cNvPr id="28674" name="Picture 2" descr="Σχετική εικόνα"/>
          <p:cNvPicPr>
            <a:picLocks noChangeAspect="1" noChangeArrowheads="1"/>
          </p:cNvPicPr>
          <p:nvPr/>
        </p:nvPicPr>
        <p:blipFill>
          <a:blip r:embed="rId2" cstate="print"/>
          <a:srcRect/>
          <a:stretch>
            <a:fillRect/>
          </a:stretch>
        </p:blipFill>
        <p:spPr bwMode="auto">
          <a:xfrm>
            <a:off x="6300192" y="-20190"/>
            <a:ext cx="3240360" cy="2853820"/>
          </a:xfrm>
          <a:prstGeom prst="ellipse">
            <a:avLst/>
          </a:prstGeom>
          <a:ln>
            <a:noFill/>
          </a:ln>
          <a:effectLst>
            <a:softEdge rad="112500"/>
          </a:effectLst>
        </p:spPr>
      </p:pic>
      <p:sp>
        <p:nvSpPr>
          <p:cNvPr id="7" name="TextBox 6"/>
          <p:cNvSpPr txBox="1"/>
          <p:nvPr/>
        </p:nvSpPr>
        <p:spPr>
          <a:xfrm>
            <a:off x="0" y="-27384"/>
            <a:ext cx="9144000" cy="6555641"/>
          </a:xfrm>
          <a:prstGeom prst="rect">
            <a:avLst/>
          </a:prstGeom>
          <a:noFill/>
        </p:spPr>
        <p:txBody>
          <a:bodyPr wrap="square" rtlCol="0">
            <a:spAutoFit/>
          </a:bodyPr>
          <a:lstStyle/>
          <a:p>
            <a:r>
              <a:rPr lang="el-GR" sz="2000" b="1" u="sng" dirty="0">
                <a:solidFill>
                  <a:srgbClr val="F9F7D3"/>
                </a:solidFill>
              </a:rPr>
              <a:t>Βόρεια Γαλλία, Γερμανία Κάτω Χώρες</a:t>
            </a:r>
            <a:r>
              <a:rPr lang="el-GR" sz="2000" b="1" dirty="0">
                <a:solidFill>
                  <a:srgbClr val="F9F7D3"/>
                </a:solidFill>
              </a:rPr>
              <a:t>: παράξενες διακοσμήσεις</a:t>
            </a:r>
          </a:p>
          <a:p>
            <a:r>
              <a:rPr lang="el-GR" sz="2000" b="1" dirty="0">
                <a:solidFill>
                  <a:srgbClr val="F9F7D3"/>
                </a:solidFill>
              </a:rPr>
              <a:t> </a:t>
            </a:r>
          </a:p>
          <a:p>
            <a:r>
              <a:rPr lang="el-GR" sz="2000" b="1" dirty="0">
                <a:solidFill>
                  <a:srgbClr val="F9F7D3"/>
                </a:solidFill>
              </a:rPr>
              <a:t>των ναών, αντικαταστάσεις των ιερών</a:t>
            </a:r>
          </a:p>
          <a:p>
            <a:r>
              <a:rPr lang="el-GR" sz="2000" b="1" dirty="0">
                <a:solidFill>
                  <a:srgbClr val="F9F7D3"/>
                </a:solidFill>
              </a:rPr>
              <a:t> </a:t>
            </a:r>
          </a:p>
          <a:p>
            <a:r>
              <a:rPr lang="el-GR" sz="2000" b="1" dirty="0">
                <a:solidFill>
                  <a:srgbClr val="F9F7D3"/>
                </a:solidFill>
              </a:rPr>
              <a:t>σκευών με δοχεία ποτών και φαγητών, παρωδίες ψαλμών από</a:t>
            </a:r>
          </a:p>
          <a:p>
            <a:r>
              <a:rPr lang="el-GR" sz="2000" b="1" dirty="0">
                <a:solidFill>
                  <a:srgbClr val="F9F7D3"/>
                </a:solidFill>
              </a:rPr>
              <a:t> </a:t>
            </a:r>
          </a:p>
          <a:p>
            <a:r>
              <a:rPr lang="el-GR" sz="2000" b="1" dirty="0">
                <a:solidFill>
                  <a:srgbClr val="F9F7D3"/>
                </a:solidFill>
              </a:rPr>
              <a:t>παράφωνους «υποκριτές» ψαλτών που μιμούντο τα γρυλίσματα </a:t>
            </a:r>
          </a:p>
          <a:p>
            <a:endParaRPr lang="el-GR" sz="2000" b="1" dirty="0">
              <a:solidFill>
                <a:srgbClr val="F9F7D3"/>
              </a:solidFill>
            </a:endParaRPr>
          </a:p>
          <a:p>
            <a:r>
              <a:rPr lang="el-GR" sz="2000" b="1" dirty="0">
                <a:solidFill>
                  <a:srgbClr val="F9F7D3"/>
                </a:solidFill>
              </a:rPr>
              <a:t>γουρουνιού, τα γαυγίσματα σκύλου ή τον ογκηθμό του </a:t>
            </a:r>
          </a:p>
          <a:p>
            <a:endParaRPr lang="el-GR" sz="2000" b="1" dirty="0">
              <a:solidFill>
                <a:srgbClr val="F9F7D3"/>
              </a:solidFill>
            </a:endParaRPr>
          </a:p>
          <a:p>
            <a:r>
              <a:rPr lang="el-GR" sz="2000" b="1" dirty="0">
                <a:solidFill>
                  <a:srgbClr val="F9F7D3"/>
                </a:solidFill>
              </a:rPr>
              <a:t>γαϊδάρου,  μεταμφιέσεις με </a:t>
            </a:r>
            <a:r>
              <a:rPr lang="el-GR" sz="2000" b="1" dirty="0" err="1">
                <a:solidFill>
                  <a:srgbClr val="F9F7D3"/>
                </a:solidFill>
              </a:rPr>
              <a:t>γαϊδουροκεφαλές</a:t>
            </a:r>
            <a:r>
              <a:rPr lang="el-GR" sz="2000" b="1" dirty="0">
                <a:solidFill>
                  <a:srgbClr val="F9F7D3"/>
                </a:solidFill>
              </a:rPr>
              <a:t>, κέρατα και μακριές ουρές, πούπουλα </a:t>
            </a:r>
          </a:p>
          <a:p>
            <a:endParaRPr lang="el-GR" sz="2000" b="1" dirty="0">
              <a:solidFill>
                <a:srgbClr val="F9F7D3"/>
              </a:solidFill>
            </a:endParaRPr>
          </a:p>
          <a:p>
            <a:r>
              <a:rPr lang="el-GR" sz="2000" b="1" dirty="0">
                <a:solidFill>
                  <a:srgbClr val="F9F7D3"/>
                </a:solidFill>
              </a:rPr>
              <a:t>κότας και δέρματα αρκούδας, μίμηση της κίνησης των ζώων και περιφορά όλης </a:t>
            </a:r>
          </a:p>
          <a:p>
            <a:endParaRPr lang="el-GR" sz="2000" b="1" dirty="0">
              <a:solidFill>
                <a:srgbClr val="F9F7D3"/>
              </a:solidFill>
            </a:endParaRPr>
          </a:p>
          <a:p>
            <a:r>
              <a:rPr lang="el-GR" sz="2000" b="1" dirty="0">
                <a:solidFill>
                  <a:srgbClr val="F9F7D3"/>
                </a:solidFill>
              </a:rPr>
              <a:t>της πομπής στους δρόμους των πόλεων, όπου οι θιασώτες ανέβαιναν ανάποδα σε </a:t>
            </a:r>
          </a:p>
          <a:p>
            <a:endParaRPr lang="el-GR" sz="2000" b="1" dirty="0">
              <a:solidFill>
                <a:srgbClr val="F9F7D3"/>
              </a:solidFill>
            </a:endParaRPr>
          </a:p>
          <a:p>
            <a:r>
              <a:rPr lang="el-GR" sz="2000" b="1" dirty="0">
                <a:solidFill>
                  <a:srgbClr val="F9F7D3"/>
                </a:solidFill>
              </a:rPr>
              <a:t>μουλάρια και τα οδηγούσαν κρατώντας τα από την ουρά ή επέβαιναν σε μικρά δίτροχα</a:t>
            </a:r>
          </a:p>
          <a:p>
            <a:endParaRPr lang="el-GR" sz="2000" b="1" dirty="0">
              <a:solidFill>
                <a:srgbClr val="F9F7D3"/>
              </a:solidFill>
            </a:endParaRPr>
          </a:p>
          <a:p>
            <a:r>
              <a:rPr lang="el-GR" sz="2000" b="1" dirty="0">
                <a:solidFill>
                  <a:srgbClr val="F9F7D3"/>
                </a:solidFill>
              </a:rPr>
              <a:t>αμάξια, «ως κατά τους χρόνους του Θέσπιδος», «συρομένου υπό χωλού ίππου ή </a:t>
            </a:r>
          </a:p>
          <a:p>
            <a:endParaRPr lang="el-GR" sz="2000" b="1" dirty="0">
              <a:solidFill>
                <a:srgbClr val="F9F7D3"/>
              </a:solidFill>
            </a:endParaRPr>
          </a:p>
          <a:p>
            <a:r>
              <a:rPr lang="el-GR" sz="2000" b="1" dirty="0">
                <a:solidFill>
                  <a:srgbClr val="F9F7D3"/>
                </a:solidFill>
              </a:rPr>
              <a:t>ασθματικού </a:t>
            </a:r>
            <a:r>
              <a:rPr lang="el-GR" sz="2000" b="1" dirty="0" err="1">
                <a:solidFill>
                  <a:srgbClr val="F9F7D3"/>
                </a:solidFill>
              </a:rPr>
              <a:t>βοός</a:t>
            </a:r>
            <a:r>
              <a:rPr lang="el-GR" sz="2000" b="1" dirty="0">
                <a:solidFill>
                  <a:srgbClr val="F9F7D3"/>
                </a:solidFill>
              </a:rPr>
              <a:t>».</a:t>
            </a:r>
          </a:p>
        </p:txBody>
      </p:sp>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endParaRPr lang="en-US" dirty="0"/>
          </a:p>
        </p:txBody>
      </p:sp>
      <p:pic>
        <p:nvPicPr>
          <p:cNvPr id="26625" name="Picture 1" descr="C:\Users\user\Desktop\Διδακτορικά\Ζώα\Φωτό για ppt\zodiac-sign-1015398_960_7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0" y="-25644"/>
            <a:ext cx="9222396" cy="5909310"/>
          </a:xfrm>
          <a:prstGeom prst="rect">
            <a:avLst/>
          </a:prstGeom>
          <a:noFill/>
        </p:spPr>
        <p:txBody>
          <a:bodyPr wrap="square" rtlCol="0">
            <a:spAutoFit/>
          </a:bodyPr>
          <a:lstStyle/>
          <a:p>
            <a:r>
              <a:rPr lang="el-GR" b="1" dirty="0">
                <a:solidFill>
                  <a:schemeClr val="bg1"/>
                </a:solidFill>
              </a:rPr>
              <a:t>Όσο και αν πρέπει να παραδεχθούμε ότι μεταξύ των τριών αυτών στάσεων υπάρχουν ενδιάμεσοι </a:t>
            </a:r>
          </a:p>
          <a:p>
            <a:r>
              <a:rPr lang="el-GR" b="1" dirty="0">
                <a:solidFill>
                  <a:schemeClr val="bg1"/>
                </a:solidFill>
              </a:rPr>
              <a:t>δρόμοι, γεγονός παραμένει ότι η Αναγέννηση δεν κληροδοτεί στους νεώτερους χρόνους μόνο το </a:t>
            </a:r>
          </a:p>
          <a:p>
            <a:r>
              <a:rPr lang="el-GR" b="1" dirty="0">
                <a:solidFill>
                  <a:schemeClr val="bg1"/>
                </a:solidFill>
              </a:rPr>
              <a:t>καθολικό ανθρωπιστικό </a:t>
            </a:r>
            <a:r>
              <a:rPr lang="el-GR" b="1">
                <a:solidFill>
                  <a:schemeClr val="bg1"/>
                </a:solidFill>
              </a:rPr>
              <a:t>πνεύμα της </a:t>
            </a:r>
            <a:r>
              <a:rPr lang="el-GR" b="1" dirty="0">
                <a:solidFill>
                  <a:schemeClr val="bg1"/>
                </a:solidFill>
              </a:rPr>
              <a:t>αλλά και τις αιματοβαμμένες σκηνές θανάτου των ζώων και τις </a:t>
            </a:r>
          </a:p>
          <a:p>
            <a:r>
              <a:rPr lang="el-GR" b="1" dirty="0">
                <a:solidFill>
                  <a:schemeClr val="bg1"/>
                </a:solidFill>
              </a:rPr>
              <a:t>θεατροποιημένες σφαγές τους.                                Το ξέσπασμα του λοιμού τον 17</a:t>
            </a:r>
            <a:r>
              <a:rPr lang="el-GR" b="1" baseline="30000" dirty="0">
                <a:solidFill>
                  <a:schemeClr val="bg1"/>
                </a:solidFill>
              </a:rPr>
              <a:t>ο</a:t>
            </a:r>
            <a:r>
              <a:rPr lang="el-GR" b="1" dirty="0">
                <a:solidFill>
                  <a:schemeClr val="bg1"/>
                </a:solidFill>
              </a:rPr>
              <a:t> αιώνα μοιάζει </a:t>
            </a:r>
          </a:p>
          <a:p>
            <a:r>
              <a:rPr lang="el-GR" b="1" dirty="0">
                <a:solidFill>
                  <a:schemeClr val="bg1"/>
                </a:solidFill>
              </a:rPr>
              <a:t>ως πρόσχημα για να σφαχθούν                                  μαζικά χιλιάδες γάτες και σκύλοι, εάν </a:t>
            </a:r>
          </a:p>
          <a:p>
            <a:r>
              <a:rPr lang="el-GR" b="1" dirty="0">
                <a:solidFill>
                  <a:schemeClr val="bg1"/>
                </a:solidFill>
              </a:rPr>
              <a:t>σκεφτούμε ότι ο βασανισμός                                       των ζώων αυτών είχε αναχθεί νωρίτερα σε </a:t>
            </a:r>
          </a:p>
          <a:p>
            <a:r>
              <a:rPr lang="el-GR" b="1" dirty="0">
                <a:solidFill>
                  <a:schemeClr val="bg1"/>
                </a:solidFill>
              </a:rPr>
              <a:t>διασκέδαση. Οι Γάλλοι                                              αρέσκονταν να βασανίζουν τις γάτες και οι </a:t>
            </a:r>
          </a:p>
          <a:p>
            <a:r>
              <a:rPr lang="el-GR" b="1" dirty="0">
                <a:solidFill>
                  <a:schemeClr val="bg1"/>
                </a:solidFill>
              </a:rPr>
              <a:t>Άγγλοι να τις καίνε,                                                  να τις κρεμούν σε κατάρτια ή να τις ψήνουν </a:t>
            </a:r>
          </a:p>
          <a:p>
            <a:r>
              <a:rPr lang="el-GR" b="1" dirty="0">
                <a:solidFill>
                  <a:schemeClr val="bg1"/>
                </a:solidFill>
              </a:rPr>
              <a:t>στη σούβλα. Το φρικιαστικό                                           αυτό δράμα των ζώων δεν αφορούσε </a:t>
            </a:r>
          </a:p>
          <a:p>
            <a:r>
              <a:rPr lang="el-GR" b="1" dirty="0">
                <a:solidFill>
                  <a:schemeClr val="bg1"/>
                </a:solidFill>
              </a:rPr>
              <a:t>βεβαίως τα κυνηγετικά </a:t>
            </a:r>
          </a:p>
          <a:p>
            <a:r>
              <a:rPr lang="el-GR" b="1" dirty="0">
                <a:solidFill>
                  <a:schemeClr val="bg1"/>
                </a:solidFill>
              </a:rPr>
              <a:t>σκυλιά των ευγενών, </a:t>
            </a:r>
          </a:p>
          <a:p>
            <a:r>
              <a:rPr lang="el-GR" b="1" dirty="0">
                <a:solidFill>
                  <a:schemeClr val="bg1"/>
                </a:solidFill>
              </a:rPr>
              <a:t>ούτε τα οικόσιτα </a:t>
            </a:r>
          </a:p>
          <a:p>
            <a:r>
              <a:rPr lang="el-GR" b="1" dirty="0">
                <a:solidFill>
                  <a:schemeClr val="bg1"/>
                </a:solidFill>
              </a:rPr>
              <a:t>ζώα που είχαν έναν </a:t>
            </a:r>
          </a:p>
          <a:p>
            <a:r>
              <a:rPr lang="el-GR" b="1" dirty="0">
                <a:solidFill>
                  <a:schemeClr val="bg1"/>
                </a:solidFill>
              </a:rPr>
              <a:t>«κύριο», αλλά σε όλα τα </a:t>
            </a:r>
          </a:p>
          <a:p>
            <a:r>
              <a:rPr lang="el-GR" b="1" dirty="0">
                <a:solidFill>
                  <a:schemeClr val="bg1"/>
                </a:solidFill>
              </a:rPr>
              <a:t>άλλα αδέσποτα ζώα που </a:t>
            </a:r>
          </a:p>
          <a:p>
            <a:r>
              <a:rPr lang="el-GR" b="1" dirty="0">
                <a:solidFill>
                  <a:schemeClr val="bg1"/>
                </a:solidFill>
              </a:rPr>
              <a:t>αποτελούσαν μια ορατή πηγή </a:t>
            </a:r>
          </a:p>
          <a:p>
            <a:r>
              <a:rPr lang="el-GR" b="1" dirty="0">
                <a:solidFill>
                  <a:schemeClr val="bg1"/>
                </a:solidFill>
              </a:rPr>
              <a:t>όχι μόνο ανθυγιεινού κινδύνου, </a:t>
            </a:r>
          </a:p>
          <a:p>
            <a:r>
              <a:rPr lang="el-GR" b="1" dirty="0">
                <a:solidFill>
                  <a:schemeClr val="bg1"/>
                </a:solidFill>
              </a:rPr>
              <a:t>αλλά και κοινωνικής αταξίας, </a:t>
            </a:r>
          </a:p>
          <a:p>
            <a:r>
              <a:rPr lang="el-GR" b="1" dirty="0">
                <a:solidFill>
                  <a:schemeClr val="bg1"/>
                </a:solidFill>
              </a:rPr>
              <a:t>καθώς κυκλοφορούσαν αδέσποτα </a:t>
            </a:r>
          </a:p>
          <a:p>
            <a:r>
              <a:rPr lang="el-GR" b="1" dirty="0">
                <a:solidFill>
                  <a:schemeClr val="bg1"/>
                </a:solidFill>
              </a:rPr>
              <a:t>χωρίς «δεσπότη». </a:t>
            </a:r>
          </a:p>
          <a:p>
            <a:endParaRPr lang="el-GR" b="1" dirty="0">
              <a:solidFill>
                <a:schemeClr val="bg1"/>
              </a:solidFill>
            </a:endParaRPr>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solidFill>
                <a:schemeClr val="tx1"/>
              </a:solidFill>
            </a:endParaRPr>
          </a:p>
        </p:txBody>
      </p:sp>
      <p:pic>
        <p:nvPicPr>
          <p:cNvPr id="29698" name="Picture 2" descr="Σχετική εικόνα"/>
          <p:cNvPicPr>
            <a:picLocks noChangeAspect="1" noChangeArrowheads="1"/>
          </p:cNvPicPr>
          <p:nvPr/>
        </p:nvPicPr>
        <p:blipFill>
          <a:blip r:embed="rId2" cstate="print"/>
          <a:srcRect/>
          <a:stretch>
            <a:fillRect/>
          </a:stretch>
        </p:blipFill>
        <p:spPr bwMode="auto">
          <a:xfrm>
            <a:off x="-36512" y="12575"/>
            <a:ext cx="4953000" cy="3200401"/>
          </a:xfrm>
          <a:prstGeom prst="rect">
            <a:avLst/>
          </a:prstGeom>
          <a:ln>
            <a:noFill/>
          </a:ln>
          <a:effectLst>
            <a:softEdge rad="112500"/>
          </a:effectLst>
        </p:spPr>
      </p:pic>
      <p:sp>
        <p:nvSpPr>
          <p:cNvPr id="7" name="TextBox 6"/>
          <p:cNvSpPr txBox="1"/>
          <p:nvPr/>
        </p:nvSpPr>
        <p:spPr>
          <a:xfrm>
            <a:off x="4860032" y="-99391"/>
            <a:ext cx="4552849" cy="3877985"/>
          </a:xfrm>
          <a:prstGeom prst="rect">
            <a:avLst/>
          </a:prstGeom>
          <a:noFill/>
        </p:spPr>
        <p:txBody>
          <a:bodyPr wrap="square" rtlCol="0">
            <a:spAutoFit/>
          </a:bodyPr>
          <a:lstStyle/>
          <a:p>
            <a:r>
              <a:rPr lang="en-US" sz="2800" b="1" dirty="0" err="1">
                <a:solidFill>
                  <a:schemeClr val="bg1"/>
                </a:solidFill>
              </a:rPr>
              <a:t>Missae</a:t>
            </a:r>
            <a:r>
              <a:rPr lang="en-US" sz="2800" b="1" dirty="0">
                <a:solidFill>
                  <a:schemeClr val="bg1"/>
                </a:solidFill>
              </a:rPr>
              <a:t> </a:t>
            </a:r>
            <a:r>
              <a:rPr lang="en-US" sz="2800" b="1" dirty="0" err="1">
                <a:solidFill>
                  <a:schemeClr val="bg1"/>
                </a:solidFill>
              </a:rPr>
              <a:t>asini</a:t>
            </a:r>
            <a:endParaRPr lang="el-GR" sz="2800" b="1" dirty="0">
              <a:solidFill>
                <a:schemeClr val="bg1"/>
              </a:solidFill>
            </a:endParaRPr>
          </a:p>
          <a:p>
            <a:r>
              <a:rPr lang="el-GR" b="1" dirty="0">
                <a:solidFill>
                  <a:schemeClr val="bg1"/>
                </a:solidFill>
              </a:rPr>
              <a:t> </a:t>
            </a:r>
          </a:p>
          <a:p>
            <a:r>
              <a:rPr lang="el-GR" sz="2000" b="1" dirty="0">
                <a:solidFill>
                  <a:schemeClr val="bg1"/>
                </a:solidFill>
              </a:rPr>
              <a:t>Η περιβόητη </a:t>
            </a:r>
            <a:r>
              <a:rPr lang="el-GR" sz="2000" b="1" i="1" dirty="0">
                <a:solidFill>
                  <a:schemeClr val="bg1"/>
                </a:solidFill>
              </a:rPr>
              <a:t>Γιορτή του Γαϊδάρου</a:t>
            </a:r>
            <a:r>
              <a:rPr lang="el-GR" sz="2000" b="1" dirty="0">
                <a:solidFill>
                  <a:schemeClr val="bg1"/>
                </a:solidFill>
              </a:rPr>
              <a:t> στο </a:t>
            </a:r>
          </a:p>
          <a:p>
            <a:r>
              <a:rPr lang="el-GR" sz="2000" b="1" dirty="0">
                <a:solidFill>
                  <a:schemeClr val="bg1"/>
                </a:solidFill>
              </a:rPr>
              <a:t>πλαίσιο του παραεκκλησιαστικού </a:t>
            </a:r>
          </a:p>
          <a:p>
            <a:r>
              <a:rPr lang="el-GR" sz="2000" b="1" dirty="0">
                <a:solidFill>
                  <a:schemeClr val="bg1"/>
                </a:solidFill>
              </a:rPr>
              <a:t>γιορταστικού γέλιου και σε αντιστοιχία </a:t>
            </a:r>
          </a:p>
          <a:p>
            <a:r>
              <a:rPr lang="el-GR" sz="2000" b="1" dirty="0">
                <a:solidFill>
                  <a:schemeClr val="bg1"/>
                </a:solidFill>
              </a:rPr>
              <a:t>με τη γιορτή των τρελών. Η γιορτή </a:t>
            </a:r>
          </a:p>
          <a:p>
            <a:r>
              <a:rPr lang="el-GR" sz="2000" b="1" dirty="0">
                <a:solidFill>
                  <a:schemeClr val="bg1"/>
                </a:solidFill>
              </a:rPr>
              <a:t>θεσπίστηκε σε ανάμνηση της φυγής της </a:t>
            </a:r>
          </a:p>
          <a:p>
            <a:r>
              <a:rPr lang="el-GR" sz="2000" b="1" dirty="0">
                <a:solidFill>
                  <a:schemeClr val="bg1"/>
                </a:solidFill>
              </a:rPr>
              <a:t>Παναγίας με το νήπιο Ιησού στην Αίγυπτο </a:t>
            </a:r>
          </a:p>
          <a:p>
            <a:r>
              <a:rPr lang="el-GR" sz="2000" b="1" dirty="0">
                <a:solidFill>
                  <a:schemeClr val="bg1"/>
                </a:solidFill>
              </a:rPr>
              <a:t>πάνω σε ένα γάιδαρο. </a:t>
            </a:r>
          </a:p>
          <a:p>
            <a:r>
              <a:rPr lang="el-GR" sz="2000" b="1" dirty="0">
                <a:solidFill>
                  <a:schemeClr val="bg1"/>
                </a:solidFill>
              </a:rPr>
              <a:t>Ο πόλος του ενδιαφέροντος όμως στη </a:t>
            </a:r>
          </a:p>
          <a:p>
            <a:r>
              <a:rPr lang="el-GR" sz="2000" b="1" dirty="0">
                <a:solidFill>
                  <a:schemeClr val="bg1"/>
                </a:solidFill>
              </a:rPr>
              <a:t>γιορτή είναι ο ίδιος ο γάιδαρος. Ιδιαίτερες </a:t>
            </a:r>
          </a:p>
          <a:p>
            <a:endParaRPr lang="el-GR" sz="2000" b="1" dirty="0">
              <a:solidFill>
                <a:schemeClr val="bg1"/>
              </a:solidFill>
            </a:endParaRPr>
          </a:p>
        </p:txBody>
      </p:sp>
      <p:sp>
        <p:nvSpPr>
          <p:cNvPr id="9" name="TextBox 8"/>
          <p:cNvSpPr txBox="1"/>
          <p:nvPr/>
        </p:nvSpPr>
        <p:spPr>
          <a:xfrm>
            <a:off x="-36512" y="3356992"/>
            <a:ext cx="9422772" cy="3754874"/>
          </a:xfrm>
          <a:prstGeom prst="rect">
            <a:avLst/>
          </a:prstGeom>
          <a:noFill/>
        </p:spPr>
        <p:txBody>
          <a:bodyPr wrap="none" rtlCol="0">
            <a:spAutoFit/>
          </a:bodyPr>
          <a:lstStyle/>
          <a:p>
            <a:r>
              <a:rPr lang="el-GR" sz="2000" b="1" dirty="0">
                <a:solidFill>
                  <a:schemeClr val="bg1"/>
                </a:solidFill>
              </a:rPr>
              <a:t>«λειτουργίες του γαϊδάρου», με το δικό της τυπικό η καθεμιά. Ο γάιδαρος, καλυμμένος με </a:t>
            </a:r>
          </a:p>
          <a:p>
            <a:r>
              <a:rPr lang="el-GR" sz="2000" b="1" dirty="0">
                <a:solidFill>
                  <a:schemeClr val="bg1"/>
                </a:solidFill>
              </a:rPr>
              <a:t>ένα χρυσό πέπλο, εισερχόταν με κάθε επισημότητα στην εκκλησία και οδηγείτο προς στο </a:t>
            </a:r>
          </a:p>
          <a:p>
            <a:r>
              <a:rPr lang="el-GR" sz="2000" b="1" dirty="0">
                <a:solidFill>
                  <a:schemeClr val="bg1"/>
                </a:solidFill>
              </a:rPr>
              <a:t>ιερό, ενώ ακούγονταν ψαλμοί προς τιμή του. </a:t>
            </a:r>
          </a:p>
          <a:p>
            <a:endParaRPr lang="el-GR" sz="2000" b="1" dirty="0">
              <a:solidFill>
                <a:schemeClr val="bg1"/>
              </a:solidFill>
            </a:endParaRPr>
          </a:p>
          <a:p>
            <a:r>
              <a:rPr lang="el-GR" sz="2000" b="1" dirty="0">
                <a:solidFill>
                  <a:schemeClr val="bg1"/>
                </a:solidFill>
              </a:rPr>
              <a:t>Κάθε μέρος της λειτουργίας ακολουθείτο από το γαϊδουρινό γκάρισμα, ενώ στο τέλος ο </a:t>
            </a:r>
          </a:p>
          <a:p>
            <a:r>
              <a:rPr lang="el-GR" sz="2000" b="1" dirty="0">
                <a:solidFill>
                  <a:schemeClr val="bg1"/>
                </a:solidFill>
              </a:rPr>
              <a:t>ιερέας δεν έδινε ευλογίες, αλλά γκάριζε τρεις φορές και αντί για το «Αμήν» </a:t>
            </a:r>
          </a:p>
          <a:p>
            <a:r>
              <a:rPr lang="el-GR" sz="2000" b="1" dirty="0">
                <a:solidFill>
                  <a:schemeClr val="bg1"/>
                </a:solidFill>
              </a:rPr>
              <a:t>ο συγκεντρωμένος κόσμος απαντούσε με γκάρισμα ισάριθμες φορές. </a:t>
            </a:r>
          </a:p>
          <a:p>
            <a:endParaRPr lang="el-GR" sz="2000" b="1" dirty="0">
              <a:solidFill>
                <a:schemeClr val="bg1"/>
              </a:solidFill>
            </a:endParaRPr>
          </a:p>
          <a:p>
            <a:r>
              <a:rPr lang="el-GR" sz="2000" b="1" dirty="0">
                <a:solidFill>
                  <a:schemeClr val="bg1"/>
                </a:solidFill>
              </a:rPr>
              <a:t>Η γιορτή αυτή έχει μεγάλη σημασία για την κατανόηση της αμφισημίας στην παρουσία των </a:t>
            </a:r>
          </a:p>
          <a:p>
            <a:r>
              <a:rPr lang="el-GR" sz="2000" b="1" dirty="0">
                <a:solidFill>
                  <a:schemeClr val="bg1"/>
                </a:solidFill>
              </a:rPr>
              <a:t>ζώων στις καρναβαλικές σκηνές του Μεσαίωνα.</a:t>
            </a:r>
          </a:p>
          <a:p>
            <a:r>
              <a:rPr lang="el-GR" sz="2000" b="1" dirty="0">
                <a:solidFill>
                  <a:schemeClr val="bg1"/>
                </a:solidFill>
              </a:rPr>
              <a:t>  </a:t>
            </a:r>
          </a:p>
          <a:p>
            <a:endParaRPr lang="el-GR" dirty="0">
              <a:solidFill>
                <a:schemeClr val="bg1"/>
              </a:solidFill>
            </a:endParaRPr>
          </a:p>
        </p:txBody>
      </p:sp>
    </p:spTree>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216024"/>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solidFill>
                <a:schemeClr val="tx1"/>
              </a:solidFill>
            </a:endParaRPr>
          </a:p>
        </p:txBody>
      </p:sp>
      <p:pic>
        <p:nvPicPr>
          <p:cNvPr id="8" name="Picture 2" descr="Σχετική εικόνα"/>
          <p:cNvPicPr>
            <a:picLocks noChangeAspect="1" noChangeArrowheads="1"/>
          </p:cNvPicPr>
          <p:nvPr/>
        </p:nvPicPr>
        <p:blipFill>
          <a:blip r:embed="rId2" cstate="print"/>
          <a:srcRect/>
          <a:stretch>
            <a:fillRect/>
          </a:stretch>
        </p:blipFill>
        <p:spPr bwMode="auto">
          <a:xfrm>
            <a:off x="6300192" y="-20190"/>
            <a:ext cx="3240360" cy="2853820"/>
          </a:xfrm>
          <a:prstGeom prst="ellipse">
            <a:avLst/>
          </a:prstGeom>
          <a:ln>
            <a:noFill/>
          </a:ln>
          <a:effectLst>
            <a:softEdge rad="112500"/>
          </a:effectLst>
        </p:spPr>
      </p:pic>
      <p:sp>
        <p:nvSpPr>
          <p:cNvPr id="11" name="Rectangular Callout 10"/>
          <p:cNvSpPr/>
          <p:nvPr/>
        </p:nvSpPr>
        <p:spPr>
          <a:xfrm>
            <a:off x="0" y="0"/>
            <a:ext cx="6732240" cy="6858000"/>
          </a:xfrm>
          <a:prstGeom prst="wedgeRectCallout">
            <a:avLst>
              <a:gd name="adj1" fmla="val 55761"/>
              <a:gd name="adj2" fmla="val -24403"/>
            </a:avLst>
          </a:prstGeom>
        </p:spPr>
        <p:style>
          <a:lnRef idx="1">
            <a:schemeClr val="dk1"/>
          </a:lnRef>
          <a:fillRef idx="2">
            <a:schemeClr val="dk1"/>
          </a:fillRef>
          <a:effectRef idx="1">
            <a:schemeClr val="dk1"/>
          </a:effectRef>
          <a:fontRef idx="minor">
            <a:schemeClr val="dk1"/>
          </a:fontRef>
        </p:style>
        <p:txBody>
          <a:bodyPr rtlCol="0" anchor="ctr"/>
          <a:lstStyle/>
          <a:p>
            <a:pPr algn="ctr"/>
            <a:r>
              <a:rPr lang="el-GR" sz="2000" b="1" dirty="0"/>
              <a:t>Ο ναός </a:t>
            </a:r>
            <a:r>
              <a:rPr lang="el-GR" sz="2000" b="1" dirty="0" err="1"/>
              <a:t>ενεδύετο</a:t>
            </a:r>
            <a:r>
              <a:rPr lang="el-GR" sz="2000" b="1" dirty="0"/>
              <a:t> προς </a:t>
            </a:r>
            <a:r>
              <a:rPr lang="el-GR" sz="2000" b="1" dirty="0" err="1"/>
              <a:t>υποδοχήν</a:t>
            </a:r>
            <a:r>
              <a:rPr lang="el-GR" sz="2000" b="1" dirty="0"/>
              <a:t> του τα λαμπρότερα των κοσμημάτων, αι πλάκες εφ’ ων έμελλε να </a:t>
            </a:r>
            <a:r>
              <a:rPr lang="el-GR" sz="2000" b="1" dirty="0" err="1"/>
              <a:t>πατήση</a:t>
            </a:r>
            <a:r>
              <a:rPr lang="el-GR" sz="2000" b="1" dirty="0"/>
              <a:t> </a:t>
            </a:r>
            <a:r>
              <a:rPr lang="el-GR" sz="2000" b="1" dirty="0" err="1"/>
              <a:t>εκαλύπτοντο</a:t>
            </a:r>
            <a:r>
              <a:rPr lang="el-GR" sz="2000" b="1" dirty="0"/>
              <a:t> </a:t>
            </a:r>
            <a:r>
              <a:rPr lang="el-GR" sz="2000" b="1" dirty="0" err="1"/>
              <a:t>δι</a:t>
            </a:r>
            <a:r>
              <a:rPr lang="el-GR" sz="2000" b="1" dirty="0"/>
              <a:t>’ ανθέων και πολυτίμων ταπήτων, άπαντες δε οι αρχιερείς, ο λοιπός κλήρος και ο λαός </a:t>
            </a:r>
            <a:r>
              <a:rPr lang="el-GR" sz="2000" b="1" dirty="0" err="1"/>
              <a:t>περιέμενον</a:t>
            </a:r>
            <a:r>
              <a:rPr lang="el-GR" sz="2000" b="1" dirty="0"/>
              <a:t> αυτόν ασκεπείς και γονυπετούντες. </a:t>
            </a:r>
          </a:p>
          <a:p>
            <a:pPr algn="ctr"/>
            <a:endParaRPr lang="el-GR" sz="2000" b="1" dirty="0"/>
          </a:p>
          <a:p>
            <a:pPr algn="ctr"/>
            <a:r>
              <a:rPr lang="el-GR" sz="2000" b="1" dirty="0"/>
              <a:t>Ο όνος, εκλεγόμενος μεταξύ των μάλλον </a:t>
            </a:r>
            <a:r>
              <a:rPr lang="el-GR" sz="2000" b="1" dirty="0" err="1"/>
              <a:t>σφριγώντων</a:t>
            </a:r>
            <a:r>
              <a:rPr lang="el-GR" sz="2000" b="1" dirty="0"/>
              <a:t>, </a:t>
            </a:r>
            <a:r>
              <a:rPr lang="el-GR" sz="2000" b="1" dirty="0" err="1"/>
              <a:t>ανεβιβάζετο</a:t>
            </a:r>
            <a:r>
              <a:rPr lang="el-GR" sz="2000" b="1" dirty="0"/>
              <a:t> εν </a:t>
            </a:r>
            <a:r>
              <a:rPr lang="el-GR" sz="2000" b="1" dirty="0" err="1"/>
              <a:t>πορφυροχρύσω</a:t>
            </a:r>
            <a:r>
              <a:rPr lang="el-GR" sz="2000" b="1" dirty="0"/>
              <a:t> στολή επί </a:t>
            </a:r>
            <a:r>
              <a:rPr lang="el-GR" sz="2000" b="1" dirty="0" err="1"/>
              <a:t>οκρίβαντος</a:t>
            </a:r>
            <a:r>
              <a:rPr lang="el-GR" sz="2000" b="1" dirty="0"/>
              <a:t> </a:t>
            </a:r>
            <a:r>
              <a:rPr lang="el-GR" sz="2000" b="1" dirty="0" err="1"/>
              <a:t>εστημένου</a:t>
            </a:r>
            <a:r>
              <a:rPr lang="el-GR" sz="2000" b="1" dirty="0"/>
              <a:t> εν μέσω του </a:t>
            </a:r>
            <a:r>
              <a:rPr lang="el-GR" sz="2000" b="1" dirty="0" err="1"/>
              <a:t>οπισθοδόμου</a:t>
            </a:r>
            <a:r>
              <a:rPr lang="el-GR" sz="2000" b="1" dirty="0"/>
              <a:t> της εκκλησίας, και εκεί ιστάμενος </a:t>
            </a:r>
            <a:r>
              <a:rPr lang="el-GR" sz="2000" b="1" dirty="0" err="1"/>
              <a:t>εδέχετο</a:t>
            </a:r>
            <a:r>
              <a:rPr lang="el-GR" sz="2000" b="1" dirty="0"/>
              <a:t> του ευσεβούς ομίλου τας γονυκλισίας και προσφωνήσεις.</a:t>
            </a:r>
          </a:p>
          <a:p>
            <a:pPr algn="ctr"/>
            <a:endParaRPr lang="el-GR" sz="2000" b="1" dirty="0"/>
          </a:p>
          <a:p>
            <a:pPr algn="ctr"/>
            <a:r>
              <a:rPr lang="el-GR" sz="2000" b="1" dirty="0"/>
              <a:t> Οι διάκονοι </a:t>
            </a:r>
            <a:r>
              <a:rPr lang="el-GR" sz="2000" b="1" dirty="0" err="1"/>
              <a:t>περιεκύκλουν</a:t>
            </a:r>
            <a:r>
              <a:rPr lang="el-GR" sz="2000" b="1" dirty="0"/>
              <a:t> αυτόν πάλλοντες θυμιατήρια πλήρη εκλεκτών αρωμάτων, </a:t>
            </a:r>
            <a:r>
              <a:rPr lang="el-GR" sz="2000" b="1" dirty="0" err="1"/>
              <a:t>λευχείμονες</a:t>
            </a:r>
            <a:r>
              <a:rPr lang="el-GR" sz="2000" b="1" dirty="0"/>
              <a:t> παρθένοι </a:t>
            </a:r>
            <a:r>
              <a:rPr lang="el-GR" sz="2000" b="1" dirty="0" err="1"/>
              <a:t>προσέφερον</a:t>
            </a:r>
            <a:r>
              <a:rPr lang="el-GR" sz="2000" b="1" dirty="0"/>
              <a:t> κάνιστρα ανθέων … . </a:t>
            </a:r>
          </a:p>
          <a:p>
            <a:pPr algn="ctr"/>
            <a:endParaRPr lang="el-GR" sz="2000" b="1" dirty="0"/>
          </a:p>
          <a:p>
            <a:pPr algn="ctr"/>
            <a:r>
              <a:rPr lang="el-GR" sz="2000" b="1" dirty="0"/>
              <a:t>Μετά ταύτα </a:t>
            </a:r>
            <a:r>
              <a:rPr lang="el-GR" sz="2000" b="1" dirty="0" err="1"/>
              <a:t>παρήλευνεν</a:t>
            </a:r>
            <a:r>
              <a:rPr lang="el-GR" sz="2000" b="1" dirty="0"/>
              <a:t> ενώπιον του θρόνου του παράδοξός τις </a:t>
            </a:r>
            <a:r>
              <a:rPr lang="el-GR" sz="2000" b="1" dirty="0" err="1"/>
              <a:t>πομπεία</a:t>
            </a:r>
            <a:r>
              <a:rPr lang="el-GR" sz="2000" b="1" dirty="0"/>
              <a:t>, ης ηγείτο ο Μωυσής κρατών τους πίνακας του Νόμου, </a:t>
            </a:r>
            <a:r>
              <a:rPr lang="el-GR" sz="2000" b="1" dirty="0" err="1"/>
              <a:t>είποντο</a:t>
            </a:r>
            <a:r>
              <a:rPr lang="el-GR" sz="2000" b="1" dirty="0"/>
              <a:t> δε  κατά σειράν ο Ααρών …, ο Δαυίδ σκηπτούχος και στεφανηφόρος, ο </a:t>
            </a:r>
            <a:r>
              <a:rPr lang="el-GR" sz="2000" b="1" dirty="0" err="1"/>
              <a:t>Άγ</a:t>
            </a:r>
            <a:r>
              <a:rPr lang="el-GR" sz="2000" b="1" dirty="0"/>
              <a:t>. Πέτρος… . Εις </a:t>
            </a:r>
            <a:r>
              <a:rPr lang="el-GR" sz="2000" b="1" dirty="0" err="1"/>
              <a:t>τινας</a:t>
            </a:r>
            <a:r>
              <a:rPr lang="el-GR" sz="2000" b="1" dirty="0"/>
              <a:t> μάλιστα των εκκλησιών της Γαλλίας παρίστατο και αυτή η Παναγία υπό το σχήμα της </a:t>
            </a:r>
            <a:r>
              <a:rPr lang="el-GR" sz="2000" b="1" dirty="0" err="1"/>
              <a:t>ωραιοτάτης</a:t>
            </a:r>
            <a:r>
              <a:rPr lang="el-GR" sz="2000" b="1" dirty="0"/>
              <a:t> του τόπου </a:t>
            </a:r>
            <a:r>
              <a:rPr lang="el-GR" sz="2000" b="1" dirty="0" err="1"/>
              <a:t>νεάνιδος</a:t>
            </a:r>
            <a:r>
              <a:rPr lang="el-GR" sz="2000" b="1" dirty="0"/>
              <a:t> κρατούσης </a:t>
            </a:r>
            <a:r>
              <a:rPr lang="el-GR" sz="2000" b="1" dirty="0" err="1"/>
              <a:t>ξανθόν</a:t>
            </a:r>
            <a:r>
              <a:rPr lang="el-GR" sz="2000" b="1" dirty="0"/>
              <a:t> βρέφος εις τας </a:t>
            </a:r>
            <a:r>
              <a:rPr lang="el-GR" sz="2000" b="1" dirty="0" err="1"/>
              <a:t>αγκάλας</a:t>
            </a:r>
            <a:r>
              <a:rPr lang="el-GR" sz="2000" b="1" dirty="0"/>
              <a:t>.</a:t>
            </a:r>
          </a:p>
        </p:txBody>
      </p:sp>
      <p:sp>
        <p:nvSpPr>
          <p:cNvPr id="7" name="TextBox 6"/>
          <p:cNvSpPr txBox="1"/>
          <p:nvPr/>
        </p:nvSpPr>
        <p:spPr>
          <a:xfrm>
            <a:off x="6660232" y="4399944"/>
            <a:ext cx="2714205" cy="1477328"/>
          </a:xfrm>
          <a:prstGeom prst="rect">
            <a:avLst/>
          </a:prstGeom>
          <a:noFill/>
        </p:spPr>
        <p:txBody>
          <a:bodyPr wrap="none" rtlCol="0">
            <a:spAutoFit/>
          </a:bodyPr>
          <a:lstStyle/>
          <a:p>
            <a:r>
              <a:rPr lang="el-GR" dirty="0">
                <a:solidFill>
                  <a:schemeClr val="bg1"/>
                </a:solidFill>
              </a:rPr>
              <a:t>Εμμανουήλ Ροΐδης: </a:t>
            </a:r>
            <a:endParaRPr lang="en-US" dirty="0">
              <a:solidFill>
                <a:schemeClr val="bg1"/>
              </a:solidFill>
            </a:endParaRPr>
          </a:p>
          <a:p>
            <a:r>
              <a:rPr lang="el-GR" dirty="0">
                <a:solidFill>
                  <a:schemeClr val="bg1"/>
                </a:solidFill>
              </a:rPr>
              <a:t>«Η εορτή του όνου κατά τον </a:t>
            </a:r>
            <a:endParaRPr lang="en-US" dirty="0">
              <a:solidFill>
                <a:schemeClr val="bg1"/>
              </a:solidFill>
            </a:endParaRPr>
          </a:p>
          <a:p>
            <a:r>
              <a:rPr lang="el-GR" dirty="0">
                <a:solidFill>
                  <a:schemeClr val="bg1"/>
                </a:solidFill>
              </a:rPr>
              <a:t>Μεσαίωνα», στα </a:t>
            </a:r>
            <a:r>
              <a:rPr lang="el-GR" i="1" dirty="0">
                <a:solidFill>
                  <a:schemeClr val="bg1"/>
                </a:solidFill>
              </a:rPr>
              <a:t>Άπαντα</a:t>
            </a:r>
            <a:r>
              <a:rPr lang="el-GR" dirty="0">
                <a:solidFill>
                  <a:schemeClr val="bg1"/>
                </a:solidFill>
              </a:rPr>
              <a:t>, </a:t>
            </a:r>
            <a:endParaRPr lang="en-US" dirty="0">
              <a:solidFill>
                <a:schemeClr val="bg1"/>
              </a:solidFill>
            </a:endParaRPr>
          </a:p>
          <a:p>
            <a:r>
              <a:rPr lang="el-GR" dirty="0">
                <a:solidFill>
                  <a:schemeClr val="bg1"/>
                </a:solidFill>
              </a:rPr>
              <a:t>δεύτερος τόμος 1868-1879, </a:t>
            </a:r>
            <a:endParaRPr lang="en-US" dirty="0">
              <a:solidFill>
                <a:schemeClr val="bg1"/>
              </a:solidFill>
            </a:endParaRPr>
          </a:p>
          <a:p>
            <a:r>
              <a:rPr lang="el-GR" dirty="0">
                <a:solidFill>
                  <a:schemeClr val="bg1"/>
                </a:solidFill>
              </a:rPr>
              <a:t>Ερμής, Αθήνα (</a:t>
            </a:r>
            <a:r>
              <a:rPr lang="el-GR" dirty="0" err="1">
                <a:solidFill>
                  <a:schemeClr val="bg1"/>
                </a:solidFill>
              </a:rPr>
              <a:t>σσ</a:t>
            </a:r>
            <a:r>
              <a:rPr lang="el-GR" dirty="0">
                <a:solidFill>
                  <a:schemeClr val="bg1"/>
                </a:solidFill>
              </a:rPr>
              <a:t>. 9-18</a:t>
            </a:r>
          </a:p>
        </p:txBody>
      </p:sp>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solidFill>
                <a:schemeClr val="tx1"/>
              </a:solidFill>
            </a:endParaRPr>
          </a:p>
        </p:txBody>
      </p:sp>
      <p:pic>
        <p:nvPicPr>
          <p:cNvPr id="8" name="Picture 2" descr="Σχετική εικόνα"/>
          <p:cNvPicPr>
            <a:picLocks noChangeAspect="1" noChangeArrowheads="1"/>
          </p:cNvPicPr>
          <p:nvPr/>
        </p:nvPicPr>
        <p:blipFill>
          <a:blip r:embed="rId2" cstate="print"/>
          <a:srcRect/>
          <a:stretch>
            <a:fillRect/>
          </a:stretch>
        </p:blipFill>
        <p:spPr bwMode="auto">
          <a:xfrm>
            <a:off x="6300192" y="-20190"/>
            <a:ext cx="3240360" cy="2853820"/>
          </a:xfrm>
          <a:prstGeom prst="ellipse">
            <a:avLst/>
          </a:prstGeom>
          <a:ln>
            <a:noFill/>
          </a:ln>
          <a:effectLst>
            <a:softEdge rad="112500"/>
          </a:effectLst>
        </p:spPr>
      </p:pic>
      <p:sp>
        <p:nvSpPr>
          <p:cNvPr id="11" name="Rectangular Callout 10"/>
          <p:cNvSpPr/>
          <p:nvPr/>
        </p:nvSpPr>
        <p:spPr>
          <a:xfrm>
            <a:off x="0" y="0"/>
            <a:ext cx="6732240" cy="6858000"/>
          </a:xfrm>
          <a:prstGeom prst="wedgeRectCallout">
            <a:avLst>
              <a:gd name="adj1" fmla="val 55761"/>
              <a:gd name="adj2" fmla="val -24403"/>
            </a:avLst>
          </a:prstGeom>
        </p:spPr>
        <p:style>
          <a:lnRef idx="1">
            <a:schemeClr val="dk1"/>
          </a:lnRef>
          <a:fillRef idx="2">
            <a:schemeClr val="dk1"/>
          </a:fillRef>
          <a:effectRef idx="1">
            <a:schemeClr val="dk1"/>
          </a:effectRef>
          <a:fontRef idx="minor">
            <a:schemeClr val="dk1"/>
          </a:fontRef>
        </p:style>
        <p:txBody>
          <a:bodyPr rtlCol="0" anchor="ctr"/>
          <a:lstStyle/>
          <a:p>
            <a:r>
              <a:rPr lang="el-GR" sz="2000" b="1" dirty="0"/>
              <a:t>Η </a:t>
            </a:r>
            <a:r>
              <a:rPr lang="el-GR" sz="2000" b="1" dirty="0" err="1"/>
              <a:t>δυσηχής</a:t>
            </a:r>
            <a:r>
              <a:rPr lang="el-GR" sz="2000" b="1" dirty="0"/>
              <a:t> αύτη άμιλλα </a:t>
            </a:r>
            <a:r>
              <a:rPr lang="el-GR" sz="2000" b="1" dirty="0" err="1"/>
              <a:t>εξηκολούθει</a:t>
            </a:r>
            <a:r>
              <a:rPr lang="el-GR" sz="2000" b="1" dirty="0"/>
              <a:t> μέχρις ου το </a:t>
            </a:r>
            <a:r>
              <a:rPr lang="el-GR" sz="2000" b="1" dirty="0" err="1"/>
              <a:t>ζώον</a:t>
            </a:r>
            <a:r>
              <a:rPr lang="el-GR" sz="2000" b="1" dirty="0"/>
              <a:t> </a:t>
            </a:r>
            <a:r>
              <a:rPr lang="el-GR" sz="2000" b="1" dirty="0" err="1"/>
              <a:t>εκβακχευθέν</a:t>
            </a:r>
            <a:r>
              <a:rPr lang="el-GR" sz="2000" b="1" dirty="0"/>
              <a:t> υπό των τοσούτων τιμών </a:t>
            </a:r>
            <a:r>
              <a:rPr lang="el-GR" sz="2000" b="1" dirty="0" err="1"/>
              <a:t>εκάλυπτε</a:t>
            </a:r>
            <a:r>
              <a:rPr lang="el-GR" sz="2000" b="1" dirty="0"/>
              <a:t> δια των γνησίων αυτού ογκηθμών την </a:t>
            </a:r>
            <a:r>
              <a:rPr lang="el-GR" sz="2000" b="1" dirty="0" err="1"/>
              <a:t>μιμηλήν</a:t>
            </a:r>
            <a:r>
              <a:rPr lang="el-GR" sz="2000" b="1" dirty="0"/>
              <a:t> </a:t>
            </a:r>
            <a:r>
              <a:rPr lang="el-GR" sz="2000" b="1" dirty="0" err="1"/>
              <a:t>ταύτην</a:t>
            </a:r>
            <a:r>
              <a:rPr lang="el-GR" sz="2000" b="1" dirty="0"/>
              <a:t> των λατρευτών του </a:t>
            </a:r>
            <a:r>
              <a:rPr lang="el-GR" sz="2000" b="1" dirty="0" err="1"/>
              <a:t>αρμονίαν</a:t>
            </a:r>
            <a:r>
              <a:rPr lang="el-GR" sz="2000" b="1" dirty="0"/>
              <a:t>. </a:t>
            </a:r>
            <a:endParaRPr lang="en-US" sz="2000" b="1" dirty="0"/>
          </a:p>
          <a:p>
            <a:endParaRPr lang="en-US" sz="2000" b="1" dirty="0"/>
          </a:p>
          <a:p>
            <a:r>
              <a:rPr lang="el-GR" sz="2000" b="1" dirty="0"/>
              <a:t>Εις το άκουσμα εκείνο ανέκφραστος χαρά και </a:t>
            </a:r>
            <a:r>
              <a:rPr lang="el-GR" sz="2000" b="1" dirty="0" err="1"/>
              <a:t>αγαλλίασις</a:t>
            </a:r>
            <a:r>
              <a:rPr lang="el-GR" sz="2000" b="1" dirty="0"/>
              <a:t> </a:t>
            </a:r>
            <a:r>
              <a:rPr lang="el-GR" sz="2000" b="1" dirty="0" err="1"/>
              <a:t>διεχύνετο</a:t>
            </a:r>
            <a:r>
              <a:rPr lang="el-GR" sz="2000" b="1" dirty="0"/>
              <a:t> αστραπηδόν εν τη </a:t>
            </a:r>
            <a:r>
              <a:rPr lang="el-GR" sz="2000" b="1" dirty="0" err="1"/>
              <a:t>ομηγύρει</a:t>
            </a:r>
            <a:r>
              <a:rPr lang="el-GR" sz="2000" b="1" dirty="0"/>
              <a:t> των πιστών· </a:t>
            </a:r>
            <a:r>
              <a:rPr lang="el-GR" sz="2000" b="1" dirty="0" err="1"/>
              <a:t>ησπάζοντο</a:t>
            </a:r>
            <a:r>
              <a:rPr lang="el-GR" sz="2000" b="1" dirty="0"/>
              <a:t> αλλήλους, </a:t>
            </a:r>
            <a:r>
              <a:rPr lang="el-GR" sz="2000" b="1" dirty="0" err="1"/>
              <a:t>άκραζον</a:t>
            </a:r>
            <a:r>
              <a:rPr lang="el-GR" sz="2000" b="1" dirty="0"/>
              <a:t> «</a:t>
            </a:r>
            <a:r>
              <a:rPr lang="el-GR" sz="2000" b="1" dirty="0" err="1"/>
              <a:t>Ωσανά</a:t>
            </a:r>
            <a:r>
              <a:rPr lang="el-GR" sz="2000" b="1" dirty="0"/>
              <a:t>!» και </a:t>
            </a:r>
            <a:r>
              <a:rPr lang="el-GR" sz="2000" b="1" dirty="0" err="1"/>
              <a:t>έρροπτον</a:t>
            </a:r>
            <a:r>
              <a:rPr lang="el-GR" sz="2000" b="1" dirty="0"/>
              <a:t> τους πίλους εις τον αέρα, </a:t>
            </a:r>
            <a:r>
              <a:rPr lang="el-GR" sz="2000" b="1" dirty="0" err="1"/>
              <a:t>σπογγίζοντες</a:t>
            </a:r>
            <a:r>
              <a:rPr lang="el-GR" sz="2000" b="1" dirty="0"/>
              <a:t> βλέφαρα υγρά υπό της συγκινήσεως.</a:t>
            </a:r>
            <a:endParaRPr lang="en-US" sz="2000" b="1" dirty="0"/>
          </a:p>
          <a:p>
            <a:endParaRPr lang="en-US" sz="2000" b="1" dirty="0"/>
          </a:p>
          <a:p>
            <a:endParaRPr lang="el-GR" sz="2000" b="1" dirty="0"/>
          </a:p>
          <a:p>
            <a:r>
              <a:rPr lang="el-GR" sz="2000" b="1" dirty="0"/>
              <a:t>Την </a:t>
            </a:r>
            <a:r>
              <a:rPr lang="el-GR" sz="2000" b="1" dirty="0" err="1"/>
              <a:t>επιούσαν</a:t>
            </a:r>
            <a:r>
              <a:rPr lang="el-GR" sz="2000" b="1" dirty="0"/>
              <a:t> […] το </a:t>
            </a:r>
            <a:r>
              <a:rPr lang="el-GR" sz="2000" b="1" dirty="0" err="1"/>
              <a:t>τετράπουν</a:t>
            </a:r>
            <a:r>
              <a:rPr lang="el-GR" sz="2000" b="1" dirty="0"/>
              <a:t> </a:t>
            </a:r>
            <a:r>
              <a:rPr lang="el-GR" sz="2000" b="1" dirty="0" err="1"/>
              <a:t>είδωλον</a:t>
            </a:r>
            <a:r>
              <a:rPr lang="el-GR" sz="2000" b="1" dirty="0"/>
              <a:t> αντήλλασσε την </a:t>
            </a:r>
            <a:r>
              <a:rPr lang="el-GR" sz="2000" b="1" dirty="0" err="1"/>
              <a:t>εφήμερον</a:t>
            </a:r>
            <a:r>
              <a:rPr lang="el-GR" sz="2000" b="1" dirty="0"/>
              <a:t> </a:t>
            </a:r>
            <a:r>
              <a:rPr lang="el-GR" sz="2000" b="1" dirty="0" err="1"/>
              <a:t>πορφύραν</a:t>
            </a:r>
            <a:r>
              <a:rPr lang="el-GR" sz="2000" b="1" dirty="0"/>
              <a:t> αντί του επιουσίου σάγματος, και τας προσκυνήσεις αντί των συνήθων ραβδισμών, </a:t>
            </a:r>
            <a:r>
              <a:rPr lang="el-GR" sz="2000" b="1" dirty="0" err="1"/>
              <a:t>παρηγόρους</a:t>
            </a:r>
            <a:r>
              <a:rPr lang="el-GR" sz="2000" b="1" dirty="0"/>
              <a:t> έχων την </a:t>
            </a:r>
            <a:r>
              <a:rPr lang="el-GR" sz="2000" b="1" dirty="0" err="1"/>
              <a:t>ανάμνησιν</a:t>
            </a:r>
            <a:r>
              <a:rPr lang="el-GR" sz="2000" b="1" dirty="0"/>
              <a:t> και την ελπίδα.</a:t>
            </a:r>
          </a:p>
        </p:txBody>
      </p:sp>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l-GR" dirty="0">
              <a:solidFill>
                <a:srgbClr val="CCFF99"/>
              </a:solidFill>
            </a:endParaRPr>
          </a:p>
        </p:txBody>
      </p:sp>
      <p:sp>
        <p:nvSpPr>
          <p:cNvPr id="6" name="Rectangle 5"/>
          <p:cNvSpPr/>
          <p:nvPr/>
        </p:nvSpPr>
        <p:spPr>
          <a:xfrm>
            <a:off x="0" y="0"/>
            <a:ext cx="9324528" cy="7029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solidFill>
                <a:schemeClr val="tx1"/>
              </a:solidFill>
            </a:endParaRPr>
          </a:p>
        </p:txBody>
      </p:sp>
      <p:pic>
        <p:nvPicPr>
          <p:cNvPr id="29698" name="Picture 2" descr="Σχετική εικόνα"/>
          <p:cNvPicPr>
            <a:picLocks noChangeAspect="1" noChangeArrowheads="1"/>
          </p:cNvPicPr>
          <p:nvPr/>
        </p:nvPicPr>
        <p:blipFill>
          <a:blip r:embed="rId2" cstate="print"/>
          <a:srcRect/>
          <a:stretch>
            <a:fillRect/>
          </a:stretch>
        </p:blipFill>
        <p:spPr bwMode="auto">
          <a:xfrm>
            <a:off x="-36512" y="12575"/>
            <a:ext cx="4953000" cy="3200401"/>
          </a:xfrm>
          <a:prstGeom prst="rect">
            <a:avLst/>
          </a:prstGeom>
          <a:ln>
            <a:noFill/>
          </a:ln>
          <a:effectLst>
            <a:softEdge rad="112500"/>
          </a:effectLst>
        </p:spPr>
      </p:pic>
      <p:sp>
        <p:nvSpPr>
          <p:cNvPr id="7" name="TextBox 6"/>
          <p:cNvSpPr txBox="1"/>
          <p:nvPr/>
        </p:nvSpPr>
        <p:spPr>
          <a:xfrm>
            <a:off x="4860032" y="-99391"/>
            <a:ext cx="4552849" cy="3785652"/>
          </a:xfrm>
          <a:prstGeom prst="rect">
            <a:avLst/>
          </a:prstGeom>
          <a:noFill/>
        </p:spPr>
        <p:txBody>
          <a:bodyPr wrap="square" rtlCol="0">
            <a:spAutoFit/>
          </a:bodyPr>
          <a:lstStyle/>
          <a:p>
            <a:r>
              <a:rPr lang="el-GR" sz="2000" b="1" dirty="0" err="1">
                <a:solidFill>
                  <a:srgbClr val="C00000"/>
                </a:solidFill>
              </a:rPr>
              <a:t>Γκροτέσκος</a:t>
            </a:r>
            <a:r>
              <a:rPr lang="el-GR" sz="2000" b="1" dirty="0">
                <a:solidFill>
                  <a:srgbClr val="C00000"/>
                </a:solidFill>
              </a:rPr>
              <a:t> κόσμος και καρναβαλική </a:t>
            </a:r>
            <a:r>
              <a:rPr lang="el-GR" sz="2000" b="1" dirty="0" err="1">
                <a:solidFill>
                  <a:srgbClr val="C00000"/>
                </a:solidFill>
              </a:rPr>
              <a:t>ζωικότητα</a:t>
            </a:r>
            <a:endParaRPr lang="en-US" sz="2000" b="1" dirty="0">
              <a:solidFill>
                <a:srgbClr val="C00000"/>
              </a:solidFill>
            </a:endParaRPr>
          </a:p>
          <a:p>
            <a:endParaRPr lang="en-US" sz="2000" b="1" dirty="0">
              <a:solidFill>
                <a:schemeClr val="bg1"/>
              </a:solidFill>
            </a:endParaRPr>
          </a:p>
          <a:p>
            <a:r>
              <a:rPr lang="el-GR" sz="2000" b="1" dirty="0">
                <a:solidFill>
                  <a:schemeClr val="bg1"/>
                </a:solidFill>
              </a:rPr>
              <a:t>Κοινός άξονας όλων των ζωικών καρναβαλικών παραστάσεων είναι η παρουσία της </a:t>
            </a:r>
            <a:r>
              <a:rPr lang="el-GR" sz="2000" b="1" dirty="0" err="1">
                <a:solidFill>
                  <a:schemeClr val="bg1"/>
                </a:solidFill>
              </a:rPr>
              <a:t>ζωικότητας</a:t>
            </a:r>
            <a:r>
              <a:rPr lang="el-GR" sz="2000" b="1" dirty="0">
                <a:solidFill>
                  <a:schemeClr val="bg1"/>
                </a:solidFill>
              </a:rPr>
              <a:t>, της γονιμότητας και της </a:t>
            </a:r>
            <a:r>
              <a:rPr lang="el-GR" sz="2000" b="1" dirty="0" err="1">
                <a:solidFill>
                  <a:schemeClr val="bg1"/>
                </a:solidFill>
              </a:rPr>
              <a:t>σωματικότητας</a:t>
            </a:r>
            <a:r>
              <a:rPr lang="el-GR" sz="2000" b="1" dirty="0">
                <a:solidFill>
                  <a:schemeClr val="bg1"/>
                </a:solidFill>
              </a:rPr>
              <a:t> σε έναν </a:t>
            </a:r>
            <a:r>
              <a:rPr lang="el-GR" sz="2000" b="1" dirty="0">
                <a:solidFill>
                  <a:srgbClr val="0070C0"/>
                </a:solidFill>
              </a:rPr>
              <a:t>αντεστραμμένο κόσμο</a:t>
            </a:r>
            <a:r>
              <a:rPr lang="el-GR" sz="2000" b="1" dirty="0">
                <a:solidFill>
                  <a:schemeClr val="bg1"/>
                </a:solidFill>
              </a:rPr>
              <a:t>, όπου οι ιεραρχίες και οι προτεραιότητες έχουν αναποδογυριστεί: το σώμα είναι πιο σημαντικό από το πνεύμα και το ζώο</a:t>
            </a:r>
          </a:p>
          <a:p>
            <a:endParaRPr lang="el-GR" sz="2000" b="1" dirty="0">
              <a:solidFill>
                <a:schemeClr val="bg1"/>
              </a:solidFill>
            </a:endParaRPr>
          </a:p>
        </p:txBody>
      </p:sp>
      <p:sp>
        <p:nvSpPr>
          <p:cNvPr id="9" name="TextBox 8"/>
          <p:cNvSpPr txBox="1"/>
          <p:nvPr/>
        </p:nvSpPr>
        <p:spPr>
          <a:xfrm>
            <a:off x="-36512" y="3501008"/>
            <a:ext cx="9361040" cy="3170099"/>
          </a:xfrm>
          <a:prstGeom prst="rect">
            <a:avLst/>
          </a:prstGeom>
          <a:noFill/>
        </p:spPr>
        <p:txBody>
          <a:bodyPr wrap="square" rtlCol="0">
            <a:spAutoFit/>
          </a:bodyPr>
          <a:lstStyle/>
          <a:p>
            <a:r>
              <a:rPr lang="el-GR" sz="2000" b="1" dirty="0">
                <a:solidFill>
                  <a:schemeClr val="bg1"/>
                </a:solidFill>
              </a:rPr>
              <a:t> εξίσου σημαντικό με τον άνθρωπο, καθώς ο άνθρωπος ορίζεται κυρίως ως σώμα. </a:t>
            </a:r>
          </a:p>
          <a:p>
            <a:endParaRPr lang="el-GR" sz="2000" b="1" dirty="0">
              <a:solidFill>
                <a:schemeClr val="bg1"/>
              </a:solidFill>
            </a:endParaRPr>
          </a:p>
          <a:p>
            <a:r>
              <a:rPr lang="el-GR" sz="2000" b="1" dirty="0">
                <a:solidFill>
                  <a:schemeClr val="bg1"/>
                </a:solidFill>
              </a:rPr>
              <a:t>Οι </a:t>
            </a:r>
            <a:r>
              <a:rPr lang="el-GR" sz="2000" b="1" dirty="0">
                <a:solidFill>
                  <a:srgbClr val="0070C0"/>
                </a:solidFill>
              </a:rPr>
              <a:t>αδελφότητες των τρελών </a:t>
            </a:r>
            <a:r>
              <a:rPr lang="el-GR" sz="2000" b="1" dirty="0">
                <a:solidFill>
                  <a:schemeClr val="bg1"/>
                </a:solidFill>
              </a:rPr>
              <a:t>με ζωομορφικές μεταμφιέσεις συγκροτούν μακρές λιτανείες </a:t>
            </a:r>
          </a:p>
          <a:p>
            <a:r>
              <a:rPr lang="el-GR" sz="2000" b="1" dirty="0">
                <a:solidFill>
                  <a:schemeClr val="bg1"/>
                </a:solidFill>
              </a:rPr>
              <a:t>στους δρόμους της πόλης, η οποία μοιάζει σαν ένα ενιαίο σώμα, ένα σώμα ανοικτό, καθώς </a:t>
            </a:r>
          </a:p>
          <a:p>
            <a:r>
              <a:rPr lang="el-GR" sz="2000" b="1" dirty="0">
                <a:solidFill>
                  <a:schemeClr val="bg1"/>
                </a:solidFill>
              </a:rPr>
              <a:t>αναμειγνύεται με τον κόσμο, </a:t>
            </a:r>
            <a:r>
              <a:rPr lang="el-GR" sz="2000" b="1" dirty="0" err="1">
                <a:solidFill>
                  <a:schemeClr val="bg1"/>
                </a:solidFill>
              </a:rPr>
              <a:t>συμφύρεται</a:t>
            </a:r>
            <a:r>
              <a:rPr lang="el-GR" sz="2000" b="1" dirty="0">
                <a:solidFill>
                  <a:schemeClr val="bg1"/>
                </a:solidFill>
              </a:rPr>
              <a:t> με τα ζώα και ανήκει στη φύση. </a:t>
            </a:r>
          </a:p>
          <a:p>
            <a:endParaRPr lang="el-GR" sz="2000" b="1" dirty="0">
              <a:solidFill>
                <a:schemeClr val="bg1"/>
              </a:solidFill>
            </a:endParaRPr>
          </a:p>
          <a:p>
            <a:r>
              <a:rPr lang="el-GR" sz="2000" b="1" dirty="0">
                <a:solidFill>
                  <a:schemeClr val="bg1"/>
                </a:solidFill>
              </a:rPr>
              <a:t>Η συμμετοχή των ζώων στις ανθρώπινες λιτανείες, η μεταμφίεση των καρναβαλιστών σε </a:t>
            </a:r>
          </a:p>
          <a:p>
            <a:r>
              <a:rPr lang="el-GR" sz="2000" b="1" dirty="0">
                <a:solidFill>
                  <a:schemeClr val="bg1"/>
                </a:solidFill>
              </a:rPr>
              <a:t>ζώα και η ανθρωπόμορφη συμπεριφορά των ζώων εξασφαλίζουν τη ρευστότητα του </a:t>
            </a:r>
          </a:p>
          <a:p>
            <a:r>
              <a:rPr lang="el-GR" sz="2000" b="1" dirty="0" err="1">
                <a:solidFill>
                  <a:schemeClr val="bg1"/>
                </a:solidFill>
              </a:rPr>
              <a:t>γκροτέσκου</a:t>
            </a:r>
            <a:r>
              <a:rPr lang="el-GR" sz="2000" b="1" dirty="0">
                <a:solidFill>
                  <a:schemeClr val="bg1"/>
                </a:solidFill>
              </a:rPr>
              <a:t> κόσμου, επιβεβαιώνοντας τον πορώδη χαρακτήρα των συνόρων ανάμεσα στα </a:t>
            </a:r>
          </a:p>
          <a:p>
            <a:r>
              <a:rPr lang="el-GR" sz="2000" b="1" dirty="0">
                <a:solidFill>
                  <a:schemeClr val="bg1"/>
                </a:solidFill>
              </a:rPr>
              <a:t>«βασίλεια της φύσης».</a:t>
            </a:r>
            <a:endParaRPr lang="el-GR" dirty="0">
              <a:solidFill>
                <a:schemeClr val="bg1"/>
              </a:solidFill>
            </a:endParaRPr>
          </a:p>
        </p:txBody>
      </p:sp>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0"/>
            <a:ext cx="9073008" cy="6858000"/>
          </a:xfrm>
        </p:spPr>
        <p:txBody>
          <a:bodyPr>
            <a:noAutofit/>
          </a:bodyPr>
          <a:lstStyle/>
          <a:p>
            <a:r>
              <a:rPr lang="el-GR" sz="2400" b="1" dirty="0">
                <a:solidFill>
                  <a:srgbClr val="CCFF99"/>
                </a:solidFill>
              </a:rPr>
              <a:t> Εύθυμη τονικότητα</a:t>
            </a:r>
          </a:p>
          <a:p>
            <a:r>
              <a:rPr lang="el-GR" sz="2400" b="1" dirty="0">
                <a:solidFill>
                  <a:srgbClr val="CCFF99"/>
                </a:solidFill>
              </a:rPr>
              <a:t>γελαστική ελευθεριότητα, </a:t>
            </a:r>
          </a:p>
          <a:p>
            <a:r>
              <a:rPr lang="el-GR" sz="2400" b="1" dirty="0">
                <a:solidFill>
                  <a:srgbClr val="CCFF99"/>
                </a:solidFill>
              </a:rPr>
              <a:t>η </a:t>
            </a:r>
            <a:r>
              <a:rPr lang="el-GR" sz="2400" b="1" dirty="0" err="1">
                <a:solidFill>
                  <a:srgbClr val="CCFF99"/>
                </a:solidFill>
              </a:rPr>
              <a:t>ζωικότητα</a:t>
            </a:r>
            <a:r>
              <a:rPr lang="el-GR" sz="2400" b="1" dirty="0">
                <a:solidFill>
                  <a:srgbClr val="CCFF99"/>
                </a:solidFill>
              </a:rPr>
              <a:t> ως βάση της </a:t>
            </a:r>
          </a:p>
          <a:p>
            <a:pPr>
              <a:buNone/>
            </a:pPr>
            <a:r>
              <a:rPr lang="el-GR" sz="2400" b="1" dirty="0">
                <a:solidFill>
                  <a:srgbClr val="CCFF99"/>
                </a:solidFill>
              </a:rPr>
              <a:t>                  </a:t>
            </a:r>
            <a:r>
              <a:rPr lang="el-GR" sz="2400" b="1" dirty="0" err="1">
                <a:solidFill>
                  <a:srgbClr val="CCFF99"/>
                </a:solidFill>
              </a:rPr>
              <a:t>ανθρωπινότητας</a:t>
            </a:r>
            <a:r>
              <a:rPr lang="el-GR" sz="2400" b="1" dirty="0">
                <a:solidFill>
                  <a:srgbClr val="CCFF99"/>
                </a:solidFill>
              </a:rPr>
              <a:t>, </a:t>
            </a:r>
          </a:p>
          <a:p>
            <a:r>
              <a:rPr lang="el-GR" sz="2400" b="1" dirty="0">
                <a:solidFill>
                  <a:srgbClr val="CCFF99"/>
                </a:solidFill>
              </a:rPr>
              <a:t>το </a:t>
            </a:r>
            <a:r>
              <a:rPr lang="el-GR" sz="2400" b="1" dirty="0" err="1">
                <a:solidFill>
                  <a:srgbClr val="CCFF99"/>
                </a:solidFill>
              </a:rPr>
              <a:t>συνανήκειν</a:t>
            </a:r>
            <a:r>
              <a:rPr lang="el-GR" sz="2400" b="1" dirty="0">
                <a:solidFill>
                  <a:srgbClr val="CCFF99"/>
                </a:solidFill>
              </a:rPr>
              <a:t> στο «δράμα του </a:t>
            </a:r>
          </a:p>
          <a:p>
            <a:pPr>
              <a:buNone/>
            </a:pPr>
            <a:r>
              <a:rPr lang="el-GR" sz="2400" b="1" i="1" dirty="0">
                <a:solidFill>
                  <a:srgbClr val="CCFF99"/>
                </a:solidFill>
              </a:rPr>
              <a:t>     μεγάλου πατρογονικού λαϊκού </a:t>
            </a:r>
          </a:p>
          <a:p>
            <a:pPr>
              <a:buNone/>
            </a:pPr>
            <a:r>
              <a:rPr lang="el-GR" sz="2400" b="1" i="1" dirty="0">
                <a:solidFill>
                  <a:srgbClr val="CCFF99"/>
                </a:solidFill>
              </a:rPr>
              <a:t>    σώματος</a:t>
            </a:r>
            <a:r>
              <a:rPr lang="el-GR" sz="2400" b="1" dirty="0">
                <a:solidFill>
                  <a:srgbClr val="CCFF99"/>
                </a:solidFill>
              </a:rPr>
              <a:t>». </a:t>
            </a:r>
          </a:p>
          <a:p>
            <a:pPr>
              <a:buNone/>
            </a:pPr>
            <a:endParaRPr lang="el-GR" sz="2400" b="1" dirty="0">
              <a:solidFill>
                <a:srgbClr val="CCFF99"/>
              </a:solidFill>
            </a:endParaRPr>
          </a:p>
          <a:p>
            <a:pPr>
              <a:buNone/>
            </a:pPr>
            <a:r>
              <a:rPr lang="el-GR" sz="2400" b="1" dirty="0">
                <a:solidFill>
                  <a:srgbClr val="CCFF99"/>
                </a:solidFill>
              </a:rPr>
              <a:t>    </a:t>
            </a:r>
            <a:r>
              <a:rPr lang="el-GR" sz="2400" b="1" dirty="0">
                <a:solidFill>
                  <a:srgbClr val="FFC000"/>
                </a:solidFill>
              </a:rPr>
              <a:t>Χιμαιρική σκηνή</a:t>
            </a:r>
            <a:r>
              <a:rPr lang="el-GR" sz="2400" b="1" dirty="0">
                <a:solidFill>
                  <a:srgbClr val="CCFF99"/>
                </a:solidFill>
              </a:rPr>
              <a:t>: παράδοξοι συνδυασμοί ανθρώπινων, ζωικών και φυτικών μορφών, καθώς αυτές οι αλλόκοτες προσμίξεις εισβάλλουν παντού: στα αγιολόγια (</a:t>
            </a:r>
            <a:r>
              <a:rPr lang="en-US" sz="2400" b="1" dirty="0" err="1">
                <a:solidFill>
                  <a:srgbClr val="CCFF99"/>
                </a:solidFill>
              </a:rPr>
              <a:t>legendaria</a:t>
            </a:r>
            <a:r>
              <a:rPr lang="el-GR" sz="2400" b="1" dirty="0">
                <a:solidFill>
                  <a:srgbClr val="CCFF99"/>
                </a:solidFill>
              </a:rPr>
              <a:t>) και στις παρωδίες των ιερών κειμένων (</a:t>
            </a:r>
            <a:r>
              <a:rPr lang="en-US" sz="2400" b="1" dirty="0">
                <a:solidFill>
                  <a:srgbClr val="CCFF99"/>
                </a:solidFill>
              </a:rPr>
              <a:t>sermons </a:t>
            </a:r>
            <a:r>
              <a:rPr lang="en-US" sz="2400" b="1" dirty="0" err="1">
                <a:solidFill>
                  <a:srgbClr val="CCFF99"/>
                </a:solidFill>
              </a:rPr>
              <a:t>joyeux</a:t>
            </a:r>
            <a:r>
              <a:rPr lang="el-GR" sz="2400" b="1" dirty="0">
                <a:solidFill>
                  <a:srgbClr val="CCFF99"/>
                </a:solidFill>
              </a:rPr>
              <a:t>), στα παιχνίδια των </a:t>
            </a:r>
            <a:r>
              <a:rPr lang="en-US" sz="2400" b="1" dirty="0">
                <a:solidFill>
                  <a:srgbClr val="CCFF99"/>
                </a:solidFill>
              </a:rPr>
              <a:t>jongleurs</a:t>
            </a:r>
            <a:r>
              <a:rPr lang="el-GR" sz="2400" b="1" dirty="0">
                <a:solidFill>
                  <a:srgbClr val="CCFF99"/>
                </a:solidFill>
              </a:rPr>
              <a:t> ή στις παράτες (</a:t>
            </a:r>
            <a:r>
              <a:rPr lang="en-US" sz="2400" b="1" dirty="0">
                <a:solidFill>
                  <a:srgbClr val="CCFF99"/>
                </a:solidFill>
              </a:rPr>
              <a:t>parades</a:t>
            </a:r>
            <a:r>
              <a:rPr lang="el-GR" sz="2400" b="1" dirty="0">
                <a:solidFill>
                  <a:srgbClr val="CCFF99"/>
                </a:solidFill>
              </a:rPr>
              <a:t>) και στις ηθολογίες των γελωτοποιών θιάσων (λ.χ. των θιάσων «</a:t>
            </a:r>
            <a:r>
              <a:rPr lang="en-US" sz="2400" b="1" dirty="0">
                <a:solidFill>
                  <a:srgbClr val="CCFF99"/>
                </a:solidFill>
              </a:rPr>
              <a:t>Le </a:t>
            </a:r>
            <a:r>
              <a:rPr lang="en-US" sz="2400" b="1" dirty="0" err="1">
                <a:solidFill>
                  <a:srgbClr val="CCFF99"/>
                </a:solidFill>
              </a:rPr>
              <a:t>royaume</a:t>
            </a:r>
            <a:r>
              <a:rPr lang="en-US" sz="2400" b="1" dirty="0">
                <a:solidFill>
                  <a:srgbClr val="CCFF99"/>
                </a:solidFill>
              </a:rPr>
              <a:t> de la </a:t>
            </a:r>
            <a:r>
              <a:rPr lang="en-US" sz="2400" b="1" dirty="0" err="1">
                <a:solidFill>
                  <a:srgbClr val="CCFF99"/>
                </a:solidFill>
              </a:rPr>
              <a:t>Basoche</a:t>
            </a:r>
            <a:r>
              <a:rPr lang="el-GR" sz="2400" b="1" dirty="0">
                <a:solidFill>
                  <a:srgbClr val="CCFF99"/>
                </a:solidFill>
              </a:rPr>
              <a:t>» ή «</a:t>
            </a:r>
            <a:r>
              <a:rPr lang="en-US" sz="2400" b="1" dirty="0">
                <a:solidFill>
                  <a:srgbClr val="CCFF99"/>
                </a:solidFill>
              </a:rPr>
              <a:t>Les </a:t>
            </a:r>
            <a:r>
              <a:rPr lang="en-US" sz="2400" b="1" dirty="0" err="1">
                <a:solidFill>
                  <a:srgbClr val="CCFF99"/>
                </a:solidFill>
              </a:rPr>
              <a:t>enfants</a:t>
            </a:r>
            <a:r>
              <a:rPr lang="en-US" sz="2400" b="1" dirty="0">
                <a:solidFill>
                  <a:srgbClr val="CCFF99"/>
                </a:solidFill>
              </a:rPr>
              <a:t> sans souci</a:t>
            </a:r>
            <a:r>
              <a:rPr lang="el-GR" sz="2400" b="1" dirty="0">
                <a:solidFill>
                  <a:srgbClr val="CCFF99"/>
                </a:solidFill>
              </a:rPr>
              <a:t>»), στις </a:t>
            </a:r>
            <a:r>
              <a:rPr lang="el-GR" sz="2400" b="1" dirty="0" err="1">
                <a:solidFill>
                  <a:srgbClr val="CCFF99"/>
                </a:solidFill>
              </a:rPr>
              <a:t>μωρίες</a:t>
            </a:r>
            <a:r>
              <a:rPr lang="el-GR" sz="2400" b="1" dirty="0">
                <a:solidFill>
                  <a:srgbClr val="CCFF99"/>
                </a:solidFill>
              </a:rPr>
              <a:t> ή στις ζωολογικές αφηγήσεις. </a:t>
            </a:r>
            <a:endParaRPr lang="en-US" sz="2400" dirty="0">
              <a:solidFill>
                <a:srgbClr val="CCFF99"/>
              </a:solidFill>
            </a:endParaRPr>
          </a:p>
          <a:p>
            <a:endParaRPr lang="el-GR" sz="2400" dirty="0">
              <a:solidFill>
                <a:srgbClr val="CCFF99"/>
              </a:solidFill>
            </a:endParaRPr>
          </a:p>
          <a:p>
            <a:endParaRPr lang="el-GR" sz="2400" dirty="0">
              <a:solidFill>
                <a:srgbClr val="CCFF99"/>
              </a:solidFill>
            </a:endParaRPr>
          </a:p>
          <a:p>
            <a:endParaRPr lang="el-GR" sz="2400" dirty="0">
              <a:solidFill>
                <a:srgbClr val="CCFF99"/>
              </a:solidFill>
            </a:endParaRPr>
          </a:p>
        </p:txBody>
      </p:sp>
      <p:pic>
        <p:nvPicPr>
          <p:cNvPr id="1026" name="Picture 2" descr="C:\Users\user\Desktop\Διδακτορικά\Ζώα\Φωτό για ppt\Η γιορτή των τρελών.jpg"/>
          <p:cNvPicPr>
            <a:picLocks noChangeAspect="1" noChangeArrowheads="1"/>
          </p:cNvPicPr>
          <p:nvPr/>
        </p:nvPicPr>
        <p:blipFill>
          <a:blip r:embed="rId2" cstate="print"/>
          <a:srcRect/>
          <a:stretch>
            <a:fillRect/>
          </a:stretch>
        </p:blipFill>
        <p:spPr bwMode="auto">
          <a:xfrm>
            <a:off x="4517136" y="0"/>
            <a:ext cx="4626864" cy="3321528"/>
          </a:xfrm>
          <a:prstGeom prst="rect">
            <a:avLst/>
          </a:prstGeom>
          <a:ln>
            <a:noFill/>
          </a:ln>
          <a:effectLst>
            <a:softEdge rad="112500"/>
          </a:effectLst>
        </p:spPr>
      </p:pic>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0"/>
            <a:ext cx="9073008" cy="6858000"/>
          </a:xfrm>
        </p:spPr>
        <p:txBody>
          <a:bodyPr>
            <a:noAutofit/>
          </a:bodyPr>
          <a:lstStyle/>
          <a:p>
            <a:pPr>
              <a:buNone/>
            </a:pPr>
            <a:r>
              <a:rPr lang="el-GR" sz="2400" b="1" dirty="0">
                <a:solidFill>
                  <a:srgbClr val="CCFF99"/>
                </a:solidFill>
              </a:rPr>
              <a:t>Αυτές οι </a:t>
            </a:r>
            <a:r>
              <a:rPr lang="el-GR" sz="2400" b="1" dirty="0" err="1">
                <a:solidFill>
                  <a:srgbClr val="CCFF99"/>
                </a:solidFill>
              </a:rPr>
              <a:t>γκροτέσκες</a:t>
            </a:r>
            <a:r>
              <a:rPr lang="el-GR" sz="2400" b="1" dirty="0">
                <a:solidFill>
                  <a:srgbClr val="CCFF99"/>
                </a:solidFill>
              </a:rPr>
              <a:t> προσμίξεις </a:t>
            </a:r>
          </a:p>
          <a:p>
            <a:pPr>
              <a:buNone/>
            </a:pPr>
            <a:r>
              <a:rPr lang="el-GR" sz="2400" b="1" dirty="0">
                <a:solidFill>
                  <a:srgbClr val="CCFF99"/>
                </a:solidFill>
              </a:rPr>
              <a:t>συνομιλούν συνεχώς με τη </a:t>
            </a:r>
          </a:p>
          <a:p>
            <a:pPr>
              <a:buNone/>
            </a:pPr>
            <a:r>
              <a:rPr lang="el-GR" sz="2400" b="1" dirty="0">
                <a:solidFill>
                  <a:srgbClr val="CCFF99"/>
                </a:solidFill>
              </a:rPr>
              <a:t>λογοτεχνική μυθοπλασία των </a:t>
            </a:r>
          </a:p>
          <a:p>
            <a:pPr>
              <a:buNone/>
            </a:pPr>
            <a:r>
              <a:rPr lang="en-US" sz="2400" b="1" dirty="0">
                <a:solidFill>
                  <a:srgbClr val="CCFF99"/>
                </a:solidFill>
              </a:rPr>
              <a:t>bestiaries</a:t>
            </a:r>
            <a:r>
              <a:rPr lang="el-GR" sz="2400" b="1" dirty="0">
                <a:solidFill>
                  <a:srgbClr val="CCFF99"/>
                </a:solidFill>
              </a:rPr>
              <a:t> και την ανατροφοδοτούν. </a:t>
            </a:r>
          </a:p>
          <a:p>
            <a:pPr>
              <a:buNone/>
            </a:pPr>
            <a:r>
              <a:rPr lang="el-GR" sz="2400" b="1" dirty="0">
                <a:solidFill>
                  <a:srgbClr val="CCFF99"/>
                </a:solidFill>
              </a:rPr>
              <a:t>Μυθοπλαστικές μορφές όπως </a:t>
            </a:r>
          </a:p>
          <a:p>
            <a:pPr>
              <a:buNone/>
            </a:pPr>
            <a:r>
              <a:rPr lang="el-GR" sz="2400" b="1" dirty="0">
                <a:solidFill>
                  <a:srgbClr val="CCFF99"/>
                </a:solidFill>
              </a:rPr>
              <a:t>πανούργοι ζωικοί πρεσβευτές ή ο </a:t>
            </a:r>
          </a:p>
          <a:p>
            <a:pPr>
              <a:buNone/>
            </a:pPr>
            <a:r>
              <a:rPr lang="en-US" sz="2400" b="1" dirty="0" err="1">
                <a:solidFill>
                  <a:srgbClr val="CCFF99"/>
                </a:solidFill>
              </a:rPr>
              <a:t>Renart</a:t>
            </a:r>
            <a:r>
              <a:rPr lang="el-GR" sz="2400" b="1" dirty="0">
                <a:solidFill>
                  <a:srgbClr val="CCFF99"/>
                </a:solidFill>
              </a:rPr>
              <a:t> η αλεπού εμφανίζονται σε </a:t>
            </a:r>
          </a:p>
          <a:p>
            <a:pPr>
              <a:buNone/>
            </a:pPr>
            <a:r>
              <a:rPr lang="el-GR" sz="2400" b="1" dirty="0">
                <a:solidFill>
                  <a:srgbClr val="CCFF99"/>
                </a:solidFill>
              </a:rPr>
              <a:t>διαφορετικές λογοτεχνικές παραδόσεις (ως προς τον κύκλο του </a:t>
            </a:r>
            <a:r>
              <a:rPr lang="en-US" sz="2400" b="1" dirty="0" err="1">
                <a:solidFill>
                  <a:srgbClr val="CCFF99"/>
                </a:solidFill>
              </a:rPr>
              <a:t>Renart</a:t>
            </a:r>
            <a:r>
              <a:rPr lang="el-GR" sz="2400" b="1" dirty="0">
                <a:solidFill>
                  <a:srgbClr val="CCFF99"/>
                </a:solidFill>
              </a:rPr>
              <a:t>, υπάρχει στη Γαλλία το </a:t>
            </a:r>
            <a:r>
              <a:rPr lang="el-GR" sz="2400" b="1" i="1" dirty="0" err="1">
                <a:solidFill>
                  <a:srgbClr val="CCFF99"/>
                </a:solidFill>
              </a:rPr>
              <a:t>Roman</a:t>
            </a:r>
            <a:r>
              <a:rPr lang="el-GR" sz="2400" b="1" i="1" dirty="0">
                <a:solidFill>
                  <a:srgbClr val="CCFF99"/>
                </a:solidFill>
              </a:rPr>
              <a:t> </a:t>
            </a:r>
            <a:r>
              <a:rPr lang="el-GR" sz="2400" b="1" i="1" dirty="0" err="1">
                <a:solidFill>
                  <a:srgbClr val="CCFF99"/>
                </a:solidFill>
              </a:rPr>
              <a:t>de</a:t>
            </a:r>
            <a:r>
              <a:rPr lang="el-GR" sz="2400" b="1" i="1" dirty="0">
                <a:solidFill>
                  <a:srgbClr val="CCFF99"/>
                </a:solidFill>
              </a:rPr>
              <a:t> </a:t>
            </a:r>
            <a:r>
              <a:rPr lang="el-GR" sz="2400" b="1" i="1" dirty="0" err="1">
                <a:solidFill>
                  <a:srgbClr val="CCFF99"/>
                </a:solidFill>
              </a:rPr>
              <a:t>Renart</a:t>
            </a:r>
            <a:r>
              <a:rPr lang="el-GR" sz="2400" b="1" dirty="0">
                <a:solidFill>
                  <a:srgbClr val="CCFF99"/>
                </a:solidFill>
              </a:rPr>
              <a:t>, στη Γερμανία ο </a:t>
            </a:r>
            <a:r>
              <a:rPr lang="el-GR" sz="2400" b="1" i="1" dirty="0" err="1">
                <a:solidFill>
                  <a:srgbClr val="CCFF99"/>
                </a:solidFill>
              </a:rPr>
              <a:t>Reinhardt</a:t>
            </a:r>
            <a:r>
              <a:rPr lang="el-GR" sz="2400" b="1" i="1" dirty="0">
                <a:solidFill>
                  <a:srgbClr val="CCFF99"/>
                </a:solidFill>
              </a:rPr>
              <a:t> </a:t>
            </a:r>
            <a:r>
              <a:rPr lang="el-GR" sz="2400" b="1" i="1" dirty="0" err="1">
                <a:solidFill>
                  <a:srgbClr val="CCFF99"/>
                </a:solidFill>
              </a:rPr>
              <a:t>Fuchs</a:t>
            </a:r>
            <a:r>
              <a:rPr lang="el-GR" sz="2400" b="1" dirty="0">
                <a:solidFill>
                  <a:srgbClr val="CCFF99"/>
                </a:solidFill>
              </a:rPr>
              <a:t> ή στη Φλάνδρα το </a:t>
            </a:r>
            <a:r>
              <a:rPr lang="el-GR" sz="2400" b="1" i="1" dirty="0">
                <a:solidFill>
                  <a:srgbClr val="CCFF99"/>
                </a:solidFill>
              </a:rPr>
              <a:t>Van </a:t>
            </a:r>
            <a:r>
              <a:rPr lang="el-GR" sz="2400" b="1" i="1" dirty="0" err="1">
                <a:solidFill>
                  <a:srgbClr val="CCFF99"/>
                </a:solidFill>
              </a:rPr>
              <a:t>den</a:t>
            </a:r>
            <a:r>
              <a:rPr lang="el-GR" sz="2400" b="1" i="1" dirty="0">
                <a:solidFill>
                  <a:srgbClr val="CCFF99"/>
                </a:solidFill>
              </a:rPr>
              <a:t> </a:t>
            </a:r>
            <a:r>
              <a:rPr lang="el-GR" sz="2400" b="1" i="1" dirty="0" err="1">
                <a:solidFill>
                  <a:srgbClr val="CCFF99"/>
                </a:solidFill>
              </a:rPr>
              <a:t>Vos</a:t>
            </a:r>
            <a:r>
              <a:rPr lang="el-GR" sz="2400" b="1" i="1" dirty="0">
                <a:solidFill>
                  <a:srgbClr val="CCFF99"/>
                </a:solidFill>
              </a:rPr>
              <a:t> </a:t>
            </a:r>
            <a:r>
              <a:rPr lang="el-GR" sz="2400" b="1" i="1" dirty="0" err="1">
                <a:solidFill>
                  <a:srgbClr val="CCFF99"/>
                </a:solidFill>
              </a:rPr>
              <a:t>Reynaerde</a:t>
            </a:r>
            <a:r>
              <a:rPr lang="el-GR" sz="2400" b="1" dirty="0">
                <a:solidFill>
                  <a:srgbClr val="CCFF99"/>
                </a:solidFill>
              </a:rPr>
              <a:t>) και επενδύονται στα ρεπερτόρια των μεταμφιέσεων, των παρωδιών δρωμένων, των πομπών, των παραμυθιών (η πονηρή αλεπού) και, κατά τη διάρκεια της Αναγέννησης, των θεατρικών έργων, όπως ο αριστουργηματικός </a:t>
            </a:r>
            <a:r>
              <a:rPr lang="en-US" sz="2400" b="1" i="1" dirty="0" err="1">
                <a:solidFill>
                  <a:srgbClr val="CCFF99"/>
                </a:solidFill>
              </a:rPr>
              <a:t>Volpone</a:t>
            </a:r>
            <a:r>
              <a:rPr lang="el-GR" sz="2400" b="1" dirty="0">
                <a:solidFill>
                  <a:srgbClr val="CCFF99"/>
                </a:solidFill>
              </a:rPr>
              <a:t> του  </a:t>
            </a:r>
            <a:r>
              <a:rPr lang="en-US" sz="2400" b="1" dirty="0">
                <a:solidFill>
                  <a:srgbClr val="CCFF99"/>
                </a:solidFill>
              </a:rPr>
              <a:t>Ben Jonson</a:t>
            </a:r>
            <a:r>
              <a:rPr lang="el-GR" sz="2400" b="1" dirty="0">
                <a:solidFill>
                  <a:srgbClr val="CCFF99"/>
                </a:solidFill>
              </a:rPr>
              <a:t> (1605-1606).</a:t>
            </a:r>
          </a:p>
          <a:p>
            <a:endParaRPr lang="el-GR" sz="2400" b="1" dirty="0">
              <a:solidFill>
                <a:srgbClr val="CCFF99"/>
              </a:solidFill>
            </a:endParaRPr>
          </a:p>
          <a:p>
            <a:endParaRPr lang="el-GR" sz="2400" b="1" dirty="0">
              <a:solidFill>
                <a:srgbClr val="CCFF99"/>
              </a:solidFill>
            </a:endParaRPr>
          </a:p>
          <a:p>
            <a:endParaRPr lang="el-GR" sz="2400" b="1" dirty="0">
              <a:solidFill>
                <a:srgbClr val="CCFF99"/>
              </a:solidFill>
            </a:endParaRPr>
          </a:p>
        </p:txBody>
      </p:sp>
      <p:pic>
        <p:nvPicPr>
          <p:cNvPr id="1026" name="Picture 2" descr="C:\Users\user\Desktop\Διδακτορικά\Ζώα\Φωτό για ppt\Η γιορτή των τρελών.jpg"/>
          <p:cNvPicPr>
            <a:picLocks noChangeAspect="1" noChangeArrowheads="1"/>
          </p:cNvPicPr>
          <p:nvPr/>
        </p:nvPicPr>
        <p:blipFill>
          <a:blip r:embed="rId2" cstate="print"/>
          <a:srcRect/>
          <a:stretch>
            <a:fillRect/>
          </a:stretch>
        </p:blipFill>
        <p:spPr bwMode="auto">
          <a:xfrm>
            <a:off x="4517136" y="0"/>
            <a:ext cx="4626864" cy="3321528"/>
          </a:xfrm>
          <a:prstGeom prst="rect">
            <a:avLst/>
          </a:prstGeom>
          <a:ln>
            <a:noFill/>
          </a:ln>
          <a:effectLst>
            <a:softEdge rad="112500"/>
          </a:effectLst>
        </p:spPr>
      </p:pic>
    </p:spTree>
  </p:cSld>
  <p:clrMapOvr>
    <a:masterClrMapping/>
  </p:clrMapOvr>
  <p:transition>
    <p:zoom dir="in"/>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6030"/>
      </a:accent6>
      <a:hlink>
        <a:srgbClr val="17BBFD"/>
      </a:hlink>
      <a:folHlink>
        <a:srgbClr val="FF79C2"/>
      </a:folHlink>
    </a:clrScheme>
    <a:fontScheme name="Custom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4022</TotalTime>
  <Words>3874</Words>
  <Application>Microsoft Macintosh PowerPoint</Application>
  <PresentationFormat>Προβολή στην οθόνη (4:3)</PresentationFormat>
  <Paragraphs>319</Paragraphs>
  <Slides>30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30</vt:i4>
      </vt:variant>
    </vt:vector>
  </HeadingPairs>
  <TitlesOfParts>
    <vt:vector size="34" baseType="lpstr">
      <vt:lpstr>Arial</vt:lpstr>
      <vt:lpstr>Corbel</vt:lpstr>
      <vt:lpstr>Garamond</vt:lpstr>
      <vt:lpstr>Office Theme</vt:lpstr>
      <vt:lpstr>Κεφάλαιο δεύτερο  Από την καρναβαλική ευθυμία και την αιματηρή μεσαιωνική σκηνή στην  ανθρωποκεντρική Αναγέννηση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Στην περίπτωση της θεατρικής σκηνής τα ζώα λειτουργούν συνήθως στο  πλαίσιο ενός «εμβληματικού décor», καθώς περπατούν απλώς σε έναν πλαισιωμένο χώρο της σκηνής, όπως συμβαίνει με το Palaemon and Arcyte του Richard Edwards, η παράσταση του οποίου δόθηκε το 1566 ενώπιον της Ελισάβετ και χρησιμοποιήθηκε μια ολόκληρη αγέλη σκύλων, ή με τον Crab, τον σκύλο του κλόουν Lance στο σαιξπηρικό έργο  Δύο ευγενείς από τη Βερόνα (1590).   Όποιος και αν ήταν όμως ο ρόλος που έπαιζαν τα ζώα στις θεατρικές σκηνές, δεν θα ήταν σίγουρα πιο σημαντικός από εκείνον που τους επιφυλασσόταν στο Bear Garden και ως εκ τούτου πιο ελκυστικός για τις λαϊκές μάζες. </vt:lpstr>
      <vt:lpstr>Άρα, δεν ήταν απαραίτητο το κλείσιμο των θεάτρων για να φανεί η προτίμηση αυτή. Ακόμα και πριν από την απαγόρευση των παραστάσεων, οι «θίασοι» των ζώων ανταγωνίζονταν τους θιάσους των ηθοποιών, καθώς ο διαχειριστής ή ο ιδιοκτήτης μιας αρένας διαμαρτυρόταν για τον ανταγωνισμό και πίεζε με τα μέσα που διέθετε να περιοριστούν οι θεατρικές παραστάσεις, ώστε να αφήσουν ελεύθερες τις Κυριακές για την Εκκλησία  και τις Πέμπτες για τις μάχες των αρκούδων.  Ανάμεσα στα παραδείγματα θεατρικών σκύλων συμπεριλαμβάνονται ο Melampo στο Il Pastor Fido (1590) του Giovanni Battista Guarini και ο σκύλος Puntarvolo, ο οποίος εμφανίζεται επί μακρόν στις σκηνές με το αφεντικό του στο Every Man Out of his Humour (1599) του Ben Johson.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ΘΕΑΤΡΙΚΑ BESTIARIA</dc:title>
  <dc:creator>user</dc:creator>
  <cp:lastModifiedBy>Λίλυ Αλεξιάδου</cp:lastModifiedBy>
  <cp:revision>51</cp:revision>
  <dcterms:created xsi:type="dcterms:W3CDTF">2018-10-07T16:16:04Z</dcterms:created>
  <dcterms:modified xsi:type="dcterms:W3CDTF">2021-11-01T09:04:04Z</dcterms:modified>
</cp:coreProperties>
</file>