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61" r:id="rId4"/>
    <p:sldId id="324" r:id="rId5"/>
    <p:sldId id="325" r:id="rId6"/>
    <p:sldId id="326" r:id="rId7"/>
    <p:sldId id="260" r:id="rId8"/>
    <p:sldId id="301" r:id="rId9"/>
    <p:sldId id="327" r:id="rId10"/>
    <p:sldId id="304" r:id="rId11"/>
    <p:sldId id="303" r:id="rId12"/>
    <p:sldId id="302" r:id="rId13"/>
    <p:sldId id="329" r:id="rId14"/>
    <p:sldId id="328" r:id="rId15"/>
    <p:sldId id="330" r:id="rId16"/>
    <p:sldId id="331" r:id="rId17"/>
    <p:sldId id="332" r:id="rId18"/>
    <p:sldId id="305" r:id="rId19"/>
    <p:sldId id="334" r:id="rId20"/>
    <p:sldId id="335" r:id="rId21"/>
    <p:sldId id="336" r:id="rId22"/>
    <p:sldId id="337" r:id="rId23"/>
    <p:sldId id="338" r:id="rId24"/>
    <p:sldId id="342" r:id="rId25"/>
    <p:sldId id="339" r:id="rId26"/>
    <p:sldId id="343" r:id="rId27"/>
    <p:sldId id="340" r:id="rId28"/>
    <p:sldId id="344" r:id="rId29"/>
    <p:sldId id="341" r:id="rId30"/>
    <p:sldId id="345" r:id="rId31"/>
    <p:sldId id="349" r:id="rId32"/>
    <p:sldId id="350" r:id="rId33"/>
    <p:sldId id="351" r:id="rId34"/>
    <p:sldId id="333" r:id="rId35"/>
    <p:sldId id="309" r:id="rId36"/>
    <p:sldId id="353" r:id="rId37"/>
    <p:sldId id="352" r:id="rId38"/>
    <p:sldId id="354" r:id="rId39"/>
    <p:sldId id="355" r:id="rId40"/>
    <p:sldId id="357" r:id="rId41"/>
    <p:sldId id="306" r:id="rId42"/>
    <p:sldId id="360" r:id="rId43"/>
    <p:sldId id="361" r:id="rId44"/>
    <p:sldId id="362" r:id="rId45"/>
    <p:sldId id="364" r:id="rId46"/>
    <p:sldId id="363" r:id="rId4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9F7D3"/>
    <a:srgbClr val="CCFF99"/>
    <a:srgbClr val="00FF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5"/>
  </p:normalViewPr>
  <p:slideViewPr>
    <p:cSldViewPr>
      <p:cViewPr>
        <p:scale>
          <a:sx n="129" d="100"/>
          <a:sy n="129" d="100"/>
        </p:scale>
        <p:origin x="116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C96370-E88A-46AD-936E-7751C7E82320}" type="doc">
      <dgm:prSet loTypeId="urn:microsoft.com/office/officeart/2005/8/layout/process1" loCatId="process" qsTypeId="urn:microsoft.com/office/officeart/2005/8/quickstyle/3d5" qsCatId="3D" csTypeId="urn:microsoft.com/office/officeart/2005/8/colors/accent1_2" csCatId="accent1" phldr="1"/>
      <dgm:spPr/>
      <dgm:t>
        <a:bodyPr/>
        <a:lstStyle/>
        <a:p>
          <a:endParaRPr lang="el-GR"/>
        </a:p>
      </dgm:t>
    </dgm:pt>
    <dgm:pt modelId="{94A76037-C4EC-44B9-B47C-45461806CD18}">
      <dgm:prSet custT="1"/>
      <dgm:spPr/>
      <dgm:t>
        <a:bodyPr/>
        <a:lstStyle/>
        <a:p>
          <a:pPr rtl="0"/>
          <a:r>
            <a:rPr lang="el-GR" sz="2800" b="1" dirty="0">
              <a:solidFill>
                <a:schemeClr val="bg1"/>
              </a:solidFill>
            </a:rPr>
            <a:t>Ο </a:t>
          </a:r>
          <a:r>
            <a:rPr lang="en-US" sz="2800" b="1" dirty="0">
              <a:solidFill>
                <a:schemeClr val="bg1"/>
              </a:solidFill>
            </a:rPr>
            <a:t>Kant</a:t>
          </a:r>
          <a:r>
            <a:rPr lang="el-GR" sz="2800" b="1" dirty="0">
              <a:solidFill>
                <a:schemeClr val="bg1"/>
              </a:solidFill>
            </a:rPr>
            <a:t> στις </a:t>
          </a:r>
          <a:r>
            <a:rPr lang="el-GR" sz="2800" b="1" i="1" dirty="0">
              <a:solidFill>
                <a:schemeClr val="bg1"/>
              </a:solidFill>
            </a:rPr>
            <a:t>Διαλέξεις περί ηθικής</a:t>
          </a:r>
          <a:r>
            <a:rPr lang="el-GR" sz="2800" b="1" dirty="0">
              <a:solidFill>
                <a:schemeClr val="bg1"/>
              </a:solidFill>
            </a:rPr>
            <a:t> (1784) στο </a:t>
          </a:r>
          <a:r>
            <a:rPr lang="el-GR" sz="2800" b="1" dirty="0" err="1">
              <a:solidFill>
                <a:schemeClr val="bg1"/>
              </a:solidFill>
            </a:rPr>
            <a:t>Konigsberg</a:t>
          </a:r>
          <a:r>
            <a:rPr lang="el-GR" sz="2800" b="1" dirty="0">
              <a:solidFill>
                <a:schemeClr val="bg1"/>
              </a:solidFill>
            </a:rPr>
            <a:t> μάλλον είχε μελετήσει τις γκραβούρες </a:t>
          </a:r>
        </a:p>
        <a:p>
          <a:r>
            <a:rPr lang="el-GR" sz="2800" b="1" dirty="0">
              <a:solidFill>
                <a:schemeClr val="bg1"/>
              </a:solidFill>
            </a:rPr>
            <a:t>του </a:t>
          </a:r>
          <a:r>
            <a:rPr lang="en-US" sz="2800" b="1" dirty="0">
              <a:solidFill>
                <a:schemeClr val="bg1"/>
              </a:solidFill>
            </a:rPr>
            <a:t>Hogarth</a:t>
          </a:r>
          <a:r>
            <a:rPr lang="el-GR" sz="2800" b="1" dirty="0">
              <a:solidFill>
                <a:schemeClr val="bg1"/>
              </a:solidFill>
            </a:rPr>
            <a:t> </a:t>
          </a:r>
        </a:p>
      </dgm:t>
    </dgm:pt>
    <dgm:pt modelId="{C2D88500-8B52-4842-914E-6F9B86332F51}" type="parTrans" cxnId="{65762B53-BD70-48A1-BC27-07386E33CA47}">
      <dgm:prSet/>
      <dgm:spPr/>
      <dgm:t>
        <a:bodyPr/>
        <a:lstStyle/>
        <a:p>
          <a:endParaRPr lang="el-GR"/>
        </a:p>
      </dgm:t>
    </dgm:pt>
    <dgm:pt modelId="{924D9B56-1D6A-4F1B-A70E-E43CB20A9DBF}" type="sibTrans" cxnId="{65762B53-BD70-48A1-BC27-07386E33CA47}">
      <dgm:prSet/>
      <dgm:spPr/>
      <dgm:t>
        <a:bodyPr/>
        <a:lstStyle/>
        <a:p>
          <a:endParaRPr lang="el-GR"/>
        </a:p>
      </dgm:t>
    </dgm:pt>
    <dgm:pt modelId="{C3A99C41-95DC-4606-B9EF-7267EEE1AF5E}">
      <dgm:prSet custT="1"/>
      <dgm:spPr/>
      <dgm:t>
        <a:bodyPr/>
        <a:lstStyle/>
        <a:p>
          <a:pPr rtl="0"/>
          <a:r>
            <a:rPr lang="el-GR" sz="2400" b="1" dirty="0" err="1">
              <a:solidFill>
                <a:schemeClr val="bg1"/>
              </a:solidFill>
            </a:rPr>
            <a:t>Κρτήριο</a:t>
          </a:r>
          <a:r>
            <a:rPr lang="el-GR" sz="2400" b="1" dirty="0">
              <a:solidFill>
                <a:schemeClr val="bg1"/>
              </a:solidFill>
            </a:rPr>
            <a:t> των ερεθισμάτων (</a:t>
          </a:r>
          <a:r>
            <a:rPr lang="en-US" sz="2400" b="1" dirty="0">
              <a:solidFill>
                <a:schemeClr val="bg1"/>
              </a:solidFill>
            </a:rPr>
            <a:t>per </a:t>
          </a:r>
          <a:r>
            <a:rPr lang="en-US" sz="2400" b="1" dirty="0" err="1">
              <a:solidFill>
                <a:schemeClr val="bg1"/>
              </a:solidFill>
            </a:rPr>
            <a:t>stimulos</a:t>
          </a:r>
          <a:r>
            <a:rPr lang="el-GR" sz="2400" b="1" dirty="0">
              <a:solidFill>
                <a:schemeClr val="bg1"/>
              </a:solidFill>
            </a:rPr>
            <a:t>) Η τυφλή ανάγκη (</a:t>
          </a:r>
          <a:r>
            <a:rPr lang="en-US" sz="2400" b="1" dirty="0" err="1">
              <a:solidFill>
                <a:schemeClr val="bg1"/>
              </a:solidFill>
            </a:rPr>
            <a:t>bruta</a:t>
          </a:r>
          <a:r>
            <a:rPr lang="en-US" sz="2400" b="1" dirty="0">
              <a:solidFill>
                <a:schemeClr val="bg1"/>
              </a:solidFill>
            </a:rPr>
            <a:t> </a:t>
          </a:r>
          <a:r>
            <a:rPr lang="en-US" sz="2400" b="1" dirty="0" err="1">
              <a:solidFill>
                <a:schemeClr val="bg1"/>
              </a:solidFill>
            </a:rPr>
            <a:t>necessitas</a:t>
          </a:r>
          <a:r>
            <a:rPr lang="el-GR" sz="2400" b="1" dirty="0">
              <a:solidFill>
                <a:schemeClr val="bg1"/>
              </a:solidFill>
            </a:rPr>
            <a:t>) συνεπάγεται τις ζωικές ενέργειες για τα ζώα </a:t>
          </a:r>
        </a:p>
        <a:p>
          <a:pPr rtl="0"/>
          <a:endParaRPr lang="el-GR" sz="2400" b="1" i="0" dirty="0">
            <a:solidFill>
              <a:schemeClr val="bg1"/>
            </a:solidFill>
            <a:latin typeface="+mj-lt"/>
          </a:endParaRPr>
        </a:p>
      </dgm:t>
    </dgm:pt>
    <dgm:pt modelId="{29E3A9D4-786E-445F-B6F6-BED703CEEB73}" type="parTrans" cxnId="{8DB31101-9A7F-4EAA-9651-DA7787511915}">
      <dgm:prSet/>
      <dgm:spPr/>
      <dgm:t>
        <a:bodyPr/>
        <a:lstStyle/>
        <a:p>
          <a:endParaRPr lang="el-GR"/>
        </a:p>
      </dgm:t>
    </dgm:pt>
    <dgm:pt modelId="{AA3E13B1-A462-4C27-8B62-D84D10EDC075}" type="sibTrans" cxnId="{8DB31101-9A7F-4EAA-9651-DA7787511915}">
      <dgm:prSet/>
      <dgm:spPr/>
      <dgm:t>
        <a:bodyPr/>
        <a:lstStyle/>
        <a:p>
          <a:endParaRPr lang="el-GR"/>
        </a:p>
      </dgm:t>
    </dgm:pt>
    <dgm:pt modelId="{4256031E-59A7-4D86-BF80-36432306678D}">
      <dgm:prSet/>
      <dgm:spPr/>
      <dgm:t>
        <a:bodyPr/>
        <a:lstStyle/>
        <a:p>
          <a:r>
            <a:rPr lang="el-GR" b="1" dirty="0">
              <a:solidFill>
                <a:schemeClr val="bg1"/>
              </a:solidFill>
            </a:rPr>
            <a:t>Κριτήριο των </a:t>
          </a:r>
        </a:p>
        <a:p>
          <a:r>
            <a:rPr lang="el-GR" b="1" dirty="0">
              <a:solidFill>
                <a:schemeClr val="bg1"/>
              </a:solidFill>
            </a:rPr>
            <a:t>κινήτρων (</a:t>
          </a:r>
          <a:r>
            <a:rPr lang="en-US" b="1" dirty="0">
              <a:solidFill>
                <a:schemeClr val="bg1"/>
              </a:solidFill>
            </a:rPr>
            <a:t>per </a:t>
          </a:r>
          <a:r>
            <a:rPr lang="en-US" b="1" dirty="0" err="1">
              <a:solidFill>
                <a:schemeClr val="bg1"/>
              </a:solidFill>
            </a:rPr>
            <a:t>motiva</a:t>
          </a:r>
          <a:r>
            <a:rPr lang="el-GR" b="1" dirty="0">
              <a:solidFill>
                <a:schemeClr val="bg1"/>
              </a:solidFill>
            </a:rPr>
            <a:t>) για τους ανθρώπους.</a:t>
          </a:r>
        </a:p>
        <a:p>
          <a:r>
            <a:rPr lang="el-GR" b="1" dirty="0">
              <a:solidFill>
                <a:schemeClr val="bg1"/>
              </a:solidFill>
            </a:rPr>
            <a:t>Η ελεύθερη επιλογή καθοδηγεί τις ανθρώπινες πράξεις και αποτελεί την εσώτερη αξία του κόσμου (</a:t>
          </a:r>
          <a:r>
            <a:rPr lang="en-US" b="1" dirty="0" err="1">
              <a:solidFill>
                <a:schemeClr val="bg1"/>
              </a:solidFill>
            </a:rPr>
            <a:t>summum</a:t>
          </a:r>
          <a:r>
            <a:rPr lang="en-US" b="1" dirty="0">
              <a:solidFill>
                <a:schemeClr val="bg1"/>
              </a:solidFill>
            </a:rPr>
            <a:t> </a:t>
          </a:r>
          <a:r>
            <a:rPr lang="en-US" b="1" dirty="0" err="1">
              <a:solidFill>
                <a:schemeClr val="bg1"/>
              </a:solidFill>
            </a:rPr>
            <a:t>bonum</a:t>
          </a:r>
          <a:r>
            <a:rPr lang="el-GR" b="1" dirty="0">
              <a:solidFill>
                <a:schemeClr val="bg1"/>
              </a:solidFill>
            </a:rPr>
            <a:t>).  </a:t>
          </a:r>
        </a:p>
      </dgm:t>
    </dgm:pt>
    <dgm:pt modelId="{73689CD0-10A0-453F-8A9D-70555AF1A08F}" type="parTrans" cxnId="{611894D2-63B4-49ED-88EC-32FB86A01438}">
      <dgm:prSet/>
      <dgm:spPr/>
      <dgm:t>
        <a:bodyPr/>
        <a:lstStyle/>
        <a:p>
          <a:endParaRPr lang="el-GR"/>
        </a:p>
      </dgm:t>
    </dgm:pt>
    <dgm:pt modelId="{84A3020C-46F7-437C-9E01-BACAB28C1A01}" type="sibTrans" cxnId="{611894D2-63B4-49ED-88EC-32FB86A01438}">
      <dgm:prSet/>
      <dgm:spPr/>
      <dgm:t>
        <a:bodyPr/>
        <a:lstStyle/>
        <a:p>
          <a:endParaRPr lang="el-GR"/>
        </a:p>
      </dgm:t>
    </dgm:pt>
    <dgm:pt modelId="{6392319E-D16A-4C08-B088-712EFADD0E2F}" type="pres">
      <dgm:prSet presAssocID="{D4C96370-E88A-46AD-936E-7751C7E82320}" presName="Name0" presStyleCnt="0">
        <dgm:presLayoutVars>
          <dgm:dir/>
          <dgm:resizeHandles val="exact"/>
        </dgm:presLayoutVars>
      </dgm:prSet>
      <dgm:spPr/>
    </dgm:pt>
    <dgm:pt modelId="{5B91E291-F195-4217-AF65-DADF92546D9F}" type="pres">
      <dgm:prSet presAssocID="{94A76037-C4EC-44B9-B47C-45461806CD18}" presName="node" presStyleLbl="node1" presStyleIdx="0" presStyleCnt="3" custScaleY="170565">
        <dgm:presLayoutVars>
          <dgm:bulletEnabled val="1"/>
        </dgm:presLayoutVars>
      </dgm:prSet>
      <dgm:spPr/>
    </dgm:pt>
    <dgm:pt modelId="{B8CC95A5-2281-4330-BACF-E05C5B9D0B2F}" type="pres">
      <dgm:prSet presAssocID="{924D9B56-1D6A-4F1B-A70E-E43CB20A9DBF}" presName="sibTrans" presStyleLbl="sibTrans2D1" presStyleIdx="0" presStyleCnt="2"/>
      <dgm:spPr/>
    </dgm:pt>
    <dgm:pt modelId="{5C974EBC-A4E4-4DAD-A456-28B7FB24B572}" type="pres">
      <dgm:prSet presAssocID="{924D9B56-1D6A-4F1B-A70E-E43CB20A9DBF}" presName="connectorText" presStyleLbl="sibTrans2D1" presStyleIdx="0" presStyleCnt="2"/>
      <dgm:spPr/>
    </dgm:pt>
    <dgm:pt modelId="{E84449DA-2916-45C7-BE80-996F58632AA6}" type="pres">
      <dgm:prSet presAssocID="{C3A99C41-95DC-4606-B9EF-7267EEE1AF5E}" presName="node" presStyleLbl="node1" presStyleIdx="1" presStyleCnt="3" custScaleY="193614">
        <dgm:presLayoutVars>
          <dgm:bulletEnabled val="1"/>
        </dgm:presLayoutVars>
      </dgm:prSet>
      <dgm:spPr/>
    </dgm:pt>
    <dgm:pt modelId="{FAA8017C-FA83-47BD-8A77-34126319E84E}" type="pres">
      <dgm:prSet presAssocID="{AA3E13B1-A462-4C27-8B62-D84D10EDC075}" presName="sibTrans" presStyleLbl="sibTrans2D1" presStyleIdx="1" presStyleCnt="2"/>
      <dgm:spPr/>
    </dgm:pt>
    <dgm:pt modelId="{333393D3-CEDE-4C2C-89D5-800B9237BD00}" type="pres">
      <dgm:prSet presAssocID="{AA3E13B1-A462-4C27-8B62-D84D10EDC075}" presName="connectorText" presStyleLbl="sibTrans2D1" presStyleIdx="1" presStyleCnt="2"/>
      <dgm:spPr/>
    </dgm:pt>
    <dgm:pt modelId="{CE7C23D3-6E07-4E70-8756-16F451253202}" type="pres">
      <dgm:prSet presAssocID="{4256031E-59A7-4D86-BF80-36432306678D}" presName="node" presStyleLbl="node1" presStyleIdx="2" presStyleCnt="3" custScaleY="192267">
        <dgm:presLayoutVars>
          <dgm:bulletEnabled val="1"/>
        </dgm:presLayoutVars>
      </dgm:prSet>
      <dgm:spPr/>
    </dgm:pt>
  </dgm:ptLst>
  <dgm:cxnLst>
    <dgm:cxn modelId="{8DB31101-9A7F-4EAA-9651-DA7787511915}" srcId="{D4C96370-E88A-46AD-936E-7751C7E82320}" destId="{C3A99C41-95DC-4606-B9EF-7267EEE1AF5E}" srcOrd="1" destOrd="0" parTransId="{29E3A9D4-786E-445F-B6F6-BED703CEEB73}" sibTransId="{AA3E13B1-A462-4C27-8B62-D84D10EDC075}"/>
    <dgm:cxn modelId="{E67F1408-1BB3-46A6-B816-91378FF9BEA0}" type="presOf" srcId="{AA3E13B1-A462-4C27-8B62-D84D10EDC075}" destId="{FAA8017C-FA83-47BD-8A77-34126319E84E}" srcOrd="0" destOrd="0" presId="urn:microsoft.com/office/officeart/2005/8/layout/process1"/>
    <dgm:cxn modelId="{65762B53-BD70-48A1-BC27-07386E33CA47}" srcId="{D4C96370-E88A-46AD-936E-7751C7E82320}" destId="{94A76037-C4EC-44B9-B47C-45461806CD18}" srcOrd="0" destOrd="0" parTransId="{C2D88500-8B52-4842-914E-6F9B86332F51}" sibTransId="{924D9B56-1D6A-4F1B-A70E-E43CB20A9DBF}"/>
    <dgm:cxn modelId="{EDCED556-62A0-473F-958D-0727E5636D58}" type="presOf" srcId="{924D9B56-1D6A-4F1B-A70E-E43CB20A9DBF}" destId="{B8CC95A5-2281-4330-BACF-E05C5B9D0B2F}" srcOrd="0" destOrd="0" presId="urn:microsoft.com/office/officeart/2005/8/layout/process1"/>
    <dgm:cxn modelId="{B561098B-109E-422F-9198-2F1AB42E5392}" type="presOf" srcId="{94A76037-C4EC-44B9-B47C-45461806CD18}" destId="{5B91E291-F195-4217-AF65-DADF92546D9F}" srcOrd="0" destOrd="0" presId="urn:microsoft.com/office/officeart/2005/8/layout/process1"/>
    <dgm:cxn modelId="{FBE4D991-9A35-4F98-B105-978CDED3F405}" type="presOf" srcId="{AA3E13B1-A462-4C27-8B62-D84D10EDC075}" destId="{333393D3-CEDE-4C2C-89D5-800B9237BD00}" srcOrd="1" destOrd="0" presId="urn:microsoft.com/office/officeart/2005/8/layout/process1"/>
    <dgm:cxn modelId="{5233ABA1-24FD-482C-803D-BC1DBD1EBCCF}" type="presOf" srcId="{924D9B56-1D6A-4F1B-A70E-E43CB20A9DBF}" destId="{5C974EBC-A4E4-4DAD-A456-28B7FB24B572}" srcOrd="1" destOrd="0" presId="urn:microsoft.com/office/officeart/2005/8/layout/process1"/>
    <dgm:cxn modelId="{2C60DEA9-8098-41BC-B6D0-A1FE1ED162F8}" type="presOf" srcId="{C3A99C41-95DC-4606-B9EF-7267EEE1AF5E}" destId="{E84449DA-2916-45C7-BE80-996F58632AA6}" srcOrd="0" destOrd="0" presId="urn:microsoft.com/office/officeart/2005/8/layout/process1"/>
    <dgm:cxn modelId="{611894D2-63B4-49ED-88EC-32FB86A01438}" srcId="{D4C96370-E88A-46AD-936E-7751C7E82320}" destId="{4256031E-59A7-4D86-BF80-36432306678D}" srcOrd="2" destOrd="0" parTransId="{73689CD0-10A0-453F-8A9D-70555AF1A08F}" sibTransId="{84A3020C-46F7-437C-9E01-BACAB28C1A01}"/>
    <dgm:cxn modelId="{811205D5-5DA6-4CE5-A89E-E009ADFB9F7F}" type="presOf" srcId="{D4C96370-E88A-46AD-936E-7751C7E82320}" destId="{6392319E-D16A-4C08-B088-712EFADD0E2F}" srcOrd="0" destOrd="0" presId="urn:microsoft.com/office/officeart/2005/8/layout/process1"/>
    <dgm:cxn modelId="{29D206D5-C08C-4743-B02A-30D522B82A19}" type="presOf" srcId="{4256031E-59A7-4D86-BF80-36432306678D}" destId="{CE7C23D3-6E07-4E70-8756-16F451253202}" srcOrd="0" destOrd="0" presId="urn:microsoft.com/office/officeart/2005/8/layout/process1"/>
    <dgm:cxn modelId="{51D83E7F-71C3-411E-980C-886ACAB5F2DB}" type="presParOf" srcId="{6392319E-D16A-4C08-B088-712EFADD0E2F}" destId="{5B91E291-F195-4217-AF65-DADF92546D9F}" srcOrd="0" destOrd="0" presId="urn:microsoft.com/office/officeart/2005/8/layout/process1"/>
    <dgm:cxn modelId="{33F46C1E-16C8-4039-A77E-1E598C01D453}" type="presParOf" srcId="{6392319E-D16A-4C08-B088-712EFADD0E2F}" destId="{B8CC95A5-2281-4330-BACF-E05C5B9D0B2F}" srcOrd="1" destOrd="0" presId="urn:microsoft.com/office/officeart/2005/8/layout/process1"/>
    <dgm:cxn modelId="{0B53B5EF-9A07-48DB-9F9F-795F1D277C01}" type="presParOf" srcId="{B8CC95A5-2281-4330-BACF-E05C5B9D0B2F}" destId="{5C974EBC-A4E4-4DAD-A456-28B7FB24B572}" srcOrd="0" destOrd="0" presId="urn:microsoft.com/office/officeart/2005/8/layout/process1"/>
    <dgm:cxn modelId="{9531AC4F-E437-42A2-8ABF-D99D438ACE54}" type="presParOf" srcId="{6392319E-D16A-4C08-B088-712EFADD0E2F}" destId="{E84449DA-2916-45C7-BE80-996F58632AA6}" srcOrd="2" destOrd="0" presId="urn:microsoft.com/office/officeart/2005/8/layout/process1"/>
    <dgm:cxn modelId="{85D5FD8F-F779-4298-B723-D01D4BCF2D8D}" type="presParOf" srcId="{6392319E-D16A-4C08-B088-712EFADD0E2F}" destId="{FAA8017C-FA83-47BD-8A77-34126319E84E}" srcOrd="3" destOrd="0" presId="urn:microsoft.com/office/officeart/2005/8/layout/process1"/>
    <dgm:cxn modelId="{F945D738-E6E1-412A-9790-C3B6DF67B68A}" type="presParOf" srcId="{FAA8017C-FA83-47BD-8A77-34126319E84E}" destId="{333393D3-CEDE-4C2C-89D5-800B9237BD00}" srcOrd="0" destOrd="0" presId="urn:microsoft.com/office/officeart/2005/8/layout/process1"/>
    <dgm:cxn modelId="{885872D6-B75F-4831-8F78-E125D4E074E1}" type="presParOf" srcId="{6392319E-D16A-4C08-B088-712EFADD0E2F}" destId="{CE7C23D3-6E07-4E70-8756-16F45125320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1E291-F195-4217-AF65-DADF92546D9F}">
      <dsp:nvSpPr>
        <dsp:cNvPr id="0" name=""/>
        <dsp:cNvSpPr/>
      </dsp:nvSpPr>
      <dsp:spPr>
        <a:xfrm>
          <a:off x="12346" y="202493"/>
          <a:ext cx="2371526" cy="6453012"/>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l-GR" sz="2800" b="1" kern="1200" dirty="0">
              <a:solidFill>
                <a:schemeClr val="bg1"/>
              </a:solidFill>
            </a:rPr>
            <a:t>Ο </a:t>
          </a:r>
          <a:r>
            <a:rPr lang="en-US" sz="2800" b="1" kern="1200" dirty="0">
              <a:solidFill>
                <a:schemeClr val="bg1"/>
              </a:solidFill>
            </a:rPr>
            <a:t>Kant</a:t>
          </a:r>
          <a:r>
            <a:rPr lang="el-GR" sz="2800" b="1" kern="1200" dirty="0">
              <a:solidFill>
                <a:schemeClr val="bg1"/>
              </a:solidFill>
            </a:rPr>
            <a:t> στις </a:t>
          </a:r>
          <a:r>
            <a:rPr lang="el-GR" sz="2800" b="1" i="1" kern="1200" dirty="0">
              <a:solidFill>
                <a:schemeClr val="bg1"/>
              </a:solidFill>
            </a:rPr>
            <a:t>Διαλέξεις περί ηθικής</a:t>
          </a:r>
          <a:r>
            <a:rPr lang="el-GR" sz="2800" b="1" kern="1200" dirty="0">
              <a:solidFill>
                <a:schemeClr val="bg1"/>
              </a:solidFill>
            </a:rPr>
            <a:t> (1784) στο </a:t>
          </a:r>
          <a:r>
            <a:rPr lang="el-GR" sz="2800" b="1" kern="1200" dirty="0" err="1">
              <a:solidFill>
                <a:schemeClr val="bg1"/>
              </a:solidFill>
            </a:rPr>
            <a:t>Konigsberg</a:t>
          </a:r>
          <a:r>
            <a:rPr lang="el-GR" sz="2800" b="1" kern="1200" dirty="0">
              <a:solidFill>
                <a:schemeClr val="bg1"/>
              </a:solidFill>
            </a:rPr>
            <a:t> μάλλον είχε μελετήσει τις γκραβούρες </a:t>
          </a:r>
        </a:p>
        <a:p>
          <a:pPr marL="0" lvl="0" indent="0" algn="ctr" defTabSz="1244600">
            <a:lnSpc>
              <a:spcPct val="90000"/>
            </a:lnSpc>
            <a:spcBef>
              <a:spcPct val="0"/>
            </a:spcBef>
            <a:spcAft>
              <a:spcPct val="35000"/>
            </a:spcAft>
            <a:buNone/>
          </a:pPr>
          <a:r>
            <a:rPr lang="el-GR" sz="2800" b="1" kern="1200" dirty="0">
              <a:solidFill>
                <a:schemeClr val="bg1"/>
              </a:solidFill>
            </a:rPr>
            <a:t>του </a:t>
          </a:r>
          <a:r>
            <a:rPr lang="en-US" sz="2800" b="1" kern="1200" dirty="0">
              <a:solidFill>
                <a:schemeClr val="bg1"/>
              </a:solidFill>
            </a:rPr>
            <a:t>Hogarth</a:t>
          </a:r>
          <a:r>
            <a:rPr lang="el-GR" sz="2800" b="1" kern="1200" dirty="0">
              <a:solidFill>
                <a:schemeClr val="bg1"/>
              </a:solidFill>
            </a:rPr>
            <a:t> </a:t>
          </a:r>
        </a:p>
      </dsp:txBody>
      <dsp:txXfrm>
        <a:off x="81806" y="271953"/>
        <a:ext cx="2232606" cy="6314092"/>
      </dsp:txXfrm>
    </dsp:sp>
    <dsp:sp modelId="{B8CC95A5-2281-4330-BACF-E05C5B9D0B2F}">
      <dsp:nvSpPr>
        <dsp:cNvPr id="0" name=""/>
        <dsp:cNvSpPr/>
      </dsp:nvSpPr>
      <dsp:spPr>
        <a:xfrm>
          <a:off x="2621026" y="3134930"/>
          <a:ext cx="502763" cy="588138"/>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l-GR" sz="2300" kern="1200"/>
        </a:p>
      </dsp:txBody>
      <dsp:txXfrm>
        <a:off x="2621026" y="3252558"/>
        <a:ext cx="351934" cy="352882"/>
      </dsp:txXfrm>
    </dsp:sp>
    <dsp:sp modelId="{E84449DA-2916-45C7-BE80-996F58632AA6}">
      <dsp:nvSpPr>
        <dsp:cNvPr id="0" name=""/>
        <dsp:cNvSpPr/>
      </dsp:nvSpPr>
      <dsp:spPr>
        <a:xfrm>
          <a:off x="3332484" y="-233514"/>
          <a:ext cx="2371526" cy="732502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l-GR" sz="2400" b="1" kern="1200" dirty="0" err="1">
              <a:solidFill>
                <a:schemeClr val="bg1"/>
              </a:solidFill>
            </a:rPr>
            <a:t>Κρτήριο</a:t>
          </a:r>
          <a:r>
            <a:rPr lang="el-GR" sz="2400" b="1" kern="1200" dirty="0">
              <a:solidFill>
                <a:schemeClr val="bg1"/>
              </a:solidFill>
            </a:rPr>
            <a:t> των ερεθισμάτων (</a:t>
          </a:r>
          <a:r>
            <a:rPr lang="en-US" sz="2400" b="1" kern="1200" dirty="0">
              <a:solidFill>
                <a:schemeClr val="bg1"/>
              </a:solidFill>
            </a:rPr>
            <a:t>per </a:t>
          </a:r>
          <a:r>
            <a:rPr lang="en-US" sz="2400" b="1" kern="1200" dirty="0" err="1">
              <a:solidFill>
                <a:schemeClr val="bg1"/>
              </a:solidFill>
            </a:rPr>
            <a:t>stimulos</a:t>
          </a:r>
          <a:r>
            <a:rPr lang="el-GR" sz="2400" b="1" kern="1200" dirty="0">
              <a:solidFill>
                <a:schemeClr val="bg1"/>
              </a:solidFill>
            </a:rPr>
            <a:t>) Η τυφλή ανάγκη (</a:t>
          </a:r>
          <a:r>
            <a:rPr lang="en-US" sz="2400" b="1" kern="1200" dirty="0" err="1">
              <a:solidFill>
                <a:schemeClr val="bg1"/>
              </a:solidFill>
            </a:rPr>
            <a:t>bruta</a:t>
          </a:r>
          <a:r>
            <a:rPr lang="en-US" sz="2400" b="1" kern="1200" dirty="0">
              <a:solidFill>
                <a:schemeClr val="bg1"/>
              </a:solidFill>
            </a:rPr>
            <a:t> </a:t>
          </a:r>
          <a:r>
            <a:rPr lang="en-US" sz="2400" b="1" kern="1200" dirty="0" err="1">
              <a:solidFill>
                <a:schemeClr val="bg1"/>
              </a:solidFill>
            </a:rPr>
            <a:t>necessitas</a:t>
          </a:r>
          <a:r>
            <a:rPr lang="el-GR" sz="2400" b="1" kern="1200" dirty="0">
              <a:solidFill>
                <a:schemeClr val="bg1"/>
              </a:solidFill>
            </a:rPr>
            <a:t>) συνεπάγεται τις ζωικές ενέργειες για τα ζώα </a:t>
          </a:r>
        </a:p>
        <a:p>
          <a:pPr marL="0" lvl="0" indent="0" algn="ctr" defTabSz="1066800" rtl="0">
            <a:lnSpc>
              <a:spcPct val="90000"/>
            </a:lnSpc>
            <a:spcBef>
              <a:spcPct val="0"/>
            </a:spcBef>
            <a:spcAft>
              <a:spcPct val="35000"/>
            </a:spcAft>
            <a:buNone/>
          </a:pPr>
          <a:endParaRPr lang="el-GR" sz="2400" b="1" i="0" kern="1200" dirty="0">
            <a:solidFill>
              <a:schemeClr val="bg1"/>
            </a:solidFill>
            <a:latin typeface="+mj-lt"/>
          </a:endParaRPr>
        </a:p>
      </dsp:txBody>
      <dsp:txXfrm>
        <a:off x="3401944" y="-164054"/>
        <a:ext cx="2232606" cy="7186108"/>
      </dsp:txXfrm>
    </dsp:sp>
    <dsp:sp modelId="{FAA8017C-FA83-47BD-8A77-34126319E84E}">
      <dsp:nvSpPr>
        <dsp:cNvPr id="0" name=""/>
        <dsp:cNvSpPr/>
      </dsp:nvSpPr>
      <dsp:spPr>
        <a:xfrm>
          <a:off x="5941164" y="3134930"/>
          <a:ext cx="502763" cy="588138"/>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l-GR" sz="2300" kern="1200"/>
        </a:p>
      </dsp:txBody>
      <dsp:txXfrm>
        <a:off x="5941164" y="3252558"/>
        <a:ext cx="351934" cy="352882"/>
      </dsp:txXfrm>
    </dsp:sp>
    <dsp:sp modelId="{CE7C23D3-6E07-4E70-8756-16F451253202}">
      <dsp:nvSpPr>
        <dsp:cNvPr id="0" name=""/>
        <dsp:cNvSpPr/>
      </dsp:nvSpPr>
      <dsp:spPr>
        <a:xfrm>
          <a:off x="6652622" y="-208033"/>
          <a:ext cx="2371526" cy="727406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l-GR" sz="2900" b="1" kern="1200" dirty="0">
              <a:solidFill>
                <a:schemeClr val="bg1"/>
              </a:solidFill>
            </a:rPr>
            <a:t>Κριτήριο των </a:t>
          </a:r>
        </a:p>
        <a:p>
          <a:pPr marL="0" lvl="0" indent="0" algn="ctr" defTabSz="1289050">
            <a:lnSpc>
              <a:spcPct val="90000"/>
            </a:lnSpc>
            <a:spcBef>
              <a:spcPct val="0"/>
            </a:spcBef>
            <a:spcAft>
              <a:spcPct val="35000"/>
            </a:spcAft>
            <a:buNone/>
          </a:pPr>
          <a:r>
            <a:rPr lang="el-GR" sz="2900" b="1" kern="1200" dirty="0">
              <a:solidFill>
                <a:schemeClr val="bg1"/>
              </a:solidFill>
            </a:rPr>
            <a:t>κινήτρων (</a:t>
          </a:r>
          <a:r>
            <a:rPr lang="en-US" sz="2900" b="1" kern="1200" dirty="0">
              <a:solidFill>
                <a:schemeClr val="bg1"/>
              </a:solidFill>
            </a:rPr>
            <a:t>per </a:t>
          </a:r>
          <a:r>
            <a:rPr lang="en-US" sz="2900" b="1" kern="1200" dirty="0" err="1">
              <a:solidFill>
                <a:schemeClr val="bg1"/>
              </a:solidFill>
            </a:rPr>
            <a:t>motiva</a:t>
          </a:r>
          <a:r>
            <a:rPr lang="el-GR" sz="2900" b="1" kern="1200" dirty="0">
              <a:solidFill>
                <a:schemeClr val="bg1"/>
              </a:solidFill>
            </a:rPr>
            <a:t>) για τους ανθρώπους.</a:t>
          </a:r>
        </a:p>
        <a:p>
          <a:pPr marL="0" lvl="0" indent="0" algn="ctr" defTabSz="1289050">
            <a:lnSpc>
              <a:spcPct val="90000"/>
            </a:lnSpc>
            <a:spcBef>
              <a:spcPct val="0"/>
            </a:spcBef>
            <a:spcAft>
              <a:spcPct val="35000"/>
            </a:spcAft>
            <a:buNone/>
          </a:pPr>
          <a:r>
            <a:rPr lang="el-GR" sz="2900" b="1" kern="1200" dirty="0">
              <a:solidFill>
                <a:schemeClr val="bg1"/>
              </a:solidFill>
            </a:rPr>
            <a:t>Η ελεύθερη επιλογή καθοδηγεί τις ανθρώπινες πράξεις και αποτελεί την εσώτερη αξία του κόσμου (</a:t>
          </a:r>
          <a:r>
            <a:rPr lang="en-US" sz="2900" b="1" kern="1200" dirty="0" err="1">
              <a:solidFill>
                <a:schemeClr val="bg1"/>
              </a:solidFill>
            </a:rPr>
            <a:t>summum</a:t>
          </a:r>
          <a:r>
            <a:rPr lang="en-US" sz="2900" b="1" kern="1200" dirty="0">
              <a:solidFill>
                <a:schemeClr val="bg1"/>
              </a:solidFill>
            </a:rPr>
            <a:t> </a:t>
          </a:r>
          <a:r>
            <a:rPr lang="en-US" sz="2900" b="1" kern="1200" dirty="0" err="1">
              <a:solidFill>
                <a:schemeClr val="bg1"/>
              </a:solidFill>
            </a:rPr>
            <a:t>bonum</a:t>
          </a:r>
          <a:r>
            <a:rPr lang="el-GR" sz="2900" b="1" kern="1200" dirty="0">
              <a:solidFill>
                <a:schemeClr val="bg1"/>
              </a:solidFill>
            </a:rPr>
            <a:t>).  </a:t>
          </a:r>
        </a:p>
      </dsp:txBody>
      <dsp:txXfrm>
        <a:off x="6722082" y="-138573"/>
        <a:ext cx="2232606" cy="71351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E6788576-804A-4918-BBFC-3A6F14720F1E}" type="datetimeFigureOut">
              <a:rPr lang="el-GR" smtClean="0"/>
              <a:pPr/>
              <a:t>8/11/21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6788576-804A-4918-BBFC-3A6F14720F1E}" type="datetimeFigureOut">
              <a:rPr lang="el-GR" smtClean="0"/>
              <a:pPr/>
              <a:t>8/11/21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6788576-804A-4918-BBFC-3A6F14720F1E}" type="datetimeFigureOut">
              <a:rPr lang="el-GR" smtClean="0"/>
              <a:pPr/>
              <a:t>8/11/21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6788576-804A-4918-BBFC-3A6F14720F1E}" type="datetimeFigureOut">
              <a:rPr lang="el-GR" smtClean="0"/>
              <a:pPr/>
              <a:t>8/11/21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788576-804A-4918-BBFC-3A6F14720F1E}" type="datetimeFigureOut">
              <a:rPr lang="el-GR" smtClean="0"/>
              <a:pPr/>
              <a:t>8/11/21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E6788576-804A-4918-BBFC-3A6F14720F1E}" type="datetimeFigureOut">
              <a:rPr lang="el-GR" smtClean="0"/>
              <a:pPr/>
              <a:t>8/11/21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E6788576-804A-4918-BBFC-3A6F14720F1E}" type="datetimeFigureOut">
              <a:rPr lang="el-GR" smtClean="0"/>
              <a:pPr/>
              <a:t>8/11/21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E6788576-804A-4918-BBFC-3A6F14720F1E}" type="datetimeFigureOut">
              <a:rPr lang="el-GR" smtClean="0"/>
              <a:pPr/>
              <a:t>8/11/21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88576-804A-4918-BBFC-3A6F14720F1E}" type="datetimeFigureOut">
              <a:rPr lang="el-GR" smtClean="0"/>
              <a:pPr/>
              <a:t>8/11/21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788576-804A-4918-BBFC-3A6F14720F1E}" type="datetimeFigureOut">
              <a:rPr lang="el-GR" smtClean="0"/>
              <a:pPr/>
              <a:t>8/11/21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788576-804A-4918-BBFC-3A6F14720F1E}" type="datetimeFigureOut">
              <a:rPr lang="el-GR" smtClean="0"/>
              <a:pPr/>
              <a:t>8/11/21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88576-804A-4918-BBFC-3A6F14720F1E}" type="datetimeFigureOut">
              <a:rPr lang="el-GR" smtClean="0"/>
              <a:pPr/>
              <a:t>8/11/21</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1B7B7-320F-4893-9E88-DB5E3E65ECA8}"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75199"/>
            <a:ext cx="7772400" cy="2882801"/>
          </a:xfrm>
        </p:spPr>
        <p:txBody>
          <a:bodyPr>
            <a:normAutofit/>
          </a:bodyPr>
          <a:lstStyle/>
          <a:p>
            <a:r>
              <a:rPr lang="el-GR" b="1" dirty="0">
                <a:solidFill>
                  <a:srgbClr val="F9F7D3"/>
                </a:solidFill>
              </a:rPr>
              <a:t>Κεφάλαιο τρίτο</a:t>
            </a:r>
            <a:br>
              <a:rPr lang="el-GR" dirty="0">
                <a:solidFill>
                  <a:srgbClr val="F9F7D3"/>
                </a:solidFill>
              </a:rPr>
            </a:br>
            <a:r>
              <a:rPr lang="el-GR" b="1" dirty="0">
                <a:solidFill>
                  <a:srgbClr val="F9F7D3"/>
                </a:solidFill>
              </a:rPr>
              <a:t>	Η φωνή των φιλοσόφων</a:t>
            </a:r>
            <a:endParaRPr lang="el-GR" dirty="0">
              <a:solidFill>
                <a:srgbClr val="F9F7D3"/>
              </a:solidFill>
            </a:endParaRPr>
          </a:p>
        </p:txBody>
      </p:sp>
      <p:sp>
        <p:nvSpPr>
          <p:cNvPr id="57346" name="AutoShape 2" descr="Σχετική εικόνα"/>
          <p:cNvSpPr>
            <a:spLocks noChangeAspect="1" noChangeArrowheads="1"/>
          </p:cNvSpPr>
          <p:nvPr/>
        </p:nvSpPr>
        <p:spPr bwMode="auto">
          <a:xfrm>
            <a:off x="155575" y="-2376488"/>
            <a:ext cx="7610475" cy="49530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7348" name="Picture 4" descr="https://www.babybytes.nl/ckeup/20170101-632.jpg"/>
          <p:cNvPicPr>
            <a:picLocks noChangeAspect="1" noChangeArrowheads="1"/>
          </p:cNvPicPr>
          <p:nvPr/>
        </p:nvPicPr>
        <p:blipFill>
          <a:blip r:embed="rId2" cstate="print"/>
          <a:srcRect/>
          <a:stretch>
            <a:fillRect/>
          </a:stretch>
        </p:blipFill>
        <p:spPr bwMode="auto">
          <a:xfrm>
            <a:off x="35496" y="-729630"/>
            <a:ext cx="9108504" cy="4590678"/>
          </a:xfrm>
          <a:prstGeom prst="rect">
            <a:avLst/>
          </a:prstGeom>
          <a:noFill/>
        </p:spPr>
      </p:pic>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srcRect/>
          <a:stretch>
            <a:fillRect/>
          </a:stretch>
        </p:blipFill>
        <p:spPr bwMode="auto">
          <a:xfrm>
            <a:off x="-1692696" y="-3111154"/>
            <a:ext cx="13825536" cy="10932642"/>
          </a:xfrm>
          <a:prstGeom prst="rect">
            <a:avLst/>
          </a:prstGeom>
          <a:noFill/>
          <a:ln w="9525">
            <a:noFill/>
            <a:miter lim="800000"/>
            <a:headEnd/>
            <a:tailEnd/>
          </a:ln>
        </p:spPr>
      </p:pic>
    </p:spTree>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dirty="0">
              <a:solidFill>
                <a:srgbClr val="CCFF99"/>
              </a:solidFill>
            </a:endParaRPr>
          </a:p>
        </p:txBody>
      </p:sp>
      <p:sp>
        <p:nvSpPr>
          <p:cNvPr id="6" name="Rectangle 5"/>
          <p:cNvSpPr/>
          <p:nvPr/>
        </p:nvSpPr>
        <p:spPr>
          <a:xfrm>
            <a:off x="0" y="0"/>
            <a:ext cx="9324528" cy="7029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solidFill>
                <a:schemeClr val="tx1"/>
              </a:solidFill>
            </a:endParaRPr>
          </a:p>
        </p:txBody>
      </p:sp>
      <p:sp>
        <p:nvSpPr>
          <p:cNvPr id="9" name="TextBox 8"/>
          <p:cNvSpPr txBox="1"/>
          <p:nvPr/>
        </p:nvSpPr>
        <p:spPr>
          <a:xfrm>
            <a:off x="-36512" y="-27384"/>
            <a:ext cx="9440405" cy="5940088"/>
          </a:xfrm>
          <a:prstGeom prst="rect">
            <a:avLst/>
          </a:prstGeom>
          <a:noFill/>
        </p:spPr>
        <p:txBody>
          <a:bodyPr wrap="none" rtlCol="0">
            <a:spAutoFit/>
          </a:bodyPr>
          <a:lstStyle/>
          <a:p>
            <a:r>
              <a:rPr lang="el-GR" sz="2000" b="1" dirty="0">
                <a:solidFill>
                  <a:schemeClr val="bg1"/>
                </a:solidFill>
              </a:rPr>
              <a:t>Η </a:t>
            </a:r>
            <a:r>
              <a:rPr lang="en-US" sz="2000" b="1" dirty="0">
                <a:solidFill>
                  <a:schemeClr val="bg1"/>
                </a:solidFill>
              </a:rPr>
              <a:t>performance</a:t>
            </a:r>
            <a:r>
              <a:rPr lang="el-GR" sz="2000" b="1" dirty="0">
                <a:solidFill>
                  <a:schemeClr val="bg1"/>
                </a:solidFill>
              </a:rPr>
              <a:t> των ζώων αυτών συχνά συνδυαζόταν με την παρουσία αντίστοιχων</a:t>
            </a:r>
          </a:p>
          <a:p>
            <a:r>
              <a:rPr lang="el-GR" sz="2000" b="1" dirty="0">
                <a:solidFill>
                  <a:schemeClr val="bg1"/>
                </a:solidFill>
              </a:rPr>
              <a:t>ανθρώπινων όντων, λ.χ. νάνων, γιγαντόσωμων ανδρών, τριχωτών γυναικών ή παιδιών </a:t>
            </a:r>
            <a:r>
              <a:rPr lang="el-GR" sz="2000" b="1" dirty="0" err="1">
                <a:solidFill>
                  <a:schemeClr val="bg1"/>
                </a:solidFill>
              </a:rPr>
              <a:t>κ.ο.κ</a:t>
            </a:r>
            <a:r>
              <a:rPr lang="el-GR" sz="2000" b="1" dirty="0">
                <a:solidFill>
                  <a:schemeClr val="bg1"/>
                </a:solidFill>
              </a:rPr>
              <a:t>.</a:t>
            </a:r>
          </a:p>
          <a:p>
            <a:endParaRPr lang="el-GR" sz="2000" b="1" dirty="0">
              <a:solidFill>
                <a:schemeClr val="bg1"/>
              </a:solidFill>
            </a:endParaRPr>
          </a:p>
          <a:p>
            <a:r>
              <a:rPr lang="el-GR" sz="2000" b="1" dirty="0">
                <a:solidFill>
                  <a:schemeClr val="bg1"/>
                </a:solidFill>
              </a:rPr>
              <a:t>Έτσι, ο γιγαντισμός, ο νανισμός ή η </a:t>
            </a:r>
            <a:r>
              <a:rPr lang="el-GR" sz="2000" b="1" dirty="0" err="1">
                <a:solidFill>
                  <a:schemeClr val="bg1"/>
                </a:solidFill>
              </a:rPr>
              <a:t>λευκοδερμία</a:t>
            </a:r>
            <a:r>
              <a:rPr lang="el-GR" sz="2000" b="1" dirty="0">
                <a:solidFill>
                  <a:schemeClr val="bg1"/>
                </a:solidFill>
              </a:rPr>
              <a:t>, μαζί με τη γυναικεία απιστία, τα </a:t>
            </a:r>
          </a:p>
          <a:p>
            <a:r>
              <a:rPr lang="el-GR" sz="2000" b="1" dirty="0">
                <a:solidFill>
                  <a:schemeClr val="bg1"/>
                </a:solidFill>
              </a:rPr>
              <a:t>απομεινάρια της μαγείας, την πάντα ποικιλόμορφη σεξουαλικότητα, τον παραλογισμό και </a:t>
            </a:r>
          </a:p>
          <a:p>
            <a:r>
              <a:rPr lang="el-GR" sz="2000" b="1" dirty="0">
                <a:solidFill>
                  <a:schemeClr val="bg1"/>
                </a:solidFill>
              </a:rPr>
              <a:t>την τρέλα, δημιουργούσαν σταδιακά μια πρώτη ενδιάμεση ζώνη μεταξύ του ανθρώπινου </a:t>
            </a:r>
          </a:p>
          <a:p>
            <a:r>
              <a:rPr lang="el-GR" sz="2000" b="1" dirty="0">
                <a:solidFill>
                  <a:schemeClr val="bg1"/>
                </a:solidFill>
              </a:rPr>
              <a:t>και του ζωικού κόσμου, τη </a:t>
            </a:r>
            <a:r>
              <a:rPr lang="el-GR" sz="2000" b="1" i="1" dirty="0">
                <a:solidFill>
                  <a:schemeClr val="bg1"/>
                </a:solidFill>
              </a:rPr>
              <a:t>ζώνη της </a:t>
            </a:r>
            <a:r>
              <a:rPr lang="el-GR" sz="2000" b="1" i="1" dirty="0">
                <a:solidFill>
                  <a:srgbClr val="0000FF"/>
                </a:solidFill>
              </a:rPr>
              <a:t>ζωικής </a:t>
            </a:r>
            <a:r>
              <a:rPr lang="el-GR" sz="2000" b="1" i="1" dirty="0" err="1">
                <a:solidFill>
                  <a:srgbClr val="0000FF"/>
                </a:solidFill>
              </a:rPr>
              <a:t>ανθρωπινότητας</a:t>
            </a:r>
            <a:r>
              <a:rPr lang="el-GR" sz="2000" b="1" dirty="0">
                <a:solidFill>
                  <a:schemeClr val="bg1"/>
                </a:solidFill>
              </a:rPr>
              <a:t>, όπου η κανονικότητα άρχιζε</a:t>
            </a:r>
          </a:p>
          <a:p>
            <a:r>
              <a:rPr lang="el-GR" sz="2000" b="1" dirty="0">
                <a:solidFill>
                  <a:schemeClr val="bg1"/>
                </a:solidFill>
              </a:rPr>
              <a:t>να αποδυναμώνεται και να συναντά μια δεύτερη ενδιάμεση ζώνη, αυτή τη φορά από την </a:t>
            </a:r>
          </a:p>
          <a:p>
            <a:r>
              <a:rPr lang="el-GR" sz="2000" b="1" dirty="0">
                <a:solidFill>
                  <a:schemeClr val="bg1"/>
                </a:solidFill>
              </a:rPr>
              <a:t>πλευρά των ζώων που παρουσίαζαν κάποια ανθρώπινα χαρακτηριστικά, όπως η αρκούδα </a:t>
            </a:r>
          </a:p>
          <a:p>
            <a:r>
              <a:rPr lang="el-GR" sz="2000" b="1" dirty="0">
                <a:solidFill>
                  <a:schemeClr val="bg1"/>
                </a:solidFill>
              </a:rPr>
              <a:t>που χορεύει ή οι σκύλοι και τα άλογα που επιστρέφουν τα αντικείμενα του κυρίου τους. </a:t>
            </a:r>
          </a:p>
          <a:p>
            <a:r>
              <a:rPr lang="el-GR" sz="2000" b="1" dirty="0">
                <a:solidFill>
                  <a:schemeClr val="bg1"/>
                </a:solidFill>
              </a:rPr>
              <a:t>Κατ’ αντιστοιχία προς τη ζώνη της ζωικής </a:t>
            </a:r>
            <a:r>
              <a:rPr lang="el-GR" sz="2000" b="1" dirty="0" err="1">
                <a:solidFill>
                  <a:schemeClr val="bg1"/>
                </a:solidFill>
              </a:rPr>
              <a:t>ανθρωπινότητας</a:t>
            </a:r>
            <a:r>
              <a:rPr lang="el-GR" sz="2000" b="1" dirty="0">
                <a:solidFill>
                  <a:schemeClr val="bg1"/>
                </a:solidFill>
              </a:rPr>
              <a:t>, θα την ονομάζαμε </a:t>
            </a:r>
          </a:p>
          <a:p>
            <a:r>
              <a:rPr lang="el-GR" sz="2000" b="1" i="1" dirty="0">
                <a:solidFill>
                  <a:schemeClr val="bg1"/>
                </a:solidFill>
              </a:rPr>
              <a:t>ζώνη της </a:t>
            </a:r>
            <a:r>
              <a:rPr lang="el-GR" sz="2000" b="1" i="1" dirty="0">
                <a:solidFill>
                  <a:srgbClr val="0000FF"/>
                </a:solidFill>
              </a:rPr>
              <a:t>ανθρωπόμορφης </a:t>
            </a:r>
            <a:r>
              <a:rPr lang="el-GR" sz="2000" b="1" i="1" dirty="0" err="1">
                <a:solidFill>
                  <a:srgbClr val="0000FF"/>
                </a:solidFill>
              </a:rPr>
              <a:t>ζωικότητας</a:t>
            </a:r>
            <a:r>
              <a:rPr lang="el-GR" sz="2000" b="1" dirty="0">
                <a:solidFill>
                  <a:schemeClr val="bg1"/>
                </a:solidFill>
              </a:rPr>
              <a:t>. </a:t>
            </a:r>
          </a:p>
          <a:p>
            <a:endParaRPr lang="el-GR" sz="2000" b="1" dirty="0">
              <a:solidFill>
                <a:schemeClr val="bg1"/>
              </a:solidFill>
            </a:endParaRPr>
          </a:p>
          <a:p>
            <a:r>
              <a:rPr lang="el-GR" sz="2000" b="1" dirty="0">
                <a:solidFill>
                  <a:schemeClr val="bg1"/>
                </a:solidFill>
              </a:rPr>
              <a:t>Ενώ η </a:t>
            </a:r>
            <a:r>
              <a:rPr lang="el-GR" sz="2000" b="1" dirty="0">
                <a:solidFill>
                  <a:srgbClr val="0000FF"/>
                </a:solidFill>
              </a:rPr>
              <a:t>ζωική </a:t>
            </a:r>
            <a:r>
              <a:rPr lang="el-GR" sz="2000" b="1" dirty="0" err="1">
                <a:solidFill>
                  <a:srgbClr val="0000FF"/>
                </a:solidFill>
              </a:rPr>
              <a:t>ανθρωπινότητα</a:t>
            </a:r>
            <a:r>
              <a:rPr lang="el-GR" sz="2000" b="1" dirty="0">
                <a:solidFill>
                  <a:srgbClr val="0000FF"/>
                </a:solidFill>
              </a:rPr>
              <a:t> </a:t>
            </a:r>
            <a:r>
              <a:rPr lang="el-GR" sz="2000" b="1" dirty="0">
                <a:solidFill>
                  <a:schemeClr val="bg1"/>
                </a:solidFill>
              </a:rPr>
              <a:t>είναι μια εμπειρία που βιώνεται ως σκοτεινή δύναμη, ως μια </a:t>
            </a:r>
          </a:p>
          <a:p>
            <a:r>
              <a:rPr lang="el-GR" sz="2000" b="1" dirty="0">
                <a:solidFill>
                  <a:schemeClr val="bg1"/>
                </a:solidFill>
              </a:rPr>
              <a:t>έσωθεν αμφισβήτηση της ανθρώπινης ταυτότητας ενόψει της </a:t>
            </a:r>
            <a:r>
              <a:rPr lang="el-GR" sz="2000" b="1" dirty="0" err="1">
                <a:solidFill>
                  <a:schemeClr val="bg1"/>
                </a:solidFill>
              </a:rPr>
              <a:t>ζωικότητας</a:t>
            </a:r>
            <a:r>
              <a:rPr lang="el-GR" sz="2000" b="1" dirty="0">
                <a:solidFill>
                  <a:schemeClr val="bg1"/>
                </a:solidFill>
              </a:rPr>
              <a:t>, η </a:t>
            </a:r>
            <a:r>
              <a:rPr lang="el-GR" sz="2000" b="1" dirty="0">
                <a:solidFill>
                  <a:srgbClr val="0000FF"/>
                </a:solidFill>
              </a:rPr>
              <a:t>ανθρωπόμορφη </a:t>
            </a:r>
          </a:p>
          <a:p>
            <a:r>
              <a:rPr lang="el-GR" sz="2000" b="1" dirty="0" err="1">
                <a:solidFill>
                  <a:srgbClr val="0000FF"/>
                </a:solidFill>
              </a:rPr>
              <a:t>ζωικότητα</a:t>
            </a:r>
            <a:r>
              <a:rPr lang="el-GR" sz="2000" b="1" dirty="0">
                <a:solidFill>
                  <a:srgbClr val="0000FF"/>
                </a:solidFill>
              </a:rPr>
              <a:t> </a:t>
            </a:r>
            <a:r>
              <a:rPr lang="el-GR" sz="2000" b="1" dirty="0">
                <a:solidFill>
                  <a:schemeClr val="bg1"/>
                </a:solidFill>
              </a:rPr>
              <a:t>είναι εμπειρία ιλαρή που βιώνεται ως η φαιδρή πλευρά της ίδιας αυτής </a:t>
            </a:r>
          </a:p>
          <a:p>
            <a:r>
              <a:rPr lang="el-GR" sz="2000" b="1" dirty="0">
                <a:solidFill>
                  <a:schemeClr val="bg1"/>
                </a:solidFill>
              </a:rPr>
              <a:t>αμφισβήτησης, καθώς ένα ον «κατώτερο» του ανθρώπινου παρουσιάζεται </a:t>
            </a:r>
          </a:p>
          <a:p>
            <a:r>
              <a:rPr lang="el-GR" sz="2000" b="1" dirty="0">
                <a:solidFill>
                  <a:schemeClr val="bg1"/>
                </a:solidFill>
              </a:rPr>
              <a:t>ως οιονεί ανθρώπινο.</a:t>
            </a:r>
          </a:p>
          <a:p>
            <a:endParaRPr lang="el-GR" sz="2000" b="1" dirty="0">
              <a:solidFill>
                <a:schemeClr val="bg1"/>
              </a:solidFill>
            </a:endParaRPr>
          </a:p>
        </p:txBody>
      </p:sp>
    </p:spTree>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dirty="0">
              <a:solidFill>
                <a:srgbClr val="CCFF99"/>
              </a:solidFill>
            </a:endParaRPr>
          </a:p>
        </p:txBody>
      </p:sp>
      <p:sp>
        <p:nvSpPr>
          <p:cNvPr id="6" name="Rectangle 5"/>
          <p:cNvSpPr/>
          <p:nvPr/>
        </p:nvSpPr>
        <p:spPr>
          <a:xfrm>
            <a:off x="0" y="0"/>
            <a:ext cx="9324528" cy="7029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solidFill>
                <a:schemeClr val="tx1"/>
              </a:solidFill>
            </a:endParaRPr>
          </a:p>
        </p:txBody>
      </p:sp>
      <p:sp>
        <p:nvSpPr>
          <p:cNvPr id="11" name="Rectangular Callout 10"/>
          <p:cNvSpPr/>
          <p:nvPr/>
        </p:nvSpPr>
        <p:spPr>
          <a:xfrm>
            <a:off x="0" y="0"/>
            <a:ext cx="6732240" cy="7101408"/>
          </a:xfrm>
          <a:prstGeom prst="wedgeRectCallout">
            <a:avLst>
              <a:gd name="adj1" fmla="val 50300"/>
              <a:gd name="adj2" fmla="val -23853"/>
            </a:avLst>
          </a:prstGeom>
        </p:spPr>
        <p:style>
          <a:lnRef idx="1">
            <a:schemeClr val="dk1"/>
          </a:lnRef>
          <a:fillRef idx="2">
            <a:schemeClr val="dk1"/>
          </a:fillRef>
          <a:effectRef idx="1">
            <a:schemeClr val="dk1"/>
          </a:effectRef>
          <a:fontRef idx="minor">
            <a:schemeClr val="dk1"/>
          </a:fontRef>
        </p:style>
        <p:txBody>
          <a:bodyPr rtlCol="0" anchor="ctr"/>
          <a:lstStyle/>
          <a:p>
            <a:r>
              <a:rPr lang="el-GR" sz="2000" b="1" dirty="0"/>
              <a:t>Στο μέτρο που ακόμα και οι </a:t>
            </a:r>
            <a:r>
              <a:rPr lang="el-GR" sz="2000" b="1" dirty="0" err="1"/>
              <a:t>ζωομαχίες</a:t>
            </a:r>
            <a:r>
              <a:rPr lang="el-GR" sz="2000" b="1" dirty="0"/>
              <a:t> προβάλλονται ενίοτε από τους διοργανωτές ως ευκαιρία για την παρατήρηση των φυσικών χαρακτηριστικών και της συμπεριφοράς των ζώων, οι οργανωμένες εκθέσεις μπορούσαν σχεδόν αυτονόητα να επικαλεστούν το ερευνητικό ενδιαφέρον για το ίδιο αντικείμενο.</a:t>
            </a:r>
          </a:p>
          <a:p>
            <a:endParaRPr lang="el-GR" sz="2000" b="1" dirty="0"/>
          </a:p>
          <a:p>
            <a:endParaRPr lang="el-GR" sz="2000" b="1" dirty="0"/>
          </a:p>
          <a:p>
            <a:r>
              <a:rPr lang="el-GR" sz="2000" b="1" dirty="0"/>
              <a:t> Έτσι η εμπειρική παρατήρηση και το ερευνητικό ενδιαφέρον μπορούσαν να τεθούν είτε ως κινητήριοι μοχλοί πίσω από την ανθρωποκεντρική σκέψη είτε ως άλλοθι πίσω από την </a:t>
            </a:r>
            <a:r>
              <a:rPr lang="el-GR" sz="2000" b="1" dirty="0" err="1"/>
              <a:t>εργαλειοποίηση</a:t>
            </a:r>
            <a:r>
              <a:rPr lang="el-GR" sz="2000" b="1" dirty="0"/>
              <a:t> των μη ανθρώπινων ζώων. </a:t>
            </a:r>
          </a:p>
          <a:p>
            <a:endParaRPr lang="el-GR" sz="2000" b="1" dirty="0"/>
          </a:p>
          <a:p>
            <a:endParaRPr lang="el-GR" sz="2000" b="1" dirty="0"/>
          </a:p>
          <a:p>
            <a:r>
              <a:rPr lang="el-GR" sz="2000" b="1" dirty="0"/>
              <a:t>Στην πρώτη περίπτωση ανήκουν οι θέσεις λ.χ. του </a:t>
            </a:r>
            <a:r>
              <a:rPr lang="en-US" sz="2000" b="1" dirty="0" err="1"/>
              <a:t>Condillac</a:t>
            </a:r>
            <a:r>
              <a:rPr lang="el-GR" sz="2000" b="1" dirty="0"/>
              <a:t> ο οποίος, γράφοντας το 1755 την </a:t>
            </a:r>
            <a:r>
              <a:rPr lang="el-GR" sz="2000" b="1" i="1" dirty="0"/>
              <a:t>Πραγματεία για τα ζώα</a:t>
            </a:r>
            <a:r>
              <a:rPr lang="el-GR" sz="2000" b="1" dirty="0"/>
              <a:t>, θέλει να αντικρούσει σθεναρά τη θέση του </a:t>
            </a:r>
            <a:r>
              <a:rPr lang="en-US" sz="2000" b="1" dirty="0"/>
              <a:t>Descartes</a:t>
            </a:r>
            <a:r>
              <a:rPr lang="el-GR" sz="2000" b="1" dirty="0"/>
              <a:t> για τη μηχανική κίνηση των ζώων. </a:t>
            </a:r>
          </a:p>
        </p:txBody>
      </p:sp>
      <p:sp>
        <p:nvSpPr>
          <p:cNvPr id="50178" name="AutoShape 2" descr="Σχετική εικόνα"/>
          <p:cNvSpPr>
            <a:spLocks noChangeAspect="1" noChangeArrowheads="1"/>
          </p:cNvSpPr>
          <p:nvPr/>
        </p:nvSpPr>
        <p:spPr bwMode="auto">
          <a:xfrm>
            <a:off x="155575" y="-1096963"/>
            <a:ext cx="2209800" cy="22860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0180" name="Picture 4" descr="Σχετική εικόνα"/>
          <p:cNvPicPr>
            <a:picLocks noChangeAspect="1" noChangeArrowheads="1"/>
          </p:cNvPicPr>
          <p:nvPr/>
        </p:nvPicPr>
        <p:blipFill>
          <a:blip r:embed="rId2" cstate="print">
            <a:lum/>
          </a:blip>
          <a:srcRect/>
          <a:stretch>
            <a:fillRect/>
          </a:stretch>
        </p:blipFill>
        <p:spPr bwMode="auto">
          <a:xfrm>
            <a:off x="7114728" y="854967"/>
            <a:ext cx="2209800" cy="2286001"/>
          </a:xfrm>
          <a:prstGeom prst="ellipse">
            <a:avLst/>
          </a:prstGeom>
          <a:ln>
            <a:noFill/>
          </a:ln>
          <a:effectLst>
            <a:softEdge rad="112500"/>
          </a:effectLst>
        </p:spPr>
      </p:pic>
      <p:sp>
        <p:nvSpPr>
          <p:cNvPr id="9" name="TextBox 8"/>
          <p:cNvSpPr txBox="1"/>
          <p:nvPr/>
        </p:nvSpPr>
        <p:spPr>
          <a:xfrm>
            <a:off x="6704906" y="5253007"/>
            <a:ext cx="2430474" cy="1200329"/>
          </a:xfrm>
          <a:prstGeom prst="rect">
            <a:avLst/>
          </a:prstGeom>
          <a:noFill/>
        </p:spPr>
        <p:txBody>
          <a:bodyPr wrap="none" rtlCol="0">
            <a:spAutoFit/>
          </a:bodyPr>
          <a:lstStyle/>
          <a:p>
            <a:r>
              <a:rPr lang="el-GR" b="1" dirty="0">
                <a:solidFill>
                  <a:srgbClr val="0000FF"/>
                </a:solidFill>
              </a:rPr>
              <a:t>É</a:t>
            </a:r>
            <a:r>
              <a:rPr lang="en-US" b="1" dirty="0" err="1">
                <a:solidFill>
                  <a:srgbClr val="0000FF"/>
                </a:solidFill>
              </a:rPr>
              <a:t>tienne</a:t>
            </a:r>
            <a:r>
              <a:rPr lang="en-US" b="1" dirty="0">
                <a:solidFill>
                  <a:srgbClr val="0000FF"/>
                </a:solidFill>
              </a:rPr>
              <a:t> </a:t>
            </a:r>
            <a:r>
              <a:rPr lang="en-US" b="1" dirty="0" err="1">
                <a:solidFill>
                  <a:srgbClr val="0000FF"/>
                </a:solidFill>
              </a:rPr>
              <a:t>Bonnot</a:t>
            </a:r>
            <a:r>
              <a:rPr lang="en-US" b="1" dirty="0">
                <a:solidFill>
                  <a:srgbClr val="0000FF"/>
                </a:solidFill>
              </a:rPr>
              <a:t> de </a:t>
            </a:r>
            <a:endParaRPr lang="el-GR" b="1" dirty="0">
              <a:solidFill>
                <a:srgbClr val="0000FF"/>
              </a:solidFill>
            </a:endParaRPr>
          </a:p>
          <a:p>
            <a:r>
              <a:rPr lang="en-US" b="1" dirty="0" err="1">
                <a:solidFill>
                  <a:srgbClr val="0000FF"/>
                </a:solidFill>
              </a:rPr>
              <a:t>Condillac</a:t>
            </a:r>
            <a:r>
              <a:rPr lang="el-GR" b="1" dirty="0">
                <a:solidFill>
                  <a:srgbClr val="0000FF"/>
                </a:solidFill>
              </a:rPr>
              <a:t>: </a:t>
            </a:r>
            <a:r>
              <a:rPr lang="el-GR" b="1" i="1" dirty="0">
                <a:solidFill>
                  <a:srgbClr val="0000FF"/>
                </a:solidFill>
              </a:rPr>
              <a:t>Πραγματεία </a:t>
            </a:r>
          </a:p>
          <a:p>
            <a:r>
              <a:rPr lang="el-GR" b="1" i="1" dirty="0">
                <a:solidFill>
                  <a:srgbClr val="0000FF"/>
                </a:solidFill>
              </a:rPr>
              <a:t>για τα ζώα</a:t>
            </a:r>
            <a:r>
              <a:rPr lang="el-GR" b="1" dirty="0">
                <a:solidFill>
                  <a:srgbClr val="0000FF"/>
                </a:solidFill>
              </a:rPr>
              <a:t>, Πόλις, </a:t>
            </a:r>
          </a:p>
          <a:p>
            <a:r>
              <a:rPr lang="el-GR" b="1" dirty="0">
                <a:solidFill>
                  <a:srgbClr val="0000FF"/>
                </a:solidFill>
              </a:rPr>
              <a:t>Αθήνα 2017</a:t>
            </a:r>
          </a:p>
        </p:txBody>
      </p:sp>
    </p:spTree>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dirty="0">
              <a:solidFill>
                <a:srgbClr val="CCFF99"/>
              </a:solidFill>
            </a:endParaRPr>
          </a:p>
        </p:txBody>
      </p:sp>
      <p:sp>
        <p:nvSpPr>
          <p:cNvPr id="6" name="Rectangle 5"/>
          <p:cNvSpPr/>
          <p:nvPr/>
        </p:nvSpPr>
        <p:spPr>
          <a:xfrm>
            <a:off x="0" y="0"/>
            <a:ext cx="9324528" cy="7029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solidFill>
                <a:schemeClr val="tx1"/>
              </a:solidFill>
            </a:endParaRPr>
          </a:p>
        </p:txBody>
      </p:sp>
      <p:sp>
        <p:nvSpPr>
          <p:cNvPr id="11" name="Rectangular Callout 10"/>
          <p:cNvSpPr/>
          <p:nvPr/>
        </p:nvSpPr>
        <p:spPr>
          <a:xfrm>
            <a:off x="0" y="0"/>
            <a:ext cx="6732240" cy="6858000"/>
          </a:xfrm>
          <a:prstGeom prst="wedgeRectCallout">
            <a:avLst>
              <a:gd name="adj1" fmla="val 56741"/>
              <a:gd name="adj2" fmla="val -23853"/>
            </a:avLst>
          </a:prstGeom>
        </p:spPr>
        <p:style>
          <a:lnRef idx="1">
            <a:schemeClr val="dk1"/>
          </a:lnRef>
          <a:fillRef idx="2">
            <a:schemeClr val="dk1"/>
          </a:fillRef>
          <a:effectRef idx="1">
            <a:schemeClr val="dk1"/>
          </a:effectRef>
          <a:fontRef idx="minor">
            <a:schemeClr val="dk1"/>
          </a:fontRef>
        </p:style>
        <p:txBody>
          <a:bodyPr rtlCol="0" anchor="ctr"/>
          <a:lstStyle/>
          <a:p>
            <a:r>
              <a:rPr lang="el-GR" sz="2000" b="1" dirty="0">
                <a:solidFill>
                  <a:srgbClr val="0000FF"/>
                </a:solidFill>
              </a:rPr>
              <a:t>«Υπάρχει λοιπόν στα ζώα κάτι ακόμη εκτός από την κίνηση. </a:t>
            </a:r>
          </a:p>
          <a:p>
            <a:r>
              <a:rPr lang="el-GR" sz="2000" b="1" dirty="0">
                <a:solidFill>
                  <a:srgbClr val="0000FF"/>
                </a:solidFill>
              </a:rPr>
              <a:t>Τα ζώα δεν είναι απλώς αυτόματα, τα ζώα αισθάνονται». </a:t>
            </a:r>
          </a:p>
          <a:p>
            <a:endParaRPr lang="el-GR" sz="2000" b="1" dirty="0"/>
          </a:p>
          <a:p>
            <a:r>
              <a:rPr lang="el-GR" sz="2000" b="1" dirty="0"/>
              <a:t>Οι ίδιες αισθήσεις που καθορίζουν τις ανθρώπινες πράξεις, καθορίζουν και τις ζωικές. Ως εκ τούτου, </a:t>
            </a:r>
          </a:p>
          <a:p>
            <a:endParaRPr lang="el-GR" sz="2000" b="1" dirty="0"/>
          </a:p>
          <a:p>
            <a:r>
              <a:rPr lang="el-GR" sz="2000" b="1" dirty="0">
                <a:solidFill>
                  <a:srgbClr val="0000FF"/>
                </a:solidFill>
              </a:rPr>
              <a:t>«τα ζώα αισθάνονται όπως εμείς». </a:t>
            </a:r>
          </a:p>
          <a:p>
            <a:endParaRPr lang="el-GR" sz="2000" b="1" dirty="0"/>
          </a:p>
          <a:p>
            <a:r>
              <a:rPr lang="el-GR" sz="2000" b="1" dirty="0"/>
              <a:t>Αυτό το ενδιαφέρον για τα ζώα όμως δεν παύει να αντλεί τη βαθύτερη αξία του από το ενδιαφέρον για τον άνθρωπο. Ο </a:t>
            </a:r>
            <a:r>
              <a:rPr lang="en-US" sz="2000" b="1" dirty="0" err="1"/>
              <a:t>Condillac</a:t>
            </a:r>
            <a:r>
              <a:rPr lang="el-GR" sz="2000" b="1" dirty="0"/>
              <a:t> το ξεκαθαρίζει ήδη από την αρχή του έργου του: </a:t>
            </a:r>
          </a:p>
          <a:p>
            <a:endParaRPr lang="el-GR" sz="2000" b="1" dirty="0"/>
          </a:p>
          <a:p>
            <a:r>
              <a:rPr lang="el-GR" sz="2000" b="1" dirty="0">
                <a:solidFill>
                  <a:srgbClr val="0000FF"/>
                </a:solidFill>
              </a:rPr>
              <a:t>«Θα ήταν έργο λιγότερο αξιοθαύμαστο το να γνωρίσουμε τι είναι τα ζώα, αν δεν επρόκειτο για ένα μέσο να γνωρίσουμε καλύτερα αυτό που είμαστε εμείς». </a:t>
            </a:r>
          </a:p>
          <a:p>
            <a:endParaRPr lang="el-GR" sz="2000" b="1" dirty="0"/>
          </a:p>
          <a:p>
            <a:r>
              <a:rPr lang="el-GR" sz="2000" b="1" dirty="0"/>
              <a:t>Υπό το πρίσμα του ανθρωποκεντρισμού,  επομένως, η </a:t>
            </a:r>
            <a:r>
              <a:rPr lang="el-GR" sz="2000" b="1" dirty="0">
                <a:solidFill>
                  <a:schemeClr val="bg1"/>
                </a:solidFill>
              </a:rPr>
              <a:t>ζωολογία</a:t>
            </a:r>
            <a:r>
              <a:rPr lang="el-GR" sz="2000" b="1" dirty="0"/>
              <a:t> βρίσκεται άμεσα ή έμμεσα στην υπηρεσία της </a:t>
            </a:r>
            <a:r>
              <a:rPr lang="el-GR" sz="2000" b="1" dirty="0">
                <a:solidFill>
                  <a:schemeClr val="bg1"/>
                </a:solidFill>
              </a:rPr>
              <a:t>ανθρωπολογίας</a:t>
            </a:r>
            <a:r>
              <a:rPr lang="el-GR" sz="2000" b="1" dirty="0"/>
              <a:t>. </a:t>
            </a:r>
          </a:p>
          <a:p>
            <a:endParaRPr lang="el-GR" sz="2000" b="1" dirty="0"/>
          </a:p>
          <a:p>
            <a:endParaRPr lang="el-GR" sz="2000" b="1" dirty="0"/>
          </a:p>
        </p:txBody>
      </p:sp>
      <p:sp>
        <p:nvSpPr>
          <p:cNvPr id="50178" name="AutoShape 2" descr="Σχετική εικόνα"/>
          <p:cNvSpPr>
            <a:spLocks noChangeAspect="1" noChangeArrowheads="1"/>
          </p:cNvSpPr>
          <p:nvPr/>
        </p:nvSpPr>
        <p:spPr bwMode="auto">
          <a:xfrm>
            <a:off x="155575" y="-1096963"/>
            <a:ext cx="2209800" cy="22860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0180" name="Picture 4" descr="Σχετική εικόνα"/>
          <p:cNvPicPr>
            <a:picLocks noChangeAspect="1" noChangeArrowheads="1"/>
          </p:cNvPicPr>
          <p:nvPr/>
        </p:nvPicPr>
        <p:blipFill>
          <a:blip r:embed="rId2" cstate="print">
            <a:lum/>
          </a:blip>
          <a:srcRect/>
          <a:stretch>
            <a:fillRect/>
          </a:stretch>
        </p:blipFill>
        <p:spPr bwMode="auto">
          <a:xfrm>
            <a:off x="7114728" y="854967"/>
            <a:ext cx="2209800" cy="2286001"/>
          </a:xfrm>
          <a:prstGeom prst="ellipse">
            <a:avLst/>
          </a:prstGeom>
          <a:ln>
            <a:noFill/>
          </a:ln>
          <a:effectLst>
            <a:softEdge rad="112500"/>
          </a:effectLst>
        </p:spPr>
      </p:pic>
    </p:spTree>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dirty="0">
              <a:solidFill>
                <a:srgbClr val="CCFF99"/>
              </a:solidFill>
            </a:endParaRPr>
          </a:p>
        </p:txBody>
      </p:sp>
      <p:sp>
        <p:nvSpPr>
          <p:cNvPr id="6" name="Rectangle 5"/>
          <p:cNvSpPr/>
          <p:nvPr/>
        </p:nvSpPr>
        <p:spPr>
          <a:xfrm>
            <a:off x="0" y="0"/>
            <a:ext cx="9324528" cy="7029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solidFill>
                <a:schemeClr val="tx1"/>
              </a:solidFill>
            </a:endParaRPr>
          </a:p>
        </p:txBody>
      </p:sp>
      <p:pic>
        <p:nvPicPr>
          <p:cNvPr id="46082" name="Picture 2" descr="Panopticon.jpg"/>
          <p:cNvPicPr>
            <a:picLocks noChangeAspect="1" noChangeArrowheads="1"/>
          </p:cNvPicPr>
          <p:nvPr/>
        </p:nvPicPr>
        <p:blipFill>
          <a:blip r:embed="rId2" cstate="print"/>
          <a:srcRect/>
          <a:stretch>
            <a:fillRect/>
          </a:stretch>
        </p:blipFill>
        <p:spPr bwMode="auto">
          <a:xfrm>
            <a:off x="40016" y="116633"/>
            <a:ext cx="8708448" cy="6990264"/>
          </a:xfrm>
          <a:prstGeom prst="rect">
            <a:avLst/>
          </a:prstGeom>
          <a:noFill/>
        </p:spPr>
      </p:pic>
    </p:spTree>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dirty="0">
              <a:solidFill>
                <a:srgbClr val="CCFF99"/>
              </a:solidFill>
            </a:endParaRPr>
          </a:p>
        </p:txBody>
      </p:sp>
      <p:sp>
        <p:nvSpPr>
          <p:cNvPr id="6" name="Rectangle 5"/>
          <p:cNvSpPr/>
          <p:nvPr/>
        </p:nvSpPr>
        <p:spPr>
          <a:xfrm>
            <a:off x="0" y="0"/>
            <a:ext cx="9324528" cy="7029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dirty="0"/>
              <a:t>					</a:t>
            </a:r>
            <a:r>
              <a:rPr lang="en-US" dirty="0"/>
              <a:t>O</a:t>
            </a:r>
            <a:r>
              <a:rPr lang="el-GR" dirty="0"/>
              <a:t>ι μόνιμοι εκθεσιακοί χώροι, λ.χ. της Αγγλίας στον 					Πύργο του Λονδίνου και στο </a:t>
            </a:r>
            <a:r>
              <a:rPr lang="en-US" dirty="0"/>
              <a:t>Exeter</a:t>
            </a:r>
            <a:r>
              <a:rPr lang="el-GR" dirty="0"/>
              <a:t> ’</a:t>
            </a:r>
            <a:r>
              <a:rPr lang="el-GR" dirty="0" err="1"/>
              <a:t>Change</a:t>
            </a:r>
            <a:r>
              <a:rPr lang="el-GR" dirty="0"/>
              <a:t> ή της 					Γαλλίας στη </a:t>
            </a:r>
            <a:r>
              <a:rPr lang="el-GR" dirty="0" err="1"/>
              <a:t>Vincennes</a:t>
            </a:r>
            <a:r>
              <a:rPr lang="el-GR" dirty="0"/>
              <a:t> και στο οκταγωνικό 					βασιλικό κυνηγετικό περίπτερο του Λουδοβίκου 					</a:t>
            </a:r>
            <a:r>
              <a:rPr lang="en-US" dirty="0"/>
              <a:t>XIV</a:t>
            </a:r>
            <a:r>
              <a:rPr lang="el-GR" dirty="0"/>
              <a:t> στις Βερσαλλίες, ήταν τα κέντρα για την 					παρατήρηση της φυσικής αλυσίδας, κέντρα 					προσέλκυσης πολλών επισκεπτών</a:t>
            </a:r>
            <a:r>
              <a:rPr lang="en-US" dirty="0"/>
              <a:t>,</a:t>
            </a:r>
            <a:r>
              <a:rPr lang="el-GR" dirty="0"/>
              <a:t> αλλά και  					</a:t>
            </a:r>
            <a:r>
              <a:rPr lang="el-GR" dirty="0">
                <a:solidFill>
                  <a:srgbClr val="C00000"/>
                </a:solidFill>
              </a:rPr>
              <a:t>μηχανισμοί</a:t>
            </a:r>
            <a:r>
              <a:rPr lang="el-GR" dirty="0"/>
              <a:t> όπου «ο πολιτισμός εγκλώβιζε τη φύση» 					και σκηνοθετείτο η κυριαρχία του ανθρώπου πάνω σε 					αυτήν. Εξωτισμός και ανθρωποκεντρισμός, 					οικονομική δύναμη, πολιτική εξουσία και κοινωνική 					προβολή.</a:t>
            </a:r>
            <a:endParaRPr lang="el-GR" dirty="0">
              <a:solidFill>
                <a:schemeClr val="tx1"/>
              </a:solidFill>
            </a:endParaRPr>
          </a:p>
        </p:txBody>
      </p:sp>
      <p:sp>
        <p:nvSpPr>
          <p:cNvPr id="72708" name="AutoShape 4" descr="Αποτέλεσμα εικόνας για κυνηγετικό περίπτερο του Λουδοβίκου XIV στις Βερσαλλίες"/>
          <p:cNvSpPr>
            <a:spLocks noChangeAspect="1" noChangeArrowheads="1"/>
          </p:cNvSpPr>
          <p:nvPr/>
        </p:nvSpPr>
        <p:spPr bwMode="auto">
          <a:xfrm>
            <a:off x="155575" y="-1752600"/>
            <a:ext cx="4762500" cy="36576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2710" name="AutoShape 6" descr="Αποτέλεσμα εικόνας για κυνηγετικό περίπτερο του Λουδοβίκου XIV στις Βερσαλλίες"/>
          <p:cNvSpPr>
            <a:spLocks noChangeAspect="1" noChangeArrowheads="1"/>
          </p:cNvSpPr>
          <p:nvPr/>
        </p:nvSpPr>
        <p:spPr bwMode="auto">
          <a:xfrm>
            <a:off x="155575" y="-1752600"/>
            <a:ext cx="4762500" cy="36576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2712" name="Picture 8" descr="http://1.bp.blogspot.com/-kCg4H7WJFNw/VOdmXTFKpOI/AAAAAAAAQNI/odc49VZjnHs/s1600/Palace-of-Versailles.jpg"/>
          <p:cNvPicPr>
            <a:picLocks noChangeAspect="1" noChangeArrowheads="1"/>
          </p:cNvPicPr>
          <p:nvPr/>
        </p:nvPicPr>
        <p:blipFill>
          <a:blip r:embed="rId2" cstate="print"/>
          <a:srcRect/>
          <a:stretch>
            <a:fillRect/>
          </a:stretch>
        </p:blipFill>
        <p:spPr bwMode="auto">
          <a:xfrm>
            <a:off x="0" y="0"/>
            <a:ext cx="4644007" cy="6525344"/>
          </a:xfrm>
          <a:prstGeom prst="rect">
            <a:avLst/>
          </a:prstGeom>
          <a:noFill/>
        </p:spPr>
      </p:pic>
    </p:spTree>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dirty="0">
              <a:solidFill>
                <a:srgbClr val="CCFF99"/>
              </a:solidFill>
            </a:endParaRPr>
          </a:p>
        </p:txBody>
      </p:sp>
      <p:sp>
        <p:nvSpPr>
          <p:cNvPr id="6" name="Rectangle 5"/>
          <p:cNvSpPr/>
          <p:nvPr/>
        </p:nvSpPr>
        <p:spPr>
          <a:xfrm>
            <a:off x="0" y="0"/>
            <a:ext cx="9324528" cy="7029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dirty="0"/>
              <a:t>					Για τον </a:t>
            </a:r>
            <a:r>
              <a:rPr lang="el-GR" dirty="0">
                <a:solidFill>
                  <a:srgbClr val="C00000"/>
                </a:solidFill>
              </a:rPr>
              <a:t>λειτουργικό ωφελιμισμό </a:t>
            </a:r>
            <a:r>
              <a:rPr lang="el-GR" dirty="0"/>
              <a:t>του </a:t>
            </a:r>
            <a:r>
              <a:rPr lang="en-US" dirty="0"/>
              <a:t>Bentham</a:t>
            </a:r>
            <a:r>
              <a:rPr lang="el-GR" dirty="0"/>
              <a:t>, τη 					θέση των παρατηρούμενων μη ανθρώπινων ζώων 					στην κατασκευή του </a:t>
            </a:r>
            <a:r>
              <a:rPr lang="en-US" dirty="0"/>
              <a:t>Le Vaux</a:t>
            </a:r>
            <a:r>
              <a:rPr lang="el-GR" dirty="0"/>
              <a:t> θα μπορούσαν να 					πάρουν άλλα ανθρώπινα ζώα-αντικείμενα 						παρατήρησης: οι μαθητές, οι εργάτες, οι τρελοί, οι 					άρρωστοι, οι εγκληματίες. Το θέατρο του 						ζωολογικού κήπου θα μπορούσε να μετατραπεί σε 					σχολείο, σε αναμορφωτήριο, σε νοσοκομείο, σε 					φυλακή, σε εργαστήριο και εργοστάσιο, σε 					φρενοκομείο σε έναν απόλυτα ελεγχόμενο χώρο 					ασφαλούς κηδεμονίας και επιτήρησης</a:t>
            </a:r>
            <a:r>
              <a:rPr lang="el-GR" i="1" dirty="0"/>
              <a:t>.</a:t>
            </a:r>
            <a:endParaRPr lang="el-GR" dirty="0"/>
          </a:p>
        </p:txBody>
      </p:sp>
      <p:pic>
        <p:nvPicPr>
          <p:cNvPr id="72706" name="Picture 2" descr="Jeremy Bentham by Henry William Pickersgill detail.jpg"/>
          <p:cNvPicPr>
            <a:picLocks noChangeAspect="1" noChangeArrowheads="1"/>
          </p:cNvPicPr>
          <p:nvPr/>
        </p:nvPicPr>
        <p:blipFill>
          <a:blip r:embed="rId2" cstate="print"/>
          <a:srcRect/>
          <a:stretch>
            <a:fillRect/>
          </a:stretch>
        </p:blipFill>
        <p:spPr bwMode="auto">
          <a:xfrm>
            <a:off x="-36512" y="-43832"/>
            <a:ext cx="4392488" cy="7145239"/>
          </a:xfrm>
          <a:prstGeom prst="rect">
            <a:avLst/>
          </a:prstGeom>
          <a:noFill/>
        </p:spPr>
      </p:pic>
    </p:spTree>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dirty="0">
              <a:solidFill>
                <a:srgbClr val="CCFF99"/>
              </a:solidFill>
            </a:endParaRPr>
          </a:p>
        </p:txBody>
      </p:sp>
      <p:sp>
        <p:nvSpPr>
          <p:cNvPr id="6" name="Rectangle 5"/>
          <p:cNvSpPr/>
          <p:nvPr/>
        </p:nvSpPr>
        <p:spPr>
          <a:xfrm>
            <a:off x="0" y="0"/>
            <a:ext cx="9324528" cy="7029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dirty="0"/>
              <a:t>					 «… στο κέντρο υπήρχε ένα οκτάγωνο περίπτερο, ο 					πρώτος όροφος του οποίου είχε μία μόνο αίθουσα ─ 					την αίθουσα υποδοχής του βασιλιά· όλες οι πλευρές 					του περιπτέρου είχαν μεγάλα παράθυρα, στραμμένα 					προς τα επτά κλουβιά (η όγδοη πλευρά αποτελούσε 					την είσοδο) όπου ήταν κλεισμένα διάφορα είδη 					ζώων. Το θηριοτροφείο αυτό δεν υπήρχε πια στην 					εποχή του </a:t>
            </a:r>
            <a:r>
              <a:rPr lang="en-US" dirty="0"/>
              <a:t>Bentham</a:t>
            </a:r>
            <a:r>
              <a:rPr lang="el-GR" dirty="0"/>
              <a:t>. Αλλά στο πρόγραμμα του 					</a:t>
            </a:r>
            <a:r>
              <a:rPr lang="el-GR" dirty="0" err="1"/>
              <a:t>Πανοπτικού</a:t>
            </a:r>
            <a:r>
              <a:rPr lang="el-GR" dirty="0"/>
              <a:t> βρίσκουμε μια ανάλογη προσπάθεια για 					</a:t>
            </a:r>
            <a:r>
              <a:rPr lang="el-GR" dirty="0" err="1"/>
              <a:t>εξατομικευτική</a:t>
            </a:r>
            <a:r>
              <a:rPr lang="el-GR" dirty="0"/>
              <a:t> παρατήρηση, για χαρακτηρισμό και 					ταξινόμηση, για αναλυτική διευθέτηση του χώρου. 					Το </a:t>
            </a:r>
            <a:r>
              <a:rPr lang="el-GR" dirty="0" err="1"/>
              <a:t>Πανοπτικόν</a:t>
            </a:r>
            <a:r>
              <a:rPr lang="el-GR" dirty="0"/>
              <a:t> είναι ένα βασιλικό θηριοτροφείο· ο 					άνθρωπος αντικαθιστά εδώ το ζώο, η ατομική 					κατανομή αντικαθιστά την κατά είδος ομαδοποίηση 					και ο μηχανισμός μιας κρυφής εξουσίας αντικαθιστά 					τον βασιλιά.»</a:t>
            </a:r>
          </a:p>
        </p:txBody>
      </p:sp>
      <p:pic>
        <p:nvPicPr>
          <p:cNvPr id="74754" name="Picture 2" descr="Αποτέλεσμα εικόνας για εικόνες για Michel Foucault"/>
          <p:cNvPicPr>
            <a:picLocks noChangeAspect="1" noChangeArrowheads="1"/>
          </p:cNvPicPr>
          <p:nvPr/>
        </p:nvPicPr>
        <p:blipFill>
          <a:blip r:embed="rId2" cstate="print"/>
          <a:srcRect/>
          <a:stretch>
            <a:fillRect/>
          </a:stretch>
        </p:blipFill>
        <p:spPr bwMode="auto">
          <a:xfrm>
            <a:off x="-36512" y="0"/>
            <a:ext cx="4608512" cy="5631720"/>
          </a:xfrm>
          <a:prstGeom prst="rect">
            <a:avLst/>
          </a:prstGeom>
          <a:noFill/>
        </p:spPr>
      </p:pic>
      <p:sp>
        <p:nvSpPr>
          <p:cNvPr id="7" name="TextBox 6"/>
          <p:cNvSpPr txBox="1"/>
          <p:nvPr/>
        </p:nvSpPr>
        <p:spPr>
          <a:xfrm>
            <a:off x="-36512" y="5733256"/>
            <a:ext cx="4360489" cy="646331"/>
          </a:xfrm>
          <a:prstGeom prst="rect">
            <a:avLst/>
          </a:prstGeom>
          <a:noFill/>
        </p:spPr>
        <p:txBody>
          <a:bodyPr wrap="none" rtlCol="0">
            <a:spAutoFit/>
          </a:bodyPr>
          <a:lstStyle/>
          <a:p>
            <a:r>
              <a:rPr lang="en-US" b="1" dirty="0">
                <a:solidFill>
                  <a:schemeClr val="bg1"/>
                </a:solidFill>
              </a:rPr>
              <a:t>Michel Foucault</a:t>
            </a:r>
            <a:r>
              <a:rPr lang="el-GR" b="1" dirty="0">
                <a:solidFill>
                  <a:schemeClr val="bg1"/>
                </a:solidFill>
              </a:rPr>
              <a:t>: </a:t>
            </a:r>
            <a:r>
              <a:rPr lang="el-GR" b="1" i="1" dirty="0">
                <a:solidFill>
                  <a:schemeClr val="bg1"/>
                </a:solidFill>
              </a:rPr>
              <a:t>Επιτήρηση και τιμωρία. </a:t>
            </a:r>
          </a:p>
          <a:p>
            <a:r>
              <a:rPr lang="el-GR" b="1" i="1" dirty="0">
                <a:solidFill>
                  <a:schemeClr val="bg1"/>
                </a:solidFill>
              </a:rPr>
              <a:t>Η γέννηση της φυλακής</a:t>
            </a:r>
            <a:r>
              <a:rPr lang="el-GR" b="1" dirty="0">
                <a:solidFill>
                  <a:schemeClr val="bg1"/>
                </a:solidFill>
              </a:rPr>
              <a:t>, </a:t>
            </a:r>
            <a:r>
              <a:rPr lang="el-GR" b="1" dirty="0" err="1">
                <a:solidFill>
                  <a:schemeClr val="bg1"/>
                </a:solidFill>
              </a:rPr>
              <a:t>Ράππας</a:t>
            </a:r>
            <a:r>
              <a:rPr lang="el-GR" b="1" dirty="0">
                <a:solidFill>
                  <a:schemeClr val="bg1"/>
                </a:solidFill>
              </a:rPr>
              <a:t>, Αθήνα 1989</a:t>
            </a:r>
          </a:p>
        </p:txBody>
      </p:sp>
    </p:spTree>
  </p:cSld>
  <p:clrMapOvr>
    <a:masterClrMapping/>
  </p:clrMapOvr>
  <p:transition>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 y="0"/>
            <a:ext cx="9180512" cy="6858000"/>
          </a:xfrm>
        </p:spPr>
        <p:txBody>
          <a:bodyPr>
            <a:noAutofit/>
          </a:bodyPr>
          <a:lstStyle/>
          <a:p>
            <a:pPr>
              <a:buNone/>
            </a:pPr>
            <a:r>
              <a:rPr lang="el-GR" sz="2400" b="1" dirty="0">
                <a:solidFill>
                  <a:srgbClr val="CCFF99"/>
                </a:solidFill>
              </a:rPr>
              <a:t>Το θέαμα των εξωτικών ζώων γίνεται έτσι προπομπός </a:t>
            </a:r>
          </a:p>
          <a:p>
            <a:pPr>
              <a:buNone/>
            </a:pPr>
            <a:r>
              <a:rPr lang="el-GR" sz="2400" b="1" dirty="0">
                <a:solidFill>
                  <a:srgbClr val="CCFF99"/>
                </a:solidFill>
              </a:rPr>
              <a:t>όχι μόνο μιας ιδιάζουσας αρχιτεκτονικής διάστασης, </a:t>
            </a:r>
          </a:p>
          <a:p>
            <a:pPr>
              <a:buNone/>
            </a:pPr>
            <a:r>
              <a:rPr lang="el-GR" sz="2400" b="1" dirty="0">
                <a:solidFill>
                  <a:srgbClr val="CCFF99"/>
                </a:solidFill>
              </a:rPr>
              <a:t>αλλά και μιας σημαντικής εξουσιαστικής σχέσης </a:t>
            </a:r>
          </a:p>
          <a:p>
            <a:pPr>
              <a:buNone/>
            </a:pPr>
            <a:r>
              <a:rPr lang="el-GR" sz="2400" b="1" dirty="0">
                <a:solidFill>
                  <a:srgbClr val="CCFF99"/>
                </a:solidFill>
              </a:rPr>
              <a:t>η οποία στηρίζεται στη διαλεκτική του </a:t>
            </a:r>
            <a:r>
              <a:rPr lang="el-GR" sz="2400" b="1" dirty="0" err="1">
                <a:solidFill>
                  <a:srgbClr val="FFC000"/>
                </a:solidFill>
              </a:rPr>
              <a:t>θεάσθαι</a:t>
            </a:r>
            <a:r>
              <a:rPr lang="el-GR" sz="2400" b="1" dirty="0">
                <a:solidFill>
                  <a:srgbClr val="FFC000"/>
                </a:solidFill>
              </a:rPr>
              <a:t> και </a:t>
            </a:r>
          </a:p>
          <a:p>
            <a:pPr>
              <a:buNone/>
            </a:pPr>
            <a:r>
              <a:rPr lang="el-GR" sz="2400" b="1" dirty="0">
                <a:solidFill>
                  <a:srgbClr val="FFC000"/>
                </a:solidFill>
              </a:rPr>
              <a:t>του θεαθήναι </a:t>
            </a:r>
            <a:r>
              <a:rPr lang="el-GR" sz="2400" b="1" dirty="0">
                <a:solidFill>
                  <a:srgbClr val="CCFF99"/>
                </a:solidFill>
              </a:rPr>
              <a:t>και μπορεί να βρει τις εξελιγμένες </a:t>
            </a:r>
          </a:p>
          <a:p>
            <a:pPr>
              <a:buNone/>
            </a:pPr>
            <a:r>
              <a:rPr lang="el-GR" sz="2400" b="1" dirty="0">
                <a:solidFill>
                  <a:srgbClr val="CCFF99"/>
                </a:solidFill>
              </a:rPr>
              <a:t>συνεπαγωγές της στα σύγχρονα συστήματα </a:t>
            </a:r>
          </a:p>
          <a:p>
            <a:pPr>
              <a:buNone/>
            </a:pPr>
            <a:r>
              <a:rPr lang="el-GR" sz="2400" b="1" dirty="0">
                <a:solidFill>
                  <a:srgbClr val="CCFF99"/>
                </a:solidFill>
              </a:rPr>
              <a:t>παρακολούθησης και επιτήρησης. Αλλά η</a:t>
            </a:r>
          </a:p>
          <a:p>
            <a:pPr>
              <a:buNone/>
            </a:pPr>
            <a:r>
              <a:rPr lang="el-GR" sz="2400" b="1" dirty="0">
                <a:solidFill>
                  <a:srgbClr val="CCFF99"/>
                </a:solidFill>
              </a:rPr>
              <a:t> βασική δομή βρίσκεται ήδη εδώ: οι έγκλειστοι του </a:t>
            </a:r>
            <a:r>
              <a:rPr lang="en-US" sz="2400" b="1" dirty="0">
                <a:solidFill>
                  <a:srgbClr val="CCFF99"/>
                </a:solidFill>
              </a:rPr>
              <a:t>Bentham</a:t>
            </a:r>
            <a:r>
              <a:rPr lang="el-GR" sz="2400" b="1" dirty="0">
                <a:solidFill>
                  <a:srgbClr val="CCFF99"/>
                </a:solidFill>
              </a:rPr>
              <a:t> και τα εξωτικά ζώα του </a:t>
            </a:r>
            <a:r>
              <a:rPr lang="en-US" sz="2400" b="1" dirty="0">
                <a:solidFill>
                  <a:srgbClr val="CCFF99"/>
                </a:solidFill>
              </a:rPr>
              <a:t>Le Vaux</a:t>
            </a:r>
            <a:r>
              <a:rPr lang="el-GR" sz="2400" b="1" dirty="0">
                <a:solidFill>
                  <a:srgbClr val="CCFF99"/>
                </a:solidFill>
              </a:rPr>
              <a:t> είναι, αντικείμενα μιας πληροφόρησης, ποτέ υποκείμενα μιας επικοινωνίας. Τα όντα αυτά, κλειδωμένα στα κελιά τους, δεν μπορούν να επικοινωνήσουν μεταξύ τους, αλλά είναι μονίμως εκτεθειμένα στο βλέμμα του επιτηρητή τους. Γνωρίζουν ανά πάσα στιγμή ότι παρακολουθούνται, ακόμα και αν δεν παρακολουθούνται πραγματικά: η ύπαρξη του </a:t>
            </a:r>
            <a:r>
              <a:rPr lang="el-GR" sz="2400" b="1" dirty="0">
                <a:solidFill>
                  <a:srgbClr val="FFC000"/>
                </a:solidFill>
              </a:rPr>
              <a:t>κεντρικού περιπτέρου </a:t>
            </a:r>
            <a:r>
              <a:rPr lang="el-GR" sz="2400" b="1" dirty="0">
                <a:solidFill>
                  <a:srgbClr val="CCFF99"/>
                </a:solidFill>
              </a:rPr>
              <a:t>αρκεί για να δημιουργείται αυτή η δεσμευτική αίσθηση. Η αρχιτεκτονική επικυρώνει εδώ την εξουσία και ο δυνητικός έλεγχος διασφαλίζει την εξάρτηση των </a:t>
            </a:r>
            <a:r>
              <a:rPr lang="el-GR" sz="2400" b="1" dirty="0" err="1">
                <a:solidFill>
                  <a:srgbClr val="CCFF99"/>
                </a:solidFill>
              </a:rPr>
              <a:t>θεωμένων</a:t>
            </a:r>
            <a:r>
              <a:rPr lang="el-GR" sz="2400" b="1" dirty="0">
                <a:solidFill>
                  <a:srgbClr val="CCFF99"/>
                </a:solidFill>
              </a:rPr>
              <a:t> από τους θεατές. </a:t>
            </a:r>
          </a:p>
          <a:p>
            <a:endParaRPr lang="el-GR" sz="2400" b="1" dirty="0">
              <a:solidFill>
                <a:srgbClr val="CCFF99"/>
              </a:solidFill>
            </a:endParaRPr>
          </a:p>
          <a:p>
            <a:endParaRPr lang="el-GR" sz="2400" b="1" dirty="0">
              <a:solidFill>
                <a:srgbClr val="CCFF99"/>
              </a:solidFill>
            </a:endParaRPr>
          </a:p>
        </p:txBody>
      </p:sp>
      <p:pic>
        <p:nvPicPr>
          <p:cNvPr id="45058" name="Picture 2" descr="Αποτέλεσμα εικόνας για εικόνες για Michel Foucault"/>
          <p:cNvPicPr>
            <a:picLocks noChangeAspect="1" noChangeArrowheads="1"/>
          </p:cNvPicPr>
          <p:nvPr/>
        </p:nvPicPr>
        <p:blipFill>
          <a:blip r:embed="rId2" cstate="print"/>
          <a:srcRect/>
          <a:stretch>
            <a:fillRect/>
          </a:stretch>
        </p:blipFill>
        <p:spPr bwMode="auto">
          <a:xfrm>
            <a:off x="6536754" y="-27384"/>
            <a:ext cx="2571750" cy="3168352"/>
          </a:xfrm>
          <a:prstGeom prst="rect">
            <a:avLst/>
          </a:prstGeom>
          <a:noFill/>
        </p:spPr>
      </p:pic>
    </p:spTree>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dirty="0">
              <a:solidFill>
                <a:srgbClr val="CCFF99"/>
              </a:solidFill>
            </a:endParaRPr>
          </a:p>
        </p:txBody>
      </p:sp>
      <p:sp>
        <p:nvSpPr>
          <p:cNvPr id="6" name="Rectangle 5"/>
          <p:cNvSpPr/>
          <p:nvPr/>
        </p:nvSpPr>
        <p:spPr>
          <a:xfrm>
            <a:off x="0" y="0"/>
            <a:ext cx="9324528" cy="7029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l-GR" dirty="0"/>
          </a:p>
        </p:txBody>
      </p:sp>
      <p:pic>
        <p:nvPicPr>
          <p:cNvPr id="8" name="Picture 2"/>
          <p:cNvPicPr>
            <a:picLocks noChangeAspect="1" noChangeArrowheads="1"/>
          </p:cNvPicPr>
          <p:nvPr/>
        </p:nvPicPr>
        <p:blipFill>
          <a:blip r:embed="rId2" cstate="print"/>
          <a:srcRect/>
          <a:stretch>
            <a:fillRect/>
          </a:stretch>
        </p:blipFill>
        <p:spPr bwMode="auto">
          <a:xfrm>
            <a:off x="0" y="-6928"/>
            <a:ext cx="9324528" cy="7036327"/>
          </a:xfrm>
          <a:prstGeom prst="rect">
            <a:avLst/>
          </a:prstGeom>
          <a:noFill/>
          <a:ln w="9525">
            <a:noFill/>
            <a:miter lim="800000"/>
            <a:headEnd/>
            <a:tailEnd/>
          </a:ln>
        </p:spPr>
      </p:pic>
      <p:sp>
        <p:nvSpPr>
          <p:cNvPr id="9" name="TextBox 8"/>
          <p:cNvSpPr txBox="1"/>
          <p:nvPr/>
        </p:nvSpPr>
        <p:spPr>
          <a:xfrm>
            <a:off x="-5573" y="-6929"/>
            <a:ext cx="9627957" cy="7478970"/>
          </a:xfrm>
          <a:prstGeom prst="rect">
            <a:avLst/>
          </a:prstGeom>
          <a:noFill/>
        </p:spPr>
        <p:txBody>
          <a:bodyPr wrap="square" rtlCol="0">
            <a:spAutoFit/>
          </a:bodyPr>
          <a:lstStyle/>
          <a:p>
            <a:r>
              <a:rPr lang="el-GR" sz="2000" b="1" dirty="0"/>
              <a:t>Ο κυνικός ορθολογισμός και το ερευνητικό ενδιαφέρον για την επιστημονική παρατήρηση </a:t>
            </a:r>
          </a:p>
          <a:p>
            <a:r>
              <a:rPr lang="el-GR" sz="2000" b="1" dirty="0"/>
              <a:t>του φυσικού κόσμου αποτέλεσαν τα δύο επίσημα κίνητρα αλλά και τα δύο επίσημα άλλοθι </a:t>
            </a:r>
          </a:p>
          <a:p>
            <a:r>
              <a:rPr lang="el-GR" sz="2000" b="1" dirty="0"/>
              <a:t>των επιστημόνων που διαμέλιζαν ακόμα και τα σπάνια ζώα των Βερσαλλιών </a:t>
            </a:r>
          </a:p>
          <a:p>
            <a:r>
              <a:rPr lang="el-GR" sz="2000" b="1" dirty="0"/>
              <a:t>						         που είχαν πεθάνει για να </a:t>
            </a:r>
          </a:p>
          <a:p>
            <a:r>
              <a:rPr lang="el-GR" sz="2000" b="1" dirty="0"/>
              <a:t>						         προωθήσουν τις ανατομικές </a:t>
            </a:r>
          </a:p>
          <a:p>
            <a:r>
              <a:rPr lang="el-GR" sz="2000" b="1" dirty="0"/>
              <a:t>						        γνώσεις τους και να προβούν </a:t>
            </a:r>
          </a:p>
          <a:p>
            <a:r>
              <a:rPr lang="el-GR" sz="2000" b="1" dirty="0"/>
              <a:t>						        στις αντίστοιχες δημοσιεύσεις </a:t>
            </a:r>
          </a:p>
          <a:p>
            <a:r>
              <a:rPr lang="el-GR" sz="2000" b="1" dirty="0"/>
              <a:t>						        τους. Η επιστημονική ανατομική </a:t>
            </a:r>
          </a:p>
          <a:p>
            <a:r>
              <a:rPr lang="el-GR" sz="2000" b="1" dirty="0"/>
              <a:t>						       περιγραφή έδινε το έναυσμα και </a:t>
            </a:r>
          </a:p>
          <a:p>
            <a:r>
              <a:rPr lang="el-GR" sz="2000" b="1" dirty="0"/>
              <a:t>						       στην καλλιτεχνική παρατήρηση </a:t>
            </a:r>
          </a:p>
          <a:p>
            <a:r>
              <a:rPr lang="el-GR" sz="2000" b="1" dirty="0"/>
              <a:t>						       και έκφραση να συνεχίσει την </a:t>
            </a:r>
          </a:p>
          <a:p>
            <a:r>
              <a:rPr lang="el-GR" sz="2000" b="1" dirty="0"/>
              <a:t>						       προσπάθεια των παλαιότερων </a:t>
            </a:r>
          </a:p>
          <a:p>
            <a:r>
              <a:rPr lang="el-GR" sz="2000" b="1" dirty="0"/>
              <a:t>						         ανατόμων ζωγράφων (λ.χ. του </a:t>
            </a:r>
          </a:p>
          <a:p>
            <a:r>
              <a:rPr lang="el-GR" sz="2000" b="1" dirty="0"/>
              <a:t>						         </a:t>
            </a:r>
            <a:r>
              <a:rPr lang="el-GR" sz="2000" b="1" dirty="0" err="1"/>
              <a:t>Dürer</a:t>
            </a:r>
            <a:r>
              <a:rPr lang="el-GR" sz="2000" b="1" dirty="0"/>
              <a:t> ή του </a:t>
            </a:r>
            <a:r>
              <a:rPr lang="el-GR" sz="2000" b="1" dirty="0" err="1"/>
              <a:t>daVinci</a:t>
            </a:r>
            <a:r>
              <a:rPr lang="el-GR" sz="2000" b="1" dirty="0"/>
              <a:t>) με νέα </a:t>
            </a:r>
          </a:p>
          <a:p>
            <a:r>
              <a:rPr lang="el-GR" sz="2000" b="1" dirty="0"/>
              <a:t>						        δεδομένα στα έργα των </a:t>
            </a:r>
          </a:p>
          <a:p>
            <a:r>
              <a:rPr lang="el-GR" sz="2000" b="1" dirty="0"/>
              <a:t>							νεωτέρων, όπως του </a:t>
            </a:r>
          </a:p>
          <a:p>
            <a:r>
              <a:rPr lang="el-GR" sz="2000" b="1" i="1" dirty="0"/>
              <a:t>							 </a:t>
            </a:r>
            <a:r>
              <a:rPr lang="en-US" sz="2000" b="1" i="1" dirty="0"/>
              <a:t>Rembrandt</a:t>
            </a:r>
            <a:r>
              <a:rPr lang="el-GR" sz="2000" b="1" i="1" dirty="0"/>
              <a:t> ή του </a:t>
            </a:r>
            <a:r>
              <a:rPr lang="en-US" sz="2000" b="1" dirty="0"/>
              <a:t>Otto </a:t>
            </a:r>
            <a:endParaRPr lang="el-GR" sz="2000" b="1" dirty="0"/>
          </a:p>
          <a:p>
            <a:r>
              <a:rPr lang="el-GR" sz="2000" b="1" dirty="0"/>
              <a:t>							     </a:t>
            </a:r>
            <a:r>
              <a:rPr lang="en-US" sz="2000" b="1" dirty="0" err="1"/>
              <a:t>Marseus</a:t>
            </a:r>
            <a:r>
              <a:rPr lang="en-US" sz="2000" b="1" dirty="0"/>
              <a:t> van </a:t>
            </a:r>
            <a:r>
              <a:rPr lang="en-US" sz="2000" b="1" dirty="0" err="1"/>
              <a:t>Schrieck</a:t>
            </a:r>
            <a:r>
              <a:rPr lang="el-GR" sz="2000" b="1" i="1" dirty="0"/>
              <a:t>.</a:t>
            </a:r>
          </a:p>
          <a:p>
            <a:r>
              <a:rPr lang="el-GR" sz="2000" b="1" i="1" dirty="0"/>
              <a:t>Δεδομένης της απαγόρευσης από την εκκλησία των ανατομών σε νεκρά ανθρώπινα σώματα, </a:t>
            </a:r>
          </a:p>
          <a:p>
            <a:r>
              <a:rPr lang="el-GR" sz="2000" b="1" i="1" dirty="0"/>
              <a:t>το φαινόμενο ενισχυόταν. Στις αρχές του 17</a:t>
            </a:r>
            <a:r>
              <a:rPr lang="el-GR" sz="2000" b="1" i="1" baseline="30000" dirty="0"/>
              <a:t>ου</a:t>
            </a:r>
            <a:r>
              <a:rPr lang="el-GR" sz="2000" b="1" i="1" dirty="0"/>
              <a:t> αιώνα ο </a:t>
            </a:r>
            <a:r>
              <a:rPr lang="en-US" sz="2000" b="1" i="1" dirty="0"/>
              <a:t>Francis Bacon</a:t>
            </a:r>
            <a:r>
              <a:rPr lang="el-GR" sz="2000" b="1" i="1" dirty="0"/>
              <a:t>, υποστήριζε ότι </a:t>
            </a:r>
          </a:p>
          <a:p>
            <a:r>
              <a:rPr lang="el-GR" sz="2000" b="1" i="1" dirty="0"/>
              <a:t>παρά το απάνθρωπο της επέμβασης σε ζωντανούς οργανισμούς, ο ερευνητής «θα μπορούσε </a:t>
            </a:r>
          </a:p>
          <a:p>
            <a:r>
              <a:rPr lang="el-GR" sz="2000" b="1" i="1" dirty="0"/>
              <a:t>κάλλιστα να κατευθυνθεί προς την ανατομή ζωντανών κτηνών».</a:t>
            </a:r>
            <a:endParaRPr lang="el-GR" sz="2000" b="1" dirty="0"/>
          </a:p>
          <a:p>
            <a:endParaRPr lang="el-GR" sz="2000" b="1" dirty="0"/>
          </a:p>
          <a:p>
            <a:endParaRPr lang="el-GR" sz="2000" b="1" dirty="0"/>
          </a:p>
        </p:txBody>
      </p:sp>
    </p:spTree>
  </p:cSld>
  <p:clrMapOvr>
    <a:masterClrMapping/>
  </p:clrMapOvr>
  <p:transition>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528" y="0"/>
            <a:ext cx="9324528" cy="6858000"/>
          </a:xfrm>
        </p:spPr>
        <p:txBody>
          <a:bodyPr>
            <a:noAutofit/>
          </a:bodyPr>
          <a:lstStyle/>
          <a:p>
            <a:pPr>
              <a:buNone/>
            </a:pPr>
            <a:r>
              <a:rPr lang="el-GR" sz="2400" dirty="0">
                <a:solidFill>
                  <a:srgbClr val="CCFF99"/>
                </a:solidFill>
              </a:rPr>
              <a:t>  Είναι αλήθεια ότι στον 17</a:t>
            </a:r>
            <a:r>
              <a:rPr lang="el-GR" sz="2400" baseline="30000" dirty="0">
                <a:solidFill>
                  <a:srgbClr val="CCFF99"/>
                </a:solidFill>
              </a:rPr>
              <a:t>ο</a:t>
            </a:r>
            <a:r>
              <a:rPr lang="el-GR" sz="2400" dirty="0">
                <a:solidFill>
                  <a:srgbClr val="CCFF99"/>
                </a:solidFill>
              </a:rPr>
              <a:t>  και 18</a:t>
            </a:r>
            <a:r>
              <a:rPr lang="el-GR" sz="2400" baseline="30000" dirty="0">
                <a:solidFill>
                  <a:srgbClr val="CCFF99"/>
                </a:solidFill>
              </a:rPr>
              <a:t>ο</a:t>
            </a:r>
            <a:r>
              <a:rPr lang="el-GR" sz="2400" dirty="0">
                <a:solidFill>
                  <a:srgbClr val="CCFF99"/>
                </a:solidFill>
              </a:rPr>
              <a:t>  αιώνα</a:t>
            </a:r>
            <a:endParaRPr lang="en-US" sz="2400" dirty="0">
              <a:solidFill>
                <a:srgbClr val="CCFF99"/>
              </a:solidFill>
            </a:endParaRPr>
          </a:p>
          <a:p>
            <a:pPr>
              <a:buNone/>
            </a:pPr>
            <a:r>
              <a:rPr lang="el-GR" sz="2400" dirty="0">
                <a:solidFill>
                  <a:srgbClr val="CCFF99"/>
                </a:solidFill>
              </a:rPr>
              <a:t>συγκεντρώνονται οι περισσότερες </a:t>
            </a:r>
            <a:endParaRPr lang="en-US" sz="2400" dirty="0">
              <a:solidFill>
                <a:srgbClr val="CCFF99"/>
              </a:solidFill>
            </a:endParaRPr>
          </a:p>
          <a:p>
            <a:pPr>
              <a:buNone/>
            </a:pPr>
            <a:r>
              <a:rPr lang="en-US" sz="2400" dirty="0">
                <a:solidFill>
                  <a:srgbClr val="CCFF99"/>
                </a:solidFill>
              </a:rPr>
              <a:t>  </a:t>
            </a:r>
            <a:r>
              <a:rPr lang="el-GR" sz="2400" dirty="0">
                <a:solidFill>
                  <a:srgbClr val="CCFF99"/>
                </a:solidFill>
              </a:rPr>
              <a:t>φιλοσοφικές συζητήσεις περί των ζώων </a:t>
            </a:r>
            <a:endParaRPr lang="en-US" sz="2400" dirty="0">
              <a:solidFill>
                <a:srgbClr val="CCFF99"/>
              </a:solidFill>
            </a:endParaRPr>
          </a:p>
          <a:p>
            <a:pPr>
              <a:buNone/>
            </a:pPr>
            <a:r>
              <a:rPr lang="en-US" sz="2400" dirty="0">
                <a:solidFill>
                  <a:srgbClr val="CCFF99"/>
                </a:solidFill>
              </a:rPr>
              <a:t>  </a:t>
            </a:r>
            <a:r>
              <a:rPr lang="el-GR" sz="2400" dirty="0">
                <a:solidFill>
                  <a:srgbClr val="CCFF99"/>
                </a:solidFill>
              </a:rPr>
              <a:t>απ’ ό,τι σε οποιαδήποτε άλλη ιστορική </a:t>
            </a:r>
            <a:endParaRPr lang="en-US" sz="2400" dirty="0">
              <a:solidFill>
                <a:srgbClr val="CCFF99"/>
              </a:solidFill>
            </a:endParaRPr>
          </a:p>
          <a:p>
            <a:pPr>
              <a:buNone/>
            </a:pPr>
            <a:r>
              <a:rPr lang="en-US" sz="2400" dirty="0">
                <a:solidFill>
                  <a:srgbClr val="CCFF99"/>
                </a:solidFill>
              </a:rPr>
              <a:t>  </a:t>
            </a:r>
            <a:r>
              <a:rPr lang="el-GR" sz="2400" dirty="0">
                <a:solidFill>
                  <a:srgbClr val="CCFF99"/>
                </a:solidFill>
              </a:rPr>
              <a:t>εποχή πριν από το 1970. </a:t>
            </a:r>
            <a:endParaRPr lang="en-US" sz="2400" dirty="0">
              <a:solidFill>
                <a:srgbClr val="CCFF99"/>
              </a:solidFill>
            </a:endParaRPr>
          </a:p>
          <a:p>
            <a:pPr>
              <a:buNone/>
            </a:pPr>
            <a:endParaRPr lang="en-US" sz="2400" dirty="0">
              <a:solidFill>
                <a:srgbClr val="CCFF99"/>
              </a:solidFill>
            </a:endParaRPr>
          </a:p>
          <a:p>
            <a:pPr>
              <a:buNone/>
            </a:pPr>
            <a:r>
              <a:rPr lang="en-US" sz="2400" dirty="0">
                <a:solidFill>
                  <a:srgbClr val="CCFF99"/>
                </a:solidFill>
              </a:rPr>
              <a:t>  </a:t>
            </a:r>
            <a:r>
              <a:rPr lang="el-GR" sz="2400" dirty="0">
                <a:solidFill>
                  <a:srgbClr val="CCFF99"/>
                </a:solidFill>
              </a:rPr>
              <a:t>Σε αυτό </a:t>
            </a:r>
            <a:endParaRPr lang="en-US" sz="2400" dirty="0">
              <a:solidFill>
                <a:srgbClr val="CCFF99"/>
              </a:solidFill>
            </a:endParaRPr>
          </a:p>
          <a:p>
            <a:pPr>
              <a:buNone/>
            </a:pPr>
            <a:r>
              <a:rPr lang="en-US" sz="2400" dirty="0">
                <a:solidFill>
                  <a:srgbClr val="CCFF99"/>
                </a:solidFill>
              </a:rPr>
              <a:t>  </a:t>
            </a:r>
            <a:r>
              <a:rPr lang="el-GR" sz="2400" dirty="0">
                <a:solidFill>
                  <a:srgbClr val="CCFF99"/>
                </a:solidFill>
              </a:rPr>
              <a:t>συνέβαλε η δημοφιλής </a:t>
            </a:r>
            <a:r>
              <a:rPr lang="el-GR" sz="2400" dirty="0">
                <a:solidFill>
                  <a:srgbClr val="FFC000"/>
                </a:solidFill>
              </a:rPr>
              <a:t>ζωοτομία</a:t>
            </a:r>
            <a:r>
              <a:rPr lang="el-GR" sz="2400" dirty="0">
                <a:solidFill>
                  <a:srgbClr val="CCFF99"/>
                </a:solidFill>
              </a:rPr>
              <a:t> ως </a:t>
            </a:r>
            <a:endParaRPr lang="en-US" sz="2400" dirty="0">
              <a:solidFill>
                <a:srgbClr val="CCFF99"/>
              </a:solidFill>
            </a:endParaRPr>
          </a:p>
          <a:p>
            <a:pPr>
              <a:buNone/>
            </a:pPr>
            <a:r>
              <a:rPr lang="en-US" sz="2400" dirty="0">
                <a:solidFill>
                  <a:srgbClr val="CCFF99"/>
                </a:solidFill>
              </a:rPr>
              <a:t>  </a:t>
            </a:r>
            <a:r>
              <a:rPr lang="el-GR" sz="2400" dirty="0">
                <a:solidFill>
                  <a:srgbClr val="CCFF99"/>
                </a:solidFill>
              </a:rPr>
              <a:t>μια νέα πειραματική επιστήμη, η </a:t>
            </a:r>
            <a:endParaRPr lang="en-US" sz="2400" dirty="0">
              <a:solidFill>
                <a:srgbClr val="CCFF99"/>
              </a:solidFill>
            </a:endParaRPr>
          </a:p>
          <a:p>
            <a:pPr>
              <a:buNone/>
            </a:pPr>
            <a:r>
              <a:rPr lang="en-US" sz="2400" dirty="0">
                <a:solidFill>
                  <a:srgbClr val="CCFF99"/>
                </a:solidFill>
              </a:rPr>
              <a:t>  </a:t>
            </a:r>
            <a:r>
              <a:rPr lang="el-GR" sz="2400" dirty="0">
                <a:solidFill>
                  <a:srgbClr val="CCFF99"/>
                </a:solidFill>
              </a:rPr>
              <a:t>πλήρης ένταξη των ζώων στη διατροφή </a:t>
            </a:r>
            <a:endParaRPr lang="en-US" sz="2400" dirty="0">
              <a:solidFill>
                <a:srgbClr val="CCFF99"/>
              </a:solidFill>
            </a:endParaRPr>
          </a:p>
          <a:p>
            <a:pPr>
              <a:buNone/>
            </a:pPr>
            <a:r>
              <a:rPr lang="en-US" sz="2400" dirty="0">
                <a:solidFill>
                  <a:srgbClr val="CCFF99"/>
                </a:solidFill>
              </a:rPr>
              <a:t>  </a:t>
            </a:r>
            <a:r>
              <a:rPr lang="el-GR" sz="2400" dirty="0">
                <a:solidFill>
                  <a:srgbClr val="CCFF99"/>
                </a:solidFill>
              </a:rPr>
              <a:t>των ανθρώπων και στον εργασιακό τους </a:t>
            </a:r>
            <a:endParaRPr lang="en-US" sz="2400" dirty="0">
              <a:solidFill>
                <a:srgbClr val="CCFF99"/>
              </a:solidFill>
            </a:endParaRPr>
          </a:p>
          <a:p>
            <a:pPr>
              <a:buNone/>
            </a:pPr>
            <a:r>
              <a:rPr lang="en-US" sz="2400" dirty="0">
                <a:solidFill>
                  <a:srgbClr val="CCFF99"/>
                </a:solidFill>
              </a:rPr>
              <a:t>  </a:t>
            </a:r>
            <a:r>
              <a:rPr lang="el-GR" sz="2400" dirty="0">
                <a:solidFill>
                  <a:srgbClr val="CCFF99"/>
                </a:solidFill>
              </a:rPr>
              <a:t>βίο καθώς και η εξάπλωση της </a:t>
            </a:r>
            <a:r>
              <a:rPr lang="el-GR" sz="2400" dirty="0">
                <a:solidFill>
                  <a:srgbClr val="FFC000"/>
                </a:solidFill>
              </a:rPr>
              <a:t>τυπογραφίας</a:t>
            </a:r>
            <a:r>
              <a:rPr lang="el-GR" sz="2400" dirty="0">
                <a:solidFill>
                  <a:srgbClr val="CCFF99"/>
                </a:solidFill>
              </a:rPr>
              <a:t>.</a:t>
            </a:r>
            <a:endParaRPr lang="en-US" sz="2400" dirty="0">
              <a:solidFill>
                <a:srgbClr val="CCFF99"/>
              </a:solidFill>
            </a:endParaRPr>
          </a:p>
          <a:p>
            <a:endParaRPr lang="el-GR" sz="2400" dirty="0">
              <a:solidFill>
                <a:srgbClr val="CCFF99"/>
              </a:solidFill>
            </a:endParaRPr>
          </a:p>
          <a:p>
            <a:endParaRPr lang="el-GR" sz="2400" dirty="0">
              <a:solidFill>
                <a:srgbClr val="CCFF99"/>
              </a:solidFill>
            </a:endParaRPr>
          </a:p>
          <a:p>
            <a:endParaRPr lang="el-GR" sz="2400" dirty="0">
              <a:solidFill>
                <a:srgbClr val="CCFF99"/>
              </a:solidFill>
            </a:endParaRPr>
          </a:p>
        </p:txBody>
      </p:sp>
      <p:pic>
        <p:nvPicPr>
          <p:cNvPr id="52226" name="Picture 2" descr="Αποτέλεσμα εικόνας για εικόνες για ζωοτομία"/>
          <p:cNvPicPr>
            <a:picLocks noChangeAspect="1" noChangeArrowheads="1"/>
          </p:cNvPicPr>
          <p:nvPr/>
        </p:nvPicPr>
        <p:blipFill>
          <a:blip r:embed="rId2" cstate="print"/>
          <a:srcRect/>
          <a:stretch>
            <a:fillRect/>
          </a:stretch>
        </p:blipFill>
        <p:spPr bwMode="auto">
          <a:xfrm>
            <a:off x="5099810" y="-27384"/>
            <a:ext cx="4080702" cy="4104456"/>
          </a:xfrm>
          <a:prstGeom prst="rect">
            <a:avLst/>
          </a:prstGeom>
          <a:noFill/>
        </p:spPr>
      </p:pic>
    </p:spTree>
  </p:cSld>
  <p:clrMapOvr>
    <a:masterClrMapping/>
  </p:clrMapOvr>
  <p:transition>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dirty="0">
              <a:solidFill>
                <a:srgbClr val="CCFF99"/>
              </a:solidFill>
            </a:endParaRPr>
          </a:p>
        </p:txBody>
      </p:sp>
      <p:sp>
        <p:nvSpPr>
          <p:cNvPr id="6" name="Rectangle 5"/>
          <p:cNvSpPr/>
          <p:nvPr/>
        </p:nvSpPr>
        <p:spPr>
          <a:xfrm>
            <a:off x="0" y="0"/>
            <a:ext cx="9324528" cy="7029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dirty="0"/>
              <a:t>		</a:t>
            </a:r>
            <a:r>
              <a:rPr lang="el-GR" sz="2400" b="1" i="1" dirty="0">
                <a:solidFill>
                  <a:srgbClr val="0000FF"/>
                </a:solidFill>
              </a:rPr>
              <a:t> Το ανθρωποκεντρικό επιχείρημα</a:t>
            </a:r>
            <a:endParaRPr lang="el-GR" sz="2400" dirty="0">
              <a:solidFill>
                <a:srgbClr val="0000FF"/>
              </a:solidFill>
            </a:endParaRPr>
          </a:p>
          <a:p>
            <a:r>
              <a:rPr lang="el-GR" dirty="0"/>
              <a:t> </a:t>
            </a:r>
          </a:p>
          <a:p>
            <a:r>
              <a:rPr lang="el-GR" sz="2400" b="1" i="1" dirty="0"/>
              <a:t>Κατά τον 18</a:t>
            </a:r>
            <a:r>
              <a:rPr lang="el-GR" sz="2400" b="1" i="1" baseline="30000" dirty="0"/>
              <a:t>ο</a:t>
            </a:r>
            <a:r>
              <a:rPr lang="el-GR" sz="2400" b="1" i="1" dirty="0"/>
              <a:t> αιώνα, άρχισε να ακούγεται πιο έντονα ο απόηχος των ιδεών του </a:t>
            </a:r>
            <a:r>
              <a:rPr lang="en-US" sz="2400" b="1" i="1" dirty="0"/>
              <a:t>Montaigne</a:t>
            </a:r>
            <a:r>
              <a:rPr lang="el-GR" sz="2400" b="1" i="1" dirty="0"/>
              <a:t> και να αναπτύσσεται ένας ιδιάζων ηθικός λόγος, το κεντρικό επιχείρημα του οποίου, που είχε υιοθετήσει και ο </a:t>
            </a:r>
            <a:r>
              <a:rPr lang="en-US" sz="2400" b="1" i="1" dirty="0"/>
              <a:t>Kant</a:t>
            </a:r>
            <a:r>
              <a:rPr lang="el-GR" sz="2400" b="1" i="1" dirty="0"/>
              <a:t>, ακούγεται ισχυρό ακόμα και στις ημέρες μας: </a:t>
            </a:r>
            <a:r>
              <a:rPr lang="el-GR" sz="2400" b="1" i="1" dirty="0">
                <a:solidFill>
                  <a:srgbClr val="0000FF"/>
                </a:solidFill>
              </a:rPr>
              <a:t>εάν ένας άνθρωπος είναι ικανός να διασκεδάζει με τον βασανισμό των ζώων</a:t>
            </a:r>
            <a:r>
              <a:rPr lang="el-GR" sz="2400" b="1" i="1" dirty="0"/>
              <a:t>, </a:t>
            </a:r>
            <a:r>
              <a:rPr lang="el-GR" sz="2400" b="1" i="1" dirty="0" err="1"/>
              <a:t>πολλώ</a:t>
            </a:r>
            <a:r>
              <a:rPr lang="el-GR" sz="2400" b="1" i="1" dirty="0"/>
              <a:t> δε μάλλον όταν ο ίδιος συμμετέχει στον βασανισμό αυτόν, </a:t>
            </a:r>
            <a:r>
              <a:rPr lang="el-GR" sz="2400" b="1" i="1" dirty="0">
                <a:solidFill>
                  <a:srgbClr val="0000FF"/>
                </a:solidFill>
              </a:rPr>
              <a:t>ποια πρέπει να είναι η αναμενόμενη συμπεριφορά του απέναντι στους συνανθρώπους του</a:t>
            </a:r>
            <a:r>
              <a:rPr lang="el-GR" sz="2400" b="1" i="1" dirty="0"/>
              <a:t>; </a:t>
            </a:r>
          </a:p>
          <a:p>
            <a:endParaRPr lang="el-GR" sz="2400" b="1" i="1" dirty="0"/>
          </a:p>
          <a:p>
            <a:r>
              <a:rPr lang="el-GR" sz="2400" b="1" i="1" dirty="0"/>
              <a:t>Η σκέψη αυτή διατρέχει με διάφορες παραλλαγές τις θέσεις πολλών υπερασπιστών της ζωικής ευημερίας από τον Πυθαγόρα και τον Πορφύριο έως τον </a:t>
            </a:r>
            <a:r>
              <a:rPr lang="en-US" sz="2400" b="1" i="1" dirty="0"/>
              <a:t>Locke</a:t>
            </a:r>
            <a:r>
              <a:rPr lang="el-GR" sz="2400" b="1" i="1" dirty="0"/>
              <a:t>. </a:t>
            </a:r>
          </a:p>
          <a:p>
            <a:endParaRPr lang="el-GR" sz="2400" b="1" i="1" dirty="0"/>
          </a:p>
          <a:p>
            <a:r>
              <a:rPr lang="el-GR" sz="2400" b="1" i="1" dirty="0"/>
              <a:t>Στο επιχείρημα όπου στηρίζεται, πάντως, η σχέση προς τα ζώα μοιάζει ως ένα </a:t>
            </a:r>
            <a:r>
              <a:rPr lang="el-GR" sz="2400" b="1" i="1" dirty="0" err="1"/>
              <a:t>προστάδιο</a:t>
            </a:r>
            <a:r>
              <a:rPr lang="el-GR" sz="2400" b="1" i="1" dirty="0"/>
              <a:t> προετοιμασίας της συμπεριφοράς του ανθρώπου έναντι των ομοίων του.</a:t>
            </a:r>
            <a:r>
              <a:rPr lang="el-GR" sz="2400" i="1" dirty="0"/>
              <a:t> </a:t>
            </a:r>
            <a:endParaRPr lang="el-GR" sz="2400" dirty="0"/>
          </a:p>
        </p:txBody>
      </p:sp>
    </p:spTree>
  </p:cSld>
  <p:clrMapOvr>
    <a:masterClrMapping/>
  </p:clrMapOvr>
  <p:transition>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dirty="0">
              <a:solidFill>
                <a:srgbClr val="CCFF99"/>
              </a:solidFill>
            </a:endParaRPr>
          </a:p>
        </p:txBody>
      </p:sp>
      <p:sp>
        <p:nvSpPr>
          <p:cNvPr id="6" name="Rectangle 5"/>
          <p:cNvSpPr/>
          <p:nvPr/>
        </p:nvSpPr>
        <p:spPr>
          <a:xfrm>
            <a:off x="0" y="0"/>
            <a:ext cx="9324528" cy="7029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2400" b="1" dirty="0"/>
              <a:t>Άρα, το βασικό μέλημα δεν είναι η σχέση με τα ζώα, αυτή καθ’ </a:t>
            </a:r>
            <a:r>
              <a:rPr lang="el-GR" sz="2400" b="1" dirty="0" err="1"/>
              <a:t>εαυτήν</a:t>
            </a:r>
            <a:r>
              <a:rPr lang="el-GR" sz="2400" b="1" dirty="0"/>
              <a:t>, δεν είναι η ευημερία των ίδιων των ζώων, αλλά ο ανθρώπινος συγχρωτισμός, η κοινωνικοποίηση, η αποδοχή του άλλου ανθρώπου ως ανθρώπου, ως ομοίου. Ανιχνεύεται εδώ μια άλλη εστία του </a:t>
            </a:r>
            <a:r>
              <a:rPr lang="el-GR" sz="2400" b="1" dirty="0" err="1"/>
              <a:t>ειδισμού</a:t>
            </a:r>
            <a:r>
              <a:rPr lang="el-GR" sz="2400" b="1" dirty="0"/>
              <a:t>. Υπό το πρίσμα αυτό, η φυλογενετική ομοιότητα, και όχι η ετερότητα του άλλου είδους, τίθεται ως κριτήριο προσδιορισμού της ηθικής συμπεριφοράς, η οποία θα προσδιορίσει και την ποιότητα της </a:t>
            </a:r>
            <a:r>
              <a:rPr lang="el-GR" sz="2400" b="1" dirty="0" err="1"/>
              <a:t>ανθρωπινότητας</a:t>
            </a:r>
            <a:r>
              <a:rPr lang="el-GR" sz="2400" b="1" dirty="0"/>
              <a:t>, ενώ η </a:t>
            </a:r>
            <a:r>
              <a:rPr lang="el-GR" sz="2400" b="1" dirty="0" err="1"/>
              <a:t>ζωικότητα</a:t>
            </a:r>
            <a:r>
              <a:rPr lang="el-GR" sz="2400" b="1" dirty="0"/>
              <a:t> παραμένει εξωτερική, δευτερεύουσα αναφορά, που μπορεί να λειτουργήσει μόνο ως προπαρασκευαστική δοκιμασία του πρωταρχικού σκοπού. </a:t>
            </a:r>
          </a:p>
          <a:p>
            <a:endParaRPr lang="el-GR" sz="2400" b="1" dirty="0"/>
          </a:p>
          <a:p>
            <a:r>
              <a:rPr lang="el-GR" sz="2400" b="1" dirty="0"/>
              <a:t>Αλλά μπορεί να λειτουργήσει πάντα; Με άλλα λόγια μπορούμε να αναγάγουμε με έναν γενικό τρόπο τη συμπεριφορά προς τα ζώα στη συμπεριφορά προς τους ανθρώπους; Ο άνθρωπος που κακομεταχειρίζεται τα ζώα πιθανότατα θα κακομεταχειριστεί κάποια στιγμή και τον συνάνθρωπό του, αλλά εκείνος που τα αγαπάει δεν είναι καθόλου σίγουρο ότι αγαπάει και τους ανθρώπους. Ο Νέρων ή ο </a:t>
            </a:r>
            <a:r>
              <a:rPr lang="en-US" sz="2400" b="1" dirty="0"/>
              <a:t>Himmler</a:t>
            </a:r>
            <a:r>
              <a:rPr lang="el-GR" sz="2400" b="1" dirty="0"/>
              <a:t> αποδεικνύουν το αντίθετο. </a:t>
            </a:r>
          </a:p>
          <a:p>
            <a:endParaRPr lang="el-GR" sz="2400" b="1" dirty="0"/>
          </a:p>
        </p:txBody>
      </p:sp>
    </p:spTree>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dirty="0">
              <a:solidFill>
                <a:srgbClr val="CCFF99"/>
              </a:solidFill>
            </a:endParaRPr>
          </a:p>
        </p:txBody>
      </p:sp>
      <p:sp>
        <p:nvSpPr>
          <p:cNvPr id="6" name="Rectangle 5"/>
          <p:cNvSpPr/>
          <p:nvPr/>
        </p:nvSpPr>
        <p:spPr>
          <a:xfrm>
            <a:off x="0" y="0"/>
            <a:ext cx="9324528" cy="7029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b="1" dirty="0"/>
              <a:t>	</a:t>
            </a:r>
            <a:r>
              <a:rPr lang="el-GR" sz="2800" b="1" i="1" dirty="0">
                <a:solidFill>
                  <a:srgbClr val="0000FF"/>
                </a:solidFill>
              </a:rPr>
              <a:t>Η απεικονιστική επιχειρηματολογία του </a:t>
            </a:r>
          </a:p>
          <a:p>
            <a:pPr algn="ctr"/>
            <a:r>
              <a:rPr lang="en-US" sz="2800" b="1" i="1" dirty="0">
                <a:solidFill>
                  <a:srgbClr val="0000FF"/>
                </a:solidFill>
              </a:rPr>
              <a:t>William Hogarth</a:t>
            </a:r>
            <a:endParaRPr lang="el-GR" sz="2800" dirty="0">
              <a:solidFill>
                <a:srgbClr val="0000FF"/>
              </a:solidFill>
            </a:endParaRPr>
          </a:p>
          <a:p>
            <a:r>
              <a:rPr lang="el-GR" sz="2800" dirty="0"/>
              <a:t> </a:t>
            </a:r>
          </a:p>
          <a:p>
            <a:r>
              <a:rPr lang="el-GR" sz="2400" i="1" dirty="0"/>
              <a:t>Το επιχείρημα αυτό αποκτά οπτική υπόσταση στα τέσσερα διαδοχικά χαρακτικά έργα που φιλοτέχνησε ο </a:t>
            </a:r>
            <a:r>
              <a:rPr lang="en-US" sz="2400" i="1" dirty="0"/>
              <a:t>William Hogarth</a:t>
            </a:r>
            <a:r>
              <a:rPr lang="el-GR" sz="2400" i="1" dirty="0"/>
              <a:t> το 1751 υπό τον ενιαίο θεατρικό τίτλο </a:t>
            </a:r>
            <a:r>
              <a:rPr lang="en-US" sz="2400" i="1" dirty="0">
                <a:solidFill>
                  <a:srgbClr val="C00000"/>
                </a:solidFill>
              </a:rPr>
              <a:t>The Four Stages of Cruelty</a:t>
            </a:r>
            <a:r>
              <a:rPr lang="el-GR" sz="2400" i="1" dirty="0"/>
              <a:t>. Πρόκειται για ένα τετράπρακτο οπτικό επιχείρημα με συναισθηματικό και </a:t>
            </a:r>
            <a:r>
              <a:rPr lang="el-GR" sz="2400" i="1" dirty="0" err="1"/>
              <a:t>ηθικο</a:t>
            </a:r>
            <a:r>
              <a:rPr lang="el-GR" sz="2400" i="1" dirty="0"/>
              <a:t>-διδακτικό περιεχόμενο. Κάθε χαρακτικό αποτελεί και μία σκηνή της εν εξελίξει ιστορίας, της ιστορίας μαθητείας στη βαναυσότητα, ενός φανταστικού χαρακτήρα, του </a:t>
            </a:r>
            <a:r>
              <a:rPr lang="en-US" sz="2400" i="1" dirty="0"/>
              <a:t>Tom Nero</a:t>
            </a:r>
            <a:r>
              <a:rPr lang="el-GR" sz="2400" i="1" dirty="0"/>
              <a:t>. </a:t>
            </a:r>
          </a:p>
          <a:p>
            <a:endParaRPr lang="el-GR" sz="2400" dirty="0"/>
          </a:p>
          <a:p>
            <a:r>
              <a:rPr lang="el-GR" sz="2400" dirty="0"/>
              <a:t>Ο ίδιος ο </a:t>
            </a:r>
            <a:r>
              <a:rPr lang="en-US" sz="2400" dirty="0"/>
              <a:t>Hogarth</a:t>
            </a:r>
            <a:r>
              <a:rPr lang="el-GR" sz="2400" dirty="0"/>
              <a:t> σημειώνει: «Αυτά τα σχέδια </a:t>
            </a:r>
            <a:r>
              <a:rPr lang="el-GR" sz="2400" dirty="0" err="1"/>
              <a:t>χαράκτηκαν</a:t>
            </a:r>
            <a:r>
              <a:rPr lang="el-GR" sz="2400" dirty="0"/>
              <a:t> με την ελπίδα να διορθώσουν, σε κάποιον βαθμό, τη βάρβαρη μεταχείριση των ζώων […]. Αν έχουν αυτό το αποτέλεσμα, θα είμαι πολύ περισσότερο υπερήφανος […] παρά από το αν είχα ζωγραφίσει σχέδια σαν του </a:t>
            </a:r>
            <a:r>
              <a:rPr lang="el-GR" sz="2400" dirty="0" err="1"/>
              <a:t>Ραφαέλο</a:t>
            </a:r>
            <a:r>
              <a:rPr lang="el-GR" sz="2400" dirty="0"/>
              <a:t>». </a:t>
            </a:r>
          </a:p>
          <a:p>
            <a:endParaRPr lang="el-GR" sz="2400" b="1" dirty="0"/>
          </a:p>
        </p:txBody>
      </p:sp>
    </p:spTree>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dirty="0">
              <a:solidFill>
                <a:srgbClr val="CCFF99"/>
              </a:solidFill>
            </a:endParaRPr>
          </a:p>
        </p:txBody>
      </p:sp>
      <p:sp>
        <p:nvSpPr>
          <p:cNvPr id="6" name="Rectangle 5"/>
          <p:cNvSpPr/>
          <p:nvPr/>
        </p:nvSpPr>
        <p:spPr>
          <a:xfrm>
            <a:off x="0" y="0"/>
            <a:ext cx="9324528" cy="7029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2400" b="1" dirty="0"/>
              <a:t>Στην πρώτη σκηνή-χαρακτικό, με τον τίτλο </a:t>
            </a:r>
          </a:p>
          <a:p>
            <a:r>
              <a:rPr lang="el-GR" sz="2400" b="1" dirty="0"/>
              <a:t>«Πρώτο στάδιο βαναυσότητας», ο </a:t>
            </a:r>
            <a:r>
              <a:rPr lang="en-US" sz="2400" b="1" dirty="0"/>
              <a:t>Nero</a:t>
            </a:r>
            <a:r>
              <a:rPr lang="el-GR" sz="2400" b="1" dirty="0"/>
              <a:t> προσπαθεί να ανασκολοπίσει έναν άτυχο σκύλο, τον οποίο κρατάει με θηλιά από τον λαιμό ένας συνεργός του. </a:t>
            </a:r>
          </a:p>
          <a:p>
            <a:endParaRPr lang="el-GR" sz="2400" b="1" dirty="0"/>
          </a:p>
          <a:p>
            <a:r>
              <a:rPr lang="el-GR" sz="2400" b="1" dirty="0"/>
              <a:t>Ένα καλοντυμένο αγόρι επιδιώκει να τον μεταπείσει προσφέροντάς του ένα γλυκό. </a:t>
            </a:r>
          </a:p>
          <a:p>
            <a:endParaRPr lang="el-GR" sz="2400" b="1" dirty="0"/>
          </a:p>
          <a:p>
            <a:r>
              <a:rPr lang="el-GR" sz="2400" b="1" dirty="0"/>
              <a:t>Γύρω τους λαμβάνουν χώρα άλλοι βασανισμοί ζώων: κάποιοι κρεμούν δύο γάτες από ένα σιδερένιο κάγκελο, κάποιος παιδεύει έναν σκύλο, ένας άλλος σκύλος κομματιάζει μία γάτα. </a:t>
            </a:r>
          </a:p>
          <a:p>
            <a:endParaRPr lang="el-GR" sz="2400" b="1" dirty="0"/>
          </a:p>
          <a:p>
            <a:r>
              <a:rPr lang="el-GR" sz="2400" b="1" dirty="0"/>
              <a:t>Η εικόνα δείχνει τον «ήρωα» να είναι γνήσιο τέκνο μιας κοινωνίας που τρέπεται προς τη βαρβαρότητα και τρέφεται από αυτήν. </a:t>
            </a:r>
          </a:p>
          <a:p>
            <a:endParaRPr lang="el-GR" sz="2400" b="1" dirty="0"/>
          </a:p>
        </p:txBody>
      </p:sp>
    </p:spTree>
  </p:cSld>
  <p:clrMapOvr>
    <a:masterClrMapping/>
  </p:clrMapOvr>
  <p:transition>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br>
              <a:rPr lang="en-US" dirty="0"/>
            </a:br>
            <a:endParaRPr lang="el-GR" dirty="0"/>
          </a:p>
        </p:txBody>
      </p:sp>
      <p:sp>
        <p:nvSpPr>
          <p:cNvPr id="3" name="Subtitle 2"/>
          <p:cNvSpPr>
            <a:spLocks noGrp="1"/>
          </p:cNvSpPr>
          <p:nvPr>
            <p:ph type="subTitle" idx="1"/>
          </p:nvPr>
        </p:nvSpPr>
        <p:spPr>
          <a:xfrm>
            <a:off x="1371600" y="6477000"/>
            <a:ext cx="6400800" cy="381000"/>
          </a:xfrm>
        </p:spPr>
        <p:txBody>
          <a:bodyPr>
            <a:normAutofit fontScale="70000" lnSpcReduction="20000"/>
          </a:bodyPr>
          <a:lstStyle/>
          <a:p>
            <a:r>
              <a:rPr lang="en-US" b="1" dirty="0">
                <a:solidFill>
                  <a:schemeClr val="tx1"/>
                </a:solidFill>
                <a:latin typeface="Garamond" pitchFamily="18" charset="0"/>
              </a:rPr>
              <a:t>William Hogarth: The Four stages of cruelty 1751a</a:t>
            </a:r>
            <a:endParaRPr lang="el-GR" b="1" dirty="0">
              <a:solidFill>
                <a:schemeClr val="tx1"/>
              </a:solidFill>
              <a:latin typeface="Garamond" pitchFamily="18" charset="0"/>
            </a:endParaRPr>
          </a:p>
        </p:txBody>
      </p:sp>
      <p:pic>
        <p:nvPicPr>
          <p:cNvPr id="1026" name="Picture 2" descr="C:\Users\user\Desktop\William Hogarth The four stages of cruelty 1.jpeg"/>
          <p:cNvPicPr>
            <a:picLocks noChangeAspect="1" noChangeArrowheads="1"/>
          </p:cNvPicPr>
          <p:nvPr/>
        </p:nvPicPr>
        <p:blipFill>
          <a:blip r:embed="rId2" cstate="print"/>
          <a:srcRect/>
          <a:stretch>
            <a:fillRect/>
          </a:stretch>
        </p:blipFill>
        <p:spPr bwMode="auto">
          <a:xfrm>
            <a:off x="0" y="0"/>
            <a:ext cx="9144000" cy="6477000"/>
          </a:xfrm>
          <a:prstGeom prst="rect">
            <a:avLst/>
          </a:prstGeom>
          <a:noFill/>
        </p:spPr>
      </p:pic>
      <p:sp>
        <p:nvSpPr>
          <p:cNvPr id="5" name="TextBox 4"/>
          <p:cNvSpPr txBox="1"/>
          <p:nvPr/>
        </p:nvSpPr>
        <p:spPr>
          <a:xfrm>
            <a:off x="4114800" y="533400"/>
            <a:ext cx="184731" cy="369332"/>
          </a:xfrm>
          <a:prstGeom prst="rect">
            <a:avLst/>
          </a:prstGeom>
          <a:noFill/>
        </p:spPr>
        <p:txBody>
          <a:bodyPr wrap="none" rtlCol="0">
            <a:spAutoFit/>
          </a:bodyPr>
          <a:lstStyle/>
          <a:p>
            <a:endParaRPr lang="el-GR" dirty="0"/>
          </a:p>
        </p:txBody>
      </p:sp>
    </p:spTree>
  </p:cSld>
  <p:clrMapOvr>
    <a:masterClrMapping/>
  </p:clrMapOvr>
  <p:transition>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dirty="0">
              <a:solidFill>
                <a:srgbClr val="CCFF99"/>
              </a:solidFill>
            </a:endParaRPr>
          </a:p>
        </p:txBody>
      </p:sp>
      <p:sp>
        <p:nvSpPr>
          <p:cNvPr id="6" name="Rectangle 5"/>
          <p:cNvSpPr/>
          <p:nvPr/>
        </p:nvSpPr>
        <p:spPr>
          <a:xfrm>
            <a:off x="0" y="0"/>
            <a:ext cx="9324528" cy="7029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2400" b="1" dirty="0"/>
              <a:t>Στη δεύτερη σκηνή-χαρακτικό, με τον τίτλο </a:t>
            </a:r>
          </a:p>
          <a:p>
            <a:r>
              <a:rPr lang="el-GR" sz="2400" b="1" dirty="0"/>
              <a:t>«Δεύτερο στάδιο βαναυσότητας», ο </a:t>
            </a:r>
            <a:r>
              <a:rPr lang="en-US" sz="2400" b="1" dirty="0"/>
              <a:t>Nero</a:t>
            </a:r>
            <a:r>
              <a:rPr lang="el-GR" sz="2400" b="1" dirty="0"/>
              <a:t>, σε μεγαλύτερη ηλικία πλέον, είναι αμαξάς και χτυπάει αλύπητα το άλογό του, το οποίο έχει πέσει στο δρόμο με σπασμένο το ένα του πόδι, ενώ τα αλλεπάλληλα χτυπήματα με το ραβδί έχουν βγάλει το αριστερό μάτι του ζώου. </a:t>
            </a:r>
          </a:p>
          <a:p>
            <a:endParaRPr lang="el-GR" sz="2400" b="1" dirty="0"/>
          </a:p>
          <a:p>
            <a:r>
              <a:rPr lang="el-GR" sz="2400" b="1" dirty="0"/>
              <a:t>Η τεχνική και εδώ είναι ίδια καθώς, τόσο σε πρώτο, όσο και σε δεύτερο πλάνο, εμφανίζονται παρόμοιες σκηνές φρίκης: κάποιος άνδρας χτυπά ένα ζώο μέχρι θανάτου, ένας βαρελάς έχει λιώσει με το κάρο του έναν άλλον άνθρωπο, πιο πίσω κάποιος άλλος βασανίζει έναν υπερφορτωμένο γάιδαρο, ενώ στο βάθος λαμβάνει χώρα ένα </a:t>
            </a:r>
            <a:r>
              <a:rPr lang="en-US" sz="2400" b="1" dirty="0"/>
              <a:t>bull</a:t>
            </a:r>
            <a:r>
              <a:rPr lang="el-GR" sz="2400" b="1" dirty="0"/>
              <a:t>-</a:t>
            </a:r>
            <a:r>
              <a:rPr lang="en-US" sz="2400" b="1" dirty="0"/>
              <a:t>baiting</a:t>
            </a:r>
            <a:r>
              <a:rPr lang="el-GR" sz="2400" b="1" dirty="0"/>
              <a:t> με ανθρώπινα θύματα. </a:t>
            </a:r>
          </a:p>
          <a:p>
            <a:endParaRPr lang="el-GR" sz="2400" b="1" dirty="0"/>
          </a:p>
          <a:p>
            <a:r>
              <a:rPr lang="el-GR" sz="2400" b="1" dirty="0"/>
              <a:t>Φαίνεται λοιπόν ότι η απάνθρωπη βία προς τα μη ανθρώπινα ζώα αρχίζει να στρέφεται τώρα και προς τους ανθρώπους. </a:t>
            </a:r>
          </a:p>
          <a:p>
            <a:endParaRPr lang="el-GR" sz="2400" b="1" dirty="0"/>
          </a:p>
        </p:txBody>
      </p:sp>
    </p:spTree>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sp>
        <p:nvSpPr>
          <p:cNvPr id="3" name="Subtitle 2"/>
          <p:cNvSpPr>
            <a:spLocks noGrp="1"/>
          </p:cNvSpPr>
          <p:nvPr>
            <p:ph type="subTitle" idx="1"/>
          </p:nvPr>
        </p:nvSpPr>
        <p:spPr>
          <a:xfrm>
            <a:off x="1371600" y="6172200"/>
            <a:ext cx="6400800" cy="685800"/>
          </a:xfrm>
        </p:spPr>
        <p:txBody>
          <a:bodyPr/>
          <a:lstStyle/>
          <a:p>
            <a:endParaRPr lang="el-GR" dirty="0"/>
          </a:p>
        </p:txBody>
      </p:sp>
      <p:pic>
        <p:nvPicPr>
          <p:cNvPr id="2050" name="Picture 2" descr="C:\Users\user\Desktop\four-stages-of-cruelty-2nd-stage.jpg"/>
          <p:cNvPicPr>
            <a:picLocks noChangeAspect="1" noChangeArrowheads="1"/>
          </p:cNvPicPr>
          <p:nvPr/>
        </p:nvPicPr>
        <p:blipFill>
          <a:blip r:embed="rId2" cstate="print"/>
          <a:srcRect/>
          <a:stretch>
            <a:fillRect/>
          </a:stretch>
        </p:blipFill>
        <p:spPr bwMode="auto">
          <a:xfrm>
            <a:off x="-609600" y="-228600"/>
            <a:ext cx="10210800" cy="8001000"/>
          </a:xfrm>
          <a:prstGeom prst="rect">
            <a:avLst/>
          </a:prstGeom>
          <a:noFill/>
        </p:spPr>
      </p:pic>
      <p:sp>
        <p:nvSpPr>
          <p:cNvPr id="5" name="Rectangle 4"/>
          <p:cNvSpPr/>
          <p:nvPr/>
        </p:nvSpPr>
        <p:spPr>
          <a:xfrm flipV="1">
            <a:off x="-609600" y="7010400"/>
            <a:ext cx="10363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4114800" y="228600"/>
            <a:ext cx="5138201" cy="646331"/>
          </a:xfrm>
          <a:prstGeom prst="rect">
            <a:avLst/>
          </a:prstGeom>
          <a:noFill/>
        </p:spPr>
        <p:txBody>
          <a:bodyPr wrap="none" rtlCol="0">
            <a:spAutoFit/>
          </a:bodyPr>
          <a:lstStyle/>
          <a:p>
            <a:r>
              <a:rPr lang="en-US" b="1" dirty="0">
                <a:latin typeface="Garamond" pitchFamily="18" charset="0"/>
              </a:rPr>
              <a:t>William Hogarth: The Four stages of cruelty 1751b</a:t>
            </a:r>
            <a:endParaRPr lang="el-GR" b="1" dirty="0">
              <a:latin typeface="Garamond" pitchFamily="18" charset="0"/>
            </a:endParaRPr>
          </a:p>
          <a:p>
            <a:endParaRPr lang="el-GR" dirty="0"/>
          </a:p>
        </p:txBody>
      </p:sp>
    </p:spTree>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dirty="0">
              <a:solidFill>
                <a:srgbClr val="CCFF99"/>
              </a:solidFill>
            </a:endParaRPr>
          </a:p>
        </p:txBody>
      </p:sp>
      <p:sp>
        <p:nvSpPr>
          <p:cNvPr id="6" name="Rectangle 5"/>
          <p:cNvSpPr/>
          <p:nvPr/>
        </p:nvSpPr>
        <p:spPr>
          <a:xfrm>
            <a:off x="0" y="0"/>
            <a:ext cx="9324528" cy="7029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2400" b="1" dirty="0"/>
              <a:t>Δεν εκπλήσσει λοιπόν ο </a:t>
            </a:r>
            <a:r>
              <a:rPr lang="en-US" sz="2400" b="1" dirty="0"/>
              <a:t>Nero</a:t>
            </a:r>
            <a:r>
              <a:rPr lang="el-GR" sz="2400" b="1" dirty="0"/>
              <a:t> όταν, στην τρίτη σκηνή-χαρακτικό, με τον τίτλο «Τελειοποίηση της βαναυσότητας», με πολύ έντονα τα σημάδια της μοχθηρίας στο πρόσωπό του, συλλαμβάνεται για τον φόνο της εγκύου φίλης του. </a:t>
            </a:r>
          </a:p>
          <a:p>
            <a:endParaRPr lang="el-GR" sz="2400" b="1" dirty="0"/>
          </a:p>
          <a:p>
            <a:r>
              <a:rPr lang="el-GR" sz="2400" b="1" dirty="0"/>
              <a:t>Εξαιρώντας ένα νυκτερινό πουλί, τα ζώα απουσιάζουν τώρα από τη σκηνή: τη θέση τους έχουν πάρει τώρα οι άνθρωποι, που για λίγα κλοπιμαία σφάζονται μεταξύ τους. </a:t>
            </a:r>
          </a:p>
          <a:p>
            <a:endParaRPr lang="el-GR" sz="2400" b="1" dirty="0"/>
          </a:p>
        </p:txBody>
      </p:sp>
    </p:spTree>
  </p:cSld>
  <p:clrMapOvr>
    <a:masterClrMapping/>
  </p:clrMapOvr>
  <p:transition>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sp>
        <p:nvSpPr>
          <p:cNvPr id="3" name="Subtitle 2"/>
          <p:cNvSpPr>
            <a:spLocks noGrp="1"/>
          </p:cNvSpPr>
          <p:nvPr>
            <p:ph type="subTitle" idx="1"/>
          </p:nvPr>
        </p:nvSpPr>
        <p:spPr>
          <a:xfrm>
            <a:off x="1371600" y="6172200"/>
            <a:ext cx="6400800" cy="685800"/>
          </a:xfrm>
        </p:spPr>
        <p:txBody>
          <a:bodyPr/>
          <a:lstStyle/>
          <a:p>
            <a:endParaRPr lang="el-GR" dirty="0"/>
          </a:p>
        </p:txBody>
      </p:sp>
      <p:pic>
        <p:nvPicPr>
          <p:cNvPr id="3074" name="Picture 2" descr="C:\Users\user\Desktop\william hogarth  the four stages of cruelty  cruelty in perfection 1 february 1751.jpg"/>
          <p:cNvPicPr>
            <a:picLocks noChangeAspect="1" noChangeArrowheads="1"/>
          </p:cNvPicPr>
          <p:nvPr/>
        </p:nvPicPr>
        <p:blipFill>
          <a:blip r:embed="rId2" cstate="print"/>
          <a:srcRect/>
          <a:stretch>
            <a:fillRect/>
          </a:stretch>
        </p:blipFill>
        <p:spPr bwMode="auto">
          <a:xfrm>
            <a:off x="-762000" y="-149832"/>
            <a:ext cx="10439400" cy="7998432"/>
          </a:xfrm>
          <a:prstGeom prst="rect">
            <a:avLst/>
          </a:prstGeom>
          <a:noFill/>
        </p:spPr>
      </p:pic>
      <p:sp>
        <p:nvSpPr>
          <p:cNvPr id="5" name="TextBox 4"/>
          <p:cNvSpPr txBox="1"/>
          <p:nvPr/>
        </p:nvSpPr>
        <p:spPr>
          <a:xfrm>
            <a:off x="3810000" y="609600"/>
            <a:ext cx="5138201" cy="646331"/>
          </a:xfrm>
          <a:prstGeom prst="rect">
            <a:avLst/>
          </a:prstGeom>
          <a:noFill/>
        </p:spPr>
        <p:txBody>
          <a:bodyPr wrap="none" rtlCol="0">
            <a:spAutoFit/>
          </a:bodyPr>
          <a:lstStyle/>
          <a:p>
            <a:r>
              <a:rPr lang="en-US" b="1" dirty="0">
                <a:solidFill>
                  <a:schemeClr val="bg1"/>
                </a:solidFill>
                <a:latin typeface="Garamond" pitchFamily="18" charset="0"/>
              </a:rPr>
              <a:t>William Hogarth: The Four stages of cruelty 1751c</a:t>
            </a:r>
            <a:endParaRPr lang="el-GR" b="1" dirty="0">
              <a:solidFill>
                <a:schemeClr val="bg1"/>
              </a:solidFill>
              <a:latin typeface="Garamond" pitchFamily="18" charset="0"/>
            </a:endParaRPr>
          </a:p>
          <a:p>
            <a:endParaRPr lang="el-GR" dirty="0"/>
          </a:p>
        </p:txBody>
      </p:sp>
    </p:spTree>
  </p:cSld>
  <p:clrMapOvr>
    <a:masterClrMapping/>
  </p:clrMapOvr>
  <p:transition>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dirty="0">
              <a:solidFill>
                <a:srgbClr val="CCFF99"/>
              </a:solidFill>
            </a:endParaRPr>
          </a:p>
        </p:txBody>
      </p:sp>
      <p:sp>
        <p:nvSpPr>
          <p:cNvPr id="6" name="Rectangle 5"/>
          <p:cNvSpPr/>
          <p:nvPr/>
        </p:nvSpPr>
        <p:spPr>
          <a:xfrm>
            <a:off x="0" y="0"/>
            <a:ext cx="9324528" cy="7029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2400" b="1" dirty="0"/>
              <a:t>		</a:t>
            </a:r>
            <a:r>
              <a:rPr lang="el-GR" sz="2400" b="1" dirty="0">
                <a:solidFill>
                  <a:srgbClr val="0000FF"/>
                </a:solidFill>
              </a:rPr>
              <a:t> </a:t>
            </a:r>
          </a:p>
          <a:p>
            <a:r>
              <a:rPr lang="el-GR" sz="2400" b="1" dirty="0"/>
              <a:t>Η τέταρτη σκηνή, με τον τίτλο «Ανταμοιβή της βαναυσότητας», παρουσιάζει τον </a:t>
            </a:r>
            <a:r>
              <a:rPr lang="en-US" sz="2400" b="1" dirty="0"/>
              <a:t>Nero</a:t>
            </a:r>
            <a:r>
              <a:rPr lang="el-GR" sz="2400" b="1" dirty="0"/>
              <a:t> νεκρό. Έχει θανατωθεί με απαγχονισμό και το σώμα του έχει δοθεί στους ανατόμους για να επιδειχθεί σε ένα πολυπληθές κοινό. Οι επιστήμονες του έχουν βγάλει το ένα μάτι, ενώ ένα σκυλί του τρώει την καρδιά του και κάποιος άλλος μαζεύει τα χυμένα έντερά του σε έναν ξύλινο κουβά. </a:t>
            </a:r>
          </a:p>
          <a:p>
            <a:endParaRPr lang="el-GR" sz="2400" b="1" dirty="0"/>
          </a:p>
          <a:p>
            <a:r>
              <a:rPr lang="el-GR" sz="2400" b="1" dirty="0"/>
              <a:t>Η βιαιότητα προς τα ζώα πληρώνεται με το ίδιο νόμισμα στο τέλος, διότι αυτή η βία εκτρέφει το «ζώο» μέσα στον άνθρωπο και οδηγεί στην αποκτήνωσή του. Στην τελευταία σκηνή το ζώο τρώει την καρδιά του ανθρώπου. </a:t>
            </a:r>
          </a:p>
          <a:p>
            <a:endParaRPr lang="el-GR" sz="2400" b="1" dirty="0"/>
          </a:p>
          <a:p>
            <a:r>
              <a:rPr lang="el-GR" sz="2400" b="1" dirty="0"/>
              <a:t>Οι </a:t>
            </a:r>
            <a:r>
              <a:rPr lang="el-GR" sz="2400" b="1" i="1" dirty="0"/>
              <a:t>Τέσσερις σκηνές βαναυσότητας </a:t>
            </a:r>
            <a:r>
              <a:rPr lang="el-GR" sz="2400" b="1" dirty="0"/>
              <a:t>του </a:t>
            </a:r>
            <a:r>
              <a:rPr lang="en-US" sz="2400" b="1" dirty="0"/>
              <a:t>Hogarth</a:t>
            </a:r>
            <a:r>
              <a:rPr lang="el-GR" sz="2400" b="1" dirty="0"/>
              <a:t> θα μπορούσαν εύκολα να αποτελέσουν το υλικό μιας σύγχρονης βίαιης </a:t>
            </a:r>
            <a:r>
              <a:rPr lang="en-US" sz="2400" b="1" dirty="0"/>
              <a:t>performance</a:t>
            </a:r>
            <a:r>
              <a:rPr lang="el-GR" sz="2400" b="1" dirty="0"/>
              <a:t>, με ή χωρίς την </a:t>
            </a:r>
            <a:r>
              <a:rPr lang="el-GR" sz="2400" b="1" dirty="0" err="1"/>
              <a:t>ηθικοδιδακτική</a:t>
            </a:r>
            <a:r>
              <a:rPr lang="el-GR" sz="2400" b="1" dirty="0"/>
              <a:t> τους στόχευση. Ο αισθητικός λόγος του </a:t>
            </a:r>
            <a:r>
              <a:rPr lang="en-US" sz="2400" b="1" dirty="0"/>
              <a:t>Hogarth</a:t>
            </a:r>
            <a:r>
              <a:rPr lang="el-GR" sz="2400" b="1" dirty="0"/>
              <a:t> μετατρέπεται σε ηθικό δίδαγμα που αποτρέπει από τη βαναυσότητα προς τα ζώα, χάριν όχι τόσο της ευζωίας των ίδιων των ζώων, όσο της ηθικής ακεραιότητας των ανθρώπων: </a:t>
            </a:r>
            <a:r>
              <a:rPr lang="el-GR" sz="2400" b="1" dirty="0">
                <a:solidFill>
                  <a:srgbClr val="0000FF"/>
                </a:solidFill>
              </a:rPr>
              <a:t>τα ζώα δεν έπρεπε να βασανίζονται, σε τελική ανάλυση, για να μην αποκτηνωθούν οι άνθρωποι.</a:t>
            </a:r>
          </a:p>
          <a:p>
            <a:endParaRPr lang="el-GR" sz="2400" b="1" dirty="0"/>
          </a:p>
        </p:txBody>
      </p:sp>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7" name="TextBox 6"/>
          <p:cNvSpPr txBox="1"/>
          <p:nvPr/>
        </p:nvSpPr>
        <p:spPr>
          <a:xfrm>
            <a:off x="0" y="-27384"/>
            <a:ext cx="9144000" cy="1631216"/>
          </a:xfrm>
          <a:prstGeom prst="rect">
            <a:avLst/>
          </a:prstGeom>
          <a:noFill/>
        </p:spPr>
        <p:txBody>
          <a:bodyPr wrap="square" rtlCol="0">
            <a:spAutoFit/>
          </a:bodyPr>
          <a:lstStyle/>
          <a:p>
            <a:r>
              <a:rPr lang="el-GR" sz="2000" b="1" dirty="0" err="1">
                <a:solidFill>
                  <a:srgbClr val="F9F7D3"/>
                </a:solidFill>
              </a:rPr>
              <a:t>René</a:t>
            </a:r>
            <a:r>
              <a:rPr lang="el-GR" sz="2000" b="1" dirty="0">
                <a:solidFill>
                  <a:srgbClr val="F9F7D3"/>
                </a:solidFill>
              </a:rPr>
              <a:t> </a:t>
            </a:r>
            <a:r>
              <a:rPr lang="el-GR" sz="2000" b="1" dirty="0" err="1">
                <a:solidFill>
                  <a:srgbClr val="F9F7D3"/>
                </a:solidFill>
              </a:rPr>
              <a:t>Descartes</a:t>
            </a:r>
            <a:r>
              <a:rPr lang="en-US" sz="2000" b="1" dirty="0">
                <a:solidFill>
                  <a:srgbClr val="F9F7D3"/>
                </a:solidFill>
              </a:rPr>
              <a:t>: </a:t>
            </a:r>
          </a:p>
          <a:p>
            <a:r>
              <a:rPr lang="el-GR" sz="2000" b="1" i="1" dirty="0">
                <a:solidFill>
                  <a:srgbClr val="F9F7D3"/>
                </a:solidFill>
              </a:rPr>
              <a:t>Λόγος περί της </a:t>
            </a:r>
            <a:endParaRPr lang="en-US" sz="2000" b="1" i="1" dirty="0">
              <a:solidFill>
                <a:srgbClr val="F9F7D3"/>
              </a:solidFill>
            </a:endParaRPr>
          </a:p>
          <a:p>
            <a:r>
              <a:rPr lang="el-GR" sz="2000" b="1" i="1" dirty="0">
                <a:solidFill>
                  <a:srgbClr val="F9F7D3"/>
                </a:solidFill>
              </a:rPr>
              <a:t>μεθόδου</a:t>
            </a:r>
            <a:r>
              <a:rPr lang="en-US" sz="2000" b="1" i="1" dirty="0">
                <a:solidFill>
                  <a:srgbClr val="F9F7D3"/>
                </a:solidFill>
              </a:rPr>
              <a:t>, </a:t>
            </a:r>
          </a:p>
          <a:p>
            <a:r>
              <a:rPr lang="el-GR" sz="2000" b="1" dirty="0" err="1">
                <a:solidFill>
                  <a:srgbClr val="F9F7D3"/>
                </a:solidFill>
              </a:rPr>
              <a:t>Παπαζήσης</a:t>
            </a:r>
            <a:r>
              <a:rPr lang="el-GR" sz="2000" b="1" dirty="0">
                <a:solidFill>
                  <a:srgbClr val="F9F7D3"/>
                </a:solidFill>
              </a:rPr>
              <a:t>, Αθήνα </a:t>
            </a:r>
            <a:endParaRPr lang="en-US" sz="2000" b="1" dirty="0">
              <a:solidFill>
                <a:srgbClr val="F9F7D3"/>
              </a:solidFill>
            </a:endParaRPr>
          </a:p>
          <a:p>
            <a:r>
              <a:rPr lang="el-GR" sz="2000" b="1" dirty="0">
                <a:solidFill>
                  <a:srgbClr val="F9F7D3"/>
                </a:solidFill>
              </a:rPr>
              <a:t>1976, § 54, </a:t>
            </a:r>
            <a:r>
              <a:rPr lang="el-GR" sz="2000" b="1" dirty="0" err="1">
                <a:solidFill>
                  <a:srgbClr val="F9F7D3"/>
                </a:solidFill>
              </a:rPr>
              <a:t>σσ</a:t>
            </a:r>
            <a:r>
              <a:rPr lang="el-GR" sz="2000" b="1" dirty="0">
                <a:solidFill>
                  <a:srgbClr val="F9F7D3"/>
                </a:solidFill>
              </a:rPr>
              <a:t>. 52-54. </a:t>
            </a:r>
          </a:p>
        </p:txBody>
      </p:sp>
      <p:pic>
        <p:nvPicPr>
          <p:cNvPr id="51201" name="Picture 1" descr="C:\Users\user\Desktop\Διδακτορικά\Ζώα\Φωτό για ppt\descartes.jpg"/>
          <p:cNvPicPr>
            <a:picLocks noChangeAspect="1" noChangeArrowheads="1"/>
          </p:cNvPicPr>
          <p:nvPr/>
        </p:nvPicPr>
        <p:blipFill>
          <a:blip r:embed="rId2" cstate="print"/>
          <a:srcRect/>
          <a:stretch>
            <a:fillRect/>
          </a:stretch>
        </p:blipFill>
        <p:spPr bwMode="auto">
          <a:xfrm>
            <a:off x="-684584" y="2132856"/>
            <a:ext cx="2476500" cy="2592288"/>
          </a:xfrm>
          <a:prstGeom prst="ellipse">
            <a:avLst/>
          </a:prstGeom>
          <a:ln>
            <a:noFill/>
          </a:ln>
          <a:effectLst>
            <a:softEdge rad="112500"/>
          </a:effectLst>
        </p:spPr>
      </p:pic>
      <p:sp>
        <p:nvSpPr>
          <p:cNvPr id="6" name="Rounded Rectangular Callout 5"/>
          <p:cNvSpPr/>
          <p:nvPr/>
        </p:nvSpPr>
        <p:spPr>
          <a:xfrm>
            <a:off x="2267744" y="72008"/>
            <a:ext cx="6876256" cy="6669360"/>
          </a:xfrm>
          <a:prstGeom prst="wedgeRoundRectCallout">
            <a:avLst>
              <a:gd name="adj1" fmla="val -66896"/>
              <a:gd name="adj2" fmla="val 12161"/>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b="1" dirty="0"/>
              <a:t>[…] δεν υπάρχουν άνθρωποι τόσο αποβλακωμένοι και τόσο ηλίθιοι, χωρίς να εξαιρέσουμε και τους τρελούς ακόμα, που να μην είναι ικανοί […] να συνθέσουν μιαν ομιλία, με την οποία να κάνουν νοητές τις σκέψεις τους. </a:t>
            </a:r>
            <a:endParaRPr lang="en-US" b="1" dirty="0"/>
          </a:p>
          <a:p>
            <a:pPr algn="ctr"/>
            <a:endParaRPr lang="en-US" b="1" dirty="0"/>
          </a:p>
          <a:p>
            <a:pPr algn="ctr"/>
            <a:r>
              <a:rPr lang="el-GR" b="1" dirty="0"/>
              <a:t>Ενώ απεναντίας, δεν υπάρχει άλλο ζώο, όσο τέλειο κι όσο καλογεννημένο κι αν είναι, που να κάνει το ίδιο. Αυτό δεν συμβαίνει επειδή τους λείπουν τα όργανα, γιατί βλέπουμε πως οι κίσσες κι οι παπαγάλοι μπορούν να προφέρουν λόγια όπως κι εμείς, μα δεν μπορούν ωστόσο να μιλούν όπως εμείς, δείχνοντας δηλαδή πως σκέπτονται τα όσα λένε. </a:t>
            </a:r>
            <a:endParaRPr lang="en-US" b="1" dirty="0"/>
          </a:p>
          <a:p>
            <a:pPr algn="ctr"/>
            <a:endParaRPr lang="en-US" b="1" dirty="0"/>
          </a:p>
          <a:p>
            <a:pPr algn="ctr"/>
            <a:r>
              <a:rPr lang="el-GR" b="1" dirty="0"/>
              <a:t>Ενώ οι άνθρωποι, που έχουν γεννηθεί κωφάλαλοι, στερούνται τα όργανα που χρησιμεύουν στους άλλους για να μιλούν […] συνηθίζουν να εφευρίσκουν μονάχοι τους μερικά σημάδια με τα οποία συνεννοούνται με κείνους που […] έχουν την ευκαιρία να μάθουν τη γλώσσα τους. Κι αυτό δεν μαρτυρεί μονάχα πως τα ζώα έχουν λιγότερο λογικό από τους ανθρώπους, παρά πως δεν έχουν καθόλου, γιατί το βλέπουμε πως χρειάζεται ελάχιστο για να μπορεί κανένας να μιλήσει. […] …δεν είναι πιστευτό πως ένας πίθηκος ή ένας παπαγάλος […] δεν θα ήταν […] ίσος μ’ ένα ηλίθιο παιδί ή τουλάχιστον μ’ ένα παιδί με ταραγμένο τον νου του, αν η ψυχή των ζώων δεν είχε φύση εντελώς διαφορετική από τη δική μας. </a:t>
            </a:r>
          </a:p>
        </p:txBody>
      </p:sp>
    </p:spTree>
  </p:cSld>
  <p:clrMapOvr>
    <a:masterClrMapping/>
  </p:clrMapOvr>
  <p:transition>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sp>
        <p:nvSpPr>
          <p:cNvPr id="3" name="Subtitle 2"/>
          <p:cNvSpPr>
            <a:spLocks noGrp="1"/>
          </p:cNvSpPr>
          <p:nvPr>
            <p:ph type="subTitle" idx="1"/>
          </p:nvPr>
        </p:nvSpPr>
        <p:spPr>
          <a:xfrm>
            <a:off x="1371600" y="6172200"/>
            <a:ext cx="6400800" cy="685800"/>
          </a:xfrm>
        </p:spPr>
        <p:txBody>
          <a:bodyPr/>
          <a:lstStyle/>
          <a:p>
            <a:endParaRPr lang="el-GR" dirty="0"/>
          </a:p>
        </p:txBody>
      </p:sp>
      <p:pic>
        <p:nvPicPr>
          <p:cNvPr id="4098" name="Picture 2" descr="C:\Users\user\Desktop\the_four_stages_of_cruelty_the_reward_of_cruelty.jpg"/>
          <p:cNvPicPr>
            <a:picLocks noChangeAspect="1" noChangeArrowheads="1"/>
          </p:cNvPicPr>
          <p:nvPr/>
        </p:nvPicPr>
        <p:blipFill>
          <a:blip r:embed="rId2" cstate="print"/>
          <a:srcRect/>
          <a:stretch>
            <a:fillRect/>
          </a:stretch>
        </p:blipFill>
        <p:spPr bwMode="auto">
          <a:xfrm>
            <a:off x="-762000" y="-189992"/>
            <a:ext cx="10363200" cy="7809992"/>
          </a:xfrm>
          <a:prstGeom prst="rect">
            <a:avLst/>
          </a:prstGeom>
          <a:noFill/>
        </p:spPr>
      </p:pic>
      <p:sp>
        <p:nvSpPr>
          <p:cNvPr id="5" name="TextBox 4"/>
          <p:cNvSpPr txBox="1"/>
          <p:nvPr/>
        </p:nvSpPr>
        <p:spPr>
          <a:xfrm>
            <a:off x="-109001" y="268069"/>
            <a:ext cx="5138201" cy="646331"/>
          </a:xfrm>
          <a:prstGeom prst="rect">
            <a:avLst/>
          </a:prstGeom>
          <a:noFill/>
        </p:spPr>
        <p:txBody>
          <a:bodyPr wrap="none" rtlCol="0">
            <a:spAutoFit/>
          </a:bodyPr>
          <a:lstStyle/>
          <a:p>
            <a:r>
              <a:rPr lang="en-US" b="1" dirty="0">
                <a:solidFill>
                  <a:schemeClr val="bg1"/>
                </a:solidFill>
                <a:latin typeface="Garamond" pitchFamily="18" charset="0"/>
              </a:rPr>
              <a:t>William Hogarth: The Four stages of cruelty 1751d</a:t>
            </a:r>
            <a:endParaRPr lang="el-GR" b="1" dirty="0">
              <a:solidFill>
                <a:schemeClr val="bg1"/>
              </a:solidFill>
              <a:latin typeface="Garamond" pitchFamily="18" charset="0"/>
            </a:endParaRPr>
          </a:p>
          <a:p>
            <a:endParaRPr lang="el-GR" dirty="0"/>
          </a:p>
        </p:txBody>
      </p:sp>
    </p:spTree>
  </p:cSld>
  <p:clrMapOvr>
    <a:masterClrMapping/>
  </p:clrMapOvr>
  <p:transition>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 y="0"/>
            <a:ext cx="9324528" cy="6858000"/>
          </a:xfrm>
          <a:solidFill>
            <a:schemeClr val="tx1"/>
          </a:solidFill>
        </p:spPr>
        <p:txBody>
          <a:bodyPr>
            <a:noAutofit/>
          </a:bodyPr>
          <a:lstStyle/>
          <a:p>
            <a:pPr>
              <a:buNone/>
            </a:pPr>
            <a:r>
              <a:rPr lang="el-GR" sz="2000" b="1" dirty="0">
                <a:solidFill>
                  <a:srgbClr val="0000FF"/>
                </a:solidFill>
              </a:rPr>
              <a:t>Οι φιλόζωοι στοχαστές και ο απόμακρος </a:t>
            </a:r>
            <a:r>
              <a:rPr lang="en-US" sz="2000" b="1" dirty="0">
                <a:solidFill>
                  <a:srgbClr val="0000FF"/>
                </a:solidFill>
              </a:rPr>
              <a:t>Kant</a:t>
            </a:r>
            <a:endParaRPr lang="el-GR" sz="2000" b="1" dirty="0">
              <a:solidFill>
                <a:srgbClr val="0000FF"/>
              </a:solidFill>
            </a:endParaRPr>
          </a:p>
          <a:p>
            <a:pPr>
              <a:buNone/>
            </a:pPr>
            <a:endParaRPr lang="el-GR" sz="2000" b="1" dirty="0">
              <a:solidFill>
                <a:schemeClr val="bg1"/>
              </a:solidFill>
            </a:endParaRPr>
          </a:p>
          <a:p>
            <a:pPr>
              <a:buNone/>
            </a:pPr>
            <a:r>
              <a:rPr lang="en-US" sz="2000" b="1" dirty="0">
                <a:solidFill>
                  <a:schemeClr val="bg1"/>
                </a:solidFill>
              </a:rPr>
              <a:t>Bernard Mandeville</a:t>
            </a:r>
            <a:r>
              <a:rPr lang="el-GR" sz="2000" b="1" dirty="0">
                <a:solidFill>
                  <a:schemeClr val="bg1"/>
                </a:solidFill>
              </a:rPr>
              <a:t> (1670-1733): </a:t>
            </a:r>
            <a:r>
              <a:rPr lang="en-US" sz="2000" b="1" dirty="0">
                <a:solidFill>
                  <a:schemeClr val="bg1"/>
                </a:solidFill>
              </a:rPr>
              <a:t>The fable </a:t>
            </a:r>
            <a:endParaRPr lang="el-GR" sz="2000" b="1" dirty="0">
              <a:solidFill>
                <a:schemeClr val="bg1"/>
              </a:solidFill>
            </a:endParaRPr>
          </a:p>
          <a:p>
            <a:pPr>
              <a:buNone/>
            </a:pPr>
            <a:r>
              <a:rPr lang="en-US" sz="2000" b="1" dirty="0">
                <a:solidFill>
                  <a:schemeClr val="bg1"/>
                </a:solidFill>
              </a:rPr>
              <a:t>of the Bees</a:t>
            </a:r>
            <a:r>
              <a:rPr lang="el-GR" sz="2000" b="1" dirty="0">
                <a:solidFill>
                  <a:schemeClr val="bg1"/>
                </a:solidFill>
              </a:rPr>
              <a:t> (1714) ανακαλεί τη γενική καλοσύνη </a:t>
            </a:r>
          </a:p>
          <a:p>
            <a:pPr>
              <a:buNone/>
            </a:pPr>
            <a:r>
              <a:rPr lang="el-GR" sz="2000" b="1" dirty="0">
                <a:solidFill>
                  <a:schemeClr val="bg1"/>
                </a:solidFill>
              </a:rPr>
              <a:t>που συνιστούσε ο Πλούταρχος και προοιωνίζεται </a:t>
            </a:r>
          </a:p>
          <a:p>
            <a:pPr>
              <a:buNone/>
            </a:pPr>
            <a:r>
              <a:rPr lang="el-GR" sz="2000" b="1" dirty="0">
                <a:solidFill>
                  <a:schemeClr val="bg1"/>
                </a:solidFill>
              </a:rPr>
              <a:t>τη </a:t>
            </a:r>
            <a:r>
              <a:rPr lang="el-GR" sz="2000" b="1" dirty="0" err="1">
                <a:solidFill>
                  <a:schemeClr val="bg1"/>
                </a:solidFill>
              </a:rPr>
              <a:t>ρουσωική</a:t>
            </a:r>
            <a:r>
              <a:rPr lang="el-GR" sz="2000" b="1" dirty="0">
                <a:solidFill>
                  <a:schemeClr val="bg1"/>
                </a:solidFill>
              </a:rPr>
              <a:t> συμπόνια προς τα ζώα. </a:t>
            </a:r>
          </a:p>
          <a:p>
            <a:pPr>
              <a:buNone/>
            </a:pPr>
            <a:r>
              <a:rPr lang="el-GR" sz="2000" b="1" dirty="0">
                <a:solidFill>
                  <a:schemeClr val="bg1"/>
                </a:solidFill>
              </a:rPr>
              <a:t>Αναφέρεται σε μια πρωτόγονη αθωότητα που χάθηκε </a:t>
            </a:r>
          </a:p>
          <a:p>
            <a:pPr>
              <a:buNone/>
            </a:pPr>
            <a:r>
              <a:rPr lang="el-GR" sz="2000" b="1" dirty="0">
                <a:solidFill>
                  <a:schemeClr val="bg1"/>
                </a:solidFill>
              </a:rPr>
              <a:t>σταδιακά μαζί με τη συμπόνια και έδωσε τη θέση της </a:t>
            </a:r>
          </a:p>
          <a:p>
            <a:pPr>
              <a:buNone/>
            </a:pPr>
            <a:r>
              <a:rPr lang="el-GR" sz="2000" b="1" dirty="0">
                <a:solidFill>
                  <a:schemeClr val="bg1"/>
                </a:solidFill>
              </a:rPr>
              <a:t>στη σκληρότητα που οδηγεί τον άνθρωπο στο να </a:t>
            </a:r>
          </a:p>
          <a:p>
            <a:pPr>
              <a:buNone/>
            </a:pPr>
            <a:r>
              <a:rPr lang="el-GR" sz="2000" b="1" dirty="0">
                <a:solidFill>
                  <a:schemeClr val="bg1"/>
                </a:solidFill>
              </a:rPr>
              <a:t>σκοτώνει για να τραφεί. «Δεν μπορούμε να αγνοούμε </a:t>
            </a:r>
          </a:p>
          <a:p>
            <a:pPr>
              <a:buNone/>
            </a:pPr>
            <a:r>
              <a:rPr lang="el-GR" sz="2000" b="1" dirty="0">
                <a:solidFill>
                  <a:schemeClr val="bg1"/>
                </a:solidFill>
              </a:rPr>
              <a:t>τους ήχους του αστακού, όταν τον σουβλίζουμε ζωντανό». </a:t>
            </a:r>
          </a:p>
          <a:p>
            <a:pPr>
              <a:buNone/>
            </a:pPr>
            <a:r>
              <a:rPr lang="el-GR" sz="2000" b="1" dirty="0">
                <a:solidFill>
                  <a:schemeClr val="bg1"/>
                </a:solidFill>
              </a:rPr>
              <a:t>Ο </a:t>
            </a:r>
            <a:r>
              <a:rPr lang="en-US" sz="2000" b="1" dirty="0">
                <a:solidFill>
                  <a:schemeClr val="bg1"/>
                </a:solidFill>
              </a:rPr>
              <a:t>Mandeville</a:t>
            </a:r>
            <a:r>
              <a:rPr lang="el-GR" sz="2000" b="1" dirty="0">
                <a:solidFill>
                  <a:schemeClr val="bg1"/>
                </a:solidFill>
              </a:rPr>
              <a:t> συνδυάζει τη </a:t>
            </a:r>
            <a:r>
              <a:rPr lang="el-GR" sz="2000" b="1" dirty="0">
                <a:solidFill>
                  <a:srgbClr val="0000FF"/>
                </a:solidFill>
              </a:rPr>
              <a:t>σαρκοφαγία</a:t>
            </a:r>
            <a:r>
              <a:rPr lang="el-GR" sz="2000" b="1" dirty="0">
                <a:solidFill>
                  <a:schemeClr val="bg1"/>
                </a:solidFill>
              </a:rPr>
              <a:t>, που αντιβαίνει στην πρωτόγονη αθωότητα των φυτοφάγων, με την έλλειψη της συμπόνιας:</a:t>
            </a:r>
          </a:p>
          <a:p>
            <a:pPr>
              <a:buNone/>
            </a:pPr>
            <a:r>
              <a:rPr lang="el-GR" sz="2000" b="1" dirty="0">
                <a:solidFill>
                  <a:srgbClr val="0000FF"/>
                </a:solidFill>
              </a:rPr>
              <a:t>	«Αλλά ως προς τα ζώα […] στα οποία η καρδιά, ο εγκέφαλος, τα νεύρα διαφέρουν ελάχιστα από τα δικά μας […] στα οποία το ίδιο το συναίσθημα είναι το ίδιο με τα ανθρώπινα πλάσματα, δεν καταφέρνω να φανταστώ ότι ένας άνθρωπος που δεν έχει σκληραγωγηθεί στο αίμα και στη σφαγή μπορεί να τα βλέπει αδιάφορα να πεθαίνουν με το μαρτύριο ενός βίαιου θανάτου.</a:t>
            </a:r>
          </a:p>
          <a:p>
            <a:pPr>
              <a:buNone/>
            </a:pPr>
            <a:endParaRPr lang="el-GR" sz="2000" b="1" dirty="0">
              <a:solidFill>
                <a:schemeClr val="bg1"/>
              </a:solidFill>
            </a:endParaRPr>
          </a:p>
          <a:p>
            <a:endParaRPr lang="el-GR" sz="2000" b="1" dirty="0">
              <a:solidFill>
                <a:schemeClr val="bg1"/>
              </a:solidFill>
            </a:endParaRPr>
          </a:p>
        </p:txBody>
      </p:sp>
      <p:pic>
        <p:nvPicPr>
          <p:cNvPr id="88066" name="Picture 2" descr="Αποτέλεσμα εικόνας για bernard mandeville"/>
          <p:cNvPicPr>
            <a:picLocks noChangeAspect="1" noChangeArrowheads="1"/>
          </p:cNvPicPr>
          <p:nvPr/>
        </p:nvPicPr>
        <p:blipFill>
          <a:blip r:embed="rId2" cstate="print"/>
          <a:srcRect/>
          <a:stretch>
            <a:fillRect/>
          </a:stretch>
        </p:blipFill>
        <p:spPr bwMode="auto">
          <a:xfrm>
            <a:off x="6372200" y="11893"/>
            <a:ext cx="2952328" cy="3561123"/>
          </a:xfrm>
          <a:prstGeom prst="rect">
            <a:avLst/>
          </a:prstGeom>
          <a:noFill/>
        </p:spPr>
      </p:pic>
    </p:spTree>
  </p:cSld>
  <p:clrMapOvr>
    <a:masterClrMapping/>
  </p:clrMapOvr>
  <p:transition>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 y="0"/>
            <a:ext cx="9324528" cy="6858000"/>
          </a:xfrm>
          <a:solidFill>
            <a:schemeClr val="tx1"/>
          </a:solidFill>
        </p:spPr>
        <p:txBody>
          <a:bodyPr>
            <a:noAutofit/>
          </a:bodyPr>
          <a:lstStyle/>
          <a:p>
            <a:pPr>
              <a:buNone/>
            </a:pPr>
            <a:r>
              <a:rPr lang="el-GR" sz="2000" b="1" dirty="0">
                <a:solidFill>
                  <a:schemeClr val="bg1"/>
                </a:solidFill>
              </a:rPr>
              <a:t>Και ποιοι είναι οι σκληραγωγημένοι στη σφαγή; Βεβαίως αυτοί</a:t>
            </a:r>
          </a:p>
          <a:p>
            <a:pPr>
              <a:buNone/>
            </a:pPr>
            <a:r>
              <a:rPr lang="el-GR" sz="2000" b="1" dirty="0">
                <a:solidFill>
                  <a:schemeClr val="bg1"/>
                </a:solidFill>
              </a:rPr>
              <a:t>που κάνουν πόλεμο για ευχαρίστηση και θυσιάζουν τους </a:t>
            </a:r>
          </a:p>
          <a:p>
            <a:pPr>
              <a:buNone/>
            </a:pPr>
            <a:r>
              <a:rPr lang="el-GR" sz="2000" b="1" dirty="0">
                <a:solidFill>
                  <a:schemeClr val="bg1"/>
                </a:solidFill>
              </a:rPr>
              <a:t>λαούς τους (</a:t>
            </a:r>
            <a:r>
              <a:rPr lang="en-US" sz="2000" b="1" dirty="0">
                <a:solidFill>
                  <a:schemeClr val="bg1"/>
                </a:solidFill>
              </a:rPr>
              <a:t>Voltaire</a:t>
            </a:r>
            <a:r>
              <a:rPr lang="el-GR" sz="2000" b="1" dirty="0">
                <a:solidFill>
                  <a:schemeClr val="bg1"/>
                </a:solidFill>
              </a:rPr>
              <a:t>), αλλά και στην πολιτισμένη κοινωνία </a:t>
            </a:r>
          </a:p>
          <a:p>
            <a:pPr>
              <a:buNone/>
            </a:pPr>
            <a:r>
              <a:rPr lang="el-GR" sz="2000" b="1" dirty="0">
                <a:solidFill>
                  <a:schemeClr val="bg1"/>
                </a:solidFill>
              </a:rPr>
              <a:t>οι χασάπηδες και οι χειρουργοί που έχουν εξοικειωθεί με τις </a:t>
            </a:r>
          </a:p>
          <a:p>
            <a:pPr>
              <a:buNone/>
            </a:pPr>
            <a:r>
              <a:rPr lang="el-GR" sz="2000" b="1" dirty="0">
                <a:solidFill>
                  <a:schemeClr val="bg1"/>
                </a:solidFill>
              </a:rPr>
              <a:t>κραυγές και την οδύνη των ζώων. Η απανθρωπιά δεν αρχίζει </a:t>
            </a:r>
          </a:p>
          <a:p>
            <a:pPr>
              <a:buNone/>
            </a:pPr>
            <a:r>
              <a:rPr lang="el-GR" sz="2000" b="1" dirty="0">
                <a:solidFill>
                  <a:schemeClr val="bg1"/>
                </a:solidFill>
              </a:rPr>
              <a:t>στα πεδία των μαχών, αλλά στα σφαγεία και στα τραπέζια των</a:t>
            </a:r>
          </a:p>
          <a:p>
            <a:pPr>
              <a:buNone/>
            </a:pPr>
            <a:r>
              <a:rPr lang="el-GR" sz="2000" b="1" dirty="0">
                <a:solidFill>
                  <a:schemeClr val="bg1"/>
                </a:solidFill>
              </a:rPr>
              <a:t>πολιτών, όπου σφάζονται και καταβροχθίζονται τα ζώα που </a:t>
            </a:r>
          </a:p>
          <a:p>
            <a:pPr>
              <a:buNone/>
            </a:pPr>
            <a:r>
              <a:rPr lang="el-GR" sz="2000" b="1" dirty="0">
                <a:solidFill>
                  <a:schemeClr val="bg1"/>
                </a:solidFill>
              </a:rPr>
              <a:t>οι άνθρωποι εκτρέφουν και μεγαλώνουν από μικρά. Ο νόμος </a:t>
            </a:r>
          </a:p>
          <a:p>
            <a:pPr>
              <a:buNone/>
            </a:pPr>
            <a:r>
              <a:rPr lang="el-GR" sz="2000" b="1" dirty="0">
                <a:solidFill>
                  <a:schemeClr val="bg1"/>
                </a:solidFill>
              </a:rPr>
              <a:t>του </a:t>
            </a:r>
            <a:r>
              <a:rPr lang="el-GR" sz="2000" b="1" dirty="0" err="1">
                <a:solidFill>
                  <a:schemeClr val="bg1"/>
                </a:solidFill>
              </a:rPr>
              <a:t>ισχυροτέρου</a:t>
            </a:r>
            <a:r>
              <a:rPr lang="el-GR" sz="2000" b="1" dirty="0">
                <a:solidFill>
                  <a:schemeClr val="bg1"/>
                </a:solidFill>
              </a:rPr>
              <a:t> καθορίζει επομένως όχι μόνο τις </a:t>
            </a:r>
          </a:p>
          <a:p>
            <a:pPr>
              <a:buNone/>
            </a:pPr>
            <a:r>
              <a:rPr lang="el-GR" sz="2000" b="1" dirty="0">
                <a:solidFill>
                  <a:schemeClr val="bg1"/>
                </a:solidFill>
              </a:rPr>
              <a:t>εχθροπραξίες των ανθρώπων αλλά και τις σχέσεις τους με τα </a:t>
            </a:r>
          </a:p>
          <a:p>
            <a:pPr>
              <a:buNone/>
            </a:pPr>
            <a:r>
              <a:rPr lang="el-GR" sz="2000" b="1" dirty="0">
                <a:solidFill>
                  <a:schemeClr val="bg1"/>
                </a:solidFill>
              </a:rPr>
              <a:t>ζώα. </a:t>
            </a:r>
          </a:p>
          <a:p>
            <a:pPr>
              <a:buNone/>
            </a:pPr>
            <a:r>
              <a:rPr lang="el-GR" sz="2000" b="1" dirty="0">
                <a:solidFill>
                  <a:schemeClr val="bg1"/>
                </a:solidFill>
              </a:rPr>
              <a:t>	Ο </a:t>
            </a:r>
            <a:r>
              <a:rPr lang="en-US" sz="2000" b="1" dirty="0">
                <a:solidFill>
                  <a:schemeClr val="bg1"/>
                </a:solidFill>
              </a:rPr>
              <a:t>Mandeville</a:t>
            </a:r>
            <a:r>
              <a:rPr lang="el-GR" sz="2000" b="1" dirty="0">
                <a:solidFill>
                  <a:schemeClr val="bg1"/>
                </a:solidFill>
              </a:rPr>
              <a:t> έχει στο μυαλό του τον </a:t>
            </a:r>
            <a:r>
              <a:rPr lang="en-US" sz="2000" b="1" dirty="0">
                <a:solidFill>
                  <a:schemeClr val="bg1"/>
                </a:solidFill>
              </a:rPr>
              <a:t>Descartes</a:t>
            </a:r>
            <a:r>
              <a:rPr lang="el-GR" sz="2000" b="1" dirty="0">
                <a:solidFill>
                  <a:schemeClr val="bg1"/>
                </a:solidFill>
              </a:rPr>
              <a:t> και τα ζώα-μηχανές του, όταν περιγράφει με ανατριχιαστικές λεπτομέρειες το μαρτύριο ενός γαλήνιου βοδιού που πέφτει ζαλισμένο από τα χτυπήματα, με </a:t>
            </a:r>
            <a:r>
              <a:rPr lang="el-GR" sz="2000" b="1" dirty="0" err="1">
                <a:solidFill>
                  <a:schemeClr val="bg1"/>
                </a:solidFill>
              </a:rPr>
              <a:t>χαίνουσες</a:t>
            </a:r>
            <a:r>
              <a:rPr lang="el-GR" sz="2000" b="1" dirty="0">
                <a:solidFill>
                  <a:schemeClr val="bg1"/>
                </a:solidFill>
              </a:rPr>
              <a:t> πληγές, με το αίμα από τις κομμένες φλέβες να πλημμυρίζει το έδαφος, να δίνει την τελευταία μάχη για τη ζωή του, με τα μάτια του να θολώνουν και να σκοτεινιάζουν, σίγουρα σημάδια μιας μοιραίας έκβασης.</a:t>
            </a:r>
          </a:p>
          <a:p>
            <a:pPr>
              <a:buNone/>
            </a:pPr>
            <a:endParaRPr lang="el-GR" sz="2000" b="1" dirty="0">
              <a:solidFill>
                <a:schemeClr val="bg1"/>
              </a:solidFill>
            </a:endParaRPr>
          </a:p>
          <a:p>
            <a:endParaRPr lang="el-GR" sz="2000" b="1" dirty="0">
              <a:solidFill>
                <a:schemeClr val="bg1"/>
              </a:solidFill>
            </a:endParaRPr>
          </a:p>
        </p:txBody>
      </p:sp>
      <p:pic>
        <p:nvPicPr>
          <p:cNvPr id="88066" name="Picture 2" descr="Αποτέλεσμα εικόνας για bernard mandeville"/>
          <p:cNvPicPr>
            <a:picLocks noChangeAspect="1" noChangeArrowheads="1"/>
          </p:cNvPicPr>
          <p:nvPr/>
        </p:nvPicPr>
        <p:blipFill>
          <a:blip r:embed="rId2" cstate="print"/>
          <a:srcRect/>
          <a:stretch>
            <a:fillRect/>
          </a:stretch>
        </p:blipFill>
        <p:spPr bwMode="auto">
          <a:xfrm>
            <a:off x="6372200" y="11893"/>
            <a:ext cx="2952328" cy="3561123"/>
          </a:xfrm>
          <a:prstGeom prst="rect">
            <a:avLst/>
          </a:prstGeom>
          <a:noFill/>
        </p:spPr>
      </p:pic>
    </p:spTree>
  </p:cSld>
  <p:clrMapOvr>
    <a:masterClrMapping/>
  </p:clrMapOvr>
  <p:transition>
    <p:zoom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 y="0"/>
            <a:ext cx="9324528" cy="6858000"/>
          </a:xfrm>
          <a:solidFill>
            <a:schemeClr val="tx1"/>
          </a:solidFill>
        </p:spPr>
        <p:txBody>
          <a:bodyPr>
            <a:noAutofit/>
          </a:bodyPr>
          <a:lstStyle/>
          <a:p>
            <a:pPr>
              <a:buNone/>
            </a:pPr>
            <a:endParaRPr lang="el-GR" sz="2000" b="1" dirty="0">
              <a:solidFill>
                <a:schemeClr val="bg1"/>
              </a:solidFill>
            </a:endParaRPr>
          </a:p>
          <a:p>
            <a:endParaRPr lang="el-GR" sz="2000" b="1" dirty="0">
              <a:solidFill>
                <a:schemeClr val="bg1"/>
              </a:solidFill>
            </a:endParaRPr>
          </a:p>
        </p:txBody>
      </p:sp>
      <p:pic>
        <p:nvPicPr>
          <p:cNvPr id="88066" name="Picture 2" descr="Αποτέλεσμα εικόνας για bernard mandeville"/>
          <p:cNvPicPr>
            <a:picLocks noChangeAspect="1" noChangeArrowheads="1"/>
          </p:cNvPicPr>
          <p:nvPr/>
        </p:nvPicPr>
        <p:blipFill>
          <a:blip r:embed="rId2" cstate="print"/>
          <a:srcRect/>
          <a:stretch>
            <a:fillRect/>
          </a:stretch>
        </p:blipFill>
        <p:spPr bwMode="auto">
          <a:xfrm>
            <a:off x="6372200" y="11893"/>
            <a:ext cx="2952328" cy="3561123"/>
          </a:xfrm>
          <a:prstGeom prst="rect">
            <a:avLst/>
          </a:prstGeom>
          <a:noFill/>
        </p:spPr>
      </p:pic>
      <p:sp>
        <p:nvSpPr>
          <p:cNvPr id="4" name="Rectangular Callout 3"/>
          <p:cNvSpPr/>
          <p:nvPr/>
        </p:nvSpPr>
        <p:spPr>
          <a:xfrm>
            <a:off x="539552" y="404664"/>
            <a:ext cx="5328592" cy="5688632"/>
          </a:xfrm>
          <a:prstGeom prst="wedgeRectCallout">
            <a:avLst>
              <a:gd name="adj1" fmla="val 64968"/>
              <a:gd name="adj2" fmla="val 118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sz="2800" b="1" i="1" dirty="0"/>
              <a:t>Όταν ένα πλάσμα έχει δώσει τόσο πειστικές και αδιαμφισβήτητες αποδείξεις του τρόμου που τον πολιορκεί, των πόνων και των μαρτυρίων που υφίσταται, υπάρχει ένας οπαδός του </a:t>
            </a:r>
            <a:r>
              <a:rPr lang="en-US" sz="2800" b="1" i="1" dirty="0"/>
              <a:t>Descartes</a:t>
            </a:r>
            <a:r>
              <a:rPr lang="el-GR" sz="2800" b="1" i="1" dirty="0"/>
              <a:t> αρκετά σκληραγωγημένος στη θέα του αίματος που να μην ανασκευάσει από έλεος (προς το ζώο) τη φιλοσοφία αυτού του κενού ορθολογιστή </a:t>
            </a:r>
            <a:r>
              <a:rPr lang="el-GR" sz="2800" b="1" i="1" dirty="0" err="1"/>
              <a:t>επιχειρηματολόγου</a:t>
            </a:r>
            <a:r>
              <a:rPr lang="el-GR" sz="2800" b="1" i="1" dirty="0"/>
              <a:t>;</a:t>
            </a:r>
            <a:endParaRPr lang="el-GR" sz="2800" b="1" dirty="0"/>
          </a:p>
        </p:txBody>
      </p:sp>
    </p:spTree>
  </p:cSld>
  <p:clrMapOvr>
    <a:masterClrMapping/>
  </p:clrMapOvr>
  <p:transition>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 y="0"/>
            <a:ext cx="9324528" cy="6858000"/>
          </a:xfrm>
        </p:spPr>
        <p:txBody>
          <a:bodyPr>
            <a:noAutofit/>
          </a:bodyPr>
          <a:lstStyle/>
          <a:p>
            <a:pPr>
              <a:buNone/>
            </a:pPr>
            <a:endParaRPr lang="el-GR" sz="2400" b="1" dirty="0">
              <a:solidFill>
                <a:srgbClr val="CCFF99"/>
              </a:solidFill>
            </a:endParaRPr>
          </a:p>
          <a:p>
            <a:endParaRPr lang="el-GR" sz="2400" b="1" dirty="0">
              <a:solidFill>
                <a:srgbClr val="CCFF99"/>
              </a:solidFill>
            </a:endParaRPr>
          </a:p>
        </p:txBody>
      </p:sp>
      <p:pic>
        <p:nvPicPr>
          <p:cNvPr id="45058" name="Picture 2" descr="Σχετική εικόνα"/>
          <p:cNvPicPr>
            <a:picLocks noChangeAspect="1" noChangeArrowheads="1"/>
          </p:cNvPicPr>
          <p:nvPr/>
        </p:nvPicPr>
        <p:blipFill>
          <a:blip r:embed="rId2" cstate="print"/>
          <a:srcRect/>
          <a:stretch>
            <a:fillRect/>
          </a:stretch>
        </p:blipFill>
        <p:spPr bwMode="auto">
          <a:xfrm>
            <a:off x="6031909" y="-27383"/>
            <a:ext cx="3652659" cy="4104456"/>
          </a:xfrm>
          <a:prstGeom prst="rect">
            <a:avLst/>
          </a:prstGeom>
          <a:noFill/>
        </p:spPr>
      </p:pic>
      <p:sp>
        <p:nvSpPr>
          <p:cNvPr id="5" name="TextBox 4"/>
          <p:cNvSpPr txBox="1"/>
          <p:nvPr/>
        </p:nvSpPr>
        <p:spPr>
          <a:xfrm>
            <a:off x="-59621" y="-75585"/>
            <a:ext cx="9142246" cy="6186309"/>
          </a:xfrm>
          <a:prstGeom prst="rect">
            <a:avLst/>
          </a:prstGeom>
          <a:noFill/>
        </p:spPr>
        <p:txBody>
          <a:bodyPr wrap="none" rtlCol="0">
            <a:spAutoFit/>
          </a:bodyPr>
          <a:lstStyle/>
          <a:p>
            <a:endParaRPr lang="el-GR" b="1" dirty="0">
              <a:solidFill>
                <a:srgbClr val="F9F7D3"/>
              </a:solidFill>
            </a:endParaRPr>
          </a:p>
          <a:p>
            <a:r>
              <a:rPr lang="el-GR" b="1" dirty="0">
                <a:solidFill>
                  <a:srgbClr val="F9F7D3"/>
                </a:solidFill>
              </a:rPr>
              <a:t>Ο </a:t>
            </a:r>
            <a:r>
              <a:rPr lang="en-US" b="1" dirty="0">
                <a:solidFill>
                  <a:srgbClr val="F9F7D3"/>
                </a:solidFill>
              </a:rPr>
              <a:t>Alexander Pope</a:t>
            </a:r>
            <a:r>
              <a:rPr lang="el-GR" b="1" dirty="0">
                <a:solidFill>
                  <a:srgbClr val="F9F7D3"/>
                </a:solidFill>
              </a:rPr>
              <a:t> θα εναντιωθεί στις ανατομές ζωντανών σκύλων </a:t>
            </a:r>
          </a:p>
          <a:p>
            <a:r>
              <a:rPr lang="el-GR" b="1" dirty="0">
                <a:solidFill>
                  <a:srgbClr val="F9F7D3"/>
                </a:solidFill>
              </a:rPr>
              <a:t>λέγοντας ότι αν και η «κατώτερη δημιουργία» βρίσκεται </a:t>
            </a:r>
          </a:p>
          <a:p>
            <a:r>
              <a:rPr lang="el-GR" b="1" dirty="0">
                <a:solidFill>
                  <a:srgbClr val="F9F7D3"/>
                </a:solidFill>
              </a:rPr>
              <a:t>«παραδομένη στην εξουσία μας», είμαστε υπόλογοι για την </a:t>
            </a:r>
          </a:p>
          <a:p>
            <a:r>
              <a:rPr lang="el-GR" b="1" dirty="0">
                <a:solidFill>
                  <a:srgbClr val="F9F7D3"/>
                </a:solidFill>
              </a:rPr>
              <a:t>«κακοδιαχείρισή» της. </a:t>
            </a:r>
          </a:p>
          <a:p>
            <a:endParaRPr lang="el-GR" b="1" dirty="0">
              <a:solidFill>
                <a:srgbClr val="F9F7D3"/>
              </a:solidFill>
            </a:endParaRPr>
          </a:p>
          <a:p>
            <a:r>
              <a:rPr lang="el-GR" b="1" dirty="0">
                <a:solidFill>
                  <a:srgbClr val="F9F7D3"/>
                </a:solidFill>
              </a:rPr>
              <a:t>Στο ίδιο περίπου πνεύμα, ο φίλος του </a:t>
            </a:r>
            <a:r>
              <a:rPr lang="en-US" b="1" dirty="0">
                <a:solidFill>
                  <a:srgbClr val="F9F7D3"/>
                </a:solidFill>
              </a:rPr>
              <a:t>Rousseau</a:t>
            </a:r>
            <a:r>
              <a:rPr lang="el-GR" b="1" dirty="0">
                <a:solidFill>
                  <a:srgbClr val="F9F7D3"/>
                </a:solidFill>
              </a:rPr>
              <a:t>, </a:t>
            </a:r>
            <a:r>
              <a:rPr lang="en-US" b="1" dirty="0">
                <a:solidFill>
                  <a:srgbClr val="F9F7D3"/>
                </a:solidFill>
              </a:rPr>
              <a:t>David Hume</a:t>
            </a:r>
            <a:r>
              <a:rPr lang="el-GR" b="1" dirty="0">
                <a:solidFill>
                  <a:srgbClr val="F9F7D3"/>
                </a:solidFill>
              </a:rPr>
              <a:t>, </a:t>
            </a:r>
          </a:p>
          <a:p>
            <a:r>
              <a:rPr lang="el-GR" b="1" dirty="0">
                <a:solidFill>
                  <a:srgbClr val="F9F7D3"/>
                </a:solidFill>
              </a:rPr>
              <a:t>θα εκδώσει το 1751 την </a:t>
            </a:r>
            <a:r>
              <a:rPr lang="el-GR" b="1" i="1" dirty="0">
                <a:solidFill>
                  <a:srgbClr val="F9F7D3"/>
                </a:solidFill>
              </a:rPr>
              <a:t>Πραγματεία για τις αρχές της ηθικής</a:t>
            </a:r>
            <a:r>
              <a:rPr lang="el-GR" b="1" dirty="0">
                <a:solidFill>
                  <a:srgbClr val="F9F7D3"/>
                </a:solidFill>
              </a:rPr>
              <a:t>:  </a:t>
            </a:r>
          </a:p>
          <a:p>
            <a:r>
              <a:rPr lang="el-GR" b="1" dirty="0">
                <a:solidFill>
                  <a:srgbClr val="F9F7D3"/>
                </a:solidFill>
              </a:rPr>
              <a:t>«θα πρέπει να δεσμευόμαστε από τους νόμους της ανθρωπότητας </a:t>
            </a:r>
          </a:p>
          <a:p>
            <a:r>
              <a:rPr lang="el-GR" b="1" dirty="0">
                <a:solidFill>
                  <a:srgbClr val="F9F7D3"/>
                </a:solidFill>
              </a:rPr>
              <a:t>για την ευγενική μεταχείριση αυτών των πλασμάτων», αλλά </a:t>
            </a:r>
          </a:p>
          <a:p>
            <a:r>
              <a:rPr lang="el-GR" b="1" dirty="0">
                <a:solidFill>
                  <a:srgbClr val="F9F7D3"/>
                </a:solidFill>
              </a:rPr>
              <a:t>«η σχέση μας μαζί τους δεν μπορεί να αποκληθεί κοινωνία, η </a:t>
            </a:r>
          </a:p>
          <a:p>
            <a:r>
              <a:rPr lang="el-GR" b="1" dirty="0">
                <a:solidFill>
                  <a:srgbClr val="F9F7D3"/>
                </a:solidFill>
              </a:rPr>
              <a:t>οποία προϋποθέτει έναν βαθμό ισότητας, αλλά απόλυτη εντολή </a:t>
            </a:r>
          </a:p>
          <a:p>
            <a:r>
              <a:rPr lang="el-GR" b="1" dirty="0">
                <a:solidFill>
                  <a:srgbClr val="F9F7D3"/>
                </a:solidFill>
              </a:rPr>
              <a:t>από τη μια πλευρά και από την άλλη υπηρετική υπακοή». </a:t>
            </a:r>
          </a:p>
          <a:p>
            <a:endParaRPr lang="el-GR" b="1" dirty="0">
              <a:solidFill>
                <a:srgbClr val="F9F7D3"/>
              </a:solidFill>
            </a:endParaRPr>
          </a:p>
          <a:p>
            <a:endParaRPr lang="el-GR" b="1" dirty="0">
              <a:solidFill>
                <a:srgbClr val="F9F7D3"/>
              </a:solidFill>
            </a:endParaRPr>
          </a:p>
          <a:p>
            <a:endParaRPr lang="el-GR" b="1" dirty="0">
              <a:solidFill>
                <a:srgbClr val="F9F7D3"/>
              </a:solidFill>
            </a:endParaRPr>
          </a:p>
          <a:p>
            <a:r>
              <a:rPr lang="el-GR" b="1" dirty="0">
                <a:solidFill>
                  <a:srgbClr val="F9F7D3"/>
                </a:solidFill>
              </a:rPr>
              <a:t>Ευγένεια λοιπόν προς τα ζώα, αλλά ας μην ξεχνιόμαστε: δεν παύουν να είναι ανδράποδα και εμείς </a:t>
            </a:r>
          </a:p>
          <a:p>
            <a:r>
              <a:rPr lang="el-GR" b="1" dirty="0">
                <a:solidFill>
                  <a:srgbClr val="F9F7D3"/>
                </a:solidFill>
              </a:rPr>
              <a:t>οι αφέντες τους. </a:t>
            </a:r>
          </a:p>
          <a:p>
            <a:endParaRPr lang="el-GR" b="1" dirty="0">
              <a:solidFill>
                <a:srgbClr val="F9F7D3"/>
              </a:solidFill>
            </a:endParaRPr>
          </a:p>
          <a:p>
            <a:r>
              <a:rPr lang="el-GR" b="1" dirty="0">
                <a:solidFill>
                  <a:srgbClr val="F9F7D3"/>
                </a:solidFill>
              </a:rPr>
              <a:t>Δίπλα στον </a:t>
            </a:r>
            <a:r>
              <a:rPr lang="en-US" b="1" dirty="0">
                <a:solidFill>
                  <a:srgbClr val="F9F7D3"/>
                </a:solidFill>
              </a:rPr>
              <a:t>Pope</a:t>
            </a:r>
            <a:r>
              <a:rPr lang="el-GR" b="1" dirty="0">
                <a:solidFill>
                  <a:srgbClr val="F9F7D3"/>
                </a:solidFill>
              </a:rPr>
              <a:t> και τον </a:t>
            </a:r>
            <a:r>
              <a:rPr lang="en-US" b="1" dirty="0">
                <a:solidFill>
                  <a:srgbClr val="F9F7D3"/>
                </a:solidFill>
              </a:rPr>
              <a:t>Hume</a:t>
            </a:r>
            <a:r>
              <a:rPr lang="el-GR" b="1" dirty="0">
                <a:solidFill>
                  <a:srgbClr val="F9F7D3"/>
                </a:solidFill>
              </a:rPr>
              <a:t>, ο περιγραφικός λόγος του </a:t>
            </a:r>
            <a:r>
              <a:rPr lang="en-US" b="1" i="1" dirty="0">
                <a:solidFill>
                  <a:srgbClr val="F9F7D3"/>
                </a:solidFill>
              </a:rPr>
              <a:t>Mandeville</a:t>
            </a:r>
            <a:r>
              <a:rPr lang="el-GR" b="1" i="1" dirty="0">
                <a:solidFill>
                  <a:srgbClr val="F9F7D3"/>
                </a:solidFill>
              </a:rPr>
              <a:t> παρουσιάζεται </a:t>
            </a:r>
          </a:p>
          <a:p>
            <a:r>
              <a:rPr lang="el-GR" b="1" i="1" dirty="0">
                <a:solidFill>
                  <a:srgbClr val="F9F7D3"/>
                </a:solidFill>
              </a:rPr>
              <a:t>πραγματικά φιλόζωος.</a:t>
            </a:r>
            <a:endParaRPr lang="el-GR" b="1" dirty="0">
              <a:solidFill>
                <a:srgbClr val="F9F7D3"/>
              </a:solidFill>
            </a:endParaRPr>
          </a:p>
          <a:p>
            <a:endParaRPr lang="el-GR" b="1" dirty="0">
              <a:solidFill>
                <a:srgbClr val="F9F7D3"/>
              </a:solidFill>
            </a:endParaRPr>
          </a:p>
        </p:txBody>
      </p:sp>
    </p:spTree>
  </p:cSld>
  <p:clrMapOvr>
    <a:masterClrMapping/>
  </p:clrMapOvr>
  <p:transition>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sp>
        <p:nvSpPr>
          <p:cNvPr id="48130" name="AutoShape 2" descr="Αποτέλεσμα εικόνας για εικόνες για Γιορτή της γάτας στο μεσαίωνα"/>
          <p:cNvSpPr>
            <a:spLocks noChangeAspect="1" noChangeArrowheads="1"/>
          </p:cNvSpPr>
          <p:nvPr/>
        </p:nvSpPr>
        <p:spPr bwMode="auto">
          <a:xfrm>
            <a:off x="155575" y="-846138"/>
            <a:ext cx="3333750" cy="176212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 name="TextBox 6"/>
          <p:cNvSpPr txBox="1"/>
          <p:nvPr/>
        </p:nvSpPr>
        <p:spPr>
          <a:xfrm>
            <a:off x="-36512" y="-27384"/>
            <a:ext cx="8832867" cy="6309420"/>
          </a:xfrm>
          <a:prstGeom prst="rect">
            <a:avLst/>
          </a:prstGeom>
          <a:noFill/>
        </p:spPr>
        <p:txBody>
          <a:bodyPr wrap="none" rtlCol="0">
            <a:spAutoFit/>
          </a:bodyPr>
          <a:lstStyle/>
          <a:p>
            <a:r>
              <a:rPr lang="el-GR" sz="2000" b="1" dirty="0">
                <a:solidFill>
                  <a:srgbClr val="F9F7D3"/>
                </a:solidFill>
                <a:latin typeface="+mj-lt"/>
              </a:rPr>
              <a:t>Το 1753 ο </a:t>
            </a:r>
            <a:r>
              <a:rPr lang="en-US" sz="2000" b="1" dirty="0">
                <a:solidFill>
                  <a:srgbClr val="FFC000"/>
                </a:solidFill>
                <a:latin typeface="+mj-lt"/>
              </a:rPr>
              <a:t>Rousseau</a:t>
            </a:r>
            <a:r>
              <a:rPr lang="el-GR" sz="2000" b="1" dirty="0">
                <a:solidFill>
                  <a:srgbClr val="F9F7D3"/>
                </a:solidFill>
                <a:latin typeface="+mj-lt"/>
              </a:rPr>
              <a:t> στην </a:t>
            </a:r>
            <a:r>
              <a:rPr lang="el-GR" sz="2000" b="1" i="1" dirty="0">
                <a:solidFill>
                  <a:srgbClr val="F9F7D3"/>
                </a:solidFill>
                <a:latin typeface="+mj-lt"/>
              </a:rPr>
              <a:t>Πραγματεία για την προέλευση και </a:t>
            </a:r>
          </a:p>
          <a:p>
            <a:r>
              <a:rPr lang="el-GR" sz="2000" b="1" i="1" dirty="0">
                <a:solidFill>
                  <a:srgbClr val="F9F7D3"/>
                </a:solidFill>
                <a:latin typeface="+mj-lt"/>
              </a:rPr>
              <a:t>τα θεμέλια της ανισότητας μεταξύ των ανθρώπων</a:t>
            </a:r>
            <a:r>
              <a:rPr lang="el-GR" sz="2000" b="1" dirty="0">
                <a:solidFill>
                  <a:srgbClr val="F9F7D3"/>
                </a:solidFill>
                <a:latin typeface="+mj-lt"/>
              </a:rPr>
              <a:t>: ο άνθρωπος </a:t>
            </a:r>
          </a:p>
          <a:p>
            <a:r>
              <a:rPr lang="el-GR" sz="2000" b="1" dirty="0">
                <a:solidFill>
                  <a:srgbClr val="F9F7D3"/>
                </a:solidFill>
                <a:latin typeface="+mj-lt"/>
              </a:rPr>
              <a:t>είναι φύσει καλός και εκφυλίζεται εξαιτίας των κοινωνικών και </a:t>
            </a:r>
          </a:p>
          <a:p>
            <a:r>
              <a:rPr lang="el-GR" sz="2000" b="1" dirty="0">
                <a:solidFill>
                  <a:srgbClr val="F9F7D3"/>
                </a:solidFill>
                <a:latin typeface="+mj-lt"/>
              </a:rPr>
              <a:t>πολιτικών θεσμών. </a:t>
            </a:r>
          </a:p>
          <a:p>
            <a:r>
              <a:rPr lang="el-GR" sz="2000" b="1" dirty="0">
                <a:solidFill>
                  <a:srgbClr val="F9F7D3"/>
                </a:solidFill>
                <a:latin typeface="+mj-lt"/>
              </a:rPr>
              <a:t>Θα βρει ένα στέρεο έρεισμα για τη θεμελίωση αυτής της </a:t>
            </a:r>
          </a:p>
          <a:p>
            <a:r>
              <a:rPr lang="el-GR" sz="2000" b="1" dirty="0">
                <a:solidFill>
                  <a:srgbClr val="F9F7D3"/>
                </a:solidFill>
                <a:latin typeface="+mj-lt"/>
              </a:rPr>
              <a:t>φυσικής στιβάδας στην </a:t>
            </a:r>
            <a:r>
              <a:rPr lang="en-US" sz="2400" b="1" i="1" dirty="0" err="1">
                <a:solidFill>
                  <a:srgbClr val="FFC000"/>
                </a:solidFill>
                <a:latin typeface="+mj-lt"/>
              </a:rPr>
              <a:t>piti</a:t>
            </a:r>
            <a:r>
              <a:rPr lang="fr-CA" sz="2400" b="1" i="1" dirty="0">
                <a:solidFill>
                  <a:srgbClr val="FFC000"/>
                </a:solidFill>
                <a:latin typeface="+mj-lt"/>
              </a:rPr>
              <a:t>é</a:t>
            </a:r>
            <a:r>
              <a:rPr lang="el-GR" sz="2000" b="1" i="1" dirty="0">
                <a:solidFill>
                  <a:srgbClr val="FFC000"/>
                </a:solidFill>
                <a:latin typeface="+mj-lt"/>
              </a:rPr>
              <a:t> </a:t>
            </a:r>
            <a:r>
              <a:rPr lang="el-GR" sz="2000" b="1" dirty="0">
                <a:solidFill>
                  <a:srgbClr val="F9F7D3"/>
                </a:solidFill>
                <a:latin typeface="+mj-lt"/>
              </a:rPr>
              <a:t>. </a:t>
            </a:r>
          </a:p>
          <a:p>
            <a:endParaRPr lang="el-GR" sz="2000" b="1" dirty="0">
              <a:solidFill>
                <a:srgbClr val="F9F7D3"/>
              </a:solidFill>
              <a:latin typeface="+mj-lt"/>
            </a:endParaRPr>
          </a:p>
          <a:p>
            <a:r>
              <a:rPr lang="el-GR" sz="2000" b="1" dirty="0">
                <a:solidFill>
                  <a:srgbClr val="F9F7D3"/>
                </a:solidFill>
                <a:latin typeface="+mj-lt"/>
              </a:rPr>
              <a:t>Η προσοχή του θα στραφεί προς την κρεοφαγία, που </a:t>
            </a:r>
          </a:p>
          <a:p>
            <a:r>
              <a:rPr lang="el-GR" sz="2000" b="1" dirty="0">
                <a:solidFill>
                  <a:srgbClr val="F9F7D3"/>
                </a:solidFill>
                <a:latin typeface="+mj-lt"/>
              </a:rPr>
              <a:t>συνδέεται με την κουλτούρα τόσο της ιδιοκτησίας (των ζώων, </a:t>
            </a:r>
          </a:p>
          <a:p>
            <a:r>
              <a:rPr lang="el-GR" sz="2000" b="1" dirty="0">
                <a:solidFill>
                  <a:srgbClr val="F9F7D3"/>
                </a:solidFill>
                <a:latin typeface="+mj-lt"/>
              </a:rPr>
              <a:t>των όπλων του κυνηγιού), όσο και της σφαγής των ζώων, η </a:t>
            </a:r>
          </a:p>
          <a:p>
            <a:r>
              <a:rPr lang="el-GR" sz="2000" b="1" dirty="0">
                <a:solidFill>
                  <a:srgbClr val="F9F7D3"/>
                </a:solidFill>
                <a:latin typeface="+mj-lt"/>
              </a:rPr>
              <a:t>οποία απομακρύνει τον άνθρωπο από τις φυσικές του ανάγκες </a:t>
            </a:r>
          </a:p>
          <a:p>
            <a:r>
              <a:rPr lang="el-GR" sz="2000" b="1" dirty="0">
                <a:solidFill>
                  <a:srgbClr val="F9F7D3"/>
                </a:solidFill>
                <a:latin typeface="+mj-lt"/>
              </a:rPr>
              <a:t>που καλύπτονται με τη φυτοφαγία. </a:t>
            </a:r>
          </a:p>
          <a:p>
            <a:endParaRPr lang="el-GR" sz="2000" b="1" dirty="0">
              <a:solidFill>
                <a:srgbClr val="F9F7D3"/>
              </a:solidFill>
              <a:latin typeface="+mj-lt"/>
            </a:endParaRPr>
          </a:p>
          <a:p>
            <a:r>
              <a:rPr lang="el-GR" sz="2000" b="1" dirty="0">
                <a:solidFill>
                  <a:srgbClr val="F9F7D3"/>
                </a:solidFill>
                <a:latin typeface="+mj-lt"/>
              </a:rPr>
              <a:t>Θα στραφεί λοιπόν σε μια εσώτερη, προ-κατηγορική αρχή που </a:t>
            </a:r>
          </a:p>
          <a:p>
            <a:r>
              <a:rPr lang="el-GR" sz="2000" b="1" dirty="0">
                <a:solidFill>
                  <a:srgbClr val="F9F7D3"/>
                </a:solidFill>
                <a:latin typeface="+mj-lt"/>
              </a:rPr>
              <a:t>συνδέεται με «τη φυσική απέχθεια να βλέπει κανείς να αφανίζεται ή να υποφέρει κάθε </a:t>
            </a:r>
          </a:p>
          <a:p>
            <a:r>
              <a:rPr lang="el-GR" sz="2000" b="1" dirty="0">
                <a:solidFill>
                  <a:srgbClr val="F9F7D3"/>
                </a:solidFill>
                <a:latin typeface="+mj-lt"/>
              </a:rPr>
              <a:t>ευπαθές και συναισθανόμενο ον». </a:t>
            </a:r>
          </a:p>
          <a:p>
            <a:endParaRPr lang="el-GR" sz="2000" b="1" dirty="0">
              <a:solidFill>
                <a:srgbClr val="F9F7D3"/>
              </a:solidFill>
              <a:latin typeface="+mj-lt"/>
            </a:endParaRPr>
          </a:p>
          <a:p>
            <a:r>
              <a:rPr lang="el-GR" sz="2000" b="1" i="1" dirty="0">
                <a:solidFill>
                  <a:srgbClr val="F9F7D3"/>
                </a:solidFill>
                <a:latin typeface="+mj-lt"/>
              </a:rPr>
              <a:t>Αυτή είναι η περίφημη </a:t>
            </a:r>
            <a:r>
              <a:rPr lang="el-GR" sz="2000" b="1" i="1" dirty="0">
                <a:solidFill>
                  <a:srgbClr val="FFC000"/>
                </a:solidFill>
                <a:latin typeface="+mj-lt"/>
              </a:rPr>
              <a:t>αρχή του ελέους</a:t>
            </a:r>
            <a:r>
              <a:rPr lang="el-GR" sz="2000" b="1" i="1" dirty="0">
                <a:solidFill>
                  <a:srgbClr val="F9F7D3"/>
                </a:solidFill>
                <a:latin typeface="+mj-lt"/>
              </a:rPr>
              <a:t>, της έμφυτης, προλογικής, </a:t>
            </a:r>
            <a:r>
              <a:rPr lang="el-GR" sz="2000" b="1" i="1" dirty="0" err="1">
                <a:solidFill>
                  <a:srgbClr val="F9F7D3"/>
                </a:solidFill>
                <a:latin typeface="+mj-lt"/>
              </a:rPr>
              <a:t>προηθικής</a:t>
            </a:r>
            <a:r>
              <a:rPr lang="el-GR" sz="2000" b="1" i="1" dirty="0">
                <a:solidFill>
                  <a:srgbClr val="F9F7D3"/>
                </a:solidFill>
                <a:latin typeface="+mj-lt"/>
              </a:rPr>
              <a:t> </a:t>
            </a:r>
          </a:p>
          <a:p>
            <a:r>
              <a:rPr lang="el-GR" sz="2000" b="1" i="1" dirty="0">
                <a:solidFill>
                  <a:srgbClr val="F9F7D3"/>
                </a:solidFill>
                <a:latin typeface="+mj-lt"/>
              </a:rPr>
              <a:t>φιλευσπλαχνίας που ένα έμβιο ον νιώθει για ένα άλλο. </a:t>
            </a:r>
            <a:endParaRPr lang="el-GR" sz="2000" b="1" dirty="0">
              <a:solidFill>
                <a:srgbClr val="F9F7D3"/>
              </a:solidFill>
              <a:latin typeface="+mj-lt"/>
            </a:endParaRPr>
          </a:p>
          <a:p>
            <a:endParaRPr lang="el-GR" sz="2000" b="1" dirty="0">
              <a:solidFill>
                <a:srgbClr val="F9F7D3"/>
              </a:solidFill>
              <a:latin typeface="+mj-lt"/>
            </a:endParaRPr>
          </a:p>
        </p:txBody>
      </p:sp>
      <p:sp>
        <p:nvSpPr>
          <p:cNvPr id="8" name="TextBox 7"/>
          <p:cNvSpPr txBox="1"/>
          <p:nvPr/>
        </p:nvSpPr>
        <p:spPr>
          <a:xfrm>
            <a:off x="-36512" y="1844824"/>
            <a:ext cx="184731" cy="400110"/>
          </a:xfrm>
          <a:prstGeom prst="rect">
            <a:avLst/>
          </a:prstGeom>
          <a:noFill/>
        </p:spPr>
        <p:txBody>
          <a:bodyPr wrap="none" rtlCol="0">
            <a:spAutoFit/>
          </a:bodyPr>
          <a:lstStyle/>
          <a:p>
            <a:endParaRPr lang="el-GR" sz="2000" dirty="0"/>
          </a:p>
        </p:txBody>
      </p:sp>
      <p:pic>
        <p:nvPicPr>
          <p:cNvPr id="40962" name="Picture 2" descr="Αποτέλεσμα εικόνας για εικόνες για Rousseau"/>
          <p:cNvPicPr>
            <a:picLocks noChangeAspect="1" noChangeArrowheads="1"/>
          </p:cNvPicPr>
          <p:nvPr/>
        </p:nvPicPr>
        <p:blipFill>
          <a:blip r:embed="rId2" cstate="print"/>
          <a:srcRect/>
          <a:stretch>
            <a:fillRect/>
          </a:stretch>
        </p:blipFill>
        <p:spPr bwMode="auto">
          <a:xfrm>
            <a:off x="6156177" y="0"/>
            <a:ext cx="2987824" cy="4159672"/>
          </a:xfrm>
          <a:prstGeom prst="ellipse">
            <a:avLst/>
          </a:prstGeom>
          <a:ln>
            <a:noFill/>
          </a:ln>
          <a:effectLst>
            <a:softEdge rad="112500"/>
          </a:effectLst>
        </p:spPr>
      </p:pic>
    </p:spTree>
  </p:cSld>
  <p:clrMapOvr>
    <a:masterClrMapping/>
  </p:clrMapOvr>
  <p:transition>
    <p:zoom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sp>
        <p:nvSpPr>
          <p:cNvPr id="48130" name="AutoShape 2" descr="Αποτέλεσμα εικόνας για εικόνες για Γιορτή της γάτας στο μεσαίωνα"/>
          <p:cNvSpPr>
            <a:spLocks noChangeAspect="1" noChangeArrowheads="1"/>
          </p:cNvSpPr>
          <p:nvPr/>
        </p:nvSpPr>
        <p:spPr bwMode="auto">
          <a:xfrm>
            <a:off x="155575" y="-846138"/>
            <a:ext cx="3333750" cy="176212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 name="TextBox 6"/>
          <p:cNvSpPr txBox="1"/>
          <p:nvPr/>
        </p:nvSpPr>
        <p:spPr>
          <a:xfrm>
            <a:off x="-33527" y="-27384"/>
            <a:ext cx="9255162" cy="6555641"/>
          </a:xfrm>
          <a:prstGeom prst="rect">
            <a:avLst/>
          </a:prstGeom>
          <a:noFill/>
        </p:spPr>
        <p:txBody>
          <a:bodyPr wrap="none" rtlCol="0">
            <a:spAutoFit/>
          </a:bodyPr>
          <a:lstStyle/>
          <a:p>
            <a:r>
              <a:rPr lang="el-GR" sz="2000" b="1" i="1" dirty="0">
                <a:solidFill>
                  <a:srgbClr val="F9F7D3"/>
                </a:solidFill>
              </a:rPr>
              <a:t>Πρόκειται γι’ αυτήν «τη συμπόνια που θα γίνεται τόσο πιο </a:t>
            </a:r>
          </a:p>
          <a:p>
            <a:r>
              <a:rPr lang="el-GR" sz="2000" b="1" i="1" dirty="0">
                <a:solidFill>
                  <a:srgbClr val="F9F7D3"/>
                </a:solidFill>
              </a:rPr>
              <a:t>ενεργητική όσο το </a:t>
            </a:r>
            <a:r>
              <a:rPr lang="el-GR" sz="2000" b="1" i="1" dirty="0">
                <a:solidFill>
                  <a:srgbClr val="FFC000"/>
                </a:solidFill>
              </a:rPr>
              <a:t>ζώο θεατής </a:t>
            </a:r>
            <a:r>
              <a:rPr lang="el-GR" sz="2000" b="1" i="1" dirty="0">
                <a:solidFill>
                  <a:srgbClr val="F9F7D3"/>
                </a:solidFill>
              </a:rPr>
              <a:t>θα ταυτίζεται μύχια με το ζώο </a:t>
            </a:r>
          </a:p>
          <a:p>
            <a:r>
              <a:rPr lang="el-GR" sz="2000" b="1" i="1" dirty="0">
                <a:solidFill>
                  <a:srgbClr val="F9F7D3"/>
                </a:solidFill>
              </a:rPr>
              <a:t>που υποφέρει», μια συμπόνια επομένως που απορρέει από την </a:t>
            </a:r>
          </a:p>
          <a:p>
            <a:r>
              <a:rPr lang="el-GR" sz="2000" b="1" i="1" dirty="0">
                <a:solidFill>
                  <a:srgbClr val="F9F7D3"/>
                </a:solidFill>
              </a:rPr>
              <a:t>ίδια την τρωτότητα της ζωής και αναπτύσσεται σε όλα τα </a:t>
            </a:r>
          </a:p>
          <a:p>
            <a:r>
              <a:rPr lang="el-GR" sz="2000" b="1" i="1" dirty="0">
                <a:solidFill>
                  <a:srgbClr val="F9F7D3"/>
                </a:solidFill>
              </a:rPr>
              <a:t>ζωικά είδη αλλά και </a:t>
            </a:r>
            <a:r>
              <a:rPr lang="el-GR" sz="2000" b="1" i="1" dirty="0">
                <a:solidFill>
                  <a:srgbClr val="FFC000"/>
                </a:solidFill>
              </a:rPr>
              <a:t>μεταξύ αυτών</a:t>
            </a:r>
            <a:r>
              <a:rPr lang="el-GR" sz="2000" b="1" i="1" dirty="0">
                <a:solidFill>
                  <a:srgbClr val="F9F7D3"/>
                </a:solidFill>
              </a:rPr>
              <a:t>. </a:t>
            </a:r>
          </a:p>
          <a:p>
            <a:endParaRPr lang="el-GR" sz="2000" b="1" i="1" dirty="0">
              <a:solidFill>
                <a:srgbClr val="F9F7D3"/>
              </a:solidFill>
            </a:endParaRPr>
          </a:p>
          <a:p>
            <a:r>
              <a:rPr lang="el-GR" sz="2000" b="1" i="1" dirty="0">
                <a:solidFill>
                  <a:srgbClr val="F9F7D3"/>
                </a:solidFill>
              </a:rPr>
              <a:t>Η συμπόνια εντός του είδους θα περιόριζε τη </a:t>
            </a:r>
            <a:r>
              <a:rPr lang="el-GR" sz="2000" b="1" i="1" dirty="0" err="1">
                <a:solidFill>
                  <a:srgbClr val="F9F7D3"/>
                </a:solidFill>
              </a:rPr>
              <a:t>ρουσωική</a:t>
            </a:r>
            <a:r>
              <a:rPr lang="el-GR" sz="2000" b="1" i="1" dirty="0">
                <a:solidFill>
                  <a:srgbClr val="F9F7D3"/>
                </a:solidFill>
              </a:rPr>
              <a:t> </a:t>
            </a:r>
            <a:r>
              <a:rPr lang="en-US" sz="2000" b="1" i="1" dirty="0" err="1">
                <a:solidFill>
                  <a:srgbClr val="F9F7D3"/>
                </a:solidFill>
              </a:rPr>
              <a:t>piti</a:t>
            </a:r>
            <a:r>
              <a:rPr lang="el-GR" sz="2000" b="1" i="1" dirty="0">
                <a:solidFill>
                  <a:srgbClr val="F9F7D3"/>
                </a:solidFill>
              </a:rPr>
              <a:t>é </a:t>
            </a:r>
          </a:p>
          <a:p>
            <a:r>
              <a:rPr lang="el-GR" sz="2000" b="1" i="1" dirty="0">
                <a:solidFill>
                  <a:srgbClr val="F9F7D3"/>
                </a:solidFill>
              </a:rPr>
              <a:t>σε μια τάξη έμβιων όντων και θα δυσχέραινε την προσπάθεια </a:t>
            </a:r>
          </a:p>
          <a:p>
            <a:r>
              <a:rPr lang="el-GR" sz="2000" b="1" i="1" dirty="0">
                <a:solidFill>
                  <a:srgbClr val="F9F7D3"/>
                </a:solidFill>
              </a:rPr>
              <a:t>του φιλοσόφου να της αποδώσει το εύρος, άρα και το κύρος, </a:t>
            </a:r>
          </a:p>
          <a:p>
            <a:r>
              <a:rPr lang="el-GR" sz="2000" b="1" i="1" dirty="0">
                <a:solidFill>
                  <a:srgbClr val="F9F7D3"/>
                </a:solidFill>
              </a:rPr>
              <a:t>του </a:t>
            </a:r>
            <a:r>
              <a:rPr lang="el-GR" sz="2000" b="1" i="1" dirty="0">
                <a:solidFill>
                  <a:srgbClr val="00B0F0"/>
                </a:solidFill>
              </a:rPr>
              <a:t>φυσικού δικαίου</a:t>
            </a:r>
            <a:r>
              <a:rPr lang="el-GR" sz="2000" b="1" i="1" dirty="0">
                <a:solidFill>
                  <a:srgbClr val="F9F7D3"/>
                </a:solidFill>
              </a:rPr>
              <a:t>. </a:t>
            </a:r>
          </a:p>
          <a:p>
            <a:endParaRPr lang="el-GR" sz="2000" b="1" i="1" dirty="0">
              <a:solidFill>
                <a:srgbClr val="F9F7D3"/>
              </a:solidFill>
            </a:endParaRPr>
          </a:p>
          <a:p>
            <a:r>
              <a:rPr lang="el-GR" sz="2000" b="1" i="1" dirty="0">
                <a:solidFill>
                  <a:srgbClr val="F9F7D3"/>
                </a:solidFill>
              </a:rPr>
              <a:t>Κάθε νόμος του φυσικού δικαίου απορρέει από δύο αρχές, </a:t>
            </a:r>
          </a:p>
          <a:p>
            <a:r>
              <a:rPr lang="el-GR" sz="2000" b="1" i="1" dirty="0" err="1">
                <a:solidFill>
                  <a:srgbClr val="F9F7D3"/>
                </a:solidFill>
              </a:rPr>
              <a:t>απροϋπόθετες</a:t>
            </a:r>
            <a:r>
              <a:rPr lang="el-GR" sz="2000" b="1" i="1" dirty="0">
                <a:solidFill>
                  <a:srgbClr val="F9F7D3"/>
                </a:solidFill>
              </a:rPr>
              <a:t> και συμπληρωματικές: </a:t>
            </a:r>
            <a:r>
              <a:rPr lang="el-GR" sz="2000" b="1" i="1" dirty="0">
                <a:solidFill>
                  <a:srgbClr val="00B0F0"/>
                </a:solidFill>
              </a:rPr>
              <a:t>από την αρχή του ελέους και </a:t>
            </a:r>
          </a:p>
          <a:p>
            <a:r>
              <a:rPr lang="el-GR" sz="2000" b="1" i="1" dirty="0">
                <a:solidFill>
                  <a:srgbClr val="00B0F0"/>
                </a:solidFill>
              </a:rPr>
              <a:t>από την αρχή της αγάπης του εαυτού</a:t>
            </a:r>
            <a:r>
              <a:rPr lang="el-GR" sz="2000" b="1" i="1" dirty="0">
                <a:solidFill>
                  <a:srgbClr val="F9F7D3"/>
                </a:solidFill>
              </a:rPr>
              <a:t>. Και οι δύο αρχές εκδηλώνονται </a:t>
            </a:r>
          </a:p>
          <a:p>
            <a:r>
              <a:rPr lang="el-GR" sz="2000" b="1" i="1" dirty="0">
                <a:solidFill>
                  <a:srgbClr val="F9F7D3"/>
                </a:solidFill>
              </a:rPr>
              <a:t>με τη μορφή μιας εσωτερικής </a:t>
            </a:r>
            <a:r>
              <a:rPr lang="el-GR" sz="2000" b="1" i="1" dirty="0" err="1">
                <a:solidFill>
                  <a:srgbClr val="F9F7D3"/>
                </a:solidFill>
              </a:rPr>
              <a:t>ενόρμησης</a:t>
            </a:r>
            <a:r>
              <a:rPr lang="el-GR" sz="2000" b="1" i="1" dirty="0">
                <a:solidFill>
                  <a:srgbClr val="F9F7D3"/>
                </a:solidFill>
              </a:rPr>
              <a:t>. Στο μέτρο που ο άνθρωπος δεν αντιστέκεται </a:t>
            </a:r>
          </a:p>
          <a:p>
            <a:r>
              <a:rPr lang="el-GR" sz="2000" b="1" i="1" dirty="0">
                <a:solidFill>
                  <a:srgbClr val="F9F7D3"/>
                </a:solidFill>
              </a:rPr>
              <a:t>στην </a:t>
            </a:r>
            <a:r>
              <a:rPr lang="el-GR" sz="2000" b="1" i="1" dirty="0" err="1">
                <a:solidFill>
                  <a:srgbClr val="F9F7D3"/>
                </a:solidFill>
              </a:rPr>
              <a:t>ενόρμηση</a:t>
            </a:r>
            <a:r>
              <a:rPr lang="el-GR" sz="2000" b="1" i="1" dirty="0">
                <a:solidFill>
                  <a:srgbClr val="F9F7D3"/>
                </a:solidFill>
              </a:rPr>
              <a:t> να αγαπά τον εαυτό του, δεν μπορεί να αντιστέκεται ούτε στην </a:t>
            </a:r>
            <a:r>
              <a:rPr lang="el-GR" sz="2000" b="1" i="1" dirty="0" err="1">
                <a:solidFill>
                  <a:srgbClr val="F9F7D3"/>
                </a:solidFill>
              </a:rPr>
              <a:t>ενόρμηση</a:t>
            </a:r>
            <a:r>
              <a:rPr lang="el-GR" sz="2000" b="1" i="1" dirty="0">
                <a:solidFill>
                  <a:srgbClr val="F9F7D3"/>
                </a:solidFill>
              </a:rPr>
              <a:t> </a:t>
            </a:r>
          </a:p>
          <a:p>
            <a:r>
              <a:rPr lang="el-GR" sz="2000" b="1" i="1" dirty="0">
                <a:solidFill>
                  <a:srgbClr val="F9F7D3"/>
                </a:solidFill>
              </a:rPr>
              <a:t>να συμπονά έναν άλλον άνθρωπο. Αυτό σημαίνει ότι δεν θα κάνει ποτέ κακό στον άλλον </a:t>
            </a:r>
          </a:p>
          <a:p>
            <a:r>
              <a:rPr lang="el-GR" sz="2000" b="1" i="1" dirty="0">
                <a:solidFill>
                  <a:srgbClr val="F9F7D3"/>
                </a:solidFill>
              </a:rPr>
              <a:t>άνθρωπο, αλλά ούτε και σε κανένα άλλο ευπαθές και συναισθανόμενο ον. </a:t>
            </a:r>
          </a:p>
          <a:p>
            <a:r>
              <a:rPr lang="el-GR" sz="2000" b="1" i="1" dirty="0">
                <a:solidFill>
                  <a:srgbClr val="F9F7D3"/>
                </a:solidFill>
              </a:rPr>
              <a:t>Ο </a:t>
            </a:r>
            <a:r>
              <a:rPr lang="en-US" sz="2000" b="1" i="1" dirty="0">
                <a:solidFill>
                  <a:srgbClr val="F9F7D3"/>
                </a:solidFill>
              </a:rPr>
              <a:t>Rousseau</a:t>
            </a:r>
            <a:r>
              <a:rPr lang="el-GR" sz="2000" b="1" i="1" dirty="0">
                <a:solidFill>
                  <a:srgbClr val="F9F7D3"/>
                </a:solidFill>
              </a:rPr>
              <a:t> μοιάζει να προλαβαίνει την καντιανή θέση </a:t>
            </a:r>
            <a:r>
              <a:rPr lang="el-GR" sz="2000" b="1" dirty="0">
                <a:solidFill>
                  <a:srgbClr val="F9F7D3"/>
                </a:solidFill>
              </a:rPr>
              <a:t>ότι δεν έχουμε άμεσα καθήκοντα </a:t>
            </a:r>
          </a:p>
          <a:p>
            <a:r>
              <a:rPr lang="el-GR" sz="2000" b="1" dirty="0">
                <a:solidFill>
                  <a:srgbClr val="F9F7D3"/>
                </a:solidFill>
              </a:rPr>
              <a:t>προς τα ζώα και υποστηρίζει εκ των προτέρων ότι:</a:t>
            </a:r>
          </a:p>
          <a:p>
            <a:endParaRPr lang="el-GR" sz="2000" b="1" dirty="0">
              <a:solidFill>
                <a:srgbClr val="F9F7D3"/>
              </a:solidFill>
            </a:endParaRPr>
          </a:p>
        </p:txBody>
      </p:sp>
      <p:sp>
        <p:nvSpPr>
          <p:cNvPr id="8" name="TextBox 7"/>
          <p:cNvSpPr txBox="1"/>
          <p:nvPr/>
        </p:nvSpPr>
        <p:spPr>
          <a:xfrm>
            <a:off x="-36512" y="1844824"/>
            <a:ext cx="184731" cy="400110"/>
          </a:xfrm>
          <a:prstGeom prst="rect">
            <a:avLst/>
          </a:prstGeom>
          <a:noFill/>
        </p:spPr>
        <p:txBody>
          <a:bodyPr wrap="none" rtlCol="0">
            <a:spAutoFit/>
          </a:bodyPr>
          <a:lstStyle/>
          <a:p>
            <a:endParaRPr lang="el-GR" sz="2000" dirty="0"/>
          </a:p>
        </p:txBody>
      </p:sp>
      <p:pic>
        <p:nvPicPr>
          <p:cNvPr id="40962" name="Picture 2" descr="Αποτέλεσμα εικόνας για εικόνες για Rousseau"/>
          <p:cNvPicPr>
            <a:picLocks noChangeAspect="1" noChangeArrowheads="1"/>
          </p:cNvPicPr>
          <p:nvPr/>
        </p:nvPicPr>
        <p:blipFill>
          <a:blip r:embed="rId2" cstate="print"/>
          <a:srcRect/>
          <a:stretch>
            <a:fillRect/>
          </a:stretch>
        </p:blipFill>
        <p:spPr bwMode="auto">
          <a:xfrm>
            <a:off x="6228184" y="0"/>
            <a:ext cx="3240360" cy="4259922"/>
          </a:xfrm>
          <a:prstGeom prst="ellipse">
            <a:avLst/>
          </a:prstGeom>
          <a:ln>
            <a:noFill/>
          </a:ln>
          <a:effectLst>
            <a:softEdge rad="112500"/>
          </a:effectLst>
        </p:spPr>
      </p:pic>
    </p:spTree>
  </p:cSld>
  <p:clrMapOvr>
    <a:masterClrMapping/>
  </p:clrMapOvr>
  <p:transition>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 y="0"/>
            <a:ext cx="9324528" cy="6858000"/>
          </a:xfrm>
          <a:solidFill>
            <a:schemeClr val="tx1"/>
          </a:solidFill>
        </p:spPr>
        <p:txBody>
          <a:bodyPr>
            <a:noAutofit/>
          </a:bodyPr>
          <a:lstStyle/>
          <a:p>
            <a:pPr>
              <a:buNone/>
            </a:pPr>
            <a:endParaRPr lang="el-GR" sz="2000" b="1" dirty="0">
              <a:solidFill>
                <a:schemeClr val="bg1"/>
              </a:solidFill>
            </a:endParaRPr>
          </a:p>
          <a:p>
            <a:endParaRPr lang="el-GR" sz="2000" b="1" dirty="0">
              <a:solidFill>
                <a:schemeClr val="bg1"/>
              </a:solidFill>
            </a:endParaRPr>
          </a:p>
        </p:txBody>
      </p:sp>
      <p:pic>
        <p:nvPicPr>
          <p:cNvPr id="4" name="Picture 2" descr="Αποτέλεσμα εικόνας για εικόνες για Rousseau"/>
          <p:cNvPicPr>
            <a:picLocks noChangeAspect="1" noChangeArrowheads="1"/>
          </p:cNvPicPr>
          <p:nvPr/>
        </p:nvPicPr>
        <p:blipFill>
          <a:blip r:embed="rId2" cstate="print"/>
          <a:srcRect/>
          <a:stretch>
            <a:fillRect/>
          </a:stretch>
        </p:blipFill>
        <p:spPr bwMode="auto">
          <a:xfrm>
            <a:off x="6372201" y="0"/>
            <a:ext cx="3096344" cy="4310755"/>
          </a:xfrm>
          <a:prstGeom prst="ellipse">
            <a:avLst/>
          </a:prstGeom>
          <a:ln>
            <a:noFill/>
          </a:ln>
          <a:effectLst>
            <a:softEdge rad="112500"/>
          </a:effectLst>
        </p:spPr>
      </p:pic>
      <p:sp>
        <p:nvSpPr>
          <p:cNvPr id="5" name="Cloud Callout 4"/>
          <p:cNvSpPr/>
          <p:nvPr/>
        </p:nvSpPr>
        <p:spPr>
          <a:xfrm>
            <a:off x="-108520" y="548680"/>
            <a:ext cx="6624736" cy="5400600"/>
          </a:xfrm>
          <a:prstGeom prst="cloudCallout">
            <a:avLst>
              <a:gd name="adj1" fmla="val 53873"/>
              <a:gd name="adj2" fmla="val -4938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dirty="0"/>
              <a:t>Ο άνθρωπος είναι υποχρεωμένος έναντι των ζώων με ένα είδος καθήκοντος. Φαίνεται πράγματι ότι εάν είμαι υποχρεωμένος να μην κάνω κανένα κακό στον όμοιό μου, δεν οφείλεται τόσο στο ότι αυτός είναι ένα έλλογο ον, αλλά μάλλον στο ότι είναι ένα συναισθανόμενο ον, ποιότητα η οποία, καθώς είναι κοινή στο ζώο και στον άνθρωπο, οφείλει τουλάχιστον να αποδώσει στο ένα το δικαίωμα να μην κακοποιείται ανώφελα από τον άλλον.</a:t>
            </a:r>
          </a:p>
        </p:txBody>
      </p:sp>
    </p:spTree>
  </p:cSld>
  <p:clrMapOvr>
    <a:masterClrMapping/>
  </p:clrMapOvr>
  <p:transition>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sp>
        <p:nvSpPr>
          <p:cNvPr id="48130" name="AutoShape 2" descr="Αποτέλεσμα εικόνας για εικόνες για Γιορτή της γάτας στο μεσαίωνα"/>
          <p:cNvSpPr>
            <a:spLocks noChangeAspect="1" noChangeArrowheads="1"/>
          </p:cNvSpPr>
          <p:nvPr/>
        </p:nvSpPr>
        <p:spPr bwMode="auto">
          <a:xfrm>
            <a:off x="155575" y="-846138"/>
            <a:ext cx="3333750" cy="176212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 name="TextBox 7"/>
          <p:cNvSpPr txBox="1"/>
          <p:nvPr/>
        </p:nvSpPr>
        <p:spPr>
          <a:xfrm>
            <a:off x="-36512" y="1844824"/>
            <a:ext cx="184731" cy="400110"/>
          </a:xfrm>
          <a:prstGeom prst="rect">
            <a:avLst/>
          </a:prstGeom>
          <a:noFill/>
        </p:spPr>
        <p:txBody>
          <a:bodyPr wrap="none" rtlCol="0">
            <a:spAutoFit/>
          </a:bodyPr>
          <a:lstStyle/>
          <a:p>
            <a:endParaRPr lang="el-GR" sz="2000" dirty="0"/>
          </a:p>
        </p:txBody>
      </p:sp>
      <p:pic>
        <p:nvPicPr>
          <p:cNvPr id="9" name="Picture 2" descr="Αποτέλεσμα εικόνας για εικόνες για Voltair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 name="TextBox 9"/>
          <p:cNvSpPr txBox="1"/>
          <p:nvPr/>
        </p:nvSpPr>
        <p:spPr>
          <a:xfrm>
            <a:off x="35496" y="-27384"/>
            <a:ext cx="9235220" cy="3693319"/>
          </a:xfrm>
          <a:prstGeom prst="rect">
            <a:avLst/>
          </a:prstGeom>
          <a:noFill/>
        </p:spPr>
        <p:txBody>
          <a:bodyPr wrap="none" rtlCol="0">
            <a:spAutoFit/>
          </a:bodyPr>
          <a:lstStyle/>
          <a:p>
            <a:r>
              <a:rPr lang="el-GR" b="1" dirty="0">
                <a:solidFill>
                  <a:srgbClr val="FFFF00"/>
                </a:solidFill>
              </a:rPr>
              <a:t>Ο </a:t>
            </a:r>
            <a:r>
              <a:rPr lang="en-US" b="1" dirty="0">
                <a:solidFill>
                  <a:srgbClr val="FFFF00"/>
                </a:solidFill>
              </a:rPr>
              <a:t>Voltaire</a:t>
            </a:r>
            <a:r>
              <a:rPr lang="el-GR" b="1" dirty="0">
                <a:solidFill>
                  <a:srgbClr val="FFFF00"/>
                </a:solidFill>
              </a:rPr>
              <a:t> επιτίθεται επίσης στην ανθρώπινη υπεροψία και τη βαναυσότητα έναντι των ζώων. </a:t>
            </a:r>
          </a:p>
          <a:p>
            <a:r>
              <a:rPr lang="el-GR" b="1" dirty="0">
                <a:solidFill>
                  <a:srgbClr val="FFFF00"/>
                </a:solidFill>
              </a:rPr>
              <a:t>Στο Φιλοσοφικό Λεξικό του (1764) και                                    συγκεκριμένα στα λήμματα </a:t>
            </a:r>
          </a:p>
          <a:p>
            <a:r>
              <a:rPr lang="el-GR" b="1" dirty="0">
                <a:solidFill>
                  <a:srgbClr val="FFFF00"/>
                </a:solidFill>
              </a:rPr>
              <a:t>«Αίσθηση», «Ελευθερία» και «Ζώα»                                            αντιτίθεται σαφώς στην καρτεσιανή </a:t>
            </a:r>
          </a:p>
          <a:p>
            <a:r>
              <a:rPr lang="el-GR" b="1" dirty="0">
                <a:solidFill>
                  <a:srgbClr val="FFFF00"/>
                </a:solidFill>
              </a:rPr>
              <a:t>                                                                                                     ιδέα του ζώου-μηχανή και </a:t>
            </a:r>
          </a:p>
          <a:p>
            <a:r>
              <a:rPr lang="el-GR" b="1" dirty="0">
                <a:solidFill>
                  <a:srgbClr val="FFFF00"/>
                </a:solidFill>
              </a:rPr>
              <a:t>						       στηλιτεύει τη σκαιότητα και την</a:t>
            </a:r>
          </a:p>
          <a:p>
            <a:r>
              <a:rPr lang="el-GR" b="1" dirty="0">
                <a:solidFill>
                  <a:srgbClr val="FFFF00"/>
                </a:solidFill>
              </a:rPr>
              <a:t>						        αδιαφορία των ανθρώπων έναντι </a:t>
            </a:r>
          </a:p>
          <a:p>
            <a:r>
              <a:rPr lang="el-GR" b="1" dirty="0">
                <a:solidFill>
                  <a:srgbClr val="FFFF00"/>
                </a:solidFill>
              </a:rPr>
              <a:t>						       των πλασμάτων αυτών. </a:t>
            </a:r>
          </a:p>
          <a:p>
            <a:endParaRPr lang="el-GR" b="1" dirty="0">
              <a:solidFill>
                <a:srgbClr val="FFFF00"/>
              </a:solidFill>
            </a:endParaRPr>
          </a:p>
          <a:p>
            <a:r>
              <a:rPr lang="el-GR" b="1" dirty="0">
                <a:solidFill>
                  <a:srgbClr val="FFFF00"/>
                </a:solidFill>
              </a:rPr>
              <a:t>						       Διατείνεται ότι οι </a:t>
            </a:r>
            <a:r>
              <a:rPr lang="el-GR" b="1" dirty="0">
                <a:solidFill>
                  <a:srgbClr val="FFC000"/>
                </a:solidFill>
              </a:rPr>
              <a:t>αισθήσεις</a:t>
            </a:r>
            <a:r>
              <a:rPr lang="el-GR" b="1" dirty="0">
                <a:solidFill>
                  <a:srgbClr val="FFFF00"/>
                </a:solidFill>
              </a:rPr>
              <a:t> είναι </a:t>
            </a:r>
          </a:p>
          <a:p>
            <a:r>
              <a:rPr lang="el-GR" b="1" dirty="0">
                <a:solidFill>
                  <a:srgbClr val="FFFF00"/>
                </a:solidFill>
              </a:rPr>
              <a:t>						         ένα κοινό χαρακτηριστικό όλων </a:t>
            </a:r>
          </a:p>
          <a:p>
            <a:r>
              <a:rPr lang="el-GR" b="1" dirty="0">
                <a:solidFill>
                  <a:srgbClr val="FFFF00"/>
                </a:solidFill>
              </a:rPr>
              <a:t>						           των έμβιων όντων, από το </a:t>
            </a:r>
          </a:p>
          <a:p>
            <a:r>
              <a:rPr lang="el-GR" b="1" dirty="0">
                <a:solidFill>
                  <a:srgbClr val="FFFF00"/>
                </a:solidFill>
              </a:rPr>
              <a:t>						           τελευταίο έντομο έως τον πιο </a:t>
            </a:r>
          </a:p>
          <a:p>
            <a:r>
              <a:rPr lang="el-GR" b="1" dirty="0">
                <a:solidFill>
                  <a:srgbClr val="FFFF00"/>
                </a:solidFill>
              </a:rPr>
              <a:t>							διακεκριμένο επιστήμονα.</a:t>
            </a:r>
          </a:p>
        </p:txBody>
      </p:sp>
    </p:spTree>
  </p:cSld>
  <p:clrMapOvr>
    <a:masterClrMapping/>
  </p:clrMapOvr>
  <p:transition>
    <p:zoom dir="in"/>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 y="0"/>
            <a:ext cx="9324528" cy="6858000"/>
          </a:xfrm>
          <a:solidFill>
            <a:schemeClr val="tx1"/>
          </a:solidFill>
        </p:spPr>
        <p:txBody>
          <a:bodyPr>
            <a:noAutofit/>
          </a:bodyPr>
          <a:lstStyle/>
          <a:p>
            <a:pPr>
              <a:buNone/>
            </a:pPr>
            <a:endParaRPr lang="el-GR" sz="2000" b="1" dirty="0">
              <a:solidFill>
                <a:schemeClr val="bg1"/>
              </a:solidFill>
            </a:endParaRPr>
          </a:p>
          <a:p>
            <a:endParaRPr lang="el-GR" sz="2000" b="1" dirty="0">
              <a:solidFill>
                <a:schemeClr val="bg1"/>
              </a:solidFill>
            </a:endParaRPr>
          </a:p>
        </p:txBody>
      </p:sp>
      <p:sp>
        <p:nvSpPr>
          <p:cNvPr id="5" name="Cloud Callout 4"/>
          <p:cNvSpPr/>
          <p:nvPr/>
        </p:nvSpPr>
        <p:spPr>
          <a:xfrm>
            <a:off x="0" y="260648"/>
            <a:ext cx="6624736" cy="5400600"/>
          </a:xfrm>
          <a:prstGeom prst="cloudCallout">
            <a:avLst>
              <a:gd name="adj1" fmla="val 60134"/>
              <a:gd name="adj2" fmla="val -33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dirty="0"/>
              <a:t>Μια θεία δύναμη διαχέεται μέσα στις αισθήσεις και του τελευταίου των εντόμων, όπως ακριβώς στο μυαλό του Νεύτωνα. Εν τούτοις, όταν εκατομμύρια ζώα πεθαίνουν μπροστά στα μάτια σας, δεν ανησυχείτε καθόλου για το τι θα απογίνει η αισθητηριακή τους ικανότητα, αν και αυτή η ικανότητα είναι το έργο του Όντος των όντων· τα βλέπετε σαν μηχανές της φύσης, γεννημένα για να χαθούν και για να δώσουν τη θέση τους σε άλλα.</a:t>
            </a:r>
          </a:p>
        </p:txBody>
      </p:sp>
      <p:pic>
        <p:nvPicPr>
          <p:cNvPr id="1026" name="Picture 2" descr="Αποτέλεσμα εικόνας για εικόνες για Voltaire"/>
          <p:cNvPicPr>
            <a:picLocks noChangeAspect="1" noChangeArrowheads="1"/>
          </p:cNvPicPr>
          <p:nvPr/>
        </p:nvPicPr>
        <p:blipFill>
          <a:blip r:embed="rId2" cstate="print"/>
          <a:srcRect/>
          <a:stretch>
            <a:fillRect/>
          </a:stretch>
        </p:blipFill>
        <p:spPr bwMode="auto">
          <a:xfrm>
            <a:off x="5756135" y="2996953"/>
            <a:ext cx="4864537" cy="3861048"/>
          </a:xfrm>
          <a:prstGeom prst="ellipse">
            <a:avLst/>
          </a:prstGeom>
          <a:ln>
            <a:noFill/>
          </a:ln>
          <a:effectLst>
            <a:softEdge rad="112500"/>
          </a:effectLst>
        </p:spPr>
      </p:pic>
    </p:spTree>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sp>
        <p:nvSpPr>
          <p:cNvPr id="7" name="TextBox 6"/>
          <p:cNvSpPr txBox="1"/>
          <p:nvPr/>
        </p:nvSpPr>
        <p:spPr>
          <a:xfrm>
            <a:off x="0" y="-27384"/>
            <a:ext cx="9144000" cy="1631216"/>
          </a:xfrm>
          <a:prstGeom prst="rect">
            <a:avLst/>
          </a:prstGeom>
          <a:noFill/>
        </p:spPr>
        <p:txBody>
          <a:bodyPr wrap="square" rtlCol="0">
            <a:spAutoFit/>
          </a:bodyPr>
          <a:lstStyle/>
          <a:p>
            <a:r>
              <a:rPr lang="el-GR" sz="2000" b="1" dirty="0" err="1">
                <a:solidFill>
                  <a:srgbClr val="F9F7D3"/>
                </a:solidFill>
              </a:rPr>
              <a:t>René</a:t>
            </a:r>
            <a:r>
              <a:rPr lang="el-GR" sz="2000" b="1" dirty="0">
                <a:solidFill>
                  <a:srgbClr val="F9F7D3"/>
                </a:solidFill>
              </a:rPr>
              <a:t> </a:t>
            </a:r>
            <a:r>
              <a:rPr lang="el-GR" sz="2000" b="1" dirty="0" err="1">
                <a:solidFill>
                  <a:srgbClr val="F9F7D3"/>
                </a:solidFill>
              </a:rPr>
              <a:t>Descartes</a:t>
            </a:r>
            <a:r>
              <a:rPr lang="en-US" sz="2000" b="1" dirty="0">
                <a:solidFill>
                  <a:srgbClr val="F9F7D3"/>
                </a:solidFill>
              </a:rPr>
              <a:t>: </a:t>
            </a:r>
          </a:p>
          <a:p>
            <a:r>
              <a:rPr lang="el-GR" sz="2000" b="1" i="1" dirty="0">
                <a:solidFill>
                  <a:srgbClr val="F9F7D3"/>
                </a:solidFill>
              </a:rPr>
              <a:t>Λόγος περί της </a:t>
            </a:r>
            <a:endParaRPr lang="en-US" sz="2000" b="1" i="1" dirty="0">
              <a:solidFill>
                <a:srgbClr val="F9F7D3"/>
              </a:solidFill>
            </a:endParaRPr>
          </a:p>
          <a:p>
            <a:r>
              <a:rPr lang="el-GR" sz="2000" b="1" i="1" dirty="0">
                <a:solidFill>
                  <a:srgbClr val="F9F7D3"/>
                </a:solidFill>
              </a:rPr>
              <a:t>μεθόδου</a:t>
            </a:r>
            <a:r>
              <a:rPr lang="en-US" sz="2000" b="1" i="1" dirty="0">
                <a:solidFill>
                  <a:srgbClr val="F9F7D3"/>
                </a:solidFill>
              </a:rPr>
              <a:t>, </a:t>
            </a:r>
          </a:p>
          <a:p>
            <a:r>
              <a:rPr lang="el-GR" sz="2000" b="1" dirty="0" err="1">
                <a:solidFill>
                  <a:srgbClr val="F9F7D3"/>
                </a:solidFill>
              </a:rPr>
              <a:t>Παπαζήσης</a:t>
            </a:r>
            <a:r>
              <a:rPr lang="el-GR" sz="2000" b="1" dirty="0">
                <a:solidFill>
                  <a:srgbClr val="F9F7D3"/>
                </a:solidFill>
              </a:rPr>
              <a:t>, Αθήνα </a:t>
            </a:r>
            <a:endParaRPr lang="en-US" sz="2000" b="1" dirty="0">
              <a:solidFill>
                <a:srgbClr val="F9F7D3"/>
              </a:solidFill>
            </a:endParaRPr>
          </a:p>
          <a:p>
            <a:r>
              <a:rPr lang="el-GR" sz="2000" b="1" dirty="0">
                <a:solidFill>
                  <a:srgbClr val="F9F7D3"/>
                </a:solidFill>
              </a:rPr>
              <a:t>1976, § 54, </a:t>
            </a:r>
            <a:r>
              <a:rPr lang="el-GR" sz="2000" b="1" dirty="0" err="1">
                <a:solidFill>
                  <a:srgbClr val="F9F7D3"/>
                </a:solidFill>
              </a:rPr>
              <a:t>σσ</a:t>
            </a:r>
            <a:r>
              <a:rPr lang="el-GR" sz="2000" b="1" dirty="0">
                <a:solidFill>
                  <a:srgbClr val="F9F7D3"/>
                </a:solidFill>
              </a:rPr>
              <a:t>. 52-54. </a:t>
            </a:r>
          </a:p>
        </p:txBody>
      </p:sp>
      <p:pic>
        <p:nvPicPr>
          <p:cNvPr id="51201" name="Picture 1" descr="C:\Users\user\Desktop\Διδακτορικά\Ζώα\Φωτό για ppt\descartes.jpg"/>
          <p:cNvPicPr>
            <a:picLocks noChangeAspect="1" noChangeArrowheads="1"/>
          </p:cNvPicPr>
          <p:nvPr/>
        </p:nvPicPr>
        <p:blipFill>
          <a:blip r:embed="rId2" cstate="print"/>
          <a:srcRect/>
          <a:stretch>
            <a:fillRect/>
          </a:stretch>
        </p:blipFill>
        <p:spPr bwMode="auto">
          <a:xfrm>
            <a:off x="-684584" y="2132856"/>
            <a:ext cx="2476500" cy="2592288"/>
          </a:xfrm>
          <a:prstGeom prst="ellipse">
            <a:avLst/>
          </a:prstGeom>
          <a:ln>
            <a:noFill/>
          </a:ln>
          <a:effectLst>
            <a:softEdge rad="112500"/>
          </a:effectLst>
        </p:spPr>
      </p:pic>
      <p:sp>
        <p:nvSpPr>
          <p:cNvPr id="6" name="Rounded Rectangular Callout 5"/>
          <p:cNvSpPr/>
          <p:nvPr/>
        </p:nvSpPr>
        <p:spPr>
          <a:xfrm>
            <a:off x="2267744" y="72008"/>
            <a:ext cx="6876256" cy="6669360"/>
          </a:xfrm>
          <a:prstGeom prst="wedgeRoundRectCallout">
            <a:avLst>
              <a:gd name="adj1" fmla="val -66896"/>
              <a:gd name="adj2" fmla="val 12161"/>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b="1" dirty="0"/>
              <a:t>Και δεν πρέπει να συγχέει κανείς την ομιλία με τις φυσικές κινήσεις που μαρτυρούν τα πάθη και τις οποίες μπορούν να μιμηθούν τόσο οι μηχανές όσο και τα ζώα. </a:t>
            </a:r>
            <a:endParaRPr lang="en-US" b="1" dirty="0"/>
          </a:p>
          <a:p>
            <a:pPr algn="ctr"/>
            <a:endParaRPr lang="en-US" b="1" dirty="0"/>
          </a:p>
          <a:p>
            <a:pPr algn="ctr"/>
            <a:r>
              <a:rPr lang="el-GR" b="1" dirty="0"/>
              <a:t>Ούτε και να νομίζει κανείς, όπως μερικοί αρχαίοι, πως τα ζώα μιλούν, έστω κι αν εμείς δεν καταλαβαίνουμε τη γλώσσα τους.</a:t>
            </a:r>
            <a:endParaRPr lang="en-US" b="1" dirty="0"/>
          </a:p>
          <a:p>
            <a:pPr algn="ctr"/>
            <a:endParaRPr lang="en-US" b="1" dirty="0"/>
          </a:p>
          <a:p>
            <a:pPr algn="ctr"/>
            <a:r>
              <a:rPr lang="el-GR" b="1" dirty="0"/>
              <a:t> Γιατί, αν αυτό ήταν αλήθεια, θα μπορούσαν εξίσου καλά να συνεννοηθούν και μαζί μας όσο και μεταξύ τους, μια που έχουν πολλά όργανα ανάλογα με τα δικά μας. […]… μολονότι υπάρχουν πολλά ζώα που δείχνουν περισσότερη επιδεξιότητα από μας σε μερικές από τις πράξεις τους, βλέπουμε ωστόσο πως τα ίδια αυτά ζώα δεν δείχνουν καμιά σε πολλές άλλες, σε τρόπο που </a:t>
            </a:r>
            <a:r>
              <a:rPr lang="el-GR" b="1" dirty="0" err="1"/>
              <a:t>ό,τι</a:t>
            </a:r>
            <a:r>
              <a:rPr lang="el-GR" b="1" dirty="0"/>
              <a:t> κάνουν καλύτερα από μας δεν αποδείχνει πως έχουν πνεύμα ─ γιατί τότε […] θα τα κατάφερναν καλύτερα στο καθετί ─ αλλά πως δεν έχουν καθόλου και πως η φύση ενεργεί μέσα τους σύμφωνα με τη διάταξη των οργάνων τους· ακριβώς όπως βλέπουμε πως κι ένα ρολόι, που αποτελείται από τροχούς κι ελατήρια, μπορεί να λογαριάζει τις ώρες και να μετρά τον χρόνο σωστότερα από μας, παρ’ όλη τη φρόνησή μας.</a:t>
            </a:r>
          </a:p>
        </p:txBody>
      </p:sp>
    </p:spTree>
  </p:cSld>
  <p:clrMapOvr>
    <a:masterClrMapping/>
  </p:clrMapOvr>
  <p:transition>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 y="0"/>
            <a:ext cx="9324528" cy="6858000"/>
          </a:xfrm>
          <a:solidFill>
            <a:schemeClr val="tx1"/>
          </a:solidFill>
        </p:spPr>
        <p:txBody>
          <a:bodyPr>
            <a:noAutofit/>
          </a:bodyPr>
          <a:lstStyle/>
          <a:p>
            <a:pPr>
              <a:buNone/>
            </a:pPr>
            <a:endParaRPr lang="el-GR" sz="2000" b="1" dirty="0">
              <a:solidFill>
                <a:schemeClr val="bg1"/>
              </a:solidFill>
            </a:endParaRPr>
          </a:p>
          <a:p>
            <a:endParaRPr lang="el-GR" sz="2000" b="1" dirty="0">
              <a:solidFill>
                <a:schemeClr val="bg1"/>
              </a:solidFill>
            </a:endParaRPr>
          </a:p>
        </p:txBody>
      </p:sp>
      <p:sp>
        <p:nvSpPr>
          <p:cNvPr id="5" name="Cloud Callout 4"/>
          <p:cNvSpPr/>
          <p:nvPr/>
        </p:nvSpPr>
        <p:spPr>
          <a:xfrm>
            <a:off x="-1116632" y="-459432"/>
            <a:ext cx="9361040" cy="7317432"/>
          </a:xfrm>
          <a:prstGeom prst="cloudCallout">
            <a:avLst>
              <a:gd name="adj1" fmla="val 57618"/>
              <a:gd name="adj2" fmla="val 15797"/>
            </a:avLst>
          </a:prstGeom>
        </p:spPr>
        <p:style>
          <a:lnRef idx="1">
            <a:schemeClr val="accent6"/>
          </a:lnRef>
          <a:fillRef idx="2">
            <a:schemeClr val="accent6"/>
          </a:fillRef>
          <a:effectRef idx="1">
            <a:schemeClr val="accent6"/>
          </a:effectRef>
          <a:fontRef idx="minor">
            <a:schemeClr val="dk1"/>
          </a:fontRef>
        </p:style>
        <p:txBody>
          <a:bodyPr rtlCol="0" anchor="ctr"/>
          <a:lstStyle/>
          <a:p>
            <a:r>
              <a:rPr lang="el-GR" dirty="0"/>
              <a:t>Τι κατάντια, τι πενία να λέγεται πως τα ζώα είναι μηχανές που στερούνται γνώσης και συναισθημάτων, που ενεργούν πάντοτε με τον ίδιο τρόπο, που δεν μαθαίνουν τίποτε, δεν τελειοποιούν τίποτε κ.λπ.! […] Το καναρίνι, στο οποίο μαθαίνεις ένα σκοπό, δεν τον επαναλαμβάνει αμέσως; Δεν είδες ότι σφάλλει και διορθώνει τον εαυτό του; […] Κάνε, λοιπόν, την ίδια σκέψη για το σκύλο που έχασε τον κύριό του, που τον έψαξε σ’ όλους τους δρόμους με οδυνηρά αλυχτίσματα, που μπαίνει στο σπίτι, νευρικός, ανήσυχος, που ανεβοκατεβαίνει, που πηγαίνει από δωμάτιο σε δωμάτιο, που βρίσκει επιτέλους στο γραφείο του τον αγαπημένο του κύριο και εκδηλώνει τη χαρά του με γλυκά αλυχτίσματα, με χάδια, με πηδήματα. </a:t>
            </a:r>
          </a:p>
          <a:p>
            <a:r>
              <a:rPr lang="el-GR" dirty="0"/>
              <a:t>Βάρβαροι πιάνουν αυτόν τον σκύλο που συμπεριφέρεται με τόσο σεβασμό στον φίλο του τον άνθρωπο, τον καρφώνουν σ’ ένα τραπέζι και τον κομματιάζουν ζωντανό για να σου δείξουν τις φλέβες του. Ανακαλύπτεις ότι έχει τα ίδια όργανα συναισθημάτων με τα δικά σου. Απάντησέ μου, μηχανικέ, μήπως η φύση διευθέτησε όλα τα ελατήρια του συναισθήματος μέσα σε αυτό το ζώο, έτσι ώστε να μην αισθάνεται; Μήπως έχει νεύρα για να παραμένει απαθές;</a:t>
            </a:r>
            <a:endParaRPr lang="el-GR" b="1" dirty="0"/>
          </a:p>
        </p:txBody>
      </p:sp>
      <p:pic>
        <p:nvPicPr>
          <p:cNvPr id="1026" name="Picture 2" descr="Αποτέλεσμα εικόνας για εικόνες για Voltaire"/>
          <p:cNvPicPr>
            <a:picLocks noChangeAspect="1" noChangeArrowheads="1"/>
          </p:cNvPicPr>
          <p:nvPr/>
        </p:nvPicPr>
        <p:blipFill>
          <a:blip r:embed="rId2" cstate="print"/>
          <a:srcRect/>
          <a:stretch>
            <a:fillRect/>
          </a:stretch>
        </p:blipFill>
        <p:spPr bwMode="auto">
          <a:xfrm>
            <a:off x="6816014" y="4509120"/>
            <a:ext cx="3084578" cy="2448271"/>
          </a:xfrm>
          <a:prstGeom prst="ellipse">
            <a:avLst/>
          </a:prstGeom>
          <a:ln>
            <a:noFill/>
          </a:ln>
          <a:effectLst>
            <a:softEdge rad="112500"/>
          </a:effectLst>
        </p:spPr>
      </p:pic>
    </p:spTree>
  </p:cSld>
  <p:clrMapOvr>
    <a:masterClrMapping/>
  </p:clrMapOvr>
  <p:transition>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pic>
        <p:nvPicPr>
          <p:cNvPr id="11266" name="Picture 2" descr="https://i2.prth.gr/files/2014/01/17/kosm1.jpg"/>
          <p:cNvPicPr>
            <a:picLocks noChangeAspect="1" noChangeArrowheads="1"/>
          </p:cNvPicPr>
          <p:nvPr/>
        </p:nvPicPr>
        <p:blipFill>
          <a:blip r:embed="rId2" cstate="print">
            <a:lum bright="70000" contrast="-70000"/>
          </a:blip>
          <a:srcRect/>
          <a:stretch>
            <a:fillRect/>
          </a:stretch>
        </p:blipFill>
        <p:spPr bwMode="auto">
          <a:xfrm>
            <a:off x="0" y="0"/>
            <a:ext cx="9144000" cy="7290048"/>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08520" y="-99392"/>
            <a:ext cx="9276770" cy="1200329"/>
          </a:xfrm>
          <a:prstGeom prst="rect">
            <a:avLst/>
          </a:prstGeom>
          <a:noFill/>
        </p:spPr>
        <p:txBody>
          <a:bodyPr wrap="square" rtlCol="0">
            <a:spAutoFit/>
          </a:bodyPr>
          <a:lstStyle/>
          <a:p>
            <a:r>
              <a:rPr lang="el-GR" sz="2400" b="1" dirty="0"/>
              <a:t> </a:t>
            </a:r>
          </a:p>
          <a:p>
            <a:endParaRPr lang="el-GR" sz="2400" b="1" dirty="0"/>
          </a:p>
          <a:p>
            <a:endParaRPr lang="el-GR" sz="2400" b="1" dirty="0"/>
          </a:p>
        </p:txBody>
      </p:sp>
      <p:pic>
        <p:nvPicPr>
          <p:cNvPr id="43010" name="Picture 2" descr="Σχετική εικόνα"/>
          <p:cNvPicPr>
            <a:picLocks noChangeAspect="1" noChangeArrowheads="1"/>
          </p:cNvPicPr>
          <p:nvPr/>
        </p:nvPicPr>
        <p:blipFill>
          <a:blip r:embed="rId3" cstate="print"/>
          <a:srcRect/>
          <a:stretch>
            <a:fillRect/>
          </a:stretch>
        </p:blipFill>
        <p:spPr bwMode="auto">
          <a:xfrm>
            <a:off x="6804248" y="-1"/>
            <a:ext cx="2339752" cy="2671219"/>
          </a:xfrm>
          <a:prstGeom prst="rect">
            <a:avLst/>
          </a:prstGeom>
          <a:noFill/>
        </p:spPr>
      </p:pic>
      <p:sp>
        <p:nvSpPr>
          <p:cNvPr id="6" name="TextBox 5"/>
          <p:cNvSpPr txBox="1"/>
          <p:nvPr/>
        </p:nvSpPr>
        <p:spPr>
          <a:xfrm>
            <a:off x="-36512" y="-27384"/>
            <a:ext cx="9326592" cy="6463308"/>
          </a:xfrm>
          <a:prstGeom prst="rect">
            <a:avLst/>
          </a:prstGeom>
          <a:noFill/>
        </p:spPr>
        <p:txBody>
          <a:bodyPr wrap="none" rtlCol="0">
            <a:spAutoFit/>
          </a:bodyPr>
          <a:lstStyle/>
          <a:p>
            <a:r>
              <a:rPr lang="en-US" b="1" dirty="0">
                <a:solidFill>
                  <a:srgbClr val="0000FF"/>
                </a:solidFill>
              </a:rPr>
              <a:t>Humphrey </a:t>
            </a:r>
            <a:r>
              <a:rPr lang="en-US" b="1" dirty="0" err="1">
                <a:solidFill>
                  <a:srgbClr val="0000FF"/>
                </a:solidFill>
              </a:rPr>
              <a:t>Primatt</a:t>
            </a:r>
            <a:r>
              <a:rPr lang="el-GR" b="1" dirty="0">
                <a:solidFill>
                  <a:srgbClr val="0000FF"/>
                </a:solidFill>
              </a:rPr>
              <a:t> (1735-1776): </a:t>
            </a:r>
            <a:r>
              <a:rPr lang="en-US" b="1" i="1" dirty="0">
                <a:solidFill>
                  <a:schemeClr val="bg1"/>
                </a:solidFill>
              </a:rPr>
              <a:t>A Dissertation on the Duty of Mercy </a:t>
            </a:r>
            <a:endParaRPr lang="el-GR" b="1" i="1" dirty="0">
              <a:solidFill>
                <a:schemeClr val="bg1"/>
              </a:solidFill>
            </a:endParaRPr>
          </a:p>
          <a:p>
            <a:r>
              <a:rPr lang="en-US" b="1" i="1" dirty="0">
                <a:solidFill>
                  <a:schemeClr val="bg1"/>
                </a:solidFill>
              </a:rPr>
              <a:t>and Sin of Cruelty to Brute Animals</a:t>
            </a:r>
            <a:r>
              <a:rPr lang="el-GR" b="1" dirty="0">
                <a:solidFill>
                  <a:schemeClr val="bg1"/>
                </a:solidFill>
              </a:rPr>
              <a:t>: Η οδύνη των ζώων είναι </a:t>
            </a:r>
          </a:p>
          <a:p>
            <a:r>
              <a:rPr lang="el-GR" b="1" dirty="0">
                <a:solidFill>
                  <a:schemeClr val="bg1"/>
                </a:solidFill>
              </a:rPr>
              <a:t>χειρότερη από την ανθρώπινη οδύνη διότι τα ζώα δεν έχουν καμία ελπίδα </a:t>
            </a:r>
          </a:p>
          <a:p>
            <a:r>
              <a:rPr lang="el-GR" b="1" dirty="0">
                <a:solidFill>
                  <a:schemeClr val="bg1"/>
                </a:solidFill>
              </a:rPr>
              <a:t>μελλοντικής ζωής. </a:t>
            </a:r>
          </a:p>
          <a:p>
            <a:endParaRPr lang="el-GR" b="1" dirty="0">
              <a:solidFill>
                <a:schemeClr val="bg1"/>
              </a:solidFill>
            </a:endParaRPr>
          </a:p>
          <a:p>
            <a:r>
              <a:rPr lang="el-GR" b="1" dirty="0">
                <a:solidFill>
                  <a:schemeClr val="bg1"/>
                </a:solidFill>
              </a:rPr>
              <a:t>Δεν διαθέτουν την ομιλία: δεν μπορούν να κατηγορήσουν τους βασανιστές </a:t>
            </a:r>
          </a:p>
          <a:p>
            <a:r>
              <a:rPr lang="el-GR" b="1" dirty="0">
                <a:solidFill>
                  <a:schemeClr val="bg1"/>
                </a:solidFill>
              </a:rPr>
              <a:t>τους.</a:t>
            </a:r>
          </a:p>
          <a:p>
            <a:endParaRPr lang="el-GR" b="1" dirty="0">
              <a:solidFill>
                <a:schemeClr val="bg1"/>
              </a:solidFill>
            </a:endParaRPr>
          </a:p>
          <a:p>
            <a:r>
              <a:rPr lang="el-GR" b="1" dirty="0">
                <a:solidFill>
                  <a:schemeClr val="bg1"/>
                </a:solidFill>
              </a:rPr>
              <a:t>Δεν διαθέτουν τη λογική σκέψη: δεν μπορούν να ενεργήσουν ανήθικα </a:t>
            </a:r>
          </a:p>
          <a:p>
            <a:r>
              <a:rPr lang="el-GR" b="1" dirty="0">
                <a:solidFill>
                  <a:schemeClr val="bg1"/>
                </a:solidFill>
              </a:rPr>
              <a:t>        (η ανήθικη ενέργεια προϋποθέτει τη γνώση της ηθικής) και κατά </a:t>
            </a:r>
          </a:p>
          <a:p>
            <a:r>
              <a:rPr lang="el-GR" b="1" dirty="0">
                <a:solidFill>
                  <a:schemeClr val="bg1"/>
                </a:solidFill>
              </a:rPr>
              <a:t>        συνέπεια δεν μπορούν να αντέξουν τον πόνο ως μορφή τιμωρίας </a:t>
            </a:r>
          </a:p>
          <a:p>
            <a:endParaRPr lang="el-GR" b="1" dirty="0">
              <a:solidFill>
                <a:schemeClr val="bg1"/>
              </a:solidFill>
            </a:endParaRPr>
          </a:p>
          <a:p>
            <a:r>
              <a:rPr lang="el-GR" b="1" dirty="0">
                <a:solidFill>
                  <a:schemeClr val="bg1"/>
                </a:solidFill>
              </a:rPr>
              <a:t>Για τα ζώα ο παρών πόνος, ο πόνος που υφίστανται στη σύντομη ζωή τους, είναι το μόνο κακό και η </a:t>
            </a:r>
          </a:p>
          <a:p>
            <a:r>
              <a:rPr lang="el-GR" b="1" dirty="0">
                <a:solidFill>
                  <a:schemeClr val="bg1"/>
                </a:solidFill>
              </a:rPr>
              <a:t>παρούσα ευτυχία, η μόνη ευτυχία. Γι’ αυτόν τον λόγο ένα ζώο, όσο διαρκέσει η ζωή του «έχει το </a:t>
            </a:r>
          </a:p>
          <a:p>
            <a:r>
              <a:rPr lang="el-GR" b="1" dirty="0">
                <a:solidFill>
                  <a:schemeClr val="bg1"/>
                </a:solidFill>
              </a:rPr>
              <a:t>δικαίωμα στην ευτυχία».</a:t>
            </a:r>
          </a:p>
          <a:p>
            <a:endParaRPr lang="el-GR" b="1" dirty="0">
              <a:solidFill>
                <a:schemeClr val="bg1"/>
              </a:solidFill>
            </a:endParaRPr>
          </a:p>
          <a:p>
            <a:r>
              <a:rPr lang="el-GR" b="1" dirty="0">
                <a:solidFill>
                  <a:schemeClr val="bg1"/>
                </a:solidFill>
              </a:rPr>
              <a:t>Η δραματικότητα στη ζωή των μη ανθρώπινων ζώων: αφού δεν διαθέτουν αιώνια ψυχή, δεν θα </a:t>
            </a:r>
          </a:p>
          <a:p>
            <a:r>
              <a:rPr lang="el-GR" b="1" dirty="0">
                <a:solidFill>
                  <a:schemeClr val="bg1"/>
                </a:solidFill>
              </a:rPr>
              <a:t>γνωρίσουν τη μετά θάνατον ζωή, άρα όλη η ζωή τους είναι αυτή εδώ που ζουν τώρα δίπλα στους </a:t>
            </a:r>
          </a:p>
          <a:p>
            <a:r>
              <a:rPr lang="el-GR" b="1" dirty="0">
                <a:solidFill>
                  <a:schemeClr val="bg1"/>
                </a:solidFill>
              </a:rPr>
              <a:t>ανθρώπους, χάριν των ανθρώπων, βασανιζόμενα από τους ανθρώπους. </a:t>
            </a:r>
          </a:p>
          <a:p>
            <a:endParaRPr lang="el-GR" b="1" dirty="0">
              <a:solidFill>
                <a:schemeClr val="bg1"/>
              </a:solidFill>
            </a:endParaRPr>
          </a:p>
          <a:p>
            <a:r>
              <a:rPr lang="el-GR" b="1" dirty="0">
                <a:solidFill>
                  <a:schemeClr val="bg1"/>
                </a:solidFill>
              </a:rPr>
              <a:t>Τόσο οι νοητικές δυνάμεις όσο και τα φυσικά χαρακτηριστικά των όντων έχουν δοθεί από τον Θεό </a:t>
            </a:r>
          </a:p>
          <a:p>
            <a:r>
              <a:rPr lang="el-GR" b="1" dirty="0">
                <a:solidFill>
                  <a:schemeClr val="bg1"/>
                </a:solidFill>
              </a:rPr>
              <a:t>και, ως εκ τούτου, δεν μπορούν να θεωρηθούν μειονεκτήματα προς ψόγο ή πλεονεκτήματα </a:t>
            </a:r>
          </a:p>
          <a:p>
            <a:r>
              <a:rPr lang="el-GR" b="1" dirty="0">
                <a:solidFill>
                  <a:schemeClr val="bg1"/>
                </a:solidFill>
              </a:rPr>
              <a:t>προς έπαρση. </a:t>
            </a:r>
          </a:p>
        </p:txBody>
      </p:sp>
    </p:spTree>
  </p:cSld>
  <p:clrMapOvr>
    <a:masterClrMapping/>
  </p:clrMapOvr>
  <p:transition>
    <p:zoom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41313917"/>
              </p:ext>
            </p:extLst>
          </p:nvPr>
        </p:nvGraphicFramePr>
        <p:xfrm>
          <a:off x="107504" y="0"/>
          <a:ext cx="903649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39" name="TextBox 4"/>
          <p:cNvSpPr txBox="1">
            <a:spLocks noChangeArrowheads="1"/>
          </p:cNvSpPr>
          <p:nvPr/>
        </p:nvSpPr>
        <p:spPr bwMode="auto">
          <a:xfrm>
            <a:off x="3708400" y="2133600"/>
            <a:ext cx="184150" cy="368300"/>
          </a:xfrm>
          <a:prstGeom prst="rect">
            <a:avLst/>
          </a:prstGeom>
          <a:noFill/>
          <a:ln w="9525">
            <a:noFill/>
            <a:miter lim="800000"/>
            <a:headEnd/>
            <a:tailEnd/>
          </a:ln>
        </p:spPr>
        <p:txBody>
          <a:bodyPr wrap="none">
            <a:spAutoFit/>
          </a:bodyPr>
          <a:lstStyle/>
          <a:p>
            <a:endParaRPr lang="el-GR">
              <a:latin typeface="Corbel" pitchFamily="34" charset="0"/>
            </a:endParaRPr>
          </a:p>
        </p:txBody>
      </p:sp>
    </p:spTree>
  </p:cSld>
  <p:clrMapOvr>
    <a:masterClrMapping/>
  </p:clrMapOvr>
  <p:transition>
    <p:zoom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4"/>
          <p:cNvSpPr txBox="1">
            <a:spLocks noChangeArrowheads="1"/>
          </p:cNvSpPr>
          <p:nvPr/>
        </p:nvSpPr>
        <p:spPr bwMode="auto">
          <a:xfrm>
            <a:off x="3708400" y="2133600"/>
            <a:ext cx="184150" cy="368300"/>
          </a:xfrm>
          <a:prstGeom prst="rect">
            <a:avLst/>
          </a:prstGeom>
          <a:noFill/>
          <a:ln w="9525">
            <a:noFill/>
            <a:miter lim="800000"/>
            <a:headEnd/>
            <a:tailEnd/>
          </a:ln>
        </p:spPr>
        <p:txBody>
          <a:bodyPr wrap="none">
            <a:spAutoFit/>
          </a:bodyPr>
          <a:lstStyle/>
          <a:p>
            <a:endParaRPr lang="el-GR">
              <a:latin typeface="Corbel" pitchFamily="34" charset="0"/>
            </a:endParaRPr>
          </a:p>
        </p:txBody>
      </p:sp>
      <p:pic>
        <p:nvPicPr>
          <p:cNvPr id="6" name="Picture 2" descr="καντ"/>
          <p:cNvPicPr>
            <a:picLocks noChangeAspect="1" noChangeArrowheads="1"/>
          </p:cNvPicPr>
          <p:nvPr/>
        </p:nvPicPr>
        <p:blipFill>
          <a:blip r:embed="rId2" cstate="print"/>
          <a:srcRect/>
          <a:stretch>
            <a:fillRect/>
          </a:stretch>
        </p:blipFill>
        <p:spPr bwMode="auto">
          <a:xfrm>
            <a:off x="6012160" y="0"/>
            <a:ext cx="3131840" cy="4320480"/>
          </a:xfrm>
          <a:prstGeom prst="rect">
            <a:avLst/>
          </a:prstGeom>
          <a:noFill/>
        </p:spPr>
      </p:pic>
      <p:sp>
        <p:nvSpPr>
          <p:cNvPr id="7" name="Rounded Rectangular Callout 6"/>
          <p:cNvSpPr/>
          <p:nvPr/>
        </p:nvSpPr>
        <p:spPr>
          <a:xfrm>
            <a:off x="251520" y="188640"/>
            <a:ext cx="5400600" cy="5904656"/>
          </a:xfrm>
          <a:prstGeom prst="wedgeRoundRectCallout">
            <a:avLst>
              <a:gd name="adj1" fmla="val 63999"/>
              <a:gd name="adj2" fmla="val -1285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l-GR" b="1" dirty="0">
                <a:solidFill>
                  <a:schemeClr val="bg1"/>
                </a:solidFill>
              </a:rPr>
              <a:t>Σε σχέση με την </a:t>
            </a:r>
            <a:r>
              <a:rPr lang="el-GR" b="1" dirty="0" err="1">
                <a:solidFill>
                  <a:schemeClr val="bg1"/>
                </a:solidFill>
              </a:rPr>
              <a:t>αυταξία</a:t>
            </a:r>
            <a:r>
              <a:rPr lang="el-GR" b="1" dirty="0">
                <a:solidFill>
                  <a:schemeClr val="bg1"/>
                </a:solidFill>
              </a:rPr>
              <a:t> του ελεύθερου ανθρώπου, τα ζώα δεν είναι παρά πράγματα που υπάγονται στους ανθρώπινους χειρισμούς. </a:t>
            </a:r>
          </a:p>
          <a:p>
            <a:endParaRPr lang="el-GR" b="1" dirty="0">
              <a:solidFill>
                <a:schemeClr val="bg1"/>
              </a:solidFill>
            </a:endParaRPr>
          </a:p>
          <a:p>
            <a:pPr algn="ctr"/>
            <a:r>
              <a:rPr lang="el-GR" b="1" dirty="0"/>
              <a:t>Αλλά αφού κάθε ζώο υπάρχει μόνο ως μέσον και όχι ως αυτοσκοπός, καθώς δεν έχει αυτοσυνείδηση, ενώ ο άνθρωπος είναι ο σκοπός, […] έπεται ότι δεν έχουμε άμεσα καθήκοντα προς τα ζώα· τα καθήκοντά μας προς αυτά είναι έμμεσα καθήκοντα προς την ανθρωπότητα.</a:t>
            </a:r>
          </a:p>
        </p:txBody>
      </p:sp>
    </p:spTree>
  </p:cSld>
  <p:clrMapOvr>
    <a:masterClrMapping/>
  </p:clrMapOvr>
  <p:transition>
    <p:zoom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4"/>
          <p:cNvSpPr txBox="1">
            <a:spLocks noChangeArrowheads="1"/>
          </p:cNvSpPr>
          <p:nvPr/>
        </p:nvSpPr>
        <p:spPr bwMode="auto">
          <a:xfrm>
            <a:off x="3708400" y="2133600"/>
            <a:ext cx="184150" cy="368300"/>
          </a:xfrm>
          <a:prstGeom prst="rect">
            <a:avLst/>
          </a:prstGeom>
          <a:noFill/>
          <a:ln w="9525">
            <a:noFill/>
            <a:miter lim="800000"/>
            <a:headEnd/>
            <a:tailEnd/>
          </a:ln>
        </p:spPr>
        <p:txBody>
          <a:bodyPr wrap="none">
            <a:spAutoFit/>
          </a:bodyPr>
          <a:lstStyle/>
          <a:p>
            <a:endParaRPr lang="el-GR">
              <a:latin typeface="Corbel" pitchFamily="34" charset="0"/>
            </a:endParaRPr>
          </a:p>
        </p:txBody>
      </p:sp>
      <p:pic>
        <p:nvPicPr>
          <p:cNvPr id="6" name="Picture 2" descr="καντ"/>
          <p:cNvPicPr>
            <a:picLocks noChangeAspect="1" noChangeArrowheads="1"/>
          </p:cNvPicPr>
          <p:nvPr/>
        </p:nvPicPr>
        <p:blipFill>
          <a:blip r:embed="rId2" cstate="print"/>
          <a:srcRect/>
          <a:stretch>
            <a:fillRect/>
          </a:stretch>
        </p:blipFill>
        <p:spPr bwMode="auto">
          <a:xfrm>
            <a:off x="6012160" y="0"/>
            <a:ext cx="3131840" cy="4320480"/>
          </a:xfrm>
          <a:prstGeom prst="rect">
            <a:avLst/>
          </a:prstGeom>
          <a:noFill/>
        </p:spPr>
      </p:pic>
      <p:sp>
        <p:nvSpPr>
          <p:cNvPr id="5" name="TextBox 4"/>
          <p:cNvSpPr txBox="1"/>
          <p:nvPr/>
        </p:nvSpPr>
        <p:spPr>
          <a:xfrm>
            <a:off x="-36512" y="44625"/>
            <a:ext cx="6189708" cy="3693319"/>
          </a:xfrm>
          <a:prstGeom prst="rect">
            <a:avLst/>
          </a:prstGeom>
          <a:noFill/>
        </p:spPr>
        <p:txBody>
          <a:bodyPr wrap="square" rtlCol="0">
            <a:spAutoFit/>
          </a:bodyPr>
          <a:lstStyle/>
          <a:p>
            <a:r>
              <a:rPr lang="el-GR" b="1" dirty="0">
                <a:solidFill>
                  <a:srgbClr val="F9F7D3"/>
                </a:solidFill>
              </a:rPr>
              <a:t>Ο </a:t>
            </a:r>
            <a:r>
              <a:rPr lang="en-US" b="1" dirty="0">
                <a:solidFill>
                  <a:srgbClr val="F9F7D3"/>
                </a:solidFill>
              </a:rPr>
              <a:t>Kant</a:t>
            </a:r>
            <a:r>
              <a:rPr lang="el-GR" b="1" dirty="0">
                <a:solidFill>
                  <a:srgbClr val="F9F7D3"/>
                </a:solidFill>
              </a:rPr>
              <a:t> δεν θα μεταβάλει τις απόψεις του ούτε στην </a:t>
            </a:r>
          </a:p>
          <a:p>
            <a:r>
              <a:rPr lang="el-GR" b="1" i="1" dirty="0">
                <a:solidFill>
                  <a:srgbClr val="F9F7D3"/>
                </a:solidFill>
              </a:rPr>
              <a:t>Ανθρωπολογία από πραγματολογική άποψη</a:t>
            </a:r>
            <a:r>
              <a:rPr lang="el-GR" b="1" dirty="0">
                <a:solidFill>
                  <a:srgbClr val="F9F7D3"/>
                </a:solidFill>
              </a:rPr>
              <a:t> ( 1798). </a:t>
            </a:r>
          </a:p>
          <a:p>
            <a:endParaRPr lang="el-GR" b="1" dirty="0">
              <a:solidFill>
                <a:srgbClr val="F9F7D3"/>
              </a:solidFill>
            </a:endParaRPr>
          </a:p>
          <a:p>
            <a:r>
              <a:rPr lang="el-GR" b="1" dirty="0">
                <a:solidFill>
                  <a:srgbClr val="F9F7D3"/>
                </a:solidFill>
              </a:rPr>
              <a:t>Στη συνάντησή του με τα ζώα ο άνθρωπος διατηρεί πάντα την </a:t>
            </a:r>
          </a:p>
          <a:p>
            <a:r>
              <a:rPr lang="el-GR" b="1" dirty="0">
                <a:solidFill>
                  <a:srgbClr val="F9F7D3"/>
                </a:solidFill>
              </a:rPr>
              <a:t>ανωτερότητα και την κυριαρχία του, καθώς έχει τη δύναμη του </a:t>
            </a:r>
          </a:p>
          <a:p>
            <a:r>
              <a:rPr lang="el-GR" b="1" dirty="0">
                <a:solidFill>
                  <a:srgbClr val="F9F7D3"/>
                </a:solidFill>
              </a:rPr>
              <a:t>«εγώ» στις αναπαραστάσεις του εαυτού του, άρα πρόκειται για τη </a:t>
            </a:r>
          </a:p>
          <a:p>
            <a:r>
              <a:rPr lang="el-GR" b="1" dirty="0">
                <a:solidFill>
                  <a:srgbClr val="F9F7D3"/>
                </a:solidFill>
              </a:rPr>
              <a:t>δύναμη του «εγώ σκέπτομαι» σε μια διαφοροποιημένη εκδοχή </a:t>
            </a:r>
          </a:p>
          <a:p>
            <a:r>
              <a:rPr lang="el-GR" b="1" dirty="0">
                <a:solidFill>
                  <a:srgbClr val="F9F7D3"/>
                </a:solidFill>
              </a:rPr>
              <a:t>του καρτεσιανού </a:t>
            </a:r>
            <a:r>
              <a:rPr lang="en-US" b="1" dirty="0">
                <a:solidFill>
                  <a:srgbClr val="F9F7D3"/>
                </a:solidFill>
              </a:rPr>
              <a:t>cogito</a:t>
            </a:r>
            <a:r>
              <a:rPr lang="el-GR" b="1" dirty="0">
                <a:solidFill>
                  <a:srgbClr val="F9F7D3"/>
                </a:solidFill>
              </a:rPr>
              <a:t>, τη δύναμη του προσώπου που τον αίρει απείρως πάνω από κάθε άλλο έμβιο ον στη γη. </a:t>
            </a:r>
          </a:p>
          <a:p>
            <a:endParaRPr lang="el-GR" b="1" dirty="0">
              <a:solidFill>
                <a:srgbClr val="F9F7D3"/>
              </a:solidFill>
            </a:endParaRPr>
          </a:p>
          <a:p>
            <a:r>
              <a:rPr lang="el-GR" b="1" dirty="0">
                <a:solidFill>
                  <a:srgbClr val="F9F7D3"/>
                </a:solidFill>
              </a:rPr>
              <a:t>Η υπερβατικότητα του «εγώ σκέπτομαι» επιτρέπει στον </a:t>
            </a:r>
            <a:r>
              <a:rPr lang="en-US" b="1" dirty="0">
                <a:solidFill>
                  <a:srgbClr val="F9F7D3"/>
                </a:solidFill>
              </a:rPr>
              <a:t>Kant</a:t>
            </a:r>
            <a:r>
              <a:rPr lang="el-GR" b="1" dirty="0">
                <a:solidFill>
                  <a:srgbClr val="F9F7D3"/>
                </a:solidFill>
              </a:rPr>
              <a:t> να θεωρήσει τον άνθρωπο </a:t>
            </a:r>
          </a:p>
          <a:p>
            <a:endParaRPr lang="el-GR" b="1" dirty="0">
              <a:solidFill>
                <a:srgbClr val="F9F7D3"/>
              </a:solidFill>
            </a:endParaRPr>
          </a:p>
        </p:txBody>
      </p:sp>
      <p:sp>
        <p:nvSpPr>
          <p:cNvPr id="8" name="Rounded Rectangular Callout 7"/>
          <p:cNvSpPr/>
          <p:nvPr/>
        </p:nvSpPr>
        <p:spPr>
          <a:xfrm>
            <a:off x="179512" y="3789040"/>
            <a:ext cx="4896544" cy="2808312"/>
          </a:xfrm>
          <a:prstGeom prst="wedgeRoundRectCallout">
            <a:avLst>
              <a:gd name="adj1" fmla="val 78829"/>
              <a:gd name="adj2" fmla="val -6979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dirty="0"/>
              <a:t>ολοσχερώς διαφορετικό, κατά την τάξη και την αξία (</a:t>
            </a:r>
            <a:r>
              <a:rPr lang="en-US" b="1" dirty="0" err="1"/>
              <a:t>durch</a:t>
            </a:r>
            <a:r>
              <a:rPr lang="en-US" b="1" dirty="0"/>
              <a:t> Rang und W</a:t>
            </a:r>
            <a:r>
              <a:rPr lang="el-GR" b="1" dirty="0"/>
              <a:t>ü</a:t>
            </a:r>
            <a:r>
              <a:rPr lang="en-US" b="1" dirty="0" err="1"/>
              <a:t>rde</a:t>
            </a:r>
            <a:r>
              <a:rPr lang="el-GR" b="1" dirty="0"/>
              <a:t>), από τα πράγματα που είναι τα ζώα χωρίς λόγο, τα οποία μπορούμε να διαθέτουμε κατά βούληση.</a:t>
            </a:r>
          </a:p>
        </p:txBody>
      </p:sp>
    </p:spTree>
  </p:cSld>
  <p:clrMapOvr>
    <a:masterClrMapping/>
  </p:clrMapOvr>
  <p:transition>
    <p:zoom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4"/>
          <p:cNvSpPr txBox="1">
            <a:spLocks noChangeArrowheads="1"/>
          </p:cNvSpPr>
          <p:nvPr/>
        </p:nvSpPr>
        <p:spPr bwMode="auto">
          <a:xfrm>
            <a:off x="3708400" y="2133600"/>
            <a:ext cx="184150" cy="368300"/>
          </a:xfrm>
          <a:prstGeom prst="rect">
            <a:avLst/>
          </a:prstGeom>
          <a:noFill/>
          <a:ln w="9525">
            <a:noFill/>
            <a:miter lim="800000"/>
            <a:headEnd/>
            <a:tailEnd/>
          </a:ln>
        </p:spPr>
        <p:txBody>
          <a:bodyPr wrap="none">
            <a:spAutoFit/>
          </a:bodyPr>
          <a:lstStyle/>
          <a:p>
            <a:endParaRPr lang="el-GR">
              <a:latin typeface="Corbel" pitchFamily="34" charset="0"/>
            </a:endParaRPr>
          </a:p>
        </p:txBody>
      </p:sp>
      <p:sp>
        <p:nvSpPr>
          <p:cNvPr id="5" name="TextBox 4"/>
          <p:cNvSpPr txBox="1"/>
          <p:nvPr/>
        </p:nvSpPr>
        <p:spPr>
          <a:xfrm>
            <a:off x="-36512" y="44625"/>
            <a:ext cx="6189708" cy="4247317"/>
          </a:xfrm>
          <a:prstGeom prst="rect">
            <a:avLst/>
          </a:prstGeom>
          <a:noFill/>
        </p:spPr>
        <p:txBody>
          <a:bodyPr wrap="square" rtlCol="0">
            <a:spAutoFit/>
          </a:bodyPr>
          <a:lstStyle/>
          <a:p>
            <a:r>
              <a:rPr lang="el-GR" sz="2800" b="1" dirty="0">
                <a:solidFill>
                  <a:srgbClr val="F9F7D3"/>
                </a:solidFill>
              </a:rPr>
              <a:t>Θεολογικές ή όχι, οι αφετηρίες αυτές επιτρέπουν στον </a:t>
            </a:r>
            <a:r>
              <a:rPr lang="en-US" sz="2800" b="1" dirty="0">
                <a:solidFill>
                  <a:srgbClr val="F9F7D3"/>
                </a:solidFill>
              </a:rPr>
              <a:t>Kant </a:t>
            </a:r>
            <a:r>
              <a:rPr lang="el-GR" sz="2800" b="1" dirty="0">
                <a:solidFill>
                  <a:srgbClr val="F9F7D3"/>
                </a:solidFill>
              </a:rPr>
              <a:t>να δώσει τη βολική ετυμηγορία ότι οι </a:t>
            </a:r>
            <a:r>
              <a:rPr lang="el-GR" sz="2800" b="1" dirty="0" err="1">
                <a:solidFill>
                  <a:srgbClr val="F9F7D3"/>
                </a:solidFill>
              </a:rPr>
              <a:t>ανατομιστές</a:t>
            </a:r>
            <a:r>
              <a:rPr lang="el-GR" sz="2800" b="1" dirty="0">
                <a:solidFill>
                  <a:srgbClr val="F9F7D3"/>
                </a:solidFill>
              </a:rPr>
              <a:t> που τεμαχίζουν ζωντανά πλάσματα είναι μεν σκληροί, αλλά ενεργούν με σκοπό το καλό της ανθρωπότητας. Εδώ θα μπορούσε να ακουστεί η σατιρική φωνή του </a:t>
            </a:r>
            <a:r>
              <a:rPr lang="en-US" sz="2800" b="1" dirty="0">
                <a:solidFill>
                  <a:srgbClr val="F9F7D3"/>
                </a:solidFill>
              </a:rPr>
              <a:t>Voltaire</a:t>
            </a:r>
            <a:r>
              <a:rPr lang="el-GR" sz="2800" b="1" dirty="0">
                <a:solidFill>
                  <a:srgbClr val="F9F7D3"/>
                </a:solidFill>
              </a:rPr>
              <a:t> ως απάντηση στον </a:t>
            </a:r>
            <a:r>
              <a:rPr lang="en-US" sz="2800" b="1" dirty="0">
                <a:solidFill>
                  <a:srgbClr val="F9F7D3"/>
                </a:solidFill>
              </a:rPr>
              <a:t>Kant</a:t>
            </a:r>
            <a:r>
              <a:rPr lang="el-GR" sz="2800" b="1" dirty="0">
                <a:solidFill>
                  <a:srgbClr val="F9F7D3"/>
                </a:solidFill>
              </a:rPr>
              <a:t>: «Ακούστε άλλα ζώα να διαλογίζονται πάνω στα ζώα». </a:t>
            </a:r>
          </a:p>
          <a:p>
            <a:endParaRPr lang="el-GR" b="1" dirty="0">
              <a:solidFill>
                <a:srgbClr val="F9F7D3"/>
              </a:solidFill>
            </a:endParaRPr>
          </a:p>
        </p:txBody>
      </p:sp>
      <p:sp>
        <p:nvSpPr>
          <p:cNvPr id="8" name="Rounded Rectangular Callout 7"/>
          <p:cNvSpPr/>
          <p:nvPr/>
        </p:nvSpPr>
        <p:spPr>
          <a:xfrm>
            <a:off x="1115616" y="4005064"/>
            <a:ext cx="4896544" cy="2808312"/>
          </a:xfrm>
          <a:prstGeom prst="wedgeRoundRectCallout">
            <a:avLst>
              <a:gd name="adj1" fmla="val 68240"/>
              <a:gd name="adj2" fmla="val -5469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dirty="0"/>
              <a:t>«την ισχύ αυτής της εξουσίας επί των ζώων χωρίς λόγο … ο </a:t>
            </a:r>
            <a:r>
              <a:rPr lang="en-US" b="1" dirty="0"/>
              <a:t>Kant</a:t>
            </a:r>
            <a:r>
              <a:rPr lang="el-GR" b="1" dirty="0"/>
              <a:t> δεν την θέτει εδώ ως ένα κατηγόρημα ή ως μία συνέπεια, μεταξύ άλλων, της εξουσίας του προσώπου να λέει “εγώ”. Αυτή η εξουσία επί του ζώου είναι η ουσία του “εγώ” ή του προσώπου, η ουσία του ανθρώπου (σύμφωνη άλλωστε με τη θεϊκή προσταγή η οποία, ήδη από τη Γένεση, του ανέθεσε αυτόν τον προορισμό: να σφραγίσει την εξουσία του επί των έμβιων όντων…). </a:t>
            </a:r>
            <a:r>
              <a:rPr lang="en-US" sz="1100" b="1" dirty="0"/>
              <a:t>Jacques Derrida, </a:t>
            </a:r>
            <a:r>
              <a:rPr lang="en-US" sz="1100" b="1" i="1" dirty="0" err="1"/>
              <a:t>L’animal</a:t>
            </a:r>
            <a:r>
              <a:rPr lang="en-US" sz="1100" b="1" i="1" dirty="0"/>
              <a:t> que </a:t>
            </a:r>
            <a:r>
              <a:rPr lang="en-US" sz="1100" b="1" i="1" dirty="0" err="1"/>
              <a:t>donc</a:t>
            </a:r>
            <a:r>
              <a:rPr lang="en-US" sz="1100" b="1" i="1" dirty="0"/>
              <a:t> je </a:t>
            </a:r>
            <a:r>
              <a:rPr lang="en-US" sz="1100" b="1" i="1" dirty="0" err="1"/>
              <a:t>suis</a:t>
            </a:r>
            <a:r>
              <a:rPr lang="en-US" sz="1100" b="1" i="1" dirty="0"/>
              <a:t> (2006)</a:t>
            </a:r>
            <a:endParaRPr lang="el-GR" b="1" i="1" dirty="0"/>
          </a:p>
        </p:txBody>
      </p:sp>
      <p:pic>
        <p:nvPicPr>
          <p:cNvPr id="97282" name="Picture 2" descr="''ΕΙΚΟΤΟΛΟΓΙΕΣ '' ΠΕΡΙ ΦΡΟΥΝΤ 978-960-348-186-7 "/>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6012160" y="-1539552"/>
            <a:ext cx="3131840" cy="5616624"/>
          </a:xfrm>
          <a:prstGeom prst="ellipse">
            <a:avLst/>
          </a:prstGeom>
          <a:ln>
            <a:noFill/>
          </a:ln>
          <a:effectLst>
            <a:softEdge rad="112500"/>
          </a:effectLst>
        </p:spPr>
      </p:pic>
    </p:spTree>
  </p:cSld>
  <p:clrMapOvr>
    <a:masterClrMapping/>
  </p:clrMapOvr>
  <p:transition>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4"/>
          <p:cNvSpPr txBox="1">
            <a:spLocks noChangeArrowheads="1"/>
          </p:cNvSpPr>
          <p:nvPr/>
        </p:nvSpPr>
        <p:spPr bwMode="auto">
          <a:xfrm>
            <a:off x="3708400" y="2133600"/>
            <a:ext cx="184150" cy="368300"/>
          </a:xfrm>
          <a:prstGeom prst="rect">
            <a:avLst/>
          </a:prstGeom>
          <a:noFill/>
          <a:ln w="9525">
            <a:noFill/>
            <a:miter lim="800000"/>
            <a:headEnd/>
            <a:tailEnd/>
          </a:ln>
        </p:spPr>
        <p:txBody>
          <a:bodyPr wrap="none">
            <a:spAutoFit/>
          </a:bodyPr>
          <a:lstStyle/>
          <a:p>
            <a:endParaRPr lang="el-GR">
              <a:latin typeface="Corbel" pitchFamily="34" charset="0"/>
            </a:endParaRPr>
          </a:p>
        </p:txBody>
      </p:sp>
      <p:sp>
        <p:nvSpPr>
          <p:cNvPr id="7" name="Rounded Rectangular Callout 6"/>
          <p:cNvSpPr/>
          <p:nvPr/>
        </p:nvSpPr>
        <p:spPr>
          <a:xfrm>
            <a:off x="251520" y="188640"/>
            <a:ext cx="5400600" cy="6552728"/>
          </a:xfrm>
          <a:prstGeom prst="wedgeRoundRectCallout">
            <a:avLst>
              <a:gd name="adj1" fmla="val 65221"/>
              <a:gd name="adj2" fmla="val 1524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el-GR" b="1" dirty="0"/>
              <a:t>Οι Γάλλοι έχουν ήδη ανακαλύψει ότι η μελανότητα του δέρματος δεν είναι λόγος για να αφεθεί χωρίς αποκατάσταση ένας άνθρωπος στις ορέξεις ενός βασανιστή. Μπορεί να έρθει η ημέρα που θα αναγνωριστεί ότι ο αριθμός των ποδιών, η τριχοφυΐα του δέρματος ή η απόληξη του ιερού οστού αποτελούν εξίσου ανεπαρκείς λόγους για να αφήσουμε ένα ον που αισθάνεται να έχει την ίδια μοίρα. Υπάρχει κάποιο άλλο στοιχείο για το οποίο θα πρέπει να χαράξουμε μιαν απαραβίαστη γραμμή; Μήπως αυτό είναι η ιδιότητα του λόγου ή, πιθανώς, η ομιλία; Ένα ανεπτυγμένο άλογο ή ένας σκύλος είναι ασύλληπτα πιο έλλογα και πιο συζητήσιμα ζώα από ένα βρέφος μίας ημέρας, μίας εβδομάδας ή ενός μηνός. Αλλά, ακόμα και αν δεν είναι έτσι, τι αλλάζει; </a:t>
            </a:r>
          </a:p>
          <a:p>
            <a:endParaRPr lang="el-GR" b="1" dirty="0"/>
          </a:p>
          <a:p>
            <a:r>
              <a:rPr lang="el-GR" b="1" dirty="0"/>
              <a:t>Το ερώτημα δεν είναι «μπορούν να συλλογίζονται;», ούτε «μπορούν να μιλούν;», αλλά «μπορούν να υποφέρουν;»</a:t>
            </a:r>
          </a:p>
        </p:txBody>
      </p:sp>
      <p:pic>
        <p:nvPicPr>
          <p:cNvPr id="5" name="Picture 2" descr="Jeremy Bentham by Henry William Pickersgill detail.jpg"/>
          <p:cNvPicPr>
            <a:picLocks noChangeAspect="1" noChangeArrowheads="1"/>
          </p:cNvPicPr>
          <p:nvPr/>
        </p:nvPicPr>
        <p:blipFill>
          <a:blip r:embed="rId2" cstate="print"/>
          <a:srcRect/>
          <a:stretch>
            <a:fillRect/>
          </a:stretch>
        </p:blipFill>
        <p:spPr bwMode="auto">
          <a:xfrm>
            <a:off x="5868144" y="-287239"/>
            <a:ext cx="3275856" cy="4004271"/>
          </a:xfrm>
          <a:prstGeom prst="rect">
            <a:avLst/>
          </a:prstGeom>
          <a:noFill/>
        </p:spPr>
      </p:pic>
      <p:sp>
        <p:nvSpPr>
          <p:cNvPr id="8" name="TextBox 7"/>
          <p:cNvSpPr txBox="1"/>
          <p:nvPr/>
        </p:nvSpPr>
        <p:spPr>
          <a:xfrm>
            <a:off x="6516216" y="5229200"/>
            <a:ext cx="2357633" cy="369332"/>
          </a:xfrm>
          <a:prstGeom prst="rect">
            <a:avLst/>
          </a:prstGeom>
          <a:noFill/>
        </p:spPr>
        <p:txBody>
          <a:bodyPr wrap="none" rtlCol="0">
            <a:spAutoFit/>
          </a:bodyPr>
          <a:lstStyle/>
          <a:p>
            <a:r>
              <a:rPr lang="en-US" b="1" dirty="0">
                <a:solidFill>
                  <a:srgbClr val="F9F7D3"/>
                </a:solidFill>
              </a:rPr>
              <a:t>Jeremy Bentham, 1789</a:t>
            </a:r>
            <a:endParaRPr lang="el-GR" b="1" dirty="0">
              <a:solidFill>
                <a:srgbClr val="F9F7D3"/>
              </a:solidFill>
            </a:endParaRPr>
          </a:p>
        </p:txBody>
      </p:sp>
    </p:spTree>
  </p:cSld>
  <p:clrMapOvr>
    <a:masterClrMapping/>
  </p:clrMapOvr>
  <p:transition>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l-GR" dirty="0"/>
              <a:t> </a:t>
            </a:r>
            <a:endParaRPr lang="en-US" dirty="0"/>
          </a:p>
          <a:p>
            <a:endParaRPr lang="el-GR" dirty="0"/>
          </a:p>
          <a:p>
            <a:endParaRPr lang="el-GR" dirty="0"/>
          </a:p>
          <a:p>
            <a:pPr lvl="4"/>
            <a:endParaRPr lang="el-GR" dirty="0"/>
          </a:p>
        </p:txBody>
      </p:sp>
      <p:sp>
        <p:nvSpPr>
          <p:cNvPr id="7" name="TextBox 6"/>
          <p:cNvSpPr txBox="1"/>
          <p:nvPr/>
        </p:nvSpPr>
        <p:spPr>
          <a:xfrm>
            <a:off x="0" y="-27384"/>
            <a:ext cx="9144000" cy="6370975"/>
          </a:xfrm>
          <a:prstGeom prst="rect">
            <a:avLst/>
          </a:prstGeom>
          <a:noFill/>
        </p:spPr>
        <p:txBody>
          <a:bodyPr wrap="square" rtlCol="0">
            <a:spAutoFit/>
          </a:bodyPr>
          <a:lstStyle/>
          <a:p>
            <a:r>
              <a:rPr lang="el-GR" sz="2400" b="1" dirty="0">
                <a:solidFill>
                  <a:srgbClr val="F9F7D3"/>
                </a:solidFill>
              </a:rPr>
              <a:t>Αυτά τα έγραφε ένας άνθρωπος που τον συντρόφευε πάντα ένας σκύλος, ο επονομαζόμενος κύριος </a:t>
            </a:r>
            <a:r>
              <a:rPr lang="en-US" sz="2400" b="1" dirty="0" err="1">
                <a:solidFill>
                  <a:srgbClr val="F9F7D3"/>
                </a:solidFill>
              </a:rPr>
              <a:t>Grat</a:t>
            </a:r>
            <a:r>
              <a:rPr lang="el-GR" sz="2400" b="1" dirty="0">
                <a:solidFill>
                  <a:srgbClr val="F9F7D3"/>
                </a:solidFill>
              </a:rPr>
              <a:t>. Βεβαίως και οι ιδέες αυτές δεν είναι πρωτόγνωρες, αλλά έχουν εν μέρει διατυπωθεί σε διάφορα συγκείμενα. </a:t>
            </a:r>
            <a:endParaRPr lang="en-US" sz="2400" b="1" dirty="0">
              <a:solidFill>
                <a:srgbClr val="F9F7D3"/>
              </a:solidFill>
            </a:endParaRPr>
          </a:p>
          <a:p>
            <a:endParaRPr lang="en-US" sz="2400" b="1" dirty="0">
              <a:solidFill>
                <a:srgbClr val="F9F7D3"/>
              </a:solidFill>
            </a:endParaRPr>
          </a:p>
          <a:p>
            <a:r>
              <a:rPr lang="el-GR" sz="2400" b="1" dirty="0">
                <a:solidFill>
                  <a:srgbClr val="F9F7D3"/>
                </a:solidFill>
              </a:rPr>
              <a:t>Ο Θωμάς ο Ακινάτης λ.χ. είχε παραλληλίσει τον 13</a:t>
            </a:r>
            <a:r>
              <a:rPr lang="el-GR" sz="2400" b="1" baseline="30000" dirty="0">
                <a:solidFill>
                  <a:srgbClr val="F9F7D3"/>
                </a:solidFill>
              </a:rPr>
              <a:t>ο</a:t>
            </a:r>
            <a:r>
              <a:rPr lang="el-GR" sz="2400" b="1" dirty="0">
                <a:solidFill>
                  <a:srgbClr val="F9F7D3"/>
                </a:solidFill>
              </a:rPr>
              <a:t> αιώνα τις ζωικές </a:t>
            </a:r>
            <a:r>
              <a:rPr lang="en-US" sz="2400" b="1" dirty="0">
                <a:solidFill>
                  <a:srgbClr val="F9F7D3"/>
                </a:solidFill>
              </a:rPr>
              <a:t>		</a:t>
            </a:r>
            <a:r>
              <a:rPr lang="el-GR" sz="2400" b="1" dirty="0">
                <a:solidFill>
                  <a:srgbClr val="F9F7D3"/>
                </a:solidFill>
              </a:rPr>
              <a:t>ικανότητες με τον μηχανισμό ενός ρολογιού, ο ισπανός </a:t>
            </a:r>
            <a:r>
              <a:rPr lang="en-US" sz="2400" b="1" dirty="0">
                <a:solidFill>
                  <a:srgbClr val="F9F7D3"/>
                </a:solidFill>
              </a:rPr>
              <a:t>		</a:t>
            </a:r>
            <a:r>
              <a:rPr lang="el-GR" sz="2400" b="1" dirty="0">
                <a:solidFill>
                  <a:srgbClr val="F9F7D3"/>
                </a:solidFill>
              </a:rPr>
              <a:t>φυσικός </a:t>
            </a:r>
            <a:r>
              <a:rPr lang="en-US" sz="2400" b="1" dirty="0">
                <a:solidFill>
                  <a:srgbClr val="F9F7D3"/>
                </a:solidFill>
              </a:rPr>
              <a:t>G</a:t>
            </a:r>
            <a:r>
              <a:rPr lang="el-GR" sz="2400" b="1" dirty="0">
                <a:solidFill>
                  <a:srgbClr val="F9F7D3"/>
                </a:solidFill>
              </a:rPr>
              <a:t>ó</a:t>
            </a:r>
            <a:r>
              <a:rPr lang="en-US" sz="2400" b="1" dirty="0" err="1">
                <a:solidFill>
                  <a:srgbClr val="F9F7D3"/>
                </a:solidFill>
              </a:rPr>
              <a:t>mez</a:t>
            </a:r>
            <a:r>
              <a:rPr lang="en-US" sz="2400" b="1" dirty="0">
                <a:solidFill>
                  <a:srgbClr val="F9F7D3"/>
                </a:solidFill>
              </a:rPr>
              <a:t> Pereira</a:t>
            </a:r>
            <a:r>
              <a:rPr lang="el-GR" sz="2400" b="1" dirty="0">
                <a:solidFill>
                  <a:srgbClr val="F9F7D3"/>
                </a:solidFill>
              </a:rPr>
              <a:t> είχε επίσης προβάλει την ιδέα </a:t>
            </a:r>
            <a:r>
              <a:rPr lang="en-US" sz="2400" b="1" dirty="0">
                <a:solidFill>
                  <a:srgbClr val="F9F7D3"/>
                </a:solidFill>
              </a:rPr>
              <a:t>		</a:t>
            </a:r>
            <a:r>
              <a:rPr lang="el-GR" sz="2400" b="1" dirty="0">
                <a:solidFill>
                  <a:srgbClr val="F9F7D3"/>
                </a:solidFill>
              </a:rPr>
              <a:t>των ζώων-μηχανών και σε κάποιον βαθμό η καρτεσιανή </a:t>
            </a:r>
            <a:r>
              <a:rPr lang="en-US" sz="2400" b="1" dirty="0">
                <a:solidFill>
                  <a:srgbClr val="F9F7D3"/>
                </a:solidFill>
              </a:rPr>
              <a:t>		</a:t>
            </a:r>
            <a:r>
              <a:rPr lang="el-GR" sz="2400" b="1" dirty="0">
                <a:solidFill>
                  <a:srgbClr val="F9F7D3"/>
                </a:solidFill>
              </a:rPr>
              <a:t>μηχανιστική αντίληψη των ζώων θα μπορούσε να θεωρηθεί </a:t>
            </a:r>
            <a:r>
              <a:rPr lang="en-US" sz="2400" b="1" dirty="0">
                <a:solidFill>
                  <a:srgbClr val="F9F7D3"/>
                </a:solidFill>
              </a:rPr>
              <a:t>		</a:t>
            </a:r>
            <a:r>
              <a:rPr lang="el-GR" sz="2400" b="1" dirty="0">
                <a:solidFill>
                  <a:srgbClr val="F9F7D3"/>
                </a:solidFill>
              </a:rPr>
              <a:t>ως προέκταση στο πεδίο της φυσιολογίας των μαθηματικών </a:t>
            </a:r>
            <a:r>
              <a:rPr lang="en-US" sz="2400" b="1" dirty="0">
                <a:solidFill>
                  <a:srgbClr val="F9F7D3"/>
                </a:solidFill>
              </a:rPr>
              <a:t>		</a:t>
            </a:r>
            <a:r>
              <a:rPr lang="el-GR" sz="2400" b="1" dirty="0">
                <a:solidFill>
                  <a:srgbClr val="F9F7D3"/>
                </a:solidFill>
              </a:rPr>
              <a:t>και της φυσικής του </a:t>
            </a:r>
            <a:r>
              <a:rPr lang="en-US" sz="2400" b="1" dirty="0">
                <a:solidFill>
                  <a:srgbClr val="F9F7D3"/>
                </a:solidFill>
              </a:rPr>
              <a:t>Galileo</a:t>
            </a:r>
            <a:r>
              <a:rPr lang="el-GR" sz="2400" b="1" dirty="0">
                <a:solidFill>
                  <a:srgbClr val="F9F7D3"/>
                </a:solidFill>
              </a:rPr>
              <a:t> και του </a:t>
            </a:r>
            <a:r>
              <a:rPr lang="en-US" sz="2400" b="1" dirty="0" err="1">
                <a:solidFill>
                  <a:srgbClr val="F9F7D3"/>
                </a:solidFill>
              </a:rPr>
              <a:t>Kepler</a:t>
            </a:r>
            <a:r>
              <a:rPr lang="el-GR" sz="2400" b="1" dirty="0">
                <a:solidFill>
                  <a:srgbClr val="F9F7D3"/>
                </a:solidFill>
              </a:rPr>
              <a:t>. </a:t>
            </a:r>
            <a:endParaRPr lang="en-US" sz="2400" b="1" dirty="0">
              <a:solidFill>
                <a:srgbClr val="F9F7D3"/>
              </a:solidFill>
            </a:endParaRPr>
          </a:p>
          <a:p>
            <a:endParaRPr lang="en-US" sz="2400" b="1" dirty="0">
              <a:solidFill>
                <a:srgbClr val="F9F7D3"/>
              </a:solidFill>
            </a:endParaRPr>
          </a:p>
          <a:p>
            <a:r>
              <a:rPr lang="en-US" sz="2400" b="1" dirty="0">
                <a:solidFill>
                  <a:srgbClr val="F9F7D3"/>
                </a:solidFill>
              </a:rPr>
              <a:t>	</a:t>
            </a:r>
            <a:r>
              <a:rPr lang="el-GR" sz="2400" b="1" dirty="0">
                <a:solidFill>
                  <a:srgbClr val="F9F7D3"/>
                </a:solidFill>
              </a:rPr>
              <a:t>Εντούτοις, τη σφραγίδα του </a:t>
            </a:r>
            <a:r>
              <a:rPr lang="en-US" sz="2400" b="1" dirty="0">
                <a:solidFill>
                  <a:srgbClr val="F9F7D3"/>
                </a:solidFill>
              </a:rPr>
              <a:t>Descartes</a:t>
            </a:r>
            <a:r>
              <a:rPr lang="el-GR" sz="2400" b="1" dirty="0">
                <a:solidFill>
                  <a:srgbClr val="F9F7D3"/>
                </a:solidFill>
              </a:rPr>
              <a:t> τη βλέπουμε ακόμα και σήμερα, σε όλες τις εκφάνσεις αυτού που ο </a:t>
            </a:r>
            <a:r>
              <a:rPr lang="en-US" sz="2400" b="1" dirty="0" err="1">
                <a:solidFill>
                  <a:srgbClr val="F9F7D3"/>
                </a:solidFill>
              </a:rPr>
              <a:t>Frans</a:t>
            </a:r>
            <a:r>
              <a:rPr lang="en-US" sz="2400" b="1" dirty="0">
                <a:solidFill>
                  <a:srgbClr val="F9F7D3"/>
                </a:solidFill>
              </a:rPr>
              <a:t> De Waal</a:t>
            </a:r>
            <a:r>
              <a:rPr lang="el-GR" sz="2400" b="1" dirty="0">
                <a:solidFill>
                  <a:srgbClr val="F9F7D3"/>
                </a:solidFill>
              </a:rPr>
              <a:t> χαρακτήρισε ως «</a:t>
            </a:r>
            <a:r>
              <a:rPr lang="en-US" sz="2400" b="1" dirty="0" err="1">
                <a:solidFill>
                  <a:srgbClr val="FFC000"/>
                </a:solidFill>
              </a:rPr>
              <a:t>anthropodenial</a:t>
            </a:r>
            <a:r>
              <a:rPr lang="el-GR" sz="2400" b="1" dirty="0">
                <a:solidFill>
                  <a:srgbClr val="F9F7D3"/>
                </a:solidFill>
              </a:rPr>
              <a:t>», ήτοι «την </a:t>
            </a:r>
            <a:r>
              <a:rPr lang="en-US" sz="2400" b="1" dirty="0">
                <a:solidFill>
                  <a:srgbClr val="F9F7D3"/>
                </a:solidFill>
              </a:rPr>
              <a:t>a priori</a:t>
            </a:r>
            <a:r>
              <a:rPr lang="el-GR" sz="2400" b="1" dirty="0">
                <a:solidFill>
                  <a:srgbClr val="F9F7D3"/>
                </a:solidFill>
              </a:rPr>
              <a:t> απόρριψη κοινών χαρακτηριστικών μεταξύ ανθρώπων και ζώων όταν στην πραγματικότητα αυτά μπορεί να υπάρχουν». </a:t>
            </a:r>
          </a:p>
        </p:txBody>
      </p:sp>
      <p:pic>
        <p:nvPicPr>
          <p:cNvPr id="51201" name="Picture 1" descr="C:\Users\user\Desktop\Διδακτορικά\Ζώα\Φωτό για ppt\descartes.jpg"/>
          <p:cNvPicPr>
            <a:picLocks noChangeAspect="1" noChangeArrowheads="1"/>
          </p:cNvPicPr>
          <p:nvPr/>
        </p:nvPicPr>
        <p:blipFill>
          <a:blip r:embed="rId2" cstate="print"/>
          <a:srcRect/>
          <a:stretch>
            <a:fillRect/>
          </a:stretch>
        </p:blipFill>
        <p:spPr bwMode="auto">
          <a:xfrm>
            <a:off x="-640804" y="1772816"/>
            <a:ext cx="2476500" cy="2592288"/>
          </a:xfrm>
          <a:prstGeom prst="ellipse">
            <a:avLst/>
          </a:prstGeom>
          <a:ln>
            <a:noFill/>
          </a:ln>
          <a:effectLst>
            <a:softEdge rad="112500"/>
          </a:effectLst>
        </p:spPr>
      </p:pic>
    </p:spTree>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sp>
        <p:nvSpPr>
          <p:cNvPr id="3" name="Subtitle 2"/>
          <p:cNvSpPr>
            <a:spLocks noGrp="1"/>
          </p:cNvSpPr>
          <p:nvPr>
            <p:ph type="subTitle" idx="1"/>
          </p:nvPr>
        </p:nvSpPr>
        <p:spPr>
          <a:xfrm>
            <a:off x="1371600" y="6172200"/>
            <a:ext cx="6400800" cy="685800"/>
          </a:xfrm>
        </p:spPr>
        <p:txBody>
          <a:bodyPr>
            <a:normAutofit fontScale="55000" lnSpcReduction="20000"/>
          </a:bodyPr>
          <a:lstStyle/>
          <a:p>
            <a:r>
              <a:rPr lang="en-US" dirty="0" err="1"/>
              <a:t>Frans</a:t>
            </a:r>
            <a:r>
              <a:rPr lang="en-US" dirty="0"/>
              <a:t> </a:t>
            </a:r>
            <a:r>
              <a:rPr lang="en-US" dirty="0" err="1"/>
              <a:t>Snyders</a:t>
            </a:r>
            <a:r>
              <a:rPr lang="en-US" dirty="0"/>
              <a:t>, </a:t>
            </a:r>
            <a:r>
              <a:rPr lang="en-US" i="1" dirty="0"/>
              <a:t>Pantry Scene with a Page, c. 1615–1620, oil on canvas.</a:t>
            </a:r>
          </a:p>
          <a:p>
            <a:r>
              <a:rPr lang="fr-FR" dirty="0"/>
              <a:t>Wallace Collection, London.</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0" y="-5291"/>
            <a:ext cx="9144000" cy="6244166"/>
          </a:xfrm>
          <a:prstGeom prst="rect">
            <a:avLst/>
          </a:prstGeom>
          <a:noFill/>
          <a:ln w="9525">
            <a:noFill/>
            <a:miter lim="800000"/>
            <a:headEnd/>
            <a:tailEnd/>
          </a:ln>
        </p:spPr>
      </p:pic>
      <p:sp>
        <p:nvSpPr>
          <p:cNvPr id="5" name="TextBox 4"/>
          <p:cNvSpPr txBox="1"/>
          <p:nvPr/>
        </p:nvSpPr>
        <p:spPr>
          <a:xfrm>
            <a:off x="-36512" y="0"/>
            <a:ext cx="9330439" cy="1477328"/>
          </a:xfrm>
          <a:prstGeom prst="rect">
            <a:avLst/>
          </a:prstGeom>
          <a:noFill/>
        </p:spPr>
        <p:txBody>
          <a:bodyPr wrap="none" rtlCol="0">
            <a:spAutoFit/>
          </a:bodyPr>
          <a:lstStyle/>
          <a:p>
            <a:r>
              <a:rPr lang="el-GR" b="1" dirty="0"/>
              <a:t>Παρά τις επιρροές της σκέψης λ.χ. των προσωκρατικών, του </a:t>
            </a:r>
            <a:r>
              <a:rPr lang="en-US" b="1" dirty="0"/>
              <a:t>Montaigne</a:t>
            </a:r>
            <a:r>
              <a:rPr lang="el-GR" b="1" dirty="0"/>
              <a:t> ή του </a:t>
            </a:r>
            <a:r>
              <a:rPr lang="en-US" b="1" dirty="0" err="1"/>
              <a:t>Bonifacio</a:t>
            </a:r>
            <a:r>
              <a:rPr lang="el-GR" b="1" dirty="0"/>
              <a:t>, αλλά και </a:t>
            </a:r>
          </a:p>
          <a:p>
            <a:r>
              <a:rPr lang="el-GR" b="1" dirty="0"/>
              <a:t>την οιονεί </a:t>
            </a:r>
            <a:r>
              <a:rPr lang="el-GR" b="1" dirty="0" err="1"/>
              <a:t>αντικαρτεσιανή</a:t>
            </a:r>
            <a:r>
              <a:rPr lang="el-GR" b="1" dirty="0"/>
              <a:t> στάση της ολλανδικής ζωγραφικής του 17</a:t>
            </a:r>
            <a:r>
              <a:rPr lang="el-GR" b="1" baseline="30000" dirty="0"/>
              <a:t>ου</a:t>
            </a:r>
            <a:r>
              <a:rPr lang="el-GR" b="1" dirty="0"/>
              <a:t> αιώνα που υπέβαλε την ιδέα</a:t>
            </a:r>
          </a:p>
          <a:p>
            <a:r>
              <a:rPr lang="el-GR" b="1" dirty="0"/>
              <a:t>ότι και τα ζώα μπορεί να έχουν μια ευγενική ψυχή, η υπόθεση των ζώων-μηχανών κέρδισε έδαφος </a:t>
            </a:r>
          </a:p>
          <a:p>
            <a:r>
              <a:rPr lang="el-GR" b="1" dirty="0"/>
              <a:t>την εποχή αυτή. </a:t>
            </a:r>
          </a:p>
          <a:p>
            <a:endParaRPr lang="el-GR" b="1" dirty="0"/>
          </a:p>
        </p:txBody>
      </p:sp>
    </p:spTree>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dirty="0">
              <a:solidFill>
                <a:srgbClr val="CCFF99"/>
              </a:solidFill>
            </a:endParaRPr>
          </a:p>
        </p:txBody>
      </p:sp>
      <p:sp>
        <p:nvSpPr>
          <p:cNvPr id="6" name="Rectangle 5"/>
          <p:cNvSpPr/>
          <p:nvPr/>
        </p:nvSpPr>
        <p:spPr>
          <a:xfrm>
            <a:off x="0" y="0"/>
            <a:ext cx="6012160" cy="7029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b="1" dirty="0"/>
              <a:t>Η πνευματοκρατική σύλληψη του ζώου-μηχανή άνοιξε </a:t>
            </a:r>
          </a:p>
          <a:p>
            <a:pPr algn="ctr"/>
            <a:r>
              <a:rPr lang="el-GR" sz="2000" b="1" dirty="0"/>
              <a:t>τον δρόμο στη συστηματική </a:t>
            </a:r>
            <a:r>
              <a:rPr lang="el-GR" sz="2000" b="1" dirty="0" err="1">
                <a:solidFill>
                  <a:srgbClr val="00B0F0"/>
                </a:solidFill>
              </a:rPr>
              <a:t>ζωοτομή</a:t>
            </a:r>
            <a:r>
              <a:rPr lang="el-GR" sz="2000" b="1" dirty="0"/>
              <a:t> ως μια εξελιγμένη ερευνητική και πειραματική μέθοδο εμπειρικής παρατήρησης της φύσης στους ζωντανούς οργανισμούς της. Μόνο που το σώμα τεμαχιζόταν, κομματιαζόταν, σπαρασσόταν, ενώ το ζώο ήταν ακόμα </a:t>
            </a:r>
            <a:r>
              <a:rPr lang="el-GR" sz="2000" b="1" dirty="0">
                <a:solidFill>
                  <a:srgbClr val="C00000"/>
                </a:solidFill>
              </a:rPr>
              <a:t>ζωντανό</a:t>
            </a:r>
            <a:r>
              <a:rPr lang="el-GR" sz="2000" b="1" dirty="0"/>
              <a:t> και, στην αρχή, ενώπιον ενός δημόσιου ακροατηρίου, το οποίο λειτουργούσε ως συλλογικός μάρτυρας της συναγωγής των πειραματικών συμπερασμάτων. Ο επιστημονισμός της πρώιμης </a:t>
            </a:r>
            <a:r>
              <a:rPr lang="el-GR" sz="2000" b="1" dirty="0" err="1"/>
              <a:t>νεωτερικότητας</a:t>
            </a:r>
            <a:r>
              <a:rPr lang="el-GR" sz="2000" b="1" dirty="0"/>
              <a:t> αναβιώνει έτσι κτηνώδεις παραστάσεις του παρελθόντος, με ερευνητικό, αυτή τη φορά, </a:t>
            </a:r>
            <a:r>
              <a:rPr lang="el-GR" sz="2000" b="1" dirty="0">
                <a:solidFill>
                  <a:srgbClr val="C00000"/>
                </a:solidFill>
              </a:rPr>
              <a:t>άλλοθι</a:t>
            </a:r>
            <a:r>
              <a:rPr lang="el-GR" sz="2000" b="1" dirty="0"/>
              <a:t> και δικαιολογεί τόσο το φρικιαστικό θέαμα, όσο και την ελάχιστα </a:t>
            </a:r>
            <a:r>
              <a:rPr lang="el-GR" sz="2000" b="1" i="1" dirty="0"/>
              <a:t>ανθρώπινη</a:t>
            </a:r>
            <a:r>
              <a:rPr lang="el-GR" sz="2000" b="1" dirty="0"/>
              <a:t> σκηνοθεσία του καρφωμένου στο χειρουργικό τραπέζι ζώου βάσει της ορθολογιστικής και «ανθρωποκεντρικής» παράνοιας σύμφωνα με την οποία «τα ζώα δεν νιώθουν πόνο, αφού ο πόνος θα μπορούσε να υπάρξει μόνο με την αντίληψή του, την οποία τα ζώα στερούνται […]. [Τα ζώα όμως] παρουσιάζουν μόνο τις εξωτερικές εκδηλώσεις του πόνου, οι οποίες είναι καθαρά μηχανικές αντιδράσεις στα ερεθίσματα». </a:t>
            </a:r>
          </a:p>
          <a:p>
            <a:pPr algn="ctr"/>
            <a:endParaRPr lang="el-GR" b="1" dirty="0">
              <a:solidFill>
                <a:schemeClr val="tx1"/>
              </a:solidFill>
            </a:endParaRPr>
          </a:p>
        </p:txBody>
      </p:sp>
      <p:sp>
        <p:nvSpPr>
          <p:cNvPr id="7" name="TextBox 6"/>
          <p:cNvSpPr txBox="1"/>
          <p:nvPr/>
        </p:nvSpPr>
        <p:spPr>
          <a:xfrm>
            <a:off x="4860032" y="-99391"/>
            <a:ext cx="4552849" cy="400110"/>
          </a:xfrm>
          <a:prstGeom prst="rect">
            <a:avLst/>
          </a:prstGeom>
          <a:noFill/>
        </p:spPr>
        <p:txBody>
          <a:bodyPr wrap="square" rtlCol="0">
            <a:spAutoFit/>
          </a:bodyPr>
          <a:lstStyle/>
          <a:p>
            <a:endParaRPr lang="el-GR" sz="2000" b="1" dirty="0">
              <a:solidFill>
                <a:schemeClr val="bg1"/>
              </a:solidFill>
            </a:endParaRPr>
          </a:p>
        </p:txBody>
      </p:sp>
      <p:sp>
        <p:nvSpPr>
          <p:cNvPr id="9" name="TextBox 8"/>
          <p:cNvSpPr txBox="1"/>
          <p:nvPr/>
        </p:nvSpPr>
        <p:spPr>
          <a:xfrm>
            <a:off x="-36512" y="3356992"/>
            <a:ext cx="312906" cy="677108"/>
          </a:xfrm>
          <a:prstGeom prst="rect">
            <a:avLst/>
          </a:prstGeom>
          <a:noFill/>
        </p:spPr>
        <p:txBody>
          <a:bodyPr wrap="none" rtlCol="0">
            <a:spAutoFit/>
          </a:bodyPr>
          <a:lstStyle/>
          <a:p>
            <a:r>
              <a:rPr lang="el-GR" sz="2000" b="1" dirty="0">
                <a:solidFill>
                  <a:schemeClr val="bg1"/>
                </a:solidFill>
              </a:rPr>
              <a:t>  </a:t>
            </a:r>
          </a:p>
          <a:p>
            <a:endParaRPr lang="el-GR" dirty="0">
              <a:solidFill>
                <a:schemeClr val="bg1"/>
              </a:solidFill>
            </a:endParaRPr>
          </a:p>
        </p:txBody>
      </p:sp>
      <p:pic>
        <p:nvPicPr>
          <p:cNvPr id="50177" name="Picture 1"/>
          <p:cNvPicPr>
            <a:picLocks noChangeAspect="1" noChangeArrowheads="1"/>
          </p:cNvPicPr>
          <p:nvPr/>
        </p:nvPicPr>
        <p:blipFill>
          <a:blip r:embed="rId2" cstate="print"/>
          <a:srcRect/>
          <a:stretch>
            <a:fillRect/>
          </a:stretch>
        </p:blipFill>
        <p:spPr bwMode="auto">
          <a:xfrm>
            <a:off x="6047656" y="0"/>
            <a:ext cx="3096344" cy="6858000"/>
          </a:xfrm>
          <a:prstGeom prst="rect">
            <a:avLst/>
          </a:prstGeom>
          <a:noFill/>
          <a:ln w="9525">
            <a:noFill/>
            <a:miter lim="800000"/>
            <a:headEnd/>
            <a:tailEnd/>
          </a:ln>
        </p:spPr>
      </p:pic>
    </p:spTree>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6372200" y="0"/>
            <a:ext cx="2771800" cy="7010400"/>
          </a:xfrm>
          <a:prstGeom prst="rect">
            <a:avLst/>
          </a:prstGeom>
          <a:noFill/>
          <a:ln w="9525">
            <a:noFill/>
            <a:miter lim="800000"/>
            <a:headEnd/>
            <a:tailEnd/>
          </a:ln>
        </p:spPr>
      </p:pic>
      <p:sp>
        <p:nvSpPr>
          <p:cNvPr id="10" name="TextBox 9"/>
          <p:cNvSpPr txBox="1"/>
          <p:nvPr/>
        </p:nvSpPr>
        <p:spPr>
          <a:xfrm>
            <a:off x="-36512" y="-27384"/>
            <a:ext cx="6617517" cy="6524863"/>
          </a:xfrm>
          <a:prstGeom prst="rect">
            <a:avLst/>
          </a:prstGeom>
          <a:noFill/>
        </p:spPr>
        <p:txBody>
          <a:bodyPr wrap="none" rtlCol="0">
            <a:spAutoFit/>
          </a:bodyPr>
          <a:lstStyle/>
          <a:p>
            <a:r>
              <a:rPr lang="el-GR" sz="2000" b="1" dirty="0">
                <a:solidFill>
                  <a:srgbClr val="F9F7D3"/>
                </a:solidFill>
              </a:rPr>
              <a:t>Χωρίς το άλλοθι της επιστημονικής έρευνας και της εμπειρικής </a:t>
            </a:r>
            <a:endParaRPr lang="en-US" sz="2000" b="1" dirty="0">
              <a:solidFill>
                <a:srgbClr val="F9F7D3"/>
              </a:solidFill>
            </a:endParaRPr>
          </a:p>
          <a:p>
            <a:r>
              <a:rPr lang="el-GR" sz="2000" b="1" dirty="0">
                <a:solidFill>
                  <a:srgbClr val="F9F7D3"/>
                </a:solidFill>
              </a:rPr>
              <a:t>παρατήρησης ο 17</a:t>
            </a:r>
            <a:r>
              <a:rPr lang="el-GR" sz="2000" b="1" baseline="30000" dirty="0">
                <a:solidFill>
                  <a:srgbClr val="F9F7D3"/>
                </a:solidFill>
              </a:rPr>
              <a:t>ος</a:t>
            </a:r>
            <a:r>
              <a:rPr lang="el-GR" sz="2000" b="1" dirty="0">
                <a:solidFill>
                  <a:srgbClr val="F9F7D3"/>
                </a:solidFill>
              </a:rPr>
              <a:t> και ο 18</a:t>
            </a:r>
            <a:r>
              <a:rPr lang="el-GR" sz="2000" b="1" baseline="30000" dirty="0">
                <a:solidFill>
                  <a:srgbClr val="F9F7D3"/>
                </a:solidFill>
              </a:rPr>
              <a:t>ος</a:t>
            </a:r>
            <a:r>
              <a:rPr lang="el-GR" sz="2000" b="1" dirty="0">
                <a:solidFill>
                  <a:srgbClr val="F9F7D3"/>
                </a:solidFill>
              </a:rPr>
              <a:t> αιώνας μοιάζουν από πολλές </a:t>
            </a:r>
          </a:p>
          <a:p>
            <a:r>
              <a:rPr lang="el-GR" sz="2000" b="1" dirty="0">
                <a:solidFill>
                  <a:srgbClr val="F9F7D3"/>
                </a:solidFill>
              </a:rPr>
              <a:t>πλευρές εκτεθειμένοι στη σκληρότητα και τη βία απέναντι στα </a:t>
            </a:r>
          </a:p>
          <a:p>
            <a:r>
              <a:rPr lang="el-GR" sz="2000" b="1" dirty="0">
                <a:solidFill>
                  <a:srgbClr val="F9F7D3"/>
                </a:solidFill>
              </a:rPr>
              <a:t>ζώα.</a:t>
            </a:r>
            <a:endParaRPr lang="en-US" sz="2000" b="1" dirty="0">
              <a:solidFill>
                <a:srgbClr val="F9F7D3"/>
              </a:solidFill>
            </a:endParaRPr>
          </a:p>
          <a:p>
            <a:endParaRPr lang="en-US" sz="2000" b="1" dirty="0">
              <a:solidFill>
                <a:srgbClr val="F9F7D3"/>
              </a:solidFill>
            </a:endParaRPr>
          </a:p>
          <a:p>
            <a:r>
              <a:rPr lang="el-GR" sz="2000" b="1" dirty="0">
                <a:solidFill>
                  <a:srgbClr val="F9F7D3"/>
                </a:solidFill>
              </a:rPr>
              <a:t>Η κοινωνική ανυπακοή λ.χ. μπορούσε να εκδηλωθεί με τον </a:t>
            </a:r>
            <a:endParaRPr lang="en-US" sz="2000" b="1" dirty="0">
              <a:solidFill>
                <a:srgbClr val="F9F7D3"/>
              </a:solidFill>
            </a:endParaRPr>
          </a:p>
          <a:p>
            <a:r>
              <a:rPr lang="el-GR" sz="2000" b="1" dirty="0">
                <a:solidFill>
                  <a:srgbClr val="F9F7D3"/>
                </a:solidFill>
              </a:rPr>
              <a:t>ακρωτηριασμό ενός ζώου που κατά κανόνα εκτρεφόταν από </a:t>
            </a:r>
          </a:p>
          <a:p>
            <a:r>
              <a:rPr lang="el-GR" sz="2000" b="1" dirty="0">
                <a:solidFill>
                  <a:srgbClr val="F9F7D3"/>
                </a:solidFill>
              </a:rPr>
              <a:t>τους αριστοκράτες. </a:t>
            </a:r>
            <a:endParaRPr lang="en-US" sz="2000" b="1" dirty="0">
              <a:solidFill>
                <a:srgbClr val="F9F7D3"/>
              </a:solidFill>
            </a:endParaRPr>
          </a:p>
          <a:p>
            <a:endParaRPr lang="en-US" sz="2000" b="1" dirty="0">
              <a:solidFill>
                <a:srgbClr val="F9F7D3"/>
              </a:solidFill>
            </a:endParaRPr>
          </a:p>
          <a:p>
            <a:r>
              <a:rPr lang="el-GR" sz="2000" b="1" dirty="0">
                <a:solidFill>
                  <a:srgbClr val="F9F7D3"/>
                </a:solidFill>
              </a:rPr>
              <a:t>Οι </a:t>
            </a:r>
            <a:r>
              <a:rPr lang="el-GR" sz="2000" b="1" dirty="0" err="1">
                <a:solidFill>
                  <a:srgbClr val="F9F7D3"/>
                </a:solidFill>
              </a:rPr>
              <a:t>ζωομαχίες</a:t>
            </a:r>
            <a:r>
              <a:rPr lang="el-GR" sz="2000" b="1" dirty="0">
                <a:solidFill>
                  <a:srgbClr val="F9F7D3"/>
                </a:solidFill>
              </a:rPr>
              <a:t> έκλειναν συχνά τα εορταστικά δρώμενα και τις </a:t>
            </a:r>
            <a:endParaRPr lang="en-US" sz="2000" b="1" dirty="0">
              <a:solidFill>
                <a:srgbClr val="F9F7D3"/>
              </a:solidFill>
            </a:endParaRPr>
          </a:p>
          <a:p>
            <a:r>
              <a:rPr lang="el-GR" sz="2000" b="1" dirty="0">
                <a:solidFill>
                  <a:srgbClr val="F9F7D3"/>
                </a:solidFill>
              </a:rPr>
              <a:t>διασκεδάσεις, σκυλιά μαστιγώνονταν στη γιορτή του Αγίου </a:t>
            </a:r>
          </a:p>
          <a:p>
            <a:r>
              <a:rPr lang="el-GR" sz="2000" b="1" dirty="0">
                <a:solidFill>
                  <a:srgbClr val="F9F7D3"/>
                </a:solidFill>
              </a:rPr>
              <a:t>Λουκά ή απαγχονίζονταν εάν ήταν αδέσποτα, πουλιά </a:t>
            </a:r>
          </a:p>
          <a:p>
            <a:r>
              <a:rPr lang="el-GR" sz="2000" b="1" dirty="0">
                <a:solidFill>
                  <a:srgbClr val="F9F7D3"/>
                </a:solidFill>
              </a:rPr>
              <a:t>θηρεύονταν και ξεπουπουλιάζονταν ζωντανά στη γιορτή </a:t>
            </a:r>
          </a:p>
          <a:p>
            <a:r>
              <a:rPr lang="el-GR" sz="2000" b="1" dirty="0">
                <a:solidFill>
                  <a:srgbClr val="F9F7D3"/>
                </a:solidFill>
              </a:rPr>
              <a:t>του Αγίου Στεφάνου. </a:t>
            </a:r>
            <a:endParaRPr lang="en-US" sz="2000" b="1" dirty="0">
              <a:solidFill>
                <a:srgbClr val="F9F7D3"/>
              </a:solidFill>
            </a:endParaRPr>
          </a:p>
          <a:p>
            <a:endParaRPr lang="en-US" sz="2000" b="1" dirty="0">
              <a:solidFill>
                <a:srgbClr val="F9F7D3"/>
              </a:solidFill>
            </a:endParaRPr>
          </a:p>
          <a:p>
            <a:r>
              <a:rPr lang="el-GR" sz="2000" b="1" dirty="0">
                <a:solidFill>
                  <a:srgbClr val="F9F7D3"/>
                </a:solidFill>
              </a:rPr>
              <a:t>Οι άνθρωποι μεταμφιέζονταν σε ζώα ή φορούσαν σμιλευμένα </a:t>
            </a:r>
          </a:p>
          <a:p>
            <a:r>
              <a:rPr lang="el-GR" sz="2000" b="1" dirty="0">
                <a:solidFill>
                  <a:srgbClr val="F9F7D3"/>
                </a:solidFill>
              </a:rPr>
              <a:t>κεφάλια ζώων στους δρόμους κατά τη διάρκεια των </a:t>
            </a:r>
          </a:p>
          <a:p>
            <a:r>
              <a:rPr lang="el-GR" sz="2000" b="1" dirty="0">
                <a:solidFill>
                  <a:srgbClr val="F9F7D3"/>
                </a:solidFill>
              </a:rPr>
              <a:t>Χριστουγέννων, μολονότι πιστευόταν από τους προτεστάντες </a:t>
            </a:r>
          </a:p>
          <a:p>
            <a:r>
              <a:rPr lang="el-GR" sz="2000" b="1" dirty="0">
                <a:solidFill>
                  <a:srgbClr val="F9F7D3"/>
                </a:solidFill>
              </a:rPr>
              <a:t>κυρίως συγγραφείς ότι οι ζωομορφικές μεταμφιέσεις </a:t>
            </a:r>
          </a:p>
          <a:p>
            <a:r>
              <a:rPr lang="el-GR" sz="2000" b="1" dirty="0">
                <a:solidFill>
                  <a:srgbClr val="F9F7D3"/>
                </a:solidFill>
              </a:rPr>
              <a:t>αποκάλυπταν τη </a:t>
            </a:r>
            <a:r>
              <a:rPr lang="el-GR" sz="2000" b="1" dirty="0" err="1">
                <a:solidFill>
                  <a:srgbClr val="F9F7D3"/>
                </a:solidFill>
              </a:rPr>
              <a:t>ζωικότητα</a:t>
            </a:r>
            <a:r>
              <a:rPr lang="el-GR" sz="2000" b="1" dirty="0">
                <a:solidFill>
                  <a:srgbClr val="F9F7D3"/>
                </a:solidFill>
              </a:rPr>
              <a:t> της </a:t>
            </a:r>
            <a:r>
              <a:rPr lang="el-GR" sz="2000" b="1" dirty="0" err="1">
                <a:solidFill>
                  <a:srgbClr val="F9F7D3"/>
                </a:solidFill>
              </a:rPr>
              <a:t>ανθρωπινότητας</a:t>
            </a:r>
            <a:r>
              <a:rPr lang="el-GR" sz="2000" b="1" dirty="0">
                <a:solidFill>
                  <a:srgbClr val="F9F7D3"/>
                </a:solidFill>
              </a:rPr>
              <a:t>. </a:t>
            </a:r>
          </a:p>
          <a:p>
            <a:endParaRPr lang="el-GR" b="1" dirty="0"/>
          </a:p>
        </p:txBody>
      </p:sp>
    </p:spTree>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sp>
        <p:nvSpPr>
          <p:cNvPr id="48130" name="AutoShape 2" descr="Αποτέλεσμα εικόνας για εικόνες για Γιορτή της γάτας στο μεσαίωνα"/>
          <p:cNvSpPr>
            <a:spLocks noChangeAspect="1" noChangeArrowheads="1"/>
          </p:cNvSpPr>
          <p:nvPr/>
        </p:nvSpPr>
        <p:spPr bwMode="auto">
          <a:xfrm>
            <a:off x="155575" y="-846138"/>
            <a:ext cx="3333750" cy="1762126"/>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8132" name="Picture 4" descr="Αποτέλεσμα εικόνας για εικόνες για Γιορτή της γάτας στο μεσαίωνα"/>
          <p:cNvPicPr>
            <a:picLocks noChangeAspect="1" noChangeArrowheads="1"/>
          </p:cNvPicPr>
          <p:nvPr/>
        </p:nvPicPr>
        <p:blipFill>
          <a:blip r:embed="rId2" cstate="print"/>
          <a:srcRect/>
          <a:stretch>
            <a:fillRect/>
          </a:stretch>
        </p:blipFill>
        <p:spPr bwMode="auto">
          <a:xfrm>
            <a:off x="-1692696" y="-27384"/>
            <a:ext cx="3333750" cy="1762126"/>
          </a:xfrm>
          <a:prstGeom prst="rect">
            <a:avLst/>
          </a:prstGeom>
          <a:noFill/>
        </p:spPr>
      </p:pic>
      <p:sp>
        <p:nvSpPr>
          <p:cNvPr id="7" name="TextBox 6"/>
          <p:cNvSpPr txBox="1"/>
          <p:nvPr/>
        </p:nvSpPr>
        <p:spPr>
          <a:xfrm>
            <a:off x="1763688" y="116632"/>
            <a:ext cx="7582525" cy="6247864"/>
          </a:xfrm>
          <a:prstGeom prst="rect">
            <a:avLst/>
          </a:prstGeom>
          <a:noFill/>
        </p:spPr>
        <p:txBody>
          <a:bodyPr wrap="none" rtlCol="0">
            <a:spAutoFit/>
          </a:bodyPr>
          <a:lstStyle/>
          <a:p>
            <a:r>
              <a:rPr lang="el-GR" sz="2000" b="1" dirty="0">
                <a:solidFill>
                  <a:srgbClr val="F9F7D3"/>
                </a:solidFill>
              </a:rPr>
              <a:t>Όσο για τις γάτες, αυτές πρωταγωνιστούσαν συστηματικά σε αυτό το </a:t>
            </a:r>
          </a:p>
          <a:p>
            <a:r>
              <a:rPr lang="el-GR" sz="2000" b="1" dirty="0">
                <a:solidFill>
                  <a:srgbClr val="F9F7D3"/>
                </a:solidFill>
              </a:rPr>
              <a:t>θέατρο της φρίκης και του τρόμου, καθώς ήταν συνυφασμένες στη λαϊκή </a:t>
            </a:r>
          </a:p>
          <a:p>
            <a:r>
              <a:rPr lang="el-GR" sz="2000" b="1" dirty="0">
                <a:solidFill>
                  <a:srgbClr val="F9F7D3"/>
                </a:solidFill>
              </a:rPr>
              <a:t>δοξασία με τις μάγισσες, τις άπιστες γυναίκες ή την κραιπάλη.  </a:t>
            </a:r>
          </a:p>
          <a:p>
            <a:endParaRPr lang="el-GR" sz="2000" b="1" dirty="0">
              <a:solidFill>
                <a:srgbClr val="F9F7D3"/>
              </a:solidFill>
            </a:endParaRPr>
          </a:p>
          <a:p>
            <a:r>
              <a:rPr lang="el-GR" sz="2000" b="1" dirty="0">
                <a:solidFill>
                  <a:srgbClr val="F9F7D3"/>
                </a:solidFill>
              </a:rPr>
              <a:t>Ο οδυρμός της γάτας ήταν σταθερή επωδός σε πολλά δρώμενα και με </a:t>
            </a:r>
          </a:p>
          <a:p>
            <a:r>
              <a:rPr lang="el-GR" sz="2000" b="1" dirty="0">
                <a:solidFill>
                  <a:srgbClr val="F9F7D3"/>
                </a:solidFill>
              </a:rPr>
              <a:t>ποικίλους συμβολισμούς, ήταν ο μακάβριος ήχος που συνόδευε τη </a:t>
            </a:r>
          </a:p>
          <a:p>
            <a:r>
              <a:rPr lang="el-GR" sz="2000" b="1" dirty="0">
                <a:solidFill>
                  <a:srgbClr val="F9F7D3"/>
                </a:solidFill>
              </a:rPr>
              <a:t>μετάθεση του </a:t>
            </a:r>
            <a:r>
              <a:rPr lang="el-GR" sz="2000" b="1" dirty="0">
                <a:solidFill>
                  <a:srgbClr val="FFC000"/>
                </a:solidFill>
              </a:rPr>
              <a:t>κυνηγιού των μαγισσών </a:t>
            </a:r>
            <a:r>
              <a:rPr lang="el-GR" sz="2000" b="1" dirty="0">
                <a:solidFill>
                  <a:srgbClr val="F9F7D3"/>
                </a:solidFill>
              </a:rPr>
              <a:t>στον βασανισμό των </a:t>
            </a:r>
          </a:p>
          <a:p>
            <a:r>
              <a:rPr lang="el-GR" sz="2000" b="1" dirty="0">
                <a:solidFill>
                  <a:srgbClr val="F9F7D3"/>
                </a:solidFill>
              </a:rPr>
              <a:t>ανυπεράσπιστων τετράποδων.</a:t>
            </a:r>
          </a:p>
          <a:p>
            <a:endParaRPr lang="el-GR" sz="2000" b="1" dirty="0">
              <a:solidFill>
                <a:srgbClr val="F9F7D3"/>
              </a:solidFill>
            </a:endParaRPr>
          </a:p>
          <a:p>
            <a:r>
              <a:rPr lang="el-GR" sz="2000" b="1" dirty="0">
                <a:solidFill>
                  <a:srgbClr val="F9F7D3"/>
                </a:solidFill>
              </a:rPr>
              <a:t>Το θέατρο δρόμου αναπτύσσεται σε αστικά κυρίως περιβάλλοντα, </a:t>
            </a:r>
          </a:p>
          <a:p>
            <a:r>
              <a:rPr lang="el-GR" sz="2000" b="1" dirty="0">
                <a:solidFill>
                  <a:srgbClr val="F9F7D3"/>
                </a:solidFill>
              </a:rPr>
              <a:t>δημόσια παιχνίδια τελούνται σε τοπικά πανδοχεία, περιοδεύοντες </a:t>
            </a:r>
          </a:p>
          <a:p>
            <a:r>
              <a:rPr lang="el-GR" sz="2000" b="1" dirty="0">
                <a:solidFill>
                  <a:srgbClr val="F9F7D3"/>
                </a:solidFill>
              </a:rPr>
              <a:t>διασκεδαστές δίνουν παραστάσεις με αξιοπερίεργα θεάματα, ενώ </a:t>
            </a:r>
          </a:p>
          <a:p>
            <a:r>
              <a:rPr lang="el-GR" sz="2000" b="1" dirty="0">
                <a:solidFill>
                  <a:srgbClr val="F9F7D3"/>
                </a:solidFill>
              </a:rPr>
              <a:t>συνεχίζονται και οι </a:t>
            </a:r>
            <a:r>
              <a:rPr lang="el-GR" sz="2000" b="1" dirty="0" err="1">
                <a:solidFill>
                  <a:srgbClr val="F9F7D3"/>
                </a:solidFill>
              </a:rPr>
              <a:t>ζωομαχίες</a:t>
            </a:r>
            <a:r>
              <a:rPr lang="el-GR" sz="2000" b="1" dirty="0">
                <a:solidFill>
                  <a:srgbClr val="F9F7D3"/>
                </a:solidFill>
              </a:rPr>
              <a:t> λ.χ. στο </a:t>
            </a:r>
            <a:r>
              <a:rPr lang="en-US" sz="2000" b="1" dirty="0">
                <a:solidFill>
                  <a:srgbClr val="F9F7D3"/>
                </a:solidFill>
              </a:rPr>
              <a:t>Hertz Theatre</a:t>
            </a:r>
            <a:r>
              <a:rPr lang="el-GR" sz="2000" b="1" dirty="0">
                <a:solidFill>
                  <a:srgbClr val="F9F7D3"/>
                </a:solidFill>
              </a:rPr>
              <a:t> στη Βιέννη ή </a:t>
            </a:r>
          </a:p>
          <a:p>
            <a:r>
              <a:rPr lang="el-GR" sz="2000" b="1" dirty="0">
                <a:solidFill>
                  <a:srgbClr val="F9F7D3"/>
                </a:solidFill>
              </a:rPr>
              <a:t>στο </a:t>
            </a:r>
            <a:r>
              <a:rPr lang="en-US" sz="2000" b="1" dirty="0">
                <a:solidFill>
                  <a:srgbClr val="F9F7D3"/>
                </a:solidFill>
              </a:rPr>
              <a:t>Vauxhall</a:t>
            </a:r>
            <a:r>
              <a:rPr lang="el-GR" sz="2000" b="1" dirty="0">
                <a:solidFill>
                  <a:srgbClr val="F9F7D3"/>
                </a:solidFill>
              </a:rPr>
              <a:t> στο Λονδίνο.</a:t>
            </a:r>
          </a:p>
          <a:p>
            <a:endParaRPr lang="el-GR" sz="2000" b="1" dirty="0">
              <a:solidFill>
                <a:srgbClr val="F9F7D3"/>
              </a:solidFill>
            </a:endParaRPr>
          </a:p>
          <a:p>
            <a:r>
              <a:rPr lang="el-GR" sz="2000" b="1" dirty="0">
                <a:solidFill>
                  <a:srgbClr val="F9F7D3"/>
                </a:solidFill>
              </a:rPr>
              <a:t>Οι κύριες παραστάσεις των λαϊκών αυτών θεαμάτων συνοδεύονται </a:t>
            </a:r>
          </a:p>
          <a:p>
            <a:r>
              <a:rPr lang="el-GR" sz="2000" b="1" dirty="0">
                <a:solidFill>
                  <a:srgbClr val="F9F7D3"/>
                </a:solidFill>
              </a:rPr>
              <a:t>συχνά από εκθέσεις οικόσιτων, συνήθως, ζώων που παρουσίαζαν κάποιο </a:t>
            </a:r>
          </a:p>
          <a:p>
            <a:r>
              <a:rPr lang="el-GR" sz="2000" b="1" dirty="0">
                <a:solidFill>
                  <a:srgbClr val="F9F7D3"/>
                </a:solidFill>
              </a:rPr>
              <a:t>ιδιαίτερο ταλέντο, μια δυσμορφία ή είχαν ένα ασυνήθιστο παρουσιαστικό.</a:t>
            </a:r>
          </a:p>
          <a:p>
            <a:endParaRPr lang="el-GR" sz="2000" b="1" dirty="0">
              <a:solidFill>
                <a:srgbClr val="F9F7D3"/>
              </a:solidFill>
            </a:endParaRPr>
          </a:p>
          <a:p>
            <a:r>
              <a:rPr lang="el-GR" sz="2000" b="1" dirty="0">
                <a:solidFill>
                  <a:srgbClr val="F9F7D3"/>
                </a:solidFill>
              </a:rPr>
              <a:t> </a:t>
            </a:r>
          </a:p>
        </p:txBody>
      </p:sp>
    </p:spTree>
  </p:cSld>
  <p:clrMapOvr>
    <a:masterClrMapping/>
  </p:clrMapOvr>
  <p:transition>
    <p:zoom dir="in"/>
  </p:transition>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6030"/>
      </a:accent6>
      <a:hlink>
        <a:srgbClr val="17BBFD"/>
      </a:hlink>
      <a:folHlink>
        <a:srgbClr val="FF79C2"/>
      </a:folHlink>
    </a:clrScheme>
    <a:fontScheme name="Custom 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6203</TotalTime>
  <Words>5810</Words>
  <Application>Microsoft Macintosh PowerPoint</Application>
  <PresentationFormat>Προβολή στην οθόνη (4:3)</PresentationFormat>
  <Paragraphs>376</Paragraphs>
  <Slides>46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46</vt:i4>
      </vt:variant>
    </vt:vector>
  </HeadingPairs>
  <TitlesOfParts>
    <vt:vector size="50" baseType="lpstr">
      <vt:lpstr>Arial</vt:lpstr>
      <vt:lpstr>Corbel</vt:lpstr>
      <vt:lpstr>Garamond</vt:lpstr>
      <vt:lpstr>Office Theme</vt:lpstr>
      <vt:lpstr>Κεφάλαιο τρίτο  Η φωνή των φιλοσόφων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ΘΕΑΤΡΙΚΑ BESTIARIA</dc:title>
  <dc:creator>user</dc:creator>
  <cp:lastModifiedBy>Λίλυ Αλεξιάδου</cp:lastModifiedBy>
  <cp:revision>74</cp:revision>
  <dcterms:created xsi:type="dcterms:W3CDTF">2018-10-07T16:16:04Z</dcterms:created>
  <dcterms:modified xsi:type="dcterms:W3CDTF">2021-11-09T06:46:02Z</dcterms:modified>
</cp:coreProperties>
</file>