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sldIdLst>
    <p:sldId id="256" r:id="rId2"/>
    <p:sldId id="257" r:id="rId3"/>
    <p:sldId id="365" r:id="rId4"/>
    <p:sldId id="325" r:id="rId5"/>
    <p:sldId id="366" r:id="rId6"/>
    <p:sldId id="261" r:id="rId7"/>
    <p:sldId id="367" r:id="rId8"/>
    <p:sldId id="368" r:id="rId9"/>
    <p:sldId id="371" r:id="rId10"/>
    <p:sldId id="372" r:id="rId11"/>
    <p:sldId id="324" r:id="rId12"/>
    <p:sldId id="373" r:id="rId13"/>
    <p:sldId id="369" r:id="rId14"/>
    <p:sldId id="370" r:id="rId15"/>
    <p:sldId id="374" r:id="rId16"/>
    <p:sldId id="391" r:id="rId17"/>
    <p:sldId id="389" r:id="rId18"/>
    <p:sldId id="375" r:id="rId19"/>
    <p:sldId id="392" r:id="rId20"/>
    <p:sldId id="376" r:id="rId21"/>
    <p:sldId id="377" r:id="rId22"/>
    <p:sldId id="393" r:id="rId23"/>
    <p:sldId id="378" r:id="rId24"/>
    <p:sldId id="303" r:id="rId25"/>
    <p:sldId id="380" r:id="rId26"/>
    <p:sldId id="402" r:id="rId27"/>
    <p:sldId id="404" r:id="rId28"/>
    <p:sldId id="403" r:id="rId29"/>
    <p:sldId id="379" r:id="rId30"/>
    <p:sldId id="388" r:id="rId31"/>
    <p:sldId id="395" r:id="rId32"/>
    <p:sldId id="382" r:id="rId33"/>
    <p:sldId id="390" r:id="rId34"/>
    <p:sldId id="394" r:id="rId35"/>
    <p:sldId id="384" r:id="rId36"/>
    <p:sldId id="396" r:id="rId37"/>
    <p:sldId id="381" r:id="rId38"/>
    <p:sldId id="260" r:id="rId39"/>
    <p:sldId id="386" r:id="rId40"/>
    <p:sldId id="387" r:id="rId41"/>
    <p:sldId id="385" r:id="rId42"/>
    <p:sldId id="383" r:id="rId43"/>
    <p:sldId id="397" r:id="rId44"/>
    <p:sldId id="301" r:id="rId45"/>
    <p:sldId id="398" r:id="rId46"/>
    <p:sldId id="399" r:id="rId47"/>
    <p:sldId id="327" r:id="rId48"/>
    <p:sldId id="401" r:id="rId49"/>
    <p:sldId id="400" r:id="rId50"/>
    <p:sldId id="304" r:id="rId51"/>
    <p:sldId id="406" r:id="rId52"/>
    <p:sldId id="405" r:id="rId53"/>
    <p:sldId id="302" r:id="rId54"/>
    <p:sldId id="329" r:id="rId55"/>
    <p:sldId id="328" r:id="rId56"/>
    <p:sldId id="408" r:id="rId57"/>
    <p:sldId id="409" r:id="rId58"/>
    <p:sldId id="330" r:id="rId59"/>
    <p:sldId id="331" r:id="rId60"/>
    <p:sldId id="410" r:id="rId61"/>
    <p:sldId id="332" r:id="rId62"/>
    <p:sldId id="335" r:id="rId63"/>
    <p:sldId id="407" r:id="rId64"/>
    <p:sldId id="336" r:id="rId65"/>
    <p:sldId id="411" r:id="rId66"/>
    <p:sldId id="305" r:id="rId67"/>
    <p:sldId id="412" r:id="rId68"/>
    <p:sldId id="414" r:id="rId69"/>
    <p:sldId id="415" r:id="rId70"/>
    <p:sldId id="416" r:id="rId71"/>
    <p:sldId id="417" r:id="rId72"/>
    <p:sldId id="422" r:id="rId73"/>
    <p:sldId id="423" r:id="rId74"/>
    <p:sldId id="333" r:id="rId75"/>
    <p:sldId id="428" r:id="rId76"/>
    <p:sldId id="351" r:id="rId77"/>
    <p:sldId id="431" r:id="rId78"/>
    <p:sldId id="429" r:id="rId79"/>
    <p:sldId id="430" r:id="rId80"/>
    <p:sldId id="424" r:id="rId81"/>
    <p:sldId id="309" r:id="rId82"/>
    <p:sldId id="277" r:id="rId83"/>
    <p:sldId id="281" r:id="rId84"/>
    <p:sldId id="292" r:id="rId85"/>
    <p:sldId id="293" r:id="rId86"/>
    <p:sldId id="294" r:id="rId87"/>
    <p:sldId id="295" r:id="rId88"/>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9F7D3"/>
    <a:srgbClr val="CCFF99"/>
    <a:srgbClr val="00FFFF"/>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5903" autoAdjust="0"/>
  </p:normalViewPr>
  <p:slideViewPr>
    <p:cSldViewPr>
      <p:cViewPr varScale="1">
        <p:scale>
          <a:sx n="114" d="100"/>
          <a:sy n="114" d="100"/>
        </p:scale>
        <p:origin x="1560" y="17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viewProps" Target="viewProp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l-GR"/>
          </a:p>
        </p:txBody>
      </p:sp>
      <p:sp>
        <p:nvSpPr>
          <p:cNvPr id="4" name="Date Placeholder 3"/>
          <p:cNvSpPr>
            <a:spLocks noGrp="1"/>
          </p:cNvSpPr>
          <p:nvPr>
            <p:ph type="dt" sz="half" idx="10"/>
          </p:nvPr>
        </p:nvSpPr>
        <p:spPr/>
        <p:txBody>
          <a:bodyPr/>
          <a:lstStyle/>
          <a:p>
            <a:fld id="{E6788576-804A-4918-BBFC-3A6F14720F1E}" type="datetimeFigureOut">
              <a:rPr lang="el-GR" smtClean="0"/>
              <a:pPr/>
              <a:t>15/11/21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1871B7B7-320F-4893-9E88-DB5E3E65ECA8}" type="slidenum">
              <a:rPr lang="el-GR" smtClean="0"/>
              <a:pPr/>
              <a:t>‹#›</a:t>
            </a:fld>
            <a:endParaRPr lang="el-GR"/>
          </a:p>
        </p:txBody>
      </p:sp>
    </p:spTree>
  </p:cSld>
  <p:clrMapOvr>
    <a:masterClrMapping/>
  </p:clrMapOvr>
  <p:transition>
    <p:zoom dir="in"/>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E6788576-804A-4918-BBFC-3A6F14720F1E}" type="datetimeFigureOut">
              <a:rPr lang="el-GR" smtClean="0"/>
              <a:pPr/>
              <a:t>15/11/21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1871B7B7-320F-4893-9E88-DB5E3E65ECA8}" type="slidenum">
              <a:rPr lang="el-GR" smtClean="0"/>
              <a:pPr/>
              <a:t>‹#›</a:t>
            </a:fld>
            <a:endParaRPr lang="el-GR"/>
          </a:p>
        </p:txBody>
      </p:sp>
    </p:spTree>
  </p:cSld>
  <p:clrMapOvr>
    <a:masterClrMapping/>
  </p:clrMapOvr>
  <p:transition>
    <p:zoom dir="in"/>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E6788576-804A-4918-BBFC-3A6F14720F1E}" type="datetimeFigureOut">
              <a:rPr lang="el-GR" smtClean="0"/>
              <a:pPr/>
              <a:t>15/11/21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1871B7B7-320F-4893-9E88-DB5E3E65ECA8}" type="slidenum">
              <a:rPr lang="el-GR" smtClean="0"/>
              <a:pPr/>
              <a:t>‹#›</a:t>
            </a:fld>
            <a:endParaRPr lang="el-GR"/>
          </a:p>
        </p:txBody>
      </p:sp>
    </p:spTree>
  </p:cSld>
  <p:clrMapOvr>
    <a:masterClrMapping/>
  </p:clrMapOvr>
  <p:transition>
    <p:zoom dir="in"/>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E6788576-804A-4918-BBFC-3A6F14720F1E}" type="datetimeFigureOut">
              <a:rPr lang="el-GR" smtClean="0"/>
              <a:pPr/>
              <a:t>15/11/21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1871B7B7-320F-4893-9E88-DB5E3E65ECA8}" type="slidenum">
              <a:rPr lang="el-GR" smtClean="0"/>
              <a:pPr/>
              <a:t>‹#›</a:t>
            </a:fld>
            <a:endParaRPr lang="el-GR"/>
          </a:p>
        </p:txBody>
      </p:sp>
    </p:spTree>
  </p:cSld>
  <p:clrMapOvr>
    <a:masterClrMapping/>
  </p:clrMapOvr>
  <p:transition>
    <p:zoom dir="in"/>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6788576-804A-4918-BBFC-3A6F14720F1E}" type="datetimeFigureOut">
              <a:rPr lang="el-GR" smtClean="0"/>
              <a:pPr/>
              <a:t>15/11/21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1871B7B7-320F-4893-9E88-DB5E3E65ECA8}" type="slidenum">
              <a:rPr lang="el-GR" smtClean="0"/>
              <a:pPr/>
              <a:t>‹#›</a:t>
            </a:fld>
            <a:endParaRPr lang="el-GR"/>
          </a:p>
        </p:txBody>
      </p:sp>
    </p:spTree>
  </p:cSld>
  <p:clrMapOvr>
    <a:masterClrMapping/>
  </p:clrMapOvr>
  <p:transition>
    <p:zoom dir="in"/>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p:cNvSpPr>
            <a:spLocks noGrp="1"/>
          </p:cNvSpPr>
          <p:nvPr>
            <p:ph type="dt" sz="half" idx="10"/>
          </p:nvPr>
        </p:nvSpPr>
        <p:spPr/>
        <p:txBody>
          <a:bodyPr/>
          <a:lstStyle/>
          <a:p>
            <a:fld id="{E6788576-804A-4918-BBFC-3A6F14720F1E}" type="datetimeFigureOut">
              <a:rPr lang="el-GR" smtClean="0"/>
              <a:pPr/>
              <a:t>15/11/21</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1871B7B7-320F-4893-9E88-DB5E3E65ECA8}" type="slidenum">
              <a:rPr lang="el-GR" smtClean="0"/>
              <a:pPr/>
              <a:t>‹#›</a:t>
            </a:fld>
            <a:endParaRPr lang="el-GR"/>
          </a:p>
        </p:txBody>
      </p:sp>
    </p:spTree>
  </p:cSld>
  <p:clrMapOvr>
    <a:masterClrMapping/>
  </p:clrMapOvr>
  <p:transition>
    <p:zoom dir="in"/>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6"/>
          <p:cNvSpPr>
            <a:spLocks noGrp="1"/>
          </p:cNvSpPr>
          <p:nvPr>
            <p:ph type="dt" sz="half" idx="10"/>
          </p:nvPr>
        </p:nvSpPr>
        <p:spPr/>
        <p:txBody>
          <a:bodyPr/>
          <a:lstStyle/>
          <a:p>
            <a:fld id="{E6788576-804A-4918-BBFC-3A6F14720F1E}" type="datetimeFigureOut">
              <a:rPr lang="el-GR" smtClean="0"/>
              <a:pPr/>
              <a:t>15/11/21</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1871B7B7-320F-4893-9E88-DB5E3E65ECA8}" type="slidenum">
              <a:rPr lang="el-GR" smtClean="0"/>
              <a:pPr/>
              <a:t>‹#›</a:t>
            </a:fld>
            <a:endParaRPr lang="el-GR"/>
          </a:p>
        </p:txBody>
      </p:sp>
    </p:spTree>
  </p:cSld>
  <p:clrMapOvr>
    <a:masterClrMapping/>
  </p:clrMapOvr>
  <p:transition>
    <p:zoom dir="in"/>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Date Placeholder 2"/>
          <p:cNvSpPr>
            <a:spLocks noGrp="1"/>
          </p:cNvSpPr>
          <p:nvPr>
            <p:ph type="dt" sz="half" idx="10"/>
          </p:nvPr>
        </p:nvSpPr>
        <p:spPr/>
        <p:txBody>
          <a:bodyPr/>
          <a:lstStyle/>
          <a:p>
            <a:fld id="{E6788576-804A-4918-BBFC-3A6F14720F1E}" type="datetimeFigureOut">
              <a:rPr lang="el-GR" smtClean="0"/>
              <a:pPr/>
              <a:t>15/11/21</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1871B7B7-320F-4893-9E88-DB5E3E65ECA8}" type="slidenum">
              <a:rPr lang="el-GR" smtClean="0"/>
              <a:pPr/>
              <a:t>‹#›</a:t>
            </a:fld>
            <a:endParaRPr lang="el-GR"/>
          </a:p>
        </p:txBody>
      </p:sp>
    </p:spTree>
  </p:cSld>
  <p:clrMapOvr>
    <a:masterClrMapping/>
  </p:clrMapOvr>
  <p:transition>
    <p:zoom dir="in"/>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788576-804A-4918-BBFC-3A6F14720F1E}" type="datetimeFigureOut">
              <a:rPr lang="el-GR" smtClean="0"/>
              <a:pPr/>
              <a:t>15/11/21</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1871B7B7-320F-4893-9E88-DB5E3E65ECA8}" type="slidenum">
              <a:rPr lang="el-GR" smtClean="0"/>
              <a:pPr/>
              <a:t>‹#›</a:t>
            </a:fld>
            <a:endParaRPr lang="el-GR"/>
          </a:p>
        </p:txBody>
      </p:sp>
    </p:spTree>
  </p:cSld>
  <p:clrMapOvr>
    <a:masterClrMapping/>
  </p:clrMapOvr>
  <p:transition>
    <p:zoom dir="in"/>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6788576-804A-4918-BBFC-3A6F14720F1E}" type="datetimeFigureOut">
              <a:rPr lang="el-GR" smtClean="0"/>
              <a:pPr/>
              <a:t>15/11/21</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1871B7B7-320F-4893-9E88-DB5E3E65ECA8}" type="slidenum">
              <a:rPr lang="el-GR" smtClean="0"/>
              <a:pPr/>
              <a:t>‹#›</a:t>
            </a:fld>
            <a:endParaRPr lang="el-GR"/>
          </a:p>
        </p:txBody>
      </p:sp>
    </p:spTree>
  </p:cSld>
  <p:clrMapOvr>
    <a:masterClrMapping/>
  </p:clrMapOvr>
  <p:transition>
    <p:zoom dir="in"/>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6788576-804A-4918-BBFC-3A6F14720F1E}" type="datetimeFigureOut">
              <a:rPr lang="el-GR" smtClean="0"/>
              <a:pPr/>
              <a:t>15/11/21</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1871B7B7-320F-4893-9E88-DB5E3E65ECA8}" type="slidenum">
              <a:rPr lang="el-GR" smtClean="0"/>
              <a:pPr/>
              <a:t>‹#›</a:t>
            </a:fld>
            <a:endParaRPr lang="el-GR"/>
          </a:p>
        </p:txBody>
      </p:sp>
    </p:spTree>
  </p:cSld>
  <p:clrMapOvr>
    <a:masterClrMapping/>
  </p:clrMapOvr>
  <p:transition>
    <p:zoom dir="in"/>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788576-804A-4918-BBFC-3A6F14720F1E}" type="datetimeFigureOut">
              <a:rPr lang="el-GR" smtClean="0"/>
              <a:pPr/>
              <a:t>15/11/21</a:t>
            </a:fld>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71B7B7-320F-4893-9E88-DB5E3E65ECA8}" type="slidenum">
              <a:rPr lang="el-GR" smtClean="0"/>
              <a:pPr/>
              <a:t>‹#›</a:t>
            </a:fld>
            <a:endParaRPr lang="el-G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zoom dir="in"/>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7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975199"/>
            <a:ext cx="7772400" cy="2882801"/>
          </a:xfrm>
        </p:spPr>
        <p:txBody>
          <a:bodyPr>
            <a:normAutofit/>
          </a:bodyPr>
          <a:lstStyle/>
          <a:p>
            <a:r>
              <a:rPr lang="el-GR" b="1" dirty="0">
                <a:solidFill>
                  <a:srgbClr val="F9F7D3"/>
                </a:solidFill>
              </a:rPr>
              <a:t>Κεφάλαιο τέταρτο</a:t>
            </a:r>
            <a:br>
              <a:rPr lang="el-GR" dirty="0">
                <a:solidFill>
                  <a:srgbClr val="F9F7D3"/>
                </a:solidFill>
              </a:rPr>
            </a:br>
            <a:r>
              <a:rPr lang="el-GR" b="1" dirty="0">
                <a:solidFill>
                  <a:srgbClr val="F9F7D3"/>
                </a:solidFill>
              </a:rPr>
              <a:t>Στους κήπους του 19</a:t>
            </a:r>
            <a:r>
              <a:rPr lang="el-GR" b="1" baseline="30000" dirty="0">
                <a:solidFill>
                  <a:srgbClr val="F9F7D3"/>
                </a:solidFill>
              </a:rPr>
              <a:t>ου</a:t>
            </a:r>
            <a:r>
              <a:rPr lang="el-GR" b="1" dirty="0">
                <a:solidFill>
                  <a:srgbClr val="F9F7D3"/>
                </a:solidFill>
              </a:rPr>
              <a:t> αιώνα. </a:t>
            </a:r>
            <a:br>
              <a:rPr lang="en-US" b="1" dirty="0">
                <a:solidFill>
                  <a:srgbClr val="F9F7D3"/>
                </a:solidFill>
              </a:rPr>
            </a:br>
            <a:r>
              <a:rPr lang="el-GR" b="1" dirty="0">
                <a:solidFill>
                  <a:srgbClr val="F9F7D3"/>
                </a:solidFill>
              </a:rPr>
              <a:t>Το πέρασμα στον 20ό αιώνα</a:t>
            </a:r>
            <a:r>
              <a:rPr lang="en-US" b="1" dirty="0">
                <a:solidFill>
                  <a:srgbClr val="F9F7D3"/>
                </a:solidFill>
              </a:rPr>
              <a:t>.</a:t>
            </a:r>
            <a:endParaRPr lang="el-GR" dirty="0">
              <a:solidFill>
                <a:srgbClr val="F9F7D3"/>
              </a:solidFill>
            </a:endParaRPr>
          </a:p>
        </p:txBody>
      </p:sp>
      <p:sp>
        <p:nvSpPr>
          <p:cNvPr id="57346" name="AutoShape 2" descr="Σχετική εικόνα"/>
          <p:cNvSpPr>
            <a:spLocks noChangeAspect="1" noChangeArrowheads="1"/>
          </p:cNvSpPr>
          <p:nvPr/>
        </p:nvSpPr>
        <p:spPr bwMode="auto">
          <a:xfrm>
            <a:off x="155575" y="-2376488"/>
            <a:ext cx="7610475" cy="49530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57348" name="Picture 4" descr="https://www.babybytes.nl/ckeup/20170101-632.jpg"/>
          <p:cNvPicPr>
            <a:picLocks noChangeAspect="1" noChangeArrowheads="1"/>
          </p:cNvPicPr>
          <p:nvPr/>
        </p:nvPicPr>
        <p:blipFill>
          <a:blip r:embed="rId2" cstate="print"/>
          <a:srcRect/>
          <a:stretch>
            <a:fillRect/>
          </a:stretch>
        </p:blipFill>
        <p:spPr bwMode="auto">
          <a:xfrm>
            <a:off x="35496" y="-729630"/>
            <a:ext cx="9108504" cy="4590678"/>
          </a:xfrm>
          <a:prstGeom prst="rect">
            <a:avLst/>
          </a:prstGeom>
          <a:noFill/>
        </p:spPr>
      </p:pic>
    </p:spTree>
  </p:cSld>
  <p:clrMapOvr>
    <a:masterClrMapping/>
  </p:clrMapOvr>
  <p:transition>
    <p:zoom dir="in"/>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7999"/>
          </a:xfrm>
        </p:spPr>
        <p:txBody>
          <a:bodyPr/>
          <a:lstStyle/>
          <a:p>
            <a:endParaRPr lang="el-GR" dirty="0"/>
          </a:p>
        </p:txBody>
      </p:sp>
      <p:sp>
        <p:nvSpPr>
          <p:cNvPr id="3" name="Subtitle 2"/>
          <p:cNvSpPr>
            <a:spLocks noGrp="1"/>
          </p:cNvSpPr>
          <p:nvPr>
            <p:ph type="subTitle" idx="1"/>
          </p:nvPr>
        </p:nvSpPr>
        <p:spPr>
          <a:xfrm>
            <a:off x="0" y="6553200"/>
            <a:ext cx="9144000" cy="304800"/>
          </a:xfrm>
        </p:spPr>
        <p:txBody>
          <a:bodyPr>
            <a:normAutofit fontScale="47500" lnSpcReduction="20000"/>
          </a:bodyPr>
          <a:lstStyle/>
          <a:p>
            <a:r>
              <a:rPr lang="en-US" b="1" dirty="0">
                <a:solidFill>
                  <a:schemeClr val="tx1"/>
                </a:solidFill>
                <a:latin typeface="Garamond" pitchFamily="18" charset="0"/>
              </a:rPr>
              <a:t>Bullock’s Museum, early 1800s. British Library, London.</a:t>
            </a:r>
            <a:endParaRPr lang="el-GR" b="1" dirty="0">
              <a:solidFill>
                <a:schemeClr val="tx1"/>
              </a:solidFill>
              <a:latin typeface="Garamond" pitchFamily="18" charset="0"/>
            </a:endParaRPr>
          </a:p>
        </p:txBody>
      </p:sp>
      <p:pic>
        <p:nvPicPr>
          <p:cNvPr id="1026" name="Picture 2"/>
          <p:cNvPicPr>
            <a:picLocks noChangeAspect="1" noChangeArrowheads="1"/>
          </p:cNvPicPr>
          <p:nvPr/>
        </p:nvPicPr>
        <p:blipFill>
          <a:blip r:embed="rId2" cstate="print"/>
          <a:srcRect/>
          <a:stretch>
            <a:fillRect/>
          </a:stretch>
        </p:blipFill>
        <p:spPr bwMode="auto">
          <a:xfrm>
            <a:off x="0" y="-3561"/>
            <a:ext cx="9144000" cy="6556761"/>
          </a:xfrm>
          <a:prstGeom prst="rect">
            <a:avLst/>
          </a:prstGeom>
          <a:noFill/>
          <a:ln w="9525">
            <a:noFill/>
            <a:miter lim="800000"/>
            <a:headEnd/>
            <a:tailEnd/>
          </a:ln>
        </p:spPr>
      </p:pic>
    </p:spTree>
  </p:cSld>
  <p:clrMapOvr>
    <a:masterClrMapping/>
  </p:clrMapOvr>
  <p:transition>
    <p:zoom dir="in"/>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85000" lnSpcReduction="20000"/>
          </a:bodyPr>
          <a:lstStyle/>
          <a:p>
            <a:pPr>
              <a:buNone/>
            </a:pPr>
            <a:r>
              <a:rPr lang="el-GR" b="1" dirty="0">
                <a:solidFill>
                  <a:srgbClr val="F9F7D3"/>
                </a:solidFill>
              </a:rPr>
              <a:t>Εάν όμως η </a:t>
            </a:r>
            <a:r>
              <a:rPr lang="el-GR" b="1" dirty="0">
                <a:solidFill>
                  <a:srgbClr val="FFC000"/>
                </a:solidFill>
              </a:rPr>
              <a:t>αποικιοκρατία</a:t>
            </a:r>
            <a:r>
              <a:rPr lang="el-GR" b="1" dirty="0">
                <a:solidFill>
                  <a:srgbClr val="F9F7D3"/>
                </a:solidFill>
              </a:rPr>
              <a:t> ήταν η εξωτερική αιτία της εξάπλωσης των ζωολογικών κήπων στην Ευρώπη, η </a:t>
            </a:r>
            <a:r>
              <a:rPr lang="el-GR" b="1" dirty="0">
                <a:solidFill>
                  <a:srgbClr val="FFC000"/>
                </a:solidFill>
              </a:rPr>
              <a:t>εκβιομηχάνιση</a:t>
            </a:r>
            <a:r>
              <a:rPr lang="el-GR" b="1" dirty="0">
                <a:solidFill>
                  <a:srgbClr val="F9F7D3"/>
                </a:solidFill>
              </a:rPr>
              <a:t> των δυτικών κοινωνιών ήταν η εσωτερική αιτία. </a:t>
            </a:r>
          </a:p>
          <a:p>
            <a:pPr>
              <a:buNone/>
            </a:pPr>
            <a:endParaRPr lang="el-GR" b="1" dirty="0">
              <a:solidFill>
                <a:srgbClr val="F9F7D3"/>
              </a:solidFill>
            </a:endParaRPr>
          </a:p>
          <a:p>
            <a:pPr>
              <a:buNone/>
            </a:pPr>
            <a:r>
              <a:rPr lang="el-GR" b="1" dirty="0">
                <a:solidFill>
                  <a:srgbClr val="F9F7D3"/>
                </a:solidFill>
              </a:rPr>
              <a:t>Η βιομηχανική επανάσταση συρρίκνωνε όντως τον ζωτικό χώρο των ζώων, καθώς οι πραγματικές μηχανές αντικαθιστούσαν σταδιακά τα καρτεσιανά ζώα-μηχανές εκεί που αυτά θεωρούνταν και ήταν χρήσιμα: στην προσφορά εργασίας, στα θεάματα και στους πολέμους. </a:t>
            </a:r>
          </a:p>
          <a:p>
            <a:pPr>
              <a:buNone/>
            </a:pPr>
            <a:endParaRPr lang="el-GR" b="1" dirty="0">
              <a:solidFill>
                <a:srgbClr val="F9F7D3"/>
              </a:solidFill>
            </a:endParaRPr>
          </a:p>
          <a:p>
            <a:pPr>
              <a:buNone/>
            </a:pPr>
            <a:r>
              <a:rPr lang="el-GR" b="1" dirty="0">
                <a:solidFill>
                  <a:srgbClr val="F9F7D3"/>
                </a:solidFill>
              </a:rPr>
              <a:t>Η συρρίκνωση του ζωτικού τους χώρου περιόριζε ταυτόχρονα τους ρόλους που καλούνταν να διαδραματίσουν στον κοινωνικό βίο, άρα και τη σπουδαιότητά τους στην καθημερινή ζωή των ανθρώπων. </a:t>
            </a:r>
          </a:p>
          <a:p>
            <a:pPr>
              <a:buNone/>
            </a:pPr>
            <a:endParaRPr lang="el-GR" b="1" dirty="0">
              <a:solidFill>
                <a:srgbClr val="F9F7D3"/>
              </a:solidFill>
            </a:endParaRPr>
          </a:p>
          <a:p>
            <a:pPr>
              <a:buNone/>
            </a:pPr>
            <a:r>
              <a:rPr lang="el-GR" b="1" dirty="0">
                <a:solidFill>
                  <a:srgbClr val="F9F7D3"/>
                </a:solidFill>
              </a:rPr>
              <a:t>Τα ζώα σταδιακά παύουν να αποτελούν τον πρώτο και κυριότερο οικονομικό και παραγωγικό κύκλο που </a:t>
            </a:r>
            <a:r>
              <a:rPr lang="el-GR" b="1" dirty="0" err="1">
                <a:solidFill>
                  <a:srgbClr val="F9F7D3"/>
                </a:solidFill>
              </a:rPr>
              <a:t>περιέβαλε</a:t>
            </a:r>
            <a:r>
              <a:rPr lang="el-GR" b="1" dirty="0">
                <a:solidFill>
                  <a:srgbClr val="F9F7D3"/>
                </a:solidFill>
              </a:rPr>
              <a:t> την ανθρώπινη παρουσία.</a:t>
            </a:r>
            <a:endParaRPr lang="en-US" b="1" dirty="0">
              <a:solidFill>
                <a:srgbClr val="F9F7D3"/>
              </a:solidFill>
            </a:endParaRPr>
          </a:p>
          <a:p>
            <a:endParaRPr lang="el-GR" b="1" dirty="0">
              <a:solidFill>
                <a:srgbClr val="F9F7D3"/>
              </a:solidFill>
            </a:endParaRPr>
          </a:p>
          <a:p>
            <a:endParaRPr lang="el-GR" b="1" dirty="0">
              <a:solidFill>
                <a:srgbClr val="F9F7D3"/>
              </a:solidFill>
            </a:endParaRPr>
          </a:p>
          <a:p>
            <a:endParaRPr lang="el-GR" b="1" dirty="0">
              <a:solidFill>
                <a:srgbClr val="F9F7D3"/>
              </a:solidFill>
            </a:endParaRPr>
          </a:p>
        </p:txBody>
      </p:sp>
    </p:spTree>
  </p:cSld>
  <p:clrMapOvr>
    <a:masterClrMapping/>
  </p:clrMapOvr>
  <p:transition>
    <p:zoom dir="in"/>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7999"/>
          </a:xfrm>
        </p:spPr>
        <p:txBody>
          <a:bodyPr/>
          <a:lstStyle/>
          <a:p>
            <a:endParaRPr lang="el-GR" dirty="0"/>
          </a:p>
        </p:txBody>
      </p:sp>
      <p:pic>
        <p:nvPicPr>
          <p:cNvPr id="1026" name="Picture 2"/>
          <p:cNvPicPr>
            <a:picLocks noChangeAspect="1" noChangeArrowheads="1"/>
          </p:cNvPicPr>
          <p:nvPr/>
        </p:nvPicPr>
        <p:blipFill>
          <a:blip r:embed="rId2" cstate="print"/>
          <a:srcRect/>
          <a:stretch>
            <a:fillRect/>
          </a:stretch>
        </p:blipFill>
        <p:spPr bwMode="auto">
          <a:xfrm>
            <a:off x="-396552" y="-685800"/>
            <a:ext cx="10199690" cy="7543800"/>
          </a:xfrm>
          <a:prstGeom prst="rect">
            <a:avLst/>
          </a:prstGeom>
          <a:noFill/>
          <a:ln w="9525">
            <a:noFill/>
            <a:miter lim="800000"/>
            <a:headEnd/>
            <a:tailEnd/>
          </a:ln>
        </p:spPr>
      </p:pic>
      <p:sp>
        <p:nvSpPr>
          <p:cNvPr id="6" name="TextBox 5"/>
          <p:cNvSpPr txBox="1"/>
          <p:nvPr/>
        </p:nvSpPr>
        <p:spPr>
          <a:xfrm>
            <a:off x="-108520" y="116632"/>
            <a:ext cx="56699974" cy="3570208"/>
          </a:xfrm>
          <a:prstGeom prst="rect">
            <a:avLst/>
          </a:prstGeom>
          <a:noFill/>
        </p:spPr>
        <p:txBody>
          <a:bodyPr wrap="square" rtlCol="0">
            <a:spAutoFit/>
          </a:bodyPr>
          <a:lstStyle/>
          <a:p>
            <a:r>
              <a:rPr lang="el-GR" sz="2800" b="1" dirty="0">
                <a:solidFill>
                  <a:schemeClr val="bg1"/>
                </a:solidFill>
              </a:rPr>
              <a:t>Μουσεία, κήποι, και ενυδρεία </a:t>
            </a:r>
          </a:p>
          <a:p>
            <a:r>
              <a:rPr lang="el-GR" b="1" dirty="0">
                <a:solidFill>
                  <a:schemeClr val="bg1"/>
                </a:solidFill>
              </a:rPr>
              <a:t> </a:t>
            </a:r>
          </a:p>
          <a:p>
            <a:r>
              <a:rPr lang="el-GR" b="1" dirty="0">
                <a:solidFill>
                  <a:schemeClr val="bg1"/>
                </a:solidFill>
              </a:rPr>
              <a:t>Οι ζωολογικοί κήποι όταν εγκαινιάζονται σε μια πόλη μεταφέρουν σημαντικό συμβολικό κεφάλαιο </a:t>
            </a:r>
          </a:p>
          <a:p>
            <a:r>
              <a:rPr lang="el-GR" b="1" dirty="0">
                <a:solidFill>
                  <a:schemeClr val="bg1"/>
                </a:solidFill>
              </a:rPr>
              <a:t>στην πόλη αυτή,                  το οποίο συμμετέχει και στη διαμόρφωσης της εθνικής ταυτότητας, ενώ </a:t>
            </a:r>
          </a:p>
          <a:p>
            <a:r>
              <a:rPr lang="el-GR" b="1" dirty="0">
                <a:solidFill>
                  <a:schemeClr val="bg1"/>
                </a:solidFill>
              </a:rPr>
              <a:t>δημιουργούν και                      έναν ισχυρό οικονομικό πόλο. (1793 στο Παρίσι: </a:t>
            </a:r>
            <a:r>
              <a:rPr lang="en-US" b="1" dirty="0" err="1">
                <a:solidFill>
                  <a:schemeClr val="bg1"/>
                </a:solidFill>
              </a:rPr>
              <a:t>Jardin</a:t>
            </a:r>
            <a:r>
              <a:rPr lang="en-US" b="1" dirty="0">
                <a:solidFill>
                  <a:schemeClr val="bg1"/>
                </a:solidFill>
              </a:rPr>
              <a:t> des </a:t>
            </a:r>
            <a:r>
              <a:rPr lang="en-US" b="1" dirty="0" err="1">
                <a:solidFill>
                  <a:schemeClr val="bg1"/>
                </a:solidFill>
              </a:rPr>
              <a:t>plantes</a:t>
            </a:r>
            <a:r>
              <a:rPr lang="el-GR" b="1" dirty="0">
                <a:solidFill>
                  <a:schemeClr val="bg1"/>
                </a:solidFill>
              </a:rPr>
              <a:t>, </a:t>
            </a:r>
          </a:p>
          <a:p>
            <a:r>
              <a:rPr lang="el-GR" b="1" dirty="0">
                <a:solidFill>
                  <a:schemeClr val="bg1"/>
                </a:solidFill>
              </a:rPr>
              <a:t>1828 Λονδίνο,                            1838 Άμστερνταμ: </a:t>
            </a:r>
            <a:r>
              <a:rPr lang="en-US" b="1" dirty="0" err="1">
                <a:solidFill>
                  <a:schemeClr val="bg1"/>
                </a:solidFill>
              </a:rPr>
              <a:t>Artis</a:t>
            </a:r>
            <a:r>
              <a:rPr lang="el-GR" b="1" dirty="0">
                <a:solidFill>
                  <a:schemeClr val="bg1"/>
                </a:solidFill>
              </a:rPr>
              <a:t>, 1844 Βερολίνο). </a:t>
            </a:r>
          </a:p>
          <a:p>
            <a:r>
              <a:rPr lang="el-GR" b="1" dirty="0">
                <a:solidFill>
                  <a:schemeClr val="bg1"/>
                </a:solidFill>
              </a:rPr>
              <a:t>			   Αυτήν την εποχή οτιδήποτε ανήκει στην φύση θεωρείται άξιο </a:t>
            </a:r>
          </a:p>
          <a:p>
            <a:r>
              <a:rPr lang="el-GR" b="1" dirty="0">
                <a:solidFill>
                  <a:schemeClr val="bg1"/>
                </a:solidFill>
              </a:rPr>
              <a:t>			   συλλογής και μελέτης, ενώ η εξάπλωση των μουσείων, των </a:t>
            </a:r>
          </a:p>
          <a:p>
            <a:r>
              <a:rPr lang="el-GR" b="1" dirty="0">
                <a:solidFill>
                  <a:schemeClr val="bg1"/>
                </a:solidFill>
              </a:rPr>
              <a:t>			   κήπων και των ενυδρείων επιτείνουν το ενδιαφέρον αυτό, </a:t>
            </a:r>
          </a:p>
          <a:p>
            <a:r>
              <a:rPr lang="el-GR" b="1" dirty="0">
                <a:solidFill>
                  <a:schemeClr val="bg1"/>
                </a:solidFill>
              </a:rPr>
              <a:t>				καθώς μπορούν και συνδυάζουν τη διασκέδαση με </a:t>
            </a:r>
          </a:p>
          <a:p>
            <a:r>
              <a:rPr lang="el-GR" b="1" dirty="0">
                <a:solidFill>
                  <a:schemeClr val="bg1"/>
                </a:solidFill>
              </a:rPr>
              <a:t>						την εκπαίδευση. </a:t>
            </a:r>
          </a:p>
          <a:p>
            <a:endParaRPr lang="el-GR" b="1" dirty="0">
              <a:solidFill>
                <a:schemeClr val="bg1"/>
              </a:solidFill>
            </a:endParaRPr>
          </a:p>
        </p:txBody>
      </p:sp>
    </p:spTree>
  </p:cSld>
  <p:clrMapOvr>
    <a:masterClrMapping/>
  </p:clrMapOvr>
  <p:transition>
    <p:zoom dir="in"/>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l-GR" dirty="0"/>
              <a:t> </a:t>
            </a:r>
          </a:p>
          <a:p>
            <a:pPr>
              <a:buNone/>
            </a:pPr>
            <a:r>
              <a:rPr lang="el-GR" dirty="0"/>
              <a:t>						</a:t>
            </a:r>
          </a:p>
          <a:p>
            <a:pPr>
              <a:buNone/>
            </a:pPr>
            <a:endParaRPr lang="en-US" dirty="0"/>
          </a:p>
          <a:p>
            <a:endParaRPr lang="en-US" dirty="0"/>
          </a:p>
          <a:p>
            <a:endParaRPr lang="el-GR" dirty="0"/>
          </a:p>
          <a:p>
            <a:endParaRPr lang="el-GR" dirty="0"/>
          </a:p>
          <a:p>
            <a:endParaRPr lang="el-GR" dirty="0"/>
          </a:p>
        </p:txBody>
      </p:sp>
      <p:sp>
        <p:nvSpPr>
          <p:cNvPr id="7" name="TextBox 6"/>
          <p:cNvSpPr txBox="1"/>
          <p:nvPr/>
        </p:nvSpPr>
        <p:spPr>
          <a:xfrm>
            <a:off x="0" y="-27384"/>
            <a:ext cx="9144000" cy="6863417"/>
          </a:xfrm>
          <a:prstGeom prst="rect">
            <a:avLst/>
          </a:prstGeom>
          <a:noFill/>
        </p:spPr>
        <p:txBody>
          <a:bodyPr wrap="square" rtlCol="0">
            <a:spAutoFit/>
          </a:bodyPr>
          <a:lstStyle/>
          <a:p>
            <a:r>
              <a:rPr lang="el-GR" sz="2000" b="1" dirty="0">
                <a:solidFill>
                  <a:srgbClr val="CCFF99"/>
                </a:solidFill>
              </a:rPr>
              <a:t>		</a:t>
            </a:r>
            <a:r>
              <a:rPr lang="el-GR" sz="2400" b="1" dirty="0">
                <a:solidFill>
                  <a:srgbClr val="CCFF99"/>
                </a:solidFill>
              </a:rPr>
              <a:t>Ενυδρεία</a:t>
            </a:r>
          </a:p>
          <a:p>
            <a:endParaRPr lang="el-GR" sz="2800" b="1" dirty="0">
              <a:solidFill>
                <a:srgbClr val="CCFF99"/>
              </a:solidFill>
            </a:endParaRPr>
          </a:p>
          <a:p>
            <a:pPr>
              <a:buFontTx/>
              <a:buChar char="-"/>
            </a:pPr>
            <a:r>
              <a:rPr lang="el-GR" sz="2800" b="1" dirty="0">
                <a:solidFill>
                  <a:srgbClr val="CCFF99"/>
                </a:solidFill>
              </a:rPr>
              <a:t>1853  Λονδίνο (το πρώτο ανοικτό στο κοινό ενυδρείο)</a:t>
            </a:r>
          </a:p>
          <a:p>
            <a:pPr>
              <a:buFontTx/>
              <a:buChar char="-"/>
            </a:pPr>
            <a:r>
              <a:rPr lang="el-GR" sz="2800" b="1" dirty="0">
                <a:solidFill>
                  <a:srgbClr val="CCFF99"/>
                </a:solidFill>
              </a:rPr>
              <a:t>1859  Παρίσι</a:t>
            </a:r>
          </a:p>
          <a:p>
            <a:pPr>
              <a:buFontTx/>
              <a:buChar char="-"/>
            </a:pPr>
            <a:r>
              <a:rPr lang="el-GR" sz="2800" b="1" dirty="0">
                <a:solidFill>
                  <a:srgbClr val="CCFF99"/>
                </a:solidFill>
              </a:rPr>
              <a:t>1864 Αμβούργο</a:t>
            </a:r>
          </a:p>
          <a:p>
            <a:pPr>
              <a:buFontTx/>
              <a:buChar char="-"/>
            </a:pPr>
            <a:r>
              <a:rPr lang="el-GR" sz="2800" b="1" dirty="0">
                <a:solidFill>
                  <a:srgbClr val="CCFF99"/>
                </a:solidFill>
              </a:rPr>
              <a:t>1866 Ανόβερο </a:t>
            </a:r>
          </a:p>
          <a:p>
            <a:pPr>
              <a:buFontTx/>
              <a:buChar char="-"/>
            </a:pPr>
            <a:r>
              <a:rPr lang="el-GR" sz="2800" b="1" dirty="0">
                <a:solidFill>
                  <a:srgbClr val="CCFF99"/>
                </a:solidFill>
              </a:rPr>
              <a:t>1868 Βρυξέλες και Κολωνία</a:t>
            </a:r>
          </a:p>
          <a:p>
            <a:pPr>
              <a:buFontTx/>
              <a:buChar char="-"/>
            </a:pPr>
            <a:r>
              <a:rPr lang="el-GR" sz="2800" b="1" dirty="0">
                <a:solidFill>
                  <a:srgbClr val="CCFF99"/>
                </a:solidFill>
              </a:rPr>
              <a:t>1869 Βερολίνο</a:t>
            </a:r>
          </a:p>
          <a:p>
            <a:pPr>
              <a:buFontTx/>
              <a:buChar char="-"/>
            </a:pPr>
            <a:r>
              <a:rPr lang="el-GR" sz="2800" b="1" dirty="0">
                <a:solidFill>
                  <a:srgbClr val="CCFF99"/>
                </a:solidFill>
              </a:rPr>
              <a:t>1872 </a:t>
            </a:r>
            <a:r>
              <a:rPr lang="en-US" sz="2800" b="1" dirty="0">
                <a:solidFill>
                  <a:srgbClr val="CCFF99"/>
                </a:solidFill>
              </a:rPr>
              <a:t>Brighton</a:t>
            </a:r>
            <a:endParaRPr lang="el-GR" sz="2800" b="1" dirty="0">
              <a:solidFill>
                <a:srgbClr val="CCFF99"/>
              </a:solidFill>
            </a:endParaRPr>
          </a:p>
          <a:p>
            <a:pPr>
              <a:buFontTx/>
              <a:buChar char="-"/>
            </a:pPr>
            <a:r>
              <a:rPr lang="el-GR" sz="2800" b="1" dirty="0">
                <a:solidFill>
                  <a:srgbClr val="CCFF99"/>
                </a:solidFill>
              </a:rPr>
              <a:t>1874 </a:t>
            </a:r>
            <a:r>
              <a:rPr lang="en-US" sz="2800" b="1" dirty="0">
                <a:solidFill>
                  <a:srgbClr val="CCFF99"/>
                </a:solidFill>
              </a:rPr>
              <a:t>Manchester</a:t>
            </a:r>
            <a:endParaRPr lang="el-GR" sz="2800" b="1" dirty="0">
              <a:solidFill>
                <a:srgbClr val="CCFF99"/>
              </a:solidFill>
            </a:endParaRPr>
          </a:p>
          <a:p>
            <a:pPr>
              <a:buFontTx/>
              <a:buChar char="-"/>
            </a:pPr>
            <a:r>
              <a:rPr lang="el-GR" sz="2800" b="1" dirty="0">
                <a:solidFill>
                  <a:srgbClr val="CCFF99"/>
                </a:solidFill>
              </a:rPr>
              <a:t>1874 </a:t>
            </a:r>
            <a:r>
              <a:rPr lang="en-US" sz="2800" b="1" dirty="0">
                <a:solidFill>
                  <a:srgbClr val="CCFF99"/>
                </a:solidFill>
              </a:rPr>
              <a:t>Southport</a:t>
            </a:r>
            <a:endParaRPr lang="el-GR" sz="2800" b="1" dirty="0">
              <a:solidFill>
                <a:srgbClr val="CCFF99"/>
              </a:solidFill>
            </a:endParaRPr>
          </a:p>
          <a:p>
            <a:pPr>
              <a:buFontTx/>
              <a:buChar char="-"/>
            </a:pPr>
            <a:r>
              <a:rPr lang="el-GR" sz="2800" b="1" dirty="0">
                <a:solidFill>
                  <a:srgbClr val="CCFF99"/>
                </a:solidFill>
              </a:rPr>
              <a:t>1876 </a:t>
            </a:r>
            <a:r>
              <a:rPr lang="en-US" sz="2800" b="1" dirty="0">
                <a:solidFill>
                  <a:srgbClr val="CCFF99"/>
                </a:solidFill>
              </a:rPr>
              <a:t>Yarmouth</a:t>
            </a:r>
            <a:endParaRPr lang="el-GR" sz="2800" b="1" dirty="0">
              <a:solidFill>
                <a:srgbClr val="CCFF99"/>
              </a:solidFill>
            </a:endParaRPr>
          </a:p>
          <a:p>
            <a:pPr>
              <a:buFontTx/>
              <a:buChar char="-"/>
            </a:pPr>
            <a:r>
              <a:rPr lang="el-GR" sz="2800" b="1" dirty="0">
                <a:solidFill>
                  <a:srgbClr val="CCFF99"/>
                </a:solidFill>
              </a:rPr>
              <a:t>1876 </a:t>
            </a:r>
            <a:r>
              <a:rPr lang="en-US" sz="2800" b="1" dirty="0">
                <a:solidFill>
                  <a:srgbClr val="CCFF99"/>
                </a:solidFill>
              </a:rPr>
              <a:t>Westminster</a:t>
            </a:r>
            <a:endParaRPr lang="el-GR" sz="2800" b="1" dirty="0">
              <a:solidFill>
                <a:srgbClr val="CCFF99"/>
              </a:solidFill>
            </a:endParaRPr>
          </a:p>
          <a:p>
            <a:pPr>
              <a:buFontTx/>
              <a:buChar char="-"/>
            </a:pPr>
            <a:r>
              <a:rPr lang="el-GR" sz="2800" b="1" dirty="0">
                <a:solidFill>
                  <a:srgbClr val="CCFF99"/>
                </a:solidFill>
              </a:rPr>
              <a:t>1878 Εδιμβούργο</a:t>
            </a:r>
          </a:p>
          <a:p>
            <a:pPr>
              <a:buFontTx/>
              <a:buChar char="-"/>
            </a:pPr>
            <a:r>
              <a:rPr lang="el-GR" sz="2800" b="1" dirty="0">
                <a:solidFill>
                  <a:srgbClr val="CCFF99"/>
                </a:solidFill>
              </a:rPr>
              <a:t>1880 Άμστερνταμ</a:t>
            </a:r>
          </a:p>
          <a:p>
            <a:pPr>
              <a:buFontTx/>
              <a:buChar char="-"/>
            </a:pPr>
            <a:r>
              <a:rPr lang="el-GR" sz="2800" b="1" dirty="0">
                <a:solidFill>
                  <a:srgbClr val="CCFF99"/>
                </a:solidFill>
              </a:rPr>
              <a:t>1897 Σεβαστούπολη.</a:t>
            </a:r>
          </a:p>
        </p:txBody>
      </p:sp>
    </p:spTree>
  </p:cSld>
  <p:clrMapOvr>
    <a:masterClrMapping/>
  </p:clrMapOvr>
  <p:transition>
    <p:zoom dir="in"/>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l-GR" dirty="0"/>
              <a:t> </a:t>
            </a:r>
          </a:p>
          <a:p>
            <a:pPr>
              <a:buNone/>
            </a:pPr>
            <a:r>
              <a:rPr lang="el-GR" dirty="0"/>
              <a:t>						</a:t>
            </a:r>
            <a:endParaRPr lang="en-US" dirty="0"/>
          </a:p>
          <a:p>
            <a:endParaRPr lang="en-US" dirty="0"/>
          </a:p>
          <a:p>
            <a:endParaRPr lang="el-GR" dirty="0"/>
          </a:p>
          <a:p>
            <a:endParaRPr lang="el-GR" dirty="0"/>
          </a:p>
          <a:p>
            <a:endParaRPr lang="el-GR" dirty="0"/>
          </a:p>
        </p:txBody>
      </p:sp>
      <p:sp>
        <p:nvSpPr>
          <p:cNvPr id="7" name="TextBox 6"/>
          <p:cNvSpPr txBox="1"/>
          <p:nvPr/>
        </p:nvSpPr>
        <p:spPr>
          <a:xfrm>
            <a:off x="0" y="-27384"/>
            <a:ext cx="9144000" cy="6678751"/>
          </a:xfrm>
          <a:prstGeom prst="rect">
            <a:avLst/>
          </a:prstGeom>
          <a:noFill/>
        </p:spPr>
        <p:txBody>
          <a:bodyPr wrap="square" rtlCol="0">
            <a:spAutoFit/>
          </a:bodyPr>
          <a:lstStyle/>
          <a:p>
            <a:r>
              <a:rPr lang="el-GR" sz="2400" b="1" dirty="0">
                <a:solidFill>
                  <a:srgbClr val="F9F7D3"/>
                </a:solidFill>
              </a:rPr>
              <a:t>Στον εικοστό αιώνα οι ζωολογικοί κήποι και τα ενυδρεία υποτίθεται ότι ευθυγραμμίζονται προς τις παραδοσιακές δεσμεύσεις τους, που είναι η αναψυχή, η εκπαίδευση, η έρευνα και η συντήρηση των ζώων. </a:t>
            </a:r>
          </a:p>
          <a:p>
            <a:endParaRPr lang="el-GR" sz="2400" b="1" dirty="0">
              <a:solidFill>
                <a:srgbClr val="F9F7D3"/>
              </a:solidFill>
            </a:endParaRPr>
          </a:p>
          <a:p>
            <a:r>
              <a:rPr lang="el-GR" sz="2400" b="1" dirty="0">
                <a:solidFill>
                  <a:srgbClr val="F9F7D3"/>
                </a:solidFill>
              </a:rPr>
              <a:t>Οι ζωολογικοί κήποι γίνονται μικρά πάρκα και τα πάρκα γίνονται μεγάλοι ζωολογικοί κήποι. Το ζήτημα όμως δεν είναι τα μεγέθη που συνεχώς αυξάνονται, αλλά η ευζωία των μη ανθρώπινων ζώων. </a:t>
            </a:r>
          </a:p>
          <a:p>
            <a:endParaRPr lang="el-GR" sz="2400" b="1" dirty="0">
              <a:solidFill>
                <a:srgbClr val="F9F7D3"/>
              </a:solidFill>
            </a:endParaRPr>
          </a:p>
          <a:p>
            <a:r>
              <a:rPr lang="el-GR" sz="2400" b="1" dirty="0">
                <a:solidFill>
                  <a:srgbClr val="F9F7D3"/>
                </a:solidFill>
              </a:rPr>
              <a:t>Τα ζώα δεν πρέπει να θεωρούνται περίεργα εκθέματα ενός διεσπαρμένου οικοσυστήματος, απλά σημεία ενός εμπορικού θεάματος, αλλά να ζουν κατά τον </a:t>
            </a:r>
            <a:r>
              <a:rPr lang="el-GR" sz="2400" b="1" i="1" dirty="0">
                <a:solidFill>
                  <a:srgbClr val="F9F7D3"/>
                </a:solidFill>
              </a:rPr>
              <a:t>οικείο</a:t>
            </a:r>
            <a:r>
              <a:rPr lang="el-GR" sz="2400" b="1" dirty="0">
                <a:solidFill>
                  <a:srgbClr val="F9F7D3"/>
                </a:solidFill>
              </a:rPr>
              <a:t> τους τρόπο. </a:t>
            </a:r>
          </a:p>
          <a:p>
            <a:endParaRPr lang="el-GR" sz="2400" b="1" dirty="0">
              <a:solidFill>
                <a:srgbClr val="F9F7D3"/>
              </a:solidFill>
            </a:endParaRPr>
          </a:p>
          <a:p>
            <a:r>
              <a:rPr lang="el-GR" sz="2400" b="1" dirty="0">
                <a:solidFill>
                  <a:srgbClr val="F9F7D3"/>
                </a:solidFill>
              </a:rPr>
              <a:t>Οι υποστηρικτές των κήπων και των ενυδρείων </a:t>
            </a:r>
            <a:r>
              <a:rPr lang="el-GR" sz="2400" b="1" dirty="0">
                <a:solidFill>
                  <a:srgbClr val="FFC000"/>
                </a:solidFill>
              </a:rPr>
              <a:t>παραβλέπουν</a:t>
            </a:r>
            <a:r>
              <a:rPr lang="el-GR" sz="2400" b="1" dirty="0">
                <a:solidFill>
                  <a:srgbClr val="F9F7D3"/>
                </a:solidFill>
              </a:rPr>
              <a:t> τον </a:t>
            </a:r>
            <a:r>
              <a:rPr lang="el-GR" sz="2400" b="1" i="1" dirty="0">
                <a:solidFill>
                  <a:srgbClr val="F9F7D3"/>
                </a:solidFill>
              </a:rPr>
              <a:t>εγκλεισμό</a:t>
            </a:r>
            <a:r>
              <a:rPr lang="el-GR" sz="2400" b="1" dirty="0">
                <a:solidFill>
                  <a:srgbClr val="F9F7D3"/>
                </a:solidFill>
              </a:rPr>
              <a:t> των ζώων και την ευτελή </a:t>
            </a:r>
            <a:r>
              <a:rPr lang="el-GR" sz="2400" b="1" i="1" dirty="0" err="1">
                <a:solidFill>
                  <a:srgbClr val="F9F7D3"/>
                </a:solidFill>
              </a:rPr>
              <a:t>θεαματικοποίηση</a:t>
            </a:r>
            <a:r>
              <a:rPr lang="el-GR" sz="2400" b="1" dirty="0">
                <a:solidFill>
                  <a:srgbClr val="F9F7D3"/>
                </a:solidFill>
              </a:rPr>
              <a:t> της </a:t>
            </a:r>
            <a:r>
              <a:rPr lang="el-GR" sz="2400" b="1" dirty="0" err="1">
                <a:solidFill>
                  <a:srgbClr val="F9F7D3"/>
                </a:solidFill>
              </a:rPr>
              <a:t>ζωικότητάς</a:t>
            </a:r>
            <a:r>
              <a:rPr lang="el-GR" sz="2400" b="1" dirty="0">
                <a:solidFill>
                  <a:srgbClr val="F9F7D3"/>
                </a:solidFill>
              </a:rPr>
              <a:t> τους και προβάλλουν περισσότερο την έννοια του </a:t>
            </a:r>
            <a:r>
              <a:rPr lang="el-GR" sz="2400" b="1" i="1" dirty="0">
                <a:solidFill>
                  <a:srgbClr val="00B0F0"/>
                </a:solidFill>
              </a:rPr>
              <a:t>καταφυγίου</a:t>
            </a:r>
            <a:r>
              <a:rPr lang="el-GR" sz="2400" b="1" dirty="0">
                <a:solidFill>
                  <a:srgbClr val="F9F7D3"/>
                </a:solidFill>
              </a:rPr>
              <a:t>: πολλά υπό εξαφάνιση ζωικά είδη θα βρουν φιλόξενη στέγη, θα προστατευθούν και θα μπορέσουν να αναπαραχθούν με ασφάλεια. </a:t>
            </a:r>
          </a:p>
          <a:p>
            <a:endParaRPr lang="el-GR" sz="2000" b="1" dirty="0">
              <a:solidFill>
                <a:srgbClr val="F9F7D3"/>
              </a:solidFill>
            </a:endParaRPr>
          </a:p>
        </p:txBody>
      </p:sp>
    </p:spTree>
  </p:cSld>
  <p:clrMapOvr>
    <a:masterClrMapping/>
  </p:clrMapOvr>
  <p:transition>
    <p:zoom dir="in"/>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cstate="print"/>
          <a:srcRect/>
          <a:stretch>
            <a:fillRect/>
          </a:stretch>
        </p:blipFill>
        <p:spPr bwMode="auto">
          <a:xfrm>
            <a:off x="-180528" y="0"/>
            <a:ext cx="9324528" cy="6858000"/>
          </a:xfrm>
          <a:prstGeom prst="rect">
            <a:avLst/>
          </a:prstGeom>
          <a:noFill/>
          <a:ln w="9525">
            <a:noFill/>
            <a:miter lim="800000"/>
            <a:headEnd/>
            <a:tailEnd/>
          </a:ln>
        </p:spPr>
      </p:pic>
      <p:sp>
        <p:nvSpPr>
          <p:cNvPr id="5" name="TextBox 4"/>
          <p:cNvSpPr txBox="1"/>
          <p:nvPr/>
        </p:nvSpPr>
        <p:spPr>
          <a:xfrm>
            <a:off x="1043608" y="6093296"/>
            <a:ext cx="6668813" cy="646331"/>
          </a:xfrm>
          <a:prstGeom prst="rect">
            <a:avLst/>
          </a:prstGeom>
          <a:noFill/>
        </p:spPr>
        <p:txBody>
          <a:bodyPr wrap="none" rtlCol="0">
            <a:spAutoFit/>
          </a:bodyPr>
          <a:lstStyle/>
          <a:p>
            <a:r>
              <a:rPr lang="de-DE" dirty="0"/>
              <a:t>Hans Schomburgk as an elephant hunter. From </a:t>
            </a:r>
            <a:r>
              <a:rPr lang="de-DE" i="1" dirty="0"/>
              <a:t>Wild und Wilde im Herzen</a:t>
            </a:r>
          </a:p>
          <a:p>
            <a:r>
              <a:rPr lang="fr-FR" i="1" dirty="0" err="1"/>
              <a:t>Afrikas</a:t>
            </a:r>
            <a:r>
              <a:rPr lang="fr-FR" i="1" dirty="0"/>
              <a:t> (Berlin: </a:t>
            </a:r>
            <a:r>
              <a:rPr lang="fr-FR" i="1" dirty="0" err="1"/>
              <a:t>Fleischel</a:t>
            </a:r>
            <a:r>
              <a:rPr lang="fr-FR" i="1" dirty="0"/>
              <a:t>, 1910).</a:t>
            </a:r>
            <a:endParaRPr lang="el-GR" dirty="0"/>
          </a:p>
        </p:txBody>
      </p:sp>
    </p:spTree>
  </p:cSld>
  <p:clrMapOvr>
    <a:masterClrMapping/>
  </p:clrMapOvr>
  <p:transition>
    <p:zoom dir="in"/>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l-GR" dirty="0"/>
              <a:t> </a:t>
            </a:r>
          </a:p>
          <a:p>
            <a:pPr>
              <a:buNone/>
            </a:pPr>
            <a:r>
              <a:rPr lang="el-GR" dirty="0"/>
              <a:t>						</a:t>
            </a:r>
            <a:endParaRPr lang="en-US" dirty="0"/>
          </a:p>
          <a:p>
            <a:endParaRPr lang="en-US" dirty="0"/>
          </a:p>
          <a:p>
            <a:endParaRPr lang="el-GR" dirty="0"/>
          </a:p>
          <a:p>
            <a:endParaRPr lang="el-GR" dirty="0"/>
          </a:p>
          <a:p>
            <a:endParaRPr lang="el-GR" dirty="0"/>
          </a:p>
        </p:txBody>
      </p:sp>
      <p:sp>
        <p:nvSpPr>
          <p:cNvPr id="7" name="TextBox 6"/>
          <p:cNvSpPr txBox="1"/>
          <p:nvPr/>
        </p:nvSpPr>
        <p:spPr>
          <a:xfrm>
            <a:off x="0" y="-27384"/>
            <a:ext cx="9144000" cy="4154984"/>
          </a:xfrm>
          <a:prstGeom prst="rect">
            <a:avLst/>
          </a:prstGeom>
          <a:noFill/>
        </p:spPr>
        <p:txBody>
          <a:bodyPr wrap="square" rtlCol="0">
            <a:spAutoFit/>
          </a:bodyPr>
          <a:lstStyle/>
          <a:p>
            <a:r>
              <a:rPr lang="el-GR" sz="2400" b="1" dirty="0">
                <a:solidFill>
                  <a:srgbClr val="F9F7D3"/>
                </a:solidFill>
              </a:rPr>
              <a:t>Όσο περισσότερο απειλείται η επιβίωση ενός είδους ή ενός ζώου, όσο ασφαλέστερα γνωρίζουμε ότι μετά από λίγο καιρό ενδέχεται να μην το ξαναδούμε, τόσο μεγαλύτερη σκηνική σημασία αποκτά στο θέατρο των κήπων, των πάρκων και των ενυδρείων και τόσο περισσότερο θυμίζει τον ηθοποιό εκείνον που, προτού αποσυρθεί, δίνει την τελευταία του παράσταση και οι θεατές σπεύδουν να τον απολαύσουν. </a:t>
            </a:r>
          </a:p>
          <a:p>
            <a:endParaRPr lang="el-GR" sz="2400" b="1" dirty="0">
              <a:solidFill>
                <a:srgbClr val="F9F7D3"/>
              </a:solidFill>
            </a:endParaRPr>
          </a:p>
          <a:p>
            <a:r>
              <a:rPr lang="el-GR" sz="2400" b="1" dirty="0">
                <a:solidFill>
                  <a:srgbClr val="F9F7D3"/>
                </a:solidFill>
              </a:rPr>
              <a:t>Η </a:t>
            </a:r>
            <a:r>
              <a:rPr lang="el-GR" sz="2400" b="1" dirty="0" err="1">
                <a:solidFill>
                  <a:srgbClr val="F9F7D3"/>
                </a:solidFill>
              </a:rPr>
              <a:t>θεαματικοποίηση</a:t>
            </a:r>
            <a:r>
              <a:rPr lang="el-GR" sz="2400" b="1" dirty="0">
                <a:solidFill>
                  <a:srgbClr val="F9F7D3"/>
                </a:solidFill>
              </a:rPr>
              <a:t> των ζώων στους ζωολογικούς κήπους και στα ενυδρεία είναι ο ασφαλέστερος δρόμος για την </a:t>
            </a:r>
            <a:r>
              <a:rPr lang="el-GR" sz="2400" b="1" dirty="0">
                <a:solidFill>
                  <a:srgbClr val="00B0F0"/>
                </a:solidFill>
              </a:rPr>
              <a:t>κοινωνική περιθωριοποίησή τους</a:t>
            </a:r>
            <a:r>
              <a:rPr lang="el-GR" sz="2400" b="1" dirty="0">
                <a:solidFill>
                  <a:srgbClr val="F9F7D3"/>
                </a:solidFill>
              </a:rPr>
              <a:t>.</a:t>
            </a:r>
          </a:p>
          <a:p>
            <a:endParaRPr lang="el-GR" sz="2400" b="1" dirty="0">
              <a:solidFill>
                <a:srgbClr val="F9F7D3"/>
              </a:solidFill>
            </a:endParaRPr>
          </a:p>
        </p:txBody>
      </p:sp>
    </p:spTree>
  </p:cSld>
  <p:clrMapOvr>
    <a:masterClrMapping/>
  </p:clrMapOvr>
  <p:transition>
    <p:zoom dir="in"/>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27384"/>
            <a:ext cx="9144000" cy="461665"/>
          </a:xfrm>
          <a:prstGeom prst="rect">
            <a:avLst/>
          </a:prstGeom>
          <a:noFill/>
        </p:spPr>
        <p:txBody>
          <a:bodyPr wrap="square" rtlCol="0">
            <a:spAutoFit/>
          </a:bodyPr>
          <a:lstStyle/>
          <a:p>
            <a:endParaRPr lang="el-GR" sz="2400" b="1" dirty="0">
              <a:solidFill>
                <a:srgbClr val="F9F7D3"/>
              </a:solidFill>
            </a:endParaRPr>
          </a:p>
        </p:txBody>
      </p:sp>
      <p:pic>
        <p:nvPicPr>
          <p:cNvPr id="3074" name="Picture 2"/>
          <p:cNvPicPr>
            <a:picLocks noGrp="1" noChangeAspect="1" noChangeArrowheads="1"/>
          </p:cNvPicPr>
          <p:nvPr>
            <p:ph idx="1"/>
          </p:nvPr>
        </p:nvPicPr>
        <p:blipFill>
          <a:blip r:embed="rId2" cstate="print"/>
          <a:srcRect/>
          <a:stretch>
            <a:fillRect/>
          </a:stretch>
        </p:blipFill>
        <p:spPr bwMode="auto">
          <a:xfrm>
            <a:off x="-252536" y="7458"/>
            <a:ext cx="9396536" cy="6850541"/>
          </a:xfrm>
          <a:prstGeom prst="rect">
            <a:avLst/>
          </a:prstGeom>
          <a:noFill/>
          <a:ln w="9525">
            <a:noFill/>
            <a:miter lim="800000"/>
            <a:headEnd/>
            <a:tailEnd/>
          </a:ln>
        </p:spPr>
      </p:pic>
      <p:sp>
        <p:nvSpPr>
          <p:cNvPr id="5" name="TextBox 4"/>
          <p:cNvSpPr txBox="1"/>
          <p:nvPr/>
        </p:nvSpPr>
        <p:spPr>
          <a:xfrm>
            <a:off x="1115616" y="6165304"/>
            <a:ext cx="6708696" cy="369332"/>
          </a:xfrm>
          <a:prstGeom prst="rect">
            <a:avLst/>
          </a:prstGeom>
          <a:noFill/>
        </p:spPr>
        <p:txBody>
          <a:bodyPr wrap="none" rtlCol="0">
            <a:spAutoFit/>
          </a:bodyPr>
          <a:lstStyle/>
          <a:p>
            <a:r>
              <a:rPr lang="de-DE" dirty="0"/>
              <a:t>Paul Meyerheim, </a:t>
            </a:r>
            <a:r>
              <a:rPr lang="de-DE" i="1" dirty="0"/>
              <a:t>Menagerie, 1864. Courtesy of Werner Kourist, Linz am Rhein</a:t>
            </a:r>
            <a:endParaRPr lang="el-GR" dirty="0"/>
          </a:p>
        </p:txBody>
      </p:sp>
    </p:spTree>
  </p:cSld>
  <p:clrMapOvr>
    <a:masterClrMapping/>
  </p:clrMapOvr>
  <p:transition>
    <p:zoom dir="in"/>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l-GR" dirty="0"/>
              <a:t> </a:t>
            </a:r>
          </a:p>
          <a:p>
            <a:pPr>
              <a:buNone/>
            </a:pPr>
            <a:r>
              <a:rPr lang="el-GR" dirty="0"/>
              <a:t>						</a:t>
            </a:r>
            <a:endParaRPr lang="en-US" dirty="0"/>
          </a:p>
          <a:p>
            <a:endParaRPr lang="en-US" dirty="0"/>
          </a:p>
          <a:p>
            <a:endParaRPr lang="el-GR" dirty="0"/>
          </a:p>
          <a:p>
            <a:endParaRPr lang="el-GR" dirty="0"/>
          </a:p>
          <a:p>
            <a:endParaRPr lang="el-GR" dirty="0"/>
          </a:p>
        </p:txBody>
      </p:sp>
      <p:sp>
        <p:nvSpPr>
          <p:cNvPr id="7" name="TextBox 6"/>
          <p:cNvSpPr txBox="1"/>
          <p:nvPr/>
        </p:nvSpPr>
        <p:spPr>
          <a:xfrm>
            <a:off x="0" y="-27384"/>
            <a:ext cx="9144000" cy="7048083"/>
          </a:xfrm>
          <a:prstGeom prst="rect">
            <a:avLst/>
          </a:prstGeom>
          <a:noFill/>
        </p:spPr>
        <p:txBody>
          <a:bodyPr wrap="square" rtlCol="0">
            <a:spAutoFit/>
          </a:bodyPr>
          <a:lstStyle/>
          <a:p>
            <a:r>
              <a:rPr lang="el-GR" sz="2400" b="1" dirty="0">
                <a:solidFill>
                  <a:srgbClr val="F9F7D3"/>
                </a:solidFill>
              </a:rPr>
              <a:t>Η </a:t>
            </a:r>
            <a:r>
              <a:rPr lang="el-GR" sz="2400" b="1" dirty="0">
                <a:solidFill>
                  <a:srgbClr val="FFC000"/>
                </a:solidFill>
              </a:rPr>
              <a:t>αποικιοκρατία</a:t>
            </a:r>
            <a:r>
              <a:rPr lang="el-GR" sz="2400" b="1" dirty="0">
                <a:solidFill>
                  <a:srgbClr val="F9F7D3"/>
                </a:solidFill>
              </a:rPr>
              <a:t> δεν αφαιρούσε μόνο τον πλούτο ή το έμψυχο δυναμικό των άλλων κρατών, αλλά και την πανίδα τους. Κατακρεουργούσε τα ζώα για να τα μετατρέψει σε εκθέματα, σε δημοφιλή θεάματα, προκειμένου να κοπούν πολλά εισιτήρια στα μουσεία των μητροπόλεων ή να διακοσμηθούν μεγάλες αστικές κατοικίες. </a:t>
            </a:r>
          </a:p>
          <a:p>
            <a:endParaRPr lang="el-GR" sz="2400" b="1" dirty="0">
              <a:solidFill>
                <a:srgbClr val="F9F7D3"/>
              </a:solidFill>
            </a:endParaRPr>
          </a:p>
          <a:p>
            <a:r>
              <a:rPr lang="el-GR" sz="2400" b="1" dirty="0">
                <a:solidFill>
                  <a:srgbClr val="F9F7D3"/>
                </a:solidFill>
              </a:rPr>
              <a:t>Κάθε νεκρό άγριο ζώο αντιπροσωπεύει «έναν αιματηρό θρίαμβο στο πεδίο», αφού «κέρατα, δέρματα, κεφάλια κρεμασμένα στους τοίχους και βαλσαμωμένα σώματα, σαφώς υπαινίσσονται τη βίαιη, ηρωική, χειρότερη πλευρά του ιμπεριαλισμού», αλλά και την υπεροχή του λευκού, δυτικού, «πολιτισμένου» άνδρα έναντι των «άγριων» λαών του υπόλοιπου κόσμου. </a:t>
            </a:r>
          </a:p>
          <a:p>
            <a:endParaRPr lang="el-GR" sz="2400" b="1" dirty="0">
              <a:solidFill>
                <a:srgbClr val="F9F7D3"/>
              </a:solidFill>
            </a:endParaRPr>
          </a:p>
          <a:p>
            <a:r>
              <a:rPr lang="el-GR" sz="2400" b="1" dirty="0">
                <a:solidFill>
                  <a:srgbClr val="F9F7D3"/>
                </a:solidFill>
              </a:rPr>
              <a:t>Μια τίγρη της Βεγγάλης, ένας αφρικανικός ελέφαντας ή ένας Μακάο παπαγάλος μεταφέρουν στα αστικά περιβάλλοντα τον </a:t>
            </a:r>
            <a:r>
              <a:rPr lang="el-GR" sz="2400" b="1" dirty="0">
                <a:solidFill>
                  <a:srgbClr val="FFC000"/>
                </a:solidFill>
              </a:rPr>
              <a:t>εξωτισμό</a:t>
            </a:r>
            <a:r>
              <a:rPr lang="el-GR" sz="2400" b="1" dirty="0">
                <a:solidFill>
                  <a:srgbClr val="F9F7D3"/>
                </a:solidFill>
              </a:rPr>
              <a:t>, την σπανιότητα και την ομορφιά τους, πρωταγωνιστούν στα θεάματα των μουσείων, των  κήπων και των πάρκων και επιβεβαιώνουν την υπεροχή του δυτικού </a:t>
            </a:r>
            <a:r>
              <a:rPr lang="el-GR" sz="2400" b="1" dirty="0" err="1">
                <a:solidFill>
                  <a:srgbClr val="F9F7D3"/>
                </a:solidFill>
              </a:rPr>
              <a:t>σαρκοφαλλογοκεντρισμού</a:t>
            </a:r>
            <a:r>
              <a:rPr lang="el-GR" sz="2400" b="1" dirty="0">
                <a:solidFill>
                  <a:srgbClr val="F9F7D3"/>
                </a:solidFill>
              </a:rPr>
              <a:t> στα μη ανθρώπινα πλάσματα της φύσης και στις χώρες που βρίσκονται εκτός του δυτικού κόσμου. </a:t>
            </a:r>
          </a:p>
          <a:p>
            <a:endParaRPr lang="el-GR" sz="2000" b="1" dirty="0">
              <a:solidFill>
                <a:srgbClr val="F9F7D3"/>
              </a:solidFill>
            </a:endParaRPr>
          </a:p>
        </p:txBody>
      </p:sp>
    </p:spTree>
  </p:cSld>
  <p:clrMapOvr>
    <a:masterClrMapping/>
  </p:clrMapOvr>
  <p:transition>
    <p:zoom dir="in"/>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cstate="print"/>
          <a:srcRect/>
          <a:stretch>
            <a:fillRect/>
          </a:stretch>
        </p:blipFill>
        <p:spPr bwMode="auto">
          <a:xfrm>
            <a:off x="-338208" y="0"/>
            <a:ext cx="9482208" cy="6858000"/>
          </a:xfrm>
          <a:prstGeom prst="rect">
            <a:avLst/>
          </a:prstGeom>
          <a:noFill/>
          <a:ln w="9525">
            <a:noFill/>
            <a:miter lim="800000"/>
            <a:headEnd/>
            <a:tailEnd/>
          </a:ln>
        </p:spPr>
      </p:pic>
      <p:sp>
        <p:nvSpPr>
          <p:cNvPr id="5" name="TextBox 4"/>
          <p:cNvSpPr txBox="1"/>
          <p:nvPr/>
        </p:nvSpPr>
        <p:spPr>
          <a:xfrm>
            <a:off x="755576" y="6237312"/>
            <a:ext cx="6153479" cy="369332"/>
          </a:xfrm>
          <a:prstGeom prst="rect">
            <a:avLst/>
          </a:prstGeom>
          <a:noFill/>
        </p:spPr>
        <p:txBody>
          <a:bodyPr wrap="none" rtlCol="0">
            <a:spAutoFit/>
          </a:bodyPr>
          <a:lstStyle/>
          <a:p>
            <a:r>
              <a:rPr lang="en-US" dirty="0"/>
              <a:t>Hans </a:t>
            </a:r>
            <a:r>
              <a:rPr lang="en-US" dirty="0" err="1"/>
              <a:t>Schomburgk</a:t>
            </a:r>
            <a:r>
              <a:rPr lang="en-US" dirty="0"/>
              <a:t>: “The elephant Jumbo beside his dead mother.”</a:t>
            </a:r>
            <a:endParaRPr lang="el-GR" dirty="0"/>
          </a:p>
        </p:txBody>
      </p:sp>
    </p:spTree>
  </p:cSld>
  <p:clrMapOvr>
    <a:masterClrMapping/>
  </p:clrMapOvr>
  <p:transition>
    <p:zoom dir="in"/>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0528" y="0"/>
            <a:ext cx="9324528" cy="6858000"/>
          </a:xfrm>
        </p:spPr>
        <p:txBody>
          <a:bodyPr>
            <a:noAutofit/>
          </a:bodyPr>
          <a:lstStyle/>
          <a:p>
            <a:r>
              <a:rPr lang="el-GR" sz="2400" b="1" dirty="0">
                <a:solidFill>
                  <a:srgbClr val="F9F7D3"/>
                </a:solidFill>
              </a:rPr>
              <a:t>- 1773 απαγορεύτηκαν στο </a:t>
            </a:r>
            <a:r>
              <a:rPr lang="en-US" sz="2400" b="1" dirty="0">
                <a:solidFill>
                  <a:srgbClr val="F9F7D3"/>
                </a:solidFill>
              </a:rPr>
              <a:t>Birmingham</a:t>
            </a:r>
            <a:r>
              <a:rPr lang="el-GR" sz="2400" b="1" dirty="0">
                <a:solidFill>
                  <a:srgbClr val="F9F7D3"/>
                </a:solidFill>
              </a:rPr>
              <a:t> οι </a:t>
            </a:r>
            <a:r>
              <a:rPr lang="el-GR" sz="2400" b="1" dirty="0" err="1">
                <a:solidFill>
                  <a:srgbClr val="F9F7D3"/>
                </a:solidFill>
              </a:rPr>
              <a:t>κυνομαχίες</a:t>
            </a:r>
            <a:r>
              <a:rPr lang="el-GR" sz="2400" b="1" dirty="0">
                <a:solidFill>
                  <a:srgbClr val="F9F7D3"/>
                </a:solidFill>
              </a:rPr>
              <a:t> με ταύρους.    </a:t>
            </a:r>
          </a:p>
          <a:p>
            <a:r>
              <a:rPr lang="el-GR" sz="2400" b="1" dirty="0">
                <a:solidFill>
                  <a:srgbClr val="F9F7D3"/>
                </a:solidFill>
              </a:rPr>
              <a:t>- 1800 προτείνεται ένα νομοσχέδιο στην Βουλή των Κοινοτήτων από τον       βουλευτή </a:t>
            </a:r>
            <a:r>
              <a:rPr lang="en-US" sz="2400" b="1" dirty="0">
                <a:solidFill>
                  <a:srgbClr val="F9F7D3"/>
                </a:solidFill>
              </a:rPr>
              <a:t>Sir William </a:t>
            </a:r>
            <a:r>
              <a:rPr lang="en-US" sz="2400" b="1" dirty="0" err="1">
                <a:solidFill>
                  <a:srgbClr val="F9F7D3"/>
                </a:solidFill>
              </a:rPr>
              <a:t>Pulteney</a:t>
            </a:r>
            <a:r>
              <a:rPr lang="el-GR" sz="2400" b="1" dirty="0">
                <a:solidFill>
                  <a:srgbClr val="F9F7D3"/>
                </a:solidFill>
              </a:rPr>
              <a:t> για καθολική απαγόρευση του θεάματος, αλλά η πρόταση δεν γίνεται δεκτή για 2 ψήφους. </a:t>
            </a:r>
          </a:p>
          <a:p>
            <a:endParaRPr lang="el-GR" sz="2400" b="1" dirty="0">
              <a:solidFill>
                <a:srgbClr val="F9F7D3"/>
              </a:solidFill>
            </a:endParaRPr>
          </a:p>
          <a:p>
            <a:endParaRPr lang="el-GR" sz="2400" b="1" dirty="0">
              <a:solidFill>
                <a:srgbClr val="F9F7D3"/>
              </a:solidFill>
            </a:endParaRPr>
          </a:p>
          <a:p>
            <a:endParaRPr lang="el-GR" sz="2400" b="1" dirty="0">
              <a:solidFill>
                <a:srgbClr val="F9F7D3"/>
              </a:solidFill>
            </a:endParaRPr>
          </a:p>
          <a:p>
            <a:endParaRPr lang="el-GR" sz="2400" b="1" dirty="0">
              <a:solidFill>
                <a:srgbClr val="F9F7D3"/>
              </a:solidFill>
            </a:endParaRPr>
          </a:p>
          <a:p>
            <a:endParaRPr lang="el-GR" sz="2400" b="1" dirty="0">
              <a:solidFill>
                <a:srgbClr val="F9F7D3"/>
              </a:solidFill>
            </a:endParaRPr>
          </a:p>
          <a:p>
            <a:endParaRPr lang="el-GR" sz="2400" b="1" dirty="0">
              <a:solidFill>
                <a:srgbClr val="F9F7D3"/>
              </a:solidFill>
            </a:endParaRPr>
          </a:p>
          <a:p>
            <a:endParaRPr lang="el-GR" sz="2400" b="1" dirty="0">
              <a:solidFill>
                <a:srgbClr val="F9F7D3"/>
              </a:solidFill>
            </a:endParaRPr>
          </a:p>
          <a:p>
            <a:endParaRPr lang="el-GR" sz="2400" b="1" dirty="0">
              <a:solidFill>
                <a:srgbClr val="F9F7D3"/>
              </a:solidFill>
            </a:endParaRPr>
          </a:p>
          <a:p>
            <a:r>
              <a:rPr lang="el-GR" sz="2400" b="1" dirty="0">
                <a:solidFill>
                  <a:srgbClr val="F9F7D3"/>
                </a:solidFill>
              </a:rPr>
              <a:t>- 1822 «Νόμος για την πρόληψη της βαναυσότητας και της λανθασμένης μεταχείρισης των βοοειδών» του </a:t>
            </a:r>
            <a:r>
              <a:rPr lang="en-US" sz="2400" b="1" dirty="0">
                <a:solidFill>
                  <a:srgbClr val="F9F7D3"/>
                </a:solidFill>
              </a:rPr>
              <a:t>Richard Martin</a:t>
            </a:r>
            <a:r>
              <a:rPr lang="el-GR" sz="2400" b="1" dirty="0">
                <a:solidFill>
                  <a:srgbClr val="F9F7D3"/>
                </a:solidFill>
              </a:rPr>
              <a:t>.</a:t>
            </a:r>
          </a:p>
          <a:p>
            <a:r>
              <a:rPr lang="el-GR" sz="2400" b="1" dirty="0">
                <a:solidFill>
                  <a:srgbClr val="F9F7D3"/>
                </a:solidFill>
              </a:rPr>
              <a:t>– 1835 «Νόμος περί κακοποίησης των ζώων». </a:t>
            </a:r>
          </a:p>
          <a:p>
            <a:endParaRPr lang="el-GR" sz="2400" dirty="0">
              <a:solidFill>
                <a:srgbClr val="CCFF99"/>
              </a:solidFill>
            </a:endParaRPr>
          </a:p>
          <a:p>
            <a:endParaRPr lang="el-GR" sz="2400" dirty="0">
              <a:solidFill>
                <a:srgbClr val="CCFF99"/>
              </a:solidFill>
            </a:endParaRPr>
          </a:p>
          <a:p>
            <a:endParaRPr lang="el-GR" sz="2400" dirty="0">
              <a:solidFill>
                <a:srgbClr val="CCFF99"/>
              </a:solidFill>
            </a:endParaRPr>
          </a:p>
        </p:txBody>
      </p:sp>
      <p:pic>
        <p:nvPicPr>
          <p:cNvPr id="81922" name="Picture 2" descr="Αποτέλεσμα εικόνας για εικόνες για George Canning"/>
          <p:cNvPicPr>
            <a:picLocks noChangeAspect="1" noChangeArrowheads="1"/>
          </p:cNvPicPr>
          <p:nvPr/>
        </p:nvPicPr>
        <p:blipFill>
          <a:blip r:embed="rId2" cstate="print"/>
          <a:srcRect/>
          <a:stretch>
            <a:fillRect/>
          </a:stretch>
        </p:blipFill>
        <p:spPr bwMode="auto">
          <a:xfrm>
            <a:off x="6493295" y="1556792"/>
            <a:ext cx="2650705" cy="3384376"/>
          </a:xfrm>
          <a:prstGeom prst="rect">
            <a:avLst/>
          </a:prstGeom>
          <a:noFill/>
        </p:spPr>
      </p:pic>
      <p:sp>
        <p:nvSpPr>
          <p:cNvPr id="5" name="Oval Callout 4"/>
          <p:cNvSpPr/>
          <p:nvPr/>
        </p:nvSpPr>
        <p:spPr>
          <a:xfrm>
            <a:off x="0" y="1628800"/>
            <a:ext cx="5364088" cy="3384376"/>
          </a:xfrm>
          <a:prstGeom prst="wedgeEllipseCallout">
            <a:avLst>
              <a:gd name="adj1" fmla="val 80304"/>
              <a:gd name="adj2" fmla="val -1649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dirty="0">
                <a:solidFill>
                  <a:schemeClr val="bg1"/>
                </a:solidFill>
              </a:rPr>
              <a:t>George Canning</a:t>
            </a:r>
            <a:r>
              <a:rPr lang="el-GR" b="1" dirty="0">
                <a:solidFill>
                  <a:schemeClr val="bg1"/>
                </a:solidFill>
              </a:rPr>
              <a:t>: το θέαμα αυτό, μαζί με τον χορό και την πυγμαχία, αποτελούν τις πιο αθώες διασκεδάσεις και ότι «εμπνέει θάρρος, καλλιεργεί την ευγένεια των αισθημάτων και την ανύψωση του πνεύματος». </a:t>
            </a:r>
          </a:p>
          <a:p>
            <a:pPr algn="ctr"/>
            <a:endParaRPr lang="el-GR" dirty="0"/>
          </a:p>
        </p:txBody>
      </p:sp>
    </p:spTree>
  </p:cSld>
  <p:clrMapOvr>
    <a:masterClrMapping/>
  </p:clrMapOvr>
  <p:transition>
    <p:zoom dir="in"/>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l-GR" dirty="0"/>
              <a:t> </a:t>
            </a:r>
          </a:p>
          <a:p>
            <a:pPr>
              <a:buNone/>
            </a:pPr>
            <a:r>
              <a:rPr lang="el-GR" dirty="0"/>
              <a:t>						</a:t>
            </a:r>
            <a:endParaRPr lang="en-US" dirty="0"/>
          </a:p>
          <a:p>
            <a:endParaRPr lang="en-US" dirty="0"/>
          </a:p>
          <a:p>
            <a:endParaRPr lang="el-GR" dirty="0"/>
          </a:p>
          <a:p>
            <a:endParaRPr lang="el-GR" dirty="0"/>
          </a:p>
          <a:p>
            <a:endParaRPr lang="el-GR" dirty="0"/>
          </a:p>
        </p:txBody>
      </p:sp>
      <p:sp>
        <p:nvSpPr>
          <p:cNvPr id="7" name="TextBox 6"/>
          <p:cNvSpPr txBox="1"/>
          <p:nvPr/>
        </p:nvSpPr>
        <p:spPr>
          <a:xfrm>
            <a:off x="0" y="-27384"/>
            <a:ext cx="9144000" cy="707886"/>
          </a:xfrm>
          <a:prstGeom prst="rect">
            <a:avLst/>
          </a:prstGeom>
          <a:noFill/>
        </p:spPr>
        <p:txBody>
          <a:bodyPr wrap="square" rtlCol="0">
            <a:spAutoFit/>
          </a:bodyPr>
          <a:lstStyle/>
          <a:p>
            <a:endParaRPr lang="el-GR" sz="2000" dirty="0"/>
          </a:p>
          <a:p>
            <a:endParaRPr lang="el-GR" sz="2000" b="1" dirty="0">
              <a:solidFill>
                <a:srgbClr val="F9F7D3"/>
              </a:solidFill>
            </a:endParaRPr>
          </a:p>
        </p:txBody>
      </p:sp>
      <p:sp>
        <p:nvSpPr>
          <p:cNvPr id="77826" name="AutoShape 2" descr="Αποτέλεσμα εικόνας για Randy Malamud"/>
          <p:cNvSpPr>
            <a:spLocks noChangeAspect="1" noChangeArrowheads="1"/>
          </p:cNvSpPr>
          <p:nvPr/>
        </p:nvSpPr>
        <p:spPr bwMode="auto">
          <a:xfrm>
            <a:off x="155575" y="-685800"/>
            <a:ext cx="1743075" cy="1428750"/>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77828" name="Picture 4" descr="Αποτέλεσμα εικόνας για Randy Malamud"/>
          <p:cNvPicPr>
            <a:picLocks noChangeAspect="1" noChangeArrowheads="1"/>
          </p:cNvPicPr>
          <p:nvPr/>
        </p:nvPicPr>
        <p:blipFill>
          <a:blip r:embed="rId2" cstate="print"/>
          <a:srcRect/>
          <a:stretch>
            <a:fillRect/>
          </a:stretch>
        </p:blipFill>
        <p:spPr bwMode="auto">
          <a:xfrm>
            <a:off x="5934075" y="0"/>
            <a:ext cx="3209925" cy="2619375"/>
          </a:xfrm>
          <a:prstGeom prst="rect">
            <a:avLst/>
          </a:prstGeom>
          <a:noFill/>
        </p:spPr>
      </p:pic>
      <p:sp>
        <p:nvSpPr>
          <p:cNvPr id="6" name="Rounded Rectangular Callout 5"/>
          <p:cNvSpPr/>
          <p:nvPr/>
        </p:nvSpPr>
        <p:spPr>
          <a:xfrm>
            <a:off x="179512" y="332656"/>
            <a:ext cx="5328592" cy="5760640"/>
          </a:xfrm>
          <a:prstGeom prst="wedgeRoundRectCallout">
            <a:avLst>
              <a:gd name="adj1" fmla="val 66384"/>
              <a:gd name="adj2" fmla="val -26030"/>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l-GR" b="1" dirty="0">
                <a:solidFill>
                  <a:schemeClr val="bg1"/>
                </a:solidFill>
              </a:rPr>
              <a:t>Αυτό που βλέπουν οι θεατές στον ζωολογικό κήπο, εάν παρατηρήσουμε με προσοχή και περίσκεψη, είναι ότι δεν μπορούμε να δούμε. […] Η εμπειρία του ζωολογικού κήπου είναι </a:t>
            </a:r>
            <a:r>
              <a:rPr lang="el-GR" b="1" dirty="0" err="1">
                <a:solidFill>
                  <a:schemeClr val="bg1"/>
                </a:solidFill>
              </a:rPr>
              <a:t>ηδονοβλεπτική</a:t>
            </a:r>
            <a:r>
              <a:rPr lang="el-GR" b="1" dirty="0">
                <a:solidFill>
                  <a:schemeClr val="bg1"/>
                </a:solidFill>
              </a:rPr>
              <a:t>, ιμπεριαλιστική, </a:t>
            </a:r>
            <a:r>
              <a:rPr lang="el-GR" b="1" dirty="0" err="1">
                <a:solidFill>
                  <a:schemeClr val="bg1"/>
                </a:solidFill>
              </a:rPr>
              <a:t>αναυθεντική</a:t>
            </a:r>
            <a:r>
              <a:rPr lang="el-GR" b="1" dirty="0">
                <a:solidFill>
                  <a:schemeClr val="bg1"/>
                </a:solidFill>
              </a:rPr>
              <a:t> και επιτείνεται στο έθος της καταναλωτικής κουλτούρας, η οποία είναι αντίθετη στη φύση και την οικολογία και άρα επικίνδυνη για τα ζώα. Τα ζώα δεν ανήκουν εκεί. Δεν μπορούν ούτε να είναι ευτυχισμένα εκεί, κάτι που αναιρεί τη δυνατότητα η επίσκεψη στον ζωολογικό κήπο να είναι μια εκπαιδευτική εμπειρία. […] Οι ζωολογικοί κήποι περικλείουν θλιμμένα ζώα, περιορισμένα ζώα, εκτοπισμένα ζώα, αλλά οι θεατές παρακινούνται να εξιδανικεύσουν αυτήν τη συνθήκη και υποκρίνονται ότι κοιτάζουν αληθινά ζώα.</a:t>
            </a:r>
          </a:p>
        </p:txBody>
      </p:sp>
      <p:sp>
        <p:nvSpPr>
          <p:cNvPr id="8" name="TextBox 7"/>
          <p:cNvSpPr txBox="1"/>
          <p:nvPr/>
        </p:nvSpPr>
        <p:spPr>
          <a:xfrm>
            <a:off x="5724128" y="4316903"/>
            <a:ext cx="3395866" cy="1200329"/>
          </a:xfrm>
          <a:prstGeom prst="rect">
            <a:avLst/>
          </a:prstGeom>
          <a:noFill/>
        </p:spPr>
        <p:txBody>
          <a:bodyPr wrap="none" rtlCol="0">
            <a:spAutoFit/>
          </a:bodyPr>
          <a:lstStyle/>
          <a:p>
            <a:r>
              <a:rPr lang="en-US" dirty="0">
                <a:solidFill>
                  <a:srgbClr val="CCFF99"/>
                </a:solidFill>
              </a:rPr>
              <a:t>Randy Malamud: </a:t>
            </a:r>
            <a:r>
              <a:rPr lang="en-US" i="1" dirty="0">
                <a:solidFill>
                  <a:srgbClr val="CCFF99"/>
                </a:solidFill>
              </a:rPr>
              <a:t>An Introduction to </a:t>
            </a:r>
            <a:endParaRPr lang="el-GR" i="1" dirty="0">
              <a:solidFill>
                <a:srgbClr val="CCFF99"/>
              </a:solidFill>
            </a:endParaRPr>
          </a:p>
          <a:p>
            <a:r>
              <a:rPr lang="en-US" i="1" dirty="0">
                <a:solidFill>
                  <a:srgbClr val="CCFF99"/>
                </a:solidFill>
              </a:rPr>
              <a:t>Animals and Visual Culture</a:t>
            </a:r>
            <a:r>
              <a:rPr lang="en-US" dirty="0">
                <a:solidFill>
                  <a:srgbClr val="CCFF99"/>
                </a:solidFill>
              </a:rPr>
              <a:t>, Palgrave </a:t>
            </a:r>
            <a:endParaRPr lang="el-GR" dirty="0">
              <a:solidFill>
                <a:srgbClr val="CCFF99"/>
              </a:solidFill>
            </a:endParaRPr>
          </a:p>
          <a:p>
            <a:r>
              <a:rPr lang="en-US" dirty="0">
                <a:solidFill>
                  <a:srgbClr val="CCFF99"/>
                </a:solidFill>
              </a:rPr>
              <a:t>Macmillan Basingstoke, Hampshire </a:t>
            </a:r>
            <a:endParaRPr lang="el-GR" dirty="0">
              <a:solidFill>
                <a:srgbClr val="CCFF99"/>
              </a:solidFill>
            </a:endParaRPr>
          </a:p>
          <a:p>
            <a:r>
              <a:rPr lang="en-US" dirty="0">
                <a:solidFill>
                  <a:srgbClr val="CCFF99"/>
                </a:solidFill>
              </a:rPr>
              <a:t>2013, </a:t>
            </a:r>
            <a:r>
              <a:rPr lang="el-GR" dirty="0">
                <a:solidFill>
                  <a:srgbClr val="CCFF99"/>
                </a:solidFill>
              </a:rPr>
              <a:t>σ</a:t>
            </a:r>
            <a:r>
              <a:rPr lang="en-US" dirty="0">
                <a:solidFill>
                  <a:srgbClr val="CCFF99"/>
                </a:solidFill>
              </a:rPr>
              <a:t>. 115.</a:t>
            </a:r>
            <a:endParaRPr lang="el-GR" dirty="0">
              <a:solidFill>
                <a:srgbClr val="CCFF99"/>
              </a:solidFill>
            </a:endParaRPr>
          </a:p>
        </p:txBody>
      </p:sp>
    </p:spTree>
  </p:cSld>
  <p:clrMapOvr>
    <a:masterClrMapping/>
  </p:clrMapOvr>
  <p:transition>
    <p:zoom dir="in"/>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27384"/>
            <a:ext cx="9144000" cy="707886"/>
          </a:xfrm>
          <a:prstGeom prst="rect">
            <a:avLst/>
          </a:prstGeom>
          <a:noFill/>
        </p:spPr>
        <p:txBody>
          <a:bodyPr wrap="square" rtlCol="0">
            <a:spAutoFit/>
          </a:bodyPr>
          <a:lstStyle/>
          <a:p>
            <a:endParaRPr lang="el-GR" sz="2000" dirty="0"/>
          </a:p>
          <a:p>
            <a:endParaRPr lang="el-GR" sz="2000" b="1" dirty="0">
              <a:solidFill>
                <a:srgbClr val="F9F7D3"/>
              </a:solidFill>
            </a:endParaRPr>
          </a:p>
        </p:txBody>
      </p:sp>
      <p:pic>
        <p:nvPicPr>
          <p:cNvPr id="7170" name="Picture 2"/>
          <p:cNvPicPr>
            <a:picLocks noGrp="1" noChangeAspect="1" noChangeArrowheads="1"/>
          </p:cNvPicPr>
          <p:nvPr>
            <p:ph idx="1"/>
          </p:nvPr>
        </p:nvPicPr>
        <p:blipFill>
          <a:blip r:embed="rId2" cstate="print"/>
          <a:srcRect/>
          <a:stretch>
            <a:fillRect/>
          </a:stretch>
        </p:blipFill>
        <p:spPr bwMode="auto">
          <a:xfrm>
            <a:off x="-180528" y="7818"/>
            <a:ext cx="9324528" cy="7021582"/>
          </a:xfrm>
          <a:prstGeom prst="rect">
            <a:avLst/>
          </a:prstGeom>
          <a:noFill/>
          <a:ln w="9525">
            <a:noFill/>
            <a:miter lim="800000"/>
            <a:headEnd/>
            <a:tailEnd/>
          </a:ln>
        </p:spPr>
      </p:pic>
      <p:sp>
        <p:nvSpPr>
          <p:cNvPr id="5" name="TextBox 4"/>
          <p:cNvSpPr txBox="1"/>
          <p:nvPr/>
        </p:nvSpPr>
        <p:spPr>
          <a:xfrm>
            <a:off x="2483768" y="6453336"/>
            <a:ext cx="3004925" cy="369332"/>
          </a:xfrm>
          <a:prstGeom prst="rect">
            <a:avLst/>
          </a:prstGeom>
          <a:noFill/>
        </p:spPr>
        <p:txBody>
          <a:bodyPr wrap="none" rtlCol="0">
            <a:spAutoFit/>
          </a:bodyPr>
          <a:lstStyle/>
          <a:p>
            <a:r>
              <a:rPr lang="en-US" dirty="0"/>
              <a:t>Hans </a:t>
            </a:r>
            <a:r>
              <a:rPr lang="en-US" dirty="0" err="1"/>
              <a:t>Schomburgk</a:t>
            </a:r>
            <a:r>
              <a:rPr lang="en-US" dirty="0"/>
              <a:t> on a bicycle.</a:t>
            </a:r>
            <a:endParaRPr lang="el-GR" dirty="0"/>
          </a:p>
        </p:txBody>
      </p:sp>
    </p:spTree>
  </p:cSld>
  <p:clrMapOvr>
    <a:masterClrMapping/>
  </p:clrMapOvr>
  <p:transition>
    <p:zoom dir="in"/>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l-GR" dirty="0"/>
              <a:t> </a:t>
            </a:r>
          </a:p>
          <a:p>
            <a:pPr>
              <a:buNone/>
            </a:pPr>
            <a:r>
              <a:rPr lang="el-GR" dirty="0"/>
              <a:t>						</a:t>
            </a:r>
            <a:endParaRPr lang="en-US" dirty="0"/>
          </a:p>
          <a:p>
            <a:endParaRPr lang="en-US" dirty="0"/>
          </a:p>
          <a:p>
            <a:endParaRPr lang="el-GR" dirty="0"/>
          </a:p>
          <a:p>
            <a:endParaRPr lang="el-GR" dirty="0"/>
          </a:p>
          <a:p>
            <a:endParaRPr lang="el-GR" dirty="0"/>
          </a:p>
        </p:txBody>
      </p:sp>
      <p:sp>
        <p:nvSpPr>
          <p:cNvPr id="7" name="TextBox 6"/>
          <p:cNvSpPr txBox="1"/>
          <p:nvPr/>
        </p:nvSpPr>
        <p:spPr>
          <a:xfrm>
            <a:off x="0" y="-27384"/>
            <a:ext cx="9144000" cy="5509200"/>
          </a:xfrm>
          <a:prstGeom prst="rect">
            <a:avLst/>
          </a:prstGeom>
          <a:noFill/>
        </p:spPr>
        <p:txBody>
          <a:bodyPr wrap="square" rtlCol="0">
            <a:spAutoFit/>
          </a:bodyPr>
          <a:lstStyle/>
          <a:p>
            <a:r>
              <a:rPr lang="el-GR" sz="2400" b="1" dirty="0">
                <a:solidFill>
                  <a:srgbClr val="F9F7D3"/>
                </a:solidFill>
              </a:rPr>
              <a:t>Είναι συχνές οι περιπτώσεις ζώων που δεν κινούνται ή δεν αντιδρούν στις κινήσεις ή στα κελεύσματα των θεατών. Τότε η σκηνή μπορεί να γίνει «</a:t>
            </a:r>
            <a:r>
              <a:rPr lang="el-GR" sz="2400" b="1" dirty="0" err="1">
                <a:solidFill>
                  <a:srgbClr val="F9F7D3"/>
                </a:solidFill>
              </a:rPr>
              <a:t>διαδραστική</a:t>
            </a:r>
            <a:r>
              <a:rPr lang="el-GR" sz="2400" b="1" dirty="0">
                <a:solidFill>
                  <a:srgbClr val="F9F7D3"/>
                </a:solidFill>
              </a:rPr>
              <a:t>» και οι θεατές να πετάξουν πέτρες ή άλλα αντικείμενα ώστε να παρακινήσουν τα ζώα-</a:t>
            </a:r>
            <a:r>
              <a:rPr lang="en-US" sz="2400" b="1" dirty="0">
                <a:solidFill>
                  <a:srgbClr val="F9F7D3"/>
                </a:solidFill>
              </a:rPr>
              <a:t>performers </a:t>
            </a:r>
            <a:r>
              <a:rPr lang="el-GR" sz="2400" b="1" dirty="0">
                <a:solidFill>
                  <a:srgbClr val="F9F7D3"/>
                </a:solidFill>
              </a:rPr>
              <a:t>να αντιδράσουν. </a:t>
            </a:r>
          </a:p>
          <a:p>
            <a:endParaRPr lang="el-GR" sz="2400" b="1" dirty="0">
              <a:solidFill>
                <a:srgbClr val="F9F7D3"/>
              </a:solidFill>
            </a:endParaRPr>
          </a:p>
          <a:p>
            <a:r>
              <a:rPr lang="el-GR" sz="2400" b="1" dirty="0">
                <a:solidFill>
                  <a:srgbClr val="F9F7D3"/>
                </a:solidFill>
              </a:rPr>
              <a:t>Η «πολιτισμένη» αυτή </a:t>
            </a:r>
            <a:r>
              <a:rPr lang="el-GR" sz="2400" b="1" dirty="0" err="1">
                <a:solidFill>
                  <a:srgbClr val="F9F7D3"/>
                </a:solidFill>
              </a:rPr>
              <a:t>διάδραση</a:t>
            </a:r>
            <a:r>
              <a:rPr lang="el-GR" sz="2400" b="1" dirty="0">
                <a:solidFill>
                  <a:srgbClr val="F9F7D3"/>
                </a:solidFill>
              </a:rPr>
              <a:t> καταλήγει στον τραυματισμό των ζώων. Άλλη παρόμοια </a:t>
            </a:r>
            <a:r>
              <a:rPr lang="el-GR" sz="2400" b="1" dirty="0" err="1">
                <a:solidFill>
                  <a:srgbClr val="F9F7D3"/>
                </a:solidFill>
              </a:rPr>
              <a:t>διάδραση</a:t>
            </a:r>
            <a:r>
              <a:rPr lang="el-GR" sz="2400" b="1" dirty="0">
                <a:solidFill>
                  <a:srgbClr val="F9F7D3"/>
                </a:solidFill>
              </a:rPr>
              <a:t> επιτυγχάνεται όταν οι θεατές εκμεταλλεύονται την πείνα των ζώων, μετατρέποντάς τα σε «κωμικούς» ή και βίαιους </a:t>
            </a:r>
            <a:r>
              <a:rPr lang="en-US" sz="2400" b="1" dirty="0">
                <a:solidFill>
                  <a:srgbClr val="F9F7D3"/>
                </a:solidFill>
              </a:rPr>
              <a:t>performers</a:t>
            </a:r>
            <a:r>
              <a:rPr lang="el-GR" sz="2400" b="1" dirty="0">
                <a:solidFill>
                  <a:srgbClr val="F9F7D3"/>
                </a:solidFill>
              </a:rPr>
              <a:t> που αναζητούν λίγη τροφή. </a:t>
            </a:r>
          </a:p>
          <a:p>
            <a:endParaRPr lang="el-GR" sz="2400" b="1" dirty="0">
              <a:solidFill>
                <a:srgbClr val="F9F7D3"/>
              </a:solidFill>
            </a:endParaRPr>
          </a:p>
          <a:p>
            <a:r>
              <a:rPr lang="el-GR" sz="2400" b="1" dirty="0">
                <a:solidFill>
                  <a:srgbClr val="F9F7D3"/>
                </a:solidFill>
              </a:rPr>
              <a:t>Εάν η παρέμβαση αυτή προτείνεται από τη διεύθυνση του ζωολογικού κήπου, τότε έχουμε ένα πλήρες σκηνοθετικό σχέδιο για το περιεχόμενο και την εξέλιξη της </a:t>
            </a:r>
            <a:r>
              <a:rPr lang="en-US" sz="2400" b="1" dirty="0">
                <a:solidFill>
                  <a:srgbClr val="F9F7D3"/>
                </a:solidFill>
              </a:rPr>
              <a:t>performance</a:t>
            </a:r>
            <a:r>
              <a:rPr lang="el-GR" sz="2400" b="1" dirty="0">
                <a:solidFill>
                  <a:srgbClr val="F9F7D3"/>
                </a:solidFill>
              </a:rPr>
              <a:t> των ζώων. </a:t>
            </a:r>
          </a:p>
          <a:p>
            <a:endParaRPr lang="el-GR" sz="2000" dirty="0"/>
          </a:p>
          <a:p>
            <a:endParaRPr lang="el-GR" sz="2000" b="1" dirty="0">
              <a:solidFill>
                <a:srgbClr val="F9F7D3"/>
              </a:solidFill>
            </a:endParaRPr>
          </a:p>
        </p:txBody>
      </p:sp>
    </p:spTree>
  </p:cSld>
  <p:clrMapOvr>
    <a:masterClrMapping/>
  </p:clrMapOvr>
  <p:transition>
    <p:zoom dir="in"/>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27384"/>
            <a:ext cx="9144000" cy="707886"/>
          </a:xfrm>
          <a:prstGeom prst="rect">
            <a:avLst/>
          </a:prstGeom>
          <a:noFill/>
        </p:spPr>
        <p:txBody>
          <a:bodyPr wrap="square" rtlCol="0">
            <a:spAutoFit/>
          </a:bodyPr>
          <a:lstStyle/>
          <a:p>
            <a:endParaRPr lang="el-GR" sz="2000" dirty="0"/>
          </a:p>
          <a:p>
            <a:endParaRPr lang="el-GR" sz="2000" b="1" dirty="0">
              <a:solidFill>
                <a:srgbClr val="F9F7D3"/>
              </a:solidFill>
            </a:endParaRPr>
          </a:p>
        </p:txBody>
      </p:sp>
      <p:pic>
        <p:nvPicPr>
          <p:cNvPr id="2050" name="Picture 2"/>
          <p:cNvPicPr>
            <a:picLocks noGrp="1" noChangeAspect="1" noChangeArrowheads="1"/>
          </p:cNvPicPr>
          <p:nvPr>
            <p:ph idx="1"/>
          </p:nvPr>
        </p:nvPicPr>
        <p:blipFill>
          <a:blip r:embed="rId2" cstate="print"/>
          <a:srcRect/>
          <a:stretch>
            <a:fillRect/>
          </a:stretch>
        </p:blipFill>
        <p:spPr bwMode="auto">
          <a:xfrm>
            <a:off x="-380634" y="0"/>
            <a:ext cx="9524634" cy="6858000"/>
          </a:xfrm>
          <a:prstGeom prst="rect">
            <a:avLst/>
          </a:prstGeom>
          <a:noFill/>
          <a:ln w="9525">
            <a:noFill/>
            <a:miter lim="800000"/>
            <a:headEnd/>
            <a:tailEnd/>
          </a:ln>
        </p:spPr>
      </p:pic>
      <p:sp>
        <p:nvSpPr>
          <p:cNvPr id="6" name="TextBox 5"/>
          <p:cNvSpPr txBox="1"/>
          <p:nvPr/>
        </p:nvSpPr>
        <p:spPr>
          <a:xfrm>
            <a:off x="683568" y="6093296"/>
            <a:ext cx="7089505" cy="646331"/>
          </a:xfrm>
          <a:prstGeom prst="rect">
            <a:avLst/>
          </a:prstGeom>
          <a:noFill/>
        </p:spPr>
        <p:txBody>
          <a:bodyPr wrap="none" rtlCol="0">
            <a:spAutoFit/>
          </a:bodyPr>
          <a:lstStyle/>
          <a:p>
            <a:r>
              <a:rPr lang="en-US" dirty="0"/>
              <a:t>Le Pettit (after Thomas </a:t>
            </a:r>
            <a:r>
              <a:rPr lang="en-US" dirty="0" err="1"/>
              <a:t>Hosmer</a:t>
            </a:r>
            <a:r>
              <a:rPr lang="en-US" dirty="0"/>
              <a:t> Shepherd), </a:t>
            </a:r>
            <a:r>
              <a:rPr lang="en-US" i="1" dirty="0"/>
              <a:t>The Zoological Gardens, Regent’s</a:t>
            </a:r>
          </a:p>
          <a:p>
            <a:r>
              <a:rPr lang="en-US" i="1" dirty="0"/>
              <a:t>Park. From Views of Mighty London: Its Environs and Royal Palaces (London, 1854).</a:t>
            </a:r>
            <a:endParaRPr lang="el-GR" dirty="0"/>
          </a:p>
        </p:txBody>
      </p:sp>
    </p:spTree>
  </p:cSld>
  <p:clrMapOvr>
    <a:masterClrMapping/>
  </p:clrMapOvr>
  <p:transition>
    <p:zoom dir="in"/>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endParaRPr lang="el-GR" dirty="0">
              <a:solidFill>
                <a:srgbClr val="CCFF99"/>
              </a:solidFill>
            </a:endParaRPr>
          </a:p>
        </p:txBody>
      </p:sp>
      <p:sp>
        <p:nvSpPr>
          <p:cNvPr id="6" name="Rectangle 5"/>
          <p:cNvSpPr/>
          <p:nvPr/>
        </p:nvSpPr>
        <p:spPr>
          <a:xfrm>
            <a:off x="0" y="0"/>
            <a:ext cx="9324528" cy="7029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l-GR" dirty="0">
              <a:solidFill>
                <a:schemeClr val="tx1"/>
              </a:solidFill>
            </a:endParaRPr>
          </a:p>
        </p:txBody>
      </p:sp>
      <p:pic>
        <p:nvPicPr>
          <p:cNvPr id="71682" name="Picture 2" descr="Αποτέλεσμα εικόνας για Carl Hagenbeck"/>
          <p:cNvPicPr>
            <a:picLocks noChangeAspect="1" noChangeArrowheads="1"/>
          </p:cNvPicPr>
          <p:nvPr/>
        </p:nvPicPr>
        <p:blipFill>
          <a:blip r:embed="rId2" cstate="print"/>
          <a:srcRect/>
          <a:stretch>
            <a:fillRect/>
          </a:stretch>
        </p:blipFill>
        <p:spPr bwMode="auto">
          <a:xfrm>
            <a:off x="0" y="39056"/>
            <a:ext cx="9324528" cy="7278376"/>
          </a:xfrm>
          <a:prstGeom prst="rect">
            <a:avLst/>
          </a:prstGeom>
          <a:noFill/>
        </p:spPr>
      </p:pic>
      <p:sp>
        <p:nvSpPr>
          <p:cNvPr id="5" name="TextBox 4"/>
          <p:cNvSpPr txBox="1"/>
          <p:nvPr/>
        </p:nvSpPr>
        <p:spPr>
          <a:xfrm>
            <a:off x="-36512" y="-27384"/>
            <a:ext cx="9324529" cy="3970318"/>
          </a:xfrm>
          <a:prstGeom prst="rect">
            <a:avLst/>
          </a:prstGeom>
          <a:noFill/>
        </p:spPr>
        <p:txBody>
          <a:bodyPr wrap="square" rtlCol="0">
            <a:spAutoFit/>
          </a:bodyPr>
          <a:lstStyle/>
          <a:p>
            <a:r>
              <a:rPr lang="el-GR" b="1" dirty="0">
                <a:solidFill>
                  <a:schemeClr val="bg1"/>
                </a:solidFill>
              </a:rPr>
              <a:t>Ένας έμπορος ζώων με έδρα το Αμβούργο, ο </a:t>
            </a:r>
            <a:r>
              <a:rPr lang="en-US" b="1" dirty="0">
                <a:solidFill>
                  <a:schemeClr val="bg1"/>
                </a:solidFill>
              </a:rPr>
              <a:t>Carl </a:t>
            </a:r>
            <a:r>
              <a:rPr lang="en-US" b="1" dirty="0" err="1">
                <a:solidFill>
                  <a:schemeClr val="bg1"/>
                </a:solidFill>
              </a:rPr>
              <a:t>Hagenbeck</a:t>
            </a:r>
            <a:r>
              <a:rPr lang="el-GR" b="1" dirty="0">
                <a:solidFill>
                  <a:schemeClr val="bg1"/>
                </a:solidFill>
              </a:rPr>
              <a:t>, ήταν ο πρώτος που κατήργησε τα </a:t>
            </a:r>
          </a:p>
          <a:p>
            <a:r>
              <a:rPr lang="el-GR" b="1" dirty="0">
                <a:solidFill>
                  <a:schemeClr val="bg1"/>
                </a:solidFill>
              </a:rPr>
              <a:t>στενά κλουβιά και δημιούργησε το 1907 ένα «</a:t>
            </a:r>
            <a:r>
              <a:rPr lang="el-GR" b="1" dirty="0">
                <a:solidFill>
                  <a:srgbClr val="C00000"/>
                </a:solidFill>
              </a:rPr>
              <a:t>ανοικτό</a:t>
            </a:r>
            <a:r>
              <a:rPr lang="el-GR" b="1" dirty="0">
                <a:solidFill>
                  <a:schemeClr val="bg1"/>
                </a:solidFill>
              </a:rPr>
              <a:t>» πάρκο ζώων, τα οποία θα χωρίζονταν από τους θεατές,</a:t>
            </a:r>
          </a:p>
          <a:p>
            <a:r>
              <a:rPr lang="el-GR" b="1" dirty="0">
                <a:solidFill>
                  <a:schemeClr val="bg1"/>
                </a:solidFill>
              </a:rPr>
              <a:t>αλλά και μεταξύ τους, με μια σειρά από κρυμμένα ορύγματα, ώστε να δίνεται η εικόνα ότι </a:t>
            </a:r>
          </a:p>
          <a:p>
            <a:r>
              <a:rPr lang="el-GR" b="1" dirty="0">
                <a:solidFill>
                  <a:schemeClr val="bg1"/>
                </a:solidFill>
              </a:rPr>
              <a:t>περιφέρονται ελεύθερα σε έναν ευρύ χώρο                                        που έμοιαζε με το φυσικό τους </a:t>
            </a:r>
          </a:p>
          <a:p>
            <a:r>
              <a:rPr lang="el-GR" b="1" dirty="0">
                <a:solidFill>
                  <a:schemeClr val="bg1"/>
                </a:solidFill>
              </a:rPr>
              <a:t>περιβάλλον. Αυτό το μοντέλο θα                                                          υιοθετηθεί στον 20ό αιώνα. </a:t>
            </a:r>
          </a:p>
          <a:p>
            <a:r>
              <a:rPr lang="el-GR" b="1" dirty="0">
                <a:solidFill>
                  <a:schemeClr val="bg1"/>
                </a:solidFill>
              </a:rPr>
              <a:t>Ο </a:t>
            </a:r>
            <a:r>
              <a:rPr lang="en-US" b="1" dirty="0" err="1">
                <a:solidFill>
                  <a:schemeClr val="bg1"/>
                </a:solidFill>
              </a:rPr>
              <a:t>Hagenbeck</a:t>
            </a:r>
            <a:r>
              <a:rPr lang="en-US" b="1" baseline="30000" dirty="0">
                <a:solidFill>
                  <a:schemeClr val="bg1"/>
                </a:solidFill>
              </a:rPr>
              <a:t> </a:t>
            </a:r>
            <a:r>
              <a:rPr lang="el-GR" b="1" dirty="0">
                <a:solidFill>
                  <a:schemeClr val="bg1"/>
                </a:solidFill>
              </a:rPr>
              <a:t>στην 20ετή λειτουργία                                                       της επιχείρησής του είχε </a:t>
            </a:r>
          </a:p>
          <a:p>
            <a:r>
              <a:rPr lang="el-GR" b="1" dirty="0">
                <a:solidFill>
                  <a:schemeClr val="bg1"/>
                </a:solidFill>
              </a:rPr>
              <a:t>μεταφέρει στους ζωολογικούς </a:t>
            </a:r>
          </a:p>
          <a:p>
            <a:r>
              <a:rPr lang="el-GR" b="1" dirty="0">
                <a:solidFill>
                  <a:schemeClr val="bg1"/>
                </a:solidFill>
              </a:rPr>
              <a:t>κήπους περίπου 700 λεοπαρδάλεις, </a:t>
            </a:r>
          </a:p>
          <a:p>
            <a:r>
              <a:rPr lang="el-GR" b="1" dirty="0">
                <a:solidFill>
                  <a:schemeClr val="bg1"/>
                </a:solidFill>
              </a:rPr>
              <a:t>1000 λιοντάρια, 400 τίγρεις, </a:t>
            </a:r>
          </a:p>
          <a:p>
            <a:r>
              <a:rPr lang="el-GR" b="1" dirty="0">
                <a:solidFill>
                  <a:schemeClr val="bg1"/>
                </a:solidFill>
              </a:rPr>
              <a:t>1000 αρκούδες, 800 ύαινες, </a:t>
            </a:r>
          </a:p>
          <a:p>
            <a:r>
              <a:rPr lang="el-GR" b="1" dirty="0">
                <a:solidFill>
                  <a:schemeClr val="bg1"/>
                </a:solidFill>
              </a:rPr>
              <a:t>300 ελέφαντες, 10.000 μαϊμούδες </a:t>
            </a:r>
          </a:p>
          <a:p>
            <a:r>
              <a:rPr lang="el-GR" b="1" dirty="0">
                <a:solidFill>
                  <a:schemeClr val="bg1"/>
                </a:solidFill>
              </a:rPr>
              <a:t>και πάνω από 100.000 πουλιά. </a:t>
            </a:r>
          </a:p>
          <a:p>
            <a:r>
              <a:rPr lang="el-GR" b="1" dirty="0">
                <a:solidFill>
                  <a:schemeClr val="bg1"/>
                </a:solidFill>
              </a:rPr>
              <a:t>τους</a:t>
            </a:r>
          </a:p>
        </p:txBody>
      </p:sp>
    </p:spTree>
  </p:cSld>
  <p:clrMapOvr>
    <a:masterClrMapping/>
  </p:clrMapOvr>
  <p:transition>
    <p:zoom dir="in"/>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7999"/>
          </a:xfrm>
        </p:spPr>
        <p:txBody>
          <a:bodyPr/>
          <a:lstStyle/>
          <a:p>
            <a:endParaRPr lang="el-GR" dirty="0"/>
          </a:p>
        </p:txBody>
      </p:sp>
      <p:sp>
        <p:nvSpPr>
          <p:cNvPr id="3" name="Subtitle 2"/>
          <p:cNvSpPr>
            <a:spLocks noGrp="1"/>
          </p:cNvSpPr>
          <p:nvPr>
            <p:ph type="subTitle" idx="1"/>
          </p:nvPr>
        </p:nvSpPr>
        <p:spPr>
          <a:xfrm>
            <a:off x="1371600" y="6172200"/>
            <a:ext cx="6400800" cy="685800"/>
          </a:xfrm>
        </p:spPr>
        <p:txBody>
          <a:bodyPr/>
          <a:lstStyle/>
          <a:p>
            <a:endParaRPr lang="el-GR" dirty="0"/>
          </a:p>
        </p:txBody>
      </p:sp>
      <p:pic>
        <p:nvPicPr>
          <p:cNvPr id="21506" name="Picture 2"/>
          <p:cNvPicPr>
            <a:picLocks noChangeAspect="1" noChangeArrowheads="1"/>
          </p:cNvPicPr>
          <p:nvPr/>
        </p:nvPicPr>
        <p:blipFill>
          <a:blip r:embed="rId2" cstate="print"/>
          <a:srcRect/>
          <a:stretch>
            <a:fillRect/>
          </a:stretch>
        </p:blipFill>
        <p:spPr bwMode="auto">
          <a:xfrm>
            <a:off x="-28866" y="-3458"/>
            <a:ext cx="9172866" cy="6861458"/>
          </a:xfrm>
          <a:prstGeom prst="rect">
            <a:avLst/>
          </a:prstGeom>
          <a:noFill/>
          <a:ln w="9525">
            <a:noFill/>
            <a:miter lim="800000"/>
            <a:headEnd/>
            <a:tailEnd/>
          </a:ln>
        </p:spPr>
      </p:pic>
      <p:sp>
        <p:nvSpPr>
          <p:cNvPr id="6" name="TextBox 5"/>
          <p:cNvSpPr txBox="1"/>
          <p:nvPr/>
        </p:nvSpPr>
        <p:spPr>
          <a:xfrm>
            <a:off x="395536" y="6165304"/>
            <a:ext cx="6289992" cy="369332"/>
          </a:xfrm>
          <a:prstGeom prst="rect">
            <a:avLst/>
          </a:prstGeom>
          <a:noFill/>
        </p:spPr>
        <p:txBody>
          <a:bodyPr wrap="none" rtlCol="0">
            <a:spAutoFit/>
          </a:bodyPr>
          <a:lstStyle/>
          <a:p>
            <a:r>
              <a:rPr lang="en-US" dirty="0" err="1">
                <a:solidFill>
                  <a:srgbClr val="F9F7D3"/>
                </a:solidFill>
              </a:rPr>
              <a:t>Hagenbeck’s</a:t>
            </a:r>
            <a:r>
              <a:rPr lang="en-US" dirty="0">
                <a:solidFill>
                  <a:srgbClr val="F9F7D3"/>
                </a:solidFill>
              </a:rPr>
              <a:t> Animal Park, enclosure for grazing animals, mid-1920s.</a:t>
            </a:r>
            <a:endParaRPr lang="el-GR" dirty="0">
              <a:solidFill>
                <a:srgbClr val="F9F7D3"/>
              </a:solidFill>
            </a:endParaRPr>
          </a:p>
        </p:txBody>
      </p:sp>
    </p:spTree>
  </p:cSld>
  <p:clrMapOvr>
    <a:masterClrMapping/>
  </p:clrMapOvr>
  <p:transition>
    <p:zoom dir="in"/>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7999"/>
          </a:xfrm>
        </p:spPr>
        <p:txBody>
          <a:bodyPr/>
          <a:lstStyle/>
          <a:p>
            <a:endParaRPr lang="el-GR" dirty="0"/>
          </a:p>
        </p:txBody>
      </p:sp>
      <p:sp>
        <p:nvSpPr>
          <p:cNvPr id="3" name="Subtitle 2"/>
          <p:cNvSpPr>
            <a:spLocks noGrp="1"/>
          </p:cNvSpPr>
          <p:nvPr>
            <p:ph type="subTitle" idx="1"/>
          </p:nvPr>
        </p:nvSpPr>
        <p:spPr>
          <a:xfrm>
            <a:off x="1371600" y="6172200"/>
            <a:ext cx="6400800" cy="685800"/>
          </a:xfrm>
        </p:spPr>
        <p:txBody>
          <a:bodyPr/>
          <a:lstStyle/>
          <a:p>
            <a:endParaRPr lang="el-GR" dirty="0"/>
          </a:p>
        </p:txBody>
      </p:sp>
      <p:pic>
        <p:nvPicPr>
          <p:cNvPr id="22530" name="Picture 2"/>
          <p:cNvPicPr>
            <a:picLocks noChangeAspect="1" noChangeArrowheads="1"/>
          </p:cNvPicPr>
          <p:nvPr/>
        </p:nvPicPr>
        <p:blipFill>
          <a:blip r:embed="rId2" cstate="print"/>
          <a:srcRect/>
          <a:stretch>
            <a:fillRect/>
          </a:stretch>
        </p:blipFill>
        <p:spPr bwMode="auto">
          <a:xfrm>
            <a:off x="0" y="1"/>
            <a:ext cx="7596336" cy="7389440"/>
          </a:xfrm>
          <a:prstGeom prst="rect">
            <a:avLst/>
          </a:prstGeom>
          <a:noFill/>
          <a:ln w="9525">
            <a:noFill/>
            <a:miter lim="800000"/>
            <a:headEnd/>
            <a:tailEnd/>
          </a:ln>
        </p:spPr>
      </p:pic>
      <p:sp>
        <p:nvSpPr>
          <p:cNvPr id="6" name="TextBox 5"/>
          <p:cNvSpPr txBox="1"/>
          <p:nvPr/>
        </p:nvSpPr>
        <p:spPr>
          <a:xfrm>
            <a:off x="7524328" y="1700808"/>
            <a:ext cx="1619672" cy="1754326"/>
          </a:xfrm>
          <a:prstGeom prst="rect">
            <a:avLst/>
          </a:prstGeom>
          <a:noFill/>
        </p:spPr>
        <p:txBody>
          <a:bodyPr wrap="square" rtlCol="0">
            <a:spAutoFit/>
          </a:bodyPr>
          <a:lstStyle/>
          <a:p>
            <a:r>
              <a:rPr lang="en-US" i="1" dirty="0">
                <a:solidFill>
                  <a:srgbClr val="F9F7D3"/>
                </a:solidFill>
              </a:rPr>
              <a:t>Carl </a:t>
            </a:r>
            <a:r>
              <a:rPr lang="en-US" i="1" dirty="0" err="1">
                <a:solidFill>
                  <a:srgbClr val="F9F7D3"/>
                </a:solidFill>
              </a:rPr>
              <a:t>Hagenbeck’s</a:t>
            </a:r>
            <a:r>
              <a:rPr lang="en-US" i="1" dirty="0">
                <a:solidFill>
                  <a:srgbClr val="F9F7D3"/>
                </a:solidFill>
              </a:rPr>
              <a:t> Zoological Paradise, The Zoological Garden of the Future, 1898.</a:t>
            </a:r>
            <a:endParaRPr lang="el-GR" dirty="0">
              <a:solidFill>
                <a:srgbClr val="F9F7D3"/>
              </a:solidFill>
            </a:endParaRPr>
          </a:p>
        </p:txBody>
      </p:sp>
    </p:spTree>
  </p:cSld>
  <p:clrMapOvr>
    <a:masterClrMapping/>
  </p:clrMapOvr>
  <p:transition>
    <p:zoom dir="in"/>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7999"/>
          </a:xfrm>
        </p:spPr>
        <p:txBody>
          <a:bodyPr/>
          <a:lstStyle/>
          <a:p>
            <a:endParaRPr lang="el-GR" dirty="0"/>
          </a:p>
        </p:txBody>
      </p:sp>
      <p:pic>
        <p:nvPicPr>
          <p:cNvPr id="23554" name="Picture 2"/>
          <p:cNvPicPr>
            <a:picLocks noChangeAspect="1" noChangeArrowheads="1"/>
          </p:cNvPicPr>
          <p:nvPr/>
        </p:nvPicPr>
        <p:blipFill>
          <a:blip r:embed="rId2" cstate="print"/>
          <a:srcRect/>
          <a:stretch>
            <a:fillRect/>
          </a:stretch>
        </p:blipFill>
        <p:spPr bwMode="auto">
          <a:xfrm>
            <a:off x="-108520" y="0"/>
            <a:ext cx="9252520" cy="6858000"/>
          </a:xfrm>
          <a:prstGeom prst="rect">
            <a:avLst/>
          </a:prstGeom>
          <a:noFill/>
          <a:ln w="9525">
            <a:noFill/>
            <a:miter lim="800000"/>
            <a:headEnd/>
            <a:tailEnd/>
          </a:ln>
        </p:spPr>
      </p:pic>
      <p:sp>
        <p:nvSpPr>
          <p:cNvPr id="7" name="TextBox 6"/>
          <p:cNvSpPr txBox="1"/>
          <p:nvPr/>
        </p:nvSpPr>
        <p:spPr>
          <a:xfrm>
            <a:off x="611560" y="6165304"/>
            <a:ext cx="5068247" cy="369332"/>
          </a:xfrm>
          <a:prstGeom prst="rect">
            <a:avLst/>
          </a:prstGeom>
          <a:noFill/>
        </p:spPr>
        <p:txBody>
          <a:bodyPr wrap="none" rtlCol="0">
            <a:spAutoFit/>
          </a:bodyPr>
          <a:lstStyle/>
          <a:p>
            <a:r>
              <a:rPr lang="fr-FR" dirty="0" err="1">
                <a:solidFill>
                  <a:srgbClr val="F9F7D3"/>
                </a:solidFill>
              </a:rPr>
              <a:t>Hagenbeck’s</a:t>
            </a:r>
            <a:r>
              <a:rPr lang="fr-FR" dirty="0">
                <a:solidFill>
                  <a:srgbClr val="F9F7D3"/>
                </a:solidFill>
              </a:rPr>
              <a:t> Animal Park, main panorama, </a:t>
            </a:r>
            <a:r>
              <a:rPr lang="fr-FR" dirty="0" err="1">
                <a:solidFill>
                  <a:srgbClr val="F9F7D3"/>
                </a:solidFill>
              </a:rPr>
              <a:t>mid</a:t>
            </a:r>
            <a:r>
              <a:rPr lang="fr-FR" dirty="0">
                <a:solidFill>
                  <a:srgbClr val="F9F7D3"/>
                </a:solidFill>
              </a:rPr>
              <a:t>-1920s.</a:t>
            </a:r>
            <a:endParaRPr lang="el-GR" dirty="0">
              <a:solidFill>
                <a:srgbClr val="F9F7D3"/>
              </a:solidFill>
            </a:endParaRPr>
          </a:p>
        </p:txBody>
      </p:sp>
    </p:spTree>
  </p:cSld>
  <p:clrMapOvr>
    <a:masterClrMapping/>
  </p:clrMapOvr>
  <p:transition>
    <p:zoom dir="in"/>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7999"/>
          </a:xfrm>
        </p:spPr>
        <p:txBody>
          <a:bodyPr/>
          <a:lstStyle/>
          <a:p>
            <a:endParaRPr lang="el-GR" dirty="0"/>
          </a:p>
        </p:txBody>
      </p:sp>
      <p:sp>
        <p:nvSpPr>
          <p:cNvPr id="3" name="Subtitle 2"/>
          <p:cNvSpPr>
            <a:spLocks noGrp="1"/>
          </p:cNvSpPr>
          <p:nvPr>
            <p:ph type="subTitle" idx="1"/>
          </p:nvPr>
        </p:nvSpPr>
        <p:spPr>
          <a:xfrm>
            <a:off x="1371600" y="6172200"/>
            <a:ext cx="6400800" cy="685800"/>
          </a:xfrm>
        </p:spPr>
        <p:txBody>
          <a:bodyPr/>
          <a:lstStyle/>
          <a:p>
            <a:endParaRPr lang="el-GR" dirty="0"/>
          </a:p>
        </p:txBody>
      </p:sp>
      <p:pic>
        <p:nvPicPr>
          <p:cNvPr id="4" name="Εικόνα 4"/>
          <p:cNvPicPr>
            <a:picLocks noChangeAspect="1"/>
          </p:cNvPicPr>
          <p:nvPr/>
        </p:nvPicPr>
        <p:blipFill>
          <a:blip r:embed="rId2" cstate="print"/>
          <a:stretch>
            <a:fillRect/>
          </a:stretch>
        </p:blipFill>
        <p:spPr>
          <a:xfrm>
            <a:off x="0" y="0"/>
            <a:ext cx="9041135" cy="6858000"/>
          </a:xfrm>
          <a:prstGeom prst="rect">
            <a:avLst/>
          </a:prstGeom>
        </p:spPr>
      </p:pic>
    </p:spTree>
  </p:cSld>
  <p:clrMapOvr>
    <a:masterClrMapping/>
  </p:clrMapOvr>
  <p:transition>
    <p:zoom dir="in"/>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7999"/>
          </a:xfrm>
        </p:spPr>
        <p:txBody>
          <a:bodyPr/>
          <a:lstStyle/>
          <a:p>
            <a:endParaRPr lang="el-GR" dirty="0"/>
          </a:p>
        </p:txBody>
      </p:sp>
      <p:pic>
        <p:nvPicPr>
          <p:cNvPr id="4" name="Εικόνα 4"/>
          <p:cNvPicPr>
            <a:picLocks noChangeAspect="1"/>
          </p:cNvPicPr>
          <p:nvPr/>
        </p:nvPicPr>
        <p:blipFill>
          <a:blip r:embed="rId2" cstate="print"/>
          <a:stretch>
            <a:fillRect/>
          </a:stretch>
        </p:blipFill>
        <p:spPr>
          <a:xfrm>
            <a:off x="4351337" y="0"/>
            <a:ext cx="4829175" cy="6858000"/>
          </a:xfrm>
          <a:prstGeom prst="rect">
            <a:avLst/>
          </a:prstGeom>
        </p:spPr>
      </p:pic>
      <p:sp>
        <p:nvSpPr>
          <p:cNvPr id="6" name="Subtitle 5"/>
          <p:cNvSpPr>
            <a:spLocks noGrp="1"/>
          </p:cNvSpPr>
          <p:nvPr>
            <p:ph type="subTitle" idx="1"/>
          </p:nvPr>
        </p:nvSpPr>
        <p:spPr>
          <a:xfrm>
            <a:off x="35496" y="44624"/>
            <a:ext cx="4320480" cy="3096344"/>
          </a:xfrm>
        </p:spPr>
        <p:txBody>
          <a:bodyPr>
            <a:normAutofit fontScale="92500" lnSpcReduction="20000"/>
          </a:bodyPr>
          <a:lstStyle/>
          <a:p>
            <a:r>
              <a:rPr lang="el-GR" b="1" dirty="0">
                <a:solidFill>
                  <a:srgbClr val="CCFF99"/>
                </a:solidFill>
              </a:rPr>
              <a:t>Πώς μπορεί κανείς να </a:t>
            </a:r>
          </a:p>
          <a:p>
            <a:r>
              <a:rPr lang="el-GR" b="1" dirty="0">
                <a:solidFill>
                  <a:srgbClr val="CCFF99"/>
                </a:solidFill>
              </a:rPr>
              <a:t>συστεγάσει </a:t>
            </a:r>
          </a:p>
          <a:p>
            <a:r>
              <a:rPr lang="el-GR" b="1" dirty="0">
                <a:solidFill>
                  <a:srgbClr val="CCFF99"/>
                </a:solidFill>
              </a:rPr>
              <a:t>τον </a:t>
            </a:r>
            <a:r>
              <a:rPr lang="el-GR" b="1" dirty="0" err="1">
                <a:solidFill>
                  <a:srgbClr val="CCFF99"/>
                </a:solidFill>
              </a:rPr>
              <a:t>ειδισμό</a:t>
            </a:r>
            <a:r>
              <a:rPr lang="el-GR" b="1" dirty="0">
                <a:solidFill>
                  <a:srgbClr val="CCFF99"/>
                </a:solidFill>
              </a:rPr>
              <a:t> με τον αποικιακό ρατσισμό; </a:t>
            </a:r>
          </a:p>
          <a:p>
            <a:endParaRPr lang="el-GR" b="1" dirty="0">
              <a:solidFill>
                <a:srgbClr val="CCFF99"/>
              </a:solidFill>
            </a:endParaRPr>
          </a:p>
          <a:p>
            <a:r>
              <a:rPr lang="el-GR" b="1" dirty="0">
                <a:solidFill>
                  <a:srgbClr val="CCFF99"/>
                </a:solidFill>
              </a:rPr>
              <a:t>Οι ζωολογικοί κήποι ανθρώπων</a:t>
            </a:r>
            <a:endParaRPr lang="el-GR" dirty="0">
              <a:solidFill>
                <a:srgbClr val="CCFF99"/>
              </a:solidFill>
            </a:endParaRPr>
          </a:p>
          <a:p>
            <a:endParaRPr lang="el-GR" dirty="0"/>
          </a:p>
        </p:txBody>
      </p:sp>
      <p:sp>
        <p:nvSpPr>
          <p:cNvPr id="7" name="TextBox 6"/>
          <p:cNvSpPr txBox="1"/>
          <p:nvPr/>
        </p:nvSpPr>
        <p:spPr>
          <a:xfrm>
            <a:off x="4067944" y="3861048"/>
            <a:ext cx="184731" cy="369332"/>
          </a:xfrm>
          <a:prstGeom prst="rect">
            <a:avLst/>
          </a:prstGeom>
          <a:noFill/>
        </p:spPr>
        <p:txBody>
          <a:bodyPr wrap="none" rtlCol="0">
            <a:spAutoFit/>
          </a:bodyPr>
          <a:lstStyle/>
          <a:p>
            <a:endParaRPr lang="el-GR" dirty="0"/>
          </a:p>
        </p:txBody>
      </p:sp>
    </p:spTree>
  </p:cSld>
  <p:clrMapOvr>
    <a:masterClrMapping/>
  </p:clrMapOvr>
  <p:transition>
    <p:zoom dir="in"/>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0528" y="0"/>
            <a:ext cx="9324528" cy="6858000"/>
          </a:xfrm>
        </p:spPr>
        <p:txBody>
          <a:bodyPr>
            <a:noAutofit/>
          </a:bodyPr>
          <a:lstStyle/>
          <a:p>
            <a:r>
              <a:rPr lang="el-GR" sz="2400" b="1" dirty="0">
                <a:solidFill>
                  <a:srgbClr val="F9F7D3"/>
                </a:solidFill>
              </a:rPr>
              <a:t>- 1824 </a:t>
            </a:r>
            <a:r>
              <a:rPr lang="en-US" sz="2400" b="1" dirty="0">
                <a:solidFill>
                  <a:srgbClr val="F9F7D3"/>
                </a:solidFill>
              </a:rPr>
              <a:t>Society for the Prevention of Cruelty to Animals</a:t>
            </a:r>
            <a:endParaRPr lang="el-GR" sz="2400" b="1" dirty="0">
              <a:solidFill>
                <a:srgbClr val="F9F7D3"/>
              </a:solidFill>
            </a:endParaRPr>
          </a:p>
          <a:p>
            <a:r>
              <a:rPr lang="el-GR" sz="2400" b="1" dirty="0">
                <a:solidFill>
                  <a:srgbClr val="F9F7D3"/>
                </a:solidFill>
              </a:rPr>
              <a:t>- 1840 Εξέλιξή της σε Βασιλική Εταιρεία (</a:t>
            </a:r>
            <a:r>
              <a:rPr lang="en-US" sz="2400" b="1" dirty="0">
                <a:solidFill>
                  <a:srgbClr val="F9F7D3"/>
                </a:solidFill>
              </a:rPr>
              <a:t>RSPCA</a:t>
            </a:r>
            <a:r>
              <a:rPr lang="el-GR" sz="2400" b="1" dirty="0">
                <a:solidFill>
                  <a:srgbClr val="F9F7D3"/>
                </a:solidFill>
              </a:rPr>
              <a:t>)</a:t>
            </a:r>
          </a:p>
          <a:p>
            <a:r>
              <a:rPr lang="el-GR" sz="2400" b="1" dirty="0">
                <a:solidFill>
                  <a:srgbClr val="F9F7D3"/>
                </a:solidFill>
              </a:rPr>
              <a:t>- 1854 Νόμος που απαγορεύει τη χρήση σκυλιών για έλξη φορτίων («</a:t>
            </a:r>
            <a:r>
              <a:rPr lang="el-GR" sz="2400" b="1" dirty="0" err="1">
                <a:solidFill>
                  <a:srgbClr val="F9F7D3"/>
                </a:solidFill>
              </a:rPr>
              <a:t>Dog</a:t>
            </a:r>
            <a:r>
              <a:rPr lang="el-GR" sz="2400" b="1" dirty="0">
                <a:solidFill>
                  <a:srgbClr val="F9F7D3"/>
                </a:solidFill>
              </a:rPr>
              <a:t> </a:t>
            </a:r>
            <a:r>
              <a:rPr lang="el-GR" sz="2400" b="1" dirty="0" err="1">
                <a:solidFill>
                  <a:srgbClr val="F9F7D3"/>
                </a:solidFill>
              </a:rPr>
              <a:t>Cart</a:t>
            </a:r>
            <a:r>
              <a:rPr lang="el-GR" sz="2400" b="1" dirty="0">
                <a:solidFill>
                  <a:srgbClr val="F9F7D3"/>
                </a:solidFill>
              </a:rPr>
              <a:t> </a:t>
            </a:r>
            <a:r>
              <a:rPr lang="el-GR" sz="2400" b="1" dirty="0" err="1">
                <a:solidFill>
                  <a:srgbClr val="F9F7D3"/>
                </a:solidFill>
              </a:rPr>
              <a:t>Nuisance</a:t>
            </a:r>
            <a:r>
              <a:rPr lang="el-GR" sz="2400" b="1" dirty="0">
                <a:solidFill>
                  <a:srgbClr val="F9F7D3"/>
                </a:solidFill>
              </a:rPr>
              <a:t> </a:t>
            </a:r>
            <a:r>
              <a:rPr lang="el-GR" sz="2400" b="1" dirty="0" err="1">
                <a:solidFill>
                  <a:srgbClr val="F9F7D3"/>
                </a:solidFill>
              </a:rPr>
              <a:t>Act</a:t>
            </a:r>
            <a:r>
              <a:rPr lang="el-GR" sz="2400" b="1" dirty="0">
                <a:solidFill>
                  <a:srgbClr val="F9F7D3"/>
                </a:solidFill>
              </a:rPr>
              <a:t>»). </a:t>
            </a:r>
          </a:p>
          <a:p>
            <a:r>
              <a:rPr lang="el-GR" sz="2400" b="1" dirty="0">
                <a:solidFill>
                  <a:srgbClr val="CCFF99"/>
                </a:solidFill>
              </a:rPr>
              <a:t>Ανάλογες Εταιρείες ιδρύονται </a:t>
            </a:r>
          </a:p>
          <a:p>
            <a:r>
              <a:rPr lang="el-GR" sz="2400" b="1" dirty="0">
                <a:solidFill>
                  <a:srgbClr val="F9F7D3"/>
                </a:solidFill>
              </a:rPr>
              <a:t>- 1837 στην Στουτγάρδη </a:t>
            </a:r>
          </a:p>
          <a:p>
            <a:r>
              <a:rPr lang="el-GR" sz="2400" b="1" dirty="0">
                <a:solidFill>
                  <a:srgbClr val="F9F7D3"/>
                </a:solidFill>
              </a:rPr>
              <a:t>- 1839 στη Δρέσδη και τη Νυρεμβέργη </a:t>
            </a:r>
          </a:p>
          <a:p>
            <a:r>
              <a:rPr lang="el-GR" sz="2400" b="1" dirty="0">
                <a:solidFill>
                  <a:srgbClr val="CCFF99"/>
                </a:solidFill>
              </a:rPr>
              <a:t>Αντίστοιχα νομοθετικά πλαίσια ψηφίζονται </a:t>
            </a:r>
          </a:p>
          <a:p>
            <a:r>
              <a:rPr lang="el-GR" sz="2400" b="1" dirty="0">
                <a:solidFill>
                  <a:srgbClr val="F9F7D3"/>
                </a:solidFill>
              </a:rPr>
              <a:t>- 1839 στο </a:t>
            </a:r>
            <a:r>
              <a:rPr lang="el-GR" sz="2400" b="1" dirty="0" err="1">
                <a:solidFill>
                  <a:srgbClr val="F9F7D3"/>
                </a:solidFill>
              </a:rPr>
              <a:t>Württemberg</a:t>
            </a:r>
            <a:r>
              <a:rPr lang="el-GR" sz="2400" b="1" dirty="0">
                <a:solidFill>
                  <a:srgbClr val="F9F7D3"/>
                </a:solidFill>
              </a:rPr>
              <a:t> </a:t>
            </a:r>
          </a:p>
          <a:p>
            <a:r>
              <a:rPr lang="el-GR" sz="2400" b="1" dirty="0">
                <a:solidFill>
                  <a:srgbClr val="F9F7D3"/>
                </a:solidFill>
              </a:rPr>
              <a:t>- 1847 στο Ανόβερο</a:t>
            </a:r>
          </a:p>
          <a:p>
            <a:r>
              <a:rPr lang="el-GR" sz="2400" b="1" dirty="0">
                <a:solidFill>
                  <a:srgbClr val="F9F7D3"/>
                </a:solidFill>
              </a:rPr>
              <a:t>- 1851 στην Πρωσία </a:t>
            </a:r>
          </a:p>
          <a:p>
            <a:r>
              <a:rPr lang="el-GR" sz="2400" b="1" dirty="0">
                <a:solidFill>
                  <a:srgbClr val="F9F7D3"/>
                </a:solidFill>
              </a:rPr>
              <a:t>- 1852 στο </a:t>
            </a:r>
            <a:r>
              <a:rPr lang="de-DE" sz="2400" b="1" dirty="0">
                <a:solidFill>
                  <a:srgbClr val="F9F7D3"/>
                </a:solidFill>
              </a:rPr>
              <a:t>Anhalt</a:t>
            </a:r>
            <a:r>
              <a:rPr lang="el-GR" sz="2400" b="1" dirty="0">
                <a:solidFill>
                  <a:srgbClr val="F9F7D3"/>
                </a:solidFill>
              </a:rPr>
              <a:t>-</a:t>
            </a:r>
            <a:r>
              <a:rPr lang="de-DE" sz="2400" b="1" dirty="0">
                <a:solidFill>
                  <a:srgbClr val="F9F7D3"/>
                </a:solidFill>
              </a:rPr>
              <a:t>Bernburg</a:t>
            </a:r>
            <a:r>
              <a:rPr lang="el-GR" sz="2400" b="1" dirty="0">
                <a:solidFill>
                  <a:srgbClr val="F9F7D3"/>
                </a:solidFill>
              </a:rPr>
              <a:t> </a:t>
            </a:r>
          </a:p>
          <a:p>
            <a:r>
              <a:rPr lang="el-GR" sz="2400" b="1" dirty="0">
                <a:solidFill>
                  <a:srgbClr val="F9F7D3"/>
                </a:solidFill>
              </a:rPr>
              <a:t>- 1855 στο </a:t>
            </a:r>
            <a:r>
              <a:rPr lang="de-DE" sz="2400" b="1" dirty="0">
                <a:solidFill>
                  <a:srgbClr val="F9F7D3"/>
                </a:solidFill>
              </a:rPr>
              <a:t>Waldeck</a:t>
            </a:r>
            <a:r>
              <a:rPr lang="el-GR" sz="2400" b="1" dirty="0">
                <a:solidFill>
                  <a:srgbClr val="F9F7D3"/>
                </a:solidFill>
              </a:rPr>
              <a:t>-</a:t>
            </a:r>
            <a:r>
              <a:rPr lang="de-DE" sz="2400" b="1" dirty="0">
                <a:solidFill>
                  <a:srgbClr val="F9F7D3"/>
                </a:solidFill>
              </a:rPr>
              <a:t>Pyrmont</a:t>
            </a:r>
            <a:r>
              <a:rPr lang="el-GR" sz="2400" b="1" dirty="0">
                <a:solidFill>
                  <a:srgbClr val="F9F7D3"/>
                </a:solidFill>
              </a:rPr>
              <a:t> </a:t>
            </a:r>
          </a:p>
          <a:p>
            <a:r>
              <a:rPr lang="el-GR" sz="2400" b="1" dirty="0">
                <a:solidFill>
                  <a:srgbClr val="F9F7D3"/>
                </a:solidFill>
              </a:rPr>
              <a:t>- 1858 στο </a:t>
            </a:r>
            <a:r>
              <a:rPr lang="de-DE" sz="2400" b="1" dirty="0">
                <a:solidFill>
                  <a:srgbClr val="F9F7D3"/>
                </a:solidFill>
              </a:rPr>
              <a:t>Oldenburg</a:t>
            </a:r>
            <a:r>
              <a:rPr lang="el-GR" sz="2400" b="1" dirty="0">
                <a:solidFill>
                  <a:srgbClr val="F9F7D3"/>
                </a:solidFill>
              </a:rPr>
              <a:t> </a:t>
            </a:r>
          </a:p>
          <a:p>
            <a:r>
              <a:rPr lang="el-GR" sz="2400" b="1" dirty="0">
                <a:solidFill>
                  <a:srgbClr val="F9F7D3"/>
                </a:solidFill>
              </a:rPr>
              <a:t>- 1863 στο </a:t>
            </a:r>
            <a:r>
              <a:rPr lang="en-US" sz="2400" b="1" dirty="0">
                <a:solidFill>
                  <a:srgbClr val="F9F7D3"/>
                </a:solidFill>
              </a:rPr>
              <a:t>Baden</a:t>
            </a:r>
            <a:r>
              <a:rPr lang="el-GR" sz="2400" b="1" dirty="0">
                <a:solidFill>
                  <a:srgbClr val="F9F7D3"/>
                </a:solidFill>
              </a:rPr>
              <a:t>  </a:t>
            </a:r>
          </a:p>
          <a:p>
            <a:pPr>
              <a:buNone/>
            </a:pPr>
            <a:endParaRPr lang="el-GR" sz="2400" b="1" dirty="0">
              <a:solidFill>
                <a:srgbClr val="F9F7D3"/>
              </a:solidFill>
            </a:endParaRPr>
          </a:p>
          <a:p>
            <a:endParaRPr lang="el-GR" sz="2400" b="1" dirty="0">
              <a:solidFill>
                <a:srgbClr val="F9F7D3"/>
              </a:solidFill>
            </a:endParaRPr>
          </a:p>
          <a:p>
            <a:endParaRPr lang="el-GR" sz="2400" b="1" dirty="0">
              <a:solidFill>
                <a:srgbClr val="F9F7D3"/>
              </a:solidFill>
            </a:endParaRPr>
          </a:p>
          <a:p>
            <a:endParaRPr lang="el-GR" sz="2400" b="1" dirty="0">
              <a:solidFill>
                <a:srgbClr val="F9F7D3"/>
              </a:solidFill>
            </a:endParaRPr>
          </a:p>
          <a:p>
            <a:endParaRPr lang="el-GR" sz="2400" b="1" dirty="0">
              <a:solidFill>
                <a:srgbClr val="F9F7D3"/>
              </a:solidFill>
            </a:endParaRPr>
          </a:p>
          <a:p>
            <a:endParaRPr lang="el-GR" sz="2400" b="1" dirty="0">
              <a:solidFill>
                <a:srgbClr val="F9F7D3"/>
              </a:solidFill>
            </a:endParaRPr>
          </a:p>
          <a:p>
            <a:endParaRPr lang="el-GR" sz="2400" b="1" dirty="0">
              <a:solidFill>
                <a:srgbClr val="F9F7D3"/>
              </a:solidFill>
            </a:endParaRPr>
          </a:p>
          <a:p>
            <a:endParaRPr lang="el-GR" sz="2400" b="1" dirty="0">
              <a:solidFill>
                <a:srgbClr val="F9F7D3"/>
              </a:solidFill>
            </a:endParaRPr>
          </a:p>
          <a:p>
            <a:endParaRPr lang="el-GR" sz="2400" b="1" dirty="0">
              <a:solidFill>
                <a:srgbClr val="F9F7D3"/>
              </a:solidFill>
            </a:endParaRPr>
          </a:p>
          <a:p>
            <a:endParaRPr lang="el-GR" sz="2400" b="1" dirty="0">
              <a:solidFill>
                <a:srgbClr val="F9F7D3"/>
              </a:solidFill>
            </a:endParaRPr>
          </a:p>
          <a:p>
            <a:endParaRPr lang="el-GR" sz="2400" b="1" dirty="0">
              <a:solidFill>
                <a:srgbClr val="F9F7D3"/>
              </a:solidFill>
            </a:endParaRPr>
          </a:p>
        </p:txBody>
      </p:sp>
      <p:pic>
        <p:nvPicPr>
          <p:cNvPr id="81922" name="Picture 2" descr="Αποτέλεσμα εικόνας για εικόνες για George Canning"/>
          <p:cNvPicPr>
            <a:picLocks noChangeAspect="1" noChangeArrowheads="1"/>
          </p:cNvPicPr>
          <p:nvPr/>
        </p:nvPicPr>
        <p:blipFill>
          <a:blip r:embed="rId2" cstate="print"/>
          <a:srcRect/>
          <a:stretch>
            <a:fillRect/>
          </a:stretch>
        </p:blipFill>
        <p:spPr bwMode="auto">
          <a:xfrm>
            <a:off x="9252520" y="3212976"/>
            <a:ext cx="2650705" cy="3384376"/>
          </a:xfrm>
          <a:prstGeom prst="rect">
            <a:avLst/>
          </a:prstGeom>
          <a:noFill/>
        </p:spPr>
      </p:pic>
      <p:sp>
        <p:nvSpPr>
          <p:cNvPr id="6" name="Rounded Rectangle 5"/>
          <p:cNvSpPr/>
          <p:nvPr/>
        </p:nvSpPr>
        <p:spPr>
          <a:xfrm>
            <a:off x="5868144" y="1340768"/>
            <a:ext cx="3096344" cy="525658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l-GR" b="1" dirty="0">
                <a:solidFill>
                  <a:schemeClr val="bg1"/>
                </a:solidFill>
              </a:rPr>
              <a:t>Η βιαιοπραγία απέναντι στα ζώα θεωρείται κολάσιμη μόνο όταν διενεργείται δημοσίως και συνιστά αδίκημα κατά των θεατών. Ο ωφελιμιστικός ανθρωποκεντρισμός υποσκελίζει και πάλι το άμεσο ενδιαφέρον για τα ίδια τα ζώα.</a:t>
            </a:r>
          </a:p>
          <a:p>
            <a:pPr algn="ctr"/>
            <a:r>
              <a:rPr lang="el-GR" b="1" dirty="0">
                <a:solidFill>
                  <a:schemeClr val="bg1"/>
                </a:solidFill>
              </a:rPr>
              <a:t>Αντιθέτως, στα σχετικά νομοθετικά πλαίσια της Σαξονίας το 1838, του </a:t>
            </a:r>
            <a:r>
              <a:rPr lang="en-US" b="1" dirty="0">
                <a:solidFill>
                  <a:schemeClr val="bg1"/>
                </a:solidFill>
              </a:rPr>
              <a:t>Hessen</a:t>
            </a:r>
            <a:r>
              <a:rPr lang="el-GR" b="1" dirty="0">
                <a:solidFill>
                  <a:schemeClr val="bg1"/>
                </a:solidFill>
              </a:rPr>
              <a:t>-</a:t>
            </a:r>
            <a:r>
              <a:rPr lang="en-US" b="1" dirty="0">
                <a:solidFill>
                  <a:schemeClr val="bg1"/>
                </a:solidFill>
              </a:rPr>
              <a:t>Darmstadt</a:t>
            </a:r>
            <a:r>
              <a:rPr lang="el-GR" b="1" dirty="0">
                <a:solidFill>
                  <a:schemeClr val="bg1"/>
                </a:solidFill>
              </a:rPr>
              <a:t> το 1847 και της Βαυαρίας το 1861 δεν αναφέρεται το κριτήριο της δημόσιας βιαιοπραγίας.</a:t>
            </a:r>
            <a:endParaRPr lang="el-GR" dirty="0">
              <a:solidFill>
                <a:schemeClr val="bg1"/>
              </a:solidFill>
            </a:endParaRPr>
          </a:p>
        </p:txBody>
      </p:sp>
    </p:spTree>
  </p:cSld>
  <p:clrMapOvr>
    <a:masterClrMapping/>
  </p:clrMapOvr>
  <p:transition>
    <p:zoom dir="in"/>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7999"/>
          </a:xfrm>
        </p:spPr>
        <p:txBody>
          <a:bodyPr/>
          <a:lstStyle/>
          <a:p>
            <a:endParaRPr lang="el-GR" dirty="0"/>
          </a:p>
        </p:txBody>
      </p:sp>
      <p:sp>
        <p:nvSpPr>
          <p:cNvPr id="3" name="Subtitle 2"/>
          <p:cNvSpPr>
            <a:spLocks noGrp="1"/>
          </p:cNvSpPr>
          <p:nvPr>
            <p:ph type="subTitle" idx="1"/>
          </p:nvPr>
        </p:nvSpPr>
        <p:spPr>
          <a:xfrm>
            <a:off x="1371600" y="6172200"/>
            <a:ext cx="6400800" cy="685800"/>
          </a:xfrm>
        </p:spPr>
        <p:txBody>
          <a:bodyPr/>
          <a:lstStyle/>
          <a:p>
            <a:endParaRPr lang="el-GR" dirty="0"/>
          </a:p>
        </p:txBody>
      </p:sp>
      <p:pic>
        <p:nvPicPr>
          <p:cNvPr id="1026" name="Picture 2"/>
          <p:cNvPicPr>
            <a:picLocks noChangeAspect="1" noChangeArrowheads="1"/>
          </p:cNvPicPr>
          <p:nvPr/>
        </p:nvPicPr>
        <p:blipFill>
          <a:blip r:embed="rId2" cstate="print"/>
          <a:srcRect/>
          <a:stretch>
            <a:fillRect/>
          </a:stretch>
        </p:blipFill>
        <p:spPr bwMode="auto">
          <a:xfrm>
            <a:off x="-252536" y="-27384"/>
            <a:ext cx="9396536" cy="6858000"/>
          </a:xfrm>
          <a:prstGeom prst="rect">
            <a:avLst/>
          </a:prstGeom>
          <a:noFill/>
          <a:ln w="9525">
            <a:noFill/>
            <a:miter lim="800000"/>
            <a:headEnd/>
            <a:tailEnd/>
          </a:ln>
        </p:spPr>
      </p:pic>
      <p:sp>
        <p:nvSpPr>
          <p:cNvPr id="7" name="TextBox 6"/>
          <p:cNvSpPr txBox="1"/>
          <p:nvPr/>
        </p:nvSpPr>
        <p:spPr>
          <a:xfrm>
            <a:off x="1331640" y="6237312"/>
            <a:ext cx="4997265" cy="369332"/>
          </a:xfrm>
          <a:prstGeom prst="rect">
            <a:avLst/>
          </a:prstGeom>
          <a:noFill/>
        </p:spPr>
        <p:txBody>
          <a:bodyPr wrap="none" rtlCol="0">
            <a:spAutoFit/>
          </a:bodyPr>
          <a:lstStyle/>
          <a:p>
            <a:r>
              <a:rPr lang="en-US" dirty="0"/>
              <a:t>Opening Day at </a:t>
            </a:r>
            <a:r>
              <a:rPr lang="en-US" dirty="0" err="1"/>
              <a:t>Hagenbeck’s</a:t>
            </a:r>
            <a:r>
              <a:rPr lang="en-US" dirty="0"/>
              <a:t> Animal Park, May 1907.</a:t>
            </a:r>
            <a:endParaRPr lang="el-GR" dirty="0"/>
          </a:p>
        </p:txBody>
      </p:sp>
    </p:spTree>
  </p:cSld>
  <p:clrMapOvr>
    <a:masterClrMapping/>
  </p:clrMapOvr>
  <p:transition>
    <p:zoom dir="in"/>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7999"/>
          </a:xfrm>
        </p:spPr>
        <p:txBody>
          <a:bodyPr/>
          <a:lstStyle/>
          <a:p>
            <a:endParaRPr lang="el-GR" dirty="0"/>
          </a:p>
        </p:txBody>
      </p:sp>
      <p:sp>
        <p:nvSpPr>
          <p:cNvPr id="3" name="Subtitle 2"/>
          <p:cNvSpPr>
            <a:spLocks noGrp="1"/>
          </p:cNvSpPr>
          <p:nvPr>
            <p:ph type="subTitle" idx="1"/>
          </p:nvPr>
        </p:nvSpPr>
        <p:spPr>
          <a:xfrm>
            <a:off x="1371600" y="6172200"/>
            <a:ext cx="6400800" cy="685800"/>
          </a:xfrm>
        </p:spPr>
        <p:txBody>
          <a:bodyPr/>
          <a:lstStyle/>
          <a:p>
            <a:endParaRPr lang="el-GR" dirty="0"/>
          </a:p>
        </p:txBody>
      </p:sp>
      <p:pic>
        <p:nvPicPr>
          <p:cNvPr id="9218" name="Picture 2"/>
          <p:cNvPicPr>
            <a:picLocks noChangeAspect="1" noChangeArrowheads="1"/>
          </p:cNvPicPr>
          <p:nvPr/>
        </p:nvPicPr>
        <p:blipFill>
          <a:blip r:embed="rId2" cstate="print"/>
          <a:srcRect/>
          <a:stretch>
            <a:fillRect/>
          </a:stretch>
        </p:blipFill>
        <p:spPr bwMode="auto">
          <a:xfrm>
            <a:off x="-180528" y="0"/>
            <a:ext cx="9324527" cy="6857999"/>
          </a:xfrm>
          <a:prstGeom prst="rect">
            <a:avLst/>
          </a:prstGeom>
          <a:noFill/>
          <a:ln w="9525">
            <a:noFill/>
            <a:miter lim="800000"/>
            <a:headEnd/>
            <a:tailEnd/>
          </a:ln>
        </p:spPr>
      </p:pic>
      <p:sp>
        <p:nvSpPr>
          <p:cNvPr id="8" name="TextBox 7"/>
          <p:cNvSpPr txBox="1"/>
          <p:nvPr/>
        </p:nvSpPr>
        <p:spPr>
          <a:xfrm>
            <a:off x="1187624" y="6381328"/>
            <a:ext cx="6627199" cy="369332"/>
          </a:xfrm>
          <a:prstGeom prst="rect">
            <a:avLst/>
          </a:prstGeom>
          <a:noFill/>
        </p:spPr>
        <p:txBody>
          <a:bodyPr wrap="none" rtlCol="0">
            <a:spAutoFit/>
          </a:bodyPr>
          <a:lstStyle/>
          <a:p>
            <a:r>
              <a:rPr lang="en-US" dirty="0"/>
              <a:t>Carl </a:t>
            </a:r>
            <a:r>
              <a:rPr lang="en-US" dirty="0" err="1"/>
              <a:t>Hagenbeck</a:t>
            </a:r>
            <a:r>
              <a:rPr lang="en-US" dirty="0"/>
              <a:t> and the walruses at </a:t>
            </a:r>
            <a:r>
              <a:rPr lang="en-US" dirty="0" err="1"/>
              <a:t>Hagenbeck’s</a:t>
            </a:r>
            <a:r>
              <a:rPr lang="en-US" dirty="0"/>
              <a:t> Animal Park, ca. 1908.</a:t>
            </a:r>
            <a:endParaRPr lang="el-GR" dirty="0"/>
          </a:p>
        </p:txBody>
      </p:sp>
    </p:spTree>
  </p:cSld>
  <p:clrMapOvr>
    <a:masterClrMapping/>
  </p:clrMapOvr>
  <p:transition>
    <p:zoom dir="in"/>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7999"/>
          </a:xfrm>
        </p:spPr>
        <p:txBody>
          <a:bodyPr/>
          <a:lstStyle/>
          <a:p>
            <a:endParaRPr lang="el-GR" dirty="0"/>
          </a:p>
        </p:txBody>
      </p:sp>
      <p:pic>
        <p:nvPicPr>
          <p:cNvPr id="4" name="Εικόνα 4"/>
          <p:cNvPicPr>
            <a:picLocks noChangeAspect="1"/>
          </p:cNvPicPr>
          <p:nvPr/>
        </p:nvPicPr>
        <p:blipFill>
          <a:blip r:embed="rId2" cstate="print"/>
          <a:stretch>
            <a:fillRect/>
          </a:stretch>
        </p:blipFill>
        <p:spPr>
          <a:xfrm>
            <a:off x="5687616" y="0"/>
            <a:ext cx="3456384" cy="6858000"/>
          </a:xfrm>
          <a:prstGeom prst="rect">
            <a:avLst/>
          </a:prstGeom>
        </p:spPr>
      </p:pic>
      <p:sp>
        <p:nvSpPr>
          <p:cNvPr id="6" name="Subtitle 5"/>
          <p:cNvSpPr>
            <a:spLocks noGrp="1"/>
          </p:cNvSpPr>
          <p:nvPr>
            <p:ph type="subTitle" idx="1"/>
          </p:nvPr>
        </p:nvSpPr>
        <p:spPr>
          <a:xfrm>
            <a:off x="35496" y="44624"/>
            <a:ext cx="5472608" cy="6813376"/>
          </a:xfrm>
        </p:spPr>
        <p:txBody>
          <a:bodyPr>
            <a:normAutofit fontScale="85000" lnSpcReduction="10000"/>
          </a:bodyPr>
          <a:lstStyle/>
          <a:p>
            <a:r>
              <a:rPr lang="el-GR" dirty="0">
                <a:solidFill>
                  <a:srgbClr val="CCFF99"/>
                </a:solidFill>
              </a:rPr>
              <a:t>Ο</a:t>
            </a:r>
            <a:r>
              <a:rPr lang="el-GR" b="1" dirty="0">
                <a:solidFill>
                  <a:srgbClr val="CCFF99"/>
                </a:solidFill>
              </a:rPr>
              <a:t> </a:t>
            </a:r>
            <a:r>
              <a:rPr lang="en-US" b="1" dirty="0" err="1">
                <a:solidFill>
                  <a:srgbClr val="CCFF99"/>
                </a:solidFill>
              </a:rPr>
              <a:t>Hagenbeck</a:t>
            </a:r>
            <a:r>
              <a:rPr lang="el-GR" b="1" dirty="0">
                <a:solidFill>
                  <a:srgbClr val="CCFF99"/>
                </a:solidFill>
              </a:rPr>
              <a:t> δεν εισήγαγε μόνο εξωτικά ζώα αλλά και εξωτικούς ανθρώπους και αυτό τον έκανε διάσημο στον δυτικό κόσμο ως τον επινοητή του ζωολογικού κήπου ανθρώπων, ενός κήπου όπου μαζί με τα ζώα της έκθεσης, οι θεατές περιεργάζονταν και ανθρώπους οι οποίοι είχαν μεταφερθεί ήδη το 1874 από τη Σαμόα, το 1876 από τη βόρεια σκανδιναβική χερσόνησο και τη Νουβία (στα σύνορα Αιγύπτου και Σουδάν), ενώ το 1877 προστέθηκαν στον «θίασο» οι  Εσκιμώοι της Αλάσκα, της Γροιλανδίας και του Καναδά. Μεταξύ των εκθεμάτων στη Διεθνή Έκθεση του Παρισιού το 1878 υπήρχε και ένα «νέγρικο χωριό». </a:t>
            </a:r>
          </a:p>
          <a:p>
            <a:endParaRPr lang="el-GR" dirty="0"/>
          </a:p>
        </p:txBody>
      </p:sp>
      <p:sp>
        <p:nvSpPr>
          <p:cNvPr id="7" name="TextBox 6"/>
          <p:cNvSpPr txBox="1"/>
          <p:nvPr/>
        </p:nvSpPr>
        <p:spPr>
          <a:xfrm>
            <a:off x="4067944" y="3861048"/>
            <a:ext cx="184731" cy="369332"/>
          </a:xfrm>
          <a:prstGeom prst="rect">
            <a:avLst/>
          </a:prstGeom>
          <a:noFill/>
        </p:spPr>
        <p:txBody>
          <a:bodyPr wrap="none" rtlCol="0">
            <a:spAutoFit/>
          </a:bodyPr>
          <a:lstStyle/>
          <a:p>
            <a:endParaRPr lang="el-GR" dirty="0"/>
          </a:p>
        </p:txBody>
      </p:sp>
    </p:spTree>
  </p:cSld>
  <p:clrMapOvr>
    <a:masterClrMapping/>
  </p:clrMapOvr>
  <p:transition>
    <p:zoom dir="in"/>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7999"/>
          </a:xfrm>
        </p:spPr>
        <p:txBody>
          <a:bodyPr/>
          <a:lstStyle/>
          <a:p>
            <a:endParaRPr lang="el-GR" dirty="0"/>
          </a:p>
        </p:txBody>
      </p:sp>
      <p:sp>
        <p:nvSpPr>
          <p:cNvPr id="7" name="TextBox 6"/>
          <p:cNvSpPr txBox="1"/>
          <p:nvPr/>
        </p:nvSpPr>
        <p:spPr>
          <a:xfrm>
            <a:off x="4067944" y="3861048"/>
            <a:ext cx="184731" cy="369332"/>
          </a:xfrm>
          <a:prstGeom prst="rect">
            <a:avLst/>
          </a:prstGeom>
          <a:noFill/>
        </p:spPr>
        <p:txBody>
          <a:bodyPr wrap="none" rtlCol="0">
            <a:spAutoFit/>
          </a:bodyPr>
          <a:lstStyle/>
          <a:p>
            <a:endParaRPr lang="el-GR" dirty="0"/>
          </a:p>
        </p:txBody>
      </p:sp>
      <p:sp>
        <p:nvSpPr>
          <p:cNvPr id="8" name="Subtitle 7"/>
          <p:cNvSpPr>
            <a:spLocks noGrp="1"/>
          </p:cNvSpPr>
          <p:nvPr>
            <p:ph type="subTitle" idx="1"/>
          </p:nvPr>
        </p:nvSpPr>
        <p:spPr/>
        <p:txBody>
          <a:bodyPr/>
          <a:lstStyle/>
          <a:p>
            <a:endParaRPr lang="el-GR"/>
          </a:p>
        </p:txBody>
      </p:sp>
      <p:pic>
        <p:nvPicPr>
          <p:cNvPr id="4099" name="Picture 3"/>
          <p:cNvPicPr>
            <a:picLocks noChangeAspect="1" noChangeArrowheads="1"/>
          </p:cNvPicPr>
          <p:nvPr/>
        </p:nvPicPr>
        <p:blipFill>
          <a:blip r:embed="rId2" cstate="print"/>
          <a:srcRect/>
          <a:stretch>
            <a:fillRect/>
          </a:stretch>
        </p:blipFill>
        <p:spPr bwMode="auto">
          <a:xfrm>
            <a:off x="1" y="1"/>
            <a:ext cx="7729538" cy="7389440"/>
          </a:xfrm>
          <a:prstGeom prst="rect">
            <a:avLst/>
          </a:prstGeom>
          <a:noFill/>
          <a:ln w="9525">
            <a:noFill/>
            <a:miter lim="800000"/>
            <a:headEnd/>
            <a:tailEnd/>
          </a:ln>
        </p:spPr>
      </p:pic>
      <p:sp>
        <p:nvSpPr>
          <p:cNvPr id="10" name="TextBox 9"/>
          <p:cNvSpPr txBox="1"/>
          <p:nvPr/>
        </p:nvSpPr>
        <p:spPr>
          <a:xfrm>
            <a:off x="7668344" y="980728"/>
            <a:ext cx="1475656" cy="1754326"/>
          </a:xfrm>
          <a:prstGeom prst="rect">
            <a:avLst/>
          </a:prstGeom>
          <a:noFill/>
        </p:spPr>
        <p:txBody>
          <a:bodyPr wrap="square" rtlCol="0">
            <a:spAutoFit/>
          </a:bodyPr>
          <a:lstStyle/>
          <a:p>
            <a:r>
              <a:rPr lang="fr-FR" dirty="0"/>
              <a:t>Hans </a:t>
            </a:r>
            <a:r>
              <a:rPr lang="fr-FR" dirty="0" err="1"/>
              <a:t>Oberl</a:t>
            </a:r>
            <a:r>
              <a:rPr lang="en-US" dirty="0"/>
              <a:t>a</a:t>
            </a:r>
            <a:r>
              <a:rPr lang="fr-FR" dirty="0" err="1"/>
              <a:t>nder</a:t>
            </a:r>
            <a:r>
              <a:rPr lang="fr-FR" dirty="0"/>
              <a:t>, “</a:t>
            </a:r>
            <a:r>
              <a:rPr lang="fr-FR" dirty="0" err="1"/>
              <a:t>Hagenbeck</a:t>
            </a:r>
            <a:r>
              <a:rPr lang="fr-FR" dirty="0"/>
              <a:t> Is </a:t>
            </a:r>
            <a:r>
              <a:rPr lang="fr-FR" dirty="0" err="1"/>
              <a:t>Coming</a:t>
            </a:r>
            <a:r>
              <a:rPr lang="fr-FR" dirty="0"/>
              <a:t>!” </a:t>
            </a:r>
            <a:r>
              <a:rPr lang="fr-FR" i="1" dirty="0"/>
              <a:t>Die </a:t>
            </a:r>
            <a:r>
              <a:rPr lang="fr-FR" i="1" dirty="0" err="1"/>
              <a:t>Fliegende</a:t>
            </a:r>
            <a:r>
              <a:rPr lang="fr-FR" i="1" dirty="0"/>
              <a:t> </a:t>
            </a:r>
            <a:r>
              <a:rPr lang="fr-FR" i="1" dirty="0" err="1"/>
              <a:t>Bl</a:t>
            </a:r>
            <a:r>
              <a:rPr lang="en-US" i="1" dirty="0"/>
              <a:t>a</a:t>
            </a:r>
            <a:r>
              <a:rPr lang="fr-FR" i="1" dirty="0" err="1"/>
              <a:t>tter</a:t>
            </a:r>
            <a:r>
              <a:rPr lang="fr-FR" i="1" dirty="0"/>
              <a:t>, 1893.</a:t>
            </a:r>
            <a:endParaRPr lang="el-GR" dirty="0"/>
          </a:p>
        </p:txBody>
      </p:sp>
    </p:spTree>
  </p:cSld>
  <p:clrMapOvr>
    <a:masterClrMapping/>
  </p:clrMapOvr>
  <p:transition>
    <p:zoom dir="in"/>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7999"/>
          </a:xfrm>
        </p:spPr>
        <p:txBody>
          <a:bodyPr/>
          <a:lstStyle/>
          <a:p>
            <a:endParaRPr lang="el-GR" dirty="0"/>
          </a:p>
        </p:txBody>
      </p:sp>
      <p:sp>
        <p:nvSpPr>
          <p:cNvPr id="7" name="TextBox 6"/>
          <p:cNvSpPr txBox="1"/>
          <p:nvPr/>
        </p:nvSpPr>
        <p:spPr>
          <a:xfrm>
            <a:off x="4067944" y="3861048"/>
            <a:ext cx="184731" cy="369332"/>
          </a:xfrm>
          <a:prstGeom prst="rect">
            <a:avLst/>
          </a:prstGeom>
          <a:noFill/>
        </p:spPr>
        <p:txBody>
          <a:bodyPr wrap="none" rtlCol="0">
            <a:spAutoFit/>
          </a:bodyPr>
          <a:lstStyle/>
          <a:p>
            <a:endParaRPr lang="el-GR" dirty="0"/>
          </a:p>
        </p:txBody>
      </p:sp>
      <p:sp>
        <p:nvSpPr>
          <p:cNvPr id="8" name="Subtitle 7"/>
          <p:cNvSpPr>
            <a:spLocks noGrp="1"/>
          </p:cNvSpPr>
          <p:nvPr>
            <p:ph type="subTitle" idx="1"/>
          </p:nvPr>
        </p:nvSpPr>
        <p:spPr/>
        <p:txBody>
          <a:bodyPr/>
          <a:lstStyle/>
          <a:p>
            <a:endParaRPr lang="el-GR"/>
          </a:p>
        </p:txBody>
      </p:sp>
      <p:pic>
        <p:nvPicPr>
          <p:cNvPr id="4098" name="Picture 2"/>
          <p:cNvPicPr>
            <a:picLocks noChangeAspect="1" noChangeArrowheads="1"/>
          </p:cNvPicPr>
          <p:nvPr/>
        </p:nvPicPr>
        <p:blipFill>
          <a:blip r:embed="rId2" cstate="print"/>
          <a:srcRect/>
          <a:stretch>
            <a:fillRect/>
          </a:stretch>
        </p:blipFill>
        <p:spPr bwMode="auto">
          <a:xfrm>
            <a:off x="0" y="-25860"/>
            <a:ext cx="9143999" cy="6909719"/>
          </a:xfrm>
          <a:prstGeom prst="rect">
            <a:avLst/>
          </a:prstGeom>
          <a:noFill/>
          <a:ln w="9525">
            <a:noFill/>
            <a:miter lim="800000"/>
            <a:headEnd/>
            <a:tailEnd/>
          </a:ln>
        </p:spPr>
      </p:pic>
      <p:sp>
        <p:nvSpPr>
          <p:cNvPr id="9" name="TextBox 8"/>
          <p:cNvSpPr txBox="1"/>
          <p:nvPr/>
        </p:nvSpPr>
        <p:spPr>
          <a:xfrm>
            <a:off x="1115616" y="6309320"/>
            <a:ext cx="3835409" cy="369332"/>
          </a:xfrm>
          <a:prstGeom prst="rect">
            <a:avLst/>
          </a:prstGeom>
          <a:noFill/>
        </p:spPr>
        <p:txBody>
          <a:bodyPr wrap="none" rtlCol="0">
            <a:spAutoFit/>
          </a:bodyPr>
          <a:lstStyle/>
          <a:p>
            <a:r>
              <a:rPr lang="en-US" dirty="0"/>
              <a:t>The </a:t>
            </a:r>
            <a:r>
              <a:rPr lang="en-US" dirty="0" err="1"/>
              <a:t>Hagenbeck</a:t>
            </a:r>
            <a:r>
              <a:rPr lang="en-US" dirty="0"/>
              <a:t> animal business in 1866.</a:t>
            </a:r>
            <a:endParaRPr lang="el-GR" dirty="0"/>
          </a:p>
        </p:txBody>
      </p:sp>
    </p:spTree>
  </p:cSld>
  <p:clrMapOvr>
    <a:masterClrMapping/>
  </p:clrMapOvr>
  <p:transition>
    <p:zoom dir="in"/>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7999"/>
          </a:xfrm>
        </p:spPr>
        <p:txBody>
          <a:bodyPr/>
          <a:lstStyle/>
          <a:p>
            <a:endParaRPr lang="el-GR" dirty="0"/>
          </a:p>
        </p:txBody>
      </p:sp>
      <p:sp>
        <p:nvSpPr>
          <p:cNvPr id="6" name="Subtitle 5"/>
          <p:cNvSpPr>
            <a:spLocks noGrp="1"/>
          </p:cNvSpPr>
          <p:nvPr>
            <p:ph type="subTitle" idx="1"/>
          </p:nvPr>
        </p:nvSpPr>
        <p:spPr>
          <a:xfrm>
            <a:off x="35496" y="44624"/>
            <a:ext cx="5472608" cy="6813376"/>
          </a:xfrm>
        </p:spPr>
        <p:txBody>
          <a:bodyPr>
            <a:normAutofit fontScale="77500" lnSpcReduction="20000"/>
          </a:bodyPr>
          <a:lstStyle/>
          <a:p>
            <a:r>
              <a:rPr lang="el-GR" b="1" dirty="0">
                <a:solidFill>
                  <a:srgbClr val="CCFF99"/>
                </a:solidFill>
              </a:rPr>
              <a:t>Ανθρωπολογικό, εθνολογικό και ζωολογικό άλλοθι. Εδώ θα μπορούσε να αναζητηθεί και ένα από τα σημεία διαφοροποίησης των παραστάσεων του </a:t>
            </a:r>
            <a:r>
              <a:rPr lang="en-US" b="1" dirty="0" err="1">
                <a:solidFill>
                  <a:srgbClr val="CCFF99"/>
                </a:solidFill>
              </a:rPr>
              <a:t>Hagenbeck</a:t>
            </a:r>
            <a:r>
              <a:rPr lang="el-GR" b="1" dirty="0">
                <a:solidFill>
                  <a:srgbClr val="CCFF99"/>
                </a:solidFill>
              </a:rPr>
              <a:t> από τις προγενέστερες επιδείξεις ιθαγενών της Αμερικής που ξεκινούν ήδη το 1534, όταν ο </a:t>
            </a:r>
            <a:r>
              <a:rPr lang="en-US" b="1" dirty="0">
                <a:solidFill>
                  <a:srgbClr val="CCFF99"/>
                </a:solidFill>
              </a:rPr>
              <a:t>Cartier</a:t>
            </a:r>
            <a:r>
              <a:rPr lang="el-GR" b="1" dirty="0">
                <a:solidFill>
                  <a:srgbClr val="CCFF99"/>
                </a:solidFill>
              </a:rPr>
              <a:t> φέρνει τους πρώτους Ινδιάνους στη Γαλλία, ενώ το δεύτερο μισό του 16</a:t>
            </a:r>
            <a:r>
              <a:rPr lang="el-GR" b="1" baseline="30000" dirty="0">
                <a:solidFill>
                  <a:srgbClr val="CCFF99"/>
                </a:solidFill>
              </a:rPr>
              <a:t>ου</a:t>
            </a:r>
            <a:r>
              <a:rPr lang="el-GR" b="1" dirty="0">
                <a:solidFill>
                  <a:srgbClr val="CCFF99"/>
                </a:solidFill>
              </a:rPr>
              <a:t> αιώνα εμφανίζονται και οι πρώτοι </a:t>
            </a:r>
            <a:r>
              <a:rPr lang="el-GR" b="1" dirty="0" err="1">
                <a:solidFill>
                  <a:srgbClr val="CCFF99"/>
                </a:solidFill>
              </a:rPr>
              <a:t>Λάπωνες</a:t>
            </a:r>
            <a:r>
              <a:rPr lang="el-GR" b="1" dirty="0">
                <a:solidFill>
                  <a:srgbClr val="CCFF99"/>
                </a:solidFill>
              </a:rPr>
              <a:t>. </a:t>
            </a:r>
          </a:p>
          <a:p>
            <a:endParaRPr lang="el-GR" b="1" dirty="0">
              <a:solidFill>
                <a:srgbClr val="CCFF99"/>
              </a:solidFill>
            </a:endParaRPr>
          </a:p>
          <a:p>
            <a:r>
              <a:rPr lang="el-GR" b="1" dirty="0">
                <a:solidFill>
                  <a:srgbClr val="CCFF99"/>
                </a:solidFill>
              </a:rPr>
              <a:t>Η παρουσία αυτών των ιθαγενών είναι ζωντανή απόδειξη ότι οι εξερευνητές όντως είχαν ανακαλύψει νέες χώρες, ενώ οι εξωτικοί επισκέπτες του </a:t>
            </a:r>
            <a:r>
              <a:rPr lang="en-US" b="1" dirty="0" err="1">
                <a:solidFill>
                  <a:srgbClr val="CCFF99"/>
                </a:solidFill>
              </a:rPr>
              <a:t>Hagenbeck</a:t>
            </a:r>
            <a:r>
              <a:rPr lang="el-GR" b="1" dirty="0">
                <a:solidFill>
                  <a:srgbClr val="CCFF99"/>
                </a:solidFill>
              </a:rPr>
              <a:t> εντάσσονταν σε «καλλιτεχνικά» θεάματα, με αξιώσεις μιας νατουραλιστικής, ανεπιτήδευτης </a:t>
            </a:r>
            <a:r>
              <a:rPr lang="en-US" b="1" dirty="0">
                <a:solidFill>
                  <a:srgbClr val="CCFF99"/>
                </a:solidFill>
              </a:rPr>
              <a:t>performance</a:t>
            </a:r>
            <a:r>
              <a:rPr lang="el-GR" b="1" dirty="0">
                <a:solidFill>
                  <a:srgbClr val="CCFF99"/>
                </a:solidFill>
              </a:rPr>
              <a:t>.</a:t>
            </a:r>
          </a:p>
          <a:p>
            <a:endParaRPr lang="el-GR" dirty="0"/>
          </a:p>
        </p:txBody>
      </p:sp>
      <p:sp>
        <p:nvSpPr>
          <p:cNvPr id="7" name="TextBox 6"/>
          <p:cNvSpPr txBox="1"/>
          <p:nvPr/>
        </p:nvSpPr>
        <p:spPr>
          <a:xfrm>
            <a:off x="4067944" y="3861048"/>
            <a:ext cx="184731" cy="369332"/>
          </a:xfrm>
          <a:prstGeom prst="rect">
            <a:avLst/>
          </a:prstGeom>
          <a:noFill/>
        </p:spPr>
        <p:txBody>
          <a:bodyPr wrap="none" rtlCol="0">
            <a:spAutoFit/>
          </a:bodyPr>
          <a:lstStyle/>
          <a:p>
            <a:endParaRPr lang="el-GR" dirty="0"/>
          </a:p>
        </p:txBody>
      </p:sp>
      <p:pic>
        <p:nvPicPr>
          <p:cNvPr id="8" name="Εικόνα 3"/>
          <p:cNvPicPr>
            <a:picLocks noChangeAspect="1"/>
          </p:cNvPicPr>
          <p:nvPr/>
        </p:nvPicPr>
        <p:blipFill>
          <a:blip r:embed="rId2" cstate="print"/>
          <a:stretch>
            <a:fillRect/>
          </a:stretch>
        </p:blipFill>
        <p:spPr>
          <a:xfrm>
            <a:off x="5436096" y="-44624"/>
            <a:ext cx="4219575" cy="6858000"/>
          </a:xfrm>
          <a:prstGeom prst="rect">
            <a:avLst/>
          </a:prstGeom>
        </p:spPr>
      </p:pic>
    </p:spTree>
  </p:cSld>
  <p:clrMapOvr>
    <a:masterClrMapping/>
  </p:clrMapOvr>
  <p:transition>
    <p:zoom dir="in"/>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7999"/>
          </a:xfrm>
        </p:spPr>
        <p:txBody>
          <a:bodyPr/>
          <a:lstStyle/>
          <a:p>
            <a:endParaRPr lang="el-GR" dirty="0"/>
          </a:p>
        </p:txBody>
      </p:sp>
      <p:sp>
        <p:nvSpPr>
          <p:cNvPr id="7" name="TextBox 6"/>
          <p:cNvSpPr txBox="1"/>
          <p:nvPr/>
        </p:nvSpPr>
        <p:spPr>
          <a:xfrm>
            <a:off x="4067944" y="3861048"/>
            <a:ext cx="184731" cy="369332"/>
          </a:xfrm>
          <a:prstGeom prst="rect">
            <a:avLst/>
          </a:prstGeom>
          <a:noFill/>
        </p:spPr>
        <p:txBody>
          <a:bodyPr wrap="none" rtlCol="0">
            <a:spAutoFit/>
          </a:bodyPr>
          <a:lstStyle/>
          <a:p>
            <a:endParaRPr lang="el-GR" dirty="0"/>
          </a:p>
        </p:txBody>
      </p:sp>
      <p:sp>
        <p:nvSpPr>
          <p:cNvPr id="9" name="Subtitle 8"/>
          <p:cNvSpPr>
            <a:spLocks noGrp="1"/>
          </p:cNvSpPr>
          <p:nvPr>
            <p:ph type="subTitle" idx="1"/>
          </p:nvPr>
        </p:nvSpPr>
        <p:spPr/>
        <p:txBody>
          <a:bodyPr/>
          <a:lstStyle/>
          <a:p>
            <a:endParaRPr lang="el-GR"/>
          </a:p>
        </p:txBody>
      </p:sp>
      <p:pic>
        <p:nvPicPr>
          <p:cNvPr id="10242" name="Picture 2"/>
          <p:cNvPicPr>
            <a:picLocks noChangeAspect="1" noChangeArrowheads="1"/>
          </p:cNvPicPr>
          <p:nvPr/>
        </p:nvPicPr>
        <p:blipFill>
          <a:blip r:embed="rId2" cstate="print"/>
          <a:srcRect/>
          <a:stretch>
            <a:fillRect/>
          </a:stretch>
        </p:blipFill>
        <p:spPr bwMode="auto">
          <a:xfrm>
            <a:off x="-108520" y="0"/>
            <a:ext cx="9252520" cy="7610475"/>
          </a:xfrm>
          <a:prstGeom prst="rect">
            <a:avLst/>
          </a:prstGeom>
          <a:noFill/>
          <a:ln w="9525">
            <a:noFill/>
            <a:miter lim="800000"/>
            <a:headEnd/>
            <a:tailEnd/>
          </a:ln>
        </p:spPr>
      </p:pic>
    </p:spTree>
  </p:cSld>
  <p:clrMapOvr>
    <a:masterClrMapping/>
  </p:clrMapOvr>
  <p:transition>
    <p:zoom dir="in"/>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7999"/>
          </a:xfrm>
        </p:spPr>
        <p:txBody>
          <a:bodyPr/>
          <a:lstStyle/>
          <a:p>
            <a:endParaRPr lang="el-GR" dirty="0">
              <a:solidFill>
                <a:srgbClr val="CCFF99"/>
              </a:solidFill>
            </a:endParaRPr>
          </a:p>
        </p:txBody>
      </p:sp>
      <p:sp>
        <p:nvSpPr>
          <p:cNvPr id="3" name="Subtitle 2"/>
          <p:cNvSpPr>
            <a:spLocks noGrp="1"/>
          </p:cNvSpPr>
          <p:nvPr>
            <p:ph type="subTitle" idx="1"/>
          </p:nvPr>
        </p:nvSpPr>
        <p:spPr>
          <a:xfrm>
            <a:off x="35496" y="44624"/>
            <a:ext cx="4896544" cy="6813376"/>
          </a:xfrm>
        </p:spPr>
        <p:txBody>
          <a:bodyPr>
            <a:normAutofit fontScale="92500" lnSpcReduction="20000"/>
          </a:bodyPr>
          <a:lstStyle/>
          <a:p>
            <a:r>
              <a:rPr lang="el-GR" dirty="0">
                <a:solidFill>
                  <a:srgbClr val="CCFF99"/>
                </a:solidFill>
                <a:latin typeface="+mj-lt"/>
              </a:rPr>
              <a:t>Η πιο ευκρινής διαφορά: οι προγενέστερες επιδείξεις δεν παρουσίασαν μεγάλη κοινωνική διείσδυση και επιρροή στο συλλογικό φαντασιακό των κοινωνιών, είχαν περιστασιακό χαρακτήρα, ενώ αντιμετώπιζαν τους ιθαγενείς ως ζώα. </a:t>
            </a:r>
          </a:p>
          <a:p>
            <a:r>
              <a:rPr lang="el-GR" dirty="0">
                <a:solidFill>
                  <a:srgbClr val="CCFF99"/>
                </a:solidFill>
                <a:latin typeface="+mj-lt"/>
              </a:rPr>
              <a:t>Από την άλλη μεριά οι παραστάσεις του </a:t>
            </a:r>
            <a:r>
              <a:rPr lang="en-US" dirty="0" err="1">
                <a:solidFill>
                  <a:srgbClr val="CCFF99"/>
                </a:solidFill>
                <a:latin typeface="+mj-lt"/>
              </a:rPr>
              <a:t>Hagenbeck</a:t>
            </a:r>
            <a:r>
              <a:rPr lang="el-GR" dirty="0">
                <a:solidFill>
                  <a:srgbClr val="CCFF99"/>
                </a:solidFill>
                <a:latin typeface="+mj-lt"/>
              </a:rPr>
              <a:t> παρουσίασαν μεγάλη κοινωνική διείσδυση, συνέβαλαν ουσιαστικά στη διαμόρφωση της εικόνας του </a:t>
            </a:r>
            <a:r>
              <a:rPr lang="el-GR" dirty="0">
                <a:solidFill>
                  <a:srgbClr val="FFC000"/>
                </a:solidFill>
                <a:latin typeface="+mj-lt"/>
              </a:rPr>
              <a:t>κατώτερου «άλλου», </a:t>
            </a:r>
            <a:r>
              <a:rPr lang="el-GR" dirty="0">
                <a:solidFill>
                  <a:srgbClr val="CCFF99"/>
                </a:solidFill>
                <a:latin typeface="+mj-lt"/>
              </a:rPr>
              <a:t>είχαν συστηματικό χαρακτήρα, ενώ </a:t>
            </a:r>
            <a:r>
              <a:rPr lang="el-GR" dirty="0" err="1">
                <a:solidFill>
                  <a:srgbClr val="CCFF99"/>
                </a:solidFill>
                <a:latin typeface="+mj-lt"/>
              </a:rPr>
              <a:t>υπόρρητα</a:t>
            </a:r>
            <a:r>
              <a:rPr lang="el-GR" dirty="0">
                <a:solidFill>
                  <a:srgbClr val="CCFF99"/>
                </a:solidFill>
                <a:latin typeface="+mj-lt"/>
              </a:rPr>
              <a:t> αναφέρονταν σε ένα </a:t>
            </a:r>
            <a:r>
              <a:rPr lang="el-GR" dirty="0">
                <a:solidFill>
                  <a:srgbClr val="FFC000"/>
                </a:solidFill>
                <a:latin typeface="+mj-lt"/>
              </a:rPr>
              <a:t>ενδιάμεσο οντολογικό καθεστώς. </a:t>
            </a:r>
          </a:p>
          <a:p>
            <a:endParaRPr lang="el-GR" dirty="0">
              <a:solidFill>
                <a:srgbClr val="CCFF99"/>
              </a:solidFill>
              <a:latin typeface="+mj-lt"/>
            </a:endParaRPr>
          </a:p>
        </p:txBody>
      </p:sp>
      <p:pic>
        <p:nvPicPr>
          <p:cNvPr id="5" name="Εικόνα 3"/>
          <p:cNvPicPr>
            <a:picLocks noChangeAspect="1"/>
          </p:cNvPicPr>
          <p:nvPr/>
        </p:nvPicPr>
        <p:blipFill>
          <a:blip r:embed="rId2" cstate="print"/>
          <a:stretch>
            <a:fillRect/>
          </a:stretch>
        </p:blipFill>
        <p:spPr>
          <a:xfrm>
            <a:off x="4960937" y="0"/>
            <a:ext cx="4219575" cy="6858000"/>
          </a:xfrm>
          <a:prstGeom prst="rect">
            <a:avLst/>
          </a:prstGeom>
        </p:spPr>
      </p:pic>
    </p:spTree>
  </p:cSld>
  <p:clrMapOvr>
    <a:masterClrMapping/>
  </p:clrMapOvr>
  <p:transition>
    <p:zoom dir="in"/>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endParaRPr lang="el-GR" dirty="0">
              <a:solidFill>
                <a:srgbClr val="CCFF99"/>
              </a:solidFill>
            </a:endParaRPr>
          </a:p>
        </p:txBody>
      </p:sp>
      <p:sp>
        <p:nvSpPr>
          <p:cNvPr id="6" name="Rectangle 5"/>
          <p:cNvSpPr/>
          <p:nvPr/>
        </p:nvSpPr>
        <p:spPr>
          <a:xfrm>
            <a:off x="0" y="0"/>
            <a:ext cx="6012160" cy="7029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l-GR" sz="2000" b="1" dirty="0"/>
              <a:t>Το επιχειρηματικό και αποικιακό πνεύμα, με τον έκδηλο ρατσισμό του, κατάφερε στην πράξη να κατασκευάζει ό,τι είχε συλλάβει η λογοτεχνία και η λαϊκή φαντασία στους προηγούμενους αιώνες: μια ενδιάμεση οντολογική βαθμίδα, μια τάξη όντων που δεν ήταν ούτε ακραιφνώς ανθρώπινα, ούτε ζωικά, μια βαθμίδα ανθρώπων-ζώων, οι οποίοι διέφεραν ριζικά από τους ζωομορφικούς ανθρώπους και τα ανθρωπόμορφα ζώα της λογοτεχνίας, της μυθολογίας, των παραμυθιών, των θρύλων και των δεισιδαιμονιών, διότι ακριβώς αυτοί οι άνθρωποι-ζώα είναι </a:t>
            </a:r>
            <a:r>
              <a:rPr lang="el-GR" sz="2000" b="1" dirty="0">
                <a:solidFill>
                  <a:srgbClr val="C00000"/>
                </a:solidFill>
              </a:rPr>
              <a:t>αληθινοί</a:t>
            </a:r>
            <a:r>
              <a:rPr lang="el-GR" sz="2000" b="1" dirty="0"/>
              <a:t>, με σάρκα και οστά, </a:t>
            </a:r>
            <a:r>
              <a:rPr lang="el-GR" sz="2000" b="1" dirty="0">
                <a:solidFill>
                  <a:srgbClr val="C00000"/>
                </a:solidFill>
              </a:rPr>
              <a:t>ζωντανή απόδειξη </a:t>
            </a:r>
            <a:r>
              <a:rPr lang="el-GR" sz="2000" b="1" dirty="0"/>
              <a:t>της ανωτερότητας της λευκής φυλής. </a:t>
            </a:r>
          </a:p>
          <a:p>
            <a:endParaRPr lang="el-GR" sz="2000" b="1" dirty="0"/>
          </a:p>
          <a:p>
            <a:r>
              <a:rPr lang="el-GR" sz="2000" b="1" dirty="0"/>
              <a:t>Από τον </a:t>
            </a:r>
            <a:r>
              <a:rPr lang="el-GR" sz="2000" b="1" dirty="0" err="1"/>
              <a:t>ειδισμό</a:t>
            </a:r>
            <a:r>
              <a:rPr lang="el-GR" sz="2000" b="1" dirty="0"/>
              <a:t> των ζωολογικών κήπων περνούμε έτσι, μέσω των «εθνογραφικών εκθέσεων», στον αποικιακό ρατσισμό της πάλαι ποτέ πεφωτισμένης Ευρώπης, εξέλιξη που θα συμβάλει και στην μεταγενέστερη ανάπτυξη του φασιστικού και ναζιστικού ρατσισμού.</a:t>
            </a:r>
            <a:endParaRPr lang="el-GR" b="1" dirty="0">
              <a:solidFill>
                <a:schemeClr val="tx1"/>
              </a:solidFill>
            </a:endParaRPr>
          </a:p>
        </p:txBody>
      </p:sp>
      <p:sp>
        <p:nvSpPr>
          <p:cNvPr id="7" name="TextBox 6"/>
          <p:cNvSpPr txBox="1"/>
          <p:nvPr/>
        </p:nvSpPr>
        <p:spPr>
          <a:xfrm>
            <a:off x="4860032" y="-99391"/>
            <a:ext cx="4552849" cy="400110"/>
          </a:xfrm>
          <a:prstGeom prst="rect">
            <a:avLst/>
          </a:prstGeom>
          <a:noFill/>
        </p:spPr>
        <p:txBody>
          <a:bodyPr wrap="square" rtlCol="0">
            <a:spAutoFit/>
          </a:bodyPr>
          <a:lstStyle/>
          <a:p>
            <a:endParaRPr lang="el-GR" sz="2000" b="1" dirty="0">
              <a:solidFill>
                <a:schemeClr val="bg1"/>
              </a:solidFill>
            </a:endParaRPr>
          </a:p>
        </p:txBody>
      </p:sp>
      <p:sp>
        <p:nvSpPr>
          <p:cNvPr id="9" name="TextBox 8"/>
          <p:cNvSpPr txBox="1"/>
          <p:nvPr/>
        </p:nvSpPr>
        <p:spPr>
          <a:xfrm>
            <a:off x="-36512" y="3356992"/>
            <a:ext cx="312906" cy="677108"/>
          </a:xfrm>
          <a:prstGeom prst="rect">
            <a:avLst/>
          </a:prstGeom>
          <a:noFill/>
        </p:spPr>
        <p:txBody>
          <a:bodyPr wrap="none" rtlCol="0">
            <a:spAutoFit/>
          </a:bodyPr>
          <a:lstStyle/>
          <a:p>
            <a:r>
              <a:rPr lang="el-GR" sz="2000" b="1" dirty="0">
                <a:solidFill>
                  <a:schemeClr val="bg1"/>
                </a:solidFill>
              </a:rPr>
              <a:t>  </a:t>
            </a:r>
          </a:p>
          <a:p>
            <a:endParaRPr lang="el-GR" dirty="0">
              <a:solidFill>
                <a:schemeClr val="bg1"/>
              </a:solidFill>
            </a:endParaRPr>
          </a:p>
        </p:txBody>
      </p:sp>
      <p:pic>
        <p:nvPicPr>
          <p:cNvPr id="10" name="Εικόνα 4"/>
          <p:cNvPicPr>
            <a:picLocks noChangeAspect="1"/>
          </p:cNvPicPr>
          <p:nvPr/>
        </p:nvPicPr>
        <p:blipFill>
          <a:blip r:embed="rId2" cstate="print"/>
          <a:stretch>
            <a:fillRect/>
          </a:stretch>
        </p:blipFill>
        <p:spPr>
          <a:xfrm>
            <a:off x="6012160" y="0"/>
            <a:ext cx="3131840" cy="6858000"/>
          </a:xfrm>
          <a:prstGeom prst="rect">
            <a:avLst/>
          </a:prstGeom>
        </p:spPr>
      </p:pic>
    </p:spTree>
  </p:cSld>
  <p:clrMapOvr>
    <a:masterClrMapping/>
  </p:clrMapOvr>
  <p:transition>
    <p:zoom dir="in"/>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7999"/>
          </a:xfrm>
        </p:spPr>
        <p:txBody>
          <a:bodyPr/>
          <a:lstStyle/>
          <a:p>
            <a:endParaRPr lang="el-GR" dirty="0"/>
          </a:p>
        </p:txBody>
      </p:sp>
      <p:sp>
        <p:nvSpPr>
          <p:cNvPr id="3" name="Subtitle 2"/>
          <p:cNvSpPr>
            <a:spLocks noGrp="1"/>
          </p:cNvSpPr>
          <p:nvPr>
            <p:ph type="subTitle" idx="1"/>
          </p:nvPr>
        </p:nvSpPr>
        <p:spPr>
          <a:xfrm>
            <a:off x="1371600" y="6172200"/>
            <a:ext cx="6400800" cy="685800"/>
          </a:xfrm>
        </p:spPr>
        <p:txBody>
          <a:bodyPr/>
          <a:lstStyle/>
          <a:p>
            <a:endParaRPr lang="el-GR" dirty="0"/>
          </a:p>
        </p:txBody>
      </p:sp>
      <p:pic>
        <p:nvPicPr>
          <p:cNvPr id="4" name="Content Placeholder 3"/>
          <p:cNvPicPr>
            <a:picLocks noGrp="1" noChangeAspect="1" noChangeArrowheads="1"/>
          </p:cNvPicPr>
          <p:nvPr>
            <p:ph idx="1"/>
          </p:nvPr>
        </p:nvPicPr>
        <p:blipFill>
          <a:blip r:embed="rId2" cstate="print"/>
          <a:srcRect/>
          <a:stretch>
            <a:fillRect/>
          </a:stretch>
        </p:blipFill>
        <p:spPr>
          <a:xfrm>
            <a:off x="0" y="0"/>
            <a:ext cx="9144000" cy="6858000"/>
          </a:xfrm>
        </p:spPr>
      </p:pic>
      <p:pic>
        <p:nvPicPr>
          <p:cNvPr id="5" name="Picture 2"/>
          <p:cNvPicPr>
            <a:picLocks noGrp="1" noChangeAspect="1" noChangeArrowheads="1"/>
          </p:cNvPicPr>
          <p:nvPr>
            <p:ph idx="1"/>
          </p:nvPr>
        </p:nvPicPr>
        <p:blipFill>
          <a:blip r:embed="rId3" cstate="print"/>
          <a:srcRect/>
          <a:stretch>
            <a:fillRect/>
          </a:stretch>
        </p:blipFill>
        <p:spPr bwMode="auto">
          <a:xfrm>
            <a:off x="539553" y="404664"/>
            <a:ext cx="7992888" cy="5691336"/>
          </a:xfrm>
          <a:prstGeom prst="rect">
            <a:avLst/>
          </a:prstGeom>
          <a:noFill/>
          <a:ln w="9525">
            <a:noFill/>
            <a:miter lim="800000"/>
            <a:headEnd/>
            <a:tailEnd/>
          </a:ln>
        </p:spPr>
      </p:pic>
    </p:spTree>
  </p:cSld>
  <p:clrMapOvr>
    <a:masterClrMapping/>
  </p:clrMapOvr>
  <p:transition>
    <p:zoom dir="in"/>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l-GR" dirty="0"/>
              <a:t> </a:t>
            </a:r>
            <a:endParaRPr lang="en-US" dirty="0"/>
          </a:p>
          <a:p>
            <a:endParaRPr lang="el-GR" dirty="0"/>
          </a:p>
          <a:p>
            <a:endParaRPr lang="el-GR" dirty="0"/>
          </a:p>
          <a:p>
            <a:pPr lvl="4"/>
            <a:endParaRPr lang="el-GR" dirty="0"/>
          </a:p>
        </p:txBody>
      </p:sp>
      <p:pic>
        <p:nvPicPr>
          <p:cNvPr id="78849" name="Picture 1"/>
          <p:cNvPicPr>
            <a:picLocks noChangeAspect="1" noChangeArrowheads="1"/>
          </p:cNvPicPr>
          <p:nvPr/>
        </p:nvPicPr>
        <p:blipFill>
          <a:blip r:embed="rId2" cstate="print"/>
          <a:srcRect/>
          <a:stretch>
            <a:fillRect/>
          </a:stretch>
        </p:blipFill>
        <p:spPr bwMode="auto">
          <a:xfrm>
            <a:off x="-5687" y="0"/>
            <a:ext cx="9155371" cy="6858000"/>
          </a:xfrm>
          <a:prstGeom prst="rect">
            <a:avLst/>
          </a:prstGeom>
          <a:noFill/>
          <a:ln w="9525">
            <a:noFill/>
            <a:miter lim="800000"/>
            <a:headEnd/>
            <a:tailEnd/>
          </a:ln>
        </p:spPr>
      </p:pic>
    </p:spTree>
  </p:cSld>
  <p:clrMapOvr>
    <a:masterClrMapping/>
  </p:clrMapOvr>
  <p:transition>
    <p:zoom dir="in"/>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7999"/>
          </a:xfrm>
        </p:spPr>
        <p:txBody>
          <a:bodyPr/>
          <a:lstStyle/>
          <a:p>
            <a:endParaRPr lang="el-GR" dirty="0"/>
          </a:p>
        </p:txBody>
      </p:sp>
      <p:sp>
        <p:nvSpPr>
          <p:cNvPr id="3" name="Subtitle 2"/>
          <p:cNvSpPr>
            <a:spLocks noGrp="1"/>
          </p:cNvSpPr>
          <p:nvPr>
            <p:ph type="subTitle" idx="1"/>
          </p:nvPr>
        </p:nvSpPr>
        <p:spPr>
          <a:xfrm>
            <a:off x="1371600" y="6172200"/>
            <a:ext cx="6400800" cy="685800"/>
          </a:xfrm>
        </p:spPr>
        <p:txBody>
          <a:bodyPr/>
          <a:lstStyle/>
          <a:p>
            <a:endParaRPr lang="el-GR" dirty="0"/>
          </a:p>
        </p:txBody>
      </p:sp>
      <p:pic>
        <p:nvPicPr>
          <p:cNvPr id="4" name="Content Placeholder 3"/>
          <p:cNvPicPr>
            <a:picLocks noGrp="1" noChangeAspect="1" noChangeArrowheads="1"/>
          </p:cNvPicPr>
          <p:nvPr>
            <p:ph idx="1"/>
          </p:nvPr>
        </p:nvPicPr>
        <p:blipFill>
          <a:blip r:embed="rId2" cstate="print"/>
          <a:srcRect/>
          <a:stretch>
            <a:fillRect/>
          </a:stretch>
        </p:blipFill>
        <p:spPr>
          <a:xfrm>
            <a:off x="0" y="0"/>
            <a:ext cx="9144000" cy="6858000"/>
          </a:xfrm>
        </p:spPr>
      </p:pic>
    </p:spTree>
  </p:cSld>
  <p:clrMapOvr>
    <a:masterClrMapping/>
  </p:clrMapOvr>
  <p:transition>
    <p:zoom dir="in"/>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6012160" cy="7029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l-GR" sz="2000" b="1" dirty="0"/>
              <a:t>Ευρωπαίοι </a:t>
            </a:r>
            <a:r>
              <a:rPr lang="el-GR" sz="2000" b="1" dirty="0">
                <a:solidFill>
                  <a:srgbClr val="C00000"/>
                </a:solidFill>
              </a:rPr>
              <a:t>μονάρχες</a:t>
            </a:r>
            <a:r>
              <a:rPr lang="el-GR" sz="2000" b="1" dirty="0"/>
              <a:t> της Γερμανίας και της Αυστρίας επισκέπτονταν τις σκηνές που έστηνε προσεκτικά ο </a:t>
            </a:r>
            <a:r>
              <a:rPr lang="en-US" sz="2000" b="1" dirty="0" err="1"/>
              <a:t>Hagenbeck</a:t>
            </a:r>
            <a:r>
              <a:rPr lang="el-GR" sz="2000" b="1" dirty="0"/>
              <a:t>, διότι κάθε επίσκεψη ήταν και μια επιτέλεση της μοναρχικής εξουσίας αλλά και της ευρωπαϊκής κυριαρχίας στον υπόλοιπο κόσμο. </a:t>
            </a:r>
          </a:p>
          <a:p>
            <a:endParaRPr lang="el-GR" sz="2000" b="1" dirty="0"/>
          </a:p>
          <a:p>
            <a:r>
              <a:rPr lang="el-GR" sz="2000" b="1" dirty="0"/>
              <a:t>Η σύζευξη </a:t>
            </a:r>
            <a:r>
              <a:rPr lang="el-GR" sz="2000" b="1" dirty="0" err="1"/>
              <a:t>ειδισμού</a:t>
            </a:r>
            <a:r>
              <a:rPr lang="el-GR" sz="2000" b="1" dirty="0"/>
              <a:t> και ρατσισμού λειτούργησε στην εντέλεια λ.χ. στην παράσταση </a:t>
            </a:r>
            <a:r>
              <a:rPr lang="el-GR" sz="2000" b="1" i="1" dirty="0">
                <a:solidFill>
                  <a:srgbClr val="0000FF"/>
                </a:solidFill>
              </a:rPr>
              <a:t>Καραβάνι της Κεϋλάνης</a:t>
            </a:r>
            <a:r>
              <a:rPr lang="el-GR" sz="2000" b="1" dirty="0">
                <a:solidFill>
                  <a:srgbClr val="0000FF"/>
                </a:solidFill>
              </a:rPr>
              <a:t> </a:t>
            </a:r>
            <a:r>
              <a:rPr lang="el-GR" sz="2000" b="1" dirty="0"/>
              <a:t>το 1884, κατά την οποία είχαν μεταφερθεί 67 άνδρες, γυναίκες και παιδιά και τουλάχιστον 25 ελέφαντες από αυτήν την ασιατική χώρα. Η παράσταση είχε πολύ μεγάλη επιτυχία, περιόδευσε στη Βιέννη, όπου την επισκέφτηκε και ο αυστριακός αυτοκράτορας, ενώ τα εισιτήρια εξαντλήθηκαν δύο φορές. </a:t>
            </a:r>
          </a:p>
          <a:p>
            <a:endParaRPr lang="el-GR" sz="2000" b="1" dirty="0"/>
          </a:p>
          <a:p>
            <a:r>
              <a:rPr lang="el-GR" sz="2000" b="1" dirty="0"/>
              <a:t>Το 1886 στο παρισινό </a:t>
            </a:r>
            <a:r>
              <a:rPr lang="en-US" sz="2000" b="1" dirty="0" err="1"/>
              <a:t>Jardin</a:t>
            </a:r>
            <a:r>
              <a:rPr lang="en-US" sz="2000" b="1" dirty="0"/>
              <a:t> </a:t>
            </a:r>
            <a:r>
              <a:rPr lang="en-US" sz="2000" b="1" dirty="0" err="1"/>
              <a:t>Zoologique</a:t>
            </a:r>
            <a:r>
              <a:rPr lang="en-US" sz="2000" b="1" dirty="0"/>
              <a:t> d</a:t>
            </a:r>
            <a:r>
              <a:rPr lang="el-GR" sz="2000" b="1" dirty="0"/>
              <a:t>’</a:t>
            </a:r>
            <a:r>
              <a:rPr lang="en-US" sz="2000" b="1" dirty="0" err="1"/>
              <a:t>Acclimatation</a:t>
            </a:r>
            <a:r>
              <a:rPr lang="en-US" sz="2000" b="1" dirty="0"/>
              <a:t> </a:t>
            </a:r>
            <a:r>
              <a:rPr lang="el-GR" sz="2000" b="1" dirty="0"/>
              <a:t>στο Παρίσι την έβλεπαν πενήντα με εξήντα χιλιάδες θεατών κάθε Κυριακή, ενώ για δυόμισι μήνες που παιζόταν στη γαλλική πρωτεύουσα την παρακολούθησαν περίπου ένα εκατομμύριο θεατών.</a:t>
            </a:r>
            <a:endParaRPr lang="el-GR" b="1" dirty="0">
              <a:solidFill>
                <a:schemeClr val="tx1"/>
              </a:solidFill>
            </a:endParaRPr>
          </a:p>
        </p:txBody>
      </p:sp>
      <p:sp>
        <p:nvSpPr>
          <p:cNvPr id="7" name="TextBox 6"/>
          <p:cNvSpPr txBox="1"/>
          <p:nvPr/>
        </p:nvSpPr>
        <p:spPr>
          <a:xfrm>
            <a:off x="4860032" y="-99391"/>
            <a:ext cx="4552849" cy="400110"/>
          </a:xfrm>
          <a:prstGeom prst="rect">
            <a:avLst/>
          </a:prstGeom>
          <a:noFill/>
        </p:spPr>
        <p:txBody>
          <a:bodyPr wrap="square" rtlCol="0">
            <a:spAutoFit/>
          </a:bodyPr>
          <a:lstStyle/>
          <a:p>
            <a:endParaRPr lang="el-GR" sz="2000" b="1" dirty="0">
              <a:solidFill>
                <a:schemeClr val="bg1"/>
              </a:solidFill>
            </a:endParaRPr>
          </a:p>
        </p:txBody>
      </p:sp>
      <p:sp>
        <p:nvSpPr>
          <p:cNvPr id="9" name="TextBox 8"/>
          <p:cNvSpPr txBox="1"/>
          <p:nvPr/>
        </p:nvSpPr>
        <p:spPr>
          <a:xfrm>
            <a:off x="-36512" y="3356992"/>
            <a:ext cx="312906" cy="677108"/>
          </a:xfrm>
          <a:prstGeom prst="rect">
            <a:avLst/>
          </a:prstGeom>
          <a:noFill/>
        </p:spPr>
        <p:txBody>
          <a:bodyPr wrap="none" rtlCol="0">
            <a:spAutoFit/>
          </a:bodyPr>
          <a:lstStyle/>
          <a:p>
            <a:r>
              <a:rPr lang="el-GR" sz="2000" b="1" dirty="0">
                <a:solidFill>
                  <a:schemeClr val="bg1"/>
                </a:solidFill>
              </a:rPr>
              <a:t>  </a:t>
            </a:r>
          </a:p>
          <a:p>
            <a:endParaRPr lang="el-GR" dirty="0">
              <a:solidFill>
                <a:schemeClr val="bg1"/>
              </a:solidFill>
            </a:endParaRPr>
          </a:p>
        </p:txBody>
      </p:sp>
      <p:pic>
        <p:nvPicPr>
          <p:cNvPr id="8" name="Εικόνα 3"/>
          <p:cNvPicPr>
            <a:picLocks noGrp="1" noChangeAspect="1"/>
          </p:cNvPicPr>
          <p:nvPr>
            <p:ph idx="1"/>
          </p:nvPr>
        </p:nvPicPr>
        <p:blipFill>
          <a:blip r:embed="rId2" cstate="print"/>
          <a:stretch>
            <a:fillRect/>
          </a:stretch>
        </p:blipFill>
        <p:spPr>
          <a:xfrm>
            <a:off x="6012160" y="0"/>
            <a:ext cx="3131840" cy="6858000"/>
          </a:xfrm>
          <a:prstGeom prst="rect">
            <a:avLst/>
          </a:prstGeom>
        </p:spPr>
      </p:pic>
    </p:spTree>
  </p:cSld>
  <p:clrMapOvr>
    <a:masterClrMapping/>
  </p:clrMapOvr>
  <p:transition>
    <p:zoom dir="in"/>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7999"/>
          </a:xfrm>
        </p:spPr>
        <p:txBody>
          <a:bodyPr/>
          <a:lstStyle/>
          <a:p>
            <a:endParaRPr lang="el-GR" dirty="0"/>
          </a:p>
        </p:txBody>
      </p:sp>
      <p:sp>
        <p:nvSpPr>
          <p:cNvPr id="3" name="Subtitle 2"/>
          <p:cNvSpPr>
            <a:spLocks noGrp="1"/>
          </p:cNvSpPr>
          <p:nvPr>
            <p:ph type="subTitle" idx="1"/>
          </p:nvPr>
        </p:nvSpPr>
        <p:spPr>
          <a:xfrm>
            <a:off x="1371600" y="6172200"/>
            <a:ext cx="6400800" cy="685800"/>
          </a:xfrm>
        </p:spPr>
        <p:txBody>
          <a:bodyPr/>
          <a:lstStyle/>
          <a:p>
            <a:endParaRPr lang="el-GR" dirty="0"/>
          </a:p>
        </p:txBody>
      </p:sp>
      <p:pic>
        <p:nvPicPr>
          <p:cNvPr id="11266" name="Picture 2"/>
          <p:cNvPicPr>
            <a:picLocks noChangeAspect="1" noChangeArrowheads="1"/>
          </p:cNvPicPr>
          <p:nvPr/>
        </p:nvPicPr>
        <p:blipFill>
          <a:blip r:embed="rId2" cstate="print"/>
          <a:srcRect/>
          <a:stretch>
            <a:fillRect/>
          </a:stretch>
        </p:blipFill>
        <p:spPr bwMode="auto">
          <a:xfrm>
            <a:off x="-252535" y="1"/>
            <a:ext cx="7982074" cy="7245424"/>
          </a:xfrm>
          <a:prstGeom prst="rect">
            <a:avLst/>
          </a:prstGeom>
          <a:noFill/>
          <a:ln w="9525">
            <a:noFill/>
            <a:miter lim="800000"/>
            <a:headEnd/>
            <a:tailEnd/>
          </a:ln>
        </p:spPr>
      </p:pic>
      <p:sp>
        <p:nvSpPr>
          <p:cNvPr id="7" name="TextBox 6"/>
          <p:cNvSpPr txBox="1"/>
          <p:nvPr/>
        </p:nvSpPr>
        <p:spPr>
          <a:xfrm>
            <a:off x="7812360" y="1412776"/>
            <a:ext cx="1259632" cy="1200329"/>
          </a:xfrm>
          <a:prstGeom prst="rect">
            <a:avLst/>
          </a:prstGeom>
          <a:noFill/>
        </p:spPr>
        <p:txBody>
          <a:bodyPr wrap="square" rtlCol="0">
            <a:spAutoFit/>
          </a:bodyPr>
          <a:lstStyle/>
          <a:p>
            <a:r>
              <a:rPr lang="en-US" dirty="0" err="1"/>
              <a:t>Fuegians</a:t>
            </a:r>
            <a:r>
              <a:rPr lang="en-US" dirty="0"/>
              <a:t> at the </a:t>
            </a:r>
            <a:r>
              <a:rPr lang="en-US" dirty="0" err="1"/>
              <a:t>Jardin</a:t>
            </a:r>
            <a:r>
              <a:rPr lang="en-US" dirty="0"/>
              <a:t> </a:t>
            </a:r>
            <a:r>
              <a:rPr lang="en-US" dirty="0" err="1"/>
              <a:t>d’Acclimatation</a:t>
            </a:r>
            <a:r>
              <a:rPr lang="en-US" dirty="0"/>
              <a:t>, 1881.</a:t>
            </a:r>
            <a:endParaRPr lang="el-GR" dirty="0"/>
          </a:p>
        </p:txBody>
      </p:sp>
    </p:spTree>
  </p:cSld>
  <p:clrMapOvr>
    <a:masterClrMapping/>
  </p:clrMapOvr>
  <p:transition>
    <p:zoom dir="in"/>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6012160" cy="7029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l-GR" b="1" dirty="0"/>
              <a:t>Οι ζωολογικοί κήποι ανθρώπων και οι περιοδείες των παραστάσεών τους πολλαπλασιάστηκαν, ενώ τα προσφερόμενα θεάματα συμμετείχαν σε πολλές διεθνείς αποικιακές εκθέσεις που έλαβαν χώρα από το 1883 στο Άμστερνταμ </a:t>
            </a:r>
            <a:r>
              <a:rPr lang="el-GR" b="1" dirty="0">
                <a:solidFill>
                  <a:srgbClr val="C00000"/>
                </a:solidFill>
              </a:rPr>
              <a:t>μέχρι και τις αρχές της δεκαετίας του 1930</a:t>
            </a:r>
            <a:r>
              <a:rPr lang="el-GR" b="1" dirty="0"/>
              <a:t>. </a:t>
            </a:r>
            <a:endParaRPr lang="en-US" b="1" dirty="0"/>
          </a:p>
          <a:p>
            <a:endParaRPr lang="en-US" b="1" dirty="0"/>
          </a:p>
          <a:p>
            <a:r>
              <a:rPr lang="el-GR" b="1" dirty="0"/>
              <a:t>Πικρή ειρωνεία: το 1889 το Παρίσι θέλει να γιορτάσει την πρώτη εκατονταετία της γαλλικής επανάστασης και εντάσσει στον εορτασμό μια διεθνή αποικιακή έκθεση. Οι </a:t>
            </a:r>
            <a:r>
              <a:rPr lang="el-GR" b="1" dirty="0" err="1"/>
              <a:t>ανθρωποζωικές</a:t>
            </a:r>
            <a:r>
              <a:rPr lang="el-GR" b="1" dirty="0"/>
              <a:t> παραστάσεις της αποικιακής Ευρώπης παρουσίαζαν, κατά βάθος, ένα δίπτυχο θέαμα: από τη μια μεριά τον εκφυλισμό του πνεύματος του Διαφωτισμού, του </a:t>
            </a:r>
            <a:r>
              <a:rPr lang="el-GR" b="1" dirty="0" err="1"/>
              <a:t>ρουσωικού</a:t>
            </a:r>
            <a:r>
              <a:rPr lang="el-GR" b="1" dirty="0"/>
              <a:t> «αγαθού άγριου» και της διακήρυξης των δικαιωμάτων του ανθρώπου και του πολίτη.  Από την άλλη, την κατασκευή ενός κοινωνικού φαντασιακού για τον </a:t>
            </a:r>
            <a:r>
              <a:rPr lang="el-GR" b="1" dirty="0" err="1">
                <a:solidFill>
                  <a:srgbClr val="0000FF"/>
                </a:solidFill>
              </a:rPr>
              <a:t>αποικιοκρατούμενο</a:t>
            </a:r>
            <a:r>
              <a:rPr lang="el-GR" b="1" dirty="0">
                <a:solidFill>
                  <a:srgbClr val="0000FF"/>
                </a:solidFill>
              </a:rPr>
              <a:t> άλλον</a:t>
            </a:r>
            <a:r>
              <a:rPr lang="el-GR" b="1" dirty="0">
                <a:solidFill>
                  <a:schemeClr val="bg1"/>
                </a:solidFill>
              </a:rPr>
              <a:t>,</a:t>
            </a:r>
            <a:r>
              <a:rPr lang="el-GR" b="1" dirty="0">
                <a:solidFill>
                  <a:srgbClr val="0000FF"/>
                </a:solidFill>
              </a:rPr>
              <a:t> </a:t>
            </a:r>
            <a:r>
              <a:rPr lang="el-GR" b="1" dirty="0"/>
              <a:t>που ήταν περίπου η εικόνα του ανθρώπου-ζώου, τη θεωρητική κεφαλαιοποίηση της «ιεραρχίας των φυλών» στο πλαίσιο της προόδου της φυσικής ανθρωπολογίας και τη </a:t>
            </a:r>
            <a:r>
              <a:rPr lang="el-GR" b="1" dirty="0" err="1">
                <a:solidFill>
                  <a:srgbClr val="0000FF"/>
                </a:solidFill>
              </a:rPr>
              <a:t>θεατροποίηση</a:t>
            </a:r>
            <a:r>
              <a:rPr lang="el-GR" b="1" dirty="0">
                <a:solidFill>
                  <a:srgbClr val="0000FF"/>
                </a:solidFill>
              </a:rPr>
              <a:t> της υπεροχής των αποικιακών αυτοκρατοριών</a:t>
            </a:r>
            <a:r>
              <a:rPr lang="el-GR" b="1" dirty="0"/>
              <a:t> που βρίσκονταν στο απόγειο της επέκτασής τους.</a:t>
            </a:r>
          </a:p>
          <a:p>
            <a:endParaRPr lang="el-GR" b="1" dirty="0">
              <a:solidFill>
                <a:schemeClr val="tx1"/>
              </a:solidFill>
            </a:endParaRPr>
          </a:p>
        </p:txBody>
      </p:sp>
      <p:sp>
        <p:nvSpPr>
          <p:cNvPr id="7" name="TextBox 6"/>
          <p:cNvSpPr txBox="1"/>
          <p:nvPr/>
        </p:nvSpPr>
        <p:spPr>
          <a:xfrm>
            <a:off x="4860032" y="-99391"/>
            <a:ext cx="4552849" cy="400110"/>
          </a:xfrm>
          <a:prstGeom prst="rect">
            <a:avLst/>
          </a:prstGeom>
          <a:noFill/>
        </p:spPr>
        <p:txBody>
          <a:bodyPr wrap="square" rtlCol="0">
            <a:spAutoFit/>
          </a:bodyPr>
          <a:lstStyle/>
          <a:p>
            <a:endParaRPr lang="el-GR" sz="2000" b="1" dirty="0">
              <a:solidFill>
                <a:schemeClr val="bg1"/>
              </a:solidFill>
            </a:endParaRPr>
          </a:p>
        </p:txBody>
      </p:sp>
      <p:sp>
        <p:nvSpPr>
          <p:cNvPr id="9" name="TextBox 8"/>
          <p:cNvSpPr txBox="1"/>
          <p:nvPr/>
        </p:nvSpPr>
        <p:spPr>
          <a:xfrm>
            <a:off x="-36512" y="3356992"/>
            <a:ext cx="312906" cy="677108"/>
          </a:xfrm>
          <a:prstGeom prst="rect">
            <a:avLst/>
          </a:prstGeom>
          <a:noFill/>
        </p:spPr>
        <p:txBody>
          <a:bodyPr wrap="none" rtlCol="0">
            <a:spAutoFit/>
          </a:bodyPr>
          <a:lstStyle/>
          <a:p>
            <a:r>
              <a:rPr lang="el-GR" sz="2000" b="1" dirty="0">
                <a:solidFill>
                  <a:schemeClr val="bg1"/>
                </a:solidFill>
              </a:rPr>
              <a:t>  </a:t>
            </a:r>
          </a:p>
          <a:p>
            <a:endParaRPr lang="el-GR" dirty="0">
              <a:solidFill>
                <a:schemeClr val="bg1"/>
              </a:solidFill>
            </a:endParaRPr>
          </a:p>
        </p:txBody>
      </p:sp>
      <p:pic>
        <p:nvPicPr>
          <p:cNvPr id="12290" name="Picture 2"/>
          <p:cNvPicPr>
            <a:picLocks noGrp="1" noChangeAspect="1" noChangeArrowheads="1"/>
          </p:cNvPicPr>
          <p:nvPr>
            <p:ph idx="1"/>
          </p:nvPr>
        </p:nvPicPr>
        <p:blipFill>
          <a:blip r:embed="rId2" cstate="print"/>
          <a:srcRect/>
          <a:stretch>
            <a:fillRect/>
          </a:stretch>
        </p:blipFill>
        <p:spPr bwMode="auto">
          <a:xfrm>
            <a:off x="5940153" y="0"/>
            <a:ext cx="3203848" cy="7461448"/>
          </a:xfrm>
          <a:prstGeom prst="rect">
            <a:avLst/>
          </a:prstGeom>
          <a:ln>
            <a:noFill/>
          </a:ln>
          <a:effectLst>
            <a:softEdge rad="112500"/>
          </a:effectLst>
        </p:spPr>
      </p:pic>
    </p:spTree>
  </p:cSld>
  <p:clrMapOvr>
    <a:masterClrMapping/>
  </p:clrMapOvr>
  <p:transition>
    <p:zoom dir="in"/>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noChangeArrowheads="1"/>
          </p:cNvPicPr>
          <p:nvPr/>
        </p:nvPicPr>
        <p:blipFill>
          <a:blip r:embed="rId2" cstate="print"/>
          <a:srcRect/>
          <a:stretch>
            <a:fillRect/>
          </a:stretch>
        </p:blipFill>
        <p:spPr bwMode="auto">
          <a:xfrm>
            <a:off x="-396552" y="18006"/>
            <a:ext cx="9540552" cy="6839993"/>
          </a:xfrm>
          <a:prstGeom prst="rect">
            <a:avLst/>
          </a:prstGeom>
          <a:noFill/>
          <a:ln w="9525">
            <a:noFill/>
            <a:miter lim="800000"/>
            <a:headEnd/>
            <a:tailEnd/>
          </a:ln>
        </p:spPr>
      </p:pic>
      <p:sp>
        <p:nvSpPr>
          <p:cNvPr id="7" name="TextBox 6"/>
          <p:cNvSpPr txBox="1"/>
          <p:nvPr/>
        </p:nvSpPr>
        <p:spPr>
          <a:xfrm>
            <a:off x="1835696" y="6381328"/>
            <a:ext cx="5781519" cy="369332"/>
          </a:xfrm>
          <a:prstGeom prst="rect">
            <a:avLst/>
          </a:prstGeom>
          <a:noFill/>
        </p:spPr>
        <p:txBody>
          <a:bodyPr wrap="none" rtlCol="0">
            <a:spAutoFit/>
          </a:bodyPr>
          <a:lstStyle/>
          <a:p>
            <a:r>
              <a:rPr lang="en-US" dirty="0"/>
              <a:t>The </a:t>
            </a:r>
            <a:r>
              <a:rPr lang="en-US" dirty="0" err="1"/>
              <a:t>Hagenbeck</a:t>
            </a:r>
            <a:r>
              <a:rPr lang="en-US" dirty="0"/>
              <a:t> </a:t>
            </a:r>
            <a:r>
              <a:rPr lang="en-US" dirty="0" err="1"/>
              <a:t>Pavilion,World’s</a:t>
            </a:r>
            <a:r>
              <a:rPr lang="en-US" dirty="0"/>
              <a:t> Columbian Exposition, 1893.</a:t>
            </a:r>
            <a:endParaRPr lang="el-GR" dirty="0"/>
          </a:p>
        </p:txBody>
      </p:sp>
    </p:spTree>
  </p:cSld>
  <p:clrMapOvr>
    <a:masterClrMapping/>
  </p:clrMapOvr>
  <p:transition>
    <p:zoom dir="in"/>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srcRect/>
          <a:stretch>
            <a:fillRect/>
          </a:stretch>
        </p:blipFill>
        <p:spPr bwMode="auto">
          <a:xfrm>
            <a:off x="-108520" y="0"/>
            <a:ext cx="9252520" cy="6858000"/>
          </a:xfrm>
          <a:prstGeom prst="rect">
            <a:avLst/>
          </a:prstGeom>
          <a:noFill/>
          <a:ln w="9525">
            <a:noFill/>
            <a:miter lim="800000"/>
            <a:headEnd/>
            <a:tailEnd/>
          </a:ln>
        </p:spPr>
      </p:pic>
      <p:sp>
        <p:nvSpPr>
          <p:cNvPr id="5" name="TextBox 4"/>
          <p:cNvSpPr txBox="1"/>
          <p:nvPr/>
        </p:nvSpPr>
        <p:spPr>
          <a:xfrm>
            <a:off x="1043608" y="6165304"/>
            <a:ext cx="5878789" cy="369332"/>
          </a:xfrm>
          <a:prstGeom prst="rect">
            <a:avLst/>
          </a:prstGeom>
          <a:noFill/>
        </p:spPr>
        <p:txBody>
          <a:bodyPr wrap="none" rtlCol="0">
            <a:spAutoFit/>
          </a:bodyPr>
          <a:lstStyle/>
          <a:p>
            <a:r>
              <a:rPr lang="de-DE" dirty="0"/>
              <a:t>Kaiser Wilhelm II and Heinrich Hagenbeck, at Stellingen, 1913.</a:t>
            </a:r>
            <a:endParaRPr lang="el-GR" dirty="0"/>
          </a:p>
        </p:txBody>
      </p:sp>
    </p:spTree>
  </p:cSld>
  <p:clrMapOvr>
    <a:masterClrMapping/>
  </p:clrMapOvr>
  <p:transition>
    <p:zoom dir="in"/>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srcRect/>
          <a:stretch>
            <a:fillRect/>
          </a:stretch>
        </p:blipFill>
        <p:spPr bwMode="auto">
          <a:xfrm>
            <a:off x="-131934" y="0"/>
            <a:ext cx="9275934" cy="7317432"/>
          </a:xfrm>
          <a:prstGeom prst="rect">
            <a:avLst/>
          </a:prstGeom>
          <a:noFill/>
          <a:ln w="9525">
            <a:noFill/>
            <a:miter lim="800000"/>
            <a:headEnd/>
            <a:tailEnd/>
          </a:ln>
        </p:spPr>
      </p:pic>
      <p:sp>
        <p:nvSpPr>
          <p:cNvPr id="6" name="TextBox 5"/>
          <p:cNvSpPr txBox="1"/>
          <p:nvPr/>
        </p:nvSpPr>
        <p:spPr>
          <a:xfrm>
            <a:off x="1403648" y="6309320"/>
            <a:ext cx="6994607" cy="646331"/>
          </a:xfrm>
          <a:prstGeom prst="rect">
            <a:avLst/>
          </a:prstGeom>
          <a:noFill/>
        </p:spPr>
        <p:txBody>
          <a:bodyPr wrap="none" rtlCol="0">
            <a:spAutoFit/>
          </a:bodyPr>
          <a:lstStyle/>
          <a:p>
            <a:r>
              <a:rPr lang="en-US" dirty="0"/>
              <a:t>World’s Columbian Exposition: Cover of official program, </a:t>
            </a:r>
            <a:r>
              <a:rPr lang="en-US" i="1" dirty="0" err="1"/>
              <a:t>Hagenbeck’s</a:t>
            </a:r>
            <a:r>
              <a:rPr lang="en-US" i="1" dirty="0"/>
              <a:t> Arena</a:t>
            </a:r>
          </a:p>
          <a:p>
            <a:r>
              <a:rPr lang="fr-FR" i="1" dirty="0"/>
              <a:t>and </a:t>
            </a:r>
            <a:r>
              <a:rPr lang="fr-FR" i="1" dirty="0" err="1"/>
              <a:t>World’s</a:t>
            </a:r>
            <a:r>
              <a:rPr lang="fr-FR" i="1" dirty="0"/>
              <a:t> </a:t>
            </a:r>
            <a:r>
              <a:rPr lang="fr-FR" i="1" dirty="0" err="1"/>
              <a:t>Museum</a:t>
            </a:r>
            <a:r>
              <a:rPr lang="fr-FR" i="1" dirty="0"/>
              <a:t>, 1893.</a:t>
            </a:r>
            <a:endParaRPr lang="el-GR" dirty="0"/>
          </a:p>
        </p:txBody>
      </p:sp>
    </p:spTree>
  </p:cSld>
  <p:clrMapOvr>
    <a:masterClrMapping/>
  </p:clrMapOvr>
  <p:transition>
    <p:zoom dir="in"/>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6858000"/>
          </a:xfrm>
        </p:spPr>
        <p:txBody>
          <a:bodyPr/>
          <a:lstStyle/>
          <a:p>
            <a:r>
              <a:rPr lang="el-GR" dirty="0"/>
              <a:t> </a:t>
            </a:r>
            <a:endParaRPr lang="en-US" dirty="0"/>
          </a:p>
          <a:p>
            <a:endParaRPr lang="en-US" dirty="0"/>
          </a:p>
        </p:txBody>
      </p:sp>
      <p:sp>
        <p:nvSpPr>
          <p:cNvPr id="48130" name="AutoShape 2" descr="Αποτέλεσμα εικόνας για εικόνες για Γιορτή της γάτας στο μεσαίωνα"/>
          <p:cNvSpPr>
            <a:spLocks noChangeAspect="1" noChangeArrowheads="1"/>
          </p:cNvSpPr>
          <p:nvPr/>
        </p:nvSpPr>
        <p:spPr bwMode="auto">
          <a:xfrm>
            <a:off x="155575" y="-846138"/>
            <a:ext cx="3333750" cy="1762126"/>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16387" name="Picture 3"/>
          <p:cNvPicPr>
            <a:picLocks noChangeAspect="1" noChangeArrowheads="1"/>
          </p:cNvPicPr>
          <p:nvPr/>
        </p:nvPicPr>
        <p:blipFill>
          <a:blip r:embed="rId2" cstate="print"/>
          <a:srcRect/>
          <a:stretch>
            <a:fillRect/>
          </a:stretch>
        </p:blipFill>
        <p:spPr bwMode="auto">
          <a:xfrm>
            <a:off x="-180528" y="0"/>
            <a:ext cx="9433047" cy="7389440"/>
          </a:xfrm>
          <a:prstGeom prst="rect">
            <a:avLst/>
          </a:prstGeom>
          <a:noFill/>
          <a:ln w="9525">
            <a:noFill/>
            <a:miter lim="800000"/>
            <a:headEnd/>
            <a:tailEnd/>
          </a:ln>
        </p:spPr>
      </p:pic>
      <p:sp>
        <p:nvSpPr>
          <p:cNvPr id="9" name="TextBox 8"/>
          <p:cNvSpPr txBox="1"/>
          <p:nvPr/>
        </p:nvSpPr>
        <p:spPr>
          <a:xfrm>
            <a:off x="467544" y="6165304"/>
            <a:ext cx="6483698" cy="369332"/>
          </a:xfrm>
          <a:prstGeom prst="rect">
            <a:avLst/>
          </a:prstGeom>
          <a:noFill/>
        </p:spPr>
        <p:txBody>
          <a:bodyPr wrap="none" rtlCol="0">
            <a:spAutoFit/>
          </a:bodyPr>
          <a:lstStyle/>
          <a:p>
            <a:r>
              <a:rPr lang="en-US" b="1" dirty="0">
                <a:solidFill>
                  <a:schemeClr val="bg1"/>
                </a:solidFill>
              </a:rPr>
              <a:t>“Drive of the Lion </a:t>
            </a:r>
            <a:r>
              <a:rPr lang="en-US" b="1" dirty="0" err="1">
                <a:solidFill>
                  <a:schemeClr val="bg1"/>
                </a:solidFill>
              </a:rPr>
              <a:t>Prince,”World’s</a:t>
            </a:r>
            <a:r>
              <a:rPr lang="en-US" b="1" dirty="0">
                <a:solidFill>
                  <a:schemeClr val="bg1"/>
                </a:solidFill>
              </a:rPr>
              <a:t> Columbian Exposition, 1893.</a:t>
            </a:r>
            <a:endParaRPr lang="el-GR" b="1" dirty="0">
              <a:solidFill>
                <a:schemeClr val="bg1"/>
              </a:solidFill>
            </a:endParaRPr>
          </a:p>
        </p:txBody>
      </p:sp>
    </p:spTree>
  </p:cSld>
  <p:clrMapOvr>
    <a:masterClrMapping/>
  </p:clrMapOvr>
  <p:transition>
    <p:zoom dir="in"/>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6858000"/>
          </a:xfrm>
        </p:spPr>
        <p:txBody>
          <a:bodyPr/>
          <a:lstStyle/>
          <a:p>
            <a:r>
              <a:rPr lang="el-GR" dirty="0"/>
              <a:t> </a:t>
            </a:r>
            <a:endParaRPr lang="en-US" dirty="0"/>
          </a:p>
          <a:p>
            <a:endParaRPr lang="en-US" dirty="0"/>
          </a:p>
        </p:txBody>
      </p:sp>
      <p:sp>
        <p:nvSpPr>
          <p:cNvPr id="48130" name="AutoShape 2" descr="Αποτέλεσμα εικόνας για εικόνες για Γιορτή της γάτας στο μεσαίωνα"/>
          <p:cNvSpPr>
            <a:spLocks noChangeAspect="1" noChangeArrowheads="1"/>
          </p:cNvSpPr>
          <p:nvPr/>
        </p:nvSpPr>
        <p:spPr bwMode="auto">
          <a:xfrm>
            <a:off x="155575" y="-846138"/>
            <a:ext cx="3333750" cy="1762126"/>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18434" name="Picture 2"/>
          <p:cNvPicPr>
            <a:picLocks noChangeAspect="1" noChangeArrowheads="1"/>
          </p:cNvPicPr>
          <p:nvPr/>
        </p:nvPicPr>
        <p:blipFill>
          <a:blip r:embed="rId2" cstate="print"/>
          <a:srcRect/>
          <a:stretch>
            <a:fillRect/>
          </a:stretch>
        </p:blipFill>
        <p:spPr bwMode="auto">
          <a:xfrm>
            <a:off x="-396552" y="-86678"/>
            <a:ext cx="9540552" cy="6944678"/>
          </a:xfrm>
          <a:prstGeom prst="rect">
            <a:avLst/>
          </a:prstGeom>
          <a:noFill/>
          <a:ln w="9525">
            <a:noFill/>
            <a:miter lim="800000"/>
            <a:headEnd/>
            <a:tailEnd/>
          </a:ln>
        </p:spPr>
      </p:pic>
      <p:sp>
        <p:nvSpPr>
          <p:cNvPr id="7" name="TextBox 6"/>
          <p:cNvSpPr txBox="1"/>
          <p:nvPr/>
        </p:nvSpPr>
        <p:spPr>
          <a:xfrm>
            <a:off x="971600" y="6237312"/>
            <a:ext cx="7186134" cy="369332"/>
          </a:xfrm>
          <a:prstGeom prst="rect">
            <a:avLst/>
          </a:prstGeom>
          <a:noFill/>
        </p:spPr>
        <p:txBody>
          <a:bodyPr wrap="none" rtlCol="0">
            <a:spAutoFit/>
          </a:bodyPr>
          <a:lstStyle/>
          <a:p>
            <a:r>
              <a:rPr lang="en-US" dirty="0"/>
              <a:t>Poster for </a:t>
            </a:r>
            <a:r>
              <a:rPr lang="en-US" dirty="0" err="1"/>
              <a:t>Hagenbeck’s</a:t>
            </a:r>
            <a:r>
              <a:rPr lang="en-US" dirty="0"/>
              <a:t> Trained </a:t>
            </a:r>
            <a:r>
              <a:rPr lang="en-US" dirty="0" err="1"/>
              <a:t>Animals,World’s</a:t>
            </a:r>
            <a:r>
              <a:rPr lang="en-US" dirty="0"/>
              <a:t> Columbian Exposition, 1893.</a:t>
            </a:r>
            <a:endParaRPr lang="el-GR" dirty="0"/>
          </a:p>
        </p:txBody>
      </p:sp>
    </p:spTree>
  </p:cSld>
  <p:clrMapOvr>
    <a:masterClrMapping/>
  </p:clrMapOvr>
  <p:transition>
    <p:zoom dir="in"/>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6858000"/>
          </a:xfrm>
        </p:spPr>
        <p:txBody>
          <a:bodyPr/>
          <a:lstStyle/>
          <a:p>
            <a:r>
              <a:rPr lang="el-GR" dirty="0"/>
              <a:t> </a:t>
            </a:r>
            <a:endParaRPr lang="en-US" dirty="0"/>
          </a:p>
          <a:p>
            <a:endParaRPr lang="en-US" dirty="0"/>
          </a:p>
        </p:txBody>
      </p:sp>
      <p:sp>
        <p:nvSpPr>
          <p:cNvPr id="48130" name="AutoShape 2" descr="Αποτέλεσμα εικόνας για εικόνες για Γιορτή της γάτας στο μεσαίωνα"/>
          <p:cNvSpPr>
            <a:spLocks noChangeAspect="1" noChangeArrowheads="1"/>
          </p:cNvSpPr>
          <p:nvPr/>
        </p:nvSpPr>
        <p:spPr bwMode="auto">
          <a:xfrm>
            <a:off x="155575" y="-846138"/>
            <a:ext cx="3333750" cy="1762126"/>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16386" name="Picture 2"/>
          <p:cNvPicPr>
            <a:picLocks noChangeAspect="1" noChangeArrowheads="1"/>
          </p:cNvPicPr>
          <p:nvPr/>
        </p:nvPicPr>
        <p:blipFill>
          <a:blip r:embed="rId2" cstate="print"/>
          <a:srcRect/>
          <a:stretch>
            <a:fillRect/>
          </a:stretch>
        </p:blipFill>
        <p:spPr bwMode="auto">
          <a:xfrm>
            <a:off x="-108520" y="0"/>
            <a:ext cx="9252520" cy="6858000"/>
          </a:xfrm>
          <a:prstGeom prst="rect">
            <a:avLst/>
          </a:prstGeom>
          <a:noFill/>
          <a:ln w="9525">
            <a:noFill/>
            <a:miter lim="800000"/>
            <a:headEnd/>
            <a:tailEnd/>
          </a:ln>
        </p:spPr>
      </p:pic>
      <p:sp>
        <p:nvSpPr>
          <p:cNvPr id="8" name="TextBox 7"/>
          <p:cNvSpPr txBox="1"/>
          <p:nvPr/>
        </p:nvSpPr>
        <p:spPr>
          <a:xfrm>
            <a:off x="1403648" y="6165304"/>
            <a:ext cx="7452233" cy="646331"/>
          </a:xfrm>
          <a:prstGeom prst="rect">
            <a:avLst/>
          </a:prstGeom>
          <a:noFill/>
        </p:spPr>
        <p:txBody>
          <a:bodyPr wrap="none" rtlCol="0">
            <a:spAutoFit/>
          </a:bodyPr>
          <a:lstStyle/>
          <a:p>
            <a:r>
              <a:rPr lang="fr-FR" dirty="0"/>
              <a:t>“</a:t>
            </a:r>
            <a:r>
              <a:rPr lang="fr-FR" dirty="0" err="1"/>
              <a:t>Bedouin</a:t>
            </a:r>
            <a:r>
              <a:rPr lang="fr-FR" dirty="0"/>
              <a:t> Show” </a:t>
            </a:r>
            <a:r>
              <a:rPr lang="fr-FR" dirty="0" err="1"/>
              <a:t>at</a:t>
            </a:r>
            <a:r>
              <a:rPr lang="fr-FR" dirty="0"/>
              <a:t> </a:t>
            </a:r>
            <a:r>
              <a:rPr lang="fr-FR" dirty="0" err="1"/>
              <a:t>Stellingen</a:t>
            </a:r>
            <a:r>
              <a:rPr lang="fr-FR" dirty="0"/>
              <a:t>, 1912. </a:t>
            </a:r>
            <a:r>
              <a:rPr lang="fr-FR" dirty="0" err="1"/>
              <a:t>From</a:t>
            </a:r>
            <a:r>
              <a:rPr lang="fr-FR" dirty="0"/>
              <a:t> Alexander </a:t>
            </a:r>
            <a:r>
              <a:rPr lang="fr-FR" dirty="0" err="1"/>
              <a:t>Sokolowsky</a:t>
            </a:r>
            <a:r>
              <a:rPr lang="fr-FR" dirty="0"/>
              <a:t>, </a:t>
            </a:r>
            <a:r>
              <a:rPr lang="fr-FR" i="1" dirty="0"/>
              <a:t>Carl </a:t>
            </a:r>
            <a:r>
              <a:rPr lang="fr-FR" i="1" dirty="0" err="1"/>
              <a:t>Hagenbeck</a:t>
            </a:r>
            <a:endParaRPr lang="fr-FR" i="1" dirty="0"/>
          </a:p>
          <a:p>
            <a:r>
              <a:rPr lang="de-DE" i="1" dirty="0"/>
              <a:t>und sein Werk (Leipzig: E. Haberland, 1928).</a:t>
            </a:r>
            <a:endParaRPr lang="el-GR" dirty="0"/>
          </a:p>
        </p:txBody>
      </p:sp>
    </p:spTree>
  </p:cSld>
  <p:clrMapOvr>
    <a:masterClrMapping/>
  </p:clrMapOvr>
  <p:transition>
    <p:zoom dir="in"/>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0528" y="0"/>
            <a:ext cx="9324528" cy="6858000"/>
          </a:xfrm>
        </p:spPr>
        <p:txBody>
          <a:bodyPr>
            <a:noAutofit/>
          </a:bodyPr>
          <a:lstStyle/>
          <a:p>
            <a:endParaRPr lang="el-GR" sz="2400" b="1" dirty="0">
              <a:solidFill>
                <a:srgbClr val="F9F7D3"/>
              </a:solidFill>
            </a:endParaRPr>
          </a:p>
          <a:p>
            <a:endParaRPr lang="el-GR" sz="2400" b="1" dirty="0">
              <a:solidFill>
                <a:srgbClr val="F9F7D3"/>
              </a:solidFill>
            </a:endParaRPr>
          </a:p>
          <a:p>
            <a:endParaRPr lang="el-GR" sz="2400" b="1" dirty="0">
              <a:solidFill>
                <a:srgbClr val="F9F7D3"/>
              </a:solidFill>
            </a:endParaRPr>
          </a:p>
          <a:p>
            <a:endParaRPr lang="el-GR" sz="2400" b="1" dirty="0">
              <a:solidFill>
                <a:srgbClr val="F9F7D3"/>
              </a:solidFill>
            </a:endParaRPr>
          </a:p>
          <a:p>
            <a:endParaRPr lang="el-GR" sz="2400" b="1" dirty="0">
              <a:solidFill>
                <a:srgbClr val="F9F7D3"/>
              </a:solidFill>
            </a:endParaRPr>
          </a:p>
          <a:p>
            <a:endParaRPr lang="el-GR" sz="2400" b="1" dirty="0">
              <a:solidFill>
                <a:srgbClr val="F9F7D3"/>
              </a:solidFill>
            </a:endParaRPr>
          </a:p>
          <a:p>
            <a:endParaRPr lang="el-GR" sz="2400" b="1" dirty="0">
              <a:solidFill>
                <a:srgbClr val="F9F7D3"/>
              </a:solidFill>
            </a:endParaRPr>
          </a:p>
          <a:p>
            <a:endParaRPr lang="el-GR" sz="2400" b="1" dirty="0">
              <a:solidFill>
                <a:srgbClr val="F9F7D3"/>
              </a:solidFill>
            </a:endParaRPr>
          </a:p>
          <a:p>
            <a:endParaRPr lang="el-GR" sz="2400" b="1" dirty="0">
              <a:solidFill>
                <a:srgbClr val="F9F7D3"/>
              </a:solidFill>
            </a:endParaRPr>
          </a:p>
        </p:txBody>
      </p:sp>
      <p:pic>
        <p:nvPicPr>
          <p:cNvPr id="96258" name="Picture 2" descr="https://upload.wikimedia.org/wikipedia/commons/thumb/6/61/Elpis_melena_2.jpg/220px-Elpis_melena_2.jpg"/>
          <p:cNvPicPr>
            <a:picLocks noChangeAspect="1" noChangeArrowheads="1"/>
          </p:cNvPicPr>
          <p:nvPr/>
        </p:nvPicPr>
        <p:blipFill>
          <a:blip r:embed="rId2" cstate="print"/>
          <a:srcRect/>
          <a:stretch>
            <a:fillRect/>
          </a:stretch>
        </p:blipFill>
        <p:spPr bwMode="auto">
          <a:xfrm>
            <a:off x="5220072" y="1484784"/>
            <a:ext cx="3923928" cy="5373216"/>
          </a:xfrm>
          <a:prstGeom prst="rect">
            <a:avLst/>
          </a:prstGeom>
          <a:ln>
            <a:noFill/>
          </a:ln>
          <a:effectLst>
            <a:softEdge rad="112500"/>
          </a:effectLst>
        </p:spPr>
      </p:pic>
      <p:sp>
        <p:nvSpPr>
          <p:cNvPr id="7" name="TextBox 6"/>
          <p:cNvSpPr txBox="1"/>
          <p:nvPr/>
        </p:nvSpPr>
        <p:spPr>
          <a:xfrm>
            <a:off x="-36512" y="-27384"/>
            <a:ext cx="9049272" cy="3416320"/>
          </a:xfrm>
          <a:prstGeom prst="rect">
            <a:avLst/>
          </a:prstGeom>
          <a:noFill/>
        </p:spPr>
        <p:txBody>
          <a:bodyPr wrap="none" rtlCol="0">
            <a:spAutoFit/>
          </a:bodyPr>
          <a:lstStyle/>
          <a:p>
            <a:r>
              <a:rPr lang="el-GR" b="1" dirty="0">
                <a:solidFill>
                  <a:srgbClr val="F9F7D3"/>
                </a:solidFill>
              </a:rPr>
              <a:t>Στην Ελλάδα, η πρώτη φιλοζωική οργάνωση ιδρύεται από την πλούσια και εκκεντρική, αγγλικής </a:t>
            </a:r>
          </a:p>
          <a:p>
            <a:r>
              <a:rPr lang="el-GR" b="1" dirty="0">
                <a:solidFill>
                  <a:srgbClr val="F9F7D3"/>
                </a:solidFill>
              </a:rPr>
              <a:t>υπηκοότητας Γερμανίδα </a:t>
            </a:r>
            <a:r>
              <a:rPr lang="en-US" b="1" dirty="0">
                <a:solidFill>
                  <a:srgbClr val="F9F7D3"/>
                </a:solidFill>
              </a:rPr>
              <a:t>Esperanza von Schwartz</a:t>
            </a:r>
            <a:r>
              <a:rPr lang="el-GR" b="1" dirty="0">
                <a:solidFill>
                  <a:srgbClr val="F9F7D3"/>
                </a:solidFill>
              </a:rPr>
              <a:t> (Ελπίδα Μέλαινα, 1821-1899) το 1884 στην </a:t>
            </a:r>
          </a:p>
          <a:p>
            <a:r>
              <a:rPr lang="el-GR" b="1" dirty="0">
                <a:solidFill>
                  <a:srgbClr val="F9F7D3"/>
                </a:solidFill>
              </a:rPr>
              <a:t>Χαλέπα της Τουρκοκρατούμενης Κρήτης. </a:t>
            </a:r>
          </a:p>
          <a:p>
            <a:endParaRPr lang="el-GR" b="1" dirty="0">
              <a:solidFill>
                <a:srgbClr val="F9F7D3"/>
              </a:solidFill>
            </a:endParaRPr>
          </a:p>
          <a:p>
            <a:r>
              <a:rPr lang="el-GR" b="1" dirty="0">
                <a:solidFill>
                  <a:srgbClr val="F9F7D3"/>
                </a:solidFill>
              </a:rPr>
              <a:t>Η </a:t>
            </a:r>
            <a:r>
              <a:rPr lang="en-US" b="1" dirty="0">
                <a:solidFill>
                  <a:srgbClr val="F9F7D3"/>
                </a:solidFill>
              </a:rPr>
              <a:t>Schwartz</a:t>
            </a:r>
            <a:r>
              <a:rPr lang="el-GR" b="1" dirty="0">
                <a:solidFill>
                  <a:srgbClr val="F9F7D3"/>
                </a:solidFill>
              </a:rPr>
              <a:t> έζησε από το 1865 για είκοσι και πλέον χρόνια στην Κρήτη, </a:t>
            </a:r>
          </a:p>
          <a:p>
            <a:r>
              <a:rPr lang="el-GR" b="1" dirty="0">
                <a:solidFill>
                  <a:srgbClr val="F9F7D3"/>
                </a:solidFill>
              </a:rPr>
              <a:t>συγκέντρωσε δημοτικά τραγούδια, τα οποία εξέδωσε υπό </a:t>
            </a:r>
          </a:p>
          <a:p>
            <a:r>
              <a:rPr lang="el-GR" b="1" dirty="0">
                <a:solidFill>
                  <a:srgbClr val="F9F7D3"/>
                </a:solidFill>
              </a:rPr>
              <a:t>τον τίτλο </a:t>
            </a:r>
            <a:r>
              <a:rPr lang="el-GR" b="1" i="1" dirty="0">
                <a:solidFill>
                  <a:srgbClr val="F9F7D3"/>
                </a:solidFill>
              </a:rPr>
              <a:t>Κρητική μέλισσα</a:t>
            </a:r>
            <a:r>
              <a:rPr lang="el-GR" b="1" dirty="0">
                <a:solidFill>
                  <a:srgbClr val="F9F7D3"/>
                </a:solidFill>
              </a:rPr>
              <a:t>, συνέδραμε με τις γνωριμίες </a:t>
            </a:r>
          </a:p>
          <a:p>
            <a:r>
              <a:rPr lang="el-GR" b="1" dirty="0">
                <a:solidFill>
                  <a:srgbClr val="F9F7D3"/>
                </a:solidFill>
              </a:rPr>
              <a:t>της τον αγώνα των Κρητικών εναντίον των Τούρκων, </a:t>
            </a:r>
          </a:p>
          <a:p>
            <a:r>
              <a:rPr lang="el-GR" b="1" dirty="0">
                <a:solidFill>
                  <a:srgbClr val="F9F7D3"/>
                </a:solidFill>
              </a:rPr>
              <a:t>δημιούργησε στα Χανιά το πρώτο νοσοκομείο για άλογα </a:t>
            </a:r>
          </a:p>
          <a:p>
            <a:r>
              <a:rPr lang="el-GR" b="1" dirty="0">
                <a:solidFill>
                  <a:srgbClr val="F9F7D3"/>
                </a:solidFill>
              </a:rPr>
              <a:t>και γαϊδούρια και φρόντισε για τον καθημερινό σιτισμό </a:t>
            </a:r>
          </a:p>
          <a:p>
            <a:r>
              <a:rPr lang="el-GR" b="1" dirty="0">
                <a:solidFill>
                  <a:srgbClr val="F9F7D3"/>
                </a:solidFill>
              </a:rPr>
              <a:t>των αδέσποτων σκυλιών της πόλης.</a:t>
            </a:r>
          </a:p>
          <a:p>
            <a:endParaRPr lang="el-GR" b="1" dirty="0">
              <a:solidFill>
                <a:srgbClr val="F9F7D3"/>
              </a:solidFill>
            </a:endParaRPr>
          </a:p>
        </p:txBody>
      </p:sp>
    </p:spTree>
  </p:cSld>
  <p:clrMapOvr>
    <a:masterClrMapping/>
  </p:clrMapOvr>
  <p:transition>
    <p:zoom dir="in"/>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http://ithaque.gr/wp-content/uploads/2011/07/franz-kafka.jpg"/>
          <p:cNvPicPr>
            <a:picLocks noChangeAspect="1" noChangeArrowheads="1"/>
          </p:cNvPicPr>
          <p:nvPr/>
        </p:nvPicPr>
        <p:blipFill>
          <a:blip r:embed="rId2" cstate="print"/>
          <a:srcRect/>
          <a:stretch>
            <a:fillRect/>
          </a:stretch>
        </p:blipFill>
        <p:spPr bwMode="auto">
          <a:xfrm>
            <a:off x="6444208" y="0"/>
            <a:ext cx="2664296" cy="3111482"/>
          </a:xfrm>
          <a:prstGeom prst="rect">
            <a:avLst/>
          </a:prstGeom>
          <a:noFill/>
        </p:spPr>
      </p:pic>
      <p:sp>
        <p:nvSpPr>
          <p:cNvPr id="6" name="TextBox 5"/>
          <p:cNvSpPr txBox="1"/>
          <p:nvPr/>
        </p:nvSpPr>
        <p:spPr>
          <a:xfrm>
            <a:off x="6516217" y="3501008"/>
            <a:ext cx="2627784" cy="1477328"/>
          </a:xfrm>
          <a:prstGeom prst="rect">
            <a:avLst/>
          </a:prstGeom>
          <a:noFill/>
        </p:spPr>
        <p:txBody>
          <a:bodyPr wrap="square" rtlCol="0">
            <a:spAutoFit/>
          </a:bodyPr>
          <a:lstStyle/>
          <a:p>
            <a:r>
              <a:rPr lang="el-GR" b="1" dirty="0">
                <a:solidFill>
                  <a:srgbClr val="CCFF99"/>
                </a:solidFill>
              </a:rPr>
              <a:t>Ένας </a:t>
            </a:r>
            <a:r>
              <a:rPr lang="el-GR" b="1" i="1" dirty="0">
                <a:solidFill>
                  <a:srgbClr val="CCFF99"/>
                </a:solidFill>
              </a:rPr>
              <a:t>μικρός</a:t>
            </a:r>
            <a:r>
              <a:rPr lang="el-GR" b="1" dirty="0">
                <a:solidFill>
                  <a:srgbClr val="CCFF99"/>
                </a:solidFill>
              </a:rPr>
              <a:t> </a:t>
            </a:r>
            <a:r>
              <a:rPr lang="el-GR" b="1" dirty="0" err="1">
                <a:solidFill>
                  <a:srgbClr val="CCFF99"/>
                </a:solidFill>
              </a:rPr>
              <a:t>καφκικός</a:t>
            </a:r>
            <a:r>
              <a:rPr lang="el-GR" b="1" dirty="0">
                <a:solidFill>
                  <a:srgbClr val="CCFF99"/>
                </a:solidFill>
              </a:rPr>
              <a:t> απόηχος</a:t>
            </a:r>
            <a:endParaRPr lang="el-GR" dirty="0">
              <a:solidFill>
                <a:srgbClr val="CCFF99"/>
              </a:solidFill>
            </a:endParaRPr>
          </a:p>
          <a:p>
            <a:r>
              <a:rPr lang="el-GR" dirty="0"/>
              <a:t> </a:t>
            </a:r>
          </a:p>
          <a:p>
            <a:r>
              <a:rPr lang="el-GR" dirty="0"/>
              <a:t>	</a:t>
            </a:r>
            <a:r>
              <a:rPr lang="el-GR" i="1" dirty="0">
                <a:solidFill>
                  <a:srgbClr val="CCFF99"/>
                </a:solidFill>
              </a:rPr>
              <a:t>Αναφορά προς μια Ακαδημία  </a:t>
            </a:r>
            <a:r>
              <a:rPr lang="el-GR" dirty="0">
                <a:solidFill>
                  <a:srgbClr val="CCFF99"/>
                </a:solidFill>
              </a:rPr>
              <a:t>(1917 )</a:t>
            </a:r>
          </a:p>
        </p:txBody>
      </p:sp>
      <p:sp>
        <p:nvSpPr>
          <p:cNvPr id="7" name="Rounded Rectangular Callout 6"/>
          <p:cNvSpPr/>
          <p:nvPr/>
        </p:nvSpPr>
        <p:spPr>
          <a:xfrm>
            <a:off x="251520" y="188640"/>
            <a:ext cx="5400600" cy="5832648"/>
          </a:xfrm>
          <a:prstGeom prst="wedgeRoundRectCallout">
            <a:avLst>
              <a:gd name="adj1" fmla="val 72788"/>
              <a:gd name="adj2" fmla="val -28029"/>
              <a:gd name="adj3" fmla="val 16667"/>
            </a:avLst>
          </a:prstGeom>
        </p:spPr>
        <p:style>
          <a:lnRef idx="1">
            <a:schemeClr val="accent2"/>
          </a:lnRef>
          <a:fillRef idx="3">
            <a:schemeClr val="accent2"/>
          </a:fillRef>
          <a:effectRef idx="2">
            <a:schemeClr val="accent2"/>
          </a:effectRef>
          <a:fontRef idx="minor">
            <a:schemeClr val="lt1"/>
          </a:fontRef>
        </p:style>
        <p:txBody>
          <a:bodyPr rtlCol="0" anchor="ctr"/>
          <a:lstStyle/>
          <a:p>
            <a:r>
              <a:rPr lang="el-GR" b="1" dirty="0">
                <a:solidFill>
                  <a:schemeClr val="bg1"/>
                </a:solidFill>
              </a:rPr>
              <a:t>Προέρχομαι από τη Χρυσή Ακτή. Όσον αφορά τον τρόπο που με έπιασαν πρέπει να βασιστώ σε μαρτυρίες άλλων. Μια κυνηγετική αποστολή της Φίρμας </a:t>
            </a:r>
            <a:r>
              <a:rPr lang="el-GR" b="1" dirty="0" err="1">
                <a:solidFill>
                  <a:schemeClr val="bg1"/>
                </a:solidFill>
              </a:rPr>
              <a:t>Χάγκενμπεκ</a:t>
            </a:r>
            <a:r>
              <a:rPr lang="el-GR" b="1" dirty="0">
                <a:solidFill>
                  <a:schemeClr val="bg1"/>
                </a:solidFill>
              </a:rPr>
              <a:t> ─ με τον αρχηγό έχουμε πιει έκτοτε αρκετές φορές το κρασάκι μας παρέα ─ είχε στήσει καρτέρι κρυμμένη στους θάμνους της όχθης, όταν πήγα το βράδυ με μια αγέλη να πιω νερό. Πυροβόλησαν· ήμουν ο μόνος που χτυπήθηκε· με πέτυχαν δύο σφαίρες.</a:t>
            </a:r>
          </a:p>
          <a:p>
            <a:endParaRPr lang="el-GR" b="1" dirty="0">
              <a:solidFill>
                <a:schemeClr val="bg1"/>
              </a:solidFill>
            </a:endParaRPr>
          </a:p>
          <a:p>
            <a:r>
              <a:rPr lang="el-GR" b="1" dirty="0">
                <a:solidFill>
                  <a:schemeClr val="bg1"/>
                </a:solidFill>
              </a:rPr>
              <a:t>	    Η μία στο μάγουλο· ήταν ελαφριά· μου άφησε όμως μια μεγάλη, άτριχη κόκκινη ουλή, στην οποία οφείλω το απαίσιο, εντελώς άτοπο παρατσούκλι Κόκκινος </a:t>
            </a:r>
            <a:r>
              <a:rPr lang="el-GR" b="1" dirty="0" err="1">
                <a:solidFill>
                  <a:schemeClr val="bg1"/>
                </a:solidFill>
              </a:rPr>
              <a:t>Πέτερ</a:t>
            </a:r>
            <a:r>
              <a:rPr lang="el-GR" b="1" dirty="0">
                <a:solidFill>
                  <a:schemeClr val="bg1"/>
                </a:solidFill>
              </a:rPr>
              <a:t> … .</a:t>
            </a:r>
          </a:p>
          <a:p>
            <a:endParaRPr lang="el-GR" b="1" dirty="0">
              <a:solidFill>
                <a:schemeClr val="bg1"/>
              </a:solidFill>
            </a:endParaRPr>
          </a:p>
          <a:p>
            <a:r>
              <a:rPr lang="el-GR" b="1" dirty="0">
                <a:solidFill>
                  <a:schemeClr val="bg1"/>
                </a:solidFill>
              </a:rPr>
              <a:t>	    Η δεύτερη σφαίρα με πέτυχε κάτω από τον γοφό. Το τραύμα ήταν σοβαρό, εξαιτίας του κουτσαίνω ελαφρά ακόμα και σήμερα.</a:t>
            </a:r>
          </a:p>
        </p:txBody>
      </p:sp>
    </p:spTree>
  </p:cSld>
  <p:clrMapOvr>
    <a:masterClrMapping/>
  </p:clrMapOvr>
  <p:transition>
    <p:zoom dir="in"/>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p:cNvPicPr>
            <a:picLocks noChangeAspect="1" noChangeArrowheads="1"/>
          </p:cNvPicPr>
          <p:nvPr/>
        </p:nvPicPr>
        <p:blipFill>
          <a:blip r:embed="rId2" cstate="print"/>
          <a:srcRect/>
          <a:stretch>
            <a:fillRect/>
          </a:stretch>
        </p:blipFill>
        <p:spPr bwMode="auto">
          <a:xfrm>
            <a:off x="-108521" y="0"/>
            <a:ext cx="9331377" cy="6858000"/>
          </a:xfrm>
          <a:prstGeom prst="rect">
            <a:avLst/>
          </a:prstGeom>
          <a:noFill/>
          <a:ln w="9525">
            <a:noFill/>
            <a:miter lim="800000"/>
            <a:headEnd/>
            <a:tailEnd/>
          </a:ln>
        </p:spPr>
      </p:pic>
      <p:sp>
        <p:nvSpPr>
          <p:cNvPr id="8" name="TextBox 7"/>
          <p:cNvSpPr txBox="1"/>
          <p:nvPr/>
        </p:nvSpPr>
        <p:spPr>
          <a:xfrm>
            <a:off x="2987824" y="6309320"/>
            <a:ext cx="3504549" cy="369332"/>
          </a:xfrm>
          <a:prstGeom prst="rect">
            <a:avLst/>
          </a:prstGeom>
          <a:noFill/>
        </p:spPr>
        <p:txBody>
          <a:bodyPr wrap="none" rtlCol="0">
            <a:spAutoFit/>
          </a:bodyPr>
          <a:lstStyle/>
          <a:p>
            <a:r>
              <a:rPr lang="en-US" b="1" dirty="0">
                <a:solidFill>
                  <a:srgbClr val="F9F7D3"/>
                </a:solidFill>
              </a:rPr>
              <a:t>Consul, the civilized ape, ca. 1900.</a:t>
            </a:r>
            <a:endParaRPr lang="el-GR" b="1" dirty="0">
              <a:solidFill>
                <a:srgbClr val="F9F7D3"/>
              </a:solidFill>
            </a:endParaRPr>
          </a:p>
        </p:txBody>
      </p:sp>
    </p:spTree>
  </p:cSld>
  <p:clrMapOvr>
    <a:masterClrMapping/>
  </p:clrMapOvr>
  <p:transition>
    <p:zoom dir="in"/>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http://ithaque.gr/wp-content/uploads/2011/07/franz-kafka.jpg"/>
          <p:cNvPicPr>
            <a:picLocks noChangeAspect="1" noChangeArrowheads="1"/>
          </p:cNvPicPr>
          <p:nvPr/>
        </p:nvPicPr>
        <p:blipFill>
          <a:blip r:embed="rId2" cstate="print"/>
          <a:srcRect/>
          <a:stretch>
            <a:fillRect/>
          </a:stretch>
        </p:blipFill>
        <p:spPr bwMode="auto">
          <a:xfrm>
            <a:off x="6444208" y="0"/>
            <a:ext cx="2664296" cy="3111482"/>
          </a:xfrm>
          <a:prstGeom prst="rect">
            <a:avLst/>
          </a:prstGeom>
          <a:noFill/>
        </p:spPr>
      </p:pic>
      <p:sp>
        <p:nvSpPr>
          <p:cNvPr id="6" name="TextBox 5"/>
          <p:cNvSpPr txBox="1"/>
          <p:nvPr/>
        </p:nvSpPr>
        <p:spPr>
          <a:xfrm>
            <a:off x="6516217" y="3501008"/>
            <a:ext cx="2627784" cy="1477328"/>
          </a:xfrm>
          <a:prstGeom prst="rect">
            <a:avLst/>
          </a:prstGeom>
          <a:noFill/>
        </p:spPr>
        <p:txBody>
          <a:bodyPr wrap="square" rtlCol="0">
            <a:spAutoFit/>
          </a:bodyPr>
          <a:lstStyle/>
          <a:p>
            <a:r>
              <a:rPr lang="el-GR" b="1" dirty="0">
                <a:solidFill>
                  <a:srgbClr val="CCFF99"/>
                </a:solidFill>
              </a:rPr>
              <a:t>Ένας </a:t>
            </a:r>
            <a:r>
              <a:rPr lang="el-GR" b="1" i="1" dirty="0">
                <a:solidFill>
                  <a:srgbClr val="CCFF99"/>
                </a:solidFill>
              </a:rPr>
              <a:t>μικρός</a:t>
            </a:r>
            <a:r>
              <a:rPr lang="el-GR" b="1" dirty="0">
                <a:solidFill>
                  <a:srgbClr val="CCFF99"/>
                </a:solidFill>
              </a:rPr>
              <a:t> </a:t>
            </a:r>
            <a:r>
              <a:rPr lang="el-GR" b="1" dirty="0" err="1">
                <a:solidFill>
                  <a:srgbClr val="CCFF99"/>
                </a:solidFill>
              </a:rPr>
              <a:t>καφκικός</a:t>
            </a:r>
            <a:r>
              <a:rPr lang="el-GR" b="1" dirty="0">
                <a:solidFill>
                  <a:srgbClr val="CCFF99"/>
                </a:solidFill>
              </a:rPr>
              <a:t> απόηχος</a:t>
            </a:r>
            <a:endParaRPr lang="el-GR" dirty="0">
              <a:solidFill>
                <a:srgbClr val="CCFF99"/>
              </a:solidFill>
            </a:endParaRPr>
          </a:p>
          <a:p>
            <a:r>
              <a:rPr lang="el-GR" dirty="0"/>
              <a:t> </a:t>
            </a:r>
          </a:p>
          <a:p>
            <a:r>
              <a:rPr lang="el-GR" dirty="0"/>
              <a:t>	</a:t>
            </a:r>
            <a:r>
              <a:rPr lang="el-GR" i="1" dirty="0">
                <a:solidFill>
                  <a:srgbClr val="CCFF99"/>
                </a:solidFill>
              </a:rPr>
              <a:t>Αναφορά προς μια Ακαδημία  </a:t>
            </a:r>
            <a:r>
              <a:rPr lang="el-GR" dirty="0">
                <a:solidFill>
                  <a:srgbClr val="CCFF99"/>
                </a:solidFill>
              </a:rPr>
              <a:t>(1917 )</a:t>
            </a:r>
          </a:p>
        </p:txBody>
      </p:sp>
      <p:sp>
        <p:nvSpPr>
          <p:cNvPr id="7" name="Rounded Rectangular Callout 6"/>
          <p:cNvSpPr/>
          <p:nvPr/>
        </p:nvSpPr>
        <p:spPr>
          <a:xfrm>
            <a:off x="251520" y="188640"/>
            <a:ext cx="5400600" cy="5832648"/>
          </a:xfrm>
          <a:prstGeom prst="wedgeRoundRectCallout">
            <a:avLst>
              <a:gd name="adj1" fmla="val 72788"/>
              <a:gd name="adj2" fmla="val -28029"/>
              <a:gd name="adj3" fmla="val 16667"/>
            </a:avLst>
          </a:prstGeom>
        </p:spPr>
        <p:style>
          <a:lnRef idx="1">
            <a:schemeClr val="accent2"/>
          </a:lnRef>
          <a:fillRef idx="3">
            <a:schemeClr val="accent2"/>
          </a:fillRef>
          <a:effectRef idx="2">
            <a:schemeClr val="accent2"/>
          </a:effectRef>
          <a:fontRef idx="minor">
            <a:schemeClr val="lt1"/>
          </a:fontRef>
        </p:style>
        <p:txBody>
          <a:bodyPr rtlCol="0" anchor="ctr"/>
          <a:lstStyle/>
          <a:p>
            <a:r>
              <a:rPr lang="el-GR" b="1" dirty="0">
                <a:solidFill>
                  <a:schemeClr val="bg1"/>
                </a:solidFill>
              </a:rPr>
              <a:t>Η δική σας </a:t>
            </a:r>
            <a:r>
              <a:rPr lang="el-GR" b="1" dirty="0" err="1">
                <a:solidFill>
                  <a:schemeClr val="bg1"/>
                </a:solidFill>
              </a:rPr>
              <a:t>πιθηκοσύνη</a:t>
            </a:r>
            <a:r>
              <a:rPr lang="el-GR" b="1" dirty="0">
                <a:solidFill>
                  <a:schemeClr val="bg1"/>
                </a:solidFill>
              </a:rPr>
              <a:t>, αξιότιμοι κύριοι, στον βαθμό που έχετε κάτι τέτοιο στο παρελθόν σας, δεν μπορεί να σας φαίνεται πιο μακρινή απ’ όσο εμένα η δική μου. </a:t>
            </a:r>
          </a:p>
          <a:p>
            <a:endParaRPr lang="el-GR" b="1" dirty="0">
              <a:solidFill>
                <a:schemeClr val="bg1"/>
              </a:solidFill>
            </a:endParaRPr>
          </a:p>
          <a:p>
            <a:r>
              <a:rPr lang="el-GR" b="1" dirty="0">
                <a:solidFill>
                  <a:schemeClr val="bg1"/>
                </a:solidFill>
              </a:rPr>
              <a:t>Το γαργαλητό στη φτέρνα το αισθάνεται ωστόσο ο καθένας που βαδίζει σε αυτήν τη γη: τόσο ο μικρός χιμπατζής, όσο και ο μέγας Αχιλλέας.</a:t>
            </a:r>
          </a:p>
        </p:txBody>
      </p:sp>
    </p:spTree>
  </p:cSld>
  <p:clrMapOvr>
    <a:masterClrMapping/>
  </p:clrMapOvr>
  <p:transition>
    <p:zoom dir="in"/>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endParaRPr lang="el-GR" dirty="0">
              <a:solidFill>
                <a:srgbClr val="CCFF99"/>
              </a:solidFill>
            </a:endParaRPr>
          </a:p>
        </p:txBody>
      </p:sp>
      <p:sp>
        <p:nvSpPr>
          <p:cNvPr id="6" name="Rectangle 5"/>
          <p:cNvSpPr/>
          <p:nvPr/>
        </p:nvSpPr>
        <p:spPr>
          <a:xfrm>
            <a:off x="0" y="0"/>
            <a:ext cx="9324528" cy="7029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l-GR" dirty="0">
              <a:solidFill>
                <a:schemeClr val="tx1"/>
              </a:solidFill>
            </a:endParaRPr>
          </a:p>
        </p:txBody>
      </p:sp>
      <p:sp>
        <p:nvSpPr>
          <p:cNvPr id="11" name="Rectangular Callout 10"/>
          <p:cNvSpPr/>
          <p:nvPr/>
        </p:nvSpPr>
        <p:spPr>
          <a:xfrm>
            <a:off x="0" y="0"/>
            <a:ext cx="9324528" cy="7101408"/>
          </a:xfrm>
          <a:prstGeom prst="wedgeRectCallout">
            <a:avLst>
              <a:gd name="adj1" fmla="val 50300"/>
              <a:gd name="adj2" fmla="val -23853"/>
            </a:avLst>
          </a:prstGeom>
        </p:spPr>
        <p:style>
          <a:lnRef idx="1">
            <a:schemeClr val="dk1"/>
          </a:lnRef>
          <a:fillRef idx="2">
            <a:schemeClr val="dk1"/>
          </a:fillRef>
          <a:effectRef idx="1">
            <a:schemeClr val="dk1"/>
          </a:effectRef>
          <a:fontRef idx="minor">
            <a:schemeClr val="dk1"/>
          </a:fontRef>
        </p:style>
        <p:txBody>
          <a:bodyPr rtlCol="0" anchor="ctr"/>
          <a:lstStyle/>
          <a:p>
            <a:r>
              <a:rPr lang="el-GR" sz="2000" b="1" dirty="0"/>
              <a:t>Ο κόκκινος </a:t>
            </a:r>
            <a:r>
              <a:rPr lang="el-GR" sz="2000" b="1" dirty="0" err="1"/>
              <a:t>Πέτερ</a:t>
            </a:r>
            <a:r>
              <a:rPr lang="el-GR" sz="2000" b="1" dirty="0"/>
              <a:t> είναι πλέον άνθρωπος; Είναι έστω </a:t>
            </a:r>
          </a:p>
          <a:p>
            <a:r>
              <a:rPr lang="el-GR" sz="2000" b="1" dirty="0"/>
              <a:t>εξανθρωπισμένος πίθηκος; Μήπως είναι ζωοποιημένος </a:t>
            </a:r>
          </a:p>
          <a:p>
            <a:r>
              <a:rPr lang="el-GR" sz="2000" b="1" dirty="0"/>
              <a:t>άνθρωπος, ένας άνθρωπος που έχει υποστεί την κτηνώδη </a:t>
            </a:r>
          </a:p>
          <a:p>
            <a:r>
              <a:rPr lang="el-GR" sz="2000" b="1" dirty="0"/>
              <a:t>ανθρώπινη συμπεριφορά και έχει μετατραπεί σε οιονεί ζώο, </a:t>
            </a:r>
          </a:p>
          <a:p>
            <a:r>
              <a:rPr lang="el-GR" sz="2000" b="1" dirty="0"/>
              <a:t>σε άνθρωπο-ζώο, όπως οι ιθαγενείς που μετέφερε ο </a:t>
            </a:r>
          </a:p>
          <a:p>
            <a:r>
              <a:rPr lang="en-US" sz="2000" b="1" dirty="0" err="1"/>
              <a:t>Hagenbeck</a:t>
            </a:r>
            <a:r>
              <a:rPr lang="el-GR" sz="2000" b="1" dirty="0"/>
              <a:t> στην Ευρώπη; </a:t>
            </a:r>
          </a:p>
          <a:p>
            <a:endParaRPr lang="el-GR" sz="2000" b="1" dirty="0"/>
          </a:p>
          <a:p>
            <a:r>
              <a:rPr lang="el-GR" sz="2000" b="1" dirty="0"/>
              <a:t>Ο </a:t>
            </a:r>
            <a:r>
              <a:rPr lang="en-US" sz="2000" b="1" dirty="0"/>
              <a:t>Kafka</a:t>
            </a:r>
            <a:r>
              <a:rPr lang="el-GR" sz="2000" b="1" dirty="0"/>
              <a:t> γράφει με πολύ σαρκασμό </a:t>
            </a:r>
          </a:p>
          <a:p>
            <a:r>
              <a:rPr lang="el-GR" sz="2000" b="1" dirty="0"/>
              <a:t>για </a:t>
            </a:r>
            <a:r>
              <a:rPr lang="el-GR" sz="2000" b="1" i="1" dirty="0"/>
              <a:t>έναν</a:t>
            </a:r>
            <a:r>
              <a:rPr lang="el-GR" sz="2000" b="1" dirty="0"/>
              <a:t> «που υπήρξε πίθηκος» και «διείσδυσε στον κόσμο των </a:t>
            </a:r>
          </a:p>
          <a:p>
            <a:r>
              <a:rPr lang="el-GR" sz="2000" b="1" dirty="0"/>
              <a:t>ανθρώπων και εγκαταστάθηκε σε αυτόν». </a:t>
            </a:r>
            <a:r>
              <a:rPr lang="el-GR" sz="2000" b="1" i="1" dirty="0"/>
              <a:t>Ένας</a:t>
            </a:r>
            <a:r>
              <a:rPr lang="el-GR" sz="2000" b="1" dirty="0"/>
              <a:t>, κάποιος που ήταν ζώο και έγινε ανθρώπινο ζώο, </a:t>
            </a:r>
            <a:r>
              <a:rPr lang="el-GR" sz="2000" b="1" dirty="0">
                <a:solidFill>
                  <a:srgbClr val="C00000"/>
                </a:solidFill>
              </a:rPr>
              <a:t>ένας που μπορεί να αλλάζει ταυτότητα πάνω στην κοινή βάση της </a:t>
            </a:r>
            <a:r>
              <a:rPr lang="el-GR" sz="2000" b="1" dirty="0" err="1">
                <a:solidFill>
                  <a:srgbClr val="C00000"/>
                </a:solidFill>
              </a:rPr>
              <a:t>ζωικότητας</a:t>
            </a:r>
            <a:r>
              <a:rPr lang="el-GR" sz="2000" b="1" dirty="0"/>
              <a:t>. </a:t>
            </a:r>
          </a:p>
          <a:p>
            <a:endParaRPr lang="el-GR" sz="2000" b="1" dirty="0"/>
          </a:p>
          <a:p>
            <a:r>
              <a:rPr lang="el-GR" sz="2000" b="1" dirty="0"/>
              <a:t>Αν μεγαλύτερη σημασία έχει αυτή η βάση, τότε ο Κόκκινος </a:t>
            </a:r>
            <a:r>
              <a:rPr lang="el-GR" sz="2000" b="1" dirty="0" err="1"/>
              <a:t>Πέτερ</a:t>
            </a:r>
            <a:r>
              <a:rPr lang="el-GR" sz="2000" b="1" dirty="0"/>
              <a:t> θα μπορούσε να είναι όχι μόνο ένας από τις δεκάδες χιλιάδες πιθήκων του </a:t>
            </a:r>
            <a:r>
              <a:rPr lang="en-US" sz="2000" b="1" dirty="0" err="1"/>
              <a:t>Hagenbeck</a:t>
            </a:r>
            <a:r>
              <a:rPr lang="el-GR" sz="2000" b="1" dirty="0"/>
              <a:t>, αλλά και ένας από τους εκατοντάδες ιθαγενείς που μετέφερε στα θέατρα των αποικιοκρατικών εκθέσεων, σε αυτές «τις μεγάλες θεατρικές σκηνές του πολιτισμένου κόσμου». </a:t>
            </a:r>
          </a:p>
          <a:p>
            <a:endParaRPr lang="el-GR" sz="2000" b="1" dirty="0"/>
          </a:p>
        </p:txBody>
      </p:sp>
      <p:sp>
        <p:nvSpPr>
          <p:cNvPr id="50178" name="AutoShape 2" descr="Σχετική εικόνα"/>
          <p:cNvSpPr>
            <a:spLocks noChangeAspect="1" noChangeArrowheads="1"/>
          </p:cNvSpPr>
          <p:nvPr/>
        </p:nvSpPr>
        <p:spPr bwMode="auto">
          <a:xfrm>
            <a:off x="155575" y="-1096963"/>
            <a:ext cx="2209800" cy="22860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8" name="Picture 2" descr="http://ithaque.gr/wp-content/uploads/2011/07/franz-kafka.jpg"/>
          <p:cNvPicPr>
            <a:picLocks noChangeAspect="1" noChangeArrowheads="1"/>
          </p:cNvPicPr>
          <p:nvPr/>
        </p:nvPicPr>
        <p:blipFill>
          <a:blip r:embed="rId2" cstate="print"/>
          <a:srcRect/>
          <a:stretch>
            <a:fillRect/>
          </a:stretch>
        </p:blipFill>
        <p:spPr bwMode="auto">
          <a:xfrm>
            <a:off x="6660232" y="0"/>
            <a:ext cx="2664296" cy="3111482"/>
          </a:xfrm>
          <a:prstGeom prst="ellipse">
            <a:avLst/>
          </a:prstGeom>
          <a:ln>
            <a:noFill/>
          </a:ln>
          <a:effectLst>
            <a:softEdge rad="112500"/>
          </a:effectLst>
        </p:spPr>
      </p:pic>
    </p:spTree>
  </p:cSld>
  <p:clrMapOvr>
    <a:masterClrMapping/>
  </p:clrMapOvr>
  <p:transition>
    <p:zoom dir="in"/>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endParaRPr lang="el-GR" dirty="0">
              <a:solidFill>
                <a:srgbClr val="CCFF99"/>
              </a:solidFill>
            </a:endParaRPr>
          </a:p>
        </p:txBody>
      </p:sp>
      <p:sp>
        <p:nvSpPr>
          <p:cNvPr id="6" name="Rectangle 5"/>
          <p:cNvSpPr/>
          <p:nvPr/>
        </p:nvSpPr>
        <p:spPr>
          <a:xfrm>
            <a:off x="0" y="0"/>
            <a:ext cx="9324528" cy="7029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l-GR" dirty="0">
              <a:solidFill>
                <a:schemeClr val="tx1"/>
              </a:solidFill>
            </a:endParaRPr>
          </a:p>
        </p:txBody>
      </p:sp>
      <p:sp>
        <p:nvSpPr>
          <p:cNvPr id="50178" name="AutoShape 2" descr="Σχετική εικόνα"/>
          <p:cNvSpPr>
            <a:spLocks noChangeAspect="1" noChangeArrowheads="1"/>
          </p:cNvSpPr>
          <p:nvPr/>
        </p:nvSpPr>
        <p:spPr bwMode="auto">
          <a:xfrm>
            <a:off x="155575" y="-1096963"/>
            <a:ext cx="2209800" cy="22860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70658" name="Picture 2" descr="Αποτέλεσμα εικόνας για εικόνες για Deleuze"/>
          <p:cNvPicPr>
            <a:picLocks noChangeAspect="1" noChangeArrowheads="1"/>
          </p:cNvPicPr>
          <p:nvPr/>
        </p:nvPicPr>
        <p:blipFill>
          <a:blip r:embed="rId2" cstate="print"/>
          <a:srcRect/>
          <a:stretch>
            <a:fillRect/>
          </a:stretch>
        </p:blipFill>
        <p:spPr bwMode="auto">
          <a:xfrm>
            <a:off x="0" y="0"/>
            <a:ext cx="9396536" cy="7029400"/>
          </a:xfrm>
          <a:prstGeom prst="rect">
            <a:avLst/>
          </a:prstGeom>
          <a:noFill/>
        </p:spPr>
      </p:pic>
      <p:sp>
        <p:nvSpPr>
          <p:cNvPr id="8" name="TextBox 7"/>
          <p:cNvSpPr txBox="1"/>
          <p:nvPr/>
        </p:nvSpPr>
        <p:spPr>
          <a:xfrm>
            <a:off x="35496" y="5301208"/>
            <a:ext cx="9237657" cy="1754326"/>
          </a:xfrm>
          <a:prstGeom prst="rect">
            <a:avLst/>
          </a:prstGeom>
          <a:noFill/>
        </p:spPr>
        <p:txBody>
          <a:bodyPr wrap="none" rtlCol="0">
            <a:spAutoFit/>
          </a:bodyPr>
          <a:lstStyle/>
          <a:p>
            <a:r>
              <a:rPr lang="en-US" b="1" dirty="0">
                <a:solidFill>
                  <a:srgbClr val="F9F7D3"/>
                </a:solidFill>
              </a:rPr>
              <a:t>X</a:t>
            </a:r>
            <a:r>
              <a:rPr lang="el-GR" b="1" dirty="0" err="1">
                <a:solidFill>
                  <a:srgbClr val="F9F7D3"/>
                </a:solidFill>
              </a:rPr>
              <a:t>ρειάζονται</a:t>
            </a:r>
            <a:r>
              <a:rPr lang="el-GR" b="1" dirty="0">
                <a:solidFill>
                  <a:srgbClr val="F9F7D3"/>
                </a:solidFill>
              </a:rPr>
              <a:t> δύο μόνο αρχές για να αναγνωρίσουμε τον </a:t>
            </a:r>
            <a:r>
              <a:rPr lang="en-US" b="1" dirty="0">
                <a:solidFill>
                  <a:srgbClr val="F9F7D3"/>
                </a:solidFill>
              </a:rPr>
              <a:t>Kafka</a:t>
            </a:r>
            <a:r>
              <a:rPr lang="el-GR" b="1" dirty="0">
                <a:solidFill>
                  <a:srgbClr val="F9F7D3"/>
                </a:solidFill>
              </a:rPr>
              <a:t>: «είναι ένας συγγραφέας που γελάει, </a:t>
            </a:r>
            <a:endParaRPr lang="en-US" b="1" dirty="0">
              <a:solidFill>
                <a:srgbClr val="F9F7D3"/>
              </a:solidFill>
            </a:endParaRPr>
          </a:p>
          <a:p>
            <a:r>
              <a:rPr lang="el-GR" b="1" dirty="0">
                <a:solidFill>
                  <a:srgbClr val="F9F7D3"/>
                </a:solidFill>
              </a:rPr>
              <a:t>βαθύτατα χαρούμενος», αλλά είναι επίσης και «ένας βαθύτατα πολιτικός συγγραφέας, μάντης του </a:t>
            </a:r>
            <a:endParaRPr lang="en-US" b="1" dirty="0">
              <a:solidFill>
                <a:srgbClr val="F9F7D3"/>
              </a:solidFill>
            </a:endParaRPr>
          </a:p>
          <a:p>
            <a:r>
              <a:rPr lang="el-GR" b="1" dirty="0">
                <a:solidFill>
                  <a:srgbClr val="F9F7D3"/>
                </a:solidFill>
              </a:rPr>
              <a:t>επερχόμενου κόσμου». Νομίζω ότι το γέλιο και η πολιτική σκέψη συνυφαίνονται </a:t>
            </a:r>
            <a:endParaRPr lang="en-US" b="1" dirty="0">
              <a:solidFill>
                <a:srgbClr val="F9F7D3"/>
              </a:solidFill>
            </a:endParaRPr>
          </a:p>
          <a:p>
            <a:r>
              <a:rPr lang="el-GR" b="1" dirty="0">
                <a:solidFill>
                  <a:srgbClr val="F9F7D3"/>
                </a:solidFill>
              </a:rPr>
              <a:t>στη δυνατότητα διαφυγής προς τη </a:t>
            </a:r>
            <a:r>
              <a:rPr lang="el-GR" b="1" dirty="0" err="1">
                <a:solidFill>
                  <a:srgbClr val="F9F7D3"/>
                </a:solidFill>
              </a:rPr>
              <a:t>ζωικότητα</a:t>
            </a:r>
            <a:r>
              <a:rPr lang="el-GR" b="1" dirty="0">
                <a:solidFill>
                  <a:srgbClr val="F9F7D3"/>
                </a:solidFill>
              </a:rPr>
              <a:t>.</a:t>
            </a:r>
          </a:p>
          <a:p>
            <a:endParaRPr lang="el-GR" b="1" dirty="0"/>
          </a:p>
          <a:p>
            <a:endParaRPr lang="el-GR" b="1" dirty="0"/>
          </a:p>
        </p:txBody>
      </p:sp>
      <p:sp>
        <p:nvSpPr>
          <p:cNvPr id="9" name="TextBox 8"/>
          <p:cNvSpPr txBox="1"/>
          <p:nvPr/>
        </p:nvSpPr>
        <p:spPr>
          <a:xfrm>
            <a:off x="323528" y="260648"/>
            <a:ext cx="8933086" cy="646331"/>
          </a:xfrm>
          <a:prstGeom prst="rect">
            <a:avLst/>
          </a:prstGeom>
          <a:noFill/>
        </p:spPr>
        <p:txBody>
          <a:bodyPr wrap="none" rtlCol="0">
            <a:spAutoFit/>
          </a:bodyPr>
          <a:lstStyle/>
          <a:p>
            <a:r>
              <a:rPr lang="en-US" b="1" dirty="0">
                <a:solidFill>
                  <a:srgbClr val="F9F7D3"/>
                </a:solidFill>
              </a:rPr>
              <a:t>Gilles </a:t>
            </a:r>
            <a:r>
              <a:rPr lang="en-US" b="1" dirty="0" err="1">
                <a:solidFill>
                  <a:srgbClr val="F9F7D3"/>
                </a:solidFill>
              </a:rPr>
              <a:t>Deleuze</a:t>
            </a:r>
            <a:r>
              <a:rPr lang="el-GR" b="1" dirty="0">
                <a:solidFill>
                  <a:srgbClr val="F9F7D3"/>
                </a:solidFill>
              </a:rPr>
              <a:t> και </a:t>
            </a:r>
            <a:r>
              <a:rPr lang="en-US" b="1" dirty="0">
                <a:solidFill>
                  <a:srgbClr val="F9F7D3"/>
                </a:solidFill>
              </a:rPr>
              <a:t>F</a:t>
            </a:r>
            <a:r>
              <a:rPr lang="el-GR" b="1" dirty="0">
                <a:solidFill>
                  <a:srgbClr val="F9F7D3"/>
                </a:solidFill>
              </a:rPr>
              <a:t>é</a:t>
            </a:r>
            <a:r>
              <a:rPr lang="en-US" b="1" dirty="0" err="1">
                <a:solidFill>
                  <a:srgbClr val="F9F7D3"/>
                </a:solidFill>
              </a:rPr>
              <a:t>lix</a:t>
            </a:r>
            <a:r>
              <a:rPr lang="en-US" b="1" dirty="0">
                <a:solidFill>
                  <a:srgbClr val="F9F7D3"/>
                </a:solidFill>
              </a:rPr>
              <a:t> </a:t>
            </a:r>
            <a:r>
              <a:rPr lang="en-US" b="1" dirty="0" err="1">
                <a:solidFill>
                  <a:srgbClr val="F9F7D3"/>
                </a:solidFill>
              </a:rPr>
              <a:t>Guattari</a:t>
            </a:r>
            <a:r>
              <a:rPr lang="el-GR" b="1" dirty="0">
                <a:solidFill>
                  <a:srgbClr val="F9F7D3"/>
                </a:solidFill>
              </a:rPr>
              <a:t>: </a:t>
            </a:r>
            <a:r>
              <a:rPr lang="el-GR" b="1" i="1" dirty="0">
                <a:solidFill>
                  <a:srgbClr val="F9F7D3"/>
                </a:solidFill>
              </a:rPr>
              <a:t>Κάφκα</a:t>
            </a:r>
            <a:r>
              <a:rPr lang="en-US" b="1" i="1" dirty="0">
                <a:solidFill>
                  <a:srgbClr val="F9F7D3"/>
                </a:solidFill>
              </a:rPr>
              <a:t>. </a:t>
            </a:r>
            <a:r>
              <a:rPr lang="el-GR" b="1" i="1" dirty="0">
                <a:solidFill>
                  <a:srgbClr val="F9F7D3"/>
                </a:solidFill>
              </a:rPr>
              <a:t>Για μια ελάσσονα λογοτεχνία</a:t>
            </a:r>
            <a:r>
              <a:rPr lang="el-GR" b="1" dirty="0">
                <a:solidFill>
                  <a:srgbClr val="F9F7D3"/>
                </a:solidFill>
              </a:rPr>
              <a:t>, Καστανιώτης, Αθήνα </a:t>
            </a:r>
            <a:endParaRPr lang="en-US" b="1" dirty="0">
              <a:solidFill>
                <a:srgbClr val="F9F7D3"/>
              </a:solidFill>
            </a:endParaRPr>
          </a:p>
          <a:p>
            <a:r>
              <a:rPr lang="en-US" b="1" dirty="0">
                <a:solidFill>
                  <a:srgbClr val="F9F7D3"/>
                </a:solidFill>
              </a:rPr>
              <a:t>				</a:t>
            </a:r>
            <a:r>
              <a:rPr lang="el-GR" b="1" dirty="0">
                <a:solidFill>
                  <a:srgbClr val="F9F7D3"/>
                </a:solidFill>
              </a:rPr>
              <a:t>1998</a:t>
            </a:r>
            <a:r>
              <a:rPr lang="en-US" b="1" dirty="0">
                <a:solidFill>
                  <a:srgbClr val="F9F7D3"/>
                </a:solidFill>
              </a:rPr>
              <a:t>.</a:t>
            </a:r>
            <a:endParaRPr lang="el-GR" dirty="0">
              <a:solidFill>
                <a:srgbClr val="F9F7D3"/>
              </a:solidFill>
            </a:endParaRPr>
          </a:p>
        </p:txBody>
      </p:sp>
    </p:spTree>
  </p:cSld>
  <p:clrMapOvr>
    <a:masterClrMapping/>
  </p:clrMapOvr>
  <p:transition>
    <p:zoom dir="in"/>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endParaRPr lang="el-GR" dirty="0">
              <a:solidFill>
                <a:srgbClr val="CCFF99"/>
              </a:solidFill>
            </a:endParaRPr>
          </a:p>
        </p:txBody>
      </p:sp>
      <p:sp>
        <p:nvSpPr>
          <p:cNvPr id="6" name="Rectangle 5"/>
          <p:cNvSpPr/>
          <p:nvPr/>
        </p:nvSpPr>
        <p:spPr>
          <a:xfrm>
            <a:off x="0" y="0"/>
            <a:ext cx="9324528" cy="7029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sz="2400" b="1" dirty="0">
                <a:solidFill>
                  <a:srgbClr val="00B050"/>
                </a:solidFill>
              </a:rPr>
              <a:t>Όταν οι κήποι και τα ενυδρεία γίνονται θεματικά πάρκα</a:t>
            </a:r>
            <a:endParaRPr lang="el-GR" sz="2400" dirty="0">
              <a:solidFill>
                <a:srgbClr val="00B050"/>
              </a:solidFill>
            </a:endParaRPr>
          </a:p>
          <a:p>
            <a:r>
              <a:rPr lang="el-GR" dirty="0"/>
              <a:t> </a:t>
            </a:r>
          </a:p>
          <a:p>
            <a:r>
              <a:rPr lang="el-GR" b="1" dirty="0"/>
              <a:t>Η αλυσίδα </a:t>
            </a:r>
            <a:r>
              <a:rPr lang="en-US" b="1" dirty="0"/>
              <a:t>Sea World</a:t>
            </a:r>
            <a:r>
              <a:rPr lang="el-GR" b="1" dirty="0"/>
              <a:t> άνοιξε το πρώτο πάρκο της το 1964 με πρόγραμμα τις παραστάσεις των φαλαινών. </a:t>
            </a:r>
          </a:p>
          <a:p>
            <a:endParaRPr lang="el-GR" b="1" dirty="0"/>
          </a:p>
          <a:p>
            <a:r>
              <a:rPr lang="el-GR" b="1" dirty="0"/>
              <a:t>Μια παραλλαγή αυτού του θεματικού πάρκου είναι το </a:t>
            </a:r>
            <a:r>
              <a:rPr lang="en-US" b="1" dirty="0"/>
              <a:t>Marine World</a:t>
            </a:r>
            <a:r>
              <a:rPr lang="el-GR" b="1" dirty="0"/>
              <a:t>, μόνο που δεν περιλαμβάνονται μόνο θαλάσσια θηλαστικά αλλά και άγρια ζώα. Εδώ απουσιάζει το ρεαλιστικό, «φυσικό» περιβάλλον και τα ζώα είτε συμμετέχουν σε κάποια </a:t>
            </a:r>
            <a:r>
              <a:rPr lang="en-US" b="1" dirty="0"/>
              <a:t>performance</a:t>
            </a:r>
            <a:r>
              <a:rPr lang="el-GR" b="1" dirty="0"/>
              <a:t> είτε περιδιαβαίνουν στους ειδικά διαμορφωμένους τόπους. Από τη </a:t>
            </a:r>
            <a:r>
              <a:rPr lang="el-GR" b="1" dirty="0" err="1"/>
              <a:t>μονοτοπική</a:t>
            </a:r>
            <a:r>
              <a:rPr lang="el-GR" b="1" dirty="0"/>
              <a:t> σκηνή και τη </a:t>
            </a:r>
            <a:r>
              <a:rPr lang="el-GR" b="1" dirty="0" err="1"/>
              <a:t>μονόδρομη</a:t>
            </a:r>
            <a:r>
              <a:rPr lang="el-GR" b="1" dirty="0"/>
              <a:t> σκηνική δράση των θεαμάτων στους παραδοσιακούς κήπους περνούμε τώρα σε μια </a:t>
            </a:r>
            <a:r>
              <a:rPr lang="el-GR" b="1" dirty="0" err="1"/>
              <a:t>διαδραστική</a:t>
            </a:r>
            <a:r>
              <a:rPr lang="el-GR" b="1" dirty="0"/>
              <a:t> </a:t>
            </a:r>
            <a:r>
              <a:rPr lang="en-US" b="1" dirty="0"/>
              <a:t>performance</a:t>
            </a:r>
            <a:r>
              <a:rPr lang="el-GR" b="1" dirty="0"/>
              <a:t>, με ισχυρότερο τον παράγοντα της </a:t>
            </a:r>
            <a:r>
              <a:rPr lang="el-GR" b="1" dirty="0" err="1">
                <a:solidFill>
                  <a:srgbClr val="C00000"/>
                </a:solidFill>
              </a:rPr>
              <a:t>τυχαιότητας</a:t>
            </a:r>
            <a:r>
              <a:rPr lang="el-GR" b="1" dirty="0"/>
              <a:t>, του αυτοσχεδιασμού, </a:t>
            </a:r>
            <a:r>
              <a:rPr lang="el-GR" b="1" dirty="0">
                <a:solidFill>
                  <a:srgbClr val="C00000"/>
                </a:solidFill>
              </a:rPr>
              <a:t>της αλληλεπίδρασης μεταξύ ζώων-</a:t>
            </a:r>
            <a:r>
              <a:rPr lang="en-US" b="1" dirty="0">
                <a:solidFill>
                  <a:srgbClr val="C00000"/>
                </a:solidFill>
              </a:rPr>
              <a:t>performers</a:t>
            </a:r>
            <a:r>
              <a:rPr lang="el-GR" b="1" dirty="0">
                <a:solidFill>
                  <a:srgbClr val="C00000"/>
                </a:solidFill>
              </a:rPr>
              <a:t> και θεατών. </a:t>
            </a:r>
          </a:p>
          <a:p>
            <a:endParaRPr lang="el-GR" b="1" dirty="0"/>
          </a:p>
          <a:p>
            <a:r>
              <a:rPr lang="el-GR" b="1" dirty="0"/>
              <a:t>Το πάρκο </a:t>
            </a:r>
            <a:r>
              <a:rPr lang="en-US" b="1" dirty="0"/>
              <a:t>Marine World</a:t>
            </a:r>
            <a:r>
              <a:rPr lang="el-GR" b="1" dirty="0"/>
              <a:t> προβάλλει την έμφαση στην </a:t>
            </a:r>
            <a:r>
              <a:rPr lang="el-GR" b="1" dirty="0">
                <a:solidFill>
                  <a:srgbClr val="0000FF"/>
                </a:solidFill>
              </a:rPr>
              <a:t>εκπαίδευση με ψυχαγωγία</a:t>
            </a:r>
            <a:r>
              <a:rPr lang="el-GR" b="1" dirty="0"/>
              <a:t>, κάτι που επιτρέπει την προσέγγιση της εξωτικής άγριας ζωής. Τα ζώα εκπαιδεύονται ώστε να επιτελούν συγκεκριμένες δράσεις και να έχουν την κατάλληλη συμπεριφορά κατά τη μετακίνησή τους στον χώρο, ενώ τις παραστάσεις τους συνοδεύουν αφηγήσεις των ανθρώπων που περιγράφουν τις παραστάσεις αυτές και βεβαιώνουν τους θεατές ότι τα ζώα παρουσιάζουν φυσικές συμπεριφορές, ότι «είναι ευτυχισμένοι εργάτες, καλοταϊσμένοι, με κίνητρο από το έργο που επιτελούν» και ότι «θέλουν να επιτελούν αυτές τις πράξεις», ότι δηλαδή είναι </a:t>
            </a:r>
            <a:r>
              <a:rPr lang="el-GR" b="1" dirty="0">
                <a:solidFill>
                  <a:srgbClr val="C00000"/>
                </a:solidFill>
              </a:rPr>
              <a:t>συνειδητοί </a:t>
            </a:r>
            <a:r>
              <a:rPr lang="en-US" b="1" dirty="0">
                <a:solidFill>
                  <a:srgbClr val="C00000"/>
                </a:solidFill>
              </a:rPr>
              <a:t>performers</a:t>
            </a:r>
            <a:r>
              <a:rPr lang="el-GR" b="1" dirty="0"/>
              <a:t>. </a:t>
            </a:r>
          </a:p>
          <a:p>
            <a:endParaRPr lang="el-GR" b="1" dirty="0"/>
          </a:p>
          <a:p>
            <a:pPr algn="ctr"/>
            <a:endParaRPr lang="el-GR" b="1" dirty="0">
              <a:solidFill>
                <a:schemeClr val="tx1"/>
              </a:solidFill>
            </a:endParaRPr>
          </a:p>
        </p:txBody>
      </p:sp>
    </p:spTree>
  </p:cSld>
  <p:clrMapOvr>
    <a:masterClrMapping/>
  </p:clrMapOvr>
  <p:transition>
    <p:zoom dir="in"/>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endParaRPr lang="el-GR" dirty="0">
              <a:solidFill>
                <a:srgbClr val="CCFF99"/>
              </a:solidFill>
            </a:endParaRPr>
          </a:p>
        </p:txBody>
      </p:sp>
      <p:sp>
        <p:nvSpPr>
          <p:cNvPr id="6" name="Rectangle 5"/>
          <p:cNvSpPr/>
          <p:nvPr/>
        </p:nvSpPr>
        <p:spPr>
          <a:xfrm>
            <a:off x="0" y="0"/>
            <a:ext cx="9324528" cy="7029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endParaRPr lang="en-US" sz="2400" b="1" dirty="0">
              <a:solidFill>
                <a:srgbClr val="0000FF"/>
              </a:solidFill>
            </a:endParaRPr>
          </a:p>
          <a:p>
            <a:endParaRPr lang="en-US" sz="2400" b="1" dirty="0">
              <a:solidFill>
                <a:srgbClr val="0000FF"/>
              </a:solidFill>
            </a:endParaRPr>
          </a:p>
          <a:p>
            <a:endParaRPr lang="en-US" sz="2400" b="1" dirty="0">
              <a:solidFill>
                <a:srgbClr val="0000FF"/>
              </a:solidFill>
            </a:endParaRPr>
          </a:p>
          <a:p>
            <a:endParaRPr lang="en-US" sz="2400" b="1" dirty="0">
              <a:solidFill>
                <a:srgbClr val="0000FF"/>
              </a:solidFill>
            </a:endParaRPr>
          </a:p>
          <a:p>
            <a:endParaRPr lang="en-US" sz="2400" b="1" dirty="0">
              <a:solidFill>
                <a:srgbClr val="0000FF"/>
              </a:solidFill>
            </a:endParaRPr>
          </a:p>
          <a:p>
            <a:endParaRPr lang="en-US" sz="2400" b="1" dirty="0">
              <a:solidFill>
                <a:srgbClr val="0000FF"/>
              </a:solidFill>
            </a:endParaRPr>
          </a:p>
          <a:p>
            <a:endParaRPr lang="en-US" sz="2400" b="1" dirty="0">
              <a:solidFill>
                <a:srgbClr val="0000FF"/>
              </a:solidFill>
            </a:endParaRPr>
          </a:p>
          <a:p>
            <a:endParaRPr lang="en-US" sz="2400" b="1" dirty="0">
              <a:solidFill>
                <a:srgbClr val="0000FF"/>
              </a:solidFill>
            </a:endParaRPr>
          </a:p>
          <a:p>
            <a:endParaRPr lang="en-US" sz="2400" b="1" dirty="0">
              <a:solidFill>
                <a:srgbClr val="0000FF"/>
              </a:solidFill>
            </a:endParaRPr>
          </a:p>
          <a:p>
            <a:endParaRPr lang="en-US" sz="2400" b="1" dirty="0">
              <a:solidFill>
                <a:srgbClr val="0000FF"/>
              </a:solidFill>
            </a:endParaRPr>
          </a:p>
          <a:p>
            <a:r>
              <a:rPr lang="el-GR" sz="2400" b="1" dirty="0">
                <a:solidFill>
                  <a:srgbClr val="0000FF"/>
                </a:solidFill>
              </a:rPr>
              <a:t>Ο κόσμος του τσίρκου</a:t>
            </a:r>
          </a:p>
          <a:p>
            <a:r>
              <a:rPr lang="el-GR" sz="2400" b="1" dirty="0"/>
              <a:t> </a:t>
            </a:r>
          </a:p>
          <a:p>
            <a:r>
              <a:rPr lang="el-GR" sz="2400" b="1" dirty="0"/>
              <a:t>Ενώ στον κήπο κυριαρχεί το κλουβί, στο τσίρκο είναι το μαστίγιο που ορίζει τον ρυθμό και το περιεχόμενο της παράστασης. Σε πολλές περιπτώσεις, το θέαμα που προσφέρει ο κήπος είναι </a:t>
            </a:r>
            <a:r>
              <a:rPr lang="el-GR" sz="2400" b="1" i="1" dirty="0"/>
              <a:t>το ίδιο το ζώο</a:t>
            </a:r>
            <a:r>
              <a:rPr lang="el-GR" sz="2400" b="1" dirty="0"/>
              <a:t>, στη </a:t>
            </a:r>
            <a:r>
              <a:rPr lang="el-GR" sz="2400" b="1" dirty="0" err="1"/>
              <a:t>σωματικότητά</a:t>
            </a:r>
            <a:r>
              <a:rPr lang="el-GR" sz="2400" b="1" dirty="0"/>
              <a:t> του, στην εγκλωβισμένη, στατική και παθητική </a:t>
            </a:r>
            <a:r>
              <a:rPr lang="el-GR" sz="2400" b="1" dirty="0" err="1"/>
              <a:t>σωματικότητά</a:t>
            </a:r>
            <a:r>
              <a:rPr lang="el-GR" sz="2400" b="1" dirty="0"/>
              <a:t> του, ενώ το θέαμα που προσφέρει το τσίρκο είναι οι </a:t>
            </a:r>
            <a:r>
              <a:rPr lang="el-GR" sz="2400" b="1" dirty="0">
                <a:solidFill>
                  <a:srgbClr val="C00000"/>
                </a:solidFill>
              </a:rPr>
              <a:t>ικανότητες</a:t>
            </a:r>
            <a:r>
              <a:rPr lang="el-GR" sz="2400" b="1" dirty="0"/>
              <a:t> των ζώων, η ενεργητική, εκπαιδευμένη, </a:t>
            </a:r>
            <a:r>
              <a:rPr lang="el-GR" sz="2400" b="1" dirty="0" err="1">
                <a:solidFill>
                  <a:srgbClr val="C00000"/>
                </a:solidFill>
              </a:rPr>
              <a:t>επιτελεστική</a:t>
            </a:r>
            <a:r>
              <a:rPr lang="el-GR" sz="2400" b="1" dirty="0">
                <a:solidFill>
                  <a:srgbClr val="C00000"/>
                </a:solidFill>
              </a:rPr>
              <a:t> </a:t>
            </a:r>
            <a:r>
              <a:rPr lang="el-GR" sz="2400" b="1" dirty="0" err="1">
                <a:solidFill>
                  <a:srgbClr val="C00000"/>
                </a:solidFill>
              </a:rPr>
              <a:t>σωματικότητά</a:t>
            </a:r>
            <a:r>
              <a:rPr lang="el-GR" sz="2400" b="1" dirty="0">
                <a:solidFill>
                  <a:srgbClr val="C00000"/>
                </a:solidFill>
              </a:rPr>
              <a:t> τους</a:t>
            </a:r>
            <a:r>
              <a:rPr lang="el-GR" sz="2400" b="1" dirty="0"/>
              <a:t>.</a:t>
            </a:r>
          </a:p>
          <a:p>
            <a:pPr algn="ctr"/>
            <a:endParaRPr lang="el-GR" dirty="0">
              <a:solidFill>
                <a:schemeClr val="tx1"/>
              </a:solidFill>
            </a:endParaRPr>
          </a:p>
        </p:txBody>
      </p:sp>
      <p:pic>
        <p:nvPicPr>
          <p:cNvPr id="48130" name="Picture 2" descr="Σχετική εικόνα"/>
          <p:cNvPicPr>
            <a:picLocks noChangeAspect="1" noChangeArrowheads="1"/>
          </p:cNvPicPr>
          <p:nvPr/>
        </p:nvPicPr>
        <p:blipFill>
          <a:blip r:embed="rId2" cstate="print"/>
          <a:srcRect/>
          <a:stretch>
            <a:fillRect/>
          </a:stretch>
        </p:blipFill>
        <p:spPr bwMode="auto">
          <a:xfrm>
            <a:off x="35496" y="-27384"/>
            <a:ext cx="7560840" cy="3743325"/>
          </a:xfrm>
          <a:prstGeom prst="rect">
            <a:avLst/>
          </a:prstGeom>
          <a:noFill/>
        </p:spPr>
      </p:pic>
    </p:spTree>
  </p:cSld>
  <p:clrMapOvr>
    <a:masterClrMapping/>
  </p:clrMapOvr>
  <p:transition>
    <p:zoom dir="in"/>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endParaRPr lang="el-GR" dirty="0">
              <a:solidFill>
                <a:srgbClr val="CCFF99"/>
              </a:solidFill>
            </a:endParaRPr>
          </a:p>
        </p:txBody>
      </p:sp>
      <p:sp>
        <p:nvSpPr>
          <p:cNvPr id="6" name="Rectangle 5"/>
          <p:cNvSpPr/>
          <p:nvPr/>
        </p:nvSpPr>
        <p:spPr>
          <a:xfrm>
            <a:off x="0" y="0"/>
            <a:ext cx="9324528" cy="7029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sz="2000" b="1" dirty="0"/>
              <a:t>Στο </a:t>
            </a:r>
            <a:r>
              <a:rPr lang="el-GR" sz="2000" b="1" dirty="0" err="1"/>
              <a:t>Halfpenny</a:t>
            </a:r>
            <a:r>
              <a:rPr lang="el-GR" sz="2000" b="1" dirty="0"/>
              <a:t> </a:t>
            </a:r>
            <a:r>
              <a:rPr lang="el-GR" sz="2000" b="1" dirty="0" err="1"/>
              <a:t>Hatch</a:t>
            </a:r>
            <a:r>
              <a:rPr lang="el-GR" sz="2000" b="1" dirty="0"/>
              <a:t> του Λονδίνου το 1768, όταν ο </a:t>
            </a:r>
            <a:r>
              <a:rPr lang="en-US" sz="2000" b="1" dirty="0"/>
              <a:t>Philip </a:t>
            </a:r>
            <a:r>
              <a:rPr lang="en-US" sz="2000" b="1" dirty="0" err="1"/>
              <a:t>Astley</a:t>
            </a:r>
            <a:r>
              <a:rPr lang="el-GR" sz="2000" b="1" dirty="0"/>
              <a:t> παρουσιάζει ένα θέαμα με ακροβατικές ασκήσεις με άλογο, στις οποίες θα προσθέσει καθ’ </a:t>
            </a:r>
            <a:r>
              <a:rPr lang="el-GR" sz="2000" b="1" dirty="0" err="1"/>
              <a:t>οδόν</a:t>
            </a:r>
            <a:r>
              <a:rPr lang="el-GR" sz="2000" b="1" dirty="0"/>
              <a:t> και ένα μικρό νούμερο ιππικής υποκριτικής: το άλογο υποκρίνεται ότι είναι νεκρό και «ζωντανεύει» με το πρόσταγμα του εκπαιδευτή του. </a:t>
            </a:r>
          </a:p>
          <a:p>
            <a:pPr algn="ctr"/>
            <a:endParaRPr lang="el-GR" sz="2000" b="1" dirty="0"/>
          </a:p>
          <a:p>
            <a:pPr algn="ctr"/>
            <a:r>
              <a:rPr lang="el-GR" sz="2000" b="1" dirty="0"/>
              <a:t>Εδώ θα βρούμε την πρώτη σύλληψη του </a:t>
            </a:r>
            <a:r>
              <a:rPr lang="el-GR" sz="2000" b="1" dirty="0" err="1">
                <a:solidFill>
                  <a:srgbClr val="C00000"/>
                </a:solidFill>
              </a:rPr>
              <a:t>ιπποδράματος</a:t>
            </a:r>
            <a:r>
              <a:rPr lang="el-GR" sz="2000" b="1" dirty="0"/>
              <a:t> που ο </a:t>
            </a:r>
            <a:r>
              <a:rPr lang="en-US" sz="2000" b="1" dirty="0" err="1"/>
              <a:t>Astley</a:t>
            </a:r>
            <a:r>
              <a:rPr lang="el-GR" sz="2000" b="1" dirty="0"/>
              <a:t> θα αναπτύξει στις αρχές του 19</a:t>
            </a:r>
            <a:r>
              <a:rPr lang="el-GR" sz="2000" b="1" baseline="30000" dirty="0"/>
              <a:t>ου</a:t>
            </a:r>
            <a:r>
              <a:rPr lang="el-GR" sz="2000" b="1" dirty="0"/>
              <a:t> αιώνα, το οποίο θα ακολουθήσει παράλληλη πορεία επιτυχίας με το άλλο, διαδεδομένο τον αιώνα αυτόν, δραματικό είδος για ζώα, το </a:t>
            </a:r>
            <a:r>
              <a:rPr lang="el-GR" sz="2000" b="1" i="1" dirty="0">
                <a:solidFill>
                  <a:srgbClr val="C00000"/>
                </a:solidFill>
              </a:rPr>
              <a:t>δράμα των σκύλων</a:t>
            </a:r>
            <a:r>
              <a:rPr lang="el-GR" sz="2000" b="1" dirty="0">
                <a:solidFill>
                  <a:srgbClr val="C00000"/>
                </a:solidFill>
              </a:rPr>
              <a:t> </a:t>
            </a:r>
            <a:r>
              <a:rPr lang="el-GR" sz="2000" b="1" dirty="0"/>
              <a:t>(</a:t>
            </a:r>
            <a:r>
              <a:rPr lang="en-US" sz="2000" b="1" dirty="0"/>
              <a:t>dog drama</a:t>
            </a:r>
            <a:r>
              <a:rPr lang="el-GR" sz="2000" b="1" dirty="0"/>
              <a:t>), με το πιο γνωστό εξ αυτών το τρίπρακτο ιστορικό μελόδραμα </a:t>
            </a:r>
            <a:r>
              <a:rPr lang="el-GR" sz="2000" b="1" i="1" dirty="0" err="1">
                <a:solidFill>
                  <a:srgbClr val="0000FF"/>
                </a:solidFill>
              </a:rPr>
              <a:t>Le</a:t>
            </a:r>
            <a:r>
              <a:rPr lang="el-GR" sz="2000" b="1" i="1" dirty="0">
                <a:solidFill>
                  <a:srgbClr val="0000FF"/>
                </a:solidFill>
              </a:rPr>
              <a:t> </a:t>
            </a:r>
            <a:r>
              <a:rPr lang="el-GR" sz="2000" b="1" i="1" dirty="0" err="1">
                <a:solidFill>
                  <a:srgbClr val="0000FF"/>
                </a:solidFill>
              </a:rPr>
              <a:t>Chien</a:t>
            </a:r>
            <a:r>
              <a:rPr lang="el-GR" sz="2000" b="1" i="1" dirty="0">
                <a:solidFill>
                  <a:srgbClr val="0000FF"/>
                </a:solidFill>
              </a:rPr>
              <a:t> de </a:t>
            </a:r>
            <a:r>
              <a:rPr lang="el-GR" sz="2000" b="1" i="1" dirty="0" err="1">
                <a:solidFill>
                  <a:srgbClr val="0000FF"/>
                </a:solidFill>
              </a:rPr>
              <a:t>Montargis</a:t>
            </a:r>
            <a:r>
              <a:rPr lang="el-GR" sz="2000" b="1" i="1" dirty="0">
                <a:solidFill>
                  <a:srgbClr val="0000FF"/>
                </a:solidFill>
              </a:rPr>
              <a:t>, </a:t>
            </a:r>
            <a:r>
              <a:rPr lang="el-GR" sz="2000" b="1" i="1" dirty="0" err="1">
                <a:solidFill>
                  <a:srgbClr val="0000FF"/>
                </a:solidFill>
              </a:rPr>
              <a:t>ou</a:t>
            </a:r>
            <a:r>
              <a:rPr lang="el-GR" sz="2000" b="1" i="1" dirty="0">
                <a:solidFill>
                  <a:srgbClr val="0000FF"/>
                </a:solidFill>
              </a:rPr>
              <a:t> </a:t>
            </a:r>
            <a:r>
              <a:rPr lang="el-GR" sz="2000" b="1" i="1" dirty="0" err="1">
                <a:solidFill>
                  <a:srgbClr val="0000FF"/>
                </a:solidFill>
              </a:rPr>
              <a:t>la</a:t>
            </a:r>
            <a:r>
              <a:rPr lang="el-GR" sz="2000" b="1" i="1" dirty="0">
                <a:solidFill>
                  <a:srgbClr val="0000FF"/>
                </a:solidFill>
              </a:rPr>
              <a:t> </a:t>
            </a:r>
            <a:r>
              <a:rPr lang="el-GR" sz="2000" b="1" i="1" dirty="0" err="1">
                <a:solidFill>
                  <a:srgbClr val="0000FF"/>
                </a:solidFill>
              </a:rPr>
              <a:t>Forêt</a:t>
            </a:r>
            <a:r>
              <a:rPr lang="el-GR" sz="2000" b="1" i="1" dirty="0">
                <a:solidFill>
                  <a:srgbClr val="0000FF"/>
                </a:solidFill>
              </a:rPr>
              <a:t> de </a:t>
            </a:r>
            <a:r>
              <a:rPr lang="el-GR" sz="2000" b="1" i="1" dirty="0" err="1">
                <a:solidFill>
                  <a:srgbClr val="0000FF"/>
                </a:solidFill>
              </a:rPr>
              <a:t>Bondy</a:t>
            </a:r>
            <a:r>
              <a:rPr lang="el-GR" sz="2000" b="1" dirty="0"/>
              <a:t> που παρουσίασε στο Παρίσι το 1814 ο ηθοποιός και σκηνοθέτης </a:t>
            </a:r>
            <a:r>
              <a:rPr lang="en-US" sz="2000" b="1" dirty="0" err="1"/>
              <a:t>Ren</a:t>
            </a:r>
            <a:r>
              <a:rPr lang="el-GR" sz="2000" b="1" dirty="0"/>
              <a:t>é </a:t>
            </a:r>
            <a:r>
              <a:rPr lang="en-US" sz="2000" b="1" dirty="0"/>
              <a:t>Charles </a:t>
            </a:r>
            <a:r>
              <a:rPr lang="en-US" sz="2000" b="1" dirty="0" err="1"/>
              <a:t>Guilbert</a:t>
            </a:r>
            <a:r>
              <a:rPr lang="en-US" sz="2000" b="1" dirty="0"/>
              <a:t> de Pix</a:t>
            </a:r>
            <a:r>
              <a:rPr lang="el-GR" sz="2000" b="1" dirty="0"/>
              <a:t>é</a:t>
            </a:r>
            <a:r>
              <a:rPr lang="en-US" sz="2000" b="1" dirty="0"/>
              <a:t>r</a:t>
            </a:r>
            <a:r>
              <a:rPr lang="el-GR" sz="2000" b="1" dirty="0"/>
              <a:t>é</a:t>
            </a:r>
            <a:r>
              <a:rPr lang="en-US" sz="2000" b="1" dirty="0"/>
              <a:t>court</a:t>
            </a:r>
            <a:r>
              <a:rPr lang="el-GR" sz="2000" b="1" dirty="0"/>
              <a:t> στο </a:t>
            </a:r>
            <a:r>
              <a:rPr lang="en-US" sz="2000" b="1" dirty="0" err="1"/>
              <a:t>Th</a:t>
            </a:r>
            <a:r>
              <a:rPr lang="el-GR" sz="2000" b="1" dirty="0" err="1"/>
              <a:t>éâ</a:t>
            </a:r>
            <a:r>
              <a:rPr lang="en-US" sz="2000" b="1" dirty="0" err="1"/>
              <a:t>tre</a:t>
            </a:r>
            <a:r>
              <a:rPr lang="en-US" sz="2000" b="1" dirty="0"/>
              <a:t> de la </a:t>
            </a:r>
            <a:r>
              <a:rPr lang="en-US" sz="2000" b="1" dirty="0" err="1"/>
              <a:t>Ga</a:t>
            </a:r>
            <a:r>
              <a:rPr lang="el-GR" sz="2000" b="1" dirty="0"/>
              <a:t>î</a:t>
            </a:r>
            <a:r>
              <a:rPr lang="en-US" sz="2000" b="1" dirty="0"/>
              <a:t>t</a:t>
            </a:r>
            <a:r>
              <a:rPr lang="el-GR" sz="2000" b="1" dirty="0"/>
              <a:t>é, οι παραστάσεις του οποίου θα συνεχιστούν για είκοσι συναπτά έτη, έως το 1834! </a:t>
            </a:r>
            <a:endParaRPr lang="el-GR" sz="2000" b="1" dirty="0">
              <a:solidFill>
                <a:schemeClr val="tx1"/>
              </a:solidFill>
            </a:endParaRPr>
          </a:p>
        </p:txBody>
      </p:sp>
    </p:spTree>
  </p:cSld>
  <p:clrMapOvr>
    <a:masterClrMapping/>
  </p:clrMapOvr>
  <p:transition>
    <p:zoom dir="in"/>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endParaRPr lang="el-GR" dirty="0">
              <a:solidFill>
                <a:srgbClr val="CCFF99"/>
              </a:solidFill>
            </a:endParaRPr>
          </a:p>
        </p:txBody>
      </p:sp>
      <p:sp>
        <p:nvSpPr>
          <p:cNvPr id="6" name="Rectangle 5"/>
          <p:cNvSpPr/>
          <p:nvPr/>
        </p:nvSpPr>
        <p:spPr>
          <a:xfrm>
            <a:off x="0" y="0"/>
            <a:ext cx="9324528" cy="7029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l-GR" b="1" dirty="0"/>
              <a:t>					</a:t>
            </a:r>
            <a:r>
              <a:rPr lang="el-GR" b="1" dirty="0">
                <a:solidFill>
                  <a:srgbClr val="0000FF"/>
                </a:solidFill>
              </a:rPr>
              <a:t>1770</a:t>
            </a:r>
            <a:r>
              <a:rPr lang="el-GR" b="1" dirty="0"/>
              <a:t>: διαμορφώνεται ένα πλήρες πρόγραμμα 					ακροβατικών ασκήσεων, παντομίμας και ιππικών 					ικανοτήτων σε ένα θέαμα με πολλά κωμικά και 					παρωδιακά στοιχεία. </a:t>
            </a:r>
          </a:p>
          <a:p>
            <a:r>
              <a:rPr lang="el-GR" b="1" dirty="0"/>
              <a:t>					</a:t>
            </a:r>
            <a:r>
              <a:rPr lang="el-GR" b="1" dirty="0">
                <a:solidFill>
                  <a:srgbClr val="0000FF"/>
                </a:solidFill>
              </a:rPr>
              <a:t>1772</a:t>
            </a:r>
            <a:r>
              <a:rPr lang="el-GR" b="1" dirty="0"/>
              <a:t>:  αρχίζει τις περιοδείες του στην Ευρώπη. </a:t>
            </a:r>
          </a:p>
          <a:p>
            <a:r>
              <a:rPr lang="el-GR" b="1" dirty="0"/>
              <a:t>					</a:t>
            </a:r>
            <a:r>
              <a:rPr lang="el-GR" b="1" dirty="0">
                <a:solidFill>
                  <a:srgbClr val="0000FF"/>
                </a:solidFill>
              </a:rPr>
              <a:t>1773</a:t>
            </a:r>
            <a:r>
              <a:rPr lang="el-GR" b="1" dirty="0"/>
              <a:t>: ιδρύει το πρώτο «αμφιθέατρό» του στο 					Δουβλίνο.</a:t>
            </a:r>
          </a:p>
          <a:p>
            <a:r>
              <a:rPr lang="el-GR" b="1" dirty="0"/>
              <a:t>					</a:t>
            </a:r>
            <a:r>
              <a:rPr lang="el-GR" b="1" dirty="0">
                <a:solidFill>
                  <a:srgbClr val="0000FF"/>
                </a:solidFill>
              </a:rPr>
              <a:t>1779</a:t>
            </a:r>
            <a:r>
              <a:rPr lang="el-GR" b="1" dirty="0"/>
              <a:t>: ιδρύεται το «</a:t>
            </a:r>
            <a:r>
              <a:rPr lang="en-US" b="1" dirty="0" err="1"/>
              <a:t>Astley</a:t>
            </a:r>
            <a:r>
              <a:rPr lang="el-GR" b="1" dirty="0"/>
              <a:t>’</a:t>
            </a:r>
            <a:r>
              <a:rPr lang="en-US" b="1" dirty="0"/>
              <a:t>s Amphitheatre Riding </a:t>
            </a:r>
            <a:r>
              <a:rPr lang="el-GR" b="1" dirty="0"/>
              <a:t>					</a:t>
            </a:r>
            <a:r>
              <a:rPr lang="en-US" b="1" dirty="0"/>
              <a:t>House</a:t>
            </a:r>
            <a:r>
              <a:rPr lang="el-GR" b="1" dirty="0"/>
              <a:t>» στο Λονδίνο.</a:t>
            </a:r>
          </a:p>
          <a:p>
            <a:r>
              <a:rPr lang="el-GR" b="1" dirty="0"/>
              <a:t>					</a:t>
            </a:r>
            <a:r>
              <a:rPr lang="el-GR" b="1" dirty="0">
                <a:solidFill>
                  <a:srgbClr val="0000FF"/>
                </a:solidFill>
              </a:rPr>
              <a:t>1783</a:t>
            </a:r>
            <a:r>
              <a:rPr lang="el-GR" b="1" dirty="0"/>
              <a:t>: η Μαρία Αντουανέτα παρακολουθεί 					παράστασή του στις Βερσαλλίες και την ίδια χρονιά 					χρονιά</a:t>
            </a:r>
          </a:p>
          <a:p>
            <a:r>
              <a:rPr lang="el-GR" b="1" dirty="0"/>
              <a:t>					ιδρύεται και το μόνιμο παρισινό αμφιθέατρό του. </a:t>
            </a:r>
          </a:p>
          <a:p>
            <a:r>
              <a:rPr lang="el-GR" b="1" dirty="0"/>
              <a:t>Τα </a:t>
            </a:r>
            <a:r>
              <a:rPr lang="el-GR" b="1" dirty="0" err="1"/>
              <a:t>ιπποδράματα</a:t>
            </a:r>
            <a:r>
              <a:rPr lang="el-GR" b="1" dirty="0"/>
              <a:t> στο «αμφιθέατρο» του </a:t>
            </a:r>
            <a:r>
              <a:rPr lang="en-US" b="1" dirty="0" err="1"/>
              <a:t>Astley</a:t>
            </a:r>
            <a:r>
              <a:rPr lang="el-GR" b="1" dirty="0"/>
              <a:t> και στο </a:t>
            </a:r>
            <a:r>
              <a:rPr lang="en-US" b="1" dirty="0"/>
              <a:t>Cirque </a:t>
            </a:r>
            <a:r>
              <a:rPr lang="en-US" b="1" dirty="0" err="1"/>
              <a:t>Olympique</a:t>
            </a:r>
            <a:r>
              <a:rPr lang="en-US" b="1" dirty="0"/>
              <a:t> </a:t>
            </a:r>
            <a:r>
              <a:rPr lang="el-GR" b="1" dirty="0"/>
              <a:t>του </a:t>
            </a:r>
            <a:r>
              <a:rPr lang="en-US" b="1" dirty="0" err="1"/>
              <a:t>Franconi</a:t>
            </a:r>
            <a:r>
              <a:rPr lang="en-US" b="1" dirty="0"/>
              <a:t> </a:t>
            </a:r>
            <a:r>
              <a:rPr lang="el-GR" b="1" dirty="0"/>
              <a:t>αποκτούν ευρεία θεματική και συνδέονται με ιστορικά γεγονότα, γιορτές και λογοτεχνικά έργα. </a:t>
            </a:r>
          </a:p>
          <a:p>
            <a:r>
              <a:rPr lang="el-GR" b="1" dirty="0"/>
              <a:t>Περιλαμβάνουν «</a:t>
            </a:r>
            <a:r>
              <a:rPr lang="el-GR" b="1" dirty="0">
                <a:solidFill>
                  <a:srgbClr val="0000FF"/>
                </a:solidFill>
              </a:rPr>
              <a:t>ιππικά Χριστούγεννα</a:t>
            </a:r>
            <a:r>
              <a:rPr lang="el-GR" b="1" dirty="0"/>
              <a:t>» και «</a:t>
            </a:r>
            <a:r>
              <a:rPr lang="el-GR" b="1" dirty="0">
                <a:solidFill>
                  <a:srgbClr val="0000FF"/>
                </a:solidFill>
              </a:rPr>
              <a:t>πασχαλινές παντομίμες</a:t>
            </a:r>
            <a:r>
              <a:rPr lang="el-GR" b="1" dirty="0"/>
              <a:t>», στρατιωτικές επιχειρήσεις, αλλά και διάφορες </a:t>
            </a:r>
            <a:r>
              <a:rPr lang="el-GR" b="1" dirty="0">
                <a:solidFill>
                  <a:srgbClr val="0000FF"/>
                </a:solidFill>
              </a:rPr>
              <a:t>εκδοχές </a:t>
            </a:r>
            <a:r>
              <a:rPr lang="el-GR" b="1" dirty="0" err="1">
                <a:solidFill>
                  <a:srgbClr val="0000FF"/>
                </a:solidFill>
              </a:rPr>
              <a:t>οπερατικών</a:t>
            </a:r>
            <a:r>
              <a:rPr lang="el-GR" b="1" dirty="0">
                <a:solidFill>
                  <a:srgbClr val="0000FF"/>
                </a:solidFill>
              </a:rPr>
              <a:t> και σαιξπηρικών έργων</a:t>
            </a:r>
            <a:r>
              <a:rPr lang="el-GR" b="1" dirty="0"/>
              <a:t>. </a:t>
            </a:r>
          </a:p>
          <a:p>
            <a:endParaRPr lang="el-GR" b="1" dirty="0"/>
          </a:p>
          <a:p>
            <a:r>
              <a:rPr lang="el-GR" b="1" dirty="0">
                <a:solidFill>
                  <a:srgbClr val="0000FF"/>
                </a:solidFill>
              </a:rPr>
              <a:t>1824</a:t>
            </a:r>
            <a:r>
              <a:rPr lang="el-GR" b="1" dirty="0"/>
              <a:t>: Πρεμιέρα του </a:t>
            </a:r>
            <a:r>
              <a:rPr lang="el-GR" b="1" i="1" dirty="0">
                <a:solidFill>
                  <a:srgbClr val="0000FF"/>
                </a:solidFill>
              </a:rPr>
              <a:t>The </a:t>
            </a:r>
            <a:r>
              <a:rPr lang="el-GR" b="1" i="1" dirty="0" err="1">
                <a:solidFill>
                  <a:srgbClr val="0000FF"/>
                </a:solidFill>
              </a:rPr>
              <a:t>Battle</a:t>
            </a:r>
            <a:r>
              <a:rPr lang="el-GR" b="1" i="1" dirty="0">
                <a:solidFill>
                  <a:srgbClr val="0000FF"/>
                </a:solidFill>
              </a:rPr>
              <a:t> of </a:t>
            </a:r>
            <a:r>
              <a:rPr lang="el-GR" b="1" i="1" dirty="0" err="1">
                <a:solidFill>
                  <a:srgbClr val="0000FF"/>
                </a:solidFill>
              </a:rPr>
              <a:t>Waterloo</a:t>
            </a:r>
            <a:r>
              <a:rPr lang="el-GR" b="1" dirty="0"/>
              <a:t> στο Αμφιθέατρο του </a:t>
            </a:r>
            <a:r>
              <a:rPr lang="en-US" b="1" dirty="0"/>
              <a:t>Astley</a:t>
            </a:r>
            <a:r>
              <a:rPr lang="el-GR" b="1" dirty="0"/>
              <a:t>, που θα παίζεται για δεκαετίες μετά. Εδώ περιλαμβάνονται ένοπλες συγκρούσεις κομπάρσων, ηρωικές επιθέσεις και αντεπιθέσεις από πεζούς και έφιππους στρατιώτες, άμαξες με πυρομαχικά που εκρήγνυνται και μουσκέτα που </a:t>
            </a:r>
            <a:r>
              <a:rPr lang="el-GR" b="1" dirty="0" err="1"/>
              <a:t>πυρσοκροτούν</a:t>
            </a:r>
            <a:r>
              <a:rPr lang="el-GR" b="1" dirty="0"/>
              <a:t>, σε μια προσπάθεια ρεαλιστικής αναπαράστασης, η οποία προσελκύει ακόμα και τον Δούκα του </a:t>
            </a:r>
            <a:r>
              <a:rPr lang="en-US" b="1" dirty="0"/>
              <a:t>Wellington</a:t>
            </a:r>
            <a:r>
              <a:rPr lang="el-GR" b="1" dirty="0"/>
              <a:t>. </a:t>
            </a:r>
          </a:p>
          <a:p>
            <a:endParaRPr lang="el-GR" b="1" dirty="0">
              <a:solidFill>
                <a:schemeClr val="tx1"/>
              </a:solidFill>
            </a:endParaRPr>
          </a:p>
        </p:txBody>
      </p:sp>
      <p:sp>
        <p:nvSpPr>
          <p:cNvPr id="72708" name="AutoShape 4" descr="Αποτέλεσμα εικόνας για κυνηγετικό περίπτερο του Λουδοβίκου XIV στις Βερσαλλίες"/>
          <p:cNvSpPr>
            <a:spLocks noChangeAspect="1" noChangeArrowheads="1"/>
          </p:cNvSpPr>
          <p:nvPr/>
        </p:nvSpPr>
        <p:spPr bwMode="auto">
          <a:xfrm>
            <a:off x="155575" y="-1752600"/>
            <a:ext cx="4762500" cy="3657600"/>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72710" name="AutoShape 6" descr="Αποτέλεσμα εικόνας για κυνηγετικό περίπτερο του Λουδοβίκου XIV στις Βερσαλλίες"/>
          <p:cNvSpPr>
            <a:spLocks noChangeAspect="1" noChangeArrowheads="1"/>
          </p:cNvSpPr>
          <p:nvPr/>
        </p:nvSpPr>
        <p:spPr bwMode="auto">
          <a:xfrm>
            <a:off x="155575" y="-1752600"/>
            <a:ext cx="4762500" cy="3657600"/>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44034" name="Picture 2" descr="Σχετική εικόνα"/>
          <p:cNvPicPr>
            <a:picLocks noChangeAspect="1" noChangeArrowheads="1"/>
          </p:cNvPicPr>
          <p:nvPr/>
        </p:nvPicPr>
        <p:blipFill>
          <a:blip r:embed="rId2" cstate="print"/>
          <a:srcRect/>
          <a:stretch>
            <a:fillRect/>
          </a:stretch>
        </p:blipFill>
        <p:spPr bwMode="auto">
          <a:xfrm>
            <a:off x="-180528" y="-99391"/>
            <a:ext cx="4752528" cy="3888432"/>
          </a:xfrm>
          <a:prstGeom prst="rect">
            <a:avLst/>
          </a:prstGeom>
          <a:ln>
            <a:noFill/>
          </a:ln>
          <a:effectLst>
            <a:softEdge rad="112500"/>
          </a:effectLst>
        </p:spPr>
      </p:pic>
    </p:spTree>
  </p:cSld>
  <p:clrMapOvr>
    <a:masterClrMapping/>
  </p:clrMapOvr>
  <p:transition>
    <p:zoom dir="in"/>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endParaRPr lang="el-GR" dirty="0">
              <a:solidFill>
                <a:srgbClr val="CCFF99"/>
              </a:solidFill>
            </a:endParaRPr>
          </a:p>
        </p:txBody>
      </p:sp>
      <p:sp>
        <p:nvSpPr>
          <p:cNvPr id="6" name="Rectangle 5"/>
          <p:cNvSpPr/>
          <p:nvPr/>
        </p:nvSpPr>
        <p:spPr>
          <a:xfrm>
            <a:off x="0" y="0"/>
            <a:ext cx="9324528" cy="7029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l-GR" dirty="0"/>
              <a:t>					 </a:t>
            </a:r>
            <a:r>
              <a:rPr lang="el-GR" dirty="0">
                <a:solidFill>
                  <a:srgbClr val="0000FF"/>
                </a:solidFill>
              </a:rPr>
              <a:t>1831</a:t>
            </a:r>
            <a:r>
              <a:rPr lang="el-GR" dirty="0"/>
              <a:t>: τρίπρακτο ρομαντικό δράμα του </a:t>
            </a:r>
            <a:r>
              <a:rPr lang="en-US" dirty="0"/>
              <a:t>H</a:t>
            </a:r>
            <a:r>
              <a:rPr lang="el-GR" dirty="0"/>
              <a:t>. </a:t>
            </a:r>
            <a:r>
              <a:rPr lang="en-US" dirty="0"/>
              <a:t>M</a:t>
            </a:r>
            <a:r>
              <a:rPr lang="el-GR" dirty="0"/>
              <a:t>. 					</a:t>
            </a:r>
            <a:r>
              <a:rPr lang="en-US" dirty="0"/>
              <a:t>Milner </a:t>
            </a:r>
            <a:r>
              <a:rPr lang="en-US" i="1" dirty="0" err="1">
                <a:solidFill>
                  <a:srgbClr val="0000FF"/>
                </a:solidFill>
              </a:rPr>
              <a:t>Mazeppa</a:t>
            </a:r>
            <a:r>
              <a:rPr lang="en-US" i="1" dirty="0">
                <a:solidFill>
                  <a:srgbClr val="0000FF"/>
                </a:solidFill>
              </a:rPr>
              <a:t> and the Wild Horse of Tartary</a:t>
            </a:r>
            <a:r>
              <a:rPr lang="el-GR" dirty="0">
                <a:solidFill>
                  <a:srgbClr val="0000FF"/>
                </a:solidFill>
              </a:rPr>
              <a:t> </a:t>
            </a:r>
            <a:r>
              <a:rPr lang="el-GR" dirty="0"/>
              <a:t>(από 					το αφηγηματικό ποίημα </a:t>
            </a:r>
            <a:r>
              <a:rPr lang="en-US" i="1" dirty="0" err="1"/>
              <a:t>Mazeppa</a:t>
            </a:r>
            <a:r>
              <a:rPr lang="en-US" i="1" dirty="0"/>
              <a:t> </a:t>
            </a:r>
            <a:r>
              <a:rPr lang="el-GR" dirty="0"/>
              <a:t>του </a:t>
            </a:r>
            <a:r>
              <a:rPr lang="en-US" dirty="0"/>
              <a:t>Byron</a:t>
            </a:r>
            <a:r>
              <a:rPr lang="el-GR" dirty="0"/>
              <a:t> (1819). 					Ο νεαρός που τολμά να αγαπήσει μια κοπέλα πάνω 					από την κοινωνική του θέση και τιμωρείται από τον 					πατέρα της με το να δεθεί γυμνός πάνω σε ένα άλογο 					που διατρέχει την πολωνική ύπαιθρο. Η παραγωγή 					περιελάμβανε πλούσια σκηνικά και συναρπαστικές 					σκηνές, όπως αυτήν στον Δνείπερο, όπου ο 					</a:t>
            </a:r>
            <a:r>
              <a:rPr lang="en-US" dirty="0" err="1"/>
              <a:t>Mazeppa</a:t>
            </a:r>
            <a:r>
              <a:rPr lang="el-GR" dirty="0"/>
              <a:t>, δεμένος ακόμα στο άλογο, δέχεται 					επίθεση από έναν γύπα. Ο </a:t>
            </a:r>
            <a:r>
              <a:rPr lang="en-US" dirty="0"/>
              <a:t>John </a:t>
            </a:r>
            <a:r>
              <a:rPr lang="en-US" dirty="0" err="1"/>
              <a:t>Cartlitch</a:t>
            </a:r>
            <a:r>
              <a:rPr lang="el-GR" dirty="0"/>
              <a:t> που 					υποδύθηκε τον ήρωα, διακρίθηκε για την υποκριτική 					του. </a:t>
            </a:r>
          </a:p>
          <a:p>
            <a:r>
              <a:rPr lang="el-GR" dirty="0"/>
              <a:t>					Το </a:t>
            </a:r>
            <a:r>
              <a:rPr lang="el-GR" dirty="0" err="1"/>
              <a:t>ιππόδραμα</a:t>
            </a:r>
            <a:r>
              <a:rPr lang="el-GR" dirty="0"/>
              <a:t> αυτό θεωρείται από τα καλύτερα στο 					είδος του και παίχτηκε κατά το δεύτερο μισό του 					αιώνα πολλές φορές, τόσο στο τσίρκο, όσο και στο 					θέατρο.</a:t>
            </a:r>
          </a:p>
        </p:txBody>
      </p:sp>
      <p:pic>
        <p:nvPicPr>
          <p:cNvPr id="43010" name="Picture 2" descr="Σχετική εικόνα"/>
          <p:cNvPicPr>
            <a:picLocks noChangeAspect="1" noChangeArrowheads="1"/>
          </p:cNvPicPr>
          <p:nvPr/>
        </p:nvPicPr>
        <p:blipFill>
          <a:blip r:embed="rId2" cstate="print"/>
          <a:srcRect/>
          <a:stretch>
            <a:fillRect/>
          </a:stretch>
        </p:blipFill>
        <p:spPr bwMode="auto">
          <a:xfrm>
            <a:off x="-108520" y="332656"/>
            <a:ext cx="4752528" cy="7200801"/>
          </a:xfrm>
          <a:prstGeom prst="rect">
            <a:avLst/>
          </a:prstGeom>
          <a:ln>
            <a:noFill/>
          </a:ln>
          <a:effectLst>
            <a:softEdge rad="112500"/>
          </a:effectLst>
        </p:spPr>
      </p:pic>
    </p:spTree>
  </p:cSld>
  <p:clrMapOvr>
    <a:masterClrMapping/>
  </p:clrMapOvr>
  <p:transition>
    <p:zoom dir="in"/>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l-GR" dirty="0"/>
              <a:t>                          </a:t>
            </a:r>
            <a:r>
              <a:rPr lang="el-GR" dirty="0">
                <a:solidFill>
                  <a:srgbClr val="00FFFF"/>
                </a:solidFill>
              </a:rPr>
              <a:t>Δύο επισημάνσεις</a:t>
            </a:r>
          </a:p>
          <a:p>
            <a:pPr>
              <a:buNone/>
            </a:pPr>
            <a:r>
              <a:rPr lang="el-GR" dirty="0"/>
              <a:t>						</a:t>
            </a:r>
            <a:endParaRPr lang="en-US" dirty="0"/>
          </a:p>
          <a:p>
            <a:endParaRPr lang="en-US" dirty="0"/>
          </a:p>
          <a:p>
            <a:endParaRPr lang="el-GR" dirty="0"/>
          </a:p>
          <a:p>
            <a:endParaRPr lang="el-GR" dirty="0"/>
          </a:p>
          <a:p>
            <a:endParaRPr lang="el-GR" dirty="0"/>
          </a:p>
        </p:txBody>
      </p:sp>
      <p:sp>
        <p:nvSpPr>
          <p:cNvPr id="6" name="Rounded Rectangular Callout 5"/>
          <p:cNvSpPr/>
          <p:nvPr/>
        </p:nvSpPr>
        <p:spPr>
          <a:xfrm>
            <a:off x="0" y="692696"/>
            <a:ext cx="4355976" cy="6165304"/>
          </a:xfrm>
          <a:prstGeom prst="wedgeRoundRectCallout">
            <a:avLst>
              <a:gd name="adj1" fmla="val -49897"/>
              <a:gd name="adj2" fmla="val 14281"/>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l-GR" b="1" dirty="0"/>
              <a:t>Η απαγόρευση των βάναυσων θεαμάτων στην Αγγλία δεν βασιζόταν μόνο στην επιθυμία προστασίας των ζώων από την κακομεταχείριση, αλλά και σε μια αποστροφή για τις συνήθειες των κατώτερων κοινωνικών στρωμάτων που αρέσκονταν σε αυτά τα θεάματα. Αντιθέτως, οι «αθλητικές» συνήθειες των ανωτέρων στρωμάτων, όπως το κυνήγι της αλεπούς, το ψάρεμα και η σκοποβολή, παρέμειναν ανέπαφα. </a:t>
            </a:r>
          </a:p>
          <a:p>
            <a:pPr algn="ctr"/>
            <a:endParaRPr lang="el-GR" b="1" dirty="0"/>
          </a:p>
        </p:txBody>
      </p:sp>
      <p:sp>
        <p:nvSpPr>
          <p:cNvPr id="9" name="Rounded Rectangular Callout 8"/>
          <p:cNvSpPr/>
          <p:nvPr/>
        </p:nvSpPr>
        <p:spPr>
          <a:xfrm>
            <a:off x="4752528" y="692696"/>
            <a:ext cx="4355976" cy="6165304"/>
          </a:xfrm>
          <a:prstGeom prst="wedgeRoundRectCallout">
            <a:avLst>
              <a:gd name="adj1" fmla="val -49897"/>
              <a:gd name="adj2" fmla="val 14281"/>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l-GR" b="1" dirty="0"/>
              <a:t>Μπορεί τα βάναυσα θεάματα να απαγορεύονται τώρα στην Αγγλία, όμως οι </a:t>
            </a:r>
            <a:r>
              <a:rPr lang="el-GR" b="1" dirty="0" err="1">
                <a:solidFill>
                  <a:srgbClr val="C00000"/>
                </a:solidFill>
              </a:rPr>
              <a:t>κυνομαχίες</a:t>
            </a:r>
            <a:r>
              <a:rPr lang="el-GR" b="1" dirty="0"/>
              <a:t>, οι κοκορομαχίες και οι ταυρομαχίες συνεχίζουν να αποτελούν προσφιλή θεάματα κυρίως για τις κατώτερες κοινωνικές τάξεις και τους, στην πλειονότητά τους, λιγότερο μορφωμένους θεατές που προβάλλουν συχνά τον ανδρισμό τους στα μαχόμενα ζώα. Όχι σπάνια, το σκυλί που λιποψυχεί στον αγώνα θανατώνεται για να σβηστεί η ντροπή που αντανακλάται και στο αφεντικό του.</a:t>
            </a:r>
          </a:p>
        </p:txBody>
      </p:sp>
    </p:spTree>
  </p:cSld>
  <p:clrMapOvr>
    <a:masterClrMapping/>
  </p:clrMapOvr>
  <p:transition>
    <p:zoom dir="in"/>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endParaRPr lang="el-GR" dirty="0">
              <a:solidFill>
                <a:srgbClr val="CCFF99"/>
              </a:solidFill>
            </a:endParaRPr>
          </a:p>
        </p:txBody>
      </p:sp>
      <p:sp>
        <p:nvSpPr>
          <p:cNvPr id="6" name="Rectangle 5"/>
          <p:cNvSpPr/>
          <p:nvPr/>
        </p:nvSpPr>
        <p:spPr>
          <a:xfrm>
            <a:off x="0" y="0"/>
            <a:ext cx="9324528" cy="7029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l-GR" dirty="0">
              <a:solidFill>
                <a:schemeClr val="tx1"/>
              </a:solidFill>
            </a:endParaRPr>
          </a:p>
        </p:txBody>
      </p:sp>
      <p:pic>
        <p:nvPicPr>
          <p:cNvPr id="4" name="Picture 4" descr="Σχετική εικόνα"/>
          <p:cNvPicPr>
            <a:picLocks noChangeAspect="1" noChangeArrowheads="1"/>
          </p:cNvPicPr>
          <p:nvPr/>
        </p:nvPicPr>
        <p:blipFill>
          <a:blip r:embed="rId2" cstate="print"/>
          <a:srcRect/>
          <a:stretch>
            <a:fillRect/>
          </a:stretch>
        </p:blipFill>
        <p:spPr bwMode="auto">
          <a:xfrm>
            <a:off x="0" y="32369"/>
            <a:ext cx="9324527" cy="6997031"/>
          </a:xfrm>
          <a:prstGeom prst="rect">
            <a:avLst/>
          </a:prstGeom>
          <a:noFill/>
        </p:spPr>
      </p:pic>
    </p:spTree>
  </p:cSld>
  <p:clrMapOvr>
    <a:masterClrMapping/>
  </p:clrMapOvr>
  <p:transition>
    <p:zoom dir="in"/>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endParaRPr lang="el-GR" dirty="0">
              <a:solidFill>
                <a:srgbClr val="CCFF99"/>
              </a:solidFill>
            </a:endParaRPr>
          </a:p>
        </p:txBody>
      </p:sp>
      <p:sp>
        <p:nvSpPr>
          <p:cNvPr id="6" name="Rectangle 5"/>
          <p:cNvSpPr/>
          <p:nvPr/>
        </p:nvSpPr>
        <p:spPr>
          <a:xfrm>
            <a:off x="0" y="0"/>
            <a:ext cx="9324528" cy="7029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l-GR" dirty="0"/>
              <a:t>					 </a:t>
            </a:r>
          </a:p>
          <a:p>
            <a:endParaRPr lang="el-GR" dirty="0"/>
          </a:p>
          <a:p>
            <a:endParaRPr lang="el-GR" dirty="0"/>
          </a:p>
          <a:p>
            <a:endParaRPr lang="el-GR" dirty="0"/>
          </a:p>
          <a:p>
            <a:endParaRPr lang="el-GR" dirty="0"/>
          </a:p>
          <a:p>
            <a:endParaRPr lang="el-GR" dirty="0"/>
          </a:p>
          <a:p>
            <a:endParaRPr lang="el-GR" dirty="0"/>
          </a:p>
          <a:p>
            <a:endParaRPr lang="el-GR" dirty="0"/>
          </a:p>
          <a:p>
            <a:endParaRPr lang="el-GR" dirty="0"/>
          </a:p>
          <a:p>
            <a:endParaRPr lang="el-GR" dirty="0"/>
          </a:p>
          <a:p>
            <a:endParaRPr lang="el-GR" dirty="0"/>
          </a:p>
          <a:p>
            <a:endParaRPr lang="el-GR" dirty="0"/>
          </a:p>
          <a:p>
            <a:r>
              <a:rPr lang="el-GR" sz="2000" dirty="0"/>
              <a:t>Οι παραστάσεις των </a:t>
            </a:r>
            <a:r>
              <a:rPr lang="el-GR" sz="2000" dirty="0" err="1"/>
              <a:t>ιπποδραμάτων</a:t>
            </a:r>
            <a:r>
              <a:rPr lang="el-GR" sz="2000" dirty="0"/>
              <a:t> στα χρόνια του ρομαντισμού απηχούν αυτό που ο </a:t>
            </a:r>
            <a:r>
              <a:rPr lang="en-US" sz="2000" dirty="0"/>
              <a:t>Armstrong</a:t>
            </a:r>
            <a:r>
              <a:rPr lang="el-GR" sz="2000" dirty="0"/>
              <a:t> ονομάζει </a:t>
            </a:r>
            <a:r>
              <a:rPr lang="el-GR" sz="2000" i="1" dirty="0" err="1">
                <a:solidFill>
                  <a:srgbClr val="0000FF"/>
                </a:solidFill>
              </a:rPr>
              <a:t>θηριο</a:t>
            </a:r>
            <a:r>
              <a:rPr lang="el-GR" sz="2000" i="1" dirty="0">
                <a:solidFill>
                  <a:srgbClr val="0000FF"/>
                </a:solidFill>
              </a:rPr>
              <a:t>-πρωτογονισμό</a:t>
            </a:r>
            <a:r>
              <a:rPr lang="el-GR" sz="2000" dirty="0">
                <a:solidFill>
                  <a:srgbClr val="0000FF"/>
                </a:solidFill>
              </a:rPr>
              <a:t> (</a:t>
            </a:r>
            <a:r>
              <a:rPr lang="en-US" sz="2000" dirty="0" err="1">
                <a:solidFill>
                  <a:srgbClr val="0000FF"/>
                </a:solidFill>
              </a:rPr>
              <a:t>therio</a:t>
            </a:r>
            <a:r>
              <a:rPr lang="el-GR" sz="2000" dirty="0">
                <a:solidFill>
                  <a:srgbClr val="0000FF"/>
                </a:solidFill>
              </a:rPr>
              <a:t>-</a:t>
            </a:r>
            <a:r>
              <a:rPr lang="en-US" sz="2000" dirty="0">
                <a:solidFill>
                  <a:srgbClr val="0000FF"/>
                </a:solidFill>
              </a:rPr>
              <a:t>primitivism</a:t>
            </a:r>
            <a:r>
              <a:rPr lang="el-GR" sz="2000" dirty="0">
                <a:solidFill>
                  <a:srgbClr val="0000FF"/>
                </a:solidFill>
              </a:rPr>
              <a:t>), </a:t>
            </a:r>
            <a:r>
              <a:rPr lang="el-GR" sz="2000" dirty="0"/>
              <a:t>μια ιδιαίτερη θέαση της </a:t>
            </a:r>
            <a:r>
              <a:rPr lang="el-GR" sz="2000" dirty="0" err="1"/>
              <a:t>ζωικότητας</a:t>
            </a:r>
            <a:r>
              <a:rPr lang="el-GR" sz="2000" dirty="0"/>
              <a:t> εντός μιας αρχαϊκής, ουσιώδους </a:t>
            </a:r>
            <a:r>
              <a:rPr lang="el-GR" sz="2000" dirty="0" err="1"/>
              <a:t>ανθρωπινότητας</a:t>
            </a:r>
            <a:r>
              <a:rPr lang="el-GR" sz="2000" dirty="0"/>
              <a:t> και θα δώσουν εντυπωσιακές εικόνες δημιουργικής σκηνικής συμβίωσης ανθρώπων και αλόγων,  (</a:t>
            </a:r>
            <a:r>
              <a:rPr lang="en-US" sz="2000" i="1" dirty="0">
                <a:solidFill>
                  <a:srgbClr val="0000FF"/>
                </a:solidFill>
              </a:rPr>
              <a:t>The </a:t>
            </a:r>
            <a:r>
              <a:rPr lang="en-US" sz="2000" i="1" dirty="0" err="1">
                <a:solidFill>
                  <a:srgbClr val="0000FF"/>
                </a:solidFill>
              </a:rPr>
              <a:t>Spectre</a:t>
            </a:r>
            <a:r>
              <a:rPr lang="en-US" sz="2000" i="1" dirty="0">
                <a:solidFill>
                  <a:srgbClr val="0000FF"/>
                </a:solidFill>
              </a:rPr>
              <a:t> Monarch and His Phantom Steed</a:t>
            </a:r>
            <a:r>
              <a:rPr lang="el-GR" sz="2000" i="1" dirty="0">
                <a:solidFill>
                  <a:srgbClr val="0000FF"/>
                </a:solidFill>
              </a:rPr>
              <a:t>, </a:t>
            </a:r>
            <a:r>
              <a:rPr lang="en-US" sz="2000" i="1" dirty="0">
                <a:solidFill>
                  <a:srgbClr val="0000FF"/>
                </a:solidFill>
              </a:rPr>
              <a:t>or The Genii Horsemen of the Air</a:t>
            </a:r>
            <a:r>
              <a:rPr lang="el-GR" sz="2000" dirty="0">
                <a:solidFill>
                  <a:srgbClr val="0000FF"/>
                </a:solidFill>
              </a:rPr>
              <a:t>  </a:t>
            </a:r>
            <a:r>
              <a:rPr lang="el-GR" sz="2000" dirty="0"/>
              <a:t>1830) που δείχνει το φάντασμα του μονάρχη να εμφανίζεται στον ναό των νεκρών και να ανεβαίνει πάνω στο σκελετό του αλόγου του. Περίεργους μυθολογικούς συμβολισμούς συναντούμε και στην παράσταση </a:t>
            </a:r>
            <a:r>
              <a:rPr lang="el-GR" sz="2000" i="1" dirty="0">
                <a:solidFill>
                  <a:srgbClr val="0000FF"/>
                </a:solidFill>
              </a:rPr>
              <a:t>The </a:t>
            </a:r>
            <a:r>
              <a:rPr lang="el-GR" sz="2000" i="1" dirty="0" err="1">
                <a:solidFill>
                  <a:srgbClr val="0000FF"/>
                </a:solidFill>
              </a:rPr>
              <a:t>Giant</a:t>
            </a:r>
            <a:r>
              <a:rPr lang="el-GR" sz="2000" i="1" dirty="0">
                <a:solidFill>
                  <a:srgbClr val="0000FF"/>
                </a:solidFill>
              </a:rPr>
              <a:t> </a:t>
            </a:r>
            <a:r>
              <a:rPr lang="el-GR" sz="2000" i="1" dirty="0" err="1">
                <a:solidFill>
                  <a:srgbClr val="0000FF"/>
                </a:solidFill>
              </a:rPr>
              <a:t>Horse</a:t>
            </a:r>
            <a:r>
              <a:rPr lang="el-GR" sz="2000" i="1" dirty="0">
                <a:solidFill>
                  <a:srgbClr val="0000FF"/>
                </a:solidFill>
              </a:rPr>
              <a:t>, </a:t>
            </a:r>
            <a:r>
              <a:rPr lang="el-GR" sz="2000" i="1" dirty="0" err="1">
                <a:solidFill>
                  <a:srgbClr val="0000FF"/>
                </a:solidFill>
              </a:rPr>
              <a:t>or</a:t>
            </a:r>
            <a:r>
              <a:rPr lang="el-GR" sz="2000" i="1" dirty="0">
                <a:solidFill>
                  <a:srgbClr val="0000FF"/>
                </a:solidFill>
              </a:rPr>
              <a:t> The </a:t>
            </a:r>
            <a:r>
              <a:rPr lang="el-GR" sz="2000" i="1" dirty="0" err="1">
                <a:solidFill>
                  <a:srgbClr val="0000FF"/>
                </a:solidFill>
              </a:rPr>
              <a:t>Siege</a:t>
            </a:r>
            <a:r>
              <a:rPr lang="el-GR" sz="2000" i="1" dirty="0">
                <a:solidFill>
                  <a:srgbClr val="0000FF"/>
                </a:solidFill>
              </a:rPr>
              <a:t> of </a:t>
            </a:r>
            <a:r>
              <a:rPr lang="el-GR" sz="2000" i="1" dirty="0" err="1">
                <a:solidFill>
                  <a:srgbClr val="0000FF"/>
                </a:solidFill>
              </a:rPr>
              <a:t>Troy</a:t>
            </a:r>
            <a:r>
              <a:rPr lang="el-GR" sz="2000" i="1" dirty="0">
                <a:solidFill>
                  <a:srgbClr val="0000FF"/>
                </a:solidFill>
              </a:rPr>
              <a:t> </a:t>
            </a:r>
            <a:r>
              <a:rPr lang="el-GR" sz="2000" dirty="0"/>
              <a:t>του 1833. </a:t>
            </a:r>
          </a:p>
          <a:p>
            <a:endParaRPr lang="el-GR" dirty="0"/>
          </a:p>
          <a:p>
            <a:r>
              <a:rPr lang="el-GR" dirty="0"/>
              <a:t>Περιγραφές των παραστάσεων στις σκηνές του </a:t>
            </a:r>
            <a:r>
              <a:rPr lang="en-US" dirty="0" err="1"/>
              <a:t>Astley</a:t>
            </a:r>
            <a:r>
              <a:rPr lang="el-GR" dirty="0"/>
              <a:t> θα διαβάσουμε από διάσημους θεατές τους, όπως ο </a:t>
            </a:r>
            <a:r>
              <a:rPr lang="en-US" dirty="0"/>
              <a:t>Charles </a:t>
            </a:r>
            <a:r>
              <a:rPr lang="el-GR" dirty="0" err="1"/>
              <a:t>Dickens</a:t>
            </a:r>
            <a:r>
              <a:rPr lang="el-GR" dirty="0"/>
              <a:t> και ο </a:t>
            </a:r>
            <a:r>
              <a:rPr lang="en-US" dirty="0"/>
              <a:t>William</a:t>
            </a:r>
            <a:r>
              <a:rPr lang="el-GR" dirty="0"/>
              <a:t> </a:t>
            </a:r>
            <a:r>
              <a:rPr lang="el-GR" dirty="0" err="1"/>
              <a:t>Thackeray</a:t>
            </a:r>
            <a:r>
              <a:rPr lang="el-GR" dirty="0"/>
              <a:t> (</a:t>
            </a:r>
            <a:r>
              <a:rPr lang="en-US" dirty="0"/>
              <a:t>Philip Armstrong: </a:t>
            </a:r>
            <a:r>
              <a:rPr lang="en-US" i="1" dirty="0"/>
              <a:t>What Animals Mean in the Fictions of Modernity</a:t>
            </a:r>
            <a:r>
              <a:rPr lang="en-US" dirty="0"/>
              <a:t>, Routledge London 2008, </a:t>
            </a:r>
            <a:r>
              <a:rPr lang="el-GR" dirty="0"/>
              <a:t>σ</a:t>
            </a:r>
            <a:r>
              <a:rPr lang="en-US" dirty="0"/>
              <a:t>. 142.</a:t>
            </a:r>
            <a:r>
              <a:rPr lang="el-GR" dirty="0"/>
              <a:t>)</a:t>
            </a:r>
            <a:r>
              <a:rPr lang="en-US" dirty="0"/>
              <a:t> </a:t>
            </a:r>
            <a:endParaRPr lang="el-GR" dirty="0"/>
          </a:p>
          <a:p>
            <a:endParaRPr lang="el-GR" dirty="0"/>
          </a:p>
        </p:txBody>
      </p:sp>
      <p:pic>
        <p:nvPicPr>
          <p:cNvPr id="41986" name="Picture 2" descr="Σχετική εικόνα"/>
          <p:cNvPicPr>
            <a:picLocks noChangeAspect="1" noChangeArrowheads="1"/>
          </p:cNvPicPr>
          <p:nvPr/>
        </p:nvPicPr>
        <p:blipFill>
          <a:blip r:embed="rId2" cstate="print"/>
          <a:srcRect/>
          <a:stretch>
            <a:fillRect/>
          </a:stretch>
        </p:blipFill>
        <p:spPr bwMode="auto">
          <a:xfrm>
            <a:off x="0" y="1"/>
            <a:ext cx="9396536" cy="3212976"/>
          </a:xfrm>
          <a:prstGeom prst="rect">
            <a:avLst/>
          </a:prstGeom>
          <a:ln>
            <a:noFill/>
          </a:ln>
          <a:effectLst>
            <a:softEdge rad="112500"/>
          </a:effectLst>
        </p:spPr>
      </p:pic>
    </p:spTree>
  </p:cSld>
  <p:clrMapOvr>
    <a:masterClrMapping/>
  </p:clrMapOvr>
  <p:transition>
    <p:zoom dir="in"/>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endParaRPr lang="el-GR" dirty="0">
              <a:solidFill>
                <a:srgbClr val="CCFF99"/>
              </a:solidFill>
            </a:endParaRPr>
          </a:p>
        </p:txBody>
      </p:sp>
      <p:sp>
        <p:nvSpPr>
          <p:cNvPr id="6" name="Rectangle 5"/>
          <p:cNvSpPr/>
          <p:nvPr/>
        </p:nvSpPr>
        <p:spPr>
          <a:xfrm>
            <a:off x="0" y="0"/>
            <a:ext cx="9324528" cy="7029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l-GR" dirty="0"/>
              <a:t>		</a:t>
            </a:r>
            <a:endParaRPr lang="el-GR" sz="2400" dirty="0"/>
          </a:p>
        </p:txBody>
      </p:sp>
      <p:pic>
        <p:nvPicPr>
          <p:cNvPr id="4" name="Picture 2" descr="Αποτέλεσμα εικόνας για Antonio Franconi"/>
          <p:cNvPicPr>
            <a:picLocks noChangeAspect="1" noChangeArrowheads="1"/>
          </p:cNvPicPr>
          <p:nvPr/>
        </p:nvPicPr>
        <p:blipFill>
          <a:blip r:embed="rId2" cstate="print"/>
          <a:srcRect/>
          <a:stretch>
            <a:fillRect/>
          </a:stretch>
        </p:blipFill>
        <p:spPr bwMode="auto">
          <a:xfrm>
            <a:off x="6372200" y="-1"/>
            <a:ext cx="2952328" cy="3568592"/>
          </a:xfrm>
          <a:prstGeom prst="rect">
            <a:avLst/>
          </a:prstGeom>
          <a:ln>
            <a:noFill/>
          </a:ln>
          <a:effectLst>
            <a:softEdge rad="112500"/>
          </a:effectLst>
        </p:spPr>
      </p:pic>
      <p:sp>
        <p:nvSpPr>
          <p:cNvPr id="7" name="TextBox 6"/>
          <p:cNvSpPr txBox="1"/>
          <p:nvPr/>
        </p:nvSpPr>
        <p:spPr>
          <a:xfrm>
            <a:off x="35496" y="494670"/>
            <a:ext cx="6579045" cy="2862322"/>
          </a:xfrm>
          <a:prstGeom prst="rect">
            <a:avLst/>
          </a:prstGeom>
          <a:noFill/>
        </p:spPr>
        <p:txBody>
          <a:bodyPr wrap="none" rtlCol="0">
            <a:spAutoFit/>
          </a:bodyPr>
          <a:lstStyle/>
          <a:p>
            <a:r>
              <a:rPr lang="el-GR" b="1" dirty="0">
                <a:solidFill>
                  <a:schemeClr val="bg1"/>
                </a:solidFill>
              </a:rPr>
              <a:t>Ο </a:t>
            </a:r>
            <a:r>
              <a:rPr lang="en-US" b="1" dirty="0">
                <a:solidFill>
                  <a:schemeClr val="bg1"/>
                </a:solidFill>
              </a:rPr>
              <a:t>Antonio </a:t>
            </a:r>
            <a:r>
              <a:rPr lang="en-US" b="1" dirty="0" err="1">
                <a:solidFill>
                  <a:schemeClr val="bg1"/>
                </a:solidFill>
              </a:rPr>
              <a:t>Franconi</a:t>
            </a:r>
            <a:r>
              <a:rPr lang="el-GR" b="1" dirty="0">
                <a:solidFill>
                  <a:schemeClr val="bg1"/>
                </a:solidFill>
              </a:rPr>
              <a:t>, που θα ιδρύσει στη Λυών το δικό του τσίρκο </a:t>
            </a:r>
          </a:p>
          <a:p>
            <a:r>
              <a:rPr lang="el-GR" b="1" dirty="0">
                <a:solidFill>
                  <a:schemeClr val="bg1"/>
                </a:solidFill>
              </a:rPr>
              <a:t>το 1783 και θα διαγράψει, μαζί με τους γιους του </a:t>
            </a:r>
            <a:r>
              <a:rPr lang="en-US" b="1" dirty="0">
                <a:solidFill>
                  <a:schemeClr val="bg1"/>
                </a:solidFill>
              </a:rPr>
              <a:t>Laurent</a:t>
            </a:r>
            <a:r>
              <a:rPr lang="el-GR" b="1" dirty="0">
                <a:solidFill>
                  <a:schemeClr val="bg1"/>
                </a:solidFill>
              </a:rPr>
              <a:t> και </a:t>
            </a:r>
            <a:r>
              <a:rPr lang="en-US" b="1" dirty="0">
                <a:solidFill>
                  <a:schemeClr val="bg1"/>
                </a:solidFill>
              </a:rPr>
              <a:t>Henri</a:t>
            </a:r>
            <a:r>
              <a:rPr lang="el-GR" b="1" dirty="0">
                <a:solidFill>
                  <a:schemeClr val="bg1"/>
                </a:solidFill>
              </a:rPr>
              <a:t>, </a:t>
            </a:r>
          </a:p>
          <a:p>
            <a:r>
              <a:rPr lang="el-GR" b="1" dirty="0">
                <a:solidFill>
                  <a:schemeClr val="bg1"/>
                </a:solidFill>
              </a:rPr>
              <a:t>μια σημαντική πορεία έως τον θάνατό του το 1836. </a:t>
            </a:r>
          </a:p>
          <a:p>
            <a:endParaRPr lang="el-GR" b="1" dirty="0">
              <a:solidFill>
                <a:schemeClr val="bg1"/>
              </a:solidFill>
            </a:endParaRPr>
          </a:p>
          <a:p>
            <a:r>
              <a:rPr lang="el-GR" b="1" dirty="0">
                <a:solidFill>
                  <a:schemeClr val="bg1"/>
                </a:solidFill>
              </a:rPr>
              <a:t>Στην αρχή ασχολείται με παραστάσεις καναρινιών, αλλά στη συνέχεια </a:t>
            </a:r>
          </a:p>
          <a:p>
            <a:r>
              <a:rPr lang="el-GR" b="1" dirty="0">
                <a:solidFill>
                  <a:schemeClr val="bg1"/>
                </a:solidFill>
              </a:rPr>
              <a:t>θα στραφεί και αυτός στα ιππικά θεάματα, ιδρύοντας νέες </a:t>
            </a:r>
          </a:p>
          <a:p>
            <a:r>
              <a:rPr lang="el-GR" b="1" dirty="0">
                <a:solidFill>
                  <a:schemeClr val="bg1"/>
                </a:solidFill>
              </a:rPr>
              <a:t>εγκαταστάσεις (όπως το περιβόητο </a:t>
            </a:r>
            <a:r>
              <a:rPr lang="en-US" b="1" dirty="0">
                <a:solidFill>
                  <a:schemeClr val="bg1"/>
                </a:solidFill>
              </a:rPr>
              <a:t>Cirque </a:t>
            </a:r>
            <a:r>
              <a:rPr lang="en-US" b="1" dirty="0" err="1">
                <a:solidFill>
                  <a:schemeClr val="bg1"/>
                </a:solidFill>
              </a:rPr>
              <a:t>Olympique</a:t>
            </a:r>
            <a:r>
              <a:rPr lang="el-GR" b="1" dirty="0">
                <a:solidFill>
                  <a:schemeClr val="bg1"/>
                </a:solidFill>
              </a:rPr>
              <a:t> το 1807) και </a:t>
            </a:r>
          </a:p>
          <a:p>
            <a:r>
              <a:rPr lang="el-GR" b="1" dirty="0">
                <a:solidFill>
                  <a:schemeClr val="bg1"/>
                </a:solidFill>
              </a:rPr>
              <a:t>εισάγοντας νέα νούμερα. </a:t>
            </a:r>
          </a:p>
          <a:p>
            <a:endParaRPr lang="el-GR" b="1" dirty="0">
              <a:solidFill>
                <a:schemeClr val="bg1"/>
              </a:solidFill>
            </a:endParaRPr>
          </a:p>
          <a:p>
            <a:r>
              <a:rPr lang="el-GR" b="1" dirty="0">
                <a:solidFill>
                  <a:schemeClr val="bg1"/>
                </a:solidFill>
              </a:rPr>
              <a:t>Θα ονομαστεί με τη σειρά του «πατέρας του γαλλικού τσίρκου».</a:t>
            </a:r>
          </a:p>
        </p:txBody>
      </p:sp>
    </p:spTree>
  </p:cSld>
  <p:clrMapOvr>
    <a:masterClrMapping/>
  </p:clrMapOvr>
  <p:transition>
    <p:zoom dir="in"/>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AutoShape 4" descr="Αποτέλεσμα εικόνας για L’Éléphant du Roi de Siam"/>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45062" name="AutoShape 6" descr="Αποτέλεσμα εικόνας για L’Éléphant du Roi de Siam"/>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45064" name="Picture 8" descr="Αποτέλεσμα εικόνας για L’Éléphant du Roi de Siam"/>
          <p:cNvPicPr>
            <a:picLocks noChangeAspect="1" noChangeArrowheads="1"/>
          </p:cNvPicPr>
          <p:nvPr/>
        </p:nvPicPr>
        <p:blipFill>
          <a:blip r:embed="rId2" cstate="print"/>
          <a:srcRect/>
          <a:stretch>
            <a:fillRect/>
          </a:stretch>
        </p:blipFill>
        <p:spPr bwMode="auto">
          <a:xfrm>
            <a:off x="-36513" y="-27384"/>
            <a:ext cx="9616455" cy="6885384"/>
          </a:xfrm>
          <a:prstGeom prst="rect">
            <a:avLst/>
          </a:prstGeom>
          <a:noFill/>
        </p:spPr>
      </p:pic>
      <p:sp>
        <p:nvSpPr>
          <p:cNvPr id="9" name="TextBox 8"/>
          <p:cNvSpPr txBox="1"/>
          <p:nvPr/>
        </p:nvSpPr>
        <p:spPr>
          <a:xfrm>
            <a:off x="-108520" y="-99392"/>
            <a:ext cx="9902070" cy="7294305"/>
          </a:xfrm>
          <a:prstGeom prst="rect">
            <a:avLst/>
          </a:prstGeom>
          <a:noFill/>
        </p:spPr>
        <p:txBody>
          <a:bodyPr wrap="none" rtlCol="0">
            <a:spAutoFit/>
          </a:bodyPr>
          <a:lstStyle/>
          <a:p>
            <a:r>
              <a:rPr lang="el-GR" b="1" dirty="0">
                <a:solidFill>
                  <a:schemeClr val="bg1"/>
                </a:solidFill>
              </a:rPr>
              <a:t>Η δεσποινίς </a:t>
            </a:r>
            <a:r>
              <a:rPr lang="en-US" b="1" dirty="0" err="1">
                <a:solidFill>
                  <a:schemeClr val="bg1"/>
                </a:solidFill>
              </a:rPr>
              <a:t>Djeck</a:t>
            </a:r>
            <a:r>
              <a:rPr lang="el-GR" b="1" dirty="0">
                <a:solidFill>
                  <a:schemeClr val="bg1"/>
                </a:solidFill>
              </a:rPr>
              <a:t> είναι μια </a:t>
            </a:r>
            <a:r>
              <a:rPr lang="el-GR" b="1" dirty="0" err="1">
                <a:solidFill>
                  <a:schemeClr val="bg1"/>
                </a:solidFill>
              </a:rPr>
              <a:t>ελεφαντίνα</a:t>
            </a:r>
            <a:r>
              <a:rPr lang="el-GR" b="1" dirty="0">
                <a:solidFill>
                  <a:schemeClr val="bg1"/>
                </a:solidFill>
              </a:rPr>
              <a:t>, διάσημη για τις υποκριτικές της ικανότητες. Στην παράσταση του </a:t>
            </a:r>
          </a:p>
          <a:p>
            <a:r>
              <a:rPr lang="el-GR" b="1" dirty="0">
                <a:solidFill>
                  <a:schemeClr val="bg1"/>
                </a:solidFill>
              </a:rPr>
              <a:t>έργου </a:t>
            </a:r>
            <a:r>
              <a:rPr lang="en-US" b="1" i="1" dirty="0">
                <a:solidFill>
                  <a:schemeClr val="bg1"/>
                </a:solidFill>
              </a:rPr>
              <a:t>L</a:t>
            </a:r>
            <a:r>
              <a:rPr lang="el-GR" b="1" i="1" dirty="0">
                <a:solidFill>
                  <a:schemeClr val="bg1"/>
                </a:solidFill>
              </a:rPr>
              <a:t>’ </a:t>
            </a:r>
            <a:r>
              <a:rPr lang="el-GR" b="1" i="1" dirty="0" err="1">
                <a:solidFill>
                  <a:schemeClr val="bg1"/>
                </a:solidFill>
              </a:rPr>
              <a:t>É</a:t>
            </a:r>
            <a:r>
              <a:rPr lang="en-US" b="1" i="1" dirty="0">
                <a:solidFill>
                  <a:schemeClr val="bg1"/>
                </a:solidFill>
              </a:rPr>
              <a:t>l</a:t>
            </a:r>
            <a:r>
              <a:rPr lang="el-GR" b="1" i="1" dirty="0">
                <a:solidFill>
                  <a:schemeClr val="bg1"/>
                </a:solidFill>
              </a:rPr>
              <a:t>é</a:t>
            </a:r>
            <a:r>
              <a:rPr lang="en-US" b="1" i="1" dirty="0" err="1">
                <a:solidFill>
                  <a:schemeClr val="bg1"/>
                </a:solidFill>
              </a:rPr>
              <a:t>phant</a:t>
            </a:r>
            <a:r>
              <a:rPr lang="en-US" b="1" i="1" dirty="0">
                <a:solidFill>
                  <a:schemeClr val="bg1"/>
                </a:solidFill>
              </a:rPr>
              <a:t> du </a:t>
            </a:r>
            <a:r>
              <a:rPr lang="en-US" b="1" i="1" dirty="0" err="1">
                <a:solidFill>
                  <a:schemeClr val="bg1"/>
                </a:solidFill>
              </a:rPr>
              <a:t>Roi</a:t>
            </a:r>
            <a:r>
              <a:rPr lang="en-US" b="1" i="1" dirty="0">
                <a:solidFill>
                  <a:schemeClr val="bg1"/>
                </a:solidFill>
              </a:rPr>
              <a:t> de Siam</a:t>
            </a:r>
            <a:r>
              <a:rPr lang="el-GR" b="1" dirty="0">
                <a:solidFill>
                  <a:schemeClr val="bg1"/>
                </a:solidFill>
              </a:rPr>
              <a:t> του </a:t>
            </a:r>
            <a:r>
              <a:rPr lang="en-US" b="1" dirty="0">
                <a:solidFill>
                  <a:schemeClr val="bg1"/>
                </a:solidFill>
              </a:rPr>
              <a:t>Ferdinand </a:t>
            </a:r>
            <a:r>
              <a:rPr lang="en-US" b="1" dirty="0" err="1">
                <a:solidFill>
                  <a:schemeClr val="bg1"/>
                </a:solidFill>
              </a:rPr>
              <a:t>Laloue</a:t>
            </a:r>
            <a:r>
              <a:rPr lang="el-GR" b="1" dirty="0">
                <a:solidFill>
                  <a:schemeClr val="bg1"/>
                </a:solidFill>
              </a:rPr>
              <a:t> (</a:t>
            </a:r>
            <a:r>
              <a:rPr lang="en-US" b="1" dirty="0">
                <a:solidFill>
                  <a:schemeClr val="bg1"/>
                </a:solidFill>
              </a:rPr>
              <a:t>Cirque </a:t>
            </a:r>
            <a:r>
              <a:rPr lang="en-US" b="1" dirty="0" err="1">
                <a:solidFill>
                  <a:schemeClr val="bg1"/>
                </a:solidFill>
              </a:rPr>
              <a:t>Olympique</a:t>
            </a:r>
            <a:r>
              <a:rPr lang="en-US" b="1" dirty="0">
                <a:solidFill>
                  <a:schemeClr val="bg1"/>
                </a:solidFill>
              </a:rPr>
              <a:t> </a:t>
            </a:r>
            <a:r>
              <a:rPr lang="el-GR" b="1" dirty="0">
                <a:solidFill>
                  <a:schemeClr val="bg1"/>
                </a:solidFill>
              </a:rPr>
              <a:t>1829), υπερασπίζεται </a:t>
            </a:r>
          </a:p>
          <a:p>
            <a:r>
              <a:rPr lang="el-GR" b="1" dirty="0">
                <a:solidFill>
                  <a:schemeClr val="bg1"/>
                </a:solidFill>
              </a:rPr>
              <a:t>τον Πρίγκιπα του Σιάμ εναντίον ενός σφετεριστή, ακόμα και το βασιλικό διάδημα αρπάζει από τον </a:t>
            </a:r>
          </a:p>
          <a:p>
            <a:r>
              <a:rPr lang="el-GR" b="1" dirty="0">
                <a:solidFill>
                  <a:schemeClr val="bg1"/>
                </a:solidFill>
              </a:rPr>
              <a:t>απατεώνα για να το τοποθετήσει στο μέτωπο του νόμιμου ιδιοκτήτη του. </a:t>
            </a:r>
          </a:p>
          <a:p>
            <a:endParaRPr lang="el-GR" b="1" dirty="0">
              <a:solidFill>
                <a:schemeClr val="bg1"/>
              </a:solidFill>
            </a:endParaRPr>
          </a:p>
          <a:p>
            <a:endParaRPr lang="el-GR" b="1" dirty="0">
              <a:solidFill>
                <a:schemeClr val="bg1"/>
              </a:solidFill>
            </a:endParaRPr>
          </a:p>
          <a:p>
            <a:endParaRPr lang="el-GR" b="1" dirty="0">
              <a:solidFill>
                <a:schemeClr val="bg1"/>
              </a:solidFill>
            </a:endParaRPr>
          </a:p>
          <a:p>
            <a:endParaRPr lang="el-GR" b="1" dirty="0">
              <a:solidFill>
                <a:schemeClr val="bg1"/>
              </a:solidFill>
            </a:endParaRPr>
          </a:p>
          <a:p>
            <a:endParaRPr lang="el-GR" b="1" dirty="0">
              <a:solidFill>
                <a:schemeClr val="bg1"/>
              </a:solidFill>
            </a:endParaRPr>
          </a:p>
          <a:p>
            <a:endParaRPr lang="el-GR" b="1" dirty="0">
              <a:solidFill>
                <a:schemeClr val="bg1"/>
              </a:solidFill>
            </a:endParaRPr>
          </a:p>
          <a:p>
            <a:endParaRPr lang="el-GR" b="1" dirty="0">
              <a:solidFill>
                <a:schemeClr val="bg1"/>
              </a:solidFill>
            </a:endParaRPr>
          </a:p>
          <a:p>
            <a:endParaRPr lang="el-GR" b="1" dirty="0">
              <a:solidFill>
                <a:schemeClr val="bg1"/>
              </a:solidFill>
            </a:endParaRPr>
          </a:p>
          <a:p>
            <a:endParaRPr lang="el-GR" b="1" dirty="0">
              <a:solidFill>
                <a:schemeClr val="bg1"/>
              </a:solidFill>
            </a:endParaRPr>
          </a:p>
          <a:p>
            <a:endParaRPr lang="el-GR" b="1" dirty="0">
              <a:solidFill>
                <a:schemeClr val="bg1"/>
              </a:solidFill>
            </a:endParaRPr>
          </a:p>
          <a:p>
            <a:endParaRPr lang="el-GR" b="1" dirty="0">
              <a:solidFill>
                <a:schemeClr val="bg1"/>
              </a:solidFill>
            </a:endParaRPr>
          </a:p>
          <a:p>
            <a:endParaRPr lang="el-GR" b="1" dirty="0">
              <a:solidFill>
                <a:schemeClr val="bg1"/>
              </a:solidFill>
            </a:endParaRPr>
          </a:p>
          <a:p>
            <a:endParaRPr lang="el-GR" b="1" dirty="0">
              <a:solidFill>
                <a:schemeClr val="bg1"/>
              </a:solidFill>
            </a:endParaRPr>
          </a:p>
          <a:p>
            <a:endParaRPr lang="el-GR" b="1" dirty="0">
              <a:solidFill>
                <a:schemeClr val="bg1"/>
              </a:solidFill>
            </a:endParaRPr>
          </a:p>
          <a:p>
            <a:endParaRPr lang="el-GR" b="1" dirty="0">
              <a:solidFill>
                <a:schemeClr val="bg1"/>
              </a:solidFill>
            </a:endParaRPr>
          </a:p>
          <a:p>
            <a:r>
              <a:rPr lang="el-GR" b="1" dirty="0">
                <a:solidFill>
                  <a:schemeClr val="bg1"/>
                </a:solidFill>
              </a:rPr>
              <a:t>Η μεγάλη επιτυχία της παράστασης φαίνεται τόσο από την επανάληψή της στο </a:t>
            </a:r>
            <a:r>
              <a:rPr lang="en-US" b="1" dirty="0">
                <a:solidFill>
                  <a:schemeClr val="bg1"/>
                </a:solidFill>
              </a:rPr>
              <a:t>Adelphi Theatre</a:t>
            </a:r>
            <a:r>
              <a:rPr lang="el-GR" b="1" dirty="0">
                <a:solidFill>
                  <a:schemeClr val="bg1"/>
                </a:solidFill>
              </a:rPr>
              <a:t> του </a:t>
            </a:r>
          </a:p>
          <a:p>
            <a:r>
              <a:rPr lang="el-GR" b="1" dirty="0">
                <a:solidFill>
                  <a:schemeClr val="bg1"/>
                </a:solidFill>
              </a:rPr>
              <a:t>Λονδίνου τον Δεκέμβριο του ίδιου έτους. </a:t>
            </a:r>
          </a:p>
          <a:p>
            <a:r>
              <a:rPr lang="el-GR" b="1" dirty="0">
                <a:solidFill>
                  <a:schemeClr val="bg1"/>
                </a:solidFill>
              </a:rPr>
              <a:t>Για αρκετά χρόνια πολλοί συγγραφείς άρχισαν να γράφουν νέα έργα ή να αναμορφώνουν παλαιότερα ώστε </a:t>
            </a:r>
          </a:p>
          <a:p>
            <a:r>
              <a:rPr lang="el-GR" b="1" dirty="0">
                <a:solidFill>
                  <a:schemeClr val="bg1"/>
                </a:solidFill>
              </a:rPr>
              <a:t>να μπορούν να φιλοξενήσουν τους </a:t>
            </a:r>
            <a:r>
              <a:rPr lang="el-GR" b="1" dirty="0">
                <a:solidFill>
                  <a:srgbClr val="C00000"/>
                </a:solidFill>
              </a:rPr>
              <a:t>ελέφαντες</a:t>
            </a:r>
            <a:r>
              <a:rPr lang="el-GR" b="1" dirty="0">
                <a:solidFill>
                  <a:schemeClr val="bg1"/>
                </a:solidFill>
              </a:rPr>
              <a:t>, όπως το </a:t>
            </a:r>
            <a:r>
              <a:rPr lang="en-US" b="1" i="1" dirty="0">
                <a:solidFill>
                  <a:schemeClr val="bg1"/>
                </a:solidFill>
              </a:rPr>
              <a:t>The Royal Elephant of Siam and the Fire</a:t>
            </a:r>
            <a:r>
              <a:rPr lang="el-GR" b="1" i="1" dirty="0">
                <a:solidFill>
                  <a:schemeClr val="bg1"/>
                </a:solidFill>
              </a:rPr>
              <a:t>-</a:t>
            </a:r>
            <a:r>
              <a:rPr lang="en-US" b="1" i="1" dirty="0">
                <a:solidFill>
                  <a:schemeClr val="bg1"/>
                </a:solidFill>
              </a:rPr>
              <a:t>Fiend</a:t>
            </a:r>
            <a:r>
              <a:rPr lang="el-GR" b="1" dirty="0">
                <a:solidFill>
                  <a:schemeClr val="bg1"/>
                </a:solidFill>
              </a:rPr>
              <a:t> </a:t>
            </a:r>
          </a:p>
          <a:p>
            <a:r>
              <a:rPr lang="el-GR" b="1" dirty="0">
                <a:solidFill>
                  <a:schemeClr val="bg1"/>
                </a:solidFill>
              </a:rPr>
              <a:t>(Αμφιθέατρο του </a:t>
            </a:r>
            <a:r>
              <a:rPr lang="en-US" b="1" dirty="0" err="1">
                <a:solidFill>
                  <a:schemeClr val="bg1"/>
                </a:solidFill>
              </a:rPr>
              <a:t>Astley</a:t>
            </a:r>
            <a:r>
              <a:rPr lang="el-GR" b="1" dirty="0">
                <a:solidFill>
                  <a:schemeClr val="bg1"/>
                </a:solidFill>
              </a:rPr>
              <a:t> 1830). </a:t>
            </a:r>
          </a:p>
          <a:p>
            <a:endParaRPr lang="el-GR" b="1" dirty="0">
              <a:solidFill>
                <a:schemeClr val="bg1"/>
              </a:solidFill>
            </a:endParaRPr>
          </a:p>
        </p:txBody>
      </p:sp>
    </p:spTree>
  </p:cSld>
  <p:clrMapOvr>
    <a:masterClrMapping/>
  </p:clrMapOvr>
  <p:transition>
    <p:zoom dir="in"/>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endParaRPr lang="el-GR" dirty="0">
              <a:solidFill>
                <a:srgbClr val="CCFF99"/>
              </a:solidFill>
            </a:endParaRPr>
          </a:p>
        </p:txBody>
      </p:sp>
      <p:sp>
        <p:nvSpPr>
          <p:cNvPr id="6" name="Rectangle 5"/>
          <p:cNvSpPr/>
          <p:nvPr/>
        </p:nvSpPr>
        <p:spPr>
          <a:xfrm>
            <a:off x="0" y="0"/>
            <a:ext cx="9324528" cy="7029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sz="2000" b="1" dirty="0">
                <a:solidFill>
                  <a:srgbClr val="0000FF"/>
                </a:solidFill>
              </a:rPr>
              <a:t>Η χρυσή εποχή του τσίρκου</a:t>
            </a:r>
          </a:p>
          <a:p>
            <a:r>
              <a:rPr lang="el-GR" sz="2000" b="1" dirty="0">
                <a:solidFill>
                  <a:srgbClr val="0000FF"/>
                </a:solidFill>
              </a:rPr>
              <a:t> </a:t>
            </a:r>
          </a:p>
          <a:p>
            <a:r>
              <a:rPr lang="el-GR" sz="2000" b="1" dirty="0"/>
              <a:t>Κατά το δεύτερο ήμισυ του 19</a:t>
            </a:r>
            <a:r>
              <a:rPr lang="el-GR" sz="2000" b="1" baseline="30000" dirty="0"/>
              <a:t>ου</a:t>
            </a:r>
            <a:r>
              <a:rPr lang="el-GR" sz="2000" b="1" dirty="0"/>
              <a:t> αιώνα επέρχονται σημαντικές αλλαγές στη δομή, στο ύφος και στον τρόπο λειτουργίας του. </a:t>
            </a:r>
          </a:p>
          <a:p>
            <a:endParaRPr lang="el-GR" sz="2000" b="1" dirty="0"/>
          </a:p>
          <a:p>
            <a:r>
              <a:rPr lang="el-GR" sz="2000" b="1" dirty="0">
                <a:solidFill>
                  <a:srgbClr val="0000FF"/>
                </a:solidFill>
              </a:rPr>
              <a:t>1841</a:t>
            </a:r>
            <a:r>
              <a:rPr lang="el-GR" sz="2000" b="1" dirty="0"/>
              <a:t>: χτίζεται το </a:t>
            </a:r>
            <a:r>
              <a:rPr lang="el-GR" sz="2000" b="1" dirty="0" err="1"/>
              <a:t>Cirque</a:t>
            </a:r>
            <a:r>
              <a:rPr lang="el-GR" sz="2000" b="1" i="1" dirty="0"/>
              <a:t> </a:t>
            </a:r>
            <a:r>
              <a:rPr lang="el-GR" sz="2000" b="1" dirty="0"/>
              <a:t>d’ </a:t>
            </a:r>
            <a:r>
              <a:rPr lang="el-GR" sz="2000" b="1" dirty="0" err="1"/>
              <a:t>Été</a:t>
            </a:r>
            <a:r>
              <a:rPr lang="el-GR" sz="2000" b="1" dirty="0"/>
              <a:t> στα Ηλύσια Πεδία από τον αρχιτέκτονα </a:t>
            </a:r>
            <a:r>
              <a:rPr lang="el-GR" sz="2000" b="1" dirty="0" err="1"/>
              <a:t>Jacques</a:t>
            </a:r>
            <a:r>
              <a:rPr lang="el-GR" sz="2000" b="1" dirty="0"/>
              <a:t> </a:t>
            </a:r>
            <a:r>
              <a:rPr lang="el-GR" sz="2000" b="1" dirty="0" err="1"/>
              <a:t>Hittorff</a:t>
            </a:r>
            <a:r>
              <a:rPr lang="el-GR" sz="2000" b="1" dirty="0"/>
              <a:t>, εμφανίζονται οι παραστάσεις σε σκηνές με αντίσκηνα, ο χώρος της δράσης υιοθετεί τον τύπο της αρένας και όχι πλέον αυτόν της σκηνής ακόμα και στις μόνιμες στέγες.</a:t>
            </a:r>
          </a:p>
          <a:p>
            <a:r>
              <a:rPr lang="el-GR" sz="2000" b="1" dirty="0">
                <a:solidFill>
                  <a:srgbClr val="0000FF"/>
                </a:solidFill>
              </a:rPr>
              <a:t>1852</a:t>
            </a:r>
            <a:r>
              <a:rPr lang="el-GR" sz="2000" b="1" dirty="0"/>
              <a:t>: </a:t>
            </a:r>
            <a:r>
              <a:rPr lang="en-US" sz="2000" b="1" dirty="0"/>
              <a:t>Cirque d</a:t>
            </a:r>
            <a:r>
              <a:rPr lang="el-GR" sz="2000" b="1" dirty="0"/>
              <a:t>'</a:t>
            </a:r>
            <a:r>
              <a:rPr lang="en-US" sz="2000" b="1" dirty="0"/>
              <a:t>Hiver </a:t>
            </a:r>
            <a:r>
              <a:rPr lang="el-GR" sz="2000" b="1" dirty="0"/>
              <a:t>στο Παρίσι και το </a:t>
            </a:r>
            <a:r>
              <a:rPr lang="el-GR" sz="2000" b="1" dirty="0" err="1"/>
              <a:t>Circus</a:t>
            </a:r>
            <a:r>
              <a:rPr lang="el-GR" sz="2000" b="1" dirty="0"/>
              <a:t> </a:t>
            </a:r>
            <a:r>
              <a:rPr lang="el-GR" sz="2000" b="1" dirty="0" err="1"/>
              <a:t>Krone</a:t>
            </a:r>
            <a:r>
              <a:rPr lang="el-GR" sz="2000" b="1" dirty="0"/>
              <a:t> στο Μόναχο. </a:t>
            </a:r>
          </a:p>
          <a:p>
            <a:endParaRPr lang="el-GR" sz="2000" b="1" dirty="0"/>
          </a:p>
          <a:p>
            <a:r>
              <a:rPr lang="el-GR" sz="2000" b="1" dirty="0"/>
              <a:t>Τα ευφάνταστα σκηνικά και οι δραματικές φιλοδοξίες αντικαθίστανται σταδιακά από το </a:t>
            </a:r>
            <a:r>
              <a:rPr lang="el-GR" sz="2000" b="1" dirty="0">
                <a:solidFill>
                  <a:srgbClr val="C00000"/>
                </a:solidFill>
              </a:rPr>
              <a:t>μεγάλο στρογγυλό κλουβί</a:t>
            </a:r>
            <a:r>
              <a:rPr lang="el-GR" sz="2000" b="1" dirty="0"/>
              <a:t>, με τα σίδερα να διαχωρίζουν τους θεατές από τους </a:t>
            </a:r>
            <a:r>
              <a:rPr lang="en-US" sz="2000" b="1" dirty="0"/>
              <a:t>performers</a:t>
            </a:r>
            <a:r>
              <a:rPr lang="el-GR" sz="2000" b="1" dirty="0"/>
              <a:t>, ενώ οι καλλιτέχνες και τα ζώα-συνεργάτες τους απομακρύνονται από τους παλαιότερους θεατρικούς συνειρμούς, στρέφοντας την προσοχή τους από την πλοκή και τους χαρακτήρες </a:t>
            </a:r>
            <a:r>
              <a:rPr lang="el-GR" sz="2000" b="1" dirty="0">
                <a:solidFill>
                  <a:srgbClr val="C00000"/>
                </a:solidFill>
              </a:rPr>
              <a:t>στην επιτέλεση της εξωτικής </a:t>
            </a:r>
            <a:r>
              <a:rPr lang="el-GR" sz="2000" b="1" dirty="0" err="1">
                <a:solidFill>
                  <a:srgbClr val="C00000"/>
                </a:solidFill>
              </a:rPr>
              <a:t>ζωικότητας</a:t>
            </a:r>
            <a:r>
              <a:rPr lang="el-GR" sz="2000" b="1" dirty="0">
                <a:solidFill>
                  <a:srgbClr val="C00000"/>
                </a:solidFill>
              </a:rPr>
              <a:t> και των σωματικών ικανοτήτων</a:t>
            </a:r>
            <a:r>
              <a:rPr lang="el-GR" sz="2000" b="1" dirty="0"/>
              <a:t>. </a:t>
            </a:r>
          </a:p>
          <a:p>
            <a:endParaRPr lang="el-GR" sz="2000" b="1" dirty="0"/>
          </a:p>
          <a:p>
            <a:r>
              <a:rPr lang="el-GR" sz="2000" b="1" dirty="0"/>
              <a:t>Το τσίρκο διαχωρίζεται από το δράμα και το θέατρο και απομένει «καθαρό» τσίρκο, ένα </a:t>
            </a:r>
            <a:r>
              <a:rPr lang="el-GR" sz="2000" b="1" dirty="0" err="1"/>
              <a:t>ανεξαρτοποιημένο</a:t>
            </a:r>
            <a:r>
              <a:rPr lang="el-GR" sz="2000" b="1" dirty="0"/>
              <a:t> είδος θεάματος που αποβλέπει στην παρουσία, την επίδειξη, την επιτέλεση της ικανότητας, όχι πλέον του </a:t>
            </a:r>
            <a:r>
              <a:rPr lang="el-GR" sz="2000" b="1" dirty="0" err="1"/>
              <a:t>ιστριονικού</a:t>
            </a:r>
            <a:r>
              <a:rPr lang="el-GR" sz="2000" b="1" dirty="0"/>
              <a:t> ταλέντου που απαιτούσε η ρομαντική περίοδος. </a:t>
            </a:r>
          </a:p>
        </p:txBody>
      </p:sp>
    </p:spTree>
  </p:cSld>
  <p:clrMapOvr>
    <a:masterClrMapping/>
  </p:clrMapOvr>
  <p:transition>
    <p:zoom dir="in"/>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endParaRPr lang="el-GR" dirty="0">
              <a:solidFill>
                <a:srgbClr val="CCFF99"/>
              </a:solidFill>
            </a:endParaRPr>
          </a:p>
        </p:txBody>
      </p:sp>
      <p:sp>
        <p:nvSpPr>
          <p:cNvPr id="6" name="Rectangle 5"/>
          <p:cNvSpPr/>
          <p:nvPr/>
        </p:nvSpPr>
        <p:spPr>
          <a:xfrm>
            <a:off x="0" y="-99392"/>
            <a:ext cx="9324528" cy="7029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l-GR" dirty="0"/>
              <a:t>					 </a:t>
            </a:r>
          </a:p>
          <a:p>
            <a:endParaRPr lang="el-GR" dirty="0"/>
          </a:p>
          <a:p>
            <a:endParaRPr lang="el-GR" dirty="0"/>
          </a:p>
          <a:p>
            <a:endParaRPr lang="el-GR" dirty="0"/>
          </a:p>
          <a:p>
            <a:endParaRPr lang="el-GR" dirty="0"/>
          </a:p>
          <a:p>
            <a:endParaRPr lang="el-GR" dirty="0"/>
          </a:p>
          <a:p>
            <a:endParaRPr lang="el-GR" dirty="0"/>
          </a:p>
          <a:p>
            <a:endParaRPr lang="el-GR" dirty="0"/>
          </a:p>
          <a:p>
            <a:endParaRPr lang="el-GR" dirty="0"/>
          </a:p>
          <a:p>
            <a:endParaRPr lang="el-GR" dirty="0"/>
          </a:p>
          <a:p>
            <a:endParaRPr lang="el-GR" dirty="0"/>
          </a:p>
          <a:p>
            <a:r>
              <a:rPr lang="el-GR" dirty="0"/>
              <a:t>Το περίφημο θέαμα </a:t>
            </a:r>
            <a:r>
              <a:rPr lang="en-US" i="1" dirty="0">
                <a:solidFill>
                  <a:srgbClr val="0000FF"/>
                </a:solidFill>
              </a:rPr>
              <a:t>Buffalo Bill</a:t>
            </a:r>
            <a:r>
              <a:rPr lang="el-GR" i="1" dirty="0">
                <a:solidFill>
                  <a:srgbClr val="0000FF"/>
                </a:solidFill>
              </a:rPr>
              <a:t>’</a:t>
            </a:r>
            <a:r>
              <a:rPr lang="en-US" i="1" dirty="0">
                <a:solidFill>
                  <a:srgbClr val="0000FF"/>
                </a:solidFill>
              </a:rPr>
              <a:t>s Wild West Show</a:t>
            </a:r>
            <a:r>
              <a:rPr lang="el-GR" dirty="0">
                <a:solidFill>
                  <a:schemeClr val="bg1"/>
                </a:solidFill>
              </a:rPr>
              <a:t>,</a:t>
            </a:r>
            <a:r>
              <a:rPr lang="el-GR" i="1" dirty="0">
                <a:solidFill>
                  <a:srgbClr val="0000FF"/>
                </a:solidFill>
              </a:rPr>
              <a:t> </a:t>
            </a:r>
            <a:r>
              <a:rPr lang="el-GR" dirty="0"/>
              <a:t>που προσφέρθηκε στη βασίλισσα Βικτώρια στο Λονδίνο το 1887, η πλοκή και οι χαρακτήρες υστερούσαν μπροστά στον εξωτισμό ανθρώπων και ζώων και στην επιβλητικότητα του θεάματος.  Συμμετείχαν 97 μέλη της </a:t>
            </a:r>
            <a:r>
              <a:rPr lang="el-GR" dirty="0">
                <a:solidFill>
                  <a:srgbClr val="C00000"/>
                </a:solidFill>
              </a:rPr>
              <a:t>ινδιάνικης φυλής </a:t>
            </a:r>
            <a:r>
              <a:rPr lang="en-US" dirty="0">
                <a:solidFill>
                  <a:srgbClr val="C00000"/>
                </a:solidFill>
              </a:rPr>
              <a:t>Oglala</a:t>
            </a:r>
            <a:r>
              <a:rPr lang="el-GR" dirty="0">
                <a:solidFill>
                  <a:srgbClr val="C00000"/>
                </a:solidFill>
              </a:rPr>
              <a:t> </a:t>
            </a:r>
            <a:r>
              <a:rPr lang="el-GR" dirty="0"/>
              <a:t>του μεγάλου έθνους των </a:t>
            </a:r>
            <a:r>
              <a:rPr lang="en-US" dirty="0"/>
              <a:t>Sioux</a:t>
            </a:r>
            <a:r>
              <a:rPr lang="el-GR" dirty="0"/>
              <a:t> , 180 άλογα και 18 βούβαλοι. </a:t>
            </a:r>
          </a:p>
          <a:p>
            <a:endParaRPr lang="el-GR" dirty="0"/>
          </a:p>
          <a:p>
            <a:r>
              <a:rPr lang="el-GR" dirty="0"/>
              <a:t>Το αποικιακό πνεύμα των Άγγλων αγάπησε πολύ το θέαμα αυτό: για πέντε μήνες μετά παιζόταν στο </a:t>
            </a:r>
            <a:r>
              <a:rPr lang="en-US" dirty="0"/>
              <a:t>Manchester</a:t>
            </a:r>
            <a:r>
              <a:rPr lang="el-GR" dirty="0"/>
              <a:t>, ενώ δόθηκαν ακόμα και ονόματα από την παράσταση σε δρόμους (</a:t>
            </a:r>
            <a:r>
              <a:rPr lang="en-US" dirty="0"/>
              <a:t>Dakota Avenue</a:t>
            </a:r>
            <a:r>
              <a:rPr lang="el-GR" dirty="0"/>
              <a:t>, </a:t>
            </a:r>
            <a:r>
              <a:rPr lang="en-US" dirty="0"/>
              <a:t>Buffalo Court</a:t>
            </a:r>
            <a:r>
              <a:rPr lang="el-GR" dirty="0"/>
              <a:t>) που διατηρούνται έως και σήμερα. </a:t>
            </a:r>
          </a:p>
          <a:p>
            <a:endParaRPr lang="el-GR" dirty="0"/>
          </a:p>
          <a:p>
            <a:r>
              <a:rPr lang="el-GR" dirty="0"/>
              <a:t>Το ίδιο αυτό αποικιακό πνεύμα, μαζί με την πιο εκλεπτυσμένη ανθρωπολογική του εκδοχή, έλαμψαν εκ νέου και στην παράσταση</a:t>
            </a:r>
            <a:r>
              <a:rPr lang="el-GR" i="1" dirty="0"/>
              <a:t> </a:t>
            </a:r>
            <a:r>
              <a:rPr lang="en-US" i="1" dirty="0">
                <a:solidFill>
                  <a:srgbClr val="0000FF"/>
                </a:solidFill>
              </a:rPr>
              <a:t>Buffalo Bill</a:t>
            </a:r>
            <a:r>
              <a:rPr lang="el-GR" i="1" dirty="0">
                <a:solidFill>
                  <a:srgbClr val="0000FF"/>
                </a:solidFill>
              </a:rPr>
              <a:t>’</a:t>
            </a:r>
            <a:r>
              <a:rPr lang="en-US" i="1" dirty="0">
                <a:solidFill>
                  <a:srgbClr val="0000FF"/>
                </a:solidFill>
              </a:rPr>
              <a:t>s Wild West and Congress of Rough Riders of the World </a:t>
            </a:r>
            <a:r>
              <a:rPr lang="el-GR" dirty="0"/>
              <a:t>του 1891 όπου δεν πρωταγωνιστούσαν επαγγελματίες </a:t>
            </a:r>
            <a:r>
              <a:rPr lang="en-US" dirty="0"/>
              <a:t>performers</a:t>
            </a:r>
            <a:r>
              <a:rPr lang="el-GR" dirty="0"/>
              <a:t>, αλλά </a:t>
            </a:r>
            <a:r>
              <a:rPr lang="el-GR" dirty="0">
                <a:solidFill>
                  <a:srgbClr val="C00000"/>
                </a:solidFill>
              </a:rPr>
              <a:t>γνήσιοι Κοζάκοι </a:t>
            </a:r>
            <a:r>
              <a:rPr lang="el-GR" dirty="0"/>
              <a:t>από τη Ρωσία, Μεξικάνοι </a:t>
            </a:r>
            <a:r>
              <a:rPr lang="en-US" dirty="0"/>
              <a:t>vaqueros</a:t>
            </a:r>
            <a:r>
              <a:rPr lang="el-GR" dirty="0"/>
              <a:t> και Άραβες ιππείς.</a:t>
            </a:r>
          </a:p>
        </p:txBody>
      </p:sp>
      <p:sp>
        <p:nvSpPr>
          <p:cNvPr id="117762" name="AutoShape 2" descr="Σχετική εικόνα"/>
          <p:cNvSpPr>
            <a:spLocks noChangeAspect="1" noChangeArrowheads="1"/>
          </p:cNvSpPr>
          <p:nvPr/>
        </p:nvSpPr>
        <p:spPr bwMode="auto">
          <a:xfrm>
            <a:off x="155575" y="-1325563"/>
            <a:ext cx="9039225" cy="276225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117764" name="Picture 4" descr="Σχετική εικόνα"/>
          <p:cNvPicPr>
            <a:picLocks noChangeAspect="1" noChangeArrowheads="1"/>
          </p:cNvPicPr>
          <p:nvPr/>
        </p:nvPicPr>
        <p:blipFill>
          <a:blip r:embed="rId2" cstate="print"/>
          <a:srcRect/>
          <a:stretch>
            <a:fillRect/>
          </a:stretch>
        </p:blipFill>
        <p:spPr bwMode="auto">
          <a:xfrm>
            <a:off x="-36512" y="-99392"/>
            <a:ext cx="9425595" cy="3168352"/>
          </a:xfrm>
          <a:prstGeom prst="rect">
            <a:avLst/>
          </a:prstGeom>
          <a:noFill/>
        </p:spPr>
      </p:pic>
    </p:spTree>
  </p:cSld>
  <p:clrMapOvr>
    <a:masterClrMapping/>
  </p:clrMapOvr>
  <p:transition>
    <p:zoom dir="in"/>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0" y="3933056"/>
            <a:ext cx="9144000" cy="4104456"/>
          </a:xfrm>
        </p:spPr>
        <p:txBody>
          <a:bodyPr>
            <a:normAutofit/>
          </a:bodyPr>
          <a:lstStyle/>
          <a:p>
            <a:pPr marL="0" indent="0">
              <a:buNone/>
            </a:pPr>
            <a:r>
              <a:rPr lang="el-GR" sz="2400" b="1" dirty="0">
                <a:solidFill>
                  <a:srgbClr val="F9F7D3"/>
                </a:solidFill>
              </a:rPr>
              <a:t>Το 1867 ιδρύεται στην Αγία Πετρούπολη το τσίρκο </a:t>
            </a:r>
            <a:r>
              <a:rPr lang="el-GR" sz="2400" b="1" dirty="0" err="1">
                <a:solidFill>
                  <a:srgbClr val="F9F7D3"/>
                </a:solidFill>
              </a:rPr>
              <a:t>Ciniselli</a:t>
            </a:r>
            <a:r>
              <a:rPr lang="el-GR" sz="2400" b="1" dirty="0">
                <a:solidFill>
                  <a:srgbClr val="F9F7D3"/>
                </a:solidFill>
              </a:rPr>
              <a:t>, σε ένα όμορφο κτίριο που σώζεται έως σήμερα, από τον μιλανέζο ιππέα </a:t>
            </a:r>
            <a:r>
              <a:rPr lang="el-GR" sz="2400" b="1" dirty="0" err="1">
                <a:solidFill>
                  <a:srgbClr val="F9F7D3"/>
                </a:solidFill>
              </a:rPr>
              <a:t>Gaetano</a:t>
            </a:r>
            <a:r>
              <a:rPr lang="el-GR" sz="2400" b="1" dirty="0">
                <a:solidFill>
                  <a:srgbClr val="F9F7D3"/>
                </a:solidFill>
              </a:rPr>
              <a:t> </a:t>
            </a:r>
            <a:r>
              <a:rPr lang="el-GR" sz="2400" b="1" dirty="0" err="1">
                <a:solidFill>
                  <a:srgbClr val="F9F7D3"/>
                </a:solidFill>
              </a:rPr>
              <a:t>Ciniselli</a:t>
            </a:r>
            <a:r>
              <a:rPr lang="el-GR" sz="2400" b="1" dirty="0">
                <a:solidFill>
                  <a:srgbClr val="F9F7D3"/>
                </a:solidFill>
              </a:rPr>
              <a:t>. Στο κτίριο αυτό το 1898 θα λάβει χώρα το παγκόσμιο πρωτάθλημα πάλης, το 1911 θα παρουσιαστεί ο </a:t>
            </a:r>
            <a:r>
              <a:rPr lang="el-GR" sz="2400" b="1" i="1" dirty="0" err="1">
                <a:solidFill>
                  <a:srgbClr val="F9F7D3"/>
                </a:solidFill>
              </a:rPr>
              <a:t>Oedipus</a:t>
            </a:r>
            <a:r>
              <a:rPr lang="el-GR" sz="2400" b="1" i="1" dirty="0">
                <a:solidFill>
                  <a:srgbClr val="F9F7D3"/>
                </a:solidFill>
              </a:rPr>
              <a:t> </a:t>
            </a:r>
            <a:r>
              <a:rPr lang="el-GR" sz="2400" b="1" i="1" dirty="0" err="1">
                <a:solidFill>
                  <a:srgbClr val="F9F7D3"/>
                </a:solidFill>
              </a:rPr>
              <a:t>Rex</a:t>
            </a:r>
            <a:r>
              <a:rPr lang="el-GR" sz="2400" b="1" dirty="0">
                <a:solidFill>
                  <a:srgbClr val="F9F7D3"/>
                </a:solidFill>
              </a:rPr>
              <a:t>  του </a:t>
            </a:r>
            <a:r>
              <a:rPr lang="el-GR" sz="2400" b="1" dirty="0" err="1">
                <a:solidFill>
                  <a:srgbClr val="F9F7D3"/>
                </a:solidFill>
              </a:rPr>
              <a:t>Max</a:t>
            </a:r>
            <a:r>
              <a:rPr lang="el-GR" sz="2400" b="1" dirty="0">
                <a:solidFill>
                  <a:srgbClr val="F9F7D3"/>
                </a:solidFill>
              </a:rPr>
              <a:t> </a:t>
            </a:r>
            <a:r>
              <a:rPr lang="el-GR" sz="2400" b="1" dirty="0" err="1">
                <a:solidFill>
                  <a:srgbClr val="F9F7D3"/>
                </a:solidFill>
              </a:rPr>
              <a:t>Reinhardt</a:t>
            </a:r>
            <a:r>
              <a:rPr lang="el-GR" sz="2400" b="1" dirty="0">
                <a:solidFill>
                  <a:srgbClr val="F9F7D3"/>
                </a:solidFill>
              </a:rPr>
              <a:t>, ενώ το 1918 ο </a:t>
            </a:r>
            <a:r>
              <a:rPr lang="en-US" sz="2400" b="1" dirty="0">
                <a:solidFill>
                  <a:srgbClr val="F9F7D3"/>
                </a:solidFill>
              </a:rPr>
              <a:t>Jury </a:t>
            </a:r>
            <a:r>
              <a:rPr lang="en-US" sz="2400" b="1" dirty="0" err="1">
                <a:solidFill>
                  <a:srgbClr val="F9F7D3"/>
                </a:solidFill>
              </a:rPr>
              <a:t>Jurev</a:t>
            </a:r>
            <a:r>
              <a:rPr lang="el-GR" sz="2400" b="1" dirty="0">
                <a:solidFill>
                  <a:srgbClr val="F9F7D3"/>
                </a:solidFill>
              </a:rPr>
              <a:t>, σε μια αναστηλωτική προσπάθεια, θα επαναλάβει την ίδια παραγωγή.</a:t>
            </a:r>
            <a:endParaRPr lang="el-GR" sz="2400" dirty="0">
              <a:solidFill>
                <a:srgbClr val="F9F7D3"/>
              </a:solidFill>
            </a:endParaRPr>
          </a:p>
        </p:txBody>
      </p:sp>
      <p:pic>
        <p:nvPicPr>
          <p:cNvPr id="40962" name="Picture 2" descr="Αποτέλεσμα εικόνας για τσίρκο Ciniselli"/>
          <p:cNvPicPr>
            <a:picLocks noChangeAspect="1" noChangeArrowheads="1"/>
          </p:cNvPicPr>
          <p:nvPr/>
        </p:nvPicPr>
        <p:blipFill>
          <a:blip r:embed="rId2" cstate="print"/>
          <a:srcRect/>
          <a:stretch>
            <a:fillRect/>
          </a:stretch>
        </p:blipFill>
        <p:spPr bwMode="auto">
          <a:xfrm>
            <a:off x="35496" y="-27384"/>
            <a:ext cx="9108504" cy="3990976"/>
          </a:xfrm>
          <a:prstGeom prst="rect">
            <a:avLst/>
          </a:prstGeom>
          <a:noFill/>
        </p:spPr>
      </p:pic>
    </p:spTree>
  </p:cSld>
  <p:clrMapOvr>
    <a:masterClrMapping/>
  </p:clrMapOvr>
  <p:transition>
    <p:zoom dir="in"/>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0" y="3645024"/>
            <a:ext cx="9144000" cy="4392488"/>
          </a:xfrm>
        </p:spPr>
        <p:txBody>
          <a:bodyPr>
            <a:normAutofit/>
          </a:bodyPr>
          <a:lstStyle/>
          <a:p>
            <a:r>
              <a:rPr lang="el-GR" sz="2000" b="1" dirty="0">
                <a:solidFill>
                  <a:srgbClr val="F9F7D3"/>
                </a:solidFill>
              </a:rPr>
              <a:t>Η οικογένεια </a:t>
            </a:r>
            <a:r>
              <a:rPr lang="el-GR" sz="2000" b="1" dirty="0" err="1">
                <a:solidFill>
                  <a:srgbClr val="F9F7D3"/>
                </a:solidFill>
              </a:rPr>
              <a:t>Ciniselli</a:t>
            </a:r>
            <a:r>
              <a:rPr lang="el-GR" sz="2000" b="1" dirty="0">
                <a:solidFill>
                  <a:srgbClr val="F9F7D3"/>
                </a:solidFill>
              </a:rPr>
              <a:t> θα πρωτοστατήσει στη ζωή του τσίρκου στη Ρωσία έως και το 1921, μαζί με τον Γερμανό </a:t>
            </a:r>
            <a:r>
              <a:rPr lang="en-US" sz="2000" b="1" dirty="0">
                <a:solidFill>
                  <a:srgbClr val="F9F7D3"/>
                </a:solidFill>
              </a:rPr>
              <a:t>Albert </a:t>
            </a:r>
            <a:r>
              <a:rPr lang="en-US" sz="2000" b="1" dirty="0" err="1">
                <a:solidFill>
                  <a:srgbClr val="F9F7D3"/>
                </a:solidFill>
              </a:rPr>
              <a:t>Salamonsky</a:t>
            </a:r>
            <a:r>
              <a:rPr lang="el-GR" sz="2000" b="1" dirty="0">
                <a:solidFill>
                  <a:srgbClr val="F9F7D3"/>
                </a:solidFill>
              </a:rPr>
              <a:t>, ο οποίος είχε αρχικά την έδρα του στη Μόσχα, στο τσίρκο </a:t>
            </a:r>
            <a:r>
              <a:rPr lang="en-US" sz="2000" b="1" dirty="0" err="1">
                <a:solidFill>
                  <a:srgbClr val="F9F7D3"/>
                </a:solidFill>
              </a:rPr>
              <a:t>Hinn</a:t>
            </a:r>
            <a:r>
              <a:rPr lang="el-GR" sz="2000" b="1" dirty="0">
                <a:solidFill>
                  <a:srgbClr val="F9F7D3"/>
                </a:solidFill>
              </a:rPr>
              <a:t>é,  ενώ το 1879 έχτισε ένα δικό του τσίρκο στην Οδησσό  και το 1880 ένα ακόμα στη Μόσχα χωρητικότητας 4000 θέσεων. Το έργο των δύο αυτών πρωτοπόρων θα αποτελέσει τη βάση για την ανάπτυξη του ρωσικού τσίρκου.</a:t>
            </a:r>
          </a:p>
          <a:p>
            <a:r>
              <a:rPr lang="el-GR" sz="2000" b="1" dirty="0">
                <a:solidFill>
                  <a:srgbClr val="F9F7D3"/>
                </a:solidFill>
              </a:rPr>
              <a:t>Το τσίρκο των αδελφών </a:t>
            </a:r>
            <a:r>
              <a:rPr lang="en-US" sz="2000" b="1" dirty="0" err="1">
                <a:solidFill>
                  <a:srgbClr val="F9F7D3"/>
                </a:solidFill>
              </a:rPr>
              <a:t>Nikitin</a:t>
            </a:r>
            <a:r>
              <a:rPr lang="el-GR" sz="2000" b="1" dirty="0">
                <a:solidFill>
                  <a:srgbClr val="F9F7D3"/>
                </a:solidFill>
              </a:rPr>
              <a:t>  θα λειτουργήσει από το 1883 έως και το 1926.</a:t>
            </a:r>
            <a:r>
              <a:rPr lang="el-GR" sz="2000" dirty="0">
                <a:solidFill>
                  <a:srgbClr val="F9F7D3"/>
                </a:solidFill>
              </a:rPr>
              <a:t> </a:t>
            </a:r>
          </a:p>
        </p:txBody>
      </p:sp>
      <p:pic>
        <p:nvPicPr>
          <p:cNvPr id="118786" name="Picture 2" descr="Σχετική εικόνα"/>
          <p:cNvPicPr>
            <a:picLocks noChangeAspect="1" noChangeArrowheads="1"/>
          </p:cNvPicPr>
          <p:nvPr/>
        </p:nvPicPr>
        <p:blipFill>
          <a:blip r:embed="rId2" cstate="print"/>
          <a:srcRect/>
          <a:stretch>
            <a:fillRect/>
          </a:stretch>
        </p:blipFill>
        <p:spPr bwMode="auto">
          <a:xfrm>
            <a:off x="-36512" y="-355477"/>
            <a:ext cx="9180512" cy="4000501"/>
          </a:xfrm>
          <a:prstGeom prst="rect">
            <a:avLst/>
          </a:prstGeom>
          <a:noFill/>
        </p:spPr>
      </p:pic>
    </p:spTree>
  </p:cSld>
  <p:clrMapOvr>
    <a:masterClrMapping/>
  </p:clrMapOvr>
  <p:transition>
    <p:zoom dir="in"/>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endParaRPr lang="el-GR" dirty="0">
              <a:solidFill>
                <a:srgbClr val="CCFF99"/>
              </a:solidFill>
            </a:endParaRPr>
          </a:p>
        </p:txBody>
      </p:sp>
      <p:sp>
        <p:nvSpPr>
          <p:cNvPr id="6" name="Rectangle 5"/>
          <p:cNvSpPr/>
          <p:nvPr/>
        </p:nvSpPr>
        <p:spPr>
          <a:xfrm>
            <a:off x="0" y="0"/>
            <a:ext cx="9324528" cy="7029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l-GR" dirty="0"/>
              <a:t>		</a:t>
            </a:r>
            <a:endParaRPr lang="el-GR" sz="2400" dirty="0"/>
          </a:p>
        </p:txBody>
      </p:sp>
      <p:sp>
        <p:nvSpPr>
          <p:cNvPr id="7" name="TextBox 6"/>
          <p:cNvSpPr txBox="1"/>
          <p:nvPr/>
        </p:nvSpPr>
        <p:spPr>
          <a:xfrm>
            <a:off x="35496" y="0"/>
            <a:ext cx="9361040" cy="6186309"/>
          </a:xfrm>
          <a:prstGeom prst="rect">
            <a:avLst/>
          </a:prstGeom>
          <a:noFill/>
        </p:spPr>
        <p:txBody>
          <a:bodyPr wrap="square" rtlCol="0">
            <a:spAutoFit/>
          </a:bodyPr>
          <a:lstStyle/>
          <a:p>
            <a:pPr algn="ctr"/>
            <a:r>
              <a:rPr lang="el-GR" b="1" dirty="0">
                <a:solidFill>
                  <a:srgbClr val="0000FF"/>
                </a:solidFill>
              </a:rPr>
              <a:t>Παρακμή, ανανέωση, αμφισβήτηση</a:t>
            </a:r>
          </a:p>
          <a:p>
            <a:r>
              <a:rPr lang="el-GR" b="1" dirty="0">
                <a:solidFill>
                  <a:schemeClr val="bg1"/>
                </a:solidFill>
              </a:rPr>
              <a:t> </a:t>
            </a:r>
          </a:p>
          <a:p>
            <a:r>
              <a:rPr lang="el-GR" b="1" dirty="0">
                <a:solidFill>
                  <a:schemeClr val="bg1"/>
                </a:solidFill>
              </a:rPr>
              <a:t>Μετά τον Α΄ Παγκόσμιο Πόλεμο, η ανάπτυξη των τσίρκων κατέστη δυσχερέστερη και όλοι οι θίασοι έδωσαν μάχη ακόμα και για να επιβιώσουν.  </a:t>
            </a:r>
          </a:p>
          <a:p>
            <a:endParaRPr lang="el-GR" b="1" dirty="0">
              <a:solidFill>
                <a:schemeClr val="bg1"/>
              </a:solidFill>
            </a:endParaRPr>
          </a:p>
          <a:p>
            <a:r>
              <a:rPr lang="el-GR" b="1" dirty="0">
                <a:solidFill>
                  <a:schemeClr val="bg1"/>
                </a:solidFill>
              </a:rPr>
              <a:t>Ο </a:t>
            </a:r>
            <a:r>
              <a:rPr lang="el-GR" b="1" dirty="0" err="1">
                <a:solidFill>
                  <a:srgbClr val="0000FF"/>
                </a:solidFill>
              </a:rPr>
              <a:t>Igor</a:t>
            </a:r>
            <a:r>
              <a:rPr lang="el-GR" b="1" dirty="0">
                <a:solidFill>
                  <a:srgbClr val="0000FF"/>
                </a:solidFill>
              </a:rPr>
              <a:t> </a:t>
            </a:r>
            <a:r>
              <a:rPr lang="el-GR" b="1" dirty="0" err="1">
                <a:solidFill>
                  <a:srgbClr val="0000FF"/>
                </a:solidFill>
              </a:rPr>
              <a:t>Stravinsky</a:t>
            </a:r>
            <a:r>
              <a:rPr lang="el-GR" b="1" dirty="0">
                <a:solidFill>
                  <a:srgbClr val="0000FF"/>
                </a:solidFill>
              </a:rPr>
              <a:t> </a:t>
            </a:r>
            <a:r>
              <a:rPr lang="el-GR" b="1" dirty="0">
                <a:solidFill>
                  <a:schemeClr val="bg1"/>
                </a:solidFill>
              </a:rPr>
              <a:t>με τον χορογράφο George </a:t>
            </a:r>
            <a:r>
              <a:rPr lang="el-GR" b="1" dirty="0" err="1">
                <a:solidFill>
                  <a:schemeClr val="bg1"/>
                </a:solidFill>
              </a:rPr>
              <a:t>Balanchine</a:t>
            </a:r>
            <a:r>
              <a:rPr lang="el-GR" b="1" dirty="0">
                <a:solidFill>
                  <a:schemeClr val="bg1"/>
                </a:solidFill>
              </a:rPr>
              <a:t> το 1942, όταν ο πρώτος δέχθηκε την πρόταση από το αμερικάνικο τσίρκο του </a:t>
            </a:r>
            <a:r>
              <a:rPr lang="en-US" b="1" dirty="0" err="1">
                <a:solidFill>
                  <a:schemeClr val="bg1"/>
                </a:solidFill>
              </a:rPr>
              <a:t>Ringline</a:t>
            </a:r>
            <a:r>
              <a:rPr lang="el-GR" b="1" dirty="0">
                <a:solidFill>
                  <a:schemeClr val="bg1"/>
                </a:solidFill>
              </a:rPr>
              <a:t> να συνθέσει τη μουσική για μια παράσταση χορού στο τσίρκο, όπου θα συμμετάσχουν πενήντα μπαλαρίνες και πενήντα ελέφαντες, συνθέτει τη </a:t>
            </a:r>
            <a:r>
              <a:rPr lang="en-US" b="1" dirty="0">
                <a:solidFill>
                  <a:srgbClr val="0000FF"/>
                </a:solidFill>
              </a:rPr>
              <a:t>Circus polka</a:t>
            </a:r>
            <a:r>
              <a:rPr lang="el-GR" b="1" dirty="0">
                <a:solidFill>
                  <a:srgbClr val="0000FF"/>
                </a:solidFill>
              </a:rPr>
              <a:t> </a:t>
            </a:r>
            <a:r>
              <a:rPr lang="el-GR" b="1" dirty="0">
                <a:solidFill>
                  <a:schemeClr val="bg1"/>
                </a:solidFill>
              </a:rPr>
              <a:t>και η παράσταση-μπαλέτο απέσπασε διθυραμβικές κριτικές από τον τύπο της Νέας Υόρκης. </a:t>
            </a:r>
          </a:p>
          <a:p>
            <a:endParaRPr lang="el-GR" b="1" dirty="0">
              <a:solidFill>
                <a:schemeClr val="bg1"/>
              </a:solidFill>
            </a:endParaRPr>
          </a:p>
          <a:p>
            <a:r>
              <a:rPr lang="el-GR" b="1" dirty="0">
                <a:solidFill>
                  <a:schemeClr val="bg1"/>
                </a:solidFill>
              </a:rPr>
              <a:t>Μετά τη δεκαετία του 1950 το τσίρκο γνωρίζει μια νέα περίοδο ακμής, με έμφαση στα θεατρικά στοιχεία, στη μουσική, στον χορό, σε σύνθετα νούμερα συγχρονισμού και ακροβατικών (</a:t>
            </a:r>
            <a:r>
              <a:rPr lang="en-US" b="1" dirty="0" err="1">
                <a:solidFill>
                  <a:schemeClr val="bg1"/>
                </a:solidFill>
              </a:rPr>
              <a:t>postanimal</a:t>
            </a:r>
            <a:r>
              <a:rPr lang="en-US" b="1" dirty="0">
                <a:solidFill>
                  <a:schemeClr val="bg1"/>
                </a:solidFill>
              </a:rPr>
              <a:t> circus</a:t>
            </a:r>
            <a:r>
              <a:rPr lang="el-GR" b="1" dirty="0">
                <a:solidFill>
                  <a:schemeClr val="bg1"/>
                </a:solidFill>
              </a:rPr>
              <a:t>). Οργανώνεται καλύτερα, </a:t>
            </a:r>
            <a:r>
              <a:rPr lang="el-GR" b="1" dirty="0" err="1">
                <a:solidFill>
                  <a:schemeClr val="bg1"/>
                </a:solidFill>
              </a:rPr>
              <a:t>αυτοθεματοποιείται</a:t>
            </a:r>
            <a:r>
              <a:rPr lang="el-GR" b="1" dirty="0">
                <a:solidFill>
                  <a:schemeClr val="bg1"/>
                </a:solidFill>
              </a:rPr>
              <a:t>, αποκτά επιπλέον τις δικές του σχολές (</a:t>
            </a:r>
            <a:r>
              <a:rPr lang="el-GR" b="1" dirty="0">
                <a:solidFill>
                  <a:srgbClr val="0000FF"/>
                </a:solidFill>
              </a:rPr>
              <a:t>Τσίρκο της Μόσχας</a:t>
            </a:r>
            <a:r>
              <a:rPr lang="el-GR" b="1" dirty="0">
                <a:solidFill>
                  <a:schemeClr val="bg1"/>
                </a:solidFill>
              </a:rPr>
              <a:t>, η </a:t>
            </a:r>
            <a:r>
              <a:rPr lang="el-GR" b="1" dirty="0">
                <a:solidFill>
                  <a:srgbClr val="0000FF"/>
                </a:solidFill>
              </a:rPr>
              <a:t>Εθνική Σχολή του Τσίρκου </a:t>
            </a:r>
            <a:r>
              <a:rPr lang="el-GR" b="1" dirty="0">
                <a:solidFill>
                  <a:schemeClr val="bg1"/>
                </a:solidFill>
              </a:rPr>
              <a:t>στη Γαλλία το 1972,  η </a:t>
            </a:r>
            <a:r>
              <a:rPr lang="el-GR" b="1" dirty="0">
                <a:solidFill>
                  <a:srgbClr val="0000FF"/>
                </a:solidFill>
              </a:rPr>
              <a:t>É</a:t>
            </a:r>
            <a:r>
              <a:rPr lang="fr-FR" b="1" dirty="0" err="1">
                <a:solidFill>
                  <a:srgbClr val="0000FF"/>
                </a:solidFill>
              </a:rPr>
              <a:t>cole</a:t>
            </a:r>
            <a:r>
              <a:rPr lang="fr-FR" b="1" dirty="0">
                <a:solidFill>
                  <a:srgbClr val="0000FF"/>
                </a:solidFill>
              </a:rPr>
              <a:t> </a:t>
            </a:r>
            <a:r>
              <a:rPr lang="en-US" b="1" dirty="0">
                <a:solidFill>
                  <a:srgbClr val="0000FF"/>
                </a:solidFill>
              </a:rPr>
              <a:t>au Carr</a:t>
            </a:r>
            <a:r>
              <a:rPr lang="el-GR" b="1" dirty="0">
                <a:solidFill>
                  <a:srgbClr val="0000FF"/>
                </a:solidFill>
              </a:rPr>
              <a:t>é</a:t>
            </a:r>
            <a:r>
              <a:rPr lang="el-GR" b="1" dirty="0">
                <a:solidFill>
                  <a:schemeClr val="bg1"/>
                </a:solidFill>
              </a:rPr>
              <a:t>, το </a:t>
            </a:r>
            <a:r>
              <a:rPr lang="el-GR" b="1" dirty="0">
                <a:solidFill>
                  <a:srgbClr val="0000FF"/>
                </a:solidFill>
              </a:rPr>
              <a:t>Εθνικό Κέντρο Τεχνών του Τσίρκου</a:t>
            </a:r>
            <a:r>
              <a:rPr lang="el-GR" b="1" dirty="0">
                <a:solidFill>
                  <a:schemeClr val="bg1"/>
                </a:solidFill>
              </a:rPr>
              <a:t> στο μόνιμο τσίρκο στο </a:t>
            </a:r>
            <a:r>
              <a:rPr lang="en-US" b="1" dirty="0">
                <a:solidFill>
                  <a:schemeClr val="bg1"/>
                </a:solidFill>
              </a:rPr>
              <a:t>Ch</a:t>
            </a:r>
            <a:r>
              <a:rPr lang="el-GR" b="1" dirty="0">
                <a:solidFill>
                  <a:schemeClr val="bg1"/>
                </a:solidFill>
              </a:rPr>
              <a:t>â</a:t>
            </a:r>
            <a:r>
              <a:rPr lang="en-US" b="1" dirty="0" err="1">
                <a:solidFill>
                  <a:schemeClr val="bg1"/>
                </a:solidFill>
              </a:rPr>
              <a:t>lons</a:t>
            </a:r>
            <a:r>
              <a:rPr lang="el-GR" b="1" dirty="0">
                <a:solidFill>
                  <a:schemeClr val="bg1"/>
                </a:solidFill>
              </a:rPr>
              <a:t>-</a:t>
            </a:r>
            <a:r>
              <a:rPr lang="en-US" b="1" dirty="0" err="1">
                <a:solidFill>
                  <a:schemeClr val="bg1"/>
                </a:solidFill>
              </a:rPr>
              <a:t>sur</a:t>
            </a:r>
            <a:r>
              <a:rPr lang="el-GR" b="1" dirty="0">
                <a:solidFill>
                  <a:schemeClr val="bg1"/>
                </a:solidFill>
              </a:rPr>
              <a:t>-</a:t>
            </a:r>
            <a:r>
              <a:rPr lang="en-US" b="1" dirty="0">
                <a:solidFill>
                  <a:schemeClr val="bg1"/>
                </a:solidFill>
              </a:rPr>
              <a:t>Marne</a:t>
            </a:r>
            <a:r>
              <a:rPr lang="el-GR" b="1" dirty="0">
                <a:solidFill>
                  <a:schemeClr val="bg1"/>
                </a:solidFill>
              </a:rPr>
              <a:t> το 1983). </a:t>
            </a:r>
          </a:p>
          <a:p>
            <a:endParaRPr lang="el-GR" b="1" dirty="0">
              <a:solidFill>
                <a:schemeClr val="bg1"/>
              </a:solidFill>
            </a:endParaRPr>
          </a:p>
          <a:p>
            <a:r>
              <a:rPr lang="el-GR" b="1" dirty="0">
                <a:solidFill>
                  <a:schemeClr val="bg1"/>
                </a:solidFill>
              </a:rPr>
              <a:t>Εκπαιδευτικά προγράμματα: το τσίρκο </a:t>
            </a:r>
            <a:r>
              <a:rPr lang="el-GR" b="1" dirty="0" err="1">
                <a:solidFill>
                  <a:schemeClr val="bg1"/>
                </a:solidFill>
              </a:rPr>
              <a:t>αυτοθεματοποιείται</a:t>
            </a:r>
            <a:r>
              <a:rPr lang="el-GR" b="1" dirty="0">
                <a:solidFill>
                  <a:schemeClr val="bg1"/>
                </a:solidFill>
              </a:rPr>
              <a:t> και γίνεται αντικείμενο εκπαίδευσης για τους επισκέπτες του, λ.χ. το </a:t>
            </a:r>
            <a:r>
              <a:rPr lang="el-GR" b="1" dirty="0">
                <a:solidFill>
                  <a:srgbClr val="0000FF"/>
                </a:solidFill>
              </a:rPr>
              <a:t>Δημοτικό Τσίρκο του </a:t>
            </a:r>
            <a:r>
              <a:rPr lang="en-US" b="1" dirty="0">
                <a:solidFill>
                  <a:srgbClr val="0000FF"/>
                </a:solidFill>
              </a:rPr>
              <a:t>Douai</a:t>
            </a:r>
            <a:r>
              <a:rPr lang="el-GR" b="1" dirty="0">
                <a:solidFill>
                  <a:schemeClr val="bg1"/>
                </a:solidFill>
              </a:rPr>
              <a:t> στη Γαλλία δημιουργεί το 1976 το πρώτο «εκπαιδευτικό τσίρκο», με ειδικές διδακτικές ομάδες, παιδαγωγικές προβολές, παρακολουθήσεις θεαμάτων και ένα κατάλληλο μαθησιακό περιβάλλον, ώστε οι «εκπαιδευόμενοι» να ανακαλύψουν ή </a:t>
            </a:r>
          </a:p>
          <a:p>
            <a:r>
              <a:rPr lang="el-GR" b="1" dirty="0">
                <a:solidFill>
                  <a:schemeClr val="bg1"/>
                </a:solidFill>
              </a:rPr>
              <a:t>να γνωρίσουν καλύτερα τον κόσμο του τσίρκου.</a:t>
            </a:r>
          </a:p>
          <a:p>
            <a:endParaRPr lang="el-GR" b="1" dirty="0">
              <a:solidFill>
                <a:schemeClr val="bg1"/>
              </a:solidFill>
            </a:endParaRPr>
          </a:p>
        </p:txBody>
      </p:sp>
    </p:spTree>
  </p:cSld>
  <p:clrMapOvr>
    <a:masterClrMapping/>
  </p:clrMapOvr>
  <p:transition>
    <p:zoom dir="in"/>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endParaRPr lang="el-GR" dirty="0">
              <a:solidFill>
                <a:srgbClr val="CCFF99"/>
              </a:solidFill>
            </a:endParaRPr>
          </a:p>
        </p:txBody>
      </p:sp>
      <p:sp>
        <p:nvSpPr>
          <p:cNvPr id="6" name="Rectangle 5"/>
          <p:cNvSpPr/>
          <p:nvPr/>
        </p:nvSpPr>
        <p:spPr>
          <a:xfrm>
            <a:off x="0" y="0"/>
            <a:ext cx="9324528" cy="7029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l-GR" dirty="0"/>
              <a:t>		</a:t>
            </a:r>
            <a:endParaRPr lang="el-GR" sz="2400" dirty="0"/>
          </a:p>
        </p:txBody>
      </p:sp>
      <p:sp>
        <p:nvSpPr>
          <p:cNvPr id="7" name="TextBox 6"/>
          <p:cNvSpPr txBox="1"/>
          <p:nvPr/>
        </p:nvSpPr>
        <p:spPr>
          <a:xfrm>
            <a:off x="35496" y="0"/>
            <a:ext cx="9361040" cy="6801862"/>
          </a:xfrm>
          <a:prstGeom prst="rect">
            <a:avLst/>
          </a:prstGeom>
          <a:noFill/>
        </p:spPr>
        <p:txBody>
          <a:bodyPr wrap="square" rtlCol="0">
            <a:spAutoFit/>
          </a:bodyPr>
          <a:lstStyle/>
          <a:p>
            <a:r>
              <a:rPr lang="el-GR" sz="2000" b="1" dirty="0">
                <a:solidFill>
                  <a:schemeClr val="bg1"/>
                </a:solidFill>
              </a:rPr>
              <a:t>Το τσίρκο ορίζει ένα πλαίσιο </a:t>
            </a:r>
            <a:r>
              <a:rPr lang="el-GR" sz="2000" b="1" dirty="0" err="1">
                <a:solidFill>
                  <a:schemeClr val="bg1"/>
                </a:solidFill>
              </a:rPr>
              <a:t>εξωτερικότητας</a:t>
            </a:r>
            <a:r>
              <a:rPr lang="el-GR" sz="2000" b="1" dirty="0">
                <a:solidFill>
                  <a:schemeClr val="bg1"/>
                </a:solidFill>
              </a:rPr>
              <a:t>, </a:t>
            </a:r>
            <a:r>
              <a:rPr lang="el-GR" sz="2000" b="1" dirty="0" err="1">
                <a:solidFill>
                  <a:schemeClr val="bg1"/>
                </a:solidFill>
              </a:rPr>
              <a:t>εξωτικότητας</a:t>
            </a:r>
            <a:r>
              <a:rPr lang="el-GR" sz="2000" b="1" dirty="0">
                <a:solidFill>
                  <a:schemeClr val="bg1"/>
                </a:solidFill>
              </a:rPr>
              <a:t>, διαφοράς, χάρη στο οποίο η κοινότητα μπορεί να </a:t>
            </a:r>
            <a:r>
              <a:rPr lang="el-GR" sz="2000" b="1" dirty="0" err="1">
                <a:solidFill>
                  <a:schemeClr val="bg1"/>
                </a:solidFill>
              </a:rPr>
              <a:t>αυτοπροσδιοριστεί</a:t>
            </a:r>
            <a:r>
              <a:rPr lang="el-GR" sz="2000" b="1" dirty="0">
                <a:solidFill>
                  <a:schemeClr val="bg1"/>
                </a:solidFill>
              </a:rPr>
              <a:t> ως εσωτερικότητα, ως ταυτότητα. Η σχέση αυτή ενεργοποιεί συνήθως ποικίλα αντιθετικά ζεύγη. Στην περίπτωση του τσίρκου με ζώα, τα ζεύγη αυτά είναι η φύση και ο πολιτισμός, ο άνθρωπος και το ζώο, η </a:t>
            </a:r>
            <a:r>
              <a:rPr lang="el-GR" sz="2000" b="1" dirty="0" err="1">
                <a:solidFill>
                  <a:schemeClr val="bg1"/>
                </a:solidFill>
              </a:rPr>
              <a:t>ανθρωπινότητα</a:t>
            </a:r>
            <a:r>
              <a:rPr lang="el-GR" sz="2000" b="1" dirty="0">
                <a:solidFill>
                  <a:schemeClr val="bg1"/>
                </a:solidFill>
              </a:rPr>
              <a:t> και η </a:t>
            </a:r>
            <a:r>
              <a:rPr lang="el-GR" sz="2000" b="1" dirty="0" err="1">
                <a:solidFill>
                  <a:schemeClr val="bg1"/>
                </a:solidFill>
              </a:rPr>
              <a:t>ζωικότητα</a:t>
            </a:r>
            <a:r>
              <a:rPr lang="el-GR" sz="2000" b="1" dirty="0">
                <a:solidFill>
                  <a:schemeClr val="bg1"/>
                </a:solidFill>
              </a:rPr>
              <a:t>. </a:t>
            </a:r>
          </a:p>
          <a:p>
            <a:endParaRPr lang="el-GR" sz="2000" b="1" dirty="0">
              <a:solidFill>
                <a:schemeClr val="bg1"/>
              </a:solidFill>
            </a:endParaRPr>
          </a:p>
          <a:p>
            <a:r>
              <a:rPr lang="el-GR" sz="2000" b="1" dirty="0">
                <a:solidFill>
                  <a:schemeClr val="bg1"/>
                </a:solidFill>
              </a:rPr>
              <a:t>Για τις κυρίαρχες ομάδες του κέντρου (της κοινότητας), η περιφέρεια (το τσίρκο) είναι επίφοβη ως ένα προμήνυμα μίανσης ή νόθευσης, είναι όμως και ελκυστική (ο φόβος απωθεί και ελκύει ταυτόχρονα), ενώ συχνά γίνεται και αντικείμενο ηδονοβλεψίας. </a:t>
            </a:r>
          </a:p>
          <a:p>
            <a:endParaRPr lang="el-GR" sz="2000" b="1" dirty="0">
              <a:solidFill>
                <a:schemeClr val="bg1"/>
              </a:solidFill>
            </a:endParaRPr>
          </a:p>
          <a:p>
            <a:r>
              <a:rPr lang="el-GR" sz="2000" b="1" dirty="0">
                <a:solidFill>
                  <a:schemeClr val="bg1"/>
                </a:solidFill>
              </a:rPr>
              <a:t>Το </a:t>
            </a:r>
            <a:r>
              <a:rPr lang="el-GR" sz="2000" b="1" dirty="0">
                <a:solidFill>
                  <a:srgbClr val="C00000"/>
                </a:solidFill>
              </a:rPr>
              <a:t>τσίρκο-αλήτης</a:t>
            </a:r>
            <a:r>
              <a:rPr lang="el-GR" sz="2000" b="1" dirty="0">
                <a:solidFill>
                  <a:schemeClr val="bg1"/>
                </a:solidFill>
              </a:rPr>
              <a:t> ενεργοποιεί τις αντιθέσεις και τις αμφιθυμίες της κοινότητας, καθώς έρχεται σε επαφή μαζί της με τις παραστάσεις του και μέσω της επαφής αυτής επιτελείται το </a:t>
            </a:r>
            <a:r>
              <a:rPr lang="el-GR" sz="2000" b="1" dirty="0">
                <a:solidFill>
                  <a:srgbClr val="0000FF"/>
                </a:solidFill>
              </a:rPr>
              <a:t>τελετουργικό κάθαρσης και αναγέννησης της κοινότητας. </a:t>
            </a:r>
          </a:p>
          <a:p>
            <a:endParaRPr lang="el-GR" sz="2000" b="1" dirty="0">
              <a:solidFill>
                <a:schemeClr val="bg1"/>
              </a:solidFill>
            </a:endParaRPr>
          </a:p>
          <a:p>
            <a:r>
              <a:rPr lang="el-GR" sz="2000" b="1" dirty="0">
                <a:solidFill>
                  <a:schemeClr val="bg1"/>
                </a:solidFill>
              </a:rPr>
              <a:t>Παράλληλα, μέσω του τελετουργικού αυτού μπορούμε να ξανασκεφτούμε την κοινότητα και την κυρίαρχη τάξη της μέσω του </a:t>
            </a:r>
            <a:r>
              <a:rPr lang="el-GR" sz="2000" b="1" dirty="0">
                <a:solidFill>
                  <a:srgbClr val="0000FF"/>
                </a:solidFill>
              </a:rPr>
              <a:t>λησμονημένου παρελθόντος </a:t>
            </a:r>
            <a:r>
              <a:rPr lang="el-GR" sz="2000" b="1" dirty="0">
                <a:solidFill>
                  <a:schemeClr val="bg1"/>
                </a:solidFill>
              </a:rPr>
              <a:t>(η φύση και τα ζώα αποτελούν το απώτερο παρελθόν του πολιτισμού και των ανθρώπων) που εισάγει το τσίρκο-αλήτης.</a:t>
            </a:r>
          </a:p>
          <a:p>
            <a:endParaRPr lang="el-GR" sz="2000" b="1" dirty="0">
              <a:solidFill>
                <a:schemeClr val="bg1"/>
              </a:solidFill>
            </a:endParaRPr>
          </a:p>
          <a:p>
            <a:r>
              <a:rPr lang="el-GR" sz="2000" b="1" dirty="0">
                <a:solidFill>
                  <a:schemeClr val="bg1"/>
                </a:solidFill>
              </a:rPr>
              <a:t>Τέλος, υποβάλλει μια ιδανική εικόνα </a:t>
            </a:r>
            <a:r>
              <a:rPr lang="el-GR" sz="2000" b="1" dirty="0">
                <a:solidFill>
                  <a:srgbClr val="0000FF"/>
                </a:solidFill>
              </a:rPr>
              <a:t>ειρήνευσης και συμφιλίωσης</a:t>
            </a:r>
            <a:r>
              <a:rPr lang="el-GR" sz="2000" b="1" dirty="0">
                <a:solidFill>
                  <a:schemeClr val="bg1"/>
                </a:solidFill>
              </a:rPr>
              <a:t>, που συνδέει τα διαφορετικά ζωικά είδη σε μια φαντασιακή κοινότητα με το ανθρώπινο είδος. </a:t>
            </a:r>
          </a:p>
        </p:txBody>
      </p:sp>
    </p:spTree>
  </p:cSld>
  <p:clrMapOvr>
    <a:masterClrMapping/>
  </p:clrMapOvr>
  <p:transition>
    <p:zoom dir="in"/>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l-GR" dirty="0"/>
              <a:t>                          </a:t>
            </a:r>
            <a:endParaRPr lang="el-GR" dirty="0">
              <a:solidFill>
                <a:srgbClr val="00FFFF"/>
              </a:solidFill>
            </a:endParaRPr>
          </a:p>
          <a:p>
            <a:pPr>
              <a:buNone/>
            </a:pPr>
            <a:r>
              <a:rPr lang="el-GR" dirty="0"/>
              <a:t>						</a:t>
            </a:r>
            <a:endParaRPr lang="en-US" dirty="0"/>
          </a:p>
          <a:p>
            <a:endParaRPr lang="en-US" dirty="0"/>
          </a:p>
          <a:p>
            <a:endParaRPr lang="el-GR" dirty="0"/>
          </a:p>
          <a:p>
            <a:endParaRPr lang="el-GR" dirty="0"/>
          </a:p>
          <a:p>
            <a:endParaRPr lang="el-GR" dirty="0"/>
          </a:p>
        </p:txBody>
      </p:sp>
      <p:sp>
        <p:nvSpPr>
          <p:cNvPr id="6" name="Rounded Rectangular Callout 5"/>
          <p:cNvSpPr/>
          <p:nvPr/>
        </p:nvSpPr>
        <p:spPr>
          <a:xfrm>
            <a:off x="0" y="692696"/>
            <a:ext cx="4355976" cy="6165304"/>
          </a:xfrm>
          <a:prstGeom prst="wedgeRoundRectCallout">
            <a:avLst>
              <a:gd name="adj1" fmla="val -49897"/>
              <a:gd name="adj2" fmla="val 14281"/>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r>
              <a:rPr lang="el-GR" b="1" dirty="0"/>
              <a:t>Οι </a:t>
            </a:r>
            <a:r>
              <a:rPr lang="el-GR" b="1" dirty="0">
                <a:solidFill>
                  <a:srgbClr val="C00000"/>
                </a:solidFill>
              </a:rPr>
              <a:t>ταυρομαχίες</a:t>
            </a:r>
            <a:r>
              <a:rPr lang="el-GR" b="1" dirty="0"/>
              <a:t> διατηρήθηκαν όχι μόνο στις ισπανικές, αλλά και σε αρκετές σημαντικές πόλεις της νότιας Γαλλίας, όπως το </a:t>
            </a:r>
            <a:r>
              <a:rPr lang="en-US" b="1" dirty="0" err="1"/>
              <a:t>Bordeau</a:t>
            </a:r>
            <a:r>
              <a:rPr lang="el-GR" b="1" dirty="0"/>
              <a:t>, η </a:t>
            </a:r>
            <a:r>
              <a:rPr lang="en-US" b="1" dirty="0"/>
              <a:t>Toulouse</a:t>
            </a:r>
            <a:r>
              <a:rPr lang="el-GR" b="1" dirty="0"/>
              <a:t>, η Μασσαλία, η </a:t>
            </a:r>
            <a:r>
              <a:rPr lang="en-US" b="1" dirty="0"/>
              <a:t>N</a:t>
            </a:r>
            <a:r>
              <a:rPr lang="el-GR" b="1" dirty="0"/>
              <a:t>î</a:t>
            </a:r>
            <a:r>
              <a:rPr lang="en-US" b="1" dirty="0" err="1"/>
              <a:t>mes</a:t>
            </a:r>
            <a:r>
              <a:rPr lang="el-GR" b="1" dirty="0"/>
              <a:t> και η </a:t>
            </a:r>
            <a:r>
              <a:rPr lang="en-US" b="1" dirty="0"/>
              <a:t>Arles</a:t>
            </a:r>
            <a:r>
              <a:rPr lang="el-GR" b="1" dirty="0"/>
              <a:t> ─ στις δύο τελευταίες λάμβαναν χώρα στα διατηρημένα ρωμαϊκά τους αμφιθέατρα. Στην Ισπανία του 19</a:t>
            </a:r>
            <a:r>
              <a:rPr lang="el-GR" b="1" baseline="30000" dirty="0"/>
              <a:t>ου</a:t>
            </a:r>
            <a:r>
              <a:rPr lang="el-GR" b="1" dirty="0"/>
              <a:t> αιώνα αποτελούν πλέον ένα εβδομαδιαίο θέαμα (</a:t>
            </a:r>
            <a:r>
              <a:rPr lang="en-US" b="1" dirty="0" err="1"/>
              <a:t>corrida</a:t>
            </a:r>
            <a:r>
              <a:rPr lang="el-GR" b="1" dirty="0"/>
              <a:t>), στο όριο της εθνικής εμμονής, κατά το οποίο, κυρίως στην ανδαλουσιανή κουλτούρα, προβάλλεται η κυρίαρχη αρρενωπότητα και οι ανδρικές αρετές. </a:t>
            </a:r>
          </a:p>
        </p:txBody>
      </p:sp>
      <p:sp>
        <p:nvSpPr>
          <p:cNvPr id="9" name="Rounded Rectangular Callout 8"/>
          <p:cNvSpPr/>
          <p:nvPr/>
        </p:nvSpPr>
        <p:spPr>
          <a:xfrm>
            <a:off x="4752528" y="692696"/>
            <a:ext cx="4355976" cy="6165304"/>
          </a:xfrm>
          <a:prstGeom prst="wedgeRoundRectCallout">
            <a:avLst>
              <a:gd name="adj1" fmla="val -49897"/>
              <a:gd name="adj2" fmla="val 14281"/>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r>
              <a:rPr lang="el-GR" b="1" dirty="0"/>
              <a:t>Η φήμη της σκληρότητας των Βρετανών απέναντι στα ζώα τη βικτωριανή περίοδο ήταν πλατιά διαδεδομένη, η ίδια η βασίλισσα Βικτώρια παραδεχόταν ότι «οι Άγγλοι τείνουν να είναι πιο σκληροί με τα ζώα απ’ </a:t>
            </a:r>
            <a:r>
              <a:rPr lang="el-GR" b="1" dirty="0" err="1"/>
              <a:t>ό,τι</a:t>
            </a:r>
            <a:r>
              <a:rPr lang="el-GR" b="1" dirty="0"/>
              <a:t> άλλα πολιτισμένα έθνη», ενώ ειδικά το βικτωριανό Λονδίνο θύμιζε συχνά μια τεράστια ζωοπανήγυρη, τόσο στους δρόμους του, όπου κυκλοφορούσαν ξέπνοα και καταπονημένα ζώα, υποχρεωμένα να δουλεύουν ασταμάτητα για τους κυρίους τους, όσο και στην αγορά του </a:t>
            </a:r>
            <a:r>
              <a:rPr lang="el-GR" b="1" dirty="0" err="1"/>
              <a:t>Smithfield</a:t>
            </a:r>
            <a:r>
              <a:rPr lang="el-GR" b="1" dirty="0"/>
              <a:t>, αυτό το διάσημο θέατρο της ζωικής αγοραπωλησίας και σφαγής ή σε πολυάριθμα παράπλευρα σφαγεία. </a:t>
            </a:r>
          </a:p>
        </p:txBody>
      </p:sp>
    </p:spTree>
  </p:cSld>
  <p:clrMapOvr>
    <a:masterClrMapping/>
  </p:clrMapOvr>
  <p:transition>
    <p:zoom dir="in"/>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endParaRPr lang="el-GR" dirty="0">
              <a:solidFill>
                <a:srgbClr val="CCFF99"/>
              </a:solidFill>
            </a:endParaRPr>
          </a:p>
        </p:txBody>
      </p:sp>
      <p:sp>
        <p:nvSpPr>
          <p:cNvPr id="6" name="Rectangle 5"/>
          <p:cNvSpPr/>
          <p:nvPr/>
        </p:nvSpPr>
        <p:spPr>
          <a:xfrm>
            <a:off x="0" y="0"/>
            <a:ext cx="9324528" cy="7029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l-GR" dirty="0"/>
              <a:t>		</a:t>
            </a:r>
            <a:endParaRPr lang="el-GR" sz="2400" dirty="0"/>
          </a:p>
        </p:txBody>
      </p:sp>
      <p:sp>
        <p:nvSpPr>
          <p:cNvPr id="7" name="TextBox 6"/>
          <p:cNvSpPr txBox="1"/>
          <p:nvPr/>
        </p:nvSpPr>
        <p:spPr>
          <a:xfrm>
            <a:off x="35496" y="0"/>
            <a:ext cx="9361040" cy="6863417"/>
          </a:xfrm>
          <a:prstGeom prst="rect">
            <a:avLst/>
          </a:prstGeom>
          <a:noFill/>
        </p:spPr>
        <p:txBody>
          <a:bodyPr wrap="square" rtlCol="0">
            <a:spAutoFit/>
          </a:bodyPr>
          <a:lstStyle/>
          <a:p>
            <a:r>
              <a:rPr lang="el-GR" sz="2000" b="1" dirty="0">
                <a:solidFill>
                  <a:schemeClr val="bg1"/>
                </a:solidFill>
              </a:rPr>
              <a:t>Η μετακίνηση του τσίρκου-αλήτη από την περιφέρεια στο κέντρο της ανθρώπινης κοινότητας εγκυμονεί την εμπειρία της ομοιότητας των δύο κόσμων.</a:t>
            </a:r>
          </a:p>
          <a:p>
            <a:endParaRPr lang="el-GR" sz="2000" b="1" dirty="0">
              <a:solidFill>
                <a:schemeClr val="bg1"/>
              </a:solidFill>
            </a:endParaRPr>
          </a:p>
          <a:p>
            <a:r>
              <a:rPr lang="el-GR" sz="2000" b="1" dirty="0">
                <a:solidFill>
                  <a:schemeClr val="bg1"/>
                </a:solidFill>
              </a:rPr>
              <a:t> </a:t>
            </a:r>
            <a:r>
              <a:rPr lang="el-GR" sz="2000" b="1" dirty="0">
                <a:solidFill>
                  <a:srgbClr val="0000FF"/>
                </a:solidFill>
              </a:rPr>
              <a:t>Η ζωική </a:t>
            </a:r>
            <a:r>
              <a:rPr lang="el-GR" sz="2000" b="1" dirty="0" err="1">
                <a:solidFill>
                  <a:srgbClr val="0000FF"/>
                </a:solidFill>
              </a:rPr>
              <a:t>ανθρωπινότητα</a:t>
            </a:r>
            <a:r>
              <a:rPr lang="el-GR" sz="2000" b="1" dirty="0">
                <a:solidFill>
                  <a:srgbClr val="0000FF"/>
                </a:solidFill>
              </a:rPr>
              <a:t>: </a:t>
            </a:r>
            <a:r>
              <a:rPr lang="el-GR" sz="2000" b="1" dirty="0">
                <a:solidFill>
                  <a:schemeClr val="bg1"/>
                </a:solidFill>
              </a:rPr>
              <a:t>πλάσματα που παρεκκλίνουν της ανθρώπινης κανονικότητας βάσει των φυσιογνωμικών τους χαρακτηριστικών (λ.χ. γυναίκες με μούσια, νάνοι και γίγαντες), της μεταμφίεσης και της σκηνικής τους συμπεριφοράς (λ.χ. κλόουν) ή των σωματικών ικανοτήτων τους (</a:t>
            </a:r>
            <a:r>
              <a:rPr lang="en-US" sz="2000" b="1" dirty="0">
                <a:solidFill>
                  <a:schemeClr val="bg1"/>
                </a:solidFill>
              </a:rPr>
              <a:t>performers</a:t>
            </a:r>
            <a:r>
              <a:rPr lang="el-GR" sz="2000" b="1" dirty="0">
                <a:solidFill>
                  <a:schemeClr val="bg1"/>
                </a:solidFill>
              </a:rPr>
              <a:t> με ζωικές ικανότητες στη δύναμη, την ευλυγισία </a:t>
            </a:r>
            <a:r>
              <a:rPr lang="el-GR" sz="2000" b="1" dirty="0" err="1">
                <a:solidFill>
                  <a:schemeClr val="bg1"/>
                </a:solidFill>
              </a:rPr>
              <a:t>κ.ο.κ</a:t>
            </a:r>
            <a:r>
              <a:rPr lang="el-GR" sz="2000" b="1" dirty="0">
                <a:solidFill>
                  <a:schemeClr val="bg1"/>
                </a:solidFill>
              </a:rPr>
              <a:t>.). </a:t>
            </a:r>
          </a:p>
          <a:p>
            <a:endParaRPr lang="el-GR" sz="2000" b="1" dirty="0">
              <a:solidFill>
                <a:schemeClr val="bg1"/>
              </a:solidFill>
            </a:endParaRPr>
          </a:p>
          <a:p>
            <a:r>
              <a:rPr lang="el-GR" sz="2000" b="1" dirty="0">
                <a:solidFill>
                  <a:srgbClr val="0000FF"/>
                </a:solidFill>
              </a:rPr>
              <a:t>Η ανθρωπόμορφη </a:t>
            </a:r>
            <a:r>
              <a:rPr lang="el-GR" sz="2000" b="1" dirty="0" err="1">
                <a:solidFill>
                  <a:srgbClr val="0000FF"/>
                </a:solidFill>
              </a:rPr>
              <a:t>ζωικότητα</a:t>
            </a:r>
            <a:r>
              <a:rPr lang="el-GR" sz="2000" b="1" dirty="0">
                <a:solidFill>
                  <a:srgbClr val="0000FF"/>
                </a:solidFill>
              </a:rPr>
              <a:t>: </a:t>
            </a:r>
            <a:r>
              <a:rPr lang="el-GR" sz="2000" b="1" dirty="0">
                <a:solidFill>
                  <a:schemeClr val="bg1"/>
                </a:solidFill>
              </a:rPr>
              <a:t>ζώα που ζουν στο ανθρώπινο περιβάλλον, εκτελούν ανθρώπινες προσταγές, ντύνονται με ανθρώπινα ρούχα για να προσφέρουν μια ιλαρή διασταύρωση του ζωικού με το ανθρώπινο. </a:t>
            </a:r>
          </a:p>
          <a:p>
            <a:endParaRPr lang="el-GR" sz="2000" b="1" dirty="0">
              <a:solidFill>
                <a:schemeClr val="bg1"/>
              </a:solidFill>
            </a:endParaRPr>
          </a:p>
          <a:p>
            <a:r>
              <a:rPr lang="el-GR" sz="2000" b="1" dirty="0">
                <a:solidFill>
                  <a:schemeClr val="bg1"/>
                </a:solidFill>
              </a:rPr>
              <a:t>Υπό το πρίσμα αυτό, τα ζώα </a:t>
            </a:r>
            <a:r>
              <a:rPr lang="el-GR" sz="2000" b="1" dirty="0" err="1">
                <a:solidFill>
                  <a:schemeClr val="bg1"/>
                </a:solidFill>
              </a:rPr>
              <a:t>κειμενοποιούνται</a:t>
            </a:r>
            <a:r>
              <a:rPr lang="el-GR" sz="2000" b="1" dirty="0">
                <a:solidFill>
                  <a:schemeClr val="bg1"/>
                </a:solidFill>
              </a:rPr>
              <a:t> βάσει ενός ανθρώπινου συντακτικού, την </a:t>
            </a:r>
          </a:p>
          <a:p>
            <a:r>
              <a:rPr lang="el-GR" sz="2000" b="1" dirty="0">
                <a:solidFill>
                  <a:schemeClr val="bg1"/>
                </a:solidFill>
              </a:rPr>
              <a:t>ίδια στιγμή που οι άνθρωποι </a:t>
            </a:r>
            <a:r>
              <a:rPr lang="el-GR" sz="2000" b="1" dirty="0" err="1">
                <a:solidFill>
                  <a:schemeClr val="bg1"/>
                </a:solidFill>
              </a:rPr>
              <a:t>κειμενοποιούνται</a:t>
            </a:r>
            <a:r>
              <a:rPr lang="el-GR" sz="2000" b="1" dirty="0">
                <a:solidFill>
                  <a:schemeClr val="bg1"/>
                </a:solidFill>
              </a:rPr>
              <a:t> βάσει ενός ζωικού λεξιλογίου: δυνατός σαν ελέφαντας, ο ακροβάτης-αίλουρος, ο μαλλιαρός πιθηκάνθρωπος </a:t>
            </a:r>
            <a:r>
              <a:rPr lang="el-GR" sz="2000" b="1" dirty="0" err="1">
                <a:solidFill>
                  <a:schemeClr val="bg1"/>
                </a:solidFill>
              </a:rPr>
              <a:t>κ.ο.κ.</a:t>
            </a:r>
            <a:r>
              <a:rPr lang="el-GR" sz="2000" b="1" dirty="0">
                <a:solidFill>
                  <a:schemeClr val="bg1"/>
                </a:solidFill>
              </a:rPr>
              <a:t> </a:t>
            </a:r>
          </a:p>
          <a:p>
            <a:endParaRPr lang="el-GR" sz="2000" b="1" dirty="0">
              <a:solidFill>
                <a:schemeClr val="bg1"/>
              </a:solidFill>
            </a:endParaRPr>
          </a:p>
          <a:p>
            <a:r>
              <a:rPr lang="el-GR" sz="2000" b="1" dirty="0">
                <a:solidFill>
                  <a:schemeClr val="bg1"/>
                </a:solidFill>
              </a:rPr>
              <a:t>Η διπλή αυτή </a:t>
            </a:r>
            <a:r>
              <a:rPr lang="el-GR" sz="2000" b="1" dirty="0" err="1">
                <a:solidFill>
                  <a:schemeClr val="bg1"/>
                </a:solidFill>
              </a:rPr>
              <a:t>κειμενοποίηση</a:t>
            </a:r>
            <a:r>
              <a:rPr lang="el-GR" sz="2000" b="1" dirty="0">
                <a:solidFill>
                  <a:schemeClr val="bg1"/>
                </a:solidFill>
              </a:rPr>
              <a:t> διαμορφώνει το </a:t>
            </a:r>
            <a:r>
              <a:rPr lang="el-GR" sz="2000" b="1" i="1" dirty="0">
                <a:solidFill>
                  <a:srgbClr val="0000FF"/>
                </a:solidFill>
              </a:rPr>
              <a:t>συγκείμενο</a:t>
            </a:r>
            <a:r>
              <a:rPr lang="el-GR" sz="2000" b="1" dirty="0">
                <a:solidFill>
                  <a:srgbClr val="0000FF"/>
                </a:solidFill>
              </a:rPr>
              <a:t> του τσίρκου</a:t>
            </a:r>
            <a:r>
              <a:rPr lang="el-GR" sz="2000" b="1" dirty="0">
                <a:solidFill>
                  <a:schemeClr val="bg1"/>
                </a:solidFill>
              </a:rPr>
              <a:t>, ζοφερό και φαιδρό ταυτόχρονα, καθώς οι άνθρωποι και τα ζώα πλησιάζουν μεταξύ τους και συμβιώνουν στην ίδια σκηνή, η οποία μετακινείται από την περιφέρεια προς το κέντρο της ανθρώπινης κοινότητας.</a:t>
            </a:r>
          </a:p>
          <a:p>
            <a:r>
              <a:rPr lang="el-GR" sz="2000" b="1" dirty="0">
                <a:solidFill>
                  <a:schemeClr val="bg1"/>
                </a:solidFill>
              </a:rPr>
              <a:t> </a:t>
            </a:r>
          </a:p>
        </p:txBody>
      </p:sp>
    </p:spTree>
  </p:cSld>
  <p:clrMapOvr>
    <a:masterClrMapping/>
  </p:clrMapOvr>
  <p:transition>
    <p:zoom dir="in"/>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endParaRPr lang="el-GR" dirty="0">
              <a:solidFill>
                <a:srgbClr val="CCFF99"/>
              </a:solidFill>
            </a:endParaRPr>
          </a:p>
        </p:txBody>
      </p:sp>
      <p:sp>
        <p:nvSpPr>
          <p:cNvPr id="6" name="Rectangle 5"/>
          <p:cNvSpPr/>
          <p:nvPr/>
        </p:nvSpPr>
        <p:spPr>
          <a:xfrm>
            <a:off x="0" y="0"/>
            <a:ext cx="9324528" cy="7029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l-GR" dirty="0"/>
              <a:t>		</a:t>
            </a:r>
            <a:endParaRPr lang="el-GR" sz="2400" dirty="0"/>
          </a:p>
        </p:txBody>
      </p:sp>
      <p:sp>
        <p:nvSpPr>
          <p:cNvPr id="7" name="TextBox 6"/>
          <p:cNvSpPr txBox="1"/>
          <p:nvPr/>
        </p:nvSpPr>
        <p:spPr>
          <a:xfrm>
            <a:off x="35496" y="0"/>
            <a:ext cx="9361040" cy="6186309"/>
          </a:xfrm>
          <a:prstGeom prst="rect">
            <a:avLst/>
          </a:prstGeom>
          <a:noFill/>
        </p:spPr>
        <p:txBody>
          <a:bodyPr wrap="square" rtlCol="0">
            <a:spAutoFit/>
          </a:bodyPr>
          <a:lstStyle/>
          <a:p>
            <a:r>
              <a:rPr lang="el-GR" b="1" dirty="0">
                <a:solidFill>
                  <a:schemeClr val="bg1"/>
                </a:solidFill>
              </a:rPr>
              <a:t>Στην πλειονότητά τους τα ζώα που μεγαλώνουν στο τσίρκο αντιμετωπίζουν προβλήματα υγείας. </a:t>
            </a:r>
          </a:p>
          <a:p>
            <a:endParaRPr lang="el-GR" b="1" dirty="0">
              <a:solidFill>
                <a:schemeClr val="bg1"/>
              </a:solidFill>
            </a:endParaRPr>
          </a:p>
          <a:p>
            <a:r>
              <a:rPr lang="el-GR" b="1" dirty="0">
                <a:solidFill>
                  <a:schemeClr val="bg1"/>
                </a:solidFill>
              </a:rPr>
              <a:t>		Περνούν την παιδική τους ηλικία δεμένοι γύρω από έναν πάσαλο, από τον οποίο 		δεν μπορούν να απομακρυνθούν, ενώ όταν ενηλικιωθούν συνεχίζουν να διάγουν 			το μεγαλύτερο μέρος της ζωής τους (72% έως το 96%) αλυσοδεμένοι (περίπου			17 ώρες την ημέρα). Υφίστανται παρατεταμένο στρες και οδύνη κατά το 25% της			ζωής τους .</a:t>
            </a:r>
          </a:p>
          <a:p>
            <a:endParaRPr lang="el-GR" b="1" dirty="0">
              <a:solidFill>
                <a:schemeClr val="bg1"/>
              </a:solidFill>
            </a:endParaRPr>
          </a:p>
          <a:p>
            <a:r>
              <a:rPr lang="el-GR" b="1" dirty="0">
                <a:solidFill>
                  <a:schemeClr val="bg1"/>
                </a:solidFill>
              </a:rPr>
              <a:t>		Έχουν λίγους εχθρούς στη ζωή τους. Ο πιο σημαντικός είναι η φωτιά, 				την οποία και φοβούνται πολύ. Αναγκάζονταν όμως να περνούν μέσα από φλόγες 		για να προκαλέσουν τον θαυμασμό των θεατών τους. Περνούν το 75% έως και το			99% της ζωής τους σε κλουβιά (όπως και όλα τα μεγάλα αιλουροειδή)</a:t>
            </a:r>
          </a:p>
          <a:p>
            <a:endParaRPr lang="el-GR" b="1" dirty="0">
              <a:solidFill>
                <a:schemeClr val="bg1"/>
              </a:solidFill>
            </a:endParaRPr>
          </a:p>
          <a:p>
            <a:r>
              <a:rPr lang="el-GR" b="1" dirty="0">
                <a:solidFill>
                  <a:schemeClr val="bg1"/>
                </a:solidFill>
              </a:rPr>
              <a:t>		Ίσως οι πιο ισχυροί θηρευτές σου ζωικού βασιλείου, υπολογίζεται 				ότι περνούν το 98% του χρόνου τους κλεισμένα σε κλουβιά. </a:t>
            </a:r>
          </a:p>
          <a:p>
            <a:endParaRPr lang="el-GR" b="1" dirty="0">
              <a:solidFill>
                <a:schemeClr val="bg1"/>
              </a:solidFill>
            </a:endParaRPr>
          </a:p>
          <a:p>
            <a:r>
              <a:rPr lang="el-GR" b="1" dirty="0">
                <a:solidFill>
                  <a:schemeClr val="bg1"/>
                </a:solidFill>
              </a:rPr>
              <a:t>		</a:t>
            </a:r>
          </a:p>
          <a:p>
            <a:r>
              <a:rPr lang="el-GR" b="1" dirty="0">
                <a:solidFill>
                  <a:schemeClr val="bg1"/>
                </a:solidFill>
              </a:rPr>
              <a:t>		Μένουν δεμένα για το 98% της ζωής τους. </a:t>
            </a:r>
          </a:p>
          <a:p>
            <a:endParaRPr lang="el-GR" b="1" dirty="0">
              <a:solidFill>
                <a:schemeClr val="bg1"/>
              </a:solidFill>
            </a:endParaRPr>
          </a:p>
          <a:p>
            <a:r>
              <a:rPr lang="el-GR" b="1" dirty="0">
                <a:solidFill>
                  <a:schemeClr val="bg1"/>
                </a:solidFill>
              </a:rPr>
              <a:t>		</a:t>
            </a:r>
          </a:p>
          <a:p>
            <a:r>
              <a:rPr lang="el-GR" b="1" dirty="0">
                <a:solidFill>
                  <a:schemeClr val="bg1"/>
                </a:solidFill>
              </a:rPr>
              <a:t>		 Υφίστανται παρατεταμένο στρες και οδύνη κατά το 30% της					ζωής τους . </a:t>
            </a:r>
          </a:p>
        </p:txBody>
      </p:sp>
      <p:pic>
        <p:nvPicPr>
          <p:cNvPr id="38914" name="Picture 2" descr="Σχετική εικόνα"/>
          <p:cNvPicPr>
            <a:picLocks noChangeAspect="1" noChangeArrowheads="1"/>
          </p:cNvPicPr>
          <p:nvPr/>
        </p:nvPicPr>
        <p:blipFill>
          <a:blip r:embed="rId2" cstate="print"/>
          <a:srcRect/>
          <a:stretch>
            <a:fillRect/>
          </a:stretch>
        </p:blipFill>
        <p:spPr bwMode="auto">
          <a:xfrm>
            <a:off x="179512" y="548680"/>
            <a:ext cx="1734763" cy="1152128"/>
          </a:xfrm>
          <a:prstGeom prst="rect">
            <a:avLst/>
          </a:prstGeom>
          <a:noFill/>
        </p:spPr>
      </p:pic>
      <p:pic>
        <p:nvPicPr>
          <p:cNvPr id="38916" name="Picture 4" descr="https://images-na.ssl-images-amazon.com/images/I/61ZJdkETyAL._SL1001_.jpg"/>
          <p:cNvPicPr>
            <a:picLocks noChangeAspect="1" noChangeArrowheads="1"/>
          </p:cNvPicPr>
          <p:nvPr/>
        </p:nvPicPr>
        <p:blipFill>
          <a:blip r:embed="rId3" cstate="print"/>
          <a:srcRect/>
          <a:stretch>
            <a:fillRect/>
          </a:stretch>
        </p:blipFill>
        <p:spPr bwMode="auto">
          <a:xfrm>
            <a:off x="251520" y="1988840"/>
            <a:ext cx="1296144" cy="1224136"/>
          </a:xfrm>
          <a:prstGeom prst="rect">
            <a:avLst/>
          </a:prstGeom>
          <a:noFill/>
        </p:spPr>
      </p:pic>
      <p:pic>
        <p:nvPicPr>
          <p:cNvPr id="38918" name="Picture 6" descr="Σχετική εικόνα"/>
          <p:cNvPicPr>
            <a:picLocks noChangeAspect="1" noChangeArrowheads="1"/>
          </p:cNvPicPr>
          <p:nvPr/>
        </p:nvPicPr>
        <p:blipFill>
          <a:blip r:embed="rId4" cstate="print">
            <a:lum bright="20000"/>
          </a:blip>
          <a:srcRect/>
          <a:stretch>
            <a:fillRect/>
          </a:stretch>
        </p:blipFill>
        <p:spPr bwMode="auto">
          <a:xfrm>
            <a:off x="323528" y="3284984"/>
            <a:ext cx="1512168" cy="1152128"/>
          </a:xfrm>
          <a:prstGeom prst="rect">
            <a:avLst/>
          </a:prstGeom>
          <a:noFill/>
        </p:spPr>
      </p:pic>
      <p:pic>
        <p:nvPicPr>
          <p:cNvPr id="38920" name="Picture 8" descr="Αποτέλεσμα εικόνας για εικόνες για άλογο"/>
          <p:cNvPicPr>
            <a:picLocks noChangeAspect="1" noChangeArrowheads="1"/>
          </p:cNvPicPr>
          <p:nvPr/>
        </p:nvPicPr>
        <p:blipFill>
          <a:blip r:embed="rId5" cstate="print"/>
          <a:srcRect/>
          <a:stretch>
            <a:fillRect/>
          </a:stretch>
        </p:blipFill>
        <p:spPr bwMode="auto">
          <a:xfrm>
            <a:off x="0" y="4379303"/>
            <a:ext cx="1907704" cy="921905"/>
          </a:xfrm>
          <a:prstGeom prst="rect">
            <a:avLst/>
          </a:prstGeom>
          <a:noFill/>
        </p:spPr>
      </p:pic>
      <p:pic>
        <p:nvPicPr>
          <p:cNvPr id="38922" name="Picture 10" descr="Σχετική εικόνα"/>
          <p:cNvPicPr>
            <a:picLocks noChangeAspect="1" noChangeArrowheads="1"/>
          </p:cNvPicPr>
          <p:nvPr/>
        </p:nvPicPr>
        <p:blipFill>
          <a:blip r:embed="rId6" cstate="print"/>
          <a:srcRect/>
          <a:stretch>
            <a:fillRect/>
          </a:stretch>
        </p:blipFill>
        <p:spPr bwMode="auto">
          <a:xfrm>
            <a:off x="0" y="5301208"/>
            <a:ext cx="1619672" cy="1257998"/>
          </a:xfrm>
          <a:prstGeom prst="rect">
            <a:avLst/>
          </a:prstGeom>
          <a:noFill/>
        </p:spPr>
      </p:pic>
    </p:spTree>
  </p:cSld>
  <p:clrMapOvr>
    <a:masterClrMapping/>
  </p:clrMapOvr>
  <p:transition>
    <p:zoom dir="in"/>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endParaRPr lang="el-GR" dirty="0">
              <a:solidFill>
                <a:srgbClr val="CCFF99"/>
              </a:solidFill>
            </a:endParaRPr>
          </a:p>
        </p:txBody>
      </p:sp>
      <p:sp>
        <p:nvSpPr>
          <p:cNvPr id="6" name="Rectangle 5"/>
          <p:cNvSpPr/>
          <p:nvPr/>
        </p:nvSpPr>
        <p:spPr>
          <a:xfrm>
            <a:off x="0" y="0"/>
            <a:ext cx="9324528" cy="7029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l-GR" dirty="0"/>
              <a:t>		</a:t>
            </a:r>
            <a:endParaRPr lang="el-GR" sz="2400" dirty="0"/>
          </a:p>
        </p:txBody>
      </p:sp>
      <p:sp>
        <p:nvSpPr>
          <p:cNvPr id="7" name="TextBox 6"/>
          <p:cNvSpPr txBox="1"/>
          <p:nvPr/>
        </p:nvSpPr>
        <p:spPr>
          <a:xfrm>
            <a:off x="35496" y="0"/>
            <a:ext cx="9361040" cy="7017306"/>
          </a:xfrm>
          <a:prstGeom prst="rect">
            <a:avLst/>
          </a:prstGeom>
          <a:noFill/>
        </p:spPr>
        <p:txBody>
          <a:bodyPr wrap="square" rtlCol="0">
            <a:spAutoFit/>
          </a:bodyPr>
          <a:lstStyle/>
          <a:p>
            <a:r>
              <a:rPr lang="el-GR" b="1" dirty="0">
                <a:solidFill>
                  <a:schemeClr val="bg1"/>
                </a:solidFill>
              </a:rPr>
              <a:t>Το ζώο στο τσίρκο παρουσιάζει διαταραγμένη συμπεριφορά, είναι </a:t>
            </a:r>
          </a:p>
          <a:p>
            <a:endParaRPr lang="el-GR" b="1" dirty="0">
              <a:solidFill>
                <a:schemeClr val="bg1"/>
              </a:solidFill>
            </a:endParaRPr>
          </a:p>
          <a:p>
            <a:r>
              <a:rPr lang="el-GR" b="1" dirty="0" err="1">
                <a:solidFill>
                  <a:srgbClr val="0000FF"/>
                </a:solidFill>
              </a:rPr>
              <a:t>μισοναρκωμένο</a:t>
            </a:r>
            <a:r>
              <a:rPr lang="el-GR" b="1" dirty="0">
                <a:solidFill>
                  <a:schemeClr val="bg1"/>
                </a:solidFill>
              </a:rPr>
              <a:t> για να μην αντιδρά, </a:t>
            </a:r>
          </a:p>
          <a:p>
            <a:endParaRPr lang="el-GR" b="1" dirty="0">
              <a:solidFill>
                <a:schemeClr val="bg1"/>
              </a:solidFill>
            </a:endParaRPr>
          </a:p>
          <a:p>
            <a:r>
              <a:rPr lang="el-GR" b="1" dirty="0">
                <a:solidFill>
                  <a:srgbClr val="0000FF"/>
                </a:solidFill>
              </a:rPr>
              <a:t>δαρμένο</a:t>
            </a:r>
            <a:r>
              <a:rPr lang="el-GR" b="1" dirty="0">
                <a:solidFill>
                  <a:schemeClr val="bg1"/>
                </a:solidFill>
              </a:rPr>
              <a:t> συχνά προκειμένου να μάθει να εκτελεί αδιανόητα για τη φύση του νούμερα, </a:t>
            </a:r>
          </a:p>
          <a:p>
            <a:endParaRPr lang="el-GR" b="1" dirty="0">
              <a:solidFill>
                <a:schemeClr val="bg1"/>
              </a:solidFill>
            </a:endParaRPr>
          </a:p>
          <a:p>
            <a:r>
              <a:rPr lang="el-GR" b="1" dirty="0">
                <a:solidFill>
                  <a:srgbClr val="0000FF"/>
                </a:solidFill>
              </a:rPr>
              <a:t>αναγκασμένο</a:t>
            </a:r>
            <a:r>
              <a:rPr lang="el-GR" b="1" dirty="0">
                <a:solidFill>
                  <a:schemeClr val="bg1"/>
                </a:solidFill>
              </a:rPr>
              <a:t> να μην μπορεί να αναπτυχθεί σωματικά και να εξελιχθεί συναισθηματικά, </a:t>
            </a:r>
          </a:p>
          <a:p>
            <a:endParaRPr lang="el-GR" b="1" dirty="0">
              <a:solidFill>
                <a:schemeClr val="bg1"/>
              </a:solidFill>
            </a:endParaRPr>
          </a:p>
          <a:p>
            <a:r>
              <a:rPr lang="el-GR" b="1" dirty="0">
                <a:solidFill>
                  <a:srgbClr val="0000FF"/>
                </a:solidFill>
              </a:rPr>
              <a:t>αδρανοποιημένο </a:t>
            </a:r>
            <a:r>
              <a:rPr lang="el-GR" b="1" dirty="0">
                <a:solidFill>
                  <a:schemeClr val="bg1"/>
                </a:solidFill>
              </a:rPr>
              <a:t>σε όλες του τις φυσικές ικανότητες, </a:t>
            </a:r>
          </a:p>
          <a:p>
            <a:endParaRPr lang="el-GR" b="1" dirty="0">
              <a:solidFill>
                <a:schemeClr val="bg1"/>
              </a:solidFill>
            </a:endParaRPr>
          </a:p>
          <a:p>
            <a:r>
              <a:rPr lang="el-GR" b="1" dirty="0">
                <a:solidFill>
                  <a:srgbClr val="0000FF"/>
                </a:solidFill>
              </a:rPr>
              <a:t>ταϊσμένο</a:t>
            </a:r>
            <a:r>
              <a:rPr lang="el-GR" b="1" dirty="0">
                <a:solidFill>
                  <a:schemeClr val="bg1"/>
                </a:solidFill>
              </a:rPr>
              <a:t> με κακή τροφή ή και με τα αδέσποτα ζώα της περιοχής. </a:t>
            </a:r>
          </a:p>
          <a:p>
            <a:endParaRPr lang="el-GR" b="1" dirty="0">
              <a:solidFill>
                <a:schemeClr val="bg1"/>
              </a:solidFill>
            </a:endParaRPr>
          </a:p>
          <a:p>
            <a:r>
              <a:rPr lang="el-GR" b="1" dirty="0">
                <a:solidFill>
                  <a:srgbClr val="0000FF"/>
                </a:solidFill>
              </a:rPr>
              <a:t>φοβισμένο</a:t>
            </a:r>
            <a:r>
              <a:rPr lang="el-GR" b="1" dirty="0">
                <a:solidFill>
                  <a:schemeClr val="bg1"/>
                </a:solidFill>
              </a:rPr>
              <a:t> και </a:t>
            </a:r>
            <a:r>
              <a:rPr lang="el-GR" b="1" dirty="0">
                <a:solidFill>
                  <a:srgbClr val="0000FF"/>
                </a:solidFill>
              </a:rPr>
              <a:t>κουρασμένο</a:t>
            </a:r>
            <a:r>
              <a:rPr lang="el-GR" b="1" dirty="0">
                <a:solidFill>
                  <a:schemeClr val="bg1"/>
                </a:solidFill>
              </a:rPr>
              <a:t>, </a:t>
            </a:r>
            <a:r>
              <a:rPr lang="el-GR" b="1" dirty="0">
                <a:solidFill>
                  <a:srgbClr val="0000FF"/>
                </a:solidFill>
              </a:rPr>
              <a:t>αγχωμένο</a:t>
            </a:r>
            <a:r>
              <a:rPr lang="el-GR" b="1" dirty="0">
                <a:solidFill>
                  <a:schemeClr val="bg1"/>
                </a:solidFill>
              </a:rPr>
              <a:t> και </a:t>
            </a:r>
            <a:r>
              <a:rPr lang="el-GR" b="1" dirty="0">
                <a:solidFill>
                  <a:srgbClr val="0000FF"/>
                </a:solidFill>
              </a:rPr>
              <a:t>θλιμμένο</a:t>
            </a:r>
            <a:r>
              <a:rPr lang="el-GR" b="1" dirty="0">
                <a:solidFill>
                  <a:schemeClr val="bg1"/>
                </a:solidFill>
              </a:rPr>
              <a:t>, </a:t>
            </a:r>
            <a:r>
              <a:rPr lang="el-GR" b="1" dirty="0">
                <a:solidFill>
                  <a:srgbClr val="0000FF"/>
                </a:solidFill>
              </a:rPr>
              <a:t>ταπεινωμένο</a:t>
            </a:r>
            <a:r>
              <a:rPr lang="el-GR" b="1" dirty="0">
                <a:solidFill>
                  <a:schemeClr val="bg1"/>
                </a:solidFill>
              </a:rPr>
              <a:t> και </a:t>
            </a:r>
            <a:r>
              <a:rPr lang="el-GR" b="1" dirty="0">
                <a:solidFill>
                  <a:srgbClr val="0000FF"/>
                </a:solidFill>
              </a:rPr>
              <a:t>τιμωρημένο</a:t>
            </a:r>
            <a:r>
              <a:rPr lang="el-GR" b="1" dirty="0">
                <a:solidFill>
                  <a:schemeClr val="bg1"/>
                </a:solidFill>
              </a:rPr>
              <a:t>.</a:t>
            </a:r>
          </a:p>
          <a:p>
            <a:endParaRPr lang="el-GR" b="1" dirty="0">
              <a:solidFill>
                <a:schemeClr val="bg1"/>
              </a:solidFill>
            </a:endParaRPr>
          </a:p>
          <a:p>
            <a:r>
              <a:rPr lang="el-GR" b="1" dirty="0">
                <a:solidFill>
                  <a:schemeClr val="bg1"/>
                </a:solidFill>
              </a:rPr>
              <a:t>Το τσίρκο με ζώα προϋποθέτει το </a:t>
            </a:r>
            <a:r>
              <a:rPr lang="el-GR" b="1" dirty="0">
                <a:solidFill>
                  <a:srgbClr val="C00000"/>
                </a:solidFill>
              </a:rPr>
              <a:t>παράνομο κυνήγι ειδών υπό εξαφάνιση </a:t>
            </a:r>
            <a:r>
              <a:rPr lang="el-GR" b="1" dirty="0">
                <a:solidFill>
                  <a:schemeClr val="bg1"/>
                </a:solidFill>
              </a:rPr>
              <a:t>και καταλήγει συχνά σε </a:t>
            </a:r>
            <a:r>
              <a:rPr lang="el-GR" b="1" dirty="0">
                <a:solidFill>
                  <a:srgbClr val="C00000"/>
                </a:solidFill>
              </a:rPr>
              <a:t>παράνομο τζίρο </a:t>
            </a:r>
            <a:r>
              <a:rPr lang="el-GR" b="1" dirty="0">
                <a:solidFill>
                  <a:schemeClr val="bg1"/>
                </a:solidFill>
              </a:rPr>
              <a:t>(από τους πιο υψηλούς σε παγκόσμια κλίμακα) από το εμπόριο άγριων ζώων και συναφών προϊόντων (προηγείται πάντα ο τζίρος από το εμπόριο ναρκωτικών και όπλων). </a:t>
            </a:r>
          </a:p>
          <a:p>
            <a:r>
              <a:rPr lang="el-GR" b="1" dirty="0">
                <a:solidFill>
                  <a:schemeClr val="bg1"/>
                </a:solidFill>
              </a:rPr>
              <a:t>Κατά τη διαδικασία σύλληψης ή και μεταφοράς αυτών των ζώων από το φυσικό τους περιβάλλον πολλά τραυματίζονται, τρελαίνονται ή διαταράσσεται σοβαρά η συμπεριφορά τους (από την ξαφνική ακινησία στην οποία υποβάλλονται μέσα στα κλουβιά μεταφοράς), γίνονται επιθετικά ή πεθαίνουν από τη βία που υφίστανται στο σώμα τους και την απόσπασή τους από τη μητέρα τους ή ακόμα από την απότομη κλιματική αλλαγή. </a:t>
            </a:r>
          </a:p>
          <a:p>
            <a:r>
              <a:rPr lang="el-GR" b="1" dirty="0">
                <a:solidFill>
                  <a:schemeClr val="bg1"/>
                </a:solidFill>
              </a:rPr>
              <a:t>Από το 2000 έως το 2010 μόνο στις ΗΠΑ 35 επικίνδυνα περιστατικά με ελέφαντες που είχαν επιτεθεί στο κοινό ή στους εκπαιδευτές τους ή είχαν ξεφύγει από το τσίρκο και έτρεχαν στους δρόμους προκαλώντας τρόμο και πολλές ζημιές. </a:t>
            </a:r>
          </a:p>
        </p:txBody>
      </p:sp>
    </p:spTree>
  </p:cSld>
  <p:clrMapOvr>
    <a:masterClrMapping/>
  </p:clrMapOvr>
  <p:transition>
    <p:zoom dir="in"/>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endParaRPr lang="el-GR" dirty="0">
              <a:solidFill>
                <a:srgbClr val="CCFF99"/>
              </a:solidFill>
            </a:endParaRPr>
          </a:p>
        </p:txBody>
      </p:sp>
      <p:sp>
        <p:nvSpPr>
          <p:cNvPr id="6" name="Rectangle 5"/>
          <p:cNvSpPr/>
          <p:nvPr/>
        </p:nvSpPr>
        <p:spPr>
          <a:xfrm>
            <a:off x="0" y="0"/>
            <a:ext cx="9324528" cy="7029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l-GR" dirty="0"/>
              <a:t>		</a:t>
            </a:r>
            <a:endParaRPr lang="el-GR" sz="2400" dirty="0"/>
          </a:p>
        </p:txBody>
      </p:sp>
      <p:sp>
        <p:nvSpPr>
          <p:cNvPr id="7" name="TextBox 6"/>
          <p:cNvSpPr txBox="1"/>
          <p:nvPr/>
        </p:nvSpPr>
        <p:spPr>
          <a:xfrm>
            <a:off x="35496" y="0"/>
            <a:ext cx="9361040" cy="3970318"/>
          </a:xfrm>
          <a:prstGeom prst="rect">
            <a:avLst/>
          </a:prstGeom>
          <a:noFill/>
        </p:spPr>
        <p:txBody>
          <a:bodyPr wrap="square" rtlCol="0">
            <a:spAutoFit/>
          </a:bodyPr>
          <a:lstStyle/>
          <a:p>
            <a:r>
              <a:rPr lang="el-GR" b="1" dirty="0">
                <a:solidFill>
                  <a:schemeClr val="bg1"/>
                </a:solidFill>
              </a:rPr>
              <a:t>Η κτηνιατρική φροντίδα των ζώων είναι ανύπαρκτη ή ισχνή, αφού τα τσίρκο δεν περιλαμβάνουν ειδικευμένο κτηνίατρο στο προσωπικό του. </a:t>
            </a:r>
          </a:p>
          <a:p>
            <a:endParaRPr lang="el-GR" b="1" dirty="0">
              <a:solidFill>
                <a:schemeClr val="bg1"/>
              </a:solidFill>
            </a:endParaRPr>
          </a:p>
          <a:p>
            <a:r>
              <a:rPr lang="el-GR" b="1" dirty="0">
                <a:solidFill>
                  <a:schemeClr val="bg1"/>
                </a:solidFill>
              </a:rPr>
              <a:t>Και τι συμβαίνει όταν τα ζώα δεν υποτάσσονται τελικά στις απαιτήσεις των εκπαιδευτών τους, όταν αρρωσταίνουν ή όταν γερνούν και είναι ανίκανα να «εργασθούν» και να αποφέρουν το αναμενόμενο κέρδος; </a:t>
            </a:r>
          </a:p>
          <a:p>
            <a:endParaRPr lang="el-GR" b="1" dirty="0">
              <a:solidFill>
                <a:schemeClr val="bg1"/>
              </a:solidFill>
            </a:endParaRPr>
          </a:p>
          <a:p>
            <a:r>
              <a:rPr lang="el-GR" b="1" dirty="0">
                <a:solidFill>
                  <a:schemeClr val="bg1"/>
                </a:solidFill>
              </a:rPr>
              <a:t>Τα περιμένει ένα φρικτό τέλος: εγκαταλείπονται, σκοτώνονται επί τόπου ή (ακόμα χειρότερα) πωλούνται ως πειραματόζωα. </a:t>
            </a:r>
          </a:p>
          <a:p>
            <a:endParaRPr lang="el-GR" b="1" dirty="0">
              <a:solidFill>
                <a:schemeClr val="bg1"/>
              </a:solidFill>
            </a:endParaRPr>
          </a:p>
          <a:p>
            <a:r>
              <a:rPr lang="el-GR" b="1" dirty="0">
                <a:solidFill>
                  <a:schemeClr val="bg1"/>
                </a:solidFill>
              </a:rPr>
              <a:t>Και μιλάμε για ζώα που σπανίζουν όλο και περισσότερο. Αλλά οι άνθρωποι «θυμούνται τα ζώα μόνον όταν τα τελευταία δείγματά τους, που είναι το αντίστοιχο του μεσαιωνικού γελωτοποιού, πεθαίνουν με φοβερούς πόνους, αντιπροσωπεύοντας μιαν απώλεια κεφαλαίου για τον ιδιοκτήτη τους…» </a:t>
            </a:r>
            <a:r>
              <a:rPr lang="el-GR" dirty="0">
                <a:solidFill>
                  <a:schemeClr val="bg1"/>
                </a:solidFill>
              </a:rPr>
              <a:t>(</a:t>
            </a:r>
            <a:r>
              <a:rPr lang="en-US" dirty="0">
                <a:solidFill>
                  <a:schemeClr val="bg1"/>
                </a:solidFill>
              </a:rPr>
              <a:t>Horkheimer-Adorno, </a:t>
            </a:r>
            <a:r>
              <a:rPr lang="el-GR" i="1" dirty="0">
                <a:solidFill>
                  <a:schemeClr val="bg1"/>
                </a:solidFill>
              </a:rPr>
              <a:t>Η </a:t>
            </a:r>
            <a:r>
              <a:rPr lang="el-GR" i="1" dirty="0" err="1">
                <a:solidFill>
                  <a:schemeClr val="bg1"/>
                </a:solidFill>
              </a:rPr>
              <a:t>διαλεκτικ</a:t>
            </a:r>
            <a:r>
              <a:rPr lang="en-US" i="1" dirty="0" err="1">
                <a:solidFill>
                  <a:schemeClr val="bg1"/>
                </a:solidFill>
              </a:rPr>
              <a:t>ή</a:t>
            </a:r>
            <a:r>
              <a:rPr lang="el-GR" i="1" dirty="0">
                <a:solidFill>
                  <a:schemeClr val="bg1"/>
                </a:solidFill>
              </a:rPr>
              <a:t> του διαφωτισμού)</a:t>
            </a:r>
            <a:r>
              <a:rPr lang="el-GR" b="1" dirty="0">
                <a:solidFill>
                  <a:schemeClr val="bg1"/>
                </a:solidFill>
              </a:rPr>
              <a:t>. </a:t>
            </a:r>
          </a:p>
        </p:txBody>
      </p:sp>
      <p:pic>
        <p:nvPicPr>
          <p:cNvPr id="5" name="Picture 2" descr="Σχετική εικόνα"/>
          <p:cNvPicPr>
            <a:picLocks noChangeAspect="1" noChangeArrowheads="1"/>
          </p:cNvPicPr>
          <p:nvPr/>
        </p:nvPicPr>
        <p:blipFill>
          <a:blip r:embed="rId2" cstate="print"/>
          <a:srcRect/>
          <a:stretch>
            <a:fillRect/>
          </a:stretch>
        </p:blipFill>
        <p:spPr bwMode="auto">
          <a:xfrm>
            <a:off x="7020272" y="3933056"/>
            <a:ext cx="1734763" cy="1152128"/>
          </a:xfrm>
          <a:prstGeom prst="rect">
            <a:avLst/>
          </a:prstGeom>
          <a:noFill/>
        </p:spPr>
      </p:pic>
      <p:pic>
        <p:nvPicPr>
          <p:cNvPr id="8" name="Picture 4" descr="https://images-na.ssl-images-amazon.com/images/I/61ZJdkETyAL._SL1001_.jpg"/>
          <p:cNvPicPr>
            <a:picLocks noChangeAspect="1" noChangeArrowheads="1"/>
          </p:cNvPicPr>
          <p:nvPr/>
        </p:nvPicPr>
        <p:blipFill>
          <a:blip r:embed="rId3" cstate="print"/>
          <a:srcRect/>
          <a:stretch>
            <a:fillRect/>
          </a:stretch>
        </p:blipFill>
        <p:spPr bwMode="auto">
          <a:xfrm>
            <a:off x="5364088" y="5013176"/>
            <a:ext cx="1296144" cy="1224136"/>
          </a:xfrm>
          <a:prstGeom prst="rect">
            <a:avLst/>
          </a:prstGeom>
          <a:noFill/>
        </p:spPr>
      </p:pic>
      <p:pic>
        <p:nvPicPr>
          <p:cNvPr id="9" name="Picture 6" descr="Σχετική εικόνα"/>
          <p:cNvPicPr>
            <a:picLocks noChangeAspect="1" noChangeArrowheads="1"/>
          </p:cNvPicPr>
          <p:nvPr/>
        </p:nvPicPr>
        <p:blipFill>
          <a:blip r:embed="rId4" cstate="print">
            <a:lum bright="20000"/>
          </a:blip>
          <a:srcRect/>
          <a:stretch>
            <a:fillRect/>
          </a:stretch>
        </p:blipFill>
        <p:spPr bwMode="auto">
          <a:xfrm>
            <a:off x="3131840" y="3933056"/>
            <a:ext cx="1512168" cy="1152128"/>
          </a:xfrm>
          <a:prstGeom prst="rect">
            <a:avLst/>
          </a:prstGeom>
          <a:noFill/>
        </p:spPr>
      </p:pic>
      <p:pic>
        <p:nvPicPr>
          <p:cNvPr id="10" name="Picture 8" descr="Αποτέλεσμα εικόνας για εικόνες για άλογο"/>
          <p:cNvPicPr>
            <a:picLocks noChangeAspect="1" noChangeArrowheads="1"/>
          </p:cNvPicPr>
          <p:nvPr/>
        </p:nvPicPr>
        <p:blipFill>
          <a:blip r:embed="rId5" cstate="print"/>
          <a:srcRect/>
          <a:stretch>
            <a:fillRect/>
          </a:stretch>
        </p:blipFill>
        <p:spPr bwMode="auto">
          <a:xfrm>
            <a:off x="0" y="4005064"/>
            <a:ext cx="1907704" cy="921905"/>
          </a:xfrm>
          <a:prstGeom prst="rect">
            <a:avLst/>
          </a:prstGeom>
          <a:noFill/>
        </p:spPr>
      </p:pic>
      <p:pic>
        <p:nvPicPr>
          <p:cNvPr id="11" name="Picture 10" descr="Σχετική εικόνα"/>
          <p:cNvPicPr>
            <a:picLocks noChangeAspect="1" noChangeArrowheads="1"/>
          </p:cNvPicPr>
          <p:nvPr/>
        </p:nvPicPr>
        <p:blipFill>
          <a:blip r:embed="rId6" cstate="print"/>
          <a:srcRect/>
          <a:stretch>
            <a:fillRect/>
          </a:stretch>
        </p:blipFill>
        <p:spPr bwMode="auto">
          <a:xfrm>
            <a:off x="1907704" y="5157192"/>
            <a:ext cx="1619672" cy="1257998"/>
          </a:xfrm>
          <a:prstGeom prst="rect">
            <a:avLst/>
          </a:prstGeom>
          <a:noFill/>
        </p:spPr>
      </p:pic>
    </p:spTree>
  </p:cSld>
  <p:clrMapOvr>
    <a:masterClrMapping/>
  </p:clrMapOvr>
  <p:transition>
    <p:zoom dir="in"/>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12" y="0"/>
            <a:ext cx="9324528" cy="6858000"/>
          </a:xfrm>
        </p:spPr>
        <p:txBody>
          <a:bodyPr>
            <a:noAutofit/>
          </a:bodyPr>
          <a:lstStyle/>
          <a:p>
            <a:pPr>
              <a:buNone/>
            </a:pPr>
            <a:endParaRPr lang="el-GR" sz="2400" b="1" dirty="0">
              <a:solidFill>
                <a:srgbClr val="CCFF99"/>
              </a:solidFill>
            </a:endParaRPr>
          </a:p>
          <a:p>
            <a:endParaRPr lang="el-GR" sz="2400" b="1" dirty="0">
              <a:solidFill>
                <a:srgbClr val="CCFF99"/>
              </a:solidFill>
            </a:endParaRPr>
          </a:p>
        </p:txBody>
      </p:sp>
      <p:pic>
        <p:nvPicPr>
          <p:cNvPr id="34818" name="Picture 2" descr="Αποτέλεσμα εικόνας για εικόνες για Max Horkheimer"/>
          <p:cNvPicPr>
            <a:picLocks noChangeAspect="1" noChangeArrowheads="1"/>
          </p:cNvPicPr>
          <p:nvPr/>
        </p:nvPicPr>
        <p:blipFill>
          <a:blip r:embed="rId2" cstate="print"/>
          <a:srcRect/>
          <a:stretch>
            <a:fillRect/>
          </a:stretch>
        </p:blipFill>
        <p:spPr bwMode="auto">
          <a:xfrm>
            <a:off x="6762750" y="0"/>
            <a:ext cx="2381250" cy="3076575"/>
          </a:xfrm>
          <a:prstGeom prst="rect">
            <a:avLst/>
          </a:prstGeom>
          <a:noFill/>
        </p:spPr>
      </p:pic>
      <p:sp>
        <p:nvSpPr>
          <p:cNvPr id="6" name="TextBox 5"/>
          <p:cNvSpPr txBox="1"/>
          <p:nvPr/>
        </p:nvSpPr>
        <p:spPr>
          <a:xfrm>
            <a:off x="7092280" y="3573016"/>
            <a:ext cx="2051720" cy="2031325"/>
          </a:xfrm>
          <a:prstGeom prst="rect">
            <a:avLst/>
          </a:prstGeom>
          <a:noFill/>
        </p:spPr>
        <p:txBody>
          <a:bodyPr wrap="square" rtlCol="0">
            <a:spAutoFit/>
          </a:bodyPr>
          <a:lstStyle/>
          <a:p>
            <a:r>
              <a:rPr lang="en-US" b="1" dirty="0">
                <a:solidFill>
                  <a:srgbClr val="F9F7D3"/>
                </a:solidFill>
              </a:rPr>
              <a:t>Max </a:t>
            </a:r>
            <a:r>
              <a:rPr lang="en-US" b="1" dirty="0" err="1">
                <a:solidFill>
                  <a:srgbClr val="F9F7D3"/>
                </a:solidFill>
              </a:rPr>
              <a:t>Horkheimer</a:t>
            </a:r>
            <a:r>
              <a:rPr lang="en-US" b="1" dirty="0">
                <a:solidFill>
                  <a:srgbClr val="F9F7D3"/>
                </a:solidFill>
              </a:rPr>
              <a:t>: </a:t>
            </a:r>
            <a:r>
              <a:rPr lang="en-US" b="1" i="1" dirty="0">
                <a:solidFill>
                  <a:srgbClr val="F9F7D3"/>
                </a:solidFill>
              </a:rPr>
              <a:t>Down and Decline. Notes 1926-1931 and 1950-1969</a:t>
            </a:r>
            <a:r>
              <a:rPr lang="en-US" b="1" dirty="0">
                <a:solidFill>
                  <a:srgbClr val="F9F7D3"/>
                </a:solidFill>
              </a:rPr>
              <a:t>, The Seabury Press, New York 1978</a:t>
            </a:r>
            <a:r>
              <a:rPr lang="el-GR" b="1" dirty="0">
                <a:solidFill>
                  <a:srgbClr val="F9F7D3"/>
                </a:solidFill>
              </a:rPr>
              <a:t>.</a:t>
            </a:r>
          </a:p>
        </p:txBody>
      </p:sp>
      <p:sp>
        <p:nvSpPr>
          <p:cNvPr id="7" name="Rectangular Callout 6"/>
          <p:cNvSpPr/>
          <p:nvPr/>
        </p:nvSpPr>
        <p:spPr>
          <a:xfrm>
            <a:off x="0" y="188640"/>
            <a:ext cx="6228184" cy="6552728"/>
          </a:xfrm>
          <a:prstGeom prst="wedgeRectCallout">
            <a:avLst>
              <a:gd name="adj1" fmla="val 65721"/>
              <a:gd name="adj2" fmla="val -31783"/>
            </a:avLst>
          </a:prstGeom>
          <a:solidFill>
            <a:srgbClr val="F9F7D3"/>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l-GR" sz="2000" b="1" dirty="0"/>
              <a:t>Στο τσίρκο: Μπροστά στον ελέφαντα του τσίρκου η ανωτερότητα του ανθρώπου, ακαταμάχητη στον αγώνα για την τεχνική, είναι σε θέση να συνειδητοποιήσει τον εαυτό της. Το επιφυλακτικό ζώο εισάγεται [στην πίστα] με το μαστίγιο και με σιδερένιους γάντζους. </a:t>
            </a:r>
          </a:p>
          <a:p>
            <a:pPr algn="ctr"/>
            <a:endParaRPr lang="el-GR" sz="2000" b="1" dirty="0"/>
          </a:p>
          <a:p>
            <a:pPr algn="ctr"/>
            <a:r>
              <a:rPr lang="el-GR" sz="2000" b="1" dirty="0"/>
              <a:t>Με το πρόσταγμα σηκώνει το δεξί πόδι, το αριστερό πόδι, την προβοσκίδα, διαγράφει έναν κύκλο, ξαπλώνει με δυσκολία και εν τέλει, με τα χτυπήματα του μαστιγίου, στέκεται στα δύο πόδια που μπορούν μετά βίας να σηκώσουν ένα τόσο βαρύ σώμα. </a:t>
            </a:r>
          </a:p>
          <a:p>
            <a:pPr algn="ctr"/>
            <a:endParaRPr lang="el-GR" sz="2000" b="1" dirty="0"/>
          </a:p>
          <a:p>
            <a:pPr algn="ctr"/>
            <a:r>
              <a:rPr lang="el-GR" sz="2000" b="1" dirty="0"/>
              <a:t>Για πολλές εκατοντάδες χρόνια ιδού τι οφείλει να κάνει ο ελέφαντας για να ευχαριστήσει τους ανθρώπους. Αλλά ας μην πούμε τίποτα εναντίον του τσίρκου ή για τα νούμερα στην πίστα. Δεν είναι πιο ξένο, πιο ανάρμοστο, ίσως πιο βολικό για το ζώο απ’ </a:t>
            </a:r>
            <a:r>
              <a:rPr lang="el-GR" sz="2000" b="1" dirty="0" err="1"/>
              <a:t>ό,τι</a:t>
            </a:r>
            <a:r>
              <a:rPr lang="el-GR" sz="2000" b="1" dirty="0"/>
              <a:t> για τον σκλάβο εργάτη για χάρη του οποίου [ο ελέφαντας] εισήλθε στην ανθρώπινη ιστορία. </a:t>
            </a:r>
          </a:p>
        </p:txBody>
      </p:sp>
    </p:spTree>
  </p:cSld>
  <p:clrMapOvr>
    <a:masterClrMapping/>
  </p:clrMapOvr>
  <p:transition>
    <p:zoom dir="in"/>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12" y="0"/>
            <a:ext cx="9324528" cy="6858000"/>
          </a:xfrm>
        </p:spPr>
        <p:txBody>
          <a:bodyPr>
            <a:noAutofit/>
          </a:bodyPr>
          <a:lstStyle/>
          <a:p>
            <a:pPr>
              <a:buNone/>
            </a:pPr>
            <a:endParaRPr lang="el-GR" sz="2400" b="1" dirty="0">
              <a:solidFill>
                <a:srgbClr val="CCFF99"/>
              </a:solidFill>
            </a:endParaRPr>
          </a:p>
          <a:p>
            <a:endParaRPr lang="el-GR" sz="2400" b="1" dirty="0">
              <a:solidFill>
                <a:srgbClr val="CCFF99"/>
              </a:solidFill>
            </a:endParaRPr>
          </a:p>
        </p:txBody>
      </p:sp>
      <p:pic>
        <p:nvPicPr>
          <p:cNvPr id="34818" name="Picture 2" descr="Αποτέλεσμα εικόνας για εικόνες για Max Horkheimer"/>
          <p:cNvPicPr>
            <a:picLocks noChangeAspect="1" noChangeArrowheads="1"/>
          </p:cNvPicPr>
          <p:nvPr/>
        </p:nvPicPr>
        <p:blipFill>
          <a:blip r:embed="rId2" cstate="print"/>
          <a:srcRect/>
          <a:stretch>
            <a:fillRect/>
          </a:stretch>
        </p:blipFill>
        <p:spPr bwMode="auto">
          <a:xfrm>
            <a:off x="6762750" y="0"/>
            <a:ext cx="2381250" cy="3076575"/>
          </a:xfrm>
          <a:prstGeom prst="rect">
            <a:avLst/>
          </a:prstGeom>
          <a:noFill/>
        </p:spPr>
      </p:pic>
      <p:sp>
        <p:nvSpPr>
          <p:cNvPr id="6" name="TextBox 5"/>
          <p:cNvSpPr txBox="1"/>
          <p:nvPr/>
        </p:nvSpPr>
        <p:spPr>
          <a:xfrm>
            <a:off x="7092280" y="3573016"/>
            <a:ext cx="2051720" cy="2031325"/>
          </a:xfrm>
          <a:prstGeom prst="rect">
            <a:avLst/>
          </a:prstGeom>
          <a:noFill/>
        </p:spPr>
        <p:txBody>
          <a:bodyPr wrap="square" rtlCol="0">
            <a:spAutoFit/>
          </a:bodyPr>
          <a:lstStyle/>
          <a:p>
            <a:r>
              <a:rPr lang="en-US" b="1" dirty="0">
                <a:solidFill>
                  <a:srgbClr val="F9F7D3"/>
                </a:solidFill>
              </a:rPr>
              <a:t>Max </a:t>
            </a:r>
            <a:r>
              <a:rPr lang="en-US" b="1" dirty="0" err="1">
                <a:solidFill>
                  <a:srgbClr val="F9F7D3"/>
                </a:solidFill>
              </a:rPr>
              <a:t>Horkheimer</a:t>
            </a:r>
            <a:r>
              <a:rPr lang="en-US" b="1" dirty="0">
                <a:solidFill>
                  <a:srgbClr val="F9F7D3"/>
                </a:solidFill>
              </a:rPr>
              <a:t>: </a:t>
            </a:r>
            <a:r>
              <a:rPr lang="en-US" b="1" i="1" dirty="0">
                <a:solidFill>
                  <a:srgbClr val="F9F7D3"/>
                </a:solidFill>
              </a:rPr>
              <a:t>Down and Decline. Notes 1926-1931 and 1950-1969</a:t>
            </a:r>
            <a:r>
              <a:rPr lang="en-US" b="1" dirty="0">
                <a:solidFill>
                  <a:srgbClr val="F9F7D3"/>
                </a:solidFill>
              </a:rPr>
              <a:t>, The Seabury Press, New York 1978</a:t>
            </a:r>
            <a:r>
              <a:rPr lang="el-GR" b="1" dirty="0">
                <a:solidFill>
                  <a:srgbClr val="F9F7D3"/>
                </a:solidFill>
              </a:rPr>
              <a:t>.</a:t>
            </a:r>
          </a:p>
        </p:txBody>
      </p:sp>
      <p:sp>
        <p:nvSpPr>
          <p:cNvPr id="7" name="Rectangular Callout 6"/>
          <p:cNvSpPr/>
          <p:nvPr/>
        </p:nvSpPr>
        <p:spPr>
          <a:xfrm>
            <a:off x="0" y="188640"/>
            <a:ext cx="6228184" cy="6552728"/>
          </a:xfrm>
          <a:prstGeom prst="wedgeRectCallout">
            <a:avLst>
              <a:gd name="adj1" fmla="val 65721"/>
              <a:gd name="adj2" fmla="val -31783"/>
            </a:avLst>
          </a:prstGeom>
          <a:solidFill>
            <a:srgbClr val="F9F7D3"/>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l-GR" sz="2000" b="1" dirty="0"/>
              <a:t>Στην αρένα, όπου ο ελέφαντας μοιάζει με την εικόνα της αιώνιας σοφίας καθώς αντιμετωπίζει τη βλακεία των θεατών και όπου, μεταξύ ηλιθίων, κάνει ορισμένες ηλίθιες κινήσεις χάριν της ειρήνης και της ησυχίας, αποκαλύπτεται ο αντικειμενικός παραλογισμός της επιβεβλημένης επίδοσης στην υπηρεσία ενός ορθολογικού στόχου της αγοράς της ινδικής ξυλείας. Είναι δε κατά βάση ντροπή των ανθρώπων το ότι εξαρτώνται από αυτήν την εργασία του ελέφαντα για να δεσμευτούν οι ίδιοι μετά να αφοσιωθούν σε αυτήν τη δραστηριότητα. </a:t>
            </a:r>
          </a:p>
          <a:p>
            <a:pPr algn="ctr"/>
            <a:endParaRPr lang="el-GR" sz="2000" b="1" dirty="0"/>
          </a:p>
          <a:p>
            <a:pPr algn="ctr"/>
            <a:r>
              <a:rPr lang="el-GR" sz="2000" b="1" dirty="0"/>
              <a:t>Η υποδούλωση του ζώου, παρέμβαση στην ύπαρξή τους μέσω της εργασίας που αντίκειται στην ίδια τη φύση τους και την ξένη φύση, έχει ως συνέπεια και η ύπαρξη [των ανθρώπων] να καταστεί τόσο ξένη σε αυτούς, όσο και το νούμερο του τσίρκου για το ζώο.</a:t>
            </a:r>
          </a:p>
        </p:txBody>
      </p:sp>
    </p:spTree>
  </p:cSld>
  <p:clrMapOvr>
    <a:masterClrMapping/>
  </p:clrMapOvr>
  <p:transition>
    <p:zoom dir="in"/>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12" y="0"/>
            <a:ext cx="9324528" cy="6858000"/>
          </a:xfrm>
          <a:solidFill>
            <a:schemeClr val="tx1"/>
          </a:solidFill>
        </p:spPr>
        <p:txBody>
          <a:bodyPr>
            <a:noAutofit/>
          </a:bodyPr>
          <a:lstStyle/>
          <a:p>
            <a:pPr>
              <a:buNone/>
            </a:pPr>
            <a:endParaRPr lang="el-GR" sz="2000" b="1" dirty="0">
              <a:solidFill>
                <a:schemeClr val="bg1"/>
              </a:solidFill>
            </a:endParaRPr>
          </a:p>
          <a:p>
            <a:endParaRPr lang="el-GR" sz="2000" b="1" dirty="0">
              <a:solidFill>
                <a:schemeClr val="bg1"/>
              </a:solidFill>
            </a:endParaRPr>
          </a:p>
        </p:txBody>
      </p:sp>
      <p:sp>
        <p:nvSpPr>
          <p:cNvPr id="4" name="Rectangular Callout 3"/>
          <p:cNvSpPr/>
          <p:nvPr/>
        </p:nvSpPr>
        <p:spPr>
          <a:xfrm>
            <a:off x="0" y="0"/>
            <a:ext cx="5940152" cy="6858000"/>
          </a:xfrm>
          <a:prstGeom prst="wedgeRectCallout">
            <a:avLst>
              <a:gd name="adj1" fmla="val 64968"/>
              <a:gd name="adj2" fmla="val 1186"/>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l-GR" sz="2800" b="1" dirty="0"/>
              <a:t>Το θέατρο είναι ο τόπος των επαγγελματιών ηθοποιών που αντιπροσωπεύουν το ανθρώπινο είδος και επιτελούν μια πειραματική συμπεριφορά που θέτει ερωτήματα για τον άνθρωπο και τη ζωή του. Αυτό το έργο δεν μπορούν να το επιτελέσουν τα ζώα, καθώς δεν είναι επαγγελματίες και δεν μπορούν να ανταπεξέλθουν στις υψηλές απαιτήσεις του. Γι’ αυτό και όταν τα συναντούμε σε μια θεατρική σκηνή νιώθουμε έκπληξη και αιφνιδιασμό. </a:t>
            </a:r>
          </a:p>
        </p:txBody>
      </p:sp>
      <p:pic>
        <p:nvPicPr>
          <p:cNvPr id="35842" name="Picture 2" descr="http://www.geisteswissenschaften.fu-berlin.de/en/v/interweaving-performance-cultures/fellows/fellows_2017_2018/nicholas_ridout/ridout_web_sw.jpg?width=350"/>
          <p:cNvPicPr>
            <a:picLocks noChangeAspect="1" noChangeArrowheads="1"/>
          </p:cNvPicPr>
          <p:nvPr/>
        </p:nvPicPr>
        <p:blipFill>
          <a:blip r:embed="rId2" cstate="print"/>
          <a:srcRect/>
          <a:stretch>
            <a:fillRect/>
          </a:stretch>
        </p:blipFill>
        <p:spPr bwMode="auto">
          <a:xfrm>
            <a:off x="5940152" y="0"/>
            <a:ext cx="3333750" cy="3333750"/>
          </a:xfrm>
          <a:prstGeom prst="rect">
            <a:avLst/>
          </a:prstGeom>
          <a:noFill/>
        </p:spPr>
      </p:pic>
      <p:sp>
        <p:nvSpPr>
          <p:cNvPr id="6" name="TextBox 5"/>
          <p:cNvSpPr txBox="1"/>
          <p:nvPr/>
        </p:nvSpPr>
        <p:spPr>
          <a:xfrm>
            <a:off x="7020272" y="4293096"/>
            <a:ext cx="2232248" cy="2031325"/>
          </a:xfrm>
          <a:prstGeom prst="rect">
            <a:avLst/>
          </a:prstGeom>
          <a:noFill/>
        </p:spPr>
        <p:txBody>
          <a:bodyPr wrap="square" rtlCol="0">
            <a:spAutoFit/>
          </a:bodyPr>
          <a:lstStyle/>
          <a:p>
            <a:r>
              <a:rPr lang="en-US" b="1" dirty="0">
                <a:solidFill>
                  <a:srgbClr val="00B050"/>
                </a:solidFill>
              </a:rPr>
              <a:t>Nicholas </a:t>
            </a:r>
            <a:r>
              <a:rPr lang="en-US" b="1" dirty="0" err="1">
                <a:solidFill>
                  <a:srgbClr val="00B050"/>
                </a:solidFill>
              </a:rPr>
              <a:t>Ridout</a:t>
            </a:r>
            <a:r>
              <a:rPr lang="en-US" b="1" dirty="0">
                <a:solidFill>
                  <a:srgbClr val="00B050"/>
                </a:solidFill>
              </a:rPr>
              <a:t>: </a:t>
            </a:r>
            <a:r>
              <a:rPr lang="en-US" b="1" i="1" dirty="0">
                <a:solidFill>
                  <a:srgbClr val="00B050"/>
                </a:solidFill>
              </a:rPr>
              <a:t>Stage Fright. Animals and Other Theatrical Problems</a:t>
            </a:r>
            <a:r>
              <a:rPr lang="en-US" b="1" dirty="0">
                <a:solidFill>
                  <a:srgbClr val="00B050"/>
                </a:solidFill>
              </a:rPr>
              <a:t>, Cambridge University Press, Cambridge 2006</a:t>
            </a:r>
            <a:r>
              <a:rPr lang="el-GR" b="1" dirty="0">
                <a:solidFill>
                  <a:srgbClr val="00B050"/>
                </a:solidFill>
              </a:rPr>
              <a:t>.</a:t>
            </a:r>
          </a:p>
        </p:txBody>
      </p:sp>
    </p:spTree>
  </p:cSld>
  <p:clrMapOvr>
    <a:masterClrMapping/>
  </p:clrMapOvr>
  <p:transition>
    <p:zoom dir="in"/>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12" y="0"/>
            <a:ext cx="9324528" cy="6858000"/>
          </a:xfrm>
          <a:solidFill>
            <a:schemeClr val="tx1"/>
          </a:solidFill>
        </p:spPr>
        <p:txBody>
          <a:bodyPr>
            <a:noAutofit/>
          </a:bodyPr>
          <a:lstStyle/>
          <a:p>
            <a:pPr>
              <a:buNone/>
            </a:pPr>
            <a:endParaRPr lang="el-GR" sz="2000" b="1" dirty="0">
              <a:solidFill>
                <a:schemeClr val="bg1"/>
              </a:solidFill>
            </a:endParaRPr>
          </a:p>
          <a:p>
            <a:endParaRPr lang="el-GR" sz="2000" b="1" dirty="0">
              <a:solidFill>
                <a:schemeClr val="bg1"/>
              </a:solidFill>
            </a:endParaRPr>
          </a:p>
        </p:txBody>
      </p:sp>
      <p:sp>
        <p:nvSpPr>
          <p:cNvPr id="4" name="Rectangular Callout 3"/>
          <p:cNvSpPr/>
          <p:nvPr/>
        </p:nvSpPr>
        <p:spPr>
          <a:xfrm>
            <a:off x="0" y="0"/>
            <a:ext cx="5940152" cy="6858000"/>
          </a:xfrm>
          <a:prstGeom prst="wedgeRectCallout">
            <a:avLst>
              <a:gd name="adj1" fmla="val 64968"/>
              <a:gd name="adj2" fmla="val 1186"/>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l-GR" sz="2800" b="1" dirty="0"/>
              <a:t>«Δεν θα έπρεπε τα ζώα να βρίσκονται στο τσίρκο απλώς διότι είναι ανάλγητο να τα αναγκάζουμε να κάνουν κόλπα για εμάς, αλλά επίσης θα έπρεπε να είναι εκεί με την έννοια ότι πάντα ήταν»! </a:t>
            </a:r>
          </a:p>
          <a:p>
            <a:pPr algn="ctr"/>
            <a:endParaRPr lang="el-GR" sz="2800" b="1" dirty="0"/>
          </a:p>
          <a:p>
            <a:pPr algn="ctr"/>
            <a:r>
              <a:rPr lang="el-GR" sz="2800" b="1" dirty="0"/>
              <a:t>«Είναι, σε τελευταία ανάλυση, ζώα του τσίρκου και πολλά από αυτά μπορεί ακόμα και να έχουν γεννηθεί σε αυτό».</a:t>
            </a:r>
          </a:p>
        </p:txBody>
      </p:sp>
      <p:pic>
        <p:nvPicPr>
          <p:cNvPr id="35842" name="Picture 2" descr="http://www.geisteswissenschaften.fu-berlin.de/en/v/interweaving-performance-cultures/fellows/fellows_2017_2018/nicholas_ridout/ridout_web_sw.jpg?width=350"/>
          <p:cNvPicPr>
            <a:picLocks noChangeAspect="1" noChangeArrowheads="1"/>
          </p:cNvPicPr>
          <p:nvPr/>
        </p:nvPicPr>
        <p:blipFill>
          <a:blip r:embed="rId2" cstate="print"/>
          <a:srcRect/>
          <a:stretch>
            <a:fillRect/>
          </a:stretch>
        </p:blipFill>
        <p:spPr bwMode="auto">
          <a:xfrm>
            <a:off x="5940152" y="0"/>
            <a:ext cx="3333750" cy="3333750"/>
          </a:xfrm>
          <a:prstGeom prst="rect">
            <a:avLst/>
          </a:prstGeom>
          <a:noFill/>
        </p:spPr>
      </p:pic>
      <p:sp>
        <p:nvSpPr>
          <p:cNvPr id="6" name="TextBox 5"/>
          <p:cNvSpPr txBox="1"/>
          <p:nvPr/>
        </p:nvSpPr>
        <p:spPr>
          <a:xfrm>
            <a:off x="7020272" y="4293096"/>
            <a:ext cx="2232248" cy="2031325"/>
          </a:xfrm>
          <a:prstGeom prst="rect">
            <a:avLst/>
          </a:prstGeom>
          <a:noFill/>
        </p:spPr>
        <p:txBody>
          <a:bodyPr wrap="square" rtlCol="0">
            <a:spAutoFit/>
          </a:bodyPr>
          <a:lstStyle/>
          <a:p>
            <a:r>
              <a:rPr lang="en-US" b="1" dirty="0">
                <a:solidFill>
                  <a:srgbClr val="00B050"/>
                </a:solidFill>
              </a:rPr>
              <a:t>Nicholas </a:t>
            </a:r>
            <a:r>
              <a:rPr lang="en-US" b="1" dirty="0" err="1">
                <a:solidFill>
                  <a:srgbClr val="00B050"/>
                </a:solidFill>
              </a:rPr>
              <a:t>Ridout</a:t>
            </a:r>
            <a:r>
              <a:rPr lang="en-US" b="1" dirty="0">
                <a:solidFill>
                  <a:srgbClr val="00B050"/>
                </a:solidFill>
              </a:rPr>
              <a:t>: </a:t>
            </a:r>
            <a:r>
              <a:rPr lang="en-US" b="1" i="1" dirty="0">
                <a:solidFill>
                  <a:srgbClr val="00B050"/>
                </a:solidFill>
              </a:rPr>
              <a:t>Stage Fright. Animals and Other Theatrical Problems</a:t>
            </a:r>
            <a:r>
              <a:rPr lang="en-US" b="1" dirty="0">
                <a:solidFill>
                  <a:srgbClr val="00B050"/>
                </a:solidFill>
              </a:rPr>
              <a:t>, Cambridge University Press, Cambridge 2006</a:t>
            </a:r>
            <a:r>
              <a:rPr lang="el-GR" b="1" dirty="0">
                <a:solidFill>
                  <a:srgbClr val="00B050"/>
                </a:solidFill>
              </a:rPr>
              <a:t>.</a:t>
            </a:r>
          </a:p>
        </p:txBody>
      </p:sp>
      <p:pic>
        <p:nvPicPr>
          <p:cNvPr id="7" name="Picture 6" descr="Σχετική εικόνα"/>
          <p:cNvPicPr>
            <a:picLocks noChangeAspect="1" noChangeArrowheads="1"/>
          </p:cNvPicPr>
          <p:nvPr/>
        </p:nvPicPr>
        <p:blipFill>
          <a:blip r:embed="rId3" cstate="print">
            <a:lum bright="20000"/>
          </a:blip>
          <a:srcRect/>
          <a:stretch>
            <a:fillRect/>
          </a:stretch>
        </p:blipFill>
        <p:spPr bwMode="auto">
          <a:xfrm>
            <a:off x="4427984" y="260648"/>
            <a:ext cx="1512168" cy="1152128"/>
          </a:xfrm>
          <a:prstGeom prst="rect">
            <a:avLst/>
          </a:prstGeom>
          <a:noFill/>
        </p:spPr>
      </p:pic>
    </p:spTree>
  </p:cSld>
  <p:clrMapOvr>
    <a:masterClrMapping/>
  </p:clrMapOvr>
  <p:transition>
    <p:zoom dir="in"/>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12" y="0"/>
            <a:ext cx="9324528" cy="6858000"/>
          </a:xfrm>
        </p:spPr>
        <p:txBody>
          <a:bodyPr>
            <a:noAutofit/>
          </a:bodyPr>
          <a:lstStyle/>
          <a:p>
            <a:pPr>
              <a:buNone/>
            </a:pPr>
            <a:endParaRPr lang="el-GR" sz="2400" b="1" dirty="0">
              <a:solidFill>
                <a:srgbClr val="CCFF99"/>
              </a:solidFill>
            </a:endParaRPr>
          </a:p>
          <a:p>
            <a:endParaRPr lang="el-GR" sz="2400" b="1" dirty="0">
              <a:solidFill>
                <a:srgbClr val="CCFF99"/>
              </a:solidFill>
            </a:endParaRPr>
          </a:p>
        </p:txBody>
      </p:sp>
      <p:pic>
        <p:nvPicPr>
          <p:cNvPr id="34818" name="Picture 2" descr="Αποτέλεσμα εικόνας για εικόνες για Max Horkheimer"/>
          <p:cNvPicPr>
            <a:picLocks noChangeAspect="1" noChangeArrowheads="1"/>
          </p:cNvPicPr>
          <p:nvPr/>
        </p:nvPicPr>
        <p:blipFill>
          <a:blip r:embed="rId2" cstate="print"/>
          <a:srcRect/>
          <a:stretch>
            <a:fillRect/>
          </a:stretch>
        </p:blipFill>
        <p:spPr bwMode="auto">
          <a:xfrm>
            <a:off x="6762750" y="0"/>
            <a:ext cx="2381250" cy="3076575"/>
          </a:xfrm>
          <a:prstGeom prst="rect">
            <a:avLst/>
          </a:prstGeom>
          <a:noFill/>
        </p:spPr>
      </p:pic>
      <p:sp>
        <p:nvSpPr>
          <p:cNvPr id="6" name="TextBox 5"/>
          <p:cNvSpPr txBox="1"/>
          <p:nvPr/>
        </p:nvSpPr>
        <p:spPr>
          <a:xfrm>
            <a:off x="7092280" y="3573016"/>
            <a:ext cx="2051720" cy="1200329"/>
          </a:xfrm>
          <a:prstGeom prst="rect">
            <a:avLst/>
          </a:prstGeom>
          <a:noFill/>
        </p:spPr>
        <p:txBody>
          <a:bodyPr wrap="square" rtlCol="0">
            <a:spAutoFit/>
          </a:bodyPr>
          <a:lstStyle/>
          <a:p>
            <a:r>
              <a:rPr lang="en-US" b="1" dirty="0">
                <a:solidFill>
                  <a:srgbClr val="F9F7D3"/>
                </a:solidFill>
              </a:rPr>
              <a:t>Max </a:t>
            </a:r>
            <a:r>
              <a:rPr lang="en-US" b="1" dirty="0" err="1">
                <a:solidFill>
                  <a:srgbClr val="F9F7D3"/>
                </a:solidFill>
              </a:rPr>
              <a:t>Horkheimer</a:t>
            </a:r>
            <a:r>
              <a:rPr lang="en-US" b="1" dirty="0">
                <a:solidFill>
                  <a:srgbClr val="F9F7D3"/>
                </a:solidFill>
              </a:rPr>
              <a:t>: </a:t>
            </a:r>
            <a:r>
              <a:rPr lang="el-GR" b="1" i="1" dirty="0">
                <a:solidFill>
                  <a:srgbClr val="F9F7D3"/>
                </a:solidFill>
              </a:rPr>
              <a:t>Η έκλειψη του λόγου</a:t>
            </a:r>
            <a:r>
              <a:rPr lang="el-GR" b="1" dirty="0">
                <a:solidFill>
                  <a:srgbClr val="F9F7D3"/>
                </a:solidFill>
              </a:rPr>
              <a:t>, Κριτική, Αθήνα 1987.</a:t>
            </a:r>
          </a:p>
        </p:txBody>
      </p:sp>
      <p:sp>
        <p:nvSpPr>
          <p:cNvPr id="7" name="Rectangular Callout 6"/>
          <p:cNvSpPr/>
          <p:nvPr/>
        </p:nvSpPr>
        <p:spPr>
          <a:xfrm>
            <a:off x="0" y="188640"/>
            <a:ext cx="6228184" cy="6552728"/>
          </a:xfrm>
          <a:prstGeom prst="wedgeRectCallout">
            <a:avLst>
              <a:gd name="adj1" fmla="val 65721"/>
              <a:gd name="adj2" fmla="val -31783"/>
            </a:avLst>
          </a:prstGeom>
          <a:solidFill>
            <a:srgbClr val="F9F7D3"/>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l-GR" sz="2000" b="1" dirty="0"/>
              <a:t>Η σύγχρονη έλλειψη ευαισθησίας απέναντι στη φύση είναι πραγματικά μόνο μια παραλλαγή της πραγματιστικής συμπεριφοράς, η οποία είναι τυπική για τον δυτικό πολιτισμό στο σύνολό του. Οι μορφές είναι διαφορετικές. Ο προϊστορικός παγιδευτής ζώων έβλεπε στους αγρούς και στα βουνά μόνο τις προοπτικές για καλό κυνήγι· […] Η μοίρα των ζώων στον κόσμο μας συμβολίζεται σ’ ένα άρθρο που δημοσιεύτηκε στον τύπο πριν από μερικά χρόνια. Ανέφερε ότι οι προσγειώσεις αεροπλάνων στην Αφρική συχνά παρακωλύονταν από αγέλες ελεφάντων και άλλων ζώων. Τα ζώα θεωρούνται στην περίπτωση αυτή απλώς εμπόδια στην κυκλοφορία. Οι καταβολές αυτής της νοοτροπίας του ανθρώπου ως του κυρίου των πάντων φτάνουν πίσω στα πρώτα κεφάλαια της Γένεσης. Τα ελάχιστα διδάγματα υπέρ των ζώων που συναντάμε στη Βίβλο έχουν ερμηνευτεί από τους πλέον εξέχοντες θρησκευτικούς στοχαστές, τον απόστολο Παύλο, τον Θωμά τον Ακινάτη και τον Λούθηρο ως αφορούντα μόνο στην ηθική διαπαιδαγώγηση του ανθρώπου και όχι ως διδάσκοντα οποιαδήποτε υποχρέωση του ανθρώπου απέναντι σε άλλα όντα. </a:t>
            </a:r>
          </a:p>
        </p:txBody>
      </p:sp>
    </p:spTree>
  </p:cSld>
  <p:clrMapOvr>
    <a:masterClrMapping/>
  </p:clrMapOvr>
  <p:transition>
    <p:zoom dir="in"/>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12" y="0"/>
            <a:ext cx="9324528" cy="6858000"/>
          </a:xfrm>
        </p:spPr>
        <p:txBody>
          <a:bodyPr>
            <a:noAutofit/>
          </a:bodyPr>
          <a:lstStyle/>
          <a:p>
            <a:pPr>
              <a:buNone/>
            </a:pPr>
            <a:endParaRPr lang="el-GR" sz="2400" b="1" dirty="0">
              <a:solidFill>
                <a:srgbClr val="CCFF99"/>
              </a:solidFill>
            </a:endParaRPr>
          </a:p>
          <a:p>
            <a:endParaRPr lang="el-GR" sz="2400" b="1" dirty="0">
              <a:solidFill>
                <a:srgbClr val="CCFF99"/>
              </a:solidFill>
            </a:endParaRPr>
          </a:p>
        </p:txBody>
      </p:sp>
      <p:pic>
        <p:nvPicPr>
          <p:cNvPr id="34818" name="Picture 2" descr="Αποτέλεσμα εικόνας για εικόνες για Max Horkheimer"/>
          <p:cNvPicPr>
            <a:picLocks noChangeAspect="1" noChangeArrowheads="1"/>
          </p:cNvPicPr>
          <p:nvPr/>
        </p:nvPicPr>
        <p:blipFill>
          <a:blip r:embed="rId2" cstate="print"/>
          <a:srcRect/>
          <a:stretch>
            <a:fillRect/>
          </a:stretch>
        </p:blipFill>
        <p:spPr bwMode="auto">
          <a:xfrm>
            <a:off x="6762750" y="0"/>
            <a:ext cx="2381250" cy="3076575"/>
          </a:xfrm>
          <a:prstGeom prst="rect">
            <a:avLst/>
          </a:prstGeom>
          <a:noFill/>
        </p:spPr>
      </p:pic>
      <p:sp>
        <p:nvSpPr>
          <p:cNvPr id="6" name="TextBox 5"/>
          <p:cNvSpPr txBox="1"/>
          <p:nvPr/>
        </p:nvSpPr>
        <p:spPr>
          <a:xfrm>
            <a:off x="7092280" y="3573016"/>
            <a:ext cx="2051720" cy="1200329"/>
          </a:xfrm>
          <a:prstGeom prst="rect">
            <a:avLst/>
          </a:prstGeom>
          <a:noFill/>
        </p:spPr>
        <p:txBody>
          <a:bodyPr wrap="square" rtlCol="0">
            <a:spAutoFit/>
          </a:bodyPr>
          <a:lstStyle/>
          <a:p>
            <a:r>
              <a:rPr lang="en-US" b="1" dirty="0">
                <a:solidFill>
                  <a:srgbClr val="F9F7D3"/>
                </a:solidFill>
              </a:rPr>
              <a:t>Max </a:t>
            </a:r>
            <a:r>
              <a:rPr lang="en-US" b="1" dirty="0" err="1">
                <a:solidFill>
                  <a:srgbClr val="F9F7D3"/>
                </a:solidFill>
              </a:rPr>
              <a:t>Horkheimer</a:t>
            </a:r>
            <a:r>
              <a:rPr lang="en-US" b="1" dirty="0">
                <a:solidFill>
                  <a:srgbClr val="F9F7D3"/>
                </a:solidFill>
              </a:rPr>
              <a:t>: </a:t>
            </a:r>
            <a:r>
              <a:rPr lang="el-GR" b="1" i="1" dirty="0">
                <a:solidFill>
                  <a:srgbClr val="F9F7D3"/>
                </a:solidFill>
              </a:rPr>
              <a:t>Η έκλειψη του λόγου</a:t>
            </a:r>
            <a:r>
              <a:rPr lang="el-GR" b="1" dirty="0">
                <a:solidFill>
                  <a:srgbClr val="F9F7D3"/>
                </a:solidFill>
              </a:rPr>
              <a:t>, Κριτική, Αθήνα 1987.</a:t>
            </a:r>
          </a:p>
        </p:txBody>
      </p:sp>
      <p:sp>
        <p:nvSpPr>
          <p:cNvPr id="7" name="Rectangular Callout 6"/>
          <p:cNvSpPr/>
          <p:nvPr/>
        </p:nvSpPr>
        <p:spPr>
          <a:xfrm>
            <a:off x="0" y="188640"/>
            <a:ext cx="6228184" cy="6552728"/>
          </a:xfrm>
          <a:prstGeom prst="wedgeRectCallout">
            <a:avLst>
              <a:gd name="adj1" fmla="val 65721"/>
              <a:gd name="adj2" fmla="val -31783"/>
            </a:avLst>
          </a:prstGeom>
          <a:solidFill>
            <a:srgbClr val="F9F7D3"/>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l-GR" sz="2000" b="1" dirty="0"/>
              <a:t>Μόνον η ψυχή του ανθρώπου πρέπει να σωθεί· τα ζώα δεν έχουν άλλο δικαίωμα παρά μόνο να υποφέρουν. […] Ο Πάπας </a:t>
            </a:r>
            <a:r>
              <a:rPr lang="el-GR" sz="2000" b="1" dirty="0" err="1"/>
              <a:t>Πίος</a:t>
            </a:r>
            <a:r>
              <a:rPr lang="el-GR" sz="2000" b="1" dirty="0"/>
              <a:t> ο </a:t>
            </a:r>
            <a:r>
              <a:rPr lang="en-US" sz="2000" b="1" dirty="0"/>
              <a:t>IX</a:t>
            </a:r>
            <a:r>
              <a:rPr lang="el-GR" sz="2000" b="1" dirty="0"/>
              <a:t> δεν επέτρεψε να ιδρυθεί στη Ρώμη ένας σύλλογος για την πρόληψη της σκληρότητας προς τα ζώα διότι, όπως δήλωσε, η θεολογία διδάσκει ότι ο άνθρωπος δεν έχει καμία υποχρέωση απέναντι σε κανένα ζώο. </a:t>
            </a:r>
          </a:p>
          <a:p>
            <a:pPr algn="ctr"/>
            <a:endParaRPr lang="el-GR" sz="2000" b="1" dirty="0"/>
          </a:p>
          <a:p>
            <a:pPr algn="ctr"/>
            <a:r>
              <a:rPr lang="el-GR" sz="2000" b="1" dirty="0"/>
              <a:t>Ο Εθνικοσοσιαλισμός, είναι αλήθεια, κόμπαζε για την προστασία του των ζώων, αλλά μόνο για να ταπεινώσει βαθύτερα εκείνες τις “κατώτερες φυλές” τις οποίες μεταχειριζόταν ως σκέτη φύση. </a:t>
            </a:r>
          </a:p>
        </p:txBody>
      </p:sp>
    </p:spTree>
  </p:cSld>
  <p:clrMapOvr>
    <a:masterClrMapping/>
  </p:clrMapOvr>
  <p:transition>
    <p:zoom dir="in"/>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7999"/>
          </a:xfrm>
        </p:spPr>
        <p:txBody>
          <a:bodyPr/>
          <a:lstStyle/>
          <a:p>
            <a:endParaRPr lang="el-GR" dirty="0"/>
          </a:p>
        </p:txBody>
      </p:sp>
      <p:pic>
        <p:nvPicPr>
          <p:cNvPr id="2050" name="Picture 2"/>
          <p:cNvPicPr>
            <a:picLocks noChangeAspect="1" noChangeArrowheads="1"/>
          </p:cNvPicPr>
          <p:nvPr/>
        </p:nvPicPr>
        <p:blipFill>
          <a:blip r:embed="rId2" cstate="print"/>
          <a:srcRect/>
          <a:stretch>
            <a:fillRect/>
          </a:stretch>
        </p:blipFill>
        <p:spPr bwMode="auto">
          <a:xfrm>
            <a:off x="0" y="-38100"/>
            <a:ext cx="9144000" cy="6934201"/>
          </a:xfrm>
          <a:prstGeom prst="rect">
            <a:avLst/>
          </a:prstGeom>
          <a:noFill/>
          <a:ln w="9525">
            <a:noFill/>
            <a:miter lim="800000"/>
            <a:headEnd/>
            <a:tailEnd/>
          </a:ln>
        </p:spPr>
      </p:pic>
    </p:spTree>
  </p:cSld>
  <p:clrMapOvr>
    <a:masterClrMapping/>
  </p:clrMapOvr>
  <p:transition>
    <p:zoom dir="in"/>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endParaRPr lang="el-GR" dirty="0">
              <a:solidFill>
                <a:srgbClr val="CCFF99"/>
              </a:solidFill>
            </a:endParaRPr>
          </a:p>
        </p:txBody>
      </p:sp>
      <p:sp>
        <p:nvSpPr>
          <p:cNvPr id="6" name="Rectangle 5"/>
          <p:cNvSpPr/>
          <p:nvPr/>
        </p:nvSpPr>
        <p:spPr>
          <a:xfrm>
            <a:off x="0" y="0"/>
            <a:ext cx="9324528" cy="7029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l-GR" dirty="0"/>
              <a:t>		</a:t>
            </a:r>
            <a:endParaRPr lang="el-GR" sz="2400" dirty="0"/>
          </a:p>
        </p:txBody>
      </p:sp>
      <p:sp>
        <p:nvSpPr>
          <p:cNvPr id="7" name="TextBox 6"/>
          <p:cNvSpPr txBox="1"/>
          <p:nvPr/>
        </p:nvSpPr>
        <p:spPr>
          <a:xfrm>
            <a:off x="35496" y="0"/>
            <a:ext cx="9361040" cy="6832640"/>
          </a:xfrm>
          <a:prstGeom prst="rect">
            <a:avLst/>
          </a:prstGeom>
          <a:noFill/>
        </p:spPr>
        <p:txBody>
          <a:bodyPr wrap="square" rtlCol="0">
            <a:spAutoFit/>
          </a:bodyPr>
          <a:lstStyle/>
          <a:p>
            <a:pPr algn="ctr"/>
            <a:r>
              <a:rPr lang="el-GR" b="1" dirty="0">
                <a:solidFill>
                  <a:srgbClr val="0000FF"/>
                </a:solidFill>
              </a:rPr>
              <a:t>ΘΕΣΜΙΚΕΣ ΑΛΛΑΓΕΣ</a:t>
            </a:r>
          </a:p>
          <a:p>
            <a:endParaRPr lang="el-GR" sz="2000" b="1" dirty="0">
              <a:solidFill>
                <a:schemeClr val="bg1"/>
              </a:solidFill>
            </a:endParaRPr>
          </a:p>
          <a:p>
            <a:r>
              <a:rPr lang="el-GR" sz="2000" b="1" dirty="0">
                <a:solidFill>
                  <a:schemeClr val="bg1"/>
                </a:solidFill>
              </a:rPr>
              <a:t>Η Ελλάδα είναι η πρώτη ευρωπαϊκή χώρα και δεύτερη στον κόσμο (μετά τη Βολιβία το 2009) που απαγορεύει διαρρήδην τη διατήρηση κάθε είδους ζώου σε τσίρκο με τον νόμο 4039/2012, που ψηφίστηκε στη Βουλή κατά πλειοψηφία. </a:t>
            </a:r>
          </a:p>
          <a:p>
            <a:endParaRPr lang="el-GR" sz="2000" b="1" dirty="0">
              <a:solidFill>
                <a:schemeClr val="bg1"/>
              </a:solidFill>
            </a:endParaRPr>
          </a:p>
          <a:p>
            <a:r>
              <a:rPr lang="el-GR" sz="2000" b="1" dirty="0">
                <a:solidFill>
                  <a:srgbClr val="0000FF"/>
                </a:solidFill>
              </a:rPr>
              <a:t>«Απαγορεύεται η διατήρηση κάθε είδους ζώου σε τσίρκο ή σε θίασο με ποικίλο πρόγραμμα, εφόσον τα ζώα αυτά χρησιμοποιούνται με οποιονδήποτε τρόπο και για οποιονδήποτε σκοπό στο πρόγραμμά τους, πραγματοποιούν παραστάσεις ή παρελαύνουν </a:t>
            </a:r>
          </a:p>
          <a:p>
            <a:r>
              <a:rPr lang="el-GR" sz="2000" b="1" dirty="0">
                <a:solidFill>
                  <a:srgbClr val="0000FF"/>
                </a:solidFill>
              </a:rPr>
              <a:t>ή εμφανίζονται ενώπιον του κοινού».</a:t>
            </a:r>
            <a:r>
              <a:rPr lang="el-GR" sz="2000" b="1" dirty="0">
                <a:solidFill>
                  <a:schemeClr val="bg1"/>
                </a:solidFill>
              </a:rPr>
              <a:t> (12.1) </a:t>
            </a:r>
          </a:p>
          <a:p>
            <a:endParaRPr lang="el-GR" sz="2000" b="1" dirty="0">
              <a:solidFill>
                <a:schemeClr val="bg1"/>
              </a:solidFill>
            </a:endParaRPr>
          </a:p>
          <a:p>
            <a:r>
              <a:rPr lang="el-GR" sz="2000" b="1" dirty="0">
                <a:solidFill>
                  <a:schemeClr val="bg1"/>
                </a:solidFill>
              </a:rPr>
              <a:t>Η εφαρμογή του εδαφίου αυτού είναι μάλλον εύκολη, καθώς δεν υπάρχουν ελληνικοί </a:t>
            </a:r>
          </a:p>
          <a:p>
            <a:r>
              <a:rPr lang="el-GR" sz="2000" b="1" dirty="0">
                <a:solidFill>
                  <a:schemeClr val="bg1"/>
                </a:solidFill>
              </a:rPr>
              <a:t>θίασοι του τσίρκο και η απαγόρευση αφορά στους θιάσους του εξωτερικού που περιόδευαν στη χώρα μας. Αυτό σημαίνει ότι δεν θίγονται άμεσα συμφέροντα Ελλήνων επιχειρηματιών. Όμως, προβλέπονται εξαιρέσεις: </a:t>
            </a:r>
          </a:p>
          <a:p>
            <a:endParaRPr lang="el-GR" sz="2000" b="1" dirty="0">
              <a:solidFill>
                <a:srgbClr val="0000FF"/>
              </a:solidFill>
            </a:endParaRPr>
          </a:p>
          <a:p>
            <a:r>
              <a:rPr lang="el-GR" sz="2000" b="1" dirty="0">
                <a:solidFill>
                  <a:srgbClr val="0000FF"/>
                </a:solidFill>
              </a:rPr>
              <a:t>«[…] εξαιρούνται, οι νομίμως λειτουργούντες ζωολογικοί κήποι, τα ενυδρεία, τα καταστήματα πώλησης ζώων, τα κέντρα περίθαλψης ειδών άγριας πανίδας, τα εκτροφεία θηραμάτων και οι εκθέσεις ανάπτυξης και προβολής του κτηνοτροφικού και γεωργικού τομέα, […] υπό την προϋπόθεση ότι και στους παραπάνω χώρους δεν διεξάγονται παραστάσεις, κάθε είδους, με τη συμμετοχή ζώων, πλην παραστάσεων ιππικής δεξιοτεχνίας και διεξαγωγής αθλημάτων ιππασίας […].</a:t>
            </a:r>
          </a:p>
        </p:txBody>
      </p:sp>
    </p:spTree>
  </p:cSld>
  <p:clrMapOvr>
    <a:masterClrMapping/>
  </p:clrMapOvr>
  <p:transition>
    <p:zoom dir="in"/>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6858000"/>
          </a:xfrm>
        </p:spPr>
        <p:txBody>
          <a:bodyPr/>
          <a:lstStyle/>
          <a:p>
            <a:r>
              <a:rPr lang="el-GR" dirty="0"/>
              <a:t> </a:t>
            </a:r>
            <a:endParaRPr lang="en-US" dirty="0"/>
          </a:p>
          <a:p>
            <a:endParaRPr lang="en-US" dirty="0"/>
          </a:p>
        </p:txBody>
      </p:sp>
      <p:sp>
        <p:nvSpPr>
          <p:cNvPr id="48130" name="AutoShape 2" descr="Αποτέλεσμα εικόνας για εικόνες για Γιορτή της γάτας στο μεσαίωνα"/>
          <p:cNvSpPr>
            <a:spLocks noChangeAspect="1" noChangeArrowheads="1"/>
          </p:cNvSpPr>
          <p:nvPr/>
        </p:nvSpPr>
        <p:spPr bwMode="auto">
          <a:xfrm>
            <a:off x="155575" y="-846138"/>
            <a:ext cx="3333750" cy="1762126"/>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7" name="TextBox 6"/>
          <p:cNvSpPr txBox="1"/>
          <p:nvPr/>
        </p:nvSpPr>
        <p:spPr>
          <a:xfrm>
            <a:off x="-36512" y="-27384"/>
            <a:ext cx="9209572" cy="7171194"/>
          </a:xfrm>
          <a:prstGeom prst="rect">
            <a:avLst/>
          </a:prstGeom>
          <a:noFill/>
        </p:spPr>
        <p:txBody>
          <a:bodyPr wrap="none" rtlCol="0">
            <a:spAutoFit/>
          </a:bodyPr>
          <a:lstStyle/>
          <a:p>
            <a:r>
              <a:rPr lang="el-GR" sz="2000" b="1" dirty="0">
                <a:solidFill>
                  <a:srgbClr val="F9F7D3"/>
                </a:solidFill>
              </a:rPr>
              <a:t>Το τσίρκο είναι ένα είδος λαϊκού θεάματος, ενίοτε και μια μορφή τέχνης που έχει πλέον </a:t>
            </a:r>
          </a:p>
          <a:p>
            <a:r>
              <a:rPr lang="el-GR" sz="2000" b="1" dirty="0">
                <a:solidFill>
                  <a:srgbClr val="F9F7D3"/>
                </a:solidFill>
              </a:rPr>
              <a:t>μεγάλη παράδοση και βαθιές ρίζες στον νεώτερο ευρωπαϊκό πολιτισμό. Διέπεται συχνά </a:t>
            </a:r>
          </a:p>
          <a:p>
            <a:r>
              <a:rPr lang="el-GR" sz="2000" b="1" dirty="0">
                <a:solidFill>
                  <a:srgbClr val="F9F7D3"/>
                </a:solidFill>
              </a:rPr>
              <a:t>από μια </a:t>
            </a:r>
            <a:r>
              <a:rPr lang="el-GR" sz="2000" b="1" dirty="0">
                <a:solidFill>
                  <a:srgbClr val="FFC000"/>
                </a:solidFill>
              </a:rPr>
              <a:t>μελαγχολία</a:t>
            </a:r>
            <a:r>
              <a:rPr lang="el-GR" sz="2000" b="1" dirty="0">
                <a:solidFill>
                  <a:srgbClr val="F9F7D3"/>
                </a:solidFill>
              </a:rPr>
              <a:t>, ενίοτε και από μια νοσταλγία για το παρελθόν που έχει φύγει </a:t>
            </a:r>
          </a:p>
          <a:p>
            <a:r>
              <a:rPr lang="el-GR" sz="2000" b="1" dirty="0">
                <a:solidFill>
                  <a:srgbClr val="F9F7D3"/>
                </a:solidFill>
              </a:rPr>
              <a:t>ανεπιστρεπτί, ενώ ανοίγεται στη </a:t>
            </a:r>
            <a:r>
              <a:rPr lang="el-GR" sz="2000" b="1" dirty="0">
                <a:solidFill>
                  <a:srgbClr val="FFC000"/>
                </a:solidFill>
              </a:rPr>
              <a:t>φαντασμαγορία</a:t>
            </a:r>
            <a:r>
              <a:rPr lang="el-GR" sz="2000" b="1" dirty="0">
                <a:solidFill>
                  <a:srgbClr val="F9F7D3"/>
                </a:solidFill>
              </a:rPr>
              <a:t>, τη στιγμή που στηρίζεται στη </a:t>
            </a:r>
          </a:p>
          <a:p>
            <a:r>
              <a:rPr lang="el-GR" sz="2000" b="1" dirty="0" err="1">
                <a:solidFill>
                  <a:srgbClr val="F9F7D3"/>
                </a:solidFill>
              </a:rPr>
              <a:t>σωματικότητα</a:t>
            </a:r>
            <a:r>
              <a:rPr lang="el-GR" sz="2000" b="1" dirty="0">
                <a:solidFill>
                  <a:srgbClr val="F9F7D3"/>
                </a:solidFill>
              </a:rPr>
              <a:t>, στην υλικότητα και στην απόλυτη </a:t>
            </a:r>
            <a:r>
              <a:rPr lang="el-GR" sz="2000" b="1" dirty="0" err="1">
                <a:solidFill>
                  <a:srgbClr val="F9F7D3"/>
                </a:solidFill>
              </a:rPr>
              <a:t>παροντικότητα</a:t>
            </a:r>
            <a:r>
              <a:rPr lang="el-GR" sz="2000" b="1" dirty="0">
                <a:solidFill>
                  <a:srgbClr val="F9F7D3"/>
                </a:solidFill>
              </a:rPr>
              <a:t> ενός απλού και άσημου </a:t>
            </a:r>
          </a:p>
          <a:p>
            <a:r>
              <a:rPr lang="el-GR" sz="2000" b="1" dirty="0">
                <a:solidFill>
                  <a:srgbClr val="F9F7D3"/>
                </a:solidFill>
              </a:rPr>
              <a:t>«καλλιτέχνη». </a:t>
            </a:r>
          </a:p>
          <a:p>
            <a:endParaRPr lang="el-GR" sz="2000" b="1" dirty="0">
              <a:solidFill>
                <a:srgbClr val="F9F7D3"/>
              </a:solidFill>
            </a:endParaRPr>
          </a:p>
          <a:p>
            <a:r>
              <a:rPr lang="el-GR" sz="2000" b="1" dirty="0">
                <a:solidFill>
                  <a:srgbClr val="F9F7D3"/>
                </a:solidFill>
              </a:rPr>
              <a:t>Τα στοιχεία αυτά μεταξύ άλλων, άλλωστε, προσήλκυσαν την προσοχή </a:t>
            </a:r>
          </a:p>
          <a:p>
            <a:r>
              <a:rPr lang="el-GR" sz="2000" b="1" dirty="0">
                <a:solidFill>
                  <a:srgbClr val="F9F7D3"/>
                </a:solidFill>
              </a:rPr>
              <a:t>σημαντικών μελετητών, όπως και τη σκέψη, την ευαισθησία και τη φαντασία μεγάλων </a:t>
            </a:r>
          </a:p>
          <a:p>
            <a:r>
              <a:rPr lang="el-GR" sz="2000" b="1" dirty="0">
                <a:solidFill>
                  <a:srgbClr val="F9F7D3"/>
                </a:solidFill>
              </a:rPr>
              <a:t>δημιουργών του θεάτρου, όπως ο </a:t>
            </a:r>
            <a:r>
              <a:rPr lang="en-US" sz="2000" b="1" dirty="0" err="1">
                <a:solidFill>
                  <a:srgbClr val="F9F7D3"/>
                </a:solidFill>
              </a:rPr>
              <a:t>Maiakovski</a:t>
            </a:r>
            <a:r>
              <a:rPr lang="el-GR" sz="2000" b="1" dirty="0">
                <a:solidFill>
                  <a:srgbClr val="F9F7D3"/>
                </a:solidFill>
              </a:rPr>
              <a:t>, ο </a:t>
            </a:r>
            <a:r>
              <a:rPr lang="en-US" sz="2000" b="1" dirty="0" err="1">
                <a:solidFill>
                  <a:srgbClr val="F9F7D3"/>
                </a:solidFill>
              </a:rPr>
              <a:t>Meyerhold</a:t>
            </a:r>
            <a:r>
              <a:rPr lang="el-GR" sz="2000" b="1" dirty="0">
                <a:solidFill>
                  <a:srgbClr val="F9F7D3"/>
                </a:solidFill>
              </a:rPr>
              <a:t>, ο </a:t>
            </a:r>
            <a:r>
              <a:rPr lang="en-US" sz="2000" b="1" dirty="0" err="1">
                <a:solidFill>
                  <a:srgbClr val="F9F7D3"/>
                </a:solidFill>
              </a:rPr>
              <a:t>Wedekind</a:t>
            </a:r>
            <a:r>
              <a:rPr lang="el-GR" sz="2000" b="1" dirty="0">
                <a:solidFill>
                  <a:srgbClr val="F9F7D3"/>
                </a:solidFill>
              </a:rPr>
              <a:t>, ο </a:t>
            </a:r>
            <a:r>
              <a:rPr lang="en-US" sz="2000" b="1" dirty="0" err="1">
                <a:solidFill>
                  <a:srgbClr val="F9F7D3"/>
                </a:solidFill>
              </a:rPr>
              <a:t>Piscator</a:t>
            </a:r>
            <a:r>
              <a:rPr lang="el-GR" sz="2000" b="1" dirty="0">
                <a:solidFill>
                  <a:srgbClr val="F9F7D3"/>
                </a:solidFill>
              </a:rPr>
              <a:t>, </a:t>
            </a:r>
          </a:p>
          <a:p>
            <a:r>
              <a:rPr lang="el-GR" sz="2000" b="1" dirty="0">
                <a:solidFill>
                  <a:srgbClr val="F9F7D3"/>
                </a:solidFill>
              </a:rPr>
              <a:t>ο </a:t>
            </a:r>
            <a:r>
              <a:rPr lang="en-US" sz="2000" b="1" dirty="0">
                <a:solidFill>
                  <a:srgbClr val="F9F7D3"/>
                </a:solidFill>
              </a:rPr>
              <a:t>Brecht</a:t>
            </a:r>
            <a:r>
              <a:rPr lang="el-GR" sz="2000" b="1" dirty="0">
                <a:solidFill>
                  <a:srgbClr val="F9F7D3"/>
                </a:solidFill>
              </a:rPr>
              <a:t>, ή συνέβαλαν στην εμφάνιση καλλιτεχνικών τάσεων, όπως ο </a:t>
            </a:r>
            <a:r>
              <a:rPr lang="el-GR" sz="2000" b="1" dirty="0" err="1">
                <a:solidFill>
                  <a:srgbClr val="F9F7D3"/>
                </a:solidFill>
              </a:rPr>
              <a:t>εκκεντρισμός</a:t>
            </a:r>
            <a:r>
              <a:rPr lang="el-GR" sz="2000" b="1" dirty="0">
                <a:solidFill>
                  <a:srgbClr val="F9F7D3"/>
                </a:solidFill>
              </a:rPr>
              <a:t> στο </a:t>
            </a:r>
          </a:p>
          <a:p>
            <a:r>
              <a:rPr lang="el-GR" sz="2000" b="1" dirty="0">
                <a:solidFill>
                  <a:srgbClr val="F9F7D3"/>
                </a:solidFill>
              </a:rPr>
              <a:t>σοβιετικό θέατρο στη δεκαετία του 1920. </a:t>
            </a:r>
          </a:p>
          <a:p>
            <a:endParaRPr lang="el-GR" sz="2000" b="1" dirty="0">
              <a:solidFill>
                <a:srgbClr val="F9F7D3"/>
              </a:solidFill>
            </a:endParaRPr>
          </a:p>
          <a:p>
            <a:r>
              <a:rPr lang="el-GR" sz="2000" b="1" dirty="0">
                <a:solidFill>
                  <a:srgbClr val="F9F7D3"/>
                </a:solidFill>
              </a:rPr>
              <a:t>Ο όρος «</a:t>
            </a:r>
            <a:r>
              <a:rPr lang="en-US" sz="2000" b="1" dirty="0" err="1">
                <a:solidFill>
                  <a:srgbClr val="F9F7D3"/>
                </a:solidFill>
              </a:rPr>
              <a:t>cirquisation</a:t>
            </a:r>
            <a:r>
              <a:rPr lang="el-GR" sz="2000" b="1" dirty="0">
                <a:solidFill>
                  <a:srgbClr val="F9F7D3"/>
                </a:solidFill>
              </a:rPr>
              <a:t>», που προτείνει η </a:t>
            </a:r>
            <a:r>
              <a:rPr lang="en-US" sz="2000" b="1" dirty="0">
                <a:solidFill>
                  <a:srgbClr val="F9F7D3"/>
                </a:solidFill>
              </a:rPr>
              <a:t>Claudine </a:t>
            </a:r>
            <a:r>
              <a:rPr lang="en-US" sz="2000" b="1" dirty="0" err="1">
                <a:solidFill>
                  <a:srgbClr val="F9F7D3"/>
                </a:solidFill>
              </a:rPr>
              <a:t>Amiard</a:t>
            </a:r>
            <a:r>
              <a:rPr lang="el-GR" sz="2000" b="1" dirty="0">
                <a:solidFill>
                  <a:srgbClr val="F9F7D3"/>
                </a:solidFill>
              </a:rPr>
              <a:t>-</a:t>
            </a:r>
            <a:r>
              <a:rPr lang="en-US" sz="2000" b="1" dirty="0" err="1">
                <a:solidFill>
                  <a:srgbClr val="F9F7D3"/>
                </a:solidFill>
              </a:rPr>
              <a:t>Chevrel</a:t>
            </a:r>
            <a:r>
              <a:rPr lang="el-GR" sz="2000" b="1" dirty="0">
                <a:solidFill>
                  <a:srgbClr val="F9F7D3"/>
                </a:solidFill>
              </a:rPr>
              <a:t> για την προσέγγιση </a:t>
            </a:r>
            <a:endParaRPr lang="en-US" sz="2000" b="1" dirty="0">
              <a:solidFill>
                <a:srgbClr val="F9F7D3"/>
              </a:solidFill>
            </a:endParaRPr>
          </a:p>
          <a:p>
            <a:r>
              <a:rPr lang="el-GR" sz="2000" b="1" dirty="0">
                <a:solidFill>
                  <a:srgbClr val="F9F7D3"/>
                </a:solidFill>
              </a:rPr>
              <a:t>του θεάτρου στον </a:t>
            </a:r>
            <a:r>
              <a:rPr lang="en-US" sz="2000" b="1" dirty="0" err="1">
                <a:solidFill>
                  <a:srgbClr val="F9F7D3"/>
                </a:solidFill>
              </a:rPr>
              <a:t>Maiakovski</a:t>
            </a:r>
            <a:r>
              <a:rPr lang="el-GR" sz="2000" b="1">
                <a:solidFill>
                  <a:srgbClr val="F9F7D3"/>
                </a:solidFill>
              </a:rPr>
              <a:t>, </a:t>
            </a:r>
            <a:r>
              <a:rPr lang="el-GR" sz="2000" b="1" dirty="0">
                <a:solidFill>
                  <a:srgbClr val="F9F7D3"/>
                </a:solidFill>
              </a:rPr>
              <a:t>είναι </a:t>
            </a:r>
            <a:r>
              <a:rPr lang="en-US" sz="2000" b="1" dirty="0">
                <a:solidFill>
                  <a:srgbClr val="F9F7D3"/>
                </a:solidFill>
              </a:rPr>
              <a:t> </a:t>
            </a:r>
            <a:r>
              <a:rPr lang="el-GR" sz="2000" b="1" dirty="0">
                <a:solidFill>
                  <a:srgbClr val="F9F7D3"/>
                </a:solidFill>
              </a:rPr>
              <a:t>ενδεικτικός για την ακτινοβολία του τσίρκου στην </a:t>
            </a:r>
            <a:endParaRPr lang="en-US" sz="2000" b="1" dirty="0">
              <a:solidFill>
                <a:srgbClr val="F9F7D3"/>
              </a:solidFill>
            </a:endParaRPr>
          </a:p>
          <a:p>
            <a:r>
              <a:rPr lang="el-GR" sz="2000" b="1" dirty="0">
                <a:solidFill>
                  <a:srgbClr val="F9F7D3"/>
                </a:solidFill>
              </a:rPr>
              <a:t>τέχνη του θεάτρου. </a:t>
            </a:r>
          </a:p>
          <a:p>
            <a:endParaRPr lang="el-GR" sz="2000" b="1" dirty="0">
              <a:solidFill>
                <a:srgbClr val="F9F7D3"/>
              </a:solidFill>
            </a:endParaRPr>
          </a:p>
          <a:p>
            <a:r>
              <a:rPr lang="el-GR" sz="2000" b="1" dirty="0">
                <a:solidFill>
                  <a:srgbClr val="F9F7D3"/>
                </a:solidFill>
              </a:rPr>
              <a:t>Όλα αυτά όμως δεν πρέπει να μας κάνουν να ξεχνούμε ότι όχι το τσίρκο ως τέτοιο, αλλά </a:t>
            </a:r>
          </a:p>
          <a:p>
            <a:r>
              <a:rPr lang="el-GR" sz="2000" b="1" dirty="0">
                <a:solidFill>
                  <a:srgbClr val="F9F7D3"/>
                </a:solidFill>
              </a:rPr>
              <a:t>το τσίρκο με ζώα είναι μια διαφορετική περίπτωση στυγνής εμπορευματοποίησης και </a:t>
            </a:r>
          </a:p>
          <a:p>
            <a:r>
              <a:rPr lang="el-GR" sz="2000" b="1" dirty="0">
                <a:solidFill>
                  <a:srgbClr val="F9F7D3"/>
                </a:solidFill>
              </a:rPr>
              <a:t>άθλιας </a:t>
            </a:r>
            <a:r>
              <a:rPr lang="el-GR" sz="2000" b="1" dirty="0" err="1">
                <a:solidFill>
                  <a:srgbClr val="F9F7D3"/>
                </a:solidFill>
              </a:rPr>
              <a:t>θεαματικοποίησης</a:t>
            </a:r>
            <a:r>
              <a:rPr lang="el-GR" sz="2000" b="1" dirty="0">
                <a:solidFill>
                  <a:srgbClr val="F9F7D3"/>
                </a:solidFill>
              </a:rPr>
              <a:t> των ζώων. Η διαφορά μεταξύ των δύο είναι η διαφορά μεταξύ </a:t>
            </a:r>
          </a:p>
          <a:p>
            <a:r>
              <a:rPr lang="el-GR" sz="2000" b="1" dirty="0">
                <a:solidFill>
                  <a:srgbClr val="F9F7D3"/>
                </a:solidFill>
              </a:rPr>
              <a:t>μιας λαϊκής «μαγικής» τέχνης του θεάματος και της εκφυλισμένης μορφής της.</a:t>
            </a:r>
          </a:p>
          <a:p>
            <a:endParaRPr lang="el-GR" sz="2000" b="1" dirty="0">
              <a:solidFill>
                <a:srgbClr val="F9F7D3"/>
              </a:solidFill>
            </a:endParaRPr>
          </a:p>
          <a:p>
            <a:endParaRPr lang="el-GR" sz="2000" b="1" dirty="0">
              <a:solidFill>
                <a:srgbClr val="F9F7D3"/>
              </a:solidFill>
              <a:latin typeface="+mj-lt"/>
            </a:endParaRPr>
          </a:p>
        </p:txBody>
      </p:sp>
      <p:sp>
        <p:nvSpPr>
          <p:cNvPr id="8" name="TextBox 7"/>
          <p:cNvSpPr txBox="1"/>
          <p:nvPr/>
        </p:nvSpPr>
        <p:spPr>
          <a:xfrm>
            <a:off x="-36512" y="1844824"/>
            <a:ext cx="184731" cy="400110"/>
          </a:xfrm>
          <a:prstGeom prst="rect">
            <a:avLst/>
          </a:prstGeom>
          <a:noFill/>
        </p:spPr>
        <p:txBody>
          <a:bodyPr wrap="none" rtlCol="0">
            <a:spAutoFit/>
          </a:bodyPr>
          <a:lstStyle/>
          <a:p>
            <a:endParaRPr lang="el-GR" sz="2000" dirty="0"/>
          </a:p>
        </p:txBody>
      </p:sp>
    </p:spTree>
  </p:cSld>
  <p:clrMapOvr>
    <a:masterClrMapping/>
  </p:clrMapOvr>
  <p:transition>
    <p:zoom dir="in"/>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6858000"/>
          </a:xfrm>
        </p:spPr>
        <p:txBody>
          <a:bodyPr>
            <a:normAutofit/>
          </a:bodyPr>
          <a:lstStyle/>
          <a:p>
            <a:r>
              <a:rPr lang="el-GR" b="1" dirty="0">
                <a:solidFill>
                  <a:srgbClr val="F9F7D3"/>
                </a:solidFill>
              </a:rPr>
              <a:t> </a:t>
            </a:r>
            <a:endParaRPr lang="en-US" b="1" dirty="0">
              <a:solidFill>
                <a:srgbClr val="F9F7D3"/>
              </a:solidFill>
            </a:endParaRPr>
          </a:p>
          <a:p>
            <a:endParaRPr lang="en-US" b="1" dirty="0">
              <a:solidFill>
                <a:srgbClr val="F9F7D3"/>
              </a:solidFill>
            </a:endParaRPr>
          </a:p>
        </p:txBody>
      </p:sp>
      <p:pic>
        <p:nvPicPr>
          <p:cNvPr id="30721" name="Picture 1"/>
          <p:cNvPicPr>
            <a:picLocks noChangeAspect="1" noChangeArrowheads="1"/>
          </p:cNvPicPr>
          <p:nvPr/>
        </p:nvPicPr>
        <p:blipFill>
          <a:blip r:embed="rId2" cstate="print"/>
          <a:srcRect/>
          <a:stretch>
            <a:fillRect/>
          </a:stretch>
        </p:blipFill>
        <p:spPr bwMode="auto">
          <a:xfrm>
            <a:off x="-36512" y="0"/>
            <a:ext cx="9180512" cy="6021288"/>
          </a:xfrm>
          <a:prstGeom prst="rect">
            <a:avLst/>
          </a:prstGeom>
          <a:noFill/>
          <a:ln w="9525">
            <a:noFill/>
            <a:miter lim="800000"/>
            <a:headEnd/>
            <a:tailEnd/>
          </a:ln>
        </p:spPr>
      </p:pic>
      <p:sp>
        <p:nvSpPr>
          <p:cNvPr id="4" name="TextBox 3"/>
          <p:cNvSpPr txBox="1"/>
          <p:nvPr/>
        </p:nvSpPr>
        <p:spPr>
          <a:xfrm>
            <a:off x="1403648" y="6093296"/>
            <a:ext cx="6192977" cy="646331"/>
          </a:xfrm>
          <a:prstGeom prst="rect">
            <a:avLst/>
          </a:prstGeom>
          <a:noFill/>
        </p:spPr>
        <p:txBody>
          <a:bodyPr wrap="none" rtlCol="0">
            <a:spAutoFit/>
          </a:bodyPr>
          <a:lstStyle/>
          <a:p>
            <a:r>
              <a:rPr lang="en-US" dirty="0">
                <a:solidFill>
                  <a:srgbClr val="F9F7D3"/>
                </a:solidFill>
              </a:rPr>
              <a:t>Two youths and young gorilla from Cameroon at </a:t>
            </a:r>
            <a:r>
              <a:rPr lang="en-US" dirty="0" err="1">
                <a:solidFill>
                  <a:srgbClr val="F9F7D3"/>
                </a:solidFill>
              </a:rPr>
              <a:t>Hagenbeck’s</a:t>
            </a:r>
            <a:r>
              <a:rPr lang="en-US" dirty="0">
                <a:solidFill>
                  <a:srgbClr val="F9F7D3"/>
                </a:solidFill>
              </a:rPr>
              <a:t> Park</a:t>
            </a:r>
          </a:p>
          <a:p>
            <a:r>
              <a:rPr lang="el-GR" dirty="0">
                <a:solidFill>
                  <a:srgbClr val="F9F7D3"/>
                </a:solidFill>
              </a:rPr>
              <a:t>(1908).</a:t>
            </a:r>
          </a:p>
        </p:txBody>
      </p:sp>
    </p:spTree>
  </p:cSld>
  <p:clrMapOvr>
    <a:masterClrMapping/>
  </p:clrMapOvr>
  <p:transition>
    <p:zoom dir="in"/>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6858000"/>
          </a:xfrm>
        </p:spPr>
        <p:txBody>
          <a:bodyPr/>
          <a:lstStyle/>
          <a:p>
            <a:r>
              <a:rPr lang="el-GR" dirty="0"/>
              <a:t>. </a:t>
            </a:r>
            <a:endParaRPr lang="en-US" dirty="0"/>
          </a:p>
          <a:p>
            <a:endParaRPr lang="en-US" dirty="0"/>
          </a:p>
        </p:txBody>
      </p:sp>
      <p:pic>
        <p:nvPicPr>
          <p:cNvPr id="20482" name="Picture 2"/>
          <p:cNvPicPr>
            <a:picLocks noChangeAspect="1" noChangeArrowheads="1"/>
          </p:cNvPicPr>
          <p:nvPr/>
        </p:nvPicPr>
        <p:blipFill>
          <a:blip r:embed="rId2" cstate="print"/>
          <a:srcRect/>
          <a:stretch>
            <a:fillRect/>
          </a:stretch>
        </p:blipFill>
        <p:spPr bwMode="auto">
          <a:xfrm>
            <a:off x="-108520" y="35408"/>
            <a:ext cx="9252520" cy="6822592"/>
          </a:xfrm>
          <a:prstGeom prst="rect">
            <a:avLst/>
          </a:prstGeom>
          <a:noFill/>
          <a:ln w="9525">
            <a:noFill/>
            <a:miter lim="800000"/>
            <a:headEnd/>
            <a:tailEnd/>
          </a:ln>
        </p:spPr>
      </p:pic>
      <p:sp>
        <p:nvSpPr>
          <p:cNvPr id="6" name="TextBox 5"/>
          <p:cNvSpPr txBox="1"/>
          <p:nvPr/>
        </p:nvSpPr>
        <p:spPr>
          <a:xfrm>
            <a:off x="827584" y="6237312"/>
            <a:ext cx="7152151" cy="646331"/>
          </a:xfrm>
          <a:prstGeom prst="rect">
            <a:avLst/>
          </a:prstGeom>
          <a:noFill/>
        </p:spPr>
        <p:txBody>
          <a:bodyPr wrap="none" rtlCol="0">
            <a:spAutoFit/>
          </a:bodyPr>
          <a:lstStyle/>
          <a:p>
            <a:r>
              <a:rPr lang="en-US" dirty="0"/>
              <a:t>“A Dangerous Friend”—Tiger on the </a:t>
            </a:r>
            <a:r>
              <a:rPr lang="en-US" dirty="0" err="1"/>
              <a:t>Tricycle,World’s</a:t>
            </a:r>
            <a:r>
              <a:rPr lang="en-US" dirty="0"/>
              <a:t> Columbian Exposition,</a:t>
            </a:r>
          </a:p>
          <a:p>
            <a:r>
              <a:rPr lang="el-GR" dirty="0"/>
              <a:t>1893.</a:t>
            </a:r>
          </a:p>
        </p:txBody>
      </p:sp>
    </p:spTree>
  </p:cSld>
  <p:clrMapOvr>
    <a:masterClrMapping/>
  </p:clrMapOvr>
  <p:transition>
    <p:zoom dir="in"/>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6858000"/>
          </a:xfrm>
        </p:spPr>
        <p:txBody>
          <a:bodyPr/>
          <a:lstStyle/>
          <a:p>
            <a:r>
              <a:rPr lang="el-GR" dirty="0"/>
              <a:t> </a:t>
            </a:r>
            <a:endParaRPr lang="en-US" dirty="0"/>
          </a:p>
          <a:p>
            <a:endParaRPr lang="en-US" dirty="0"/>
          </a:p>
        </p:txBody>
      </p:sp>
      <p:sp>
        <p:nvSpPr>
          <p:cNvPr id="5" name="TextBox 4"/>
          <p:cNvSpPr txBox="1"/>
          <p:nvPr/>
        </p:nvSpPr>
        <p:spPr>
          <a:xfrm>
            <a:off x="-900608" y="836712"/>
            <a:ext cx="184731" cy="369332"/>
          </a:xfrm>
          <a:prstGeom prst="rect">
            <a:avLst/>
          </a:prstGeom>
          <a:noFill/>
        </p:spPr>
        <p:txBody>
          <a:bodyPr wrap="none" rtlCol="0">
            <a:spAutoFit/>
          </a:bodyPr>
          <a:lstStyle/>
          <a:p>
            <a:endParaRPr lang="el-GR" dirty="0"/>
          </a:p>
        </p:txBody>
      </p:sp>
      <p:pic>
        <p:nvPicPr>
          <p:cNvPr id="19458" name="Picture 2"/>
          <p:cNvPicPr>
            <a:picLocks noChangeAspect="1" noChangeArrowheads="1"/>
          </p:cNvPicPr>
          <p:nvPr/>
        </p:nvPicPr>
        <p:blipFill>
          <a:blip r:embed="rId2" cstate="print"/>
          <a:srcRect/>
          <a:stretch>
            <a:fillRect/>
          </a:stretch>
        </p:blipFill>
        <p:spPr bwMode="auto">
          <a:xfrm>
            <a:off x="-540568" y="0"/>
            <a:ext cx="9684567" cy="6957392"/>
          </a:xfrm>
          <a:prstGeom prst="rect">
            <a:avLst/>
          </a:prstGeom>
          <a:noFill/>
          <a:ln w="9525">
            <a:noFill/>
            <a:miter lim="800000"/>
            <a:headEnd/>
            <a:tailEnd/>
          </a:ln>
        </p:spPr>
      </p:pic>
      <p:sp>
        <p:nvSpPr>
          <p:cNvPr id="7" name="TextBox 6"/>
          <p:cNvSpPr txBox="1"/>
          <p:nvPr/>
        </p:nvSpPr>
        <p:spPr>
          <a:xfrm>
            <a:off x="-108520" y="6237312"/>
            <a:ext cx="9252520" cy="369332"/>
          </a:xfrm>
          <a:prstGeom prst="rect">
            <a:avLst/>
          </a:prstGeom>
          <a:noFill/>
        </p:spPr>
        <p:txBody>
          <a:bodyPr wrap="square" rtlCol="0">
            <a:spAutoFit/>
          </a:bodyPr>
          <a:lstStyle/>
          <a:p>
            <a:r>
              <a:rPr lang="en-US" i="1" dirty="0"/>
              <a:t>Portrait of Mr. Van </a:t>
            </a:r>
            <a:r>
              <a:rPr lang="en-US" i="1" dirty="0" err="1"/>
              <a:t>Amburgh</a:t>
            </a:r>
            <a:r>
              <a:rPr lang="en-US" i="1" dirty="0"/>
              <a:t>, as He Appeared with His Animals</a:t>
            </a:r>
            <a:r>
              <a:rPr lang="el-GR" i="1" dirty="0"/>
              <a:t> </a:t>
            </a:r>
            <a:r>
              <a:rPr lang="en-US" i="1" dirty="0"/>
              <a:t>at the London Theatres, 1847.</a:t>
            </a:r>
            <a:endParaRPr lang="el-GR" dirty="0"/>
          </a:p>
        </p:txBody>
      </p:sp>
    </p:spTree>
  </p:cSld>
  <p:clrMapOvr>
    <a:masterClrMapping/>
  </p:clrMapOvr>
  <p:transition>
    <p:zoom dir="in"/>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6858000"/>
          </a:xfrm>
        </p:spPr>
        <p:txBody>
          <a:bodyPr/>
          <a:lstStyle/>
          <a:p>
            <a:r>
              <a:rPr lang="el-GR" dirty="0"/>
              <a:t>. </a:t>
            </a:r>
            <a:endParaRPr lang="en-US" dirty="0"/>
          </a:p>
          <a:p>
            <a:endParaRPr lang="en-US" dirty="0"/>
          </a:p>
        </p:txBody>
      </p:sp>
      <p:sp>
        <p:nvSpPr>
          <p:cNvPr id="5" name="TextBox 4"/>
          <p:cNvSpPr txBox="1"/>
          <p:nvPr/>
        </p:nvSpPr>
        <p:spPr>
          <a:xfrm>
            <a:off x="-900608" y="836712"/>
            <a:ext cx="184731" cy="369332"/>
          </a:xfrm>
          <a:prstGeom prst="rect">
            <a:avLst/>
          </a:prstGeom>
          <a:noFill/>
        </p:spPr>
        <p:txBody>
          <a:bodyPr wrap="none" rtlCol="0">
            <a:spAutoFit/>
          </a:bodyPr>
          <a:lstStyle/>
          <a:p>
            <a:endParaRPr lang="el-GR" dirty="0"/>
          </a:p>
        </p:txBody>
      </p:sp>
      <p:pic>
        <p:nvPicPr>
          <p:cNvPr id="14338" name="Picture 2"/>
          <p:cNvPicPr>
            <a:picLocks noChangeAspect="1" noChangeArrowheads="1"/>
          </p:cNvPicPr>
          <p:nvPr/>
        </p:nvPicPr>
        <p:blipFill>
          <a:blip r:embed="rId2" cstate="print"/>
          <a:srcRect/>
          <a:stretch>
            <a:fillRect/>
          </a:stretch>
        </p:blipFill>
        <p:spPr bwMode="auto">
          <a:xfrm>
            <a:off x="-108520" y="95250"/>
            <a:ext cx="9252520" cy="6667500"/>
          </a:xfrm>
          <a:prstGeom prst="rect">
            <a:avLst/>
          </a:prstGeom>
          <a:noFill/>
          <a:ln w="9525">
            <a:noFill/>
            <a:miter lim="800000"/>
            <a:headEnd/>
            <a:tailEnd/>
          </a:ln>
        </p:spPr>
      </p:pic>
      <p:sp>
        <p:nvSpPr>
          <p:cNvPr id="7" name="TextBox 6"/>
          <p:cNvSpPr txBox="1"/>
          <p:nvPr/>
        </p:nvSpPr>
        <p:spPr>
          <a:xfrm>
            <a:off x="683568" y="6309320"/>
            <a:ext cx="6768752" cy="369332"/>
          </a:xfrm>
          <a:prstGeom prst="rect">
            <a:avLst/>
          </a:prstGeom>
          <a:noFill/>
        </p:spPr>
        <p:txBody>
          <a:bodyPr wrap="square" rtlCol="0">
            <a:spAutoFit/>
          </a:bodyPr>
          <a:lstStyle/>
          <a:p>
            <a:r>
              <a:rPr lang="fr-FR" dirty="0"/>
              <a:t>Adolf </a:t>
            </a:r>
            <a:r>
              <a:rPr lang="fr-FR" dirty="0" err="1"/>
              <a:t>Friedlander</a:t>
            </a:r>
            <a:r>
              <a:rPr lang="fr-FR" dirty="0"/>
              <a:t>, illustration for </a:t>
            </a:r>
            <a:r>
              <a:rPr lang="fr-FR" dirty="0" err="1"/>
              <a:t>Indian</a:t>
            </a:r>
            <a:r>
              <a:rPr lang="fr-FR" dirty="0"/>
              <a:t> </a:t>
            </a:r>
            <a:r>
              <a:rPr lang="fr-FR" dirty="0" err="1"/>
              <a:t>caravan</a:t>
            </a:r>
            <a:r>
              <a:rPr lang="fr-FR" dirty="0"/>
              <a:t> show, 1884–85.</a:t>
            </a:r>
            <a:endParaRPr lang="el-GR" dirty="0"/>
          </a:p>
        </p:txBody>
      </p:sp>
    </p:spTree>
  </p:cSld>
  <p:clrMapOvr>
    <a:masterClrMapping/>
  </p:clrMapOvr>
  <p:transition>
    <p:zoom dir="in"/>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6858000"/>
          </a:xfrm>
        </p:spPr>
        <p:txBody>
          <a:bodyPr/>
          <a:lstStyle/>
          <a:p>
            <a:r>
              <a:rPr lang="el-GR" dirty="0"/>
              <a:t> </a:t>
            </a:r>
            <a:endParaRPr lang="en-US" dirty="0"/>
          </a:p>
          <a:p>
            <a:endParaRPr lang="en-US" dirty="0"/>
          </a:p>
        </p:txBody>
      </p:sp>
      <p:sp>
        <p:nvSpPr>
          <p:cNvPr id="5" name="TextBox 4"/>
          <p:cNvSpPr txBox="1"/>
          <p:nvPr/>
        </p:nvSpPr>
        <p:spPr>
          <a:xfrm>
            <a:off x="-900608" y="836712"/>
            <a:ext cx="184731" cy="369332"/>
          </a:xfrm>
          <a:prstGeom prst="rect">
            <a:avLst/>
          </a:prstGeom>
          <a:noFill/>
        </p:spPr>
        <p:txBody>
          <a:bodyPr wrap="none" rtlCol="0">
            <a:spAutoFit/>
          </a:bodyPr>
          <a:lstStyle/>
          <a:p>
            <a:endParaRPr lang="el-GR" dirty="0"/>
          </a:p>
        </p:txBody>
      </p:sp>
      <p:pic>
        <p:nvPicPr>
          <p:cNvPr id="13314" name="Picture 2"/>
          <p:cNvPicPr>
            <a:picLocks noChangeAspect="1" noChangeArrowheads="1"/>
          </p:cNvPicPr>
          <p:nvPr/>
        </p:nvPicPr>
        <p:blipFill>
          <a:blip r:embed="rId2" cstate="print"/>
          <a:srcRect/>
          <a:stretch>
            <a:fillRect/>
          </a:stretch>
        </p:blipFill>
        <p:spPr bwMode="auto">
          <a:xfrm>
            <a:off x="-370230" y="0"/>
            <a:ext cx="9514230" cy="6858000"/>
          </a:xfrm>
          <a:prstGeom prst="rect">
            <a:avLst/>
          </a:prstGeom>
          <a:noFill/>
          <a:ln w="9525">
            <a:noFill/>
            <a:miter lim="800000"/>
            <a:headEnd/>
            <a:tailEnd/>
          </a:ln>
        </p:spPr>
      </p:pic>
      <p:sp>
        <p:nvSpPr>
          <p:cNvPr id="7" name="TextBox 6"/>
          <p:cNvSpPr txBox="1"/>
          <p:nvPr/>
        </p:nvSpPr>
        <p:spPr>
          <a:xfrm>
            <a:off x="899592" y="6165304"/>
            <a:ext cx="6823471" cy="646331"/>
          </a:xfrm>
          <a:prstGeom prst="rect">
            <a:avLst/>
          </a:prstGeom>
          <a:noFill/>
        </p:spPr>
        <p:txBody>
          <a:bodyPr wrap="none" rtlCol="0">
            <a:spAutoFit/>
          </a:bodyPr>
          <a:lstStyle/>
          <a:p>
            <a:r>
              <a:rPr lang="fr-FR" dirty="0"/>
              <a:t>Heinrich </a:t>
            </a:r>
            <a:r>
              <a:rPr lang="fr-FR" dirty="0" err="1"/>
              <a:t>Leutemann</a:t>
            </a:r>
            <a:r>
              <a:rPr lang="fr-FR" dirty="0"/>
              <a:t>, “Eskimos </a:t>
            </a:r>
            <a:r>
              <a:rPr lang="fr-FR" dirty="0" err="1"/>
              <a:t>Returning</a:t>
            </a:r>
            <a:r>
              <a:rPr lang="fr-FR" dirty="0"/>
              <a:t> </a:t>
            </a:r>
            <a:r>
              <a:rPr lang="fr-FR" dirty="0" err="1"/>
              <a:t>from</a:t>
            </a:r>
            <a:r>
              <a:rPr lang="fr-FR" dirty="0"/>
              <a:t> the Polar </a:t>
            </a:r>
            <a:r>
              <a:rPr lang="fr-FR" dirty="0" err="1"/>
              <a:t>Bear</a:t>
            </a:r>
            <a:r>
              <a:rPr lang="fr-FR" dirty="0"/>
              <a:t> Hunt.” </a:t>
            </a:r>
            <a:r>
              <a:rPr lang="fr-FR" i="1" dirty="0"/>
              <a:t>Die</a:t>
            </a:r>
          </a:p>
          <a:p>
            <a:r>
              <a:rPr lang="fr-FR" i="1" dirty="0" err="1"/>
              <a:t>Natur</a:t>
            </a:r>
            <a:r>
              <a:rPr lang="fr-FR" i="1" dirty="0"/>
              <a:t>, 1878.</a:t>
            </a:r>
            <a:endParaRPr lang="el-GR" dirty="0"/>
          </a:p>
        </p:txBody>
      </p:sp>
    </p:spTree>
  </p:cSld>
  <p:clrMapOvr>
    <a:masterClrMapping/>
  </p:clrMapOvr>
  <p:transition>
    <p:zoom dir="in"/>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6858000"/>
          </a:xfrm>
        </p:spPr>
        <p:txBody>
          <a:bodyPr/>
          <a:lstStyle/>
          <a:p>
            <a:r>
              <a:rPr lang="el-GR" dirty="0"/>
              <a:t> </a:t>
            </a:r>
            <a:endParaRPr lang="en-US" dirty="0"/>
          </a:p>
          <a:p>
            <a:endParaRPr lang="en-US" dirty="0"/>
          </a:p>
        </p:txBody>
      </p:sp>
      <p:sp>
        <p:nvSpPr>
          <p:cNvPr id="4" name="TextBox 3"/>
          <p:cNvSpPr txBox="1"/>
          <p:nvPr/>
        </p:nvSpPr>
        <p:spPr>
          <a:xfrm>
            <a:off x="-108520" y="-99392"/>
            <a:ext cx="184731" cy="461665"/>
          </a:xfrm>
          <a:prstGeom prst="rect">
            <a:avLst/>
          </a:prstGeom>
          <a:noFill/>
        </p:spPr>
        <p:txBody>
          <a:bodyPr wrap="none" rtlCol="0">
            <a:spAutoFit/>
          </a:bodyPr>
          <a:lstStyle/>
          <a:p>
            <a:endParaRPr lang="el-GR" sz="2400" b="1" dirty="0">
              <a:solidFill>
                <a:schemeClr val="bg1"/>
              </a:solidFill>
            </a:endParaRPr>
          </a:p>
        </p:txBody>
      </p:sp>
      <p:sp>
        <p:nvSpPr>
          <p:cNvPr id="5" name="TextBox 4"/>
          <p:cNvSpPr txBox="1"/>
          <p:nvPr/>
        </p:nvSpPr>
        <p:spPr>
          <a:xfrm>
            <a:off x="-900608" y="836712"/>
            <a:ext cx="184731" cy="369332"/>
          </a:xfrm>
          <a:prstGeom prst="rect">
            <a:avLst/>
          </a:prstGeom>
          <a:noFill/>
        </p:spPr>
        <p:txBody>
          <a:bodyPr wrap="none" rtlCol="0">
            <a:spAutoFit/>
          </a:bodyPr>
          <a:lstStyle/>
          <a:p>
            <a:endParaRPr lang="el-GR" dirty="0"/>
          </a:p>
        </p:txBody>
      </p:sp>
      <p:pic>
        <p:nvPicPr>
          <p:cNvPr id="8194" name="Picture 2"/>
          <p:cNvPicPr>
            <a:picLocks noChangeAspect="1" noChangeArrowheads="1"/>
          </p:cNvPicPr>
          <p:nvPr/>
        </p:nvPicPr>
        <p:blipFill>
          <a:blip r:embed="rId2" cstate="print"/>
          <a:srcRect/>
          <a:stretch>
            <a:fillRect/>
          </a:stretch>
        </p:blipFill>
        <p:spPr bwMode="auto">
          <a:xfrm>
            <a:off x="-108519" y="0"/>
            <a:ext cx="9252520" cy="6858000"/>
          </a:xfrm>
          <a:prstGeom prst="rect">
            <a:avLst/>
          </a:prstGeom>
          <a:noFill/>
          <a:ln w="9525">
            <a:noFill/>
            <a:miter lim="800000"/>
            <a:headEnd/>
            <a:tailEnd/>
          </a:ln>
        </p:spPr>
      </p:pic>
      <p:sp>
        <p:nvSpPr>
          <p:cNvPr id="9" name="TextBox 8"/>
          <p:cNvSpPr txBox="1"/>
          <p:nvPr/>
        </p:nvSpPr>
        <p:spPr>
          <a:xfrm>
            <a:off x="1331640" y="6237312"/>
            <a:ext cx="4232441" cy="369332"/>
          </a:xfrm>
          <a:prstGeom prst="rect">
            <a:avLst/>
          </a:prstGeom>
          <a:noFill/>
        </p:spPr>
        <p:txBody>
          <a:bodyPr wrap="none" rtlCol="0">
            <a:spAutoFit/>
          </a:bodyPr>
          <a:lstStyle/>
          <a:p>
            <a:r>
              <a:rPr lang="en-US" dirty="0" err="1"/>
              <a:t>Christoph</a:t>
            </a:r>
            <a:r>
              <a:rPr lang="en-US" dirty="0"/>
              <a:t> and Elisabeth Schulz, ca. 1930–35.</a:t>
            </a:r>
            <a:endParaRPr lang="el-GR" dirty="0"/>
          </a:p>
        </p:txBody>
      </p:sp>
    </p:spTree>
  </p:cSld>
  <p:clrMapOvr>
    <a:masterClrMapping/>
  </p:clrMapOvr>
  <p:transition>
    <p:zoom dir="in"/>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l-GR" dirty="0">
                <a:solidFill>
                  <a:srgbClr val="F9F7D3"/>
                </a:solidFill>
              </a:rPr>
              <a:t> Τα ζώα συνέχισαν να υφίστανται το μαρτύριο της ανατομής και σε αυτόν τον αιώνα, όπως και να εκτίθενται προς θέαση από το κοινό, είτε ως βαλσαμωμένα σε διάφορα μουσεία, μέσα από σύνθετα διοράματα που αναπαριστούσαν το φυσικό περιβάλλον των ζώων, είτε ζωντανά σε ζωολογικούς κήπους. </a:t>
            </a:r>
          </a:p>
          <a:p>
            <a:r>
              <a:rPr lang="el-GR" dirty="0">
                <a:solidFill>
                  <a:srgbClr val="F9F7D3"/>
                </a:solidFill>
              </a:rPr>
              <a:t>Αντικείμενο του θεάματος δεν ήταν μόνο τα εκτιθέμενα ζώα, αλλά μέσω αυτών, η κατίσχυση του πολιτισμού επί της φύσης και των ευρωπαϊκών αποικιακών χωρών επί των </a:t>
            </a:r>
            <a:r>
              <a:rPr lang="el-GR" dirty="0" err="1">
                <a:solidFill>
                  <a:srgbClr val="F9F7D3"/>
                </a:solidFill>
              </a:rPr>
              <a:t>αποικιοκρατούμενων</a:t>
            </a:r>
            <a:r>
              <a:rPr lang="el-GR" dirty="0">
                <a:solidFill>
                  <a:srgbClr val="F9F7D3"/>
                </a:solidFill>
              </a:rPr>
              <a:t> περιοχών του πλανήτη. Η σύλληψη, ο θάνατος και το βαλσάμωμα του ζώου από τους κυνηγούς του ήταν μια συνεκδοχή της </a:t>
            </a:r>
            <a:r>
              <a:rPr lang="el-GR" dirty="0">
                <a:solidFill>
                  <a:srgbClr val="FFC000"/>
                </a:solidFill>
              </a:rPr>
              <a:t>κατάκτησης της χώρας </a:t>
            </a:r>
            <a:r>
              <a:rPr lang="el-GR" dirty="0">
                <a:solidFill>
                  <a:srgbClr val="F9F7D3"/>
                </a:solidFill>
              </a:rPr>
              <a:t>όπου κατοικούσε αρχικά ελεύθερο το ζώο. </a:t>
            </a:r>
            <a:endParaRPr lang="en-US" dirty="0">
              <a:solidFill>
                <a:srgbClr val="F9F7D3"/>
              </a:solidFill>
            </a:endParaRPr>
          </a:p>
          <a:p>
            <a:endParaRPr lang="el-GR" dirty="0">
              <a:solidFill>
                <a:srgbClr val="F9F7D3"/>
              </a:solidFill>
            </a:endParaRPr>
          </a:p>
          <a:p>
            <a:endParaRPr lang="el-GR" dirty="0">
              <a:solidFill>
                <a:srgbClr val="F9F7D3"/>
              </a:solidFill>
            </a:endParaRPr>
          </a:p>
          <a:p>
            <a:endParaRPr lang="el-GR" dirty="0">
              <a:solidFill>
                <a:srgbClr val="F9F7D3"/>
              </a:solidFill>
            </a:endParaRPr>
          </a:p>
        </p:txBody>
      </p:sp>
    </p:spTree>
  </p:cSld>
  <p:clrMapOvr>
    <a:masterClrMapping/>
  </p:clrMapOvr>
  <p:transition>
    <p:zoom dir="in"/>
  </p:transition>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424456"/>
      </a:dk2>
      <a:lt2>
        <a:srgbClr val="DEDEDE"/>
      </a:lt2>
      <a:accent1>
        <a:srgbClr val="53548A"/>
      </a:accent1>
      <a:accent2>
        <a:srgbClr val="D3FB53"/>
      </a:accent2>
      <a:accent3>
        <a:srgbClr val="A04DA3"/>
      </a:accent3>
      <a:accent4>
        <a:srgbClr val="C4652D"/>
      </a:accent4>
      <a:accent5>
        <a:srgbClr val="8B5D3D"/>
      </a:accent5>
      <a:accent6>
        <a:srgbClr val="5C92B5"/>
      </a:accent6>
      <a:hlink>
        <a:srgbClr val="FFFF00"/>
      </a:hlink>
      <a:folHlink>
        <a:srgbClr val="C2A874"/>
      </a:folHlink>
    </a:clrScheme>
    <a:fontScheme name="Custom 1">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Module</Template>
  <TotalTime>6159</TotalTime>
  <Words>7741</Words>
  <Application>Microsoft Macintosh PowerPoint</Application>
  <PresentationFormat>Προβολή στην οθόνη (4:3)</PresentationFormat>
  <Paragraphs>516</Paragraphs>
  <Slides>87</Slides>
  <Notes>0</Notes>
  <HiddenSlides>0</HiddenSlides>
  <MMClips>0</MMClips>
  <ScaleCrop>false</ScaleCrop>
  <HeadingPairs>
    <vt:vector size="6" baseType="variant">
      <vt:variant>
        <vt:lpstr>Γραμματοσειρές που χρησιμοποιούνται</vt:lpstr>
      </vt:variant>
      <vt:variant>
        <vt:i4>2</vt:i4>
      </vt:variant>
      <vt:variant>
        <vt:lpstr>Θέμα</vt:lpstr>
      </vt:variant>
      <vt:variant>
        <vt:i4>1</vt:i4>
      </vt:variant>
      <vt:variant>
        <vt:lpstr>Τίτλοι διαφανειών</vt:lpstr>
      </vt:variant>
      <vt:variant>
        <vt:i4>87</vt:i4>
      </vt:variant>
    </vt:vector>
  </HeadingPairs>
  <TitlesOfParts>
    <vt:vector size="90" baseType="lpstr">
      <vt:lpstr>Arial</vt:lpstr>
      <vt:lpstr>Garamond</vt:lpstr>
      <vt:lpstr>Office Theme</vt:lpstr>
      <vt:lpstr>Κεφάλαιο τέταρτο Στους κήπους του 19ου αιώνα.  Το πέρασμα στον 20ό αιώνα.</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ΘΕΑΤΡΙΚΑ BESTIARIA</dc:title>
  <dc:creator>user</dc:creator>
  <cp:lastModifiedBy>Λίλυ Αλεξιάδου</cp:lastModifiedBy>
  <cp:revision>95</cp:revision>
  <dcterms:created xsi:type="dcterms:W3CDTF">2018-10-07T16:16:04Z</dcterms:created>
  <dcterms:modified xsi:type="dcterms:W3CDTF">2021-11-15T15:49:03Z</dcterms:modified>
</cp:coreProperties>
</file>