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432" r:id="rId3"/>
    <p:sldId id="433" r:id="rId4"/>
    <p:sldId id="257" r:id="rId5"/>
    <p:sldId id="365" r:id="rId6"/>
    <p:sldId id="325" r:id="rId7"/>
    <p:sldId id="261" r:id="rId8"/>
    <p:sldId id="366" r:id="rId9"/>
    <p:sldId id="367" r:id="rId10"/>
    <p:sldId id="434" r:id="rId11"/>
    <p:sldId id="368" r:id="rId12"/>
    <p:sldId id="371" r:id="rId13"/>
    <p:sldId id="372" r:id="rId14"/>
    <p:sldId id="435" r:id="rId15"/>
    <p:sldId id="436" r:id="rId16"/>
    <p:sldId id="437" r:id="rId17"/>
    <p:sldId id="324" r:id="rId18"/>
    <p:sldId id="438" r:id="rId19"/>
    <p:sldId id="439" r:id="rId20"/>
    <p:sldId id="440" r:id="rId21"/>
    <p:sldId id="373" r:id="rId22"/>
    <p:sldId id="441" r:id="rId23"/>
    <p:sldId id="442" r:id="rId24"/>
    <p:sldId id="369" r:id="rId25"/>
    <p:sldId id="443" r:id="rId26"/>
    <p:sldId id="444" r:id="rId27"/>
    <p:sldId id="374" r:id="rId28"/>
    <p:sldId id="446" r:id="rId29"/>
    <p:sldId id="445" r:id="rId30"/>
    <p:sldId id="447" r:id="rId31"/>
    <p:sldId id="448" r:id="rId32"/>
    <p:sldId id="449" r:id="rId33"/>
    <p:sldId id="452" r:id="rId34"/>
    <p:sldId id="453" r:id="rId35"/>
    <p:sldId id="454" r:id="rId36"/>
    <p:sldId id="450" r:id="rId37"/>
    <p:sldId id="451" r:id="rId38"/>
    <p:sldId id="370" r:id="rId39"/>
    <p:sldId id="457" r:id="rId40"/>
    <p:sldId id="456" r:id="rId41"/>
    <p:sldId id="458" r:id="rId42"/>
    <p:sldId id="459" r:id="rId43"/>
    <p:sldId id="460" r:id="rId44"/>
    <p:sldId id="461" r:id="rId45"/>
    <p:sldId id="463" r:id="rId46"/>
    <p:sldId id="462" r:id="rId47"/>
    <p:sldId id="464" r:id="rId48"/>
    <p:sldId id="465" r:id="rId49"/>
    <p:sldId id="391" r:id="rId50"/>
    <p:sldId id="466" r:id="rId51"/>
    <p:sldId id="467" r:id="rId52"/>
    <p:sldId id="389" r:id="rId53"/>
    <p:sldId id="468" r:id="rId54"/>
    <p:sldId id="469" r:id="rId55"/>
    <p:sldId id="470" r:id="rId56"/>
    <p:sldId id="471" r:id="rId57"/>
    <p:sldId id="472" r:id="rId58"/>
    <p:sldId id="375" r:id="rId59"/>
    <p:sldId id="377" r:id="rId60"/>
    <p:sldId id="473" r:id="rId61"/>
    <p:sldId id="474" r:id="rId62"/>
    <p:sldId id="475" r:id="rId63"/>
    <p:sldId id="393" r:id="rId64"/>
    <p:sldId id="482" r:id="rId65"/>
    <p:sldId id="376" r:id="rId66"/>
    <p:sldId id="478" r:id="rId67"/>
    <p:sldId id="479" r:id="rId68"/>
    <p:sldId id="480" r:id="rId69"/>
    <p:sldId id="378" r:id="rId70"/>
    <p:sldId id="476" r:id="rId71"/>
    <p:sldId id="380" r:id="rId72"/>
    <p:sldId id="402" r:id="rId73"/>
    <p:sldId id="379" r:id="rId74"/>
    <p:sldId id="481" r:id="rId7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9F7D3"/>
    <a:srgbClr val="CCFFFF"/>
    <a:srgbClr val="CCFF99"/>
    <a:srgbClr val="00FF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594"/>
    <p:restoredTop sz="95903" autoAdjust="0"/>
  </p:normalViewPr>
  <p:slideViewPr>
    <p:cSldViewPr>
      <p:cViewPr>
        <p:scale>
          <a:sx n="125" d="100"/>
          <a:sy n="125" d="100"/>
        </p:scale>
        <p:origin x="1240" y="2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E6788576-804A-4918-BBFC-3A6F14720F1E}" type="datetimeFigureOut">
              <a:rPr lang="el-GR" smtClean="0"/>
              <a:pPr/>
              <a:t>22/11/21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E6788576-804A-4918-BBFC-3A6F14720F1E}" type="datetimeFigureOut">
              <a:rPr lang="el-GR" smtClean="0"/>
              <a:pPr/>
              <a:t>22/11/21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E6788576-804A-4918-BBFC-3A6F14720F1E}" type="datetimeFigureOut">
              <a:rPr lang="el-GR" smtClean="0"/>
              <a:pPr/>
              <a:t>22/11/21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E6788576-804A-4918-BBFC-3A6F14720F1E}" type="datetimeFigureOut">
              <a:rPr lang="el-GR" smtClean="0"/>
              <a:pPr/>
              <a:t>22/11/21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788576-804A-4918-BBFC-3A6F14720F1E}" type="datetimeFigureOut">
              <a:rPr lang="el-GR" smtClean="0"/>
              <a:pPr/>
              <a:t>22/11/21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E6788576-804A-4918-BBFC-3A6F14720F1E}" type="datetimeFigureOut">
              <a:rPr lang="el-GR" smtClean="0"/>
              <a:pPr/>
              <a:t>22/11/21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E6788576-804A-4918-BBFC-3A6F14720F1E}" type="datetimeFigureOut">
              <a:rPr lang="el-GR" smtClean="0"/>
              <a:pPr/>
              <a:t>22/11/21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E6788576-804A-4918-BBFC-3A6F14720F1E}" type="datetimeFigureOut">
              <a:rPr lang="el-GR" smtClean="0"/>
              <a:pPr/>
              <a:t>22/11/21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88576-804A-4918-BBFC-3A6F14720F1E}" type="datetimeFigureOut">
              <a:rPr lang="el-GR" smtClean="0"/>
              <a:pPr/>
              <a:t>22/11/21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788576-804A-4918-BBFC-3A6F14720F1E}" type="datetimeFigureOut">
              <a:rPr lang="el-GR" smtClean="0"/>
              <a:pPr/>
              <a:t>22/11/21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788576-804A-4918-BBFC-3A6F14720F1E}" type="datetimeFigureOut">
              <a:rPr lang="el-GR" smtClean="0"/>
              <a:pPr/>
              <a:t>22/11/21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88576-804A-4918-BBFC-3A6F14720F1E}" type="datetimeFigureOut">
              <a:rPr lang="el-GR" smtClean="0"/>
              <a:pPr/>
              <a:t>22/11/21</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1B7B7-320F-4893-9E88-DB5E3E65ECA8}"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dir="in"/>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75199"/>
            <a:ext cx="7772400" cy="2882801"/>
          </a:xfrm>
        </p:spPr>
        <p:txBody>
          <a:bodyPr>
            <a:normAutofit/>
          </a:bodyPr>
          <a:lstStyle/>
          <a:p>
            <a:r>
              <a:rPr lang="el-GR" b="1" dirty="0">
                <a:solidFill>
                  <a:srgbClr val="F9F7D3"/>
                </a:solidFill>
              </a:rPr>
              <a:t>Κεφάλαιο Πέμπτο </a:t>
            </a:r>
            <a:br>
              <a:rPr lang="el-GR" dirty="0">
                <a:solidFill>
                  <a:srgbClr val="F9F7D3"/>
                </a:solidFill>
              </a:rPr>
            </a:br>
            <a:r>
              <a:rPr lang="el-GR" b="1" dirty="0">
                <a:solidFill>
                  <a:srgbClr val="F9F7D3"/>
                </a:solidFill>
              </a:rPr>
              <a:t>Η σκηνική </a:t>
            </a:r>
            <a:r>
              <a:rPr lang="el-GR" b="1" dirty="0" err="1">
                <a:solidFill>
                  <a:srgbClr val="F9F7D3"/>
                </a:solidFill>
              </a:rPr>
              <a:t>ζωογραφία</a:t>
            </a:r>
            <a:r>
              <a:rPr lang="el-GR" b="1" dirty="0">
                <a:solidFill>
                  <a:srgbClr val="F9F7D3"/>
                </a:solidFill>
              </a:rPr>
              <a:t> στον 20ό και τον 21</a:t>
            </a:r>
            <a:r>
              <a:rPr lang="el-GR" b="1" baseline="30000" dirty="0">
                <a:solidFill>
                  <a:srgbClr val="F9F7D3"/>
                </a:solidFill>
              </a:rPr>
              <a:t>ο</a:t>
            </a:r>
            <a:r>
              <a:rPr lang="el-GR" b="1" dirty="0">
                <a:solidFill>
                  <a:srgbClr val="F9F7D3"/>
                </a:solidFill>
              </a:rPr>
              <a:t> αιώνα</a:t>
            </a:r>
            <a:endParaRPr lang="el-GR" dirty="0">
              <a:solidFill>
                <a:srgbClr val="F9F7D3"/>
              </a:solidFill>
            </a:endParaRPr>
          </a:p>
        </p:txBody>
      </p:sp>
      <p:sp>
        <p:nvSpPr>
          <p:cNvPr id="57346" name="AutoShape 2" descr="Σχετική εικόνα"/>
          <p:cNvSpPr>
            <a:spLocks noChangeAspect="1" noChangeArrowheads="1"/>
          </p:cNvSpPr>
          <p:nvPr/>
        </p:nvSpPr>
        <p:spPr bwMode="auto">
          <a:xfrm>
            <a:off x="155575" y="-2376488"/>
            <a:ext cx="7610475" cy="49530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7348" name="Picture 4" descr="https://www.babybytes.nl/ckeup/20170101-632.jpg"/>
          <p:cNvPicPr>
            <a:picLocks noChangeAspect="1" noChangeArrowheads="1"/>
          </p:cNvPicPr>
          <p:nvPr/>
        </p:nvPicPr>
        <p:blipFill>
          <a:blip r:embed="rId2" cstate="print"/>
          <a:srcRect/>
          <a:stretch>
            <a:fillRect/>
          </a:stretch>
        </p:blipFill>
        <p:spPr bwMode="auto">
          <a:xfrm>
            <a:off x="35496" y="-729630"/>
            <a:ext cx="9108504" cy="4590678"/>
          </a:xfrm>
          <a:prstGeom prst="rect">
            <a:avLst/>
          </a:prstGeom>
          <a:noFill/>
        </p:spPr>
      </p:pic>
    </p:spTree>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l-GR" dirty="0"/>
              <a:t>                          </a:t>
            </a:r>
            <a:endParaRPr lang="el-GR" dirty="0">
              <a:solidFill>
                <a:srgbClr val="00FFFF"/>
              </a:solidFill>
            </a:endParaRPr>
          </a:p>
          <a:p>
            <a:pPr>
              <a:buNone/>
            </a:pPr>
            <a:r>
              <a:rPr lang="el-GR" dirty="0"/>
              <a:t>						</a:t>
            </a:r>
            <a:endParaRPr lang="en-US" dirty="0"/>
          </a:p>
          <a:p>
            <a:endParaRPr lang="en-US" dirty="0"/>
          </a:p>
          <a:p>
            <a:endParaRPr lang="el-GR" dirty="0"/>
          </a:p>
          <a:p>
            <a:endParaRPr lang="el-GR" dirty="0"/>
          </a:p>
          <a:p>
            <a:endParaRPr lang="el-GR" dirty="0"/>
          </a:p>
        </p:txBody>
      </p:sp>
      <p:sp>
        <p:nvSpPr>
          <p:cNvPr id="6" name="Rounded Rectangular Callout 5"/>
          <p:cNvSpPr/>
          <p:nvPr/>
        </p:nvSpPr>
        <p:spPr>
          <a:xfrm>
            <a:off x="0" y="0"/>
            <a:ext cx="4355976" cy="6858000"/>
          </a:xfrm>
          <a:prstGeom prst="wedgeRoundRectCallout">
            <a:avLst>
              <a:gd name="adj1" fmla="val -49897"/>
              <a:gd name="adj2" fmla="val 1428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el-GR" b="1" dirty="0" err="1"/>
              <a:t>Επιτελεστική</a:t>
            </a:r>
            <a:r>
              <a:rPr lang="el-GR" b="1" dirty="0"/>
              <a:t> δράση δημιουργίας ριζωματικής σχέσης με το γουρούνι, συγκρότησης μιας </a:t>
            </a:r>
            <a:r>
              <a:rPr lang="el-GR" b="1" dirty="0" err="1"/>
              <a:t>αντιουσιοκρατικής</a:t>
            </a:r>
            <a:r>
              <a:rPr lang="el-GR" b="1" dirty="0"/>
              <a:t> οπτικής, συνδυασμού ανθρώπινων και ζωικών δερματικών κυττάρων. </a:t>
            </a:r>
          </a:p>
          <a:p>
            <a:endParaRPr lang="el-GR" b="1" dirty="0"/>
          </a:p>
          <a:p>
            <a:r>
              <a:rPr lang="el-GR" b="1" dirty="0"/>
              <a:t>Επιδιώκει να αμφισβητήσει κεντρικές πολιτικές και ιδεολογικές παραστάσεις (λ.χ. για τη γυναικεία </a:t>
            </a:r>
            <a:r>
              <a:rPr lang="el-GR" b="1" dirty="0" err="1"/>
              <a:t>σωματικότητα</a:t>
            </a:r>
            <a:r>
              <a:rPr lang="el-GR" b="1" dirty="0"/>
              <a:t> ή τη θέση των ζώων στην ανθρώπινη κοινωνία) και τους θεσμούς που συνδέονται με αυτές. </a:t>
            </a:r>
          </a:p>
          <a:p>
            <a:endParaRPr lang="el-GR" b="1" dirty="0"/>
          </a:p>
          <a:p>
            <a:r>
              <a:rPr lang="el-GR" b="1" dirty="0"/>
              <a:t>Υπάρχει και μια ολόκληρη πολιτική των γίγνεσθαι-ζώο που εντοπίζεται στις παρυφές, στις </a:t>
            </a:r>
            <a:r>
              <a:rPr lang="el-GR" b="1" dirty="0" err="1"/>
              <a:t>ανομικές</a:t>
            </a:r>
            <a:r>
              <a:rPr lang="el-GR" b="1" dirty="0"/>
              <a:t> μεθορίους, στις </a:t>
            </a:r>
            <a:r>
              <a:rPr lang="el-GR" b="1" dirty="0" err="1"/>
              <a:t>παραβατικές</a:t>
            </a:r>
            <a:r>
              <a:rPr lang="el-GR" b="1" dirty="0"/>
              <a:t> ζώνες και εκφράζουν κυρίως μειονοτικές ή καταπιεσμένες, απαγορευμένες ή εξεγερμένες κοινωνικές ομάδες. </a:t>
            </a:r>
          </a:p>
        </p:txBody>
      </p:sp>
      <p:sp>
        <p:nvSpPr>
          <p:cNvPr id="9" name="Rounded Rectangular Callout 8"/>
          <p:cNvSpPr/>
          <p:nvPr/>
        </p:nvSpPr>
        <p:spPr>
          <a:xfrm>
            <a:off x="4355976" y="0"/>
            <a:ext cx="4788024" cy="6858000"/>
          </a:xfrm>
          <a:prstGeom prst="wedgeRoundRectCallout">
            <a:avLst>
              <a:gd name="adj1" fmla="val -49897"/>
              <a:gd name="adj2" fmla="val 14281"/>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el-GR" b="1" dirty="0">
                <a:solidFill>
                  <a:schemeClr val="bg1"/>
                </a:solidFill>
              </a:rPr>
              <a:t>«Το ζήτημα δεν είναι να «κάνεις» το σκυλί […]. Τα γίγνεσθαι-ζώο είναι αρχικά μιας άλλης ισχύος, εφ’ όσον δεν έχουν την πραγματικότητά τους στο ζώο που μιμούνται ή που αντιστοιχούν, αλλά στα ίδια, σε εκείνο που μας αρπάζει με μιας και μας κάνει να γίνουμε μια γειτνίαση, ένα αδιαχώριστο, που βγάζει από το ζώο κάτι κοινό, κάτι πολύ περισσότερο από κάθε εξημέρωση, από κάθε χρήση, από κάθε μίμηση: </a:t>
            </a:r>
            <a:r>
              <a:rPr lang="en-US" b="1" dirty="0">
                <a:solidFill>
                  <a:schemeClr val="bg1"/>
                </a:solidFill>
              </a:rPr>
              <a:t>“</a:t>
            </a:r>
            <a:r>
              <a:rPr lang="el-GR" b="1" dirty="0">
                <a:solidFill>
                  <a:schemeClr val="bg1"/>
                </a:solidFill>
              </a:rPr>
              <a:t>το Κτήνος</a:t>
            </a:r>
            <a:r>
              <a:rPr lang="en-US" b="1" dirty="0">
                <a:solidFill>
                  <a:schemeClr val="bg1"/>
                </a:solidFill>
              </a:rPr>
              <a:t>”</a:t>
            </a:r>
            <a:r>
              <a:rPr lang="el-GR" b="1" dirty="0">
                <a:solidFill>
                  <a:schemeClr val="bg1"/>
                </a:solidFill>
              </a:rPr>
              <a:t>».</a:t>
            </a:r>
          </a:p>
        </p:txBody>
      </p:sp>
    </p:spTree>
  </p:cSld>
  <p:clrMapOvr>
    <a:masterClrMapping/>
  </p:clrMapOvr>
  <p:transition>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pic>
        <p:nvPicPr>
          <p:cNvPr id="108546" name="Picture 2" descr="Αποτέλεσμα εικόνας για Kira O’Reilly: Falling Αsleep With a Pig"/>
          <p:cNvPicPr>
            <a:picLocks noChangeAspect="1" noChangeArrowheads="1"/>
          </p:cNvPicPr>
          <p:nvPr/>
        </p:nvPicPr>
        <p:blipFill>
          <a:blip r:embed="rId2" cstate="print"/>
          <a:srcRect/>
          <a:stretch>
            <a:fillRect/>
          </a:stretch>
        </p:blipFill>
        <p:spPr bwMode="auto">
          <a:xfrm>
            <a:off x="-3179" y="0"/>
            <a:ext cx="9191831" cy="6858000"/>
          </a:xfrm>
          <a:prstGeom prst="rect">
            <a:avLst/>
          </a:prstGeom>
          <a:noFill/>
        </p:spPr>
      </p:pic>
      <p:sp>
        <p:nvSpPr>
          <p:cNvPr id="5" name="TextBox 4"/>
          <p:cNvSpPr txBox="1"/>
          <p:nvPr/>
        </p:nvSpPr>
        <p:spPr>
          <a:xfrm>
            <a:off x="0" y="260648"/>
            <a:ext cx="4463081" cy="646331"/>
          </a:xfrm>
          <a:prstGeom prst="rect">
            <a:avLst/>
          </a:prstGeom>
          <a:noFill/>
        </p:spPr>
        <p:txBody>
          <a:bodyPr wrap="none" rtlCol="0">
            <a:spAutoFit/>
          </a:bodyPr>
          <a:lstStyle/>
          <a:p>
            <a:r>
              <a:rPr lang="en-US" b="1" dirty="0">
                <a:solidFill>
                  <a:schemeClr val="bg1"/>
                </a:solidFill>
              </a:rPr>
              <a:t>O</a:t>
            </a:r>
            <a:r>
              <a:rPr lang="el-GR" b="1" dirty="0">
                <a:solidFill>
                  <a:schemeClr val="bg1"/>
                </a:solidFill>
              </a:rPr>
              <a:t>’</a:t>
            </a:r>
            <a:r>
              <a:rPr lang="en-US" b="1" dirty="0">
                <a:solidFill>
                  <a:schemeClr val="bg1"/>
                </a:solidFill>
              </a:rPr>
              <a:t>Reilly</a:t>
            </a:r>
            <a:r>
              <a:rPr lang="el-GR" b="1" dirty="0">
                <a:solidFill>
                  <a:schemeClr val="bg1"/>
                </a:solidFill>
              </a:rPr>
              <a:t>:</a:t>
            </a:r>
            <a:r>
              <a:rPr lang="en-US" b="1" i="1" dirty="0">
                <a:solidFill>
                  <a:schemeClr val="bg1"/>
                </a:solidFill>
              </a:rPr>
              <a:t>Falling</a:t>
            </a:r>
            <a:r>
              <a:rPr lang="el-GR" b="1" i="1" dirty="0">
                <a:solidFill>
                  <a:schemeClr val="bg1"/>
                </a:solidFill>
              </a:rPr>
              <a:t> Α</a:t>
            </a:r>
            <a:r>
              <a:rPr lang="en-US" b="1" i="1" dirty="0">
                <a:solidFill>
                  <a:schemeClr val="bg1"/>
                </a:solidFill>
              </a:rPr>
              <a:t>sleep With a Pig</a:t>
            </a:r>
            <a:r>
              <a:rPr lang="el-GR" b="1" dirty="0">
                <a:solidFill>
                  <a:schemeClr val="bg1"/>
                </a:solidFill>
              </a:rPr>
              <a:t>, (36 ώρες</a:t>
            </a:r>
          </a:p>
          <a:p>
            <a:r>
              <a:rPr lang="el-GR" b="1" dirty="0">
                <a:solidFill>
                  <a:schemeClr val="bg1"/>
                </a:solidFill>
              </a:rPr>
              <a:t> </a:t>
            </a:r>
            <a:r>
              <a:rPr lang="en-US" b="1" dirty="0">
                <a:solidFill>
                  <a:schemeClr val="bg1"/>
                </a:solidFill>
              </a:rPr>
              <a:t>Manchester</a:t>
            </a:r>
            <a:r>
              <a:rPr lang="el-GR" b="1" dirty="0">
                <a:solidFill>
                  <a:schemeClr val="bg1"/>
                </a:solidFill>
              </a:rPr>
              <a:t> ή 72 ώρες στο Λονδίνο 2009 </a:t>
            </a:r>
          </a:p>
        </p:txBody>
      </p:sp>
    </p:spTree>
  </p:cSld>
  <p:clrMapOvr>
    <a:masterClrMapping/>
  </p:clrMapOvr>
  <p:transition>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1">
              <a:buNone/>
            </a:pPr>
            <a:r>
              <a:rPr lang="el-GR" sz="2000" dirty="0">
                <a:solidFill>
                  <a:srgbClr val="F9F7D3"/>
                </a:solidFill>
              </a:rPr>
              <a:t>						</a:t>
            </a:r>
            <a:r>
              <a:rPr lang="el-GR" sz="2400" dirty="0">
                <a:solidFill>
                  <a:srgbClr val="F9F7D3"/>
                </a:solidFill>
              </a:rPr>
              <a:t>Ζωντανό, θηλυκό γουρούνι, η 						</a:t>
            </a:r>
            <a:r>
              <a:rPr lang="en-US" sz="2400" dirty="0" err="1">
                <a:solidFill>
                  <a:srgbClr val="F9F7D3"/>
                </a:solidFill>
              </a:rPr>
              <a:t>Deliah</a:t>
            </a:r>
            <a:r>
              <a:rPr lang="el-GR" sz="2400" dirty="0">
                <a:solidFill>
                  <a:srgbClr val="F9F7D3"/>
                </a:solidFill>
              </a:rPr>
              <a:t>, με την 	οποία η </a:t>
            </a:r>
            <a:r>
              <a:rPr lang="en-US" sz="2400" dirty="0">
                <a:solidFill>
                  <a:srgbClr val="F9F7D3"/>
                </a:solidFill>
              </a:rPr>
              <a:t>performer</a:t>
            </a:r>
            <a:r>
              <a:rPr lang="el-GR" sz="2400" dirty="0">
                <a:solidFill>
                  <a:srgbClr val="F9F7D3"/>
                </a:solidFill>
              </a:rPr>
              <a:t> 					μοιράζεται πολλές ώρες ύπνου και 					εγρήγορσης. Δύο διαφορετικά 						θηλαστικά, ένα ανθρώπινο και ένα μη 					ανθρώπινο, συμβιώνουν σε έναν χώρο 					όπου μπορούν να αγγίξουν, να 						ακούσουν, να μυρίσουν το ένα το άλλο, να κοιταχτούν ενώ αποκοιμιούνται, ενώ ξυπνούν, ενώ τρώνε, να μοιραστούν στιγμές μετάβασης σε άγνωστα πεδία συνύπαρξης, σε </a:t>
            </a:r>
            <a:r>
              <a:rPr lang="el-GR" sz="2400" dirty="0" err="1">
                <a:solidFill>
                  <a:srgbClr val="F9F7D3"/>
                </a:solidFill>
              </a:rPr>
              <a:t>υπναγωγικές</a:t>
            </a:r>
            <a:r>
              <a:rPr lang="el-GR" sz="2400" dirty="0">
                <a:solidFill>
                  <a:srgbClr val="F9F7D3"/>
                </a:solidFill>
              </a:rPr>
              <a:t> καταστάσεις, σε ονειρώδη περιεχόμενα. </a:t>
            </a:r>
          </a:p>
          <a:p>
            <a:pPr lvl="1">
              <a:buNone/>
            </a:pPr>
            <a:endParaRPr lang="el-GR" sz="2400" dirty="0">
              <a:solidFill>
                <a:srgbClr val="F9F7D3"/>
              </a:solidFill>
            </a:endParaRPr>
          </a:p>
          <a:p>
            <a:pPr lvl="1">
              <a:buNone/>
            </a:pPr>
            <a:r>
              <a:rPr lang="el-GR" sz="2400" dirty="0">
                <a:solidFill>
                  <a:srgbClr val="F9F7D3"/>
                </a:solidFill>
              </a:rPr>
              <a:t>Μια τέτοια πολλαπλή συνάντηση κάνει την </a:t>
            </a:r>
            <a:r>
              <a:rPr lang="en-US" sz="2400" dirty="0">
                <a:solidFill>
                  <a:srgbClr val="F9F7D3"/>
                </a:solidFill>
              </a:rPr>
              <a:t>O</a:t>
            </a:r>
            <a:r>
              <a:rPr lang="el-GR" sz="2400" dirty="0">
                <a:solidFill>
                  <a:srgbClr val="F9F7D3"/>
                </a:solidFill>
              </a:rPr>
              <a:t>’</a:t>
            </a:r>
            <a:r>
              <a:rPr lang="en-US" sz="2400" dirty="0">
                <a:solidFill>
                  <a:srgbClr val="F9F7D3"/>
                </a:solidFill>
              </a:rPr>
              <a:t>Reilly</a:t>
            </a:r>
            <a:r>
              <a:rPr lang="el-GR" sz="2400" dirty="0">
                <a:solidFill>
                  <a:srgbClr val="F9F7D3"/>
                </a:solidFill>
              </a:rPr>
              <a:t> να αναρωτιέται τι είδους όνειρα μπορεί να βλέπει η </a:t>
            </a:r>
            <a:r>
              <a:rPr lang="en-US" sz="2400" dirty="0" err="1">
                <a:solidFill>
                  <a:srgbClr val="F9F7D3"/>
                </a:solidFill>
              </a:rPr>
              <a:t>Deliah</a:t>
            </a:r>
            <a:r>
              <a:rPr lang="el-GR" sz="2400" dirty="0">
                <a:solidFill>
                  <a:srgbClr val="F9F7D3"/>
                </a:solidFill>
              </a:rPr>
              <a:t>, αλλά και κάθε άλλο ζώο, πώς αισθάνεται δίπλα της την ανθρώπινη παρουσία </a:t>
            </a:r>
            <a:r>
              <a:rPr lang="el-GR" sz="2400" dirty="0" err="1">
                <a:solidFill>
                  <a:srgbClr val="F9F7D3"/>
                </a:solidFill>
              </a:rPr>
              <a:t>κ.ο.κ</a:t>
            </a:r>
            <a:r>
              <a:rPr lang="el-GR" sz="2400" dirty="0">
                <a:solidFill>
                  <a:srgbClr val="F9F7D3"/>
                </a:solidFill>
              </a:rPr>
              <a:t>. Η γειτνίαση όμως της </a:t>
            </a:r>
            <a:r>
              <a:rPr lang="en-US" sz="2400" dirty="0">
                <a:solidFill>
                  <a:srgbClr val="F9F7D3"/>
                </a:solidFill>
              </a:rPr>
              <a:t>O</a:t>
            </a:r>
            <a:r>
              <a:rPr lang="el-GR" sz="2400" dirty="0">
                <a:solidFill>
                  <a:srgbClr val="F9F7D3"/>
                </a:solidFill>
              </a:rPr>
              <a:t>’</a:t>
            </a:r>
            <a:r>
              <a:rPr lang="en-US" sz="2400" dirty="0">
                <a:solidFill>
                  <a:srgbClr val="F9F7D3"/>
                </a:solidFill>
              </a:rPr>
              <a:t>Reilly</a:t>
            </a:r>
            <a:r>
              <a:rPr lang="el-GR" sz="2400" dirty="0">
                <a:solidFill>
                  <a:srgbClr val="F9F7D3"/>
                </a:solidFill>
              </a:rPr>
              <a:t> με την </a:t>
            </a:r>
            <a:r>
              <a:rPr lang="en-US" sz="2400" dirty="0" err="1">
                <a:solidFill>
                  <a:srgbClr val="F9F7D3"/>
                </a:solidFill>
              </a:rPr>
              <a:t>Deliah</a:t>
            </a:r>
            <a:r>
              <a:rPr lang="el-GR" sz="2400" dirty="0">
                <a:solidFill>
                  <a:srgbClr val="F9F7D3"/>
                </a:solidFill>
              </a:rPr>
              <a:t> οδηγεί την πρώτη σε μια </a:t>
            </a:r>
            <a:r>
              <a:rPr lang="el-GR" sz="2400" dirty="0">
                <a:solidFill>
                  <a:srgbClr val="FFC000"/>
                </a:solidFill>
              </a:rPr>
              <a:t>ενσώματη γνώση </a:t>
            </a:r>
            <a:r>
              <a:rPr lang="el-GR" sz="2400" dirty="0">
                <a:solidFill>
                  <a:srgbClr val="F9F7D3"/>
                </a:solidFill>
              </a:rPr>
              <a:t>που δεν θα μπορούσε να αποκτήσει χωρίς τη γειτνίαση αυτήν.</a:t>
            </a:r>
          </a:p>
          <a:p>
            <a:pPr>
              <a:buNone/>
            </a:pPr>
            <a:endParaRPr lang="el-GR" sz="2400" dirty="0">
              <a:solidFill>
                <a:srgbClr val="F9F7D3"/>
              </a:solidFill>
            </a:endParaRPr>
          </a:p>
          <a:p>
            <a:endParaRPr lang="el-GR" sz="2400" dirty="0">
              <a:solidFill>
                <a:srgbClr val="F9F7D3"/>
              </a:solidFill>
            </a:endParaRPr>
          </a:p>
          <a:p>
            <a:endParaRPr lang="el-GR" sz="2400" dirty="0">
              <a:solidFill>
                <a:srgbClr val="F9F7D3"/>
              </a:solidFill>
            </a:endParaRPr>
          </a:p>
        </p:txBody>
      </p:sp>
      <p:sp>
        <p:nvSpPr>
          <p:cNvPr id="107522" name="AutoShape 2" descr="Σχετική εικόνα"/>
          <p:cNvSpPr>
            <a:spLocks noChangeAspect="1" noChangeArrowheads="1"/>
          </p:cNvSpPr>
          <p:nvPr/>
        </p:nvSpPr>
        <p:spPr bwMode="auto">
          <a:xfrm>
            <a:off x="155575" y="-1736725"/>
            <a:ext cx="4972050" cy="36195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7524" name="Picture 4" descr="Σχετική εικόνα"/>
          <p:cNvPicPr>
            <a:picLocks noChangeAspect="1" noChangeArrowheads="1"/>
          </p:cNvPicPr>
          <p:nvPr/>
        </p:nvPicPr>
        <p:blipFill>
          <a:blip r:embed="rId2" cstate="print"/>
          <a:srcRect/>
          <a:stretch>
            <a:fillRect/>
          </a:stretch>
        </p:blipFill>
        <p:spPr bwMode="auto">
          <a:xfrm>
            <a:off x="-324544" y="-603448"/>
            <a:ext cx="4972050" cy="3619500"/>
          </a:xfrm>
          <a:prstGeom prst="rect">
            <a:avLst/>
          </a:prstGeom>
          <a:ln>
            <a:noFill/>
          </a:ln>
          <a:effectLst>
            <a:softEdge rad="112500"/>
          </a:effectLst>
        </p:spPr>
      </p:pic>
    </p:spTree>
  </p:cSld>
  <p:clrMapOvr>
    <a:masterClrMapping/>
  </p:clrMapOvr>
  <p:transition>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pic>
        <p:nvPicPr>
          <p:cNvPr id="106497" name="Picture 1"/>
          <p:cNvPicPr>
            <a:picLocks noChangeAspect="1" noChangeArrowheads="1"/>
          </p:cNvPicPr>
          <p:nvPr/>
        </p:nvPicPr>
        <p:blipFill>
          <a:blip r:embed="rId2" cstate="print"/>
          <a:srcRect/>
          <a:stretch>
            <a:fillRect/>
          </a:stretch>
        </p:blipFill>
        <p:spPr bwMode="auto">
          <a:xfrm>
            <a:off x="-40061" y="0"/>
            <a:ext cx="9184061" cy="7042710"/>
          </a:xfrm>
          <a:prstGeom prst="rect">
            <a:avLst/>
          </a:prstGeom>
          <a:noFill/>
          <a:ln w="9525">
            <a:noFill/>
            <a:miter lim="800000"/>
            <a:headEnd/>
            <a:tailEnd/>
          </a:ln>
        </p:spPr>
      </p:pic>
      <p:sp>
        <p:nvSpPr>
          <p:cNvPr id="6" name="TextBox 5"/>
          <p:cNvSpPr txBox="1"/>
          <p:nvPr/>
        </p:nvSpPr>
        <p:spPr>
          <a:xfrm>
            <a:off x="0" y="0"/>
            <a:ext cx="9144000" cy="3139321"/>
          </a:xfrm>
          <a:prstGeom prst="rect">
            <a:avLst/>
          </a:prstGeom>
          <a:noFill/>
        </p:spPr>
        <p:txBody>
          <a:bodyPr wrap="square" rtlCol="0">
            <a:spAutoFit/>
          </a:bodyPr>
          <a:lstStyle/>
          <a:p>
            <a:r>
              <a:rPr lang="el-GR" b="1" dirty="0">
                <a:solidFill>
                  <a:srgbClr val="F9F7D3"/>
                </a:solidFill>
              </a:rPr>
              <a:t>Παρόμοια στόχευση με την </a:t>
            </a:r>
            <a:r>
              <a:rPr lang="en-US" b="1" dirty="0">
                <a:solidFill>
                  <a:srgbClr val="F9F7D3"/>
                </a:solidFill>
              </a:rPr>
              <a:t>O</a:t>
            </a:r>
            <a:r>
              <a:rPr lang="el-GR" b="1" dirty="0">
                <a:solidFill>
                  <a:srgbClr val="F9F7D3"/>
                </a:solidFill>
              </a:rPr>
              <a:t>’</a:t>
            </a:r>
            <a:r>
              <a:rPr lang="en-US" b="1" dirty="0">
                <a:solidFill>
                  <a:srgbClr val="F9F7D3"/>
                </a:solidFill>
              </a:rPr>
              <a:t>Reilly</a:t>
            </a:r>
            <a:r>
              <a:rPr lang="el-GR" b="1" dirty="0">
                <a:solidFill>
                  <a:srgbClr val="F9F7D3"/>
                </a:solidFill>
              </a:rPr>
              <a:t> έχει και η </a:t>
            </a:r>
            <a:r>
              <a:rPr lang="en-US" b="1" dirty="0">
                <a:solidFill>
                  <a:srgbClr val="F9F7D3"/>
                </a:solidFill>
              </a:rPr>
              <a:t>Catherine Bell</a:t>
            </a:r>
            <a:r>
              <a:rPr lang="el-GR" b="1" dirty="0">
                <a:solidFill>
                  <a:srgbClr val="F9F7D3"/>
                </a:solidFill>
              </a:rPr>
              <a:t> στο </a:t>
            </a:r>
            <a:r>
              <a:rPr lang="en-US" b="1" i="1" dirty="0">
                <a:solidFill>
                  <a:srgbClr val="F9F7D3"/>
                </a:solidFill>
              </a:rPr>
              <a:t>Head over Eels</a:t>
            </a:r>
            <a:r>
              <a:rPr lang="el-GR" b="1" dirty="0">
                <a:solidFill>
                  <a:srgbClr val="F9F7D3"/>
                </a:solidFill>
              </a:rPr>
              <a:t> στη γκαλερί </a:t>
            </a:r>
            <a:r>
              <a:rPr lang="en-US" b="1" dirty="0" err="1">
                <a:solidFill>
                  <a:srgbClr val="F9F7D3"/>
                </a:solidFill>
              </a:rPr>
              <a:t>Bellas</a:t>
            </a:r>
            <a:r>
              <a:rPr lang="el-GR" b="1" dirty="0">
                <a:solidFill>
                  <a:srgbClr val="F9F7D3"/>
                </a:solidFill>
              </a:rPr>
              <a:t> του </a:t>
            </a:r>
            <a:r>
              <a:rPr lang="en-US" b="1" dirty="0">
                <a:solidFill>
                  <a:srgbClr val="F9F7D3"/>
                </a:solidFill>
              </a:rPr>
              <a:t>Brisbane</a:t>
            </a:r>
            <a:r>
              <a:rPr lang="el-GR" b="1" dirty="0">
                <a:solidFill>
                  <a:srgbClr val="F9F7D3"/>
                </a:solidFill>
              </a:rPr>
              <a:t> στην Αυστραλία το 1997, όπου η </a:t>
            </a:r>
            <a:r>
              <a:rPr lang="el-GR" b="1" dirty="0" err="1">
                <a:solidFill>
                  <a:srgbClr val="F9F7D3"/>
                </a:solidFill>
              </a:rPr>
              <a:t>καλλιτέχνις</a:t>
            </a:r>
            <a:r>
              <a:rPr lang="el-GR" b="1" dirty="0">
                <a:solidFill>
                  <a:srgbClr val="F9F7D3"/>
                </a:solidFill>
              </a:rPr>
              <a:t>, ντυμένη με μια ολόσωμη στολή από λατέξ και </a:t>
            </a:r>
            <a:r>
              <a:rPr lang="el-GR" b="1" dirty="0" err="1">
                <a:solidFill>
                  <a:srgbClr val="F9F7D3"/>
                </a:solidFill>
              </a:rPr>
              <a:t>νεοπρένιο</a:t>
            </a:r>
            <a:r>
              <a:rPr lang="el-GR" b="1" dirty="0">
                <a:solidFill>
                  <a:srgbClr val="F9F7D3"/>
                </a:solidFill>
              </a:rPr>
              <a:t>, βυθίζεται σε μια πισίνα γεμάτη από χέλια. Στη θέση αυτήν δύσκολα διακρίνεται το ανθρώπινο σώμα, καθώς χάνεται μέσα στη μαύρη επιφάνεια και μοιάζει να μετατρέπεται σε ένα υγρό και                                                 γλοιώδες </a:t>
            </a:r>
            <a:r>
              <a:rPr lang="el-GR" b="1" dirty="0">
                <a:solidFill>
                  <a:srgbClr val="FFC000"/>
                </a:solidFill>
              </a:rPr>
              <a:t>υβρίδιο</a:t>
            </a:r>
            <a:r>
              <a:rPr lang="el-GR" b="1" dirty="0">
                <a:solidFill>
                  <a:srgbClr val="F9F7D3"/>
                </a:solidFill>
              </a:rPr>
              <a:t>, λόγω της απόλυτης εγγύτητας με τα μη ανθρώπινα 			      ζώα που την καταποντίζουν. Το ανθρώπινο σώμα και τα χέλια 				      τείνουν να αποτελέσουν ένα υλικό </a:t>
            </a:r>
            <a:r>
              <a:rPr lang="en-US" b="1" dirty="0">
                <a:solidFill>
                  <a:srgbClr val="FFC000"/>
                </a:solidFill>
              </a:rPr>
              <a:t>continuum</a:t>
            </a:r>
            <a:r>
              <a:rPr lang="el-GR" b="1" dirty="0">
                <a:solidFill>
                  <a:srgbClr val="F9F7D3"/>
                </a:solidFill>
              </a:rPr>
              <a:t>, το ανθρώπινο 				      στοιχείο γίνεται έκκεντρο και ασαφές, ενώ αναζητεί γραμμές 			      διαφυγής μέσα στην πληθωρική </a:t>
            </a:r>
            <a:r>
              <a:rPr lang="el-GR" b="1" dirty="0" err="1">
                <a:solidFill>
                  <a:srgbClr val="F9F7D3"/>
                </a:solidFill>
              </a:rPr>
              <a:t>ζωικότητα</a:t>
            </a:r>
            <a:r>
              <a:rPr lang="el-GR" b="1" dirty="0">
                <a:solidFill>
                  <a:srgbClr val="F9F7D3"/>
                </a:solidFill>
              </a:rPr>
              <a:t> της πισίνας. </a:t>
            </a:r>
          </a:p>
          <a:p>
            <a:endParaRPr lang="el-GR" dirty="0"/>
          </a:p>
        </p:txBody>
      </p:sp>
    </p:spTree>
  </p:cSld>
  <p:clrMapOvr>
    <a:masterClrMapping/>
  </p:clrMapOvr>
  <p:transition>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sp>
        <p:nvSpPr>
          <p:cNvPr id="3" name="Subtitle 2"/>
          <p:cNvSpPr>
            <a:spLocks noGrp="1"/>
          </p:cNvSpPr>
          <p:nvPr>
            <p:ph type="subTitle" idx="1"/>
          </p:nvPr>
        </p:nvSpPr>
        <p:spPr>
          <a:xfrm>
            <a:off x="0" y="6400800"/>
            <a:ext cx="9144000" cy="457200"/>
          </a:xfrm>
        </p:spPr>
        <p:txBody>
          <a:bodyPr>
            <a:normAutofit fontScale="85000" lnSpcReduction="20000"/>
          </a:bodyPr>
          <a:lstStyle/>
          <a:p>
            <a:r>
              <a:rPr lang="fr-FR" b="1" dirty="0">
                <a:solidFill>
                  <a:schemeClr val="tx1"/>
                </a:solidFill>
                <a:latin typeface="Garamond" pitchFamily="18" charset="0"/>
              </a:rPr>
              <a:t>Marion Laval</a:t>
            </a:r>
            <a:r>
              <a:rPr lang="el-GR" b="1" dirty="0">
                <a:solidFill>
                  <a:schemeClr val="tx1"/>
                </a:solidFill>
                <a:latin typeface="Garamond" pitchFamily="18" charset="0"/>
              </a:rPr>
              <a:t>-</a:t>
            </a:r>
            <a:r>
              <a:rPr lang="fr-FR" b="1" dirty="0" err="1">
                <a:solidFill>
                  <a:schemeClr val="tx1"/>
                </a:solidFill>
                <a:latin typeface="Garamond" pitchFamily="18" charset="0"/>
              </a:rPr>
              <a:t>Jeantet</a:t>
            </a:r>
            <a:r>
              <a:rPr lang="en-US" b="1" dirty="0">
                <a:solidFill>
                  <a:schemeClr val="tx1"/>
                </a:solidFill>
                <a:latin typeface="Garamond" pitchFamily="18" charset="0"/>
              </a:rPr>
              <a:t>: </a:t>
            </a:r>
            <a:r>
              <a:rPr lang="fr-FR" b="1" i="1" dirty="0">
                <a:solidFill>
                  <a:schemeClr val="tx1"/>
                </a:solidFill>
                <a:latin typeface="Garamond" pitchFamily="18" charset="0"/>
              </a:rPr>
              <a:t>May the Horse live in Me</a:t>
            </a:r>
            <a:r>
              <a:rPr lang="fr-FR" b="1" dirty="0">
                <a:solidFill>
                  <a:schemeClr val="tx1"/>
                </a:solidFill>
                <a:latin typeface="Garamond" pitchFamily="18" charset="0"/>
              </a:rPr>
              <a:t> </a:t>
            </a:r>
            <a:r>
              <a:rPr lang="el-GR" b="1" dirty="0">
                <a:solidFill>
                  <a:schemeClr val="tx1"/>
                </a:solidFill>
                <a:latin typeface="Garamond" pitchFamily="18" charset="0"/>
              </a:rPr>
              <a:t>2011 </a:t>
            </a:r>
          </a:p>
        </p:txBody>
      </p:sp>
      <p:pic>
        <p:nvPicPr>
          <p:cNvPr id="1026" name="Picture 2" descr="C:\Users\user\Desktop\Διδακτορικά\Ζώα\Φωτό για ppt\Marion Laval-Jeantet May the Horse live in Me.jpg"/>
          <p:cNvPicPr>
            <a:picLocks noChangeAspect="1" noChangeArrowheads="1"/>
          </p:cNvPicPr>
          <p:nvPr/>
        </p:nvPicPr>
        <p:blipFill>
          <a:blip r:embed="rId2" cstate="print"/>
          <a:srcRect/>
          <a:stretch>
            <a:fillRect/>
          </a:stretch>
        </p:blipFill>
        <p:spPr bwMode="auto">
          <a:xfrm>
            <a:off x="-12810" y="0"/>
            <a:ext cx="9156810" cy="6400800"/>
          </a:xfrm>
          <a:prstGeom prst="rect">
            <a:avLst/>
          </a:prstGeom>
          <a:noFill/>
        </p:spPr>
      </p:pic>
    </p:spTree>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sp>
        <p:nvSpPr>
          <p:cNvPr id="3" name="Subtitle 2"/>
          <p:cNvSpPr>
            <a:spLocks noGrp="1"/>
          </p:cNvSpPr>
          <p:nvPr>
            <p:ph type="subTitle" idx="1"/>
          </p:nvPr>
        </p:nvSpPr>
        <p:spPr>
          <a:xfrm>
            <a:off x="0" y="6400800"/>
            <a:ext cx="9144000" cy="457200"/>
          </a:xfrm>
        </p:spPr>
        <p:txBody>
          <a:bodyPr>
            <a:normAutofit fontScale="85000" lnSpcReduction="20000"/>
          </a:bodyPr>
          <a:lstStyle/>
          <a:p>
            <a:r>
              <a:rPr lang="fr-FR" b="1" dirty="0">
                <a:solidFill>
                  <a:schemeClr val="tx1"/>
                </a:solidFill>
                <a:latin typeface="Garamond" pitchFamily="18" charset="0"/>
              </a:rPr>
              <a:t>Marion Laval</a:t>
            </a:r>
            <a:r>
              <a:rPr lang="el-GR" b="1" dirty="0">
                <a:solidFill>
                  <a:schemeClr val="tx1"/>
                </a:solidFill>
                <a:latin typeface="Garamond" pitchFamily="18" charset="0"/>
              </a:rPr>
              <a:t>-</a:t>
            </a:r>
            <a:r>
              <a:rPr lang="fr-FR" b="1" dirty="0" err="1">
                <a:solidFill>
                  <a:schemeClr val="tx1"/>
                </a:solidFill>
                <a:latin typeface="Garamond" pitchFamily="18" charset="0"/>
              </a:rPr>
              <a:t>Jeantet</a:t>
            </a:r>
            <a:r>
              <a:rPr lang="en-US" b="1" dirty="0">
                <a:solidFill>
                  <a:schemeClr val="tx1"/>
                </a:solidFill>
                <a:latin typeface="Garamond" pitchFamily="18" charset="0"/>
              </a:rPr>
              <a:t>: </a:t>
            </a:r>
            <a:r>
              <a:rPr lang="fr-FR" b="1" i="1" dirty="0">
                <a:solidFill>
                  <a:schemeClr val="tx1"/>
                </a:solidFill>
                <a:latin typeface="Garamond" pitchFamily="18" charset="0"/>
              </a:rPr>
              <a:t>May the Horse live in Me</a:t>
            </a:r>
            <a:r>
              <a:rPr lang="fr-FR" b="1" dirty="0">
                <a:solidFill>
                  <a:schemeClr val="tx1"/>
                </a:solidFill>
                <a:latin typeface="Garamond" pitchFamily="18" charset="0"/>
              </a:rPr>
              <a:t> </a:t>
            </a:r>
            <a:r>
              <a:rPr lang="el-GR" b="1" dirty="0">
                <a:solidFill>
                  <a:schemeClr val="tx1"/>
                </a:solidFill>
                <a:latin typeface="Garamond" pitchFamily="18" charset="0"/>
              </a:rPr>
              <a:t>2011 </a:t>
            </a:r>
          </a:p>
        </p:txBody>
      </p:sp>
      <p:pic>
        <p:nvPicPr>
          <p:cNvPr id="1026" name="Picture 2" descr="C:\Users\user\Desktop\Διδακτορικά\Ζώα\Φωτό για ppt\Marion Laval-Jeantet May the Horse live in Me.jpg"/>
          <p:cNvPicPr>
            <a:picLocks noChangeAspect="1" noChangeArrowheads="1"/>
          </p:cNvPicPr>
          <p:nvPr/>
        </p:nvPicPr>
        <p:blipFill>
          <a:blip r:embed="rId2" cstate="print"/>
          <a:srcRect/>
          <a:stretch>
            <a:fillRect/>
          </a:stretch>
        </p:blipFill>
        <p:spPr bwMode="auto">
          <a:xfrm>
            <a:off x="-12810" y="0"/>
            <a:ext cx="9156810" cy="6400800"/>
          </a:xfrm>
          <a:prstGeom prst="rect">
            <a:avLst/>
          </a:prstGeom>
          <a:noFill/>
        </p:spPr>
      </p:pic>
      <p:sp>
        <p:nvSpPr>
          <p:cNvPr id="5" name="TextBox 4"/>
          <p:cNvSpPr txBox="1"/>
          <p:nvPr/>
        </p:nvSpPr>
        <p:spPr>
          <a:xfrm>
            <a:off x="0" y="-25643"/>
            <a:ext cx="9273693" cy="3970318"/>
          </a:xfrm>
          <a:prstGeom prst="rect">
            <a:avLst/>
          </a:prstGeom>
          <a:noFill/>
        </p:spPr>
        <p:txBody>
          <a:bodyPr wrap="none" rtlCol="0">
            <a:spAutoFit/>
          </a:bodyPr>
          <a:lstStyle/>
          <a:p>
            <a:r>
              <a:rPr lang="el-GR" b="1" dirty="0">
                <a:solidFill>
                  <a:schemeClr val="bg1"/>
                </a:solidFill>
              </a:rPr>
              <a:t>Στο πλαίσιο του γίγνεσθαι-ζώο μπορούν εντάσσονται διάφορα εγχειρήματα της βιοτεχνολογικής </a:t>
            </a:r>
          </a:p>
          <a:p>
            <a:r>
              <a:rPr lang="el-GR" b="1" dirty="0">
                <a:solidFill>
                  <a:schemeClr val="bg1"/>
                </a:solidFill>
              </a:rPr>
              <a:t>τέχνης (</a:t>
            </a:r>
            <a:r>
              <a:rPr lang="en-US" b="1" dirty="0">
                <a:solidFill>
                  <a:schemeClr val="bg1"/>
                </a:solidFill>
              </a:rPr>
              <a:t>bio</a:t>
            </a:r>
            <a:r>
              <a:rPr lang="el-GR" b="1" dirty="0">
                <a:solidFill>
                  <a:schemeClr val="bg1"/>
                </a:solidFill>
              </a:rPr>
              <a:t>-</a:t>
            </a:r>
            <a:r>
              <a:rPr lang="en-US" b="1" dirty="0">
                <a:solidFill>
                  <a:schemeClr val="bg1"/>
                </a:solidFill>
              </a:rPr>
              <a:t>art</a:t>
            </a:r>
            <a:r>
              <a:rPr lang="el-GR" b="1" dirty="0">
                <a:solidFill>
                  <a:schemeClr val="bg1"/>
                </a:solidFill>
              </a:rPr>
              <a:t>), κατά τα οποία οι ριζωματικές                               σχέσεις αποκτούν υλική και </a:t>
            </a:r>
          </a:p>
          <a:p>
            <a:r>
              <a:rPr lang="el-GR" b="1" dirty="0">
                <a:solidFill>
                  <a:schemeClr val="bg1"/>
                </a:solidFill>
              </a:rPr>
              <a:t>βιοχημική υπόσταση. Τέτοια είναι η περίπτωση                              της Γαλλίδας </a:t>
            </a:r>
            <a:r>
              <a:rPr lang="fr-FR" b="1" dirty="0">
                <a:solidFill>
                  <a:schemeClr val="bg1"/>
                </a:solidFill>
              </a:rPr>
              <a:t>Marion </a:t>
            </a:r>
            <a:endParaRPr lang="el-GR" b="1" dirty="0">
              <a:solidFill>
                <a:schemeClr val="bg1"/>
              </a:solidFill>
            </a:endParaRPr>
          </a:p>
          <a:p>
            <a:r>
              <a:rPr lang="fr-FR" b="1" dirty="0">
                <a:solidFill>
                  <a:schemeClr val="bg1"/>
                </a:solidFill>
              </a:rPr>
              <a:t>Laval</a:t>
            </a:r>
            <a:r>
              <a:rPr lang="el-GR" b="1" dirty="0">
                <a:solidFill>
                  <a:schemeClr val="bg1"/>
                </a:solidFill>
              </a:rPr>
              <a:t>-</a:t>
            </a:r>
            <a:r>
              <a:rPr lang="fr-FR" b="1" dirty="0" err="1">
                <a:solidFill>
                  <a:schemeClr val="bg1"/>
                </a:solidFill>
              </a:rPr>
              <a:t>Jeantet</a:t>
            </a:r>
            <a:r>
              <a:rPr lang="el-GR" b="1" dirty="0">
                <a:solidFill>
                  <a:schemeClr val="bg1"/>
                </a:solidFill>
              </a:rPr>
              <a:t>, οι έρευνες της οποίας                                               στρέφονται στην εθνολογία και </a:t>
            </a:r>
          </a:p>
          <a:p>
            <a:r>
              <a:rPr lang="el-GR" b="1" dirty="0">
                <a:solidFill>
                  <a:schemeClr val="bg1"/>
                </a:solidFill>
              </a:rPr>
              <a:t>την ψυχολογία, στην εκπαίδευση και                                                 την οικολογική στράτευση. Στις </a:t>
            </a:r>
          </a:p>
          <a:p>
            <a:r>
              <a:rPr lang="el-GR" b="1" dirty="0">
                <a:solidFill>
                  <a:schemeClr val="bg1"/>
                </a:solidFill>
              </a:rPr>
              <a:t>22 Φεβρουαρίου 2011 δεν δίστασε,                                                    στην </a:t>
            </a:r>
            <a:r>
              <a:rPr lang="en-US" b="1" dirty="0">
                <a:solidFill>
                  <a:schemeClr val="bg1"/>
                </a:solidFill>
              </a:rPr>
              <a:t>performance </a:t>
            </a:r>
            <a:r>
              <a:rPr lang="el-GR" b="1" i="1" dirty="0" err="1">
                <a:solidFill>
                  <a:schemeClr val="bg1"/>
                </a:solidFill>
              </a:rPr>
              <a:t>Que</a:t>
            </a:r>
            <a:r>
              <a:rPr lang="el-GR" b="1" i="1" dirty="0">
                <a:solidFill>
                  <a:schemeClr val="bg1"/>
                </a:solidFill>
              </a:rPr>
              <a:t> </a:t>
            </a:r>
            <a:r>
              <a:rPr lang="el-GR" b="1" i="1" dirty="0" err="1">
                <a:solidFill>
                  <a:schemeClr val="bg1"/>
                </a:solidFill>
              </a:rPr>
              <a:t>le</a:t>
            </a:r>
            <a:r>
              <a:rPr lang="el-GR" b="1" i="1" dirty="0">
                <a:solidFill>
                  <a:schemeClr val="bg1"/>
                </a:solidFill>
              </a:rPr>
              <a:t> </a:t>
            </a:r>
          </a:p>
          <a:p>
            <a:r>
              <a:rPr lang="el-GR" b="1" i="1" dirty="0" err="1">
                <a:solidFill>
                  <a:schemeClr val="bg1"/>
                </a:solidFill>
              </a:rPr>
              <a:t>cheval</a:t>
            </a:r>
            <a:r>
              <a:rPr lang="el-GR" b="1" i="1" dirty="0">
                <a:solidFill>
                  <a:schemeClr val="bg1"/>
                </a:solidFill>
              </a:rPr>
              <a:t> </a:t>
            </a:r>
            <a:r>
              <a:rPr lang="el-GR" b="1" i="1" dirty="0" err="1">
                <a:solidFill>
                  <a:schemeClr val="bg1"/>
                </a:solidFill>
              </a:rPr>
              <a:t>vive</a:t>
            </a:r>
            <a:r>
              <a:rPr lang="el-GR" b="1" i="1" dirty="0">
                <a:solidFill>
                  <a:schemeClr val="bg1"/>
                </a:solidFill>
              </a:rPr>
              <a:t> </a:t>
            </a:r>
            <a:r>
              <a:rPr lang="el-GR" b="1" i="1" dirty="0" err="1">
                <a:solidFill>
                  <a:schemeClr val="bg1"/>
                </a:solidFill>
              </a:rPr>
              <a:t>en</a:t>
            </a:r>
            <a:r>
              <a:rPr lang="el-GR" b="1" i="1" dirty="0">
                <a:solidFill>
                  <a:schemeClr val="bg1"/>
                </a:solidFill>
              </a:rPr>
              <a:t> </a:t>
            </a:r>
            <a:r>
              <a:rPr lang="el-GR" b="1" i="1" dirty="0" err="1">
                <a:solidFill>
                  <a:schemeClr val="bg1"/>
                </a:solidFill>
              </a:rPr>
              <a:t>moi</a:t>
            </a:r>
            <a:r>
              <a:rPr lang="el-GR" b="1" dirty="0">
                <a:solidFill>
                  <a:schemeClr val="bg1"/>
                </a:solidFill>
              </a:rPr>
              <a:t>  που έδωσε στη                                                   γκαλερί </a:t>
            </a:r>
            <a:r>
              <a:rPr lang="fr-FR" b="1" dirty="0" err="1">
                <a:solidFill>
                  <a:schemeClr val="bg1"/>
                </a:solidFill>
              </a:rPr>
              <a:t>Kapelica</a:t>
            </a:r>
            <a:r>
              <a:rPr lang="fr-FR" b="1" i="1" dirty="0">
                <a:solidFill>
                  <a:schemeClr val="bg1"/>
                </a:solidFill>
              </a:rPr>
              <a:t> </a:t>
            </a:r>
            <a:r>
              <a:rPr lang="el-GR" b="1" dirty="0">
                <a:solidFill>
                  <a:schemeClr val="bg1"/>
                </a:solidFill>
              </a:rPr>
              <a:t>της</a:t>
            </a:r>
            <a:r>
              <a:rPr lang="el-GR" b="1" i="1" dirty="0">
                <a:solidFill>
                  <a:schemeClr val="bg1"/>
                </a:solidFill>
              </a:rPr>
              <a:t> </a:t>
            </a:r>
          </a:p>
          <a:p>
            <a:r>
              <a:rPr lang="el-GR" b="1" dirty="0">
                <a:solidFill>
                  <a:schemeClr val="bg1"/>
                </a:solidFill>
              </a:rPr>
              <a:t>Λιουμπλιάνας να εντάξει τον                                                               εαυτό της σε ένα πειραματικό </a:t>
            </a:r>
          </a:p>
          <a:p>
            <a:r>
              <a:rPr lang="el-GR" b="1" dirty="0">
                <a:solidFill>
                  <a:schemeClr val="bg1"/>
                </a:solidFill>
              </a:rPr>
              <a:t>εγχείρημα: να μεταγγίσει πλάσμα			           και </a:t>
            </a:r>
            <a:r>
              <a:rPr lang="el-GR" b="1" dirty="0" err="1">
                <a:solidFill>
                  <a:schemeClr val="bg1"/>
                </a:solidFill>
              </a:rPr>
              <a:t>ανοσοσφαιρίνες</a:t>
            </a:r>
            <a:r>
              <a:rPr lang="el-GR" b="1" dirty="0">
                <a:solidFill>
                  <a:schemeClr val="bg1"/>
                </a:solidFill>
              </a:rPr>
              <a:t> αλόγου στο </a:t>
            </a:r>
          </a:p>
          <a:p>
            <a:r>
              <a:rPr lang="el-GR" b="1" dirty="0">
                <a:solidFill>
                  <a:schemeClr val="bg1"/>
                </a:solidFill>
              </a:rPr>
              <a:t>σώμα της. Ο σκοπός ήταν να </a:t>
            </a:r>
          </a:p>
          <a:p>
            <a:r>
              <a:rPr lang="el-GR" b="1" dirty="0">
                <a:solidFill>
                  <a:schemeClr val="bg1"/>
                </a:solidFill>
              </a:rPr>
              <a:t>αποδειχθεί </a:t>
            </a:r>
            <a:r>
              <a:rPr lang="el-GR" b="1" dirty="0" err="1">
                <a:solidFill>
                  <a:schemeClr val="bg1"/>
                </a:solidFill>
              </a:rPr>
              <a:t>επιτελεστικά</a:t>
            </a:r>
            <a:r>
              <a:rPr lang="el-GR" b="1" dirty="0">
                <a:solidFill>
                  <a:schemeClr val="bg1"/>
                </a:solidFill>
              </a:rPr>
              <a:t> ότι </a:t>
            </a:r>
          </a:p>
          <a:p>
            <a:r>
              <a:rPr lang="el-GR" b="1" dirty="0">
                <a:solidFill>
                  <a:schemeClr val="bg1"/>
                </a:solidFill>
              </a:rPr>
              <a:t>το ζώο ζει μέσα της και να έρθει σε </a:t>
            </a:r>
          </a:p>
          <a:p>
            <a:r>
              <a:rPr lang="el-GR" b="1" i="1" dirty="0">
                <a:solidFill>
                  <a:schemeClr val="bg1"/>
                </a:solidFill>
              </a:rPr>
              <a:t>άμεση</a:t>
            </a:r>
            <a:r>
              <a:rPr lang="el-GR" b="1" dirty="0">
                <a:solidFill>
                  <a:schemeClr val="bg1"/>
                </a:solidFill>
              </a:rPr>
              <a:t>, </a:t>
            </a:r>
            <a:r>
              <a:rPr lang="el-GR" b="1" i="1" dirty="0">
                <a:solidFill>
                  <a:schemeClr val="bg1"/>
                </a:solidFill>
              </a:rPr>
              <a:t>πραγματική</a:t>
            </a:r>
            <a:r>
              <a:rPr lang="el-GR" b="1" dirty="0">
                <a:solidFill>
                  <a:schemeClr val="bg1"/>
                </a:solidFill>
              </a:rPr>
              <a:t> επικοινωνία με </a:t>
            </a:r>
          </a:p>
          <a:p>
            <a:r>
              <a:rPr lang="el-GR" b="1" dirty="0">
                <a:solidFill>
                  <a:schemeClr val="bg1"/>
                </a:solidFill>
              </a:rPr>
              <a:t>την </a:t>
            </a:r>
            <a:r>
              <a:rPr lang="el-GR" b="1" dirty="0" err="1">
                <a:solidFill>
                  <a:schemeClr val="bg1"/>
                </a:solidFill>
              </a:rPr>
              <a:t>ξενότητά</a:t>
            </a:r>
            <a:r>
              <a:rPr lang="el-GR" b="1" dirty="0">
                <a:solidFill>
                  <a:schemeClr val="bg1"/>
                </a:solidFill>
              </a:rPr>
              <a:t> της. </a:t>
            </a:r>
          </a:p>
        </p:txBody>
      </p:sp>
    </p:spTree>
  </p:cSld>
  <p:clrMapOvr>
    <a:masterClrMapping/>
  </p:clrMapOvr>
  <p:transition>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sp>
        <p:nvSpPr>
          <p:cNvPr id="3" name="Subtitle 2"/>
          <p:cNvSpPr>
            <a:spLocks noGrp="1"/>
          </p:cNvSpPr>
          <p:nvPr>
            <p:ph type="subTitle" idx="1"/>
          </p:nvPr>
        </p:nvSpPr>
        <p:spPr>
          <a:xfrm>
            <a:off x="0" y="6400800"/>
            <a:ext cx="9144000" cy="457200"/>
          </a:xfrm>
        </p:spPr>
        <p:txBody>
          <a:bodyPr>
            <a:normAutofit fontScale="85000" lnSpcReduction="20000"/>
          </a:bodyPr>
          <a:lstStyle/>
          <a:p>
            <a:r>
              <a:rPr lang="fr-FR" b="1" dirty="0">
                <a:solidFill>
                  <a:schemeClr val="tx1"/>
                </a:solidFill>
                <a:latin typeface="Garamond" pitchFamily="18" charset="0"/>
              </a:rPr>
              <a:t>Marion Laval</a:t>
            </a:r>
            <a:r>
              <a:rPr lang="el-GR" b="1" dirty="0">
                <a:solidFill>
                  <a:schemeClr val="tx1"/>
                </a:solidFill>
                <a:latin typeface="Garamond" pitchFamily="18" charset="0"/>
              </a:rPr>
              <a:t>-</a:t>
            </a:r>
            <a:r>
              <a:rPr lang="fr-FR" b="1" dirty="0" err="1">
                <a:solidFill>
                  <a:schemeClr val="tx1"/>
                </a:solidFill>
                <a:latin typeface="Garamond" pitchFamily="18" charset="0"/>
              </a:rPr>
              <a:t>Jeantet</a:t>
            </a:r>
            <a:r>
              <a:rPr lang="en-US" b="1" dirty="0">
                <a:solidFill>
                  <a:schemeClr val="tx1"/>
                </a:solidFill>
                <a:latin typeface="Garamond" pitchFamily="18" charset="0"/>
              </a:rPr>
              <a:t>: </a:t>
            </a:r>
            <a:r>
              <a:rPr lang="fr-FR" b="1" i="1" dirty="0">
                <a:solidFill>
                  <a:schemeClr val="tx1"/>
                </a:solidFill>
                <a:latin typeface="Garamond" pitchFamily="18" charset="0"/>
              </a:rPr>
              <a:t>May the Horse live in Me</a:t>
            </a:r>
            <a:r>
              <a:rPr lang="fr-FR" b="1" dirty="0">
                <a:solidFill>
                  <a:schemeClr val="tx1"/>
                </a:solidFill>
                <a:latin typeface="Garamond" pitchFamily="18" charset="0"/>
              </a:rPr>
              <a:t> </a:t>
            </a:r>
            <a:r>
              <a:rPr lang="el-GR" b="1" dirty="0">
                <a:solidFill>
                  <a:schemeClr val="tx1"/>
                </a:solidFill>
                <a:latin typeface="Garamond" pitchFamily="18" charset="0"/>
              </a:rPr>
              <a:t>2011 </a:t>
            </a:r>
          </a:p>
        </p:txBody>
      </p:sp>
      <p:pic>
        <p:nvPicPr>
          <p:cNvPr id="1026" name="Picture 2" descr="C:\Users\user\Desktop\Διδακτορικά\Ζώα\Φωτό για ppt\Marion Laval-Jeantet May the Horse live in Me.jpg"/>
          <p:cNvPicPr>
            <a:picLocks noChangeAspect="1" noChangeArrowheads="1"/>
          </p:cNvPicPr>
          <p:nvPr/>
        </p:nvPicPr>
        <p:blipFill>
          <a:blip r:embed="rId2" cstate="print"/>
          <a:srcRect/>
          <a:stretch>
            <a:fillRect/>
          </a:stretch>
        </p:blipFill>
        <p:spPr bwMode="auto">
          <a:xfrm>
            <a:off x="-12810" y="0"/>
            <a:ext cx="9156810" cy="6400800"/>
          </a:xfrm>
          <a:prstGeom prst="rect">
            <a:avLst/>
          </a:prstGeom>
          <a:noFill/>
        </p:spPr>
      </p:pic>
      <p:sp>
        <p:nvSpPr>
          <p:cNvPr id="5" name="TextBox 4"/>
          <p:cNvSpPr txBox="1"/>
          <p:nvPr/>
        </p:nvSpPr>
        <p:spPr>
          <a:xfrm>
            <a:off x="0" y="-25643"/>
            <a:ext cx="9278502" cy="3970318"/>
          </a:xfrm>
          <a:prstGeom prst="rect">
            <a:avLst/>
          </a:prstGeom>
          <a:noFill/>
        </p:spPr>
        <p:txBody>
          <a:bodyPr wrap="none" rtlCol="0">
            <a:spAutoFit/>
          </a:bodyPr>
          <a:lstStyle/>
          <a:p>
            <a:r>
              <a:rPr lang="el-GR" b="1" dirty="0">
                <a:solidFill>
                  <a:schemeClr val="bg1"/>
                </a:solidFill>
              </a:rPr>
              <a:t>Το εμπλουτισμένο αίμα της καλλιτέχνιδος, στο τέλος της </a:t>
            </a:r>
            <a:r>
              <a:rPr lang="en-US" b="1" dirty="0">
                <a:solidFill>
                  <a:schemeClr val="bg1"/>
                </a:solidFill>
              </a:rPr>
              <a:t>performance</a:t>
            </a:r>
            <a:r>
              <a:rPr lang="el-GR" b="1" dirty="0">
                <a:solidFill>
                  <a:schemeClr val="bg1"/>
                </a:solidFill>
              </a:rPr>
              <a:t>, πέρασε από τη διαδικασία </a:t>
            </a:r>
          </a:p>
          <a:p>
            <a:r>
              <a:rPr lang="el-GR" b="1" dirty="0">
                <a:solidFill>
                  <a:schemeClr val="bg1"/>
                </a:solidFill>
              </a:rPr>
              <a:t>ψύξεως και συντήρησης σε διαφορετικά μεταλλικά 		     κιβώτια, ενώ η ίδια με δύο </a:t>
            </a:r>
          </a:p>
          <a:p>
            <a:r>
              <a:rPr lang="el-GR" b="1" dirty="0">
                <a:solidFill>
                  <a:schemeClr val="bg1"/>
                </a:solidFill>
              </a:rPr>
              <a:t>προσθετικά πόδια που κατέληγαν σε οπλές, βάδιζε 	     στη σκηνή κρατώντας και </a:t>
            </a:r>
          </a:p>
          <a:p>
            <a:r>
              <a:rPr lang="el-GR" b="1" dirty="0">
                <a:solidFill>
                  <a:schemeClr val="bg1"/>
                </a:solidFill>
              </a:rPr>
              <a:t>χαϊδεύοντας το όμορφο μαύρο άλογο, 		                      το αίμα του οποίου είχε δεχθεί </a:t>
            </a:r>
          </a:p>
          <a:p>
            <a:r>
              <a:rPr lang="el-GR" b="1" dirty="0">
                <a:solidFill>
                  <a:schemeClr val="bg1"/>
                </a:solidFill>
              </a:rPr>
              <a:t>στον οργανισμό της. Η </a:t>
            </a:r>
            <a:r>
              <a:rPr lang="en-US" b="1" dirty="0">
                <a:solidFill>
                  <a:schemeClr val="bg1"/>
                </a:solidFill>
              </a:rPr>
              <a:t>performance</a:t>
            </a:r>
            <a:r>
              <a:rPr lang="el-GR" b="1" dirty="0">
                <a:solidFill>
                  <a:schemeClr val="bg1"/>
                </a:solidFill>
              </a:rPr>
              <a:t> 			      της </a:t>
            </a:r>
            <a:r>
              <a:rPr lang="fr-FR" b="1" dirty="0">
                <a:solidFill>
                  <a:schemeClr val="bg1"/>
                </a:solidFill>
              </a:rPr>
              <a:t>Laval</a:t>
            </a:r>
            <a:r>
              <a:rPr lang="el-GR" b="1" dirty="0">
                <a:solidFill>
                  <a:schemeClr val="bg1"/>
                </a:solidFill>
              </a:rPr>
              <a:t>-</a:t>
            </a:r>
            <a:r>
              <a:rPr lang="fr-FR" b="1" dirty="0" err="1">
                <a:solidFill>
                  <a:schemeClr val="bg1"/>
                </a:solidFill>
              </a:rPr>
              <a:t>Jeantet</a:t>
            </a:r>
            <a:r>
              <a:rPr lang="el-GR" b="1" dirty="0">
                <a:solidFill>
                  <a:schemeClr val="bg1"/>
                </a:solidFill>
              </a:rPr>
              <a:t> μπορεί να </a:t>
            </a:r>
          </a:p>
          <a:p>
            <a:r>
              <a:rPr lang="el-GR" b="1" dirty="0">
                <a:solidFill>
                  <a:schemeClr val="bg1"/>
                </a:solidFill>
              </a:rPr>
              <a:t>εκληφθεί ως μια ριζοσπαστική 			        χειρονομία </a:t>
            </a:r>
            <a:r>
              <a:rPr lang="el-GR" b="1" dirty="0">
                <a:solidFill>
                  <a:srgbClr val="0000FF"/>
                </a:solidFill>
              </a:rPr>
              <a:t>ειδολογικού </a:t>
            </a:r>
          </a:p>
          <a:p>
            <a:r>
              <a:rPr lang="el-GR" b="1" dirty="0">
                <a:solidFill>
                  <a:srgbClr val="0000FF"/>
                </a:solidFill>
              </a:rPr>
              <a:t>χιάσματος</a:t>
            </a:r>
            <a:r>
              <a:rPr lang="el-GR" b="1" dirty="0">
                <a:solidFill>
                  <a:schemeClr val="bg1"/>
                </a:solidFill>
              </a:rPr>
              <a:t>, μια πράξη κυριολεκτικά 		                        ακραίας ενσωμάτωσης που </a:t>
            </a:r>
          </a:p>
          <a:p>
            <a:r>
              <a:rPr lang="el-GR" b="1" dirty="0">
                <a:solidFill>
                  <a:schemeClr val="bg1"/>
                </a:solidFill>
              </a:rPr>
              <a:t>επεμβαίνει χειριστικά στη βιολογική                                                συγκρότηση του ανθρώπινου </a:t>
            </a:r>
          </a:p>
          <a:p>
            <a:r>
              <a:rPr lang="el-GR" b="1" dirty="0">
                <a:solidFill>
                  <a:schemeClr val="bg1"/>
                </a:solidFill>
              </a:rPr>
              <a:t>οργανισμού και αντιδρά στην 				       ανθρωπολογική μηχανή που </a:t>
            </a:r>
          </a:p>
          <a:p>
            <a:r>
              <a:rPr lang="el-GR" b="1" dirty="0">
                <a:solidFill>
                  <a:schemeClr val="bg1"/>
                </a:solidFill>
              </a:rPr>
              <a:t>ακατάπαυστα διαμερίζει τα 				         ανθρώπινα από τα μη ανθρώπινα </a:t>
            </a:r>
          </a:p>
          <a:p>
            <a:r>
              <a:rPr lang="el-GR" b="1" dirty="0">
                <a:solidFill>
                  <a:schemeClr val="bg1"/>
                </a:solidFill>
              </a:rPr>
              <a:t>ζώα, εντούτοις είναι μια επιλογή 			         προσανατολισμένη στην </a:t>
            </a:r>
          </a:p>
          <a:p>
            <a:r>
              <a:rPr lang="el-GR" b="1" dirty="0">
                <a:solidFill>
                  <a:schemeClr val="bg1"/>
                </a:solidFill>
              </a:rPr>
              <a:t>ανθρώπινη και όχι στη ζωική </a:t>
            </a:r>
          </a:p>
          <a:p>
            <a:r>
              <a:rPr lang="el-GR" b="1" dirty="0">
                <a:solidFill>
                  <a:schemeClr val="bg1"/>
                </a:solidFill>
              </a:rPr>
              <a:t>εμπειρία. </a:t>
            </a:r>
          </a:p>
          <a:p>
            <a:endParaRPr lang="el-GR" b="1" dirty="0">
              <a:solidFill>
                <a:schemeClr val="bg1"/>
              </a:solidFill>
            </a:endParaRPr>
          </a:p>
        </p:txBody>
      </p:sp>
    </p:spTree>
  </p:cSld>
  <p:clrMapOvr>
    <a:masterClrMapping/>
  </p:clrMapOvr>
  <p:transition>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l-GR" sz="2400" b="1" dirty="0">
                <a:solidFill>
                  <a:srgbClr val="F9F7D3"/>
                </a:solidFill>
              </a:rPr>
              <a:t>Ιδιαίτερη περίπτωση του γίγνεσθαι-ζώο αποτελεί το πρόγραμμα </a:t>
            </a:r>
            <a:r>
              <a:rPr lang="en-US" sz="2400" b="1" i="1" dirty="0">
                <a:solidFill>
                  <a:srgbClr val="F9F7D3"/>
                </a:solidFill>
              </a:rPr>
              <a:t>Embracing Animal</a:t>
            </a:r>
            <a:r>
              <a:rPr lang="el-GR" sz="2400" b="1" dirty="0">
                <a:solidFill>
                  <a:srgbClr val="F9F7D3"/>
                </a:solidFill>
              </a:rPr>
              <a:t> της </a:t>
            </a:r>
            <a:r>
              <a:rPr lang="en-US" sz="2400" b="1" dirty="0">
                <a:solidFill>
                  <a:srgbClr val="F9F7D3"/>
                </a:solidFill>
              </a:rPr>
              <a:t>Kathy High (</a:t>
            </a:r>
            <a:r>
              <a:rPr lang="el-GR" sz="2400" b="1" dirty="0">
                <a:solidFill>
                  <a:srgbClr val="F9F7D3"/>
                </a:solidFill>
              </a:rPr>
              <a:t>Μασαχουσέτη 2004-2006</a:t>
            </a:r>
            <a:r>
              <a:rPr lang="en-US" sz="2400" b="1" dirty="0">
                <a:solidFill>
                  <a:srgbClr val="F9F7D3"/>
                </a:solidFill>
              </a:rPr>
              <a:t>).</a:t>
            </a:r>
          </a:p>
          <a:p>
            <a:pPr>
              <a:buNone/>
            </a:pPr>
            <a:r>
              <a:rPr lang="el-GR" sz="2400" b="1" dirty="0">
                <a:solidFill>
                  <a:srgbClr val="F9F7D3"/>
                </a:solidFill>
              </a:rPr>
              <a:t>Πρωταγωνιστές : τρία </a:t>
            </a:r>
            <a:r>
              <a:rPr lang="el-GR" sz="2400" b="1" dirty="0" err="1">
                <a:solidFill>
                  <a:srgbClr val="F9F7D3"/>
                </a:solidFill>
              </a:rPr>
              <a:t>διαγονιδιακά</a:t>
            </a:r>
            <a:r>
              <a:rPr lang="el-GR" sz="2400" b="1" dirty="0">
                <a:solidFill>
                  <a:srgbClr val="F9F7D3"/>
                </a:solidFill>
              </a:rPr>
              <a:t> ποντίκια (</a:t>
            </a:r>
            <a:r>
              <a:rPr lang="en-US" sz="2400" b="1" dirty="0">
                <a:solidFill>
                  <a:srgbClr val="F9F7D3"/>
                </a:solidFill>
              </a:rPr>
              <a:t>Matilda</a:t>
            </a:r>
            <a:r>
              <a:rPr lang="el-GR" sz="2400" b="1" dirty="0">
                <a:solidFill>
                  <a:srgbClr val="F9F7D3"/>
                </a:solidFill>
              </a:rPr>
              <a:t>, </a:t>
            </a:r>
            <a:r>
              <a:rPr lang="en-US" sz="2400" b="1" dirty="0">
                <a:solidFill>
                  <a:srgbClr val="F9F7D3"/>
                </a:solidFill>
              </a:rPr>
              <a:t>Tara</a:t>
            </a:r>
            <a:r>
              <a:rPr lang="el-GR" sz="2400" b="1" dirty="0">
                <a:solidFill>
                  <a:srgbClr val="F9F7D3"/>
                </a:solidFill>
              </a:rPr>
              <a:t> και </a:t>
            </a:r>
            <a:r>
              <a:rPr lang="en-US" sz="2400" b="1" dirty="0">
                <a:solidFill>
                  <a:srgbClr val="F9F7D3"/>
                </a:solidFill>
              </a:rPr>
              <a:t>Star</a:t>
            </a:r>
            <a:r>
              <a:rPr lang="el-GR" sz="2400" b="1" dirty="0">
                <a:solidFill>
                  <a:srgbClr val="F9F7D3"/>
                </a:solidFill>
              </a:rPr>
              <a:t>), με φαινότυπο παρόμοιο με εκείνων των ανθρώπων που υποφέρουν από ρευματοειδείς δυσλειτουργίες. Κάποιο προγονικό έμβρυο των ποντικών αυτών είχε εμβολιαστεί με ανθρώπινο </a:t>
            </a:r>
            <a:r>
              <a:rPr lang="en-US" sz="2400" b="1" dirty="0">
                <a:solidFill>
                  <a:srgbClr val="F9F7D3"/>
                </a:solidFill>
              </a:rPr>
              <a:t>DNA</a:t>
            </a:r>
            <a:r>
              <a:rPr lang="el-GR" sz="2400" b="1" dirty="0">
                <a:solidFill>
                  <a:srgbClr val="F9F7D3"/>
                </a:solidFill>
              </a:rPr>
              <a:t> με συνέπεια το συγκεκριμένο γονίδιο να κληροδοτηθεί στις επόμενες γενιές και να προκύψει μια νέα κατηγορία πειραματόζωων. </a:t>
            </a:r>
          </a:p>
          <a:p>
            <a:pPr>
              <a:buNone/>
            </a:pPr>
            <a:r>
              <a:rPr lang="el-GR" sz="2400" b="1" dirty="0">
                <a:solidFill>
                  <a:srgbClr val="F9F7D3"/>
                </a:solidFill>
              </a:rPr>
              <a:t>Μια κυριολεκτική διασταύρωση </a:t>
            </a:r>
          </a:p>
          <a:p>
            <a:pPr>
              <a:buNone/>
            </a:pPr>
            <a:r>
              <a:rPr lang="el-GR" sz="2400" b="1" dirty="0">
                <a:solidFill>
                  <a:srgbClr val="F9F7D3"/>
                </a:solidFill>
              </a:rPr>
              <a:t>ανθρώπων και ζώων στον γενετικό </a:t>
            </a:r>
          </a:p>
          <a:p>
            <a:pPr>
              <a:buNone/>
            </a:pPr>
            <a:r>
              <a:rPr lang="el-GR" sz="2400" b="1" dirty="0">
                <a:solidFill>
                  <a:srgbClr val="F9F7D3"/>
                </a:solidFill>
              </a:rPr>
              <a:t>τους κώδικα: μια αντιστροφή του </a:t>
            </a:r>
          </a:p>
          <a:p>
            <a:pPr>
              <a:buNone/>
            </a:pPr>
            <a:r>
              <a:rPr lang="el-GR" sz="2400" b="1" dirty="0">
                <a:solidFill>
                  <a:srgbClr val="F9F7D3"/>
                </a:solidFill>
              </a:rPr>
              <a:t>γίγνεσθαι-ζώο σε οιονεί </a:t>
            </a:r>
          </a:p>
          <a:p>
            <a:pPr>
              <a:buNone/>
            </a:pPr>
            <a:r>
              <a:rPr lang="el-GR" sz="2400" b="1" dirty="0">
                <a:solidFill>
                  <a:srgbClr val="F9F7D3"/>
                </a:solidFill>
              </a:rPr>
              <a:t>γίγνεσθαι-άνθρωπος, από την </a:t>
            </a:r>
          </a:p>
          <a:p>
            <a:pPr>
              <a:buNone/>
            </a:pPr>
            <a:r>
              <a:rPr lang="el-GR" sz="2400" b="1" dirty="0">
                <a:solidFill>
                  <a:srgbClr val="F9F7D3"/>
                </a:solidFill>
              </a:rPr>
              <a:t>πλευρά του </a:t>
            </a:r>
            <a:r>
              <a:rPr lang="el-GR" sz="2400" b="1" dirty="0" err="1">
                <a:solidFill>
                  <a:srgbClr val="F9F7D3"/>
                </a:solidFill>
              </a:rPr>
              <a:t>διαγονιδιακού</a:t>
            </a:r>
            <a:r>
              <a:rPr lang="el-GR" sz="2400" b="1" dirty="0">
                <a:solidFill>
                  <a:srgbClr val="F9F7D3"/>
                </a:solidFill>
              </a:rPr>
              <a:t> ποντικού, </a:t>
            </a:r>
          </a:p>
          <a:p>
            <a:pPr>
              <a:buNone/>
            </a:pPr>
            <a:r>
              <a:rPr lang="el-GR" sz="2400" b="1" dirty="0">
                <a:solidFill>
                  <a:srgbClr val="F9F7D3"/>
                </a:solidFill>
              </a:rPr>
              <a:t>αλλά και μια ευθεία ματιά του </a:t>
            </a:r>
          </a:p>
          <a:p>
            <a:pPr>
              <a:buNone/>
            </a:pPr>
            <a:r>
              <a:rPr lang="el-GR" sz="2400" b="1" dirty="0">
                <a:solidFill>
                  <a:srgbClr val="F9F7D3"/>
                </a:solidFill>
              </a:rPr>
              <a:t>ανθρώπινου που έχει εμφυτευθεί </a:t>
            </a:r>
          </a:p>
          <a:p>
            <a:pPr>
              <a:buNone/>
            </a:pPr>
            <a:r>
              <a:rPr lang="el-GR" sz="2400" b="1" dirty="0">
                <a:solidFill>
                  <a:srgbClr val="F9F7D3"/>
                </a:solidFill>
              </a:rPr>
              <a:t>βιολογικά στο ζωικό. </a:t>
            </a:r>
          </a:p>
          <a:p>
            <a:endParaRPr lang="el-GR" sz="2400" b="1" dirty="0">
              <a:solidFill>
                <a:srgbClr val="F9F7D3"/>
              </a:solidFill>
            </a:endParaRPr>
          </a:p>
          <a:p>
            <a:endParaRPr lang="el-GR" sz="2400" b="1" dirty="0">
              <a:solidFill>
                <a:srgbClr val="F9F7D3"/>
              </a:solidFill>
            </a:endParaRPr>
          </a:p>
        </p:txBody>
      </p:sp>
      <p:pic>
        <p:nvPicPr>
          <p:cNvPr id="4" name="Εικόνα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8512" y="2996953"/>
            <a:ext cx="4644008" cy="3861048"/>
          </a:xfrm>
          <a:prstGeom prst="rect">
            <a:avLst/>
          </a:prstGeom>
          <a:ln>
            <a:noFill/>
          </a:ln>
          <a:effectLst>
            <a:softEdge rad="112500"/>
          </a:effectLst>
        </p:spPr>
      </p:pic>
    </p:spTree>
  </p:cSld>
  <p:clrMapOvr>
    <a:masterClrMapping/>
  </p:clrMapOvr>
  <p:transition>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l-GR" sz="2400" b="1" dirty="0">
                <a:solidFill>
                  <a:srgbClr val="F9F7D3"/>
                </a:solidFill>
              </a:rPr>
              <a:t>Τα ποντίκια αυτά είναι αντιπροσωπευτικά της σύγχρονης τάσης στις </a:t>
            </a:r>
          </a:p>
          <a:p>
            <a:pPr>
              <a:buNone/>
            </a:pPr>
            <a:r>
              <a:rPr lang="en-US" sz="2400" b="1" dirty="0">
                <a:solidFill>
                  <a:srgbClr val="F9F7D3"/>
                </a:solidFill>
              </a:rPr>
              <a:t>performances</a:t>
            </a:r>
            <a:r>
              <a:rPr lang="el-GR" sz="2400" b="1" dirty="0">
                <a:solidFill>
                  <a:srgbClr val="F9F7D3"/>
                </a:solidFill>
              </a:rPr>
              <a:t> με ζώα: το μη ανθρώπινο ζώο δεν παρουσιάζεται σε μια</a:t>
            </a:r>
          </a:p>
          <a:p>
            <a:pPr>
              <a:buNone/>
            </a:pPr>
            <a:r>
              <a:rPr lang="el-GR" sz="2400" b="1" dirty="0">
                <a:solidFill>
                  <a:srgbClr val="F9F7D3"/>
                </a:solidFill>
              </a:rPr>
              <a:t>συμβολική διάσταση αλλά σε μια </a:t>
            </a:r>
            <a:r>
              <a:rPr lang="el-GR" sz="2400" b="1" dirty="0">
                <a:solidFill>
                  <a:srgbClr val="FFC000"/>
                </a:solidFill>
              </a:rPr>
              <a:t>πραγματολογική βάση</a:t>
            </a:r>
            <a:r>
              <a:rPr lang="el-GR" sz="2400" b="1" dirty="0">
                <a:solidFill>
                  <a:srgbClr val="F9F7D3"/>
                </a:solidFill>
              </a:rPr>
              <a:t>, καθώς διαθέτει </a:t>
            </a:r>
          </a:p>
          <a:p>
            <a:pPr>
              <a:buNone/>
            </a:pPr>
            <a:r>
              <a:rPr lang="el-GR" sz="2400" b="1" dirty="0">
                <a:solidFill>
                  <a:srgbClr val="F9F7D3"/>
                </a:solidFill>
              </a:rPr>
              <a:t>μιαν ατομικότητα, μια μικρή ατομική ιστορία που συχνά συνδέεται με την</a:t>
            </a:r>
          </a:p>
          <a:p>
            <a:pPr>
              <a:buNone/>
            </a:pPr>
            <a:r>
              <a:rPr lang="el-GR" sz="2400" b="1" dirty="0">
                <a:solidFill>
                  <a:srgbClr val="F9F7D3"/>
                </a:solidFill>
              </a:rPr>
              <a:t>ιστορία των ανθρώπων. Άρα έχουμε μια διπλή διασταύρωση, όπου το </a:t>
            </a:r>
          </a:p>
          <a:p>
            <a:pPr>
              <a:buNone/>
            </a:pPr>
            <a:r>
              <a:rPr lang="el-GR" sz="2400" b="1" dirty="0">
                <a:solidFill>
                  <a:srgbClr val="F9F7D3"/>
                </a:solidFill>
              </a:rPr>
              <a:t>ανθρώπινο επενδύεται 				        στο ζωικό, το οποίο</a:t>
            </a:r>
          </a:p>
          <a:p>
            <a:pPr>
              <a:buNone/>
            </a:pPr>
            <a:r>
              <a:rPr lang="el-GR" sz="2400" b="1" dirty="0">
                <a:solidFill>
                  <a:srgbClr val="F9F7D3"/>
                </a:solidFill>
              </a:rPr>
              <a:t>μέσω της 						   </a:t>
            </a:r>
            <a:r>
              <a:rPr lang="en-US" sz="2400" b="1" dirty="0">
                <a:solidFill>
                  <a:srgbClr val="F9F7D3"/>
                </a:solidFill>
              </a:rPr>
              <a:t>performance</a:t>
            </a:r>
            <a:r>
              <a:rPr lang="el-GR" sz="2400" b="1" dirty="0">
                <a:solidFill>
                  <a:srgbClr val="F9F7D3"/>
                </a:solidFill>
              </a:rPr>
              <a:t>,</a:t>
            </a:r>
          </a:p>
          <a:p>
            <a:pPr>
              <a:buNone/>
            </a:pPr>
            <a:r>
              <a:rPr lang="el-GR" sz="2400" b="1" dirty="0">
                <a:solidFill>
                  <a:srgbClr val="F9F7D3"/>
                </a:solidFill>
              </a:rPr>
              <a:t>επενδύεται στο </a:t>
            </a:r>
          </a:p>
          <a:p>
            <a:pPr>
              <a:buNone/>
            </a:pPr>
            <a:r>
              <a:rPr lang="el-GR" sz="2400" b="1" dirty="0">
                <a:solidFill>
                  <a:srgbClr val="F9F7D3"/>
                </a:solidFill>
              </a:rPr>
              <a:t>ανθρώπινο. </a:t>
            </a:r>
          </a:p>
          <a:p>
            <a:pPr>
              <a:buNone/>
            </a:pPr>
            <a:endParaRPr lang="el-GR" sz="2400" b="1" dirty="0">
              <a:solidFill>
                <a:srgbClr val="F9F7D3"/>
              </a:solidFill>
            </a:endParaRPr>
          </a:p>
          <a:p>
            <a:pPr>
              <a:buNone/>
            </a:pPr>
            <a:endParaRPr lang="el-GR" sz="2400" b="1" dirty="0">
              <a:solidFill>
                <a:srgbClr val="F9F7D3"/>
              </a:solidFill>
            </a:endParaRPr>
          </a:p>
          <a:p>
            <a:endParaRPr lang="el-GR" sz="2400" b="1" dirty="0">
              <a:solidFill>
                <a:srgbClr val="F9F7D3"/>
              </a:solidFill>
            </a:endParaRPr>
          </a:p>
        </p:txBody>
      </p:sp>
      <p:pic>
        <p:nvPicPr>
          <p:cNvPr id="132098" name="Picture 2" descr="https://www.tandfonline.com/na101/home/literatum/publisher/tandf/journals/content/zjac20/2010/zjac20.v002.i01/jac.v2i0.5888/20170614/images/medium/zjac_a_11815339_uf0003_ob.jpg"/>
          <p:cNvPicPr>
            <a:picLocks noChangeAspect="1" noChangeArrowheads="1"/>
          </p:cNvPicPr>
          <p:nvPr/>
        </p:nvPicPr>
        <p:blipFill>
          <a:blip r:embed="rId2" cstate="print"/>
          <a:srcRect/>
          <a:stretch>
            <a:fillRect/>
          </a:stretch>
        </p:blipFill>
        <p:spPr bwMode="auto">
          <a:xfrm>
            <a:off x="2771801" y="2204864"/>
            <a:ext cx="3384376" cy="4762500"/>
          </a:xfrm>
          <a:prstGeom prst="rect">
            <a:avLst/>
          </a:prstGeom>
          <a:ln>
            <a:noFill/>
          </a:ln>
          <a:effectLst>
            <a:softEdge rad="112500"/>
          </a:effectLst>
        </p:spPr>
      </p:pic>
    </p:spTree>
  </p:cSld>
  <p:clrMapOvr>
    <a:masterClrMapping/>
  </p:clrMapOvr>
  <p:transition>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l-GR" sz="2400" b="1" dirty="0">
              <a:solidFill>
                <a:srgbClr val="F9F7D3"/>
              </a:solidFill>
            </a:endParaRPr>
          </a:p>
          <a:p>
            <a:pPr>
              <a:buNone/>
            </a:pPr>
            <a:endParaRPr lang="el-GR" sz="2400" b="1" dirty="0">
              <a:solidFill>
                <a:srgbClr val="F9F7D3"/>
              </a:solidFill>
            </a:endParaRPr>
          </a:p>
          <a:p>
            <a:endParaRPr lang="el-GR" sz="2400" b="1" dirty="0">
              <a:solidFill>
                <a:srgbClr val="F9F7D3"/>
              </a:solidFill>
            </a:endParaRPr>
          </a:p>
        </p:txBody>
      </p:sp>
      <p:pic>
        <p:nvPicPr>
          <p:cNvPr id="132098" name="Picture 2" descr="https://www.tandfonline.com/na101/home/literatum/publisher/tandf/journals/content/zjac20/2010/zjac20.v002.i01/jac.v2i0.5888/20170614/images/medium/zjac_a_11815339_uf0003_ob.jpg"/>
          <p:cNvPicPr>
            <a:picLocks noChangeAspect="1" noChangeArrowheads="1"/>
          </p:cNvPicPr>
          <p:nvPr/>
        </p:nvPicPr>
        <p:blipFill>
          <a:blip r:embed="rId2" cstate="print"/>
          <a:srcRect/>
          <a:stretch>
            <a:fillRect/>
          </a:stretch>
        </p:blipFill>
        <p:spPr bwMode="auto">
          <a:xfrm>
            <a:off x="4361644" y="0"/>
            <a:ext cx="4782356" cy="6858000"/>
          </a:xfrm>
          <a:prstGeom prst="rect">
            <a:avLst/>
          </a:prstGeom>
          <a:ln>
            <a:noFill/>
          </a:ln>
          <a:effectLst>
            <a:softEdge rad="112500"/>
          </a:effectLst>
        </p:spPr>
      </p:pic>
      <p:sp>
        <p:nvSpPr>
          <p:cNvPr id="4" name="Rounded Rectangle 3"/>
          <p:cNvSpPr/>
          <p:nvPr/>
        </p:nvSpPr>
        <p:spPr>
          <a:xfrm>
            <a:off x="179512" y="332656"/>
            <a:ext cx="4248472" cy="6336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rgbClr val="F9F7D3"/>
                </a:solidFill>
              </a:rPr>
              <a:t>Η </a:t>
            </a:r>
            <a:r>
              <a:rPr lang="en-US" b="1" dirty="0">
                <a:solidFill>
                  <a:srgbClr val="F9F7D3"/>
                </a:solidFill>
              </a:rPr>
              <a:t>High </a:t>
            </a:r>
            <a:r>
              <a:rPr lang="el-GR" b="1" dirty="0">
                <a:solidFill>
                  <a:srgbClr val="F9F7D3"/>
                </a:solidFill>
              </a:rPr>
              <a:t>αγόρασε τα ποντίκια από το εργαστήριο έναντι 900 δολαρίων με σκοπό να παρατείνει τη ζωή τους όσο το δυνατόν περισσότερο, προσφέροντάς τους ένα κατάλληλο περιβάλλον και φαρμακευτική φροντίδα. Είχε ήδη πειραματιστεί ανεπιτυχώς με δύο παρόμοια ποντίκια στον χώρο του σπιτιού της για ένα χρόνο, προσπαθώντας να τα θεραπεύσει. Πέτυχε ωστόσο να εξοικειωθεί πολύ μαζί τους. </a:t>
            </a:r>
          </a:p>
          <a:p>
            <a:pPr algn="ctr"/>
            <a:endParaRPr lang="el-GR" dirty="0"/>
          </a:p>
        </p:txBody>
      </p:sp>
    </p:spTree>
  </p:cSld>
  <p:clrMapOvr>
    <a:masterClrMapping/>
  </p:clrMapOvr>
  <p:transition>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sp>
        <p:nvSpPr>
          <p:cNvPr id="3" name="Subtitle 2"/>
          <p:cNvSpPr>
            <a:spLocks noGrp="1"/>
          </p:cNvSpPr>
          <p:nvPr>
            <p:ph type="subTitle" idx="1"/>
          </p:nvPr>
        </p:nvSpPr>
        <p:spPr>
          <a:xfrm>
            <a:off x="1371600" y="6172200"/>
            <a:ext cx="6400800" cy="685800"/>
          </a:xfrm>
        </p:spPr>
        <p:txBody>
          <a:bodyPr/>
          <a:lstStyle/>
          <a:p>
            <a:endParaRPr lang="el-GR" dirty="0"/>
          </a:p>
        </p:txBody>
      </p:sp>
      <p:pic>
        <p:nvPicPr>
          <p:cNvPr id="1026" name="Picture 2" descr="C:\Users\user\Desktop\Διδακτορικά\Ζώα\Φωτό για ppt\Kira O’Reilly  Inthewrongplaceness, Penzance Town Center, 200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457200" y="6248400"/>
            <a:ext cx="8622873" cy="461665"/>
          </a:xfrm>
          <a:prstGeom prst="rect">
            <a:avLst/>
          </a:prstGeom>
          <a:noFill/>
        </p:spPr>
        <p:txBody>
          <a:bodyPr wrap="none" rtlCol="0">
            <a:spAutoFit/>
          </a:bodyPr>
          <a:lstStyle/>
          <a:p>
            <a:r>
              <a:rPr lang="en-US" sz="2400" b="1" dirty="0" err="1">
                <a:solidFill>
                  <a:schemeClr val="bg1"/>
                </a:solidFill>
                <a:latin typeface="Garamond" pitchFamily="18" charset="0"/>
              </a:rPr>
              <a:t>Kira</a:t>
            </a:r>
            <a:r>
              <a:rPr lang="en-US" sz="2400" b="1" dirty="0">
                <a:solidFill>
                  <a:schemeClr val="bg1"/>
                </a:solidFill>
                <a:latin typeface="Garamond" pitchFamily="18" charset="0"/>
              </a:rPr>
              <a:t> O</a:t>
            </a:r>
            <a:r>
              <a:rPr lang="el-GR" sz="2400" b="1" dirty="0">
                <a:solidFill>
                  <a:schemeClr val="bg1"/>
                </a:solidFill>
                <a:latin typeface="Garamond" pitchFamily="18" charset="0"/>
              </a:rPr>
              <a:t>’</a:t>
            </a:r>
            <a:r>
              <a:rPr lang="en-US" sz="2400" b="1" dirty="0" err="1">
                <a:solidFill>
                  <a:schemeClr val="bg1"/>
                </a:solidFill>
                <a:latin typeface="Garamond" pitchFamily="18" charset="0"/>
              </a:rPr>
              <a:t>Reilly:</a:t>
            </a:r>
            <a:r>
              <a:rPr lang="en-US" sz="2400" b="1" i="1" dirty="0" err="1">
                <a:solidFill>
                  <a:schemeClr val="bg1"/>
                </a:solidFill>
                <a:latin typeface="Garamond" pitchFamily="18" charset="0"/>
              </a:rPr>
              <a:t>Inthewrongplaceness</a:t>
            </a:r>
            <a:r>
              <a:rPr lang="en-US" sz="2400" b="1" dirty="0">
                <a:solidFill>
                  <a:schemeClr val="bg1"/>
                </a:solidFill>
                <a:latin typeface="Garamond" pitchFamily="18" charset="0"/>
              </a:rPr>
              <a:t>,</a:t>
            </a:r>
            <a:r>
              <a:rPr lang="el-GR" sz="2400" b="1" dirty="0">
                <a:solidFill>
                  <a:schemeClr val="bg1"/>
                </a:solidFill>
                <a:latin typeface="Garamond" pitchFamily="18" charset="0"/>
              </a:rPr>
              <a:t> </a:t>
            </a:r>
            <a:r>
              <a:rPr lang="en-US" sz="2400" b="1" dirty="0" err="1">
                <a:solidFill>
                  <a:schemeClr val="bg1"/>
                </a:solidFill>
                <a:latin typeface="Garamond" pitchFamily="18" charset="0"/>
              </a:rPr>
              <a:t>Penzance</a:t>
            </a:r>
            <a:r>
              <a:rPr lang="en-US" sz="2400" b="1" dirty="0">
                <a:solidFill>
                  <a:schemeClr val="bg1"/>
                </a:solidFill>
                <a:latin typeface="Garamond" pitchFamily="18" charset="0"/>
              </a:rPr>
              <a:t> Town Center, </a:t>
            </a:r>
            <a:r>
              <a:rPr lang="el-GR" sz="2400" b="1" dirty="0">
                <a:solidFill>
                  <a:schemeClr val="bg1"/>
                </a:solidFill>
                <a:latin typeface="Garamond" pitchFamily="18" charset="0"/>
              </a:rPr>
              <a:t>2006</a:t>
            </a:r>
          </a:p>
        </p:txBody>
      </p:sp>
    </p:spTree>
  </p:cSld>
  <p:clrMapOvr>
    <a:masterClrMapping/>
  </p:clrMapOvr>
  <p:transition>
    <p:zoom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l-GR" sz="2400" b="1" dirty="0">
              <a:solidFill>
                <a:srgbClr val="F9F7D3"/>
              </a:solidFill>
            </a:endParaRPr>
          </a:p>
          <a:p>
            <a:pPr>
              <a:buNone/>
            </a:pPr>
            <a:endParaRPr lang="el-GR" sz="2400" b="1" dirty="0">
              <a:solidFill>
                <a:srgbClr val="F9F7D3"/>
              </a:solidFill>
            </a:endParaRPr>
          </a:p>
          <a:p>
            <a:endParaRPr lang="el-GR" sz="2400" b="1" dirty="0">
              <a:solidFill>
                <a:srgbClr val="F9F7D3"/>
              </a:solidFill>
            </a:endParaRPr>
          </a:p>
        </p:txBody>
      </p:sp>
      <p:pic>
        <p:nvPicPr>
          <p:cNvPr id="132098" name="Picture 2" descr="https://www.tandfonline.com/na101/home/literatum/publisher/tandf/journals/content/zjac20/2010/zjac20.v002.i01/jac.v2i0.5888/20170614/images/medium/zjac_a_11815339_uf0003_ob.jpg"/>
          <p:cNvPicPr>
            <a:picLocks noChangeAspect="1" noChangeArrowheads="1"/>
          </p:cNvPicPr>
          <p:nvPr/>
        </p:nvPicPr>
        <p:blipFill>
          <a:blip r:embed="rId2" cstate="print"/>
          <a:srcRect/>
          <a:stretch>
            <a:fillRect/>
          </a:stretch>
        </p:blipFill>
        <p:spPr bwMode="auto">
          <a:xfrm>
            <a:off x="4361644" y="0"/>
            <a:ext cx="4782356" cy="6858000"/>
          </a:xfrm>
          <a:prstGeom prst="rect">
            <a:avLst/>
          </a:prstGeom>
          <a:ln>
            <a:noFill/>
          </a:ln>
          <a:effectLst>
            <a:softEdge rad="112500"/>
          </a:effectLst>
        </p:spPr>
      </p:pic>
      <p:sp>
        <p:nvSpPr>
          <p:cNvPr id="4" name="Rounded Rectangle 3"/>
          <p:cNvSpPr/>
          <p:nvPr/>
        </p:nvSpPr>
        <p:spPr>
          <a:xfrm>
            <a:off x="179512" y="332656"/>
            <a:ext cx="4248472" cy="6336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rgbClr val="F9F7D3"/>
                </a:solidFill>
              </a:rPr>
              <a:t>Η </a:t>
            </a:r>
            <a:r>
              <a:rPr lang="en-US" b="1" dirty="0">
                <a:solidFill>
                  <a:srgbClr val="F9F7D3"/>
                </a:solidFill>
              </a:rPr>
              <a:t>High </a:t>
            </a:r>
            <a:r>
              <a:rPr lang="el-GR" b="1" dirty="0">
                <a:solidFill>
                  <a:srgbClr val="F9F7D3"/>
                </a:solidFill>
              </a:rPr>
              <a:t>πάσχει από </a:t>
            </a:r>
            <a:r>
              <a:rPr lang="el-GR" b="1" dirty="0" err="1">
                <a:solidFill>
                  <a:srgbClr val="F9F7D3"/>
                </a:solidFill>
              </a:rPr>
              <a:t>αυτοάνοσα</a:t>
            </a:r>
            <a:r>
              <a:rPr lang="el-GR" b="1" dirty="0">
                <a:solidFill>
                  <a:srgbClr val="F9F7D3"/>
                </a:solidFill>
              </a:rPr>
              <a:t> νοσήματα (αρθρίτιδα, νόσος του </a:t>
            </a:r>
            <a:r>
              <a:rPr lang="en-US" b="1" dirty="0" err="1">
                <a:solidFill>
                  <a:srgbClr val="F9F7D3"/>
                </a:solidFill>
              </a:rPr>
              <a:t>Krohn</a:t>
            </a:r>
            <a:r>
              <a:rPr lang="el-GR" b="1" dirty="0">
                <a:solidFill>
                  <a:srgbClr val="F9F7D3"/>
                </a:solidFill>
              </a:rPr>
              <a:t>) και αντιμετώπιζε χρόνια φοβία για τους ποντικούς. </a:t>
            </a:r>
            <a:endParaRPr lang="en-US" b="1" dirty="0">
              <a:solidFill>
                <a:srgbClr val="F9F7D3"/>
              </a:solidFill>
            </a:endParaRPr>
          </a:p>
          <a:p>
            <a:pPr algn="ctr"/>
            <a:endParaRPr lang="en-US" b="1" dirty="0">
              <a:solidFill>
                <a:srgbClr val="F9F7D3"/>
              </a:solidFill>
            </a:endParaRPr>
          </a:p>
          <a:p>
            <a:pPr algn="ctr"/>
            <a:r>
              <a:rPr lang="el-GR" b="1" dirty="0">
                <a:solidFill>
                  <a:srgbClr val="F9F7D3"/>
                </a:solidFill>
              </a:rPr>
              <a:t>Κατά την </a:t>
            </a:r>
            <a:r>
              <a:rPr lang="en-US" b="1" dirty="0">
                <a:solidFill>
                  <a:srgbClr val="F9F7D3"/>
                </a:solidFill>
              </a:rPr>
              <a:t>performance</a:t>
            </a:r>
            <a:r>
              <a:rPr lang="el-GR" b="1" dirty="0">
                <a:solidFill>
                  <a:srgbClr val="F9F7D3"/>
                </a:solidFill>
              </a:rPr>
              <a:t> οι συνθήκες τόσο για την έκθεση των ποντικών και τη διαβίωσή τους όσο και για την παρατήρησή τους από τους θεατές ήταν πολύ καλές. Τα ποντίκια είχαν αρκετό χώρο να κινηθούν ή να αποσυρθούν από τα βλέμματα των θεατών</a:t>
            </a:r>
            <a:r>
              <a:rPr lang="en-US" b="1" dirty="0">
                <a:solidFill>
                  <a:srgbClr val="F9F7D3"/>
                </a:solidFill>
              </a:rPr>
              <a:t>,</a:t>
            </a:r>
            <a:r>
              <a:rPr lang="el-GR" b="1" dirty="0">
                <a:solidFill>
                  <a:srgbClr val="F9F7D3"/>
                </a:solidFill>
              </a:rPr>
              <a:t> ενώ δέχονταν καθημερινά τη φροντίδα κτηνιάτρου. </a:t>
            </a:r>
            <a:endParaRPr lang="en-US" b="1" dirty="0">
              <a:solidFill>
                <a:srgbClr val="F9F7D3"/>
              </a:solidFill>
            </a:endParaRPr>
          </a:p>
          <a:p>
            <a:pPr algn="ctr"/>
            <a:endParaRPr lang="en-US" b="1" dirty="0">
              <a:solidFill>
                <a:srgbClr val="F9F7D3"/>
              </a:solidFill>
            </a:endParaRPr>
          </a:p>
          <a:p>
            <a:pPr algn="ctr"/>
            <a:r>
              <a:rPr lang="el-GR" b="1" dirty="0">
                <a:solidFill>
                  <a:srgbClr val="F9F7D3"/>
                </a:solidFill>
              </a:rPr>
              <a:t>Οι θεατές καλούντο να τα παρατηρήσουν μέσω των διαφανών σωλήνων όπου κινούντο και να διαγνώσουν σε αυτά τη διπλή διασταύρωση ανθρώπινου και ζωικού στοιχείου. </a:t>
            </a:r>
          </a:p>
          <a:p>
            <a:pPr algn="ctr"/>
            <a:endParaRPr lang="el-GR" b="1" dirty="0">
              <a:solidFill>
                <a:srgbClr val="F9F7D3"/>
              </a:solidFill>
            </a:endParaRPr>
          </a:p>
        </p:txBody>
      </p:sp>
    </p:spTree>
  </p:cSld>
  <p:clrMapOvr>
    <a:masterClrMapping/>
  </p:clrMapOvr>
  <p:transition>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noAutofit/>
          </a:bodyPr>
          <a:lstStyle/>
          <a:p>
            <a:r>
              <a:rPr lang="el-GR" sz="2400" b="1" dirty="0">
                <a:solidFill>
                  <a:srgbClr val="F9F7D3"/>
                </a:solidFill>
              </a:rPr>
              <a:t>Το έργο</a:t>
            </a:r>
            <a:r>
              <a:rPr lang="el-GR" sz="2400" b="1" i="1" dirty="0">
                <a:solidFill>
                  <a:srgbClr val="F9F7D3"/>
                </a:solidFill>
              </a:rPr>
              <a:t> </a:t>
            </a:r>
            <a:r>
              <a:rPr lang="el-GR" sz="2400" b="1" dirty="0">
                <a:solidFill>
                  <a:srgbClr val="F9F7D3"/>
                </a:solidFill>
              </a:rPr>
              <a:t>στηρίζεται στον </a:t>
            </a:r>
            <a:r>
              <a:rPr lang="el-GR" sz="2400" b="1" dirty="0">
                <a:solidFill>
                  <a:srgbClr val="FFC000"/>
                </a:solidFill>
              </a:rPr>
              <a:t>βιολογικό υβριδισμό </a:t>
            </a:r>
            <a:r>
              <a:rPr lang="el-GR" sz="2400" b="1" dirty="0">
                <a:solidFill>
                  <a:srgbClr val="F9F7D3"/>
                </a:solidFill>
              </a:rPr>
              <a:t>και προσπαθεί να ανιχνεύσει τις δυνατότητες πρώτα μιας ενανθρώπισης των ζώων και ύστερα μιας γειτνίασης του ανθρώπινου με το ζωικό. Το εγχείρημα της </a:t>
            </a:r>
            <a:r>
              <a:rPr lang="en-US" sz="2400" b="1" dirty="0">
                <a:solidFill>
                  <a:srgbClr val="F9F7D3"/>
                </a:solidFill>
              </a:rPr>
              <a:t>High </a:t>
            </a:r>
            <a:r>
              <a:rPr lang="el-GR" sz="2400" b="1" dirty="0">
                <a:solidFill>
                  <a:srgbClr val="F9F7D3"/>
                </a:solidFill>
              </a:rPr>
              <a:t>διαθέτει καθαρή </a:t>
            </a:r>
            <a:r>
              <a:rPr lang="el-GR" sz="2400" b="1" dirty="0" err="1">
                <a:solidFill>
                  <a:srgbClr val="F9F7D3"/>
                </a:solidFill>
              </a:rPr>
              <a:t>στοχοθεσία</a:t>
            </a:r>
            <a:r>
              <a:rPr lang="el-GR" sz="2400" b="1" dirty="0">
                <a:solidFill>
                  <a:srgbClr val="F9F7D3"/>
                </a:solidFill>
              </a:rPr>
              <a:t>, θετικά ερείσματα ηθικής επιλογής, όμως η επιδιωκόμενη συνύπαρξη τελείται σε ένα περιβάλλον απολύτως ελεγχόμενο από τον άνθρωπο και τα ζώα παραμένουν υποταγμένα, ως αντικείμενα του ελέγχου αυτού. Εντούτοις, η </a:t>
            </a:r>
            <a:r>
              <a:rPr lang="en-US" sz="2400" b="1" dirty="0">
                <a:solidFill>
                  <a:srgbClr val="F9F7D3"/>
                </a:solidFill>
              </a:rPr>
              <a:t>performance</a:t>
            </a:r>
            <a:r>
              <a:rPr lang="el-GR" sz="2400" b="1" dirty="0">
                <a:solidFill>
                  <a:srgbClr val="F9F7D3"/>
                </a:solidFill>
              </a:rPr>
              <a:t> διαμόρφωσε ένα πεδίο όπου ο άνθρωπος παρατηρούσε τα ζώα που τον κοιτούσαν και κατάφερε να προεκτείνει κάπως το βλέμμα και των δύο, όπως και τη ζωή των ποντικών. </a:t>
            </a:r>
            <a:br>
              <a:rPr lang="el-GR" sz="2400" b="1" dirty="0">
                <a:solidFill>
                  <a:srgbClr val="F9F7D3"/>
                </a:solidFill>
              </a:rPr>
            </a:br>
            <a:br>
              <a:rPr lang="el-GR" sz="2400" b="1" dirty="0">
                <a:solidFill>
                  <a:srgbClr val="F9F7D3"/>
                </a:solidFill>
              </a:rPr>
            </a:br>
            <a:r>
              <a:rPr lang="el-GR" sz="2400" b="1" dirty="0">
                <a:solidFill>
                  <a:srgbClr val="F9F7D3"/>
                </a:solidFill>
              </a:rPr>
              <a:t>Θα μπορούσε κανείς να σκεφτεί τον απόηχο όλων αυτών των παράλογων πειραμάτων στα ζώα που προκαλούν λ.χ. ψυχοπαθολογική συμπεριφορά καταθλιπτικής μορφής σε μαϊμούδες, αλλάζουν το φύλο των σκύλων με ορμονικές εκχύσεις (στο πανεπιστήμιο του </a:t>
            </a:r>
            <a:r>
              <a:rPr lang="en-US" sz="2400" b="1" dirty="0">
                <a:solidFill>
                  <a:srgbClr val="F9F7D3"/>
                </a:solidFill>
              </a:rPr>
              <a:t>Berkeley</a:t>
            </a:r>
            <a:r>
              <a:rPr lang="el-GR" sz="2400" b="1" dirty="0">
                <a:solidFill>
                  <a:srgbClr val="F9F7D3"/>
                </a:solidFill>
              </a:rPr>
              <a:t> στην Καλιφόρνια) ή συσχετίζουν τον ευνουχισμό των αρουραίων με τη φονική συμπεριφορά τους (στο κρατικό πανεπιστήμιο της Νέας Υόρκης</a:t>
            </a:r>
            <a:r>
              <a:rPr lang="en-US" sz="2400" b="1" dirty="0">
                <a:solidFill>
                  <a:srgbClr val="F9F7D3"/>
                </a:solidFill>
              </a:rPr>
              <a:t>,</a:t>
            </a:r>
            <a:r>
              <a:rPr lang="el-GR" sz="2400" b="1" dirty="0">
                <a:solidFill>
                  <a:srgbClr val="F9F7D3"/>
                </a:solidFill>
              </a:rPr>
              <a:t> </a:t>
            </a:r>
            <a:r>
              <a:rPr lang="en-US" sz="2400" b="1" dirty="0">
                <a:solidFill>
                  <a:srgbClr val="F9F7D3"/>
                </a:solidFill>
              </a:rPr>
              <a:t>Lourdes) </a:t>
            </a:r>
            <a:br>
              <a:rPr lang="el-GR" sz="2400" b="1" dirty="0">
                <a:solidFill>
                  <a:srgbClr val="F9F7D3"/>
                </a:solidFill>
              </a:rPr>
            </a:br>
            <a:endParaRPr lang="el-GR" sz="2400" b="1" dirty="0">
              <a:solidFill>
                <a:srgbClr val="F9F7D3"/>
              </a:solidFill>
            </a:endParaRPr>
          </a:p>
        </p:txBody>
      </p:sp>
    </p:spTree>
  </p:cSld>
  <p:clrMapOvr>
    <a:masterClrMapping/>
  </p:clrMapOvr>
  <p:transition>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l-GR" dirty="0">
              <a:solidFill>
                <a:srgbClr val="CCFF99"/>
              </a:solidFill>
            </a:endParaRPr>
          </a:p>
        </p:txBody>
      </p:sp>
      <p:sp>
        <p:nvSpPr>
          <p:cNvPr id="6" name="Rectangle 5"/>
          <p:cNvSpPr/>
          <p:nvPr/>
        </p:nvSpPr>
        <p:spPr>
          <a:xfrm>
            <a:off x="0" y="0"/>
            <a:ext cx="9324528" cy="7029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solidFill>
                <a:schemeClr val="tx1"/>
              </a:solidFill>
            </a:endParaRPr>
          </a:p>
        </p:txBody>
      </p:sp>
      <p:sp>
        <p:nvSpPr>
          <p:cNvPr id="50178" name="AutoShape 2" descr="Σχετική εικόνα"/>
          <p:cNvSpPr>
            <a:spLocks noChangeAspect="1" noChangeArrowheads="1"/>
          </p:cNvSpPr>
          <p:nvPr/>
        </p:nvSpPr>
        <p:spPr bwMode="auto">
          <a:xfrm>
            <a:off x="155575" y="-1096963"/>
            <a:ext cx="2209800" cy="22860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70658" name="Picture 2" descr="Αποτέλεσμα εικόνας για εικόνες για Deleuze"/>
          <p:cNvPicPr>
            <a:picLocks noChangeAspect="1" noChangeArrowheads="1"/>
          </p:cNvPicPr>
          <p:nvPr/>
        </p:nvPicPr>
        <p:blipFill>
          <a:blip r:embed="rId2" cstate="print"/>
          <a:srcRect/>
          <a:stretch>
            <a:fillRect/>
          </a:stretch>
        </p:blipFill>
        <p:spPr bwMode="auto">
          <a:xfrm>
            <a:off x="0" y="3429000"/>
            <a:ext cx="9396536" cy="3600400"/>
          </a:xfrm>
          <a:prstGeom prst="rect">
            <a:avLst/>
          </a:prstGeom>
          <a:noFill/>
        </p:spPr>
      </p:pic>
      <p:sp>
        <p:nvSpPr>
          <p:cNvPr id="9" name="TextBox 8"/>
          <p:cNvSpPr txBox="1"/>
          <p:nvPr/>
        </p:nvSpPr>
        <p:spPr>
          <a:xfrm>
            <a:off x="35496" y="44624"/>
            <a:ext cx="9289032" cy="2585323"/>
          </a:xfrm>
          <a:prstGeom prst="rect">
            <a:avLst/>
          </a:prstGeom>
          <a:noFill/>
        </p:spPr>
        <p:txBody>
          <a:bodyPr wrap="square" rtlCol="0">
            <a:spAutoFit/>
          </a:bodyPr>
          <a:lstStyle/>
          <a:p>
            <a:r>
              <a:rPr lang="el-GR" b="1" dirty="0">
                <a:solidFill>
                  <a:schemeClr val="bg1"/>
                </a:solidFill>
              </a:rPr>
              <a:t>Η σκέψη των </a:t>
            </a:r>
            <a:r>
              <a:rPr lang="en-US" b="1" dirty="0" err="1">
                <a:solidFill>
                  <a:schemeClr val="bg1"/>
                </a:solidFill>
              </a:rPr>
              <a:t>Deleuze</a:t>
            </a:r>
            <a:r>
              <a:rPr lang="el-GR" b="1" dirty="0">
                <a:solidFill>
                  <a:schemeClr val="bg1"/>
                </a:solidFill>
              </a:rPr>
              <a:t> και </a:t>
            </a:r>
            <a:r>
              <a:rPr lang="en-US" b="1" dirty="0" err="1">
                <a:solidFill>
                  <a:schemeClr val="bg1"/>
                </a:solidFill>
              </a:rPr>
              <a:t>Guattari</a:t>
            </a:r>
            <a:r>
              <a:rPr lang="el-GR" b="1" dirty="0">
                <a:solidFill>
                  <a:schemeClr val="bg1"/>
                </a:solidFill>
              </a:rPr>
              <a:t> στο </a:t>
            </a:r>
            <a:r>
              <a:rPr lang="en-US" b="1" i="1" dirty="0">
                <a:solidFill>
                  <a:schemeClr val="bg1"/>
                </a:solidFill>
              </a:rPr>
              <a:t>Mille </a:t>
            </a:r>
            <a:r>
              <a:rPr lang="fr-FR" b="1" i="1" dirty="0">
                <a:solidFill>
                  <a:schemeClr val="bg1"/>
                </a:solidFill>
              </a:rPr>
              <a:t>plateaux</a:t>
            </a:r>
            <a:r>
              <a:rPr lang="el-GR" b="1" dirty="0">
                <a:solidFill>
                  <a:schemeClr val="bg1"/>
                </a:solidFill>
              </a:rPr>
              <a:t>, οι ιδέες όσο και η γλωσσική διατύπωσή τους</a:t>
            </a:r>
            <a:r>
              <a:rPr lang="en-US" b="1" dirty="0">
                <a:solidFill>
                  <a:schemeClr val="bg1"/>
                </a:solidFill>
              </a:rPr>
              <a:t>,</a:t>
            </a:r>
            <a:r>
              <a:rPr lang="el-GR" b="1" dirty="0">
                <a:solidFill>
                  <a:schemeClr val="bg1"/>
                </a:solidFill>
              </a:rPr>
              <a:t> βρίσκονται πολύ κοντά στον τρόπο εργασίας των καλλιτεχνών και το </a:t>
            </a:r>
            <a:r>
              <a:rPr lang="en-US" b="1" dirty="0" err="1">
                <a:solidFill>
                  <a:schemeClr val="bg1"/>
                </a:solidFill>
              </a:rPr>
              <a:t>devenir</a:t>
            </a:r>
            <a:r>
              <a:rPr lang="el-GR" b="1" dirty="0">
                <a:solidFill>
                  <a:schemeClr val="bg1"/>
                </a:solidFill>
              </a:rPr>
              <a:t>-</a:t>
            </a:r>
            <a:r>
              <a:rPr lang="en-US" b="1" dirty="0">
                <a:solidFill>
                  <a:schemeClr val="bg1"/>
                </a:solidFill>
              </a:rPr>
              <a:t>animal</a:t>
            </a:r>
            <a:r>
              <a:rPr lang="el-GR" b="1" dirty="0">
                <a:solidFill>
                  <a:schemeClr val="bg1"/>
                </a:solidFill>
              </a:rPr>
              <a:t> θα μπορούσε να περιγράψει τη διανοητική και βιωματική τους εμπειρία, μέσα από τη συνειδητοποίηση ότι </a:t>
            </a:r>
            <a:r>
              <a:rPr lang="el-GR" b="1" dirty="0">
                <a:solidFill>
                  <a:srgbClr val="0000FF"/>
                </a:solidFill>
              </a:rPr>
              <a:t>οι άνθρωποι και τα ζώα δεν συνιστούν οριστικές και αμετάβλητες κατηγορίες αλλά διαδικασίες </a:t>
            </a:r>
            <a:r>
              <a:rPr lang="el-GR" b="1" dirty="0">
                <a:solidFill>
                  <a:schemeClr val="bg1"/>
                </a:solidFill>
              </a:rPr>
              <a:t>και ότι τα όρια μεταξύ τους δεν είναι παρά μια πρόκληση για ανοίγματα, διηθήσεις, διασταυρώσεις και συγχωνεύσεις, συμφύσεις και σωματικές συμπάθειες. </a:t>
            </a:r>
          </a:p>
          <a:p>
            <a:endParaRPr lang="el-GR" b="1" dirty="0">
              <a:solidFill>
                <a:schemeClr val="bg1"/>
              </a:solidFill>
            </a:endParaRPr>
          </a:p>
          <a:p>
            <a:r>
              <a:rPr lang="el-GR" b="1" dirty="0">
                <a:solidFill>
                  <a:schemeClr val="bg1"/>
                </a:solidFill>
              </a:rPr>
              <a:t>Θα λέγαμε ότι περιγράφει την επιθυμία των καλλιτεχνών να μεταμορφωθούν, να εξέλθουν του εαυτού τους και να </a:t>
            </a:r>
            <a:r>
              <a:rPr lang="el-GR" b="1" i="1" dirty="0">
                <a:solidFill>
                  <a:schemeClr val="bg1"/>
                </a:solidFill>
              </a:rPr>
              <a:t>γίνουν</a:t>
            </a:r>
            <a:r>
              <a:rPr lang="el-GR" b="1" dirty="0">
                <a:solidFill>
                  <a:schemeClr val="bg1"/>
                </a:solidFill>
              </a:rPr>
              <a:t> ή μάλλον να </a:t>
            </a:r>
            <a:r>
              <a:rPr lang="el-GR" b="1" i="1" dirty="0">
                <a:solidFill>
                  <a:srgbClr val="0000FF"/>
                </a:solidFill>
              </a:rPr>
              <a:t>γίνονται</a:t>
            </a:r>
            <a:r>
              <a:rPr lang="el-GR" b="1" dirty="0">
                <a:solidFill>
                  <a:srgbClr val="0000FF"/>
                </a:solidFill>
              </a:rPr>
              <a:t> ριζώματα</a:t>
            </a:r>
            <a:r>
              <a:rPr lang="el-GR" b="1" dirty="0">
                <a:solidFill>
                  <a:schemeClr val="bg1"/>
                </a:solidFill>
              </a:rPr>
              <a:t>, κυματώσεις, ενέργειες. </a:t>
            </a:r>
          </a:p>
        </p:txBody>
      </p:sp>
    </p:spTree>
  </p:cSld>
  <p:clrMapOvr>
    <a:masterClrMapping/>
  </p:clrMapOvr>
  <p:transition>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l-GR" dirty="0">
              <a:solidFill>
                <a:srgbClr val="CCFF99"/>
              </a:solidFill>
            </a:endParaRPr>
          </a:p>
        </p:txBody>
      </p:sp>
      <p:sp>
        <p:nvSpPr>
          <p:cNvPr id="6" name="Rectangle 5"/>
          <p:cNvSpPr/>
          <p:nvPr/>
        </p:nvSpPr>
        <p:spPr>
          <a:xfrm>
            <a:off x="0" y="0"/>
            <a:ext cx="9324528" cy="7029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solidFill>
                <a:schemeClr val="tx1"/>
              </a:solidFill>
            </a:endParaRPr>
          </a:p>
        </p:txBody>
      </p:sp>
      <p:sp>
        <p:nvSpPr>
          <p:cNvPr id="50178" name="AutoShape 2" descr="Σχετική εικόνα"/>
          <p:cNvSpPr>
            <a:spLocks noChangeAspect="1" noChangeArrowheads="1"/>
          </p:cNvSpPr>
          <p:nvPr/>
        </p:nvSpPr>
        <p:spPr bwMode="auto">
          <a:xfrm>
            <a:off x="155575" y="-1096963"/>
            <a:ext cx="2209800" cy="22860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70658" name="Picture 2" descr="Αποτέλεσμα εικόνας για εικόνες για Deleuze"/>
          <p:cNvPicPr>
            <a:picLocks noChangeAspect="1" noChangeArrowheads="1"/>
          </p:cNvPicPr>
          <p:nvPr/>
        </p:nvPicPr>
        <p:blipFill>
          <a:blip r:embed="rId2" cstate="print"/>
          <a:srcRect/>
          <a:stretch>
            <a:fillRect/>
          </a:stretch>
        </p:blipFill>
        <p:spPr bwMode="auto">
          <a:xfrm>
            <a:off x="0" y="3717032"/>
            <a:ext cx="9396536" cy="3312368"/>
          </a:xfrm>
          <a:prstGeom prst="rect">
            <a:avLst/>
          </a:prstGeom>
          <a:noFill/>
        </p:spPr>
      </p:pic>
      <p:sp>
        <p:nvSpPr>
          <p:cNvPr id="9" name="TextBox 8"/>
          <p:cNvSpPr txBox="1"/>
          <p:nvPr/>
        </p:nvSpPr>
        <p:spPr>
          <a:xfrm>
            <a:off x="35496" y="44624"/>
            <a:ext cx="9289032" cy="2585323"/>
          </a:xfrm>
          <a:prstGeom prst="rect">
            <a:avLst/>
          </a:prstGeom>
          <a:noFill/>
        </p:spPr>
        <p:txBody>
          <a:bodyPr wrap="square" rtlCol="0">
            <a:spAutoFit/>
          </a:bodyPr>
          <a:lstStyle/>
          <a:p>
            <a:r>
              <a:rPr lang="el-GR" b="1" dirty="0">
                <a:solidFill>
                  <a:schemeClr val="bg1"/>
                </a:solidFill>
              </a:rPr>
              <a:t>Οι έννοιες του ριζώματος, του </a:t>
            </a:r>
            <a:r>
              <a:rPr lang="en-US" b="1" dirty="0" err="1">
                <a:solidFill>
                  <a:schemeClr val="bg1"/>
                </a:solidFill>
              </a:rPr>
              <a:t>devenir</a:t>
            </a:r>
            <a:r>
              <a:rPr lang="el-GR" b="1" dirty="0">
                <a:solidFill>
                  <a:schemeClr val="bg1"/>
                </a:solidFill>
              </a:rPr>
              <a:t>-</a:t>
            </a:r>
            <a:r>
              <a:rPr lang="en-US" b="1" dirty="0">
                <a:solidFill>
                  <a:schemeClr val="bg1"/>
                </a:solidFill>
              </a:rPr>
              <a:t>animal</a:t>
            </a:r>
            <a:r>
              <a:rPr lang="el-GR" b="1" dirty="0">
                <a:solidFill>
                  <a:schemeClr val="bg1"/>
                </a:solidFill>
              </a:rPr>
              <a:t>, της </a:t>
            </a:r>
            <a:r>
              <a:rPr lang="el-GR" b="1" dirty="0" err="1">
                <a:solidFill>
                  <a:schemeClr val="bg1"/>
                </a:solidFill>
              </a:rPr>
              <a:t>απεδαφικοποίησης</a:t>
            </a:r>
            <a:r>
              <a:rPr lang="el-GR" b="1" dirty="0">
                <a:solidFill>
                  <a:schemeClr val="bg1"/>
                </a:solidFill>
              </a:rPr>
              <a:t> συμβάλλουν στη </a:t>
            </a:r>
            <a:r>
              <a:rPr lang="en-US" b="1" i="1" dirty="0">
                <a:solidFill>
                  <a:srgbClr val="0000FF"/>
                </a:solidFill>
              </a:rPr>
              <a:t>zoo</a:t>
            </a:r>
            <a:r>
              <a:rPr lang="el-GR" b="1" i="1" dirty="0">
                <a:solidFill>
                  <a:srgbClr val="0000FF"/>
                </a:solidFill>
              </a:rPr>
              <a:t>ë</a:t>
            </a:r>
            <a:r>
              <a:rPr lang="en-US" b="1" i="1" dirty="0">
                <a:solidFill>
                  <a:srgbClr val="0000FF"/>
                </a:solidFill>
              </a:rPr>
              <a:t>sis</a:t>
            </a:r>
            <a:r>
              <a:rPr lang="el-GR" b="1" dirty="0">
                <a:solidFill>
                  <a:srgbClr val="0000FF"/>
                </a:solidFill>
              </a:rPr>
              <a:t> </a:t>
            </a:r>
            <a:r>
              <a:rPr lang="el-GR" b="1" dirty="0">
                <a:solidFill>
                  <a:schemeClr val="bg1"/>
                </a:solidFill>
              </a:rPr>
              <a:t>(μια έννοια που συνδέει τη μίμηση και τη νόηση): μιαν άλλη θεώρηση «του λόγου της </a:t>
            </a:r>
            <a:r>
              <a:rPr lang="el-GR" b="1" dirty="0" err="1">
                <a:solidFill>
                  <a:schemeClr val="bg1"/>
                </a:solidFill>
              </a:rPr>
              <a:t>ζωικότητας</a:t>
            </a:r>
            <a:r>
              <a:rPr lang="el-GR" b="1" dirty="0">
                <a:solidFill>
                  <a:schemeClr val="bg1"/>
                </a:solidFill>
              </a:rPr>
              <a:t> στην ανθρώπινη ζωή». </a:t>
            </a:r>
          </a:p>
          <a:p>
            <a:endParaRPr lang="el-GR" b="1" dirty="0">
              <a:solidFill>
                <a:schemeClr val="bg1"/>
              </a:solidFill>
            </a:endParaRPr>
          </a:p>
          <a:p>
            <a:r>
              <a:rPr lang="el-GR" b="1" dirty="0">
                <a:solidFill>
                  <a:schemeClr val="bg1"/>
                </a:solidFill>
              </a:rPr>
              <a:t>Η </a:t>
            </a:r>
            <a:r>
              <a:rPr lang="el-GR" b="1" dirty="0">
                <a:solidFill>
                  <a:srgbClr val="0000FF"/>
                </a:solidFill>
              </a:rPr>
              <a:t>νομαδική σκέψη </a:t>
            </a:r>
            <a:r>
              <a:rPr lang="el-GR" b="1" dirty="0">
                <a:solidFill>
                  <a:schemeClr val="bg1"/>
                </a:solidFill>
              </a:rPr>
              <a:t>που προτείνουν οι </a:t>
            </a:r>
            <a:r>
              <a:rPr lang="en-US" b="1" dirty="0" err="1">
                <a:solidFill>
                  <a:schemeClr val="bg1"/>
                </a:solidFill>
              </a:rPr>
              <a:t>Deleuze</a:t>
            </a:r>
            <a:r>
              <a:rPr lang="el-GR" b="1" dirty="0">
                <a:solidFill>
                  <a:schemeClr val="bg1"/>
                </a:solidFill>
              </a:rPr>
              <a:t> και </a:t>
            </a:r>
            <a:r>
              <a:rPr lang="en-US" b="1" dirty="0" err="1">
                <a:solidFill>
                  <a:schemeClr val="bg1"/>
                </a:solidFill>
              </a:rPr>
              <a:t>Guattari</a:t>
            </a:r>
            <a:r>
              <a:rPr lang="el-GR" b="1" dirty="0">
                <a:solidFill>
                  <a:schemeClr val="bg1"/>
                </a:solidFill>
              </a:rPr>
              <a:t> συνδέεται με ένα πυκνό δίκτυο φιλοσοφικών εννοιών που υφαίνεται από διαφορετικές σχολές σκέψεις και διαφορετικές εποχές, ήδη από την </a:t>
            </a:r>
            <a:r>
              <a:rPr lang="el-GR" b="1" i="1" dirty="0">
                <a:solidFill>
                  <a:schemeClr val="bg1"/>
                </a:solidFill>
              </a:rPr>
              <a:t>ηθική</a:t>
            </a:r>
            <a:r>
              <a:rPr lang="el-GR" b="1" dirty="0">
                <a:solidFill>
                  <a:schemeClr val="bg1"/>
                </a:solidFill>
              </a:rPr>
              <a:t> του </a:t>
            </a:r>
            <a:r>
              <a:rPr lang="en-US" b="1" dirty="0">
                <a:solidFill>
                  <a:schemeClr val="bg1"/>
                </a:solidFill>
              </a:rPr>
              <a:t>Spinoza</a:t>
            </a:r>
            <a:r>
              <a:rPr lang="el-GR" b="1" dirty="0">
                <a:solidFill>
                  <a:schemeClr val="bg1"/>
                </a:solidFill>
              </a:rPr>
              <a:t> ως μιας φαντασιακής, δημιουργικής πρακτικής, στη </a:t>
            </a:r>
            <a:r>
              <a:rPr lang="el-GR" b="1" i="1" dirty="0">
                <a:solidFill>
                  <a:schemeClr val="bg1"/>
                </a:solidFill>
              </a:rPr>
              <a:t>χαρούμενη επιστήμη</a:t>
            </a:r>
            <a:r>
              <a:rPr lang="el-GR" b="1" dirty="0">
                <a:solidFill>
                  <a:schemeClr val="bg1"/>
                </a:solidFill>
              </a:rPr>
              <a:t> του </a:t>
            </a:r>
            <a:r>
              <a:rPr lang="en-US" b="1" dirty="0">
                <a:solidFill>
                  <a:schemeClr val="bg1"/>
                </a:solidFill>
              </a:rPr>
              <a:t>Nietzsche</a:t>
            </a:r>
            <a:r>
              <a:rPr lang="el-GR" b="1" dirty="0">
                <a:solidFill>
                  <a:schemeClr val="bg1"/>
                </a:solidFill>
              </a:rPr>
              <a:t> και από την ιδέα της </a:t>
            </a:r>
            <a:r>
              <a:rPr lang="el-GR" b="1" i="1" dirty="0">
                <a:solidFill>
                  <a:schemeClr val="bg1"/>
                </a:solidFill>
              </a:rPr>
              <a:t>αναρχίας</a:t>
            </a:r>
            <a:r>
              <a:rPr lang="el-GR" b="1" dirty="0">
                <a:solidFill>
                  <a:schemeClr val="bg1"/>
                </a:solidFill>
              </a:rPr>
              <a:t> του </a:t>
            </a:r>
            <a:r>
              <a:rPr lang="en-US" b="1" dirty="0" err="1">
                <a:solidFill>
                  <a:schemeClr val="bg1"/>
                </a:solidFill>
              </a:rPr>
              <a:t>Artaud</a:t>
            </a:r>
            <a:r>
              <a:rPr lang="el-GR" b="1" dirty="0">
                <a:solidFill>
                  <a:schemeClr val="bg1"/>
                </a:solidFill>
              </a:rPr>
              <a:t> στον </a:t>
            </a:r>
            <a:r>
              <a:rPr lang="el-GR" b="1" i="1" dirty="0">
                <a:solidFill>
                  <a:schemeClr val="bg1"/>
                </a:solidFill>
              </a:rPr>
              <a:t>χώρο της λογοτεχνίας </a:t>
            </a:r>
            <a:r>
              <a:rPr lang="el-GR" b="1" dirty="0">
                <a:solidFill>
                  <a:schemeClr val="bg1"/>
                </a:solidFill>
              </a:rPr>
              <a:t>του </a:t>
            </a:r>
            <a:r>
              <a:rPr lang="el-GR" b="1" dirty="0" err="1">
                <a:solidFill>
                  <a:schemeClr val="bg1"/>
                </a:solidFill>
              </a:rPr>
              <a:t>Maurice</a:t>
            </a:r>
            <a:r>
              <a:rPr lang="el-GR" b="1" dirty="0">
                <a:solidFill>
                  <a:schemeClr val="bg1"/>
                </a:solidFill>
              </a:rPr>
              <a:t> </a:t>
            </a:r>
            <a:r>
              <a:rPr lang="en-US" b="1" dirty="0" err="1">
                <a:solidFill>
                  <a:schemeClr val="bg1"/>
                </a:solidFill>
              </a:rPr>
              <a:t>Blanchot</a:t>
            </a:r>
            <a:r>
              <a:rPr lang="en-US" b="1" baseline="30000" dirty="0">
                <a:solidFill>
                  <a:schemeClr val="bg1"/>
                </a:solidFill>
              </a:rPr>
              <a:t> </a:t>
            </a:r>
            <a:r>
              <a:rPr lang="el-GR" b="1" dirty="0">
                <a:solidFill>
                  <a:schemeClr val="bg1"/>
                </a:solidFill>
              </a:rPr>
              <a:t>και τη </a:t>
            </a:r>
            <a:r>
              <a:rPr lang="el-GR" b="1" i="1" dirty="0">
                <a:solidFill>
                  <a:schemeClr val="bg1"/>
                </a:solidFill>
              </a:rPr>
              <a:t>σκέψη του έξω</a:t>
            </a:r>
            <a:r>
              <a:rPr lang="el-GR" b="1" dirty="0">
                <a:solidFill>
                  <a:schemeClr val="bg1"/>
                </a:solidFill>
              </a:rPr>
              <a:t> του </a:t>
            </a:r>
            <a:r>
              <a:rPr lang="en-US" b="1" dirty="0">
                <a:solidFill>
                  <a:schemeClr val="bg1"/>
                </a:solidFill>
              </a:rPr>
              <a:t>Foucault</a:t>
            </a:r>
            <a:r>
              <a:rPr lang="el-GR" b="1" dirty="0">
                <a:solidFill>
                  <a:schemeClr val="bg1"/>
                </a:solidFill>
              </a:rPr>
              <a:t>. </a:t>
            </a:r>
          </a:p>
        </p:txBody>
      </p:sp>
    </p:spTree>
  </p:cSld>
  <p:clrMapOvr>
    <a:masterClrMapping/>
  </p:clrMapOvr>
  <p:transition>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l-GR" dirty="0"/>
              <a:t> </a:t>
            </a:r>
          </a:p>
          <a:p>
            <a:pPr>
              <a:buNone/>
            </a:pPr>
            <a:r>
              <a:rPr lang="el-GR" dirty="0"/>
              <a:t>						</a:t>
            </a:r>
          </a:p>
          <a:p>
            <a:pPr>
              <a:buNone/>
            </a:pPr>
            <a:endParaRPr lang="en-US" dirty="0"/>
          </a:p>
          <a:p>
            <a:endParaRPr lang="en-US" dirty="0"/>
          </a:p>
          <a:p>
            <a:endParaRPr lang="el-GR" dirty="0"/>
          </a:p>
          <a:p>
            <a:endParaRPr lang="el-GR" dirty="0"/>
          </a:p>
          <a:p>
            <a:endParaRPr lang="el-GR" dirty="0"/>
          </a:p>
        </p:txBody>
      </p:sp>
      <p:sp>
        <p:nvSpPr>
          <p:cNvPr id="7" name="TextBox 6"/>
          <p:cNvSpPr txBox="1"/>
          <p:nvPr/>
        </p:nvSpPr>
        <p:spPr>
          <a:xfrm>
            <a:off x="0" y="-27384"/>
            <a:ext cx="9144000" cy="6740307"/>
          </a:xfrm>
          <a:prstGeom prst="rect">
            <a:avLst/>
          </a:prstGeom>
          <a:noFill/>
        </p:spPr>
        <p:txBody>
          <a:bodyPr wrap="square" rtlCol="0">
            <a:spAutoFit/>
          </a:bodyPr>
          <a:lstStyle/>
          <a:p>
            <a:r>
              <a:rPr lang="el-GR" sz="2400" b="1" dirty="0">
                <a:solidFill>
                  <a:srgbClr val="CCFF99"/>
                </a:solidFill>
              </a:rPr>
              <a:t>		Η ΕΠΑΝΕΜΦΑΝΙΣΗ ΤΩΝ ΑΛΟΓΩΝ	 </a:t>
            </a:r>
            <a:endParaRPr lang="el-GR" sz="2400" dirty="0">
              <a:solidFill>
                <a:srgbClr val="CCFF99"/>
              </a:solidFill>
            </a:endParaRPr>
          </a:p>
          <a:p>
            <a:endParaRPr lang="el-GR" sz="2400" b="1" dirty="0">
              <a:solidFill>
                <a:srgbClr val="CCFF99"/>
              </a:solidFill>
            </a:endParaRPr>
          </a:p>
          <a:p>
            <a:r>
              <a:rPr lang="el-GR" sz="2400" dirty="0">
                <a:solidFill>
                  <a:srgbClr val="CCFF99"/>
                </a:solidFill>
              </a:rPr>
              <a:t>1969, ο </a:t>
            </a:r>
            <a:r>
              <a:rPr lang="en-US" sz="2400" dirty="0">
                <a:solidFill>
                  <a:srgbClr val="CCFF99"/>
                </a:solidFill>
              </a:rPr>
              <a:t>Joseph Beuys</a:t>
            </a:r>
            <a:r>
              <a:rPr lang="el-GR" sz="2400" dirty="0">
                <a:solidFill>
                  <a:srgbClr val="CCFF99"/>
                </a:solidFill>
              </a:rPr>
              <a:t> στη Γερμανική Ακαδημία Παραστατικών Τεχνών </a:t>
            </a:r>
            <a:r>
              <a:rPr lang="el-GR" sz="2400" dirty="0" err="1">
                <a:solidFill>
                  <a:srgbClr val="CCFF99"/>
                </a:solidFill>
              </a:rPr>
              <a:t>Experimenta</a:t>
            </a:r>
            <a:r>
              <a:rPr lang="el-GR" sz="2400" dirty="0">
                <a:solidFill>
                  <a:srgbClr val="CCFF99"/>
                </a:solidFill>
              </a:rPr>
              <a:t> 2 στη Φρανκφούρτη:  </a:t>
            </a:r>
            <a:r>
              <a:rPr lang="el-GR" sz="2400" dirty="0" err="1">
                <a:solidFill>
                  <a:srgbClr val="CCFF99"/>
                </a:solidFill>
              </a:rPr>
              <a:t>κειμενικό</a:t>
            </a:r>
            <a:r>
              <a:rPr lang="el-GR" sz="2400" dirty="0">
                <a:solidFill>
                  <a:srgbClr val="CCFF99"/>
                </a:solidFill>
              </a:rPr>
              <a:t> </a:t>
            </a:r>
            <a:r>
              <a:rPr lang="en-US" sz="2400" dirty="0">
                <a:solidFill>
                  <a:srgbClr val="CCFF99"/>
                </a:solidFill>
              </a:rPr>
              <a:t>montage</a:t>
            </a:r>
            <a:r>
              <a:rPr lang="el-GR" sz="2400" dirty="0">
                <a:solidFill>
                  <a:srgbClr val="CCFF99"/>
                </a:solidFill>
              </a:rPr>
              <a:t> του σαιξπηρικού </a:t>
            </a:r>
            <a:r>
              <a:rPr lang="el-GR" sz="2400" i="1" dirty="0">
                <a:solidFill>
                  <a:srgbClr val="CCFF99"/>
                </a:solidFill>
              </a:rPr>
              <a:t>Τίτου Ανδρόνικου</a:t>
            </a:r>
            <a:r>
              <a:rPr lang="el-GR" sz="2400" dirty="0">
                <a:solidFill>
                  <a:srgbClr val="CCFF99"/>
                </a:solidFill>
              </a:rPr>
              <a:t> και της </a:t>
            </a:r>
            <a:r>
              <a:rPr lang="el-GR" sz="2400" i="1" dirty="0">
                <a:solidFill>
                  <a:srgbClr val="CCFF99"/>
                </a:solidFill>
              </a:rPr>
              <a:t>Ιφιγένειας</a:t>
            </a:r>
            <a:r>
              <a:rPr lang="el-GR" sz="2400" dirty="0">
                <a:solidFill>
                  <a:srgbClr val="CCFF99"/>
                </a:solidFill>
              </a:rPr>
              <a:t> του </a:t>
            </a:r>
            <a:r>
              <a:rPr lang="en-US" sz="2400" dirty="0">
                <a:solidFill>
                  <a:srgbClr val="CCFF99"/>
                </a:solidFill>
              </a:rPr>
              <a:t>Goethe</a:t>
            </a:r>
            <a:r>
              <a:rPr lang="el-GR" sz="2400" dirty="0">
                <a:solidFill>
                  <a:srgbClr val="CCFF99"/>
                </a:solidFill>
              </a:rPr>
              <a:t>. Ο </a:t>
            </a:r>
            <a:r>
              <a:rPr lang="en-US" sz="2400" dirty="0">
                <a:solidFill>
                  <a:srgbClr val="CCFF99"/>
                </a:solidFill>
              </a:rPr>
              <a:t>Beuys</a:t>
            </a:r>
            <a:r>
              <a:rPr lang="el-GR" sz="2400" dirty="0">
                <a:solidFill>
                  <a:srgbClr val="CCFF99"/>
                </a:solidFill>
              </a:rPr>
              <a:t> επέλεξε να βγει ο ίδιος στη σκηνή και να εκτελεί κάποιες συμβολικές πράξεις, τη στιγμή που το κείμενο ακουγόταν από τα μεγάφωνα. Από την αρχή άρχισε να μιμείται τις κινήσεις των πουλιών. Μαζί του βρισκόταν ένα ζωντανό άσπρο άλογο, στο οποίο έδινε να φάει ζάχαρη. </a:t>
            </a:r>
          </a:p>
          <a:p>
            <a:endParaRPr lang="el-GR" sz="2400" dirty="0">
              <a:solidFill>
                <a:srgbClr val="CCFF99"/>
              </a:solidFill>
            </a:endParaRPr>
          </a:p>
          <a:p>
            <a:r>
              <a:rPr lang="el-GR" sz="2400" dirty="0">
                <a:solidFill>
                  <a:srgbClr val="CCFF99"/>
                </a:solidFill>
              </a:rPr>
              <a:t>Ο ίδιος άρθρωνε κάποιες λέξεις ή φράσεις </a:t>
            </a:r>
          </a:p>
          <a:p>
            <a:r>
              <a:rPr lang="el-GR" sz="2400" dirty="0">
                <a:solidFill>
                  <a:srgbClr val="CCFF99"/>
                </a:solidFill>
              </a:rPr>
              <a:t>από τα δύο έργα και διάφορους</a:t>
            </a:r>
            <a:r>
              <a:rPr lang="en-US" sz="2400" dirty="0">
                <a:solidFill>
                  <a:srgbClr val="CCFF99"/>
                </a:solidFill>
              </a:rPr>
              <a:t> </a:t>
            </a:r>
            <a:r>
              <a:rPr lang="el-GR" sz="2400" dirty="0">
                <a:solidFill>
                  <a:srgbClr val="CCFF99"/>
                </a:solidFill>
              </a:rPr>
              <a:t>ήχους. </a:t>
            </a:r>
            <a:endParaRPr lang="en-US" sz="2400" dirty="0">
              <a:solidFill>
                <a:srgbClr val="CCFF99"/>
              </a:solidFill>
            </a:endParaRPr>
          </a:p>
          <a:p>
            <a:r>
              <a:rPr lang="el-GR" sz="2400" dirty="0">
                <a:solidFill>
                  <a:srgbClr val="CCFF99"/>
                </a:solidFill>
              </a:rPr>
              <a:t>Το γούνινο παλτό που φορούσε και η </a:t>
            </a:r>
          </a:p>
          <a:p>
            <a:r>
              <a:rPr lang="el-GR" sz="2400" dirty="0">
                <a:solidFill>
                  <a:srgbClr val="CCFF99"/>
                </a:solidFill>
              </a:rPr>
              <a:t>μίμηση των πουλιών ήταν οι συμβολικές </a:t>
            </a:r>
          </a:p>
          <a:p>
            <a:r>
              <a:rPr lang="el-GR" sz="2400" dirty="0">
                <a:solidFill>
                  <a:srgbClr val="CCFF99"/>
                </a:solidFill>
              </a:rPr>
              <a:t>πράξεις του καλλιτέχνη που επικαλούντο τις </a:t>
            </a:r>
          </a:p>
          <a:p>
            <a:r>
              <a:rPr lang="el-GR" sz="2400" dirty="0" err="1">
                <a:solidFill>
                  <a:srgbClr val="CCFF99"/>
                </a:solidFill>
              </a:rPr>
              <a:t>σαμανικές</a:t>
            </a:r>
            <a:r>
              <a:rPr lang="el-GR" sz="2400" dirty="0">
                <a:solidFill>
                  <a:srgbClr val="CCFF99"/>
                </a:solidFill>
              </a:rPr>
              <a:t> ιεροτελεστίες μεταμόρφωσης και </a:t>
            </a:r>
          </a:p>
          <a:p>
            <a:r>
              <a:rPr lang="el-GR" sz="2400" dirty="0">
                <a:solidFill>
                  <a:srgbClr val="CCFF99"/>
                </a:solidFill>
              </a:rPr>
              <a:t>αναγέννησης μέσω της αποδοχής μιας </a:t>
            </a:r>
          </a:p>
          <a:p>
            <a:r>
              <a:rPr lang="el-GR" sz="2400" dirty="0">
                <a:solidFill>
                  <a:srgbClr val="CCFF99"/>
                </a:solidFill>
              </a:rPr>
              <a:t>χαμένης μορφής της </a:t>
            </a:r>
            <a:r>
              <a:rPr lang="el-GR" sz="2400" dirty="0" err="1">
                <a:solidFill>
                  <a:srgbClr val="CCFF99"/>
                </a:solidFill>
              </a:rPr>
              <a:t>ζωικότητας</a:t>
            </a:r>
            <a:r>
              <a:rPr lang="el-GR" sz="2400" dirty="0">
                <a:solidFill>
                  <a:srgbClr val="CCFF99"/>
                </a:solidFill>
              </a:rPr>
              <a:t>. </a:t>
            </a:r>
            <a:endParaRPr lang="el-GR" sz="2400" b="1" dirty="0">
              <a:solidFill>
                <a:srgbClr val="CCFF99"/>
              </a:solidFill>
            </a:endParaRPr>
          </a:p>
        </p:txBody>
      </p:sp>
      <p:pic>
        <p:nvPicPr>
          <p:cNvPr id="4" name="Picture 2" descr="C:\Users\user\Desktop\Διδακτορικά\Ζώα\Φωτό για ppt\Beuys_Titus_Tuellmann_1969.jpg"/>
          <p:cNvPicPr>
            <a:picLocks noChangeAspect="1" noChangeArrowheads="1"/>
          </p:cNvPicPr>
          <p:nvPr/>
        </p:nvPicPr>
        <p:blipFill>
          <a:blip r:embed="rId2" cstate="print"/>
          <a:srcRect/>
          <a:stretch>
            <a:fillRect/>
          </a:stretch>
        </p:blipFill>
        <p:spPr bwMode="auto">
          <a:xfrm>
            <a:off x="5345877" y="3284984"/>
            <a:ext cx="3798123" cy="4059832"/>
          </a:xfrm>
          <a:prstGeom prst="rect">
            <a:avLst/>
          </a:prstGeom>
          <a:noFill/>
        </p:spPr>
      </p:pic>
    </p:spTree>
  </p:cSld>
  <p:clrMapOvr>
    <a:masterClrMapping/>
  </p:clrMapOvr>
  <p:transition>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l-GR" dirty="0"/>
              <a:t> </a:t>
            </a:r>
          </a:p>
          <a:p>
            <a:pPr>
              <a:buNone/>
            </a:pPr>
            <a:r>
              <a:rPr lang="el-GR" dirty="0"/>
              <a:t>						</a:t>
            </a:r>
          </a:p>
          <a:p>
            <a:pPr>
              <a:buNone/>
            </a:pPr>
            <a:endParaRPr lang="en-US" dirty="0"/>
          </a:p>
          <a:p>
            <a:endParaRPr lang="en-US" dirty="0"/>
          </a:p>
          <a:p>
            <a:endParaRPr lang="el-GR" dirty="0"/>
          </a:p>
          <a:p>
            <a:endParaRPr lang="el-GR" dirty="0"/>
          </a:p>
          <a:p>
            <a:endParaRPr lang="el-GR" dirty="0"/>
          </a:p>
        </p:txBody>
      </p:sp>
      <p:sp>
        <p:nvSpPr>
          <p:cNvPr id="7" name="TextBox 6"/>
          <p:cNvSpPr txBox="1"/>
          <p:nvPr/>
        </p:nvSpPr>
        <p:spPr>
          <a:xfrm>
            <a:off x="0" y="-27384"/>
            <a:ext cx="9144000" cy="461665"/>
          </a:xfrm>
          <a:prstGeom prst="rect">
            <a:avLst/>
          </a:prstGeom>
          <a:noFill/>
        </p:spPr>
        <p:txBody>
          <a:bodyPr wrap="square" rtlCol="0">
            <a:spAutoFit/>
          </a:bodyPr>
          <a:lstStyle/>
          <a:p>
            <a:endParaRPr lang="el-GR" sz="2400" b="1" dirty="0">
              <a:solidFill>
                <a:srgbClr val="CCFF99"/>
              </a:solidFill>
            </a:endParaRPr>
          </a:p>
        </p:txBody>
      </p:sp>
      <p:pic>
        <p:nvPicPr>
          <p:cNvPr id="4" name="Picture 2" descr="C:\Users\user\Desktop\Διδακτορικά\Ζώα\Φωτό για ppt\Beuys_Titus_Tuellmann_1969.jpg"/>
          <p:cNvPicPr>
            <a:picLocks noChangeAspect="1" noChangeArrowheads="1"/>
          </p:cNvPicPr>
          <p:nvPr/>
        </p:nvPicPr>
        <p:blipFill>
          <a:blip r:embed="rId2" cstate="print"/>
          <a:srcRect/>
          <a:stretch>
            <a:fillRect/>
          </a:stretch>
        </p:blipFill>
        <p:spPr bwMode="auto">
          <a:xfrm>
            <a:off x="-324544" y="-243408"/>
            <a:ext cx="9677400" cy="7959081"/>
          </a:xfrm>
          <a:prstGeom prst="rect">
            <a:avLst/>
          </a:prstGeom>
          <a:noFill/>
        </p:spPr>
      </p:pic>
    </p:spTree>
  </p:cSld>
  <p:clrMapOvr>
    <a:masterClrMapping/>
  </p:clrMapOvr>
  <p:transition>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pic>
        <p:nvPicPr>
          <p:cNvPr id="5122" name="Picture 2" descr="C:\Users\user\Desktop\Διδακτορικά\Ζώα\Φωτό για ppt\beuys_titus-Iphigeni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609600" y="381000"/>
            <a:ext cx="5434565" cy="646331"/>
          </a:xfrm>
          <a:prstGeom prst="rect">
            <a:avLst/>
          </a:prstGeom>
          <a:noFill/>
        </p:spPr>
        <p:txBody>
          <a:bodyPr wrap="none" rtlCol="0">
            <a:spAutoFit/>
          </a:bodyPr>
          <a:lstStyle/>
          <a:p>
            <a:r>
              <a:rPr lang="fr-FR" b="1" dirty="0">
                <a:latin typeface="Garamond" pitchFamily="18" charset="0"/>
              </a:rPr>
              <a:t>Joseph Beuys "</a:t>
            </a:r>
            <a:r>
              <a:rPr lang="fr-FR" b="1" dirty="0" err="1">
                <a:latin typeface="Garamond" pitchFamily="18" charset="0"/>
              </a:rPr>
              <a:t>Iphigenia</a:t>
            </a:r>
            <a:r>
              <a:rPr lang="fr-FR" b="1" dirty="0">
                <a:latin typeface="Garamond" pitchFamily="18" charset="0"/>
              </a:rPr>
              <a:t> / Titus </a:t>
            </a:r>
            <a:r>
              <a:rPr lang="fr-FR" b="1" dirty="0" err="1">
                <a:latin typeface="Garamond" pitchFamily="18" charset="0"/>
              </a:rPr>
              <a:t>Andronicus</a:t>
            </a:r>
            <a:r>
              <a:rPr lang="fr-FR" b="1" dirty="0">
                <a:latin typeface="Garamond" pitchFamily="18" charset="0"/>
              </a:rPr>
              <a:t>" </a:t>
            </a:r>
            <a:r>
              <a:rPr lang="fr-FR" b="1" dirty="0">
                <a:solidFill>
                  <a:schemeClr val="bg1"/>
                </a:solidFill>
                <a:latin typeface="Garamond" pitchFamily="18" charset="0"/>
              </a:rPr>
              <a:t>(1969)</a:t>
            </a:r>
            <a:endParaRPr lang="el-GR" b="1" dirty="0">
              <a:solidFill>
                <a:schemeClr val="bg1"/>
              </a:solidFill>
              <a:latin typeface="Garamond" pitchFamily="18" charset="0"/>
            </a:endParaRPr>
          </a:p>
          <a:p>
            <a:endParaRPr lang="el-GR" dirty="0">
              <a:solidFill>
                <a:schemeClr val="bg1"/>
              </a:solidFill>
            </a:endParaRPr>
          </a:p>
        </p:txBody>
      </p:sp>
    </p:spTree>
  </p:cSld>
  <p:clrMapOvr>
    <a:masterClrMapping/>
  </p:clrMapOvr>
  <p:transition>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44624"/>
            <a:ext cx="9144000" cy="6120680"/>
          </a:xfrm>
        </p:spPr>
        <p:txBody>
          <a:bodyPr>
            <a:normAutofit/>
          </a:bodyPr>
          <a:lstStyle/>
          <a:p>
            <a:pPr>
              <a:buNone/>
            </a:pPr>
            <a:r>
              <a:rPr lang="en-US" sz="2400" b="1" dirty="0">
                <a:solidFill>
                  <a:srgbClr val="F9F7D3"/>
                </a:solidFill>
              </a:rPr>
              <a:t>O </a:t>
            </a:r>
            <a:r>
              <a:rPr lang="el-GR" sz="2400" b="1" dirty="0">
                <a:solidFill>
                  <a:srgbClr val="F9F7D3"/>
                </a:solidFill>
              </a:rPr>
              <a:t>Γιάννης </a:t>
            </a:r>
            <a:r>
              <a:rPr lang="el-GR" sz="2400" b="1" dirty="0" err="1">
                <a:solidFill>
                  <a:srgbClr val="F9F7D3"/>
                </a:solidFill>
              </a:rPr>
              <a:t>Κουνέλλης</a:t>
            </a:r>
            <a:r>
              <a:rPr lang="el-GR" sz="2400" b="1" dirty="0">
                <a:solidFill>
                  <a:srgbClr val="F9F7D3"/>
                </a:solidFill>
              </a:rPr>
              <a:t> (1969) φέρνει δώδεκα ζωντανά άλογα, διαφορετικής ράτσας το καθένα, με την έκθεσή του </a:t>
            </a:r>
            <a:r>
              <a:rPr lang="en-US" sz="2400" b="1" i="1" dirty="0" err="1">
                <a:solidFill>
                  <a:srgbClr val="F9F7D3"/>
                </a:solidFill>
              </a:rPr>
              <a:t>Atitlo</a:t>
            </a:r>
            <a:r>
              <a:rPr lang="el-GR" sz="2400" b="1" dirty="0">
                <a:solidFill>
                  <a:srgbClr val="F9F7D3"/>
                </a:solidFill>
              </a:rPr>
              <a:t> (</a:t>
            </a:r>
            <a:r>
              <a:rPr lang="el-GR" sz="2400" b="1" i="1" dirty="0">
                <a:solidFill>
                  <a:srgbClr val="F9F7D3"/>
                </a:solidFill>
              </a:rPr>
              <a:t>12 </a:t>
            </a:r>
            <a:r>
              <a:rPr lang="en-US" sz="2400" b="1" i="1" dirty="0">
                <a:solidFill>
                  <a:srgbClr val="F9F7D3"/>
                </a:solidFill>
              </a:rPr>
              <a:t>C</a:t>
            </a:r>
            <a:r>
              <a:rPr lang="el-GR" sz="2400" b="1" i="1" dirty="0" err="1">
                <a:solidFill>
                  <a:srgbClr val="F9F7D3"/>
                </a:solidFill>
              </a:rPr>
              <a:t>avalli</a:t>
            </a:r>
            <a:r>
              <a:rPr lang="el-GR" sz="2400" b="1" dirty="0">
                <a:solidFill>
                  <a:srgbClr val="F9F7D3"/>
                </a:solidFill>
              </a:rPr>
              <a:t>)</a:t>
            </a:r>
            <a:r>
              <a:rPr lang="el-GR" sz="2400" b="1" i="1" dirty="0">
                <a:solidFill>
                  <a:srgbClr val="F9F7D3"/>
                </a:solidFill>
              </a:rPr>
              <a:t> </a:t>
            </a:r>
            <a:r>
              <a:rPr lang="el-GR" sz="2400" b="1" dirty="0">
                <a:solidFill>
                  <a:srgbClr val="F9F7D3"/>
                </a:solidFill>
              </a:rPr>
              <a:t>στην </a:t>
            </a:r>
            <a:r>
              <a:rPr lang="el-GR" sz="2400" b="1" dirty="0" err="1">
                <a:solidFill>
                  <a:srgbClr val="F9F7D3"/>
                </a:solidFill>
              </a:rPr>
              <a:t>Galleria</a:t>
            </a:r>
            <a:r>
              <a:rPr lang="el-GR" sz="2400" b="1" dirty="0">
                <a:solidFill>
                  <a:srgbClr val="F9F7D3"/>
                </a:solidFill>
              </a:rPr>
              <a:t> L’ </a:t>
            </a:r>
            <a:r>
              <a:rPr lang="el-GR" sz="2400" b="1" dirty="0" err="1">
                <a:solidFill>
                  <a:srgbClr val="F9F7D3"/>
                </a:solidFill>
              </a:rPr>
              <a:t>Attico</a:t>
            </a:r>
            <a:r>
              <a:rPr lang="el-GR" sz="2400" b="1" dirty="0">
                <a:solidFill>
                  <a:srgbClr val="F9F7D3"/>
                </a:solidFill>
              </a:rPr>
              <a:t> της Ρώμης και τα δένει στους λευκούς τοίχους μιας ορθογώνιας παραλληλόγραμμης αίθουσας, για να συνδέσει έτσι τη </a:t>
            </a:r>
            <a:r>
              <a:rPr lang="el-GR" sz="2400" b="1" dirty="0" err="1">
                <a:solidFill>
                  <a:srgbClr val="F9F7D3"/>
                </a:solidFill>
              </a:rPr>
              <a:t>ζωικότητα</a:t>
            </a:r>
            <a:r>
              <a:rPr lang="el-GR" sz="2400" b="1" dirty="0">
                <a:solidFill>
                  <a:srgbClr val="F9F7D3"/>
                </a:solidFill>
              </a:rPr>
              <a:t> με τα θεμέλια του αρχιτεκτονήματος. </a:t>
            </a:r>
          </a:p>
          <a:p>
            <a:endParaRPr lang="el-GR" sz="2400" b="1" dirty="0">
              <a:solidFill>
                <a:srgbClr val="F9F7D3"/>
              </a:solidFill>
            </a:endParaRPr>
          </a:p>
          <a:p>
            <a:pPr>
              <a:buNone/>
            </a:pPr>
            <a:r>
              <a:rPr lang="el-GR" sz="2400" b="1" dirty="0">
                <a:solidFill>
                  <a:srgbClr val="F9F7D3"/>
                </a:solidFill>
              </a:rPr>
              <a:t>Το στοιχείο του πραγματικού, αυτού καθ’ εαυτό, με τους ήχους και τις μυρωδιές του, τη φυσιολογία και την ενεργητικότητά του, θα </a:t>
            </a:r>
            <a:r>
              <a:rPr lang="el-GR" sz="2400" b="1" dirty="0">
                <a:solidFill>
                  <a:srgbClr val="FFC000"/>
                </a:solidFill>
              </a:rPr>
              <a:t>εισβάλει</a:t>
            </a:r>
            <a:r>
              <a:rPr lang="el-GR" sz="2400" b="1" dirty="0">
                <a:solidFill>
                  <a:srgbClr val="F9F7D3"/>
                </a:solidFill>
              </a:rPr>
              <a:t> στον εικαστικό χώρο «και με αυτή τη </a:t>
            </a:r>
            <a:r>
              <a:rPr lang="en-US" sz="2400" b="1" dirty="0">
                <a:solidFill>
                  <a:srgbClr val="F9F7D3"/>
                </a:solidFill>
              </a:rPr>
              <a:t>dada</a:t>
            </a:r>
            <a:r>
              <a:rPr lang="el-GR" sz="2400" b="1" dirty="0">
                <a:solidFill>
                  <a:srgbClr val="F9F7D3"/>
                </a:solidFill>
              </a:rPr>
              <a:t> χειρονομία του </a:t>
            </a:r>
            <a:r>
              <a:rPr lang="el-GR" sz="2400" b="1" dirty="0" err="1">
                <a:solidFill>
                  <a:srgbClr val="F9F7D3"/>
                </a:solidFill>
              </a:rPr>
              <a:t>αποτίει</a:t>
            </a:r>
            <a:r>
              <a:rPr lang="el-GR" sz="2400" b="1" dirty="0">
                <a:solidFill>
                  <a:srgbClr val="F9F7D3"/>
                </a:solidFill>
              </a:rPr>
              <a:t> φόρο τιμής στο </a:t>
            </a:r>
            <a:r>
              <a:rPr lang="el-GR" sz="2400" b="1" dirty="0">
                <a:solidFill>
                  <a:srgbClr val="FFC000"/>
                </a:solidFill>
              </a:rPr>
              <a:t>άλογο-πολεμιστή, στο άλογο-εργάτη, στο άλογο μεταφορέα και στο άλογο-παραγωγό</a:t>
            </a:r>
            <a:r>
              <a:rPr lang="el-GR" sz="2400" b="1" dirty="0">
                <a:solidFill>
                  <a:srgbClr val="F9F7D3"/>
                </a:solidFill>
              </a:rPr>
              <a:t>, </a:t>
            </a:r>
          </a:p>
          <a:p>
            <a:pPr>
              <a:buNone/>
            </a:pPr>
            <a:r>
              <a:rPr lang="el-GR" sz="2400" b="1" dirty="0">
                <a:solidFill>
                  <a:srgbClr val="F9F7D3"/>
                </a:solidFill>
              </a:rPr>
              <a:t>	που έχτισε τη δυτική ευμάρεια </a:t>
            </a:r>
          </a:p>
          <a:p>
            <a:pPr>
              <a:buNone/>
            </a:pPr>
            <a:r>
              <a:rPr lang="el-GR" sz="2400" b="1" dirty="0">
                <a:solidFill>
                  <a:srgbClr val="F9F7D3"/>
                </a:solidFill>
              </a:rPr>
              <a:t>	ως τη βιομηχανική επανάσταση </a:t>
            </a:r>
          </a:p>
          <a:p>
            <a:pPr>
              <a:buNone/>
            </a:pPr>
            <a:r>
              <a:rPr lang="el-GR" sz="2400" b="1" dirty="0">
                <a:solidFill>
                  <a:srgbClr val="F9F7D3"/>
                </a:solidFill>
              </a:rPr>
              <a:t>	και την εμφάνιση των μηχανών». </a:t>
            </a:r>
          </a:p>
          <a:p>
            <a:endParaRPr lang="el-GR" sz="2400" b="1" dirty="0">
              <a:solidFill>
                <a:srgbClr val="F9F7D3"/>
              </a:solidFill>
            </a:endParaRPr>
          </a:p>
        </p:txBody>
      </p:sp>
      <p:pic>
        <p:nvPicPr>
          <p:cNvPr id="95234" name="Picture 2" descr="Αποτέλεσμα εικόνας για γιάννης κουνέλλης εργα"/>
          <p:cNvPicPr>
            <a:picLocks noChangeAspect="1" noChangeArrowheads="1"/>
          </p:cNvPicPr>
          <p:nvPr/>
        </p:nvPicPr>
        <p:blipFill>
          <a:blip r:embed="rId2" cstate="print"/>
          <a:srcRect/>
          <a:stretch>
            <a:fillRect/>
          </a:stretch>
        </p:blipFill>
        <p:spPr bwMode="auto">
          <a:xfrm>
            <a:off x="4716016" y="4221088"/>
            <a:ext cx="4427984" cy="2636912"/>
          </a:xfrm>
          <a:prstGeom prst="rect">
            <a:avLst/>
          </a:prstGeom>
          <a:ln>
            <a:noFill/>
          </a:ln>
          <a:effectLst>
            <a:softEdge rad="112500"/>
          </a:effectLst>
        </p:spPr>
      </p:pic>
      <p:sp>
        <p:nvSpPr>
          <p:cNvPr id="6" name="TextBox 5"/>
          <p:cNvSpPr txBox="1"/>
          <p:nvPr/>
        </p:nvSpPr>
        <p:spPr>
          <a:xfrm>
            <a:off x="107504" y="332656"/>
            <a:ext cx="184731" cy="369332"/>
          </a:xfrm>
          <a:prstGeom prst="rect">
            <a:avLst/>
          </a:prstGeom>
          <a:noFill/>
        </p:spPr>
        <p:txBody>
          <a:bodyPr wrap="none" rtlCol="0">
            <a:spAutoFit/>
          </a:bodyPr>
          <a:lstStyle/>
          <a:p>
            <a:endParaRPr lang="el-GR" dirty="0"/>
          </a:p>
        </p:txBody>
      </p:sp>
    </p:spTree>
  </p:cSld>
  <p:clrMapOvr>
    <a:masterClrMapping/>
  </p:clrMapOvr>
  <p:transition>
    <p:zoom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44624"/>
            <a:ext cx="9144000" cy="6120680"/>
          </a:xfrm>
        </p:spPr>
        <p:txBody>
          <a:bodyPr>
            <a:normAutofit/>
          </a:bodyPr>
          <a:lstStyle/>
          <a:p>
            <a:r>
              <a:rPr lang="el-GR" sz="2400" b="1" dirty="0">
                <a:solidFill>
                  <a:srgbClr val="F9F7D3"/>
                </a:solidFill>
              </a:rPr>
              <a:t>Η έκθεση </a:t>
            </a:r>
            <a:r>
              <a:rPr lang="en-US" sz="2400" b="1" i="1" dirty="0" err="1">
                <a:solidFill>
                  <a:srgbClr val="F9F7D3"/>
                </a:solidFill>
              </a:rPr>
              <a:t>Atitlo</a:t>
            </a:r>
            <a:r>
              <a:rPr lang="el-GR" sz="2400" b="1" dirty="0">
                <a:solidFill>
                  <a:srgbClr val="F9F7D3"/>
                </a:solidFill>
              </a:rPr>
              <a:t> </a:t>
            </a:r>
            <a:r>
              <a:rPr lang="el-GR" sz="2400" b="1" i="1" dirty="0">
                <a:solidFill>
                  <a:srgbClr val="F9F7D3"/>
                </a:solidFill>
              </a:rPr>
              <a:t> </a:t>
            </a:r>
            <a:r>
              <a:rPr lang="el-GR" sz="2400" b="1" dirty="0">
                <a:solidFill>
                  <a:srgbClr val="F9F7D3"/>
                </a:solidFill>
              </a:rPr>
              <a:t>εγκαθιδρύει έναν τόπο προσοχής και ανταλλαγής που διαφεύγει από το εμπορικό κύκλωμα του εμπορεύσιμου ή </a:t>
            </a:r>
            <a:r>
              <a:rPr lang="el-GR" sz="2400" b="1" dirty="0" err="1">
                <a:solidFill>
                  <a:srgbClr val="F9F7D3"/>
                </a:solidFill>
              </a:rPr>
              <a:t>συλλέξιμου</a:t>
            </a:r>
            <a:r>
              <a:rPr lang="el-GR" sz="2400" b="1" dirty="0">
                <a:solidFill>
                  <a:srgbClr val="F9F7D3"/>
                </a:solidFill>
              </a:rPr>
              <a:t> αντικειμένου ─ και αυτός είναι και ο αληθινός λόγος που το έργο του </a:t>
            </a:r>
            <a:r>
              <a:rPr lang="el-GR" sz="2400" b="1" dirty="0" err="1">
                <a:solidFill>
                  <a:srgbClr val="F9F7D3"/>
                </a:solidFill>
              </a:rPr>
              <a:t>Κουνέλλη</a:t>
            </a:r>
            <a:r>
              <a:rPr lang="el-GR" sz="2400" b="1" dirty="0">
                <a:solidFill>
                  <a:srgbClr val="F9F7D3"/>
                </a:solidFill>
              </a:rPr>
              <a:t> σκανδάλισε την εποχή του. </a:t>
            </a:r>
          </a:p>
          <a:p>
            <a:endParaRPr lang="el-GR" sz="2400" b="1" dirty="0">
              <a:solidFill>
                <a:srgbClr val="F9F7D3"/>
              </a:solidFill>
            </a:endParaRPr>
          </a:p>
          <a:p>
            <a:r>
              <a:rPr lang="el-GR" sz="2400" b="1" dirty="0">
                <a:solidFill>
                  <a:srgbClr val="F9F7D3"/>
                </a:solidFill>
              </a:rPr>
              <a:t>Έμεινε ως μια σημαντική στιγμή στην ιστορία της σύγχρονης τέχνης, ιδίως δε της </a:t>
            </a:r>
            <a:r>
              <a:rPr lang="en-US" sz="2400" b="1" dirty="0">
                <a:solidFill>
                  <a:srgbClr val="F9F7D3"/>
                </a:solidFill>
              </a:rPr>
              <a:t>Arte </a:t>
            </a:r>
            <a:r>
              <a:rPr lang="en-US" sz="2400" b="1" dirty="0" err="1">
                <a:solidFill>
                  <a:srgbClr val="F9F7D3"/>
                </a:solidFill>
              </a:rPr>
              <a:t>Povera</a:t>
            </a:r>
            <a:r>
              <a:rPr lang="el-GR" sz="2400" b="1" dirty="0">
                <a:solidFill>
                  <a:srgbClr val="F9F7D3"/>
                </a:solidFill>
              </a:rPr>
              <a:t>, ενώ </a:t>
            </a:r>
            <a:r>
              <a:rPr lang="el-GR" sz="2400" b="1" dirty="0" err="1">
                <a:solidFill>
                  <a:srgbClr val="F9F7D3"/>
                </a:solidFill>
              </a:rPr>
              <a:t>ανασκηνοθετήθηκε</a:t>
            </a:r>
            <a:r>
              <a:rPr lang="el-GR" sz="2400" b="1" dirty="0">
                <a:solidFill>
                  <a:srgbClr val="F9F7D3"/>
                </a:solidFill>
              </a:rPr>
              <a:t> το 2002 στη </a:t>
            </a:r>
            <a:r>
              <a:rPr lang="en-US" sz="2400" b="1" dirty="0" err="1">
                <a:solidFill>
                  <a:srgbClr val="F9F7D3"/>
                </a:solidFill>
              </a:rPr>
              <a:t>Whitechapel</a:t>
            </a:r>
            <a:r>
              <a:rPr lang="en-US" sz="2400" b="1" dirty="0">
                <a:solidFill>
                  <a:srgbClr val="F9F7D3"/>
                </a:solidFill>
              </a:rPr>
              <a:t> Gallery</a:t>
            </a:r>
            <a:r>
              <a:rPr lang="el-GR" sz="2400" b="1" dirty="0">
                <a:solidFill>
                  <a:srgbClr val="F9F7D3"/>
                </a:solidFill>
              </a:rPr>
              <a:t> του Λονδίνου, θέτοντας εκ νέου τα ερωτήματα εάν τα άλογα έγιναν αντικείμενα τέχνης ή αν η γκαλερί έγινε προσωρινός στάβλος, εάν τα συγκεκριμένα άλογα αντιπροσωπεύουν μια γενική και αφηρημένη έννοια </a:t>
            </a:r>
          </a:p>
          <a:p>
            <a:pPr>
              <a:buNone/>
            </a:pPr>
            <a:r>
              <a:rPr lang="el-GR" sz="2400" b="1" dirty="0">
                <a:solidFill>
                  <a:srgbClr val="F9F7D3"/>
                </a:solidFill>
              </a:rPr>
              <a:t>του αλόγου ή μήπως η «επικίνδυνη» </a:t>
            </a:r>
          </a:p>
          <a:p>
            <a:pPr>
              <a:buNone/>
            </a:pPr>
            <a:r>
              <a:rPr lang="el-GR" sz="2400" b="1" dirty="0" err="1">
                <a:solidFill>
                  <a:srgbClr val="F9F7D3"/>
                </a:solidFill>
              </a:rPr>
              <a:t>ζωικότητά</a:t>
            </a:r>
            <a:r>
              <a:rPr lang="el-GR" sz="2400" b="1" dirty="0">
                <a:solidFill>
                  <a:srgbClr val="F9F7D3"/>
                </a:solidFill>
              </a:rPr>
              <a:t> τους υπερβαίνει το </a:t>
            </a:r>
          </a:p>
          <a:p>
            <a:pPr>
              <a:buNone/>
            </a:pPr>
            <a:r>
              <a:rPr lang="el-GR" sz="2400" b="1" dirty="0">
                <a:solidFill>
                  <a:srgbClr val="F9F7D3"/>
                </a:solidFill>
              </a:rPr>
              <a:t>αναπαραστατικό πλαίσιο των </a:t>
            </a:r>
          </a:p>
          <a:p>
            <a:pPr>
              <a:buNone/>
            </a:pPr>
            <a:r>
              <a:rPr lang="el-GR" sz="2400" b="1" dirty="0">
                <a:solidFill>
                  <a:srgbClr val="F9F7D3"/>
                </a:solidFill>
              </a:rPr>
              <a:t>εκθεσιακών χώρων. </a:t>
            </a:r>
          </a:p>
        </p:txBody>
      </p:sp>
      <p:pic>
        <p:nvPicPr>
          <p:cNvPr id="95234" name="Picture 2" descr="Αποτέλεσμα εικόνας για γιάννης κουνέλλης εργα"/>
          <p:cNvPicPr>
            <a:picLocks noChangeAspect="1" noChangeArrowheads="1"/>
          </p:cNvPicPr>
          <p:nvPr/>
        </p:nvPicPr>
        <p:blipFill>
          <a:blip r:embed="rId2" cstate="print"/>
          <a:srcRect/>
          <a:stretch>
            <a:fillRect/>
          </a:stretch>
        </p:blipFill>
        <p:spPr bwMode="auto">
          <a:xfrm>
            <a:off x="4824536" y="4248472"/>
            <a:ext cx="4427984" cy="2636912"/>
          </a:xfrm>
          <a:prstGeom prst="rect">
            <a:avLst/>
          </a:prstGeom>
          <a:ln>
            <a:noFill/>
          </a:ln>
          <a:effectLst>
            <a:softEdge rad="112500"/>
          </a:effectLst>
        </p:spPr>
      </p:pic>
      <p:sp>
        <p:nvSpPr>
          <p:cNvPr id="6" name="TextBox 5"/>
          <p:cNvSpPr txBox="1"/>
          <p:nvPr/>
        </p:nvSpPr>
        <p:spPr>
          <a:xfrm>
            <a:off x="107504" y="332656"/>
            <a:ext cx="184731" cy="369332"/>
          </a:xfrm>
          <a:prstGeom prst="rect">
            <a:avLst/>
          </a:prstGeom>
          <a:noFill/>
        </p:spPr>
        <p:txBody>
          <a:bodyPr wrap="none" rtlCol="0">
            <a:spAutoFit/>
          </a:bodyPr>
          <a:lstStyle/>
          <a:p>
            <a:endParaRPr lang="el-GR" dirty="0"/>
          </a:p>
        </p:txBody>
      </p:sp>
    </p:spTree>
  </p:cSld>
  <p:clrMapOvr>
    <a:masterClrMapping/>
  </p:clrMapOvr>
  <p:transition>
    <p:zoom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l-GR" dirty="0"/>
          </a:p>
        </p:txBody>
      </p:sp>
      <p:pic>
        <p:nvPicPr>
          <p:cNvPr id="95234" name="Picture 2" descr="Αποτέλεσμα εικόνας για γιάννης κουνέλλης εργα"/>
          <p:cNvPicPr>
            <a:picLocks noChangeAspect="1" noChangeArrowheads="1"/>
          </p:cNvPicPr>
          <p:nvPr/>
        </p:nvPicPr>
        <p:blipFill>
          <a:blip r:embed="rId2" cstate="print"/>
          <a:srcRect/>
          <a:stretch>
            <a:fillRect/>
          </a:stretch>
        </p:blipFill>
        <p:spPr bwMode="auto">
          <a:xfrm>
            <a:off x="-42375" y="0"/>
            <a:ext cx="9186375" cy="6858000"/>
          </a:xfrm>
          <a:prstGeom prst="rect">
            <a:avLst/>
          </a:prstGeom>
          <a:noFill/>
        </p:spPr>
      </p:pic>
    </p:spTree>
  </p:cSld>
  <p:clrMapOvr>
    <a:masterClrMapping/>
  </p:clrMapOvr>
  <p:transition>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528" y="0"/>
            <a:ext cx="9324528" cy="6858000"/>
          </a:xfrm>
        </p:spPr>
        <p:txBody>
          <a:bodyPr>
            <a:noAutofit/>
          </a:bodyPr>
          <a:lstStyle/>
          <a:p>
            <a:pPr>
              <a:buNone/>
            </a:pPr>
            <a:r>
              <a:rPr lang="el-GR" sz="2400" b="1" dirty="0">
                <a:solidFill>
                  <a:srgbClr val="F9F7D3"/>
                </a:solidFill>
              </a:rPr>
              <a:t> </a:t>
            </a:r>
            <a:r>
              <a:rPr lang="en-US" sz="2400" b="1" dirty="0">
                <a:solidFill>
                  <a:srgbClr val="F9F7D3"/>
                </a:solidFill>
              </a:rPr>
              <a:t> </a:t>
            </a:r>
            <a:r>
              <a:rPr lang="el-GR" sz="2400" b="1" dirty="0">
                <a:solidFill>
                  <a:srgbClr val="F9F7D3"/>
                </a:solidFill>
              </a:rPr>
              <a:t>Η </a:t>
            </a:r>
            <a:r>
              <a:rPr lang="en-US" sz="2400" b="1" dirty="0">
                <a:solidFill>
                  <a:srgbClr val="F9F7D3"/>
                </a:solidFill>
              </a:rPr>
              <a:t>O</a:t>
            </a:r>
            <a:r>
              <a:rPr lang="el-GR" sz="2400" b="1" dirty="0">
                <a:solidFill>
                  <a:srgbClr val="F9F7D3"/>
                </a:solidFill>
              </a:rPr>
              <a:t>’</a:t>
            </a:r>
            <a:r>
              <a:rPr lang="en-US" sz="2400" b="1" dirty="0">
                <a:solidFill>
                  <a:srgbClr val="F9F7D3"/>
                </a:solidFill>
              </a:rPr>
              <a:t>Reilly</a:t>
            </a:r>
            <a:r>
              <a:rPr lang="el-GR" sz="2400" b="1" dirty="0">
                <a:solidFill>
                  <a:srgbClr val="F9F7D3"/>
                </a:solidFill>
              </a:rPr>
              <a:t> μετακινεί το σώμα του γουρουνιού, ξαπλώνει πάνω του, το αγκαλιάζει, βάζει σωματικά της μέλη μέσα στο νεκρό σώμα περνώντας τα από τις κοιλότητες και τις τομές που έχουν κάνει προηγουμένως στο σφαγείο, προσπαθεί να μιμηθεί τις στάσεις του και αλλάζει συνεχώς τις στάσεις και των δύο σωμάτων ώστε να έρθουν σε μία κοινή γραμμή ή σε μια συμμετρία.</a:t>
            </a:r>
          </a:p>
          <a:p>
            <a:endParaRPr lang="en-US" sz="2400" b="1" dirty="0">
              <a:solidFill>
                <a:srgbClr val="F9F7D3"/>
              </a:solidFill>
            </a:endParaRPr>
          </a:p>
          <a:p>
            <a:endParaRPr lang="en-US" sz="2400" b="1" dirty="0">
              <a:solidFill>
                <a:srgbClr val="F9F7D3"/>
              </a:solidFill>
            </a:endParaRPr>
          </a:p>
          <a:p>
            <a:endParaRPr lang="en-US" sz="2400" b="1" dirty="0">
              <a:solidFill>
                <a:srgbClr val="F9F7D3"/>
              </a:solidFill>
            </a:endParaRPr>
          </a:p>
          <a:p>
            <a:endParaRPr lang="el-GR" sz="2400" b="1" dirty="0">
              <a:solidFill>
                <a:srgbClr val="F9F7D3"/>
              </a:solidFill>
            </a:endParaRPr>
          </a:p>
          <a:p>
            <a:r>
              <a:rPr lang="el-GR" sz="2400" b="1" dirty="0">
                <a:solidFill>
                  <a:srgbClr val="F9F7D3"/>
                </a:solidFill>
              </a:rPr>
              <a:t>Ο στόχος είναι να ευαισθητοποιηθούν οι θεατές κυρίως μέσω της αφής στη </a:t>
            </a:r>
            <a:r>
              <a:rPr lang="el-GR" sz="2400" b="1" dirty="0" err="1">
                <a:solidFill>
                  <a:srgbClr val="FFC000"/>
                </a:solidFill>
              </a:rPr>
              <a:t>συμπαρουσία</a:t>
            </a:r>
            <a:r>
              <a:rPr lang="el-GR" sz="2400" b="1" dirty="0">
                <a:solidFill>
                  <a:srgbClr val="F9F7D3"/>
                </a:solidFill>
              </a:rPr>
              <a:t>, στη συνεύρεση, στη «συνύπαρξη» των δύο σωμάτων, να διαισθανθούν την </a:t>
            </a:r>
            <a:r>
              <a:rPr lang="el-GR" sz="2400" b="1" dirty="0" err="1">
                <a:solidFill>
                  <a:srgbClr val="F9F7D3"/>
                </a:solidFill>
              </a:rPr>
              <a:t>ομορία</a:t>
            </a:r>
            <a:r>
              <a:rPr lang="el-GR" sz="2400" b="1" dirty="0">
                <a:solidFill>
                  <a:srgbClr val="F9F7D3"/>
                </a:solidFill>
              </a:rPr>
              <a:t> που τα διακρίνει και συνάμα τα ενώνει σε ένα μεταίχμιο των ειδών και των οντολογικών καθεστώτων (ζωντανό-</a:t>
            </a:r>
            <a:r>
              <a:rPr lang="el-GR" sz="2400" b="1" dirty="0" err="1">
                <a:solidFill>
                  <a:srgbClr val="F9F7D3"/>
                </a:solidFill>
              </a:rPr>
              <a:t>νεκρό</a:t>
            </a:r>
            <a:r>
              <a:rPr lang="el-GR" sz="2400" b="1" dirty="0">
                <a:solidFill>
                  <a:srgbClr val="F9F7D3"/>
                </a:solidFill>
              </a:rPr>
              <a:t> σώμα) που ο </a:t>
            </a:r>
            <a:r>
              <a:rPr lang="en-US" sz="2400" b="1" dirty="0">
                <a:solidFill>
                  <a:srgbClr val="F9F7D3"/>
                </a:solidFill>
              </a:rPr>
              <a:t>Derrida</a:t>
            </a:r>
            <a:r>
              <a:rPr lang="el-GR" sz="2400" b="1" dirty="0">
                <a:solidFill>
                  <a:srgbClr val="F9F7D3"/>
                </a:solidFill>
              </a:rPr>
              <a:t> θα χαρακτήριζε ως </a:t>
            </a:r>
            <a:r>
              <a:rPr lang="en-US" sz="2400" b="1" i="1" dirty="0" err="1">
                <a:solidFill>
                  <a:srgbClr val="F9F7D3"/>
                </a:solidFill>
              </a:rPr>
              <a:t>limitrophie</a:t>
            </a:r>
            <a:r>
              <a:rPr lang="el-GR" sz="2400" b="1" dirty="0">
                <a:solidFill>
                  <a:srgbClr val="F9F7D3"/>
                </a:solidFill>
              </a:rPr>
              <a:t>: </a:t>
            </a:r>
            <a:r>
              <a:rPr lang="el-GR" sz="2400" b="1" dirty="0" err="1">
                <a:solidFill>
                  <a:srgbClr val="F9F7D3"/>
                </a:solidFill>
              </a:rPr>
              <a:t>οριοφιλία</a:t>
            </a:r>
            <a:r>
              <a:rPr lang="el-GR" sz="2400" b="1" dirty="0">
                <a:solidFill>
                  <a:srgbClr val="F9F7D3"/>
                </a:solidFill>
              </a:rPr>
              <a:t> (ή </a:t>
            </a:r>
            <a:r>
              <a:rPr lang="el-GR" sz="2400" b="1" dirty="0" err="1">
                <a:solidFill>
                  <a:srgbClr val="F9F7D3"/>
                </a:solidFill>
              </a:rPr>
              <a:t>οριοτροφία</a:t>
            </a:r>
            <a:r>
              <a:rPr lang="el-GR" sz="2400" b="1" dirty="0">
                <a:solidFill>
                  <a:srgbClr val="F9F7D3"/>
                </a:solidFill>
              </a:rPr>
              <a:t>), φιλία του ορίου, </a:t>
            </a:r>
            <a:r>
              <a:rPr lang="el-GR" sz="2400" b="1" i="1" dirty="0">
                <a:solidFill>
                  <a:srgbClr val="F9F7D3"/>
                </a:solidFill>
              </a:rPr>
              <a:t>φιλία εντός και μέσω του ορίου</a:t>
            </a:r>
            <a:r>
              <a:rPr lang="el-GR" sz="2400" b="1" dirty="0">
                <a:solidFill>
                  <a:srgbClr val="F9F7D3"/>
                </a:solidFill>
              </a:rPr>
              <a:t>.</a:t>
            </a:r>
            <a:r>
              <a:rPr lang="el-GR" sz="2400" b="1" baseline="30000" dirty="0">
                <a:solidFill>
                  <a:srgbClr val="F9F7D3"/>
                </a:solidFill>
              </a:rPr>
              <a:t> </a:t>
            </a:r>
            <a:endParaRPr lang="el-GR" sz="2400" b="1" dirty="0">
              <a:solidFill>
                <a:srgbClr val="F9F7D3"/>
              </a:solidFill>
            </a:endParaRPr>
          </a:p>
          <a:p>
            <a:r>
              <a:rPr lang="el-GR" sz="2400" b="1" dirty="0">
                <a:solidFill>
                  <a:srgbClr val="F9F7D3"/>
                </a:solidFill>
              </a:rPr>
              <a:t> </a:t>
            </a:r>
          </a:p>
          <a:p>
            <a:endParaRPr lang="el-GR" sz="2400" b="1" dirty="0">
              <a:solidFill>
                <a:srgbClr val="F9F7D3"/>
              </a:solidFill>
            </a:endParaRPr>
          </a:p>
          <a:p>
            <a:endParaRPr lang="el-GR" sz="2400" b="1" dirty="0">
              <a:solidFill>
                <a:srgbClr val="F9F7D3"/>
              </a:solidFill>
            </a:endParaRPr>
          </a:p>
          <a:p>
            <a:endParaRPr lang="el-GR" sz="2400" b="1" dirty="0">
              <a:solidFill>
                <a:srgbClr val="F9F7D3"/>
              </a:solidFill>
            </a:endParaRPr>
          </a:p>
        </p:txBody>
      </p:sp>
      <p:pic>
        <p:nvPicPr>
          <p:cNvPr id="6" name="Picture 2" descr="C:\Users\user\Desktop\Διδακτορικά\Ζώα\Φωτό για ppt\Kira O’Reilly  Inthewrongplaceness, Penzance Town Center, 2006.jpg"/>
          <p:cNvPicPr>
            <a:picLocks noChangeAspect="1" noChangeArrowheads="1"/>
          </p:cNvPicPr>
          <p:nvPr/>
        </p:nvPicPr>
        <p:blipFill>
          <a:blip r:embed="rId2" cstate="print"/>
          <a:srcRect/>
          <a:stretch>
            <a:fillRect/>
          </a:stretch>
        </p:blipFill>
        <p:spPr bwMode="auto">
          <a:xfrm>
            <a:off x="6012160" y="1988840"/>
            <a:ext cx="3131840" cy="2132856"/>
          </a:xfrm>
          <a:prstGeom prst="rect">
            <a:avLst/>
          </a:prstGeom>
          <a:ln>
            <a:noFill/>
          </a:ln>
          <a:effectLst>
            <a:softEdge rad="112500"/>
          </a:effectLst>
        </p:spPr>
      </p:pic>
    </p:spTree>
  </p:cSld>
  <p:clrMapOvr>
    <a:masterClrMapping/>
  </p:clrMapOvr>
  <p:transition>
    <p:zoom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44624"/>
            <a:ext cx="9144000" cy="6120680"/>
          </a:xfrm>
        </p:spPr>
        <p:txBody>
          <a:bodyPr>
            <a:normAutofit fontScale="92500" lnSpcReduction="20000"/>
          </a:bodyPr>
          <a:lstStyle/>
          <a:p>
            <a:pPr>
              <a:buNone/>
            </a:pPr>
            <a:r>
              <a:rPr lang="el-GR" sz="2400" b="1" dirty="0">
                <a:solidFill>
                  <a:srgbClr val="F9F7D3"/>
                </a:solidFill>
              </a:rPr>
              <a:t>Ο </a:t>
            </a:r>
            <a:r>
              <a:rPr lang="el-GR" sz="2400" b="1" dirty="0" err="1">
                <a:solidFill>
                  <a:srgbClr val="F9F7D3"/>
                </a:solidFill>
              </a:rPr>
              <a:t>Klaus</a:t>
            </a:r>
            <a:r>
              <a:rPr lang="el-GR" sz="2400" b="1" dirty="0">
                <a:solidFill>
                  <a:srgbClr val="F9F7D3"/>
                </a:solidFill>
              </a:rPr>
              <a:t> </a:t>
            </a:r>
            <a:r>
              <a:rPr lang="el-GR" sz="2400" b="1" dirty="0" err="1">
                <a:solidFill>
                  <a:srgbClr val="F9F7D3"/>
                </a:solidFill>
              </a:rPr>
              <a:t>Michael</a:t>
            </a:r>
            <a:r>
              <a:rPr lang="el-GR" sz="2400" b="1" dirty="0">
                <a:solidFill>
                  <a:srgbClr val="F9F7D3"/>
                </a:solidFill>
              </a:rPr>
              <a:t> </a:t>
            </a:r>
            <a:r>
              <a:rPr lang="el-GR" sz="2400" b="1" dirty="0" err="1">
                <a:solidFill>
                  <a:srgbClr val="F9F7D3"/>
                </a:solidFill>
              </a:rPr>
              <a:t>Grüber</a:t>
            </a:r>
            <a:r>
              <a:rPr lang="el-GR" sz="2400" b="1" dirty="0">
                <a:solidFill>
                  <a:srgbClr val="F9F7D3"/>
                </a:solidFill>
              </a:rPr>
              <a:t> τις </a:t>
            </a:r>
            <a:r>
              <a:rPr lang="el-GR" sz="2400" b="1" i="1" dirty="0">
                <a:solidFill>
                  <a:srgbClr val="F9F7D3"/>
                </a:solidFill>
              </a:rPr>
              <a:t>Βάκχες</a:t>
            </a:r>
            <a:r>
              <a:rPr lang="el-GR" sz="2400" b="1" dirty="0">
                <a:solidFill>
                  <a:srgbClr val="F9F7D3"/>
                </a:solidFill>
              </a:rPr>
              <a:t> στο </a:t>
            </a:r>
            <a:r>
              <a:rPr lang="en-US" sz="2400" b="1" dirty="0">
                <a:solidFill>
                  <a:srgbClr val="F9F7D3"/>
                </a:solidFill>
              </a:rPr>
              <a:t>Philips Pavilion</a:t>
            </a:r>
            <a:r>
              <a:rPr lang="el-GR" sz="2400" b="1" dirty="0">
                <a:solidFill>
                  <a:srgbClr val="F9F7D3"/>
                </a:solidFill>
              </a:rPr>
              <a:t> του </a:t>
            </a:r>
          </a:p>
          <a:p>
            <a:pPr>
              <a:buNone/>
            </a:pPr>
            <a:r>
              <a:rPr lang="el-GR" sz="2400" b="1" dirty="0">
                <a:solidFill>
                  <a:srgbClr val="F9F7D3"/>
                </a:solidFill>
              </a:rPr>
              <a:t>Βερολίνου (1974). Από την αρχή της παράστασης υπάρχουν δύο άλογα πίσω από</a:t>
            </a:r>
          </a:p>
          <a:p>
            <a:pPr>
              <a:buNone/>
            </a:pPr>
            <a:r>
              <a:rPr lang="el-GR" sz="2400" b="1" dirty="0">
                <a:solidFill>
                  <a:srgbClr val="F9F7D3"/>
                </a:solidFill>
              </a:rPr>
              <a:t> μια γυάλινη επιφάνεια. Ο Διόνυσος, αργότερα, θα βοηθήσει τον Πενθέα</a:t>
            </a:r>
          </a:p>
          <a:p>
            <a:pPr>
              <a:buNone/>
            </a:pPr>
            <a:r>
              <a:rPr lang="el-GR" sz="2400" b="1" dirty="0">
                <a:solidFill>
                  <a:srgbClr val="F9F7D3"/>
                </a:solidFill>
              </a:rPr>
              <a:t> να ανέβει στο ένα από αυτά και, καθώς ακούγεται το χορικό των Βακχών</a:t>
            </a:r>
          </a:p>
          <a:p>
            <a:pPr>
              <a:buNone/>
            </a:pPr>
            <a:r>
              <a:rPr lang="el-GR" sz="2400" b="1" dirty="0">
                <a:solidFill>
                  <a:srgbClr val="F9F7D3"/>
                </a:solidFill>
              </a:rPr>
              <a:t> (στ. 978-1021), τον οδηγεί σε μια κυκλική κίνηση στη σκηνή, γύρω από</a:t>
            </a:r>
          </a:p>
          <a:p>
            <a:pPr>
              <a:buNone/>
            </a:pPr>
            <a:r>
              <a:rPr lang="el-GR" sz="2400" b="1" dirty="0">
                <a:solidFill>
                  <a:srgbClr val="F9F7D3"/>
                </a:solidFill>
              </a:rPr>
              <a:t> τη θέση όπου βρίσκονταν τα άλογα. Η κίνηση αυτή διαρκεί για αρκετή</a:t>
            </a:r>
          </a:p>
          <a:p>
            <a:pPr>
              <a:buNone/>
            </a:pPr>
            <a:r>
              <a:rPr lang="el-GR" sz="2400" b="1" dirty="0">
                <a:solidFill>
                  <a:srgbClr val="F9F7D3"/>
                </a:solidFill>
              </a:rPr>
              <a:t> ώρα και προετοιμάζει τη σκηνή όπου ο Πενθέας θα αποχωρήσει έφιππος</a:t>
            </a:r>
          </a:p>
          <a:p>
            <a:pPr>
              <a:buNone/>
            </a:pPr>
            <a:r>
              <a:rPr lang="el-GR" sz="2400" b="1" dirty="0">
                <a:solidFill>
                  <a:srgbClr val="F9F7D3"/>
                </a:solidFill>
              </a:rPr>
              <a:t> πάντα για τον Κιθαιρώνα. </a:t>
            </a:r>
          </a:p>
          <a:p>
            <a:pPr>
              <a:buNone/>
            </a:pPr>
            <a:endParaRPr lang="el-GR" sz="2400" b="1" dirty="0">
              <a:solidFill>
                <a:srgbClr val="F9F7D3"/>
              </a:solidFill>
            </a:endParaRPr>
          </a:p>
          <a:p>
            <a:pPr>
              <a:buNone/>
            </a:pPr>
            <a:r>
              <a:rPr lang="el-GR" sz="2400" b="1" dirty="0">
                <a:solidFill>
                  <a:srgbClr val="F9F7D3"/>
                </a:solidFill>
              </a:rPr>
              <a:t>Καθώς τα άλογα μένουν επί σκηνής καθ’ όλη τη διάρκεια της παράστασης,</a:t>
            </a:r>
          </a:p>
          <a:p>
            <a:pPr>
              <a:buNone/>
            </a:pPr>
            <a:r>
              <a:rPr lang="el-GR" sz="2400" b="1" dirty="0">
                <a:solidFill>
                  <a:srgbClr val="F9F7D3"/>
                </a:solidFill>
              </a:rPr>
              <a:t>η </a:t>
            </a:r>
            <a:r>
              <a:rPr lang="el-GR" sz="2400" b="1" dirty="0" err="1">
                <a:solidFill>
                  <a:srgbClr val="F9F7D3"/>
                </a:solidFill>
              </a:rPr>
              <a:t>ζωικότητα</a:t>
            </a:r>
            <a:r>
              <a:rPr lang="el-GR" sz="2400" b="1" dirty="0">
                <a:solidFill>
                  <a:srgbClr val="F9F7D3"/>
                </a:solidFill>
              </a:rPr>
              <a:t> συμβάλλει στη </a:t>
            </a:r>
          </a:p>
          <a:p>
            <a:pPr>
              <a:buNone/>
            </a:pPr>
            <a:r>
              <a:rPr lang="el-GR" sz="2400" b="1" dirty="0">
                <a:solidFill>
                  <a:srgbClr val="F9F7D3"/>
                </a:solidFill>
              </a:rPr>
              <a:t>διαμόρφωση μιας αινιγματικότητας </a:t>
            </a:r>
          </a:p>
          <a:p>
            <a:pPr>
              <a:buNone/>
            </a:pPr>
            <a:r>
              <a:rPr lang="el-GR" sz="2400" b="1" dirty="0">
                <a:solidFill>
                  <a:srgbClr val="F9F7D3"/>
                </a:solidFill>
              </a:rPr>
              <a:t>μέσω αυτόνομων και αμφίσημων </a:t>
            </a:r>
          </a:p>
          <a:p>
            <a:pPr>
              <a:buNone/>
            </a:pPr>
            <a:r>
              <a:rPr lang="el-GR" sz="2400" b="1" dirty="0">
                <a:solidFill>
                  <a:srgbClr val="F9F7D3"/>
                </a:solidFill>
              </a:rPr>
              <a:t>εικόνων, αποδεσμευμένων από την </a:t>
            </a:r>
          </a:p>
          <a:p>
            <a:pPr>
              <a:buNone/>
            </a:pPr>
            <a:r>
              <a:rPr lang="el-GR" sz="2400" b="1" dirty="0">
                <a:solidFill>
                  <a:srgbClr val="F9F7D3"/>
                </a:solidFill>
              </a:rPr>
              <a:t>κανονικότητα του έργου και </a:t>
            </a:r>
          </a:p>
          <a:p>
            <a:pPr>
              <a:buNone/>
            </a:pPr>
            <a:r>
              <a:rPr lang="el-GR" sz="2400" b="1" dirty="0">
                <a:solidFill>
                  <a:srgbClr val="F9F7D3"/>
                </a:solidFill>
              </a:rPr>
              <a:t>«το αποκαλούμενο θέατρο του </a:t>
            </a:r>
          </a:p>
          <a:p>
            <a:pPr>
              <a:buNone/>
            </a:pPr>
            <a:r>
              <a:rPr lang="el-GR" sz="2400" b="1" dirty="0">
                <a:solidFill>
                  <a:srgbClr val="F9F7D3"/>
                </a:solidFill>
              </a:rPr>
              <a:t>σκηνοθέτη μετατρέπεται σε </a:t>
            </a:r>
            <a:r>
              <a:rPr lang="el-GR" sz="2400" b="1" dirty="0">
                <a:solidFill>
                  <a:srgbClr val="FFC000"/>
                </a:solidFill>
              </a:rPr>
              <a:t>θέατρο </a:t>
            </a:r>
          </a:p>
          <a:p>
            <a:pPr>
              <a:buNone/>
            </a:pPr>
            <a:r>
              <a:rPr lang="el-GR" sz="2400" b="1" dirty="0">
                <a:solidFill>
                  <a:srgbClr val="FFC000"/>
                </a:solidFill>
              </a:rPr>
              <a:t>του θεατή</a:t>
            </a:r>
            <a:r>
              <a:rPr lang="el-GR" sz="2400" b="1" dirty="0">
                <a:solidFill>
                  <a:srgbClr val="F9F7D3"/>
                </a:solidFill>
              </a:rPr>
              <a:t>». </a:t>
            </a:r>
          </a:p>
        </p:txBody>
      </p:sp>
      <p:sp>
        <p:nvSpPr>
          <p:cNvPr id="6" name="TextBox 5"/>
          <p:cNvSpPr txBox="1"/>
          <p:nvPr/>
        </p:nvSpPr>
        <p:spPr>
          <a:xfrm>
            <a:off x="107504" y="332656"/>
            <a:ext cx="184731" cy="369332"/>
          </a:xfrm>
          <a:prstGeom prst="rect">
            <a:avLst/>
          </a:prstGeom>
          <a:noFill/>
        </p:spPr>
        <p:txBody>
          <a:bodyPr wrap="none" rtlCol="0">
            <a:spAutoFit/>
          </a:bodyPr>
          <a:lstStyle/>
          <a:p>
            <a:endParaRPr lang="el-GR" dirty="0"/>
          </a:p>
        </p:txBody>
      </p:sp>
      <p:sp>
        <p:nvSpPr>
          <p:cNvPr id="136194" name="AutoShape 2" descr="Αποτέλεσμα εικόνας για Klaus Michael Grüber Βάκχες 1974"/>
          <p:cNvSpPr>
            <a:spLocks noChangeAspect="1" noChangeArrowheads="1"/>
          </p:cNvSpPr>
          <p:nvPr/>
        </p:nvSpPr>
        <p:spPr bwMode="auto">
          <a:xfrm>
            <a:off x="155575" y="-1935163"/>
            <a:ext cx="6667500" cy="40386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36196" name="Picture 4" descr="Αποτέλεσμα εικόνας για Klaus Michael Grüber Βάκχες 1974"/>
          <p:cNvPicPr>
            <a:picLocks noChangeAspect="1" noChangeArrowheads="1"/>
          </p:cNvPicPr>
          <p:nvPr/>
        </p:nvPicPr>
        <p:blipFill>
          <a:blip r:embed="rId2" cstate="print"/>
          <a:srcRect/>
          <a:stretch>
            <a:fillRect/>
          </a:stretch>
        </p:blipFill>
        <p:spPr bwMode="auto">
          <a:xfrm>
            <a:off x="3958440" y="3501008"/>
            <a:ext cx="5185559" cy="3356992"/>
          </a:xfrm>
          <a:prstGeom prst="rect">
            <a:avLst/>
          </a:prstGeom>
          <a:ln>
            <a:noFill/>
          </a:ln>
          <a:effectLst>
            <a:softEdge rad="112500"/>
          </a:effectLst>
        </p:spPr>
      </p:pic>
    </p:spTree>
  </p:cSld>
  <p:clrMapOvr>
    <a:masterClrMapping/>
  </p:clrMapOvr>
  <p:transition>
    <p:zoom dir="in"/>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44624"/>
            <a:ext cx="9144000" cy="6120680"/>
          </a:xfrm>
        </p:spPr>
        <p:txBody>
          <a:bodyPr>
            <a:normAutofit/>
          </a:bodyPr>
          <a:lstStyle/>
          <a:p>
            <a:pPr>
              <a:buNone/>
            </a:pPr>
            <a:endParaRPr lang="el-GR" sz="2400" b="1" dirty="0">
              <a:solidFill>
                <a:srgbClr val="F9F7D3"/>
              </a:solidFill>
            </a:endParaRPr>
          </a:p>
        </p:txBody>
      </p:sp>
      <p:sp>
        <p:nvSpPr>
          <p:cNvPr id="6" name="TextBox 5"/>
          <p:cNvSpPr txBox="1"/>
          <p:nvPr/>
        </p:nvSpPr>
        <p:spPr>
          <a:xfrm>
            <a:off x="107504" y="332656"/>
            <a:ext cx="184731" cy="369332"/>
          </a:xfrm>
          <a:prstGeom prst="rect">
            <a:avLst/>
          </a:prstGeom>
          <a:noFill/>
        </p:spPr>
        <p:txBody>
          <a:bodyPr wrap="none" rtlCol="0">
            <a:spAutoFit/>
          </a:bodyPr>
          <a:lstStyle/>
          <a:p>
            <a:endParaRPr lang="el-GR" dirty="0"/>
          </a:p>
        </p:txBody>
      </p:sp>
      <p:sp>
        <p:nvSpPr>
          <p:cNvPr id="136194" name="AutoShape 2" descr="Αποτέλεσμα εικόνας για Klaus Michael Grüber Βάκχες 1974"/>
          <p:cNvSpPr>
            <a:spLocks noChangeAspect="1" noChangeArrowheads="1"/>
          </p:cNvSpPr>
          <p:nvPr/>
        </p:nvSpPr>
        <p:spPr bwMode="auto">
          <a:xfrm>
            <a:off x="155575" y="-1935163"/>
            <a:ext cx="6667500" cy="40386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36196" name="Picture 4" descr="Αποτέλεσμα εικόνας για Klaus Michael Grüber Βάκχες 1974"/>
          <p:cNvPicPr>
            <a:picLocks noChangeAspect="1" noChangeArrowheads="1"/>
          </p:cNvPicPr>
          <p:nvPr/>
        </p:nvPicPr>
        <p:blipFill>
          <a:blip r:embed="rId2" cstate="print"/>
          <a:srcRect/>
          <a:stretch>
            <a:fillRect/>
          </a:stretch>
        </p:blipFill>
        <p:spPr bwMode="auto">
          <a:xfrm>
            <a:off x="-45878" y="0"/>
            <a:ext cx="9189877" cy="6858000"/>
          </a:xfrm>
          <a:prstGeom prst="rect">
            <a:avLst/>
          </a:prstGeom>
          <a:ln>
            <a:noFill/>
          </a:ln>
          <a:effectLst>
            <a:softEdge rad="112500"/>
          </a:effectLst>
        </p:spPr>
      </p:pic>
    </p:spTree>
  </p:cSld>
  <p:clrMapOvr>
    <a:masterClrMapping/>
  </p:clrMapOvr>
  <p:transition>
    <p:zoom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44624"/>
            <a:ext cx="9144000" cy="6120680"/>
          </a:xfrm>
        </p:spPr>
        <p:txBody>
          <a:bodyPr>
            <a:normAutofit/>
          </a:bodyPr>
          <a:lstStyle/>
          <a:p>
            <a:pPr>
              <a:buNone/>
            </a:pPr>
            <a:endParaRPr lang="el-GR" sz="2400" b="1" dirty="0">
              <a:solidFill>
                <a:srgbClr val="F9F7D3"/>
              </a:solidFill>
            </a:endParaRPr>
          </a:p>
        </p:txBody>
      </p:sp>
      <p:sp>
        <p:nvSpPr>
          <p:cNvPr id="6" name="TextBox 5"/>
          <p:cNvSpPr txBox="1"/>
          <p:nvPr/>
        </p:nvSpPr>
        <p:spPr>
          <a:xfrm>
            <a:off x="107504" y="332656"/>
            <a:ext cx="184731" cy="369332"/>
          </a:xfrm>
          <a:prstGeom prst="rect">
            <a:avLst/>
          </a:prstGeom>
          <a:noFill/>
        </p:spPr>
        <p:txBody>
          <a:bodyPr wrap="none" rtlCol="0">
            <a:spAutoFit/>
          </a:bodyPr>
          <a:lstStyle/>
          <a:p>
            <a:endParaRPr lang="el-GR" dirty="0"/>
          </a:p>
        </p:txBody>
      </p:sp>
      <p:sp>
        <p:nvSpPr>
          <p:cNvPr id="136194" name="AutoShape 2" descr="Αποτέλεσμα εικόνας για Klaus Michael Grüber Βάκχες 1974"/>
          <p:cNvSpPr>
            <a:spLocks noChangeAspect="1" noChangeArrowheads="1"/>
          </p:cNvSpPr>
          <p:nvPr/>
        </p:nvSpPr>
        <p:spPr bwMode="auto">
          <a:xfrm>
            <a:off x="155575" y="-1935163"/>
            <a:ext cx="6667500" cy="40386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39266" name="Picture 2" descr="Avignon Festival 1988 : News Photo"/>
          <p:cNvPicPr>
            <a:picLocks noChangeAspect="1" noChangeArrowheads="1"/>
          </p:cNvPicPr>
          <p:nvPr/>
        </p:nvPicPr>
        <p:blipFill>
          <a:blip r:embed="rId2" cstate="print"/>
          <a:srcRect/>
          <a:stretch>
            <a:fillRect/>
          </a:stretch>
        </p:blipFill>
        <p:spPr bwMode="auto">
          <a:xfrm>
            <a:off x="0" y="0"/>
            <a:ext cx="9909175" cy="6858000"/>
          </a:xfrm>
          <a:prstGeom prst="rect">
            <a:avLst/>
          </a:prstGeom>
          <a:noFill/>
        </p:spPr>
      </p:pic>
      <p:sp>
        <p:nvSpPr>
          <p:cNvPr id="7" name="TextBox 6"/>
          <p:cNvSpPr txBox="1"/>
          <p:nvPr/>
        </p:nvSpPr>
        <p:spPr>
          <a:xfrm>
            <a:off x="-36512" y="44624"/>
            <a:ext cx="9969396" cy="1754326"/>
          </a:xfrm>
          <a:prstGeom prst="rect">
            <a:avLst/>
          </a:prstGeom>
          <a:noFill/>
        </p:spPr>
        <p:txBody>
          <a:bodyPr wrap="none" rtlCol="0">
            <a:spAutoFit/>
          </a:bodyPr>
          <a:lstStyle/>
          <a:p>
            <a:r>
              <a:rPr lang="el-GR" b="1" dirty="0">
                <a:solidFill>
                  <a:srgbClr val="F9F7D3"/>
                </a:solidFill>
              </a:rPr>
              <a:t>Ο </a:t>
            </a:r>
            <a:r>
              <a:rPr lang="fr-FR" b="1" dirty="0">
                <a:solidFill>
                  <a:srgbClr val="F9F7D3"/>
                </a:solidFill>
              </a:rPr>
              <a:t>Patrice </a:t>
            </a:r>
            <a:r>
              <a:rPr lang="fr-FR" b="1" dirty="0" err="1">
                <a:solidFill>
                  <a:srgbClr val="F9F7D3"/>
                </a:solidFill>
              </a:rPr>
              <a:t>Ch</a:t>
            </a:r>
            <a:r>
              <a:rPr lang="el-GR" b="1" dirty="0">
                <a:solidFill>
                  <a:srgbClr val="F9F7D3"/>
                </a:solidFill>
              </a:rPr>
              <a:t>é</a:t>
            </a:r>
            <a:r>
              <a:rPr lang="fr-FR" b="1" dirty="0" err="1">
                <a:solidFill>
                  <a:srgbClr val="F9F7D3"/>
                </a:solidFill>
              </a:rPr>
              <a:t>reau</a:t>
            </a:r>
            <a:r>
              <a:rPr lang="el-GR" b="1" dirty="0">
                <a:solidFill>
                  <a:srgbClr val="F9F7D3"/>
                </a:solidFill>
              </a:rPr>
              <a:t> σκηνοθετεί τον </a:t>
            </a:r>
            <a:r>
              <a:rPr lang="fr-FR" b="1" i="1" dirty="0">
                <a:solidFill>
                  <a:srgbClr val="F9F7D3"/>
                </a:solidFill>
              </a:rPr>
              <a:t>Hamlet</a:t>
            </a:r>
            <a:r>
              <a:rPr lang="fr-FR" b="1" dirty="0">
                <a:solidFill>
                  <a:srgbClr val="F9F7D3"/>
                </a:solidFill>
              </a:rPr>
              <a:t> </a:t>
            </a:r>
            <a:r>
              <a:rPr lang="el-GR" b="1" dirty="0">
                <a:solidFill>
                  <a:srgbClr val="F9F7D3"/>
                </a:solidFill>
              </a:rPr>
              <a:t>στο Φεστιβάλ της </a:t>
            </a:r>
            <a:r>
              <a:rPr lang="fr-FR" b="1" dirty="0">
                <a:solidFill>
                  <a:srgbClr val="F9F7D3"/>
                </a:solidFill>
              </a:rPr>
              <a:t>Avignon</a:t>
            </a:r>
            <a:r>
              <a:rPr lang="el-GR" b="1" dirty="0">
                <a:solidFill>
                  <a:srgbClr val="F9F7D3"/>
                </a:solidFill>
              </a:rPr>
              <a:t>, τον Ιούνιο του 1988, </a:t>
            </a:r>
          </a:p>
          <a:p>
            <a:r>
              <a:rPr lang="el-GR" b="1" dirty="0">
                <a:solidFill>
                  <a:srgbClr val="F9F7D3"/>
                </a:solidFill>
              </a:rPr>
              <a:t>σε μετάφραση του </a:t>
            </a:r>
            <a:r>
              <a:rPr lang="el-GR" b="1" dirty="0" err="1">
                <a:solidFill>
                  <a:srgbClr val="F9F7D3"/>
                </a:solidFill>
              </a:rPr>
              <a:t>Yves</a:t>
            </a:r>
            <a:r>
              <a:rPr lang="el-GR" b="1" dirty="0">
                <a:solidFill>
                  <a:srgbClr val="F9F7D3"/>
                </a:solidFill>
              </a:rPr>
              <a:t> </a:t>
            </a:r>
            <a:r>
              <a:rPr lang="el-GR" b="1" dirty="0" err="1">
                <a:solidFill>
                  <a:srgbClr val="F9F7D3"/>
                </a:solidFill>
              </a:rPr>
              <a:t>Bonnefoy</a:t>
            </a:r>
            <a:r>
              <a:rPr lang="el-GR" b="1" dirty="0">
                <a:solidFill>
                  <a:srgbClr val="F9F7D3"/>
                </a:solidFill>
              </a:rPr>
              <a:t>, και στη σκηνή του </a:t>
            </a:r>
            <a:r>
              <a:rPr lang="fr-FR" b="1" dirty="0">
                <a:solidFill>
                  <a:srgbClr val="F9F7D3"/>
                </a:solidFill>
              </a:rPr>
              <a:t>Palais des Papes</a:t>
            </a:r>
            <a:r>
              <a:rPr lang="el-GR" b="1" dirty="0">
                <a:solidFill>
                  <a:srgbClr val="F9F7D3"/>
                </a:solidFill>
              </a:rPr>
              <a:t> εμφανίζεται στην αρχή της </a:t>
            </a:r>
          </a:p>
          <a:p>
            <a:r>
              <a:rPr lang="el-GR" b="1" dirty="0">
                <a:solidFill>
                  <a:srgbClr val="F9F7D3"/>
                </a:solidFill>
              </a:rPr>
              <a:t>παράστασης το φάντασμα του νεκρού βασιλιά πάνω σε ένα άλογο, που, μετά από καλπασμό από τον κόσμο </a:t>
            </a:r>
          </a:p>
          <a:p>
            <a:r>
              <a:rPr lang="el-GR" b="1" dirty="0">
                <a:solidFill>
                  <a:srgbClr val="F9F7D3"/>
                </a:solidFill>
              </a:rPr>
              <a:t>των νεκρών, χλιμιντρίζει στη σκηνή και φέρει για λίγο πίσω στη ζωή το νεκρό ανθρώπινο ζώο, έναν βασιλιά </a:t>
            </a:r>
          </a:p>
          <a:p>
            <a:r>
              <a:rPr lang="el-GR" b="1" dirty="0">
                <a:solidFill>
                  <a:srgbClr val="F9F7D3"/>
                </a:solidFill>
              </a:rPr>
              <a:t>για να συνομιλήσει με τον γιο του. </a:t>
            </a:r>
          </a:p>
          <a:p>
            <a:endParaRPr lang="el-GR" dirty="0"/>
          </a:p>
        </p:txBody>
      </p:sp>
    </p:spTree>
  </p:cSld>
  <p:clrMapOvr>
    <a:masterClrMapping/>
  </p:clrMapOvr>
  <p:transition>
    <p:zoom dir="in"/>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44624"/>
            <a:ext cx="9144000" cy="6120680"/>
          </a:xfrm>
        </p:spPr>
        <p:txBody>
          <a:bodyPr>
            <a:normAutofit/>
          </a:bodyPr>
          <a:lstStyle/>
          <a:p>
            <a:pPr>
              <a:buNone/>
            </a:pPr>
            <a:r>
              <a:rPr lang="el-GR" sz="2400" b="1" dirty="0">
                <a:solidFill>
                  <a:srgbClr val="F9F7D3"/>
                </a:solidFill>
              </a:rPr>
              <a:t>Μετά τον </a:t>
            </a:r>
            <a:r>
              <a:rPr lang="en-US" sz="2400" b="1" i="1" dirty="0" err="1">
                <a:solidFill>
                  <a:srgbClr val="F9F7D3"/>
                </a:solidFill>
              </a:rPr>
              <a:t>Giulio</a:t>
            </a:r>
            <a:r>
              <a:rPr lang="en-US" sz="2400" b="1" i="1" dirty="0">
                <a:solidFill>
                  <a:srgbClr val="F9F7D3"/>
                </a:solidFill>
              </a:rPr>
              <a:t> </a:t>
            </a:r>
            <a:r>
              <a:rPr lang="en-US" sz="2400" b="1" i="1" dirty="0" err="1">
                <a:solidFill>
                  <a:srgbClr val="F9F7D3"/>
                </a:solidFill>
              </a:rPr>
              <a:t>Cesare</a:t>
            </a:r>
            <a:r>
              <a:rPr lang="el-GR" sz="2400" b="1" dirty="0">
                <a:solidFill>
                  <a:srgbClr val="F9F7D3"/>
                </a:solidFill>
              </a:rPr>
              <a:t> που παρουσιάστηκε στο </a:t>
            </a:r>
            <a:r>
              <a:rPr lang="en-US" sz="2400" b="1" dirty="0" err="1">
                <a:solidFill>
                  <a:srgbClr val="F9F7D3"/>
                </a:solidFill>
              </a:rPr>
              <a:t>Teatro</a:t>
            </a:r>
            <a:r>
              <a:rPr lang="en-US" sz="2400" b="1" dirty="0">
                <a:solidFill>
                  <a:srgbClr val="F9F7D3"/>
                </a:solidFill>
              </a:rPr>
              <a:t> </a:t>
            </a:r>
            <a:r>
              <a:rPr lang="en-US" sz="2400" b="1" dirty="0" err="1">
                <a:solidFill>
                  <a:srgbClr val="F9F7D3"/>
                </a:solidFill>
              </a:rPr>
              <a:t>Fabbricone</a:t>
            </a:r>
            <a:r>
              <a:rPr lang="el-GR" sz="2400" b="1" dirty="0">
                <a:solidFill>
                  <a:srgbClr val="F9F7D3"/>
                </a:solidFill>
              </a:rPr>
              <a:t> του</a:t>
            </a:r>
          </a:p>
          <a:p>
            <a:pPr>
              <a:buNone/>
            </a:pPr>
            <a:r>
              <a:rPr lang="el-GR" sz="2400" b="1" dirty="0">
                <a:solidFill>
                  <a:srgbClr val="F9F7D3"/>
                </a:solidFill>
              </a:rPr>
              <a:t> </a:t>
            </a:r>
            <a:r>
              <a:rPr lang="en-US" sz="2400" b="1" dirty="0">
                <a:solidFill>
                  <a:srgbClr val="F9F7D3"/>
                </a:solidFill>
              </a:rPr>
              <a:t>Prato </a:t>
            </a:r>
            <a:r>
              <a:rPr lang="el-GR" sz="2400" b="1" dirty="0">
                <a:solidFill>
                  <a:srgbClr val="F9F7D3"/>
                </a:solidFill>
              </a:rPr>
              <a:t>το 1997, όπου στο βάθος της σκηνής εμφανιζόταν ένα ζωντανό</a:t>
            </a:r>
          </a:p>
          <a:p>
            <a:pPr>
              <a:buNone/>
            </a:pPr>
            <a:r>
              <a:rPr lang="el-GR" sz="2400" b="1" dirty="0">
                <a:solidFill>
                  <a:srgbClr val="F9F7D3"/>
                </a:solidFill>
              </a:rPr>
              <a:t> λευκό άλογο να βρίσκεται αντιμέτωπο με τον σκελετό ενός άλλου αλόγου,</a:t>
            </a:r>
          </a:p>
          <a:p>
            <a:pPr>
              <a:buNone/>
            </a:pPr>
            <a:r>
              <a:rPr lang="el-GR" sz="2400" b="1" dirty="0">
                <a:solidFill>
                  <a:srgbClr val="F9F7D3"/>
                </a:solidFill>
              </a:rPr>
              <a:t>ο </a:t>
            </a:r>
            <a:r>
              <a:rPr lang="en-US" sz="2400" b="1" dirty="0">
                <a:solidFill>
                  <a:srgbClr val="F9F7D3"/>
                </a:solidFill>
              </a:rPr>
              <a:t>Romeo </a:t>
            </a:r>
            <a:r>
              <a:rPr lang="en-US" sz="2400" b="1" dirty="0" err="1">
                <a:solidFill>
                  <a:srgbClr val="F9F7D3"/>
                </a:solidFill>
              </a:rPr>
              <a:t>Castellucci</a:t>
            </a:r>
            <a:r>
              <a:rPr lang="el-GR" sz="2400" b="1" dirty="0">
                <a:solidFill>
                  <a:srgbClr val="F9F7D3"/>
                </a:solidFill>
              </a:rPr>
              <a:t> και η </a:t>
            </a:r>
            <a:r>
              <a:rPr lang="en-US" sz="2400" b="1" dirty="0">
                <a:solidFill>
                  <a:srgbClr val="F9F7D3"/>
                </a:solidFill>
              </a:rPr>
              <a:t>Soc</a:t>
            </a:r>
            <a:r>
              <a:rPr lang="el-GR" sz="2400" b="1" dirty="0">
                <a:solidFill>
                  <a:srgbClr val="F9F7D3"/>
                </a:solidFill>
              </a:rPr>
              <a:t>ì</a:t>
            </a:r>
            <a:r>
              <a:rPr lang="en-US" sz="2400" b="1" dirty="0">
                <a:solidFill>
                  <a:srgbClr val="F9F7D3"/>
                </a:solidFill>
              </a:rPr>
              <a:t>etas </a:t>
            </a:r>
            <a:r>
              <a:rPr lang="en-US" sz="2400" b="1" dirty="0" err="1">
                <a:solidFill>
                  <a:srgbClr val="F9F7D3"/>
                </a:solidFill>
              </a:rPr>
              <a:t>Raffaello</a:t>
            </a:r>
            <a:r>
              <a:rPr lang="en-US" sz="2400" b="1" dirty="0">
                <a:solidFill>
                  <a:srgbClr val="F9F7D3"/>
                </a:solidFill>
              </a:rPr>
              <a:t> </a:t>
            </a:r>
            <a:r>
              <a:rPr lang="en-US" sz="2400" b="1" dirty="0" err="1">
                <a:solidFill>
                  <a:srgbClr val="F9F7D3"/>
                </a:solidFill>
              </a:rPr>
              <a:t>Sanzio</a:t>
            </a:r>
            <a:r>
              <a:rPr lang="el-GR" sz="2400" b="1" dirty="0">
                <a:solidFill>
                  <a:srgbClr val="F9F7D3"/>
                </a:solidFill>
              </a:rPr>
              <a:t>, παρουσίασαν στο </a:t>
            </a:r>
          </a:p>
          <a:p>
            <a:pPr>
              <a:buNone/>
            </a:pPr>
            <a:r>
              <a:rPr lang="en-US" sz="2400" b="1" dirty="0" err="1">
                <a:solidFill>
                  <a:srgbClr val="F9F7D3"/>
                </a:solidFill>
              </a:rPr>
              <a:t>Od</a:t>
            </a:r>
            <a:r>
              <a:rPr lang="el-GR" sz="2400" b="1" dirty="0">
                <a:solidFill>
                  <a:srgbClr val="F9F7D3"/>
                </a:solidFill>
              </a:rPr>
              <a:t>é</a:t>
            </a:r>
            <a:r>
              <a:rPr lang="en-US" sz="2400" b="1" dirty="0">
                <a:solidFill>
                  <a:srgbClr val="F9F7D3"/>
                </a:solidFill>
              </a:rPr>
              <a:t>on</a:t>
            </a:r>
            <a:r>
              <a:rPr lang="el-GR" sz="2400" b="1" dirty="0">
                <a:solidFill>
                  <a:srgbClr val="F9F7D3"/>
                </a:solidFill>
              </a:rPr>
              <a:t> (2003) το έκτο επεισόδιο της </a:t>
            </a:r>
            <a:r>
              <a:rPr lang="en-US" sz="2400" b="1" i="1" dirty="0" err="1">
                <a:solidFill>
                  <a:srgbClr val="F9F7D3"/>
                </a:solidFill>
              </a:rPr>
              <a:t>Tragedia</a:t>
            </a:r>
            <a:r>
              <a:rPr lang="en-US" sz="2400" b="1" i="1" dirty="0">
                <a:solidFill>
                  <a:srgbClr val="F9F7D3"/>
                </a:solidFill>
              </a:rPr>
              <a:t> </a:t>
            </a:r>
            <a:r>
              <a:rPr lang="en-US" sz="2400" b="1" i="1" dirty="0" err="1">
                <a:solidFill>
                  <a:srgbClr val="F9F7D3"/>
                </a:solidFill>
              </a:rPr>
              <a:t>Endogonidia</a:t>
            </a:r>
            <a:r>
              <a:rPr lang="el-GR" sz="2400" b="1" dirty="0">
                <a:solidFill>
                  <a:srgbClr val="F9F7D3"/>
                </a:solidFill>
              </a:rPr>
              <a:t> (</a:t>
            </a:r>
            <a:r>
              <a:rPr lang="en-US" sz="2400" b="1" dirty="0">
                <a:solidFill>
                  <a:srgbClr val="F9F7D3"/>
                </a:solidFill>
              </a:rPr>
              <a:t>P</a:t>
            </a:r>
            <a:r>
              <a:rPr lang="el-GR" sz="2400" b="1" dirty="0">
                <a:solidFill>
                  <a:srgbClr val="F9F7D3"/>
                </a:solidFill>
              </a:rPr>
              <a:t>#06,</a:t>
            </a:r>
          </a:p>
          <a:p>
            <a:pPr>
              <a:buNone/>
            </a:pPr>
            <a:r>
              <a:rPr lang="el-GR" sz="2400" b="1" dirty="0">
                <a:solidFill>
                  <a:srgbClr val="F9F7D3"/>
                </a:solidFill>
              </a:rPr>
              <a:t> </a:t>
            </a:r>
            <a:r>
              <a:rPr lang="en-US" sz="2400" b="1" dirty="0">
                <a:solidFill>
                  <a:srgbClr val="F9F7D3"/>
                </a:solidFill>
              </a:rPr>
              <a:t>Paris</a:t>
            </a:r>
            <a:r>
              <a:rPr lang="el-GR" sz="2400" b="1" dirty="0">
                <a:solidFill>
                  <a:srgbClr val="F9F7D3"/>
                </a:solidFill>
              </a:rPr>
              <a:t>), όπου εμφανίζεται ένα </a:t>
            </a:r>
          </a:p>
          <a:p>
            <a:pPr>
              <a:buNone/>
            </a:pPr>
            <a:r>
              <a:rPr lang="el-GR" sz="2400" b="1" dirty="0">
                <a:solidFill>
                  <a:srgbClr val="F9F7D3"/>
                </a:solidFill>
              </a:rPr>
              <a:t>άσπρο άλογο κατά το πίσω </a:t>
            </a:r>
          </a:p>
          <a:p>
            <a:pPr>
              <a:buNone/>
            </a:pPr>
            <a:r>
              <a:rPr lang="el-GR" sz="2400" b="1" dirty="0">
                <a:solidFill>
                  <a:srgbClr val="F9F7D3"/>
                </a:solidFill>
              </a:rPr>
              <a:t>ήμισυ, ενώ το υπόλοιπο σώμα </a:t>
            </a:r>
          </a:p>
          <a:p>
            <a:pPr>
              <a:buNone/>
            </a:pPr>
            <a:r>
              <a:rPr lang="el-GR" sz="2400" b="1" dirty="0">
                <a:solidFill>
                  <a:srgbClr val="F9F7D3"/>
                </a:solidFill>
              </a:rPr>
              <a:t>του δεν ήταν ορατό από τους </a:t>
            </a:r>
          </a:p>
          <a:p>
            <a:pPr>
              <a:buNone/>
            </a:pPr>
            <a:r>
              <a:rPr lang="el-GR" sz="2400" b="1" dirty="0">
                <a:solidFill>
                  <a:srgbClr val="F9F7D3"/>
                </a:solidFill>
              </a:rPr>
              <a:t>θεατές. </a:t>
            </a:r>
          </a:p>
          <a:p>
            <a:pPr>
              <a:buNone/>
            </a:pPr>
            <a:r>
              <a:rPr lang="el-GR" sz="2400" b="1" dirty="0">
                <a:solidFill>
                  <a:srgbClr val="F9F7D3"/>
                </a:solidFill>
              </a:rPr>
              <a:t>Στη συνέχεια θα αντικατασταθεί </a:t>
            </a:r>
          </a:p>
          <a:p>
            <a:pPr>
              <a:buNone/>
            </a:pPr>
            <a:r>
              <a:rPr lang="el-GR" sz="2400" b="1" dirty="0">
                <a:solidFill>
                  <a:srgbClr val="F9F7D3"/>
                </a:solidFill>
              </a:rPr>
              <a:t>από ένα μαύρο και θα </a:t>
            </a:r>
          </a:p>
          <a:p>
            <a:pPr>
              <a:buNone/>
            </a:pPr>
            <a:r>
              <a:rPr lang="el-GR" sz="2400" b="1" dirty="0">
                <a:solidFill>
                  <a:srgbClr val="F9F7D3"/>
                </a:solidFill>
              </a:rPr>
              <a:t>παραμείνει στην ίδια θέση. </a:t>
            </a:r>
          </a:p>
          <a:p>
            <a:pPr>
              <a:buNone/>
            </a:pPr>
            <a:endParaRPr lang="el-GR" sz="2400" b="1" dirty="0">
              <a:solidFill>
                <a:srgbClr val="F9F7D3"/>
              </a:solidFill>
            </a:endParaRPr>
          </a:p>
        </p:txBody>
      </p:sp>
      <p:sp>
        <p:nvSpPr>
          <p:cNvPr id="6" name="TextBox 5"/>
          <p:cNvSpPr txBox="1"/>
          <p:nvPr/>
        </p:nvSpPr>
        <p:spPr>
          <a:xfrm>
            <a:off x="107504" y="332656"/>
            <a:ext cx="184731" cy="369332"/>
          </a:xfrm>
          <a:prstGeom prst="rect">
            <a:avLst/>
          </a:prstGeom>
          <a:noFill/>
        </p:spPr>
        <p:txBody>
          <a:bodyPr wrap="none" rtlCol="0">
            <a:spAutoFit/>
          </a:bodyPr>
          <a:lstStyle/>
          <a:p>
            <a:endParaRPr lang="el-GR" dirty="0"/>
          </a:p>
        </p:txBody>
      </p:sp>
      <p:sp>
        <p:nvSpPr>
          <p:cNvPr id="136194" name="AutoShape 2" descr="Αποτέλεσμα εικόνας για Klaus Michael Grüber Βάκχες 1974"/>
          <p:cNvSpPr>
            <a:spLocks noChangeAspect="1" noChangeArrowheads="1"/>
          </p:cNvSpPr>
          <p:nvPr/>
        </p:nvSpPr>
        <p:spPr bwMode="auto">
          <a:xfrm>
            <a:off x="155575" y="-1935163"/>
            <a:ext cx="6667500" cy="40386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41314" name="Picture 2" descr="Αποτέλεσμα εικόνας για Tragedia Endogonidia (P#06, Paris"/>
          <p:cNvPicPr>
            <a:picLocks noChangeAspect="1" noChangeArrowheads="1"/>
          </p:cNvPicPr>
          <p:nvPr/>
        </p:nvPicPr>
        <p:blipFill>
          <a:blip r:embed="rId2" cstate="print"/>
          <a:srcRect/>
          <a:stretch>
            <a:fillRect/>
          </a:stretch>
        </p:blipFill>
        <p:spPr bwMode="auto">
          <a:xfrm>
            <a:off x="3923928" y="2276872"/>
            <a:ext cx="5350396" cy="4608512"/>
          </a:xfrm>
          <a:prstGeom prst="rect">
            <a:avLst/>
          </a:prstGeom>
          <a:ln>
            <a:noFill/>
          </a:ln>
          <a:effectLst>
            <a:softEdge rad="112500"/>
          </a:effectLst>
        </p:spPr>
      </p:pic>
    </p:spTree>
  </p:cSld>
  <p:clrMapOvr>
    <a:masterClrMapping/>
  </p:clrMapOvr>
  <p:transition>
    <p:zoom dir="in"/>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44624"/>
            <a:ext cx="9144000" cy="6120680"/>
          </a:xfrm>
        </p:spPr>
        <p:txBody>
          <a:bodyPr>
            <a:normAutofit/>
          </a:bodyPr>
          <a:lstStyle/>
          <a:p>
            <a:pPr>
              <a:buNone/>
            </a:pPr>
            <a:r>
              <a:rPr lang="el-GR" sz="2400" b="1" dirty="0">
                <a:solidFill>
                  <a:srgbClr val="F9F7D3"/>
                </a:solidFill>
              </a:rPr>
              <a:t>Ένα χρόνο αργότερα, στο </a:t>
            </a:r>
            <a:r>
              <a:rPr lang="el-GR" sz="2400" b="1" dirty="0" err="1">
                <a:solidFill>
                  <a:srgbClr val="F9F7D3"/>
                </a:solidFill>
              </a:rPr>
              <a:t>Théâtre</a:t>
            </a:r>
            <a:r>
              <a:rPr lang="el-GR" sz="2400" b="1" dirty="0">
                <a:solidFill>
                  <a:srgbClr val="F9F7D3"/>
                </a:solidFill>
              </a:rPr>
              <a:t> des </a:t>
            </a:r>
            <a:r>
              <a:rPr lang="el-GR" sz="2400" b="1" dirty="0" err="1">
                <a:solidFill>
                  <a:srgbClr val="F9F7D3"/>
                </a:solidFill>
              </a:rPr>
              <a:t>Bernardines</a:t>
            </a:r>
            <a:r>
              <a:rPr lang="el-GR" sz="2400" b="1" dirty="0">
                <a:solidFill>
                  <a:srgbClr val="F9F7D3"/>
                </a:solidFill>
              </a:rPr>
              <a:t> της Μασσαλίας, θα παρουσιαστεί το δέκατο επεισόδιο της </a:t>
            </a:r>
            <a:r>
              <a:rPr lang="en-US" sz="2400" b="1" i="1" dirty="0" err="1">
                <a:solidFill>
                  <a:srgbClr val="F9F7D3"/>
                </a:solidFill>
              </a:rPr>
              <a:t>Tragedia</a:t>
            </a:r>
            <a:r>
              <a:rPr lang="en-US" sz="2400" b="1" i="1" dirty="0">
                <a:solidFill>
                  <a:srgbClr val="F9F7D3"/>
                </a:solidFill>
              </a:rPr>
              <a:t> </a:t>
            </a:r>
            <a:r>
              <a:rPr lang="en-US" sz="2400" b="1" i="1" dirty="0" err="1">
                <a:solidFill>
                  <a:srgbClr val="F9F7D3"/>
                </a:solidFill>
              </a:rPr>
              <a:t>Endogonidia</a:t>
            </a:r>
            <a:r>
              <a:rPr lang="en-US" sz="2400" b="1" i="1" dirty="0">
                <a:solidFill>
                  <a:srgbClr val="F9F7D3"/>
                </a:solidFill>
              </a:rPr>
              <a:t> </a:t>
            </a:r>
            <a:r>
              <a:rPr lang="el-GR" sz="2400" b="1" dirty="0">
                <a:solidFill>
                  <a:srgbClr val="F9F7D3"/>
                </a:solidFill>
              </a:rPr>
              <a:t>(</a:t>
            </a:r>
            <a:r>
              <a:rPr lang="en-US" sz="2400" b="1" dirty="0">
                <a:solidFill>
                  <a:srgbClr val="F9F7D3"/>
                </a:solidFill>
              </a:rPr>
              <a:t>M</a:t>
            </a:r>
            <a:r>
              <a:rPr lang="el-GR" sz="2400" b="1" dirty="0">
                <a:solidFill>
                  <a:srgbClr val="F9F7D3"/>
                </a:solidFill>
              </a:rPr>
              <a:t>#10, </a:t>
            </a:r>
            <a:r>
              <a:rPr lang="en-US" sz="2400" b="1" dirty="0">
                <a:solidFill>
                  <a:srgbClr val="F9F7D3"/>
                </a:solidFill>
              </a:rPr>
              <a:t>Marseille</a:t>
            </a:r>
            <a:r>
              <a:rPr lang="el-GR" sz="2400" b="1" dirty="0">
                <a:solidFill>
                  <a:srgbClr val="F9F7D3"/>
                </a:solidFill>
              </a:rPr>
              <a:t>), για να εμφανιστεί ένα μαύρο, αυτή τη φορά, άλογο, στην αρχή βυθισμένο στο σκοτάδι. </a:t>
            </a:r>
          </a:p>
          <a:p>
            <a:pPr>
              <a:buNone/>
            </a:pPr>
            <a:r>
              <a:rPr lang="el-GR" sz="2400" b="1" dirty="0">
                <a:solidFill>
                  <a:srgbClr val="F9F7D3"/>
                </a:solidFill>
              </a:rPr>
              <a:t>Στη συνέχεια θα χυθεί πάνω στο σώμα του γάλα, θα το μετατρέψει προς στιγμή σε λευκό, σχηματίζοντας στο έδαφος έναν τέλειο κύκλο.</a:t>
            </a:r>
          </a:p>
        </p:txBody>
      </p:sp>
      <p:sp>
        <p:nvSpPr>
          <p:cNvPr id="6" name="TextBox 5"/>
          <p:cNvSpPr txBox="1"/>
          <p:nvPr/>
        </p:nvSpPr>
        <p:spPr>
          <a:xfrm>
            <a:off x="107504" y="332656"/>
            <a:ext cx="184731" cy="369332"/>
          </a:xfrm>
          <a:prstGeom prst="rect">
            <a:avLst/>
          </a:prstGeom>
          <a:noFill/>
        </p:spPr>
        <p:txBody>
          <a:bodyPr wrap="none" rtlCol="0">
            <a:spAutoFit/>
          </a:bodyPr>
          <a:lstStyle/>
          <a:p>
            <a:endParaRPr lang="el-GR" dirty="0"/>
          </a:p>
        </p:txBody>
      </p:sp>
      <p:sp>
        <p:nvSpPr>
          <p:cNvPr id="136194" name="AutoShape 2" descr="Αποτέλεσμα εικόνας για Klaus Michael Grüber Βάκχες 1974"/>
          <p:cNvSpPr>
            <a:spLocks noChangeAspect="1" noChangeArrowheads="1"/>
          </p:cNvSpPr>
          <p:nvPr/>
        </p:nvSpPr>
        <p:spPr bwMode="auto">
          <a:xfrm>
            <a:off x="155575" y="-1935163"/>
            <a:ext cx="6667500" cy="40386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41314" name="Picture 2" descr="Αποτέλεσμα εικόνας για Tragedia Endogonidia (P#06, Paris"/>
          <p:cNvPicPr>
            <a:picLocks noChangeAspect="1" noChangeArrowheads="1"/>
          </p:cNvPicPr>
          <p:nvPr/>
        </p:nvPicPr>
        <p:blipFill>
          <a:blip r:embed="rId2" cstate="print"/>
          <a:srcRect/>
          <a:stretch>
            <a:fillRect/>
          </a:stretch>
        </p:blipFill>
        <p:spPr bwMode="auto">
          <a:xfrm>
            <a:off x="3923928" y="2276872"/>
            <a:ext cx="5350396" cy="4608512"/>
          </a:xfrm>
          <a:prstGeom prst="rect">
            <a:avLst/>
          </a:prstGeom>
          <a:ln>
            <a:noFill/>
          </a:ln>
          <a:effectLst>
            <a:softEdge rad="112500"/>
          </a:effectLst>
        </p:spPr>
      </p:pic>
    </p:spTree>
  </p:cSld>
  <p:clrMapOvr>
    <a:masterClrMapping/>
  </p:clrMapOvr>
  <p:transition>
    <p:zoom dir="in"/>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44624"/>
            <a:ext cx="9144000" cy="6120680"/>
          </a:xfrm>
        </p:spPr>
        <p:txBody>
          <a:bodyPr>
            <a:normAutofit/>
          </a:bodyPr>
          <a:lstStyle/>
          <a:p>
            <a:pPr>
              <a:buNone/>
            </a:pPr>
            <a:endParaRPr lang="el-GR" sz="2400" b="1" dirty="0">
              <a:solidFill>
                <a:srgbClr val="F9F7D3"/>
              </a:solidFill>
            </a:endParaRPr>
          </a:p>
        </p:txBody>
      </p:sp>
      <p:sp>
        <p:nvSpPr>
          <p:cNvPr id="6" name="TextBox 5"/>
          <p:cNvSpPr txBox="1"/>
          <p:nvPr/>
        </p:nvSpPr>
        <p:spPr>
          <a:xfrm>
            <a:off x="107504" y="332656"/>
            <a:ext cx="184731" cy="369332"/>
          </a:xfrm>
          <a:prstGeom prst="rect">
            <a:avLst/>
          </a:prstGeom>
          <a:noFill/>
        </p:spPr>
        <p:txBody>
          <a:bodyPr wrap="none" rtlCol="0">
            <a:spAutoFit/>
          </a:bodyPr>
          <a:lstStyle/>
          <a:p>
            <a:endParaRPr lang="el-GR" dirty="0"/>
          </a:p>
        </p:txBody>
      </p:sp>
      <p:sp>
        <p:nvSpPr>
          <p:cNvPr id="136194" name="AutoShape 2" descr="Αποτέλεσμα εικόνας για Klaus Michael Grüber Βάκχες 1974"/>
          <p:cNvSpPr>
            <a:spLocks noChangeAspect="1" noChangeArrowheads="1"/>
          </p:cNvSpPr>
          <p:nvPr/>
        </p:nvSpPr>
        <p:spPr bwMode="auto">
          <a:xfrm>
            <a:off x="155575" y="-1935163"/>
            <a:ext cx="6667500" cy="40386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44386" name="Picture 2" descr="Αποτέλεσμα εικόνας για Castellucci (M#10, Marseille)"/>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
        <p:nvSpPr>
          <p:cNvPr id="7" name="TextBox 6"/>
          <p:cNvSpPr txBox="1"/>
          <p:nvPr/>
        </p:nvSpPr>
        <p:spPr>
          <a:xfrm>
            <a:off x="0" y="-86618"/>
            <a:ext cx="9298123" cy="1754326"/>
          </a:xfrm>
          <a:prstGeom prst="rect">
            <a:avLst/>
          </a:prstGeom>
          <a:noFill/>
        </p:spPr>
        <p:txBody>
          <a:bodyPr wrap="none" rtlCol="0">
            <a:spAutoFit/>
          </a:bodyPr>
          <a:lstStyle/>
          <a:p>
            <a:pPr>
              <a:buNone/>
            </a:pPr>
            <a:endParaRPr lang="el-GR" b="1" dirty="0">
              <a:solidFill>
                <a:srgbClr val="CCFFFF"/>
              </a:solidFill>
            </a:endParaRPr>
          </a:p>
          <a:p>
            <a:pPr>
              <a:buNone/>
            </a:pPr>
            <a:r>
              <a:rPr lang="el-GR" b="1" dirty="0" err="1">
                <a:solidFill>
                  <a:srgbClr val="CCFFFF"/>
                </a:solidFill>
              </a:rPr>
              <a:t>Théâtre</a:t>
            </a:r>
            <a:r>
              <a:rPr lang="el-GR" b="1" dirty="0">
                <a:solidFill>
                  <a:srgbClr val="CCFFFF"/>
                </a:solidFill>
              </a:rPr>
              <a:t> des </a:t>
            </a:r>
            <a:r>
              <a:rPr lang="el-GR" b="1" dirty="0" err="1">
                <a:solidFill>
                  <a:srgbClr val="CCFFFF"/>
                </a:solidFill>
              </a:rPr>
              <a:t>Bernardines</a:t>
            </a:r>
            <a:r>
              <a:rPr lang="el-GR" b="1" dirty="0">
                <a:solidFill>
                  <a:srgbClr val="CCFFFF"/>
                </a:solidFill>
              </a:rPr>
              <a:t> (2004) της Μασσαλίας: </a:t>
            </a:r>
            <a:r>
              <a:rPr lang="en-US" b="1" i="1" dirty="0" err="1">
                <a:solidFill>
                  <a:srgbClr val="CCFFFF"/>
                </a:solidFill>
              </a:rPr>
              <a:t>Tragedia</a:t>
            </a:r>
            <a:r>
              <a:rPr lang="en-US" b="1" i="1" dirty="0">
                <a:solidFill>
                  <a:srgbClr val="CCFFFF"/>
                </a:solidFill>
              </a:rPr>
              <a:t> </a:t>
            </a:r>
            <a:r>
              <a:rPr lang="en-US" b="1" i="1" dirty="0" err="1">
                <a:solidFill>
                  <a:srgbClr val="CCFFFF"/>
                </a:solidFill>
              </a:rPr>
              <a:t>Endogonidia</a:t>
            </a:r>
            <a:r>
              <a:rPr lang="en-US" b="1" i="1" dirty="0">
                <a:solidFill>
                  <a:srgbClr val="CCFFFF"/>
                </a:solidFill>
              </a:rPr>
              <a:t> </a:t>
            </a:r>
            <a:r>
              <a:rPr lang="el-GR" b="1" dirty="0">
                <a:solidFill>
                  <a:srgbClr val="CCFFFF"/>
                </a:solidFill>
              </a:rPr>
              <a:t>(</a:t>
            </a:r>
            <a:r>
              <a:rPr lang="en-US" b="1" dirty="0">
                <a:solidFill>
                  <a:srgbClr val="CCFFFF"/>
                </a:solidFill>
              </a:rPr>
              <a:t>M</a:t>
            </a:r>
            <a:r>
              <a:rPr lang="el-GR" b="1" dirty="0">
                <a:solidFill>
                  <a:srgbClr val="CCFFFF"/>
                </a:solidFill>
              </a:rPr>
              <a:t>#10, </a:t>
            </a:r>
            <a:r>
              <a:rPr lang="en-US" b="1" dirty="0">
                <a:solidFill>
                  <a:srgbClr val="CCFFFF"/>
                </a:solidFill>
              </a:rPr>
              <a:t>Marseille</a:t>
            </a:r>
            <a:r>
              <a:rPr lang="el-GR" b="1" dirty="0">
                <a:solidFill>
                  <a:srgbClr val="CCFFFF"/>
                </a:solidFill>
              </a:rPr>
              <a:t>), για </a:t>
            </a:r>
          </a:p>
          <a:p>
            <a:pPr>
              <a:buNone/>
            </a:pPr>
            <a:r>
              <a:rPr lang="el-GR" b="1" dirty="0">
                <a:solidFill>
                  <a:srgbClr val="CCFFFF"/>
                </a:solidFill>
              </a:rPr>
              <a:t>να εμφανιστεί ένα μαύρο άλογο, στην αρχή βυθισμένο στο σκοτάδι. </a:t>
            </a:r>
          </a:p>
          <a:p>
            <a:pPr>
              <a:buNone/>
            </a:pPr>
            <a:r>
              <a:rPr lang="el-GR" b="1" dirty="0">
                <a:solidFill>
                  <a:srgbClr val="CCFFFF"/>
                </a:solidFill>
              </a:rPr>
              <a:t>Στη συνέχεια θα χυθεί πάνω στο σώμα του γάλα, θα το μετατρέψει προς στιγμή σε λευκό, </a:t>
            </a:r>
          </a:p>
          <a:p>
            <a:pPr>
              <a:buNone/>
            </a:pPr>
            <a:r>
              <a:rPr lang="el-GR" b="1" dirty="0">
                <a:solidFill>
                  <a:srgbClr val="CCFFFF"/>
                </a:solidFill>
              </a:rPr>
              <a:t>σχηματίζοντας στο έδαφος έναν τέλειο κύκλο.</a:t>
            </a:r>
          </a:p>
          <a:p>
            <a:endParaRPr lang="el-GR" dirty="0">
              <a:solidFill>
                <a:srgbClr val="CCFFFF"/>
              </a:solidFill>
            </a:endParaRPr>
          </a:p>
        </p:txBody>
      </p:sp>
    </p:spTree>
  </p:cSld>
  <p:clrMapOvr>
    <a:masterClrMapping/>
  </p:clrMapOvr>
  <p:transition>
    <p:zoom dir="in"/>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pic>
        <p:nvPicPr>
          <p:cNvPr id="8194" name="Picture 2" descr="C:\Users\user\Pictures\Διάφορα\Castellucci\Inferno Avignion 200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36512" y="6485274"/>
            <a:ext cx="2652521" cy="400110"/>
          </a:xfrm>
          <a:prstGeom prst="rect">
            <a:avLst/>
          </a:prstGeom>
          <a:noFill/>
        </p:spPr>
        <p:txBody>
          <a:bodyPr wrap="none" rtlCol="0">
            <a:spAutoFit/>
          </a:bodyPr>
          <a:lstStyle/>
          <a:p>
            <a:r>
              <a:rPr lang="fr-FR" sz="2000" b="1" i="1" dirty="0" err="1">
                <a:solidFill>
                  <a:srgbClr val="FCF6D0"/>
                </a:solidFill>
                <a:latin typeface="Garamond" pitchFamily="18" charset="0"/>
              </a:rPr>
              <a:t>Inferno</a:t>
            </a:r>
            <a:r>
              <a:rPr lang="fr-FR" sz="2000" b="1" dirty="0">
                <a:solidFill>
                  <a:srgbClr val="FCF6D0"/>
                </a:solidFill>
                <a:latin typeface="Garamond" pitchFamily="18" charset="0"/>
              </a:rPr>
              <a:t>, </a:t>
            </a:r>
            <a:r>
              <a:rPr lang="fr-FR" sz="2000" b="1" dirty="0" err="1">
                <a:solidFill>
                  <a:srgbClr val="FCF6D0"/>
                </a:solidFill>
                <a:latin typeface="Garamond" pitchFamily="18" charset="0"/>
              </a:rPr>
              <a:t>Avignion</a:t>
            </a:r>
            <a:r>
              <a:rPr lang="fr-FR" sz="2000" b="1" dirty="0">
                <a:solidFill>
                  <a:srgbClr val="FCF6D0"/>
                </a:solidFill>
                <a:latin typeface="Garamond" pitchFamily="18" charset="0"/>
              </a:rPr>
              <a:t> 2008</a:t>
            </a:r>
            <a:endParaRPr lang="el-GR" sz="2000" b="1" dirty="0">
              <a:solidFill>
                <a:srgbClr val="FCF6D0"/>
              </a:solidFill>
              <a:latin typeface="Garamond" pitchFamily="18" charset="0"/>
            </a:endParaRPr>
          </a:p>
        </p:txBody>
      </p:sp>
      <p:sp>
        <p:nvSpPr>
          <p:cNvPr id="5" name="TextBox 4"/>
          <p:cNvSpPr txBox="1"/>
          <p:nvPr/>
        </p:nvSpPr>
        <p:spPr>
          <a:xfrm>
            <a:off x="1" y="-27384"/>
            <a:ext cx="9036496" cy="2031325"/>
          </a:xfrm>
          <a:prstGeom prst="rect">
            <a:avLst/>
          </a:prstGeom>
          <a:noFill/>
        </p:spPr>
        <p:txBody>
          <a:bodyPr wrap="square" rtlCol="0">
            <a:spAutoFit/>
          </a:bodyPr>
          <a:lstStyle/>
          <a:p>
            <a:r>
              <a:rPr lang="el-GR" b="1" dirty="0">
                <a:solidFill>
                  <a:srgbClr val="F9F7D3"/>
                </a:solidFill>
              </a:rPr>
              <a:t>Σε όλες τις περιπτώσεις, η ίδια λογική: η πρωτογενής </a:t>
            </a:r>
            <a:r>
              <a:rPr lang="el-GR" b="1" dirty="0" err="1">
                <a:solidFill>
                  <a:srgbClr val="F9F7D3"/>
                </a:solidFill>
              </a:rPr>
              <a:t>ζωικότητα</a:t>
            </a:r>
            <a:r>
              <a:rPr lang="el-GR" b="1" dirty="0">
                <a:solidFill>
                  <a:srgbClr val="F9F7D3"/>
                </a:solidFill>
              </a:rPr>
              <a:t> του αλόγου, ενώ παραμένει </a:t>
            </a:r>
          </a:p>
          <a:p>
            <a:r>
              <a:rPr lang="el-GR" b="1" dirty="0">
                <a:solidFill>
                  <a:srgbClr val="F9F7D3"/>
                </a:solidFill>
              </a:rPr>
              <a:t>αλλότρια και ξένη προς όποια ανθρωποκεντρική προσέγγιση, εντάσσεται ωστόσο στην τεχνική και </a:t>
            </a:r>
          </a:p>
          <a:p>
            <a:r>
              <a:rPr lang="el-GR" b="1" dirty="0">
                <a:solidFill>
                  <a:srgbClr val="F9F7D3"/>
                </a:solidFill>
              </a:rPr>
              <a:t>την αισθητική της </a:t>
            </a:r>
            <a:r>
              <a:rPr lang="el-GR" b="1" dirty="0" err="1">
                <a:solidFill>
                  <a:srgbClr val="FFC000"/>
                </a:solidFill>
              </a:rPr>
              <a:t>σουρρεαλιστικής</a:t>
            </a:r>
            <a:r>
              <a:rPr lang="el-GR" b="1" dirty="0">
                <a:solidFill>
                  <a:srgbClr val="FFC000"/>
                </a:solidFill>
              </a:rPr>
              <a:t> φωτογραφίας</a:t>
            </a:r>
            <a:r>
              <a:rPr lang="el-GR" b="1" dirty="0">
                <a:solidFill>
                  <a:srgbClr val="F9F7D3"/>
                </a:solidFill>
              </a:rPr>
              <a:t>: η εναλλαγή του άσπρου με το μαύρο, το φως με το σκοτάδι, το σκοτάδι που ετοιμάζει το φως, το φως που χρειάζεται το σκοτάδι, ο μηχανισμός του φλας, το θετικό και το αρνητικό της φωτογραφίας, η έννοια του ειδώλου και ο φωτογραφικός </a:t>
            </a:r>
          </a:p>
          <a:p>
            <a:r>
              <a:rPr lang="el-GR" b="1" dirty="0">
                <a:solidFill>
                  <a:srgbClr val="F9F7D3"/>
                </a:solidFill>
              </a:rPr>
              <a:t>αναδιπλασιασμός του.</a:t>
            </a:r>
          </a:p>
          <a:p>
            <a:endParaRPr lang="el-GR" b="1" dirty="0">
              <a:solidFill>
                <a:srgbClr val="F9F7D3"/>
              </a:solidFill>
            </a:endParaRPr>
          </a:p>
        </p:txBody>
      </p:sp>
    </p:spTree>
  </p:cSld>
  <p:clrMapOvr>
    <a:masterClrMapping/>
  </p:clrMapOvr>
  <p:transition>
    <p:zoom dir="in"/>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sp>
        <p:nvSpPr>
          <p:cNvPr id="3" name="Subtitle 2"/>
          <p:cNvSpPr>
            <a:spLocks noGrp="1"/>
          </p:cNvSpPr>
          <p:nvPr>
            <p:ph type="subTitle" idx="1"/>
          </p:nvPr>
        </p:nvSpPr>
        <p:spPr>
          <a:xfrm>
            <a:off x="0" y="6019800"/>
            <a:ext cx="9144000" cy="838200"/>
          </a:xfrm>
        </p:spPr>
        <p:txBody>
          <a:bodyPr>
            <a:normAutofit fontScale="62500" lnSpcReduction="20000"/>
          </a:bodyPr>
          <a:lstStyle/>
          <a:p>
            <a:r>
              <a:rPr lang="en-US" b="1" dirty="0">
                <a:solidFill>
                  <a:schemeClr val="tx1"/>
                </a:solidFill>
                <a:latin typeface="Garamond" pitchFamily="18" charset="0"/>
              </a:rPr>
              <a:t>Joseph Beuys</a:t>
            </a:r>
            <a:r>
              <a:rPr lang="el-GR" b="1" dirty="0">
                <a:solidFill>
                  <a:schemeClr val="tx1"/>
                </a:solidFill>
                <a:latin typeface="Garamond" pitchFamily="18" charset="0"/>
              </a:rPr>
              <a:t>: Πώς να εξηγήσεις εικόνες σε έναν νεκρό λαγό (</a:t>
            </a:r>
            <a:r>
              <a:rPr lang="de-DE" b="1" dirty="0">
                <a:solidFill>
                  <a:schemeClr val="tx1"/>
                </a:solidFill>
                <a:latin typeface="Garamond" pitchFamily="18" charset="0"/>
              </a:rPr>
              <a:t>Wie man dem toten Hasen die Bilder erklärt)</a:t>
            </a:r>
            <a:r>
              <a:rPr lang="el-GR" b="1" dirty="0">
                <a:solidFill>
                  <a:schemeClr val="tx1"/>
                </a:solidFill>
                <a:latin typeface="Garamond" pitchFamily="18" charset="0"/>
              </a:rPr>
              <a:t>, </a:t>
            </a:r>
            <a:r>
              <a:rPr lang="fr-FR" b="1" dirty="0" err="1">
                <a:solidFill>
                  <a:schemeClr val="tx1"/>
                </a:solidFill>
                <a:latin typeface="Garamond" pitchFamily="18" charset="0"/>
              </a:rPr>
              <a:t>Schelma</a:t>
            </a:r>
            <a:r>
              <a:rPr lang="fr-FR" b="1" dirty="0">
                <a:solidFill>
                  <a:schemeClr val="tx1"/>
                </a:solidFill>
                <a:latin typeface="Garamond" pitchFamily="18" charset="0"/>
              </a:rPr>
              <a:t> </a:t>
            </a:r>
            <a:r>
              <a:rPr lang="fr-FR" b="1" dirty="0" err="1">
                <a:solidFill>
                  <a:schemeClr val="tx1"/>
                </a:solidFill>
                <a:latin typeface="Garamond" pitchFamily="18" charset="0"/>
              </a:rPr>
              <a:t>Gallery</a:t>
            </a:r>
            <a:r>
              <a:rPr lang="fr-FR" b="1" dirty="0">
                <a:solidFill>
                  <a:schemeClr val="tx1"/>
                </a:solidFill>
                <a:latin typeface="Garamond" pitchFamily="18" charset="0"/>
              </a:rPr>
              <a:t>, </a:t>
            </a:r>
            <a:r>
              <a:rPr lang="fr-FR" b="1" dirty="0" err="1">
                <a:solidFill>
                  <a:schemeClr val="tx1"/>
                </a:solidFill>
                <a:latin typeface="Garamond" pitchFamily="18" charset="0"/>
              </a:rPr>
              <a:t>Dusseldorf</a:t>
            </a:r>
            <a:r>
              <a:rPr lang="fr-FR" b="1" dirty="0">
                <a:solidFill>
                  <a:schemeClr val="tx1"/>
                </a:solidFill>
                <a:latin typeface="Garamond" pitchFamily="18" charset="0"/>
              </a:rPr>
              <a:t>, 26 </a:t>
            </a:r>
            <a:r>
              <a:rPr lang="fr-FR" b="1" dirty="0" err="1">
                <a:solidFill>
                  <a:schemeClr val="tx1"/>
                </a:solidFill>
                <a:latin typeface="Garamond" pitchFamily="18" charset="0"/>
              </a:rPr>
              <a:t>November</a:t>
            </a:r>
            <a:r>
              <a:rPr lang="fr-FR" b="1" dirty="0">
                <a:solidFill>
                  <a:schemeClr val="tx1"/>
                </a:solidFill>
                <a:latin typeface="Garamond" pitchFamily="18" charset="0"/>
              </a:rPr>
              <a:t> 1965</a:t>
            </a:r>
            <a:endParaRPr lang="el-GR" b="1" dirty="0">
              <a:solidFill>
                <a:schemeClr val="tx1"/>
              </a:solidFill>
              <a:latin typeface="Garamond" pitchFamily="18" charset="0"/>
            </a:endParaRPr>
          </a:p>
        </p:txBody>
      </p:sp>
      <p:pic>
        <p:nvPicPr>
          <p:cNvPr id="3074" name="Picture 2" descr="C:\Users\user\Desktop\Διδακτορικά\Ζώα\Φωτό για ppt\beuys-νεκρός λαγός.jpg"/>
          <p:cNvPicPr>
            <a:picLocks noChangeAspect="1" noChangeArrowheads="1"/>
          </p:cNvPicPr>
          <p:nvPr/>
        </p:nvPicPr>
        <p:blipFill>
          <a:blip r:embed="rId2" cstate="print"/>
          <a:srcRect/>
          <a:stretch>
            <a:fillRect/>
          </a:stretch>
        </p:blipFill>
        <p:spPr bwMode="auto">
          <a:xfrm>
            <a:off x="-14796" y="-40968"/>
            <a:ext cx="9158796" cy="6086168"/>
          </a:xfrm>
          <a:prstGeom prst="rect">
            <a:avLst/>
          </a:prstGeom>
          <a:noFill/>
        </p:spPr>
      </p:pic>
      <p:sp>
        <p:nvSpPr>
          <p:cNvPr id="5" name="TextBox 4"/>
          <p:cNvSpPr txBox="1"/>
          <p:nvPr/>
        </p:nvSpPr>
        <p:spPr>
          <a:xfrm>
            <a:off x="4499992" y="-27384"/>
            <a:ext cx="4398512" cy="1107996"/>
          </a:xfrm>
          <a:prstGeom prst="rect">
            <a:avLst/>
          </a:prstGeom>
          <a:noFill/>
        </p:spPr>
        <p:txBody>
          <a:bodyPr wrap="none" rtlCol="0">
            <a:spAutoFit/>
          </a:bodyPr>
          <a:lstStyle/>
          <a:p>
            <a:r>
              <a:rPr lang="el-GR" sz="2400" b="1" dirty="0">
                <a:solidFill>
                  <a:schemeClr val="bg1"/>
                </a:solidFill>
              </a:rPr>
              <a:t>Πώς να εξηγήσεις τον </a:t>
            </a:r>
            <a:r>
              <a:rPr lang="en-US" sz="2400" b="1" dirty="0">
                <a:solidFill>
                  <a:schemeClr val="bg1"/>
                </a:solidFill>
              </a:rPr>
              <a:t>Heidegger</a:t>
            </a:r>
            <a:r>
              <a:rPr lang="el-GR" sz="2400" b="1" dirty="0">
                <a:solidFill>
                  <a:schemeClr val="bg1"/>
                </a:solidFill>
              </a:rPr>
              <a:t> </a:t>
            </a:r>
          </a:p>
          <a:p>
            <a:r>
              <a:rPr lang="el-GR" sz="2400" b="1" dirty="0">
                <a:solidFill>
                  <a:schemeClr val="bg1"/>
                </a:solidFill>
              </a:rPr>
              <a:t>σε έναν νεκρό λαγό</a:t>
            </a:r>
          </a:p>
          <a:p>
            <a:endParaRPr lang="el-GR" b="1" dirty="0">
              <a:solidFill>
                <a:schemeClr val="bg1"/>
              </a:solidFill>
            </a:endParaRPr>
          </a:p>
        </p:txBody>
      </p:sp>
    </p:spTree>
  </p:cSld>
  <p:clrMapOvr>
    <a:masterClrMapping/>
  </p:clrMapOvr>
  <p:transition>
    <p:zoom dir="in"/>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sp>
        <p:nvSpPr>
          <p:cNvPr id="4" name="Rectangle 3"/>
          <p:cNvSpPr/>
          <p:nvPr/>
        </p:nvSpPr>
        <p:spPr>
          <a:xfrm>
            <a:off x="0" y="0"/>
            <a:ext cx="9144000" cy="6858000"/>
          </a:xfrm>
          <a:prstGeom prst="rect">
            <a:avLst/>
          </a:prstGeom>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r>
              <a:rPr lang="el-GR" b="1" dirty="0">
                <a:solidFill>
                  <a:srgbClr val="0000FF"/>
                </a:solidFill>
              </a:rPr>
              <a:t>				Σαν να ήταν ένα μικρό παιδί που πρέπει να κοιμηθεί στην 				αγκαλιά του πατέρα του, ο </a:t>
            </a:r>
            <a:r>
              <a:rPr lang="en-US" b="1" dirty="0">
                <a:solidFill>
                  <a:srgbClr val="0000FF"/>
                </a:solidFill>
              </a:rPr>
              <a:t>Beuys </a:t>
            </a:r>
            <a:r>
              <a:rPr lang="el-GR" b="1" dirty="0">
                <a:solidFill>
                  <a:srgbClr val="0000FF"/>
                </a:solidFill>
              </a:rPr>
              <a:t>βαδίζοντας κρατάει έναν 			             νεκρό λαγό στη δική του αγκαλιά και του σιγοψιθυρίζει 			             λόγια που μοιάζουν να εξηγούν τους μεικτής τεχνικής 			               πίνακες της αίθουσας. Στο πρώτο τμήμα της παράστασης 				(3 ώρες) , ο καλλιτέχνης έχει αλειμμένο το πρόσωπό του 				με μέλι και φύλλα χρυσού. </a:t>
            </a:r>
          </a:p>
          <a:p>
            <a:pPr algn="ctr"/>
            <a:endParaRPr lang="el-GR" b="1" dirty="0">
              <a:solidFill>
                <a:srgbClr val="0000FF"/>
              </a:solidFill>
            </a:endParaRPr>
          </a:p>
          <a:p>
            <a:pPr algn="ctr"/>
            <a:r>
              <a:rPr lang="el-GR" b="1" dirty="0">
                <a:solidFill>
                  <a:srgbClr val="0000FF"/>
                </a:solidFill>
              </a:rPr>
              <a:t>				Στον δεξιό του αστράγαλο είναι προσαρμοσμένη μια 				μεταλλική σόλα, ώστε κάθε βήμα του να αναδίδει έναν 				θόρυβο και να δίνει την αίσθηση της χωλότητας, παρά του 			               βαδίσματος.  Οι θεατές δεν μπορούν να μπουν στην 				αίθουσα και παρακολουθούν το δρώμενο πίσω από μια 				βιτρίνα. </a:t>
            </a:r>
          </a:p>
          <a:p>
            <a:pPr algn="ctr"/>
            <a:endParaRPr lang="el-GR" b="1" dirty="0">
              <a:solidFill>
                <a:srgbClr val="0000FF"/>
              </a:solidFill>
            </a:endParaRPr>
          </a:p>
        </p:txBody>
      </p:sp>
      <p:pic>
        <p:nvPicPr>
          <p:cNvPr id="96258" name="Picture 2" descr="Σχετική εικόνα"/>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108520" y="-99393"/>
            <a:ext cx="3816424" cy="5297999"/>
          </a:xfrm>
          <a:prstGeom prst="rect">
            <a:avLst/>
          </a:prstGeom>
          <a:ln>
            <a:noFill/>
          </a:ln>
          <a:effectLst>
            <a:softEdge rad="112500"/>
          </a:effectLst>
        </p:spPr>
      </p:pic>
      <p:sp>
        <p:nvSpPr>
          <p:cNvPr id="6" name="TextBox 5"/>
          <p:cNvSpPr txBox="1"/>
          <p:nvPr/>
        </p:nvSpPr>
        <p:spPr>
          <a:xfrm>
            <a:off x="-36512" y="5229200"/>
            <a:ext cx="9144000" cy="1200329"/>
          </a:xfrm>
          <a:prstGeom prst="rect">
            <a:avLst/>
          </a:prstGeom>
          <a:noFill/>
        </p:spPr>
        <p:txBody>
          <a:bodyPr wrap="square" rtlCol="0">
            <a:spAutoFit/>
          </a:bodyPr>
          <a:lstStyle/>
          <a:p>
            <a:r>
              <a:rPr lang="el-GR" b="1" dirty="0">
                <a:solidFill>
                  <a:srgbClr val="0000FF"/>
                </a:solidFill>
              </a:rPr>
              <a:t>Μετά τις τρεις ώρες ο </a:t>
            </a:r>
            <a:r>
              <a:rPr lang="en-US" b="1" dirty="0">
                <a:solidFill>
                  <a:srgbClr val="0000FF"/>
                </a:solidFill>
              </a:rPr>
              <a:t>Beuys</a:t>
            </a:r>
            <a:r>
              <a:rPr lang="el-GR" b="1" dirty="0">
                <a:solidFill>
                  <a:srgbClr val="0000FF"/>
                </a:solidFill>
              </a:rPr>
              <a:t> κάθεται σε μια καρέκλα, πάνω σε ένα ντουλάπι, ώστε να είναι ορατός </a:t>
            </a:r>
          </a:p>
          <a:p>
            <a:r>
              <a:rPr lang="el-GR" b="1" dirty="0">
                <a:solidFill>
                  <a:srgbClr val="0000FF"/>
                </a:solidFill>
              </a:rPr>
              <a:t>από τους θεατές και συνεχίζει να ψιθυρίζει στον νεκρό λαγό λόγια που ακούγονται ως μουρμουρητό </a:t>
            </a:r>
          </a:p>
          <a:p>
            <a:r>
              <a:rPr lang="el-GR" b="1" dirty="0">
                <a:solidFill>
                  <a:srgbClr val="0000FF"/>
                </a:solidFill>
              </a:rPr>
              <a:t>μέσα από δύο μικρόφωνα, το ένα κρυμμένο σε ένα κόκκαλο και το άλλο μπροστά στον καλλιτέχνη. </a:t>
            </a:r>
          </a:p>
          <a:p>
            <a:r>
              <a:rPr lang="el-GR" b="1" dirty="0">
                <a:solidFill>
                  <a:srgbClr val="0000FF"/>
                </a:solidFill>
              </a:rPr>
              <a:t>Μια εκδήλωση του σκέπτεσθαι ως γλυπτικής δραστηριότητας.</a:t>
            </a:r>
            <a:endParaRPr lang="el-GR" dirty="0"/>
          </a:p>
        </p:txBody>
      </p:sp>
    </p:spTree>
  </p:cSld>
  <p:clrMapOvr>
    <a:masterClrMapping/>
  </p:clrMapOvr>
  <p:transition>
    <p:zoom dir="in"/>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sp>
        <p:nvSpPr>
          <p:cNvPr id="4" name="Rectangle 3"/>
          <p:cNvSpPr/>
          <p:nvPr/>
        </p:nvSpPr>
        <p:spPr>
          <a:xfrm>
            <a:off x="0" y="0"/>
            <a:ext cx="9144000" cy="6858000"/>
          </a:xfrm>
          <a:prstGeom prst="rect">
            <a:avLst/>
          </a:prstGeom>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r>
              <a:rPr lang="el-GR" b="1" dirty="0">
                <a:solidFill>
                  <a:srgbClr val="0000FF"/>
                </a:solidFill>
              </a:rPr>
              <a:t>			</a:t>
            </a:r>
          </a:p>
        </p:txBody>
      </p:sp>
      <p:sp>
        <p:nvSpPr>
          <p:cNvPr id="6" name="TextBox 5"/>
          <p:cNvSpPr txBox="1"/>
          <p:nvPr/>
        </p:nvSpPr>
        <p:spPr>
          <a:xfrm>
            <a:off x="-36512" y="5229200"/>
            <a:ext cx="184731" cy="369332"/>
          </a:xfrm>
          <a:prstGeom prst="rect">
            <a:avLst/>
          </a:prstGeom>
          <a:noFill/>
        </p:spPr>
        <p:txBody>
          <a:bodyPr wrap="none" rtlCol="0">
            <a:spAutoFit/>
          </a:bodyPr>
          <a:lstStyle/>
          <a:p>
            <a:endParaRPr lang="el-GR" dirty="0"/>
          </a:p>
        </p:txBody>
      </p:sp>
      <p:pic>
        <p:nvPicPr>
          <p:cNvPr id="146434" name="Picture 2" descr="Αποτέλεσμα εικόνας για Albrecht Dürer νεαρός λαγός"/>
          <p:cNvPicPr>
            <a:picLocks noChangeAspect="1" noChangeArrowheads="1"/>
          </p:cNvPicPr>
          <p:nvPr/>
        </p:nvPicPr>
        <p:blipFill>
          <a:blip r:embed="rId2" cstate="print"/>
          <a:srcRect/>
          <a:stretch>
            <a:fillRect/>
          </a:stretch>
        </p:blipFill>
        <p:spPr bwMode="auto">
          <a:xfrm>
            <a:off x="0" y="0"/>
            <a:ext cx="9144000" cy="7198015"/>
          </a:xfrm>
          <a:prstGeom prst="rect">
            <a:avLst/>
          </a:prstGeom>
          <a:noFill/>
        </p:spPr>
      </p:pic>
      <p:sp>
        <p:nvSpPr>
          <p:cNvPr id="7" name="TextBox 6"/>
          <p:cNvSpPr txBox="1"/>
          <p:nvPr/>
        </p:nvSpPr>
        <p:spPr>
          <a:xfrm>
            <a:off x="35496" y="116632"/>
            <a:ext cx="9001000" cy="646331"/>
          </a:xfrm>
          <a:prstGeom prst="rect">
            <a:avLst/>
          </a:prstGeom>
          <a:noFill/>
        </p:spPr>
        <p:txBody>
          <a:bodyPr wrap="square" rtlCol="0">
            <a:spAutoFit/>
          </a:bodyPr>
          <a:lstStyle/>
          <a:p>
            <a:r>
              <a:rPr lang="el-GR" b="1" dirty="0">
                <a:solidFill>
                  <a:schemeClr val="bg1"/>
                </a:solidFill>
              </a:rPr>
              <a:t>Γιατί ο νεκρός λαγός; </a:t>
            </a:r>
          </a:p>
          <a:p>
            <a:r>
              <a:rPr lang="el-GR" b="1" dirty="0">
                <a:solidFill>
                  <a:schemeClr val="bg1"/>
                </a:solidFill>
              </a:rPr>
              <a:t>Μια διακειμενική χειρονομία στην ακουαρέλα του νεαρού λαγού του </a:t>
            </a:r>
            <a:r>
              <a:rPr lang="en-US" b="1" dirty="0">
                <a:solidFill>
                  <a:schemeClr val="bg1"/>
                </a:solidFill>
              </a:rPr>
              <a:t>Albrecht D</a:t>
            </a:r>
            <a:r>
              <a:rPr lang="el-GR" b="1" dirty="0">
                <a:solidFill>
                  <a:schemeClr val="bg1"/>
                </a:solidFill>
              </a:rPr>
              <a:t>ü</a:t>
            </a:r>
            <a:r>
              <a:rPr lang="en-US" b="1" dirty="0" err="1">
                <a:solidFill>
                  <a:schemeClr val="bg1"/>
                </a:solidFill>
              </a:rPr>
              <a:t>rer</a:t>
            </a:r>
            <a:r>
              <a:rPr lang="el-GR" b="1" dirty="0">
                <a:solidFill>
                  <a:schemeClr val="bg1"/>
                </a:solidFill>
              </a:rPr>
              <a:t> (1502);</a:t>
            </a:r>
          </a:p>
        </p:txBody>
      </p:sp>
    </p:spTree>
  </p:cSld>
  <p:clrMapOvr>
    <a:masterClrMapping/>
  </p:clrMapOvr>
  <p:transition>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528" y="2907704"/>
            <a:ext cx="9324528" cy="6858000"/>
          </a:xfrm>
        </p:spPr>
        <p:txBody>
          <a:bodyPr>
            <a:noAutofit/>
          </a:bodyPr>
          <a:lstStyle/>
          <a:p>
            <a:r>
              <a:rPr lang="el-GR" sz="2000" b="1" dirty="0">
                <a:solidFill>
                  <a:srgbClr val="F9F7D3"/>
                </a:solidFill>
              </a:rPr>
              <a:t>Η </a:t>
            </a:r>
            <a:r>
              <a:rPr lang="en-US" sz="2000" b="1" dirty="0">
                <a:solidFill>
                  <a:srgbClr val="F9F7D3"/>
                </a:solidFill>
              </a:rPr>
              <a:t>performance</a:t>
            </a:r>
            <a:r>
              <a:rPr lang="en-US" sz="2000" b="1" i="1" dirty="0">
                <a:solidFill>
                  <a:srgbClr val="F9F7D3"/>
                </a:solidFill>
              </a:rPr>
              <a:t> </a:t>
            </a:r>
            <a:r>
              <a:rPr lang="el-GR" sz="2000" b="1" dirty="0">
                <a:solidFill>
                  <a:srgbClr val="F9F7D3"/>
                </a:solidFill>
              </a:rPr>
              <a:t>θα μπορούσε να ιδωθεί  και υπό το πρίσμα της </a:t>
            </a:r>
            <a:r>
              <a:rPr lang="el-GR" sz="2000" b="1" dirty="0" err="1">
                <a:solidFill>
                  <a:srgbClr val="FFC000"/>
                </a:solidFill>
              </a:rPr>
              <a:t>ροϊκότητας</a:t>
            </a:r>
            <a:r>
              <a:rPr lang="el-GR" sz="2000" b="1" dirty="0">
                <a:solidFill>
                  <a:srgbClr val="F9F7D3"/>
                </a:solidFill>
              </a:rPr>
              <a:t>, της μεταλλαγής, της συνεχούς αλλοίωσης, άρα του γίγνεσθαι και ειδικότερα του </a:t>
            </a:r>
            <a:r>
              <a:rPr lang="el-GR" sz="2000" b="1" dirty="0">
                <a:solidFill>
                  <a:srgbClr val="FFC000"/>
                </a:solidFill>
              </a:rPr>
              <a:t>γίγνεσθαι-ζώο (</a:t>
            </a:r>
            <a:r>
              <a:rPr lang="en-US" sz="2000" b="1" dirty="0" err="1">
                <a:solidFill>
                  <a:srgbClr val="FFC000"/>
                </a:solidFill>
              </a:rPr>
              <a:t>devenir</a:t>
            </a:r>
            <a:r>
              <a:rPr lang="el-GR" sz="2000" b="1" dirty="0">
                <a:solidFill>
                  <a:srgbClr val="FFC000"/>
                </a:solidFill>
              </a:rPr>
              <a:t>-</a:t>
            </a:r>
            <a:r>
              <a:rPr lang="en-US" sz="2000" b="1" dirty="0">
                <a:solidFill>
                  <a:srgbClr val="FFC000"/>
                </a:solidFill>
              </a:rPr>
              <a:t>animal</a:t>
            </a:r>
            <a:r>
              <a:rPr lang="el-GR" sz="2000" b="1" dirty="0">
                <a:solidFill>
                  <a:srgbClr val="FFC000"/>
                </a:solidFill>
              </a:rPr>
              <a:t>)</a:t>
            </a:r>
            <a:r>
              <a:rPr lang="el-GR" sz="2000" b="1" dirty="0">
                <a:solidFill>
                  <a:srgbClr val="F9F7D3"/>
                </a:solidFill>
              </a:rPr>
              <a:t>,</a:t>
            </a:r>
            <a:r>
              <a:rPr lang="en-US" sz="2000" b="1" dirty="0">
                <a:solidFill>
                  <a:srgbClr val="F9F7D3"/>
                </a:solidFill>
              </a:rPr>
              <a:t> (Gilles Deleuze- Felix </a:t>
            </a:r>
            <a:r>
              <a:rPr lang="en-US" sz="2000" b="1" dirty="0" err="1">
                <a:solidFill>
                  <a:srgbClr val="F9F7D3"/>
                </a:solidFill>
              </a:rPr>
              <a:t>Guattari</a:t>
            </a:r>
            <a:r>
              <a:rPr lang="el-GR" sz="2000" b="1" dirty="0">
                <a:solidFill>
                  <a:srgbClr val="F9F7D3"/>
                </a:solidFill>
              </a:rPr>
              <a:t>), αλλά μπορεί να εξιχνιαστεί και στη </a:t>
            </a:r>
            <a:r>
              <a:rPr lang="el-GR" sz="2000" b="1" dirty="0" err="1">
                <a:solidFill>
                  <a:srgbClr val="F9F7D3"/>
                </a:solidFill>
              </a:rPr>
              <a:t>ντερριντιανή</a:t>
            </a:r>
            <a:r>
              <a:rPr lang="el-GR" sz="2000" b="1" dirty="0">
                <a:solidFill>
                  <a:srgbClr val="F9F7D3"/>
                </a:solidFill>
              </a:rPr>
              <a:t> σκέψη περί ζώων. </a:t>
            </a:r>
          </a:p>
          <a:p>
            <a:endParaRPr lang="el-GR" sz="2000" b="1" dirty="0">
              <a:solidFill>
                <a:srgbClr val="F9F7D3"/>
              </a:solidFill>
            </a:endParaRPr>
          </a:p>
          <a:p>
            <a:r>
              <a:rPr lang="el-GR" sz="2000" b="1" dirty="0">
                <a:solidFill>
                  <a:srgbClr val="F9F7D3"/>
                </a:solidFill>
              </a:rPr>
              <a:t>Μια έννοια που μπορεί να ξεκλειδώσει τον εαυτό, να δείξει ότι ο «εαυτός» δεν είναι μια ταυτότητα πάνω σε ένα στέρεο έδαφος ορισμών αλλά μια πολλαπλότητα σε ένα </a:t>
            </a:r>
            <a:r>
              <a:rPr lang="el-GR" sz="2000" b="1" dirty="0" err="1">
                <a:solidFill>
                  <a:srgbClr val="F9F7D3"/>
                </a:solidFill>
              </a:rPr>
              <a:t>απεδαφικοποιημένο</a:t>
            </a:r>
            <a:r>
              <a:rPr lang="el-GR" sz="2000" b="1" dirty="0">
                <a:solidFill>
                  <a:srgbClr val="F9F7D3"/>
                </a:solidFill>
              </a:rPr>
              <a:t> (</a:t>
            </a:r>
            <a:r>
              <a:rPr lang="en-US" sz="2000" b="1" dirty="0">
                <a:solidFill>
                  <a:srgbClr val="F9F7D3"/>
                </a:solidFill>
              </a:rPr>
              <a:t>d</a:t>
            </a:r>
            <a:r>
              <a:rPr lang="el-GR" sz="2000" b="1" dirty="0">
                <a:solidFill>
                  <a:srgbClr val="F9F7D3"/>
                </a:solidFill>
              </a:rPr>
              <a:t>é</a:t>
            </a:r>
            <a:r>
              <a:rPr lang="en-US" sz="2000" b="1" dirty="0" err="1">
                <a:solidFill>
                  <a:srgbClr val="F9F7D3"/>
                </a:solidFill>
              </a:rPr>
              <a:t>territorialis</a:t>
            </a:r>
            <a:r>
              <a:rPr lang="el-GR" sz="2000" b="1" dirty="0">
                <a:solidFill>
                  <a:srgbClr val="F9F7D3"/>
                </a:solidFill>
              </a:rPr>
              <a:t>é) πεδίο σχέσεων, να </a:t>
            </a:r>
            <a:r>
              <a:rPr lang="el-GR" sz="2000" b="1" dirty="0" err="1">
                <a:solidFill>
                  <a:srgbClr val="F9F7D3"/>
                </a:solidFill>
              </a:rPr>
              <a:t>απεξαρτήσει</a:t>
            </a:r>
            <a:r>
              <a:rPr lang="el-GR" sz="2000" b="1" dirty="0">
                <a:solidFill>
                  <a:srgbClr val="F9F7D3"/>
                </a:solidFill>
              </a:rPr>
              <a:t> την </a:t>
            </a:r>
            <a:r>
              <a:rPr lang="el-GR" sz="2000" b="1" dirty="0" err="1">
                <a:solidFill>
                  <a:srgbClr val="F9F7D3"/>
                </a:solidFill>
              </a:rPr>
              <a:t>εαυτότητα</a:t>
            </a:r>
            <a:r>
              <a:rPr lang="el-GR" sz="2000" b="1" dirty="0">
                <a:solidFill>
                  <a:srgbClr val="F9F7D3"/>
                </a:solidFill>
              </a:rPr>
              <a:t> από το σύνολο των ρόλων που έχει υποδυθεί και την ταυτότητα στην οποία παγιώνεται και να χαράξει </a:t>
            </a:r>
            <a:r>
              <a:rPr lang="el-GR" sz="2000" b="1" i="1" dirty="0">
                <a:solidFill>
                  <a:srgbClr val="FFC000"/>
                </a:solidFill>
              </a:rPr>
              <a:t>γραμμές φυγής</a:t>
            </a:r>
            <a:r>
              <a:rPr lang="el-GR" sz="2000" b="1" dirty="0">
                <a:solidFill>
                  <a:srgbClr val="FFC000"/>
                </a:solidFill>
              </a:rPr>
              <a:t> (</a:t>
            </a:r>
            <a:r>
              <a:rPr lang="fr-FR" sz="2000" b="1" dirty="0">
                <a:solidFill>
                  <a:srgbClr val="FFC000"/>
                </a:solidFill>
              </a:rPr>
              <a:t>lignes </a:t>
            </a:r>
            <a:r>
              <a:rPr lang="en-US" sz="2000" b="1" dirty="0">
                <a:solidFill>
                  <a:srgbClr val="FFC000"/>
                </a:solidFill>
              </a:rPr>
              <a:t>de </a:t>
            </a:r>
            <a:r>
              <a:rPr lang="en-US" sz="2000" b="1" dirty="0" err="1">
                <a:solidFill>
                  <a:srgbClr val="FFC000"/>
                </a:solidFill>
              </a:rPr>
              <a:t>fuite</a:t>
            </a:r>
            <a:r>
              <a:rPr lang="el-GR" sz="2000" b="1" dirty="0">
                <a:solidFill>
                  <a:srgbClr val="FFC000"/>
                </a:solidFill>
              </a:rPr>
              <a:t>) </a:t>
            </a:r>
            <a:r>
              <a:rPr lang="el-GR" sz="2000" b="1" dirty="0">
                <a:solidFill>
                  <a:srgbClr val="F9F7D3"/>
                </a:solidFill>
              </a:rPr>
              <a:t>από τις ενοποιητικές κανονικότητες και τις </a:t>
            </a:r>
            <a:r>
              <a:rPr lang="el-GR" sz="2000" b="1" dirty="0" err="1">
                <a:solidFill>
                  <a:srgbClr val="F9F7D3"/>
                </a:solidFill>
              </a:rPr>
              <a:t>ταυτοτικές</a:t>
            </a:r>
            <a:r>
              <a:rPr lang="el-GR" sz="2000" b="1" dirty="0">
                <a:solidFill>
                  <a:srgbClr val="F9F7D3"/>
                </a:solidFill>
              </a:rPr>
              <a:t> </a:t>
            </a:r>
            <a:r>
              <a:rPr lang="el-GR" sz="2000" b="1" i="1" dirty="0">
                <a:solidFill>
                  <a:srgbClr val="F9F7D3"/>
                </a:solidFill>
              </a:rPr>
              <a:t>ρίζες</a:t>
            </a:r>
            <a:r>
              <a:rPr lang="el-GR" sz="2000" b="1" dirty="0">
                <a:solidFill>
                  <a:srgbClr val="F9F7D3"/>
                </a:solidFill>
              </a:rPr>
              <a:t> (</a:t>
            </a:r>
            <a:r>
              <a:rPr lang="en-US" sz="2000" b="1" dirty="0" err="1">
                <a:solidFill>
                  <a:srgbClr val="F9F7D3"/>
                </a:solidFill>
              </a:rPr>
              <a:t>racines</a:t>
            </a:r>
            <a:r>
              <a:rPr lang="el-GR" sz="2000" b="1" dirty="0">
                <a:solidFill>
                  <a:srgbClr val="F9F7D3"/>
                </a:solidFill>
              </a:rPr>
              <a:t>) προς άναρχα, απρόβλεπτα και ακαθόριστα </a:t>
            </a:r>
            <a:r>
              <a:rPr lang="el-GR" sz="2000" b="1" i="1" dirty="0">
                <a:solidFill>
                  <a:srgbClr val="FFC000"/>
                </a:solidFill>
              </a:rPr>
              <a:t>ριζώματα</a:t>
            </a:r>
            <a:r>
              <a:rPr lang="el-GR" sz="2000" b="1" dirty="0">
                <a:solidFill>
                  <a:srgbClr val="F9F7D3"/>
                </a:solidFill>
              </a:rPr>
              <a:t> (</a:t>
            </a:r>
            <a:r>
              <a:rPr lang="en-US" sz="2000" b="1" dirty="0">
                <a:solidFill>
                  <a:srgbClr val="F9F7D3"/>
                </a:solidFill>
              </a:rPr>
              <a:t>rhizomes</a:t>
            </a:r>
            <a:r>
              <a:rPr lang="el-GR" sz="2000" b="1" dirty="0">
                <a:solidFill>
                  <a:srgbClr val="F9F7D3"/>
                </a:solidFill>
              </a:rPr>
              <a:t>)</a:t>
            </a:r>
            <a:r>
              <a:rPr lang="en-US" sz="2000" b="1" dirty="0">
                <a:solidFill>
                  <a:srgbClr val="F9F7D3"/>
                </a:solidFill>
              </a:rPr>
              <a:t>.</a:t>
            </a:r>
            <a:endParaRPr lang="el-GR" sz="2000" b="1" dirty="0">
              <a:solidFill>
                <a:srgbClr val="F9F7D3"/>
              </a:solidFill>
            </a:endParaRPr>
          </a:p>
          <a:p>
            <a:endParaRPr lang="el-GR" sz="2400" b="1" dirty="0">
              <a:solidFill>
                <a:srgbClr val="F9F7D3"/>
              </a:solidFill>
            </a:endParaRPr>
          </a:p>
          <a:p>
            <a:endParaRPr lang="el-GR" sz="2400" b="1" dirty="0">
              <a:solidFill>
                <a:srgbClr val="F9F7D3"/>
              </a:solidFill>
            </a:endParaRPr>
          </a:p>
        </p:txBody>
      </p:sp>
      <p:pic>
        <p:nvPicPr>
          <p:cNvPr id="115714" name="Picture 2" descr="Αποτέλεσμα εικόνας για Kira O’Reilly: Inthewrongplaceness"/>
          <p:cNvPicPr>
            <a:picLocks noChangeAspect="1" noChangeArrowheads="1"/>
          </p:cNvPicPr>
          <p:nvPr/>
        </p:nvPicPr>
        <p:blipFill>
          <a:blip r:embed="rId2" cstate="print"/>
          <a:srcRect/>
          <a:stretch>
            <a:fillRect/>
          </a:stretch>
        </p:blipFill>
        <p:spPr bwMode="auto">
          <a:xfrm>
            <a:off x="-1" y="0"/>
            <a:ext cx="9186053" cy="2852936"/>
          </a:xfrm>
          <a:prstGeom prst="rect">
            <a:avLst/>
          </a:prstGeom>
          <a:noFill/>
        </p:spPr>
      </p:pic>
    </p:spTree>
  </p:cSld>
  <p:clrMapOvr>
    <a:masterClrMapping/>
  </p:clrMapOvr>
  <p:transition>
    <p:zoom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pic>
        <p:nvPicPr>
          <p:cNvPr id="7170" name="Picture 2" descr="C:\Users\user\Pictures\Διάφορα\Castellucci\Romeo Castellucci Go down Moses.JPG"/>
          <p:cNvPicPr>
            <a:picLocks noChangeAspect="1" noChangeArrowheads="1"/>
          </p:cNvPicPr>
          <p:nvPr/>
        </p:nvPicPr>
        <p:blipFill>
          <a:blip r:embed="rId2" cstate="print"/>
          <a:srcRect/>
          <a:stretch>
            <a:fillRect/>
          </a:stretch>
        </p:blipFill>
        <p:spPr bwMode="auto">
          <a:xfrm>
            <a:off x="0" y="1"/>
            <a:ext cx="9144000" cy="5301207"/>
          </a:xfrm>
          <a:prstGeom prst="rect">
            <a:avLst/>
          </a:prstGeom>
          <a:noFill/>
        </p:spPr>
      </p:pic>
      <p:sp>
        <p:nvSpPr>
          <p:cNvPr id="4" name="TextBox 3"/>
          <p:cNvSpPr txBox="1"/>
          <p:nvPr/>
        </p:nvSpPr>
        <p:spPr>
          <a:xfrm>
            <a:off x="107505" y="5301208"/>
            <a:ext cx="9036496" cy="1200329"/>
          </a:xfrm>
          <a:prstGeom prst="rect">
            <a:avLst/>
          </a:prstGeom>
          <a:noFill/>
        </p:spPr>
        <p:txBody>
          <a:bodyPr wrap="square" rtlCol="0">
            <a:spAutoFit/>
          </a:bodyPr>
          <a:lstStyle/>
          <a:p>
            <a:r>
              <a:rPr lang="el-GR" b="1" dirty="0">
                <a:solidFill>
                  <a:srgbClr val="F9F7D3"/>
                </a:solidFill>
              </a:rPr>
              <a:t>Πίνακας που έχει ελκύσει την προσοχή πολλών καλλιτεχνών, όπως του </a:t>
            </a:r>
            <a:r>
              <a:rPr lang="en-US" b="1" dirty="0">
                <a:solidFill>
                  <a:srgbClr val="F9F7D3"/>
                </a:solidFill>
              </a:rPr>
              <a:t>Romeo </a:t>
            </a:r>
            <a:r>
              <a:rPr lang="en-US" b="1" dirty="0" err="1">
                <a:solidFill>
                  <a:srgbClr val="F9F7D3"/>
                </a:solidFill>
              </a:rPr>
              <a:t>Castellucci</a:t>
            </a:r>
            <a:r>
              <a:rPr lang="el-GR" b="1" dirty="0">
                <a:solidFill>
                  <a:srgbClr val="F9F7D3"/>
                </a:solidFill>
              </a:rPr>
              <a:t>, ο </a:t>
            </a:r>
          </a:p>
          <a:p>
            <a:r>
              <a:rPr lang="el-GR" b="1" dirty="0">
                <a:solidFill>
                  <a:srgbClr val="F9F7D3"/>
                </a:solidFill>
              </a:rPr>
              <a:t>οποίος αρχίζει το </a:t>
            </a:r>
            <a:r>
              <a:rPr lang="en-US" b="1" i="1" dirty="0">
                <a:solidFill>
                  <a:srgbClr val="F9F7D3"/>
                </a:solidFill>
              </a:rPr>
              <a:t>Go Down Moses</a:t>
            </a:r>
            <a:r>
              <a:rPr lang="el-GR" b="1" dirty="0">
                <a:solidFill>
                  <a:srgbClr val="F9F7D3"/>
                </a:solidFill>
              </a:rPr>
              <a:t> (2014) με αυτόν ακριβώς τον πίνακα. </a:t>
            </a:r>
          </a:p>
          <a:p>
            <a:r>
              <a:rPr lang="el-GR" b="1" dirty="0">
                <a:solidFill>
                  <a:srgbClr val="F9F7D3"/>
                </a:solidFill>
              </a:rPr>
              <a:t>Μια χειρονομία αντιστροφής , όπου ο μη πραγματικός λαγός, που ζωντανεύει στα χέρια του </a:t>
            </a:r>
            <a:r>
              <a:rPr lang="en-US" b="1" dirty="0">
                <a:solidFill>
                  <a:srgbClr val="F9F7D3"/>
                </a:solidFill>
              </a:rPr>
              <a:t>D</a:t>
            </a:r>
            <a:r>
              <a:rPr lang="el-GR" b="1" dirty="0">
                <a:solidFill>
                  <a:srgbClr val="F9F7D3"/>
                </a:solidFill>
              </a:rPr>
              <a:t>ü</a:t>
            </a:r>
            <a:r>
              <a:rPr lang="en-US" b="1" dirty="0" err="1">
                <a:solidFill>
                  <a:srgbClr val="F9F7D3"/>
                </a:solidFill>
              </a:rPr>
              <a:t>rer</a:t>
            </a:r>
            <a:r>
              <a:rPr lang="el-GR" b="1" dirty="0">
                <a:solidFill>
                  <a:srgbClr val="F9F7D3"/>
                </a:solidFill>
              </a:rPr>
              <a:t>, τώρα εμφανίζεται πραγματικά στα χέρια του </a:t>
            </a:r>
            <a:r>
              <a:rPr lang="en-US" b="1" dirty="0">
                <a:solidFill>
                  <a:srgbClr val="F9F7D3"/>
                </a:solidFill>
              </a:rPr>
              <a:t>Beuys</a:t>
            </a:r>
            <a:r>
              <a:rPr lang="el-GR" b="1" dirty="0">
                <a:solidFill>
                  <a:srgbClr val="F9F7D3"/>
                </a:solidFill>
              </a:rPr>
              <a:t>, αλλά νεκρός;</a:t>
            </a:r>
          </a:p>
        </p:txBody>
      </p:sp>
    </p:spTree>
  </p:cSld>
  <p:clrMapOvr>
    <a:masterClrMapping/>
  </p:clrMapOvr>
  <p:transition>
    <p:zoom dir="in"/>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sp>
        <p:nvSpPr>
          <p:cNvPr id="4" name="Rectangle 3"/>
          <p:cNvSpPr/>
          <p:nvPr/>
        </p:nvSpPr>
        <p:spPr>
          <a:xfrm>
            <a:off x="0" y="0"/>
            <a:ext cx="9144000" cy="6858000"/>
          </a:xfrm>
          <a:prstGeom prst="rect">
            <a:avLst/>
          </a:prstGeom>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r>
              <a:rPr lang="el-GR" b="1" dirty="0">
                <a:solidFill>
                  <a:srgbClr val="0000FF"/>
                </a:solidFill>
              </a:rPr>
              <a:t>				 Μήπως είναι μια χειρονομία επίδειξης της ικανότητας του 				καλλιτέχνη να επικοινωνεί με οποιονδήποτε και κάτω από 				οποιεσδήποτε συνθήκες; </a:t>
            </a:r>
          </a:p>
          <a:p>
            <a:pPr algn="ctr"/>
            <a:endParaRPr lang="el-GR" b="1" dirty="0">
              <a:solidFill>
                <a:srgbClr val="0000FF"/>
              </a:solidFill>
            </a:endParaRPr>
          </a:p>
          <a:p>
            <a:pPr algn="ctr"/>
            <a:r>
              <a:rPr lang="el-GR" b="1" dirty="0">
                <a:solidFill>
                  <a:srgbClr val="0000FF"/>
                </a:solidFill>
              </a:rPr>
              <a:t>				Μήπως είναι μια χειρονομία διαμαρτυρίας με τον λαγό να 				είναι το θύμα της ανθρώπινης υπεροψίας; </a:t>
            </a:r>
          </a:p>
          <a:p>
            <a:pPr algn="ctr"/>
            <a:endParaRPr lang="el-GR" b="1" dirty="0">
              <a:solidFill>
                <a:srgbClr val="0000FF"/>
              </a:solidFill>
            </a:endParaRPr>
          </a:p>
          <a:p>
            <a:pPr algn="ctr"/>
            <a:r>
              <a:rPr lang="el-GR" b="1" dirty="0">
                <a:solidFill>
                  <a:srgbClr val="0000FF"/>
                </a:solidFill>
              </a:rPr>
              <a:t>				Μήπως είναι μια συμβολική χειρονομία με το λαγό να 				συμβολίζει τον ίδιον τον </a:t>
            </a:r>
            <a:r>
              <a:rPr lang="en-US" b="1" dirty="0">
                <a:solidFill>
                  <a:srgbClr val="0000FF"/>
                </a:solidFill>
              </a:rPr>
              <a:t>Beuys</a:t>
            </a:r>
            <a:r>
              <a:rPr lang="el-GR" b="1" dirty="0">
                <a:solidFill>
                  <a:srgbClr val="0000FF"/>
                </a:solidFill>
              </a:rPr>
              <a:t>, αλλά και κάθε καλλιτέχνη 			            στη θέση ενός λαγού, ενός «ζώου» σε μια κοινωνία 					ανθρώπων; </a:t>
            </a:r>
          </a:p>
          <a:p>
            <a:pPr algn="ctr"/>
            <a:endParaRPr lang="el-GR" b="1" dirty="0">
              <a:solidFill>
                <a:srgbClr val="0000FF"/>
              </a:solidFill>
            </a:endParaRPr>
          </a:p>
          <a:p>
            <a:pPr algn="ctr"/>
            <a:r>
              <a:rPr lang="el-GR" b="1" dirty="0">
                <a:solidFill>
                  <a:srgbClr val="0000FF"/>
                </a:solidFill>
              </a:rPr>
              <a:t>				Μήπως, τέλος, αυτό που βρίσκεται στην αγκαλιά του 				καλλιτέχνη είναι η αθωότητα του ζώου που είναι πλέον 				νεκρή, τόσο για τα ζώα όσο και για τους ανθρώπους;</a:t>
            </a:r>
          </a:p>
        </p:txBody>
      </p:sp>
      <p:pic>
        <p:nvPicPr>
          <p:cNvPr id="148482" name="Picture 2" descr="Σχετική εικόνα"/>
          <p:cNvPicPr>
            <a:picLocks noChangeAspect="1" noChangeArrowheads="1"/>
          </p:cNvPicPr>
          <p:nvPr/>
        </p:nvPicPr>
        <p:blipFill>
          <a:blip r:embed="rId2" cstate="print">
            <a:duotone>
              <a:prstClr val="black"/>
              <a:schemeClr val="accent6">
                <a:tint val="45000"/>
                <a:satMod val="400000"/>
              </a:schemeClr>
            </a:duotone>
            <a:lum bright="10000"/>
          </a:blip>
          <a:srcRect/>
          <a:stretch>
            <a:fillRect/>
          </a:stretch>
        </p:blipFill>
        <p:spPr bwMode="auto">
          <a:xfrm>
            <a:off x="-108520" y="-99392"/>
            <a:ext cx="3888432" cy="7056784"/>
          </a:xfrm>
          <a:prstGeom prst="rect">
            <a:avLst/>
          </a:prstGeom>
          <a:ln>
            <a:noFill/>
          </a:ln>
          <a:effectLst>
            <a:softEdge rad="112500"/>
          </a:effectLst>
        </p:spPr>
      </p:pic>
    </p:spTree>
  </p:cSld>
  <p:clrMapOvr>
    <a:masterClrMapping/>
  </p:clrMapOvr>
  <p:transition>
    <p:zoom dir="in"/>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l-GR"/>
          </a:p>
        </p:txBody>
      </p:sp>
      <p:sp>
        <p:nvSpPr>
          <p:cNvPr id="5" name="Rectangle 4"/>
          <p:cNvSpPr/>
          <p:nvPr/>
        </p:nvSpPr>
        <p:spPr>
          <a:xfrm>
            <a:off x="0" y="0"/>
            <a:ext cx="9144000"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400" b="1" dirty="0"/>
              <a:t>Στο εστιακό βάθος του </a:t>
            </a:r>
            <a:r>
              <a:rPr lang="el-GR" sz="2400" b="1" i="1" dirty="0">
                <a:solidFill>
                  <a:srgbClr val="0000FF"/>
                </a:solidFill>
              </a:rPr>
              <a:t>Πώς να εξηγήσεις τις εικόνες σε έναν νεκρό λαγό</a:t>
            </a:r>
            <a:r>
              <a:rPr lang="el-GR" sz="2400" b="1" dirty="0"/>
              <a:t>  βρίσκεται ένα πλέγμα εννοιών που συντίθεται από την </a:t>
            </a:r>
            <a:r>
              <a:rPr lang="el-GR" sz="2400" b="1" dirty="0">
                <a:solidFill>
                  <a:srgbClr val="0000FF"/>
                </a:solidFill>
              </a:rPr>
              <a:t>τέχνη </a:t>
            </a:r>
            <a:r>
              <a:rPr lang="el-GR" sz="2400" b="1" dirty="0">
                <a:solidFill>
                  <a:schemeClr val="bg1"/>
                </a:solidFill>
              </a:rPr>
              <a:t>και την </a:t>
            </a:r>
            <a:r>
              <a:rPr lang="el-GR" sz="2400" b="1" dirty="0">
                <a:solidFill>
                  <a:srgbClr val="0000FF"/>
                </a:solidFill>
              </a:rPr>
              <a:t>ερμηνεία</a:t>
            </a:r>
            <a:r>
              <a:rPr lang="el-GR" sz="2400" b="1" dirty="0"/>
              <a:t> της, τη </a:t>
            </a:r>
            <a:r>
              <a:rPr lang="el-GR" sz="2400" b="1" dirty="0">
                <a:solidFill>
                  <a:srgbClr val="0000FF"/>
                </a:solidFill>
              </a:rPr>
              <a:t>φιλοξενία</a:t>
            </a:r>
            <a:r>
              <a:rPr lang="el-GR" sz="2400" b="1" dirty="0"/>
              <a:t>, τον </a:t>
            </a:r>
            <a:r>
              <a:rPr lang="el-GR" sz="2400" b="1" dirty="0">
                <a:solidFill>
                  <a:srgbClr val="0000FF"/>
                </a:solidFill>
              </a:rPr>
              <a:t>θάνατο</a:t>
            </a:r>
            <a:r>
              <a:rPr lang="el-GR" sz="2400" b="1" dirty="0"/>
              <a:t>, το </a:t>
            </a:r>
            <a:r>
              <a:rPr lang="el-GR" sz="2400" b="1" dirty="0">
                <a:solidFill>
                  <a:srgbClr val="0000FF"/>
                </a:solidFill>
              </a:rPr>
              <a:t>πένθος</a:t>
            </a:r>
            <a:r>
              <a:rPr lang="el-GR" sz="2400" b="1" dirty="0"/>
              <a:t> και τη </a:t>
            </a:r>
            <a:r>
              <a:rPr lang="el-GR" sz="2400" b="1" dirty="0" err="1">
                <a:solidFill>
                  <a:srgbClr val="0000FF"/>
                </a:solidFill>
              </a:rPr>
              <a:t>ζωικότητα</a:t>
            </a:r>
            <a:r>
              <a:rPr lang="el-GR" sz="2400" b="1" dirty="0"/>
              <a:t>, ενώ στο κέντρο του, όπως στο κέντρο μιας αγκαλιάς, βρίσκεται ο νεκρός λαγός, ο οποίος συμπυκνώνει τις πλέξεις και τις συνάψεις των άλλων εννοιών. </a:t>
            </a:r>
          </a:p>
          <a:p>
            <a:pPr algn="ctr"/>
            <a:endParaRPr lang="el-GR" sz="2400" b="1" dirty="0"/>
          </a:p>
          <a:p>
            <a:pPr algn="ctr"/>
            <a:r>
              <a:rPr lang="el-GR" sz="2400" b="1" dirty="0"/>
              <a:t>Το μυστήριο της τέχνης και ο τρόπος που το αντιμετωπίζουμε, δηλαδή η ερμηνεία της, είναι το πρώτο εννοιολογικό σχήμα: η αίθουσα της </a:t>
            </a:r>
            <a:r>
              <a:rPr lang="el-GR" sz="2400" b="1" dirty="0" err="1"/>
              <a:t>Schelma</a:t>
            </a:r>
            <a:r>
              <a:rPr lang="el-GR" sz="2400" b="1" dirty="0"/>
              <a:t> </a:t>
            </a:r>
            <a:r>
              <a:rPr lang="el-GR" sz="2400" b="1" dirty="0" err="1"/>
              <a:t>Gallery</a:t>
            </a:r>
            <a:r>
              <a:rPr lang="el-GR" sz="2400" b="1" dirty="0"/>
              <a:t>, οι πίνακες που περιστοιχίζουν τη δράση, το βάδισμα του </a:t>
            </a:r>
            <a:r>
              <a:rPr lang="en-US" sz="2400" b="1" dirty="0"/>
              <a:t>Beuys</a:t>
            </a:r>
            <a:r>
              <a:rPr lang="el-GR" sz="2400" b="1" dirty="0"/>
              <a:t> από τον έναν στον άλλον, η στάση μπροστά στον καθένα, η παρατήρησή του και η άρθρωση ενός λόγου που προσπαθεί να αφομοιώσει από το μυστήριό του ορισμένα στοιχεία και να τα μεταδώσει σε έναν «ακροατή-</a:t>
            </a:r>
            <a:r>
              <a:rPr lang="el-GR" sz="2400" b="1" dirty="0" err="1"/>
              <a:t>θεατή</a:t>
            </a:r>
            <a:r>
              <a:rPr lang="el-GR" sz="2400" b="1" dirty="0"/>
              <a:t>». </a:t>
            </a:r>
          </a:p>
          <a:p>
            <a:pPr algn="ctr"/>
            <a:endParaRPr lang="el-GR" sz="2400" b="1" dirty="0"/>
          </a:p>
          <a:p>
            <a:pPr algn="ctr"/>
            <a:r>
              <a:rPr lang="el-GR" sz="2400" b="1" dirty="0"/>
              <a:t>Πρόκειται για το πρώτο σχήμα, ένα σχήμα επιφανείας, αναγνωρίσιμο από τους φιλότεχνους, τους επιμελητές εκθέσεων και τους γκαλερίστες.</a:t>
            </a:r>
          </a:p>
          <a:p>
            <a:pPr algn="ctr"/>
            <a:endParaRPr lang="el-GR" dirty="0">
              <a:solidFill>
                <a:srgbClr val="F9F7D3"/>
              </a:solidFill>
            </a:endParaRPr>
          </a:p>
        </p:txBody>
      </p:sp>
    </p:spTree>
  </p:cSld>
  <p:clrMapOvr>
    <a:masterClrMapping/>
  </p:clrMapOvr>
  <p:transition>
    <p:zoom dir="in"/>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l-GR"/>
          </a:p>
        </p:txBody>
      </p:sp>
      <p:sp>
        <p:nvSpPr>
          <p:cNvPr id="5" name="Rectangle 4"/>
          <p:cNvSpPr/>
          <p:nvPr/>
        </p:nvSpPr>
        <p:spPr>
          <a:xfrm>
            <a:off x="0" y="0"/>
            <a:ext cx="9144000"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l-GR" sz="2400" b="1" dirty="0">
                <a:solidFill>
                  <a:srgbClr val="0000FF"/>
                </a:solidFill>
              </a:rPr>
              <a:t>				Το δεύτερο σχήμα περιλαμβάνει την 					έννοια του ξένου και τον τρόπο που τον 				αντιμετωπίζουμε, δηλαδή τη φιλοξενία.  Η 				αίσθηση της </a:t>
            </a:r>
            <a:r>
              <a:rPr lang="el-GR" sz="2400" b="1" dirty="0" err="1">
                <a:solidFill>
                  <a:srgbClr val="0000FF"/>
                </a:solidFill>
              </a:rPr>
              <a:t>ξενότητας</a:t>
            </a:r>
            <a:r>
              <a:rPr lang="el-GR" sz="2400" b="1" dirty="0">
                <a:solidFill>
                  <a:srgbClr val="0000FF"/>
                </a:solidFill>
              </a:rPr>
              <a:t> παίρνει δύο μορφές: 				τη μορφή αυτού που ο </a:t>
            </a:r>
            <a:r>
              <a:rPr lang="en-US" sz="2400" b="1" dirty="0">
                <a:solidFill>
                  <a:srgbClr val="0000FF"/>
                </a:solidFill>
              </a:rPr>
              <a:t>Bernhard </a:t>
            </a:r>
            <a:r>
              <a:rPr lang="el-GR" sz="2400" b="1" dirty="0">
                <a:solidFill>
                  <a:srgbClr val="0000FF"/>
                </a:solidFill>
              </a:rPr>
              <a:t>					</a:t>
            </a:r>
            <a:r>
              <a:rPr lang="en-US" sz="2400" b="1" dirty="0" err="1">
                <a:solidFill>
                  <a:srgbClr val="0000FF"/>
                </a:solidFill>
              </a:rPr>
              <a:t>Waldenfels</a:t>
            </a:r>
            <a:r>
              <a:rPr lang="el-GR" sz="2400" b="1" dirty="0">
                <a:solidFill>
                  <a:srgbClr val="0000FF"/>
                </a:solidFill>
              </a:rPr>
              <a:t> ονομάζει </a:t>
            </a:r>
            <a:r>
              <a:rPr lang="el-GR" sz="2400" b="1" i="1" dirty="0">
                <a:solidFill>
                  <a:srgbClr val="0000FF"/>
                </a:solidFill>
              </a:rPr>
              <a:t>δομική </a:t>
            </a:r>
            <a:r>
              <a:rPr lang="el-GR" sz="2400" b="1" i="1" dirty="0" err="1">
                <a:solidFill>
                  <a:srgbClr val="0000FF"/>
                </a:solidFill>
              </a:rPr>
              <a:t>ξενότητα</a:t>
            </a:r>
            <a:r>
              <a:rPr lang="el-GR" sz="2400" b="1" dirty="0">
                <a:solidFill>
                  <a:srgbClr val="0000FF"/>
                </a:solidFill>
              </a:rPr>
              <a:t> 				(é</a:t>
            </a:r>
            <a:r>
              <a:rPr lang="en-US" sz="2400" b="1" dirty="0" err="1">
                <a:solidFill>
                  <a:srgbClr val="0000FF"/>
                </a:solidFill>
              </a:rPr>
              <a:t>tranget</a:t>
            </a:r>
            <a:r>
              <a:rPr lang="el-GR" sz="2400" b="1" dirty="0">
                <a:solidFill>
                  <a:srgbClr val="0000FF"/>
                </a:solidFill>
              </a:rPr>
              <a:t>é </a:t>
            </a:r>
            <a:r>
              <a:rPr lang="en-US" sz="2400" b="1" dirty="0" err="1">
                <a:solidFill>
                  <a:srgbClr val="0000FF"/>
                </a:solidFill>
              </a:rPr>
              <a:t>structurelle</a:t>
            </a:r>
            <a:r>
              <a:rPr lang="el-GR" sz="2400" b="1" dirty="0">
                <a:solidFill>
                  <a:srgbClr val="0000FF"/>
                </a:solidFill>
              </a:rPr>
              <a:t>), η οποία 					σχετίζεται με το </a:t>
            </a:r>
            <a:r>
              <a:rPr lang="el-GR" sz="2400" b="1" i="1" dirty="0">
                <a:solidFill>
                  <a:srgbClr val="0000FF"/>
                </a:solidFill>
              </a:rPr>
              <a:t>ξένο</a:t>
            </a:r>
            <a:r>
              <a:rPr lang="el-GR" sz="2400" b="1" dirty="0">
                <a:solidFill>
                  <a:srgbClr val="0000FF"/>
                </a:solidFill>
              </a:rPr>
              <a:t> της εικαστικής 					γλώσσας που αντιμετωπίζουν ο </a:t>
            </a:r>
            <a:r>
              <a:rPr lang="en-US" sz="2400" b="1" dirty="0">
                <a:solidFill>
                  <a:srgbClr val="0000FF"/>
                </a:solidFill>
              </a:rPr>
              <a:t>Beuys</a:t>
            </a:r>
            <a:r>
              <a:rPr lang="el-GR" sz="2400" b="1" dirty="0">
                <a:solidFill>
                  <a:srgbClr val="0000FF"/>
                </a:solidFill>
              </a:rPr>
              <a:t> και ο «ακροατής-θεατής» του ενώ παρατηρούν τους πίνακες, και τη μορφή του ριζικά ξένου, η οποία αρχίζει να σχηματίζεται όταν ξεπερνούν τον τεχνικό χαρακτήρα της εικαστικής γλώσσας και, κυρίως, όταν συνειδητοποιούμε ότι αυτός ο ακροατής του </a:t>
            </a:r>
            <a:r>
              <a:rPr lang="en-US" sz="2400" b="1" dirty="0">
                <a:solidFill>
                  <a:srgbClr val="0000FF"/>
                </a:solidFill>
              </a:rPr>
              <a:t>Beuys</a:t>
            </a:r>
            <a:r>
              <a:rPr lang="el-GR" sz="2400" b="1" dirty="0">
                <a:solidFill>
                  <a:srgbClr val="0000FF"/>
                </a:solidFill>
              </a:rPr>
              <a:t> δεν τον ακούει και ο θεατής των πινάκων δεν βλέπει, καθώς είναι ένα νεκρό ζώο. </a:t>
            </a:r>
          </a:p>
          <a:p>
            <a:r>
              <a:rPr lang="el-GR" sz="2400" b="1" dirty="0">
                <a:solidFill>
                  <a:srgbClr val="0000FF"/>
                </a:solidFill>
              </a:rPr>
              <a:t>Η </a:t>
            </a:r>
            <a:r>
              <a:rPr lang="el-GR" sz="2400" b="1" dirty="0" err="1">
                <a:solidFill>
                  <a:srgbClr val="0000FF"/>
                </a:solidFill>
              </a:rPr>
              <a:t>ξενότητα</a:t>
            </a:r>
            <a:r>
              <a:rPr lang="el-GR" sz="2400" b="1" dirty="0">
                <a:solidFill>
                  <a:srgbClr val="0000FF"/>
                </a:solidFill>
              </a:rPr>
              <a:t> της τέχνης, του ζώου και του θανάτου πρέπει να </a:t>
            </a:r>
            <a:r>
              <a:rPr lang="el-GR" sz="2400" b="1" i="1" dirty="0">
                <a:solidFill>
                  <a:srgbClr val="0000FF"/>
                </a:solidFill>
              </a:rPr>
              <a:t>φιλοξενηθούν</a:t>
            </a:r>
            <a:r>
              <a:rPr lang="el-GR" sz="2400" b="1" dirty="0">
                <a:solidFill>
                  <a:srgbClr val="0000FF"/>
                </a:solidFill>
              </a:rPr>
              <a:t> και φιλοξενούνται από τον </a:t>
            </a:r>
            <a:r>
              <a:rPr lang="en-US" sz="2400" b="1" dirty="0">
                <a:solidFill>
                  <a:srgbClr val="0000FF"/>
                </a:solidFill>
              </a:rPr>
              <a:t>Beuys</a:t>
            </a:r>
            <a:r>
              <a:rPr lang="el-GR" sz="2400" b="1" dirty="0">
                <a:solidFill>
                  <a:srgbClr val="0000FF"/>
                </a:solidFill>
              </a:rPr>
              <a:t> που στέκει μπροστά τους με ανοικτή αγκαλιά. </a:t>
            </a:r>
          </a:p>
          <a:p>
            <a:pPr algn="ctr"/>
            <a:endParaRPr lang="el-GR" dirty="0">
              <a:solidFill>
                <a:srgbClr val="F9F7D3"/>
              </a:solidFill>
            </a:endParaRPr>
          </a:p>
        </p:txBody>
      </p:sp>
      <p:pic>
        <p:nvPicPr>
          <p:cNvPr id="149506" name="Picture 2" descr="Αποτέλεσμα εικόνας για Bernhard Waldenfels"/>
          <p:cNvPicPr>
            <a:picLocks noChangeAspect="1" noChangeArrowheads="1"/>
          </p:cNvPicPr>
          <p:nvPr/>
        </p:nvPicPr>
        <p:blipFill>
          <a:blip r:embed="rId2" cstate="print">
            <a:duotone>
              <a:prstClr val="black"/>
              <a:schemeClr val="accent6">
                <a:tint val="45000"/>
                <a:satMod val="400000"/>
              </a:schemeClr>
            </a:duotone>
            <a:lum bright="10000"/>
          </a:blip>
          <a:srcRect/>
          <a:stretch>
            <a:fillRect/>
          </a:stretch>
        </p:blipFill>
        <p:spPr bwMode="auto">
          <a:xfrm>
            <a:off x="0" y="0"/>
            <a:ext cx="3347864" cy="3461252"/>
          </a:xfrm>
          <a:prstGeom prst="rect">
            <a:avLst/>
          </a:prstGeom>
          <a:ln>
            <a:noFill/>
          </a:ln>
          <a:effectLst>
            <a:softEdge rad="112500"/>
          </a:effectLst>
        </p:spPr>
      </p:pic>
    </p:spTree>
  </p:cSld>
  <p:clrMapOvr>
    <a:masterClrMapping/>
  </p:clrMapOvr>
  <p:transition>
    <p:zoom dir="in"/>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l-GR"/>
          </a:p>
        </p:txBody>
      </p:sp>
      <p:sp>
        <p:nvSpPr>
          <p:cNvPr id="5" name="Rectangle 4"/>
          <p:cNvSpPr/>
          <p:nvPr/>
        </p:nvSpPr>
        <p:spPr>
          <a:xfrm>
            <a:off x="0" y="0"/>
            <a:ext cx="9144000"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l-GR" sz="2400" b="1" dirty="0">
                <a:solidFill>
                  <a:srgbClr val="0000FF"/>
                </a:solidFill>
              </a:rPr>
              <a:t>				</a:t>
            </a:r>
          </a:p>
          <a:p>
            <a:pPr algn="ctr"/>
            <a:endParaRPr lang="el-GR" dirty="0">
              <a:solidFill>
                <a:srgbClr val="F9F7D3"/>
              </a:solidFill>
            </a:endParaRPr>
          </a:p>
        </p:txBody>
      </p:sp>
      <p:sp>
        <p:nvSpPr>
          <p:cNvPr id="6" name="Rectangle 5"/>
          <p:cNvSpPr/>
          <p:nvPr/>
        </p:nvSpPr>
        <p:spPr>
          <a:xfrm>
            <a:off x="3275856" y="0"/>
            <a:ext cx="5868144" cy="6858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l-GR" b="1" dirty="0">
                <a:solidFill>
                  <a:srgbClr val="0000FF"/>
                </a:solidFill>
              </a:rPr>
              <a:t>Αλλά αυτή η </a:t>
            </a:r>
            <a:r>
              <a:rPr lang="el-GR" b="1" i="1" dirty="0">
                <a:solidFill>
                  <a:srgbClr val="0000FF"/>
                </a:solidFill>
              </a:rPr>
              <a:t>ανοικτή αγκαλιά</a:t>
            </a:r>
            <a:r>
              <a:rPr lang="el-GR" b="1" dirty="0">
                <a:solidFill>
                  <a:srgbClr val="0000FF"/>
                </a:solidFill>
              </a:rPr>
              <a:t> δεν προσδιορίζει μόνο την στάση του υποκειμένου απέναντι στην </a:t>
            </a:r>
            <a:r>
              <a:rPr lang="el-GR" b="1" dirty="0" err="1">
                <a:solidFill>
                  <a:srgbClr val="0000FF"/>
                </a:solidFill>
              </a:rPr>
              <a:t>ξενότητα</a:t>
            </a:r>
            <a:r>
              <a:rPr lang="el-GR" b="1" dirty="0">
                <a:solidFill>
                  <a:srgbClr val="0000FF"/>
                </a:solidFill>
              </a:rPr>
              <a:t> (υποδέχομαι την </a:t>
            </a:r>
            <a:r>
              <a:rPr lang="el-GR" b="1" dirty="0" err="1">
                <a:solidFill>
                  <a:srgbClr val="0000FF"/>
                </a:solidFill>
              </a:rPr>
              <a:t>ξενότητα</a:t>
            </a:r>
            <a:r>
              <a:rPr lang="el-GR" b="1" dirty="0">
                <a:solidFill>
                  <a:srgbClr val="0000FF"/>
                </a:solidFill>
              </a:rPr>
              <a:t> άνευ όρων, χωρίς περιορισμούς και προϋποθέσεις), αλλά και την ίδια την </a:t>
            </a:r>
            <a:r>
              <a:rPr lang="el-GR" b="1" dirty="0" err="1">
                <a:solidFill>
                  <a:srgbClr val="0000FF"/>
                </a:solidFill>
              </a:rPr>
              <a:t>ξενότητα</a:t>
            </a:r>
            <a:r>
              <a:rPr lang="el-GR" b="1" dirty="0">
                <a:solidFill>
                  <a:srgbClr val="0000FF"/>
                </a:solidFill>
              </a:rPr>
              <a:t> ως τέτοια. </a:t>
            </a:r>
          </a:p>
          <a:p>
            <a:endParaRPr lang="el-GR" b="1" dirty="0">
              <a:solidFill>
                <a:srgbClr val="0000FF"/>
              </a:solidFill>
            </a:endParaRPr>
          </a:p>
          <a:p>
            <a:r>
              <a:rPr lang="el-GR" b="1" dirty="0">
                <a:solidFill>
                  <a:srgbClr val="0000FF"/>
                </a:solidFill>
              </a:rPr>
              <a:t>Διότι η </a:t>
            </a:r>
            <a:r>
              <a:rPr lang="el-GR" b="1" i="1" dirty="0">
                <a:solidFill>
                  <a:srgbClr val="0000FF"/>
                </a:solidFill>
              </a:rPr>
              <a:t>ανοικτή αγκαλιά</a:t>
            </a:r>
            <a:r>
              <a:rPr lang="el-GR" b="1" dirty="0">
                <a:solidFill>
                  <a:srgbClr val="0000FF"/>
                </a:solidFill>
              </a:rPr>
              <a:t> είναι διάνοιξη και αγκάλιασμα, άνοιγμα και κλείσιμο, έξοδος και είσοδος, είναι ένα άνοιγμα, ένα πέρασμα από το έξω στο μέσα, αλλά και αντιστρόφως. </a:t>
            </a:r>
          </a:p>
          <a:p>
            <a:endParaRPr lang="el-GR" b="1" dirty="0">
              <a:solidFill>
                <a:srgbClr val="0000FF"/>
              </a:solidFill>
            </a:endParaRPr>
          </a:p>
          <a:p>
            <a:r>
              <a:rPr lang="el-GR" b="1" dirty="0">
                <a:solidFill>
                  <a:srgbClr val="0000FF"/>
                </a:solidFill>
              </a:rPr>
              <a:t>Η ανοικτή αγκαλιά του </a:t>
            </a:r>
            <a:r>
              <a:rPr lang="en-US" b="1" dirty="0">
                <a:solidFill>
                  <a:srgbClr val="0000FF"/>
                </a:solidFill>
              </a:rPr>
              <a:t>Beuys</a:t>
            </a:r>
            <a:r>
              <a:rPr lang="el-GR" b="1" dirty="0">
                <a:solidFill>
                  <a:srgbClr val="0000FF"/>
                </a:solidFill>
              </a:rPr>
              <a:t> μπορεί να </a:t>
            </a:r>
            <a:r>
              <a:rPr lang="el-GR" b="1" i="1" dirty="0">
                <a:solidFill>
                  <a:srgbClr val="0000FF"/>
                </a:solidFill>
              </a:rPr>
              <a:t>φιλοξενήσει</a:t>
            </a:r>
            <a:r>
              <a:rPr lang="el-GR" b="1" dirty="0">
                <a:solidFill>
                  <a:srgbClr val="0000FF"/>
                </a:solidFill>
              </a:rPr>
              <a:t> την τέχνη, τη </a:t>
            </a:r>
            <a:r>
              <a:rPr lang="el-GR" b="1" dirty="0" err="1">
                <a:solidFill>
                  <a:srgbClr val="0000FF"/>
                </a:solidFill>
              </a:rPr>
              <a:t>ζωικότητα</a:t>
            </a:r>
            <a:r>
              <a:rPr lang="el-GR" b="1" dirty="0">
                <a:solidFill>
                  <a:srgbClr val="0000FF"/>
                </a:solidFill>
              </a:rPr>
              <a:t> και τον θάνατο, μπορεί να φιλοξενήσει τις τρεις αυτές εδραίες </a:t>
            </a:r>
            <a:r>
              <a:rPr lang="el-GR" b="1" dirty="0" err="1">
                <a:solidFill>
                  <a:srgbClr val="0000FF"/>
                </a:solidFill>
              </a:rPr>
              <a:t>ξενότητες</a:t>
            </a:r>
            <a:r>
              <a:rPr lang="el-GR" b="1" dirty="0">
                <a:solidFill>
                  <a:srgbClr val="0000FF"/>
                </a:solidFill>
              </a:rPr>
              <a:t>, όχι μόνο επειδή μπορεί να τις υποδεχθεί έξωθεν, αλλά και επειδή τις κυοφορεί έσωθεν, θύραθεν, με άλλους λόγους, επειδή οι </a:t>
            </a:r>
            <a:r>
              <a:rPr lang="el-GR" b="1" dirty="0" err="1">
                <a:solidFill>
                  <a:srgbClr val="0000FF"/>
                </a:solidFill>
              </a:rPr>
              <a:t>ξενότητες</a:t>
            </a:r>
            <a:r>
              <a:rPr lang="el-GR" b="1" dirty="0">
                <a:solidFill>
                  <a:srgbClr val="0000FF"/>
                </a:solidFill>
              </a:rPr>
              <a:t> αυτές εγγράφονται ήδη στην οικειότητα και συγκροτούνται μέσω αυτής.</a:t>
            </a:r>
          </a:p>
          <a:p>
            <a:pPr algn="ctr"/>
            <a:endParaRPr lang="el-GR" dirty="0"/>
          </a:p>
        </p:txBody>
      </p:sp>
      <p:pic>
        <p:nvPicPr>
          <p:cNvPr id="7" name="Picture 2" descr="Σχετική εικόνα"/>
          <p:cNvPicPr>
            <a:picLocks noChangeAspect="1" noChangeArrowheads="1"/>
          </p:cNvPicPr>
          <p:nvPr/>
        </p:nvPicPr>
        <p:blipFill>
          <a:blip r:embed="rId2" cstate="print">
            <a:duotone>
              <a:prstClr val="black"/>
              <a:schemeClr val="accent6">
                <a:tint val="45000"/>
                <a:satMod val="400000"/>
              </a:schemeClr>
            </a:duotone>
            <a:lum bright="10000"/>
          </a:blip>
          <a:srcRect/>
          <a:stretch>
            <a:fillRect/>
          </a:stretch>
        </p:blipFill>
        <p:spPr bwMode="auto">
          <a:xfrm>
            <a:off x="-108520" y="-198784"/>
            <a:ext cx="3456384" cy="7056784"/>
          </a:xfrm>
          <a:prstGeom prst="rect">
            <a:avLst/>
          </a:prstGeom>
          <a:ln>
            <a:noFill/>
          </a:ln>
          <a:effectLst>
            <a:softEdge rad="112500"/>
          </a:effectLst>
        </p:spPr>
      </p:pic>
    </p:spTree>
  </p:cSld>
  <p:clrMapOvr>
    <a:masterClrMapping/>
  </p:clrMapOvr>
  <p:transition>
    <p:zoom dir="in"/>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l-GR"/>
          </a:p>
        </p:txBody>
      </p:sp>
      <p:sp>
        <p:nvSpPr>
          <p:cNvPr id="5" name="Rectangle 4"/>
          <p:cNvSpPr/>
          <p:nvPr/>
        </p:nvSpPr>
        <p:spPr>
          <a:xfrm>
            <a:off x="0" y="0"/>
            <a:ext cx="9144000"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l-GR" sz="2400" b="1" dirty="0">
                <a:solidFill>
                  <a:srgbClr val="0000FF"/>
                </a:solidFill>
              </a:rPr>
              <a:t>				</a:t>
            </a:r>
          </a:p>
          <a:p>
            <a:pPr algn="ctr"/>
            <a:endParaRPr lang="el-GR" dirty="0">
              <a:solidFill>
                <a:srgbClr val="F9F7D3"/>
              </a:solidFill>
            </a:endParaRPr>
          </a:p>
        </p:txBody>
      </p:sp>
      <p:sp>
        <p:nvSpPr>
          <p:cNvPr id="6" name="Rectangle 5"/>
          <p:cNvSpPr/>
          <p:nvPr/>
        </p:nvSpPr>
        <p:spPr>
          <a:xfrm>
            <a:off x="3275856" y="0"/>
            <a:ext cx="5868144" cy="6858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l-GR" sz="2000" b="1" dirty="0">
                <a:solidFill>
                  <a:srgbClr val="0000FF"/>
                </a:solidFill>
              </a:rPr>
              <a:t>Το σχήμα αυτό </a:t>
            </a:r>
            <a:r>
              <a:rPr lang="el-GR" sz="2000" b="1" i="1" dirty="0" err="1">
                <a:solidFill>
                  <a:srgbClr val="0000FF"/>
                </a:solidFill>
              </a:rPr>
              <a:t>εικονοποιείται</a:t>
            </a:r>
            <a:r>
              <a:rPr lang="el-GR" sz="2000" b="1" dirty="0">
                <a:solidFill>
                  <a:srgbClr val="0000FF"/>
                </a:solidFill>
              </a:rPr>
              <a:t>, γίνεται ζωντανή εικόνα επί σκηνής και αυτή η εικόνα είναι μια ζωντανή μαρτυρία του πένθους. Η </a:t>
            </a:r>
            <a:r>
              <a:rPr lang="el-GR" sz="2000" b="1" i="1" dirty="0">
                <a:solidFill>
                  <a:srgbClr val="0000FF"/>
                </a:solidFill>
              </a:rPr>
              <a:t>ανοικτή αγκαλιά</a:t>
            </a:r>
            <a:r>
              <a:rPr lang="el-GR" sz="2000" b="1" dirty="0">
                <a:solidFill>
                  <a:srgbClr val="0000FF"/>
                </a:solidFill>
              </a:rPr>
              <a:t> ως </a:t>
            </a:r>
            <a:r>
              <a:rPr lang="el-GR" sz="2000" b="1" dirty="0">
                <a:solidFill>
                  <a:srgbClr val="C00000"/>
                </a:solidFill>
              </a:rPr>
              <a:t>μεταίχμιο</a:t>
            </a:r>
            <a:r>
              <a:rPr lang="el-GR" sz="2000" b="1" dirty="0">
                <a:solidFill>
                  <a:srgbClr val="0000FF"/>
                </a:solidFill>
              </a:rPr>
              <a:t> είναι ανοικτή επειδή φιλοξενεί τη δυναμική διεργασία του πένθους. </a:t>
            </a:r>
          </a:p>
          <a:p>
            <a:endParaRPr lang="el-GR" sz="2000" b="1" dirty="0">
              <a:solidFill>
                <a:srgbClr val="0000FF"/>
              </a:solidFill>
            </a:endParaRPr>
          </a:p>
          <a:p>
            <a:r>
              <a:rPr lang="el-GR" sz="2000" b="1" dirty="0">
                <a:solidFill>
                  <a:srgbClr val="0000FF"/>
                </a:solidFill>
              </a:rPr>
              <a:t>Οι δύο </a:t>
            </a:r>
            <a:r>
              <a:rPr lang="en-US" sz="2000" b="1" dirty="0" err="1">
                <a:solidFill>
                  <a:srgbClr val="0000FF"/>
                </a:solidFill>
              </a:rPr>
              <a:t>partenaires</a:t>
            </a:r>
            <a:r>
              <a:rPr lang="el-GR" sz="2000" b="1" dirty="0">
                <a:solidFill>
                  <a:srgbClr val="0000FF"/>
                </a:solidFill>
              </a:rPr>
              <a:t> της </a:t>
            </a:r>
            <a:r>
              <a:rPr lang="en-US" sz="2000" b="1" dirty="0">
                <a:solidFill>
                  <a:srgbClr val="0000FF"/>
                </a:solidFill>
              </a:rPr>
              <a:t>performance</a:t>
            </a:r>
            <a:r>
              <a:rPr lang="el-GR" sz="2000" b="1" dirty="0">
                <a:solidFill>
                  <a:srgbClr val="0000FF"/>
                </a:solidFill>
              </a:rPr>
              <a:t>, ο </a:t>
            </a:r>
            <a:r>
              <a:rPr lang="en-US" sz="2000" b="1" dirty="0">
                <a:solidFill>
                  <a:srgbClr val="0000FF"/>
                </a:solidFill>
              </a:rPr>
              <a:t>Beuys</a:t>
            </a:r>
            <a:r>
              <a:rPr lang="el-GR" sz="2000" b="1" dirty="0">
                <a:solidFill>
                  <a:srgbClr val="0000FF"/>
                </a:solidFill>
              </a:rPr>
              <a:t> και ο νεκρός λαγός, συμβιώνουν σε έναν αλλόκοτο κόσμο που είναι η ανοικτή αγκαλιά, ένας κόσμος που δεν είναι ούτε κοινός για τους δύο ούτε ξεχωριστός, αλλά ένας ενδιάμεσος κόσμος (</a:t>
            </a:r>
            <a:r>
              <a:rPr lang="en-US" sz="2000" b="1" dirty="0">
                <a:solidFill>
                  <a:srgbClr val="0000FF"/>
                </a:solidFill>
              </a:rPr>
              <a:t>entre</a:t>
            </a:r>
            <a:r>
              <a:rPr lang="el-GR" sz="2000" b="1" dirty="0">
                <a:solidFill>
                  <a:srgbClr val="0000FF"/>
                </a:solidFill>
              </a:rPr>
              <a:t>-</a:t>
            </a:r>
            <a:r>
              <a:rPr lang="en-US" sz="2000" b="1" dirty="0">
                <a:solidFill>
                  <a:srgbClr val="0000FF"/>
                </a:solidFill>
              </a:rPr>
              <a:t>monde</a:t>
            </a:r>
            <a:r>
              <a:rPr lang="el-GR" sz="2000" b="1" dirty="0">
                <a:solidFill>
                  <a:srgbClr val="0000FF"/>
                </a:solidFill>
              </a:rPr>
              <a:t>) μεταξύ ζωής και θανάτου, σε έναν ενδιάμεσο κόσμο όπου το ζωντανό ανθρώπινο ζώο πενθεί το νεκρό μη ανθρώπινο ζώο. </a:t>
            </a:r>
          </a:p>
          <a:p>
            <a:endParaRPr lang="el-GR" sz="2000" b="1" dirty="0">
              <a:solidFill>
                <a:srgbClr val="0000FF"/>
              </a:solidFill>
            </a:endParaRPr>
          </a:p>
          <a:p>
            <a:r>
              <a:rPr lang="el-GR" sz="2000" b="1" dirty="0">
                <a:solidFill>
                  <a:srgbClr val="0000FF"/>
                </a:solidFill>
              </a:rPr>
              <a:t>Μια τελετή πένθους λοιπόν μέσω της τέχνης; Ο </a:t>
            </a:r>
            <a:r>
              <a:rPr lang="en-US" sz="2000" b="1" dirty="0">
                <a:solidFill>
                  <a:srgbClr val="0000FF"/>
                </a:solidFill>
              </a:rPr>
              <a:t>Beuys</a:t>
            </a:r>
            <a:r>
              <a:rPr lang="el-GR" sz="2000" b="1" dirty="0">
                <a:solidFill>
                  <a:srgbClr val="0000FF"/>
                </a:solidFill>
              </a:rPr>
              <a:t> πενθεί τον νεκρό λαγό; </a:t>
            </a:r>
          </a:p>
          <a:p>
            <a:endParaRPr lang="el-GR" sz="2000" b="1" dirty="0">
              <a:solidFill>
                <a:srgbClr val="0000FF"/>
              </a:solidFill>
            </a:endParaRPr>
          </a:p>
          <a:p>
            <a:r>
              <a:rPr lang="el-GR" sz="2000" b="1" dirty="0">
                <a:solidFill>
                  <a:srgbClr val="0000FF"/>
                </a:solidFill>
              </a:rPr>
              <a:t>Νομίζω πως ναι. </a:t>
            </a:r>
          </a:p>
          <a:p>
            <a:pPr algn="ctr"/>
            <a:endParaRPr lang="el-GR" sz="2000" b="1" dirty="0">
              <a:solidFill>
                <a:srgbClr val="0000FF"/>
              </a:solidFill>
            </a:endParaRPr>
          </a:p>
        </p:txBody>
      </p:sp>
      <p:pic>
        <p:nvPicPr>
          <p:cNvPr id="7" name="Picture 2" descr="Σχετική εικόνα"/>
          <p:cNvPicPr>
            <a:picLocks noChangeAspect="1" noChangeArrowheads="1"/>
          </p:cNvPicPr>
          <p:nvPr/>
        </p:nvPicPr>
        <p:blipFill>
          <a:blip r:embed="rId2" cstate="print">
            <a:duotone>
              <a:prstClr val="black"/>
              <a:schemeClr val="accent6">
                <a:tint val="45000"/>
                <a:satMod val="400000"/>
              </a:schemeClr>
            </a:duotone>
            <a:lum bright="10000"/>
          </a:blip>
          <a:srcRect/>
          <a:stretch>
            <a:fillRect/>
          </a:stretch>
        </p:blipFill>
        <p:spPr bwMode="auto">
          <a:xfrm>
            <a:off x="-108520" y="-198784"/>
            <a:ext cx="3456384" cy="7056784"/>
          </a:xfrm>
          <a:prstGeom prst="rect">
            <a:avLst/>
          </a:prstGeom>
          <a:ln>
            <a:noFill/>
          </a:ln>
          <a:effectLst>
            <a:softEdge rad="112500"/>
          </a:effectLst>
        </p:spPr>
      </p:pic>
    </p:spTree>
  </p:cSld>
  <p:clrMapOvr>
    <a:masterClrMapping/>
  </p:clrMapOvr>
  <p:transition>
    <p:zoom dir="in"/>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l-GR"/>
          </a:p>
        </p:txBody>
      </p:sp>
      <p:sp>
        <p:nvSpPr>
          <p:cNvPr id="5" name="Rectangle 4"/>
          <p:cNvSpPr/>
          <p:nvPr/>
        </p:nvSpPr>
        <p:spPr>
          <a:xfrm>
            <a:off x="0" y="0"/>
            <a:ext cx="9144000"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l-GR" sz="2400" b="1" dirty="0">
                <a:solidFill>
                  <a:srgbClr val="0000FF"/>
                </a:solidFill>
              </a:rPr>
              <a:t>				</a:t>
            </a:r>
          </a:p>
          <a:p>
            <a:pPr algn="ctr"/>
            <a:endParaRPr lang="el-GR" dirty="0">
              <a:solidFill>
                <a:srgbClr val="F9F7D3"/>
              </a:solidFill>
            </a:endParaRPr>
          </a:p>
        </p:txBody>
      </p:sp>
      <p:sp>
        <p:nvSpPr>
          <p:cNvPr id="6" name="Rectangle 5"/>
          <p:cNvSpPr/>
          <p:nvPr/>
        </p:nvSpPr>
        <p:spPr>
          <a:xfrm>
            <a:off x="3275856" y="0"/>
            <a:ext cx="5868144" cy="6858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l-GR" sz="2000" b="1" dirty="0">
                <a:solidFill>
                  <a:srgbClr val="0000FF"/>
                </a:solidFill>
              </a:rPr>
              <a:t>Εμφανίζονται στη δράση του τα χαρακτηριστικά του πένθους που διακρίνει ο </a:t>
            </a:r>
            <a:r>
              <a:rPr lang="en-US" sz="2000" b="1" dirty="0">
                <a:solidFill>
                  <a:srgbClr val="0000FF"/>
                </a:solidFill>
              </a:rPr>
              <a:t>Freud</a:t>
            </a:r>
            <a:r>
              <a:rPr lang="el-GR" sz="2000" b="1" dirty="0">
                <a:solidFill>
                  <a:srgbClr val="0000FF"/>
                </a:solidFill>
              </a:rPr>
              <a:t> στο </a:t>
            </a:r>
            <a:r>
              <a:rPr lang="el-GR" sz="2000" b="1" i="1" dirty="0">
                <a:solidFill>
                  <a:srgbClr val="0000FF"/>
                </a:solidFill>
              </a:rPr>
              <a:t>Πένθος και μελαγχολία</a:t>
            </a:r>
            <a:r>
              <a:rPr lang="el-GR" sz="2000" b="1" dirty="0">
                <a:solidFill>
                  <a:srgbClr val="0000FF"/>
                </a:solidFill>
              </a:rPr>
              <a:t>.  </a:t>
            </a:r>
          </a:p>
          <a:p>
            <a:endParaRPr lang="el-GR" sz="2000" b="1" dirty="0">
              <a:solidFill>
                <a:srgbClr val="0000FF"/>
              </a:solidFill>
            </a:endParaRPr>
          </a:p>
          <a:p>
            <a:r>
              <a:rPr lang="el-GR" sz="2000" b="1" dirty="0">
                <a:solidFill>
                  <a:srgbClr val="0000FF"/>
                </a:solidFill>
              </a:rPr>
              <a:t>Πρώτον, η </a:t>
            </a:r>
            <a:r>
              <a:rPr lang="el-GR" sz="2000" b="1" u="sng" dirty="0">
                <a:solidFill>
                  <a:srgbClr val="0000FF"/>
                </a:solidFill>
              </a:rPr>
              <a:t>επώδυνη νοητική και συναισθηματική κατάσταση </a:t>
            </a:r>
            <a:r>
              <a:rPr lang="el-GR" sz="2000" b="1" dirty="0">
                <a:solidFill>
                  <a:srgbClr val="0000FF"/>
                </a:solidFill>
              </a:rPr>
              <a:t>ανιχνεύεται στο συνεχές ψιθύρισμα προς τον λαγό, στη φωνή που μοιάζει με υπόγειο μουρμουρητό, στον μονόλογο που προσπαθεί οδυνηρά να γίνει διάλογος, στο αλλόκοτο εγχείρημα συν-ομιλίας που μοιάζει να αψηφά όχι μόνο τον θάνατο αλλά και τη </a:t>
            </a:r>
            <a:r>
              <a:rPr lang="el-GR" sz="2000" b="1" dirty="0" err="1">
                <a:solidFill>
                  <a:srgbClr val="0000FF"/>
                </a:solidFill>
              </a:rPr>
              <a:t>ζωικότητα</a:t>
            </a:r>
            <a:r>
              <a:rPr lang="el-GR" sz="2000" b="1" dirty="0">
                <a:solidFill>
                  <a:srgbClr val="0000FF"/>
                </a:solidFill>
              </a:rPr>
              <a:t>. </a:t>
            </a:r>
          </a:p>
          <a:p>
            <a:endParaRPr lang="el-GR" sz="2000" b="1" dirty="0">
              <a:solidFill>
                <a:srgbClr val="0000FF"/>
              </a:solidFill>
            </a:endParaRPr>
          </a:p>
          <a:p>
            <a:r>
              <a:rPr lang="el-GR" sz="2000" b="1" dirty="0">
                <a:solidFill>
                  <a:srgbClr val="0000FF"/>
                </a:solidFill>
              </a:rPr>
              <a:t>Εάν μια διαταραγμένη συνείδηση μπορεί να συνομιλεί με το νεκρό ανθρώπινο ζώο (τι άλλο είναι το θρηνητικό τραγούδι και οι νεκρικές τελετές από μια απελπισμένη συνομιλία με τον νεκρό;), γιατί να μην μπορεί να το κάνει και με το νεκρό μη ανθρώπινο ζώο; </a:t>
            </a:r>
          </a:p>
          <a:p>
            <a:endParaRPr lang="el-GR" sz="2000" b="1" dirty="0">
              <a:solidFill>
                <a:srgbClr val="0000FF"/>
              </a:solidFill>
            </a:endParaRPr>
          </a:p>
          <a:p>
            <a:r>
              <a:rPr lang="el-GR" sz="2000" b="1" dirty="0">
                <a:solidFill>
                  <a:srgbClr val="0000FF"/>
                </a:solidFill>
              </a:rPr>
              <a:t>Η ίδια «παράλογη» σκέψη και στις δύο περιπτώσεις, η ίδια επιθυμία του νεκρού, εφ’ όσον η επιθυμία είναι συνάμα </a:t>
            </a:r>
            <a:r>
              <a:rPr lang="el-GR" sz="2000" b="1" dirty="0">
                <a:solidFill>
                  <a:srgbClr val="C00000"/>
                </a:solidFill>
              </a:rPr>
              <a:t>η κατάφαση αλλά και η άρνηση της απουσίας. </a:t>
            </a:r>
          </a:p>
          <a:p>
            <a:pPr algn="ctr"/>
            <a:endParaRPr lang="el-GR" sz="2000" b="1" dirty="0">
              <a:solidFill>
                <a:srgbClr val="0000FF"/>
              </a:solidFill>
            </a:endParaRPr>
          </a:p>
        </p:txBody>
      </p:sp>
      <p:pic>
        <p:nvPicPr>
          <p:cNvPr id="153602" name="Picture 2" descr="Σχετική εικόνα"/>
          <p:cNvPicPr>
            <a:picLocks noChangeAspect="1" noChangeArrowheads="1"/>
          </p:cNvPicPr>
          <p:nvPr/>
        </p:nvPicPr>
        <p:blipFill>
          <a:blip r:embed="rId2" cstate="print">
            <a:duotone>
              <a:prstClr val="black"/>
              <a:schemeClr val="accent6">
                <a:tint val="45000"/>
                <a:satMod val="400000"/>
              </a:schemeClr>
            </a:duotone>
            <a:lum bright="20000"/>
          </a:blip>
          <a:srcRect/>
          <a:stretch>
            <a:fillRect/>
          </a:stretch>
        </p:blipFill>
        <p:spPr bwMode="auto">
          <a:xfrm>
            <a:off x="-1" y="-1166"/>
            <a:ext cx="3275857" cy="5086350"/>
          </a:xfrm>
          <a:prstGeom prst="rect">
            <a:avLst/>
          </a:prstGeom>
          <a:ln>
            <a:noFill/>
          </a:ln>
          <a:effectLst>
            <a:softEdge rad="112500"/>
          </a:effectLst>
        </p:spPr>
      </p:pic>
    </p:spTree>
  </p:cSld>
  <p:clrMapOvr>
    <a:masterClrMapping/>
  </p:clrMapOvr>
  <p:transition>
    <p:zoom dir="in"/>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l-GR"/>
          </a:p>
        </p:txBody>
      </p:sp>
      <p:sp>
        <p:nvSpPr>
          <p:cNvPr id="5" name="Rectangle 4"/>
          <p:cNvSpPr/>
          <p:nvPr/>
        </p:nvSpPr>
        <p:spPr>
          <a:xfrm>
            <a:off x="0" y="0"/>
            <a:ext cx="9144000"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l-GR" sz="2400" b="1" dirty="0">
                <a:solidFill>
                  <a:srgbClr val="0000FF"/>
                </a:solidFill>
              </a:rPr>
              <a:t>				</a:t>
            </a:r>
          </a:p>
          <a:p>
            <a:pPr algn="ctr"/>
            <a:endParaRPr lang="el-GR" dirty="0">
              <a:solidFill>
                <a:srgbClr val="F9F7D3"/>
              </a:solidFill>
            </a:endParaRPr>
          </a:p>
        </p:txBody>
      </p:sp>
      <p:sp>
        <p:nvSpPr>
          <p:cNvPr id="6" name="Rectangle 5"/>
          <p:cNvSpPr/>
          <p:nvPr/>
        </p:nvSpPr>
        <p:spPr>
          <a:xfrm>
            <a:off x="3275856" y="0"/>
            <a:ext cx="5868144" cy="6858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l-GR" sz="2000" b="1" dirty="0">
                <a:solidFill>
                  <a:srgbClr val="0000FF"/>
                </a:solidFill>
              </a:rPr>
              <a:t>Δεύτερον, η </a:t>
            </a:r>
            <a:r>
              <a:rPr lang="el-GR" sz="2000" b="1" u="sng" dirty="0">
                <a:solidFill>
                  <a:srgbClr val="0000FF"/>
                </a:solidFill>
              </a:rPr>
              <a:t>απώλεια του ενδιαφέροντος για τον εξωτερικό </a:t>
            </a:r>
            <a:r>
              <a:rPr lang="el-GR" sz="2000" b="1" dirty="0">
                <a:solidFill>
                  <a:srgbClr val="0000FF"/>
                </a:solidFill>
              </a:rPr>
              <a:t>κόσμο διακρίνεται στην επικέντρωση του καλλιτέχνη στο σκηνικό δρώμενο και στον διαχωρισμό του από τους θεατές μέσω της γυάλινης βιτρίνας. </a:t>
            </a:r>
          </a:p>
          <a:p>
            <a:endParaRPr lang="el-GR" sz="2000" b="1" dirty="0">
              <a:solidFill>
                <a:srgbClr val="0000FF"/>
              </a:solidFill>
            </a:endParaRPr>
          </a:p>
          <a:p>
            <a:r>
              <a:rPr lang="el-GR" sz="2000" b="1" dirty="0">
                <a:solidFill>
                  <a:srgbClr val="0000FF"/>
                </a:solidFill>
              </a:rPr>
              <a:t>Τρίτον, </a:t>
            </a:r>
            <a:r>
              <a:rPr lang="el-GR" sz="2000" b="1" u="sng" dirty="0">
                <a:solidFill>
                  <a:srgbClr val="0000FF"/>
                </a:solidFill>
              </a:rPr>
              <a:t>η απώλεια της ικανότητας υιοθέτησης ενός νέου αντικειμένου αγάπης </a:t>
            </a:r>
            <a:r>
              <a:rPr lang="el-GR" sz="2000" b="1" dirty="0">
                <a:solidFill>
                  <a:srgbClr val="0000FF"/>
                </a:solidFill>
              </a:rPr>
              <a:t>ανιχνεύεται στην προσήλωση του </a:t>
            </a:r>
            <a:r>
              <a:rPr lang="en-US" sz="2000" b="1" dirty="0">
                <a:solidFill>
                  <a:srgbClr val="0000FF"/>
                </a:solidFill>
              </a:rPr>
              <a:t>Beuys</a:t>
            </a:r>
            <a:r>
              <a:rPr lang="el-GR" sz="2000" b="1" dirty="0">
                <a:solidFill>
                  <a:srgbClr val="0000FF"/>
                </a:solidFill>
              </a:rPr>
              <a:t> στο σώμα που αγκαλιάζει και, τέλος, </a:t>
            </a:r>
            <a:r>
              <a:rPr lang="el-GR" sz="2000" b="1" u="sng" dirty="0">
                <a:solidFill>
                  <a:srgbClr val="0000FF"/>
                </a:solidFill>
              </a:rPr>
              <a:t>η αποστροφή από κάθε δραστηριότητα που δεν είναι συνδεδεμένη με τον νεκρό</a:t>
            </a:r>
            <a:r>
              <a:rPr lang="el-GR" sz="2000" b="1" dirty="0">
                <a:solidFill>
                  <a:srgbClr val="0000FF"/>
                </a:solidFill>
              </a:rPr>
              <a:t> κρύβεται στην επάλειψη όλου του προσώπου του με μέλι ─ μια τροφή που συνδέει τον ζωικό με τον φυσικό κόσμο και «απορροφά» τον ίδιον στη σύνδεση αυτή.</a:t>
            </a:r>
          </a:p>
          <a:p>
            <a:endParaRPr lang="el-GR" sz="2000" b="1" dirty="0">
              <a:solidFill>
                <a:srgbClr val="0000FF"/>
              </a:solidFill>
            </a:endParaRPr>
          </a:p>
          <a:p>
            <a:pPr algn="ctr"/>
            <a:endParaRPr lang="el-GR" sz="2000" b="1" dirty="0">
              <a:solidFill>
                <a:srgbClr val="0000FF"/>
              </a:solidFill>
            </a:endParaRPr>
          </a:p>
        </p:txBody>
      </p:sp>
      <p:pic>
        <p:nvPicPr>
          <p:cNvPr id="153602" name="Picture 2" descr="Σχετική εικόνα"/>
          <p:cNvPicPr>
            <a:picLocks noChangeAspect="1" noChangeArrowheads="1"/>
          </p:cNvPicPr>
          <p:nvPr/>
        </p:nvPicPr>
        <p:blipFill>
          <a:blip r:embed="rId2" cstate="print">
            <a:duotone>
              <a:prstClr val="black"/>
              <a:schemeClr val="accent6">
                <a:tint val="45000"/>
                <a:satMod val="400000"/>
              </a:schemeClr>
            </a:duotone>
            <a:lum bright="20000"/>
          </a:blip>
          <a:srcRect/>
          <a:stretch>
            <a:fillRect/>
          </a:stretch>
        </p:blipFill>
        <p:spPr bwMode="auto">
          <a:xfrm>
            <a:off x="-1" y="-1166"/>
            <a:ext cx="3275857" cy="5086350"/>
          </a:xfrm>
          <a:prstGeom prst="rect">
            <a:avLst/>
          </a:prstGeom>
          <a:ln>
            <a:noFill/>
          </a:ln>
          <a:effectLst>
            <a:softEdge rad="112500"/>
          </a:effectLst>
        </p:spPr>
      </p:pic>
    </p:spTree>
  </p:cSld>
  <p:clrMapOvr>
    <a:masterClrMapping/>
  </p:clrMapOvr>
  <p:transition>
    <p:zoom dir="in"/>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l-GR"/>
          </a:p>
        </p:txBody>
      </p:sp>
      <p:sp>
        <p:nvSpPr>
          <p:cNvPr id="5" name="Rectangle 4"/>
          <p:cNvSpPr/>
          <p:nvPr/>
        </p:nvSpPr>
        <p:spPr>
          <a:xfrm>
            <a:off x="0" y="0"/>
            <a:ext cx="9144000"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l-GR" sz="2400" b="1" dirty="0">
                <a:solidFill>
                  <a:srgbClr val="0000FF"/>
                </a:solidFill>
              </a:rPr>
              <a:t>				</a:t>
            </a:r>
          </a:p>
          <a:p>
            <a:pPr algn="ctr"/>
            <a:endParaRPr lang="el-GR" dirty="0">
              <a:solidFill>
                <a:srgbClr val="F9F7D3"/>
              </a:solidFill>
            </a:endParaRPr>
          </a:p>
        </p:txBody>
      </p:sp>
      <p:sp>
        <p:nvSpPr>
          <p:cNvPr id="6" name="Rectangle 5"/>
          <p:cNvSpPr/>
          <p:nvPr/>
        </p:nvSpPr>
        <p:spPr>
          <a:xfrm>
            <a:off x="0" y="2708920"/>
            <a:ext cx="9144000" cy="41490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2000" b="1" dirty="0">
              <a:solidFill>
                <a:srgbClr val="0000FF"/>
              </a:solidFill>
            </a:endParaRPr>
          </a:p>
          <a:p>
            <a:r>
              <a:rPr lang="el-GR" sz="2000" b="1" dirty="0">
                <a:solidFill>
                  <a:srgbClr val="0000FF"/>
                </a:solidFill>
              </a:rPr>
              <a:t>Υπό το πρίσμα αυτό, υπό το πρίσμα του πένθιμου </a:t>
            </a:r>
            <a:r>
              <a:rPr lang="en-US" sz="2000" b="1" dirty="0">
                <a:solidFill>
                  <a:srgbClr val="0000FF"/>
                </a:solidFill>
              </a:rPr>
              <a:t>Beuys</a:t>
            </a:r>
            <a:r>
              <a:rPr lang="el-GR" sz="2000" b="1" dirty="0">
                <a:solidFill>
                  <a:srgbClr val="0000FF"/>
                </a:solidFill>
              </a:rPr>
              <a:t>, που μουρμουρίζει </a:t>
            </a:r>
            <a:r>
              <a:rPr lang="el-GR" sz="2000" b="1" i="1" dirty="0">
                <a:solidFill>
                  <a:srgbClr val="0000FF"/>
                </a:solidFill>
              </a:rPr>
              <a:t>κάτι</a:t>
            </a:r>
            <a:r>
              <a:rPr lang="el-GR" sz="2000" b="1" dirty="0">
                <a:solidFill>
                  <a:srgbClr val="0000FF"/>
                </a:solidFill>
              </a:rPr>
              <a:t> συνεχώς στον νεκρό λαγό, </a:t>
            </a:r>
            <a:r>
              <a:rPr lang="el-GR" sz="2000" b="1" dirty="0" err="1">
                <a:solidFill>
                  <a:srgbClr val="0000FF"/>
                </a:solidFill>
              </a:rPr>
              <a:t>εκδιπλώνεται</a:t>
            </a:r>
            <a:r>
              <a:rPr lang="el-GR" sz="2000" b="1" dirty="0">
                <a:solidFill>
                  <a:srgbClr val="0000FF"/>
                </a:solidFill>
              </a:rPr>
              <a:t> η </a:t>
            </a:r>
            <a:r>
              <a:rPr lang="el-GR" sz="2000" b="1" dirty="0">
                <a:solidFill>
                  <a:srgbClr val="C00000"/>
                </a:solidFill>
              </a:rPr>
              <a:t>αντιφατική</a:t>
            </a:r>
            <a:r>
              <a:rPr lang="el-GR" sz="2000" b="1" dirty="0">
                <a:solidFill>
                  <a:srgbClr val="0000FF"/>
                </a:solidFill>
              </a:rPr>
              <a:t> </a:t>
            </a:r>
            <a:r>
              <a:rPr lang="el-GR" sz="2000" b="1" dirty="0">
                <a:solidFill>
                  <a:srgbClr val="C00000"/>
                </a:solidFill>
              </a:rPr>
              <a:t>εργασία του πένθους</a:t>
            </a:r>
            <a:r>
              <a:rPr lang="el-GR" sz="2000" b="1" dirty="0">
                <a:solidFill>
                  <a:srgbClr val="0000FF"/>
                </a:solidFill>
              </a:rPr>
              <a:t>: αποδοχή της απώλειας του άλλου και συνάμα άρνηση της απώλειας αυτής. </a:t>
            </a:r>
          </a:p>
          <a:p>
            <a:endParaRPr lang="el-GR" sz="2000" b="1" dirty="0">
              <a:solidFill>
                <a:srgbClr val="0000FF"/>
              </a:solidFill>
            </a:endParaRPr>
          </a:p>
          <a:p>
            <a:r>
              <a:rPr lang="el-GR" sz="2000" b="1" dirty="0">
                <a:solidFill>
                  <a:srgbClr val="0000FF"/>
                </a:solidFill>
              </a:rPr>
              <a:t>Ο </a:t>
            </a:r>
            <a:r>
              <a:rPr lang="en-US" sz="2000" b="1" dirty="0">
                <a:solidFill>
                  <a:srgbClr val="0000FF"/>
                </a:solidFill>
              </a:rPr>
              <a:t>Beuys</a:t>
            </a:r>
            <a:r>
              <a:rPr lang="el-GR" sz="2000" b="1" dirty="0">
                <a:solidFill>
                  <a:srgbClr val="0000FF"/>
                </a:solidFill>
              </a:rPr>
              <a:t> πενθεί τον λαγό, αποδέχεται την απώλειά του και προσπαθεί να τον εσωτερικεύσει στη </a:t>
            </a:r>
            <a:r>
              <a:rPr lang="el-GR" sz="2000" b="1" dirty="0" err="1">
                <a:solidFill>
                  <a:srgbClr val="0000FF"/>
                </a:solidFill>
              </a:rPr>
              <a:t>συνείδησ</a:t>
            </a:r>
            <a:r>
              <a:rPr lang="en-US" sz="2000" b="1" dirty="0" err="1">
                <a:solidFill>
                  <a:srgbClr val="0000FF"/>
                </a:solidFill>
              </a:rPr>
              <a:t>ή</a:t>
            </a:r>
            <a:r>
              <a:rPr lang="el-GR" sz="2000" b="1" dirty="0">
                <a:solidFill>
                  <a:srgbClr val="0000FF"/>
                </a:solidFill>
              </a:rPr>
              <a:t> του. Αυτή η εσωτερίκευση εκφράζεται υπέροχα στην </a:t>
            </a:r>
            <a:r>
              <a:rPr lang="el-GR" sz="2000" b="1" i="1" dirty="0">
                <a:solidFill>
                  <a:srgbClr val="0000FF"/>
                </a:solidFill>
              </a:rPr>
              <a:t>ανοικτή αγκαλιά</a:t>
            </a:r>
            <a:r>
              <a:rPr lang="el-GR" sz="2000" b="1" dirty="0">
                <a:solidFill>
                  <a:srgbClr val="0000FF"/>
                </a:solidFill>
              </a:rPr>
              <a:t> του, η οποία δείχνει και πάλι τον διττό της χαρακτήρα: </a:t>
            </a:r>
            <a:r>
              <a:rPr lang="el-GR" sz="2000" b="1" i="1" dirty="0">
                <a:solidFill>
                  <a:srgbClr val="0000FF"/>
                </a:solidFill>
              </a:rPr>
              <a:t>αγκαλιά</a:t>
            </a:r>
            <a:r>
              <a:rPr lang="el-GR" sz="2000" b="1" dirty="0">
                <a:solidFill>
                  <a:srgbClr val="0000FF"/>
                </a:solidFill>
              </a:rPr>
              <a:t>, κλείσιμο, εσωτερίκευση του άλλου αφ’ ενός και αφ’ ετέρου </a:t>
            </a:r>
            <a:r>
              <a:rPr lang="el-GR" sz="2000" b="1" dirty="0" err="1">
                <a:solidFill>
                  <a:srgbClr val="0000FF"/>
                </a:solidFill>
              </a:rPr>
              <a:t>ανοικτότητα</a:t>
            </a:r>
            <a:r>
              <a:rPr lang="el-GR" sz="2000" b="1" dirty="0">
                <a:solidFill>
                  <a:srgbClr val="0000FF"/>
                </a:solidFill>
              </a:rPr>
              <a:t>, εκκρεμότητα, αμφισημία, καθώς η αγκαλιά φυλάει το ζώο στη δομή του εαυτού· αλλά η ανοικτή αγκαλιά, αντιθέτως, δεν το κλείνει εντελώς, δεν αφήνει την εργασία του πένθους να ολοκληρωθεί, για να μην γίνει πλήρως αποδεκτή η απώλειά του. </a:t>
            </a:r>
          </a:p>
          <a:p>
            <a:endParaRPr lang="el-GR" sz="2000" b="1" dirty="0">
              <a:solidFill>
                <a:srgbClr val="0000FF"/>
              </a:solidFill>
            </a:endParaRPr>
          </a:p>
          <a:p>
            <a:pPr algn="ctr"/>
            <a:endParaRPr lang="el-GR" sz="2000" b="1" dirty="0">
              <a:solidFill>
                <a:srgbClr val="0000FF"/>
              </a:solidFill>
            </a:endParaRPr>
          </a:p>
        </p:txBody>
      </p:sp>
      <p:pic>
        <p:nvPicPr>
          <p:cNvPr id="153602" name="Picture 2" descr="Σχετική εικόνα"/>
          <p:cNvPicPr>
            <a:picLocks noChangeAspect="1" noChangeArrowheads="1"/>
          </p:cNvPicPr>
          <p:nvPr/>
        </p:nvPicPr>
        <p:blipFill>
          <a:blip r:embed="rId2" cstate="print">
            <a:duotone>
              <a:prstClr val="black"/>
              <a:schemeClr val="accent6">
                <a:tint val="45000"/>
                <a:satMod val="400000"/>
              </a:schemeClr>
            </a:duotone>
            <a:lum bright="20000"/>
          </a:blip>
          <a:srcRect/>
          <a:stretch>
            <a:fillRect/>
          </a:stretch>
        </p:blipFill>
        <p:spPr bwMode="auto">
          <a:xfrm>
            <a:off x="-1" y="-1166"/>
            <a:ext cx="4499993" cy="2494062"/>
          </a:xfrm>
          <a:prstGeom prst="rect">
            <a:avLst/>
          </a:prstGeom>
          <a:ln>
            <a:noFill/>
          </a:ln>
          <a:effectLst>
            <a:softEdge rad="112500"/>
          </a:effectLst>
        </p:spPr>
      </p:pic>
      <p:pic>
        <p:nvPicPr>
          <p:cNvPr id="7" name="Picture 2" descr="Σχετική εικόνα"/>
          <p:cNvPicPr>
            <a:picLocks noChangeAspect="1" noChangeArrowheads="1"/>
          </p:cNvPicPr>
          <p:nvPr/>
        </p:nvPicPr>
        <p:blipFill>
          <a:blip r:embed="rId3" cstate="print">
            <a:duotone>
              <a:prstClr val="black"/>
              <a:schemeClr val="accent6">
                <a:tint val="45000"/>
                <a:satMod val="400000"/>
              </a:schemeClr>
            </a:duotone>
            <a:lum bright="10000"/>
          </a:blip>
          <a:srcRect/>
          <a:stretch>
            <a:fillRect/>
          </a:stretch>
        </p:blipFill>
        <p:spPr bwMode="auto">
          <a:xfrm>
            <a:off x="4211960" y="0"/>
            <a:ext cx="4932040" cy="2564904"/>
          </a:xfrm>
          <a:prstGeom prst="rect">
            <a:avLst/>
          </a:prstGeom>
          <a:ln>
            <a:noFill/>
          </a:ln>
          <a:effectLst>
            <a:softEdge rad="112500"/>
          </a:effectLst>
        </p:spPr>
      </p:pic>
    </p:spTree>
  </p:cSld>
  <p:clrMapOvr>
    <a:masterClrMapping/>
  </p:clrMapOvr>
  <p:transition>
    <p:zoom dir="in"/>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pic>
        <p:nvPicPr>
          <p:cNvPr id="94210" name="Picture 2" descr="Αποτέλεσμα εικόνας για Derrida"/>
          <p:cNvPicPr>
            <a:picLocks noChangeAspect="1" noChangeArrowheads="1"/>
          </p:cNvPicPr>
          <p:nvPr/>
        </p:nvPicPr>
        <p:blipFill>
          <a:blip r:embed="rId2" cstate="print"/>
          <a:srcRect/>
          <a:stretch>
            <a:fillRect/>
          </a:stretch>
        </p:blipFill>
        <p:spPr bwMode="auto">
          <a:xfrm>
            <a:off x="0" y="0"/>
            <a:ext cx="9144336" cy="6858000"/>
          </a:xfrm>
          <a:prstGeom prst="rect">
            <a:avLst/>
          </a:prstGeom>
          <a:noFill/>
        </p:spPr>
      </p:pic>
      <p:sp>
        <p:nvSpPr>
          <p:cNvPr id="5" name="Oval Callout 4"/>
          <p:cNvSpPr/>
          <p:nvPr/>
        </p:nvSpPr>
        <p:spPr>
          <a:xfrm>
            <a:off x="6012160" y="116632"/>
            <a:ext cx="3131840" cy="4680520"/>
          </a:xfrm>
          <a:prstGeom prst="wedgeEllipseCallout">
            <a:avLst>
              <a:gd name="adj1" fmla="val -48312"/>
              <a:gd name="adj2" fmla="val 31280"/>
            </a:avLst>
          </a:prstGeom>
        </p:spPr>
        <p:style>
          <a:lnRef idx="1">
            <a:schemeClr val="dk1"/>
          </a:lnRef>
          <a:fillRef idx="2">
            <a:schemeClr val="dk1"/>
          </a:fillRef>
          <a:effectRef idx="1">
            <a:schemeClr val="dk1"/>
          </a:effectRef>
          <a:fontRef idx="minor">
            <a:schemeClr val="dk1"/>
          </a:fontRef>
        </p:style>
        <p:txBody>
          <a:bodyPr rtlCol="0" anchor="ctr"/>
          <a:lstStyle/>
          <a:p>
            <a:pPr algn="ctr"/>
            <a:r>
              <a:rPr lang="el-GR" b="1" dirty="0"/>
              <a:t>«Δεν καταφέρνω να πενθήσω όλα όσα χάνω, γιατί θέλω να τα φυλάξω, και την ίδια στιγμή, το καλύτερο που κάνω είναι να πενθώ, να ζω την απώλεια, γιατί πενθώντας τα </a:t>
            </a:r>
            <a:r>
              <a:rPr lang="el-GR" b="1" dirty="0" err="1"/>
              <a:t>φυλάττω</a:t>
            </a:r>
            <a:r>
              <a:rPr lang="el-GR" b="1" dirty="0"/>
              <a:t> μέσα μου».</a:t>
            </a:r>
          </a:p>
        </p:txBody>
      </p:sp>
      <p:sp>
        <p:nvSpPr>
          <p:cNvPr id="6" name="TextBox 5"/>
          <p:cNvSpPr txBox="1"/>
          <p:nvPr/>
        </p:nvSpPr>
        <p:spPr>
          <a:xfrm>
            <a:off x="323529" y="5363924"/>
            <a:ext cx="2880320" cy="646331"/>
          </a:xfrm>
          <a:prstGeom prst="rect">
            <a:avLst/>
          </a:prstGeom>
          <a:noFill/>
        </p:spPr>
        <p:txBody>
          <a:bodyPr wrap="square" rtlCol="0">
            <a:spAutoFit/>
          </a:bodyPr>
          <a:lstStyle/>
          <a:p>
            <a:r>
              <a:rPr lang="fr-FR" dirty="0">
                <a:solidFill>
                  <a:schemeClr val="tx1">
                    <a:lumMod val="75000"/>
                  </a:schemeClr>
                </a:solidFill>
              </a:rPr>
              <a:t>Jacques Derrida</a:t>
            </a:r>
            <a:r>
              <a:rPr lang="el-GR" dirty="0">
                <a:solidFill>
                  <a:schemeClr val="tx1">
                    <a:lumMod val="75000"/>
                  </a:schemeClr>
                </a:solidFill>
              </a:rPr>
              <a:t>: </a:t>
            </a:r>
            <a:r>
              <a:rPr lang="el-GR" i="1" dirty="0">
                <a:solidFill>
                  <a:schemeClr val="tx1">
                    <a:lumMod val="75000"/>
                  </a:schemeClr>
                </a:solidFill>
              </a:rPr>
              <a:t>Συνομιλίες</a:t>
            </a:r>
            <a:r>
              <a:rPr lang="el-GR" dirty="0">
                <a:solidFill>
                  <a:schemeClr val="tx1">
                    <a:lumMod val="75000"/>
                  </a:schemeClr>
                </a:solidFill>
              </a:rPr>
              <a:t>, </a:t>
            </a:r>
            <a:r>
              <a:rPr lang="el-GR" dirty="0" err="1">
                <a:solidFill>
                  <a:schemeClr val="tx1">
                    <a:lumMod val="75000"/>
                  </a:schemeClr>
                </a:solidFill>
              </a:rPr>
              <a:t>Πλέθρον</a:t>
            </a:r>
            <a:r>
              <a:rPr lang="el-GR" dirty="0">
                <a:solidFill>
                  <a:schemeClr val="tx1">
                    <a:lumMod val="75000"/>
                  </a:schemeClr>
                </a:solidFill>
              </a:rPr>
              <a:t>, Αθήνα 1995.</a:t>
            </a:r>
          </a:p>
        </p:txBody>
      </p:sp>
    </p:spTree>
  </p:cSld>
  <p:clrMapOvr>
    <a:masterClrMapping/>
  </p:clrMapOvr>
  <p:transition>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528" y="0"/>
            <a:ext cx="9324528" cy="6858000"/>
          </a:xfrm>
        </p:spPr>
        <p:txBody>
          <a:bodyPr>
            <a:noAutofit/>
          </a:bodyPr>
          <a:lstStyle/>
          <a:p>
            <a:r>
              <a:rPr lang="el-GR" sz="2000" b="1" dirty="0">
                <a:solidFill>
                  <a:srgbClr val="F9F7D3"/>
                </a:solidFill>
              </a:rPr>
              <a:t>Η </a:t>
            </a:r>
            <a:r>
              <a:rPr lang="el-GR" sz="2000" b="1" i="1" dirty="0">
                <a:solidFill>
                  <a:srgbClr val="F9F7D3"/>
                </a:solidFill>
              </a:rPr>
              <a:t>λευκή</a:t>
            </a:r>
            <a:r>
              <a:rPr lang="el-GR" sz="2000" b="1" dirty="0">
                <a:solidFill>
                  <a:srgbClr val="F9F7D3"/>
                </a:solidFill>
              </a:rPr>
              <a:t> </a:t>
            </a:r>
            <a:r>
              <a:rPr lang="el-GR" sz="2000" b="1" i="1" dirty="0">
                <a:solidFill>
                  <a:srgbClr val="F9F7D3"/>
                </a:solidFill>
              </a:rPr>
              <a:t>γυναίκα</a:t>
            </a:r>
            <a:r>
              <a:rPr lang="el-GR" sz="2000" b="1" dirty="0">
                <a:solidFill>
                  <a:srgbClr val="F9F7D3"/>
                </a:solidFill>
              </a:rPr>
              <a:t> </a:t>
            </a:r>
            <a:r>
              <a:rPr lang="el-GR" sz="2000" b="1" i="1" dirty="0">
                <a:solidFill>
                  <a:srgbClr val="F9F7D3"/>
                </a:solidFill>
              </a:rPr>
              <a:t>Αγγλίδα</a:t>
            </a:r>
            <a:r>
              <a:rPr lang="el-GR" sz="2000" b="1" dirty="0">
                <a:solidFill>
                  <a:srgbClr val="F9F7D3"/>
                </a:solidFill>
              </a:rPr>
              <a:t> </a:t>
            </a:r>
            <a:r>
              <a:rPr lang="en-US" sz="2000" b="1" i="1" dirty="0">
                <a:solidFill>
                  <a:srgbClr val="F9F7D3"/>
                </a:solidFill>
              </a:rPr>
              <a:t>performer</a:t>
            </a:r>
            <a:r>
              <a:rPr lang="el-GR" sz="2000" b="1" dirty="0">
                <a:solidFill>
                  <a:srgbClr val="F9F7D3"/>
                </a:solidFill>
              </a:rPr>
              <a:t> είναι τα συστατικά στοιχεία-κατηγορήματα μιας </a:t>
            </a:r>
            <a:r>
              <a:rPr lang="el-GR" sz="2000" b="1" dirty="0" err="1">
                <a:solidFill>
                  <a:srgbClr val="F9F7D3"/>
                </a:solidFill>
              </a:rPr>
              <a:t>εδαφικοποιημένης</a:t>
            </a:r>
            <a:r>
              <a:rPr lang="el-GR" sz="2000" b="1" dirty="0">
                <a:solidFill>
                  <a:srgbClr val="F9F7D3"/>
                </a:solidFill>
              </a:rPr>
              <a:t> ταυτότητας υπό το όνομα </a:t>
            </a:r>
            <a:r>
              <a:rPr lang="en-US" sz="2000" b="1" dirty="0" err="1">
                <a:solidFill>
                  <a:srgbClr val="F9F7D3"/>
                </a:solidFill>
              </a:rPr>
              <a:t>Kira</a:t>
            </a:r>
            <a:r>
              <a:rPr lang="en-US" sz="2000" b="1" dirty="0">
                <a:solidFill>
                  <a:srgbClr val="F9F7D3"/>
                </a:solidFill>
              </a:rPr>
              <a:t> O</a:t>
            </a:r>
            <a:r>
              <a:rPr lang="el-GR" sz="2000" b="1" dirty="0">
                <a:solidFill>
                  <a:srgbClr val="F9F7D3"/>
                </a:solidFill>
              </a:rPr>
              <a:t>’</a:t>
            </a:r>
            <a:r>
              <a:rPr lang="en-US" sz="2000" b="1" dirty="0">
                <a:solidFill>
                  <a:srgbClr val="F9F7D3"/>
                </a:solidFill>
              </a:rPr>
              <a:t>Reilly</a:t>
            </a:r>
            <a:r>
              <a:rPr lang="el-GR" sz="2000" b="1" dirty="0">
                <a:solidFill>
                  <a:srgbClr val="F9F7D3"/>
                </a:solidFill>
              </a:rPr>
              <a:t> η οποία </a:t>
            </a:r>
            <a:r>
              <a:rPr lang="el-GR" sz="2000" b="1" dirty="0" err="1">
                <a:solidFill>
                  <a:srgbClr val="F9F7D3"/>
                </a:solidFill>
              </a:rPr>
              <a:t>απεδαφικοποιείται</a:t>
            </a:r>
            <a:r>
              <a:rPr lang="el-GR" sz="2000" b="1" dirty="0">
                <a:solidFill>
                  <a:srgbClr val="F9F7D3"/>
                </a:solidFill>
              </a:rPr>
              <a:t>, χάνει το «έδαφος» κάτω από τα πόδια της, γιατί ανοίγεται ένα λαγούμι φυγής, ένας υπόγειος δρόμος απόδρασης προς τη </a:t>
            </a:r>
            <a:r>
              <a:rPr lang="el-GR" sz="2000" b="1" dirty="0" err="1">
                <a:solidFill>
                  <a:srgbClr val="F9F7D3"/>
                </a:solidFill>
              </a:rPr>
              <a:t>ζωικότητα</a:t>
            </a:r>
            <a:r>
              <a:rPr lang="el-GR" sz="2000" b="1" dirty="0">
                <a:solidFill>
                  <a:srgbClr val="F9F7D3"/>
                </a:solidFill>
              </a:rPr>
              <a:t> που είναι ακριβώς το γίγνεσθαι-ζώο, το γίγνεσθαι-γουρούνι. Το</a:t>
            </a:r>
            <a:r>
              <a:rPr lang="el-GR" sz="2000" b="1" i="1" dirty="0">
                <a:solidFill>
                  <a:srgbClr val="F9F7D3"/>
                </a:solidFill>
              </a:rPr>
              <a:t> </a:t>
            </a:r>
            <a:r>
              <a:rPr lang="el-GR" sz="2000" b="1" dirty="0">
                <a:solidFill>
                  <a:srgbClr val="F9F7D3"/>
                </a:solidFill>
              </a:rPr>
              <a:t>έδαφος διαβρώνεται από τις υπόγειες διαδρομές όταν η </a:t>
            </a:r>
            <a:r>
              <a:rPr lang="en-US" sz="2000" b="1" dirty="0">
                <a:solidFill>
                  <a:srgbClr val="F9F7D3"/>
                </a:solidFill>
              </a:rPr>
              <a:t>O</a:t>
            </a:r>
            <a:r>
              <a:rPr lang="el-GR" sz="2000" b="1" dirty="0">
                <a:solidFill>
                  <a:srgbClr val="F9F7D3"/>
                </a:solidFill>
              </a:rPr>
              <a:t>’</a:t>
            </a:r>
            <a:r>
              <a:rPr lang="en-US" sz="2000" b="1" dirty="0">
                <a:solidFill>
                  <a:srgbClr val="F9F7D3"/>
                </a:solidFill>
              </a:rPr>
              <a:t>Reilly</a:t>
            </a:r>
            <a:r>
              <a:rPr lang="el-GR" sz="2000" b="1" dirty="0">
                <a:solidFill>
                  <a:srgbClr val="F9F7D3"/>
                </a:solidFill>
              </a:rPr>
              <a:t> ξαπλώνει με το γουρούνι, το αγκαλιάζει, το χαϊδεύει και χώνει μέλη του σώματός της μέσα στο σώμα του. </a:t>
            </a:r>
          </a:p>
          <a:p>
            <a:endParaRPr lang="el-GR" sz="2000" b="1" dirty="0">
              <a:solidFill>
                <a:srgbClr val="F9F7D3"/>
              </a:solidFill>
            </a:endParaRPr>
          </a:p>
          <a:p>
            <a:r>
              <a:rPr lang="el-GR" sz="2000" b="1" dirty="0">
                <a:solidFill>
                  <a:srgbClr val="F9F7D3"/>
                </a:solidFill>
              </a:rPr>
              <a:t>Και αυτό το γουρούνι δεν είναι ένα επιπλέον</a:t>
            </a:r>
          </a:p>
          <a:p>
            <a:r>
              <a:rPr lang="el-GR" sz="2000" b="1" dirty="0">
                <a:solidFill>
                  <a:srgbClr val="F9F7D3"/>
                </a:solidFill>
              </a:rPr>
              <a:t>αντικείμενο, δίπλα στα άλλα σκηνικά </a:t>
            </a:r>
          </a:p>
          <a:p>
            <a:r>
              <a:rPr lang="el-GR" sz="2000" b="1" dirty="0">
                <a:solidFill>
                  <a:srgbClr val="F9F7D3"/>
                </a:solidFill>
              </a:rPr>
              <a:t>αντικείμενα: είναι ένα </a:t>
            </a:r>
            <a:r>
              <a:rPr lang="el-GR" sz="2000" b="1" i="1" dirty="0">
                <a:solidFill>
                  <a:srgbClr val="F9F7D3"/>
                </a:solidFill>
              </a:rPr>
              <a:t>αισθάνομαι-γουρούνι</a:t>
            </a:r>
            <a:r>
              <a:rPr lang="el-GR" sz="2000" b="1" dirty="0">
                <a:solidFill>
                  <a:srgbClr val="F9F7D3"/>
                </a:solidFill>
              </a:rPr>
              <a:t>, </a:t>
            </a:r>
          </a:p>
          <a:p>
            <a:r>
              <a:rPr lang="el-GR" sz="2000" b="1" dirty="0">
                <a:solidFill>
                  <a:srgbClr val="F9F7D3"/>
                </a:solidFill>
              </a:rPr>
              <a:t>ένα αισθάνομαι ότι γίνομαι γουρούνι, </a:t>
            </a:r>
          </a:p>
          <a:p>
            <a:r>
              <a:rPr lang="el-GR" sz="2000" b="1" dirty="0">
                <a:solidFill>
                  <a:srgbClr val="F9F7D3"/>
                </a:solidFill>
              </a:rPr>
              <a:t>δεν βρίσκεται πια εκεί έξω από το </a:t>
            </a:r>
          </a:p>
          <a:p>
            <a:r>
              <a:rPr lang="el-GR" sz="2000" b="1" dirty="0">
                <a:solidFill>
                  <a:srgbClr val="F9F7D3"/>
                </a:solidFill>
              </a:rPr>
              <a:t>γυναικείο σώμα αλλά μέσα πλέον στη </a:t>
            </a:r>
          </a:p>
          <a:p>
            <a:r>
              <a:rPr lang="el-GR" sz="2000" b="1" dirty="0">
                <a:solidFill>
                  <a:srgbClr val="F9F7D3"/>
                </a:solidFill>
              </a:rPr>
              <a:t>γραμμή φυγής του. </a:t>
            </a:r>
          </a:p>
          <a:p>
            <a:endParaRPr lang="el-GR" sz="2000" b="1" dirty="0">
              <a:solidFill>
                <a:srgbClr val="F9F7D3"/>
              </a:solidFill>
            </a:endParaRPr>
          </a:p>
          <a:p>
            <a:endParaRPr lang="el-GR" sz="2000" b="1" dirty="0">
              <a:solidFill>
                <a:srgbClr val="F9F7D3"/>
              </a:solidFill>
            </a:endParaRPr>
          </a:p>
          <a:p>
            <a:endParaRPr lang="el-GR" sz="2000" b="1" dirty="0">
              <a:solidFill>
                <a:srgbClr val="F9F7D3"/>
              </a:solidFill>
            </a:endParaRPr>
          </a:p>
          <a:p>
            <a:endParaRPr lang="el-GR" sz="2000" b="1" dirty="0">
              <a:solidFill>
                <a:srgbClr val="F9F7D3"/>
              </a:solidFill>
            </a:endParaRPr>
          </a:p>
          <a:p>
            <a:endParaRPr lang="el-GR" sz="2000" b="1" dirty="0">
              <a:solidFill>
                <a:srgbClr val="F9F7D3"/>
              </a:solidFill>
            </a:endParaRPr>
          </a:p>
          <a:p>
            <a:endParaRPr lang="el-GR" sz="2000" b="1" dirty="0">
              <a:solidFill>
                <a:srgbClr val="F9F7D3"/>
              </a:solidFill>
            </a:endParaRPr>
          </a:p>
          <a:p>
            <a:endParaRPr lang="el-GR" sz="2000" b="1" dirty="0">
              <a:solidFill>
                <a:srgbClr val="F9F7D3"/>
              </a:solidFill>
            </a:endParaRPr>
          </a:p>
          <a:p>
            <a:endParaRPr lang="el-GR" sz="2000" b="1" dirty="0">
              <a:solidFill>
                <a:srgbClr val="F9F7D3"/>
              </a:solidFill>
            </a:endParaRPr>
          </a:p>
          <a:p>
            <a:endParaRPr lang="el-GR" sz="2000" b="1" dirty="0">
              <a:solidFill>
                <a:srgbClr val="F9F7D3"/>
              </a:solidFill>
            </a:endParaRPr>
          </a:p>
          <a:p>
            <a:endParaRPr lang="el-GR" sz="2000" b="1" dirty="0">
              <a:solidFill>
                <a:srgbClr val="F9F7D3"/>
              </a:solidFill>
            </a:endParaRPr>
          </a:p>
        </p:txBody>
      </p:sp>
      <p:pic>
        <p:nvPicPr>
          <p:cNvPr id="113666" name="Picture 2" descr="Σχετική εικόνα"/>
          <p:cNvPicPr>
            <a:picLocks noChangeAspect="1" noChangeArrowheads="1"/>
          </p:cNvPicPr>
          <p:nvPr/>
        </p:nvPicPr>
        <p:blipFill>
          <a:blip r:embed="rId2" cstate="print"/>
          <a:srcRect/>
          <a:stretch>
            <a:fillRect/>
          </a:stretch>
        </p:blipFill>
        <p:spPr bwMode="auto">
          <a:xfrm>
            <a:off x="4667250" y="1916832"/>
            <a:ext cx="4476750" cy="5040560"/>
          </a:xfrm>
          <a:prstGeom prst="rect">
            <a:avLst/>
          </a:prstGeom>
          <a:ln>
            <a:noFill/>
          </a:ln>
          <a:effectLst>
            <a:softEdge rad="112500"/>
          </a:effectLst>
        </p:spPr>
      </p:pic>
    </p:spTree>
  </p:cSld>
  <p:clrMapOvr>
    <a:masterClrMapping/>
  </p:clrMapOvr>
  <p:transition>
    <p:zoom dir="in"/>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l-GR"/>
          </a:p>
        </p:txBody>
      </p:sp>
      <p:sp>
        <p:nvSpPr>
          <p:cNvPr id="5" name="Rectangle 4"/>
          <p:cNvSpPr/>
          <p:nvPr/>
        </p:nvSpPr>
        <p:spPr>
          <a:xfrm>
            <a:off x="0" y="0"/>
            <a:ext cx="9144000"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l-GR" sz="2400" b="1" dirty="0">
                <a:solidFill>
                  <a:srgbClr val="0000FF"/>
                </a:solidFill>
              </a:rPr>
              <a:t>				</a:t>
            </a:r>
          </a:p>
          <a:p>
            <a:pPr algn="ctr"/>
            <a:endParaRPr lang="el-GR" dirty="0">
              <a:solidFill>
                <a:srgbClr val="F9F7D3"/>
              </a:solidFill>
            </a:endParaRPr>
          </a:p>
        </p:txBody>
      </p:sp>
      <p:sp>
        <p:nvSpPr>
          <p:cNvPr id="6" name="Rectangle 5"/>
          <p:cNvSpPr/>
          <p:nvPr/>
        </p:nvSpPr>
        <p:spPr>
          <a:xfrm>
            <a:off x="0" y="2492896"/>
            <a:ext cx="9144000" cy="43651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l-GR" sz="2000" b="1" dirty="0">
              <a:solidFill>
                <a:srgbClr val="0000FF"/>
              </a:solidFill>
            </a:endParaRPr>
          </a:p>
          <a:p>
            <a:endParaRPr lang="el-GR" sz="2000" b="1" dirty="0">
              <a:solidFill>
                <a:srgbClr val="0000FF"/>
              </a:solidFill>
            </a:endParaRPr>
          </a:p>
          <a:p>
            <a:endParaRPr lang="el-GR" sz="2000" b="1" dirty="0">
              <a:solidFill>
                <a:srgbClr val="0000FF"/>
              </a:solidFill>
            </a:endParaRPr>
          </a:p>
          <a:p>
            <a:endParaRPr lang="el-GR" sz="2000" b="1" dirty="0">
              <a:solidFill>
                <a:srgbClr val="0000FF"/>
              </a:solidFill>
            </a:endParaRPr>
          </a:p>
          <a:p>
            <a:endParaRPr lang="el-GR" sz="2000" b="1" dirty="0">
              <a:solidFill>
                <a:srgbClr val="0000FF"/>
              </a:solidFill>
            </a:endParaRPr>
          </a:p>
          <a:p>
            <a:endParaRPr lang="el-GR" sz="2000" b="1" dirty="0">
              <a:solidFill>
                <a:srgbClr val="0000FF"/>
              </a:solidFill>
            </a:endParaRPr>
          </a:p>
          <a:p>
            <a:r>
              <a:rPr lang="el-GR" sz="2000" b="1" dirty="0">
                <a:solidFill>
                  <a:srgbClr val="0000FF"/>
                </a:solidFill>
              </a:rPr>
              <a:t>Γι’ αυτό ο </a:t>
            </a:r>
            <a:r>
              <a:rPr lang="en-US" sz="2000" b="1" dirty="0">
                <a:solidFill>
                  <a:srgbClr val="0000FF"/>
                </a:solidFill>
              </a:rPr>
              <a:t>Beuys</a:t>
            </a:r>
            <a:r>
              <a:rPr lang="el-GR" sz="2000" b="1" dirty="0">
                <a:solidFill>
                  <a:srgbClr val="0000FF"/>
                </a:solidFill>
              </a:rPr>
              <a:t> συνεχίζει και του μιλάει, του μουρμουρίζει </a:t>
            </a:r>
            <a:r>
              <a:rPr lang="el-GR" sz="2000" b="1" i="1" dirty="0">
                <a:solidFill>
                  <a:srgbClr val="0000FF"/>
                </a:solidFill>
              </a:rPr>
              <a:t>κάτι</a:t>
            </a:r>
            <a:r>
              <a:rPr lang="el-GR" sz="2000" b="1" dirty="0">
                <a:solidFill>
                  <a:srgbClr val="0000FF"/>
                </a:solidFill>
              </a:rPr>
              <a:t>, για να διατηρηθεί ζωντανή η επιθυμία για τη ζωή του ζώου δίπλα στην απώλειά του. </a:t>
            </a:r>
          </a:p>
          <a:p>
            <a:endParaRPr lang="el-GR" sz="2000" b="1" dirty="0">
              <a:solidFill>
                <a:srgbClr val="0000FF"/>
              </a:solidFill>
            </a:endParaRPr>
          </a:p>
          <a:p>
            <a:r>
              <a:rPr lang="el-GR" sz="2000" b="1" dirty="0">
                <a:solidFill>
                  <a:srgbClr val="0000FF"/>
                </a:solidFill>
              </a:rPr>
              <a:t>Έτσι η εργασία του πένθους είναι ανολοκλήρωτη, το μουρμούρισμα του καλλιτέχνη προδίδει αυτό το </a:t>
            </a:r>
            <a:r>
              <a:rPr lang="el-GR" sz="2000" b="1" dirty="0" err="1">
                <a:solidFill>
                  <a:srgbClr val="0000FF"/>
                </a:solidFill>
              </a:rPr>
              <a:t>ντερριντιανό</a:t>
            </a:r>
            <a:r>
              <a:rPr lang="el-GR" sz="2000" b="1" dirty="0">
                <a:solidFill>
                  <a:srgbClr val="0000FF"/>
                </a:solidFill>
              </a:rPr>
              <a:t> </a:t>
            </a:r>
            <a:r>
              <a:rPr lang="el-GR" sz="2000" b="1" dirty="0" err="1">
                <a:solidFill>
                  <a:srgbClr val="0000FF"/>
                </a:solidFill>
              </a:rPr>
              <a:t>ημι</a:t>
            </a:r>
            <a:r>
              <a:rPr lang="el-GR" sz="2000" b="1" dirty="0">
                <a:solidFill>
                  <a:srgbClr val="0000FF"/>
                </a:solidFill>
              </a:rPr>
              <a:t>-πένθος (</a:t>
            </a:r>
            <a:r>
              <a:rPr lang="en-US" sz="2000" b="1" dirty="0" err="1">
                <a:solidFill>
                  <a:srgbClr val="0000FF"/>
                </a:solidFill>
              </a:rPr>
              <a:t>demi</a:t>
            </a:r>
            <a:r>
              <a:rPr lang="el-GR" sz="2000" b="1" dirty="0">
                <a:solidFill>
                  <a:srgbClr val="0000FF"/>
                </a:solidFill>
              </a:rPr>
              <a:t>-</a:t>
            </a:r>
            <a:r>
              <a:rPr lang="en-US" sz="2000" b="1" dirty="0" err="1">
                <a:solidFill>
                  <a:srgbClr val="0000FF"/>
                </a:solidFill>
              </a:rPr>
              <a:t>deuil</a:t>
            </a:r>
            <a:r>
              <a:rPr lang="el-GR" sz="2000" b="1" dirty="0">
                <a:solidFill>
                  <a:srgbClr val="0000FF"/>
                </a:solidFill>
              </a:rPr>
              <a:t>), το οποίο μας ψιθυρίζει με τη σειρά του ότι το αληθινό πένθος δεν ολοκληρώνεται ποτέ. </a:t>
            </a:r>
          </a:p>
          <a:p>
            <a:pPr algn="ctr"/>
            <a:endParaRPr lang="el-GR" sz="2000" dirty="0">
              <a:solidFill>
                <a:srgbClr val="0000FF"/>
              </a:solidFill>
            </a:endParaRPr>
          </a:p>
        </p:txBody>
      </p:sp>
      <p:pic>
        <p:nvPicPr>
          <p:cNvPr id="7" name="Picture 2" descr="Σχετική εικόνα"/>
          <p:cNvPicPr>
            <a:picLocks noChangeAspect="1" noChangeArrowheads="1"/>
          </p:cNvPicPr>
          <p:nvPr/>
        </p:nvPicPr>
        <p:blipFill>
          <a:blip r:embed="rId2" cstate="print">
            <a:duotone>
              <a:prstClr val="black"/>
              <a:schemeClr val="accent6">
                <a:tint val="45000"/>
                <a:satMod val="400000"/>
              </a:schemeClr>
            </a:duotone>
            <a:lum bright="10000"/>
          </a:blip>
          <a:srcRect/>
          <a:stretch>
            <a:fillRect/>
          </a:stretch>
        </p:blipFill>
        <p:spPr bwMode="auto">
          <a:xfrm>
            <a:off x="4211960" y="-99392"/>
            <a:ext cx="4932040" cy="4392488"/>
          </a:xfrm>
          <a:prstGeom prst="rect">
            <a:avLst/>
          </a:prstGeom>
          <a:ln>
            <a:noFill/>
          </a:ln>
          <a:effectLst>
            <a:softEdge rad="112500"/>
          </a:effectLst>
        </p:spPr>
      </p:pic>
      <p:pic>
        <p:nvPicPr>
          <p:cNvPr id="8" name="Picture 2" descr="Αποτέλεσμα εικόνας για Derrida"/>
          <p:cNvPicPr>
            <a:picLocks noChangeAspect="1" noChangeArrowheads="1"/>
          </p:cNvPicPr>
          <p:nvPr/>
        </p:nvPicPr>
        <p:blipFill>
          <a:blip r:embed="rId3" cstate="print">
            <a:duotone>
              <a:prstClr val="black"/>
              <a:schemeClr val="accent6">
                <a:tint val="45000"/>
                <a:satMod val="400000"/>
              </a:schemeClr>
            </a:duotone>
            <a:lum bright="10000"/>
          </a:blip>
          <a:srcRect/>
          <a:stretch>
            <a:fillRect/>
          </a:stretch>
        </p:blipFill>
        <p:spPr bwMode="auto">
          <a:xfrm>
            <a:off x="-108520" y="-99392"/>
            <a:ext cx="4536504" cy="4392488"/>
          </a:xfrm>
          <a:prstGeom prst="rect">
            <a:avLst/>
          </a:prstGeom>
          <a:ln>
            <a:noFill/>
          </a:ln>
          <a:effectLst>
            <a:softEdge rad="112500"/>
          </a:effectLst>
        </p:spPr>
      </p:pic>
    </p:spTree>
  </p:cSld>
  <p:clrMapOvr>
    <a:masterClrMapping/>
  </p:clrMapOvr>
  <p:transition>
    <p:zoom dir="in"/>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l-GR"/>
          </a:p>
        </p:txBody>
      </p:sp>
      <p:sp>
        <p:nvSpPr>
          <p:cNvPr id="5" name="Rectangle 4"/>
          <p:cNvSpPr/>
          <p:nvPr/>
        </p:nvSpPr>
        <p:spPr>
          <a:xfrm>
            <a:off x="0" y="0"/>
            <a:ext cx="9144000"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l-GR" sz="2400" b="1" dirty="0">
                <a:solidFill>
                  <a:srgbClr val="0000FF"/>
                </a:solidFill>
              </a:rPr>
              <a:t>				</a:t>
            </a:r>
          </a:p>
          <a:p>
            <a:pPr algn="ctr"/>
            <a:endParaRPr lang="el-GR" dirty="0">
              <a:solidFill>
                <a:srgbClr val="F9F7D3"/>
              </a:solidFill>
            </a:endParaRPr>
          </a:p>
        </p:txBody>
      </p:sp>
      <p:sp>
        <p:nvSpPr>
          <p:cNvPr id="6" name="Rectangle 5"/>
          <p:cNvSpPr/>
          <p:nvPr/>
        </p:nvSpPr>
        <p:spPr>
          <a:xfrm>
            <a:off x="2627784" y="0"/>
            <a:ext cx="6516216" cy="6858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l-GR" sz="2000" b="1" dirty="0">
              <a:solidFill>
                <a:srgbClr val="0000FF"/>
              </a:solidFill>
            </a:endParaRPr>
          </a:p>
          <a:p>
            <a:endParaRPr lang="el-GR" sz="2000" b="1" dirty="0">
              <a:solidFill>
                <a:srgbClr val="0000FF"/>
              </a:solidFill>
            </a:endParaRPr>
          </a:p>
          <a:p>
            <a:r>
              <a:rPr lang="el-GR" sz="2000" b="1" dirty="0">
                <a:solidFill>
                  <a:srgbClr val="0000FF"/>
                </a:solidFill>
              </a:rPr>
              <a:t>Αλλά τι είναι αυτό το </a:t>
            </a:r>
            <a:r>
              <a:rPr lang="el-GR" sz="2000" b="1" i="1" dirty="0">
                <a:solidFill>
                  <a:srgbClr val="0000FF"/>
                </a:solidFill>
              </a:rPr>
              <a:t>κάτι</a:t>
            </a:r>
            <a:r>
              <a:rPr lang="el-GR" sz="2000" b="1" dirty="0">
                <a:solidFill>
                  <a:srgbClr val="0000FF"/>
                </a:solidFill>
              </a:rPr>
              <a:t> που ο </a:t>
            </a:r>
            <a:r>
              <a:rPr lang="en-US" sz="2000" b="1" dirty="0">
                <a:solidFill>
                  <a:srgbClr val="0000FF"/>
                </a:solidFill>
              </a:rPr>
              <a:t>Beuys</a:t>
            </a:r>
            <a:r>
              <a:rPr lang="el-GR" sz="2000" b="1" dirty="0">
                <a:solidFill>
                  <a:srgbClr val="0000FF"/>
                </a:solidFill>
              </a:rPr>
              <a:t> μουρμουρίζει στον νεκρό λαγό του; Υποτίθεται ότι ο τίτλος </a:t>
            </a:r>
            <a:r>
              <a:rPr lang="el-GR" sz="2000" b="1" i="1" dirty="0">
                <a:solidFill>
                  <a:srgbClr val="0000FF"/>
                </a:solidFill>
              </a:rPr>
              <a:t>Πώς να εξηγήσεις τις εικόνες σε έναν νεκρό λαγό</a:t>
            </a:r>
            <a:r>
              <a:rPr lang="el-GR" sz="2000" b="1" dirty="0">
                <a:solidFill>
                  <a:srgbClr val="0000FF"/>
                </a:solidFill>
              </a:rPr>
              <a:t>  απαντά στο ερώτημα. «Υποτίθεται», καθώς ενδέχεται να μην απαντά πλήρως, να μη μας λέει όλη την αλήθεια. Μου αρέσει να σκέφτομαι ότι ο </a:t>
            </a:r>
            <a:r>
              <a:rPr lang="en-US" sz="2000" b="1" dirty="0">
                <a:solidFill>
                  <a:srgbClr val="0000FF"/>
                </a:solidFill>
              </a:rPr>
              <a:t>Beuys</a:t>
            </a:r>
            <a:r>
              <a:rPr lang="el-GR" sz="2000" b="1" dirty="0">
                <a:solidFill>
                  <a:srgbClr val="0000FF"/>
                </a:solidFill>
              </a:rPr>
              <a:t> είχε διαβάσει την </a:t>
            </a:r>
            <a:r>
              <a:rPr lang="el-GR" sz="2000" b="1" i="1" dirty="0">
                <a:solidFill>
                  <a:srgbClr val="0000FF"/>
                </a:solidFill>
              </a:rPr>
              <a:t>Επιστολή για τον ανθρωπισμό</a:t>
            </a:r>
            <a:r>
              <a:rPr lang="el-GR" sz="2000" b="1" dirty="0">
                <a:solidFill>
                  <a:srgbClr val="0000FF"/>
                </a:solidFill>
              </a:rPr>
              <a:t> (1947) του </a:t>
            </a:r>
            <a:r>
              <a:rPr lang="en-US" sz="2000" b="1" dirty="0">
                <a:solidFill>
                  <a:srgbClr val="0000FF"/>
                </a:solidFill>
              </a:rPr>
              <a:t>Heidegger</a:t>
            </a:r>
            <a:r>
              <a:rPr lang="el-GR" sz="2000" b="1" dirty="0">
                <a:solidFill>
                  <a:srgbClr val="0000FF"/>
                </a:solidFill>
              </a:rPr>
              <a:t> ή γνώριζε τις θέσεις στις </a:t>
            </a:r>
            <a:r>
              <a:rPr lang="el-GR" sz="2000" b="1" i="1" dirty="0">
                <a:solidFill>
                  <a:srgbClr val="0000FF"/>
                </a:solidFill>
              </a:rPr>
              <a:t>Θεμελιώδεις έννοιες της μεταφυσικής</a:t>
            </a:r>
            <a:r>
              <a:rPr lang="el-GR" sz="2000" b="1" dirty="0">
                <a:solidFill>
                  <a:srgbClr val="0000FF"/>
                </a:solidFill>
              </a:rPr>
              <a:t> και ότι αυτή η παράσταση θα μπορούσε να αποτελέσει μια </a:t>
            </a:r>
            <a:r>
              <a:rPr lang="el-GR" sz="2000" b="1" dirty="0" err="1">
                <a:solidFill>
                  <a:srgbClr val="0000FF"/>
                </a:solidFill>
              </a:rPr>
              <a:t>επιτελεστική</a:t>
            </a:r>
            <a:r>
              <a:rPr lang="el-GR" sz="2000" b="1" dirty="0">
                <a:solidFill>
                  <a:srgbClr val="0000FF"/>
                </a:solidFill>
              </a:rPr>
              <a:t> απάντηση στη σκέψη του φιλοσόφου για τα ζώα.</a:t>
            </a:r>
          </a:p>
          <a:p>
            <a:endParaRPr lang="el-GR" sz="2000" b="1" dirty="0">
              <a:solidFill>
                <a:srgbClr val="0000FF"/>
              </a:solidFill>
            </a:endParaRPr>
          </a:p>
          <a:p>
            <a:r>
              <a:rPr lang="el-GR" sz="2000" b="1" dirty="0">
                <a:solidFill>
                  <a:srgbClr val="0000FF"/>
                </a:solidFill>
              </a:rPr>
              <a:t>Τα </a:t>
            </a:r>
            <a:r>
              <a:rPr lang="el-GR" sz="2000" b="1" dirty="0" err="1">
                <a:solidFill>
                  <a:srgbClr val="0000FF"/>
                </a:solidFill>
              </a:rPr>
              <a:t>χαϊντεγγεριανά</a:t>
            </a:r>
            <a:r>
              <a:rPr lang="el-GR" sz="2000" b="1" dirty="0">
                <a:solidFill>
                  <a:srgbClr val="0000FF"/>
                </a:solidFill>
              </a:rPr>
              <a:t> ζώα είναι τα «ζωντανά πλάσματα» τα οποία βρίσκονται με τρόπο αβυσσαλέο πλησίον μας και μακριά μας ταυτόχρονα: κοντά μας, ως προς τη σωματική τους σύσταση και μακριά μας, ως προς την εξάρτησή τους από το περιβάλλον τους, αφού «είναι στενά δεμένα με το εκάστοτε περιβάλλον τους, αλλά ποτέ δεν είναι ελεύθερα τοποθετημένα στο ξέφωτο του Είναι ─ και μόνο τούτο συνιστά «κόσμο» ─ γι’ αυτό τους λείπει η γλώσσα». Χωρίς κόσμο, τα ζώα στερούνται της </a:t>
            </a:r>
            <a:r>
              <a:rPr lang="el-GR" sz="2000" b="1" dirty="0" err="1">
                <a:solidFill>
                  <a:srgbClr val="0000FF"/>
                </a:solidFill>
              </a:rPr>
              <a:t>αυτοαναφοράς</a:t>
            </a:r>
            <a:r>
              <a:rPr lang="el-GR" sz="2000" b="1" dirty="0">
                <a:solidFill>
                  <a:srgbClr val="0000FF"/>
                </a:solidFill>
              </a:rPr>
              <a:t>, της </a:t>
            </a:r>
            <a:r>
              <a:rPr lang="el-GR" sz="2000" b="1" dirty="0" err="1">
                <a:solidFill>
                  <a:srgbClr val="0000FF"/>
                </a:solidFill>
              </a:rPr>
              <a:t>αυτοπαρουσίασης</a:t>
            </a:r>
            <a:r>
              <a:rPr lang="el-GR" sz="2000" b="1" dirty="0">
                <a:solidFill>
                  <a:srgbClr val="0000FF"/>
                </a:solidFill>
              </a:rPr>
              <a:t> και της παρουσίασης εν γένει.</a:t>
            </a:r>
          </a:p>
          <a:p>
            <a:endParaRPr lang="el-GR" sz="2000" b="1" dirty="0">
              <a:solidFill>
                <a:srgbClr val="0000FF"/>
              </a:solidFill>
            </a:endParaRPr>
          </a:p>
          <a:p>
            <a:endParaRPr lang="el-GR" sz="2000" b="1" dirty="0">
              <a:solidFill>
                <a:srgbClr val="0000FF"/>
              </a:solidFill>
            </a:endParaRPr>
          </a:p>
        </p:txBody>
      </p:sp>
      <p:pic>
        <p:nvPicPr>
          <p:cNvPr id="7" name="Picture 2" descr="Σχετική εικόνα"/>
          <p:cNvPicPr>
            <a:picLocks noChangeAspect="1" noChangeArrowheads="1"/>
          </p:cNvPicPr>
          <p:nvPr/>
        </p:nvPicPr>
        <p:blipFill>
          <a:blip r:embed="rId2" cstate="print">
            <a:duotone>
              <a:prstClr val="black"/>
              <a:schemeClr val="accent6">
                <a:tint val="45000"/>
                <a:satMod val="400000"/>
              </a:schemeClr>
            </a:duotone>
            <a:lum bright="10000"/>
          </a:blip>
          <a:srcRect/>
          <a:stretch>
            <a:fillRect/>
          </a:stretch>
        </p:blipFill>
        <p:spPr bwMode="auto">
          <a:xfrm>
            <a:off x="-108520" y="-198784"/>
            <a:ext cx="2736304" cy="7056784"/>
          </a:xfrm>
          <a:prstGeom prst="rect">
            <a:avLst/>
          </a:prstGeom>
          <a:ln>
            <a:noFill/>
          </a:ln>
          <a:effectLst>
            <a:softEdge rad="112500"/>
          </a:effectLst>
        </p:spPr>
      </p:pic>
    </p:spTree>
  </p:cSld>
  <p:clrMapOvr>
    <a:masterClrMapping/>
  </p:clrMapOvr>
  <p:transition>
    <p:zoom dir="in"/>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7384"/>
            <a:ext cx="9144000" cy="461665"/>
          </a:xfrm>
          <a:prstGeom prst="rect">
            <a:avLst/>
          </a:prstGeom>
          <a:noFill/>
        </p:spPr>
        <p:txBody>
          <a:bodyPr wrap="square" rtlCol="0">
            <a:spAutoFit/>
          </a:bodyPr>
          <a:lstStyle/>
          <a:p>
            <a:endParaRPr lang="el-GR" sz="2400" b="1" dirty="0">
              <a:solidFill>
                <a:srgbClr val="F9F7D3"/>
              </a:solidFill>
            </a:endParaRPr>
          </a:p>
        </p:txBody>
      </p:sp>
      <p:sp>
        <p:nvSpPr>
          <p:cNvPr id="6" name="Content Placeholder 5"/>
          <p:cNvSpPr>
            <a:spLocks noGrp="1"/>
          </p:cNvSpPr>
          <p:nvPr>
            <p:ph idx="1"/>
          </p:nvPr>
        </p:nvSpPr>
        <p:spPr>
          <a:xfrm>
            <a:off x="2987824" y="0"/>
            <a:ext cx="6156176" cy="6741368"/>
          </a:xfrm>
        </p:spPr>
        <p:txBody>
          <a:bodyPr>
            <a:normAutofit fontScale="77500" lnSpcReduction="20000"/>
          </a:bodyPr>
          <a:lstStyle/>
          <a:p>
            <a:r>
              <a:rPr lang="el-GR" dirty="0">
                <a:solidFill>
                  <a:srgbClr val="F9F7D3"/>
                </a:solidFill>
              </a:rPr>
              <a:t>… τα ζωντανά πλάσματα είναι έτσι όπως είναι, χωρίς να ίστανται δυνάμει του ίδιου τους του Είναι μέσα στην αλήθεια του Είναι και χωρίς να διαφυλάσσουν σε ένα τέτοιο </a:t>
            </a:r>
            <a:r>
              <a:rPr lang="el-GR" dirty="0" err="1">
                <a:solidFill>
                  <a:srgbClr val="F9F7D3"/>
                </a:solidFill>
              </a:rPr>
              <a:t>ίστασθαι</a:t>
            </a:r>
            <a:r>
              <a:rPr lang="el-GR" dirty="0">
                <a:solidFill>
                  <a:srgbClr val="F9F7D3"/>
                </a:solidFill>
              </a:rPr>
              <a:t> την ουσιώδη φύση του Είναι τους.</a:t>
            </a:r>
          </a:p>
          <a:p>
            <a:endParaRPr lang="el-GR" dirty="0">
              <a:solidFill>
                <a:srgbClr val="F9F7D3"/>
              </a:solidFill>
            </a:endParaRPr>
          </a:p>
          <a:p>
            <a:r>
              <a:rPr lang="el-GR" dirty="0">
                <a:solidFill>
                  <a:srgbClr val="F9F7D3"/>
                </a:solidFill>
              </a:rPr>
              <a:t> Από όλα τα όντα που είναι, ενδεχομένως είναι το ζωντανό πλάσμα το πιο ακατανόητο για μας, επειδή από τη μια πλευρά είναι κατά κάποιον τρόπο ο πλησιέστερος συγγενής μας και αφετέρου επειδή συγχρόνως το χωρίζει μια άβυσσος από την εκ-στατική μας ουσία. </a:t>
            </a:r>
          </a:p>
          <a:p>
            <a:endParaRPr lang="el-GR" dirty="0">
              <a:solidFill>
                <a:srgbClr val="F9F7D3"/>
              </a:solidFill>
            </a:endParaRPr>
          </a:p>
          <a:p>
            <a:r>
              <a:rPr lang="el-GR" dirty="0">
                <a:solidFill>
                  <a:srgbClr val="F9F7D3"/>
                </a:solidFill>
              </a:rPr>
              <a:t>Αντίθετα, η ουσία της θεότητας μοιάζει να μας είναι πλησιέστερη από την παράξενη φύση των ζωντανών πλασμάτων, πλησιέστερη δηλαδή μέσα σε μίαν ουσιώδη απόσταση που όσο μακρινή κι αν είναι παραμένει οικεία στην εκστατική ουσία μας παρά την αδιανόητη και αβυσσαλέα σωματική συγγένεια με το ζώο.</a:t>
            </a:r>
          </a:p>
        </p:txBody>
      </p:sp>
      <p:pic>
        <p:nvPicPr>
          <p:cNvPr id="93186" name="Picture 2" descr="Αποτέλεσμα εικόνας για Heidegger"/>
          <p:cNvPicPr>
            <a:picLocks noChangeAspect="1" noChangeArrowheads="1"/>
          </p:cNvPicPr>
          <p:nvPr/>
        </p:nvPicPr>
        <p:blipFill>
          <a:blip r:embed="rId2" cstate="print"/>
          <a:srcRect/>
          <a:stretch>
            <a:fillRect/>
          </a:stretch>
        </p:blipFill>
        <p:spPr bwMode="auto">
          <a:xfrm>
            <a:off x="0" y="0"/>
            <a:ext cx="2771800" cy="3766220"/>
          </a:xfrm>
          <a:prstGeom prst="rect">
            <a:avLst/>
          </a:prstGeom>
          <a:noFill/>
        </p:spPr>
      </p:pic>
      <p:sp>
        <p:nvSpPr>
          <p:cNvPr id="8" name="TextBox 7"/>
          <p:cNvSpPr txBox="1"/>
          <p:nvPr/>
        </p:nvSpPr>
        <p:spPr>
          <a:xfrm>
            <a:off x="179513" y="4365104"/>
            <a:ext cx="2808312" cy="923330"/>
          </a:xfrm>
          <a:prstGeom prst="rect">
            <a:avLst/>
          </a:prstGeom>
          <a:noFill/>
        </p:spPr>
        <p:txBody>
          <a:bodyPr wrap="square" rtlCol="0">
            <a:spAutoFit/>
          </a:bodyPr>
          <a:lstStyle/>
          <a:p>
            <a:r>
              <a:rPr lang="fr-FR" dirty="0">
                <a:solidFill>
                  <a:srgbClr val="FFFF00"/>
                </a:solidFill>
              </a:rPr>
              <a:t>Martin Heidegger</a:t>
            </a:r>
            <a:r>
              <a:rPr lang="el-GR" dirty="0">
                <a:solidFill>
                  <a:srgbClr val="FFFF00"/>
                </a:solidFill>
              </a:rPr>
              <a:t>: </a:t>
            </a:r>
            <a:r>
              <a:rPr lang="el-GR" i="1" dirty="0">
                <a:solidFill>
                  <a:srgbClr val="FFFF00"/>
                </a:solidFill>
              </a:rPr>
              <a:t>Επιστολή για τον ανθρωπισμό</a:t>
            </a:r>
            <a:r>
              <a:rPr lang="el-GR" dirty="0">
                <a:solidFill>
                  <a:srgbClr val="FFFF00"/>
                </a:solidFill>
              </a:rPr>
              <a:t>, Ροές, Αθήνα 1987, σ. 77.</a:t>
            </a:r>
          </a:p>
        </p:txBody>
      </p:sp>
    </p:spTree>
  </p:cSld>
  <p:clrMapOvr>
    <a:masterClrMapping/>
  </p:clrMapOvr>
  <p:transition>
    <p:zoom dir="in"/>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7384"/>
            <a:ext cx="9144000" cy="461665"/>
          </a:xfrm>
          <a:prstGeom prst="rect">
            <a:avLst/>
          </a:prstGeom>
          <a:noFill/>
        </p:spPr>
        <p:txBody>
          <a:bodyPr wrap="square" rtlCol="0">
            <a:spAutoFit/>
          </a:bodyPr>
          <a:lstStyle/>
          <a:p>
            <a:endParaRPr lang="el-GR" sz="2400" b="1" dirty="0">
              <a:solidFill>
                <a:srgbClr val="F9F7D3"/>
              </a:solidFill>
            </a:endParaRPr>
          </a:p>
        </p:txBody>
      </p:sp>
      <p:sp>
        <p:nvSpPr>
          <p:cNvPr id="6" name="Content Placeholder 5"/>
          <p:cNvSpPr>
            <a:spLocks noGrp="1"/>
          </p:cNvSpPr>
          <p:nvPr>
            <p:ph idx="1"/>
          </p:nvPr>
        </p:nvSpPr>
        <p:spPr>
          <a:xfrm>
            <a:off x="2987824" y="0"/>
            <a:ext cx="6156176" cy="6741368"/>
          </a:xfrm>
        </p:spPr>
        <p:txBody>
          <a:bodyPr>
            <a:normAutofit/>
          </a:bodyPr>
          <a:lstStyle/>
          <a:p>
            <a:r>
              <a:rPr lang="el-GR" dirty="0">
                <a:solidFill>
                  <a:srgbClr val="F9F7D3"/>
                </a:solidFill>
              </a:rPr>
              <a:t>«Ο άνθρωπος είναι το ζώο που παρουσιάζει. Το απλό ζώο, ένας σκύλος για παράδειγμα, δεν παρουσιάζει ποτέ ένα πράγμα. Δεν μπορεί ποτέ μπροστά στον εαυτό του να παρουσιάσει κάτι. […] Δεν μπορεί να πει «εγώ». Εν γένει, δεν μπορεί να «πει». Αντιθέτως, ο άνθρωπος είναι σύμφωνα με το δόγμα της μεταφυσικής το ζώο το οποίο παρουσιάζει, στο οποίο η δύναμη του λέγειν είναι </a:t>
            </a:r>
            <a:r>
              <a:rPr lang="el-GR" dirty="0" err="1">
                <a:solidFill>
                  <a:srgbClr val="F9F7D3"/>
                </a:solidFill>
              </a:rPr>
              <a:t>προσίδια</a:t>
            </a:r>
            <a:r>
              <a:rPr lang="el-GR" dirty="0">
                <a:solidFill>
                  <a:srgbClr val="F9F7D3"/>
                </a:solidFill>
              </a:rPr>
              <a:t>».</a:t>
            </a:r>
          </a:p>
        </p:txBody>
      </p:sp>
      <p:pic>
        <p:nvPicPr>
          <p:cNvPr id="93186" name="Picture 2" descr="Αποτέλεσμα εικόνας για Heidegger"/>
          <p:cNvPicPr>
            <a:picLocks noChangeAspect="1" noChangeArrowheads="1"/>
          </p:cNvPicPr>
          <p:nvPr/>
        </p:nvPicPr>
        <p:blipFill>
          <a:blip r:embed="rId2" cstate="print"/>
          <a:srcRect/>
          <a:stretch>
            <a:fillRect/>
          </a:stretch>
        </p:blipFill>
        <p:spPr bwMode="auto">
          <a:xfrm>
            <a:off x="0" y="0"/>
            <a:ext cx="2771800" cy="3766220"/>
          </a:xfrm>
          <a:prstGeom prst="rect">
            <a:avLst/>
          </a:prstGeom>
          <a:noFill/>
        </p:spPr>
      </p:pic>
      <p:sp>
        <p:nvSpPr>
          <p:cNvPr id="5" name="TextBox 4"/>
          <p:cNvSpPr txBox="1"/>
          <p:nvPr/>
        </p:nvSpPr>
        <p:spPr>
          <a:xfrm>
            <a:off x="251520" y="4437112"/>
            <a:ext cx="2664296" cy="923330"/>
          </a:xfrm>
          <a:prstGeom prst="rect">
            <a:avLst/>
          </a:prstGeom>
          <a:noFill/>
        </p:spPr>
        <p:txBody>
          <a:bodyPr wrap="square" rtlCol="0">
            <a:spAutoFit/>
          </a:bodyPr>
          <a:lstStyle/>
          <a:p>
            <a:r>
              <a:rPr lang="fr-FR" dirty="0">
                <a:solidFill>
                  <a:srgbClr val="FFFF00"/>
                </a:solidFill>
              </a:rPr>
              <a:t>Martin Heidegger: </a:t>
            </a:r>
            <a:r>
              <a:rPr lang="fr-FR" i="1" dirty="0">
                <a:solidFill>
                  <a:srgbClr val="FFFF00"/>
                </a:solidFill>
              </a:rPr>
              <a:t>Qu’appelle-t-on penser?</a:t>
            </a:r>
            <a:r>
              <a:rPr lang="fr-FR" dirty="0">
                <a:solidFill>
                  <a:srgbClr val="FFFF00"/>
                </a:solidFill>
              </a:rPr>
              <a:t>, PUF, Paris 1959, </a:t>
            </a:r>
            <a:r>
              <a:rPr lang="el-GR" dirty="0">
                <a:solidFill>
                  <a:srgbClr val="FFFF00"/>
                </a:solidFill>
              </a:rPr>
              <a:t>σ</a:t>
            </a:r>
            <a:r>
              <a:rPr lang="fr-FR" dirty="0">
                <a:solidFill>
                  <a:srgbClr val="FFFF00"/>
                </a:solidFill>
              </a:rPr>
              <a:t>. 57. </a:t>
            </a:r>
            <a:endParaRPr lang="el-GR" dirty="0">
              <a:solidFill>
                <a:srgbClr val="FFFF00"/>
              </a:solidFill>
            </a:endParaRPr>
          </a:p>
        </p:txBody>
      </p:sp>
    </p:spTree>
  </p:cSld>
  <p:clrMapOvr>
    <a:masterClrMapping/>
  </p:clrMapOvr>
  <p:transition>
    <p:zoom dir="in"/>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7384"/>
            <a:ext cx="9144000" cy="461665"/>
          </a:xfrm>
          <a:prstGeom prst="rect">
            <a:avLst/>
          </a:prstGeom>
          <a:noFill/>
        </p:spPr>
        <p:txBody>
          <a:bodyPr wrap="square" rtlCol="0">
            <a:spAutoFit/>
          </a:bodyPr>
          <a:lstStyle/>
          <a:p>
            <a:endParaRPr lang="el-GR" sz="2400" b="1" dirty="0">
              <a:solidFill>
                <a:srgbClr val="F9F7D3"/>
              </a:solidFill>
            </a:endParaRPr>
          </a:p>
        </p:txBody>
      </p:sp>
      <p:pic>
        <p:nvPicPr>
          <p:cNvPr id="159746" name="Picture 2" descr="Αποτέλεσμα εικόνας για Georges Bataille"/>
          <p:cNvPicPr>
            <a:picLocks noChangeAspect="1" noChangeArrowheads="1"/>
          </p:cNvPicPr>
          <p:nvPr/>
        </p:nvPicPr>
        <p:blipFill>
          <a:blip r:embed="rId2" cstate="print">
            <a:duotone>
              <a:prstClr val="black"/>
              <a:schemeClr val="accent6">
                <a:tint val="45000"/>
                <a:satMod val="400000"/>
              </a:schemeClr>
            </a:duotone>
            <a:lum bright="20000"/>
          </a:blip>
          <a:srcRect/>
          <a:stretch>
            <a:fillRect/>
          </a:stretch>
        </p:blipFill>
        <p:spPr bwMode="auto">
          <a:xfrm>
            <a:off x="0" y="-1"/>
            <a:ext cx="3923928" cy="3398083"/>
          </a:xfrm>
          <a:prstGeom prst="rect">
            <a:avLst/>
          </a:prstGeom>
          <a:ln>
            <a:noFill/>
          </a:ln>
          <a:effectLst>
            <a:softEdge rad="112500"/>
          </a:effectLst>
        </p:spPr>
      </p:pic>
      <p:sp>
        <p:nvSpPr>
          <p:cNvPr id="9" name="Oval Callout 8"/>
          <p:cNvSpPr/>
          <p:nvPr/>
        </p:nvSpPr>
        <p:spPr>
          <a:xfrm>
            <a:off x="5004048" y="1556792"/>
            <a:ext cx="4032448" cy="2520280"/>
          </a:xfrm>
          <a:prstGeom prst="wedgeEllipseCallout">
            <a:avLst>
              <a:gd name="adj1" fmla="val -81080"/>
              <a:gd name="adj2" fmla="val -2322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b="1" dirty="0"/>
              <a:t>«κάθε ζώο είναι μέσα στον κόσμο, όπως το νερό στο εσωτερικό του νερού»</a:t>
            </a:r>
          </a:p>
        </p:txBody>
      </p:sp>
      <p:sp>
        <p:nvSpPr>
          <p:cNvPr id="10" name="Oval Callout 9"/>
          <p:cNvSpPr/>
          <p:nvPr/>
        </p:nvSpPr>
        <p:spPr>
          <a:xfrm>
            <a:off x="3491880" y="4149080"/>
            <a:ext cx="4032448" cy="2520280"/>
          </a:xfrm>
          <a:prstGeom prst="wedgeEllipseCallout">
            <a:avLst>
              <a:gd name="adj1" fmla="val -61516"/>
              <a:gd name="adj2" fmla="val -9792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b="1" dirty="0"/>
              <a:t>«η </a:t>
            </a:r>
            <a:r>
              <a:rPr lang="el-GR" b="1" dirty="0" err="1"/>
              <a:t>ζωικότητα</a:t>
            </a:r>
            <a:r>
              <a:rPr lang="el-GR" b="1" dirty="0"/>
              <a:t> είναι η αμεσότητα ή η </a:t>
            </a:r>
            <a:r>
              <a:rPr lang="el-GR" b="1" dirty="0" err="1"/>
              <a:t>εμμένεια</a:t>
            </a:r>
            <a:r>
              <a:rPr lang="el-GR" b="1" dirty="0"/>
              <a:t>»</a:t>
            </a:r>
          </a:p>
        </p:txBody>
      </p:sp>
      <p:sp>
        <p:nvSpPr>
          <p:cNvPr id="11" name="TextBox 10"/>
          <p:cNvSpPr txBox="1"/>
          <p:nvPr/>
        </p:nvSpPr>
        <p:spPr>
          <a:xfrm>
            <a:off x="251520" y="3717032"/>
            <a:ext cx="3024336" cy="1200329"/>
          </a:xfrm>
          <a:prstGeom prst="rect">
            <a:avLst/>
          </a:prstGeom>
          <a:noFill/>
        </p:spPr>
        <p:txBody>
          <a:bodyPr wrap="square" rtlCol="0">
            <a:spAutoFit/>
          </a:bodyPr>
          <a:lstStyle/>
          <a:p>
            <a:r>
              <a:rPr lang="fr-FR" dirty="0">
                <a:solidFill>
                  <a:srgbClr val="CCFFFF"/>
                </a:solidFill>
              </a:rPr>
              <a:t>Georges Bataille: </a:t>
            </a:r>
            <a:r>
              <a:rPr lang="fr-FR" i="1" dirty="0">
                <a:solidFill>
                  <a:srgbClr val="CCFFFF"/>
                </a:solidFill>
              </a:rPr>
              <a:t>La théorie de la religion</a:t>
            </a:r>
            <a:r>
              <a:rPr lang="fr-FR" dirty="0">
                <a:solidFill>
                  <a:srgbClr val="CCFFFF"/>
                </a:solidFill>
              </a:rPr>
              <a:t>, </a:t>
            </a:r>
            <a:r>
              <a:rPr lang="el-GR" dirty="0">
                <a:solidFill>
                  <a:srgbClr val="CCFFFF"/>
                </a:solidFill>
              </a:rPr>
              <a:t>στο </a:t>
            </a:r>
            <a:r>
              <a:rPr lang="fr-FR" i="1" dirty="0">
                <a:solidFill>
                  <a:srgbClr val="CCFFFF"/>
                </a:solidFill>
              </a:rPr>
              <a:t>Œuvres complètes</a:t>
            </a:r>
            <a:r>
              <a:rPr lang="fr-FR" dirty="0">
                <a:solidFill>
                  <a:srgbClr val="CCFFFF"/>
                </a:solidFill>
              </a:rPr>
              <a:t>, vol. </a:t>
            </a:r>
            <a:r>
              <a:rPr lang="en-US" dirty="0">
                <a:solidFill>
                  <a:srgbClr val="CCFFFF"/>
                </a:solidFill>
              </a:rPr>
              <a:t>VII, </a:t>
            </a:r>
            <a:r>
              <a:rPr lang="en-US" dirty="0" err="1">
                <a:solidFill>
                  <a:srgbClr val="CCFFFF"/>
                </a:solidFill>
              </a:rPr>
              <a:t>Gallimard</a:t>
            </a:r>
            <a:r>
              <a:rPr lang="en-US" dirty="0">
                <a:solidFill>
                  <a:srgbClr val="CCFFFF"/>
                </a:solidFill>
              </a:rPr>
              <a:t>, Paris 1976, (</a:t>
            </a:r>
            <a:r>
              <a:rPr lang="el-GR" dirty="0" err="1">
                <a:solidFill>
                  <a:srgbClr val="CCFFFF"/>
                </a:solidFill>
              </a:rPr>
              <a:t>σσ</a:t>
            </a:r>
            <a:r>
              <a:rPr lang="en-US" dirty="0">
                <a:solidFill>
                  <a:srgbClr val="CCFFFF"/>
                </a:solidFill>
              </a:rPr>
              <a:t>. 281- 361</a:t>
            </a:r>
            <a:endParaRPr lang="el-GR" dirty="0">
              <a:solidFill>
                <a:srgbClr val="CCFFFF"/>
              </a:solidFill>
            </a:endParaRPr>
          </a:p>
        </p:txBody>
      </p:sp>
    </p:spTree>
  </p:cSld>
  <p:clrMapOvr>
    <a:masterClrMapping/>
  </p:clrMapOvr>
  <p:transition>
    <p:zoom dir="in"/>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7384"/>
            <a:ext cx="9144000" cy="461665"/>
          </a:xfrm>
          <a:prstGeom prst="rect">
            <a:avLst/>
          </a:prstGeom>
          <a:noFill/>
        </p:spPr>
        <p:txBody>
          <a:bodyPr wrap="square" rtlCol="0">
            <a:spAutoFit/>
          </a:bodyPr>
          <a:lstStyle/>
          <a:p>
            <a:endParaRPr lang="el-GR" sz="2400" b="1" dirty="0">
              <a:solidFill>
                <a:srgbClr val="F9F7D3"/>
              </a:solidFill>
            </a:endParaRPr>
          </a:p>
        </p:txBody>
      </p:sp>
      <p:sp>
        <p:nvSpPr>
          <p:cNvPr id="6" name="Content Placeholder 5"/>
          <p:cNvSpPr>
            <a:spLocks noGrp="1"/>
          </p:cNvSpPr>
          <p:nvPr>
            <p:ph idx="1"/>
          </p:nvPr>
        </p:nvSpPr>
        <p:spPr>
          <a:xfrm>
            <a:off x="2987824" y="0"/>
            <a:ext cx="6156176" cy="6741368"/>
          </a:xfrm>
        </p:spPr>
        <p:txBody>
          <a:bodyPr>
            <a:normAutofit fontScale="77500" lnSpcReduction="20000"/>
          </a:bodyPr>
          <a:lstStyle/>
          <a:p>
            <a:r>
              <a:rPr lang="el-GR" dirty="0">
                <a:solidFill>
                  <a:srgbClr val="F9F7D3"/>
                </a:solidFill>
              </a:rPr>
              <a:t>Ο </a:t>
            </a:r>
            <a:r>
              <a:rPr lang="el-GR" dirty="0" err="1">
                <a:solidFill>
                  <a:srgbClr val="F9F7D3"/>
                </a:solidFill>
              </a:rPr>
              <a:t>χαϊντεγγεριανός</a:t>
            </a:r>
            <a:r>
              <a:rPr lang="el-GR" dirty="0">
                <a:solidFill>
                  <a:srgbClr val="F9F7D3"/>
                </a:solidFill>
              </a:rPr>
              <a:t> άνθρωπος στην </a:t>
            </a:r>
            <a:r>
              <a:rPr lang="el-GR" dirty="0" err="1">
                <a:solidFill>
                  <a:srgbClr val="F9F7D3"/>
                </a:solidFill>
              </a:rPr>
              <a:t>έκ</a:t>
            </a:r>
            <a:r>
              <a:rPr lang="el-GR" dirty="0">
                <a:solidFill>
                  <a:srgbClr val="F9F7D3"/>
                </a:solidFill>
              </a:rPr>
              <a:t>-</a:t>
            </a:r>
            <a:r>
              <a:rPr lang="el-GR" dirty="0" err="1">
                <a:solidFill>
                  <a:srgbClr val="F9F7D3"/>
                </a:solidFill>
              </a:rPr>
              <a:t>στασή</a:t>
            </a:r>
            <a:r>
              <a:rPr lang="el-GR" dirty="0">
                <a:solidFill>
                  <a:srgbClr val="F9F7D3"/>
                </a:solidFill>
              </a:rPr>
              <a:t> του είναι αυτό το </a:t>
            </a:r>
            <a:r>
              <a:rPr lang="en-US" dirty="0" err="1">
                <a:solidFill>
                  <a:srgbClr val="F9F7D3"/>
                </a:solidFill>
              </a:rPr>
              <a:t>Dasein</a:t>
            </a:r>
            <a:r>
              <a:rPr lang="el-GR" dirty="0">
                <a:solidFill>
                  <a:srgbClr val="F9F7D3"/>
                </a:solidFill>
              </a:rPr>
              <a:t> (εδωνά-</a:t>
            </a:r>
            <a:r>
              <a:rPr lang="el-GR" dirty="0" err="1">
                <a:solidFill>
                  <a:srgbClr val="F9F7D3"/>
                </a:solidFill>
              </a:rPr>
              <a:t>είναι</a:t>
            </a:r>
            <a:r>
              <a:rPr lang="el-GR" dirty="0">
                <a:solidFill>
                  <a:srgbClr val="F9F7D3"/>
                </a:solidFill>
              </a:rPr>
              <a:t>) που εντάσσει το «</a:t>
            </a:r>
            <a:r>
              <a:rPr lang="en-US" dirty="0" err="1">
                <a:solidFill>
                  <a:srgbClr val="F9F7D3"/>
                </a:solidFill>
              </a:rPr>
              <a:t>Da</a:t>
            </a:r>
            <a:r>
              <a:rPr lang="el-GR" dirty="0">
                <a:solidFill>
                  <a:srgbClr val="F9F7D3"/>
                </a:solidFill>
              </a:rPr>
              <a:t>» (εδωνά), δηλαδή το ξέφωτο του Είναι στη μέριμνα του εαυτού του. </a:t>
            </a:r>
            <a:r>
              <a:rPr lang="en-US" dirty="0">
                <a:solidFill>
                  <a:srgbClr val="F9F7D3"/>
                </a:solidFill>
              </a:rPr>
              <a:t>To</a:t>
            </a:r>
            <a:r>
              <a:rPr lang="el-GR" dirty="0">
                <a:solidFill>
                  <a:srgbClr val="F9F7D3"/>
                </a:solidFill>
              </a:rPr>
              <a:t> «</a:t>
            </a:r>
            <a:r>
              <a:rPr lang="en-US" dirty="0" err="1">
                <a:solidFill>
                  <a:srgbClr val="F9F7D3"/>
                </a:solidFill>
              </a:rPr>
              <a:t>Da</a:t>
            </a:r>
            <a:r>
              <a:rPr lang="el-GR" dirty="0">
                <a:solidFill>
                  <a:srgbClr val="F9F7D3"/>
                </a:solidFill>
              </a:rPr>
              <a:t>» του </a:t>
            </a:r>
            <a:r>
              <a:rPr lang="en-US" dirty="0" err="1">
                <a:solidFill>
                  <a:srgbClr val="F9F7D3"/>
                </a:solidFill>
              </a:rPr>
              <a:t>Dasein</a:t>
            </a:r>
            <a:r>
              <a:rPr lang="el-GR" dirty="0">
                <a:solidFill>
                  <a:srgbClr val="F9F7D3"/>
                </a:solidFill>
              </a:rPr>
              <a:t> διαχωρίζει τον κόσμο από το απλό περιβάλλον, τον άνθρωπο από το ζώο, καθώς το ζώο ενεργεί μόνο εξαρτημένο στο περιβάλλον του και ποτέ μέσα στον κόσμο.</a:t>
            </a:r>
          </a:p>
          <a:p>
            <a:endParaRPr lang="el-GR" dirty="0">
              <a:solidFill>
                <a:srgbClr val="F9F7D3"/>
              </a:solidFill>
            </a:endParaRPr>
          </a:p>
          <a:p>
            <a:r>
              <a:rPr lang="el-GR" dirty="0">
                <a:solidFill>
                  <a:srgbClr val="F9F7D3"/>
                </a:solidFill>
              </a:rPr>
              <a:t> Για το ζώο δεν υπάρχει καμία αλήθεια του Είναι, διότι δεν υπάρχει ούτε το μηδέν. Το ζώο εμφανίζεται έτσι ως στέρηση του κόσμου, στέρηση της εκ-</a:t>
            </a:r>
            <a:r>
              <a:rPr lang="el-GR" dirty="0" err="1">
                <a:solidFill>
                  <a:srgbClr val="F9F7D3"/>
                </a:solidFill>
              </a:rPr>
              <a:t>στατικότητας </a:t>
            </a:r>
            <a:r>
              <a:rPr lang="el-GR" dirty="0">
                <a:solidFill>
                  <a:srgbClr val="F9F7D3"/>
                </a:solidFill>
              </a:rPr>
              <a:t>ή στέρηση του μηδενός. Το ζώο στερείται όλα αυτά που προσιδιάζουν στον άνθρωπο και τον καθιστούν ένα είναι-προς-θάνατο (</a:t>
            </a:r>
            <a:r>
              <a:rPr lang="en-US" dirty="0" err="1">
                <a:solidFill>
                  <a:srgbClr val="F9F7D3"/>
                </a:solidFill>
              </a:rPr>
              <a:t>Sein</a:t>
            </a:r>
            <a:r>
              <a:rPr lang="en-US" dirty="0">
                <a:solidFill>
                  <a:srgbClr val="F9F7D3"/>
                </a:solidFill>
              </a:rPr>
              <a:t> </a:t>
            </a:r>
            <a:r>
              <a:rPr lang="en-US" dirty="0" err="1">
                <a:solidFill>
                  <a:srgbClr val="F9F7D3"/>
                </a:solidFill>
              </a:rPr>
              <a:t>zum</a:t>
            </a:r>
            <a:r>
              <a:rPr lang="en-US" dirty="0">
                <a:solidFill>
                  <a:srgbClr val="F9F7D3"/>
                </a:solidFill>
              </a:rPr>
              <a:t> </a:t>
            </a:r>
            <a:r>
              <a:rPr lang="en-US" dirty="0" err="1">
                <a:solidFill>
                  <a:srgbClr val="F9F7D3"/>
                </a:solidFill>
              </a:rPr>
              <a:t>Tode</a:t>
            </a:r>
            <a:r>
              <a:rPr lang="el-GR" dirty="0">
                <a:solidFill>
                  <a:srgbClr val="F9F7D3"/>
                </a:solidFill>
              </a:rPr>
              <a:t>), ένα θνητό ον, ένα ον που πεθαίνει. Άρα </a:t>
            </a:r>
            <a:r>
              <a:rPr lang="el-GR" dirty="0">
                <a:solidFill>
                  <a:srgbClr val="FFC000"/>
                </a:solidFill>
              </a:rPr>
              <a:t>το ζώο στερείται επίσης και τη θνητότητα </a:t>
            </a:r>
            <a:r>
              <a:rPr lang="el-GR" dirty="0">
                <a:solidFill>
                  <a:srgbClr val="F9F7D3"/>
                </a:solidFill>
              </a:rPr>
              <a:t>που προσιδιάζει στο είναι-προς-θάνατο, γι’ αυτό και δεν πεθαίνει. </a:t>
            </a:r>
          </a:p>
        </p:txBody>
      </p:sp>
      <p:pic>
        <p:nvPicPr>
          <p:cNvPr id="93186" name="Picture 2" descr="Αποτέλεσμα εικόνας για Heidegger"/>
          <p:cNvPicPr>
            <a:picLocks noChangeAspect="1" noChangeArrowheads="1"/>
          </p:cNvPicPr>
          <p:nvPr/>
        </p:nvPicPr>
        <p:blipFill>
          <a:blip r:embed="rId2" cstate="print"/>
          <a:srcRect/>
          <a:stretch>
            <a:fillRect/>
          </a:stretch>
        </p:blipFill>
        <p:spPr bwMode="auto">
          <a:xfrm>
            <a:off x="0" y="0"/>
            <a:ext cx="2771800" cy="3766220"/>
          </a:xfrm>
          <a:prstGeom prst="rect">
            <a:avLst/>
          </a:prstGeom>
          <a:noFill/>
        </p:spPr>
      </p:pic>
      <p:sp>
        <p:nvSpPr>
          <p:cNvPr id="5" name="TextBox 4"/>
          <p:cNvSpPr txBox="1"/>
          <p:nvPr/>
        </p:nvSpPr>
        <p:spPr>
          <a:xfrm>
            <a:off x="251520" y="4437112"/>
            <a:ext cx="2664296" cy="1754326"/>
          </a:xfrm>
          <a:prstGeom prst="rect">
            <a:avLst/>
          </a:prstGeom>
          <a:noFill/>
        </p:spPr>
        <p:txBody>
          <a:bodyPr wrap="square" rtlCol="0">
            <a:spAutoFit/>
          </a:bodyPr>
          <a:lstStyle/>
          <a:p>
            <a:r>
              <a:rPr lang="fr-FR" dirty="0">
                <a:solidFill>
                  <a:srgbClr val="FFFF00"/>
                </a:solidFill>
              </a:rPr>
              <a:t>Martin Heidegger: </a:t>
            </a:r>
            <a:r>
              <a:rPr lang="en-US" i="1" dirty="0">
                <a:solidFill>
                  <a:srgbClr val="FFFF00"/>
                </a:solidFill>
              </a:rPr>
              <a:t>The Fundamental  Concepts of Metaphysics. World, Finitude, Solitude</a:t>
            </a:r>
            <a:r>
              <a:rPr lang="en-US" dirty="0">
                <a:solidFill>
                  <a:srgbClr val="FFFF00"/>
                </a:solidFill>
              </a:rPr>
              <a:t>, Indiana University Press, Bloomington &amp; Indianapolis 1995</a:t>
            </a:r>
            <a:r>
              <a:rPr lang="el-GR" dirty="0">
                <a:solidFill>
                  <a:srgbClr val="FFFF00"/>
                </a:solidFill>
              </a:rPr>
              <a:t>.</a:t>
            </a:r>
          </a:p>
        </p:txBody>
      </p:sp>
    </p:spTree>
  </p:cSld>
  <p:clrMapOvr>
    <a:masterClrMapping/>
  </p:clrMapOvr>
  <p:transition>
    <p:zoom dir="in"/>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7384"/>
            <a:ext cx="9144000" cy="461665"/>
          </a:xfrm>
          <a:prstGeom prst="rect">
            <a:avLst/>
          </a:prstGeom>
          <a:noFill/>
        </p:spPr>
        <p:txBody>
          <a:bodyPr wrap="square" rtlCol="0">
            <a:spAutoFit/>
          </a:bodyPr>
          <a:lstStyle/>
          <a:p>
            <a:endParaRPr lang="el-GR" sz="2400" b="1" dirty="0">
              <a:solidFill>
                <a:srgbClr val="F9F7D3"/>
              </a:solidFill>
            </a:endParaRPr>
          </a:p>
        </p:txBody>
      </p:sp>
      <p:sp>
        <p:nvSpPr>
          <p:cNvPr id="6" name="Content Placeholder 5"/>
          <p:cNvSpPr>
            <a:spLocks noGrp="1"/>
          </p:cNvSpPr>
          <p:nvPr>
            <p:ph idx="1"/>
          </p:nvPr>
        </p:nvSpPr>
        <p:spPr>
          <a:xfrm>
            <a:off x="2339752" y="4365104"/>
            <a:ext cx="6804248" cy="2376264"/>
          </a:xfrm>
        </p:spPr>
        <p:txBody>
          <a:bodyPr>
            <a:normAutofit fontScale="70000" lnSpcReduction="20000"/>
          </a:bodyPr>
          <a:lstStyle/>
          <a:p>
            <a:pPr>
              <a:buNone/>
            </a:pPr>
            <a:r>
              <a:rPr lang="el-GR" b="1" dirty="0">
                <a:solidFill>
                  <a:srgbClr val="F9F7D3"/>
                </a:solidFill>
              </a:rPr>
              <a:t>Το ζώο, (έτσι σε αυτόν τον αποπνικτικό ενικό της λέξης) </a:t>
            </a:r>
            <a:r>
              <a:rPr lang="el-GR" b="1" i="1" dirty="0">
                <a:solidFill>
                  <a:srgbClr val="F9F7D3"/>
                </a:solidFill>
              </a:rPr>
              <a:t>τελευτά</a:t>
            </a:r>
            <a:r>
              <a:rPr lang="el-GR" b="1" dirty="0">
                <a:solidFill>
                  <a:srgbClr val="F9F7D3"/>
                </a:solidFill>
              </a:rPr>
              <a:t>, φτάνει στο τέλος (</a:t>
            </a:r>
            <a:r>
              <a:rPr lang="en-US" b="1" dirty="0" err="1">
                <a:solidFill>
                  <a:srgbClr val="F9F7D3"/>
                </a:solidFill>
              </a:rPr>
              <a:t>Verenden</a:t>
            </a:r>
            <a:r>
              <a:rPr lang="el-GR" b="1" dirty="0">
                <a:solidFill>
                  <a:srgbClr val="F9F7D3"/>
                </a:solidFill>
              </a:rPr>
              <a:t>, κοινή λέξη και για τον «ψόφο») τελειώνει όπως η μέρα, λήγει όπως μια προθεσμία, καταλήγει, περατώνεται όπως μια διαδικασία, ψοφάει, αλλά δεν πεθαίνει, δεν μπορεί να πεθάνει, δεν του επιτρέπεται να πεθάνει, αφού δεν εξίσταται προς την αλήθεια του Είναι, αφού απλώς </a:t>
            </a:r>
            <a:r>
              <a:rPr lang="el-GR" b="1" i="1" dirty="0">
                <a:solidFill>
                  <a:srgbClr val="FFC000"/>
                </a:solidFill>
              </a:rPr>
              <a:t>ζει</a:t>
            </a:r>
            <a:r>
              <a:rPr lang="el-GR" b="1" dirty="0">
                <a:solidFill>
                  <a:srgbClr val="F9F7D3"/>
                </a:solidFill>
              </a:rPr>
              <a:t> (ζώο, ζωντανό ον) και </a:t>
            </a:r>
            <a:r>
              <a:rPr lang="el-GR" b="1" dirty="0">
                <a:solidFill>
                  <a:srgbClr val="FFC000"/>
                </a:solidFill>
              </a:rPr>
              <a:t>δεν </a:t>
            </a:r>
            <a:r>
              <a:rPr lang="el-GR" b="1" i="1" dirty="0">
                <a:solidFill>
                  <a:srgbClr val="FFC000"/>
                </a:solidFill>
              </a:rPr>
              <a:t>υπάρχει</a:t>
            </a:r>
            <a:r>
              <a:rPr lang="el-GR" b="1" dirty="0">
                <a:solidFill>
                  <a:srgbClr val="F9F7D3"/>
                </a:solidFill>
              </a:rPr>
              <a:t>. </a:t>
            </a:r>
          </a:p>
          <a:p>
            <a:endParaRPr lang="el-GR" dirty="0">
              <a:solidFill>
                <a:srgbClr val="F9F7D3"/>
              </a:solidFill>
            </a:endParaRPr>
          </a:p>
          <a:p>
            <a:endParaRPr lang="el-GR" dirty="0">
              <a:solidFill>
                <a:srgbClr val="F9F7D3"/>
              </a:solidFill>
            </a:endParaRPr>
          </a:p>
        </p:txBody>
      </p:sp>
      <p:pic>
        <p:nvPicPr>
          <p:cNvPr id="93186" name="Picture 2" descr="Αποτέλεσμα εικόνας για Heidegger"/>
          <p:cNvPicPr>
            <a:picLocks noChangeAspect="1" noChangeArrowheads="1"/>
          </p:cNvPicPr>
          <p:nvPr/>
        </p:nvPicPr>
        <p:blipFill>
          <a:blip r:embed="rId2" cstate="print"/>
          <a:srcRect/>
          <a:stretch>
            <a:fillRect/>
          </a:stretch>
        </p:blipFill>
        <p:spPr bwMode="auto">
          <a:xfrm>
            <a:off x="0" y="0"/>
            <a:ext cx="2771800" cy="3766220"/>
          </a:xfrm>
          <a:prstGeom prst="rect">
            <a:avLst/>
          </a:prstGeom>
          <a:noFill/>
        </p:spPr>
      </p:pic>
      <p:sp>
        <p:nvSpPr>
          <p:cNvPr id="5" name="TextBox 4"/>
          <p:cNvSpPr txBox="1"/>
          <p:nvPr/>
        </p:nvSpPr>
        <p:spPr>
          <a:xfrm>
            <a:off x="-36512" y="3861048"/>
            <a:ext cx="2664296" cy="923330"/>
          </a:xfrm>
          <a:prstGeom prst="rect">
            <a:avLst/>
          </a:prstGeom>
          <a:noFill/>
        </p:spPr>
        <p:txBody>
          <a:bodyPr wrap="square" rtlCol="0">
            <a:spAutoFit/>
          </a:bodyPr>
          <a:lstStyle/>
          <a:p>
            <a:r>
              <a:rPr lang="fr-FR" dirty="0">
                <a:solidFill>
                  <a:srgbClr val="FFFF00"/>
                </a:solidFill>
              </a:rPr>
              <a:t>Martin Heidegger:</a:t>
            </a:r>
            <a:r>
              <a:rPr lang="el-GR" dirty="0">
                <a:solidFill>
                  <a:srgbClr val="FFFF00"/>
                </a:solidFill>
              </a:rPr>
              <a:t> </a:t>
            </a:r>
            <a:r>
              <a:rPr lang="el-GR" i="1" dirty="0">
                <a:solidFill>
                  <a:srgbClr val="FFFF00"/>
                </a:solidFill>
              </a:rPr>
              <a:t>Είναι και χρόνος</a:t>
            </a:r>
            <a:r>
              <a:rPr lang="el-GR" dirty="0">
                <a:solidFill>
                  <a:srgbClr val="FFFF00"/>
                </a:solidFill>
              </a:rPr>
              <a:t>, </a:t>
            </a:r>
            <a:r>
              <a:rPr lang="el-GR" dirty="0" err="1">
                <a:solidFill>
                  <a:srgbClr val="FFFF00"/>
                </a:solidFill>
              </a:rPr>
              <a:t>τόμ</a:t>
            </a:r>
            <a:r>
              <a:rPr lang="el-GR" dirty="0">
                <a:solidFill>
                  <a:srgbClr val="FFFF00"/>
                </a:solidFill>
              </a:rPr>
              <a:t>. Β΄, Δωδώνη, Αθήνα-Γιάννινα 1985.</a:t>
            </a:r>
          </a:p>
        </p:txBody>
      </p:sp>
      <p:sp>
        <p:nvSpPr>
          <p:cNvPr id="8" name="Oval Callout 7"/>
          <p:cNvSpPr/>
          <p:nvPr/>
        </p:nvSpPr>
        <p:spPr>
          <a:xfrm>
            <a:off x="2915816" y="0"/>
            <a:ext cx="5976664" cy="4293096"/>
          </a:xfrm>
          <a:prstGeom prst="wedgeEllipseCallout">
            <a:avLst>
              <a:gd name="adj1" fmla="val -57882"/>
              <a:gd name="adj2" fmla="val 12342"/>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l-GR" b="1" dirty="0">
                <a:solidFill>
                  <a:srgbClr val="F9F7D3"/>
                </a:solidFill>
              </a:rPr>
              <a:t>Θα συλλάβουμε ορολογικά την αποπεράτωση [</a:t>
            </a:r>
            <a:r>
              <a:rPr lang="en-US" b="1" dirty="0" err="1">
                <a:solidFill>
                  <a:srgbClr val="F9F7D3"/>
                </a:solidFill>
              </a:rPr>
              <a:t>Enden</a:t>
            </a:r>
            <a:r>
              <a:rPr lang="el-GR" b="1" dirty="0">
                <a:solidFill>
                  <a:srgbClr val="F9F7D3"/>
                </a:solidFill>
              </a:rPr>
              <a:t>] ενός ζωντανού ως ψόφο. Η διαφορά μπορεί να γίνει ορατή, μόνο αν η αποπεράτωση που χαρακτηρίζει το Εδωνά-Είναι διαχωριστεί από το τέλος μιας ζωής.</a:t>
            </a:r>
          </a:p>
          <a:p>
            <a:r>
              <a:rPr lang="el-GR" b="1" dirty="0">
                <a:solidFill>
                  <a:srgbClr val="F9F7D3"/>
                </a:solidFill>
              </a:rPr>
              <a:t> </a:t>
            </a:r>
          </a:p>
          <a:p>
            <a:r>
              <a:rPr lang="el-GR" b="1" dirty="0">
                <a:solidFill>
                  <a:srgbClr val="F9F7D3"/>
                </a:solidFill>
              </a:rPr>
              <a:t>«</a:t>
            </a:r>
            <a:r>
              <a:rPr lang="en-US" b="1" dirty="0">
                <a:solidFill>
                  <a:srgbClr val="F9F7D3"/>
                </a:solidFill>
              </a:rPr>
              <a:t>T</a:t>
            </a:r>
            <a:r>
              <a:rPr lang="el-GR" b="1" dirty="0">
                <a:solidFill>
                  <a:srgbClr val="F9F7D3"/>
                </a:solidFill>
              </a:rPr>
              <a:t>ο ζώο δεν μπορεί να πεθάνει με την έννοια που το </a:t>
            </a:r>
            <a:r>
              <a:rPr lang="el-GR" b="1" dirty="0" err="1">
                <a:solidFill>
                  <a:srgbClr val="F9F7D3"/>
                </a:solidFill>
              </a:rPr>
              <a:t>θνήσκειν</a:t>
            </a:r>
            <a:r>
              <a:rPr lang="el-GR" b="1" dirty="0">
                <a:solidFill>
                  <a:srgbClr val="F9F7D3"/>
                </a:solidFill>
              </a:rPr>
              <a:t> εγγράφεται στα ανθρώπινα όντα, αλλά μπορεί μόνο να φτάσει σε ένα τέλος.</a:t>
            </a:r>
          </a:p>
          <a:p>
            <a:pPr algn="ctr"/>
            <a:endParaRPr lang="el-GR" dirty="0"/>
          </a:p>
        </p:txBody>
      </p:sp>
    </p:spTree>
  </p:cSld>
  <p:clrMapOvr>
    <a:masterClrMapping/>
  </p:clrMapOvr>
  <p:transition>
    <p:zoom dir="in"/>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b="1" dirty="0">
              <a:solidFill>
                <a:srgbClr val="F9F7D3"/>
              </a:solidFill>
            </a:endParaRPr>
          </a:p>
        </p:txBody>
      </p:sp>
      <p:sp>
        <p:nvSpPr>
          <p:cNvPr id="3" name="Subtitle 2"/>
          <p:cNvSpPr>
            <a:spLocks noGrp="1"/>
          </p:cNvSpPr>
          <p:nvPr>
            <p:ph type="subTitle" idx="1"/>
          </p:nvPr>
        </p:nvSpPr>
        <p:spPr>
          <a:xfrm>
            <a:off x="0" y="3645024"/>
            <a:ext cx="9144000" cy="3212976"/>
          </a:xfrm>
        </p:spPr>
        <p:txBody>
          <a:bodyPr>
            <a:normAutofit fontScale="70000" lnSpcReduction="20000"/>
          </a:bodyPr>
          <a:lstStyle/>
          <a:p>
            <a:r>
              <a:rPr lang="el-GR" b="1" dirty="0">
                <a:solidFill>
                  <a:srgbClr val="F9F7D3"/>
                </a:solidFill>
                <a:latin typeface="+mj-lt"/>
              </a:rPr>
              <a:t>Αυτά γράφει ο </a:t>
            </a:r>
            <a:r>
              <a:rPr lang="en-US" b="1" dirty="0">
                <a:solidFill>
                  <a:srgbClr val="F9F7D3"/>
                </a:solidFill>
                <a:latin typeface="+mj-lt"/>
              </a:rPr>
              <a:t>Heidegger</a:t>
            </a:r>
            <a:r>
              <a:rPr lang="el-GR" b="1" dirty="0">
                <a:solidFill>
                  <a:srgbClr val="F9F7D3"/>
                </a:solidFill>
                <a:latin typeface="+mj-lt"/>
              </a:rPr>
              <a:t> και ο </a:t>
            </a:r>
            <a:r>
              <a:rPr lang="en-US" b="1" dirty="0">
                <a:solidFill>
                  <a:srgbClr val="F9F7D3"/>
                </a:solidFill>
                <a:latin typeface="+mj-lt"/>
              </a:rPr>
              <a:t>Beuys</a:t>
            </a:r>
            <a:r>
              <a:rPr lang="el-GR" b="1" dirty="0">
                <a:solidFill>
                  <a:srgbClr val="F9F7D3"/>
                </a:solidFill>
                <a:latin typeface="+mj-lt"/>
              </a:rPr>
              <a:t> απαντά με τον νεκρό λαγό στην </a:t>
            </a:r>
            <a:r>
              <a:rPr lang="el-GR" b="1" i="1" dirty="0">
                <a:solidFill>
                  <a:srgbClr val="F9F7D3"/>
                </a:solidFill>
                <a:latin typeface="+mj-lt"/>
              </a:rPr>
              <a:t>ανοικτή</a:t>
            </a:r>
            <a:r>
              <a:rPr lang="el-GR" b="1" dirty="0">
                <a:solidFill>
                  <a:srgbClr val="F9F7D3"/>
                </a:solidFill>
                <a:latin typeface="+mj-lt"/>
              </a:rPr>
              <a:t> αγκαλιά του, να του μουρμουρίζει </a:t>
            </a:r>
            <a:r>
              <a:rPr lang="el-GR" b="1" i="1" dirty="0">
                <a:solidFill>
                  <a:srgbClr val="F9F7D3"/>
                </a:solidFill>
                <a:latin typeface="+mj-lt"/>
              </a:rPr>
              <a:t>κάτι</a:t>
            </a:r>
            <a:r>
              <a:rPr lang="el-GR" b="1" dirty="0">
                <a:solidFill>
                  <a:srgbClr val="F9F7D3"/>
                </a:solidFill>
                <a:latin typeface="+mj-lt"/>
              </a:rPr>
              <a:t>. </a:t>
            </a:r>
          </a:p>
          <a:p>
            <a:r>
              <a:rPr lang="el-GR" b="1" dirty="0">
                <a:solidFill>
                  <a:srgbClr val="F9F7D3"/>
                </a:solidFill>
                <a:latin typeface="+mj-lt"/>
              </a:rPr>
              <a:t>Και αν αυτό το </a:t>
            </a:r>
            <a:r>
              <a:rPr lang="el-GR" b="1" i="1" dirty="0">
                <a:solidFill>
                  <a:srgbClr val="F9F7D3"/>
                </a:solidFill>
                <a:latin typeface="+mj-lt"/>
              </a:rPr>
              <a:t>κάτι</a:t>
            </a:r>
            <a:r>
              <a:rPr lang="el-GR" b="1" dirty="0">
                <a:solidFill>
                  <a:srgbClr val="F9F7D3"/>
                </a:solidFill>
                <a:latin typeface="+mj-lt"/>
              </a:rPr>
              <a:t> δεν ήταν εξηγήσεις των πινάκων αλλά τα λόγια του </a:t>
            </a:r>
            <a:r>
              <a:rPr lang="en-US" b="1" dirty="0">
                <a:solidFill>
                  <a:srgbClr val="F9F7D3"/>
                </a:solidFill>
                <a:latin typeface="+mj-lt"/>
              </a:rPr>
              <a:t>Heidegger</a:t>
            </a:r>
            <a:r>
              <a:rPr lang="el-GR" b="1" dirty="0">
                <a:solidFill>
                  <a:srgbClr val="F9F7D3"/>
                </a:solidFill>
                <a:latin typeface="+mj-lt"/>
              </a:rPr>
              <a:t>; </a:t>
            </a:r>
          </a:p>
          <a:p>
            <a:endParaRPr lang="el-GR" b="1" dirty="0">
              <a:solidFill>
                <a:srgbClr val="F9F7D3"/>
              </a:solidFill>
              <a:latin typeface="+mj-lt"/>
            </a:endParaRPr>
          </a:p>
          <a:p>
            <a:r>
              <a:rPr lang="el-GR" b="1" dirty="0">
                <a:solidFill>
                  <a:srgbClr val="F9F7D3"/>
                </a:solidFill>
                <a:latin typeface="+mj-lt"/>
              </a:rPr>
              <a:t>Μήπως τότε το μουρμουρητό του καλλιτέχνη, κατά τη διάρκεια της </a:t>
            </a:r>
            <a:r>
              <a:rPr lang="en-US" b="1" dirty="0">
                <a:solidFill>
                  <a:srgbClr val="F9F7D3"/>
                </a:solidFill>
                <a:latin typeface="+mj-lt"/>
              </a:rPr>
              <a:t>performance</a:t>
            </a:r>
            <a:r>
              <a:rPr lang="el-GR" b="1" dirty="0">
                <a:solidFill>
                  <a:srgbClr val="F9F7D3"/>
                </a:solidFill>
                <a:latin typeface="+mj-lt"/>
              </a:rPr>
              <a:t>, προς τον νεκρό και όχι ψόφιο λαγό που κρατά στην </a:t>
            </a:r>
            <a:r>
              <a:rPr lang="el-GR" b="1" i="1" dirty="0">
                <a:solidFill>
                  <a:srgbClr val="F9F7D3"/>
                </a:solidFill>
                <a:latin typeface="+mj-lt"/>
              </a:rPr>
              <a:t>ανοικτή</a:t>
            </a:r>
            <a:r>
              <a:rPr lang="el-GR" b="1" dirty="0">
                <a:solidFill>
                  <a:srgbClr val="F9F7D3"/>
                </a:solidFill>
                <a:latin typeface="+mj-lt"/>
              </a:rPr>
              <a:t> αγκαλιά του σαν συγγενή του, μήπως τότε, αναρωτιέμαι, το μουρμουρητό προς το ζώο είναι η καλύτερη δοκιμασία για μια φιλοσοφία της </a:t>
            </a:r>
            <a:r>
              <a:rPr lang="el-GR" b="1" dirty="0" err="1">
                <a:solidFill>
                  <a:srgbClr val="F9F7D3"/>
                </a:solidFill>
                <a:latin typeface="+mj-lt"/>
              </a:rPr>
              <a:t>ζωικότητας</a:t>
            </a:r>
            <a:r>
              <a:rPr lang="el-GR" b="1" dirty="0">
                <a:solidFill>
                  <a:srgbClr val="F9F7D3"/>
                </a:solidFill>
                <a:latin typeface="+mj-lt"/>
              </a:rPr>
              <a:t> που </a:t>
            </a:r>
            <a:r>
              <a:rPr lang="el-GR" b="1" dirty="0" err="1">
                <a:solidFill>
                  <a:srgbClr val="F9F7D3"/>
                </a:solidFill>
                <a:latin typeface="+mj-lt"/>
              </a:rPr>
              <a:t>εκδιπλώνεται</a:t>
            </a:r>
            <a:r>
              <a:rPr lang="el-GR" b="1" dirty="0">
                <a:solidFill>
                  <a:srgbClr val="F9F7D3"/>
                </a:solidFill>
                <a:latin typeface="+mj-lt"/>
              </a:rPr>
              <a:t> ως φιλοσοφία της στέρησης;</a:t>
            </a:r>
          </a:p>
          <a:p>
            <a:endParaRPr lang="el-GR" b="1" dirty="0">
              <a:solidFill>
                <a:srgbClr val="F9F7D3"/>
              </a:solidFill>
              <a:latin typeface="+mj-lt"/>
            </a:endParaRPr>
          </a:p>
        </p:txBody>
      </p:sp>
      <p:pic>
        <p:nvPicPr>
          <p:cNvPr id="3074" name="Picture 2" descr="C:\Users\user\Desktop\Διδακτορικά\Ζώα\Φωτό για ppt\beuys-νεκρός λαγός.jpg"/>
          <p:cNvPicPr>
            <a:picLocks noChangeAspect="1" noChangeArrowheads="1"/>
          </p:cNvPicPr>
          <p:nvPr/>
        </p:nvPicPr>
        <p:blipFill>
          <a:blip r:embed="rId2" cstate="print"/>
          <a:srcRect/>
          <a:stretch>
            <a:fillRect/>
          </a:stretch>
        </p:blipFill>
        <p:spPr bwMode="auto">
          <a:xfrm>
            <a:off x="-14796" y="-40968"/>
            <a:ext cx="9158796" cy="3685992"/>
          </a:xfrm>
          <a:prstGeom prst="rect">
            <a:avLst/>
          </a:prstGeom>
          <a:noFill/>
        </p:spPr>
      </p:pic>
    </p:spTree>
  </p:cSld>
  <p:clrMapOvr>
    <a:masterClrMapping/>
  </p:clrMapOvr>
  <p:transition>
    <p:zoom dir="in"/>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sp>
        <p:nvSpPr>
          <p:cNvPr id="7" name="TextBox 6"/>
          <p:cNvSpPr txBox="1"/>
          <p:nvPr/>
        </p:nvSpPr>
        <p:spPr>
          <a:xfrm>
            <a:off x="0" y="-27384"/>
            <a:ext cx="9144000" cy="400110"/>
          </a:xfrm>
          <a:prstGeom prst="rect">
            <a:avLst/>
          </a:prstGeom>
          <a:noFill/>
        </p:spPr>
        <p:txBody>
          <a:bodyPr wrap="square" rtlCol="0">
            <a:spAutoFit/>
          </a:bodyPr>
          <a:lstStyle/>
          <a:p>
            <a:endParaRPr lang="el-GR" sz="2000" b="1" dirty="0">
              <a:solidFill>
                <a:srgbClr val="F9F7D3"/>
              </a:solidFill>
            </a:endParaRPr>
          </a:p>
        </p:txBody>
      </p:sp>
      <p:pic>
        <p:nvPicPr>
          <p:cNvPr id="92162" name="Picture 2" descr="Σχετική εικόνα"/>
          <p:cNvPicPr>
            <a:picLocks noChangeAspect="1" noChangeArrowheads="1"/>
          </p:cNvPicPr>
          <p:nvPr/>
        </p:nvPicPr>
        <p:blipFill>
          <a:blip r:embed="rId2" cstate="print"/>
          <a:srcRect/>
          <a:stretch>
            <a:fillRect/>
          </a:stretch>
        </p:blipFill>
        <p:spPr bwMode="auto">
          <a:xfrm>
            <a:off x="0" y="0"/>
            <a:ext cx="3811550" cy="2376264"/>
          </a:xfrm>
          <a:prstGeom prst="rect">
            <a:avLst/>
          </a:prstGeom>
          <a:noFill/>
        </p:spPr>
      </p:pic>
      <p:sp>
        <p:nvSpPr>
          <p:cNvPr id="5" name="Rounded Rectangle 4"/>
          <p:cNvSpPr/>
          <p:nvPr/>
        </p:nvSpPr>
        <p:spPr>
          <a:xfrm>
            <a:off x="0" y="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b="1" dirty="0"/>
              <a:t>					Τα </a:t>
            </a:r>
            <a:r>
              <a:rPr lang="en-US" b="1" dirty="0" err="1"/>
              <a:t>bestiaria</a:t>
            </a:r>
            <a:r>
              <a:rPr lang="el-GR" b="1" dirty="0"/>
              <a:t> του </a:t>
            </a:r>
            <a:r>
              <a:rPr lang="en-US" b="1" dirty="0"/>
              <a:t>Jan Fabre</a:t>
            </a:r>
            <a:r>
              <a:rPr lang="el-GR" b="1" dirty="0"/>
              <a:t>: ο εντομολόγος 					προπάππος και οι </a:t>
            </a:r>
            <a:r>
              <a:rPr lang="en-US" b="1" dirty="0"/>
              <a:t>performers</a:t>
            </a:r>
            <a:r>
              <a:rPr lang="el-GR" b="1" dirty="0"/>
              <a:t>-ζώα</a:t>
            </a:r>
            <a:endParaRPr lang="el-GR" dirty="0"/>
          </a:p>
          <a:p>
            <a:r>
              <a:rPr lang="el-GR" dirty="0"/>
              <a:t> </a:t>
            </a:r>
          </a:p>
          <a:p>
            <a:endParaRPr lang="el-GR" b="1" dirty="0"/>
          </a:p>
          <a:p>
            <a:endParaRPr lang="el-GR" b="1" dirty="0"/>
          </a:p>
          <a:p>
            <a:endParaRPr lang="el-GR" b="1" dirty="0"/>
          </a:p>
          <a:p>
            <a:endParaRPr lang="el-GR" b="1" dirty="0"/>
          </a:p>
          <a:p>
            <a:r>
              <a:rPr lang="el-GR" b="1" dirty="0"/>
              <a:t>					Οι σκηνές του βέλγου ζωγράφου, γλύπτη και 					σκηνοθέτη </a:t>
            </a:r>
            <a:r>
              <a:rPr lang="en-US" b="1" dirty="0"/>
              <a:t>Jan Fabre</a:t>
            </a:r>
            <a:r>
              <a:rPr lang="el-GR" b="1" dirty="0"/>
              <a:t> παρουσιάζουν πολύ συχνά 					ένα ζωολογικό περιεχόμενο. Ο γάλλος 						προπάππος του </a:t>
            </a:r>
            <a:r>
              <a:rPr lang="en-US" b="1" dirty="0"/>
              <a:t>Jean</a:t>
            </a:r>
            <a:r>
              <a:rPr lang="el-GR" b="1" dirty="0"/>
              <a:t>-</a:t>
            </a:r>
            <a:r>
              <a:rPr lang="en-US" b="1" dirty="0"/>
              <a:t>Henri Fabre</a:t>
            </a:r>
            <a:r>
              <a:rPr lang="el-GR" b="1" dirty="0"/>
              <a:t> ήταν ίσως ο 					σπουδαιότερος εντομολόγος της εποχής του. Ο δισέγγονός του διάβαζε και παρατηρούσε τις συμμετρίες στα φτερά των πεταλούδων, τα αυστηρά σχήματα στην κίνηση των εντόμων και τη μεγάλη οργανωτική τους ικανότητα, κάτι που προφανώς τον βοήθησε στους δικούς του σχεδιασμούς του χορού και της κινησιολογίας των ηθοποιών του. </a:t>
            </a:r>
          </a:p>
          <a:p>
            <a:r>
              <a:rPr lang="el-GR" b="1" dirty="0"/>
              <a:t>Η </a:t>
            </a:r>
            <a:r>
              <a:rPr lang="el-GR" b="1" dirty="0" err="1"/>
              <a:t>ζωικότητα</a:t>
            </a:r>
            <a:r>
              <a:rPr lang="el-GR" b="1" dirty="0"/>
              <a:t>, επομένως, των σκηνών του </a:t>
            </a:r>
            <a:r>
              <a:rPr lang="en-US" b="1" dirty="0"/>
              <a:t>Jan Fabre</a:t>
            </a:r>
            <a:r>
              <a:rPr lang="el-GR" b="1" dirty="0"/>
              <a:t> υπάρχει προτού καν εμφανιστούν τα ζώα σε αυτές τις σκηνές. Το ενδιαφέρον του για την εντομολογία και τη βιολογία γενικότερα επηρεάζει τον στόχο του να μελετήσει τα όρια του σώματος, τη </a:t>
            </a:r>
            <a:r>
              <a:rPr lang="el-GR" b="1" dirty="0" err="1"/>
              <a:t>σωματικότητα</a:t>
            </a:r>
            <a:r>
              <a:rPr lang="el-GR" b="1" dirty="0"/>
              <a:t> σε κατάσταση πόνου, οδύνης, εξουθένωσης, κινδύνου, άμυνας και επίθεσης. </a:t>
            </a:r>
          </a:p>
          <a:p>
            <a:endParaRPr lang="el-GR" b="1" dirty="0"/>
          </a:p>
          <a:p>
            <a:r>
              <a:rPr lang="el-GR" b="1" dirty="0"/>
              <a:t>Η μελέτη των βιολογικών θεμελίων της </a:t>
            </a:r>
            <a:r>
              <a:rPr lang="en-US" b="1" dirty="0"/>
              <a:t>performance</a:t>
            </a:r>
            <a:r>
              <a:rPr lang="el-GR" b="1" dirty="0"/>
              <a:t> συνδέουν, με την έννοια αυτήν, τον </a:t>
            </a:r>
            <a:r>
              <a:rPr lang="en-US" b="1" dirty="0"/>
              <a:t>Fabre</a:t>
            </a:r>
            <a:r>
              <a:rPr lang="el-GR" b="1" dirty="0"/>
              <a:t> με το προδρομικό έργο του </a:t>
            </a:r>
            <a:r>
              <a:rPr lang="en-US" b="1" dirty="0" err="1"/>
              <a:t>Vsevolod</a:t>
            </a:r>
            <a:r>
              <a:rPr lang="en-US" b="1" dirty="0"/>
              <a:t> </a:t>
            </a:r>
            <a:r>
              <a:rPr lang="en-US" b="1" dirty="0" err="1"/>
              <a:t>Meyerhold</a:t>
            </a:r>
            <a:r>
              <a:rPr lang="el-GR" b="1" dirty="0"/>
              <a:t> και του </a:t>
            </a:r>
            <a:r>
              <a:rPr lang="en-US" b="1" dirty="0" err="1"/>
              <a:t>Jerzy</a:t>
            </a:r>
            <a:r>
              <a:rPr lang="en-US" b="1" dirty="0"/>
              <a:t> </a:t>
            </a:r>
            <a:r>
              <a:rPr lang="en-US" b="1" dirty="0" err="1"/>
              <a:t>Grotowski</a:t>
            </a:r>
            <a:r>
              <a:rPr lang="el-GR" b="1" dirty="0"/>
              <a:t>. Πρότυπο παραμένει εδώ το ζωικό σώμα.</a:t>
            </a:r>
          </a:p>
          <a:p>
            <a:pPr algn="ctr"/>
            <a:endParaRPr lang="el-GR" dirty="0"/>
          </a:p>
        </p:txBody>
      </p:sp>
      <p:pic>
        <p:nvPicPr>
          <p:cNvPr id="92164" name="Picture 4" descr="Σχετική εικόνα"/>
          <p:cNvPicPr>
            <a:picLocks noChangeAspect="1" noChangeArrowheads="1"/>
          </p:cNvPicPr>
          <p:nvPr/>
        </p:nvPicPr>
        <p:blipFill>
          <a:blip r:embed="rId2" cstate="print">
            <a:duotone>
              <a:prstClr val="black"/>
              <a:schemeClr val="accent6">
                <a:tint val="45000"/>
                <a:satMod val="400000"/>
              </a:schemeClr>
            </a:duotone>
            <a:lum bright="20000"/>
          </a:blip>
          <a:srcRect/>
          <a:stretch>
            <a:fillRect/>
          </a:stretch>
        </p:blipFill>
        <p:spPr bwMode="auto">
          <a:xfrm>
            <a:off x="0" y="0"/>
            <a:ext cx="4283968" cy="3388696"/>
          </a:xfrm>
          <a:prstGeom prst="rect">
            <a:avLst/>
          </a:prstGeom>
          <a:ln>
            <a:noFill/>
          </a:ln>
          <a:effectLst>
            <a:softEdge rad="112500"/>
          </a:effectLst>
        </p:spPr>
      </p:pic>
    </p:spTree>
  </p:cSld>
  <p:clrMapOvr>
    <a:masterClrMapping/>
  </p:clrMapOvr>
  <p:transition>
    <p:zoom dir="in"/>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7384"/>
            <a:ext cx="9144000" cy="707886"/>
          </a:xfrm>
          <a:prstGeom prst="rect">
            <a:avLst/>
          </a:prstGeom>
          <a:noFill/>
        </p:spPr>
        <p:txBody>
          <a:bodyPr wrap="square" rtlCol="0">
            <a:spAutoFit/>
          </a:bodyPr>
          <a:lstStyle/>
          <a:p>
            <a:endParaRPr lang="el-GR" sz="2000" dirty="0"/>
          </a:p>
          <a:p>
            <a:endParaRPr lang="el-GR" sz="2000" b="1" dirty="0">
              <a:solidFill>
                <a:srgbClr val="F9F7D3"/>
              </a:solidFill>
            </a:endParaRPr>
          </a:p>
        </p:txBody>
      </p:sp>
      <p:sp>
        <p:nvSpPr>
          <p:cNvPr id="5" name="TextBox 4"/>
          <p:cNvSpPr txBox="1"/>
          <p:nvPr/>
        </p:nvSpPr>
        <p:spPr>
          <a:xfrm>
            <a:off x="0" y="0"/>
            <a:ext cx="9144000" cy="4893647"/>
          </a:xfrm>
          <a:prstGeom prst="rect">
            <a:avLst/>
          </a:prstGeom>
          <a:noFill/>
        </p:spPr>
        <p:txBody>
          <a:bodyPr wrap="square" rtlCol="0">
            <a:spAutoFit/>
          </a:bodyPr>
          <a:lstStyle/>
          <a:p>
            <a:r>
              <a:rPr lang="el-GR" sz="2400" b="1" dirty="0">
                <a:solidFill>
                  <a:srgbClr val="F9F7D3"/>
                </a:solidFill>
              </a:rPr>
              <a:t>Η «</a:t>
            </a:r>
            <a:r>
              <a:rPr lang="el-GR" sz="2400" b="1" dirty="0">
                <a:solidFill>
                  <a:srgbClr val="FFC000"/>
                </a:solidFill>
              </a:rPr>
              <a:t>φυσιολογική μέθοδος επιτέλεσης</a:t>
            </a:r>
            <a:r>
              <a:rPr lang="el-GR" sz="2400" b="1" dirty="0">
                <a:solidFill>
                  <a:srgbClr val="F9F7D3"/>
                </a:solidFill>
              </a:rPr>
              <a:t>» που χρησιμοποιεί ο σκηνοθέτης: </a:t>
            </a:r>
          </a:p>
          <a:p>
            <a:r>
              <a:rPr lang="el-GR" sz="2400" b="1" dirty="0">
                <a:solidFill>
                  <a:srgbClr val="F9F7D3"/>
                </a:solidFill>
              </a:rPr>
              <a:t>Οι ασκήσεις εμπνέονται από τη ζωική συμπεριφορά, (όχι μόνο για τις σκηνοθεσίες αλλά και για τα εικαστικά έργα του). Ζητά από τους ανθρώπους να κατανοήσουν τις διαφορετικές κινήσεις ενός θερμόαιμου και ενός ψυχρόαιμου ζώου και να ευθυγραμμιστούν με τη «φυσική οικονομία» τους, καθώς δεν θέλει να ξοδεύεται καθόλου ενέργεια. </a:t>
            </a:r>
          </a:p>
          <a:p>
            <a:endParaRPr lang="el-GR" sz="2400" b="1" dirty="0">
              <a:solidFill>
                <a:srgbClr val="F9F7D3"/>
              </a:solidFill>
            </a:endParaRPr>
          </a:p>
          <a:p>
            <a:r>
              <a:rPr lang="el-GR" sz="2400" b="1" dirty="0">
                <a:solidFill>
                  <a:srgbClr val="F9F7D3"/>
                </a:solidFill>
              </a:rPr>
              <a:t>Ο σκηνοθέτης θα ζητήσει από τον </a:t>
            </a:r>
            <a:r>
              <a:rPr lang="en-US" sz="2400" b="1" dirty="0">
                <a:solidFill>
                  <a:srgbClr val="F9F7D3"/>
                </a:solidFill>
              </a:rPr>
              <a:t>performer</a:t>
            </a:r>
            <a:r>
              <a:rPr lang="el-GR" sz="2400" b="1" dirty="0">
                <a:solidFill>
                  <a:srgbClr val="F9F7D3"/>
                </a:solidFill>
              </a:rPr>
              <a:t> να φανταστεί λ.χ. έναν χαμαιλέοντα να πιάνει ένα έντομο, </a:t>
            </a:r>
          </a:p>
          <a:p>
            <a:r>
              <a:rPr lang="el-GR" sz="2400" b="1" dirty="0">
                <a:solidFill>
                  <a:srgbClr val="F9F7D3"/>
                </a:solidFill>
              </a:rPr>
              <a:t>να του επιφέρει το θανάσιμο </a:t>
            </a:r>
          </a:p>
          <a:p>
            <a:r>
              <a:rPr lang="el-GR" sz="2400" b="1" dirty="0">
                <a:solidFill>
                  <a:srgbClr val="F9F7D3"/>
                </a:solidFill>
              </a:rPr>
              <a:t>δάγκωμα, να μεταφέρει την </a:t>
            </a:r>
          </a:p>
          <a:p>
            <a:r>
              <a:rPr lang="el-GR" sz="2400" b="1" dirty="0">
                <a:solidFill>
                  <a:srgbClr val="F9F7D3"/>
                </a:solidFill>
              </a:rPr>
              <a:t>τροφή του, να την μασά και να την </a:t>
            </a:r>
          </a:p>
          <a:p>
            <a:r>
              <a:rPr lang="el-GR" sz="2400" b="1" dirty="0">
                <a:solidFill>
                  <a:srgbClr val="F9F7D3"/>
                </a:solidFill>
              </a:rPr>
              <a:t>καταπίνει. </a:t>
            </a:r>
          </a:p>
        </p:txBody>
      </p:sp>
      <p:pic>
        <p:nvPicPr>
          <p:cNvPr id="89089" name="Picture 1"/>
          <p:cNvPicPr>
            <a:picLocks noChangeAspect="1" noChangeArrowheads="1"/>
          </p:cNvPicPr>
          <p:nvPr/>
        </p:nvPicPr>
        <p:blipFill>
          <a:blip r:embed="rId2" cstate="print"/>
          <a:srcRect/>
          <a:stretch>
            <a:fillRect/>
          </a:stretch>
        </p:blipFill>
        <p:spPr bwMode="auto">
          <a:xfrm>
            <a:off x="4139952" y="3068960"/>
            <a:ext cx="5004048" cy="3744416"/>
          </a:xfrm>
          <a:prstGeom prst="rect">
            <a:avLst/>
          </a:prstGeom>
          <a:ln>
            <a:noFill/>
          </a:ln>
          <a:effectLst>
            <a:softEdge rad="112500"/>
          </a:effectLst>
        </p:spPr>
      </p:pic>
    </p:spTree>
  </p:cSld>
  <p:clrMapOvr>
    <a:masterClrMapping/>
  </p:clrMapOvr>
  <p:transition>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l-GR" dirty="0"/>
              <a:t> </a:t>
            </a:r>
            <a:endParaRPr lang="en-US" dirty="0"/>
          </a:p>
          <a:p>
            <a:endParaRPr lang="el-GR" dirty="0"/>
          </a:p>
          <a:p>
            <a:endParaRPr lang="el-GR" dirty="0"/>
          </a:p>
          <a:p>
            <a:pPr lvl="4"/>
            <a:endParaRPr lang="el-GR" dirty="0"/>
          </a:p>
        </p:txBody>
      </p:sp>
      <p:pic>
        <p:nvPicPr>
          <p:cNvPr id="112642" name="Picture 2" descr="Αποτέλεσμα εικόνας για Kira O’Reilly: Inthewrongplaceness"/>
          <p:cNvPicPr>
            <a:picLocks noChangeAspect="1" noChangeArrowheads="1"/>
          </p:cNvPicPr>
          <p:nvPr/>
        </p:nvPicPr>
        <p:blipFill>
          <a:blip r:embed="rId2" cstate="print"/>
          <a:srcRect/>
          <a:stretch>
            <a:fillRect/>
          </a:stretch>
        </p:blipFill>
        <p:spPr bwMode="auto">
          <a:xfrm>
            <a:off x="-38447" y="0"/>
            <a:ext cx="9401233" cy="6869527"/>
          </a:xfrm>
          <a:prstGeom prst="rect">
            <a:avLst/>
          </a:prstGeom>
          <a:noFill/>
        </p:spPr>
      </p:pic>
    </p:spTree>
  </p:cSld>
  <p:clrMapOvr>
    <a:masterClrMapping/>
  </p:clrMapOvr>
  <p:transition>
    <p:zoom dir="in"/>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7384"/>
            <a:ext cx="9144000" cy="707886"/>
          </a:xfrm>
          <a:prstGeom prst="rect">
            <a:avLst/>
          </a:prstGeom>
          <a:noFill/>
        </p:spPr>
        <p:txBody>
          <a:bodyPr wrap="square" rtlCol="0">
            <a:spAutoFit/>
          </a:bodyPr>
          <a:lstStyle/>
          <a:p>
            <a:endParaRPr lang="el-GR" sz="2000" dirty="0"/>
          </a:p>
          <a:p>
            <a:endParaRPr lang="el-GR" sz="2000" b="1" dirty="0">
              <a:solidFill>
                <a:srgbClr val="F9F7D3"/>
              </a:solidFill>
            </a:endParaRPr>
          </a:p>
        </p:txBody>
      </p:sp>
      <p:pic>
        <p:nvPicPr>
          <p:cNvPr id="89089" name="Picture 1"/>
          <p:cNvPicPr>
            <a:picLocks noChangeAspect="1" noChangeArrowheads="1"/>
          </p:cNvPicPr>
          <p:nvPr/>
        </p:nvPicPr>
        <p:blipFill>
          <a:blip r:embed="rId2" cstate="print"/>
          <a:srcRect/>
          <a:stretch>
            <a:fillRect/>
          </a:stretch>
        </p:blipFill>
        <p:spPr bwMode="auto">
          <a:xfrm>
            <a:off x="0" y="0"/>
            <a:ext cx="9144000" cy="6813376"/>
          </a:xfrm>
          <a:prstGeom prst="rect">
            <a:avLst/>
          </a:prstGeom>
          <a:ln>
            <a:noFill/>
          </a:ln>
          <a:effectLst>
            <a:softEdge rad="112500"/>
          </a:effectLst>
        </p:spPr>
      </p:pic>
    </p:spTree>
  </p:cSld>
  <p:clrMapOvr>
    <a:masterClrMapping/>
  </p:clrMapOvr>
  <p:transition>
    <p:zoom dir="in"/>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7384"/>
            <a:ext cx="9144000" cy="707886"/>
          </a:xfrm>
          <a:prstGeom prst="rect">
            <a:avLst/>
          </a:prstGeom>
          <a:noFill/>
        </p:spPr>
        <p:txBody>
          <a:bodyPr wrap="square" rtlCol="0">
            <a:spAutoFit/>
          </a:bodyPr>
          <a:lstStyle/>
          <a:p>
            <a:endParaRPr lang="el-GR" sz="2000" dirty="0"/>
          </a:p>
          <a:p>
            <a:endParaRPr lang="el-GR" sz="2000" b="1" dirty="0">
              <a:solidFill>
                <a:srgbClr val="F9F7D3"/>
              </a:solidFill>
            </a:endParaRPr>
          </a:p>
        </p:txBody>
      </p:sp>
      <p:pic>
        <p:nvPicPr>
          <p:cNvPr id="164866" name="Picture 2"/>
          <p:cNvPicPr>
            <a:picLocks noChangeAspect="1" noChangeArrowheads="1"/>
          </p:cNvPicPr>
          <p:nvPr/>
        </p:nvPicPr>
        <p:blipFill>
          <a:blip r:embed="rId2" cstate="print"/>
          <a:srcRect/>
          <a:stretch>
            <a:fillRect/>
          </a:stretch>
        </p:blipFill>
        <p:spPr bwMode="auto">
          <a:xfrm>
            <a:off x="0" y="0"/>
            <a:ext cx="10134600" cy="9045624"/>
          </a:xfrm>
          <a:prstGeom prst="rect">
            <a:avLst/>
          </a:prstGeom>
          <a:noFill/>
          <a:ln w="9525">
            <a:noFill/>
            <a:miter lim="800000"/>
            <a:headEnd/>
            <a:tailEnd/>
          </a:ln>
        </p:spPr>
      </p:pic>
      <p:sp>
        <p:nvSpPr>
          <p:cNvPr id="5" name="TextBox 4"/>
          <p:cNvSpPr txBox="1"/>
          <p:nvPr/>
        </p:nvSpPr>
        <p:spPr>
          <a:xfrm>
            <a:off x="0" y="0"/>
            <a:ext cx="10116616" cy="3447098"/>
          </a:xfrm>
          <a:prstGeom prst="rect">
            <a:avLst/>
          </a:prstGeom>
          <a:noFill/>
        </p:spPr>
        <p:txBody>
          <a:bodyPr wrap="square" rtlCol="0">
            <a:spAutoFit/>
          </a:bodyPr>
          <a:lstStyle/>
          <a:p>
            <a:r>
              <a:rPr lang="el-GR" sz="2000" b="1" dirty="0">
                <a:solidFill>
                  <a:schemeClr val="tx1">
                    <a:lumMod val="95000"/>
                  </a:schemeClr>
                </a:solidFill>
              </a:rPr>
              <a:t>Αρκετά συχνά χρησιμοποιείται η άσκηση του </a:t>
            </a:r>
            <a:r>
              <a:rPr lang="el-GR" sz="2000" b="1" dirty="0">
                <a:solidFill>
                  <a:srgbClr val="FFC000"/>
                </a:solidFill>
              </a:rPr>
              <a:t>αιλουροειδούς</a:t>
            </a:r>
            <a:r>
              <a:rPr lang="el-GR" sz="2000" b="1" dirty="0">
                <a:solidFill>
                  <a:schemeClr val="tx1">
                    <a:lumMod val="95000"/>
                  </a:schemeClr>
                </a:solidFill>
              </a:rPr>
              <a:t>, που αιχμαλωτίζει τη λεία του με τρεις αναβαθμούς: καταδίωξη, ακινητοποίηση και εφόρμηση στο θήραμα. Αρκετές τέτοιες εντολές ασκήσεων επανέρχονται στη διαδικασία των δοκιμών, χρησιμοποιούν ως αφετηρία τους τη μίμηση της φωνής του ζώου και, αφού ολοκληρωθούν, αποκρυσταλλώνονται σε στερεότυπες σειρές μαθημάτων. Έτσι ,διαμορφώνεται και κατηγοριοποιείται η άσκηση της σαύρας, η άσκηση του εντόμου ή η άσκηση της τίγρης. </a:t>
            </a:r>
          </a:p>
          <a:p>
            <a:endParaRPr lang="el-GR" sz="2000" b="1" dirty="0">
              <a:solidFill>
                <a:schemeClr val="tx1">
                  <a:lumMod val="95000"/>
                </a:schemeClr>
              </a:solidFill>
            </a:endParaRPr>
          </a:p>
          <a:p>
            <a:r>
              <a:rPr lang="el-GR" sz="2000" b="1" dirty="0">
                <a:solidFill>
                  <a:schemeClr val="tx1">
                    <a:lumMod val="95000"/>
                  </a:schemeClr>
                </a:solidFill>
              </a:rPr>
              <a:t>Η </a:t>
            </a:r>
            <a:r>
              <a:rPr lang="el-GR" sz="2000" b="1" i="1" dirty="0">
                <a:solidFill>
                  <a:schemeClr val="tx1">
                    <a:lumMod val="95000"/>
                  </a:schemeClr>
                </a:solidFill>
              </a:rPr>
              <a:t>άσκηση της γάτας</a:t>
            </a:r>
            <a:r>
              <a:rPr lang="el-GR" sz="2000" b="1" dirty="0">
                <a:solidFill>
                  <a:schemeClr val="tx1">
                    <a:lumMod val="95000"/>
                  </a:schemeClr>
                </a:solidFill>
              </a:rPr>
              <a:t> λ.χ. απαιτεί από το ανθρώπινο σώμα να εκτελεί μεταβάσεις μεταξύ ακίνητων στάσεων, γρήγορες κινήσεις και δυναμικές αλλαγές κατεύθυνσης, όπως όταν η γάτα ετοιμάζεται να πηδήξει ή να διαφύγει από ένα εμπόδιο. </a:t>
            </a:r>
          </a:p>
          <a:p>
            <a:endParaRPr lang="el-GR" b="1" dirty="0">
              <a:solidFill>
                <a:schemeClr val="tx1">
                  <a:lumMod val="95000"/>
                </a:schemeClr>
              </a:solidFill>
            </a:endParaRPr>
          </a:p>
        </p:txBody>
      </p:sp>
    </p:spTree>
  </p:cSld>
  <p:clrMapOvr>
    <a:masterClrMapping/>
  </p:clrMapOvr>
  <p:transition>
    <p:zoom dir="in"/>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7384"/>
            <a:ext cx="9144000" cy="707886"/>
          </a:xfrm>
          <a:prstGeom prst="rect">
            <a:avLst/>
          </a:prstGeom>
          <a:noFill/>
        </p:spPr>
        <p:txBody>
          <a:bodyPr wrap="square" rtlCol="0">
            <a:spAutoFit/>
          </a:bodyPr>
          <a:lstStyle/>
          <a:p>
            <a:endParaRPr lang="el-GR" sz="2000" dirty="0"/>
          </a:p>
          <a:p>
            <a:endParaRPr lang="el-GR" sz="2000" b="1" dirty="0">
              <a:solidFill>
                <a:srgbClr val="F9F7D3"/>
              </a:solidFill>
            </a:endParaRPr>
          </a:p>
        </p:txBody>
      </p:sp>
      <p:pic>
        <p:nvPicPr>
          <p:cNvPr id="165890" name="Picture 2" descr="Σχετική εικόνα"/>
          <p:cNvPicPr>
            <a:picLocks noChangeAspect="1" noChangeArrowheads="1"/>
          </p:cNvPicPr>
          <p:nvPr/>
        </p:nvPicPr>
        <p:blipFill>
          <a:blip r:embed="rId2" cstate="print"/>
          <a:srcRect/>
          <a:stretch>
            <a:fillRect/>
          </a:stretch>
        </p:blipFill>
        <p:spPr bwMode="auto">
          <a:xfrm>
            <a:off x="35496" y="-27384"/>
            <a:ext cx="9323508" cy="3744416"/>
          </a:xfrm>
          <a:prstGeom prst="rect">
            <a:avLst/>
          </a:prstGeom>
          <a:ln>
            <a:noFill/>
          </a:ln>
          <a:effectLst>
            <a:softEdge rad="112500"/>
          </a:effectLst>
        </p:spPr>
      </p:pic>
      <p:sp>
        <p:nvSpPr>
          <p:cNvPr id="6" name="TextBox 5"/>
          <p:cNvSpPr txBox="1"/>
          <p:nvPr/>
        </p:nvSpPr>
        <p:spPr>
          <a:xfrm>
            <a:off x="179512" y="3818071"/>
            <a:ext cx="8964488" cy="3139321"/>
          </a:xfrm>
          <a:prstGeom prst="rect">
            <a:avLst/>
          </a:prstGeom>
          <a:noFill/>
        </p:spPr>
        <p:txBody>
          <a:bodyPr wrap="square" rtlCol="0">
            <a:spAutoFit/>
          </a:bodyPr>
          <a:lstStyle/>
          <a:p>
            <a:r>
              <a:rPr lang="el-GR" sz="2000" b="1" dirty="0">
                <a:solidFill>
                  <a:srgbClr val="F9F7D3"/>
                </a:solidFill>
              </a:rPr>
              <a:t>Στη θρυλική πλέον, σήμερα, παράσταση </a:t>
            </a:r>
            <a:r>
              <a:rPr lang="el-GR" sz="2000" b="1" i="1" dirty="0">
                <a:solidFill>
                  <a:srgbClr val="F9F7D3"/>
                </a:solidFill>
              </a:rPr>
              <a:t>Η δύναμη της θεατρικής τρέλας</a:t>
            </a:r>
            <a:r>
              <a:rPr lang="el-GR" sz="2000" b="1" dirty="0">
                <a:solidFill>
                  <a:srgbClr val="F9F7D3"/>
                </a:solidFill>
              </a:rPr>
              <a:t>  (Μπιενάλε της Βενετίας, θέατρο </a:t>
            </a:r>
            <a:r>
              <a:rPr lang="en-US" sz="2000" b="1" dirty="0">
                <a:solidFill>
                  <a:srgbClr val="F9F7D3"/>
                </a:solidFill>
              </a:rPr>
              <a:t>Carlo Goldoni</a:t>
            </a:r>
            <a:r>
              <a:rPr lang="el-GR" sz="2000" b="1" dirty="0">
                <a:solidFill>
                  <a:srgbClr val="F9F7D3"/>
                </a:solidFill>
              </a:rPr>
              <a:t>  1984) ο </a:t>
            </a:r>
            <a:r>
              <a:rPr lang="en-US" sz="2000" b="1" dirty="0">
                <a:solidFill>
                  <a:srgbClr val="F9F7D3"/>
                </a:solidFill>
              </a:rPr>
              <a:t>Fabre</a:t>
            </a:r>
            <a:r>
              <a:rPr lang="el-GR" sz="2000" b="1" dirty="0">
                <a:solidFill>
                  <a:srgbClr val="F9F7D3"/>
                </a:solidFill>
              </a:rPr>
              <a:t>, στον οποίο οφείλονται η γενική σύλληψη, η σκηνοθεσία, τα σκηνικά, οι φωτισμοί και η χορογραφία της παράστασης (ενώ συμμετοχή είχε και στον σχεδιασμό των κοστουμιών), θα χρησιμοποιήσει ζωντανά βατράχια στις αρχικές σκηνές και δύο παπαγάλους στο τέλος της παράστασης.</a:t>
            </a:r>
          </a:p>
          <a:p>
            <a:endParaRPr lang="el-GR" sz="2000" b="1" dirty="0">
              <a:solidFill>
                <a:srgbClr val="F9F7D3"/>
              </a:solidFill>
            </a:endParaRPr>
          </a:p>
          <a:p>
            <a:r>
              <a:rPr lang="el-GR" sz="2000" b="1" dirty="0">
                <a:solidFill>
                  <a:srgbClr val="F9F7D3"/>
                </a:solidFill>
              </a:rPr>
              <a:t> Οι παπαγάλοι είναι εκπαιδευμένοι να σκούζουν κάθε φορά που ένας άντρας </a:t>
            </a:r>
            <a:r>
              <a:rPr lang="en-US" sz="2000" b="1" dirty="0">
                <a:solidFill>
                  <a:srgbClr val="F9F7D3"/>
                </a:solidFill>
              </a:rPr>
              <a:t>performer</a:t>
            </a:r>
            <a:r>
              <a:rPr lang="el-GR" sz="2000" b="1" dirty="0">
                <a:solidFill>
                  <a:srgbClr val="F9F7D3"/>
                </a:solidFill>
              </a:rPr>
              <a:t> χαστουκίζει τους γυμνούς γλουτούς μιας γυναίκας </a:t>
            </a:r>
            <a:r>
              <a:rPr lang="en-US" sz="2000" b="1" dirty="0" err="1">
                <a:solidFill>
                  <a:srgbClr val="F9F7D3"/>
                </a:solidFill>
              </a:rPr>
              <a:t>performaer</a:t>
            </a:r>
            <a:r>
              <a:rPr lang="el-GR" sz="2000" b="1" dirty="0">
                <a:solidFill>
                  <a:srgbClr val="F9F7D3"/>
                </a:solidFill>
              </a:rPr>
              <a:t> που έχει ξαπλώσει στα γόνατά του. </a:t>
            </a:r>
          </a:p>
          <a:p>
            <a:endParaRPr lang="el-GR" dirty="0"/>
          </a:p>
        </p:txBody>
      </p:sp>
    </p:spTree>
  </p:cSld>
  <p:clrMapOvr>
    <a:masterClrMapping/>
  </p:clrMapOvr>
  <p:transition>
    <p:zoom dir="in"/>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sp>
        <p:nvSpPr>
          <p:cNvPr id="7" name="TextBox 6"/>
          <p:cNvSpPr txBox="1"/>
          <p:nvPr/>
        </p:nvSpPr>
        <p:spPr>
          <a:xfrm>
            <a:off x="0" y="-27384"/>
            <a:ext cx="9144000" cy="5016758"/>
          </a:xfrm>
          <a:prstGeom prst="rect">
            <a:avLst/>
          </a:prstGeom>
          <a:noFill/>
        </p:spPr>
        <p:txBody>
          <a:bodyPr wrap="square" rtlCol="0">
            <a:spAutoFit/>
          </a:bodyPr>
          <a:lstStyle/>
          <a:p>
            <a:r>
              <a:rPr lang="el-GR" sz="2000" b="1" dirty="0">
                <a:solidFill>
                  <a:srgbClr val="F9F7D3"/>
                </a:solidFill>
              </a:rPr>
              <a:t>Στο έργο </a:t>
            </a:r>
            <a:r>
              <a:rPr lang="el-GR" sz="2000" b="1" i="1" dirty="0">
                <a:solidFill>
                  <a:srgbClr val="F9F7D3"/>
                </a:solidFill>
              </a:rPr>
              <a:t>Το παλάτι στις τέσσερις το πρωί… </a:t>
            </a:r>
            <a:r>
              <a:rPr lang="en-US" sz="2000" b="1" i="1" dirty="0">
                <a:solidFill>
                  <a:srgbClr val="F9F7D3"/>
                </a:solidFill>
              </a:rPr>
              <a:t>A</a:t>
            </a:r>
            <a:r>
              <a:rPr lang="el-GR" sz="2000" b="1" i="1" dirty="0">
                <a:solidFill>
                  <a:srgbClr val="F9F7D3"/>
                </a:solidFill>
              </a:rPr>
              <a:t>.</a:t>
            </a:r>
            <a:r>
              <a:rPr lang="en-US" sz="2000" b="1" i="1" dirty="0">
                <a:solidFill>
                  <a:srgbClr val="F9F7D3"/>
                </a:solidFill>
              </a:rPr>
              <a:t>G</a:t>
            </a:r>
            <a:r>
              <a:rPr lang="el-GR" sz="2000" b="1" i="1" dirty="0">
                <a:solidFill>
                  <a:srgbClr val="F9F7D3"/>
                </a:solidFill>
              </a:rPr>
              <a:t>.</a:t>
            </a:r>
            <a:r>
              <a:rPr lang="el-GR" sz="2000" b="1" dirty="0">
                <a:solidFill>
                  <a:srgbClr val="F9F7D3"/>
                </a:solidFill>
              </a:rPr>
              <a:t>, εμπνευσμένο από το ομώνυμο γλυπτό έργο του </a:t>
            </a:r>
            <a:r>
              <a:rPr lang="el-GR" sz="2000" b="1" dirty="0" err="1">
                <a:solidFill>
                  <a:srgbClr val="F9F7D3"/>
                </a:solidFill>
              </a:rPr>
              <a:t>Alberto</a:t>
            </a:r>
            <a:r>
              <a:rPr lang="el-GR" sz="2000" b="1" dirty="0">
                <a:solidFill>
                  <a:srgbClr val="F9F7D3"/>
                </a:solidFill>
              </a:rPr>
              <a:t> </a:t>
            </a:r>
            <a:r>
              <a:rPr lang="el-GR" sz="2000" b="1" dirty="0" err="1">
                <a:solidFill>
                  <a:srgbClr val="F9F7D3"/>
                </a:solidFill>
              </a:rPr>
              <a:t>Giacometti</a:t>
            </a:r>
            <a:r>
              <a:rPr lang="el-GR" sz="2000" b="1" dirty="0">
                <a:solidFill>
                  <a:srgbClr val="F9F7D3"/>
                </a:solidFill>
              </a:rPr>
              <a:t>, γραμμένο και σκηνοθετημένο από τον ίδιο τον </a:t>
            </a:r>
            <a:r>
              <a:rPr lang="en-US" sz="2000" b="1" dirty="0">
                <a:solidFill>
                  <a:srgbClr val="F9F7D3"/>
                </a:solidFill>
              </a:rPr>
              <a:t>Fabre</a:t>
            </a:r>
            <a:r>
              <a:rPr lang="el-GR" sz="2000" b="1" dirty="0">
                <a:solidFill>
                  <a:srgbClr val="F9F7D3"/>
                </a:solidFill>
              </a:rPr>
              <a:t> στο </a:t>
            </a:r>
            <a:r>
              <a:rPr lang="en-US" sz="2000" b="1" dirty="0">
                <a:solidFill>
                  <a:srgbClr val="F9F7D3"/>
                </a:solidFill>
              </a:rPr>
              <a:t>Theater am </a:t>
            </a:r>
            <a:r>
              <a:rPr lang="en-US" sz="2000" b="1" dirty="0" err="1">
                <a:solidFill>
                  <a:srgbClr val="F9F7D3"/>
                </a:solidFill>
              </a:rPr>
              <a:t>Turm</a:t>
            </a:r>
            <a:r>
              <a:rPr lang="el-GR" sz="2000" b="1" dirty="0">
                <a:solidFill>
                  <a:srgbClr val="F9F7D3"/>
                </a:solidFill>
              </a:rPr>
              <a:t> της Φρανκφούρτης το 1989, φιλοξενούνται αρκετοί παπαγάλοι. </a:t>
            </a:r>
          </a:p>
          <a:p>
            <a:endParaRPr lang="el-GR" sz="2000" b="1" dirty="0">
              <a:solidFill>
                <a:srgbClr val="F9F7D3"/>
              </a:solidFill>
            </a:endParaRPr>
          </a:p>
          <a:p>
            <a:r>
              <a:rPr lang="el-GR" sz="2000" b="1" dirty="0">
                <a:solidFill>
                  <a:srgbClr val="F9F7D3"/>
                </a:solidFill>
              </a:rPr>
              <a:t>Στο δεύτερο δικό του έργο </a:t>
            </a:r>
            <a:r>
              <a:rPr lang="el-GR" sz="2000" b="1" i="1" dirty="0">
                <a:solidFill>
                  <a:srgbClr val="F9F7D3"/>
                </a:solidFill>
              </a:rPr>
              <a:t>Η συνέντευξη που πεθαίνει</a:t>
            </a:r>
            <a:r>
              <a:rPr lang="el-GR" sz="2000" b="1" dirty="0">
                <a:solidFill>
                  <a:srgbClr val="F9F7D3"/>
                </a:solidFill>
              </a:rPr>
              <a:t> , που σκηνοθετείται από τον ίδιο στο ίδιο θέατρο (1989), ψάρια σπαρταρούν επί σκηνής. </a:t>
            </a:r>
          </a:p>
          <a:p>
            <a:endParaRPr lang="el-GR" sz="2000" b="1" dirty="0">
              <a:solidFill>
                <a:srgbClr val="F9F7D3"/>
              </a:solidFill>
            </a:endParaRPr>
          </a:p>
          <a:p>
            <a:r>
              <a:rPr lang="el-GR" sz="2000" b="1" dirty="0">
                <a:solidFill>
                  <a:srgbClr val="FFC000"/>
                </a:solidFill>
              </a:rPr>
              <a:t>Για τον </a:t>
            </a:r>
            <a:r>
              <a:rPr lang="en-US" sz="2000" b="1" dirty="0">
                <a:solidFill>
                  <a:srgbClr val="FFC000"/>
                </a:solidFill>
              </a:rPr>
              <a:t>Fabre</a:t>
            </a:r>
            <a:r>
              <a:rPr lang="el-GR" sz="2000" b="1" dirty="0">
                <a:solidFill>
                  <a:srgbClr val="FFC000"/>
                </a:solidFill>
              </a:rPr>
              <a:t> η παράσταση αρθρώνεται στη βάση μιας ηθικής διαμάχης που έχει κατασταλεί μεταξύ της αισθητικής και της ηθικής.</a:t>
            </a:r>
            <a:endParaRPr lang="en-US" sz="2000" b="1" dirty="0">
              <a:solidFill>
                <a:srgbClr val="FFC000"/>
              </a:solidFill>
            </a:endParaRPr>
          </a:p>
          <a:p>
            <a:endParaRPr lang="en-US" sz="2000" b="1" dirty="0">
              <a:solidFill>
                <a:srgbClr val="F9F7D3"/>
              </a:solidFill>
            </a:endParaRPr>
          </a:p>
          <a:p>
            <a:endParaRPr lang="en-US" sz="2000" b="1" dirty="0">
              <a:solidFill>
                <a:srgbClr val="F9F7D3"/>
              </a:solidFill>
            </a:endParaRPr>
          </a:p>
          <a:p>
            <a:endParaRPr lang="el-GR" sz="2000" b="1" dirty="0">
              <a:solidFill>
                <a:srgbClr val="F9F7D3"/>
              </a:solidFill>
            </a:endParaRPr>
          </a:p>
          <a:p>
            <a:endParaRPr lang="el-GR" sz="2000" b="1" dirty="0">
              <a:solidFill>
                <a:srgbClr val="F9F7D3"/>
              </a:solidFill>
            </a:endParaRPr>
          </a:p>
          <a:p>
            <a:endParaRPr lang="el-GR" sz="2000" b="1" dirty="0">
              <a:solidFill>
                <a:srgbClr val="F9F7D3"/>
              </a:solidFill>
            </a:endParaRPr>
          </a:p>
          <a:p>
            <a:endParaRPr lang="el-GR" sz="2000" b="1" dirty="0">
              <a:solidFill>
                <a:srgbClr val="F9F7D3"/>
              </a:solidFill>
            </a:endParaRPr>
          </a:p>
        </p:txBody>
      </p:sp>
      <p:pic>
        <p:nvPicPr>
          <p:cNvPr id="2050" name="Picture 2" descr="Giacometti"/>
          <p:cNvPicPr>
            <a:picLocks noChangeAspect="1" noChangeArrowheads="1"/>
          </p:cNvPicPr>
          <p:nvPr/>
        </p:nvPicPr>
        <p:blipFill>
          <a:blip r:embed="rId2"/>
          <a:srcRect/>
          <a:stretch>
            <a:fillRect/>
          </a:stretch>
        </p:blipFill>
        <p:spPr bwMode="auto">
          <a:xfrm>
            <a:off x="-32" y="3095649"/>
            <a:ext cx="4714908" cy="3762375"/>
          </a:xfrm>
          <a:prstGeom prst="rect">
            <a:avLst/>
          </a:prstGeom>
          <a:noFill/>
          <a:ln w="9525">
            <a:noFill/>
            <a:miter lim="800000"/>
            <a:headEnd/>
            <a:tailEnd/>
          </a:ln>
        </p:spPr>
      </p:pic>
    </p:spTree>
  </p:cSld>
  <p:clrMapOvr>
    <a:masterClrMapping/>
  </p:clrMapOvr>
  <p:transition>
    <p:zoom dir="in"/>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sp>
        <p:nvSpPr>
          <p:cNvPr id="7" name="TextBox 6"/>
          <p:cNvSpPr txBox="1"/>
          <p:nvPr/>
        </p:nvSpPr>
        <p:spPr>
          <a:xfrm>
            <a:off x="0" y="-27384"/>
            <a:ext cx="9144000" cy="3785652"/>
          </a:xfrm>
          <a:prstGeom prst="rect">
            <a:avLst/>
          </a:prstGeom>
          <a:noFill/>
        </p:spPr>
        <p:txBody>
          <a:bodyPr wrap="square" rtlCol="0">
            <a:spAutoFit/>
          </a:bodyPr>
          <a:lstStyle/>
          <a:p>
            <a:endParaRPr lang="el-GR" sz="2000" b="1" dirty="0">
              <a:solidFill>
                <a:srgbClr val="F9F7D3"/>
              </a:solidFill>
            </a:endParaRPr>
          </a:p>
          <a:p>
            <a:r>
              <a:rPr lang="el-GR" sz="2000" b="1" dirty="0">
                <a:solidFill>
                  <a:srgbClr val="F9F7D3"/>
                </a:solidFill>
              </a:rPr>
              <a:t>Στο πρώτο μέρος της </a:t>
            </a:r>
            <a:r>
              <a:rPr lang="el-GR" sz="2000" b="1" dirty="0" err="1">
                <a:solidFill>
                  <a:srgbClr val="F9F7D3"/>
                </a:solidFill>
              </a:rPr>
              <a:t>οπερατικής</a:t>
            </a:r>
            <a:r>
              <a:rPr lang="el-GR" sz="2000" b="1" dirty="0">
                <a:solidFill>
                  <a:srgbClr val="F9F7D3"/>
                </a:solidFill>
              </a:rPr>
              <a:t> τριλογίας </a:t>
            </a:r>
            <a:r>
              <a:rPr lang="el-GR" sz="2000" b="1" i="1" dirty="0" err="1">
                <a:solidFill>
                  <a:srgbClr val="F9F7D3"/>
                </a:solidFill>
              </a:rPr>
              <a:t>Minds</a:t>
            </a:r>
            <a:r>
              <a:rPr lang="el-GR" sz="2000" b="1" i="1" dirty="0">
                <a:solidFill>
                  <a:srgbClr val="F9F7D3"/>
                </a:solidFill>
              </a:rPr>
              <a:t> of </a:t>
            </a:r>
            <a:r>
              <a:rPr lang="el-GR" sz="2000" b="1" i="1" dirty="0" err="1">
                <a:solidFill>
                  <a:srgbClr val="F9F7D3"/>
                </a:solidFill>
              </a:rPr>
              <a:t>Helena</a:t>
            </a:r>
            <a:r>
              <a:rPr lang="el-GR" sz="2000" b="1" i="1" dirty="0">
                <a:solidFill>
                  <a:srgbClr val="F9F7D3"/>
                </a:solidFill>
              </a:rPr>
              <a:t> </a:t>
            </a:r>
            <a:r>
              <a:rPr lang="el-GR" sz="2000" b="1" i="1" dirty="0" err="1">
                <a:solidFill>
                  <a:srgbClr val="F9F7D3"/>
                </a:solidFill>
              </a:rPr>
              <a:t>Troubleyn</a:t>
            </a:r>
            <a:r>
              <a:rPr lang="el-GR" sz="2000" b="1" dirty="0">
                <a:solidFill>
                  <a:srgbClr val="F9F7D3"/>
                </a:solidFill>
              </a:rPr>
              <a:t>, με τίτλο </a:t>
            </a:r>
            <a:r>
              <a:rPr lang="el-GR" sz="2000" b="1" i="1" dirty="0">
                <a:solidFill>
                  <a:srgbClr val="F9F7D3"/>
                </a:solidFill>
              </a:rPr>
              <a:t>Το ποτήρι στο κεφάλι είναι από γυαλί</a:t>
            </a:r>
            <a:r>
              <a:rPr lang="el-GR" sz="2000" b="1" dirty="0">
                <a:solidFill>
                  <a:srgbClr val="F9F7D3"/>
                </a:solidFill>
              </a:rPr>
              <a:t>  (1990), στην  Αμβέρσα, εμφανίζεται ένα αγόρι με μια αφρικανική κουκουβάγια στον ώμο. Μια παρόμοια κουκουβάγια θα δούμε στο </a:t>
            </a:r>
            <a:r>
              <a:rPr lang="en-US" sz="2000" b="1" i="1" dirty="0">
                <a:solidFill>
                  <a:srgbClr val="F9F7D3"/>
                </a:solidFill>
              </a:rPr>
              <a:t>Sweet Temptations</a:t>
            </a:r>
            <a:r>
              <a:rPr lang="el-GR" sz="2000" b="1" dirty="0">
                <a:solidFill>
                  <a:srgbClr val="F9F7D3"/>
                </a:solidFill>
              </a:rPr>
              <a:t> (Φεστιβάλ της Βιέννης 1991). </a:t>
            </a:r>
          </a:p>
          <a:p>
            <a:endParaRPr lang="el-GR" sz="2000" b="1" dirty="0">
              <a:solidFill>
                <a:srgbClr val="F9F7D3"/>
              </a:solidFill>
            </a:endParaRPr>
          </a:p>
          <a:p>
            <a:r>
              <a:rPr lang="el-GR" sz="2000" b="1" dirty="0">
                <a:solidFill>
                  <a:srgbClr val="F9F7D3"/>
                </a:solidFill>
              </a:rPr>
              <a:t>Στην παράσταση </a:t>
            </a:r>
            <a:r>
              <a:rPr lang="el-GR" sz="2000" b="1" i="1" dirty="0">
                <a:solidFill>
                  <a:srgbClr val="F9F7D3"/>
                </a:solidFill>
              </a:rPr>
              <a:t>Σιωπηλές κραυγές, δύσκολα όνειρα</a:t>
            </a:r>
            <a:r>
              <a:rPr lang="el-GR" sz="2000" b="1" dirty="0">
                <a:solidFill>
                  <a:srgbClr val="F9F7D3"/>
                </a:solidFill>
              </a:rPr>
              <a:t> (δεύτερο μέρος της ίδιας όπερας), </a:t>
            </a:r>
            <a:r>
              <a:rPr lang="el-GR" sz="2000" b="1" dirty="0" err="1">
                <a:solidFill>
                  <a:srgbClr val="F9F7D3"/>
                </a:solidFill>
              </a:rPr>
              <a:t>Staatstheather</a:t>
            </a:r>
            <a:r>
              <a:rPr lang="el-GR" sz="2000" b="1" dirty="0">
                <a:solidFill>
                  <a:srgbClr val="F9F7D3"/>
                </a:solidFill>
              </a:rPr>
              <a:t> του </a:t>
            </a:r>
            <a:r>
              <a:rPr lang="el-GR" sz="2000" b="1" dirty="0" err="1">
                <a:solidFill>
                  <a:srgbClr val="F9F7D3"/>
                </a:solidFill>
              </a:rPr>
              <a:t>Kassel</a:t>
            </a:r>
            <a:r>
              <a:rPr lang="el-GR" sz="2000" b="1" dirty="0">
                <a:solidFill>
                  <a:srgbClr val="F9F7D3"/>
                </a:solidFill>
              </a:rPr>
              <a:t>, 1992, η </a:t>
            </a:r>
            <a:r>
              <a:rPr lang="en-US" sz="2000" b="1" dirty="0" err="1">
                <a:solidFill>
                  <a:srgbClr val="F9F7D3"/>
                </a:solidFill>
              </a:rPr>
              <a:t>Fressia</a:t>
            </a:r>
            <a:r>
              <a:rPr lang="el-GR" sz="2000" b="1" dirty="0">
                <a:solidFill>
                  <a:srgbClr val="F9F7D3"/>
                </a:solidFill>
              </a:rPr>
              <a:t>, φανταστική κόρη της </a:t>
            </a:r>
            <a:r>
              <a:rPr lang="el-GR" sz="2000" b="1" dirty="0" err="1">
                <a:solidFill>
                  <a:srgbClr val="F9F7D3"/>
                </a:solidFill>
              </a:rPr>
              <a:t>Helena</a:t>
            </a:r>
            <a:r>
              <a:rPr lang="el-GR" sz="2000" b="1" dirty="0">
                <a:solidFill>
                  <a:srgbClr val="F9F7D3"/>
                </a:solidFill>
              </a:rPr>
              <a:t> </a:t>
            </a:r>
            <a:r>
              <a:rPr lang="el-GR" sz="2000" b="1" dirty="0" err="1">
                <a:solidFill>
                  <a:srgbClr val="F9F7D3"/>
                </a:solidFill>
              </a:rPr>
              <a:t>Troubleyn</a:t>
            </a:r>
            <a:r>
              <a:rPr lang="el-GR" sz="2000" b="1" dirty="0">
                <a:solidFill>
                  <a:srgbClr val="F9F7D3"/>
                </a:solidFill>
              </a:rPr>
              <a:t>, υψώνει μεγαλοπρεπώς με το χέρι της έναν αητό, με τον οποίο ο </a:t>
            </a:r>
            <a:r>
              <a:rPr lang="en-US" sz="2000" b="1" dirty="0">
                <a:solidFill>
                  <a:srgbClr val="F9F7D3"/>
                </a:solidFill>
              </a:rPr>
              <a:t>Fabre</a:t>
            </a:r>
            <a:r>
              <a:rPr lang="el-GR" sz="2000" b="1" dirty="0">
                <a:solidFill>
                  <a:srgbClr val="F9F7D3"/>
                </a:solidFill>
              </a:rPr>
              <a:t> συμβολίζει την αυτοκαταστροφή της </a:t>
            </a:r>
            <a:r>
              <a:rPr lang="el-GR" sz="2000" b="1" dirty="0" err="1">
                <a:solidFill>
                  <a:srgbClr val="F9F7D3"/>
                </a:solidFill>
              </a:rPr>
              <a:t>Helena</a:t>
            </a:r>
            <a:r>
              <a:rPr lang="el-GR" sz="2000" b="1" dirty="0">
                <a:solidFill>
                  <a:srgbClr val="F9F7D3"/>
                </a:solidFill>
              </a:rPr>
              <a:t>.</a:t>
            </a:r>
          </a:p>
          <a:p>
            <a:endParaRPr lang="el-GR" sz="2000" b="1" dirty="0">
              <a:solidFill>
                <a:srgbClr val="F9F7D3"/>
              </a:solidFill>
            </a:endParaRPr>
          </a:p>
          <a:p>
            <a:endParaRPr lang="el-GR" sz="2000" b="1" dirty="0">
              <a:solidFill>
                <a:srgbClr val="F9F7D3"/>
              </a:solidFill>
            </a:endParaRPr>
          </a:p>
        </p:txBody>
      </p:sp>
    </p:spTree>
  </p:cSld>
  <p:clrMapOvr>
    <a:masterClrMapping/>
  </p:clrMapOvr>
  <p:transition>
    <p:zoom dir="in"/>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sp>
        <p:nvSpPr>
          <p:cNvPr id="7" name="TextBox 6"/>
          <p:cNvSpPr txBox="1"/>
          <p:nvPr/>
        </p:nvSpPr>
        <p:spPr>
          <a:xfrm>
            <a:off x="0" y="-27384"/>
            <a:ext cx="9144000" cy="707886"/>
          </a:xfrm>
          <a:prstGeom prst="rect">
            <a:avLst/>
          </a:prstGeom>
          <a:noFill/>
        </p:spPr>
        <p:txBody>
          <a:bodyPr wrap="square" rtlCol="0">
            <a:spAutoFit/>
          </a:bodyPr>
          <a:lstStyle/>
          <a:p>
            <a:endParaRPr lang="el-GR" sz="2000" dirty="0"/>
          </a:p>
          <a:p>
            <a:endParaRPr lang="el-GR" sz="2000" b="1" dirty="0">
              <a:solidFill>
                <a:srgbClr val="F9F7D3"/>
              </a:solidFill>
            </a:endParaRPr>
          </a:p>
        </p:txBody>
      </p:sp>
      <p:sp>
        <p:nvSpPr>
          <p:cNvPr id="77826" name="AutoShape 2" descr="Αποτέλεσμα εικόνας για Randy Malamud"/>
          <p:cNvSpPr>
            <a:spLocks noChangeAspect="1" noChangeArrowheads="1"/>
          </p:cNvSpPr>
          <p:nvPr/>
        </p:nvSpPr>
        <p:spPr bwMode="auto">
          <a:xfrm>
            <a:off x="155575" y="-685800"/>
            <a:ext cx="1743075" cy="142875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 name="Rounded Rectangular Callout 5"/>
          <p:cNvSpPr/>
          <p:nvPr/>
        </p:nvSpPr>
        <p:spPr>
          <a:xfrm>
            <a:off x="0" y="0"/>
            <a:ext cx="5508104" cy="6858000"/>
          </a:xfrm>
          <a:prstGeom prst="wedgeRoundRectCallout">
            <a:avLst>
              <a:gd name="adj1" fmla="val 50109"/>
              <a:gd name="adj2" fmla="val -2500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dirty="0"/>
              <a:t>H </a:t>
            </a:r>
            <a:r>
              <a:rPr lang="el-GR" dirty="0"/>
              <a:t>παράσταση θα μπορούσε να θεωρηθεί ως μια </a:t>
            </a:r>
            <a:r>
              <a:rPr lang="en-US" dirty="0"/>
              <a:t>performance</a:t>
            </a:r>
            <a:r>
              <a:rPr lang="el-GR" dirty="0"/>
              <a:t> χορευτικού συλλογισμού περί των σχέσεων ανθρώπων και ζώων και της αοριστίας των ενδιάμεσων οριοθετήσεων στις σχέσεις αυτές. Η παράσταση αρχίζει με μια ζωική σκηνή: ένας ομιλών παπαγάλος και η κατά τα φαινόμενα εκπαιδεύτριά του επικεντρώνουν την προσοχή τους  στο ερώτημα: «</a:t>
            </a:r>
            <a:r>
              <a:rPr lang="el-GR" b="1" dirty="0">
                <a:solidFill>
                  <a:srgbClr val="0000FF"/>
                </a:solidFill>
              </a:rPr>
              <a:t>Ποιος είναι ο αφέντης</a:t>
            </a:r>
            <a:r>
              <a:rPr lang="el-GR" dirty="0"/>
              <a:t>»; Τα χρώματα του κοστουμιού της εκπαιδεύτριας θυμίζουν τα λαμπερά χρώματα του παπαγάλου. </a:t>
            </a:r>
          </a:p>
          <a:p>
            <a:endParaRPr lang="el-GR" dirty="0"/>
          </a:p>
          <a:p>
            <a:r>
              <a:rPr lang="el-GR" dirty="0"/>
              <a:t>Η διαρκής παρουσία και των δύο συνοδεύεται από περιοδικούς «ήχους» (κρωξίματα, σφυρίγματα και κερματισμένες φράσεις), τους οποίους υποτίθεται ότι προκαλεί ο παπαγάλος, αλλά παράγονται από κάποιους </a:t>
            </a:r>
            <a:r>
              <a:rPr lang="en-US" dirty="0"/>
              <a:t>performers</a:t>
            </a:r>
            <a:r>
              <a:rPr lang="el-GR" dirty="0"/>
              <a:t> και δημιουργούν ένα απρόβλεπτο ηχητικό υπέδαφος για την παράσταση. Παράλληλα προς το υπέδαφος αυτό, υπάρχει και ένα δεύτερο από τραγούδια σχετικά με τη σχέση ανθρώπων και ζώων. Ο </a:t>
            </a:r>
            <a:r>
              <a:rPr lang="en-US" dirty="0"/>
              <a:t>Fabre</a:t>
            </a:r>
            <a:r>
              <a:rPr lang="el-GR" dirty="0"/>
              <a:t> σχηματίζει έτσι ένα </a:t>
            </a:r>
            <a:r>
              <a:rPr lang="el-GR" b="1" dirty="0"/>
              <a:t>ηχητικό διακείμενο </a:t>
            </a:r>
            <a:r>
              <a:rPr lang="el-GR" dirty="0"/>
              <a:t>από οιονεί ζωικούς ήχους και τραγούδια για τα ζώα. </a:t>
            </a:r>
          </a:p>
        </p:txBody>
      </p:sp>
      <p:sp>
        <p:nvSpPr>
          <p:cNvPr id="8" name="TextBox 7"/>
          <p:cNvSpPr txBox="1"/>
          <p:nvPr/>
        </p:nvSpPr>
        <p:spPr>
          <a:xfrm>
            <a:off x="5724128" y="4316903"/>
            <a:ext cx="3419872" cy="646331"/>
          </a:xfrm>
          <a:prstGeom prst="rect">
            <a:avLst/>
          </a:prstGeom>
          <a:noFill/>
        </p:spPr>
        <p:txBody>
          <a:bodyPr wrap="square" rtlCol="0">
            <a:spAutoFit/>
          </a:bodyPr>
          <a:lstStyle/>
          <a:p>
            <a:r>
              <a:rPr lang="en-US" dirty="0">
                <a:solidFill>
                  <a:srgbClr val="CCFF99"/>
                </a:solidFill>
              </a:rPr>
              <a:t>Jan Fabre: </a:t>
            </a:r>
            <a:r>
              <a:rPr lang="en-US" i="1" dirty="0">
                <a:solidFill>
                  <a:schemeClr val="accent2"/>
                </a:solidFill>
              </a:rPr>
              <a:t>Parrots and Guinea Pigs,</a:t>
            </a:r>
            <a:r>
              <a:rPr lang="el-GR" dirty="0">
                <a:solidFill>
                  <a:schemeClr val="accent2"/>
                </a:solidFill>
              </a:rPr>
              <a:t> </a:t>
            </a:r>
            <a:r>
              <a:rPr lang="en-US" dirty="0">
                <a:solidFill>
                  <a:schemeClr val="accent2"/>
                </a:solidFill>
              </a:rPr>
              <a:t>Le </a:t>
            </a:r>
            <a:r>
              <a:rPr lang="en-US" dirty="0" err="1">
                <a:solidFill>
                  <a:schemeClr val="accent2"/>
                </a:solidFill>
              </a:rPr>
              <a:t>Maillon</a:t>
            </a:r>
            <a:r>
              <a:rPr lang="el-GR" dirty="0">
                <a:solidFill>
                  <a:schemeClr val="accent2"/>
                </a:solidFill>
              </a:rPr>
              <a:t> του Στρασβούργου</a:t>
            </a:r>
            <a:r>
              <a:rPr lang="en-US" dirty="0">
                <a:solidFill>
                  <a:schemeClr val="accent2"/>
                </a:solidFill>
              </a:rPr>
              <a:t>. </a:t>
            </a:r>
            <a:r>
              <a:rPr lang="el-GR" dirty="0">
                <a:solidFill>
                  <a:schemeClr val="accent2"/>
                </a:solidFill>
              </a:rPr>
              <a:t>2002 </a:t>
            </a:r>
          </a:p>
        </p:txBody>
      </p:sp>
      <p:pic>
        <p:nvPicPr>
          <p:cNvPr id="9" name="Picture 4" descr="Σχετική εικόνα"/>
          <p:cNvPicPr>
            <a:picLocks noChangeAspect="1" noChangeArrowheads="1"/>
          </p:cNvPicPr>
          <p:nvPr/>
        </p:nvPicPr>
        <p:blipFill>
          <a:blip r:embed="rId2" cstate="print">
            <a:duotone>
              <a:prstClr val="black"/>
              <a:schemeClr val="accent6">
                <a:tint val="45000"/>
                <a:satMod val="400000"/>
              </a:schemeClr>
            </a:duotone>
            <a:lum bright="20000"/>
          </a:blip>
          <a:srcRect/>
          <a:stretch>
            <a:fillRect/>
          </a:stretch>
        </p:blipFill>
        <p:spPr bwMode="auto">
          <a:xfrm>
            <a:off x="5436096" y="0"/>
            <a:ext cx="3707904" cy="3388696"/>
          </a:xfrm>
          <a:prstGeom prst="rect">
            <a:avLst/>
          </a:prstGeom>
          <a:ln>
            <a:noFill/>
          </a:ln>
          <a:effectLst>
            <a:softEdge rad="112500"/>
          </a:effectLst>
        </p:spPr>
      </p:pic>
    </p:spTree>
  </p:cSld>
  <p:clrMapOvr>
    <a:masterClrMapping/>
  </p:clrMapOvr>
  <p:transition>
    <p:zoom dir="in"/>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sp>
        <p:nvSpPr>
          <p:cNvPr id="7" name="TextBox 6"/>
          <p:cNvSpPr txBox="1"/>
          <p:nvPr/>
        </p:nvSpPr>
        <p:spPr>
          <a:xfrm>
            <a:off x="0" y="-27384"/>
            <a:ext cx="9144000" cy="707886"/>
          </a:xfrm>
          <a:prstGeom prst="rect">
            <a:avLst/>
          </a:prstGeom>
          <a:noFill/>
        </p:spPr>
        <p:txBody>
          <a:bodyPr wrap="square" rtlCol="0">
            <a:spAutoFit/>
          </a:bodyPr>
          <a:lstStyle/>
          <a:p>
            <a:endParaRPr lang="el-GR" sz="2000" dirty="0"/>
          </a:p>
          <a:p>
            <a:endParaRPr lang="el-GR" sz="2000" b="1" dirty="0">
              <a:solidFill>
                <a:srgbClr val="F9F7D3"/>
              </a:solidFill>
            </a:endParaRPr>
          </a:p>
        </p:txBody>
      </p:sp>
      <p:sp>
        <p:nvSpPr>
          <p:cNvPr id="77826" name="AutoShape 2" descr="Αποτέλεσμα εικόνας για Randy Malamud"/>
          <p:cNvSpPr>
            <a:spLocks noChangeAspect="1" noChangeArrowheads="1"/>
          </p:cNvSpPr>
          <p:nvPr/>
        </p:nvSpPr>
        <p:spPr bwMode="auto">
          <a:xfrm>
            <a:off x="155575" y="-685800"/>
            <a:ext cx="1743075" cy="142875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 name="Rounded Rectangular Callout 5"/>
          <p:cNvSpPr/>
          <p:nvPr/>
        </p:nvSpPr>
        <p:spPr>
          <a:xfrm>
            <a:off x="0" y="0"/>
            <a:ext cx="5508104" cy="6858000"/>
          </a:xfrm>
          <a:prstGeom prst="wedgeRoundRectCallout">
            <a:avLst>
              <a:gd name="adj1" fmla="val 50109"/>
              <a:gd name="adj2" fmla="val -2500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l-GR" b="1" dirty="0"/>
              <a:t>Η </a:t>
            </a:r>
            <a:r>
              <a:rPr lang="en-US" b="1" dirty="0"/>
              <a:t>performance</a:t>
            </a:r>
            <a:r>
              <a:rPr lang="el-GR" b="1" dirty="0"/>
              <a:t> συγχωνεύει την ανθρώπινη και τη ζωική δραστηριότητα, όπως φαίνεται από τη συνεχή παρουσία του ντουέτου παπαγάλος-εκπαιδεύτρια ή από τα κοστούμια και τις κινήσεις των χορευτών. Οι τελευταίοι, εντούτοις, όταν εμφανίζονται ως άνθρωποι και όχι ως ζώα, διατηρούν τα όρια μεταξύ των δύο κόσμων. Αυτό είναι ακόμα σαφέστερο στη </a:t>
            </a:r>
            <a:r>
              <a:rPr lang="en-US" b="1" dirty="0"/>
              <a:t>s</a:t>
            </a:r>
            <a:r>
              <a:rPr lang="el-GR" b="1" dirty="0"/>
              <a:t>é</a:t>
            </a:r>
            <a:r>
              <a:rPr lang="en-US" b="1" dirty="0" err="1"/>
              <a:t>quence</a:t>
            </a:r>
            <a:r>
              <a:rPr lang="en-US" b="1" dirty="0"/>
              <a:t> </a:t>
            </a:r>
            <a:r>
              <a:rPr lang="el-GR" b="1" dirty="0"/>
              <a:t>όπου ο χορός περιστοιχίζει το ντουέτο  και αφηγείται την παραβολική ιστορία «</a:t>
            </a:r>
            <a:r>
              <a:rPr lang="el-GR" b="1" u="sng" dirty="0"/>
              <a:t>Ο παπαγάλος και ο έμπορος</a:t>
            </a:r>
            <a:r>
              <a:rPr lang="el-GR" b="1" dirty="0"/>
              <a:t>», σχετικά με έναν παπαγάλο που φιλοδοξούσε να γίνει ανθρώπινο ον. Σαν να μιμούνται έναν παπαγάλο που μαθαίνει την ανθρώπινη ομιλία, εκφέρουν αργά την πρόταση «</a:t>
            </a:r>
            <a:r>
              <a:rPr lang="el-GR" b="1" dirty="0">
                <a:solidFill>
                  <a:srgbClr val="0000FF"/>
                </a:solidFill>
              </a:rPr>
              <a:t>Δεν-είμαι-</a:t>
            </a:r>
            <a:r>
              <a:rPr lang="el-GR" b="1" dirty="0" err="1">
                <a:solidFill>
                  <a:srgbClr val="0000FF"/>
                </a:solidFill>
              </a:rPr>
              <a:t>ζώο</a:t>
            </a:r>
            <a:r>
              <a:rPr lang="el-GR" b="1" dirty="0"/>
              <a:t>» (που παραπέμπει στην αριστουργηματική ταινία του </a:t>
            </a:r>
            <a:r>
              <a:rPr lang="el-GR" b="1" dirty="0" err="1"/>
              <a:t>David</a:t>
            </a:r>
            <a:r>
              <a:rPr lang="el-GR" b="1" dirty="0"/>
              <a:t> </a:t>
            </a:r>
            <a:r>
              <a:rPr lang="el-GR" b="1" dirty="0" err="1"/>
              <a:t>Lynch</a:t>
            </a:r>
            <a:r>
              <a:rPr lang="el-GR" b="1" i="1" dirty="0"/>
              <a:t> </a:t>
            </a:r>
            <a:r>
              <a:rPr lang="en-US" b="1" i="1" dirty="0"/>
              <a:t>The Elephant Man</a:t>
            </a:r>
            <a:r>
              <a:rPr lang="el-GR" b="1" dirty="0"/>
              <a:t> του 1980). Αυτή η εκφορά μάλιστα κλιμακώνεται από τους </a:t>
            </a:r>
            <a:r>
              <a:rPr lang="en-US" b="1" dirty="0"/>
              <a:t>performers</a:t>
            </a:r>
            <a:r>
              <a:rPr lang="el-GR" b="1" dirty="0"/>
              <a:t> καθώς κινούνται προς το προσκήνιο, όπου και καταρρέουν εξουθενωμένοι.</a:t>
            </a:r>
          </a:p>
        </p:txBody>
      </p:sp>
      <p:sp>
        <p:nvSpPr>
          <p:cNvPr id="167938" name="AutoShape 2" descr="Αποτέλεσμα εικόνας για Jan Fabre Parrots and Guinea Pigs"/>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67940" name="AutoShape 4" descr="Αποτέλεσμα εικόνας για Jan Fabre Parrots and Guinea Pigs"/>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67942" name="AutoShape 6" descr="Αποτέλεσμα εικόνας για Jan Fabre Parrots and Guinea Pigs"/>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67944" name="AutoShape 8" descr="Αποτέλεσμα εικόνας για Jan Fabre Parrots and Guinea Pigs"/>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67946" name="AutoShape 10" descr="Αποτέλεσμα εικόνας για Jan Fabre Parrots and Guinea Pigs"/>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67948" name="AutoShape 12" descr="Αποτέλεσμα εικόνας για Jan Fabre Parrots and Guinea Pigs"/>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67957" name="Picture 21" descr="Αποτέλεσμα εικόνας για Jan Fabre Parrots and Guinea Pigs"/>
          <p:cNvPicPr>
            <a:picLocks noChangeAspect="1" noChangeArrowheads="1"/>
          </p:cNvPicPr>
          <p:nvPr/>
        </p:nvPicPr>
        <p:blipFill>
          <a:blip r:embed="rId2" cstate="print"/>
          <a:srcRect/>
          <a:stretch>
            <a:fillRect/>
          </a:stretch>
        </p:blipFill>
        <p:spPr bwMode="auto">
          <a:xfrm>
            <a:off x="5220072" y="-236862"/>
            <a:ext cx="3923928" cy="7094862"/>
          </a:xfrm>
          <a:prstGeom prst="rect">
            <a:avLst/>
          </a:prstGeom>
          <a:ln>
            <a:noFill/>
          </a:ln>
          <a:effectLst>
            <a:softEdge rad="112500"/>
          </a:effectLst>
        </p:spPr>
      </p:pic>
    </p:spTree>
  </p:cSld>
  <p:clrMapOvr>
    <a:masterClrMapping/>
  </p:clrMapOvr>
  <p:transition>
    <p:zoom dir="in"/>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sp>
        <p:nvSpPr>
          <p:cNvPr id="7" name="TextBox 6"/>
          <p:cNvSpPr txBox="1"/>
          <p:nvPr/>
        </p:nvSpPr>
        <p:spPr>
          <a:xfrm>
            <a:off x="0" y="-27384"/>
            <a:ext cx="9144000" cy="707886"/>
          </a:xfrm>
          <a:prstGeom prst="rect">
            <a:avLst/>
          </a:prstGeom>
          <a:noFill/>
        </p:spPr>
        <p:txBody>
          <a:bodyPr wrap="square" rtlCol="0">
            <a:spAutoFit/>
          </a:bodyPr>
          <a:lstStyle/>
          <a:p>
            <a:endParaRPr lang="el-GR" sz="2000" dirty="0"/>
          </a:p>
          <a:p>
            <a:endParaRPr lang="el-GR" sz="2000" b="1" dirty="0">
              <a:solidFill>
                <a:srgbClr val="F9F7D3"/>
              </a:solidFill>
            </a:endParaRPr>
          </a:p>
        </p:txBody>
      </p:sp>
      <p:sp>
        <p:nvSpPr>
          <p:cNvPr id="77826" name="AutoShape 2" descr="Αποτέλεσμα εικόνας για Randy Malamud"/>
          <p:cNvSpPr>
            <a:spLocks noChangeAspect="1" noChangeArrowheads="1"/>
          </p:cNvSpPr>
          <p:nvPr/>
        </p:nvSpPr>
        <p:spPr bwMode="auto">
          <a:xfrm>
            <a:off x="155575" y="-685800"/>
            <a:ext cx="1743075" cy="142875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 name="Rounded Rectangular Callout 5"/>
          <p:cNvSpPr/>
          <p:nvPr/>
        </p:nvSpPr>
        <p:spPr>
          <a:xfrm>
            <a:off x="0" y="0"/>
            <a:ext cx="5508104" cy="6858000"/>
          </a:xfrm>
          <a:prstGeom prst="wedgeRoundRectCallout">
            <a:avLst>
              <a:gd name="adj1" fmla="val 50109"/>
              <a:gd name="adj2" fmla="val -2500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l-GR" b="1" dirty="0"/>
              <a:t>Πέφτει σκοτάδι και βλέπουμε πάλι την εκπαιδεύτρια να αναιρεί αυτήν τη φράση με μια αντίθετή της: «</a:t>
            </a:r>
            <a:r>
              <a:rPr lang="el-GR" b="1" dirty="0">
                <a:solidFill>
                  <a:srgbClr val="0000FF"/>
                </a:solidFill>
              </a:rPr>
              <a:t>τρέφονται όπως εγώ, εκπνέουν όπως εγώ</a:t>
            </a:r>
            <a:r>
              <a:rPr lang="el-GR" b="1" dirty="0"/>
              <a:t>». Η φράση θα πρέπει να συμπληρωθεί αντιστικτικά από το «δεν-είμαι-</a:t>
            </a:r>
            <a:r>
              <a:rPr lang="el-GR" b="1" dirty="0" err="1"/>
              <a:t>ζώο</a:t>
            </a:r>
            <a:r>
              <a:rPr lang="el-GR" b="1" dirty="0"/>
              <a:t>» για να αποκτήσει όλη τη δυναμική της. </a:t>
            </a:r>
          </a:p>
          <a:p>
            <a:endParaRPr lang="el-GR" b="1" dirty="0"/>
          </a:p>
          <a:p>
            <a:r>
              <a:rPr lang="el-GR" b="1" dirty="0"/>
              <a:t>Στο υπονοούμενο νοηματικό πλαίσιο της φράσης «εκπνέουν όπως εγώ» εγγράφεται και η </a:t>
            </a:r>
            <a:r>
              <a:rPr lang="el-GR" b="1" dirty="0" err="1"/>
              <a:t>ζωικότητα</a:t>
            </a:r>
            <a:r>
              <a:rPr lang="el-GR" b="1" dirty="0"/>
              <a:t> των γυναικείων μελών του θιάσου, τόσο με τη γυμνότητά τους όσο και με την κινησιολογία τους που αποτυπώνει στοιχεία της ζωικής κίνησης. Το ανθρώπινο ζώο μπορεί να περιφέρεται στη σκηνή τη στιγμή που κάποια μη ανθρώπινα ζώα φαίνονται με προβολές στο πίσω μέρος της σκηνής να είναι κλεισμένα σε εργαστήρια και σφαγεία. </a:t>
            </a:r>
          </a:p>
          <a:p>
            <a:endParaRPr lang="el-GR" b="1" dirty="0"/>
          </a:p>
        </p:txBody>
      </p:sp>
      <p:sp>
        <p:nvSpPr>
          <p:cNvPr id="167938" name="AutoShape 2" descr="Αποτέλεσμα εικόνας για Jan Fabre Parrots and Guinea Pigs"/>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67940" name="AutoShape 4" descr="Αποτέλεσμα εικόνας για Jan Fabre Parrots and Guinea Pigs"/>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67942" name="AutoShape 6" descr="Αποτέλεσμα εικόνας για Jan Fabre Parrots and Guinea Pigs"/>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67944" name="AutoShape 8" descr="Αποτέλεσμα εικόνας για Jan Fabre Parrots and Guinea Pigs"/>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67946" name="AutoShape 10" descr="Αποτέλεσμα εικόνας για Jan Fabre Parrots and Guinea Pigs"/>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67948" name="AutoShape 12" descr="Αποτέλεσμα εικόνας για Jan Fabre Parrots and Guinea Pigs"/>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1010" name="AutoShape 2" descr="Αποτέλεσμα εικόνας για Jan Fabre Parrots and Guinea Pigs"/>
          <p:cNvSpPr>
            <a:spLocks noChangeAspect="1" noChangeArrowheads="1"/>
          </p:cNvSpPr>
          <p:nvPr/>
        </p:nvSpPr>
        <p:spPr bwMode="auto">
          <a:xfrm>
            <a:off x="155575" y="-890588"/>
            <a:ext cx="2466975" cy="1857376"/>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1012" name="AutoShape 4" descr="Αποτέλεσμα εικόνας για Jan Fabre Parrots and Guinea Pigs"/>
          <p:cNvSpPr>
            <a:spLocks noChangeAspect="1" noChangeArrowheads="1"/>
          </p:cNvSpPr>
          <p:nvPr/>
        </p:nvSpPr>
        <p:spPr bwMode="auto">
          <a:xfrm>
            <a:off x="155575" y="-890588"/>
            <a:ext cx="2466975" cy="1857376"/>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1014" name="AutoShape 6" descr="Αποτέλεσμα εικόνας για Jan Fabre Parrots and Guinea Pigs"/>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1016" name="AutoShape 8" descr="Αποτέλεσμα εικόνας για Jan Fabre Parrots and Guinea Pigs"/>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71019" name="Picture 11" descr="Αποτέλεσμα εικόνας για Jan Fabre Parrots and Guinea Pigs"/>
          <p:cNvPicPr>
            <a:picLocks noChangeAspect="1" noChangeArrowheads="1"/>
          </p:cNvPicPr>
          <p:nvPr/>
        </p:nvPicPr>
        <p:blipFill>
          <a:blip r:embed="rId2" cstate="print"/>
          <a:srcRect/>
          <a:stretch>
            <a:fillRect/>
          </a:stretch>
        </p:blipFill>
        <p:spPr bwMode="auto">
          <a:xfrm>
            <a:off x="5508104" y="-34891"/>
            <a:ext cx="3635896" cy="6560235"/>
          </a:xfrm>
          <a:prstGeom prst="rect">
            <a:avLst/>
          </a:prstGeom>
          <a:noFill/>
        </p:spPr>
      </p:pic>
    </p:spTree>
  </p:cSld>
  <p:clrMapOvr>
    <a:masterClrMapping/>
  </p:clrMapOvr>
  <p:transition>
    <p:zoom dir="in"/>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sp>
        <p:nvSpPr>
          <p:cNvPr id="7" name="TextBox 6"/>
          <p:cNvSpPr txBox="1"/>
          <p:nvPr/>
        </p:nvSpPr>
        <p:spPr>
          <a:xfrm>
            <a:off x="0" y="-27384"/>
            <a:ext cx="9144000" cy="707886"/>
          </a:xfrm>
          <a:prstGeom prst="rect">
            <a:avLst/>
          </a:prstGeom>
          <a:noFill/>
        </p:spPr>
        <p:txBody>
          <a:bodyPr wrap="square" rtlCol="0">
            <a:spAutoFit/>
          </a:bodyPr>
          <a:lstStyle/>
          <a:p>
            <a:endParaRPr lang="el-GR" sz="2000" dirty="0"/>
          </a:p>
          <a:p>
            <a:endParaRPr lang="el-GR" sz="2000" b="1" dirty="0">
              <a:solidFill>
                <a:srgbClr val="F9F7D3"/>
              </a:solidFill>
            </a:endParaRPr>
          </a:p>
        </p:txBody>
      </p:sp>
      <p:sp>
        <p:nvSpPr>
          <p:cNvPr id="77826" name="AutoShape 2" descr="Αποτέλεσμα εικόνας για Randy Malamud"/>
          <p:cNvSpPr>
            <a:spLocks noChangeAspect="1" noChangeArrowheads="1"/>
          </p:cNvSpPr>
          <p:nvPr/>
        </p:nvSpPr>
        <p:spPr bwMode="auto">
          <a:xfrm>
            <a:off x="155575" y="-685800"/>
            <a:ext cx="1743075" cy="142875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 name="Rounded Rectangular Callout 5"/>
          <p:cNvSpPr/>
          <p:nvPr/>
        </p:nvSpPr>
        <p:spPr>
          <a:xfrm>
            <a:off x="0" y="0"/>
            <a:ext cx="4932040" cy="6858000"/>
          </a:xfrm>
          <a:prstGeom prst="wedgeRoundRectCallout">
            <a:avLst>
              <a:gd name="adj1" fmla="val 50109"/>
              <a:gd name="adj2" fmla="val -2500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l-GR" b="1" dirty="0"/>
              <a:t>Η </a:t>
            </a:r>
            <a:r>
              <a:rPr lang="el-GR" b="1" dirty="0" err="1"/>
              <a:t>ζωικότητα</a:t>
            </a:r>
            <a:r>
              <a:rPr lang="el-GR" b="1" dirty="0"/>
              <a:t> επιτείνεται και με </a:t>
            </a:r>
            <a:r>
              <a:rPr lang="el-GR" b="1" dirty="0" err="1"/>
              <a:t>γκροτέσκα</a:t>
            </a:r>
            <a:r>
              <a:rPr lang="el-GR" b="1" dirty="0"/>
              <a:t> κοστούμια γιγαντιαίων ζώων-παιχνιδιών, που δίνουν μια μεταμοντέρνα παρωδιακή εικόνα της σχέσης μας με τα ζώα: τα ζώα που μιλούν ανθρώπινα, οι άνθρωποι που «μιλούν» τη γλώσσα του ζωικού σώματος, τα ζώα στο σφαγείο του κρεοπωλείου, του εργαστηρίου και του θεάτρου. </a:t>
            </a:r>
          </a:p>
          <a:p>
            <a:endParaRPr lang="el-GR" b="1" dirty="0"/>
          </a:p>
          <a:p>
            <a:r>
              <a:rPr lang="el-GR" b="1" dirty="0"/>
              <a:t>Έντονες σαρκαστικές στιγμές για την ανθρώπινη σεξουαλικότητα και δη την ανδρική: οι άνδρες-ζώα επιδεικνύουν τα γεννητικά τους όργανα ενώπιον του κοινού, ενώ οι γυναίκες προσπαθούν να τα αποκρύψουν και χρησιμοποιούν παραινέσεις ακόμα και χαστούκια.</a:t>
            </a:r>
          </a:p>
          <a:p>
            <a:endParaRPr lang="el-GR" b="1" dirty="0"/>
          </a:p>
        </p:txBody>
      </p:sp>
      <p:sp>
        <p:nvSpPr>
          <p:cNvPr id="167938" name="AutoShape 2" descr="Αποτέλεσμα εικόνας για Jan Fabre Parrots and Guinea Pigs"/>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67940" name="AutoShape 4" descr="Αποτέλεσμα εικόνας για Jan Fabre Parrots and Guinea Pigs"/>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67942" name="AutoShape 6" descr="Αποτέλεσμα εικόνας για Jan Fabre Parrots and Guinea Pigs"/>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67944" name="AutoShape 8" descr="Αποτέλεσμα εικόνας για Jan Fabre Parrots and Guinea Pigs"/>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67946" name="AutoShape 10" descr="Αποτέλεσμα εικόνας για Jan Fabre Parrots and Guinea Pigs"/>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67948" name="AutoShape 12" descr="Αποτέλεσμα εικόνας για Jan Fabre Parrots and Guinea Pigs"/>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1010" name="AutoShape 2" descr="Αποτέλεσμα εικόνας για Jan Fabre Parrots and Guinea Pigs"/>
          <p:cNvSpPr>
            <a:spLocks noChangeAspect="1" noChangeArrowheads="1"/>
          </p:cNvSpPr>
          <p:nvPr/>
        </p:nvSpPr>
        <p:spPr bwMode="auto">
          <a:xfrm>
            <a:off x="155575" y="-890588"/>
            <a:ext cx="2466975" cy="1857376"/>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1012" name="AutoShape 4" descr="Αποτέλεσμα εικόνας για Jan Fabre Parrots and Guinea Pigs"/>
          <p:cNvSpPr>
            <a:spLocks noChangeAspect="1" noChangeArrowheads="1"/>
          </p:cNvSpPr>
          <p:nvPr/>
        </p:nvSpPr>
        <p:spPr bwMode="auto">
          <a:xfrm>
            <a:off x="155575" y="-890588"/>
            <a:ext cx="2466975" cy="1857376"/>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1014" name="AutoShape 6" descr="Αποτέλεσμα εικόνας για Jan Fabre Parrots and Guinea Pigs"/>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1016" name="AutoShape 8" descr="Αποτέλεσμα εικόνας για Jan Fabre Parrots and Guinea Pigs"/>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72034" name="Picture 2" descr="Σχετική εικόνα"/>
          <p:cNvPicPr>
            <a:picLocks noChangeAspect="1" noChangeArrowheads="1"/>
          </p:cNvPicPr>
          <p:nvPr/>
        </p:nvPicPr>
        <p:blipFill>
          <a:blip r:embed="rId2" cstate="print"/>
          <a:srcRect/>
          <a:stretch>
            <a:fillRect/>
          </a:stretch>
        </p:blipFill>
        <p:spPr bwMode="auto">
          <a:xfrm>
            <a:off x="4932040" y="0"/>
            <a:ext cx="4762500" cy="6858000"/>
          </a:xfrm>
          <a:prstGeom prst="rect">
            <a:avLst/>
          </a:prstGeom>
          <a:noFill/>
        </p:spPr>
      </p:pic>
    </p:spTree>
  </p:cSld>
  <p:clrMapOvr>
    <a:masterClrMapping/>
  </p:clrMapOvr>
  <p:transition>
    <p:zoom dir="in"/>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7384"/>
            <a:ext cx="9144000" cy="707886"/>
          </a:xfrm>
          <a:prstGeom prst="rect">
            <a:avLst/>
          </a:prstGeom>
          <a:noFill/>
        </p:spPr>
        <p:txBody>
          <a:bodyPr wrap="square" rtlCol="0">
            <a:spAutoFit/>
          </a:bodyPr>
          <a:lstStyle/>
          <a:p>
            <a:endParaRPr lang="el-GR" sz="2000" dirty="0"/>
          </a:p>
          <a:p>
            <a:endParaRPr lang="el-GR" sz="2000" b="1" dirty="0">
              <a:solidFill>
                <a:srgbClr val="F9F7D3"/>
              </a:solidFill>
            </a:endParaRPr>
          </a:p>
        </p:txBody>
      </p:sp>
      <p:sp>
        <p:nvSpPr>
          <p:cNvPr id="8" name="Rectangle 7"/>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		</a:t>
            </a:r>
            <a:r>
              <a:rPr lang="el-GR" sz="2000" b="1" dirty="0"/>
              <a:t>Σε μια διαδικασία </a:t>
            </a:r>
            <a:r>
              <a:rPr lang="el-GR" sz="2000" b="1" dirty="0">
                <a:solidFill>
                  <a:srgbClr val="0000FF"/>
                </a:solidFill>
              </a:rPr>
              <a:t>διαφορικής </a:t>
            </a:r>
            <a:r>
              <a:rPr lang="el-GR" sz="2000" b="1" dirty="0" err="1">
                <a:solidFill>
                  <a:srgbClr val="0000FF"/>
                </a:solidFill>
              </a:rPr>
              <a:t>επαναληπτικότητας</a:t>
            </a:r>
            <a:r>
              <a:rPr lang="el-GR" sz="2000" b="1" dirty="0">
                <a:solidFill>
                  <a:srgbClr val="0000FF"/>
                </a:solidFill>
              </a:rPr>
              <a:t> </a:t>
            </a:r>
            <a:r>
              <a:rPr lang="el-GR" sz="2000" b="1" dirty="0"/>
              <a:t>το </a:t>
            </a:r>
            <a:r>
              <a:rPr lang="en-US" sz="2000" b="1" i="1" dirty="0"/>
              <a:t>Parrots and </a:t>
            </a:r>
            <a:r>
              <a:rPr lang="el-GR" sz="2000" b="1" i="1" dirty="0"/>
              <a:t>		</a:t>
            </a:r>
            <a:r>
              <a:rPr lang="en-US" sz="2000" b="1" i="1" dirty="0"/>
              <a:t>Guinea Pigs</a:t>
            </a:r>
            <a:r>
              <a:rPr lang="en-US" sz="2000" b="1" dirty="0"/>
              <a:t> </a:t>
            </a:r>
            <a:r>
              <a:rPr lang="el-GR" sz="2000" b="1" dirty="0"/>
              <a:t>χρησιμοποιεί </a:t>
            </a:r>
            <a:r>
              <a:rPr lang="el-GR" sz="2000" b="1" dirty="0">
                <a:solidFill>
                  <a:srgbClr val="0000FF"/>
                </a:solidFill>
              </a:rPr>
              <a:t>δύο αντίστροφες σκηνές</a:t>
            </a:r>
            <a:r>
              <a:rPr lang="el-GR" sz="2000" b="1" dirty="0"/>
              <a:t>, δηλαδή δύο 		σκηνές με την ίδια δομή αλλά με αντεστραμμένους ρόλους. Στην 		πρώτη, οι </a:t>
            </a:r>
            <a:r>
              <a:rPr lang="en-US" sz="2000" b="1" dirty="0"/>
              <a:t>performers</a:t>
            </a:r>
            <a:r>
              <a:rPr lang="el-GR" sz="2000" b="1" dirty="0"/>
              <a:t>, αποθέτουν τα άδεια κοστούμια ζώων πάνω σε 		τραπέζια γύρω από τη σκηνή και τα μεταχειρίζονται με τρόπο βίαιο, 		επιθετικό, σεξουαλικό. Η βία αυτή παράγει διάφορα σωματικά υγρά, 		αληθινά ή όχι (ιδρώτας, σπέρμα, αίμα, ούρα) τα οποία στη συνέχεια 		βάζουν επιμελώς σε μπουκάλια που κρεμούν σε εμφανές σημείο πάνω από τον σκηνικό χώρο δράσης. </a:t>
            </a:r>
          </a:p>
          <a:p>
            <a:pPr algn="ctr"/>
            <a:endParaRPr lang="el-GR" sz="2000" b="1" dirty="0"/>
          </a:p>
          <a:p>
            <a:pPr algn="ctr"/>
            <a:r>
              <a:rPr lang="el-GR" sz="2000" b="1" dirty="0"/>
              <a:t>		Το σκηνικό θυμίζει προφανώς ένα εργαστήριο ζώων, το ταβάνι του οποίου πυκνώνει όλο και περισσότερο από αυτά τα αλλόκοτα μπουκάλια ανθρώπινων και ζωικών υγρών. </a:t>
            </a:r>
          </a:p>
          <a:p>
            <a:pPr algn="ctr"/>
            <a:endParaRPr lang="el-GR" sz="2000" b="1" dirty="0"/>
          </a:p>
          <a:p>
            <a:pPr algn="ctr"/>
            <a:r>
              <a:rPr lang="el-GR" sz="2000" b="1" dirty="0"/>
              <a:t>Ένας καυστικός υπαινιγμός για το πώς συγκροτούνται και πώς τροφοδοτούνται τα εργαστήρια ζώων; </a:t>
            </a:r>
          </a:p>
          <a:p>
            <a:pPr algn="ctr"/>
            <a:endParaRPr lang="el-GR" sz="2000" b="1" dirty="0"/>
          </a:p>
          <a:p>
            <a:pPr algn="ctr"/>
            <a:r>
              <a:rPr lang="el-GR" sz="2000" b="1" dirty="0"/>
              <a:t>Μια υπενθύμιση της φυσικής ομοιότητας ανθρώπινων και μη ανθρώπινων ζώων στη βάση των ζωτικών υγρών τους; </a:t>
            </a:r>
          </a:p>
          <a:p>
            <a:pPr algn="ctr"/>
            <a:endParaRPr lang="el-GR" sz="2000" b="1" dirty="0"/>
          </a:p>
          <a:p>
            <a:pPr algn="ctr"/>
            <a:r>
              <a:rPr lang="el-GR" sz="2000" b="1" dirty="0"/>
              <a:t>Μια παρήχηση του «εκπνέουν όπως εγώ» σε «ιδρώνουν όπως εγώ» ή «ματώνουν όπως εγώ»; </a:t>
            </a:r>
          </a:p>
          <a:p>
            <a:pPr algn="ctr"/>
            <a:endParaRPr lang="el-GR" b="1" dirty="0"/>
          </a:p>
        </p:txBody>
      </p:sp>
      <p:pic>
        <p:nvPicPr>
          <p:cNvPr id="87042" name="Picture 2" descr="Σχετική εικόνα"/>
          <p:cNvPicPr>
            <a:picLocks noChangeAspect="1" noChangeArrowheads="1"/>
          </p:cNvPicPr>
          <p:nvPr/>
        </p:nvPicPr>
        <p:blipFill>
          <a:blip r:embed="rId2" cstate="print"/>
          <a:srcRect/>
          <a:stretch>
            <a:fillRect/>
          </a:stretch>
        </p:blipFill>
        <p:spPr bwMode="auto">
          <a:xfrm>
            <a:off x="-180528" y="0"/>
            <a:ext cx="2195736" cy="3212976"/>
          </a:xfrm>
          <a:prstGeom prst="rect">
            <a:avLst/>
          </a:prstGeom>
          <a:noFill/>
        </p:spPr>
      </p:pic>
    </p:spTree>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l-GR" dirty="0"/>
              <a:t>                          </a:t>
            </a:r>
            <a:endParaRPr lang="el-GR" dirty="0">
              <a:solidFill>
                <a:srgbClr val="00FFFF"/>
              </a:solidFill>
            </a:endParaRPr>
          </a:p>
          <a:p>
            <a:pPr>
              <a:buNone/>
            </a:pPr>
            <a:r>
              <a:rPr lang="el-GR" dirty="0"/>
              <a:t>						</a:t>
            </a:r>
            <a:endParaRPr lang="en-US" dirty="0"/>
          </a:p>
          <a:p>
            <a:endParaRPr lang="en-US" dirty="0"/>
          </a:p>
          <a:p>
            <a:endParaRPr lang="el-GR" dirty="0"/>
          </a:p>
          <a:p>
            <a:endParaRPr lang="el-GR" dirty="0"/>
          </a:p>
          <a:p>
            <a:endParaRPr lang="el-GR" dirty="0"/>
          </a:p>
        </p:txBody>
      </p:sp>
      <p:sp>
        <p:nvSpPr>
          <p:cNvPr id="6" name="Rounded Rectangular Callout 5"/>
          <p:cNvSpPr/>
          <p:nvPr/>
        </p:nvSpPr>
        <p:spPr>
          <a:xfrm>
            <a:off x="0" y="0"/>
            <a:ext cx="4716016" cy="6858000"/>
          </a:xfrm>
          <a:prstGeom prst="wedgeRoundRectCallout">
            <a:avLst>
              <a:gd name="adj1" fmla="val -49897"/>
              <a:gd name="adj2" fmla="val 14281"/>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l-GR" sz="2000" b="1" dirty="0">
                <a:solidFill>
                  <a:srgbClr val="F9F7D3"/>
                </a:solidFill>
              </a:rPr>
              <a:t>Το </a:t>
            </a:r>
            <a:r>
              <a:rPr lang="el-GR" sz="2000" b="1" dirty="0" err="1">
                <a:solidFill>
                  <a:srgbClr val="F9F7D3"/>
                </a:solidFill>
              </a:rPr>
              <a:t>απεδαφικοποιημένο</a:t>
            </a:r>
            <a:r>
              <a:rPr lang="el-GR" sz="2000" b="1" dirty="0">
                <a:solidFill>
                  <a:srgbClr val="F9F7D3"/>
                </a:solidFill>
              </a:rPr>
              <a:t> σώμα της </a:t>
            </a:r>
            <a:r>
              <a:rPr lang="en-US" sz="2000" b="1" dirty="0">
                <a:solidFill>
                  <a:srgbClr val="F9F7D3"/>
                </a:solidFill>
              </a:rPr>
              <a:t>performer</a:t>
            </a:r>
            <a:r>
              <a:rPr lang="el-GR" sz="2000" b="1" dirty="0">
                <a:solidFill>
                  <a:srgbClr val="F9F7D3"/>
                </a:solidFill>
              </a:rPr>
              <a:t> φαίνεται τώρα να έχει χάσει τη δομή και το σχήμα του και να διατρέχεται από μη αναγώγιμους δυναμισμούς, από εντάσεις που το διαπερνούν. Στις περιπτύξεις του με το σώμα του χοίρου</a:t>
            </a:r>
            <a:r>
              <a:rPr lang="en-US" sz="2000" b="1" dirty="0">
                <a:solidFill>
                  <a:srgbClr val="F9F7D3"/>
                </a:solidFill>
              </a:rPr>
              <a:t>,</a:t>
            </a:r>
            <a:r>
              <a:rPr lang="el-GR" sz="2000" b="1" dirty="0">
                <a:solidFill>
                  <a:srgbClr val="F9F7D3"/>
                </a:solidFill>
              </a:rPr>
              <a:t> επομένως</a:t>
            </a:r>
            <a:r>
              <a:rPr lang="en-US" sz="2000" b="1" dirty="0">
                <a:solidFill>
                  <a:srgbClr val="F9F7D3"/>
                </a:solidFill>
              </a:rPr>
              <a:t>,</a:t>
            </a:r>
            <a:r>
              <a:rPr lang="el-GR" sz="2000" b="1" dirty="0">
                <a:solidFill>
                  <a:srgbClr val="F9F7D3"/>
                </a:solidFill>
              </a:rPr>
              <a:t> το σώμα της </a:t>
            </a:r>
            <a:r>
              <a:rPr lang="en-US" sz="2000" b="1" dirty="0">
                <a:solidFill>
                  <a:srgbClr val="F9F7D3"/>
                </a:solidFill>
              </a:rPr>
              <a:t>O</a:t>
            </a:r>
            <a:r>
              <a:rPr lang="el-GR" sz="2000" b="1" dirty="0">
                <a:solidFill>
                  <a:srgbClr val="F9F7D3"/>
                </a:solidFill>
              </a:rPr>
              <a:t>’</a:t>
            </a:r>
            <a:r>
              <a:rPr lang="en-US" sz="2000" b="1" dirty="0">
                <a:solidFill>
                  <a:srgbClr val="F9F7D3"/>
                </a:solidFill>
              </a:rPr>
              <a:t>Reilly</a:t>
            </a:r>
            <a:r>
              <a:rPr lang="el-GR" sz="2000" b="1" dirty="0">
                <a:solidFill>
                  <a:srgbClr val="F9F7D3"/>
                </a:solidFill>
              </a:rPr>
              <a:t> μετατρέπεται σταδιακά σε ένα χωρίς όργανα σώμα (</a:t>
            </a:r>
            <a:r>
              <a:rPr lang="en-US" sz="2000" b="1" dirty="0">
                <a:solidFill>
                  <a:srgbClr val="F9F7D3"/>
                </a:solidFill>
              </a:rPr>
              <a:t>corps sans organs</a:t>
            </a:r>
            <a:r>
              <a:rPr lang="el-GR" sz="2000" b="1" dirty="0">
                <a:solidFill>
                  <a:srgbClr val="F9F7D3"/>
                </a:solidFill>
              </a:rPr>
              <a:t>):</a:t>
            </a:r>
            <a:endParaRPr lang="en-US" sz="2000" b="1" dirty="0">
              <a:solidFill>
                <a:srgbClr val="F9F7D3"/>
              </a:solidFill>
            </a:endParaRPr>
          </a:p>
          <a:p>
            <a:endParaRPr lang="el-GR" sz="2000" b="1" dirty="0">
              <a:solidFill>
                <a:srgbClr val="F9F7D3"/>
              </a:solidFill>
            </a:endParaRPr>
          </a:p>
          <a:p>
            <a:r>
              <a:rPr lang="el-GR" dirty="0"/>
              <a:t> </a:t>
            </a:r>
          </a:p>
          <a:p>
            <a:pPr algn="ctr"/>
            <a:endParaRPr lang="el-GR" b="1" dirty="0"/>
          </a:p>
          <a:p>
            <a:pPr algn="ctr"/>
            <a:endParaRPr lang="el-GR" b="1" dirty="0"/>
          </a:p>
        </p:txBody>
      </p:sp>
      <p:sp>
        <p:nvSpPr>
          <p:cNvPr id="9" name="Rounded Rectangular Callout 8"/>
          <p:cNvSpPr/>
          <p:nvPr/>
        </p:nvSpPr>
        <p:spPr>
          <a:xfrm>
            <a:off x="4752528" y="692696"/>
            <a:ext cx="4355976" cy="6165304"/>
          </a:xfrm>
          <a:prstGeom prst="wedgeRoundRectCallout">
            <a:avLst>
              <a:gd name="adj1" fmla="val -49897"/>
              <a:gd name="adj2" fmla="val 1428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b="1" dirty="0"/>
              <a:t>«Ένα χωρίς όργανα σώμα είναι φτιαγμένο με τέτοιον τρόπο ώστε να μπορεί να καταλαμβάνεται, να κατοικείται μόνο από εντάσεις. Μόνο οι εντάσεις περνούν και κυκλοφορούν. […] Το χωρίς όργανα σώμα κάνει τις εντάσεις να περνούν, τις παράγει και τις κατανέμει σε έναν </a:t>
            </a:r>
            <a:r>
              <a:rPr lang="en-US" b="1" dirty="0" err="1"/>
              <a:t>spatium</a:t>
            </a:r>
            <a:r>
              <a:rPr lang="el-GR" b="1" dirty="0"/>
              <a:t> που το ίδιο είναι </a:t>
            </a:r>
            <a:r>
              <a:rPr lang="el-GR" b="1" dirty="0" err="1"/>
              <a:t>εντασιακό</a:t>
            </a:r>
            <a:r>
              <a:rPr lang="el-GR" b="1" dirty="0"/>
              <a:t>, μη εκτατό. Δεν είναι χώρος, ούτε εντός του χώρου, είναι ύλη που θα καταλάβει τον χώρο στον τάδε ή στον δείνα βαθμό ─ στον βαθμό που αντιστοιχεί στις παραγόμενες εντάσεις».</a:t>
            </a:r>
          </a:p>
        </p:txBody>
      </p:sp>
      <p:pic>
        <p:nvPicPr>
          <p:cNvPr id="5" name="Picture 2" descr="Αποτέλεσμα εικόνας για Kira O’Reilly: Inthewrongplaceness"/>
          <p:cNvPicPr>
            <a:picLocks noChangeAspect="1" noChangeArrowheads="1"/>
          </p:cNvPicPr>
          <p:nvPr/>
        </p:nvPicPr>
        <p:blipFill>
          <a:blip r:embed="rId2" cstate="print"/>
          <a:srcRect/>
          <a:stretch>
            <a:fillRect/>
          </a:stretch>
        </p:blipFill>
        <p:spPr bwMode="auto">
          <a:xfrm>
            <a:off x="-180528" y="4365104"/>
            <a:ext cx="4896544" cy="2564904"/>
          </a:xfrm>
          <a:prstGeom prst="rect">
            <a:avLst/>
          </a:prstGeom>
          <a:ln>
            <a:noFill/>
          </a:ln>
          <a:effectLst>
            <a:softEdge rad="112500"/>
          </a:effectLst>
        </p:spPr>
      </p:pic>
    </p:spTree>
  </p:cSld>
  <p:clrMapOvr>
    <a:masterClrMapping/>
  </p:clrMapOvr>
  <p:transition>
    <p:zoom dir="in"/>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7384"/>
            <a:ext cx="9144000" cy="707886"/>
          </a:xfrm>
          <a:prstGeom prst="rect">
            <a:avLst/>
          </a:prstGeom>
          <a:noFill/>
        </p:spPr>
        <p:txBody>
          <a:bodyPr wrap="square" rtlCol="0">
            <a:spAutoFit/>
          </a:bodyPr>
          <a:lstStyle/>
          <a:p>
            <a:endParaRPr lang="el-GR" sz="2000" dirty="0"/>
          </a:p>
          <a:p>
            <a:endParaRPr lang="el-GR" sz="2000" b="1" dirty="0">
              <a:solidFill>
                <a:srgbClr val="F9F7D3"/>
              </a:solidFill>
            </a:endParaRPr>
          </a:p>
        </p:txBody>
      </p:sp>
      <p:sp>
        <p:nvSpPr>
          <p:cNvPr id="8" name="Rectangle 7"/>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l-GR" sz="2000" b="1" dirty="0"/>
          </a:p>
          <a:p>
            <a:endParaRPr lang="el-GR" sz="2000" b="1" dirty="0"/>
          </a:p>
          <a:p>
            <a:endParaRPr lang="el-GR" sz="2000" b="1" dirty="0"/>
          </a:p>
          <a:p>
            <a:endParaRPr lang="el-GR" sz="2000" b="1" dirty="0"/>
          </a:p>
          <a:p>
            <a:endParaRPr lang="el-GR" sz="2000" b="1" dirty="0"/>
          </a:p>
          <a:p>
            <a:endParaRPr lang="el-GR" sz="2000" b="1" dirty="0"/>
          </a:p>
          <a:p>
            <a:endParaRPr lang="el-GR" sz="2000" b="1" dirty="0"/>
          </a:p>
          <a:p>
            <a:endParaRPr lang="el-GR" sz="2000" b="1" dirty="0"/>
          </a:p>
          <a:p>
            <a:r>
              <a:rPr lang="el-GR" sz="2000" b="1" dirty="0"/>
              <a:t>Ο </a:t>
            </a:r>
            <a:r>
              <a:rPr lang="en-US" sz="2000" b="1" dirty="0"/>
              <a:t>Fabre</a:t>
            </a:r>
            <a:r>
              <a:rPr lang="el-GR" sz="2000" b="1" dirty="0"/>
              <a:t> αφήνει ανοιχτές όλες τις εκδοχές. Μάλιστα, στη δεύτερη από τις δύο αυτές σκηνές, επιτείνει την αμφισημία αντιστρέφοντας τους ρόλους. Τώρα γυμνοί </a:t>
            </a:r>
            <a:r>
              <a:rPr lang="en-US" sz="2000" b="1" dirty="0"/>
              <a:t>performers</a:t>
            </a:r>
            <a:r>
              <a:rPr lang="el-GR" sz="2000" b="1" dirty="0"/>
              <a:t> τοποθετούνται στη θέση των «ζώων» πάνω στα τραπέζια, για να κακοποιηθούν από κάποια ζωόμορφα όντα, τα οποία όμως αναπάντεχα αγκαλιάζουν τα ανθρώπινα «κατοικίδιά» τους, που φαίνονται να υποφέρουν. Ρόλοι και όροι έχουν αντιστραφεί, οι άνθρωποι είναι τώρα τα «κατοικίδια» των ζώων και τα ζώα είναι οι «ανθρώπινοι» εκπαιδευτές των ανθρώπων. </a:t>
            </a:r>
          </a:p>
          <a:p>
            <a:endParaRPr lang="el-GR" sz="2000" b="1" dirty="0"/>
          </a:p>
          <a:p>
            <a:r>
              <a:rPr lang="el-GR" sz="2000" b="1" dirty="0"/>
              <a:t>Η διαφορική επανάληψη: το ζώο γίνεται ο ιδιοκτήτης του ανθρώπου· </a:t>
            </a:r>
            <a:r>
              <a:rPr lang="el-GR" sz="2000" b="1" dirty="0" err="1"/>
              <a:t>διαφορικότητα</a:t>
            </a:r>
            <a:r>
              <a:rPr lang="el-GR" sz="2000" b="1" dirty="0"/>
              <a:t>, καθώς το ζώο αγκαλιάζει τον άνθρωπο που υποφέρει, αναγνωρίζοντας την οδύνη του. </a:t>
            </a:r>
          </a:p>
          <a:p>
            <a:endParaRPr lang="el-GR" sz="2000" b="1" dirty="0"/>
          </a:p>
          <a:p>
            <a:r>
              <a:rPr lang="el-GR" sz="2000" b="1" dirty="0"/>
              <a:t>«Ανθρώπινα και ζωικά σώματα συγχέονται με τις ίδιες τις αναπαραστάσεις τους»</a:t>
            </a:r>
            <a:r>
              <a:rPr lang="en-US" sz="2000" b="1" dirty="0"/>
              <a:t> </a:t>
            </a:r>
            <a:r>
              <a:rPr lang="el-GR" sz="2000" b="1" dirty="0"/>
              <a:t>(</a:t>
            </a:r>
            <a:r>
              <a:rPr lang="en-US" sz="2000" b="1" dirty="0"/>
              <a:t>Lourdes Orozco</a:t>
            </a:r>
            <a:r>
              <a:rPr lang="el-GR" sz="2000" b="1" dirty="0"/>
              <a:t>). </a:t>
            </a:r>
          </a:p>
        </p:txBody>
      </p:sp>
      <p:pic>
        <p:nvPicPr>
          <p:cNvPr id="169986" name="Picture 2" descr="Αποτέλεσμα εικόνας για Jan Fabre Parrots and Guinea Pigs"/>
          <p:cNvPicPr>
            <a:picLocks noChangeAspect="1" noChangeArrowheads="1"/>
          </p:cNvPicPr>
          <p:nvPr/>
        </p:nvPicPr>
        <p:blipFill>
          <a:blip r:embed="rId2" cstate="print"/>
          <a:srcRect/>
          <a:stretch>
            <a:fillRect/>
          </a:stretch>
        </p:blipFill>
        <p:spPr bwMode="auto">
          <a:xfrm>
            <a:off x="-36512" y="-220588"/>
            <a:ext cx="4762500" cy="2857500"/>
          </a:xfrm>
          <a:prstGeom prst="rect">
            <a:avLst/>
          </a:prstGeom>
          <a:noFill/>
        </p:spPr>
      </p:pic>
    </p:spTree>
  </p:cSld>
  <p:clrMapOvr>
    <a:masterClrMapping/>
  </p:clrMapOvr>
  <p:transition>
    <p:zoom dir="in"/>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sp>
        <p:nvSpPr>
          <p:cNvPr id="3" name="Subtitle 2"/>
          <p:cNvSpPr>
            <a:spLocks noGrp="1"/>
          </p:cNvSpPr>
          <p:nvPr>
            <p:ph type="subTitle" idx="1"/>
          </p:nvPr>
        </p:nvSpPr>
        <p:spPr>
          <a:xfrm>
            <a:off x="1371600" y="6172200"/>
            <a:ext cx="6400800" cy="685800"/>
          </a:xfrm>
        </p:spPr>
        <p:txBody>
          <a:bodyPr/>
          <a:lstStyle/>
          <a:p>
            <a:endParaRPr lang="el-GR" dirty="0"/>
          </a:p>
        </p:txBody>
      </p:sp>
      <p:pic>
        <p:nvPicPr>
          <p:cNvPr id="7" name="Picture 2" descr="Αποτέλεσμα εικόνας για Jan Fabre Parrots and Guinea Pigs"/>
          <p:cNvPicPr>
            <a:picLocks noChangeAspect="1" noChangeArrowheads="1"/>
          </p:cNvPicPr>
          <p:nvPr/>
        </p:nvPicPr>
        <p:blipFill>
          <a:blip r:embed="rId2" cstate="print"/>
          <a:srcRect/>
          <a:stretch>
            <a:fillRect/>
          </a:stretch>
        </p:blipFill>
        <p:spPr bwMode="auto">
          <a:xfrm>
            <a:off x="0" y="-1"/>
            <a:ext cx="9144000" cy="6828311"/>
          </a:xfrm>
          <a:prstGeom prst="rect">
            <a:avLst/>
          </a:prstGeom>
          <a:noFill/>
        </p:spPr>
      </p:pic>
      <p:sp>
        <p:nvSpPr>
          <p:cNvPr id="8" name="TextBox 7"/>
          <p:cNvSpPr txBox="1"/>
          <p:nvPr/>
        </p:nvSpPr>
        <p:spPr>
          <a:xfrm>
            <a:off x="179512" y="-27384"/>
            <a:ext cx="8964488" cy="3970318"/>
          </a:xfrm>
          <a:prstGeom prst="rect">
            <a:avLst/>
          </a:prstGeom>
          <a:noFill/>
        </p:spPr>
        <p:txBody>
          <a:bodyPr wrap="square" rtlCol="0">
            <a:spAutoFit/>
          </a:bodyPr>
          <a:lstStyle/>
          <a:p>
            <a:r>
              <a:rPr lang="el-GR" b="1" dirty="0">
                <a:solidFill>
                  <a:schemeClr val="accent2">
                    <a:lumMod val="40000"/>
                    <a:lumOff val="60000"/>
                  </a:schemeClr>
                </a:solidFill>
              </a:rPr>
              <a:t>Ο βασανιστής γίνεται τώρα εκπαιδευτής. Τα ζώα θα προσπαθήσουν να κάνουν τους ανθρώπους να μιλήσουν σαν παπαγάλοι, αλλά οι άνθρωποι το μόνο που μπορούν να αρθρώσουν είναι αυτό το μονότονο «δεν-είμαι-</a:t>
            </a:r>
            <a:r>
              <a:rPr lang="el-GR" b="1" dirty="0" err="1">
                <a:solidFill>
                  <a:schemeClr val="accent2">
                    <a:lumMod val="40000"/>
                    <a:lumOff val="60000"/>
                  </a:schemeClr>
                </a:solidFill>
              </a:rPr>
              <a:t>ζώο</a:t>
            </a:r>
            <a:r>
              <a:rPr lang="el-GR" b="1" dirty="0">
                <a:solidFill>
                  <a:schemeClr val="accent2">
                    <a:lumMod val="40000"/>
                    <a:lumOff val="60000"/>
                  </a:schemeClr>
                </a:solidFill>
              </a:rPr>
              <a:t>». </a:t>
            </a:r>
          </a:p>
          <a:p>
            <a:r>
              <a:rPr lang="el-GR" b="1" dirty="0">
                <a:solidFill>
                  <a:schemeClr val="accent2">
                    <a:lumMod val="40000"/>
                    <a:lumOff val="60000"/>
                  </a:schemeClr>
                </a:solidFill>
              </a:rPr>
              <a:t>«Δεν-είμαι-</a:t>
            </a:r>
            <a:r>
              <a:rPr lang="el-GR" b="1" dirty="0" err="1">
                <a:solidFill>
                  <a:schemeClr val="accent2">
                    <a:lumMod val="40000"/>
                    <a:lumOff val="60000"/>
                  </a:schemeClr>
                </a:solidFill>
              </a:rPr>
              <a:t>ζώο</a:t>
            </a:r>
            <a:r>
              <a:rPr lang="el-GR" b="1" dirty="0">
                <a:solidFill>
                  <a:schemeClr val="accent2">
                    <a:lumMod val="40000"/>
                    <a:lumOff val="60000"/>
                  </a:schemeClr>
                </a:solidFill>
              </a:rPr>
              <a:t>»: η φράση πρέπει να επαναλαμβάνεται και να </a:t>
            </a:r>
            <a:r>
              <a:rPr lang="el-GR" b="1" i="1" dirty="0" err="1">
                <a:solidFill>
                  <a:schemeClr val="accent2">
                    <a:lumMod val="40000"/>
                    <a:lumOff val="60000"/>
                  </a:schemeClr>
                </a:solidFill>
              </a:rPr>
              <a:t>παπαγαλίζεται</a:t>
            </a:r>
            <a:r>
              <a:rPr lang="el-GR" b="1" dirty="0">
                <a:solidFill>
                  <a:schemeClr val="accent2">
                    <a:lumMod val="40000"/>
                    <a:lumOff val="60000"/>
                  </a:schemeClr>
                </a:solidFill>
              </a:rPr>
              <a:t>, όπως </a:t>
            </a:r>
            <a:r>
              <a:rPr lang="el-GR" b="1" i="1" dirty="0" err="1">
                <a:solidFill>
                  <a:schemeClr val="accent2">
                    <a:lumMod val="40000"/>
                    <a:lumOff val="60000"/>
                  </a:schemeClr>
                </a:solidFill>
              </a:rPr>
              <a:t>παπαγαλίζεται</a:t>
            </a:r>
            <a:r>
              <a:rPr lang="el-GR" b="1" dirty="0">
                <a:solidFill>
                  <a:schemeClr val="accent2">
                    <a:lumMod val="40000"/>
                    <a:lumOff val="60000"/>
                  </a:schemeClr>
                </a:solidFill>
              </a:rPr>
              <a:t> αιώνες τώρα από τους ανθρώπους που ορίζουν την </a:t>
            </a:r>
            <a:r>
              <a:rPr lang="el-GR" b="1" dirty="0" err="1">
                <a:solidFill>
                  <a:schemeClr val="accent2">
                    <a:lumMod val="40000"/>
                    <a:lumOff val="60000"/>
                  </a:schemeClr>
                </a:solidFill>
              </a:rPr>
              <a:t>ανθρωπινότητά</a:t>
            </a:r>
            <a:r>
              <a:rPr lang="el-GR" b="1" dirty="0">
                <a:solidFill>
                  <a:schemeClr val="accent2">
                    <a:lumMod val="40000"/>
                    <a:lumOff val="60000"/>
                  </a:schemeClr>
                </a:solidFill>
              </a:rPr>
              <a:t> τους μέσω του αποκλεισμού των ζώων· </a:t>
            </a:r>
          </a:p>
          <a:p>
            <a:r>
              <a:rPr lang="el-GR" b="1" dirty="0">
                <a:solidFill>
                  <a:schemeClr val="accent2">
                    <a:lumMod val="40000"/>
                    <a:lumOff val="60000"/>
                  </a:schemeClr>
                </a:solidFill>
              </a:rPr>
              <a:t>πρέπει επίσης να </a:t>
            </a:r>
          </a:p>
          <a:p>
            <a:r>
              <a:rPr lang="el-GR" b="1" dirty="0">
                <a:solidFill>
                  <a:schemeClr val="accent2">
                    <a:lumMod val="40000"/>
                    <a:lumOff val="60000"/>
                  </a:schemeClr>
                </a:solidFill>
              </a:rPr>
              <a:t>επαναλαμβάνεται μηχανικά, </a:t>
            </a:r>
          </a:p>
          <a:p>
            <a:r>
              <a:rPr lang="el-GR" b="1" dirty="0">
                <a:solidFill>
                  <a:schemeClr val="accent2">
                    <a:lumMod val="40000"/>
                    <a:lumOff val="60000"/>
                  </a:schemeClr>
                </a:solidFill>
              </a:rPr>
              <a:t>χωρίς νόημα, όπως </a:t>
            </a:r>
          </a:p>
          <a:p>
            <a:r>
              <a:rPr lang="el-GR" b="1" dirty="0">
                <a:solidFill>
                  <a:schemeClr val="accent2">
                    <a:lumMod val="40000"/>
                    <a:lumOff val="60000"/>
                  </a:schemeClr>
                </a:solidFill>
              </a:rPr>
              <a:t>επαναλαμβάνεται </a:t>
            </a:r>
          </a:p>
          <a:p>
            <a:r>
              <a:rPr lang="el-GR" b="1" dirty="0">
                <a:solidFill>
                  <a:schemeClr val="accent2">
                    <a:lumMod val="40000"/>
                    <a:lumOff val="60000"/>
                  </a:schemeClr>
                </a:solidFill>
              </a:rPr>
              <a:t>από τους</a:t>
            </a:r>
          </a:p>
          <a:p>
            <a:r>
              <a:rPr lang="el-GR" b="1" dirty="0">
                <a:solidFill>
                  <a:schemeClr val="accent2">
                    <a:lumMod val="40000"/>
                    <a:lumOff val="60000"/>
                  </a:schemeClr>
                </a:solidFill>
              </a:rPr>
              <a:t> ανθρωπόμορφους </a:t>
            </a:r>
          </a:p>
          <a:p>
            <a:r>
              <a:rPr lang="el-GR" b="1" dirty="0">
                <a:solidFill>
                  <a:schemeClr val="accent2">
                    <a:lumMod val="40000"/>
                    <a:lumOff val="60000"/>
                  </a:schemeClr>
                </a:solidFill>
              </a:rPr>
              <a:t>παπαγάλους. </a:t>
            </a:r>
          </a:p>
          <a:p>
            <a:endParaRPr lang="el-GR" dirty="0"/>
          </a:p>
        </p:txBody>
      </p:sp>
    </p:spTree>
  </p:cSld>
  <p:clrMapOvr>
    <a:masterClrMapping/>
  </p:clrMapOvr>
  <p:transition>
    <p:zoom dir="in"/>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424"/>
            <a:ext cx="9144000" cy="7245423"/>
          </a:xfrm>
        </p:spPr>
        <p:txBody>
          <a:bodyPr/>
          <a:lstStyle/>
          <a:p>
            <a:endParaRPr lang="el-GR" b="1" dirty="0">
              <a:solidFill>
                <a:schemeClr val="accent2">
                  <a:lumMod val="40000"/>
                  <a:lumOff val="60000"/>
                </a:schemeClr>
              </a:solidFill>
            </a:endParaRPr>
          </a:p>
        </p:txBody>
      </p:sp>
      <p:pic>
        <p:nvPicPr>
          <p:cNvPr id="83970" name="Picture 2" descr="Σχετική εικόνα"/>
          <p:cNvPicPr>
            <a:picLocks noChangeAspect="1" noChangeArrowheads="1"/>
          </p:cNvPicPr>
          <p:nvPr/>
        </p:nvPicPr>
        <p:blipFill>
          <a:blip r:embed="rId2" cstate="print"/>
          <a:srcRect/>
          <a:stretch>
            <a:fillRect/>
          </a:stretch>
        </p:blipFill>
        <p:spPr bwMode="auto">
          <a:xfrm>
            <a:off x="0" y="-387424"/>
            <a:ext cx="9139944" cy="7245424"/>
          </a:xfrm>
          <a:prstGeom prst="rect">
            <a:avLst/>
          </a:prstGeom>
          <a:noFill/>
        </p:spPr>
      </p:pic>
      <p:sp>
        <p:nvSpPr>
          <p:cNvPr id="7" name="TextBox 6"/>
          <p:cNvSpPr txBox="1"/>
          <p:nvPr/>
        </p:nvSpPr>
        <p:spPr>
          <a:xfrm>
            <a:off x="107504" y="-148178"/>
            <a:ext cx="9036496" cy="4801314"/>
          </a:xfrm>
          <a:prstGeom prst="rect">
            <a:avLst/>
          </a:prstGeom>
          <a:noFill/>
        </p:spPr>
        <p:txBody>
          <a:bodyPr wrap="square" rtlCol="0">
            <a:spAutoFit/>
          </a:bodyPr>
          <a:lstStyle/>
          <a:p>
            <a:r>
              <a:rPr lang="el-GR" b="1" dirty="0">
                <a:solidFill>
                  <a:schemeClr val="accent2">
                    <a:lumMod val="40000"/>
                    <a:lumOff val="60000"/>
                  </a:schemeClr>
                </a:solidFill>
                <a:latin typeface="+mj-lt"/>
              </a:rPr>
              <a:t>Είναι επιτυχής η προσπάθεια; Οι άνθρωποι που έγιναν τα κατοικίδια των ζώων μιλούν όντως σαν ζώα που μιμούνται τους ανθρώπους, </a:t>
            </a:r>
          </a:p>
          <a:p>
            <a:r>
              <a:rPr lang="el-GR" b="1" dirty="0">
                <a:solidFill>
                  <a:schemeClr val="accent2">
                    <a:lumMod val="40000"/>
                    <a:lumOff val="60000"/>
                  </a:schemeClr>
                </a:solidFill>
                <a:latin typeface="+mj-lt"/>
              </a:rPr>
              <a:t>δηλαδή </a:t>
            </a:r>
            <a:r>
              <a:rPr lang="el-GR" b="1" i="1" dirty="0">
                <a:solidFill>
                  <a:schemeClr val="accent2">
                    <a:lumMod val="40000"/>
                    <a:lumOff val="60000"/>
                  </a:schemeClr>
                </a:solidFill>
                <a:latin typeface="+mj-lt"/>
              </a:rPr>
              <a:t>σαν παπαγάλοι,</a:t>
            </a:r>
            <a:r>
              <a:rPr lang="el-GR" b="1" dirty="0">
                <a:solidFill>
                  <a:schemeClr val="accent2">
                    <a:lumMod val="40000"/>
                    <a:lumOff val="60000"/>
                  </a:schemeClr>
                </a:solidFill>
                <a:latin typeface="+mj-lt"/>
              </a:rPr>
              <a:t> ή </a:t>
            </a:r>
          </a:p>
          <a:p>
            <a:r>
              <a:rPr lang="el-GR" b="1" dirty="0">
                <a:solidFill>
                  <a:schemeClr val="accent2">
                    <a:lumMod val="40000"/>
                    <a:lumOff val="60000"/>
                  </a:schemeClr>
                </a:solidFill>
                <a:latin typeface="+mj-lt"/>
              </a:rPr>
              <a:t>απλώς μιλούν όπως πραγματικά </a:t>
            </a:r>
          </a:p>
          <a:p>
            <a:r>
              <a:rPr lang="el-GR" b="1" dirty="0">
                <a:solidFill>
                  <a:schemeClr val="accent2">
                    <a:lumMod val="40000"/>
                    <a:lumOff val="60000"/>
                  </a:schemeClr>
                </a:solidFill>
                <a:latin typeface="+mj-lt"/>
              </a:rPr>
              <a:t>μιλούν οι άνθρωποι, δηλαδή </a:t>
            </a:r>
          </a:p>
          <a:p>
            <a:r>
              <a:rPr lang="el-GR" b="1" i="1" dirty="0">
                <a:solidFill>
                  <a:schemeClr val="accent2">
                    <a:lumMod val="40000"/>
                    <a:lumOff val="60000"/>
                  </a:schemeClr>
                </a:solidFill>
                <a:latin typeface="+mj-lt"/>
              </a:rPr>
              <a:t>παπαγαλίζοντας</a:t>
            </a:r>
            <a:r>
              <a:rPr lang="el-GR" b="1" dirty="0">
                <a:solidFill>
                  <a:schemeClr val="accent2">
                    <a:lumMod val="40000"/>
                    <a:lumOff val="60000"/>
                  </a:schemeClr>
                </a:solidFill>
                <a:latin typeface="+mj-lt"/>
              </a:rPr>
              <a:t>; </a:t>
            </a:r>
          </a:p>
          <a:p>
            <a:r>
              <a:rPr lang="el-GR" b="1" dirty="0">
                <a:solidFill>
                  <a:schemeClr val="accent2">
                    <a:lumMod val="40000"/>
                    <a:lumOff val="60000"/>
                  </a:schemeClr>
                </a:solidFill>
                <a:latin typeface="+mj-lt"/>
              </a:rPr>
              <a:t>Αυτή η αμφισημία δημιουργεί </a:t>
            </a:r>
          </a:p>
          <a:p>
            <a:r>
              <a:rPr lang="el-GR" b="1" dirty="0">
                <a:solidFill>
                  <a:schemeClr val="accent2">
                    <a:lumMod val="40000"/>
                    <a:lumOff val="60000"/>
                  </a:schemeClr>
                </a:solidFill>
                <a:latin typeface="+mj-lt"/>
              </a:rPr>
              <a:t>ένα πεδίο μη </a:t>
            </a:r>
            <a:r>
              <a:rPr lang="el-GR" b="1" dirty="0" err="1">
                <a:solidFill>
                  <a:schemeClr val="accent2">
                    <a:lumMod val="40000"/>
                    <a:lumOff val="60000"/>
                  </a:schemeClr>
                </a:solidFill>
                <a:latin typeface="+mj-lt"/>
              </a:rPr>
              <a:t>αποφασισιμότητας</a:t>
            </a:r>
            <a:r>
              <a:rPr lang="el-GR" b="1" dirty="0">
                <a:solidFill>
                  <a:schemeClr val="accent2">
                    <a:lumMod val="40000"/>
                    <a:lumOff val="60000"/>
                  </a:schemeClr>
                </a:solidFill>
                <a:latin typeface="+mj-lt"/>
              </a:rPr>
              <a:t> </a:t>
            </a:r>
          </a:p>
          <a:p>
            <a:r>
              <a:rPr lang="el-GR" b="1" dirty="0">
                <a:solidFill>
                  <a:schemeClr val="accent2">
                    <a:lumMod val="40000"/>
                    <a:lumOff val="60000"/>
                  </a:schemeClr>
                </a:solidFill>
                <a:latin typeface="+mj-lt"/>
              </a:rPr>
              <a:t>(</a:t>
            </a:r>
            <a:r>
              <a:rPr lang="en-US" b="1" dirty="0" err="1">
                <a:solidFill>
                  <a:schemeClr val="accent2">
                    <a:lumMod val="40000"/>
                    <a:lumOff val="60000"/>
                  </a:schemeClr>
                </a:solidFill>
                <a:latin typeface="+mj-lt"/>
              </a:rPr>
              <a:t>ind</a:t>
            </a:r>
            <a:r>
              <a:rPr lang="el-GR" b="1" dirty="0">
                <a:solidFill>
                  <a:schemeClr val="accent2">
                    <a:lumMod val="40000"/>
                    <a:lumOff val="60000"/>
                  </a:schemeClr>
                </a:solidFill>
                <a:latin typeface="+mj-lt"/>
              </a:rPr>
              <a:t>é</a:t>
            </a:r>
            <a:r>
              <a:rPr lang="en-US" b="1" dirty="0" err="1">
                <a:solidFill>
                  <a:schemeClr val="accent2">
                    <a:lumMod val="40000"/>
                    <a:lumOff val="60000"/>
                  </a:schemeClr>
                </a:solidFill>
                <a:latin typeface="+mj-lt"/>
              </a:rPr>
              <a:t>cidabilit</a:t>
            </a:r>
            <a:r>
              <a:rPr lang="el-GR" b="1" dirty="0">
                <a:solidFill>
                  <a:schemeClr val="accent2">
                    <a:lumMod val="40000"/>
                    <a:lumOff val="60000"/>
                  </a:schemeClr>
                </a:solidFill>
                <a:latin typeface="+mj-lt"/>
              </a:rPr>
              <a:t>é) ή α-</a:t>
            </a:r>
            <a:r>
              <a:rPr lang="el-GR" b="1" dirty="0" err="1">
                <a:solidFill>
                  <a:schemeClr val="accent2">
                    <a:lumMod val="40000"/>
                    <a:lumOff val="60000"/>
                  </a:schemeClr>
                </a:solidFill>
                <a:latin typeface="+mj-lt"/>
              </a:rPr>
              <a:t>πορίας,</a:t>
            </a:r>
            <a:r>
              <a:rPr lang="el-GR" b="1" dirty="0">
                <a:solidFill>
                  <a:schemeClr val="accent2">
                    <a:lumMod val="40000"/>
                    <a:lumOff val="60000"/>
                  </a:schemeClr>
                </a:solidFill>
                <a:latin typeface="+mj-lt"/>
              </a:rPr>
              <a:t> </a:t>
            </a:r>
          </a:p>
          <a:p>
            <a:r>
              <a:rPr lang="el-GR" b="1" dirty="0">
                <a:solidFill>
                  <a:schemeClr val="accent2">
                    <a:lumMod val="40000"/>
                    <a:lumOff val="60000"/>
                  </a:schemeClr>
                </a:solidFill>
                <a:latin typeface="+mj-lt"/>
              </a:rPr>
              <a:t>ένα πεδίο από όπου λείπουν </a:t>
            </a:r>
          </a:p>
          <a:p>
            <a:r>
              <a:rPr lang="el-GR" b="1" dirty="0">
                <a:solidFill>
                  <a:schemeClr val="accent2">
                    <a:lumMod val="40000"/>
                    <a:lumOff val="60000"/>
                  </a:schemeClr>
                </a:solidFill>
                <a:latin typeface="+mj-lt"/>
              </a:rPr>
              <a:t>τα περάσματα προς τις </a:t>
            </a:r>
          </a:p>
          <a:p>
            <a:r>
              <a:rPr lang="el-GR" b="1" dirty="0">
                <a:solidFill>
                  <a:schemeClr val="accent2">
                    <a:lumMod val="40000"/>
                    <a:lumOff val="60000"/>
                  </a:schemeClr>
                </a:solidFill>
                <a:latin typeface="+mj-lt"/>
              </a:rPr>
              <a:t>βέβαιες αποφάσεις.</a:t>
            </a:r>
          </a:p>
          <a:p>
            <a:endParaRPr lang="el-GR" b="1" dirty="0">
              <a:solidFill>
                <a:schemeClr val="accent2">
                  <a:lumMod val="40000"/>
                  <a:lumOff val="60000"/>
                </a:schemeClr>
              </a:solidFill>
              <a:latin typeface="+mj-lt"/>
            </a:endParaRPr>
          </a:p>
          <a:p>
            <a:r>
              <a:rPr lang="el-GR" b="1" dirty="0">
                <a:solidFill>
                  <a:schemeClr val="accent2">
                    <a:lumMod val="40000"/>
                    <a:lumOff val="60000"/>
                  </a:schemeClr>
                </a:solidFill>
                <a:latin typeface="+mj-lt"/>
              </a:rPr>
              <a:t> «Δεν-είμαι-</a:t>
            </a:r>
            <a:r>
              <a:rPr lang="el-GR" b="1" dirty="0" err="1">
                <a:solidFill>
                  <a:schemeClr val="accent2">
                    <a:lumMod val="40000"/>
                    <a:lumOff val="60000"/>
                  </a:schemeClr>
                </a:solidFill>
                <a:latin typeface="+mj-lt"/>
              </a:rPr>
              <a:t>ζώο</a:t>
            </a:r>
            <a:r>
              <a:rPr lang="el-GR" b="1" dirty="0">
                <a:solidFill>
                  <a:schemeClr val="accent2">
                    <a:lumMod val="40000"/>
                    <a:lumOff val="60000"/>
                  </a:schemeClr>
                </a:solidFill>
                <a:latin typeface="+mj-lt"/>
              </a:rPr>
              <a:t>» </a:t>
            </a:r>
          </a:p>
          <a:p>
            <a:r>
              <a:rPr lang="el-GR" b="1" dirty="0">
                <a:solidFill>
                  <a:schemeClr val="accent2">
                    <a:lumMod val="40000"/>
                    <a:lumOff val="60000"/>
                  </a:schemeClr>
                </a:solidFill>
                <a:latin typeface="+mj-lt"/>
              </a:rPr>
              <a:t>ή «εκπνέουν όπως</a:t>
            </a:r>
          </a:p>
          <a:p>
            <a:r>
              <a:rPr lang="el-GR" b="1" dirty="0">
                <a:solidFill>
                  <a:schemeClr val="accent2">
                    <a:lumMod val="40000"/>
                    <a:lumOff val="60000"/>
                  </a:schemeClr>
                </a:solidFill>
                <a:latin typeface="+mj-lt"/>
              </a:rPr>
              <a:t> εγώ;</a:t>
            </a:r>
          </a:p>
          <a:p>
            <a:endParaRPr lang="el-GR" b="1" dirty="0">
              <a:solidFill>
                <a:schemeClr val="accent2">
                  <a:lumMod val="40000"/>
                  <a:lumOff val="60000"/>
                </a:schemeClr>
              </a:solidFill>
              <a:latin typeface="+mj-lt"/>
            </a:endParaRPr>
          </a:p>
        </p:txBody>
      </p:sp>
    </p:spTree>
  </p:cSld>
  <p:clrMapOvr>
    <a:masterClrMapping/>
  </p:clrMapOvr>
  <p:transition>
    <p:zoom dir="in"/>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sp>
        <p:nvSpPr>
          <p:cNvPr id="6" name="Subtitle 5"/>
          <p:cNvSpPr>
            <a:spLocks noGrp="1"/>
          </p:cNvSpPr>
          <p:nvPr>
            <p:ph type="subTitle" idx="1"/>
          </p:nvPr>
        </p:nvSpPr>
        <p:spPr>
          <a:xfrm>
            <a:off x="35496" y="44624"/>
            <a:ext cx="4824536" cy="4752528"/>
          </a:xfrm>
        </p:spPr>
        <p:txBody>
          <a:bodyPr>
            <a:normAutofit fontScale="85000" lnSpcReduction="20000"/>
          </a:bodyPr>
          <a:lstStyle/>
          <a:p>
            <a:r>
              <a:rPr lang="el-GR" b="1" dirty="0">
                <a:solidFill>
                  <a:schemeClr val="accent2">
                    <a:lumMod val="40000"/>
                    <a:lumOff val="60000"/>
                  </a:schemeClr>
                </a:solidFill>
              </a:rPr>
              <a:t>Η τελική </a:t>
            </a:r>
            <a:r>
              <a:rPr lang="en-US" b="1" dirty="0">
                <a:solidFill>
                  <a:schemeClr val="accent2">
                    <a:lumMod val="40000"/>
                    <a:lumOff val="60000"/>
                  </a:schemeClr>
                </a:solidFill>
              </a:rPr>
              <a:t>sequence</a:t>
            </a:r>
            <a:r>
              <a:rPr lang="el-GR" b="1" dirty="0">
                <a:solidFill>
                  <a:schemeClr val="accent2">
                    <a:lumMod val="40000"/>
                    <a:lumOff val="60000"/>
                  </a:schemeClr>
                </a:solidFill>
              </a:rPr>
              <a:t>,  είναι μια σκηνή κλιμάκωσης, συνηθισμένη στις μεταμοντέρνες παραστάσεις, καθώς δίνει την ευκαιρία στους </a:t>
            </a:r>
            <a:r>
              <a:rPr lang="en-US" b="1" dirty="0">
                <a:solidFill>
                  <a:schemeClr val="accent2">
                    <a:lumMod val="40000"/>
                    <a:lumOff val="60000"/>
                  </a:schemeClr>
                </a:solidFill>
              </a:rPr>
              <a:t>performers</a:t>
            </a:r>
            <a:r>
              <a:rPr lang="el-GR" b="1" dirty="0">
                <a:solidFill>
                  <a:schemeClr val="accent2">
                    <a:lumMod val="40000"/>
                    <a:lumOff val="60000"/>
                  </a:schemeClr>
                </a:solidFill>
              </a:rPr>
              <a:t> να βρεθούν στο απόγειο της ενέργειάς τους. Οι </a:t>
            </a:r>
            <a:r>
              <a:rPr lang="en-US" b="1" dirty="0">
                <a:solidFill>
                  <a:schemeClr val="accent2">
                    <a:lumMod val="40000"/>
                    <a:lumOff val="60000"/>
                  </a:schemeClr>
                </a:solidFill>
              </a:rPr>
              <a:t>performers</a:t>
            </a:r>
            <a:r>
              <a:rPr lang="el-GR" b="1" dirty="0">
                <a:solidFill>
                  <a:schemeClr val="accent2">
                    <a:lumMod val="40000"/>
                    <a:lumOff val="60000"/>
                  </a:schemeClr>
                </a:solidFill>
              </a:rPr>
              <a:t> είναι τώρα ντυμένοι με τα κοστούμια των γιγαντιαίων ζώων και επαναλαμβάνουν όλοι το «εκπνέουν όπως εγώ» με τρόπο ώστε να ακούγεται όλο και πιο συχνά, μέσα από διαφορετικούς επιτονισμούς, το «όπως εγώ» (</a:t>
            </a:r>
            <a:r>
              <a:rPr lang="en-US" b="1" dirty="0" err="1">
                <a:solidFill>
                  <a:schemeClr val="accent2">
                    <a:lumMod val="40000"/>
                    <a:lumOff val="60000"/>
                  </a:schemeClr>
                </a:solidFill>
              </a:rPr>
              <a:t>comme</a:t>
            </a:r>
            <a:r>
              <a:rPr lang="en-US" b="1" dirty="0">
                <a:solidFill>
                  <a:schemeClr val="accent2">
                    <a:lumMod val="40000"/>
                    <a:lumOff val="60000"/>
                  </a:schemeClr>
                </a:solidFill>
              </a:rPr>
              <a:t> </a:t>
            </a:r>
            <a:r>
              <a:rPr lang="en-US" b="1" dirty="0" err="1">
                <a:solidFill>
                  <a:schemeClr val="accent2">
                    <a:lumMod val="40000"/>
                    <a:lumOff val="60000"/>
                  </a:schemeClr>
                </a:solidFill>
              </a:rPr>
              <a:t>moi</a:t>
            </a:r>
            <a:r>
              <a:rPr lang="el-GR" b="1" dirty="0">
                <a:solidFill>
                  <a:schemeClr val="accent2">
                    <a:lumMod val="40000"/>
                    <a:lumOff val="60000"/>
                  </a:schemeClr>
                </a:solidFill>
              </a:rPr>
              <a:t>). </a:t>
            </a:r>
          </a:p>
          <a:p>
            <a:endParaRPr lang="el-GR" b="1" dirty="0">
              <a:solidFill>
                <a:schemeClr val="accent2">
                  <a:lumMod val="40000"/>
                  <a:lumOff val="60000"/>
                </a:schemeClr>
              </a:solidFill>
            </a:endParaRPr>
          </a:p>
        </p:txBody>
      </p:sp>
      <p:sp>
        <p:nvSpPr>
          <p:cNvPr id="7" name="TextBox 6"/>
          <p:cNvSpPr txBox="1"/>
          <p:nvPr/>
        </p:nvSpPr>
        <p:spPr>
          <a:xfrm>
            <a:off x="4067944" y="3861048"/>
            <a:ext cx="184731" cy="369332"/>
          </a:xfrm>
          <a:prstGeom prst="rect">
            <a:avLst/>
          </a:prstGeom>
          <a:noFill/>
        </p:spPr>
        <p:txBody>
          <a:bodyPr wrap="none" rtlCol="0">
            <a:spAutoFit/>
          </a:bodyPr>
          <a:lstStyle/>
          <a:p>
            <a:endParaRPr lang="el-GR" dirty="0"/>
          </a:p>
        </p:txBody>
      </p:sp>
      <p:pic>
        <p:nvPicPr>
          <p:cNvPr id="80898" name="Picture 2" descr="Σχετική εικόνα"/>
          <p:cNvPicPr>
            <a:picLocks noChangeAspect="1" noChangeArrowheads="1"/>
          </p:cNvPicPr>
          <p:nvPr/>
        </p:nvPicPr>
        <p:blipFill>
          <a:blip r:embed="rId2" cstate="print"/>
          <a:srcRect/>
          <a:stretch>
            <a:fillRect/>
          </a:stretch>
        </p:blipFill>
        <p:spPr bwMode="auto">
          <a:xfrm>
            <a:off x="4857750" y="0"/>
            <a:ext cx="4286250" cy="4869160"/>
          </a:xfrm>
          <a:prstGeom prst="rect">
            <a:avLst/>
          </a:prstGeom>
          <a:noFill/>
        </p:spPr>
      </p:pic>
      <p:sp>
        <p:nvSpPr>
          <p:cNvPr id="8" name="TextBox 7"/>
          <p:cNvSpPr txBox="1"/>
          <p:nvPr/>
        </p:nvSpPr>
        <p:spPr>
          <a:xfrm>
            <a:off x="35496" y="5003884"/>
            <a:ext cx="9108504" cy="1477328"/>
          </a:xfrm>
          <a:prstGeom prst="rect">
            <a:avLst/>
          </a:prstGeom>
          <a:noFill/>
        </p:spPr>
        <p:txBody>
          <a:bodyPr wrap="square" rtlCol="0">
            <a:spAutoFit/>
          </a:bodyPr>
          <a:lstStyle/>
          <a:p>
            <a:r>
              <a:rPr lang="el-GR" sz="2400" b="1" dirty="0">
                <a:solidFill>
                  <a:schemeClr val="accent2">
                    <a:lumMod val="40000"/>
                    <a:lumOff val="60000"/>
                  </a:schemeClr>
                </a:solidFill>
              </a:rPr>
              <a:t>Πρόκειται για μια ενδιάμεση έκφραση μεταξύ τραγουδιού και απλής εκφοράς των λέξεων, όπως ενδιάμεση είναι και η μανιώδης κίνηση των </a:t>
            </a:r>
            <a:r>
              <a:rPr lang="en-US" sz="2400" b="1" dirty="0">
                <a:solidFill>
                  <a:schemeClr val="accent2">
                    <a:lumMod val="40000"/>
                    <a:lumOff val="60000"/>
                  </a:schemeClr>
                </a:solidFill>
              </a:rPr>
              <a:t>performers</a:t>
            </a:r>
            <a:r>
              <a:rPr lang="el-GR" sz="2400" b="1" dirty="0">
                <a:solidFill>
                  <a:schemeClr val="accent2">
                    <a:lumMod val="40000"/>
                    <a:lumOff val="60000"/>
                  </a:schemeClr>
                </a:solidFill>
              </a:rPr>
              <a:t> μεταξύ χορού και ασυντόνιστου τρεξίματος στη σκηνή. </a:t>
            </a:r>
          </a:p>
          <a:p>
            <a:endParaRPr lang="el-GR" dirty="0"/>
          </a:p>
        </p:txBody>
      </p:sp>
    </p:spTree>
  </p:cSld>
  <p:clrMapOvr>
    <a:masterClrMapping/>
  </p:clrMapOvr>
  <p:transition>
    <p:zoom dir="in"/>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424"/>
            <a:ext cx="9144000" cy="7245423"/>
          </a:xfrm>
        </p:spPr>
        <p:txBody>
          <a:bodyPr/>
          <a:lstStyle/>
          <a:p>
            <a:endParaRPr lang="el-GR" b="1" dirty="0">
              <a:solidFill>
                <a:schemeClr val="accent2">
                  <a:lumMod val="40000"/>
                  <a:lumOff val="60000"/>
                </a:schemeClr>
              </a:solidFill>
            </a:endParaRPr>
          </a:p>
        </p:txBody>
      </p:sp>
      <p:sp>
        <p:nvSpPr>
          <p:cNvPr id="7" name="TextBox 6"/>
          <p:cNvSpPr txBox="1"/>
          <p:nvPr/>
        </p:nvSpPr>
        <p:spPr>
          <a:xfrm>
            <a:off x="107504" y="-4162"/>
            <a:ext cx="9036496" cy="5632311"/>
          </a:xfrm>
          <a:prstGeom prst="rect">
            <a:avLst/>
          </a:prstGeom>
          <a:noFill/>
        </p:spPr>
        <p:txBody>
          <a:bodyPr wrap="square" rtlCol="0">
            <a:spAutoFit/>
          </a:bodyPr>
          <a:lstStyle/>
          <a:p>
            <a:r>
              <a:rPr lang="el-GR" sz="2000" b="1" dirty="0">
                <a:solidFill>
                  <a:schemeClr val="accent2">
                    <a:lumMod val="40000"/>
                    <a:lumOff val="60000"/>
                  </a:schemeClr>
                </a:solidFill>
              </a:rPr>
              <a:t>Αυτός ο φρενιτιώδης ρυθμός διαρκεί 8-10 λεπτά, ενώ παράλληλα προβάλλεται για μία ακόμη φορά το φιλμ με τα εργαστήρια ζώων και τα σφαγεία. </a:t>
            </a:r>
          </a:p>
          <a:p>
            <a:endParaRPr lang="el-GR" sz="2000" b="1" dirty="0">
              <a:solidFill>
                <a:schemeClr val="accent2">
                  <a:lumMod val="40000"/>
                  <a:lumOff val="60000"/>
                </a:schemeClr>
              </a:solidFill>
            </a:endParaRPr>
          </a:p>
          <a:p>
            <a:r>
              <a:rPr lang="el-GR" sz="2000" b="1" dirty="0">
                <a:solidFill>
                  <a:schemeClr val="accent2">
                    <a:lumMod val="40000"/>
                    <a:lumOff val="60000"/>
                  </a:schemeClr>
                </a:solidFill>
              </a:rPr>
              <a:t>Συχνά, οι χορευτές σωριάζονται στη σκηνή εξουθενωμένοι από την έντονη κίνηση, τις φωνές και το βάρος των κοστουμιών τους. Στο τέλος, όλοι καταρρέουν, μερικοί με σπασμούς. </a:t>
            </a:r>
          </a:p>
          <a:p>
            <a:endParaRPr lang="el-GR" sz="2000" b="1" dirty="0">
              <a:solidFill>
                <a:schemeClr val="accent2">
                  <a:lumMod val="40000"/>
                  <a:lumOff val="60000"/>
                </a:schemeClr>
              </a:solidFill>
            </a:endParaRPr>
          </a:p>
          <a:p>
            <a:r>
              <a:rPr lang="el-GR" sz="2000" b="1" dirty="0">
                <a:solidFill>
                  <a:schemeClr val="accent2">
                    <a:lumMod val="40000"/>
                    <a:lumOff val="60000"/>
                  </a:schemeClr>
                </a:solidFill>
              </a:rPr>
              <a:t>Όλα μοιάζουν με μια οργιαστική τελετουργία, με έναν ερωτικό σπαραγμό ή με ένα μυητικό δρώμενο που φθάνει στην κλιμάκωσή του και τελειώνει. Οι </a:t>
            </a:r>
            <a:r>
              <a:rPr lang="en-US" sz="2000" b="1" dirty="0">
                <a:solidFill>
                  <a:schemeClr val="accent2">
                    <a:lumMod val="40000"/>
                    <a:lumOff val="60000"/>
                  </a:schemeClr>
                </a:solidFill>
              </a:rPr>
              <a:t>performers</a:t>
            </a:r>
            <a:r>
              <a:rPr lang="el-GR" sz="2000" b="1" dirty="0">
                <a:solidFill>
                  <a:schemeClr val="accent2">
                    <a:lumMod val="40000"/>
                    <a:lumOff val="60000"/>
                  </a:schemeClr>
                </a:solidFill>
              </a:rPr>
              <a:t> βγάζουν αργά, σχεδόν τελετουργικά, τα κοστούμια και τα εσώρουχα, τα οποία χρησιμοποιούν για να σκουπίσουν τον ιδρώτα του κορμιού τους. </a:t>
            </a:r>
          </a:p>
          <a:p>
            <a:endParaRPr lang="el-GR" sz="2000" b="1" dirty="0">
              <a:solidFill>
                <a:schemeClr val="accent2">
                  <a:lumMod val="40000"/>
                  <a:lumOff val="60000"/>
                </a:schemeClr>
              </a:solidFill>
            </a:endParaRPr>
          </a:p>
          <a:p>
            <a:r>
              <a:rPr lang="el-GR" sz="2000" b="1" dirty="0">
                <a:solidFill>
                  <a:schemeClr val="accent2">
                    <a:lumMod val="40000"/>
                    <a:lumOff val="60000"/>
                  </a:schemeClr>
                </a:solidFill>
              </a:rPr>
              <a:t>«Έτσι συλλέγονται τα τελευταία σωματικά υγρά της παραγωγής και δίνεται στο ακροατήριο μια τελευταία και παραστατική υπενθύμιση του γεγονότος ότι σε αυτό το 			βασικό φυσικό επίπεδο, το έδαφος του ίδιου του χορού, αυτό 			που έχουν παρακολουθήσει ήταν το έργο (με το πιο 				κατανοητό και  υμνητικό νόημα) των </a:t>
            </a:r>
            <a:r>
              <a:rPr lang="el-GR" sz="2000" b="1" dirty="0" err="1">
                <a:solidFill>
                  <a:schemeClr val="accent2">
                    <a:lumMod val="40000"/>
                    <a:lumOff val="60000"/>
                  </a:schemeClr>
                </a:solidFill>
              </a:rPr>
              <a:t>επιτελεστικών</a:t>
            </a:r>
            <a:r>
              <a:rPr lang="el-GR" sz="2000" b="1" dirty="0">
                <a:solidFill>
                  <a:schemeClr val="accent2">
                    <a:lumMod val="40000"/>
                    <a:lumOff val="60000"/>
                  </a:schemeClr>
                </a:solidFill>
              </a:rPr>
              <a:t> ζώων» </a:t>
            </a:r>
            <a:r>
              <a:rPr lang="en-US" sz="2000" b="1" dirty="0">
                <a:solidFill>
                  <a:schemeClr val="accent2">
                    <a:lumMod val="40000"/>
                    <a:lumOff val="60000"/>
                  </a:schemeClr>
                </a:solidFill>
              </a:rPr>
              <a:t>			(Marvin Carlson)</a:t>
            </a:r>
            <a:r>
              <a:rPr lang="el-GR" sz="2000" b="1" dirty="0">
                <a:solidFill>
                  <a:schemeClr val="accent2">
                    <a:lumMod val="40000"/>
                    <a:lumOff val="60000"/>
                  </a:schemeClr>
                </a:solidFill>
              </a:rPr>
              <a:t>.</a:t>
            </a:r>
            <a:endParaRPr lang="el-GR" sz="2000" b="1" dirty="0">
              <a:solidFill>
                <a:schemeClr val="accent2">
                  <a:lumMod val="40000"/>
                  <a:lumOff val="60000"/>
                </a:schemeClr>
              </a:solidFill>
              <a:latin typeface="+mj-lt"/>
            </a:endParaRPr>
          </a:p>
        </p:txBody>
      </p:sp>
      <p:pic>
        <p:nvPicPr>
          <p:cNvPr id="173058" name="Picture 2" descr="Αποτέλεσμα εικόνας για Marvin Carlson"/>
          <p:cNvPicPr>
            <a:picLocks noChangeAspect="1" noChangeArrowheads="1"/>
          </p:cNvPicPr>
          <p:nvPr/>
        </p:nvPicPr>
        <p:blipFill>
          <a:blip r:embed="rId2" cstate="print"/>
          <a:srcRect/>
          <a:stretch>
            <a:fillRect/>
          </a:stretch>
        </p:blipFill>
        <p:spPr bwMode="auto">
          <a:xfrm>
            <a:off x="0" y="4437112"/>
            <a:ext cx="2843808" cy="2420888"/>
          </a:xfrm>
          <a:prstGeom prst="rect">
            <a:avLst/>
          </a:prstGeom>
          <a:noFill/>
        </p:spPr>
      </p:pic>
    </p:spTree>
  </p:cSld>
  <p:clrMapOvr>
    <a:masterClrMapping/>
  </p:clrMapOvr>
  <p:transition>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528" y="0"/>
            <a:ext cx="9324528" cy="6858000"/>
          </a:xfrm>
        </p:spPr>
        <p:txBody>
          <a:bodyPr>
            <a:noAutofit/>
          </a:bodyPr>
          <a:lstStyle/>
          <a:p>
            <a:endParaRPr lang="el-GR" sz="2400" b="1" dirty="0">
              <a:solidFill>
                <a:srgbClr val="F9F7D3"/>
              </a:solidFill>
            </a:endParaRPr>
          </a:p>
          <a:p>
            <a:endParaRPr lang="el-GR" sz="2400" b="1" dirty="0">
              <a:solidFill>
                <a:srgbClr val="F9F7D3"/>
              </a:solidFill>
            </a:endParaRPr>
          </a:p>
          <a:p>
            <a:endParaRPr lang="el-GR" sz="2400" b="1" dirty="0">
              <a:solidFill>
                <a:srgbClr val="F9F7D3"/>
              </a:solidFill>
            </a:endParaRPr>
          </a:p>
          <a:p>
            <a:endParaRPr lang="el-GR" sz="2400" b="1" dirty="0">
              <a:solidFill>
                <a:srgbClr val="F9F7D3"/>
              </a:solidFill>
            </a:endParaRPr>
          </a:p>
          <a:p>
            <a:endParaRPr lang="el-GR" sz="2400" b="1" dirty="0">
              <a:solidFill>
                <a:srgbClr val="F9F7D3"/>
              </a:solidFill>
            </a:endParaRPr>
          </a:p>
          <a:p>
            <a:endParaRPr lang="el-GR" sz="2400" b="1" dirty="0">
              <a:solidFill>
                <a:srgbClr val="F9F7D3"/>
              </a:solidFill>
            </a:endParaRPr>
          </a:p>
          <a:p>
            <a:endParaRPr lang="el-GR" sz="2400" b="1" dirty="0">
              <a:solidFill>
                <a:srgbClr val="F9F7D3"/>
              </a:solidFill>
            </a:endParaRPr>
          </a:p>
        </p:txBody>
      </p:sp>
      <p:sp>
        <p:nvSpPr>
          <p:cNvPr id="7" name="TextBox 6"/>
          <p:cNvSpPr txBox="1"/>
          <p:nvPr/>
        </p:nvSpPr>
        <p:spPr>
          <a:xfrm>
            <a:off x="-36512" y="-27384"/>
            <a:ext cx="9263498" cy="5909310"/>
          </a:xfrm>
          <a:prstGeom prst="rect">
            <a:avLst/>
          </a:prstGeom>
          <a:noFill/>
        </p:spPr>
        <p:txBody>
          <a:bodyPr wrap="none" rtlCol="0">
            <a:spAutoFit/>
          </a:bodyPr>
          <a:lstStyle/>
          <a:p>
            <a:r>
              <a:rPr lang="el-GR" b="1" dirty="0">
                <a:solidFill>
                  <a:srgbClr val="F9F7D3"/>
                </a:solidFill>
              </a:rPr>
              <a:t>Το </a:t>
            </a:r>
            <a:r>
              <a:rPr lang="el-GR" b="1" dirty="0">
                <a:solidFill>
                  <a:srgbClr val="FFC000"/>
                </a:solidFill>
              </a:rPr>
              <a:t>χωρίς όργανα σώμα </a:t>
            </a:r>
            <a:r>
              <a:rPr lang="el-GR" b="1" dirty="0">
                <a:solidFill>
                  <a:srgbClr val="F9F7D3"/>
                </a:solidFill>
              </a:rPr>
              <a:t>είναι ένα </a:t>
            </a:r>
            <a:r>
              <a:rPr lang="el-GR" b="1" dirty="0">
                <a:solidFill>
                  <a:srgbClr val="FFC000"/>
                </a:solidFill>
              </a:rPr>
              <a:t>πεδίο εντάσεων</a:t>
            </a:r>
            <a:r>
              <a:rPr lang="el-GR" b="1" dirty="0">
                <a:solidFill>
                  <a:srgbClr val="F9F7D3"/>
                </a:solidFill>
              </a:rPr>
              <a:t> ή μια μη εκτατή </a:t>
            </a:r>
            <a:r>
              <a:rPr lang="el-GR" b="1" dirty="0" err="1">
                <a:solidFill>
                  <a:srgbClr val="F9F7D3"/>
                </a:solidFill>
              </a:rPr>
              <a:t>εντασιακότητα</a:t>
            </a:r>
            <a:r>
              <a:rPr lang="el-GR" b="1" dirty="0">
                <a:solidFill>
                  <a:srgbClr val="F9F7D3"/>
                </a:solidFill>
              </a:rPr>
              <a:t> ή αλλιώς μια </a:t>
            </a:r>
          </a:p>
          <a:p>
            <a:r>
              <a:rPr lang="el-GR" b="1" dirty="0">
                <a:solidFill>
                  <a:srgbClr val="F9F7D3"/>
                </a:solidFill>
              </a:rPr>
              <a:t>ενεργειακή </a:t>
            </a:r>
            <a:r>
              <a:rPr lang="el-GR" b="1" dirty="0" err="1">
                <a:solidFill>
                  <a:srgbClr val="F9F7D3"/>
                </a:solidFill>
              </a:rPr>
              <a:t>ροϊκότητα</a:t>
            </a:r>
            <a:r>
              <a:rPr lang="el-GR" b="1" dirty="0">
                <a:solidFill>
                  <a:srgbClr val="F9F7D3"/>
                </a:solidFill>
              </a:rPr>
              <a:t> που ενεργοποιεί το γίγνεσθαι-ζώο είτε ως «</a:t>
            </a:r>
            <a:r>
              <a:rPr lang="el-GR" b="1" dirty="0" err="1">
                <a:solidFill>
                  <a:srgbClr val="F9F7D3"/>
                </a:solidFill>
              </a:rPr>
              <a:t>ανομικό</a:t>
            </a:r>
            <a:r>
              <a:rPr lang="el-GR" b="1" dirty="0">
                <a:solidFill>
                  <a:srgbClr val="F9F7D3"/>
                </a:solidFill>
              </a:rPr>
              <a:t>» φαινόμενο, </a:t>
            </a:r>
          </a:p>
          <a:p>
            <a:r>
              <a:rPr lang="el-GR" b="1" dirty="0">
                <a:solidFill>
                  <a:srgbClr val="F9F7D3"/>
                </a:solidFill>
              </a:rPr>
              <a:t>(</a:t>
            </a:r>
            <a:r>
              <a:rPr lang="en-US" b="1" dirty="0">
                <a:solidFill>
                  <a:srgbClr val="F9F7D3"/>
                </a:solidFill>
              </a:rPr>
              <a:t>Jean </a:t>
            </a:r>
            <a:r>
              <a:rPr lang="en-US" b="1" dirty="0" err="1">
                <a:solidFill>
                  <a:srgbClr val="F9F7D3"/>
                </a:solidFill>
              </a:rPr>
              <a:t>Duvignaud</a:t>
            </a:r>
            <a:r>
              <a:rPr lang="el-GR" b="1" dirty="0">
                <a:solidFill>
                  <a:srgbClr val="F9F7D3"/>
                </a:solidFill>
              </a:rPr>
              <a:t>) είτε ως συνύπαρξη εντελώς διαφορετικών και παράλληλων διαρκειών, στο είδος </a:t>
            </a:r>
          </a:p>
          <a:p>
            <a:r>
              <a:rPr lang="el-GR" b="1" dirty="0">
                <a:solidFill>
                  <a:srgbClr val="F9F7D3"/>
                </a:solidFill>
              </a:rPr>
              <a:t>της </a:t>
            </a:r>
            <a:r>
              <a:rPr lang="el-GR" b="1" dirty="0" err="1">
                <a:solidFill>
                  <a:srgbClr val="F9F7D3"/>
                </a:solidFill>
              </a:rPr>
              <a:t>μπερξονικής</a:t>
            </a:r>
            <a:r>
              <a:rPr lang="el-GR" b="1" dirty="0">
                <a:solidFill>
                  <a:srgbClr val="F9F7D3"/>
                </a:solidFill>
              </a:rPr>
              <a:t> καθαρής </a:t>
            </a:r>
            <a:r>
              <a:rPr lang="fr-FR" b="1" dirty="0">
                <a:solidFill>
                  <a:srgbClr val="F9F7D3"/>
                </a:solidFill>
              </a:rPr>
              <a:t>dur</a:t>
            </a:r>
            <a:r>
              <a:rPr lang="el-GR" b="1" dirty="0">
                <a:solidFill>
                  <a:srgbClr val="F9F7D3"/>
                </a:solidFill>
              </a:rPr>
              <a:t>é</a:t>
            </a:r>
            <a:r>
              <a:rPr lang="en-US" b="1" dirty="0">
                <a:solidFill>
                  <a:srgbClr val="F9F7D3"/>
                </a:solidFill>
              </a:rPr>
              <a:t>e</a:t>
            </a:r>
            <a:r>
              <a:rPr lang="el-GR" b="1" dirty="0">
                <a:solidFill>
                  <a:srgbClr val="F9F7D3"/>
                </a:solidFill>
              </a:rPr>
              <a:t> είτε, ως </a:t>
            </a:r>
            <a:r>
              <a:rPr lang="el-GR" b="1" dirty="0" err="1">
                <a:solidFill>
                  <a:srgbClr val="F9F7D3"/>
                </a:solidFill>
              </a:rPr>
              <a:t>μπερξονική</a:t>
            </a:r>
            <a:r>
              <a:rPr lang="el-GR" b="1" dirty="0">
                <a:solidFill>
                  <a:srgbClr val="F9F7D3"/>
                </a:solidFill>
              </a:rPr>
              <a:t> μεταβατικότητα, είτε, τέλος, ως </a:t>
            </a:r>
          </a:p>
          <a:p>
            <a:r>
              <a:rPr lang="el-GR" b="1" dirty="0" err="1">
                <a:solidFill>
                  <a:srgbClr val="F9F7D3"/>
                </a:solidFill>
              </a:rPr>
              <a:t>μερλοπωντυανή</a:t>
            </a:r>
            <a:r>
              <a:rPr lang="el-GR" b="1" dirty="0">
                <a:solidFill>
                  <a:srgbClr val="F9F7D3"/>
                </a:solidFill>
              </a:rPr>
              <a:t> </a:t>
            </a:r>
            <a:r>
              <a:rPr lang="el-GR" b="1" dirty="0" err="1">
                <a:solidFill>
                  <a:srgbClr val="F9F7D3"/>
                </a:solidFill>
              </a:rPr>
              <a:t>χιασματική</a:t>
            </a:r>
            <a:r>
              <a:rPr lang="el-GR" b="1" dirty="0">
                <a:solidFill>
                  <a:srgbClr val="F9F7D3"/>
                </a:solidFill>
              </a:rPr>
              <a:t> διαμοιβή. </a:t>
            </a:r>
          </a:p>
          <a:p>
            <a:endParaRPr lang="el-GR" b="1" dirty="0">
              <a:solidFill>
                <a:srgbClr val="F9F7D3"/>
              </a:solidFill>
            </a:endParaRPr>
          </a:p>
          <a:p>
            <a:r>
              <a:rPr lang="el-GR" b="1" dirty="0">
                <a:solidFill>
                  <a:srgbClr val="F9F7D3"/>
                </a:solidFill>
              </a:rPr>
              <a:t>Στην </a:t>
            </a:r>
            <a:r>
              <a:rPr lang="en-US" b="1" i="1" dirty="0" err="1">
                <a:solidFill>
                  <a:srgbClr val="F9F7D3"/>
                </a:solidFill>
              </a:rPr>
              <a:t>Inthewrongplaceness</a:t>
            </a:r>
            <a:r>
              <a:rPr lang="en-US" b="1" i="1" dirty="0">
                <a:solidFill>
                  <a:srgbClr val="F9F7D3"/>
                </a:solidFill>
              </a:rPr>
              <a:t> </a:t>
            </a:r>
            <a:r>
              <a:rPr lang="el-GR" b="1" dirty="0">
                <a:solidFill>
                  <a:srgbClr val="F9F7D3"/>
                </a:solidFill>
              </a:rPr>
              <a:t>συναντούμε την </a:t>
            </a:r>
          </a:p>
          <a:p>
            <a:r>
              <a:rPr lang="el-GR" b="1" dirty="0">
                <a:solidFill>
                  <a:srgbClr val="F9F7D3"/>
                </a:solidFill>
              </a:rPr>
              <a:t>ιδιαίτερη περίπτωση ενός ανθρώπινου σώματος </a:t>
            </a:r>
          </a:p>
          <a:p>
            <a:r>
              <a:rPr lang="el-GR" b="1" dirty="0">
                <a:solidFill>
                  <a:srgbClr val="F9F7D3"/>
                </a:solidFill>
              </a:rPr>
              <a:t>που </a:t>
            </a:r>
            <a:r>
              <a:rPr lang="el-GR" b="1" dirty="0" err="1">
                <a:solidFill>
                  <a:srgbClr val="F9F7D3"/>
                </a:solidFill>
              </a:rPr>
              <a:t>απεδαφικοποιείται</a:t>
            </a:r>
            <a:r>
              <a:rPr lang="el-GR" b="1" dirty="0">
                <a:solidFill>
                  <a:srgbClr val="F9F7D3"/>
                </a:solidFill>
              </a:rPr>
              <a:t> και ακολουθεί τη </a:t>
            </a:r>
          </a:p>
          <a:p>
            <a:r>
              <a:rPr lang="el-GR" b="1" dirty="0">
                <a:solidFill>
                  <a:srgbClr val="F9F7D3"/>
                </a:solidFill>
              </a:rPr>
              <a:t>γραμμή φυγής προς το γουρούνι μέσω ενός </a:t>
            </a:r>
          </a:p>
          <a:p>
            <a:r>
              <a:rPr lang="el-GR" b="1" dirty="0">
                <a:solidFill>
                  <a:srgbClr val="F9F7D3"/>
                </a:solidFill>
              </a:rPr>
              <a:t>γίγνεσθαι-ζώο που μετατρέπει αυτό το σώμα </a:t>
            </a:r>
          </a:p>
          <a:p>
            <a:r>
              <a:rPr lang="el-GR" b="1" dirty="0">
                <a:solidFill>
                  <a:srgbClr val="F9F7D3"/>
                </a:solidFill>
              </a:rPr>
              <a:t>σε ένα χωρίς όργανα σώμα και ενός </a:t>
            </a:r>
          </a:p>
          <a:p>
            <a:r>
              <a:rPr lang="el-GR" b="1" dirty="0">
                <a:solidFill>
                  <a:srgbClr val="F9F7D3"/>
                </a:solidFill>
              </a:rPr>
              <a:t>πραγματικού χωρίς όργανα σώματος </a:t>
            </a:r>
          </a:p>
          <a:p>
            <a:r>
              <a:rPr lang="el-GR" b="1" dirty="0">
                <a:solidFill>
                  <a:srgbClr val="F9F7D3"/>
                </a:solidFill>
              </a:rPr>
              <a:t>(το σώμα του γουρουνιού από το οποίο έχουν </a:t>
            </a:r>
          </a:p>
          <a:p>
            <a:r>
              <a:rPr lang="el-GR" b="1" dirty="0">
                <a:solidFill>
                  <a:srgbClr val="F9F7D3"/>
                </a:solidFill>
              </a:rPr>
              <a:t>πραγματικά αφαιρεθεί όλα τα εσωτερικά του </a:t>
            </a:r>
          </a:p>
          <a:p>
            <a:r>
              <a:rPr lang="el-GR" b="1" dirty="0">
                <a:solidFill>
                  <a:srgbClr val="F9F7D3"/>
                </a:solidFill>
              </a:rPr>
              <a:t>όργανα) το οποίο «υποδέχεται» τις γραμμές</a:t>
            </a:r>
          </a:p>
          <a:p>
            <a:r>
              <a:rPr lang="el-GR" b="1" dirty="0">
                <a:solidFill>
                  <a:srgbClr val="F9F7D3"/>
                </a:solidFill>
              </a:rPr>
              <a:t> φυγής του ανθρώπινου σώματος, τις εντάσεις </a:t>
            </a:r>
          </a:p>
          <a:p>
            <a:r>
              <a:rPr lang="el-GR" b="1" dirty="0">
                <a:solidFill>
                  <a:srgbClr val="F9F7D3"/>
                </a:solidFill>
              </a:rPr>
              <a:t>του καθώς ενεργοποιείται ως γίγνεσθαι-ζώο. </a:t>
            </a:r>
          </a:p>
          <a:p>
            <a:endParaRPr lang="el-GR" b="1" dirty="0">
              <a:solidFill>
                <a:srgbClr val="F9F7D3"/>
              </a:solidFill>
            </a:endParaRPr>
          </a:p>
          <a:p>
            <a:endParaRPr lang="el-GR" b="1" dirty="0">
              <a:solidFill>
                <a:srgbClr val="F9F7D3"/>
              </a:solidFill>
            </a:endParaRPr>
          </a:p>
          <a:p>
            <a:endParaRPr lang="el-GR" b="1" dirty="0">
              <a:solidFill>
                <a:srgbClr val="F9F7D3"/>
              </a:solidFill>
            </a:endParaRPr>
          </a:p>
        </p:txBody>
      </p:sp>
      <p:pic>
        <p:nvPicPr>
          <p:cNvPr id="111618" name="Picture 2" descr="Αποτέλεσμα εικόνας για Kira O’Reilly: Inthewrongplaceness"/>
          <p:cNvPicPr>
            <a:picLocks noChangeAspect="1" noChangeArrowheads="1"/>
          </p:cNvPicPr>
          <p:nvPr/>
        </p:nvPicPr>
        <p:blipFill>
          <a:blip r:embed="rId2" cstate="print"/>
          <a:srcRect/>
          <a:stretch>
            <a:fillRect/>
          </a:stretch>
        </p:blipFill>
        <p:spPr bwMode="auto">
          <a:xfrm>
            <a:off x="4343400" y="1196752"/>
            <a:ext cx="4800600" cy="5661248"/>
          </a:xfrm>
          <a:prstGeom prst="rect">
            <a:avLst/>
          </a:prstGeom>
          <a:ln>
            <a:noFill/>
          </a:ln>
          <a:effectLst>
            <a:softEdge rad="112500"/>
          </a:effectLst>
        </p:spPr>
      </p:pic>
    </p:spTree>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l-GR" dirty="0"/>
              <a:t>                          </a:t>
            </a:r>
            <a:endParaRPr lang="el-GR" dirty="0">
              <a:solidFill>
                <a:srgbClr val="00FFFF"/>
              </a:solidFill>
            </a:endParaRPr>
          </a:p>
          <a:p>
            <a:pPr>
              <a:buNone/>
            </a:pPr>
            <a:r>
              <a:rPr lang="el-GR" dirty="0"/>
              <a:t>						</a:t>
            </a:r>
            <a:endParaRPr lang="en-US" dirty="0"/>
          </a:p>
          <a:p>
            <a:endParaRPr lang="en-US" dirty="0"/>
          </a:p>
          <a:p>
            <a:endParaRPr lang="el-GR" dirty="0"/>
          </a:p>
          <a:p>
            <a:endParaRPr lang="el-GR" dirty="0"/>
          </a:p>
          <a:p>
            <a:endParaRPr lang="el-GR" dirty="0"/>
          </a:p>
        </p:txBody>
      </p:sp>
      <p:sp>
        <p:nvSpPr>
          <p:cNvPr id="6" name="Rounded Rectangular Callout 5"/>
          <p:cNvSpPr/>
          <p:nvPr/>
        </p:nvSpPr>
        <p:spPr>
          <a:xfrm>
            <a:off x="0" y="692696"/>
            <a:ext cx="4355976" cy="6165304"/>
          </a:xfrm>
          <a:prstGeom prst="wedgeRoundRectCallout">
            <a:avLst>
              <a:gd name="adj1" fmla="val -49897"/>
              <a:gd name="adj2" fmla="val 1428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el-GR" b="1" dirty="0"/>
              <a:t>Λέμε ότι κάθε ζώο είναι αρχικά ένα κοπάδι, μια αγέλη. Ότι υπάρχουν συμπεριφορές αγέλης, και όχι τόσο χαρακτηριστικά […]. Εδώ είναι που ο άνθρωπος σχετίζεται με το ζώο. </a:t>
            </a:r>
          </a:p>
          <a:p>
            <a:endParaRPr lang="el-GR" b="1" dirty="0"/>
          </a:p>
          <a:p>
            <a:r>
              <a:rPr lang="el-GR" b="1" dirty="0"/>
              <a:t>Δεν θα γίνουμε ζώα χωρίς μια σαγήνη για την αγέλη, για την πολλαπλότητα. Σαγήνη του εκτός; Ή μήπως η πολλαπλότητα που μας σαγηνεύει σχετίζεται με μια πολλαπλότητα που ήδη κατοικεί εντός μας;</a:t>
            </a:r>
          </a:p>
        </p:txBody>
      </p:sp>
      <p:sp>
        <p:nvSpPr>
          <p:cNvPr id="9" name="Rounded Rectangular Callout 8"/>
          <p:cNvSpPr/>
          <p:nvPr/>
        </p:nvSpPr>
        <p:spPr>
          <a:xfrm>
            <a:off x="4355976" y="0"/>
            <a:ext cx="4788024" cy="6858000"/>
          </a:xfrm>
          <a:prstGeom prst="wedgeRoundRectCallout">
            <a:avLst>
              <a:gd name="adj1" fmla="val -49897"/>
              <a:gd name="adj2" fmla="val 14281"/>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l-GR" b="1" dirty="0">
                <a:solidFill>
                  <a:srgbClr val="F9F7D3"/>
                </a:solidFill>
              </a:rPr>
              <a:t>Η </a:t>
            </a:r>
            <a:r>
              <a:rPr lang="en-US" b="1" dirty="0">
                <a:solidFill>
                  <a:srgbClr val="F9F7D3"/>
                </a:solidFill>
              </a:rPr>
              <a:t>O</a:t>
            </a:r>
            <a:r>
              <a:rPr lang="el-GR" b="1" dirty="0">
                <a:solidFill>
                  <a:srgbClr val="F9F7D3"/>
                </a:solidFill>
              </a:rPr>
              <a:t>’</a:t>
            </a:r>
            <a:r>
              <a:rPr lang="en-US" b="1" dirty="0">
                <a:solidFill>
                  <a:srgbClr val="F9F7D3"/>
                </a:solidFill>
              </a:rPr>
              <a:t>Reilly</a:t>
            </a:r>
            <a:r>
              <a:rPr lang="el-GR" b="1" dirty="0">
                <a:solidFill>
                  <a:srgbClr val="F9F7D3"/>
                </a:solidFill>
              </a:rPr>
              <a:t> έλκεται από τη «σαγήνη του εκτός» για να ανακαλύψει την πολλαπλότητα μέσα της. Από την οπτική αυτήν, η ίδια η </a:t>
            </a:r>
            <a:r>
              <a:rPr lang="en-US" b="1" dirty="0">
                <a:solidFill>
                  <a:srgbClr val="F9F7D3"/>
                </a:solidFill>
              </a:rPr>
              <a:t>performance</a:t>
            </a:r>
            <a:r>
              <a:rPr lang="el-GR" b="1" dirty="0">
                <a:solidFill>
                  <a:srgbClr val="F9F7D3"/>
                </a:solidFill>
              </a:rPr>
              <a:t> θα μπορούσε να εκληφθεί ως μια δεκάλεπτη χειρονομία που τελείται προτού το σώμα οργανωθεί σε σώμα ενός υποκειμένου, άρα ως μια χειρονομία ενός χωρίς όργανα, χωρίς ιεραρχία, </a:t>
            </a:r>
            <a:r>
              <a:rPr lang="el-GR" b="1" dirty="0">
                <a:solidFill>
                  <a:srgbClr val="FFC000"/>
                </a:solidFill>
              </a:rPr>
              <a:t>χωρίς κέντρα εξουσίας σώμα</a:t>
            </a:r>
            <a:r>
              <a:rPr lang="el-GR" b="1" dirty="0">
                <a:solidFill>
                  <a:srgbClr val="F9F7D3"/>
                </a:solidFill>
              </a:rPr>
              <a:t>, ενός σώματος-ριζώματος. </a:t>
            </a:r>
          </a:p>
          <a:p>
            <a:endParaRPr lang="el-GR" b="1" dirty="0">
              <a:solidFill>
                <a:srgbClr val="F9F7D3"/>
              </a:solidFill>
            </a:endParaRPr>
          </a:p>
          <a:p>
            <a:r>
              <a:rPr lang="el-GR" b="1" dirty="0">
                <a:solidFill>
                  <a:srgbClr val="F9F7D3"/>
                </a:solidFill>
              </a:rPr>
              <a:t>Το σώμα-ρίζωμα «παραπέμπει σε μ</a:t>
            </a:r>
            <a:r>
              <a:rPr lang="en-US" b="1" dirty="0" err="1">
                <a:solidFill>
                  <a:srgbClr val="F9F7D3"/>
                </a:solidFill>
              </a:rPr>
              <a:t>i</a:t>
            </a:r>
            <a:r>
              <a:rPr lang="el-GR" b="1" dirty="0">
                <a:solidFill>
                  <a:srgbClr val="F9F7D3"/>
                </a:solidFill>
              </a:rPr>
              <a:t>α σύλληψη του κόσμου με όρους συσχετισμών και ετερογένειας</a:t>
            </a:r>
            <a:r>
              <a:rPr lang="en-US" b="1" dirty="0">
                <a:solidFill>
                  <a:srgbClr val="F9F7D3"/>
                </a:solidFill>
              </a:rPr>
              <a:t>,</a:t>
            </a:r>
            <a:r>
              <a:rPr lang="el-GR" b="1" dirty="0">
                <a:solidFill>
                  <a:srgbClr val="F9F7D3"/>
                </a:solidFill>
              </a:rPr>
              <a:t> κατά την οποία εγκαταλείπονται τα συστήματα των ατομικών οντοτήτων και κόμβων και αναζητούνται μη ιεραρχικές σχέσεις», ελεύθερες ροές επιθυμιών, άρα χωρίς κεντρικές ρίζες, απαρχές και </a:t>
            </a:r>
            <a:r>
              <a:rPr lang="el-GR" b="1" dirty="0" err="1">
                <a:solidFill>
                  <a:srgbClr val="F9F7D3"/>
                </a:solidFill>
              </a:rPr>
              <a:t>τελικότητες</a:t>
            </a:r>
            <a:r>
              <a:rPr lang="el-GR" b="1" dirty="0">
                <a:solidFill>
                  <a:srgbClr val="F9F7D3"/>
                </a:solidFill>
              </a:rPr>
              <a:t>, «σε ένα εκ-κεντρωμένο, </a:t>
            </a:r>
            <a:r>
              <a:rPr lang="el-GR" b="1" dirty="0">
                <a:solidFill>
                  <a:srgbClr val="FFC000"/>
                </a:solidFill>
              </a:rPr>
              <a:t>μη ενιαίο γίγνεσθαι</a:t>
            </a:r>
            <a:r>
              <a:rPr lang="el-GR" b="1" dirty="0">
                <a:solidFill>
                  <a:srgbClr val="F9F7D3"/>
                </a:solidFill>
              </a:rPr>
              <a:t>».</a:t>
            </a:r>
          </a:p>
        </p:txBody>
      </p:sp>
    </p:spTree>
  </p:cSld>
  <p:clrMapOvr>
    <a:masterClrMapping/>
  </p:clrMapOvr>
  <p:transition>
    <p:zoom dir="in"/>
  </p:transition>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24456"/>
      </a:dk2>
      <a:lt2>
        <a:srgbClr val="DEDEDE"/>
      </a:lt2>
      <a:accent1>
        <a:srgbClr val="53548A"/>
      </a:accent1>
      <a:accent2>
        <a:srgbClr val="D3FB53"/>
      </a:accent2>
      <a:accent3>
        <a:srgbClr val="A04DA3"/>
      </a:accent3>
      <a:accent4>
        <a:srgbClr val="C4652D"/>
      </a:accent4>
      <a:accent5>
        <a:srgbClr val="8B5D3D"/>
      </a:accent5>
      <a:accent6>
        <a:srgbClr val="5C92B5"/>
      </a:accent6>
      <a:hlink>
        <a:srgbClr val="FFFF00"/>
      </a:hlink>
      <a:folHlink>
        <a:srgbClr val="C2A874"/>
      </a:folHlink>
    </a:clrScheme>
    <a:fontScheme name="Custom 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9599</TotalTime>
  <Words>8115</Words>
  <Application>Microsoft Macintosh PowerPoint</Application>
  <PresentationFormat>Προβολή στην οθόνη (4:3)</PresentationFormat>
  <Paragraphs>491</Paragraphs>
  <Slides>74</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74</vt:i4>
      </vt:variant>
    </vt:vector>
  </HeadingPairs>
  <TitlesOfParts>
    <vt:vector size="77" baseType="lpstr">
      <vt:lpstr>Arial</vt:lpstr>
      <vt:lpstr>Garamond</vt:lpstr>
      <vt:lpstr>Office Theme</vt:lpstr>
      <vt:lpstr>Κεφάλαιο Πέμπτο  Η σκηνική ζωογραφία στον 20ό και τον 21ο αιώνα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Το έργο στηρίζεται στον βιολογικό υβριδισμό και προσπαθεί να ανιχνεύσει τις δυνατότητες πρώτα μιας ενανθρώπισης των ζώων και ύστερα μιας γειτνίασης του ανθρώπινου με το ζωικό. Το εγχείρημα της High διαθέτει καθαρή στοχοθεσία, θετικά ερείσματα ηθικής επιλογής, όμως η επιδιωκόμενη συνύπαρξη τελείται σε ένα περιβάλλον απολύτως ελεγχόμενο από τον άνθρωπο και τα ζώα παραμένουν υποταγμένα, ως αντικείμενα του ελέγχου αυτού. Εντούτοις, η performance διαμόρφωσε ένα πεδίο όπου ο άνθρωπος παρατηρούσε τα ζώα που τον κοιτούσαν και κατάφερε να προεκτείνει κάπως το βλέμμα και των δύο, όπως και τη ζωή των ποντικών.   Θα μπορούσε κανείς να σκεφτεί τον απόηχο όλων αυτών των παράλογων πειραμάτων στα ζώα που προκαλούν λ.χ. ψυχοπαθολογική συμπεριφορά καταθλιπτικής μορφής σε μαϊμούδες, αλλάζουν το φύλο των σκύλων με ορμονικές εκχύσεις (στο πανεπιστήμιο του Berkeley στην Καλιφόρνια) ή συσχετίζουν τον ευνουχισμό των αρουραίων με τη φονική συμπεριφορά τους (στο κρατικό πανεπιστήμιο της Νέας Υόρκης, Lourdes)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ΘΕΑΤΡΙΚΑ BESTIARIA</dc:title>
  <dc:creator>user</dc:creator>
  <cp:lastModifiedBy>Λίλυ Αλεξιάδου</cp:lastModifiedBy>
  <cp:revision>121</cp:revision>
  <dcterms:created xsi:type="dcterms:W3CDTF">2018-10-07T16:16:04Z</dcterms:created>
  <dcterms:modified xsi:type="dcterms:W3CDTF">2021-11-22T19:17:38Z</dcterms:modified>
</cp:coreProperties>
</file>