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6" r:id="rId2"/>
    <p:sldId id="432" r:id="rId3"/>
    <p:sldId id="482" r:id="rId4"/>
    <p:sldId id="433" r:id="rId5"/>
    <p:sldId id="257" r:id="rId6"/>
    <p:sldId id="483" r:id="rId7"/>
    <p:sldId id="484" r:id="rId8"/>
    <p:sldId id="485" r:id="rId9"/>
    <p:sldId id="486" r:id="rId10"/>
    <p:sldId id="325" r:id="rId11"/>
    <p:sldId id="487" r:id="rId12"/>
    <p:sldId id="365" r:id="rId13"/>
    <p:sldId id="488" r:id="rId14"/>
    <p:sldId id="489" r:id="rId15"/>
    <p:sldId id="261" r:id="rId16"/>
    <p:sldId id="366" r:id="rId17"/>
    <p:sldId id="491" r:id="rId18"/>
    <p:sldId id="490" r:id="rId19"/>
    <p:sldId id="367" r:id="rId20"/>
    <p:sldId id="434" r:id="rId21"/>
    <p:sldId id="368" r:id="rId22"/>
    <p:sldId id="371" r:id="rId23"/>
    <p:sldId id="492" r:id="rId24"/>
    <p:sldId id="372" r:id="rId25"/>
    <p:sldId id="495" r:id="rId26"/>
    <p:sldId id="493" r:id="rId27"/>
    <p:sldId id="436" r:id="rId28"/>
    <p:sldId id="496" r:id="rId29"/>
    <p:sldId id="497" r:id="rId30"/>
    <p:sldId id="324" r:id="rId31"/>
    <p:sldId id="437" r:id="rId32"/>
    <p:sldId id="438" r:id="rId33"/>
    <p:sldId id="439" r:id="rId34"/>
    <p:sldId id="494" r:id="rId35"/>
    <p:sldId id="440" r:id="rId36"/>
    <p:sldId id="441" r:id="rId37"/>
    <p:sldId id="369" r:id="rId38"/>
    <p:sldId id="442" r:id="rId39"/>
    <p:sldId id="444" r:id="rId40"/>
    <p:sldId id="374" r:id="rId41"/>
    <p:sldId id="498" r:id="rId42"/>
    <p:sldId id="446" r:id="rId43"/>
    <p:sldId id="445" r:id="rId44"/>
    <p:sldId id="499" r:id="rId45"/>
    <p:sldId id="500" r:id="rId46"/>
    <p:sldId id="447" r:id="rId47"/>
    <p:sldId id="448" r:id="rId48"/>
    <p:sldId id="501" r:id="rId49"/>
    <p:sldId id="449" r:id="rId50"/>
    <p:sldId id="502" r:id="rId51"/>
    <p:sldId id="452" r:id="rId52"/>
    <p:sldId id="453" r:id="rId53"/>
    <p:sldId id="454" r:id="rId54"/>
    <p:sldId id="450" r:id="rId55"/>
    <p:sldId id="451" r:id="rId56"/>
    <p:sldId id="455" r:id="rId57"/>
    <p:sldId id="503" r:id="rId58"/>
    <p:sldId id="506" r:id="rId59"/>
    <p:sldId id="504" r:id="rId60"/>
    <p:sldId id="507" r:id="rId61"/>
    <p:sldId id="508" r:id="rId62"/>
    <p:sldId id="509" r:id="rId63"/>
    <p:sldId id="510" r:id="rId64"/>
    <p:sldId id="505" r:id="rId65"/>
    <p:sldId id="511" r:id="rId66"/>
    <p:sldId id="370" r:id="rId67"/>
    <p:sldId id="456" r:id="rId68"/>
    <p:sldId id="458" r:id="rId6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9F7D3"/>
    <a:srgbClr val="00FFFF"/>
    <a:srgbClr val="CCFF99"/>
    <a:srgbClr val="CCFF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594"/>
    <p:restoredTop sz="95928" autoAdjust="0"/>
  </p:normalViewPr>
  <p:slideViewPr>
    <p:cSldViewPr>
      <p:cViewPr>
        <p:scale>
          <a:sx n="114" d="100"/>
          <a:sy n="114" d="100"/>
        </p:scale>
        <p:origin x="1560" y="4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6788576-804A-4918-BBFC-3A6F14720F1E}" type="datetimeFigureOut">
              <a:rPr lang="el-GR" smtClean="0"/>
              <a:pPr/>
              <a:t>29/11/21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788576-804A-4918-BBFC-3A6F14720F1E}" type="datetimeFigureOut">
              <a:rPr lang="el-GR" smtClean="0"/>
              <a:pPr/>
              <a:t>29/11/21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788576-804A-4918-BBFC-3A6F14720F1E}" type="datetimeFigureOut">
              <a:rPr lang="el-GR" smtClean="0"/>
              <a:pPr/>
              <a:t>29/11/21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788576-804A-4918-BBFC-3A6F14720F1E}" type="datetimeFigureOut">
              <a:rPr lang="el-GR" smtClean="0"/>
              <a:pPr/>
              <a:t>29/11/21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788576-804A-4918-BBFC-3A6F14720F1E}" type="datetimeFigureOut">
              <a:rPr lang="el-GR" smtClean="0"/>
              <a:pPr/>
              <a:t>29/11/21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6788576-804A-4918-BBFC-3A6F14720F1E}" type="datetimeFigureOut">
              <a:rPr lang="el-GR" smtClean="0"/>
              <a:pPr/>
              <a:t>29/11/21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E6788576-804A-4918-BBFC-3A6F14720F1E}" type="datetimeFigureOut">
              <a:rPr lang="el-GR" smtClean="0"/>
              <a:pPr/>
              <a:t>29/11/21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E6788576-804A-4918-BBFC-3A6F14720F1E}" type="datetimeFigureOut">
              <a:rPr lang="el-GR" smtClean="0"/>
              <a:pPr/>
              <a:t>29/11/21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88576-804A-4918-BBFC-3A6F14720F1E}" type="datetimeFigureOut">
              <a:rPr lang="el-GR" smtClean="0"/>
              <a:pPr/>
              <a:t>29/11/21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788576-804A-4918-BBFC-3A6F14720F1E}" type="datetimeFigureOut">
              <a:rPr lang="el-GR" smtClean="0"/>
              <a:pPr/>
              <a:t>29/11/21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788576-804A-4918-BBFC-3A6F14720F1E}" type="datetimeFigureOut">
              <a:rPr lang="el-GR" smtClean="0"/>
              <a:pPr/>
              <a:t>29/11/21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88576-804A-4918-BBFC-3A6F14720F1E}" type="datetimeFigureOut">
              <a:rPr lang="el-GR" smtClean="0"/>
              <a:pPr/>
              <a:t>29/11/21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1B7B7-320F-4893-9E88-DB5E3E65ECA8}"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dir="in"/>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75199"/>
            <a:ext cx="7772400" cy="2882801"/>
          </a:xfrm>
        </p:spPr>
        <p:txBody>
          <a:bodyPr>
            <a:normAutofit/>
          </a:bodyPr>
          <a:lstStyle/>
          <a:p>
            <a:r>
              <a:rPr lang="el-GR" b="1" dirty="0">
                <a:solidFill>
                  <a:srgbClr val="F9F7D3"/>
                </a:solidFill>
              </a:rPr>
              <a:t>Κεφάλαιο Έκτο</a:t>
            </a:r>
            <a:br>
              <a:rPr lang="el-GR" dirty="0">
                <a:solidFill>
                  <a:srgbClr val="F9F7D3"/>
                </a:solidFill>
              </a:rPr>
            </a:br>
            <a:r>
              <a:rPr lang="el-GR" b="1" dirty="0">
                <a:solidFill>
                  <a:srgbClr val="F9F7D3"/>
                </a:solidFill>
              </a:rPr>
              <a:t>Σκηνές της σκληρότητας</a:t>
            </a:r>
            <a:endParaRPr lang="el-GR" dirty="0">
              <a:solidFill>
                <a:srgbClr val="F9F7D3"/>
              </a:solidFill>
            </a:endParaRPr>
          </a:p>
        </p:txBody>
      </p:sp>
      <p:sp>
        <p:nvSpPr>
          <p:cNvPr id="57346" name="AutoShape 2" descr="Σχετική εικόνα"/>
          <p:cNvSpPr>
            <a:spLocks noChangeAspect="1" noChangeArrowheads="1"/>
          </p:cNvSpPr>
          <p:nvPr/>
        </p:nvSpPr>
        <p:spPr bwMode="auto">
          <a:xfrm>
            <a:off x="155575" y="-2376488"/>
            <a:ext cx="7610475" cy="4953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7348" name="Picture 4" descr="https://www.babybytes.nl/ckeup/20170101-632.jpg"/>
          <p:cNvPicPr>
            <a:picLocks noChangeAspect="1" noChangeArrowheads="1"/>
          </p:cNvPicPr>
          <p:nvPr/>
        </p:nvPicPr>
        <p:blipFill>
          <a:blip r:embed="rId2" cstate="print"/>
          <a:srcRect/>
          <a:stretch>
            <a:fillRect/>
          </a:stretch>
        </p:blipFill>
        <p:spPr bwMode="auto">
          <a:xfrm>
            <a:off x="35496" y="-729630"/>
            <a:ext cx="9108504" cy="4590678"/>
          </a:xfrm>
          <a:prstGeom prst="rect">
            <a:avLst/>
          </a:prstGeom>
          <a:noFill/>
        </p:spPr>
      </p:pic>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b="1" dirty="0"/>
              <a:t> </a:t>
            </a:r>
            <a:endParaRPr lang="en-US" b="1" dirty="0"/>
          </a:p>
          <a:p>
            <a:endParaRPr lang="el-GR" b="1" dirty="0"/>
          </a:p>
          <a:p>
            <a:endParaRPr lang="el-GR" b="1" dirty="0"/>
          </a:p>
          <a:p>
            <a:pPr lvl="4"/>
            <a:endParaRPr lang="el-GR" b="1" dirty="0"/>
          </a:p>
        </p:txBody>
      </p:sp>
      <p:pic>
        <p:nvPicPr>
          <p:cNvPr id="5" name="Picture 2" descr="C:\Users\user\Desktop\Διδακτορικά\Ζώα\Φωτό για ppt\Fabre my-movements-are-like-streetdogs_04.jpg"/>
          <p:cNvPicPr>
            <a:picLocks noChangeAspect="1" noChangeArrowheads="1"/>
          </p:cNvPicPr>
          <p:nvPr/>
        </p:nvPicPr>
        <p:blipFill>
          <a:blip r:embed="rId2" cstate="print"/>
          <a:srcRect/>
          <a:stretch>
            <a:fillRect/>
          </a:stretch>
        </p:blipFill>
        <p:spPr bwMode="auto">
          <a:xfrm>
            <a:off x="0" y="4437112"/>
            <a:ext cx="9144000" cy="2420888"/>
          </a:xfrm>
          <a:prstGeom prst="rect">
            <a:avLst/>
          </a:prstGeom>
          <a:noFill/>
        </p:spPr>
      </p:pic>
      <p:sp>
        <p:nvSpPr>
          <p:cNvPr id="6" name="TextBox 5"/>
          <p:cNvSpPr txBox="1"/>
          <p:nvPr/>
        </p:nvSpPr>
        <p:spPr>
          <a:xfrm>
            <a:off x="1" y="116632"/>
            <a:ext cx="9143999" cy="3416320"/>
          </a:xfrm>
          <a:prstGeom prst="rect">
            <a:avLst/>
          </a:prstGeom>
          <a:noFill/>
        </p:spPr>
        <p:txBody>
          <a:bodyPr wrap="square" rtlCol="0">
            <a:spAutoFit/>
          </a:bodyPr>
          <a:lstStyle/>
          <a:p>
            <a:r>
              <a:rPr lang="el-GR" b="1" dirty="0">
                <a:solidFill>
                  <a:srgbClr val="F9F7D3"/>
                </a:solidFill>
              </a:rPr>
              <a:t>Το σώμα-βορά λοιπόν, το σώμα </a:t>
            </a:r>
            <a:r>
              <a:rPr lang="el-GR" b="1" dirty="0" err="1">
                <a:solidFill>
                  <a:srgbClr val="F9F7D3"/>
                </a:solidFill>
              </a:rPr>
              <a:t>βρωτό</a:t>
            </a:r>
            <a:r>
              <a:rPr lang="el-GR" b="1" dirty="0">
                <a:solidFill>
                  <a:srgbClr val="F9F7D3"/>
                </a:solidFill>
              </a:rPr>
              <a:t> υπό το βλέμμα των θεατών, το σώμα βροτό (θνητό) στην απηνή βουλιμία του χρόνου, όπως το νεκρό σώμα των σκυλιών αλλά και το σώμα του καλλιτέχνη, μοναχικό σαν τα αδέσποτα σκυλιά, που θα απορριφθεί κάποια στιγμή, θα πεταχτεί στον δρόμο σαν αδέσποτο σκυλί. </a:t>
            </a:r>
            <a:endParaRPr lang="en-US" b="1" dirty="0">
              <a:solidFill>
                <a:srgbClr val="F9F7D3"/>
              </a:solidFill>
            </a:endParaRPr>
          </a:p>
          <a:p>
            <a:endParaRPr lang="en-US" b="1" dirty="0">
              <a:solidFill>
                <a:srgbClr val="F9F7D3"/>
              </a:solidFill>
            </a:endParaRPr>
          </a:p>
          <a:p>
            <a:r>
              <a:rPr lang="el-GR" b="1" dirty="0">
                <a:solidFill>
                  <a:srgbClr val="F9F7D3"/>
                </a:solidFill>
              </a:rPr>
              <a:t>Από τη μια πλευρά, ο καλλιτέχνης-αδέσποτος σκύλος, </a:t>
            </a:r>
            <a:r>
              <a:rPr lang="el-GR" b="1" i="1" dirty="0">
                <a:solidFill>
                  <a:schemeClr val="accent2"/>
                </a:solidFill>
              </a:rPr>
              <a:t>σκύλος</a:t>
            </a:r>
            <a:r>
              <a:rPr lang="el-GR" b="1" dirty="0">
                <a:solidFill>
                  <a:srgbClr val="F9F7D3"/>
                </a:solidFill>
              </a:rPr>
              <a:t> </a:t>
            </a:r>
            <a:r>
              <a:rPr lang="en-US" b="1" dirty="0">
                <a:solidFill>
                  <a:srgbClr val="F9F7D3"/>
                </a:solidFill>
              </a:rPr>
              <a:t> </a:t>
            </a:r>
            <a:r>
              <a:rPr lang="el-GR" b="1" dirty="0">
                <a:solidFill>
                  <a:srgbClr val="F9F7D3"/>
                </a:solidFill>
              </a:rPr>
              <a:t>για το βλέμμα των ανθρώπων και </a:t>
            </a:r>
            <a:r>
              <a:rPr lang="el-GR" b="1" dirty="0">
                <a:solidFill>
                  <a:schemeClr val="accent2"/>
                </a:solidFill>
              </a:rPr>
              <a:t>α-</a:t>
            </a:r>
            <a:r>
              <a:rPr lang="el-GR" b="1" dirty="0" err="1">
                <a:solidFill>
                  <a:schemeClr val="accent2"/>
                </a:solidFill>
              </a:rPr>
              <a:t>δέσποτος</a:t>
            </a:r>
            <a:r>
              <a:rPr lang="el-GR" b="1" dirty="0">
                <a:solidFill>
                  <a:srgbClr val="F9F7D3"/>
                </a:solidFill>
              </a:rPr>
              <a:t>, δηλαδή ανυπότακτος, αλήτης, φερέοικος, πλάνης και </a:t>
            </a:r>
            <a:r>
              <a:rPr lang="el-GR" b="1" dirty="0" err="1">
                <a:solidFill>
                  <a:srgbClr val="F9F7D3"/>
                </a:solidFill>
              </a:rPr>
              <a:t>παραβατικός</a:t>
            </a:r>
            <a:r>
              <a:rPr lang="el-GR" b="1" dirty="0">
                <a:solidFill>
                  <a:srgbClr val="F9F7D3"/>
                </a:solidFill>
              </a:rPr>
              <a:t>.</a:t>
            </a:r>
            <a:endParaRPr lang="en-US" b="1" dirty="0">
              <a:solidFill>
                <a:srgbClr val="F9F7D3"/>
              </a:solidFill>
            </a:endParaRPr>
          </a:p>
          <a:p>
            <a:endParaRPr lang="en-US" b="1" dirty="0">
              <a:solidFill>
                <a:srgbClr val="F9F7D3"/>
              </a:solidFill>
            </a:endParaRPr>
          </a:p>
          <a:p>
            <a:r>
              <a:rPr lang="el-GR" b="1" dirty="0">
                <a:solidFill>
                  <a:srgbClr val="F9F7D3"/>
                </a:solidFill>
              </a:rPr>
              <a:t>Από την άλλη, ο νεκρός σκύλος ως καλλιτεχνικό αντικείμενο, ως </a:t>
            </a:r>
            <a:r>
              <a:rPr lang="el-GR" b="1" dirty="0">
                <a:solidFill>
                  <a:srgbClr val="FFC000"/>
                </a:solidFill>
              </a:rPr>
              <a:t>μετωνυμία</a:t>
            </a:r>
            <a:r>
              <a:rPr lang="el-GR" b="1" dirty="0">
                <a:solidFill>
                  <a:srgbClr val="F9F7D3"/>
                </a:solidFill>
              </a:rPr>
              <a:t> της </a:t>
            </a:r>
            <a:r>
              <a:rPr lang="el-GR" b="1" dirty="0" err="1">
                <a:solidFill>
                  <a:srgbClr val="F9F7D3"/>
                </a:solidFill>
              </a:rPr>
              <a:t>ζωικότητας</a:t>
            </a:r>
            <a:r>
              <a:rPr lang="el-GR" b="1" dirty="0">
                <a:solidFill>
                  <a:srgbClr val="F9F7D3"/>
                </a:solidFill>
              </a:rPr>
              <a:t> και της θνητότητας, το κουφάρι ως αφετηρία για να σκεφτούμε τον θάνατο, αλλά και ως μια άλλη μορφή της ζωής που μπορεί να προσφέρει για πολύ λίγο η </a:t>
            </a:r>
            <a:r>
              <a:rPr lang="en-US" b="1" dirty="0">
                <a:solidFill>
                  <a:srgbClr val="F9F7D3"/>
                </a:solidFill>
              </a:rPr>
              <a:t>performance</a:t>
            </a:r>
            <a:r>
              <a:rPr lang="el-GR" b="1" dirty="0">
                <a:solidFill>
                  <a:srgbClr val="F9F7D3"/>
                </a:solidFill>
              </a:rPr>
              <a:t>. </a:t>
            </a:r>
          </a:p>
          <a:p>
            <a:endParaRPr lang="el-GR" b="1" dirty="0"/>
          </a:p>
        </p:txBody>
      </p:sp>
    </p:spTree>
  </p:cSld>
  <p:clrMapOvr>
    <a:masterClrMapping/>
  </p:clrMapOvr>
  <p:transition>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4636"/>
            <a:ext cx="9144000" cy="6857999"/>
          </a:xfrm>
        </p:spPr>
        <p:txBody>
          <a:bodyPr/>
          <a:lstStyle/>
          <a:p>
            <a:endParaRPr lang="el-GR" dirty="0">
              <a:solidFill>
                <a:srgbClr val="F9F7D3"/>
              </a:solidFill>
            </a:endParaRPr>
          </a:p>
        </p:txBody>
      </p:sp>
      <p:sp>
        <p:nvSpPr>
          <p:cNvPr id="3" name="Subtitle 2"/>
          <p:cNvSpPr>
            <a:spLocks noGrp="1"/>
          </p:cNvSpPr>
          <p:nvPr>
            <p:ph type="subTitle" idx="1"/>
          </p:nvPr>
        </p:nvSpPr>
        <p:spPr>
          <a:xfrm>
            <a:off x="1371600" y="6017564"/>
            <a:ext cx="6400800" cy="685800"/>
          </a:xfrm>
        </p:spPr>
        <p:txBody>
          <a:bodyPr>
            <a:normAutofit fontScale="70000" lnSpcReduction="20000"/>
          </a:bodyPr>
          <a:lstStyle/>
          <a:p>
            <a:r>
              <a:rPr lang="en-US" b="1" dirty="0">
                <a:solidFill>
                  <a:srgbClr val="F9F7D3"/>
                </a:solidFill>
                <a:latin typeface="Garamond" pitchFamily="18" charset="0"/>
              </a:rPr>
              <a:t>Jan Fabre </a:t>
            </a:r>
            <a:r>
              <a:rPr lang="en-US" b="1" i="1" dirty="0">
                <a:solidFill>
                  <a:srgbClr val="F9F7D3"/>
                </a:solidFill>
                <a:latin typeface="Garamond" pitchFamily="18" charset="0"/>
              </a:rPr>
              <a:t>My movements are alone like </a:t>
            </a:r>
            <a:r>
              <a:rPr lang="en-US" b="1" i="1" dirty="0" err="1">
                <a:solidFill>
                  <a:srgbClr val="F9F7D3"/>
                </a:solidFill>
                <a:latin typeface="Garamond" pitchFamily="18" charset="0"/>
              </a:rPr>
              <a:t>streetdogs</a:t>
            </a:r>
            <a:r>
              <a:rPr lang="en-US" b="1" dirty="0">
                <a:solidFill>
                  <a:srgbClr val="F9F7D3"/>
                </a:solidFill>
                <a:latin typeface="Garamond" pitchFamily="18" charset="0"/>
              </a:rPr>
              <a:t>, </a:t>
            </a:r>
            <a:r>
              <a:rPr lang="el-GR" b="1" dirty="0" err="1">
                <a:solidFill>
                  <a:srgbClr val="F9F7D3"/>
                </a:solidFill>
                <a:latin typeface="Garamond" pitchFamily="18" charset="0"/>
              </a:rPr>
              <a:t>Έρνα</a:t>
            </a:r>
            <a:r>
              <a:rPr lang="el-GR" b="1" dirty="0">
                <a:solidFill>
                  <a:srgbClr val="F9F7D3"/>
                </a:solidFill>
                <a:latin typeface="Garamond" pitchFamily="18" charset="0"/>
              </a:rPr>
              <a:t> </a:t>
            </a:r>
            <a:r>
              <a:rPr lang="el-GR" b="1" dirty="0" err="1">
                <a:solidFill>
                  <a:srgbClr val="F9F7D3"/>
                </a:solidFill>
                <a:latin typeface="Garamond" pitchFamily="18" charset="0"/>
              </a:rPr>
              <a:t>Όμαρσντοτιρ</a:t>
            </a:r>
            <a:r>
              <a:rPr lang="el-GR" b="1" dirty="0">
                <a:solidFill>
                  <a:srgbClr val="F9F7D3"/>
                </a:solidFill>
                <a:latin typeface="Garamond" pitchFamily="18" charset="0"/>
              </a:rPr>
              <a:t> </a:t>
            </a:r>
            <a:r>
              <a:rPr lang="en-US" b="1" dirty="0">
                <a:solidFill>
                  <a:srgbClr val="F9F7D3"/>
                </a:solidFill>
                <a:latin typeface="Garamond" pitchFamily="18" charset="0"/>
              </a:rPr>
              <a:t>2000</a:t>
            </a:r>
            <a:endParaRPr lang="el-GR" b="1" dirty="0">
              <a:solidFill>
                <a:srgbClr val="F9F7D3"/>
              </a:solidFill>
              <a:latin typeface="Garamond" pitchFamily="18" charset="0"/>
            </a:endParaRPr>
          </a:p>
          <a:p>
            <a:endParaRPr lang="el-GR" dirty="0">
              <a:solidFill>
                <a:srgbClr val="F9F7D3"/>
              </a:solidFill>
            </a:endParaRPr>
          </a:p>
        </p:txBody>
      </p:sp>
      <p:pic>
        <p:nvPicPr>
          <p:cNvPr id="2050" name="Picture 2" descr="C:\Users\user\Desktop\Διδακτορικά\Ζώα\Φωτό για ppt\Fabre my-movements-are-like-streetdogs_03.jpg"/>
          <p:cNvPicPr>
            <a:picLocks noChangeAspect="1" noChangeArrowheads="1"/>
          </p:cNvPicPr>
          <p:nvPr/>
        </p:nvPicPr>
        <p:blipFill>
          <a:blip r:embed="rId2" cstate="print"/>
          <a:srcRect/>
          <a:stretch>
            <a:fillRect/>
          </a:stretch>
        </p:blipFill>
        <p:spPr bwMode="auto">
          <a:xfrm>
            <a:off x="0" y="-171400"/>
            <a:ext cx="9144000" cy="6112764"/>
          </a:xfrm>
          <a:prstGeom prst="rect">
            <a:avLst/>
          </a:prstGeom>
          <a:noFill/>
        </p:spPr>
      </p:pic>
    </p:spTree>
  </p:cSld>
  <p:clrMapOvr>
    <a:masterClrMapping/>
  </p:clrMapOvr>
  <p:transition>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28" y="0"/>
            <a:ext cx="9324528" cy="6858000"/>
          </a:xfrm>
        </p:spPr>
        <p:txBody>
          <a:bodyPr>
            <a:noAutofit/>
          </a:bodyPr>
          <a:lstStyle/>
          <a:p>
            <a:endParaRPr lang="el-GR" sz="2000" b="1" dirty="0">
              <a:solidFill>
                <a:srgbClr val="F9F7D3"/>
              </a:solidFill>
            </a:endParaRPr>
          </a:p>
          <a:p>
            <a:endParaRPr lang="el-GR" sz="2000" b="1" dirty="0">
              <a:solidFill>
                <a:srgbClr val="F9F7D3"/>
              </a:solidFill>
            </a:endParaRPr>
          </a:p>
          <a:p>
            <a:endParaRPr lang="el-GR" sz="2000" b="1" dirty="0">
              <a:solidFill>
                <a:srgbClr val="F9F7D3"/>
              </a:solidFill>
            </a:endParaRPr>
          </a:p>
          <a:p>
            <a:endParaRPr lang="el-GR" sz="2000" b="1" dirty="0">
              <a:solidFill>
                <a:srgbClr val="F9F7D3"/>
              </a:solidFill>
            </a:endParaRPr>
          </a:p>
          <a:p>
            <a:endParaRPr lang="el-GR" sz="2000" b="1" dirty="0">
              <a:solidFill>
                <a:srgbClr val="F9F7D3"/>
              </a:solidFill>
            </a:endParaRPr>
          </a:p>
          <a:p>
            <a:endParaRPr lang="el-GR" sz="2000" b="1" dirty="0">
              <a:solidFill>
                <a:srgbClr val="F9F7D3"/>
              </a:solidFill>
            </a:endParaRPr>
          </a:p>
          <a:p>
            <a:endParaRPr lang="el-GR" sz="2000" b="1" dirty="0">
              <a:solidFill>
                <a:srgbClr val="F9F7D3"/>
              </a:solidFill>
            </a:endParaRPr>
          </a:p>
          <a:p>
            <a:endParaRPr lang="el-GR" sz="2000" b="1" dirty="0">
              <a:solidFill>
                <a:srgbClr val="F9F7D3"/>
              </a:solidFill>
            </a:endParaRPr>
          </a:p>
          <a:p>
            <a:endParaRPr lang="el-GR" sz="2000" b="1" dirty="0">
              <a:solidFill>
                <a:srgbClr val="F9F7D3"/>
              </a:solidFill>
            </a:endParaRPr>
          </a:p>
          <a:p>
            <a:endParaRPr lang="el-GR" sz="2000" b="1" dirty="0">
              <a:solidFill>
                <a:srgbClr val="F9F7D3"/>
              </a:solidFill>
            </a:endParaRPr>
          </a:p>
        </p:txBody>
      </p:sp>
      <p:pic>
        <p:nvPicPr>
          <p:cNvPr id="4" name="Picture 4" descr="Σχετική εικόνα"/>
          <p:cNvPicPr>
            <a:picLocks noChangeAspect="1" noChangeArrowheads="1"/>
          </p:cNvPicPr>
          <p:nvPr/>
        </p:nvPicPr>
        <p:blipFill>
          <a:blip r:embed="rId2" cstate="print">
            <a:duotone>
              <a:prstClr val="black"/>
              <a:schemeClr val="accent6">
                <a:tint val="45000"/>
                <a:satMod val="400000"/>
              </a:schemeClr>
            </a:duotone>
            <a:lum bright="20000"/>
          </a:blip>
          <a:srcRect/>
          <a:stretch>
            <a:fillRect/>
          </a:stretch>
        </p:blipFill>
        <p:spPr bwMode="auto">
          <a:xfrm>
            <a:off x="0" y="0"/>
            <a:ext cx="9144000" cy="6957392"/>
          </a:xfrm>
          <a:prstGeom prst="rect">
            <a:avLst/>
          </a:prstGeom>
          <a:ln>
            <a:noFill/>
          </a:ln>
          <a:effectLst>
            <a:softEdge rad="112500"/>
          </a:effectLst>
        </p:spPr>
      </p:pic>
      <p:sp>
        <p:nvSpPr>
          <p:cNvPr id="5" name="Oval Callout 4"/>
          <p:cNvSpPr/>
          <p:nvPr/>
        </p:nvSpPr>
        <p:spPr>
          <a:xfrm>
            <a:off x="5724128" y="188640"/>
            <a:ext cx="3456384" cy="3240360"/>
          </a:xfrm>
          <a:prstGeom prst="wedgeEllipseCallout">
            <a:avLst>
              <a:gd name="adj1" fmla="val -80228"/>
              <a:gd name="adj2" fmla="val 3926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t>«το ανθρώπινο ον είναι ένα πολύ όμορφο ζώο, αλλά εάν παρατηρήσουμε τα άλλα ζώα, φαίνονται πολύ πιο έξυπνα και πολύ πιο πρωτοποριακά». </a:t>
            </a:r>
          </a:p>
        </p:txBody>
      </p:sp>
      <p:sp>
        <p:nvSpPr>
          <p:cNvPr id="6" name="Oval Callout 5"/>
          <p:cNvSpPr/>
          <p:nvPr/>
        </p:nvSpPr>
        <p:spPr>
          <a:xfrm>
            <a:off x="0" y="116632"/>
            <a:ext cx="2411760" cy="3312368"/>
          </a:xfrm>
          <a:prstGeom prst="wedgeEllipseCallout">
            <a:avLst>
              <a:gd name="adj1" fmla="val 71286"/>
              <a:gd name="adj2" fmla="val 4194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b="1" dirty="0"/>
              <a:t>«μπορούμε πάντα να μάθουμε από τον ζωικό κόσμο», «οι καλύτεροι γιατροί και οι καλύτεροι φιλόσοφοι σήμερα είναι τα ζώα»</a:t>
            </a:r>
          </a:p>
          <a:p>
            <a:pPr algn="ctr"/>
            <a:endParaRPr lang="el-GR" dirty="0"/>
          </a:p>
        </p:txBody>
      </p:sp>
    </p:spTree>
  </p:cSld>
  <p:clrMapOvr>
    <a:masterClrMapping/>
  </p:clrMapOvr>
  <p:transition>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pic>
        <p:nvPicPr>
          <p:cNvPr id="1026" name="Picture 2" descr="C:\Users\user\Pictures\Διάφορα\Hermann Nitsch.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zoom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er10"/>
          <p:cNvPicPr>
            <a:picLocks noChangeAspect="1" noChangeArrowheads="1"/>
          </p:cNvPicPr>
          <p:nvPr/>
        </p:nvPicPr>
        <p:blipFill>
          <a:blip r:embed="rId2" cstate="print"/>
          <a:srcRect/>
          <a:stretch>
            <a:fillRect/>
          </a:stretch>
        </p:blipFill>
        <p:spPr bwMode="auto">
          <a:xfrm>
            <a:off x="12101" y="-68430"/>
            <a:ext cx="8712200" cy="6857999"/>
          </a:xfrm>
          <a:prstGeom prst="rect">
            <a:avLst/>
          </a:prstGeom>
          <a:noFill/>
          <a:ln w="9525">
            <a:noFill/>
            <a:miter lim="800000"/>
            <a:headEnd/>
            <a:tailEnd/>
          </a:ln>
        </p:spPr>
      </p:pic>
      <p:sp>
        <p:nvSpPr>
          <p:cNvPr id="3" name="TextBox 2"/>
          <p:cNvSpPr txBox="1"/>
          <p:nvPr/>
        </p:nvSpPr>
        <p:spPr>
          <a:xfrm>
            <a:off x="419699" y="3212976"/>
            <a:ext cx="8184749" cy="1477328"/>
          </a:xfrm>
          <a:prstGeom prst="rect">
            <a:avLst/>
          </a:prstGeom>
          <a:noFill/>
        </p:spPr>
        <p:txBody>
          <a:bodyPr wrap="square" rtlCol="0">
            <a:spAutoFit/>
          </a:bodyPr>
          <a:lstStyle/>
          <a:p>
            <a:r>
              <a:rPr lang="el-GR" b="1" dirty="0">
                <a:solidFill>
                  <a:schemeClr val="bg1"/>
                </a:solidFill>
              </a:rPr>
              <a:t>Μια σταθερή δομή που επαναλαμβάνεται τακτικά στις παραστάσεις του </a:t>
            </a:r>
            <a:r>
              <a:rPr lang="en-US" b="1" dirty="0">
                <a:solidFill>
                  <a:schemeClr val="bg1"/>
                </a:solidFill>
              </a:rPr>
              <a:t>Hermann Nitsch</a:t>
            </a:r>
            <a:r>
              <a:rPr lang="el-GR" b="1" dirty="0">
                <a:solidFill>
                  <a:schemeClr val="bg1"/>
                </a:solidFill>
              </a:rPr>
              <a:t>: ένα γυμνό ανθρώπινο σώμα (αντρικό ή γυναικείο) δεμένο σε έναν ξύλινο στύλο και γυρισμένο ανάποδα σε σχήμα ανάποδου σταυρού συνδυάζεται με ένα σφαγμένο ζώο, συνήθως αρνί, που τοποθετείται με αντίστοιχο τρόπο στη σκηνή, δίπλα στο ανθρώπινο σώμα. </a:t>
            </a:r>
          </a:p>
        </p:txBody>
      </p:sp>
    </p:spTree>
  </p:cSld>
  <p:clrMapOvr>
    <a:masterClrMapping/>
  </p:clrMapOvr>
  <p:transition>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endParaRPr lang="el-GR" dirty="0">
              <a:solidFill>
                <a:srgbClr val="00FFFF"/>
              </a:solidFill>
            </a:endParaRPr>
          </a:p>
          <a:p>
            <a:pPr>
              <a:buNone/>
            </a:pPr>
            <a:r>
              <a:rPr lang="el-GR" dirty="0"/>
              <a:t>						</a:t>
            </a:r>
            <a:endParaRPr lang="en-US" dirty="0"/>
          </a:p>
          <a:p>
            <a:endParaRPr lang="en-US" dirty="0"/>
          </a:p>
          <a:p>
            <a:endParaRPr lang="el-GR" dirty="0"/>
          </a:p>
          <a:p>
            <a:endParaRPr lang="el-GR" dirty="0"/>
          </a:p>
          <a:p>
            <a:endParaRPr lang="el-GR" dirty="0"/>
          </a:p>
        </p:txBody>
      </p:sp>
      <p:sp>
        <p:nvSpPr>
          <p:cNvPr id="9" name="Rounded Rectangular Callout 8"/>
          <p:cNvSpPr/>
          <p:nvPr/>
        </p:nvSpPr>
        <p:spPr>
          <a:xfrm>
            <a:off x="4752528" y="692696"/>
            <a:ext cx="4355976" cy="6165304"/>
          </a:xfrm>
          <a:prstGeom prst="wedgeRoundRectCallout">
            <a:avLst>
              <a:gd name="adj1" fmla="val -49897"/>
              <a:gd name="adj2" fmla="val 1428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b="1" dirty="0"/>
              <a:t>Ενίοτε το σφαγμένο ζώο τοποθετείται πάνω στο ανθρώπινο σώμα ή αφού έχουν αφαιρεθεί από αυτό όλα τα εντόσθια, τοποθετείται ανοιγμένο πίσω από το σώμα του ή της </a:t>
            </a:r>
            <a:r>
              <a:rPr lang="en-US" b="1" dirty="0"/>
              <a:t>performer</a:t>
            </a:r>
            <a:r>
              <a:rPr lang="el-GR" b="1" dirty="0"/>
              <a:t>, έτσι ώστε να φαίνεται ότι το ανθρώπινο </a:t>
            </a:r>
            <a:r>
              <a:rPr lang="el-GR" b="1" i="1" dirty="0"/>
              <a:t>ενσωματώνεται</a:t>
            </a:r>
            <a:r>
              <a:rPr lang="el-GR" b="1" dirty="0"/>
              <a:t> στο ζωικό. </a:t>
            </a:r>
          </a:p>
          <a:p>
            <a:pPr algn="ctr"/>
            <a:endParaRPr lang="el-GR" b="1" dirty="0"/>
          </a:p>
          <a:p>
            <a:pPr algn="ctr"/>
            <a:r>
              <a:rPr lang="el-GR" b="1" dirty="0"/>
              <a:t>Το ανθρώπινο σώμα περιχύνεται με το αίμα του ζώου και στέκει ακίνητο, όπως και το νεκρό σώμα του ζώου. Οι παραστάσεις αυτές έχουν περιγραφεί ως «αισθητικός τρόπος προσευχής», καθώς η αιματηρή αυτή τελετουργία, που διαρκεί κάποτε αρκετές ώρες, αποβλέπει αρχικά στην εκδήλωση των καταπιεσμένων επιθετικών ενστίκτων του ανθρώπινου είδους και στη συνέχεια στην κάθαρση και την εξιλέωση.</a:t>
            </a:r>
          </a:p>
        </p:txBody>
      </p:sp>
      <p:pic>
        <p:nvPicPr>
          <p:cNvPr id="75778" name="Picture 2" descr="Αποτέλεσμα εικόνας για Hermann Nitsch"/>
          <p:cNvPicPr>
            <a:picLocks noChangeAspect="1" noChangeArrowheads="1"/>
          </p:cNvPicPr>
          <p:nvPr/>
        </p:nvPicPr>
        <p:blipFill>
          <a:blip r:embed="rId2" cstate="print"/>
          <a:srcRect/>
          <a:stretch>
            <a:fillRect/>
          </a:stretch>
        </p:blipFill>
        <p:spPr bwMode="auto">
          <a:xfrm>
            <a:off x="-36512" y="-27385"/>
            <a:ext cx="4680520" cy="6942771"/>
          </a:xfrm>
          <a:prstGeom prst="rect">
            <a:avLst/>
          </a:prstGeom>
          <a:noFill/>
        </p:spPr>
      </p:pic>
    </p:spTree>
  </p:cSld>
  <p:clrMapOvr>
    <a:masterClrMapping/>
  </p:clrMapOvr>
  <p:transition>
    <p:zoom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28" y="0"/>
            <a:ext cx="9324528" cy="6858000"/>
          </a:xfrm>
        </p:spPr>
        <p:txBody>
          <a:bodyPr>
            <a:noAutofit/>
          </a:bodyPr>
          <a:lstStyle/>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p:txBody>
      </p:sp>
      <p:sp>
        <p:nvSpPr>
          <p:cNvPr id="7" name="TextBox 6"/>
          <p:cNvSpPr txBox="1"/>
          <p:nvPr/>
        </p:nvSpPr>
        <p:spPr>
          <a:xfrm>
            <a:off x="-36511" y="-27384"/>
            <a:ext cx="9180511" cy="5078313"/>
          </a:xfrm>
          <a:prstGeom prst="rect">
            <a:avLst/>
          </a:prstGeom>
          <a:noFill/>
        </p:spPr>
        <p:txBody>
          <a:bodyPr wrap="square" rtlCol="0">
            <a:spAutoFit/>
          </a:bodyPr>
          <a:lstStyle/>
          <a:p>
            <a:r>
              <a:rPr lang="el-GR" b="1" dirty="0">
                <a:solidFill>
                  <a:srgbClr val="F9F7D3"/>
                </a:solidFill>
              </a:rPr>
              <a:t>Η </a:t>
            </a:r>
            <a:r>
              <a:rPr lang="fr-FR" b="1" dirty="0">
                <a:solidFill>
                  <a:srgbClr val="F9F7D3"/>
                </a:solidFill>
              </a:rPr>
              <a:t>performance </a:t>
            </a:r>
            <a:r>
              <a:rPr lang="fr-FR" b="1" i="1" dirty="0" err="1">
                <a:solidFill>
                  <a:srgbClr val="F9F7D3"/>
                </a:solidFill>
              </a:rPr>
              <a:t>Accidens</a:t>
            </a:r>
            <a:r>
              <a:rPr lang="el-GR" b="1" i="1" dirty="0">
                <a:solidFill>
                  <a:srgbClr val="F9F7D3"/>
                </a:solidFill>
              </a:rPr>
              <a:t>. </a:t>
            </a:r>
            <a:r>
              <a:rPr lang="fr-FR" b="1" i="1" dirty="0">
                <a:solidFill>
                  <a:srgbClr val="F9F7D3"/>
                </a:solidFill>
              </a:rPr>
              <a:t>Tuer pour manger</a:t>
            </a:r>
            <a:r>
              <a:rPr lang="el-GR" b="1" dirty="0">
                <a:solidFill>
                  <a:srgbClr val="F9F7D3"/>
                </a:solidFill>
              </a:rPr>
              <a:t> (</a:t>
            </a:r>
            <a:r>
              <a:rPr lang="el-GR" b="1" i="1" dirty="0" err="1">
                <a:solidFill>
                  <a:srgbClr val="F9F7D3"/>
                </a:solidFill>
              </a:rPr>
              <a:t>Matar</a:t>
            </a:r>
            <a:r>
              <a:rPr lang="el-GR" b="1" i="1" dirty="0">
                <a:solidFill>
                  <a:srgbClr val="F9F7D3"/>
                </a:solidFill>
              </a:rPr>
              <a:t> </a:t>
            </a:r>
            <a:r>
              <a:rPr lang="el-GR" b="1" i="1" dirty="0" err="1">
                <a:solidFill>
                  <a:srgbClr val="F9F7D3"/>
                </a:solidFill>
              </a:rPr>
              <a:t>para</a:t>
            </a:r>
            <a:r>
              <a:rPr lang="el-GR" b="1" i="1" dirty="0">
                <a:solidFill>
                  <a:srgbClr val="F9F7D3"/>
                </a:solidFill>
              </a:rPr>
              <a:t> </a:t>
            </a:r>
            <a:r>
              <a:rPr lang="el-GR" b="1" i="1" dirty="0" err="1">
                <a:solidFill>
                  <a:srgbClr val="F9F7D3"/>
                </a:solidFill>
              </a:rPr>
              <a:t>comer</a:t>
            </a:r>
            <a:r>
              <a:rPr lang="el-GR" b="1" dirty="0">
                <a:solidFill>
                  <a:srgbClr val="F9F7D3"/>
                </a:solidFill>
              </a:rPr>
              <a:t>) </a:t>
            </a:r>
            <a:r>
              <a:rPr lang="el-GR" b="1" dirty="0" err="1">
                <a:solidFill>
                  <a:srgbClr val="F9F7D3"/>
                </a:solidFill>
              </a:rPr>
              <a:t>Teatro</a:t>
            </a:r>
            <a:r>
              <a:rPr lang="el-GR" b="1" dirty="0">
                <a:solidFill>
                  <a:srgbClr val="F9F7D3"/>
                </a:solidFill>
              </a:rPr>
              <a:t> </a:t>
            </a:r>
            <a:r>
              <a:rPr lang="el-GR" b="1" dirty="0" err="1">
                <a:solidFill>
                  <a:srgbClr val="F9F7D3"/>
                </a:solidFill>
              </a:rPr>
              <a:t>Mercadante</a:t>
            </a:r>
            <a:r>
              <a:rPr lang="el-GR" b="1" dirty="0">
                <a:solidFill>
                  <a:srgbClr val="F9F7D3"/>
                </a:solidFill>
              </a:rPr>
              <a:t>, Πράτο</a:t>
            </a:r>
          </a:p>
          <a:p>
            <a:r>
              <a:rPr lang="el-GR" b="1" dirty="0">
                <a:solidFill>
                  <a:srgbClr val="F9F7D3"/>
                </a:solidFill>
              </a:rPr>
              <a:t>2005 του </a:t>
            </a:r>
            <a:r>
              <a:rPr lang="fr-FR" b="1" dirty="0">
                <a:solidFill>
                  <a:srgbClr val="F9F7D3"/>
                </a:solidFill>
              </a:rPr>
              <a:t>Rodrigo </a:t>
            </a:r>
            <a:r>
              <a:rPr lang="fr-FR" b="1" dirty="0" err="1">
                <a:solidFill>
                  <a:srgbClr val="F9F7D3"/>
                </a:solidFill>
              </a:rPr>
              <a:t>Garc</a:t>
            </a:r>
            <a:r>
              <a:rPr lang="el-GR" b="1" dirty="0">
                <a:solidFill>
                  <a:srgbClr val="F9F7D3"/>
                </a:solidFill>
              </a:rPr>
              <a:t>í</a:t>
            </a:r>
            <a:r>
              <a:rPr lang="fr-FR" b="1" dirty="0">
                <a:solidFill>
                  <a:srgbClr val="F9F7D3"/>
                </a:solidFill>
              </a:rPr>
              <a:t>a</a:t>
            </a:r>
            <a:r>
              <a:rPr lang="el-GR" b="1" dirty="0">
                <a:solidFill>
                  <a:srgbClr val="F9F7D3"/>
                </a:solidFill>
              </a:rPr>
              <a:t> είναι πλέον συνώνυμη του ακραίου σαρκασμού και της σκληρότητας που </a:t>
            </a:r>
          </a:p>
          <a:p>
            <a:r>
              <a:rPr lang="el-GR" b="1" dirty="0">
                <a:solidFill>
                  <a:srgbClr val="F9F7D3"/>
                </a:solidFill>
              </a:rPr>
              <a:t>επιδεικνύει απέναντι στη ζωή ενός ζώου. </a:t>
            </a:r>
          </a:p>
          <a:p>
            <a:endParaRPr lang="el-GR" b="1" dirty="0">
              <a:solidFill>
                <a:srgbClr val="F9F7D3"/>
              </a:solidFill>
            </a:endParaRPr>
          </a:p>
          <a:p>
            <a:r>
              <a:rPr lang="el-GR" b="1" dirty="0">
                <a:solidFill>
                  <a:srgbClr val="F9F7D3"/>
                </a:solidFill>
              </a:rPr>
              <a:t>Ο </a:t>
            </a:r>
            <a:r>
              <a:rPr lang="fr-FR" b="1" dirty="0" err="1">
                <a:solidFill>
                  <a:srgbClr val="F9F7D3"/>
                </a:solidFill>
              </a:rPr>
              <a:t>Garc</a:t>
            </a:r>
            <a:r>
              <a:rPr lang="el-GR" b="1" dirty="0">
                <a:solidFill>
                  <a:srgbClr val="F9F7D3"/>
                </a:solidFill>
              </a:rPr>
              <a:t>í</a:t>
            </a:r>
            <a:r>
              <a:rPr lang="fr-FR" b="1" dirty="0">
                <a:solidFill>
                  <a:srgbClr val="F9F7D3"/>
                </a:solidFill>
              </a:rPr>
              <a:t>a</a:t>
            </a:r>
            <a:r>
              <a:rPr lang="el-GR" b="1" dirty="0">
                <a:solidFill>
                  <a:srgbClr val="F9F7D3"/>
                </a:solidFill>
              </a:rPr>
              <a:t>, πραγματευόμενος το όριο μεταξύ </a:t>
            </a:r>
            <a:r>
              <a:rPr lang="el-GR" b="1" dirty="0" err="1">
                <a:solidFill>
                  <a:srgbClr val="FFC000"/>
                </a:solidFill>
              </a:rPr>
              <a:t>παραστάσιμου</a:t>
            </a:r>
            <a:r>
              <a:rPr lang="el-GR" b="1" dirty="0">
                <a:solidFill>
                  <a:srgbClr val="F9F7D3"/>
                </a:solidFill>
              </a:rPr>
              <a:t> και </a:t>
            </a:r>
            <a:r>
              <a:rPr lang="el-GR" b="1" dirty="0">
                <a:solidFill>
                  <a:srgbClr val="FFC000"/>
                </a:solidFill>
              </a:rPr>
              <a:t>μη-</a:t>
            </a:r>
            <a:r>
              <a:rPr lang="el-GR" b="1" dirty="0" err="1">
                <a:solidFill>
                  <a:srgbClr val="FFC000"/>
                </a:solidFill>
              </a:rPr>
              <a:t>παραστάσιμου</a:t>
            </a:r>
            <a:r>
              <a:rPr lang="el-GR" b="1" dirty="0">
                <a:solidFill>
                  <a:srgbClr val="F9F7D3"/>
                </a:solidFill>
              </a:rPr>
              <a:t>, θέλει να προκαλέσει και να σοκάρει το κοινό, που λησμονεί ότι πίσω από ένα πολυτελές πιάτο υπάρχει ένας θάνατος, ότι τρώμε αφού έχουμε σκοτώσει. </a:t>
            </a:r>
          </a:p>
          <a:p>
            <a:endParaRPr lang="el-GR" b="1" dirty="0">
              <a:solidFill>
                <a:srgbClr val="F9F7D3"/>
              </a:solidFill>
            </a:endParaRPr>
          </a:p>
          <a:p>
            <a:r>
              <a:rPr lang="el-GR" b="1" dirty="0">
                <a:solidFill>
                  <a:srgbClr val="F9F7D3"/>
                </a:solidFill>
              </a:rPr>
              <a:t>Ο αστακός, αν δεν ριχτεί ζωντανός σε ζεματιστό νερό, κρεμιέται από ένα σκοινί  έξω από το νερό, όπου αργοπεθαίνει. </a:t>
            </a:r>
          </a:p>
          <a:p>
            <a:r>
              <a:rPr lang="el-GR" b="1" dirty="0">
                <a:solidFill>
                  <a:srgbClr val="F9F7D3"/>
                </a:solidFill>
              </a:rPr>
              <a:t>Ο </a:t>
            </a:r>
            <a:r>
              <a:rPr lang="en-US" b="1" dirty="0">
                <a:solidFill>
                  <a:srgbClr val="F9F7D3"/>
                </a:solidFill>
              </a:rPr>
              <a:t>performer</a:t>
            </a:r>
            <a:r>
              <a:rPr lang="el-GR" b="1" dirty="0">
                <a:solidFill>
                  <a:srgbClr val="F9F7D3"/>
                </a:solidFill>
              </a:rPr>
              <a:t> του ρίχνει κάποτε λίγο νερό </a:t>
            </a:r>
          </a:p>
          <a:p>
            <a:r>
              <a:rPr lang="el-GR" b="1" dirty="0">
                <a:solidFill>
                  <a:srgbClr val="F9F7D3"/>
                </a:solidFill>
              </a:rPr>
              <a:t>για να διατηρηθεί στη ζωή, έως ότου </a:t>
            </a:r>
          </a:p>
          <a:p>
            <a:r>
              <a:rPr lang="el-GR" b="1" dirty="0">
                <a:solidFill>
                  <a:srgbClr val="F9F7D3"/>
                </a:solidFill>
              </a:rPr>
              <a:t>αποφασίσει να τον ξεκρεμάσει και να </a:t>
            </a:r>
          </a:p>
          <a:p>
            <a:r>
              <a:rPr lang="el-GR" b="1" dirty="0">
                <a:solidFill>
                  <a:srgbClr val="F9F7D3"/>
                </a:solidFill>
              </a:rPr>
              <a:t>τον τεμαχίσει ζωντανό, ξεκινώντας από </a:t>
            </a:r>
          </a:p>
          <a:p>
            <a:r>
              <a:rPr lang="el-GR" b="1" dirty="0">
                <a:solidFill>
                  <a:srgbClr val="F9F7D3"/>
                </a:solidFill>
              </a:rPr>
              <a:t>τις δαγκάνες του.</a:t>
            </a:r>
          </a:p>
          <a:p>
            <a:r>
              <a:rPr lang="el-GR" b="1" dirty="0">
                <a:solidFill>
                  <a:srgbClr val="F9F7D3"/>
                </a:solidFill>
              </a:rPr>
              <a:t> </a:t>
            </a:r>
          </a:p>
          <a:p>
            <a:endParaRPr lang="el-GR" b="1" dirty="0">
              <a:solidFill>
                <a:srgbClr val="F9F7D3"/>
              </a:solidFill>
            </a:endParaRPr>
          </a:p>
          <a:p>
            <a:endParaRPr lang="el-GR" b="1" dirty="0">
              <a:solidFill>
                <a:srgbClr val="F9F7D3"/>
              </a:solidFill>
            </a:endParaRPr>
          </a:p>
        </p:txBody>
      </p:sp>
      <p:sp>
        <p:nvSpPr>
          <p:cNvPr id="74754" name="AutoShape 2" descr="Αποτέλεσμα εικόνας για Accidens. Tuer pour manger"/>
          <p:cNvSpPr>
            <a:spLocks noChangeAspect="1" noChangeArrowheads="1"/>
          </p:cNvSpPr>
          <p:nvPr/>
        </p:nvSpPr>
        <p:spPr bwMode="auto">
          <a:xfrm>
            <a:off x="155575" y="-2133600"/>
            <a:ext cx="7886700" cy="44577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4756" name="Picture 4" descr="Αποτέλεσμα εικόνας για Accidens. Tuer pour manger"/>
          <p:cNvPicPr>
            <a:picLocks noChangeAspect="1" noChangeArrowheads="1"/>
          </p:cNvPicPr>
          <p:nvPr/>
        </p:nvPicPr>
        <p:blipFill>
          <a:blip r:embed="rId2" cstate="print"/>
          <a:srcRect/>
          <a:stretch>
            <a:fillRect/>
          </a:stretch>
        </p:blipFill>
        <p:spPr bwMode="auto">
          <a:xfrm>
            <a:off x="3995936" y="2499692"/>
            <a:ext cx="5148064" cy="4457700"/>
          </a:xfrm>
          <a:prstGeom prst="rect">
            <a:avLst/>
          </a:prstGeom>
          <a:ln>
            <a:noFill/>
          </a:ln>
          <a:effectLst>
            <a:softEdge rad="112500"/>
          </a:effectLst>
        </p:spPr>
      </p:pic>
    </p:spTree>
  </p:cSld>
  <p:clrMapOvr>
    <a:masterClrMapping/>
  </p:clrMapOvr>
  <p:transition>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28" y="0"/>
            <a:ext cx="9324528" cy="6858000"/>
          </a:xfrm>
        </p:spPr>
        <p:txBody>
          <a:bodyPr>
            <a:noAutofit/>
          </a:bodyPr>
          <a:lstStyle/>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p:txBody>
      </p:sp>
      <p:sp>
        <p:nvSpPr>
          <p:cNvPr id="7" name="TextBox 6"/>
          <p:cNvSpPr txBox="1"/>
          <p:nvPr/>
        </p:nvSpPr>
        <p:spPr>
          <a:xfrm>
            <a:off x="-36511" y="-27384"/>
            <a:ext cx="9180511" cy="6463308"/>
          </a:xfrm>
          <a:prstGeom prst="rect">
            <a:avLst/>
          </a:prstGeom>
          <a:noFill/>
        </p:spPr>
        <p:txBody>
          <a:bodyPr wrap="square" rtlCol="0">
            <a:spAutoFit/>
          </a:bodyPr>
          <a:lstStyle/>
          <a:p>
            <a:r>
              <a:rPr lang="el-GR" b="1" dirty="0">
                <a:solidFill>
                  <a:srgbClr val="F9F7D3"/>
                </a:solidFill>
              </a:rPr>
              <a:t>Ειδικοί πομποί αφήνουν να ακουστούν ανατριχιαστικά οι δυνατοί ήχοι  από τους παλμούς του οστρακόδερμου, καθώς τείνει να πεθάνει από έλλειψη νερού ή τη στιγμή του τεμαχισμού του. </a:t>
            </a:r>
          </a:p>
          <a:p>
            <a:endParaRPr lang="el-GR" b="1" dirty="0">
              <a:solidFill>
                <a:srgbClr val="F9F7D3"/>
              </a:solidFill>
            </a:endParaRPr>
          </a:p>
          <a:p>
            <a:r>
              <a:rPr lang="el-GR" b="1" dirty="0">
                <a:solidFill>
                  <a:srgbClr val="F9F7D3"/>
                </a:solidFill>
              </a:rPr>
              <a:t>Όταν παύσει η </a:t>
            </a:r>
            <a:r>
              <a:rPr lang="el-GR" b="1" dirty="0">
                <a:solidFill>
                  <a:srgbClr val="FFC000"/>
                </a:solidFill>
              </a:rPr>
              <a:t>φρίκη του ήχου</a:t>
            </a:r>
            <a:r>
              <a:rPr lang="el-GR" b="1" dirty="0">
                <a:solidFill>
                  <a:srgbClr val="F9F7D3"/>
                </a:solidFill>
              </a:rPr>
              <a:t>, αρχίζει η </a:t>
            </a:r>
            <a:r>
              <a:rPr lang="el-GR" b="1" dirty="0">
                <a:solidFill>
                  <a:srgbClr val="FFC000"/>
                </a:solidFill>
              </a:rPr>
              <a:t>απόλαυση</a:t>
            </a:r>
            <a:r>
              <a:rPr lang="el-GR" b="1" dirty="0">
                <a:solidFill>
                  <a:srgbClr val="F9F7D3"/>
                </a:solidFill>
              </a:rPr>
              <a:t>, αφού ο </a:t>
            </a:r>
            <a:r>
              <a:rPr lang="en-US" b="1" dirty="0">
                <a:solidFill>
                  <a:srgbClr val="F9F7D3"/>
                </a:solidFill>
              </a:rPr>
              <a:t>performer</a:t>
            </a:r>
            <a:r>
              <a:rPr lang="el-GR" b="1" dirty="0">
                <a:solidFill>
                  <a:srgbClr val="F9F7D3"/>
                </a:solidFill>
              </a:rPr>
              <a:t> ψήνει τον αστακό και τον τρώει καπνίζοντας με την ησυχία του ένα πούρο και πίνοντας κρασί. </a:t>
            </a:r>
          </a:p>
          <a:p>
            <a:endParaRPr lang="el-GR" b="1" dirty="0">
              <a:solidFill>
                <a:srgbClr val="F9F7D3"/>
              </a:solidFill>
            </a:endParaRPr>
          </a:p>
          <a:p>
            <a:r>
              <a:rPr lang="el-GR" b="1" dirty="0">
                <a:solidFill>
                  <a:srgbClr val="F9F7D3"/>
                </a:solidFill>
              </a:rPr>
              <a:t>Η παράσταση έχει προκαλέσει πολλές αντιδράσεις, αλλά ο </a:t>
            </a:r>
            <a:r>
              <a:rPr lang="el-GR" b="1" dirty="0" err="1">
                <a:solidFill>
                  <a:srgbClr val="F9F7D3"/>
                </a:solidFill>
              </a:rPr>
              <a:t>Bruno</a:t>
            </a:r>
            <a:r>
              <a:rPr lang="el-GR" b="1" dirty="0">
                <a:solidFill>
                  <a:srgbClr val="F9F7D3"/>
                </a:solidFill>
              </a:rPr>
              <a:t> </a:t>
            </a:r>
            <a:r>
              <a:rPr lang="el-GR" b="1" dirty="0" err="1">
                <a:solidFill>
                  <a:srgbClr val="F9F7D3"/>
                </a:solidFill>
              </a:rPr>
              <a:t>Tackels</a:t>
            </a:r>
            <a:r>
              <a:rPr lang="el-GR" b="1" dirty="0">
                <a:solidFill>
                  <a:srgbClr val="F9F7D3"/>
                </a:solidFill>
              </a:rPr>
              <a:t> επικαλείται το πολυχρησιμοποιημένο επιχείρημα ότι </a:t>
            </a:r>
          </a:p>
          <a:p>
            <a:r>
              <a:rPr lang="el-GR" b="1" dirty="0">
                <a:solidFill>
                  <a:srgbClr val="F9F7D3"/>
                </a:solidFill>
              </a:rPr>
              <a:t>οι αντιδράσεις εντός της θεατρικής </a:t>
            </a:r>
          </a:p>
          <a:p>
            <a:r>
              <a:rPr lang="el-GR" b="1" dirty="0">
                <a:solidFill>
                  <a:srgbClr val="F9F7D3"/>
                </a:solidFill>
              </a:rPr>
              <a:t>πλαισίωσης δεν συνάδουν με την</a:t>
            </a:r>
          </a:p>
          <a:p>
            <a:r>
              <a:rPr lang="el-GR" b="1" dirty="0">
                <a:solidFill>
                  <a:srgbClr val="F9F7D3"/>
                </a:solidFill>
              </a:rPr>
              <a:t>αδιαφορία εκτός αυτής και μιλάει για </a:t>
            </a:r>
          </a:p>
          <a:p>
            <a:r>
              <a:rPr lang="el-GR" b="1" dirty="0">
                <a:solidFill>
                  <a:srgbClr val="F9F7D3"/>
                </a:solidFill>
              </a:rPr>
              <a:t>μια </a:t>
            </a:r>
            <a:r>
              <a:rPr lang="el-GR" b="1" dirty="0" err="1">
                <a:solidFill>
                  <a:srgbClr val="F9F7D3"/>
                </a:solidFill>
              </a:rPr>
              <a:t>τελετουργικότητα</a:t>
            </a:r>
            <a:r>
              <a:rPr lang="el-GR" b="1" dirty="0">
                <a:solidFill>
                  <a:srgbClr val="F9F7D3"/>
                </a:solidFill>
              </a:rPr>
              <a:t> που μας οδηγεί </a:t>
            </a:r>
          </a:p>
          <a:p>
            <a:r>
              <a:rPr lang="el-GR" b="1" dirty="0">
                <a:solidFill>
                  <a:srgbClr val="F9F7D3"/>
                </a:solidFill>
              </a:rPr>
              <a:t>στη διάσταση του ιερού. </a:t>
            </a:r>
          </a:p>
          <a:p>
            <a:endParaRPr lang="el-GR" b="1" dirty="0">
              <a:solidFill>
                <a:srgbClr val="F9F7D3"/>
              </a:solidFill>
            </a:endParaRPr>
          </a:p>
          <a:p>
            <a:r>
              <a:rPr lang="el-GR" b="1" dirty="0">
                <a:solidFill>
                  <a:srgbClr val="F9F7D3"/>
                </a:solidFill>
              </a:rPr>
              <a:t>Εύλογα θα αναρωτιόταν κανείς μήπως κατά </a:t>
            </a:r>
          </a:p>
          <a:p>
            <a:r>
              <a:rPr lang="el-GR" b="1" dirty="0">
                <a:solidFill>
                  <a:srgbClr val="F9F7D3"/>
                </a:solidFill>
              </a:rPr>
              <a:t>τη μετάβαση από τη βίαιη σκηνή της ιερής </a:t>
            </a:r>
          </a:p>
          <a:p>
            <a:r>
              <a:rPr lang="el-GR" b="1" dirty="0">
                <a:solidFill>
                  <a:srgbClr val="F9F7D3"/>
                </a:solidFill>
              </a:rPr>
              <a:t>θυσιαστικής τελετουργίας (όπως λ.χ. την </a:t>
            </a:r>
          </a:p>
          <a:p>
            <a:r>
              <a:rPr lang="el-GR" b="1" dirty="0">
                <a:solidFill>
                  <a:srgbClr val="F9F7D3"/>
                </a:solidFill>
              </a:rPr>
              <a:t>περιγράφει ο </a:t>
            </a:r>
            <a:r>
              <a:rPr lang="en-US" b="1" dirty="0" err="1">
                <a:solidFill>
                  <a:srgbClr val="F9F7D3"/>
                </a:solidFill>
              </a:rPr>
              <a:t>Ren</a:t>
            </a:r>
            <a:r>
              <a:rPr lang="el-GR" b="1" dirty="0">
                <a:solidFill>
                  <a:srgbClr val="F9F7D3"/>
                </a:solidFill>
              </a:rPr>
              <a:t>é </a:t>
            </a:r>
            <a:r>
              <a:rPr lang="en-US" b="1" dirty="0">
                <a:solidFill>
                  <a:srgbClr val="F9F7D3"/>
                </a:solidFill>
              </a:rPr>
              <a:t>Girard</a:t>
            </a:r>
            <a:r>
              <a:rPr lang="el-GR" b="1" dirty="0">
                <a:solidFill>
                  <a:srgbClr val="F9F7D3"/>
                </a:solidFill>
              </a:rPr>
              <a:t>) στη θεατρική </a:t>
            </a:r>
          </a:p>
          <a:p>
            <a:r>
              <a:rPr lang="el-GR" b="1" dirty="0">
                <a:solidFill>
                  <a:srgbClr val="F9F7D3"/>
                </a:solidFill>
              </a:rPr>
              <a:t>σκηνή, αυτό που φθάνει στη δεύτερη είναι </a:t>
            </a:r>
          </a:p>
          <a:p>
            <a:r>
              <a:rPr lang="el-GR" b="1" dirty="0">
                <a:solidFill>
                  <a:srgbClr val="F9F7D3"/>
                </a:solidFill>
              </a:rPr>
              <a:t>μόνο η βία.</a:t>
            </a:r>
          </a:p>
          <a:p>
            <a:endParaRPr lang="el-GR" b="1" dirty="0">
              <a:solidFill>
                <a:srgbClr val="F9F7D3"/>
              </a:solidFill>
            </a:endParaRPr>
          </a:p>
          <a:p>
            <a:endParaRPr lang="el-GR" b="1" dirty="0">
              <a:solidFill>
                <a:srgbClr val="F9F7D3"/>
              </a:solidFill>
            </a:endParaRPr>
          </a:p>
          <a:p>
            <a:endParaRPr lang="el-GR" b="1" dirty="0">
              <a:solidFill>
                <a:srgbClr val="F9F7D3"/>
              </a:solidFill>
            </a:endParaRPr>
          </a:p>
        </p:txBody>
      </p:sp>
      <p:sp>
        <p:nvSpPr>
          <p:cNvPr id="74754" name="AutoShape 2" descr="Αποτέλεσμα εικόνας για Accidens. Tuer pour manger"/>
          <p:cNvSpPr>
            <a:spLocks noChangeAspect="1" noChangeArrowheads="1"/>
          </p:cNvSpPr>
          <p:nvPr/>
        </p:nvSpPr>
        <p:spPr bwMode="auto">
          <a:xfrm>
            <a:off x="155575" y="-2133600"/>
            <a:ext cx="7886700" cy="44577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4756" name="Picture 4" descr="Αποτέλεσμα εικόνας για Accidens. Tuer pour manger"/>
          <p:cNvPicPr>
            <a:picLocks noChangeAspect="1" noChangeArrowheads="1"/>
          </p:cNvPicPr>
          <p:nvPr/>
        </p:nvPicPr>
        <p:blipFill>
          <a:blip r:embed="rId2" cstate="print"/>
          <a:srcRect/>
          <a:stretch>
            <a:fillRect/>
          </a:stretch>
        </p:blipFill>
        <p:spPr bwMode="auto">
          <a:xfrm>
            <a:off x="4104456" y="2499692"/>
            <a:ext cx="5148064" cy="4457700"/>
          </a:xfrm>
          <a:prstGeom prst="rect">
            <a:avLst/>
          </a:prstGeom>
          <a:ln>
            <a:noFill/>
          </a:ln>
          <a:effectLst>
            <a:softEdge rad="112500"/>
          </a:effectLst>
        </p:spPr>
      </p:pic>
    </p:spTree>
  </p:cSld>
  <p:clrMapOvr>
    <a:masterClrMapping/>
  </p:clrMapOvr>
  <p:transition>
    <p:zoom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ckels.jpg"/>
          <p:cNvPicPr>
            <a:picLocks noChangeAspect="1"/>
          </p:cNvPicPr>
          <p:nvPr/>
        </p:nvPicPr>
        <p:blipFill>
          <a:blip r:embed="rId3" cstate="print"/>
          <a:stretch>
            <a:fillRect/>
          </a:stretch>
        </p:blipFill>
        <p:spPr>
          <a:xfrm>
            <a:off x="0" y="-24532"/>
            <a:ext cx="9144000" cy="6907064"/>
          </a:xfrm>
          <a:prstGeom prst="rect">
            <a:avLst/>
          </a:prstGeom>
        </p:spPr>
      </p:pic>
      <p:sp>
        <p:nvSpPr>
          <p:cNvPr id="3" name="TextBox 2"/>
          <p:cNvSpPr txBox="1"/>
          <p:nvPr/>
        </p:nvSpPr>
        <p:spPr>
          <a:xfrm>
            <a:off x="107504" y="4437112"/>
            <a:ext cx="8929047" cy="1569660"/>
          </a:xfrm>
          <a:prstGeom prst="rect">
            <a:avLst/>
          </a:prstGeom>
          <a:noFill/>
        </p:spPr>
        <p:txBody>
          <a:bodyPr wrap="none" rtlCol="0">
            <a:spAutoFit/>
          </a:bodyPr>
          <a:lstStyle/>
          <a:p>
            <a:r>
              <a:rPr lang="el-GR" sz="2400" b="1" dirty="0">
                <a:latin typeface="Garamond" pitchFamily="18" charset="0"/>
              </a:rPr>
              <a:t>«το ζώο είναι κατά βάθος η έμμονη ιδέα» του García, κυρίως δε το ζώο </a:t>
            </a:r>
          </a:p>
          <a:p>
            <a:r>
              <a:rPr lang="el-GR" sz="2400" b="1" dirty="0">
                <a:latin typeface="Garamond" pitchFamily="18" charset="0"/>
              </a:rPr>
              <a:t>που εκτίθεται γι’ αυτό που είναι: μια μελλοντική τροφή, μια σάρκα που </a:t>
            </a:r>
          </a:p>
          <a:p>
            <a:r>
              <a:rPr lang="el-GR" sz="2400" b="1" dirty="0">
                <a:latin typeface="Garamond" pitchFamily="18" charset="0"/>
              </a:rPr>
              <a:t>καλείται να θρέψει την ανθρώπινη οικονομία» </a:t>
            </a:r>
            <a:r>
              <a:rPr lang="fr-FR" sz="2400" b="1" dirty="0">
                <a:latin typeface="Garamond" pitchFamily="18" charset="0"/>
              </a:rPr>
              <a:t>p. 61.</a:t>
            </a:r>
            <a:endParaRPr lang="el-GR" sz="2400" b="1" dirty="0">
              <a:latin typeface="Garamond" pitchFamily="18" charset="0"/>
            </a:endParaRPr>
          </a:p>
          <a:p>
            <a:endParaRPr lang="el-GR" sz="2400" b="1" dirty="0">
              <a:solidFill>
                <a:schemeClr val="bg1"/>
              </a:solidFill>
              <a:latin typeface="Garamond" pitchFamily="18" charset="0"/>
            </a:endParaRPr>
          </a:p>
        </p:txBody>
      </p:sp>
      <p:graphicFrame>
        <p:nvGraphicFramePr>
          <p:cNvPr id="21506" name="Object 2"/>
          <p:cNvGraphicFramePr>
            <a:graphicFrameLocks noChangeAspect="1"/>
          </p:cNvGraphicFramePr>
          <p:nvPr/>
        </p:nvGraphicFramePr>
        <p:xfrm>
          <a:off x="5220072" y="5949280"/>
          <a:ext cx="3770313" cy="685800"/>
        </p:xfrm>
        <a:graphic>
          <a:graphicData uri="http://schemas.openxmlformats.org/presentationml/2006/ole">
            <mc:AlternateContent xmlns:mc="http://schemas.openxmlformats.org/markup-compatibility/2006">
              <mc:Choice xmlns:v="urn:schemas-microsoft-com:vml" Requires="v">
                <p:oleObj spid="_x0000_s98316" name="Αντικείμενο κελύφους συσκευασίας" showAsIcon="1" r:id="rId4" imgW="3769920" imgH="685800" progId="Package">
                  <p:embed/>
                </p:oleObj>
              </mc:Choice>
              <mc:Fallback>
                <p:oleObj name="Αντικείμενο κελύφους συσκευασίας" showAsIcon="1" r:id="rId4" imgW="3769920" imgH="68580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5949280"/>
                        <a:ext cx="37703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endParaRPr lang="el-GR" dirty="0">
              <a:solidFill>
                <a:srgbClr val="00FFFF"/>
              </a:solidFill>
            </a:endParaRPr>
          </a:p>
          <a:p>
            <a:pPr>
              <a:buNone/>
            </a:pPr>
            <a:r>
              <a:rPr lang="el-GR" dirty="0"/>
              <a:t>						</a:t>
            </a:r>
            <a:endParaRPr lang="en-US" dirty="0"/>
          </a:p>
          <a:p>
            <a:endParaRPr lang="en-US" dirty="0"/>
          </a:p>
          <a:p>
            <a:endParaRPr lang="el-GR" dirty="0"/>
          </a:p>
          <a:p>
            <a:endParaRPr lang="el-GR" dirty="0"/>
          </a:p>
          <a:p>
            <a:endParaRPr lang="el-GR" dirty="0"/>
          </a:p>
        </p:txBody>
      </p:sp>
      <p:sp>
        <p:nvSpPr>
          <p:cNvPr id="6" name="Rounded Rectangular Callout 5"/>
          <p:cNvSpPr/>
          <p:nvPr/>
        </p:nvSpPr>
        <p:spPr>
          <a:xfrm>
            <a:off x="0" y="692696"/>
            <a:ext cx="4355976" cy="6165304"/>
          </a:xfrm>
          <a:prstGeom prst="wedgeRoundRectCallout">
            <a:avLst>
              <a:gd name="adj1" fmla="val -49897"/>
              <a:gd name="adj2" fmla="val 1428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r>
              <a:rPr lang="el-GR" b="1" dirty="0"/>
              <a:t>Στην </a:t>
            </a:r>
            <a:r>
              <a:rPr lang="en-US" b="1" dirty="0"/>
              <a:t>performance </a:t>
            </a:r>
            <a:r>
              <a:rPr lang="el-GR" b="1" i="1" dirty="0"/>
              <a:t>Αναζητώ μια γυναίκα</a:t>
            </a:r>
            <a:r>
              <a:rPr lang="el-GR" b="1" dirty="0"/>
              <a:t>  στο </a:t>
            </a:r>
            <a:r>
              <a:rPr lang="el-GR" b="1" dirty="0" err="1"/>
              <a:t>Klub</a:t>
            </a:r>
            <a:r>
              <a:rPr lang="el-GR" b="1" dirty="0"/>
              <a:t> </a:t>
            </a:r>
            <a:r>
              <a:rPr lang="el-GR" b="1" dirty="0" err="1"/>
              <a:t>Gjuro</a:t>
            </a:r>
            <a:r>
              <a:rPr lang="el-GR" b="1" dirty="0"/>
              <a:t> II του Ζάγκρεμπ το 1996 η </a:t>
            </a:r>
            <a:r>
              <a:rPr lang="en-US" b="1" dirty="0" err="1"/>
              <a:t>Vlasta</a:t>
            </a:r>
            <a:r>
              <a:rPr lang="en-US" b="1" dirty="0"/>
              <a:t> </a:t>
            </a:r>
            <a:r>
              <a:rPr lang="en-US" b="1" dirty="0" err="1"/>
              <a:t>Delimar</a:t>
            </a:r>
            <a:r>
              <a:rPr lang="el-GR" b="1" dirty="0"/>
              <a:t> έκοψε το λαιμό μιας ζωντανής κότας, ενώ σε μια προβολή </a:t>
            </a:r>
            <a:r>
              <a:rPr lang="en-US" b="1" dirty="0"/>
              <a:t>video</a:t>
            </a:r>
            <a:r>
              <a:rPr lang="el-GR" b="1" dirty="0"/>
              <a:t> εκτυλισσόταν ένα δείπνο για ένα ζευγάρι. Υπό τους </a:t>
            </a:r>
            <a:r>
              <a:rPr lang="en-US" b="1" dirty="0"/>
              <a:t>heavy metal</a:t>
            </a:r>
            <a:r>
              <a:rPr lang="el-GR" b="1" dirty="0"/>
              <a:t> ήχους των </a:t>
            </a:r>
            <a:r>
              <a:rPr lang="en-US" b="1" dirty="0"/>
              <a:t>Metallica</a:t>
            </a:r>
            <a:r>
              <a:rPr lang="el-GR" b="1" dirty="0"/>
              <a:t>, η </a:t>
            </a:r>
            <a:r>
              <a:rPr lang="en-US" b="1" dirty="0" err="1"/>
              <a:t>Delimar</a:t>
            </a:r>
            <a:r>
              <a:rPr lang="el-GR" b="1" dirty="0"/>
              <a:t> έχυσε το αίμα του πουλερικού σε ένα λευκό πιάτο και υποστήριξε ότι η ενέργεια αυτή ήταν μια </a:t>
            </a:r>
            <a:r>
              <a:rPr lang="el-GR" b="1" dirty="0">
                <a:solidFill>
                  <a:srgbClr val="C00000"/>
                </a:solidFill>
              </a:rPr>
              <a:t>μελέτη</a:t>
            </a:r>
            <a:r>
              <a:rPr lang="el-GR" b="1" dirty="0"/>
              <a:t> της αυτοκαταστροφικής και επιθετικής συμπεριφοράς, χωρίς να παραλείψει να αναφερθεί και αυτή στον πρόσφατο πόλεμο της χώρας. Μετά από κάθε παράσταση μαγείρευαν και έτρωγαν την κότα. </a:t>
            </a:r>
          </a:p>
        </p:txBody>
      </p:sp>
      <p:sp>
        <p:nvSpPr>
          <p:cNvPr id="9" name="Rounded Rectangular Callout 8"/>
          <p:cNvSpPr/>
          <p:nvPr/>
        </p:nvSpPr>
        <p:spPr>
          <a:xfrm>
            <a:off x="4355976" y="0"/>
            <a:ext cx="4788024" cy="6858000"/>
          </a:xfrm>
          <a:prstGeom prst="wedgeRoundRectCallout">
            <a:avLst>
              <a:gd name="adj1" fmla="val -49897"/>
              <a:gd name="adj2" fmla="val 14281"/>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l-GR" b="1" dirty="0">
                <a:solidFill>
                  <a:srgbClr val="CCFF99"/>
                </a:solidFill>
              </a:rPr>
              <a:t>Γ. Τέσσερις σκηνές από την Κροατία</a:t>
            </a:r>
            <a:endParaRPr lang="el-GR" dirty="0">
              <a:solidFill>
                <a:srgbClr val="CCFF99"/>
              </a:solidFill>
            </a:endParaRPr>
          </a:p>
          <a:p>
            <a:r>
              <a:rPr lang="el-GR" dirty="0"/>
              <a:t> </a:t>
            </a:r>
          </a:p>
          <a:p>
            <a:r>
              <a:rPr lang="el-GR" b="1" dirty="0">
                <a:solidFill>
                  <a:srgbClr val="F9F7D3"/>
                </a:solidFill>
              </a:rPr>
              <a:t>Στην παράσταση του σαιξπηρικού </a:t>
            </a:r>
            <a:r>
              <a:rPr lang="en-US" b="1" i="1" dirty="0">
                <a:solidFill>
                  <a:srgbClr val="F9F7D3"/>
                </a:solidFill>
              </a:rPr>
              <a:t>Macbeth</a:t>
            </a:r>
            <a:r>
              <a:rPr lang="el-GR" b="1" dirty="0">
                <a:solidFill>
                  <a:srgbClr val="F9F7D3"/>
                </a:solidFill>
              </a:rPr>
              <a:t> από το </a:t>
            </a:r>
            <a:r>
              <a:rPr lang="en-US" b="1" dirty="0" err="1">
                <a:solidFill>
                  <a:srgbClr val="F9F7D3"/>
                </a:solidFill>
              </a:rPr>
              <a:t>Pinklec</a:t>
            </a:r>
            <a:r>
              <a:rPr lang="en-US" b="1" dirty="0">
                <a:solidFill>
                  <a:srgbClr val="F9F7D3"/>
                </a:solidFill>
              </a:rPr>
              <a:t> Theatre</a:t>
            </a:r>
            <a:r>
              <a:rPr lang="el-GR" b="1" dirty="0">
                <a:solidFill>
                  <a:srgbClr val="F9F7D3"/>
                </a:solidFill>
              </a:rPr>
              <a:t>, στο πλαίσιο του Διεθνούς Φεστιβάλ Νέου Θεάτρου </a:t>
            </a:r>
            <a:r>
              <a:rPr lang="en-US" b="1" dirty="0" err="1">
                <a:solidFill>
                  <a:srgbClr val="F9F7D3"/>
                </a:solidFill>
              </a:rPr>
              <a:t>Eur</a:t>
            </a:r>
            <a:r>
              <a:rPr lang="el-GR" b="1" dirty="0">
                <a:solidFill>
                  <a:srgbClr val="F9F7D3"/>
                </a:solidFill>
              </a:rPr>
              <a:t>ø</a:t>
            </a:r>
            <a:r>
              <a:rPr lang="en-US" b="1" dirty="0" err="1">
                <a:solidFill>
                  <a:srgbClr val="F9F7D3"/>
                </a:solidFill>
              </a:rPr>
              <a:t>kaz</a:t>
            </a:r>
            <a:r>
              <a:rPr lang="el-GR" b="1" dirty="0">
                <a:solidFill>
                  <a:srgbClr val="F9F7D3"/>
                </a:solidFill>
              </a:rPr>
              <a:t> το 1995 στο Ζάγκρεμπ παρουσιάστηκε επί σκηνής η εκτέλεση ενός ζωντανού κυπρίνου. Το πρόγραμμα της παράστασης προσέφερε οδηγίες παρασκευής και μαγειρικής για το συγκεκριμένο ψάρι , αλλά οι συντελεστές της παράστασης προτίμησαν να το σκοτώσουν πετώντας το στη σκηνή, με αποτέλεσμα να αγανακτήσουν ορισμένοι θεατές. </a:t>
            </a:r>
          </a:p>
          <a:p>
            <a:endParaRPr lang="el-GR" b="1" dirty="0">
              <a:solidFill>
                <a:srgbClr val="F9F7D3"/>
              </a:solidFill>
            </a:endParaRPr>
          </a:p>
          <a:p>
            <a:r>
              <a:rPr lang="el-GR" b="1" dirty="0">
                <a:solidFill>
                  <a:srgbClr val="F9F7D3"/>
                </a:solidFill>
              </a:rPr>
              <a:t>Στον απόηχο της παράστασης ένας δημοσιογράφος υπερασπίστηκε τον θίασο με το επιχείρημα ότι η αληθινή ζωή (εννοούσε τον πόλεμο ανεξαρτησίας της Κροατίας την περίοδο 1991-1995) είναι πιο αιματηρή και βάρβαρη απ’ ότι ο </a:t>
            </a:r>
            <a:r>
              <a:rPr lang="en-US" b="1" i="1" dirty="0">
                <a:solidFill>
                  <a:srgbClr val="F9F7D3"/>
                </a:solidFill>
              </a:rPr>
              <a:t>Macbeth</a:t>
            </a:r>
            <a:r>
              <a:rPr lang="el-GR" b="1" dirty="0">
                <a:solidFill>
                  <a:srgbClr val="F9F7D3"/>
                </a:solidFill>
              </a:rPr>
              <a:t> της συγκεκριμένης παραγωγής.</a:t>
            </a:r>
          </a:p>
        </p:txBody>
      </p:sp>
    </p:spTree>
  </p:cSld>
  <p:clrMapOvr>
    <a:masterClrMapping/>
  </p:clrMapOvr>
  <p:transition>
    <p:zoom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0" y="0"/>
            <a:ext cx="9144000" cy="6858000"/>
          </a:xfrm>
        </p:spPr>
        <p:txBody>
          <a:bodyPr>
            <a:normAutofit/>
          </a:bodyPr>
          <a:lstStyle/>
          <a:p>
            <a:r>
              <a:rPr lang="el-GR" sz="2800" b="1" dirty="0">
                <a:solidFill>
                  <a:srgbClr val="F9F7D3"/>
                </a:solidFill>
              </a:rPr>
              <a:t>Στις σκηνές της σκληρότητας το ρεπερτόριο εκτυλίσσεται σε μια μεγάλη κλίμακα από την πιο «απλή» πρόκληση φόβου, αγωνίας και άγχους στα μη ανθρώπινα ζώα έως και την επίπονη μεταχείριση, τον θάνατό τους ακόμα και τη μεταθανάτια «αξιοποίησή» τους με τη χρήση ταριχευμένων σωμάτων, όπως συμβαίνει λ.χ. στα έργα της εικαστικής καλλιτέχνιδος </a:t>
            </a:r>
            <a:r>
              <a:rPr lang="en-US" sz="2800" b="1" dirty="0">
                <a:solidFill>
                  <a:srgbClr val="F9F7D3"/>
                </a:solidFill>
              </a:rPr>
              <a:t>Angela Singer</a:t>
            </a:r>
            <a:r>
              <a:rPr lang="el-GR" sz="2800" b="1" dirty="0">
                <a:solidFill>
                  <a:srgbClr val="F9F7D3"/>
                </a:solidFill>
              </a:rPr>
              <a:t>. </a:t>
            </a:r>
          </a:p>
          <a:p>
            <a:endParaRPr lang="el-GR" sz="2800" b="1" dirty="0">
              <a:solidFill>
                <a:srgbClr val="F9F7D3"/>
              </a:solidFill>
            </a:endParaRPr>
          </a:p>
        </p:txBody>
      </p:sp>
      <p:sp>
        <p:nvSpPr>
          <p:cNvPr id="7" name="TextBox 6"/>
          <p:cNvSpPr txBox="1"/>
          <p:nvPr/>
        </p:nvSpPr>
        <p:spPr>
          <a:xfrm>
            <a:off x="457200" y="6248400"/>
            <a:ext cx="2582374" cy="461665"/>
          </a:xfrm>
          <a:prstGeom prst="rect">
            <a:avLst/>
          </a:prstGeom>
          <a:noFill/>
        </p:spPr>
        <p:txBody>
          <a:bodyPr wrap="none" rtlCol="0">
            <a:spAutoFit/>
          </a:bodyPr>
          <a:lstStyle/>
          <a:p>
            <a:r>
              <a:rPr lang="en-US" sz="2400" b="1" dirty="0">
                <a:solidFill>
                  <a:schemeClr val="bg1"/>
                </a:solidFill>
                <a:latin typeface="Garamond" pitchFamily="18" charset="0"/>
              </a:rPr>
              <a:t>Town Center, </a:t>
            </a:r>
            <a:r>
              <a:rPr lang="el-GR" sz="2400" b="1" dirty="0">
                <a:solidFill>
                  <a:schemeClr val="bg1"/>
                </a:solidFill>
                <a:latin typeface="Garamond" pitchFamily="18" charset="0"/>
              </a:rPr>
              <a:t>2006</a:t>
            </a:r>
          </a:p>
        </p:txBody>
      </p:sp>
      <p:pic>
        <p:nvPicPr>
          <p:cNvPr id="6" name="Picture 6" descr="Αποτέλεσμα εικόνας για Angela Singer"/>
          <p:cNvPicPr>
            <a:picLocks noChangeAspect="1" noChangeArrowheads="1"/>
          </p:cNvPicPr>
          <p:nvPr/>
        </p:nvPicPr>
        <p:blipFill>
          <a:blip r:embed="rId2" cstate="print"/>
          <a:srcRect/>
          <a:stretch>
            <a:fillRect/>
          </a:stretch>
        </p:blipFill>
        <p:spPr bwMode="auto">
          <a:xfrm>
            <a:off x="0" y="3212976"/>
            <a:ext cx="9144000" cy="3645024"/>
          </a:xfrm>
          <a:prstGeom prst="rect">
            <a:avLst/>
          </a:prstGeom>
          <a:ln>
            <a:noFill/>
          </a:ln>
          <a:effectLst>
            <a:softEdge rad="112500"/>
          </a:effectLst>
        </p:spPr>
      </p:pic>
    </p:spTree>
  </p:cSld>
  <p:clrMapOvr>
    <a:masterClrMapping/>
  </p:clrMapOvr>
  <p:transition>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endParaRPr lang="el-GR" dirty="0">
              <a:solidFill>
                <a:srgbClr val="00FFFF"/>
              </a:solidFill>
            </a:endParaRPr>
          </a:p>
          <a:p>
            <a:pPr>
              <a:buNone/>
            </a:pPr>
            <a:r>
              <a:rPr lang="el-GR" dirty="0"/>
              <a:t>						</a:t>
            </a:r>
            <a:endParaRPr lang="en-US" dirty="0"/>
          </a:p>
          <a:p>
            <a:endParaRPr lang="en-US" dirty="0"/>
          </a:p>
          <a:p>
            <a:endParaRPr lang="el-GR" dirty="0"/>
          </a:p>
          <a:p>
            <a:endParaRPr lang="el-GR" dirty="0"/>
          </a:p>
          <a:p>
            <a:endParaRPr lang="el-GR" dirty="0"/>
          </a:p>
        </p:txBody>
      </p:sp>
      <p:sp>
        <p:nvSpPr>
          <p:cNvPr id="6" name="Rounded Rectangular Callout 5"/>
          <p:cNvSpPr/>
          <p:nvPr/>
        </p:nvSpPr>
        <p:spPr>
          <a:xfrm>
            <a:off x="0" y="0"/>
            <a:ext cx="4355976" cy="6858000"/>
          </a:xfrm>
          <a:prstGeom prst="wedgeRoundRectCallout">
            <a:avLst>
              <a:gd name="adj1" fmla="val -49897"/>
              <a:gd name="adj2" fmla="val 1428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r>
              <a:rPr lang="el-GR" b="1" dirty="0"/>
              <a:t>Σφαγή μιας γαλοπούλας στις ναυπηγικές εγκαταστάσεις της εταιρείας </a:t>
            </a:r>
            <a:r>
              <a:rPr lang="en-US" b="1" dirty="0" err="1"/>
              <a:t>Uljanik</a:t>
            </a:r>
            <a:r>
              <a:rPr lang="el-GR" b="1" dirty="0"/>
              <a:t> στην </a:t>
            </a:r>
            <a:r>
              <a:rPr lang="en-US" b="1" dirty="0"/>
              <a:t>Pula</a:t>
            </a:r>
            <a:r>
              <a:rPr lang="el-GR" b="1" dirty="0"/>
              <a:t> της Κροατίας το 2000 από τον </a:t>
            </a:r>
            <a:r>
              <a:rPr lang="en-US" b="1" dirty="0"/>
              <a:t>performer </a:t>
            </a:r>
            <a:r>
              <a:rPr lang="en-US" b="1" dirty="0" err="1"/>
              <a:t>Josip</a:t>
            </a:r>
            <a:r>
              <a:rPr lang="en-US" b="1" dirty="0"/>
              <a:t> </a:t>
            </a:r>
            <a:r>
              <a:rPr lang="en-US" b="1" dirty="0" err="1"/>
              <a:t>Pino</a:t>
            </a:r>
            <a:r>
              <a:rPr lang="en-US" b="1" dirty="0"/>
              <a:t> Ivan</a:t>
            </a:r>
            <a:r>
              <a:rPr lang="el-GR" b="1" dirty="0"/>
              <a:t>č</a:t>
            </a:r>
            <a:r>
              <a:rPr lang="en-US" b="1" dirty="0" err="1"/>
              <a:t>i</a:t>
            </a:r>
            <a:r>
              <a:rPr lang="el-GR" b="1" dirty="0"/>
              <a:t>ć. </a:t>
            </a:r>
          </a:p>
          <a:p>
            <a:endParaRPr lang="el-GR" b="1" dirty="0"/>
          </a:p>
          <a:p>
            <a:r>
              <a:rPr lang="el-GR" b="1" dirty="0"/>
              <a:t>Το θυσιαστικό αίμα του πουλιού συνδέθηκε με ένα εργατικό ατύχημα που είχε συμβεί νωρίτερα στο ναυπηγείο, κατά το οποίο σκοτώθηκε ένας εργαζόμενος και τραυματίστηκε σοβαρά ένας άλλος. Συνδέθηκε επίσης με τις διεκδικήσεις των εργαζομένων να μην μετακινηθεί το ναυπηγείο από την </a:t>
            </a:r>
            <a:r>
              <a:rPr lang="en-US" b="1" dirty="0"/>
              <a:t>Pula</a:t>
            </a:r>
            <a:r>
              <a:rPr lang="el-GR" b="1" dirty="0"/>
              <a:t> και τις δηλώσεις του </a:t>
            </a:r>
            <a:r>
              <a:rPr lang="el-GR" b="1" dirty="0" err="1"/>
              <a:t>Livio</a:t>
            </a:r>
            <a:r>
              <a:rPr lang="el-GR" b="1" dirty="0"/>
              <a:t> </a:t>
            </a:r>
            <a:r>
              <a:rPr lang="el-GR" b="1" dirty="0" err="1"/>
              <a:t>Bolković</a:t>
            </a:r>
            <a:r>
              <a:rPr lang="el-GR" b="1" dirty="0"/>
              <a:t>, ηγετικού στελέχους του σοσιαλδημοκρατικού κόμματος της χώρας, ο οποίος, θέλοντας να υποστηρίξει τις θέσεις των εργαζομένων, ισχυρίστηκε ότι «η </a:t>
            </a:r>
            <a:r>
              <a:rPr lang="en-US" b="1" dirty="0" err="1"/>
              <a:t>Uljanik</a:t>
            </a:r>
            <a:r>
              <a:rPr lang="el-GR" b="1" dirty="0"/>
              <a:t> δεν είναι μια φάρμα για γαλοπούλες, ώστε να μπορεί να μετακινηθεί».</a:t>
            </a:r>
          </a:p>
        </p:txBody>
      </p:sp>
      <p:sp>
        <p:nvSpPr>
          <p:cNvPr id="9" name="Rounded Rectangular Callout 8"/>
          <p:cNvSpPr/>
          <p:nvPr/>
        </p:nvSpPr>
        <p:spPr>
          <a:xfrm>
            <a:off x="4355976" y="0"/>
            <a:ext cx="4788024" cy="6858000"/>
          </a:xfrm>
          <a:prstGeom prst="wedgeRoundRectCallout">
            <a:avLst>
              <a:gd name="adj1" fmla="val -49897"/>
              <a:gd name="adj2" fmla="val 14281"/>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b="1" dirty="0"/>
              <a:t>performance</a:t>
            </a:r>
            <a:r>
              <a:rPr lang="el-GR" b="1" dirty="0"/>
              <a:t>-εγκατάσταση </a:t>
            </a:r>
            <a:r>
              <a:rPr lang="el-GR" b="1" i="1" dirty="0"/>
              <a:t>Η γεωμετρία της δίψας για αίμα</a:t>
            </a:r>
            <a:r>
              <a:rPr lang="el-GR" b="1" dirty="0"/>
              <a:t> του </a:t>
            </a:r>
            <a:r>
              <a:rPr lang="en-US" b="1" dirty="0"/>
              <a:t>Sven </a:t>
            </a:r>
            <a:r>
              <a:rPr lang="en-US" b="1" dirty="0" err="1"/>
              <a:t>Stilinovi</a:t>
            </a:r>
            <a:r>
              <a:rPr lang="el-GR" b="1" dirty="0"/>
              <a:t>ć (1993-2007) σε επτά παραλλαγές. 2000 γκαλερί </a:t>
            </a:r>
            <a:r>
              <a:rPr lang="en-US" b="1" dirty="0" err="1"/>
              <a:t>Lazareti</a:t>
            </a:r>
            <a:r>
              <a:rPr lang="el-GR" b="1" dirty="0"/>
              <a:t> στο </a:t>
            </a:r>
            <a:r>
              <a:rPr lang="en-US" b="1" dirty="0"/>
              <a:t>Dubrovnik</a:t>
            </a:r>
            <a:r>
              <a:rPr lang="el-GR" b="1" dirty="0"/>
              <a:t> (5</a:t>
            </a:r>
            <a:r>
              <a:rPr lang="el-GR" b="1" baseline="30000" dirty="0"/>
              <a:t>η</a:t>
            </a:r>
            <a:r>
              <a:rPr lang="el-GR" b="1" dirty="0"/>
              <a:t> εκδοχή) περιελάμβανε τη σφαγή ενός αρνιού κατά τη διάρκεια της έκλειψης του ηλίου. Το ζώο γίνεται αντικείμενο μιας οιονεί θυσίας. </a:t>
            </a:r>
          </a:p>
          <a:p>
            <a:endParaRPr lang="el-GR" b="1" dirty="0"/>
          </a:p>
          <a:p>
            <a:r>
              <a:rPr lang="el-GR" b="1" dirty="0"/>
              <a:t>Η 7</a:t>
            </a:r>
            <a:r>
              <a:rPr lang="el-GR" b="1" baseline="30000" dirty="0"/>
              <a:t>η</a:t>
            </a:r>
            <a:r>
              <a:rPr lang="el-GR" b="1" dirty="0"/>
              <a:t> εκδοχή σε έναν πρώην στρατώνα στο Διεθνές Φεστιβάλ Θεάτρου </a:t>
            </a:r>
            <a:r>
              <a:rPr lang="en-US" b="1" dirty="0"/>
              <a:t>PUF</a:t>
            </a:r>
            <a:r>
              <a:rPr lang="el-GR" b="1" dirty="0"/>
              <a:t> της </a:t>
            </a:r>
            <a:r>
              <a:rPr lang="en-US" b="1" dirty="0"/>
              <a:t>Pula</a:t>
            </a:r>
            <a:r>
              <a:rPr lang="el-GR" b="1" dirty="0"/>
              <a:t> το 2007, σε συνεργασία με τον </a:t>
            </a:r>
            <a:r>
              <a:rPr lang="en-US" b="1" dirty="0"/>
              <a:t>performer David </a:t>
            </a:r>
            <a:r>
              <a:rPr lang="en-US" b="1" dirty="0" err="1"/>
              <a:t>Belas</a:t>
            </a:r>
            <a:r>
              <a:rPr lang="el-GR" b="1" dirty="0"/>
              <a:t>. Εδώ το πολιτικό μήνυμα ήταν: «Ο λαός δεν θέλει τίποτε άλλο από το να κυβερνάται ευπρεπώς». Για ένα τόσο «βαρυσήμαντο» μήνυμα άξιζε η σφαγή ενός αρνιού; Με το δυνατό χτύπημα του μπαλτά το κεφάλι του αρνιού πετάχτηκε στον αέρα, αναγκάζοντας τους θεατές της πρώτης σειράς να εγκαταλείψουν την παράσταση. Αυτοί αποτελούσαν τη μειονότητα· η πλειονότητα είχε χαρεί στη θέα του κρέατος που θα κατανάλωνε. </a:t>
            </a:r>
          </a:p>
        </p:txBody>
      </p:sp>
    </p:spTree>
  </p:cSld>
  <p:clrMapOvr>
    <a:masterClrMapping/>
  </p:clrMapOvr>
  <p:transition>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5" name="TextBox 4"/>
          <p:cNvSpPr txBox="1"/>
          <p:nvPr/>
        </p:nvSpPr>
        <p:spPr>
          <a:xfrm>
            <a:off x="0" y="260648"/>
            <a:ext cx="4463081" cy="646331"/>
          </a:xfrm>
          <a:prstGeom prst="rect">
            <a:avLst/>
          </a:prstGeom>
          <a:noFill/>
        </p:spPr>
        <p:txBody>
          <a:bodyPr wrap="none" rtlCol="0">
            <a:spAutoFit/>
          </a:bodyPr>
          <a:lstStyle/>
          <a:p>
            <a:r>
              <a:rPr lang="en-US" b="1" dirty="0">
                <a:solidFill>
                  <a:schemeClr val="bg1"/>
                </a:solidFill>
              </a:rPr>
              <a:t>O</a:t>
            </a:r>
            <a:r>
              <a:rPr lang="el-GR" b="1" dirty="0">
                <a:solidFill>
                  <a:schemeClr val="bg1"/>
                </a:solidFill>
              </a:rPr>
              <a:t>’</a:t>
            </a:r>
            <a:r>
              <a:rPr lang="en-US" b="1" dirty="0">
                <a:solidFill>
                  <a:schemeClr val="bg1"/>
                </a:solidFill>
              </a:rPr>
              <a:t>Reilly</a:t>
            </a:r>
            <a:r>
              <a:rPr lang="el-GR" b="1" dirty="0">
                <a:solidFill>
                  <a:schemeClr val="bg1"/>
                </a:solidFill>
              </a:rPr>
              <a:t>:</a:t>
            </a:r>
            <a:r>
              <a:rPr lang="en-US" b="1" i="1" dirty="0">
                <a:solidFill>
                  <a:schemeClr val="bg1"/>
                </a:solidFill>
              </a:rPr>
              <a:t>Falling</a:t>
            </a:r>
            <a:r>
              <a:rPr lang="el-GR" b="1" i="1" dirty="0">
                <a:solidFill>
                  <a:schemeClr val="bg1"/>
                </a:solidFill>
              </a:rPr>
              <a:t> Α</a:t>
            </a:r>
            <a:r>
              <a:rPr lang="en-US" b="1" i="1" dirty="0">
                <a:solidFill>
                  <a:schemeClr val="bg1"/>
                </a:solidFill>
              </a:rPr>
              <a:t>sleep With a Pig</a:t>
            </a:r>
            <a:r>
              <a:rPr lang="el-GR" b="1" dirty="0">
                <a:solidFill>
                  <a:schemeClr val="bg1"/>
                </a:solidFill>
              </a:rPr>
              <a:t>, (36 ώρες</a:t>
            </a:r>
          </a:p>
          <a:p>
            <a:r>
              <a:rPr lang="el-GR" b="1" dirty="0">
                <a:solidFill>
                  <a:schemeClr val="bg1"/>
                </a:solidFill>
              </a:rPr>
              <a:t> </a:t>
            </a:r>
            <a:r>
              <a:rPr lang="en-US" b="1" dirty="0">
                <a:solidFill>
                  <a:schemeClr val="bg1"/>
                </a:solidFill>
              </a:rPr>
              <a:t>Manchester</a:t>
            </a:r>
            <a:r>
              <a:rPr lang="el-GR" b="1" dirty="0">
                <a:solidFill>
                  <a:schemeClr val="bg1"/>
                </a:solidFill>
              </a:rPr>
              <a:t> ή 72 ώρες στο Λονδίνο 2009 </a:t>
            </a:r>
          </a:p>
        </p:txBody>
      </p:sp>
      <p:sp>
        <p:nvSpPr>
          <p:cNvPr id="71682" name="AutoShape 2" descr="Σχετική εικόνα"/>
          <p:cNvSpPr>
            <a:spLocks noChangeAspect="1" noChangeArrowheads="1"/>
          </p:cNvSpPr>
          <p:nvPr/>
        </p:nvSpPr>
        <p:spPr bwMode="auto">
          <a:xfrm>
            <a:off x="155575" y="-1401763"/>
            <a:ext cx="4876800" cy="29337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84" name="AutoShape 4" descr="Σχετική εικόνα"/>
          <p:cNvSpPr>
            <a:spLocks noChangeAspect="1" noChangeArrowheads="1"/>
          </p:cNvSpPr>
          <p:nvPr/>
        </p:nvSpPr>
        <p:spPr bwMode="auto">
          <a:xfrm>
            <a:off x="155575" y="-1401763"/>
            <a:ext cx="4876800" cy="29337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86" name="AutoShape 6" descr="Σχετική εικόνα"/>
          <p:cNvSpPr>
            <a:spLocks noChangeAspect="1" noChangeArrowheads="1"/>
          </p:cNvSpPr>
          <p:nvPr/>
        </p:nvSpPr>
        <p:spPr bwMode="auto">
          <a:xfrm>
            <a:off x="155575" y="-1401763"/>
            <a:ext cx="4876800" cy="29337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88" name="AutoShape 8" descr="Σχετική εικόνα"/>
          <p:cNvSpPr>
            <a:spLocks noChangeAspect="1" noChangeArrowheads="1"/>
          </p:cNvSpPr>
          <p:nvPr/>
        </p:nvSpPr>
        <p:spPr bwMode="auto">
          <a:xfrm>
            <a:off x="155575" y="-1401763"/>
            <a:ext cx="4876800" cy="29337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71690" name="AutoShape 10"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92" name="AutoShape 12"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94" name="AutoShape 14" descr="Αποτέλεσμα εικόνας για ιπτάμενες γάτες του Fab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96" name="AutoShape 16" descr="Αποτέλεσμα εικόνας για ιπτάμενες γάτες του Fab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98" name="AutoShape 18" descr="Αποτέλεσμα εικόνας για ιπτάμενες γάτες του Fab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1700" name="Picture 20" descr="http://media.real.gr/filescalendar/2016/April/f/fabre.jpg"/>
          <p:cNvPicPr>
            <a:picLocks noChangeAspect="1" noChangeArrowheads="1"/>
          </p:cNvPicPr>
          <p:nvPr/>
        </p:nvPicPr>
        <p:blipFill>
          <a:blip r:embed="rId2" cstate="print"/>
          <a:srcRect/>
          <a:stretch>
            <a:fillRect/>
          </a:stretch>
        </p:blipFill>
        <p:spPr bwMode="auto">
          <a:xfrm>
            <a:off x="3802951" y="1556792"/>
            <a:ext cx="5341049" cy="3212976"/>
          </a:xfrm>
          <a:prstGeom prst="rect">
            <a:avLst/>
          </a:prstGeom>
          <a:ln>
            <a:noFill/>
          </a:ln>
          <a:effectLst>
            <a:softEdge rad="112500"/>
          </a:effectLst>
        </p:spPr>
      </p:pic>
      <p:sp>
        <p:nvSpPr>
          <p:cNvPr id="15" name="TextBox 14"/>
          <p:cNvSpPr txBox="1"/>
          <p:nvPr/>
        </p:nvSpPr>
        <p:spPr>
          <a:xfrm>
            <a:off x="107504" y="44624"/>
            <a:ext cx="8892480" cy="7140416"/>
          </a:xfrm>
          <a:prstGeom prst="rect">
            <a:avLst/>
          </a:prstGeom>
          <a:noFill/>
        </p:spPr>
        <p:txBody>
          <a:bodyPr wrap="square" rtlCol="0">
            <a:spAutoFit/>
          </a:bodyPr>
          <a:lstStyle/>
          <a:p>
            <a:r>
              <a:rPr lang="el-GR" sz="2000" b="1" dirty="0">
                <a:solidFill>
                  <a:srgbClr val="00FFFF"/>
                </a:solidFill>
              </a:rPr>
              <a:t>Ο </a:t>
            </a:r>
            <a:r>
              <a:rPr lang="en-US" sz="2000" b="1" dirty="0">
                <a:solidFill>
                  <a:srgbClr val="00FFFF"/>
                </a:solidFill>
              </a:rPr>
              <a:t>Fabre</a:t>
            </a:r>
            <a:r>
              <a:rPr lang="el-GR" sz="2000" b="1" dirty="0">
                <a:solidFill>
                  <a:srgbClr val="00FFFF"/>
                </a:solidFill>
              </a:rPr>
              <a:t> γύρισε </a:t>
            </a:r>
            <a:r>
              <a:rPr lang="en-US" sz="2000" b="1" dirty="0">
                <a:solidFill>
                  <a:srgbClr val="00FFFF"/>
                </a:solidFill>
              </a:rPr>
              <a:t>video</a:t>
            </a:r>
            <a:r>
              <a:rPr lang="el-GR" sz="2000" b="1" dirty="0">
                <a:solidFill>
                  <a:srgbClr val="00FFFF"/>
                </a:solidFill>
              </a:rPr>
              <a:t> τον Οκτώβριο του 2012 μπροστά στο δημαρχείο της Αμβέρσας, όπου εκσφενδονίζονταν γάτες από τα χέρια των συνεργατών του</a:t>
            </a:r>
            <a:r>
              <a:rPr lang="en-US" sz="2000" b="1" dirty="0">
                <a:solidFill>
                  <a:srgbClr val="00FFFF"/>
                </a:solidFill>
              </a:rPr>
              <a:t>,</a:t>
            </a:r>
            <a:r>
              <a:rPr lang="el-GR" sz="2000" b="1" dirty="0">
                <a:solidFill>
                  <a:srgbClr val="00FFFF"/>
                </a:solidFill>
              </a:rPr>
              <a:t> για να προσγειωθούν πάνω σε μια σκάλα στρωμένη με μουσαμάδες. Όλα είχαν ξεκινήσει με το γύρισμα ενός ντοκιμαντέρ της γαλλικής εταιρείας παραγωγής </a:t>
            </a:r>
            <a:r>
              <a:rPr lang="en-US" sz="2000" b="1" dirty="0">
                <a:solidFill>
                  <a:srgbClr val="00FFFF"/>
                </a:solidFill>
              </a:rPr>
              <a:t>Regards Production</a:t>
            </a:r>
            <a:r>
              <a:rPr lang="el-GR" sz="2000" b="1" dirty="0">
                <a:solidFill>
                  <a:srgbClr val="00FFFF"/>
                </a:solidFill>
              </a:rPr>
              <a:t> για τη ζωή του </a:t>
            </a:r>
            <a:r>
              <a:rPr lang="en-US" sz="2000" b="1" dirty="0">
                <a:solidFill>
                  <a:srgbClr val="00FFFF"/>
                </a:solidFill>
              </a:rPr>
              <a:t>Fabre</a:t>
            </a:r>
            <a:r>
              <a:rPr lang="el-GR" sz="2000" b="1" dirty="0">
                <a:solidFill>
                  <a:srgbClr val="00FFFF"/>
                </a:solidFill>
              </a:rPr>
              <a:t>, με αφετηρία τη δεκαετία του 1970. </a:t>
            </a:r>
          </a:p>
          <a:p>
            <a:endParaRPr lang="el-GR" sz="2000" b="1" dirty="0">
              <a:solidFill>
                <a:srgbClr val="00FFFF"/>
              </a:solidFill>
            </a:endParaRPr>
          </a:p>
          <a:p>
            <a:r>
              <a:rPr lang="el-GR" sz="2000" b="1" dirty="0">
                <a:solidFill>
                  <a:srgbClr val="00FFFF"/>
                </a:solidFill>
              </a:rPr>
              <a:t>Ο ίδιος ο καλλιτέχνης ήθελε να </a:t>
            </a:r>
          </a:p>
          <a:p>
            <a:r>
              <a:rPr lang="el-GR" sz="2000" b="1" dirty="0">
                <a:solidFill>
                  <a:srgbClr val="00FFFF"/>
                </a:solidFill>
              </a:rPr>
              <a:t>γυρίσει μια </a:t>
            </a:r>
            <a:r>
              <a:rPr lang="fr-FR" sz="2000" b="1" dirty="0">
                <a:solidFill>
                  <a:srgbClr val="00FFFF"/>
                </a:solidFill>
              </a:rPr>
              <a:t>s</a:t>
            </a:r>
            <a:r>
              <a:rPr lang="el-GR" sz="2000" b="1" dirty="0">
                <a:solidFill>
                  <a:srgbClr val="00FFFF"/>
                </a:solidFill>
              </a:rPr>
              <a:t>é</a:t>
            </a:r>
            <a:r>
              <a:rPr lang="fr-FR" sz="2000" b="1" dirty="0" err="1">
                <a:solidFill>
                  <a:srgbClr val="00FFFF"/>
                </a:solidFill>
              </a:rPr>
              <a:t>quence</a:t>
            </a:r>
            <a:r>
              <a:rPr lang="el-GR" sz="2000" b="1" dirty="0">
                <a:solidFill>
                  <a:srgbClr val="00FFFF"/>
                </a:solidFill>
              </a:rPr>
              <a:t>-αφιέρωμα </a:t>
            </a:r>
          </a:p>
          <a:p>
            <a:r>
              <a:rPr lang="el-GR" sz="2000" b="1" dirty="0">
                <a:solidFill>
                  <a:srgbClr val="00FFFF"/>
                </a:solidFill>
              </a:rPr>
              <a:t>στη φωτογραφία του </a:t>
            </a:r>
            <a:r>
              <a:rPr lang="fr-FR" sz="2000" b="1" dirty="0">
                <a:solidFill>
                  <a:srgbClr val="00FFFF"/>
                </a:solidFill>
              </a:rPr>
              <a:t>Philippe </a:t>
            </a:r>
            <a:endParaRPr lang="el-GR" sz="2000" b="1" dirty="0">
              <a:solidFill>
                <a:srgbClr val="00FFFF"/>
              </a:solidFill>
            </a:endParaRPr>
          </a:p>
          <a:p>
            <a:r>
              <a:rPr lang="fr-FR" sz="2000" b="1" dirty="0" err="1">
                <a:solidFill>
                  <a:srgbClr val="00FFFF"/>
                </a:solidFill>
              </a:rPr>
              <a:t>Halsman</a:t>
            </a:r>
            <a:r>
              <a:rPr lang="el-GR" sz="2000" b="1" dirty="0">
                <a:solidFill>
                  <a:srgbClr val="00FFFF"/>
                </a:solidFill>
              </a:rPr>
              <a:t>: «</a:t>
            </a:r>
            <a:r>
              <a:rPr lang="fr-FR" sz="2000" b="1" dirty="0">
                <a:solidFill>
                  <a:srgbClr val="00FFFF"/>
                </a:solidFill>
              </a:rPr>
              <a:t>Dali </a:t>
            </a:r>
            <a:r>
              <a:rPr lang="fr-FR" sz="2000" b="1" dirty="0" err="1">
                <a:solidFill>
                  <a:srgbClr val="00FFFF"/>
                </a:solidFill>
              </a:rPr>
              <a:t>Atomicus</a:t>
            </a:r>
            <a:r>
              <a:rPr lang="el-GR" sz="2000" b="1" dirty="0">
                <a:solidFill>
                  <a:srgbClr val="00FFFF"/>
                </a:solidFill>
              </a:rPr>
              <a:t>», στην </a:t>
            </a:r>
          </a:p>
          <a:p>
            <a:r>
              <a:rPr lang="el-GR" sz="2000" b="1" dirty="0">
                <a:solidFill>
                  <a:srgbClr val="00FFFF"/>
                </a:solidFill>
              </a:rPr>
              <a:t>οποία ο διάσημος ζωγράφος </a:t>
            </a:r>
          </a:p>
          <a:p>
            <a:r>
              <a:rPr lang="el-GR" sz="2000" b="1" dirty="0">
                <a:solidFill>
                  <a:srgbClr val="00FFFF"/>
                </a:solidFill>
              </a:rPr>
              <a:t>διακρινόταν με ιπτάμενες γάτες, </a:t>
            </a:r>
          </a:p>
          <a:p>
            <a:r>
              <a:rPr lang="el-GR" sz="2000" b="1" dirty="0">
                <a:solidFill>
                  <a:srgbClr val="00FFFF"/>
                </a:solidFill>
              </a:rPr>
              <a:t>αλλά ίσως να θυμήθηκε και την </a:t>
            </a:r>
          </a:p>
          <a:p>
            <a:r>
              <a:rPr lang="el-GR" sz="2000" b="1" dirty="0">
                <a:solidFill>
                  <a:srgbClr val="00FFFF"/>
                </a:solidFill>
              </a:rPr>
              <a:t>παράδοση της θλιβερής </a:t>
            </a:r>
          </a:p>
          <a:p>
            <a:r>
              <a:rPr lang="el-GR" sz="2000" b="1" i="1" dirty="0">
                <a:solidFill>
                  <a:srgbClr val="00FFFF"/>
                </a:solidFill>
              </a:rPr>
              <a:t>Γιορτής της γάτας</a:t>
            </a:r>
            <a:r>
              <a:rPr lang="el-GR" sz="2000" b="1" dirty="0">
                <a:solidFill>
                  <a:srgbClr val="00FFFF"/>
                </a:solidFill>
              </a:rPr>
              <a:t>. </a:t>
            </a:r>
          </a:p>
          <a:p>
            <a:endParaRPr lang="el-GR" sz="2000" b="1" dirty="0">
              <a:solidFill>
                <a:srgbClr val="00FFFF"/>
              </a:solidFill>
            </a:endParaRPr>
          </a:p>
          <a:p>
            <a:r>
              <a:rPr lang="el-GR" sz="2000" b="1" dirty="0">
                <a:solidFill>
                  <a:srgbClr val="00FFFF"/>
                </a:solidFill>
              </a:rPr>
              <a:t>Η δημοτική αρχή πάντως ακύρωσε το γύρισμα. Ο </a:t>
            </a:r>
            <a:r>
              <a:rPr lang="en-US" sz="2000" b="1" dirty="0">
                <a:solidFill>
                  <a:srgbClr val="00FFFF"/>
                </a:solidFill>
              </a:rPr>
              <a:t>Fabre</a:t>
            </a:r>
            <a:r>
              <a:rPr lang="el-GR" sz="2000" b="1" dirty="0">
                <a:solidFill>
                  <a:srgbClr val="00FFFF"/>
                </a:solidFill>
              </a:rPr>
              <a:t> δήλωσε αρκετές φορές εκ των υστέρων ότι είναι φιλόζωος και ότι καμία από τις γάτες δεν τραυματίστηκε. Αποσιωπήθηκε έτσι ο ψυχικός τραυματισμός των ζώων. Εάν όμως τραυματιζόταν το σώμα μ</a:t>
            </a:r>
            <a:r>
              <a:rPr lang="en-US" sz="2000" b="1" dirty="0" err="1">
                <a:solidFill>
                  <a:srgbClr val="00FFFF"/>
                </a:solidFill>
              </a:rPr>
              <a:t>i</a:t>
            </a:r>
            <a:r>
              <a:rPr lang="el-GR" sz="2000" b="1" dirty="0">
                <a:solidFill>
                  <a:srgbClr val="00FFFF"/>
                </a:solidFill>
              </a:rPr>
              <a:t>ας γάτας, ποιος θα της εξηγούσε ότι είχε συμβάλει στην εκτέλεση ενός «καλλιτεχνικού συμβάντος» και με ποιον τρόπο θα της το εξηγούσε;  </a:t>
            </a:r>
          </a:p>
          <a:p>
            <a:endParaRPr lang="el-GR" sz="2000" b="1" dirty="0">
              <a:solidFill>
                <a:srgbClr val="00FFFF"/>
              </a:solidFill>
            </a:endParaRPr>
          </a:p>
          <a:p>
            <a:endParaRPr lang="el-GR" b="1" dirty="0">
              <a:solidFill>
                <a:srgbClr val="00FFFF"/>
              </a:solidFill>
            </a:endParaRPr>
          </a:p>
        </p:txBody>
      </p:sp>
    </p:spTree>
  </p:cSld>
  <p:clrMapOvr>
    <a:masterClrMapping/>
  </p:clrMapOvr>
  <p:transition>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l-GR" sz="2000" dirty="0">
                <a:solidFill>
                  <a:srgbClr val="F9F7D3"/>
                </a:solidFill>
              </a:rPr>
              <a:t>						</a:t>
            </a:r>
            <a:r>
              <a:rPr lang="el-GR" dirty="0">
                <a:solidFill>
                  <a:srgbClr val="F9F7D3"/>
                </a:solidFill>
              </a:rPr>
              <a:t> Αντιδράσεις 				προκάλεσε και η έκθεση «</a:t>
            </a:r>
            <a:r>
              <a:rPr lang="el-GR" dirty="0" err="1">
                <a:solidFill>
                  <a:srgbClr val="F9F7D3"/>
                </a:solidFill>
              </a:rPr>
              <a:t>Jan</a:t>
            </a:r>
            <a:r>
              <a:rPr lang="el-GR" dirty="0">
                <a:solidFill>
                  <a:srgbClr val="F9F7D3"/>
                </a:solidFill>
              </a:rPr>
              <a:t> </a:t>
            </a:r>
            <a:r>
              <a:rPr lang="el-GR" dirty="0" err="1">
                <a:solidFill>
                  <a:srgbClr val="F9F7D3"/>
                </a:solidFill>
              </a:rPr>
              <a:t>Fabre</a:t>
            </a:r>
            <a:r>
              <a:rPr lang="el-GR" dirty="0">
                <a:solidFill>
                  <a:srgbClr val="F9F7D3"/>
                </a:solidFill>
              </a:rPr>
              <a:t>: 				</a:t>
            </a:r>
            <a:r>
              <a:rPr lang="el-GR" dirty="0" err="1">
                <a:solidFill>
                  <a:srgbClr val="F9F7D3"/>
                </a:solidFill>
              </a:rPr>
              <a:t>Knight</a:t>
            </a:r>
            <a:r>
              <a:rPr lang="el-GR" dirty="0">
                <a:solidFill>
                  <a:srgbClr val="F9F7D3"/>
                </a:solidFill>
              </a:rPr>
              <a:t> of </a:t>
            </a:r>
            <a:r>
              <a:rPr lang="el-GR" dirty="0" err="1">
                <a:solidFill>
                  <a:srgbClr val="F9F7D3"/>
                </a:solidFill>
              </a:rPr>
              <a:t>Despair</a:t>
            </a:r>
            <a:r>
              <a:rPr lang="el-GR" dirty="0">
                <a:solidFill>
                  <a:srgbClr val="F9F7D3"/>
                </a:solidFill>
              </a:rPr>
              <a:t>–</a:t>
            </a:r>
            <a:r>
              <a:rPr lang="el-GR" dirty="0" err="1">
                <a:solidFill>
                  <a:srgbClr val="F9F7D3"/>
                </a:solidFill>
              </a:rPr>
              <a:t>Warrior</a:t>
            </a:r>
            <a:r>
              <a:rPr lang="el-GR" dirty="0">
                <a:solidFill>
                  <a:srgbClr val="F9F7D3"/>
                </a:solidFill>
              </a:rPr>
              <a:t> of </a:t>
            </a:r>
            <a:r>
              <a:rPr lang="el-GR" dirty="0" err="1">
                <a:solidFill>
                  <a:srgbClr val="F9F7D3"/>
                </a:solidFill>
              </a:rPr>
              <a:t>Beauty</a:t>
            </a:r>
            <a:r>
              <a:rPr lang="el-GR" dirty="0">
                <a:solidFill>
                  <a:srgbClr val="F9F7D3"/>
                </a:solidFill>
              </a:rPr>
              <a:t>» 			στο μουσείο </a:t>
            </a:r>
            <a:r>
              <a:rPr lang="en-US" dirty="0" err="1">
                <a:solidFill>
                  <a:srgbClr val="F9F7D3"/>
                </a:solidFill>
              </a:rPr>
              <a:t>Ermitage</a:t>
            </a:r>
            <a:r>
              <a:rPr lang="el-GR" dirty="0">
                <a:solidFill>
                  <a:srgbClr val="F9F7D3"/>
                </a:solidFill>
              </a:rPr>
              <a:t> της Αγίας 				Πετρούπολης το 2016, όπου και 				βαλσαμωμένα σώματα ζώων, μερικά εξ 			αυτών κρεμασμένα από γάντζους. Ο 				</a:t>
            </a:r>
            <a:r>
              <a:rPr lang="en-US" dirty="0">
                <a:solidFill>
                  <a:srgbClr val="F9F7D3"/>
                </a:solidFill>
              </a:rPr>
              <a:t>Fabre</a:t>
            </a:r>
            <a:r>
              <a:rPr lang="el-GR" dirty="0">
                <a:solidFill>
                  <a:srgbClr val="F9F7D3"/>
                </a:solidFill>
              </a:rPr>
              <a:t> δήλωσε ότι όλα τα ζώα της έκθεσης 			τα είχε βρει σκοτωμένα στους δρόμους, προσθέτοντας ότι τα έργα του αποτελούσαν μια υπενθύμιση της τρωτότητας του κόσμου μας και μια έκκληση στους ανθρώπους να εκτιμήσουν την εύθραυστη ομορφιά τους. Το γεγονός ότι ήταν ήδη σκοτωμένα μπορεί να τον απαλλάσσει από κάποιες πιθανές κατηγορίες, δεν εξηγεί όμως καθόλου τη θέση τους στη σκηνή του Μουσείου. </a:t>
            </a:r>
            <a:endParaRPr lang="el-GR" sz="1200" dirty="0">
              <a:solidFill>
                <a:srgbClr val="F9F7D3"/>
              </a:solidFill>
            </a:endParaRPr>
          </a:p>
          <a:p>
            <a:pPr lvl="1">
              <a:buNone/>
            </a:pPr>
            <a:endParaRPr lang="el-GR" sz="2400" dirty="0">
              <a:solidFill>
                <a:srgbClr val="F9F7D3"/>
              </a:solidFill>
            </a:endParaRPr>
          </a:p>
          <a:p>
            <a:pPr>
              <a:buNone/>
            </a:pPr>
            <a:endParaRPr lang="el-GR" sz="2400" dirty="0">
              <a:solidFill>
                <a:srgbClr val="F9F7D3"/>
              </a:solidFill>
            </a:endParaRPr>
          </a:p>
          <a:p>
            <a:endParaRPr lang="el-GR" sz="2400" dirty="0">
              <a:solidFill>
                <a:srgbClr val="F9F7D3"/>
              </a:solidFill>
            </a:endParaRPr>
          </a:p>
          <a:p>
            <a:endParaRPr lang="el-GR" sz="2400" dirty="0">
              <a:solidFill>
                <a:srgbClr val="F9F7D3"/>
              </a:solidFill>
            </a:endParaRPr>
          </a:p>
        </p:txBody>
      </p:sp>
      <p:sp>
        <p:nvSpPr>
          <p:cNvPr id="107522" name="AutoShape 2" descr="Σχετική εικόνα"/>
          <p:cNvSpPr>
            <a:spLocks noChangeAspect="1" noChangeArrowheads="1"/>
          </p:cNvSpPr>
          <p:nvPr/>
        </p:nvSpPr>
        <p:spPr bwMode="auto">
          <a:xfrm>
            <a:off x="155575" y="-1736725"/>
            <a:ext cx="4972050" cy="36195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 name="Picture 2" descr="C:\Users\user\Desktop\Διδακτορικά\Ζώα\Φωτό για ppt\Ermitage-Fabre.jpg"/>
          <p:cNvPicPr>
            <a:picLocks noChangeAspect="1" noChangeArrowheads="1"/>
          </p:cNvPicPr>
          <p:nvPr/>
        </p:nvPicPr>
        <p:blipFill>
          <a:blip r:embed="rId2" cstate="print"/>
          <a:srcRect/>
          <a:stretch>
            <a:fillRect/>
          </a:stretch>
        </p:blipFill>
        <p:spPr bwMode="auto">
          <a:xfrm>
            <a:off x="-108520" y="0"/>
            <a:ext cx="2880320" cy="3384376"/>
          </a:xfrm>
          <a:prstGeom prst="rect">
            <a:avLst/>
          </a:prstGeom>
          <a:ln>
            <a:noFill/>
          </a:ln>
          <a:effectLst>
            <a:softEdge rad="112500"/>
          </a:effectLst>
        </p:spPr>
      </p:pic>
    </p:spTree>
  </p:cSld>
  <p:clrMapOvr>
    <a:masterClrMapping/>
  </p:clrMapOvr>
  <p:transition>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0" y="5943600"/>
            <a:ext cx="9144000" cy="914400"/>
          </a:xfrm>
        </p:spPr>
        <p:txBody>
          <a:bodyPr>
            <a:normAutofit fontScale="92500" lnSpcReduction="20000"/>
          </a:bodyPr>
          <a:lstStyle/>
          <a:p>
            <a:r>
              <a:rPr lang="el-GR" b="1" dirty="0">
                <a:solidFill>
                  <a:srgbClr val="FFFF00"/>
                </a:solidFill>
                <a:latin typeface="Garamond" pitchFamily="18" charset="0"/>
              </a:rPr>
              <a:t>«</a:t>
            </a:r>
            <a:r>
              <a:rPr lang="el-GR" b="1" dirty="0" err="1">
                <a:solidFill>
                  <a:srgbClr val="FFFF00"/>
                </a:solidFill>
                <a:latin typeface="Garamond" pitchFamily="18" charset="0"/>
              </a:rPr>
              <a:t>Jan</a:t>
            </a:r>
            <a:r>
              <a:rPr lang="el-GR" b="1" dirty="0">
                <a:solidFill>
                  <a:srgbClr val="FFFF00"/>
                </a:solidFill>
                <a:latin typeface="Garamond" pitchFamily="18" charset="0"/>
              </a:rPr>
              <a:t> </a:t>
            </a:r>
            <a:r>
              <a:rPr lang="el-GR" b="1" dirty="0" err="1">
                <a:solidFill>
                  <a:srgbClr val="FFFF00"/>
                </a:solidFill>
                <a:latin typeface="Garamond" pitchFamily="18" charset="0"/>
              </a:rPr>
              <a:t>Fabre</a:t>
            </a:r>
            <a:r>
              <a:rPr lang="el-GR" b="1" dirty="0">
                <a:solidFill>
                  <a:srgbClr val="FFFF00"/>
                </a:solidFill>
                <a:latin typeface="Garamond" pitchFamily="18" charset="0"/>
              </a:rPr>
              <a:t>: </a:t>
            </a:r>
            <a:r>
              <a:rPr lang="el-GR" b="1" dirty="0" err="1">
                <a:solidFill>
                  <a:srgbClr val="FFFF00"/>
                </a:solidFill>
                <a:latin typeface="Garamond" pitchFamily="18" charset="0"/>
              </a:rPr>
              <a:t>Knight</a:t>
            </a:r>
            <a:r>
              <a:rPr lang="el-GR" b="1" dirty="0">
                <a:solidFill>
                  <a:srgbClr val="FFFF00"/>
                </a:solidFill>
                <a:latin typeface="Garamond" pitchFamily="18" charset="0"/>
              </a:rPr>
              <a:t> of </a:t>
            </a:r>
            <a:r>
              <a:rPr lang="el-GR" b="1" dirty="0" err="1">
                <a:solidFill>
                  <a:srgbClr val="FFFF00"/>
                </a:solidFill>
                <a:latin typeface="Garamond" pitchFamily="18" charset="0"/>
              </a:rPr>
              <a:t>Despair</a:t>
            </a:r>
            <a:r>
              <a:rPr lang="el-GR" b="1" dirty="0">
                <a:solidFill>
                  <a:srgbClr val="FFFF00"/>
                </a:solidFill>
                <a:latin typeface="Garamond" pitchFamily="18" charset="0"/>
              </a:rPr>
              <a:t>– </a:t>
            </a:r>
            <a:r>
              <a:rPr lang="el-GR" b="1" dirty="0" err="1">
                <a:solidFill>
                  <a:srgbClr val="FFFF00"/>
                </a:solidFill>
                <a:latin typeface="Garamond" pitchFamily="18" charset="0"/>
              </a:rPr>
              <a:t>Warrior</a:t>
            </a:r>
            <a:r>
              <a:rPr lang="el-GR" b="1" dirty="0">
                <a:solidFill>
                  <a:srgbClr val="FFFF00"/>
                </a:solidFill>
                <a:latin typeface="Garamond" pitchFamily="18" charset="0"/>
              </a:rPr>
              <a:t> of </a:t>
            </a:r>
            <a:r>
              <a:rPr lang="el-GR" b="1" dirty="0" err="1">
                <a:solidFill>
                  <a:srgbClr val="FFFF00"/>
                </a:solidFill>
                <a:latin typeface="Garamond" pitchFamily="18" charset="0"/>
              </a:rPr>
              <a:t>Beauty</a:t>
            </a:r>
            <a:r>
              <a:rPr lang="el-GR" b="1" dirty="0">
                <a:solidFill>
                  <a:srgbClr val="FFFF00"/>
                </a:solidFill>
                <a:latin typeface="Garamond" pitchFamily="18" charset="0"/>
              </a:rPr>
              <a:t>», </a:t>
            </a:r>
            <a:r>
              <a:rPr lang="en-US" b="1" dirty="0" err="1">
                <a:solidFill>
                  <a:srgbClr val="FFFF00"/>
                </a:solidFill>
                <a:latin typeface="Garamond" pitchFamily="18" charset="0"/>
              </a:rPr>
              <a:t>Ermitage</a:t>
            </a:r>
            <a:r>
              <a:rPr lang="el-GR" b="1" dirty="0">
                <a:solidFill>
                  <a:srgbClr val="FFFF00"/>
                </a:solidFill>
                <a:latin typeface="Garamond" pitchFamily="18" charset="0"/>
              </a:rPr>
              <a:t>, Αγία Πετρούπολη 2016</a:t>
            </a:r>
          </a:p>
        </p:txBody>
      </p:sp>
      <p:pic>
        <p:nvPicPr>
          <p:cNvPr id="1026" name="Picture 2" descr="C:\Users\user\Desktop\Διδακτορικά\Ζώα\Φωτό για ppt\Ermitage-Fabre.jpg"/>
          <p:cNvPicPr>
            <a:picLocks noChangeAspect="1" noChangeArrowheads="1"/>
          </p:cNvPicPr>
          <p:nvPr/>
        </p:nvPicPr>
        <p:blipFill>
          <a:blip r:embed="rId2" cstate="print"/>
          <a:srcRect/>
          <a:stretch>
            <a:fillRect/>
          </a:stretch>
        </p:blipFill>
        <p:spPr bwMode="auto">
          <a:xfrm>
            <a:off x="0" y="0"/>
            <a:ext cx="9144000" cy="5943600"/>
          </a:xfrm>
          <a:prstGeom prst="rect">
            <a:avLst/>
          </a:prstGeom>
          <a:noFill/>
        </p:spPr>
      </p:pic>
    </p:spTree>
  </p:cSld>
  <p:clrMapOvr>
    <a:masterClrMapping/>
  </p:clrMapOvr>
  <p:transition>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endParaRPr lang="el-GR" sz="1600" b="1" dirty="0">
              <a:solidFill>
                <a:srgbClr val="FFC000"/>
              </a:solidFill>
            </a:endParaRPr>
          </a:p>
        </p:txBody>
      </p:sp>
      <p:sp>
        <p:nvSpPr>
          <p:cNvPr id="6" name="TextBox 5"/>
          <p:cNvSpPr txBox="1"/>
          <p:nvPr/>
        </p:nvSpPr>
        <p:spPr>
          <a:xfrm>
            <a:off x="0" y="0"/>
            <a:ext cx="3851920" cy="5601533"/>
          </a:xfrm>
          <a:prstGeom prst="rect">
            <a:avLst/>
          </a:prstGeom>
          <a:noFill/>
        </p:spPr>
        <p:txBody>
          <a:bodyPr wrap="square" rtlCol="0">
            <a:spAutoFit/>
          </a:bodyPr>
          <a:lstStyle/>
          <a:p>
            <a:r>
              <a:rPr lang="en-US" sz="2000" b="1" dirty="0">
                <a:solidFill>
                  <a:srgbClr val="F9F7D3"/>
                </a:solidFill>
              </a:rPr>
              <a:t>M</a:t>
            </a:r>
            <a:r>
              <a:rPr lang="el-GR" sz="2000" b="1" dirty="0" err="1">
                <a:solidFill>
                  <a:srgbClr val="F9F7D3"/>
                </a:solidFill>
              </a:rPr>
              <a:t>προστά</a:t>
            </a:r>
            <a:r>
              <a:rPr lang="el-GR" sz="2000" b="1" dirty="0">
                <a:solidFill>
                  <a:srgbClr val="F9F7D3"/>
                </a:solidFill>
              </a:rPr>
              <a:t> στους θεατές-επισκέπτες του μουσείου τοποθετούνται σε ένα κοινό τραπέζι κουζίνας δέκα </a:t>
            </a:r>
            <a:r>
              <a:rPr lang="en-US" sz="2000" b="1" dirty="0">
                <a:solidFill>
                  <a:srgbClr val="F9F7D3"/>
                </a:solidFill>
              </a:rPr>
              <a:t>blenders </a:t>
            </a:r>
            <a:r>
              <a:rPr lang="en-US" sz="2000" b="1" dirty="0" err="1">
                <a:solidFill>
                  <a:srgbClr val="F9F7D3"/>
                </a:solidFill>
              </a:rPr>
              <a:t>Moulinex</a:t>
            </a:r>
            <a:r>
              <a:rPr lang="el-GR" sz="2000" b="1" dirty="0">
                <a:solidFill>
                  <a:srgbClr val="F9F7D3"/>
                </a:solidFill>
              </a:rPr>
              <a:t> </a:t>
            </a:r>
            <a:r>
              <a:rPr lang="el-GR" sz="2000" b="1" dirty="0" err="1">
                <a:solidFill>
                  <a:srgbClr val="F9F7D3"/>
                </a:solidFill>
              </a:rPr>
              <a:t>Optiblend</a:t>
            </a:r>
            <a:r>
              <a:rPr lang="el-GR" sz="2000" b="1" dirty="0">
                <a:solidFill>
                  <a:srgbClr val="F9F7D3"/>
                </a:solidFill>
              </a:rPr>
              <a:t> 2000 γεμάτα με νερό, μέσα στα οποία υπάρχει από ένα χρυσόψαρο. Καθώς τα δέκα χρυσόψαρα κολυμπούν στο νερό, οι οργανωτές πληροφορούν το κοινό ότι μπορούν, εάν θέλουν, να πατήσουν το κουμπί έναρξης λειτουργίας του </a:t>
            </a:r>
            <a:r>
              <a:rPr lang="en-US" sz="2000" b="1" dirty="0">
                <a:solidFill>
                  <a:srgbClr val="F9F7D3"/>
                </a:solidFill>
              </a:rPr>
              <a:t>blender </a:t>
            </a:r>
            <a:r>
              <a:rPr lang="el-GR" sz="2000" b="1" dirty="0">
                <a:solidFill>
                  <a:srgbClr val="F9F7D3"/>
                </a:solidFill>
              </a:rPr>
              <a:t>με τον κίνδυνο να μετατρέψουν έτσι την παράσταση σε «σούπα από χρυσόψαρο», καθώς είναι ορατή η σύνδεση των συσκευών με ένα πολύμπριζο ηλεκτρικού ρεύματος. </a:t>
            </a:r>
            <a:endParaRPr lang="en-US" sz="2000" b="1" dirty="0">
              <a:solidFill>
                <a:srgbClr val="F9F7D3"/>
              </a:solidFill>
            </a:endParaRPr>
          </a:p>
          <a:p>
            <a:endParaRPr lang="en-US" sz="2000" b="1" dirty="0">
              <a:solidFill>
                <a:srgbClr val="F9F7D3"/>
              </a:solidFill>
            </a:endParaRPr>
          </a:p>
          <a:p>
            <a:endParaRPr lang="el-GR" dirty="0"/>
          </a:p>
        </p:txBody>
      </p:sp>
      <p:pic>
        <p:nvPicPr>
          <p:cNvPr id="69634" name="Picture 2" descr="Αποτέλεσμα εικόνας για Marco Evaristti"/>
          <p:cNvPicPr>
            <a:picLocks noChangeAspect="1" noChangeArrowheads="1"/>
          </p:cNvPicPr>
          <p:nvPr/>
        </p:nvPicPr>
        <p:blipFill>
          <a:blip r:embed="rId2" cstate="print"/>
          <a:srcRect/>
          <a:stretch>
            <a:fillRect/>
          </a:stretch>
        </p:blipFill>
        <p:spPr bwMode="auto">
          <a:xfrm>
            <a:off x="4000500" y="44624"/>
            <a:ext cx="5143500" cy="3048001"/>
          </a:xfrm>
          <a:prstGeom prst="rect">
            <a:avLst/>
          </a:prstGeom>
          <a:noFill/>
        </p:spPr>
      </p:pic>
      <p:sp>
        <p:nvSpPr>
          <p:cNvPr id="9" name="Rectangle 8"/>
          <p:cNvSpPr/>
          <p:nvPr/>
        </p:nvSpPr>
        <p:spPr>
          <a:xfrm>
            <a:off x="6588224" y="3789040"/>
            <a:ext cx="2520280" cy="21602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b="1" dirty="0">
                <a:solidFill>
                  <a:schemeClr val="bg1"/>
                </a:solidFill>
              </a:rPr>
              <a:t>2000 </a:t>
            </a:r>
            <a:r>
              <a:rPr lang="en-US" b="1" dirty="0">
                <a:solidFill>
                  <a:schemeClr val="bg1"/>
                </a:solidFill>
              </a:rPr>
              <a:t>Marco </a:t>
            </a:r>
            <a:r>
              <a:rPr lang="en-US" b="1" dirty="0" err="1">
                <a:solidFill>
                  <a:schemeClr val="bg1"/>
                </a:solidFill>
              </a:rPr>
              <a:t>Evaristti</a:t>
            </a:r>
            <a:r>
              <a:rPr lang="en-US" b="1" dirty="0">
                <a:solidFill>
                  <a:schemeClr val="bg1"/>
                </a:solidFill>
              </a:rPr>
              <a:t>: </a:t>
            </a:r>
            <a:r>
              <a:rPr lang="en-US" b="1" i="1" dirty="0">
                <a:solidFill>
                  <a:schemeClr val="bg1"/>
                </a:solidFill>
              </a:rPr>
              <a:t>Helena, </a:t>
            </a:r>
            <a:r>
              <a:rPr lang="en-US" b="1" dirty="0" err="1">
                <a:solidFill>
                  <a:schemeClr val="bg1"/>
                </a:solidFill>
              </a:rPr>
              <a:t>Traphold</a:t>
            </a:r>
            <a:r>
              <a:rPr lang="en-US" b="1" dirty="0">
                <a:solidFill>
                  <a:schemeClr val="bg1"/>
                </a:solidFill>
              </a:rPr>
              <a:t> Art Museum,</a:t>
            </a:r>
            <a:r>
              <a:rPr lang="el-GR" b="1" dirty="0">
                <a:solidFill>
                  <a:schemeClr val="bg1"/>
                </a:solidFill>
              </a:rPr>
              <a:t> </a:t>
            </a:r>
            <a:r>
              <a:rPr lang="de-DE" b="1" dirty="0">
                <a:solidFill>
                  <a:schemeClr val="bg1"/>
                </a:solidFill>
              </a:rPr>
              <a:t>Kolding</a:t>
            </a:r>
            <a:r>
              <a:rPr lang="el-GR" b="1" dirty="0">
                <a:solidFill>
                  <a:schemeClr val="bg1"/>
                </a:solidFill>
              </a:rPr>
              <a:t> (νότια Δανία)</a:t>
            </a:r>
            <a:r>
              <a:rPr lang="en-US" b="1" dirty="0">
                <a:solidFill>
                  <a:schemeClr val="bg1"/>
                </a:solidFill>
              </a:rPr>
              <a:t>.</a:t>
            </a:r>
            <a:endParaRPr lang="el-GR" b="1" dirty="0">
              <a:solidFill>
                <a:schemeClr val="bg1"/>
              </a:solidFill>
            </a:endParaRPr>
          </a:p>
        </p:txBody>
      </p:sp>
      <p:sp>
        <p:nvSpPr>
          <p:cNvPr id="10" name="Rectangle 9"/>
          <p:cNvSpPr/>
          <p:nvPr/>
        </p:nvSpPr>
        <p:spPr>
          <a:xfrm>
            <a:off x="3563888" y="3861048"/>
            <a:ext cx="2808312" cy="2996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9F7D3"/>
                </a:solidFill>
              </a:rPr>
              <a:t>Πηγή έμπνευσης του τίτλου της </a:t>
            </a:r>
            <a:r>
              <a:rPr lang="en-US" b="1" dirty="0">
                <a:solidFill>
                  <a:srgbClr val="F9F7D3"/>
                </a:solidFill>
              </a:rPr>
              <a:t>performance</a:t>
            </a:r>
            <a:r>
              <a:rPr lang="el-GR" b="1" dirty="0">
                <a:solidFill>
                  <a:srgbClr val="F9F7D3"/>
                </a:solidFill>
              </a:rPr>
              <a:t> είναι ο Τρωικός πόλεμος, καθώς τα χρυσόψαρα είναι ωραία ψάρια, όπως η ωραία Ελένη και το </a:t>
            </a:r>
            <a:r>
              <a:rPr lang="en-US" b="1" dirty="0">
                <a:solidFill>
                  <a:srgbClr val="F9F7D3"/>
                </a:solidFill>
              </a:rPr>
              <a:t>blender</a:t>
            </a:r>
            <a:r>
              <a:rPr lang="el-GR" b="1" dirty="0">
                <a:solidFill>
                  <a:srgbClr val="F9F7D3"/>
                </a:solidFill>
              </a:rPr>
              <a:t> αντιπροσωπεύει την μηχανή του πολέμου, η ενεργοποίηση της οποίας εναπόκειται στον θεατή.</a:t>
            </a:r>
          </a:p>
          <a:p>
            <a:pPr algn="ctr"/>
            <a:endParaRPr lang="el-GR" dirty="0"/>
          </a:p>
        </p:txBody>
      </p:sp>
    </p:spTree>
  </p:cSld>
  <p:clrMapOvr>
    <a:masterClrMapping/>
  </p:clrMapOvr>
  <p:transition>
    <p:zoom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endParaRPr lang="el-GR" sz="1600" b="1" dirty="0">
              <a:solidFill>
                <a:srgbClr val="FFC000"/>
              </a:solidFill>
            </a:endParaRPr>
          </a:p>
        </p:txBody>
      </p:sp>
      <p:sp>
        <p:nvSpPr>
          <p:cNvPr id="6" name="TextBox 5"/>
          <p:cNvSpPr txBox="1"/>
          <p:nvPr/>
        </p:nvSpPr>
        <p:spPr>
          <a:xfrm>
            <a:off x="0" y="0"/>
            <a:ext cx="4716016" cy="6832640"/>
          </a:xfrm>
          <a:prstGeom prst="rect">
            <a:avLst/>
          </a:prstGeom>
          <a:noFill/>
        </p:spPr>
        <p:txBody>
          <a:bodyPr wrap="square" rtlCol="0">
            <a:spAutoFit/>
          </a:bodyPr>
          <a:lstStyle/>
          <a:p>
            <a:r>
              <a:rPr lang="el-GR" sz="2000" b="1" dirty="0">
                <a:solidFill>
                  <a:srgbClr val="F9F7D3"/>
                </a:solidFill>
              </a:rPr>
              <a:t>Η κεντρική ιδέα της παράστασης, θα ισχυριστεί ο </a:t>
            </a:r>
            <a:r>
              <a:rPr lang="en-US" sz="2000" b="1" dirty="0" err="1">
                <a:solidFill>
                  <a:srgbClr val="F9F7D3"/>
                </a:solidFill>
              </a:rPr>
              <a:t>Evaristti</a:t>
            </a:r>
            <a:r>
              <a:rPr lang="el-GR" sz="2000" b="1" dirty="0">
                <a:solidFill>
                  <a:srgbClr val="F9F7D3"/>
                </a:solidFill>
              </a:rPr>
              <a:t>, είναι να δοθεί η ευκαιρία στους θεατές να επιλέξουν μεταξύ ζωής και θανάτου, αλλά να κάνουν αυτήν την επιλογή για ένα άλλο όν που βρίσκεται ανυποψίαστο και ανυπεράσπιστο μπροστά τους. </a:t>
            </a:r>
            <a:endParaRPr lang="en-US" sz="2000" b="1" dirty="0">
              <a:solidFill>
                <a:srgbClr val="F9F7D3"/>
              </a:solidFill>
            </a:endParaRPr>
          </a:p>
          <a:p>
            <a:endParaRPr lang="en-US" sz="2000" b="1" dirty="0">
              <a:solidFill>
                <a:srgbClr val="F9F7D3"/>
              </a:solidFill>
            </a:endParaRPr>
          </a:p>
          <a:p>
            <a:r>
              <a:rPr lang="el-GR" sz="2000" b="1" dirty="0">
                <a:solidFill>
                  <a:srgbClr val="F9F7D3"/>
                </a:solidFill>
              </a:rPr>
              <a:t>Ο θεατής θα επιλέξει εάν το ψάρι μπροστά του θα ζήσει ή θα πεθάνει. Θα αποφασίσει ο ίδιος, μόνος του, </a:t>
            </a:r>
            <a:r>
              <a:rPr lang="el-GR" sz="2000" b="1" i="1" dirty="0">
                <a:solidFill>
                  <a:srgbClr val="F9F7D3"/>
                </a:solidFill>
              </a:rPr>
              <a:t>του επιτρέπεται</a:t>
            </a:r>
            <a:r>
              <a:rPr lang="el-GR" sz="2000" b="1" dirty="0">
                <a:solidFill>
                  <a:srgbClr val="F9F7D3"/>
                </a:solidFill>
              </a:rPr>
              <a:t> να το κάνει. Ο καλλιτέχνης τού το επιτρέπει, το μουσείο τού το επιτρέπει, ο διευθυντής του μουσείου τού το επιτρέπει. </a:t>
            </a:r>
            <a:endParaRPr lang="en-US" sz="2000" b="1" dirty="0">
              <a:solidFill>
                <a:srgbClr val="F9F7D3"/>
              </a:solidFill>
            </a:endParaRPr>
          </a:p>
          <a:p>
            <a:endParaRPr lang="en-US" sz="2000" b="1" dirty="0">
              <a:solidFill>
                <a:srgbClr val="F9F7D3"/>
              </a:solidFill>
            </a:endParaRPr>
          </a:p>
          <a:p>
            <a:r>
              <a:rPr lang="el-GR" sz="2000" b="1" dirty="0">
                <a:solidFill>
                  <a:srgbClr val="F9F7D3"/>
                </a:solidFill>
              </a:rPr>
              <a:t>Τι σημαίνει όμως αυτό το «επιτρέπει»; </a:t>
            </a:r>
            <a:endParaRPr lang="en-US" sz="2000" b="1" dirty="0">
              <a:solidFill>
                <a:srgbClr val="F9F7D3"/>
              </a:solidFill>
            </a:endParaRPr>
          </a:p>
          <a:p>
            <a:endParaRPr lang="en-US" sz="2000" b="1" dirty="0">
              <a:solidFill>
                <a:srgbClr val="F9F7D3"/>
              </a:solidFill>
            </a:endParaRPr>
          </a:p>
          <a:p>
            <a:r>
              <a:rPr lang="el-GR" sz="2000" b="1" dirty="0">
                <a:solidFill>
                  <a:srgbClr val="F9F7D3"/>
                </a:solidFill>
              </a:rPr>
              <a:t>Πώς μπορώ να δωρίσω την άδεια θανάτου και επίσης πώς μπορώ να δεχθώ μια τέτοια άδεια;</a:t>
            </a:r>
          </a:p>
          <a:p>
            <a:endParaRPr lang="en-US" sz="2000" b="1" dirty="0">
              <a:solidFill>
                <a:srgbClr val="F9F7D3"/>
              </a:solidFill>
            </a:endParaRPr>
          </a:p>
          <a:p>
            <a:endParaRPr lang="el-GR" dirty="0"/>
          </a:p>
        </p:txBody>
      </p:sp>
      <p:sp>
        <p:nvSpPr>
          <p:cNvPr id="7" name="Rectangle 6"/>
          <p:cNvSpPr/>
          <p:nvPr/>
        </p:nvSpPr>
        <p:spPr>
          <a:xfrm>
            <a:off x="4788024" y="0"/>
            <a:ext cx="4355976"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l-GR" dirty="0"/>
              <a:t>Είναι στη </a:t>
            </a:r>
            <a:r>
              <a:rPr lang="el-GR" b="1" dirty="0" err="1"/>
              <a:t>δικαιο</a:t>
            </a:r>
            <a:r>
              <a:rPr lang="el-GR" b="1" dirty="0"/>
              <a:t>-</a:t>
            </a:r>
            <a:r>
              <a:rPr lang="el-GR" b="1" dirty="0" err="1"/>
              <a:t>δοσία</a:t>
            </a:r>
            <a:r>
              <a:rPr lang="el-GR" dirty="0"/>
              <a:t> ενός μουσείου ή ενός καλλιτέχνη να προσφέρει δικαίωμα, να παρέχει άδεια θανάτου και εάν είναι, πώς ορίζεται αυτό το δίκαιο της </a:t>
            </a:r>
            <a:r>
              <a:rPr lang="el-GR" dirty="0" err="1"/>
              <a:t>δικαιο</a:t>
            </a:r>
            <a:r>
              <a:rPr lang="el-GR" dirty="0"/>
              <a:t>-</a:t>
            </a:r>
            <a:r>
              <a:rPr lang="el-GR" dirty="0" err="1"/>
              <a:t>δοσίας</a:t>
            </a:r>
            <a:r>
              <a:rPr lang="el-GR" dirty="0"/>
              <a:t> και πώς κατοχυρώνεται νομικά και ηθικά ο παραλήπτης της άδειας θανάτου; Και εάν όντως ο παραλήπτης χορηγείται με </a:t>
            </a:r>
            <a:r>
              <a:rPr lang="el-GR" b="1" dirty="0"/>
              <a:t>άδεια θανάτου</a:t>
            </a:r>
            <a:r>
              <a:rPr lang="el-GR" dirty="0"/>
              <a:t>, αυτό σημαίνει ότι έχει και το </a:t>
            </a:r>
            <a:r>
              <a:rPr lang="el-GR" b="1" dirty="0"/>
              <a:t>δικαίωμα θανάτου</a:t>
            </a:r>
            <a:r>
              <a:rPr lang="el-GR" dirty="0"/>
              <a:t>;</a:t>
            </a:r>
          </a:p>
          <a:p>
            <a:pPr algn="ctr"/>
            <a:endParaRPr lang="el-GR" dirty="0"/>
          </a:p>
        </p:txBody>
      </p:sp>
      <p:pic>
        <p:nvPicPr>
          <p:cNvPr id="101378" name="Picture 2" descr="Σχετική εικόνα"/>
          <p:cNvPicPr>
            <a:picLocks noChangeAspect="1" noChangeArrowheads="1"/>
          </p:cNvPicPr>
          <p:nvPr/>
        </p:nvPicPr>
        <p:blipFill>
          <a:blip r:embed="rId2" cstate="print"/>
          <a:srcRect/>
          <a:stretch>
            <a:fillRect/>
          </a:stretch>
        </p:blipFill>
        <p:spPr bwMode="auto">
          <a:xfrm>
            <a:off x="4788024" y="-27384"/>
            <a:ext cx="4355976" cy="4032448"/>
          </a:xfrm>
          <a:prstGeom prst="rect">
            <a:avLst/>
          </a:prstGeom>
          <a:noFill/>
        </p:spPr>
      </p:pic>
    </p:spTree>
  </p:cSld>
  <p:clrMapOvr>
    <a:masterClrMapping/>
  </p:clrMapOvr>
  <p:transition>
    <p:zoom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0" y="6172200"/>
            <a:ext cx="9144000" cy="685800"/>
          </a:xfrm>
        </p:spPr>
        <p:txBody>
          <a:bodyPr>
            <a:normAutofit fontScale="85000" lnSpcReduction="10000"/>
          </a:bodyPr>
          <a:lstStyle/>
          <a:p>
            <a:r>
              <a:rPr lang="fr-FR" b="1" dirty="0">
                <a:solidFill>
                  <a:schemeClr val="tx1"/>
                </a:solidFill>
                <a:latin typeface="Garamond" pitchFamily="18" charset="0"/>
              </a:rPr>
              <a:t>Marco </a:t>
            </a:r>
            <a:r>
              <a:rPr lang="fr-FR" b="1" dirty="0" err="1">
                <a:solidFill>
                  <a:schemeClr val="tx1"/>
                </a:solidFill>
                <a:latin typeface="Garamond" pitchFamily="18" charset="0"/>
              </a:rPr>
              <a:t>Evaristti</a:t>
            </a:r>
            <a:r>
              <a:rPr lang="fr-FR" b="1" dirty="0">
                <a:solidFill>
                  <a:schemeClr val="tx1"/>
                </a:solidFill>
                <a:latin typeface="Garamond" pitchFamily="18" charset="0"/>
              </a:rPr>
              <a:t> </a:t>
            </a:r>
            <a:r>
              <a:rPr lang="en-US" b="1" dirty="0">
                <a:solidFill>
                  <a:schemeClr val="tx1"/>
                </a:solidFill>
                <a:latin typeface="Garamond" pitchFamily="18" charset="0"/>
              </a:rPr>
              <a:t>‘Helena’, viewer about to push the button</a:t>
            </a:r>
            <a:r>
              <a:rPr lang="en-US" dirty="0"/>
              <a:t>,</a:t>
            </a:r>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0" y="1"/>
            <a:ext cx="9144000" cy="6172199"/>
          </a:xfrm>
          <a:prstGeom prst="rect">
            <a:avLst/>
          </a:prstGeom>
          <a:noFill/>
          <a:ln w="9525">
            <a:noFill/>
            <a:miter lim="800000"/>
            <a:headEnd/>
            <a:tailEnd/>
          </a:ln>
        </p:spPr>
      </p:pic>
    </p:spTree>
  </p:cSld>
  <p:clrMapOvr>
    <a:masterClrMapping/>
  </p:clrMapOvr>
  <p:transition>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H</a:t>
            </a:r>
            <a:r>
              <a:rPr lang="el-GR" b="1" dirty="0"/>
              <a:t> παράσταση καταλήγει στη ρευστοποίηση δύο ψαριών. </a:t>
            </a:r>
            <a:r>
              <a:rPr lang="en-US" b="1" dirty="0"/>
              <a:t>T</a:t>
            </a:r>
            <a:r>
              <a:rPr lang="el-GR" b="1" dirty="0"/>
              <a:t>ο γεγονός διαδίδεται και γρήγορα η ομάδα «Φίλοι των ζώων» καταθέτει μήνυση εναντίον του διευθυντή του μουσείου </a:t>
            </a:r>
            <a:r>
              <a:rPr lang="en-US" b="1" dirty="0"/>
              <a:t>Peter Meyer</a:t>
            </a:r>
            <a:r>
              <a:rPr lang="el-GR" b="1" dirty="0"/>
              <a:t>, με την κατηγορία της βαναυσότητας προς τα ζώα. Η αστυνομία του επιβάλλει πρόστιμο 269 ευρώ, επειδή είχε τα </a:t>
            </a:r>
            <a:r>
              <a:rPr lang="en-US" b="1" dirty="0"/>
              <a:t>blenders</a:t>
            </a:r>
            <a:r>
              <a:rPr lang="el-GR" b="1" dirty="0"/>
              <a:t> συνδεδεμένα στην πρίζα, μολονότι είχε προειδοποιηθεί να μην το κάνει. </a:t>
            </a:r>
            <a:endParaRPr lang="en-US" b="1" dirty="0"/>
          </a:p>
          <a:p>
            <a:pPr algn="ctr"/>
            <a:endParaRPr lang="en-US" b="1" dirty="0"/>
          </a:p>
          <a:p>
            <a:pPr algn="ctr"/>
            <a:r>
              <a:rPr lang="el-GR" b="1" dirty="0"/>
              <a:t>Μπορεί να υποθέσει κανείς ότι ο αξιωματικός της αστυνομίας κοστολόγησε κάθε χρυσόψαρο με κάτι λιγότερο από 135 ευρώ. </a:t>
            </a:r>
            <a:r>
              <a:rPr lang="en-US" b="1" dirty="0"/>
              <a:t>O</a:t>
            </a:r>
            <a:r>
              <a:rPr lang="el-GR" b="1" dirty="0"/>
              <a:t> </a:t>
            </a:r>
            <a:r>
              <a:rPr lang="en-US" b="1" dirty="0"/>
              <a:t>Peter Meyer</a:t>
            </a:r>
            <a:r>
              <a:rPr lang="el-GR" b="1" dirty="0"/>
              <a:t> αρνείται να πληρώσει το πρόστιμο και μόνο γι’ αυτόν τον λόγο η υπόθεση οδηγείται στο δικαστήριο του </a:t>
            </a:r>
            <a:r>
              <a:rPr lang="de-DE" b="1" dirty="0"/>
              <a:t>Kolding</a:t>
            </a:r>
            <a:r>
              <a:rPr lang="el-GR" b="1" dirty="0"/>
              <a:t>. </a:t>
            </a:r>
            <a:endParaRPr lang="en-US" b="1" dirty="0"/>
          </a:p>
          <a:p>
            <a:pPr algn="ctr"/>
            <a:endParaRPr lang="en-US" b="1" dirty="0"/>
          </a:p>
          <a:p>
            <a:pPr algn="ctr"/>
            <a:r>
              <a:rPr lang="el-GR" b="1" dirty="0"/>
              <a:t>Κατά την εξεταστική διαδικασία επιστρατεύεται η κατασκευάστρια εταιρεία </a:t>
            </a:r>
            <a:r>
              <a:rPr lang="en-US" b="1" dirty="0" err="1"/>
              <a:t>Moulinex</a:t>
            </a:r>
            <a:r>
              <a:rPr lang="el-GR" b="1" dirty="0"/>
              <a:t> και ένας τεχνικός της καταθέτει: η λεπίδα του </a:t>
            </a:r>
            <a:r>
              <a:rPr lang="en-US" b="1" dirty="0"/>
              <a:t>blender</a:t>
            </a:r>
            <a:r>
              <a:rPr lang="el-GR" b="1" dirty="0"/>
              <a:t> χρειάζεται λιγότερο από ένα δευτερόλεπτο για φτάσει την ταχύτητα των 14.000 με 15.000 στροφών, από τη στιγμή που θα πατηθεί το κουμπί της έναρξης, σκοτώνοντας έτσι τα ψάρια </a:t>
            </a:r>
            <a:r>
              <a:rPr lang="el-GR" b="1" i="1" dirty="0"/>
              <a:t>ακαριαία</a:t>
            </a:r>
            <a:r>
              <a:rPr lang="el-GR" b="1" dirty="0"/>
              <a:t> και </a:t>
            </a:r>
            <a:r>
              <a:rPr lang="el-GR" b="1" i="1" dirty="0">
                <a:solidFill>
                  <a:srgbClr val="C00000"/>
                </a:solidFill>
              </a:rPr>
              <a:t>ανθρώπινα</a:t>
            </a:r>
            <a:r>
              <a:rPr lang="el-GR" b="1" dirty="0"/>
              <a:t>. Τα ψάρια δεν υπέφεραν, επομένως η κατηγορία της βαναυσότητας καταπίπτει. </a:t>
            </a:r>
          </a:p>
          <a:p>
            <a:pPr algn="ctr"/>
            <a:endParaRPr lang="el-GR" b="1" dirty="0"/>
          </a:p>
          <a:p>
            <a:pPr algn="ctr"/>
            <a:r>
              <a:rPr lang="el-GR" b="1" dirty="0"/>
              <a:t>Παρόμοια άποψη καταθέτει και ένας κτηνίατρος που καλείται ως μάρτυρας.</a:t>
            </a:r>
          </a:p>
          <a:p>
            <a:pPr algn="ctr"/>
            <a:endParaRPr lang="el-GR" b="1" dirty="0"/>
          </a:p>
        </p:txBody>
      </p:sp>
      <p:pic>
        <p:nvPicPr>
          <p:cNvPr id="8" name="Picture 2" descr="Σχετική εικόνα"/>
          <p:cNvPicPr>
            <a:picLocks noChangeAspect="1" noChangeArrowheads="1"/>
          </p:cNvPicPr>
          <p:nvPr/>
        </p:nvPicPr>
        <p:blipFill>
          <a:blip r:embed="rId2" cstate="print"/>
          <a:srcRect/>
          <a:stretch>
            <a:fillRect/>
          </a:stretch>
        </p:blipFill>
        <p:spPr bwMode="auto">
          <a:xfrm>
            <a:off x="-36512" y="-27384"/>
            <a:ext cx="1656184" cy="1368152"/>
          </a:xfrm>
          <a:prstGeom prst="rect">
            <a:avLst/>
          </a:prstGeom>
          <a:ln>
            <a:noFill/>
          </a:ln>
          <a:effectLst>
            <a:softEdge rad="112500"/>
          </a:effectLst>
        </p:spPr>
      </p:pic>
    </p:spTree>
  </p:cSld>
  <p:clrMapOvr>
    <a:masterClrMapping/>
  </p:clrMapOvr>
  <p:transition>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844824"/>
            <a:ext cx="3491880" cy="50131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u="sng" dirty="0"/>
              <a:t>Στο νομικό επίπεδο </a:t>
            </a:r>
          </a:p>
          <a:p>
            <a:pPr algn="ctr"/>
            <a:endParaRPr lang="el-GR" b="1" u="sng" dirty="0"/>
          </a:p>
          <a:p>
            <a:pPr algn="ctr"/>
            <a:endParaRPr lang="el-GR" b="1" u="sng" dirty="0"/>
          </a:p>
          <a:p>
            <a:pPr algn="ctr"/>
            <a:r>
              <a:rPr lang="el-GR" dirty="0"/>
              <a:t>Ο κ. </a:t>
            </a:r>
            <a:r>
              <a:rPr lang="en-US" dirty="0"/>
              <a:t>Meyer </a:t>
            </a:r>
            <a:r>
              <a:rPr lang="el-GR" dirty="0"/>
              <a:t>είναι αθώος διότι τα ψάρια σκοτώθηκαν </a:t>
            </a:r>
            <a:r>
              <a:rPr lang="el-GR" i="1" dirty="0"/>
              <a:t>ακαριαία</a:t>
            </a:r>
            <a:r>
              <a:rPr lang="el-GR" dirty="0"/>
              <a:t> και </a:t>
            </a:r>
            <a:r>
              <a:rPr lang="el-GR" i="1" dirty="0"/>
              <a:t>ανθρώπινα</a:t>
            </a:r>
            <a:r>
              <a:rPr lang="el-GR" dirty="0"/>
              <a:t>, όπως (υποτίθεται ότι) σκοτώνονται όλα τα άλλα ζώα προς βρώση και τέρψη των ανθρώπων. Άρα δεν είναι ένοχος, τουλάχιστον όχι παραπάνω ένοχος από όλους όσοι σκοτώνουν τα ζώα για τους παραπάνω σκοπούς. </a:t>
            </a:r>
            <a:endParaRPr lang="el-GR" b="1" dirty="0"/>
          </a:p>
        </p:txBody>
      </p:sp>
      <p:sp>
        <p:nvSpPr>
          <p:cNvPr id="5" name="Rectangle 4"/>
          <p:cNvSpPr/>
          <p:nvPr/>
        </p:nvSpPr>
        <p:spPr>
          <a:xfrm>
            <a:off x="5724128" y="1772816"/>
            <a:ext cx="3240360" cy="50851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b="1" u="sng" dirty="0"/>
              <a:t>Στο ηθικό επίπεδο</a:t>
            </a:r>
          </a:p>
          <a:p>
            <a:pPr algn="ctr"/>
            <a:endParaRPr lang="el-GR" b="1" u="sng" dirty="0"/>
          </a:p>
          <a:p>
            <a:pPr algn="ctr"/>
            <a:endParaRPr lang="el-GR" b="1" u="sng" dirty="0"/>
          </a:p>
          <a:p>
            <a:pPr algn="ctr"/>
            <a:r>
              <a:rPr lang="el-GR" b="1" dirty="0"/>
              <a:t>Αυτό απλώς δεν υφίσταται στον κόσμο της τέχνης, αφού τα έργα τέχνης, σε αντίθεση με τα έργα της πολιτικής ή του δικαίου, τα έργα τέχνης λοιπόν αψηφούν, δεν αναγνωρίζουν τις ηθικές αρχές του καλού και του κακού.</a:t>
            </a:r>
          </a:p>
        </p:txBody>
      </p:sp>
      <p:sp>
        <p:nvSpPr>
          <p:cNvPr id="6" name="Rectangle 5"/>
          <p:cNvSpPr/>
          <p:nvPr/>
        </p:nvSpPr>
        <p:spPr>
          <a:xfrm>
            <a:off x="3923928" y="980728"/>
            <a:ext cx="1440160" cy="561662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l-GR" dirty="0"/>
              <a:t>Άρα ο κ. </a:t>
            </a:r>
            <a:r>
              <a:rPr lang="en-US" dirty="0"/>
              <a:t>Peter Meyer</a:t>
            </a:r>
            <a:r>
              <a:rPr lang="el-GR" dirty="0"/>
              <a:t> είναι αθώος.</a:t>
            </a:r>
          </a:p>
          <a:p>
            <a:pPr algn="ctr"/>
            <a:endParaRPr lang="el-GR" dirty="0"/>
          </a:p>
          <a:p>
            <a:pPr algn="ctr"/>
            <a:r>
              <a:rPr lang="el-GR" dirty="0"/>
              <a:t>Άλλωστε, αυτό που διακυβεύεται σε αυτήν την υπόθεση δεν είναι η ενοχή ή η αθωότητά του, αλλά η ίδια η καλλιτεχνική ελευθερία, η οποία πρέπει να παραμείνει αλώβητη.</a:t>
            </a:r>
          </a:p>
          <a:p>
            <a:pPr algn="ctr"/>
            <a:endParaRPr lang="el-GR" dirty="0"/>
          </a:p>
          <a:p>
            <a:pPr algn="ctr"/>
            <a:r>
              <a:rPr lang="en-US" dirty="0"/>
              <a:t> </a:t>
            </a:r>
            <a:endParaRPr lang="el-GR" dirty="0"/>
          </a:p>
        </p:txBody>
      </p:sp>
    </p:spTree>
  </p:cSld>
  <p:clrMapOvr>
    <a:masterClrMapping/>
  </p:clrMapOvr>
  <p:transition>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Αποτέλεσμα εικόνας για Peter Meyer Marco Evaristti"/>
          <p:cNvPicPr>
            <a:picLocks noChangeAspect="1" noChangeArrowheads="1"/>
          </p:cNvPicPr>
          <p:nvPr/>
        </p:nvPicPr>
        <p:blipFill>
          <a:blip r:embed="rId2" cstate="print"/>
          <a:srcRect/>
          <a:stretch>
            <a:fillRect/>
          </a:stretch>
        </p:blipFill>
        <p:spPr bwMode="auto">
          <a:xfrm>
            <a:off x="-36512" y="-27384"/>
            <a:ext cx="9180512" cy="3240360"/>
          </a:xfrm>
          <a:prstGeom prst="rect">
            <a:avLst/>
          </a:prstGeom>
          <a:ln>
            <a:noFill/>
          </a:ln>
          <a:effectLst>
            <a:softEdge rad="112500"/>
          </a:effectLst>
        </p:spPr>
      </p:pic>
      <p:sp>
        <p:nvSpPr>
          <p:cNvPr id="8" name="Rectangle 7"/>
          <p:cNvSpPr/>
          <p:nvPr/>
        </p:nvSpPr>
        <p:spPr>
          <a:xfrm>
            <a:off x="0" y="3284984"/>
            <a:ext cx="9144000" cy="357301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000" b="1" dirty="0"/>
              <a:t>Ιδού η διατύπωση του επιχειρήματος  από τον </a:t>
            </a:r>
            <a:r>
              <a:rPr lang="fr-FR" sz="2000" b="1" dirty="0"/>
              <a:t>Jean-Baptiste </a:t>
            </a:r>
            <a:r>
              <a:rPr lang="fr-FR" sz="2000" b="1" dirty="0" err="1"/>
              <a:t>Jeangène</a:t>
            </a:r>
            <a:r>
              <a:rPr lang="fr-FR" sz="2000" b="1" dirty="0"/>
              <a:t> </a:t>
            </a:r>
            <a:r>
              <a:rPr lang="fr-FR" sz="2000" b="1" dirty="0" err="1"/>
              <a:t>Vilmer</a:t>
            </a:r>
            <a:r>
              <a:rPr lang="el-GR" sz="2000" b="1" dirty="0"/>
              <a:t>: </a:t>
            </a:r>
          </a:p>
          <a:p>
            <a:pPr algn="ctr"/>
            <a:endParaRPr lang="el-GR" sz="2000" b="1" dirty="0"/>
          </a:p>
          <a:p>
            <a:pPr algn="ctr"/>
            <a:r>
              <a:rPr lang="el-GR" sz="2000" b="1" dirty="0"/>
              <a:t>Εάν η πολτοποίηση ενός χρυσόψαρου σε ένα μίξερ μπορεί να προκαλέσει μια δημόσια αντιπαράθεση για την οδύνη δισεκατομμυρίων ψαριών που αλιεύουμε κάθε χρόνο, εάν αυτό μπορεί να οδηγήσει το κοινό, τον καταναλωτή, τον πολίτη να στοχαστεί αυτό που εξουσιοδοτεί τον άνθρωπο να σκοτώνει ένα ζώο, αντί να το κάνει μηχανικά χωρίς να το σκέφτεται κάθε μέρα, τότε, ναι, αξίζει η θυσία. Και η ελευθερία της τέχνης να λέει τα πάντα, να κάνει τα πάντα, να σπάει όλες τις συμβάσεις</a:t>
            </a:r>
            <a:r>
              <a:rPr lang="en-US" sz="2000" b="1" dirty="0"/>
              <a:t>,</a:t>
            </a:r>
            <a:r>
              <a:rPr lang="el-GR" sz="2000" b="1" dirty="0"/>
              <a:t> θα μπορούσε να είναι κάτι παραπάνω από ένα δικαίωμα: (θα μπορούσε να είναι) ένα </a:t>
            </a:r>
            <a:r>
              <a:rPr lang="el-GR" sz="2000" b="1" dirty="0">
                <a:solidFill>
                  <a:srgbClr val="C00000"/>
                </a:solidFill>
              </a:rPr>
              <a:t>καθήκον</a:t>
            </a:r>
            <a:r>
              <a:rPr lang="el-GR" sz="2000" b="1" dirty="0"/>
              <a:t>.</a:t>
            </a:r>
          </a:p>
          <a:p>
            <a:pPr algn="ctr"/>
            <a:endParaRPr lang="el-GR" sz="2000" b="1" dirty="0"/>
          </a:p>
          <a:p>
            <a:pPr algn="ctr"/>
            <a:r>
              <a:rPr lang="el-GR" sz="2000" b="1" dirty="0"/>
              <a:t>Ερώτημα: τι θα γινόταν εάν στη θέση των χρυσόψαρων υπήρχαν ανθρώπινα βρέφη;</a:t>
            </a:r>
          </a:p>
        </p:txBody>
      </p:sp>
    </p:spTree>
  </p:cSld>
  <p:clrMapOvr>
    <a:masterClrMapping/>
  </p:clrMapOvr>
  <p:transition>
    <p:zoom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0" y="188640"/>
            <a:ext cx="9144000" cy="6669360"/>
          </a:xfrm>
        </p:spPr>
        <p:txBody>
          <a:bodyPr>
            <a:normAutofit/>
          </a:bodyPr>
          <a:lstStyle/>
          <a:p>
            <a:endParaRPr lang="el-GR" b="1" dirty="0">
              <a:solidFill>
                <a:srgbClr val="F9F7D3"/>
              </a:solidFill>
            </a:endParaRPr>
          </a:p>
          <a:p>
            <a:r>
              <a:rPr lang="el-GR" b="1" dirty="0">
                <a:solidFill>
                  <a:srgbClr val="F9F7D3"/>
                </a:solidFill>
              </a:rPr>
              <a:t>				</a:t>
            </a:r>
            <a:r>
              <a:rPr lang="el-GR" sz="2800" b="1" dirty="0">
                <a:solidFill>
                  <a:srgbClr val="F9F7D3"/>
                </a:solidFill>
              </a:rPr>
              <a:t>Η ταρίχευση βεβαίως μπορεί να 				θεωρηθεί ως μια διαδικασία 					αφύπνισης των θεατών, ιδίως όταν 			    	δεν αποσκοπεί στη στατική 					αναπαράσταση του ζώου προτού 			  	 σκοτωθεί, άρα στην έμμεση 					αναπαράσταση της ανθρώπινης 					κυριαρχίας πάνω του και στη συνακόλουθη </a:t>
            </a:r>
            <a:r>
              <a:rPr lang="el-GR" sz="2800" b="1" dirty="0" err="1">
                <a:solidFill>
                  <a:srgbClr val="F9F7D3"/>
                </a:solidFill>
              </a:rPr>
              <a:t>πραγμοποίησή</a:t>
            </a:r>
            <a:r>
              <a:rPr lang="el-GR" sz="2800" b="1" dirty="0">
                <a:solidFill>
                  <a:srgbClr val="F9F7D3"/>
                </a:solidFill>
              </a:rPr>
              <a:t> του, αλλά όταν είναι μια </a:t>
            </a:r>
            <a:r>
              <a:rPr lang="el-GR" sz="2800" b="1" dirty="0">
                <a:solidFill>
                  <a:srgbClr val="FFC000"/>
                </a:solidFill>
              </a:rPr>
              <a:t>υπονομευμένη ταρίχευση </a:t>
            </a:r>
            <a:r>
              <a:rPr lang="el-GR" sz="2800" b="1" dirty="0">
                <a:solidFill>
                  <a:srgbClr val="F9F7D3"/>
                </a:solidFill>
              </a:rPr>
              <a:t>(</a:t>
            </a:r>
            <a:r>
              <a:rPr lang="el-GR" sz="2800" b="1" dirty="0" err="1">
                <a:solidFill>
                  <a:srgbClr val="F9F7D3"/>
                </a:solidFill>
              </a:rPr>
              <a:t>taxidermie</a:t>
            </a:r>
            <a:r>
              <a:rPr lang="el-GR" sz="2800" b="1" dirty="0">
                <a:solidFill>
                  <a:srgbClr val="F9F7D3"/>
                </a:solidFill>
              </a:rPr>
              <a:t> </a:t>
            </a:r>
            <a:r>
              <a:rPr lang="el-GR" sz="2800" b="1" dirty="0" err="1">
                <a:solidFill>
                  <a:srgbClr val="F9F7D3"/>
                </a:solidFill>
              </a:rPr>
              <a:t>sabotée</a:t>
            </a:r>
            <a:r>
              <a:rPr lang="el-GR" sz="2800" b="1" dirty="0">
                <a:solidFill>
                  <a:srgbClr val="F9F7D3"/>
                </a:solidFill>
              </a:rPr>
              <a:t>, </a:t>
            </a:r>
            <a:r>
              <a:rPr lang="el-GR" sz="2800" b="1" dirty="0" err="1">
                <a:solidFill>
                  <a:srgbClr val="F9F7D3"/>
                </a:solidFill>
              </a:rPr>
              <a:t>botched</a:t>
            </a:r>
            <a:r>
              <a:rPr lang="el-GR" sz="2800" b="1" dirty="0">
                <a:solidFill>
                  <a:srgbClr val="F9F7D3"/>
                </a:solidFill>
              </a:rPr>
              <a:t> </a:t>
            </a:r>
            <a:r>
              <a:rPr lang="el-GR" sz="2800" b="1" dirty="0" err="1">
                <a:solidFill>
                  <a:srgbClr val="F9F7D3"/>
                </a:solidFill>
              </a:rPr>
              <a:t>taxidermy</a:t>
            </a:r>
            <a:r>
              <a:rPr lang="el-GR" sz="2800" b="1" dirty="0">
                <a:solidFill>
                  <a:srgbClr val="F9F7D3"/>
                </a:solidFill>
              </a:rPr>
              <a:t>) που αποσκοπεί ακριβώς στην προβολή των τραυμάτων (ή μέρος αυτών) που του προκάλεσαν οι άνθρωποι. </a:t>
            </a:r>
          </a:p>
        </p:txBody>
      </p:sp>
      <p:sp>
        <p:nvSpPr>
          <p:cNvPr id="7" name="TextBox 6"/>
          <p:cNvSpPr txBox="1"/>
          <p:nvPr/>
        </p:nvSpPr>
        <p:spPr>
          <a:xfrm>
            <a:off x="457200" y="6248400"/>
            <a:ext cx="2582374" cy="461665"/>
          </a:xfrm>
          <a:prstGeom prst="rect">
            <a:avLst/>
          </a:prstGeom>
          <a:noFill/>
        </p:spPr>
        <p:txBody>
          <a:bodyPr wrap="none" rtlCol="0">
            <a:spAutoFit/>
          </a:bodyPr>
          <a:lstStyle/>
          <a:p>
            <a:r>
              <a:rPr lang="en-US" sz="2400" b="1" dirty="0">
                <a:solidFill>
                  <a:schemeClr val="bg1"/>
                </a:solidFill>
                <a:latin typeface="Garamond" pitchFamily="18" charset="0"/>
              </a:rPr>
              <a:t>Town Center, </a:t>
            </a:r>
            <a:r>
              <a:rPr lang="el-GR" sz="2400" b="1" dirty="0">
                <a:solidFill>
                  <a:schemeClr val="bg1"/>
                </a:solidFill>
                <a:latin typeface="Garamond" pitchFamily="18" charset="0"/>
              </a:rPr>
              <a:t>2006</a:t>
            </a:r>
          </a:p>
        </p:txBody>
      </p:sp>
      <p:pic>
        <p:nvPicPr>
          <p:cNvPr id="90114" name="Picture 2" descr="Σχετική εικόνα"/>
          <p:cNvPicPr>
            <a:picLocks noChangeAspect="1" noChangeArrowheads="1"/>
          </p:cNvPicPr>
          <p:nvPr/>
        </p:nvPicPr>
        <p:blipFill>
          <a:blip r:embed="rId2" cstate="print"/>
          <a:srcRect/>
          <a:stretch>
            <a:fillRect/>
          </a:stretch>
        </p:blipFill>
        <p:spPr bwMode="auto">
          <a:xfrm>
            <a:off x="0" y="0"/>
            <a:ext cx="3923928" cy="3756953"/>
          </a:xfrm>
          <a:prstGeom prst="rect">
            <a:avLst/>
          </a:prstGeom>
          <a:ln>
            <a:noFill/>
          </a:ln>
          <a:effectLst>
            <a:softEdge rad="112500"/>
          </a:effectLst>
        </p:spPr>
      </p:pic>
    </p:spTree>
  </p:cSld>
  <p:clrMapOvr>
    <a:masterClrMapping/>
  </p:clrMapOvr>
  <p:transition>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l-GR" sz="2400" b="1" dirty="0">
              <a:solidFill>
                <a:srgbClr val="F9F7D3"/>
              </a:solidFill>
            </a:endParaRPr>
          </a:p>
          <a:p>
            <a:endParaRPr lang="el-GR" sz="2400" b="1" dirty="0">
              <a:solidFill>
                <a:srgbClr val="F9F7D3"/>
              </a:solidFill>
            </a:endParaRPr>
          </a:p>
        </p:txBody>
      </p:sp>
      <p:pic>
        <p:nvPicPr>
          <p:cNvPr id="65538" name="Picture 2" descr="Αποτέλεσμα εικόνας για Marco Evaristti"/>
          <p:cNvPicPr>
            <a:picLocks noChangeAspect="1" noChangeArrowheads="1"/>
          </p:cNvPicPr>
          <p:nvPr/>
        </p:nvPicPr>
        <p:blipFill>
          <a:blip r:embed="rId2" cstate="print"/>
          <a:srcRect/>
          <a:stretch>
            <a:fillRect/>
          </a:stretch>
        </p:blipFill>
        <p:spPr bwMode="auto">
          <a:xfrm>
            <a:off x="5332437" y="3114675"/>
            <a:ext cx="3811563" cy="3743325"/>
          </a:xfrm>
          <a:prstGeom prst="rect">
            <a:avLst/>
          </a:prstGeom>
          <a:ln>
            <a:noFill/>
          </a:ln>
          <a:effectLst>
            <a:softEdge rad="112500"/>
          </a:effectLst>
        </p:spPr>
      </p:pic>
      <p:sp>
        <p:nvSpPr>
          <p:cNvPr id="5" name="Oval Callout 4"/>
          <p:cNvSpPr/>
          <p:nvPr/>
        </p:nvSpPr>
        <p:spPr>
          <a:xfrm>
            <a:off x="5004048" y="0"/>
            <a:ext cx="4032448" cy="2708920"/>
          </a:xfrm>
          <a:prstGeom prst="wedgeEllipseCallout">
            <a:avLst>
              <a:gd name="adj1" fmla="val 14671"/>
              <a:gd name="adj2" fmla="val 6652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b="1" dirty="0"/>
              <a:t>«εάν οι θεατές βρίσκουν ότι η χρήση του ζωντανού χρυσόψαρου που κάνω στο καλλιτεχνικό μου έργο είναι ανήθικη, θα τους καλούσα να κοιτάξουν από κοντά τον εαυτό τους και τον κόσμο στον οποίο ζούμε»</a:t>
            </a:r>
          </a:p>
        </p:txBody>
      </p:sp>
      <p:sp>
        <p:nvSpPr>
          <p:cNvPr id="6" name="Oval Callout 5"/>
          <p:cNvSpPr/>
          <p:nvPr/>
        </p:nvSpPr>
        <p:spPr>
          <a:xfrm>
            <a:off x="683568" y="116632"/>
            <a:ext cx="3672408" cy="3744416"/>
          </a:xfrm>
          <a:prstGeom prst="wedgeEllipseCallout">
            <a:avLst>
              <a:gd name="adj1" fmla="val 113916"/>
              <a:gd name="adj2" fmla="val 50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b="1" dirty="0"/>
              <a:t>Το εγχείρημά μου είναι «μια μορφή διαμαρτυρίας εναντίον «αυτού που συμβαίνει στον κόσμο, εναντίον αυτού του κυνισμού, αυτής της βαναυσότητας που εμποτίζει τον κόσμο στον οποίο ζούμε».</a:t>
            </a:r>
          </a:p>
        </p:txBody>
      </p:sp>
      <p:sp>
        <p:nvSpPr>
          <p:cNvPr id="7" name="TextBox 6"/>
          <p:cNvSpPr txBox="1"/>
          <p:nvPr/>
        </p:nvSpPr>
        <p:spPr>
          <a:xfrm>
            <a:off x="251520" y="4077072"/>
            <a:ext cx="5688632" cy="2554545"/>
          </a:xfrm>
          <a:prstGeom prst="rect">
            <a:avLst/>
          </a:prstGeom>
          <a:noFill/>
        </p:spPr>
        <p:txBody>
          <a:bodyPr wrap="square" rtlCol="0">
            <a:spAutoFit/>
          </a:bodyPr>
          <a:lstStyle/>
          <a:p>
            <a:r>
              <a:rPr lang="el-GR" sz="2000" b="1" dirty="0">
                <a:solidFill>
                  <a:srgbClr val="F9F7D3"/>
                </a:solidFill>
              </a:rPr>
              <a:t>Παρόμοιες απαντήσεις με κοινή λογική δομή που ανακυκλώνονται συνεχώς: αναγωγή μιας βάναυσης ή σκληρής </a:t>
            </a:r>
            <a:r>
              <a:rPr lang="en-US" sz="2000" b="1" dirty="0">
                <a:solidFill>
                  <a:srgbClr val="F9F7D3"/>
                </a:solidFill>
              </a:rPr>
              <a:t>performance</a:t>
            </a:r>
            <a:r>
              <a:rPr lang="el-GR" sz="2000" b="1" dirty="0">
                <a:solidFill>
                  <a:srgbClr val="F9F7D3"/>
                </a:solidFill>
              </a:rPr>
              <a:t> σε μια γενική πραγματική </a:t>
            </a:r>
            <a:r>
              <a:rPr lang="el-GR" sz="2000" b="1" dirty="0" err="1">
                <a:solidFill>
                  <a:srgbClr val="F9F7D3"/>
                </a:solidFill>
              </a:rPr>
              <a:t>δυστοπία</a:t>
            </a:r>
            <a:r>
              <a:rPr lang="el-GR" sz="2000" b="1" dirty="0">
                <a:solidFill>
                  <a:srgbClr val="F9F7D3"/>
                </a:solidFill>
              </a:rPr>
              <a:t>, για να υποστηριχθεί ότι η πρώτη δεν είναι σύμπτωμα της δεύτερης, αλλά κριτικός και ελεγκτικός δείκτης της. Επαναλαμβάνω τη βαναυσότητα για να τη δείξω και να τη σχολιάσω, επαναλαμβάνω, άρα επιτείνω, τη σκληρότητα για να την ελέγξω. </a:t>
            </a:r>
          </a:p>
        </p:txBody>
      </p:sp>
    </p:spTree>
  </p:cSld>
  <p:clrMapOvr>
    <a:masterClrMapping/>
  </p:clrMapOvr>
  <p:transition>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0" y="0"/>
            <a:ext cx="9144000" cy="6858000"/>
          </a:xfrm>
        </p:spPr>
        <p:txBody>
          <a:bodyPr>
            <a:normAutofit/>
          </a:bodyPr>
          <a:lstStyle/>
          <a:p>
            <a:r>
              <a:rPr lang="el-GR" b="1" dirty="0">
                <a:solidFill>
                  <a:srgbClr val="F9F7D3"/>
                </a:solidFill>
              </a:rPr>
              <a:t>Επικαλούμαι τον </a:t>
            </a:r>
            <a:r>
              <a:rPr lang="el-GR" b="1" dirty="0">
                <a:solidFill>
                  <a:srgbClr val="FFC000"/>
                </a:solidFill>
              </a:rPr>
              <a:t>κυνισμό</a:t>
            </a:r>
            <a:r>
              <a:rPr lang="el-GR" b="1" dirty="0">
                <a:solidFill>
                  <a:srgbClr val="F9F7D3"/>
                </a:solidFill>
              </a:rPr>
              <a:t> για να δικαιολογήσω τον δικό μου κυνισμό: αυτό με κάνει λιγότερο ή περισσότερο κυνικό; Όταν παραπέμπω στη βαναυσότητα του κόσμου για να εξηγήσω τη δική μου (μη κολάσιμη, εννοείται) βαναυσότητα, πού ακριβώς τοποθετώ τον εαυτό μου, πριν από ή πέραν της βαναυσότητας;</a:t>
            </a:r>
          </a:p>
          <a:p>
            <a:r>
              <a:rPr lang="el-GR" b="1" dirty="0">
                <a:solidFill>
                  <a:srgbClr val="F9F7D3"/>
                </a:solidFill>
              </a:rPr>
              <a:t>Ο </a:t>
            </a:r>
            <a:r>
              <a:rPr lang="en-US" b="1" dirty="0" err="1">
                <a:solidFill>
                  <a:srgbClr val="F9F7D3"/>
                </a:solidFill>
              </a:rPr>
              <a:t>Evaristti</a:t>
            </a:r>
            <a:r>
              <a:rPr lang="el-GR" b="1" dirty="0">
                <a:solidFill>
                  <a:srgbClr val="F9F7D3"/>
                </a:solidFill>
              </a:rPr>
              <a:t> ισχυρίστηκε ότι θέλησε να αναγκάσει τους ανθρώπους να σκεφτούν εάν είχαν το δικαίωμα να πατήσουν το κουμπί. Αυτό όμως αναπόφευκτα προϋποθέτει ότι </a:t>
            </a:r>
            <a:r>
              <a:rPr lang="el-GR" b="1" dirty="0">
                <a:solidFill>
                  <a:srgbClr val="FFC000"/>
                </a:solidFill>
              </a:rPr>
              <a:t>τα χρυσόψαρα διέπονται από κάποιο ηθικό καθεστώς</a:t>
            </a:r>
            <a:r>
              <a:rPr lang="el-GR" b="1" dirty="0">
                <a:solidFill>
                  <a:srgbClr val="F9F7D3"/>
                </a:solidFill>
              </a:rPr>
              <a:t>, χωρίς το οποίο δεν θα είχε </a:t>
            </a:r>
            <a:r>
              <a:rPr lang="el-GR" b="1" dirty="0">
                <a:solidFill>
                  <a:srgbClr val="FFC000"/>
                </a:solidFill>
              </a:rPr>
              <a:t>κανένα νόημα</a:t>
            </a:r>
            <a:r>
              <a:rPr lang="el-GR" b="1" dirty="0">
                <a:solidFill>
                  <a:srgbClr val="F9F7D3"/>
                </a:solidFill>
              </a:rPr>
              <a:t> η πάλη με τη συνείδηση.</a:t>
            </a:r>
            <a:endParaRPr lang="el-GR" b="1" dirty="0">
              <a:solidFill>
                <a:srgbClr val="F9F7D3"/>
              </a:solidFill>
              <a:latin typeface="Garamond" pitchFamily="18" charset="0"/>
            </a:endParaRPr>
          </a:p>
        </p:txBody>
      </p:sp>
    </p:spTree>
  </p:cSld>
  <p:clrMapOvr>
    <a:masterClrMapping/>
  </p:clrMapOvr>
  <p:transition>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l-GR" sz="2400" b="1" dirty="0">
                <a:solidFill>
                  <a:srgbClr val="F9F7D3"/>
                </a:solidFill>
              </a:rPr>
              <a:t>Οι θεατές έμπαιναν στη θέση εκείνου που αποφασίζει για τη ζωή ή τον </a:t>
            </a:r>
          </a:p>
          <a:p>
            <a:pPr>
              <a:buNone/>
            </a:pPr>
            <a:r>
              <a:rPr lang="el-GR" sz="2400" b="1" dirty="0">
                <a:solidFill>
                  <a:srgbClr val="F9F7D3"/>
                </a:solidFill>
              </a:rPr>
              <a:t>θάνατο ενός άλλου έμβιου όντος ─ έστω και αν αυτό το ον είναι </a:t>
            </a:r>
          </a:p>
          <a:p>
            <a:pPr>
              <a:buNone/>
            </a:pPr>
            <a:r>
              <a:rPr lang="el-GR" sz="2400" b="1" dirty="0">
                <a:solidFill>
                  <a:srgbClr val="F9F7D3"/>
                </a:solidFill>
              </a:rPr>
              <a:t>«ασήμαντο». </a:t>
            </a:r>
          </a:p>
          <a:p>
            <a:pPr>
              <a:buNone/>
            </a:pPr>
            <a:endParaRPr lang="el-GR" sz="2400" b="1" dirty="0">
              <a:solidFill>
                <a:srgbClr val="F9F7D3"/>
              </a:solidFill>
            </a:endParaRPr>
          </a:p>
          <a:p>
            <a:pPr>
              <a:buNone/>
            </a:pPr>
            <a:r>
              <a:rPr lang="el-GR" sz="2400" b="1" dirty="0">
                <a:solidFill>
                  <a:srgbClr val="F9F7D3"/>
                </a:solidFill>
              </a:rPr>
              <a:t>Και βεβαίως όλα θα άλλαζαν, εάν τα </a:t>
            </a:r>
            <a:r>
              <a:rPr lang="en-US" sz="2400" b="1" dirty="0">
                <a:solidFill>
                  <a:srgbClr val="F9F7D3"/>
                </a:solidFill>
              </a:rPr>
              <a:t>blenders</a:t>
            </a:r>
            <a:r>
              <a:rPr lang="el-GR" sz="2400" b="1" dirty="0">
                <a:solidFill>
                  <a:srgbClr val="F9F7D3"/>
                </a:solidFill>
              </a:rPr>
              <a:t> δεν ήταν συνδεδεμένα στην </a:t>
            </a:r>
          </a:p>
          <a:p>
            <a:pPr>
              <a:buNone/>
            </a:pPr>
            <a:r>
              <a:rPr lang="el-GR" sz="2400" b="1" dirty="0">
                <a:solidFill>
                  <a:srgbClr val="F9F7D3"/>
                </a:solidFill>
              </a:rPr>
              <a:t>πρίζα. Αλλά ήταν.</a:t>
            </a:r>
          </a:p>
          <a:p>
            <a:pPr>
              <a:buNone/>
            </a:pPr>
            <a:endParaRPr lang="el-GR" sz="2400" b="1" dirty="0">
              <a:solidFill>
                <a:srgbClr val="F9F7D3"/>
              </a:solidFill>
            </a:endParaRPr>
          </a:p>
          <a:p>
            <a:pPr>
              <a:buNone/>
            </a:pPr>
            <a:r>
              <a:rPr lang="el-GR" sz="2400" b="1" dirty="0">
                <a:solidFill>
                  <a:srgbClr val="F9F7D3"/>
                </a:solidFill>
              </a:rPr>
              <a:t>Εάν αυτοί που τελικά σκότωσαν κάποιο χρυσόψαρο δεν δίστασαν καθόλου </a:t>
            </a:r>
          </a:p>
          <a:p>
            <a:pPr>
              <a:buNone/>
            </a:pPr>
            <a:r>
              <a:rPr lang="el-GR" sz="2400" b="1" dirty="0">
                <a:solidFill>
                  <a:srgbClr val="F9F7D3"/>
                </a:solidFill>
              </a:rPr>
              <a:t>να προβούν σε μια τέτοια πράξη, το καλλιτεχνικό εγχείρημα θα είχε </a:t>
            </a:r>
          </a:p>
          <a:p>
            <a:pPr>
              <a:buNone/>
            </a:pPr>
            <a:r>
              <a:rPr lang="el-GR" sz="2400" b="1" dirty="0">
                <a:solidFill>
                  <a:srgbClr val="F9F7D3"/>
                </a:solidFill>
              </a:rPr>
              <a:t>αποτύχει στους ίδιους τους όρους της επιτέλεσής του; </a:t>
            </a:r>
          </a:p>
          <a:p>
            <a:pPr>
              <a:buNone/>
            </a:pPr>
            <a:endParaRPr lang="el-GR" sz="2400" b="1" dirty="0">
              <a:solidFill>
                <a:srgbClr val="F9F7D3"/>
              </a:solidFill>
            </a:endParaRPr>
          </a:p>
          <a:p>
            <a:pPr>
              <a:buNone/>
            </a:pPr>
            <a:r>
              <a:rPr lang="el-GR" sz="2400" b="1" dirty="0">
                <a:solidFill>
                  <a:srgbClr val="F9F7D3"/>
                </a:solidFill>
              </a:rPr>
              <a:t>Ο </a:t>
            </a:r>
            <a:r>
              <a:rPr lang="en-US" sz="2400" b="1" dirty="0" err="1">
                <a:solidFill>
                  <a:srgbClr val="F9F7D3"/>
                </a:solidFill>
              </a:rPr>
              <a:t>Evaristti</a:t>
            </a:r>
            <a:r>
              <a:rPr lang="el-GR" sz="2400" b="1" dirty="0">
                <a:solidFill>
                  <a:srgbClr val="F9F7D3"/>
                </a:solidFill>
              </a:rPr>
              <a:t> είχε </a:t>
            </a:r>
          </a:p>
          <a:p>
            <a:pPr>
              <a:buNone/>
            </a:pPr>
            <a:r>
              <a:rPr lang="el-GR" sz="2400" b="1" dirty="0">
                <a:solidFill>
                  <a:srgbClr val="F9F7D3"/>
                </a:solidFill>
              </a:rPr>
              <a:t>χωρίσει τους πιθανούς θεατές της </a:t>
            </a:r>
            <a:r>
              <a:rPr lang="en-US" sz="2400" b="1" dirty="0">
                <a:solidFill>
                  <a:srgbClr val="F9F7D3"/>
                </a:solidFill>
              </a:rPr>
              <a:t>performance</a:t>
            </a:r>
            <a:r>
              <a:rPr lang="el-GR" sz="2400" b="1" dirty="0">
                <a:solidFill>
                  <a:srgbClr val="F9F7D3"/>
                </a:solidFill>
              </a:rPr>
              <a:t> του σε τρεις ομάδες: «Τον </a:t>
            </a:r>
          </a:p>
          <a:p>
            <a:pPr>
              <a:buNone/>
            </a:pPr>
            <a:r>
              <a:rPr lang="el-GR" sz="2400" b="1" dirty="0">
                <a:solidFill>
                  <a:srgbClr val="FFC000"/>
                </a:solidFill>
              </a:rPr>
              <a:t>σαδιστή</a:t>
            </a:r>
            <a:r>
              <a:rPr lang="el-GR" sz="2400" b="1" dirty="0">
                <a:solidFill>
                  <a:srgbClr val="F9F7D3"/>
                </a:solidFill>
              </a:rPr>
              <a:t> που πατάει το κουμπί· τον </a:t>
            </a:r>
            <a:r>
              <a:rPr lang="el-GR" sz="2400" b="1" dirty="0">
                <a:solidFill>
                  <a:srgbClr val="FFC000"/>
                </a:solidFill>
              </a:rPr>
              <a:t>ηδονοβλεψία</a:t>
            </a:r>
            <a:r>
              <a:rPr lang="el-GR" sz="2400" b="1" dirty="0">
                <a:solidFill>
                  <a:srgbClr val="F9F7D3"/>
                </a:solidFill>
              </a:rPr>
              <a:t> που του αρέσει να βλέπει </a:t>
            </a:r>
          </a:p>
          <a:p>
            <a:pPr>
              <a:buNone/>
            </a:pPr>
            <a:r>
              <a:rPr lang="el-GR" sz="2400" b="1" dirty="0">
                <a:solidFill>
                  <a:srgbClr val="F9F7D3"/>
                </a:solidFill>
              </a:rPr>
              <a:t>τις πράξεις των άλλων ανθρώπων και τον </a:t>
            </a:r>
            <a:r>
              <a:rPr lang="el-GR" sz="2400" b="1" dirty="0">
                <a:solidFill>
                  <a:srgbClr val="FFC000"/>
                </a:solidFill>
              </a:rPr>
              <a:t>ηθικολόγο</a:t>
            </a:r>
            <a:r>
              <a:rPr lang="el-GR" sz="2400" b="1" dirty="0">
                <a:solidFill>
                  <a:srgbClr val="F9F7D3"/>
                </a:solidFill>
              </a:rPr>
              <a:t> που μας επισημαίνει </a:t>
            </a:r>
          </a:p>
          <a:p>
            <a:pPr>
              <a:buNone/>
            </a:pPr>
            <a:r>
              <a:rPr lang="el-GR" sz="2400" b="1" dirty="0">
                <a:solidFill>
                  <a:srgbClr val="F9F7D3"/>
                </a:solidFill>
              </a:rPr>
              <a:t>όλα τα λάθη μας». Φαντάζομαι ότι εγώ, που διατυπώνω αυτές τις σκέψεις, </a:t>
            </a:r>
          </a:p>
          <a:p>
            <a:pPr>
              <a:buNone/>
            </a:pPr>
            <a:r>
              <a:rPr lang="el-GR" sz="2400" b="1" dirty="0">
                <a:solidFill>
                  <a:srgbClr val="F9F7D3"/>
                </a:solidFill>
              </a:rPr>
              <a:t>κατατάσσομαι στην τρίτη ομάδα, </a:t>
            </a:r>
            <a:r>
              <a:rPr lang="el-GR" sz="2400" b="1" dirty="0">
                <a:solidFill>
                  <a:srgbClr val="FFC000"/>
                </a:solidFill>
              </a:rPr>
              <a:t>αλλά δεν υπάρχει στην τριχοτόμηση του </a:t>
            </a:r>
          </a:p>
          <a:p>
            <a:pPr>
              <a:buNone/>
            </a:pPr>
            <a:r>
              <a:rPr lang="en-US" sz="2400" b="1" dirty="0" err="1">
                <a:solidFill>
                  <a:srgbClr val="FFC000"/>
                </a:solidFill>
              </a:rPr>
              <a:t>Evaristti</a:t>
            </a:r>
            <a:r>
              <a:rPr lang="el-GR" sz="2400" b="1" dirty="0">
                <a:solidFill>
                  <a:srgbClr val="FFC000"/>
                </a:solidFill>
              </a:rPr>
              <a:t> μια κατηγορία για εκείνον που σκηνοθετεί την κατάσταση αυτή</a:t>
            </a:r>
            <a:r>
              <a:rPr lang="el-GR" sz="2400" b="1" dirty="0">
                <a:solidFill>
                  <a:srgbClr val="F9F7D3"/>
                </a:solidFill>
              </a:rPr>
              <a:t>. </a:t>
            </a:r>
          </a:p>
          <a:p>
            <a:pPr>
              <a:buNone/>
            </a:pPr>
            <a:endParaRPr lang="el-GR" sz="2400" b="1" dirty="0">
              <a:solidFill>
                <a:srgbClr val="F9F7D3"/>
              </a:solidFill>
            </a:endParaRPr>
          </a:p>
          <a:p>
            <a:pPr>
              <a:buNone/>
            </a:pPr>
            <a:endParaRPr lang="el-GR" sz="2400" b="1" dirty="0">
              <a:solidFill>
                <a:srgbClr val="F9F7D3"/>
              </a:solidFill>
            </a:endParaRPr>
          </a:p>
          <a:p>
            <a:pPr>
              <a:buNone/>
            </a:pPr>
            <a:endParaRPr lang="el-GR" sz="2400" b="1" dirty="0">
              <a:solidFill>
                <a:srgbClr val="F9F7D3"/>
              </a:solidFill>
            </a:endParaRPr>
          </a:p>
          <a:p>
            <a:endParaRPr lang="el-GR" sz="2400" b="1" dirty="0">
              <a:solidFill>
                <a:srgbClr val="F9F7D3"/>
              </a:solidFill>
            </a:endParaRPr>
          </a:p>
        </p:txBody>
      </p:sp>
      <p:sp>
        <p:nvSpPr>
          <p:cNvPr id="64514" name="AutoShape 2" descr="Αποτέλεσμα εικόνας για Peter Meyer Marco Evaristti"/>
          <p:cNvSpPr>
            <a:spLocks noChangeAspect="1" noChangeArrowheads="1"/>
          </p:cNvSpPr>
          <p:nvPr/>
        </p:nvSpPr>
        <p:spPr bwMode="auto">
          <a:xfrm>
            <a:off x="155575" y="-960438"/>
            <a:ext cx="3552825" cy="200025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4516" name="AutoShape 4" descr="Αποτέλεσμα εικόνας για Peter Meyer Marco Evaristti"/>
          <p:cNvSpPr>
            <a:spLocks noChangeAspect="1" noChangeArrowheads="1"/>
          </p:cNvSpPr>
          <p:nvPr/>
        </p:nvSpPr>
        <p:spPr bwMode="auto">
          <a:xfrm>
            <a:off x="155575" y="-960438"/>
            <a:ext cx="3552825" cy="200025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4518" name="Picture 6" descr="Αποτέλεσμα εικόνας για Peter Meyer Marco Evaristti"/>
          <p:cNvPicPr>
            <a:picLocks noChangeAspect="1" noChangeArrowheads="1"/>
          </p:cNvPicPr>
          <p:nvPr/>
        </p:nvPicPr>
        <p:blipFill>
          <a:blip r:embed="rId2" cstate="print"/>
          <a:srcRect/>
          <a:stretch>
            <a:fillRect/>
          </a:stretch>
        </p:blipFill>
        <p:spPr bwMode="auto">
          <a:xfrm>
            <a:off x="7596337" y="3212976"/>
            <a:ext cx="1584176" cy="1224136"/>
          </a:xfrm>
          <a:prstGeom prst="rect">
            <a:avLst/>
          </a:prstGeom>
          <a:ln>
            <a:noFill/>
          </a:ln>
          <a:effectLst>
            <a:softEdge rad="112500"/>
          </a:effectLst>
        </p:spPr>
      </p:pic>
      <p:pic>
        <p:nvPicPr>
          <p:cNvPr id="7" name="Picture 6" descr="Αποτέλεσμα εικόνας για Peter Meyer Marco Evaristti"/>
          <p:cNvPicPr>
            <a:picLocks noChangeAspect="1" noChangeArrowheads="1"/>
          </p:cNvPicPr>
          <p:nvPr/>
        </p:nvPicPr>
        <p:blipFill>
          <a:blip r:embed="rId2" cstate="print"/>
          <a:srcRect/>
          <a:stretch>
            <a:fillRect/>
          </a:stretch>
        </p:blipFill>
        <p:spPr bwMode="auto">
          <a:xfrm>
            <a:off x="7596337" y="260648"/>
            <a:ext cx="1656184" cy="1224136"/>
          </a:xfrm>
          <a:prstGeom prst="rect">
            <a:avLst/>
          </a:prstGeom>
          <a:ln>
            <a:noFill/>
          </a:ln>
          <a:effectLst>
            <a:softEdge rad="112500"/>
          </a:effectLst>
        </p:spPr>
      </p:pic>
    </p:spTree>
  </p:cSld>
  <p:clrMapOvr>
    <a:masterClrMapping/>
  </p:clrMapOvr>
  <p:transition>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sz="2400" b="1" dirty="0">
              <a:solidFill>
                <a:srgbClr val="F9F7D3"/>
              </a:solidFill>
            </a:endParaRPr>
          </a:p>
          <a:p>
            <a:pPr>
              <a:buNone/>
            </a:pPr>
            <a:endParaRPr lang="el-GR" sz="2400" b="1" dirty="0">
              <a:solidFill>
                <a:srgbClr val="F9F7D3"/>
              </a:solidFill>
            </a:endParaRPr>
          </a:p>
          <a:p>
            <a:endParaRPr lang="el-GR" sz="2400" b="1" dirty="0">
              <a:solidFill>
                <a:srgbClr val="F9F7D3"/>
              </a:solidFill>
            </a:endParaRPr>
          </a:p>
        </p:txBody>
      </p:sp>
      <p:sp>
        <p:nvSpPr>
          <p:cNvPr id="4" name="Rounded Rectangle 3"/>
          <p:cNvSpPr/>
          <p:nvPr/>
        </p:nvSpPr>
        <p:spPr>
          <a:xfrm>
            <a:off x="179512" y="0"/>
            <a:ext cx="5040560" cy="6858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l-GR" b="1" dirty="0"/>
              <a:t>Ο δικαστής </a:t>
            </a:r>
            <a:r>
              <a:rPr lang="en-US" b="1" dirty="0" err="1"/>
              <a:t>Preben</a:t>
            </a:r>
            <a:r>
              <a:rPr lang="en-US" b="1" dirty="0"/>
              <a:t> Bagger</a:t>
            </a:r>
            <a:r>
              <a:rPr lang="el-GR" b="1" dirty="0"/>
              <a:t> αθώωσε τον </a:t>
            </a:r>
            <a:r>
              <a:rPr lang="en-US" b="1" dirty="0"/>
              <a:t>Meyer. </a:t>
            </a:r>
            <a:endParaRPr lang="el-GR" b="1" dirty="0"/>
          </a:p>
          <a:p>
            <a:r>
              <a:rPr lang="el-GR" b="1" dirty="0"/>
              <a:t>Ίσως παρόμοιες αποφάσεις ενεργοποιούν επαναλήψεις ανάλογων </a:t>
            </a:r>
            <a:r>
              <a:rPr lang="el-GR" b="1" dirty="0" err="1"/>
              <a:t>παραστασιακών</a:t>
            </a:r>
            <a:r>
              <a:rPr lang="el-GR" b="1" dirty="0"/>
              <a:t> </a:t>
            </a:r>
            <a:r>
              <a:rPr lang="el-GR" b="1" dirty="0" err="1"/>
              <a:t>διακυβευμάτων</a:t>
            </a:r>
            <a:r>
              <a:rPr lang="el-GR" b="1" dirty="0"/>
              <a:t>. Όντως, η </a:t>
            </a:r>
            <a:r>
              <a:rPr lang="en-US" b="1" i="1" dirty="0"/>
              <a:t>Helena</a:t>
            </a:r>
            <a:r>
              <a:rPr lang="el-GR" b="1" dirty="0"/>
              <a:t> επαναλήφθηκε αρκετές φορές και αλλού, προκαλώντας αμφιλεγόμενες αντιδράσεις. Τον Μάιο του 2007 στην Αυστρία ο </a:t>
            </a:r>
            <a:r>
              <a:rPr lang="en-US" b="1" dirty="0" err="1"/>
              <a:t>Evaristti</a:t>
            </a:r>
            <a:r>
              <a:rPr lang="el-GR" b="1" dirty="0"/>
              <a:t> κατηγορήθηκε εκ νέου για βαναυσότητα προς τα ζώα. Κάποιοι εισέβαλαν στη σκηνή, κατέστρεψαν τα </a:t>
            </a:r>
            <a:r>
              <a:rPr lang="en-US" b="1" dirty="0"/>
              <a:t>blenders</a:t>
            </a:r>
            <a:r>
              <a:rPr lang="el-GR" b="1" dirty="0"/>
              <a:t> και ελευθέρωσαν τα ψάρια. </a:t>
            </a:r>
            <a:endParaRPr lang="en-US" b="1" dirty="0"/>
          </a:p>
          <a:p>
            <a:endParaRPr lang="en-US" b="1" dirty="0"/>
          </a:p>
          <a:p>
            <a:r>
              <a:rPr lang="el-GR" b="1" dirty="0"/>
              <a:t>Όμως, τόσο αυτή η ακραία αντίδραση του κοινού, όσο και η δικαστική αθώωση του </a:t>
            </a:r>
            <a:r>
              <a:rPr lang="en-US" b="1" dirty="0"/>
              <a:t>Peter Meyer</a:t>
            </a:r>
            <a:r>
              <a:rPr lang="el-GR" b="1" dirty="0"/>
              <a:t> αποδεικνύονται τελικά ότι αποτελούν μέρος του ίδιου παιχνιδιού. Οι αρνητικές αντιδράσεις τροφοδοτούν εξίσου το αρχικό εγχείρημα όσο και οι θετικές. Η </a:t>
            </a:r>
            <a:r>
              <a:rPr lang="en-US" b="1" i="1" dirty="0"/>
              <a:t>Helena</a:t>
            </a:r>
            <a:r>
              <a:rPr lang="el-GR" b="1" dirty="0"/>
              <a:t> έγινε διάσημη, επαναλήφθηκε αρκετές φορές, μπορεί να επαναληφθεί και στο μέλλον με κάποιες παραλλαγές</a:t>
            </a:r>
            <a:r>
              <a:rPr lang="en-US" b="1" dirty="0"/>
              <a:t>.</a:t>
            </a:r>
            <a:endParaRPr lang="el-GR" b="1" dirty="0"/>
          </a:p>
          <a:p>
            <a:pPr algn="ctr"/>
            <a:endParaRPr lang="el-GR" dirty="0"/>
          </a:p>
        </p:txBody>
      </p:sp>
      <p:pic>
        <p:nvPicPr>
          <p:cNvPr id="5" name="Picture 2"/>
          <p:cNvPicPr>
            <a:picLocks noChangeAspect="1" noChangeArrowheads="1"/>
          </p:cNvPicPr>
          <p:nvPr/>
        </p:nvPicPr>
        <p:blipFill>
          <a:blip r:embed="rId2" cstate="print"/>
          <a:srcRect/>
          <a:stretch>
            <a:fillRect/>
          </a:stretch>
        </p:blipFill>
        <p:spPr bwMode="auto">
          <a:xfrm>
            <a:off x="4860032" y="0"/>
            <a:ext cx="4283968" cy="6858000"/>
          </a:xfrm>
          <a:prstGeom prst="rect">
            <a:avLst/>
          </a:prstGeom>
          <a:ln>
            <a:noFill/>
          </a:ln>
          <a:effectLst>
            <a:softEdge rad="112500"/>
          </a:effectLst>
        </p:spPr>
      </p:pic>
    </p:spTree>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0" y="6400800"/>
            <a:ext cx="9144000" cy="457200"/>
          </a:xfrm>
        </p:spPr>
        <p:txBody>
          <a:bodyPr>
            <a:normAutofit/>
          </a:bodyPr>
          <a:lstStyle/>
          <a:p>
            <a:r>
              <a:rPr lang="fr-FR" sz="2400" b="1" dirty="0">
                <a:solidFill>
                  <a:schemeClr val="tx1"/>
                </a:solidFill>
                <a:latin typeface="Garamond" pitchFamily="18" charset="0"/>
              </a:rPr>
              <a:t>Marco </a:t>
            </a:r>
            <a:r>
              <a:rPr lang="fr-FR" sz="2400" b="1" dirty="0" err="1">
                <a:solidFill>
                  <a:schemeClr val="tx1"/>
                </a:solidFill>
                <a:latin typeface="Garamond" pitchFamily="18" charset="0"/>
              </a:rPr>
              <a:t>Evaristti</a:t>
            </a:r>
            <a:r>
              <a:rPr lang="fr-FR" sz="2400" b="1" dirty="0">
                <a:solidFill>
                  <a:schemeClr val="tx1"/>
                </a:solidFill>
                <a:latin typeface="Garamond" pitchFamily="18" charset="0"/>
              </a:rPr>
              <a:t> ‘Helena’ </a:t>
            </a:r>
            <a:r>
              <a:rPr lang="fr-FR" sz="2400" b="1" dirty="0" err="1">
                <a:solidFill>
                  <a:schemeClr val="tx1"/>
                </a:solidFill>
                <a:latin typeface="Garamond" pitchFamily="18" charset="0"/>
              </a:rPr>
              <a:t>destroyed</a:t>
            </a:r>
            <a:r>
              <a:rPr lang="fr-FR" sz="2400" b="1" dirty="0">
                <a:solidFill>
                  <a:schemeClr val="tx1"/>
                </a:solidFill>
                <a:latin typeface="Garamond" pitchFamily="18" charset="0"/>
              </a:rPr>
              <a:t> in 2006</a:t>
            </a:r>
            <a:endParaRPr lang="el-GR" sz="2400" b="1" dirty="0">
              <a:solidFill>
                <a:schemeClr val="tx1"/>
              </a:solidFill>
              <a:latin typeface="Garamond"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Tree>
  </p:cSld>
  <p:clrMapOvr>
    <a:masterClrMapping/>
  </p:clrMapOvr>
  <p:transition>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sz="2400" b="1" dirty="0">
              <a:solidFill>
                <a:srgbClr val="F9F7D3"/>
              </a:solidFill>
            </a:endParaRPr>
          </a:p>
          <a:p>
            <a:pPr>
              <a:buNone/>
            </a:pPr>
            <a:endParaRPr lang="el-GR" sz="2400" b="1" dirty="0">
              <a:solidFill>
                <a:srgbClr val="F9F7D3"/>
              </a:solidFill>
            </a:endParaRPr>
          </a:p>
          <a:p>
            <a:endParaRPr lang="el-GR" sz="2400" b="1" dirty="0">
              <a:solidFill>
                <a:srgbClr val="F9F7D3"/>
              </a:solidFill>
            </a:endParaRPr>
          </a:p>
        </p:txBody>
      </p:sp>
      <p:sp>
        <p:nvSpPr>
          <p:cNvPr id="5" name="Rectangle 4"/>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sz="2000" b="1" dirty="0">
                <a:solidFill>
                  <a:srgbClr val="F9F7D3"/>
                </a:solidFill>
              </a:rPr>
              <a:t>Οι </a:t>
            </a:r>
            <a:r>
              <a:rPr lang="fr-FR" sz="2000" b="1" dirty="0" err="1">
                <a:solidFill>
                  <a:srgbClr val="F9F7D3"/>
                </a:solidFill>
              </a:rPr>
              <a:t>Magazzini</a:t>
            </a:r>
            <a:r>
              <a:rPr lang="fr-FR" sz="2000" b="1" dirty="0">
                <a:solidFill>
                  <a:srgbClr val="F9F7D3"/>
                </a:solidFill>
              </a:rPr>
              <a:t> </a:t>
            </a:r>
            <a:r>
              <a:rPr lang="fr-FR" sz="2000" b="1" dirty="0" err="1">
                <a:solidFill>
                  <a:srgbClr val="F9F7D3"/>
                </a:solidFill>
              </a:rPr>
              <a:t>Criminali</a:t>
            </a:r>
            <a:r>
              <a:rPr lang="el-GR" sz="2000" b="1" dirty="0">
                <a:solidFill>
                  <a:srgbClr val="F9F7D3"/>
                </a:solidFill>
              </a:rPr>
              <a:t>, παρουσίασαν την τραγωδία </a:t>
            </a:r>
            <a:r>
              <a:rPr lang="fr-FR" sz="2000" b="1" i="1" dirty="0">
                <a:solidFill>
                  <a:srgbClr val="F9F7D3"/>
                </a:solidFill>
              </a:rPr>
              <a:t>Genet</a:t>
            </a:r>
            <a:r>
              <a:rPr lang="el-GR" sz="2000" b="1" i="1" dirty="0">
                <a:solidFill>
                  <a:srgbClr val="F9F7D3"/>
                </a:solidFill>
              </a:rPr>
              <a:t> à </a:t>
            </a:r>
            <a:r>
              <a:rPr lang="fr-FR" sz="2000" b="1" i="1" dirty="0" err="1">
                <a:solidFill>
                  <a:srgbClr val="F9F7D3"/>
                </a:solidFill>
              </a:rPr>
              <a:t>Tangeri</a:t>
            </a:r>
            <a:r>
              <a:rPr lang="el-GR" sz="2000" b="1" dirty="0">
                <a:solidFill>
                  <a:srgbClr val="F9F7D3"/>
                </a:solidFill>
              </a:rPr>
              <a:t> στο Φεστιβάλ του </a:t>
            </a:r>
            <a:r>
              <a:rPr lang="fr-FR" sz="2000" b="1" dirty="0">
                <a:solidFill>
                  <a:srgbClr val="F9F7D3"/>
                </a:solidFill>
              </a:rPr>
              <a:t>Santarcangelo di </a:t>
            </a:r>
            <a:r>
              <a:rPr lang="fr-FR" sz="2000" b="1" dirty="0" err="1">
                <a:solidFill>
                  <a:srgbClr val="F9F7D3"/>
                </a:solidFill>
              </a:rPr>
              <a:t>Romagna</a:t>
            </a:r>
            <a:r>
              <a:rPr lang="el-GR" sz="2000" b="1" dirty="0">
                <a:solidFill>
                  <a:srgbClr val="F9F7D3"/>
                </a:solidFill>
              </a:rPr>
              <a:t> </a:t>
            </a:r>
            <a:r>
              <a:rPr lang="en-US" sz="2000" b="1" dirty="0">
                <a:solidFill>
                  <a:srgbClr val="F9F7D3"/>
                </a:solidFill>
              </a:rPr>
              <a:t>(Rimini, </a:t>
            </a:r>
            <a:r>
              <a:rPr lang="el-GR" sz="2000" b="1" dirty="0">
                <a:solidFill>
                  <a:srgbClr val="F9F7D3"/>
                </a:solidFill>
              </a:rPr>
              <a:t>1985</a:t>
            </a:r>
            <a:r>
              <a:rPr lang="en-US" sz="2000" b="1" dirty="0">
                <a:solidFill>
                  <a:srgbClr val="F9F7D3"/>
                </a:solidFill>
              </a:rPr>
              <a:t>)</a:t>
            </a:r>
            <a:r>
              <a:rPr lang="el-GR" sz="2000" b="1" dirty="0">
                <a:solidFill>
                  <a:srgbClr val="F9F7D3"/>
                </a:solidFill>
              </a:rPr>
              <a:t> σε ένα κοινό της θεατρικής é</a:t>
            </a:r>
            <a:r>
              <a:rPr lang="fr-FR" sz="2000" b="1" dirty="0">
                <a:solidFill>
                  <a:srgbClr val="F9F7D3"/>
                </a:solidFill>
              </a:rPr>
              <a:t>lite</a:t>
            </a:r>
            <a:r>
              <a:rPr lang="el-GR" sz="2000" b="1" dirty="0">
                <a:solidFill>
                  <a:srgbClr val="F9F7D3"/>
                </a:solidFill>
              </a:rPr>
              <a:t>, το οποίο ακολούθησε τις δράσεις της παράστασης στους διάφορους τομείς του δημοτικού σφαγείου του </a:t>
            </a:r>
            <a:r>
              <a:rPr lang="fr-FR" sz="2000" b="1" dirty="0" err="1">
                <a:solidFill>
                  <a:srgbClr val="F9F7D3"/>
                </a:solidFill>
              </a:rPr>
              <a:t>Riccione</a:t>
            </a:r>
            <a:r>
              <a:rPr lang="el-GR" sz="2000" b="1" dirty="0">
                <a:solidFill>
                  <a:srgbClr val="F9F7D3"/>
                </a:solidFill>
              </a:rPr>
              <a:t>. </a:t>
            </a:r>
          </a:p>
          <a:p>
            <a:pPr algn="ctr"/>
            <a:endParaRPr lang="el-GR" sz="2000" b="1" dirty="0">
              <a:solidFill>
                <a:srgbClr val="F9F7D3"/>
              </a:solidFill>
            </a:endParaRPr>
          </a:p>
          <a:p>
            <a:pPr algn="ctr"/>
            <a:r>
              <a:rPr lang="el-GR" sz="2000" b="1" dirty="0">
                <a:solidFill>
                  <a:srgbClr val="F9F7D3"/>
                </a:solidFill>
              </a:rPr>
              <a:t>Στην αίθουσα με την ονομασία «πεδίο θανάτου», ο ηθοποιός που υποδυόταν τον </a:t>
            </a:r>
            <a:r>
              <a:rPr lang="en-US" sz="2000" b="1" dirty="0">
                <a:solidFill>
                  <a:srgbClr val="F9F7D3"/>
                </a:solidFill>
              </a:rPr>
              <a:t>Genet</a:t>
            </a:r>
            <a:r>
              <a:rPr lang="el-GR" sz="2000" b="1" dirty="0">
                <a:solidFill>
                  <a:srgbClr val="F9F7D3"/>
                </a:solidFill>
              </a:rPr>
              <a:t> επικαλέστηκε τη μαζική σφαγή των Παλαιστινίων στους καταυλισμούς της </a:t>
            </a:r>
            <a:r>
              <a:rPr lang="fr-FR" sz="2000" b="1" dirty="0">
                <a:solidFill>
                  <a:srgbClr val="F9F7D3"/>
                </a:solidFill>
              </a:rPr>
              <a:t>Sabra</a:t>
            </a:r>
            <a:r>
              <a:rPr lang="el-GR" sz="2000" b="1" dirty="0">
                <a:solidFill>
                  <a:srgbClr val="F9F7D3"/>
                </a:solidFill>
              </a:rPr>
              <a:t> και της </a:t>
            </a:r>
            <a:r>
              <a:rPr lang="fr-FR" sz="2000" b="1" dirty="0" err="1">
                <a:solidFill>
                  <a:srgbClr val="F9F7D3"/>
                </a:solidFill>
              </a:rPr>
              <a:t>Chatila</a:t>
            </a:r>
            <a:r>
              <a:rPr lang="el-GR" sz="2000" b="1" dirty="0">
                <a:solidFill>
                  <a:srgbClr val="F9F7D3"/>
                </a:solidFill>
              </a:rPr>
              <a:t> που είχε λάβει χώρα τρία χρόνια πριν.</a:t>
            </a:r>
            <a:r>
              <a:rPr lang="en-US" sz="2000" b="1" dirty="0">
                <a:solidFill>
                  <a:srgbClr val="F9F7D3"/>
                </a:solidFill>
              </a:rPr>
              <a:t> </a:t>
            </a:r>
            <a:endParaRPr lang="el-GR" sz="2000" b="1" dirty="0">
              <a:solidFill>
                <a:srgbClr val="F9F7D3"/>
              </a:solidFill>
            </a:endParaRPr>
          </a:p>
          <a:p>
            <a:pPr algn="ctr"/>
            <a:endParaRPr lang="el-GR" sz="2000" b="1" dirty="0">
              <a:solidFill>
                <a:srgbClr val="F9F7D3"/>
              </a:solidFill>
            </a:endParaRPr>
          </a:p>
          <a:p>
            <a:pPr algn="ctr"/>
            <a:r>
              <a:rPr lang="en-US" sz="2000" b="1" dirty="0">
                <a:solidFill>
                  <a:srgbClr val="F9F7D3"/>
                </a:solidFill>
              </a:rPr>
              <a:t>T</a:t>
            </a:r>
            <a:r>
              <a:rPr lang="el-GR" sz="2000" b="1" dirty="0">
                <a:solidFill>
                  <a:srgbClr val="F9F7D3"/>
                </a:solidFill>
              </a:rPr>
              <a:t>ην ίδια στιγμή  ένας κτηνίατρος μαζί με τεχνικούς και εργάτες του σφαγείου εκτελούσαν τα καθήκοντά τους: σκότωναν και τεμάχιζαν ένα άλογο. Επρόκειτο για σύμπτωση ή για εσκεμμένο συγχρονισμό; </a:t>
            </a:r>
          </a:p>
          <a:p>
            <a:pPr algn="ctr"/>
            <a:endParaRPr lang="el-GR" sz="2000" b="1" dirty="0">
              <a:solidFill>
                <a:srgbClr val="F9F7D3"/>
              </a:solidFill>
            </a:endParaRPr>
          </a:p>
          <a:p>
            <a:pPr algn="ctr"/>
            <a:r>
              <a:rPr lang="el-GR" b="1" dirty="0">
                <a:solidFill>
                  <a:srgbClr val="F9F7D3"/>
                </a:solidFill>
              </a:rPr>
              <a:t>Η ένταση των αντιδράσεων συνέβαλε στην απόφαση του ιταλικού συγκροτήματος να αλλάξει λίγο μετά την ονομασία του σε </a:t>
            </a:r>
            <a:r>
              <a:rPr lang="en-US" b="1" dirty="0" err="1">
                <a:solidFill>
                  <a:srgbClr val="F9F7D3"/>
                </a:solidFill>
              </a:rPr>
              <a:t>Magazzini</a:t>
            </a:r>
            <a:r>
              <a:rPr lang="en-US" b="1" dirty="0">
                <a:solidFill>
                  <a:srgbClr val="F9F7D3"/>
                </a:solidFill>
              </a:rPr>
              <a:t> Productions</a:t>
            </a:r>
            <a:r>
              <a:rPr lang="el-GR" b="1" dirty="0">
                <a:solidFill>
                  <a:srgbClr val="F9F7D3"/>
                </a:solidFill>
              </a:rPr>
              <a:t>.</a:t>
            </a:r>
          </a:p>
          <a:p>
            <a:pPr algn="ctr"/>
            <a:endParaRPr lang="el-GR" b="1" dirty="0">
              <a:solidFill>
                <a:srgbClr val="F9F7D3"/>
              </a:solidFill>
            </a:endParaRPr>
          </a:p>
          <a:p>
            <a:pPr algn="ctr"/>
            <a:r>
              <a:rPr lang="el-GR" b="1" dirty="0">
                <a:solidFill>
                  <a:srgbClr val="F9F7D3"/>
                </a:solidFill>
              </a:rPr>
              <a:t>Η </a:t>
            </a:r>
            <a:r>
              <a:rPr lang="en-US" b="1" dirty="0" err="1">
                <a:solidFill>
                  <a:srgbClr val="FFC000"/>
                </a:solidFill>
              </a:rPr>
              <a:t>fictio</a:t>
            </a:r>
            <a:r>
              <a:rPr lang="el-GR" b="1" dirty="0">
                <a:solidFill>
                  <a:srgbClr val="F9F7D3"/>
                </a:solidFill>
              </a:rPr>
              <a:t> του </a:t>
            </a:r>
            <a:r>
              <a:rPr lang="fr-FR" b="1" i="1" dirty="0">
                <a:solidFill>
                  <a:srgbClr val="F9F7D3"/>
                </a:solidFill>
              </a:rPr>
              <a:t>Genet</a:t>
            </a:r>
            <a:r>
              <a:rPr lang="el-GR" b="1" i="1" dirty="0">
                <a:solidFill>
                  <a:srgbClr val="F9F7D3"/>
                </a:solidFill>
              </a:rPr>
              <a:t> à </a:t>
            </a:r>
            <a:r>
              <a:rPr lang="fr-FR" b="1" i="1" dirty="0" err="1">
                <a:solidFill>
                  <a:srgbClr val="F9F7D3"/>
                </a:solidFill>
              </a:rPr>
              <a:t>Tangeri</a:t>
            </a:r>
            <a:r>
              <a:rPr lang="fr-FR" b="1" i="1" dirty="0">
                <a:solidFill>
                  <a:srgbClr val="F9F7D3"/>
                </a:solidFill>
              </a:rPr>
              <a:t> </a:t>
            </a:r>
            <a:r>
              <a:rPr lang="el-GR" b="1" dirty="0">
                <a:solidFill>
                  <a:srgbClr val="F9F7D3"/>
                </a:solidFill>
              </a:rPr>
              <a:t>εισέρχεται στο</a:t>
            </a:r>
            <a:r>
              <a:rPr lang="el-GR" b="1" i="1" dirty="0">
                <a:solidFill>
                  <a:srgbClr val="F9F7D3"/>
                </a:solidFill>
              </a:rPr>
              <a:t> </a:t>
            </a:r>
            <a:r>
              <a:rPr lang="en-US" b="1" dirty="0">
                <a:solidFill>
                  <a:srgbClr val="FFC000"/>
                </a:solidFill>
              </a:rPr>
              <a:t>factum</a:t>
            </a:r>
            <a:r>
              <a:rPr lang="el-GR" b="1" dirty="0">
                <a:solidFill>
                  <a:srgbClr val="F9F7D3"/>
                </a:solidFill>
              </a:rPr>
              <a:t> του σφαγείου, οικειοποιείται τη δράση του, δηλαδή τη σφαγή του αλόγου, για να αναδείξει ένα </a:t>
            </a:r>
            <a:r>
              <a:rPr lang="el-GR" b="1" dirty="0">
                <a:solidFill>
                  <a:srgbClr val="FFC000"/>
                </a:solidFill>
              </a:rPr>
              <a:t>άλλο </a:t>
            </a:r>
            <a:r>
              <a:rPr lang="en-US" b="1" dirty="0">
                <a:solidFill>
                  <a:srgbClr val="FFC000"/>
                </a:solidFill>
              </a:rPr>
              <a:t>factum</a:t>
            </a:r>
            <a:r>
              <a:rPr lang="el-GR" b="1" dirty="0">
                <a:solidFill>
                  <a:srgbClr val="F9F7D3"/>
                </a:solidFill>
              </a:rPr>
              <a:t>, τη σφαγή των Παλαιστινίων. Εδώ πλέκονται δύο σφαγές, η μία αληθινή και παρούσα στα μάτια των θεατών, η άλλη αφηγηματική και πραγματοποιημένη στο πρόσφατο παρελθόν· η μία «ορθολογική» και θεσμοθετημένη στις σαρκοφαγικές κοινωνίες μας, η άλλη «</a:t>
            </a:r>
            <a:r>
              <a:rPr lang="el-GR" b="1" dirty="0" err="1">
                <a:solidFill>
                  <a:srgbClr val="F9F7D3"/>
                </a:solidFill>
              </a:rPr>
              <a:t>ανορθόλογη</a:t>
            </a:r>
            <a:r>
              <a:rPr lang="el-GR" b="1" dirty="0">
                <a:solidFill>
                  <a:srgbClr val="F9F7D3"/>
                </a:solidFill>
              </a:rPr>
              <a:t>» και άκρως «σαρκοφαγική» στις </a:t>
            </a:r>
            <a:r>
              <a:rPr lang="el-GR" b="1" dirty="0" err="1">
                <a:solidFill>
                  <a:srgbClr val="F9F7D3"/>
                </a:solidFill>
              </a:rPr>
              <a:t>ανθρωποφαγικές</a:t>
            </a:r>
            <a:r>
              <a:rPr lang="el-GR" b="1" dirty="0">
                <a:solidFill>
                  <a:srgbClr val="F9F7D3"/>
                </a:solidFill>
              </a:rPr>
              <a:t> κοινωνίες μας.</a:t>
            </a:r>
          </a:p>
          <a:p>
            <a:pPr algn="ctr"/>
            <a:endParaRPr lang="el-GR" b="1" dirty="0">
              <a:solidFill>
                <a:srgbClr val="F9F7D3"/>
              </a:solidFill>
            </a:endParaRPr>
          </a:p>
          <a:p>
            <a:pPr algn="ctr"/>
            <a:endParaRPr lang="el-GR" dirty="0"/>
          </a:p>
        </p:txBody>
      </p:sp>
    </p:spTree>
  </p:cSld>
  <p:clrMapOvr>
    <a:masterClrMapping/>
  </p:clrMapOvr>
  <p:transition>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solidFill>
                <a:schemeClr val="tx1"/>
              </a:solidFill>
            </a:endParaRPr>
          </a:p>
        </p:txBody>
      </p:sp>
      <p:sp>
        <p:nvSpPr>
          <p:cNvPr id="50178" name="AutoShape 2" descr="Σχετική εικόνα"/>
          <p:cNvSpPr>
            <a:spLocks noChangeAspect="1" noChangeArrowheads="1"/>
          </p:cNvSpPr>
          <p:nvPr/>
        </p:nvSpPr>
        <p:spPr bwMode="auto">
          <a:xfrm>
            <a:off x="155575" y="-1096963"/>
            <a:ext cx="2209800" cy="2286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 name="TextBox 8"/>
          <p:cNvSpPr txBox="1"/>
          <p:nvPr/>
        </p:nvSpPr>
        <p:spPr>
          <a:xfrm>
            <a:off x="35496" y="44624"/>
            <a:ext cx="9289032" cy="7109639"/>
          </a:xfrm>
          <a:prstGeom prst="rect">
            <a:avLst/>
          </a:prstGeom>
          <a:noFill/>
        </p:spPr>
        <p:txBody>
          <a:bodyPr wrap="square" rtlCol="0">
            <a:spAutoFit/>
          </a:bodyPr>
          <a:lstStyle/>
          <a:p>
            <a:r>
              <a:rPr lang="el-GR" sz="2400" b="1" dirty="0">
                <a:solidFill>
                  <a:schemeClr val="bg1"/>
                </a:solidFill>
              </a:rPr>
              <a:t>Τι ακριβώς ενόχλησε τους θεατές και την ιταλική κοινωνία; </a:t>
            </a:r>
          </a:p>
          <a:p>
            <a:pPr marL="342900" indent="-342900">
              <a:buFont typeface="Arial" panose="020B0604020202020204" pitchFamily="34" charset="0"/>
              <a:buChar char="•"/>
            </a:pPr>
            <a:r>
              <a:rPr lang="el-GR" sz="2400" b="1" dirty="0">
                <a:solidFill>
                  <a:schemeClr val="bg1"/>
                </a:solidFill>
              </a:rPr>
              <a:t>Το ότι ο βίαιος θάνατος του ζώου κατέλυσε τη θεατρική ψευδαίσθηση, επιβάλλοντας στο ήπιο «ως εάν» μια σκληρή και απάνθρωπη χειρονομία; </a:t>
            </a:r>
          </a:p>
          <a:p>
            <a:pPr marL="342900" indent="-342900">
              <a:buFont typeface="Arial" panose="020B0604020202020204" pitchFamily="34" charset="0"/>
              <a:buChar char="•"/>
            </a:pPr>
            <a:r>
              <a:rPr lang="el-GR" sz="2400" b="1" dirty="0">
                <a:solidFill>
                  <a:schemeClr val="bg1"/>
                </a:solidFill>
              </a:rPr>
              <a:t>Το ότι το σφαγείο μετατράπηκε σε θέατρο ή το θέατρο σε σφαγείο; </a:t>
            </a:r>
          </a:p>
          <a:p>
            <a:pPr marL="342900" indent="-342900">
              <a:buFont typeface="Arial" panose="020B0604020202020204" pitchFamily="34" charset="0"/>
              <a:buChar char="•"/>
            </a:pPr>
            <a:r>
              <a:rPr lang="el-GR" sz="2400" b="1" dirty="0">
                <a:solidFill>
                  <a:schemeClr val="bg1"/>
                </a:solidFill>
              </a:rPr>
              <a:t>Το ότι παρουσιάστηκε μια κρυμμένη και απωθημένη σκηνή, </a:t>
            </a:r>
            <a:endParaRPr lang="en-US" sz="2400" b="1" dirty="0">
              <a:solidFill>
                <a:schemeClr val="bg1"/>
              </a:solidFill>
            </a:endParaRPr>
          </a:p>
          <a:p>
            <a:r>
              <a:rPr lang="el-GR" sz="2400" b="1" dirty="0">
                <a:solidFill>
                  <a:schemeClr val="bg1"/>
                </a:solidFill>
              </a:rPr>
              <a:t>μια απάνθρωπη διαδικασία της ανθρώπινης διατροφικής μηχανής; </a:t>
            </a:r>
          </a:p>
          <a:p>
            <a:pPr marL="342900" indent="-342900">
              <a:buFont typeface="Arial" panose="020B0604020202020204" pitchFamily="34" charset="0"/>
              <a:buChar char="•"/>
            </a:pPr>
            <a:r>
              <a:rPr lang="el-GR" sz="2400" b="1" dirty="0">
                <a:solidFill>
                  <a:schemeClr val="bg1"/>
                </a:solidFill>
              </a:rPr>
              <a:t>Μήπως κατά βάθος ενόχλησε η αναφορά στη </a:t>
            </a:r>
            <a:r>
              <a:rPr lang="fr-FR" sz="2400" b="1" dirty="0">
                <a:solidFill>
                  <a:schemeClr val="bg1"/>
                </a:solidFill>
              </a:rPr>
              <a:t>Sabra</a:t>
            </a:r>
            <a:r>
              <a:rPr lang="el-GR" sz="2400" b="1" dirty="0">
                <a:solidFill>
                  <a:schemeClr val="bg1"/>
                </a:solidFill>
              </a:rPr>
              <a:t> και τη </a:t>
            </a:r>
            <a:r>
              <a:rPr lang="fr-FR" sz="2400" b="1" dirty="0" err="1">
                <a:solidFill>
                  <a:schemeClr val="bg1"/>
                </a:solidFill>
              </a:rPr>
              <a:t>Chatila</a:t>
            </a:r>
            <a:r>
              <a:rPr lang="el-GR" sz="2400" b="1" dirty="0">
                <a:solidFill>
                  <a:schemeClr val="bg1"/>
                </a:solidFill>
              </a:rPr>
              <a:t>; </a:t>
            </a:r>
          </a:p>
          <a:p>
            <a:endParaRPr lang="el-GR" sz="2400" b="1" dirty="0">
              <a:solidFill>
                <a:schemeClr val="bg1"/>
              </a:solidFill>
            </a:endParaRPr>
          </a:p>
          <a:p>
            <a:r>
              <a:rPr lang="el-GR" sz="2400" b="1" dirty="0">
                <a:solidFill>
                  <a:schemeClr val="bg1"/>
                </a:solidFill>
              </a:rPr>
              <a:t>Εντούτοις, η υποκριτική αντίδραση της ιταλικής κοινωνίας δεν εξαλείφει τη στρατηγική της </a:t>
            </a:r>
            <a:r>
              <a:rPr lang="en-US" sz="2400" b="1" dirty="0">
                <a:solidFill>
                  <a:schemeClr val="bg1"/>
                </a:solidFill>
              </a:rPr>
              <a:t>performance</a:t>
            </a:r>
            <a:r>
              <a:rPr lang="el-GR" sz="2400" b="1" dirty="0">
                <a:solidFill>
                  <a:schemeClr val="bg1"/>
                </a:solidFill>
              </a:rPr>
              <a:t>, που θα μπορούσε να θεωρηθεί παραπλανητική: στο μέτρο που οι </a:t>
            </a:r>
            <a:r>
              <a:rPr lang="fr-FR" sz="2400" b="1" dirty="0" err="1">
                <a:solidFill>
                  <a:schemeClr val="bg1"/>
                </a:solidFill>
              </a:rPr>
              <a:t>Magazzini</a:t>
            </a:r>
            <a:r>
              <a:rPr lang="fr-FR" sz="2400" b="1" dirty="0">
                <a:solidFill>
                  <a:schemeClr val="bg1"/>
                </a:solidFill>
              </a:rPr>
              <a:t> </a:t>
            </a:r>
            <a:r>
              <a:rPr lang="fr-FR" sz="2400" b="1" dirty="0" err="1">
                <a:solidFill>
                  <a:schemeClr val="bg1"/>
                </a:solidFill>
              </a:rPr>
              <a:t>Criminali</a:t>
            </a:r>
            <a:r>
              <a:rPr lang="el-GR" sz="2400" b="1" dirty="0">
                <a:solidFill>
                  <a:schemeClr val="bg1"/>
                </a:solidFill>
              </a:rPr>
              <a:t> </a:t>
            </a:r>
            <a:r>
              <a:rPr lang="el-GR" sz="2400" b="1" dirty="0">
                <a:solidFill>
                  <a:srgbClr val="0000FF"/>
                </a:solidFill>
              </a:rPr>
              <a:t>δεν διαπράττουν </a:t>
            </a:r>
            <a:r>
              <a:rPr lang="el-GR" sz="2400" b="1" dirty="0">
                <a:solidFill>
                  <a:schemeClr val="bg1"/>
                </a:solidFill>
              </a:rPr>
              <a:t>τον θάνατο του ζώου, αλλά τον «συναντούν» μπροστά τους, πίστεψαν ότι θα προφυλαχθούν από την κατακραυγή, όμως διαψεύστηκαν ─ και από μια άποψη, ορθώς διαψεύστηκαν. Η συνάντηση του θανάτου δεν ήταν προφανώς τυχαία.</a:t>
            </a:r>
          </a:p>
          <a:p>
            <a:r>
              <a:rPr lang="el-GR" sz="2400" b="1" dirty="0">
                <a:solidFill>
                  <a:schemeClr val="bg1"/>
                </a:solidFill>
              </a:rPr>
              <a:t>Η </a:t>
            </a:r>
            <a:r>
              <a:rPr lang="en-US" sz="2400" b="1" dirty="0">
                <a:solidFill>
                  <a:schemeClr val="bg1"/>
                </a:solidFill>
              </a:rPr>
              <a:t>performance</a:t>
            </a:r>
            <a:r>
              <a:rPr lang="el-GR" sz="2400" b="1" dirty="0">
                <a:solidFill>
                  <a:schemeClr val="bg1"/>
                </a:solidFill>
              </a:rPr>
              <a:t> που οικειοποιείται τον χώρο του σφαγείου δεν μπορεί παρά να </a:t>
            </a:r>
            <a:r>
              <a:rPr lang="el-GR" sz="2400" b="1" dirty="0">
                <a:solidFill>
                  <a:srgbClr val="0000FF"/>
                </a:solidFill>
              </a:rPr>
              <a:t>οικειοποιείται και τις σφαγές</a:t>
            </a:r>
            <a:r>
              <a:rPr lang="el-GR" sz="2400" b="1" dirty="0">
                <a:solidFill>
                  <a:schemeClr val="bg1"/>
                </a:solidFill>
              </a:rPr>
              <a:t>. Οι σφαγές είναι μέρος της </a:t>
            </a:r>
            <a:r>
              <a:rPr lang="en-US" sz="2400" b="1" dirty="0">
                <a:solidFill>
                  <a:schemeClr val="bg1"/>
                </a:solidFill>
              </a:rPr>
              <a:t>performance</a:t>
            </a:r>
            <a:r>
              <a:rPr lang="el-GR" sz="2400" b="1" dirty="0">
                <a:solidFill>
                  <a:schemeClr val="bg1"/>
                </a:solidFill>
              </a:rPr>
              <a:t>, οι </a:t>
            </a:r>
            <a:r>
              <a:rPr lang="fr-FR" sz="2400" b="1" dirty="0" err="1">
                <a:solidFill>
                  <a:schemeClr val="bg1"/>
                </a:solidFill>
              </a:rPr>
              <a:t>Magazzini</a:t>
            </a:r>
            <a:r>
              <a:rPr lang="fr-FR" sz="2400" b="1" dirty="0">
                <a:solidFill>
                  <a:schemeClr val="bg1"/>
                </a:solidFill>
              </a:rPr>
              <a:t> </a:t>
            </a:r>
            <a:r>
              <a:rPr lang="fr-FR" sz="2400" b="1" dirty="0" err="1">
                <a:solidFill>
                  <a:schemeClr val="bg1"/>
                </a:solidFill>
              </a:rPr>
              <a:t>Criminali</a:t>
            </a:r>
            <a:r>
              <a:rPr lang="el-GR" sz="2400" b="1" dirty="0">
                <a:solidFill>
                  <a:schemeClr val="bg1"/>
                </a:solidFill>
              </a:rPr>
              <a:t> τις χρεώνονται.</a:t>
            </a:r>
          </a:p>
          <a:p>
            <a:endParaRPr lang="el-GR" sz="2400" b="1" dirty="0">
              <a:solidFill>
                <a:schemeClr val="bg1"/>
              </a:solidFill>
            </a:endParaRPr>
          </a:p>
        </p:txBody>
      </p:sp>
    </p:spTree>
  </p:cSld>
  <p:clrMapOvr>
    <a:masterClrMapping/>
  </p:clrMapOvr>
  <p:transition>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p>
          <a:p>
            <a:pPr>
              <a:buNone/>
            </a:pPr>
            <a:endParaRPr lang="en-US" dirty="0"/>
          </a:p>
          <a:p>
            <a:endParaRPr lang="en-US" dirty="0"/>
          </a:p>
          <a:p>
            <a:endParaRPr lang="el-GR" dirty="0"/>
          </a:p>
          <a:p>
            <a:endParaRPr lang="el-GR" dirty="0"/>
          </a:p>
          <a:p>
            <a:endParaRPr lang="el-GR" dirty="0"/>
          </a:p>
        </p:txBody>
      </p:sp>
      <p:pic>
        <p:nvPicPr>
          <p:cNvPr id="58370" name="Picture 2" descr="Σχετική εικόνα"/>
          <p:cNvPicPr>
            <a:picLocks noChangeAspect="1" noChangeArrowheads="1"/>
          </p:cNvPicPr>
          <p:nvPr/>
        </p:nvPicPr>
        <p:blipFill>
          <a:blip r:embed="rId2" cstate="print"/>
          <a:srcRect/>
          <a:stretch>
            <a:fillRect/>
          </a:stretch>
        </p:blipFill>
        <p:spPr bwMode="auto">
          <a:xfrm>
            <a:off x="5508104" y="3105149"/>
            <a:ext cx="6667500" cy="3752851"/>
          </a:xfrm>
          <a:prstGeom prst="rect">
            <a:avLst/>
          </a:prstGeom>
          <a:noFill/>
        </p:spPr>
      </p:pic>
      <p:sp>
        <p:nvSpPr>
          <p:cNvPr id="6" name="Oval Callout 5"/>
          <p:cNvSpPr/>
          <p:nvPr/>
        </p:nvSpPr>
        <p:spPr>
          <a:xfrm>
            <a:off x="35496" y="44624"/>
            <a:ext cx="5256584" cy="4968552"/>
          </a:xfrm>
          <a:prstGeom prst="wedgeEllipseCallout">
            <a:avLst>
              <a:gd name="adj1" fmla="val 77451"/>
              <a:gd name="adj2" fmla="val 24956"/>
            </a:avLst>
          </a:prstGeom>
        </p:spPr>
        <p:style>
          <a:lnRef idx="1">
            <a:schemeClr val="accent4"/>
          </a:lnRef>
          <a:fillRef idx="2">
            <a:schemeClr val="accent4"/>
          </a:fillRef>
          <a:effectRef idx="1">
            <a:schemeClr val="accent4"/>
          </a:effectRef>
          <a:fontRef idx="minor">
            <a:schemeClr val="dk1"/>
          </a:fontRef>
        </p:style>
        <p:txBody>
          <a:bodyPr rtlCol="0" anchor="ctr"/>
          <a:lstStyle/>
          <a:p>
            <a:r>
              <a:rPr lang="el-GR" b="1" dirty="0"/>
              <a:t>Η </a:t>
            </a:r>
            <a:r>
              <a:rPr lang="el-GR" b="1" dirty="0">
                <a:solidFill>
                  <a:srgbClr val="0070C0"/>
                </a:solidFill>
              </a:rPr>
              <a:t>τέχνη της καταστροφής </a:t>
            </a:r>
            <a:r>
              <a:rPr lang="el-GR" b="1" dirty="0"/>
              <a:t>είναι η συμβολική καλλιτεχνική πραγματοποίηση όλων των εγγενών, εχθρικών, καταστροφικών παρορμήσεων που έχει θέσει από τις απαρχές του το ανθρώπινο είδος σε κρίσεις. Είμαστε όλοι φυσικοί ναζιστές, φασίστες, γεμάτοι από απωθημένα και μίσος. Αντί να εξοβελίζουμε τη φυσική μας επιθετικότητα προς τους ανθρώπους, θα πρέπει να τη χρησιμοποιούμε σε αντικείμενα και ζώα μέσα σε ένα καλλιτεχνικό πλαίσιο.</a:t>
            </a:r>
          </a:p>
          <a:p>
            <a:pPr algn="ctr"/>
            <a:endParaRPr lang="el-GR" b="1" dirty="0"/>
          </a:p>
        </p:txBody>
      </p:sp>
      <p:sp>
        <p:nvSpPr>
          <p:cNvPr id="8" name="TextBox 7"/>
          <p:cNvSpPr txBox="1"/>
          <p:nvPr/>
        </p:nvSpPr>
        <p:spPr>
          <a:xfrm>
            <a:off x="5470256" y="1281534"/>
            <a:ext cx="3926280" cy="923330"/>
          </a:xfrm>
          <a:prstGeom prst="rect">
            <a:avLst/>
          </a:prstGeom>
          <a:noFill/>
        </p:spPr>
        <p:txBody>
          <a:bodyPr wrap="square" rtlCol="0">
            <a:spAutoFit/>
          </a:bodyPr>
          <a:lstStyle/>
          <a:p>
            <a:r>
              <a:rPr lang="en-US" b="1" dirty="0">
                <a:solidFill>
                  <a:srgbClr val="FFC000"/>
                </a:solidFill>
              </a:rPr>
              <a:t>Rafael Ortiz: «The Destroyers», </a:t>
            </a:r>
            <a:r>
              <a:rPr lang="el-GR" b="1" dirty="0">
                <a:solidFill>
                  <a:srgbClr val="FFC000"/>
                </a:solidFill>
              </a:rPr>
              <a:t>συνέντευξη στο </a:t>
            </a:r>
            <a:r>
              <a:rPr lang="en-US" b="1" i="1" dirty="0">
                <a:solidFill>
                  <a:srgbClr val="FFC000"/>
                </a:solidFill>
              </a:rPr>
              <a:t>Newsweek </a:t>
            </a:r>
            <a:r>
              <a:rPr lang="en-US" b="1" dirty="0">
                <a:solidFill>
                  <a:srgbClr val="FFC000"/>
                </a:solidFill>
              </a:rPr>
              <a:t>27 </a:t>
            </a:r>
            <a:r>
              <a:rPr lang="el-GR" b="1" dirty="0">
                <a:solidFill>
                  <a:srgbClr val="FFC000"/>
                </a:solidFill>
              </a:rPr>
              <a:t>Μαΐου</a:t>
            </a:r>
            <a:r>
              <a:rPr lang="en-US" b="1" dirty="0">
                <a:solidFill>
                  <a:srgbClr val="FFC000"/>
                </a:solidFill>
              </a:rPr>
              <a:t> 1968.</a:t>
            </a:r>
            <a:endParaRPr lang="el-GR" b="1" dirty="0">
              <a:solidFill>
                <a:srgbClr val="FFC000"/>
              </a:solidFill>
            </a:endParaRPr>
          </a:p>
        </p:txBody>
      </p:sp>
    </p:spTree>
  </p:cSld>
  <p:clrMapOvr>
    <a:masterClrMapping/>
  </p:clrMapOvr>
  <p:transition>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solidFill>
                <a:schemeClr val="tx1"/>
              </a:solidFill>
            </a:endParaRPr>
          </a:p>
        </p:txBody>
      </p:sp>
      <p:sp>
        <p:nvSpPr>
          <p:cNvPr id="50178" name="AutoShape 2" descr="Σχετική εικόνα"/>
          <p:cNvSpPr>
            <a:spLocks noChangeAspect="1" noChangeArrowheads="1"/>
          </p:cNvSpPr>
          <p:nvPr/>
        </p:nvSpPr>
        <p:spPr bwMode="auto">
          <a:xfrm>
            <a:off x="155575" y="-1096963"/>
            <a:ext cx="2209800" cy="2286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 name="TextBox 8"/>
          <p:cNvSpPr txBox="1"/>
          <p:nvPr/>
        </p:nvSpPr>
        <p:spPr>
          <a:xfrm>
            <a:off x="35496" y="44624"/>
            <a:ext cx="9289032" cy="3785652"/>
          </a:xfrm>
          <a:prstGeom prst="rect">
            <a:avLst/>
          </a:prstGeom>
          <a:noFill/>
        </p:spPr>
        <p:txBody>
          <a:bodyPr wrap="square" rtlCol="0">
            <a:spAutoFit/>
          </a:bodyPr>
          <a:lstStyle/>
          <a:p>
            <a:r>
              <a:rPr lang="el-GR" sz="2000" b="1" dirty="0">
                <a:solidFill>
                  <a:schemeClr val="bg1"/>
                </a:solidFill>
              </a:rPr>
              <a:t>Στο </a:t>
            </a:r>
            <a:r>
              <a:rPr lang="en-US" sz="2000" b="1" i="1" dirty="0">
                <a:solidFill>
                  <a:schemeClr val="bg1"/>
                </a:solidFill>
              </a:rPr>
              <a:t>The Sky Is Falling </a:t>
            </a:r>
            <a:r>
              <a:rPr lang="el-GR" sz="2000" b="1" dirty="0">
                <a:solidFill>
                  <a:schemeClr val="bg1"/>
                </a:solidFill>
              </a:rPr>
              <a:t>(</a:t>
            </a:r>
            <a:r>
              <a:rPr lang="en-US" sz="2000" b="1" dirty="0">
                <a:solidFill>
                  <a:schemeClr val="bg1"/>
                </a:solidFill>
              </a:rPr>
              <a:t>Temple University</a:t>
            </a:r>
            <a:r>
              <a:rPr lang="el-GR" sz="2000" b="1" dirty="0">
                <a:solidFill>
                  <a:schemeClr val="bg1"/>
                </a:solidFill>
              </a:rPr>
              <a:t> 1970) </a:t>
            </a:r>
            <a:r>
              <a:rPr lang="el-GR" sz="2000" b="1" dirty="0">
                <a:solidFill>
                  <a:srgbClr val="0070C0"/>
                </a:solidFill>
              </a:rPr>
              <a:t>εκατό ζωντανά ποντίκια </a:t>
            </a:r>
            <a:r>
              <a:rPr lang="el-GR" sz="2000" b="1" dirty="0">
                <a:solidFill>
                  <a:schemeClr val="bg1"/>
                </a:solidFill>
              </a:rPr>
              <a:t>και δύο γαλόνια αίμα τοποθετήθηκαν μέσα σε ένα πιάνο, το οποίο στη συνέχεια κομματιάστηκε με ένα τσεκούρι</a:t>
            </a:r>
            <a:r>
              <a:rPr lang="en-US" sz="2000" b="1" dirty="0">
                <a:solidFill>
                  <a:schemeClr val="bg1"/>
                </a:solidFill>
              </a:rPr>
              <a:t>,</a:t>
            </a:r>
            <a:r>
              <a:rPr lang="el-GR" sz="2000" b="1" dirty="0">
                <a:solidFill>
                  <a:schemeClr val="bg1"/>
                </a:solidFill>
              </a:rPr>
              <a:t> πιτσιλίζοντας τους θεατές με αίμα και κομμάτια από τη σάρκα των ποντικών. Την ίδια στιγμή γυμνοί </a:t>
            </a:r>
            <a:r>
              <a:rPr lang="en-US" sz="2000" b="1" dirty="0">
                <a:solidFill>
                  <a:schemeClr val="bg1"/>
                </a:solidFill>
              </a:rPr>
              <a:t>performers</a:t>
            </a:r>
            <a:r>
              <a:rPr lang="el-GR" sz="2000" b="1" dirty="0">
                <a:solidFill>
                  <a:schemeClr val="bg1"/>
                </a:solidFill>
              </a:rPr>
              <a:t> έκαιγαν τα ρούχα τους, ξέσκιζαν ζωντανά κοτόπουλα, βασάνιζαν έναν συνάδελφό τους και ορμούσαν εναντίον των θεατών. </a:t>
            </a:r>
          </a:p>
          <a:p>
            <a:r>
              <a:rPr lang="el-GR" sz="2000" b="1" dirty="0">
                <a:solidFill>
                  <a:schemeClr val="bg1"/>
                </a:solidFill>
              </a:rPr>
              <a:t>Ο </a:t>
            </a:r>
            <a:r>
              <a:rPr lang="en-US" sz="2000" b="1" dirty="0">
                <a:solidFill>
                  <a:schemeClr val="bg1"/>
                </a:solidFill>
              </a:rPr>
              <a:t>Rafael Ortiz </a:t>
            </a:r>
            <a:r>
              <a:rPr lang="el-GR" sz="2000" b="1" i="1" dirty="0">
                <a:solidFill>
                  <a:schemeClr val="bg1"/>
                </a:solidFill>
              </a:rPr>
              <a:t>διέπραξε</a:t>
            </a:r>
            <a:r>
              <a:rPr lang="el-GR" sz="2000" b="1" dirty="0">
                <a:solidFill>
                  <a:schemeClr val="bg1"/>
                </a:solidFill>
              </a:rPr>
              <a:t> τον φόνο πολλών ζώων, επικαλούμενος το θέατρο της σκληρότητας του </a:t>
            </a:r>
            <a:r>
              <a:rPr lang="en-US" sz="2000" b="1" dirty="0" err="1">
                <a:solidFill>
                  <a:schemeClr val="bg1"/>
                </a:solidFill>
              </a:rPr>
              <a:t>Artaud</a:t>
            </a:r>
            <a:r>
              <a:rPr lang="el-GR" sz="2000" b="1" dirty="0">
                <a:solidFill>
                  <a:schemeClr val="bg1"/>
                </a:solidFill>
              </a:rPr>
              <a:t> ή τις τελετουργίες της </a:t>
            </a:r>
            <a:r>
              <a:rPr lang="en-US" sz="2000" b="1" dirty="0">
                <a:solidFill>
                  <a:schemeClr val="bg1"/>
                </a:solidFill>
              </a:rPr>
              <a:t>Santeria</a:t>
            </a:r>
            <a:r>
              <a:rPr lang="el-GR" sz="2000" b="1" dirty="0">
                <a:solidFill>
                  <a:schemeClr val="bg1"/>
                </a:solidFill>
              </a:rPr>
              <a:t> που ανάγονται πίσω στις τελετές των </a:t>
            </a:r>
            <a:r>
              <a:rPr lang="el-GR" sz="2000" b="1" dirty="0" err="1">
                <a:solidFill>
                  <a:schemeClr val="bg1"/>
                </a:solidFill>
              </a:rPr>
              <a:t>Γιορούμπα</a:t>
            </a:r>
            <a:r>
              <a:rPr lang="el-GR" sz="2000" b="1" dirty="0">
                <a:solidFill>
                  <a:schemeClr val="bg1"/>
                </a:solidFill>
              </a:rPr>
              <a:t> της Νιγηρίας, για να προσδώσει έτσι στις βιαιοπραγίες του ένα παρελθόν και ένα ανθρωπολογικό βάθος.</a:t>
            </a:r>
          </a:p>
          <a:p>
            <a:r>
              <a:rPr lang="el-GR" sz="2000" b="1" dirty="0">
                <a:solidFill>
                  <a:schemeClr val="bg1"/>
                </a:solidFill>
              </a:rPr>
              <a:t>						 </a:t>
            </a:r>
            <a:r>
              <a:rPr lang="el-GR" sz="2000" b="1" dirty="0">
                <a:solidFill>
                  <a:srgbClr val="0000FF"/>
                </a:solidFill>
              </a:rPr>
              <a:t>Η φρίκη επινοεί το παρελθόν της 															και το καλλιτεχνικό της άλλοθι.</a:t>
            </a:r>
          </a:p>
        </p:txBody>
      </p:sp>
      <p:pic>
        <p:nvPicPr>
          <p:cNvPr id="59396" name="Picture 4" descr="Σχετική εικόνα"/>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2924893"/>
            <a:ext cx="4644008" cy="4104507"/>
          </a:xfrm>
          <a:prstGeom prst="rect">
            <a:avLst/>
          </a:prstGeom>
          <a:ln>
            <a:noFill/>
          </a:ln>
          <a:effectLst>
            <a:softEdge rad="112500"/>
          </a:effectLst>
        </p:spPr>
      </p:pic>
    </p:spTree>
  </p:cSld>
  <p:clrMapOvr>
    <a:masterClrMapping/>
  </p:clrMapOvr>
  <p:transition>
    <p:zoom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179202" name="AutoShape 2" descr="Αποτέλεσμα εικόνας για kim jones rat piece"/>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9204" name="AutoShape 4" descr="Αποτέλεσμα εικόνας για kim jones rat piece"/>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9206" name="AutoShape 6" descr="Αποτέλεσμα εικόνας για kim jones rat piece"/>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9208" name="AutoShape 8" descr="Αποτέλεσμα εικόνας για kim jones rat pie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9210" name="AutoShape 10" descr="Αποτέλεσμα εικόνας για kim jones rat pie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1" name="Rectangle 10"/>
          <p:cNvSpPr/>
          <p:nvPr/>
        </p:nvSpPr>
        <p:spPr>
          <a:xfrm>
            <a:off x="0" y="0"/>
            <a:ext cx="9144000" cy="6858000"/>
          </a:xfrm>
          <a:prstGeom prst="rect">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US" b="1" dirty="0">
                <a:solidFill>
                  <a:schemeClr val="bg1"/>
                </a:solidFill>
              </a:rPr>
              <a:t>				O</a:t>
            </a:r>
            <a:r>
              <a:rPr lang="el-GR" b="1" dirty="0">
                <a:solidFill>
                  <a:schemeClr val="bg1"/>
                </a:solidFill>
              </a:rPr>
              <a:t> Jones κάνει τέχνη </a:t>
            </a:r>
            <a:r>
              <a:rPr lang="el-GR" b="1" dirty="0">
                <a:solidFill>
                  <a:srgbClr val="0070C0"/>
                </a:solidFill>
              </a:rPr>
              <a:t>καίγοντας ζωντανά ποντίκια</a:t>
            </a:r>
            <a:r>
              <a:rPr lang="el-GR" b="1" dirty="0">
                <a:solidFill>
                  <a:schemeClr val="bg1"/>
                </a:solidFill>
              </a:rPr>
              <a:t>.</a:t>
            </a:r>
            <a:r>
              <a:rPr lang="en-US" b="1" dirty="0">
                <a:solidFill>
                  <a:schemeClr val="bg1"/>
                </a:solidFill>
              </a:rPr>
              <a:t> </a:t>
            </a:r>
            <a:r>
              <a:rPr lang="el-GR" b="1" dirty="0">
                <a:solidFill>
                  <a:schemeClr val="bg1"/>
                </a:solidFill>
              </a:rPr>
              <a:t>Για </a:t>
            </a:r>
            <a:r>
              <a:rPr lang="en-US" b="1" dirty="0">
                <a:solidFill>
                  <a:schemeClr val="bg1"/>
                </a:solidFill>
              </a:rPr>
              <a:t>				</a:t>
            </a:r>
            <a:r>
              <a:rPr lang="el-GR" b="1" dirty="0">
                <a:solidFill>
                  <a:schemeClr val="bg1"/>
                </a:solidFill>
              </a:rPr>
              <a:t>μισή ώρα ο </a:t>
            </a:r>
            <a:r>
              <a:rPr lang="en-US" b="1" dirty="0">
                <a:solidFill>
                  <a:schemeClr val="bg1"/>
                </a:solidFill>
              </a:rPr>
              <a:t>Jones</a:t>
            </a:r>
            <a:r>
              <a:rPr lang="el-GR" b="1" dirty="0">
                <a:solidFill>
                  <a:schemeClr val="bg1"/>
                </a:solidFill>
              </a:rPr>
              <a:t>, με μια ξύλινη κατασκευή στην πλάτη </a:t>
            </a:r>
            <a:r>
              <a:rPr lang="en-US" b="1" dirty="0">
                <a:solidFill>
                  <a:schemeClr val="bg1"/>
                </a:solidFill>
              </a:rPr>
              <a:t>				</a:t>
            </a:r>
            <a:r>
              <a:rPr lang="el-GR" b="1" dirty="0">
                <a:solidFill>
                  <a:schemeClr val="bg1"/>
                </a:solidFill>
              </a:rPr>
              <a:t>του, ήταν γυμνός και φορούσε ένα καλσόν στο πρόσωπο, </a:t>
            </a:r>
            <a:r>
              <a:rPr lang="en-US" b="1" dirty="0">
                <a:solidFill>
                  <a:schemeClr val="bg1"/>
                </a:solidFill>
              </a:rPr>
              <a:t>				</a:t>
            </a:r>
            <a:r>
              <a:rPr lang="el-GR" b="1" dirty="0">
                <a:solidFill>
                  <a:schemeClr val="bg1"/>
                </a:solidFill>
              </a:rPr>
              <a:t>έριχνε στον εαυτό του λάσπη. Στη συνέχεια</a:t>
            </a:r>
            <a:r>
              <a:rPr lang="en-US" b="1" dirty="0">
                <a:solidFill>
                  <a:schemeClr val="bg1"/>
                </a:solidFill>
              </a:rPr>
              <a:t>,</a:t>
            </a:r>
            <a:r>
              <a:rPr lang="el-GR" b="1" dirty="0">
                <a:solidFill>
                  <a:schemeClr val="bg1"/>
                </a:solidFill>
              </a:rPr>
              <a:t> αποκαλύπτει </a:t>
            </a:r>
            <a:r>
              <a:rPr lang="en-US" b="1" dirty="0">
                <a:solidFill>
                  <a:schemeClr val="bg1"/>
                </a:solidFill>
              </a:rPr>
              <a:t>				</a:t>
            </a:r>
            <a:r>
              <a:rPr lang="el-GR" b="1" dirty="0">
                <a:solidFill>
                  <a:schemeClr val="bg1"/>
                </a:solidFill>
              </a:rPr>
              <a:t>μια συρμάτινη καπελιέρα μέσα στην οποία υπήρχαν τρεις </a:t>
            </a:r>
            <a:r>
              <a:rPr lang="en-US" b="1" dirty="0">
                <a:solidFill>
                  <a:schemeClr val="bg1"/>
                </a:solidFill>
              </a:rPr>
              <a:t>				</a:t>
            </a:r>
            <a:r>
              <a:rPr lang="el-GR" b="1" dirty="0">
                <a:solidFill>
                  <a:schemeClr val="bg1"/>
                </a:solidFill>
              </a:rPr>
              <a:t>ζωντανοί αρσενικοί αρουραίοι, τους οποίους περιλούζει με </a:t>
            </a:r>
            <a:r>
              <a:rPr lang="en-US" b="1" dirty="0">
                <a:solidFill>
                  <a:schemeClr val="bg1"/>
                </a:solidFill>
              </a:rPr>
              <a:t>				</a:t>
            </a:r>
            <a:r>
              <a:rPr lang="el-GR" b="1" dirty="0">
                <a:solidFill>
                  <a:schemeClr val="bg1"/>
                </a:solidFill>
              </a:rPr>
              <a:t>ένα εύφλεκτο υγρό και στη συνέχεια τους βάζει φωτιά. Οι </a:t>
            </a:r>
            <a:r>
              <a:rPr lang="en-US" b="1" dirty="0">
                <a:solidFill>
                  <a:schemeClr val="bg1"/>
                </a:solidFill>
              </a:rPr>
              <a:t>				</a:t>
            </a:r>
            <a:r>
              <a:rPr lang="el-GR" b="1" dirty="0">
                <a:solidFill>
                  <a:schemeClr val="bg1"/>
                </a:solidFill>
              </a:rPr>
              <a:t>αρουραίοι αρχίζουν να τρέχουν πανικόβλητοι μέσα στην </a:t>
            </a:r>
            <a:r>
              <a:rPr lang="en-US" b="1" dirty="0">
                <a:solidFill>
                  <a:schemeClr val="bg1"/>
                </a:solidFill>
              </a:rPr>
              <a:t>			             </a:t>
            </a:r>
            <a:r>
              <a:rPr lang="el-GR" b="1" dirty="0">
                <a:solidFill>
                  <a:schemeClr val="bg1"/>
                </a:solidFill>
              </a:rPr>
              <a:t>καπελιέρα και ουρλιάζουν, καθώς ρίχνεται και άλλο </a:t>
            </a:r>
            <a:r>
              <a:rPr lang="en-US" b="1" dirty="0">
                <a:solidFill>
                  <a:schemeClr val="bg1"/>
                </a:solidFill>
              </a:rPr>
              <a:t>				</a:t>
            </a:r>
            <a:r>
              <a:rPr lang="el-GR" b="1" dirty="0">
                <a:solidFill>
                  <a:schemeClr val="bg1"/>
                </a:solidFill>
              </a:rPr>
              <a:t>εύφλεκτο υγρό και τους πλησιάζει ο θάνατος. </a:t>
            </a:r>
            <a:endParaRPr lang="en-US" b="1" dirty="0">
              <a:solidFill>
                <a:schemeClr val="bg1"/>
              </a:solidFill>
            </a:endParaRPr>
          </a:p>
          <a:p>
            <a:pPr algn="ctr"/>
            <a:endParaRPr lang="en-US" b="1" dirty="0">
              <a:solidFill>
                <a:schemeClr val="bg1"/>
              </a:solidFill>
            </a:endParaRPr>
          </a:p>
          <a:p>
            <a:pPr algn="ctr"/>
            <a:r>
              <a:rPr lang="en-US" b="1" dirty="0">
                <a:solidFill>
                  <a:schemeClr val="bg1"/>
                </a:solidFill>
              </a:rPr>
              <a:t>				</a:t>
            </a:r>
            <a:r>
              <a:rPr lang="el-GR" b="1" dirty="0">
                <a:solidFill>
                  <a:schemeClr val="bg1"/>
                </a:solidFill>
              </a:rPr>
              <a:t>Αφού κάηκαν ολοσχερώς οι αρουραίοι, ο </a:t>
            </a:r>
            <a:r>
              <a:rPr lang="en-US" b="1" dirty="0">
                <a:solidFill>
                  <a:schemeClr val="bg1"/>
                </a:solidFill>
              </a:rPr>
              <a:t>Jones</a:t>
            </a:r>
            <a:r>
              <a:rPr lang="el-GR" b="1" dirty="0">
                <a:solidFill>
                  <a:schemeClr val="bg1"/>
                </a:solidFill>
              </a:rPr>
              <a:t> ρίχνει </a:t>
            </a:r>
            <a:r>
              <a:rPr lang="en-US" b="1" dirty="0">
                <a:solidFill>
                  <a:schemeClr val="bg1"/>
                </a:solidFill>
              </a:rPr>
              <a:t>				</a:t>
            </a:r>
            <a:r>
              <a:rPr lang="el-GR" b="1" dirty="0">
                <a:solidFill>
                  <a:schemeClr val="bg1"/>
                </a:solidFill>
              </a:rPr>
              <a:t>πάνω τους άμμο και πέτρες, σκεπάζει την καπελιέρα με </a:t>
            </a:r>
            <a:r>
              <a:rPr lang="en-US" b="1" dirty="0">
                <a:solidFill>
                  <a:schemeClr val="bg1"/>
                </a:solidFill>
              </a:rPr>
              <a:t>				</a:t>
            </a:r>
            <a:r>
              <a:rPr lang="el-GR" b="1" dirty="0">
                <a:solidFill>
                  <a:schemeClr val="bg1"/>
                </a:solidFill>
              </a:rPr>
              <a:t>ένα ύφασμα και αρχίζει να ντύνεται, χωρίς να αφαιρέσει </a:t>
            </a:r>
            <a:r>
              <a:rPr lang="en-US" b="1" dirty="0">
                <a:solidFill>
                  <a:schemeClr val="bg1"/>
                </a:solidFill>
              </a:rPr>
              <a:t>				</a:t>
            </a:r>
            <a:r>
              <a:rPr lang="el-GR" b="1" dirty="0">
                <a:solidFill>
                  <a:schemeClr val="bg1"/>
                </a:solidFill>
              </a:rPr>
              <a:t>από το σώμα του τη λάσπη ή το καλσόν από το κεφάλι </a:t>
            </a:r>
            <a:r>
              <a:rPr lang="en-US" b="1" dirty="0">
                <a:solidFill>
                  <a:schemeClr val="bg1"/>
                </a:solidFill>
              </a:rPr>
              <a:t>		     </a:t>
            </a:r>
            <a:r>
              <a:rPr lang="el-GR" b="1" dirty="0">
                <a:solidFill>
                  <a:schemeClr val="bg1"/>
                </a:solidFill>
              </a:rPr>
              <a:t>του. Μετά αποχωρεί από τη γκαλερί. </a:t>
            </a:r>
          </a:p>
          <a:p>
            <a:pPr algn="ctr"/>
            <a:endParaRPr lang="el-GR" b="1" dirty="0">
              <a:solidFill>
                <a:schemeClr val="bg1"/>
              </a:solidFill>
            </a:endParaRPr>
          </a:p>
        </p:txBody>
      </p:sp>
      <p:pic>
        <p:nvPicPr>
          <p:cNvPr id="12" name="Picture 10" descr="Σχετική εικόνα"/>
          <p:cNvPicPr>
            <a:picLocks noChangeAspect="1" noChangeArrowheads="1"/>
          </p:cNvPicPr>
          <p:nvPr/>
        </p:nvPicPr>
        <p:blipFill>
          <a:blip r:embed="rId2" cstate="print"/>
          <a:srcRect/>
          <a:stretch>
            <a:fillRect/>
          </a:stretch>
        </p:blipFill>
        <p:spPr bwMode="auto">
          <a:xfrm>
            <a:off x="-252536" y="764704"/>
            <a:ext cx="4104456" cy="6264696"/>
          </a:xfrm>
          <a:prstGeom prst="ellipse">
            <a:avLst/>
          </a:prstGeom>
          <a:ln>
            <a:noFill/>
          </a:ln>
          <a:effectLst>
            <a:softEdge rad="112500"/>
          </a:effectLst>
        </p:spPr>
      </p:pic>
      <p:sp>
        <p:nvSpPr>
          <p:cNvPr id="13" name="Rectangle 12"/>
          <p:cNvSpPr/>
          <p:nvPr/>
        </p:nvSpPr>
        <p:spPr>
          <a:xfrm>
            <a:off x="0" y="0"/>
            <a:ext cx="9144000" cy="8367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b="1" dirty="0">
                <a:solidFill>
                  <a:schemeClr val="tx1"/>
                </a:solidFill>
              </a:rPr>
              <a:t>«Βασάνισα τα ζώα μέχρι θανάτου, αλλά ήταν σημαντικό για μένα να βιώσω αυτήν την εμπειρία ως έργο τέχνης»:</a:t>
            </a:r>
            <a:r>
              <a:rPr lang="el-GR" b="1" i="1" dirty="0">
                <a:solidFill>
                  <a:schemeClr val="tx1"/>
                </a:solidFill>
              </a:rPr>
              <a:t> </a:t>
            </a:r>
            <a:r>
              <a:rPr lang="en-US" b="1" i="1" dirty="0">
                <a:solidFill>
                  <a:schemeClr val="tx1"/>
                </a:solidFill>
              </a:rPr>
              <a:t>Rat Piece </a:t>
            </a:r>
            <a:r>
              <a:rPr lang="el-GR" b="1" dirty="0">
                <a:solidFill>
                  <a:schemeClr val="tx1"/>
                </a:solidFill>
              </a:rPr>
              <a:t>του</a:t>
            </a:r>
            <a:r>
              <a:rPr lang="el-GR" b="1" i="1" dirty="0">
                <a:solidFill>
                  <a:schemeClr val="tx1"/>
                </a:solidFill>
              </a:rPr>
              <a:t> </a:t>
            </a:r>
            <a:r>
              <a:rPr lang="el-GR" b="1" dirty="0" err="1">
                <a:solidFill>
                  <a:schemeClr val="tx1"/>
                </a:solidFill>
              </a:rPr>
              <a:t>Kim</a:t>
            </a:r>
            <a:r>
              <a:rPr lang="el-GR" b="1" dirty="0">
                <a:solidFill>
                  <a:schemeClr val="tx1"/>
                </a:solidFill>
              </a:rPr>
              <a:t> Jones</a:t>
            </a:r>
            <a:r>
              <a:rPr lang="en-US" b="1" dirty="0">
                <a:solidFill>
                  <a:schemeClr val="tx1"/>
                </a:solidFill>
              </a:rPr>
              <a:t>, Union Gallery, California State University 1976</a:t>
            </a:r>
            <a:endParaRPr lang="el-GR" b="1" dirty="0">
              <a:solidFill>
                <a:schemeClr val="tx1"/>
              </a:solidFill>
            </a:endParaRPr>
          </a:p>
          <a:p>
            <a:pPr algn="ctr"/>
            <a:endParaRPr lang="el-GR" dirty="0"/>
          </a:p>
        </p:txBody>
      </p:sp>
    </p:spTree>
  </p:cSld>
  <p:clrMapOvr>
    <a:masterClrMapping/>
  </p:clrMapOvr>
  <p:transition>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28" y="0"/>
            <a:ext cx="9324528" cy="6858000"/>
          </a:xfrm>
        </p:spPr>
        <p:txBody>
          <a:bodyPr>
            <a:noAutofit/>
          </a:bodyPr>
          <a:lstStyle/>
          <a:p>
            <a:pPr>
              <a:buNone/>
            </a:pPr>
            <a:r>
              <a:rPr lang="el-GR" sz="2400" b="1" dirty="0">
                <a:solidFill>
                  <a:srgbClr val="F9F7D3"/>
                </a:solidFill>
              </a:rPr>
              <a:t>	Όμως</a:t>
            </a:r>
            <a:r>
              <a:rPr lang="en-US" sz="2400" b="1" dirty="0">
                <a:solidFill>
                  <a:srgbClr val="F9F7D3"/>
                </a:solidFill>
              </a:rPr>
              <a:t>,</a:t>
            </a:r>
            <a:r>
              <a:rPr lang="el-GR" sz="2400" b="1" dirty="0">
                <a:solidFill>
                  <a:srgbClr val="F9F7D3"/>
                </a:solidFill>
              </a:rPr>
              <a:t> ακόμα και έτσι</a:t>
            </a:r>
            <a:r>
              <a:rPr lang="en-US" sz="2400" b="1" dirty="0">
                <a:solidFill>
                  <a:srgbClr val="F9F7D3"/>
                </a:solidFill>
              </a:rPr>
              <a:t>,</a:t>
            </a:r>
            <a:r>
              <a:rPr lang="el-GR" sz="2400" b="1" dirty="0">
                <a:solidFill>
                  <a:srgbClr val="F9F7D3"/>
                </a:solidFill>
              </a:rPr>
              <a:t> οι καλλιτεχνικές επιλογές δεν καταφέρνουν να ξεφύγουν από το δίκτυο της πολιτικής οικονομίας. Θα μπορούσαμε να διακρίνουμε τον ζωικό θάνατο που σχετίζεται με την τέχνη σε τρεις κατηγορίες: τα ζώα</a:t>
            </a:r>
            <a:r>
              <a:rPr lang="en-US" sz="2400" b="1" dirty="0">
                <a:solidFill>
                  <a:srgbClr val="F9F7D3"/>
                </a:solidFill>
              </a:rPr>
              <a:t>…</a:t>
            </a:r>
            <a:endParaRPr lang="el-GR" sz="2400" b="1" dirty="0">
              <a:solidFill>
                <a:srgbClr val="F9F7D3"/>
              </a:solidFill>
            </a:endParaRPr>
          </a:p>
          <a:p>
            <a:r>
              <a:rPr lang="el-GR" sz="2400" b="1" dirty="0">
                <a:solidFill>
                  <a:srgbClr val="F9F7D3"/>
                </a:solidFill>
              </a:rPr>
              <a:t> </a:t>
            </a: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p:txBody>
      </p:sp>
      <p:sp>
        <p:nvSpPr>
          <p:cNvPr id="74754" name="AutoShape 2" descr="Αποτέλεσμα εικόνας για Angela Sing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4756" name="AutoShape 4" descr="Αποτέλεσμα εικόνας για Angela Sing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4760" name="Picture 8" descr="Αποτέλεσμα εικόνας για Angela Singer"/>
          <p:cNvPicPr>
            <a:picLocks noChangeAspect="1" noChangeArrowheads="1"/>
          </p:cNvPicPr>
          <p:nvPr/>
        </p:nvPicPr>
        <p:blipFill>
          <a:blip r:embed="rId2" cstate="print"/>
          <a:srcRect/>
          <a:stretch>
            <a:fillRect/>
          </a:stretch>
        </p:blipFill>
        <p:spPr bwMode="auto">
          <a:xfrm>
            <a:off x="179512" y="4509120"/>
            <a:ext cx="2857500" cy="2209801"/>
          </a:xfrm>
          <a:prstGeom prst="rect">
            <a:avLst/>
          </a:prstGeom>
          <a:noFill/>
        </p:spPr>
      </p:pic>
      <p:sp>
        <p:nvSpPr>
          <p:cNvPr id="8" name="Rectangle 7"/>
          <p:cNvSpPr/>
          <p:nvPr/>
        </p:nvSpPr>
        <p:spPr>
          <a:xfrm>
            <a:off x="179512" y="1628800"/>
            <a:ext cx="2376264" cy="27363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b="1" dirty="0">
                <a:solidFill>
                  <a:schemeClr val="bg1"/>
                </a:solidFill>
              </a:rPr>
              <a:t>είναι ήδη νεκρά όταν εμφανίζονται στη σκηνή (ταριχευμένα σώματα, σκοτωμένα ζώα στον δρόμο).</a:t>
            </a:r>
            <a:endParaRPr lang="el-GR" dirty="0">
              <a:solidFill>
                <a:schemeClr val="bg1"/>
              </a:solidFill>
            </a:endParaRPr>
          </a:p>
        </p:txBody>
      </p:sp>
      <p:sp>
        <p:nvSpPr>
          <p:cNvPr id="9" name="Rectangle 8"/>
          <p:cNvSpPr/>
          <p:nvPr/>
        </p:nvSpPr>
        <p:spPr>
          <a:xfrm>
            <a:off x="3059832" y="1628800"/>
            <a:ext cx="2664296" cy="27363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b="1" dirty="0">
                <a:solidFill>
                  <a:schemeClr val="bg1"/>
                </a:solidFill>
              </a:rPr>
              <a:t>είναι ζωντανά πριν από την παράσταση, αλλά σκοτώνονται για να εξυπηρετήσουν τις ανάγκες της παράστασης («κατανάλωση» των ζώων αντίστοιχη με εκείνη των πειραματικών εργαστηρίων) </a:t>
            </a:r>
            <a:endParaRPr lang="el-GR" dirty="0">
              <a:solidFill>
                <a:schemeClr val="bg1"/>
              </a:solidFill>
            </a:endParaRPr>
          </a:p>
        </p:txBody>
      </p:sp>
      <p:sp>
        <p:nvSpPr>
          <p:cNvPr id="10" name="Rectangle 9"/>
          <p:cNvSpPr/>
          <p:nvPr/>
        </p:nvSpPr>
        <p:spPr>
          <a:xfrm>
            <a:off x="6300192" y="1628800"/>
            <a:ext cx="2664296" cy="280831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bg1"/>
                </a:solidFill>
              </a:rPr>
              <a:t>σκοτώνονται κατά τη διάρκεια της παράστασης</a:t>
            </a:r>
            <a:endParaRPr lang="el-GR" dirty="0">
              <a:solidFill>
                <a:schemeClr val="bg1"/>
              </a:solidFill>
            </a:endParaRPr>
          </a:p>
        </p:txBody>
      </p:sp>
      <p:sp>
        <p:nvSpPr>
          <p:cNvPr id="11" name="Rectangle 10"/>
          <p:cNvSpPr/>
          <p:nvPr/>
        </p:nvSpPr>
        <p:spPr>
          <a:xfrm>
            <a:off x="3491880" y="4797152"/>
            <a:ext cx="2664296" cy="14401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solidFill>
                  <a:schemeClr val="bg1"/>
                </a:solidFill>
              </a:rPr>
              <a:t>Οι κανόνες της πολιτικής οικονομίας μπορεί να εισβάλλουν και στις τρεις κατηγορίες</a:t>
            </a:r>
            <a:endParaRPr lang="el-GR" dirty="0"/>
          </a:p>
        </p:txBody>
      </p:sp>
    </p:spTree>
  </p:cSld>
  <p:clrMapOvr>
    <a:masterClrMapping/>
  </p:clrMapOvr>
  <p:transition>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44624"/>
            <a:ext cx="9144000" cy="1656184"/>
          </a:xfrm>
        </p:spPr>
        <p:txBody>
          <a:bodyPr>
            <a:normAutofit/>
          </a:bodyPr>
          <a:lstStyle/>
          <a:p>
            <a:pPr>
              <a:buNone/>
            </a:pPr>
            <a:r>
              <a:rPr lang="el-GR" sz="2400" b="1" dirty="0">
                <a:solidFill>
                  <a:srgbClr val="F9F7D3"/>
                </a:solidFill>
              </a:rPr>
              <a:t>Κατηγορήθηκε για βαναυσότητα εις βάρος των ζώων και του επιβλήθηκε ένα μικρό πρόστιμο 190 δολαρίων, εκ των οποίων πλήρωσε εν τέλει μόνο 50, ενώ ο δικηγόρος τού κόστισε 500. Η </a:t>
            </a:r>
            <a:r>
              <a:rPr lang="en-US" sz="2400" b="1" dirty="0">
                <a:solidFill>
                  <a:srgbClr val="F9F7D3"/>
                </a:solidFill>
              </a:rPr>
              <a:t>performance</a:t>
            </a:r>
            <a:r>
              <a:rPr lang="el-GR" sz="2400" b="1" dirty="0">
                <a:solidFill>
                  <a:srgbClr val="F9F7D3"/>
                </a:solidFill>
              </a:rPr>
              <a:t> είχε ελεύθερη είσοδο.</a:t>
            </a:r>
          </a:p>
          <a:p>
            <a:endParaRPr lang="el-GR" sz="2400" b="1" dirty="0">
              <a:solidFill>
                <a:srgbClr val="F9F7D3"/>
              </a:solidFill>
            </a:endParaRPr>
          </a:p>
        </p:txBody>
      </p:sp>
      <p:sp>
        <p:nvSpPr>
          <p:cNvPr id="6" name="TextBox 5"/>
          <p:cNvSpPr txBox="1"/>
          <p:nvPr/>
        </p:nvSpPr>
        <p:spPr>
          <a:xfrm>
            <a:off x="107504" y="332656"/>
            <a:ext cx="184731" cy="369332"/>
          </a:xfrm>
          <a:prstGeom prst="rect">
            <a:avLst/>
          </a:prstGeom>
          <a:noFill/>
        </p:spPr>
        <p:txBody>
          <a:bodyPr wrap="none" rtlCol="0">
            <a:spAutoFit/>
          </a:bodyPr>
          <a:lstStyle/>
          <a:p>
            <a:endParaRPr lang="el-GR" dirty="0"/>
          </a:p>
        </p:txBody>
      </p:sp>
      <p:sp>
        <p:nvSpPr>
          <p:cNvPr id="178178" name="AutoShape 2" descr="Αποτέλεσμα εικόνας για kim jones rat pie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8180" name="AutoShape 4" descr="Αποτέλεσμα εικόνας για kim jones rat piece"/>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8182" name="AutoShape 6" descr="Αποτέλεσμα εικόνας για kim jones rat piece"/>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8188" name="AutoShape 12" descr="Αποτέλεσμα εικόνας για kim jones rat pie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8192" name="Picture 16" descr="C:\Users\user\Desktop\Διδακτορικά\Ζώα\Φωτό για ppt\Kim Jones Rat piece.jpg"/>
          <p:cNvPicPr>
            <a:picLocks noChangeAspect="1" noChangeArrowheads="1"/>
          </p:cNvPicPr>
          <p:nvPr/>
        </p:nvPicPr>
        <p:blipFill>
          <a:blip r:embed="rId2" cstate="print"/>
          <a:srcRect/>
          <a:stretch>
            <a:fillRect/>
          </a:stretch>
        </p:blipFill>
        <p:spPr bwMode="auto">
          <a:xfrm>
            <a:off x="0" y="1556792"/>
            <a:ext cx="9144000" cy="5327789"/>
          </a:xfrm>
          <a:prstGeom prst="rect">
            <a:avLst/>
          </a:prstGeom>
          <a:noFill/>
        </p:spPr>
      </p:pic>
    </p:spTree>
  </p:cSld>
  <p:clrMapOvr>
    <a:masterClrMapping/>
  </p:clrMapOvr>
  <p:transition>
    <p:zoom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179202" name="AutoShape 2" descr="Αποτέλεσμα εικόνας για kim jones rat piece"/>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9204" name="AutoShape 4" descr="Αποτέλεσμα εικόνας για kim jones rat piece"/>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9206" name="AutoShape 6" descr="Αποτέλεσμα εικόνας για kim jones rat piece"/>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9208" name="AutoShape 8" descr="Αποτέλεσμα εικόνας για kim jones rat pie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9210" name="AutoShape 10" descr="Αποτέλεσμα εικόνας για kim jones rat pie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1" name="Rectangle 10"/>
          <p:cNvSpPr/>
          <p:nvPr/>
        </p:nvSpPr>
        <p:spPr>
          <a:xfrm>
            <a:off x="0" y="0"/>
            <a:ext cx="9144000" cy="6858000"/>
          </a:xfrm>
          <a:prstGeom prst="rect">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US" b="1" dirty="0">
                <a:solidFill>
                  <a:schemeClr val="bg1"/>
                </a:solidFill>
              </a:rPr>
              <a:t>				</a:t>
            </a:r>
          </a:p>
          <a:p>
            <a:pPr algn="ctr"/>
            <a:endParaRPr lang="en-US" b="1" dirty="0">
              <a:solidFill>
                <a:schemeClr val="bg1"/>
              </a:solidFill>
            </a:endParaRPr>
          </a:p>
          <a:p>
            <a:pPr algn="ctr"/>
            <a:r>
              <a:rPr lang="en-US" b="1" dirty="0">
                <a:solidFill>
                  <a:schemeClr val="bg1"/>
                </a:solidFill>
              </a:rPr>
              <a:t>				</a:t>
            </a:r>
            <a:endParaRPr lang="el-GR" b="1" dirty="0">
              <a:solidFill>
                <a:schemeClr val="bg1"/>
              </a:solidFill>
            </a:endParaRPr>
          </a:p>
          <a:p>
            <a:pPr algn="ctr"/>
            <a:endParaRPr lang="el-GR" b="1" dirty="0">
              <a:solidFill>
                <a:schemeClr val="bg1"/>
              </a:solidFill>
            </a:endParaRPr>
          </a:p>
        </p:txBody>
      </p:sp>
      <p:pic>
        <p:nvPicPr>
          <p:cNvPr id="12" name="Picture 10" descr="Σχετική εικόνα"/>
          <p:cNvPicPr>
            <a:picLocks noChangeAspect="1" noChangeArrowheads="1"/>
          </p:cNvPicPr>
          <p:nvPr/>
        </p:nvPicPr>
        <p:blipFill>
          <a:blip r:embed="rId2" cstate="print"/>
          <a:srcRect/>
          <a:stretch>
            <a:fillRect/>
          </a:stretch>
        </p:blipFill>
        <p:spPr bwMode="auto">
          <a:xfrm>
            <a:off x="-252536" y="764704"/>
            <a:ext cx="4104456" cy="6264696"/>
          </a:xfrm>
          <a:prstGeom prst="ellipse">
            <a:avLst/>
          </a:prstGeom>
          <a:ln>
            <a:noFill/>
          </a:ln>
          <a:effectLst>
            <a:softEdge rad="112500"/>
          </a:effectLst>
        </p:spPr>
      </p:pic>
      <p:sp>
        <p:nvSpPr>
          <p:cNvPr id="14" name="Rectangle 13"/>
          <p:cNvSpPr/>
          <p:nvPr/>
        </p:nvSpPr>
        <p:spPr>
          <a:xfrm>
            <a:off x="3851920" y="0"/>
            <a:ext cx="529208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l-GR" b="1" dirty="0"/>
              <a:t>«Θέλησα να δω εάν θα με σταματούσαν. […] Είπαν ότι ήμουν βάναυσος, όμως κανείς δεν προσπάθησε να το εμποδίσει, όταν μπορούσαν να το κάνουν</a:t>
            </a:r>
            <a:r>
              <a:rPr lang="en-US" b="1" dirty="0"/>
              <a:t>….</a:t>
            </a:r>
            <a:endParaRPr lang="el-GR" b="1" dirty="0"/>
          </a:p>
          <a:p>
            <a:r>
              <a:rPr lang="el-GR" b="1" dirty="0"/>
              <a:t> </a:t>
            </a:r>
          </a:p>
          <a:p>
            <a:r>
              <a:rPr lang="el-GR" b="1" dirty="0"/>
              <a:t> </a:t>
            </a:r>
          </a:p>
          <a:p>
            <a:r>
              <a:rPr lang="el-GR" b="1" dirty="0"/>
              <a:t>… βασάνισα τα ζώα μέχρι θανάτου, αλλά ήταν σημαντικό για μένα να βιώσω αυτήν την εμπειρία ως έργο τέχνης […] και το κοινό που πήγε να δει αυτήν την εμπειρία να έχει πράγματι τη μυρωδιά του θανάτου, αλλά και τον έλεγχο με κάποιον τρόπο. Μπορούσαν να με έχουν σταματήσει».</a:t>
            </a:r>
          </a:p>
        </p:txBody>
      </p:sp>
    </p:spTree>
  </p:cSld>
  <p:clrMapOvr>
    <a:masterClrMapping/>
  </p:clrMapOvr>
  <p:transition>
    <p:zoom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04" y="332656"/>
            <a:ext cx="184731" cy="369332"/>
          </a:xfrm>
          <a:prstGeom prst="rect">
            <a:avLst/>
          </a:prstGeom>
          <a:noFill/>
        </p:spPr>
        <p:txBody>
          <a:bodyPr wrap="none" rtlCol="0">
            <a:spAutoFit/>
          </a:bodyPr>
          <a:lstStyle/>
          <a:p>
            <a:endParaRPr lang="el-GR" dirty="0"/>
          </a:p>
        </p:txBody>
      </p:sp>
      <p:sp>
        <p:nvSpPr>
          <p:cNvPr id="5" name="Rectangle 4"/>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t>Ο </a:t>
            </a:r>
            <a:r>
              <a:rPr lang="en-US" sz="2400" b="1" dirty="0"/>
              <a:t>Jones </a:t>
            </a:r>
            <a:r>
              <a:rPr lang="el-GR" sz="2400" b="1" dirty="0"/>
              <a:t>προσπαθεί να εστιάσει την προσοχή σε ένα σημείο που δεν σχετίζεται με την κατηγορία που του απαγγέλθηκε: όχι τόσο στα δικά του φονικά ένστικτα αλλά στην αρρωστημένη ηδονοβλεψία του θανάτου, την </a:t>
            </a:r>
            <a:r>
              <a:rPr lang="el-GR" sz="2400" b="1" dirty="0" err="1">
                <a:solidFill>
                  <a:srgbClr val="FFC000"/>
                </a:solidFill>
              </a:rPr>
              <a:t>οφθαλμολαγνεία</a:t>
            </a:r>
            <a:r>
              <a:rPr lang="el-GR" sz="2400" b="1" dirty="0">
                <a:solidFill>
                  <a:srgbClr val="FFC000"/>
                </a:solidFill>
              </a:rPr>
              <a:t> της φρίκης</a:t>
            </a:r>
            <a:r>
              <a:rPr lang="el-GR" sz="2400" b="1" dirty="0"/>
              <a:t>. </a:t>
            </a:r>
          </a:p>
          <a:p>
            <a:pPr algn="ctr"/>
            <a:endParaRPr lang="el-GR" sz="2400" b="1" dirty="0"/>
          </a:p>
          <a:p>
            <a:pPr algn="ctr"/>
            <a:r>
              <a:rPr lang="el-GR" sz="2400" b="1" dirty="0"/>
              <a:t>«Τώρα με κατηγορούν εκ του ασφαλούς, με κατηγορούν, γιατί χρειάζονται ένα εξιλαστήριο θύμα για να καλύψουν τις ενοχές τους. Τον θέλησαν αυτόν τον τριπλό φόνο, παρόλη τη φρίκη του. Και εγώ είμαι αυτός που τον διέπραξα για χάρη τους». </a:t>
            </a:r>
          </a:p>
          <a:p>
            <a:pPr algn="ctr"/>
            <a:endParaRPr lang="el-GR" sz="2400" b="1" dirty="0"/>
          </a:p>
          <a:p>
            <a:pPr algn="ctr"/>
            <a:r>
              <a:rPr lang="el-GR" sz="2400" b="1" dirty="0"/>
              <a:t>Η φαυλότητα του επιχειρήματος συνοδεύεται βεβαίως και από τον συσχετισμό του </a:t>
            </a:r>
            <a:r>
              <a:rPr lang="en-US" sz="2400" b="1" i="1" dirty="0"/>
              <a:t>Rat Piece </a:t>
            </a:r>
            <a:r>
              <a:rPr lang="el-GR" sz="2400" b="1" dirty="0"/>
              <a:t>με τη συμμετοχή του πεζοναύτη Jones στον πόλεμο του Βιετνάμ την περίοδο 1967-1968 και από ένα περιστατικό επίθεσης αρουραίων στο αμερικάνικο στρατόπεδο, όπου οι πεζοναύτες τους αιχμαλώτισαν και τους έκαψαν. </a:t>
            </a:r>
          </a:p>
          <a:p>
            <a:pPr algn="ctr"/>
            <a:r>
              <a:rPr lang="el-GR" sz="2400" b="1" dirty="0"/>
              <a:t>Όμως η συμπάθεια για μια προσωπική πληγή, που ακόμα χαίνει, δεν μπορεί να εξηγήσει ηθικά, αισθητικά, ή άλλως πώς, έναν τέτοιον ηδονιστικό σαδισμό. </a:t>
            </a:r>
          </a:p>
          <a:p>
            <a:pPr algn="ctr"/>
            <a:endParaRPr lang="el-GR" sz="2400" b="1" dirty="0"/>
          </a:p>
        </p:txBody>
      </p:sp>
      <p:sp>
        <p:nvSpPr>
          <p:cNvPr id="7" name="TextBox 6"/>
          <p:cNvSpPr txBox="1"/>
          <p:nvPr/>
        </p:nvSpPr>
        <p:spPr>
          <a:xfrm>
            <a:off x="4211960" y="3789040"/>
            <a:ext cx="72008" cy="369332"/>
          </a:xfrm>
          <a:prstGeom prst="rect">
            <a:avLst/>
          </a:prstGeom>
          <a:noFill/>
        </p:spPr>
        <p:txBody>
          <a:bodyPr wrap="square" rtlCol="0">
            <a:spAutoFit/>
          </a:bodyPr>
          <a:lstStyle/>
          <a:p>
            <a:endParaRPr lang="el-GR" dirty="0"/>
          </a:p>
        </p:txBody>
      </p:sp>
    </p:spTree>
  </p:cSld>
  <p:clrMapOvr>
    <a:masterClrMapping/>
  </p:clrMapOvr>
  <p:transition>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2400" b="1" i="1" dirty="0"/>
              <a:t>Αμφισβητήσεις, συμφέροντα και προτιμήσεις</a:t>
            </a:r>
            <a:endParaRPr lang="el-GR" sz="2400" i="1" dirty="0"/>
          </a:p>
          <a:p>
            <a:endParaRPr lang="el-GR" i="1" dirty="0"/>
          </a:p>
          <a:p>
            <a:r>
              <a:rPr lang="el-GR" sz="2400" b="1" u="sng" dirty="0"/>
              <a:t>Κατά την ένταξη των ζώων σε </a:t>
            </a:r>
            <a:r>
              <a:rPr lang="el-GR" sz="2400" b="1" u="sng" dirty="0" err="1"/>
              <a:t>παραστασιακά</a:t>
            </a:r>
            <a:r>
              <a:rPr lang="el-GR" sz="2400" b="1" u="sng" dirty="0"/>
              <a:t> συγκείμενα, τι κερδίζει το θέατρο και τι τα ζώα; </a:t>
            </a:r>
          </a:p>
          <a:p>
            <a:endParaRPr lang="el-GR" sz="2400" b="1" dirty="0"/>
          </a:p>
          <a:p>
            <a:pPr marL="342900" indent="-342900">
              <a:buFont typeface="Arial" panose="020B0604020202020204" pitchFamily="34" charset="0"/>
              <a:buChar char="•"/>
            </a:pPr>
            <a:r>
              <a:rPr lang="el-GR" sz="2400" b="1" dirty="0"/>
              <a:t>Ενώ το ζώο προσφέρει πολλά στο θέατρο, το θέατρο τού ανταποδίδει ελάχιστα, όπως ελάχιστα συμβάλλει και στο «ζήτημα των ζώων», καθώς η εντονότερη παρακολούθηση παραστάσεων με ζώα επί σκηνής δεν έχει επιφέρει παρά ελάχιστες αλλαγές στον τρόπο με τον οποίο τα κοιτάζουμε ή τα κατανοούμε (</a:t>
            </a:r>
            <a:r>
              <a:rPr lang="en-US" sz="2400" b="1" dirty="0"/>
              <a:t>Lourdes Orozco</a:t>
            </a:r>
            <a:r>
              <a:rPr lang="el-GR" sz="2400" b="1" dirty="0"/>
              <a:t>).</a:t>
            </a:r>
            <a:r>
              <a:rPr lang="el-GR" sz="2400" b="1" baseline="30000" dirty="0"/>
              <a:t> </a:t>
            </a:r>
          </a:p>
          <a:p>
            <a:pPr marL="342900" indent="-342900">
              <a:buFont typeface="Arial" panose="020B0604020202020204" pitchFamily="34" charset="0"/>
              <a:buChar char="•"/>
            </a:pPr>
            <a:endParaRPr lang="el-GR" sz="2400" b="1" baseline="30000" dirty="0"/>
          </a:p>
          <a:p>
            <a:pPr marL="342900" indent="-342900">
              <a:buFont typeface="Arial" panose="020B0604020202020204" pitchFamily="34" charset="0"/>
              <a:buChar char="•"/>
            </a:pPr>
            <a:r>
              <a:rPr lang="el-GR" sz="2400" b="1" dirty="0"/>
              <a:t>Είναι υποκριτική η στάση των καλλιτεχνών που φθάνουν στη σφαγή των ζώων επί σκηνής για «καλλιτεχνικούς» σκοπούς τη στιγμή που στην καθημερινή μας ζωή διαδραματίζεται ένα ολοκαύτωμα των ζώων </a:t>
            </a:r>
            <a:r>
              <a:rPr lang="el-GR" sz="2400" b="1" dirty="0">
                <a:latin typeface="+mj-lt"/>
              </a:rPr>
              <a:t>(</a:t>
            </a:r>
            <a:r>
              <a:rPr lang="en-US" sz="2400" b="1" dirty="0" err="1">
                <a:latin typeface="+mj-lt"/>
              </a:rPr>
              <a:t>Suzana</a:t>
            </a:r>
            <a:r>
              <a:rPr lang="en-US" sz="2400" b="1" dirty="0">
                <a:latin typeface="+mj-lt"/>
              </a:rPr>
              <a:t> </a:t>
            </a:r>
            <a:r>
              <a:rPr lang="en-US" sz="2400" b="1" dirty="0" err="1">
                <a:latin typeface="+mj-lt"/>
              </a:rPr>
              <a:t>Marjani</a:t>
            </a:r>
            <a:r>
              <a:rPr lang="el-GR" sz="2400" b="1" dirty="0">
                <a:latin typeface="+mj-lt"/>
              </a:rPr>
              <a:t>ć).</a:t>
            </a:r>
            <a:r>
              <a:rPr lang="en-US" sz="2400" b="1" dirty="0">
                <a:latin typeface="+mj-lt"/>
              </a:rPr>
              <a:t> </a:t>
            </a:r>
            <a:endParaRPr lang="el-GR" sz="2400" b="1" dirty="0">
              <a:latin typeface="+mj-lt"/>
            </a:endParaRPr>
          </a:p>
          <a:p>
            <a:pPr marL="342900" indent="-342900">
              <a:buFont typeface="Arial" panose="020B0604020202020204" pitchFamily="34" charset="0"/>
              <a:buChar char="•"/>
            </a:pPr>
            <a:endParaRPr lang="el-GR" sz="2400" b="1" dirty="0"/>
          </a:p>
          <a:p>
            <a:pPr marL="342900" indent="-342900">
              <a:buFont typeface="Arial" panose="020B0604020202020204" pitchFamily="34" charset="0"/>
              <a:buChar char="•"/>
            </a:pPr>
            <a:r>
              <a:rPr lang="el-GR" sz="2400" b="1" dirty="0"/>
              <a:t>Η </a:t>
            </a:r>
            <a:r>
              <a:rPr lang="en-US" sz="2400" b="1" dirty="0"/>
              <a:t>Rachel Rosenthal</a:t>
            </a:r>
            <a:r>
              <a:rPr lang="el-GR" sz="2400" b="1" dirty="0"/>
              <a:t>: «ανθρώπινη επιθυμία να ελέγξει τη φύση και επιδίωξη διατήρησης μιας ορθολογιστικής ή ανδρικής θέσης ανωτερότητας μέσω της ηγεμονίας στον μη ανθρώπινο κόσμο». </a:t>
            </a:r>
          </a:p>
        </p:txBody>
      </p:sp>
    </p:spTree>
  </p:cSld>
  <p:clrMapOvr>
    <a:masterClrMapping/>
  </p:clrMapOvr>
  <p:transition>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l-GR" sz="2400" b="1" dirty="0"/>
              <a:t>Ο </a:t>
            </a:r>
            <a:r>
              <a:rPr lang="el-GR" sz="2400" b="1" dirty="0" err="1"/>
              <a:t>David</a:t>
            </a:r>
            <a:r>
              <a:rPr lang="el-GR" sz="2400" b="1" dirty="0"/>
              <a:t> </a:t>
            </a:r>
            <a:r>
              <a:rPr lang="el-GR" sz="2400" b="1" dirty="0" err="1"/>
              <a:t>Foster</a:t>
            </a:r>
            <a:r>
              <a:rPr lang="el-GR" sz="2400" b="1" dirty="0"/>
              <a:t> </a:t>
            </a:r>
            <a:r>
              <a:rPr lang="el-GR" sz="2400" b="1" dirty="0" err="1"/>
              <a:t>Wallace</a:t>
            </a:r>
            <a:r>
              <a:rPr lang="el-GR" sz="2400" b="1" dirty="0"/>
              <a:t>: η εκδήλωση μιας </a:t>
            </a:r>
            <a:r>
              <a:rPr lang="el-GR" sz="2400" b="1" i="1" dirty="0"/>
              <a:t>προτίμησης</a:t>
            </a:r>
            <a:r>
              <a:rPr lang="el-GR" sz="2400" b="1" dirty="0"/>
              <a:t> (</a:t>
            </a:r>
            <a:r>
              <a:rPr lang="en-US" sz="2400" b="1" dirty="0"/>
              <a:t>preference</a:t>
            </a:r>
            <a:r>
              <a:rPr lang="el-GR" sz="2400" b="1" dirty="0"/>
              <a:t>) από τα ζώα είναι μια καλή παρακίνηση για να αναθεωρήσουμε τα κριτήρια με τα οποία αξιολογούμε τη μεταχείρισή </a:t>
            </a:r>
          </a:p>
          <a:p>
            <a:r>
              <a:rPr lang="el-GR" sz="2400" b="1" dirty="0"/>
              <a:t>τους επί σκηνής ή εκτός αυτής. </a:t>
            </a:r>
          </a:p>
          <a:p>
            <a:r>
              <a:rPr lang="el-GR" sz="2400" b="1" dirty="0"/>
              <a:t>Ενώ το συμφέρον ανήκει στη φυλογενετική </a:t>
            </a:r>
          </a:p>
          <a:p>
            <a:r>
              <a:rPr lang="el-GR" sz="2400" b="1" dirty="0"/>
              <a:t>αλυσίδα του είδους, η </a:t>
            </a:r>
            <a:r>
              <a:rPr lang="el-GR" sz="2400" b="1" i="1" dirty="0"/>
              <a:t>προτίμηση</a:t>
            </a:r>
            <a:r>
              <a:rPr lang="el-GR" sz="2400" b="1" dirty="0"/>
              <a:t> αφορά </a:t>
            </a:r>
          </a:p>
          <a:p>
            <a:r>
              <a:rPr lang="el-GR" sz="2400" b="1" dirty="0"/>
              <a:t>στην οντογενετική πορεία του ατόμου και </a:t>
            </a:r>
          </a:p>
          <a:p>
            <a:r>
              <a:rPr lang="el-GR" sz="2400" b="1" dirty="0"/>
              <a:t>είναι η εξατομικευμένη </a:t>
            </a:r>
            <a:r>
              <a:rPr lang="en-US" sz="2400" b="1" dirty="0"/>
              <a:t>in situ</a:t>
            </a:r>
            <a:r>
              <a:rPr lang="el-GR" sz="2400" b="1" dirty="0"/>
              <a:t> </a:t>
            </a:r>
          </a:p>
          <a:p>
            <a:r>
              <a:rPr lang="el-GR" sz="2400" b="1" dirty="0"/>
              <a:t>εκδήλωση/επιτέλεση του συμφέροντος. </a:t>
            </a:r>
          </a:p>
          <a:p>
            <a:r>
              <a:rPr lang="el-GR" sz="2400" b="1" dirty="0"/>
              <a:t>Ως εκ τούτου, η προτίμηση συνδυάζεται </a:t>
            </a:r>
          </a:p>
          <a:p>
            <a:r>
              <a:rPr lang="el-GR" sz="2400" b="1" dirty="0"/>
              <a:t>καλύτερα με την εξατομικευμένη </a:t>
            </a:r>
          </a:p>
          <a:p>
            <a:r>
              <a:rPr lang="el-GR" sz="2400" b="1" dirty="0"/>
              <a:t>αντιμετώπιση των ζώων και το άνοιγμα </a:t>
            </a:r>
          </a:p>
          <a:p>
            <a:r>
              <a:rPr lang="el-GR" sz="2400" b="1" dirty="0"/>
              <a:t>στην «ετερογενή πολλαπλότητα </a:t>
            </a:r>
          </a:p>
          <a:p>
            <a:r>
              <a:rPr lang="el-GR" sz="2400" b="1" dirty="0"/>
              <a:t>έμβιων όντων» που προτείνει ο </a:t>
            </a:r>
            <a:r>
              <a:rPr lang="en-US" sz="2400" b="1" dirty="0"/>
              <a:t>Derrida</a:t>
            </a:r>
            <a:r>
              <a:rPr lang="el-GR" sz="2400" b="1" dirty="0"/>
              <a:t>.</a:t>
            </a:r>
          </a:p>
          <a:p>
            <a:endParaRPr lang="el-GR" sz="2400" b="1" dirty="0"/>
          </a:p>
        </p:txBody>
      </p:sp>
      <p:pic>
        <p:nvPicPr>
          <p:cNvPr id="200706" name="Picture 2" descr="Αποτέλεσμα εικόνας για David Foster Wallace"/>
          <p:cNvPicPr>
            <a:picLocks noChangeAspect="1" noChangeArrowheads="1"/>
          </p:cNvPicPr>
          <p:nvPr/>
        </p:nvPicPr>
        <p:blipFill>
          <a:blip r:embed="rId2" cstate="print"/>
          <a:srcRect/>
          <a:stretch>
            <a:fillRect/>
          </a:stretch>
        </p:blipFill>
        <p:spPr bwMode="auto">
          <a:xfrm>
            <a:off x="5220072" y="1412776"/>
            <a:ext cx="3923928" cy="4968552"/>
          </a:xfrm>
          <a:prstGeom prst="rect">
            <a:avLst/>
          </a:prstGeom>
          <a:ln>
            <a:noFill/>
          </a:ln>
          <a:effectLst>
            <a:softEdge rad="112500"/>
          </a:effectLst>
        </p:spPr>
      </p:pic>
    </p:spTree>
  </p:cSld>
  <p:clrMapOvr>
    <a:masterClrMapping/>
  </p:clrMapOvr>
  <p:transition>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2050" name="Picture 2" descr="C:\Users\user\Desktop\Διδακτορικά\Ζώα\Φωτό για ppt\Vargas starving-dog-art2.jpg"/>
          <p:cNvPicPr>
            <a:picLocks noChangeAspect="1" noChangeArrowheads="1"/>
          </p:cNvPicPr>
          <p:nvPr/>
        </p:nvPicPr>
        <p:blipFill>
          <a:blip r:embed="rId2" cstate="print"/>
          <a:srcRect/>
          <a:stretch>
            <a:fillRect/>
          </a:stretch>
        </p:blipFill>
        <p:spPr bwMode="auto">
          <a:xfrm>
            <a:off x="0" y="-5080"/>
            <a:ext cx="9144000" cy="6868160"/>
          </a:xfrm>
          <a:prstGeom prst="rect">
            <a:avLst/>
          </a:prstGeom>
          <a:noFill/>
        </p:spPr>
      </p:pic>
      <p:sp>
        <p:nvSpPr>
          <p:cNvPr id="5" name="TextBox 4"/>
          <p:cNvSpPr txBox="1"/>
          <p:nvPr/>
        </p:nvSpPr>
        <p:spPr>
          <a:xfrm>
            <a:off x="838200" y="228600"/>
            <a:ext cx="5136599" cy="923330"/>
          </a:xfrm>
          <a:prstGeom prst="rect">
            <a:avLst/>
          </a:prstGeom>
          <a:noFill/>
        </p:spPr>
        <p:txBody>
          <a:bodyPr wrap="none" rtlCol="0">
            <a:spAutoFit/>
          </a:bodyPr>
          <a:lstStyle/>
          <a:p>
            <a:r>
              <a:rPr lang="fr-FR" b="1" dirty="0">
                <a:solidFill>
                  <a:schemeClr val="bg1"/>
                </a:solidFill>
                <a:latin typeface="Garamond" pitchFamily="18" charset="0"/>
              </a:rPr>
              <a:t>Guillermo « Habacuc » Vargas, </a:t>
            </a:r>
            <a:r>
              <a:rPr lang="fr-FR" b="1" dirty="0" err="1">
                <a:solidFill>
                  <a:schemeClr val="bg1"/>
                </a:solidFill>
                <a:latin typeface="Garamond" pitchFamily="18" charset="0"/>
              </a:rPr>
              <a:t>Starving</a:t>
            </a:r>
            <a:r>
              <a:rPr lang="fr-FR" b="1" dirty="0">
                <a:solidFill>
                  <a:schemeClr val="bg1"/>
                </a:solidFill>
                <a:latin typeface="Garamond" pitchFamily="18" charset="0"/>
              </a:rPr>
              <a:t> dog, 2007,</a:t>
            </a:r>
            <a:endParaRPr lang="el-GR" b="1" dirty="0">
              <a:solidFill>
                <a:schemeClr val="bg1"/>
              </a:solidFill>
              <a:latin typeface="Garamond" pitchFamily="18" charset="0"/>
            </a:endParaRPr>
          </a:p>
          <a:p>
            <a:r>
              <a:rPr lang="fr-FR" b="1" dirty="0">
                <a:solidFill>
                  <a:schemeClr val="bg1"/>
                </a:solidFill>
                <a:latin typeface="Garamond" pitchFamily="18" charset="0"/>
              </a:rPr>
              <a:t> </a:t>
            </a:r>
            <a:r>
              <a:rPr lang="el-GR" b="1" dirty="0">
                <a:solidFill>
                  <a:schemeClr val="bg1"/>
                </a:solidFill>
                <a:latin typeface="Garamond" pitchFamily="18" charset="0"/>
              </a:rPr>
              <a:t>«</a:t>
            </a:r>
            <a:r>
              <a:rPr lang="fr-FR" b="1" dirty="0">
                <a:solidFill>
                  <a:schemeClr val="bg1"/>
                </a:solidFill>
                <a:latin typeface="Garamond" pitchFamily="18" charset="0"/>
              </a:rPr>
              <a:t>Eres </a:t>
            </a:r>
            <a:r>
              <a:rPr lang="fr-FR" b="1" dirty="0" err="1">
                <a:solidFill>
                  <a:schemeClr val="bg1"/>
                </a:solidFill>
                <a:latin typeface="Garamond" pitchFamily="18" charset="0"/>
              </a:rPr>
              <a:t>lo</a:t>
            </a:r>
            <a:r>
              <a:rPr lang="fr-FR" b="1" dirty="0">
                <a:solidFill>
                  <a:schemeClr val="bg1"/>
                </a:solidFill>
                <a:latin typeface="Garamond" pitchFamily="18" charset="0"/>
              </a:rPr>
              <a:t> que </a:t>
            </a:r>
            <a:r>
              <a:rPr lang="fr-FR" b="1" dirty="0" err="1">
                <a:solidFill>
                  <a:schemeClr val="bg1"/>
                </a:solidFill>
                <a:latin typeface="Garamond" pitchFamily="18" charset="0"/>
              </a:rPr>
              <a:t>lees</a:t>
            </a:r>
            <a:r>
              <a:rPr lang="el-GR" b="1" dirty="0">
                <a:solidFill>
                  <a:schemeClr val="bg1"/>
                </a:solidFill>
                <a:latin typeface="Garamond" pitchFamily="18" charset="0"/>
              </a:rPr>
              <a:t>»</a:t>
            </a:r>
          </a:p>
          <a:p>
            <a:endParaRPr lang="el-GR" dirty="0"/>
          </a:p>
        </p:txBody>
      </p:sp>
    </p:spTree>
  </p:cSld>
  <p:clrMapOvr>
    <a:masterClrMapping/>
  </p:clrMapOvr>
  <p:transition>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44624"/>
            <a:ext cx="9144000" cy="6120680"/>
          </a:xfrm>
        </p:spPr>
        <p:txBody>
          <a:bodyPr>
            <a:normAutofit/>
          </a:bodyPr>
          <a:lstStyle/>
          <a:p>
            <a:pPr marL="0" indent="0">
              <a:buNone/>
            </a:pPr>
            <a:r>
              <a:rPr lang="el-GR" sz="2400" b="1" dirty="0">
                <a:solidFill>
                  <a:srgbClr val="F9F7D3"/>
                </a:solidFill>
              </a:rPr>
              <a:t>Ακόμα και εάν δεχθούμε ότι ο σκύλος που είχε χρησιμοποιήσει ο </a:t>
            </a:r>
            <a:r>
              <a:rPr lang="el-GR" sz="2400" b="1" dirty="0" err="1">
                <a:solidFill>
                  <a:srgbClr val="F9F7D3"/>
                </a:solidFill>
              </a:rPr>
              <a:t>Κοσταρικανός</a:t>
            </a:r>
            <a:r>
              <a:rPr lang="el-GR" sz="2400" b="1" dirty="0">
                <a:solidFill>
                  <a:srgbClr val="F9F7D3"/>
                </a:solidFill>
              </a:rPr>
              <a:t> </a:t>
            </a:r>
            <a:r>
              <a:rPr lang="fr-FR" sz="2400" b="1" dirty="0">
                <a:solidFill>
                  <a:srgbClr val="F9F7D3"/>
                </a:solidFill>
              </a:rPr>
              <a:t>Guillermo</a:t>
            </a:r>
            <a:r>
              <a:rPr lang="el-GR" sz="2400" b="1" dirty="0">
                <a:solidFill>
                  <a:srgbClr val="F9F7D3"/>
                </a:solidFill>
              </a:rPr>
              <a:t> «</a:t>
            </a:r>
            <a:r>
              <a:rPr lang="fr-FR" sz="2400" b="1" dirty="0">
                <a:solidFill>
                  <a:srgbClr val="F9F7D3"/>
                </a:solidFill>
              </a:rPr>
              <a:t>Habacuc</a:t>
            </a:r>
            <a:r>
              <a:rPr lang="el-GR" sz="2400" b="1" dirty="0">
                <a:solidFill>
                  <a:srgbClr val="F9F7D3"/>
                </a:solidFill>
              </a:rPr>
              <a:t>» </a:t>
            </a:r>
            <a:r>
              <a:rPr lang="fr-FR" sz="2400" b="1" dirty="0">
                <a:solidFill>
                  <a:srgbClr val="F9F7D3"/>
                </a:solidFill>
              </a:rPr>
              <a:t>Vargas </a:t>
            </a:r>
            <a:r>
              <a:rPr lang="el-GR" sz="2400" b="1" dirty="0">
                <a:solidFill>
                  <a:srgbClr val="F9F7D3"/>
                </a:solidFill>
              </a:rPr>
              <a:t>στην εγκατάσταση </a:t>
            </a:r>
            <a:r>
              <a:rPr lang="fr-FR" sz="2400" b="1" i="1" dirty="0">
                <a:solidFill>
                  <a:srgbClr val="F9F7D3"/>
                </a:solidFill>
              </a:rPr>
              <a:t>Eres Lo Que Lees</a:t>
            </a:r>
            <a:r>
              <a:rPr lang="fr-FR" sz="2400" b="1" dirty="0">
                <a:solidFill>
                  <a:srgbClr val="F9F7D3"/>
                </a:solidFill>
              </a:rPr>
              <a:t> </a:t>
            </a:r>
            <a:r>
              <a:rPr lang="el-GR" sz="2400" b="1" dirty="0">
                <a:solidFill>
                  <a:srgbClr val="F9F7D3"/>
                </a:solidFill>
              </a:rPr>
              <a:t>(</a:t>
            </a:r>
            <a:r>
              <a:rPr lang="el-GR" sz="2400" b="1" i="1" dirty="0">
                <a:solidFill>
                  <a:srgbClr val="F9F7D3"/>
                </a:solidFill>
              </a:rPr>
              <a:t>Είστε αυτό που διαβάζετε</a:t>
            </a:r>
            <a:r>
              <a:rPr lang="el-GR" sz="2400" b="1" dirty="0">
                <a:solidFill>
                  <a:srgbClr val="F9F7D3"/>
                </a:solidFill>
              </a:rPr>
              <a:t>) στις 17 Αυγούστου 2007 στη γκαλερί </a:t>
            </a:r>
            <a:r>
              <a:rPr lang="el-GR" sz="2400" b="1" dirty="0" err="1">
                <a:solidFill>
                  <a:srgbClr val="F9F7D3"/>
                </a:solidFill>
              </a:rPr>
              <a:t>Códice</a:t>
            </a:r>
            <a:r>
              <a:rPr lang="el-GR" sz="2400" b="1" dirty="0">
                <a:solidFill>
                  <a:srgbClr val="F9F7D3"/>
                </a:solidFill>
              </a:rPr>
              <a:t> της </a:t>
            </a:r>
            <a:r>
              <a:rPr lang="el-GR" sz="2400" b="1" dirty="0" err="1">
                <a:solidFill>
                  <a:srgbClr val="F9F7D3"/>
                </a:solidFill>
              </a:rPr>
              <a:t>Managua</a:t>
            </a:r>
            <a:r>
              <a:rPr lang="el-GR" sz="2400" b="1" dirty="0">
                <a:solidFill>
                  <a:srgbClr val="F9F7D3"/>
                </a:solidFill>
              </a:rPr>
              <a:t> στη Νικαράγουα, ήταν ετοιμοθάνατος από ασιτία στους δρόμους και ότι δεν μπορούσε να βρει καταφύγιο, αυτό δεν σημαίνει ότι δεν έπρεπε να πάει πουθενά αλλού παρά στη γκαλερί, για να πεθάνει δεμένος στον τοίχο, εκεί, υπό το βλέμμα του </a:t>
            </a:r>
            <a:r>
              <a:rPr lang="en-US" sz="2400" b="1" dirty="0">
                <a:solidFill>
                  <a:srgbClr val="F9F7D3"/>
                </a:solidFill>
              </a:rPr>
              <a:t>Vargas</a:t>
            </a:r>
            <a:r>
              <a:rPr lang="el-GR" sz="2400" b="1" dirty="0">
                <a:solidFill>
                  <a:srgbClr val="F9F7D3"/>
                </a:solidFill>
              </a:rPr>
              <a:t> και των άλλων «πολιτισμένων» θεατών, από πείνα και δίψα.</a:t>
            </a:r>
          </a:p>
          <a:p>
            <a:pPr>
              <a:buNone/>
            </a:pPr>
            <a:r>
              <a:rPr lang="el-GR" sz="2400" b="1" dirty="0">
                <a:solidFill>
                  <a:srgbClr val="F9F7D3"/>
                </a:solidFill>
              </a:rPr>
              <a:t>Η σκληρή ειρωνεία είναι ότι πάνω </a:t>
            </a:r>
          </a:p>
          <a:p>
            <a:pPr>
              <a:buNone/>
            </a:pPr>
            <a:r>
              <a:rPr lang="el-GR" sz="2400" b="1" dirty="0">
                <a:solidFill>
                  <a:srgbClr val="F9F7D3"/>
                </a:solidFill>
              </a:rPr>
              <a:t>στον τοίχο είχε σχηματιστεί με </a:t>
            </a:r>
          </a:p>
          <a:p>
            <a:pPr>
              <a:buNone/>
            </a:pPr>
            <a:r>
              <a:rPr lang="el-GR" sz="2400" b="1" dirty="0">
                <a:solidFill>
                  <a:srgbClr val="F9F7D3"/>
                </a:solidFill>
              </a:rPr>
              <a:t>γράμματα, σχηματισμένα από </a:t>
            </a:r>
          </a:p>
          <a:p>
            <a:pPr>
              <a:buNone/>
            </a:pPr>
            <a:r>
              <a:rPr lang="el-GR" sz="2400" b="1" dirty="0">
                <a:solidFill>
                  <a:srgbClr val="F9F7D3"/>
                </a:solidFill>
              </a:rPr>
              <a:t>σκυλοτροφή, η επιγραφή που </a:t>
            </a:r>
          </a:p>
          <a:p>
            <a:pPr>
              <a:buNone/>
            </a:pPr>
            <a:r>
              <a:rPr lang="el-GR" sz="2400" b="1" dirty="0">
                <a:solidFill>
                  <a:srgbClr val="F9F7D3"/>
                </a:solidFill>
              </a:rPr>
              <a:t>είναι και ο τίτλος της εγκατάστασης:</a:t>
            </a:r>
          </a:p>
          <a:p>
            <a:pPr>
              <a:buNone/>
            </a:pPr>
            <a:r>
              <a:rPr lang="el-GR" sz="2400" b="1" dirty="0">
                <a:solidFill>
                  <a:srgbClr val="F9F7D3"/>
                </a:solidFill>
              </a:rPr>
              <a:t>«Είστε αυτό που διαβάζετε». </a:t>
            </a:r>
          </a:p>
          <a:p>
            <a:pPr>
              <a:buNone/>
            </a:pPr>
            <a:r>
              <a:rPr lang="el-GR" sz="2400" b="1" dirty="0">
                <a:solidFill>
                  <a:srgbClr val="F9F7D3"/>
                </a:solidFill>
              </a:rPr>
              <a:t>Τέτοια επινόηση</a:t>
            </a:r>
            <a:r>
              <a:rPr lang="fr-FR" sz="2400" b="1" dirty="0">
                <a:solidFill>
                  <a:srgbClr val="F9F7D3"/>
                </a:solidFill>
              </a:rPr>
              <a:t>!</a:t>
            </a:r>
            <a:endParaRPr lang="el-GR" sz="2400" b="1" dirty="0">
              <a:solidFill>
                <a:srgbClr val="F9F7D3"/>
              </a:solidFill>
            </a:endParaRPr>
          </a:p>
        </p:txBody>
      </p:sp>
      <p:sp>
        <p:nvSpPr>
          <p:cNvPr id="6" name="TextBox 5"/>
          <p:cNvSpPr txBox="1"/>
          <p:nvPr/>
        </p:nvSpPr>
        <p:spPr>
          <a:xfrm>
            <a:off x="107504" y="332656"/>
            <a:ext cx="184731" cy="369332"/>
          </a:xfrm>
          <a:prstGeom prst="rect">
            <a:avLst/>
          </a:prstGeom>
          <a:noFill/>
        </p:spPr>
        <p:txBody>
          <a:bodyPr wrap="none" rtlCol="0">
            <a:spAutoFit/>
          </a:bodyPr>
          <a:lstStyle/>
          <a:p>
            <a:endParaRPr lang="el-GR" dirty="0"/>
          </a:p>
        </p:txBody>
      </p:sp>
      <p:sp>
        <p:nvSpPr>
          <p:cNvPr id="136194" name="AutoShape 2" descr="Αποτέλεσμα εικόνας για Klaus Michael Grüber Βάκχες 1974"/>
          <p:cNvSpPr>
            <a:spLocks noChangeAspect="1" noChangeArrowheads="1"/>
          </p:cNvSpPr>
          <p:nvPr/>
        </p:nvSpPr>
        <p:spPr bwMode="auto">
          <a:xfrm>
            <a:off x="155575" y="-1935163"/>
            <a:ext cx="6667500" cy="40386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 name="Picture 2" descr="C:\Users\user\Desktop\Διδακτορικά\Ζώα\Φωτό για ppt\Vargas starving-dog-art2.jpg"/>
          <p:cNvPicPr>
            <a:picLocks noChangeAspect="1" noChangeArrowheads="1"/>
          </p:cNvPicPr>
          <p:nvPr/>
        </p:nvPicPr>
        <p:blipFill>
          <a:blip r:embed="rId2" cstate="print"/>
          <a:srcRect/>
          <a:stretch>
            <a:fillRect/>
          </a:stretch>
        </p:blipFill>
        <p:spPr bwMode="auto">
          <a:xfrm>
            <a:off x="4770500" y="3140968"/>
            <a:ext cx="4373500" cy="3717032"/>
          </a:xfrm>
          <a:prstGeom prst="rect">
            <a:avLst/>
          </a:prstGeom>
          <a:ln>
            <a:noFill/>
          </a:ln>
          <a:effectLst>
            <a:softEdge rad="112500"/>
          </a:effectLst>
        </p:spPr>
      </p:pic>
    </p:spTree>
  </p:cSld>
  <p:clrMapOvr>
    <a:masterClrMapping/>
  </p:clrMapOvr>
  <p:transition>
    <p:zoom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04" y="332656"/>
            <a:ext cx="184731" cy="369332"/>
          </a:xfrm>
          <a:prstGeom prst="rect">
            <a:avLst/>
          </a:prstGeom>
          <a:noFill/>
        </p:spPr>
        <p:txBody>
          <a:bodyPr wrap="none" rtlCol="0">
            <a:spAutoFit/>
          </a:bodyPr>
          <a:lstStyle/>
          <a:p>
            <a:endParaRPr lang="el-GR" dirty="0"/>
          </a:p>
        </p:txBody>
      </p:sp>
      <p:sp>
        <p:nvSpPr>
          <p:cNvPr id="136194" name="AutoShape 2" descr="Αποτέλεσμα εικόνας για Klaus Michael Grüber Βάκχες 1974"/>
          <p:cNvSpPr>
            <a:spLocks noChangeAspect="1" noChangeArrowheads="1"/>
          </p:cNvSpPr>
          <p:nvPr/>
        </p:nvSpPr>
        <p:spPr bwMode="auto">
          <a:xfrm>
            <a:off x="155575" y="-1935163"/>
            <a:ext cx="6667500" cy="40386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4082" name="Picture 2" descr="Αποτέλεσμα εικόνας για Guillermo Habacuc Vargas"/>
          <p:cNvPicPr>
            <a:picLocks noChangeAspect="1" noChangeArrowheads="1"/>
          </p:cNvPicPr>
          <p:nvPr/>
        </p:nvPicPr>
        <p:blipFill>
          <a:blip r:embed="rId2" cstate="print"/>
          <a:srcRect/>
          <a:stretch>
            <a:fillRect/>
          </a:stretch>
        </p:blipFill>
        <p:spPr bwMode="auto">
          <a:xfrm>
            <a:off x="5652120" y="2132856"/>
            <a:ext cx="3491879" cy="3131840"/>
          </a:xfrm>
          <a:prstGeom prst="rect">
            <a:avLst/>
          </a:prstGeom>
          <a:noFill/>
        </p:spPr>
      </p:pic>
      <p:sp>
        <p:nvSpPr>
          <p:cNvPr id="7" name="TextBox 6"/>
          <p:cNvSpPr txBox="1"/>
          <p:nvPr/>
        </p:nvSpPr>
        <p:spPr>
          <a:xfrm>
            <a:off x="2411760" y="1340768"/>
            <a:ext cx="720080" cy="369332"/>
          </a:xfrm>
          <a:prstGeom prst="rect">
            <a:avLst/>
          </a:prstGeom>
          <a:noFill/>
        </p:spPr>
        <p:txBody>
          <a:bodyPr wrap="square" rtlCol="0">
            <a:spAutoFit/>
          </a:bodyPr>
          <a:lstStyle/>
          <a:p>
            <a:endParaRPr lang="el-GR" dirty="0"/>
          </a:p>
        </p:txBody>
      </p:sp>
      <p:sp>
        <p:nvSpPr>
          <p:cNvPr id="8" name="Oval Callout 7"/>
          <p:cNvSpPr/>
          <p:nvPr/>
        </p:nvSpPr>
        <p:spPr>
          <a:xfrm>
            <a:off x="-324544" y="-531440"/>
            <a:ext cx="5976664" cy="7389440"/>
          </a:xfrm>
          <a:prstGeom prst="wedgeEllipseCallout">
            <a:avLst>
              <a:gd name="adj1" fmla="val 65915"/>
              <a:gd name="adj2" fmla="val 1789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b="1" dirty="0"/>
              <a:t>Γεια σε όλους. Το όνομά μου είναι </a:t>
            </a:r>
            <a:r>
              <a:rPr lang="en-US" b="1" dirty="0"/>
              <a:t>Guillermo </a:t>
            </a:r>
            <a:r>
              <a:rPr lang="en-US" b="1" dirty="0" err="1"/>
              <a:t>Habacuc</a:t>
            </a:r>
            <a:r>
              <a:rPr lang="en-US" b="1" dirty="0"/>
              <a:t> Vargas</a:t>
            </a:r>
            <a:r>
              <a:rPr lang="el-GR" b="1" dirty="0"/>
              <a:t>. Είμαι 50 χρονών και καλλιτέχνης. Προσφάτως δέχτηκα κριτική για το έργο μου που τιτλοφορείται «</a:t>
            </a:r>
            <a:r>
              <a:rPr lang="en-US" b="1" dirty="0" err="1"/>
              <a:t>Eres</a:t>
            </a:r>
            <a:r>
              <a:rPr lang="en-US" b="1" dirty="0"/>
              <a:t> lo </a:t>
            </a:r>
            <a:r>
              <a:rPr lang="en-US" b="1" dirty="0" err="1"/>
              <a:t>que</a:t>
            </a:r>
            <a:r>
              <a:rPr lang="en-US" b="1" dirty="0"/>
              <a:t> lees</a:t>
            </a:r>
            <a:r>
              <a:rPr lang="el-GR" b="1" dirty="0"/>
              <a:t>», το οποίο παρουσιάζει ένα σκύλο με το όνομα «</a:t>
            </a:r>
            <a:r>
              <a:rPr lang="en-US" b="1" dirty="0"/>
              <a:t>Nativity</a:t>
            </a:r>
            <a:r>
              <a:rPr lang="el-GR" b="1" dirty="0"/>
              <a:t>». Επιδίωξη του έργου δεν ήταν να προκαλέσει κανενός είδους ενόχληση στο φτωχό, αθώο πλάσμα, αλλά μάλλον να απεικονίσει μια θέση. Στην πόλη μου </a:t>
            </a:r>
            <a:r>
              <a:rPr lang="en-US" b="1" dirty="0"/>
              <a:t>San Jose</a:t>
            </a:r>
            <a:r>
              <a:rPr lang="el-GR" b="1" dirty="0"/>
              <a:t>, στην </a:t>
            </a:r>
            <a:r>
              <a:rPr lang="en-US" b="1" dirty="0"/>
              <a:t>Costa Rica</a:t>
            </a:r>
            <a:r>
              <a:rPr lang="el-GR" b="1" dirty="0"/>
              <a:t>, δεκάδες χιλιάδες αδέσποτα σκυλιά λιμοκτονούν και πεθαίνουν άρρωστα κάθε χρόνο στους δρόμους και κανείς δεν τα σκέφτεται. Τώρα, εάν επιδεικνύεις δημόσια ένα από αυτά τα λιμοκτονούντα πλάσματα, όπως είναι η περίπτωση της </a:t>
            </a:r>
            <a:r>
              <a:rPr lang="en-US" b="1" dirty="0"/>
              <a:t>Nativity</a:t>
            </a:r>
            <a:r>
              <a:rPr lang="el-GR" b="1" dirty="0"/>
              <a:t>, αυτό δημιουργεί μιαν αντίδραση που προκαλεί μεγάλη υποκρισία σε όλους μας. Η </a:t>
            </a:r>
            <a:r>
              <a:rPr lang="en-US" b="1" dirty="0"/>
              <a:t>Nativity </a:t>
            </a:r>
            <a:r>
              <a:rPr lang="el-GR" b="1" dirty="0"/>
              <a:t>ήταν ένα πολύ άρρωστο πλάσμα και θα είχε πεθάνει ούτως ή άλλως στους δρόμους.</a:t>
            </a:r>
          </a:p>
        </p:txBody>
      </p:sp>
    </p:spTree>
  </p:cSld>
  <p:clrMapOvr>
    <a:masterClrMapping/>
  </p:clrMapOvr>
  <p:transition>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4" name="Picture 2" descr="C:\Users\user\Desktop\Διδακτορικά\Ζώα\Φωτό για ppt\Guillermo Vargas starving-dog-art.jpg"/>
          <p:cNvPicPr>
            <a:picLocks noChangeAspect="1" noChangeArrowheads="1"/>
          </p:cNvPicPr>
          <p:nvPr/>
        </p:nvPicPr>
        <p:blipFill>
          <a:blip r:embed="rId2" cstate="print"/>
          <a:srcRect/>
          <a:stretch>
            <a:fillRect/>
          </a:stretch>
        </p:blipFill>
        <p:spPr bwMode="auto">
          <a:xfrm>
            <a:off x="0" y="-8128"/>
            <a:ext cx="9144000" cy="6866128"/>
          </a:xfrm>
          <a:prstGeom prst="rect">
            <a:avLst/>
          </a:prstGeom>
          <a:noFill/>
        </p:spPr>
      </p:pic>
      <p:sp>
        <p:nvSpPr>
          <p:cNvPr id="7" name="TextBox 6"/>
          <p:cNvSpPr txBox="1"/>
          <p:nvPr/>
        </p:nvSpPr>
        <p:spPr>
          <a:xfrm>
            <a:off x="2438400" y="228600"/>
            <a:ext cx="5136599" cy="646331"/>
          </a:xfrm>
          <a:prstGeom prst="rect">
            <a:avLst/>
          </a:prstGeom>
          <a:noFill/>
        </p:spPr>
        <p:txBody>
          <a:bodyPr wrap="none" rtlCol="0">
            <a:spAutoFit/>
          </a:bodyPr>
          <a:lstStyle/>
          <a:p>
            <a:r>
              <a:rPr lang="fr-FR" b="1" dirty="0">
                <a:latin typeface="Garamond" pitchFamily="18" charset="0"/>
              </a:rPr>
              <a:t>Guillermo « Habacuc » Vargas, </a:t>
            </a:r>
            <a:r>
              <a:rPr lang="fr-FR" b="1" dirty="0" err="1">
                <a:latin typeface="Garamond" pitchFamily="18" charset="0"/>
              </a:rPr>
              <a:t>Starving</a:t>
            </a:r>
            <a:r>
              <a:rPr lang="fr-FR" b="1" dirty="0">
                <a:latin typeface="Garamond" pitchFamily="18" charset="0"/>
              </a:rPr>
              <a:t> dog, 2007,</a:t>
            </a:r>
            <a:endParaRPr lang="el-GR" b="1" dirty="0">
              <a:latin typeface="Garamond" pitchFamily="18" charset="0"/>
            </a:endParaRPr>
          </a:p>
          <a:p>
            <a:r>
              <a:rPr lang="fr-FR" b="1" dirty="0">
                <a:latin typeface="Garamond" pitchFamily="18" charset="0"/>
              </a:rPr>
              <a:t> </a:t>
            </a:r>
            <a:r>
              <a:rPr lang="el-GR" b="1" dirty="0">
                <a:latin typeface="Garamond" pitchFamily="18" charset="0"/>
              </a:rPr>
              <a:t>«</a:t>
            </a:r>
            <a:r>
              <a:rPr lang="fr-FR" b="1" dirty="0">
                <a:latin typeface="Garamond" pitchFamily="18" charset="0"/>
              </a:rPr>
              <a:t>Eres </a:t>
            </a:r>
            <a:r>
              <a:rPr lang="fr-FR" b="1" dirty="0" err="1">
                <a:latin typeface="Garamond" pitchFamily="18" charset="0"/>
              </a:rPr>
              <a:t>lo</a:t>
            </a:r>
            <a:r>
              <a:rPr lang="fr-FR" b="1" dirty="0">
                <a:latin typeface="Garamond" pitchFamily="18" charset="0"/>
              </a:rPr>
              <a:t> que </a:t>
            </a:r>
            <a:r>
              <a:rPr lang="fr-FR" b="1" dirty="0" err="1">
                <a:latin typeface="Garamond" pitchFamily="18" charset="0"/>
              </a:rPr>
              <a:t>lees</a:t>
            </a:r>
            <a:r>
              <a:rPr lang="el-GR" b="1" dirty="0">
                <a:latin typeface="Garamond" pitchFamily="18" charset="0"/>
              </a:rPr>
              <a:t>»</a:t>
            </a:r>
          </a:p>
        </p:txBody>
      </p:sp>
    </p:spTree>
  </p:cSld>
  <p:clrMapOvr>
    <a:masterClrMapping/>
  </p:clrMapOvr>
  <p:transition>
    <p:zoom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04" y="332656"/>
            <a:ext cx="184731" cy="369332"/>
          </a:xfrm>
          <a:prstGeom prst="rect">
            <a:avLst/>
          </a:prstGeom>
          <a:noFill/>
        </p:spPr>
        <p:txBody>
          <a:bodyPr wrap="none" rtlCol="0">
            <a:spAutoFit/>
          </a:bodyPr>
          <a:lstStyle/>
          <a:p>
            <a:endParaRPr lang="el-GR" dirty="0"/>
          </a:p>
        </p:txBody>
      </p:sp>
      <p:sp>
        <p:nvSpPr>
          <p:cNvPr id="136194" name="AutoShape 2" descr="Αποτέλεσμα εικόνας για Klaus Michael Grüber Βάκχες 1974"/>
          <p:cNvSpPr>
            <a:spLocks noChangeAspect="1" noChangeArrowheads="1"/>
          </p:cNvSpPr>
          <p:nvPr/>
        </p:nvSpPr>
        <p:spPr bwMode="auto">
          <a:xfrm>
            <a:off x="155575" y="-1935163"/>
            <a:ext cx="6667500" cy="40386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3058" name="Picture 2" descr="Αποτέλεσμα εικόνας για Théâtre du Lierre Electre"/>
          <p:cNvPicPr>
            <a:picLocks noChangeAspect="1" noChangeArrowheads="1"/>
          </p:cNvPicPr>
          <p:nvPr/>
        </p:nvPicPr>
        <p:blipFill>
          <a:blip r:embed="rId2" cstate="print"/>
          <a:srcRect/>
          <a:stretch>
            <a:fillRect/>
          </a:stretch>
        </p:blipFill>
        <p:spPr bwMode="auto">
          <a:xfrm>
            <a:off x="-62319" y="0"/>
            <a:ext cx="9206320" cy="6858000"/>
          </a:xfrm>
          <a:prstGeom prst="rect">
            <a:avLst/>
          </a:prstGeom>
          <a:noFill/>
        </p:spPr>
      </p:pic>
      <p:sp>
        <p:nvSpPr>
          <p:cNvPr id="8" name="TextBox 7"/>
          <p:cNvSpPr txBox="1"/>
          <p:nvPr/>
        </p:nvSpPr>
        <p:spPr>
          <a:xfrm>
            <a:off x="107505" y="44624"/>
            <a:ext cx="9036495" cy="4985980"/>
          </a:xfrm>
          <a:prstGeom prst="rect">
            <a:avLst/>
          </a:prstGeom>
          <a:noFill/>
        </p:spPr>
        <p:txBody>
          <a:bodyPr wrap="square" rtlCol="0">
            <a:spAutoFit/>
          </a:bodyPr>
          <a:lstStyle/>
          <a:p>
            <a:r>
              <a:rPr lang="en-US" sz="2000" b="1" dirty="0" err="1">
                <a:solidFill>
                  <a:srgbClr val="F9F7D3"/>
                </a:solidFill>
              </a:rPr>
              <a:t>Pouscassou</a:t>
            </a:r>
            <a:r>
              <a:rPr lang="el-GR" sz="2000" b="1" dirty="0">
                <a:solidFill>
                  <a:srgbClr val="F9F7D3"/>
                </a:solidFill>
              </a:rPr>
              <a:t>, ο μαύρος κόκορας Βιρμανίας, ο οποίος συμμετείχε στην παράσταση της </a:t>
            </a:r>
            <a:r>
              <a:rPr lang="el-GR" sz="2000" b="1" i="1" dirty="0">
                <a:solidFill>
                  <a:srgbClr val="F9F7D3"/>
                </a:solidFill>
              </a:rPr>
              <a:t>Ηλέκτρας</a:t>
            </a:r>
            <a:r>
              <a:rPr lang="el-GR" sz="2000" b="1" dirty="0">
                <a:solidFill>
                  <a:srgbClr val="F9F7D3"/>
                </a:solidFill>
              </a:rPr>
              <a:t> του Σοφοκλή 1986-1987 από το </a:t>
            </a:r>
            <a:r>
              <a:rPr lang="en-US" sz="2000" b="1" dirty="0" err="1">
                <a:solidFill>
                  <a:srgbClr val="F9F7D3"/>
                </a:solidFill>
              </a:rPr>
              <a:t>Th</a:t>
            </a:r>
            <a:r>
              <a:rPr lang="el-GR" sz="2000" b="1" dirty="0" err="1">
                <a:solidFill>
                  <a:srgbClr val="F9F7D3"/>
                </a:solidFill>
              </a:rPr>
              <a:t>éâ</a:t>
            </a:r>
            <a:r>
              <a:rPr lang="en-US" sz="2000" b="1" dirty="0" err="1">
                <a:solidFill>
                  <a:srgbClr val="F9F7D3"/>
                </a:solidFill>
              </a:rPr>
              <a:t>tre</a:t>
            </a:r>
            <a:r>
              <a:rPr lang="en-US" sz="2000" b="1" dirty="0">
                <a:solidFill>
                  <a:srgbClr val="F9F7D3"/>
                </a:solidFill>
              </a:rPr>
              <a:t> du </a:t>
            </a:r>
            <a:r>
              <a:rPr lang="en-US" sz="2000" b="1" dirty="0" err="1">
                <a:solidFill>
                  <a:srgbClr val="F9F7D3"/>
                </a:solidFill>
              </a:rPr>
              <a:t>Lierre</a:t>
            </a:r>
            <a:r>
              <a:rPr lang="el-GR" sz="2000" b="1" dirty="0">
                <a:solidFill>
                  <a:srgbClr val="F9F7D3"/>
                </a:solidFill>
              </a:rPr>
              <a:t> στο Φεστιβάλ της Αβινιόν, σε σκηνοθεσία </a:t>
            </a:r>
            <a:r>
              <a:rPr lang="en-US" sz="2000" b="1" dirty="0" err="1">
                <a:solidFill>
                  <a:srgbClr val="F9F7D3"/>
                </a:solidFill>
              </a:rPr>
              <a:t>Farid</a:t>
            </a:r>
            <a:r>
              <a:rPr lang="en-US" sz="2000" b="1" dirty="0">
                <a:solidFill>
                  <a:srgbClr val="F9F7D3"/>
                </a:solidFill>
              </a:rPr>
              <a:t> </a:t>
            </a:r>
            <a:r>
              <a:rPr lang="en-US" sz="2000" b="1" dirty="0" err="1">
                <a:solidFill>
                  <a:srgbClr val="F9F7D3"/>
                </a:solidFill>
              </a:rPr>
              <a:t>Paya</a:t>
            </a:r>
            <a:r>
              <a:rPr lang="el-GR" sz="2000" b="1" dirty="0">
                <a:solidFill>
                  <a:srgbClr val="F9F7D3"/>
                </a:solidFill>
              </a:rPr>
              <a:t>. Αποτελούσε το έμβλημα του βασιλικού ζευγαριού Κλυταιμνήστρας και Αίγισθου και είχε μάθει να συλλέγει μέρος της τροφής του από το στόμα του Αίγισθου , να υποκρίνεται ότι κοιμάται και να ανταποκρίνεται σε όλες τις απαιτήσεις. Αποδείχθηκε ένας καλός «ηθοποιός», άξιος της εμπιστοσύνης του θιάσου, 					ένας «αληθινός </a:t>
            </a:r>
            <a:r>
              <a:rPr lang="fr-FR" sz="2000" b="1" dirty="0">
                <a:solidFill>
                  <a:srgbClr val="F9F7D3"/>
                </a:solidFill>
              </a:rPr>
              <a:t>partenaire</a:t>
            </a:r>
            <a:r>
              <a:rPr lang="el-GR" sz="2000" b="1" dirty="0">
                <a:solidFill>
                  <a:srgbClr val="F9F7D3"/>
                </a:solidFill>
              </a:rPr>
              <a:t> της σκηνής». </a:t>
            </a:r>
          </a:p>
          <a:p>
            <a:endParaRPr lang="el-GR" sz="2000" b="1" dirty="0">
              <a:solidFill>
                <a:srgbClr val="F9F7D3"/>
              </a:solidFill>
            </a:endParaRPr>
          </a:p>
          <a:p>
            <a:r>
              <a:rPr lang="el-GR" sz="2000" b="1" dirty="0">
                <a:solidFill>
                  <a:srgbClr val="F9F7D3"/>
                </a:solidFill>
              </a:rPr>
              <a:t>				Μία μόνο φορά λάλησε απρογραμμάτιστα ως 				κόκορας, κατά τη διάρκεια αλλαγής φωτισμού από 				 το σκοτάδι στο φως, αλλά και αυτό, ταίριαζε 					απόλυτα με την περίσταση. Αυτός ο 						«επαγγελματισμός» του κόκορα όμως δεν 					συνεπάγεται και την αυθόρμητη παρουσία του στη 						σκηνή.</a:t>
            </a:r>
          </a:p>
          <a:p>
            <a:endParaRPr lang="el-GR" b="1" dirty="0">
              <a:solidFill>
                <a:srgbClr val="F9F7D3"/>
              </a:solidFill>
            </a:endParaRPr>
          </a:p>
        </p:txBody>
      </p:sp>
    </p:spTree>
  </p:cSld>
  <p:clrMapOvr>
    <a:masterClrMapping/>
  </p:clrMapOvr>
  <p:transition>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28" y="2907704"/>
            <a:ext cx="9324528" cy="6858000"/>
          </a:xfrm>
        </p:spPr>
        <p:txBody>
          <a:bodyPr>
            <a:noAutofit/>
          </a:bodyPr>
          <a:lstStyle/>
          <a:p>
            <a:r>
              <a:rPr lang="el-GR" sz="2000" dirty="0">
                <a:solidFill>
                  <a:schemeClr val="bg1"/>
                </a:solidFill>
              </a:rPr>
              <a:t>Στη δεύτερη κατηγορία υπάγεται η δουλειά του </a:t>
            </a:r>
            <a:r>
              <a:rPr lang="el-GR" sz="2000" dirty="0" err="1">
                <a:solidFill>
                  <a:schemeClr val="bg1"/>
                </a:solidFill>
              </a:rPr>
              <a:t>Wim</a:t>
            </a:r>
            <a:r>
              <a:rPr lang="el-GR" sz="2000" dirty="0">
                <a:solidFill>
                  <a:schemeClr val="bg1"/>
                </a:solidFill>
              </a:rPr>
              <a:t> </a:t>
            </a:r>
            <a:r>
              <a:rPr lang="el-GR" sz="2000" dirty="0" err="1">
                <a:solidFill>
                  <a:schemeClr val="bg1"/>
                </a:solidFill>
              </a:rPr>
              <a:t>Delvoye</a:t>
            </a:r>
            <a:r>
              <a:rPr lang="el-GR" sz="2000" dirty="0">
                <a:solidFill>
                  <a:schemeClr val="bg1"/>
                </a:solidFill>
              </a:rPr>
              <a:t>  που επιχειρεί τατουάζ στο δέρμα γουρουνιών και στα κεφάλια κουνελιών και γατών που έχουν αποκοπεί για να φωτογραφηθούν από την </a:t>
            </a:r>
            <a:r>
              <a:rPr lang="el-GR" sz="2000" dirty="0" err="1">
                <a:solidFill>
                  <a:schemeClr val="bg1"/>
                </a:solidFill>
              </a:rPr>
              <a:t>Nat</a:t>
            </a:r>
            <a:r>
              <a:rPr lang="en-US" sz="2000" dirty="0">
                <a:solidFill>
                  <a:schemeClr val="bg1"/>
                </a:solidFill>
              </a:rPr>
              <a:t>h</a:t>
            </a:r>
            <a:r>
              <a:rPr lang="el-GR" sz="2000" dirty="0" err="1">
                <a:solidFill>
                  <a:schemeClr val="bg1"/>
                </a:solidFill>
              </a:rPr>
              <a:t>alia</a:t>
            </a:r>
            <a:r>
              <a:rPr lang="el-GR" sz="2000" dirty="0">
                <a:solidFill>
                  <a:schemeClr val="bg1"/>
                </a:solidFill>
              </a:rPr>
              <a:t> </a:t>
            </a:r>
            <a:r>
              <a:rPr lang="el-GR" sz="2000" dirty="0" err="1">
                <a:solidFill>
                  <a:schemeClr val="bg1"/>
                </a:solidFill>
              </a:rPr>
              <a:t>Edenmont</a:t>
            </a:r>
            <a:r>
              <a:rPr lang="el-GR" sz="2000" dirty="0">
                <a:solidFill>
                  <a:schemeClr val="bg1"/>
                </a:solidFill>
              </a:rPr>
              <a:t>.</a:t>
            </a:r>
            <a:endParaRPr lang="el-GR" sz="2400" b="1" dirty="0">
              <a:solidFill>
                <a:schemeClr val="bg1"/>
              </a:solidFill>
            </a:endParaRPr>
          </a:p>
          <a:p>
            <a:endParaRPr lang="el-GR" sz="2000" b="1" dirty="0">
              <a:solidFill>
                <a:schemeClr val="bg1"/>
              </a:solidFill>
            </a:endParaRPr>
          </a:p>
        </p:txBody>
      </p:sp>
      <p:pic>
        <p:nvPicPr>
          <p:cNvPr id="73730" name="Picture 2" descr="Αποτέλεσμα εικόνας για Wim Delvoy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0" y="3501008"/>
            <a:ext cx="3563888" cy="2308324"/>
          </a:xfrm>
          <a:prstGeom prst="rect">
            <a:avLst/>
          </a:prstGeom>
          <a:noFill/>
        </p:spPr>
        <p:txBody>
          <a:bodyPr wrap="square" rtlCol="0">
            <a:spAutoFit/>
          </a:bodyPr>
          <a:lstStyle/>
          <a:p>
            <a:r>
              <a:rPr lang="el-GR" b="1" dirty="0">
                <a:solidFill>
                  <a:schemeClr val="bg1"/>
                </a:solidFill>
              </a:rPr>
              <a:t>Στη δεύτερη κατηγορία υπάγεται η δουλειά του </a:t>
            </a:r>
            <a:r>
              <a:rPr lang="el-GR" b="1" dirty="0" err="1">
                <a:solidFill>
                  <a:schemeClr val="bg1"/>
                </a:solidFill>
              </a:rPr>
              <a:t>Wim</a:t>
            </a:r>
            <a:r>
              <a:rPr lang="el-GR" b="1" dirty="0">
                <a:solidFill>
                  <a:schemeClr val="bg1"/>
                </a:solidFill>
              </a:rPr>
              <a:t> </a:t>
            </a:r>
            <a:r>
              <a:rPr lang="el-GR" b="1" dirty="0" err="1">
                <a:solidFill>
                  <a:schemeClr val="bg1"/>
                </a:solidFill>
              </a:rPr>
              <a:t>Delvoye</a:t>
            </a:r>
            <a:r>
              <a:rPr lang="el-GR" b="1" dirty="0">
                <a:solidFill>
                  <a:schemeClr val="bg1"/>
                </a:solidFill>
              </a:rPr>
              <a:t>  που επιχειρεί τατουάζ στο δέρμα γουρουνιών και στα κεφάλια κουνελιών και γατών που έχουν αποκοπεί για να φωτογραφηθούν από την </a:t>
            </a:r>
            <a:r>
              <a:rPr lang="el-GR" b="1" dirty="0" err="1">
                <a:solidFill>
                  <a:schemeClr val="bg1"/>
                </a:solidFill>
              </a:rPr>
              <a:t>Nat</a:t>
            </a:r>
            <a:r>
              <a:rPr lang="en-US" b="1" dirty="0">
                <a:solidFill>
                  <a:schemeClr val="bg1"/>
                </a:solidFill>
              </a:rPr>
              <a:t>h</a:t>
            </a:r>
            <a:r>
              <a:rPr lang="el-GR" b="1" dirty="0" err="1">
                <a:solidFill>
                  <a:schemeClr val="bg1"/>
                </a:solidFill>
              </a:rPr>
              <a:t>alia</a:t>
            </a:r>
            <a:r>
              <a:rPr lang="el-GR" b="1" dirty="0">
                <a:solidFill>
                  <a:schemeClr val="bg1"/>
                </a:solidFill>
              </a:rPr>
              <a:t> </a:t>
            </a:r>
            <a:r>
              <a:rPr lang="el-GR" b="1" dirty="0" err="1">
                <a:solidFill>
                  <a:schemeClr val="bg1"/>
                </a:solidFill>
              </a:rPr>
              <a:t>Edenmont</a:t>
            </a:r>
            <a:r>
              <a:rPr lang="el-GR" b="1" dirty="0">
                <a:solidFill>
                  <a:schemeClr val="bg1"/>
                </a:solidFill>
              </a:rPr>
              <a:t>.</a:t>
            </a:r>
            <a:endParaRPr lang="el-GR" sz="2000" b="1" dirty="0">
              <a:solidFill>
                <a:schemeClr val="bg1"/>
              </a:solidFill>
            </a:endParaRPr>
          </a:p>
          <a:p>
            <a:endParaRPr lang="el-GR" b="1" dirty="0">
              <a:solidFill>
                <a:schemeClr val="bg1"/>
              </a:solidFill>
            </a:endParaRPr>
          </a:p>
        </p:txBody>
      </p:sp>
    </p:spTree>
  </p:cSld>
  <p:clrMapOvr>
    <a:masterClrMapping/>
  </p:clrMapOvr>
  <p:transition>
    <p:wedg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1026" name="Picture 2" descr="C:\Users\user\Desktop\Διδακτορικά\Ζώα\Φωτό για ppt\Electre Theatre du Lierre 198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228600" y="228600"/>
            <a:ext cx="5502404" cy="369332"/>
          </a:xfrm>
          <a:prstGeom prst="rect">
            <a:avLst/>
          </a:prstGeom>
          <a:noFill/>
        </p:spPr>
        <p:txBody>
          <a:bodyPr wrap="none" rtlCol="0">
            <a:spAutoFit/>
          </a:bodyPr>
          <a:lstStyle/>
          <a:p>
            <a:r>
              <a:rPr lang="el-GR" b="1" i="1" dirty="0">
                <a:solidFill>
                  <a:schemeClr val="bg1"/>
                </a:solidFill>
              </a:rPr>
              <a:t>Ηλέκτρα</a:t>
            </a:r>
            <a:r>
              <a:rPr lang="el-GR" b="1" dirty="0">
                <a:solidFill>
                  <a:schemeClr val="bg1"/>
                </a:solidFill>
              </a:rPr>
              <a:t> του Σοφοκλή το 1987 από το </a:t>
            </a:r>
            <a:r>
              <a:rPr lang="en-US" b="1" dirty="0" err="1">
                <a:solidFill>
                  <a:schemeClr val="bg1"/>
                </a:solidFill>
              </a:rPr>
              <a:t>Th</a:t>
            </a:r>
            <a:r>
              <a:rPr lang="el-GR" b="1" dirty="0" err="1">
                <a:solidFill>
                  <a:schemeClr val="bg1"/>
                </a:solidFill>
              </a:rPr>
              <a:t>éâ</a:t>
            </a:r>
            <a:r>
              <a:rPr lang="en-US" b="1" dirty="0" err="1">
                <a:solidFill>
                  <a:schemeClr val="bg1"/>
                </a:solidFill>
              </a:rPr>
              <a:t>tre</a:t>
            </a:r>
            <a:r>
              <a:rPr lang="en-US" b="1" dirty="0">
                <a:solidFill>
                  <a:schemeClr val="bg1"/>
                </a:solidFill>
              </a:rPr>
              <a:t> du </a:t>
            </a:r>
            <a:r>
              <a:rPr lang="en-US" b="1" dirty="0" err="1">
                <a:solidFill>
                  <a:schemeClr val="bg1"/>
                </a:solidFill>
              </a:rPr>
              <a:t>Lierre</a:t>
            </a:r>
            <a:endParaRPr lang="el-GR" b="1" dirty="0">
              <a:solidFill>
                <a:schemeClr val="bg1"/>
              </a:solidFill>
            </a:endParaRPr>
          </a:p>
        </p:txBody>
      </p:sp>
    </p:spTree>
  </p:cSld>
  <p:clrMapOvr>
    <a:masterClrMapping/>
  </p:clrMapOvr>
  <p:transition>
    <p:zoom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04" y="332656"/>
            <a:ext cx="184731" cy="369332"/>
          </a:xfrm>
          <a:prstGeom prst="rect">
            <a:avLst/>
          </a:prstGeom>
          <a:noFill/>
        </p:spPr>
        <p:txBody>
          <a:bodyPr wrap="none" rtlCol="0">
            <a:spAutoFit/>
          </a:bodyPr>
          <a:lstStyle/>
          <a:p>
            <a:endParaRPr lang="el-GR" dirty="0"/>
          </a:p>
        </p:txBody>
      </p:sp>
      <p:sp>
        <p:nvSpPr>
          <p:cNvPr id="136194" name="AutoShape 2" descr="Αποτέλεσμα εικόνας για Klaus Michael Grüber Βάκχες 1974"/>
          <p:cNvSpPr>
            <a:spLocks noChangeAspect="1" noChangeArrowheads="1"/>
          </p:cNvSpPr>
          <p:nvPr/>
        </p:nvSpPr>
        <p:spPr bwMode="auto">
          <a:xfrm>
            <a:off x="155575" y="-1935163"/>
            <a:ext cx="6667500" cy="40386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2034" name="Picture 2" descr=" Photograph © Lucie Jansch "/>
          <p:cNvPicPr>
            <a:picLocks noChangeAspect="1" noChangeArrowheads="1"/>
          </p:cNvPicPr>
          <p:nvPr/>
        </p:nvPicPr>
        <p:blipFill>
          <a:blip r:embed="rId2" cstate="print"/>
          <a:srcRect/>
          <a:stretch>
            <a:fillRect/>
          </a:stretch>
        </p:blipFill>
        <p:spPr bwMode="auto">
          <a:xfrm>
            <a:off x="-36512" y="-27384"/>
            <a:ext cx="9258300" cy="6885384"/>
          </a:xfrm>
          <a:prstGeom prst="rect">
            <a:avLst/>
          </a:prstGeom>
          <a:noFill/>
        </p:spPr>
      </p:pic>
      <p:sp>
        <p:nvSpPr>
          <p:cNvPr id="8" name="TextBox 7"/>
          <p:cNvSpPr txBox="1"/>
          <p:nvPr/>
        </p:nvSpPr>
        <p:spPr>
          <a:xfrm>
            <a:off x="107504" y="6381328"/>
            <a:ext cx="9142246" cy="369332"/>
          </a:xfrm>
          <a:prstGeom prst="rect">
            <a:avLst/>
          </a:prstGeom>
          <a:noFill/>
        </p:spPr>
        <p:txBody>
          <a:bodyPr wrap="none" rtlCol="0">
            <a:spAutoFit/>
          </a:bodyPr>
          <a:lstStyle/>
          <a:p>
            <a:r>
              <a:rPr lang="en-US" b="1" i="1" dirty="0">
                <a:solidFill>
                  <a:srgbClr val="0000FF"/>
                </a:solidFill>
              </a:rPr>
              <a:t>The Life and Death of Marina </a:t>
            </a:r>
            <a:r>
              <a:rPr lang="en-US" b="1" i="1" dirty="0" err="1">
                <a:solidFill>
                  <a:srgbClr val="0000FF"/>
                </a:solidFill>
              </a:rPr>
              <a:t>Abramovi</a:t>
            </a:r>
            <a:r>
              <a:rPr lang="el-GR" b="1" i="1" dirty="0">
                <a:solidFill>
                  <a:srgbClr val="0000FF"/>
                </a:solidFill>
              </a:rPr>
              <a:t>ć</a:t>
            </a:r>
            <a:r>
              <a:rPr lang="el-GR" b="1" dirty="0">
                <a:solidFill>
                  <a:srgbClr val="0000FF"/>
                </a:solidFill>
              </a:rPr>
              <a:t>  του </a:t>
            </a:r>
            <a:r>
              <a:rPr lang="en-US" b="1" dirty="0">
                <a:solidFill>
                  <a:srgbClr val="0000FF"/>
                </a:solidFill>
              </a:rPr>
              <a:t>Robert Wilson</a:t>
            </a:r>
            <a:r>
              <a:rPr lang="el-GR" b="1" dirty="0">
                <a:solidFill>
                  <a:srgbClr val="0000FF"/>
                </a:solidFill>
              </a:rPr>
              <a:t> στο </a:t>
            </a:r>
            <a:r>
              <a:rPr lang="en-US" b="1" dirty="0">
                <a:solidFill>
                  <a:srgbClr val="0000FF"/>
                </a:solidFill>
              </a:rPr>
              <a:t>Lowry</a:t>
            </a:r>
            <a:r>
              <a:rPr lang="el-GR" b="1" dirty="0">
                <a:solidFill>
                  <a:srgbClr val="0000FF"/>
                </a:solidFill>
              </a:rPr>
              <a:t> , </a:t>
            </a:r>
            <a:r>
              <a:rPr lang="en-US" b="1" dirty="0">
                <a:solidFill>
                  <a:srgbClr val="0000FF"/>
                </a:solidFill>
              </a:rPr>
              <a:t>Manchester</a:t>
            </a:r>
            <a:r>
              <a:rPr lang="el-GR" b="1" dirty="0">
                <a:solidFill>
                  <a:srgbClr val="0000FF"/>
                </a:solidFill>
              </a:rPr>
              <a:t>  2011. </a:t>
            </a:r>
          </a:p>
        </p:txBody>
      </p:sp>
      <p:sp>
        <p:nvSpPr>
          <p:cNvPr id="10" name="TextBox 9"/>
          <p:cNvSpPr txBox="1"/>
          <p:nvPr/>
        </p:nvSpPr>
        <p:spPr>
          <a:xfrm>
            <a:off x="0" y="116632"/>
            <a:ext cx="9144000" cy="2585323"/>
          </a:xfrm>
          <a:prstGeom prst="rect">
            <a:avLst/>
          </a:prstGeom>
          <a:noFill/>
        </p:spPr>
        <p:txBody>
          <a:bodyPr wrap="square" rtlCol="0">
            <a:spAutoFit/>
          </a:bodyPr>
          <a:lstStyle/>
          <a:p>
            <a:r>
              <a:rPr lang="el-GR" b="1" dirty="0">
                <a:solidFill>
                  <a:srgbClr val="00FFFF"/>
                </a:solidFill>
              </a:rPr>
              <a:t>Μια ομάδα μεγάλων δανών τριγύριζε στη σκηνή, ανάμεσα σε πολύ μεγάλα ψεύτικα κόκκαλα. Τα σκυλιά έβγαιναν προς τα παρασκήνια, αλλά επέστρεφαν αμέσως μετά σαν να έκαναν τη βόλτα τους σε ένα φυσικό γι’ αυτά περιβάλλον. </a:t>
            </a:r>
          </a:p>
          <a:p>
            <a:endParaRPr lang="el-GR" b="1" dirty="0">
              <a:solidFill>
                <a:srgbClr val="00FFFF"/>
              </a:solidFill>
            </a:endParaRPr>
          </a:p>
          <a:p>
            <a:r>
              <a:rPr lang="el-GR" b="1" dirty="0">
                <a:solidFill>
                  <a:srgbClr val="00FFFF"/>
                </a:solidFill>
              </a:rPr>
              <a:t>Άρα ήταν προτίμησή τους να παραμένουν στη σκηνή του </a:t>
            </a:r>
            <a:r>
              <a:rPr lang="en-US" b="1" dirty="0">
                <a:solidFill>
                  <a:srgbClr val="00FFFF"/>
                </a:solidFill>
              </a:rPr>
              <a:t>Wilson</a:t>
            </a:r>
            <a:r>
              <a:rPr lang="el-GR" b="1" dirty="0">
                <a:solidFill>
                  <a:srgbClr val="00FFFF"/>
                </a:solidFill>
              </a:rPr>
              <a:t>; </a:t>
            </a:r>
          </a:p>
          <a:p>
            <a:endParaRPr lang="el-GR" b="1" dirty="0">
              <a:solidFill>
                <a:srgbClr val="00FFFF"/>
              </a:solidFill>
            </a:endParaRPr>
          </a:p>
          <a:p>
            <a:r>
              <a:rPr lang="el-GR" b="1" dirty="0">
                <a:solidFill>
                  <a:srgbClr val="00FFFF"/>
                </a:solidFill>
              </a:rPr>
              <a:t>Τα σκυλιά όμως απλώς ακολουθούσαν με την όσφρησή τους ένα δρομολόγιο από ίχνη και μυρωδιές των άλλων σκυλιών, το οποίο είχε σχεδιαστεί εκ των προτέρων, για να δοθεί η εντύπωση της ελεύθερης κίνησης. </a:t>
            </a:r>
          </a:p>
        </p:txBody>
      </p:sp>
    </p:spTree>
  </p:cSld>
  <p:clrMapOvr>
    <a:masterClrMapping/>
  </p:clrMapOvr>
  <p:transition>
    <p:zoom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04" y="332656"/>
            <a:ext cx="184731" cy="369332"/>
          </a:xfrm>
          <a:prstGeom prst="rect">
            <a:avLst/>
          </a:prstGeom>
          <a:noFill/>
        </p:spPr>
        <p:txBody>
          <a:bodyPr wrap="none" rtlCol="0">
            <a:spAutoFit/>
          </a:bodyPr>
          <a:lstStyle/>
          <a:p>
            <a:endParaRPr lang="el-GR" dirty="0"/>
          </a:p>
        </p:txBody>
      </p:sp>
      <p:sp>
        <p:nvSpPr>
          <p:cNvPr id="136194" name="AutoShape 2" descr="Αποτέλεσμα εικόνας για Klaus Michael Grüber Βάκχες 1974"/>
          <p:cNvSpPr>
            <a:spLocks noChangeAspect="1" noChangeArrowheads="1"/>
          </p:cNvSpPr>
          <p:nvPr/>
        </p:nvSpPr>
        <p:spPr bwMode="auto">
          <a:xfrm>
            <a:off x="155575" y="-1935163"/>
            <a:ext cx="6667500" cy="40386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1010" name="AutoShape 2" descr="https://cdn.thestage.co.uk/wp-content/uploads/2017/03/17150614/0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1012" name="Picture 4" descr="https://cdn.thestage.co.uk/wp-content/uploads/2017/03/17150614/06.jpg"/>
          <p:cNvPicPr>
            <a:picLocks noChangeAspect="1" noChangeArrowheads="1"/>
          </p:cNvPicPr>
          <p:nvPr/>
        </p:nvPicPr>
        <p:blipFill>
          <a:blip r:embed="rId2" cstate="print"/>
          <a:srcRect/>
          <a:stretch>
            <a:fillRect/>
          </a:stretch>
        </p:blipFill>
        <p:spPr bwMode="auto">
          <a:xfrm>
            <a:off x="0" y="0"/>
            <a:ext cx="9144000" cy="5229200"/>
          </a:xfrm>
          <a:prstGeom prst="rect">
            <a:avLst/>
          </a:prstGeom>
          <a:noFill/>
        </p:spPr>
      </p:pic>
      <p:sp>
        <p:nvSpPr>
          <p:cNvPr id="9" name="TextBox 8"/>
          <p:cNvSpPr txBox="1"/>
          <p:nvPr/>
        </p:nvSpPr>
        <p:spPr>
          <a:xfrm>
            <a:off x="107504" y="5301208"/>
            <a:ext cx="9036496" cy="1631216"/>
          </a:xfrm>
          <a:prstGeom prst="rect">
            <a:avLst/>
          </a:prstGeom>
          <a:noFill/>
        </p:spPr>
        <p:txBody>
          <a:bodyPr wrap="square" rtlCol="0">
            <a:spAutoFit/>
          </a:bodyPr>
          <a:lstStyle/>
          <a:p>
            <a:r>
              <a:rPr lang="el-GR" sz="2000" b="1" dirty="0">
                <a:solidFill>
                  <a:srgbClr val="F9F7D3"/>
                </a:solidFill>
              </a:rPr>
              <a:t>Στην εξάωρη παράσταση </a:t>
            </a:r>
            <a:r>
              <a:rPr lang="en-US" sz="2000" b="1" i="1" dirty="0">
                <a:solidFill>
                  <a:srgbClr val="F9F7D3"/>
                </a:solidFill>
              </a:rPr>
              <a:t>Roman Tragedies</a:t>
            </a:r>
            <a:r>
              <a:rPr lang="en-US" sz="2000" b="1" dirty="0">
                <a:solidFill>
                  <a:srgbClr val="F9F7D3"/>
                </a:solidFill>
              </a:rPr>
              <a:t> </a:t>
            </a:r>
            <a:r>
              <a:rPr lang="el-GR" sz="2000" b="1" dirty="0">
                <a:solidFill>
                  <a:srgbClr val="F9F7D3"/>
                </a:solidFill>
              </a:rPr>
              <a:t>(</a:t>
            </a:r>
            <a:r>
              <a:rPr lang="el-GR" sz="2000" b="1" i="1" dirty="0" err="1">
                <a:solidFill>
                  <a:srgbClr val="F9F7D3"/>
                </a:solidFill>
              </a:rPr>
              <a:t>Κοριολανός</a:t>
            </a:r>
            <a:r>
              <a:rPr lang="el-GR" sz="2000" b="1" dirty="0">
                <a:solidFill>
                  <a:srgbClr val="F9F7D3"/>
                </a:solidFill>
              </a:rPr>
              <a:t>, </a:t>
            </a:r>
            <a:r>
              <a:rPr lang="el-GR" sz="2000" b="1" i="1" dirty="0">
                <a:solidFill>
                  <a:srgbClr val="F9F7D3"/>
                </a:solidFill>
              </a:rPr>
              <a:t>Ιούλιος Καίσαρας</a:t>
            </a:r>
            <a:r>
              <a:rPr lang="el-GR" sz="2000" b="1" dirty="0">
                <a:solidFill>
                  <a:srgbClr val="F9F7D3"/>
                </a:solidFill>
              </a:rPr>
              <a:t>, </a:t>
            </a:r>
            <a:r>
              <a:rPr lang="el-GR" sz="2000" b="1" i="1" dirty="0">
                <a:solidFill>
                  <a:srgbClr val="F9F7D3"/>
                </a:solidFill>
              </a:rPr>
              <a:t>Αντώνιος και Κλεοπάτρα</a:t>
            </a:r>
            <a:r>
              <a:rPr lang="el-GR" sz="2000" b="1" dirty="0">
                <a:solidFill>
                  <a:srgbClr val="F9F7D3"/>
                </a:solidFill>
              </a:rPr>
              <a:t>) του </a:t>
            </a:r>
            <a:r>
              <a:rPr lang="en-US" sz="2000" b="1" dirty="0" err="1">
                <a:solidFill>
                  <a:srgbClr val="F9F7D3"/>
                </a:solidFill>
              </a:rPr>
              <a:t>Ivo</a:t>
            </a:r>
            <a:r>
              <a:rPr lang="en-US" sz="2000" b="1" dirty="0">
                <a:solidFill>
                  <a:srgbClr val="F9F7D3"/>
                </a:solidFill>
              </a:rPr>
              <a:t> van Hove</a:t>
            </a:r>
            <a:r>
              <a:rPr lang="el-GR" sz="2000" b="1" dirty="0">
                <a:solidFill>
                  <a:srgbClr val="F9F7D3"/>
                </a:solidFill>
              </a:rPr>
              <a:t> και του </a:t>
            </a:r>
            <a:r>
              <a:rPr lang="en-US" sz="2000" b="1" dirty="0" err="1">
                <a:solidFill>
                  <a:srgbClr val="F9F7D3"/>
                </a:solidFill>
              </a:rPr>
              <a:t>Toneelgroep</a:t>
            </a:r>
            <a:r>
              <a:rPr lang="el-GR" sz="2000" b="1" dirty="0">
                <a:solidFill>
                  <a:srgbClr val="F9F7D3"/>
                </a:solidFill>
              </a:rPr>
              <a:t> στο θέατρο </a:t>
            </a:r>
            <a:r>
              <a:rPr lang="en-US" sz="2000" b="1" dirty="0">
                <a:solidFill>
                  <a:srgbClr val="F9F7D3"/>
                </a:solidFill>
              </a:rPr>
              <a:t>Barbican</a:t>
            </a:r>
            <a:r>
              <a:rPr lang="el-GR" sz="2000" b="1" dirty="0">
                <a:solidFill>
                  <a:srgbClr val="F9F7D3"/>
                </a:solidFill>
              </a:rPr>
              <a:t> του Λονδίνου το 2010, το φίδι που εμφανιζόταν στη σκηνή το κρατούσαν συνεχώς οι ηθοποιοί, χωρίς καθόλου να το αφήσουν να κυκλοφορήσει ελεύθερο στο πάτωμα της σκηνής. </a:t>
            </a:r>
          </a:p>
        </p:txBody>
      </p:sp>
    </p:spTree>
  </p:cSld>
  <p:clrMapOvr>
    <a:masterClrMapping/>
  </p:clrMapOvr>
  <p:transition>
    <p:zoom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04" y="332656"/>
            <a:ext cx="184731" cy="369332"/>
          </a:xfrm>
          <a:prstGeom prst="rect">
            <a:avLst/>
          </a:prstGeom>
          <a:noFill/>
        </p:spPr>
        <p:txBody>
          <a:bodyPr wrap="none" rtlCol="0">
            <a:spAutoFit/>
          </a:bodyPr>
          <a:lstStyle/>
          <a:p>
            <a:endParaRPr lang="el-GR" dirty="0"/>
          </a:p>
        </p:txBody>
      </p:sp>
      <p:sp>
        <p:nvSpPr>
          <p:cNvPr id="136194" name="AutoShape 2" descr="Αποτέλεσμα εικόνας για Klaus Michael Grüber Βάκχες 1974"/>
          <p:cNvSpPr>
            <a:spLocks noChangeAspect="1" noChangeArrowheads="1"/>
          </p:cNvSpPr>
          <p:nvPr/>
        </p:nvSpPr>
        <p:spPr bwMode="auto">
          <a:xfrm>
            <a:off x="155575" y="-1935163"/>
            <a:ext cx="6667500" cy="40386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69986" name="Picture 2" descr="Αποτέλεσμα εικόνας για Legally Blonde, Savoy Theatre"/>
          <p:cNvPicPr>
            <a:picLocks noChangeAspect="1" noChangeArrowheads="1"/>
          </p:cNvPicPr>
          <p:nvPr/>
        </p:nvPicPr>
        <p:blipFill>
          <a:blip r:embed="rId2" cstate="print"/>
          <a:srcRect/>
          <a:stretch>
            <a:fillRect/>
          </a:stretch>
        </p:blipFill>
        <p:spPr bwMode="auto">
          <a:xfrm>
            <a:off x="1" y="0"/>
            <a:ext cx="5796136" cy="6858000"/>
          </a:xfrm>
          <a:prstGeom prst="rect">
            <a:avLst/>
          </a:prstGeom>
          <a:ln>
            <a:noFill/>
          </a:ln>
          <a:effectLst>
            <a:softEdge rad="112500"/>
          </a:effectLst>
        </p:spPr>
      </p:pic>
      <p:sp>
        <p:nvSpPr>
          <p:cNvPr id="8" name="TextBox 7"/>
          <p:cNvSpPr txBox="1"/>
          <p:nvPr/>
        </p:nvSpPr>
        <p:spPr>
          <a:xfrm>
            <a:off x="5868144" y="260648"/>
            <a:ext cx="3275856" cy="5909310"/>
          </a:xfrm>
          <a:prstGeom prst="rect">
            <a:avLst/>
          </a:prstGeom>
          <a:noFill/>
        </p:spPr>
        <p:txBody>
          <a:bodyPr wrap="square" rtlCol="0">
            <a:spAutoFit/>
          </a:bodyPr>
          <a:lstStyle/>
          <a:p>
            <a:r>
              <a:rPr lang="el-GR" b="1" dirty="0">
                <a:solidFill>
                  <a:srgbClr val="FFC000"/>
                </a:solidFill>
              </a:rPr>
              <a:t>Στο μιούζικαλ </a:t>
            </a:r>
            <a:r>
              <a:rPr lang="en-US" b="1" i="1" dirty="0">
                <a:solidFill>
                  <a:srgbClr val="FFC000"/>
                </a:solidFill>
              </a:rPr>
              <a:t>Legally Blonde</a:t>
            </a:r>
            <a:r>
              <a:rPr lang="el-GR" b="1" dirty="0">
                <a:solidFill>
                  <a:srgbClr val="FFC000"/>
                </a:solidFill>
              </a:rPr>
              <a:t>, στην εμπορική σκηνή του </a:t>
            </a:r>
            <a:r>
              <a:rPr lang="en-US" b="1" dirty="0">
                <a:solidFill>
                  <a:srgbClr val="FFC000"/>
                </a:solidFill>
              </a:rPr>
              <a:t>Savoy Theatre</a:t>
            </a:r>
            <a:r>
              <a:rPr lang="el-GR" b="1" dirty="0">
                <a:solidFill>
                  <a:srgbClr val="FFC000"/>
                </a:solidFill>
              </a:rPr>
              <a:t> του Λονδίνου το 2010, εμφανίζονται πολλά σκυλιά, </a:t>
            </a:r>
            <a:r>
              <a:rPr lang="en-US" b="1" dirty="0" err="1">
                <a:solidFill>
                  <a:srgbClr val="FFC000"/>
                </a:solidFill>
              </a:rPr>
              <a:t>chihuahua</a:t>
            </a:r>
            <a:r>
              <a:rPr lang="el-GR" b="1" dirty="0">
                <a:solidFill>
                  <a:srgbClr val="FFC000"/>
                </a:solidFill>
              </a:rPr>
              <a:t> και αγγλικά </a:t>
            </a:r>
            <a:r>
              <a:rPr lang="en-US" b="1" dirty="0">
                <a:solidFill>
                  <a:srgbClr val="FFC000"/>
                </a:solidFill>
              </a:rPr>
              <a:t>bulldog</a:t>
            </a:r>
            <a:r>
              <a:rPr lang="el-GR" b="1" dirty="0">
                <a:solidFill>
                  <a:srgbClr val="FFC000"/>
                </a:solidFill>
              </a:rPr>
              <a:t>, ράτσες πολύ εξοικειωμένες σε ανθρώπινα περιβάλλοντα. </a:t>
            </a:r>
          </a:p>
          <a:p>
            <a:endParaRPr lang="el-GR" b="1" dirty="0">
              <a:solidFill>
                <a:srgbClr val="FFC000"/>
              </a:solidFill>
            </a:endParaRPr>
          </a:p>
          <a:p>
            <a:r>
              <a:rPr lang="el-GR" b="1" dirty="0">
                <a:solidFill>
                  <a:srgbClr val="FFC000"/>
                </a:solidFill>
              </a:rPr>
              <a:t>Θα έλεγε κανείς ότι για τα σκυλιά αυτά δεν θα ήταν δύσκολο να παρουσιάσουν μια ανθρωποποιημένη </a:t>
            </a:r>
            <a:r>
              <a:rPr lang="en-US" b="1" dirty="0">
                <a:solidFill>
                  <a:srgbClr val="FFC000"/>
                </a:solidFill>
              </a:rPr>
              <a:t>performance</a:t>
            </a:r>
            <a:r>
              <a:rPr lang="el-GR" b="1" dirty="0">
                <a:solidFill>
                  <a:srgbClr val="FFC000"/>
                </a:solidFill>
              </a:rPr>
              <a:t>, φορώντας ρούχα ή κάνοντας διάφορα νούμερα που προκαλούν το ανθρώπινο γέλιο. </a:t>
            </a:r>
          </a:p>
          <a:p>
            <a:endParaRPr lang="el-GR" b="1" dirty="0">
              <a:solidFill>
                <a:srgbClr val="FFC000"/>
              </a:solidFill>
            </a:endParaRPr>
          </a:p>
          <a:p>
            <a:r>
              <a:rPr lang="el-GR" b="1" dirty="0">
                <a:solidFill>
                  <a:srgbClr val="FFC000"/>
                </a:solidFill>
              </a:rPr>
              <a:t>Για να επιτευχθεί όμως η παραμονή τους στη σκηνή, έπρεπε να τα τροφοδοτούν τακτικά με βόειο κρέας.</a:t>
            </a:r>
          </a:p>
          <a:p>
            <a:endParaRPr lang="el-GR" b="1" dirty="0"/>
          </a:p>
        </p:txBody>
      </p:sp>
    </p:spTree>
  </p:cSld>
  <p:clrMapOvr>
    <a:masterClrMapping/>
  </p:clrMapOvr>
  <p:transition>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Σχετική εικόνα"/>
          <p:cNvPicPr>
            <a:picLocks noChangeAspect="1" noChangeArrowheads="1"/>
          </p:cNvPicPr>
          <p:nvPr/>
        </p:nvPicPr>
        <p:blipFill>
          <a:blip r:embed="rId2" cstate="print"/>
          <a:srcRect/>
          <a:stretch>
            <a:fillRect/>
          </a:stretch>
        </p:blipFill>
        <p:spPr bwMode="auto">
          <a:xfrm>
            <a:off x="0" y="1368151"/>
            <a:ext cx="9144000" cy="5661249"/>
          </a:xfrm>
          <a:prstGeom prst="rect">
            <a:avLst/>
          </a:prstGeom>
          <a:ln>
            <a:noFill/>
          </a:ln>
          <a:effectLst>
            <a:softEdge rad="112500"/>
          </a:effectLst>
        </p:spPr>
      </p:pic>
      <p:sp>
        <p:nvSpPr>
          <p:cNvPr id="7" name="TextBox 6"/>
          <p:cNvSpPr txBox="1"/>
          <p:nvPr/>
        </p:nvSpPr>
        <p:spPr>
          <a:xfrm>
            <a:off x="179512" y="-27384"/>
            <a:ext cx="8964488" cy="1754326"/>
          </a:xfrm>
          <a:prstGeom prst="rect">
            <a:avLst/>
          </a:prstGeom>
          <a:noFill/>
        </p:spPr>
        <p:txBody>
          <a:bodyPr wrap="square" rtlCol="0">
            <a:spAutoFit/>
          </a:bodyPr>
          <a:lstStyle/>
          <a:p>
            <a:r>
              <a:rPr lang="el-GR" b="1" dirty="0">
                <a:solidFill>
                  <a:srgbClr val="FFC000"/>
                </a:solidFill>
              </a:rPr>
              <a:t>Μια σύγχρονη </a:t>
            </a:r>
            <a:r>
              <a:rPr lang="el-GR" b="1" dirty="0" err="1">
                <a:solidFill>
                  <a:srgbClr val="FFC000"/>
                </a:solidFill>
              </a:rPr>
              <a:t>αντικαρτεσιανή</a:t>
            </a:r>
            <a:r>
              <a:rPr lang="el-GR" b="1" dirty="0">
                <a:solidFill>
                  <a:srgbClr val="F9F7D3"/>
                </a:solidFill>
              </a:rPr>
              <a:t>: </a:t>
            </a:r>
            <a:r>
              <a:rPr lang="en-US" b="1" dirty="0">
                <a:solidFill>
                  <a:srgbClr val="F9F7D3"/>
                </a:solidFill>
              </a:rPr>
              <a:t>Rachel Rosenthal</a:t>
            </a:r>
            <a:r>
              <a:rPr lang="el-GR" b="1" dirty="0">
                <a:solidFill>
                  <a:srgbClr val="F9F7D3"/>
                </a:solidFill>
              </a:rPr>
              <a:t>: </a:t>
            </a:r>
            <a:r>
              <a:rPr lang="en-US" b="1" i="1" dirty="0">
                <a:solidFill>
                  <a:srgbClr val="F9F7D3"/>
                </a:solidFill>
              </a:rPr>
              <a:t>The Others</a:t>
            </a:r>
            <a:r>
              <a:rPr lang="el-GR" b="1" i="1" dirty="0">
                <a:solidFill>
                  <a:srgbClr val="F9F7D3"/>
                </a:solidFill>
              </a:rPr>
              <a:t>, </a:t>
            </a:r>
            <a:r>
              <a:rPr lang="en-US" b="1" dirty="0">
                <a:solidFill>
                  <a:srgbClr val="F9F7D3"/>
                </a:solidFill>
              </a:rPr>
              <a:t>Japan American Theatre</a:t>
            </a:r>
            <a:r>
              <a:rPr lang="el-GR" b="1" dirty="0">
                <a:solidFill>
                  <a:srgbClr val="F9F7D3"/>
                </a:solidFill>
              </a:rPr>
              <a:t> του </a:t>
            </a:r>
            <a:r>
              <a:rPr lang="en-US" b="1" dirty="0">
                <a:solidFill>
                  <a:srgbClr val="F9F7D3"/>
                </a:solidFill>
              </a:rPr>
              <a:t>Los Angeles </a:t>
            </a:r>
            <a:r>
              <a:rPr lang="el-GR" b="1" dirty="0">
                <a:solidFill>
                  <a:srgbClr val="F9F7D3"/>
                </a:solidFill>
              </a:rPr>
              <a:t>στις 18 Δεκεμβρίου 1984. Έμπρακτη ανταπόκριση στις θέσεις του </a:t>
            </a:r>
            <a:r>
              <a:rPr lang="en-US" b="1" dirty="0">
                <a:solidFill>
                  <a:srgbClr val="F9F7D3"/>
                </a:solidFill>
              </a:rPr>
              <a:t>Peter Singer</a:t>
            </a:r>
            <a:r>
              <a:rPr lang="el-GR" b="1" dirty="0">
                <a:solidFill>
                  <a:srgbClr val="F9F7D3"/>
                </a:solidFill>
              </a:rPr>
              <a:t> και του </a:t>
            </a:r>
            <a:r>
              <a:rPr lang="en-US" b="1" dirty="0">
                <a:solidFill>
                  <a:srgbClr val="F9F7D3"/>
                </a:solidFill>
              </a:rPr>
              <a:t>Tom Regan</a:t>
            </a:r>
            <a:r>
              <a:rPr lang="el-GR" b="1" dirty="0">
                <a:solidFill>
                  <a:srgbClr val="F9F7D3"/>
                </a:solidFill>
              </a:rPr>
              <a:t> στα βιβλία τους </a:t>
            </a:r>
            <a:r>
              <a:rPr lang="en-US" b="1" i="1" dirty="0">
                <a:solidFill>
                  <a:srgbClr val="F9F7D3"/>
                </a:solidFill>
              </a:rPr>
              <a:t>Animal Liberation</a:t>
            </a:r>
            <a:r>
              <a:rPr lang="el-GR" b="1" dirty="0">
                <a:solidFill>
                  <a:srgbClr val="F9F7D3"/>
                </a:solidFill>
              </a:rPr>
              <a:t> και </a:t>
            </a:r>
            <a:r>
              <a:rPr lang="en-US" b="1" i="1" dirty="0">
                <a:solidFill>
                  <a:srgbClr val="F9F7D3"/>
                </a:solidFill>
              </a:rPr>
              <a:t>The Case of Animal Rights</a:t>
            </a:r>
            <a:r>
              <a:rPr lang="el-GR" b="1" dirty="0">
                <a:solidFill>
                  <a:srgbClr val="F9F7D3"/>
                </a:solidFill>
              </a:rPr>
              <a:t>, αντιστοίχως. </a:t>
            </a:r>
            <a:r>
              <a:rPr lang="el-GR" b="1" dirty="0">
                <a:solidFill>
                  <a:srgbClr val="FFC000"/>
                </a:solidFill>
              </a:rPr>
              <a:t>Καθαρό μανιφέστο για τα δικαιώματα των ζώων και μια ευθεία επίθεση στον φιλοσοφικό </a:t>
            </a:r>
            <a:r>
              <a:rPr lang="el-GR" b="1" dirty="0" err="1">
                <a:solidFill>
                  <a:srgbClr val="FFC000"/>
                </a:solidFill>
              </a:rPr>
              <a:t>ειδισμό</a:t>
            </a:r>
            <a:r>
              <a:rPr lang="el-GR" b="1" dirty="0">
                <a:solidFill>
                  <a:srgbClr val="FFC000"/>
                </a:solidFill>
              </a:rPr>
              <a:t> του </a:t>
            </a:r>
            <a:r>
              <a:rPr lang="en-US" b="1" dirty="0">
                <a:solidFill>
                  <a:srgbClr val="FFC000"/>
                </a:solidFill>
              </a:rPr>
              <a:t>Descartes</a:t>
            </a:r>
            <a:r>
              <a:rPr lang="el-GR" b="1" dirty="0">
                <a:solidFill>
                  <a:srgbClr val="FFC000"/>
                </a:solidFill>
              </a:rPr>
              <a:t>. </a:t>
            </a:r>
          </a:p>
          <a:p>
            <a:endParaRPr lang="el-GR" dirty="0"/>
          </a:p>
        </p:txBody>
      </p:sp>
    </p:spTree>
  </p:cSld>
  <p:clrMapOvr>
    <a:masterClrMapping/>
  </p:clrMapOvr>
  <p:transition>
    <p:zoom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9992" y="-27384"/>
            <a:ext cx="4398512" cy="1107996"/>
          </a:xfrm>
          <a:prstGeom prst="rect">
            <a:avLst/>
          </a:prstGeom>
          <a:noFill/>
        </p:spPr>
        <p:txBody>
          <a:bodyPr wrap="none" rtlCol="0">
            <a:spAutoFit/>
          </a:bodyPr>
          <a:lstStyle/>
          <a:p>
            <a:r>
              <a:rPr lang="el-GR" sz="2400" b="1" dirty="0">
                <a:solidFill>
                  <a:schemeClr val="bg1"/>
                </a:solidFill>
              </a:rPr>
              <a:t>Πώς να εξηγήσεις τον </a:t>
            </a:r>
            <a:r>
              <a:rPr lang="en-US" sz="2400" b="1" dirty="0">
                <a:solidFill>
                  <a:schemeClr val="bg1"/>
                </a:solidFill>
              </a:rPr>
              <a:t>Heidegger</a:t>
            </a:r>
            <a:r>
              <a:rPr lang="el-GR" sz="2400" b="1" dirty="0">
                <a:solidFill>
                  <a:schemeClr val="bg1"/>
                </a:solidFill>
              </a:rPr>
              <a:t> </a:t>
            </a:r>
          </a:p>
          <a:p>
            <a:r>
              <a:rPr lang="el-GR" sz="2400" b="1" dirty="0">
                <a:solidFill>
                  <a:schemeClr val="bg1"/>
                </a:solidFill>
              </a:rPr>
              <a:t>σε έναν νεκρό λαγό</a:t>
            </a:r>
          </a:p>
          <a:p>
            <a:endParaRPr lang="el-GR" b="1" dirty="0">
              <a:solidFill>
                <a:schemeClr val="bg1"/>
              </a:solidFill>
            </a:endParaRPr>
          </a:p>
        </p:txBody>
      </p:sp>
      <p:pic>
        <p:nvPicPr>
          <p:cNvPr id="167938" name="Picture 2" descr="Αποτέλεσμα εικόνας για Rachel Rosenthal: The Others"/>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6076950" y="1628800"/>
            <a:ext cx="3067050" cy="3743325"/>
          </a:xfrm>
          <a:prstGeom prst="ellipse">
            <a:avLst/>
          </a:prstGeom>
          <a:ln>
            <a:noFill/>
          </a:ln>
          <a:effectLst>
            <a:softEdge rad="112500"/>
          </a:effectLst>
        </p:spPr>
      </p:pic>
      <p:sp>
        <p:nvSpPr>
          <p:cNvPr id="9" name="Vertical Scroll 8"/>
          <p:cNvSpPr/>
          <p:nvPr/>
        </p:nvSpPr>
        <p:spPr>
          <a:xfrm>
            <a:off x="0" y="44624"/>
            <a:ext cx="3203848" cy="3816424"/>
          </a:xfrm>
          <a:prstGeom prst="verticalScroll">
            <a:avLst/>
          </a:prstGeom>
          <a:ln>
            <a:solidFill>
              <a:schemeClr val="accent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l-GR" b="1" dirty="0">
                <a:solidFill>
                  <a:schemeClr val="accent2">
                    <a:lumMod val="40000"/>
                    <a:lumOff val="60000"/>
                  </a:schemeClr>
                </a:solidFill>
              </a:rPr>
              <a:t>«Ταυτίζομαι πάντα περισσότερο με τα ζώα απ’ </a:t>
            </a:r>
            <a:r>
              <a:rPr lang="el-GR" b="1" dirty="0" err="1">
                <a:solidFill>
                  <a:schemeClr val="accent2">
                    <a:lumMod val="40000"/>
                    <a:lumOff val="60000"/>
                  </a:schemeClr>
                </a:solidFill>
              </a:rPr>
              <a:t>ό,τι</a:t>
            </a:r>
            <a:r>
              <a:rPr lang="el-GR" b="1" dirty="0">
                <a:solidFill>
                  <a:schemeClr val="accent2">
                    <a:lumMod val="40000"/>
                    <a:lumOff val="60000"/>
                  </a:schemeClr>
                </a:solidFill>
              </a:rPr>
              <a:t> με τους ανθρώπους. Ο πόνος των ζώων ήταν και είναι τόσο αληθινός σε μένα ώστε τον νιώθω με φυσικό τρόπο στο σώμα μου»</a:t>
            </a:r>
          </a:p>
        </p:txBody>
      </p:sp>
      <p:sp>
        <p:nvSpPr>
          <p:cNvPr id="10" name="Vertical Scroll 9"/>
          <p:cNvSpPr/>
          <p:nvPr/>
        </p:nvSpPr>
        <p:spPr>
          <a:xfrm>
            <a:off x="2411760" y="548680"/>
            <a:ext cx="4248472" cy="6120680"/>
          </a:xfrm>
          <a:prstGeom prst="verticalScroll">
            <a:avLst/>
          </a:prstGeom>
          <a:ln>
            <a:solidFill>
              <a:schemeClr val="accent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l-GR" b="1" dirty="0">
                <a:solidFill>
                  <a:schemeClr val="accent2">
                    <a:lumMod val="40000"/>
                    <a:lumOff val="60000"/>
                  </a:schemeClr>
                </a:solidFill>
              </a:rPr>
              <a:t>Μισώ αυτόν τον κόσμο. Μισώ την κατάσταση των πραγμάτων. Μισώ τη ζωή μου, το σώμα μου, τον πατέρα και τη μητέρα μου. Μισώ την αλυσίδα της ζωής. Μισώ … αυτό που οι άνθρωποι κάνουν στα ζώα, αυτό που οι άνθρωποι κάνουν στους ανθρώπους. Στο όνομα της επιστήμης, της τέχνης, της αγάπης, της ηθικότητας, του πατριωτισμού, του ιδεαλισμού, της άγνοιας, της βλακείας, της απληστίας, της σκληρότητας και του μίσους. Μισώ το να ανήκω σε αυτό. […] Θέλω να ξυρίσω το κεφάλι μου όπως ξύρισαν τις γυναίκες συνεργάτες ─ αυτές που κοιμήθηκαν με τους Γερμανούς.</a:t>
            </a:r>
          </a:p>
        </p:txBody>
      </p:sp>
    </p:spTree>
  </p:cSld>
  <p:clrMapOvr>
    <a:masterClrMapping/>
  </p:clrMapOvr>
  <p:transition>
    <p:zoom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4" name="Rectangle 3"/>
          <p:cNvSpPr/>
          <p:nvPr/>
        </p:nvSpPr>
        <p:spPr>
          <a:xfrm>
            <a:off x="0" y="0"/>
            <a:ext cx="9144000" cy="68580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l-GR" b="1" dirty="0">
                <a:solidFill>
                  <a:srgbClr val="0000FF"/>
                </a:solidFill>
              </a:rPr>
              <a:t>				</a:t>
            </a:r>
          </a:p>
        </p:txBody>
      </p:sp>
      <p:sp>
        <p:nvSpPr>
          <p:cNvPr id="5" name="Rectangle 4"/>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Δόθηκαν τρεις παραστάσεις και στο τέλος της καθεμιάς τα ζώα παρουσιάζονταν στο κοινό </a:t>
            </a:r>
          </a:p>
          <a:p>
            <a:pPr algn="ctr"/>
            <a:r>
              <a:rPr lang="el-GR" b="1" dirty="0"/>
              <a:t>για </a:t>
            </a:r>
            <a:r>
              <a:rPr lang="el-GR" b="1" dirty="0">
                <a:solidFill>
                  <a:srgbClr val="0000FF"/>
                </a:solidFill>
              </a:rPr>
              <a:t>υιοθεσία</a:t>
            </a:r>
            <a:r>
              <a:rPr lang="el-GR" b="1" dirty="0"/>
              <a:t>. Υιοθετήθηκαν εν τέλει όλοι οι σκύλοι και οι γάτες.</a:t>
            </a:r>
          </a:p>
          <a:p>
            <a:pPr algn="ctr"/>
            <a:endParaRPr lang="el-GR" b="1" dirty="0"/>
          </a:p>
          <a:p>
            <a:pPr algn="ctr"/>
            <a:r>
              <a:rPr lang="el-GR" b="1" dirty="0"/>
              <a:t>Η παράσταση αρχίζει, αλλά και τελειώνει στο θεματικό πλαίσιο του παραμυθιού «Το σπιτάκι του δάσους» των αδελφών </a:t>
            </a:r>
            <a:r>
              <a:rPr lang="en-US" b="1" dirty="0"/>
              <a:t>Grimm</a:t>
            </a:r>
            <a:r>
              <a:rPr lang="el-GR" b="1" dirty="0"/>
              <a:t>, όπου οι δύο αδελφές τιμωρούνται, επειδή παραβλέπουν τις ανάγκες τριών ζώων για τροφή, ενώ η τρίτη και μικρότερη αδελφή τους, επειδή τα φροντίζει κερδίζει την ευτυχία. Η αφήγηση του παραμυθιού γίνεται με </a:t>
            </a:r>
            <a:r>
              <a:rPr lang="en-US" b="1" dirty="0"/>
              <a:t>off voice </a:t>
            </a:r>
            <a:r>
              <a:rPr lang="el-GR" b="1" dirty="0"/>
              <a:t>της </a:t>
            </a:r>
            <a:r>
              <a:rPr lang="en-US" b="1" dirty="0"/>
              <a:t>Rosenthal</a:t>
            </a:r>
            <a:r>
              <a:rPr lang="el-GR" b="1" dirty="0"/>
              <a:t>. </a:t>
            </a:r>
          </a:p>
          <a:p>
            <a:pPr algn="ctr"/>
            <a:endParaRPr lang="el-GR" b="1" dirty="0"/>
          </a:p>
          <a:p>
            <a:pPr algn="ctr"/>
            <a:r>
              <a:rPr lang="el-GR" b="1" dirty="0"/>
              <a:t>Η αφήγηση διακόπτεται από την προβολή μιας διαφάνειας με αναγραφή των καρτεσιανών θέσεων περί ζώων-μηχανών, που δεν έχουν αισθήματα, και αναφορά στις ανάλγητες </a:t>
            </a:r>
            <a:r>
              <a:rPr lang="el-GR" b="1" dirty="0" err="1"/>
              <a:t>ζωοτομές</a:t>
            </a:r>
            <a:endParaRPr lang="el-GR" b="1" dirty="0"/>
          </a:p>
          <a:p>
            <a:pPr algn="ctr"/>
            <a:r>
              <a:rPr lang="el-GR" b="1" dirty="0"/>
              <a:t> 					για επιστημονικούς λόγους. </a:t>
            </a:r>
          </a:p>
          <a:p>
            <a:pPr algn="ctr"/>
            <a:endParaRPr lang="el-GR" b="1" dirty="0"/>
          </a:p>
        </p:txBody>
      </p:sp>
      <p:pic>
        <p:nvPicPr>
          <p:cNvPr id="163842" name="Picture 2" descr="Αποτέλεσμα εικόνας για Rachel Rosenthal: The Others"/>
          <p:cNvPicPr>
            <a:picLocks noChangeAspect="1" noChangeArrowheads="1"/>
          </p:cNvPicPr>
          <p:nvPr/>
        </p:nvPicPr>
        <p:blipFill>
          <a:blip r:embed="rId2" cstate="print"/>
          <a:srcRect/>
          <a:stretch>
            <a:fillRect/>
          </a:stretch>
        </p:blipFill>
        <p:spPr bwMode="auto">
          <a:xfrm>
            <a:off x="0" y="4560901"/>
            <a:ext cx="5292080" cy="2297100"/>
          </a:xfrm>
          <a:prstGeom prst="rect">
            <a:avLst/>
          </a:prstGeom>
          <a:noFill/>
        </p:spPr>
      </p:pic>
    </p:spTree>
  </p:cSld>
  <p:clrMapOvr>
    <a:masterClrMapping/>
  </p:clrMapOvr>
  <p:transition>
    <p:zoom dir="in"/>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9992" y="-27384"/>
            <a:ext cx="4398512" cy="1107996"/>
          </a:xfrm>
          <a:prstGeom prst="rect">
            <a:avLst/>
          </a:prstGeom>
          <a:noFill/>
        </p:spPr>
        <p:txBody>
          <a:bodyPr wrap="none" rtlCol="0">
            <a:spAutoFit/>
          </a:bodyPr>
          <a:lstStyle/>
          <a:p>
            <a:r>
              <a:rPr lang="el-GR" sz="2400" b="1" dirty="0">
                <a:solidFill>
                  <a:schemeClr val="bg1"/>
                </a:solidFill>
              </a:rPr>
              <a:t>Πώς να εξηγήσεις τον </a:t>
            </a:r>
            <a:r>
              <a:rPr lang="en-US" sz="2400" b="1" dirty="0">
                <a:solidFill>
                  <a:schemeClr val="bg1"/>
                </a:solidFill>
              </a:rPr>
              <a:t>Heidegger</a:t>
            </a:r>
            <a:r>
              <a:rPr lang="el-GR" sz="2400" b="1" dirty="0">
                <a:solidFill>
                  <a:schemeClr val="bg1"/>
                </a:solidFill>
              </a:rPr>
              <a:t> </a:t>
            </a:r>
          </a:p>
          <a:p>
            <a:r>
              <a:rPr lang="el-GR" sz="2400" b="1" dirty="0">
                <a:solidFill>
                  <a:schemeClr val="bg1"/>
                </a:solidFill>
              </a:rPr>
              <a:t>σε έναν νεκρό λαγό</a:t>
            </a:r>
          </a:p>
          <a:p>
            <a:endParaRPr lang="el-GR" b="1" dirty="0">
              <a:solidFill>
                <a:schemeClr val="bg1"/>
              </a:solidFill>
            </a:endParaRPr>
          </a:p>
        </p:txBody>
      </p:sp>
      <p:pic>
        <p:nvPicPr>
          <p:cNvPr id="167938" name="Picture 2" descr="Αποτέλεσμα εικόνας για Rachel Rosenthal: The Others"/>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6076950" y="1628800"/>
            <a:ext cx="3067050" cy="3743325"/>
          </a:xfrm>
          <a:prstGeom prst="ellipse">
            <a:avLst/>
          </a:prstGeom>
          <a:ln>
            <a:noFill/>
          </a:ln>
          <a:effectLst>
            <a:softEdge rad="112500"/>
          </a:effectLst>
        </p:spPr>
      </p:pic>
      <p:sp>
        <p:nvSpPr>
          <p:cNvPr id="10" name="Vertical Scroll 9"/>
          <p:cNvSpPr/>
          <p:nvPr/>
        </p:nvSpPr>
        <p:spPr>
          <a:xfrm>
            <a:off x="323528" y="548680"/>
            <a:ext cx="5904656" cy="6120680"/>
          </a:xfrm>
          <a:prstGeom prst="verticalScroll">
            <a:avLst/>
          </a:prstGeom>
          <a:ln>
            <a:solidFill>
              <a:schemeClr val="accent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l-GR" b="1" dirty="0">
                <a:solidFill>
                  <a:schemeClr val="accent2">
                    <a:lumMod val="40000"/>
                    <a:lumOff val="60000"/>
                  </a:schemeClr>
                </a:solidFill>
              </a:rPr>
              <a:t>«Έχω την καρδιά μπαμπουίνου. […] </a:t>
            </a:r>
          </a:p>
          <a:p>
            <a:pPr algn="ctr"/>
            <a:endParaRPr lang="el-GR" b="1" dirty="0">
              <a:solidFill>
                <a:schemeClr val="accent2">
                  <a:lumMod val="40000"/>
                  <a:lumOff val="60000"/>
                </a:schemeClr>
              </a:solidFill>
            </a:endParaRPr>
          </a:p>
          <a:p>
            <a:pPr algn="ctr"/>
            <a:r>
              <a:rPr lang="el-GR" b="1" dirty="0">
                <a:solidFill>
                  <a:schemeClr val="accent2">
                    <a:lumMod val="40000"/>
                    <a:lumOff val="60000"/>
                  </a:schemeClr>
                </a:solidFill>
              </a:rPr>
              <a:t>Έχω την καρδιά χιμπατζή. </a:t>
            </a:r>
          </a:p>
          <a:p>
            <a:pPr algn="ctr"/>
            <a:endParaRPr lang="el-GR" b="1" dirty="0">
              <a:solidFill>
                <a:schemeClr val="accent2">
                  <a:lumMod val="40000"/>
                  <a:lumOff val="60000"/>
                </a:schemeClr>
              </a:solidFill>
            </a:endParaRPr>
          </a:p>
          <a:p>
            <a:pPr algn="ctr"/>
            <a:r>
              <a:rPr lang="el-GR" b="1" dirty="0">
                <a:solidFill>
                  <a:schemeClr val="accent2">
                    <a:lumMod val="40000"/>
                    <a:lumOff val="60000"/>
                  </a:schemeClr>
                </a:solidFill>
              </a:rPr>
              <a:t>Και ακόμα την καρδιά γορίλα. </a:t>
            </a:r>
          </a:p>
          <a:p>
            <a:pPr algn="ctr"/>
            <a:endParaRPr lang="el-GR" b="1" dirty="0">
              <a:solidFill>
                <a:schemeClr val="accent2">
                  <a:lumMod val="40000"/>
                  <a:lumOff val="60000"/>
                </a:schemeClr>
              </a:solidFill>
            </a:endParaRPr>
          </a:p>
          <a:p>
            <a:pPr algn="ctr"/>
            <a:r>
              <a:rPr lang="el-GR" b="1" dirty="0">
                <a:solidFill>
                  <a:schemeClr val="accent2">
                    <a:lumMod val="40000"/>
                    <a:lumOff val="60000"/>
                  </a:schemeClr>
                </a:solidFill>
              </a:rPr>
              <a:t>Αλλά έχω επίσης και την καρδιά σκύλου. </a:t>
            </a:r>
          </a:p>
          <a:p>
            <a:pPr algn="ctr"/>
            <a:endParaRPr lang="el-GR" b="1" dirty="0">
              <a:solidFill>
                <a:schemeClr val="accent2">
                  <a:lumMod val="40000"/>
                  <a:lumOff val="60000"/>
                </a:schemeClr>
              </a:solidFill>
            </a:endParaRPr>
          </a:p>
          <a:p>
            <a:pPr algn="ctr"/>
            <a:r>
              <a:rPr lang="el-GR" b="1" dirty="0">
                <a:solidFill>
                  <a:schemeClr val="accent2">
                    <a:lumMod val="40000"/>
                    <a:lumOff val="60000"/>
                  </a:schemeClr>
                </a:solidFill>
              </a:rPr>
              <a:t>Την καρδιά γάτας. </a:t>
            </a:r>
          </a:p>
          <a:p>
            <a:pPr algn="ctr"/>
            <a:endParaRPr lang="el-GR" b="1" dirty="0">
              <a:solidFill>
                <a:schemeClr val="accent2">
                  <a:lumMod val="40000"/>
                  <a:lumOff val="60000"/>
                </a:schemeClr>
              </a:solidFill>
            </a:endParaRPr>
          </a:p>
          <a:p>
            <a:pPr algn="ctr"/>
            <a:r>
              <a:rPr lang="el-GR" b="1" dirty="0">
                <a:solidFill>
                  <a:schemeClr val="accent2">
                    <a:lumMod val="40000"/>
                    <a:lumOff val="60000"/>
                  </a:schemeClr>
                </a:solidFill>
              </a:rPr>
              <a:t>Και την καρδιά φάλαινας. </a:t>
            </a:r>
          </a:p>
          <a:p>
            <a:pPr algn="ctr"/>
            <a:endParaRPr lang="el-GR" b="1" dirty="0">
              <a:solidFill>
                <a:schemeClr val="accent2">
                  <a:lumMod val="40000"/>
                  <a:lumOff val="60000"/>
                </a:schemeClr>
              </a:solidFill>
            </a:endParaRPr>
          </a:p>
          <a:p>
            <a:pPr algn="ctr"/>
            <a:r>
              <a:rPr lang="el-GR" b="1" dirty="0">
                <a:solidFill>
                  <a:schemeClr val="accent2">
                    <a:lumMod val="40000"/>
                    <a:lumOff val="60000"/>
                  </a:schemeClr>
                </a:solidFill>
              </a:rPr>
              <a:t>Και θα το πίστευες για ένα τόσο μεγαλόσωμο [ον] ότι έχω επίσης και την καρδιά αρουραίου;</a:t>
            </a:r>
          </a:p>
          <a:p>
            <a:pPr algn="ctr"/>
            <a:endParaRPr lang="el-GR" b="1" dirty="0">
              <a:solidFill>
                <a:schemeClr val="accent2">
                  <a:lumMod val="40000"/>
                  <a:lumOff val="60000"/>
                </a:schemeClr>
              </a:solidFill>
            </a:endParaRPr>
          </a:p>
          <a:p>
            <a:pPr algn="ctr"/>
            <a:r>
              <a:rPr lang="el-GR" b="1" dirty="0">
                <a:solidFill>
                  <a:schemeClr val="accent2">
                    <a:lumMod val="40000"/>
                    <a:lumOff val="60000"/>
                  </a:schemeClr>
                </a:solidFill>
              </a:rPr>
              <a:t> Θα μπορούσα να συνεχίσω, αφού έχω ένα εκατομμύριο καρδιές και όλες ματώνουν».</a:t>
            </a:r>
          </a:p>
        </p:txBody>
      </p:sp>
    </p:spTree>
  </p:cSld>
  <p:clrMapOvr>
    <a:masterClrMapping/>
  </p:clrMapOvr>
  <p:transition>
    <p:zoom dir="in"/>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4" name="Rectangle 3"/>
          <p:cNvSpPr/>
          <p:nvPr/>
        </p:nvSpPr>
        <p:spPr>
          <a:xfrm>
            <a:off x="0" y="0"/>
            <a:ext cx="9144000" cy="68580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l-GR" b="1" dirty="0">
                <a:solidFill>
                  <a:srgbClr val="0000FF"/>
                </a:solidFill>
              </a:rPr>
              <a:t>				</a:t>
            </a:r>
          </a:p>
        </p:txBody>
      </p:sp>
      <p:sp>
        <p:nvSpPr>
          <p:cNvPr id="5" name="Rectangle 4"/>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Σε κάθε φράση της παίρνει μια χάρτινη κόκκινη καρδιά και την καρφιτσώνει σε ένα κρεμασμένο αγκίστρι ψαρέματος, ενώ η μεγάλη οθόνη στο βάθος της σκηνής δείχνει ένα </a:t>
            </a:r>
            <a:r>
              <a:rPr lang="en-US" b="1" dirty="0"/>
              <a:t>close</a:t>
            </a:r>
            <a:r>
              <a:rPr lang="el-GR" b="1" dirty="0"/>
              <a:t> </a:t>
            </a:r>
            <a:r>
              <a:rPr lang="en-US" b="1" dirty="0"/>
              <a:t>up</a:t>
            </a:r>
            <a:r>
              <a:rPr lang="el-GR" b="1" dirty="0"/>
              <a:t> στις καρδιές. </a:t>
            </a:r>
          </a:p>
          <a:p>
            <a:endParaRPr lang="el-GR" b="1" dirty="0"/>
          </a:p>
          <a:p>
            <a:r>
              <a:rPr lang="el-GR" b="1" dirty="0"/>
              <a:t>Η </a:t>
            </a:r>
            <a:r>
              <a:rPr lang="en-US" b="1" dirty="0"/>
              <a:t>performance</a:t>
            </a:r>
            <a:r>
              <a:rPr lang="el-GR" b="1" dirty="0"/>
              <a:t> έχει πολλές εναλλαγές σύντομων σκηνικών διαλογικών αλλά και μονολογικών τμημάτων (λ.χ. η χρήση της ζωικής παρομοίωσης και μεταφοράς στη σεξουαλική γλώσσα) με προβολές </a:t>
            </a:r>
            <a:r>
              <a:rPr lang="en-US" b="1" dirty="0"/>
              <a:t>slides</a:t>
            </a:r>
            <a:r>
              <a:rPr lang="el-GR" b="1" dirty="0"/>
              <a:t>, όπως αυτό ενός σκύλου στην Κορέα που στραγγαλίζεται αργά και βασανιστικά, διότι οι καλοφαγάδες πιστεύουν ότι αυτό βελτιώνει την υφή του κρέατος. Ακολουθεί ένα </a:t>
            </a:r>
            <a:r>
              <a:rPr lang="en-US" b="1" dirty="0"/>
              <a:t>video</a:t>
            </a:r>
            <a:r>
              <a:rPr lang="el-GR" b="1" dirty="0"/>
              <a:t> με έναν σκύλο να περπατάει και ο άνδρας εκφράζει τις σκέψεις του σκύλου:</a:t>
            </a:r>
          </a:p>
          <a:p>
            <a:pPr algn="ctr"/>
            <a:endParaRPr lang="el-GR" b="1" dirty="0"/>
          </a:p>
        </p:txBody>
      </p:sp>
      <p:pic>
        <p:nvPicPr>
          <p:cNvPr id="163842" name="Picture 2" descr="Αποτέλεσμα εικόνας για Rachel Rosenthal: The Others"/>
          <p:cNvPicPr>
            <a:picLocks noChangeAspect="1" noChangeArrowheads="1"/>
          </p:cNvPicPr>
          <p:nvPr/>
        </p:nvPicPr>
        <p:blipFill>
          <a:blip r:embed="rId2" cstate="print"/>
          <a:srcRect/>
          <a:stretch>
            <a:fillRect/>
          </a:stretch>
        </p:blipFill>
        <p:spPr bwMode="auto">
          <a:xfrm>
            <a:off x="0" y="4560901"/>
            <a:ext cx="5292080" cy="2297100"/>
          </a:xfrm>
          <a:prstGeom prst="rect">
            <a:avLst/>
          </a:prstGeom>
          <a:noFill/>
        </p:spPr>
      </p:pic>
    </p:spTree>
  </p:cSld>
  <p:clrMapOvr>
    <a:masterClrMapping/>
  </p:clrMapOvr>
  <p:transition>
    <p:zoom dir="in"/>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9992" y="-27384"/>
            <a:ext cx="4398512" cy="1107996"/>
          </a:xfrm>
          <a:prstGeom prst="rect">
            <a:avLst/>
          </a:prstGeom>
          <a:noFill/>
        </p:spPr>
        <p:txBody>
          <a:bodyPr wrap="none" rtlCol="0">
            <a:spAutoFit/>
          </a:bodyPr>
          <a:lstStyle/>
          <a:p>
            <a:r>
              <a:rPr lang="el-GR" sz="2400" b="1" dirty="0">
                <a:solidFill>
                  <a:schemeClr val="bg1"/>
                </a:solidFill>
              </a:rPr>
              <a:t>Πώς να εξηγήσεις τον </a:t>
            </a:r>
            <a:r>
              <a:rPr lang="en-US" sz="2400" b="1" dirty="0">
                <a:solidFill>
                  <a:schemeClr val="bg1"/>
                </a:solidFill>
              </a:rPr>
              <a:t>Heidegger</a:t>
            </a:r>
            <a:r>
              <a:rPr lang="el-GR" sz="2400" b="1" dirty="0">
                <a:solidFill>
                  <a:schemeClr val="bg1"/>
                </a:solidFill>
              </a:rPr>
              <a:t> </a:t>
            </a:r>
          </a:p>
          <a:p>
            <a:r>
              <a:rPr lang="el-GR" sz="2400" b="1" dirty="0">
                <a:solidFill>
                  <a:schemeClr val="bg1"/>
                </a:solidFill>
              </a:rPr>
              <a:t>σε έναν νεκρό λαγό</a:t>
            </a:r>
          </a:p>
          <a:p>
            <a:endParaRPr lang="el-GR" b="1" dirty="0">
              <a:solidFill>
                <a:schemeClr val="bg1"/>
              </a:solidFill>
            </a:endParaRPr>
          </a:p>
        </p:txBody>
      </p:sp>
      <p:pic>
        <p:nvPicPr>
          <p:cNvPr id="167938" name="Picture 2" descr="Αποτέλεσμα εικόνας για Rachel Rosenthal: The Others"/>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6076950" y="1628800"/>
            <a:ext cx="3067050" cy="3743325"/>
          </a:xfrm>
          <a:prstGeom prst="ellipse">
            <a:avLst/>
          </a:prstGeom>
          <a:ln>
            <a:noFill/>
          </a:ln>
          <a:effectLst>
            <a:softEdge rad="112500"/>
          </a:effectLst>
        </p:spPr>
      </p:pic>
      <p:sp>
        <p:nvSpPr>
          <p:cNvPr id="10" name="Vertical Scroll 9"/>
          <p:cNvSpPr/>
          <p:nvPr/>
        </p:nvSpPr>
        <p:spPr>
          <a:xfrm>
            <a:off x="323528" y="548680"/>
            <a:ext cx="5904656" cy="6120680"/>
          </a:xfrm>
          <a:prstGeom prst="verticalScroll">
            <a:avLst/>
          </a:prstGeom>
          <a:ln>
            <a:solidFill>
              <a:schemeClr val="accent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r>
              <a:rPr lang="el-GR" b="1" dirty="0">
                <a:solidFill>
                  <a:schemeClr val="accent2">
                    <a:lumMod val="60000"/>
                    <a:lumOff val="40000"/>
                  </a:schemeClr>
                </a:solidFill>
              </a:rPr>
              <a:t>Η σκέψη ενός σκύλου</a:t>
            </a:r>
          </a:p>
          <a:p>
            <a:endParaRPr lang="el-GR" b="1" dirty="0">
              <a:solidFill>
                <a:schemeClr val="accent2">
                  <a:lumMod val="60000"/>
                  <a:lumOff val="40000"/>
                </a:schemeClr>
              </a:solidFill>
            </a:endParaRPr>
          </a:p>
          <a:p>
            <a:endParaRPr lang="el-GR" b="1" dirty="0">
              <a:solidFill>
                <a:schemeClr val="accent2">
                  <a:lumMod val="60000"/>
                  <a:lumOff val="40000"/>
                </a:schemeClr>
              </a:solidFill>
            </a:endParaRPr>
          </a:p>
          <a:p>
            <a:r>
              <a:rPr lang="el-GR" b="1" dirty="0">
                <a:solidFill>
                  <a:schemeClr val="accent2">
                    <a:lumMod val="60000"/>
                    <a:lumOff val="40000"/>
                  </a:schemeClr>
                </a:solidFill>
              </a:rPr>
              <a:t>Βοήθεια! Βοήθεια! Δεν μπορώ να μιλήσω! Δεν μπορώ να ουρλιάξω! Δεν υπερασπίζομαι τον εαυτό μου. Ούτε καν μπορώ να πω ότι μου επιτίθενται. Είμαι πολιτισμένος με το παραπάνω. Δεν δαγκώνω. Δεν έχω μάθει να δαγκώνω. </a:t>
            </a:r>
          </a:p>
          <a:p>
            <a:endParaRPr lang="el-GR" b="1" dirty="0">
              <a:solidFill>
                <a:schemeClr val="accent2">
                  <a:lumMod val="60000"/>
                  <a:lumOff val="40000"/>
                </a:schemeClr>
              </a:solidFill>
            </a:endParaRPr>
          </a:p>
          <a:p>
            <a:r>
              <a:rPr lang="el-GR" b="1" dirty="0">
                <a:solidFill>
                  <a:schemeClr val="accent2">
                    <a:lumMod val="60000"/>
                    <a:lumOff val="40000"/>
                  </a:schemeClr>
                </a:solidFill>
              </a:rPr>
              <a:t>Είμαι στειρωμένος. Με έχουν ευνουχίσει στη γλώσσα. Είμαι ευγενικός. Είμαι καλόβολος. Είμαι διακριτικός. </a:t>
            </a:r>
          </a:p>
          <a:p>
            <a:endParaRPr lang="el-GR" b="1" dirty="0">
              <a:solidFill>
                <a:schemeClr val="accent2">
                  <a:lumMod val="60000"/>
                  <a:lumOff val="40000"/>
                </a:schemeClr>
              </a:solidFill>
            </a:endParaRPr>
          </a:p>
          <a:p>
            <a:r>
              <a:rPr lang="el-GR" b="1" dirty="0">
                <a:solidFill>
                  <a:schemeClr val="accent2">
                    <a:lumMod val="60000"/>
                    <a:lumOff val="40000"/>
                  </a:schemeClr>
                </a:solidFill>
              </a:rPr>
              <a:t>Και θέλω να σκοτώσω!</a:t>
            </a:r>
          </a:p>
        </p:txBody>
      </p:sp>
    </p:spTree>
  </p:cSld>
  <p:clrMapOvr>
    <a:masterClrMapping/>
  </p:clrMapOvr>
  <p:transition>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28" y="5445224"/>
            <a:ext cx="9324528" cy="4320480"/>
          </a:xfrm>
        </p:spPr>
        <p:txBody>
          <a:bodyPr>
            <a:noAutofit/>
          </a:bodyPr>
          <a:lstStyle/>
          <a:p>
            <a:endParaRPr lang="el-GR" sz="2000" b="1" dirty="0">
              <a:solidFill>
                <a:srgbClr val="F9F7D3"/>
              </a:solidFill>
            </a:endParaRPr>
          </a:p>
          <a:p>
            <a:r>
              <a:rPr lang="el-GR" sz="2000" b="1" dirty="0">
                <a:solidFill>
                  <a:srgbClr val="F9F7D3"/>
                </a:solidFill>
              </a:rPr>
              <a:t>«Το να σκοτώνουμε τα ζώα για να εφοδιάζουμε τις γκαλερί [ή τις θεατρικές σκηνές] είναι χειρότερο από το να τα σκοτώνουμε για να εφοδιάζουμε τα πιάτα μας»;</a:t>
            </a:r>
            <a:endParaRPr lang="el-GR" sz="2400" b="1" dirty="0">
              <a:solidFill>
                <a:srgbClr val="F9F7D3"/>
              </a:solidFill>
            </a:endParaRPr>
          </a:p>
          <a:p>
            <a:endParaRPr lang="el-GR" sz="2400" b="1" dirty="0">
              <a:solidFill>
                <a:srgbClr val="F9F7D3"/>
              </a:solidFill>
            </a:endParaRPr>
          </a:p>
        </p:txBody>
      </p:sp>
      <p:pic>
        <p:nvPicPr>
          <p:cNvPr id="91138" name="Picture 2" descr="Σχετική εικόνα"/>
          <p:cNvPicPr>
            <a:picLocks noChangeAspect="1" noChangeArrowheads="1"/>
          </p:cNvPicPr>
          <p:nvPr/>
        </p:nvPicPr>
        <p:blipFill>
          <a:blip r:embed="rId2" cstate="print"/>
          <a:srcRect/>
          <a:stretch>
            <a:fillRect/>
          </a:stretch>
        </p:blipFill>
        <p:spPr bwMode="auto">
          <a:xfrm>
            <a:off x="0" y="188640"/>
            <a:ext cx="9144000" cy="5544616"/>
          </a:xfrm>
          <a:prstGeom prst="rect">
            <a:avLst/>
          </a:prstGeom>
          <a:noFill/>
        </p:spPr>
      </p:pic>
    </p:spTree>
  </p:cSld>
  <p:clrMapOvr>
    <a:masterClrMapping/>
  </p:clrMapOvr>
  <p:transition>
    <p:wedg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9992" y="-27384"/>
            <a:ext cx="4398512" cy="1107996"/>
          </a:xfrm>
          <a:prstGeom prst="rect">
            <a:avLst/>
          </a:prstGeom>
          <a:noFill/>
        </p:spPr>
        <p:txBody>
          <a:bodyPr wrap="none" rtlCol="0">
            <a:spAutoFit/>
          </a:bodyPr>
          <a:lstStyle/>
          <a:p>
            <a:r>
              <a:rPr lang="el-GR" sz="2400" b="1" dirty="0">
                <a:solidFill>
                  <a:schemeClr val="bg1"/>
                </a:solidFill>
              </a:rPr>
              <a:t>Πώς να εξηγήσεις τον </a:t>
            </a:r>
            <a:r>
              <a:rPr lang="en-US" sz="2400" b="1" dirty="0">
                <a:solidFill>
                  <a:schemeClr val="bg1"/>
                </a:solidFill>
              </a:rPr>
              <a:t>Heidegger</a:t>
            </a:r>
            <a:r>
              <a:rPr lang="el-GR" sz="2400" b="1" dirty="0">
                <a:solidFill>
                  <a:schemeClr val="bg1"/>
                </a:solidFill>
              </a:rPr>
              <a:t> </a:t>
            </a:r>
          </a:p>
          <a:p>
            <a:r>
              <a:rPr lang="el-GR" sz="2400" b="1" dirty="0">
                <a:solidFill>
                  <a:schemeClr val="bg1"/>
                </a:solidFill>
              </a:rPr>
              <a:t>σε έναν νεκρό λαγό</a:t>
            </a:r>
          </a:p>
          <a:p>
            <a:endParaRPr lang="el-GR" b="1" dirty="0">
              <a:solidFill>
                <a:schemeClr val="bg1"/>
              </a:solidFill>
            </a:endParaRPr>
          </a:p>
        </p:txBody>
      </p:sp>
      <p:pic>
        <p:nvPicPr>
          <p:cNvPr id="167938" name="Picture 2" descr="Αποτέλεσμα εικόνας για Rachel Rosenthal: The Others"/>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6076950" y="1628800"/>
            <a:ext cx="3067050" cy="3743325"/>
          </a:xfrm>
          <a:prstGeom prst="ellipse">
            <a:avLst/>
          </a:prstGeom>
          <a:ln>
            <a:noFill/>
          </a:ln>
          <a:effectLst>
            <a:softEdge rad="112500"/>
          </a:effectLst>
        </p:spPr>
      </p:pic>
      <p:sp>
        <p:nvSpPr>
          <p:cNvPr id="10" name="Vertical Scroll 9"/>
          <p:cNvSpPr/>
          <p:nvPr/>
        </p:nvSpPr>
        <p:spPr>
          <a:xfrm>
            <a:off x="323528" y="548680"/>
            <a:ext cx="5904656" cy="6120680"/>
          </a:xfrm>
          <a:prstGeom prst="verticalScroll">
            <a:avLst/>
          </a:prstGeom>
          <a:ln>
            <a:solidFill>
              <a:schemeClr val="accent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r>
              <a:rPr lang="en-US" b="1" dirty="0">
                <a:solidFill>
                  <a:srgbClr val="FFFF00"/>
                </a:solidFill>
              </a:rPr>
              <a:t>off voice</a:t>
            </a:r>
            <a:r>
              <a:rPr lang="el-GR" b="1" dirty="0">
                <a:solidFill>
                  <a:srgbClr val="FFFF00"/>
                </a:solidFill>
              </a:rPr>
              <a:t> το εδάφιο του </a:t>
            </a:r>
            <a:r>
              <a:rPr lang="en-US" b="1" dirty="0">
                <a:solidFill>
                  <a:srgbClr val="FFFF00"/>
                </a:solidFill>
              </a:rPr>
              <a:t>Milan </a:t>
            </a:r>
            <a:r>
              <a:rPr lang="en-US" b="1" dirty="0" err="1">
                <a:solidFill>
                  <a:srgbClr val="FFFF00"/>
                </a:solidFill>
              </a:rPr>
              <a:t>Kundera</a:t>
            </a:r>
            <a:r>
              <a:rPr lang="el-GR" b="1" dirty="0">
                <a:solidFill>
                  <a:srgbClr val="FFFF00"/>
                </a:solidFill>
              </a:rPr>
              <a:t>:</a:t>
            </a:r>
          </a:p>
          <a:p>
            <a:r>
              <a:rPr lang="el-GR" b="1" dirty="0">
                <a:solidFill>
                  <a:schemeClr val="accent2">
                    <a:lumMod val="40000"/>
                    <a:lumOff val="60000"/>
                  </a:schemeClr>
                </a:solidFill>
              </a:rPr>
              <a:t> </a:t>
            </a:r>
          </a:p>
          <a:p>
            <a:r>
              <a:rPr lang="el-GR" b="1" dirty="0">
                <a:solidFill>
                  <a:schemeClr val="accent2">
                    <a:lumMod val="40000"/>
                    <a:lumOff val="60000"/>
                  </a:schemeClr>
                </a:solidFill>
              </a:rPr>
              <a:t>Η απαρχή της </a:t>
            </a:r>
            <a:r>
              <a:rPr lang="el-GR" b="1" i="1" dirty="0">
                <a:solidFill>
                  <a:schemeClr val="accent2">
                    <a:lumMod val="40000"/>
                    <a:lumOff val="60000"/>
                  </a:schemeClr>
                </a:solidFill>
              </a:rPr>
              <a:t>Γένεσης</a:t>
            </a:r>
            <a:r>
              <a:rPr lang="el-GR" b="1" dirty="0">
                <a:solidFill>
                  <a:schemeClr val="accent2">
                    <a:lumMod val="40000"/>
                    <a:lumOff val="60000"/>
                  </a:schemeClr>
                </a:solidFill>
              </a:rPr>
              <a:t>  μας λέει ότι ο Θεός έπλασε τον άνθρωπο για να του δώσει κυριαρχία στα ψάρια και στα πτηνά και σε όλα τα πλάσματα. Βέβαια, η </a:t>
            </a:r>
            <a:r>
              <a:rPr lang="el-GR" b="1" i="1" dirty="0">
                <a:solidFill>
                  <a:schemeClr val="accent2">
                    <a:lumMod val="40000"/>
                    <a:lumOff val="60000"/>
                  </a:schemeClr>
                </a:solidFill>
              </a:rPr>
              <a:t>Γένεση</a:t>
            </a:r>
            <a:r>
              <a:rPr lang="el-GR" b="1" dirty="0">
                <a:solidFill>
                  <a:schemeClr val="accent2">
                    <a:lumMod val="40000"/>
                    <a:lumOff val="60000"/>
                  </a:schemeClr>
                </a:solidFill>
              </a:rPr>
              <a:t> γράφτηκε από άνθρωπο και όχι από άλογο. </a:t>
            </a:r>
          </a:p>
          <a:p>
            <a:endParaRPr lang="el-GR" b="1" dirty="0">
              <a:solidFill>
                <a:schemeClr val="accent2">
                  <a:lumMod val="40000"/>
                  <a:lumOff val="60000"/>
                </a:schemeClr>
              </a:solidFill>
            </a:endParaRPr>
          </a:p>
          <a:p>
            <a:r>
              <a:rPr lang="el-GR" b="1" dirty="0">
                <a:solidFill>
                  <a:schemeClr val="accent2">
                    <a:lumMod val="40000"/>
                    <a:lumOff val="60000"/>
                  </a:schemeClr>
                </a:solidFill>
              </a:rPr>
              <a:t>Δεν υπάρχει καμία βεβαιότητα ότι ο Θεός όντως εγγυήθηκε την ανθρώπινη κυριαρχία επί των άλλων πλασμάτων. </a:t>
            </a:r>
          </a:p>
          <a:p>
            <a:endParaRPr lang="el-GR" b="1" dirty="0">
              <a:solidFill>
                <a:schemeClr val="accent2">
                  <a:lumMod val="40000"/>
                  <a:lumOff val="60000"/>
                </a:schemeClr>
              </a:solidFill>
            </a:endParaRPr>
          </a:p>
          <a:p>
            <a:r>
              <a:rPr lang="el-GR" b="1" dirty="0">
                <a:solidFill>
                  <a:schemeClr val="accent2">
                    <a:lumMod val="40000"/>
                    <a:lumOff val="60000"/>
                  </a:schemeClr>
                </a:solidFill>
              </a:rPr>
              <a:t>Αυτό που μοιάζει πράγματι πιο πιθανό είναι ο άνθρωπος να επινόησε τον Θεό για να καθαγιάσει την κυριαρχία που έχει σφετεριστεί εις βάρος της αγελάδας και του αλόγου.</a:t>
            </a:r>
          </a:p>
        </p:txBody>
      </p:sp>
    </p:spTree>
  </p:cSld>
  <p:clrMapOvr>
    <a:masterClrMapping/>
  </p:clrMapOvr>
  <p:transition>
    <p:zoom dir="in"/>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4" name="Rectangle 3"/>
          <p:cNvSpPr/>
          <p:nvPr/>
        </p:nvSpPr>
        <p:spPr>
          <a:xfrm>
            <a:off x="0" y="0"/>
            <a:ext cx="9144000" cy="68580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l-GR" b="1" dirty="0">
                <a:solidFill>
                  <a:srgbClr val="0000FF"/>
                </a:solidFill>
              </a:rPr>
              <a:t>				</a:t>
            </a:r>
          </a:p>
        </p:txBody>
      </p:sp>
      <p:sp>
        <p:nvSpPr>
          <p:cNvPr id="5" name="Rectangle 4"/>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2000" b="1" dirty="0"/>
              <a:t>				Η σκηνή κατακλύζεται συνολικά από </a:t>
            </a:r>
            <a:r>
              <a:rPr lang="en-US" sz="2000" b="1" dirty="0"/>
              <a:t>42 </a:t>
            </a:r>
            <a:r>
              <a:rPr lang="el-GR" sz="2000" b="1" dirty="0"/>
              <a:t>					κακομεταχειρισμένα ζώα </a:t>
            </a:r>
            <a:r>
              <a:rPr lang="en-US" sz="2000" b="1" dirty="0"/>
              <a:t>35 </a:t>
            </a:r>
            <a:r>
              <a:rPr lang="el-GR" sz="2000" b="1" dirty="0"/>
              <a:t>διαφορετικών ειδών 				μαζί με τους ανθρώπινους συνοδούς τους</a:t>
            </a:r>
            <a:r>
              <a:rPr lang="en-US" sz="2000" b="1" dirty="0"/>
              <a:t> </a:t>
            </a:r>
            <a:r>
              <a:rPr lang="el-GR" sz="2000" b="1" dirty="0"/>
              <a:t>(σκίουροι, 				πίθηκοι, περιστέρια, τράγοι, κουνέλια). Η 					</a:t>
            </a:r>
            <a:r>
              <a:rPr lang="en-US" sz="2000" b="1" dirty="0"/>
              <a:t>performer</a:t>
            </a:r>
            <a:r>
              <a:rPr lang="el-GR" sz="2000" b="1" dirty="0"/>
              <a:t> σχολιάζει δηκτικά και αυτοσαρκαστικά 				τη βάρβαρη συμπεριφορά του ανθρώπου απέναντί 				τους και τον ανόητο </a:t>
            </a:r>
            <a:r>
              <a:rPr lang="el-GR" sz="2000" b="1" dirty="0" err="1"/>
              <a:t>κερδοσκοπισμό</a:t>
            </a:r>
            <a:r>
              <a:rPr lang="el-GR" sz="2000" b="1" dirty="0"/>
              <a:t> ενός </a:t>
            </a:r>
            <a:r>
              <a:rPr lang="el-GR" sz="2000" b="1" dirty="0">
                <a:solidFill>
                  <a:srgbClr val="0000FF"/>
                </a:solidFill>
              </a:rPr>
              <a:t>ανήθικου 				καπιταλισμού</a:t>
            </a:r>
            <a:r>
              <a:rPr lang="el-GR" sz="2000" b="1" dirty="0"/>
              <a:t> που τρέφει αυτή τη συμπεριφορά. </a:t>
            </a:r>
          </a:p>
          <a:p>
            <a:endParaRPr lang="el-GR" sz="2000" b="1" dirty="0"/>
          </a:p>
          <a:p>
            <a:r>
              <a:rPr lang="el-GR" sz="2000" b="1" dirty="0">
                <a:solidFill>
                  <a:srgbClr val="0000FF"/>
                </a:solidFill>
              </a:rPr>
              <a:t>Η </a:t>
            </a:r>
            <a:r>
              <a:rPr lang="en-US" sz="2000" b="1" dirty="0">
                <a:solidFill>
                  <a:srgbClr val="0000FF"/>
                </a:solidFill>
              </a:rPr>
              <a:t>Rosenthal</a:t>
            </a:r>
            <a:r>
              <a:rPr lang="el-GR" sz="2000" b="1" dirty="0">
                <a:solidFill>
                  <a:srgbClr val="0000FF"/>
                </a:solidFill>
              </a:rPr>
              <a:t> υποδύεται εκ περιτροπής ένα ζώο, κάποιον που το εκμεταλλεύεται και τον εαυτό της</a:t>
            </a:r>
            <a:r>
              <a:rPr lang="el-GR" sz="2000" b="1" dirty="0"/>
              <a:t>. Επιλέγει την προβολή φρικτών εικόνων σκληρότητας εις βάρος των ζώων σε φάρμες και εργαστήρια, αναφέροντας ταυτόχρονα τον αριθμό των ζώων που, σαν σε ρουτίνα, σκοτώνονται κάθε χρόνο στις ΗΠΑ από τις βιομηχανίες τροφών και φαρμάκων.</a:t>
            </a:r>
          </a:p>
          <a:p>
            <a:endParaRPr lang="el-GR" sz="2000" b="1" dirty="0"/>
          </a:p>
          <a:p>
            <a:r>
              <a:rPr lang="el-GR" sz="2000" b="1" dirty="0"/>
              <a:t>Αναφέρεται σε συγκεκριμένα πειράματα και πειραματιστές στα πανεπιστήμια της </a:t>
            </a:r>
            <a:r>
              <a:rPr lang="en-US" sz="2000" b="1" dirty="0"/>
              <a:t>Pennsylvania</a:t>
            </a:r>
            <a:r>
              <a:rPr lang="el-GR" sz="2000" b="1" dirty="0"/>
              <a:t>, του </a:t>
            </a:r>
            <a:r>
              <a:rPr lang="en-US" sz="2000" b="1" dirty="0" err="1"/>
              <a:t>Princeston</a:t>
            </a:r>
            <a:r>
              <a:rPr lang="el-GR" sz="2000" b="1" dirty="0"/>
              <a:t> ή του </a:t>
            </a:r>
            <a:r>
              <a:rPr lang="en-US" sz="2000" b="1" dirty="0"/>
              <a:t>Harvard</a:t>
            </a:r>
            <a:r>
              <a:rPr lang="el-GR" sz="2000" b="1" dirty="0"/>
              <a:t>,</a:t>
            </a:r>
            <a:r>
              <a:rPr lang="en-US" sz="2000" b="1" dirty="0"/>
              <a:t> </a:t>
            </a:r>
            <a:r>
              <a:rPr lang="el-GR" sz="2000" b="1" dirty="0"/>
              <a:t>που αντιμετωπίζουν τα ζώα </a:t>
            </a:r>
          </a:p>
          <a:p>
            <a:r>
              <a:rPr lang="el-GR" sz="2000" b="1" dirty="0"/>
              <a:t>ως «εργαλεία» ή ως «ανανεώσιμες πηγές». </a:t>
            </a:r>
          </a:p>
          <a:p>
            <a:endParaRPr lang="el-GR" b="1" dirty="0"/>
          </a:p>
        </p:txBody>
      </p:sp>
      <p:pic>
        <p:nvPicPr>
          <p:cNvPr id="129028" name="Picture 4"/>
          <p:cNvPicPr>
            <a:picLocks noChangeAspect="1" noChangeArrowheads="1"/>
          </p:cNvPicPr>
          <p:nvPr/>
        </p:nvPicPr>
        <p:blipFill>
          <a:blip r:embed="rId2" cstate="print">
            <a:duotone>
              <a:schemeClr val="accent3">
                <a:shade val="45000"/>
                <a:satMod val="135000"/>
              </a:schemeClr>
              <a:prstClr val="white"/>
            </a:duotone>
            <a:lum bright="10000"/>
          </a:blip>
          <a:srcRect/>
          <a:stretch>
            <a:fillRect/>
          </a:stretch>
        </p:blipFill>
        <p:spPr bwMode="auto">
          <a:xfrm>
            <a:off x="0" y="0"/>
            <a:ext cx="3779912" cy="3429000"/>
          </a:xfrm>
          <a:prstGeom prst="rect">
            <a:avLst/>
          </a:prstGeom>
          <a:ln>
            <a:noFill/>
          </a:ln>
          <a:effectLst>
            <a:softEdge rad="112500"/>
          </a:effectLst>
        </p:spPr>
      </p:pic>
    </p:spTree>
  </p:cSld>
  <p:clrMapOvr>
    <a:masterClrMapping/>
  </p:clrMapOvr>
  <p:transition>
    <p:zoom dir="in"/>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4" name="Rectangle 3"/>
          <p:cNvSpPr/>
          <p:nvPr/>
        </p:nvSpPr>
        <p:spPr>
          <a:xfrm>
            <a:off x="0" y="0"/>
            <a:ext cx="9144000" cy="68580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l-GR" b="1" dirty="0">
                <a:solidFill>
                  <a:srgbClr val="0000FF"/>
                </a:solidFill>
              </a:rPr>
              <a:t>				</a:t>
            </a:r>
          </a:p>
        </p:txBody>
      </p:sp>
      <p:sp>
        <p:nvSpPr>
          <p:cNvPr id="5" name="Rectangle 4"/>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endParaRPr lang="en-US" dirty="0"/>
          </a:p>
          <a:p>
            <a:endParaRPr lang="en-US" dirty="0"/>
          </a:p>
          <a:p>
            <a:endParaRPr lang="en-US" dirty="0"/>
          </a:p>
          <a:p>
            <a:endParaRPr lang="el-GR" b="1" dirty="0"/>
          </a:p>
        </p:txBody>
      </p:sp>
      <p:pic>
        <p:nvPicPr>
          <p:cNvPr id="129026" name="Picture 2" descr="IMG_3120.JPG"/>
          <p:cNvPicPr>
            <a:picLocks noChangeAspect="1" noChangeArrowheads="1"/>
          </p:cNvPicPr>
          <p:nvPr/>
        </p:nvPicPr>
        <p:blipFill>
          <a:blip r:embed="rId2" cstate="print"/>
          <a:srcRect/>
          <a:stretch>
            <a:fillRect/>
          </a:stretch>
        </p:blipFill>
        <p:spPr bwMode="auto">
          <a:xfrm>
            <a:off x="-17079" y="0"/>
            <a:ext cx="9161079" cy="6858000"/>
          </a:xfrm>
          <a:prstGeom prst="rect">
            <a:avLst/>
          </a:prstGeom>
          <a:noFill/>
        </p:spPr>
      </p:pic>
      <p:sp>
        <p:nvSpPr>
          <p:cNvPr id="7" name="TextBox 6"/>
          <p:cNvSpPr txBox="1"/>
          <p:nvPr/>
        </p:nvSpPr>
        <p:spPr>
          <a:xfrm>
            <a:off x="4716017" y="3789040"/>
            <a:ext cx="4427983" cy="3416320"/>
          </a:xfrm>
          <a:prstGeom prst="rect">
            <a:avLst/>
          </a:prstGeom>
          <a:noFill/>
        </p:spPr>
        <p:txBody>
          <a:bodyPr wrap="square" rtlCol="0">
            <a:spAutoFit/>
          </a:bodyPr>
          <a:lstStyle/>
          <a:p>
            <a:r>
              <a:rPr lang="el-GR" b="1" dirty="0"/>
              <a:t>«</a:t>
            </a:r>
            <a:r>
              <a:rPr lang="en-US" b="1" dirty="0"/>
              <a:t>70- 100 </a:t>
            </a:r>
            <a:r>
              <a:rPr lang="el-GR" b="1" dirty="0"/>
              <a:t> εκατομμύρια ζώα σκοτώνονται ετησίως στις ΗΠΑ για την επιστήμη/</a:t>
            </a:r>
            <a:r>
              <a:rPr lang="en-US" b="1" dirty="0"/>
              <a:t>4-5 </a:t>
            </a:r>
            <a:r>
              <a:rPr lang="el-GR" b="1" dirty="0"/>
              <a:t>δισεκατομμύρια ζώα σκοτώνονται ετησίως για τροφή στις ΗΠΑ/</a:t>
            </a:r>
            <a:r>
              <a:rPr lang="en-US" b="1" dirty="0"/>
              <a:t>4000</a:t>
            </a:r>
            <a:r>
              <a:rPr lang="el-GR" b="1" dirty="0"/>
              <a:t> εκατομμύρια ζώα σκοτώνονται κάθε χρόνο παγκοσμίως για τη γούνα τους/Περίπου </a:t>
            </a:r>
            <a:r>
              <a:rPr lang="en-US" b="1" dirty="0"/>
              <a:t>50 </a:t>
            </a:r>
            <a:r>
              <a:rPr lang="el-GR" b="1" dirty="0"/>
              <a:t>εκατομμύρια σκύλοι και άλλες τόσες γάτες σκοτώνονται κάθε χρόνο στα κέντρα αδέσποτων ζώων. Το 30% όλων των ειδών της πανίδας της γης θα μπορούσε να εξαφανιστεί την επόμενη δεκαετία»</a:t>
            </a:r>
            <a:r>
              <a:rPr lang="en-US" b="1" dirty="0"/>
              <a:t>.</a:t>
            </a:r>
            <a:endParaRPr lang="el-GR" b="1" dirty="0"/>
          </a:p>
          <a:p>
            <a:endParaRPr lang="el-GR" dirty="0"/>
          </a:p>
        </p:txBody>
      </p:sp>
    </p:spTree>
  </p:cSld>
  <p:clrMapOvr>
    <a:masterClrMapping/>
  </p:clrMapOvr>
  <p:transition>
    <p:zoom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4" name="Rectangle 3"/>
          <p:cNvSpPr/>
          <p:nvPr/>
        </p:nvSpPr>
        <p:spPr>
          <a:xfrm>
            <a:off x="0" y="0"/>
            <a:ext cx="9144000" cy="68580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l-GR" b="1" dirty="0">
                <a:solidFill>
                  <a:srgbClr val="0000FF"/>
                </a:solidFill>
              </a:rPr>
              <a:t>				</a:t>
            </a:r>
          </a:p>
        </p:txBody>
      </p:sp>
      <p:sp>
        <p:nvSpPr>
          <p:cNvPr id="5" name="Rectangle 4"/>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2000" b="1" dirty="0"/>
              <a:t>				</a:t>
            </a:r>
          </a:p>
          <a:p>
            <a:endParaRPr lang="el-GR" sz="2000" b="1" dirty="0"/>
          </a:p>
          <a:p>
            <a:endParaRPr lang="el-GR" sz="2000" b="1" dirty="0"/>
          </a:p>
          <a:p>
            <a:endParaRPr lang="el-GR" sz="2000" b="1" dirty="0"/>
          </a:p>
          <a:p>
            <a:endParaRPr lang="el-GR" sz="2000" b="1" dirty="0"/>
          </a:p>
          <a:p>
            <a:endParaRPr lang="el-GR" sz="2000" b="1" dirty="0"/>
          </a:p>
          <a:p>
            <a:endParaRPr lang="el-GR" sz="2000" b="1" dirty="0"/>
          </a:p>
          <a:p>
            <a:endParaRPr lang="el-GR" sz="2000" b="1" dirty="0"/>
          </a:p>
          <a:p>
            <a:r>
              <a:rPr lang="el-GR" sz="2000" b="1" dirty="0"/>
              <a:t>Αρκετές φορές η παράσταση δίνει την εντύπωση μιας </a:t>
            </a:r>
            <a:r>
              <a:rPr lang="en-US" sz="2000" b="1" dirty="0"/>
              <a:t>performance lecture</a:t>
            </a:r>
            <a:r>
              <a:rPr lang="el-GR" sz="2000" b="1" dirty="0"/>
              <a:t> και η </a:t>
            </a:r>
            <a:r>
              <a:rPr lang="en-US" sz="2000" b="1" dirty="0"/>
              <a:t>Rosenthal</a:t>
            </a:r>
            <a:r>
              <a:rPr lang="el-GR" sz="2000" b="1" dirty="0"/>
              <a:t> την αίσθηση ότι βρίσκεται στο μεταίχμιο της τέχνης και της ακαδημίας ή στο μεταίχμιο μιας σκηνής και ενός δημοσίου κατηγορητηρίου. Δεν λείπουν τα μυθικά σύμβολα, όπως ο μαγικός ανδρόγυνος του φιδιού και του πουλιού, αλλά και αυτά χρησιμοποιούνται όχι τόσο για το συμβολικό τους νόημα, όσο για την επίδραση που μπορούν να ασκήσουν στη σκέψη των θεατών. </a:t>
            </a:r>
          </a:p>
          <a:p>
            <a:endParaRPr lang="el-GR" sz="2000" b="1" dirty="0"/>
          </a:p>
          <a:p>
            <a:r>
              <a:rPr lang="el-GR" sz="2000" b="1" dirty="0"/>
              <a:t>Η </a:t>
            </a:r>
            <a:r>
              <a:rPr lang="el-GR" sz="2000" b="1" dirty="0" err="1"/>
              <a:t>καταγγελτική</a:t>
            </a:r>
            <a:r>
              <a:rPr lang="el-GR" sz="2000" b="1" dirty="0"/>
              <a:t> της πρόθεση γίνεται ξεκάθαρη, όταν δηλώνει κατά τη διάρκεια της παράστασης ότι οι </a:t>
            </a:r>
            <a:r>
              <a:rPr lang="el-GR" sz="2000" b="1" dirty="0">
                <a:solidFill>
                  <a:srgbClr val="0000FF"/>
                </a:solidFill>
              </a:rPr>
              <a:t>σύγχρονες δημοκρατίες είναι φασιστικά καθεστώτα,</a:t>
            </a:r>
            <a:r>
              <a:rPr lang="el-GR" sz="2000" b="1" dirty="0">
                <a:solidFill>
                  <a:schemeClr val="bg1"/>
                </a:solidFill>
              </a:rPr>
              <a:t> στα οποία καταπιέζονται οι ζωές των μη ανθρώπινων όντων. </a:t>
            </a:r>
            <a:r>
              <a:rPr lang="el-GR" sz="2000" b="1" dirty="0">
                <a:solidFill>
                  <a:srgbClr val="0000FF"/>
                </a:solidFill>
              </a:rPr>
              <a:t>«Είναι (ο) άλλος και εμείς είμαστε ισχυρότεροι και θέλουμε να εκμεταλλευτούμε τα σώματα και τα μυαλά τους».</a:t>
            </a:r>
          </a:p>
          <a:p>
            <a:r>
              <a:rPr lang="el-GR" sz="2000" b="1" dirty="0"/>
              <a:t>Έγινε έκκληση για μια πιο μυστηριακή έννοια των ζώων, για μια βαθύτερη κατανόηση της θέσης τους στη γη. </a:t>
            </a:r>
            <a:endParaRPr lang="el-GR" b="1" dirty="0"/>
          </a:p>
        </p:txBody>
      </p:sp>
      <p:pic>
        <p:nvPicPr>
          <p:cNvPr id="129030" name="Picture 6"/>
          <p:cNvPicPr>
            <a:picLocks noChangeAspect="1" noChangeArrowheads="1"/>
          </p:cNvPicPr>
          <p:nvPr/>
        </p:nvPicPr>
        <p:blipFill>
          <a:blip r:embed="rId2" cstate="print">
            <a:duotone>
              <a:prstClr val="black"/>
              <a:schemeClr val="accent6">
                <a:tint val="45000"/>
                <a:satMod val="400000"/>
              </a:schemeClr>
            </a:duotone>
            <a:lum bright="20000"/>
          </a:blip>
          <a:srcRect/>
          <a:stretch>
            <a:fillRect/>
          </a:stretch>
        </p:blipFill>
        <p:spPr bwMode="auto">
          <a:xfrm>
            <a:off x="0" y="0"/>
            <a:ext cx="9144000" cy="2828925"/>
          </a:xfrm>
          <a:prstGeom prst="rect">
            <a:avLst/>
          </a:prstGeom>
          <a:ln>
            <a:noFill/>
          </a:ln>
          <a:effectLst>
            <a:softEdge rad="112500"/>
          </a:effectLst>
        </p:spPr>
      </p:pic>
    </p:spTree>
  </p:cSld>
  <p:clrMapOvr>
    <a:masterClrMapping/>
  </p:clrMapOvr>
  <p:transition>
    <p:zoom dir="in"/>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9992" y="-27384"/>
            <a:ext cx="4398512" cy="1107996"/>
          </a:xfrm>
          <a:prstGeom prst="rect">
            <a:avLst/>
          </a:prstGeom>
          <a:noFill/>
        </p:spPr>
        <p:txBody>
          <a:bodyPr wrap="none" rtlCol="0">
            <a:spAutoFit/>
          </a:bodyPr>
          <a:lstStyle/>
          <a:p>
            <a:r>
              <a:rPr lang="el-GR" sz="2400" b="1" dirty="0">
                <a:solidFill>
                  <a:schemeClr val="bg1"/>
                </a:solidFill>
              </a:rPr>
              <a:t>Πώς να εξηγήσεις τον </a:t>
            </a:r>
            <a:r>
              <a:rPr lang="en-US" sz="2400" b="1" dirty="0">
                <a:solidFill>
                  <a:schemeClr val="bg1"/>
                </a:solidFill>
              </a:rPr>
              <a:t>Heidegger</a:t>
            </a:r>
            <a:r>
              <a:rPr lang="el-GR" sz="2400" b="1" dirty="0">
                <a:solidFill>
                  <a:schemeClr val="bg1"/>
                </a:solidFill>
              </a:rPr>
              <a:t> </a:t>
            </a:r>
          </a:p>
          <a:p>
            <a:r>
              <a:rPr lang="el-GR" sz="2400" b="1" dirty="0">
                <a:solidFill>
                  <a:schemeClr val="bg1"/>
                </a:solidFill>
              </a:rPr>
              <a:t>σε έναν νεκρό λαγό</a:t>
            </a:r>
          </a:p>
          <a:p>
            <a:endParaRPr lang="el-GR" b="1" dirty="0">
              <a:solidFill>
                <a:schemeClr val="bg1"/>
              </a:solidFill>
            </a:endParaRPr>
          </a:p>
        </p:txBody>
      </p:sp>
      <p:pic>
        <p:nvPicPr>
          <p:cNvPr id="167938" name="Picture 2" descr="Αποτέλεσμα εικόνας για Rachel Rosenthal: The Others"/>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6257478" y="1628800"/>
            <a:ext cx="3067050" cy="3743325"/>
          </a:xfrm>
          <a:prstGeom prst="ellipse">
            <a:avLst/>
          </a:prstGeom>
          <a:ln>
            <a:noFill/>
          </a:ln>
          <a:effectLst>
            <a:softEdge rad="112500"/>
          </a:effectLst>
        </p:spPr>
      </p:pic>
      <p:sp>
        <p:nvSpPr>
          <p:cNvPr id="10" name="Vertical Scroll 9"/>
          <p:cNvSpPr/>
          <p:nvPr/>
        </p:nvSpPr>
        <p:spPr>
          <a:xfrm>
            <a:off x="0" y="0"/>
            <a:ext cx="7524328" cy="6669360"/>
          </a:xfrm>
          <a:prstGeom prst="verticalScroll">
            <a:avLst/>
          </a:prstGeom>
          <a:ln>
            <a:solidFill>
              <a:schemeClr val="accent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r>
              <a:rPr lang="el-GR" b="1" dirty="0">
                <a:solidFill>
                  <a:schemeClr val="accent2">
                    <a:lumMod val="60000"/>
                    <a:lumOff val="40000"/>
                  </a:schemeClr>
                </a:solidFill>
              </a:rPr>
              <a:t>Οι ζωές των ζώων είναι συναρπαστικές. Οι αποφάσεις, οι προτιμήσεις, οι τρόποι που έχουν να μας λένε αυτό που τους συμβαίνει ─ αυτές είναι απεριόριστα εντυπωσιακές στιγμές που μπορούν να ανοίξουν το μυαλό μας. Είμαστε τόσο κοντά, γενετικά και φυσιολογικά στα ζώα και όμως απομακρύνουμε τον εαυτό μας, κλείνοντας μια λεωφόρο γνώσης και εμπειρίας, η οποία θα μπορούσε να μας διδάξει τόσα πολλά. Είναι μια αληθινή απώλεια στη ζωή μας. Το να είσαι ικανός να καυχιέσαι για μια αληθινή συντροφιά με τα ζώα, είναι κάτι πολύ ξεχωριστό. Το να τα χρησιμοποιείς ή να τα εκμεταλλεύεσαι είτε για την τέχνη είτε για άλλον λόγο είναι έγκλημα. Ελπίζω ότι οι καλλιτέχνες μπορούν να επιδείξουν ανθρωπιά εκεί που άλλοι άνθρωποι δεν μπορούν. Εάν οι καλλιτέχνες δεν το κάνουν, είναι διπλά ένοχοι. Υποθέτω ότι οι καλλιτέχνες είναι ικανοί για </a:t>
            </a:r>
            <a:r>
              <a:rPr lang="el-GR" b="1" dirty="0" err="1">
                <a:solidFill>
                  <a:schemeClr val="accent2">
                    <a:lumMod val="60000"/>
                    <a:lumOff val="40000"/>
                  </a:schemeClr>
                </a:solidFill>
              </a:rPr>
              <a:t>ενσυναίσθηση</a:t>
            </a:r>
            <a:r>
              <a:rPr lang="el-GR" b="1" dirty="0">
                <a:solidFill>
                  <a:schemeClr val="accent2">
                    <a:lumMod val="60000"/>
                    <a:lumOff val="40000"/>
                  </a:schemeClr>
                </a:solidFill>
              </a:rPr>
              <a:t>, συμπάθεια, κατανόηση, σεβασμό και ευφυή συμπεριφορά. Εάν πληγώνουν εν γνώσει τους ή εξευτελίζουν τα ζώα, αναγκάζοντάς τα να δίνουν παραστάσεις ενάντια στη φύση τους, αυτό είναι μια κολάσιμη αμαρτία. Και εγώ θα κρατούσα ευχαρίστως το μαστίγιο! </a:t>
            </a:r>
          </a:p>
        </p:txBody>
      </p:sp>
    </p:spTree>
  </p:cSld>
  <p:clrMapOvr>
    <a:masterClrMapping/>
  </p:clrMapOvr>
  <p:transition>
    <p:zoom dir="in"/>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4" name="Rectangle 3"/>
          <p:cNvSpPr/>
          <p:nvPr/>
        </p:nvSpPr>
        <p:spPr>
          <a:xfrm>
            <a:off x="0" y="0"/>
            <a:ext cx="9144000" cy="68580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l-GR" b="1" dirty="0">
                <a:solidFill>
                  <a:srgbClr val="0000FF"/>
                </a:solidFill>
              </a:rPr>
              <a:t>				</a:t>
            </a:r>
          </a:p>
        </p:txBody>
      </p:sp>
      <p:sp>
        <p:nvSpPr>
          <p:cNvPr id="5" name="Rectangle 4"/>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2000" dirty="0"/>
              <a:t>				</a:t>
            </a:r>
            <a:r>
              <a:rPr lang="el-GR" sz="2000" b="1" dirty="0"/>
              <a:t>Αφήνει τα ζώα να κινούνται όπως θέλουν, χωρίς 				παροτρύνσεις ή προσταγές, </a:t>
            </a:r>
            <a:r>
              <a:rPr lang="el-GR" sz="2000" b="1" dirty="0">
                <a:solidFill>
                  <a:srgbClr val="0000FF"/>
                </a:solidFill>
              </a:rPr>
              <a:t>ελεύθερα πάνω στη 				σκηνή</a:t>
            </a:r>
            <a:r>
              <a:rPr lang="el-GR" sz="2000" b="1" dirty="0"/>
              <a:t>, ακόμα και να εγκαταλείψουν τον χώρο, εάν 				το θελήσουν. Μια παράσταση </a:t>
            </a:r>
            <a:r>
              <a:rPr lang="el-GR" sz="2000" b="1" i="1" dirty="0">
                <a:solidFill>
                  <a:srgbClr val="C00000"/>
                </a:solidFill>
              </a:rPr>
              <a:t>χάριν των ζώων</a:t>
            </a:r>
            <a:r>
              <a:rPr lang="el-GR" sz="2000" b="1" dirty="0"/>
              <a:t>, η 				οποία, έγινε η αιτία πολλά από αυτά να υιοθετηθούν 				να </a:t>
            </a:r>
            <a:r>
              <a:rPr lang="el-GR" sz="2000" b="1" dirty="0" err="1"/>
              <a:t>βρούν</a:t>
            </a:r>
            <a:r>
              <a:rPr lang="el-GR" sz="2000" b="1" dirty="0"/>
              <a:t> στέγη και συντροφιά. </a:t>
            </a:r>
          </a:p>
          <a:p>
            <a:endParaRPr lang="el-GR" sz="2000" b="1" dirty="0"/>
          </a:p>
          <a:p>
            <a:r>
              <a:rPr lang="el-GR" sz="2000" b="1" dirty="0"/>
              <a:t>				Το γεγονός αυτό θα μπορούσε να αντισταθμίσει 				κάπως τον εγγενώς </a:t>
            </a:r>
            <a:r>
              <a:rPr lang="el-GR" sz="2000" b="1" dirty="0">
                <a:solidFill>
                  <a:srgbClr val="0000FF"/>
                </a:solidFill>
              </a:rPr>
              <a:t>ανθρωποκεντρικό πυρήνα </a:t>
            </a:r>
            <a:r>
              <a:rPr lang="el-GR" sz="2000" b="1" dirty="0"/>
              <a:t>του 				εγχειρήματος αναδιαπραγμάτευσης των σχέσεων 				μεταξύ ανθρώπων και άλλων ζώων. </a:t>
            </a:r>
          </a:p>
          <a:p>
            <a:r>
              <a:rPr lang="el-GR" sz="2000" b="1" dirty="0"/>
              <a:t>Κατά βάση όλα ξεκινούν και καταλήγουν στο ανθρώπινο, αφού παντού και πάντα, σε κάθε αναδιαπραγμάτευση, σε κάθε αναπαράσταση ή σκέψη ενεργοποιούνται οι ανθρωπολογικές μηχανές μέσω των νόμων, της πολιτικής, της ηθικής, της φιλοσοφίας ή της τέχνης. </a:t>
            </a:r>
          </a:p>
          <a:p>
            <a:endParaRPr lang="el-GR" sz="2000" b="1" dirty="0"/>
          </a:p>
          <a:p>
            <a:r>
              <a:rPr lang="el-GR" sz="2000" b="1" dirty="0"/>
              <a:t>Η </a:t>
            </a:r>
            <a:r>
              <a:rPr lang="el-GR" sz="2000" b="1" dirty="0">
                <a:solidFill>
                  <a:srgbClr val="0000FF"/>
                </a:solidFill>
              </a:rPr>
              <a:t>συντροφικότητα</a:t>
            </a:r>
            <a:r>
              <a:rPr lang="el-GR" sz="2000" b="1" dirty="0">
                <a:solidFill>
                  <a:schemeClr val="bg1"/>
                </a:solidFill>
              </a:rPr>
              <a:t>,</a:t>
            </a:r>
            <a:r>
              <a:rPr lang="el-GR" sz="2000" b="1" dirty="0"/>
              <a:t> εντούτοις, που προβάλλεται στο </a:t>
            </a:r>
            <a:r>
              <a:rPr lang="en-US" sz="2000" b="1" i="1" dirty="0"/>
              <a:t>The Others</a:t>
            </a:r>
            <a:r>
              <a:rPr lang="el-GR" sz="2000" b="1" dirty="0"/>
              <a:t>, είναι μια έννοια και μια διάθεση κατά την οποία εκδηλώνεται μια τάση φυγής από τις μηχανές αυτές ή τουλάχιστον μια θέληση επαναπροσδιορισμού των όρων τους.</a:t>
            </a:r>
          </a:p>
          <a:p>
            <a:endParaRPr lang="el-GR" b="1" dirty="0"/>
          </a:p>
        </p:txBody>
      </p:sp>
      <p:pic>
        <p:nvPicPr>
          <p:cNvPr id="129027" name="Picture 3"/>
          <p:cNvPicPr>
            <a:picLocks noChangeAspect="1" noChangeArrowheads="1"/>
          </p:cNvPicPr>
          <p:nvPr/>
        </p:nvPicPr>
        <p:blipFill>
          <a:blip r:embed="rId2" cstate="print">
            <a:duotone>
              <a:prstClr val="black"/>
              <a:schemeClr val="accent4">
                <a:tint val="45000"/>
                <a:satMod val="400000"/>
              </a:schemeClr>
            </a:duotone>
            <a:lum bright="10000"/>
          </a:blip>
          <a:srcRect/>
          <a:stretch>
            <a:fillRect/>
          </a:stretch>
        </p:blipFill>
        <p:spPr bwMode="auto">
          <a:xfrm>
            <a:off x="-180528" y="0"/>
            <a:ext cx="3960440" cy="3798142"/>
          </a:xfrm>
          <a:prstGeom prst="rect">
            <a:avLst/>
          </a:prstGeom>
          <a:ln>
            <a:noFill/>
          </a:ln>
          <a:effectLst>
            <a:softEdge rad="112500"/>
          </a:effectLst>
        </p:spPr>
      </p:pic>
    </p:spTree>
  </p:cSld>
  <p:clrMapOvr>
    <a:masterClrMapping/>
  </p:clrMapOvr>
  <p:transition>
    <p:zoom dir="in"/>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4" name="Rectangle 3"/>
          <p:cNvSpPr/>
          <p:nvPr/>
        </p:nvSpPr>
        <p:spPr>
          <a:xfrm>
            <a:off x="0" y="0"/>
            <a:ext cx="9144000" cy="68580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l-GR" b="1" dirty="0">
                <a:solidFill>
                  <a:srgbClr val="0000FF"/>
                </a:solidFill>
              </a:rPr>
              <a:t>				</a:t>
            </a:r>
          </a:p>
        </p:txBody>
      </p:sp>
      <p:sp>
        <p:nvSpPr>
          <p:cNvPr id="6" name="TextBox 5"/>
          <p:cNvSpPr txBox="1"/>
          <p:nvPr/>
        </p:nvSpPr>
        <p:spPr>
          <a:xfrm>
            <a:off x="-36512" y="5229200"/>
            <a:ext cx="184731" cy="369332"/>
          </a:xfrm>
          <a:prstGeom prst="rect">
            <a:avLst/>
          </a:prstGeom>
          <a:noFill/>
        </p:spPr>
        <p:txBody>
          <a:bodyPr wrap="none" rtlCol="0">
            <a:spAutoFit/>
          </a:bodyPr>
          <a:lstStyle/>
          <a:p>
            <a:endParaRPr lang="el-GR" dirty="0"/>
          </a:p>
        </p:txBody>
      </p:sp>
      <p:pic>
        <p:nvPicPr>
          <p:cNvPr id="165890" name="Picture 2" descr="Σχετική εικόνα"/>
          <p:cNvPicPr>
            <a:picLocks noChangeAspect="1" noChangeArrowheads="1"/>
          </p:cNvPicPr>
          <p:nvPr/>
        </p:nvPicPr>
        <p:blipFill>
          <a:blip r:embed="rId2" cstate="print"/>
          <a:srcRect/>
          <a:stretch>
            <a:fillRect/>
          </a:stretch>
        </p:blipFill>
        <p:spPr bwMode="auto">
          <a:xfrm>
            <a:off x="-77188" y="0"/>
            <a:ext cx="10729451" cy="6858000"/>
          </a:xfrm>
          <a:prstGeom prst="rect">
            <a:avLst/>
          </a:prstGeom>
          <a:noFill/>
        </p:spPr>
      </p:pic>
      <p:sp>
        <p:nvSpPr>
          <p:cNvPr id="7" name="TextBox 6"/>
          <p:cNvSpPr txBox="1"/>
          <p:nvPr/>
        </p:nvSpPr>
        <p:spPr>
          <a:xfrm>
            <a:off x="0" y="116632"/>
            <a:ext cx="10620672" cy="3785652"/>
          </a:xfrm>
          <a:prstGeom prst="rect">
            <a:avLst/>
          </a:prstGeom>
          <a:noFill/>
        </p:spPr>
        <p:txBody>
          <a:bodyPr wrap="square" rtlCol="0">
            <a:spAutoFit/>
          </a:bodyPr>
          <a:lstStyle/>
          <a:p>
            <a:r>
              <a:rPr lang="el-GR" sz="2000" b="1" dirty="0">
                <a:solidFill>
                  <a:srgbClr val="F9F7D3"/>
                </a:solidFill>
              </a:rPr>
              <a:t>Η </a:t>
            </a:r>
            <a:r>
              <a:rPr lang="en-US" sz="2000" b="1" dirty="0">
                <a:solidFill>
                  <a:srgbClr val="F9F7D3"/>
                </a:solidFill>
              </a:rPr>
              <a:t>Donna </a:t>
            </a:r>
            <a:r>
              <a:rPr lang="en-US" sz="2000" b="1" dirty="0" err="1">
                <a:solidFill>
                  <a:srgbClr val="F9F7D3"/>
                </a:solidFill>
              </a:rPr>
              <a:t>Haraway</a:t>
            </a:r>
            <a:r>
              <a:rPr lang="el-GR" sz="2000" b="1" dirty="0">
                <a:solidFill>
                  <a:srgbClr val="F9F7D3"/>
                </a:solidFill>
              </a:rPr>
              <a:t> αναγνωρίζει τις ειδολογικές διαφορές αλλά και τις ατομικές διαφορές, οι οποίες </a:t>
            </a:r>
            <a:r>
              <a:rPr lang="el-GR" sz="2000" b="1" dirty="0" err="1">
                <a:solidFill>
                  <a:srgbClr val="F9F7D3"/>
                </a:solidFill>
              </a:rPr>
              <a:t>αναγκαιούν</a:t>
            </a:r>
            <a:r>
              <a:rPr lang="el-GR" sz="2000" b="1" dirty="0">
                <a:solidFill>
                  <a:srgbClr val="F9F7D3"/>
                </a:solidFill>
              </a:rPr>
              <a:t> την αντιμετώπιση κάθε ζώου ως ατόμου. Αυτό καθιστά δυνατή τη συντροφικότητα εντός του ίδιου είδους ή μεταξύ των ειδών. Πρόκειται για μια διαδικασία ανοικτή, ρευστή και </a:t>
            </a:r>
            <a:r>
              <a:rPr lang="el-GR" sz="2000" b="1" dirty="0" err="1">
                <a:solidFill>
                  <a:srgbClr val="F9F7D3"/>
                </a:solidFill>
              </a:rPr>
              <a:t>αναπροσδιορίσιμη</a:t>
            </a:r>
            <a:r>
              <a:rPr lang="el-GR" sz="2000" b="1" dirty="0">
                <a:solidFill>
                  <a:srgbClr val="F9F7D3"/>
                </a:solidFill>
              </a:rPr>
              <a:t>. Στη σκέψη της </a:t>
            </a:r>
            <a:r>
              <a:rPr lang="en-US" sz="2000" b="1" dirty="0" err="1">
                <a:solidFill>
                  <a:srgbClr val="F9F7D3"/>
                </a:solidFill>
              </a:rPr>
              <a:t>Haraway</a:t>
            </a:r>
            <a:r>
              <a:rPr lang="el-GR" sz="2000" b="1" dirty="0">
                <a:solidFill>
                  <a:srgbClr val="F9F7D3"/>
                </a:solidFill>
              </a:rPr>
              <a:t> ατροφούν οι έννοιες του διαχωρισμού ή του αποκλεισμού βάσει διαφορών και προβάλλεται </a:t>
            </a:r>
            <a:r>
              <a:rPr lang="el-GR" sz="2000" b="1" dirty="0">
                <a:solidFill>
                  <a:srgbClr val="FFC000"/>
                </a:solidFill>
              </a:rPr>
              <a:t>η ιδέα των ρευστών ορίων και της </a:t>
            </a:r>
            <a:r>
              <a:rPr lang="el-GR" sz="2000" b="1" dirty="0" err="1">
                <a:solidFill>
                  <a:srgbClr val="FFC000"/>
                </a:solidFill>
              </a:rPr>
              <a:t>αναπροσαρμοστικότητας</a:t>
            </a:r>
            <a:r>
              <a:rPr lang="el-GR" sz="2000" b="1" dirty="0">
                <a:solidFill>
                  <a:srgbClr val="FFC000"/>
                </a:solidFill>
              </a:rPr>
              <a:t> των σχέσεων μεταξύ των ειδών</a:t>
            </a:r>
            <a:r>
              <a:rPr lang="el-GR" sz="2000" b="1" dirty="0">
                <a:solidFill>
                  <a:srgbClr val="F9F7D3"/>
                </a:solidFill>
              </a:rPr>
              <a:t>. Πρέπει να σκεφτόμαστε λιγότερο την ταυτότητα και περισσότερο την έλξη και την αγχιστεία, 					δίνοντας έμφαση στην κατασκευή συνδυασμών και 						συμμαχιών με αυτούς με τους οποίους έχουμε όχι τόσο 					ουσιώδεις ομοιότητες στον χαρακτήρα όσο </a:t>
            </a:r>
            <a:r>
              <a:rPr lang="el-GR" sz="2000" b="1" dirty="0">
                <a:solidFill>
                  <a:srgbClr val="FFC000"/>
                </a:solidFill>
              </a:rPr>
              <a:t>κοινά 						συμφέροντα</a:t>
            </a:r>
            <a:r>
              <a:rPr lang="el-GR" sz="2000" b="1" dirty="0">
                <a:solidFill>
                  <a:srgbClr val="F9F7D3"/>
                </a:solidFill>
              </a:rPr>
              <a:t>. </a:t>
            </a:r>
          </a:p>
          <a:p>
            <a:endParaRPr lang="el-GR" sz="2000" b="1" dirty="0">
              <a:solidFill>
                <a:srgbClr val="F9F7D3"/>
              </a:solidFill>
            </a:endParaRPr>
          </a:p>
          <a:p>
            <a:r>
              <a:rPr lang="el-GR" sz="2000" b="1" dirty="0">
                <a:solidFill>
                  <a:srgbClr val="F9F7D3"/>
                </a:solidFill>
              </a:rPr>
              <a:t>					</a:t>
            </a:r>
            <a:endParaRPr lang="el-GR" dirty="0"/>
          </a:p>
        </p:txBody>
      </p:sp>
      <p:sp>
        <p:nvSpPr>
          <p:cNvPr id="9" name="TextBox 8"/>
          <p:cNvSpPr txBox="1"/>
          <p:nvPr/>
        </p:nvSpPr>
        <p:spPr>
          <a:xfrm>
            <a:off x="7668344" y="4653136"/>
            <a:ext cx="2952328" cy="1754326"/>
          </a:xfrm>
          <a:prstGeom prst="rect">
            <a:avLst/>
          </a:prstGeom>
          <a:noFill/>
        </p:spPr>
        <p:txBody>
          <a:bodyPr wrap="square" rtlCol="0">
            <a:spAutoFit/>
          </a:bodyPr>
          <a:lstStyle/>
          <a:p>
            <a:r>
              <a:rPr lang="en-US" dirty="0">
                <a:solidFill>
                  <a:srgbClr val="FFFF00"/>
                </a:solidFill>
              </a:rPr>
              <a:t>Donna J. </a:t>
            </a:r>
            <a:r>
              <a:rPr lang="en-US" dirty="0" err="1">
                <a:solidFill>
                  <a:srgbClr val="FFFF00"/>
                </a:solidFill>
              </a:rPr>
              <a:t>Haraway</a:t>
            </a:r>
            <a:r>
              <a:rPr lang="en-US" dirty="0">
                <a:solidFill>
                  <a:srgbClr val="FFFF00"/>
                </a:solidFill>
              </a:rPr>
              <a:t>:</a:t>
            </a:r>
            <a:r>
              <a:rPr lang="el-GR" dirty="0">
                <a:solidFill>
                  <a:srgbClr val="FFFF00"/>
                </a:solidFill>
              </a:rPr>
              <a:t> </a:t>
            </a:r>
            <a:r>
              <a:rPr lang="en-US" i="1" dirty="0" err="1">
                <a:solidFill>
                  <a:srgbClr val="FFFF00"/>
                </a:solidFill>
              </a:rPr>
              <a:t>Modest_Witness@Second_Millennium.FemaleMan©_Meets_OncoMouse</a:t>
            </a:r>
            <a:r>
              <a:rPr lang="en-US" i="1" dirty="0">
                <a:solidFill>
                  <a:srgbClr val="FFFF00"/>
                </a:solidFill>
              </a:rPr>
              <a:t>™</a:t>
            </a:r>
            <a:r>
              <a:rPr lang="en-US" dirty="0">
                <a:solidFill>
                  <a:srgbClr val="FFFF00"/>
                </a:solidFill>
              </a:rPr>
              <a:t>, </a:t>
            </a:r>
            <a:r>
              <a:rPr lang="en-US" dirty="0" err="1">
                <a:solidFill>
                  <a:srgbClr val="FFFF00"/>
                </a:solidFill>
              </a:rPr>
              <a:t>Routledge</a:t>
            </a:r>
            <a:r>
              <a:rPr lang="en-US" dirty="0">
                <a:solidFill>
                  <a:srgbClr val="FFFF00"/>
                </a:solidFill>
              </a:rPr>
              <a:t>, New York 1997</a:t>
            </a:r>
            <a:endParaRPr lang="el-GR" b="1" dirty="0">
              <a:solidFill>
                <a:srgbClr val="FFFF00"/>
              </a:solidFill>
            </a:endParaRPr>
          </a:p>
          <a:p>
            <a:endParaRPr lang="el-GR" dirty="0"/>
          </a:p>
        </p:txBody>
      </p:sp>
    </p:spTree>
  </p:cSld>
  <p:clrMapOvr>
    <a:masterClrMapping/>
  </p:clrMapOvr>
  <p:transition>
    <p:zoom dir="in"/>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Αποτέλεσμα εικόνας για Donna Haraway"/>
          <p:cNvPicPr>
            <a:picLocks noChangeAspect="1" noChangeArrowheads="1"/>
          </p:cNvPicPr>
          <p:nvPr/>
        </p:nvPicPr>
        <p:blipFill>
          <a:blip r:embed="rId2" cstate="print"/>
          <a:srcRect/>
          <a:stretch>
            <a:fillRect/>
          </a:stretch>
        </p:blipFill>
        <p:spPr bwMode="auto">
          <a:xfrm>
            <a:off x="0" y="0"/>
            <a:ext cx="9324528" cy="6988801"/>
          </a:xfrm>
          <a:prstGeom prst="rect">
            <a:avLst/>
          </a:prstGeom>
          <a:noFill/>
        </p:spPr>
      </p:pic>
      <p:sp>
        <p:nvSpPr>
          <p:cNvPr id="6" name="Rectangle 5"/>
          <p:cNvSpPr/>
          <p:nvPr/>
        </p:nvSpPr>
        <p:spPr>
          <a:xfrm>
            <a:off x="0" y="0"/>
            <a:ext cx="4932040" cy="710140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l-GR" b="1" dirty="0"/>
              <a:t>Αποφεύγει την ιδέα των δεσμών που στηρίζονται στην </a:t>
            </a:r>
            <a:r>
              <a:rPr lang="el-GR" b="1" dirty="0" err="1"/>
              <a:t>καταγωγική</a:t>
            </a:r>
            <a:r>
              <a:rPr lang="el-GR" b="1" dirty="0"/>
              <a:t> συγγένεια και στην οικογένεια, προτείνοντας τη θεώρηση ενός ανοίκειου ασυνειδήτου ως μιας πρωταρχικής σκηνής, όπου το δράμα της ταυτότητας και της αναπαραγωγής δεν κατέχει πλέον τα πρωτεία.</a:t>
            </a:r>
          </a:p>
          <a:p>
            <a:endParaRPr lang="el-GR" b="1" dirty="0"/>
          </a:p>
          <a:p>
            <a:endParaRPr lang="el-GR" b="1" dirty="0"/>
          </a:p>
          <a:p>
            <a:r>
              <a:rPr lang="el-GR" b="1" dirty="0"/>
              <a:t>Κάτι ανάλογο επιδιώκει και στην παράστασή της η </a:t>
            </a:r>
            <a:r>
              <a:rPr lang="en-US" b="1" dirty="0">
                <a:solidFill>
                  <a:srgbClr val="0000FF"/>
                </a:solidFill>
              </a:rPr>
              <a:t>Rosenthal</a:t>
            </a:r>
            <a:r>
              <a:rPr lang="el-GR" b="1" dirty="0"/>
              <a:t>: να αναπροσδιορίσει τις σχέσεις ανθρώπων και ζώων και να καταλήξει σε νέες συντροφιές, σε </a:t>
            </a:r>
            <a:r>
              <a:rPr lang="el-GR" b="1" dirty="0">
                <a:solidFill>
                  <a:srgbClr val="0000FF"/>
                </a:solidFill>
              </a:rPr>
              <a:t>νέες μορφές συντροφικότητας</a:t>
            </a:r>
            <a:r>
              <a:rPr lang="el-GR" b="1" dirty="0"/>
              <a:t>. Ο τελευταίος στόχος επετεύχθη στην παράσταση </a:t>
            </a:r>
            <a:r>
              <a:rPr lang="en-US" b="1" i="1" dirty="0"/>
              <a:t>The Others</a:t>
            </a:r>
            <a:r>
              <a:rPr lang="el-GR" b="1" i="1" dirty="0"/>
              <a:t>,</a:t>
            </a:r>
            <a:r>
              <a:rPr lang="el-GR" b="1" dirty="0"/>
              <a:t> με την υιοθέτηση των ζώων. </a:t>
            </a:r>
          </a:p>
          <a:p>
            <a:pPr algn="ctr"/>
            <a:endParaRPr lang="el-GR" dirty="0"/>
          </a:p>
        </p:txBody>
      </p:sp>
    </p:spTree>
  </p:cSld>
  <p:clrMapOvr>
    <a:masterClrMapping/>
  </p:clrMapOvr>
  <p:transition>
    <p:zoom dir="in"/>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4" name="Rectangle 3"/>
          <p:cNvSpPr/>
          <p:nvPr/>
        </p:nvSpPr>
        <p:spPr>
          <a:xfrm>
            <a:off x="0" y="0"/>
            <a:ext cx="9144000" cy="68580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l-GR" b="1" dirty="0">
                <a:solidFill>
                  <a:srgbClr val="0000FF"/>
                </a:solidFill>
              </a:rPr>
              <a:t>				</a:t>
            </a:r>
          </a:p>
        </p:txBody>
      </p:sp>
      <p:sp>
        <p:nvSpPr>
          <p:cNvPr id="6" name="Rectangle 5"/>
          <p:cNvSpPr/>
          <p:nvPr/>
        </p:nvSpPr>
        <p:spPr>
          <a:xfrm>
            <a:off x="1475656" y="332656"/>
            <a:ext cx="6120680" cy="6336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Υπόθεση εργασίας</a:t>
            </a:r>
            <a:endParaRPr lang="en-US" b="1" dirty="0"/>
          </a:p>
          <a:p>
            <a:pPr algn="ctr"/>
            <a:endParaRPr lang="en-US" b="1" dirty="0"/>
          </a:p>
          <a:p>
            <a:pPr algn="ctr"/>
            <a:r>
              <a:rPr lang="el-GR" b="1" dirty="0"/>
              <a:t>Υπάρχει η δυνατότητα μιας παράστασης, στην προοπτική ενός δυνητικού σκηνικού διακειμένου, που θα εγκιβωτίζει, μέσω </a:t>
            </a:r>
            <a:r>
              <a:rPr lang="en-US" b="1" dirty="0"/>
              <a:t>video</a:t>
            </a:r>
            <a:r>
              <a:rPr lang="el-GR" b="1" dirty="0"/>
              <a:t>, φωτογραφίας ή ηχητικών τεκμηρίων, στοιχεία των παραστάσεων που αναφέρθηκαν σε αυτό το κεφάλαιο ή και άλλων αντίστοιχων παραστάσεων που παρουσιάζουν βάρβαρες και </a:t>
            </a:r>
            <a:r>
              <a:rPr lang="el-GR" b="1" dirty="0" err="1"/>
              <a:t>ειδιστικές</a:t>
            </a:r>
            <a:r>
              <a:rPr lang="el-GR" b="1" dirty="0"/>
              <a:t> σκηνές;</a:t>
            </a:r>
          </a:p>
          <a:p>
            <a:pPr algn="ctr"/>
            <a:endParaRPr lang="el-GR" b="1" dirty="0"/>
          </a:p>
          <a:p>
            <a:pPr algn="ctr"/>
            <a:r>
              <a:rPr lang="el-GR" b="1" dirty="0"/>
              <a:t> Μια τέτοια (δυνητική) παράσταση θα έθετε επιπλέον και το πρόβλημα του εξ αποστάσεως ελέγχου των ζώων μέσω της ηλεκτρονικής τεχνολογίας και του κυβερνοχώρου και, κατ’ επέκταση, της πλήρους περιθωριοποίησης των ζώων στον μεταμοντέρνο κόσμο.</a:t>
            </a:r>
          </a:p>
        </p:txBody>
      </p:sp>
    </p:spTree>
  </p:cSld>
  <p:clrMapOvr>
    <a:masterClrMapping/>
  </p:clrMapOvr>
  <p:transition>
    <p:zoom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normAutofit fontScale="70000" lnSpcReduction="20000"/>
          </a:bodyPr>
          <a:lstStyle/>
          <a:p>
            <a:r>
              <a:rPr lang="en-US" b="1" dirty="0">
                <a:solidFill>
                  <a:schemeClr val="accent2">
                    <a:lumMod val="40000"/>
                    <a:lumOff val="60000"/>
                  </a:schemeClr>
                </a:solidFill>
                <a:latin typeface="Garamond" pitchFamily="18" charset="0"/>
              </a:rPr>
              <a:t>Jan Fabre </a:t>
            </a:r>
            <a:r>
              <a:rPr lang="en-US" b="1" i="1" dirty="0">
                <a:solidFill>
                  <a:schemeClr val="accent2">
                    <a:lumMod val="40000"/>
                    <a:lumOff val="60000"/>
                  </a:schemeClr>
                </a:solidFill>
                <a:latin typeface="Garamond" pitchFamily="18" charset="0"/>
              </a:rPr>
              <a:t>My movements are alone like </a:t>
            </a:r>
            <a:r>
              <a:rPr lang="en-US" b="1" i="1" dirty="0" err="1">
                <a:solidFill>
                  <a:schemeClr val="accent2">
                    <a:lumMod val="40000"/>
                    <a:lumOff val="60000"/>
                  </a:schemeClr>
                </a:solidFill>
                <a:latin typeface="Garamond" pitchFamily="18" charset="0"/>
              </a:rPr>
              <a:t>streetdogs</a:t>
            </a:r>
            <a:r>
              <a:rPr lang="en-US" b="1" dirty="0">
                <a:solidFill>
                  <a:schemeClr val="accent2">
                    <a:lumMod val="40000"/>
                    <a:lumOff val="60000"/>
                  </a:schemeClr>
                </a:solidFill>
                <a:latin typeface="Garamond" pitchFamily="18" charset="0"/>
              </a:rPr>
              <a:t>, </a:t>
            </a:r>
            <a:r>
              <a:rPr lang="el-GR" b="1" dirty="0" err="1">
                <a:solidFill>
                  <a:schemeClr val="accent2">
                    <a:lumMod val="40000"/>
                    <a:lumOff val="60000"/>
                  </a:schemeClr>
                </a:solidFill>
                <a:latin typeface="Garamond" pitchFamily="18" charset="0"/>
              </a:rPr>
              <a:t>Έρνα</a:t>
            </a:r>
            <a:r>
              <a:rPr lang="el-GR" b="1" dirty="0">
                <a:solidFill>
                  <a:schemeClr val="accent2">
                    <a:lumMod val="40000"/>
                    <a:lumOff val="60000"/>
                  </a:schemeClr>
                </a:solidFill>
                <a:latin typeface="Garamond" pitchFamily="18" charset="0"/>
              </a:rPr>
              <a:t> </a:t>
            </a:r>
            <a:r>
              <a:rPr lang="el-GR" b="1" dirty="0" err="1">
                <a:solidFill>
                  <a:schemeClr val="accent2">
                    <a:lumMod val="40000"/>
                    <a:lumOff val="60000"/>
                  </a:schemeClr>
                </a:solidFill>
                <a:latin typeface="Garamond" pitchFamily="18" charset="0"/>
              </a:rPr>
              <a:t>Όμαρσντοτιρ</a:t>
            </a:r>
            <a:r>
              <a:rPr lang="el-GR" b="1" dirty="0">
                <a:solidFill>
                  <a:schemeClr val="accent2">
                    <a:lumMod val="40000"/>
                    <a:lumOff val="60000"/>
                  </a:schemeClr>
                </a:solidFill>
                <a:latin typeface="Garamond" pitchFamily="18" charset="0"/>
              </a:rPr>
              <a:t> </a:t>
            </a:r>
            <a:r>
              <a:rPr lang="en-US" b="1" dirty="0">
                <a:solidFill>
                  <a:schemeClr val="accent2">
                    <a:lumMod val="40000"/>
                    <a:lumOff val="60000"/>
                  </a:schemeClr>
                </a:solidFill>
                <a:latin typeface="Garamond" pitchFamily="18" charset="0"/>
              </a:rPr>
              <a:t>Avignon 2000</a:t>
            </a:r>
            <a:endParaRPr lang="el-GR" b="1" dirty="0">
              <a:solidFill>
                <a:schemeClr val="accent2">
                  <a:lumMod val="40000"/>
                  <a:lumOff val="60000"/>
                </a:schemeClr>
              </a:solidFill>
              <a:latin typeface="Garamond" pitchFamily="18" charset="0"/>
            </a:endParaRPr>
          </a:p>
          <a:p>
            <a:endParaRPr lang="el-GR" dirty="0"/>
          </a:p>
        </p:txBody>
      </p:sp>
      <p:pic>
        <p:nvPicPr>
          <p:cNvPr id="1026" name="Picture 2" descr="C:\Users\user\Desktop\Διδακτορικά\Ζώα\Φωτό για ppt\Fabre my-movements-are-like-streetdogs_04.jpg"/>
          <p:cNvPicPr>
            <a:picLocks noChangeAspect="1" noChangeArrowheads="1"/>
          </p:cNvPicPr>
          <p:nvPr/>
        </p:nvPicPr>
        <p:blipFill>
          <a:blip r:embed="rId2" cstate="print"/>
          <a:srcRect/>
          <a:stretch>
            <a:fillRect/>
          </a:stretch>
        </p:blipFill>
        <p:spPr bwMode="auto">
          <a:xfrm>
            <a:off x="0" y="0"/>
            <a:ext cx="9144000" cy="6112764"/>
          </a:xfrm>
          <a:prstGeom prst="rect">
            <a:avLst/>
          </a:prstGeom>
          <a:noFill/>
        </p:spPr>
      </p:pic>
    </p:spTree>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4636"/>
            <a:ext cx="9144000" cy="6857999"/>
          </a:xfrm>
        </p:spPr>
        <p:txBody>
          <a:bodyPr/>
          <a:lstStyle/>
          <a:p>
            <a:endParaRPr lang="el-GR" dirty="0">
              <a:solidFill>
                <a:srgbClr val="F9F7D3"/>
              </a:solidFill>
            </a:endParaRPr>
          </a:p>
        </p:txBody>
      </p:sp>
      <p:sp>
        <p:nvSpPr>
          <p:cNvPr id="3" name="Subtitle 2"/>
          <p:cNvSpPr>
            <a:spLocks noGrp="1"/>
          </p:cNvSpPr>
          <p:nvPr>
            <p:ph type="subTitle" idx="1"/>
          </p:nvPr>
        </p:nvSpPr>
        <p:spPr>
          <a:xfrm>
            <a:off x="1371600" y="6017564"/>
            <a:ext cx="6400800" cy="685800"/>
          </a:xfrm>
        </p:spPr>
        <p:txBody>
          <a:bodyPr>
            <a:normAutofit fontScale="70000" lnSpcReduction="20000"/>
          </a:bodyPr>
          <a:lstStyle/>
          <a:p>
            <a:r>
              <a:rPr lang="en-US" b="1" dirty="0">
                <a:solidFill>
                  <a:srgbClr val="F9F7D3"/>
                </a:solidFill>
                <a:latin typeface="Garamond" pitchFamily="18" charset="0"/>
              </a:rPr>
              <a:t>Jan Fabre </a:t>
            </a:r>
            <a:r>
              <a:rPr lang="en-US" b="1" i="1" dirty="0">
                <a:solidFill>
                  <a:srgbClr val="F9F7D3"/>
                </a:solidFill>
                <a:latin typeface="Garamond" pitchFamily="18" charset="0"/>
              </a:rPr>
              <a:t>My movements are alone like </a:t>
            </a:r>
            <a:r>
              <a:rPr lang="en-US" b="1" i="1" dirty="0" err="1">
                <a:solidFill>
                  <a:srgbClr val="F9F7D3"/>
                </a:solidFill>
                <a:latin typeface="Garamond" pitchFamily="18" charset="0"/>
              </a:rPr>
              <a:t>streetdogs</a:t>
            </a:r>
            <a:r>
              <a:rPr lang="en-US" b="1" dirty="0">
                <a:solidFill>
                  <a:srgbClr val="F9F7D3"/>
                </a:solidFill>
                <a:latin typeface="Garamond" pitchFamily="18" charset="0"/>
              </a:rPr>
              <a:t>, </a:t>
            </a:r>
            <a:r>
              <a:rPr lang="el-GR" b="1" dirty="0" err="1">
                <a:solidFill>
                  <a:srgbClr val="F9F7D3"/>
                </a:solidFill>
                <a:latin typeface="Garamond" pitchFamily="18" charset="0"/>
              </a:rPr>
              <a:t>Έρνα</a:t>
            </a:r>
            <a:r>
              <a:rPr lang="el-GR" b="1" dirty="0">
                <a:solidFill>
                  <a:srgbClr val="F9F7D3"/>
                </a:solidFill>
                <a:latin typeface="Garamond" pitchFamily="18" charset="0"/>
              </a:rPr>
              <a:t> </a:t>
            </a:r>
            <a:r>
              <a:rPr lang="el-GR" b="1" dirty="0" err="1">
                <a:solidFill>
                  <a:srgbClr val="F9F7D3"/>
                </a:solidFill>
                <a:latin typeface="Garamond" pitchFamily="18" charset="0"/>
              </a:rPr>
              <a:t>Όμαρσντοτιρ</a:t>
            </a:r>
            <a:r>
              <a:rPr lang="el-GR" b="1" dirty="0">
                <a:solidFill>
                  <a:srgbClr val="F9F7D3"/>
                </a:solidFill>
                <a:latin typeface="Garamond" pitchFamily="18" charset="0"/>
              </a:rPr>
              <a:t> </a:t>
            </a:r>
            <a:r>
              <a:rPr lang="en-US" b="1" dirty="0">
                <a:solidFill>
                  <a:srgbClr val="F9F7D3"/>
                </a:solidFill>
                <a:latin typeface="Garamond" pitchFamily="18" charset="0"/>
              </a:rPr>
              <a:t>2000</a:t>
            </a:r>
            <a:endParaRPr lang="el-GR" b="1" dirty="0">
              <a:solidFill>
                <a:srgbClr val="F9F7D3"/>
              </a:solidFill>
              <a:latin typeface="Garamond" pitchFamily="18" charset="0"/>
            </a:endParaRPr>
          </a:p>
          <a:p>
            <a:endParaRPr lang="el-GR" dirty="0">
              <a:solidFill>
                <a:srgbClr val="F9F7D3"/>
              </a:solidFill>
            </a:endParaRPr>
          </a:p>
        </p:txBody>
      </p:sp>
      <p:pic>
        <p:nvPicPr>
          <p:cNvPr id="2050" name="Picture 2" descr="C:\Users\user\Desktop\Διδακτορικά\Ζώα\Φωτό για ppt\Fabre my-movements-are-like-streetdogs_03.jpg"/>
          <p:cNvPicPr>
            <a:picLocks noChangeAspect="1" noChangeArrowheads="1"/>
          </p:cNvPicPr>
          <p:nvPr/>
        </p:nvPicPr>
        <p:blipFill>
          <a:blip r:embed="rId2" cstate="print"/>
          <a:srcRect/>
          <a:stretch>
            <a:fillRect/>
          </a:stretch>
        </p:blipFill>
        <p:spPr bwMode="auto">
          <a:xfrm>
            <a:off x="0" y="-171400"/>
            <a:ext cx="9144000" cy="6112764"/>
          </a:xfrm>
          <a:prstGeom prst="rect">
            <a:avLst/>
          </a:prstGeom>
          <a:noFill/>
        </p:spPr>
      </p:pic>
      <p:sp>
        <p:nvSpPr>
          <p:cNvPr id="5" name="TextBox 4"/>
          <p:cNvSpPr txBox="1"/>
          <p:nvPr/>
        </p:nvSpPr>
        <p:spPr>
          <a:xfrm>
            <a:off x="179513" y="-99392"/>
            <a:ext cx="8964487" cy="3877985"/>
          </a:xfrm>
          <a:prstGeom prst="rect">
            <a:avLst/>
          </a:prstGeom>
          <a:noFill/>
        </p:spPr>
        <p:txBody>
          <a:bodyPr wrap="square" rtlCol="0">
            <a:spAutoFit/>
          </a:bodyPr>
          <a:lstStyle/>
          <a:p>
            <a:r>
              <a:rPr lang="el-GR" sz="2400" b="1" dirty="0">
                <a:solidFill>
                  <a:schemeClr val="accent2">
                    <a:lumMod val="40000"/>
                    <a:lumOff val="60000"/>
                  </a:schemeClr>
                </a:solidFill>
              </a:rPr>
              <a:t>Α. Το πορτραίτο του καλλιτέχνη ως αδέσποτου σκύλου</a:t>
            </a:r>
            <a:endParaRPr lang="en-US" sz="2400" b="1" dirty="0">
              <a:solidFill>
                <a:schemeClr val="accent2">
                  <a:lumMod val="40000"/>
                  <a:lumOff val="60000"/>
                </a:schemeClr>
              </a:solidFill>
            </a:endParaRPr>
          </a:p>
          <a:p>
            <a:endParaRPr lang="en-US" sz="2400" b="1" dirty="0">
              <a:solidFill>
                <a:schemeClr val="accent2">
                  <a:lumMod val="40000"/>
                  <a:lumOff val="60000"/>
                </a:schemeClr>
              </a:solidFill>
            </a:endParaRPr>
          </a:p>
          <a:p>
            <a:r>
              <a:rPr lang="el-GR" b="1" dirty="0">
                <a:solidFill>
                  <a:srgbClr val="F9F7D3"/>
                </a:solidFill>
              </a:rPr>
              <a:t>Με κεντρικό θέμα της το τραγούδι «</a:t>
            </a:r>
            <a:r>
              <a:rPr lang="fr-FR" b="1" dirty="0">
                <a:solidFill>
                  <a:srgbClr val="F9F7D3"/>
                </a:solidFill>
              </a:rPr>
              <a:t>Le Chien</a:t>
            </a:r>
            <a:r>
              <a:rPr lang="el-GR" b="1" dirty="0">
                <a:solidFill>
                  <a:srgbClr val="F9F7D3"/>
                </a:solidFill>
              </a:rPr>
              <a:t>» του </a:t>
            </a:r>
            <a:endParaRPr lang="en-US" b="1" dirty="0">
              <a:solidFill>
                <a:srgbClr val="F9F7D3"/>
              </a:solidFill>
            </a:endParaRPr>
          </a:p>
          <a:p>
            <a:r>
              <a:rPr lang="fr-FR" b="1" dirty="0">
                <a:solidFill>
                  <a:srgbClr val="F9F7D3"/>
                </a:solidFill>
              </a:rPr>
              <a:t>L</a:t>
            </a:r>
            <a:r>
              <a:rPr lang="el-GR" b="1" dirty="0">
                <a:solidFill>
                  <a:srgbClr val="F9F7D3"/>
                </a:solidFill>
              </a:rPr>
              <a:t>é</a:t>
            </a:r>
            <a:r>
              <a:rPr lang="fr-FR" b="1" dirty="0">
                <a:solidFill>
                  <a:srgbClr val="F9F7D3"/>
                </a:solidFill>
              </a:rPr>
              <a:t>o </a:t>
            </a:r>
            <a:r>
              <a:rPr lang="fr-FR" b="1" dirty="0" err="1">
                <a:solidFill>
                  <a:srgbClr val="F9F7D3"/>
                </a:solidFill>
              </a:rPr>
              <a:t>Ferr</a:t>
            </a:r>
            <a:r>
              <a:rPr lang="el-GR" b="1" dirty="0">
                <a:solidFill>
                  <a:srgbClr val="F9F7D3"/>
                </a:solidFill>
              </a:rPr>
              <a:t>é. Ένα ζωντανό λευκό κανίς είναι δεμένο </a:t>
            </a:r>
            <a:endParaRPr lang="en-US" b="1" dirty="0">
              <a:solidFill>
                <a:srgbClr val="F9F7D3"/>
              </a:solidFill>
            </a:endParaRPr>
          </a:p>
          <a:p>
            <a:r>
              <a:rPr lang="el-GR" b="1" dirty="0">
                <a:solidFill>
                  <a:srgbClr val="F9F7D3"/>
                </a:solidFill>
              </a:rPr>
              <a:t>στην πίσω αριστερή γωνία της σκηνής, ενώ τρία άλλα </a:t>
            </a:r>
            <a:endParaRPr lang="en-US" b="1" dirty="0">
              <a:solidFill>
                <a:srgbClr val="F9F7D3"/>
              </a:solidFill>
            </a:endParaRPr>
          </a:p>
          <a:p>
            <a:r>
              <a:rPr lang="el-GR" b="1" dirty="0">
                <a:solidFill>
                  <a:srgbClr val="F9F7D3"/>
                </a:solidFill>
              </a:rPr>
              <a:t>νεκρά σκυλιά στοιχειώνουν τον χώρο </a:t>
            </a:r>
            <a:endParaRPr lang="en-US" b="1" dirty="0">
              <a:solidFill>
                <a:srgbClr val="F9F7D3"/>
              </a:solidFill>
            </a:endParaRPr>
          </a:p>
          <a:p>
            <a:r>
              <a:rPr lang="el-GR" b="1" dirty="0">
                <a:solidFill>
                  <a:srgbClr val="F9F7D3"/>
                </a:solidFill>
              </a:rPr>
              <a:t>με τα βαλσαμωμένα κορμιά τους. </a:t>
            </a:r>
            <a:endParaRPr lang="en-US" b="1" dirty="0">
              <a:solidFill>
                <a:srgbClr val="F9F7D3"/>
              </a:solidFill>
            </a:endParaRPr>
          </a:p>
          <a:p>
            <a:r>
              <a:rPr lang="el-GR" b="1" dirty="0">
                <a:solidFill>
                  <a:srgbClr val="F9F7D3"/>
                </a:solidFill>
              </a:rPr>
              <a:t>Το ένα βρίσκεται κρεμασμένο από </a:t>
            </a:r>
            <a:endParaRPr lang="en-US" b="1" dirty="0">
              <a:solidFill>
                <a:srgbClr val="F9F7D3"/>
              </a:solidFill>
            </a:endParaRPr>
          </a:p>
          <a:p>
            <a:r>
              <a:rPr lang="el-GR" b="1" dirty="0">
                <a:solidFill>
                  <a:srgbClr val="F9F7D3"/>
                </a:solidFill>
              </a:rPr>
              <a:t>γάντζο σε όλη τη διάρκεια της </a:t>
            </a:r>
            <a:endParaRPr lang="en-US" b="1" dirty="0">
              <a:solidFill>
                <a:srgbClr val="F9F7D3"/>
              </a:solidFill>
            </a:endParaRPr>
          </a:p>
          <a:p>
            <a:r>
              <a:rPr lang="el-GR" b="1" dirty="0">
                <a:solidFill>
                  <a:srgbClr val="F9F7D3"/>
                </a:solidFill>
              </a:rPr>
              <a:t>παράστασης, ενώ ένας φωτισμός </a:t>
            </a:r>
            <a:endParaRPr lang="en-US" b="1" dirty="0">
              <a:solidFill>
                <a:srgbClr val="F9F7D3"/>
              </a:solidFill>
            </a:endParaRPr>
          </a:p>
          <a:p>
            <a:r>
              <a:rPr lang="el-GR" b="1" dirty="0">
                <a:solidFill>
                  <a:srgbClr val="F9F7D3"/>
                </a:solidFill>
              </a:rPr>
              <a:t>πέφτει μονίμως πάνω του, </a:t>
            </a:r>
            <a:endParaRPr lang="en-US" b="1" dirty="0">
              <a:solidFill>
                <a:srgbClr val="F9F7D3"/>
              </a:solidFill>
            </a:endParaRPr>
          </a:p>
          <a:p>
            <a:r>
              <a:rPr lang="el-GR" b="1" dirty="0">
                <a:solidFill>
                  <a:srgbClr val="F9F7D3"/>
                </a:solidFill>
              </a:rPr>
              <a:t>σχηματίζοντας έτσι στον πίσω τοίχο </a:t>
            </a:r>
            <a:endParaRPr lang="en-US" b="1" dirty="0">
              <a:solidFill>
                <a:srgbClr val="F9F7D3"/>
              </a:solidFill>
            </a:endParaRPr>
          </a:p>
          <a:p>
            <a:r>
              <a:rPr lang="el-GR" b="1" dirty="0">
                <a:solidFill>
                  <a:srgbClr val="F9F7D3"/>
                </a:solidFill>
              </a:rPr>
              <a:t>ένα σχήμα φεγγαριού. </a:t>
            </a:r>
          </a:p>
        </p:txBody>
      </p:sp>
    </p:spTree>
  </p:cSld>
  <p:clrMapOvr>
    <a:masterClrMapping/>
  </p:clrMapOvr>
  <p:transition>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endParaRPr lang="en-US" dirty="0"/>
          </a:p>
          <a:p>
            <a:endParaRPr lang="el-GR" dirty="0"/>
          </a:p>
          <a:p>
            <a:endParaRPr lang="el-GR" dirty="0"/>
          </a:p>
          <a:p>
            <a:pPr lvl="4"/>
            <a:endParaRPr lang="el-GR" dirty="0"/>
          </a:p>
        </p:txBody>
      </p:sp>
      <p:sp>
        <p:nvSpPr>
          <p:cNvPr id="4" name="TextBox 3"/>
          <p:cNvSpPr txBox="1"/>
          <p:nvPr/>
        </p:nvSpPr>
        <p:spPr>
          <a:xfrm>
            <a:off x="0" y="116632"/>
            <a:ext cx="9144000" cy="3447098"/>
          </a:xfrm>
          <a:prstGeom prst="rect">
            <a:avLst/>
          </a:prstGeom>
          <a:noFill/>
        </p:spPr>
        <p:txBody>
          <a:bodyPr wrap="square" rtlCol="0">
            <a:spAutoFit/>
          </a:bodyPr>
          <a:lstStyle/>
          <a:p>
            <a:r>
              <a:rPr lang="el-GR" sz="2000" b="1" dirty="0">
                <a:solidFill>
                  <a:srgbClr val="F9F7D3"/>
                </a:solidFill>
              </a:rPr>
              <a:t>Ένα άλλο</a:t>
            </a:r>
            <a:r>
              <a:rPr lang="en-US" sz="2000" b="1" dirty="0">
                <a:solidFill>
                  <a:srgbClr val="F9F7D3"/>
                </a:solidFill>
              </a:rPr>
              <a:t> </a:t>
            </a:r>
            <a:r>
              <a:rPr lang="el-GR" sz="2000" b="1" dirty="0">
                <a:solidFill>
                  <a:srgbClr val="F9F7D3"/>
                </a:solidFill>
              </a:rPr>
              <a:t>μαύρο σκυλί κείται νεκρό στο αριστερό μπροστινό μέρος της σκηνής. Η </a:t>
            </a:r>
            <a:r>
              <a:rPr lang="en-US" sz="2000" b="1" dirty="0" err="1">
                <a:solidFill>
                  <a:srgbClr val="F9F7D3"/>
                </a:solidFill>
              </a:rPr>
              <a:t>Omarsdottir</a:t>
            </a:r>
            <a:r>
              <a:rPr lang="el-GR" sz="2000" b="1" dirty="0">
                <a:solidFill>
                  <a:srgbClr val="F9F7D3"/>
                </a:solidFill>
              </a:rPr>
              <a:t> κινείται ως οιονεί σκύλος που μπουσουλάει και ρουθουνίζει κατά μήκος της σκηνής, γλείφοντας το έδαφος. Ακροβατώντας ανάμεσα στην κίνηση του βαδίσματος και σε εκείνη της όρχησης, το σώμα της συνεχώς αλλάζει: κορίτσι και γυναίκα, άνθρωπος και ζώο.  </a:t>
            </a:r>
            <a:endParaRPr lang="en-US" sz="2000" b="1" dirty="0">
              <a:solidFill>
                <a:srgbClr val="F9F7D3"/>
              </a:solidFill>
            </a:endParaRPr>
          </a:p>
          <a:p>
            <a:endParaRPr lang="en-US" sz="2000" b="1" dirty="0">
              <a:solidFill>
                <a:srgbClr val="F9F7D3"/>
              </a:solidFill>
            </a:endParaRPr>
          </a:p>
          <a:p>
            <a:r>
              <a:rPr lang="el-GR" sz="2000" b="1" dirty="0">
                <a:solidFill>
                  <a:srgbClr val="F9F7D3"/>
                </a:solidFill>
              </a:rPr>
              <a:t>Θα φορέσει στα σκυλιά χάρτινα καπελάκια από παιδικές γιορτές, μετατρέποντας και την </a:t>
            </a:r>
            <a:r>
              <a:rPr lang="en-US" sz="2000" b="1" dirty="0">
                <a:solidFill>
                  <a:srgbClr val="F9F7D3"/>
                </a:solidFill>
              </a:rPr>
              <a:t>performance</a:t>
            </a:r>
            <a:r>
              <a:rPr lang="el-GR" sz="2000" b="1" dirty="0">
                <a:solidFill>
                  <a:srgbClr val="F9F7D3"/>
                </a:solidFill>
              </a:rPr>
              <a:t> σε μακάβρια γιορτή για τα νεκρά μη ανθρώπινα ζώα. Κομμάτια βουτύρου πετάγονται στη σκηνή. Με αυτά η </a:t>
            </a:r>
            <a:r>
              <a:rPr lang="en-US" sz="2000" b="1" dirty="0" err="1">
                <a:solidFill>
                  <a:srgbClr val="F9F7D3"/>
                </a:solidFill>
              </a:rPr>
              <a:t>Omarsdottir</a:t>
            </a:r>
            <a:r>
              <a:rPr lang="el-GR" sz="2000" b="1" dirty="0">
                <a:solidFill>
                  <a:srgbClr val="F9F7D3"/>
                </a:solidFill>
              </a:rPr>
              <a:t> θα ταΐσει τον νεκρό μαύρο σκύλο, αλλά θα αλείψει και το σώμα της. Το σώμα αλείφεται με βούτυρο, όπως το φαγητό.</a:t>
            </a:r>
          </a:p>
          <a:p>
            <a:endParaRPr lang="el-GR" dirty="0"/>
          </a:p>
        </p:txBody>
      </p:sp>
      <p:pic>
        <p:nvPicPr>
          <p:cNvPr id="5" name="Picture 2" descr="C:\Users\user\Desktop\Διδακτορικά\Ζώα\Φωτό για ppt\Fabre my-movements-are-like-streetdogs_04.jpg"/>
          <p:cNvPicPr>
            <a:picLocks noChangeAspect="1" noChangeArrowheads="1"/>
          </p:cNvPicPr>
          <p:nvPr/>
        </p:nvPicPr>
        <p:blipFill>
          <a:blip r:embed="rId2" cstate="print"/>
          <a:srcRect/>
          <a:stretch>
            <a:fillRect/>
          </a:stretch>
        </p:blipFill>
        <p:spPr bwMode="auto">
          <a:xfrm>
            <a:off x="0" y="3429000"/>
            <a:ext cx="9144000" cy="3429000"/>
          </a:xfrm>
          <a:prstGeom prst="rect">
            <a:avLst/>
          </a:prstGeom>
          <a:noFill/>
        </p:spPr>
      </p:pic>
    </p:spTree>
  </p:cSld>
  <p:clrMapOvr>
    <a:masterClrMapping/>
  </p:clrMapOvr>
  <p:transition>
    <p:wedge/>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24456"/>
      </a:dk2>
      <a:lt2>
        <a:srgbClr val="DEDEDE"/>
      </a:lt2>
      <a:accent1>
        <a:srgbClr val="53548A"/>
      </a:accent1>
      <a:accent2>
        <a:srgbClr val="D3FB53"/>
      </a:accent2>
      <a:accent3>
        <a:srgbClr val="A04DA3"/>
      </a:accent3>
      <a:accent4>
        <a:srgbClr val="C4652D"/>
      </a:accent4>
      <a:accent5>
        <a:srgbClr val="8B5D3D"/>
      </a:accent5>
      <a:accent6>
        <a:srgbClr val="5C92B5"/>
      </a:accent6>
      <a:hlink>
        <a:srgbClr val="FFFF00"/>
      </a:hlink>
      <a:folHlink>
        <a:srgbClr val="C2A874"/>
      </a:folHlink>
    </a:clrScheme>
    <a:fontScheme name="Custom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11206</TotalTime>
  <Words>7512</Words>
  <Application>Microsoft Macintosh PowerPoint</Application>
  <PresentationFormat>Προβολή στην οθόνη (4:3)</PresentationFormat>
  <Paragraphs>462</Paragraphs>
  <Slides>68</Slides>
  <Notes>0</Notes>
  <HiddenSlides>0</HiddenSlides>
  <MMClips>0</MMClips>
  <ScaleCrop>false</ScaleCrop>
  <HeadingPairs>
    <vt:vector size="8" baseType="variant">
      <vt:variant>
        <vt:lpstr>Γραμματοσειρές που χρησιμοποιούνται</vt:lpstr>
      </vt:variant>
      <vt:variant>
        <vt:i4>2</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68</vt:i4>
      </vt:variant>
    </vt:vector>
  </HeadingPairs>
  <TitlesOfParts>
    <vt:vector size="72" baseType="lpstr">
      <vt:lpstr>Arial</vt:lpstr>
      <vt:lpstr>Garamond</vt:lpstr>
      <vt:lpstr>Office Theme</vt:lpstr>
      <vt:lpstr>Αντικείμενο κελύφους συσκευασίας</vt:lpstr>
      <vt:lpstr>Κεφάλαιο Έκτο Σκηνές της σκληρότητας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ΘΕΑΤΡΙΚΑ BESTIARIA</dc:title>
  <dc:creator>user</dc:creator>
  <cp:lastModifiedBy>Λίλυ Αλεξιάδου</cp:lastModifiedBy>
  <cp:revision>137</cp:revision>
  <dcterms:created xsi:type="dcterms:W3CDTF">2018-10-07T16:16:04Z</dcterms:created>
  <dcterms:modified xsi:type="dcterms:W3CDTF">2021-11-30T08:25:01Z</dcterms:modified>
</cp:coreProperties>
</file>