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94" r:id="rId4"/>
    <p:sldId id="260" r:id="rId5"/>
    <p:sldId id="261" r:id="rId6"/>
    <p:sldId id="283" r:id="rId7"/>
    <p:sldId id="296" r:id="rId8"/>
    <p:sldId id="268" r:id="rId9"/>
    <p:sldId id="284" r:id="rId10"/>
    <p:sldId id="297" r:id="rId11"/>
    <p:sldId id="298" r:id="rId12"/>
    <p:sldId id="299" r:id="rId13"/>
    <p:sldId id="300" r:id="rId14"/>
    <p:sldId id="301" r:id="rId15"/>
    <p:sldId id="302" r:id="rId16"/>
    <p:sldId id="303" r:id="rId17"/>
    <p:sldId id="304" r:id="rId18"/>
    <p:sldId id="305" r:id="rId19"/>
    <p:sldId id="306" r:id="rId20"/>
    <p:sldId id="307" r:id="rId21"/>
    <p:sldId id="309" r:id="rId22"/>
    <p:sldId id="310" r:id="rId23"/>
    <p:sldId id="308" r:id="rId24"/>
    <p:sldId id="311" r:id="rId25"/>
    <p:sldId id="312" r:id="rId26"/>
    <p:sldId id="313" r:id="rId27"/>
    <p:sldId id="315" r:id="rId28"/>
    <p:sldId id="316" r:id="rId29"/>
    <p:sldId id="317" r:id="rId30"/>
    <p:sldId id="318" r:id="rId31"/>
    <p:sldId id="314" r:id="rId32"/>
    <p:sldId id="349" r:id="rId33"/>
    <p:sldId id="319" r:id="rId34"/>
    <p:sldId id="320" r:id="rId35"/>
    <p:sldId id="322" r:id="rId36"/>
    <p:sldId id="321" r:id="rId37"/>
    <p:sldId id="325" r:id="rId38"/>
    <p:sldId id="323" r:id="rId39"/>
    <p:sldId id="326" r:id="rId40"/>
    <p:sldId id="285" r:id="rId41"/>
    <p:sldId id="286" r:id="rId42"/>
    <p:sldId id="287" r:id="rId43"/>
    <p:sldId id="327" r:id="rId44"/>
    <p:sldId id="288" r:id="rId45"/>
    <p:sldId id="324" r:id="rId46"/>
    <p:sldId id="328" r:id="rId47"/>
    <p:sldId id="329" r:id="rId48"/>
    <p:sldId id="330" r:id="rId49"/>
    <p:sldId id="331" r:id="rId50"/>
    <p:sldId id="332" r:id="rId51"/>
    <p:sldId id="257" r:id="rId52"/>
    <p:sldId id="259" r:id="rId53"/>
    <p:sldId id="289" r:id="rId54"/>
    <p:sldId id="290" r:id="rId55"/>
    <p:sldId id="291" r:id="rId56"/>
    <p:sldId id="258" r:id="rId57"/>
    <p:sldId id="333" r:id="rId58"/>
    <p:sldId id="292" r:id="rId59"/>
    <p:sldId id="293" r:id="rId60"/>
    <p:sldId id="334" r:id="rId61"/>
    <p:sldId id="335" r:id="rId62"/>
    <p:sldId id="336" r:id="rId63"/>
    <p:sldId id="339" r:id="rId64"/>
    <p:sldId id="337" r:id="rId65"/>
    <p:sldId id="338" r:id="rId66"/>
    <p:sldId id="341" r:id="rId67"/>
    <p:sldId id="343" r:id="rId68"/>
    <p:sldId id="344" r:id="rId69"/>
    <p:sldId id="345" r:id="rId70"/>
    <p:sldId id="346" r:id="rId71"/>
    <p:sldId id="263" r:id="rId72"/>
    <p:sldId id="264" r:id="rId73"/>
    <p:sldId id="265" r:id="rId74"/>
    <p:sldId id="266" r:id="rId75"/>
    <p:sldId id="267" r:id="rId76"/>
    <p:sldId id="347" r:id="rId77"/>
    <p:sldId id="34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D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93"/>
    <p:restoredTop sz="94715"/>
  </p:normalViewPr>
  <p:slideViewPr>
    <p:cSldViewPr>
      <p:cViewPr varScale="1">
        <p:scale>
          <a:sx n="122" d="100"/>
          <a:sy n="122" d="100"/>
        </p:scale>
        <p:origin x="4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www.jevbratt.com/writing/jevbratt_interspecies_collaboration.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latin typeface="Garamond" pitchFamily="18" charset="0"/>
              </a:rPr>
              <a:t>Το θεατρικό </a:t>
            </a:r>
            <a:r>
              <a:rPr lang="en-US" b="1" dirty="0" err="1">
                <a:latin typeface="Garamond" pitchFamily="18" charset="0"/>
              </a:rPr>
              <a:t>bestiarium</a:t>
            </a:r>
            <a:endParaRPr lang="el-GR" b="1" dirty="0">
              <a:latin typeface="Garamond" pitchFamily="18" charset="0"/>
            </a:endParaRPr>
          </a:p>
        </p:txBody>
      </p:sp>
      <p:sp>
        <p:nvSpPr>
          <p:cNvPr id="3" name="Subtitle 2"/>
          <p:cNvSpPr>
            <a:spLocks noGrp="1"/>
          </p:cNvSpPr>
          <p:nvPr>
            <p:ph type="subTitle" idx="1"/>
          </p:nvPr>
        </p:nvSpPr>
        <p:spPr>
          <a:xfrm>
            <a:off x="1371600" y="2514600"/>
            <a:ext cx="6400800" cy="3124200"/>
          </a:xfrm>
          <a:solidFill>
            <a:schemeClr val="bg2"/>
          </a:solidFill>
        </p:spPr>
        <p:txBody>
          <a:bodyPr>
            <a:normAutofit fontScale="85000" lnSpcReduction="20000"/>
          </a:bodyPr>
          <a:lstStyle/>
          <a:p>
            <a:r>
              <a:rPr lang="el-GR" b="1" dirty="0"/>
              <a:t>Όψεις των μη ανθρώπινων ζώων στη σύγχρονη σκηνή. Δοκίμιο σε πέντε σκηνές</a:t>
            </a:r>
            <a:endParaRPr lang="el-GR" dirty="0"/>
          </a:p>
          <a:p>
            <a:r>
              <a:rPr lang="en-US" b="1" dirty="0"/>
              <a:t> </a:t>
            </a:r>
            <a:endParaRPr lang="el-GR" dirty="0"/>
          </a:p>
          <a:p>
            <a:r>
              <a:rPr lang="en-US" b="1" dirty="0"/>
              <a:t>						</a:t>
            </a:r>
          </a:p>
          <a:p>
            <a:r>
              <a:rPr lang="en-US" sz="2300" b="1" i="1" dirty="0"/>
              <a:t>Man gave names to all the animals </a:t>
            </a:r>
            <a:endParaRPr lang="el-GR" sz="2300" dirty="0"/>
          </a:p>
          <a:p>
            <a:r>
              <a:rPr lang="en-US" sz="2300" b="1" i="1" dirty="0"/>
              <a:t>in the beginning, long time ago</a:t>
            </a:r>
            <a:r>
              <a:rPr lang="en-US" sz="2300" b="1" dirty="0"/>
              <a:t>.</a:t>
            </a:r>
            <a:endParaRPr lang="el-GR" sz="2300" dirty="0"/>
          </a:p>
          <a:p>
            <a:r>
              <a:rPr lang="en-US" b="1" dirty="0"/>
              <a:t> </a:t>
            </a:r>
            <a:endParaRPr lang="el-GR" dirty="0"/>
          </a:p>
          <a:p>
            <a:r>
              <a:rPr lang="en-US" b="1" dirty="0"/>
              <a:t>Bob Dylan: </a:t>
            </a:r>
            <a:r>
              <a:rPr lang="en-US" b="1" i="1" dirty="0"/>
              <a:t>Slow Train Coming</a:t>
            </a:r>
            <a:r>
              <a:rPr lang="en-US" b="1" dirty="0"/>
              <a:t> (1979)</a:t>
            </a:r>
            <a:endParaRPr lang="el-GR" dirty="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4098" name="Picture 2" descr="C:\Users\user\Desktop\Διδακτορικά\Ζώα\Φωτό για ppt\agamben.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88777" y="0"/>
            <a:ext cx="9232777" cy="7010400"/>
          </a:xfrm>
          <a:prstGeom prst="rect">
            <a:avLst/>
          </a:prstGeom>
          <a:noFill/>
        </p:spPr>
      </p:pic>
      <p:sp>
        <p:nvSpPr>
          <p:cNvPr id="8" name="TextBox 7"/>
          <p:cNvSpPr txBox="1"/>
          <p:nvPr/>
        </p:nvSpPr>
        <p:spPr>
          <a:xfrm>
            <a:off x="-152400" y="5486400"/>
            <a:ext cx="8940653" cy="338554"/>
          </a:xfrm>
          <a:prstGeom prst="rect">
            <a:avLst/>
          </a:prstGeom>
          <a:noFill/>
        </p:spPr>
        <p:txBody>
          <a:bodyPr wrap="none" rtlCol="0">
            <a:spAutoFit/>
          </a:bodyPr>
          <a:lstStyle/>
          <a:p>
            <a:r>
              <a:rPr lang="el-GR" sz="1600" b="1" dirty="0">
                <a:solidFill>
                  <a:srgbClr val="FFFF00"/>
                </a:solidFill>
                <a:latin typeface="Garamond" pitchFamily="18" charset="0"/>
              </a:rPr>
              <a:t> </a:t>
            </a:r>
            <a:r>
              <a:rPr lang="en-US" sz="1600" b="1" dirty="0">
                <a:solidFill>
                  <a:srgbClr val="FFFF00"/>
                </a:solidFill>
                <a:latin typeface="Garamond" pitchFamily="18" charset="0"/>
              </a:rPr>
              <a:t>Giorgio </a:t>
            </a:r>
            <a:r>
              <a:rPr lang="en-US" sz="1600" b="1" dirty="0" err="1">
                <a:solidFill>
                  <a:srgbClr val="FFFF00"/>
                </a:solidFill>
                <a:latin typeface="Garamond" pitchFamily="18" charset="0"/>
              </a:rPr>
              <a:t>Agamben</a:t>
            </a:r>
            <a:r>
              <a:rPr lang="en-US" sz="1600" b="1" dirty="0">
                <a:solidFill>
                  <a:srgbClr val="FFFF00"/>
                </a:solidFill>
                <a:latin typeface="Garamond" pitchFamily="18" charset="0"/>
              </a:rPr>
              <a:t>: </a:t>
            </a:r>
            <a:r>
              <a:rPr lang="en-US" sz="1600" b="1" i="1" dirty="0">
                <a:solidFill>
                  <a:srgbClr val="FFFF00"/>
                </a:solidFill>
                <a:latin typeface="Garamond" pitchFamily="18" charset="0"/>
              </a:rPr>
              <a:t>The Open. Man and Animal</a:t>
            </a:r>
            <a:r>
              <a:rPr lang="en-US" sz="1600" b="1" dirty="0">
                <a:solidFill>
                  <a:srgbClr val="FFFF00"/>
                </a:solidFill>
                <a:latin typeface="Garamond" pitchFamily="18" charset="0"/>
              </a:rPr>
              <a:t>, Stanford University Press, Stanford, California 2004</a:t>
            </a:r>
            <a:r>
              <a:rPr lang="el-GR" sz="1600" b="1" dirty="0">
                <a:solidFill>
                  <a:srgbClr val="FFFF00"/>
                </a:solidFill>
                <a:latin typeface="Garamond" pitchFamily="18" charset="0"/>
              </a:rPr>
              <a:t>.</a:t>
            </a:r>
          </a:p>
        </p:txBody>
      </p:sp>
      <p:sp>
        <p:nvSpPr>
          <p:cNvPr id="12" name="TextBox 11"/>
          <p:cNvSpPr txBox="1"/>
          <p:nvPr/>
        </p:nvSpPr>
        <p:spPr>
          <a:xfrm>
            <a:off x="4632553" y="3475672"/>
            <a:ext cx="4482317" cy="1477328"/>
          </a:xfrm>
          <a:prstGeom prst="rect">
            <a:avLst/>
          </a:prstGeom>
          <a:noFill/>
        </p:spPr>
        <p:txBody>
          <a:bodyPr wrap="none" rtlCol="0">
            <a:spAutoFit/>
          </a:bodyPr>
          <a:lstStyle/>
          <a:p>
            <a:r>
              <a:rPr lang="en-US" b="1" dirty="0">
                <a:solidFill>
                  <a:schemeClr val="bg1"/>
                </a:solidFill>
                <a:latin typeface="Garamond" pitchFamily="18" charset="0"/>
              </a:rPr>
              <a:t>H</a:t>
            </a:r>
            <a:r>
              <a:rPr lang="el-GR" b="1" dirty="0">
                <a:solidFill>
                  <a:schemeClr val="bg1"/>
                </a:solidFill>
                <a:latin typeface="Garamond" pitchFamily="18" charset="0"/>
              </a:rPr>
              <a:t> μηχανή παράγει ένα καθεστώς εξαίρεσης, </a:t>
            </a:r>
            <a:endParaRPr lang="en-US" b="1" dirty="0">
              <a:solidFill>
                <a:schemeClr val="bg1"/>
              </a:solidFill>
              <a:latin typeface="Garamond" pitchFamily="18" charset="0"/>
            </a:endParaRPr>
          </a:p>
          <a:p>
            <a:r>
              <a:rPr lang="el-GR" b="1" dirty="0">
                <a:solidFill>
                  <a:schemeClr val="bg1"/>
                </a:solidFill>
                <a:latin typeface="Garamond" pitchFamily="18" charset="0"/>
              </a:rPr>
              <a:t>«μια ζώνη απροσδιοριστίας στην οποία το </a:t>
            </a:r>
            <a:endParaRPr lang="en-US" b="1" dirty="0">
              <a:solidFill>
                <a:schemeClr val="bg1"/>
              </a:solidFill>
              <a:latin typeface="Garamond" pitchFamily="18" charset="0"/>
            </a:endParaRPr>
          </a:p>
          <a:p>
            <a:r>
              <a:rPr lang="el-GR" b="1" dirty="0">
                <a:solidFill>
                  <a:schemeClr val="bg1"/>
                </a:solidFill>
                <a:latin typeface="Garamond" pitchFamily="18" charset="0"/>
              </a:rPr>
              <a:t>εξωτερικό δεν είναι παρά ο αποκλεισμός ενός </a:t>
            </a:r>
            <a:endParaRPr lang="en-US" b="1" dirty="0">
              <a:solidFill>
                <a:schemeClr val="bg1"/>
              </a:solidFill>
              <a:latin typeface="Garamond" pitchFamily="18" charset="0"/>
            </a:endParaRPr>
          </a:p>
          <a:p>
            <a:r>
              <a:rPr lang="el-GR" b="1" dirty="0">
                <a:solidFill>
                  <a:schemeClr val="bg1"/>
                </a:solidFill>
                <a:latin typeface="Garamond" pitchFamily="18" charset="0"/>
              </a:rPr>
              <a:t>εσωτερικού και το εσωτερικό, με τη σειρά του, </a:t>
            </a:r>
            <a:endParaRPr lang="en-US" b="1" dirty="0">
              <a:solidFill>
                <a:schemeClr val="bg1"/>
              </a:solidFill>
              <a:latin typeface="Garamond" pitchFamily="18" charset="0"/>
            </a:endParaRPr>
          </a:p>
          <a:p>
            <a:r>
              <a:rPr lang="el-GR" b="1" dirty="0">
                <a:solidFill>
                  <a:schemeClr val="bg1"/>
                </a:solidFill>
                <a:latin typeface="Garamond" pitchFamily="18" charset="0"/>
              </a:rPr>
              <a:t>ο εγκλεισμός ενός εξωτερικού».</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4098" name="Picture 2" descr="C:\Users\user\Desktop\Διδακτορικά\Ζώα\Φωτό για ppt\agamben.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8777" y="0"/>
            <a:ext cx="9232777" cy="7010400"/>
          </a:xfrm>
          <a:prstGeom prst="rect">
            <a:avLst/>
          </a:prstGeom>
          <a:noFill/>
        </p:spPr>
      </p:pic>
      <p:sp>
        <p:nvSpPr>
          <p:cNvPr id="11" name="TextBox 10"/>
          <p:cNvSpPr txBox="1"/>
          <p:nvPr/>
        </p:nvSpPr>
        <p:spPr>
          <a:xfrm>
            <a:off x="-152400" y="-76200"/>
            <a:ext cx="9620647" cy="7017306"/>
          </a:xfrm>
          <a:prstGeom prst="rect">
            <a:avLst/>
          </a:prstGeom>
          <a:noFill/>
        </p:spPr>
        <p:txBody>
          <a:bodyPr wrap="none" rtlCol="0">
            <a:spAutoFit/>
          </a:bodyPr>
          <a:lstStyle/>
          <a:p>
            <a:r>
              <a:rPr lang="el-GR" b="1" dirty="0">
                <a:solidFill>
                  <a:schemeClr val="bg1"/>
                </a:solidFill>
                <a:latin typeface="Garamond" pitchFamily="18" charset="0"/>
              </a:rPr>
              <a:t>Η λειτουργία της ανθρωπολογικής μηχανής είναι συμμετρική και ενιαία και στις δύο περιπτώσεις, </a:t>
            </a:r>
          </a:p>
          <a:p>
            <a:r>
              <a:rPr lang="el-GR" b="1" dirty="0">
                <a:solidFill>
                  <a:schemeClr val="bg1"/>
                </a:solidFill>
                <a:latin typeface="Garamond" pitchFamily="18" charset="0"/>
              </a:rPr>
              <a:t>				        παρά τη διάκριση που προτείνει ο </a:t>
            </a:r>
            <a:r>
              <a:rPr lang="en-US" b="1" dirty="0" err="1">
                <a:solidFill>
                  <a:schemeClr val="bg1"/>
                </a:solidFill>
                <a:latin typeface="Garamond" pitchFamily="18" charset="0"/>
              </a:rPr>
              <a:t>Agamben</a:t>
            </a:r>
            <a:r>
              <a:rPr lang="el-GR" b="1" dirty="0">
                <a:solidFill>
                  <a:schemeClr val="bg1"/>
                </a:solidFill>
                <a:latin typeface="Garamond" pitchFamily="18" charset="0"/>
              </a:rPr>
              <a:t> σε </a:t>
            </a:r>
            <a:r>
              <a:rPr lang="el-GR" b="1" dirty="0">
                <a:solidFill>
                  <a:srgbClr val="FFFF00"/>
                </a:solidFill>
                <a:latin typeface="Garamond" pitchFamily="18" charset="0"/>
              </a:rPr>
              <a:t>πρώιμη </a:t>
            </a:r>
          </a:p>
          <a:p>
            <a:r>
              <a:rPr lang="el-GR" b="1" dirty="0">
                <a:solidFill>
                  <a:schemeClr val="bg1"/>
                </a:solidFill>
                <a:latin typeface="Garamond" pitchFamily="18" charset="0"/>
              </a:rPr>
              <a:t>				       και </a:t>
            </a:r>
            <a:r>
              <a:rPr lang="el-GR" b="1" dirty="0">
                <a:solidFill>
                  <a:srgbClr val="FFFF00"/>
                </a:solidFill>
                <a:latin typeface="Garamond" pitchFamily="18" charset="0"/>
              </a:rPr>
              <a:t>μοντέρνα</a:t>
            </a:r>
            <a:r>
              <a:rPr lang="el-GR" b="1" dirty="0">
                <a:solidFill>
                  <a:schemeClr val="bg1"/>
                </a:solidFill>
                <a:latin typeface="Garamond" pitchFamily="18" charset="0"/>
              </a:rPr>
              <a:t> μηχανή. Η μοντέρνα μηχανή (πολύ οικεία </a:t>
            </a:r>
          </a:p>
          <a:p>
            <a:r>
              <a:rPr lang="el-GR" b="1" dirty="0">
                <a:solidFill>
                  <a:schemeClr val="bg1"/>
                </a:solidFill>
                <a:latin typeface="Garamond" pitchFamily="18" charset="0"/>
              </a:rPr>
              <a:t>				        στην πολιτική στρατηγική) λειτουργεί δια του </a:t>
            </a:r>
          </a:p>
          <a:p>
            <a:r>
              <a:rPr lang="el-GR" b="1" dirty="0">
                <a:solidFill>
                  <a:schemeClr val="bg1"/>
                </a:solidFill>
                <a:latin typeface="Garamond" pitchFamily="18" charset="0"/>
              </a:rPr>
              <a:t>				        αποκλεισμού και η πρώιμη δια του εγκλεισμού. </a:t>
            </a:r>
          </a:p>
          <a:p>
            <a:endParaRPr lang="el-GR" b="1" dirty="0">
              <a:solidFill>
                <a:schemeClr val="bg1"/>
              </a:solidFill>
              <a:latin typeface="Garamond" pitchFamily="18" charset="0"/>
            </a:endParaRPr>
          </a:p>
          <a:p>
            <a:r>
              <a:rPr lang="el-GR" b="1" dirty="0">
                <a:solidFill>
                  <a:schemeClr val="bg1"/>
                </a:solidFill>
                <a:latin typeface="Garamond" pitchFamily="18" charset="0"/>
              </a:rPr>
              <a:t>				       Η </a:t>
            </a:r>
            <a:r>
              <a:rPr lang="el-GR" b="1" dirty="0">
                <a:solidFill>
                  <a:srgbClr val="FFFF00"/>
                </a:solidFill>
                <a:latin typeface="Garamond" pitchFamily="18" charset="0"/>
              </a:rPr>
              <a:t>μοντέρνα μηχανή </a:t>
            </a:r>
            <a:r>
              <a:rPr lang="el-GR" b="1" dirty="0">
                <a:solidFill>
                  <a:schemeClr val="bg1"/>
                </a:solidFill>
                <a:latin typeface="Garamond" pitchFamily="18" charset="0"/>
              </a:rPr>
              <a:t>εντοπίζει το μη ανθρώπινο στοιχείο </a:t>
            </a:r>
          </a:p>
          <a:p>
            <a:r>
              <a:rPr lang="el-GR" b="1" dirty="0">
                <a:solidFill>
                  <a:schemeClr val="bg1"/>
                </a:solidFill>
                <a:latin typeface="Garamond" pitchFamily="18" charset="0"/>
              </a:rPr>
              <a:t>				       (ιδού πώς προϋποτίθεται το ανθρώπινο στο μη </a:t>
            </a:r>
          </a:p>
          <a:p>
            <a:r>
              <a:rPr lang="el-GR" b="1" dirty="0">
                <a:solidFill>
                  <a:schemeClr val="bg1"/>
                </a:solidFill>
                <a:latin typeface="Garamond" pitchFamily="18" charset="0"/>
              </a:rPr>
              <a:t>				       ανθρώπινο) στον άνθρωπο και το αποκλείει ως τέτοιο, </a:t>
            </a:r>
          </a:p>
          <a:p>
            <a:r>
              <a:rPr lang="el-GR" b="1" dirty="0">
                <a:solidFill>
                  <a:schemeClr val="bg1"/>
                </a:solidFill>
                <a:latin typeface="Garamond" pitchFamily="18" charset="0"/>
              </a:rPr>
              <a:t>				      ως ζωώδες (ή ως μη ανθρώπινο). Το «εντοπίζει» όμως </a:t>
            </a:r>
          </a:p>
          <a:p>
            <a:r>
              <a:rPr lang="el-GR" b="1" dirty="0">
                <a:solidFill>
                  <a:schemeClr val="bg1"/>
                </a:solidFill>
                <a:latin typeface="Garamond" pitchFamily="18" charset="0"/>
              </a:rPr>
              <a:t>				     σημαίνει ότι αυτό το ζωώδες υπάρχει ήδη στον άνθρωπο </a:t>
            </a:r>
          </a:p>
          <a:p>
            <a:r>
              <a:rPr lang="el-GR" b="1" dirty="0">
                <a:solidFill>
                  <a:schemeClr val="bg1"/>
                </a:solidFill>
                <a:latin typeface="Garamond" pitchFamily="18" charset="0"/>
              </a:rPr>
              <a:t>				     και ότι για να αποκλειστεί θα πρέπει πρώτα να </a:t>
            </a:r>
          </a:p>
          <a:p>
            <a:r>
              <a:rPr lang="el-GR" b="1" dirty="0">
                <a:solidFill>
                  <a:schemeClr val="bg1"/>
                </a:solidFill>
                <a:latin typeface="Garamond" pitchFamily="18" charset="0"/>
              </a:rPr>
              <a:t>				      αναγνωριστεί. Αυτή η αναγνώριση του ζωώδους </a:t>
            </a:r>
          </a:p>
          <a:p>
            <a:r>
              <a:rPr lang="el-GR" b="1" dirty="0">
                <a:solidFill>
                  <a:schemeClr val="bg1"/>
                </a:solidFill>
                <a:latin typeface="Garamond" pitchFamily="18" charset="0"/>
              </a:rPr>
              <a:t>				      ισοδυναμεί με τη διαδικασία «</a:t>
            </a:r>
            <a:r>
              <a:rPr lang="el-GR" b="1" dirty="0">
                <a:solidFill>
                  <a:srgbClr val="FFC000"/>
                </a:solidFill>
                <a:latin typeface="Garamond" pitchFamily="18" charset="0"/>
              </a:rPr>
              <a:t>ζωοποίησης του </a:t>
            </a:r>
          </a:p>
          <a:p>
            <a:r>
              <a:rPr lang="el-GR" b="1" dirty="0">
                <a:solidFill>
                  <a:srgbClr val="FFC000"/>
                </a:solidFill>
                <a:latin typeface="Garamond" pitchFamily="18" charset="0"/>
              </a:rPr>
              <a:t>ανθρώπινου</a:t>
            </a:r>
            <a:r>
              <a:rPr lang="el-GR" b="1" dirty="0">
                <a:solidFill>
                  <a:schemeClr val="bg1"/>
                </a:solidFill>
                <a:latin typeface="Garamond" pitchFamily="18" charset="0"/>
              </a:rPr>
              <a:t>». Ο </a:t>
            </a:r>
            <a:r>
              <a:rPr lang="en-US" b="1" dirty="0">
                <a:solidFill>
                  <a:schemeClr val="bg1"/>
                </a:solidFill>
                <a:latin typeface="Garamond" pitchFamily="18" charset="0"/>
              </a:rPr>
              <a:t>Homo </a:t>
            </a:r>
            <a:r>
              <a:rPr lang="en-US" b="1" dirty="0" err="1">
                <a:solidFill>
                  <a:schemeClr val="bg1"/>
                </a:solidFill>
                <a:latin typeface="Garamond" pitchFamily="18" charset="0"/>
              </a:rPr>
              <a:t>alalus</a:t>
            </a:r>
            <a:r>
              <a:rPr lang="en-US" b="1" dirty="0">
                <a:solidFill>
                  <a:schemeClr val="bg1"/>
                </a:solidFill>
                <a:latin typeface="Garamond" pitchFamily="18" charset="0"/>
              </a:rPr>
              <a:t> </a:t>
            </a:r>
            <a:r>
              <a:rPr lang="el-GR" b="1" dirty="0">
                <a:solidFill>
                  <a:schemeClr val="bg1"/>
                </a:solidFill>
                <a:latin typeface="Garamond" pitchFamily="18" charset="0"/>
              </a:rPr>
              <a:t>και ο πιθηκάνθρωπος  (</a:t>
            </a:r>
            <a:r>
              <a:rPr lang="el-GR" b="1" dirty="0" err="1">
                <a:solidFill>
                  <a:schemeClr val="bg1"/>
                </a:solidFill>
                <a:latin typeface="Garamond" pitchFamily="18" charset="0"/>
              </a:rPr>
              <a:t>Affenmensch</a:t>
            </a:r>
            <a:r>
              <a:rPr lang="el-GR" b="1" dirty="0">
                <a:solidFill>
                  <a:schemeClr val="bg1"/>
                </a:solidFill>
                <a:latin typeface="Garamond" pitchFamily="18" charset="0"/>
              </a:rPr>
              <a:t>) είναι εδώ χαρακτηριστικά </a:t>
            </a:r>
          </a:p>
          <a:p>
            <a:r>
              <a:rPr lang="el-GR" b="1" dirty="0">
                <a:solidFill>
                  <a:schemeClr val="bg1"/>
                </a:solidFill>
                <a:latin typeface="Garamond" pitchFamily="18" charset="0"/>
              </a:rPr>
              <a:t>παραδείγματα, αλλά ο ρατσισμός και ο ναζισμός μπορούν να μας δώσουν άλλα δύο: τον νέγρο και </a:t>
            </a:r>
          </a:p>
          <a:p>
            <a:r>
              <a:rPr lang="el-GR" b="1" dirty="0">
                <a:solidFill>
                  <a:schemeClr val="bg1"/>
                </a:solidFill>
                <a:latin typeface="Garamond" pitchFamily="18" charset="0"/>
              </a:rPr>
              <a:t>τον Εβραίο. </a:t>
            </a:r>
          </a:p>
          <a:p>
            <a:endParaRPr lang="el-GR" b="1" dirty="0">
              <a:solidFill>
                <a:schemeClr val="bg1"/>
              </a:solidFill>
              <a:latin typeface="Garamond" pitchFamily="18" charset="0"/>
            </a:endParaRPr>
          </a:p>
          <a:p>
            <a:r>
              <a:rPr lang="el-GR" b="1" dirty="0">
                <a:solidFill>
                  <a:schemeClr val="bg1"/>
                </a:solidFill>
                <a:latin typeface="Garamond" pitchFamily="18" charset="0"/>
              </a:rPr>
              <a:t>Λειτουργώντας συμμετρικά προς τη μοντέρνα, η </a:t>
            </a:r>
            <a:r>
              <a:rPr lang="el-GR" b="1" dirty="0">
                <a:solidFill>
                  <a:srgbClr val="FFFF00"/>
                </a:solidFill>
                <a:latin typeface="Garamond" pitchFamily="18" charset="0"/>
              </a:rPr>
              <a:t>πρώιμη ανθρωπολογική μηχανή </a:t>
            </a:r>
            <a:r>
              <a:rPr lang="el-GR" b="1" dirty="0">
                <a:solidFill>
                  <a:schemeClr val="bg1"/>
                </a:solidFill>
                <a:latin typeface="Garamond" pitchFamily="18" charset="0"/>
              </a:rPr>
              <a:t>συγκροτεί το </a:t>
            </a:r>
          </a:p>
          <a:p>
            <a:r>
              <a:rPr lang="el-GR" b="1" dirty="0">
                <a:solidFill>
                  <a:schemeClr val="bg1"/>
                </a:solidFill>
                <a:latin typeface="Garamond" pitchFamily="18" charset="0"/>
              </a:rPr>
              <a:t>εσωτερικό μέσω του εγκλεισμού ενός εξωτερικού και ο μη άνθρωπος παράγεται από την </a:t>
            </a:r>
            <a:r>
              <a:rPr lang="el-GR" b="1" dirty="0">
                <a:solidFill>
                  <a:srgbClr val="FFC000"/>
                </a:solidFill>
                <a:latin typeface="Garamond" pitchFamily="18" charset="0"/>
              </a:rPr>
              <a:t>ενανθρώπιση </a:t>
            </a:r>
          </a:p>
          <a:p>
            <a:r>
              <a:rPr lang="el-GR" b="1" dirty="0">
                <a:solidFill>
                  <a:srgbClr val="FFC000"/>
                </a:solidFill>
                <a:latin typeface="Garamond" pitchFamily="18" charset="0"/>
              </a:rPr>
              <a:t>ενός ζώου</a:t>
            </a:r>
            <a:r>
              <a:rPr lang="el-GR" b="1" dirty="0">
                <a:solidFill>
                  <a:schemeClr val="bg1"/>
                </a:solidFill>
                <a:latin typeface="Garamond" pitchFamily="18" charset="0"/>
              </a:rPr>
              <a:t>. Τα παραδείγματα του </a:t>
            </a:r>
            <a:r>
              <a:rPr lang="en-US" b="1" dirty="0" err="1">
                <a:solidFill>
                  <a:schemeClr val="bg1"/>
                </a:solidFill>
                <a:latin typeface="Garamond" pitchFamily="18" charset="0"/>
              </a:rPr>
              <a:t>Agamben</a:t>
            </a:r>
            <a:r>
              <a:rPr lang="el-GR" b="1" dirty="0">
                <a:solidFill>
                  <a:schemeClr val="bg1"/>
                </a:solidFill>
                <a:latin typeface="Garamond" pitchFamily="18" charset="0"/>
              </a:rPr>
              <a:t> είναι ο </a:t>
            </a:r>
            <a:r>
              <a:rPr lang="el-GR" b="1" dirty="0" err="1">
                <a:solidFill>
                  <a:schemeClr val="bg1"/>
                </a:solidFill>
                <a:latin typeface="Garamond" pitchFamily="18" charset="0"/>
              </a:rPr>
              <a:t>ανθρωποπίθηκος</a:t>
            </a:r>
            <a:r>
              <a:rPr lang="el-GR" b="1" dirty="0">
                <a:solidFill>
                  <a:schemeClr val="bg1"/>
                </a:solidFill>
                <a:latin typeface="Garamond" pitchFamily="18" charset="0"/>
              </a:rPr>
              <a:t>, τα </a:t>
            </a:r>
            <a:r>
              <a:rPr lang="en-US" b="1" dirty="0" err="1">
                <a:solidFill>
                  <a:schemeClr val="bg1"/>
                </a:solidFill>
                <a:latin typeface="Garamond" pitchFamily="18" charset="0"/>
              </a:rPr>
              <a:t>enfants</a:t>
            </a:r>
            <a:r>
              <a:rPr lang="en-US" b="1" dirty="0">
                <a:solidFill>
                  <a:schemeClr val="bg1"/>
                </a:solidFill>
                <a:latin typeface="Garamond" pitchFamily="18" charset="0"/>
              </a:rPr>
              <a:t> </a:t>
            </a:r>
            <a:r>
              <a:rPr lang="en-US" b="1" dirty="0" err="1">
                <a:solidFill>
                  <a:schemeClr val="bg1"/>
                </a:solidFill>
                <a:latin typeface="Garamond" pitchFamily="18" charset="0"/>
              </a:rPr>
              <a:t>sauvages</a:t>
            </a:r>
            <a:r>
              <a:rPr lang="el-GR" b="1" dirty="0">
                <a:solidFill>
                  <a:schemeClr val="bg1"/>
                </a:solidFill>
                <a:latin typeface="Garamond" pitchFamily="18" charset="0"/>
              </a:rPr>
              <a:t>, αλλά </a:t>
            </a:r>
          </a:p>
          <a:p>
            <a:r>
              <a:rPr lang="el-GR" b="1" dirty="0">
                <a:solidFill>
                  <a:schemeClr val="bg1"/>
                </a:solidFill>
                <a:latin typeface="Garamond" pitchFamily="18" charset="0"/>
              </a:rPr>
              <a:t>πρωτίστως ο σκλάβος, ο βάρβαρος, ο ξένος (σήμερα θα λέγαμε: ο πρόσφυγας και ο μετανάστης) ως </a:t>
            </a:r>
          </a:p>
          <a:p>
            <a:r>
              <a:rPr lang="el-GR" b="1" dirty="0">
                <a:solidFill>
                  <a:schemeClr val="bg1"/>
                </a:solidFill>
                <a:latin typeface="Garamond" pitchFamily="18" charset="0"/>
              </a:rPr>
              <a:t>μορφές ζώου με ανθρώπινη όψη. </a:t>
            </a:r>
          </a:p>
          <a:p>
            <a:endParaRPr lang="el-GR" b="1" dirty="0">
              <a:solidFill>
                <a:schemeClr val="bg1"/>
              </a:solidFill>
              <a:latin typeface="Garamond" pitchFamily="18" charset="0"/>
            </a:endParaRPr>
          </a:p>
          <a:p>
            <a:endParaRPr lang="el-GR" b="1" dirty="0">
              <a:solidFill>
                <a:schemeClr val="bg1"/>
              </a:solidFill>
              <a:latin typeface="Garamond" pitchFamily="18"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4098" name="Picture 2" descr="C:\Users\user\Desktop\Διδακτορικά\Ζώα\Φωτό για ppt\agamben.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8777" y="0"/>
            <a:ext cx="9232777" cy="7010400"/>
          </a:xfrm>
          <a:prstGeom prst="rect">
            <a:avLst/>
          </a:prstGeom>
          <a:noFill/>
        </p:spPr>
      </p:pic>
      <p:sp>
        <p:nvSpPr>
          <p:cNvPr id="11" name="TextBox 10"/>
          <p:cNvSpPr txBox="1"/>
          <p:nvPr/>
        </p:nvSpPr>
        <p:spPr>
          <a:xfrm>
            <a:off x="-152400" y="-76200"/>
            <a:ext cx="9517349" cy="6463308"/>
          </a:xfrm>
          <a:prstGeom prst="rect">
            <a:avLst/>
          </a:prstGeom>
          <a:noFill/>
        </p:spPr>
        <p:txBody>
          <a:bodyPr wrap="none" rtlCol="0">
            <a:spAutoFit/>
          </a:bodyPr>
          <a:lstStyle/>
          <a:p>
            <a:r>
              <a:rPr lang="el-GR" b="1" dirty="0">
                <a:solidFill>
                  <a:schemeClr val="bg1"/>
                </a:solidFill>
                <a:latin typeface="Garamond" pitchFamily="18" charset="0"/>
              </a:rPr>
              <a:t>Είναι προφανές ότι και οι δύο μηχανές αλληλοσυμπληρώνονται και μπορούν να λειτουργήσουν χάρη </a:t>
            </a:r>
          </a:p>
          <a:p>
            <a:r>
              <a:rPr lang="el-GR" b="1" dirty="0">
                <a:solidFill>
                  <a:schemeClr val="bg1"/>
                </a:solidFill>
                <a:latin typeface="Garamond" pitchFamily="18" charset="0"/>
              </a:rPr>
              <a:t>				      σε αυτήν τη </a:t>
            </a:r>
            <a:r>
              <a:rPr lang="el-GR" b="1" dirty="0">
                <a:solidFill>
                  <a:srgbClr val="FFFF00"/>
                </a:solidFill>
                <a:latin typeface="Garamond" pitchFamily="18" charset="0"/>
              </a:rPr>
              <a:t>ζώνη απροσδιοριστίας </a:t>
            </a:r>
            <a:r>
              <a:rPr lang="el-GR" b="1" dirty="0">
                <a:solidFill>
                  <a:schemeClr val="bg1"/>
                </a:solidFill>
                <a:latin typeface="Garamond" pitchFamily="18" charset="0"/>
              </a:rPr>
              <a:t>στο κέντρο τους, όπου </a:t>
            </a:r>
          </a:p>
          <a:p>
            <a:r>
              <a:rPr lang="el-GR" b="1" dirty="0">
                <a:solidFill>
                  <a:schemeClr val="bg1"/>
                </a:solidFill>
                <a:latin typeface="Garamond" pitchFamily="18" charset="0"/>
              </a:rPr>
              <a:t>				       πρέπει να λάβει χώρα η συνάρθρωση του ζωικού με το </a:t>
            </a:r>
          </a:p>
          <a:p>
            <a:r>
              <a:rPr lang="el-GR" b="1" dirty="0">
                <a:solidFill>
                  <a:schemeClr val="bg1"/>
                </a:solidFill>
                <a:latin typeface="Garamond" pitchFamily="18" charset="0"/>
              </a:rPr>
              <a:t>				       ανθρώπινο. Αλλά όπως συμβαίνει σε κάθε καθεστώς </a:t>
            </a:r>
          </a:p>
          <a:p>
            <a:r>
              <a:rPr lang="el-GR" b="1" dirty="0">
                <a:solidFill>
                  <a:schemeClr val="bg1"/>
                </a:solidFill>
                <a:latin typeface="Garamond" pitchFamily="18" charset="0"/>
              </a:rPr>
              <a:t>				       εξαίρεσης, αυτή η ζώνη απροσδιοριστίας είναι όντως </a:t>
            </a:r>
          </a:p>
          <a:p>
            <a:r>
              <a:rPr lang="el-GR" b="1" dirty="0">
                <a:solidFill>
                  <a:schemeClr val="bg1"/>
                </a:solidFill>
                <a:latin typeface="Garamond" pitchFamily="18" charset="0"/>
              </a:rPr>
              <a:t>				       κενή και η συνάρθρωση που πρέπει να λάβει χώρα, ως </a:t>
            </a:r>
          </a:p>
          <a:p>
            <a:r>
              <a:rPr lang="el-GR" b="1" dirty="0">
                <a:solidFill>
                  <a:schemeClr val="bg1"/>
                </a:solidFill>
                <a:latin typeface="Garamond" pitchFamily="18" charset="0"/>
              </a:rPr>
              <a:t>				       ένας απών συνδετικός κρίκος μεταξύ των δύο κόσμων, </a:t>
            </a:r>
          </a:p>
          <a:p>
            <a:r>
              <a:rPr lang="el-GR" b="1" dirty="0">
                <a:solidFill>
                  <a:schemeClr val="bg1"/>
                </a:solidFill>
                <a:latin typeface="Garamond" pitchFamily="18" charset="0"/>
              </a:rPr>
              <a:t>				       έχει στην πραγματικότητα προαποφασιστεί. </a:t>
            </a:r>
          </a:p>
          <a:p>
            <a:endParaRPr lang="el-GR" b="1" dirty="0">
              <a:solidFill>
                <a:schemeClr val="bg1"/>
              </a:solidFill>
              <a:latin typeface="Garamond" pitchFamily="18" charset="0"/>
            </a:endParaRPr>
          </a:p>
          <a:p>
            <a:r>
              <a:rPr lang="el-GR" b="1" dirty="0">
                <a:solidFill>
                  <a:schemeClr val="bg1"/>
                </a:solidFill>
                <a:latin typeface="Garamond" pitchFamily="18" charset="0"/>
              </a:rPr>
              <a:t>			                      Προσδιορίζω το ζωικό με βάση το ανθρώπινο, με βάση </a:t>
            </a:r>
          </a:p>
          <a:p>
            <a:r>
              <a:rPr lang="el-GR" b="1" dirty="0">
                <a:solidFill>
                  <a:schemeClr val="bg1"/>
                </a:solidFill>
                <a:latin typeface="Garamond" pitchFamily="18" charset="0"/>
              </a:rPr>
              <a:t>				      αυτό που στερείται το ζωικό και χαρακτηρίζει το </a:t>
            </a:r>
          </a:p>
          <a:p>
            <a:r>
              <a:rPr lang="el-GR" b="1" dirty="0">
                <a:solidFill>
                  <a:schemeClr val="bg1"/>
                </a:solidFill>
                <a:latin typeface="Garamond" pitchFamily="18" charset="0"/>
              </a:rPr>
              <a:t>				      ανθρώπινο (ο λόγος, η γλώσσα, η φαντασία </a:t>
            </a:r>
            <a:r>
              <a:rPr lang="el-GR" b="1" dirty="0" err="1">
                <a:solidFill>
                  <a:schemeClr val="bg1"/>
                </a:solidFill>
                <a:latin typeface="Garamond" pitchFamily="18" charset="0"/>
              </a:rPr>
              <a:t>κ.ο.κ</a:t>
            </a:r>
            <a:r>
              <a:rPr lang="el-GR" b="1" dirty="0">
                <a:solidFill>
                  <a:schemeClr val="bg1"/>
                </a:solidFill>
                <a:latin typeface="Garamond" pitchFamily="18" charset="0"/>
              </a:rPr>
              <a:t>.) και </a:t>
            </a:r>
          </a:p>
          <a:p>
            <a:r>
              <a:rPr lang="el-GR" b="1" dirty="0">
                <a:solidFill>
                  <a:schemeClr val="bg1"/>
                </a:solidFill>
                <a:latin typeface="Garamond" pitchFamily="18" charset="0"/>
              </a:rPr>
              <a:t>				      από την άλλη, προσδιορίζω το ανθρώπινο με βάση αυτό </a:t>
            </a:r>
          </a:p>
          <a:p>
            <a:r>
              <a:rPr lang="el-GR" b="1" dirty="0">
                <a:solidFill>
                  <a:schemeClr val="bg1"/>
                </a:solidFill>
                <a:latin typeface="Garamond" pitchFamily="18" charset="0"/>
              </a:rPr>
              <a:t>που δεν μπορεί να εντοπιστεί στο ζωικό. Αυτά τα συμπληρωματικά εγχειρήματα προσδιορισμού </a:t>
            </a:r>
          </a:p>
          <a:p>
            <a:r>
              <a:rPr lang="el-GR" b="1" dirty="0">
                <a:solidFill>
                  <a:schemeClr val="bg1"/>
                </a:solidFill>
                <a:latin typeface="Garamond" pitchFamily="18" charset="0"/>
              </a:rPr>
              <a:t>δημιουργούν τη ζώνη απροσδιοριστίας που είναι το </a:t>
            </a:r>
            <a:r>
              <a:rPr lang="el-GR" b="1" dirty="0">
                <a:solidFill>
                  <a:srgbClr val="FFFF00"/>
                </a:solidFill>
                <a:latin typeface="Garamond" pitchFamily="18" charset="0"/>
              </a:rPr>
              <a:t>καθεστώς εξαίρεσης</a:t>
            </a:r>
            <a:r>
              <a:rPr lang="el-GR" b="1" dirty="0">
                <a:solidFill>
                  <a:schemeClr val="bg1"/>
                </a:solidFill>
                <a:latin typeface="Garamond" pitchFamily="18" charset="0"/>
              </a:rPr>
              <a:t>. </a:t>
            </a:r>
          </a:p>
          <a:p>
            <a:endParaRPr lang="el-GR" b="1" dirty="0">
              <a:solidFill>
                <a:schemeClr val="bg1"/>
              </a:solidFill>
              <a:latin typeface="Garamond" pitchFamily="18" charset="0"/>
            </a:endParaRPr>
          </a:p>
          <a:p>
            <a:r>
              <a:rPr lang="el-GR" b="1" dirty="0">
                <a:solidFill>
                  <a:schemeClr val="bg1"/>
                </a:solidFill>
                <a:latin typeface="Garamond" pitchFamily="18" charset="0"/>
              </a:rPr>
              <a:t>Αυτό που παράγεται τελικά από τη λειτουργία της ανθρωπολογικής μηχανής του </a:t>
            </a:r>
            <a:r>
              <a:rPr lang="en-US" b="1" dirty="0" err="1">
                <a:solidFill>
                  <a:schemeClr val="bg1"/>
                </a:solidFill>
                <a:latin typeface="Garamond" pitchFamily="18" charset="0"/>
              </a:rPr>
              <a:t>Agamben</a:t>
            </a:r>
            <a:r>
              <a:rPr lang="el-GR" b="1" dirty="0">
                <a:solidFill>
                  <a:schemeClr val="bg1"/>
                </a:solidFill>
                <a:latin typeface="Garamond" pitchFamily="18" charset="0"/>
              </a:rPr>
              <a:t> δεν είναι </a:t>
            </a:r>
          </a:p>
          <a:p>
            <a:r>
              <a:rPr lang="el-GR" b="1" dirty="0">
                <a:solidFill>
                  <a:schemeClr val="bg1"/>
                </a:solidFill>
                <a:latin typeface="Garamond" pitchFamily="18" charset="0"/>
              </a:rPr>
              <a:t>η μορφή του ανθρώπου ή του ζώου, αλλά μόνο ένα νοητό πεδίο μιας ακατάπαυστης συνάρθρωσης και </a:t>
            </a:r>
          </a:p>
          <a:p>
            <a:r>
              <a:rPr lang="el-GR" b="1" dirty="0">
                <a:solidFill>
                  <a:schemeClr val="bg1"/>
                </a:solidFill>
                <a:latin typeface="Garamond" pitchFamily="18" charset="0"/>
              </a:rPr>
              <a:t>εξάρθρωσής τους μέσω επανασυνδέσεων, διαφοροποιήσεων και εκτοπισμών, δεν είναι η ζωή ούτε του </a:t>
            </a:r>
          </a:p>
          <a:p>
            <a:r>
              <a:rPr lang="el-GR" b="1" dirty="0">
                <a:solidFill>
                  <a:schemeClr val="bg1"/>
                </a:solidFill>
                <a:latin typeface="Garamond" pitchFamily="18" charset="0"/>
              </a:rPr>
              <a:t>ανθρώπου ούτε του ζώου, «</a:t>
            </a:r>
            <a:r>
              <a:rPr lang="el-GR" b="1" dirty="0">
                <a:solidFill>
                  <a:srgbClr val="FFC000"/>
                </a:solidFill>
                <a:latin typeface="Garamond" pitchFamily="18" charset="0"/>
              </a:rPr>
              <a:t>αλλά μόνο η ζωή που είναι εκτοπισμένη και αποκλεισμένη από τον εαυτό </a:t>
            </a:r>
          </a:p>
          <a:p>
            <a:r>
              <a:rPr lang="el-GR" b="1" dirty="0">
                <a:solidFill>
                  <a:srgbClr val="FFC000"/>
                </a:solidFill>
                <a:latin typeface="Garamond" pitchFamily="18" charset="0"/>
              </a:rPr>
              <a:t>της, μόνο η </a:t>
            </a:r>
            <a:r>
              <a:rPr lang="el-GR" b="1" i="1" dirty="0">
                <a:solidFill>
                  <a:srgbClr val="FFC000"/>
                </a:solidFill>
                <a:latin typeface="Garamond" pitchFamily="18" charset="0"/>
              </a:rPr>
              <a:t>γυμνή ζωή</a:t>
            </a:r>
            <a:r>
              <a:rPr lang="el-GR" b="1" dirty="0">
                <a:solidFill>
                  <a:schemeClr val="bg1"/>
                </a:solidFill>
                <a:latin typeface="Garamond" pitchFamily="18" charset="0"/>
              </a:rPr>
              <a:t>».  </a:t>
            </a:r>
          </a:p>
          <a:p>
            <a:endParaRPr lang="el-GR" b="1" dirty="0">
              <a:solidFill>
                <a:schemeClr val="bg1"/>
              </a:solidFill>
              <a:latin typeface="Garamond" pitchFamily="18" charset="0"/>
            </a:endParaRPr>
          </a:p>
          <a:p>
            <a:endParaRPr lang="el-GR" b="1" dirty="0">
              <a:solidFill>
                <a:schemeClr val="bg1"/>
              </a:solidFill>
              <a:latin typeface="Garamond" pitchFamily="18"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4098" name="Picture 2" descr="C:\Users\user\Desktop\Διδακτορικά\Ζώα\Φωτό για ppt\agamben.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8777" y="0"/>
            <a:ext cx="9232777" cy="7010400"/>
          </a:xfrm>
          <a:prstGeom prst="rect">
            <a:avLst/>
          </a:prstGeom>
          <a:noFill/>
        </p:spPr>
      </p:pic>
      <p:sp>
        <p:nvSpPr>
          <p:cNvPr id="11" name="TextBox 10"/>
          <p:cNvSpPr txBox="1"/>
          <p:nvPr/>
        </p:nvSpPr>
        <p:spPr>
          <a:xfrm>
            <a:off x="-152400" y="-76200"/>
            <a:ext cx="9576661" cy="7571303"/>
          </a:xfrm>
          <a:prstGeom prst="rect">
            <a:avLst/>
          </a:prstGeom>
          <a:noFill/>
        </p:spPr>
        <p:txBody>
          <a:bodyPr wrap="none" rtlCol="0">
            <a:spAutoFit/>
          </a:bodyPr>
          <a:lstStyle/>
          <a:p>
            <a:r>
              <a:rPr lang="el-GR" b="1" dirty="0">
                <a:solidFill>
                  <a:schemeClr val="bg1"/>
                </a:solidFill>
                <a:latin typeface="Garamond" pitchFamily="18" charset="0"/>
              </a:rPr>
              <a:t>Η γυμνή ζωή, που αποδίδει εδώ την κατάσταση των μη ανθρώπινων ζώων, ως γνωστόν αντιστοιχεί στο </a:t>
            </a:r>
          </a:p>
          <a:p>
            <a:r>
              <a:rPr lang="el-GR" b="1" i="1" dirty="0">
                <a:solidFill>
                  <a:schemeClr val="bg1"/>
                </a:solidFill>
                <a:latin typeface="Garamond" pitchFamily="18" charset="0"/>
              </a:rPr>
              <a:t>				          </a:t>
            </a:r>
            <a:r>
              <a:rPr lang="el-GR" b="1" i="1" dirty="0">
                <a:solidFill>
                  <a:srgbClr val="FFFF00"/>
                </a:solidFill>
                <a:latin typeface="Garamond" pitchFamily="18" charset="0"/>
              </a:rPr>
              <a:t>ον απλώς</a:t>
            </a:r>
            <a:r>
              <a:rPr lang="el-GR" b="1" dirty="0">
                <a:solidFill>
                  <a:srgbClr val="FFFF00"/>
                </a:solidFill>
                <a:latin typeface="Garamond" pitchFamily="18" charset="0"/>
              </a:rPr>
              <a:t> </a:t>
            </a:r>
            <a:r>
              <a:rPr lang="el-GR" b="1" dirty="0">
                <a:solidFill>
                  <a:schemeClr val="bg1"/>
                </a:solidFill>
                <a:latin typeface="Garamond" pitchFamily="18" charset="0"/>
              </a:rPr>
              <a:t>της πρώτης φιλοσοφίας, στο καθαρό είναι, </a:t>
            </a:r>
          </a:p>
          <a:p>
            <a:r>
              <a:rPr lang="el-GR" b="1" dirty="0">
                <a:solidFill>
                  <a:schemeClr val="bg1"/>
                </a:solidFill>
                <a:latin typeface="Garamond" pitchFamily="18" charset="0"/>
              </a:rPr>
              <a:t>				         στη θεμελιώδη στιβάδα του είναι, αλλά δεν ταυτίζεται </a:t>
            </a:r>
          </a:p>
          <a:p>
            <a:r>
              <a:rPr lang="el-GR" b="1" dirty="0">
                <a:solidFill>
                  <a:schemeClr val="bg1"/>
                </a:solidFill>
                <a:latin typeface="Garamond" pitchFamily="18" charset="0"/>
              </a:rPr>
              <a:t>				         με τη φυσική ζωή (η οποία είναι επινόηση της </a:t>
            </a:r>
          </a:p>
          <a:p>
            <a:r>
              <a:rPr lang="el-GR" b="1" dirty="0">
                <a:solidFill>
                  <a:schemeClr val="bg1"/>
                </a:solidFill>
                <a:latin typeface="Garamond" pitchFamily="18" charset="0"/>
              </a:rPr>
              <a:t>				         ανθρωπολογικής μηχανής, δηλαδή της εκάστοτε </a:t>
            </a:r>
          </a:p>
          <a:p>
            <a:r>
              <a:rPr lang="el-GR" b="1" dirty="0">
                <a:solidFill>
                  <a:schemeClr val="bg1"/>
                </a:solidFill>
                <a:latin typeface="Garamond" pitchFamily="18" charset="0"/>
              </a:rPr>
              <a:t>				         κυρίαρχης εξουσίας, όταν η εξουσία αυτή πρέπει να </a:t>
            </a:r>
          </a:p>
          <a:p>
            <a:r>
              <a:rPr lang="el-GR" b="1" dirty="0">
                <a:solidFill>
                  <a:schemeClr val="bg1"/>
                </a:solidFill>
                <a:latin typeface="Garamond" pitchFamily="18" charset="0"/>
              </a:rPr>
              <a:t>				        επιβληθεί σε ένα καθεστώς εξαίρεσης). </a:t>
            </a:r>
          </a:p>
          <a:p>
            <a:endParaRPr lang="el-GR" b="1" dirty="0">
              <a:solidFill>
                <a:schemeClr val="bg1"/>
              </a:solidFill>
              <a:latin typeface="Garamond" pitchFamily="18" charset="0"/>
            </a:endParaRPr>
          </a:p>
          <a:p>
            <a:r>
              <a:rPr lang="el-GR" b="1" dirty="0">
                <a:solidFill>
                  <a:schemeClr val="bg1"/>
                </a:solidFill>
                <a:latin typeface="Garamond" pitchFamily="18" charset="0"/>
              </a:rPr>
              <a:t>				       Αντιθέτως, </a:t>
            </a:r>
          </a:p>
          <a:p>
            <a:r>
              <a:rPr lang="el-GR" b="1" dirty="0">
                <a:solidFill>
                  <a:schemeClr val="bg1"/>
                </a:solidFill>
                <a:latin typeface="Garamond" pitchFamily="18" charset="0"/>
              </a:rPr>
              <a:t>				       η γυμνή ζωή είναι μια ζωή στα άκρα, μια ζωή </a:t>
            </a:r>
          </a:p>
          <a:p>
            <a:r>
              <a:rPr lang="el-GR" b="1" dirty="0">
                <a:solidFill>
                  <a:schemeClr val="bg1"/>
                </a:solidFill>
                <a:latin typeface="Garamond" pitchFamily="18" charset="0"/>
              </a:rPr>
              <a:t>				       εκτεθειμένη άμεσα, ανά πάσα στιγμή και άνευ όρων στον </a:t>
            </a:r>
          </a:p>
          <a:p>
            <a:r>
              <a:rPr lang="el-GR" b="1" dirty="0">
                <a:solidFill>
                  <a:schemeClr val="bg1"/>
                </a:solidFill>
                <a:latin typeface="Garamond" pitchFamily="18" charset="0"/>
              </a:rPr>
              <a:t>				       θάνατο. </a:t>
            </a:r>
          </a:p>
          <a:p>
            <a:endParaRPr lang="el-GR" b="1" dirty="0">
              <a:solidFill>
                <a:schemeClr val="bg1"/>
              </a:solidFill>
              <a:latin typeface="Garamond" pitchFamily="18" charset="0"/>
            </a:endParaRPr>
          </a:p>
          <a:p>
            <a:r>
              <a:rPr lang="el-GR" b="1" dirty="0">
                <a:solidFill>
                  <a:schemeClr val="bg1"/>
                </a:solidFill>
                <a:latin typeface="Garamond" pitchFamily="18" charset="0"/>
              </a:rPr>
              <a:t>				       Ως εκ τούτου, δεν αποτελεί τη φυσική βάση </a:t>
            </a:r>
          </a:p>
          <a:p>
            <a:r>
              <a:rPr lang="el-GR" b="1" dirty="0">
                <a:solidFill>
                  <a:schemeClr val="bg1"/>
                </a:solidFill>
                <a:latin typeface="Garamond" pitchFamily="18" charset="0"/>
              </a:rPr>
              <a:t>				       πάνω στην οποία αναπτύσσεται η ανθρωπολογική </a:t>
            </a:r>
          </a:p>
          <a:p>
            <a:r>
              <a:rPr lang="el-GR" b="1" dirty="0">
                <a:solidFill>
                  <a:schemeClr val="bg1"/>
                </a:solidFill>
                <a:latin typeface="Garamond" pitchFamily="18" charset="0"/>
              </a:rPr>
              <a:t>				       μηχανή: «η γυμνή ζωή αποτελεί προϊόν της μηχανής και </a:t>
            </a:r>
          </a:p>
          <a:p>
            <a:r>
              <a:rPr lang="el-GR" b="1" dirty="0">
                <a:solidFill>
                  <a:schemeClr val="bg1"/>
                </a:solidFill>
                <a:latin typeface="Garamond" pitchFamily="18" charset="0"/>
              </a:rPr>
              <a:t>				       όχι κάτι που προϋπάρχει αυτής», άρα είναι συνεχώς </a:t>
            </a:r>
          </a:p>
          <a:p>
            <a:r>
              <a:rPr lang="el-GR" b="1" dirty="0">
                <a:solidFill>
                  <a:schemeClr val="bg1"/>
                </a:solidFill>
                <a:latin typeface="Garamond" pitchFamily="18" charset="0"/>
              </a:rPr>
              <a:t>				       εγκλωβισμένη στην κυρίαρχη εξουσία της και, συνεπώς, </a:t>
            </a:r>
          </a:p>
          <a:p>
            <a:r>
              <a:rPr lang="el-GR" b="1" dirty="0">
                <a:solidFill>
                  <a:schemeClr val="bg1"/>
                </a:solidFill>
                <a:latin typeface="Garamond" pitchFamily="18" charset="0"/>
              </a:rPr>
              <a:t>				       στην εξουσία του ανθρώπου. </a:t>
            </a:r>
          </a:p>
          <a:p>
            <a:endParaRPr lang="el-GR" b="1" dirty="0">
              <a:solidFill>
                <a:schemeClr val="bg1"/>
              </a:solidFill>
              <a:latin typeface="Garamond" pitchFamily="18" charset="0"/>
            </a:endParaRPr>
          </a:p>
          <a:p>
            <a:endParaRPr lang="el-GR" b="1" dirty="0">
              <a:solidFill>
                <a:schemeClr val="bg1"/>
              </a:solidFill>
              <a:latin typeface="Garamond" pitchFamily="18" charset="0"/>
            </a:endParaRPr>
          </a:p>
          <a:p>
            <a:r>
              <a:rPr lang="en-US" b="1" dirty="0">
                <a:solidFill>
                  <a:srgbClr val="FFFF00"/>
                </a:solidFill>
                <a:latin typeface="Garamond" pitchFamily="18" charset="0"/>
              </a:rPr>
              <a:t>Giorgio </a:t>
            </a:r>
            <a:r>
              <a:rPr lang="en-US" b="1" dirty="0" err="1">
                <a:solidFill>
                  <a:srgbClr val="FFFF00"/>
                </a:solidFill>
                <a:latin typeface="Garamond" pitchFamily="18" charset="0"/>
              </a:rPr>
              <a:t>Agamben</a:t>
            </a:r>
            <a:r>
              <a:rPr lang="en-US" b="1" dirty="0">
                <a:solidFill>
                  <a:srgbClr val="FFFF00"/>
                </a:solidFill>
                <a:latin typeface="Garamond" pitchFamily="18" charset="0"/>
              </a:rPr>
              <a:t>: </a:t>
            </a:r>
            <a:r>
              <a:rPr lang="en-US" b="1" i="1" dirty="0">
                <a:solidFill>
                  <a:srgbClr val="FFFF00"/>
                </a:solidFill>
                <a:latin typeface="Garamond" pitchFamily="18" charset="0"/>
              </a:rPr>
              <a:t>Homo </a:t>
            </a:r>
            <a:r>
              <a:rPr lang="en-US" b="1" i="1" dirty="0" err="1">
                <a:solidFill>
                  <a:srgbClr val="FFFF00"/>
                </a:solidFill>
                <a:latin typeface="Garamond" pitchFamily="18" charset="0"/>
              </a:rPr>
              <a:t>Sacer</a:t>
            </a:r>
            <a:r>
              <a:rPr lang="en-US" b="1" i="1" dirty="0">
                <a:solidFill>
                  <a:srgbClr val="FFFF00"/>
                </a:solidFill>
                <a:latin typeface="Garamond" pitchFamily="18" charset="0"/>
              </a:rPr>
              <a:t>: </a:t>
            </a:r>
            <a:r>
              <a:rPr lang="el-GR" b="1" i="1" dirty="0">
                <a:solidFill>
                  <a:srgbClr val="FFFF00"/>
                </a:solidFill>
                <a:latin typeface="Garamond" pitchFamily="18" charset="0"/>
              </a:rPr>
              <a:t>Κυρίαρχη εξουσία και γυμνή ζωή</a:t>
            </a:r>
            <a:r>
              <a:rPr lang="en-US" b="1" dirty="0">
                <a:solidFill>
                  <a:srgbClr val="FFFF00"/>
                </a:solidFill>
                <a:latin typeface="Garamond" pitchFamily="18" charset="0"/>
              </a:rPr>
              <a:t>, </a:t>
            </a:r>
            <a:r>
              <a:rPr lang="en-US" b="1" dirty="0" err="1">
                <a:solidFill>
                  <a:srgbClr val="FFFF00"/>
                </a:solidFill>
                <a:latin typeface="Garamond" pitchFamily="18" charset="0"/>
              </a:rPr>
              <a:t>Scripta</a:t>
            </a:r>
            <a:r>
              <a:rPr lang="en-US" b="1" dirty="0">
                <a:solidFill>
                  <a:srgbClr val="FFFF00"/>
                </a:solidFill>
                <a:latin typeface="Garamond" pitchFamily="18" charset="0"/>
              </a:rPr>
              <a:t>, </a:t>
            </a:r>
            <a:r>
              <a:rPr lang="el-GR" b="1" dirty="0">
                <a:solidFill>
                  <a:srgbClr val="FFFF00"/>
                </a:solidFill>
                <a:latin typeface="Garamond" pitchFamily="18" charset="0"/>
              </a:rPr>
              <a:t>Αθήνα</a:t>
            </a:r>
            <a:r>
              <a:rPr lang="en-US" b="1" dirty="0">
                <a:solidFill>
                  <a:srgbClr val="FFFF00"/>
                </a:solidFill>
                <a:latin typeface="Garamond" pitchFamily="18" charset="0"/>
              </a:rPr>
              <a:t> 2005.</a:t>
            </a:r>
            <a:endParaRPr lang="el-GR" b="1" dirty="0">
              <a:solidFill>
                <a:srgbClr val="FFFF00"/>
              </a:solidFill>
              <a:latin typeface="Garamond" pitchFamily="18" charset="0"/>
            </a:endParaRPr>
          </a:p>
          <a:p>
            <a:endParaRPr lang="el-GR" b="1" dirty="0">
              <a:solidFill>
                <a:srgbClr val="FFFF00"/>
              </a:solidFill>
              <a:latin typeface="Garamond" pitchFamily="18" charset="0"/>
            </a:endParaRPr>
          </a:p>
          <a:p>
            <a:r>
              <a:rPr lang="en-US" b="1" dirty="0">
                <a:solidFill>
                  <a:srgbClr val="FFFF00"/>
                </a:solidFill>
                <a:latin typeface="Garamond" pitchFamily="18" charset="0"/>
              </a:rPr>
              <a:t>Giorgio </a:t>
            </a:r>
            <a:r>
              <a:rPr lang="en-US" b="1" dirty="0" err="1">
                <a:solidFill>
                  <a:srgbClr val="FFFF00"/>
                </a:solidFill>
                <a:latin typeface="Garamond" pitchFamily="18" charset="0"/>
              </a:rPr>
              <a:t>Agamben</a:t>
            </a:r>
            <a:r>
              <a:rPr lang="el-GR" b="1" dirty="0">
                <a:solidFill>
                  <a:srgbClr val="FFFF00"/>
                </a:solidFill>
                <a:latin typeface="Garamond" pitchFamily="18" charset="0"/>
              </a:rPr>
              <a:t>: </a:t>
            </a:r>
            <a:r>
              <a:rPr lang="el-GR" b="1" i="1" dirty="0">
                <a:solidFill>
                  <a:srgbClr val="FFFF00"/>
                </a:solidFill>
                <a:latin typeface="Garamond" pitchFamily="18" charset="0"/>
              </a:rPr>
              <a:t>Κατάσταση εξαίρεσης: Όταν η έκτακτη ανάγκη μετατρέπει την εξαίρεση </a:t>
            </a:r>
          </a:p>
          <a:p>
            <a:r>
              <a:rPr lang="el-GR" b="1" i="1" dirty="0">
                <a:solidFill>
                  <a:srgbClr val="FFFF00"/>
                </a:solidFill>
                <a:latin typeface="Garamond" pitchFamily="18" charset="0"/>
              </a:rPr>
              <a:t>σε κανόνα</a:t>
            </a:r>
            <a:r>
              <a:rPr lang="el-GR" b="1" dirty="0">
                <a:solidFill>
                  <a:srgbClr val="FFFF00"/>
                </a:solidFill>
                <a:latin typeface="Garamond" pitchFamily="18" charset="0"/>
              </a:rPr>
              <a:t>, Πατάκης, Αθήνα 2007.</a:t>
            </a:r>
          </a:p>
          <a:p>
            <a:endParaRPr lang="el-GR" b="1" dirty="0">
              <a:solidFill>
                <a:schemeClr val="bg1"/>
              </a:solidFill>
              <a:latin typeface="Garamond" pitchFamily="18" charset="0"/>
            </a:endParaRPr>
          </a:p>
          <a:p>
            <a:endParaRPr lang="el-GR" b="1" dirty="0">
              <a:solidFill>
                <a:schemeClr val="bg1"/>
              </a:solidFill>
              <a:latin typeface="Garamond"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latin typeface="Garamond" pitchFamily="18" charset="0"/>
              </a:rPr>
              <a:t>Η σύγκλιση των δρόμων του </a:t>
            </a:r>
            <a:r>
              <a:rPr lang="en-US" b="1" dirty="0">
                <a:latin typeface="Garamond" pitchFamily="18" charset="0"/>
              </a:rPr>
              <a:t>Derrida</a:t>
            </a:r>
            <a:r>
              <a:rPr lang="el-GR" b="1" dirty="0">
                <a:latin typeface="Garamond" pitchFamily="18" charset="0"/>
              </a:rPr>
              <a:t> και του </a:t>
            </a:r>
            <a:r>
              <a:rPr lang="en-US" b="1" dirty="0" err="1">
                <a:latin typeface="Garamond" pitchFamily="18" charset="0"/>
              </a:rPr>
              <a:t>Agamben</a:t>
            </a:r>
            <a:endParaRPr lang="el-GR" dirty="0">
              <a:latin typeface="Garamond" pitchFamily="18" charset="0"/>
            </a:endParaRPr>
          </a:p>
        </p:txBody>
      </p:sp>
      <p:sp>
        <p:nvSpPr>
          <p:cNvPr id="3" name="Subtitle 2"/>
          <p:cNvSpPr>
            <a:spLocks noGrp="1"/>
          </p:cNvSpPr>
          <p:nvPr>
            <p:ph type="subTitle" idx="1"/>
          </p:nvPr>
        </p:nvSpPr>
        <p:spPr>
          <a:xfrm>
            <a:off x="0" y="2286000"/>
            <a:ext cx="9144000" cy="4572000"/>
          </a:xfrm>
          <a:solidFill>
            <a:schemeClr val="bg2"/>
          </a:solidFill>
        </p:spPr>
        <p:txBody>
          <a:bodyPr>
            <a:normAutofit fontScale="70000" lnSpcReduction="20000"/>
          </a:bodyPr>
          <a:lstStyle/>
          <a:p>
            <a:r>
              <a:rPr lang="el-GR" b="1" dirty="0">
                <a:solidFill>
                  <a:schemeClr val="tx1"/>
                </a:solidFill>
                <a:latin typeface="Garamond" pitchFamily="18" charset="0"/>
              </a:rPr>
              <a:t>Η διπλή εξουσία (της επιβολής της ονοματοθεσίας και της στέρησης του ονόματος)</a:t>
            </a:r>
            <a:r>
              <a:rPr lang="en-US" b="1" dirty="0">
                <a:solidFill>
                  <a:schemeClr val="tx1"/>
                </a:solidFill>
                <a:latin typeface="Garamond" pitchFamily="18" charset="0"/>
              </a:rPr>
              <a:t>,</a:t>
            </a:r>
            <a:r>
              <a:rPr lang="el-GR" b="1" dirty="0">
                <a:solidFill>
                  <a:schemeClr val="tx1"/>
                </a:solidFill>
                <a:latin typeface="Garamond" pitchFamily="18" charset="0"/>
              </a:rPr>
              <a:t> που υφίστανται τα μη ανθρώπινα από τα ανθρώπινα ζώα</a:t>
            </a:r>
            <a:r>
              <a:rPr lang="en-US" b="1" dirty="0">
                <a:solidFill>
                  <a:schemeClr val="tx1"/>
                </a:solidFill>
                <a:latin typeface="Garamond" pitchFamily="18" charset="0"/>
              </a:rPr>
              <a:t>,</a:t>
            </a:r>
            <a:r>
              <a:rPr lang="el-GR" b="1" dirty="0">
                <a:solidFill>
                  <a:schemeClr val="tx1"/>
                </a:solidFill>
                <a:latin typeface="Garamond" pitchFamily="18" charset="0"/>
              </a:rPr>
              <a:t> και οι δύο ανθρωπολογικές μηχανές φαίνονται τώρα να συγκλίνουν. Από τη μια μεριά, η επιβολή της ονοματοθεσίας, που </a:t>
            </a:r>
            <a:r>
              <a:rPr lang="el-GR" b="1" dirty="0" err="1">
                <a:solidFill>
                  <a:schemeClr val="tx1"/>
                </a:solidFill>
                <a:latin typeface="Garamond" pitchFamily="18" charset="0"/>
              </a:rPr>
              <a:t>αποδομεί</a:t>
            </a:r>
            <a:r>
              <a:rPr lang="el-GR" b="1" dirty="0">
                <a:solidFill>
                  <a:schemeClr val="tx1"/>
                </a:solidFill>
                <a:latin typeface="Garamond" pitchFamily="18" charset="0"/>
              </a:rPr>
              <a:t> ο </a:t>
            </a:r>
            <a:r>
              <a:rPr lang="en-US" b="1" dirty="0">
                <a:solidFill>
                  <a:schemeClr val="tx1"/>
                </a:solidFill>
                <a:latin typeface="Garamond" pitchFamily="18" charset="0"/>
              </a:rPr>
              <a:t>Derrida</a:t>
            </a:r>
            <a:r>
              <a:rPr lang="el-GR" b="1" dirty="0">
                <a:solidFill>
                  <a:schemeClr val="tx1"/>
                </a:solidFill>
                <a:latin typeface="Garamond" pitchFamily="18" charset="0"/>
              </a:rPr>
              <a:t>, είναι μια μορφή εγκλεισμού των ζώων σε μια συμπεριληπτική κατηγορία και στη λειτουργία της πρώιμης ανθρωπολογικής μηχανής του </a:t>
            </a:r>
            <a:r>
              <a:rPr lang="en-US" b="1" dirty="0" err="1">
                <a:solidFill>
                  <a:schemeClr val="tx1"/>
                </a:solidFill>
                <a:latin typeface="Garamond" pitchFamily="18" charset="0"/>
              </a:rPr>
              <a:t>Agamben</a:t>
            </a:r>
            <a:r>
              <a:rPr lang="el-GR" b="1" dirty="0">
                <a:solidFill>
                  <a:schemeClr val="tx1"/>
                </a:solidFill>
                <a:latin typeface="Garamond" pitchFamily="18" charset="0"/>
              </a:rPr>
              <a:t>, όπου αναζητείται το ανθρώπινο στο ζωικό (ανθρωποποίηση του ζώου) με στόχο να προβληθεί η υπεροχή του πρώτου στο δεύτερο. Η συμπερίληψη των ζώων στα έμβια όντα προλειαίνει το έδαφος για τον διαχωρισμό τους από το ανθρώπινο βασίλειο και το έδαφος αυτό είναι το καθεστώς εξαίρεσης. Από την άλλη μεριά, η στέρηση ονόματος είναι μια εδραία μορφή του αποκλεισμού που επιδιώκει η μοντέρνα ανθρωπολογική μηχανή, όπου αναζητείται το ζωικό στο ανθρώπινο (ζωοποίηση του ανθρώπου) με στόχο τον εκτοπισμό του από τις «υψηλές» σφαίρες του λόγου και της γλώσσας. Αλλά, όπως είδαμε, στον εκτοπισμό του ζωικού από το ανθρώπινο βασίλειο εξυπακούεται η προΰπαρξή του στο βασίλειο αυτό, η θέση του στη ζώνη απροσδιοριστίας που είναι και πάλι το καθεστώς εξαίρεσης.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9829800" cy="685800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l-GR" sz="2800" b="1" dirty="0">
                <a:latin typeface="Garamond" pitchFamily="18" charset="0"/>
              </a:rPr>
              <a:t>Παρά την κριτική που ο </a:t>
            </a:r>
            <a:r>
              <a:rPr lang="en-US" sz="2800" b="1" dirty="0">
                <a:latin typeface="Garamond" pitchFamily="18" charset="0"/>
              </a:rPr>
              <a:t>Derrida</a:t>
            </a:r>
            <a:r>
              <a:rPr lang="el-GR" sz="2800" b="1" dirty="0">
                <a:latin typeface="Garamond" pitchFamily="18" charset="0"/>
              </a:rPr>
              <a:t> έχει διατυπώσει στα σεμινάριά του για τον </a:t>
            </a:r>
            <a:r>
              <a:rPr lang="en-US" sz="2800" b="1" i="1" dirty="0">
                <a:latin typeface="Garamond" pitchFamily="18" charset="0"/>
              </a:rPr>
              <a:t>Homo </a:t>
            </a:r>
            <a:r>
              <a:rPr lang="en-US" sz="2800" b="1" i="1" dirty="0" err="1">
                <a:latin typeface="Garamond" pitchFamily="18" charset="0"/>
              </a:rPr>
              <a:t>Sacer</a:t>
            </a:r>
            <a:r>
              <a:rPr lang="el-GR" sz="2800" b="1" dirty="0">
                <a:latin typeface="Garamond" pitchFamily="18" charset="0"/>
              </a:rPr>
              <a:t>, βλέπουμε ότι οι δρόμοι που μας προτείνουν οι δύο φιλόσοφοι για να κατανοήσουμε τη σχέση μας με τα άλλα έμβια όντα μπορεί να συγκλίνουν στο </a:t>
            </a:r>
            <a:r>
              <a:rPr lang="el-GR" sz="2800" b="1" dirty="0">
                <a:solidFill>
                  <a:srgbClr val="002060"/>
                </a:solidFill>
                <a:latin typeface="Garamond" pitchFamily="18" charset="0"/>
              </a:rPr>
              <a:t>καθεστώς εξαίρεσης</a:t>
            </a:r>
            <a:r>
              <a:rPr lang="el-GR" sz="2800" b="1" dirty="0">
                <a:latin typeface="Garamond" pitchFamily="18" charset="0"/>
              </a:rPr>
              <a:t>. </a:t>
            </a:r>
            <a:br>
              <a:rPr lang="el-GR" sz="2800" b="1" dirty="0">
                <a:latin typeface="Garamond" pitchFamily="18" charset="0"/>
              </a:rPr>
            </a:br>
            <a:br>
              <a:rPr lang="el-GR" sz="2800" b="1" dirty="0">
                <a:latin typeface="Garamond" pitchFamily="18" charset="0"/>
              </a:rPr>
            </a:br>
            <a:r>
              <a:rPr lang="el-GR" sz="2800" b="1" dirty="0">
                <a:latin typeface="Garamond" pitchFamily="18" charset="0"/>
              </a:rPr>
              <a:t>   «</a:t>
            </a:r>
            <a:r>
              <a:rPr lang="el-GR" sz="2800" b="1" i="1" dirty="0">
                <a:solidFill>
                  <a:srgbClr val="C00000"/>
                </a:solidFill>
                <a:latin typeface="Garamond" pitchFamily="18" charset="0"/>
              </a:rPr>
              <a:t>Βρίσκεται έξω και ωστόσο ανήκει</a:t>
            </a:r>
            <a:r>
              <a:rPr lang="en-US" sz="2800" b="1" i="1" dirty="0">
                <a:solidFill>
                  <a:srgbClr val="C00000"/>
                </a:solidFill>
                <a:latin typeface="Garamond" pitchFamily="18" charset="0"/>
              </a:rPr>
              <a:t> </a:t>
            </a:r>
            <a:r>
              <a:rPr lang="el-GR" sz="2800" b="1" dirty="0">
                <a:latin typeface="Garamond" pitchFamily="18" charset="0"/>
              </a:rPr>
              <a:t>: αυτή είναι η </a:t>
            </a:r>
            <a:r>
              <a:rPr lang="el-GR" sz="2800" b="1" dirty="0" err="1">
                <a:latin typeface="Garamond" pitchFamily="18" charset="0"/>
              </a:rPr>
              <a:t>τοπολογική</a:t>
            </a:r>
            <a:r>
              <a:rPr lang="el-GR" sz="2800" b="1" dirty="0">
                <a:latin typeface="Garamond" pitchFamily="18" charset="0"/>
              </a:rPr>
              <a:t> δομή της κατάστασης εξαίρεσης», σημειώνει ο </a:t>
            </a:r>
            <a:r>
              <a:rPr lang="en-US" sz="2800" b="1" dirty="0" err="1">
                <a:latin typeface="Garamond" pitchFamily="18" charset="0"/>
              </a:rPr>
              <a:t>Agamben</a:t>
            </a:r>
            <a:r>
              <a:rPr lang="el-GR" sz="2800" b="1" dirty="0">
                <a:latin typeface="Garamond" pitchFamily="18" charset="0"/>
              </a:rPr>
              <a:t>, αλλά αυτό το </a:t>
            </a:r>
            <a:r>
              <a:rPr lang="el-GR" sz="2800" b="1" i="1" dirty="0" err="1">
                <a:latin typeface="Garamond" pitchFamily="18" charset="0"/>
              </a:rPr>
              <a:t>εξιστάμενο</a:t>
            </a:r>
            <a:r>
              <a:rPr lang="el-GR" sz="2800" b="1" i="1" dirty="0">
                <a:latin typeface="Garamond" pitchFamily="18" charset="0"/>
              </a:rPr>
              <a:t> </a:t>
            </a:r>
            <a:r>
              <a:rPr lang="el-GR" sz="2800" b="1" i="1" dirty="0" err="1">
                <a:latin typeface="Garamond" pitchFamily="18" charset="0"/>
              </a:rPr>
              <a:t>ανήκειν</a:t>
            </a:r>
            <a:r>
              <a:rPr lang="el-GR" sz="2800" b="1" dirty="0">
                <a:latin typeface="Garamond" pitchFamily="18" charset="0"/>
              </a:rPr>
              <a:t> έχει και μια φιλοσοφική δομή, τουλάχιστον ως προς το θέμα των ζώων: είναι η δομή που συμπυκνώνει το </a:t>
            </a:r>
            <a:r>
              <a:rPr lang="el-GR" sz="2800" b="1" dirty="0" err="1">
                <a:latin typeface="Garamond" pitchFamily="18" charset="0"/>
              </a:rPr>
              <a:t>ντερριντιανό</a:t>
            </a:r>
            <a:r>
              <a:rPr lang="el-GR" sz="2800" b="1" dirty="0">
                <a:latin typeface="Garamond" pitchFamily="18" charset="0"/>
              </a:rPr>
              <a:t> </a:t>
            </a:r>
            <a:r>
              <a:rPr lang="en-US" sz="2800" b="1" dirty="0" err="1">
                <a:solidFill>
                  <a:srgbClr val="C00000"/>
                </a:solidFill>
                <a:latin typeface="Garamond" pitchFamily="18" charset="0"/>
              </a:rPr>
              <a:t>animot</a:t>
            </a:r>
            <a:r>
              <a:rPr lang="el-GR" sz="2800" b="1" dirty="0">
                <a:latin typeface="Garamond" pitchFamily="18" charset="0"/>
              </a:rPr>
              <a:t>, η λέξη αντί του ζώου, το </a:t>
            </a:r>
            <a:r>
              <a:rPr lang="el-GR" sz="2800" b="1" i="1" dirty="0">
                <a:latin typeface="Garamond" pitchFamily="18" charset="0"/>
              </a:rPr>
              <a:t>ζώο-λέξη</a:t>
            </a:r>
            <a:r>
              <a:rPr lang="el-GR" sz="2800" b="1" dirty="0">
                <a:latin typeface="Garamond" pitchFamily="18" charset="0"/>
              </a:rPr>
              <a:t> που </a:t>
            </a:r>
            <a:r>
              <a:rPr lang="el-GR" sz="2800" b="1" dirty="0" err="1">
                <a:latin typeface="Garamond" pitchFamily="18" charset="0"/>
              </a:rPr>
              <a:t>υποστασιοποιείται</a:t>
            </a:r>
            <a:r>
              <a:rPr lang="el-GR" sz="2800" b="1" dirty="0">
                <a:latin typeface="Garamond" pitchFamily="18" charset="0"/>
              </a:rPr>
              <a:t> ως ζώο, που παίζει τον ρόλο του ζώου για να ικανοποιηθεί ο ανθρώπινος ναρκισσισμός, η </a:t>
            </a:r>
            <a:r>
              <a:rPr lang="el-GR" sz="2800" b="1" dirty="0" err="1">
                <a:latin typeface="Garamond" pitchFamily="18" charset="0"/>
              </a:rPr>
              <a:t>υποστασιοποίηση</a:t>
            </a:r>
            <a:r>
              <a:rPr lang="el-GR" sz="2800" b="1" dirty="0">
                <a:latin typeface="Garamond" pitchFamily="18" charset="0"/>
              </a:rPr>
              <a:t> του  </a:t>
            </a:r>
            <a:r>
              <a:rPr lang="el-GR" sz="2800" b="1" i="1" dirty="0">
                <a:latin typeface="Garamond" pitchFamily="18" charset="0"/>
              </a:rPr>
              <a:t>ζώου-λέξη</a:t>
            </a:r>
            <a:r>
              <a:rPr lang="el-GR" sz="2800" b="1" dirty="0">
                <a:latin typeface="Garamond" pitchFamily="18" charset="0"/>
              </a:rPr>
              <a:t> που εξαγγέλλει μια βολική φυσική κατάσταση ως κατώτερη υλική βάση της ανθρώπινης υπερβατικότητας</a:t>
            </a:r>
            <a:br>
              <a:rPr lang="en-US" sz="2800" b="1" dirty="0">
                <a:latin typeface="Garamond" pitchFamily="18" charset="0"/>
              </a:rPr>
            </a:br>
            <a:r>
              <a:rPr lang="el-GR" sz="2800" b="1" dirty="0">
                <a:latin typeface="Garamond" pitchFamily="18" charset="0"/>
              </a:rPr>
              <a:t> αλλά και της πολιτικής εξουσίας.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7772400" cy="38100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Autofit/>
          </a:bodyPr>
          <a:lstStyle/>
          <a:p>
            <a:r>
              <a:rPr lang="el-GR" sz="2800" b="1" dirty="0">
                <a:latin typeface="Garamond" pitchFamily="18" charset="0"/>
              </a:rPr>
              <a:t>Η φυσική κατάσταση δεν είναι μια πραγματική εποχή, η οποία προηγείται χρονολογικά της θεμελίωσης της Πολιτείας, αλλά μια αρχή εσωτερική σε αυτήν, που προβάλλει κατά τη στιγμή στην οποία η Πολιτεία θεωρείται </a:t>
            </a:r>
            <a:r>
              <a:rPr lang="en-US" sz="2800" b="1" dirty="0" err="1">
                <a:latin typeface="Garamond" pitchFamily="18" charset="0"/>
              </a:rPr>
              <a:t>tanquam</a:t>
            </a:r>
            <a:r>
              <a:rPr lang="en-US" sz="2800" b="1" dirty="0">
                <a:latin typeface="Garamond" pitchFamily="18" charset="0"/>
              </a:rPr>
              <a:t> dissolute</a:t>
            </a:r>
            <a:r>
              <a:rPr lang="el-GR" sz="2800" b="1" dirty="0">
                <a:latin typeface="Garamond" pitchFamily="18" charset="0"/>
              </a:rPr>
              <a:t> (ωσεί διαλυμένη). […] Η </a:t>
            </a:r>
            <a:r>
              <a:rPr lang="el-GR" sz="2800" b="1" dirty="0" err="1">
                <a:latin typeface="Garamond" pitchFamily="18" charset="0"/>
              </a:rPr>
              <a:t>χομπσιανή</a:t>
            </a:r>
            <a:r>
              <a:rPr lang="el-GR" sz="2800" b="1" dirty="0">
                <a:latin typeface="Garamond" pitchFamily="18" charset="0"/>
              </a:rPr>
              <a:t> φυσική κατάσταση δεν είναι μια </a:t>
            </a:r>
            <a:r>
              <a:rPr lang="el-GR" sz="2800" b="1" dirty="0" err="1">
                <a:latin typeface="Garamond" pitchFamily="18" charset="0"/>
              </a:rPr>
              <a:t>προδικαιική</a:t>
            </a:r>
            <a:r>
              <a:rPr lang="el-GR" sz="2800" b="1" dirty="0">
                <a:latin typeface="Garamond" pitchFamily="18" charset="0"/>
              </a:rPr>
              <a:t> συνθήκη εντελώς αδιάφορη προς το δίκαιο της Πολιτείας, αλλά η εξαίρεση και το κατώφλι που το συγκροτούν και το κατοικούν… .</a:t>
            </a:r>
          </a:p>
        </p:txBody>
      </p:sp>
      <p:sp>
        <p:nvSpPr>
          <p:cNvPr id="3" name="Subtitle 2"/>
          <p:cNvSpPr>
            <a:spLocks noGrp="1"/>
          </p:cNvSpPr>
          <p:nvPr>
            <p:ph type="subTitle" idx="1"/>
          </p:nvPr>
        </p:nvSpPr>
        <p:spPr>
          <a:xfrm>
            <a:off x="0" y="5105400"/>
            <a:ext cx="9144000" cy="1752600"/>
          </a:xfrm>
          <a:solidFill>
            <a:schemeClr val="bg2"/>
          </a:solidFill>
        </p:spPr>
        <p:txBody>
          <a:bodyPr>
            <a:normAutofit/>
          </a:bodyPr>
          <a:lstStyle/>
          <a:p>
            <a:r>
              <a:rPr lang="el-GR" b="1" dirty="0">
                <a:solidFill>
                  <a:srgbClr val="C00000"/>
                </a:solidFill>
              </a:rPr>
              <a:t>Αναφερόμενος στον </a:t>
            </a:r>
            <a:r>
              <a:rPr lang="en-US" b="1" dirty="0">
                <a:solidFill>
                  <a:srgbClr val="C00000"/>
                </a:solidFill>
              </a:rPr>
              <a:t>Hobbes</a:t>
            </a:r>
            <a:r>
              <a:rPr lang="el-GR" b="1" dirty="0">
                <a:solidFill>
                  <a:srgbClr val="C00000"/>
                </a:solidFill>
              </a:rPr>
              <a:t>, ο </a:t>
            </a:r>
            <a:r>
              <a:rPr lang="en-US" b="1" dirty="0" err="1">
                <a:solidFill>
                  <a:srgbClr val="C00000"/>
                </a:solidFill>
              </a:rPr>
              <a:t>Agamben</a:t>
            </a:r>
            <a:r>
              <a:rPr lang="el-GR" b="1" dirty="0">
                <a:solidFill>
                  <a:srgbClr val="C00000"/>
                </a:solidFill>
              </a:rPr>
              <a:t> σημειώνει ότι: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37338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Autofit/>
          </a:bodyPr>
          <a:lstStyle/>
          <a:p>
            <a:r>
              <a:rPr lang="el-GR" sz="3200" b="1" dirty="0">
                <a:latin typeface="Garamond" pitchFamily="18" charset="0"/>
              </a:rPr>
              <a:t>Το </a:t>
            </a:r>
            <a:r>
              <a:rPr lang="el-GR" sz="3200" b="1" dirty="0" err="1">
                <a:latin typeface="Garamond" pitchFamily="18" charset="0"/>
              </a:rPr>
              <a:t>ντερριντιανό</a:t>
            </a:r>
            <a:r>
              <a:rPr lang="el-GR" sz="3200" b="1" dirty="0">
                <a:latin typeface="Garamond" pitchFamily="18" charset="0"/>
              </a:rPr>
              <a:t> </a:t>
            </a:r>
            <a:r>
              <a:rPr lang="en-US" sz="3200" b="1" dirty="0" err="1">
                <a:latin typeface="Garamond" pitchFamily="18" charset="0"/>
              </a:rPr>
              <a:t>animot</a:t>
            </a:r>
            <a:r>
              <a:rPr lang="el-GR" sz="3200" b="1" dirty="0">
                <a:latin typeface="Garamond" pitchFamily="18" charset="0"/>
              </a:rPr>
              <a:t>, αποκαλύπτοντας τη λέξη ως τη ρίζα της συμπεριληπτικής </a:t>
            </a:r>
            <a:r>
              <a:rPr lang="el-GR" sz="3200" b="1" dirty="0" err="1">
                <a:latin typeface="Garamond" pitchFamily="18" charset="0"/>
              </a:rPr>
              <a:t>ονοματοθετικής</a:t>
            </a:r>
            <a:r>
              <a:rPr lang="el-GR" sz="3200" b="1" dirty="0">
                <a:latin typeface="Garamond" pitchFamily="18" charset="0"/>
              </a:rPr>
              <a:t> εξουσίας, προδίδει τη φυσική στιβάδα των ζώων ως μια μεταφυσική κατασκευή και συνάμα ως ένα </a:t>
            </a:r>
            <a:r>
              <a:rPr lang="el-GR" sz="3200" b="1" dirty="0" err="1">
                <a:latin typeface="Garamond" pitchFamily="18" charset="0"/>
              </a:rPr>
              <a:t>λογοθετικό</a:t>
            </a:r>
            <a:r>
              <a:rPr lang="el-GR" sz="3200" b="1" dirty="0">
                <a:latin typeface="Garamond" pitchFamily="18" charset="0"/>
              </a:rPr>
              <a:t> εγχείρημα </a:t>
            </a:r>
            <a:r>
              <a:rPr lang="el-GR" sz="3200" b="1" dirty="0" err="1">
                <a:latin typeface="Garamond" pitchFamily="18" charset="0"/>
              </a:rPr>
              <a:t>υποστασιοποίησης</a:t>
            </a:r>
            <a:r>
              <a:rPr lang="el-GR" sz="3200" b="1" dirty="0">
                <a:latin typeface="Garamond" pitchFamily="18" charset="0"/>
              </a:rPr>
              <a:t> και δικαιολόγησης της ανθρώπινης κυριαρχίας στα άλλα έμβια όντα.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r>
              <a:rPr lang="el-GR" sz="3600" b="1" dirty="0">
                <a:solidFill>
                  <a:srgbClr val="C00000"/>
                </a:solidFill>
                <a:latin typeface="Garamond" pitchFamily="18" charset="0"/>
              </a:rPr>
              <a:t>Από το φιλοσοφικό επιχείρημα στη σκηνή: η ματιά του ετοιμοθάνατου ζώου</a:t>
            </a:r>
            <a:endParaRPr lang="el-GR" sz="3600" dirty="0">
              <a:solidFill>
                <a:srgbClr val="C00000"/>
              </a:solidFill>
              <a:latin typeface="Garamond" pitchFamily="18" charset="0"/>
            </a:endParaRPr>
          </a:p>
        </p:txBody>
      </p:sp>
      <p:sp>
        <p:nvSpPr>
          <p:cNvPr id="3" name="Subtitle 2"/>
          <p:cNvSpPr>
            <a:spLocks noGrp="1"/>
          </p:cNvSpPr>
          <p:nvPr>
            <p:ph type="subTitle" idx="1"/>
          </p:nvPr>
        </p:nvSpPr>
        <p:spPr>
          <a:xfrm>
            <a:off x="0" y="2286000"/>
            <a:ext cx="9144000" cy="4572000"/>
          </a:xfrm>
          <a:solidFill>
            <a:schemeClr val="bg2"/>
          </a:solidFill>
        </p:spPr>
        <p:txBody>
          <a:bodyPr>
            <a:normAutofit fontScale="85000" lnSpcReduction="10000"/>
          </a:bodyPr>
          <a:lstStyle/>
          <a:p>
            <a:r>
              <a:rPr lang="el-GR" b="1" dirty="0">
                <a:solidFill>
                  <a:schemeClr val="tx1"/>
                </a:solidFill>
                <a:latin typeface="Garamond" pitchFamily="18" charset="0"/>
              </a:rPr>
              <a:t>Υπάρχουν αρκετοί λόγοι για το πέρασμα από το φιλοσοφικό επιχείρημα στη λογοτεχνική αφήγηση ή τη σκηνική πράξη. Κάποιοι μπορεί να αναζητηθούν στο ενδιαφέρον ορισμένων φιλοσόφων για λογοτεχνικές ή θεατρικές σκηνές που φιλοξενούν ζώα, όπως ο </a:t>
            </a:r>
            <a:r>
              <a:rPr lang="en-US" b="1" dirty="0">
                <a:solidFill>
                  <a:schemeClr val="tx1"/>
                </a:solidFill>
                <a:latin typeface="Garamond" pitchFamily="18" charset="0"/>
              </a:rPr>
              <a:t>Heidegger </a:t>
            </a:r>
            <a:r>
              <a:rPr lang="el-GR" b="1" dirty="0">
                <a:solidFill>
                  <a:schemeClr val="tx1"/>
                </a:solidFill>
                <a:latin typeface="Garamond" pitchFamily="18" charset="0"/>
              </a:rPr>
              <a:t>που αναλύει το οντολογικό καθεστώς του ζώου στην Όγδοη Ελεγεία του </a:t>
            </a:r>
            <a:r>
              <a:rPr lang="en-US" b="1" dirty="0" err="1">
                <a:solidFill>
                  <a:schemeClr val="tx1"/>
                </a:solidFill>
                <a:latin typeface="Garamond" pitchFamily="18" charset="0"/>
              </a:rPr>
              <a:t>Duino</a:t>
            </a:r>
            <a:r>
              <a:rPr lang="el-GR" b="1" dirty="0">
                <a:solidFill>
                  <a:schemeClr val="tx1"/>
                </a:solidFill>
                <a:latin typeface="Garamond" pitchFamily="18" charset="0"/>
              </a:rPr>
              <a:t> του </a:t>
            </a:r>
            <a:r>
              <a:rPr lang="en-US" b="1" dirty="0">
                <a:solidFill>
                  <a:schemeClr val="tx1"/>
                </a:solidFill>
                <a:latin typeface="Garamond" pitchFamily="18" charset="0"/>
              </a:rPr>
              <a:t>Reiner</a:t>
            </a:r>
            <a:r>
              <a:rPr lang="el-GR" b="1" dirty="0">
                <a:solidFill>
                  <a:schemeClr val="tx1"/>
                </a:solidFill>
                <a:latin typeface="Garamond" pitchFamily="18" charset="0"/>
              </a:rPr>
              <a:t>-</a:t>
            </a:r>
            <a:r>
              <a:rPr lang="en-US" b="1" dirty="0">
                <a:solidFill>
                  <a:schemeClr val="tx1"/>
                </a:solidFill>
                <a:latin typeface="Garamond" pitchFamily="18" charset="0"/>
              </a:rPr>
              <a:t>Maria Rilke</a:t>
            </a:r>
            <a:r>
              <a:rPr lang="el-GR" b="1" dirty="0">
                <a:solidFill>
                  <a:schemeClr val="tx1"/>
                </a:solidFill>
                <a:latin typeface="Garamond" pitchFamily="18" charset="0"/>
              </a:rPr>
              <a:t>, οι </a:t>
            </a:r>
            <a:r>
              <a:rPr lang="en-US" b="1" dirty="0" err="1">
                <a:solidFill>
                  <a:schemeClr val="tx1"/>
                </a:solidFill>
                <a:latin typeface="Garamond" pitchFamily="18" charset="0"/>
              </a:rPr>
              <a:t>Deleuze</a:t>
            </a:r>
            <a:r>
              <a:rPr lang="el-GR" b="1" dirty="0">
                <a:solidFill>
                  <a:schemeClr val="tx1"/>
                </a:solidFill>
                <a:latin typeface="Garamond" pitchFamily="18" charset="0"/>
              </a:rPr>
              <a:t> και </a:t>
            </a:r>
            <a:r>
              <a:rPr lang="en-US" b="1" dirty="0" err="1">
                <a:solidFill>
                  <a:schemeClr val="tx1"/>
                </a:solidFill>
                <a:latin typeface="Garamond" pitchFamily="18" charset="0"/>
              </a:rPr>
              <a:t>Guattari</a:t>
            </a:r>
            <a:r>
              <a:rPr lang="el-GR" b="1" dirty="0">
                <a:solidFill>
                  <a:schemeClr val="tx1"/>
                </a:solidFill>
                <a:latin typeface="Garamond" pitchFamily="18" charset="0"/>
              </a:rPr>
              <a:t> που μελετούν επισταμένως τις ζωοποιήσεις στα </a:t>
            </a:r>
            <a:r>
              <a:rPr lang="el-GR" b="1" dirty="0" err="1">
                <a:solidFill>
                  <a:schemeClr val="tx1"/>
                </a:solidFill>
                <a:latin typeface="Garamond" pitchFamily="18" charset="0"/>
              </a:rPr>
              <a:t>καφκικά</a:t>
            </a:r>
            <a:r>
              <a:rPr lang="el-GR" b="1" dirty="0">
                <a:solidFill>
                  <a:schemeClr val="tx1"/>
                </a:solidFill>
                <a:latin typeface="Garamond" pitchFamily="18" charset="0"/>
              </a:rPr>
              <a:t> κείμενα ή ο </a:t>
            </a:r>
            <a:r>
              <a:rPr lang="en-US" b="1" dirty="0">
                <a:solidFill>
                  <a:schemeClr val="tx1"/>
                </a:solidFill>
                <a:latin typeface="Garamond" pitchFamily="18" charset="0"/>
              </a:rPr>
              <a:t>Derrida </a:t>
            </a:r>
            <a:r>
              <a:rPr lang="el-GR" b="1" dirty="0">
                <a:solidFill>
                  <a:schemeClr val="tx1"/>
                </a:solidFill>
                <a:latin typeface="Garamond" pitchFamily="18" charset="0"/>
              </a:rPr>
              <a:t>που στρέφει την προσοχή του στο φίδι από το ποίημα </a:t>
            </a:r>
            <a:r>
              <a:rPr lang="en-US" b="1" i="1" dirty="0">
                <a:solidFill>
                  <a:schemeClr val="tx1"/>
                </a:solidFill>
                <a:latin typeface="Garamond" pitchFamily="18" charset="0"/>
              </a:rPr>
              <a:t>Snake</a:t>
            </a:r>
            <a:r>
              <a:rPr lang="en-US" b="1" dirty="0">
                <a:solidFill>
                  <a:schemeClr val="tx1"/>
                </a:solidFill>
                <a:latin typeface="Garamond" pitchFamily="18" charset="0"/>
              </a:rPr>
              <a:t> </a:t>
            </a:r>
            <a:r>
              <a:rPr lang="el-GR" b="1" dirty="0">
                <a:solidFill>
                  <a:schemeClr val="tx1"/>
                </a:solidFill>
                <a:latin typeface="Garamond" pitchFamily="18" charset="0"/>
              </a:rPr>
              <a:t>του </a:t>
            </a:r>
            <a:r>
              <a:rPr lang="en-US" b="1" dirty="0">
                <a:solidFill>
                  <a:schemeClr val="tx1"/>
                </a:solidFill>
                <a:latin typeface="Garamond" pitchFamily="18" charset="0"/>
              </a:rPr>
              <a:t>D</a:t>
            </a:r>
            <a:r>
              <a:rPr lang="el-GR" b="1" dirty="0">
                <a:solidFill>
                  <a:schemeClr val="tx1"/>
                </a:solidFill>
                <a:latin typeface="Garamond" pitchFamily="18" charset="0"/>
              </a:rPr>
              <a:t>.</a:t>
            </a:r>
            <a:r>
              <a:rPr lang="en-US" b="1" dirty="0">
                <a:solidFill>
                  <a:schemeClr val="tx1"/>
                </a:solidFill>
                <a:latin typeface="Garamond" pitchFamily="18" charset="0"/>
              </a:rPr>
              <a:t>H</a:t>
            </a:r>
            <a:r>
              <a:rPr lang="el-GR" b="1" dirty="0">
                <a:solidFill>
                  <a:schemeClr val="tx1"/>
                </a:solidFill>
                <a:latin typeface="Garamond" pitchFamily="18" charset="0"/>
              </a:rPr>
              <a:t>. </a:t>
            </a:r>
            <a:r>
              <a:rPr lang="en-US" b="1" dirty="0">
                <a:solidFill>
                  <a:schemeClr val="tx1"/>
                </a:solidFill>
                <a:latin typeface="Garamond" pitchFamily="18" charset="0"/>
              </a:rPr>
              <a:t>Lawrence</a:t>
            </a:r>
            <a:r>
              <a:rPr lang="el-GR" b="1" dirty="0">
                <a:solidFill>
                  <a:schemeClr val="tx1"/>
                </a:solidFill>
                <a:latin typeface="Garamond" pitchFamily="18" charset="0"/>
              </a:rPr>
              <a:t>, στον σκαντζόχοιρο όταν καλείται να προσεγγίσει την έννοια του ποιήματος ή παρουσιάζει την αυτοβιογραφική του σκηνή με τη δική του γάτα. </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2"/>
          </a:solidFill>
        </p:spPr>
        <p:txBody>
          <a:bodyPr>
            <a:normAutofit fontScale="85000" lnSpcReduction="10000"/>
          </a:bodyPr>
          <a:lstStyle/>
          <a:p>
            <a:r>
              <a:rPr lang="el-GR" b="1" dirty="0">
                <a:solidFill>
                  <a:schemeClr val="tx1"/>
                </a:solidFill>
                <a:latin typeface="Garamond" pitchFamily="18" charset="0"/>
              </a:rPr>
              <a:t>Κάποιοι άλλοι λόγοι μπορούν να αντληθούν από τους πόρους που προσφέρουν η λογοτεχνία και το θέατρο ως προς την κατανόηση του ζωικού ζητήματος, ακριβώς τη στιγμή που η φιλοσοφική σκέψη αδυνατεί να προχωρήσει προς αυτήν την κατεύθυνση. Όταν επέρχεται η φιλοσοφική αμηχανία μπροστά στο απροσπέλαστο της πραγματικότητας, η εργασία μπορεί να συνεχιστεί από την τέχνη και η σκηνή μπορεί να προσφέρει τη δύναμη μιας αλήθειας και την αμεσότητα που διαφεύγει της σκέψης. Η </a:t>
            </a:r>
            <a:r>
              <a:rPr lang="el-GR" b="1" dirty="0">
                <a:solidFill>
                  <a:srgbClr val="0070C0"/>
                </a:solidFill>
                <a:latin typeface="Garamond" pitchFamily="18" charset="0"/>
              </a:rPr>
              <a:t>σκηνή</a:t>
            </a:r>
            <a:r>
              <a:rPr lang="el-GR" b="1" dirty="0">
                <a:solidFill>
                  <a:schemeClr val="tx1"/>
                </a:solidFill>
                <a:latin typeface="Garamond" pitchFamily="18" charset="0"/>
              </a:rPr>
              <a:t>, μάλιστα, για τον </a:t>
            </a:r>
            <a:r>
              <a:rPr lang="en-US" b="1" dirty="0">
                <a:solidFill>
                  <a:schemeClr val="tx1"/>
                </a:solidFill>
                <a:latin typeface="Garamond" pitchFamily="18" charset="0"/>
              </a:rPr>
              <a:t>Romeo </a:t>
            </a:r>
            <a:r>
              <a:rPr lang="en-US" b="1" dirty="0" err="1">
                <a:solidFill>
                  <a:schemeClr val="tx1"/>
                </a:solidFill>
                <a:latin typeface="Garamond" pitchFamily="18" charset="0"/>
              </a:rPr>
              <a:t>Castellucci</a:t>
            </a:r>
            <a:r>
              <a:rPr lang="el-GR" b="1" dirty="0">
                <a:solidFill>
                  <a:schemeClr val="tx1"/>
                </a:solidFill>
                <a:latin typeface="Garamond" pitchFamily="18" charset="0"/>
              </a:rPr>
              <a:t>, που χρησιμοποιεί συχνά ζώα στις συνθέσεις του, είναι ένα </a:t>
            </a:r>
            <a:r>
              <a:rPr lang="el-GR" b="1" dirty="0">
                <a:solidFill>
                  <a:srgbClr val="0070C0"/>
                </a:solidFill>
                <a:latin typeface="Garamond" pitchFamily="18" charset="0"/>
              </a:rPr>
              <a:t>προνομιακό πεδίο ανάδειξης της </a:t>
            </a:r>
            <a:r>
              <a:rPr lang="el-GR" b="1" dirty="0" err="1">
                <a:solidFill>
                  <a:srgbClr val="0070C0"/>
                </a:solidFill>
                <a:latin typeface="Garamond" pitchFamily="18" charset="0"/>
              </a:rPr>
              <a:t>ζωικότητας</a:t>
            </a:r>
            <a:r>
              <a:rPr lang="el-GR" b="1" dirty="0">
                <a:solidFill>
                  <a:schemeClr val="tx1"/>
                </a:solidFill>
                <a:latin typeface="Garamond" pitchFamily="18" charset="0"/>
              </a:rPr>
              <a:t>: </a:t>
            </a:r>
            <a:endParaRPr lang="en-US" b="1" dirty="0">
              <a:solidFill>
                <a:schemeClr val="tx1"/>
              </a:solidFill>
              <a:latin typeface="Garamond" pitchFamily="18" charset="0"/>
            </a:endParaRPr>
          </a:p>
          <a:p>
            <a:r>
              <a:rPr lang="el-GR" b="1" dirty="0">
                <a:solidFill>
                  <a:schemeClr val="tx1"/>
                </a:solidFill>
                <a:latin typeface="Garamond" pitchFamily="18" charset="0"/>
              </a:rPr>
              <a:t>«Μια καλή παράσταση θα έπρεπε να συμπυκνώνει τον εαυτό της σε μια εικόνα, στην εικόνα ενός οργανισμού, ενός ζώου». </a:t>
            </a:r>
            <a:endParaRPr lang="en-US" b="1" dirty="0">
              <a:solidFill>
                <a:schemeClr val="tx1"/>
              </a:solidFill>
              <a:latin typeface="Garamond" pitchFamily="18" charset="0"/>
            </a:endParaRPr>
          </a:p>
          <a:p>
            <a:endParaRPr lang="el-GR" b="1" dirty="0">
              <a:solidFill>
                <a:schemeClr val="tx1"/>
              </a:solidFill>
              <a:latin typeface="Garamond" pitchFamily="18" charset="0"/>
            </a:endParaRPr>
          </a:p>
          <a:p>
            <a:r>
              <a:rPr lang="en-US" sz="2400" b="1" dirty="0">
                <a:solidFill>
                  <a:srgbClr val="C00000"/>
                </a:solidFill>
                <a:latin typeface="Garamond" pitchFamily="18" charset="0"/>
              </a:rPr>
              <a:t>Romeo </a:t>
            </a:r>
            <a:r>
              <a:rPr lang="en-US" sz="2400" b="1" dirty="0" err="1">
                <a:solidFill>
                  <a:srgbClr val="C00000"/>
                </a:solidFill>
                <a:latin typeface="Garamond" pitchFamily="18" charset="0"/>
              </a:rPr>
              <a:t>Castellucci</a:t>
            </a:r>
            <a:r>
              <a:rPr lang="en-US" sz="2400" b="1" dirty="0">
                <a:solidFill>
                  <a:srgbClr val="C00000"/>
                </a:solidFill>
                <a:latin typeface="Garamond" pitchFamily="18" charset="0"/>
              </a:rPr>
              <a:t>: «The Animal Being on Stage», </a:t>
            </a:r>
            <a:r>
              <a:rPr lang="en-US" sz="2400" b="1" i="1" dirty="0">
                <a:solidFill>
                  <a:srgbClr val="C00000"/>
                </a:solidFill>
                <a:latin typeface="Garamond" pitchFamily="18" charset="0"/>
              </a:rPr>
              <a:t>Performance Research</a:t>
            </a:r>
            <a:r>
              <a:rPr lang="en-US" sz="2400" b="1" dirty="0">
                <a:solidFill>
                  <a:srgbClr val="C00000"/>
                </a:solidFill>
                <a:latin typeface="Garamond" pitchFamily="18" charset="0"/>
              </a:rPr>
              <a:t> 5:2, 2000, </a:t>
            </a:r>
            <a:r>
              <a:rPr lang="el-GR" sz="2400" b="1" dirty="0" err="1">
                <a:solidFill>
                  <a:srgbClr val="C00000"/>
                </a:solidFill>
                <a:latin typeface="Garamond" pitchFamily="18" charset="0"/>
              </a:rPr>
              <a:t>σσ</a:t>
            </a:r>
            <a:r>
              <a:rPr lang="en-US" sz="2400" b="1" dirty="0">
                <a:solidFill>
                  <a:srgbClr val="C00000"/>
                </a:solidFill>
                <a:latin typeface="Garamond" pitchFamily="18" charset="0"/>
              </a:rPr>
              <a:t>. (23-28), </a:t>
            </a:r>
            <a:r>
              <a:rPr lang="el-GR" sz="2400" b="1" dirty="0">
                <a:solidFill>
                  <a:srgbClr val="C00000"/>
                </a:solidFill>
                <a:latin typeface="Garamond" pitchFamily="18" charset="0"/>
              </a:rPr>
              <a:t>σ</a:t>
            </a:r>
            <a:r>
              <a:rPr lang="en-US" sz="2400" b="1" dirty="0">
                <a:solidFill>
                  <a:srgbClr val="C00000"/>
                </a:solidFill>
                <a:latin typeface="Garamond" pitchFamily="18" charset="0"/>
              </a:rPr>
              <a:t>. 23. </a:t>
            </a:r>
            <a:endParaRPr lang="el-GR" sz="2400" b="1" dirty="0">
              <a:solidFill>
                <a:srgbClr val="C00000"/>
              </a:solidFill>
              <a:latin typeface="Garamond" pitchFamily="18" charset="0"/>
            </a:endParaRPr>
          </a:p>
          <a:p>
            <a:r>
              <a:rPr lang="el-GR" b="1" dirty="0">
                <a:solidFill>
                  <a:schemeClr val="tx1"/>
                </a:solidFill>
                <a:latin typeface="Garamond" pitchFamily="18" charset="0"/>
              </a:rPr>
              <a:t> </a:t>
            </a:r>
          </a:p>
          <a:p>
            <a:endParaRPr lang="el-GR" b="1" dirty="0">
              <a:solidFill>
                <a:schemeClr val="tx1"/>
              </a:solidFill>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6146" name="Picture 2" descr="C:\Users\user\Pictures\Διάφορα\Παιδί-ζώο.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9144000" cy="6858000"/>
          </a:xfrm>
          <a:prstGeom prst="rect">
            <a:avLst/>
          </a:prstGeom>
          <a:noFill/>
        </p:spPr>
      </p:pic>
      <p:sp>
        <p:nvSpPr>
          <p:cNvPr id="4" name="TextBox 3"/>
          <p:cNvSpPr txBox="1"/>
          <p:nvPr/>
        </p:nvSpPr>
        <p:spPr>
          <a:xfrm>
            <a:off x="0" y="-152400"/>
            <a:ext cx="9144000" cy="7109639"/>
          </a:xfrm>
          <a:prstGeom prst="rect">
            <a:avLst/>
          </a:prstGeom>
          <a:noFill/>
        </p:spPr>
        <p:txBody>
          <a:bodyPr wrap="square" rtlCol="0">
            <a:spAutoFit/>
          </a:bodyPr>
          <a:lstStyle/>
          <a:p>
            <a:r>
              <a:rPr lang="el-GR" sz="2400" b="1" dirty="0" err="1">
                <a:solidFill>
                  <a:schemeClr val="bg1"/>
                </a:solidFill>
                <a:latin typeface="Garamond" pitchFamily="18" charset="0"/>
              </a:rPr>
              <a:t>Ό,τι</a:t>
            </a:r>
            <a:r>
              <a:rPr lang="el-GR" sz="2400" b="1" dirty="0">
                <a:solidFill>
                  <a:schemeClr val="bg1"/>
                </a:solidFill>
                <a:latin typeface="Garamond" pitchFamily="18" charset="0"/>
              </a:rPr>
              <a:t> αποκαλούμε αυτάρεσκα «ζώο» είναι στην πραγματικότητα ένα «υποκείμενο-μιας-ζωής» που υφίσταται αφ’ ενός την αμετάκλητη βία της </a:t>
            </a:r>
            <a:r>
              <a:rPr lang="el-GR" sz="2400" b="1" dirty="0">
                <a:solidFill>
                  <a:srgbClr val="FFC000"/>
                </a:solidFill>
                <a:latin typeface="Garamond" pitchFamily="18" charset="0"/>
              </a:rPr>
              <a:t>ονοματοθεσίας</a:t>
            </a:r>
            <a:r>
              <a:rPr lang="el-GR" sz="2400" b="1" dirty="0">
                <a:solidFill>
                  <a:schemeClr val="bg1"/>
                </a:solidFill>
                <a:latin typeface="Garamond" pitchFamily="18" charset="0"/>
              </a:rPr>
              <a:t>, αλλά αφ’ ετέρου, και ακριβώς μέσω αυτής της ονοματοθεσίας, συμμετέχει ουσιαστικά στον </a:t>
            </a:r>
            <a:r>
              <a:rPr lang="el-GR" sz="2400" b="1" dirty="0">
                <a:solidFill>
                  <a:srgbClr val="FFC000"/>
                </a:solidFill>
                <a:latin typeface="Garamond" pitchFamily="18" charset="0"/>
              </a:rPr>
              <a:t>ορισμό του ανθρώπινου </a:t>
            </a:r>
            <a:r>
              <a:rPr lang="el-GR" sz="2400" b="1" dirty="0">
                <a:solidFill>
                  <a:schemeClr val="bg1"/>
                </a:solidFill>
                <a:latin typeface="Garamond" pitchFamily="18" charset="0"/>
              </a:rPr>
              <a:t>με δύο αντίθετους τρόπους. Από τη μια μεριά αντιπροσωπεύει, όπως το έθετε</a:t>
            </a:r>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r>
              <a:rPr lang="el-GR" sz="2400" b="1" dirty="0">
                <a:solidFill>
                  <a:schemeClr val="bg1"/>
                </a:solidFill>
                <a:latin typeface="Garamond" pitchFamily="18" charset="0"/>
              </a:rPr>
              <a:t> ήδη ο Αριστοτέλης, μια </a:t>
            </a:r>
            <a:r>
              <a:rPr lang="el-GR" sz="2400" b="1" dirty="0" err="1">
                <a:solidFill>
                  <a:schemeClr val="bg1"/>
                </a:solidFill>
                <a:latin typeface="Garamond" pitchFamily="18" charset="0"/>
              </a:rPr>
              <a:t>οντική</a:t>
            </a:r>
            <a:r>
              <a:rPr lang="el-GR" sz="2400" b="1" dirty="0">
                <a:solidFill>
                  <a:schemeClr val="bg1"/>
                </a:solidFill>
                <a:latin typeface="Garamond" pitchFamily="18" charset="0"/>
              </a:rPr>
              <a:t> στιβάδα κατώτερη αυτής που καταλαμβάνει εδώ και χιλιετίες ο άνθρωπος και από την άλλη συμβολίζει βαθιές, ενίοτε δε και απωθημένες, πτυχώσεις της ύπαρξής του.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l-GR" dirty="0"/>
          </a:p>
        </p:txBody>
      </p:sp>
      <p:pic>
        <p:nvPicPr>
          <p:cNvPr id="34818" name="Picture 2" descr="Αποτέλεσμα εικόνας για Adorno"/>
          <p:cNvPicPr>
            <a:picLocks noChangeAspect="1" noChangeArrowheads="1"/>
          </p:cNvPicPr>
          <p:nvPr/>
        </p:nvPicPr>
        <p:blipFill>
          <a:blip r:embed="rId2" cstate="print">
            <a:duotone>
              <a:prstClr val="black"/>
              <a:srgbClr val="FCF6D0">
                <a:tint val="45000"/>
                <a:satMod val="400000"/>
              </a:srgbClr>
            </a:duotone>
          </a:blip>
          <a:srcRect/>
          <a:stretch>
            <a:fillRect/>
          </a:stretch>
        </p:blipFill>
        <p:spPr bwMode="auto">
          <a:xfrm>
            <a:off x="-76200" y="-76200"/>
            <a:ext cx="9235966" cy="6934200"/>
          </a:xfrm>
          <a:prstGeom prst="rect">
            <a:avLst/>
          </a:prstGeom>
          <a:noFill/>
        </p:spPr>
      </p:pic>
      <p:sp>
        <p:nvSpPr>
          <p:cNvPr id="7" name="Rectangle 6"/>
          <p:cNvSpPr/>
          <p:nvPr/>
        </p:nvSpPr>
        <p:spPr>
          <a:xfrm>
            <a:off x="2743200" y="-76200"/>
            <a:ext cx="64008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FCF6D0"/>
                </a:solidFill>
                <a:latin typeface="Garamond" pitchFamily="18" charset="0"/>
              </a:rPr>
              <a:t>Όταν ο </a:t>
            </a:r>
            <a:r>
              <a:rPr lang="en-US" sz="2400" b="1" dirty="0" err="1">
                <a:solidFill>
                  <a:srgbClr val="FCF6D0"/>
                </a:solidFill>
                <a:latin typeface="Garamond" pitchFamily="18" charset="0"/>
              </a:rPr>
              <a:t>Adorno</a:t>
            </a:r>
            <a:r>
              <a:rPr lang="el-GR" sz="2400" b="1" dirty="0">
                <a:solidFill>
                  <a:srgbClr val="FCF6D0"/>
                </a:solidFill>
                <a:latin typeface="Garamond" pitchFamily="18" charset="0"/>
              </a:rPr>
              <a:t>, στα σύντομα κείμενα των </a:t>
            </a:r>
            <a:r>
              <a:rPr lang="en-US" sz="2400" b="1" i="1" dirty="0">
                <a:solidFill>
                  <a:srgbClr val="FCF6D0"/>
                </a:solidFill>
                <a:latin typeface="Garamond" pitchFamily="18" charset="0"/>
              </a:rPr>
              <a:t>Minima </a:t>
            </a:r>
            <a:r>
              <a:rPr lang="en-US" sz="2400" b="1" i="1" dirty="0" err="1">
                <a:solidFill>
                  <a:srgbClr val="FCF6D0"/>
                </a:solidFill>
                <a:latin typeface="Garamond" pitchFamily="18" charset="0"/>
              </a:rPr>
              <a:t>moralia</a:t>
            </a:r>
            <a:r>
              <a:rPr lang="el-GR" sz="2400" b="1" dirty="0">
                <a:solidFill>
                  <a:srgbClr val="FCF6D0"/>
                </a:solidFill>
                <a:latin typeface="Garamond" pitchFamily="18" charset="0"/>
              </a:rPr>
              <a:t>, θέλει να στηλιτεύσει τους λανθάνοντες μηχανισμούς του ρατσισμού και τα πογκρόμ εναντίον των μειονοτήτων δεν χρησιμοποιεί κάποιο πολύπλοκο επιχείρημα, αλλά τη </a:t>
            </a:r>
            <a:r>
              <a:rPr lang="el-GR" sz="2400" b="1" dirty="0">
                <a:solidFill>
                  <a:srgbClr val="FFC000"/>
                </a:solidFill>
                <a:latin typeface="Garamond" pitchFamily="18" charset="0"/>
              </a:rPr>
              <a:t>σκηνή του λαβωμένου ζώου</a:t>
            </a:r>
            <a:r>
              <a:rPr lang="el-GR" sz="2400" b="1" dirty="0">
                <a:solidFill>
                  <a:srgbClr val="FCF6D0"/>
                </a:solidFill>
                <a:latin typeface="Garamond" pitchFamily="18" charset="0"/>
              </a:rPr>
              <a:t>, για να αιχμαλωτίσει μια καίρια στιγμή, τη στιγμή που το </a:t>
            </a:r>
            <a:r>
              <a:rPr lang="el-GR" sz="2400" b="1" dirty="0">
                <a:solidFill>
                  <a:srgbClr val="FFC000"/>
                </a:solidFill>
                <a:latin typeface="Garamond" pitchFamily="18" charset="0"/>
              </a:rPr>
              <a:t>βλέμμα</a:t>
            </a:r>
            <a:r>
              <a:rPr lang="el-GR" sz="2400" b="1" dirty="0">
                <a:solidFill>
                  <a:srgbClr val="FCF6D0"/>
                </a:solidFill>
                <a:latin typeface="Garamond" pitchFamily="18" charset="0"/>
              </a:rPr>
              <a:t> ενός θανάσιμα πληγωμένου ζώου πέφτει πάνω στο βλέμμα του ανθρώπινου διώκτη του. Αυτός θα προσπαθήσει να απωθήσει αυτήν τη ζοφερή ματιά με τον ίδιο ακριβώς τρόπο που απωθεί την ματιά των διωγμένων και βασανισμένων ανθρώπων: «</a:t>
            </a:r>
            <a:r>
              <a:rPr lang="el-GR" sz="2400" b="1" dirty="0">
                <a:solidFill>
                  <a:srgbClr val="FFC000"/>
                </a:solidFill>
                <a:latin typeface="Garamond" pitchFamily="18" charset="0"/>
              </a:rPr>
              <a:t>πρόκειται απλώς για ζώο</a:t>
            </a:r>
            <a:r>
              <a:rPr lang="el-GR" sz="2400" b="1" dirty="0">
                <a:solidFill>
                  <a:srgbClr val="FCF6D0"/>
                </a:solidFill>
                <a:latin typeface="Garamond" pitchFamily="18" charset="0"/>
              </a:rPr>
              <a:t>». Η </a:t>
            </a:r>
            <a:r>
              <a:rPr lang="el-GR" sz="2400" b="1" dirty="0" err="1">
                <a:solidFill>
                  <a:srgbClr val="FCF6D0"/>
                </a:solidFill>
                <a:latin typeface="Garamond" pitchFamily="18" charset="0"/>
              </a:rPr>
              <a:t>επιτελεστική</a:t>
            </a:r>
            <a:r>
              <a:rPr lang="el-GR" sz="2400" b="1" dirty="0">
                <a:solidFill>
                  <a:srgbClr val="FCF6D0"/>
                </a:solidFill>
                <a:latin typeface="Garamond" pitchFamily="18" charset="0"/>
              </a:rPr>
              <a:t> αυτή επιβεβαίωση είναι κάθε φορά απαραίτητη στους δράστες διότι ούτε ενώπιον ενός ζώου μπορούν να την πιστέψουν εντελώς: «πρόκειται απλώς για ζώο».</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l-GR" dirty="0"/>
          </a:p>
        </p:txBody>
      </p:sp>
      <p:pic>
        <p:nvPicPr>
          <p:cNvPr id="34818" name="Picture 2" descr="Αποτέλεσμα εικόνας για Adorno"/>
          <p:cNvPicPr>
            <a:picLocks noChangeAspect="1" noChangeArrowheads="1"/>
          </p:cNvPicPr>
          <p:nvPr/>
        </p:nvPicPr>
        <p:blipFill>
          <a:blip r:embed="rId2" cstate="print">
            <a:duotone>
              <a:prstClr val="black"/>
              <a:srgbClr val="FCF6D0">
                <a:tint val="45000"/>
                <a:satMod val="400000"/>
              </a:srgbClr>
            </a:duotone>
          </a:blip>
          <a:srcRect/>
          <a:stretch>
            <a:fillRect/>
          </a:stretch>
        </p:blipFill>
        <p:spPr bwMode="auto">
          <a:xfrm>
            <a:off x="-76200" y="-76200"/>
            <a:ext cx="9235966" cy="6934200"/>
          </a:xfrm>
          <a:prstGeom prst="rect">
            <a:avLst/>
          </a:prstGeom>
          <a:noFill/>
        </p:spPr>
      </p:pic>
      <p:sp>
        <p:nvSpPr>
          <p:cNvPr id="7" name="Rectangle 6"/>
          <p:cNvSpPr/>
          <p:nvPr/>
        </p:nvSpPr>
        <p:spPr>
          <a:xfrm>
            <a:off x="2743200" y="-76200"/>
            <a:ext cx="64008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CF6D0"/>
                </a:solidFill>
                <a:latin typeface="Garamond" pitchFamily="18" charset="0"/>
              </a:rPr>
              <a:t>Η σκηνή του </a:t>
            </a:r>
            <a:r>
              <a:rPr lang="en-US" sz="2400" dirty="0" err="1">
                <a:solidFill>
                  <a:srgbClr val="FCF6D0"/>
                </a:solidFill>
                <a:latin typeface="Garamond" pitchFamily="18" charset="0"/>
              </a:rPr>
              <a:t>Adorno</a:t>
            </a:r>
            <a:r>
              <a:rPr lang="el-GR" sz="2400" dirty="0">
                <a:solidFill>
                  <a:srgbClr val="FCF6D0"/>
                </a:solidFill>
                <a:latin typeface="Garamond" pitchFamily="18" charset="0"/>
              </a:rPr>
              <a:t> λειτουργεί έτσι ως μια συμπυκνωμένη αναπαράσταση του ρατσισμού, επιπλέον όμως ενσωματώνει μέσα της πολλές μικρότερες εικόνες, δηλαδή παραστάσεις που </a:t>
            </a:r>
            <a:r>
              <a:rPr lang="el-GR" sz="2400" dirty="0" err="1">
                <a:solidFill>
                  <a:srgbClr val="FCF6D0"/>
                </a:solidFill>
                <a:latin typeface="Garamond" pitchFamily="18" charset="0"/>
              </a:rPr>
              <a:t>εκδιπλώνονται</a:t>
            </a:r>
            <a:r>
              <a:rPr lang="el-GR" sz="2400" dirty="0">
                <a:solidFill>
                  <a:srgbClr val="FCF6D0"/>
                </a:solidFill>
                <a:latin typeface="Garamond" pitchFamily="18" charset="0"/>
              </a:rPr>
              <a:t> μέσα από το αρχικό σκηνικό: την εικόνα του ισχυρού ανθρώπου που, μπροστά σε ένα άλλο έμψυχο ον που ψυχορραγεί, μοιάζει με θεός· την παρωδία τού «κατ’ εικόνα και καθ’ </a:t>
            </a:r>
            <a:r>
              <a:rPr lang="el-GR" sz="2400" dirty="0" err="1">
                <a:solidFill>
                  <a:srgbClr val="FCF6D0"/>
                </a:solidFill>
                <a:latin typeface="Garamond" pitchFamily="18" charset="0"/>
              </a:rPr>
              <a:t>ομοίωσιν</a:t>
            </a:r>
            <a:r>
              <a:rPr lang="el-GR" sz="2400" dirty="0">
                <a:solidFill>
                  <a:srgbClr val="FCF6D0"/>
                </a:solidFill>
                <a:latin typeface="Garamond" pitchFamily="18" charset="0"/>
              </a:rPr>
              <a:t>» μέσα από μια σκηνή καταστροφής και όχι δημιουργίας· την αντανάκλαση της δεσποτικής εικόνας του πάνω σε όλα τα άλλα έμψυχα όντα, τη μεταμφίεση της σκληρότητας σε λογική: εάν το ενοχλητικό βλέμμα που συναντά το δικό μου είναι ανθρώπινο, τότε μετατρέπεται σε ζωικό (</a:t>
            </a:r>
            <a:r>
              <a:rPr lang="el-GR" sz="2400" dirty="0">
                <a:solidFill>
                  <a:srgbClr val="FFC000"/>
                </a:solidFill>
                <a:latin typeface="Garamond" pitchFamily="18" charset="0"/>
              </a:rPr>
              <a:t>ζωοποίηση του ανθρώπου</a:t>
            </a:r>
            <a:r>
              <a:rPr lang="el-GR" sz="2400" dirty="0">
                <a:solidFill>
                  <a:srgbClr val="FCF6D0"/>
                </a:solidFill>
                <a:latin typeface="Garamond" pitchFamily="18" charset="0"/>
              </a:rPr>
              <a:t>), εάν όμως ανήκει σε ζώο, τότε το ζώο μετατρέπεται σε πράγμα (</a:t>
            </a:r>
            <a:r>
              <a:rPr lang="el-GR" sz="2400" dirty="0" err="1">
                <a:solidFill>
                  <a:srgbClr val="FFC000"/>
                </a:solidFill>
                <a:latin typeface="Garamond" pitchFamily="18" charset="0"/>
              </a:rPr>
              <a:t>πραγμοποίηση</a:t>
            </a:r>
            <a:r>
              <a:rPr lang="el-GR" sz="2400" dirty="0">
                <a:solidFill>
                  <a:srgbClr val="FFC000"/>
                </a:solidFill>
                <a:latin typeface="Garamond" pitchFamily="18" charset="0"/>
              </a:rPr>
              <a:t> του ζώου</a:t>
            </a:r>
            <a:r>
              <a:rPr lang="el-GR" sz="2400" dirty="0">
                <a:solidFill>
                  <a:srgbClr val="FCF6D0"/>
                </a:solidFill>
                <a:latin typeface="Garamond" pitchFamily="18" charset="0"/>
              </a:rPr>
              <a:t>). </a:t>
            </a:r>
            <a:endParaRPr lang="en-US" sz="2400" dirty="0">
              <a:solidFill>
                <a:srgbClr val="FCF6D0"/>
              </a:solidFill>
              <a:latin typeface="Garamond" pitchFamily="18" charset="0"/>
            </a:endParaRPr>
          </a:p>
          <a:p>
            <a:pPr algn="ctr"/>
            <a:endParaRPr lang="en-US" sz="2400" dirty="0">
              <a:solidFill>
                <a:srgbClr val="FCF6D0"/>
              </a:solidFill>
              <a:latin typeface="Garamond" pitchFamily="18" charset="0"/>
            </a:endParaRPr>
          </a:p>
          <a:p>
            <a:pPr algn="ctr"/>
            <a:r>
              <a:rPr lang="fr-FR" dirty="0">
                <a:solidFill>
                  <a:srgbClr val="FCF6D0"/>
                </a:solidFill>
                <a:latin typeface="Garamond" pitchFamily="18" charset="0"/>
              </a:rPr>
              <a:t>Theodor Adorno</a:t>
            </a:r>
            <a:r>
              <a:rPr lang="el-GR" dirty="0">
                <a:solidFill>
                  <a:srgbClr val="FCF6D0"/>
                </a:solidFill>
                <a:latin typeface="Garamond" pitchFamily="18" charset="0"/>
              </a:rPr>
              <a:t>: </a:t>
            </a:r>
            <a:r>
              <a:rPr lang="fr-FR" i="1" dirty="0">
                <a:solidFill>
                  <a:srgbClr val="FCF6D0"/>
                </a:solidFill>
                <a:latin typeface="Garamond" pitchFamily="18" charset="0"/>
              </a:rPr>
              <a:t>Minima </a:t>
            </a:r>
            <a:r>
              <a:rPr lang="fr-FR" i="1" dirty="0" err="1">
                <a:solidFill>
                  <a:srgbClr val="FCF6D0"/>
                </a:solidFill>
                <a:latin typeface="Garamond" pitchFamily="18" charset="0"/>
              </a:rPr>
              <a:t>Moralia</a:t>
            </a:r>
            <a:r>
              <a:rPr lang="el-GR" dirty="0">
                <a:solidFill>
                  <a:srgbClr val="FCF6D0"/>
                </a:solidFill>
                <a:latin typeface="Garamond" pitchFamily="18" charset="0"/>
              </a:rPr>
              <a:t>, Αλεξάνδρεια, Αθήνα 1990, σ. 186. </a:t>
            </a:r>
          </a:p>
          <a:p>
            <a:pPr algn="ctr"/>
            <a:endParaRPr lang="el-GR" sz="2400" dirty="0">
              <a:solidFill>
                <a:srgbClr val="FCF6D0"/>
              </a:solidFill>
              <a:latin typeface="Garamond"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l-GR" dirty="0"/>
          </a:p>
        </p:txBody>
      </p:sp>
      <p:pic>
        <p:nvPicPr>
          <p:cNvPr id="34818" name="Picture 2" descr="Αποτέλεσμα εικόνας για Adorno"/>
          <p:cNvPicPr>
            <a:picLocks noChangeAspect="1" noChangeArrowheads="1"/>
          </p:cNvPicPr>
          <p:nvPr/>
        </p:nvPicPr>
        <p:blipFill>
          <a:blip r:embed="rId2" cstate="print">
            <a:duotone>
              <a:prstClr val="black"/>
              <a:srgbClr val="FCF6D0">
                <a:tint val="45000"/>
                <a:satMod val="400000"/>
              </a:srgbClr>
            </a:duotone>
          </a:blip>
          <a:srcRect/>
          <a:stretch>
            <a:fillRect/>
          </a:stretch>
        </p:blipFill>
        <p:spPr bwMode="auto">
          <a:xfrm>
            <a:off x="-76200" y="-76200"/>
            <a:ext cx="9235966" cy="6934200"/>
          </a:xfrm>
          <a:prstGeom prst="rect">
            <a:avLst/>
          </a:prstGeom>
          <a:noFill/>
        </p:spPr>
      </p:pic>
      <p:sp>
        <p:nvSpPr>
          <p:cNvPr id="7" name="Rectangle 6"/>
          <p:cNvSpPr/>
          <p:nvPr/>
        </p:nvSpPr>
        <p:spPr>
          <a:xfrm>
            <a:off x="2743200" y="-76200"/>
            <a:ext cx="64008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rgbClr val="FCF6D0"/>
                </a:solidFill>
                <a:latin typeface="Garamond" pitchFamily="18" charset="0"/>
              </a:rPr>
              <a:t>Ο </a:t>
            </a:r>
            <a:r>
              <a:rPr lang="en-US" sz="2400" b="1" dirty="0" err="1">
                <a:solidFill>
                  <a:srgbClr val="FCF6D0"/>
                </a:solidFill>
                <a:latin typeface="Garamond" pitchFamily="18" charset="0"/>
              </a:rPr>
              <a:t>Adorno</a:t>
            </a:r>
            <a:r>
              <a:rPr lang="el-GR" sz="2400" b="1" dirty="0">
                <a:solidFill>
                  <a:srgbClr val="FCF6D0"/>
                </a:solidFill>
                <a:latin typeface="Garamond" pitchFamily="18" charset="0"/>
              </a:rPr>
              <a:t> εδώ δεν επιχειρηματολογεί τόσο, όσο σκηνοθετεί. Το κεντρικό του επιχείρημα δεν είναι οι αντιστοιχίες των θέσεων εξουσίας ούτε οι ομοιότητες των βλεμμάτων, αλλά τούτο το συγκλονιστικό, διαπεραστικό και έσχατο βλέμμα του μη ανθρώπινου αλλά και του ανθρώπινου ζώου καθ’ οδόν προς τον θάνατο. Τέτοιες σκηνοθεσίες μας δείχνουν ένα </a:t>
            </a:r>
            <a:r>
              <a:rPr lang="el-GR" sz="2400" b="1" dirty="0">
                <a:solidFill>
                  <a:srgbClr val="FFC000"/>
                </a:solidFill>
                <a:latin typeface="Garamond" pitchFamily="18" charset="0"/>
              </a:rPr>
              <a:t>όριο</a:t>
            </a:r>
            <a:r>
              <a:rPr lang="el-GR" sz="2400" b="1" dirty="0">
                <a:solidFill>
                  <a:srgbClr val="FCF6D0"/>
                </a:solidFill>
                <a:latin typeface="Garamond" pitchFamily="18" charset="0"/>
              </a:rPr>
              <a:t> της φιλοσοφίας, ένα </a:t>
            </a:r>
            <a:r>
              <a:rPr lang="el-GR" sz="2400" b="1" i="1" dirty="0">
                <a:solidFill>
                  <a:srgbClr val="FCF6D0"/>
                </a:solidFill>
                <a:latin typeface="Garamond" pitchFamily="18" charset="0"/>
              </a:rPr>
              <a:t>όριο</a:t>
            </a:r>
            <a:r>
              <a:rPr lang="el-GR" sz="2400" b="1" dirty="0">
                <a:solidFill>
                  <a:srgbClr val="FCF6D0"/>
                </a:solidFill>
                <a:latin typeface="Garamond" pitchFamily="18" charset="0"/>
              </a:rPr>
              <a:t> που είναι και σύνορο, καθώς </a:t>
            </a:r>
            <a:r>
              <a:rPr lang="el-GR" sz="2400" b="1" i="1" dirty="0">
                <a:solidFill>
                  <a:srgbClr val="FCF6D0"/>
                </a:solidFill>
                <a:latin typeface="Garamond" pitchFamily="18" charset="0"/>
              </a:rPr>
              <a:t>ορίζει</a:t>
            </a:r>
            <a:r>
              <a:rPr lang="el-GR" sz="2400" b="1" dirty="0">
                <a:solidFill>
                  <a:srgbClr val="FCF6D0"/>
                </a:solidFill>
                <a:latin typeface="Garamond" pitchFamily="18" charset="0"/>
              </a:rPr>
              <a:t> συνάμα το πέρας μιας δυνατότητας (της εννοιολογικής προσπέλασης της πραγματικότητας) και την αρχή μιας άλλης, της </a:t>
            </a:r>
            <a:r>
              <a:rPr lang="el-GR" sz="2400" b="1" dirty="0">
                <a:solidFill>
                  <a:srgbClr val="FFC000"/>
                </a:solidFill>
                <a:latin typeface="Garamond" pitchFamily="18" charset="0"/>
              </a:rPr>
              <a:t>δυνατότητας να παρασταθεί η τρωτότητα</a:t>
            </a:r>
            <a:r>
              <a:rPr lang="el-GR" sz="2400" b="1" dirty="0">
                <a:solidFill>
                  <a:srgbClr val="FCF6D0"/>
                </a:solidFill>
                <a:latin typeface="Garamond" pitchFamily="18" charset="0"/>
              </a:rPr>
              <a:t> και συνεπώς </a:t>
            </a:r>
            <a:r>
              <a:rPr lang="el-GR" sz="2400" b="1" dirty="0">
                <a:solidFill>
                  <a:srgbClr val="FFC000"/>
                </a:solidFill>
                <a:latin typeface="Garamond" pitchFamily="18" charset="0"/>
              </a:rPr>
              <a:t>η θνητότητα </a:t>
            </a:r>
            <a:r>
              <a:rPr lang="el-GR" sz="2400" b="1" dirty="0">
                <a:solidFill>
                  <a:srgbClr val="FCF6D0"/>
                </a:solidFill>
                <a:latin typeface="Garamond" pitchFamily="18" charset="0"/>
              </a:rPr>
              <a:t>ανθρώπινων και μη ανθρώπινων ζώων, της δυνατότητας να συλληφθεί </a:t>
            </a:r>
            <a:r>
              <a:rPr lang="el-GR" sz="2400" b="1" dirty="0">
                <a:solidFill>
                  <a:srgbClr val="C00000"/>
                </a:solidFill>
                <a:latin typeface="Garamond" pitchFamily="18" charset="0"/>
              </a:rPr>
              <a:t>βιωματικά</a:t>
            </a:r>
            <a:r>
              <a:rPr lang="el-GR" sz="2400" b="1" dirty="0">
                <a:solidFill>
                  <a:srgbClr val="FCF6D0"/>
                </a:solidFill>
                <a:latin typeface="Garamond" pitchFamily="18" charset="0"/>
              </a:rPr>
              <a:t> αυτή η αμετακίνητη ετερότητα, η παρουσία των ζώων που εκτοπίζει την έλλογη κατανόησή μας και η αναγνώριση της τρωτότητας που μοιραζόμαστε μαζί τους.</a:t>
            </a:r>
          </a:p>
          <a:p>
            <a:pPr algn="ctr"/>
            <a:endParaRPr lang="el-GR" sz="2400" b="1" dirty="0">
              <a:solidFill>
                <a:srgbClr val="FCF6D0"/>
              </a:solidFill>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latin typeface="Garamond" pitchFamily="18" charset="0"/>
              </a:rPr>
              <a:t>Η θεατρική </a:t>
            </a:r>
            <a:r>
              <a:rPr lang="el-GR" b="1" dirty="0" err="1">
                <a:latin typeface="Garamond" pitchFamily="18" charset="0"/>
              </a:rPr>
              <a:t>οριοφιλία</a:t>
            </a:r>
            <a:endParaRPr lang="el-GR" dirty="0">
              <a:latin typeface="Garamond" pitchFamily="18" charset="0"/>
            </a:endParaRPr>
          </a:p>
        </p:txBody>
      </p:sp>
      <p:sp>
        <p:nvSpPr>
          <p:cNvPr id="3" name="Subtitle 2"/>
          <p:cNvSpPr>
            <a:spLocks noGrp="1"/>
          </p:cNvSpPr>
          <p:nvPr>
            <p:ph type="subTitle" idx="1"/>
          </p:nvPr>
        </p:nvSpPr>
        <p:spPr>
          <a:xfrm>
            <a:off x="0" y="2286000"/>
            <a:ext cx="9144000" cy="4572000"/>
          </a:xfrm>
          <a:solidFill>
            <a:schemeClr val="bg2"/>
          </a:solidFill>
        </p:spPr>
        <p:txBody>
          <a:bodyPr>
            <a:normAutofit fontScale="85000" lnSpcReduction="20000"/>
          </a:bodyPr>
          <a:lstStyle/>
          <a:p>
            <a:r>
              <a:rPr lang="el-GR" b="1" dirty="0">
                <a:solidFill>
                  <a:schemeClr val="tx1"/>
                </a:solidFill>
                <a:latin typeface="Garamond" pitchFamily="18" charset="0"/>
              </a:rPr>
              <a:t>Από τους αριστοφανικούς </a:t>
            </a:r>
            <a:r>
              <a:rPr lang="el-GR" b="1" i="1" dirty="0">
                <a:solidFill>
                  <a:schemeClr val="tx1"/>
                </a:solidFill>
                <a:latin typeface="Garamond" pitchFamily="18" charset="0"/>
              </a:rPr>
              <a:t>Όρνιθες</a:t>
            </a:r>
            <a:r>
              <a:rPr lang="el-GR" b="1" dirty="0">
                <a:solidFill>
                  <a:schemeClr val="tx1"/>
                </a:solidFill>
                <a:latin typeface="Garamond" pitchFamily="18" charset="0"/>
              </a:rPr>
              <a:t> και </a:t>
            </a:r>
            <a:r>
              <a:rPr lang="el-GR" b="1" i="1" dirty="0">
                <a:solidFill>
                  <a:schemeClr val="tx1"/>
                </a:solidFill>
                <a:latin typeface="Garamond" pitchFamily="18" charset="0"/>
              </a:rPr>
              <a:t>Βατράχους</a:t>
            </a:r>
            <a:r>
              <a:rPr lang="el-GR" b="1" dirty="0">
                <a:solidFill>
                  <a:schemeClr val="tx1"/>
                </a:solidFill>
                <a:latin typeface="Garamond" pitchFamily="18" charset="0"/>
              </a:rPr>
              <a:t> έως τον </a:t>
            </a:r>
            <a:r>
              <a:rPr lang="el-GR" b="1" dirty="0" err="1">
                <a:solidFill>
                  <a:schemeClr val="tx1"/>
                </a:solidFill>
                <a:latin typeface="Garamond" pitchFamily="18" charset="0"/>
              </a:rPr>
              <a:t>βαγνερικό</a:t>
            </a:r>
            <a:r>
              <a:rPr lang="el-GR" b="1" dirty="0">
                <a:solidFill>
                  <a:schemeClr val="tx1"/>
                </a:solidFill>
                <a:latin typeface="Garamond" pitchFamily="18" charset="0"/>
              </a:rPr>
              <a:t> </a:t>
            </a:r>
            <a:r>
              <a:rPr lang="el-GR" b="1" i="1" dirty="0" err="1">
                <a:solidFill>
                  <a:schemeClr val="tx1"/>
                </a:solidFill>
                <a:latin typeface="Garamond" pitchFamily="18" charset="0"/>
              </a:rPr>
              <a:t>Πάρσιφαλ</a:t>
            </a:r>
            <a:r>
              <a:rPr lang="el-GR" b="1" dirty="0">
                <a:solidFill>
                  <a:schemeClr val="tx1"/>
                </a:solidFill>
                <a:latin typeface="Garamond" pitchFamily="18" charset="0"/>
              </a:rPr>
              <a:t> και τον </a:t>
            </a:r>
            <a:r>
              <a:rPr lang="el-GR" b="1" dirty="0" err="1">
                <a:solidFill>
                  <a:schemeClr val="tx1"/>
                </a:solidFill>
                <a:latin typeface="Garamond" pitchFamily="18" charset="0"/>
              </a:rPr>
              <a:t>τσεχωφικό</a:t>
            </a:r>
            <a:r>
              <a:rPr lang="el-GR" b="1" dirty="0">
                <a:solidFill>
                  <a:schemeClr val="tx1"/>
                </a:solidFill>
                <a:latin typeface="Garamond" pitchFamily="18" charset="0"/>
              </a:rPr>
              <a:t> </a:t>
            </a:r>
            <a:r>
              <a:rPr lang="el-GR" b="1" i="1" dirty="0">
                <a:solidFill>
                  <a:schemeClr val="tx1"/>
                </a:solidFill>
                <a:latin typeface="Garamond" pitchFamily="18" charset="0"/>
              </a:rPr>
              <a:t>Γλάρο</a:t>
            </a:r>
            <a:r>
              <a:rPr lang="el-GR" b="1" dirty="0">
                <a:solidFill>
                  <a:schemeClr val="tx1"/>
                </a:solidFill>
                <a:latin typeface="Garamond" pitchFamily="18" charset="0"/>
              </a:rPr>
              <a:t> και από την ιψενική </a:t>
            </a:r>
            <a:r>
              <a:rPr lang="el-GR" b="1" i="1" dirty="0">
                <a:solidFill>
                  <a:schemeClr val="tx1"/>
                </a:solidFill>
                <a:latin typeface="Garamond" pitchFamily="18" charset="0"/>
              </a:rPr>
              <a:t>Αγριόπαπια</a:t>
            </a:r>
            <a:r>
              <a:rPr lang="el-GR" b="1" dirty="0">
                <a:solidFill>
                  <a:schemeClr val="tx1"/>
                </a:solidFill>
                <a:latin typeface="Garamond" pitchFamily="18" charset="0"/>
              </a:rPr>
              <a:t>, τα </a:t>
            </a:r>
            <a:r>
              <a:rPr lang="el-GR" b="1" i="1" dirty="0">
                <a:solidFill>
                  <a:schemeClr val="tx1"/>
                </a:solidFill>
                <a:latin typeface="Garamond" pitchFamily="18" charset="0"/>
              </a:rPr>
              <a:t>Μάγια της Πεταλούδας</a:t>
            </a:r>
            <a:r>
              <a:rPr lang="el-GR" b="1" dirty="0">
                <a:solidFill>
                  <a:schemeClr val="tx1"/>
                </a:solidFill>
                <a:latin typeface="Garamond" pitchFamily="18" charset="0"/>
              </a:rPr>
              <a:t> του </a:t>
            </a:r>
            <a:r>
              <a:rPr lang="en-US" b="1" dirty="0">
                <a:solidFill>
                  <a:schemeClr val="tx1"/>
                </a:solidFill>
                <a:latin typeface="Garamond" pitchFamily="18" charset="0"/>
              </a:rPr>
              <a:t>Lorca</a:t>
            </a:r>
            <a:r>
              <a:rPr lang="el-GR" b="1" dirty="0">
                <a:solidFill>
                  <a:schemeClr val="tx1"/>
                </a:solidFill>
                <a:latin typeface="Garamond" pitchFamily="18" charset="0"/>
              </a:rPr>
              <a:t> ή τον </a:t>
            </a:r>
            <a:r>
              <a:rPr lang="el-GR" b="1" i="1" dirty="0">
                <a:solidFill>
                  <a:schemeClr val="tx1"/>
                </a:solidFill>
                <a:latin typeface="Garamond" pitchFamily="18" charset="0"/>
              </a:rPr>
              <a:t>Ρινόκερο</a:t>
            </a:r>
            <a:r>
              <a:rPr lang="el-GR" b="1" dirty="0">
                <a:solidFill>
                  <a:schemeClr val="tx1"/>
                </a:solidFill>
                <a:latin typeface="Garamond" pitchFamily="18" charset="0"/>
              </a:rPr>
              <a:t> του </a:t>
            </a:r>
            <a:r>
              <a:rPr lang="en-US" b="1" dirty="0">
                <a:solidFill>
                  <a:schemeClr val="tx1"/>
                </a:solidFill>
                <a:latin typeface="Garamond" pitchFamily="18" charset="0"/>
              </a:rPr>
              <a:t>Ionesco</a:t>
            </a:r>
            <a:r>
              <a:rPr lang="el-GR" b="1" dirty="0">
                <a:solidFill>
                  <a:schemeClr val="tx1"/>
                </a:solidFill>
                <a:latin typeface="Garamond" pitchFamily="18" charset="0"/>
              </a:rPr>
              <a:t> έως τα </a:t>
            </a:r>
            <a:r>
              <a:rPr lang="el-GR" b="1" i="1" dirty="0">
                <a:solidFill>
                  <a:schemeClr val="tx1"/>
                </a:solidFill>
                <a:latin typeface="Garamond" pitchFamily="18" charset="0"/>
              </a:rPr>
              <a:t>Λιοντάρια</a:t>
            </a:r>
            <a:r>
              <a:rPr lang="el-GR" b="1" dirty="0">
                <a:solidFill>
                  <a:schemeClr val="tx1"/>
                </a:solidFill>
                <a:latin typeface="Garamond" pitchFamily="18" charset="0"/>
              </a:rPr>
              <a:t> του Βασίλη </a:t>
            </a:r>
            <a:r>
              <a:rPr lang="el-GR" b="1" dirty="0" err="1">
                <a:solidFill>
                  <a:schemeClr val="tx1"/>
                </a:solidFill>
                <a:latin typeface="Garamond" pitchFamily="18" charset="0"/>
              </a:rPr>
              <a:t>Μαυρογεωργίου</a:t>
            </a:r>
            <a:r>
              <a:rPr lang="el-GR" b="1" dirty="0">
                <a:solidFill>
                  <a:schemeClr val="tx1"/>
                </a:solidFill>
                <a:latin typeface="Garamond" pitchFamily="18" charset="0"/>
              </a:rPr>
              <a:t> και τις σκηνικές συνθέσεις του </a:t>
            </a:r>
            <a:r>
              <a:rPr lang="en-US" b="1" dirty="0">
                <a:solidFill>
                  <a:schemeClr val="tx1"/>
                </a:solidFill>
                <a:latin typeface="Garamond" pitchFamily="18" charset="0"/>
              </a:rPr>
              <a:t>Romeo </a:t>
            </a:r>
            <a:r>
              <a:rPr lang="en-US" b="1" dirty="0" err="1">
                <a:solidFill>
                  <a:schemeClr val="tx1"/>
                </a:solidFill>
                <a:latin typeface="Garamond" pitchFamily="18" charset="0"/>
              </a:rPr>
              <a:t>Castellucci</a:t>
            </a:r>
            <a:r>
              <a:rPr lang="el-GR" b="1" dirty="0">
                <a:solidFill>
                  <a:schemeClr val="tx1"/>
                </a:solidFill>
                <a:latin typeface="Garamond" pitchFamily="18" charset="0"/>
              </a:rPr>
              <a:t> και του </a:t>
            </a:r>
            <a:r>
              <a:rPr lang="en-US" b="1" dirty="0">
                <a:solidFill>
                  <a:schemeClr val="tx1"/>
                </a:solidFill>
                <a:latin typeface="Garamond" pitchFamily="18" charset="0"/>
              </a:rPr>
              <a:t>Rodrigo </a:t>
            </a:r>
            <a:r>
              <a:rPr lang="el-GR" b="1" i="1" dirty="0">
                <a:solidFill>
                  <a:schemeClr val="tx1"/>
                </a:solidFill>
                <a:latin typeface="Garamond" pitchFamily="18" charset="0"/>
              </a:rPr>
              <a:t>García η ιστορία του θεάτρου παρουσιάζει ένα πολύμορφο </a:t>
            </a:r>
            <a:r>
              <a:rPr lang="en-US" b="1" i="1" dirty="0" err="1">
                <a:solidFill>
                  <a:schemeClr val="tx1"/>
                </a:solidFill>
                <a:latin typeface="Garamond" pitchFamily="18" charset="0"/>
              </a:rPr>
              <a:t>bestiarium</a:t>
            </a:r>
            <a:r>
              <a:rPr lang="el-GR" b="1" i="1" dirty="0">
                <a:solidFill>
                  <a:schemeClr val="tx1"/>
                </a:solidFill>
                <a:latin typeface="Garamond" pitchFamily="18" charset="0"/>
              </a:rPr>
              <a:t>, όπου ανθρώπινα και μη ανθρώπινα ζώα συγκατοικούν σε δραματικά τοπία και σκηνικούς κόσμους, ένα </a:t>
            </a:r>
            <a:r>
              <a:rPr lang="en-US" b="1" i="1" dirty="0" err="1">
                <a:solidFill>
                  <a:schemeClr val="tx1"/>
                </a:solidFill>
                <a:latin typeface="Garamond" pitchFamily="18" charset="0"/>
              </a:rPr>
              <a:t>bestiarium</a:t>
            </a:r>
            <a:r>
              <a:rPr lang="el-GR" b="1" i="1" dirty="0">
                <a:solidFill>
                  <a:schemeClr val="tx1"/>
                </a:solidFill>
                <a:latin typeface="Garamond" pitchFamily="18" charset="0"/>
              </a:rPr>
              <a:t> που μπορεί να μας προσφέρει σημαντικές σκηνοθεσίες του καθεστώτος εξαίρεσης και της γυμνής ζωής των «ζώων» αφ’ ενός και αφ’ ετέρου της </a:t>
            </a:r>
            <a:r>
              <a:rPr lang="el-GR" b="1" i="1" dirty="0" err="1">
                <a:solidFill>
                  <a:schemeClr val="tx1"/>
                </a:solidFill>
                <a:latin typeface="Garamond" pitchFamily="18" charset="0"/>
              </a:rPr>
              <a:t>οριοφιλίας</a:t>
            </a:r>
            <a:r>
              <a:rPr lang="el-GR" b="1" i="1" dirty="0">
                <a:solidFill>
                  <a:schemeClr val="tx1"/>
                </a:solidFill>
                <a:latin typeface="Garamond" pitchFamily="18" charset="0"/>
              </a:rPr>
              <a:t> (</a:t>
            </a:r>
            <a:r>
              <a:rPr lang="en-US" b="1" i="1" dirty="0" err="1">
                <a:solidFill>
                  <a:schemeClr val="tx1"/>
                </a:solidFill>
                <a:latin typeface="Garamond" pitchFamily="18" charset="0"/>
              </a:rPr>
              <a:t>limitrophie</a:t>
            </a:r>
            <a:r>
              <a:rPr lang="el-GR" b="1" i="1" dirty="0">
                <a:solidFill>
                  <a:schemeClr val="tx1"/>
                </a:solidFill>
                <a:latin typeface="Garamond" pitchFamily="18" charset="0"/>
              </a:rPr>
              <a:t>) ανάμεσα στα έχοντα λόγο ζώα και σε εκείνα που τον στερούνται.</a:t>
            </a:r>
            <a:endParaRPr lang="el-GR" b="1" dirty="0">
              <a:solidFill>
                <a:schemeClr val="tx1"/>
              </a:solidFill>
              <a:latin typeface="Garamond"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latin typeface="Garamond" pitchFamily="18" charset="0"/>
              </a:rPr>
              <a:t>Σκηνή Α. Το πένθος των πουλιών.</a:t>
            </a:r>
            <a:r>
              <a:rPr lang="el-GR" dirty="0">
                <a:latin typeface="Garamond" pitchFamily="18" charset="0"/>
              </a:rPr>
              <a:t> </a:t>
            </a:r>
          </a:p>
        </p:txBody>
      </p:sp>
      <p:sp>
        <p:nvSpPr>
          <p:cNvPr id="3" name="Subtitle 2"/>
          <p:cNvSpPr>
            <a:spLocks noGrp="1"/>
          </p:cNvSpPr>
          <p:nvPr>
            <p:ph type="subTitle" idx="1"/>
          </p:nvPr>
        </p:nvSpPr>
        <p:spPr>
          <a:xfrm>
            <a:off x="0" y="3810000"/>
            <a:ext cx="9144000" cy="4572000"/>
          </a:xfrm>
          <a:solidFill>
            <a:schemeClr val="bg2"/>
          </a:solidFill>
        </p:spPr>
        <p:txBody>
          <a:bodyPr>
            <a:normAutofit/>
          </a:bodyPr>
          <a:lstStyle/>
          <a:p>
            <a:r>
              <a:rPr lang="el-GR" b="1" i="1" dirty="0">
                <a:solidFill>
                  <a:schemeClr val="tx1"/>
                </a:solidFill>
                <a:latin typeface="Garamond" pitchFamily="18" charset="0"/>
              </a:rPr>
              <a:t>Ως πρώτη σκηνή επιλέγω μια εμβόλιμη εικόνα, από εκείνες που ο ποιητικός κινηματογράφος αρέσκεται να παρεμβάλλει ως ονειρικά ιντερλούδια ή συνειρμικά τοπία. </a:t>
            </a:r>
            <a:endParaRPr lang="el-GR" b="1" dirty="0">
              <a:solidFill>
                <a:schemeClr val="tx1"/>
              </a:solidFill>
              <a:latin typeface="Garamond" pitchFamily="18" charset="0"/>
            </a:endParaRPr>
          </a:p>
          <a:p>
            <a:endParaRPr lang="el-GR" b="1" dirty="0">
              <a:solidFill>
                <a:schemeClr val="tx1"/>
              </a:solidFill>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Σχετική εικόνα"/>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0"/>
            <a:ext cx="9133479" cy="7848599"/>
          </a:xfrm>
          <a:prstGeom prst="rect">
            <a:avLst/>
          </a:prstGeom>
          <a:noFill/>
        </p:spPr>
      </p:pic>
      <p:sp>
        <p:nvSpPr>
          <p:cNvPr id="10" name="TextBox 9"/>
          <p:cNvSpPr txBox="1"/>
          <p:nvPr/>
        </p:nvSpPr>
        <p:spPr>
          <a:xfrm>
            <a:off x="-76200" y="0"/>
            <a:ext cx="9425978" cy="6463308"/>
          </a:xfrm>
          <a:prstGeom prst="rect">
            <a:avLst/>
          </a:prstGeom>
          <a:noFill/>
        </p:spPr>
        <p:txBody>
          <a:bodyPr wrap="none" rtlCol="0">
            <a:spAutoFit/>
          </a:bodyPr>
          <a:lstStyle/>
          <a:p>
            <a:r>
              <a:rPr lang="el-GR" b="1" dirty="0">
                <a:solidFill>
                  <a:srgbClr val="FFFF00"/>
                </a:solidFill>
                <a:latin typeface="Garamond" pitchFamily="18" charset="0"/>
              </a:rPr>
              <a:t>… τα πιο τραγικά όμως συνέβησαν το σούρουπο, όταν άρχισαν να επιστρέφουν τα πουλιά που </a:t>
            </a:r>
            <a:endParaRPr lang="en-US" b="1" dirty="0">
              <a:solidFill>
                <a:srgbClr val="FFFF00"/>
              </a:solidFill>
              <a:latin typeface="Garamond" pitchFamily="18" charset="0"/>
            </a:endParaRPr>
          </a:p>
          <a:p>
            <a:r>
              <a:rPr lang="el-GR" b="1" dirty="0">
                <a:solidFill>
                  <a:srgbClr val="FFFF00"/>
                </a:solidFill>
                <a:latin typeface="Garamond" pitchFamily="18" charset="0"/>
              </a:rPr>
              <a:t>κατοικούσαν στη λεύκα… όσο σουρούπωνε επιστρέφανε και άλλα και άλλα, έγιναν χιλιάδες… </a:t>
            </a:r>
            <a:endParaRPr lang="en-US" b="1" dirty="0">
              <a:solidFill>
                <a:srgbClr val="FFFF00"/>
              </a:solidFill>
              <a:latin typeface="Garamond" pitchFamily="18" charset="0"/>
            </a:endParaRPr>
          </a:p>
          <a:p>
            <a:r>
              <a:rPr lang="el-GR" b="1" dirty="0">
                <a:solidFill>
                  <a:srgbClr val="FFFF00"/>
                </a:solidFill>
                <a:latin typeface="Garamond" pitchFamily="18" charset="0"/>
              </a:rPr>
              <a:t>πετούσανε γύρω </a:t>
            </a:r>
            <a:r>
              <a:rPr lang="el-GR" b="1" dirty="0" err="1">
                <a:solidFill>
                  <a:srgbClr val="FFFF00"/>
                </a:solidFill>
                <a:latin typeface="Garamond" pitchFamily="18" charset="0"/>
              </a:rPr>
              <a:t>γύρω</a:t>
            </a:r>
            <a:r>
              <a:rPr lang="el-GR" b="1" dirty="0">
                <a:solidFill>
                  <a:srgbClr val="FFFF00"/>
                </a:solidFill>
                <a:latin typeface="Garamond" pitchFamily="18" charset="0"/>
              </a:rPr>
              <a:t> απ’ τη θέση του δέντρου, δεν μπορούσαν να πιστέψουν ότι δεν είναι πια εκεί… </a:t>
            </a:r>
            <a:endParaRPr lang="en-US" b="1" dirty="0">
              <a:solidFill>
                <a:srgbClr val="FFFF00"/>
              </a:solidFill>
              <a:latin typeface="Garamond" pitchFamily="18" charset="0"/>
            </a:endParaRPr>
          </a:p>
          <a:p>
            <a:r>
              <a:rPr lang="el-GR" b="1" dirty="0">
                <a:solidFill>
                  <a:srgbClr val="FFFF00"/>
                </a:solidFill>
                <a:latin typeface="Garamond" pitchFamily="18" charset="0"/>
              </a:rPr>
              <a:t>ήρθαν σε κατάσταση απόγνωσης, αλλοφροσύνης, σκοτείνιασε, </a:t>
            </a:r>
            <a:r>
              <a:rPr lang="el-GR" b="1" dirty="0" err="1">
                <a:solidFill>
                  <a:srgbClr val="FFFF00"/>
                </a:solidFill>
                <a:latin typeface="Garamond" pitchFamily="18" charset="0"/>
              </a:rPr>
              <a:t>αλλ</a:t>
            </a:r>
            <a:r>
              <a:rPr lang="el-GR" b="1" dirty="0">
                <a:solidFill>
                  <a:srgbClr val="FFFF00"/>
                </a:solidFill>
                <a:latin typeface="Garamond" pitchFamily="18" charset="0"/>
              </a:rPr>
              <a:t>’ αυτά συνέχιζαν να πετούν γύρω </a:t>
            </a:r>
            <a:endParaRPr lang="en-US" b="1" dirty="0">
              <a:solidFill>
                <a:srgbClr val="FFFF00"/>
              </a:solidFill>
              <a:latin typeface="Garamond" pitchFamily="18" charset="0"/>
            </a:endParaRPr>
          </a:p>
          <a:p>
            <a:r>
              <a:rPr lang="el-GR" b="1" dirty="0">
                <a:solidFill>
                  <a:srgbClr val="FFFF00"/>
                </a:solidFill>
                <a:latin typeface="Garamond" pitchFamily="18" charset="0"/>
              </a:rPr>
              <a:t>απ’ την άφαντη λεύκα και να σκούζουν… πολλά πέφτανε πάνω στα τζάμια των φωτισμένων </a:t>
            </a:r>
            <a:endParaRPr lang="en-US" b="1" dirty="0">
              <a:solidFill>
                <a:srgbClr val="FFFF00"/>
              </a:solidFill>
              <a:latin typeface="Garamond" pitchFamily="18" charset="0"/>
            </a:endParaRPr>
          </a:p>
          <a:p>
            <a:r>
              <a:rPr lang="el-GR" b="1" dirty="0">
                <a:solidFill>
                  <a:srgbClr val="FFFF00"/>
                </a:solidFill>
                <a:latin typeface="Garamond" pitchFamily="18" charset="0"/>
              </a:rPr>
              <a:t>παραθύρων για να ζητήσουν βοήθεια… άναψα όλα τα φώτα, άνοιξα τα παράθυρα… αλλά πώς να τα </a:t>
            </a:r>
            <a:endParaRPr lang="en-US" b="1" dirty="0">
              <a:solidFill>
                <a:srgbClr val="FFFF00"/>
              </a:solidFill>
              <a:latin typeface="Garamond" pitchFamily="18" charset="0"/>
            </a:endParaRPr>
          </a:p>
          <a:p>
            <a:r>
              <a:rPr lang="el-GR" b="1" dirty="0">
                <a:solidFill>
                  <a:srgbClr val="FFFF00"/>
                </a:solidFill>
                <a:latin typeface="Garamond" pitchFamily="18" charset="0"/>
              </a:rPr>
              <a:t>βοηθήσεις, τι να τους πεις…; </a:t>
            </a:r>
            <a:endParaRPr lang="en-US" b="1" dirty="0">
              <a:solidFill>
                <a:srgbClr val="FFFF00"/>
              </a:solidFill>
              <a:latin typeface="Garamond" pitchFamily="18" charset="0"/>
            </a:endParaRPr>
          </a:p>
          <a:p>
            <a:r>
              <a:rPr lang="el-GR" b="1" dirty="0">
                <a:solidFill>
                  <a:srgbClr val="FFFF00"/>
                </a:solidFill>
                <a:latin typeface="Garamond" pitchFamily="18" charset="0"/>
              </a:rPr>
              <a:t>Περάσαμε μια τραγική νύχτα ─ λάθος, </a:t>
            </a:r>
            <a:endParaRPr lang="en-US" b="1" dirty="0">
              <a:solidFill>
                <a:srgbClr val="FFFF00"/>
              </a:solidFill>
              <a:latin typeface="Garamond" pitchFamily="18" charset="0"/>
            </a:endParaRPr>
          </a:p>
          <a:p>
            <a:r>
              <a:rPr lang="el-GR" b="1" dirty="0">
                <a:solidFill>
                  <a:srgbClr val="FFFF00"/>
                </a:solidFill>
                <a:latin typeface="Garamond" pitchFamily="18" charset="0"/>
              </a:rPr>
              <a:t>πολλές νύχτες…! Ώσπου ένιωσαν </a:t>
            </a:r>
            <a:endParaRPr lang="en-US" b="1" dirty="0">
              <a:solidFill>
                <a:srgbClr val="FFFF00"/>
              </a:solidFill>
              <a:latin typeface="Garamond" pitchFamily="18" charset="0"/>
            </a:endParaRPr>
          </a:p>
          <a:p>
            <a:r>
              <a:rPr lang="el-GR" b="1" dirty="0">
                <a:solidFill>
                  <a:srgbClr val="FFFF00"/>
                </a:solidFill>
                <a:latin typeface="Garamond" pitchFamily="18" charset="0"/>
              </a:rPr>
              <a:t>πως η καταστροφή ήταν οριστική </a:t>
            </a:r>
            <a:endParaRPr lang="en-US" b="1" dirty="0">
              <a:solidFill>
                <a:srgbClr val="FFFF00"/>
              </a:solidFill>
              <a:latin typeface="Garamond" pitchFamily="18" charset="0"/>
            </a:endParaRPr>
          </a:p>
          <a:p>
            <a:r>
              <a:rPr lang="el-GR" b="1" dirty="0">
                <a:solidFill>
                  <a:srgbClr val="FFFF00"/>
                </a:solidFill>
                <a:latin typeface="Garamond" pitchFamily="18" charset="0"/>
              </a:rPr>
              <a:t>και άλλα πήραν το δρόμο της </a:t>
            </a:r>
            <a:endParaRPr lang="en-US" b="1" dirty="0">
              <a:solidFill>
                <a:srgbClr val="FFFF00"/>
              </a:solidFill>
              <a:latin typeface="Garamond" pitchFamily="18" charset="0"/>
            </a:endParaRPr>
          </a:p>
          <a:p>
            <a:r>
              <a:rPr lang="el-GR" b="1" dirty="0">
                <a:solidFill>
                  <a:srgbClr val="FFFF00"/>
                </a:solidFill>
                <a:latin typeface="Garamond" pitchFamily="18" charset="0"/>
              </a:rPr>
              <a:t>προσφυγιάς, άλλα δεν το άντεξαν…! </a:t>
            </a:r>
            <a:endParaRPr lang="en-US" b="1" dirty="0">
              <a:solidFill>
                <a:srgbClr val="FFFF00"/>
              </a:solidFill>
              <a:latin typeface="Garamond" pitchFamily="18" charset="0"/>
            </a:endParaRPr>
          </a:p>
          <a:p>
            <a:r>
              <a:rPr lang="el-GR" b="1" dirty="0">
                <a:solidFill>
                  <a:srgbClr val="FFFF00"/>
                </a:solidFill>
                <a:latin typeface="Garamond" pitchFamily="18" charset="0"/>
              </a:rPr>
              <a:t>Μετρήθηκαν επί τόπου επτακόσια </a:t>
            </a:r>
            <a:endParaRPr lang="en-US" b="1" dirty="0">
              <a:solidFill>
                <a:srgbClr val="FFFF00"/>
              </a:solidFill>
              <a:latin typeface="Garamond" pitchFamily="18" charset="0"/>
            </a:endParaRPr>
          </a:p>
          <a:p>
            <a:r>
              <a:rPr lang="el-GR" b="1" dirty="0">
                <a:solidFill>
                  <a:srgbClr val="FFFF00"/>
                </a:solidFill>
                <a:latin typeface="Garamond" pitchFamily="18" charset="0"/>
              </a:rPr>
              <a:t>νεκρά πουλιά, περίπου χίλια </a:t>
            </a:r>
            <a:endParaRPr lang="en-US" b="1" dirty="0">
              <a:solidFill>
                <a:srgbClr val="FFFF00"/>
              </a:solidFill>
              <a:latin typeface="Garamond" pitchFamily="18" charset="0"/>
            </a:endParaRPr>
          </a:p>
          <a:p>
            <a:r>
              <a:rPr lang="el-GR" b="1" dirty="0">
                <a:solidFill>
                  <a:srgbClr val="FFFF00"/>
                </a:solidFill>
                <a:latin typeface="Garamond" pitchFamily="18" charset="0"/>
              </a:rPr>
              <a:t>στην </a:t>
            </a:r>
            <a:r>
              <a:rPr lang="el-GR" b="1" dirty="0" err="1">
                <a:solidFill>
                  <a:srgbClr val="FFFF00"/>
                </a:solidFill>
                <a:latin typeface="Garamond" pitchFamily="18" charset="0"/>
              </a:rPr>
              <a:t>οδόν</a:t>
            </a:r>
            <a:r>
              <a:rPr lang="el-GR" b="1" dirty="0">
                <a:solidFill>
                  <a:srgbClr val="FFFF00"/>
                </a:solidFill>
                <a:latin typeface="Garamond" pitchFamily="18" charset="0"/>
              </a:rPr>
              <a:t> Θήρας και Σταυροπούλου, </a:t>
            </a:r>
            <a:endParaRPr lang="en-US" b="1" dirty="0">
              <a:solidFill>
                <a:srgbClr val="FFFF00"/>
              </a:solidFill>
              <a:latin typeface="Garamond" pitchFamily="18" charset="0"/>
            </a:endParaRPr>
          </a:p>
          <a:p>
            <a:r>
              <a:rPr lang="el-GR" b="1" dirty="0">
                <a:solidFill>
                  <a:srgbClr val="FFFF00"/>
                </a:solidFill>
                <a:latin typeface="Garamond" pitchFamily="18" charset="0"/>
              </a:rPr>
              <a:t>τετρακόσια τόσα πέρα…! </a:t>
            </a:r>
            <a:endParaRPr lang="en-US" b="1" dirty="0">
              <a:solidFill>
                <a:srgbClr val="FFFF00"/>
              </a:solidFill>
              <a:latin typeface="Garamond" pitchFamily="18" charset="0"/>
            </a:endParaRPr>
          </a:p>
          <a:p>
            <a:endParaRPr lang="en-US" b="1" dirty="0">
              <a:solidFill>
                <a:schemeClr val="bg1"/>
              </a:solidFill>
              <a:latin typeface="Garamond" pitchFamily="18" charset="0"/>
            </a:endParaRPr>
          </a:p>
          <a:p>
            <a:endParaRPr lang="en-US" b="1" dirty="0">
              <a:solidFill>
                <a:schemeClr val="bg1"/>
              </a:solidFill>
              <a:latin typeface="Garamond" pitchFamily="18" charset="0"/>
            </a:endParaRPr>
          </a:p>
          <a:p>
            <a:endParaRPr lang="en-US" b="1" dirty="0">
              <a:solidFill>
                <a:schemeClr val="bg1"/>
              </a:solidFill>
              <a:latin typeface="Garamond" pitchFamily="18" charset="0"/>
            </a:endParaRPr>
          </a:p>
          <a:p>
            <a:endParaRPr lang="el-GR" b="1" dirty="0">
              <a:solidFill>
                <a:schemeClr val="bg1"/>
              </a:solidFill>
              <a:latin typeface="Garamond" pitchFamily="18" charset="0"/>
            </a:endParaRPr>
          </a:p>
          <a:p>
            <a:r>
              <a:rPr lang="el-GR" b="1" dirty="0">
                <a:solidFill>
                  <a:srgbClr val="FFFF00"/>
                </a:solidFill>
                <a:latin typeface="Garamond" pitchFamily="18" charset="0"/>
              </a:rPr>
              <a:t>Ιάκωβος Καμπανέλλης: </a:t>
            </a:r>
            <a:r>
              <a:rPr lang="el-GR" b="1" i="1" dirty="0">
                <a:solidFill>
                  <a:srgbClr val="FFFF00"/>
                </a:solidFill>
                <a:latin typeface="Garamond" pitchFamily="18" charset="0"/>
              </a:rPr>
              <a:t>Ο δρόμος περνά από μέσα</a:t>
            </a:r>
            <a:r>
              <a:rPr lang="el-GR" b="1" dirty="0">
                <a:solidFill>
                  <a:srgbClr val="FFFF00"/>
                </a:solidFill>
                <a:latin typeface="Garamond" pitchFamily="18" charset="0"/>
              </a:rPr>
              <a:t>, </a:t>
            </a:r>
            <a:endParaRPr lang="en-US" b="1" dirty="0">
              <a:solidFill>
                <a:srgbClr val="FFFF00"/>
              </a:solidFill>
              <a:latin typeface="Garamond" pitchFamily="18" charset="0"/>
            </a:endParaRPr>
          </a:p>
          <a:p>
            <a:r>
              <a:rPr lang="el-GR" b="1" dirty="0">
                <a:solidFill>
                  <a:srgbClr val="FFFF00"/>
                </a:solidFill>
                <a:latin typeface="Garamond" pitchFamily="18" charset="0"/>
              </a:rPr>
              <a:t>στον τόμο </a:t>
            </a:r>
            <a:r>
              <a:rPr lang="el-GR" b="1" i="1" dirty="0">
                <a:solidFill>
                  <a:srgbClr val="FFFF00"/>
                </a:solidFill>
                <a:latin typeface="Garamond" pitchFamily="18" charset="0"/>
              </a:rPr>
              <a:t>Θέατρο Ε΄</a:t>
            </a:r>
            <a:r>
              <a:rPr lang="el-GR" b="1" dirty="0">
                <a:solidFill>
                  <a:srgbClr val="FFFF00"/>
                </a:solidFill>
                <a:latin typeface="Garamond" pitchFamily="18" charset="0"/>
              </a:rPr>
              <a:t>, Κέδρος, Αθήνα 1991.</a:t>
            </a:r>
          </a:p>
          <a:p>
            <a:endParaRPr lang="el-GR" b="1" dirty="0">
              <a:solidFill>
                <a:schemeClr val="bg1"/>
              </a:solidFill>
              <a:latin typeface="Garamond"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Αποτέλεσμα εικόνας για εικόνες για Ιάκωβο Καμπανέλλη"/>
          <p:cNvPicPr>
            <a:picLocks noChangeAspect="1" noChangeArrowheads="1"/>
          </p:cNvPicPr>
          <p:nvPr/>
        </p:nvPicPr>
        <p:blipFill>
          <a:blip r:embed="rId2" cstate="print"/>
          <a:srcRect/>
          <a:stretch>
            <a:fillRect/>
          </a:stretch>
        </p:blipFill>
        <p:spPr bwMode="auto">
          <a:xfrm>
            <a:off x="0" y="1"/>
            <a:ext cx="3200400" cy="3352800"/>
          </a:xfrm>
          <a:prstGeom prst="rect">
            <a:avLst/>
          </a:prstGeom>
          <a:solidFill>
            <a:schemeClr val="bg2"/>
          </a:solidFill>
        </p:spPr>
      </p:pic>
      <p:sp>
        <p:nvSpPr>
          <p:cNvPr id="5" name="TextBox 4"/>
          <p:cNvSpPr txBox="1"/>
          <p:nvPr/>
        </p:nvSpPr>
        <p:spPr>
          <a:xfrm>
            <a:off x="3200400" y="0"/>
            <a:ext cx="6046848" cy="5355312"/>
          </a:xfrm>
          <a:prstGeom prst="rect">
            <a:avLst/>
          </a:prstGeom>
          <a:noFill/>
        </p:spPr>
        <p:txBody>
          <a:bodyPr wrap="none" rtlCol="0">
            <a:spAutoFit/>
          </a:bodyPr>
          <a:lstStyle/>
          <a:p>
            <a:r>
              <a:rPr lang="el-GR" b="1" dirty="0">
                <a:latin typeface="Garamond" pitchFamily="18" charset="0"/>
              </a:rPr>
              <a:t>Η αφήγηση αυτή γίνεται στο τέλος της πρώτης κιόλας σκηνής </a:t>
            </a:r>
            <a:endParaRPr lang="en-US" b="1" dirty="0">
              <a:latin typeface="Garamond" pitchFamily="18" charset="0"/>
            </a:endParaRPr>
          </a:p>
          <a:p>
            <a:r>
              <a:rPr lang="el-GR" b="1" dirty="0">
                <a:latin typeface="Garamond" pitchFamily="18" charset="0"/>
              </a:rPr>
              <a:t>της πρώτης πράξης του </a:t>
            </a:r>
            <a:r>
              <a:rPr lang="el-GR" b="1" i="1" dirty="0">
                <a:latin typeface="Garamond" pitchFamily="18" charset="0"/>
              </a:rPr>
              <a:t>Ο δρόμος περνά από μέσα</a:t>
            </a:r>
            <a:r>
              <a:rPr lang="el-GR" b="1" dirty="0">
                <a:latin typeface="Garamond" pitchFamily="18" charset="0"/>
              </a:rPr>
              <a:t>,  ενός έργου </a:t>
            </a:r>
            <a:endParaRPr lang="en-US" b="1" dirty="0">
              <a:latin typeface="Garamond" pitchFamily="18" charset="0"/>
            </a:endParaRPr>
          </a:p>
          <a:p>
            <a:r>
              <a:rPr lang="el-GR" b="1" dirty="0">
                <a:latin typeface="Garamond" pitchFamily="18" charset="0"/>
              </a:rPr>
              <a:t>που βρίθει από προσωποποιήσεις αντικειμένων και </a:t>
            </a:r>
            <a:endParaRPr lang="en-US" b="1" dirty="0">
              <a:latin typeface="Garamond" pitchFamily="18" charset="0"/>
            </a:endParaRPr>
          </a:p>
          <a:p>
            <a:r>
              <a:rPr lang="el-GR" b="1" dirty="0">
                <a:latin typeface="Garamond" pitchFamily="18" charset="0"/>
              </a:rPr>
              <a:t>ανθρωποποιήσεις μη ανθρώπινων ζώων.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Η σκηνή που περιγράφει λιτά ο Καμπανέλλης επέχει θέση </a:t>
            </a:r>
            <a:endParaRPr lang="en-US" b="1" dirty="0">
              <a:latin typeface="Garamond" pitchFamily="18" charset="0"/>
            </a:endParaRPr>
          </a:p>
          <a:p>
            <a:r>
              <a:rPr lang="el-GR" b="1" dirty="0">
                <a:latin typeface="Garamond" pitchFamily="18" charset="0"/>
              </a:rPr>
              <a:t>επιχειρήματος. Ο κύριος Ποριώτης, ευπατρίδης ηλικιωμένος </a:t>
            </a:r>
            <a:endParaRPr lang="en-US" b="1" dirty="0">
              <a:latin typeface="Garamond" pitchFamily="18" charset="0"/>
            </a:endParaRPr>
          </a:p>
          <a:p>
            <a:r>
              <a:rPr lang="el-GR" b="1" dirty="0">
                <a:latin typeface="Garamond" pitchFamily="18" charset="0"/>
              </a:rPr>
              <a:t>άνδρας, προσπαθεί να πείσει τον νεόπλουτο έμπορα για το </a:t>
            </a:r>
            <a:endParaRPr lang="en-US" b="1" dirty="0">
              <a:latin typeface="Garamond" pitchFamily="18" charset="0"/>
            </a:endParaRPr>
          </a:p>
          <a:p>
            <a:r>
              <a:rPr lang="el-GR" b="1" dirty="0">
                <a:latin typeface="Garamond" pitchFamily="18" charset="0"/>
              </a:rPr>
              <a:t>αυτονόητο: ότι </a:t>
            </a:r>
            <a:r>
              <a:rPr lang="el-GR" b="1" dirty="0">
                <a:solidFill>
                  <a:srgbClr val="0070C0"/>
                </a:solidFill>
                <a:latin typeface="Garamond" pitchFamily="18" charset="0"/>
              </a:rPr>
              <a:t>ένα σπίτι δεν είναι ποτέ άδειο</a:t>
            </a:r>
            <a:r>
              <a:rPr lang="el-GR" b="1" dirty="0">
                <a:latin typeface="Garamond" pitchFamily="18" charset="0"/>
              </a:rPr>
              <a:t>, ότι είναι μια </a:t>
            </a:r>
            <a:endParaRPr lang="en-US" b="1" dirty="0">
              <a:latin typeface="Garamond" pitchFamily="18" charset="0"/>
            </a:endParaRPr>
          </a:p>
          <a:p>
            <a:r>
              <a:rPr lang="el-GR" b="1" dirty="0">
                <a:latin typeface="Garamond" pitchFamily="18" charset="0"/>
              </a:rPr>
              <a:t>ανθρώπινη σκηνή που στοιχειώνεται από το παρελθόν,</a:t>
            </a:r>
            <a:endParaRPr lang="en-US" b="1" dirty="0">
              <a:latin typeface="Garamond" pitchFamily="18" charset="0"/>
            </a:endParaRPr>
          </a:p>
          <a:p>
            <a:r>
              <a:rPr lang="el-GR" b="1" dirty="0">
                <a:latin typeface="Garamond" pitchFamily="18" charset="0"/>
              </a:rPr>
              <a:t>ένα </a:t>
            </a:r>
            <a:r>
              <a:rPr lang="el-GR" b="1" dirty="0">
                <a:solidFill>
                  <a:srgbClr val="0070C0"/>
                </a:solidFill>
                <a:latin typeface="Garamond" pitchFamily="18" charset="0"/>
              </a:rPr>
              <a:t>θέατρο αναμνήσεων και βιωμάτων</a:t>
            </a:r>
            <a:r>
              <a:rPr lang="el-GR" b="1" dirty="0">
                <a:latin typeface="Garamond" pitchFamily="18" charset="0"/>
              </a:rPr>
              <a:t>, ένα θέατρο σκιών </a:t>
            </a:r>
            <a:endParaRPr lang="en-US" b="1" dirty="0">
              <a:latin typeface="Garamond" pitchFamily="18" charset="0"/>
            </a:endParaRPr>
          </a:p>
          <a:p>
            <a:r>
              <a:rPr lang="el-GR" b="1" dirty="0">
                <a:latin typeface="Garamond" pitchFamily="18" charset="0"/>
              </a:rPr>
              <a:t>οι οποίες περιφέρονται στα δωμάτια, στους τοίχους και </a:t>
            </a:r>
            <a:endParaRPr lang="en-US" b="1" dirty="0">
              <a:latin typeface="Garamond" pitchFamily="18" charset="0"/>
            </a:endParaRPr>
          </a:p>
          <a:p>
            <a:r>
              <a:rPr lang="el-GR" b="1" dirty="0">
                <a:latin typeface="Garamond" pitchFamily="18" charset="0"/>
              </a:rPr>
              <a:t>στα έπιπλα.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Στη θέση ενός επιχειρήματος λ.χ. </a:t>
            </a:r>
            <a:r>
              <a:rPr lang="el-GR" b="1" dirty="0" err="1">
                <a:latin typeface="Garamond" pitchFamily="18" charset="0"/>
              </a:rPr>
              <a:t>χαϊντεγγεριανού</a:t>
            </a:r>
            <a:r>
              <a:rPr lang="el-GR" b="1" dirty="0">
                <a:latin typeface="Garamond" pitchFamily="18" charset="0"/>
              </a:rPr>
              <a:t> τύπου για τη </a:t>
            </a:r>
            <a:endParaRPr lang="en-US" b="1" dirty="0">
              <a:latin typeface="Garamond" pitchFamily="18" charset="0"/>
            </a:endParaRPr>
          </a:p>
          <a:p>
            <a:r>
              <a:rPr lang="el-GR" b="1" dirty="0">
                <a:latin typeface="Garamond" pitchFamily="18" charset="0"/>
              </a:rPr>
              <a:t>θεμελιώδη διάσταση του </a:t>
            </a:r>
            <a:r>
              <a:rPr lang="el-GR" b="1" dirty="0" err="1">
                <a:latin typeface="Garamond" pitchFamily="18" charset="0"/>
              </a:rPr>
              <a:t>κατοικείν</a:t>
            </a:r>
            <a:r>
              <a:rPr lang="el-GR" b="1" dirty="0">
                <a:latin typeface="Garamond" pitchFamily="18" charset="0"/>
              </a:rPr>
              <a:t> στην εμπειρία της ζωής και </a:t>
            </a:r>
            <a:endParaRPr lang="en-US" b="1" dirty="0">
              <a:latin typeface="Garamond" pitchFamily="18" charset="0"/>
            </a:endParaRPr>
          </a:p>
          <a:p>
            <a:r>
              <a:rPr lang="el-GR" b="1" dirty="0">
                <a:latin typeface="Garamond" pitchFamily="18" charset="0"/>
              </a:rPr>
              <a:t>της κατανόησης του ανθρώπινου </a:t>
            </a:r>
            <a:r>
              <a:rPr lang="el-GR" b="1" i="1" dirty="0">
                <a:latin typeface="Garamond" pitchFamily="18" charset="0"/>
              </a:rPr>
              <a:t>είναι</a:t>
            </a:r>
            <a:r>
              <a:rPr lang="el-GR" b="1" dirty="0">
                <a:latin typeface="Garamond" pitchFamily="18" charset="0"/>
              </a:rPr>
              <a:t> (που μάλλον δεν θα έλεγε</a:t>
            </a:r>
            <a:endParaRPr lang="en-US" b="1" dirty="0">
              <a:latin typeface="Garamond" pitchFamily="18" charset="0"/>
            </a:endParaRPr>
          </a:p>
          <a:p>
            <a:r>
              <a:rPr lang="el-GR" b="1" dirty="0">
                <a:latin typeface="Garamond" pitchFamily="18" charset="0"/>
              </a:rPr>
              <a:t>και πολλά στο ωφελιμιστικό μυαλό του εμπόρου), </a:t>
            </a:r>
            <a:endParaRPr lang="en-US" b="1" dirty="0">
              <a:latin typeface="Garamond" pitchFamily="18" charset="0"/>
            </a:endParaRPr>
          </a:p>
          <a:p>
            <a:r>
              <a:rPr lang="el-GR" b="1" dirty="0">
                <a:latin typeface="Garamond" pitchFamily="18" charset="0"/>
              </a:rPr>
              <a:t>αναλαμβάνει να πείσει η σκηνή.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Αποτέλεσμα εικόνας για εικόνες για Ιάκωβο Καμπανέλλη"/>
          <p:cNvPicPr>
            <a:picLocks noChangeAspect="1" noChangeArrowheads="1"/>
          </p:cNvPicPr>
          <p:nvPr/>
        </p:nvPicPr>
        <p:blipFill>
          <a:blip r:embed="rId2" cstate="print"/>
          <a:srcRect/>
          <a:stretch>
            <a:fillRect/>
          </a:stretch>
        </p:blipFill>
        <p:spPr bwMode="auto">
          <a:xfrm>
            <a:off x="0" y="1"/>
            <a:ext cx="3200400" cy="3352800"/>
          </a:xfrm>
          <a:prstGeom prst="rect">
            <a:avLst/>
          </a:prstGeom>
          <a:solidFill>
            <a:schemeClr val="bg2"/>
          </a:solidFill>
        </p:spPr>
      </p:pic>
      <p:sp>
        <p:nvSpPr>
          <p:cNvPr id="5" name="TextBox 4"/>
          <p:cNvSpPr txBox="1"/>
          <p:nvPr/>
        </p:nvSpPr>
        <p:spPr>
          <a:xfrm>
            <a:off x="3200400" y="0"/>
            <a:ext cx="6141425" cy="5078313"/>
          </a:xfrm>
          <a:prstGeom prst="rect">
            <a:avLst/>
          </a:prstGeom>
          <a:noFill/>
        </p:spPr>
        <p:txBody>
          <a:bodyPr wrap="none" rtlCol="0">
            <a:spAutoFit/>
          </a:bodyPr>
          <a:lstStyle/>
          <a:p>
            <a:r>
              <a:rPr lang="el-GR" b="1" dirty="0">
                <a:latin typeface="Garamond" pitchFamily="18" charset="0"/>
              </a:rPr>
              <a:t>Ο </a:t>
            </a:r>
            <a:r>
              <a:rPr lang="en-US" b="1" dirty="0">
                <a:latin typeface="Garamond" pitchFamily="18" charset="0"/>
              </a:rPr>
              <a:t>Heidegger</a:t>
            </a:r>
            <a:r>
              <a:rPr lang="el-GR" b="1" dirty="0">
                <a:latin typeface="Garamond" pitchFamily="18" charset="0"/>
              </a:rPr>
              <a:t> θα έλεγε ότι «το </a:t>
            </a:r>
            <a:r>
              <a:rPr lang="el-GR" b="1" dirty="0" err="1">
                <a:latin typeface="Garamond" pitchFamily="18" charset="0"/>
              </a:rPr>
              <a:t>κατοικείν</a:t>
            </a:r>
            <a:r>
              <a:rPr lang="el-GR" b="1" dirty="0">
                <a:latin typeface="Garamond" pitchFamily="18" charset="0"/>
              </a:rPr>
              <a:t> επισυμβαίνει» όταν, </a:t>
            </a:r>
            <a:endParaRPr lang="en-US" b="1" dirty="0">
              <a:latin typeface="Garamond" pitchFamily="18" charset="0"/>
            </a:endParaRPr>
          </a:p>
          <a:p>
            <a:r>
              <a:rPr lang="el-GR" b="1" dirty="0">
                <a:latin typeface="Garamond" pitchFamily="18" charset="0"/>
              </a:rPr>
              <a:t>μέσω της διαμονής πλησίον των πραγμάτων, προστατεύεται η </a:t>
            </a:r>
            <a:endParaRPr lang="en-US" b="1" dirty="0">
              <a:latin typeface="Garamond" pitchFamily="18" charset="0"/>
            </a:endParaRPr>
          </a:p>
          <a:p>
            <a:r>
              <a:rPr lang="el-GR" b="1" dirty="0">
                <a:latin typeface="Garamond" pitchFamily="18" charset="0"/>
              </a:rPr>
              <a:t>ουσία ενός τετράπτυχου έργου, ήτοι η διάσωση της γης, η </a:t>
            </a:r>
            <a:endParaRPr lang="en-US" b="1" dirty="0">
              <a:latin typeface="Garamond" pitchFamily="18" charset="0"/>
            </a:endParaRPr>
          </a:p>
          <a:p>
            <a:r>
              <a:rPr lang="el-GR" b="1" dirty="0">
                <a:latin typeface="Garamond" pitchFamily="18" charset="0"/>
              </a:rPr>
              <a:t>δεξίωση του ουρανού, η προσδοκία των θεοτήτων και η </a:t>
            </a:r>
            <a:endParaRPr lang="en-US" b="1" dirty="0">
              <a:latin typeface="Garamond" pitchFamily="18" charset="0"/>
            </a:endParaRPr>
          </a:p>
          <a:p>
            <a:r>
              <a:rPr lang="el-GR" b="1" dirty="0">
                <a:latin typeface="Garamond" pitchFamily="18" charset="0"/>
              </a:rPr>
              <a:t>προσαγωγή των θνητών στη δυνατότητα του θανάτου. </a:t>
            </a:r>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a:p>
            <a:r>
              <a:rPr lang="el-GR" b="1" dirty="0">
                <a:latin typeface="Garamond" pitchFamily="18" charset="0"/>
              </a:rPr>
              <a:t>Ο Καμπανέλλης προτιμά τη σκηνή της λεύκας και των πουλιών. </a:t>
            </a:r>
            <a:endParaRPr lang="en-US" b="1" dirty="0">
              <a:latin typeface="Garamond" pitchFamily="18" charset="0"/>
            </a:endParaRPr>
          </a:p>
          <a:p>
            <a:r>
              <a:rPr lang="el-GR" b="1" dirty="0">
                <a:latin typeface="Garamond" pitchFamily="18" charset="0"/>
              </a:rPr>
              <a:t>Θνητά επίσης όντα τα πουλιά μετατρέπουν το επιβλητικό δέντρο </a:t>
            </a:r>
            <a:endParaRPr lang="en-US" b="1" dirty="0">
              <a:latin typeface="Garamond" pitchFamily="18" charset="0"/>
            </a:endParaRPr>
          </a:p>
          <a:p>
            <a:r>
              <a:rPr lang="el-GR" b="1" dirty="0">
                <a:latin typeface="Garamond" pitchFamily="18" charset="0"/>
              </a:rPr>
              <a:t>σε σπίτι και το κατοικούν ομού, σε μια ελεύθερη συγκατοίκηση </a:t>
            </a:r>
            <a:endParaRPr lang="en-US" b="1" dirty="0">
              <a:latin typeface="Garamond" pitchFamily="18" charset="0"/>
            </a:endParaRPr>
          </a:p>
          <a:p>
            <a:r>
              <a:rPr lang="el-GR" b="1" dirty="0">
                <a:latin typeface="Garamond" pitchFamily="18" charset="0"/>
              </a:rPr>
              <a:t>κάτω από τους ουρανούς και τις θεότητες (καθώς το δέντρο αυτό </a:t>
            </a:r>
            <a:endParaRPr lang="en-US" b="1" dirty="0">
              <a:latin typeface="Garamond" pitchFamily="18" charset="0"/>
            </a:endParaRPr>
          </a:p>
          <a:p>
            <a:r>
              <a:rPr lang="el-GR" b="1" dirty="0">
                <a:latin typeface="Garamond" pitchFamily="18" charset="0"/>
              </a:rPr>
              <a:t>μπορεί να υψώνεται ακόμα και στα 50 μέτρα), σε μια </a:t>
            </a:r>
            <a:endParaRPr lang="en-US" b="1" dirty="0">
              <a:latin typeface="Garamond" pitchFamily="18" charset="0"/>
            </a:endParaRPr>
          </a:p>
          <a:p>
            <a:r>
              <a:rPr lang="el-GR" b="1" dirty="0" err="1">
                <a:solidFill>
                  <a:srgbClr val="0070C0"/>
                </a:solidFill>
                <a:latin typeface="Garamond" pitchFamily="18" charset="0"/>
              </a:rPr>
              <a:t>απροϋπόθετη</a:t>
            </a:r>
            <a:r>
              <a:rPr lang="el-GR" b="1" dirty="0">
                <a:solidFill>
                  <a:srgbClr val="0070C0"/>
                </a:solidFill>
                <a:latin typeface="Garamond" pitchFamily="18" charset="0"/>
              </a:rPr>
              <a:t> φιλοξενία </a:t>
            </a:r>
            <a:r>
              <a:rPr lang="el-GR" b="1" dirty="0">
                <a:latin typeface="Garamond" pitchFamily="18" charset="0"/>
              </a:rPr>
              <a:t>ξένων επισκεπτών και χωρίς αξιώσεις </a:t>
            </a:r>
            <a:endParaRPr lang="en-US" b="1" dirty="0">
              <a:latin typeface="Garamond" pitchFamily="18" charset="0"/>
            </a:endParaRPr>
          </a:p>
          <a:p>
            <a:r>
              <a:rPr lang="el-GR" b="1" dirty="0">
                <a:latin typeface="Garamond" pitchFamily="18" charset="0"/>
              </a:rPr>
              <a:t>ιδιοκτησίας ή χρησικτησίας, εάν κρίνουμε από τον υπερβολικά </a:t>
            </a:r>
            <a:endParaRPr lang="en-US" b="1" dirty="0">
              <a:latin typeface="Garamond" pitchFamily="18" charset="0"/>
            </a:endParaRPr>
          </a:p>
          <a:p>
            <a:r>
              <a:rPr lang="el-GR" b="1" dirty="0">
                <a:latin typeface="Garamond" pitchFamily="18" charset="0"/>
              </a:rPr>
              <a:t>μεγάλο αριθμό τους. </a:t>
            </a:r>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p:txBody>
      </p:sp>
      <p:sp>
        <p:nvSpPr>
          <p:cNvPr id="4" name="TextBox 3"/>
          <p:cNvSpPr txBox="1"/>
          <p:nvPr/>
        </p:nvSpPr>
        <p:spPr>
          <a:xfrm>
            <a:off x="-76200" y="4486870"/>
            <a:ext cx="9437199" cy="923330"/>
          </a:xfrm>
          <a:prstGeom prst="rect">
            <a:avLst/>
          </a:prstGeom>
          <a:noFill/>
        </p:spPr>
        <p:txBody>
          <a:bodyPr wrap="none" rtlCol="0">
            <a:spAutoFit/>
          </a:bodyPr>
          <a:lstStyle/>
          <a:p>
            <a:r>
              <a:rPr lang="el-GR" b="1" dirty="0">
                <a:latin typeface="Garamond" pitchFamily="18" charset="0"/>
              </a:rPr>
              <a:t>Πράγματι τα πουλιά που επιστρέφουν το σούρουπο είναι χιλιάδες και η αντίδρασή τους στην απουσία </a:t>
            </a:r>
            <a:endParaRPr lang="en-US" b="1" dirty="0">
              <a:latin typeface="Garamond" pitchFamily="18" charset="0"/>
            </a:endParaRPr>
          </a:p>
          <a:p>
            <a:r>
              <a:rPr lang="el-GR" b="1" dirty="0">
                <a:latin typeface="Garamond" pitchFamily="18" charset="0"/>
              </a:rPr>
              <a:t>του δέντρου-κατοικίας τους περιγράφεται με ανθρώπινους όρους: απόγνωση, αλλοφροσύνη και ένα </a:t>
            </a:r>
            <a:endParaRPr lang="en-US" b="1" dirty="0">
              <a:latin typeface="Garamond" pitchFamily="18" charset="0"/>
            </a:endParaRPr>
          </a:p>
          <a:p>
            <a:r>
              <a:rPr lang="el-GR" b="1" dirty="0">
                <a:latin typeface="Garamond" pitchFamily="18" charset="0"/>
              </a:rPr>
              <a:t>παρατεταμένο, οξύ πένθος που κρατάει πολλές νύχτες. Γιατί πένθος;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Αποτέλεσμα εικόνας για εικόνες για Ιάκωβο Καμπανέλλη"/>
          <p:cNvPicPr>
            <a:picLocks noChangeAspect="1" noChangeArrowheads="1"/>
          </p:cNvPicPr>
          <p:nvPr/>
        </p:nvPicPr>
        <p:blipFill>
          <a:blip r:embed="rId2" cstate="print"/>
          <a:srcRect/>
          <a:stretch>
            <a:fillRect/>
          </a:stretch>
        </p:blipFill>
        <p:spPr bwMode="auto">
          <a:xfrm>
            <a:off x="0" y="1"/>
            <a:ext cx="3200400" cy="3352800"/>
          </a:xfrm>
          <a:prstGeom prst="rect">
            <a:avLst/>
          </a:prstGeom>
          <a:solidFill>
            <a:schemeClr val="bg2"/>
          </a:solidFill>
        </p:spPr>
      </p:pic>
      <p:sp>
        <p:nvSpPr>
          <p:cNvPr id="5" name="TextBox 4"/>
          <p:cNvSpPr txBox="1"/>
          <p:nvPr/>
        </p:nvSpPr>
        <p:spPr>
          <a:xfrm>
            <a:off x="3200400" y="0"/>
            <a:ext cx="6135013" cy="5078313"/>
          </a:xfrm>
          <a:prstGeom prst="rect">
            <a:avLst/>
          </a:prstGeom>
          <a:noFill/>
        </p:spPr>
        <p:txBody>
          <a:bodyPr wrap="none" rtlCol="0">
            <a:spAutoFit/>
          </a:bodyPr>
          <a:lstStyle/>
          <a:p>
            <a:r>
              <a:rPr lang="el-GR" b="1" dirty="0">
                <a:latin typeface="Garamond" pitchFamily="18" charset="0"/>
              </a:rPr>
              <a:t>Μαζί με το σπίτι τους χάνεται και ένα μέρος της ζωής τους, αλλά </a:t>
            </a:r>
            <a:endParaRPr lang="en-US" b="1" dirty="0">
              <a:latin typeface="Garamond" pitchFamily="18" charset="0"/>
            </a:endParaRPr>
          </a:p>
          <a:p>
            <a:r>
              <a:rPr lang="el-GR" b="1" dirty="0">
                <a:latin typeface="Garamond" pitchFamily="18" charset="0"/>
              </a:rPr>
              <a:t>αυτό που χάνεται δεν είναι μόνο ένα «πράγμα», αλλά ένα </a:t>
            </a:r>
            <a:endParaRPr lang="en-US" b="1" dirty="0">
              <a:latin typeface="Garamond" pitchFamily="18" charset="0"/>
            </a:endParaRPr>
          </a:p>
          <a:p>
            <a:r>
              <a:rPr lang="el-GR" b="1" dirty="0">
                <a:solidFill>
                  <a:srgbClr val="0070C0"/>
                </a:solidFill>
                <a:latin typeface="Garamond" pitchFamily="18" charset="0"/>
              </a:rPr>
              <a:t>έμψυχο</a:t>
            </a:r>
            <a:r>
              <a:rPr lang="el-GR" b="1" dirty="0">
                <a:latin typeface="Garamond" pitchFamily="18" charset="0"/>
              </a:rPr>
              <a:t> ον, που ζει και αναπτύσσεται μαζί με τα πουλιά. Για να </a:t>
            </a:r>
            <a:endParaRPr lang="en-US" b="1" dirty="0">
              <a:latin typeface="Garamond" pitchFamily="18" charset="0"/>
            </a:endParaRPr>
          </a:p>
          <a:p>
            <a:r>
              <a:rPr lang="el-GR" b="1" dirty="0">
                <a:latin typeface="Garamond" pitchFamily="18" charset="0"/>
              </a:rPr>
              <a:t>χαθεί πρέπει να το ξεριζώσεις, να το αποκόψεις από τη ζωή και </a:t>
            </a:r>
            <a:endParaRPr lang="en-US" b="1" dirty="0">
              <a:latin typeface="Garamond" pitchFamily="18" charset="0"/>
            </a:endParaRPr>
          </a:p>
          <a:p>
            <a:r>
              <a:rPr lang="el-GR" b="1" dirty="0">
                <a:latin typeface="Garamond" pitchFamily="18" charset="0"/>
              </a:rPr>
              <a:t>μετά να το μεταφέρεις με «ένα φορτηγό μακρύ σαν βαγόνι </a:t>
            </a:r>
            <a:endParaRPr lang="en-US" b="1" dirty="0">
              <a:latin typeface="Garamond" pitchFamily="18" charset="0"/>
            </a:endParaRPr>
          </a:p>
          <a:p>
            <a:r>
              <a:rPr lang="el-GR" b="1" dirty="0">
                <a:latin typeface="Garamond" pitchFamily="18" charset="0"/>
              </a:rPr>
              <a:t>τραίνου…», ίσως σαν ένα από εκείνα τα βαγόνια που μετέφεραν </a:t>
            </a:r>
            <a:endParaRPr lang="en-US" b="1" dirty="0">
              <a:latin typeface="Garamond" pitchFamily="18" charset="0"/>
            </a:endParaRPr>
          </a:p>
          <a:p>
            <a:r>
              <a:rPr lang="el-GR" b="1" dirty="0">
                <a:latin typeface="Garamond" pitchFamily="18" charset="0"/>
              </a:rPr>
              <a:t>άλλα ξεριζωμένα πλάσματα στα στρατόπεδα εξόντωσης και που </a:t>
            </a:r>
            <a:endParaRPr lang="en-US" b="1" dirty="0">
              <a:latin typeface="Garamond" pitchFamily="18" charset="0"/>
            </a:endParaRPr>
          </a:p>
          <a:p>
            <a:r>
              <a:rPr lang="el-GR" b="1" dirty="0">
                <a:latin typeface="Garamond" pitchFamily="18" charset="0"/>
              </a:rPr>
              <a:t>ο συγγραφέας θα πρέπει εδώ να θυμάται σε μια ριπή του χρόνου.</a:t>
            </a:r>
            <a:endParaRPr lang="en-US" b="1" dirty="0">
              <a:latin typeface="Garamond" pitchFamily="18" charset="0"/>
            </a:endParaRPr>
          </a:p>
          <a:p>
            <a:r>
              <a:rPr lang="el-GR" b="1" dirty="0">
                <a:latin typeface="Garamond" pitchFamily="18" charset="0"/>
              </a:rPr>
              <a:t> </a:t>
            </a:r>
            <a:endParaRPr lang="en-US" b="1" dirty="0">
              <a:latin typeface="Garamond" pitchFamily="18" charset="0"/>
            </a:endParaRPr>
          </a:p>
          <a:p>
            <a:r>
              <a:rPr lang="el-GR" b="1" dirty="0">
                <a:latin typeface="Garamond" pitchFamily="18" charset="0"/>
              </a:rPr>
              <a:t>Τα πουλιά λοιπόν πενθούν το δέντρο-κατοικία-σύντροφό τους </a:t>
            </a:r>
            <a:endParaRPr lang="en-US" b="1" dirty="0">
              <a:latin typeface="Garamond" pitchFamily="18" charset="0"/>
            </a:endParaRPr>
          </a:p>
          <a:p>
            <a:r>
              <a:rPr lang="el-GR" b="1" dirty="0">
                <a:latin typeface="Garamond" pitchFamily="18" charset="0"/>
              </a:rPr>
              <a:t>και </a:t>
            </a:r>
            <a:r>
              <a:rPr lang="el-GR" b="1" i="1" dirty="0">
                <a:latin typeface="Garamond" pitchFamily="18" charset="0"/>
              </a:rPr>
              <a:t>αποδημούν</a:t>
            </a:r>
            <a:r>
              <a:rPr lang="el-GR" b="1" dirty="0">
                <a:latin typeface="Garamond" pitchFamily="18" charset="0"/>
              </a:rPr>
              <a:t>, κυριολεκτικά και μεταφορικά (ο συγγραφέας </a:t>
            </a:r>
            <a:endParaRPr lang="en-US" b="1" dirty="0">
              <a:latin typeface="Garamond" pitchFamily="18" charset="0"/>
            </a:endParaRPr>
          </a:p>
          <a:p>
            <a:r>
              <a:rPr lang="el-GR" b="1" dirty="0">
                <a:latin typeface="Garamond" pitchFamily="18" charset="0"/>
              </a:rPr>
              <a:t>πρέπει να πλημμυρίζεται από αναμνήσεις, έστω και λαθραίες,  </a:t>
            </a:r>
            <a:endParaRPr lang="en-US" b="1" dirty="0">
              <a:latin typeface="Garamond" pitchFamily="18" charset="0"/>
            </a:endParaRPr>
          </a:p>
          <a:p>
            <a:r>
              <a:rPr lang="el-GR" b="1" dirty="0">
                <a:latin typeface="Garamond" pitchFamily="18" charset="0"/>
              </a:rPr>
              <a:t>καθώς δεν γράφει «μεταναστεύουν», αλλά «πήραν το δρόμο της </a:t>
            </a:r>
            <a:endParaRPr lang="en-US" b="1" dirty="0">
              <a:latin typeface="Garamond" pitchFamily="18" charset="0"/>
            </a:endParaRPr>
          </a:p>
          <a:p>
            <a:r>
              <a:rPr lang="el-GR" b="1" dirty="0">
                <a:latin typeface="Garamond" pitchFamily="18" charset="0"/>
              </a:rPr>
              <a:t>προσφυγιάς»), πεθαίνουν ή αφήνονται να πεθάνουν, όπως </a:t>
            </a:r>
            <a:endParaRPr lang="en-US" b="1" dirty="0">
              <a:latin typeface="Garamond" pitchFamily="18" charset="0"/>
            </a:endParaRPr>
          </a:p>
          <a:p>
            <a:r>
              <a:rPr lang="el-GR" b="1" dirty="0">
                <a:latin typeface="Garamond" pitchFamily="18" charset="0"/>
              </a:rPr>
              <a:t>μπορούμε να εικάσουμε.</a:t>
            </a:r>
          </a:p>
          <a:p>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Αποτέλεσμα εικόνας για εικόνες για Ιάκωβο Καμπανέλλη"/>
          <p:cNvPicPr>
            <a:picLocks noChangeAspect="1" noChangeArrowheads="1"/>
          </p:cNvPicPr>
          <p:nvPr/>
        </p:nvPicPr>
        <p:blipFill>
          <a:blip r:embed="rId2" cstate="print"/>
          <a:srcRect/>
          <a:stretch>
            <a:fillRect/>
          </a:stretch>
        </p:blipFill>
        <p:spPr bwMode="auto">
          <a:xfrm>
            <a:off x="0" y="1"/>
            <a:ext cx="3200400" cy="3352800"/>
          </a:xfrm>
          <a:prstGeom prst="rect">
            <a:avLst/>
          </a:prstGeom>
          <a:solidFill>
            <a:schemeClr val="bg2"/>
          </a:solidFill>
        </p:spPr>
      </p:pic>
      <p:sp>
        <p:nvSpPr>
          <p:cNvPr id="5" name="TextBox 4"/>
          <p:cNvSpPr txBox="1"/>
          <p:nvPr/>
        </p:nvSpPr>
        <p:spPr>
          <a:xfrm>
            <a:off x="3200400" y="0"/>
            <a:ext cx="6072368" cy="3693319"/>
          </a:xfrm>
          <a:prstGeom prst="rect">
            <a:avLst/>
          </a:prstGeom>
          <a:noFill/>
        </p:spPr>
        <p:txBody>
          <a:bodyPr wrap="none" rtlCol="0">
            <a:spAutoFit/>
          </a:bodyPr>
          <a:lstStyle/>
          <a:p>
            <a:r>
              <a:rPr lang="el-GR" b="1" dirty="0">
                <a:latin typeface="Garamond" pitchFamily="18" charset="0"/>
              </a:rPr>
              <a:t>Δεν είναι ιδιαίτερα δύσκολο να καταλάβει κανείς το </a:t>
            </a:r>
            <a:r>
              <a:rPr lang="el-GR" b="1" dirty="0" err="1">
                <a:solidFill>
                  <a:srgbClr val="0070C0"/>
                </a:solidFill>
                <a:latin typeface="Garamond" pitchFamily="18" charset="0"/>
              </a:rPr>
              <a:t>οριοφιλικό</a:t>
            </a:r>
            <a:r>
              <a:rPr lang="el-GR" b="1" dirty="0">
                <a:solidFill>
                  <a:srgbClr val="0070C0"/>
                </a:solidFill>
                <a:latin typeface="Garamond" pitchFamily="18" charset="0"/>
              </a:rPr>
              <a:t> </a:t>
            </a:r>
            <a:endParaRPr lang="en-US" b="1" dirty="0">
              <a:solidFill>
                <a:srgbClr val="0070C0"/>
              </a:solidFill>
              <a:latin typeface="Garamond" pitchFamily="18" charset="0"/>
            </a:endParaRPr>
          </a:p>
          <a:p>
            <a:r>
              <a:rPr lang="el-GR" b="1" dirty="0">
                <a:solidFill>
                  <a:srgbClr val="0070C0"/>
                </a:solidFill>
                <a:latin typeface="Garamond" pitchFamily="18" charset="0"/>
              </a:rPr>
              <a:t>τοπίο</a:t>
            </a:r>
            <a:r>
              <a:rPr lang="el-GR" b="1" dirty="0">
                <a:latin typeface="Garamond" pitchFamily="18" charset="0"/>
              </a:rPr>
              <a:t> που διαμορφώνεται εδώ.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Στη φιλοσοφική γραφή του </a:t>
            </a:r>
            <a:r>
              <a:rPr lang="en-US" b="1" dirty="0" err="1">
                <a:latin typeface="Garamond" pitchFamily="18" charset="0"/>
              </a:rPr>
              <a:t>Adorno</a:t>
            </a:r>
            <a:r>
              <a:rPr lang="en-US" b="1" dirty="0">
                <a:latin typeface="Garamond" pitchFamily="18" charset="0"/>
              </a:rPr>
              <a:t> </a:t>
            </a:r>
            <a:r>
              <a:rPr lang="el-GR" b="1" dirty="0">
                <a:latin typeface="Garamond" pitchFamily="18" charset="0"/>
              </a:rPr>
              <a:t>το επιχείρημα αναστέλλεται </a:t>
            </a:r>
            <a:endParaRPr lang="en-US" b="1" dirty="0">
              <a:latin typeface="Garamond" pitchFamily="18" charset="0"/>
            </a:endParaRPr>
          </a:p>
          <a:p>
            <a:r>
              <a:rPr lang="el-GR" b="1" dirty="0">
                <a:latin typeface="Garamond" pitchFamily="18" charset="0"/>
              </a:rPr>
              <a:t>για να προταχθεί το βλέμμα του θανάσιμα λαβωμένου ζώου.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Στη δραματουργική γραφή του Καμπανέλλη το επιχείρημα </a:t>
            </a:r>
            <a:endParaRPr lang="en-US" b="1" dirty="0">
              <a:latin typeface="Garamond" pitchFamily="18" charset="0"/>
            </a:endParaRPr>
          </a:p>
          <a:p>
            <a:r>
              <a:rPr lang="el-GR" b="1" dirty="0">
                <a:latin typeface="Garamond" pitchFamily="18" charset="0"/>
              </a:rPr>
              <a:t>αντικαθίσταται από τη σκηνή της λεύκας και των πουλιών. </a:t>
            </a:r>
            <a:endParaRPr lang="en-US" b="1" dirty="0">
              <a:latin typeface="Garamond" pitchFamily="18" charset="0"/>
            </a:endParaRPr>
          </a:p>
          <a:p>
            <a:r>
              <a:rPr lang="el-GR" b="1" dirty="0">
                <a:latin typeface="Garamond" pitchFamily="18" charset="0"/>
              </a:rPr>
              <a:t>Υπάρχει εδώ η δομή μιας </a:t>
            </a:r>
            <a:r>
              <a:rPr lang="el-GR" b="1" dirty="0">
                <a:solidFill>
                  <a:srgbClr val="0070C0"/>
                </a:solidFill>
                <a:latin typeface="Garamond" pitchFamily="18" charset="0"/>
              </a:rPr>
              <a:t>αλληγορίας</a:t>
            </a:r>
            <a:r>
              <a:rPr lang="el-GR" b="1" dirty="0">
                <a:latin typeface="Garamond" pitchFamily="18" charset="0"/>
              </a:rPr>
              <a:t> (όπου το σπίτι είναι το </a:t>
            </a:r>
            <a:endParaRPr lang="en-US" b="1" dirty="0">
              <a:latin typeface="Garamond" pitchFamily="18" charset="0"/>
            </a:endParaRPr>
          </a:p>
          <a:p>
            <a:r>
              <a:rPr lang="el-GR" b="1" dirty="0">
                <a:latin typeface="Garamond" pitchFamily="18" charset="0"/>
              </a:rPr>
              <a:t>δέντρο και όπου οι άνθρωποι είναι τα πουλιά), η οποία </a:t>
            </a:r>
            <a:endParaRPr lang="en-US" b="1" dirty="0">
              <a:latin typeface="Garamond" pitchFamily="18" charset="0"/>
            </a:endParaRPr>
          </a:p>
          <a:p>
            <a:r>
              <a:rPr lang="el-GR" b="1" dirty="0">
                <a:latin typeface="Garamond" pitchFamily="18" charset="0"/>
              </a:rPr>
              <a:t>απομακρύνει και ταυτόχρονα συν-πλησιάζει το ανθρώπινο και το </a:t>
            </a:r>
            <a:endParaRPr lang="en-US" b="1" dirty="0">
              <a:latin typeface="Garamond" pitchFamily="18" charset="0"/>
            </a:endParaRPr>
          </a:p>
          <a:p>
            <a:r>
              <a:rPr lang="el-GR" b="1" dirty="0">
                <a:latin typeface="Garamond" pitchFamily="18" charset="0"/>
              </a:rPr>
              <a:t>ζωικό. </a:t>
            </a:r>
            <a:endParaRPr lang="en-US" b="1" dirty="0">
              <a:latin typeface="Garamond" pitchFamily="18" charset="0"/>
            </a:endParaRPr>
          </a:p>
          <a:p>
            <a:endParaRPr lang="en-US" b="1" dirty="0">
              <a:latin typeface="Garamond" pitchFamily="18" charset="0"/>
            </a:endParaRPr>
          </a:p>
        </p:txBody>
      </p:sp>
      <p:sp>
        <p:nvSpPr>
          <p:cNvPr id="4" name="TextBox 3"/>
          <p:cNvSpPr txBox="1"/>
          <p:nvPr/>
        </p:nvSpPr>
        <p:spPr>
          <a:xfrm>
            <a:off x="0" y="3581400"/>
            <a:ext cx="63809570" cy="3139321"/>
          </a:xfrm>
          <a:prstGeom prst="rect">
            <a:avLst/>
          </a:prstGeom>
          <a:noFill/>
        </p:spPr>
        <p:txBody>
          <a:bodyPr wrap="square" rtlCol="0">
            <a:spAutoFit/>
          </a:bodyPr>
          <a:lstStyle/>
          <a:p>
            <a:r>
              <a:rPr lang="el-GR" b="1" dirty="0">
                <a:latin typeface="Garamond" pitchFamily="18" charset="0"/>
              </a:rPr>
              <a:t>Η απομάκρυνση προκύπτει άμεσα από το </a:t>
            </a:r>
            <a:r>
              <a:rPr lang="el-GR" b="1" i="1" dirty="0">
                <a:latin typeface="Garamond" pitchFamily="18" charset="0"/>
              </a:rPr>
              <a:t>άλλο</a:t>
            </a:r>
            <a:r>
              <a:rPr lang="el-GR" b="1" dirty="0">
                <a:latin typeface="Garamond" pitchFamily="18" charset="0"/>
              </a:rPr>
              <a:t> της </a:t>
            </a:r>
            <a:r>
              <a:rPr lang="el-GR" b="1" i="1" dirty="0" err="1">
                <a:latin typeface="Garamond" pitchFamily="18" charset="0"/>
              </a:rPr>
              <a:t>αλλη</a:t>
            </a:r>
            <a:r>
              <a:rPr lang="el-GR" b="1" dirty="0">
                <a:latin typeface="Garamond" pitchFamily="18" charset="0"/>
              </a:rPr>
              <a:t>-</a:t>
            </a:r>
            <a:r>
              <a:rPr lang="el-GR" b="1" dirty="0" err="1">
                <a:latin typeface="Garamond" pitchFamily="18" charset="0"/>
              </a:rPr>
              <a:t>γορίας</a:t>
            </a:r>
            <a:r>
              <a:rPr lang="el-GR" b="1" dirty="0">
                <a:latin typeface="Garamond" pitchFamily="18" charset="0"/>
              </a:rPr>
              <a:t>, από τη διαφορά του αναφερομένου </a:t>
            </a:r>
            <a:endParaRPr lang="en-US" b="1" dirty="0">
              <a:latin typeface="Garamond" pitchFamily="18" charset="0"/>
            </a:endParaRPr>
          </a:p>
          <a:p>
            <a:r>
              <a:rPr lang="el-GR" b="1" dirty="0">
                <a:latin typeface="Garamond" pitchFamily="18" charset="0"/>
              </a:rPr>
              <a:t>νοήματος που εισάγει ο λόγος: μιλώ για κάτι (για την ανθρώπινη κατοικία) μέσω κάποιου </a:t>
            </a:r>
            <a:r>
              <a:rPr lang="el-GR" b="1" i="1" dirty="0">
                <a:latin typeface="Garamond" pitchFamily="18" charset="0"/>
              </a:rPr>
              <a:t>άλλου </a:t>
            </a:r>
            <a:endParaRPr lang="en-US" b="1" i="1" dirty="0">
              <a:latin typeface="Garamond" pitchFamily="18" charset="0"/>
            </a:endParaRPr>
          </a:p>
          <a:p>
            <a:r>
              <a:rPr lang="el-GR" b="1" dirty="0">
                <a:latin typeface="Garamond" pitchFamily="18" charset="0"/>
              </a:rPr>
              <a:t>(της φωλιάς του πουλιού), άρα αυτό το άλλο δεν ταυτίζεται με τον αρχικό στόχο μου, αλλά δεν </a:t>
            </a:r>
            <a:endParaRPr lang="en-US" b="1" dirty="0">
              <a:latin typeface="Garamond" pitchFamily="18" charset="0"/>
            </a:endParaRPr>
          </a:p>
          <a:p>
            <a:r>
              <a:rPr lang="el-GR" b="1" dirty="0">
                <a:latin typeface="Garamond" pitchFamily="18" charset="0"/>
              </a:rPr>
              <a:t>μπορεί και να διακριθεί εντελώς από αυτόν.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Πέραν όμως της αλληγορικής δομής, η </a:t>
            </a:r>
            <a:r>
              <a:rPr lang="el-GR" b="1" dirty="0" err="1">
                <a:latin typeface="Garamond" pitchFamily="18" charset="0"/>
              </a:rPr>
              <a:t>οριοφιλία</a:t>
            </a:r>
            <a:r>
              <a:rPr lang="el-GR" b="1" dirty="0">
                <a:latin typeface="Garamond" pitchFamily="18" charset="0"/>
              </a:rPr>
              <a:t> προκύπτει και από το γεγονός ότι στο αστικό </a:t>
            </a:r>
            <a:endParaRPr lang="en-US" b="1" dirty="0">
              <a:latin typeface="Garamond" pitchFamily="18" charset="0"/>
            </a:endParaRPr>
          </a:p>
          <a:p>
            <a:r>
              <a:rPr lang="el-GR" b="1" dirty="0">
                <a:latin typeface="Garamond" pitchFamily="18" charset="0"/>
              </a:rPr>
              <a:t>σκηνικό του έργου παρεισφρέουν συνεχώς, αλλά παραμένουν αόρατα, διάφορα έμβια όντα που </a:t>
            </a:r>
            <a:endParaRPr lang="en-US" b="1" dirty="0">
              <a:latin typeface="Garamond" pitchFamily="18" charset="0"/>
            </a:endParaRPr>
          </a:p>
          <a:p>
            <a:r>
              <a:rPr lang="el-GR" b="1" dirty="0">
                <a:latin typeface="Garamond" pitchFamily="18" charset="0"/>
              </a:rPr>
              <a:t>συγκατοικούν με τους ανθρώπους, τους παρατηρούν, τους μαθαίνουν και μιμούνται τη συμπεριφορά </a:t>
            </a:r>
            <a:endParaRPr lang="en-US" b="1" dirty="0">
              <a:latin typeface="Garamond" pitchFamily="18" charset="0"/>
            </a:endParaRPr>
          </a:p>
          <a:p>
            <a:r>
              <a:rPr lang="el-GR" b="1" dirty="0">
                <a:latin typeface="Garamond" pitchFamily="18" charset="0"/>
              </a:rPr>
              <a:t>τους. Η σκηνή των πουλιών αποτελεί την κλιμάκωση αυτής της συμβίωσης και την αποκορύφωση </a:t>
            </a:r>
            <a:endParaRPr lang="en-US" b="1" dirty="0">
              <a:latin typeface="Garamond" pitchFamily="18" charset="0"/>
            </a:endParaRPr>
          </a:p>
          <a:p>
            <a:r>
              <a:rPr lang="el-GR" b="1" dirty="0">
                <a:latin typeface="Garamond" pitchFamily="18" charset="0"/>
              </a:rPr>
              <a:t>στη διαδικασία ανθρωποποίησής τους.</a:t>
            </a:r>
            <a:endParaRPr lang="en-US" b="1" dirty="0">
              <a:latin typeface="Garamond" pitchFamily="18" charset="0"/>
            </a:endParaRP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6146" name="Picture 2" descr="C:\Users\user\Pictures\Διάφορα\Παιδί-ζώο.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9144000" cy="6858000"/>
          </a:xfrm>
          <a:prstGeom prst="rect">
            <a:avLst/>
          </a:prstGeom>
          <a:noFill/>
        </p:spPr>
      </p:pic>
      <p:sp>
        <p:nvSpPr>
          <p:cNvPr id="4" name="TextBox 3"/>
          <p:cNvSpPr txBox="1"/>
          <p:nvPr/>
        </p:nvSpPr>
        <p:spPr>
          <a:xfrm>
            <a:off x="0" y="-163056"/>
            <a:ext cx="9144000" cy="7109639"/>
          </a:xfrm>
          <a:prstGeom prst="rect">
            <a:avLst/>
          </a:prstGeom>
          <a:noFill/>
        </p:spPr>
        <p:txBody>
          <a:bodyPr wrap="square" rtlCol="0">
            <a:spAutoFit/>
          </a:bodyPr>
          <a:lstStyle/>
          <a:p>
            <a:r>
              <a:rPr lang="el-GR" sz="2400" b="1" dirty="0">
                <a:solidFill>
                  <a:schemeClr val="bg1"/>
                </a:solidFill>
                <a:latin typeface="Garamond" pitchFamily="18" charset="0"/>
              </a:rPr>
              <a:t>Στην πρώτη περίπτωση</a:t>
            </a:r>
            <a:r>
              <a:rPr lang="en-US" sz="2400" b="1" dirty="0">
                <a:solidFill>
                  <a:schemeClr val="bg1"/>
                </a:solidFill>
                <a:latin typeface="Garamond" pitchFamily="18" charset="0"/>
              </a:rPr>
              <a:t>,</a:t>
            </a:r>
            <a:r>
              <a:rPr lang="el-GR" sz="2400" b="1" dirty="0">
                <a:solidFill>
                  <a:schemeClr val="bg1"/>
                </a:solidFill>
                <a:latin typeface="Garamond" pitchFamily="18" charset="0"/>
              </a:rPr>
              <a:t> συγκεφαλαιώνει (και επιφορτίζεται με) </a:t>
            </a:r>
            <a:r>
              <a:rPr lang="el-GR" sz="2400" b="1" i="1" dirty="0">
                <a:solidFill>
                  <a:schemeClr val="bg1"/>
                </a:solidFill>
                <a:latin typeface="Garamond" pitchFamily="18" charset="0"/>
              </a:rPr>
              <a:t>ό,τι υπερβαίνει</a:t>
            </a:r>
            <a:r>
              <a:rPr lang="el-GR" sz="2400" b="1" dirty="0">
                <a:solidFill>
                  <a:schemeClr val="bg1"/>
                </a:solidFill>
                <a:latin typeface="Garamond" pitchFamily="18" charset="0"/>
              </a:rPr>
              <a:t> (ή υποτίθεται ότι υπερβαίνει), άρα συμπεριλαμβάνει, ο άνθρωπος στην ύπαρξή του, το οποίο θα μπορούσαμε να αποκαλέσουμε </a:t>
            </a:r>
            <a:r>
              <a:rPr lang="el-GR" sz="2400" b="1" dirty="0" err="1">
                <a:solidFill>
                  <a:srgbClr val="FFC000"/>
                </a:solidFill>
                <a:latin typeface="Garamond" pitchFamily="18" charset="0"/>
              </a:rPr>
              <a:t>ζωικότητα</a:t>
            </a:r>
            <a:r>
              <a:rPr lang="el-GR" sz="2400" b="1" dirty="0">
                <a:solidFill>
                  <a:schemeClr val="bg1"/>
                </a:solidFill>
                <a:latin typeface="Garamond" pitchFamily="18" charset="0"/>
              </a:rPr>
              <a:t> (</a:t>
            </a:r>
            <a:r>
              <a:rPr lang="en-US" sz="2400" b="1" dirty="0" err="1">
                <a:solidFill>
                  <a:schemeClr val="bg1"/>
                </a:solidFill>
                <a:latin typeface="Garamond" pitchFamily="18" charset="0"/>
              </a:rPr>
              <a:t>animalit</a:t>
            </a:r>
            <a:r>
              <a:rPr lang="el-GR" sz="2400" b="1" dirty="0">
                <a:solidFill>
                  <a:schemeClr val="bg1"/>
                </a:solidFill>
                <a:latin typeface="Garamond" pitchFamily="18" charset="0"/>
              </a:rPr>
              <a:t>é)· στη δεύτερη περίπτωση</a:t>
            </a:r>
            <a:r>
              <a:rPr lang="en-US" sz="2400" b="1" dirty="0">
                <a:solidFill>
                  <a:schemeClr val="bg1"/>
                </a:solidFill>
                <a:latin typeface="Garamond" pitchFamily="18" charset="0"/>
              </a:rPr>
              <a:t>,</a:t>
            </a:r>
            <a:r>
              <a:rPr lang="el-GR" sz="2400" b="1" dirty="0">
                <a:solidFill>
                  <a:schemeClr val="bg1"/>
                </a:solidFill>
                <a:latin typeface="Garamond" pitchFamily="18" charset="0"/>
              </a:rPr>
              <a:t> εκφράζει συμβολικά </a:t>
            </a:r>
            <a:r>
              <a:rPr lang="el-GR" sz="2400" b="1" i="1" dirty="0">
                <a:solidFill>
                  <a:schemeClr val="bg1"/>
                </a:solidFill>
                <a:latin typeface="Garamond" pitchFamily="18" charset="0"/>
              </a:rPr>
              <a:t>αυτό που είναι</a:t>
            </a:r>
            <a:r>
              <a:rPr lang="el-GR" sz="2400" b="1" dirty="0">
                <a:solidFill>
                  <a:schemeClr val="bg1"/>
                </a:solidFill>
                <a:latin typeface="Garamond" pitchFamily="18" charset="0"/>
              </a:rPr>
              <a:t> στη βάση της ύπαρξής του, δηλαδή τη </a:t>
            </a:r>
            <a:r>
              <a:rPr lang="el-GR" sz="2400" b="1" dirty="0">
                <a:solidFill>
                  <a:srgbClr val="FFC000"/>
                </a:solidFill>
                <a:latin typeface="Garamond" pitchFamily="18" charset="0"/>
              </a:rPr>
              <a:t>ζωτικότητά</a:t>
            </a:r>
            <a:r>
              <a:rPr lang="el-GR" sz="2400" b="1" dirty="0">
                <a:solidFill>
                  <a:schemeClr val="bg1"/>
                </a:solidFill>
                <a:latin typeface="Garamond" pitchFamily="18" charset="0"/>
              </a:rPr>
              <a:t> του (</a:t>
            </a:r>
            <a:r>
              <a:rPr lang="en-US" sz="2400" b="1" dirty="0" err="1">
                <a:solidFill>
                  <a:schemeClr val="bg1"/>
                </a:solidFill>
                <a:latin typeface="Garamond" pitchFamily="18" charset="0"/>
              </a:rPr>
              <a:t>vitalit</a:t>
            </a:r>
            <a:r>
              <a:rPr lang="el-GR" sz="2400" b="1" dirty="0">
                <a:solidFill>
                  <a:schemeClr val="bg1"/>
                </a:solidFill>
                <a:latin typeface="Garamond" pitchFamily="18" charset="0"/>
              </a:rPr>
              <a:t>é).</a:t>
            </a:r>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endParaRPr lang="en-US" sz="2400" b="1" dirty="0">
              <a:solidFill>
                <a:schemeClr val="bg1"/>
              </a:solidFill>
              <a:latin typeface="Garamond" pitchFamily="18" charset="0"/>
            </a:endParaRPr>
          </a:p>
          <a:p>
            <a:r>
              <a:rPr lang="el-GR" sz="2400" b="1" dirty="0">
                <a:solidFill>
                  <a:schemeClr val="bg1"/>
                </a:solidFill>
                <a:latin typeface="Garamond" pitchFamily="18" charset="0"/>
              </a:rPr>
              <a:t> Και στις δύο περιπτώσεις όμως συγκροτεί έναν από τους κατ’ εξοχήν τόπους της </a:t>
            </a:r>
            <a:r>
              <a:rPr lang="el-GR" sz="2400" b="1" dirty="0">
                <a:solidFill>
                  <a:srgbClr val="FFC000"/>
                </a:solidFill>
                <a:latin typeface="Garamond" pitchFamily="18" charset="0"/>
              </a:rPr>
              <a:t>ετερότητας</a:t>
            </a:r>
            <a:r>
              <a:rPr lang="el-GR" sz="2400" b="1" dirty="0">
                <a:solidFill>
                  <a:schemeClr val="bg1"/>
                </a:solidFill>
                <a:latin typeface="Garamond"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solidFill>
                  <a:srgbClr val="C00000"/>
                </a:solidFill>
                <a:latin typeface="Garamond" pitchFamily="18" charset="0"/>
              </a:rPr>
              <a:t>Σκηνή Β. Η ενανθρώπιση του γορίλα</a:t>
            </a:r>
            <a:endParaRPr lang="el-GR" dirty="0">
              <a:solidFill>
                <a:srgbClr val="C00000"/>
              </a:solidFill>
              <a:latin typeface="Garamond" pitchFamily="18" charset="0"/>
            </a:endParaRPr>
          </a:p>
        </p:txBody>
      </p:sp>
      <p:sp>
        <p:nvSpPr>
          <p:cNvPr id="3" name="Subtitle 2"/>
          <p:cNvSpPr>
            <a:spLocks noGrp="1"/>
          </p:cNvSpPr>
          <p:nvPr>
            <p:ph type="subTitle" idx="1"/>
          </p:nvPr>
        </p:nvSpPr>
        <p:spPr>
          <a:xfrm>
            <a:off x="0" y="2743200"/>
            <a:ext cx="9144000" cy="5638800"/>
          </a:xfrm>
          <a:solidFill>
            <a:schemeClr val="bg2"/>
          </a:solidFill>
        </p:spPr>
        <p:txBody>
          <a:bodyPr>
            <a:normAutofit/>
          </a:bodyPr>
          <a:lstStyle/>
          <a:p>
            <a:r>
              <a:rPr lang="el-GR" sz="2800" b="1" dirty="0">
                <a:solidFill>
                  <a:schemeClr val="tx1"/>
                </a:solidFill>
                <a:latin typeface="Garamond" pitchFamily="18" charset="0"/>
              </a:rPr>
              <a:t>Κείμενο που ανήκει τόσο στον </a:t>
            </a:r>
            <a:r>
              <a:rPr lang="el-GR" sz="2800" b="1" dirty="0" err="1">
                <a:solidFill>
                  <a:schemeClr val="tx1"/>
                </a:solidFill>
                <a:latin typeface="Garamond" pitchFamily="18" charset="0"/>
              </a:rPr>
              <a:t>ανθρωποζωολογικό</a:t>
            </a:r>
            <a:r>
              <a:rPr lang="el-GR" sz="2800" b="1" dirty="0">
                <a:solidFill>
                  <a:schemeClr val="tx1"/>
                </a:solidFill>
                <a:latin typeface="Garamond" pitchFamily="18" charset="0"/>
              </a:rPr>
              <a:t> θεματικό κύκλο, όσο και σε εκείνον της εξειδικευμένης επιστημονικής γνώσης και των </a:t>
            </a:r>
            <a:r>
              <a:rPr lang="el-GR" sz="2800" b="1" dirty="0" err="1">
                <a:solidFill>
                  <a:schemeClr val="tx1"/>
                </a:solidFill>
                <a:latin typeface="Garamond" pitchFamily="18" charset="0"/>
              </a:rPr>
              <a:t>διακυβευμάτων</a:t>
            </a:r>
            <a:r>
              <a:rPr lang="el-GR" sz="2800" b="1" dirty="0">
                <a:solidFill>
                  <a:schemeClr val="tx1"/>
                </a:solidFill>
                <a:latin typeface="Garamond" pitchFamily="18" charset="0"/>
              </a:rPr>
              <a:t> της, μαζί με τον </a:t>
            </a:r>
            <a:r>
              <a:rPr lang="el-GR" sz="2800" b="1" i="1" dirty="0">
                <a:solidFill>
                  <a:schemeClr val="tx1"/>
                </a:solidFill>
                <a:latin typeface="Garamond" pitchFamily="18" charset="0"/>
              </a:rPr>
              <a:t>Γαλιλαίο</a:t>
            </a:r>
            <a:r>
              <a:rPr lang="el-GR" sz="2800" b="1" dirty="0">
                <a:solidFill>
                  <a:schemeClr val="tx1"/>
                </a:solidFill>
                <a:latin typeface="Garamond" pitchFamily="18" charset="0"/>
              </a:rPr>
              <a:t> του </a:t>
            </a:r>
            <a:r>
              <a:rPr lang="en-US" sz="2800" b="1" dirty="0">
                <a:solidFill>
                  <a:schemeClr val="tx1"/>
                </a:solidFill>
                <a:latin typeface="Garamond" pitchFamily="18" charset="0"/>
              </a:rPr>
              <a:t>Brecht</a:t>
            </a:r>
            <a:r>
              <a:rPr lang="el-GR" sz="2800" b="1" dirty="0">
                <a:solidFill>
                  <a:schemeClr val="tx1"/>
                </a:solidFill>
                <a:latin typeface="Garamond" pitchFamily="18" charset="0"/>
              </a:rPr>
              <a:t>, τους </a:t>
            </a:r>
            <a:r>
              <a:rPr lang="el-GR" sz="2800" b="1" i="1" dirty="0">
                <a:solidFill>
                  <a:schemeClr val="tx1"/>
                </a:solidFill>
                <a:latin typeface="Garamond" pitchFamily="18" charset="0"/>
              </a:rPr>
              <a:t>Φυσικούς</a:t>
            </a:r>
            <a:r>
              <a:rPr lang="el-GR" sz="2800" b="1" dirty="0">
                <a:solidFill>
                  <a:schemeClr val="tx1"/>
                </a:solidFill>
                <a:latin typeface="Garamond" pitchFamily="18" charset="0"/>
              </a:rPr>
              <a:t> του </a:t>
            </a:r>
            <a:r>
              <a:rPr lang="el-GR" sz="2800" b="1" dirty="0" err="1">
                <a:solidFill>
                  <a:schemeClr val="tx1"/>
                </a:solidFill>
                <a:latin typeface="Garamond" pitchFamily="18" charset="0"/>
              </a:rPr>
              <a:t>Friedrich</a:t>
            </a:r>
            <a:r>
              <a:rPr lang="el-GR" sz="2800" b="1" dirty="0">
                <a:solidFill>
                  <a:schemeClr val="tx1"/>
                </a:solidFill>
                <a:latin typeface="Garamond" pitchFamily="18" charset="0"/>
              </a:rPr>
              <a:t> </a:t>
            </a:r>
            <a:r>
              <a:rPr lang="el-GR" sz="2800" b="1" dirty="0" err="1">
                <a:solidFill>
                  <a:schemeClr val="tx1"/>
                </a:solidFill>
                <a:latin typeface="Garamond" pitchFamily="18" charset="0"/>
              </a:rPr>
              <a:t>Dürrenmatt</a:t>
            </a:r>
            <a:r>
              <a:rPr lang="el-GR" sz="2800" b="1" dirty="0">
                <a:solidFill>
                  <a:schemeClr val="tx1"/>
                </a:solidFill>
                <a:latin typeface="Garamond" pitchFamily="18" charset="0"/>
              </a:rPr>
              <a:t>, την </a:t>
            </a:r>
            <a:r>
              <a:rPr lang="el-GR" sz="2800" b="1" i="1" dirty="0">
                <a:solidFill>
                  <a:schemeClr val="tx1"/>
                </a:solidFill>
                <a:latin typeface="Garamond" pitchFamily="18" charset="0"/>
              </a:rPr>
              <a:t>Υπόθεση </a:t>
            </a:r>
            <a:r>
              <a:rPr lang="en-US" sz="2800" b="1" i="1" dirty="0">
                <a:solidFill>
                  <a:schemeClr val="tx1"/>
                </a:solidFill>
                <a:latin typeface="Garamond" pitchFamily="18" charset="0"/>
              </a:rPr>
              <a:t>Oppenheimer</a:t>
            </a:r>
            <a:r>
              <a:rPr lang="el-GR" sz="2800" b="1" dirty="0">
                <a:solidFill>
                  <a:schemeClr val="tx1"/>
                </a:solidFill>
                <a:latin typeface="Garamond" pitchFamily="18" charset="0"/>
              </a:rPr>
              <a:t> του </a:t>
            </a:r>
            <a:r>
              <a:rPr lang="en-US" sz="2800" b="1" dirty="0">
                <a:solidFill>
                  <a:schemeClr val="tx1"/>
                </a:solidFill>
                <a:latin typeface="Garamond" pitchFamily="18" charset="0"/>
              </a:rPr>
              <a:t>Peter Weiss</a:t>
            </a:r>
            <a:r>
              <a:rPr lang="el-GR" sz="2800" b="1" dirty="0">
                <a:solidFill>
                  <a:schemeClr val="tx1"/>
                </a:solidFill>
                <a:latin typeface="Garamond" pitchFamily="18" charset="0"/>
              </a:rPr>
              <a:t> ή το </a:t>
            </a:r>
            <a:r>
              <a:rPr lang="el-GR" sz="2800" b="1" i="1" dirty="0" err="1">
                <a:solidFill>
                  <a:schemeClr val="tx1"/>
                </a:solidFill>
                <a:latin typeface="Garamond" pitchFamily="18" charset="0"/>
              </a:rPr>
              <a:t>Proof</a:t>
            </a:r>
            <a:r>
              <a:rPr lang="el-GR" sz="2800" b="1" dirty="0">
                <a:solidFill>
                  <a:schemeClr val="tx1"/>
                </a:solidFill>
                <a:latin typeface="Garamond" pitchFamily="18" charset="0"/>
              </a:rPr>
              <a:t> του </a:t>
            </a:r>
            <a:r>
              <a:rPr lang="el-GR" sz="2800" b="1" dirty="0" err="1">
                <a:solidFill>
                  <a:schemeClr val="tx1"/>
                </a:solidFill>
                <a:latin typeface="Garamond" pitchFamily="18" charset="0"/>
              </a:rPr>
              <a:t>David</a:t>
            </a:r>
            <a:r>
              <a:rPr lang="el-GR" sz="2800" b="1" dirty="0">
                <a:solidFill>
                  <a:schemeClr val="tx1"/>
                </a:solidFill>
                <a:latin typeface="Garamond" pitchFamily="18" charset="0"/>
              </a:rPr>
              <a:t> </a:t>
            </a:r>
            <a:r>
              <a:rPr lang="el-GR" sz="2800" b="1" dirty="0" err="1">
                <a:solidFill>
                  <a:schemeClr val="tx1"/>
                </a:solidFill>
                <a:latin typeface="Garamond" pitchFamily="18" charset="0"/>
              </a:rPr>
              <a:t>Auburn</a:t>
            </a:r>
            <a:r>
              <a:rPr lang="el-GR" sz="2800" b="1" dirty="0">
                <a:solidFill>
                  <a:schemeClr val="tx1"/>
                </a:solidFill>
                <a:latin typeface="Garamond"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6858000"/>
          </a:xfrm>
          <a:solidFill>
            <a:schemeClr val="bg2"/>
          </a:solidFill>
        </p:spPr>
        <p:txBody>
          <a:bodyPr/>
          <a:lstStyle/>
          <a:p>
            <a:endParaRPr lang="el-GR" dirty="0"/>
          </a:p>
        </p:txBody>
      </p:sp>
      <p:sp>
        <p:nvSpPr>
          <p:cNvPr id="5" name="Subtitle 4"/>
          <p:cNvSpPr>
            <a:spLocks noGrp="1"/>
          </p:cNvSpPr>
          <p:nvPr>
            <p:ph type="subTitle" idx="1"/>
          </p:nvPr>
        </p:nvSpPr>
        <p:spPr>
          <a:xfrm>
            <a:off x="0" y="0"/>
            <a:ext cx="9144000" cy="6858000"/>
          </a:xfrm>
        </p:spPr>
        <p:txBody>
          <a:bodyPr>
            <a:normAutofit fontScale="77500" lnSpcReduction="20000"/>
          </a:bodyPr>
          <a:lstStyle/>
          <a:p>
            <a:r>
              <a:rPr lang="el-GR" b="1" dirty="0">
                <a:solidFill>
                  <a:schemeClr val="tx1"/>
                </a:solidFill>
                <a:latin typeface="Garamond" pitchFamily="18" charset="0"/>
              </a:rPr>
              <a:t>Οι δύο κύκλοι συνδέονται στη μορφή ενός γορίλα, τον οποίο ένας επιστήμονας αγοράζει από τον ζωολογικό κήπο και εγκαθιστά στο σπίτι του, προκειμένου να του εμπιστευθεί όλες τις έρευνές του στην ατομική ενέργεια και να τον καταστήσει στενό συνεργάτη του. Στη σκηνή αυτήν αναδύονται δύο μορφές: ο γερμανός ψυχολόγος </a:t>
            </a:r>
            <a:r>
              <a:rPr lang="el-GR" b="1" dirty="0" err="1">
                <a:solidFill>
                  <a:schemeClr val="tx1"/>
                </a:solidFill>
                <a:latin typeface="Garamond" pitchFamily="18" charset="0"/>
              </a:rPr>
              <a:t>Wolfgang</a:t>
            </a:r>
            <a:r>
              <a:rPr lang="el-GR" b="1" dirty="0">
                <a:solidFill>
                  <a:schemeClr val="tx1"/>
                </a:solidFill>
                <a:latin typeface="Garamond" pitchFamily="18" charset="0"/>
              </a:rPr>
              <a:t> </a:t>
            </a:r>
            <a:r>
              <a:rPr lang="el-GR" b="1" dirty="0" err="1">
                <a:solidFill>
                  <a:schemeClr val="tx1"/>
                </a:solidFill>
                <a:latin typeface="Garamond" pitchFamily="18" charset="0"/>
              </a:rPr>
              <a:t>Köhler</a:t>
            </a:r>
            <a:r>
              <a:rPr lang="el-GR" b="1" dirty="0">
                <a:solidFill>
                  <a:schemeClr val="tx1"/>
                </a:solidFill>
                <a:latin typeface="Garamond" pitchFamily="18" charset="0"/>
              </a:rPr>
              <a:t>, ο οποίος, με την έρευνά του στα πρωτεύοντα θηλαστικά, μπορεί να λειτουργήσει εδώ ως σαφής συνεκδοχή των επιστημονικών θεωριών και των ερευνητικών πειραμάτων για τη μετακίνηση της διαχωριστικής γραμμής μεταξύ ανθρώπινων και μη ανθρώπινων ζώων και βεβαίως ο </a:t>
            </a:r>
            <a:r>
              <a:rPr lang="en-US" b="1" dirty="0">
                <a:solidFill>
                  <a:schemeClr val="tx1"/>
                </a:solidFill>
                <a:latin typeface="Garamond" pitchFamily="18" charset="0"/>
              </a:rPr>
              <a:t>Franz Kafka </a:t>
            </a:r>
            <a:r>
              <a:rPr lang="el-GR" b="1" dirty="0">
                <a:solidFill>
                  <a:schemeClr val="tx1"/>
                </a:solidFill>
                <a:latin typeface="Garamond" pitchFamily="18" charset="0"/>
              </a:rPr>
              <a:t>με τον περιβόητο Κόκκινο </a:t>
            </a:r>
            <a:r>
              <a:rPr lang="el-GR" b="1" dirty="0" err="1">
                <a:solidFill>
                  <a:schemeClr val="tx1"/>
                </a:solidFill>
                <a:latin typeface="Garamond" pitchFamily="18" charset="0"/>
              </a:rPr>
              <a:t>Πέτερ</a:t>
            </a:r>
            <a:r>
              <a:rPr lang="el-GR" b="1" dirty="0">
                <a:solidFill>
                  <a:schemeClr val="tx1"/>
                </a:solidFill>
                <a:latin typeface="Garamond" pitchFamily="18" charset="0"/>
              </a:rPr>
              <a:t> στο διήγημά του </a:t>
            </a:r>
            <a:r>
              <a:rPr lang="el-GR" b="1" i="1" dirty="0">
                <a:solidFill>
                  <a:schemeClr val="tx1"/>
                </a:solidFill>
                <a:latin typeface="Garamond" pitchFamily="18" charset="0"/>
              </a:rPr>
              <a:t>Αναφορά προς μια ακαδημία</a:t>
            </a:r>
            <a:r>
              <a:rPr lang="el-GR" b="1" dirty="0">
                <a:solidFill>
                  <a:schemeClr val="tx1"/>
                </a:solidFill>
                <a:latin typeface="Garamond" pitchFamily="18" charset="0"/>
              </a:rPr>
              <a:t> (1917), με αξιοσημείωτη θεατρική σταδιοδρομία. </a:t>
            </a:r>
            <a:endParaRPr lang="en-US" b="1" dirty="0">
              <a:solidFill>
                <a:schemeClr val="tx1"/>
              </a:solidFill>
              <a:latin typeface="Garamond" pitchFamily="18" charset="0"/>
            </a:endParaRPr>
          </a:p>
          <a:p>
            <a:r>
              <a:rPr lang="el-GR" b="1" dirty="0">
                <a:solidFill>
                  <a:schemeClr val="tx1"/>
                </a:solidFill>
                <a:latin typeface="Garamond" pitchFamily="18" charset="0"/>
              </a:rPr>
              <a:t>Η διαφορά είναι ότι ο Κόκκινος </a:t>
            </a:r>
            <a:r>
              <a:rPr lang="el-GR" b="1" dirty="0" err="1">
                <a:solidFill>
                  <a:schemeClr val="tx1"/>
                </a:solidFill>
                <a:latin typeface="Garamond" pitchFamily="18" charset="0"/>
              </a:rPr>
              <a:t>Πέτερ</a:t>
            </a:r>
            <a:r>
              <a:rPr lang="el-GR" b="1" dirty="0">
                <a:solidFill>
                  <a:schemeClr val="tx1"/>
                </a:solidFill>
                <a:latin typeface="Garamond" pitchFamily="18" charset="0"/>
              </a:rPr>
              <a:t> οδηγείται στο να υποστεί τη διαδικασία </a:t>
            </a:r>
            <a:r>
              <a:rPr lang="el-GR" b="1" dirty="0" err="1">
                <a:solidFill>
                  <a:schemeClr val="tx1"/>
                </a:solidFill>
                <a:latin typeface="Garamond" pitchFamily="18" charset="0"/>
              </a:rPr>
              <a:t>ανθρωπομορφοποίησής</a:t>
            </a:r>
            <a:r>
              <a:rPr lang="el-GR" b="1" dirty="0">
                <a:solidFill>
                  <a:schemeClr val="tx1"/>
                </a:solidFill>
                <a:latin typeface="Garamond" pitchFamily="18" charset="0"/>
              </a:rPr>
              <a:t> του προκειμένου να επιβιώσει στον ανθρώπινο κόσμο και έξω από το περιβάλλον ενός ζωολογικού κήπου, ενώ ο Αδάμ στο </a:t>
            </a:r>
            <a:r>
              <a:rPr lang="el-GR" b="1" dirty="0" err="1">
                <a:solidFill>
                  <a:schemeClr val="tx1"/>
                </a:solidFill>
                <a:latin typeface="Garamond" pitchFamily="18" charset="0"/>
              </a:rPr>
              <a:t>καμπανελλικό</a:t>
            </a:r>
            <a:r>
              <a:rPr lang="el-GR" b="1" dirty="0">
                <a:solidFill>
                  <a:schemeClr val="tx1"/>
                </a:solidFill>
                <a:latin typeface="Garamond" pitchFamily="18" charset="0"/>
              </a:rPr>
              <a:t> κείμενο αρέσκεται σε αυτό που κάνει. Και στις δύο περιπτώσεις ένας στρατηγικός ανθρωπισμός ωθεί δύο πρωτεύοντα θηλαστικά να υπερβούν τη διαχωριστική γραμμή, αφού ένας </a:t>
            </a:r>
            <a:r>
              <a:rPr lang="el-GR" b="1" dirty="0" err="1">
                <a:solidFill>
                  <a:schemeClr val="tx1"/>
                </a:solidFill>
                <a:latin typeface="Garamond" pitchFamily="18" charset="0"/>
              </a:rPr>
              <a:t>Köhler</a:t>
            </a:r>
            <a:r>
              <a:rPr lang="el-GR" b="1" dirty="0">
                <a:solidFill>
                  <a:schemeClr val="tx1"/>
                </a:solidFill>
                <a:latin typeface="Garamond" pitchFamily="18" charset="0"/>
              </a:rPr>
              <a:t> μελετά πάντα έναν Κόκκινο </a:t>
            </a:r>
            <a:r>
              <a:rPr lang="el-GR" b="1" dirty="0" err="1">
                <a:solidFill>
                  <a:schemeClr val="tx1"/>
                </a:solidFill>
                <a:latin typeface="Garamond" pitchFamily="18" charset="0"/>
              </a:rPr>
              <a:t>Πέτερ</a:t>
            </a:r>
            <a:r>
              <a:rPr lang="el-GR" b="1" dirty="0">
                <a:solidFill>
                  <a:schemeClr val="tx1"/>
                </a:solidFill>
                <a:latin typeface="Garamond" pitchFamily="18" charset="0"/>
              </a:rPr>
              <a:t> και η ανθρωπολογική μηχανή βρίσκεται πάντα σε λειτουργία.</a:t>
            </a:r>
          </a:p>
          <a:p>
            <a:endParaRPr lang="el-GR" b="1" dirty="0">
              <a:solidFill>
                <a:schemeClr val="tx1"/>
              </a:solidFill>
              <a:latin typeface="Garamond"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6858000"/>
          </a:xfrm>
          <a:solidFill>
            <a:schemeClr val="bg2"/>
          </a:solidFill>
        </p:spPr>
        <p:txBody>
          <a:bodyPr/>
          <a:lstStyle/>
          <a:p>
            <a:endParaRPr lang="el-GR" dirty="0"/>
          </a:p>
        </p:txBody>
      </p:sp>
      <p:sp>
        <p:nvSpPr>
          <p:cNvPr id="5" name="Subtitle 4"/>
          <p:cNvSpPr>
            <a:spLocks noGrp="1"/>
          </p:cNvSpPr>
          <p:nvPr>
            <p:ph type="subTitle" idx="1"/>
          </p:nvPr>
        </p:nvSpPr>
        <p:spPr>
          <a:xfrm>
            <a:off x="0" y="0"/>
            <a:ext cx="9144000" cy="6858000"/>
          </a:xfrm>
        </p:spPr>
        <p:txBody>
          <a:bodyPr>
            <a:normAutofit/>
          </a:bodyPr>
          <a:lstStyle/>
          <a:p>
            <a:endParaRPr lang="el-GR" b="1" dirty="0">
              <a:solidFill>
                <a:schemeClr val="tx1"/>
              </a:solidFill>
              <a:latin typeface="Garamond" pitchFamily="18" charset="0"/>
            </a:endParaRPr>
          </a:p>
        </p:txBody>
      </p:sp>
      <p:pic>
        <p:nvPicPr>
          <p:cNvPr id="1026"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6958013" cy="7315200"/>
          </a:xfrm>
          <a:prstGeom prst="rect">
            <a:avLst/>
          </a:prstGeom>
          <a:noFill/>
          <a:ln w="9525">
            <a:noFill/>
            <a:miter lim="800000"/>
            <a:headEnd/>
            <a:tailEnd/>
          </a:ln>
        </p:spPr>
      </p:pic>
      <p:sp>
        <p:nvSpPr>
          <p:cNvPr id="6" name="TextBox 5"/>
          <p:cNvSpPr txBox="1"/>
          <p:nvPr/>
        </p:nvSpPr>
        <p:spPr>
          <a:xfrm>
            <a:off x="7086600" y="914400"/>
            <a:ext cx="2171557" cy="923330"/>
          </a:xfrm>
          <a:prstGeom prst="rect">
            <a:avLst/>
          </a:prstGeom>
          <a:noFill/>
        </p:spPr>
        <p:txBody>
          <a:bodyPr wrap="none" rtlCol="0">
            <a:spAutoFit/>
          </a:bodyPr>
          <a:lstStyle/>
          <a:p>
            <a:r>
              <a:rPr lang="fr-FR" dirty="0"/>
              <a:t>Jacob </a:t>
            </a:r>
            <a:r>
              <a:rPr lang="fr-FR" dirty="0" err="1"/>
              <a:t>at</a:t>
            </a:r>
            <a:r>
              <a:rPr lang="fr-FR" dirty="0"/>
              <a:t> </a:t>
            </a:r>
            <a:r>
              <a:rPr lang="fr-FR" dirty="0" err="1"/>
              <a:t>Hagenbeck’s</a:t>
            </a:r>
            <a:endParaRPr lang="fr-FR" dirty="0"/>
          </a:p>
          <a:p>
            <a:r>
              <a:rPr lang="fr-FR" dirty="0"/>
              <a:t>Animal Park, </a:t>
            </a:r>
          </a:p>
          <a:p>
            <a:r>
              <a:rPr lang="el-GR" dirty="0"/>
              <a:t>1908.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8382000"/>
          </a:xfrm>
          <a:solidFill>
            <a:schemeClr val="bg2"/>
          </a:solidFill>
        </p:spPr>
        <p:txBody>
          <a:bodyPr>
            <a:normAutofit/>
          </a:bodyPr>
          <a:lstStyle/>
          <a:p>
            <a:r>
              <a:rPr lang="el-GR" b="1" dirty="0">
                <a:solidFill>
                  <a:schemeClr val="tx1"/>
                </a:solidFill>
                <a:latin typeface="Garamond" pitchFamily="18" charset="0"/>
              </a:rPr>
              <a:t>Σε αυτό το πρωτοποριακό για την εποχή του κείμενο θα μπορούσε κανείς να εντοπίσει μια παρωδιακή </a:t>
            </a:r>
            <a:r>
              <a:rPr lang="el-GR" b="1" dirty="0" err="1">
                <a:solidFill>
                  <a:schemeClr val="tx1"/>
                </a:solidFill>
                <a:latin typeface="Garamond" pitchFamily="18" charset="0"/>
              </a:rPr>
              <a:t>παρανάγνωση</a:t>
            </a:r>
            <a:r>
              <a:rPr lang="el-GR" b="1" dirty="0">
                <a:solidFill>
                  <a:schemeClr val="tx1"/>
                </a:solidFill>
                <a:latin typeface="Garamond" pitchFamily="18" charset="0"/>
              </a:rPr>
              <a:t> της </a:t>
            </a:r>
            <a:r>
              <a:rPr lang="el-GR" b="1" dirty="0" err="1">
                <a:solidFill>
                  <a:schemeClr val="tx1"/>
                </a:solidFill>
                <a:latin typeface="Garamond" pitchFamily="18" charset="0"/>
              </a:rPr>
              <a:t>χαϊντεγγεριανής</a:t>
            </a:r>
            <a:r>
              <a:rPr lang="el-GR" b="1" dirty="0">
                <a:solidFill>
                  <a:schemeClr val="tx1"/>
                </a:solidFill>
                <a:latin typeface="Garamond" pitchFamily="18" charset="0"/>
              </a:rPr>
              <a:t> θέσης ότι  «το όριο δεν είναι αυτό στο οποίο κάτι σταματά, αλλά […] εκείνο απ’ όπου κάτι αρχίζει να </a:t>
            </a:r>
            <a:r>
              <a:rPr lang="el-GR" b="1" dirty="0" err="1">
                <a:solidFill>
                  <a:schemeClr val="tx1"/>
                </a:solidFill>
                <a:latin typeface="Garamond" pitchFamily="18" charset="0"/>
              </a:rPr>
              <a:t>εκδιπλώνει</a:t>
            </a:r>
            <a:r>
              <a:rPr lang="el-GR" b="1" dirty="0">
                <a:solidFill>
                  <a:schemeClr val="tx1"/>
                </a:solidFill>
                <a:latin typeface="Garamond" pitchFamily="18" charset="0"/>
              </a:rPr>
              <a:t> την ουσία του»</a:t>
            </a:r>
            <a:r>
              <a:rPr lang="en-US" b="1" dirty="0">
                <a:solidFill>
                  <a:schemeClr val="tx1"/>
                </a:solidFill>
                <a:latin typeface="Garamond" pitchFamily="18" charset="0"/>
              </a:rPr>
              <a:t>:</a:t>
            </a:r>
            <a:r>
              <a:rPr lang="el-GR" b="1" dirty="0">
                <a:solidFill>
                  <a:schemeClr val="tx1"/>
                </a:solidFill>
                <a:latin typeface="Garamond" pitchFamily="18" charset="0"/>
              </a:rPr>
              <a:t> αυτό που ξεπερνά το όριο και αρχίζει να </a:t>
            </a:r>
            <a:r>
              <a:rPr lang="el-GR" b="1" dirty="0" err="1">
                <a:solidFill>
                  <a:schemeClr val="tx1"/>
                </a:solidFill>
                <a:latin typeface="Garamond" pitchFamily="18" charset="0"/>
              </a:rPr>
              <a:t>εκδιπλώνει</a:t>
            </a:r>
            <a:r>
              <a:rPr lang="el-GR" b="1" dirty="0">
                <a:solidFill>
                  <a:schemeClr val="tx1"/>
                </a:solidFill>
                <a:latin typeface="Garamond" pitchFamily="18" charset="0"/>
              </a:rPr>
              <a:t> την ουσία του δεν είναι το </a:t>
            </a:r>
            <a:r>
              <a:rPr lang="en-US" b="1" dirty="0" err="1">
                <a:solidFill>
                  <a:schemeClr val="tx1"/>
                </a:solidFill>
                <a:latin typeface="Garamond" pitchFamily="18" charset="0"/>
              </a:rPr>
              <a:t>dasein</a:t>
            </a:r>
            <a:r>
              <a:rPr lang="el-GR" b="1" dirty="0">
                <a:solidFill>
                  <a:schemeClr val="tx1"/>
                </a:solidFill>
                <a:latin typeface="Garamond" pitchFamily="18" charset="0"/>
              </a:rPr>
              <a:t>, αλλά ένας γορίλας που όσο περισσότερο συγχρωτίζεται με τους ανθρώπους, τόσο αφήνει πίσω του τη φύση του πρωτεύοντος θηλαστικού, αλλά και τον ρόλο του </a:t>
            </a:r>
            <a:r>
              <a:rPr lang="el-GR" b="1" dirty="0" err="1">
                <a:solidFill>
                  <a:schemeClr val="tx1"/>
                </a:solidFill>
                <a:latin typeface="Garamond" pitchFamily="18" charset="0"/>
              </a:rPr>
              <a:t>ρουσωϊκού</a:t>
            </a:r>
            <a:r>
              <a:rPr lang="el-GR" b="1" dirty="0">
                <a:solidFill>
                  <a:schemeClr val="tx1"/>
                </a:solidFill>
                <a:latin typeface="Garamond" pitchFamily="18" charset="0"/>
              </a:rPr>
              <a:t> </a:t>
            </a:r>
            <a:r>
              <a:rPr lang="en-US" b="1" dirty="0">
                <a:solidFill>
                  <a:schemeClr val="tx1"/>
                </a:solidFill>
                <a:latin typeface="Garamond" pitchFamily="18" charset="0"/>
              </a:rPr>
              <a:t>bon savage</a:t>
            </a:r>
            <a:r>
              <a:rPr lang="el-GR" b="1" dirty="0">
                <a:solidFill>
                  <a:schemeClr val="tx1"/>
                </a:solidFill>
                <a:latin typeface="Garamond" pitchFamily="18" charset="0"/>
              </a:rPr>
              <a:t> και μαθαίνει να κάνει χωρίστρα, να πίνει αφειδώς ουίσκι και να κερνάει και τους συμπότες του ή να ακούει </a:t>
            </a:r>
            <a:r>
              <a:rPr lang="en-US" b="1" dirty="0">
                <a:solidFill>
                  <a:schemeClr val="tx1"/>
                </a:solidFill>
                <a:latin typeface="Garamond" pitchFamily="18" charset="0"/>
              </a:rPr>
              <a:t>Bach</a:t>
            </a:r>
            <a:r>
              <a:rPr lang="el-GR" b="1" dirty="0">
                <a:solidFill>
                  <a:schemeClr val="tx1"/>
                </a:solidFill>
                <a:latin typeface="Garamond"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8382000"/>
          </a:xfrm>
          <a:solidFill>
            <a:schemeClr val="bg2"/>
          </a:solidFill>
        </p:spPr>
        <p:txBody>
          <a:bodyPr>
            <a:normAutofit/>
          </a:bodyPr>
          <a:lstStyle/>
          <a:p>
            <a:r>
              <a:rPr lang="el-GR" b="1" dirty="0">
                <a:solidFill>
                  <a:schemeClr val="tx1"/>
                </a:solidFill>
                <a:latin typeface="Garamond" pitchFamily="18" charset="0"/>
              </a:rPr>
              <a:t>Βεβαίως δεν μπορεί να αντισταθεί σε μια κεραμική χριστιανική σφραγίδα που την περνά για μπισκότο και την καταβροχθίζει, αλλά μπορεί και μιμείται επιτυχώς αυτά τα άτριχα ομιλούντα ζώα που κατοικούν στο σπίτι. Δεν μπορεί να μιλήσει, αλλά του αρέσει όλο και πιο πολύ να βλέπει στην τηλεόραση ανθρώπους να μιλούν, να μιμείται την ανθρώπινη ομιλία, φορά χρυσό ρολόι και αλυσίδα με το ζώδιό του, επιπλέον «ξυρίζεται, πλένει τα δόντια του, κάνει αφρόλουτρο…» (σ. 199), μαθαίνει ποδόσφαιρο και, όπως ομολογείται ρητά, εάν συνεχίσει έτσι και με τόσα προσόντα δεν θα αργήσει να μοιάσει του επιστήμονα σε τέτοιο σημείο «</a:t>
            </a:r>
            <a:r>
              <a:rPr lang="el-GR" b="1" dirty="0">
                <a:solidFill>
                  <a:srgbClr val="0070C0"/>
                </a:solidFill>
                <a:latin typeface="Garamond" pitchFamily="18" charset="0"/>
              </a:rPr>
              <a:t>που δεν θα ξέρουμε ποιος είσαι εσύ και ποιος είμαι εγώ</a:t>
            </a:r>
            <a:r>
              <a:rPr lang="el-GR" b="1" dirty="0">
                <a:solidFill>
                  <a:schemeClr val="tx1"/>
                </a:solidFill>
                <a:latin typeface="Garamond"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Αποτέλεσμα εικόνας για εικόνες για Ιάκωβο Καμπανέλλη"/>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1"/>
            <a:ext cx="3200400" cy="3352800"/>
          </a:xfrm>
          <a:prstGeom prst="rect">
            <a:avLst/>
          </a:prstGeom>
          <a:solidFill>
            <a:schemeClr val="bg2"/>
          </a:solidFill>
        </p:spPr>
      </p:pic>
      <p:sp>
        <p:nvSpPr>
          <p:cNvPr id="5" name="TextBox 4"/>
          <p:cNvSpPr txBox="1"/>
          <p:nvPr/>
        </p:nvSpPr>
        <p:spPr>
          <a:xfrm>
            <a:off x="3200400" y="0"/>
            <a:ext cx="6144631" cy="7017306"/>
          </a:xfrm>
          <a:prstGeom prst="rect">
            <a:avLst/>
          </a:prstGeom>
          <a:noFill/>
        </p:spPr>
        <p:txBody>
          <a:bodyPr wrap="none" rtlCol="0">
            <a:spAutoFit/>
          </a:bodyPr>
          <a:lstStyle/>
          <a:p>
            <a:r>
              <a:rPr lang="el-GR" b="1" dirty="0">
                <a:latin typeface="Garamond" pitchFamily="18" charset="0"/>
              </a:rPr>
              <a:t>Η αφήγηση της σκηνής στον ζωολογικό κήπο μπορεί να εκθέτει </a:t>
            </a:r>
            <a:endParaRPr lang="en-US" b="1" dirty="0">
              <a:latin typeface="Garamond" pitchFamily="18" charset="0"/>
            </a:endParaRPr>
          </a:p>
          <a:p>
            <a:r>
              <a:rPr lang="el-GR" b="1" dirty="0">
                <a:latin typeface="Garamond" pitchFamily="18" charset="0"/>
              </a:rPr>
              <a:t>τα ζωώδη ένστικτα του Αδάμ, αλλά και αυτό γίνεται για να </a:t>
            </a:r>
            <a:endParaRPr lang="en-US" b="1" dirty="0">
              <a:latin typeface="Garamond" pitchFamily="18" charset="0"/>
            </a:endParaRPr>
          </a:p>
          <a:p>
            <a:r>
              <a:rPr lang="el-GR" b="1" dirty="0">
                <a:latin typeface="Garamond" pitchFamily="18" charset="0"/>
              </a:rPr>
              <a:t>ανατραπεί στη συνέχεια η </a:t>
            </a:r>
            <a:r>
              <a:rPr lang="el-GR" b="1" dirty="0" err="1">
                <a:latin typeface="Garamond" pitchFamily="18" charset="0"/>
              </a:rPr>
              <a:t>ζωικότητά</a:t>
            </a:r>
            <a:r>
              <a:rPr lang="el-GR" b="1" dirty="0">
                <a:latin typeface="Garamond" pitchFamily="18" charset="0"/>
              </a:rPr>
              <a:t> του, τουλάχιστον ως προς </a:t>
            </a:r>
            <a:endParaRPr lang="en-US" b="1" dirty="0">
              <a:latin typeface="Garamond" pitchFamily="18" charset="0"/>
            </a:endParaRPr>
          </a:p>
          <a:p>
            <a:r>
              <a:rPr lang="el-GR" b="1" dirty="0">
                <a:latin typeface="Garamond" pitchFamily="18" charset="0"/>
              </a:rPr>
              <a:t>ένα σημαντικό στοιχείο της: την </a:t>
            </a:r>
            <a:r>
              <a:rPr lang="el-GR" b="1" dirty="0">
                <a:solidFill>
                  <a:srgbClr val="0070C0"/>
                </a:solidFill>
                <a:latin typeface="Garamond" pitchFamily="18" charset="0"/>
              </a:rPr>
              <a:t>απουσία της ντροπής</a:t>
            </a:r>
            <a:r>
              <a:rPr lang="el-GR" b="1" dirty="0">
                <a:latin typeface="Garamond" pitchFamily="18" charset="0"/>
              </a:rPr>
              <a:t>. </a:t>
            </a:r>
            <a:endParaRPr lang="en-US" b="1" dirty="0">
              <a:latin typeface="Garamond" pitchFamily="18" charset="0"/>
            </a:endParaRPr>
          </a:p>
          <a:p>
            <a:r>
              <a:rPr lang="el-GR" b="1" dirty="0">
                <a:latin typeface="Garamond" pitchFamily="18" charset="0"/>
              </a:rPr>
              <a:t>Ο γορίλας στο κλουβί του είναι γυμνός και έχει άγνοια της </a:t>
            </a:r>
            <a:endParaRPr lang="en-US" b="1" dirty="0">
              <a:latin typeface="Garamond" pitchFamily="18" charset="0"/>
            </a:endParaRPr>
          </a:p>
          <a:p>
            <a:r>
              <a:rPr lang="el-GR" b="1" dirty="0">
                <a:latin typeface="Garamond" pitchFamily="18" charset="0"/>
              </a:rPr>
              <a:t>γυμνότητάς του.</a:t>
            </a:r>
            <a:r>
              <a:rPr lang="en-US" b="1" dirty="0">
                <a:latin typeface="Garamond" pitchFamily="18" charset="0"/>
              </a:rPr>
              <a:t> </a:t>
            </a:r>
            <a:r>
              <a:rPr lang="el-GR" b="1" dirty="0">
                <a:latin typeface="Garamond" pitchFamily="18" charset="0"/>
              </a:rPr>
              <a:t>Ο</a:t>
            </a:r>
            <a:r>
              <a:rPr lang="en-US" b="1" dirty="0">
                <a:latin typeface="Garamond" pitchFamily="18" charset="0"/>
              </a:rPr>
              <a:t> </a:t>
            </a:r>
            <a:r>
              <a:rPr lang="el-GR" b="1" dirty="0">
                <a:latin typeface="Garamond" pitchFamily="18" charset="0"/>
              </a:rPr>
              <a:t>Καθηγητής: «…όποιος κρύβει το σώμα του…</a:t>
            </a:r>
            <a:endParaRPr lang="en-US" b="1" dirty="0">
              <a:latin typeface="Garamond" pitchFamily="18" charset="0"/>
            </a:endParaRPr>
          </a:p>
          <a:p>
            <a:r>
              <a:rPr lang="el-GR" b="1" dirty="0">
                <a:latin typeface="Garamond" pitchFamily="18" charset="0"/>
              </a:rPr>
              <a:t>μαθαίνει να κρύβει και τις σκέψεις του…»· από τη μια η έλλειψη </a:t>
            </a:r>
            <a:endParaRPr lang="en-US" b="1" dirty="0">
              <a:latin typeface="Garamond" pitchFamily="18" charset="0"/>
            </a:endParaRPr>
          </a:p>
          <a:p>
            <a:r>
              <a:rPr lang="el-GR" b="1" dirty="0">
                <a:latin typeface="Garamond" pitchFamily="18" charset="0"/>
              </a:rPr>
              <a:t>ντροπής στον φυσικό κόσμο και από την άλλη, η ντροπή, η </a:t>
            </a:r>
            <a:endParaRPr lang="en-US" b="1" dirty="0">
              <a:latin typeface="Garamond" pitchFamily="18" charset="0"/>
            </a:endParaRPr>
          </a:p>
          <a:p>
            <a:r>
              <a:rPr lang="el-GR" b="1" dirty="0">
                <a:latin typeface="Garamond" pitchFamily="18" charset="0"/>
              </a:rPr>
              <a:t>κρυψίνοια και η υποκρισία στον ανθρώπινο κόσμο.</a:t>
            </a:r>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a:p>
            <a:endParaRPr lang="el-GR" b="1" dirty="0">
              <a:latin typeface="Garamond" pitchFamily="18" charset="0"/>
            </a:endParaRPr>
          </a:p>
          <a:p>
            <a:endParaRPr lang="en-US" b="1" dirty="0">
              <a:latin typeface="Garamond" pitchFamily="18" charset="0"/>
            </a:endParaRPr>
          </a:p>
          <a:p>
            <a:r>
              <a:rPr lang="en-US" b="1" dirty="0">
                <a:latin typeface="Garamond" pitchFamily="18" charset="0"/>
              </a:rPr>
              <a:t>Derrida</a:t>
            </a:r>
            <a:r>
              <a:rPr lang="el-GR" b="1" dirty="0">
                <a:latin typeface="Garamond" pitchFamily="18" charset="0"/>
              </a:rPr>
              <a:t>:</a:t>
            </a:r>
            <a:r>
              <a:rPr lang="en-US" b="1" dirty="0">
                <a:latin typeface="Garamond" pitchFamily="18" charset="0"/>
              </a:rPr>
              <a:t> </a:t>
            </a:r>
            <a:r>
              <a:rPr lang="el-GR" b="1" dirty="0">
                <a:latin typeface="Garamond" pitchFamily="18" charset="0"/>
              </a:rPr>
              <a:t>«Επειδή </a:t>
            </a:r>
            <a:r>
              <a:rPr lang="el-GR" b="1" i="1" dirty="0">
                <a:latin typeface="Garamond" pitchFamily="18" charset="0"/>
              </a:rPr>
              <a:t>είναι</a:t>
            </a:r>
            <a:r>
              <a:rPr lang="el-GR" b="1" dirty="0">
                <a:latin typeface="Garamond" pitchFamily="18" charset="0"/>
              </a:rPr>
              <a:t> γυμνό, χωρίς να </a:t>
            </a:r>
            <a:r>
              <a:rPr lang="el-GR" b="1" i="1" dirty="0">
                <a:latin typeface="Garamond" pitchFamily="18" charset="0"/>
              </a:rPr>
              <a:t>υπάρχει</a:t>
            </a:r>
            <a:r>
              <a:rPr lang="el-GR" b="1" dirty="0">
                <a:latin typeface="Garamond" pitchFamily="18" charset="0"/>
              </a:rPr>
              <a:t> μέσα στη </a:t>
            </a:r>
            <a:endParaRPr lang="en-US" b="1" dirty="0">
              <a:latin typeface="Garamond" pitchFamily="18" charset="0"/>
            </a:endParaRPr>
          </a:p>
          <a:p>
            <a:r>
              <a:rPr lang="el-GR" b="1" dirty="0">
                <a:latin typeface="Garamond" pitchFamily="18" charset="0"/>
              </a:rPr>
              <a:t>γυμνότητα, το ζώο δεν νιώθει, ούτε βλέπει τον εαυτό του γυμνό. </a:t>
            </a:r>
            <a:endParaRPr lang="en-US" b="1" dirty="0">
              <a:latin typeface="Garamond" pitchFamily="18" charset="0"/>
            </a:endParaRPr>
          </a:p>
          <a:p>
            <a:r>
              <a:rPr lang="el-GR" b="1" dirty="0">
                <a:latin typeface="Garamond" pitchFamily="18" charset="0"/>
              </a:rPr>
              <a:t>Και άρα δεν είναι γυμνό». Η έννοια της γυμνότητας άλλωστε </a:t>
            </a:r>
            <a:endParaRPr lang="en-US" b="1" dirty="0">
              <a:latin typeface="Garamond" pitchFamily="18" charset="0"/>
            </a:endParaRPr>
          </a:p>
          <a:p>
            <a:r>
              <a:rPr lang="el-GR" b="1" dirty="0">
                <a:latin typeface="Garamond" pitchFamily="18" charset="0"/>
              </a:rPr>
              <a:t>είναι ανθρώπινο κατηγόρημα, ξένο για τα μη ανθρώπινα ζώα. </a:t>
            </a:r>
            <a:endParaRPr lang="en-US" b="1" dirty="0">
              <a:latin typeface="Garamond" pitchFamily="18" charset="0"/>
            </a:endParaRPr>
          </a:p>
          <a:p>
            <a:r>
              <a:rPr lang="el-GR" b="1" dirty="0">
                <a:latin typeface="Garamond" pitchFamily="18" charset="0"/>
              </a:rPr>
              <a:t>Γι’ αυτό και «με εξαίρεση τον άνθρωπο, κανένα ζώο δεν </a:t>
            </a:r>
            <a:endParaRPr lang="en-US" b="1" dirty="0">
              <a:latin typeface="Garamond" pitchFamily="18" charset="0"/>
            </a:endParaRPr>
          </a:p>
          <a:p>
            <a:r>
              <a:rPr lang="el-GR" b="1" dirty="0">
                <a:latin typeface="Garamond" pitchFamily="18" charset="0"/>
              </a:rPr>
              <a:t>σκέφτηκε ποτέ να ντυθεί.</a:t>
            </a:r>
            <a:r>
              <a:rPr lang="en-US" b="1" dirty="0">
                <a:latin typeface="Garamond" pitchFamily="18" charset="0"/>
              </a:rPr>
              <a:t> </a:t>
            </a:r>
            <a:r>
              <a:rPr lang="el-GR" b="1" dirty="0">
                <a:latin typeface="Garamond" pitchFamily="18" charset="0"/>
              </a:rPr>
              <a:t>Το ένδυμα θα είναι το </a:t>
            </a:r>
            <a:r>
              <a:rPr lang="el-GR" b="1" dirty="0" err="1">
                <a:latin typeface="Garamond" pitchFamily="18" charset="0"/>
              </a:rPr>
              <a:t>προσίδιο</a:t>
            </a:r>
            <a:r>
              <a:rPr lang="el-GR" b="1" dirty="0">
                <a:latin typeface="Garamond" pitchFamily="18" charset="0"/>
              </a:rPr>
              <a:t> του </a:t>
            </a:r>
            <a:endParaRPr lang="en-US" b="1" dirty="0">
              <a:latin typeface="Garamond" pitchFamily="18" charset="0"/>
            </a:endParaRPr>
          </a:p>
          <a:p>
            <a:r>
              <a:rPr lang="el-GR" b="1" dirty="0">
                <a:latin typeface="Garamond" pitchFamily="18" charset="0"/>
              </a:rPr>
              <a:t>ανθρώπου» που θέλει να κρύψει ή να μορφοποιήσει το σώμα του. </a:t>
            </a:r>
            <a:endParaRPr lang="en-US" b="1" dirty="0">
              <a:latin typeface="Garamond" pitchFamily="18" charset="0"/>
            </a:endParaRPr>
          </a:p>
          <a:p>
            <a:r>
              <a:rPr lang="el-GR" b="1" dirty="0">
                <a:latin typeface="Garamond" pitchFamily="18" charset="0"/>
              </a:rPr>
              <a:t>«</a:t>
            </a:r>
            <a:r>
              <a:rPr lang="el-GR" b="1" dirty="0">
                <a:solidFill>
                  <a:srgbClr val="0070C0"/>
                </a:solidFill>
                <a:latin typeface="Garamond" pitchFamily="18" charset="0"/>
              </a:rPr>
              <a:t>Δεν υπάρχει γυμνότητα στη φύση</a:t>
            </a:r>
            <a:r>
              <a:rPr lang="el-GR" b="1" dirty="0">
                <a:latin typeface="Garamond" pitchFamily="18" charset="0"/>
              </a:rPr>
              <a:t>». Παραφράζοντας κάπως τον </a:t>
            </a:r>
          </a:p>
          <a:p>
            <a:r>
              <a:rPr lang="el-GR" b="1" dirty="0">
                <a:latin typeface="Garamond" pitchFamily="18" charset="0"/>
              </a:rPr>
              <a:t>γάλλο φιλόσοφο: το ζώο ζει στη μη γυμνότητα, καθότι γυμνό, </a:t>
            </a:r>
          </a:p>
          <a:p>
            <a:r>
              <a:rPr lang="el-GR" b="1" dirty="0">
                <a:latin typeface="Garamond" pitchFamily="18" charset="0"/>
              </a:rPr>
              <a:t>ενώ ο άνθρωπος ζει στη γυμνότητα τη στιγμή ακριβώς που δεν </a:t>
            </a:r>
          </a:p>
          <a:p>
            <a:r>
              <a:rPr lang="el-GR" b="1" dirty="0">
                <a:latin typeface="Garamond" pitchFamily="18" charset="0"/>
              </a:rPr>
              <a:t>είναι πλέον γυμνός.</a:t>
            </a:r>
          </a:p>
          <a:p>
            <a:r>
              <a:rPr lang="el-GR" b="1" dirty="0">
                <a:latin typeface="Garamond" pitchFamily="18" charset="0"/>
              </a:rPr>
              <a:t> </a:t>
            </a:r>
            <a:endParaRPr lang="en-US" b="1" dirty="0">
              <a:latin typeface="Garamond" pitchFamily="18" charset="0"/>
            </a:endParaRPr>
          </a:p>
        </p:txBody>
      </p:sp>
      <p:pic>
        <p:nvPicPr>
          <p:cNvPr id="1026" name="Picture 2" descr="Αποτέλεσμα εικόνας για εικόνες για Derrida"/>
          <p:cNvPicPr>
            <a:picLocks noChangeAspect="1" noChangeArrowheads="1"/>
          </p:cNvPicPr>
          <p:nvPr/>
        </p:nvPicPr>
        <p:blipFill>
          <a:blip r:embed="rId3" cstate="print"/>
          <a:srcRect/>
          <a:stretch>
            <a:fillRect/>
          </a:stretch>
        </p:blipFill>
        <p:spPr bwMode="auto">
          <a:xfrm>
            <a:off x="0" y="3352800"/>
            <a:ext cx="3200400" cy="381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4098" name="Picture 2" descr="C:\Users\user\Desktop\Διδακτορικά\Ζώα\Φωτό για ppt\Κοκκίνου Ο Παπαγάλος μου.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 y="0"/>
            <a:ext cx="9427581" cy="6463308"/>
          </a:xfrm>
          <a:prstGeom prst="rect">
            <a:avLst/>
          </a:prstGeom>
          <a:noFill/>
        </p:spPr>
        <p:txBody>
          <a:bodyPr wrap="none" rtlCol="0">
            <a:spAutoFit/>
          </a:bodyPr>
          <a:lstStyle/>
          <a:p>
            <a:r>
              <a:rPr lang="el-GR" b="1" dirty="0">
                <a:latin typeface="Garamond" pitchFamily="18" charset="0"/>
              </a:rPr>
              <a:t>Όσο και αν ο καθηγητής δεν το θέλει, ο Αδάμ στο τέλος ντύνεται με ένα σύνολο </a:t>
            </a:r>
            <a:r>
              <a:rPr lang="el-GR" b="1" dirty="0" err="1">
                <a:latin typeface="Garamond" pitchFamily="18" charset="0"/>
              </a:rPr>
              <a:t>μπλουτζήν</a:t>
            </a:r>
            <a:r>
              <a:rPr lang="el-GR" b="1" dirty="0">
                <a:latin typeface="Garamond" pitchFamily="18" charset="0"/>
              </a:rPr>
              <a:t>, λίγο </a:t>
            </a:r>
            <a:endParaRPr lang="en-US" b="1" dirty="0">
              <a:latin typeface="Garamond" pitchFamily="18" charset="0"/>
            </a:endParaRPr>
          </a:p>
          <a:p>
            <a:r>
              <a:rPr lang="el-GR" b="1" dirty="0">
                <a:latin typeface="Garamond" pitchFamily="18" charset="0"/>
              </a:rPr>
              <a:t>πριν μάλιστα είχε φορέσει καπέλο και γραβάτα (σ. 201). Σατιρική μορφή της </a:t>
            </a:r>
            <a:r>
              <a:rPr lang="el-GR" b="1" dirty="0" err="1">
                <a:latin typeface="Garamond" pitchFamily="18" charset="0"/>
              </a:rPr>
              <a:t>οριοφιλίας</a:t>
            </a:r>
            <a:r>
              <a:rPr lang="el-GR" b="1" dirty="0">
                <a:latin typeface="Garamond" pitchFamily="18" charset="0"/>
              </a:rPr>
              <a:t> και συνάμα </a:t>
            </a:r>
            <a:endParaRPr lang="en-US" b="1" dirty="0">
              <a:latin typeface="Garamond" pitchFamily="18" charset="0"/>
            </a:endParaRPr>
          </a:p>
          <a:p>
            <a:r>
              <a:rPr lang="el-GR" b="1" dirty="0">
                <a:solidFill>
                  <a:srgbClr val="0070C0"/>
                </a:solidFill>
                <a:latin typeface="Garamond" pitchFamily="18" charset="0"/>
              </a:rPr>
              <a:t>κωμική </a:t>
            </a:r>
            <a:r>
              <a:rPr lang="el-GR" b="1" dirty="0" err="1">
                <a:solidFill>
                  <a:srgbClr val="0070C0"/>
                </a:solidFill>
                <a:latin typeface="Garamond" pitchFamily="18" charset="0"/>
              </a:rPr>
              <a:t>εξεικόνιση</a:t>
            </a:r>
            <a:r>
              <a:rPr lang="el-GR" b="1" dirty="0">
                <a:solidFill>
                  <a:srgbClr val="0070C0"/>
                </a:solidFill>
                <a:latin typeface="Garamond" pitchFamily="18" charset="0"/>
              </a:rPr>
              <a:t> της ανθρωπολογικής μηχανής</a:t>
            </a:r>
            <a:r>
              <a:rPr lang="el-GR" b="1" dirty="0">
                <a:latin typeface="Garamond" pitchFamily="18" charset="0"/>
              </a:rPr>
              <a:t>, ο γορίλας με το μοντέρνο ντύσιμο, </a:t>
            </a:r>
            <a:endParaRPr lang="en-US" b="1" dirty="0">
              <a:latin typeface="Garamond" pitchFamily="18" charset="0"/>
            </a:endParaRPr>
          </a:p>
          <a:p>
            <a:r>
              <a:rPr lang="el-GR" b="1" dirty="0" err="1">
                <a:latin typeface="Garamond" pitchFamily="18" charset="0"/>
              </a:rPr>
              <a:t>προσοικειώνεται</a:t>
            </a:r>
            <a:r>
              <a:rPr lang="el-GR" b="1" dirty="0">
                <a:latin typeface="Garamond" pitchFamily="18" charset="0"/>
              </a:rPr>
              <a:t> το ανθρώπινο </a:t>
            </a:r>
            <a:r>
              <a:rPr lang="el-GR" b="1" dirty="0" err="1">
                <a:latin typeface="Garamond" pitchFamily="18" charset="0"/>
              </a:rPr>
              <a:t>φαίνεσθαι</a:t>
            </a:r>
            <a:r>
              <a:rPr lang="el-GR" b="1" dirty="0">
                <a:latin typeface="Garamond" pitchFamily="18" charset="0"/>
              </a:rPr>
              <a:t>, χωρίς να αποκτά όμως και την ανθρώπινη ντροπή, </a:t>
            </a:r>
            <a:endParaRPr lang="en-US" b="1" dirty="0">
              <a:latin typeface="Garamond" pitchFamily="18" charset="0"/>
            </a:endParaRPr>
          </a:p>
          <a:p>
            <a:r>
              <a:rPr lang="el-GR" b="1" dirty="0">
                <a:solidFill>
                  <a:srgbClr val="0070C0"/>
                </a:solidFill>
                <a:latin typeface="Garamond" pitchFamily="18" charset="0"/>
              </a:rPr>
              <a:t>απομακρύνεται διπλά από τη γυμνότητα</a:t>
            </a:r>
            <a:r>
              <a:rPr lang="el-GR" b="1" dirty="0">
                <a:latin typeface="Garamond" pitchFamily="18" charset="0"/>
              </a:rPr>
              <a:t>, καθώς </a:t>
            </a:r>
            <a:r>
              <a:rPr lang="en-US" b="1" dirty="0">
                <a:latin typeface="Garamond" pitchFamily="18" charset="0"/>
              </a:rPr>
              <a:t>	         </a:t>
            </a:r>
            <a:r>
              <a:rPr lang="el-GR" b="1" dirty="0">
                <a:latin typeface="Garamond" pitchFamily="18" charset="0"/>
              </a:rPr>
              <a:t>ντύνεται, αλλά παραμένει και γορίλας που </a:t>
            </a:r>
            <a:endParaRPr lang="en-US" b="1" dirty="0">
              <a:latin typeface="Garamond" pitchFamily="18" charset="0"/>
            </a:endParaRPr>
          </a:p>
          <a:p>
            <a:r>
              <a:rPr lang="el-GR" b="1" dirty="0">
                <a:latin typeface="Garamond" pitchFamily="18" charset="0"/>
              </a:rPr>
              <a:t>αγνοεί το γυμνό,  καταφέρνει επιπλέον να φάει, </a:t>
            </a:r>
            <a:r>
              <a:rPr lang="en-US" b="1" dirty="0">
                <a:latin typeface="Garamond" pitchFamily="18" charset="0"/>
              </a:rPr>
              <a:t>              </a:t>
            </a:r>
            <a:r>
              <a:rPr lang="el-GR" b="1" dirty="0">
                <a:latin typeface="Garamond" pitchFamily="18" charset="0"/>
              </a:rPr>
              <a:t>να καταβροχθίσει, να καταπιεί (όλα τα </a:t>
            </a:r>
            <a:endParaRPr lang="en-US" b="1" dirty="0">
              <a:latin typeface="Garamond" pitchFamily="18" charset="0"/>
            </a:endParaRPr>
          </a:p>
          <a:p>
            <a:r>
              <a:rPr lang="el-GR" b="1" dirty="0">
                <a:latin typeface="Garamond" pitchFamily="18" charset="0"/>
              </a:rPr>
              <a:t>συναφή ρήματα θα ταίριαζαν εδώ) τη γραπτή </a:t>
            </a:r>
            <a:r>
              <a:rPr lang="en-US" b="1" dirty="0">
                <a:latin typeface="Garamond" pitchFamily="18" charset="0"/>
              </a:rPr>
              <a:t>                   </a:t>
            </a:r>
            <a:r>
              <a:rPr lang="el-GR" b="1" dirty="0">
                <a:latin typeface="Garamond" pitchFamily="18" charset="0"/>
              </a:rPr>
              <a:t>εργασία του καθηγητή (…«μήπως άμα τα </a:t>
            </a:r>
            <a:endParaRPr lang="en-US" b="1" dirty="0">
              <a:latin typeface="Garamond" pitchFamily="18" charset="0"/>
            </a:endParaRPr>
          </a:p>
          <a:p>
            <a:r>
              <a:rPr lang="el-GR" b="1" dirty="0">
                <a:latin typeface="Garamond" pitchFamily="18" charset="0"/>
              </a:rPr>
              <a:t>τρώει, τα καταλαβαίνει καλύτερα…;», σ. 203), </a:t>
            </a:r>
            <a:r>
              <a:rPr lang="en-US" b="1" dirty="0">
                <a:latin typeface="Garamond" pitchFamily="18" charset="0"/>
              </a:rPr>
              <a:t>                    </a:t>
            </a:r>
            <a:r>
              <a:rPr lang="el-GR" b="1" dirty="0">
                <a:latin typeface="Garamond" pitchFamily="18" charset="0"/>
              </a:rPr>
              <a:t>αλλά και να «κλέψει» τη γυναίκα του, η </a:t>
            </a:r>
            <a:endParaRPr lang="en-US" b="1" dirty="0">
              <a:latin typeface="Garamond" pitchFamily="18" charset="0"/>
            </a:endParaRPr>
          </a:p>
          <a:p>
            <a:r>
              <a:rPr lang="el-GR" b="1" dirty="0">
                <a:latin typeface="Garamond" pitchFamily="18" charset="0"/>
              </a:rPr>
              <a:t>οποία συνεπαίρνεται περισσότερο </a:t>
            </a:r>
            <a:r>
              <a:rPr lang="en-US" b="1" dirty="0">
                <a:latin typeface="Garamond" pitchFamily="18" charset="0"/>
              </a:rPr>
              <a:t> </a:t>
            </a:r>
            <a:r>
              <a:rPr lang="el-GR" b="1" dirty="0">
                <a:latin typeface="Garamond" pitchFamily="18" charset="0"/>
              </a:rPr>
              <a:t>από τη </a:t>
            </a:r>
            <a:r>
              <a:rPr lang="en-US" b="1" dirty="0">
                <a:latin typeface="Garamond" pitchFamily="18" charset="0"/>
              </a:rPr>
              <a:t>                                           </a:t>
            </a:r>
            <a:r>
              <a:rPr lang="el-GR" b="1" dirty="0">
                <a:latin typeface="Garamond" pitchFamily="18" charset="0"/>
              </a:rPr>
              <a:t>σιωπή του, παρά από τους </a:t>
            </a:r>
            <a:endParaRPr lang="en-US" b="1" dirty="0">
              <a:latin typeface="Garamond" pitchFamily="18" charset="0"/>
            </a:endParaRPr>
          </a:p>
          <a:p>
            <a:r>
              <a:rPr lang="el-GR" b="1" dirty="0">
                <a:latin typeface="Garamond" pitchFamily="18" charset="0"/>
              </a:rPr>
              <a:t>εμβριθείς λόγους του άντρα της.</a:t>
            </a:r>
            <a:endParaRPr lang="en-US" b="1" dirty="0">
              <a:latin typeface="Garamond" pitchFamily="18" charset="0"/>
            </a:endParaRPr>
          </a:p>
          <a:p>
            <a:endParaRPr lang="en-US" b="1" dirty="0">
              <a:latin typeface="Garamond" pitchFamily="18" charset="0"/>
            </a:endParaRPr>
          </a:p>
          <a:p>
            <a:endParaRPr lang="en-US" b="1" dirty="0">
              <a:latin typeface="Garamond" pitchFamily="18" charset="0"/>
            </a:endParaRPr>
          </a:p>
          <a:p>
            <a:r>
              <a:rPr lang="el-GR" b="1" dirty="0">
                <a:latin typeface="Garamond" pitchFamily="18" charset="0"/>
              </a:rPr>
              <a:t>Η </a:t>
            </a:r>
            <a:r>
              <a:rPr lang="en-US" b="1" dirty="0">
                <a:latin typeface="Garamond" pitchFamily="18" charset="0"/>
              </a:rPr>
              <a:t>ratio</a:t>
            </a:r>
            <a:r>
              <a:rPr lang="el-GR" b="1" dirty="0">
                <a:latin typeface="Garamond" pitchFamily="18" charset="0"/>
              </a:rPr>
              <a:t>, ο λόγος και η γλώσσα, </a:t>
            </a:r>
            <a:r>
              <a:rPr lang="en-US" b="1" dirty="0">
                <a:latin typeface="Garamond" pitchFamily="18" charset="0"/>
              </a:rPr>
              <a:t>			   </a:t>
            </a:r>
            <a:r>
              <a:rPr lang="el-GR" b="1" dirty="0">
                <a:latin typeface="Garamond" pitchFamily="18" charset="0"/>
              </a:rPr>
              <a:t>παράμετροι που επιτρέπουν στον </a:t>
            </a:r>
            <a:endParaRPr lang="en-US" b="1" dirty="0">
              <a:latin typeface="Garamond" pitchFamily="18" charset="0"/>
            </a:endParaRPr>
          </a:p>
          <a:p>
            <a:r>
              <a:rPr lang="en-US" b="1" dirty="0">
                <a:latin typeface="Garamond" pitchFamily="18" charset="0"/>
              </a:rPr>
              <a:t>Descartes</a:t>
            </a:r>
            <a:r>
              <a:rPr lang="el-GR" b="1" dirty="0">
                <a:latin typeface="Garamond" pitchFamily="18" charset="0"/>
              </a:rPr>
              <a:t> να διαχωρίζει τις </a:t>
            </a:r>
            <a:r>
              <a:rPr lang="en-US" b="1" dirty="0">
                <a:latin typeface="Garamond" pitchFamily="18" charset="0"/>
              </a:rPr>
              <a:t>				   </a:t>
            </a:r>
            <a:r>
              <a:rPr lang="el-GR" b="1" dirty="0">
                <a:latin typeface="Garamond" pitchFamily="18" charset="0"/>
              </a:rPr>
              <a:t>έμβιες μηχανές από το δισυπόστατο </a:t>
            </a:r>
            <a:endParaRPr lang="en-US" b="1" dirty="0">
              <a:latin typeface="Garamond" pitchFamily="18" charset="0"/>
            </a:endParaRPr>
          </a:p>
          <a:p>
            <a:r>
              <a:rPr lang="en-US" b="1" dirty="0">
                <a:latin typeface="Garamond" pitchFamily="18" charset="0"/>
              </a:rPr>
              <a:t>res </a:t>
            </a:r>
            <a:r>
              <a:rPr lang="en-US" b="1" dirty="0" err="1">
                <a:latin typeface="Garamond" pitchFamily="18" charset="0"/>
              </a:rPr>
              <a:t>cogitans</a:t>
            </a:r>
            <a:r>
              <a:rPr lang="el-GR" b="1" dirty="0">
                <a:latin typeface="Garamond" pitchFamily="18" charset="0"/>
              </a:rPr>
              <a:t>, δεν συγκινούν </a:t>
            </a:r>
            <a:r>
              <a:rPr lang="en-US" b="1" dirty="0">
                <a:latin typeface="Garamond" pitchFamily="18" charset="0"/>
              </a:rPr>
              <a:t>				   </a:t>
            </a:r>
            <a:r>
              <a:rPr lang="el-GR" b="1" dirty="0">
                <a:latin typeface="Garamond" pitchFamily="18" charset="0"/>
              </a:rPr>
              <a:t>πλέον τη γοητευμένη από την «άγρια» </a:t>
            </a:r>
            <a:endParaRPr lang="en-US" b="1" dirty="0">
              <a:latin typeface="Garamond" pitchFamily="18" charset="0"/>
            </a:endParaRPr>
          </a:p>
          <a:p>
            <a:r>
              <a:rPr lang="el-GR" b="1" dirty="0">
                <a:latin typeface="Garamond" pitchFamily="18" charset="0"/>
              </a:rPr>
              <a:t>ομορφιά γυναίκα η οποία, σε μία από τις τρεις </a:t>
            </a:r>
            <a:r>
              <a:rPr lang="en-US" b="1" dirty="0">
                <a:latin typeface="Garamond" pitchFamily="18" charset="0"/>
              </a:rPr>
              <a:t>                          </a:t>
            </a:r>
            <a:r>
              <a:rPr lang="el-GR" b="1" dirty="0">
                <a:latin typeface="Garamond" pitchFamily="18" charset="0"/>
              </a:rPr>
              <a:t>«λύσεις» του έργου, θα φύγει με τον </a:t>
            </a:r>
            <a:endParaRPr lang="en-US" b="1" dirty="0">
              <a:latin typeface="Garamond" pitchFamily="18" charset="0"/>
            </a:endParaRPr>
          </a:p>
          <a:p>
            <a:r>
              <a:rPr lang="el-GR" b="1" dirty="0">
                <a:latin typeface="Garamond" pitchFamily="18" charset="0"/>
              </a:rPr>
              <a:t>Αδάμ στο Καμερούν, για να γνωρίσει τους γονείς του. </a:t>
            </a:r>
            <a:r>
              <a:rPr lang="en-US" b="1" dirty="0">
                <a:latin typeface="Garamond" pitchFamily="18" charset="0"/>
              </a:rPr>
              <a:t>               </a:t>
            </a:r>
            <a:r>
              <a:rPr lang="el-GR" b="1" dirty="0">
                <a:latin typeface="Garamond" pitchFamily="18" charset="0"/>
              </a:rPr>
              <a:t>Αδιαφορία για την επιστήμη και το </a:t>
            </a:r>
            <a:endParaRPr lang="en-US" b="1" dirty="0">
              <a:latin typeface="Garamond" pitchFamily="18" charset="0"/>
            </a:endParaRPr>
          </a:p>
          <a:p>
            <a:r>
              <a:rPr lang="el-GR" b="1" dirty="0">
                <a:latin typeface="Garamond" pitchFamily="18" charset="0"/>
              </a:rPr>
              <a:t>επιστημονικώς σκέπτεσθαι; Όχι ακριβώς. Ενώ απορρίπτεται η αιτιοκρατική και αναγωγική γνώση, </a:t>
            </a:r>
            <a:endParaRPr lang="en-US" b="1" dirty="0">
              <a:latin typeface="Garamond" pitchFamily="18" charset="0"/>
            </a:endParaRPr>
          </a:p>
          <a:p>
            <a:r>
              <a:rPr lang="el-GR" b="1" dirty="0">
                <a:latin typeface="Garamond" pitchFamily="18" charset="0"/>
              </a:rPr>
              <a:t>γίνεται επίκληση σε μια άλλη γνώση πιο «ελαφρά», μια γνώση της κωμικής αναλογίας, της ρευστής </a:t>
            </a:r>
            <a:endParaRPr lang="en-US" b="1" dirty="0">
              <a:latin typeface="Garamond" pitchFamily="18" charset="0"/>
            </a:endParaRPr>
          </a:p>
          <a:p>
            <a:r>
              <a:rPr lang="el-GR" b="1" dirty="0">
                <a:latin typeface="Garamond" pitchFamily="18" charset="0"/>
              </a:rPr>
              <a:t>ομοιότητας και της </a:t>
            </a:r>
            <a:r>
              <a:rPr lang="el-GR" b="1" dirty="0" err="1">
                <a:solidFill>
                  <a:srgbClr val="0070C0"/>
                </a:solidFill>
                <a:latin typeface="Garamond" pitchFamily="18" charset="0"/>
              </a:rPr>
              <a:t>οριοφιλίας</a:t>
            </a:r>
            <a:r>
              <a:rPr lang="el-GR" b="1" dirty="0">
                <a:latin typeface="Garamond" pitchFamily="18" charset="0"/>
              </a:rPr>
              <a:t>. Προσπαθώντας να νουθετήσει τον σοσιαλιστή υπηρέτη της, </a:t>
            </a:r>
            <a:endParaRPr lang="en-US" b="1" dirty="0">
              <a:latin typeface="Garamond" pitchFamily="18" charset="0"/>
            </a:endParaRPr>
          </a:p>
          <a:p>
            <a:r>
              <a:rPr lang="el-GR" b="1" dirty="0">
                <a:latin typeface="Garamond" pitchFamily="18" charset="0"/>
              </a:rPr>
              <a:t>αποτυπώνοντας ίχνη μιας πικρής σάτιρας της πολιτικής απέναντι στα ζώα, η γυναίκα εξηγεί </a:t>
            </a:r>
            <a:endParaRPr lang="en-US" b="1" dirty="0">
              <a:latin typeface="Garamond" pitchFamily="18" charset="0"/>
            </a:endParaRPr>
          </a:p>
          <a:p>
            <a:r>
              <a:rPr lang="el-GR" b="1" dirty="0">
                <a:latin typeface="Garamond" pitchFamily="18" charset="0"/>
              </a:rPr>
              <a:t>διαβάζοντας από εγκυκλοπαίδεια:</a:t>
            </a:r>
          </a:p>
          <a:p>
            <a:endParaRPr lang="el-GR" b="1" dirty="0">
              <a:latin typeface="Garamond"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7772400" cy="55626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Autofit/>
          </a:bodyPr>
          <a:lstStyle/>
          <a:p>
            <a:r>
              <a:rPr lang="el-GR" sz="2400" b="1" dirty="0">
                <a:latin typeface="Garamond" pitchFamily="18" charset="0"/>
              </a:rPr>
              <a:t>…τι φαντάζεσαι ότι είναι γενικά οι λεγόμενοι γορίλες (το </a:t>
            </a:r>
            <a:r>
              <a:rPr lang="en-US" sz="2400" b="1" dirty="0" err="1">
                <a:latin typeface="Garamond" pitchFamily="18" charset="0"/>
              </a:rPr>
              <a:t>animot</a:t>
            </a:r>
            <a:r>
              <a:rPr lang="el-GR" sz="2400" b="1" dirty="0">
                <a:latin typeface="Garamond" pitchFamily="18" charset="0"/>
              </a:rPr>
              <a:t> επανέρχεται)…; […] «ο σημαντικότερος κλάδος του γένους των ανθρωποειδών»… τι σου λέει αυτό…; Δεύτερον: «είναι δολιχοκέφαλος» όπως πάρα πολλοί από μας… τρίτον: «είναι </a:t>
            </a:r>
            <a:r>
              <a:rPr lang="el-GR" sz="2400" b="1" dirty="0" err="1">
                <a:latin typeface="Garamond" pitchFamily="18" charset="0"/>
              </a:rPr>
              <a:t>θηλαστικόν</a:t>
            </a:r>
            <a:r>
              <a:rPr lang="el-GR" sz="2400" b="1" dirty="0">
                <a:latin typeface="Garamond" pitchFamily="18" charset="0"/>
              </a:rPr>
              <a:t>»… τρομερές ομοιότητες… τέταρτον: «το ύψος του αναστήματός του φθάνει τα δύο μέτρα» … εσύ πόσο είσαι…; Πέμπτον: … «ζει κατά οικογένειες αποτελούμενες από πέντε ως έξι άτομα» … ίδια και απαράλλαχτα… «που διαβιούν πολλές μαζί, κοινοβιακά, εκεί που βρίσκουν τροφή και ασφαλή καταλύματα»… τι σου λέει αυτό από πολιτικής απόψεως…; Έκτον: … «μέσος όρος ζωής πενήντα έτη» … όσο έζησε κι ο μπαμπάς… […] «και με τους γορίλες, το πρόβλημα είναι καθαρά κοινωνικό, είναι και αυτοί θύματα της πάλης των τάξεων μεταξύ των κρατούντων και των άλλων ανθρωποειδών! (</a:t>
            </a:r>
            <a:r>
              <a:rPr lang="el-GR" sz="2400" b="1" dirty="0" err="1">
                <a:latin typeface="Garamond" pitchFamily="18" charset="0"/>
              </a:rPr>
              <a:t>σσ</a:t>
            </a:r>
            <a:r>
              <a:rPr lang="el-GR" sz="2400" b="1" dirty="0">
                <a:latin typeface="Garamond" pitchFamily="18" charset="0"/>
              </a:rPr>
              <a:t>. 187-188).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4098" name="Picture 2" descr="C:\Users\user\Desktop\Διδακτορικά\Ζώα\Φωτό για ppt\Κοκκίνου Ο Παπαγάλος μου.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 y="0"/>
            <a:ext cx="9454832" cy="5909310"/>
          </a:xfrm>
          <a:prstGeom prst="rect">
            <a:avLst/>
          </a:prstGeom>
          <a:noFill/>
        </p:spPr>
        <p:txBody>
          <a:bodyPr wrap="none" rtlCol="0">
            <a:spAutoFit/>
          </a:bodyPr>
          <a:lstStyle/>
          <a:p>
            <a:r>
              <a:rPr lang="el-GR" b="1" dirty="0">
                <a:latin typeface="Garamond" pitchFamily="18" charset="0"/>
              </a:rPr>
              <a:t>Θα μπορούσαμε κάλλιστα να παραφράσουμε, χωρίς να αλλοιώσουμε το πνεύμα: «μεταξύ των </a:t>
            </a:r>
            <a:endParaRPr lang="en-US" b="1" dirty="0">
              <a:latin typeface="Garamond" pitchFamily="18" charset="0"/>
            </a:endParaRPr>
          </a:p>
          <a:p>
            <a:r>
              <a:rPr lang="el-GR" b="1" dirty="0">
                <a:latin typeface="Garamond" pitchFamily="18" charset="0"/>
              </a:rPr>
              <a:t>ανθρώπινων και των μη ανθρώπινων ζώων». Το πεδίο της </a:t>
            </a:r>
            <a:r>
              <a:rPr lang="el-GR" b="1" dirty="0" err="1">
                <a:latin typeface="Garamond" pitchFamily="18" charset="0"/>
              </a:rPr>
              <a:t>οριοφιλίας</a:t>
            </a:r>
            <a:r>
              <a:rPr lang="el-GR" b="1" dirty="0">
                <a:latin typeface="Garamond" pitchFamily="18" charset="0"/>
              </a:rPr>
              <a:t> μεταξύ τους γίνεται έτσι </a:t>
            </a:r>
            <a:endParaRPr lang="en-US" b="1" dirty="0">
              <a:latin typeface="Garamond" pitchFamily="18" charset="0"/>
            </a:endParaRPr>
          </a:p>
          <a:p>
            <a:r>
              <a:rPr lang="el-GR" b="1" dirty="0">
                <a:latin typeface="Garamond" pitchFamily="18" charset="0"/>
              </a:rPr>
              <a:t>φανερό: η ενανθρώπιση του «κτήνους» (του γορίλα) συμβαδίζει με την «αποκτήνωση» του ανθρώπου </a:t>
            </a:r>
            <a:endParaRPr lang="en-US" b="1" dirty="0">
              <a:latin typeface="Garamond" pitchFamily="18" charset="0"/>
            </a:endParaRPr>
          </a:p>
          <a:p>
            <a:r>
              <a:rPr lang="el-GR" b="1" dirty="0">
                <a:latin typeface="Garamond" pitchFamily="18" charset="0"/>
              </a:rPr>
              <a:t>(της γυναίκας, αλλά και των «καθαρμάτων που έκαναν την παιδεία τους βόμβα», </a:t>
            </a:r>
            <a:r>
              <a:rPr lang="el-GR" b="1" dirty="0" err="1">
                <a:latin typeface="Garamond" pitchFamily="18" charset="0"/>
              </a:rPr>
              <a:t>σσ</a:t>
            </a:r>
            <a:r>
              <a:rPr lang="el-GR" b="1" dirty="0">
                <a:latin typeface="Garamond" pitchFamily="18" charset="0"/>
              </a:rPr>
              <a:t>. 192-193) και </a:t>
            </a:r>
            <a:endParaRPr lang="en-US" b="1" dirty="0">
              <a:latin typeface="Garamond" pitchFamily="18" charset="0"/>
            </a:endParaRPr>
          </a:p>
          <a:p>
            <a:r>
              <a:rPr lang="el-GR" b="1" dirty="0">
                <a:latin typeface="Garamond" pitchFamily="18" charset="0"/>
              </a:rPr>
              <a:t>καταλήγει σε μια </a:t>
            </a:r>
            <a:r>
              <a:rPr lang="el-GR" b="1" dirty="0" err="1">
                <a:latin typeface="Garamond" pitchFamily="18" charset="0"/>
              </a:rPr>
              <a:t>γκροτέσκα</a:t>
            </a:r>
            <a:r>
              <a:rPr lang="el-GR" b="1" dirty="0">
                <a:latin typeface="Garamond" pitchFamily="18" charset="0"/>
              </a:rPr>
              <a:t> συμβίωση. </a:t>
            </a:r>
            <a:endParaRPr lang="en-US" b="1" dirty="0">
              <a:latin typeface="Garamond" pitchFamily="18" charset="0"/>
            </a:endParaRPr>
          </a:p>
          <a:p>
            <a:endParaRPr lang="en-US" b="1" dirty="0">
              <a:latin typeface="Garamond" pitchFamily="18" charset="0"/>
            </a:endParaRPr>
          </a:p>
          <a:p>
            <a:r>
              <a:rPr lang="el-GR" b="1" dirty="0">
                <a:latin typeface="Garamond" pitchFamily="18" charset="0"/>
              </a:rPr>
              <a:t>Θα επιμείνουμε όμως και στις πολιτικές </a:t>
            </a:r>
            <a:r>
              <a:rPr lang="en-US" b="1" dirty="0">
                <a:latin typeface="Garamond" pitchFamily="18" charset="0"/>
              </a:rPr>
              <a:t>			</a:t>
            </a:r>
            <a:r>
              <a:rPr lang="el-GR" b="1" dirty="0" err="1">
                <a:latin typeface="Garamond" pitchFamily="18" charset="0"/>
              </a:rPr>
              <a:t>παραδηλώσεις</a:t>
            </a:r>
            <a:r>
              <a:rPr lang="el-GR" b="1" dirty="0">
                <a:latin typeface="Garamond" pitchFamily="18" charset="0"/>
              </a:rPr>
              <a:t> αυτής της </a:t>
            </a:r>
            <a:r>
              <a:rPr lang="el-GR" b="1" dirty="0" err="1">
                <a:latin typeface="Garamond" pitchFamily="18" charset="0"/>
              </a:rPr>
              <a:t>οριοφιλίας</a:t>
            </a:r>
            <a:r>
              <a:rPr lang="el-GR" b="1" dirty="0">
                <a:latin typeface="Garamond" pitchFamily="18" charset="0"/>
              </a:rPr>
              <a:t>. </a:t>
            </a:r>
            <a:endParaRPr lang="en-US" b="1" dirty="0">
              <a:latin typeface="Garamond" pitchFamily="18" charset="0"/>
            </a:endParaRPr>
          </a:p>
          <a:p>
            <a:r>
              <a:rPr lang="el-GR" b="1" dirty="0">
                <a:latin typeface="Garamond" pitchFamily="18" charset="0"/>
              </a:rPr>
              <a:t>Τι ζητάει ο Καθηγητής από τον γορίλα </a:t>
            </a:r>
            <a:r>
              <a:rPr lang="en-US" b="1" dirty="0">
                <a:latin typeface="Garamond" pitchFamily="18" charset="0"/>
              </a:rPr>
              <a:t>			</a:t>
            </a:r>
            <a:r>
              <a:rPr lang="el-GR" b="1" dirty="0">
                <a:latin typeface="Garamond" pitchFamily="18" charset="0"/>
              </a:rPr>
              <a:t>με αντάλλαγμα την ενανθρώπισή του;  </a:t>
            </a:r>
          </a:p>
          <a:p>
            <a:r>
              <a:rPr lang="el-GR" b="1" dirty="0">
                <a:latin typeface="Garamond" pitchFamily="18" charset="0"/>
              </a:rPr>
              <a:t> </a:t>
            </a:r>
          </a:p>
          <a:p>
            <a:r>
              <a:rPr lang="el-GR" b="1" dirty="0">
                <a:latin typeface="Garamond" pitchFamily="18" charset="0"/>
              </a:rPr>
              <a:t>[…] τι θέλω όλο κι όλο από σένα…; </a:t>
            </a:r>
            <a:endParaRPr lang="en-US" b="1" dirty="0">
              <a:latin typeface="Garamond" pitchFamily="18" charset="0"/>
            </a:endParaRPr>
          </a:p>
          <a:p>
            <a:r>
              <a:rPr lang="el-GR" b="1" dirty="0">
                <a:latin typeface="Garamond" pitchFamily="18" charset="0"/>
              </a:rPr>
              <a:t>Να κάνεις </a:t>
            </a:r>
            <a:r>
              <a:rPr lang="el-GR" b="1" dirty="0" err="1">
                <a:latin typeface="Garamond" pitchFamily="18" charset="0"/>
              </a:rPr>
              <a:t>ό,τι</a:t>
            </a:r>
            <a:r>
              <a:rPr lang="el-GR" b="1" dirty="0">
                <a:latin typeface="Garamond" pitchFamily="18" charset="0"/>
              </a:rPr>
              <a:t> σου λέω, να μην το </a:t>
            </a:r>
            <a:endParaRPr lang="en-US" b="1" dirty="0">
              <a:latin typeface="Garamond" pitchFamily="18" charset="0"/>
            </a:endParaRPr>
          </a:p>
          <a:p>
            <a:r>
              <a:rPr lang="el-GR" b="1" dirty="0">
                <a:latin typeface="Garamond" pitchFamily="18" charset="0"/>
              </a:rPr>
              <a:t>αμφισβητείς, να μην παίρνεις </a:t>
            </a:r>
            <a:endParaRPr lang="en-US" b="1" dirty="0">
              <a:latin typeface="Garamond" pitchFamily="18" charset="0"/>
            </a:endParaRPr>
          </a:p>
          <a:p>
            <a:r>
              <a:rPr lang="el-GR" b="1" dirty="0">
                <a:latin typeface="Garamond" pitchFamily="18" charset="0"/>
              </a:rPr>
              <a:t>πρωτοβουλίες, να μείνεις λιγόλογος </a:t>
            </a:r>
            <a:endParaRPr lang="en-US" b="1" dirty="0">
              <a:latin typeface="Garamond" pitchFamily="18" charset="0"/>
            </a:endParaRPr>
          </a:p>
          <a:p>
            <a:r>
              <a:rPr lang="el-GR" b="1" dirty="0">
                <a:latin typeface="Garamond" pitchFamily="18" charset="0"/>
              </a:rPr>
              <a:t>όπως είσαι…! (σ. 193)</a:t>
            </a:r>
          </a:p>
          <a:p>
            <a:r>
              <a:rPr lang="el-GR" b="1" dirty="0">
                <a:latin typeface="Garamond" pitchFamily="18" charset="0"/>
              </a:rPr>
              <a:t> </a:t>
            </a:r>
          </a:p>
          <a:p>
            <a:endParaRPr lang="en-US" b="1" dirty="0">
              <a:latin typeface="Garamond" pitchFamily="18" charset="0"/>
            </a:endParaRPr>
          </a:p>
          <a:p>
            <a:r>
              <a:rPr lang="el-GR" b="1" dirty="0">
                <a:latin typeface="Garamond" pitchFamily="18" charset="0"/>
              </a:rPr>
              <a:t>Τι άλλο θέλουν οι κυρίαρχες (πολιτικές, </a:t>
            </a:r>
            <a:r>
              <a:rPr lang="en-US" b="1" dirty="0">
                <a:latin typeface="Garamond" pitchFamily="18" charset="0"/>
              </a:rPr>
              <a:t>		    </a:t>
            </a:r>
            <a:r>
              <a:rPr lang="el-GR" b="1" dirty="0">
                <a:latin typeface="Garamond" pitchFamily="18" charset="0"/>
              </a:rPr>
              <a:t>θρησκευτικές ή οικονομικές) εξουσίες </a:t>
            </a:r>
            <a:endParaRPr lang="en-US" b="1" dirty="0">
              <a:latin typeface="Garamond" pitchFamily="18" charset="0"/>
            </a:endParaRPr>
          </a:p>
          <a:p>
            <a:r>
              <a:rPr lang="el-GR" b="1" dirty="0">
                <a:latin typeface="Garamond" pitchFamily="18" charset="0"/>
              </a:rPr>
              <a:t>από τους πειθήνιους πολίτες, οι αυταρχικοί γονείς από τα υπάκουα παιδιά τους, οι δογματικοί </a:t>
            </a:r>
            <a:endParaRPr lang="en-US" b="1" dirty="0">
              <a:latin typeface="Garamond" pitchFamily="18" charset="0"/>
            </a:endParaRPr>
          </a:p>
          <a:p>
            <a:r>
              <a:rPr lang="el-GR" b="1" dirty="0">
                <a:latin typeface="Garamond" pitchFamily="18" charset="0"/>
              </a:rPr>
              <a:t>καθηγητές από τους φοιτητές τους;</a:t>
            </a:r>
          </a:p>
          <a:p>
            <a:endParaRPr lang="el-GR" b="1" dirty="0">
              <a:latin typeface="Garamond" pitchFamily="18" charset="0"/>
            </a:endParaRPr>
          </a:p>
          <a:p>
            <a:endParaRPr lang="el-GR" b="1" dirty="0">
              <a:latin typeface="Garamond"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b="1" dirty="0">
                <a:solidFill>
                  <a:srgbClr val="C00000"/>
                </a:solidFill>
                <a:latin typeface="Garamond" pitchFamily="18" charset="0"/>
              </a:rPr>
              <a:t>Σκηνή Γ. Η ανθρώπινη λεοντή</a:t>
            </a:r>
            <a:endParaRPr lang="el-GR" dirty="0">
              <a:solidFill>
                <a:srgbClr val="C00000"/>
              </a:solidFill>
              <a:latin typeface="Garamond" pitchFamily="18" charset="0"/>
            </a:endParaRPr>
          </a:p>
        </p:txBody>
      </p:sp>
      <p:sp>
        <p:nvSpPr>
          <p:cNvPr id="3" name="Subtitle 2"/>
          <p:cNvSpPr>
            <a:spLocks noGrp="1"/>
          </p:cNvSpPr>
          <p:nvPr>
            <p:ph type="subTitle" idx="1"/>
          </p:nvPr>
        </p:nvSpPr>
        <p:spPr>
          <a:xfrm>
            <a:off x="0" y="2743200"/>
            <a:ext cx="9144000" cy="5638800"/>
          </a:xfrm>
          <a:solidFill>
            <a:schemeClr val="bg2"/>
          </a:solidFill>
        </p:spPr>
        <p:txBody>
          <a:bodyPr>
            <a:normAutofit/>
          </a:bodyPr>
          <a:lstStyle/>
          <a:p>
            <a:r>
              <a:rPr lang="el-GR" sz="2800" b="1" dirty="0">
                <a:solidFill>
                  <a:schemeClr val="tx1"/>
                </a:solidFill>
                <a:latin typeface="Garamond" pitchFamily="18" charset="0"/>
              </a:rPr>
              <a:t>«Εάν ένα λιοντάρι μπορούσε να μιλήσει, εμείς δεν θα μπορούσαμε να το καταλάβουμε» έγραψε κάποτε ο </a:t>
            </a:r>
            <a:r>
              <a:rPr lang="en-US" sz="2800" b="1" dirty="0">
                <a:solidFill>
                  <a:schemeClr val="tx1"/>
                </a:solidFill>
                <a:latin typeface="Garamond" pitchFamily="18" charset="0"/>
              </a:rPr>
              <a:t>Wittgenstein</a:t>
            </a:r>
            <a:r>
              <a:rPr lang="el-GR" sz="2800" b="1" dirty="0">
                <a:solidFill>
                  <a:schemeClr val="tx1"/>
                </a:solidFill>
                <a:latin typeface="Garamond" pitchFamily="18" charset="0"/>
              </a:rPr>
              <a:t> </a:t>
            </a:r>
            <a:r>
              <a:rPr lang="en-US" sz="2800" b="1" dirty="0">
                <a:solidFill>
                  <a:schemeClr val="tx1"/>
                </a:solidFill>
                <a:latin typeface="Garamond" pitchFamily="18" charset="0"/>
              </a:rPr>
              <a:t>(</a:t>
            </a:r>
            <a:r>
              <a:rPr lang="el-GR" sz="2800" b="1" i="1" dirty="0">
                <a:solidFill>
                  <a:schemeClr val="tx1"/>
                </a:solidFill>
                <a:latin typeface="Garamond" pitchFamily="18" charset="0"/>
              </a:rPr>
              <a:t>Φιλοσοφικές έρευνες</a:t>
            </a:r>
            <a:r>
              <a:rPr lang="el-GR" sz="2800" b="1" dirty="0">
                <a:solidFill>
                  <a:schemeClr val="tx1"/>
                </a:solidFill>
                <a:latin typeface="Garamond" pitchFamily="18" charset="0"/>
              </a:rPr>
              <a:t>, </a:t>
            </a:r>
            <a:r>
              <a:rPr lang="el-GR" sz="2800" b="1" dirty="0" err="1">
                <a:solidFill>
                  <a:schemeClr val="tx1"/>
                </a:solidFill>
                <a:latin typeface="Garamond" pitchFamily="18" charset="0"/>
              </a:rPr>
              <a:t>Παπαζήσης</a:t>
            </a:r>
            <a:r>
              <a:rPr lang="el-GR" sz="2800" b="1" dirty="0">
                <a:solidFill>
                  <a:schemeClr val="tx1"/>
                </a:solidFill>
                <a:latin typeface="Garamond" pitchFamily="18" charset="0"/>
              </a:rPr>
              <a:t>, Αθήνα 1977, σ. 278). Οι Βασίλης </a:t>
            </a:r>
            <a:r>
              <a:rPr lang="el-GR" sz="2800" b="1" dirty="0" err="1">
                <a:solidFill>
                  <a:schemeClr val="tx1"/>
                </a:solidFill>
                <a:latin typeface="Garamond" pitchFamily="18" charset="0"/>
              </a:rPr>
              <a:t>Μαυρογεωργίου</a:t>
            </a:r>
            <a:r>
              <a:rPr lang="el-GR" sz="2800" b="1" dirty="0">
                <a:solidFill>
                  <a:schemeClr val="tx1"/>
                </a:solidFill>
                <a:latin typeface="Garamond" pitchFamily="18" charset="0"/>
              </a:rPr>
              <a:t> και Κώστας Γάκης μάλλον θα απαντούσαν ότι ο φιλόσοφος δεν θα είχε περάσει πολύ καιρό μαζί με λιοντάρια. Πιθανότατα ούτε οι ίδιοι έχουν περάσει, αλλά στο έργο τους </a:t>
            </a:r>
            <a:r>
              <a:rPr lang="el-GR" sz="2800" b="1" i="1" dirty="0">
                <a:solidFill>
                  <a:schemeClr val="tx1"/>
                </a:solidFill>
                <a:latin typeface="Garamond" pitchFamily="18" charset="0"/>
              </a:rPr>
              <a:t>Λιοντάρια</a:t>
            </a:r>
            <a:r>
              <a:rPr lang="el-GR" sz="2800" b="1" dirty="0">
                <a:solidFill>
                  <a:schemeClr val="tx1"/>
                </a:solidFill>
                <a:latin typeface="Garamond" pitchFamily="18" charset="0"/>
              </a:rPr>
              <a:t>, οι ενανθρωπισμένοι βασιλιάδες των ζώων παρουσιάζουν σκέψεις και συμπεριφορές καθόλου ξένες στο ανθρώπινο βασίλειο.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4098" name="Picture 2" descr="C:\Users\user\Desktop\Διδακτορικά\Ζώα\Φωτό για ppt\Κοκκίνου Ο Παπαγάλος μου.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 y="0"/>
            <a:ext cx="9393918" cy="5355312"/>
          </a:xfrm>
          <a:prstGeom prst="rect">
            <a:avLst/>
          </a:prstGeom>
          <a:noFill/>
        </p:spPr>
        <p:txBody>
          <a:bodyPr wrap="none" rtlCol="0">
            <a:spAutoFit/>
          </a:bodyPr>
          <a:lstStyle/>
          <a:p>
            <a:r>
              <a:rPr lang="el-GR" b="1" dirty="0">
                <a:latin typeface="Garamond" pitchFamily="18" charset="0"/>
              </a:rPr>
              <a:t>Η φιλοσοφία, από την ελληνική αρχαιότητα έως τον Μεσαίωνα και τον Θωμά Ακινάτη και από τον </a:t>
            </a:r>
          </a:p>
          <a:p>
            <a:r>
              <a:rPr lang="en-US" b="1" dirty="0">
                <a:latin typeface="Garamond" pitchFamily="18" charset="0"/>
              </a:rPr>
              <a:t>Descartes </a:t>
            </a:r>
            <a:r>
              <a:rPr lang="el-GR" b="1" dirty="0">
                <a:latin typeface="Garamond" pitchFamily="18" charset="0"/>
              </a:rPr>
              <a:t>(το ζώο είναι μια ζωντανή μηχανή) και τον </a:t>
            </a:r>
            <a:r>
              <a:rPr lang="en-US" b="1" dirty="0">
                <a:latin typeface="Garamond" pitchFamily="18" charset="0"/>
              </a:rPr>
              <a:t>Locke</a:t>
            </a:r>
            <a:r>
              <a:rPr lang="el-GR" b="1" dirty="0">
                <a:latin typeface="Garamond" pitchFamily="18" charset="0"/>
              </a:rPr>
              <a:t> έως τον </a:t>
            </a:r>
            <a:r>
              <a:rPr lang="en-US" b="1" dirty="0">
                <a:latin typeface="Garamond" pitchFamily="18" charset="0"/>
              </a:rPr>
              <a:t>Kant</a:t>
            </a:r>
            <a:r>
              <a:rPr lang="el-GR" b="1" dirty="0">
                <a:latin typeface="Garamond" pitchFamily="18" charset="0"/>
              </a:rPr>
              <a:t>, τον </a:t>
            </a:r>
            <a:r>
              <a:rPr lang="en-US" b="1" dirty="0">
                <a:latin typeface="Garamond" pitchFamily="18" charset="0"/>
              </a:rPr>
              <a:t>Heidegger</a:t>
            </a:r>
            <a:r>
              <a:rPr lang="el-GR" b="1" dirty="0">
                <a:latin typeface="Garamond" pitchFamily="18" charset="0"/>
              </a:rPr>
              <a:t>, </a:t>
            </a:r>
          </a:p>
          <a:p>
            <a:r>
              <a:rPr lang="el-GR" b="1" dirty="0">
                <a:latin typeface="Garamond" pitchFamily="18" charset="0"/>
              </a:rPr>
              <a:t>ακόμα και τον </a:t>
            </a:r>
            <a:r>
              <a:rPr lang="en-US" b="1" dirty="0" err="1">
                <a:latin typeface="Garamond" pitchFamily="18" charset="0"/>
              </a:rPr>
              <a:t>Levinas</a:t>
            </a:r>
            <a:r>
              <a:rPr lang="el-GR" b="1" dirty="0">
                <a:latin typeface="Garamond" pitchFamily="18" charset="0"/>
              </a:rPr>
              <a:t>, υποστήριξε ότι τα ζώα, σε αντίθεση προς τα ανθρώπινα ζώα, στερούνται </a:t>
            </a:r>
          </a:p>
          <a:p>
            <a:r>
              <a:rPr lang="el-GR" b="1" dirty="0">
                <a:latin typeface="Garamond" pitchFamily="18" charset="0"/>
              </a:rPr>
              <a:t>του ορθού λόγου, της αυτοσυνείδησης, της αφαιρετικής σκέψης ή της ηθικής χρήσης της γλώσσας.</a:t>
            </a:r>
          </a:p>
          <a:p>
            <a:endParaRPr lang="el-GR" b="1" dirty="0">
              <a:latin typeface="Garamond" pitchFamily="18" charset="0"/>
            </a:endParaRPr>
          </a:p>
          <a:p>
            <a:r>
              <a:rPr lang="el-GR" b="1" dirty="0">
                <a:latin typeface="Garamond" pitchFamily="18" charset="0"/>
              </a:rPr>
              <a:t>Μέσα στην ποικιλομορφία και τις εσωτερικές                    αντιθέσεις των φιλοσοφικών συστημάτων </a:t>
            </a:r>
          </a:p>
          <a:p>
            <a:r>
              <a:rPr lang="el-GR" b="1" dirty="0">
                <a:latin typeface="Garamond" pitchFamily="18" charset="0"/>
              </a:rPr>
              <a:t>λ.χ. του στωικισμού, του σχολαστικισμού,                          του ορθολογισμού, του ιδεαλισμού, </a:t>
            </a:r>
          </a:p>
          <a:p>
            <a:r>
              <a:rPr lang="el-GR" b="1" dirty="0">
                <a:latin typeface="Garamond" pitchFamily="18" charset="0"/>
              </a:rPr>
              <a:t>του εμπειρισμού ή του ωφελιμισμού, είναι                            αξιοσημείωτο το </a:t>
            </a:r>
            <a:r>
              <a:rPr lang="el-GR" b="1" dirty="0">
                <a:solidFill>
                  <a:srgbClr val="0070C0"/>
                </a:solidFill>
                <a:latin typeface="Garamond" pitchFamily="18" charset="0"/>
              </a:rPr>
              <a:t>κοινό συμπαγές έδαφος</a:t>
            </a:r>
            <a:r>
              <a:rPr lang="el-GR" b="1" dirty="0">
                <a:latin typeface="Garamond" pitchFamily="18" charset="0"/>
              </a:rPr>
              <a:t> </a:t>
            </a:r>
          </a:p>
          <a:p>
            <a:r>
              <a:rPr lang="el-GR" b="1" dirty="0">
                <a:latin typeface="Garamond" pitchFamily="18" charset="0"/>
              </a:rPr>
              <a:t>που βρίσκουν ως προς αυτό το θέμα.                                                 Τα ζώα υφίστανται από </a:t>
            </a:r>
          </a:p>
          <a:p>
            <a:r>
              <a:rPr lang="el-GR" b="1" dirty="0">
                <a:latin typeface="Garamond" pitchFamily="18" charset="0"/>
              </a:rPr>
              <a:t>(</a:t>
            </a:r>
            <a:r>
              <a:rPr lang="el-GR" b="1" dirty="0" err="1">
                <a:latin typeface="Garamond" pitchFamily="18" charset="0"/>
              </a:rPr>
              <a:t>ιουδαιοχριστιανικής</a:t>
            </a:r>
            <a:r>
              <a:rPr lang="el-GR" b="1" dirty="0">
                <a:latin typeface="Garamond" pitchFamily="18" charset="0"/>
              </a:rPr>
              <a:t>) καταβολής                                                       (πληρώσατε την </a:t>
            </a:r>
            <a:r>
              <a:rPr lang="el-GR" b="1" dirty="0" err="1">
                <a:latin typeface="Garamond" pitchFamily="18" charset="0"/>
              </a:rPr>
              <a:t>γην</a:t>
            </a:r>
            <a:r>
              <a:rPr lang="el-GR" b="1" dirty="0">
                <a:latin typeface="Garamond" pitchFamily="18" charset="0"/>
              </a:rPr>
              <a:t> και </a:t>
            </a:r>
          </a:p>
          <a:p>
            <a:r>
              <a:rPr lang="el-GR" b="1" dirty="0">
                <a:latin typeface="Garamond" pitchFamily="18" charset="0"/>
              </a:rPr>
              <a:t>κατακυριεύσατε αυτήν», </a:t>
            </a:r>
            <a:r>
              <a:rPr lang="el-GR" b="1" i="1" dirty="0" err="1">
                <a:latin typeface="Garamond" pitchFamily="18" charset="0"/>
              </a:rPr>
              <a:t>Γένεσις</a:t>
            </a:r>
            <a:r>
              <a:rPr lang="el-GR" b="1" dirty="0">
                <a:latin typeface="Garamond" pitchFamily="18" charset="0"/>
              </a:rPr>
              <a:t> Α' 28)                                        μια παράδοξη </a:t>
            </a:r>
            <a:r>
              <a:rPr lang="el-GR" b="1" dirty="0">
                <a:solidFill>
                  <a:srgbClr val="0070C0"/>
                </a:solidFill>
                <a:latin typeface="Garamond" pitchFamily="18" charset="0"/>
              </a:rPr>
              <a:t>διπλή εξουσία</a:t>
            </a:r>
            <a:r>
              <a:rPr lang="el-GR" b="1" dirty="0">
                <a:latin typeface="Garamond" pitchFamily="18" charset="0"/>
              </a:rPr>
              <a:t>: την </a:t>
            </a:r>
          </a:p>
          <a:p>
            <a:r>
              <a:rPr lang="el-GR" b="1" dirty="0">
                <a:solidFill>
                  <a:srgbClr val="0070C0"/>
                </a:solidFill>
                <a:latin typeface="Garamond" pitchFamily="18" charset="0"/>
              </a:rPr>
              <a:t>επιβολή της ονοματοθεσίας </a:t>
            </a:r>
            <a:r>
              <a:rPr lang="el-GR" b="1" dirty="0">
                <a:latin typeface="Garamond" pitchFamily="18" charset="0"/>
              </a:rPr>
              <a:t>αλλά 			     και τη </a:t>
            </a:r>
            <a:r>
              <a:rPr lang="el-GR" b="1" dirty="0">
                <a:solidFill>
                  <a:srgbClr val="0070C0"/>
                </a:solidFill>
                <a:latin typeface="Garamond" pitchFamily="18" charset="0"/>
              </a:rPr>
              <a:t>στέρηση του ονόματος</a:t>
            </a:r>
            <a:r>
              <a:rPr lang="el-GR" b="1" dirty="0">
                <a:latin typeface="Garamond" pitchFamily="18" charset="0"/>
              </a:rPr>
              <a:t>. </a:t>
            </a:r>
          </a:p>
          <a:p>
            <a:r>
              <a:rPr lang="el-GR" b="1" dirty="0">
                <a:latin typeface="Garamond" pitchFamily="18" charset="0"/>
              </a:rPr>
              <a:t>Το παράδοξο δεν έγκειται τόσο                                                στην </a:t>
            </a:r>
            <a:r>
              <a:rPr lang="el-GR" b="1" dirty="0" err="1">
                <a:latin typeface="Garamond" pitchFamily="18" charset="0"/>
              </a:rPr>
              <a:t>αντιθετικότητα</a:t>
            </a:r>
            <a:r>
              <a:rPr lang="el-GR" b="1" dirty="0">
                <a:latin typeface="Garamond" pitchFamily="18" charset="0"/>
              </a:rPr>
              <a:t> των εξουσιών </a:t>
            </a:r>
          </a:p>
          <a:p>
            <a:r>
              <a:rPr lang="el-GR" b="1" dirty="0">
                <a:latin typeface="Garamond" pitchFamily="18" charset="0"/>
              </a:rPr>
              <a:t>(στέρηση και επιβολή) όσο στη 			</a:t>
            </a:r>
            <a:r>
              <a:rPr lang="el-GR" b="1" dirty="0" err="1">
                <a:solidFill>
                  <a:srgbClr val="C00000"/>
                </a:solidFill>
                <a:latin typeface="Garamond" pitchFamily="18" charset="0"/>
              </a:rPr>
              <a:t>συλλειτουργία</a:t>
            </a:r>
            <a:r>
              <a:rPr lang="el-GR" b="1" dirty="0">
                <a:latin typeface="Garamond" pitchFamily="18" charset="0"/>
              </a:rPr>
              <a:t> τους, η οποία μετατρέπει </a:t>
            </a:r>
          </a:p>
          <a:p>
            <a:r>
              <a:rPr lang="el-GR" b="1" dirty="0">
                <a:latin typeface="Garamond" pitchFamily="18" charset="0"/>
              </a:rPr>
              <a:t>την </a:t>
            </a:r>
            <a:r>
              <a:rPr lang="el-GR" b="1" dirty="0" err="1">
                <a:latin typeface="Garamond" pitchFamily="18" charset="0"/>
              </a:rPr>
              <a:t>αντιθετικότητα</a:t>
            </a:r>
            <a:r>
              <a:rPr lang="el-GR" b="1" dirty="0">
                <a:latin typeface="Garamond" pitchFamily="18" charset="0"/>
              </a:rPr>
              <a:t> σε </a:t>
            </a:r>
          </a:p>
          <a:p>
            <a:r>
              <a:rPr lang="el-GR" b="1" dirty="0">
                <a:latin typeface="Garamond" pitchFamily="18" charset="0"/>
              </a:rPr>
              <a:t>συμπληρωματικότητα. </a:t>
            </a:r>
          </a:p>
          <a:p>
            <a:endParaRPr lang="el-GR" b="1" dirty="0">
              <a:latin typeface="Garamond" pitchFamily="18" charset="0"/>
            </a:endParaRPr>
          </a:p>
          <a:p>
            <a:r>
              <a:rPr lang="el-GR" b="1" dirty="0">
                <a:latin typeface="Garamond" pitchFamily="18" charset="0"/>
              </a:rPr>
              <a:t>Ας δούμε πώς. </a:t>
            </a:r>
          </a:p>
          <a:p>
            <a:endParaRPr lang="el-GR" b="1" dirty="0">
              <a:latin typeface="Garamond"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bestiarium</a:t>
            </a:r>
            <a:endParaRPr lang="el-GR" sz="6000" b="1" dirty="0">
              <a:solidFill>
                <a:schemeClr val="bg1"/>
              </a:solidFill>
            </a:endParaRPr>
          </a:p>
        </p:txBody>
      </p:sp>
      <p:pic>
        <p:nvPicPr>
          <p:cNvPr id="1026" name="Picture 2" descr="C:\Users\user\Desktop\Διδακτορικά\Ζώα\Φωτό για ppt\Λιοντάρια Μαυρογεωργίου-Γάκης β.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76200" y="0"/>
            <a:ext cx="9459641" cy="6863417"/>
          </a:xfrm>
          <a:prstGeom prst="rect">
            <a:avLst/>
          </a:prstGeom>
          <a:noFill/>
        </p:spPr>
        <p:txBody>
          <a:bodyPr wrap="none" rtlCol="0">
            <a:spAutoFit/>
          </a:bodyPr>
          <a:lstStyle/>
          <a:p>
            <a:r>
              <a:rPr lang="el-GR" sz="2000" b="1" dirty="0">
                <a:solidFill>
                  <a:srgbClr val="FCF6D0"/>
                </a:solidFill>
                <a:latin typeface="Garamond" pitchFamily="18" charset="0"/>
              </a:rPr>
              <a:t>Σε μια πρώτη ανάγνωση το έργο μάς προσφέρει το βλέμμα των άγριων ζώων: πώς τα ζώα </a:t>
            </a:r>
          </a:p>
          <a:p>
            <a:r>
              <a:rPr lang="el-GR" sz="2000" b="1" dirty="0">
                <a:solidFill>
                  <a:srgbClr val="FCF6D0"/>
                </a:solidFill>
                <a:latin typeface="Garamond" pitchFamily="18" charset="0"/>
              </a:rPr>
              <a:t>βλέπουν τη ζωή τους μέσα στον ζωολογικό κήπο που είναι κλεισμένα για χρόνια, αλλά και </a:t>
            </a:r>
          </a:p>
          <a:p>
            <a:r>
              <a:rPr lang="el-GR" sz="2000" b="1" dirty="0">
                <a:solidFill>
                  <a:srgbClr val="FCF6D0"/>
                </a:solidFill>
                <a:latin typeface="Garamond" pitchFamily="18" charset="0"/>
              </a:rPr>
              <a:t>τον έξω κόσμο, μόλις καταφέρουν να βγουν από τη φυλακή τους. Σε μια δεύτερη ανάγνωση </a:t>
            </a:r>
          </a:p>
          <a:p>
            <a:r>
              <a:rPr lang="el-GR" sz="2000" b="1" dirty="0">
                <a:solidFill>
                  <a:srgbClr val="FCF6D0"/>
                </a:solidFill>
                <a:latin typeface="Garamond" pitchFamily="18" charset="0"/>
              </a:rPr>
              <a:t>όμως συνειδητοποιούμε το αυτονόητο: </a:t>
            </a:r>
            <a:r>
              <a:rPr lang="el-GR" sz="2000" b="1" dirty="0">
                <a:solidFill>
                  <a:srgbClr val="FFFF00"/>
                </a:solidFill>
                <a:latin typeface="Garamond" pitchFamily="18" charset="0"/>
              </a:rPr>
              <a:t>δεν πρόκειται για το βλέμμα των ζώων αλλά των </a:t>
            </a:r>
          </a:p>
          <a:p>
            <a:r>
              <a:rPr lang="el-GR" sz="2000" b="1" dirty="0">
                <a:solidFill>
                  <a:srgbClr val="FFFF00"/>
                </a:solidFill>
                <a:latin typeface="Garamond" pitchFamily="18" charset="0"/>
              </a:rPr>
              <a:t>ανθρώπων που προσπαθεί να καταλάβει την ανθρώπινη ζωή μέσα από το βλέμμα των </a:t>
            </a:r>
          </a:p>
          <a:p>
            <a:r>
              <a:rPr lang="el-GR" sz="2000" b="1" dirty="0">
                <a:solidFill>
                  <a:srgbClr val="FFFF00"/>
                </a:solidFill>
                <a:latin typeface="Garamond" pitchFamily="18" charset="0"/>
              </a:rPr>
              <a:t>ζώων. </a:t>
            </a: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a:p>
            <a:r>
              <a:rPr lang="el-GR" sz="2000" b="1" dirty="0">
                <a:solidFill>
                  <a:srgbClr val="FCF6D0"/>
                </a:solidFill>
                <a:latin typeface="Garamond" pitchFamily="18" charset="0"/>
              </a:rPr>
              <a:t>Τα ζώα είναι μια μείζων </a:t>
            </a:r>
            <a:r>
              <a:rPr lang="el-GR" sz="2000" b="1" dirty="0" err="1">
                <a:solidFill>
                  <a:srgbClr val="FCF6D0"/>
                </a:solidFill>
                <a:latin typeface="Garamond" pitchFamily="18" charset="0"/>
              </a:rPr>
              <a:t>θεσμίζουσα</a:t>
            </a:r>
            <a:r>
              <a:rPr lang="el-GR" sz="2000" b="1" dirty="0">
                <a:solidFill>
                  <a:srgbClr val="FCF6D0"/>
                </a:solidFill>
                <a:latin typeface="Garamond" pitchFamily="18" charset="0"/>
              </a:rPr>
              <a:t> ετερότητα για τους ανθρώπους, στο μέτρο που μέσω </a:t>
            </a:r>
          </a:p>
          <a:p>
            <a:r>
              <a:rPr lang="el-GR" sz="2000" b="1" dirty="0">
                <a:solidFill>
                  <a:srgbClr val="FCF6D0"/>
                </a:solidFill>
                <a:latin typeface="Garamond" pitchFamily="18" charset="0"/>
              </a:rPr>
              <a:t>αυτών συγκροτούν την προσωπική και συλλογική τους ταυτότητα. Πώς μας βλέπουν τα </a:t>
            </a:r>
          </a:p>
          <a:p>
            <a:r>
              <a:rPr lang="el-GR" sz="2000" b="1" dirty="0">
                <a:solidFill>
                  <a:srgbClr val="FCF6D0"/>
                </a:solidFill>
                <a:latin typeface="Garamond" pitchFamily="18" charset="0"/>
              </a:rPr>
              <a:t>λιοντάρια; Ποια χαρακτηριστικά μοιράζονται μαζί μας; Πώς θα ήταν εάν μπορούσαμε να </a:t>
            </a:r>
          </a:p>
          <a:p>
            <a:r>
              <a:rPr lang="el-GR" sz="2000" b="1" dirty="0">
                <a:solidFill>
                  <a:srgbClr val="FCF6D0"/>
                </a:solidFill>
                <a:latin typeface="Garamond" pitchFamily="18" charset="0"/>
              </a:rPr>
              <a:t>δούμε μέσα από τα μάτια τους και να σκεφτούμε μέσα από τις σκέψεις τους; </a:t>
            </a:r>
          </a:p>
          <a:p>
            <a:r>
              <a:rPr lang="en-US" sz="2000" b="1" dirty="0">
                <a:solidFill>
                  <a:srgbClr val="FCF6D0"/>
                </a:solidFill>
                <a:latin typeface="Garamond" pitchFamily="18" charset="0"/>
              </a:rPr>
              <a:t> </a:t>
            </a:r>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l-GR" dirty="0">
              <a:latin typeface="Garamond" pitchFamily="18" charset="0"/>
            </a:endParaRPr>
          </a:p>
        </p:txBody>
      </p:sp>
      <p:sp>
        <p:nvSpPr>
          <p:cNvPr id="3" name="Subtitle 2"/>
          <p:cNvSpPr>
            <a:spLocks noGrp="1"/>
          </p:cNvSpPr>
          <p:nvPr>
            <p:ph type="subTitle" idx="1"/>
          </p:nvPr>
        </p:nvSpPr>
        <p:spPr/>
        <p:txBody>
          <a:bodyPr/>
          <a:lstStyle/>
          <a:p>
            <a:endParaRPr lang="el-GR"/>
          </a:p>
        </p:txBody>
      </p:sp>
      <p:pic>
        <p:nvPicPr>
          <p:cNvPr id="1026" name="Picture 2" descr="C:\Users\user\Desktop\Διδακτορικά\Ζώα\Φωτό για ppt\underground.zoo Κουστουρίτσα.png"/>
          <p:cNvPicPr>
            <a:picLocks noChangeAspect="1" noChangeArrowheads="1"/>
          </p:cNvPicPr>
          <p:nvPr/>
        </p:nvPicPr>
        <p:blipFill>
          <a:blip r:embed="rId2" cstate="print"/>
          <a:srcRect/>
          <a:stretch>
            <a:fillRect/>
          </a:stretch>
        </p:blipFill>
        <p:spPr bwMode="auto">
          <a:xfrm>
            <a:off x="-129048" y="0"/>
            <a:ext cx="9273048" cy="6858000"/>
          </a:xfrm>
          <a:prstGeom prst="rect">
            <a:avLst/>
          </a:prstGeom>
          <a:noFill/>
        </p:spPr>
      </p:pic>
      <p:sp>
        <p:nvSpPr>
          <p:cNvPr id="5" name="TextBox 4"/>
          <p:cNvSpPr txBox="1"/>
          <p:nvPr/>
        </p:nvSpPr>
        <p:spPr>
          <a:xfrm>
            <a:off x="-72268" y="-76200"/>
            <a:ext cx="9038052" cy="1938992"/>
          </a:xfrm>
          <a:prstGeom prst="rect">
            <a:avLst/>
          </a:prstGeom>
          <a:noFill/>
        </p:spPr>
        <p:txBody>
          <a:bodyPr wrap="none" rtlCol="0">
            <a:spAutoFit/>
          </a:bodyPr>
          <a:lstStyle/>
          <a:p>
            <a:r>
              <a:rPr lang="el-GR" sz="2000" b="1" dirty="0">
                <a:solidFill>
                  <a:schemeClr val="bg1"/>
                </a:solidFill>
                <a:latin typeface="Garamond" pitchFamily="18" charset="0"/>
              </a:rPr>
              <a:t>Στην αρχή του έργου υπάρχει μια ευκαιρία να θυμηθούμε το συγκλονιστικό πλάνο του </a:t>
            </a:r>
          </a:p>
          <a:p>
            <a:r>
              <a:rPr lang="el-GR" sz="2000" b="1" dirty="0">
                <a:solidFill>
                  <a:schemeClr val="bg1"/>
                </a:solidFill>
                <a:latin typeface="Garamond" pitchFamily="18" charset="0"/>
              </a:rPr>
              <a:t>βομβαρδισμού του ζωολογικού κήπου στο </a:t>
            </a:r>
            <a:r>
              <a:rPr lang="en-US" sz="2000" b="1" i="1" dirty="0">
                <a:solidFill>
                  <a:schemeClr val="bg1"/>
                </a:solidFill>
                <a:latin typeface="Garamond" pitchFamily="18" charset="0"/>
              </a:rPr>
              <a:t>Underground</a:t>
            </a:r>
            <a:r>
              <a:rPr lang="el-GR" sz="2000" b="1" dirty="0">
                <a:solidFill>
                  <a:schemeClr val="bg1"/>
                </a:solidFill>
                <a:latin typeface="Garamond" pitchFamily="18" charset="0"/>
              </a:rPr>
              <a:t> του </a:t>
            </a:r>
            <a:r>
              <a:rPr lang="el-GR" sz="2000" b="1" dirty="0" err="1">
                <a:solidFill>
                  <a:schemeClr val="bg1"/>
                </a:solidFill>
                <a:latin typeface="Garamond" pitchFamily="18" charset="0"/>
              </a:rPr>
              <a:t>Emir</a:t>
            </a:r>
            <a:r>
              <a:rPr lang="el-GR" sz="2000" b="1" dirty="0">
                <a:solidFill>
                  <a:schemeClr val="bg1"/>
                </a:solidFill>
                <a:latin typeface="Garamond" pitchFamily="18" charset="0"/>
              </a:rPr>
              <a:t> </a:t>
            </a:r>
            <a:r>
              <a:rPr lang="el-GR" sz="2000" b="1" dirty="0" err="1">
                <a:solidFill>
                  <a:schemeClr val="bg1"/>
                </a:solidFill>
                <a:latin typeface="Garamond" pitchFamily="18" charset="0"/>
              </a:rPr>
              <a:t>Kusturica</a:t>
            </a:r>
            <a:r>
              <a:rPr lang="el-GR" sz="2000" b="1" dirty="0">
                <a:solidFill>
                  <a:schemeClr val="bg1"/>
                </a:solidFill>
                <a:latin typeface="Garamond" pitchFamily="18" charset="0"/>
              </a:rPr>
              <a:t>, όπου η </a:t>
            </a:r>
          </a:p>
          <a:p>
            <a:r>
              <a:rPr lang="el-GR" sz="2000" b="1" dirty="0">
                <a:solidFill>
                  <a:schemeClr val="bg1"/>
                </a:solidFill>
                <a:latin typeface="Garamond" pitchFamily="18" charset="0"/>
              </a:rPr>
              <a:t>ναζιστική στρατιωτική μηχανή προκαλεί μια εκατόμβη άγριων ζώων στην πρώην </a:t>
            </a:r>
          </a:p>
          <a:p>
            <a:r>
              <a:rPr lang="el-GR" sz="2000" b="1" dirty="0">
                <a:solidFill>
                  <a:schemeClr val="bg1"/>
                </a:solidFill>
                <a:latin typeface="Garamond" pitchFamily="18" charset="0"/>
              </a:rPr>
              <a:t>Γιουγκοσλαβία. Σε αντίθεση όμως με το πλάνο που συγκροτείται από την «ουδέτερη» </a:t>
            </a:r>
          </a:p>
          <a:p>
            <a:r>
              <a:rPr lang="el-GR" sz="2000" b="1" dirty="0">
                <a:solidFill>
                  <a:schemeClr val="bg1"/>
                </a:solidFill>
                <a:latin typeface="Garamond" pitchFamily="18" charset="0"/>
              </a:rPr>
              <a:t>κίνηση της κάμερας, οι αναπαραστάσεις στο πρώτο κεφάλαιο των </a:t>
            </a:r>
            <a:r>
              <a:rPr lang="el-GR" sz="2000" b="1" i="1" dirty="0">
                <a:solidFill>
                  <a:schemeClr val="bg1"/>
                </a:solidFill>
                <a:latin typeface="Garamond" pitchFamily="18" charset="0"/>
              </a:rPr>
              <a:t>Λιονταριών</a:t>
            </a:r>
            <a:r>
              <a:rPr lang="el-GR" sz="2000" b="1" dirty="0">
                <a:solidFill>
                  <a:schemeClr val="bg1"/>
                </a:solidFill>
                <a:latin typeface="Garamond" pitchFamily="18" charset="0"/>
              </a:rPr>
              <a:t> </a:t>
            </a:r>
          </a:p>
          <a:p>
            <a:r>
              <a:rPr lang="el-GR" sz="2000" b="1" dirty="0">
                <a:solidFill>
                  <a:schemeClr val="bg1"/>
                </a:solidFill>
                <a:latin typeface="Garamond" pitchFamily="18" charset="0"/>
              </a:rPr>
              <a:t>σχηματίζονται από το βλέμμα των ίδιων των ζώων.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l-GR" dirty="0">
              <a:latin typeface="Garamond" pitchFamily="18" charset="0"/>
            </a:endParaRPr>
          </a:p>
        </p:txBody>
      </p:sp>
      <p:sp>
        <p:nvSpPr>
          <p:cNvPr id="3" name="Subtitle 2"/>
          <p:cNvSpPr>
            <a:spLocks noGrp="1"/>
          </p:cNvSpPr>
          <p:nvPr>
            <p:ph type="subTitle" idx="1"/>
          </p:nvPr>
        </p:nvSpPr>
        <p:spPr/>
        <p:txBody>
          <a:bodyPr/>
          <a:lstStyle/>
          <a:p>
            <a:endParaRPr lang="el-GR"/>
          </a:p>
        </p:txBody>
      </p:sp>
      <p:pic>
        <p:nvPicPr>
          <p:cNvPr id="2050" name="Picture 2" descr="C:\Users\user\Desktop\Διδακτορικά\Ζώα\Φωτό για ppt\White-God Cornell Mundruczo.jpg"/>
          <p:cNvPicPr>
            <a:picLocks noChangeAspect="1" noChangeArrowheads="1"/>
          </p:cNvPicPr>
          <p:nvPr/>
        </p:nvPicPr>
        <p:blipFill>
          <a:blip r:embed="rId2" cstate="print"/>
          <a:srcRect/>
          <a:stretch>
            <a:fillRect/>
          </a:stretch>
        </p:blipFill>
        <p:spPr bwMode="auto">
          <a:xfrm>
            <a:off x="1" y="-19050"/>
            <a:ext cx="9220200" cy="6877050"/>
          </a:xfrm>
          <a:prstGeom prst="rect">
            <a:avLst/>
          </a:prstGeom>
          <a:noFill/>
        </p:spPr>
      </p:pic>
      <p:sp>
        <p:nvSpPr>
          <p:cNvPr id="7" name="TextBox 6"/>
          <p:cNvSpPr txBox="1"/>
          <p:nvPr/>
        </p:nvSpPr>
        <p:spPr>
          <a:xfrm>
            <a:off x="-76200" y="-76200"/>
            <a:ext cx="9270487" cy="1754326"/>
          </a:xfrm>
          <a:prstGeom prst="rect">
            <a:avLst/>
          </a:prstGeom>
          <a:noFill/>
        </p:spPr>
        <p:txBody>
          <a:bodyPr wrap="none" rtlCol="0">
            <a:spAutoFit/>
          </a:bodyPr>
          <a:lstStyle/>
          <a:p>
            <a:r>
              <a:rPr lang="el-GR" b="1" dirty="0">
                <a:solidFill>
                  <a:schemeClr val="bg1"/>
                </a:solidFill>
                <a:latin typeface="Garamond" pitchFamily="18" charset="0"/>
              </a:rPr>
              <a:t>Ο </a:t>
            </a:r>
            <a:r>
              <a:rPr lang="el-GR" b="1" i="1" dirty="0">
                <a:solidFill>
                  <a:schemeClr val="bg1"/>
                </a:solidFill>
                <a:latin typeface="Garamond" pitchFamily="18" charset="0"/>
              </a:rPr>
              <a:t>Λευκός Θεός</a:t>
            </a:r>
            <a:r>
              <a:rPr lang="el-GR" b="1" dirty="0">
                <a:solidFill>
                  <a:schemeClr val="bg1"/>
                </a:solidFill>
                <a:latin typeface="Garamond" pitchFamily="18" charset="0"/>
              </a:rPr>
              <a:t> του </a:t>
            </a:r>
            <a:r>
              <a:rPr lang="el-GR" b="1" dirty="0" err="1">
                <a:solidFill>
                  <a:schemeClr val="bg1"/>
                </a:solidFill>
                <a:latin typeface="Garamond" pitchFamily="18" charset="0"/>
              </a:rPr>
              <a:t>Kornél</a:t>
            </a:r>
            <a:r>
              <a:rPr lang="el-GR" b="1" dirty="0">
                <a:solidFill>
                  <a:schemeClr val="bg1"/>
                </a:solidFill>
                <a:latin typeface="Garamond" pitchFamily="18" charset="0"/>
              </a:rPr>
              <a:t> </a:t>
            </a:r>
            <a:r>
              <a:rPr lang="el-GR" b="1" dirty="0" err="1">
                <a:solidFill>
                  <a:schemeClr val="bg1"/>
                </a:solidFill>
                <a:latin typeface="Garamond" pitchFamily="18" charset="0"/>
              </a:rPr>
              <a:t>Mundruczó</a:t>
            </a:r>
            <a:r>
              <a:rPr lang="el-GR" b="1" dirty="0">
                <a:solidFill>
                  <a:schemeClr val="bg1"/>
                </a:solidFill>
                <a:latin typeface="Garamond" pitchFamily="18" charset="0"/>
              </a:rPr>
              <a:t>,                μια δριμεία διαμαρτυρία για τον ρατσισμό, τις </a:t>
            </a:r>
          </a:p>
          <a:p>
            <a:r>
              <a:rPr lang="el-GR" b="1" dirty="0">
                <a:solidFill>
                  <a:schemeClr val="bg1"/>
                </a:solidFill>
                <a:latin typeface="Garamond" pitchFamily="18" charset="0"/>
              </a:rPr>
              <a:t>κοινωνικές διακρίσεις και τη φρικτή                           συμπεριφορά των ανθρώπων απέναντι στα ζώα </a:t>
            </a:r>
          </a:p>
          <a:p>
            <a:r>
              <a:rPr lang="el-GR" b="1" dirty="0">
                <a:solidFill>
                  <a:schemeClr val="bg1"/>
                </a:solidFill>
                <a:latin typeface="Garamond" pitchFamily="18" charset="0"/>
              </a:rPr>
              <a:t>και μια αλληγορική αφήγηση                                       για την εκδίκηση της φύσης. Ο </a:t>
            </a:r>
            <a:r>
              <a:rPr lang="en-US" b="1" dirty="0" err="1">
                <a:solidFill>
                  <a:schemeClr val="bg1"/>
                </a:solidFill>
                <a:latin typeface="Garamond" pitchFamily="18" charset="0"/>
              </a:rPr>
              <a:t>Haagen</a:t>
            </a:r>
            <a:r>
              <a:rPr lang="el-GR" b="1" dirty="0">
                <a:solidFill>
                  <a:schemeClr val="bg1"/>
                </a:solidFill>
                <a:latin typeface="Garamond" pitchFamily="18" charset="0"/>
              </a:rPr>
              <a:t>, </a:t>
            </a:r>
          </a:p>
          <a:p>
            <a:r>
              <a:rPr lang="el-GR" b="1" dirty="0">
                <a:solidFill>
                  <a:schemeClr val="bg1"/>
                </a:solidFill>
                <a:latin typeface="Garamond" pitchFamily="18" charset="0"/>
              </a:rPr>
              <a:t>ο </a:t>
            </a:r>
            <a:r>
              <a:rPr lang="el-GR" b="1" dirty="0" err="1">
                <a:solidFill>
                  <a:schemeClr val="bg1"/>
                </a:solidFill>
                <a:latin typeface="Garamond" pitchFamily="18" charset="0"/>
              </a:rPr>
              <a:t>ημίαιμος</a:t>
            </a:r>
            <a:r>
              <a:rPr lang="el-GR" b="1" dirty="0">
                <a:solidFill>
                  <a:schemeClr val="bg1"/>
                </a:solidFill>
                <a:latin typeface="Garamond" pitchFamily="18" charset="0"/>
              </a:rPr>
              <a:t> σκύλος πρωταγωνιστής                               της ταινίας, αποδεικνύει σύμφωνα με τον </a:t>
            </a:r>
          </a:p>
          <a:p>
            <a:r>
              <a:rPr lang="el-GR" b="1" dirty="0">
                <a:solidFill>
                  <a:schemeClr val="bg1"/>
                </a:solidFill>
                <a:latin typeface="Garamond" pitchFamily="18" charset="0"/>
              </a:rPr>
              <a:t>σκηνοθέτη ότι μπορεί                                                     να εκπαιδευτεί όπως ένας ηθοποιός και να </a:t>
            </a:r>
          </a:p>
          <a:p>
            <a:r>
              <a:rPr lang="el-GR" b="1" dirty="0">
                <a:solidFill>
                  <a:schemeClr val="bg1"/>
                </a:solidFill>
                <a:latin typeface="Garamond" pitchFamily="18" charset="0"/>
              </a:rPr>
              <a:t>ενσαρκώσει έναν ρόλο.</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bestiarium</a:t>
            </a:r>
            <a:endParaRPr lang="el-GR" sz="6000" b="1" dirty="0">
              <a:solidFill>
                <a:schemeClr val="bg1"/>
              </a:solidFill>
            </a:endParaRPr>
          </a:p>
        </p:txBody>
      </p:sp>
      <p:pic>
        <p:nvPicPr>
          <p:cNvPr id="1026" name="Picture 2" descr="C:\Users\user\Desktop\Διδακτορικά\Ζώα\Φωτό για ppt\Λιοντάρια Μαυρογεωργίου-Γάκης β.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76200" y="0"/>
            <a:ext cx="9252854" cy="6555641"/>
          </a:xfrm>
          <a:prstGeom prst="rect">
            <a:avLst/>
          </a:prstGeom>
          <a:noFill/>
        </p:spPr>
        <p:txBody>
          <a:bodyPr wrap="none" rtlCol="0">
            <a:spAutoFit/>
          </a:bodyPr>
          <a:lstStyle/>
          <a:p>
            <a:r>
              <a:rPr lang="el-GR" sz="2000" b="1" dirty="0">
                <a:solidFill>
                  <a:srgbClr val="FCF6D0"/>
                </a:solidFill>
                <a:latin typeface="Garamond" pitchFamily="18" charset="0"/>
              </a:rPr>
              <a:t>Στα </a:t>
            </a:r>
            <a:r>
              <a:rPr lang="el-GR" sz="2000" b="1" i="1" dirty="0">
                <a:solidFill>
                  <a:srgbClr val="FCF6D0"/>
                </a:solidFill>
                <a:latin typeface="Garamond" pitchFamily="18" charset="0"/>
              </a:rPr>
              <a:t>Λιοντάρια, </a:t>
            </a:r>
            <a:r>
              <a:rPr lang="el-GR" sz="2000" b="1" dirty="0">
                <a:solidFill>
                  <a:srgbClr val="FCF6D0"/>
                </a:solidFill>
                <a:latin typeface="Garamond" pitchFamily="18" charset="0"/>
              </a:rPr>
              <a:t>αντιθέτως, είναι </a:t>
            </a:r>
            <a:r>
              <a:rPr lang="el-GR" sz="2000" b="1" dirty="0">
                <a:solidFill>
                  <a:srgbClr val="FFC000"/>
                </a:solidFill>
                <a:latin typeface="Garamond" pitchFamily="18" charset="0"/>
              </a:rPr>
              <a:t>οι ηθοποιοί που υποδύονται τα ζώα</a:t>
            </a:r>
            <a:r>
              <a:rPr lang="el-GR" sz="2000" b="1" dirty="0">
                <a:solidFill>
                  <a:srgbClr val="FCF6D0"/>
                </a:solidFill>
                <a:latin typeface="Garamond" pitchFamily="18" charset="0"/>
              </a:rPr>
              <a:t>, με ελάχιστα μέσα </a:t>
            </a:r>
          </a:p>
          <a:p>
            <a:r>
              <a:rPr lang="el-GR" sz="2000" b="1" dirty="0">
                <a:solidFill>
                  <a:srgbClr val="FCF6D0"/>
                </a:solidFill>
                <a:latin typeface="Garamond" pitchFamily="18" charset="0"/>
              </a:rPr>
              <a:t>μεταμφίεσης , που προσπαθούν να οικειοποιηθούν τις στάσεις και τις διαθέσεις τους, το </a:t>
            </a:r>
          </a:p>
          <a:p>
            <a:r>
              <a:rPr lang="el-GR" sz="2000" b="1" dirty="0">
                <a:solidFill>
                  <a:srgbClr val="FCF6D0"/>
                </a:solidFill>
                <a:latin typeface="Garamond" pitchFamily="18" charset="0"/>
              </a:rPr>
              <a:t>βλέμμα τους απέναντι στο φυσικό και πολιτισμικό περιβάλλον. Αυτή </a:t>
            </a:r>
            <a:r>
              <a:rPr lang="el-GR" sz="2000" b="1" dirty="0">
                <a:solidFill>
                  <a:srgbClr val="FFC000"/>
                </a:solidFill>
                <a:latin typeface="Garamond" pitchFamily="18" charset="0"/>
              </a:rPr>
              <a:t>είναι η ενανθρώπιση </a:t>
            </a:r>
          </a:p>
          <a:p>
            <a:r>
              <a:rPr lang="el-GR" sz="2000" b="1" dirty="0">
                <a:solidFill>
                  <a:srgbClr val="FFC000"/>
                </a:solidFill>
                <a:latin typeface="Garamond" pitchFamily="18" charset="0"/>
              </a:rPr>
              <a:t>των λιονταριών μέσω της οποίας προβάλλεται η ζωοποίηση των ανθρώπων</a:t>
            </a:r>
            <a:r>
              <a:rPr lang="el-GR" sz="2000" b="1" dirty="0">
                <a:solidFill>
                  <a:srgbClr val="FCF6D0"/>
                </a:solidFill>
                <a:latin typeface="Garamond" pitchFamily="18" charset="0"/>
              </a:rPr>
              <a:t>. Είναι αρκετά </a:t>
            </a:r>
          </a:p>
          <a:p>
            <a:r>
              <a:rPr lang="el-GR" sz="2000" b="1" dirty="0">
                <a:solidFill>
                  <a:srgbClr val="FCF6D0"/>
                </a:solidFill>
                <a:latin typeface="Garamond" pitchFamily="18" charset="0"/>
              </a:rPr>
              <a:t>τα σημεία στο έργο που οι δύο διαδικασίες συναντώνται. Τα πεινασμένα ζώα μπορούν να </a:t>
            </a:r>
          </a:p>
          <a:p>
            <a:r>
              <a:rPr lang="el-GR" sz="2000" b="1" dirty="0">
                <a:solidFill>
                  <a:srgbClr val="FCF6D0"/>
                </a:solidFill>
                <a:latin typeface="Garamond" pitchFamily="18" charset="0"/>
              </a:rPr>
              <a:t>κάνουν μεταξύ τους συμφωνία </a:t>
            </a:r>
          </a:p>
          <a:p>
            <a:r>
              <a:rPr lang="el-GR" sz="2000" b="1" dirty="0">
                <a:solidFill>
                  <a:srgbClr val="FCF6D0"/>
                </a:solidFill>
                <a:latin typeface="Garamond" pitchFamily="18" charset="0"/>
              </a:rPr>
              <a:t>μη επίθεσης ή να </a:t>
            </a:r>
          </a:p>
          <a:p>
            <a:r>
              <a:rPr lang="el-GR" sz="2000" b="1" dirty="0">
                <a:solidFill>
                  <a:srgbClr val="FCF6D0"/>
                </a:solidFill>
                <a:latin typeface="Garamond" pitchFamily="18" charset="0"/>
              </a:rPr>
              <a:t>μην κατασπαράξουν </a:t>
            </a:r>
          </a:p>
          <a:p>
            <a:r>
              <a:rPr lang="el-GR" sz="2000" b="1" dirty="0">
                <a:solidFill>
                  <a:srgbClr val="FCF6D0"/>
                </a:solidFill>
                <a:latin typeface="Garamond" pitchFamily="18" charset="0"/>
              </a:rPr>
              <a:t>ένα νεκρό παιδί, </a:t>
            </a:r>
          </a:p>
          <a:p>
            <a:r>
              <a:rPr lang="el-GR" sz="2000" b="1" dirty="0">
                <a:solidFill>
                  <a:srgbClr val="FCF6D0"/>
                </a:solidFill>
                <a:latin typeface="Garamond" pitchFamily="18" charset="0"/>
              </a:rPr>
              <a:t>ενώ οι χορτασμένοι </a:t>
            </a:r>
          </a:p>
          <a:p>
            <a:r>
              <a:rPr lang="el-GR" sz="2000" b="1" dirty="0">
                <a:solidFill>
                  <a:srgbClr val="FCF6D0"/>
                </a:solidFill>
                <a:latin typeface="Garamond" pitchFamily="18" charset="0"/>
              </a:rPr>
              <a:t>άνθρωποι σκοτώνουν </a:t>
            </a:r>
          </a:p>
          <a:p>
            <a:r>
              <a:rPr lang="el-GR" sz="2000" b="1" dirty="0">
                <a:solidFill>
                  <a:srgbClr val="FCF6D0"/>
                </a:solidFill>
                <a:latin typeface="Garamond" pitchFamily="18" charset="0"/>
              </a:rPr>
              <a:t>ακόμα και όταν </a:t>
            </a:r>
          </a:p>
          <a:p>
            <a:r>
              <a:rPr lang="el-GR" sz="2000" b="1" dirty="0">
                <a:solidFill>
                  <a:srgbClr val="FCF6D0"/>
                </a:solidFill>
                <a:latin typeface="Garamond" pitchFamily="18" charset="0"/>
              </a:rPr>
              <a:t>δεν πεινούν, γκρεμίζουν </a:t>
            </a:r>
          </a:p>
          <a:p>
            <a:r>
              <a:rPr lang="el-GR" sz="2000" b="1" dirty="0">
                <a:solidFill>
                  <a:srgbClr val="FCF6D0"/>
                </a:solidFill>
                <a:latin typeface="Garamond" pitchFamily="18" charset="0"/>
              </a:rPr>
              <a:t>ζωολογικούς κήπους, </a:t>
            </a:r>
          </a:p>
          <a:p>
            <a:r>
              <a:rPr lang="el-GR" sz="2000" b="1" dirty="0">
                <a:solidFill>
                  <a:srgbClr val="FCF6D0"/>
                </a:solidFill>
                <a:latin typeface="Garamond" pitchFamily="18" charset="0"/>
              </a:rPr>
              <a:t>καταστρέφουν ολόκληρες πόλεις, </a:t>
            </a:r>
          </a:p>
          <a:p>
            <a:r>
              <a:rPr lang="el-GR" sz="2000" b="1" dirty="0">
                <a:solidFill>
                  <a:srgbClr val="FCF6D0"/>
                </a:solidFill>
                <a:latin typeface="Garamond" pitchFamily="18" charset="0"/>
              </a:rPr>
              <a:t>σκοτώνουν ακόμα και τα παιδιά τους. </a:t>
            </a:r>
          </a:p>
          <a:p>
            <a:r>
              <a:rPr lang="el-GR" sz="2000" b="1" dirty="0">
                <a:solidFill>
                  <a:srgbClr val="FCF6D0"/>
                </a:solidFill>
                <a:latin typeface="Garamond" pitchFamily="18" charset="0"/>
              </a:rPr>
              <a:t>Στον </a:t>
            </a:r>
            <a:r>
              <a:rPr lang="el-GR" sz="2000" b="1" dirty="0" err="1">
                <a:solidFill>
                  <a:srgbClr val="FCF6D0"/>
                </a:solidFill>
                <a:latin typeface="Garamond" pitchFamily="18" charset="0"/>
              </a:rPr>
              <a:t>ενανθρωπισμό</a:t>
            </a:r>
            <a:r>
              <a:rPr lang="el-GR" sz="2000" b="1" dirty="0">
                <a:solidFill>
                  <a:srgbClr val="FCF6D0"/>
                </a:solidFill>
                <a:latin typeface="Garamond" pitchFamily="18" charset="0"/>
              </a:rPr>
              <a:t> των ζώων υπάρχει τόσο η θετική όσο και η αρνητική μίμηση. Μια </a:t>
            </a:r>
          </a:p>
          <a:p>
            <a:r>
              <a:rPr lang="el-GR" sz="2000" b="1" dirty="0">
                <a:solidFill>
                  <a:srgbClr val="FCF6D0"/>
                </a:solidFill>
                <a:latin typeface="Garamond" pitchFamily="18" charset="0"/>
              </a:rPr>
              <a:t>λέαινα στέκεται και θαυμάζει μια τοιχογραφία με ένα φτερωτό λιοντάρι, ενώ η αρκούδα </a:t>
            </a:r>
          </a:p>
          <a:p>
            <a:r>
              <a:rPr lang="el-GR" sz="2000" b="1" dirty="0">
                <a:solidFill>
                  <a:srgbClr val="FCF6D0"/>
                </a:solidFill>
                <a:latin typeface="Garamond" pitchFamily="18" charset="0"/>
              </a:rPr>
              <a:t>σκέφτεται ανθρώπινα μπροστά σε ένα </a:t>
            </a:r>
            <a:r>
              <a:rPr lang="el-GR" sz="2000" b="1" dirty="0" err="1">
                <a:solidFill>
                  <a:srgbClr val="FCF6D0"/>
                </a:solidFill>
                <a:latin typeface="Garamond" pitchFamily="18" charset="0"/>
              </a:rPr>
              <a:t>δυστοπικό</a:t>
            </a:r>
            <a:r>
              <a:rPr lang="el-GR" sz="2000" b="1" dirty="0">
                <a:solidFill>
                  <a:srgbClr val="FCF6D0"/>
                </a:solidFill>
                <a:latin typeface="Garamond" pitchFamily="18" charset="0"/>
              </a:rPr>
              <a:t> μέλλον.</a:t>
            </a:r>
          </a:p>
          <a:p>
            <a:endParaRPr lang="el-GR" sz="2000" b="1" dirty="0">
              <a:solidFill>
                <a:srgbClr val="FCF6D0"/>
              </a:solidFill>
              <a:latin typeface="Garamond" pitchFamily="18" charset="0"/>
            </a:endParaRPr>
          </a:p>
          <a:p>
            <a:endParaRPr lang="el-GR" sz="2000" b="1" dirty="0">
              <a:solidFill>
                <a:srgbClr val="FCF6D0"/>
              </a:solidFill>
              <a:latin typeface="Garamond" pitchFamily="18" charset="0"/>
            </a:endParaRPr>
          </a:p>
        </p:txBody>
      </p:sp>
    </p:spTree>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bestiarium</a:t>
            </a:r>
            <a:endParaRPr lang="el-GR" sz="6000" b="1" dirty="0">
              <a:solidFill>
                <a:schemeClr val="bg1"/>
              </a:solidFill>
            </a:endParaRPr>
          </a:p>
        </p:txBody>
      </p:sp>
      <p:pic>
        <p:nvPicPr>
          <p:cNvPr id="2050" name="Picture 2" descr="C:\Users\user\Desktop\Διδακτορικά\Ζώα\Φωτό για ppt\Λιοντάρια Μαυρογεωργίου-Γάκης.jpg"/>
          <p:cNvPicPr>
            <a:picLocks noChangeAspect="1" noChangeArrowheads="1"/>
          </p:cNvPicPr>
          <p:nvPr/>
        </p:nvPicPr>
        <p:blipFill>
          <a:blip r:embed="rId2" cstate="print"/>
          <a:srcRect/>
          <a:stretch>
            <a:fillRect/>
          </a:stretch>
        </p:blipFill>
        <p:spPr bwMode="auto">
          <a:xfrm>
            <a:off x="0" y="-457200"/>
            <a:ext cx="9144000" cy="7315199"/>
          </a:xfrm>
          <a:prstGeom prst="rect">
            <a:avLst/>
          </a:prstGeom>
          <a:noFill/>
        </p:spPr>
      </p:pic>
      <p:sp>
        <p:nvSpPr>
          <p:cNvPr id="5" name="TextBox 4"/>
          <p:cNvSpPr txBox="1"/>
          <p:nvPr/>
        </p:nvSpPr>
        <p:spPr>
          <a:xfrm>
            <a:off x="-76200" y="3962400"/>
            <a:ext cx="8364790" cy="1754326"/>
          </a:xfrm>
          <a:prstGeom prst="rect">
            <a:avLst/>
          </a:prstGeom>
          <a:noFill/>
        </p:spPr>
        <p:txBody>
          <a:bodyPr wrap="none" rtlCol="0">
            <a:spAutoFit/>
          </a:bodyPr>
          <a:lstStyle/>
          <a:p>
            <a:r>
              <a:rPr lang="el-GR" b="1" dirty="0">
                <a:solidFill>
                  <a:schemeClr val="bg1"/>
                </a:solidFill>
                <a:latin typeface="Garamond" pitchFamily="18" charset="0"/>
              </a:rPr>
              <a:t>Κάποτε πολεμούσα με λιοντάρια για να διασκεδάζουν οι άρχοντες… . […] </a:t>
            </a:r>
          </a:p>
          <a:p>
            <a:r>
              <a:rPr lang="el-GR" b="1" dirty="0">
                <a:solidFill>
                  <a:schemeClr val="bg1"/>
                </a:solidFill>
                <a:latin typeface="Garamond" pitchFamily="18" charset="0"/>
              </a:rPr>
              <a:t>Λυπάμαι, αλλά τώρα είναι η δικιά μου εποχή! Η εποχή όπου </a:t>
            </a:r>
          </a:p>
          <a:p>
            <a:r>
              <a:rPr lang="el-GR" b="1" dirty="0">
                <a:solidFill>
                  <a:schemeClr val="bg1"/>
                </a:solidFill>
                <a:latin typeface="Garamond" pitchFamily="18" charset="0"/>
              </a:rPr>
              <a:t>μικρά ανόητα λιοντάρια σαν κι εσάς γίνονται τροφή </a:t>
            </a:r>
          </a:p>
          <a:p>
            <a:r>
              <a:rPr lang="el-GR" b="1" dirty="0">
                <a:solidFill>
                  <a:schemeClr val="bg1"/>
                </a:solidFill>
                <a:latin typeface="Garamond" pitchFamily="18" charset="0"/>
              </a:rPr>
              <a:t>για τα πραγματικά ισχυρά ζώα του μέλλοντος, τις αρκούδες. </a:t>
            </a:r>
          </a:p>
          <a:p>
            <a:r>
              <a:rPr lang="el-GR" b="1" dirty="0">
                <a:solidFill>
                  <a:schemeClr val="bg1"/>
                </a:solidFill>
                <a:latin typeface="Garamond" pitchFamily="18" charset="0"/>
              </a:rPr>
              <a:t>Είμαι ο συμβολισμός! Είμαι ο συμβολισμός της δύναμης, της ρώμης, </a:t>
            </a:r>
          </a:p>
          <a:p>
            <a:r>
              <a:rPr lang="el-GR" b="1" dirty="0">
                <a:solidFill>
                  <a:schemeClr val="bg1"/>
                </a:solidFill>
                <a:latin typeface="Garamond" pitchFamily="18" charset="0"/>
              </a:rPr>
              <a:t>είμαι ο συμβολισμός της νέας τάξης. Κι εσείς δεν είστε τίποτα παραπάνω από καύσιμη ύλη.</a:t>
            </a:r>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76200" y="0"/>
            <a:ext cx="184731" cy="646331"/>
          </a:xfrm>
          <a:prstGeom prst="rect">
            <a:avLst/>
          </a:prstGeom>
          <a:noFill/>
        </p:spPr>
        <p:txBody>
          <a:bodyPr wrap="none" rtlCol="0">
            <a:spAutoFit/>
          </a:bodyPr>
          <a:lstStyle/>
          <a:p>
            <a:endParaRPr lang="el-GR" b="1" dirty="0">
              <a:latin typeface="Garamond" pitchFamily="18" charset="0"/>
            </a:endParaRPr>
          </a:p>
          <a:p>
            <a:endParaRPr lang="el-GR" b="1" dirty="0">
              <a:latin typeface="Garamond" pitchFamily="18" charset="0"/>
            </a:endParaRPr>
          </a:p>
        </p:txBody>
      </p:sp>
      <p:pic>
        <p:nvPicPr>
          <p:cNvPr id="3" name="Picture 2" descr="Αποτέλεσμα εικόνας για εικόνες για Λιοντάρια Μαυρογεωργίου"/>
          <p:cNvPicPr>
            <a:picLocks noChangeAspect="1" noChangeArrowheads="1"/>
          </p:cNvPicPr>
          <p:nvPr/>
        </p:nvPicPr>
        <p:blipFill>
          <a:blip r:embed="rId2" cstate="print"/>
          <a:srcRect/>
          <a:stretch>
            <a:fillRect/>
          </a:stretch>
        </p:blipFill>
        <p:spPr bwMode="auto">
          <a:xfrm>
            <a:off x="0" y="-9526"/>
            <a:ext cx="9231922" cy="6867526"/>
          </a:xfrm>
          <a:prstGeom prst="rect">
            <a:avLst/>
          </a:prstGeom>
          <a:noFill/>
        </p:spPr>
      </p:pic>
      <p:sp>
        <p:nvSpPr>
          <p:cNvPr id="6" name="TextBox 5"/>
          <p:cNvSpPr txBox="1"/>
          <p:nvPr/>
        </p:nvSpPr>
        <p:spPr>
          <a:xfrm>
            <a:off x="-76200" y="-76200"/>
            <a:ext cx="9490098" cy="2308324"/>
          </a:xfrm>
          <a:prstGeom prst="rect">
            <a:avLst/>
          </a:prstGeom>
          <a:noFill/>
        </p:spPr>
        <p:txBody>
          <a:bodyPr wrap="none" rtlCol="0">
            <a:spAutoFit/>
          </a:bodyPr>
          <a:lstStyle/>
          <a:p>
            <a:r>
              <a:rPr lang="el-GR" b="1" dirty="0">
                <a:solidFill>
                  <a:schemeClr val="bg1"/>
                </a:solidFill>
                <a:latin typeface="Garamond" pitchFamily="18" charset="0"/>
              </a:rPr>
              <a:t>Η καύσιμη ύλη, το «μαύρο νερό» κάτω από τον ποταμό Τίγρη, η Βαγδάτη, τα νεκρά παιδιά, όλα μας </a:t>
            </a:r>
          </a:p>
          <a:p>
            <a:r>
              <a:rPr lang="el-GR" b="1" dirty="0">
                <a:solidFill>
                  <a:schemeClr val="bg1"/>
                </a:solidFill>
                <a:latin typeface="Garamond" pitchFamily="18" charset="0"/>
              </a:rPr>
              <a:t>γυρίζουν πίσω στον πόλεμο του Ιράκ του 2003, στην εισβολή των δυτικών δυνάμεων και την </a:t>
            </a:r>
          </a:p>
          <a:p>
            <a:r>
              <a:rPr lang="el-GR" b="1" dirty="0">
                <a:solidFill>
                  <a:schemeClr val="bg1"/>
                </a:solidFill>
                <a:latin typeface="Garamond" pitchFamily="18" charset="0"/>
              </a:rPr>
              <a:t>καταστροφή της χώρας. Αυτή είναι η εμφανής </a:t>
            </a:r>
            <a:r>
              <a:rPr lang="el-GR" b="1" dirty="0">
                <a:solidFill>
                  <a:srgbClr val="FFC000"/>
                </a:solidFill>
                <a:latin typeface="Garamond" pitchFamily="18" charset="0"/>
              </a:rPr>
              <a:t>ιστορική αλληγορία</a:t>
            </a:r>
            <a:r>
              <a:rPr lang="el-GR" b="1" dirty="0">
                <a:solidFill>
                  <a:schemeClr val="bg1"/>
                </a:solidFill>
                <a:latin typeface="Garamond" pitchFamily="18" charset="0"/>
              </a:rPr>
              <a:t>, η «νέα τάξη» σύμφωνα με τα λόγια </a:t>
            </a:r>
          </a:p>
          <a:p>
            <a:r>
              <a:rPr lang="el-GR" b="1" dirty="0">
                <a:solidFill>
                  <a:schemeClr val="bg1"/>
                </a:solidFill>
                <a:latin typeface="Garamond" pitchFamily="18" charset="0"/>
              </a:rPr>
              <a:t>της αρκούδας. Η </a:t>
            </a:r>
            <a:r>
              <a:rPr lang="el-GR" b="1" dirty="0">
                <a:solidFill>
                  <a:srgbClr val="FFC000"/>
                </a:solidFill>
                <a:latin typeface="Garamond" pitchFamily="18" charset="0"/>
              </a:rPr>
              <a:t>λανθάνουσα αλληγορία </a:t>
            </a:r>
            <a:r>
              <a:rPr lang="el-GR" b="1" dirty="0">
                <a:solidFill>
                  <a:schemeClr val="bg1"/>
                </a:solidFill>
                <a:latin typeface="Garamond" pitchFamily="18" charset="0"/>
              </a:rPr>
              <a:t>βρίσκεται στην αλλαγή των εποχών, στη σύγκρουση των </a:t>
            </a:r>
          </a:p>
          <a:p>
            <a:r>
              <a:rPr lang="el-GR" b="1" dirty="0">
                <a:solidFill>
                  <a:schemeClr val="bg1"/>
                </a:solidFill>
                <a:latin typeface="Garamond" pitchFamily="18" charset="0"/>
              </a:rPr>
              <a:t>πολιτισμών, κατά την οποία </a:t>
            </a:r>
            <a:r>
              <a:rPr lang="el-GR" b="1" dirty="0">
                <a:solidFill>
                  <a:srgbClr val="FFFF00"/>
                </a:solidFill>
                <a:latin typeface="Garamond" pitchFamily="18" charset="0"/>
              </a:rPr>
              <a:t>η αίγλη των λιονταριών δεν μετράει πια μπροστά στις σφαίρες και τις </a:t>
            </a:r>
          </a:p>
          <a:p>
            <a:r>
              <a:rPr lang="el-GR" b="1" dirty="0">
                <a:solidFill>
                  <a:srgbClr val="FFFF00"/>
                </a:solidFill>
                <a:latin typeface="Garamond" pitchFamily="18" charset="0"/>
              </a:rPr>
              <a:t>βόμβες των δυτικών δυνάμεων</a:t>
            </a:r>
            <a:r>
              <a:rPr lang="el-GR" b="1" dirty="0">
                <a:solidFill>
                  <a:schemeClr val="bg1"/>
                </a:solidFill>
                <a:latin typeface="Garamond" pitchFamily="18" charset="0"/>
              </a:rPr>
              <a:t>. Λίγο μετά, τα τέσσερα λιοντάρια θα σκοτωθούν χωρίς λόγο από </a:t>
            </a:r>
          </a:p>
          <a:p>
            <a:r>
              <a:rPr lang="el-GR" b="1" dirty="0">
                <a:solidFill>
                  <a:schemeClr val="bg1"/>
                </a:solidFill>
                <a:latin typeface="Garamond" pitchFamily="18" charset="0"/>
              </a:rPr>
              <a:t>σφαίρες αμερικανών στρατιωτών.</a:t>
            </a:r>
          </a:p>
          <a:p>
            <a:endParaRPr lang="el-GR" b="1" dirty="0">
              <a:solidFill>
                <a:schemeClr val="bg1"/>
              </a:solidFill>
              <a:latin typeface="Garamond"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76200" y="0"/>
            <a:ext cx="184731" cy="646331"/>
          </a:xfrm>
          <a:prstGeom prst="rect">
            <a:avLst/>
          </a:prstGeom>
          <a:noFill/>
        </p:spPr>
        <p:txBody>
          <a:bodyPr wrap="none" rtlCol="0">
            <a:spAutoFit/>
          </a:bodyPr>
          <a:lstStyle/>
          <a:p>
            <a:endParaRPr lang="el-GR" b="1" dirty="0">
              <a:latin typeface="Garamond" pitchFamily="18" charset="0"/>
            </a:endParaRPr>
          </a:p>
          <a:p>
            <a:endParaRPr lang="el-GR" b="1" dirty="0">
              <a:latin typeface="Garamond" pitchFamily="18" charset="0"/>
            </a:endParaRPr>
          </a:p>
        </p:txBody>
      </p:sp>
      <p:pic>
        <p:nvPicPr>
          <p:cNvPr id="3" name="Picture 2" descr="Αποτέλεσμα εικόνας για εικόνες για Λιοντάρια Μαυρογεωργίου"/>
          <p:cNvPicPr>
            <a:picLocks noChangeAspect="1" noChangeArrowheads="1"/>
          </p:cNvPicPr>
          <p:nvPr/>
        </p:nvPicPr>
        <p:blipFill>
          <a:blip r:embed="rId2" cstate="print"/>
          <a:srcRect/>
          <a:stretch>
            <a:fillRect/>
          </a:stretch>
        </p:blipFill>
        <p:spPr bwMode="auto">
          <a:xfrm>
            <a:off x="0" y="-9526"/>
            <a:ext cx="9231922" cy="6867526"/>
          </a:xfrm>
          <a:prstGeom prst="rect">
            <a:avLst/>
          </a:prstGeom>
          <a:noFill/>
        </p:spPr>
      </p:pic>
      <p:sp>
        <p:nvSpPr>
          <p:cNvPr id="5" name="TextBox 4"/>
          <p:cNvSpPr txBox="1"/>
          <p:nvPr/>
        </p:nvSpPr>
        <p:spPr>
          <a:xfrm>
            <a:off x="-76200" y="-76200"/>
            <a:ext cx="9461244" cy="2308324"/>
          </a:xfrm>
          <a:prstGeom prst="rect">
            <a:avLst/>
          </a:prstGeom>
          <a:noFill/>
        </p:spPr>
        <p:txBody>
          <a:bodyPr wrap="none" rtlCol="0">
            <a:spAutoFit/>
          </a:bodyPr>
          <a:lstStyle/>
          <a:p>
            <a:r>
              <a:rPr lang="el-GR" b="1" dirty="0">
                <a:solidFill>
                  <a:schemeClr val="bg1"/>
                </a:solidFill>
                <a:latin typeface="Garamond" pitchFamily="18" charset="0"/>
              </a:rPr>
              <a:t>Μπορεί το έργο να </a:t>
            </a:r>
            <a:r>
              <a:rPr lang="el-GR" b="1" dirty="0" err="1">
                <a:solidFill>
                  <a:schemeClr val="bg1"/>
                </a:solidFill>
                <a:latin typeface="Garamond" pitchFamily="18" charset="0"/>
              </a:rPr>
              <a:t>αφορμάται</a:t>
            </a:r>
            <a:r>
              <a:rPr lang="el-GR" b="1" dirty="0">
                <a:solidFill>
                  <a:schemeClr val="bg1"/>
                </a:solidFill>
                <a:latin typeface="Garamond" pitchFamily="18" charset="0"/>
              </a:rPr>
              <a:t> από το αληθινό περιστατικό αυτού του αναίτιου φόνου, οι προεκτάσεις </a:t>
            </a:r>
          </a:p>
          <a:p>
            <a:r>
              <a:rPr lang="el-GR" b="1" dirty="0">
                <a:solidFill>
                  <a:schemeClr val="bg1"/>
                </a:solidFill>
                <a:latin typeface="Garamond" pitchFamily="18" charset="0"/>
              </a:rPr>
              <a:t>του όμως ξεπερνούν τη ρεαλιστική αναφορά και τη ζωόφιλη στάση. Η </a:t>
            </a:r>
            <a:r>
              <a:rPr lang="el-GR" b="1" dirty="0" err="1">
                <a:solidFill>
                  <a:schemeClr val="bg1"/>
                </a:solidFill>
                <a:latin typeface="Garamond" pitchFamily="18" charset="0"/>
              </a:rPr>
              <a:t>ομορία</a:t>
            </a:r>
            <a:r>
              <a:rPr lang="el-GR" b="1" dirty="0">
                <a:solidFill>
                  <a:schemeClr val="bg1"/>
                </a:solidFill>
                <a:latin typeface="Garamond" pitchFamily="18" charset="0"/>
              </a:rPr>
              <a:t> ανθρώπινων και μη </a:t>
            </a:r>
          </a:p>
          <a:p>
            <a:r>
              <a:rPr lang="el-GR" b="1" dirty="0">
                <a:solidFill>
                  <a:schemeClr val="bg1"/>
                </a:solidFill>
                <a:latin typeface="Garamond" pitchFamily="18" charset="0"/>
              </a:rPr>
              <a:t>ανθρώπινων ζώων, το πεδίο της </a:t>
            </a:r>
            <a:r>
              <a:rPr lang="el-GR" b="1" dirty="0" err="1">
                <a:solidFill>
                  <a:schemeClr val="bg1"/>
                </a:solidFill>
                <a:latin typeface="Garamond" pitchFamily="18" charset="0"/>
              </a:rPr>
              <a:t>οριοφιλίας</a:t>
            </a:r>
            <a:r>
              <a:rPr lang="el-GR" b="1" dirty="0">
                <a:solidFill>
                  <a:schemeClr val="bg1"/>
                </a:solidFill>
                <a:latin typeface="Garamond" pitchFamily="18" charset="0"/>
              </a:rPr>
              <a:t> ανάμεσά τους, η επισφάλεια των λιγότερο ισχυρών και η </a:t>
            </a:r>
          </a:p>
          <a:p>
            <a:r>
              <a:rPr lang="el-GR" b="1" dirty="0">
                <a:solidFill>
                  <a:schemeClr val="bg1"/>
                </a:solidFill>
                <a:latin typeface="Garamond" pitchFamily="18" charset="0"/>
              </a:rPr>
              <a:t>κλίμακα της βίας δημιουργεί αμφίδρομες σχέσεις </a:t>
            </a:r>
            <a:r>
              <a:rPr lang="el-GR" b="1" dirty="0" err="1">
                <a:solidFill>
                  <a:schemeClr val="bg1"/>
                </a:solidFill>
                <a:latin typeface="Garamond" pitchFamily="18" charset="0"/>
              </a:rPr>
              <a:t>ενανθρωπισμού</a:t>
            </a:r>
            <a:r>
              <a:rPr lang="el-GR" b="1" dirty="0">
                <a:solidFill>
                  <a:schemeClr val="bg1"/>
                </a:solidFill>
                <a:latin typeface="Garamond" pitchFamily="18" charset="0"/>
              </a:rPr>
              <a:t> και ζωοποίησης. Το αναγκαστικό </a:t>
            </a:r>
          </a:p>
          <a:p>
            <a:r>
              <a:rPr lang="el-GR" b="1" dirty="0">
                <a:solidFill>
                  <a:schemeClr val="bg1"/>
                </a:solidFill>
                <a:latin typeface="Garamond" pitchFamily="18" charset="0"/>
              </a:rPr>
              <a:t>ζευγάρωμα της λέαινας, που της στοίχισε το ένα μάτι της, θα μπορούσε να θεωρηθεί ένας ομαδικός </a:t>
            </a:r>
          </a:p>
          <a:p>
            <a:r>
              <a:rPr lang="el-GR" b="1" dirty="0">
                <a:solidFill>
                  <a:schemeClr val="bg1"/>
                </a:solidFill>
                <a:latin typeface="Garamond" pitchFamily="18" charset="0"/>
              </a:rPr>
              <a:t>βιασμός στο ζωικό ή και στο ανθρώπινο περιβάλλον; Και εάν ναι, από τι είδος βιασμού κινδυνεύει </a:t>
            </a:r>
          </a:p>
          <a:p>
            <a:r>
              <a:rPr lang="el-GR" b="1" dirty="0">
                <a:solidFill>
                  <a:schemeClr val="bg1"/>
                </a:solidFill>
                <a:latin typeface="Garamond" pitchFamily="18" charset="0"/>
              </a:rPr>
              <a:t>ξανά η λέαινα, όταν την πλησιάζουν τα αμερικάνικα τανκς;</a:t>
            </a:r>
          </a:p>
          <a:p>
            <a:endParaRPr lang="el-GR" b="1" dirty="0">
              <a:solidFill>
                <a:schemeClr val="bg1"/>
              </a:solidFill>
              <a:latin typeface="Garamond"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4" name="TextBox 3"/>
          <p:cNvSpPr txBox="1"/>
          <p:nvPr/>
        </p:nvSpPr>
        <p:spPr>
          <a:xfrm>
            <a:off x="-76200" y="0"/>
            <a:ext cx="184731" cy="646331"/>
          </a:xfrm>
          <a:prstGeom prst="rect">
            <a:avLst/>
          </a:prstGeom>
          <a:noFill/>
        </p:spPr>
        <p:txBody>
          <a:bodyPr wrap="none" rtlCol="0">
            <a:spAutoFit/>
          </a:bodyPr>
          <a:lstStyle/>
          <a:p>
            <a:endParaRPr lang="el-GR" b="1" dirty="0">
              <a:latin typeface="Garamond" pitchFamily="18" charset="0"/>
            </a:endParaRPr>
          </a:p>
          <a:p>
            <a:endParaRPr lang="el-GR" b="1" dirty="0">
              <a:latin typeface="Garamond" pitchFamily="18" charset="0"/>
            </a:endParaRPr>
          </a:p>
        </p:txBody>
      </p:sp>
      <p:pic>
        <p:nvPicPr>
          <p:cNvPr id="87042" name="Picture 2" descr="Αποτέλεσμα εικόνας για εικόνες για Λιοντάρια Μαυρογεωργίου"/>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
        <p:nvSpPr>
          <p:cNvPr id="7" name="TextBox 6"/>
          <p:cNvSpPr txBox="1"/>
          <p:nvPr/>
        </p:nvSpPr>
        <p:spPr>
          <a:xfrm>
            <a:off x="0" y="0"/>
            <a:ext cx="9195146" cy="4524315"/>
          </a:xfrm>
          <a:prstGeom prst="rect">
            <a:avLst/>
          </a:prstGeom>
          <a:noFill/>
        </p:spPr>
        <p:txBody>
          <a:bodyPr wrap="none" rtlCol="0">
            <a:spAutoFit/>
          </a:bodyPr>
          <a:lstStyle/>
          <a:p>
            <a:r>
              <a:rPr lang="el-GR" b="1" dirty="0">
                <a:solidFill>
                  <a:schemeClr val="bg1"/>
                </a:solidFill>
                <a:latin typeface="Garamond" pitchFamily="18" charset="0"/>
              </a:rPr>
              <a:t>Η σκηνές Α, Β, και Γ είναι κυρίως σκηνές </a:t>
            </a:r>
            <a:r>
              <a:rPr lang="el-GR" b="1" dirty="0" err="1">
                <a:solidFill>
                  <a:schemeClr val="bg1"/>
                </a:solidFill>
                <a:latin typeface="Garamond" pitchFamily="18" charset="0"/>
              </a:rPr>
              <a:t>οριοφιλίας</a:t>
            </a:r>
            <a:r>
              <a:rPr lang="el-GR" b="1" dirty="0">
                <a:solidFill>
                  <a:schemeClr val="bg1"/>
                </a:solidFill>
                <a:latin typeface="Garamond" pitchFamily="18" charset="0"/>
              </a:rPr>
              <a:t>, </a:t>
            </a:r>
            <a:r>
              <a:rPr lang="el-GR" b="1" dirty="0">
                <a:solidFill>
                  <a:srgbClr val="FFC000"/>
                </a:solidFill>
                <a:latin typeface="Garamond" pitchFamily="18" charset="0"/>
              </a:rPr>
              <a:t>θεατρικά παραδείγματα του </a:t>
            </a:r>
            <a:r>
              <a:rPr lang="en-US" b="1" dirty="0" err="1">
                <a:solidFill>
                  <a:srgbClr val="FFC000"/>
                </a:solidFill>
                <a:latin typeface="Garamond" pitchFamily="18" charset="0"/>
              </a:rPr>
              <a:t>animot</a:t>
            </a:r>
            <a:r>
              <a:rPr lang="el-GR" b="1" dirty="0">
                <a:solidFill>
                  <a:schemeClr val="bg1"/>
                </a:solidFill>
                <a:latin typeface="Garamond" pitchFamily="18" charset="0"/>
              </a:rPr>
              <a:t>, </a:t>
            </a:r>
          </a:p>
          <a:p>
            <a:r>
              <a:rPr lang="el-GR" b="1" dirty="0">
                <a:solidFill>
                  <a:schemeClr val="bg1"/>
                </a:solidFill>
                <a:latin typeface="Garamond" pitchFamily="18" charset="0"/>
              </a:rPr>
              <a:t>της εκκρεμότητας και της αμφισημίας των ορίων που χωρίζουν και συνάμα συνδέουν τα ανθρώπινα </a:t>
            </a:r>
          </a:p>
          <a:p>
            <a:r>
              <a:rPr lang="el-GR" b="1" dirty="0">
                <a:solidFill>
                  <a:schemeClr val="bg1"/>
                </a:solidFill>
                <a:latin typeface="Garamond" pitchFamily="18" charset="0"/>
              </a:rPr>
              <a:t>και τα μη ανθρώπινα ζώα, παραδείγματα </a:t>
            </a:r>
          </a:p>
          <a:p>
            <a:r>
              <a:rPr lang="el-GR" b="1" dirty="0">
                <a:solidFill>
                  <a:schemeClr val="bg1"/>
                </a:solidFill>
                <a:latin typeface="Garamond" pitchFamily="18" charset="0"/>
              </a:rPr>
              <a:t>αμοιβαιότητας ενός </a:t>
            </a:r>
            <a:r>
              <a:rPr lang="el-GR" b="1" dirty="0" err="1">
                <a:solidFill>
                  <a:schemeClr val="bg1"/>
                </a:solidFill>
                <a:latin typeface="Garamond" pitchFamily="18" charset="0"/>
              </a:rPr>
              <a:t>ενανθρωπισμού</a:t>
            </a:r>
            <a:r>
              <a:rPr lang="el-GR" b="1" dirty="0">
                <a:solidFill>
                  <a:schemeClr val="bg1"/>
                </a:solidFill>
                <a:latin typeface="Garamond" pitchFamily="18" charset="0"/>
              </a:rPr>
              <a:t> των ζώων </a:t>
            </a:r>
          </a:p>
          <a:p>
            <a:r>
              <a:rPr lang="el-GR" b="1" dirty="0">
                <a:solidFill>
                  <a:schemeClr val="bg1"/>
                </a:solidFill>
                <a:latin typeface="Garamond" pitchFamily="18" charset="0"/>
              </a:rPr>
              <a:t>και μιας ζωοποίησης των ανθρώπων. </a:t>
            </a:r>
          </a:p>
          <a:p>
            <a:r>
              <a:rPr lang="el-GR" b="1" dirty="0">
                <a:solidFill>
                  <a:schemeClr val="bg1"/>
                </a:solidFill>
                <a:latin typeface="Garamond" pitchFamily="18" charset="0"/>
              </a:rPr>
              <a:t>Οι σκηνές αυτές, βεβαίως, παρουσιάζουν </a:t>
            </a:r>
          </a:p>
          <a:p>
            <a:r>
              <a:rPr lang="el-GR" b="1" dirty="0">
                <a:solidFill>
                  <a:schemeClr val="bg1"/>
                </a:solidFill>
                <a:latin typeface="Garamond" pitchFamily="18" charset="0"/>
              </a:rPr>
              <a:t>δευτερευόντως και στοιχεία του καθεστώτος </a:t>
            </a:r>
          </a:p>
          <a:p>
            <a:r>
              <a:rPr lang="el-GR" b="1" dirty="0">
                <a:solidFill>
                  <a:schemeClr val="bg1"/>
                </a:solidFill>
                <a:latin typeface="Garamond" pitchFamily="18" charset="0"/>
              </a:rPr>
              <a:t>εξαίρεσης στο οποίο υπάγονται τα ζώα, </a:t>
            </a:r>
          </a:p>
          <a:p>
            <a:r>
              <a:rPr lang="el-GR" b="1" dirty="0">
                <a:solidFill>
                  <a:schemeClr val="bg1"/>
                </a:solidFill>
                <a:latin typeface="Garamond" pitchFamily="18" charset="0"/>
              </a:rPr>
              <a:t>ιδίως όταν εγκλείονται στους ζωολογικούς </a:t>
            </a:r>
          </a:p>
          <a:p>
            <a:r>
              <a:rPr lang="el-GR" b="1" dirty="0">
                <a:solidFill>
                  <a:schemeClr val="bg1"/>
                </a:solidFill>
                <a:latin typeface="Garamond" pitchFamily="18" charset="0"/>
              </a:rPr>
              <a:t>κήπους. Θα μπορούσαμε τώρα να </a:t>
            </a:r>
          </a:p>
          <a:p>
            <a:r>
              <a:rPr lang="el-GR" b="1" dirty="0">
                <a:solidFill>
                  <a:schemeClr val="bg1"/>
                </a:solidFill>
                <a:latin typeface="Garamond" pitchFamily="18" charset="0"/>
              </a:rPr>
              <a:t>ακολουθήσουμε την αντίστροφη πορεία, </a:t>
            </a:r>
          </a:p>
          <a:p>
            <a:r>
              <a:rPr lang="el-GR" b="1" dirty="0">
                <a:solidFill>
                  <a:schemeClr val="bg1"/>
                </a:solidFill>
                <a:latin typeface="Garamond" pitchFamily="18" charset="0"/>
              </a:rPr>
              <a:t>εξετάζοντας σκηνές που προβάλλουν </a:t>
            </a:r>
          </a:p>
          <a:p>
            <a:r>
              <a:rPr lang="el-GR" b="1" dirty="0">
                <a:solidFill>
                  <a:schemeClr val="bg1"/>
                </a:solidFill>
                <a:latin typeface="Garamond" pitchFamily="18" charset="0"/>
              </a:rPr>
              <a:t>το καθεστώς εξαίρεσης και σε ένα </a:t>
            </a:r>
          </a:p>
          <a:p>
            <a:r>
              <a:rPr lang="el-GR" b="1" dirty="0">
                <a:solidFill>
                  <a:schemeClr val="bg1"/>
                </a:solidFill>
                <a:latin typeface="Garamond" pitchFamily="18" charset="0"/>
              </a:rPr>
              <a:t>δεύτερο πλέον επίπεδο την </a:t>
            </a:r>
            <a:r>
              <a:rPr lang="el-GR" b="1" dirty="0" err="1">
                <a:solidFill>
                  <a:schemeClr val="bg1"/>
                </a:solidFill>
                <a:latin typeface="Garamond" pitchFamily="18" charset="0"/>
              </a:rPr>
              <a:t>οριοφιλία</a:t>
            </a:r>
            <a:r>
              <a:rPr lang="el-GR" b="1" dirty="0">
                <a:solidFill>
                  <a:schemeClr val="bg1"/>
                </a:solidFill>
                <a:latin typeface="Garamond" pitchFamily="18" charset="0"/>
              </a:rPr>
              <a:t>. </a:t>
            </a:r>
          </a:p>
          <a:p>
            <a:r>
              <a:rPr lang="el-GR" b="1" dirty="0">
                <a:solidFill>
                  <a:schemeClr val="bg1"/>
                </a:solidFill>
                <a:latin typeface="Garamond" pitchFamily="18" charset="0"/>
              </a:rPr>
              <a:t>Έτσι θα διασταυρώσουμε </a:t>
            </a:r>
          </a:p>
          <a:p>
            <a:r>
              <a:rPr lang="el-GR" b="1" dirty="0">
                <a:solidFill>
                  <a:schemeClr val="bg1"/>
                </a:solidFill>
                <a:latin typeface="Garamond" pitchFamily="18" charset="0"/>
              </a:rPr>
              <a:t>τους δύο δρόμους που ακολουθούμε.</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7526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fontScale="90000"/>
          </a:bodyPr>
          <a:lstStyle/>
          <a:p>
            <a:r>
              <a:rPr lang="el-GR" b="1" dirty="0">
                <a:solidFill>
                  <a:srgbClr val="C00000"/>
                </a:solidFill>
              </a:rPr>
              <a:t>Θεατρικά καθεστώτα εξαίρεσης</a:t>
            </a:r>
            <a:br>
              <a:rPr lang="el-GR" dirty="0">
                <a:solidFill>
                  <a:srgbClr val="C00000"/>
                </a:solidFill>
              </a:rPr>
            </a:br>
            <a:r>
              <a:rPr lang="el-GR" dirty="0">
                <a:solidFill>
                  <a:srgbClr val="C00000"/>
                </a:solidFill>
              </a:rPr>
              <a:t>	</a:t>
            </a:r>
            <a:r>
              <a:rPr lang="el-GR" b="1" dirty="0">
                <a:solidFill>
                  <a:srgbClr val="C00000"/>
                </a:solidFill>
              </a:rPr>
              <a:t>Σκηνή Δ</a:t>
            </a:r>
            <a:r>
              <a:rPr lang="el-GR" dirty="0">
                <a:solidFill>
                  <a:srgbClr val="C00000"/>
                </a:solidFill>
              </a:rPr>
              <a:t>.</a:t>
            </a:r>
            <a:r>
              <a:rPr lang="el-GR" b="1" dirty="0">
                <a:solidFill>
                  <a:srgbClr val="C00000"/>
                </a:solidFill>
              </a:rPr>
              <a:t> Ο </a:t>
            </a:r>
            <a:r>
              <a:rPr lang="en-US" b="1" dirty="0">
                <a:solidFill>
                  <a:srgbClr val="C00000"/>
                </a:solidFill>
              </a:rPr>
              <a:t>auteur</a:t>
            </a:r>
            <a:r>
              <a:rPr lang="el-GR" b="1" dirty="0">
                <a:solidFill>
                  <a:srgbClr val="C00000"/>
                </a:solidFill>
              </a:rPr>
              <a:t> της σκηνής και ο </a:t>
            </a:r>
            <a:r>
              <a:rPr lang="en-US" b="1" dirty="0">
                <a:solidFill>
                  <a:srgbClr val="C00000"/>
                </a:solidFill>
              </a:rPr>
              <a:t>performer</a:t>
            </a:r>
            <a:r>
              <a:rPr lang="el-GR" b="1" dirty="0">
                <a:solidFill>
                  <a:srgbClr val="C00000"/>
                </a:solidFill>
              </a:rPr>
              <a:t>-λύκος </a:t>
            </a:r>
            <a:endParaRPr lang="el-GR" dirty="0">
              <a:solidFill>
                <a:srgbClr val="C00000"/>
              </a:solidFill>
            </a:endParaRPr>
          </a:p>
        </p:txBody>
      </p:sp>
      <p:sp>
        <p:nvSpPr>
          <p:cNvPr id="3" name="Subtitle 2"/>
          <p:cNvSpPr>
            <a:spLocks noGrp="1"/>
          </p:cNvSpPr>
          <p:nvPr>
            <p:ph type="subTitle" idx="1"/>
          </p:nvPr>
        </p:nvSpPr>
        <p:spPr>
          <a:xfrm>
            <a:off x="0" y="3581400"/>
            <a:ext cx="9144000" cy="4800600"/>
          </a:xfrm>
          <a:solidFill>
            <a:schemeClr val="bg2"/>
          </a:solidFill>
        </p:spPr>
        <p:txBody>
          <a:bodyPr>
            <a:normAutofit/>
          </a:bodyPr>
          <a:lstStyle/>
          <a:p>
            <a:r>
              <a:rPr lang="el-GR" sz="2800" b="1" dirty="0">
                <a:solidFill>
                  <a:schemeClr val="tx1"/>
                </a:solidFill>
                <a:latin typeface="Garamond" pitchFamily="18" charset="0"/>
              </a:rPr>
              <a:t>Η </a:t>
            </a:r>
            <a:r>
              <a:rPr lang="el-GR" sz="2800" b="1" dirty="0" err="1">
                <a:solidFill>
                  <a:schemeClr val="tx1"/>
                </a:solidFill>
                <a:latin typeface="Garamond" pitchFamily="18" charset="0"/>
              </a:rPr>
              <a:t>ανθρωποζωολογία</a:t>
            </a:r>
            <a:r>
              <a:rPr lang="el-GR" sz="2800" b="1" dirty="0">
                <a:solidFill>
                  <a:schemeClr val="tx1"/>
                </a:solidFill>
                <a:latin typeface="Garamond" pitchFamily="18" charset="0"/>
              </a:rPr>
              <a:t> του </a:t>
            </a:r>
            <a:r>
              <a:rPr lang="el-GR" sz="2800" b="1" dirty="0" err="1">
                <a:solidFill>
                  <a:schemeClr val="tx1"/>
                </a:solidFill>
                <a:latin typeface="Garamond" pitchFamily="18" charset="0"/>
              </a:rPr>
              <a:t>Rodrigo</a:t>
            </a:r>
            <a:r>
              <a:rPr lang="el-GR" sz="2800" b="1" dirty="0">
                <a:solidFill>
                  <a:schemeClr val="tx1"/>
                </a:solidFill>
                <a:latin typeface="Garamond" pitchFamily="18" charset="0"/>
              </a:rPr>
              <a:t> García δίνει πολλά εναύσματα για τη μελέτη των μη ανθρώπινων ζώων στο θέατρο. Από τον θρόνο του ζωικού βασιλείου μπορούμε να περάσουμε στα τελευταία και σκοτεινά υπόγειά του και από τα λιοντάρια στα </a:t>
            </a:r>
            <a:r>
              <a:rPr lang="el-GR" sz="2800" b="1" dirty="0">
                <a:solidFill>
                  <a:srgbClr val="0070C0"/>
                </a:solidFill>
                <a:latin typeface="Garamond" pitchFamily="18" charset="0"/>
              </a:rPr>
              <a:t>σκουλήκια</a:t>
            </a:r>
            <a:r>
              <a:rPr lang="el-GR" sz="2800" b="1" dirty="0">
                <a:solidFill>
                  <a:schemeClr val="tx1"/>
                </a:solidFill>
                <a:latin typeface="Garamond" pitchFamily="18" charset="0"/>
              </a:rPr>
              <a:t>, τα οποία πρωταγωνιστούν σε πλείστες όσες παραστάσεις του αργεντινού καλλιτέχνη.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8382000"/>
          </a:xfrm>
          <a:solidFill>
            <a:schemeClr val="bg2"/>
          </a:solidFill>
        </p:spPr>
        <p:txBody>
          <a:bodyPr>
            <a:normAutofit/>
          </a:bodyPr>
          <a:lstStyle/>
          <a:p>
            <a:r>
              <a:rPr lang="el-GR" sz="2400" b="1" dirty="0">
                <a:solidFill>
                  <a:schemeClr val="tx1"/>
                </a:solidFill>
                <a:latin typeface="Garamond" pitchFamily="18" charset="0"/>
              </a:rPr>
              <a:t>Υπάρχουν λ.χ. στον </a:t>
            </a:r>
            <a:r>
              <a:rPr lang="el-GR" sz="2400" b="1" i="1" dirty="0">
                <a:solidFill>
                  <a:srgbClr val="C00000"/>
                </a:solidFill>
                <a:latin typeface="Garamond" pitchFamily="18" charset="0"/>
              </a:rPr>
              <a:t>Άμλετ</a:t>
            </a:r>
            <a:r>
              <a:rPr lang="el-GR" sz="2400" b="1" dirty="0">
                <a:solidFill>
                  <a:schemeClr val="tx1"/>
                </a:solidFill>
                <a:latin typeface="Garamond" pitchFamily="18" charset="0"/>
              </a:rPr>
              <a:t>, στο </a:t>
            </a:r>
            <a:r>
              <a:rPr lang="el-GR" sz="2400" b="1" i="1" dirty="0" err="1">
                <a:solidFill>
                  <a:srgbClr val="C00000"/>
                </a:solidFill>
                <a:latin typeface="Garamond" pitchFamily="18" charset="0"/>
              </a:rPr>
              <a:t>Ridículo</a:t>
            </a:r>
            <a:r>
              <a:rPr lang="el-GR" sz="2400" b="1" dirty="0">
                <a:solidFill>
                  <a:schemeClr val="tx1"/>
                </a:solidFill>
                <a:latin typeface="Garamond" pitchFamily="18" charset="0"/>
              </a:rPr>
              <a:t>,</a:t>
            </a:r>
            <a:r>
              <a:rPr lang="el-GR" sz="2400" b="1" i="1" dirty="0">
                <a:solidFill>
                  <a:schemeClr val="tx1"/>
                </a:solidFill>
                <a:latin typeface="Garamond" pitchFamily="18" charset="0"/>
              </a:rPr>
              <a:t> </a:t>
            </a:r>
            <a:r>
              <a:rPr lang="el-GR" sz="2400" b="1" dirty="0">
                <a:solidFill>
                  <a:schemeClr val="tx1"/>
                </a:solidFill>
                <a:latin typeface="Garamond" pitchFamily="18" charset="0"/>
              </a:rPr>
              <a:t>όπου σέρνονται στην πλάτη ενός ηθοποιού, στο </a:t>
            </a:r>
            <a:r>
              <a:rPr lang="el-GR" sz="2400" b="1" i="1" dirty="0" err="1">
                <a:solidFill>
                  <a:srgbClr val="C00000"/>
                </a:solidFill>
                <a:latin typeface="Garamond" pitchFamily="18" charset="0"/>
              </a:rPr>
              <a:t>Gólgota</a:t>
            </a:r>
            <a:r>
              <a:rPr lang="el-GR" sz="2400" b="1" i="1" dirty="0">
                <a:solidFill>
                  <a:srgbClr val="C00000"/>
                </a:solidFill>
                <a:latin typeface="Garamond" pitchFamily="18" charset="0"/>
              </a:rPr>
              <a:t> </a:t>
            </a:r>
            <a:r>
              <a:rPr lang="el-GR" sz="2400" b="1" i="1" dirty="0" err="1">
                <a:solidFill>
                  <a:srgbClr val="C00000"/>
                </a:solidFill>
                <a:latin typeface="Garamond" pitchFamily="18" charset="0"/>
              </a:rPr>
              <a:t>Picnic</a:t>
            </a:r>
            <a:r>
              <a:rPr lang="el-GR" sz="2400" b="1" dirty="0">
                <a:solidFill>
                  <a:schemeClr val="tx1"/>
                </a:solidFill>
                <a:latin typeface="Garamond" pitchFamily="18" charset="0"/>
              </a:rPr>
              <a:t>, όπου χτίζουν και γκρεμίζουν έναν μικροσκοπικό πύργο της Βαβέλ από ψωμάκια των </a:t>
            </a:r>
            <a:r>
              <a:rPr lang="el-GR" sz="2400" b="1" dirty="0" err="1">
                <a:solidFill>
                  <a:schemeClr val="tx1"/>
                </a:solidFill>
                <a:latin typeface="Garamond" pitchFamily="18" charset="0"/>
              </a:rPr>
              <a:t>ταχυφαγείων</a:t>
            </a:r>
            <a:r>
              <a:rPr lang="el-GR" sz="2400" b="1" dirty="0">
                <a:solidFill>
                  <a:schemeClr val="tx1"/>
                </a:solidFill>
                <a:latin typeface="Garamond" pitchFamily="18" charset="0"/>
              </a:rPr>
              <a:t> ή ακόμα στην πιο πρόσφατη παράσταση </a:t>
            </a:r>
            <a:r>
              <a:rPr lang="el-GR" sz="2400" b="1" i="1" dirty="0">
                <a:solidFill>
                  <a:srgbClr val="C00000"/>
                </a:solidFill>
                <a:latin typeface="Garamond" pitchFamily="18" charset="0"/>
              </a:rPr>
              <a:t>4</a:t>
            </a:r>
            <a:r>
              <a:rPr lang="el-GR" sz="2400" b="1" i="1" dirty="0">
                <a:solidFill>
                  <a:schemeClr val="tx1"/>
                </a:solidFill>
                <a:latin typeface="Garamond" pitchFamily="18" charset="0"/>
              </a:rPr>
              <a:t>,</a:t>
            </a:r>
            <a:r>
              <a:rPr lang="el-GR" sz="2400" b="1" dirty="0">
                <a:solidFill>
                  <a:srgbClr val="C00000"/>
                </a:solidFill>
                <a:latin typeface="Garamond" pitchFamily="18" charset="0"/>
              </a:rPr>
              <a:t> </a:t>
            </a:r>
            <a:r>
              <a:rPr lang="el-GR" sz="2400" b="1" dirty="0">
                <a:solidFill>
                  <a:schemeClr val="tx1"/>
                </a:solidFill>
                <a:latin typeface="Garamond" pitchFamily="18" charset="0"/>
              </a:rPr>
              <a:t>όπου γίνονται τα ίδια, αυτοί οι ακούραστοι </a:t>
            </a:r>
            <a:r>
              <a:rPr lang="el-GR" sz="2400" b="1" dirty="0" err="1">
                <a:solidFill>
                  <a:schemeClr val="tx1"/>
                </a:solidFill>
                <a:latin typeface="Garamond" pitchFamily="18" charset="0"/>
              </a:rPr>
              <a:t>βρωτήρες</a:t>
            </a:r>
            <a:r>
              <a:rPr lang="el-GR" sz="2400" b="1" dirty="0">
                <a:solidFill>
                  <a:schemeClr val="tx1"/>
                </a:solidFill>
                <a:latin typeface="Garamond" pitchFamily="18" charset="0"/>
              </a:rPr>
              <a:t> της ανθρώπινης σάρκας, τροφή για σαρκοβόρα φυτά. </a:t>
            </a:r>
          </a:p>
          <a:p>
            <a:r>
              <a:rPr lang="el-GR" sz="2400" b="1" dirty="0">
                <a:solidFill>
                  <a:schemeClr val="tx1"/>
                </a:solidFill>
                <a:latin typeface="Garamond" pitchFamily="18" charset="0"/>
              </a:rPr>
              <a:t>Τα συναντούμε βεβαίως σε πολλές άλλες περιπτώσεις ως μεταφορές ή ως λεκτικές εικόνες. Η </a:t>
            </a:r>
            <a:r>
              <a:rPr lang="el-GR" sz="2400" b="1" dirty="0">
                <a:solidFill>
                  <a:srgbClr val="0070C0"/>
                </a:solidFill>
                <a:latin typeface="Garamond" pitchFamily="18" charset="0"/>
              </a:rPr>
              <a:t>σαρκοβόρα διεθνής κοινωνία </a:t>
            </a:r>
            <a:r>
              <a:rPr lang="el-GR" sz="2400" b="1" dirty="0">
                <a:solidFill>
                  <a:schemeClr val="tx1"/>
                </a:solidFill>
                <a:latin typeface="Garamond" pitchFamily="18" charset="0"/>
              </a:rPr>
              <a:t>βρίσκεται πάντα στο προσκήνιο αυτού του θεάτρου που δεν διστάζει να κοιτάξει τη μασημένη τροφή, το λιωμένο ζώο, μέσα στο στόμα του ζώου που το σκοτώνει. Σκληρές και ανάλγητες, κυνικές και προκλητικές, οι σκηνές του García μπορούν να παρουσιάσουν ζωντανά τον ανατριχιαστικό τεμαχισμό ενός αστακού (</a:t>
            </a:r>
            <a:r>
              <a:rPr lang="fr-FR" sz="2400" b="1" i="1" dirty="0" err="1">
                <a:solidFill>
                  <a:srgbClr val="C00000"/>
                </a:solidFill>
                <a:latin typeface="Garamond" pitchFamily="18" charset="0"/>
              </a:rPr>
              <a:t>Accidens</a:t>
            </a:r>
            <a:r>
              <a:rPr lang="el-GR" sz="2400" b="1" i="1" dirty="0">
                <a:solidFill>
                  <a:srgbClr val="C00000"/>
                </a:solidFill>
                <a:latin typeface="Garamond" pitchFamily="18" charset="0"/>
              </a:rPr>
              <a:t>. </a:t>
            </a:r>
            <a:r>
              <a:rPr lang="fr-FR" sz="2400" b="1" i="1" dirty="0">
                <a:solidFill>
                  <a:srgbClr val="C00000"/>
                </a:solidFill>
                <a:latin typeface="Garamond" pitchFamily="18" charset="0"/>
              </a:rPr>
              <a:t>Tuer pour manger</a:t>
            </a:r>
            <a:r>
              <a:rPr lang="el-GR" sz="2400" b="1" dirty="0">
                <a:solidFill>
                  <a:schemeClr val="tx1"/>
                </a:solidFill>
                <a:latin typeface="Garamond" pitchFamily="18" charset="0"/>
              </a:rPr>
              <a:t>), να χρησιμοποιήσουν ως σεξουαλικά σύμβολα δύο κουνέλια (</a:t>
            </a:r>
            <a:r>
              <a:rPr lang="en-US" sz="2400" b="1" i="1" dirty="0">
                <a:solidFill>
                  <a:srgbClr val="C00000"/>
                </a:solidFill>
                <a:latin typeface="Garamond" pitchFamily="18" charset="0"/>
              </a:rPr>
              <a:t>After Sun</a:t>
            </a:r>
            <a:r>
              <a:rPr lang="el-GR" sz="2400" b="1" dirty="0">
                <a:solidFill>
                  <a:schemeClr val="tx1"/>
                </a:solidFill>
                <a:latin typeface="Garamond" pitchFamily="18" charset="0"/>
              </a:rPr>
              <a:t>), να δείξουν ένα αγόρι να τρώει το πρωινό του ενώ ο σκύλος του πεθαίνει δίπλα του (</a:t>
            </a:r>
            <a:r>
              <a:rPr lang="fr-FR" sz="2400" b="1" i="1" dirty="0">
                <a:solidFill>
                  <a:srgbClr val="C00000"/>
                </a:solidFill>
                <a:latin typeface="Garamond" pitchFamily="18" charset="0"/>
              </a:rPr>
              <a:t>Vous</a:t>
            </a:r>
            <a:r>
              <a:rPr lang="el-GR" sz="2400" b="1" i="1" dirty="0">
                <a:solidFill>
                  <a:srgbClr val="C00000"/>
                </a:solidFill>
                <a:latin typeface="Garamond" pitchFamily="18" charset="0"/>
              </a:rPr>
              <a:t> ê</a:t>
            </a:r>
            <a:r>
              <a:rPr lang="fr-FR" sz="2400" b="1" i="1" dirty="0">
                <a:solidFill>
                  <a:srgbClr val="C00000"/>
                </a:solidFill>
                <a:latin typeface="Garamond" pitchFamily="18" charset="0"/>
              </a:rPr>
              <a:t>tes tous des fils de </a:t>
            </a:r>
            <a:r>
              <a:rPr lang="fr-FR" sz="2400" b="1" i="1" dirty="0" err="1">
                <a:solidFill>
                  <a:srgbClr val="C00000"/>
                </a:solidFill>
                <a:latin typeface="Garamond" pitchFamily="18" charset="0"/>
              </a:rPr>
              <a:t>putte</a:t>
            </a:r>
            <a:r>
              <a:rPr lang="el-GR" sz="2400" b="1" dirty="0">
                <a:solidFill>
                  <a:schemeClr val="tx1"/>
                </a:solidFill>
                <a:latin typeface="Garamond" pitchFamily="18" charset="0"/>
              </a:rPr>
              <a:t>). </a:t>
            </a:r>
          </a:p>
          <a:p>
            <a:endParaRPr lang="el-GR" sz="2400" b="1" dirty="0">
              <a:solidFill>
                <a:schemeClr val="tx1"/>
              </a:solidFill>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Text Placeholder 4"/>
          <p:cNvSpPr>
            <a:spLocks noGrp="1"/>
          </p:cNvSpPr>
          <p:nvPr>
            <p:ph type="body" idx="1"/>
          </p:nvPr>
        </p:nvSpPr>
        <p:spPr/>
        <p:txBody>
          <a:bodyPr/>
          <a:lstStyle/>
          <a:p>
            <a:endParaRPr lang="el-GR"/>
          </a:p>
        </p:txBody>
      </p:sp>
      <p:sp>
        <p:nvSpPr>
          <p:cNvPr id="6" name="Content Placeholder 5"/>
          <p:cNvSpPr>
            <a:spLocks noGrp="1"/>
          </p:cNvSpPr>
          <p:nvPr>
            <p:ph sz="half" idx="2"/>
          </p:nvPr>
        </p:nvSpPr>
        <p:spPr/>
        <p:txBody>
          <a:bodyPr/>
          <a:lstStyle/>
          <a:p>
            <a:endParaRPr lang="el-GR"/>
          </a:p>
        </p:txBody>
      </p:sp>
      <p:sp>
        <p:nvSpPr>
          <p:cNvPr id="7" name="Text Placeholder 6"/>
          <p:cNvSpPr>
            <a:spLocks noGrp="1"/>
          </p:cNvSpPr>
          <p:nvPr>
            <p:ph type="body" sz="quarter" idx="3"/>
          </p:nvPr>
        </p:nvSpPr>
        <p:spPr/>
        <p:txBody>
          <a:bodyPr/>
          <a:lstStyle/>
          <a:p>
            <a:endParaRPr lang="el-GR"/>
          </a:p>
        </p:txBody>
      </p:sp>
      <p:sp>
        <p:nvSpPr>
          <p:cNvPr id="8" name="Content Placeholder 7"/>
          <p:cNvSpPr>
            <a:spLocks noGrp="1"/>
          </p:cNvSpPr>
          <p:nvPr>
            <p:ph sz="quarter" idx="4"/>
          </p:nvPr>
        </p:nvSpPr>
        <p:spPr/>
        <p:txBody>
          <a:bodyPr/>
          <a:lstStyle/>
          <a:p>
            <a:endParaRPr lang="el-GR"/>
          </a:p>
        </p:txBody>
      </p:sp>
      <p:pic>
        <p:nvPicPr>
          <p:cNvPr id="5122" name="Picture 2" descr="C:\Users\user\Desktop\Διδακτορικά\Ζώα\Φωτό για ppt\Κοκκίνου Ο Παπαγάλος μου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 name="TextBox 14"/>
          <p:cNvSpPr txBox="1"/>
          <p:nvPr/>
        </p:nvSpPr>
        <p:spPr>
          <a:xfrm>
            <a:off x="-76200" y="0"/>
            <a:ext cx="9414757" cy="6463308"/>
          </a:xfrm>
          <a:prstGeom prst="rect">
            <a:avLst/>
          </a:prstGeom>
          <a:noFill/>
        </p:spPr>
        <p:txBody>
          <a:bodyPr wrap="none" rtlCol="0">
            <a:spAutoFit/>
          </a:bodyPr>
          <a:lstStyle/>
          <a:p>
            <a:r>
              <a:rPr lang="el-GR" b="1" dirty="0">
                <a:latin typeface="Garamond" pitchFamily="18" charset="0"/>
              </a:rPr>
              <a:t>Τα ζώα στερούνται ονόματος, δεν έχουν ταυτότητα, ούτε ατομικότητα. Το μέγιστο που τους </a:t>
            </a:r>
          </a:p>
          <a:p>
            <a:r>
              <a:rPr lang="el-GR" b="1" dirty="0">
                <a:latin typeface="Garamond" pitchFamily="18" charset="0"/>
              </a:rPr>
              <a:t>παραχωρείται είναι η υπαγωγή σε ένα είδος ή σε μια ράτσα. Στη φράση «</a:t>
            </a:r>
            <a:r>
              <a:rPr lang="el-GR" b="1" dirty="0">
                <a:solidFill>
                  <a:srgbClr val="FF0000"/>
                </a:solidFill>
                <a:latin typeface="Garamond" pitchFamily="18" charset="0"/>
              </a:rPr>
              <a:t>ο άνθρωπος </a:t>
            </a:r>
            <a:r>
              <a:rPr lang="el-GR" b="1" dirty="0">
                <a:latin typeface="Garamond" pitchFamily="18" charset="0"/>
              </a:rPr>
              <a:t>και </a:t>
            </a:r>
            <a:r>
              <a:rPr lang="el-GR" b="1" dirty="0">
                <a:solidFill>
                  <a:srgbClr val="0000FF"/>
                </a:solidFill>
                <a:latin typeface="Garamond" pitchFamily="18" charset="0"/>
              </a:rPr>
              <a:t>τα ζώα</a:t>
            </a:r>
            <a:r>
              <a:rPr lang="el-GR" b="1" dirty="0">
                <a:latin typeface="Garamond" pitchFamily="18" charset="0"/>
              </a:rPr>
              <a:t>» </a:t>
            </a:r>
          </a:p>
          <a:p>
            <a:r>
              <a:rPr lang="el-GR" b="1" dirty="0">
                <a:latin typeface="Garamond" pitchFamily="18" charset="0"/>
              </a:rPr>
              <a:t>ένας πανίσχυρος, συμπεριληπτικός ενικός εξοβελίζει έναν απρόσωπο πληθυντικό, απωθώντας τον </a:t>
            </a:r>
          </a:p>
          <a:p>
            <a:r>
              <a:rPr lang="el-GR" b="1" dirty="0">
                <a:latin typeface="Garamond" pitchFamily="18" charset="0"/>
              </a:rPr>
              <a:t>στην ανωνυμία, στην αδιάφορη </a:t>
            </a:r>
            <a:r>
              <a:rPr lang="el-GR" b="1" dirty="0" err="1">
                <a:latin typeface="Garamond" pitchFamily="18" charset="0"/>
              </a:rPr>
              <a:t>επαναληπτικότητα</a:t>
            </a:r>
            <a:r>
              <a:rPr lang="el-GR" b="1" dirty="0">
                <a:latin typeface="Garamond" pitchFamily="18" charset="0"/>
              </a:rPr>
              <a:t>, στην ασήμαντη ομοιομορφία: </a:t>
            </a:r>
            <a:r>
              <a:rPr lang="el-GR" b="1" i="1" dirty="0">
                <a:latin typeface="Garamond" pitchFamily="18" charset="0"/>
              </a:rPr>
              <a:t>τα ζώα</a:t>
            </a:r>
            <a:r>
              <a:rPr lang="el-GR" b="1" dirty="0">
                <a:latin typeface="Garamond" pitchFamily="18" charset="0"/>
              </a:rPr>
              <a:t>. </a:t>
            </a:r>
          </a:p>
          <a:p>
            <a:endParaRPr lang="el-GR" b="1" dirty="0">
              <a:latin typeface="Garamond" pitchFamily="18" charset="0"/>
            </a:endParaRPr>
          </a:p>
          <a:p>
            <a:r>
              <a:rPr lang="el-GR" b="1" dirty="0">
                <a:latin typeface="Garamond" pitchFamily="18" charset="0"/>
              </a:rPr>
              <a:t>Ενώ η </a:t>
            </a:r>
            <a:r>
              <a:rPr lang="el-GR" b="1" dirty="0">
                <a:solidFill>
                  <a:srgbClr val="FF0000"/>
                </a:solidFill>
                <a:latin typeface="Garamond" pitchFamily="18" charset="0"/>
              </a:rPr>
              <a:t>ονοματοθεσία</a:t>
            </a:r>
            <a:r>
              <a:rPr lang="el-GR" b="1" dirty="0">
                <a:latin typeface="Garamond" pitchFamily="18" charset="0"/>
              </a:rPr>
              <a:t> αναγνωρίζει μια </a:t>
            </a:r>
            <a:r>
              <a:rPr lang="el-GR" b="1" dirty="0">
                <a:solidFill>
                  <a:srgbClr val="C00000"/>
                </a:solidFill>
                <a:latin typeface="Garamond" pitchFamily="18" charset="0"/>
              </a:rPr>
              <a:t>ταυτότητα</a:t>
            </a:r>
            <a:r>
              <a:rPr lang="el-GR" b="1" dirty="0">
                <a:latin typeface="Garamond" pitchFamily="18" charset="0"/>
              </a:rPr>
              <a:t> σε ένα υποκείμενο, το καθιστά υποκείμενο ενός </a:t>
            </a:r>
          </a:p>
          <a:p>
            <a:r>
              <a:rPr lang="el-GR" b="1" dirty="0">
                <a:latin typeface="Garamond" pitchFamily="18" charset="0"/>
              </a:rPr>
              <a:t>δικαίου, μιας σειράς υποχρεώσεων και δικαιωμάτων, του αποδίδει έναν συγκεκριμένο τόπο στον </a:t>
            </a:r>
          </a:p>
          <a:p>
            <a:r>
              <a:rPr lang="el-GR" b="1" dirty="0">
                <a:latin typeface="Garamond" pitchFamily="18" charset="0"/>
              </a:rPr>
              <a:t>κόσμο, μια συγκεκριμένη θέση στη ζωή της κοινότητας, η στέρηση του ονόματος αφαιρεί από </a:t>
            </a:r>
            <a:r>
              <a:rPr lang="el-GR" b="1" i="1" dirty="0">
                <a:latin typeface="Garamond" pitchFamily="18" charset="0"/>
              </a:rPr>
              <a:t>τα ζώα</a:t>
            </a:r>
            <a:r>
              <a:rPr lang="el-GR" b="1" dirty="0">
                <a:latin typeface="Garamond" pitchFamily="18" charset="0"/>
              </a:rPr>
              <a:t> </a:t>
            </a:r>
          </a:p>
          <a:p>
            <a:r>
              <a:rPr lang="el-GR" b="1" dirty="0">
                <a:latin typeface="Garamond" pitchFamily="18" charset="0"/>
              </a:rPr>
              <a:t>το δικαίωμα στην ονομαστική 			       ταυτότητα και στο δίκαιο. Αυτός που στερεί, </a:t>
            </a:r>
          </a:p>
          <a:p>
            <a:r>
              <a:rPr lang="el-GR" b="1" dirty="0">
                <a:latin typeface="Garamond" pitchFamily="18" charset="0"/>
              </a:rPr>
              <a:t>που αφαιρεί, που εμποδίζει</a:t>
            </a:r>
            <a:r>
              <a:rPr lang="en-US" b="1" dirty="0">
                <a:latin typeface="Garamond" pitchFamily="18" charset="0"/>
              </a:rPr>
              <a:t>,</a:t>
            </a:r>
            <a:r>
              <a:rPr lang="el-GR" b="1" dirty="0">
                <a:latin typeface="Garamond" pitchFamily="18" charset="0"/>
              </a:rPr>
              <a:t> είναι 		        ο άνθρωπος, ο οποίος μην ονομάζοντας </a:t>
            </a:r>
          </a:p>
          <a:p>
            <a:r>
              <a:rPr lang="el-GR" b="1" i="1" dirty="0">
                <a:latin typeface="Garamond" pitchFamily="18" charset="0"/>
              </a:rPr>
              <a:t>τα ζώα</a:t>
            </a:r>
            <a:r>
              <a:rPr lang="el-GR" b="1" dirty="0">
                <a:latin typeface="Garamond" pitchFamily="18" charset="0"/>
              </a:rPr>
              <a:t> τα αποκλείει από το 			        ανθρώπινο βασίλειο για να τα εξωθήσει όλα, </a:t>
            </a:r>
          </a:p>
          <a:p>
            <a:r>
              <a:rPr lang="el-GR" b="1" dirty="0">
                <a:latin typeface="Garamond" pitchFamily="18" charset="0"/>
              </a:rPr>
              <a:t>συγκεφαλαιωτικά, στο βασίλειο 		        των ζώων, δηλαδή στη </a:t>
            </a:r>
            <a:r>
              <a:rPr lang="el-GR" b="1" dirty="0">
                <a:solidFill>
                  <a:srgbClr val="0070C0"/>
                </a:solidFill>
                <a:latin typeface="Garamond" pitchFamily="18" charset="0"/>
              </a:rPr>
              <a:t>συνομοταξία των </a:t>
            </a:r>
          </a:p>
          <a:p>
            <a:r>
              <a:rPr lang="el-GR" b="1" dirty="0">
                <a:solidFill>
                  <a:srgbClr val="0070C0"/>
                </a:solidFill>
                <a:latin typeface="Garamond" pitchFamily="18" charset="0"/>
              </a:rPr>
              <a:t>όντων που δεν είναι άνθρωποι</a:t>
            </a:r>
            <a:r>
              <a:rPr lang="el-GR" b="1" dirty="0">
                <a:latin typeface="Garamond" pitchFamily="18" charset="0"/>
              </a:rPr>
              <a:t>. </a:t>
            </a: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r>
              <a:rPr lang="el-GR" b="1" dirty="0">
                <a:latin typeface="Garamond" pitchFamily="18" charset="0"/>
              </a:rPr>
              <a:t>Από την άλλη μεριά και παράλληλα προς τη στέρηση, λειτουργεί η </a:t>
            </a:r>
            <a:r>
              <a:rPr lang="el-GR" b="1" dirty="0">
                <a:solidFill>
                  <a:srgbClr val="C00000"/>
                </a:solidFill>
                <a:latin typeface="Garamond" pitchFamily="18" charset="0"/>
              </a:rPr>
              <a:t>επιβολή του ονόματος</a:t>
            </a:r>
            <a:r>
              <a:rPr lang="el-GR" b="1" dirty="0">
                <a:latin typeface="Garamond" pitchFamily="18" charset="0"/>
              </a:rPr>
              <a:t>. </a:t>
            </a:r>
          </a:p>
          <a:p>
            <a:r>
              <a:rPr lang="el-GR" b="1" dirty="0">
                <a:latin typeface="Garamond" pitchFamily="18" charset="0"/>
              </a:rPr>
              <a:t>Ο </a:t>
            </a:r>
            <a:r>
              <a:rPr lang="en-US" b="1" dirty="0">
                <a:latin typeface="Garamond" pitchFamily="18" charset="0"/>
              </a:rPr>
              <a:t>Derrida </a:t>
            </a:r>
            <a:r>
              <a:rPr lang="el-GR" b="1" dirty="0">
                <a:latin typeface="Garamond" pitchFamily="18" charset="0"/>
              </a:rPr>
              <a:t>μετατρέπει τον πληθυντικό σε ενικό, για να διαπιστώσει και πάλι την ίδια αυθαιρεσία:</a:t>
            </a:r>
          </a:p>
          <a:p>
            <a:endParaRPr lang="el-GR" b="1" dirty="0">
              <a:latin typeface="Garamond"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8382000"/>
          </a:xfrm>
          <a:solidFill>
            <a:schemeClr val="bg2"/>
          </a:solidFill>
        </p:spPr>
        <p:txBody>
          <a:bodyPr>
            <a:normAutofit/>
          </a:bodyPr>
          <a:lstStyle/>
          <a:p>
            <a:r>
              <a:rPr lang="el-GR" sz="2400" b="1" dirty="0">
                <a:solidFill>
                  <a:schemeClr val="tx1"/>
                </a:solidFill>
                <a:latin typeface="Garamond" pitchFamily="18" charset="0"/>
              </a:rPr>
              <a:t>Τα σκηνικά αυτά δρώμενα είναι σκηνές μιας δριμείας μετωπικής επίθεσης στον </a:t>
            </a:r>
            <a:r>
              <a:rPr lang="el-GR" sz="2400" b="1" dirty="0" err="1">
                <a:solidFill>
                  <a:schemeClr val="tx1"/>
                </a:solidFill>
                <a:latin typeface="Garamond" pitchFamily="18" charset="0"/>
              </a:rPr>
              <a:t>σαρκοφαλλογοκεντρισμό</a:t>
            </a:r>
            <a:r>
              <a:rPr lang="el-GR" sz="2400" b="1" dirty="0">
                <a:solidFill>
                  <a:schemeClr val="tx1"/>
                </a:solidFill>
                <a:latin typeface="Garamond" pitchFamily="18" charset="0"/>
              </a:rPr>
              <a:t> (</a:t>
            </a:r>
            <a:r>
              <a:rPr lang="el-GR" sz="2400" b="1" dirty="0" err="1">
                <a:solidFill>
                  <a:srgbClr val="C00000"/>
                </a:solidFill>
                <a:latin typeface="Garamond" pitchFamily="18" charset="0"/>
              </a:rPr>
              <a:t>carno</a:t>
            </a:r>
            <a:r>
              <a:rPr lang="el-GR" sz="2400" b="1" dirty="0">
                <a:solidFill>
                  <a:srgbClr val="C00000"/>
                </a:solidFill>
                <a:latin typeface="Garamond" pitchFamily="18" charset="0"/>
              </a:rPr>
              <a:t>-</a:t>
            </a:r>
            <a:r>
              <a:rPr lang="el-GR" sz="2400" b="1" dirty="0" err="1">
                <a:solidFill>
                  <a:srgbClr val="C00000"/>
                </a:solidFill>
                <a:latin typeface="Garamond" pitchFamily="18" charset="0"/>
              </a:rPr>
              <a:t>phallogocentrisme</a:t>
            </a:r>
            <a:r>
              <a:rPr lang="el-GR" sz="2400" b="1" dirty="0">
                <a:solidFill>
                  <a:schemeClr val="tx1"/>
                </a:solidFill>
                <a:latin typeface="Garamond" pitchFamily="18" charset="0"/>
              </a:rPr>
              <a:t>), στις τρεις δεσπόζουσες παραμέτρους της δυτικής σκέψης, ήτοι στην </a:t>
            </a:r>
            <a:r>
              <a:rPr lang="el-GR" sz="2400" b="1" dirty="0">
                <a:solidFill>
                  <a:srgbClr val="0070C0"/>
                </a:solidFill>
                <a:latin typeface="Garamond" pitchFamily="18" charset="0"/>
              </a:rPr>
              <a:t>κυριαρχία επί των ζώων</a:t>
            </a:r>
            <a:r>
              <a:rPr lang="el-GR" sz="2400" b="1" dirty="0">
                <a:solidFill>
                  <a:schemeClr val="tx1"/>
                </a:solidFill>
                <a:latin typeface="Garamond" pitchFamily="18" charset="0"/>
              </a:rPr>
              <a:t>, άρα και στην κρεατοφαγία, στην </a:t>
            </a:r>
            <a:r>
              <a:rPr lang="el-GR" sz="2400" b="1" dirty="0">
                <a:solidFill>
                  <a:srgbClr val="0070C0"/>
                </a:solidFill>
                <a:latin typeface="Garamond" pitchFamily="18" charset="0"/>
              </a:rPr>
              <a:t>ανδρική κυριαρχία </a:t>
            </a:r>
            <a:r>
              <a:rPr lang="el-GR" sz="2400" b="1" dirty="0">
                <a:solidFill>
                  <a:schemeClr val="tx1"/>
                </a:solidFill>
                <a:latin typeface="Garamond" pitchFamily="18" charset="0"/>
              </a:rPr>
              <a:t>επί των άλλων, ανθρώπινων και μη ανθρώπινων, ζώων και στην </a:t>
            </a:r>
            <a:r>
              <a:rPr lang="el-GR" sz="2400" b="1" dirty="0">
                <a:solidFill>
                  <a:srgbClr val="0070C0"/>
                </a:solidFill>
                <a:latin typeface="Garamond" pitchFamily="18" charset="0"/>
              </a:rPr>
              <a:t>κυριαρχία του λόγου επί της φύσης</a:t>
            </a:r>
            <a:r>
              <a:rPr lang="el-GR" sz="2400" b="1" dirty="0">
                <a:solidFill>
                  <a:schemeClr val="tx1"/>
                </a:solidFill>
                <a:latin typeface="Garamond" pitchFamily="18" charset="0"/>
              </a:rPr>
              <a:t>. </a:t>
            </a:r>
          </a:p>
          <a:p>
            <a:r>
              <a:rPr lang="el-GR" sz="2400" b="1" dirty="0">
                <a:solidFill>
                  <a:schemeClr val="tx1"/>
                </a:solidFill>
                <a:latin typeface="Garamond" pitchFamily="18" charset="0"/>
              </a:rPr>
              <a:t>Η τριπλή αυτή κυριαρχία είναι όμως η άλλη όψη της μοντέρνας ανθρωπολογικής μηχανής, καθώς, προϋποθέτοντας το ανθρώπινο (την τριπλή κυριαρχία) στο μη ανθρώπινο, εντοπίζει το μη ανθρώπινο στοιχείο στον άνθρωπο για να το αποκλείσει, αλλά, όπως είδαμε, έτσι το αναγνωρίζει και το καταφάσκει στη διαδικασία μιας </a:t>
            </a:r>
            <a:r>
              <a:rPr lang="el-GR" sz="2400" b="1" dirty="0">
                <a:solidFill>
                  <a:srgbClr val="C00000"/>
                </a:solidFill>
                <a:latin typeface="Garamond" pitchFamily="18" charset="0"/>
              </a:rPr>
              <a:t>ζωοποίησης του ανθρώπινου</a:t>
            </a:r>
            <a:r>
              <a:rPr lang="el-GR" sz="2400" b="1" dirty="0">
                <a:solidFill>
                  <a:schemeClr val="tx1"/>
                </a:solidFill>
                <a:latin typeface="Garamond" pitchFamily="18" charset="0"/>
              </a:rPr>
              <a:t>. </a:t>
            </a:r>
          </a:p>
          <a:p>
            <a:r>
              <a:rPr lang="el-GR" sz="2400" b="1" dirty="0">
                <a:solidFill>
                  <a:schemeClr val="tx1"/>
                </a:solidFill>
                <a:latin typeface="Garamond" pitchFamily="18" charset="0"/>
              </a:rPr>
              <a:t>Ο ζωοποιημένος άνθρωπος είναι ο σύγχρονος </a:t>
            </a:r>
            <a:r>
              <a:rPr lang="el-GR" sz="2400" b="1" dirty="0" err="1">
                <a:solidFill>
                  <a:schemeClr val="tx1"/>
                </a:solidFill>
                <a:latin typeface="Garamond" pitchFamily="18" charset="0"/>
              </a:rPr>
              <a:t>βρωτήρας</a:t>
            </a:r>
            <a:r>
              <a:rPr lang="el-GR" sz="2400" b="1" dirty="0">
                <a:solidFill>
                  <a:schemeClr val="tx1"/>
                </a:solidFill>
                <a:latin typeface="Garamond" pitchFamily="18" charset="0"/>
              </a:rPr>
              <a:t> ή ο συμβολικός επιβήτορας των άλλων (ανθρώπινων και μη ανθρώπινων) ζώων, κοντολογίς, το μοντέρνο δίποδο σαρκοφάγο θηλαστικό, ο αστός της σύγχρονης </a:t>
            </a:r>
            <a:r>
              <a:rPr lang="el-GR" sz="2400" b="1" dirty="0" err="1">
                <a:solidFill>
                  <a:schemeClr val="tx1"/>
                </a:solidFill>
                <a:latin typeface="Garamond" pitchFamily="18" charset="0"/>
              </a:rPr>
              <a:t>μεταδημοκρατικής</a:t>
            </a:r>
            <a:r>
              <a:rPr lang="el-GR" sz="2400" b="1" dirty="0">
                <a:solidFill>
                  <a:schemeClr val="tx1"/>
                </a:solidFill>
                <a:latin typeface="Garamond" pitchFamily="18" charset="0"/>
              </a:rPr>
              <a:t> κοινωνίας που μπορεί να θέτει σε καθεστώς εξαίρεσης οτιδήποτε τον περιβάλλει.</a:t>
            </a:r>
          </a:p>
          <a:p>
            <a:endParaRPr lang="el-GR" sz="2400" b="1" dirty="0">
              <a:solidFill>
                <a:schemeClr val="tx1"/>
              </a:solidFill>
              <a:latin typeface="Garamond"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26" name="Picture 2" descr="C:\Users\user\Pictures\Διάφορα\-Αθηνών-2016-Rodrigo-Garcia-4.jpg"/>
          <p:cNvPicPr>
            <a:picLocks noChangeAspect="1" noChangeArrowheads="1"/>
          </p:cNvPicPr>
          <p:nvPr/>
        </p:nvPicPr>
        <p:blipFill>
          <a:blip r:embed="rId2" cstate="print"/>
          <a:srcRect/>
          <a:stretch>
            <a:fillRect/>
          </a:stretch>
        </p:blipFill>
        <p:spPr bwMode="auto">
          <a:xfrm>
            <a:off x="-152399" y="-76200"/>
            <a:ext cx="9448800" cy="7086600"/>
          </a:xfrm>
          <a:prstGeom prst="rect">
            <a:avLst/>
          </a:prstGeom>
          <a:ln>
            <a:noFill/>
          </a:ln>
          <a:effectLst>
            <a:softEdge rad="112500"/>
          </a:effectLst>
        </p:spPr>
      </p:pic>
      <p:sp>
        <p:nvSpPr>
          <p:cNvPr id="4" name="TextBox 3"/>
          <p:cNvSpPr txBox="1"/>
          <p:nvPr/>
        </p:nvSpPr>
        <p:spPr>
          <a:xfrm>
            <a:off x="2743200" y="-76200"/>
            <a:ext cx="6636753" cy="1754326"/>
          </a:xfrm>
          <a:prstGeom prst="rect">
            <a:avLst/>
          </a:prstGeom>
          <a:noFill/>
        </p:spPr>
        <p:txBody>
          <a:bodyPr wrap="none" rtlCol="0">
            <a:spAutoFit/>
          </a:bodyPr>
          <a:lstStyle/>
          <a:p>
            <a:r>
              <a:rPr lang="el-GR" b="1" dirty="0">
                <a:solidFill>
                  <a:schemeClr val="bg1"/>
                </a:solidFill>
                <a:latin typeface="Garamond" pitchFamily="18" charset="0"/>
              </a:rPr>
              <a:t>Στο ίδιο πλαίσιο κινείται και η παράσταση </a:t>
            </a:r>
            <a:r>
              <a:rPr lang="el-GR" b="1" i="1" dirty="0">
                <a:solidFill>
                  <a:schemeClr val="bg1"/>
                </a:solidFill>
                <a:latin typeface="Garamond" pitchFamily="18" charset="0"/>
              </a:rPr>
              <a:t>4</a:t>
            </a:r>
            <a:r>
              <a:rPr lang="el-GR" b="1" dirty="0">
                <a:solidFill>
                  <a:schemeClr val="bg1"/>
                </a:solidFill>
                <a:latin typeface="Garamond" pitchFamily="18" charset="0"/>
              </a:rPr>
              <a:t>. Γιατί το τέσσερα; </a:t>
            </a:r>
          </a:p>
          <a:p>
            <a:r>
              <a:rPr lang="el-GR" b="1" dirty="0">
                <a:solidFill>
                  <a:schemeClr val="bg1"/>
                </a:solidFill>
                <a:latin typeface="Garamond" pitchFamily="18" charset="0"/>
              </a:rPr>
              <a:t>Είναι άραγε οι τέσσερεις </a:t>
            </a:r>
            <a:r>
              <a:rPr lang="en-US" b="1" dirty="0">
                <a:solidFill>
                  <a:schemeClr val="bg1"/>
                </a:solidFill>
                <a:latin typeface="Garamond" pitchFamily="18" charset="0"/>
              </a:rPr>
              <a:t>performers</a:t>
            </a:r>
            <a:r>
              <a:rPr lang="el-GR" b="1" dirty="0">
                <a:solidFill>
                  <a:schemeClr val="bg1"/>
                </a:solidFill>
                <a:latin typeface="Garamond" pitchFamily="18" charset="0"/>
              </a:rPr>
              <a:t> ή οι τέσσερεις κόκορες; Ας </a:t>
            </a:r>
          </a:p>
          <a:p>
            <a:r>
              <a:rPr lang="el-GR" b="1" dirty="0">
                <a:solidFill>
                  <a:schemeClr val="bg1"/>
                </a:solidFill>
                <a:latin typeface="Garamond" pitchFamily="18" charset="0"/>
              </a:rPr>
              <a:t>πούμε ότι είναι μια πρώτη παραπομπή στο τετράποδο που αντιτίθεται </a:t>
            </a:r>
          </a:p>
          <a:p>
            <a:r>
              <a:rPr lang="el-GR" b="1" dirty="0">
                <a:solidFill>
                  <a:schemeClr val="bg1"/>
                </a:solidFill>
                <a:latin typeface="Garamond" pitchFamily="18" charset="0"/>
              </a:rPr>
              <a:t>στο όρθιο δίποδο· ας πούμε επίσης ότι παραπέμπει στο περίκλειστο </a:t>
            </a:r>
          </a:p>
          <a:p>
            <a:r>
              <a:rPr lang="el-GR" b="1" dirty="0">
                <a:solidFill>
                  <a:schemeClr val="bg1"/>
                </a:solidFill>
                <a:latin typeface="Garamond" pitchFamily="18" charset="0"/>
              </a:rPr>
              <a:t>τετράγωνο της λογικής, στη στερεότητα του λόγου, στον αναπόφευκτο </a:t>
            </a:r>
          </a:p>
          <a:p>
            <a:r>
              <a:rPr lang="el-GR" b="1" dirty="0">
                <a:solidFill>
                  <a:schemeClr val="bg1"/>
                </a:solidFill>
                <a:latin typeface="Garamond" pitchFamily="18" charset="0"/>
              </a:rPr>
              <a:t>εγκλεισμό στον υπνόσακο μιας αυτοϊκανοποιούμενης κοινωνίας.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3074" name="Picture 2" descr="C:\Users\user\Pictures\Διάφορα\Rodrigo Garcia 4 b.jpg"/>
          <p:cNvPicPr>
            <a:picLocks noChangeAspect="1" noChangeArrowheads="1"/>
          </p:cNvPicPr>
          <p:nvPr/>
        </p:nvPicPr>
        <p:blipFill>
          <a:blip r:embed="rId2" cstate="print"/>
          <a:srcRect/>
          <a:stretch>
            <a:fillRect/>
          </a:stretch>
        </p:blipFill>
        <p:spPr bwMode="auto">
          <a:xfrm>
            <a:off x="-33867" y="0"/>
            <a:ext cx="9177867" cy="6858000"/>
          </a:xfrm>
          <a:prstGeom prst="rect">
            <a:avLst/>
          </a:prstGeom>
          <a:noFill/>
        </p:spPr>
      </p:pic>
      <p:sp>
        <p:nvSpPr>
          <p:cNvPr id="4" name="TextBox 3"/>
          <p:cNvSpPr txBox="1"/>
          <p:nvPr/>
        </p:nvSpPr>
        <p:spPr>
          <a:xfrm>
            <a:off x="-118762" y="0"/>
            <a:ext cx="9307356" cy="1754326"/>
          </a:xfrm>
          <a:prstGeom prst="rect">
            <a:avLst/>
          </a:prstGeom>
          <a:noFill/>
        </p:spPr>
        <p:txBody>
          <a:bodyPr wrap="none" rtlCol="0">
            <a:spAutoFit/>
          </a:bodyPr>
          <a:lstStyle/>
          <a:p>
            <a:r>
              <a:rPr lang="el-GR" b="1" dirty="0">
                <a:solidFill>
                  <a:srgbClr val="FCF6D0"/>
                </a:solidFill>
                <a:latin typeface="Garamond" pitchFamily="18" charset="0"/>
              </a:rPr>
              <a:t>Η </a:t>
            </a:r>
            <a:r>
              <a:rPr lang="el-GR" b="1" dirty="0" err="1">
                <a:solidFill>
                  <a:srgbClr val="FCF6D0"/>
                </a:solidFill>
                <a:latin typeface="Garamond" pitchFamily="18" charset="0"/>
              </a:rPr>
              <a:t>ζωικότητα</a:t>
            </a:r>
            <a:r>
              <a:rPr lang="el-GR" b="1" dirty="0">
                <a:solidFill>
                  <a:srgbClr val="FCF6D0"/>
                </a:solidFill>
                <a:latin typeface="Garamond" pitchFamily="18" charset="0"/>
              </a:rPr>
              <a:t> δίνεται εδώ σαρκαστικά, επιθετικά, δηκτικά. Πρόκειται για την εισαγωγική σκηνή των </a:t>
            </a:r>
          </a:p>
          <a:p>
            <a:r>
              <a:rPr lang="el-GR" b="1" dirty="0">
                <a:solidFill>
                  <a:srgbClr val="FCF6D0"/>
                </a:solidFill>
                <a:latin typeface="Garamond" pitchFamily="18" charset="0"/>
              </a:rPr>
              <a:t>τεσσάρων </a:t>
            </a:r>
            <a:r>
              <a:rPr lang="en-US" b="1" dirty="0">
                <a:solidFill>
                  <a:srgbClr val="FCF6D0"/>
                </a:solidFill>
                <a:latin typeface="Garamond" pitchFamily="18" charset="0"/>
              </a:rPr>
              <a:t>performers</a:t>
            </a:r>
            <a:r>
              <a:rPr lang="el-GR" b="1" dirty="0">
                <a:solidFill>
                  <a:srgbClr val="FCF6D0"/>
                </a:solidFill>
                <a:latin typeface="Garamond" pitchFamily="18" charset="0"/>
              </a:rPr>
              <a:t> που εγκλωβίζονται σε έναν </a:t>
            </a:r>
            <a:r>
              <a:rPr lang="el-GR" b="1" dirty="0">
                <a:solidFill>
                  <a:srgbClr val="FFC000"/>
                </a:solidFill>
                <a:latin typeface="Garamond" pitchFamily="18" charset="0"/>
              </a:rPr>
              <a:t>ιστό αράχνης</a:t>
            </a:r>
            <a:r>
              <a:rPr lang="el-GR" b="1" dirty="0">
                <a:solidFill>
                  <a:srgbClr val="FCF6D0"/>
                </a:solidFill>
                <a:latin typeface="Garamond" pitchFamily="18" charset="0"/>
              </a:rPr>
              <a:t>. Και όμως, η αιχμαλωσία του</a:t>
            </a:r>
          </a:p>
          <a:p>
            <a:r>
              <a:rPr lang="el-GR" b="1" dirty="0">
                <a:solidFill>
                  <a:srgbClr val="FCF6D0"/>
                </a:solidFill>
                <a:latin typeface="Garamond" pitchFamily="18" charset="0"/>
              </a:rPr>
              <a:t> ανθρώπινου σώματος στη φυσική παγίδα ενός κατώτερου ζώου, που </a:t>
            </a:r>
            <a:r>
              <a:rPr lang="el-GR" b="1" dirty="0" err="1">
                <a:solidFill>
                  <a:srgbClr val="FCF6D0"/>
                </a:solidFill>
                <a:latin typeface="Garamond" pitchFamily="18" charset="0"/>
              </a:rPr>
              <a:t>λαθροβιώνει</a:t>
            </a:r>
            <a:r>
              <a:rPr lang="el-GR" b="1" dirty="0">
                <a:solidFill>
                  <a:srgbClr val="FCF6D0"/>
                </a:solidFill>
                <a:latin typeface="Garamond" pitchFamily="18" charset="0"/>
              </a:rPr>
              <a:t> πάντα στις κρυφές </a:t>
            </a:r>
          </a:p>
          <a:p>
            <a:r>
              <a:rPr lang="el-GR" b="1" dirty="0">
                <a:solidFill>
                  <a:srgbClr val="FCF6D0"/>
                </a:solidFill>
                <a:latin typeface="Garamond" pitchFamily="18" charset="0"/>
              </a:rPr>
              <a:t>γωνίες, μοιάζει απλό παιχνίδι μπροστά στην αιχμαλωσία του στον </a:t>
            </a:r>
            <a:r>
              <a:rPr lang="el-GR" b="1" dirty="0">
                <a:solidFill>
                  <a:srgbClr val="FFC000"/>
                </a:solidFill>
                <a:latin typeface="Garamond" pitchFamily="18" charset="0"/>
              </a:rPr>
              <a:t>λαβύρινθο του διαδικτύου</a:t>
            </a:r>
            <a:r>
              <a:rPr lang="el-GR" b="1" dirty="0">
                <a:solidFill>
                  <a:srgbClr val="FCF6D0"/>
                </a:solidFill>
                <a:latin typeface="Garamond" pitchFamily="18" charset="0"/>
              </a:rPr>
              <a:t>, που </a:t>
            </a:r>
          </a:p>
          <a:p>
            <a:r>
              <a:rPr lang="el-GR" b="1" dirty="0">
                <a:solidFill>
                  <a:srgbClr val="FCF6D0"/>
                </a:solidFill>
                <a:latin typeface="Garamond" pitchFamily="18" charset="0"/>
              </a:rPr>
              <a:t>αρνείται το σωματικό και απομακρύνεται από τη φυσική στιβάδα. </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3074" name="Picture 2" descr="C:\Users\user\Pictures\Διάφορα\Rodrigo Garcia 4 b.jpg"/>
          <p:cNvPicPr>
            <a:picLocks noChangeAspect="1" noChangeArrowheads="1"/>
          </p:cNvPicPr>
          <p:nvPr/>
        </p:nvPicPr>
        <p:blipFill>
          <a:blip r:embed="rId2" cstate="print"/>
          <a:srcRect/>
          <a:stretch>
            <a:fillRect/>
          </a:stretch>
        </p:blipFill>
        <p:spPr bwMode="auto">
          <a:xfrm>
            <a:off x="-33867" y="0"/>
            <a:ext cx="9177867" cy="6858000"/>
          </a:xfrm>
          <a:prstGeom prst="rect">
            <a:avLst/>
          </a:prstGeom>
          <a:noFill/>
        </p:spPr>
      </p:pic>
      <p:sp>
        <p:nvSpPr>
          <p:cNvPr id="4" name="TextBox 3"/>
          <p:cNvSpPr txBox="1"/>
          <p:nvPr/>
        </p:nvSpPr>
        <p:spPr>
          <a:xfrm>
            <a:off x="-76200" y="0"/>
            <a:ext cx="9491701" cy="2031325"/>
          </a:xfrm>
          <a:prstGeom prst="rect">
            <a:avLst/>
          </a:prstGeom>
          <a:noFill/>
        </p:spPr>
        <p:txBody>
          <a:bodyPr wrap="none" rtlCol="0">
            <a:spAutoFit/>
          </a:bodyPr>
          <a:lstStyle/>
          <a:p>
            <a:r>
              <a:rPr lang="el-GR" b="1" dirty="0">
                <a:solidFill>
                  <a:srgbClr val="FCF6D0"/>
                </a:solidFill>
                <a:latin typeface="Garamond" pitchFamily="18" charset="0"/>
              </a:rPr>
              <a:t>Φυσικός και ψηφιακός ιστός, </a:t>
            </a:r>
            <a:r>
              <a:rPr lang="el-GR" b="1" dirty="0" err="1">
                <a:solidFill>
                  <a:srgbClr val="FCF6D0"/>
                </a:solidFill>
                <a:latin typeface="Garamond" pitchFamily="18" charset="0"/>
              </a:rPr>
              <a:t>ζωικότητα</a:t>
            </a:r>
            <a:r>
              <a:rPr lang="el-GR" b="1" dirty="0">
                <a:solidFill>
                  <a:srgbClr val="FCF6D0"/>
                </a:solidFill>
                <a:latin typeface="Garamond" pitchFamily="18" charset="0"/>
              </a:rPr>
              <a:t> και τεχνολογία:  το σύγχρονο ανθρώπινο ζώο, </a:t>
            </a:r>
            <a:r>
              <a:rPr lang="el-GR" b="1" dirty="0" err="1">
                <a:solidFill>
                  <a:srgbClr val="FCF6D0"/>
                </a:solidFill>
                <a:latin typeface="Garamond" pitchFamily="18" charset="0"/>
              </a:rPr>
              <a:t>αυτοέγκλειστο</a:t>
            </a:r>
            <a:r>
              <a:rPr lang="el-GR" b="1" dirty="0">
                <a:solidFill>
                  <a:srgbClr val="FCF6D0"/>
                </a:solidFill>
                <a:latin typeface="Garamond" pitchFamily="18" charset="0"/>
              </a:rPr>
              <a:t> </a:t>
            </a:r>
            <a:endParaRPr lang="en-US" b="1" dirty="0">
              <a:solidFill>
                <a:srgbClr val="FCF6D0"/>
              </a:solidFill>
              <a:latin typeface="Garamond" pitchFamily="18" charset="0"/>
            </a:endParaRPr>
          </a:p>
          <a:p>
            <a:r>
              <a:rPr lang="el-GR" b="1" dirty="0">
                <a:solidFill>
                  <a:srgbClr val="FCF6D0"/>
                </a:solidFill>
                <a:latin typeface="Garamond" pitchFamily="18" charset="0"/>
              </a:rPr>
              <a:t>στον ιστό της αράχνης και του διαδικτύου, στο δίκτυο της </a:t>
            </a:r>
            <a:r>
              <a:rPr lang="el-GR" b="1" dirty="0" err="1">
                <a:solidFill>
                  <a:srgbClr val="FCF6D0"/>
                </a:solidFill>
                <a:latin typeface="Garamond" pitchFamily="18" charset="0"/>
              </a:rPr>
              <a:t>παγκοσμιοποιημένης</a:t>
            </a:r>
            <a:r>
              <a:rPr lang="el-GR" b="1" dirty="0">
                <a:solidFill>
                  <a:srgbClr val="FCF6D0"/>
                </a:solidFill>
                <a:latin typeface="Garamond" pitchFamily="18" charset="0"/>
              </a:rPr>
              <a:t> οικονομίας και της </a:t>
            </a:r>
            <a:endParaRPr lang="en-US" b="1" dirty="0">
              <a:solidFill>
                <a:srgbClr val="FCF6D0"/>
              </a:solidFill>
              <a:latin typeface="Garamond" pitchFamily="18" charset="0"/>
            </a:endParaRPr>
          </a:p>
          <a:p>
            <a:r>
              <a:rPr lang="el-GR" b="1" dirty="0">
                <a:solidFill>
                  <a:srgbClr val="FCF6D0"/>
                </a:solidFill>
                <a:latin typeface="Garamond" pitchFamily="18" charset="0"/>
              </a:rPr>
              <a:t>επιχειρηματικής πολιτικής, είναι αυτό το υποκείμενο που δεν μπορεί να διαβάσει πλέον παρά μόνο </a:t>
            </a:r>
            <a:endParaRPr lang="en-US" b="1" dirty="0">
              <a:solidFill>
                <a:srgbClr val="FCF6D0"/>
              </a:solidFill>
              <a:latin typeface="Garamond" pitchFamily="18" charset="0"/>
            </a:endParaRPr>
          </a:p>
          <a:p>
            <a:r>
              <a:rPr lang="en-US" b="1" dirty="0">
                <a:solidFill>
                  <a:srgbClr val="FCF6D0"/>
                </a:solidFill>
                <a:latin typeface="Garamond" pitchFamily="18" charset="0"/>
              </a:rPr>
              <a:t>				</a:t>
            </a:r>
            <a:r>
              <a:rPr lang="el-GR" b="1" dirty="0">
                <a:solidFill>
                  <a:srgbClr val="FCF6D0"/>
                </a:solidFill>
                <a:latin typeface="Garamond" pitchFamily="18" charset="0"/>
              </a:rPr>
              <a:t>τις πρώτες σελίδες από τα αριστουργήματα της παγκόσμιας </a:t>
            </a:r>
            <a:endParaRPr lang="en-US" b="1" dirty="0">
              <a:solidFill>
                <a:srgbClr val="FCF6D0"/>
              </a:solidFill>
              <a:latin typeface="Garamond" pitchFamily="18" charset="0"/>
            </a:endParaRPr>
          </a:p>
          <a:p>
            <a:r>
              <a:rPr lang="en-US" b="1" dirty="0">
                <a:solidFill>
                  <a:srgbClr val="FCF6D0"/>
                </a:solidFill>
                <a:latin typeface="Garamond" pitchFamily="18" charset="0"/>
              </a:rPr>
              <a:t>				   </a:t>
            </a:r>
            <a:r>
              <a:rPr lang="el-GR" b="1" dirty="0">
                <a:solidFill>
                  <a:srgbClr val="FCF6D0"/>
                </a:solidFill>
                <a:latin typeface="Garamond" pitchFamily="18" charset="0"/>
              </a:rPr>
              <a:t>λογοτεχνίας, αλλά ξέρει να δημιουργεί ευφάνταστους </a:t>
            </a:r>
            <a:endParaRPr lang="en-US" b="1" dirty="0">
              <a:solidFill>
                <a:srgbClr val="FCF6D0"/>
              </a:solidFill>
              <a:latin typeface="Garamond" pitchFamily="18" charset="0"/>
            </a:endParaRPr>
          </a:p>
          <a:p>
            <a:r>
              <a:rPr lang="en-US" b="1" dirty="0">
                <a:solidFill>
                  <a:srgbClr val="FCF6D0"/>
                </a:solidFill>
                <a:latin typeface="Garamond" pitchFamily="18" charset="0"/>
              </a:rPr>
              <a:t>				      </a:t>
            </a:r>
            <a:r>
              <a:rPr lang="el-GR" b="1" dirty="0">
                <a:solidFill>
                  <a:srgbClr val="FCF6D0"/>
                </a:solidFill>
                <a:latin typeface="Garamond" pitchFamily="18" charset="0"/>
              </a:rPr>
              <a:t>συμβολισμούς για να επιτείνει τον οικονομικό κύκλο της </a:t>
            </a:r>
            <a:endParaRPr lang="en-US" b="1" dirty="0">
              <a:solidFill>
                <a:srgbClr val="FCF6D0"/>
              </a:solidFill>
              <a:latin typeface="Garamond" pitchFamily="18" charset="0"/>
            </a:endParaRPr>
          </a:p>
          <a:p>
            <a:r>
              <a:rPr lang="en-US" b="1" dirty="0">
                <a:solidFill>
                  <a:srgbClr val="FCF6D0"/>
                </a:solidFill>
                <a:latin typeface="Garamond" pitchFamily="18" charset="0"/>
              </a:rPr>
              <a:t>				          </a:t>
            </a:r>
            <a:r>
              <a:rPr lang="el-GR" b="1" dirty="0">
                <a:solidFill>
                  <a:srgbClr val="FCF6D0"/>
                </a:solidFill>
                <a:latin typeface="Garamond" pitchFamily="18" charset="0"/>
              </a:rPr>
              <a:t>βιομηχανίας των ζώων. </a:t>
            </a:r>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26" name="Picture 2" descr="C:\Users\user\Pictures\Διάφορα\-Αθηνών-2016-Rodrigo-Garcia-4.jpg"/>
          <p:cNvPicPr>
            <a:picLocks noChangeAspect="1" noChangeArrowheads="1"/>
          </p:cNvPicPr>
          <p:nvPr/>
        </p:nvPicPr>
        <p:blipFill>
          <a:blip r:embed="rId2" cstate="print"/>
          <a:srcRect/>
          <a:stretch>
            <a:fillRect/>
          </a:stretch>
        </p:blipFill>
        <p:spPr bwMode="auto">
          <a:xfrm>
            <a:off x="-152400" y="-152400"/>
            <a:ext cx="9525000" cy="7086600"/>
          </a:xfrm>
          <a:prstGeom prst="rect">
            <a:avLst/>
          </a:prstGeom>
          <a:ln>
            <a:noFill/>
          </a:ln>
          <a:effectLst>
            <a:softEdge rad="112500"/>
          </a:effectLst>
        </p:spPr>
      </p:pic>
      <p:sp>
        <p:nvSpPr>
          <p:cNvPr id="5" name="TextBox 4"/>
          <p:cNvSpPr txBox="1"/>
          <p:nvPr/>
        </p:nvSpPr>
        <p:spPr>
          <a:xfrm>
            <a:off x="2819400" y="-189131"/>
            <a:ext cx="6764993" cy="3416320"/>
          </a:xfrm>
          <a:prstGeom prst="rect">
            <a:avLst/>
          </a:prstGeom>
          <a:noFill/>
        </p:spPr>
        <p:txBody>
          <a:bodyPr wrap="none" rtlCol="0">
            <a:spAutoFit/>
          </a:bodyPr>
          <a:lstStyle/>
          <a:p>
            <a:r>
              <a:rPr lang="el-GR" b="1" dirty="0" err="1">
                <a:solidFill>
                  <a:schemeClr val="bg1"/>
                </a:solidFill>
                <a:latin typeface="Garamond" pitchFamily="18" charset="0"/>
              </a:rPr>
              <a:t>Εξού</a:t>
            </a:r>
            <a:r>
              <a:rPr lang="el-GR" b="1" dirty="0">
                <a:solidFill>
                  <a:schemeClr val="bg1"/>
                </a:solidFill>
                <a:latin typeface="Garamond" pitchFamily="18" charset="0"/>
              </a:rPr>
              <a:t> και οι παπουτσωμένοι κόκορες, (ένα από τα αθλητικά σύμβολα </a:t>
            </a:r>
            <a:endParaRPr lang="en-US" b="1" dirty="0">
              <a:solidFill>
                <a:schemeClr val="bg1"/>
              </a:solidFill>
              <a:latin typeface="Garamond" pitchFamily="18" charset="0"/>
            </a:endParaRPr>
          </a:p>
          <a:p>
            <a:r>
              <a:rPr lang="el-GR" b="1" dirty="0">
                <a:solidFill>
                  <a:schemeClr val="bg1"/>
                </a:solidFill>
                <a:latin typeface="Garamond" pitchFamily="18" charset="0"/>
              </a:rPr>
              <a:t>της Γαλλίας και η γνωστή εταιρεία αθλητικών ειδών </a:t>
            </a:r>
            <a:r>
              <a:rPr lang="en-US" b="1" dirty="0">
                <a:solidFill>
                  <a:schemeClr val="bg1"/>
                </a:solidFill>
                <a:latin typeface="Garamond" pitchFamily="18" charset="0"/>
              </a:rPr>
              <a:t>Le coq </a:t>
            </a:r>
            <a:r>
              <a:rPr lang="fr-FR" b="1" dirty="0">
                <a:solidFill>
                  <a:schemeClr val="bg1"/>
                </a:solidFill>
                <a:latin typeface="Garamond" pitchFamily="18" charset="0"/>
              </a:rPr>
              <a:t>sportif</a:t>
            </a:r>
            <a:r>
              <a:rPr lang="el-GR" b="1" dirty="0">
                <a:solidFill>
                  <a:schemeClr val="bg1"/>
                </a:solidFill>
                <a:latin typeface="Garamond" pitchFamily="18" charset="0"/>
              </a:rPr>
              <a:t>). </a:t>
            </a:r>
            <a:endParaRPr lang="en-US" b="1" dirty="0">
              <a:solidFill>
                <a:schemeClr val="bg1"/>
              </a:solidFill>
              <a:latin typeface="Garamond" pitchFamily="18" charset="0"/>
            </a:endParaRPr>
          </a:p>
          <a:p>
            <a:r>
              <a:rPr lang="el-GR" b="1" dirty="0">
                <a:solidFill>
                  <a:schemeClr val="bg1"/>
                </a:solidFill>
                <a:latin typeface="Garamond" pitchFamily="18" charset="0"/>
              </a:rPr>
              <a:t>Παπουτσωμένοι με αναγνωρίσιμα αθλητικά παπούτσια, για να περάσει </a:t>
            </a:r>
            <a:endParaRPr lang="en-US" b="1" dirty="0">
              <a:solidFill>
                <a:schemeClr val="bg1"/>
              </a:solidFill>
              <a:latin typeface="Garamond" pitchFamily="18" charset="0"/>
            </a:endParaRPr>
          </a:p>
          <a:p>
            <a:r>
              <a:rPr lang="el-GR" b="1" dirty="0">
                <a:solidFill>
                  <a:schemeClr val="bg1"/>
                </a:solidFill>
                <a:latin typeface="Garamond" pitchFamily="18" charset="0"/>
              </a:rPr>
              <a:t>ο διαφημιστικός μηχανισμός της παραγωγής ακόμα και στον κόσμο των </a:t>
            </a:r>
            <a:endParaRPr lang="en-US" b="1" dirty="0">
              <a:solidFill>
                <a:schemeClr val="bg1"/>
              </a:solidFill>
              <a:latin typeface="Garamond" pitchFamily="18" charset="0"/>
            </a:endParaRPr>
          </a:p>
          <a:p>
            <a:r>
              <a:rPr lang="el-GR" b="1" dirty="0">
                <a:solidFill>
                  <a:schemeClr val="bg1"/>
                </a:solidFill>
                <a:latin typeface="Garamond" pitchFamily="18" charset="0"/>
              </a:rPr>
              <a:t>ζώων. Ο αθλητής-κόκορας (με αιχμηρό χιούμορ για τον μεγάλο </a:t>
            </a:r>
            <a:endParaRPr lang="en-US" b="1" dirty="0">
              <a:solidFill>
                <a:schemeClr val="bg1"/>
              </a:solidFill>
              <a:latin typeface="Garamond" pitchFamily="18" charset="0"/>
            </a:endParaRPr>
          </a:p>
          <a:p>
            <a:r>
              <a:rPr lang="el-GR" b="1" dirty="0">
                <a:solidFill>
                  <a:schemeClr val="bg1"/>
                </a:solidFill>
                <a:latin typeface="Garamond" pitchFamily="18" charset="0"/>
              </a:rPr>
              <a:t>αμερικανό τενίστα </a:t>
            </a:r>
            <a:r>
              <a:rPr lang="el-GR" b="1" dirty="0" err="1">
                <a:solidFill>
                  <a:schemeClr val="bg1"/>
                </a:solidFill>
                <a:latin typeface="Garamond" pitchFamily="18" charset="0"/>
              </a:rPr>
              <a:t>John</a:t>
            </a:r>
            <a:r>
              <a:rPr lang="el-GR" b="1" dirty="0">
                <a:solidFill>
                  <a:schemeClr val="bg1"/>
                </a:solidFill>
                <a:latin typeface="Garamond" pitchFamily="18" charset="0"/>
              </a:rPr>
              <a:t> </a:t>
            </a:r>
            <a:r>
              <a:rPr lang="el-GR" b="1" dirty="0" err="1">
                <a:solidFill>
                  <a:schemeClr val="bg1"/>
                </a:solidFill>
                <a:latin typeface="Garamond" pitchFamily="18" charset="0"/>
              </a:rPr>
              <a:t>McEnroe</a:t>
            </a:r>
            <a:r>
              <a:rPr lang="el-GR" b="1" dirty="0">
                <a:solidFill>
                  <a:schemeClr val="bg1"/>
                </a:solidFill>
                <a:latin typeface="Garamond" pitchFamily="18" charset="0"/>
              </a:rPr>
              <a:t>) και ο κόκορας-αθλητής  στην </a:t>
            </a:r>
            <a:endParaRPr lang="en-US" b="1" dirty="0">
              <a:solidFill>
                <a:schemeClr val="bg1"/>
              </a:solidFill>
              <a:latin typeface="Garamond" pitchFamily="18" charset="0"/>
            </a:endParaRPr>
          </a:p>
          <a:p>
            <a:r>
              <a:rPr lang="el-GR" b="1" dirty="0">
                <a:solidFill>
                  <a:schemeClr val="bg1"/>
                </a:solidFill>
                <a:latin typeface="Garamond" pitchFamily="18" charset="0"/>
              </a:rPr>
              <a:t>αδυσώπητη μηχανή του </a:t>
            </a:r>
            <a:r>
              <a:rPr lang="en-US" b="1" dirty="0">
                <a:solidFill>
                  <a:schemeClr val="bg1"/>
                </a:solidFill>
                <a:latin typeface="Garamond" pitchFamily="18" charset="0"/>
              </a:rPr>
              <a:t>                    </a:t>
            </a:r>
            <a:r>
              <a:rPr lang="el-GR" b="1" dirty="0" err="1">
                <a:solidFill>
                  <a:schemeClr val="bg1"/>
                </a:solidFill>
                <a:latin typeface="Garamond" pitchFamily="18" charset="0"/>
              </a:rPr>
              <a:t>σαρκολογοκεντρισμού</a:t>
            </a:r>
            <a:r>
              <a:rPr lang="el-GR" b="1" dirty="0">
                <a:solidFill>
                  <a:schemeClr val="bg1"/>
                </a:solidFill>
                <a:latin typeface="Garamond" pitchFamily="18" charset="0"/>
              </a:rPr>
              <a:t>, οι </a:t>
            </a:r>
            <a:endParaRPr lang="en-US" b="1" dirty="0">
              <a:solidFill>
                <a:schemeClr val="bg1"/>
              </a:solidFill>
              <a:latin typeface="Garamond" pitchFamily="18" charset="0"/>
            </a:endParaRPr>
          </a:p>
          <a:p>
            <a:r>
              <a:rPr lang="el-GR" b="1" dirty="0">
                <a:solidFill>
                  <a:schemeClr val="bg1"/>
                </a:solidFill>
                <a:latin typeface="Garamond" pitchFamily="18" charset="0"/>
              </a:rPr>
              <a:t>αθλητές ως πουλερικά μιας </a:t>
            </a:r>
            <a:r>
              <a:rPr lang="en-US" b="1" dirty="0">
                <a:solidFill>
                  <a:schemeClr val="bg1"/>
                </a:solidFill>
                <a:latin typeface="Garamond" pitchFamily="18" charset="0"/>
              </a:rPr>
              <a:t>               </a:t>
            </a:r>
            <a:r>
              <a:rPr lang="el-GR" b="1" dirty="0">
                <a:solidFill>
                  <a:schemeClr val="bg1"/>
                </a:solidFill>
                <a:latin typeface="Garamond" pitchFamily="18" charset="0"/>
              </a:rPr>
              <a:t>βιομηχανίας αναλώσιμων </a:t>
            </a:r>
            <a:endParaRPr lang="en-US" b="1" dirty="0">
              <a:solidFill>
                <a:schemeClr val="bg1"/>
              </a:solidFill>
              <a:latin typeface="Garamond" pitchFamily="18" charset="0"/>
            </a:endParaRPr>
          </a:p>
          <a:p>
            <a:r>
              <a:rPr lang="el-GR" b="1" dirty="0">
                <a:solidFill>
                  <a:schemeClr val="bg1"/>
                </a:solidFill>
                <a:latin typeface="Garamond" pitchFamily="18" charset="0"/>
              </a:rPr>
              <a:t>υλικών και τα πουλερικά </a:t>
            </a:r>
            <a:r>
              <a:rPr lang="en-US" b="1" dirty="0">
                <a:solidFill>
                  <a:schemeClr val="bg1"/>
                </a:solidFill>
                <a:latin typeface="Garamond" pitchFamily="18" charset="0"/>
              </a:rPr>
              <a:t>                    </a:t>
            </a:r>
            <a:r>
              <a:rPr lang="el-GR" b="1" dirty="0">
                <a:solidFill>
                  <a:schemeClr val="bg1"/>
                </a:solidFill>
                <a:latin typeface="Garamond" pitchFamily="18" charset="0"/>
              </a:rPr>
              <a:t>ως αθλητές στον </a:t>
            </a:r>
            <a:endParaRPr lang="en-US" b="1" dirty="0">
              <a:solidFill>
                <a:schemeClr val="bg1"/>
              </a:solidFill>
              <a:latin typeface="Garamond" pitchFamily="18" charset="0"/>
            </a:endParaRPr>
          </a:p>
          <a:p>
            <a:r>
              <a:rPr lang="el-GR" b="1" dirty="0">
                <a:solidFill>
                  <a:schemeClr val="bg1"/>
                </a:solidFill>
                <a:latin typeface="Garamond" pitchFamily="18" charset="0"/>
              </a:rPr>
              <a:t>αγώνα δρόμου </a:t>
            </a:r>
            <a:r>
              <a:rPr lang="en-US" b="1" dirty="0">
                <a:solidFill>
                  <a:schemeClr val="bg1"/>
                </a:solidFill>
                <a:latin typeface="Garamond" pitchFamily="18" charset="0"/>
              </a:rPr>
              <a:t>                                     </a:t>
            </a:r>
            <a:r>
              <a:rPr lang="el-GR" b="1" dirty="0">
                <a:solidFill>
                  <a:schemeClr val="bg1"/>
                </a:solidFill>
                <a:latin typeface="Garamond" pitchFamily="18" charset="0"/>
              </a:rPr>
              <a:t>κορεσμού μιας </a:t>
            </a:r>
            <a:endParaRPr lang="en-US" b="1" dirty="0">
              <a:solidFill>
                <a:schemeClr val="bg1"/>
              </a:solidFill>
              <a:latin typeface="Garamond" pitchFamily="18" charset="0"/>
            </a:endParaRPr>
          </a:p>
          <a:p>
            <a:r>
              <a:rPr lang="en-US" b="1" dirty="0">
                <a:solidFill>
                  <a:schemeClr val="bg1"/>
                </a:solidFill>
                <a:latin typeface="Garamond" pitchFamily="18" charset="0"/>
              </a:rPr>
              <a:t>                                                      </a:t>
            </a:r>
            <a:r>
              <a:rPr lang="el-GR" b="1" dirty="0">
                <a:solidFill>
                  <a:schemeClr val="bg1"/>
                </a:solidFill>
                <a:latin typeface="Garamond" pitchFamily="18" charset="0"/>
              </a:rPr>
              <a:t>λαίμαργης κοινωνίας. </a:t>
            </a:r>
          </a:p>
          <a:p>
            <a:endParaRPr lang="el-GR" b="1" dirty="0">
              <a:solidFill>
                <a:schemeClr val="bg1"/>
              </a:solidFill>
              <a:latin typeface="Garamond" pitchFamily="18" charset="0"/>
            </a:endParaRPr>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2050" name="Picture 2" descr="C:\Users\user\Pictures\Διάφορα\4_Rodrigo_Garcia_4 a.jpg"/>
          <p:cNvPicPr>
            <a:picLocks noChangeAspect="1" noChangeArrowheads="1"/>
          </p:cNvPicPr>
          <p:nvPr/>
        </p:nvPicPr>
        <p:blipFill>
          <a:blip r:embed="rId2" cstate="print"/>
          <a:srcRect/>
          <a:stretch>
            <a:fillRect/>
          </a:stretch>
        </p:blipFill>
        <p:spPr bwMode="auto">
          <a:xfrm>
            <a:off x="-152400" y="-76200"/>
            <a:ext cx="9448800" cy="7086600"/>
          </a:xfrm>
          <a:prstGeom prst="rect">
            <a:avLst/>
          </a:prstGeom>
          <a:ln>
            <a:noFill/>
          </a:ln>
          <a:effectLst>
            <a:softEdge rad="112500"/>
          </a:effectLst>
        </p:spPr>
      </p:pic>
      <p:sp>
        <p:nvSpPr>
          <p:cNvPr id="5" name="TextBox 4"/>
          <p:cNvSpPr txBox="1"/>
          <p:nvPr/>
        </p:nvSpPr>
        <p:spPr>
          <a:xfrm>
            <a:off x="-100353" y="-76200"/>
            <a:ext cx="9509334" cy="3139321"/>
          </a:xfrm>
          <a:prstGeom prst="rect">
            <a:avLst/>
          </a:prstGeom>
          <a:noFill/>
        </p:spPr>
        <p:txBody>
          <a:bodyPr wrap="none" rtlCol="0">
            <a:spAutoFit/>
          </a:bodyPr>
          <a:lstStyle/>
          <a:p>
            <a:r>
              <a:rPr lang="el-GR" b="1" dirty="0">
                <a:solidFill>
                  <a:srgbClr val="FCF6D0"/>
                </a:solidFill>
                <a:latin typeface="Garamond" pitchFamily="18" charset="0"/>
              </a:rPr>
              <a:t>Η </a:t>
            </a:r>
            <a:r>
              <a:rPr lang="el-GR" b="1" dirty="0" err="1">
                <a:solidFill>
                  <a:srgbClr val="FCF6D0"/>
                </a:solidFill>
                <a:latin typeface="Garamond" pitchFamily="18" charset="0"/>
              </a:rPr>
              <a:t>ζωικότητα</a:t>
            </a:r>
            <a:r>
              <a:rPr lang="el-GR" b="1" dirty="0">
                <a:solidFill>
                  <a:srgbClr val="FCF6D0"/>
                </a:solidFill>
                <a:latin typeface="Garamond" pitchFamily="18" charset="0"/>
              </a:rPr>
              <a:t> διαπερνά τις σύγχρονες μυθολογίες και αποτελεί την πρώτη ύλη στον αθλητισμό, στο </a:t>
            </a:r>
          </a:p>
          <a:p>
            <a:r>
              <a:rPr lang="el-GR" b="1" dirty="0">
                <a:solidFill>
                  <a:srgbClr val="FCF6D0"/>
                </a:solidFill>
                <a:latin typeface="Garamond" pitchFamily="18" charset="0"/>
              </a:rPr>
              <a:t>φαγητό, στη μουσική και στην </a:t>
            </a:r>
            <a:r>
              <a:rPr lang="en-US" b="1" dirty="0">
                <a:solidFill>
                  <a:srgbClr val="FCF6D0"/>
                </a:solidFill>
                <a:latin typeface="Garamond" pitchFamily="18" charset="0"/>
              </a:rPr>
              <a:t>pop </a:t>
            </a:r>
            <a:r>
              <a:rPr lang="el-GR" b="1" dirty="0">
                <a:solidFill>
                  <a:srgbClr val="FCF6D0"/>
                </a:solidFill>
                <a:latin typeface="Garamond" pitchFamily="18" charset="0"/>
              </a:rPr>
              <a:t>κουλτούρα. Ο κόκορας και ο σκύλος τσακώνονται ασταμάτητα στα </a:t>
            </a:r>
          </a:p>
          <a:p>
            <a:r>
              <a:rPr lang="el-GR" b="1" dirty="0">
                <a:solidFill>
                  <a:srgbClr val="FCF6D0"/>
                </a:solidFill>
                <a:latin typeface="Garamond" pitchFamily="18" charset="0"/>
              </a:rPr>
              <a:t>παλιά κινούμενα σχέδια </a:t>
            </a:r>
            <a:r>
              <a:rPr lang="el-GR" b="1" dirty="0" err="1">
                <a:solidFill>
                  <a:srgbClr val="FCF6D0"/>
                </a:solidFill>
                <a:latin typeface="Garamond" pitchFamily="18" charset="0"/>
              </a:rPr>
              <a:t>Looney</a:t>
            </a:r>
            <a:r>
              <a:rPr lang="el-GR" b="1" dirty="0">
                <a:solidFill>
                  <a:srgbClr val="FCF6D0"/>
                </a:solidFill>
                <a:latin typeface="Garamond" pitchFamily="18" charset="0"/>
              </a:rPr>
              <a:t> </a:t>
            </a:r>
            <a:r>
              <a:rPr lang="el-GR" b="1" dirty="0" err="1">
                <a:solidFill>
                  <a:srgbClr val="FCF6D0"/>
                </a:solidFill>
                <a:latin typeface="Garamond" pitchFamily="18" charset="0"/>
              </a:rPr>
              <a:t>Tunes</a:t>
            </a:r>
            <a:r>
              <a:rPr lang="el-GR" b="1" dirty="0">
                <a:solidFill>
                  <a:srgbClr val="FCF6D0"/>
                </a:solidFill>
                <a:latin typeface="Garamond" pitchFamily="18" charset="0"/>
              </a:rPr>
              <a:t> του 1946, ένας βαλσαμωμένος λύκος (ίχνος μιας κυνηγετικής </a:t>
            </a:r>
          </a:p>
          <a:p>
            <a:r>
              <a:rPr lang="el-GR" b="1" dirty="0">
                <a:solidFill>
                  <a:srgbClr val="FCF6D0"/>
                </a:solidFill>
                <a:latin typeface="Garamond" pitchFamily="18" charset="0"/>
              </a:rPr>
              <a:t>και φονικής εμμονής) καπνίζει ένα τσιγάρο και ένας </a:t>
            </a:r>
            <a:r>
              <a:rPr lang="en-US" b="1" dirty="0">
                <a:solidFill>
                  <a:srgbClr val="FCF6D0"/>
                </a:solidFill>
                <a:latin typeface="Garamond" pitchFamily="18" charset="0"/>
              </a:rPr>
              <a:t>performer</a:t>
            </a:r>
            <a:r>
              <a:rPr lang="el-GR" b="1" dirty="0">
                <a:solidFill>
                  <a:srgbClr val="FCF6D0"/>
                </a:solidFill>
                <a:latin typeface="Garamond" pitchFamily="18" charset="0"/>
              </a:rPr>
              <a:t>-λύκος (ίχνος μιας «αγριότητας», μιας </a:t>
            </a:r>
          </a:p>
          <a:p>
            <a:r>
              <a:rPr lang="el-GR" b="1" dirty="0">
                <a:solidFill>
                  <a:srgbClr val="FCF6D0"/>
                </a:solidFill>
                <a:latin typeface="Garamond" pitchFamily="18" charset="0"/>
              </a:rPr>
              <a:t>ζωώδους δύναμης) παίζει ηλεκτρική κιθάρα, μία </a:t>
            </a:r>
            <a:r>
              <a:rPr lang="en-US" b="1" dirty="0">
                <a:solidFill>
                  <a:srgbClr val="FCF6D0"/>
                </a:solidFill>
                <a:latin typeface="Garamond" pitchFamily="18" charset="0"/>
              </a:rPr>
              <a:t>performer </a:t>
            </a:r>
            <a:r>
              <a:rPr lang="el-GR" b="1" dirty="0">
                <a:solidFill>
                  <a:srgbClr val="FCF6D0"/>
                </a:solidFill>
                <a:latin typeface="Garamond" pitchFamily="18" charset="0"/>
              </a:rPr>
              <a:t>και μία θεατής, κλεισμένες σε υπνόσακο, </a:t>
            </a:r>
          </a:p>
          <a:p>
            <a:r>
              <a:rPr lang="el-GR" b="1" dirty="0">
                <a:solidFill>
                  <a:srgbClr val="FCF6D0"/>
                </a:solidFill>
                <a:latin typeface="Garamond" pitchFamily="18" charset="0"/>
              </a:rPr>
              <a:t>εξαντλούν τις διαλογικές τους πρωτοβουλίες στις κοινοτοπίες του </a:t>
            </a:r>
            <a:r>
              <a:rPr lang="en-US" b="1" dirty="0" err="1">
                <a:solidFill>
                  <a:srgbClr val="FCF6D0"/>
                </a:solidFill>
                <a:latin typeface="Garamond" pitchFamily="18" charset="0"/>
              </a:rPr>
              <a:t>doggystyle</a:t>
            </a:r>
            <a:r>
              <a:rPr lang="el-GR" b="1" dirty="0">
                <a:solidFill>
                  <a:srgbClr val="FCF6D0"/>
                </a:solidFill>
                <a:latin typeface="Garamond" pitchFamily="18" charset="0"/>
              </a:rPr>
              <a:t>, σε μια επιδεικτική </a:t>
            </a:r>
          </a:p>
          <a:p>
            <a:r>
              <a:rPr lang="el-GR" b="1" dirty="0">
                <a:solidFill>
                  <a:srgbClr val="FCF6D0"/>
                </a:solidFill>
                <a:latin typeface="Garamond" pitchFamily="18" charset="0"/>
              </a:rPr>
              <a:t>απίσχναση της σεξουαλικότητας και μετατόπιση στο ζωικό ένστικτο: αποκλίνουσες, αλλά και </a:t>
            </a:r>
          </a:p>
          <a:p>
            <a:r>
              <a:rPr lang="el-GR" b="1" dirty="0">
                <a:solidFill>
                  <a:srgbClr val="FCF6D0"/>
                </a:solidFill>
                <a:latin typeface="Garamond" pitchFamily="18" charset="0"/>
              </a:rPr>
              <a:t>συμπληρωματικές εικόνες αυτού του </a:t>
            </a:r>
          </a:p>
          <a:p>
            <a:r>
              <a:rPr lang="el-GR" b="1" dirty="0">
                <a:solidFill>
                  <a:srgbClr val="FCF6D0"/>
                </a:solidFill>
                <a:latin typeface="Garamond" pitchFamily="18" charset="0"/>
              </a:rPr>
              <a:t>καθεστώτος εξαίρεσης όπου το ζωικό</a:t>
            </a:r>
          </a:p>
          <a:p>
            <a:r>
              <a:rPr lang="el-GR" b="1" dirty="0">
                <a:solidFill>
                  <a:srgbClr val="FCF6D0"/>
                </a:solidFill>
                <a:latin typeface="Garamond" pitchFamily="18" charset="0"/>
              </a:rPr>
              <a:t> εντοπίζεται στους μυχούς του ανθρώπινου. </a:t>
            </a:r>
          </a:p>
          <a:p>
            <a:endParaRPr lang="el-GR" b="1" dirty="0">
              <a:solidFill>
                <a:schemeClr val="bg1"/>
              </a:solidFill>
              <a:latin typeface="Garamond" pitchFamily="18" charset="0"/>
            </a:endParaRPr>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2050" name="Picture 2" descr="C:\Users\user\Pictures\Διάφορα\4_Rodrigo_Garcia_4 a.jpg"/>
          <p:cNvPicPr>
            <a:picLocks noChangeAspect="1" noChangeArrowheads="1"/>
          </p:cNvPicPr>
          <p:nvPr/>
        </p:nvPicPr>
        <p:blipFill>
          <a:blip r:embed="rId2" cstate="print"/>
          <a:srcRect/>
          <a:stretch>
            <a:fillRect/>
          </a:stretch>
        </p:blipFill>
        <p:spPr bwMode="auto">
          <a:xfrm>
            <a:off x="-76200" y="-76200"/>
            <a:ext cx="5623193" cy="3733800"/>
          </a:xfrm>
          <a:prstGeom prst="rect">
            <a:avLst/>
          </a:prstGeom>
          <a:ln>
            <a:noFill/>
          </a:ln>
          <a:effectLst>
            <a:softEdge rad="112500"/>
          </a:effectLst>
        </p:spPr>
      </p:pic>
      <p:sp>
        <p:nvSpPr>
          <p:cNvPr id="4" name="TextBox 3"/>
          <p:cNvSpPr txBox="1"/>
          <p:nvPr/>
        </p:nvSpPr>
        <p:spPr>
          <a:xfrm>
            <a:off x="-76200" y="4038600"/>
            <a:ext cx="9190336" cy="1477328"/>
          </a:xfrm>
          <a:prstGeom prst="rect">
            <a:avLst/>
          </a:prstGeom>
          <a:noFill/>
        </p:spPr>
        <p:txBody>
          <a:bodyPr wrap="none" rtlCol="0">
            <a:spAutoFit/>
          </a:bodyPr>
          <a:lstStyle/>
          <a:p>
            <a:r>
              <a:rPr lang="el-GR" b="1" dirty="0">
                <a:latin typeface="Garamond" pitchFamily="18" charset="0"/>
              </a:rPr>
              <a:t>Κάποιοι καταλογίζουν στην παράσταση ότι κακομεταχειρίζεται τους παπουτσωμένους κόκορες </a:t>
            </a:r>
          </a:p>
          <a:p>
            <a:r>
              <a:rPr lang="el-GR" b="1" dirty="0">
                <a:latin typeface="Garamond" pitchFamily="18" charset="0"/>
              </a:rPr>
              <a:t>(ίσως γιατί τους προτιμούν κρασάτους στον φούρνο και όχι να είναι παπουτσωμένοι). </a:t>
            </a:r>
          </a:p>
          <a:p>
            <a:r>
              <a:rPr lang="el-GR" b="1" dirty="0">
                <a:latin typeface="Garamond" pitchFamily="18" charset="0"/>
              </a:rPr>
              <a:t>Εντούτοις, όσοι είναι όντως ευαισθητοποιημένοι στην κακομεταχείριση των ζώων, δεν έχουν παρά </a:t>
            </a:r>
          </a:p>
          <a:p>
            <a:r>
              <a:rPr lang="el-GR" b="1" dirty="0">
                <a:latin typeface="Garamond" pitchFamily="18" charset="0"/>
              </a:rPr>
              <a:t>να παρακολουθήσουν την επόμενη σκηνή. </a:t>
            </a:r>
          </a:p>
          <a:p>
            <a:endParaRPr lang="el-GR" b="1" dirty="0">
              <a:latin typeface="Garamond"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7526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r>
              <a:rPr lang="el-GR" b="1" dirty="0">
                <a:solidFill>
                  <a:srgbClr val="C00000"/>
                </a:solidFill>
                <a:latin typeface="Garamond" pitchFamily="18" charset="0"/>
              </a:rPr>
              <a:t>Σκηνή Ε. Το σπάνιο αίσθημα της έξαρσης και της ταραχής </a:t>
            </a:r>
            <a:endParaRPr lang="el-GR" dirty="0">
              <a:solidFill>
                <a:srgbClr val="C00000"/>
              </a:solidFill>
              <a:latin typeface="Garamond" pitchFamily="18" charset="0"/>
            </a:endParaRPr>
          </a:p>
        </p:txBody>
      </p:sp>
      <p:sp>
        <p:nvSpPr>
          <p:cNvPr id="3" name="Subtitle 2"/>
          <p:cNvSpPr>
            <a:spLocks noGrp="1"/>
          </p:cNvSpPr>
          <p:nvPr>
            <p:ph type="subTitle" idx="1"/>
          </p:nvPr>
        </p:nvSpPr>
        <p:spPr>
          <a:xfrm>
            <a:off x="0" y="3581400"/>
            <a:ext cx="9144000" cy="4800600"/>
          </a:xfrm>
          <a:solidFill>
            <a:schemeClr val="bg2"/>
          </a:solidFill>
        </p:spPr>
        <p:txBody>
          <a:bodyPr>
            <a:normAutofit/>
          </a:bodyPr>
          <a:lstStyle/>
          <a:p>
            <a:r>
              <a:rPr lang="el-GR" sz="2800" b="1" dirty="0">
                <a:solidFill>
                  <a:schemeClr val="tx1"/>
                </a:solidFill>
                <a:latin typeface="Garamond" pitchFamily="18" charset="0"/>
              </a:rPr>
              <a:t>Ο García, πέραν της μοντέρνας, εκθέτει στις σκηνές του και την πρώιμη ανθρωπολογική μηχανή, εκείνη της ενανθρώπισης ενός ζώου. Στην παράσταση του έργου του </a:t>
            </a:r>
            <a:r>
              <a:rPr lang="el-GR" sz="2800" b="1" i="1" dirty="0">
                <a:solidFill>
                  <a:schemeClr val="tx1"/>
                </a:solidFill>
                <a:latin typeface="Garamond" pitchFamily="18" charset="0"/>
              </a:rPr>
              <a:t>Λίαν </a:t>
            </a:r>
            <a:r>
              <a:rPr lang="el-GR" sz="2800" b="1" i="1" dirty="0" err="1">
                <a:solidFill>
                  <a:schemeClr val="tx1"/>
                </a:solidFill>
                <a:latin typeface="Garamond" pitchFamily="18" charset="0"/>
              </a:rPr>
              <a:t>αιμάσσον</a:t>
            </a:r>
            <a:r>
              <a:rPr lang="el-GR" sz="2800" b="1" i="1" dirty="0">
                <a:solidFill>
                  <a:schemeClr val="tx1"/>
                </a:solidFill>
                <a:latin typeface="Garamond" pitchFamily="18" charset="0"/>
              </a:rPr>
              <a:t>. </a:t>
            </a:r>
            <a:r>
              <a:rPr lang="el-GR" sz="2800" b="1" i="1" dirty="0" err="1">
                <a:solidFill>
                  <a:schemeClr val="tx1"/>
                </a:solidFill>
                <a:latin typeface="Garamond" pitchFamily="18" charset="0"/>
              </a:rPr>
              <a:t>Αιμάσσον</a:t>
            </a:r>
            <a:r>
              <a:rPr lang="el-GR" sz="2800" b="1" i="1" dirty="0">
                <a:solidFill>
                  <a:schemeClr val="tx1"/>
                </a:solidFill>
                <a:latin typeface="Garamond" pitchFamily="18" charset="0"/>
              </a:rPr>
              <a:t>. Μισοψημένο. Καμένο</a:t>
            </a:r>
            <a:r>
              <a:rPr lang="el-GR" sz="2800" b="1" dirty="0">
                <a:solidFill>
                  <a:schemeClr val="tx1"/>
                </a:solidFill>
                <a:latin typeface="Garamond" pitchFamily="18" charset="0"/>
              </a:rPr>
              <a:t>, αναφέρεται ότι το ανθρώπινο ζώο είναι προικισμένο με τις ίδιες ιδιότητες με τα άλλα ζώα: την </a:t>
            </a:r>
            <a:r>
              <a:rPr lang="el-GR" sz="2800" b="1" dirty="0">
                <a:solidFill>
                  <a:srgbClr val="0070C0"/>
                </a:solidFill>
                <a:latin typeface="Garamond" pitchFamily="18" charset="0"/>
              </a:rPr>
              <a:t>έξαρση</a:t>
            </a:r>
            <a:r>
              <a:rPr lang="el-GR" sz="2800" b="1" dirty="0">
                <a:solidFill>
                  <a:schemeClr val="tx1"/>
                </a:solidFill>
                <a:latin typeface="Garamond" pitchFamily="18" charset="0"/>
              </a:rPr>
              <a:t> και την </a:t>
            </a:r>
            <a:r>
              <a:rPr lang="el-GR" sz="2800" b="1" dirty="0">
                <a:solidFill>
                  <a:srgbClr val="0070C0"/>
                </a:solidFill>
                <a:latin typeface="Garamond" pitchFamily="18" charset="0"/>
              </a:rPr>
              <a:t>ταραχή</a:t>
            </a:r>
            <a:r>
              <a:rPr lang="el-GR" sz="2800" b="1" dirty="0">
                <a:solidFill>
                  <a:schemeClr val="tx1"/>
                </a:solidFill>
                <a:latin typeface="Garamond" pitchFamily="18" charset="0"/>
              </a:rPr>
              <a:t>. Σε μια από τις πιο όμορφες σελίδες του περιγράφει ένα </a:t>
            </a:r>
            <a:r>
              <a:rPr lang="el-GR" sz="2800" b="1" dirty="0" err="1">
                <a:solidFill>
                  <a:schemeClr val="tx1"/>
                </a:solidFill>
                <a:latin typeface="Garamond" pitchFamily="18" charset="0"/>
              </a:rPr>
              <a:t>σοκαριστικό</a:t>
            </a:r>
            <a:r>
              <a:rPr lang="el-GR" sz="2800" b="1" dirty="0">
                <a:solidFill>
                  <a:schemeClr val="tx1"/>
                </a:solidFill>
                <a:latin typeface="Garamond" pitchFamily="18" charset="0"/>
              </a:rPr>
              <a:t> περιστατικό:</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2"/>
          </a:solidFill>
        </p:spPr>
        <p:txBody>
          <a:bodyPr>
            <a:normAutofit/>
          </a:bodyPr>
          <a:lstStyle/>
          <a:p>
            <a:r>
              <a:rPr lang="el-GR" sz="1800" dirty="0">
                <a:latin typeface="Garamond" pitchFamily="18" charset="0"/>
              </a:rPr>
              <a:t>	</a:t>
            </a:r>
            <a:r>
              <a:rPr lang="en-US" sz="2000" dirty="0">
                <a:latin typeface="Garamond" pitchFamily="18" charset="0"/>
              </a:rPr>
              <a:t>…</a:t>
            </a:r>
            <a:r>
              <a:rPr lang="el-GR" sz="2000" b="1" dirty="0">
                <a:latin typeface="Garamond" pitchFamily="18" charset="0"/>
              </a:rPr>
              <a:t>όταν η αγελάδα έφτασε στον στάβλο/και τον βρήκε άδειο,/όταν κατάλαβε ότι τα μοσχαράκια της/είχαν εξαφανιστεί,/</a:t>
            </a:r>
            <a:r>
              <a:rPr lang="en-US" sz="2000" b="1" dirty="0">
                <a:latin typeface="Garamond" pitchFamily="18" charset="0"/>
              </a:rPr>
              <a:t>…</a:t>
            </a:r>
            <a:r>
              <a:rPr lang="el-GR" sz="2000" b="1" dirty="0">
                <a:latin typeface="Garamond" pitchFamily="18" charset="0"/>
              </a:rPr>
              <a:t> προκάλεσε έναν απίστευτο χαμό/Είδα την αγελάδα να κάνει πράγματα/που δεν είχα δει ποτέ από αυτήν/ούτε από καμία άλλη αγελάδα:/να σπάει με κουτουλιές όλα τα τζάμια του σπιτιού μου/να εφορμά στην πόρτα του γκαράζ μου/να μπαίνει και να ξαναβγαίνει εκατό φορές από τον άδειο στάβλο/να ψάχνει, να ψάχνει, να ψάχνει/να ψάχνει τα μοσχαράκια της με τον διάβολο μέσα της</a:t>
            </a:r>
            <a:br>
              <a:rPr lang="en-US" sz="2000" b="1" dirty="0">
                <a:latin typeface="Garamond" pitchFamily="18" charset="0"/>
              </a:rPr>
            </a:br>
            <a:br>
              <a:rPr lang="en-US" sz="2000" b="1" dirty="0">
                <a:latin typeface="Garamond" pitchFamily="18" charset="0"/>
              </a:rPr>
            </a:br>
            <a:r>
              <a:rPr lang="el-GR" sz="2000" b="1" dirty="0">
                <a:latin typeface="Garamond" pitchFamily="18" charset="0"/>
              </a:rPr>
              <a:t>Μα την αλήθεια, δεν είχα δει ποτέ τέτοια μεταμόρφωση/πουθενά και σε κανέναν/ούτε καν σε ζώα που κατασπαράζονται μεταξύ τους/ούτε καν σε ανθρώπους που κάνουν το ίδιο/</a:t>
            </a:r>
            <a:r>
              <a:rPr lang="en-US" sz="2000" b="1" dirty="0">
                <a:latin typeface="Garamond" pitchFamily="18" charset="0"/>
              </a:rPr>
              <a:t>… </a:t>
            </a:r>
            <a:r>
              <a:rPr lang="el-GR" sz="2000" b="1" dirty="0">
                <a:latin typeface="Garamond" pitchFamily="18" charset="0"/>
              </a:rPr>
              <a:t>βρήκα την ευκαιρία κάποια φορά/που μπήκε για να αναζητήσει το μικρό της/για να κλείσω την πόρτα/και κατάφερα επιτέλους να εγκλωβίσω το ζωντανό/[…] </a:t>
            </a:r>
            <a:br>
              <a:rPr lang="en-US" sz="2000" b="1" dirty="0">
                <a:latin typeface="Garamond" pitchFamily="18" charset="0"/>
              </a:rPr>
            </a:br>
            <a:br>
              <a:rPr lang="en-US" sz="2000" b="1" dirty="0">
                <a:latin typeface="Garamond" pitchFamily="18" charset="0"/>
              </a:rPr>
            </a:br>
            <a:r>
              <a:rPr lang="el-GR" sz="2000" b="1" dirty="0">
                <a:latin typeface="Garamond" pitchFamily="18" charset="0"/>
              </a:rPr>
              <a:t>Δεν της πήρε ούτε μισό λεπτό/για να κάνει την πόρτα χίλια κομμάτια/Άκουσα την έκρηξη και είδα την αγελάδα/να πετάει κυριολεκτικά/και να περνά μέσα από την πόρτα του στάβλου/και η πόρτα έγινε σαν εκείνα τα κινούμενα σχέδια/που ο </a:t>
            </a:r>
            <a:r>
              <a:rPr lang="en-US" sz="2000" b="1" dirty="0">
                <a:latin typeface="Garamond" pitchFamily="18" charset="0"/>
              </a:rPr>
              <a:t>Road Runner</a:t>
            </a:r>
            <a:r>
              <a:rPr lang="el-GR" sz="2000" b="1" dirty="0">
                <a:latin typeface="Garamond" pitchFamily="18" charset="0"/>
              </a:rPr>
              <a:t> διαπερνά ένα δέντρο/αφήνοντας πίσω του το περίγραμμά του τέλεια σχεδιασμένο/[…] </a:t>
            </a:r>
            <a:br>
              <a:rPr lang="en-US" sz="2000" b="1" dirty="0">
                <a:latin typeface="Garamond" pitchFamily="18" charset="0"/>
              </a:rPr>
            </a:br>
            <a:br>
              <a:rPr lang="en-US" sz="2000" b="1" dirty="0">
                <a:latin typeface="Garamond" pitchFamily="18" charset="0"/>
              </a:rPr>
            </a:br>
            <a:r>
              <a:rPr lang="el-GR" sz="2000" b="1" dirty="0">
                <a:latin typeface="Garamond" pitchFamily="18" charset="0"/>
              </a:rPr>
              <a:t>Και </a:t>
            </a:r>
            <a:r>
              <a:rPr lang="el-GR" sz="2000" b="1" dirty="0" err="1">
                <a:latin typeface="Garamond" pitchFamily="18" charset="0"/>
              </a:rPr>
              <a:t>νάσου</a:t>
            </a:r>
            <a:r>
              <a:rPr lang="el-GR" sz="2000" b="1" dirty="0">
                <a:latin typeface="Garamond" pitchFamily="18" charset="0"/>
              </a:rPr>
              <a:t> πάλι το δαιμονισμένο πλάσμα/να διασχίζει το χωριό/Χάνεται μέσα στην εκκλησία και την ταβέρνα/τρομοκρατεί τα παιδιά.</a:t>
            </a:r>
            <a:br>
              <a:rPr lang="el-GR" sz="2000" b="1" dirty="0">
                <a:latin typeface="Garamond" pitchFamily="18" charset="0"/>
              </a:rPr>
            </a:br>
            <a:endParaRPr lang="el-GR" sz="2000" b="1" dirty="0">
              <a:latin typeface="Garamond" pitchFamily="18" charset="0"/>
            </a:endParaRPr>
          </a:p>
        </p:txBody>
      </p:sp>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26" name="Picture 2" descr="C:\Users\user\Desktop\Διδακτορικά\Ζώα\Φωτό για ppt\Garcia-Liorente-homard-Accident. Tuer pour manger.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6" name="TextBox 5"/>
          <p:cNvSpPr txBox="1"/>
          <p:nvPr/>
        </p:nvSpPr>
        <p:spPr>
          <a:xfrm>
            <a:off x="5715000" y="6239470"/>
            <a:ext cx="3279488" cy="923330"/>
          </a:xfrm>
          <a:prstGeom prst="rect">
            <a:avLst/>
          </a:prstGeom>
          <a:noFill/>
        </p:spPr>
        <p:txBody>
          <a:bodyPr wrap="none" rtlCol="0">
            <a:spAutoFit/>
          </a:bodyPr>
          <a:lstStyle/>
          <a:p>
            <a:r>
              <a:rPr lang="el-GR" b="1" dirty="0">
                <a:solidFill>
                  <a:schemeClr val="bg2"/>
                </a:solidFill>
                <a:latin typeface="Garamond" pitchFamily="18" charset="0"/>
              </a:rPr>
              <a:t>«</a:t>
            </a:r>
            <a:r>
              <a:rPr lang="fr-FR" b="1" dirty="0" err="1">
                <a:solidFill>
                  <a:schemeClr val="bg2"/>
                </a:solidFill>
                <a:latin typeface="Garamond" pitchFamily="18" charset="0"/>
              </a:rPr>
              <a:t>Accidens</a:t>
            </a:r>
            <a:r>
              <a:rPr lang="fr-FR" b="1" dirty="0">
                <a:solidFill>
                  <a:schemeClr val="bg2"/>
                </a:solidFill>
                <a:latin typeface="Garamond" pitchFamily="18" charset="0"/>
              </a:rPr>
              <a:t>.</a:t>
            </a:r>
            <a:r>
              <a:rPr lang="el-GR" b="1" dirty="0">
                <a:solidFill>
                  <a:schemeClr val="bg2"/>
                </a:solidFill>
                <a:latin typeface="Garamond" pitchFamily="18" charset="0"/>
              </a:rPr>
              <a:t> </a:t>
            </a:r>
            <a:r>
              <a:rPr lang="en-US" b="1" dirty="0" err="1">
                <a:solidFill>
                  <a:schemeClr val="bg2"/>
                </a:solidFill>
                <a:latin typeface="Garamond" pitchFamily="18" charset="0"/>
              </a:rPr>
              <a:t>Tuer</a:t>
            </a:r>
            <a:r>
              <a:rPr lang="en-US" b="1" dirty="0">
                <a:solidFill>
                  <a:schemeClr val="bg2"/>
                </a:solidFill>
                <a:latin typeface="Garamond" pitchFamily="18" charset="0"/>
              </a:rPr>
              <a:t> pour manger</a:t>
            </a:r>
            <a:r>
              <a:rPr lang="el-GR" b="1" dirty="0">
                <a:solidFill>
                  <a:schemeClr val="bg2"/>
                </a:solidFill>
                <a:latin typeface="Garamond" pitchFamily="18" charset="0"/>
              </a:rPr>
              <a:t>»</a:t>
            </a:r>
            <a:r>
              <a:rPr lang="fr-FR" b="1" dirty="0">
                <a:solidFill>
                  <a:schemeClr val="bg2"/>
                </a:solidFill>
                <a:latin typeface="Garamond" pitchFamily="18" charset="0"/>
              </a:rPr>
              <a:t> </a:t>
            </a:r>
          </a:p>
          <a:p>
            <a:r>
              <a:rPr lang="fr-FR" b="1" dirty="0">
                <a:solidFill>
                  <a:schemeClr val="bg2"/>
                </a:solidFill>
                <a:latin typeface="Garamond" pitchFamily="18" charset="0"/>
              </a:rPr>
              <a:t>Rodrigo Garcia,</a:t>
            </a:r>
            <a:r>
              <a:rPr lang="el-GR" b="1" dirty="0">
                <a:solidFill>
                  <a:schemeClr val="bg2"/>
                </a:solidFill>
                <a:latin typeface="Garamond" pitchFamily="18" charset="0"/>
              </a:rPr>
              <a:t> Παρίσι 2015</a:t>
            </a:r>
            <a:r>
              <a:rPr lang="fr-FR" b="1" dirty="0">
                <a:solidFill>
                  <a:schemeClr val="bg2"/>
                </a:solidFill>
                <a:latin typeface="Garamond" pitchFamily="18" charset="0"/>
              </a:rPr>
              <a:t> </a:t>
            </a:r>
          </a:p>
          <a:p>
            <a:endParaRPr lang="el-GR" dirty="0"/>
          </a:p>
        </p:txBody>
      </p:sp>
      <p:sp>
        <p:nvSpPr>
          <p:cNvPr id="5" name="TextBox 4"/>
          <p:cNvSpPr txBox="1"/>
          <p:nvPr/>
        </p:nvSpPr>
        <p:spPr>
          <a:xfrm>
            <a:off x="-76200" y="-76200"/>
            <a:ext cx="9440405" cy="1754326"/>
          </a:xfrm>
          <a:prstGeom prst="rect">
            <a:avLst/>
          </a:prstGeom>
          <a:noFill/>
        </p:spPr>
        <p:txBody>
          <a:bodyPr wrap="none" rtlCol="0">
            <a:spAutoFit/>
          </a:bodyPr>
          <a:lstStyle/>
          <a:p>
            <a:r>
              <a:rPr lang="el-GR" b="1" dirty="0">
                <a:solidFill>
                  <a:schemeClr val="bg1"/>
                </a:solidFill>
                <a:latin typeface="Garamond" pitchFamily="18" charset="0"/>
              </a:rPr>
              <a:t>Ο κόσμος των ζώων και ο κόσμος των ανθρωπίνων ζώων: πόσο κοντά έχουν έρθει τώρα; Πόσο </a:t>
            </a:r>
          </a:p>
          <a:p>
            <a:r>
              <a:rPr lang="el-GR" b="1" dirty="0">
                <a:solidFill>
                  <a:schemeClr val="bg1"/>
                </a:solidFill>
                <a:latin typeface="Garamond" pitchFamily="18" charset="0"/>
              </a:rPr>
              <a:t>λεπτή και πορώδης είναι η συνοριακή γραμμή που τους διαχωρίζει και συνάμα τους συνδέει, εφ’ όσον </a:t>
            </a:r>
          </a:p>
          <a:p>
            <a:r>
              <a:rPr lang="el-GR" b="1" dirty="0">
                <a:solidFill>
                  <a:schemeClr val="bg1"/>
                </a:solidFill>
                <a:latin typeface="Garamond" pitchFamily="18" charset="0"/>
              </a:rPr>
              <a:t>η έξαρση και η ταραχή, το φοβισμένο και αγριεμένο μάτι, η διασάλευση του μυαλού και η αντάρα </a:t>
            </a:r>
          </a:p>
          <a:p>
            <a:r>
              <a:rPr lang="el-GR" b="1" dirty="0">
                <a:solidFill>
                  <a:schemeClr val="bg1"/>
                </a:solidFill>
                <a:latin typeface="Garamond" pitchFamily="18" charset="0"/>
              </a:rPr>
              <a:t>στην ψυχή είναι η αυθόρμητη αντίδραση απέναντι στη ριζική ετερότητα της απώλειας και του </a:t>
            </a:r>
          </a:p>
          <a:p>
            <a:r>
              <a:rPr lang="el-GR" b="1" dirty="0">
                <a:solidFill>
                  <a:schemeClr val="bg1"/>
                </a:solidFill>
                <a:latin typeface="Garamond" pitchFamily="18" charset="0"/>
              </a:rPr>
              <a:t>θανάτου; Για να απαντήσουμε, αρκεί ίσως να αντικαταστήσουμε στο εδάφιο αυτό το κεντρικό </a:t>
            </a:r>
          </a:p>
          <a:p>
            <a:r>
              <a:rPr lang="el-GR" b="1" dirty="0">
                <a:solidFill>
                  <a:schemeClr val="bg1"/>
                </a:solidFill>
                <a:latin typeface="Garamond" pitchFamily="18" charset="0"/>
              </a:rPr>
              <a:t>υποκείμενο: στη θέση της αγελάδας να δούμε μια γυναίκα. </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109737" y="-64532"/>
            <a:ext cx="8885702" cy="6432530"/>
          </a:xfrm>
          <a:prstGeom prst="rect">
            <a:avLst/>
          </a:prstGeom>
          <a:noFill/>
        </p:spPr>
        <p:txBody>
          <a:bodyPr wrap="none" rtlCol="0">
            <a:spAutoFit/>
          </a:bodyPr>
          <a:lstStyle/>
          <a:p>
            <a:r>
              <a:rPr lang="en-US" sz="2000" b="1" dirty="0">
                <a:solidFill>
                  <a:schemeClr val="bg1"/>
                </a:solidFill>
                <a:latin typeface="Garamond" pitchFamily="18" charset="0"/>
              </a:rPr>
              <a:t>Jacques Derrida: </a:t>
            </a:r>
            <a:r>
              <a:rPr lang="el-GR" sz="2000" b="1" dirty="0">
                <a:solidFill>
                  <a:srgbClr val="FFFF00"/>
                </a:solidFill>
                <a:latin typeface="Garamond" pitchFamily="18" charset="0"/>
              </a:rPr>
              <a:t>«Είναι μια λέξη, το ζώο</a:t>
            </a:r>
            <a:r>
              <a:rPr lang="el-GR" sz="2000" b="1" dirty="0">
                <a:solidFill>
                  <a:schemeClr val="bg1"/>
                </a:solidFill>
                <a:latin typeface="Garamond" pitchFamily="18" charset="0"/>
              </a:rPr>
              <a:t>, </a:t>
            </a:r>
            <a:r>
              <a:rPr lang="el-GR" sz="2000" b="1" dirty="0">
                <a:solidFill>
                  <a:srgbClr val="FFFF00"/>
                </a:solidFill>
                <a:latin typeface="Garamond" pitchFamily="18" charset="0"/>
              </a:rPr>
              <a:t>είναι </a:t>
            </a:r>
            <a:r>
              <a:rPr lang="en-US" sz="2000" b="1" dirty="0">
                <a:solidFill>
                  <a:srgbClr val="FFFF00"/>
                </a:solidFill>
                <a:latin typeface="Garamond" pitchFamily="18" charset="0"/>
              </a:rPr>
              <a:t>                          </a:t>
            </a:r>
            <a:r>
              <a:rPr lang="el-GR" sz="2000" b="1" dirty="0">
                <a:solidFill>
                  <a:srgbClr val="FFFF00"/>
                </a:solidFill>
                <a:latin typeface="Garamond" pitchFamily="18" charset="0"/>
              </a:rPr>
              <a:t>μια ονομασία που οι </a:t>
            </a:r>
            <a:endParaRPr lang="en-US" sz="2000" b="1" dirty="0">
              <a:solidFill>
                <a:srgbClr val="FFFF00"/>
              </a:solidFill>
              <a:latin typeface="Garamond" pitchFamily="18" charset="0"/>
            </a:endParaRPr>
          </a:p>
          <a:p>
            <a:r>
              <a:rPr lang="el-GR" sz="2000" b="1" dirty="0">
                <a:solidFill>
                  <a:srgbClr val="FFFF00"/>
                </a:solidFill>
                <a:latin typeface="Garamond" pitchFamily="18" charset="0"/>
              </a:rPr>
              <a:t>άνθρωποι έχουν θεσπίσει, ένα όνομα για το </a:t>
            </a:r>
            <a:r>
              <a:rPr lang="en-US" sz="2000" b="1" dirty="0">
                <a:solidFill>
                  <a:srgbClr val="FFFF00"/>
                </a:solidFill>
                <a:latin typeface="Garamond" pitchFamily="18" charset="0"/>
              </a:rPr>
              <a:t>                                   </a:t>
            </a:r>
            <a:r>
              <a:rPr lang="el-GR" sz="2000" b="1" dirty="0">
                <a:solidFill>
                  <a:srgbClr val="FFFF00"/>
                </a:solidFill>
                <a:latin typeface="Garamond" pitchFamily="18" charset="0"/>
              </a:rPr>
              <a:t>οποίο έλαβαν το</a:t>
            </a:r>
            <a:r>
              <a:rPr lang="en-US" sz="2000" b="1" dirty="0">
                <a:solidFill>
                  <a:srgbClr val="FFFF00"/>
                </a:solidFill>
                <a:latin typeface="Garamond" pitchFamily="18" charset="0"/>
              </a:rPr>
              <a:t> </a:t>
            </a:r>
          </a:p>
          <a:p>
            <a:r>
              <a:rPr lang="el-GR" sz="2000" b="1" dirty="0">
                <a:solidFill>
                  <a:srgbClr val="FFFF00"/>
                </a:solidFill>
                <a:latin typeface="Garamond" pitchFamily="18" charset="0"/>
              </a:rPr>
              <a:t>δικαίωμα και την εξουσία να αποδίδουν στο </a:t>
            </a:r>
            <a:endParaRPr lang="en-US" sz="2000" b="1" dirty="0">
              <a:solidFill>
                <a:srgbClr val="FFFF00"/>
              </a:solidFill>
              <a:latin typeface="Garamond" pitchFamily="18" charset="0"/>
            </a:endParaRPr>
          </a:p>
          <a:p>
            <a:r>
              <a:rPr lang="el-GR" sz="2000" b="1" dirty="0">
                <a:solidFill>
                  <a:srgbClr val="FFFF00"/>
                </a:solidFill>
                <a:latin typeface="Garamond" pitchFamily="18" charset="0"/>
              </a:rPr>
              <a:t>άλλο έμβιο ον»</a:t>
            </a:r>
            <a:r>
              <a:rPr lang="en-US" sz="2000" b="1" dirty="0">
                <a:solidFill>
                  <a:srgbClr val="FFFF00"/>
                </a:solidFill>
                <a:latin typeface="Garamond" pitchFamily="18" charset="0"/>
              </a:rPr>
              <a:t>.</a:t>
            </a:r>
          </a:p>
          <a:p>
            <a:r>
              <a:rPr lang="el-GR" sz="2000" b="1" dirty="0">
                <a:solidFill>
                  <a:schemeClr val="bg1"/>
                </a:solidFill>
                <a:latin typeface="Garamond" pitchFamily="18" charset="0"/>
              </a:rPr>
              <a:t>Η απόδοση όμως αυτής της ονομασίας σε </a:t>
            </a:r>
            <a:endParaRPr lang="en-US" sz="2000" b="1" dirty="0">
              <a:solidFill>
                <a:schemeClr val="bg1"/>
              </a:solidFill>
              <a:latin typeface="Garamond" pitchFamily="18" charset="0"/>
            </a:endParaRPr>
          </a:p>
          <a:p>
            <a:r>
              <a:rPr lang="el-GR" sz="2000" b="1" dirty="0">
                <a:solidFill>
                  <a:schemeClr val="bg1"/>
                </a:solidFill>
                <a:latin typeface="Garamond" pitchFamily="18" charset="0"/>
              </a:rPr>
              <a:t>κάθε έμβιο ον που δεν είναι ο άνθρωπος </a:t>
            </a:r>
            <a:endParaRPr lang="en-US" sz="2000" b="1" dirty="0">
              <a:solidFill>
                <a:schemeClr val="bg1"/>
              </a:solidFill>
              <a:latin typeface="Garamond" pitchFamily="18" charset="0"/>
            </a:endParaRPr>
          </a:p>
          <a:p>
            <a:r>
              <a:rPr lang="el-GR" sz="2000" b="1" dirty="0">
                <a:solidFill>
                  <a:schemeClr val="bg1"/>
                </a:solidFill>
                <a:latin typeface="Garamond" pitchFamily="18" charset="0"/>
              </a:rPr>
              <a:t>(ως </a:t>
            </a:r>
            <a:r>
              <a:rPr lang="el-GR" sz="2000" b="1" i="1" dirty="0" err="1">
                <a:solidFill>
                  <a:schemeClr val="bg1"/>
                </a:solidFill>
                <a:latin typeface="Garamond" pitchFamily="18" charset="0"/>
              </a:rPr>
              <a:t>ζώον</a:t>
            </a:r>
            <a:r>
              <a:rPr lang="el-GR" sz="2000" b="1" i="1" dirty="0">
                <a:solidFill>
                  <a:schemeClr val="bg1"/>
                </a:solidFill>
                <a:latin typeface="Garamond" pitchFamily="18" charset="0"/>
              </a:rPr>
              <a:t> </a:t>
            </a:r>
            <a:r>
              <a:rPr lang="el-GR" sz="2000" b="1" i="1" dirty="0" err="1">
                <a:solidFill>
                  <a:schemeClr val="bg1"/>
                </a:solidFill>
                <a:latin typeface="Garamond" pitchFamily="18" charset="0"/>
              </a:rPr>
              <a:t>λόγον</a:t>
            </a:r>
            <a:r>
              <a:rPr lang="el-GR" sz="2000" b="1" i="1" dirty="0">
                <a:solidFill>
                  <a:schemeClr val="bg1"/>
                </a:solidFill>
                <a:latin typeface="Garamond" pitchFamily="18" charset="0"/>
              </a:rPr>
              <a:t> έχον</a:t>
            </a:r>
            <a:r>
              <a:rPr lang="el-GR" sz="2000" b="1" dirty="0">
                <a:solidFill>
                  <a:schemeClr val="bg1"/>
                </a:solidFill>
                <a:latin typeface="Garamond" pitchFamily="18" charset="0"/>
              </a:rPr>
              <a:t>, ως λογικό ή πολιτικό </a:t>
            </a:r>
            <a:endParaRPr lang="en-US" sz="2000" b="1" dirty="0">
              <a:solidFill>
                <a:schemeClr val="bg1"/>
              </a:solidFill>
              <a:latin typeface="Garamond" pitchFamily="18" charset="0"/>
            </a:endParaRPr>
          </a:p>
          <a:p>
            <a:r>
              <a:rPr lang="el-GR" sz="2000" b="1" dirty="0">
                <a:solidFill>
                  <a:schemeClr val="bg1"/>
                </a:solidFill>
                <a:latin typeface="Garamond" pitchFamily="18" charset="0"/>
              </a:rPr>
              <a:t>ζώο </a:t>
            </a:r>
            <a:r>
              <a:rPr lang="el-GR" sz="2000" b="1" dirty="0" err="1">
                <a:solidFill>
                  <a:schemeClr val="bg1"/>
                </a:solidFill>
                <a:latin typeface="Garamond" pitchFamily="18" charset="0"/>
              </a:rPr>
              <a:t>κ.ο.κ</a:t>
            </a:r>
            <a:r>
              <a:rPr lang="el-GR" sz="2000" b="1" dirty="0">
                <a:solidFill>
                  <a:schemeClr val="bg1"/>
                </a:solidFill>
                <a:latin typeface="Garamond" pitchFamily="18" charset="0"/>
              </a:rPr>
              <a:t>.) δεν είναι παρά μια ανοησία </a:t>
            </a:r>
            <a:endParaRPr lang="en-US" sz="2000" b="1" dirty="0">
              <a:solidFill>
                <a:schemeClr val="bg1"/>
              </a:solidFill>
              <a:latin typeface="Garamond" pitchFamily="18" charset="0"/>
            </a:endParaRPr>
          </a:p>
          <a:p>
            <a:r>
              <a:rPr lang="el-GR" sz="2000" b="1" dirty="0">
                <a:solidFill>
                  <a:schemeClr val="bg1"/>
                </a:solidFill>
                <a:latin typeface="Garamond" pitchFamily="18" charset="0"/>
              </a:rPr>
              <a:t>(εάν όχι ένα έγκλημα), στο μέτρο που </a:t>
            </a:r>
            <a:endParaRPr lang="en-US" sz="2000" b="1" dirty="0">
              <a:solidFill>
                <a:schemeClr val="bg1"/>
              </a:solidFill>
              <a:latin typeface="Garamond" pitchFamily="18" charset="0"/>
            </a:endParaRPr>
          </a:p>
          <a:p>
            <a:r>
              <a:rPr lang="el-GR" sz="2000" b="1" dirty="0">
                <a:solidFill>
                  <a:schemeClr val="bg1"/>
                </a:solidFill>
                <a:latin typeface="Garamond" pitchFamily="18" charset="0"/>
              </a:rPr>
              <a:t>η λέξη «</a:t>
            </a:r>
            <a:r>
              <a:rPr lang="el-GR" sz="2000" b="1" dirty="0">
                <a:solidFill>
                  <a:srgbClr val="FFC000"/>
                </a:solidFill>
                <a:latin typeface="Garamond" pitchFamily="18" charset="0"/>
              </a:rPr>
              <a:t>ζώο</a:t>
            </a:r>
            <a:r>
              <a:rPr lang="el-GR" sz="2000" b="1" dirty="0">
                <a:solidFill>
                  <a:schemeClr val="bg1"/>
                </a:solidFill>
                <a:latin typeface="Garamond" pitchFamily="18" charset="0"/>
              </a:rPr>
              <a:t>» </a:t>
            </a:r>
            <a:r>
              <a:rPr lang="el-GR" sz="2000" b="1" dirty="0">
                <a:solidFill>
                  <a:srgbClr val="FFC000"/>
                </a:solidFill>
                <a:latin typeface="Garamond" pitchFamily="18" charset="0"/>
              </a:rPr>
              <a:t>συμψηφίζει</a:t>
            </a:r>
            <a:r>
              <a:rPr lang="el-GR" sz="2000" b="1" dirty="0">
                <a:solidFill>
                  <a:schemeClr val="bg1"/>
                </a:solidFill>
                <a:latin typeface="Garamond" pitchFamily="18" charset="0"/>
              </a:rPr>
              <a:t> και συνάμα </a:t>
            </a:r>
            <a:endParaRPr lang="en-US" sz="2000" b="1" dirty="0">
              <a:solidFill>
                <a:schemeClr val="bg1"/>
              </a:solidFill>
              <a:latin typeface="Garamond" pitchFamily="18" charset="0"/>
            </a:endParaRPr>
          </a:p>
          <a:p>
            <a:r>
              <a:rPr lang="el-GR" sz="2000" b="1" dirty="0">
                <a:solidFill>
                  <a:srgbClr val="FFC000"/>
                </a:solidFill>
                <a:latin typeface="Garamond" pitchFamily="18" charset="0"/>
              </a:rPr>
              <a:t>ακυρώνει</a:t>
            </a:r>
            <a:r>
              <a:rPr lang="el-GR" sz="2000" b="1" dirty="0">
                <a:solidFill>
                  <a:schemeClr val="bg1"/>
                </a:solidFill>
                <a:latin typeface="Garamond" pitchFamily="18" charset="0"/>
              </a:rPr>
              <a:t> μια «ετερογενή πολλαπλότητα </a:t>
            </a:r>
            <a:endParaRPr lang="en-US" sz="2000" b="1" dirty="0">
              <a:solidFill>
                <a:schemeClr val="bg1"/>
              </a:solidFill>
              <a:latin typeface="Garamond" pitchFamily="18" charset="0"/>
            </a:endParaRPr>
          </a:p>
          <a:p>
            <a:r>
              <a:rPr lang="el-GR" sz="2000" b="1" dirty="0">
                <a:solidFill>
                  <a:schemeClr val="bg1"/>
                </a:solidFill>
                <a:latin typeface="Garamond" pitchFamily="18" charset="0"/>
              </a:rPr>
              <a:t>έμβιων όντων», «μια πολλαπλότητα οργανώσεων </a:t>
            </a:r>
            <a:endParaRPr lang="en-US" sz="2000" b="1" dirty="0">
              <a:solidFill>
                <a:schemeClr val="bg1"/>
              </a:solidFill>
              <a:latin typeface="Garamond" pitchFamily="18" charset="0"/>
            </a:endParaRPr>
          </a:p>
          <a:p>
            <a:r>
              <a:rPr lang="el-GR" sz="2000" b="1" dirty="0">
                <a:solidFill>
                  <a:schemeClr val="bg1"/>
                </a:solidFill>
                <a:latin typeface="Garamond" pitchFamily="18" charset="0"/>
              </a:rPr>
              <a:t>στις σχέσεις του έμβιου όντος και του θανάτου». </a:t>
            </a:r>
          </a:p>
          <a:p>
            <a:endParaRPr lang="en-US" sz="2000" b="1" dirty="0">
              <a:solidFill>
                <a:schemeClr val="bg1"/>
              </a:solidFill>
              <a:latin typeface="Garamond" pitchFamily="18" charset="0"/>
            </a:endParaRPr>
          </a:p>
          <a:p>
            <a:endParaRPr lang="en-US" sz="2000" b="1" dirty="0">
              <a:solidFill>
                <a:schemeClr val="bg1"/>
              </a:solidFill>
              <a:latin typeface="Garamond" pitchFamily="18" charset="0"/>
            </a:endParaRPr>
          </a:p>
          <a:p>
            <a:endParaRPr lang="en-US" sz="2000" b="1" dirty="0">
              <a:solidFill>
                <a:schemeClr val="bg1"/>
              </a:solidFill>
              <a:latin typeface="Garamond" pitchFamily="18" charset="0"/>
            </a:endParaRPr>
          </a:p>
          <a:p>
            <a:endParaRPr lang="en-US" sz="2000" b="1" dirty="0">
              <a:solidFill>
                <a:schemeClr val="bg1"/>
              </a:solidFill>
              <a:latin typeface="Garamond" pitchFamily="18" charset="0"/>
            </a:endParaRPr>
          </a:p>
          <a:p>
            <a:endParaRPr lang="en-US" sz="2000" b="1" dirty="0">
              <a:solidFill>
                <a:schemeClr val="bg1"/>
              </a:solidFill>
              <a:latin typeface="Garamond" pitchFamily="18" charset="0"/>
            </a:endParaRPr>
          </a:p>
          <a:p>
            <a:endParaRPr lang="en-US" sz="2000" b="1" dirty="0">
              <a:solidFill>
                <a:schemeClr val="bg1"/>
              </a:solidFill>
              <a:latin typeface="Garamond" pitchFamily="18" charset="0"/>
            </a:endParaRPr>
          </a:p>
          <a:p>
            <a:r>
              <a:rPr lang="fr-FR" sz="1600" b="1" dirty="0">
                <a:solidFill>
                  <a:schemeClr val="bg1"/>
                </a:solidFill>
                <a:latin typeface="Garamond" pitchFamily="18" charset="0"/>
              </a:rPr>
              <a:t>Jacques Derrida: </a:t>
            </a:r>
            <a:r>
              <a:rPr lang="fr-FR" sz="1600" b="1" i="1" dirty="0">
                <a:solidFill>
                  <a:schemeClr val="bg1"/>
                </a:solidFill>
                <a:latin typeface="Garamond" pitchFamily="18" charset="0"/>
              </a:rPr>
              <a:t>L’animal que donc je suis</a:t>
            </a:r>
            <a:r>
              <a:rPr lang="fr-FR" sz="1600" b="1" dirty="0">
                <a:solidFill>
                  <a:schemeClr val="bg1"/>
                </a:solidFill>
                <a:latin typeface="Garamond" pitchFamily="18" charset="0"/>
              </a:rPr>
              <a:t>, </a:t>
            </a:r>
          </a:p>
          <a:p>
            <a:r>
              <a:rPr lang="fr-FR" sz="1600" b="1" dirty="0">
                <a:solidFill>
                  <a:schemeClr val="bg1"/>
                </a:solidFill>
                <a:latin typeface="Garamond" pitchFamily="18" charset="0"/>
              </a:rPr>
              <a:t>Galilée, Paris 2006, </a:t>
            </a:r>
            <a:r>
              <a:rPr lang="el-GR" sz="1600" b="1" dirty="0" err="1">
                <a:solidFill>
                  <a:schemeClr val="bg1"/>
                </a:solidFill>
                <a:latin typeface="Garamond" pitchFamily="18" charset="0"/>
              </a:rPr>
              <a:t>σσ</a:t>
            </a:r>
            <a:r>
              <a:rPr lang="fr-FR" sz="1600" b="1" dirty="0">
                <a:solidFill>
                  <a:schemeClr val="bg1"/>
                </a:solidFill>
                <a:latin typeface="Garamond" pitchFamily="18" charset="0"/>
              </a:rPr>
              <a:t>. 43</a:t>
            </a:r>
            <a:r>
              <a:rPr lang="el-GR" sz="1600" b="1" dirty="0">
                <a:solidFill>
                  <a:schemeClr val="bg1"/>
                </a:solidFill>
                <a:latin typeface="Garamond" pitchFamily="18" charset="0"/>
              </a:rPr>
              <a:t>, 53, 65, 73</a:t>
            </a:r>
            <a:r>
              <a:rPr lang="fr-FR" sz="1600" b="1" dirty="0">
                <a:solidFill>
                  <a:schemeClr val="bg1"/>
                </a:solidFill>
                <a:latin typeface="Garamond" pitchFamily="18" charset="0"/>
              </a:rPr>
              <a:t>.</a:t>
            </a:r>
            <a:endParaRPr lang="el-GR" sz="1600" b="1" dirty="0">
              <a:solidFill>
                <a:schemeClr val="bg1"/>
              </a:solidFill>
              <a:latin typeface="Garamond" pitchFamily="18" charset="0"/>
            </a:endParaRPr>
          </a:p>
        </p:txBody>
      </p:sp>
    </p:spTree>
  </p:cSld>
  <p:clrMapOvr>
    <a:masterClrMapping/>
  </p:clrMapOvr>
  <p:transition>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4098" name="Picture 2" descr="C:\Users\user\Desktop\Διδακτορικά\Ζώα\Φωτό για ppt\Κοκκίνου Ο Παπαγάλος μου.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 y="0"/>
            <a:ext cx="9472465" cy="7571303"/>
          </a:xfrm>
          <a:prstGeom prst="rect">
            <a:avLst/>
          </a:prstGeom>
          <a:noFill/>
        </p:spPr>
        <p:txBody>
          <a:bodyPr wrap="none" rtlCol="0">
            <a:spAutoFit/>
          </a:bodyPr>
          <a:lstStyle/>
          <a:p>
            <a:r>
              <a:rPr lang="el-GR" b="1" dirty="0">
                <a:latin typeface="Garamond" pitchFamily="18" charset="0"/>
              </a:rPr>
              <a:t>Εάν υποχωρήσει δηλαδή το </a:t>
            </a:r>
            <a:r>
              <a:rPr lang="en-US" b="1" dirty="0" err="1">
                <a:latin typeface="Garamond" pitchFamily="18" charset="0"/>
              </a:rPr>
              <a:t>animot</a:t>
            </a:r>
            <a:r>
              <a:rPr lang="el-GR" b="1" dirty="0">
                <a:latin typeface="Garamond" pitchFamily="18" charset="0"/>
              </a:rPr>
              <a:t>, εάν αφαιρεθεί η ζωική ονοματοθεσία, τότε τι μένει; </a:t>
            </a:r>
          </a:p>
          <a:p>
            <a:r>
              <a:rPr lang="el-GR" b="1" dirty="0">
                <a:latin typeface="Garamond" pitchFamily="18" charset="0"/>
              </a:rPr>
              <a:t>Η έξαρση και η ταραχή, που για τον García είναι </a:t>
            </a:r>
            <a:r>
              <a:rPr lang="el-GR" b="1" dirty="0">
                <a:solidFill>
                  <a:srgbClr val="0070C0"/>
                </a:solidFill>
                <a:latin typeface="Garamond" pitchFamily="18" charset="0"/>
              </a:rPr>
              <a:t>η «φύση», στην οποία πρέπει να επιστρέψουμε </a:t>
            </a:r>
          </a:p>
          <a:p>
            <a:r>
              <a:rPr lang="el-GR" b="1" dirty="0">
                <a:solidFill>
                  <a:srgbClr val="0070C0"/>
                </a:solidFill>
                <a:latin typeface="Garamond" pitchFamily="18" charset="0"/>
              </a:rPr>
              <a:t>μέσω της τέχνης· να επιστρέψουμε στην έξαρση και την ταραχή μπροστά στο ζοφερό και το ανοίκειο</a:t>
            </a:r>
            <a:r>
              <a:rPr lang="el-GR" b="1" dirty="0">
                <a:latin typeface="Garamond" pitchFamily="18" charset="0"/>
              </a:rPr>
              <a:t>. </a:t>
            </a: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endParaRPr lang="el-GR" b="1" dirty="0">
              <a:latin typeface="Garamond" pitchFamily="18" charset="0"/>
            </a:endParaRPr>
          </a:p>
          <a:p>
            <a:r>
              <a:rPr lang="el-GR" b="1" dirty="0">
                <a:latin typeface="Garamond" pitchFamily="18" charset="0"/>
              </a:rPr>
              <a:t>Για τη βιταλιστική σκέψη του τα ανθρώπινα ζώα                   κατασκευάζουν </a:t>
            </a:r>
            <a:r>
              <a:rPr lang="el-GR" b="1" dirty="0">
                <a:solidFill>
                  <a:srgbClr val="C00000"/>
                </a:solidFill>
                <a:latin typeface="Garamond" pitchFamily="18" charset="0"/>
              </a:rPr>
              <a:t>κοινωνίες-κρεατομηχανές</a:t>
            </a:r>
            <a:r>
              <a:rPr lang="el-GR" b="1" dirty="0">
                <a:latin typeface="Garamond" pitchFamily="18" charset="0"/>
              </a:rPr>
              <a:t> </a:t>
            </a:r>
          </a:p>
          <a:p>
            <a:r>
              <a:rPr lang="el-GR" b="1" dirty="0">
                <a:latin typeface="Garamond" pitchFamily="18" charset="0"/>
              </a:rPr>
              <a:t>που κατασπαράζουν τους φτωχούς, τους αδύναμους                και τα ζώα, τα φτωχά ζώα και τους </a:t>
            </a:r>
          </a:p>
          <a:p>
            <a:r>
              <a:rPr lang="el-GR" b="1" dirty="0">
                <a:latin typeface="Garamond" pitchFamily="18" charset="0"/>
              </a:rPr>
              <a:t>φτωχούς που έχουν καταντήσει τα κατοικίδια των ισχυρών, τα αδύναμα, επομένως, ανθρώπινα και </a:t>
            </a:r>
          </a:p>
          <a:p>
            <a:r>
              <a:rPr lang="el-GR" b="1" dirty="0">
                <a:latin typeface="Garamond" pitchFamily="18" charset="0"/>
              </a:rPr>
              <a:t>μη ανθρώπινα ζώα που τελούν ευσχήμως σε ένα </a:t>
            </a:r>
            <a:r>
              <a:rPr lang="el-GR" b="1" dirty="0">
                <a:solidFill>
                  <a:srgbClr val="C00000"/>
                </a:solidFill>
                <a:latin typeface="Garamond" pitchFamily="18" charset="0"/>
              </a:rPr>
              <a:t>διαρκές καθεστώς εξαίρεσης </a:t>
            </a:r>
            <a:r>
              <a:rPr lang="el-GR" b="1" dirty="0">
                <a:latin typeface="Garamond" pitchFamily="18" charset="0"/>
              </a:rPr>
              <a:t>από το δίκαιο, την </a:t>
            </a:r>
          </a:p>
          <a:p>
            <a:r>
              <a:rPr lang="el-GR" b="1" dirty="0">
                <a:latin typeface="Garamond" pitchFamily="18" charset="0"/>
              </a:rPr>
              <a:t>ισότητα και την αξιοπρέπεια. Ο βιταλισμός του García είναι </a:t>
            </a:r>
            <a:r>
              <a:rPr lang="el-GR" b="1" i="1" dirty="0">
                <a:latin typeface="Garamond" pitchFamily="18" charset="0"/>
              </a:rPr>
              <a:t>σαρκαστικός</a:t>
            </a:r>
            <a:r>
              <a:rPr lang="el-GR" b="1" dirty="0">
                <a:latin typeface="Garamond" pitchFamily="18" charset="0"/>
              </a:rPr>
              <a:t> γιατί η κριτική του περνά </a:t>
            </a:r>
          </a:p>
          <a:p>
            <a:r>
              <a:rPr lang="el-GR" b="1" dirty="0">
                <a:latin typeface="Garamond" pitchFamily="18" charset="0"/>
              </a:rPr>
              <a:t>μέσα από τη </a:t>
            </a:r>
            <a:r>
              <a:rPr lang="el-GR" b="1" i="1" dirty="0">
                <a:latin typeface="Garamond" pitchFamily="18" charset="0"/>
              </a:rPr>
              <a:t>σάρκα</a:t>
            </a:r>
            <a:r>
              <a:rPr lang="el-GR" b="1" dirty="0">
                <a:latin typeface="Garamond" pitchFamily="18" charset="0"/>
              </a:rPr>
              <a:t> που τρώει τη σάρκα για να συντηρηθεί, είναι </a:t>
            </a:r>
            <a:r>
              <a:rPr lang="el-GR" b="1" i="1" dirty="0">
                <a:latin typeface="Garamond" pitchFamily="18" charset="0"/>
              </a:rPr>
              <a:t>κυνικός</a:t>
            </a:r>
            <a:r>
              <a:rPr lang="el-GR" b="1" dirty="0">
                <a:latin typeface="Garamond" pitchFamily="18" charset="0"/>
              </a:rPr>
              <a:t> γιατί το ένστικτο του </a:t>
            </a:r>
          </a:p>
          <a:p>
            <a:r>
              <a:rPr lang="el-GR" b="1" i="1" dirty="0">
                <a:latin typeface="Garamond" pitchFamily="18" charset="0"/>
              </a:rPr>
              <a:t>κυνηγού</a:t>
            </a:r>
            <a:r>
              <a:rPr lang="el-GR" b="1" dirty="0">
                <a:latin typeface="Garamond" pitchFamily="18" charset="0"/>
              </a:rPr>
              <a:t> έχει αντικατασταθεί από το πάθος του κέρδους, γιατί από τη </a:t>
            </a:r>
            <a:r>
              <a:rPr lang="el-GR" b="1" i="1" dirty="0">
                <a:latin typeface="Garamond" pitchFamily="18" charset="0"/>
              </a:rPr>
              <a:t>σκυλίσια</a:t>
            </a:r>
            <a:r>
              <a:rPr lang="el-GR" b="1" dirty="0">
                <a:latin typeface="Garamond" pitchFamily="18" charset="0"/>
              </a:rPr>
              <a:t> ζωή του παρία, του </a:t>
            </a:r>
          </a:p>
          <a:p>
            <a:r>
              <a:rPr lang="el-GR" b="1" dirty="0">
                <a:latin typeface="Garamond" pitchFamily="18" charset="0"/>
              </a:rPr>
              <a:t>αλήτη και του ζώου αναμένει το σπάνιο αίσθημα της «φυσικής ύπαρξης», δηλαδή της έξαρσης και </a:t>
            </a:r>
          </a:p>
          <a:p>
            <a:r>
              <a:rPr lang="el-GR" b="1" dirty="0">
                <a:latin typeface="Garamond" pitchFamily="18" charset="0"/>
              </a:rPr>
              <a:t>της ταραχής. </a:t>
            </a:r>
          </a:p>
          <a:p>
            <a:r>
              <a:rPr lang="el-GR" b="1" dirty="0">
                <a:latin typeface="Garamond" pitchFamily="18" charset="0"/>
              </a:rPr>
              <a:t>  </a:t>
            </a:r>
          </a:p>
          <a:p>
            <a:endParaRPr lang="el-GR" b="1" dirty="0">
              <a:latin typeface="Garamond" pitchFamily="18" charset="0"/>
            </a:endParaRPr>
          </a:p>
          <a:p>
            <a:endParaRPr lang="el-GR" b="1" dirty="0">
              <a:latin typeface="Garamond"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752600"/>
          </a:xfr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r>
              <a:rPr lang="el-GR" b="1" dirty="0">
                <a:solidFill>
                  <a:srgbClr val="C00000"/>
                </a:solidFill>
                <a:latin typeface="Garamond" pitchFamily="18" charset="0"/>
              </a:rPr>
              <a:t>Τα ζώα της οδύνης</a:t>
            </a:r>
            <a:endParaRPr lang="el-GR" dirty="0">
              <a:solidFill>
                <a:srgbClr val="C00000"/>
              </a:solidFill>
              <a:latin typeface="Garamond" pitchFamily="18" charset="0"/>
            </a:endParaRPr>
          </a:p>
        </p:txBody>
      </p:sp>
      <p:sp>
        <p:nvSpPr>
          <p:cNvPr id="3" name="Subtitle 2"/>
          <p:cNvSpPr>
            <a:spLocks noGrp="1"/>
          </p:cNvSpPr>
          <p:nvPr>
            <p:ph type="subTitle" idx="1"/>
          </p:nvPr>
        </p:nvSpPr>
        <p:spPr>
          <a:xfrm>
            <a:off x="0" y="2971800"/>
            <a:ext cx="9144000" cy="5410200"/>
          </a:xfrm>
          <a:solidFill>
            <a:schemeClr val="bg2"/>
          </a:solidFill>
        </p:spPr>
        <p:txBody>
          <a:bodyPr>
            <a:normAutofit/>
          </a:bodyPr>
          <a:lstStyle/>
          <a:p>
            <a:r>
              <a:rPr lang="el-GR" sz="2400" b="1" dirty="0">
                <a:solidFill>
                  <a:schemeClr val="tx1"/>
                </a:solidFill>
                <a:latin typeface="Garamond" pitchFamily="18" charset="0"/>
              </a:rPr>
              <a:t>Οι πέντε αυτές σκηνές, αρκετά διαφορετικές μεταξύ τους, αποτελούν απλώς μια συνεκδοχή του τεράστιου θεατρικού </a:t>
            </a:r>
            <a:r>
              <a:rPr lang="en-US" sz="2400" b="1" dirty="0" err="1">
                <a:solidFill>
                  <a:schemeClr val="tx1"/>
                </a:solidFill>
                <a:latin typeface="Garamond" pitchFamily="18" charset="0"/>
              </a:rPr>
              <a:t>bestiarii</a:t>
            </a:r>
            <a:r>
              <a:rPr lang="el-GR" sz="2400" b="1" dirty="0">
                <a:solidFill>
                  <a:schemeClr val="tx1"/>
                </a:solidFill>
                <a:latin typeface="Garamond" pitchFamily="18" charset="0"/>
              </a:rPr>
              <a:t>, μας δείχνουν ότι η σκηνή, στη διευρυμένη εκδοχή της, μπορεί να δώσει τη βάση μιας νέας και διαφορετικής προσέγγισης των μη ανθρώπινων ζώων στο πλαίσιο των </a:t>
            </a:r>
            <a:r>
              <a:rPr lang="en-US" sz="2400" b="1" dirty="0">
                <a:solidFill>
                  <a:schemeClr val="tx1"/>
                </a:solidFill>
                <a:latin typeface="Garamond" pitchFamily="18" charset="0"/>
              </a:rPr>
              <a:t>animal studies</a:t>
            </a:r>
            <a:r>
              <a:rPr lang="el-GR" sz="2400" b="1" dirty="0">
                <a:solidFill>
                  <a:schemeClr val="tx1"/>
                </a:solidFill>
                <a:latin typeface="Garamond" pitchFamily="18" charset="0"/>
              </a:rPr>
              <a:t>, αλλά μας δείχνουν επίσης ότι οι δύο δρόμοι που διακρίναμε εξαρχής, αυτός της </a:t>
            </a:r>
            <a:r>
              <a:rPr lang="el-GR" sz="2400" b="1" dirty="0" err="1">
                <a:solidFill>
                  <a:schemeClr val="tx1"/>
                </a:solidFill>
                <a:latin typeface="Garamond" pitchFamily="18" charset="0"/>
              </a:rPr>
              <a:t>οριοφιλίας</a:t>
            </a:r>
            <a:r>
              <a:rPr lang="el-GR" sz="2400" b="1" dirty="0">
                <a:solidFill>
                  <a:schemeClr val="tx1"/>
                </a:solidFill>
                <a:latin typeface="Garamond" pitchFamily="18" charset="0"/>
              </a:rPr>
              <a:t> και εκείνος του καθεστώτος εξαίρεσης και της γυμνής ζωής, παρουσιάζουν στοιχεία ο ένας του άλλου και ενδέχεται τελικά να συγκλίνουν σε ένα κοινό έδαφος</a:t>
            </a:r>
            <a:r>
              <a:rPr lang="en-US" sz="2400" b="1" dirty="0">
                <a:solidFill>
                  <a:schemeClr val="tx1"/>
                </a:solidFill>
                <a:latin typeface="Garamond" pitchFamily="18" charset="0"/>
              </a:rPr>
              <a:t>,</a:t>
            </a:r>
            <a:r>
              <a:rPr lang="el-GR" sz="2400" b="1" dirty="0">
                <a:solidFill>
                  <a:schemeClr val="tx1"/>
                </a:solidFill>
                <a:latin typeface="Garamond" pitchFamily="18" charset="0"/>
              </a:rPr>
              <a:t> που ορίζεται από την έξαρση και την ταραχή.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2"/>
          </a:solidFill>
        </p:spPr>
        <p:txBody>
          <a:bodyPr>
            <a:normAutofit fontScale="90000"/>
          </a:bodyPr>
          <a:lstStyle/>
          <a:p>
            <a:br>
              <a:rPr lang="el-GR" sz="2200" b="1" dirty="0">
                <a:latin typeface="Garamond" pitchFamily="18" charset="0"/>
              </a:rPr>
            </a:br>
            <a:br>
              <a:rPr lang="el-GR" sz="2200" b="1" dirty="0">
                <a:latin typeface="Garamond" pitchFamily="18" charset="0"/>
              </a:rPr>
            </a:br>
            <a:br>
              <a:rPr lang="el-GR" sz="2200" b="1" dirty="0">
                <a:latin typeface="Garamond" pitchFamily="18" charset="0"/>
              </a:rPr>
            </a:br>
            <a:r>
              <a:rPr lang="el-GR" sz="2200" b="1" dirty="0">
                <a:latin typeface="Garamond" pitchFamily="18" charset="0"/>
              </a:rPr>
              <a:t>Σε αυτό το έδαφος είναι εφικτή μια κοινότητα ανθρώπινων και μη ανθρώπινων ζώων στη βάση της αμοιβαίας συν-</a:t>
            </a:r>
            <a:r>
              <a:rPr lang="el-GR" sz="2200" b="1" dirty="0" err="1">
                <a:latin typeface="Garamond" pitchFamily="18" charset="0"/>
              </a:rPr>
              <a:t>πάθειας,</a:t>
            </a:r>
            <a:r>
              <a:rPr lang="el-GR" sz="2200" b="1" dirty="0">
                <a:latin typeface="Garamond" pitchFamily="18" charset="0"/>
              </a:rPr>
              <a:t> της μεριζόμενης συν-</a:t>
            </a:r>
            <a:r>
              <a:rPr lang="el-GR" sz="2200" b="1" dirty="0" err="1">
                <a:latin typeface="Garamond" pitchFamily="18" charset="0"/>
              </a:rPr>
              <a:t>πόνιας,</a:t>
            </a:r>
            <a:r>
              <a:rPr lang="el-GR" sz="2200" b="1" dirty="0">
                <a:latin typeface="Garamond" pitchFamily="18" charset="0"/>
              </a:rPr>
              <a:t> όπου όλα τα υποκείμενα-μιας-ζωής </a:t>
            </a:r>
            <a:r>
              <a:rPr lang="el-GR" sz="2200" b="1" i="1" dirty="0">
                <a:solidFill>
                  <a:srgbClr val="C00000"/>
                </a:solidFill>
                <a:latin typeface="Garamond" pitchFamily="18" charset="0"/>
              </a:rPr>
              <a:t>παθαίνουν</a:t>
            </a:r>
            <a:r>
              <a:rPr lang="el-GR" sz="2200" b="1" dirty="0">
                <a:solidFill>
                  <a:srgbClr val="C00000"/>
                </a:solidFill>
                <a:latin typeface="Garamond" pitchFamily="18" charset="0"/>
              </a:rPr>
              <a:t> και </a:t>
            </a:r>
            <a:r>
              <a:rPr lang="el-GR" sz="2200" b="1" i="1" dirty="0">
                <a:solidFill>
                  <a:srgbClr val="C00000"/>
                </a:solidFill>
                <a:latin typeface="Garamond" pitchFamily="18" charset="0"/>
              </a:rPr>
              <a:t>πάσχουν ομού</a:t>
            </a:r>
            <a:r>
              <a:rPr lang="el-GR" sz="2200" b="1" dirty="0">
                <a:latin typeface="Garamond" pitchFamily="18" charset="0"/>
              </a:rPr>
              <a:t>, καθώς είναι όλα ευπαθή, τρωτά και θνητά.</a:t>
            </a:r>
            <a:br>
              <a:rPr lang="el-GR" sz="2200" b="1" dirty="0">
                <a:latin typeface="Garamond" pitchFamily="18" charset="0"/>
              </a:rPr>
            </a:br>
            <a:r>
              <a:rPr lang="el-GR" sz="2200" b="1" dirty="0">
                <a:latin typeface="Garamond" pitchFamily="18" charset="0"/>
              </a:rPr>
              <a:t> </a:t>
            </a:r>
            <a:br>
              <a:rPr lang="el-GR" sz="2200" b="1" dirty="0">
                <a:latin typeface="Garamond" pitchFamily="18" charset="0"/>
              </a:rPr>
            </a:br>
            <a:r>
              <a:rPr lang="el-GR" sz="2200" b="1" dirty="0">
                <a:latin typeface="Garamond" pitchFamily="18" charset="0"/>
              </a:rPr>
              <a:t>Οι πέντε σκηνές μάς δείχνουν ότι στη θέση της ανικανότητας των μη ανθρώπινων ζώων να κατέχουν τον λόγο, τον πολιτικό βίο, την ιστορία ή τον κόσμο, </a:t>
            </a:r>
            <a:r>
              <a:rPr lang="el-GR" sz="2200" b="1" dirty="0">
                <a:solidFill>
                  <a:srgbClr val="C00000"/>
                </a:solidFill>
                <a:latin typeface="Garamond" pitchFamily="18" charset="0"/>
              </a:rPr>
              <a:t>στη θέση δηλαδή της ανθρωπολογικής μηχανής</a:t>
            </a:r>
            <a:r>
              <a:rPr lang="en-US" sz="2200" b="1" dirty="0">
                <a:latin typeface="Garamond" pitchFamily="18" charset="0"/>
              </a:rPr>
              <a:t>,</a:t>
            </a:r>
            <a:r>
              <a:rPr lang="el-GR" sz="2200" b="1" dirty="0">
                <a:latin typeface="Garamond" pitchFamily="18" charset="0"/>
              </a:rPr>
              <a:t> θα μπορούσαμε να αναπτύξουμε μια σκέψη του </a:t>
            </a:r>
            <a:r>
              <a:rPr lang="el-GR" sz="2200" b="1" dirty="0" err="1">
                <a:solidFill>
                  <a:srgbClr val="C00000"/>
                </a:solidFill>
                <a:latin typeface="Garamond" pitchFamily="18" charset="0"/>
              </a:rPr>
              <a:t>συνείναι</a:t>
            </a:r>
            <a:r>
              <a:rPr lang="el-GR" sz="2200" b="1" dirty="0">
                <a:latin typeface="Garamond" pitchFamily="18" charset="0"/>
              </a:rPr>
              <a:t> ή του </a:t>
            </a:r>
            <a:r>
              <a:rPr lang="el-GR" sz="2200" b="1" dirty="0" err="1">
                <a:latin typeface="Garamond" pitchFamily="18" charset="0"/>
              </a:rPr>
              <a:t>συνανήκειν</a:t>
            </a:r>
            <a:r>
              <a:rPr lang="el-GR" sz="2200" b="1" dirty="0">
                <a:latin typeface="Garamond" pitchFamily="18" charset="0"/>
              </a:rPr>
              <a:t> σε έναν κόσμο. Σε έναν κόσμο μαζί με τα ζώα που, παρά τους φόβους του </a:t>
            </a:r>
            <a:r>
              <a:rPr lang="en-US" sz="2200" b="1" dirty="0">
                <a:latin typeface="Garamond" pitchFamily="18" charset="0"/>
              </a:rPr>
              <a:t>Jean</a:t>
            </a:r>
            <a:r>
              <a:rPr lang="el-GR" sz="2200" b="1" dirty="0">
                <a:latin typeface="Garamond" pitchFamily="18" charset="0"/>
              </a:rPr>
              <a:t>-</a:t>
            </a:r>
            <a:r>
              <a:rPr lang="en-US" sz="2200" b="1" dirty="0">
                <a:latin typeface="Garamond" pitchFamily="18" charset="0"/>
              </a:rPr>
              <a:t>Claude </a:t>
            </a:r>
            <a:r>
              <a:rPr lang="en-US" sz="2200" b="1" dirty="0" err="1">
                <a:latin typeface="Garamond" pitchFamily="18" charset="0"/>
              </a:rPr>
              <a:t>Guillebaud</a:t>
            </a:r>
            <a:r>
              <a:rPr lang="el-GR" sz="2200" b="1" dirty="0">
                <a:latin typeface="Garamond" pitchFamily="18" charset="0"/>
              </a:rPr>
              <a:t>, θα είναι πιο όμορφος και πιο αυθεντικός. </a:t>
            </a:r>
            <a:br>
              <a:rPr lang="el-GR" sz="2200" b="1" dirty="0">
                <a:latin typeface="Garamond" pitchFamily="18" charset="0"/>
              </a:rPr>
            </a:br>
            <a:br>
              <a:rPr lang="el-GR" sz="2200" b="1" dirty="0">
                <a:latin typeface="Garamond" pitchFamily="18" charset="0"/>
              </a:rPr>
            </a:br>
            <a:r>
              <a:rPr lang="el-GR" sz="2200" b="1" dirty="0">
                <a:latin typeface="Garamond" pitchFamily="18" charset="0"/>
              </a:rPr>
              <a:t>Η σκέψη αυτή δεν πρέπει να εκκινεί από το ερώτημα εάν τα μη ανθρώπινα ζώα μπορούν να μιλούν ή να επιχειρηματολογούν, αλλά από το αποστομωτικό εκείνο ερώτημα, </a:t>
            </a:r>
            <a:r>
              <a:rPr lang="el-GR" sz="2200" b="1" dirty="0">
                <a:solidFill>
                  <a:srgbClr val="C00000"/>
                </a:solidFill>
                <a:latin typeface="Garamond" pitchFamily="18" charset="0"/>
              </a:rPr>
              <a:t>εάν μπορούν να υποφέρουν</a:t>
            </a:r>
            <a:r>
              <a:rPr lang="el-GR" sz="2200" b="1" dirty="0">
                <a:latin typeface="Garamond" pitchFamily="18" charset="0"/>
              </a:rPr>
              <a:t>, εάν γνωρίζουν και αυτά την οδύνη στη ζωή τους. </a:t>
            </a:r>
            <a:br>
              <a:rPr lang="el-GR" sz="2200" b="1" dirty="0">
                <a:latin typeface="Garamond" pitchFamily="18" charset="0"/>
              </a:rPr>
            </a:br>
            <a:br>
              <a:rPr lang="el-GR" sz="2200" b="1" dirty="0">
                <a:latin typeface="Garamond" pitchFamily="18" charset="0"/>
              </a:rPr>
            </a:br>
            <a:r>
              <a:rPr lang="el-GR" sz="2200" b="1" dirty="0">
                <a:latin typeface="Garamond" pitchFamily="18" charset="0"/>
              </a:rPr>
              <a:t>Στο ερώτημα του </a:t>
            </a:r>
            <a:r>
              <a:rPr lang="en-US" sz="2200" b="1" dirty="0">
                <a:latin typeface="Garamond" pitchFamily="18" charset="0"/>
              </a:rPr>
              <a:t>Bentham </a:t>
            </a:r>
            <a:r>
              <a:rPr lang="el-GR" sz="2200" b="1" dirty="0">
                <a:latin typeface="Garamond" pitchFamily="18" charset="0"/>
              </a:rPr>
              <a:t>είναι ορθό και οφείλουμε να απαντήσουμε καταφατικά: «</a:t>
            </a:r>
            <a:r>
              <a:rPr lang="en-US" sz="2200" b="1" dirty="0">
                <a:latin typeface="Garamond" pitchFamily="18" charset="0"/>
              </a:rPr>
              <a:t>Can they suffer</a:t>
            </a:r>
            <a:r>
              <a:rPr lang="el-GR" sz="2200" b="1" dirty="0">
                <a:latin typeface="Garamond" pitchFamily="18" charset="0"/>
              </a:rPr>
              <a:t>?». Ναι, υποφέρουν όπως και εμείς, είναι ζώα της οδύνης</a:t>
            </a:r>
            <a:r>
              <a:rPr lang="en-US" sz="2200" b="1" dirty="0">
                <a:latin typeface="Garamond" pitchFamily="18" charset="0"/>
              </a:rPr>
              <a:t>,</a:t>
            </a:r>
            <a:r>
              <a:rPr lang="el-GR" sz="2200" b="1" dirty="0">
                <a:latin typeface="Garamond" pitchFamily="18" charset="0"/>
              </a:rPr>
              <a:t> όπως και εμείς, είναι υποκείμενα-μιας-ζωής ενδεούς και περατής. Απαντούμε καταφατικά</a:t>
            </a:r>
            <a:r>
              <a:rPr lang="en-US" sz="2200" b="1" dirty="0">
                <a:latin typeface="Garamond" pitchFamily="18" charset="0"/>
              </a:rPr>
              <a:t>,</a:t>
            </a:r>
            <a:r>
              <a:rPr lang="el-GR" sz="2200" b="1" dirty="0">
                <a:latin typeface="Garamond" pitchFamily="18" charset="0"/>
              </a:rPr>
              <a:t> γιατί το βλέπουμε στον βαλσαμωμένο λύκο και στις σιωπηλές οιμωγές της αγελάδας του García, στην αλλοφροσύνη των πουλιών του Καμπανέλλη, στην αθώα αγριότητα των λιονταριών του </a:t>
            </a:r>
            <a:r>
              <a:rPr lang="el-GR" sz="2200" b="1" dirty="0" err="1">
                <a:latin typeface="Garamond" pitchFamily="18" charset="0"/>
              </a:rPr>
              <a:t>Μαυρογεωργίου</a:t>
            </a:r>
            <a:r>
              <a:rPr lang="el-GR" sz="2200" b="1" dirty="0">
                <a:latin typeface="Garamond" pitchFamily="18" charset="0"/>
              </a:rPr>
              <a:t>, στο καθηλωτικό βλέμμα του </a:t>
            </a:r>
            <a:r>
              <a:rPr lang="el-GR" sz="2200" b="1" dirty="0" err="1">
                <a:latin typeface="Garamond" pitchFamily="18" charset="0"/>
              </a:rPr>
              <a:t>θνήσκοντος</a:t>
            </a:r>
            <a:r>
              <a:rPr lang="el-GR" sz="2200" b="1" dirty="0">
                <a:latin typeface="Garamond" pitchFamily="18" charset="0"/>
              </a:rPr>
              <a:t> ζώου του </a:t>
            </a:r>
            <a:r>
              <a:rPr lang="en-US" sz="2200" b="1" dirty="0" err="1">
                <a:latin typeface="Garamond" pitchFamily="18" charset="0"/>
              </a:rPr>
              <a:t>Adorno</a:t>
            </a:r>
            <a:r>
              <a:rPr lang="el-GR" sz="2200" b="1" dirty="0">
                <a:latin typeface="Garamond" pitchFamily="18" charset="0"/>
              </a:rPr>
              <a:t>. </a:t>
            </a:r>
            <a:br>
              <a:rPr lang="el-GR" sz="2000" b="1" dirty="0">
                <a:latin typeface="Garamond" pitchFamily="18" charset="0"/>
              </a:rPr>
            </a:br>
            <a:br>
              <a:rPr lang="el-GR" sz="2000" dirty="0"/>
            </a:br>
            <a:br>
              <a:rPr lang="el-GR" sz="2000" dirty="0"/>
            </a:br>
            <a:br>
              <a:rPr lang="el-GR" sz="2000" dirty="0"/>
            </a:br>
            <a:br>
              <a:rPr lang="el-GR" sz="2000" b="1" dirty="0">
                <a:latin typeface="Garamond" pitchFamily="18" charset="0"/>
              </a:rPr>
            </a:br>
            <a:endParaRPr lang="el-GR" sz="2000" b="1" dirty="0">
              <a:latin typeface="Garamond" pitchFamily="18" charset="0"/>
            </a:endParaRPr>
          </a:p>
        </p:txBody>
      </p:sp>
    </p:spTree>
  </p:cSld>
  <p:clrMapOvr>
    <a:masterClrMapping/>
  </p:clrMapOvr>
  <p:transition>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tx2">
              <a:lumMod val="75000"/>
            </a:schemeClr>
          </a:solidFill>
        </p:spPr>
        <p:txBody>
          <a:bodyPr>
            <a:normAutofit fontScale="90000"/>
          </a:bodyPr>
          <a:lstStyle/>
          <a:p>
            <a:br>
              <a:rPr lang="el-GR" sz="2200" b="1" dirty="0">
                <a:latin typeface="Garamond" pitchFamily="18" charset="0"/>
              </a:rPr>
            </a:br>
            <a:br>
              <a:rPr lang="el-GR" sz="2200" b="1" dirty="0">
                <a:latin typeface="Garamond" pitchFamily="18" charset="0"/>
              </a:rPr>
            </a:br>
            <a:br>
              <a:rPr lang="el-GR" sz="2200" b="1" dirty="0">
                <a:latin typeface="Garamond" pitchFamily="18" charset="0"/>
              </a:rPr>
            </a:br>
            <a:r>
              <a:rPr lang="el-GR" sz="2700" b="1" dirty="0">
                <a:solidFill>
                  <a:schemeClr val="bg1"/>
                </a:solidFill>
                <a:latin typeface="Garamond" pitchFamily="18" charset="0"/>
              </a:rPr>
              <a:t>Μπορεί να έρθει η ημέρα που η υπόλοιπη ζωική δημιουργία θα αποκτήσει δικαιώματα που δεν θα μπορούν να της αφαιρεθούν παρά από ένα τυραννικό χέρι. Οι Γάλλοι έχουν ήδη ανακαλύψει ότι η μελανότητα του δέρματος δεν είναι λόγος για να αφεθεί ένας άνθρωπος …στις ορέξεις ενός βασανιστή. Μπορεί να έρθει η ημέρα που θα αναγνωριστεί ότι ο αριθμός των ποδιών, η </a:t>
            </a:r>
            <a:r>
              <a:rPr lang="el-GR" sz="2700" b="1" dirty="0" err="1">
                <a:solidFill>
                  <a:schemeClr val="bg1"/>
                </a:solidFill>
                <a:latin typeface="Garamond" pitchFamily="18" charset="0"/>
              </a:rPr>
              <a:t>τριχοφυία</a:t>
            </a:r>
            <a:r>
              <a:rPr lang="el-GR" sz="2700" b="1" dirty="0">
                <a:solidFill>
                  <a:schemeClr val="bg1"/>
                </a:solidFill>
                <a:latin typeface="Garamond" pitchFamily="18" charset="0"/>
              </a:rPr>
              <a:t> του δέρματος ή η κατάληξη του ιερού οστού αποτελούν εξίσου ανεπαρκείς λόγους για να αφήσουμε ένα ον που αισθάνεται να έχει την ίδια μοίρα. Υπάρχει κάποιο άλλο στοιχείο για το οποίο θα πρέπει να χαράξουμε μιαν απαραβίαστη γραμμή; Μήπως αυτό είναι η ιδιότητα του λόγου ή, ίσως, της ομιλίας; Ένα ανεπτυγμένο άλογο ή ένας σκύλος είναι ασύγκριτα πιο έλλογα και πιο συζητήσιμα ζώα από ένα βρέφος μίας ημέρας, μίας εβδομάδας ή ενός μηνός. Αλλά, ακόμα κι αν δεν είναι έτσι, τι αλλάζει; Το ερώτημα δεν είναι «μπορούν να συλλογίζονται»; Ούτε «μπορούν να μιλούν»; Αλλά, «μπορούν να υποφέρουν»;</a:t>
            </a:r>
            <a:br>
              <a:rPr lang="el-GR" sz="2200" b="1" dirty="0">
                <a:solidFill>
                  <a:schemeClr val="bg1"/>
                </a:solidFill>
                <a:latin typeface="Garamond" pitchFamily="18" charset="0"/>
              </a:rPr>
            </a:br>
            <a:br>
              <a:rPr lang="el-GR" sz="2200" b="1" dirty="0">
                <a:solidFill>
                  <a:schemeClr val="bg1"/>
                </a:solidFill>
                <a:latin typeface="Garamond" pitchFamily="18" charset="0"/>
              </a:rPr>
            </a:br>
            <a:br>
              <a:rPr lang="el-GR" sz="2200" b="1" dirty="0">
                <a:solidFill>
                  <a:schemeClr val="bg1"/>
                </a:solidFill>
                <a:latin typeface="Garamond" pitchFamily="18" charset="0"/>
              </a:rPr>
            </a:br>
            <a:r>
              <a:rPr lang="fr-FR" sz="2000" b="1" dirty="0">
                <a:solidFill>
                  <a:schemeClr val="bg1"/>
                </a:solidFill>
                <a:latin typeface="Garamond" pitchFamily="18" charset="0"/>
              </a:rPr>
              <a:t>Jeremy Bentham</a:t>
            </a:r>
            <a:r>
              <a:rPr lang="el-GR" sz="2000" b="1" dirty="0">
                <a:solidFill>
                  <a:schemeClr val="bg1"/>
                </a:solidFill>
                <a:latin typeface="Garamond" pitchFamily="18" charset="0"/>
              </a:rPr>
              <a:t>:  </a:t>
            </a:r>
            <a:r>
              <a:rPr lang="fr-FR" sz="2000" b="1" i="1" dirty="0">
                <a:solidFill>
                  <a:schemeClr val="bg1"/>
                </a:solidFill>
                <a:latin typeface="Garamond" pitchFamily="18" charset="0"/>
              </a:rPr>
              <a:t>An Introduction</a:t>
            </a:r>
            <a:r>
              <a:rPr lang="el-GR" sz="2000" b="1" i="1" dirty="0">
                <a:solidFill>
                  <a:schemeClr val="bg1"/>
                </a:solidFill>
                <a:latin typeface="Garamond" pitchFamily="18" charset="0"/>
              </a:rPr>
              <a:t> </a:t>
            </a:r>
            <a:r>
              <a:rPr lang="fr-FR" sz="2000" b="1" i="1" dirty="0">
                <a:solidFill>
                  <a:schemeClr val="bg1"/>
                </a:solidFill>
                <a:latin typeface="Garamond" pitchFamily="18" charset="0"/>
              </a:rPr>
              <a:t>to the</a:t>
            </a:r>
            <a:r>
              <a:rPr lang="el-GR" sz="2000" b="1" i="1" dirty="0">
                <a:solidFill>
                  <a:schemeClr val="bg1"/>
                </a:solidFill>
                <a:latin typeface="Garamond" pitchFamily="18" charset="0"/>
              </a:rPr>
              <a:t> </a:t>
            </a:r>
            <a:r>
              <a:rPr lang="fr-FR" sz="2000" b="1" i="1" dirty="0" err="1">
                <a:solidFill>
                  <a:schemeClr val="bg1"/>
                </a:solidFill>
                <a:latin typeface="Garamond" pitchFamily="18" charset="0"/>
              </a:rPr>
              <a:t>Principles</a:t>
            </a:r>
            <a:r>
              <a:rPr lang="fr-FR" sz="2000" b="1" i="1" dirty="0">
                <a:solidFill>
                  <a:schemeClr val="bg1"/>
                </a:solidFill>
                <a:latin typeface="Garamond" pitchFamily="18" charset="0"/>
              </a:rPr>
              <a:t> of Morals and</a:t>
            </a:r>
            <a:r>
              <a:rPr lang="el-GR" sz="2000" b="1" i="1" dirty="0">
                <a:solidFill>
                  <a:schemeClr val="bg1"/>
                </a:solidFill>
                <a:latin typeface="Garamond" pitchFamily="18" charset="0"/>
              </a:rPr>
              <a:t> </a:t>
            </a:r>
            <a:r>
              <a:rPr lang="fr-FR" sz="2000" b="1" i="1" dirty="0" err="1">
                <a:solidFill>
                  <a:schemeClr val="bg1"/>
                </a:solidFill>
                <a:latin typeface="Garamond" pitchFamily="18" charset="0"/>
              </a:rPr>
              <a:t>Legislation</a:t>
            </a:r>
            <a:r>
              <a:rPr lang="el-GR" sz="2000" b="1" dirty="0">
                <a:solidFill>
                  <a:schemeClr val="bg1"/>
                </a:solidFill>
                <a:latin typeface="Garamond" pitchFamily="18" charset="0"/>
              </a:rPr>
              <a:t>, 1781.</a:t>
            </a:r>
            <a:r>
              <a:rPr lang="el-GR" sz="2200" b="1" dirty="0">
                <a:solidFill>
                  <a:schemeClr val="bg1"/>
                </a:solidFill>
                <a:latin typeface="Garamond" pitchFamily="18" charset="0"/>
              </a:rPr>
              <a:t> </a:t>
            </a:r>
            <a:br>
              <a:rPr lang="el-GR" sz="2000" b="1" dirty="0">
                <a:latin typeface="Garamond" pitchFamily="18" charset="0"/>
              </a:rPr>
            </a:br>
            <a:br>
              <a:rPr lang="el-GR" sz="2000" dirty="0"/>
            </a:br>
            <a:br>
              <a:rPr lang="el-GR" sz="2000" dirty="0"/>
            </a:br>
            <a:br>
              <a:rPr lang="el-GR" sz="2000" dirty="0"/>
            </a:br>
            <a:br>
              <a:rPr lang="el-GR" sz="2000" b="1" dirty="0">
                <a:latin typeface="Garamond" pitchFamily="18" charset="0"/>
              </a:rPr>
            </a:br>
            <a:endParaRPr lang="el-GR" sz="2000" b="1" dirty="0">
              <a:latin typeface="Garamond" pitchFamily="18" charset="0"/>
            </a:endParaRPr>
          </a:p>
        </p:txBody>
      </p:sp>
    </p:spTree>
  </p:cSld>
  <p:clrMapOvr>
    <a:masterClrMapping/>
  </p:clrMapOvr>
  <p:transition>
    <p:wedg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109737" y="-64532"/>
            <a:ext cx="9439315" cy="6124754"/>
          </a:xfrm>
          <a:prstGeom prst="rect">
            <a:avLst/>
          </a:prstGeom>
          <a:noFill/>
        </p:spPr>
        <p:txBody>
          <a:bodyPr wrap="none" rtlCol="0">
            <a:spAutoFit/>
          </a:bodyPr>
          <a:lstStyle/>
          <a:p>
            <a:r>
              <a:rPr lang="el-GR" sz="2000" b="1" dirty="0">
                <a:solidFill>
                  <a:srgbClr val="FFFF00"/>
                </a:solidFill>
                <a:latin typeface="Garamond" pitchFamily="18" charset="0"/>
              </a:rPr>
              <a:t>Η καταφατική απάντηση, που δίνει σαφώς και ο </a:t>
            </a:r>
            <a:r>
              <a:rPr lang="en-US" sz="2000" b="1" dirty="0">
                <a:solidFill>
                  <a:srgbClr val="FFFF00"/>
                </a:solidFill>
                <a:latin typeface="Garamond" pitchFamily="18" charset="0"/>
              </a:rPr>
              <a:t>Derrida</a:t>
            </a:r>
            <a:r>
              <a:rPr lang="el-GR" sz="2000" b="1" dirty="0">
                <a:solidFill>
                  <a:srgbClr val="FFFF00"/>
                </a:solidFill>
                <a:latin typeface="Garamond" pitchFamily="18" charset="0"/>
              </a:rPr>
              <a:t>, θα μπορούσε να είναι η αφετηρία </a:t>
            </a:r>
          </a:p>
          <a:p>
            <a:endParaRPr lang="el-GR" sz="2000" b="1" dirty="0">
              <a:solidFill>
                <a:srgbClr val="FFFF00"/>
              </a:solidFill>
              <a:latin typeface="Garamond" pitchFamily="18" charset="0"/>
            </a:endParaRPr>
          </a:p>
          <a:p>
            <a:r>
              <a:rPr lang="el-GR" sz="2000" b="1" dirty="0">
                <a:solidFill>
                  <a:srgbClr val="FFFF00"/>
                </a:solidFill>
                <a:latin typeface="Garamond" pitchFamily="18" charset="0"/>
              </a:rPr>
              <a:t>«για τον πιο ριζικό τρόπο να σκεφτούμε την </a:t>
            </a:r>
          </a:p>
          <a:p>
            <a:r>
              <a:rPr lang="el-GR" sz="2000" b="1" dirty="0">
                <a:solidFill>
                  <a:srgbClr val="FFFF00"/>
                </a:solidFill>
                <a:latin typeface="Garamond" pitchFamily="18" charset="0"/>
              </a:rPr>
              <a:t>περατότητα που μοιραζόμαστε με τα ζώα, </a:t>
            </a:r>
          </a:p>
          <a:p>
            <a:r>
              <a:rPr lang="el-GR" sz="2000" b="1" dirty="0">
                <a:solidFill>
                  <a:srgbClr val="FFFF00"/>
                </a:solidFill>
                <a:latin typeface="Garamond" pitchFamily="18" charset="0"/>
              </a:rPr>
              <a:t>τη θνητότητα που ανήκει στην περατότητα της </a:t>
            </a:r>
          </a:p>
          <a:p>
            <a:r>
              <a:rPr lang="el-GR" sz="2000" b="1" dirty="0">
                <a:solidFill>
                  <a:srgbClr val="FFFF00"/>
                </a:solidFill>
                <a:latin typeface="Garamond" pitchFamily="18" charset="0"/>
              </a:rPr>
              <a:t>ίδιας της ζωής, στη συμπάθεια, […] στην </a:t>
            </a:r>
          </a:p>
          <a:p>
            <a:r>
              <a:rPr lang="el-GR" sz="2000" b="1" dirty="0">
                <a:solidFill>
                  <a:srgbClr val="FFFF00"/>
                </a:solidFill>
                <a:latin typeface="Garamond" pitchFamily="18" charset="0"/>
              </a:rPr>
              <a:t>αγωνία γι’ αυτήν την τρωτότητα και στην </a:t>
            </a:r>
          </a:p>
          <a:p>
            <a:r>
              <a:rPr lang="el-GR" sz="2000" b="1" dirty="0">
                <a:solidFill>
                  <a:srgbClr val="FFFF00"/>
                </a:solidFill>
                <a:latin typeface="Garamond" pitchFamily="18" charset="0"/>
              </a:rPr>
              <a:t>τρωτότητα αυτής της αγωνίας».</a:t>
            </a:r>
            <a:endParaRPr lang="en-US" sz="2000" b="1" dirty="0">
              <a:solidFill>
                <a:srgbClr val="FFFF00"/>
              </a:solidFill>
              <a:latin typeface="Garamond" pitchFamily="18" charset="0"/>
            </a:endParaRPr>
          </a:p>
          <a:p>
            <a:endParaRPr lang="en-US" sz="2000" b="1" dirty="0">
              <a:solidFill>
                <a:srgbClr val="FFFF00"/>
              </a:solidFill>
              <a:latin typeface="Garamond" pitchFamily="18" charset="0"/>
            </a:endParaRPr>
          </a:p>
          <a:p>
            <a:endParaRPr lang="en-US" sz="2000" b="1" dirty="0">
              <a:solidFill>
                <a:srgbClr val="FFFF00"/>
              </a:solidFill>
              <a:latin typeface="Garamond" pitchFamily="18" charset="0"/>
            </a:endParaRPr>
          </a:p>
          <a:p>
            <a:endParaRPr lang="en-US" sz="2000" b="1" dirty="0">
              <a:solidFill>
                <a:srgbClr val="FFFF00"/>
              </a:solidFill>
              <a:latin typeface="Garamond" pitchFamily="18" charset="0"/>
            </a:endParaRPr>
          </a:p>
          <a:p>
            <a:endParaRPr lang="en-US"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n-US" sz="2000" b="1" dirty="0">
              <a:solidFill>
                <a:srgbClr val="FFFF00"/>
              </a:solidFill>
              <a:latin typeface="Garamond" pitchFamily="18" charset="0"/>
            </a:endParaRPr>
          </a:p>
          <a:p>
            <a:r>
              <a:rPr lang="fr-FR" sz="1600" b="1" dirty="0">
                <a:solidFill>
                  <a:srgbClr val="FFFF00"/>
                </a:solidFill>
                <a:latin typeface="Garamond" pitchFamily="18" charset="0"/>
              </a:rPr>
              <a:t>Jacques Derrida: </a:t>
            </a:r>
            <a:r>
              <a:rPr lang="fr-FR" sz="1600" b="1" i="1" dirty="0">
                <a:solidFill>
                  <a:srgbClr val="FFFF00"/>
                </a:solidFill>
                <a:latin typeface="Garamond" pitchFamily="18" charset="0"/>
              </a:rPr>
              <a:t>L’animal que donc je suis</a:t>
            </a:r>
            <a:r>
              <a:rPr lang="fr-FR" sz="1600" b="1" dirty="0">
                <a:solidFill>
                  <a:srgbClr val="FFFF00"/>
                </a:solidFill>
                <a:latin typeface="Garamond" pitchFamily="18" charset="0"/>
              </a:rPr>
              <a:t>, </a:t>
            </a:r>
          </a:p>
          <a:p>
            <a:r>
              <a:rPr lang="fr-FR" sz="1600" b="1" dirty="0">
                <a:solidFill>
                  <a:srgbClr val="FFFF00"/>
                </a:solidFill>
                <a:latin typeface="Garamond" pitchFamily="18" charset="0"/>
              </a:rPr>
              <a:t>Galilée, Paris 2006, </a:t>
            </a:r>
            <a:r>
              <a:rPr lang="el-GR" sz="1600" b="1" dirty="0">
                <a:solidFill>
                  <a:srgbClr val="FFFF00"/>
                </a:solidFill>
                <a:latin typeface="Garamond" pitchFamily="18" charset="0"/>
              </a:rPr>
              <a:t>σ</a:t>
            </a:r>
            <a:r>
              <a:rPr lang="fr-FR" sz="1600" b="1" dirty="0">
                <a:solidFill>
                  <a:srgbClr val="FFFF00"/>
                </a:solidFill>
                <a:latin typeface="Garamond" pitchFamily="18" charset="0"/>
              </a:rPr>
              <a:t>. 4</a:t>
            </a:r>
            <a:r>
              <a:rPr lang="el-GR" sz="1600" b="1" dirty="0">
                <a:solidFill>
                  <a:srgbClr val="FFFF00"/>
                </a:solidFill>
                <a:latin typeface="Garamond" pitchFamily="18" charset="0"/>
              </a:rPr>
              <a:t>9</a:t>
            </a:r>
            <a:r>
              <a:rPr lang="fr-FR" sz="1600" b="1" dirty="0">
                <a:solidFill>
                  <a:srgbClr val="FFFF00"/>
                </a:solidFill>
                <a:latin typeface="Garamond" pitchFamily="18" charset="0"/>
              </a:rPr>
              <a:t>.</a:t>
            </a:r>
            <a:endParaRPr lang="el-GR" sz="1600" b="1" dirty="0">
              <a:solidFill>
                <a:srgbClr val="FFFF00"/>
              </a:solidFill>
              <a:latin typeface="Garamond" pitchFamily="18" charset="0"/>
            </a:endParaRPr>
          </a:p>
        </p:txBody>
      </p:sp>
    </p:spTree>
  </p:cSld>
  <p:clrMapOvr>
    <a:masterClrMapping/>
  </p:clrMapOvr>
  <p:transition>
    <p:wedg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2"/>
          </a:solidFill>
        </p:spPr>
        <p:txBody>
          <a:bodyPr>
            <a:normAutofit fontScale="90000"/>
          </a:bodyPr>
          <a:lstStyle/>
          <a:p>
            <a:pPr>
              <a:lnSpc>
                <a:spcPct val="150000"/>
              </a:lnSpc>
            </a:pPr>
            <a:br>
              <a:rPr lang="el-GR" sz="2200" b="1" dirty="0">
                <a:latin typeface="Garamond" pitchFamily="18" charset="0"/>
              </a:rPr>
            </a:br>
            <a:br>
              <a:rPr lang="el-GR" sz="2200" b="1" dirty="0">
                <a:latin typeface="Garamond" pitchFamily="18" charset="0"/>
              </a:rPr>
            </a:br>
            <a:br>
              <a:rPr lang="el-GR" sz="2200" b="1" dirty="0">
                <a:latin typeface="Garamond" pitchFamily="18" charset="0"/>
              </a:rPr>
            </a:br>
            <a:r>
              <a:rPr lang="el-GR" sz="2000" b="1" dirty="0">
                <a:latin typeface="Garamond" pitchFamily="18" charset="0"/>
              </a:rPr>
              <a:t>Η σκέψη του </a:t>
            </a:r>
            <a:r>
              <a:rPr lang="el-GR" sz="2000" b="1" dirty="0" err="1">
                <a:latin typeface="Garamond" pitchFamily="18" charset="0"/>
              </a:rPr>
              <a:t>συνείναι</a:t>
            </a:r>
            <a:r>
              <a:rPr lang="el-GR" sz="2000" b="1" dirty="0">
                <a:latin typeface="Garamond" pitchFamily="18" charset="0"/>
              </a:rPr>
              <a:t> μπορεί να ξεκινήσει και από τη γάτα του </a:t>
            </a:r>
            <a:r>
              <a:rPr lang="en-US" sz="2000" b="1" dirty="0">
                <a:latin typeface="Garamond" pitchFamily="18" charset="0"/>
              </a:rPr>
              <a:t>Martin Buber,</a:t>
            </a:r>
            <a:r>
              <a:rPr lang="el-GR" sz="2000" b="1" dirty="0">
                <a:latin typeface="Garamond" pitchFamily="18" charset="0"/>
              </a:rPr>
              <a:t> που μιλάει τη μείζονα γλώσσα του βλέμματος. Το βλέμμα που ρωτάει τον φιλόσοφο: «Είναι δυνατόν να απευθύνεσαι σε εμένα»; «Υπάρχω εγώ»; Το «εγώ» είναι στο ερώτημα αυτό η παράφραση μιας λέξης που μας λείπει και που θα προσδιόριζε έναν «εαυτό» χωρίς το γλωσσολογικό και λογικό «εγώ». Ανάμεσα λοιπόν στον εαυτό-χωρίς-«εγώ», που είναι το μη ανθρώπινο ζώο και στον εαυτό που πνίγεται έως τώρα στο «εγώ», που είναι το ανθρώπινο ζώο, η σκέψη του </a:t>
            </a:r>
            <a:r>
              <a:rPr lang="el-GR" sz="2000" b="1" dirty="0" err="1">
                <a:latin typeface="Garamond" pitchFamily="18" charset="0"/>
              </a:rPr>
              <a:t>συνείναι</a:t>
            </a:r>
            <a:r>
              <a:rPr lang="el-GR" sz="2000" b="1" dirty="0">
                <a:latin typeface="Garamond" pitchFamily="18" charset="0"/>
              </a:rPr>
              <a:t> δεν θα αναζητήσει σχέσεις ταυτότητας ή διαφοράς, αλλά το βίωμα της </a:t>
            </a:r>
            <a:r>
              <a:rPr lang="el-GR" sz="2000" b="1" dirty="0" err="1">
                <a:latin typeface="Garamond" pitchFamily="18" charset="0"/>
              </a:rPr>
              <a:t>οριοφιλίας</a:t>
            </a:r>
            <a:r>
              <a:rPr lang="el-GR" sz="2000" b="1" dirty="0">
                <a:latin typeface="Garamond" pitchFamily="18" charset="0"/>
              </a:rPr>
              <a:t>, της φιλοξενίας του ριζικά ξένου εαυτού που με πλησιάζει σιωπηλός και με κοιτά βαθιά στα μάτια. </a:t>
            </a:r>
            <a:br>
              <a:rPr lang="el-GR" sz="2000" b="1" dirty="0">
                <a:latin typeface="Garamond" pitchFamily="18" charset="0"/>
              </a:rPr>
            </a:br>
            <a:br>
              <a:rPr lang="el-GR" sz="2000" b="1" dirty="0">
                <a:latin typeface="Garamond" pitchFamily="18" charset="0"/>
              </a:rPr>
            </a:br>
            <a:r>
              <a:rPr lang="fr-FR" sz="2000" b="1" dirty="0">
                <a:solidFill>
                  <a:srgbClr val="C00000"/>
                </a:solidFill>
                <a:latin typeface="Garamond" pitchFamily="18" charset="0"/>
              </a:rPr>
              <a:t>Martin Buber: </a:t>
            </a:r>
            <a:r>
              <a:rPr lang="fr-FR" sz="2000" b="1" i="1" dirty="0">
                <a:solidFill>
                  <a:srgbClr val="C00000"/>
                </a:solidFill>
                <a:latin typeface="Garamond" pitchFamily="18" charset="0"/>
              </a:rPr>
              <a:t>Je et Tu</a:t>
            </a:r>
            <a:r>
              <a:rPr lang="fr-FR" sz="2000" b="1" dirty="0">
                <a:solidFill>
                  <a:srgbClr val="C00000"/>
                </a:solidFill>
                <a:latin typeface="Garamond" pitchFamily="18" charset="0"/>
              </a:rPr>
              <a:t>, Aubier, Paris 1969, </a:t>
            </a:r>
            <a:r>
              <a:rPr lang="el-GR" sz="2000" b="1" dirty="0" err="1">
                <a:solidFill>
                  <a:srgbClr val="C00000"/>
                </a:solidFill>
                <a:latin typeface="Garamond" pitchFamily="18" charset="0"/>
              </a:rPr>
              <a:t>σσ</a:t>
            </a:r>
            <a:r>
              <a:rPr lang="fr-FR" sz="2000" b="1" dirty="0">
                <a:solidFill>
                  <a:srgbClr val="C00000"/>
                </a:solidFill>
                <a:latin typeface="Garamond" pitchFamily="18" charset="0"/>
              </a:rPr>
              <a:t>. 142-143.</a:t>
            </a:r>
            <a:br>
              <a:rPr lang="el-GR" sz="2000" b="1" dirty="0">
                <a:solidFill>
                  <a:srgbClr val="C00000"/>
                </a:solidFill>
                <a:latin typeface="Garamond" pitchFamily="18" charset="0"/>
              </a:rPr>
            </a:br>
            <a:br>
              <a:rPr lang="el-GR" sz="2000" b="1" dirty="0">
                <a:latin typeface="Garamond" pitchFamily="18" charset="0"/>
              </a:rPr>
            </a:br>
            <a:br>
              <a:rPr lang="el-GR" sz="2000" dirty="0"/>
            </a:br>
            <a:br>
              <a:rPr lang="el-GR" sz="2000" dirty="0"/>
            </a:br>
            <a:br>
              <a:rPr lang="el-GR" sz="2000" dirty="0"/>
            </a:br>
            <a:br>
              <a:rPr lang="el-GR" sz="2000" b="1" dirty="0">
                <a:latin typeface="Garamond" pitchFamily="18" charset="0"/>
              </a:rPr>
            </a:br>
            <a:endParaRPr lang="el-GR" sz="2000" b="1" dirty="0">
              <a:latin typeface="Garamond" pitchFamily="18" charset="0"/>
            </a:endParaRPr>
          </a:p>
        </p:txBody>
      </p:sp>
    </p:spTree>
  </p:cSld>
  <p:clrMapOvr>
    <a:masterClrMapping/>
  </p:clrMapOvr>
  <p:transition>
    <p:wedg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8186857"/>
          </a:xfrm>
          <a:prstGeom prst="rect">
            <a:avLst/>
          </a:prstGeom>
          <a:solidFill>
            <a:schemeClr val="bg2"/>
          </a:solidFill>
          <a:ln>
            <a:solidFill>
              <a:srgbClr val="C00000"/>
            </a:solidFill>
          </a:ln>
        </p:spPr>
        <p:txBody>
          <a:bodyPr wrap="square" rtlCol="0">
            <a:spAutoFit/>
          </a:bodyPr>
          <a:lstStyle/>
          <a:p>
            <a:r>
              <a:rPr lang="el-GR" sz="2800" b="1" dirty="0">
                <a:solidFill>
                  <a:srgbClr val="C00000"/>
                </a:solidFill>
                <a:latin typeface="Garamond" pitchFamily="18" charset="0"/>
              </a:rPr>
              <a:t>		Ενδεικτική Βιβλιογραφία</a:t>
            </a:r>
          </a:p>
          <a:p>
            <a:endParaRPr lang="el-GR" sz="2000" b="1" dirty="0">
              <a:latin typeface="Garamond" pitchFamily="18" charset="0"/>
            </a:endParaRPr>
          </a:p>
          <a:p>
            <a:r>
              <a:rPr lang="en-US" sz="2000" b="1" dirty="0" err="1">
                <a:solidFill>
                  <a:srgbClr val="C00000"/>
                </a:solidFill>
                <a:latin typeface="Garamond" pitchFamily="18" charset="0"/>
              </a:rPr>
              <a:t>Aaltola</a:t>
            </a:r>
            <a:r>
              <a:rPr lang="en-US" sz="2000" b="1" dirty="0">
                <a:solidFill>
                  <a:srgbClr val="C00000"/>
                </a:solidFill>
                <a:latin typeface="Garamond" pitchFamily="18" charset="0"/>
              </a:rPr>
              <a:t> Elisa</a:t>
            </a:r>
            <a:r>
              <a:rPr lang="en-US" sz="2000" b="1" dirty="0">
                <a:latin typeface="Garamond" pitchFamily="18" charset="0"/>
              </a:rPr>
              <a:t>: </a:t>
            </a:r>
            <a:r>
              <a:rPr lang="en-US" sz="2000" b="1" i="1" dirty="0">
                <a:latin typeface="Garamond" pitchFamily="18" charset="0"/>
              </a:rPr>
              <a:t>Animal Suffering: Philosophy and Culture</a:t>
            </a:r>
            <a:r>
              <a:rPr lang="en-US" sz="2000" b="1" dirty="0">
                <a:latin typeface="Garamond" pitchFamily="18" charset="0"/>
              </a:rPr>
              <a:t>, Palgrave</a:t>
            </a:r>
            <a:r>
              <a:rPr lang="el-GR" sz="2000" b="1" dirty="0">
                <a:latin typeface="Garamond" pitchFamily="18" charset="0"/>
              </a:rPr>
              <a:t> </a:t>
            </a:r>
            <a:r>
              <a:rPr lang="en-US" sz="2000" b="1" dirty="0">
                <a:latin typeface="Garamond" pitchFamily="18" charset="0"/>
              </a:rPr>
              <a:t>Macmillan,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Basingstoke</a:t>
            </a:r>
            <a:r>
              <a:rPr lang="el-GR" sz="2000" b="1" dirty="0">
                <a:latin typeface="Garamond" pitchFamily="18" charset="0"/>
              </a:rPr>
              <a:t>, </a:t>
            </a:r>
            <a:r>
              <a:rPr lang="en-US" sz="2000" b="1" dirty="0">
                <a:latin typeface="Garamond" pitchFamily="18" charset="0"/>
              </a:rPr>
              <a:t>Hampshire 2012.</a:t>
            </a:r>
            <a:endParaRPr lang="el-GR" sz="2000" b="1" dirty="0">
              <a:latin typeface="Garamond" pitchFamily="18" charset="0"/>
            </a:endParaRPr>
          </a:p>
          <a:p>
            <a:r>
              <a:rPr lang="en-US" sz="2000" b="1" dirty="0" err="1">
                <a:solidFill>
                  <a:srgbClr val="C00000"/>
                </a:solidFill>
                <a:latin typeface="Garamond" pitchFamily="18" charset="0"/>
              </a:rPr>
              <a:t>Adorno</a:t>
            </a:r>
            <a:r>
              <a:rPr lang="en-US" sz="2000" b="1" dirty="0">
                <a:solidFill>
                  <a:srgbClr val="C00000"/>
                </a:solidFill>
                <a:latin typeface="Garamond" pitchFamily="18" charset="0"/>
              </a:rPr>
              <a:t> Theodor</a:t>
            </a:r>
            <a:r>
              <a:rPr lang="en-US" sz="2000" b="1" dirty="0">
                <a:latin typeface="Garamond" pitchFamily="18" charset="0"/>
              </a:rPr>
              <a:t>: </a:t>
            </a:r>
            <a:r>
              <a:rPr lang="en-US" sz="2000" b="1" i="1" dirty="0">
                <a:latin typeface="Garamond" pitchFamily="18" charset="0"/>
              </a:rPr>
              <a:t>Minima </a:t>
            </a:r>
            <a:r>
              <a:rPr lang="en-US" sz="2000" b="1" i="1" dirty="0" err="1">
                <a:latin typeface="Garamond" pitchFamily="18" charset="0"/>
              </a:rPr>
              <a:t>Moralia</a:t>
            </a:r>
            <a:r>
              <a:rPr lang="en-US" sz="2000" b="1" dirty="0">
                <a:latin typeface="Garamond" pitchFamily="18" charset="0"/>
              </a:rPr>
              <a:t>, </a:t>
            </a:r>
            <a:r>
              <a:rPr lang="el-GR" sz="2000" b="1" dirty="0">
                <a:latin typeface="Garamond" pitchFamily="18" charset="0"/>
              </a:rPr>
              <a:t>Αλεξάνδρεια</a:t>
            </a:r>
            <a:r>
              <a:rPr lang="en-US" sz="2000" b="1" dirty="0">
                <a:latin typeface="Garamond" pitchFamily="18" charset="0"/>
              </a:rPr>
              <a:t>, </a:t>
            </a:r>
            <a:r>
              <a:rPr lang="el-GR" sz="2000" b="1" dirty="0">
                <a:latin typeface="Garamond" pitchFamily="18" charset="0"/>
              </a:rPr>
              <a:t>Αθήνα</a:t>
            </a:r>
            <a:r>
              <a:rPr lang="en-US" sz="2000" b="1" dirty="0">
                <a:latin typeface="Garamond" pitchFamily="18" charset="0"/>
              </a:rPr>
              <a:t> 1990.</a:t>
            </a:r>
            <a:endParaRPr lang="el-GR" sz="2000" b="1" dirty="0">
              <a:latin typeface="Garamond" pitchFamily="18" charset="0"/>
            </a:endParaRPr>
          </a:p>
          <a:p>
            <a:r>
              <a:rPr lang="fr-FR" sz="2000" b="1" dirty="0" err="1">
                <a:solidFill>
                  <a:srgbClr val="C00000"/>
                </a:solidFill>
                <a:latin typeface="Garamond" pitchFamily="18" charset="0"/>
              </a:rPr>
              <a:t>Afeissa</a:t>
            </a:r>
            <a:r>
              <a:rPr lang="fr-FR" sz="2000" b="1" dirty="0">
                <a:solidFill>
                  <a:srgbClr val="C00000"/>
                </a:solidFill>
                <a:latin typeface="Garamond" pitchFamily="18" charset="0"/>
              </a:rPr>
              <a:t> H.-S. ─ J.-B. </a:t>
            </a:r>
            <a:r>
              <a:rPr lang="fr-FR" sz="2000" b="1" dirty="0" err="1">
                <a:solidFill>
                  <a:srgbClr val="C00000"/>
                </a:solidFill>
                <a:latin typeface="Garamond" pitchFamily="18" charset="0"/>
              </a:rPr>
              <a:t>Jeangène</a:t>
            </a:r>
            <a:r>
              <a:rPr lang="fr-FR" sz="2000" b="1" dirty="0">
                <a:solidFill>
                  <a:srgbClr val="C00000"/>
                </a:solidFill>
                <a:latin typeface="Garamond" pitchFamily="18" charset="0"/>
              </a:rPr>
              <a:t> </a:t>
            </a:r>
            <a:r>
              <a:rPr lang="fr-FR" sz="2000" b="1" dirty="0" err="1">
                <a:solidFill>
                  <a:srgbClr val="C00000"/>
                </a:solidFill>
                <a:latin typeface="Garamond" pitchFamily="18" charset="0"/>
              </a:rPr>
              <a:t>Vilmer</a:t>
            </a:r>
            <a:r>
              <a:rPr lang="fr-FR" sz="2000" b="1" dirty="0">
                <a:solidFill>
                  <a:srgbClr val="C00000"/>
                </a:solidFill>
                <a:latin typeface="Garamond" pitchFamily="18" charset="0"/>
              </a:rPr>
              <a:t> </a:t>
            </a:r>
            <a:r>
              <a:rPr lang="fr-FR" sz="2000" b="1" dirty="0">
                <a:latin typeface="Garamond" pitchFamily="18" charset="0"/>
              </a:rPr>
              <a:t>(</a:t>
            </a:r>
            <a:r>
              <a:rPr lang="fr-FR" sz="2000" b="1" dirty="0" err="1">
                <a:latin typeface="Garamond" pitchFamily="18" charset="0"/>
              </a:rPr>
              <a:t>dir</a:t>
            </a:r>
            <a:r>
              <a:rPr lang="fr-FR" sz="2000" b="1" dirty="0">
                <a:latin typeface="Garamond" pitchFamily="18" charset="0"/>
              </a:rPr>
              <a:t>.): </a:t>
            </a:r>
            <a:r>
              <a:rPr lang="fr-FR" sz="2000" b="1" i="1" dirty="0">
                <a:latin typeface="Garamond" pitchFamily="18" charset="0"/>
              </a:rPr>
              <a:t>Philosophie animale. Différence, </a:t>
            </a:r>
            <a:endParaRPr lang="el-GR" sz="2000" b="1" i="1" dirty="0">
              <a:latin typeface="Garamond" pitchFamily="18" charset="0"/>
            </a:endParaRPr>
          </a:p>
          <a:p>
            <a:r>
              <a:rPr lang="el-GR" sz="2000" b="1" i="1" dirty="0">
                <a:latin typeface="Garamond" pitchFamily="18" charset="0"/>
              </a:rPr>
              <a:t>                           </a:t>
            </a:r>
            <a:r>
              <a:rPr lang="fr-FR" sz="2000" b="1" i="1" dirty="0">
                <a:latin typeface="Garamond" pitchFamily="18" charset="0"/>
              </a:rPr>
              <a:t>responsabilité et</a:t>
            </a:r>
            <a:r>
              <a:rPr lang="el-GR" sz="2000" b="1" i="1" dirty="0">
                <a:latin typeface="Garamond" pitchFamily="18" charset="0"/>
              </a:rPr>
              <a:t> </a:t>
            </a:r>
            <a:r>
              <a:rPr lang="fr-FR" sz="2000" b="1" i="1" dirty="0">
                <a:latin typeface="Garamond" pitchFamily="18" charset="0"/>
              </a:rPr>
              <a:t>communauté</a:t>
            </a:r>
            <a:r>
              <a:rPr lang="fr-FR" sz="2000" b="1" dirty="0">
                <a:latin typeface="Garamond" pitchFamily="18" charset="0"/>
              </a:rPr>
              <a:t>, </a:t>
            </a:r>
            <a:r>
              <a:rPr lang="fr-FR" sz="2000" b="1" dirty="0" err="1">
                <a:latin typeface="Garamond" pitchFamily="18" charset="0"/>
              </a:rPr>
              <a:t>Vrin</a:t>
            </a:r>
            <a:r>
              <a:rPr lang="fr-FR" sz="2000" b="1" dirty="0">
                <a:latin typeface="Garamond" pitchFamily="18" charset="0"/>
              </a:rPr>
              <a:t>, Paris 2015.</a:t>
            </a:r>
            <a:endParaRPr lang="el-GR" sz="2000" b="1" dirty="0">
              <a:latin typeface="Garamond" pitchFamily="18" charset="0"/>
            </a:endParaRPr>
          </a:p>
          <a:p>
            <a:r>
              <a:rPr lang="fr-FR" sz="2000" b="1" dirty="0" err="1">
                <a:solidFill>
                  <a:srgbClr val="C00000"/>
                </a:solidFill>
                <a:latin typeface="Garamond" pitchFamily="18" charset="0"/>
              </a:rPr>
              <a:t>Agamben</a:t>
            </a:r>
            <a:r>
              <a:rPr lang="fr-FR" sz="2000" b="1" dirty="0">
                <a:solidFill>
                  <a:srgbClr val="C00000"/>
                </a:solidFill>
                <a:latin typeface="Garamond" pitchFamily="18" charset="0"/>
              </a:rPr>
              <a:t> Giorgio</a:t>
            </a:r>
            <a:r>
              <a:rPr lang="fr-FR" sz="2000" b="1" dirty="0">
                <a:latin typeface="Garamond" pitchFamily="18" charset="0"/>
              </a:rPr>
              <a:t>: </a:t>
            </a:r>
            <a:r>
              <a:rPr lang="fr-FR" sz="2000" b="1" i="1" dirty="0">
                <a:latin typeface="Garamond" pitchFamily="18" charset="0"/>
              </a:rPr>
              <a:t>The Open. </a:t>
            </a:r>
            <a:r>
              <a:rPr lang="en-US" sz="2000" b="1" i="1" dirty="0">
                <a:latin typeface="Garamond" pitchFamily="18" charset="0"/>
              </a:rPr>
              <a:t>Man and Animal</a:t>
            </a:r>
            <a:r>
              <a:rPr lang="en-US" sz="2000" b="1" dirty="0">
                <a:latin typeface="Garamond" pitchFamily="18" charset="0"/>
              </a:rPr>
              <a:t>, Stanford University Press,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Stanford,</a:t>
            </a:r>
            <a:r>
              <a:rPr lang="el-GR" sz="2000" b="1" dirty="0">
                <a:latin typeface="Garamond" pitchFamily="18" charset="0"/>
              </a:rPr>
              <a:t> </a:t>
            </a:r>
            <a:r>
              <a:rPr lang="en-US" sz="2000" b="1" dirty="0">
                <a:latin typeface="Garamond" pitchFamily="18" charset="0"/>
              </a:rPr>
              <a:t>California 2004.</a:t>
            </a:r>
            <a:endParaRPr lang="el-GR" sz="2000" b="1" dirty="0">
              <a:latin typeface="Garamond" pitchFamily="18" charset="0"/>
            </a:endParaRPr>
          </a:p>
          <a:p>
            <a:r>
              <a:rPr lang="en-US" sz="2000" b="1" dirty="0">
                <a:latin typeface="Garamond" pitchFamily="18" charset="0"/>
              </a:rPr>
              <a:t>    </a:t>
            </a:r>
            <a:r>
              <a:rPr lang="el-GR" sz="2000" b="1" dirty="0">
                <a:latin typeface="Garamond" pitchFamily="18" charset="0"/>
              </a:rPr>
              <a:t>─  : </a:t>
            </a:r>
            <a:r>
              <a:rPr lang="el-GR" sz="2000" b="1" i="1" dirty="0" err="1">
                <a:latin typeface="Garamond" pitchFamily="18" charset="0"/>
              </a:rPr>
              <a:t>Homo</a:t>
            </a:r>
            <a:r>
              <a:rPr lang="el-GR" sz="2000" b="1" i="1" dirty="0">
                <a:latin typeface="Garamond" pitchFamily="18" charset="0"/>
              </a:rPr>
              <a:t> </a:t>
            </a:r>
            <a:r>
              <a:rPr lang="el-GR" sz="2000" b="1" i="1" dirty="0" err="1">
                <a:latin typeface="Garamond" pitchFamily="18" charset="0"/>
              </a:rPr>
              <a:t>Sacer</a:t>
            </a:r>
            <a:r>
              <a:rPr lang="el-GR" sz="2000" b="1" i="1" dirty="0">
                <a:latin typeface="Garamond" pitchFamily="18" charset="0"/>
              </a:rPr>
              <a:t>: Κυρίαρχη εξουσία και γυμνή ζωή</a:t>
            </a:r>
            <a:r>
              <a:rPr lang="el-GR" sz="2000" b="1" dirty="0">
                <a:latin typeface="Garamond" pitchFamily="18" charset="0"/>
              </a:rPr>
              <a:t>, </a:t>
            </a:r>
            <a:r>
              <a:rPr lang="en-US" sz="2000" b="1" dirty="0" err="1">
                <a:latin typeface="Garamond" pitchFamily="18" charset="0"/>
              </a:rPr>
              <a:t>Scripta</a:t>
            </a:r>
            <a:r>
              <a:rPr lang="el-GR" sz="2000" b="1" dirty="0">
                <a:latin typeface="Garamond" pitchFamily="18" charset="0"/>
              </a:rPr>
              <a:t>, Αθήνα 2005.</a:t>
            </a:r>
          </a:p>
          <a:p>
            <a:r>
              <a:rPr lang="el-GR" sz="2000" b="1" dirty="0">
                <a:latin typeface="Garamond" pitchFamily="18" charset="0"/>
              </a:rPr>
              <a:t>    ─  : </a:t>
            </a:r>
            <a:r>
              <a:rPr lang="el-GR" sz="2000" b="1" i="1" dirty="0">
                <a:latin typeface="Garamond" pitchFamily="18" charset="0"/>
              </a:rPr>
              <a:t>Κατάσταση εξαίρεσης: Όταν η έκτακτη ανάγκη μετατρέπει την εξαίρεση σε </a:t>
            </a:r>
          </a:p>
          <a:p>
            <a:r>
              <a:rPr lang="el-GR" sz="2000" b="1" i="1" dirty="0">
                <a:latin typeface="Garamond" pitchFamily="18" charset="0"/>
              </a:rPr>
              <a:t>           κανόνα</a:t>
            </a:r>
            <a:r>
              <a:rPr lang="el-GR" sz="2000" b="1" dirty="0">
                <a:latin typeface="Garamond" pitchFamily="18" charset="0"/>
              </a:rPr>
              <a:t>, Πατάκης, Αθήνα 2007.</a:t>
            </a:r>
          </a:p>
          <a:p>
            <a:r>
              <a:rPr lang="en-US" sz="2000" b="1" dirty="0">
                <a:solidFill>
                  <a:srgbClr val="C00000"/>
                </a:solidFill>
                <a:latin typeface="Garamond" pitchFamily="18" charset="0"/>
              </a:rPr>
              <a:t>Bentham Jeremy</a:t>
            </a:r>
            <a:r>
              <a:rPr lang="en-US" sz="2000" b="1" dirty="0">
                <a:latin typeface="Garamond" pitchFamily="18" charset="0"/>
              </a:rPr>
              <a:t>: </a:t>
            </a:r>
            <a:r>
              <a:rPr lang="en-US" sz="2000" b="1" i="1" dirty="0">
                <a:latin typeface="Garamond" pitchFamily="18" charset="0"/>
              </a:rPr>
              <a:t>An Introduction to the Principles of Morals and Legislation</a:t>
            </a:r>
            <a:r>
              <a:rPr lang="en-US" sz="2000" b="1" dirty="0">
                <a:latin typeface="Garamond" pitchFamily="18" charset="0"/>
              </a:rPr>
              <a:t>,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University of</a:t>
            </a:r>
            <a:r>
              <a:rPr lang="el-GR" sz="2000" b="1" dirty="0">
                <a:latin typeface="Garamond" pitchFamily="18" charset="0"/>
              </a:rPr>
              <a:t> </a:t>
            </a:r>
            <a:r>
              <a:rPr lang="en-US" sz="2000" b="1" dirty="0">
                <a:latin typeface="Garamond" pitchFamily="18" charset="0"/>
              </a:rPr>
              <a:t>London, The </a:t>
            </a:r>
            <a:r>
              <a:rPr lang="en-US" sz="2000" b="1" dirty="0" err="1">
                <a:latin typeface="Garamond" pitchFamily="18" charset="0"/>
              </a:rPr>
              <a:t>Athlon</a:t>
            </a:r>
            <a:r>
              <a:rPr lang="en-US" sz="2000" b="1" dirty="0">
                <a:latin typeface="Garamond" pitchFamily="18" charset="0"/>
              </a:rPr>
              <a:t> Press, London 1970.</a:t>
            </a:r>
            <a:endParaRPr lang="el-GR" sz="2000" b="1" dirty="0">
              <a:latin typeface="Garamond" pitchFamily="18" charset="0"/>
            </a:endParaRPr>
          </a:p>
          <a:p>
            <a:r>
              <a:rPr lang="en-US" sz="2000" b="1" dirty="0" err="1">
                <a:solidFill>
                  <a:srgbClr val="C00000"/>
                </a:solidFill>
                <a:latin typeface="Garamond" pitchFamily="18" charset="0"/>
              </a:rPr>
              <a:t>Calarco</a:t>
            </a:r>
            <a:r>
              <a:rPr lang="en-US" sz="2000" b="1" dirty="0">
                <a:solidFill>
                  <a:srgbClr val="C00000"/>
                </a:solidFill>
                <a:latin typeface="Garamond" pitchFamily="18" charset="0"/>
              </a:rPr>
              <a:t> Matthew</a:t>
            </a:r>
            <a:r>
              <a:rPr lang="en-US" sz="2000" b="1" dirty="0">
                <a:latin typeface="Garamond" pitchFamily="18" charset="0"/>
              </a:rPr>
              <a:t>: </a:t>
            </a:r>
            <a:r>
              <a:rPr lang="en-US" sz="2000" b="1" i="1" dirty="0">
                <a:latin typeface="Garamond" pitchFamily="18" charset="0"/>
              </a:rPr>
              <a:t>The Question of the Animal From Heidegger to Derrida</a:t>
            </a:r>
            <a:r>
              <a:rPr lang="en-US" sz="2000" b="1" dirty="0">
                <a:latin typeface="Garamond" pitchFamily="18" charset="0"/>
              </a:rPr>
              <a:t>,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Columbia University</a:t>
            </a:r>
            <a:r>
              <a:rPr lang="el-GR" sz="2000" b="1" dirty="0">
                <a:latin typeface="Garamond" pitchFamily="18" charset="0"/>
              </a:rPr>
              <a:t> </a:t>
            </a:r>
            <a:r>
              <a:rPr lang="en-US" sz="2000" b="1" dirty="0">
                <a:latin typeface="Garamond" pitchFamily="18" charset="0"/>
              </a:rPr>
              <a:t>Press, New York 2008.</a:t>
            </a:r>
            <a:endParaRPr lang="el-GR" sz="2000" b="1" dirty="0">
              <a:latin typeface="Garamond" pitchFamily="18" charset="0"/>
            </a:endParaRPr>
          </a:p>
          <a:p>
            <a:r>
              <a:rPr lang="en-US" sz="2000" b="1" dirty="0" err="1">
                <a:solidFill>
                  <a:srgbClr val="C00000"/>
                </a:solidFill>
                <a:latin typeface="Garamond" pitchFamily="18" charset="0"/>
              </a:rPr>
              <a:t>Castellucci</a:t>
            </a:r>
            <a:r>
              <a:rPr lang="en-US" sz="2000" b="1" dirty="0">
                <a:solidFill>
                  <a:srgbClr val="C00000"/>
                </a:solidFill>
                <a:latin typeface="Garamond" pitchFamily="18" charset="0"/>
              </a:rPr>
              <a:t> Romeo</a:t>
            </a:r>
            <a:r>
              <a:rPr lang="en-US" sz="2000" b="1" dirty="0">
                <a:latin typeface="Garamond" pitchFamily="18" charset="0"/>
              </a:rPr>
              <a:t>: «The Animal Being on Stage», </a:t>
            </a:r>
            <a:r>
              <a:rPr lang="en-US" sz="2000" b="1" i="1" dirty="0">
                <a:latin typeface="Garamond" pitchFamily="18" charset="0"/>
              </a:rPr>
              <a:t>Performance Research</a:t>
            </a:r>
            <a:r>
              <a:rPr lang="en-US" sz="2000" b="1" dirty="0">
                <a:latin typeface="Garamond" pitchFamily="18" charset="0"/>
              </a:rPr>
              <a:t> 5:2,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2000, </a:t>
            </a:r>
            <a:r>
              <a:rPr lang="el-GR" sz="2000" b="1" dirty="0" err="1">
                <a:latin typeface="Garamond" pitchFamily="18" charset="0"/>
              </a:rPr>
              <a:t>σσ</a:t>
            </a:r>
            <a:r>
              <a:rPr lang="en-US" sz="2000" b="1" dirty="0">
                <a:latin typeface="Garamond" pitchFamily="18" charset="0"/>
              </a:rPr>
              <a:t>. 23-28.</a:t>
            </a:r>
            <a:endParaRPr lang="el-GR" sz="2000" b="1" dirty="0">
              <a:latin typeface="Garamond" pitchFamily="18" charset="0"/>
            </a:endParaRPr>
          </a:p>
          <a:p>
            <a:r>
              <a:rPr lang="en-US" sz="2000" b="1" dirty="0">
                <a:solidFill>
                  <a:srgbClr val="C00000"/>
                </a:solidFill>
                <a:latin typeface="Garamond" pitchFamily="18" charset="0"/>
              </a:rPr>
              <a:t>Cavell Stanley-Cora Diamond-John McDowell-Ian Hacking-Cary Wolfe</a:t>
            </a:r>
            <a:r>
              <a:rPr lang="en-US" sz="2000" b="1" dirty="0">
                <a:latin typeface="Garamond" pitchFamily="18" charset="0"/>
              </a:rPr>
              <a:t>: </a:t>
            </a:r>
            <a:endParaRPr lang="el-GR" sz="2000" b="1" dirty="0">
              <a:latin typeface="Garamond" pitchFamily="18" charset="0"/>
            </a:endParaRPr>
          </a:p>
          <a:p>
            <a:r>
              <a:rPr lang="el-GR" sz="2000" b="1" i="1" dirty="0">
                <a:latin typeface="Garamond" pitchFamily="18" charset="0"/>
              </a:rPr>
              <a:t>		</a:t>
            </a:r>
            <a:r>
              <a:rPr lang="en-US" sz="2000" b="1" i="1" dirty="0">
                <a:latin typeface="Garamond" pitchFamily="18" charset="0"/>
              </a:rPr>
              <a:t>Philosophy and</a:t>
            </a:r>
            <a:r>
              <a:rPr lang="el-GR" sz="2000" b="1" i="1" dirty="0">
                <a:latin typeface="Garamond" pitchFamily="18" charset="0"/>
              </a:rPr>
              <a:t> </a:t>
            </a:r>
            <a:r>
              <a:rPr lang="en-US" sz="2000" b="1" i="1" dirty="0">
                <a:latin typeface="Garamond" pitchFamily="18" charset="0"/>
              </a:rPr>
              <a:t>Animal Life</a:t>
            </a:r>
            <a:r>
              <a:rPr lang="en-US" sz="2000" b="1" dirty="0">
                <a:latin typeface="Garamond" pitchFamily="18" charset="0"/>
              </a:rPr>
              <a:t>, Columbia University Press, </a:t>
            </a:r>
            <a:endParaRPr lang="el-GR" sz="2000" b="1" dirty="0">
              <a:latin typeface="Garamond" pitchFamily="18" charset="0"/>
            </a:endParaRPr>
          </a:p>
          <a:p>
            <a:r>
              <a:rPr lang="el-GR" sz="2000" b="1" dirty="0">
                <a:latin typeface="Garamond" pitchFamily="18" charset="0"/>
              </a:rPr>
              <a:t>		</a:t>
            </a:r>
            <a:r>
              <a:rPr lang="en-US" sz="2000" b="1" dirty="0">
                <a:latin typeface="Garamond" pitchFamily="18" charset="0"/>
              </a:rPr>
              <a:t>New York 2008.</a:t>
            </a:r>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802410"/>
          </a:xfrm>
          <a:prstGeom prst="rect">
            <a:avLst/>
          </a:prstGeom>
          <a:solidFill>
            <a:schemeClr val="bg2"/>
          </a:solidFill>
        </p:spPr>
        <p:txBody>
          <a:bodyPr wrap="square" rtlCol="0">
            <a:spAutoFit/>
          </a:bodyPr>
          <a:lstStyle/>
          <a:p>
            <a:r>
              <a:rPr lang="el-GR" sz="2800" b="1" dirty="0">
                <a:solidFill>
                  <a:srgbClr val="C00000"/>
                </a:solidFill>
                <a:latin typeface="Garamond" pitchFamily="18" charset="0"/>
              </a:rPr>
              <a:t>		Ενδεικτική Βιβλιογραφία</a:t>
            </a:r>
          </a:p>
          <a:p>
            <a:endParaRPr lang="el-GR" sz="2000" b="1" dirty="0">
              <a:latin typeface="Garamond" pitchFamily="18" charset="0"/>
            </a:endParaRPr>
          </a:p>
          <a:p>
            <a:r>
              <a:rPr lang="en-US" sz="2000" b="1" dirty="0" err="1">
                <a:solidFill>
                  <a:srgbClr val="C00000"/>
                </a:solidFill>
                <a:latin typeface="Garamond" pitchFamily="18" charset="0"/>
              </a:rPr>
              <a:t>Chauduri</a:t>
            </a:r>
            <a:r>
              <a:rPr lang="en-US" sz="2000" b="1" dirty="0">
                <a:solidFill>
                  <a:srgbClr val="C00000"/>
                </a:solidFill>
                <a:latin typeface="Garamond" pitchFamily="18" charset="0"/>
              </a:rPr>
              <a:t> </a:t>
            </a:r>
            <a:r>
              <a:rPr lang="en-US" sz="2000" b="1" dirty="0" err="1">
                <a:solidFill>
                  <a:srgbClr val="C00000"/>
                </a:solidFill>
                <a:latin typeface="Garamond" pitchFamily="18" charset="0"/>
              </a:rPr>
              <a:t>Una</a:t>
            </a:r>
            <a:r>
              <a:rPr lang="en-US" sz="2000" b="1" dirty="0">
                <a:latin typeface="Garamond" pitchFamily="18" charset="0"/>
              </a:rPr>
              <a:t>: «(De)Facing the Animals. </a:t>
            </a:r>
            <a:r>
              <a:rPr lang="en-US" sz="2000" b="1" dirty="0" err="1">
                <a:latin typeface="Garamond" pitchFamily="18" charset="0"/>
              </a:rPr>
              <a:t>Zooësis</a:t>
            </a:r>
            <a:r>
              <a:rPr lang="en-US" sz="2000" b="1" dirty="0">
                <a:latin typeface="Garamond" pitchFamily="18" charset="0"/>
              </a:rPr>
              <a:t> and Performance», </a:t>
            </a:r>
            <a:endParaRPr lang="el-GR" sz="2000" b="1" dirty="0">
              <a:latin typeface="Garamond" pitchFamily="18" charset="0"/>
            </a:endParaRPr>
          </a:p>
          <a:p>
            <a:r>
              <a:rPr lang="el-GR" sz="2000" b="1" i="1" dirty="0">
                <a:latin typeface="Garamond" pitchFamily="18" charset="0"/>
              </a:rPr>
              <a:t>		</a:t>
            </a:r>
            <a:r>
              <a:rPr lang="en-US" sz="2000" b="1" i="1" dirty="0">
                <a:latin typeface="Garamond" pitchFamily="18" charset="0"/>
              </a:rPr>
              <a:t>TDR: The Drama</a:t>
            </a:r>
            <a:r>
              <a:rPr lang="el-GR" sz="2000" b="1" i="1" dirty="0">
                <a:latin typeface="Garamond" pitchFamily="18" charset="0"/>
              </a:rPr>
              <a:t> </a:t>
            </a:r>
            <a:r>
              <a:rPr lang="en-US" sz="2000" b="1" i="1" dirty="0">
                <a:latin typeface="Garamond" pitchFamily="18" charset="0"/>
              </a:rPr>
              <a:t>Review </a:t>
            </a:r>
            <a:r>
              <a:rPr lang="en-US" sz="2000" b="1" dirty="0">
                <a:latin typeface="Garamond" pitchFamily="18" charset="0"/>
              </a:rPr>
              <a:t>51:1, 2007, </a:t>
            </a:r>
            <a:r>
              <a:rPr lang="el-GR" sz="2000" b="1" dirty="0" err="1">
                <a:latin typeface="Garamond" pitchFamily="18" charset="0"/>
              </a:rPr>
              <a:t>σσ</a:t>
            </a:r>
            <a:r>
              <a:rPr lang="en-US" sz="2000" b="1" dirty="0">
                <a:latin typeface="Garamond" pitchFamily="18" charset="0"/>
              </a:rPr>
              <a:t>. 8-20.</a:t>
            </a:r>
            <a:endParaRPr lang="el-GR" sz="2000" b="1" dirty="0">
              <a:latin typeface="Garamond" pitchFamily="18" charset="0"/>
            </a:endParaRPr>
          </a:p>
          <a:p>
            <a:r>
              <a:rPr lang="fr-FR" sz="2000" b="1" dirty="0">
                <a:solidFill>
                  <a:srgbClr val="C00000"/>
                </a:solidFill>
                <a:latin typeface="Garamond" pitchFamily="18" charset="0"/>
              </a:rPr>
              <a:t>Cosson Franck</a:t>
            </a:r>
            <a:r>
              <a:rPr lang="fr-FR" sz="2000" b="1" dirty="0">
                <a:latin typeface="Garamond" pitchFamily="18" charset="0"/>
              </a:rPr>
              <a:t>: </a:t>
            </a:r>
            <a:r>
              <a:rPr lang="fr-FR" sz="2000" b="1" i="1" dirty="0">
                <a:latin typeface="Garamond" pitchFamily="18" charset="0"/>
              </a:rPr>
              <a:t>Animalité et humanité: La frontière croisée</a:t>
            </a:r>
            <a:r>
              <a:rPr lang="fr-FR" sz="2000" b="1" dirty="0">
                <a:latin typeface="Garamond" pitchFamily="18" charset="0"/>
              </a:rPr>
              <a:t>, </a:t>
            </a:r>
            <a:r>
              <a:rPr lang="fr-FR" sz="2000" b="1" dirty="0" err="1">
                <a:latin typeface="Garamond" pitchFamily="18" charset="0"/>
              </a:rPr>
              <a:t>Ovadia</a:t>
            </a:r>
            <a:r>
              <a:rPr lang="fr-FR" sz="2000" b="1" dirty="0">
                <a:latin typeface="Garamond" pitchFamily="18" charset="0"/>
              </a:rPr>
              <a:t>, Nice 2016.</a:t>
            </a:r>
            <a:endParaRPr lang="el-GR" sz="2000" b="1" dirty="0">
              <a:latin typeface="Garamond" pitchFamily="18" charset="0"/>
            </a:endParaRPr>
          </a:p>
          <a:p>
            <a:r>
              <a:rPr lang="fr-FR" sz="2000" b="1" dirty="0">
                <a:solidFill>
                  <a:srgbClr val="C00000"/>
                </a:solidFill>
                <a:latin typeface="Garamond" pitchFamily="18" charset="0"/>
              </a:rPr>
              <a:t>De Fontenay Elisabeth</a:t>
            </a:r>
            <a:r>
              <a:rPr lang="fr-FR" sz="2000" b="1" dirty="0">
                <a:latin typeface="Garamond" pitchFamily="18" charset="0"/>
              </a:rPr>
              <a:t> : </a:t>
            </a:r>
            <a:r>
              <a:rPr lang="fr-FR" sz="2000" b="1" i="1" dirty="0">
                <a:latin typeface="Garamond" pitchFamily="18" charset="0"/>
              </a:rPr>
              <a:t>Le silence des bêtes. La philosophie à l’épreuve de </a:t>
            </a:r>
            <a:r>
              <a:rPr lang="el-GR" sz="2000" b="1" i="1" dirty="0">
                <a:latin typeface="Garamond" pitchFamily="18" charset="0"/>
              </a:rPr>
              <a:t>			</a:t>
            </a:r>
            <a:r>
              <a:rPr lang="fr-FR" sz="2000" b="1" i="1" dirty="0">
                <a:latin typeface="Garamond" pitchFamily="18" charset="0"/>
              </a:rPr>
              <a:t>l’animalité</a:t>
            </a:r>
            <a:r>
              <a:rPr lang="fr-FR" sz="2000" b="1" dirty="0">
                <a:latin typeface="Garamond" pitchFamily="18" charset="0"/>
              </a:rPr>
              <a:t>, Fayard,</a:t>
            </a:r>
            <a:r>
              <a:rPr lang="el-GR" sz="2000" b="1" dirty="0">
                <a:latin typeface="Garamond" pitchFamily="18" charset="0"/>
              </a:rPr>
              <a:t> </a:t>
            </a:r>
            <a:r>
              <a:rPr lang="fr-FR" sz="2000" b="1" dirty="0">
                <a:latin typeface="Garamond" pitchFamily="18" charset="0"/>
              </a:rPr>
              <a:t>Paris 1998.</a:t>
            </a:r>
            <a:endParaRPr lang="el-GR" sz="2000" b="1" dirty="0">
              <a:latin typeface="Garamond" pitchFamily="18" charset="0"/>
            </a:endParaRPr>
          </a:p>
          <a:p>
            <a:r>
              <a:rPr lang="fr-FR" sz="2000" b="1" dirty="0">
                <a:solidFill>
                  <a:srgbClr val="C00000"/>
                </a:solidFill>
                <a:latin typeface="Garamond" pitchFamily="18" charset="0"/>
              </a:rPr>
              <a:t>Deleuze Gilles-</a:t>
            </a:r>
            <a:r>
              <a:rPr lang="fr-FR" sz="2000" b="1" dirty="0" err="1">
                <a:solidFill>
                  <a:srgbClr val="C00000"/>
                </a:solidFill>
                <a:latin typeface="Garamond" pitchFamily="18" charset="0"/>
              </a:rPr>
              <a:t>Felix</a:t>
            </a:r>
            <a:r>
              <a:rPr lang="fr-FR" sz="2000" b="1" dirty="0">
                <a:solidFill>
                  <a:srgbClr val="C00000"/>
                </a:solidFill>
                <a:latin typeface="Garamond" pitchFamily="18" charset="0"/>
              </a:rPr>
              <a:t> Guattari</a:t>
            </a:r>
            <a:r>
              <a:rPr lang="fr-FR" sz="2000" b="1" dirty="0">
                <a:latin typeface="Garamond" pitchFamily="18" charset="0"/>
              </a:rPr>
              <a:t>: </a:t>
            </a:r>
            <a:r>
              <a:rPr lang="el-GR" sz="2000" b="1" i="1" dirty="0">
                <a:latin typeface="Garamond" pitchFamily="18" charset="0"/>
              </a:rPr>
              <a:t>Κάφκα</a:t>
            </a:r>
            <a:r>
              <a:rPr lang="fr-FR" sz="2000" b="1" i="1" dirty="0">
                <a:latin typeface="Garamond" pitchFamily="18" charset="0"/>
              </a:rPr>
              <a:t>. </a:t>
            </a:r>
            <a:r>
              <a:rPr lang="el-GR" sz="2000" b="1" i="1" dirty="0">
                <a:latin typeface="Garamond" pitchFamily="18" charset="0"/>
              </a:rPr>
              <a:t>Για μια ελάσσονα λογοτεχνία</a:t>
            </a:r>
            <a:r>
              <a:rPr lang="el-GR" sz="2000" b="1" dirty="0">
                <a:latin typeface="Garamond" pitchFamily="18" charset="0"/>
              </a:rPr>
              <a:t>, Καστανιώτης 		Αθήνα 1998 (1975</a:t>
            </a:r>
            <a:r>
              <a:rPr lang="el-GR" sz="2000" b="1" baseline="30000" dirty="0">
                <a:latin typeface="Garamond" pitchFamily="18" charset="0"/>
              </a:rPr>
              <a:t>1</a:t>
            </a:r>
            <a:r>
              <a:rPr lang="el-GR" sz="2000" b="1" dirty="0">
                <a:latin typeface="Garamond" pitchFamily="18" charset="0"/>
              </a:rPr>
              <a:t>).</a:t>
            </a:r>
          </a:p>
          <a:p>
            <a:r>
              <a:rPr lang="fr-FR" sz="2000" b="1" dirty="0">
                <a:solidFill>
                  <a:srgbClr val="C00000"/>
                </a:solidFill>
                <a:latin typeface="Garamond" pitchFamily="18" charset="0"/>
              </a:rPr>
              <a:t>Derrida Jacques</a:t>
            </a:r>
            <a:r>
              <a:rPr lang="fr-FR" sz="2000" b="1" dirty="0">
                <a:latin typeface="Garamond" pitchFamily="18" charset="0"/>
              </a:rPr>
              <a:t>: </a:t>
            </a:r>
            <a:r>
              <a:rPr lang="fr-FR" sz="2000" b="1" i="1" dirty="0">
                <a:latin typeface="Garamond" pitchFamily="18" charset="0"/>
              </a:rPr>
              <a:t>L’animal que donc je suis</a:t>
            </a:r>
            <a:r>
              <a:rPr lang="fr-FR" sz="2000" b="1" dirty="0">
                <a:latin typeface="Garamond" pitchFamily="18" charset="0"/>
              </a:rPr>
              <a:t>, Galilée, Paris 2006.</a:t>
            </a:r>
            <a:endParaRPr lang="el-GR" sz="2000" b="1" dirty="0">
              <a:latin typeface="Garamond" pitchFamily="18" charset="0"/>
            </a:endParaRPr>
          </a:p>
          <a:p>
            <a:r>
              <a:rPr lang="fr-FR" sz="2000" b="1" dirty="0">
                <a:latin typeface="Garamond" pitchFamily="18" charset="0"/>
              </a:rPr>
              <a:t>    ─  : </a:t>
            </a:r>
            <a:r>
              <a:rPr lang="fr-FR" sz="2000" b="1" i="1" dirty="0">
                <a:latin typeface="Garamond" pitchFamily="18" charset="0"/>
              </a:rPr>
              <a:t>Séminaire: La bête et le souverain</a:t>
            </a:r>
            <a:r>
              <a:rPr lang="fr-FR" sz="2000" b="1" dirty="0">
                <a:latin typeface="Garamond" pitchFamily="18" charset="0"/>
              </a:rPr>
              <a:t>, vol. I</a:t>
            </a:r>
            <a:r>
              <a:rPr lang="el-GR" sz="2000" b="1" dirty="0">
                <a:latin typeface="Garamond" pitchFamily="18" charset="0"/>
              </a:rPr>
              <a:t>: 2001-2002, </a:t>
            </a:r>
            <a:r>
              <a:rPr lang="fr-FR" sz="2000" b="1" dirty="0" err="1">
                <a:latin typeface="Garamond" pitchFamily="18" charset="0"/>
              </a:rPr>
              <a:t>Galil</a:t>
            </a:r>
            <a:r>
              <a:rPr lang="el-GR" sz="2000" b="1" dirty="0">
                <a:latin typeface="Garamond" pitchFamily="18" charset="0"/>
              </a:rPr>
              <a:t>é</a:t>
            </a:r>
            <a:r>
              <a:rPr lang="fr-FR" sz="2000" b="1" dirty="0">
                <a:latin typeface="Garamond" pitchFamily="18" charset="0"/>
              </a:rPr>
              <a:t>e</a:t>
            </a:r>
            <a:r>
              <a:rPr lang="el-GR" sz="2000" b="1" dirty="0">
                <a:latin typeface="Garamond" pitchFamily="18" charset="0"/>
              </a:rPr>
              <a:t>, </a:t>
            </a:r>
            <a:r>
              <a:rPr lang="fr-FR" sz="2000" b="1" dirty="0">
                <a:latin typeface="Garamond" pitchFamily="18" charset="0"/>
              </a:rPr>
              <a:t>Paris</a:t>
            </a:r>
            <a:r>
              <a:rPr lang="el-GR" sz="2000" b="1" dirty="0">
                <a:latin typeface="Garamond" pitchFamily="18" charset="0"/>
              </a:rPr>
              <a:t> 2008.</a:t>
            </a:r>
          </a:p>
          <a:p>
            <a:r>
              <a:rPr lang="fr-FR" sz="2000" b="1" dirty="0" err="1">
                <a:solidFill>
                  <a:srgbClr val="C00000"/>
                </a:solidFill>
                <a:latin typeface="Garamond" pitchFamily="18" charset="0"/>
              </a:rPr>
              <a:t>Dupeux</a:t>
            </a:r>
            <a:r>
              <a:rPr lang="fr-FR" sz="2000" b="1" dirty="0">
                <a:solidFill>
                  <a:srgbClr val="C00000"/>
                </a:solidFill>
                <a:latin typeface="Garamond" pitchFamily="18" charset="0"/>
              </a:rPr>
              <a:t> Yves</a:t>
            </a:r>
            <a:r>
              <a:rPr lang="fr-FR" sz="2000" b="1" dirty="0">
                <a:latin typeface="Garamond" pitchFamily="18" charset="0"/>
              </a:rPr>
              <a:t>: «Ontologie de l’animal, et au-delà», </a:t>
            </a:r>
            <a:r>
              <a:rPr lang="fr-FR" sz="2000" b="1" i="1" dirty="0">
                <a:latin typeface="Garamond" pitchFamily="18" charset="0"/>
              </a:rPr>
              <a:t>Ligne</a:t>
            </a:r>
            <a:r>
              <a:rPr lang="fr-FR" sz="2000" b="1" dirty="0">
                <a:latin typeface="Garamond" pitchFamily="18" charset="0"/>
              </a:rPr>
              <a:t> 28, 2009, </a:t>
            </a:r>
            <a:r>
              <a:rPr lang="el-GR" sz="2000" b="1" dirty="0" err="1">
                <a:latin typeface="Garamond" pitchFamily="18" charset="0"/>
              </a:rPr>
              <a:t>σσ</a:t>
            </a:r>
            <a:r>
              <a:rPr lang="fr-FR" sz="2000" b="1" dirty="0">
                <a:latin typeface="Garamond" pitchFamily="18" charset="0"/>
              </a:rPr>
              <a:t>. 93-107.</a:t>
            </a:r>
            <a:endParaRPr lang="el-GR" sz="2000" b="1" dirty="0">
              <a:latin typeface="Garamond" pitchFamily="18" charset="0"/>
            </a:endParaRPr>
          </a:p>
          <a:p>
            <a:r>
              <a:rPr lang="fr-FR" sz="2000" b="1" dirty="0" err="1">
                <a:solidFill>
                  <a:srgbClr val="C00000"/>
                </a:solidFill>
                <a:latin typeface="Garamond" pitchFamily="18" charset="0"/>
              </a:rPr>
              <a:t>Guillebaud</a:t>
            </a:r>
            <a:r>
              <a:rPr lang="fr-FR" sz="2000" b="1" dirty="0">
                <a:solidFill>
                  <a:srgbClr val="C00000"/>
                </a:solidFill>
                <a:latin typeface="Garamond" pitchFamily="18" charset="0"/>
              </a:rPr>
              <a:t> Jean-Claude</a:t>
            </a:r>
            <a:r>
              <a:rPr lang="fr-FR" sz="2000" b="1" dirty="0">
                <a:latin typeface="Garamond" pitchFamily="18" charset="0"/>
              </a:rPr>
              <a:t>: </a:t>
            </a:r>
            <a:r>
              <a:rPr lang="el-GR" sz="2000" b="1" i="1" dirty="0">
                <a:latin typeface="Garamond" pitchFamily="18" charset="0"/>
              </a:rPr>
              <a:t>Η αρχή της ανθρωπιάς</a:t>
            </a:r>
            <a:r>
              <a:rPr lang="fr-FR" sz="2000" b="1" dirty="0">
                <a:latin typeface="Garamond" pitchFamily="18" charset="0"/>
              </a:rPr>
              <a:t>, </a:t>
            </a:r>
            <a:r>
              <a:rPr lang="el-GR" sz="2000" b="1" dirty="0">
                <a:latin typeface="Garamond" pitchFamily="18" charset="0"/>
              </a:rPr>
              <a:t>Ψυχογιός</a:t>
            </a:r>
            <a:r>
              <a:rPr lang="fr-FR" sz="2000" b="1" dirty="0">
                <a:latin typeface="Garamond" pitchFamily="18" charset="0"/>
              </a:rPr>
              <a:t>, </a:t>
            </a:r>
            <a:r>
              <a:rPr lang="el-GR" sz="2000" b="1" dirty="0">
                <a:latin typeface="Garamond" pitchFamily="18" charset="0"/>
              </a:rPr>
              <a:t>Αθήνα</a:t>
            </a:r>
            <a:r>
              <a:rPr lang="fr-FR" sz="2000" b="1" dirty="0">
                <a:latin typeface="Garamond" pitchFamily="18" charset="0"/>
              </a:rPr>
              <a:t> 2007, (</a:t>
            </a:r>
            <a:r>
              <a:rPr lang="fr-FR" sz="2000" b="1" i="1" dirty="0">
                <a:latin typeface="Garamond" pitchFamily="18" charset="0"/>
              </a:rPr>
              <a:t>Le principe	</a:t>
            </a:r>
            <a:r>
              <a:rPr lang="el-GR" sz="2000" b="1" i="1" dirty="0">
                <a:latin typeface="Garamond" pitchFamily="18" charset="0"/>
              </a:rPr>
              <a:t>	</a:t>
            </a:r>
            <a:r>
              <a:rPr lang="fr-FR" sz="2000" b="1" i="1" dirty="0">
                <a:latin typeface="Garamond" pitchFamily="18" charset="0"/>
              </a:rPr>
              <a:t>d’humanité</a:t>
            </a:r>
            <a:r>
              <a:rPr lang="fr-FR" sz="2000" b="1" dirty="0">
                <a:latin typeface="Garamond" pitchFamily="18" charset="0"/>
              </a:rPr>
              <a:t>, Seuil, Paris 2001).</a:t>
            </a:r>
            <a:endParaRPr lang="el-GR" sz="2000" b="1" dirty="0">
              <a:latin typeface="Garamond" pitchFamily="18" charset="0"/>
            </a:endParaRPr>
          </a:p>
          <a:p>
            <a:r>
              <a:rPr lang="en-US" sz="2000" b="1" dirty="0" err="1">
                <a:solidFill>
                  <a:srgbClr val="C00000"/>
                </a:solidFill>
                <a:latin typeface="Garamond" pitchFamily="18" charset="0"/>
              </a:rPr>
              <a:t>Jevbratt</a:t>
            </a:r>
            <a:r>
              <a:rPr lang="en-US" sz="2000" b="1" dirty="0">
                <a:solidFill>
                  <a:srgbClr val="C00000"/>
                </a:solidFill>
                <a:latin typeface="Garamond" pitchFamily="18" charset="0"/>
              </a:rPr>
              <a:t> Lisa</a:t>
            </a:r>
            <a:r>
              <a:rPr lang="en-US" sz="2000" b="1" dirty="0">
                <a:latin typeface="Garamond" pitchFamily="18" charset="0"/>
              </a:rPr>
              <a:t>: «Interspecies Collaboration – Making Art Together with Nonhuman	</a:t>
            </a:r>
            <a:r>
              <a:rPr lang="el-GR" sz="2000" b="1" dirty="0">
                <a:latin typeface="Garamond" pitchFamily="18" charset="0"/>
              </a:rPr>
              <a:t>	</a:t>
            </a:r>
            <a:r>
              <a:rPr lang="en-US" sz="2000" b="1" dirty="0">
                <a:latin typeface="Garamond" pitchFamily="18" charset="0"/>
              </a:rPr>
              <a:t>Animals», 2009, </a:t>
            </a:r>
            <a:r>
              <a:rPr lang="en-US" sz="2000" b="1" i="1" dirty="0">
                <a:latin typeface="Garamond" pitchFamily="18" charset="0"/>
              </a:rPr>
              <a:t>Interspecies Collaboration </a:t>
            </a:r>
            <a:r>
              <a:rPr lang="en-US" sz="2000" b="1" dirty="0">
                <a:latin typeface="Garamond" pitchFamily="18" charset="0"/>
              </a:rPr>
              <a:t>website, </a:t>
            </a:r>
            <a:r>
              <a:rPr lang="el-GR" sz="2000" b="1" dirty="0">
                <a:latin typeface="Garamond" pitchFamily="18" charset="0"/>
              </a:rPr>
              <a:t>στη διεύθυνση</a:t>
            </a:r>
            <a:r>
              <a:rPr lang="en-US" sz="2000" b="1" dirty="0">
                <a:latin typeface="Garamond" pitchFamily="18" charset="0"/>
              </a:rPr>
              <a:t>	</a:t>
            </a:r>
            <a:r>
              <a:rPr lang="en-US" sz="2000" b="1" u="sng" dirty="0">
                <a:latin typeface="Garamond" pitchFamily="18" charset="0"/>
                <a:hlinkClick r:id="rId2"/>
              </a:rPr>
              <a:t>www.jevbratt.com/writing/jevbratt_interspecies_collaboration.pdf</a:t>
            </a:r>
            <a:r>
              <a:rPr lang="en-US" sz="2000" b="1" dirty="0">
                <a:latin typeface="Garamond" pitchFamily="18" charset="0"/>
              </a:rPr>
              <a:t> </a:t>
            </a:r>
            <a:r>
              <a:rPr lang="el-GR" sz="2000" b="1" dirty="0">
                <a:latin typeface="Garamond" pitchFamily="18" charset="0"/>
              </a:rPr>
              <a:t>			</a:t>
            </a:r>
            <a:r>
              <a:rPr lang="en-US" sz="2000" b="1" dirty="0">
                <a:latin typeface="Garamond" pitchFamily="18" charset="0"/>
              </a:rPr>
              <a:t>(</a:t>
            </a:r>
            <a:r>
              <a:rPr lang="el-GR" sz="2000" b="1" dirty="0">
                <a:latin typeface="Garamond" pitchFamily="18" charset="0"/>
              </a:rPr>
              <a:t>τελευταία πλοήγηση</a:t>
            </a:r>
            <a:r>
              <a:rPr lang="en-US" sz="2000" b="1" dirty="0">
                <a:latin typeface="Garamond" pitchFamily="18" charset="0"/>
              </a:rPr>
              <a:t> 10-5-2017).</a:t>
            </a:r>
            <a:endParaRPr lang="el-GR" sz="2000" b="1" dirty="0">
              <a:latin typeface="Garamond" pitchFamily="18" charset="0"/>
            </a:endParaRPr>
          </a:p>
          <a:p>
            <a:r>
              <a:rPr lang="el-GR" sz="2000" b="1" dirty="0" err="1">
                <a:solidFill>
                  <a:srgbClr val="C00000"/>
                </a:solidFill>
                <a:latin typeface="Garamond" pitchFamily="18" charset="0"/>
              </a:rPr>
              <a:t>Κακολύρης</a:t>
            </a:r>
            <a:r>
              <a:rPr lang="el-GR" sz="2000" b="1" dirty="0">
                <a:solidFill>
                  <a:srgbClr val="C00000"/>
                </a:solidFill>
                <a:latin typeface="Garamond" pitchFamily="18" charset="0"/>
              </a:rPr>
              <a:t> Γεράσιμος</a:t>
            </a:r>
            <a:r>
              <a:rPr lang="el-GR" sz="2000" b="1" dirty="0">
                <a:latin typeface="Garamond" pitchFamily="18" charset="0"/>
              </a:rPr>
              <a:t>: «Φιλοξενία και έμβια όντα: Η ανάγνωση του ποιήματος “Φίδι” 		του D.H </a:t>
            </a:r>
            <a:r>
              <a:rPr lang="el-GR" sz="2000" b="1" dirty="0" err="1">
                <a:latin typeface="Garamond" pitchFamily="18" charset="0"/>
              </a:rPr>
              <a:t>Lawrence</a:t>
            </a:r>
            <a:r>
              <a:rPr lang="el-GR" sz="2000" b="1" dirty="0">
                <a:latin typeface="Garamond" pitchFamily="18" charset="0"/>
              </a:rPr>
              <a:t> από τον </a:t>
            </a:r>
            <a:r>
              <a:rPr lang="el-GR" sz="2000" b="1" dirty="0" err="1">
                <a:latin typeface="Garamond" pitchFamily="18" charset="0"/>
              </a:rPr>
              <a:t>Jacques</a:t>
            </a:r>
            <a:r>
              <a:rPr lang="el-GR" sz="2000" b="1" dirty="0">
                <a:latin typeface="Garamond" pitchFamily="18" charset="0"/>
              </a:rPr>
              <a:t> </a:t>
            </a:r>
            <a:r>
              <a:rPr lang="el-GR" sz="2000" b="1" dirty="0" err="1">
                <a:latin typeface="Garamond" pitchFamily="18" charset="0"/>
              </a:rPr>
              <a:t>Derrida</a:t>
            </a:r>
            <a:r>
              <a:rPr lang="el-GR" sz="2000" b="1" dirty="0">
                <a:latin typeface="Garamond" pitchFamily="18" charset="0"/>
              </a:rPr>
              <a:t>», </a:t>
            </a:r>
            <a:r>
              <a:rPr lang="el-GR" sz="2000" b="1" i="1" dirty="0">
                <a:latin typeface="Garamond" pitchFamily="18" charset="0"/>
              </a:rPr>
              <a:t>Ποιητική</a:t>
            </a:r>
            <a:r>
              <a:rPr lang="el-GR" sz="2000" b="1" dirty="0">
                <a:latin typeface="Garamond" pitchFamily="18" charset="0"/>
              </a:rPr>
              <a:t>, 			Φθινόπωρο-Χειμώνας 2016, </a:t>
            </a:r>
            <a:r>
              <a:rPr lang="el-GR" sz="2000" b="1" dirty="0" err="1">
                <a:latin typeface="Garamond" pitchFamily="18" charset="0"/>
              </a:rPr>
              <a:t>σσ</a:t>
            </a:r>
            <a:r>
              <a:rPr lang="el-GR" sz="2000" b="1" dirty="0">
                <a:latin typeface="Garamond" pitchFamily="18" charset="0"/>
              </a:rPr>
              <a:t>. 25-44.</a:t>
            </a:r>
          </a:p>
          <a:p>
            <a:endParaRPr lang="el-GR" sz="2000" dirty="0"/>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494633"/>
          </a:xfrm>
          <a:prstGeom prst="rect">
            <a:avLst/>
          </a:prstGeom>
          <a:solidFill>
            <a:schemeClr val="bg2"/>
          </a:solidFill>
        </p:spPr>
        <p:txBody>
          <a:bodyPr wrap="square" rtlCol="0">
            <a:spAutoFit/>
          </a:bodyPr>
          <a:lstStyle/>
          <a:p>
            <a:r>
              <a:rPr lang="el-GR" sz="2800" b="1" dirty="0">
                <a:solidFill>
                  <a:srgbClr val="C00000"/>
                </a:solidFill>
                <a:latin typeface="Garamond" pitchFamily="18" charset="0"/>
              </a:rPr>
              <a:t>		Ενδεικτική Βιβλιογραφία</a:t>
            </a:r>
          </a:p>
          <a:p>
            <a:endParaRPr lang="el-GR" sz="2000" b="1" dirty="0">
              <a:latin typeface="Garamond" pitchFamily="18" charset="0"/>
            </a:endParaRPr>
          </a:p>
          <a:p>
            <a:r>
              <a:rPr lang="fr-FR" sz="2000" b="1" dirty="0">
                <a:solidFill>
                  <a:srgbClr val="C00000"/>
                </a:solidFill>
                <a:latin typeface="Garamond" pitchFamily="18" charset="0"/>
              </a:rPr>
              <a:t>Michaud Ginette</a:t>
            </a:r>
            <a:r>
              <a:rPr lang="fr-FR" sz="2000" b="1" dirty="0">
                <a:latin typeface="Garamond" pitchFamily="18" charset="0"/>
              </a:rPr>
              <a:t>: «Sur une note serpentine», </a:t>
            </a:r>
            <a:r>
              <a:rPr lang="fr-FR" sz="2000" b="1" i="1" dirty="0">
                <a:latin typeface="Garamond" pitchFamily="18" charset="0"/>
              </a:rPr>
              <a:t>Ligne</a:t>
            </a:r>
            <a:r>
              <a:rPr lang="fr-FR" sz="2000" b="1" dirty="0">
                <a:latin typeface="Garamond" pitchFamily="18" charset="0"/>
              </a:rPr>
              <a:t> 28,</a:t>
            </a:r>
            <a:r>
              <a:rPr lang="el-GR" sz="2000" b="1" dirty="0">
                <a:latin typeface="Garamond" pitchFamily="18" charset="0"/>
              </a:rPr>
              <a:t> </a:t>
            </a:r>
            <a:r>
              <a:rPr lang="fr-FR" sz="2000" b="1" dirty="0">
                <a:latin typeface="Garamond" pitchFamily="18" charset="0"/>
              </a:rPr>
              <a:t>2009, </a:t>
            </a:r>
            <a:r>
              <a:rPr lang="el-GR" sz="2000" b="1" dirty="0" err="1">
                <a:latin typeface="Garamond" pitchFamily="18" charset="0"/>
              </a:rPr>
              <a:t>σσ</a:t>
            </a:r>
            <a:r>
              <a:rPr lang="fr-FR" sz="2000" b="1" dirty="0">
                <a:latin typeface="Garamond" pitchFamily="18" charset="0"/>
              </a:rPr>
              <a:t>. 108-145.</a:t>
            </a:r>
            <a:endParaRPr lang="el-GR" sz="2000" b="1" dirty="0">
              <a:latin typeface="Garamond" pitchFamily="18" charset="0"/>
            </a:endParaRPr>
          </a:p>
          <a:p>
            <a:r>
              <a:rPr lang="fr-FR" sz="2000" b="1" dirty="0" err="1">
                <a:solidFill>
                  <a:srgbClr val="C00000"/>
                </a:solidFill>
                <a:latin typeface="Garamond" pitchFamily="18" charset="0"/>
              </a:rPr>
              <a:t>Ombrosi</a:t>
            </a:r>
            <a:r>
              <a:rPr lang="fr-FR" sz="2000" b="1" dirty="0">
                <a:solidFill>
                  <a:srgbClr val="C00000"/>
                </a:solidFill>
                <a:latin typeface="Garamond" pitchFamily="18" charset="0"/>
              </a:rPr>
              <a:t> </a:t>
            </a:r>
            <a:r>
              <a:rPr lang="fr-FR" sz="2000" b="1" dirty="0" err="1">
                <a:solidFill>
                  <a:srgbClr val="C00000"/>
                </a:solidFill>
                <a:latin typeface="Garamond" pitchFamily="18" charset="0"/>
              </a:rPr>
              <a:t>Orietta</a:t>
            </a:r>
            <a:r>
              <a:rPr lang="fr-FR" sz="2000" b="1" dirty="0">
                <a:latin typeface="Garamond" pitchFamily="18" charset="0"/>
              </a:rPr>
              <a:t>: «Le Miserere des bêtes. Max Horkheimer et Theodor W. Adorno </a:t>
            </a:r>
            <a:r>
              <a:rPr lang="el-GR" sz="2000" b="1" dirty="0">
                <a:latin typeface="Garamond" pitchFamily="18" charset="0"/>
              </a:rPr>
              <a:t>		</a:t>
            </a:r>
            <a:r>
              <a:rPr lang="fr-FR" sz="2000" b="1" dirty="0">
                <a:latin typeface="Garamond" pitchFamily="18" charset="0"/>
              </a:rPr>
              <a:t>face à</a:t>
            </a:r>
            <a:r>
              <a:rPr lang="el-GR" sz="2000" b="1" dirty="0">
                <a:latin typeface="Garamond" pitchFamily="18" charset="0"/>
              </a:rPr>
              <a:t> </a:t>
            </a:r>
            <a:r>
              <a:rPr lang="fr-FR" sz="2000" b="1" dirty="0">
                <a:latin typeface="Garamond" pitchFamily="18" charset="0"/>
              </a:rPr>
              <a:t>l’animalité»,</a:t>
            </a:r>
            <a:r>
              <a:rPr lang="fr-FR" sz="2000" b="1" i="1" dirty="0">
                <a:latin typeface="Garamond" pitchFamily="18" charset="0"/>
              </a:rPr>
              <a:t> Ligne</a:t>
            </a:r>
            <a:r>
              <a:rPr lang="fr-FR" sz="2000" b="1" dirty="0">
                <a:latin typeface="Garamond" pitchFamily="18" charset="0"/>
              </a:rPr>
              <a:t> 28, 2009, </a:t>
            </a:r>
            <a:r>
              <a:rPr lang="el-GR" sz="2000" b="1" dirty="0" err="1">
                <a:latin typeface="Garamond" pitchFamily="18" charset="0"/>
              </a:rPr>
              <a:t>σσ</a:t>
            </a:r>
            <a:r>
              <a:rPr lang="fr-FR" sz="2000" b="1" dirty="0">
                <a:latin typeface="Garamond" pitchFamily="18" charset="0"/>
              </a:rPr>
              <a:t>. 146-166.</a:t>
            </a:r>
            <a:endParaRPr lang="el-GR" sz="2000" b="1" dirty="0">
              <a:latin typeface="Garamond" pitchFamily="18" charset="0"/>
            </a:endParaRPr>
          </a:p>
          <a:p>
            <a:r>
              <a:rPr lang="en-US" sz="2000" b="1" dirty="0">
                <a:solidFill>
                  <a:srgbClr val="C00000"/>
                </a:solidFill>
                <a:latin typeface="Garamond" pitchFamily="18" charset="0"/>
              </a:rPr>
              <a:t>Orozco Lourdes</a:t>
            </a:r>
            <a:r>
              <a:rPr lang="en-US" sz="2000" b="1" dirty="0">
                <a:latin typeface="Garamond" pitchFamily="18" charset="0"/>
              </a:rPr>
              <a:t>: </a:t>
            </a:r>
            <a:r>
              <a:rPr lang="en-US" sz="2000" b="1" i="1" dirty="0">
                <a:latin typeface="Garamond" pitchFamily="18" charset="0"/>
              </a:rPr>
              <a:t>Theatre &amp; Animals</a:t>
            </a:r>
            <a:r>
              <a:rPr lang="en-US" sz="2000" b="1" dirty="0">
                <a:latin typeface="Garamond" pitchFamily="18" charset="0"/>
              </a:rPr>
              <a:t>, Palgrave Macmillan, Basingstoke and New </a:t>
            </a:r>
            <a:r>
              <a:rPr lang="el-GR" sz="2000" b="1" dirty="0">
                <a:latin typeface="Garamond" pitchFamily="18" charset="0"/>
              </a:rPr>
              <a:t>		</a:t>
            </a:r>
            <a:r>
              <a:rPr lang="en-US" sz="2000" b="1" dirty="0">
                <a:latin typeface="Garamond" pitchFamily="18" charset="0"/>
              </a:rPr>
              <a:t>York</a:t>
            </a:r>
            <a:r>
              <a:rPr lang="el-GR" sz="2000" b="1" dirty="0">
                <a:latin typeface="Garamond" pitchFamily="18" charset="0"/>
              </a:rPr>
              <a:t> </a:t>
            </a:r>
            <a:r>
              <a:rPr lang="en-US" sz="2000" b="1" dirty="0">
                <a:latin typeface="Garamond" pitchFamily="18" charset="0"/>
              </a:rPr>
              <a:t>2013.</a:t>
            </a:r>
            <a:endParaRPr lang="el-GR" sz="2000" b="1" dirty="0">
              <a:latin typeface="Garamond" pitchFamily="18" charset="0"/>
            </a:endParaRPr>
          </a:p>
          <a:p>
            <a:r>
              <a:rPr lang="en-US" sz="2000" b="1" dirty="0">
                <a:solidFill>
                  <a:srgbClr val="C00000"/>
                </a:solidFill>
                <a:latin typeface="Garamond" pitchFamily="18" charset="0"/>
              </a:rPr>
              <a:t>Orozco Lourdes-Jennifer Parker-Starbuck </a:t>
            </a:r>
            <a:r>
              <a:rPr lang="en-US" sz="2000" b="1" dirty="0">
                <a:latin typeface="Garamond" pitchFamily="18" charset="0"/>
              </a:rPr>
              <a:t>(</a:t>
            </a:r>
            <a:r>
              <a:rPr lang="en-US" sz="2000" b="1" dirty="0" err="1">
                <a:latin typeface="Garamond" pitchFamily="18" charset="0"/>
              </a:rPr>
              <a:t>eds</a:t>
            </a:r>
            <a:r>
              <a:rPr lang="en-US" sz="2000" b="1" dirty="0">
                <a:latin typeface="Garamond" pitchFamily="18" charset="0"/>
              </a:rPr>
              <a:t>): </a:t>
            </a:r>
            <a:r>
              <a:rPr lang="en-US" sz="2000" b="1" i="1" dirty="0">
                <a:latin typeface="Garamond" pitchFamily="18" charset="0"/>
              </a:rPr>
              <a:t>Performing </a:t>
            </a:r>
            <a:r>
              <a:rPr lang="en-US" sz="2000" b="1" i="1" dirty="0" err="1">
                <a:latin typeface="Garamond" pitchFamily="18" charset="0"/>
              </a:rPr>
              <a:t>Animality</a:t>
            </a:r>
            <a:r>
              <a:rPr lang="en-US" sz="2000" b="1" i="1" dirty="0">
                <a:latin typeface="Garamond" pitchFamily="18" charset="0"/>
              </a:rPr>
              <a:t>. Animals in	</a:t>
            </a:r>
            <a:r>
              <a:rPr lang="el-GR" sz="2000" b="1" i="1" dirty="0">
                <a:latin typeface="Garamond" pitchFamily="18" charset="0"/>
              </a:rPr>
              <a:t>	</a:t>
            </a:r>
            <a:r>
              <a:rPr lang="en-US" sz="2000" b="1" i="1" dirty="0">
                <a:latin typeface="Garamond" pitchFamily="18" charset="0"/>
              </a:rPr>
              <a:t>Performance Practices</a:t>
            </a:r>
            <a:r>
              <a:rPr lang="en-US" sz="2000" b="1" dirty="0">
                <a:latin typeface="Garamond" pitchFamily="18" charset="0"/>
              </a:rPr>
              <a:t>, Palgrave Macmillan, Basingstoke, </a:t>
            </a:r>
            <a:r>
              <a:rPr lang="el-GR" sz="2000" b="1" dirty="0">
                <a:latin typeface="Garamond" pitchFamily="18" charset="0"/>
              </a:rPr>
              <a:t>			</a:t>
            </a:r>
            <a:r>
              <a:rPr lang="en-US" sz="2000" b="1" dirty="0">
                <a:latin typeface="Garamond" pitchFamily="18" charset="0"/>
              </a:rPr>
              <a:t>Hampshire 2015.</a:t>
            </a:r>
            <a:endParaRPr lang="el-GR" sz="2000" b="1" dirty="0">
              <a:latin typeface="Garamond" pitchFamily="18" charset="0"/>
            </a:endParaRPr>
          </a:p>
          <a:p>
            <a:r>
              <a:rPr lang="en-US" sz="2000" b="1" dirty="0">
                <a:solidFill>
                  <a:srgbClr val="C00000"/>
                </a:solidFill>
                <a:latin typeface="Garamond" pitchFamily="18" charset="0"/>
              </a:rPr>
              <a:t>Painter Corinne-Christian </a:t>
            </a:r>
            <a:r>
              <a:rPr lang="en-US" sz="2000" b="1" dirty="0" err="1">
                <a:solidFill>
                  <a:srgbClr val="C00000"/>
                </a:solidFill>
                <a:latin typeface="Garamond" pitchFamily="18" charset="0"/>
              </a:rPr>
              <a:t>Lotz</a:t>
            </a:r>
            <a:r>
              <a:rPr lang="en-US" sz="2000" b="1" dirty="0">
                <a:solidFill>
                  <a:srgbClr val="C00000"/>
                </a:solidFill>
                <a:latin typeface="Garamond" pitchFamily="18" charset="0"/>
              </a:rPr>
              <a:t> </a:t>
            </a:r>
            <a:r>
              <a:rPr lang="en-US" sz="2000" b="1" dirty="0">
                <a:latin typeface="Garamond" pitchFamily="18" charset="0"/>
              </a:rPr>
              <a:t>(</a:t>
            </a:r>
            <a:r>
              <a:rPr lang="en-US" sz="2000" b="1" dirty="0" err="1">
                <a:latin typeface="Garamond" pitchFamily="18" charset="0"/>
              </a:rPr>
              <a:t>eds</a:t>
            </a:r>
            <a:r>
              <a:rPr lang="en-US" sz="2000" b="1" dirty="0">
                <a:latin typeface="Garamond" pitchFamily="18" charset="0"/>
              </a:rPr>
              <a:t>): </a:t>
            </a:r>
            <a:r>
              <a:rPr lang="en-US" sz="2000" b="1" i="1" dirty="0">
                <a:latin typeface="Garamond" pitchFamily="18" charset="0"/>
              </a:rPr>
              <a:t>Phenomenology and the Non-Human </a:t>
            </a:r>
            <a:r>
              <a:rPr lang="el-GR" sz="2000" b="1" i="1" dirty="0">
                <a:latin typeface="Garamond" pitchFamily="18" charset="0"/>
              </a:rPr>
              <a:t>			</a:t>
            </a:r>
            <a:r>
              <a:rPr lang="en-US" sz="2000" b="1" i="1" dirty="0">
                <a:latin typeface="Garamond" pitchFamily="18" charset="0"/>
              </a:rPr>
              <a:t>Animal. At the</a:t>
            </a:r>
            <a:r>
              <a:rPr lang="el-GR" sz="2000" b="1" i="1" dirty="0">
                <a:latin typeface="Garamond" pitchFamily="18" charset="0"/>
              </a:rPr>
              <a:t> </a:t>
            </a:r>
            <a:r>
              <a:rPr lang="en-US" sz="2000" b="1" i="1" dirty="0">
                <a:latin typeface="Garamond" pitchFamily="18" charset="0"/>
              </a:rPr>
              <a:t>Limits of Experience</a:t>
            </a:r>
            <a:r>
              <a:rPr lang="en-US" sz="2000" b="1" dirty="0">
                <a:latin typeface="Garamond" pitchFamily="18" charset="0"/>
              </a:rPr>
              <a:t>, Springer, Dordrecht 2007.</a:t>
            </a:r>
            <a:endParaRPr lang="el-GR" sz="2000" b="1" dirty="0">
              <a:latin typeface="Garamond" pitchFamily="18" charset="0"/>
            </a:endParaRPr>
          </a:p>
          <a:p>
            <a:r>
              <a:rPr lang="el-GR" sz="2000" b="1" dirty="0">
                <a:solidFill>
                  <a:srgbClr val="C00000"/>
                </a:solidFill>
                <a:latin typeface="Garamond" pitchFamily="18" charset="0"/>
              </a:rPr>
              <a:t>Πεφάνης Γιώργος Π</a:t>
            </a:r>
            <a:r>
              <a:rPr lang="en-US" sz="2000" b="1" dirty="0">
                <a:solidFill>
                  <a:srgbClr val="C00000"/>
                </a:solidFill>
                <a:latin typeface="Garamond" pitchFamily="18" charset="0"/>
              </a:rPr>
              <a:t>.</a:t>
            </a:r>
            <a:r>
              <a:rPr lang="en-US" sz="2000" b="1" dirty="0">
                <a:latin typeface="Garamond" pitchFamily="18" charset="0"/>
              </a:rPr>
              <a:t>: </a:t>
            </a:r>
            <a:r>
              <a:rPr lang="el-GR" sz="2000" b="1" i="1" dirty="0">
                <a:latin typeface="Garamond" pitchFamily="18" charset="0"/>
              </a:rPr>
              <a:t>Θιασώτες και φιλόσοφοι</a:t>
            </a:r>
            <a:r>
              <a:rPr lang="en-US" sz="2000" b="1" i="1" dirty="0">
                <a:latin typeface="Garamond" pitchFamily="18" charset="0"/>
              </a:rPr>
              <a:t>. </a:t>
            </a:r>
            <a:r>
              <a:rPr lang="el-GR" sz="2000" b="1" i="1" dirty="0">
                <a:latin typeface="Garamond" pitchFamily="18" charset="0"/>
              </a:rPr>
              <a:t>Σκιαγράφηση μιας </a:t>
            </a:r>
            <a:r>
              <a:rPr lang="el-GR" sz="2000" b="1" i="1" dirty="0" err="1">
                <a:latin typeface="Garamond" pitchFamily="18" charset="0"/>
              </a:rPr>
              <a:t>θεατροφιλοσοφίας</a:t>
            </a:r>
            <a:r>
              <a:rPr lang="el-GR" sz="2000" b="1" dirty="0">
                <a:latin typeface="Garamond" pitchFamily="18" charset="0"/>
              </a:rPr>
              <a:t>, 		</a:t>
            </a:r>
            <a:r>
              <a:rPr lang="el-GR" sz="2000" b="1" dirty="0" err="1">
                <a:latin typeface="Garamond" pitchFamily="18" charset="0"/>
              </a:rPr>
              <a:t>Παπαζήσης</a:t>
            </a:r>
            <a:r>
              <a:rPr lang="el-GR" sz="2000" b="1" dirty="0">
                <a:latin typeface="Garamond" pitchFamily="18" charset="0"/>
              </a:rPr>
              <a:t>, Αθήνα 2016.</a:t>
            </a:r>
          </a:p>
          <a:p>
            <a:r>
              <a:rPr lang="en-US" sz="2000" b="1" dirty="0">
                <a:solidFill>
                  <a:srgbClr val="C00000"/>
                </a:solidFill>
                <a:latin typeface="Garamond" pitchFamily="18" charset="0"/>
              </a:rPr>
              <a:t>Puchner Martin</a:t>
            </a:r>
            <a:r>
              <a:rPr lang="en-US" sz="2000" b="1" dirty="0">
                <a:latin typeface="Garamond" pitchFamily="18" charset="0"/>
              </a:rPr>
              <a:t>: «Performing the Open. Actors, Animals, Philosophers», </a:t>
            </a:r>
            <a:r>
              <a:rPr lang="en-US" sz="2000" b="1" i="1" dirty="0">
                <a:latin typeface="Garamond" pitchFamily="18" charset="0"/>
              </a:rPr>
              <a:t>The </a:t>
            </a:r>
            <a:r>
              <a:rPr lang="el-GR" sz="2000" b="1" i="1" dirty="0">
                <a:latin typeface="Garamond" pitchFamily="18" charset="0"/>
              </a:rPr>
              <a:t>		</a:t>
            </a:r>
            <a:r>
              <a:rPr lang="en-US" sz="2000" b="1" i="1" dirty="0">
                <a:latin typeface="Garamond" pitchFamily="18" charset="0"/>
              </a:rPr>
              <a:t>Drama</a:t>
            </a:r>
            <a:r>
              <a:rPr lang="el-GR" sz="2000" b="1" i="1" dirty="0">
                <a:latin typeface="Garamond" pitchFamily="18" charset="0"/>
              </a:rPr>
              <a:t> </a:t>
            </a:r>
            <a:r>
              <a:rPr lang="en-US" sz="2000" b="1" i="1" dirty="0">
                <a:latin typeface="Garamond" pitchFamily="18" charset="0"/>
              </a:rPr>
              <a:t>Review</a:t>
            </a:r>
            <a:r>
              <a:rPr lang="en-US" sz="2000" b="1" dirty="0">
                <a:latin typeface="Garamond" pitchFamily="18" charset="0"/>
              </a:rPr>
              <a:t> 51:1, 2007, </a:t>
            </a:r>
            <a:r>
              <a:rPr lang="el-GR" sz="2000" b="1" dirty="0" err="1">
                <a:latin typeface="Garamond" pitchFamily="18" charset="0"/>
              </a:rPr>
              <a:t>σσ</a:t>
            </a:r>
            <a:r>
              <a:rPr lang="en-US" sz="2000" b="1" dirty="0">
                <a:latin typeface="Garamond" pitchFamily="18" charset="0"/>
              </a:rPr>
              <a:t>. 21-32.</a:t>
            </a:r>
            <a:endParaRPr lang="el-GR" sz="2000" b="1" dirty="0">
              <a:latin typeface="Garamond" pitchFamily="18" charset="0"/>
            </a:endParaRPr>
          </a:p>
          <a:p>
            <a:r>
              <a:rPr lang="en-US" sz="2000" b="1" dirty="0" err="1">
                <a:solidFill>
                  <a:srgbClr val="C00000"/>
                </a:solidFill>
                <a:latin typeface="Garamond" pitchFamily="18" charset="0"/>
              </a:rPr>
              <a:t>Ridout</a:t>
            </a:r>
            <a:r>
              <a:rPr lang="en-US" sz="2000" b="1" dirty="0">
                <a:solidFill>
                  <a:srgbClr val="C00000"/>
                </a:solidFill>
                <a:latin typeface="Garamond" pitchFamily="18" charset="0"/>
              </a:rPr>
              <a:t> Nicholas</a:t>
            </a:r>
            <a:r>
              <a:rPr lang="en-US" sz="2000" b="1" dirty="0">
                <a:latin typeface="Garamond" pitchFamily="18" charset="0"/>
              </a:rPr>
              <a:t>: </a:t>
            </a:r>
            <a:r>
              <a:rPr lang="en-US" sz="2000" b="1" i="1" dirty="0">
                <a:latin typeface="Garamond" pitchFamily="18" charset="0"/>
              </a:rPr>
              <a:t>Stage Fright, Animals, and Other Theatrical Problems</a:t>
            </a:r>
            <a:r>
              <a:rPr lang="en-US" sz="2000" b="1" dirty="0">
                <a:latin typeface="Garamond" pitchFamily="18" charset="0"/>
              </a:rPr>
              <a:t>, </a:t>
            </a:r>
            <a:r>
              <a:rPr lang="el-GR" sz="2000" b="1" dirty="0">
                <a:latin typeface="Garamond" pitchFamily="18" charset="0"/>
              </a:rPr>
              <a:t>			</a:t>
            </a:r>
            <a:r>
              <a:rPr lang="en-US" sz="2000" b="1" dirty="0">
                <a:latin typeface="Garamond" pitchFamily="18" charset="0"/>
              </a:rPr>
              <a:t>Cambridge University</a:t>
            </a:r>
            <a:r>
              <a:rPr lang="el-GR" sz="2000" b="1" dirty="0">
                <a:latin typeface="Garamond" pitchFamily="18" charset="0"/>
              </a:rPr>
              <a:t> </a:t>
            </a:r>
            <a:r>
              <a:rPr lang="en-US" sz="2000" b="1" dirty="0">
                <a:latin typeface="Garamond" pitchFamily="18" charset="0"/>
              </a:rPr>
              <a:t>Press, Cambridge 2006.</a:t>
            </a:r>
            <a:endParaRPr lang="el-GR" sz="2000" b="1" dirty="0">
              <a:latin typeface="Garamond" pitchFamily="18" charset="0"/>
            </a:endParaRPr>
          </a:p>
          <a:p>
            <a:r>
              <a:rPr lang="en-US" sz="2000" b="1" dirty="0">
                <a:solidFill>
                  <a:srgbClr val="C00000"/>
                </a:solidFill>
                <a:latin typeface="Garamond" pitchFamily="18" charset="0"/>
              </a:rPr>
              <a:t>Simons John</a:t>
            </a:r>
            <a:r>
              <a:rPr lang="en-US" sz="2000" b="1" dirty="0">
                <a:latin typeface="Garamond" pitchFamily="18" charset="0"/>
              </a:rPr>
              <a:t>: </a:t>
            </a:r>
            <a:r>
              <a:rPr lang="en-US" sz="2000" b="1" i="1" dirty="0">
                <a:latin typeface="Garamond" pitchFamily="18" charset="0"/>
              </a:rPr>
              <a:t>Animal Rights and the Politics of Literary Representation</a:t>
            </a:r>
            <a:r>
              <a:rPr lang="en-US" sz="2000" b="1" dirty="0">
                <a:latin typeface="Garamond" pitchFamily="18" charset="0"/>
              </a:rPr>
              <a:t>, Palgrave </a:t>
            </a:r>
            <a:r>
              <a:rPr lang="el-GR" sz="2000" b="1" dirty="0">
                <a:latin typeface="Garamond" pitchFamily="18" charset="0"/>
              </a:rPr>
              <a:t>		</a:t>
            </a:r>
            <a:r>
              <a:rPr lang="en-US" sz="2000" b="1" dirty="0">
                <a:latin typeface="Garamond" pitchFamily="18" charset="0"/>
              </a:rPr>
              <a:t>Macmillan,</a:t>
            </a:r>
            <a:r>
              <a:rPr lang="el-GR" sz="2000" b="1" dirty="0">
                <a:latin typeface="Garamond" pitchFamily="18" charset="0"/>
              </a:rPr>
              <a:t> </a:t>
            </a:r>
            <a:r>
              <a:rPr lang="en-US" sz="2000" b="1" dirty="0">
                <a:latin typeface="Garamond" pitchFamily="18" charset="0"/>
              </a:rPr>
              <a:t>Basingstoke and New York 2002.</a:t>
            </a:r>
            <a:endParaRPr lang="el-GR" sz="2000" b="1" dirty="0">
              <a:latin typeface="Garamond" pitchFamily="18" charset="0"/>
            </a:endParaRPr>
          </a:p>
          <a:p>
            <a:endParaRPr lang="el-GR" sz="2000" dirty="0"/>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186857"/>
          </a:xfrm>
          <a:prstGeom prst="rect">
            <a:avLst/>
          </a:prstGeom>
          <a:solidFill>
            <a:schemeClr val="bg2"/>
          </a:solidFill>
        </p:spPr>
        <p:txBody>
          <a:bodyPr wrap="square" rtlCol="0">
            <a:spAutoFit/>
          </a:bodyPr>
          <a:lstStyle/>
          <a:p>
            <a:r>
              <a:rPr lang="el-GR" sz="2800" b="1" dirty="0">
                <a:solidFill>
                  <a:srgbClr val="C00000"/>
                </a:solidFill>
                <a:latin typeface="Garamond" pitchFamily="18" charset="0"/>
              </a:rPr>
              <a:t>		Ενδεικτική Βιβλιογραφία</a:t>
            </a:r>
          </a:p>
          <a:p>
            <a:endParaRPr lang="el-GR" sz="2000" b="1" dirty="0">
              <a:latin typeface="Garamond" pitchFamily="18" charset="0"/>
            </a:endParaRPr>
          </a:p>
          <a:p>
            <a:r>
              <a:rPr lang="en-US" sz="2000" b="1" dirty="0">
                <a:solidFill>
                  <a:srgbClr val="C00000"/>
                </a:solidFill>
                <a:latin typeface="Garamond" pitchFamily="18" charset="0"/>
              </a:rPr>
              <a:t>Steiner Gary</a:t>
            </a:r>
            <a:r>
              <a:rPr lang="en-US" sz="2000" b="1" dirty="0">
                <a:latin typeface="Garamond" pitchFamily="18" charset="0"/>
              </a:rPr>
              <a:t>: </a:t>
            </a:r>
            <a:r>
              <a:rPr lang="en-US" sz="2000" b="1" i="1" dirty="0">
                <a:latin typeface="Garamond" pitchFamily="18" charset="0"/>
              </a:rPr>
              <a:t>Anthropocentrism and Its Discontents: The Moral Status of Animals </a:t>
            </a:r>
            <a:r>
              <a:rPr lang="el-GR" sz="2000" b="1" i="1" dirty="0">
                <a:latin typeface="Garamond" pitchFamily="18" charset="0"/>
              </a:rPr>
              <a:t>		</a:t>
            </a:r>
            <a:r>
              <a:rPr lang="en-US" sz="2000" b="1" i="1" dirty="0">
                <a:latin typeface="Garamond" pitchFamily="18" charset="0"/>
              </a:rPr>
              <a:t>in the History of	Western Philosophy</a:t>
            </a:r>
            <a:r>
              <a:rPr lang="en-US" sz="2000" b="1" dirty="0">
                <a:latin typeface="Garamond" pitchFamily="18" charset="0"/>
              </a:rPr>
              <a:t>, University of Pittsburgh </a:t>
            </a:r>
            <a:r>
              <a:rPr lang="el-GR" sz="2000" b="1" dirty="0">
                <a:latin typeface="Garamond" pitchFamily="18" charset="0"/>
              </a:rPr>
              <a:t>		</a:t>
            </a:r>
            <a:r>
              <a:rPr lang="en-US" sz="2000" b="1" dirty="0">
                <a:latin typeface="Garamond" pitchFamily="18" charset="0"/>
              </a:rPr>
              <a:t>Press, Pittsburgh 2010 (2005</a:t>
            </a:r>
            <a:r>
              <a:rPr lang="en-US" sz="2000" b="1" baseline="30000" dirty="0">
                <a:latin typeface="Garamond" pitchFamily="18" charset="0"/>
              </a:rPr>
              <a:t>1</a:t>
            </a:r>
            <a:r>
              <a:rPr lang="en-US" sz="2000" b="1" dirty="0">
                <a:latin typeface="Garamond" pitchFamily="18" charset="0"/>
              </a:rPr>
              <a:t>).</a:t>
            </a:r>
            <a:endParaRPr lang="el-GR" sz="2000" b="1" dirty="0">
              <a:latin typeface="Garamond" pitchFamily="18" charset="0"/>
            </a:endParaRPr>
          </a:p>
          <a:p>
            <a:r>
              <a:rPr lang="el-GR" sz="2000" b="1" dirty="0">
                <a:solidFill>
                  <a:srgbClr val="C00000"/>
                </a:solidFill>
                <a:latin typeface="Garamond" pitchFamily="18" charset="0"/>
              </a:rPr>
              <a:t>Τσατσούλης Δημήτρης</a:t>
            </a:r>
            <a:r>
              <a:rPr lang="el-GR" sz="2000" b="1" dirty="0">
                <a:latin typeface="Garamond" pitchFamily="18" charset="0"/>
              </a:rPr>
              <a:t>: </a:t>
            </a:r>
            <a:r>
              <a:rPr lang="el-GR" sz="2000" b="1" i="1" dirty="0">
                <a:latin typeface="Garamond" pitchFamily="18" charset="0"/>
              </a:rPr>
              <a:t>Διάλογος εικόνων. Φωτογραφία και </a:t>
            </a:r>
            <a:r>
              <a:rPr lang="el-GR" sz="2000" b="1" i="1" dirty="0" err="1">
                <a:latin typeface="Garamond" pitchFamily="18" charset="0"/>
              </a:rPr>
              <a:t>σουρρεαλιστική</a:t>
            </a:r>
            <a:r>
              <a:rPr lang="el-GR" sz="2000" b="1" i="1" dirty="0">
                <a:latin typeface="Garamond" pitchFamily="18" charset="0"/>
              </a:rPr>
              <a:t> αισθητική		στη σκηνική γραφή της </a:t>
            </a:r>
            <a:r>
              <a:rPr lang="en-US" sz="2000" b="1" i="1" dirty="0">
                <a:latin typeface="Garamond" pitchFamily="18" charset="0"/>
              </a:rPr>
              <a:t>Soc</a:t>
            </a:r>
            <a:r>
              <a:rPr lang="el-GR" sz="2000" b="1" i="1" dirty="0">
                <a:latin typeface="Garamond" pitchFamily="18" charset="0"/>
              </a:rPr>
              <a:t>ì</a:t>
            </a:r>
            <a:r>
              <a:rPr lang="en-US" sz="2000" b="1" i="1" dirty="0">
                <a:latin typeface="Garamond" pitchFamily="18" charset="0"/>
              </a:rPr>
              <a:t>etas </a:t>
            </a:r>
            <a:r>
              <a:rPr lang="en-US" sz="2000" b="1" i="1" dirty="0" err="1">
                <a:latin typeface="Garamond" pitchFamily="18" charset="0"/>
              </a:rPr>
              <a:t>Raffaello</a:t>
            </a:r>
            <a:r>
              <a:rPr lang="en-US" sz="2000" b="1" i="1" dirty="0">
                <a:latin typeface="Garamond" pitchFamily="18" charset="0"/>
              </a:rPr>
              <a:t> </a:t>
            </a:r>
            <a:r>
              <a:rPr lang="en-US" sz="2000" b="1" i="1" dirty="0" err="1">
                <a:latin typeface="Garamond" pitchFamily="18" charset="0"/>
              </a:rPr>
              <a:t>Sanzio</a:t>
            </a:r>
            <a:r>
              <a:rPr lang="el-GR" sz="2000" b="1" dirty="0">
                <a:latin typeface="Garamond" pitchFamily="18" charset="0"/>
              </a:rPr>
              <a:t>, </a:t>
            </a:r>
            <a:r>
              <a:rPr lang="el-GR" sz="2000" b="1" dirty="0" err="1">
                <a:latin typeface="Garamond" pitchFamily="18" charset="0"/>
              </a:rPr>
              <a:t>Παπαζήσης</a:t>
            </a:r>
            <a:r>
              <a:rPr lang="el-GR" sz="2000" b="1" dirty="0">
                <a:latin typeface="Garamond" pitchFamily="18" charset="0"/>
              </a:rPr>
              <a:t>, 		Αθήνα 2011.</a:t>
            </a:r>
          </a:p>
          <a:p>
            <a:r>
              <a:rPr lang="en-US" sz="2000" b="1" dirty="0">
                <a:solidFill>
                  <a:srgbClr val="C00000"/>
                </a:solidFill>
                <a:latin typeface="Garamond" pitchFamily="18" charset="0"/>
              </a:rPr>
              <a:t>Wolfe Cary</a:t>
            </a:r>
            <a:r>
              <a:rPr lang="en-US" sz="2000" b="1" dirty="0">
                <a:latin typeface="Garamond" pitchFamily="18" charset="0"/>
              </a:rPr>
              <a:t>: «Flesh and Finitude: Thinking Animals in (Post)Humanist </a:t>
            </a:r>
            <a:r>
              <a:rPr lang="el-GR" sz="2000" b="1" dirty="0">
                <a:latin typeface="Garamond" pitchFamily="18" charset="0"/>
              </a:rPr>
              <a:t>			</a:t>
            </a:r>
            <a:r>
              <a:rPr lang="en-US" sz="2000" b="1" dirty="0">
                <a:latin typeface="Garamond" pitchFamily="18" charset="0"/>
              </a:rPr>
              <a:t>Philosophy»,</a:t>
            </a:r>
            <a:r>
              <a:rPr lang="el-GR" sz="2000" b="1" dirty="0">
                <a:latin typeface="Garamond" pitchFamily="18" charset="0"/>
              </a:rPr>
              <a:t> </a:t>
            </a:r>
            <a:r>
              <a:rPr lang="en-US" sz="2000" b="1" i="1" dirty="0" err="1">
                <a:latin typeface="Garamond" pitchFamily="18" charset="0"/>
              </a:rPr>
              <a:t>SubStance</a:t>
            </a:r>
            <a:r>
              <a:rPr lang="en-US" sz="2000" b="1" dirty="0">
                <a:latin typeface="Garamond" pitchFamily="18" charset="0"/>
              </a:rPr>
              <a:t>, Issue 117, Vol. 37:3, 2008, </a:t>
            </a:r>
            <a:r>
              <a:rPr lang="el-GR" sz="2000" b="1" dirty="0" err="1">
                <a:latin typeface="Garamond" pitchFamily="18" charset="0"/>
              </a:rPr>
              <a:t>σσ</a:t>
            </a:r>
            <a:r>
              <a:rPr lang="en-US" sz="2000" b="1" dirty="0">
                <a:latin typeface="Garamond" pitchFamily="18" charset="0"/>
              </a:rPr>
              <a:t>. 8-36.</a:t>
            </a:r>
            <a:endParaRPr lang="el-GR" sz="2000" b="1" dirty="0">
              <a:latin typeface="Garamond" pitchFamily="18" charset="0"/>
            </a:endParaRPr>
          </a:p>
          <a:p>
            <a:r>
              <a:rPr lang="en-US" sz="2000" b="1" dirty="0">
                <a:latin typeface="Garamond" pitchFamily="18" charset="0"/>
              </a:rPr>
              <a:t>    ─  : «Human, All Too Human: “Animal Studies” and the Humanities», </a:t>
            </a:r>
            <a:r>
              <a:rPr lang="el-GR" sz="2000" b="1" dirty="0">
                <a:latin typeface="Garamond" pitchFamily="18" charset="0"/>
              </a:rPr>
              <a:t>			</a:t>
            </a:r>
            <a:r>
              <a:rPr lang="en-US" sz="2000" b="1" i="1" dirty="0">
                <a:latin typeface="Garamond" pitchFamily="18" charset="0"/>
              </a:rPr>
              <a:t>Publications of</a:t>
            </a:r>
            <a:r>
              <a:rPr lang="el-GR" sz="2000" b="1" i="1" dirty="0">
                <a:latin typeface="Garamond" pitchFamily="18" charset="0"/>
              </a:rPr>
              <a:t> </a:t>
            </a:r>
            <a:r>
              <a:rPr lang="en-US" sz="2000" b="1" i="1" dirty="0">
                <a:latin typeface="Garamond" pitchFamily="18" charset="0"/>
              </a:rPr>
              <a:t>the Modern Language Association </a:t>
            </a:r>
            <a:r>
              <a:rPr lang="en-US" sz="2000" b="1" dirty="0">
                <a:latin typeface="Garamond" pitchFamily="18" charset="0"/>
              </a:rPr>
              <a:t>124:2, </a:t>
            </a:r>
            <a:endParaRPr lang="el-GR" sz="2000" b="1" dirty="0">
              <a:latin typeface="Garamond" pitchFamily="18" charset="0"/>
            </a:endParaRPr>
          </a:p>
          <a:p>
            <a:r>
              <a:rPr lang="el-GR" sz="2000" b="1" dirty="0">
                <a:latin typeface="Garamond" pitchFamily="18" charset="0"/>
              </a:rPr>
              <a:t>		</a:t>
            </a:r>
            <a:r>
              <a:rPr lang="el-GR" sz="2000" b="1" dirty="0" err="1">
                <a:latin typeface="Garamond" pitchFamily="18" charset="0"/>
              </a:rPr>
              <a:t>σσ</a:t>
            </a:r>
            <a:r>
              <a:rPr lang="en-US" sz="2000" b="1" dirty="0">
                <a:latin typeface="Garamond" pitchFamily="18" charset="0"/>
              </a:rPr>
              <a:t>. 564–575.</a:t>
            </a:r>
            <a:endParaRPr lang="el-GR" sz="2000" b="1" dirty="0">
              <a:latin typeface="Garamond" pitchFamily="18" charset="0"/>
            </a:endParaRPr>
          </a:p>
          <a:p>
            <a:r>
              <a:rPr lang="en-US" sz="2000" b="1" dirty="0">
                <a:latin typeface="Garamond" pitchFamily="18" charset="0"/>
              </a:rPr>
              <a:t>    ─  : «In the Shadow of Wittgenstein's Lion: Language, Ethics, and the Question </a:t>
            </a:r>
            <a:r>
              <a:rPr lang="el-GR" sz="2000" b="1" dirty="0">
                <a:latin typeface="Garamond" pitchFamily="18" charset="0"/>
              </a:rPr>
              <a:t>		</a:t>
            </a:r>
            <a:r>
              <a:rPr lang="en-US" sz="2000" b="1" dirty="0">
                <a:latin typeface="Garamond" pitchFamily="18" charset="0"/>
              </a:rPr>
              <a:t>of the</a:t>
            </a:r>
            <a:r>
              <a:rPr lang="el-GR" sz="2000" b="1" dirty="0">
                <a:latin typeface="Garamond" pitchFamily="18" charset="0"/>
              </a:rPr>
              <a:t> </a:t>
            </a:r>
            <a:r>
              <a:rPr lang="en-US" sz="2000" b="1" dirty="0">
                <a:latin typeface="Garamond" pitchFamily="18" charset="0"/>
              </a:rPr>
              <a:t>Animal», </a:t>
            </a:r>
            <a:r>
              <a:rPr lang="el-GR" sz="2000" b="1" dirty="0">
                <a:latin typeface="Garamond" pitchFamily="18" charset="0"/>
              </a:rPr>
              <a:t>στο</a:t>
            </a:r>
            <a:r>
              <a:rPr lang="en-US" sz="2000" b="1" dirty="0">
                <a:latin typeface="Garamond" pitchFamily="18" charset="0"/>
              </a:rPr>
              <a:t> Cary Wolfe (ed.): </a:t>
            </a:r>
            <a:r>
              <a:rPr lang="en-US" sz="2000" b="1" dirty="0" err="1">
                <a:latin typeface="Garamond" pitchFamily="18" charset="0"/>
              </a:rPr>
              <a:t>Zoontologies</a:t>
            </a:r>
            <a:r>
              <a:rPr lang="en-US" sz="2000" b="1" dirty="0">
                <a:latin typeface="Garamond" pitchFamily="18" charset="0"/>
              </a:rPr>
              <a:t>. </a:t>
            </a:r>
            <a:r>
              <a:rPr lang="en-US" sz="2000" b="1" i="1" dirty="0">
                <a:latin typeface="Garamond" pitchFamily="18" charset="0"/>
              </a:rPr>
              <a:t>The Question </a:t>
            </a:r>
            <a:r>
              <a:rPr lang="el-GR" sz="2000" b="1" i="1" dirty="0">
                <a:latin typeface="Garamond" pitchFamily="18" charset="0"/>
              </a:rPr>
              <a:t>		</a:t>
            </a:r>
            <a:r>
              <a:rPr lang="en-US" sz="2000" b="1" i="1" dirty="0">
                <a:latin typeface="Garamond" pitchFamily="18" charset="0"/>
              </a:rPr>
              <a:t>of the Animal</a:t>
            </a:r>
            <a:r>
              <a:rPr lang="en-US" sz="2000" b="1" dirty="0">
                <a:latin typeface="Garamond" pitchFamily="18" charset="0"/>
              </a:rPr>
              <a:t>,</a:t>
            </a:r>
            <a:r>
              <a:rPr lang="el-GR" sz="2000" b="1" dirty="0">
                <a:latin typeface="Garamond" pitchFamily="18" charset="0"/>
              </a:rPr>
              <a:t> </a:t>
            </a:r>
            <a:r>
              <a:rPr lang="en-US" sz="2000" b="1" dirty="0">
                <a:latin typeface="Garamond" pitchFamily="18" charset="0"/>
              </a:rPr>
              <a:t>University of Minnesota Press Minneapolis &amp; </a:t>
            </a:r>
            <a:r>
              <a:rPr lang="el-GR" sz="2000" b="1" dirty="0">
                <a:latin typeface="Garamond" pitchFamily="18" charset="0"/>
              </a:rPr>
              <a:t>		</a:t>
            </a:r>
            <a:r>
              <a:rPr lang="en-US" sz="2000" b="1" dirty="0">
                <a:latin typeface="Garamond" pitchFamily="18" charset="0"/>
              </a:rPr>
              <a:t>London 2003, </a:t>
            </a:r>
            <a:r>
              <a:rPr lang="el-GR" sz="2000" b="1" dirty="0" err="1">
                <a:latin typeface="Garamond" pitchFamily="18" charset="0"/>
              </a:rPr>
              <a:t>σσ</a:t>
            </a:r>
            <a:r>
              <a:rPr lang="en-US" sz="2000" b="1" dirty="0">
                <a:latin typeface="Garamond" pitchFamily="18" charset="0"/>
              </a:rPr>
              <a:t>. 1-57.</a:t>
            </a:r>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dirty="0"/>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7170" name="Picture 2" descr="C:\Users\user\Pictures\Διάφορα\Castellucci\Romeo Castellucci Go down Moses.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144000" cy="6857999"/>
          </a:xfrm>
          <a:prstGeom prst="rect">
            <a:avLst/>
          </a:prstGeom>
          <a:noFill/>
        </p:spPr>
      </p:pic>
      <p:sp>
        <p:nvSpPr>
          <p:cNvPr id="4" name="TextBox 3"/>
          <p:cNvSpPr txBox="1"/>
          <p:nvPr/>
        </p:nvSpPr>
        <p:spPr>
          <a:xfrm>
            <a:off x="0" y="0"/>
            <a:ext cx="9296400" cy="3447098"/>
          </a:xfrm>
          <a:prstGeom prst="rect">
            <a:avLst/>
          </a:prstGeom>
          <a:noFill/>
        </p:spPr>
        <p:txBody>
          <a:bodyPr wrap="square" rtlCol="0">
            <a:spAutoFit/>
          </a:bodyPr>
          <a:lstStyle/>
          <a:p>
            <a:r>
              <a:rPr lang="el-GR" sz="2000" b="1" dirty="0">
                <a:solidFill>
                  <a:schemeClr val="bg1"/>
                </a:solidFill>
                <a:latin typeface="Garamond" pitchFamily="18" charset="0"/>
              </a:rPr>
              <a:t>Αφού λοιπόν το </a:t>
            </a:r>
            <a:r>
              <a:rPr lang="el-GR" sz="2000" b="1" i="1" dirty="0">
                <a:solidFill>
                  <a:schemeClr val="bg1"/>
                </a:solidFill>
                <a:latin typeface="Garamond" pitchFamily="18" charset="0"/>
              </a:rPr>
              <a:t>ζώο</a:t>
            </a:r>
            <a:r>
              <a:rPr lang="el-GR" sz="2000" b="1" dirty="0">
                <a:solidFill>
                  <a:schemeClr val="bg1"/>
                </a:solidFill>
                <a:latin typeface="Garamond" pitchFamily="18" charset="0"/>
              </a:rPr>
              <a:t> δεν είναι παρά μια λέξη που δεν σημαίνει παρά την κατίσχυση της </a:t>
            </a:r>
            <a:r>
              <a:rPr lang="el-GR" sz="2000" b="1" dirty="0">
                <a:solidFill>
                  <a:srgbClr val="FFC000"/>
                </a:solidFill>
                <a:latin typeface="Garamond" pitchFamily="18" charset="0"/>
              </a:rPr>
              <a:t>εξουσίας</a:t>
            </a:r>
            <a:r>
              <a:rPr lang="el-GR" sz="2000" b="1" dirty="0">
                <a:solidFill>
                  <a:schemeClr val="bg1"/>
                </a:solidFill>
                <a:latin typeface="Garamond" pitchFamily="18" charset="0"/>
              </a:rPr>
              <a:t> που οι άνθρωποι επιβάλλουν στα υπόλοιπα έμβια όντα, ο </a:t>
            </a:r>
            <a:r>
              <a:rPr lang="en-US" sz="2000" b="1" dirty="0">
                <a:solidFill>
                  <a:schemeClr val="bg1"/>
                </a:solidFill>
                <a:latin typeface="Garamond" pitchFamily="18" charset="0"/>
              </a:rPr>
              <a:t>Derrida</a:t>
            </a:r>
            <a:r>
              <a:rPr lang="el-GR" sz="2000" b="1" dirty="0">
                <a:solidFill>
                  <a:schemeClr val="bg1"/>
                </a:solidFill>
                <a:latin typeface="Garamond" pitchFamily="18" charset="0"/>
              </a:rPr>
              <a:t> θα την </a:t>
            </a:r>
            <a:r>
              <a:rPr lang="el-GR" sz="2000" b="1" dirty="0" err="1">
                <a:solidFill>
                  <a:schemeClr val="bg1"/>
                </a:solidFill>
                <a:latin typeface="Garamond" pitchFamily="18" charset="0"/>
              </a:rPr>
              <a:t>αποδομήσει</a:t>
            </a:r>
            <a:r>
              <a:rPr lang="el-GR" sz="2000" b="1" dirty="0">
                <a:solidFill>
                  <a:schemeClr val="bg1"/>
                </a:solidFill>
                <a:latin typeface="Garamond" pitchFamily="18" charset="0"/>
              </a:rPr>
              <a:t> και θα την αντικαταστήσει με μια άλλη σχεδόν ομόηχη και σύνθετη από τις λέξεις «</a:t>
            </a:r>
            <a:r>
              <a:rPr lang="en-US" sz="2000" b="1" dirty="0">
                <a:solidFill>
                  <a:schemeClr val="bg1"/>
                </a:solidFill>
                <a:latin typeface="Garamond" pitchFamily="18" charset="0"/>
              </a:rPr>
              <a:t>animal</a:t>
            </a:r>
            <a:r>
              <a:rPr lang="el-GR" sz="2000" b="1" dirty="0">
                <a:solidFill>
                  <a:schemeClr val="bg1"/>
                </a:solidFill>
                <a:latin typeface="Garamond" pitchFamily="18" charset="0"/>
              </a:rPr>
              <a:t>» και «</a:t>
            </a:r>
            <a:r>
              <a:rPr lang="en-US" sz="2000" b="1" dirty="0">
                <a:solidFill>
                  <a:schemeClr val="bg1"/>
                </a:solidFill>
                <a:latin typeface="Garamond" pitchFamily="18" charset="0"/>
              </a:rPr>
              <a:t>mot</a:t>
            </a:r>
            <a:r>
              <a:rPr lang="el-GR" sz="2000" b="1" dirty="0">
                <a:solidFill>
                  <a:schemeClr val="bg1"/>
                </a:solidFill>
                <a:latin typeface="Garamond" pitchFamily="18" charset="0"/>
              </a:rPr>
              <a:t>»: τη «χιμαιρική» λέξη «</a:t>
            </a:r>
            <a:r>
              <a:rPr lang="en-US" sz="2000" b="1" dirty="0" err="1">
                <a:solidFill>
                  <a:srgbClr val="FFC000"/>
                </a:solidFill>
                <a:latin typeface="Garamond" pitchFamily="18" charset="0"/>
              </a:rPr>
              <a:t>animot</a:t>
            </a:r>
            <a:r>
              <a:rPr lang="el-GR" sz="2000" b="1" dirty="0">
                <a:solidFill>
                  <a:schemeClr val="bg1"/>
                </a:solidFill>
                <a:latin typeface="Garamond" pitchFamily="18" charset="0"/>
              </a:rPr>
              <a:t>». Το </a:t>
            </a:r>
            <a:r>
              <a:rPr lang="en-US" sz="2000" b="1" dirty="0" err="1">
                <a:solidFill>
                  <a:schemeClr val="bg1"/>
                </a:solidFill>
                <a:latin typeface="Garamond" pitchFamily="18" charset="0"/>
              </a:rPr>
              <a:t>animot</a:t>
            </a:r>
            <a:r>
              <a:rPr lang="el-GR" sz="2000" b="1" dirty="0">
                <a:solidFill>
                  <a:schemeClr val="bg1"/>
                </a:solidFill>
                <a:latin typeface="Garamond" pitchFamily="18" charset="0"/>
              </a:rPr>
              <a:t> δεν </a:t>
            </a:r>
          </a:p>
          <a:p>
            <a:r>
              <a:rPr lang="el-GR" sz="2000" b="1" dirty="0">
                <a:solidFill>
                  <a:schemeClr val="bg1"/>
                </a:solidFill>
                <a:latin typeface="Garamond" pitchFamily="18" charset="0"/>
              </a:rPr>
              <a:t>παραπέμπει σε ένα είδος, σε ένα γένος ή                                        σε ένα άτομο, αλλά πρόκειται για «μια απαραμείωτη                                                   ζωντανή πολλαπλότητα                                       θνητών όντων… ένα είδος </a:t>
            </a:r>
            <a:r>
              <a:rPr lang="el-GR" sz="2000" b="1" dirty="0">
                <a:solidFill>
                  <a:srgbClr val="FFC000"/>
                </a:solidFill>
                <a:latin typeface="Garamond" pitchFamily="18" charset="0"/>
              </a:rPr>
              <a:t>τερατώδους</a:t>
            </a:r>
            <a:r>
              <a:rPr lang="el-GR" sz="2000" b="1" dirty="0">
                <a:solidFill>
                  <a:schemeClr val="bg1"/>
                </a:solidFill>
                <a:latin typeface="Garamond" pitchFamily="18" charset="0"/>
              </a:rPr>
              <a:t>                                         </a:t>
            </a:r>
            <a:r>
              <a:rPr lang="el-GR" sz="2000" b="1" dirty="0">
                <a:solidFill>
                  <a:srgbClr val="FFC000"/>
                </a:solidFill>
                <a:latin typeface="Garamond" pitchFamily="18" charset="0"/>
              </a:rPr>
              <a:t>υβριδίου</a:t>
            </a:r>
            <a:r>
              <a:rPr lang="el-GR" sz="2000" b="1" dirty="0">
                <a:solidFill>
                  <a:schemeClr val="bg1"/>
                </a:solidFill>
                <a:latin typeface="Garamond" pitchFamily="18" charset="0"/>
              </a:rPr>
              <a:t>», το οποίο μπορεί να εννοηθεί, άρα και να </a:t>
            </a:r>
          </a:p>
          <a:p>
            <a:r>
              <a:rPr lang="el-GR" sz="2000" b="1" dirty="0">
                <a:solidFill>
                  <a:schemeClr val="bg1"/>
                </a:solidFill>
                <a:latin typeface="Garamond" pitchFamily="18" charset="0"/>
              </a:rPr>
              <a:t>χρησιμοποιηθεί, στο πλαίσιο </a:t>
            </a:r>
          </a:p>
          <a:p>
            <a:r>
              <a:rPr lang="el-GR" sz="2000" b="1" dirty="0">
                <a:solidFill>
                  <a:schemeClr val="bg1"/>
                </a:solidFill>
                <a:latin typeface="Garamond" pitchFamily="18" charset="0"/>
              </a:rPr>
              <a:t>ενός τριπλού στόχου. </a:t>
            </a:r>
          </a:p>
          <a:p>
            <a:endParaRPr lang="el-GR" b="1" dirty="0">
              <a:solidFill>
                <a:schemeClr val="bg1"/>
              </a:solidFill>
              <a:latin typeface="Garamond"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079409"/>
          </a:xfrm>
          <a:prstGeom prst="rect">
            <a:avLst/>
          </a:prstGeom>
          <a:solidFill>
            <a:schemeClr val="bg2"/>
          </a:solidFill>
        </p:spPr>
        <p:txBody>
          <a:bodyPr wrap="square" rtlCol="0">
            <a:spAutoFit/>
          </a:bodyPr>
          <a:lstStyle/>
          <a:p>
            <a:r>
              <a:rPr lang="el-GR" sz="2800" b="1" dirty="0">
                <a:solidFill>
                  <a:srgbClr val="C00000"/>
                </a:solidFill>
                <a:latin typeface="Garamond" pitchFamily="18" charset="0"/>
              </a:rPr>
              <a:t>		Έργα Αναφοράς</a:t>
            </a:r>
          </a:p>
          <a:p>
            <a:endParaRPr lang="el-GR" sz="2000" b="1" dirty="0">
              <a:latin typeface="Garamond" pitchFamily="18" charset="0"/>
            </a:endParaRPr>
          </a:p>
          <a:p>
            <a:r>
              <a:rPr lang="fr-FR" sz="2000" b="1" dirty="0">
                <a:solidFill>
                  <a:srgbClr val="C00000"/>
                </a:solidFill>
                <a:latin typeface="Garamond" pitchFamily="18" charset="0"/>
              </a:rPr>
              <a:t>García Rodrigo</a:t>
            </a:r>
            <a:r>
              <a:rPr lang="fr-FR" sz="2000" b="1" dirty="0">
                <a:latin typeface="Garamond" pitchFamily="18" charset="0"/>
              </a:rPr>
              <a:t>:  </a:t>
            </a:r>
            <a:r>
              <a:rPr lang="fr-FR" sz="2000" b="1" i="1" dirty="0">
                <a:latin typeface="Garamond" pitchFamily="18" charset="0"/>
              </a:rPr>
              <a:t>Bleue, saignante, à point, carbonisée</a:t>
            </a:r>
            <a:r>
              <a:rPr lang="fr-FR" sz="2000" b="1" dirty="0">
                <a:latin typeface="Garamond" pitchFamily="18" charset="0"/>
              </a:rPr>
              <a:t>, (</a:t>
            </a:r>
            <a:r>
              <a:rPr lang="fr-FR" sz="2000" b="1" i="1" dirty="0" err="1">
                <a:latin typeface="Garamond" pitchFamily="18" charset="0"/>
              </a:rPr>
              <a:t>Cryda</a:t>
            </a:r>
            <a:r>
              <a:rPr lang="fr-FR" sz="2000" b="1" i="1" dirty="0">
                <a:latin typeface="Garamond" pitchFamily="18" charset="0"/>
              </a:rPr>
              <a:t>. </a:t>
            </a:r>
            <a:r>
              <a:rPr lang="fr-FR" sz="2000" b="1" i="1" dirty="0" err="1">
                <a:latin typeface="Garamond" pitchFamily="18" charset="0"/>
              </a:rPr>
              <a:t>Vuelta</a:t>
            </a:r>
            <a:r>
              <a:rPr lang="fr-FR" sz="2000" b="1" i="1" dirty="0">
                <a:latin typeface="Garamond" pitchFamily="18" charset="0"/>
              </a:rPr>
              <a:t> y </a:t>
            </a:r>
            <a:r>
              <a:rPr lang="fr-FR" sz="2000" b="1" i="1" dirty="0" err="1">
                <a:latin typeface="Garamond" pitchFamily="18" charset="0"/>
              </a:rPr>
              <a:t>vuelta</a:t>
            </a:r>
            <a:r>
              <a:rPr lang="fr-FR" sz="2000" b="1" i="1" dirty="0">
                <a:latin typeface="Garamond" pitchFamily="18" charset="0"/>
              </a:rPr>
              <a:t>. Al </a:t>
            </a:r>
            <a:r>
              <a:rPr lang="el-GR" sz="2000" b="1" i="1" dirty="0">
                <a:latin typeface="Garamond" pitchFamily="18" charset="0"/>
              </a:rPr>
              <a:t>	</a:t>
            </a:r>
            <a:r>
              <a:rPr lang="fr-FR" sz="2000" b="1" i="1" dirty="0" err="1">
                <a:latin typeface="Garamond" pitchFamily="18" charset="0"/>
              </a:rPr>
              <a:t>pounto</a:t>
            </a:r>
            <a:r>
              <a:rPr lang="fr-FR" sz="2000" b="1" i="1" dirty="0">
                <a:latin typeface="Garamond" pitchFamily="18" charset="0"/>
              </a:rPr>
              <a:t>.	</a:t>
            </a:r>
            <a:r>
              <a:rPr lang="fr-FR" sz="2000" b="1" i="1" dirty="0" err="1">
                <a:latin typeface="Garamond" pitchFamily="18" charset="0"/>
              </a:rPr>
              <a:t>Chamuscada</a:t>
            </a:r>
            <a:r>
              <a:rPr lang="fr-FR" sz="2000" b="1" dirty="0">
                <a:latin typeface="Garamond" pitchFamily="18" charset="0"/>
              </a:rPr>
              <a:t>), Les solitaires intempestifs, Besançon 2009.</a:t>
            </a:r>
            <a:endParaRPr lang="el-GR" sz="2000" b="1" dirty="0">
              <a:latin typeface="Garamond" pitchFamily="18" charset="0"/>
            </a:endParaRPr>
          </a:p>
          <a:p>
            <a:r>
              <a:rPr lang="fr-FR" sz="2000" b="1" dirty="0">
                <a:latin typeface="Garamond" pitchFamily="18" charset="0"/>
              </a:rPr>
              <a:t>    ─  :</a:t>
            </a:r>
            <a:r>
              <a:rPr lang="fr-FR" sz="2000" b="1" i="1" dirty="0">
                <a:latin typeface="Garamond" pitchFamily="18" charset="0"/>
              </a:rPr>
              <a:t> </a:t>
            </a:r>
            <a:r>
              <a:rPr lang="fr-FR" sz="2000" b="1" i="1" dirty="0" err="1">
                <a:latin typeface="Garamond" pitchFamily="18" charset="0"/>
              </a:rPr>
              <a:t>After</a:t>
            </a:r>
            <a:r>
              <a:rPr lang="fr-FR" sz="2000" b="1" i="1" dirty="0">
                <a:latin typeface="Garamond" pitchFamily="18" charset="0"/>
              </a:rPr>
              <a:t> </a:t>
            </a:r>
            <a:r>
              <a:rPr lang="fr-FR" sz="2000" b="1" i="1" dirty="0" err="1">
                <a:latin typeface="Garamond" pitchFamily="18" charset="0"/>
              </a:rPr>
              <a:t>sun</a:t>
            </a:r>
            <a:r>
              <a:rPr lang="fr-FR" sz="2000" b="1" dirty="0">
                <a:latin typeface="Garamond" pitchFamily="18" charset="0"/>
              </a:rPr>
              <a:t>, </a:t>
            </a:r>
            <a:r>
              <a:rPr lang="el-GR" sz="2000" b="1" dirty="0">
                <a:latin typeface="Garamond" pitchFamily="18" charset="0"/>
              </a:rPr>
              <a:t>στο </a:t>
            </a:r>
            <a:r>
              <a:rPr lang="fr-FR" sz="2000" b="1" i="1" dirty="0">
                <a:latin typeface="Garamond" pitchFamily="18" charset="0"/>
              </a:rPr>
              <a:t>Cendres 2000-2009</a:t>
            </a:r>
            <a:r>
              <a:rPr lang="fr-FR" sz="2000" b="1" dirty="0">
                <a:latin typeface="Garamond" pitchFamily="18" charset="0"/>
              </a:rPr>
              <a:t>, Les solitaires intempestifs, Besançon	2011, </a:t>
            </a:r>
            <a:r>
              <a:rPr lang="el-GR" sz="2000" b="1" dirty="0" err="1">
                <a:latin typeface="Garamond" pitchFamily="18" charset="0"/>
              </a:rPr>
              <a:t>σσ</a:t>
            </a:r>
            <a:r>
              <a:rPr lang="fr-FR" sz="2000" b="1" dirty="0">
                <a:latin typeface="Garamond" pitchFamily="18" charset="0"/>
              </a:rPr>
              <a:t>. 9-31.</a:t>
            </a:r>
            <a:endParaRPr lang="el-GR" sz="2000" b="1" dirty="0">
              <a:latin typeface="Garamond" pitchFamily="18" charset="0"/>
            </a:endParaRPr>
          </a:p>
          <a:p>
            <a:r>
              <a:rPr lang="fr-FR" sz="2000" b="1" dirty="0">
                <a:latin typeface="Garamond" pitchFamily="18" charset="0"/>
              </a:rPr>
              <a:t>    ─  : </a:t>
            </a:r>
            <a:r>
              <a:rPr lang="fr-FR" sz="2000" b="1" i="1" dirty="0">
                <a:latin typeface="Garamond" pitchFamily="18" charset="0"/>
              </a:rPr>
              <a:t>Vous êtes tous des fils de </a:t>
            </a:r>
            <a:r>
              <a:rPr lang="fr-FR" sz="2000" b="1" i="1" dirty="0" err="1">
                <a:latin typeface="Garamond" pitchFamily="18" charset="0"/>
              </a:rPr>
              <a:t>putte</a:t>
            </a:r>
            <a:r>
              <a:rPr lang="fr-FR" sz="2000" b="1" dirty="0">
                <a:latin typeface="Garamond" pitchFamily="18" charset="0"/>
              </a:rPr>
              <a:t>, </a:t>
            </a:r>
            <a:r>
              <a:rPr lang="el-GR" sz="2000" b="1" dirty="0">
                <a:latin typeface="Garamond" pitchFamily="18" charset="0"/>
              </a:rPr>
              <a:t>στον τόμο</a:t>
            </a:r>
            <a:r>
              <a:rPr lang="fr-FR" sz="2000" b="1" dirty="0">
                <a:latin typeface="Garamond" pitchFamily="18" charset="0"/>
              </a:rPr>
              <a:t> Rodrigo García: </a:t>
            </a:r>
            <a:r>
              <a:rPr lang="fr-FR" sz="2000" b="1" i="1" dirty="0">
                <a:latin typeface="Garamond" pitchFamily="18" charset="0"/>
              </a:rPr>
              <a:t>Cendres. 1986-1999</a:t>
            </a:r>
            <a:r>
              <a:rPr lang="fr-FR" sz="2000" b="1" dirty="0">
                <a:latin typeface="Garamond" pitchFamily="18" charset="0"/>
              </a:rPr>
              <a:t>, Les</a:t>
            </a:r>
            <a:r>
              <a:rPr lang="el-GR" sz="2000" b="1" dirty="0">
                <a:latin typeface="Garamond" pitchFamily="18" charset="0"/>
              </a:rPr>
              <a:t> </a:t>
            </a:r>
            <a:r>
              <a:rPr lang="fr-FR" sz="2000" b="1" dirty="0">
                <a:latin typeface="Garamond" pitchFamily="18" charset="0"/>
              </a:rPr>
              <a:t>solitaires intempestifs, Besançon 2011, </a:t>
            </a:r>
            <a:r>
              <a:rPr lang="el-GR" sz="2000" b="1" dirty="0" err="1">
                <a:latin typeface="Garamond" pitchFamily="18" charset="0"/>
              </a:rPr>
              <a:t>σσ</a:t>
            </a:r>
            <a:r>
              <a:rPr lang="fr-FR" sz="2000" b="1" dirty="0">
                <a:latin typeface="Garamond" pitchFamily="18" charset="0"/>
              </a:rPr>
              <a:t>. 369-411.</a:t>
            </a:r>
            <a:endParaRPr lang="el-GR" sz="2000" b="1" dirty="0">
              <a:latin typeface="Garamond" pitchFamily="18" charset="0"/>
            </a:endParaRPr>
          </a:p>
          <a:p>
            <a:r>
              <a:rPr lang="fr-FR" sz="2000" b="1" dirty="0">
                <a:latin typeface="Garamond" pitchFamily="18" charset="0"/>
              </a:rPr>
              <a:t>    ─  : </a:t>
            </a:r>
            <a:r>
              <a:rPr lang="fr-FR" sz="2000" b="1" i="1" dirty="0" err="1">
                <a:latin typeface="Garamond" pitchFamily="18" charset="0"/>
              </a:rPr>
              <a:t>Accidens</a:t>
            </a:r>
            <a:r>
              <a:rPr lang="fr-FR" sz="2000" b="1" i="1" dirty="0">
                <a:latin typeface="Garamond" pitchFamily="18" charset="0"/>
              </a:rPr>
              <a:t>. Tuer pour manger</a:t>
            </a:r>
            <a:r>
              <a:rPr lang="fr-FR" sz="2000" b="1" dirty="0">
                <a:latin typeface="Garamond" pitchFamily="18" charset="0"/>
              </a:rPr>
              <a:t>, (</a:t>
            </a:r>
            <a:r>
              <a:rPr lang="fr-FR" sz="2000" b="1" i="1" dirty="0" err="1">
                <a:latin typeface="Garamond" pitchFamily="18" charset="0"/>
              </a:rPr>
              <a:t>Matar</a:t>
            </a:r>
            <a:r>
              <a:rPr lang="fr-FR" sz="2000" b="1" i="1" dirty="0">
                <a:latin typeface="Garamond" pitchFamily="18" charset="0"/>
              </a:rPr>
              <a:t> para </a:t>
            </a:r>
            <a:r>
              <a:rPr lang="fr-FR" sz="2000" b="1" i="1" dirty="0" err="1">
                <a:latin typeface="Garamond" pitchFamily="18" charset="0"/>
              </a:rPr>
              <a:t>comer</a:t>
            </a:r>
            <a:r>
              <a:rPr lang="fr-FR" sz="2000" b="1" dirty="0">
                <a:latin typeface="Garamond" pitchFamily="18" charset="0"/>
              </a:rPr>
              <a:t>), </a:t>
            </a:r>
            <a:r>
              <a:rPr lang="el-GR" sz="2000" b="1" dirty="0">
                <a:latin typeface="Garamond" pitchFamily="18" charset="0"/>
              </a:rPr>
              <a:t>στον τόμο</a:t>
            </a:r>
            <a:r>
              <a:rPr lang="fr-FR" sz="2000" b="1" dirty="0">
                <a:latin typeface="Garamond" pitchFamily="18" charset="0"/>
              </a:rPr>
              <a:t> Rodrigo García: </a:t>
            </a:r>
            <a:r>
              <a:rPr lang="el-GR" sz="2000" b="1" dirty="0">
                <a:latin typeface="Garamond" pitchFamily="18" charset="0"/>
              </a:rPr>
              <a:t>	</a:t>
            </a:r>
            <a:r>
              <a:rPr lang="fr-FR" sz="2000" b="1" i="1" dirty="0">
                <a:latin typeface="Garamond" pitchFamily="18" charset="0"/>
              </a:rPr>
              <a:t>Cendres.</a:t>
            </a:r>
            <a:r>
              <a:rPr lang="el-GR" sz="2000" b="1" i="1" dirty="0">
                <a:latin typeface="Garamond" pitchFamily="18" charset="0"/>
              </a:rPr>
              <a:t> </a:t>
            </a:r>
            <a:r>
              <a:rPr lang="fr-FR" sz="2000" b="1" i="1" dirty="0">
                <a:latin typeface="Garamond" pitchFamily="18" charset="0"/>
              </a:rPr>
              <a:t>2000-2009</a:t>
            </a:r>
            <a:r>
              <a:rPr lang="fr-FR" sz="2000" b="1" dirty="0">
                <a:latin typeface="Garamond" pitchFamily="18" charset="0"/>
              </a:rPr>
              <a:t>, Les solitaires intempestifs, Besançon 2011, </a:t>
            </a:r>
            <a:r>
              <a:rPr lang="el-GR" sz="2000" b="1" dirty="0" err="1">
                <a:latin typeface="Garamond" pitchFamily="18" charset="0"/>
              </a:rPr>
              <a:t>σσ</a:t>
            </a:r>
            <a:r>
              <a:rPr lang="fr-FR" sz="2000" b="1" dirty="0">
                <a:latin typeface="Garamond" pitchFamily="18" charset="0"/>
              </a:rPr>
              <a:t>. 157-159. </a:t>
            </a:r>
            <a:endParaRPr lang="el-GR" sz="2000" b="1" dirty="0">
              <a:latin typeface="Garamond" pitchFamily="18" charset="0"/>
            </a:endParaRPr>
          </a:p>
          <a:p>
            <a:r>
              <a:rPr lang="el-GR" sz="2000" b="1" dirty="0">
                <a:solidFill>
                  <a:srgbClr val="C00000"/>
                </a:solidFill>
                <a:latin typeface="Garamond" pitchFamily="18" charset="0"/>
              </a:rPr>
              <a:t>Καμπανέλλης Ιάκωβος</a:t>
            </a:r>
            <a:r>
              <a:rPr lang="fr-FR" sz="2000" b="1" dirty="0">
                <a:latin typeface="Garamond" pitchFamily="18" charset="0"/>
              </a:rPr>
              <a:t>: </a:t>
            </a:r>
            <a:r>
              <a:rPr lang="el-GR" sz="2000" b="1" i="1" dirty="0">
                <a:latin typeface="Garamond" pitchFamily="18" charset="0"/>
              </a:rPr>
              <a:t>Ο Μπαμπάς ο πόλεμος</a:t>
            </a:r>
            <a:r>
              <a:rPr lang="fr-FR" sz="2000" b="1" dirty="0">
                <a:latin typeface="Garamond" pitchFamily="18" charset="0"/>
              </a:rPr>
              <a:t>. </a:t>
            </a:r>
            <a:r>
              <a:rPr lang="el-GR" sz="2000" b="1" i="1" dirty="0">
                <a:latin typeface="Garamond" pitchFamily="18" charset="0"/>
              </a:rPr>
              <a:t>Θέατρο Γ΄</a:t>
            </a:r>
            <a:r>
              <a:rPr lang="el-GR" sz="2000" b="1" dirty="0">
                <a:latin typeface="Garamond" pitchFamily="18" charset="0"/>
              </a:rPr>
              <a:t>, Κέδρος, Αθήνα 1981.</a:t>
            </a:r>
          </a:p>
          <a:p>
            <a:r>
              <a:rPr lang="el-GR" sz="2000" b="1" dirty="0">
                <a:latin typeface="Garamond" pitchFamily="18" charset="0"/>
              </a:rPr>
              <a:t>    ─  : </a:t>
            </a:r>
            <a:r>
              <a:rPr lang="el-GR" sz="2000" b="1" i="1" dirty="0">
                <a:latin typeface="Garamond" pitchFamily="18" charset="0"/>
              </a:rPr>
              <a:t>Οδυσσέα γύρισε σπίτι</a:t>
            </a:r>
            <a:r>
              <a:rPr lang="el-GR" sz="2000" b="1" dirty="0">
                <a:latin typeface="Garamond" pitchFamily="18" charset="0"/>
              </a:rPr>
              <a:t>. </a:t>
            </a:r>
            <a:r>
              <a:rPr lang="el-GR" sz="2000" b="1" i="1" dirty="0">
                <a:latin typeface="Garamond" pitchFamily="18" charset="0"/>
              </a:rPr>
              <a:t>Θέατρο Β΄</a:t>
            </a:r>
            <a:r>
              <a:rPr lang="el-GR" sz="2000" b="1" dirty="0">
                <a:latin typeface="Garamond" pitchFamily="18" charset="0"/>
              </a:rPr>
              <a:t>, Κέδρος, Αθήνα 1984.</a:t>
            </a:r>
          </a:p>
          <a:p>
            <a:r>
              <a:rPr lang="el-GR" sz="2000" b="1" dirty="0">
                <a:latin typeface="Garamond" pitchFamily="18" charset="0"/>
              </a:rPr>
              <a:t>    ─  : </a:t>
            </a:r>
            <a:r>
              <a:rPr lang="el-GR" sz="2000" b="1" i="1" dirty="0">
                <a:latin typeface="Garamond" pitchFamily="18" charset="0"/>
              </a:rPr>
              <a:t>Ο γορίλας και η ορτανσία</a:t>
            </a:r>
            <a:r>
              <a:rPr lang="el-GR" sz="2000" b="1" dirty="0">
                <a:latin typeface="Garamond" pitchFamily="18" charset="0"/>
              </a:rPr>
              <a:t>. </a:t>
            </a:r>
            <a:r>
              <a:rPr lang="el-GR" sz="2000" b="1" i="1" dirty="0">
                <a:latin typeface="Garamond" pitchFamily="18" charset="0"/>
              </a:rPr>
              <a:t>Θέατρο Δ΄</a:t>
            </a:r>
            <a:r>
              <a:rPr lang="el-GR" sz="2000" b="1" dirty="0">
                <a:latin typeface="Garamond" pitchFamily="18" charset="0"/>
              </a:rPr>
              <a:t>, Κέδρος, Αθήνα 1989.</a:t>
            </a:r>
          </a:p>
          <a:p>
            <a:r>
              <a:rPr lang="el-GR" sz="2000" b="1" dirty="0">
                <a:latin typeface="Garamond" pitchFamily="18" charset="0"/>
              </a:rPr>
              <a:t>    ─  : </a:t>
            </a:r>
            <a:r>
              <a:rPr lang="el-GR" sz="2000" b="1" i="1" dirty="0">
                <a:latin typeface="Garamond" pitchFamily="18" charset="0"/>
              </a:rPr>
              <a:t>Ο δρόμος περνά από μέσα</a:t>
            </a:r>
            <a:r>
              <a:rPr lang="el-GR" sz="2000" b="1" dirty="0">
                <a:latin typeface="Garamond" pitchFamily="18" charset="0"/>
              </a:rPr>
              <a:t>, στον τόμο </a:t>
            </a:r>
            <a:r>
              <a:rPr lang="el-GR" sz="2000" b="1" i="1" dirty="0">
                <a:latin typeface="Garamond" pitchFamily="18" charset="0"/>
              </a:rPr>
              <a:t>Θέατρο Ε΄</a:t>
            </a:r>
            <a:r>
              <a:rPr lang="el-GR" sz="2000" b="1" dirty="0">
                <a:latin typeface="Garamond" pitchFamily="18" charset="0"/>
              </a:rPr>
              <a:t>, Κέδρος, Αθήνα 1991.</a:t>
            </a:r>
          </a:p>
          <a:p>
            <a:r>
              <a:rPr lang="el-GR" sz="2000" b="1" dirty="0">
                <a:latin typeface="Garamond" pitchFamily="18" charset="0"/>
              </a:rPr>
              <a:t>    ─  : </a:t>
            </a:r>
            <a:r>
              <a:rPr lang="el-GR" sz="2000" b="1" i="1" dirty="0">
                <a:latin typeface="Garamond" pitchFamily="18" charset="0"/>
              </a:rPr>
              <a:t>Το κανόνι και τα’ αηδόνι</a:t>
            </a:r>
            <a:r>
              <a:rPr lang="el-GR" sz="2000" b="1" dirty="0">
                <a:latin typeface="Garamond" pitchFamily="18" charset="0"/>
              </a:rPr>
              <a:t> (οι άνθρωπο σκύλοι)</a:t>
            </a:r>
          </a:p>
          <a:p>
            <a:r>
              <a:rPr lang="el-GR" sz="2000" b="1" dirty="0">
                <a:latin typeface="Garamond" pitchFamily="18" charset="0"/>
              </a:rPr>
              <a:t>    ─  : </a:t>
            </a:r>
            <a:r>
              <a:rPr lang="el-GR" sz="2000" b="1" i="1" dirty="0">
                <a:latin typeface="Garamond" pitchFamily="18" charset="0"/>
              </a:rPr>
              <a:t>Η αποικία των τιμωρημένων</a:t>
            </a:r>
            <a:r>
              <a:rPr lang="el-GR" sz="2000" b="1" dirty="0">
                <a:latin typeface="Garamond" pitchFamily="18" charset="0"/>
              </a:rPr>
              <a:t>. </a:t>
            </a:r>
            <a:r>
              <a:rPr lang="el-GR" sz="2000" b="1" i="1" dirty="0">
                <a:latin typeface="Garamond" pitchFamily="18" charset="0"/>
              </a:rPr>
              <a:t>Θέατρο Θ΄</a:t>
            </a:r>
            <a:r>
              <a:rPr lang="el-GR" sz="2000" b="1" dirty="0">
                <a:latin typeface="Garamond" pitchFamily="18" charset="0"/>
              </a:rPr>
              <a:t>, Κέδρος, Αθήνα 2014.</a:t>
            </a:r>
          </a:p>
          <a:p>
            <a:r>
              <a:rPr lang="fr-FR" sz="2000" b="1" dirty="0">
                <a:solidFill>
                  <a:srgbClr val="C00000"/>
                </a:solidFill>
                <a:latin typeface="Garamond" pitchFamily="18" charset="0"/>
              </a:rPr>
              <a:t>Lawrence D</a:t>
            </a:r>
            <a:r>
              <a:rPr lang="el-GR" sz="2000" b="1" dirty="0">
                <a:solidFill>
                  <a:srgbClr val="C00000"/>
                </a:solidFill>
                <a:latin typeface="Garamond" pitchFamily="18" charset="0"/>
              </a:rPr>
              <a:t>.</a:t>
            </a:r>
            <a:r>
              <a:rPr lang="fr-FR" sz="2000" b="1" dirty="0">
                <a:solidFill>
                  <a:srgbClr val="C00000"/>
                </a:solidFill>
                <a:latin typeface="Garamond" pitchFamily="18" charset="0"/>
              </a:rPr>
              <a:t>H</a:t>
            </a:r>
            <a:r>
              <a:rPr lang="el-GR" sz="2000" b="1" dirty="0">
                <a:solidFill>
                  <a:srgbClr val="C00000"/>
                </a:solidFill>
                <a:latin typeface="Garamond" pitchFamily="18" charset="0"/>
              </a:rPr>
              <a:t>.</a:t>
            </a:r>
            <a:r>
              <a:rPr lang="el-GR" sz="2000" b="1" dirty="0">
                <a:latin typeface="Garamond" pitchFamily="18" charset="0"/>
              </a:rPr>
              <a:t>: </a:t>
            </a:r>
            <a:r>
              <a:rPr lang="fr-FR" sz="2000" b="1" i="1" dirty="0">
                <a:latin typeface="Garamond" pitchFamily="18" charset="0"/>
              </a:rPr>
              <a:t>Po</a:t>
            </a:r>
            <a:r>
              <a:rPr lang="el-GR" sz="2000" b="1" i="1" dirty="0">
                <a:latin typeface="Garamond" pitchFamily="18" charset="0"/>
              </a:rPr>
              <a:t>è</a:t>
            </a:r>
            <a:r>
              <a:rPr lang="fr-FR" sz="2000" b="1" i="1" dirty="0">
                <a:latin typeface="Garamond" pitchFamily="18" charset="0"/>
              </a:rPr>
              <a:t>mes</a:t>
            </a:r>
            <a:r>
              <a:rPr lang="el-GR" sz="2000" b="1" dirty="0">
                <a:latin typeface="Garamond" pitchFamily="18" charset="0"/>
              </a:rPr>
              <a:t>, (δίγλωσση έκδοση), </a:t>
            </a:r>
            <a:r>
              <a:rPr lang="fr-FR" sz="2000" b="1" dirty="0">
                <a:latin typeface="Garamond" pitchFamily="18" charset="0"/>
              </a:rPr>
              <a:t>Gallimard</a:t>
            </a:r>
            <a:r>
              <a:rPr lang="el-GR" sz="2000" b="1" dirty="0">
                <a:latin typeface="Garamond" pitchFamily="18" charset="0"/>
              </a:rPr>
              <a:t>, </a:t>
            </a:r>
            <a:r>
              <a:rPr lang="fr-FR" sz="2000" b="1" dirty="0">
                <a:latin typeface="Garamond" pitchFamily="18" charset="0"/>
              </a:rPr>
              <a:t>Paris</a:t>
            </a:r>
            <a:r>
              <a:rPr lang="el-GR" sz="2000" b="1" dirty="0">
                <a:latin typeface="Garamond" pitchFamily="18" charset="0"/>
              </a:rPr>
              <a:t> 1996.</a:t>
            </a:r>
          </a:p>
          <a:p>
            <a:r>
              <a:rPr lang="el-GR" sz="2000" b="1" dirty="0" err="1">
                <a:solidFill>
                  <a:srgbClr val="C00000"/>
                </a:solidFill>
                <a:latin typeface="Garamond" pitchFamily="18" charset="0"/>
              </a:rPr>
              <a:t>Μαυρογεωργίου</a:t>
            </a:r>
            <a:r>
              <a:rPr lang="el-GR" sz="2000" b="1" dirty="0">
                <a:solidFill>
                  <a:srgbClr val="C00000"/>
                </a:solidFill>
                <a:latin typeface="Garamond" pitchFamily="18" charset="0"/>
              </a:rPr>
              <a:t> Βασίλης -Κώστας Γάκης</a:t>
            </a:r>
            <a:r>
              <a:rPr lang="el-GR" sz="2000" b="1" dirty="0">
                <a:latin typeface="Garamond" pitchFamily="18" charset="0"/>
              </a:rPr>
              <a:t>: </a:t>
            </a:r>
            <a:r>
              <a:rPr lang="el-GR" sz="2000" b="1" i="1" dirty="0">
                <a:latin typeface="Garamond" pitchFamily="18" charset="0"/>
              </a:rPr>
              <a:t>Λιοντάρια</a:t>
            </a:r>
            <a:r>
              <a:rPr lang="el-GR" sz="2000" b="1" dirty="0">
                <a:latin typeface="Garamond" pitchFamily="18" charset="0"/>
              </a:rPr>
              <a:t>, βιβλίο-πρόγραμμα της ομώνυμης	παράστασης στο θέατρο του Νέου Κόσμου, Αθήνα 2010.</a:t>
            </a:r>
          </a:p>
          <a:p>
            <a:r>
              <a:rPr lang="en-US" sz="2000" b="1" dirty="0">
                <a:solidFill>
                  <a:srgbClr val="C00000"/>
                </a:solidFill>
                <a:latin typeface="Garamond" pitchFamily="18" charset="0"/>
              </a:rPr>
              <a:t>Rilke Reiner</a:t>
            </a:r>
            <a:r>
              <a:rPr lang="el-GR" sz="2000" b="1" dirty="0">
                <a:solidFill>
                  <a:srgbClr val="C00000"/>
                </a:solidFill>
                <a:latin typeface="Garamond" pitchFamily="18" charset="0"/>
              </a:rPr>
              <a:t>-</a:t>
            </a:r>
            <a:r>
              <a:rPr lang="en-US" sz="2000" b="1" dirty="0">
                <a:solidFill>
                  <a:srgbClr val="C00000"/>
                </a:solidFill>
                <a:latin typeface="Garamond" pitchFamily="18" charset="0"/>
              </a:rPr>
              <a:t>Maria</a:t>
            </a:r>
            <a:r>
              <a:rPr lang="el-GR" sz="2000" b="1" dirty="0">
                <a:latin typeface="Garamond" pitchFamily="18" charset="0"/>
              </a:rPr>
              <a:t>: </a:t>
            </a:r>
            <a:r>
              <a:rPr lang="el-GR" sz="2000" b="1" i="1" dirty="0">
                <a:latin typeface="Garamond" pitchFamily="18" charset="0"/>
              </a:rPr>
              <a:t>Οι ελεγείες του </a:t>
            </a:r>
            <a:r>
              <a:rPr lang="el-GR" sz="2000" b="1" i="1" dirty="0" err="1">
                <a:latin typeface="Garamond" pitchFamily="18" charset="0"/>
              </a:rPr>
              <a:t>Ντουίνο</a:t>
            </a:r>
            <a:r>
              <a:rPr lang="el-GR" sz="2000" b="1" dirty="0">
                <a:latin typeface="Garamond" pitchFamily="18" charset="0"/>
              </a:rPr>
              <a:t>, Πατάκης, Αθήνα 2011.</a:t>
            </a:r>
          </a:p>
          <a:p>
            <a:endParaRPr lang="el-GR" sz="2000" b="1" dirty="0">
              <a:latin typeface="Garamond" pitchFamily="18" charset="0"/>
            </a:endParaRPr>
          </a:p>
          <a:p>
            <a:endParaRPr lang="el-GR" sz="2000" b="1" dirty="0">
              <a:latin typeface="Garamond" pitchFamily="18" charset="0"/>
            </a:endParaRPr>
          </a:p>
          <a:p>
            <a:endParaRPr lang="el-GR" sz="2000" dirty="0"/>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sz="2000" b="1" dirty="0">
              <a:latin typeface="Garamond" pitchFamily="18" charset="0"/>
            </a:endParaRPr>
          </a:p>
          <a:p>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7170" name="Picture 2" descr="C:\Users\user\Pictures\Διάφορα\Castellucci\Romeo Castellucci Go down Moses.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8194" name="Picture 2" descr="C:\Users\user\Pictures\Διάφορα\Castellucci\Inferno Avignion 2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457200" y="457200"/>
            <a:ext cx="2652521" cy="400110"/>
          </a:xfrm>
          <a:prstGeom prst="rect">
            <a:avLst/>
          </a:prstGeom>
          <a:noFill/>
        </p:spPr>
        <p:txBody>
          <a:bodyPr wrap="none" rtlCol="0">
            <a:spAutoFit/>
          </a:bodyPr>
          <a:lstStyle/>
          <a:p>
            <a:r>
              <a:rPr lang="fr-FR" sz="2000" b="1" i="1" dirty="0" err="1">
                <a:solidFill>
                  <a:srgbClr val="FCF6D0"/>
                </a:solidFill>
                <a:latin typeface="Garamond" pitchFamily="18" charset="0"/>
              </a:rPr>
              <a:t>Inferno</a:t>
            </a:r>
            <a:r>
              <a:rPr lang="fr-FR" sz="2000" b="1" dirty="0">
                <a:solidFill>
                  <a:srgbClr val="FCF6D0"/>
                </a:solidFill>
                <a:latin typeface="Garamond" pitchFamily="18" charset="0"/>
              </a:rPr>
              <a:t>, </a:t>
            </a:r>
            <a:r>
              <a:rPr lang="fr-FR" sz="2000" b="1" dirty="0" err="1">
                <a:solidFill>
                  <a:srgbClr val="FCF6D0"/>
                </a:solidFill>
                <a:latin typeface="Garamond" pitchFamily="18" charset="0"/>
              </a:rPr>
              <a:t>Avignion</a:t>
            </a:r>
            <a:r>
              <a:rPr lang="fr-FR" sz="2000" b="1" dirty="0">
                <a:solidFill>
                  <a:srgbClr val="FCF6D0"/>
                </a:solidFill>
                <a:latin typeface="Garamond" pitchFamily="18" charset="0"/>
              </a:rPr>
              <a:t> 2008</a:t>
            </a:r>
            <a:endParaRPr lang="el-GR" sz="2000" b="1" dirty="0">
              <a:solidFill>
                <a:srgbClr val="FCF6D0"/>
              </a:solidFill>
              <a:latin typeface="Garamond"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9753600" cy="6857999"/>
          </a:xfrm>
        </p:spPr>
        <p:txBody>
          <a:bodyPr/>
          <a:lstStyle/>
          <a:p>
            <a:endParaRPr lang="el-GR" dirty="0"/>
          </a:p>
        </p:txBody>
      </p:sp>
      <p:pic>
        <p:nvPicPr>
          <p:cNvPr id="9218" name="Picture 2" descr="C:\Users\user\Pictures\Διάφορα\Castellucci\Hey_girl 2006.jpg"/>
          <p:cNvPicPr>
            <a:picLocks noChangeAspect="1" noChangeArrowheads="1"/>
          </p:cNvPicPr>
          <p:nvPr/>
        </p:nvPicPr>
        <p:blipFill>
          <a:blip r:embed="rId2" cstate="print"/>
          <a:srcRect/>
          <a:stretch>
            <a:fillRect/>
          </a:stretch>
        </p:blipFill>
        <p:spPr bwMode="auto">
          <a:xfrm>
            <a:off x="0" y="-152400"/>
            <a:ext cx="9143999" cy="7924800"/>
          </a:xfrm>
          <a:prstGeom prst="rect">
            <a:avLst/>
          </a:prstGeom>
          <a:noFill/>
        </p:spPr>
      </p:pic>
      <p:sp>
        <p:nvSpPr>
          <p:cNvPr id="4" name="TextBox 3"/>
          <p:cNvSpPr txBox="1"/>
          <p:nvPr/>
        </p:nvSpPr>
        <p:spPr>
          <a:xfrm>
            <a:off x="152400" y="609600"/>
            <a:ext cx="2077492" cy="461665"/>
          </a:xfrm>
          <a:prstGeom prst="rect">
            <a:avLst/>
          </a:prstGeom>
          <a:noFill/>
        </p:spPr>
        <p:txBody>
          <a:bodyPr wrap="none" rtlCol="0">
            <a:spAutoFit/>
          </a:bodyPr>
          <a:lstStyle/>
          <a:p>
            <a:r>
              <a:rPr lang="en-US" sz="2400" b="1" i="1" dirty="0">
                <a:solidFill>
                  <a:schemeClr val="bg1"/>
                </a:solidFill>
                <a:latin typeface="Garamond" pitchFamily="18" charset="0"/>
              </a:rPr>
              <a:t>Hey girl!</a:t>
            </a:r>
            <a:r>
              <a:rPr lang="en-US" sz="2400" b="1" dirty="0">
                <a:solidFill>
                  <a:schemeClr val="bg1"/>
                </a:solidFill>
                <a:latin typeface="Garamond" pitchFamily="18" charset="0"/>
              </a:rPr>
              <a:t>,</a:t>
            </a:r>
            <a:r>
              <a:rPr lang="en-US" sz="2400" b="1" i="1" dirty="0">
                <a:solidFill>
                  <a:schemeClr val="bg1"/>
                </a:solidFill>
                <a:latin typeface="Garamond" pitchFamily="18" charset="0"/>
              </a:rPr>
              <a:t> </a:t>
            </a:r>
            <a:r>
              <a:rPr lang="en-US" sz="2400" b="1" dirty="0">
                <a:solidFill>
                  <a:schemeClr val="bg1"/>
                </a:solidFill>
                <a:latin typeface="Garamond" pitchFamily="18" charset="0"/>
              </a:rPr>
              <a:t>2006</a:t>
            </a:r>
            <a:endParaRPr lang="el-GR" sz="2400" b="1" dirty="0">
              <a:solidFill>
                <a:schemeClr val="bg1"/>
              </a:solidFill>
              <a:latin typeface="Garamond"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242" name="Picture 2" descr="C:\Users\user\Pictures\Διάφορα\Castellucci\go down Moses.jpg"/>
          <p:cNvPicPr>
            <a:picLocks noChangeAspect="1" noChangeArrowheads="1"/>
          </p:cNvPicPr>
          <p:nvPr/>
        </p:nvPicPr>
        <p:blipFill>
          <a:blip r:embed="rId2" cstate="print"/>
          <a:srcRect/>
          <a:stretch>
            <a:fillRect/>
          </a:stretch>
        </p:blipFill>
        <p:spPr bwMode="auto">
          <a:xfrm>
            <a:off x="-13026" y="0"/>
            <a:ext cx="9157026" cy="7010400"/>
          </a:xfrm>
          <a:prstGeom prst="rect">
            <a:avLst/>
          </a:prstGeom>
          <a:noFill/>
        </p:spPr>
      </p:pic>
      <p:sp>
        <p:nvSpPr>
          <p:cNvPr id="4" name="TextBox 3"/>
          <p:cNvSpPr txBox="1"/>
          <p:nvPr/>
        </p:nvSpPr>
        <p:spPr>
          <a:xfrm>
            <a:off x="6324600" y="304800"/>
            <a:ext cx="2281587" cy="461665"/>
          </a:xfrm>
          <a:prstGeom prst="rect">
            <a:avLst/>
          </a:prstGeom>
          <a:noFill/>
        </p:spPr>
        <p:txBody>
          <a:bodyPr wrap="none" rtlCol="0">
            <a:spAutoFit/>
          </a:bodyPr>
          <a:lstStyle/>
          <a:p>
            <a:r>
              <a:rPr lang="en-US" sz="2400" b="1" i="1" dirty="0">
                <a:solidFill>
                  <a:schemeClr val="bg1"/>
                </a:solidFill>
                <a:latin typeface="Garamond" pitchFamily="18" charset="0"/>
              </a:rPr>
              <a:t>Go down Moses</a:t>
            </a:r>
            <a:endParaRPr lang="el-GR" sz="2400" b="1" i="1" dirty="0">
              <a:solidFill>
                <a:schemeClr val="bg1"/>
              </a:solidFill>
              <a:latin typeface="Garamond"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26" name="Picture 2" descr="C:\Users\user\Pictures\Διάφορα\Hermann Nitsc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3" name="Picture 2" descr="Αποτέλεσμα εικόνας"/>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76200" y="-76200"/>
            <a:ext cx="3264612" cy="1569660"/>
          </a:xfrm>
          <a:prstGeom prst="rect">
            <a:avLst/>
          </a:prstGeom>
          <a:noFill/>
        </p:spPr>
        <p:txBody>
          <a:bodyPr wrap="none" rtlCol="0">
            <a:spAutoFit/>
          </a:bodyPr>
          <a:lstStyle/>
          <a:p>
            <a:r>
              <a:rPr lang="en-US" sz="1600" b="1" dirty="0">
                <a:solidFill>
                  <a:srgbClr val="FCF6D0"/>
                </a:solidFill>
                <a:latin typeface="Garamond" pitchFamily="18" charset="0"/>
              </a:rPr>
              <a:t>Michelangelo </a:t>
            </a:r>
            <a:r>
              <a:rPr lang="en-US" sz="1600" b="1" dirty="0" err="1">
                <a:solidFill>
                  <a:srgbClr val="FCF6D0"/>
                </a:solidFill>
                <a:latin typeface="Garamond" pitchFamily="18" charset="0"/>
              </a:rPr>
              <a:t>Merisi</a:t>
            </a:r>
            <a:r>
              <a:rPr lang="en-US" sz="1600" b="1" dirty="0">
                <a:solidFill>
                  <a:srgbClr val="FCF6D0"/>
                </a:solidFill>
                <a:latin typeface="Garamond" pitchFamily="18" charset="0"/>
              </a:rPr>
              <a:t> </a:t>
            </a:r>
            <a:r>
              <a:rPr lang="en-US" sz="1600" b="1" dirty="0" err="1">
                <a:solidFill>
                  <a:srgbClr val="FCF6D0"/>
                </a:solidFill>
                <a:latin typeface="Garamond" pitchFamily="18" charset="0"/>
              </a:rPr>
              <a:t>da</a:t>
            </a:r>
            <a:r>
              <a:rPr lang="en-US" sz="1600" b="1" dirty="0">
                <a:solidFill>
                  <a:srgbClr val="FCF6D0"/>
                </a:solidFill>
                <a:latin typeface="Garamond" pitchFamily="18" charset="0"/>
              </a:rPr>
              <a:t> Caravaggio</a:t>
            </a:r>
          </a:p>
          <a:p>
            <a:r>
              <a:rPr lang="el-GR" sz="1600" b="1" i="1" dirty="0">
                <a:solidFill>
                  <a:srgbClr val="FCF6D0"/>
                </a:solidFill>
                <a:latin typeface="Garamond" pitchFamily="18" charset="0"/>
              </a:rPr>
              <a:t>Η μεταστροφή </a:t>
            </a:r>
          </a:p>
          <a:p>
            <a:r>
              <a:rPr lang="el-GR" sz="1600" b="1" i="1" dirty="0">
                <a:solidFill>
                  <a:srgbClr val="FCF6D0"/>
                </a:solidFill>
                <a:latin typeface="Garamond" pitchFamily="18" charset="0"/>
              </a:rPr>
              <a:t>του Παύλου</a:t>
            </a:r>
            <a:r>
              <a:rPr lang="el-GR" sz="1600" b="1" dirty="0">
                <a:solidFill>
                  <a:srgbClr val="FCF6D0"/>
                </a:solidFill>
                <a:latin typeface="Garamond" pitchFamily="18" charset="0"/>
              </a:rPr>
              <a:t>, </a:t>
            </a:r>
          </a:p>
          <a:p>
            <a:r>
              <a:rPr lang="en-US" sz="1600" b="1" dirty="0">
                <a:solidFill>
                  <a:srgbClr val="FCF6D0"/>
                </a:solidFill>
                <a:latin typeface="Garamond" pitchFamily="18" charset="0"/>
              </a:rPr>
              <a:t>Santa Maria </a:t>
            </a:r>
          </a:p>
          <a:p>
            <a:r>
              <a:rPr lang="en-US" sz="1600" b="1" dirty="0">
                <a:solidFill>
                  <a:srgbClr val="FCF6D0"/>
                </a:solidFill>
                <a:latin typeface="Garamond" pitchFamily="18" charset="0"/>
              </a:rPr>
              <a:t>del </a:t>
            </a:r>
            <a:r>
              <a:rPr lang="en-US" sz="1600" b="1" dirty="0" err="1">
                <a:solidFill>
                  <a:srgbClr val="FCF6D0"/>
                </a:solidFill>
                <a:latin typeface="Garamond" pitchFamily="18" charset="0"/>
              </a:rPr>
              <a:t>Popolo</a:t>
            </a:r>
            <a:r>
              <a:rPr lang="en-US" sz="1600" b="1" dirty="0">
                <a:solidFill>
                  <a:srgbClr val="FCF6D0"/>
                </a:solidFill>
                <a:latin typeface="Garamond" pitchFamily="18" charset="0"/>
              </a:rPr>
              <a:t> </a:t>
            </a:r>
          </a:p>
          <a:p>
            <a:r>
              <a:rPr lang="el-GR" sz="1600" b="1" dirty="0">
                <a:solidFill>
                  <a:srgbClr val="FCF6D0"/>
                </a:solidFill>
                <a:latin typeface="Garamond" pitchFamily="18" charset="0"/>
              </a:rPr>
              <a:t>1601.</a:t>
            </a:r>
            <a:r>
              <a:rPr lang="en-US" sz="1600" dirty="0">
                <a:solidFill>
                  <a:srgbClr val="FCF6D0"/>
                </a:solidFill>
              </a:rPr>
              <a:t> </a:t>
            </a:r>
            <a:endParaRPr lang="el-GR" sz="1600" dirty="0">
              <a:solidFill>
                <a:srgbClr val="FCF6D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92162" name="Picture 2" descr="Σχετική εικόνα"/>
          <p:cNvPicPr>
            <a:picLocks noChangeAspect="1" noChangeArrowheads="1"/>
          </p:cNvPicPr>
          <p:nvPr/>
        </p:nvPicPr>
        <p:blipFill>
          <a:blip r:embed="rId2" cstate="print"/>
          <a:srcRect/>
          <a:stretch>
            <a:fillRect/>
          </a:stretch>
        </p:blipFill>
        <p:spPr bwMode="auto">
          <a:xfrm>
            <a:off x="0" y="0"/>
            <a:ext cx="9144000" cy="6904448"/>
          </a:xfrm>
          <a:prstGeom prst="rect">
            <a:avLst/>
          </a:prstGeom>
          <a:noFill/>
        </p:spPr>
      </p:pic>
      <p:sp>
        <p:nvSpPr>
          <p:cNvPr id="6" name="TextBox 5"/>
          <p:cNvSpPr txBox="1"/>
          <p:nvPr/>
        </p:nvSpPr>
        <p:spPr>
          <a:xfrm>
            <a:off x="-76200" y="-76200"/>
            <a:ext cx="2047035" cy="523220"/>
          </a:xfrm>
          <a:prstGeom prst="rect">
            <a:avLst/>
          </a:prstGeom>
          <a:noFill/>
        </p:spPr>
        <p:txBody>
          <a:bodyPr wrap="none" rtlCol="0">
            <a:spAutoFit/>
          </a:bodyPr>
          <a:lstStyle/>
          <a:p>
            <a:r>
              <a:rPr lang="en-US" sz="1400" b="1" dirty="0" err="1">
                <a:solidFill>
                  <a:srgbClr val="FCF6D0"/>
                </a:solidFill>
                <a:latin typeface="Garamond" pitchFamily="18" charset="0"/>
              </a:rPr>
              <a:t>Lodovico</a:t>
            </a:r>
            <a:r>
              <a:rPr lang="en-US" sz="1400" b="1" dirty="0">
                <a:solidFill>
                  <a:srgbClr val="FCF6D0"/>
                </a:solidFill>
                <a:latin typeface="Garamond" pitchFamily="18" charset="0"/>
              </a:rPr>
              <a:t> Carracci, 1587,</a:t>
            </a:r>
          </a:p>
          <a:p>
            <a:r>
              <a:rPr lang="el-GR" sz="1400" b="1" dirty="0">
                <a:solidFill>
                  <a:srgbClr val="FCF6D0"/>
                </a:solidFill>
                <a:latin typeface="Garamond" pitchFamily="18" charset="0"/>
              </a:rPr>
              <a:t>Πινακοθήκη της </a:t>
            </a:r>
            <a:r>
              <a:rPr lang="en-US" sz="1400" b="1" dirty="0">
                <a:solidFill>
                  <a:srgbClr val="FCF6D0"/>
                </a:solidFill>
                <a:latin typeface="Garamond" pitchFamily="18" charset="0"/>
              </a:rPr>
              <a:t>Bologna</a:t>
            </a:r>
            <a:endParaRPr lang="el-GR" sz="1400" b="1" dirty="0">
              <a:solidFill>
                <a:srgbClr val="FCF6D0"/>
              </a:solidFill>
              <a:latin typeface="Garamond"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tx2">
              <a:lumMod val="20000"/>
              <a:lumOff val="80000"/>
            </a:schemeClr>
          </a:solidFill>
          <a:effectLst>
            <a:softEdge rad="635000"/>
          </a:effectLst>
        </p:spPr>
        <p:txBody>
          <a:bodyPr>
            <a:normAutofit/>
          </a:bodyPr>
          <a:lstStyle/>
          <a:p>
            <a:r>
              <a:rPr lang="el-GR" sz="2000" b="1" dirty="0">
                <a:latin typeface="Garamond" pitchFamily="18" charset="0"/>
              </a:rPr>
              <a:t>1)  Να επιβιώσει ο πληθυντικός χαρακτήρας των ζώων στον ενικό της λεκτικής τους απόδοσης: δεν υπάρχει </a:t>
            </a:r>
            <a:r>
              <a:rPr lang="el-GR" sz="2000" b="1" i="1" dirty="0">
                <a:latin typeface="Garamond" pitchFamily="18" charset="0"/>
              </a:rPr>
              <a:t>το ζώο</a:t>
            </a:r>
            <a:r>
              <a:rPr lang="el-GR" sz="2000" b="1" dirty="0">
                <a:latin typeface="Garamond" pitchFamily="18" charset="0"/>
              </a:rPr>
              <a:t> σε έναν γενικό ενικό (όπως δεν υπάρχουν και </a:t>
            </a:r>
            <a:r>
              <a:rPr lang="el-GR" sz="2000" b="1" i="1" dirty="0">
                <a:latin typeface="Garamond" pitchFamily="18" charset="0"/>
              </a:rPr>
              <a:t>τα ζώα</a:t>
            </a:r>
            <a:r>
              <a:rPr lang="el-GR" sz="2000" b="1" dirty="0">
                <a:latin typeface="Garamond" pitchFamily="18" charset="0"/>
              </a:rPr>
              <a:t> σε έναν συμπεριληπτικό πληθυντικό), αλλά τα ζωντανά όντα, η </a:t>
            </a:r>
            <a:r>
              <a:rPr lang="el-GR" sz="2000" b="1" dirty="0" err="1">
                <a:solidFill>
                  <a:srgbClr val="C00000"/>
                </a:solidFill>
                <a:latin typeface="Garamond" pitchFamily="18" charset="0"/>
              </a:rPr>
              <a:t>πληθυντικότητα</a:t>
            </a:r>
            <a:r>
              <a:rPr lang="el-GR" sz="2000" b="1" dirty="0">
                <a:latin typeface="Garamond" pitchFamily="18" charset="0"/>
              </a:rPr>
              <a:t> των οποίων δεν μπορεί να συναθροιστεί στο μοναδικό σχήμα της </a:t>
            </a:r>
            <a:r>
              <a:rPr lang="el-GR" sz="2000" b="1" dirty="0" err="1">
                <a:solidFill>
                  <a:srgbClr val="C00000"/>
                </a:solidFill>
                <a:latin typeface="Garamond" pitchFamily="18" charset="0"/>
              </a:rPr>
              <a:t>ζωικότητας</a:t>
            </a:r>
            <a:r>
              <a:rPr lang="el-GR" sz="2000" b="1" dirty="0">
                <a:latin typeface="Garamond" pitchFamily="18" charset="0"/>
              </a:rPr>
              <a:t> (</a:t>
            </a:r>
            <a:r>
              <a:rPr lang="en-US" sz="2000" b="1" dirty="0" err="1">
                <a:latin typeface="Garamond" pitchFamily="18" charset="0"/>
              </a:rPr>
              <a:t>animalit</a:t>
            </a:r>
            <a:r>
              <a:rPr lang="el-GR" sz="2000" b="1" dirty="0">
                <a:latin typeface="Garamond" pitchFamily="18" charset="0"/>
              </a:rPr>
              <a:t>é) που απλώς αντιτίθεται στην </a:t>
            </a:r>
            <a:r>
              <a:rPr lang="el-GR" sz="2000" b="1" dirty="0" err="1">
                <a:solidFill>
                  <a:srgbClr val="C00000"/>
                </a:solidFill>
                <a:latin typeface="Garamond" pitchFamily="18" charset="0"/>
              </a:rPr>
              <a:t>ανθρωπινότητα</a:t>
            </a:r>
            <a:r>
              <a:rPr lang="el-GR" sz="2000" b="1" dirty="0">
                <a:latin typeface="Garamond" pitchFamily="18" charset="0"/>
              </a:rPr>
              <a:t> (</a:t>
            </a:r>
            <a:r>
              <a:rPr lang="en-US" sz="2000" b="1" dirty="0" err="1">
                <a:latin typeface="Garamond" pitchFamily="18" charset="0"/>
              </a:rPr>
              <a:t>humanit</a:t>
            </a:r>
            <a:r>
              <a:rPr lang="el-GR" sz="2000" b="1" dirty="0">
                <a:latin typeface="Garamond" pitchFamily="18" charset="0"/>
              </a:rPr>
              <a:t>é). </a:t>
            </a:r>
            <a:br>
              <a:rPr lang="el-GR" sz="2000" b="1" dirty="0">
                <a:latin typeface="Garamond" pitchFamily="18" charset="0"/>
              </a:rPr>
            </a:br>
            <a:br>
              <a:rPr lang="el-GR" sz="2000" b="1" dirty="0">
                <a:latin typeface="Garamond" pitchFamily="18" charset="0"/>
              </a:rPr>
            </a:br>
            <a:r>
              <a:rPr lang="el-GR" sz="2000" b="1" dirty="0">
                <a:latin typeface="Garamond" pitchFamily="18" charset="0"/>
              </a:rPr>
              <a:t>2) Να δειχθεί μέσω της κατάληξης «</a:t>
            </a:r>
            <a:r>
              <a:rPr lang="en-US" sz="2000" b="1" dirty="0">
                <a:latin typeface="Garamond" pitchFamily="18" charset="0"/>
              </a:rPr>
              <a:t>mot</a:t>
            </a:r>
            <a:r>
              <a:rPr lang="el-GR" sz="2000" b="1" dirty="0">
                <a:latin typeface="Garamond" pitchFamily="18" charset="0"/>
              </a:rPr>
              <a:t>», η </a:t>
            </a:r>
            <a:r>
              <a:rPr lang="el-GR" sz="2000" b="1" dirty="0">
                <a:solidFill>
                  <a:srgbClr val="0070C0"/>
                </a:solidFill>
                <a:latin typeface="Garamond" pitchFamily="18" charset="0"/>
              </a:rPr>
              <a:t>λεκτική κατασκευή </a:t>
            </a:r>
            <a:r>
              <a:rPr lang="el-GR" sz="2000" b="1" dirty="0">
                <a:latin typeface="Garamond" pitchFamily="18" charset="0"/>
              </a:rPr>
              <a:t>του αποδιδόμενου ονόματος, να διαχωριστεί έτσι η πράξη της ονοματοθεσίας από το ετερογενές σύνολο αναφοράς της και εμμέσως να αποκαλυφθεί η ρίζα της συμπεριληπτικής </a:t>
            </a:r>
            <a:r>
              <a:rPr lang="el-GR" sz="2000" b="1" dirty="0" err="1">
                <a:latin typeface="Garamond" pitchFamily="18" charset="0"/>
              </a:rPr>
              <a:t>ονοματοθετικής</a:t>
            </a:r>
            <a:r>
              <a:rPr lang="el-GR" sz="2000" b="1" dirty="0">
                <a:latin typeface="Garamond" pitchFamily="18" charset="0"/>
              </a:rPr>
              <a:t> </a:t>
            </a:r>
            <a:r>
              <a:rPr lang="el-GR" sz="2000" b="1" dirty="0">
                <a:solidFill>
                  <a:srgbClr val="0070C0"/>
                </a:solidFill>
                <a:latin typeface="Garamond" pitchFamily="18" charset="0"/>
              </a:rPr>
              <a:t>εξουσίας</a:t>
            </a:r>
            <a:r>
              <a:rPr lang="el-GR" sz="2000" b="1" dirty="0">
                <a:latin typeface="Garamond" pitchFamily="18" charset="0"/>
              </a:rPr>
              <a:t> που δεν είναι άλλη από τη λέξη, συνεκδοχή του λόγου, του </a:t>
            </a:r>
            <a:r>
              <a:rPr lang="el-GR" sz="2000" b="1" dirty="0">
                <a:solidFill>
                  <a:srgbClr val="0070C0"/>
                </a:solidFill>
                <a:latin typeface="Garamond" pitchFamily="18" charset="0"/>
              </a:rPr>
              <a:t>ορθού λόγου </a:t>
            </a:r>
            <a:r>
              <a:rPr lang="el-GR" sz="2000" b="1" dirty="0">
                <a:latin typeface="Garamond" pitchFamily="18" charset="0"/>
              </a:rPr>
              <a:t>και κατ’ επέκταση της δυτικής μεταφυσικής και του ανθρώπινου βασιλείου. </a:t>
            </a:r>
            <a:br>
              <a:rPr lang="el-GR" sz="2000" b="1" dirty="0">
                <a:latin typeface="Garamond" pitchFamily="18" charset="0"/>
              </a:rPr>
            </a:br>
            <a:br>
              <a:rPr lang="el-GR" sz="2000" b="1" dirty="0">
                <a:latin typeface="Garamond" pitchFamily="18" charset="0"/>
              </a:rPr>
            </a:br>
            <a:r>
              <a:rPr lang="el-GR" sz="2000" b="1" dirty="0">
                <a:latin typeface="Garamond" pitchFamily="18" charset="0"/>
              </a:rPr>
              <a:t>3) Να προσπελαστεί μια σκέψη (όσο χιμαιρική ή μυθοπλαστική και αν είναι) που να συλλαμβάνει διαφορετικά την </a:t>
            </a:r>
            <a:r>
              <a:rPr lang="el-GR" sz="2000" b="1" dirty="0">
                <a:solidFill>
                  <a:srgbClr val="7030A0"/>
                </a:solidFill>
                <a:latin typeface="Garamond" pitchFamily="18" charset="0"/>
              </a:rPr>
              <a:t>απουσία του ονόματος </a:t>
            </a:r>
            <a:r>
              <a:rPr lang="el-GR" sz="2000" b="1" dirty="0">
                <a:latin typeface="Garamond" pitchFamily="18" charset="0"/>
              </a:rPr>
              <a:t>ή της λέξης, όχι ως έλλειψη, αλλά μάλλον ως </a:t>
            </a:r>
            <a:r>
              <a:rPr lang="el-GR" sz="2000" b="1" dirty="0">
                <a:solidFill>
                  <a:srgbClr val="7030A0"/>
                </a:solidFill>
                <a:latin typeface="Garamond" pitchFamily="18" charset="0"/>
              </a:rPr>
              <a:t>ίχνος του απόντος</a:t>
            </a:r>
            <a:r>
              <a:rPr lang="el-GR" sz="2000" b="1" dirty="0">
                <a:latin typeface="Garamond" pitchFamily="18" charset="0"/>
              </a:rPr>
              <a:t>. </a:t>
            </a:r>
            <a:br>
              <a:rPr lang="el-GR" sz="2000" b="1" dirty="0">
                <a:latin typeface="Garamond" pitchFamily="18" charset="0"/>
              </a:rPr>
            </a:br>
            <a:br>
              <a:rPr lang="el-GR" sz="2000" b="1" dirty="0">
                <a:latin typeface="Garamond" pitchFamily="18" charset="0"/>
              </a:rPr>
            </a:br>
            <a:r>
              <a:rPr lang="el-GR" sz="2000" b="1" dirty="0">
                <a:latin typeface="Garamond" pitchFamily="18" charset="0"/>
              </a:rPr>
              <a:t> Σε αυτήν τη βάση, θα μπορούσε να διαμορφωθεί ένα ανοιχτό πεδίο σχέσεων που συνδέουν ποικιλοτρόπως τα ανθρώπινα με τα μη ανθρώπινα ζώα και να αναπτυχθεί μια  </a:t>
            </a:r>
            <a:r>
              <a:rPr lang="el-GR" sz="2000" b="1" dirty="0" err="1">
                <a:solidFill>
                  <a:srgbClr val="C00000"/>
                </a:solidFill>
                <a:latin typeface="Garamond" pitchFamily="18" charset="0"/>
              </a:rPr>
              <a:t>ανθρωποζωολογική</a:t>
            </a:r>
            <a:r>
              <a:rPr lang="el-GR" sz="2000" b="1" dirty="0">
                <a:latin typeface="Garamond" pitchFamily="18" charset="0"/>
              </a:rPr>
              <a:t> (</a:t>
            </a:r>
            <a:r>
              <a:rPr lang="en-US" sz="2000" b="1" dirty="0" err="1">
                <a:latin typeface="Garamond" pitchFamily="18" charset="0"/>
              </a:rPr>
              <a:t>anthropozoologique</a:t>
            </a:r>
            <a:r>
              <a:rPr lang="el-GR" sz="2000" b="1" dirty="0">
                <a:latin typeface="Garamond" pitchFamily="18" charset="0"/>
              </a:rPr>
              <a:t>) σκέψη ικανή να θέτει εντός παρενθέσεων τις παγιωμένες παραστάσεις του </a:t>
            </a:r>
            <a:r>
              <a:rPr lang="en-US" sz="2000" b="1" dirty="0">
                <a:latin typeface="Garamond" pitchFamily="18" charset="0"/>
              </a:rPr>
              <a:t>homo sapiens </a:t>
            </a:r>
            <a:r>
              <a:rPr lang="el-GR" sz="2000" b="1" dirty="0">
                <a:latin typeface="Garamond" pitchFamily="18" charset="0"/>
              </a:rPr>
              <a:t>για τον εαυτό του και τα άλλα έμβια όντα. </a:t>
            </a:r>
            <a:br>
              <a:rPr lang="el-GR" sz="2000" b="1" dirty="0">
                <a:latin typeface="Garamond" pitchFamily="18" charset="0"/>
              </a:rPr>
            </a:br>
            <a:endParaRPr lang="el-GR" sz="2000" b="1" dirty="0">
              <a:latin typeface="Garamon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4098" name="Picture 2" descr="C:\Users\user\Desktop\Διδακτορικά\Ζώα\Φωτό για ppt\agamben.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88777" y="0"/>
            <a:ext cx="9232777" cy="7010400"/>
          </a:xfrm>
          <a:prstGeom prst="rect">
            <a:avLst/>
          </a:prstGeom>
          <a:noFill/>
        </p:spPr>
      </p:pic>
      <p:sp>
        <p:nvSpPr>
          <p:cNvPr id="11" name="TextBox 10"/>
          <p:cNvSpPr txBox="1"/>
          <p:nvPr/>
        </p:nvSpPr>
        <p:spPr>
          <a:xfrm>
            <a:off x="-88777" y="-76200"/>
            <a:ext cx="9308977" cy="5632311"/>
          </a:xfrm>
          <a:prstGeom prst="rect">
            <a:avLst/>
          </a:prstGeom>
          <a:noFill/>
        </p:spPr>
        <p:txBody>
          <a:bodyPr wrap="square" rtlCol="0">
            <a:spAutoFit/>
          </a:bodyPr>
          <a:lstStyle/>
          <a:p>
            <a:r>
              <a:rPr lang="el-GR" b="1" dirty="0">
                <a:solidFill>
                  <a:srgbClr val="FFFF00"/>
                </a:solidFill>
                <a:latin typeface="Garamond" pitchFamily="18" charset="0"/>
              </a:rPr>
              <a:t>Ανθρωπολογικές μηχανές, καθεστώς εξαίρεσης και γυμνή ζωή</a:t>
            </a:r>
          </a:p>
          <a:p>
            <a:r>
              <a:rPr lang="el-GR" b="1" dirty="0">
                <a:solidFill>
                  <a:schemeClr val="bg1"/>
                </a:solidFill>
                <a:latin typeface="Garamond" pitchFamily="18" charset="0"/>
              </a:rPr>
              <a:t> </a:t>
            </a:r>
          </a:p>
          <a:p>
            <a:r>
              <a:rPr lang="el-GR" b="1" dirty="0">
                <a:solidFill>
                  <a:schemeClr val="bg1"/>
                </a:solidFill>
                <a:latin typeface="Garamond" pitchFamily="18" charset="0"/>
              </a:rPr>
              <a:t>				        Προς αυτή την κατεύθυνση, θα είχε ενδιαφέρον να </a:t>
            </a:r>
          </a:p>
          <a:p>
            <a:r>
              <a:rPr lang="el-GR" b="1" dirty="0">
                <a:solidFill>
                  <a:schemeClr val="bg1"/>
                </a:solidFill>
                <a:latin typeface="Garamond" pitchFamily="18" charset="0"/>
              </a:rPr>
              <a:t>				        συνδυαστεί η αντιθετική και συμπληρωματική εξουσία </a:t>
            </a:r>
          </a:p>
          <a:p>
            <a:r>
              <a:rPr lang="el-GR" b="1" dirty="0">
                <a:solidFill>
                  <a:schemeClr val="bg1"/>
                </a:solidFill>
                <a:latin typeface="Garamond" pitchFamily="18" charset="0"/>
              </a:rPr>
              <a:t>				        που υφίστανται τα ζώα ως προς τη στέρηση και επιβολή </a:t>
            </a:r>
          </a:p>
          <a:p>
            <a:r>
              <a:rPr lang="el-GR" b="1" dirty="0">
                <a:solidFill>
                  <a:schemeClr val="bg1"/>
                </a:solidFill>
                <a:latin typeface="Garamond" pitchFamily="18" charset="0"/>
              </a:rPr>
              <a:t>				        του ονόματος με αυτό που ο </a:t>
            </a:r>
            <a:r>
              <a:rPr lang="en-US" b="1" dirty="0">
                <a:solidFill>
                  <a:schemeClr val="bg1"/>
                </a:solidFill>
                <a:latin typeface="Garamond" pitchFamily="18" charset="0"/>
              </a:rPr>
              <a:t>Giorgio </a:t>
            </a:r>
            <a:r>
              <a:rPr lang="en-US" b="1" dirty="0" err="1">
                <a:solidFill>
                  <a:schemeClr val="bg1"/>
                </a:solidFill>
                <a:latin typeface="Garamond" pitchFamily="18" charset="0"/>
              </a:rPr>
              <a:t>Agamben</a:t>
            </a:r>
            <a:r>
              <a:rPr lang="en-US" b="1" dirty="0">
                <a:solidFill>
                  <a:schemeClr val="bg1"/>
                </a:solidFill>
                <a:latin typeface="Garamond" pitchFamily="18" charset="0"/>
              </a:rPr>
              <a:t> </a:t>
            </a:r>
            <a:r>
              <a:rPr lang="el-GR" b="1" dirty="0">
                <a:solidFill>
                  <a:schemeClr val="bg1"/>
                </a:solidFill>
                <a:latin typeface="Garamond" pitchFamily="18" charset="0"/>
              </a:rPr>
              <a:t>έχει </a:t>
            </a:r>
          </a:p>
          <a:p>
            <a:r>
              <a:rPr lang="el-GR" b="1" dirty="0">
                <a:solidFill>
                  <a:schemeClr val="bg1"/>
                </a:solidFill>
                <a:latin typeface="Garamond" pitchFamily="18" charset="0"/>
              </a:rPr>
              <a:t>				        περιγράψει ως </a:t>
            </a:r>
            <a:r>
              <a:rPr lang="el-GR" b="1" dirty="0">
                <a:solidFill>
                  <a:srgbClr val="FFC000"/>
                </a:solidFill>
                <a:latin typeface="Garamond" pitchFamily="18" charset="0"/>
              </a:rPr>
              <a:t>ανθρωπολογική μηχανή</a:t>
            </a:r>
            <a:r>
              <a:rPr lang="el-GR" b="1" dirty="0">
                <a:solidFill>
                  <a:schemeClr val="bg1"/>
                </a:solidFill>
                <a:latin typeface="Garamond" pitchFamily="18" charset="0"/>
              </a:rPr>
              <a:t>. </a:t>
            </a:r>
          </a:p>
          <a:p>
            <a:endParaRPr lang="el-GR" b="1" dirty="0">
              <a:solidFill>
                <a:schemeClr val="bg1"/>
              </a:solidFill>
              <a:latin typeface="Garamond" pitchFamily="18" charset="0"/>
            </a:endParaRPr>
          </a:p>
          <a:p>
            <a:r>
              <a:rPr lang="el-GR" b="1" dirty="0">
                <a:solidFill>
                  <a:schemeClr val="bg1"/>
                </a:solidFill>
                <a:latin typeface="Garamond" pitchFamily="18" charset="0"/>
              </a:rPr>
              <a:t>				      Στο μέτρο που η παραγωγή της έννοιας «άνθρωπος» </a:t>
            </a:r>
          </a:p>
          <a:p>
            <a:r>
              <a:rPr lang="el-GR" b="1" dirty="0">
                <a:solidFill>
                  <a:schemeClr val="bg1"/>
                </a:solidFill>
                <a:latin typeface="Garamond" pitchFamily="18" charset="0"/>
              </a:rPr>
              <a:t>				      προϋποθέτει τα αντιθετικά δίπολα άνθρωπος/ζώο, </a:t>
            </a:r>
          </a:p>
          <a:p>
            <a:r>
              <a:rPr lang="el-GR" b="1" dirty="0">
                <a:solidFill>
                  <a:schemeClr val="bg1"/>
                </a:solidFill>
                <a:latin typeface="Garamond" pitchFamily="18" charset="0"/>
              </a:rPr>
              <a:t>				      ανθρώπινο/μη ανθρώπινο, η ανθρωπολογική μηχανή </a:t>
            </a:r>
          </a:p>
          <a:p>
            <a:r>
              <a:rPr lang="el-GR" b="1" dirty="0">
                <a:solidFill>
                  <a:schemeClr val="bg1"/>
                </a:solidFill>
                <a:latin typeface="Garamond" pitchFamily="18" charset="0"/>
              </a:rPr>
              <a:t>				      λειτουργεί βάσει ενός </a:t>
            </a:r>
            <a:r>
              <a:rPr lang="el-GR" b="1" dirty="0">
                <a:solidFill>
                  <a:srgbClr val="FFC000"/>
                </a:solidFill>
                <a:latin typeface="Garamond" pitchFamily="18" charset="0"/>
              </a:rPr>
              <a:t>αποκλεισμού</a:t>
            </a:r>
            <a:r>
              <a:rPr lang="el-GR" b="1" dirty="0">
                <a:solidFill>
                  <a:schemeClr val="bg1"/>
                </a:solidFill>
                <a:latin typeface="Garamond" pitchFamily="18" charset="0"/>
              </a:rPr>
              <a:t> (ο οποίος είναι ήδη </a:t>
            </a:r>
          </a:p>
          <a:p>
            <a:r>
              <a:rPr lang="el-GR" b="1" dirty="0">
                <a:solidFill>
                  <a:schemeClr val="bg1"/>
                </a:solidFill>
                <a:latin typeface="Garamond" pitchFamily="18" charset="0"/>
              </a:rPr>
              <a:t>				      μια συμπερίληψη) και ενός </a:t>
            </a:r>
            <a:r>
              <a:rPr lang="el-GR" b="1" dirty="0">
                <a:solidFill>
                  <a:srgbClr val="FFC000"/>
                </a:solidFill>
                <a:latin typeface="Garamond" pitchFamily="18" charset="0"/>
              </a:rPr>
              <a:t>εγκλεισμού</a:t>
            </a:r>
            <a:r>
              <a:rPr lang="el-GR" b="1" dirty="0">
                <a:solidFill>
                  <a:schemeClr val="bg1"/>
                </a:solidFill>
                <a:latin typeface="Garamond" pitchFamily="18" charset="0"/>
              </a:rPr>
              <a:t> (που είναι ήδη </a:t>
            </a:r>
          </a:p>
          <a:p>
            <a:r>
              <a:rPr lang="el-GR" b="1" dirty="0">
                <a:solidFill>
                  <a:schemeClr val="bg1"/>
                </a:solidFill>
                <a:latin typeface="Garamond" pitchFamily="18" charset="0"/>
              </a:rPr>
              <a:t>				      ένας αποκλεισμός). </a:t>
            </a:r>
          </a:p>
          <a:p>
            <a:endParaRPr lang="el-GR" b="1" dirty="0">
              <a:solidFill>
                <a:schemeClr val="bg1"/>
              </a:solidFill>
              <a:latin typeface="Garamond" pitchFamily="18" charset="0"/>
            </a:endParaRPr>
          </a:p>
          <a:p>
            <a:r>
              <a:rPr lang="el-GR" b="1" dirty="0">
                <a:solidFill>
                  <a:schemeClr val="bg1"/>
                </a:solidFill>
                <a:latin typeface="Garamond" pitchFamily="18" charset="0"/>
              </a:rPr>
              <a:t>Αυτό σημαίνει ότι η λειτουργία της μηχανής αυτής έχει διπλή φορά, ότι δηλαδή μπορεί να αποκλείει </a:t>
            </a:r>
          </a:p>
          <a:p>
            <a:r>
              <a:rPr lang="el-GR" b="1" dirty="0">
                <a:solidFill>
                  <a:schemeClr val="bg1"/>
                </a:solidFill>
                <a:latin typeface="Garamond" pitchFamily="18" charset="0"/>
              </a:rPr>
              <a:t>εγκλείοντας (ενσωμάτωση, προϋπόθεση, συμπερίληψη και σε μια πολιτική εκδοχή: φυλάκιση, </a:t>
            </a:r>
          </a:p>
          <a:p>
            <a:r>
              <a:rPr lang="el-GR" b="1" dirty="0">
                <a:solidFill>
                  <a:schemeClr val="bg1"/>
                </a:solidFill>
                <a:latin typeface="Garamond" pitchFamily="18" charset="0"/>
              </a:rPr>
              <a:t>ιδρυματισμός) και να εγκλείει αποκλείοντας (διάκριση, εξοβελισμός και στην πολιτική εκδοχή τους: </a:t>
            </a:r>
          </a:p>
          <a:p>
            <a:r>
              <a:rPr lang="el-GR" b="1" dirty="0">
                <a:solidFill>
                  <a:schemeClr val="bg1"/>
                </a:solidFill>
                <a:latin typeface="Garamond" pitchFamily="18" charset="0"/>
              </a:rPr>
              <a:t>απέλαση, απομάκρυνση, εξορία). </a:t>
            </a:r>
          </a:p>
          <a:p>
            <a:endParaRPr lang="el-GR" b="1" dirty="0">
              <a:solidFill>
                <a:schemeClr val="bg1"/>
              </a:solidFill>
              <a:latin typeface="Garamond" pitchFamily="18" charset="0"/>
            </a:endParaRPr>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5703</TotalTime>
  <Words>10177</Words>
  <Application>Microsoft Macintosh PowerPoint</Application>
  <PresentationFormat>Προβολή στην οθόνη (4:3)</PresentationFormat>
  <Paragraphs>708</Paragraphs>
  <Slides>77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77</vt:i4>
      </vt:variant>
    </vt:vector>
  </HeadingPairs>
  <TitlesOfParts>
    <vt:vector size="81" baseType="lpstr">
      <vt:lpstr>Arial</vt:lpstr>
      <vt:lpstr>Calibri</vt:lpstr>
      <vt:lpstr>Garamond</vt:lpstr>
      <vt:lpstr>Office Theme</vt:lpstr>
      <vt:lpstr>Το θεατρικό bestiarium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  Να επιβιώσει ο πληθυντικός χαρακτήρας των ζώων στον ενικό της λεκτικής τους απόδοσης: δεν υπάρχει το ζώο σε έναν γενικό ενικό (όπως δεν υπάρχουν και τα ζώα σε έναν συμπεριληπτικό πληθυντικό), αλλά τα ζωντανά όντα, η πληθυντικότητα των οποίων δεν μπορεί να συναθροιστεί στο μοναδικό σχήμα της ζωικότητας (animalité) που απλώς αντιτίθεται στην ανθρωπινότητα (humanité).   2) Να δειχθεί μέσω της κατάληξης «mot», η λεκτική κατασκευή του αποδιδόμενου ονόματος, να διαχωριστεί έτσι η πράξη της ονοματοθεσίας από το ετερογενές σύνολο αναφοράς της και εμμέσως να αποκαλυφθεί η ρίζα της συμπεριληπτικής ονοματοθετικής εξουσίας που δεν είναι άλλη από τη λέξη, συνεκδοχή του λόγου, του ορθού λόγου και κατ’ επέκταση της δυτικής μεταφυσικής και του ανθρώπινου βασιλείου.   3) Να προσπελαστεί μια σκέψη (όσο χιμαιρική ή μυθοπλαστική και αν είναι) που να συλλαμβάνει διαφορετικά την απουσία του ονόματος ή της λέξης, όχι ως έλλειψη, αλλά μάλλον ως ίχνος του απόντος.    Σε αυτήν τη βάση, θα μπορούσε να διαμορφωθεί ένα ανοιχτό πεδίο σχέσεων που συνδέουν ποικιλοτρόπως τα ανθρώπινα με τα μη ανθρώπινα ζώα και να αναπτυχθεί μια  ανθρωποζωολογική (anthropozoologique) σκέψη ικανή να θέτει εντός παρενθέσεων τις παγιωμένες παραστάσεις του homo sapiens για τον εαυτό του και τα άλλα έμβια όντα.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σύγκλιση των δρόμων του Derrida και του Agamben</vt:lpstr>
      <vt:lpstr>Παρά την κριτική που ο Derrida έχει διατυπώσει στα σεμινάριά του για τον Homo Sacer, βλέπουμε ότι οι δρόμοι που μας προτείνουν οι δύο φιλόσοφοι για να κατανοήσουμε τη σχέση μας με τα άλλα έμβια όντα μπορεί να συγκλίνουν στο καθεστώς εξαίρεσης.      «Βρίσκεται έξω και ωστόσο ανήκει : αυτή είναι η τοπολογική δομή της κατάστασης εξαίρεσης», σημειώνει ο Agamben, αλλά αυτό το εξιστάμενο ανήκειν έχει και μια φιλοσοφική δομή, τουλάχιστον ως προς το θέμα των ζώων: είναι η δομή που συμπυκνώνει το ντερριντιανό animot, η λέξη αντί του ζώου, το ζώο-λέξη που υποστασιοποιείται ως ζώο, που παίζει τον ρόλο του ζώου για να ικανοποιηθεί ο ανθρώπινος ναρκισσισμός, η υποστασιοποίηση του  ζώου-λέξη που εξαγγέλλει μια βολική φυσική κατάσταση ως κατώτερη υλική βάση της ανθρώπινης υπερβατικότητας  αλλά και της πολιτικής εξουσίας.</vt:lpstr>
      <vt:lpstr>Η φυσική κατάσταση δεν είναι μια πραγματική εποχή, η οποία προηγείται χρονολογικά της θεμελίωσης της Πολιτείας, αλλά μια αρχή εσωτερική σε αυτήν, που προβάλλει κατά τη στιγμή στην οποία η Πολιτεία θεωρείται tanquam dissolute (ωσεί διαλυμένη). […] Η χομπσιανή φυσική κατάσταση δεν είναι μια προδικαιική συνθήκη εντελώς αδιάφορη προς το δίκαιο της Πολιτείας, αλλά η εξαίρεση και το κατώφλι που το συγκροτούν και το κατοικούν… .</vt:lpstr>
      <vt:lpstr>Το ντερριντιανό animot, αποκαλύπτοντας τη λέξη ως τη ρίζα της συμπεριληπτικής ονοματοθετικής εξουσίας, προδίδει τη φυσική στιβάδα των ζώων ως μια μεταφυσική κατασκευή και συνάμα ως ένα λογοθετικό εγχείρημα υποστασιοποίησης και δικαιολόγησης της ανθρώπινης κυριαρχίας στα άλλα έμβια όντα.</vt:lpstr>
      <vt:lpstr>Από το φιλοσοφικό επιχείρημα στη σκηνή: η ματιά του ετοιμοθάνατου ζώου</vt:lpstr>
      <vt:lpstr>Παρουσίαση του PowerPoint</vt:lpstr>
      <vt:lpstr>Παρουσίαση του PowerPoint</vt:lpstr>
      <vt:lpstr>Παρουσίαση του PowerPoint</vt:lpstr>
      <vt:lpstr>Παρουσίαση του PowerPoint</vt:lpstr>
      <vt:lpstr>Η θεατρική οριοφιλία</vt:lpstr>
      <vt:lpstr>Σκηνή Α. Το πένθος των πουλιών.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Σκηνή Β. Η ενανθρώπιση του γορίλα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φαντάζεσαι ότι είναι γενικά οι λεγόμενοι γορίλες (το animot επανέρχεται)…; […] «ο σημαντικότερος κλάδος του γένους των ανθρωποειδών»… τι σου λέει αυτό…; Δεύτερον: «είναι δολιχοκέφαλος» όπως πάρα πολλοί από μας… τρίτον: «είναι θηλαστικόν»… τρομερές ομοιότητες… τέταρτον: «το ύψος του αναστήματός του φθάνει τα δύο μέτρα» … εσύ πόσο είσαι…; Πέμπτον: … «ζει κατά οικογένειες αποτελούμενες από πέντε ως έξι άτομα» … ίδια και απαράλλαχτα… «που διαβιούν πολλές μαζί, κοινοβιακά, εκεί που βρίσκουν τροφή και ασφαλή καταλύματα»… τι σου λέει αυτό από πολιτικής απόψεως…; Έκτον: … «μέσος όρος ζωής πενήντα έτη» … όσο έζησε κι ο μπαμπάς… […] «και με τους γορίλες, το πρόβλημα είναι καθαρά κοινωνικό, είναι και αυτοί θύματα της πάλης των τάξεων μεταξύ των κρατούντων και των άλλων ανθρωποειδών! (σσ. 187-188).</vt:lpstr>
      <vt:lpstr>Παρουσίαση του PowerPoint</vt:lpstr>
      <vt:lpstr>Σκηνή Γ. Η ανθρώπινη λεοντή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Θεατρικά καθεστώτα εξαίρεσης  Σκηνή Δ. Ο auteur της σκηνής και ο performer-λύκος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Σκηνή Ε. Το σπάνιο αίσθημα της έξαρσης και της ταραχής </vt:lpstr>
      <vt:lpstr> …όταν η αγελάδα έφτασε στον στάβλο/και τον βρήκε άδειο,/όταν κατάλαβε ότι τα μοσχαράκια της/είχαν εξαφανιστεί,/… προκάλεσε έναν απίστευτο χαμό/Είδα την αγελάδα να κάνει πράγματα/που δεν είχα δει ποτέ από αυτήν/ούτε από καμία άλλη αγελάδα:/να σπάει με κουτουλιές όλα τα τζάμια του σπιτιού μου/να εφορμά στην πόρτα του γκαράζ μου/να μπαίνει και να ξαναβγαίνει εκατό φορές από τον άδειο στάβλο/να ψάχνει, να ψάχνει, να ψάχνει/να ψάχνει τα μοσχαράκια της με τον διάβολο μέσα της  Μα την αλήθεια, δεν είχα δει ποτέ τέτοια μεταμόρφωση/πουθενά και σε κανέναν/ούτε καν σε ζώα που κατασπαράζονται μεταξύ τους/ούτε καν σε ανθρώπους που κάνουν το ίδιο/… βρήκα την ευκαιρία κάποια φορά/που μπήκε για να αναζητήσει το μικρό της/για να κλείσω την πόρτα/και κατάφερα επιτέλους να εγκλωβίσω το ζωντανό/[…]   Δεν της πήρε ούτε μισό λεπτό/για να κάνει την πόρτα χίλια κομμάτια/Άκουσα την έκρηξη και είδα την αγελάδα/να πετάει κυριολεκτικά/και να περνά μέσα από την πόρτα του στάβλου/και η πόρτα έγινε σαν εκείνα τα κινούμενα σχέδια/που ο Road Runner διαπερνά ένα δέντρο/αφήνοντας πίσω του το περίγραμμά του τέλεια σχεδιασμένο/[…]   Και νάσου πάλι το δαιμονισμένο πλάσμα/να διασχίζει το χωριό/Χάνεται μέσα στην εκκλησία και την ταβέρνα/τρομοκρατεί τα παιδιά. </vt:lpstr>
      <vt:lpstr>Παρουσίαση του PowerPoint</vt:lpstr>
      <vt:lpstr>Παρουσίαση του PowerPoint</vt:lpstr>
      <vt:lpstr>Τα ζώα της οδύνης</vt:lpstr>
      <vt:lpstr>   Σε αυτό το έδαφος είναι εφικτή μια κοινότητα ανθρώπινων και μη ανθρώπινων ζώων στη βάση της αμοιβαίας συν-πάθειας, της μεριζόμενης συν-πόνιας, όπου όλα τα υποκείμενα-μιας-ζωής παθαίνουν και πάσχουν ομού, καθώς είναι όλα ευπαθή, τρωτά και θνητά.   Οι πέντε σκηνές μάς δείχνουν ότι στη θέση της ανικανότητας των μη ανθρώπινων ζώων να κατέχουν τον λόγο, τον πολιτικό βίο, την ιστορία ή τον κόσμο, στη θέση δηλαδή της ανθρωπολογικής μηχανής, θα μπορούσαμε να αναπτύξουμε μια σκέψη του συνείναι ή του συνανήκειν σε έναν κόσμο. Σε έναν κόσμο μαζί με τα ζώα που, παρά τους φόβους του Jean-Claude Guillebaud, θα είναι πιο όμορφος και πιο αυθεντικός.   Η σκέψη αυτή δεν πρέπει να εκκινεί από το ερώτημα εάν τα μη ανθρώπινα ζώα μπορούν να μιλούν ή να επιχειρηματολογούν, αλλά από το αποστομωτικό εκείνο ερώτημα, εάν μπορούν να υποφέρουν, εάν γνωρίζουν και αυτά την οδύνη στη ζωή τους.   Στο ερώτημα του Bentham είναι ορθό και οφείλουμε να απαντήσουμε καταφατικά: «Can they suffer?». Ναι, υποφέρουν όπως και εμείς, είναι ζώα της οδύνης, όπως και εμείς, είναι υποκείμενα-μιας-ζωής ενδεούς και περατής. Απαντούμε καταφατικά, γιατί το βλέπουμε στον βαλσαμωμένο λύκο και στις σιωπηλές οιμωγές της αγελάδας του García, στην αλλοφροσύνη των πουλιών του Καμπανέλλη, στην αθώα αγριότητα των λιονταριών του Μαυρογεωργίου, στο καθηλωτικό βλέμμα του θνήσκοντος ζώου του Adorno.      </vt:lpstr>
      <vt:lpstr>   Μπορεί να έρθει η ημέρα που η υπόλοιπη ζωική δημιουργία θα αποκτήσει δικαιώματα που δεν θα μπορούν να της αφαιρεθούν παρά από ένα τυραννικό χέρι. Οι Γάλλοι έχουν ήδη ανακαλύψει ότι η μελανότητα του δέρματος δεν είναι λόγος για να αφεθεί ένας άνθρωπος …στις ορέξεις ενός βασανιστή. Μπορεί να έρθει η ημέρα που θα αναγνωριστεί ότι ο αριθμός των ποδιών, η τριχοφυία του δέρματος ή η κατάληξη του ιερού οστού αποτελούν εξίσου ανεπαρκείς λόγους για να αφήσουμε ένα ον που αισθάνεται να έχει την ίδια μοίρα. Υπάρχει κάποιο άλλο στοιχείο για το οποίο θα πρέπει να χαράξουμε μιαν απαραβίαστη γραμμή; Μήπως αυτό είναι η ιδιότητα του λόγου ή, ίσως, της ομιλίας; Ένα ανεπτυγμένο άλογο ή ένας σκύλος είναι ασύγκριτα πιο έλλογα και πιο συζητήσιμα ζώα από ένα βρέφος μίας ημέρας, μίας εβδομάδας ή ενός μηνός. Αλλά, ακόμα κι αν δεν είναι έτσι, τι αλλάζει; Το ερώτημα δεν είναι «μπορούν να συλλογίζονται»; Ούτε «μπορούν να μιλούν»; Αλλά, «μπορούν να υποφέρουν»;   Jeremy Bentham:  An Introduction to the Principles of Morals and Legislation, 1781.      </vt:lpstr>
      <vt:lpstr>Παρουσίαση του PowerPoint</vt:lpstr>
      <vt:lpstr>   Η σκέψη του συνείναι μπορεί να ξεκινήσει και από τη γάτα του Martin Buber, που μιλάει τη μείζονα γλώσσα του βλέμματος. Το βλέμμα που ρωτάει τον φιλόσοφο: «Είναι δυνατόν να απευθύνεσαι σε εμένα»; «Υπάρχω εγώ»; Το «εγώ» είναι στο ερώτημα αυτό η παράφραση μιας λέξης που μας λείπει και που θα προσδιόριζε έναν «εαυτό» χωρίς το γλωσσολογικό και λογικό «εγώ». Ανάμεσα λοιπόν στον εαυτό-χωρίς-«εγώ», που είναι το μη ανθρώπινο ζώο και στον εαυτό που πνίγεται έως τώρα στο «εγώ», που είναι το ανθρώπινο ζώο, η σκέψη του συνείναι δεν θα αναζητήσει σχέσεις ταυτότητας ή διαφοράς, αλλά το βίωμα της οριοφιλίας, της φιλοξενίας του ριζικά ξένου εαυτού που με πλησιάζει σιωπηλός και με κοιτά βαθιά στα μάτια.   Martin Buber: Je et Tu, Aubier, Paris 1969, σσ. 142-143.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θεατρικό bestiarium</dc:title>
  <dc:creator>user</dc:creator>
  <cp:lastModifiedBy>Λίλυ Αλεξιάδου</cp:lastModifiedBy>
  <cp:revision>66</cp:revision>
  <dcterms:created xsi:type="dcterms:W3CDTF">2006-08-16T00:00:00Z</dcterms:created>
  <dcterms:modified xsi:type="dcterms:W3CDTF">2021-12-07T10:17:47Z</dcterms:modified>
</cp:coreProperties>
</file>