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57" r:id="rId3"/>
    <p:sldId id="259" r:id="rId4"/>
    <p:sldId id="260" r:id="rId5"/>
    <p:sldId id="258" r:id="rId6"/>
    <p:sldId id="261" r:id="rId7"/>
    <p:sldId id="263" r:id="rId8"/>
    <p:sldId id="262" r:id="rId9"/>
    <p:sldId id="264" r:id="rId10"/>
    <p:sldId id="284" r:id="rId11"/>
    <p:sldId id="266" r:id="rId12"/>
    <p:sldId id="289" r:id="rId13"/>
    <p:sldId id="290" r:id="rId14"/>
    <p:sldId id="291" r:id="rId15"/>
    <p:sldId id="292" r:id="rId16"/>
    <p:sldId id="293" r:id="rId17"/>
    <p:sldId id="285" r:id="rId18"/>
    <p:sldId id="294" r:id="rId19"/>
    <p:sldId id="295" r:id="rId20"/>
    <p:sldId id="296" r:id="rId21"/>
    <p:sldId id="286" r:id="rId22"/>
    <p:sldId id="297" r:id="rId23"/>
    <p:sldId id="299" r:id="rId24"/>
    <p:sldId id="303" r:id="rId25"/>
    <p:sldId id="304" r:id="rId26"/>
    <p:sldId id="287" r:id="rId27"/>
    <p:sldId id="306" r:id="rId28"/>
    <p:sldId id="298" r:id="rId29"/>
    <p:sldId id="307" r:id="rId30"/>
    <p:sldId id="308" r:id="rId31"/>
    <p:sldId id="309" r:id="rId32"/>
    <p:sldId id="310" r:id="rId33"/>
    <p:sldId id="311" r:id="rId34"/>
    <p:sldId id="300" r:id="rId35"/>
    <p:sldId id="301" r:id="rId36"/>
    <p:sldId id="312" r:id="rId37"/>
    <p:sldId id="302" r:id="rId38"/>
    <p:sldId id="273" r:id="rId39"/>
    <p:sldId id="315" r:id="rId40"/>
    <p:sldId id="316" r:id="rId41"/>
    <p:sldId id="319" r:id="rId42"/>
    <p:sldId id="274" r:id="rId43"/>
    <p:sldId id="317" r:id="rId44"/>
    <p:sldId id="275" r:id="rId45"/>
    <p:sldId id="321" r:id="rId46"/>
    <p:sldId id="318" r:id="rId47"/>
    <p:sldId id="323" r:id="rId48"/>
    <p:sldId id="324" r:id="rId49"/>
    <p:sldId id="320" r:id="rId50"/>
    <p:sldId id="325" r:id="rId51"/>
    <p:sldId id="326" r:id="rId52"/>
    <p:sldId id="327" r:id="rId53"/>
    <p:sldId id="313" r:id="rId54"/>
    <p:sldId id="328" r:id="rId55"/>
    <p:sldId id="329" r:id="rId56"/>
    <p:sldId id="330" r:id="rId57"/>
    <p:sldId id="332" r:id="rId58"/>
    <p:sldId id="331" r:id="rId59"/>
    <p:sldId id="333" r:id="rId60"/>
    <p:sldId id="334" r:id="rId61"/>
    <p:sldId id="314" r:id="rId62"/>
    <p:sldId id="335" r:id="rId63"/>
    <p:sldId id="280" r:id="rId64"/>
    <p:sldId id="336" r:id="rId65"/>
    <p:sldId id="337" r:id="rId66"/>
    <p:sldId id="338" r:id="rId67"/>
    <p:sldId id="339" r:id="rId68"/>
    <p:sldId id="340" r:id="rId69"/>
    <p:sldId id="341" r:id="rId70"/>
    <p:sldId id="342" r:id="rId71"/>
    <p:sldId id="276" r:id="rId72"/>
    <p:sldId id="267" r:id="rId73"/>
    <p:sldId id="343" r:id="rId74"/>
    <p:sldId id="270" r:id="rId75"/>
    <p:sldId id="272" r:id="rId76"/>
    <p:sldId id="344" r:id="rId77"/>
    <p:sldId id="268" r:id="rId78"/>
    <p:sldId id="345" r:id="rId79"/>
    <p:sldId id="346" r:id="rId80"/>
    <p:sldId id="347" r:id="rId81"/>
    <p:sldId id="348" r:id="rId82"/>
    <p:sldId id="349" r:id="rId83"/>
    <p:sldId id="351" r:id="rId84"/>
    <p:sldId id="352" r:id="rId85"/>
    <p:sldId id="350" r:id="rId86"/>
    <p:sldId id="269" r:id="rId87"/>
    <p:sldId id="354" r:id="rId88"/>
    <p:sldId id="353" r:id="rId89"/>
    <p:sldId id="271" r:id="rId90"/>
    <p:sldId id="265" r:id="rId9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9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3893"/>
    <p:restoredTop sz="94715"/>
  </p:normalViewPr>
  <p:slideViewPr>
    <p:cSldViewPr>
      <p:cViewPr varScale="1">
        <p:scale>
          <a:sx n="122" d="100"/>
          <a:sy n="122" d="100"/>
        </p:scale>
        <p:origin x="448" y="4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7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6858000"/>
          </a:xfrm>
          <a:solidFill>
            <a:schemeClr val="tx2">
              <a:lumMod val="5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normAutofit/>
          </a:bodyPr>
          <a:lstStyle/>
          <a:p>
            <a:r>
              <a:rPr lang="el-GR" b="1" dirty="0">
                <a:solidFill>
                  <a:schemeClr val="bg2"/>
                </a:solidFill>
                <a:latin typeface="Garamond" pitchFamily="18" charset="0"/>
              </a:rPr>
              <a:t>Το ζώο-συμβάν.</a:t>
            </a:r>
            <a:br>
              <a:rPr lang="en-US" b="1" dirty="0">
                <a:solidFill>
                  <a:schemeClr val="bg2"/>
                </a:solidFill>
                <a:latin typeface="Garamond" pitchFamily="18" charset="0"/>
              </a:rPr>
            </a:br>
            <a:br>
              <a:rPr lang="el-GR" dirty="0">
                <a:solidFill>
                  <a:schemeClr val="bg2"/>
                </a:solidFill>
                <a:latin typeface="Garamond" pitchFamily="18" charset="0"/>
              </a:rPr>
            </a:br>
            <a:r>
              <a:rPr lang="el-GR" b="1" dirty="0">
                <a:solidFill>
                  <a:schemeClr val="bg2"/>
                </a:solidFill>
                <a:latin typeface="Garamond" pitchFamily="18" charset="0"/>
              </a:rPr>
              <a:t>	Ζωική επισφάλεια και ηθική παλιμβουλία στις σκηνές του </a:t>
            </a:r>
            <a:r>
              <a:rPr lang="en-US" b="1" dirty="0">
                <a:solidFill>
                  <a:schemeClr val="bg2"/>
                </a:solidFill>
                <a:latin typeface="Garamond" pitchFamily="18" charset="0"/>
              </a:rPr>
              <a:t>Joseph Beuys</a:t>
            </a:r>
            <a:r>
              <a:rPr lang="el-GR" b="1" dirty="0">
                <a:solidFill>
                  <a:schemeClr val="bg2"/>
                </a:solidFill>
                <a:latin typeface="Garamond" pitchFamily="18" charset="0"/>
              </a:rPr>
              <a:t>, της </a:t>
            </a:r>
            <a:r>
              <a:rPr lang="en-US" b="1" dirty="0">
                <a:solidFill>
                  <a:schemeClr val="bg2"/>
                </a:solidFill>
                <a:latin typeface="Garamond" pitchFamily="18" charset="0"/>
              </a:rPr>
              <a:t>Marina </a:t>
            </a:r>
            <a:r>
              <a:rPr lang="en-US" b="1" dirty="0" err="1">
                <a:solidFill>
                  <a:schemeClr val="bg2"/>
                </a:solidFill>
                <a:latin typeface="Garamond" pitchFamily="18" charset="0"/>
              </a:rPr>
              <a:t>Abramovi</a:t>
            </a:r>
            <a:r>
              <a:rPr lang="el-GR" b="1" dirty="0">
                <a:solidFill>
                  <a:schemeClr val="bg2"/>
                </a:solidFill>
                <a:latin typeface="Garamond" pitchFamily="18" charset="0"/>
              </a:rPr>
              <a:t>ć και του </a:t>
            </a:r>
            <a:r>
              <a:rPr lang="en-US" b="1" dirty="0">
                <a:solidFill>
                  <a:schemeClr val="bg2"/>
                </a:solidFill>
                <a:latin typeface="Garamond" pitchFamily="18" charset="0"/>
              </a:rPr>
              <a:t>Romeo </a:t>
            </a:r>
            <a:r>
              <a:rPr lang="en-US" b="1" dirty="0" err="1">
                <a:solidFill>
                  <a:schemeClr val="bg2"/>
                </a:solidFill>
                <a:latin typeface="Garamond" pitchFamily="18" charset="0"/>
              </a:rPr>
              <a:t>Castellucci</a:t>
            </a:r>
            <a:r>
              <a:rPr lang="el-GR" b="1" dirty="0">
                <a:solidFill>
                  <a:schemeClr val="bg2"/>
                </a:solidFill>
                <a:latin typeface="Garamond" pitchFamily="18" charset="0"/>
              </a:rPr>
              <a:t>.</a:t>
            </a:r>
            <a:br>
              <a:rPr lang="el-GR" dirty="0">
                <a:latin typeface="Garamond" pitchFamily="18" charset="0"/>
              </a:rPr>
            </a:br>
            <a:endParaRPr lang="el-GR" dirty="0">
              <a:latin typeface="Garamond"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rmAutofit/>
          </a:bodyPr>
          <a:lstStyle/>
          <a:p>
            <a:r>
              <a:rPr lang="el-GR" sz="3200" b="1" dirty="0">
                <a:solidFill>
                  <a:schemeClr val="bg2"/>
                </a:solidFill>
                <a:latin typeface="Garamond" pitchFamily="18" charset="0"/>
              </a:rPr>
              <a:t>Η συνθήκη του αδυνάτου, η δυνατότητα του αδυνάτου, κάνει το αδύνατο να συμβεί, καθιστά δυνατή την έλευση του συμβάντος, κάτι που αφαιρεί το απόλυτο από την αδυνατότητα: μόλις το συμβάν συμβεί, μόλις λάβει χώρα μέσα στον κόσμο της εμπειρίας μου, παύει να είναι αδύνατο, δηλαδή παύει να είναι συμβάν. Γίνεται κάτι στο οποίο μπορώ να αναφερθώ, να γνωρίσω και να κρίνω, δηλαδή ένα </a:t>
            </a:r>
            <a:r>
              <a:rPr lang="el-GR" sz="3200" b="1" dirty="0">
                <a:solidFill>
                  <a:srgbClr val="FFC000"/>
                </a:solidFill>
                <a:latin typeface="Garamond" pitchFamily="18" charset="0"/>
              </a:rPr>
              <a:t>υπολογίσιμο</a:t>
            </a:r>
            <a:r>
              <a:rPr lang="el-GR" sz="3200" b="1" dirty="0">
                <a:solidFill>
                  <a:schemeClr val="bg2"/>
                </a:solidFill>
                <a:latin typeface="Garamond" pitchFamily="18" charset="0"/>
              </a:rPr>
              <a:t> εφ’ εξής συμβάν. Μια περίπτωση ενός κανόνα ή ενός νόμου. </a:t>
            </a:r>
            <a:br>
              <a:rPr lang="el-GR" sz="3200" b="1" dirty="0">
                <a:solidFill>
                  <a:schemeClr val="bg2"/>
                </a:solidFill>
                <a:latin typeface="Garamond" pitchFamily="18" charset="0"/>
              </a:rPr>
            </a:br>
            <a:r>
              <a:rPr lang="el-GR" sz="3200" b="1" dirty="0">
                <a:solidFill>
                  <a:schemeClr val="bg2"/>
                </a:solidFill>
                <a:latin typeface="Garamond" pitchFamily="18" charset="0"/>
              </a:rPr>
              <a:t> </a:t>
            </a:r>
            <a:br>
              <a:rPr lang="el-GR" sz="3200" b="1" dirty="0">
                <a:solidFill>
                  <a:schemeClr val="bg2"/>
                </a:solidFill>
                <a:latin typeface="Garamond" pitchFamily="18" charset="0"/>
              </a:rPr>
            </a:br>
            <a:br>
              <a:rPr lang="el-GR" sz="3200" b="1" dirty="0">
                <a:solidFill>
                  <a:schemeClr val="bg2"/>
                </a:solidFill>
                <a:latin typeface="Garamond" pitchFamily="18" charset="0"/>
              </a:rPr>
            </a:br>
            <a:r>
              <a:rPr lang="el-GR" sz="3200" b="1" dirty="0">
                <a:solidFill>
                  <a:schemeClr val="bg2"/>
                </a:solidFill>
                <a:latin typeface="Garamond" pitchFamily="18" charset="0"/>
              </a:rPr>
              <a:t> </a:t>
            </a:r>
            <a:br>
              <a:rPr lang="el-GR" sz="3200" b="1" dirty="0">
                <a:solidFill>
                  <a:schemeClr val="bg2"/>
                </a:solidFill>
                <a:latin typeface="Garamond" pitchFamily="18" charset="0"/>
              </a:rPr>
            </a:br>
            <a:endParaRPr lang="el-GR" sz="3200" b="1" dirty="0">
              <a:solidFill>
                <a:schemeClr val="bg2"/>
              </a:solidFill>
              <a:latin typeface="Garamond"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pic>
        <p:nvPicPr>
          <p:cNvPr id="3074" name="Picture 2" descr="C:\Users\user\Desktop\Διδακτορικά\Ζώα\Φωτό για ppt\Derrida et son chat.jpg"/>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0" y="0"/>
            <a:ext cx="9601200" cy="6858000"/>
          </a:xfrm>
          <a:prstGeom prst="rect">
            <a:avLst/>
          </a:prstGeom>
          <a:noFill/>
        </p:spPr>
      </p:pic>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sp>
        <p:nvSpPr>
          <p:cNvPr id="8" name="TextBox 7"/>
          <p:cNvSpPr txBox="1"/>
          <p:nvPr/>
        </p:nvSpPr>
        <p:spPr>
          <a:xfrm>
            <a:off x="-132760" y="-76200"/>
            <a:ext cx="5212517" cy="3970318"/>
          </a:xfrm>
          <a:prstGeom prst="rect">
            <a:avLst/>
          </a:prstGeom>
          <a:noFill/>
        </p:spPr>
        <p:txBody>
          <a:bodyPr wrap="none" rtlCol="0">
            <a:spAutoFit/>
          </a:bodyPr>
          <a:lstStyle/>
          <a:p>
            <a:r>
              <a:rPr lang="el-GR" b="1" dirty="0">
                <a:solidFill>
                  <a:srgbClr val="FFFF00"/>
                </a:solidFill>
                <a:latin typeface="Garamond" pitchFamily="18" charset="0"/>
              </a:rPr>
              <a:t>  «Ένα υπολογίσιμο συμβάν που εμπίπτει, </a:t>
            </a:r>
          </a:p>
          <a:p>
            <a:r>
              <a:rPr lang="el-GR" b="1" dirty="0">
                <a:solidFill>
                  <a:srgbClr val="FFFF00"/>
                </a:solidFill>
                <a:latin typeface="Garamond" pitchFamily="18" charset="0"/>
              </a:rPr>
              <a:t>  όπως μια περίπτωση, όπως το αντικείμενο κάποιας </a:t>
            </a:r>
          </a:p>
          <a:p>
            <a:r>
              <a:rPr lang="el-GR" b="1" dirty="0">
                <a:solidFill>
                  <a:srgbClr val="FFFF00"/>
                </a:solidFill>
                <a:latin typeface="Garamond" pitchFamily="18" charset="0"/>
              </a:rPr>
              <a:t>  γνώσης, στη γενικότητα ενός νόμου, ενός γνώμονα, </a:t>
            </a:r>
          </a:p>
          <a:p>
            <a:r>
              <a:rPr lang="el-GR" b="1" dirty="0">
                <a:solidFill>
                  <a:srgbClr val="FFFF00"/>
                </a:solidFill>
                <a:latin typeface="Garamond" pitchFamily="18" charset="0"/>
              </a:rPr>
              <a:t>  μιας καθοριστικής κρίσης ή μιας </a:t>
            </a:r>
            <a:r>
              <a:rPr lang="el-GR" b="1" dirty="0" err="1">
                <a:solidFill>
                  <a:srgbClr val="FFFF00"/>
                </a:solidFill>
                <a:latin typeface="Garamond" pitchFamily="18" charset="0"/>
              </a:rPr>
              <a:t>τεχνοεπιστήμης</a:t>
            </a:r>
            <a:r>
              <a:rPr lang="el-GR" b="1" dirty="0">
                <a:solidFill>
                  <a:srgbClr val="FFFF00"/>
                </a:solidFill>
                <a:latin typeface="Garamond" pitchFamily="18" charset="0"/>
              </a:rPr>
              <a:t>, </a:t>
            </a:r>
          </a:p>
          <a:p>
            <a:r>
              <a:rPr lang="el-GR" b="1" dirty="0">
                <a:solidFill>
                  <a:srgbClr val="FFFF00"/>
                </a:solidFill>
                <a:latin typeface="Garamond" pitchFamily="18" charset="0"/>
              </a:rPr>
              <a:t>   και επομένως μιας εξουσίας-γνώσης και μιας </a:t>
            </a:r>
          </a:p>
          <a:p>
            <a:r>
              <a:rPr lang="el-GR" b="1" dirty="0">
                <a:solidFill>
                  <a:srgbClr val="FFFF00"/>
                </a:solidFill>
                <a:latin typeface="Garamond" pitchFamily="18" charset="0"/>
              </a:rPr>
              <a:t>    γνώσης-εξουσίας, δεν αποτελεί […] ένα συμβάν».</a:t>
            </a:r>
          </a:p>
          <a:p>
            <a:endParaRPr lang="el-GR" b="1" dirty="0">
              <a:solidFill>
                <a:srgbClr val="FFFF00"/>
              </a:solidFill>
              <a:latin typeface="Garamond" pitchFamily="18" charset="0"/>
            </a:endParaRPr>
          </a:p>
          <a:p>
            <a:endParaRPr lang="el-GR" b="1" dirty="0">
              <a:solidFill>
                <a:srgbClr val="FFFF00"/>
              </a:solidFill>
              <a:latin typeface="Garamond" pitchFamily="18" charset="0"/>
            </a:endParaRPr>
          </a:p>
          <a:p>
            <a:endParaRPr lang="el-GR" b="1" dirty="0">
              <a:solidFill>
                <a:srgbClr val="FFFF00"/>
              </a:solidFill>
              <a:latin typeface="Garamond" pitchFamily="18" charset="0"/>
            </a:endParaRPr>
          </a:p>
          <a:p>
            <a:endParaRPr lang="el-GR" b="1" dirty="0">
              <a:solidFill>
                <a:srgbClr val="FFFF00"/>
              </a:solidFill>
              <a:latin typeface="Garamond" pitchFamily="18" charset="0"/>
            </a:endParaRPr>
          </a:p>
          <a:p>
            <a:endParaRPr lang="el-GR" b="1" dirty="0">
              <a:solidFill>
                <a:srgbClr val="FFFF00"/>
              </a:solidFill>
              <a:latin typeface="Garamond" pitchFamily="18" charset="0"/>
            </a:endParaRPr>
          </a:p>
          <a:p>
            <a:endParaRPr lang="el-GR" b="1" dirty="0">
              <a:solidFill>
                <a:srgbClr val="FFFF00"/>
              </a:solidFill>
              <a:latin typeface="Garamond" pitchFamily="18" charset="0"/>
            </a:endParaRPr>
          </a:p>
          <a:p>
            <a:r>
              <a:rPr lang="fr-FR" b="1" dirty="0">
                <a:solidFill>
                  <a:srgbClr val="FFFF00"/>
                </a:solidFill>
                <a:latin typeface="Garamond" pitchFamily="18" charset="0"/>
              </a:rPr>
              <a:t>Jacques Derrida: </a:t>
            </a:r>
            <a:r>
              <a:rPr lang="fr-FR" b="1" i="1" dirty="0">
                <a:solidFill>
                  <a:srgbClr val="FFFF00"/>
                </a:solidFill>
                <a:latin typeface="Garamond" pitchFamily="18" charset="0"/>
              </a:rPr>
              <a:t>Voyous</a:t>
            </a:r>
            <a:r>
              <a:rPr lang="fr-FR" b="1" dirty="0">
                <a:solidFill>
                  <a:srgbClr val="FFFF00"/>
                </a:solidFill>
                <a:latin typeface="Garamond" pitchFamily="18" charset="0"/>
              </a:rPr>
              <a:t>, Galilée, Paris 2003, </a:t>
            </a:r>
            <a:r>
              <a:rPr lang="el-GR" b="1" dirty="0">
                <a:solidFill>
                  <a:srgbClr val="FFFF00"/>
                </a:solidFill>
                <a:latin typeface="Garamond" pitchFamily="18" charset="0"/>
              </a:rPr>
              <a:t>σ</a:t>
            </a:r>
            <a:r>
              <a:rPr lang="fr-FR" b="1" dirty="0">
                <a:solidFill>
                  <a:srgbClr val="FFFF00"/>
                </a:solidFill>
                <a:latin typeface="Garamond" pitchFamily="18" charset="0"/>
              </a:rPr>
              <a:t>. 203.</a:t>
            </a:r>
            <a:endParaRPr lang="el-GR" b="1" dirty="0">
              <a:solidFill>
                <a:srgbClr val="FFFF00"/>
              </a:solidFill>
              <a:latin typeface="Garamond" pitchFamily="18" charset="0"/>
            </a:endParaRPr>
          </a:p>
          <a:p>
            <a:endParaRPr lang="el-GR" b="1" dirty="0">
              <a:solidFill>
                <a:srgbClr val="FFFF00"/>
              </a:solidFill>
              <a:latin typeface="Garamond" pitchFamily="18" charset="0"/>
            </a:endParaRPr>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rmAutofit fontScale="90000"/>
          </a:bodyPr>
          <a:lstStyle/>
          <a:p>
            <a:br>
              <a:rPr lang="en-US" sz="2700" b="1" dirty="0">
                <a:solidFill>
                  <a:schemeClr val="bg2"/>
                </a:solidFill>
                <a:latin typeface="Garamond" pitchFamily="18" charset="0"/>
              </a:rPr>
            </a:br>
            <a:br>
              <a:rPr lang="en-US" sz="2700" b="1" dirty="0">
                <a:solidFill>
                  <a:schemeClr val="bg2"/>
                </a:solidFill>
                <a:latin typeface="Garamond" pitchFamily="18" charset="0"/>
              </a:rPr>
            </a:br>
            <a:br>
              <a:rPr lang="el-GR" sz="2700" b="1" dirty="0">
                <a:solidFill>
                  <a:schemeClr val="bg2"/>
                </a:solidFill>
                <a:latin typeface="Garamond" pitchFamily="18" charset="0"/>
              </a:rPr>
            </a:br>
            <a:br>
              <a:rPr lang="el-GR" sz="2700" b="1" dirty="0">
                <a:solidFill>
                  <a:schemeClr val="bg2"/>
                </a:solidFill>
                <a:latin typeface="Garamond" pitchFamily="18" charset="0"/>
              </a:rPr>
            </a:br>
            <a:r>
              <a:rPr lang="el-GR" sz="2700" b="1" dirty="0">
                <a:solidFill>
                  <a:schemeClr val="bg2"/>
                </a:solidFill>
                <a:latin typeface="Garamond" pitchFamily="18" charset="0"/>
              </a:rPr>
              <a:t>Εάν λοιπόν στην έννοια του συμβάντος εξυπακούεται η </a:t>
            </a:r>
            <a:r>
              <a:rPr lang="el-GR" sz="2700" b="1" dirty="0" err="1">
                <a:solidFill>
                  <a:schemeClr val="bg2"/>
                </a:solidFill>
                <a:latin typeface="Garamond" pitchFamily="18" charset="0"/>
              </a:rPr>
              <a:t>αδυνατότητά</a:t>
            </a:r>
            <a:r>
              <a:rPr lang="el-GR" sz="2700" b="1" dirty="0">
                <a:solidFill>
                  <a:schemeClr val="bg2"/>
                </a:solidFill>
                <a:latin typeface="Garamond" pitchFamily="18" charset="0"/>
              </a:rPr>
              <a:t> του, έτσι ώστε «να είναι δυνατόν μόνο εφ’ όσον έρχεται από το αδύνατον», στην έλευσή του, στην πραγματική έλευσή του σε μια ζωή, εξυπακούεται η </a:t>
            </a:r>
            <a:r>
              <a:rPr lang="el-GR" sz="2700" b="1" dirty="0">
                <a:solidFill>
                  <a:srgbClr val="FFC000"/>
                </a:solidFill>
                <a:latin typeface="Garamond" pitchFamily="18" charset="0"/>
              </a:rPr>
              <a:t>μη απόλυτη </a:t>
            </a:r>
            <a:r>
              <a:rPr lang="el-GR" sz="2700" b="1" dirty="0" err="1">
                <a:solidFill>
                  <a:srgbClr val="FFC000"/>
                </a:solidFill>
                <a:latin typeface="Garamond" pitchFamily="18" charset="0"/>
              </a:rPr>
              <a:t>αδυνατότητά</a:t>
            </a:r>
            <a:r>
              <a:rPr lang="el-GR" sz="2700" b="1" dirty="0">
                <a:solidFill>
                  <a:srgbClr val="FFC000"/>
                </a:solidFill>
                <a:latin typeface="Garamond" pitchFamily="18" charset="0"/>
              </a:rPr>
              <a:t> του</a:t>
            </a:r>
            <a:r>
              <a:rPr lang="el-GR" sz="2700" b="1" dirty="0">
                <a:solidFill>
                  <a:schemeClr val="bg2"/>
                </a:solidFill>
                <a:latin typeface="Garamond" pitchFamily="18" charset="0"/>
              </a:rPr>
              <a:t>, κάτι που σημαίνει ότι η εμβέλεια του αδυνάτου δεν είναι απεριόριστη, ότι η αδυνατότητα δεν εκμηδενίζει τα πάντα, δεν εξαλείφει ολοσχερώς την εμπειρία του </a:t>
            </a:r>
            <a:r>
              <a:rPr lang="el-GR" sz="2700" b="1" dirty="0" err="1">
                <a:solidFill>
                  <a:schemeClr val="bg2"/>
                </a:solidFill>
                <a:latin typeface="Garamond" pitchFamily="18" charset="0"/>
              </a:rPr>
              <a:t>ελευσόμενου</a:t>
            </a:r>
            <a:r>
              <a:rPr lang="el-GR" sz="2700" b="1" dirty="0">
                <a:solidFill>
                  <a:schemeClr val="bg2"/>
                </a:solidFill>
                <a:latin typeface="Garamond" pitchFamily="18" charset="0"/>
              </a:rPr>
              <a:t> συμβάντος.</a:t>
            </a:r>
            <a:br>
              <a:rPr lang="en-US" sz="2700" b="1" dirty="0">
                <a:solidFill>
                  <a:schemeClr val="bg2"/>
                </a:solidFill>
                <a:latin typeface="Garamond" pitchFamily="18" charset="0"/>
              </a:rPr>
            </a:br>
            <a:br>
              <a:rPr lang="en-US" sz="2700" b="1" dirty="0">
                <a:solidFill>
                  <a:schemeClr val="bg2"/>
                </a:solidFill>
                <a:latin typeface="Garamond" pitchFamily="18" charset="0"/>
              </a:rPr>
            </a:br>
            <a:r>
              <a:rPr lang="el-GR" sz="2700" b="1" dirty="0">
                <a:solidFill>
                  <a:schemeClr val="bg2"/>
                </a:solidFill>
                <a:latin typeface="Garamond" pitchFamily="18" charset="0"/>
              </a:rPr>
              <a:t> Το συμβάν είναι κατά έναν θεμελιώδη τρόπο αδύνατο, απίθανο, απρόβλεπτο, απρογραμμάτιστο, </a:t>
            </a:r>
            <a:r>
              <a:rPr lang="el-GR" sz="2700" b="1" dirty="0" err="1">
                <a:solidFill>
                  <a:schemeClr val="bg2"/>
                </a:solidFill>
                <a:latin typeface="Garamond" pitchFamily="18" charset="0"/>
              </a:rPr>
              <a:t>απροϋπόθετο</a:t>
            </a:r>
            <a:r>
              <a:rPr lang="el-GR" sz="2700" b="1" dirty="0">
                <a:solidFill>
                  <a:schemeClr val="bg2"/>
                </a:solidFill>
                <a:latin typeface="Garamond" pitchFamily="18" charset="0"/>
              </a:rPr>
              <a:t>, άφατο και άρρητο, </a:t>
            </a:r>
            <a:r>
              <a:rPr lang="el-GR" sz="2700" b="1" dirty="0" err="1">
                <a:solidFill>
                  <a:schemeClr val="bg2"/>
                </a:solidFill>
                <a:latin typeface="Garamond" pitchFamily="18" charset="0"/>
              </a:rPr>
              <a:t>ανεπίκριτο</a:t>
            </a:r>
            <a:r>
              <a:rPr lang="el-GR" sz="2700" b="1" dirty="0">
                <a:solidFill>
                  <a:schemeClr val="bg2"/>
                </a:solidFill>
                <a:latin typeface="Garamond" pitchFamily="18" charset="0"/>
              </a:rPr>
              <a:t> και </a:t>
            </a:r>
            <a:r>
              <a:rPr lang="el-GR" sz="2700" b="1" dirty="0">
                <a:solidFill>
                  <a:srgbClr val="FFFF00"/>
                </a:solidFill>
                <a:latin typeface="Garamond" pitchFamily="18" charset="0"/>
              </a:rPr>
              <a:t>μη </a:t>
            </a:r>
            <a:r>
              <a:rPr lang="el-GR" sz="2700" b="1" dirty="0" err="1">
                <a:solidFill>
                  <a:srgbClr val="FFFF00"/>
                </a:solidFill>
                <a:latin typeface="Garamond" pitchFamily="18" charset="0"/>
              </a:rPr>
              <a:t>αποφασίσιμο</a:t>
            </a:r>
            <a:r>
              <a:rPr lang="el-GR" sz="2700" b="1" dirty="0">
                <a:solidFill>
                  <a:srgbClr val="FFFF00"/>
                </a:solidFill>
                <a:latin typeface="Garamond" pitchFamily="18" charset="0"/>
              </a:rPr>
              <a:t> </a:t>
            </a:r>
            <a:r>
              <a:rPr lang="el-GR" sz="2700" b="1" dirty="0">
                <a:solidFill>
                  <a:schemeClr val="bg2"/>
                </a:solidFill>
                <a:latin typeface="Garamond" pitchFamily="18" charset="0"/>
              </a:rPr>
              <a:t>(</a:t>
            </a:r>
            <a:r>
              <a:rPr lang="en-US" sz="2700" b="1" dirty="0">
                <a:solidFill>
                  <a:schemeClr val="bg2"/>
                </a:solidFill>
                <a:latin typeface="Garamond" pitchFamily="18" charset="0"/>
              </a:rPr>
              <a:t>und</a:t>
            </a:r>
            <a:r>
              <a:rPr lang="el-GR" sz="2700" b="1" dirty="0">
                <a:solidFill>
                  <a:schemeClr val="bg2"/>
                </a:solidFill>
                <a:latin typeface="Garamond" pitchFamily="18" charset="0"/>
              </a:rPr>
              <a:t>é</a:t>
            </a:r>
            <a:r>
              <a:rPr lang="en-US" sz="2700" b="1" dirty="0" err="1">
                <a:solidFill>
                  <a:schemeClr val="bg2"/>
                </a:solidFill>
                <a:latin typeface="Garamond" pitchFamily="18" charset="0"/>
              </a:rPr>
              <a:t>cidable</a:t>
            </a:r>
            <a:r>
              <a:rPr lang="el-GR" sz="2700" b="1" dirty="0">
                <a:solidFill>
                  <a:schemeClr val="bg2"/>
                </a:solidFill>
                <a:latin typeface="Garamond" pitchFamily="18" charset="0"/>
              </a:rPr>
              <a:t>): όλα αυτά τα αρνητικά κατηγορήματά του εμμέσως προδίδουν την αδυναμία προσδιορισμού του, αλλά παράλληλα το προφυλάσσουν από την ανάλωσή του στην αναπαραγωγή του τετριμμένου. </a:t>
            </a:r>
            <a:r>
              <a:rPr lang="el-GR" sz="2700" b="1" dirty="0">
                <a:solidFill>
                  <a:srgbClr val="FFC000"/>
                </a:solidFill>
                <a:latin typeface="Garamond" pitchFamily="18" charset="0"/>
              </a:rPr>
              <a:t>Θεμελιωδώς και όχι απόλυτα αδύνατο</a:t>
            </a:r>
            <a:r>
              <a:rPr lang="el-GR" sz="2700" b="1" dirty="0">
                <a:solidFill>
                  <a:schemeClr val="bg2"/>
                </a:solidFill>
                <a:latin typeface="Garamond" pitchFamily="18" charset="0"/>
              </a:rPr>
              <a:t>, το συμβάν διέπεται από την παραδοξότητα να έχει </a:t>
            </a:r>
            <a:r>
              <a:rPr lang="el-GR" sz="2700" b="1" dirty="0">
                <a:solidFill>
                  <a:srgbClr val="FFC000"/>
                </a:solidFill>
                <a:latin typeface="Garamond" pitchFamily="18" charset="0"/>
              </a:rPr>
              <a:t>την αδυνατότητα ως όρο δυνατότητας</a:t>
            </a:r>
            <a:r>
              <a:rPr lang="el-GR" sz="2700" b="1" dirty="0">
                <a:solidFill>
                  <a:schemeClr val="bg2"/>
                </a:solidFill>
                <a:latin typeface="Garamond" pitchFamily="18" charset="0"/>
              </a:rPr>
              <a:t> και σύστασής του.</a:t>
            </a:r>
            <a:br>
              <a:rPr lang="el-GR" sz="3200" b="1" dirty="0">
                <a:solidFill>
                  <a:schemeClr val="bg2"/>
                </a:solidFill>
                <a:latin typeface="Garamond" pitchFamily="18" charset="0"/>
              </a:rPr>
            </a:br>
            <a:r>
              <a:rPr lang="el-GR" sz="3200" b="1" dirty="0">
                <a:solidFill>
                  <a:schemeClr val="bg2"/>
                </a:solidFill>
                <a:latin typeface="Garamond" pitchFamily="18" charset="0"/>
              </a:rPr>
              <a:t> </a:t>
            </a:r>
            <a:br>
              <a:rPr lang="el-GR" sz="3200" b="1" dirty="0">
                <a:solidFill>
                  <a:schemeClr val="bg2"/>
                </a:solidFill>
                <a:latin typeface="Garamond" pitchFamily="18" charset="0"/>
              </a:rPr>
            </a:br>
            <a:r>
              <a:rPr lang="el-GR" sz="3200" b="1" dirty="0">
                <a:solidFill>
                  <a:schemeClr val="bg2"/>
                </a:solidFill>
                <a:latin typeface="Garamond" pitchFamily="18" charset="0"/>
              </a:rPr>
              <a:t> </a:t>
            </a:r>
            <a:br>
              <a:rPr lang="el-GR" sz="3200" b="1" dirty="0">
                <a:solidFill>
                  <a:schemeClr val="bg2"/>
                </a:solidFill>
                <a:latin typeface="Garamond" pitchFamily="18" charset="0"/>
              </a:rPr>
            </a:br>
            <a:br>
              <a:rPr lang="el-GR" sz="3200" b="1" dirty="0">
                <a:solidFill>
                  <a:schemeClr val="bg2"/>
                </a:solidFill>
                <a:latin typeface="Garamond" pitchFamily="18" charset="0"/>
              </a:rPr>
            </a:br>
            <a:r>
              <a:rPr lang="el-GR" sz="3200" b="1" dirty="0">
                <a:solidFill>
                  <a:schemeClr val="bg2"/>
                </a:solidFill>
                <a:latin typeface="Garamond" pitchFamily="18" charset="0"/>
              </a:rPr>
              <a:t> </a:t>
            </a:r>
            <a:br>
              <a:rPr lang="el-GR" sz="3200" b="1" dirty="0">
                <a:solidFill>
                  <a:schemeClr val="bg2"/>
                </a:solidFill>
                <a:latin typeface="Garamond" pitchFamily="18" charset="0"/>
              </a:rPr>
            </a:br>
            <a:endParaRPr lang="el-GR" sz="3200" b="1" dirty="0">
              <a:solidFill>
                <a:schemeClr val="bg2"/>
              </a:solidFill>
              <a:latin typeface="Garamond"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2"/>
                </a:solidFill>
                <a:latin typeface="Garamond" pitchFamily="18" charset="0"/>
              </a:rPr>
            </a:br>
            <a:br>
              <a:rPr lang="en-US" sz="2400" b="1" dirty="0">
                <a:solidFill>
                  <a:schemeClr val="bg2"/>
                </a:solidFill>
                <a:latin typeface="Garamond" pitchFamily="18" charset="0"/>
              </a:rPr>
            </a:br>
            <a:br>
              <a:rPr lang="en-US" sz="2400" b="1" dirty="0">
                <a:solidFill>
                  <a:schemeClr val="bg2"/>
                </a:solidFill>
                <a:latin typeface="Garamond" pitchFamily="18" charset="0"/>
              </a:rPr>
            </a:br>
            <a:r>
              <a:rPr lang="el-GR" sz="2400" b="1" dirty="0">
                <a:solidFill>
                  <a:schemeClr val="bg2"/>
                </a:solidFill>
                <a:latin typeface="Garamond" pitchFamily="18" charset="0"/>
              </a:rPr>
              <a:t>Θα πρέπει να σταθούμε με προσοχή σε αυτό το </a:t>
            </a:r>
            <a:r>
              <a:rPr lang="el-GR" sz="2400" b="1" dirty="0">
                <a:solidFill>
                  <a:srgbClr val="FFC000"/>
                </a:solidFill>
                <a:latin typeface="Garamond" pitchFamily="18" charset="0"/>
              </a:rPr>
              <a:t>απειροελάχιστο</a:t>
            </a:r>
            <a:r>
              <a:rPr lang="el-GR" sz="2400" b="1" dirty="0">
                <a:solidFill>
                  <a:schemeClr val="bg2"/>
                </a:solidFill>
                <a:latin typeface="Garamond" pitchFamily="18" charset="0"/>
              </a:rPr>
              <a:t> </a:t>
            </a:r>
            <a:r>
              <a:rPr lang="el-GR" sz="2400" b="1" dirty="0">
                <a:solidFill>
                  <a:srgbClr val="FFC000"/>
                </a:solidFill>
                <a:latin typeface="Garamond" pitchFamily="18" charset="0"/>
              </a:rPr>
              <a:t>κλάσμα του χρόνου</a:t>
            </a:r>
            <a:r>
              <a:rPr lang="el-GR" sz="2400" b="1" dirty="0">
                <a:solidFill>
                  <a:schemeClr val="bg2"/>
                </a:solidFill>
                <a:latin typeface="Garamond" pitchFamily="18" charset="0"/>
              </a:rPr>
              <a:t> που φιλοξενεί συνάμα την </a:t>
            </a:r>
            <a:r>
              <a:rPr lang="el-GR" sz="2400" b="1" dirty="0">
                <a:solidFill>
                  <a:srgbClr val="FFC000"/>
                </a:solidFill>
                <a:latin typeface="Garamond" pitchFamily="18" charset="0"/>
              </a:rPr>
              <a:t>ακαριαία άρση της αδυνατότητας </a:t>
            </a:r>
            <a:r>
              <a:rPr lang="el-GR" sz="2400" b="1" dirty="0">
                <a:solidFill>
                  <a:schemeClr val="bg2"/>
                </a:solidFill>
                <a:latin typeface="Garamond" pitchFamily="18" charset="0"/>
              </a:rPr>
              <a:t>και την </a:t>
            </a:r>
            <a:r>
              <a:rPr lang="el-GR" sz="2400" b="1" dirty="0">
                <a:solidFill>
                  <a:srgbClr val="FFC000"/>
                </a:solidFill>
                <a:latin typeface="Garamond" pitchFamily="18" charset="0"/>
              </a:rPr>
              <a:t>αιφνιδιαστική εμφάνιση του συμβάντος</a:t>
            </a:r>
            <a:r>
              <a:rPr lang="el-GR" sz="2400" b="1" dirty="0">
                <a:solidFill>
                  <a:schemeClr val="bg2"/>
                </a:solidFill>
                <a:latin typeface="Garamond" pitchFamily="18" charset="0"/>
              </a:rPr>
              <a:t>. </a:t>
            </a:r>
            <a:br>
              <a:rPr lang="en-US" sz="2400" b="1" dirty="0">
                <a:solidFill>
                  <a:schemeClr val="bg2"/>
                </a:solidFill>
                <a:latin typeface="Garamond" pitchFamily="18" charset="0"/>
              </a:rPr>
            </a:br>
            <a:br>
              <a:rPr lang="en-US" sz="2400" b="1" dirty="0">
                <a:solidFill>
                  <a:schemeClr val="bg2"/>
                </a:solidFill>
                <a:latin typeface="Garamond" pitchFamily="18" charset="0"/>
              </a:rPr>
            </a:br>
            <a:r>
              <a:rPr lang="el-GR" sz="2400" b="1" dirty="0">
                <a:solidFill>
                  <a:schemeClr val="bg2"/>
                </a:solidFill>
                <a:latin typeface="Garamond" pitchFamily="18" charset="0"/>
              </a:rPr>
              <a:t>Η «εμφάνιση» εδώ πρέπει να συλληφθεί με την πιο ουδέτερη και ασθενή σημασία του «φαίνομαι», διότι δεν πρόκειται ούτε για ανάδυση (το αναδυόμενο προϋπάρχει σε ένα βάθος και αναδύεται στον αφρό των πραγμάτων), ούτε για </a:t>
            </a:r>
            <a:r>
              <a:rPr lang="el-GR" sz="2400" b="1" dirty="0" err="1">
                <a:solidFill>
                  <a:schemeClr val="bg2"/>
                </a:solidFill>
                <a:latin typeface="Garamond" pitchFamily="18" charset="0"/>
              </a:rPr>
              <a:t>εκκάλυψη</a:t>
            </a:r>
            <a:r>
              <a:rPr lang="el-GR" sz="2400" b="1" dirty="0">
                <a:solidFill>
                  <a:schemeClr val="bg2"/>
                </a:solidFill>
                <a:latin typeface="Garamond" pitchFamily="18" charset="0"/>
              </a:rPr>
              <a:t> ή αποκάλυψη (το </a:t>
            </a:r>
            <a:r>
              <a:rPr lang="el-GR" sz="2400" b="1" dirty="0" err="1">
                <a:solidFill>
                  <a:schemeClr val="bg2"/>
                </a:solidFill>
                <a:latin typeface="Garamond" pitchFamily="18" charset="0"/>
              </a:rPr>
              <a:t>εκκαλυπτόμενο</a:t>
            </a:r>
            <a:r>
              <a:rPr lang="el-GR" sz="2400" b="1" dirty="0">
                <a:solidFill>
                  <a:schemeClr val="bg2"/>
                </a:solidFill>
                <a:latin typeface="Garamond" pitchFamily="18" charset="0"/>
              </a:rPr>
              <a:t> ή το αποκαλυπτόμενο </a:t>
            </a:r>
            <a:r>
              <a:rPr lang="el-GR" sz="2400" b="1" dirty="0" err="1">
                <a:solidFill>
                  <a:schemeClr val="bg2"/>
                </a:solidFill>
                <a:latin typeface="Garamond" pitchFamily="18" charset="0"/>
              </a:rPr>
              <a:t>εγκατοικεί</a:t>
            </a:r>
            <a:r>
              <a:rPr lang="el-GR" sz="2400" b="1" dirty="0">
                <a:solidFill>
                  <a:schemeClr val="bg2"/>
                </a:solidFill>
                <a:latin typeface="Garamond" pitchFamily="18" charset="0"/>
              </a:rPr>
              <a:t> μιαν εσωτερικότητα ή αντιστοίχως κρύβεται σε ένα εσωτερικό και εξέρχεται ένδοθεν), ούτε για εκδήλωση (το εκ-δηλούμενο προϋποθέτει πάντα το άδηλο, το κρυμμένο, το </a:t>
            </a:r>
            <a:r>
              <a:rPr lang="el-GR" sz="2400" b="1" dirty="0" err="1">
                <a:solidFill>
                  <a:schemeClr val="bg2"/>
                </a:solidFill>
                <a:latin typeface="Garamond" pitchFamily="18" charset="0"/>
              </a:rPr>
              <a:t>λάθρο</a:t>
            </a:r>
            <a:r>
              <a:rPr lang="el-GR" sz="2400" b="1" dirty="0">
                <a:solidFill>
                  <a:schemeClr val="bg2"/>
                </a:solidFill>
                <a:latin typeface="Garamond" pitchFamily="18" charset="0"/>
              </a:rPr>
              <a:t> που καθίσταται δήλον). </a:t>
            </a:r>
            <a:br>
              <a:rPr lang="en-US" sz="2400" b="1" dirty="0">
                <a:solidFill>
                  <a:schemeClr val="bg2"/>
                </a:solidFill>
                <a:latin typeface="Garamond" pitchFamily="18" charset="0"/>
              </a:rPr>
            </a:br>
            <a:br>
              <a:rPr lang="en-US" sz="2400" b="1" dirty="0">
                <a:solidFill>
                  <a:schemeClr val="bg2"/>
                </a:solidFill>
                <a:latin typeface="Garamond" pitchFamily="18" charset="0"/>
              </a:rPr>
            </a:br>
            <a:r>
              <a:rPr lang="el-GR" sz="2400" b="1" dirty="0">
                <a:solidFill>
                  <a:schemeClr val="bg2"/>
                </a:solidFill>
                <a:latin typeface="Garamond" pitchFamily="18" charset="0"/>
              </a:rPr>
              <a:t>Τι είναι λοιπόν αυτό το απειροελάχιστο κλάσμα του χρόνου κατά το οποίο συντελείται η άρση της αδυνατότητας και η εμφάνιση του συμβάντος;  </a:t>
            </a: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endParaRPr lang="el-GR" sz="2400" b="1" dirty="0">
              <a:solidFill>
                <a:schemeClr val="bg2"/>
              </a:solidFill>
              <a:latin typeface="Garamond"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2"/>
                </a:solidFill>
                <a:latin typeface="Garamond" pitchFamily="18" charset="0"/>
              </a:rPr>
            </a:br>
            <a:br>
              <a:rPr lang="en-US" sz="2400" b="1" dirty="0">
                <a:solidFill>
                  <a:schemeClr val="bg2"/>
                </a:solidFill>
                <a:latin typeface="Garamond" pitchFamily="18" charset="0"/>
              </a:rPr>
            </a:br>
            <a:br>
              <a:rPr lang="en-US" sz="2400" b="1" dirty="0">
                <a:solidFill>
                  <a:schemeClr val="bg2"/>
                </a:solidFill>
                <a:latin typeface="Garamond" pitchFamily="18" charset="0"/>
              </a:rPr>
            </a:br>
            <a:r>
              <a:rPr lang="el-GR" sz="2400" b="1" dirty="0">
                <a:solidFill>
                  <a:schemeClr val="bg2"/>
                </a:solidFill>
                <a:latin typeface="Garamond" pitchFamily="18" charset="0"/>
              </a:rPr>
              <a:t>Μπορούμε να συμφωνήσουμε ότι έχει έναν </a:t>
            </a:r>
            <a:r>
              <a:rPr lang="el-GR" sz="2400" b="1" dirty="0">
                <a:solidFill>
                  <a:srgbClr val="FFFF00"/>
                </a:solidFill>
                <a:latin typeface="Garamond" pitchFamily="18" charset="0"/>
              </a:rPr>
              <a:t>στιγμιαίο, ακαριαίο </a:t>
            </a:r>
            <a:r>
              <a:rPr lang="el-GR" sz="2400" b="1" dirty="0">
                <a:solidFill>
                  <a:schemeClr val="bg2"/>
                </a:solidFill>
                <a:latin typeface="Garamond" pitchFamily="18" charset="0"/>
              </a:rPr>
              <a:t>χαρακτήρα. Διαρκεί τόσο λίγο όσο να επέλθει το αδύνατο συμβάν, όσο δηλαδή να καταστεί δυνατότητα η αφετηριακή αδυνατότητα του συμβάντος και να βιωθεί ως συμβάν. </a:t>
            </a:r>
            <a:br>
              <a:rPr lang="en-US" sz="2400" b="1" dirty="0">
                <a:solidFill>
                  <a:schemeClr val="bg2"/>
                </a:solidFill>
                <a:latin typeface="Garamond" pitchFamily="18" charset="0"/>
              </a:rPr>
            </a:br>
            <a:br>
              <a:rPr lang="en-US" sz="2400" b="1" dirty="0">
                <a:solidFill>
                  <a:schemeClr val="bg2"/>
                </a:solidFill>
                <a:latin typeface="Garamond" pitchFamily="18" charset="0"/>
              </a:rPr>
            </a:br>
            <a:r>
              <a:rPr lang="el-GR" sz="2400" b="1" dirty="0">
                <a:solidFill>
                  <a:schemeClr val="bg2"/>
                </a:solidFill>
                <a:latin typeface="Garamond" pitchFamily="18" charset="0"/>
              </a:rPr>
              <a:t>Αυτή η </a:t>
            </a:r>
            <a:r>
              <a:rPr lang="el-GR" sz="2400" b="1" dirty="0">
                <a:solidFill>
                  <a:srgbClr val="FFFF00"/>
                </a:solidFill>
                <a:latin typeface="Garamond" pitchFamily="18" charset="0"/>
              </a:rPr>
              <a:t>κλασματική </a:t>
            </a:r>
            <a:r>
              <a:rPr lang="el-GR" sz="2400" b="1" dirty="0" err="1">
                <a:solidFill>
                  <a:srgbClr val="FFFF00"/>
                </a:solidFill>
                <a:latin typeface="Garamond" pitchFamily="18" charset="0"/>
              </a:rPr>
              <a:t>χρονικότητα</a:t>
            </a:r>
            <a:r>
              <a:rPr lang="el-GR" sz="2400" b="1" dirty="0">
                <a:solidFill>
                  <a:srgbClr val="FFFF00"/>
                </a:solidFill>
                <a:latin typeface="Garamond" pitchFamily="18" charset="0"/>
              </a:rPr>
              <a:t> </a:t>
            </a:r>
            <a:r>
              <a:rPr lang="el-GR" sz="2400" b="1" dirty="0">
                <a:solidFill>
                  <a:schemeClr val="bg2"/>
                </a:solidFill>
                <a:latin typeface="Garamond" pitchFamily="18" charset="0"/>
              </a:rPr>
              <a:t>είναι η συνθήκη της αδυνατότητας και συγκροτείται τόσο από την εισβολή του άλλου στον χώρο και τον χρόνο της υποκειμενικής και συλλογικής ζωής, όσο και από την (συναφή με την εισβολή αυτή) </a:t>
            </a:r>
            <a:r>
              <a:rPr lang="el-GR" sz="2400" b="1" dirty="0">
                <a:solidFill>
                  <a:srgbClr val="FFFF00"/>
                </a:solidFill>
                <a:latin typeface="Garamond" pitchFamily="18" charset="0"/>
              </a:rPr>
              <a:t>αδύναμη ισχύ </a:t>
            </a:r>
            <a:r>
              <a:rPr lang="el-GR" sz="2400" b="1" dirty="0">
                <a:solidFill>
                  <a:schemeClr val="bg2"/>
                </a:solidFill>
                <a:latin typeface="Garamond" pitchFamily="18" charset="0"/>
              </a:rPr>
              <a:t>(</a:t>
            </a:r>
            <a:r>
              <a:rPr lang="en-US" sz="2400" b="1" dirty="0">
                <a:solidFill>
                  <a:schemeClr val="bg2"/>
                </a:solidFill>
                <a:latin typeface="Garamond" pitchFamily="18" charset="0"/>
              </a:rPr>
              <a:t>force </a:t>
            </a:r>
            <a:r>
              <a:rPr lang="en-US" sz="2400" b="1" dirty="0" err="1">
                <a:solidFill>
                  <a:schemeClr val="bg2"/>
                </a:solidFill>
                <a:latin typeface="Garamond" pitchFamily="18" charset="0"/>
              </a:rPr>
              <a:t>faible</a:t>
            </a:r>
            <a:r>
              <a:rPr lang="el-GR" sz="2400" b="1" dirty="0">
                <a:solidFill>
                  <a:schemeClr val="bg2"/>
                </a:solidFill>
                <a:latin typeface="Garamond" pitchFamily="18" charset="0"/>
              </a:rPr>
              <a:t>) με την οποία υποδεχόμαστε την εισβολή αυτήν και εκτιθέμεθα ως ευάλωτοι. </a:t>
            </a:r>
            <a:br>
              <a:rPr lang="en-US" sz="2400" b="1" dirty="0">
                <a:solidFill>
                  <a:schemeClr val="bg2"/>
                </a:solidFill>
                <a:latin typeface="Garamond" pitchFamily="18" charset="0"/>
              </a:rPr>
            </a:br>
            <a:br>
              <a:rPr lang="en-US" sz="2400" b="1" dirty="0">
                <a:solidFill>
                  <a:schemeClr val="bg2"/>
                </a:solidFill>
                <a:latin typeface="Garamond" pitchFamily="18" charset="0"/>
              </a:rPr>
            </a:br>
            <a:r>
              <a:rPr lang="el-GR" sz="2400" b="1" dirty="0">
                <a:solidFill>
                  <a:schemeClr val="bg2"/>
                </a:solidFill>
                <a:latin typeface="Garamond" pitchFamily="18" charset="0"/>
              </a:rPr>
              <a:t>Η αδύναμη ισχύς παραπέμπει αναπόδραστα στη στιγμιαία παθητική στάση που τηρούμε όταν </a:t>
            </a:r>
            <a:r>
              <a:rPr lang="el-GR" sz="2400" b="1" dirty="0">
                <a:solidFill>
                  <a:srgbClr val="FFC000"/>
                </a:solidFill>
                <a:latin typeface="Garamond" pitchFamily="18" charset="0"/>
              </a:rPr>
              <a:t>η έλευση του άλλου μας συλλαμβάνει τρωτούς και ανυπεράσπιστους</a:t>
            </a:r>
            <a:r>
              <a:rPr lang="el-GR" sz="2400" b="1" dirty="0">
                <a:solidFill>
                  <a:schemeClr val="bg2"/>
                </a:solidFill>
                <a:latin typeface="Garamond" pitchFamily="18" charset="0"/>
              </a:rPr>
              <a:t>: «Αυτή η τρωτή ισχύς, αυτή η ισχύς χωρίς εξουσία εκθέτει </a:t>
            </a:r>
            <a:r>
              <a:rPr lang="el-GR" sz="2400" b="1" dirty="0" err="1">
                <a:solidFill>
                  <a:schemeClr val="bg2"/>
                </a:solidFill>
                <a:latin typeface="Garamond" pitchFamily="18" charset="0"/>
              </a:rPr>
              <a:t>απροϋπόθετα</a:t>
            </a:r>
            <a:r>
              <a:rPr lang="el-GR" sz="2400" b="1" dirty="0">
                <a:solidFill>
                  <a:schemeClr val="bg2"/>
                </a:solidFill>
                <a:latin typeface="Garamond" pitchFamily="18" charset="0"/>
              </a:rPr>
              <a:t> σε (αυτό) αυτόν που έρχεται και που έρχεται να την προσβάλει».</a:t>
            </a:r>
            <a:br>
              <a:rPr lang="en-US" sz="2400" b="1" dirty="0">
                <a:solidFill>
                  <a:schemeClr val="bg2"/>
                </a:solidFill>
                <a:latin typeface="Garamond" pitchFamily="18" charset="0"/>
              </a:rPr>
            </a:br>
            <a:br>
              <a:rPr lang="el-GR" sz="2400" b="1" dirty="0">
                <a:solidFill>
                  <a:schemeClr val="bg2"/>
                </a:solidFill>
                <a:latin typeface="Garamond" pitchFamily="18" charset="0"/>
              </a:rPr>
            </a:br>
            <a:r>
              <a:rPr lang="fr-FR" sz="1800" b="1" dirty="0">
                <a:solidFill>
                  <a:schemeClr val="bg2"/>
                </a:solidFill>
                <a:latin typeface="Garamond" pitchFamily="18" charset="0"/>
              </a:rPr>
              <a:t>Jacques Derrida: </a:t>
            </a:r>
            <a:r>
              <a:rPr lang="fr-FR" sz="1800" b="1" i="1" dirty="0">
                <a:solidFill>
                  <a:schemeClr val="bg2"/>
                </a:solidFill>
                <a:latin typeface="Garamond" pitchFamily="18" charset="0"/>
              </a:rPr>
              <a:t>Voyous</a:t>
            </a:r>
            <a:r>
              <a:rPr lang="fr-FR" sz="1800" b="1" dirty="0">
                <a:solidFill>
                  <a:schemeClr val="bg2"/>
                </a:solidFill>
                <a:latin typeface="Garamond" pitchFamily="18" charset="0"/>
              </a:rPr>
              <a:t>, </a:t>
            </a:r>
            <a:r>
              <a:rPr lang="el-GR" sz="1800" b="1" i="1" dirty="0">
                <a:solidFill>
                  <a:schemeClr val="bg2"/>
                </a:solidFill>
                <a:latin typeface="Garamond" pitchFamily="18" charset="0"/>
              </a:rPr>
              <a:t>ό</a:t>
            </a:r>
            <a:r>
              <a:rPr lang="fr-FR" sz="1800" b="1" i="1" dirty="0">
                <a:solidFill>
                  <a:schemeClr val="bg2"/>
                </a:solidFill>
                <a:latin typeface="Garamond" pitchFamily="18" charset="0"/>
              </a:rPr>
              <a:t>.</a:t>
            </a:r>
            <a:r>
              <a:rPr lang="el-GR" sz="1800" b="1" i="1" dirty="0">
                <a:solidFill>
                  <a:schemeClr val="bg2"/>
                </a:solidFill>
                <a:latin typeface="Garamond" pitchFamily="18" charset="0"/>
              </a:rPr>
              <a:t>π</a:t>
            </a:r>
            <a:r>
              <a:rPr lang="fr-FR" sz="1800" b="1" i="1" dirty="0">
                <a:solidFill>
                  <a:schemeClr val="bg2"/>
                </a:solidFill>
                <a:latin typeface="Garamond" pitchFamily="18" charset="0"/>
              </a:rPr>
              <a:t>.</a:t>
            </a:r>
            <a:r>
              <a:rPr lang="fr-FR" sz="1800" b="1" dirty="0">
                <a:solidFill>
                  <a:schemeClr val="bg2"/>
                </a:solidFill>
                <a:latin typeface="Garamond" pitchFamily="18" charset="0"/>
              </a:rPr>
              <a:t>, </a:t>
            </a:r>
            <a:r>
              <a:rPr lang="el-GR" sz="1800" b="1" dirty="0">
                <a:solidFill>
                  <a:schemeClr val="bg2"/>
                </a:solidFill>
                <a:latin typeface="Garamond" pitchFamily="18" charset="0"/>
              </a:rPr>
              <a:t>σ</a:t>
            </a:r>
            <a:r>
              <a:rPr lang="fr-FR" sz="1800" b="1" dirty="0">
                <a:solidFill>
                  <a:schemeClr val="bg2"/>
                </a:solidFill>
                <a:latin typeface="Garamond" pitchFamily="18" charset="0"/>
              </a:rPr>
              <a:t>. 13. </a:t>
            </a:r>
            <a:r>
              <a:rPr lang="el-GR" sz="1800" b="1" dirty="0">
                <a:solidFill>
                  <a:schemeClr val="bg2"/>
                </a:solidFill>
                <a:latin typeface="Garamond" pitchFamily="18" charset="0"/>
              </a:rPr>
              <a:t> </a:t>
            </a: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endParaRPr lang="el-GR" sz="2400" b="1" dirty="0">
              <a:solidFill>
                <a:schemeClr val="bg2"/>
              </a:solidFill>
              <a:latin typeface="Garamond"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6858000"/>
          </a:xfrm>
          <a:solidFill>
            <a:schemeClr val="tx2">
              <a:lumMod val="5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normAutofit/>
          </a:bodyPr>
          <a:lstStyle/>
          <a:p>
            <a:r>
              <a:rPr lang="el-GR" b="1" dirty="0">
                <a:solidFill>
                  <a:schemeClr val="bg2"/>
                </a:solidFill>
                <a:latin typeface="Garamond" pitchFamily="18" charset="0"/>
              </a:rPr>
              <a:t>Το συμβάν της φιλοξενίας</a:t>
            </a:r>
            <a:br>
              <a:rPr lang="el-GR" dirty="0"/>
            </a:br>
            <a:br>
              <a:rPr lang="el-GR" dirty="0">
                <a:latin typeface="Garamond" pitchFamily="18" charset="0"/>
              </a:rPr>
            </a:br>
            <a:endParaRPr lang="el-GR" dirty="0">
              <a:latin typeface="Garamond"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2"/>
                </a:solidFill>
                <a:latin typeface="Garamond" pitchFamily="18" charset="0"/>
              </a:rPr>
            </a:br>
            <a:br>
              <a:rPr lang="en-US" sz="2400" b="1" dirty="0">
                <a:solidFill>
                  <a:schemeClr val="bg2"/>
                </a:solidFill>
                <a:latin typeface="Garamond" pitchFamily="18" charset="0"/>
              </a:rPr>
            </a:br>
            <a:br>
              <a:rPr lang="en-US" sz="2400" b="1" dirty="0">
                <a:solidFill>
                  <a:schemeClr val="bg2"/>
                </a:solidFill>
                <a:latin typeface="Garamond" pitchFamily="18" charset="0"/>
              </a:rPr>
            </a:br>
            <a:r>
              <a:rPr lang="el-GR" sz="2400" b="1" dirty="0">
                <a:solidFill>
                  <a:schemeClr val="bg2"/>
                </a:solidFill>
                <a:latin typeface="Garamond" pitchFamily="18" charset="0"/>
              </a:rPr>
              <a:t> Αυτό ή αυτός που έρχεται στην κλασματική </a:t>
            </a:r>
            <a:r>
              <a:rPr lang="el-GR" sz="2400" b="1" dirty="0" err="1">
                <a:solidFill>
                  <a:schemeClr val="bg2"/>
                </a:solidFill>
                <a:latin typeface="Garamond" pitchFamily="18" charset="0"/>
              </a:rPr>
              <a:t>χρονικότητα</a:t>
            </a:r>
            <a:r>
              <a:rPr lang="el-GR" sz="2400" b="1" dirty="0">
                <a:solidFill>
                  <a:schemeClr val="bg2"/>
                </a:solidFill>
                <a:latin typeface="Garamond" pitchFamily="18" charset="0"/>
              </a:rPr>
              <a:t>, όπου το αδύνατο γίνεται δυνατό, είναι συνάμα και η αφετηρία της φιλοξενίας, της </a:t>
            </a:r>
            <a:r>
              <a:rPr lang="el-GR" sz="2400" b="1" dirty="0">
                <a:solidFill>
                  <a:srgbClr val="FFC000"/>
                </a:solidFill>
                <a:latin typeface="Garamond" pitchFamily="18" charset="0"/>
              </a:rPr>
              <a:t>άνευ όρων φιλοξενίας</a:t>
            </a:r>
            <a:r>
              <a:rPr lang="el-GR" sz="2400" b="1" dirty="0">
                <a:solidFill>
                  <a:schemeClr val="bg2"/>
                </a:solidFill>
                <a:latin typeface="Garamond" pitchFamily="18" charset="0"/>
              </a:rPr>
              <a:t>, ήτοι της φιλοξενίας του συμβάντος ή ενός συμβάντος φιλοξενίας. </a:t>
            </a:r>
            <a:br>
              <a:rPr lang="en-US" sz="2400" b="1" dirty="0">
                <a:solidFill>
                  <a:schemeClr val="bg2"/>
                </a:solidFill>
                <a:latin typeface="Garamond" pitchFamily="18" charset="0"/>
              </a:rPr>
            </a:br>
            <a:br>
              <a:rPr lang="en-US" sz="2400" b="1" dirty="0">
                <a:solidFill>
                  <a:schemeClr val="bg2"/>
                </a:solidFill>
                <a:latin typeface="Garamond" pitchFamily="18" charset="0"/>
              </a:rPr>
            </a:br>
            <a:r>
              <a:rPr lang="el-GR" sz="2400" b="1" dirty="0">
                <a:solidFill>
                  <a:schemeClr val="bg2"/>
                </a:solidFill>
                <a:latin typeface="Garamond" pitchFamily="18" charset="0"/>
              </a:rPr>
              <a:t>Με την τρωτή ισχύ του οικοδεσπότη υποδέχομαι την άφιξη του ξένου, την άφιξη του συμβάντος, την άφιξη του αδύνατου. Το χτύπημα στην πόρτα μου είναι ο ήχος του κλασματικού χρόνου και η άφιξη του ξένου αποδεικνύει τη μη απόλυτη αδυνατότητα του συμβάντος. </a:t>
            </a:r>
            <a:br>
              <a:rPr lang="en-US" sz="2400" b="1" dirty="0">
                <a:solidFill>
                  <a:schemeClr val="bg2"/>
                </a:solidFill>
                <a:latin typeface="Garamond" pitchFamily="18" charset="0"/>
              </a:rPr>
            </a:br>
            <a:br>
              <a:rPr lang="en-US" sz="2400" b="1" dirty="0">
                <a:solidFill>
                  <a:schemeClr val="bg2"/>
                </a:solidFill>
                <a:latin typeface="Garamond" pitchFamily="18" charset="0"/>
              </a:rPr>
            </a:br>
            <a:r>
              <a:rPr lang="el-GR" sz="2400" b="1" dirty="0">
                <a:solidFill>
                  <a:schemeClr val="bg2"/>
                </a:solidFill>
                <a:latin typeface="Garamond" pitchFamily="18" charset="0"/>
              </a:rPr>
              <a:t>Η φιλοξενία ως συμβάν συνυφαίνει την </a:t>
            </a:r>
            <a:r>
              <a:rPr lang="el-GR" sz="2400" b="1" dirty="0">
                <a:solidFill>
                  <a:srgbClr val="FFC000"/>
                </a:solidFill>
                <a:latin typeface="Garamond" pitchFamily="18" charset="0"/>
              </a:rPr>
              <a:t>έλευση</a:t>
            </a:r>
            <a:r>
              <a:rPr lang="el-GR" sz="2400" b="1" dirty="0">
                <a:solidFill>
                  <a:schemeClr val="bg2"/>
                </a:solidFill>
                <a:latin typeface="Garamond" pitchFamily="18" charset="0"/>
              </a:rPr>
              <a:t> του ξένου, του απρόβλεπτου, με την εξίσου απρόβλεπτη, αν-</a:t>
            </a:r>
            <a:r>
              <a:rPr lang="el-GR" sz="2400" b="1" dirty="0" err="1">
                <a:solidFill>
                  <a:schemeClr val="bg2"/>
                </a:solidFill>
                <a:latin typeface="Garamond" pitchFamily="18" charset="0"/>
              </a:rPr>
              <a:t>υπολόγιστη</a:t>
            </a:r>
            <a:r>
              <a:rPr lang="el-GR" sz="2400" b="1" dirty="0">
                <a:solidFill>
                  <a:schemeClr val="bg2"/>
                </a:solidFill>
                <a:latin typeface="Garamond" pitchFamily="18" charset="0"/>
              </a:rPr>
              <a:t>, απροσχεδίαστη </a:t>
            </a:r>
            <a:r>
              <a:rPr lang="el-GR" sz="2400" b="1" dirty="0">
                <a:solidFill>
                  <a:srgbClr val="FFC000"/>
                </a:solidFill>
                <a:latin typeface="Garamond" pitchFamily="18" charset="0"/>
              </a:rPr>
              <a:t>υποδοχή</a:t>
            </a:r>
            <a:r>
              <a:rPr lang="el-GR" sz="2400" b="1" dirty="0">
                <a:solidFill>
                  <a:schemeClr val="bg2"/>
                </a:solidFill>
                <a:latin typeface="Garamond" pitchFamily="18" charset="0"/>
              </a:rPr>
              <a:t> του στον οίκο μου.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endParaRPr lang="el-GR" sz="2400" b="1" dirty="0">
              <a:solidFill>
                <a:schemeClr val="bg2"/>
              </a:solidFill>
              <a:latin typeface="Garamond"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a:xfrm>
            <a:off x="0" y="3962400"/>
            <a:ext cx="9144000" cy="2895600"/>
          </a:xfrm>
        </p:spPr>
        <p:txBody>
          <a:bodyPr>
            <a:noAutofit/>
          </a:bodyPr>
          <a:lstStyle/>
          <a:p>
            <a:r>
              <a:rPr lang="el-GR" sz="2000" b="1" dirty="0">
                <a:solidFill>
                  <a:schemeClr val="tx1"/>
                </a:solidFill>
                <a:latin typeface="Garamond" pitchFamily="18" charset="0"/>
              </a:rPr>
              <a:t> «Ως αδύνατο, το συμβάν φιλοξενίας δεν μπορεί να προβλεφθεί, να προγραμματιστεί ή να προσχεδιαστεί. Αλλά ούτε μπορεί να αναγγελθεί, να εμφανιστεί ή να περιγραφεί ως τέτοιο. Το συμβάν είναι πάντοτε ενικό, μοναδικό, δεν αποτελεί παρά μια εξαίρεση, με αποτέλεσμα να παραμένει επέκεινα κάθε δυνατότητας υπολογισμού, δηλαδή να μην εμπίπτει στη γενικότητα μιας γνώσης, μιας ανάλυσης ή μιας κρίσης».</a:t>
            </a:r>
            <a:br>
              <a:rPr lang="el-GR" sz="2000" b="1" dirty="0">
                <a:solidFill>
                  <a:schemeClr val="tx1"/>
                </a:solidFill>
                <a:latin typeface="Garamond" pitchFamily="18" charset="0"/>
              </a:rPr>
            </a:br>
            <a:br>
              <a:rPr lang="el-GR" sz="1400" b="1" dirty="0">
                <a:solidFill>
                  <a:schemeClr val="tx1"/>
                </a:solidFill>
                <a:latin typeface="Garamond" pitchFamily="18" charset="0"/>
              </a:rPr>
            </a:br>
            <a:endParaRPr lang="el-GR" sz="1400" b="1" dirty="0">
              <a:solidFill>
                <a:schemeClr val="tx1"/>
              </a:solidFill>
              <a:latin typeface="Garamond" pitchFamily="18" charset="0"/>
            </a:endParaRPr>
          </a:p>
          <a:p>
            <a:br>
              <a:rPr lang="en-US" sz="1400" b="1" dirty="0">
                <a:solidFill>
                  <a:schemeClr val="tx1"/>
                </a:solidFill>
                <a:latin typeface="Garamond" pitchFamily="18" charset="0"/>
              </a:rPr>
            </a:br>
            <a:br>
              <a:rPr lang="en-US" sz="1400" b="1" dirty="0">
                <a:solidFill>
                  <a:schemeClr val="tx1"/>
                </a:solidFill>
                <a:latin typeface="Garamond" pitchFamily="18" charset="0"/>
              </a:rPr>
            </a:br>
            <a:r>
              <a:rPr lang="el-GR" sz="1400" b="1" dirty="0">
                <a:solidFill>
                  <a:schemeClr val="tx1"/>
                </a:solidFill>
                <a:latin typeface="Garamond" pitchFamily="18" charset="0"/>
              </a:rPr>
              <a:t>Γεράσιμος </a:t>
            </a:r>
            <a:r>
              <a:rPr lang="el-GR" sz="1400" b="1" dirty="0" err="1">
                <a:solidFill>
                  <a:schemeClr val="tx1"/>
                </a:solidFill>
                <a:latin typeface="Garamond" pitchFamily="18" charset="0"/>
              </a:rPr>
              <a:t>Κακολύρης</a:t>
            </a:r>
            <a:r>
              <a:rPr lang="el-GR" sz="1400" b="1" dirty="0">
                <a:solidFill>
                  <a:schemeClr val="tx1"/>
                </a:solidFill>
                <a:latin typeface="Garamond" pitchFamily="18" charset="0"/>
              </a:rPr>
              <a:t>: </a:t>
            </a:r>
            <a:r>
              <a:rPr lang="el-GR" sz="1400" b="1" i="1" dirty="0">
                <a:solidFill>
                  <a:schemeClr val="tx1"/>
                </a:solidFill>
                <a:latin typeface="Garamond" pitchFamily="18" charset="0"/>
              </a:rPr>
              <a:t>Η ηθική της φιλοξενίας. Ο Ζακ </a:t>
            </a:r>
            <a:r>
              <a:rPr lang="el-GR" sz="1400" b="1" i="1" dirty="0" err="1">
                <a:solidFill>
                  <a:schemeClr val="tx1"/>
                </a:solidFill>
                <a:latin typeface="Garamond" pitchFamily="18" charset="0"/>
              </a:rPr>
              <a:t>Ντερριντά</a:t>
            </a:r>
            <a:r>
              <a:rPr lang="el-GR" sz="1400" b="1" i="1" dirty="0">
                <a:solidFill>
                  <a:schemeClr val="tx1"/>
                </a:solidFill>
                <a:latin typeface="Garamond" pitchFamily="18" charset="0"/>
              </a:rPr>
              <a:t> για την </a:t>
            </a:r>
            <a:r>
              <a:rPr lang="el-GR" sz="1400" b="1" i="1" dirty="0" err="1">
                <a:solidFill>
                  <a:schemeClr val="tx1"/>
                </a:solidFill>
                <a:latin typeface="Garamond" pitchFamily="18" charset="0"/>
              </a:rPr>
              <a:t>απροϋπόθετη</a:t>
            </a:r>
            <a:r>
              <a:rPr lang="el-GR" sz="1400" b="1" i="1" dirty="0">
                <a:solidFill>
                  <a:schemeClr val="tx1"/>
                </a:solidFill>
                <a:latin typeface="Garamond" pitchFamily="18" charset="0"/>
              </a:rPr>
              <a:t> και την υπό όρους φιλοξενία</a:t>
            </a:r>
            <a:r>
              <a:rPr lang="el-GR" sz="1400" b="1" dirty="0">
                <a:solidFill>
                  <a:schemeClr val="tx1"/>
                </a:solidFill>
                <a:latin typeface="Garamond" pitchFamily="18" charset="0"/>
              </a:rPr>
              <a:t>, </a:t>
            </a:r>
            <a:r>
              <a:rPr lang="el-GR" sz="1400" b="1" i="1" dirty="0" err="1">
                <a:solidFill>
                  <a:schemeClr val="tx1"/>
                </a:solidFill>
                <a:latin typeface="Garamond" pitchFamily="18" charset="0"/>
              </a:rPr>
              <a:t>Πλέθρον</a:t>
            </a:r>
            <a:r>
              <a:rPr lang="el-GR" sz="1400" b="1" i="1" dirty="0">
                <a:solidFill>
                  <a:schemeClr val="tx1"/>
                </a:solidFill>
                <a:latin typeface="Garamond" pitchFamily="18" charset="0"/>
              </a:rPr>
              <a:t>, Αθήνα  2017</a:t>
            </a:r>
            <a:r>
              <a:rPr lang="el-GR" sz="1400" b="1" dirty="0">
                <a:solidFill>
                  <a:schemeClr val="tx1"/>
                </a:solidFill>
                <a:latin typeface="Garamond" pitchFamily="18" charset="0"/>
              </a:rPr>
              <a:t>, σελ. 17 </a:t>
            </a:r>
            <a:br>
              <a:rPr lang="el-GR" sz="1400" b="1" dirty="0">
                <a:solidFill>
                  <a:schemeClr val="tx1"/>
                </a:solidFill>
                <a:latin typeface="Garamond" pitchFamily="18" charset="0"/>
              </a:rPr>
            </a:br>
            <a:r>
              <a:rPr lang="el-GR" sz="1400" b="1" dirty="0">
                <a:solidFill>
                  <a:schemeClr val="tx1"/>
                </a:solidFill>
                <a:latin typeface="Garamond" pitchFamily="18" charset="0"/>
              </a:rPr>
              <a:t> </a:t>
            </a:r>
            <a:endParaRPr lang="el-GR" sz="1400" dirty="0">
              <a:solidFill>
                <a:schemeClr val="tx1"/>
              </a:solidFill>
            </a:endParaRP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29698" name="Picture 2" descr="Σχετική εικόνα"/>
          <p:cNvPicPr>
            <a:picLocks noChangeAspect="1" noChangeArrowheads="1"/>
          </p:cNvPicPr>
          <p:nvPr/>
        </p:nvPicPr>
        <p:blipFill>
          <a:blip r:embed="rId2" cstate="print"/>
          <a:srcRect/>
          <a:stretch>
            <a:fillRect/>
          </a:stretch>
        </p:blipFill>
        <p:spPr bwMode="auto">
          <a:xfrm>
            <a:off x="0" y="0"/>
            <a:ext cx="9143999" cy="3962400"/>
          </a:xfrm>
          <a:prstGeom prst="rect">
            <a:avLst/>
          </a:prstGeom>
          <a:noFill/>
        </p:spPr>
      </p:pic>
    </p:spTree>
  </p:cSld>
  <p:clrMapOvr>
    <a:masterClrMapping/>
  </p:clrMapOvr>
  <p:transition>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2"/>
                </a:solidFill>
                <a:latin typeface="Garamond" pitchFamily="18" charset="0"/>
              </a:rPr>
            </a:br>
            <a:br>
              <a:rPr lang="en-US" sz="2400" b="1" dirty="0">
                <a:solidFill>
                  <a:schemeClr val="bg2"/>
                </a:solidFill>
                <a:latin typeface="Garamond" pitchFamily="18" charset="0"/>
              </a:rPr>
            </a:br>
            <a:br>
              <a:rPr lang="en-US" sz="2400" b="1" dirty="0">
                <a:solidFill>
                  <a:schemeClr val="bg2"/>
                </a:solidFill>
                <a:latin typeface="Garamond" pitchFamily="18" charset="0"/>
              </a:rPr>
            </a:br>
            <a:r>
              <a:rPr lang="el-GR" sz="2400" b="1" dirty="0">
                <a:solidFill>
                  <a:schemeClr val="bg2"/>
                </a:solidFill>
                <a:latin typeface="Garamond" pitchFamily="18" charset="0"/>
              </a:rPr>
              <a:t> </a:t>
            </a:r>
            <a:r>
              <a:rPr lang="el-GR" sz="2800" b="1" dirty="0">
                <a:solidFill>
                  <a:schemeClr val="bg2"/>
                </a:solidFill>
                <a:latin typeface="Garamond" pitchFamily="18" charset="0"/>
              </a:rPr>
              <a:t>Ο </a:t>
            </a:r>
            <a:r>
              <a:rPr lang="el-GR" sz="2800" b="1" dirty="0">
                <a:solidFill>
                  <a:srgbClr val="FFC000"/>
                </a:solidFill>
                <a:latin typeface="Garamond" pitchFamily="18" charset="0"/>
              </a:rPr>
              <a:t>ξένος</a:t>
            </a:r>
            <a:r>
              <a:rPr lang="el-GR" sz="2800" b="1" dirty="0">
                <a:solidFill>
                  <a:schemeClr val="bg2"/>
                </a:solidFill>
                <a:latin typeface="Garamond" pitchFamily="18" charset="0"/>
              </a:rPr>
              <a:t> δεν είναι καλεσμένος, είναι μάλλον επισκέπτης, δεν είναι καν δικός μου ξένος, δεν διαβαίνει ένα προϋπάρχον κατώφλι. Είναι ο </a:t>
            </a:r>
            <a:r>
              <a:rPr lang="el-GR" sz="2800" b="1" dirty="0">
                <a:solidFill>
                  <a:srgbClr val="FFC000"/>
                </a:solidFill>
                <a:latin typeface="Garamond" pitchFamily="18" charset="0"/>
              </a:rPr>
              <a:t>«κατ’ εξοχήν αφικνούμενος» </a:t>
            </a:r>
            <a:r>
              <a:rPr lang="el-GR" sz="2800" b="1" dirty="0">
                <a:solidFill>
                  <a:schemeClr val="bg2"/>
                </a:solidFill>
                <a:latin typeface="Garamond" pitchFamily="18" charset="0"/>
              </a:rPr>
              <a:t>(</a:t>
            </a:r>
            <a:r>
              <a:rPr lang="en-US" sz="2800" b="1" dirty="0">
                <a:solidFill>
                  <a:schemeClr val="bg2"/>
                </a:solidFill>
                <a:latin typeface="Garamond" pitchFamily="18" charset="0"/>
              </a:rPr>
              <a:t>l</a:t>
            </a:r>
            <a:r>
              <a:rPr lang="el-GR" sz="2800" b="1" dirty="0">
                <a:solidFill>
                  <a:schemeClr val="bg2"/>
                </a:solidFill>
                <a:latin typeface="Garamond" pitchFamily="18" charset="0"/>
              </a:rPr>
              <a:t>’ </a:t>
            </a:r>
            <a:r>
              <a:rPr lang="en-US" sz="2800" b="1" dirty="0" err="1">
                <a:solidFill>
                  <a:schemeClr val="bg2"/>
                </a:solidFill>
                <a:latin typeface="Garamond" pitchFamily="18" charset="0"/>
              </a:rPr>
              <a:t>arrivant</a:t>
            </a:r>
            <a:r>
              <a:rPr lang="en-US" sz="2800" b="1" dirty="0">
                <a:solidFill>
                  <a:schemeClr val="bg2"/>
                </a:solidFill>
                <a:latin typeface="Garamond" pitchFamily="18" charset="0"/>
              </a:rPr>
              <a:t> par excellence</a:t>
            </a:r>
            <a:r>
              <a:rPr lang="el-GR" sz="2800" b="1" dirty="0">
                <a:solidFill>
                  <a:schemeClr val="bg2"/>
                </a:solidFill>
                <a:latin typeface="Garamond" pitchFamily="18" charset="0"/>
              </a:rPr>
              <a:t>), που αναιρεί τα όρια του οίκου και με συλλαμβάνει </a:t>
            </a:r>
            <a:r>
              <a:rPr lang="el-GR" sz="2800" b="1" dirty="0">
                <a:solidFill>
                  <a:srgbClr val="FFC000"/>
                </a:solidFill>
                <a:latin typeface="Garamond" pitchFamily="18" charset="0"/>
              </a:rPr>
              <a:t>εξ απήνης</a:t>
            </a:r>
            <a:r>
              <a:rPr lang="el-GR" sz="2800" b="1" dirty="0">
                <a:solidFill>
                  <a:schemeClr val="bg2"/>
                </a:solidFill>
                <a:latin typeface="Garamond" pitchFamily="18" charset="0"/>
              </a:rPr>
              <a:t>, είναι μια ελάχιστη ενσάρκωση του συμβάντος ως τέτοιου. Όπως το πραγματικό συμβάν δεν μπορεί να εννοηθεί στο βάθος ενός ορίζοντα (από τον οποίο προέρχεται ή αποσπάται), έτσι και ο ξένος-συμβάν και η φιλοξενία-συμβάν δεν μπορούν να εννοηθούν σε συνάρτηση με μια εμπειρική αφετηρία ή μια χώρα προέλευσης. Και στις δύο περιπτώσεις, </a:t>
            </a:r>
            <a:br>
              <a:rPr lang="el-GR" sz="2800" b="1" dirty="0">
                <a:solidFill>
                  <a:schemeClr val="bg2"/>
                </a:solidFill>
                <a:latin typeface="Garamond" pitchFamily="18" charset="0"/>
              </a:rPr>
            </a:br>
            <a:r>
              <a:rPr lang="el-GR" sz="2800" b="1" dirty="0">
                <a:solidFill>
                  <a:srgbClr val="FFC000"/>
                </a:solidFill>
                <a:latin typeface="Garamond" pitchFamily="18" charset="0"/>
              </a:rPr>
              <a:t>«η απουσία του ορίζοντα είναι η συνθήκη του συμβάντος»</a:t>
            </a:r>
            <a:r>
              <a:rPr lang="el-GR" sz="28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br>
              <a:rPr lang="el-GR" sz="2400" b="1" dirty="0">
                <a:solidFill>
                  <a:schemeClr val="bg2"/>
                </a:solidFill>
                <a:latin typeface="Garamond" pitchFamily="18" charset="0"/>
              </a:rPr>
            </a:br>
            <a:r>
              <a:rPr lang="fr-FR" sz="2000" b="1" dirty="0">
                <a:solidFill>
                  <a:srgbClr val="FFFF00"/>
                </a:solidFill>
                <a:latin typeface="Garamond" pitchFamily="18" charset="0"/>
              </a:rPr>
              <a:t>Jacques Derrida: </a:t>
            </a:r>
            <a:r>
              <a:rPr lang="fr-FR" sz="2000" b="1" i="1" dirty="0">
                <a:solidFill>
                  <a:srgbClr val="FFFF00"/>
                </a:solidFill>
                <a:latin typeface="Garamond" pitchFamily="18" charset="0"/>
              </a:rPr>
              <a:t>Sur parole. Instantanés philosophiques</a:t>
            </a:r>
            <a:r>
              <a:rPr lang="fr-FR" sz="2000" b="1" dirty="0">
                <a:solidFill>
                  <a:srgbClr val="FFFF00"/>
                </a:solidFill>
                <a:latin typeface="Garamond" pitchFamily="18" charset="0"/>
              </a:rPr>
              <a:t>, Éditions de l’Aube, Paris 1999, </a:t>
            </a:r>
            <a:r>
              <a:rPr lang="el-GR" sz="2000" b="1" dirty="0">
                <a:solidFill>
                  <a:srgbClr val="FFFF00"/>
                </a:solidFill>
                <a:latin typeface="Garamond" pitchFamily="18" charset="0"/>
              </a:rPr>
              <a:t>σ</a:t>
            </a:r>
            <a:r>
              <a:rPr lang="fr-FR" sz="2000" b="1" dirty="0">
                <a:solidFill>
                  <a:srgbClr val="FFFF00"/>
                </a:solidFill>
                <a:latin typeface="Garamond" pitchFamily="18" charset="0"/>
              </a:rPr>
              <a:t>. 122 </a:t>
            </a:r>
            <a:r>
              <a:rPr lang="el-GR" sz="2000" b="1" dirty="0">
                <a:solidFill>
                  <a:srgbClr val="FFFF00"/>
                </a:solidFill>
                <a:latin typeface="Garamond" pitchFamily="18" charset="0"/>
              </a:rPr>
              <a:t>.</a:t>
            </a:r>
            <a:br>
              <a:rPr lang="el-GR" sz="1800" b="1" dirty="0">
                <a:solidFill>
                  <a:schemeClr val="bg2"/>
                </a:solidFill>
                <a:latin typeface="Garamond" pitchFamily="18" charset="0"/>
              </a:rPr>
            </a:br>
            <a:r>
              <a:rPr lang="el-GR" sz="18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endParaRPr lang="el-GR" sz="2400" b="1" dirty="0">
              <a:solidFill>
                <a:schemeClr val="bg2"/>
              </a:solidFill>
              <a:latin typeface="Garamond"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2"/>
                </a:solidFill>
                <a:latin typeface="Garamond" pitchFamily="18" charset="0"/>
              </a:rPr>
            </a:br>
            <a:br>
              <a:rPr lang="en-US" sz="2400" b="1" dirty="0">
                <a:solidFill>
                  <a:schemeClr val="bg2"/>
                </a:solidFill>
                <a:latin typeface="Garamond" pitchFamily="18" charset="0"/>
              </a:rPr>
            </a:br>
            <a:br>
              <a:rPr lang="en-US"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endParaRPr lang="el-GR" sz="2400" b="1" dirty="0">
              <a:solidFill>
                <a:schemeClr val="bg2"/>
              </a:solidFill>
              <a:latin typeface="Garamond" pitchFamily="18" charset="0"/>
            </a:endParaRPr>
          </a:p>
        </p:txBody>
      </p:sp>
      <p:sp>
        <p:nvSpPr>
          <p:cNvPr id="6" name="TextBox 5"/>
          <p:cNvSpPr txBox="1"/>
          <p:nvPr/>
        </p:nvSpPr>
        <p:spPr>
          <a:xfrm>
            <a:off x="0" y="0"/>
            <a:ext cx="9044464" cy="5940088"/>
          </a:xfrm>
          <a:prstGeom prst="rect">
            <a:avLst/>
          </a:prstGeom>
          <a:noFill/>
        </p:spPr>
        <p:txBody>
          <a:bodyPr wrap="square" rtlCol="0">
            <a:spAutoFit/>
          </a:bodyPr>
          <a:lstStyle/>
          <a:p>
            <a:endParaRPr lang="el-GR" sz="2000" b="1" dirty="0">
              <a:solidFill>
                <a:schemeClr val="bg2"/>
              </a:solidFill>
              <a:latin typeface="Garamond" pitchFamily="18" charset="0"/>
            </a:endParaRPr>
          </a:p>
          <a:p>
            <a:r>
              <a:rPr lang="el-GR" sz="2000" b="1" dirty="0">
                <a:solidFill>
                  <a:schemeClr val="bg2"/>
                </a:solidFill>
                <a:latin typeface="Garamond" pitchFamily="18" charset="0"/>
              </a:rPr>
              <a:t>Όπως η άνευ όρων φιλοξενία προϋποθέτει την </a:t>
            </a:r>
            <a:r>
              <a:rPr lang="el-GR" sz="2000" b="1" dirty="0">
                <a:solidFill>
                  <a:srgbClr val="FFFF00"/>
                </a:solidFill>
                <a:latin typeface="Garamond" pitchFamily="18" charset="0"/>
              </a:rPr>
              <a:t>υποδοχή</a:t>
            </a:r>
            <a:r>
              <a:rPr lang="el-GR" sz="2000" b="1" dirty="0">
                <a:solidFill>
                  <a:schemeClr val="bg2"/>
                </a:solidFill>
                <a:latin typeface="Garamond" pitchFamily="18" charset="0"/>
              </a:rPr>
              <a:t>, όχι μόνο του επώνυμου ξένου, αλλά και του απόλυτου άλλου, έτσι και το συμβάν συνυφαίνεται με την </a:t>
            </a:r>
            <a:r>
              <a:rPr lang="el-GR" sz="2000" b="1" dirty="0">
                <a:solidFill>
                  <a:srgbClr val="FFC000"/>
                </a:solidFill>
                <a:latin typeface="Garamond" pitchFamily="18" charset="0"/>
              </a:rPr>
              <a:t>έλευση του απολύτως αγνώστου</a:t>
            </a:r>
            <a:r>
              <a:rPr lang="el-GR" sz="2000" b="1" dirty="0">
                <a:solidFill>
                  <a:schemeClr val="bg2"/>
                </a:solidFill>
                <a:latin typeface="Garamond" pitchFamily="18" charset="0"/>
              </a:rPr>
              <a:t>, με την άφιξη αυτού που τίθεται έξω από τις κανονικότητες, τις προβλέψεις και τους σχεδιασμούς. </a:t>
            </a:r>
          </a:p>
          <a:p>
            <a:endParaRPr lang="el-GR" sz="2000" b="1" dirty="0">
              <a:solidFill>
                <a:schemeClr val="bg2"/>
              </a:solidFill>
              <a:latin typeface="Garamond" pitchFamily="18" charset="0"/>
            </a:endParaRPr>
          </a:p>
          <a:p>
            <a:r>
              <a:rPr lang="el-GR" sz="2000" b="1" dirty="0">
                <a:solidFill>
                  <a:schemeClr val="bg2"/>
                </a:solidFill>
                <a:latin typeface="Garamond" pitchFamily="18" charset="0"/>
              </a:rPr>
              <a:t>Όπως το συμβάν δεν μπορεί να προσδιοριστεί, να προληφθεί ή να </a:t>
            </a:r>
            <a:r>
              <a:rPr lang="el-GR" sz="2000" b="1" dirty="0" err="1">
                <a:solidFill>
                  <a:schemeClr val="bg2"/>
                </a:solidFill>
                <a:latin typeface="Garamond" pitchFamily="18" charset="0"/>
              </a:rPr>
              <a:t>ταυτοποιηθεί</a:t>
            </a:r>
            <a:r>
              <a:rPr lang="el-GR" sz="2000" b="1" dirty="0">
                <a:solidFill>
                  <a:schemeClr val="bg2"/>
                </a:solidFill>
                <a:latin typeface="Garamond" pitchFamily="18" charset="0"/>
              </a:rPr>
              <a:t> παρά μόνο εάν εκπέσει και αλλοιωθεί, έτσι και η </a:t>
            </a:r>
            <a:r>
              <a:rPr lang="el-GR" sz="2000" b="1" dirty="0" err="1">
                <a:solidFill>
                  <a:srgbClr val="FFC000"/>
                </a:solidFill>
                <a:latin typeface="Garamond" pitchFamily="18" charset="0"/>
              </a:rPr>
              <a:t>απροϋπόθετη</a:t>
            </a:r>
            <a:r>
              <a:rPr lang="el-GR" sz="2000" b="1" dirty="0">
                <a:solidFill>
                  <a:srgbClr val="FFC000"/>
                </a:solidFill>
                <a:latin typeface="Garamond" pitchFamily="18" charset="0"/>
              </a:rPr>
              <a:t> φιλοξενία </a:t>
            </a:r>
            <a:r>
              <a:rPr lang="el-GR" sz="2000" b="1" dirty="0">
                <a:solidFill>
                  <a:schemeClr val="bg2"/>
                </a:solidFill>
                <a:latin typeface="Garamond" pitchFamily="18" charset="0"/>
              </a:rPr>
              <a:t>είναι μια κατάφαση του ερχόμενου «πριν από οιονδήποτε προσδιορισμό, πριν από οιανδήποτε πρόληψη, πριν από οιανδήποτε ταυτοποίηση». </a:t>
            </a:r>
          </a:p>
          <a:p>
            <a:endParaRPr lang="el-GR" sz="2000" b="1" dirty="0">
              <a:solidFill>
                <a:schemeClr val="bg2"/>
              </a:solidFill>
              <a:latin typeface="Garamond" pitchFamily="18" charset="0"/>
            </a:endParaRPr>
          </a:p>
          <a:p>
            <a:r>
              <a:rPr lang="el-GR" sz="2000" b="1" dirty="0">
                <a:solidFill>
                  <a:schemeClr val="bg2"/>
                </a:solidFill>
                <a:latin typeface="Garamond" pitchFamily="18" charset="0"/>
              </a:rPr>
              <a:t>Όπως η εισβολή του συμβάντος επιφέρει την ασυνέχεια στην τάξη των γεγονότων και την αταξία στην οργάνωσή τους, έτσι και η άφιξη του ξένου έχει τη δύναμη </a:t>
            </a:r>
            <a:r>
              <a:rPr lang="el-GR" sz="2000" b="1" dirty="0">
                <a:solidFill>
                  <a:srgbClr val="FFC000"/>
                </a:solidFill>
                <a:latin typeface="Garamond" pitchFamily="18" charset="0"/>
              </a:rPr>
              <a:t>να αναταράσσει την κατεστημένη συνθήκη</a:t>
            </a:r>
            <a:r>
              <a:rPr lang="el-GR" sz="2000" b="1" dirty="0">
                <a:solidFill>
                  <a:schemeClr val="bg2"/>
                </a:solidFill>
                <a:latin typeface="Garamond" pitchFamily="18" charset="0"/>
              </a:rPr>
              <a:t>, να διαπερνά τα σύνορα, </a:t>
            </a:r>
            <a:r>
              <a:rPr lang="el-GR" sz="2000" b="1" dirty="0">
                <a:solidFill>
                  <a:srgbClr val="FFC000"/>
                </a:solidFill>
                <a:latin typeface="Garamond" pitchFamily="18" charset="0"/>
              </a:rPr>
              <a:t>«να διασείει ή να μεταθέτει τα όρια» </a:t>
            </a:r>
            <a:r>
              <a:rPr lang="el-GR" sz="2000" b="1" dirty="0">
                <a:solidFill>
                  <a:schemeClr val="bg2"/>
                </a:solidFill>
                <a:latin typeface="Garamond" pitchFamily="18" charset="0"/>
              </a:rPr>
              <a:t>και να αποδιαρθρώνει την τάξη του οίκου, της κοινότητας και της χώρας. Ακόμα και στις κοινότυπες χρήσεις της φιλοξενίας, εκεί δηλαδή που αποσύρεται ή φαλκιδεύεται ο </a:t>
            </a:r>
            <a:r>
              <a:rPr lang="el-GR" sz="2000" b="1" dirty="0" err="1">
                <a:solidFill>
                  <a:schemeClr val="bg2"/>
                </a:solidFill>
                <a:latin typeface="Garamond" pitchFamily="18" charset="0"/>
              </a:rPr>
              <a:t>συμβαντικός</a:t>
            </a:r>
            <a:r>
              <a:rPr lang="el-GR" sz="2000" b="1" dirty="0">
                <a:solidFill>
                  <a:schemeClr val="bg2"/>
                </a:solidFill>
                <a:latin typeface="Garamond" pitchFamily="18" charset="0"/>
              </a:rPr>
              <a:t> χαρακτήρας της, «επανέρχεται στη σκηνή το ίδιο το πράγμα που αποσύρεται», αναδύεται η ουτοπική λογική της που είναι ξένη σε κάθε κώδικα, σε κάθε προγραμματισμένη συμπεριφορά.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pic>
        <p:nvPicPr>
          <p:cNvPr id="3074" name="Picture 2" descr="C:\Users\user\Desktop\Διδακτορικά\Ζώα\Φωτό για ppt\Derrida et son chat.jpg"/>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0" y="0"/>
            <a:ext cx="9601200" cy="6858000"/>
          </a:xfrm>
          <a:prstGeom prst="rect">
            <a:avLst/>
          </a:prstGeom>
          <a:noFill/>
        </p:spPr>
      </p:pic>
      <p:sp>
        <p:nvSpPr>
          <p:cNvPr id="7" name="TextBox 6"/>
          <p:cNvSpPr txBox="1"/>
          <p:nvPr/>
        </p:nvSpPr>
        <p:spPr>
          <a:xfrm>
            <a:off x="-76200" y="-64532"/>
            <a:ext cx="9509334" cy="6555641"/>
          </a:xfrm>
          <a:prstGeom prst="rect">
            <a:avLst/>
          </a:prstGeom>
          <a:noFill/>
        </p:spPr>
        <p:txBody>
          <a:bodyPr wrap="none" rtlCol="0">
            <a:spAutoFit/>
          </a:bodyPr>
          <a:lstStyle/>
          <a:p>
            <a:r>
              <a:rPr lang="el-GR" sz="2000" b="1" dirty="0">
                <a:solidFill>
                  <a:srgbClr val="FFFF00"/>
                </a:solidFill>
                <a:latin typeface="Garamond" pitchFamily="18" charset="0"/>
              </a:rPr>
              <a:t>Στην «ύστερη» </a:t>
            </a:r>
            <a:r>
              <a:rPr lang="el-GR" sz="2000" b="1" dirty="0" err="1">
                <a:solidFill>
                  <a:srgbClr val="FFFF00"/>
                </a:solidFill>
                <a:latin typeface="Garamond" pitchFamily="18" charset="0"/>
              </a:rPr>
              <a:t>ντερριντιανή</a:t>
            </a:r>
            <a:r>
              <a:rPr lang="el-GR" sz="2000" b="1" dirty="0">
                <a:solidFill>
                  <a:srgbClr val="FFFF00"/>
                </a:solidFill>
                <a:latin typeface="Garamond" pitchFamily="18" charset="0"/>
              </a:rPr>
              <a:t> φιλοσοφία η έννοια </a:t>
            </a:r>
            <a:r>
              <a:rPr lang="en-US" sz="2000" b="1" dirty="0">
                <a:solidFill>
                  <a:srgbClr val="FFFF00"/>
                </a:solidFill>
                <a:latin typeface="Garamond" pitchFamily="18" charset="0"/>
              </a:rPr>
              <a:t>                              </a:t>
            </a:r>
            <a:r>
              <a:rPr lang="el-GR" sz="2000" b="1" dirty="0">
                <a:solidFill>
                  <a:srgbClr val="FFFF00"/>
                </a:solidFill>
                <a:latin typeface="Garamond" pitchFamily="18" charset="0"/>
              </a:rPr>
              <a:t>του συμβάντος </a:t>
            </a:r>
            <a:endParaRPr lang="en-US" sz="2000" b="1" dirty="0">
              <a:solidFill>
                <a:srgbClr val="FFFF00"/>
              </a:solidFill>
              <a:latin typeface="Garamond" pitchFamily="18" charset="0"/>
            </a:endParaRPr>
          </a:p>
          <a:p>
            <a:r>
              <a:rPr lang="el-GR" sz="2000" b="1" dirty="0">
                <a:solidFill>
                  <a:srgbClr val="FFFF00"/>
                </a:solidFill>
                <a:latin typeface="Garamond" pitchFamily="18" charset="0"/>
              </a:rPr>
              <a:t>(é</a:t>
            </a:r>
            <a:r>
              <a:rPr lang="en-US" sz="2000" b="1" dirty="0">
                <a:solidFill>
                  <a:srgbClr val="FFFF00"/>
                </a:solidFill>
                <a:latin typeface="Garamond" pitchFamily="18" charset="0"/>
              </a:rPr>
              <a:t>v</a:t>
            </a:r>
            <a:r>
              <a:rPr lang="el-GR" sz="2000" b="1" dirty="0">
                <a:solidFill>
                  <a:srgbClr val="FFFF00"/>
                </a:solidFill>
                <a:latin typeface="Garamond" pitchFamily="18" charset="0"/>
              </a:rPr>
              <a:t>é</a:t>
            </a:r>
            <a:r>
              <a:rPr lang="fr-FR" sz="2000" b="1" dirty="0" err="1">
                <a:solidFill>
                  <a:srgbClr val="FFFF00"/>
                </a:solidFill>
                <a:latin typeface="Garamond" pitchFamily="18" charset="0"/>
              </a:rPr>
              <a:t>nement</a:t>
            </a:r>
            <a:r>
              <a:rPr lang="el-GR" sz="2000" b="1" dirty="0">
                <a:solidFill>
                  <a:srgbClr val="FFFF00"/>
                </a:solidFill>
                <a:latin typeface="Garamond" pitchFamily="18" charset="0"/>
              </a:rPr>
              <a:t>) συνυφαίνεται με το μεγαλύτερο </a:t>
            </a:r>
            <a:r>
              <a:rPr lang="en-US" sz="2000" b="1" dirty="0">
                <a:solidFill>
                  <a:srgbClr val="FFFF00"/>
                </a:solidFill>
                <a:latin typeface="Garamond" pitchFamily="18" charset="0"/>
              </a:rPr>
              <a:t>		       </a:t>
            </a:r>
            <a:r>
              <a:rPr lang="el-GR" sz="2000" b="1" dirty="0">
                <a:solidFill>
                  <a:srgbClr val="FFFF00"/>
                </a:solidFill>
                <a:latin typeface="Garamond" pitchFamily="18" charset="0"/>
              </a:rPr>
              <a:t>τμήμα της </a:t>
            </a:r>
          </a:p>
          <a:p>
            <a:r>
              <a:rPr lang="el-GR" sz="2000" b="1" dirty="0">
                <a:solidFill>
                  <a:srgbClr val="FFFF00"/>
                </a:solidFill>
                <a:latin typeface="Garamond" pitchFamily="18" charset="0"/>
              </a:rPr>
              <a:t>εννοιολογικής του σκευής και μάλιστα σε τέτοιον 		       βαθμό ώστε πολλές </a:t>
            </a:r>
            <a:endParaRPr lang="en-US" sz="2000" b="1" dirty="0">
              <a:solidFill>
                <a:srgbClr val="FFFF00"/>
              </a:solidFill>
              <a:latin typeface="Garamond" pitchFamily="18" charset="0"/>
            </a:endParaRPr>
          </a:p>
          <a:p>
            <a:r>
              <a:rPr lang="el-GR" sz="2000" b="1" dirty="0">
                <a:solidFill>
                  <a:srgbClr val="FFFF00"/>
                </a:solidFill>
                <a:latin typeface="Garamond" pitchFamily="18" charset="0"/>
              </a:rPr>
              <a:t>από τις κεντρικές του έννοιες να συλλαμβάνονται </a:t>
            </a:r>
            <a:r>
              <a:rPr lang="en-US" sz="2000" b="1" dirty="0">
                <a:solidFill>
                  <a:srgbClr val="FFFF00"/>
                </a:solidFill>
                <a:latin typeface="Garamond" pitchFamily="18" charset="0"/>
              </a:rPr>
              <a:t>		         </a:t>
            </a:r>
            <a:r>
              <a:rPr lang="el-GR" sz="2000" b="1" dirty="0">
                <a:solidFill>
                  <a:srgbClr val="FFFF00"/>
                </a:solidFill>
                <a:latin typeface="Garamond" pitchFamily="18" charset="0"/>
              </a:rPr>
              <a:t>πρωτίστως ως </a:t>
            </a:r>
          </a:p>
          <a:p>
            <a:r>
              <a:rPr lang="el-GR" sz="2000" b="1" dirty="0">
                <a:solidFill>
                  <a:srgbClr val="FFFF00"/>
                </a:solidFill>
                <a:latin typeface="Garamond" pitchFamily="18" charset="0"/>
              </a:rPr>
              <a:t>συμβάντα και να αντλούν το ιδιαίτερο νόημά τους 		         από τη </a:t>
            </a:r>
          </a:p>
          <a:p>
            <a:r>
              <a:rPr lang="el-GR" sz="2000" b="1" dirty="0" err="1">
                <a:solidFill>
                  <a:srgbClr val="FFFF00"/>
                </a:solidFill>
                <a:latin typeface="Garamond" pitchFamily="18" charset="0"/>
              </a:rPr>
              <a:t>συμβαντικότητα</a:t>
            </a:r>
            <a:r>
              <a:rPr lang="el-GR" sz="2000" b="1" dirty="0">
                <a:solidFill>
                  <a:srgbClr val="FFFF00"/>
                </a:solidFill>
                <a:latin typeface="Garamond" pitchFamily="18" charset="0"/>
              </a:rPr>
              <a:t> (é</a:t>
            </a:r>
            <a:r>
              <a:rPr lang="en-US" sz="2000" b="1" dirty="0">
                <a:solidFill>
                  <a:srgbClr val="FFFF00"/>
                </a:solidFill>
                <a:latin typeface="Garamond" pitchFamily="18" charset="0"/>
              </a:rPr>
              <a:t>v</a:t>
            </a:r>
            <a:r>
              <a:rPr lang="el-GR" sz="2000" b="1" dirty="0">
                <a:solidFill>
                  <a:srgbClr val="FFFF00"/>
                </a:solidFill>
                <a:latin typeface="Garamond" pitchFamily="18" charset="0"/>
              </a:rPr>
              <a:t>é</a:t>
            </a:r>
            <a:r>
              <a:rPr lang="en-US" sz="2000" b="1" dirty="0" err="1">
                <a:solidFill>
                  <a:srgbClr val="FFFF00"/>
                </a:solidFill>
                <a:latin typeface="Garamond" pitchFamily="18" charset="0"/>
              </a:rPr>
              <a:t>nementialit</a:t>
            </a:r>
            <a:r>
              <a:rPr lang="el-GR" sz="2000" b="1" dirty="0">
                <a:solidFill>
                  <a:srgbClr val="FFFF00"/>
                </a:solidFill>
                <a:latin typeface="Garamond" pitchFamily="18" charset="0"/>
              </a:rPr>
              <a:t>é) του συμβάντος. </a:t>
            </a:r>
            <a:endParaRPr lang="en-US" sz="2000" b="1" dirty="0">
              <a:solidFill>
                <a:srgbClr val="FFFF00"/>
              </a:solidFill>
              <a:latin typeface="Garamond" pitchFamily="18" charset="0"/>
            </a:endParaRPr>
          </a:p>
          <a:p>
            <a:endParaRPr lang="en-US" sz="2000" dirty="0">
              <a:solidFill>
                <a:srgbClr val="FFFF00"/>
              </a:solidFill>
              <a:latin typeface="Garamond" pitchFamily="18" charset="0"/>
            </a:endParaRPr>
          </a:p>
          <a:p>
            <a:endParaRPr lang="en-US" sz="2000" dirty="0">
              <a:solidFill>
                <a:srgbClr val="FFFF00"/>
              </a:solidFill>
              <a:latin typeface="Garamond" pitchFamily="18" charset="0"/>
            </a:endParaRPr>
          </a:p>
          <a:p>
            <a:endParaRPr lang="en-US" sz="2000" dirty="0">
              <a:solidFill>
                <a:srgbClr val="FFFF00"/>
              </a:solidFill>
              <a:latin typeface="Garamond" pitchFamily="18" charset="0"/>
            </a:endParaRPr>
          </a:p>
          <a:p>
            <a:endParaRPr lang="el-GR" sz="2000" dirty="0">
              <a:solidFill>
                <a:srgbClr val="FFFF00"/>
              </a:solidFill>
              <a:latin typeface="Garamond" pitchFamily="18" charset="0"/>
            </a:endParaRPr>
          </a:p>
          <a:p>
            <a:endParaRPr lang="el-GR" sz="2000" dirty="0">
              <a:solidFill>
                <a:srgbClr val="FFFF00"/>
              </a:solidFill>
              <a:latin typeface="Garamond" pitchFamily="18" charset="0"/>
            </a:endParaRPr>
          </a:p>
          <a:p>
            <a:endParaRPr lang="el-GR" sz="2000" dirty="0">
              <a:solidFill>
                <a:srgbClr val="FFFF00"/>
              </a:solidFill>
              <a:latin typeface="Garamond" pitchFamily="18" charset="0"/>
            </a:endParaRPr>
          </a:p>
          <a:p>
            <a:endParaRPr lang="el-GR" sz="2000" dirty="0">
              <a:solidFill>
                <a:srgbClr val="FFFF00"/>
              </a:solidFill>
              <a:latin typeface="Garamond" pitchFamily="18" charset="0"/>
            </a:endParaRPr>
          </a:p>
          <a:p>
            <a:r>
              <a:rPr lang="el-GR" sz="2000" b="1" dirty="0">
                <a:solidFill>
                  <a:srgbClr val="FFFF00"/>
                </a:solidFill>
                <a:latin typeface="Garamond" pitchFamily="18" charset="0"/>
              </a:rPr>
              <a:t>Τέτοιες έννοιες είναι η δικαιοσύνη, η απόφαση, το δώρο, η φιλοξενία, η δημοκρατία, </a:t>
            </a:r>
          </a:p>
          <a:p>
            <a:r>
              <a:rPr lang="el-GR" sz="2000" b="1" dirty="0">
                <a:solidFill>
                  <a:srgbClr val="FFFF00"/>
                </a:solidFill>
                <a:latin typeface="Garamond" pitchFamily="18" charset="0"/>
              </a:rPr>
              <a:t>η φιλία, η σκέψη, ο θάνατος ή η συγχώρηση ─ αλλά και άλλες έννοιες, μικρότερης </a:t>
            </a:r>
            <a:endParaRPr lang="en-US" sz="2000" b="1" dirty="0">
              <a:solidFill>
                <a:srgbClr val="FFFF00"/>
              </a:solidFill>
              <a:latin typeface="Garamond" pitchFamily="18" charset="0"/>
            </a:endParaRPr>
          </a:p>
          <a:p>
            <a:r>
              <a:rPr lang="el-GR" sz="2000" b="1" dirty="0">
                <a:solidFill>
                  <a:srgbClr val="FFFF00"/>
                </a:solidFill>
                <a:latin typeface="Garamond" pitchFamily="18" charset="0"/>
              </a:rPr>
              <a:t>εμβέλειας γι’ αυτόν, όπως η γέννηση ή η επανάσταση. Αυτό σημαίνει ότι η σκέψη του </a:t>
            </a:r>
          </a:p>
          <a:p>
            <a:r>
              <a:rPr lang="el-GR" sz="2000" b="1" dirty="0">
                <a:solidFill>
                  <a:srgbClr val="FFFF00"/>
                </a:solidFill>
                <a:latin typeface="Garamond" pitchFamily="18" charset="0"/>
              </a:rPr>
              <a:t>συμβάντος εμπλέκει αναπόφευκτα τη μελέτη του μεγαλύτερου τμήματος του </a:t>
            </a:r>
            <a:r>
              <a:rPr lang="el-GR" sz="2000" b="1" dirty="0" err="1">
                <a:solidFill>
                  <a:srgbClr val="FFFF00"/>
                </a:solidFill>
                <a:latin typeface="Garamond" pitchFamily="18" charset="0"/>
              </a:rPr>
              <a:t>ντερριντιανού</a:t>
            </a:r>
            <a:r>
              <a:rPr lang="el-GR" sz="2000" b="1" dirty="0">
                <a:solidFill>
                  <a:srgbClr val="FFFF00"/>
                </a:solidFill>
                <a:latin typeface="Garamond" pitchFamily="18" charset="0"/>
              </a:rPr>
              <a:t> </a:t>
            </a:r>
          </a:p>
          <a:p>
            <a:r>
              <a:rPr lang="el-GR" sz="2000" b="1" dirty="0">
                <a:solidFill>
                  <a:srgbClr val="FFFF00"/>
                </a:solidFill>
                <a:latin typeface="Garamond" pitchFamily="18" charset="0"/>
              </a:rPr>
              <a:t>έργου. Εδώ θα σταθώ σε ορισμένες μείζονες πτυχές της </a:t>
            </a:r>
            <a:r>
              <a:rPr lang="el-GR" sz="2000" b="1" dirty="0" err="1">
                <a:solidFill>
                  <a:srgbClr val="FFFF00"/>
                </a:solidFill>
                <a:latin typeface="Garamond" pitchFamily="18" charset="0"/>
              </a:rPr>
              <a:t>συμβαντικότητας</a:t>
            </a:r>
            <a:r>
              <a:rPr lang="el-GR" sz="2000" b="1" dirty="0">
                <a:solidFill>
                  <a:srgbClr val="FFFF00"/>
                </a:solidFill>
                <a:latin typeface="Garamond" pitchFamily="18" charset="0"/>
              </a:rPr>
              <a:t>, οι οποίες </a:t>
            </a:r>
          </a:p>
          <a:p>
            <a:r>
              <a:rPr lang="el-GR" sz="2000" b="1" dirty="0">
                <a:solidFill>
                  <a:srgbClr val="FFFF00"/>
                </a:solidFill>
                <a:latin typeface="Garamond" pitchFamily="18" charset="0"/>
              </a:rPr>
              <a:t>θα επιτρέψουν ενδεχομένως να προσεγγίσουμε τη θεατρική </a:t>
            </a:r>
            <a:r>
              <a:rPr lang="el-GR" sz="2000" b="1" dirty="0" err="1">
                <a:solidFill>
                  <a:srgbClr val="FFFF00"/>
                </a:solidFill>
                <a:latin typeface="Garamond" pitchFamily="18" charset="0"/>
              </a:rPr>
              <a:t>ζωικότητα</a:t>
            </a:r>
            <a:r>
              <a:rPr lang="el-GR" sz="2000" b="1" dirty="0">
                <a:solidFill>
                  <a:srgbClr val="FFFF00"/>
                </a:solidFill>
                <a:latin typeface="Garamond" pitchFamily="18" charset="0"/>
              </a:rPr>
              <a:t> από μια διαφορετική </a:t>
            </a:r>
          </a:p>
          <a:p>
            <a:r>
              <a:rPr lang="el-GR" sz="2000" b="1" dirty="0">
                <a:solidFill>
                  <a:srgbClr val="FFFF00"/>
                </a:solidFill>
                <a:latin typeface="Garamond" pitchFamily="18" charset="0"/>
              </a:rPr>
              <a:t>σκοπιά.</a:t>
            </a:r>
          </a:p>
          <a:p>
            <a:endParaRPr lang="en-US" sz="2000" dirty="0">
              <a:solidFill>
                <a:srgbClr val="FFFF00"/>
              </a:solidFill>
              <a:latin typeface="Garamond" pitchFamily="18" charset="0"/>
            </a:endParaRPr>
          </a:p>
        </p:txBody>
      </p:sp>
    </p:spTree>
  </p:cSld>
  <p:clrMapOvr>
    <a:masterClrMapping/>
  </p:clrMapOvr>
  <p:transition>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800" b="1" dirty="0">
                <a:solidFill>
                  <a:schemeClr val="bg2"/>
                </a:solidFill>
                <a:latin typeface="Garamond" pitchFamily="18" charset="0"/>
              </a:rPr>
            </a:br>
            <a:br>
              <a:rPr lang="en-US" sz="2800" b="1" dirty="0">
                <a:solidFill>
                  <a:schemeClr val="bg2"/>
                </a:solidFill>
                <a:latin typeface="Garamond" pitchFamily="18" charset="0"/>
              </a:rPr>
            </a:br>
            <a:br>
              <a:rPr lang="en-US" sz="2800" b="1" dirty="0">
                <a:solidFill>
                  <a:schemeClr val="bg2"/>
                </a:solidFill>
                <a:latin typeface="Garamond" pitchFamily="18" charset="0"/>
              </a:rPr>
            </a:br>
            <a:r>
              <a:rPr lang="el-GR" sz="2800" b="1" dirty="0">
                <a:solidFill>
                  <a:schemeClr val="bg2"/>
                </a:solidFill>
                <a:latin typeface="Garamond" pitchFamily="18" charset="0"/>
              </a:rPr>
              <a:t>Τέλος, όπως το συμβάν </a:t>
            </a:r>
            <a:r>
              <a:rPr lang="el-GR" sz="2800" b="1" dirty="0" err="1">
                <a:solidFill>
                  <a:schemeClr val="bg2"/>
                </a:solidFill>
                <a:latin typeface="Garamond" pitchFamily="18" charset="0"/>
              </a:rPr>
              <a:t>αναγκαιοί</a:t>
            </a:r>
            <a:r>
              <a:rPr lang="el-GR" sz="2800" b="1" dirty="0">
                <a:solidFill>
                  <a:schemeClr val="bg2"/>
                </a:solidFill>
                <a:latin typeface="Garamond" pitchFamily="18" charset="0"/>
              </a:rPr>
              <a:t> τη διάνοιξη ενός </a:t>
            </a:r>
            <a:r>
              <a:rPr lang="el-GR" sz="2800" b="1" dirty="0">
                <a:solidFill>
                  <a:srgbClr val="FFC000"/>
                </a:solidFill>
                <a:latin typeface="Garamond" pitchFamily="18" charset="0"/>
              </a:rPr>
              <a:t>πόρου διέλευσης</a:t>
            </a:r>
            <a:r>
              <a:rPr lang="el-GR" sz="2800" b="1" dirty="0">
                <a:solidFill>
                  <a:schemeClr val="bg2"/>
                </a:solidFill>
                <a:latin typeface="Garamond" pitchFamily="18" charset="0"/>
              </a:rPr>
              <a:t> από την </a:t>
            </a:r>
            <a:r>
              <a:rPr lang="el-GR" sz="2800" b="1" dirty="0" err="1">
                <a:solidFill>
                  <a:schemeClr val="bg2"/>
                </a:solidFill>
                <a:latin typeface="Garamond" pitchFamily="18" charset="0"/>
              </a:rPr>
              <a:t>απεριχώρητη</a:t>
            </a:r>
            <a:r>
              <a:rPr lang="el-GR" sz="2800" b="1" dirty="0">
                <a:solidFill>
                  <a:schemeClr val="bg2"/>
                </a:solidFill>
                <a:latin typeface="Garamond" pitchFamily="18" charset="0"/>
              </a:rPr>
              <a:t> αδυνατότητα στο καθεστώς του δυνατού, όπως δηλαδή υπάρχει μια καταστατική άλυτη αντινομία στη βίωση του συμβάντος, έτσι και στη φιλοξενία υπάρχει μια αντίστοιχη άλυτη αντινομία, που θέλει </a:t>
            </a:r>
            <a:r>
              <a:rPr lang="el-GR" sz="2800" b="1" i="1" dirty="0">
                <a:solidFill>
                  <a:schemeClr val="bg2"/>
                </a:solidFill>
                <a:latin typeface="Garamond" pitchFamily="18" charset="0"/>
              </a:rPr>
              <a:t>τον νόμο της φιλοξενίας</a:t>
            </a:r>
            <a:r>
              <a:rPr lang="el-GR" sz="2800" b="1" dirty="0">
                <a:solidFill>
                  <a:schemeClr val="bg2"/>
                </a:solidFill>
                <a:latin typeface="Garamond" pitchFamily="18" charset="0"/>
              </a:rPr>
              <a:t> να προϋποθέτει και συνάμα να αντιμάχεται </a:t>
            </a:r>
            <a:r>
              <a:rPr lang="el-GR" sz="2800" b="1" i="1" dirty="0">
                <a:solidFill>
                  <a:schemeClr val="bg2"/>
                </a:solidFill>
                <a:latin typeface="Garamond" pitchFamily="18" charset="0"/>
              </a:rPr>
              <a:t>τους νόμους της φιλοξενίας</a:t>
            </a:r>
            <a:r>
              <a:rPr lang="el-GR" sz="2800" b="1" dirty="0">
                <a:solidFill>
                  <a:schemeClr val="bg2"/>
                </a:solidFill>
                <a:latin typeface="Garamond" pitchFamily="18" charset="0"/>
              </a:rPr>
              <a:t>, τον καθολικά ενικό και </a:t>
            </a:r>
            <a:r>
              <a:rPr lang="el-GR" sz="2800" b="1" dirty="0" err="1">
                <a:solidFill>
                  <a:schemeClr val="bg2"/>
                </a:solidFill>
                <a:latin typeface="Garamond" pitchFamily="18" charset="0"/>
              </a:rPr>
              <a:t>απροϋπόθετο</a:t>
            </a:r>
            <a:r>
              <a:rPr lang="el-GR" sz="2800" b="1" dirty="0">
                <a:solidFill>
                  <a:schemeClr val="bg2"/>
                </a:solidFill>
                <a:latin typeface="Garamond" pitchFamily="18" charset="0"/>
              </a:rPr>
              <a:t> νόμο της απεριόριστης φιλοξενίας να αναφέρεται και ταυτόχρονα να αντιβαίνει στους πληθυντικούς νόμους της υπό όρους φιλοξενίας που την επιμερίζουν και τη διανέμουν κατά συνθήκη και υπό προϋποθέσεις. </a:t>
            </a:r>
            <a:br>
              <a:rPr lang="el-GR" sz="2800" b="1" dirty="0">
                <a:solidFill>
                  <a:schemeClr val="bg2"/>
                </a:solidFill>
                <a:latin typeface="Garamond" pitchFamily="18" charset="0"/>
              </a:rPr>
            </a:br>
            <a:br>
              <a:rPr lang="el-GR" sz="2800" b="1" dirty="0">
                <a:solidFill>
                  <a:schemeClr val="bg2"/>
                </a:solidFill>
                <a:latin typeface="Garamond" pitchFamily="18" charset="0"/>
              </a:rPr>
            </a:br>
            <a:r>
              <a:rPr lang="el-GR" sz="2800" b="1" dirty="0">
                <a:solidFill>
                  <a:schemeClr val="bg2"/>
                </a:solidFill>
                <a:latin typeface="Garamond" pitchFamily="18" charset="0"/>
              </a:rPr>
              <a:t> </a:t>
            </a:r>
            <a:br>
              <a:rPr lang="el-GR" sz="2800" b="1" dirty="0">
                <a:solidFill>
                  <a:schemeClr val="bg2"/>
                </a:solidFill>
                <a:latin typeface="Garamond" pitchFamily="18" charset="0"/>
              </a:rPr>
            </a:br>
            <a:br>
              <a:rPr lang="el-GR" sz="2800" b="1" dirty="0">
                <a:solidFill>
                  <a:schemeClr val="bg2"/>
                </a:solidFill>
                <a:latin typeface="Garamond" pitchFamily="18" charset="0"/>
              </a:rPr>
            </a:br>
            <a:r>
              <a:rPr lang="el-GR" sz="2800" b="1" dirty="0">
                <a:solidFill>
                  <a:schemeClr val="bg2"/>
                </a:solidFill>
                <a:latin typeface="Garamond" pitchFamily="18" charset="0"/>
              </a:rPr>
              <a:t> </a:t>
            </a:r>
            <a:br>
              <a:rPr lang="el-GR" sz="2800" b="1" dirty="0">
                <a:solidFill>
                  <a:schemeClr val="bg2"/>
                </a:solidFill>
                <a:latin typeface="Garamond" pitchFamily="18" charset="0"/>
              </a:rPr>
            </a:br>
            <a:endParaRPr lang="el-GR" sz="2800" b="1" dirty="0">
              <a:solidFill>
                <a:schemeClr val="bg2"/>
              </a:solidFill>
              <a:latin typeface="Garamond"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21506" name="Picture 2" descr="Σχετική εικόνα"/>
          <p:cNvPicPr>
            <a:picLocks noChangeAspect="1" noChangeArrowheads="1"/>
          </p:cNvPicPr>
          <p:nvPr/>
        </p:nvPicPr>
        <p:blipFill>
          <a:blip r:embed="rId2" cstate="print"/>
          <a:srcRect/>
          <a:stretch>
            <a:fillRect/>
          </a:stretch>
        </p:blipFill>
        <p:spPr bwMode="auto">
          <a:xfrm>
            <a:off x="0" y="-76200"/>
            <a:ext cx="9154948" cy="6896100"/>
          </a:xfrm>
          <a:prstGeom prst="rect">
            <a:avLst/>
          </a:prstGeom>
          <a:ln>
            <a:noFill/>
          </a:ln>
          <a:effectLst>
            <a:softEdge rad="112500"/>
          </a:effectLst>
        </p:spPr>
      </p:pic>
      <p:sp>
        <p:nvSpPr>
          <p:cNvPr id="8" name="TextBox 7"/>
          <p:cNvSpPr txBox="1"/>
          <p:nvPr/>
        </p:nvSpPr>
        <p:spPr>
          <a:xfrm>
            <a:off x="152400" y="76200"/>
            <a:ext cx="9020418" cy="1569660"/>
          </a:xfrm>
          <a:prstGeom prst="rect">
            <a:avLst/>
          </a:prstGeom>
          <a:noFill/>
        </p:spPr>
        <p:txBody>
          <a:bodyPr wrap="none" rtlCol="0">
            <a:spAutoFit/>
          </a:bodyPr>
          <a:lstStyle/>
          <a:p>
            <a:r>
              <a:rPr lang="el-GR" sz="2400" b="1" dirty="0">
                <a:solidFill>
                  <a:schemeClr val="bg1"/>
                </a:solidFill>
                <a:latin typeface="Garamond" pitchFamily="18" charset="0"/>
              </a:rPr>
              <a:t>Γιατί αυτή η αντινομία είναι καταστατική, τόσο για τον νόμο όσο και για </a:t>
            </a:r>
            <a:endParaRPr lang="en-US" sz="2400" b="1" dirty="0">
              <a:solidFill>
                <a:schemeClr val="bg1"/>
              </a:solidFill>
              <a:latin typeface="Garamond" pitchFamily="18" charset="0"/>
            </a:endParaRPr>
          </a:p>
          <a:p>
            <a:r>
              <a:rPr lang="el-GR" sz="2400" b="1" dirty="0">
                <a:solidFill>
                  <a:schemeClr val="bg1"/>
                </a:solidFill>
                <a:latin typeface="Garamond" pitchFamily="18" charset="0"/>
              </a:rPr>
              <a:t>τους νόμους; </a:t>
            </a:r>
            <a:endParaRPr lang="en-US" sz="2400" b="1" dirty="0">
              <a:solidFill>
                <a:schemeClr val="bg1"/>
              </a:solidFill>
              <a:latin typeface="Garamond" pitchFamily="18" charset="0"/>
            </a:endParaRPr>
          </a:p>
          <a:p>
            <a:r>
              <a:rPr lang="en-US" sz="2400" b="1" dirty="0">
                <a:solidFill>
                  <a:schemeClr val="bg1"/>
                </a:solidFill>
                <a:latin typeface="Garamond" pitchFamily="18" charset="0"/>
              </a:rPr>
              <a:t>		</a:t>
            </a:r>
            <a:endParaRPr lang="el-GR" sz="2400" b="1" dirty="0">
              <a:solidFill>
                <a:schemeClr val="bg1"/>
              </a:solidFill>
              <a:latin typeface="Garamond" pitchFamily="18" charset="0"/>
            </a:endParaRPr>
          </a:p>
          <a:p>
            <a:endParaRPr lang="el-GR" sz="2400" b="1" dirty="0">
              <a:solidFill>
                <a:schemeClr val="bg1"/>
              </a:solidFill>
              <a:latin typeface="Garamond" pitchFamily="18" charset="0"/>
            </a:endParaRPr>
          </a:p>
        </p:txBody>
      </p:sp>
      <p:sp>
        <p:nvSpPr>
          <p:cNvPr id="13" name="Rectangle 12"/>
          <p:cNvSpPr/>
          <p:nvPr/>
        </p:nvSpPr>
        <p:spPr>
          <a:xfrm>
            <a:off x="2667000" y="838200"/>
            <a:ext cx="6477000" cy="6019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bg1"/>
                </a:solidFill>
                <a:latin typeface="Garamond" pitchFamily="18" charset="0"/>
              </a:rPr>
              <a:t>Διότι «</a:t>
            </a:r>
            <a:r>
              <a:rPr lang="el-GR" sz="2400" b="1" i="1" dirty="0">
                <a:solidFill>
                  <a:schemeClr val="bg1"/>
                </a:solidFill>
                <a:latin typeface="Garamond" pitchFamily="18" charset="0"/>
              </a:rPr>
              <a:t>ο</a:t>
            </a:r>
            <a:r>
              <a:rPr lang="el-GR" sz="2400" b="1" dirty="0">
                <a:solidFill>
                  <a:schemeClr val="bg1"/>
                </a:solidFill>
                <a:latin typeface="Garamond" pitchFamily="18" charset="0"/>
              </a:rPr>
              <a:t> νόμος (της φιλοξενίας) είναι πάνω από </a:t>
            </a:r>
            <a:r>
              <a:rPr lang="el-GR" sz="2400" b="1" i="1" dirty="0">
                <a:solidFill>
                  <a:schemeClr val="bg1"/>
                </a:solidFill>
                <a:latin typeface="Garamond" pitchFamily="18" charset="0"/>
              </a:rPr>
              <a:t>τους</a:t>
            </a:r>
            <a:r>
              <a:rPr lang="el-GR" sz="2400" b="1" dirty="0">
                <a:solidFill>
                  <a:schemeClr val="bg1"/>
                </a:solidFill>
                <a:latin typeface="Garamond" pitchFamily="18" charset="0"/>
              </a:rPr>
              <a:t> νόμους. Συνεπώς είναι παράνομος, </a:t>
            </a:r>
            <a:r>
              <a:rPr lang="el-GR" sz="2400" b="1" dirty="0" err="1">
                <a:solidFill>
                  <a:schemeClr val="bg1"/>
                </a:solidFill>
                <a:latin typeface="Garamond" pitchFamily="18" charset="0"/>
              </a:rPr>
              <a:t>παραβατικός</a:t>
            </a:r>
            <a:r>
              <a:rPr lang="el-GR" sz="2400" b="1" dirty="0">
                <a:solidFill>
                  <a:schemeClr val="bg1"/>
                </a:solidFill>
                <a:latin typeface="Garamond" pitchFamily="18" charset="0"/>
              </a:rPr>
              <a:t>, εκτός του νόμου, σαν ένας άνομος νόμος […]. Ωστόσο, […] χρειάζεται τους νόμους, τους </a:t>
            </a:r>
            <a:r>
              <a:rPr lang="el-GR" sz="2400" b="1" i="1" dirty="0">
                <a:solidFill>
                  <a:schemeClr val="bg1"/>
                </a:solidFill>
                <a:latin typeface="Garamond" pitchFamily="18" charset="0"/>
              </a:rPr>
              <a:t>απαιτεί</a:t>
            </a:r>
            <a:r>
              <a:rPr lang="el-GR" sz="2400" b="1" dirty="0">
                <a:solidFill>
                  <a:schemeClr val="bg1"/>
                </a:solidFill>
                <a:latin typeface="Garamond" pitchFamily="18" charset="0"/>
              </a:rPr>
              <a:t>. […] Αυτός ο νόμος θα κινδύνευε να είναι αφηρημένος, ουτοπικός, απατηλός, συνεπώς να αντιστραφεί στο αντίθετό του. […] Και αντιστρόφως, οι υπό προϋπόθεση νόμοι θα έπαυαν να είναι νόμοι της φιλοξενίας, αν ο νόμος της </a:t>
            </a:r>
            <a:r>
              <a:rPr lang="el-GR" sz="2400" b="1" dirty="0" err="1">
                <a:solidFill>
                  <a:schemeClr val="bg1"/>
                </a:solidFill>
                <a:latin typeface="Garamond" pitchFamily="18" charset="0"/>
              </a:rPr>
              <a:t>απροϋπόθετης</a:t>
            </a:r>
            <a:r>
              <a:rPr lang="el-GR" sz="2400" b="1" dirty="0">
                <a:solidFill>
                  <a:schemeClr val="bg1"/>
                </a:solidFill>
                <a:latin typeface="Garamond" pitchFamily="18" charset="0"/>
              </a:rPr>
              <a:t> φιλοξενίας δεν τους καθοδηγούσε […]. Συνεπώς αυτά τα δύο καθεστώτα νόμου, του νόμου και των νόμων, είναι συνάμα αντιφατικά, </a:t>
            </a:r>
            <a:r>
              <a:rPr lang="el-GR" sz="2400" b="1" dirty="0" err="1">
                <a:solidFill>
                  <a:schemeClr val="bg1"/>
                </a:solidFill>
                <a:latin typeface="Garamond" pitchFamily="18" charset="0"/>
              </a:rPr>
              <a:t>αντινομικά</a:t>
            </a:r>
            <a:r>
              <a:rPr lang="el-GR" sz="2400" b="1" dirty="0">
                <a:solidFill>
                  <a:schemeClr val="bg1"/>
                </a:solidFill>
                <a:latin typeface="Garamond" pitchFamily="18" charset="0"/>
              </a:rPr>
              <a:t> και αδιαχώριστα».</a:t>
            </a:r>
            <a:endParaRPr lang="en-US" sz="2400" b="1" dirty="0">
              <a:solidFill>
                <a:schemeClr val="bg1"/>
              </a:solidFill>
              <a:latin typeface="Garamond" pitchFamily="18" charset="0"/>
            </a:endParaRPr>
          </a:p>
          <a:p>
            <a:pPr algn="ctr"/>
            <a:endParaRPr lang="en-US" b="1" dirty="0">
              <a:solidFill>
                <a:schemeClr val="bg1"/>
              </a:solidFill>
              <a:latin typeface="Garamond" pitchFamily="18" charset="0"/>
            </a:endParaRPr>
          </a:p>
          <a:p>
            <a:pPr algn="ctr"/>
            <a:endParaRPr lang="en-US" b="1" dirty="0">
              <a:solidFill>
                <a:schemeClr val="bg1"/>
              </a:solidFill>
              <a:latin typeface="Garamond" pitchFamily="18" charset="0"/>
            </a:endParaRPr>
          </a:p>
          <a:p>
            <a:pPr algn="ctr"/>
            <a:r>
              <a:rPr lang="el-GR" b="1" dirty="0">
                <a:solidFill>
                  <a:schemeClr val="bg1"/>
                </a:solidFill>
                <a:latin typeface="Garamond" pitchFamily="18" charset="0"/>
              </a:rPr>
              <a:t> </a:t>
            </a:r>
            <a:r>
              <a:rPr lang="fr-FR" sz="1600" b="1" dirty="0">
                <a:solidFill>
                  <a:srgbClr val="FFFF00"/>
                </a:solidFill>
                <a:latin typeface="Garamond" pitchFamily="18" charset="0"/>
              </a:rPr>
              <a:t>Jacques Derrida: </a:t>
            </a:r>
            <a:r>
              <a:rPr lang="fr-FR" sz="1600" b="1" i="1" dirty="0">
                <a:solidFill>
                  <a:srgbClr val="FFFF00"/>
                </a:solidFill>
                <a:latin typeface="Garamond" pitchFamily="18" charset="0"/>
              </a:rPr>
              <a:t>Sur parole. Instantanés philosophiques</a:t>
            </a:r>
            <a:r>
              <a:rPr lang="fr-FR" sz="1600" b="1" dirty="0">
                <a:solidFill>
                  <a:srgbClr val="FFFF00"/>
                </a:solidFill>
                <a:latin typeface="Garamond" pitchFamily="18" charset="0"/>
              </a:rPr>
              <a:t>, Éditions de l’Aube, Paris 1999, </a:t>
            </a:r>
            <a:r>
              <a:rPr lang="el-GR" sz="1600" b="1" dirty="0">
                <a:solidFill>
                  <a:srgbClr val="FFFF00"/>
                </a:solidFill>
                <a:latin typeface="Garamond" pitchFamily="18" charset="0"/>
              </a:rPr>
              <a:t>σ</a:t>
            </a:r>
            <a:r>
              <a:rPr lang="fr-FR" sz="1600" b="1" dirty="0">
                <a:solidFill>
                  <a:srgbClr val="FFFF00"/>
                </a:solidFill>
                <a:latin typeface="Garamond" pitchFamily="18" charset="0"/>
              </a:rPr>
              <a:t>. </a:t>
            </a:r>
            <a:r>
              <a:rPr lang="el-GR" sz="1600" b="1" dirty="0">
                <a:solidFill>
                  <a:srgbClr val="FFFF00"/>
                </a:solidFill>
                <a:latin typeface="Garamond" pitchFamily="18" charset="0"/>
              </a:rPr>
              <a:t>, </a:t>
            </a:r>
            <a:r>
              <a:rPr lang="el-GR" sz="1600" b="1" dirty="0" err="1">
                <a:solidFill>
                  <a:srgbClr val="FFFF00"/>
                </a:solidFill>
                <a:latin typeface="Garamond" pitchFamily="18" charset="0"/>
              </a:rPr>
              <a:t>σσ</a:t>
            </a:r>
            <a:r>
              <a:rPr lang="el-GR" sz="1600" b="1" dirty="0">
                <a:solidFill>
                  <a:srgbClr val="FFFF00"/>
                </a:solidFill>
                <a:latin typeface="Garamond" pitchFamily="18" charset="0"/>
              </a:rPr>
              <a:t>. 99-101.</a:t>
            </a:r>
          </a:p>
        </p:txBody>
      </p:sp>
    </p:spTree>
  </p:cSld>
  <p:clrMapOvr>
    <a:masterClrMapping/>
  </p:clrMapOvr>
  <p:transition>
    <p:wedg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2"/>
                </a:solidFill>
                <a:latin typeface="Garamond" pitchFamily="18" charset="0"/>
              </a:rPr>
            </a:br>
            <a:br>
              <a:rPr lang="en-US" sz="2400" b="1" dirty="0">
                <a:solidFill>
                  <a:schemeClr val="bg2"/>
                </a:solidFill>
                <a:latin typeface="Garamond" pitchFamily="18" charset="0"/>
              </a:rPr>
            </a:br>
            <a:br>
              <a:rPr lang="en-US" sz="2400" b="1" dirty="0">
                <a:solidFill>
                  <a:schemeClr val="bg2"/>
                </a:solidFill>
                <a:latin typeface="Garamond" pitchFamily="18" charset="0"/>
              </a:rPr>
            </a:br>
            <a:r>
              <a:rPr lang="el-GR" sz="2400" b="1" dirty="0">
                <a:solidFill>
                  <a:schemeClr val="bg2"/>
                </a:solidFill>
                <a:latin typeface="Garamond" pitchFamily="18" charset="0"/>
              </a:rPr>
              <a:t> </a:t>
            </a:r>
            <a:r>
              <a:rPr lang="el-GR" sz="2800" b="1" dirty="0">
                <a:solidFill>
                  <a:schemeClr val="bg2"/>
                </a:solidFill>
                <a:latin typeface="Garamond" pitchFamily="18" charset="0"/>
              </a:rPr>
              <a:t>Ο Νόμος (η δικαιοσύνη) απαιτεί τους νόμους (το δίκαιο), όπως το συμβάν απαιτεί τα γεγονότα, όπως το τυχαίο απαιτεί κάποια συγκεκριμένα νοήματα με τα οποία συνυφαίνεται, όπως γράφει ο </a:t>
            </a:r>
            <a:r>
              <a:rPr lang="en-US" sz="2800" b="1" dirty="0" err="1">
                <a:solidFill>
                  <a:schemeClr val="bg2"/>
                </a:solidFill>
                <a:latin typeface="Garamond" pitchFamily="18" charset="0"/>
              </a:rPr>
              <a:t>Merleau</a:t>
            </a:r>
            <a:r>
              <a:rPr lang="el-GR" sz="2800" b="1" dirty="0">
                <a:solidFill>
                  <a:schemeClr val="bg2"/>
                </a:solidFill>
                <a:latin typeface="Garamond" pitchFamily="18" charset="0"/>
              </a:rPr>
              <a:t>-</a:t>
            </a:r>
            <a:r>
              <a:rPr lang="en-US" sz="2800" b="1" dirty="0" err="1">
                <a:solidFill>
                  <a:schemeClr val="bg2"/>
                </a:solidFill>
                <a:latin typeface="Garamond" pitchFamily="18" charset="0"/>
              </a:rPr>
              <a:t>Ponty</a:t>
            </a:r>
            <a:r>
              <a:rPr lang="el-GR" sz="2800" b="1" dirty="0">
                <a:solidFill>
                  <a:schemeClr val="bg2"/>
                </a:solidFill>
                <a:latin typeface="Garamond" pitchFamily="18" charset="0"/>
              </a:rPr>
              <a:t>, όπως το </a:t>
            </a:r>
            <a:r>
              <a:rPr lang="el-GR" sz="2800" b="1" dirty="0" err="1">
                <a:solidFill>
                  <a:schemeClr val="bg2"/>
                </a:solidFill>
                <a:latin typeface="Garamond" pitchFamily="18" charset="0"/>
              </a:rPr>
              <a:t>άσκεπτο</a:t>
            </a:r>
            <a:r>
              <a:rPr lang="el-GR" sz="2800" b="1" dirty="0">
                <a:solidFill>
                  <a:schemeClr val="bg2"/>
                </a:solidFill>
                <a:latin typeface="Garamond" pitchFamily="18" charset="0"/>
              </a:rPr>
              <a:t> τη σκέψη, το άρρητο τη γλώσσα, αλλά και όπως το αδύνατο (με την έννοια του ανεγγύητου, του ανέφικτου) την πολιτική </a:t>
            </a:r>
            <a:r>
              <a:rPr lang="el-GR" sz="2800" b="1" dirty="0" err="1">
                <a:solidFill>
                  <a:schemeClr val="bg2"/>
                </a:solidFill>
                <a:latin typeface="Garamond" pitchFamily="18" charset="0"/>
              </a:rPr>
              <a:t>θέσμιση</a:t>
            </a:r>
            <a:r>
              <a:rPr lang="el-GR" sz="2800" b="1" dirty="0">
                <a:solidFill>
                  <a:schemeClr val="bg2"/>
                </a:solidFill>
                <a:latin typeface="Garamond" pitchFamily="18" charset="0"/>
              </a:rPr>
              <a:t>.</a:t>
            </a:r>
            <a:br>
              <a:rPr lang="el-GR" sz="2800" b="1" dirty="0">
                <a:solidFill>
                  <a:schemeClr val="bg2"/>
                </a:solidFill>
                <a:latin typeface="Garamond" pitchFamily="18" charset="0"/>
              </a:rPr>
            </a:br>
            <a:r>
              <a:rPr lang="el-GR" sz="2800" b="1" dirty="0">
                <a:solidFill>
                  <a:schemeClr val="bg2"/>
                </a:solidFill>
                <a:latin typeface="Garamond" pitchFamily="18" charset="0"/>
              </a:rPr>
              <a:t>Για μια διάκριση συμβάντων και γεγονότων στη θεατρική δράση. </a:t>
            </a:r>
            <a:br>
              <a:rPr lang="en-US" sz="2400" b="1" dirty="0">
                <a:solidFill>
                  <a:schemeClr val="bg2"/>
                </a:solidFill>
                <a:latin typeface="Garamond" pitchFamily="18" charset="0"/>
              </a:rPr>
            </a:br>
            <a:br>
              <a:rPr lang="en-US" sz="2400" b="1" dirty="0">
                <a:solidFill>
                  <a:schemeClr val="bg2"/>
                </a:solidFill>
                <a:latin typeface="Garamond" pitchFamily="18" charset="0"/>
              </a:rPr>
            </a:br>
            <a:br>
              <a:rPr lang="en-US" sz="2400" b="1" dirty="0">
                <a:solidFill>
                  <a:schemeClr val="bg2"/>
                </a:solidFill>
                <a:latin typeface="Garamond" pitchFamily="18" charset="0"/>
              </a:rPr>
            </a:br>
            <a:r>
              <a:rPr lang="el-GR" sz="2000" b="1" dirty="0">
                <a:solidFill>
                  <a:srgbClr val="FFFF00"/>
                </a:solidFill>
                <a:latin typeface="Garamond" pitchFamily="18" charset="0"/>
              </a:rPr>
              <a:t>Γιώργος Π. Πεφάνης: «Σκηνές και συμβάντα. Η </a:t>
            </a:r>
            <a:r>
              <a:rPr lang="el-GR" sz="2000" b="1" dirty="0" err="1">
                <a:solidFill>
                  <a:srgbClr val="FFFF00"/>
                </a:solidFill>
                <a:latin typeface="Garamond" pitchFamily="18" charset="0"/>
              </a:rPr>
              <a:t>συμβαντολογία</a:t>
            </a:r>
            <a:r>
              <a:rPr lang="el-GR" sz="2000" b="1" dirty="0">
                <a:solidFill>
                  <a:srgbClr val="FFFF00"/>
                </a:solidFill>
                <a:latin typeface="Garamond" pitchFamily="18" charset="0"/>
              </a:rPr>
              <a:t> του θεατρικού μεταμοντερνισμού», στο βιβλίο του </a:t>
            </a:r>
            <a:r>
              <a:rPr lang="el-GR" sz="2000" b="1" i="1" dirty="0">
                <a:solidFill>
                  <a:srgbClr val="FFFF00"/>
                </a:solidFill>
                <a:latin typeface="Garamond" pitchFamily="18" charset="0"/>
              </a:rPr>
              <a:t>Περιπέτειες της αναπαράστασης. Σκηνές της θεωρίας ΙΙ</a:t>
            </a:r>
            <a:r>
              <a:rPr lang="el-GR" sz="2000" b="1" dirty="0">
                <a:solidFill>
                  <a:srgbClr val="FFFF00"/>
                </a:solidFill>
                <a:latin typeface="Garamond" pitchFamily="18" charset="0"/>
              </a:rPr>
              <a:t>, </a:t>
            </a:r>
            <a:r>
              <a:rPr lang="el-GR" sz="2000" b="1" dirty="0" err="1">
                <a:solidFill>
                  <a:srgbClr val="FFFF00"/>
                </a:solidFill>
                <a:latin typeface="Garamond" pitchFamily="18" charset="0"/>
              </a:rPr>
              <a:t>Παπαζήσης</a:t>
            </a:r>
            <a:r>
              <a:rPr lang="el-GR" sz="2000" b="1" dirty="0">
                <a:solidFill>
                  <a:srgbClr val="FFFF00"/>
                </a:solidFill>
                <a:latin typeface="Garamond" pitchFamily="18" charset="0"/>
              </a:rPr>
              <a:t>, Αθήνα 2013, </a:t>
            </a:r>
            <a:r>
              <a:rPr lang="el-GR" sz="2000" b="1" dirty="0" err="1">
                <a:solidFill>
                  <a:srgbClr val="FFFF00"/>
                </a:solidFill>
                <a:latin typeface="Garamond" pitchFamily="18" charset="0"/>
              </a:rPr>
              <a:t>σσ</a:t>
            </a:r>
            <a:r>
              <a:rPr lang="el-GR" sz="2000" b="1" dirty="0">
                <a:solidFill>
                  <a:srgbClr val="FFFF00"/>
                </a:solidFill>
                <a:latin typeface="Garamond" pitchFamily="18" charset="0"/>
              </a:rPr>
              <a:t>. 219-272.</a:t>
            </a:r>
            <a:br>
              <a:rPr lang="en-US" sz="2000" b="1" dirty="0">
                <a:solidFill>
                  <a:srgbClr val="FFFF00"/>
                </a:solidFill>
                <a:latin typeface="Garamond" pitchFamily="18" charset="0"/>
              </a:rPr>
            </a:br>
            <a:br>
              <a:rPr lang="el-GR" sz="2000" b="1" dirty="0">
                <a:solidFill>
                  <a:srgbClr val="FFFF00"/>
                </a:solidFill>
                <a:latin typeface="Garamond" pitchFamily="18" charset="0"/>
              </a:rPr>
            </a:br>
            <a:r>
              <a:rPr lang="fr-FR" sz="2000" b="1" dirty="0">
                <a:solidFill>
                  <a:srgbClr val="FFFF00"/>
                </a:solidFill>
                <a:latin typeface="Garamond" pitchFamily="18" charset="0"/>
              </a:rPr>
              <a:t>Maurice Merleau</a:t>
            </a:r>
            <a:r>
              <a:rPr lang="el-GR" sz="2000" b="1" dirty="0">
                <a:solidFill>
                  <a:srgbClr val="FFFF00"/>
                </a:solidFill>
                <a:latin typeface="Garamond" pitchFamily="18" charset="0"/>
              </a:rPr>
              <a:t>-</a:t>
            </a:r>
            <a:r>
              <a:rPr lang="fr-FR" sz="2000" b="1" dirty="0" err="1">
                <a:solidFill>
                  <a:srgbClr val="FFFF00"/>
                </a:solidFill>
                <a:latin typeface="Garamond" pitchFamily="18" charset="0"/>
              </a:rPr>
              <a:t>Ponty</a:t>
            </a:r>
            <a:r>
              <a:rPr lang="el-GR" sz="2000" b="1" dirty="0">
                <a:solidFill>
                  <a:srgbClr val="FFFF00"/>
                </a:solidFill>
                <a:latin typeface="Garamond" pitchFamily="18" charset="0"/>
              </a:rPr>
              <a:t>: </a:t>
            </a:r>
            <a:r>
              <a:rPr lang="el-GR" sz="2000" b="1" i="1" dirty="0">
                <a:solidFill>
                  <a:srgbClr val="FFFF00"/>
                </a:solidFill>
                <a:latin typeface="Garamond" pitchFamily="18" charset="0"/>
              </a:rPr>
              <a:t>Εγκώμιο της φιλοσοφίας και άλλα δοκίμια</a:t>
            </a:r>
            <a:r>
              <a:rPr lang="el-GR" sz="2000" b="1" dirty="0">
                <a:solidFill>
                  <a:srgbClr val="FFFF00"/>
                </a:solidFill>
                <a:latin typeface="Garamond" pitchFamily="18" charset="0"/>
              </a:rPr>
              <a:t>, Εκκρεμές, Αθήνα 2005, σ. 52</a:t>
            </a:r>
            <a:r>
              <a:rPr lang="en-US" sz="2000" b="1" dirty="0">
                <a:solidFill>
                  <a:srgbClr val="FFFF00"/>
                </a:solidFill>
                <a:latin typeface="Garamond" pitchFamily="18" charset="0"/>
              </a:rPr>
              <a:t>.</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endParaRPr lang="el-GR" sz="2400" b="1" dirty="0">
              <a:solidFill>
                <a:schemeClr val="bg2"/>
              </a:solidFill>
              <a:latin typeface="Garamond"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6858000"/>
          </a:xfrm>
          <a:solidFill>
            <a:schemeClr val="tx2">
              <a:lumMod val="5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normAutofit/>
          </a:bodyPr>
          <a:lstStyle/>
          <a:p>
            <a:r>
              <a:rPr lang="el-GR" sz="6000" b="1" dirty="0">
                <a:solidFill>
                  <a:schemeClr val="bg2"/>
                </a:solidFill>
                <a:latin typeface="Garamond" pitchFamily="18" charset="0"/>
              </a:rPr>
              <a:t>Το συμβάν της δημοκρατίας</a:t>
            </a:r>
            <a:br>
              <a:rPr lang="el-GR" dirty="0">
                <a:solidFill>
                  <a:schemeClr val="bg2"/>
                </a:solidFill>
                <a:latin typeface="Garamond" pitchFamily="18" charset="0"/>
              </a:rPr>
            </a:br>
            <a:br>
              <a:rPr lang="el-GR" dirty="0">
                <a:solidFill>
                  <a:schemeClr val="bg2"/>
                </a:solidFill>
                <a:latin typeface="Garamond" pitchFamily="18" charset="0"/>
              </a:rPr>
            </a:br>
            <a:br>
              <a:rPr lang="el-GR" dirty="0">
                <a:solidFill>
                  <a:schemeClr val="bg2"/>
                </a:solidFill>
                <a:latin typeface="Garamond" pitchFamily="18" charset="0"/>
              </a:rPr>
            </a:br>
            <a:endParaRPr lang="el-GR" dirty="0">
              <a:solidFill>
                <a:schemeClr val="bg2"/>
              </a:solidFill>
              <a:latin typeface="Garamond"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21506" name="Picture 2" descr="Σχετική εικόνα"/>
          <p:cNvPicPr>
            <a:picLocks noChangeAspect="1" noChangeArrowheads="1"/>
          </p:cNvPicPr>
          <p:nvPr/>
        </p:nvPicPr>
        <p:blipFill>
          <a:blip r:embed="rId2" cstate="print"/>
          <a:srcRect/>
          <a:stretch>
            <a:fillRect/>
          </a:stretch>
        </p:blipFill>
        <p:spPr bwMode="auto">
          <a:xfrm>
            <a:off x="0" y="-76200"/>
            <a:ext cx="9154948" cy="6896100"/>
          </a:xfrm>
          <a:prstGeom prst="rect">
            <a:avLst/>
          </a:prstGeom>
          <a:noFill/>
        </p:spPr>
      </p:pic>
      <p:sp>
        <p:nvSpPr>
          <p:cNvPr id="8" name="TextBox 7"/>
          <p:cNvSpPr txBox="1"/>
          <p:nvPr/>
        </p:nvSpPr>
        <p:spPr>
          <a:xfrm>
            <a:off x="0" y="-76200"/>
            <a:ext cx="9417963" cy="1200329"/>
          </a:xfrm>
          <a:prstGeom prst="rect">
            <a:avLst/>
          </a:prstGeom>
          <a:noFill/>
        </p:spPr>
        <p:txBody>
          <a:bodyPr wrap="none" rtlCol="0">
            <a:spAutoFit/>
          </a:bodyPr>
          <a:lstStyle/>
          <a:p>
            <a:r>
              <a:rPr lang="el-GR" sz="2400" b="1" dirty="0">
                <a:solidFill>
                  <a:srgbClr val="FFF9CD"/>
                </a:solidFill>
                <a:latin typeface="Garamond" pitchFamily="18" charset="0"/>
              </a:rPr>
              <a:t>Υπό το τελευταίο αυτό πρίσμα, η διάνοιξη στο συμβάν, στην έλευση του </a:t>
            </a:r>
            <a:endParaRPr lang="en-US" sz="2400" b="1" dirty="0">
              <a:solidFill>
                <a:srgbClr val="FFF9CD"/>
              </a:solidFill>
              <a:latin typeface="Garamond" pitchFamily="18" charset="0"/>
            </a:endParaRPr>
          </a:p>
          <a:p>
            <a:r>
              <a:rPr lang="el-GR" sz="2400" b="1" dirty="0">
                <a:solidFill>
                  <a:srgbClr val="FFF9CD"/>
                </a:solidFill>
                <a:latin typeface="Garamond" pitchFamily="18" charset="0"/>
              </a:rPr>
              <a:t>Άλλου, ισοδυναμεί με την εμπειρία του αδύνατου σε πολιτική βάση. </a:t>
            </a:r>
            <a:r>
              <a:rPr lang="en-US" sz="2400" b="1" dirty="0">
                <a:solidFill>
                  <a:schemeClr val="bg1"/>
                </a:solidFill>
                <a:latin typeface="Garamond" pitchFamily="18" charset="0"/>
              </a:rPr>
              <a:t>		</a:t>
            </a:r>
            <a:endParaRPr lang="el-GR" sz="2400" b="1" dirty="0">
              <a:solidFill>
                <a:schemeClr val="bg1"/>
              </a:solidFill>
              <a:latin typeface="Garamond" pitchFamily="18" charset="0"/>
            </a:endParaRPr>
          </a:p>
          <a:p>
            <a:endParaRPr lang="el-GR" sz="2400" b="1" dirty="0">
              <a:solidFill>
                <a:schemeClr val="bg1"/>
              </a:solidFill>
              <a:latin typeface="Garamond" pitchFamily="18" charset="0"/>
            </a:endParaRPr>
          </a:p>
        </p:txBody>
      </p:sp>
      <p:sp>
        <p:nvSpPr>
          <p:cNvPr id="13" name="Rectangle 12"/>
          <p:cNvSpPr/>
          <p:nvPr/>
        </p:nvSpPr>
        <p:spPr>
          <a:xfrm>
            <a:off x="2514600" y="838200"/>
            <a:ext cx="6629400" cy="6019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latin typeface="Garamond" pitchFamily="18" charset="0"/>
              </a:rPr>
              <a:t>«Η μόνη και αληθινή πρόκληση του σκέπτεσθαι. </a:t>
            </a:r>
            <a:r>
              <a:rPr lang="el-GR" sz="2400" b="1" dirty="0" err="1">
                <a:latin typeface="Garamond" pitchFamily="18" charset="0"/>
              </a:rPr>
              <a:t>Ό,τι</a:t>
            </a:r>
            <a:r>
              <a:rPr lang="el-GR" sz="2400" b="1" dirty="0">
                <a:latin typeface="Garamond" pitchFamily="18" charset="0"/>
              </a:rPr>
              <a:t> μας κάνει να σκεπτόμαστε δεν είναι αυτό που μπορούμε να κάνουμε, αλλά η αφορμή αυτού που δεν μπορούμε να κάνουμε. Και μια δημοκρατία στην οποία σκεπτόμαστε ότι όλα είναι δυνατά, ότι η δημοκρατία υπάρχει </a:t>
            </a:r>
            <a:r>
              <a:rPr lang="el-GR" sz="2400" b="1" dirty="0" err="1">
                <a:latin typeface="Garamond" pitchFamily="18" charset="0"/>
              </a:rPr>
              <a:t>κ.ο.κ</a:t>
            </a:r>
            <a:r>
              <a:rPr lang="el-GR" sz="2400" b="1" dirty="0">
                <a:latin typeface="Garamond" pitchFamily="18" charset="0"/>
              </a:rPr>
              <a:t>., είναι ήδη περαιωμένη. Η δημοκρατία, για μένα, εάν μπορώ να διακινδυνεύσω έναν αφορισμό, είναι </a:t>
            </a:r>
            <a:r>
              <a:rPr lang="el-GR" sz="2400" b="1" dirty="0">
                <a:solidFill>
                  <a:srgbClr val="FFC000"/>
                </a:solidFill>
                <a:latin typeface="Garamond" pitchFamily="18" charset="0"/>
              </a:rPr>
              <a:t>η πολιτική εμπειρία του αδύνατου</a:t>
            </a:r>
            <a:r>
              <a:rPr lang="el-GR" sz="2400" b="1" dirty="0">
                <a:latin typeface="Garamond" pitchFamily="18" charset="0"/>
              </a:rPr>
              <a:t>, η πολιτική εμπειρία της διάνοιξης στο άλλο ως δυνατότητα του αδύνατου. Το συμβάν δεν συμβαίνει παρά υπό το είδος του αδύνατου. Όταν ένα συμβάν κρίνεται ως δυνατό, όταν κάτι θεωρείται δυνατό, κάτι που έχουμε ήδη εξουσιάσει, προβλέψει ή κατανοήσει, υποβαθμίζουμε τη </a:t>
            </a:r>
            <a:r>
              <a:rPr lang="el-GR" sz="2400" b="1" dirty="0" err="1">
                <a:latin typeface="Garamond" pitchFamily="18" charset="0"/>
              </a:rPr>
              <a:t>συμβαντικότητα</a:t>
            </a:r>
            <a:r>
              <a:rPr lang="el-GR" sz="2400" b="1" dirty="0">
                <a:latin typeface="Garamond" pitchFamily="18" charset="0"/>
              </a:rPr>
              <a:t> του συμβάντος».</a:t>
            </a:r>
            <a:endParaRPr lang="en-US" b="1" dirty="0">
              <a:solidFill>
                <a:schemeClr val="bg1"/>
              </a:solidFill>
              <a:latin typeface="Garamond" pitchFamily="18" charset="0"/>
            </a:endParaRPr>
          </a:p>
          <a:p>
            <a:pPr algn="ctr"/>
            <a:r>
              <a:rPr lang="el-GR" b="1" dirty="0">
                <a:solidFill>
                  <a:srgbClr val="FFFF00"/>
                </a:solidFill>
                <a:latin typeface="Garamond" pitchFamily="18" charset="0"/>
              </a:rPr>
              <a:t> </a:t>
            </a:r>
            <a:r>
              <a:rPr lang="fr-FR" sz="1600" b="1" dirty="0">
                <a:solidFill>
                  <a:srgbClr val="FFFF00"/>
                </a:solidFill>
                <a:latin typeface="Garamond" pitchFamily="18" charset="0"/>
              </a:rPr>
              <a:t>Jacques Derrida: </a:t>
            </a:r>
            <a:r>
              <a:rPr lang="fr-FR" sz="1600" b="1" i="1" dirty="0">
                <a:solidFill>
                  <a:srgbClr val="FFFF00"/>
                </a:solidFill>
                <a:latin typeface="Garamond" pitchFamily="18" charset="0"/>
              </a:rPr>
              <a:t>Politique et amitié. Entretiens avec Michael Springer sur Marx et Althusser</a:t>
            </a:r>
            <a:r>
              <a:rPr lang="fr-FR" sz="1600" b="1" dirty="0">
                <a:solidFill>
                  <a:srgbClr val="FFFF00"/>
                </a:solidFill>
                <a:latin typeface="Garamond" pitchFamily="18" charset="0"/>
              </a:rPr>
              <a:t>, Galilée, Paris 2011, </a:t>
            </a:r>
            <a:r>
              <a:rPr lang="el-GR" sz="1600" b="1" dirty="0" err="1">
                <a:solidFill>
                  <a:srgbClr val="FFFF00"/>
                </a:solidFill>
                <a:latin typeface="Garamond" pitchFamily="18" charset="0"/>
              </a:rPr>
              <a:t>σσ</a:t>
            </a:r>
            <a:r>
              <a:rPr lang="fr-FR" sz="1600" b="1" dirty="0">
                <a:solidFill>
                  <a:srgbClr val="FFFF00"/>
                </a:solidFill>
                <a:latin typeface="Garamond" pitchFamily="18" charset="0"/>
              </a:rPr>
              <a:t>. 116-117.</a:t>
            </a:r>
            <a:endParaRPr lang="el-GR" sz="1600" b="1" dirty="0">
              <a:solidFill>
                <a:srgbClr val="FFFF00"/>
              </a:solidFill>
              <a:latin typeface="Garamond" pitchFamily="18" charset="0"/>
            </a:endParaRPr>
          </a:p>
        </p:txBody>
      </p:sp>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sp>
        <p:nvSpPr>
          <p:cNvPr id="8" name="TextBox 7"/>
          <p:cNvSpPr txBox="1"/>
          <p:nvPr/>
        </p:nvSpPr>
        <p:spPr>
          <a:xfrm>
            <a:off x="0" y="-76200"/>
            <a:ext cx="2031325" cy="830997"/>
          </a:xfrm>
          <a:prstGeom prst="rect">
            <a:avLst/>
          </a:prstGeom>
          <a:noFill/>
        </p:spPr>
        <p:txBody>
          <a:bodyPr wrap="none" rtlCol="0">
            <a:spAutoFit/>
          </a:bodyPr>
          <a:lstStyle/>
          <a:p>
            <a:r>
              <a:rPr lang="en-US" sz="2400" b="1" dirty="0">
                <a:solidFill>
                  <a:schemeClr val="bg1"/>
                </a:solidFill>
                <a:latin typeface="Garamond" pitchFamily="18" charset="0"/>
              </a:rPr>
              <a:t>		</a:t>
            </a:r>
            <a:endParaRPr lang="el-GR" sz="2400" b="1" dirty="0">
              <a:solidFill>
                <a:schemeClr val="bg1"/>
              </a:solidFill>
              <a:latin typeface="Garamond" pitchFamily="18" charset="0"/>
            </a:endParaRPr>
          </a:p>
          <a:p>
            <a:endParaRPr lang="el-GR" sz="2400" b="1" dirty="0">
              <a:solidFill>
                <a:schemeClr val="bg1"/>
              </a:solidFill>
              <a:latin typeface="Garamond" pitchFamily="18" charset="0"/>
            </a:endParaRPr>
          </a:p>
        </p:txBody>
      </p:sp>
      <p:pic>
        <p:nvPicPr>
          <p:cNvPr id="57346" name="Picture 2" descr="Αποτέλεσμα εικόνας για εικόνες για Καστοριάδη"/>
          <p:cNvPicPr>
            <a:picLocks noChangeAspect="1" noChangeArrowheads="1"/>
          </p:cNvPicPr>
          <p:nvPr/>
        </p:nvPicPr>
        <p:blipFill>
          <a:blip r:embed="rId2" cstate="print"/>
          <a:srcRect/>
          <a:stretch>
            <a:fillRect/>
          </a:stretch>
        </p:blipFill>
        <p:spPr bwMode="auto">
          <a:xfrm>
            <a:off x="-76200" y="0"/>
            <a:ext cx="3333750" cy="4114800"/>
          </a:xfrm>
          <a:prstGeom prst="rect">
            <a:avLst/>
          </a:prstGeom>
          <a:noFill/>
        </p:spPr>
      </p:pic>
      <p:sp>
        <p:nvSpPr>
          <p:cNvPr id="11" name="TextBox 10"/>
          <p:cNvSpPr txBox="1"/>
          <p:nvPr/>
        </p:nvSpPr>
        <p:spPr>
          <a:xfrm>
            <a:off x="-152400" y="0"/>
            <a:ext cx="9502922" cy="6463308"/>
          </a:xfrm>
          <a:prstGeom prst="rect">
            <a:avLst/>
          </a:prstGeom>
          <a:noFill/>
        </p:spPr>
        <p:txBody>
          <a:bodyPr wrap="none" rtlCol="0">
            <a:spAutoFit/>
          </a:bodyPr>
          <a:lstStyle/>
          <a:p>
            <a:r>
              <a:rPr lang="el-GR" b="1" dirty="0">
                <a:latin typeface="Garamond" pitchFamily="18" charset="0"/>
              </a:rPr>
              <a:t>			     Οι σκέψεις αυτές του </a:t>
            </a:r>
            <a:r>
              <a:rPr lang="en-US" b="1" dirty="0">
                <a:latin typeface="Garamond" pitchFamily="18" charset="0"/>
              </a:rPr>
              <a:t>Derrida</a:t>
            </a:r>
            <a:r>
              <a:rPr lang="el-GR" b="1" dirty="0">
                <a:latin typeface="Garamond" pitchFamily="18" charset="0"/>
              </a:rPr>
              <a:t> περί δημοκρατίας θυμίζουν εύλογα </a:t>
            </a:r>
          </a:p>
          <a:p>
            <a:r>
              <a:rPr lang="el-GR" b="1" dirty="0">
                <a:latin typeface="Garamond" pitchFamily="18" charset="0"/>
              </a:rPr>
              <a:t>			     εκείνες του </a:t>
            </a:r>
            <a:r>
              <a:rPr lang="el-GR" b="1" dirty="0" err="1">
                <a:latin typeface="Garamond" pitchFamily="18" charset="0"/>
              </a:rPr>
              <a:t>Καστοριάδη</a:t>
            </a:r>
            <a:r>
              <a:rPr lang="el-GR" b="1" dirty="0">
                <a:latin typeface="Garamond" pitchFamily="18" charset="0"/>
              </a:rPr>
              <a:t> περί της </a:t>
            </a:r>
            <a:r>
              <a:rPr lang="el-GR" b="1" dirty="0" err="1">
                <a:latin typeface="Garamond" pitchFamily="18" charset="0"/>
              </a:rPr>
              <a:t>αυτοθεσμιζόμενης</a:t>
            </a:r>
            <a:r>
              <a:rPr lang="el-GR" b="1" dirty="0">
                <a:latin typeface="Garamond" pitchFamily="18" charset="0"/>
              </a:rPr>
              <a:t> κοινωνίας, της </a:t>
            </a:r>
          </a:p>
          <a:p>
            <a:r>
              <a:rPr lang="el-GR" b="1" dirty="0">
                <a:latin typeface="Garamond" pitchFamily="18" charset="0"/>
              </a:rPr>
              <a:t>			     </a:t>
            </a:r>
            <a:r>
              <a:rPr lang="el-GR" b="1" dirty="0" err="1">
                <a:latin typeface="Garamond" pitchFamily="18" charset="0"/>
              </a:rPr>
              <a:t>ανοιχτότητας</a:t>
            </a:r>
            <a:r>
              <a:rPr lang="el-GR" b="1" dirty="0">
                <a:latin typeface="Garamond" pitchFamily="18" charset="0"/>
              </a:rPr>
              <a:t> της πολιτικής πράξης, του κοινωνικού και ριζικού </a:t>
            </a:r>
          </a:p>
          <a:p>
            <a:r>
              <a:rPr lang="el-GR" b="1" dirty="0">
                <a:latin typeface="Garamond" pitchFamily="18" charset="0"/>
              </a:rPr>
              <a:t>			      φαντασιακού και της ανθρώπινης δημιουργίας. </a:t>
            </a:r>
          </a:p>
          <a:p>
            <a:endParaRPr lang="el-GR" b="1" dirty="0">
              <a:latin typeface="Garamond" pitchFamily="18" charset="0"/>
            </a:endParaRPr>
          </a:p>
          <a:p>
            <a:r>
              <a:rPr lang="el-GR" b="1" dirty="0">
                <a:latin typeface="Garamond" pitchFamily="18" charset="0"/>
              </a:rPr>
              <a:t>			       Οι θέσεις των δύο </a:t>
            </a:r>
          </a:p>
          <a:p>
            <a:r>
              <a:rPr lang="el-GR" b="1" dirty="0">
                <a:latin typeface="Garamond" pitchFamily="18" charset="0"/>
              </a:rPr>
              <a:t>			      φιλοσόφων ως προς τη δυναμική της ανθρώπινης πράξης, την </a:t>
            </a:r>
          </a:p>
          <a:p>
            <a:r>
              <a:rPr lang="el-GR" b="1" dirty="0">
                <a:latin typeface="Garamond" pitchFamily="18" charset="0"/>
              </a:rPr>
              <a:t>			       ιστορικότητα και τη δημοκρατία είναι σε πολλά σημεία όμορες και </a:t>
            </a:r>
          </a:p>
          <a:p>
            <a:r>
              <a:rPr lang="el-GR" b="1" dirty="0">
                <a:latin typeface="Garamond" pitchFamily="18" charset="0"/>
              </a:rPr>
              <a:t>			      θα πρέπει να μελετηθούν συστηματικά, αλλά θα πρέπει τουλάχιστον </a:t>
            </a:r>
          </a:p>
          <a:p>
            <a:r>
              <a:rPr lang="el-GR" b="1" dirty="0">
                <a:latin typeface="Garamond" pitchFamily="18" charset="0"/>
              </a:rPr>
              <a:t>			      να σημειωθεί εδώ εν </a:t>
            </a:r>
            <a:r>
              <a:rPr lang="el-GR" b="1" dirty="0" err="1">
                <a:latin typeface="Garamond" pitchFamily="18" charset="0"/>
              </a:rPr>
              <a:t>παρόδω</a:t>
            </a:r>
            <a:r>
              <a:rPr lang="el-GR" b="1" dirty="0">
                <a:latin typeface="Garamond" pitchFamily="18" charset="0"/>
              </a:rPr>
              <a:t> το εξής: η αναγνώριση της </a:t>
            </a:r>
          </a:p>
          <a:p>
            <a:r>
              <a:rPr lang="el-GR" b="1" dirty="0">
                <a:latin typeface="Garamond" pitchFamily="18" charset="0"/>
              </a:rPr>
              <a:t>			      πρωταρχικής και ουσιώδους απροσδιοριστίας του είναι και η </a:t>
            </a:r>
          </a:p>
          <a:p>
            <a:r>
              <a:rPr lang="el-GR" b="1" dirty="0">
                <a:latin typeface="Garamond" pitchFamily="18" charset="0"/>
              </a:rPr>
              <a:t>			      κατάφαση της συνεχούς </a:t>
            </a:r>
            <a:r>
              <a:rPr lang="el-GR" b="1" dirty="0" err="1">
                <a:latin typeface="Garamond" pitchFamily="18" charset="0"/>
              </a:rPr>
              <a:t>διαύγασης</a:t>
            </a:r>
            <a:r>
              <a:rPr lang="el-GR" b="1" dirty="0">
                <a:latin typeface="Garamond" pitchFamily="18" charset="0"/>
              </a:rPr>
              <a:t> του κόσμου και του εαυτού μου </a:t>
            </a:r>
          </a:p>
          <a:p>
            <a:r>
              <a:rPr lang="el-GR" b="1" dirty="0">
                <a:latin typeface="Garamond" pitchFamily="18" charset="0"/>
              </a:rPr>
              <a:t>			      μέσα σε αυτόν που προτάσσει ο </a:t>
            </a:r>
            <a:r>
              <a:rPr lang="el-GR" b="1" dirty="0" err="1">
                <a:latin typeface="Garamond" pitchFamily="18" charset="0"/>
              </a:rPr>
              <a:t>Καστοριάδης</a:t>
            </a:r>
            <a:r>
              <a:rPr lang="el-GR" b="1" dirty="0">
                <a:latin typeface="Garamond" pitchFamily="18" charset="0"/>
              </a:rPr>
              <a:t>, όπως και η σαφής </a:t>
            </a:r>
          </a:p>
          <a:p>
            <a:r>
              <a:rPr lang="el-GR" b="1" dirty="0">
                <a:latin typeface="Garamond" pitchFamily="18" charset="0"/>
              </a:rPr>
              <a:t>			      θέση του ότι η δημοκρατία </a:t>
            </a:r>
            <a:r>
              <a:rPr lang="el-GR" b="1" dirty="0">
                <a:solidFill>
                  <a:srgbClr val="0070C0"/>
                </a:solidFill>
                <a:latin typeface="Garamond" pitchFamily="18" charset="0"/>
              </a:rPr>
              <a:t>«είναι το μόνο καθεστώς που </a:t>
            </a:r>
          </a:p>
          <a:p>
            <a:r>
              <a:rPr lang="el-GR" b="1" dirty="0">
                <a:solidFill>
                  <a:srgbClr val="0070C0"/>
                </a:solidFill>
                <a:latin typeface="Garamond" pitchFamily="18" charset="0"/>
              </a:rPr>
              <a:t>			           διακινδυνεύει, που αντιμετωπίζει ανοιχτά τη δυνατότητα </a:t>
            </a:r>
          </a:p>
          <a:p>
            <a:r>
              <a:rPr lang="el-GR" b="1" dirty="0">
                <a:solidFill>
                  <a:srgbClr val="0070C0"/>
                </a:solidFill>
                <a:latin typeface="Garamond" pitchFamily="18" charset="0"/>
              </a:rPr>
              <a:t>  αυτοκαταστροφής του»</a:t>
            </a:r>
            <a:r>
              <a:rPr lang="el-GR" b="1" dirty="0">
                <a:latin typeface="Garamond" pitchFamily="18" charset="0"/>
              </a:rPr>
              <a:t> και αρνείται ρητά κάθε είδος εγγύησης είναι θέσεις που εγγράφονται ως όροι </a:t>
            </a:r>
          </a:p>
          <a:p>
            <a:r>
              <a:rPr lang="el-GR" b="1" dirty="0">
                <a:latin typeface="Garamond" pitchFamily="18" charset="0"/>
              </a:rPr>
              <a:t>  αυτού που ο </a:t>
            </a:r>
            <a:r>
              <a:rPr lang="en-US" b="1" dirty="0">
                <a:latin typeface="Garamond" pitchFamily="18" charset="0"/>
              </a:rPr>
              <a:t>Derrida</a:t>
            </a:r>
            <a:r>
              <a:rPr lang="el-GR" b="1" dirty="0">
                <a:latin typeface="Garamond" pitchFamily="18" charset="0"/>
              </a:rPr>
              <a:t> ονομάζει </a:t>
            </a:r>
            <a:r>
              <a:rPr lang="el-GR" b="1" dirty="0">
                <a:solidFill>
                  <a:srgbClr val="0070C0"/>
                </a:solidFill>
                <a:latin typeface="Garamond" pitchFamily="18" charset="0"/>
              </a:rPr>
              <a:t>«</a:t>
            </a:r>
            <a:r>
              <a:rPr lang="el-GR" b="1" dirty="0" err="1">
                <a:solidFill>
                  <a:srgbClr val="0070C0"/>
                </a:solidFill>
                <a:latin typeface="Garamond" pitchFamily="18" charset="0"/>
              </a:rPr>
              <a:t>ελευσόμενη</a:t>
            </a:r>
            <a:r>
              <a:rPr lang="el-GR" b="1" dirty="0">
                <a:solidFill>
                  <a:srgbClr val="0070C0"/>
                </a:solidFill>
                <a:latin typeface="Garamond" pitchFamily="18" charset="0"/>
              </a:rPr>
              <a:t> δημοκρατία» </a:t>
            </a:r>
            <a:r>
              <a:rPr lang="el-GR" b="1" dirty="0">
                <a:latin typeface="Garamond" pitchFamily="18" charset="0"/>
              </a:rPr>
              <a:t>(</a:t>
            </a:r>
            <a:r>
              <a:rPr lang="en-US" b="1" dirty="0">
                <a:latin typeface="Garamond" pitchFamily="18" charset="0"/>
              </a:rPr>
              <a:t>d</a:t>
            </a:r>
            <a:r>
              <a:rPr lang="el-GR" b="1" dirty="0">
                <a:latin typeface="Garamond" pitchFamily="18" charset="0"/>
              </a:rPr>
              <a:t>é</a:t>
            </a:r>
            <a:r>
              <a:rPr lang="en-US" b="1" dirty="0" err="1">
                <a:latin typeface="Garamond" pitchFamily="18" charset="0"/>
              </a:rPr>
              <a:t>mocratie</a:t>
            </a:r>
            <a:r>
              <a:rPr lang="el-GR" b="1" dirty="0">
                <a:latin typeface="Garamond" pitchFamily="18" charset="0"/>
              </a:rPr>
              <a:t> à </a:t>
            </a:r>
            <a:r>
              <a:rPr lang="en-US" b="1" dirty="0" err="1">
                <a:latin typeface="Garamond" pitchFamily="18" charset="0"/>
              </a:rPr>
              <a:t>venir</a:t>
            </a:r>
            <a:r>
              <a:rPr lang="el-GR" b="1" dirty="0">
                <a:latin typeface="Garamond" pitchFamily="18" charset="0"/>
              </a:rPr>
              <a:t>) και την εντάσσει </a:t>
            </a:r>
          </a:p>
          <a:p>
            <a:r>
              <a:rPr lang="el-GR" b="1" dirty="0">
                <a:latin typeface="Garamond" pitchFamily="18" charset="0"/>
              </a:rPr>
              <a:t>  στο φάσμα του ριζικού συμβάντος. </a:t>
            </a:r>
          </a:p>
          <a:p>
            <a:endParaRPr lang="el-GR" b="1" dirty="0">
              <a:latin typeface="Garamond" pitchFamily="18" charset="0"/>
            </a:endParaRPr>
          </a:p>
          <a:p>
            <a:r>
              <a:rPr lang="el-GR" b="1" dirty="0">
                <a:latin typeface="Garamond" pitchFamily="18" charset="0"/>
              </a:rPr>
              <a:t>  Κορνήλιος </a:t>
            </a:r>
            <a:r>
              <a:rPr lang="el-GR" b="1" dirty="0" err="1">
                <a:latin typeface="Garamond" pitchFamily="18" charset="0"/>
              </a:rPr>
              <a:t>Καστοριάδης</a:t>
            </a:r>
            <a:r>
              <a:rPr lang="el-GR" b="1" dirty="0">
                <a:latin typeface="Garamond" pitchFamily="18" charset="0"/>
              </a:rPr>
              <a:t>: </a:t>
            </a:r>
            <a:r>
              <a:rPr lang="el-GR" b="1" i="1" dirty="0">
                <a:latin typeface="Garamond" pitchFamily="18" charset="0"/>
              </a:rPr>
              <a:t>Ακυβέρνητη κοινωνία. Συνεντεύξεις και συζητήσεις 1974-1997</a:t>
            </a:r>
            <a:r>
              <a:rPr lang="el-GR" b="1" dirty="0">
                <a:latin typeface="Garamond" pitchFamily="18" charset="0"/>
              </a:rPr>
              <a:t>, </a:t>
            </a:r>
          </a:p>
          <a:p>
            <a:r>
              <a:rPr lang="el-GR" b="1" dirty="0">
                <a:latin typeface="Garamond" pitchFamily="18" charset="0"/>
              </a:rPr>
              <a:t>  Ευρασία, Αθήνα 2010.</a:t>
            </a:r>
          </a:p>
          <a:p>
            <a:r>
              <a:rPr lang="el-GR" b="1" dirty="0">
                <a:latin typeface="Garamond" pitchFamily="18" charset="0"/>
              </a:rPr>
              <a:t>  Κορνήλιος </a:t>
            </a:r>
            <a:r>
              <a:rPr lang="el-GR" b="1" dirty="0" err="1">
                <a:latin typeface="Garamond" pitchFamily="18" charset="0"/>
              </a:rPr>
              <a:t>Καστοριάδης</a:t>
            </a:r>
            <a:r>
              <a:rPr lang="el-GR" b="1" dirty="0">
                <a:latin typeface="Garamond" pitchFamily="18" charset="0"/>
              </a:rPr>
              <a:t>: </a:t>
            </a:r>
            <a:r>
              <a:rPr lang="el-GR" b="1" i="1" dirty="0">
                <a:latin typeface="Garamond" pitchFamily="18" charset="0"/>
              </a:rPr>
              <a:t>Χώροι του ανθρώπου</a:t>
            </a:r>
            <a:r>
              <a:rPr lang="el-GR" b="1" dirty="0">
                <a:latin typeface="Garamond" pitchFamily="18" charset="0"/>
              </a:rPr>
              <a:t>, Ύψιλον, Αθήνα 1995.</a:t>
            </a:r>
          </a:p>
          <a:p>
            <a:endParaRPr lang="el-GR" b="1" dirty="0">
              <a:latin typeface="Garamond" pitchFamily="18" charset="0"/>
            </a:endParaRPr>
          </a:p>
        </p:txBody>
      </p:sp>
    </p:spTree>
  </p:cSld>
  <p:clrMapOvr>
    <a:masterClrMapping/>
  </p:clrMapOvr>
  <p:transition>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pic>
        <p:nvPicPr>
          <p:cNvPr id="3074" name="Picture 2" descr="C:\Users\user\Desktop\Διδακτορικά\Ζώα\Φωτό για ppt\Derrida et son chat.jp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0" y="0"/>
            <a:ext cx="9601200" cy="6858000"/>
          </a:xfrm>
          <a:prstGeom prst="rect">
            <a:avLst/>
          </a:prstGeom>
          <a:noFill/>
        </p:spPr>
      </p:pic>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sp>
        <p:nvSpPr>
          <p:cNvPr id="8" name="TextBox 7"/>
          <p:cNvSpPr txBox="1"/>
          <p:nvPr/>
        </p:nvSpPr>
        <p:spPr>
          <a:xfrm>
            <a:off x="76200" y="-76200"/>
            <a:ext cx="9767417" cy="6063198"/>
          </a:xfrm>
          <a:prstGeom prst="rect">
            <a:avLst/>
          </a:prstGeom>
          <a:noFill/>
        </p:spPr>
        <p:txBody>
          <a:bodyPr wrap="none" rtlCol="0">
            <a:spAutoFit/>
          </a:bodyPr>
          <a:lstStyle/>
          <a:p>
            <a:r>
              <a:rPr lang="el-GR" sz="2000" b="1" dirty="0">
                <a:solidFill>
                  <a:srgbClr val="FFFF00"/>
                </a:solidFill>
                <a:latin typeface="Garamond" pitchFamily="18" charset="0"/>
              </a:rPr>
              <a:t>«Αυτό που είναι σημαντικό στην </a:t>
            </a:r>
            <a:r>
              <a:rPr lang="el-GR" sz="2000" b="1" dirty="0" err="1">
                <a:solidFill>
                  <a:srgbClr val="FFFF00"/>
                </a:solidFill>
                <a:latin typeface="Garamond" pitchFamily="18" charset="0"/>
              </a:rPr>
              <a:t>ελευσόμενη</a:t>
            </a:r>
            <a:r>
              <a:rPr lang="el-GR" sz="2000" b="1" dirty="0">
                <a:solidFill>
                  <a:srgbClr val="FFFF00"/>
                </a:solidFill>
                <a:latin typeface="Garamond" pitchFamily="18" charset="0"/>
              </a:rPr>
              <a:t>                             δημοκρατία», γράφει, «δεν </a:t>
            </a:r>
          </a:p>
          <a:p>
            <a:r>
              <a:rPr lang="el-GR" sz="2000" b="1" dirty="0">
                <a:solidFill>
                  <a:srgbClr val="FFFF00"/>
                </a:solidFill>
                <a:latin typeface="Garamond" pitchFamily="18" charset="0"/>
              </a:rPr>
              <a:t>είναι η “δημοκρατία”, είναι το “</a:t>
            </a:r>
            <a:r>
              <a:rPr lang="el-GR" sz="2000" b="1" dirty="0" err="1">
                <a:solidFill>
                  <a:srgbClr val="FFFF00"/>
                </a:solidFill>
                <a:latin typeface="Garamond" pitchFamily="18" charset="0"/>
              </a:rPr>
              <a:t>ελευσόμενη</a:t>
            </a:r>
            <a:r>
              <a:rPr lang="el-GR" sz="2000" b="1" dirty="0">
                <a:solidFill>
                  <a:srgbClr val="FFFF00"/>
                </a:solidFill>
                <a:latin typeface="Garamond" pitchFamily="18" charset="0"/>
              </a:rPr>
              <a:t>”.                           Τουτέστιν, μια σκέψη του </a:t>
            </a:r>
          </a:p>
          <a:p>
            <a:r>
              <a:rPr lang="el-GR" sz="2000" b="1" dirty="0">
                <a:solidFill>
                  <a:srgbClr val="FFFF00"/>
                </a:solidFill>
                <a:latin typeface="Garamond" pitchFamily="18" charset="0"/>
              </a:rPr>
              <a:t>συμβάντος, αυτού που έρχεται, είναι ο ανοιχτός                         χώρος για να υπάρχει </a:t>
            </a:r>
          </a:p>
          <a:p>
            <a:r>
              <a:rPr lang="el-GR" sz="2000" b="1" dirty="0">
                <a:solidFill>
                  <a:srgbClr val="FFFF00"/>
                </a:solidFill>
                <a:latin typeface="Garamond" pitchFamily="18" charset="0"/>
              </a:rPr>
              <a:t>συμβάν, για να υπάρχει </a:t>
            </a:r>
            <a:r>
              <a:rPr lang="el-GR" sz="2000" b="1" dirty="0" err="1">
                <a:solidFill>
                  <a:srgbClr val="FFFF00"/>
                </a:solidFill>
                <a:latin typeface="Garamond" pitchFamily="18" charset="0"/>
              </a:rPr>
              <a:t>ελευσόμενο</a:t>
            </a:r>
            <a:r>
              <a:rPr lang="el-GR" sz="2000" b="1" dirty="0">
                <a:solidFill>
                  <a:srgbClr val="FFFF00"/>
                </a:solidFill>
                <a:latin typeface="Garamond" pitchFamily="18" charset="0"/>
              </a:rPr>
              <a:t> και η έλευση                            να είναι η έλευση του </a:t>
            </a:r>
          </a:p>
          <a:p>
            <a:r>
              <a:rPr lang="el-GR" sz="2000" b="1" i="1" dirty="0">
                <a:solidFill>
                  <a:srgbClr val="FFFF00"/>
                </a:solidFill>
                <a:latin typeface="Garamond" pitchFamily="18" charset="0"/>
              </a:rPr>
              <a:t>άλλου</a:t>
            </a:r>
            <a:r>
              <a:rPr lang="el-GR" sz="2000" b="1" dirty="0">
                <a:solidFill>
                  <a:srgbClr val="FFFF00"/>
                </a:solidFill>
                <a:latin typeface="Garamond" pitchFamily="18" charset="0"/>
              </a:rPr>
              <a:t>. Δεν υπάρχει έλευση ούτε συμβάν που να μην </a:t>
            </a:r>
          </a:p>
          <a:p>
            <a:r>
              <a:rPr lang="el-GR" sz="2000" b="1" dirty="0">
                <a:solidFill>
                  <a:srgbClr val="FFFF00"/>
                </a:solidFill>
                <a:latin typeface="Garamond" pitchFamily="18" charset="0"/>
              </a:rPr>
              <a:t>εμπλέκει την έλευση του ετερογενούς, την έλευση </a:t>
            </a:r>
          </a:p>
          <a:p>
            <a:r>
              <a:rPr lang="el-GR" sz="2000" b="1" dirty="0">
                <a:solidFill>
                  <a:srgbClr val="FFFF00"/>
                </a:solidFill>
                <a:latin typeface="Garamond" pitchFamily="18" charset="0"/>
              </a:rPr>
              <a:t>του </a:t>
            </a:r>
            <a:r>
              <a:rPr lang="el-GR" sz="2000" b="1" i="1" dirty="0">
                <a:solidFill>
                  <a:srgbClr val="FFFF00"/>
                </a:solidFill>
                <a:latin typeface="Garamond" pitchFamily="18" charset="0"/>
              </a:rPr>
              <a:t>άλλου</a:t>
            </a:r>
            <a:r>
              <a:rPr lang="el-GR" sz="2000" b="1" dirty="0">
                <a:solidFill>
                  <a:srgbClr val="FFFF00"/>
                </a:solidFill>
                <a:latin typeface="Garamond" pitchFamily="18" charset="0"/>
              </a:rPr>
              <a:t>. “</a:t>
            </a:r>
            <a:r>
              <a:rPr lang="el-GR" sz="2000" b="1" dirty="0" err="1">
                <a:solidFill>
                  <a:srgbClr val="FFFF00"/>
                </a:solidFill>
                <a:latin typeface="Garamond" pitchFamily="18" charset="0"/>
              </a:rPr>
              <a:t>Ελευσόμενο</a:t>
            </a:r>
            <a:r>
              <a:rPr lang="el-GR" sz="2000" b="1" dirty="0">
                <a:solidFill>
                  <a:srgbClr val="FFFF00"/>
                </a:solidFill>
                <a:latin typeface="Garamond" pitchFamily="18" charset="0"/>
              </a:rPr>
              <a:t>” δεν σημαίνει “μέλλον”, </a:t>
            </a:r>
          </a:p>
          <a:p>
            <a:r>
              <a:rPr lang="el-GR" sz="2000" b="1" dirty="0">
                <a:solidFill>
                  <a:srgbClr val="FFFF00"/>
                </a:solidFill>
                <a:latin typeface="Garamond" pitchFamily="18" charset="0"/>
              </a:rPr>
              <a:t>το παροντικό μέλλον, που θα ήταν παρόν και </a:t>
            </a:r>
          </a:p>
          <a:p>
            <a:r>
              <a:rPr lang="el-GR" sz="2000" b="1" dirty="0" err="1">
                <a:solidFill>
                  <a:srgbClr val="FFFF00"/>
                </a:solidFill>
                <a:latin typeface="Garamond" pitchFamily="18" charset="0"/>
              </a:rPr>
              <a:t>παραστάσιμο</a:t>
            </a:r>
            <a:r>
              <a:rPr lang="el-GR" sz="2000" b="1" dirty="0">
                <a:solidFill>
                  <a:srgbClr val="FFFF00"/>
                </a:solidFill>
                <a:latin typeface="Garamond" pitchFamily="18" charset="0"/>
              </a:rPr>
              <a:t> (</a:t>
            </a:r>
            <a:r>
              <a:rPr lang="en-US" sz="2000" b="1" dirty="0">
                <a:solidFill>
                  <a:srgbClr val="FFFF00"/>
                </a:solidFill>
                <a:latin typeface="Garamond" pitchFamily="18" charset="0"/>
              </a:rPr>
              <a:t>pr</a:t>
            </a:r>
            <a:r>
              <a:rPr lang="el-GR" sz="2000" b="1" dirty="0">
                <a:solidFill>
                  <a:srgbClr val="FFFF00"/>
                </a:solidFill>
                <a:latin typeface="Garamond" pitchFamily="18" charset="0"/>
              </a:rPr>
              <a:t>é</a:t>
            </a:r>
            <a:r>
              <a:rPr lang="en-US" sz="2000" b="1" dirty="0">
                <a:solidFill>
                  <a:srgbClr val="FFFF00"/>
                </a:solidFill>
                <a:latin typeface="Garamond" pitchFamily="18" charset="0"/>
              </a:rPr>
              <a:t>sent et pr</a:t>
            </a:r>
            <a:r>
              <a:rPr lang="el-GR" sz="2000" b="1" dirty="0">
                <a:solidFill>
                  <a:srgbClr val="FFFF00"/>
                </a:solidFill>
                <a:latin typeface="Garamond" pitchFamily="18" charset="0"/>
              </a:rPr>
              <a:t>é</a:t>
            </a:r>
            <a:r>
              <a:rPr lang="en-US" sz="2000" b="1" dirty="0" err="1">
                <a:solidFill>
                  <a:srgbClr val="FFFF00"/>
                </a:solidFill>
                <a:latin typeface="Garamond" pitchFamily="18" charset="0"/>
              </a:rPr>
              <a:t>sentable</a:t>
            </a:r>
            <a:r>
              <a:rPr lang="el-GR" sz="2000" b="1" dirty="0">
                <a:solidFill>
                  <a:srgbClr val="FFFF00"/>
                </a:solidFill>
                <a:latin typeface="Garamond" pitchFamily="18" charset="0"/>
              </a:rPr>
              <a:t>) </a:t>
            </a:r>
          </a:p>
          <a:p>
            <a:r>
              <a:rPr lang="el-GR" sz="2000" b="1" dirty="0">
                <a:solidFill>
                  <a:srgbClr val="FFFF00"/>
                </a:solidFill>
                <a:latin typeface="Garamond" pitchFamily="18" charset="0"/>
              </a:rPr>
              <a:t>την επαύριον. Σημαίνει τον ανοιχτό τόπο για </a:t>
            </a:r>
          </a:p>
          <a:p>
            <a:r>
              <a:rPr lang="el-GR" sz="2000" b="1" dirty="0">
                <a:solidFill>
                  <a:srgbClr val="FFFF00"/>
                </a:solidFill>
                <a:latin typeface="Garamond" pitchFamily="18" charset="0"/>
              </a:rPr>
              <a:t>την έλευση του </a:t>
            </a:r>
            <a:r>
              <a:rPr lang="el-GR" sz="2000" b="1" i="1" dirty="0">
                <a:solidFill>
                  <a:srgbClr val="FFFF00"/>
                </a:solidFill>
                <a:latin typeface="Garamond" pitchFamily="18" charset="0"/>
              </a:rPr>
              <a:t>άλλου</a:t>
            </a:r>
            <a:r>
              <a:rPr lang="el-GR" sz="2000" b="1" dirty="0">
                <a:solidFill>
                  <a:srgbClr val="FFFF00"/>
                </a:solidFill>
                <a:latin typeface="Garamond" pitchFamily="18" charset="0"/>
              </a:rPr>
              <a:t> ή των άλλων. </a:t>
            </a:r>
          </a:p>
          <a:p>
            <a:r>
              <a:rPr lang="el-GR" sz="2000" b="1" dirty="0">
                <a:solidFill>
                  <a:srgbClr val="FFFF00"/>
                </a:solidFill>
                <a:latin typeface="Garamond" pitchFamily="18" charset="0"/>
              </a:rPr>
              <a:t>Τα μη δημοκρατικά συστήματα είναι πρωτίστως συστήματα που κλείνουν, που κλείνονται στον </a:t>
            </a:r>
          </a:p>
          <a:p>
            <a:r>
              <a:rPr lang="el-GR" sz="2000" b="1" dirty="0">
                <a:solidFill>
                  <a:srgbClr val="FFFF00"/>
                </a:solidFill>
                <a:latin typeface="Garamond" pitchFamily="18" charset="0"/>
              </a:rPr>
              <a:t>εαυτό τους εν όψει αυτής της έλευσης του άλλου, είναι συστήματα </a:t>
            </a:r>
            <a:r>
              <a:rPr lang="el-GR" sz="2000" b="1" dirty="0" err="1">
                <a:solidFill>
                  <a:srgbClr val="FFFF00"/>
                </a:solidFill>
                <a:latin typeface="Garamond" pitchFamily="18" charset="0"/>
              </a:rPr>
              <a:t>ομογενοποίησης</a:t>
            </a:r>
            <a:r>
              <a:rPr lang="el-GR" sz="2000" b="1" dirty="0">
                <a:solidFill>
                  <a:srgbClr val="FFFF00"/>
                </a:solidFill>
                <a:latin typeface="Garamond" pitchFamily="18" charset="0"/>
              </a:rPr>
              <a:t> και </a:t>
            </a:r>
          </a:p>
          <a:p>
            <a:r>
              <a:rPr lang="el-GR" sz="2000" b="1" dirty="0">
                <a:solidFill>
                  <a:srgbClr val="FFFF00"/>
                </a:solidFill>
                <a:latin typeface="Garamond" pitchFamily="18" charset="0"/>
              </a:rPr>
              <a:t>ολοσχερούς </a:t>
            </a:r>
            <a:r>
              <a:rPr lang="el-GR" sz="2000" b="1" dirty="0" err="1">
                <a:solidFill>
                  <a:srgbClr val="FFFF00"/>
                </a:solidFill>
                <a:latin typeface="Garamond" pitchFamily="18" charset="0"/>
              </a:rPr>
              <a:t>υπολογισιμότητας</a:t>
            </a:r>
            <a:r>
              <a:rPr lang="el-GR" sz="2000" b="1" dirty="0">
                <a:solidFill>
                  <a:srgbClr val="FFFF00"/>
                </a:solidFill>
                <a:latin typeface="Garamond" pitchFamily="18" charset="0"/>
              </a:rPr>
              <a:t>».</a:t>
            </a:r>
          </a:p>
          <a:p>
            <a:endParaRPr lang="el-GR" b="1" dirty="0">
              <a:solidFill>
                <a:srgbClr val="FFFF00"/>
              </a:solidFill>
              <a:latin typeface="Garamond" pitchFamily="18" charset="0"/>
            </a:endParaRPr>
          </a:p>
          <a:p>
            <a:endParaRPr lang="el-GR" b="1" dirty="0">
              <a:solidFill>
                <a:srgbClr val="FFFF00"/>
              </a:solidFill>
              <a:latin typeface="Garamond" pitchFamily="18" charset="0"/>
            </a:endParaRPr>
          </a:p>
          <a:p>
            <a:endParaRPr lang="el-GR" b="1" dirty="0">
              <a:solidFill>
                <a:srgbClr val="FFFF00"/>
              </a:solidFill>
              <a:latin typeface="Garamond" pitchFamily="18" charset="0"/>
            </a:endParaRPr>
          </a:p>
          <a:p>
            <a:endParaRPr lang="el-GR" b="1" dirty="0">
              <a:solidFill>
                <a:srgbClr val="FFFF00"/>
              </a:solidFill>
              <a:latin typeface="Garamond" pitchFamily="18" charset="0"/>
            </a:endParaRPr>
          </a:p>
          <a:p>
            <a:r>
              <a:rPr lang="fr-FR" b="1" dirty="0">
                <a:solidFill>
                  <a:srgbClr val="FFFF00"/>
                </a:solidFill>
                <a:latin typeface="Garamond" pitchFamily="18" charset="0"/>
              </a:rPr>
              <a:t>Jacques Derrida: </a:t>
            </a:r>
            <a:r>
              <a:rPr lang="fr-FR" b="1" i="1" dirty="0">
                <a:solidFill>
                  <a:srgbClr val="FFFF00"/>
                </a:solidFill>
                <a:latin typeface="Garamond" pitchFamily="18" charset="0"/>
              </a:rPr>
              <a:t>Politique et amitié</a:t>
            </a:r>
            <a:r>
              <a:rPr lang="fr-FR" b="1" dirty="0">
                <a:solidFill>
                  <a:srgbClr val="FFFF00"/>
                </a:solidFill>
                <a:latin typeface="Garamond" pitchFamily="18" charset="0"/>
              </a:rPr>
              <a:t>, </a:t>
            </a:r>
            <a:r>
              <a:rPr lang="el-GR" b="1" i="1" dirty="0">
                <a:solidFill>
                  <a:srgbClr val="FFFF00"/>
                </a:solidFill>
                <a:latin typeface="Garamond" pitchFamily="18" charset="0"/>
              </a:rPr>
              <a:t>ό</a:t>
            </a:r>
            <a:r>
              <a:rPr lang="fr-FR" b="1" i="1" dirty="0">
                <a:solidFill>
                  <a:srgbClr val="FFFF00"/>
                </a:solidFill>
                <a:latin typeface="Garamond" pitchFamily="18" charset="0"/>
              </a:rPr>
              <a:t>.</a:t>
            </a:r>
            <a:r>
              <a:rPr lang="el-GR" b="1" i="1" dirty="0">
                <a:solidFill>
                  <a:srgbClr val="FFFF00"/>
                </a:solidFill>
                <a:latin typeface="Garamond" pitchFamily="18" charset="0"/>
              </a:rPr>
              <a:t>π</a:t>
            </a:r>
            <a:r>
              <a:rPr lang="fr-FR" b="1" i="1" dirty="0">
                <a:solidFill>
                  <a:srgbClr val="FFFF00"/>
                </a:solidFill>
                <a:latin typeface="Garamond" pitchFamily="18" charset="0"/>
              </a:rPr>
              <a:t>.</a:t>
            </a:r>
            <a:r>
              <a:rPr lang="fr-FR" b="1" dirty="0">
                <a:solidFill>
                  <a:srgbClr val="FFFF00"/>
                </a:solidFill>
                <a:latin typeface="Garamond" pitchFamily="18" charset="0"/>
              </a:rPr>
              <a:t>, </a:t>
            </a:r>
            <a:r>
              <a:rPr lang="el-GR" b="1" dirty="0" err="1">
                <a:solidFill>
                  <a:srgbClr val="FFFF00"/>
                </a:solidFill>
                <a:latin typeface="Garamond" pitchFamily="18" charset="0"/>
              </a:rPr>
              <a:t>σσ</a:t>
            </a:r>
            <a:r>
              <a:rPr lang="fr-FR" b="1" dirty="0">
                <a:solidFill>
                  <a:srgbClr val="FFFF00"/>
                </a:solidFill>
                <a:latin typeface="Garamond" pitchFamily="18" charset="0"/>
              </a:rPr>
              <a:t>. 90-91.</a:t>
            </a:r>
            <a:endParaRPr lang="el-GR" b="1" dirty="0">
              <a:solidFill>
                <a:srgbClr val="FFFF00"/>
              </a:solidFill>
              <a:latin typeface="Garamond" pitchFamily="18" charset="0"/>
            </a:endParaRPr>
          </a:p>
          <a:p>
            <a:endParaRPr lang="el-GR" b="1" dirty="0">
              <a:solidFill>
                <a:srgbClr val="FFFF00"/>
              </a:solidFill>
              <a:latin typeface="Garamond" pitchFamily="18" charset="0"/>
            </a:endParaRPr>
          </a:p>
        </p:txBody>
      </p:sp>
    </p:spTree>
  </p:cSld>
  <p:clrMapOvr>
    <a:masterClrMapping/>
  </p:clrMapOvr>
  <p:transition>
    <p:wedg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6858000"/>
          </a:xfrm>
          <a:solidFill>
            <a:schemeClr val="tx2">
              <a:lumMod val="5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normAutofit/>
          </a:bodyPr>
          <a:lstStyle/>
          <a:p>
            <a:r>
              <a:rPr lang="el-GR" sz="5400" b="1" dirty="0">
                <a:solidFill>
                  <a:schemeClr val="bg2"/>
                </a:solidFill>
                <a:latin typeface="Garamond" pitchFamily="18" charset="0"/>
              </a:rPr>
              <a:t>Η εμπειρία του </a:t>
            </a:r>
            <a:r>
              <a:rPr lang="el-GR" sz="5400" b="1" i="1" dirty="0">
                <a:solidFill>
                  <a:schemeClr val="bg2"/>
                </a:solidFill>
                <a:latin typeface="Garamond" pitchFamily="18" charset="0"/>
              </a:rPr>
              <a:t>ίσως</a:t>
            </a:r>
            <a:br>
              <a:rPr lang="el-GR" sz="5400" dirty="0">
                <a:solidFill>
                  <a:schemeClr val="bg2"/>
                </a:solidFill>
                <a:latin typeface="Garamond" pitchFamily="18" charset="0"/>
              </a:rPr>
            </a:br>
            <a:br>
              <a:rPr lang="el-GR" dirty="0">
                <a:solidFill>
                  <a:schemeClr val="bg2"/>
                </a:solidFill>
                <a:latin typeface="Garamond" pitchFamily="18" charset="0"/>
              </a:rPr>
            </a:br>
            <a:br>
              <a:rPr lang="el-GR" dirty="0">
                <a:solidFill>
                  <a:schemeClr val="bg2"/>
                </a:solidFill>
                <a:latin typeface="Garamond" pitchFamily="18" charset="0"/>
              </a:rPr>
            </a:br>
            <a:endParaRPr lang="el-GR" dirty="0">
              <a:solidFill>
                <a:schemeClr val="bg2"/>
              </a:solidFill>
              <a:latin typeface="Garamond"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2"/>
                </a:solidFill>
                <a:latin typeface="Garamond" pitchFamily="18" charset="0"/>
              </a:rPr>
            </a:br>
            <a:br>
              <a:rPr lang="en-US" sz="2400" b="1" dirty="0">
                <a:solidFill>
                  <a:schemeClr val="bg2"/>
                </a:solidFill>
                <a:latin typeface="Garamond" pitchFamily="18" charset="0"/>
              </a:rPr>
            </a:br>
            <a:br>
              <a:rPr lang="en-US"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r>
              <a:rPr lang="el-GR" sz="2400" b="1" dirty="0">
                <a:solidFill>
                  <a:schemeClr val="bg2"/>
                </a:solidFill>
                <a:latin typeface="Garamond" pitchFamily="18" charset="0"/>
              </a:rPr>
              <a:t>Σε όλες τις παραπάνω σκέψεις η έννοια του συμβάντος συνυφαίνεται με το άλλο ή τον άλλον: το ανεγγύητο, το </a:t>
            </a:r>
            <a:r>
              <a:rPr lang="el-GR" sz="2400" b="1" dirty="0" err="1">
                <a:solidFill>
                  <a:schemeClr val="bg2"/>
                </a:solidFill>
                <a:latin typeface="Garamond" pitchFamily="18" charset="0"/>
              </a:rPr>
              <a:t>άσκεπτο</a:t>
            </a:r>
            <a:r>
              <a:rPr lang="el-GR" sz="2400" b="1" dirty="0">
                <a:solidFill>
                  <a:schemeClr val="bg2"/>
                </a:solidFill>
                <a:latin typeface="Garamond" pitchFamily="18" charset="0"/>
              </a:rPr>
              <a:t>, το </a:t>
            </a:r>
            <a:r>
              <a:rPr lang="el-GR" sz="2400" b="1" dirty="0" err="1">
                <a:solidFill>
                  <a:schemeClr val="bg2"/>
                </a:solidFill>
                <a:latin typeface="Garamond" pitchFamily="18" charset="0"/>
              </a:rPr>
              <a:t>ελευσόμενο</a:t>
            </a:r>
            <a:r>
              <a:rPr lang="el-GR" sz="2400" b="1" dirty="0">
                <a:solidFill>
                  <a:schemeClr val="bg2"/>
                </a:solidFill>
                <a:latin typeface="Garamond" pitchFamily="18" charset="0"/>
              </a:rPr>
              <a:t>, το ξένο. Το ερώτημα που τίθεται είναι εάν το ζώο, το μη ανθρώπινο ζώο, μπορεί να είναι ο άλλος που φέρει το συμβάν.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Με άλλα λόγια: </a:t>
            </a:r>
            <a:r>
              <a:rPr lang="el-GR" sz="2400" b="1" dirty="0">
                <a:solidFill>
                  <a:srgbClr val="FFC000"/>
                </a:solidFill>
                <a:latin typeface="Garamond" pitchFamily="18" charset="0"/>
              </a:rPr>
              <a:t>είναι διανοητό το ζώο-συμβάν</a:t>
            </a:r>
            <a:r>
              <a:rPr lang="el-GR" sz="2400" b="1" dirty="0">
                <a:solidFill>
                  <a:schemeClr val="bg2"/>
                </a:solidFill>
                <a:latin typeface="Garamond" pitchFamily="18" charset="0"/>
              </a:rPr>
              <a:t>; Το ερώτημα μοιάζει πιο βατό στην περίπτωση του συμβάντος ως φιλοξενίας, καθώς η φιλοξενία σημαίνει τη διέλευση των συνόρων, άρα καλεί να αφήσουμε το άλλο του ανθρώπου που είναι το ζώο να διέλθει τα παραδοσιακά σύνορα που έχουν τεθεί μεταξύ των δύο.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Αλλά γίνεται δυσχερέστερο όταν η διέλευση αυτή δεν είναι μόνο χωρική, με την έννοια ότι αφήνω ένα ζώο να διαβεί το κατώφλι του σπιτιού μου και να εγκατασταθεί σε αυτό, αλλά και </a:t>
            </a:r>
            <a:r>
              <a:rPr lang="el-GR" sz="2400" b="1" dirty="0">
                <a:solidFill>
                  <a:srgbClr val="FFC000"/>
                </a:solidFill>
                <a:latin typeface="Garamond" pitchFamily="18" charset="0"/>
              </a:rPr>
              <a:t>ειδολογική</a:t>
            </a:r>
            <a:r>
              <a:rPr lang="el-GR" sz="2400" b="1" dirty="0">
                <a:solidFill>
                  <a:schemeClr val="bg2"/>
                </a:solidFill>
                <a:latin typeface="Garamond" pitchFamily="18" charset="0"/>
              </a:rPr>
              <a:t>, αφού το αφήνω ή το καλώ να διέλθει τα ανθρώπινα σύνορα των ειδών, χωρίς να ζητώ ταυτόχρονα να αποδείξω ότι το ζώο είναι «σαν τον άνθρωπο», να αφομοιώσω δηλαδή την ετερότητά του στο ανθρώπινο στοιχείο.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endParaRPr lang="el-GR" sz="2400" b="1" dirty="0">
              <a:solidFill>
                <a:schemeClr val="bg2"/>
              </a:solidFill>
              <a:latin typeface="Garamond"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21506" name="Picture 2" descr="Σχετική εικόνα"/>
          <p:cNvPicPr>
            <a:picLocks noChangeAspect="1" noChangeArrowheads="1"/>
          </p:cNvPicPr>
          <p:nvPr/>
        </p:nvPicPr>
        <p:blipFill>
          <a:blip r:embed="rId2" cstate="print"/>
          <a:srcRect/>
          <a:stretch>
            <a:fillRect/>
          </a:stretch>
        </p:blipFill>
        <p:spPr bwMode="auto">
          <a:xfrm>
            <a:off x="0" y="-38100"/>
            <a:ext cx="9154948" cy="6896100"/>
          </a:xfrm>
          <a:prstGeom prst="rect">
            <a:avLst/>
          </a:prstGeom>
          <a:noFill/>
        </p:spPr>
      </p:pic>
      <p:sp>
        <p:nvSpPr>
          <p:cNvPr id="8" name="TextBox 7"/>
          <p:cNvSpPr txBox="1"/>
          <p:nvPr/>
        </p:nvSpPr>
        <p:spPr>
          <a:xfrm>
            <a:off x="0" y="-76200"/>
            <a:ext cx="9389109" cy="2246769"/>
          </a:xfrm>
          <a:prstGeom prst="rect">
            <a:avLst/>
          </a:prstGeom>
          <a:noFill/>
        </p:spPr>
        <p:txBody>
          <a:bodyPr wrap="none" rtlCol="0">
            <a:spAutoFit/>
          </a:bodyPr>
          <a:lstStyle/>
          <a:p>
            <a:r>
              <a:rPr lang="el-GR" sz="2000" b="1" dirty="0">
                <a:solidFill>
                  <a:srgbClr val="FFF9CD"/>
                </a:solidFill>
                <a:latin typeface="Garamond" pitchFamily="18" charset="0"/>
              </a:rPr>
              <a:t>Μπορεί, επομένως, το μη ανθρώπινο ζώο να διέλθει το οντολογικό όριο μεταξύ των ειδών </a:t>
            </a:r>
          </a:p>
          <a:p>
            <a:r>
              <a:rPr lang="el-GR" sz="2000" b="1" dirty="0">
                <a:solidFill>
                  <a:srgbClr val="FFF9CD"/>
                </a:solidFill>
                <a:latin typeface="Garamond" pitchFamily="18" charset="0"/>
              </a:rPr>
              <a:t>και να εμφανιστεί ως συμβάν, όχι απλώς στην ανθρώπινη ζωή, αλλά </a:t>
            </a:r>
            <a:r>
              <a:rPr lang="el-GR" sz="2000" b="1" i="1" dirty="0">
                <a:solidFill>
                  <a:srgbClr val="FFC000"/>
                </a:solidFill>
                <a:latin typeface="Garamond" pitchFamily="18" charset="0"/>
              </a:rPr>
              <a:t>της</a:t>
            </a:r>
            <a:r>
              <a:rPr lang="el-GR" sz="2000" b="1" dirty="0">
                <a:solidFill>
                  <a:srgbClr val="FFF9CD"/>
                </a:solidFill>
                <a:latin typeface="Garamond" pitchFamily="18" charset="0"/>
              </a:rPr>
              <a:t> ανθρώπινης ζωής; </a:t>
            </a:r>
          </a:p>
          <a:p>
            <a:r>
              <a:rPr lang="el-GR" sz="2000" b="1" dirty="0">
                <a:solidFill>
                  <a:srgbClr val="FFF9CD"/>
                </a:solidFill>
                <a:latin typeface="Garamond" pitchFamily="18" charset="0"/>
              </a:rPr>
              <a:t>Μπορεί να επέλθει ως μια εμπειρία του δυνατού ως αδυνάτου; Είναι δυνατή αυτή η </a:t>
            </a:r>
          </a:p>
          <a:p>
            <a:r>
              <a:rPr lang="el-GR" sz="2000" b="1" dirty="0">
                <a:solidFill>
                  <a:srgbClr val="FFF9CD"/>
                </a:solidFill>
                <a:latin typeface="Garamond" pitchFamily="18" charset="0"/>
              </a:rPr>
              <a:t>		          </a:t>
            </a:r>
            <a:r>
              <a:rPr lang="el-GR" sz="2000" b="1" dirty="0">
                <a:solidFill>
                  <a:srgbClr val="FFC000"/>
                </a:solidFill>
                <a:latin typeface="Garamond" pitchFamily="18" charset="0"/>
              </a:rPr>
              <a:t>εμπειρία του </a:t>
            </a:r>
            <a:r>
              <a:rPr lang="el-GR" sz="2000" b="1" i="1" dirty="0">
                <a:solidFill>
                  <a:srgbClr val="FFC000"/>
                </a:solidFill>
                <a:latin typeface="Garamond" pitchFamily="18" charset="0"/>
              </a:rPr>
              <a:t>ίσως</a:t>
            </a:r>
            <a:r>
              <a:rPr lang="el-GR" sz="2000" b="1" dirty="0">
                <a:solidFill>
                  <a:srgbClr val="FFC000"/>
                </a:solidFill>
                <a:latin typeface="Garamond" pitchFamily="18" charset="0"/>
              </a:rPr>
              <a:t> </a:t>
            </a:r>
            <a:r>
              <a:rPr lang="el-GR" sz="2000" b="1" dirty="0">
                <a:solidFill>
                  <a:srgbClr val="FFF9CD"/>
                </a:solidFill>
                <a:latin typeface="Garamond" pitchFamily="18" charset="0"/>
              </a:rPr>
              <a:t>που θα έθετε το ζώο-συμβάν σε μια ιδιάζουσα </a:t>
            </a:r>
          </a:p>
          <a:p>
            <a:r>
              <a:rPr lang="el-GR" sz="2000" b="1" dirty="0">
                <a:solidFill>
                  <a:srgbClr val="FFF9CD"/>
                </a:solidFill>
                <a:latin typeface="Garamond" pitchFamily="18" charset="0"/>
              </a:rPr>
              <a:t>                                         σχέση με την ανθρώπινη συνείδηση;</a:t>
            </a:r>
          </a:p>
          <a:p>
            <a:r>
              <a:rPr lang="en-US" sz="2000" b="1" dirty="0">
                <a:solidFill>
                  <a:srgbClr val="FFF9CD"/>
                </a:solidFill>
                <a:latin typeface="Garamond" pitchFamily="18" charset="0"/>
              </a:rPr>
              <a:t>		</a:t>
            </a:r>
            <a:endParaRPr lang="el-GR" sz="2000" b="1" dirty="0">
              <a:solidFill>
                <a:srgbClr val="FFF9CD"/>
              </a:solidFill>
              <a:latin typeface="Garamond" pitchFamily="18" charset="0"/>
            </a:endParaRPr>
          </a:p>
          <a:p>
            <a:endParaRPr lang="el-GR" sz="2000" b="1" dirty="0">
              <a:solidFill>
                <a:srgbClr val="FFF9CD"/>
              </a:solidFill>
              <a:latin typeface="Garamond" pitchFamily="18" charset="0"/>
            </a:endParaRPr>
          </a:p>
        </p:txBody>
      </p:sp>
      <p:sp>
        <p:nvSpPr>
          <p:cNvPr id="13" name="Rectangle 12"/>
          <p:cNvSpPr/>
          <p:nvPr/>
        </p:nvSpPr>
        <p:spPr>
          <a:xfrm>
            <a:off x="2514600" y="1524000"/>
            <a:ext cx="6629400" cy="5334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a:solidFill>
                  <a:schemeClr val="bg1"/>
                </a:solidFill>
                <a:latin typeface="Garamond" pitchFamily="18" charset="0"/>
              </a:rPr>
              <a:t> «… αυτή η εμπειρία του “ίσως” θα ήταν συνάμα η εμπειρία του δυνατού </a:t>
            </a:r>
            <a:r>
              <a:rPr lang="el-GR" sz="2400" b="1" i="1" dirty="0">
                <a:solidFill>
                  <a:schemeClr val="bg1"/>
                </a:solidFill>
                <a:latin typeface="Garamond" pitchFamily="18" charset="0"/>
              </a:rPr>
              <a:t>και</a:t>
            </a:r>
            <a:r>
              <a:rPr lang="el-GR" sz="2400" b="1" dirty="0">
                <a:solidFill>
                  <a:schemeClr val="bg1"/>
                </a:solidFill>
                <a:latin typeface="Garamond" pitchFamily="18" charset="0"/>
              </a:rPr>
              <a:t> του αδυνάτου, του δυνατού </a:t>
            </a:r>
            <a:r>
              <a:rPr lang="el-GR" sz="2400" b="1" i="1" dirty="0">
                <a:solidFill>
                  <a:schemeClr val="bg1"/>
                </a:solidFill>
                <a:latin typeface="Garamond" pitchFamily="18" charset="0"/>
              </a:rPr>
              <a:t>ως</a:t>
            </a:r>
            <a:r>
              <a:rPr lang="el-GR" sz="2400" b="1" dirty="0">
                <a:solidFill>
                  <a:schemeClr val="bg1"/>
                </a:solidFill>
                <a:latin typeface="Garamond" pitchFamily="18" charset="0"/>
              </a:rPr>
              <a:t> αδυνάτου. Αν συμβαίνει μόνο αυτό που είναι δυνατόν, συνεπώς δυνάμενο να προκαταληφθεί και αναμενόμενο, τότε αυτό δεν κάνει ένα συμβάν. Το συμβάν είναι δυνατόν μόνο εφ’ όσον έρχεται από το αδύνατον. Συμβαίνει ως η έλευση του αδυνάτου, εκεί όπου ένα “ίσως” μας στερεί όλη την ασφάλεια και αφήνει το μέλλον στο μέλλον.  Αυτό το “ίσως” συνδέεται απαραίτητα με ένα “ναι”: ναι, ναι σε (αυτό που) όποιον έρχεται».</a:t>
            </a:r>
          </a:p>
          <a:p>
            <a:endParaRPr lang="el-GR" sz="2400" b="1" dirty="0">
              <a:solidFill>
                <a:schemeClr val="bg1"/>
              </a:solidFill>
              <a:latin typeface="Garamond" pitchFamily="18" charset="0"/>
            </a:endParaRPr>
          </a:p>
          <a:p>
            <a:r>
              <a:rPr lang="fr-FR" sz="2000" b="1" dirty="0">
                <a:solidFill>
                  <a:srgbClr val="FFFF00"/>
                </a:solidFill>
                <a:latin typeface="Garamond" pitchFamily="18" charset="0"/>
              </a:rPr>
              <a:t>Jacques Derrida: «Comme si c’était possible, “</a:t>
            </a:r>
            <a:r>
              <a:rPr lang="fr-FR" sz="2000" b="1" dirty="0" err="1">
                <a:solidFill>
                  <a:srgbClr val="FFFF00"/>
                </a:solidFill>
                <a:latin typeface="Garamond" pitchFamily="18" charset="0"/>
              </a:rPr>
              <a:t>within</a:t>
            </a:r>
            <a:r>
              <a:rPr lang="fr-FR" sz="2000" b="1" dirty="0">
                <a:solidFill>
                  <a:srgbClr val="FFFF00"/>
                </a:solidFill>
                <a:latin typeface="Garamond" pitchFamily="18" charset="0"/>
              </a:rPr>
              <a:t> </a:t>
            </a:r>
            <a:r>
              <a:rPr lang="fr-FR" sz="2000" b="1" dirty="0" err="1">
                <a:solidFill>
                  <a:srgbClr val="FFFF00"/>
                </a:solidFill>
                <a:latin typeface="Garamond" pitchFamily="18" charset="0"/>
              </a:rPr>
              <a:t>such</a:t>
            </a:r>
            <a:r>
              <a:rPr lang="fr-FR" sz="2000" b="1" dirty="0">
                <a:solidFill>
                  <a:srgbClr val="FFFF00"/>
                </a:solidFill>
                <a:latin typeface="Garamond" pitchFamily="18" charset="0"/>
              </a:rPr>
              <a:t> </a:t>
            </a:r>
            <a:r>
              <a:rPr lang="fr-FR" sz="2000" b="1" dirty="0" err="1">
                <a:solidFill>
                  <a:srgbClr val="FFFF00"/>
                </a:solidFill>
                <a:latin typeface="Garamond" pitchFamily="18" charset="0"/>
              </a:rPr>
              <a:t>limits</a:t>
            </a:r>
            <a:r>
              <a:rPr lang="fr-FR" sz="2000" b="1" dirty="0">
                <a:solidFill>
                  <a:srgbClr val="FFFF00"/>
                </a:solidFill>
                <a:latin typeface="Garamond" pitchFamily="18" charset="0"/>
              </a:rPr>
              <a:t>”…», </a:t>
            </a:r>
            <a:r>
              <a:rPr lang="el-GR" sz="2000" b="1" dirty="0">
                <a:solidFill>
                  <a:srgbClr val="FFFF00"/>
                </a:solidFill>
                <a:latin typeface="Garamond" pitchFamily="18" charset="0"/>
              </a:rPr>
              <a:t>ό</a:t>
            </a:r>
            <a:r>
              <a:rPr lang="fr-FR" sz="2000" b="1" dirty="0">
                <a:solidFill>
                  <a:srgbClr val="FFFF00"/>
                </a:solidFill>
                <a:latin typeface="Garamond" pitchFamily="18" charset="0"/>
              </a:rPr>
              <a:t>.</a:t>
            </a:r>
            <a:r>
              <a:rPr lang="el-GR" sz="2000" b="1" dirty="0">
                <a:solidFill>
                  <a:srgbClr val="FFFF00"/>
                </a:solidFill>
                <a:latin typeface="Garamond" pitchFamily="18" charset="0"/>
              </a:rPr>
              <a:t>π</a:t>
            </a:r>
            <a:r>
              <a:rPr lang="fr-FR" sz="2000" b="1" dirty="0">
                <a:solidFill>
                  <a:srgbClr val="FFFF00"/>
                </a:solidFill>
                <a:latin typeface="Garamond" pitchFamily="18" charset="0"/>
              </a:rPr>
              <a:t>., </a:t>
            </a:r>
            <a:r>
              <a:rPr lang="el-GR" sz="2000" b="1" dirty="0">
                <a:solidFill>
                  <a:srgbClr val="FFFF00"/>
                </a:solidFill>
                <a:latin typeface="Garamond" pitchFamily="18" charset="0"/>
              </a:rPr>
              <a:t>σ</a:t>
            </a:r>
            <a:r>
              <a:rPr lang="fr-FR" sz="2000" b="1" dirty="0">
                <a:solidFill>
                  <a:srgbClr val="FFFF00"/>
                </a:solidFill>
                <a:latin typeface="Garamond" pitchFamily="18" charset="0"/>
              </a:rPr>
              <a:t>. 285.</a:t>
            </a:r>
            <a:endParaRPr lang="el-GR" sz="2000" b="1" dirty="0">
              <a:solidFill>
                <a:srgbClr val="FFFF00"/>
              </a:solidFill>
              <a:latin typeface="Garamond" pitchFamily="18" charset="0"/>
            </a:endParaRPr>
          </a:p>
          <a:p>
            <a:pPr algn="ctr"/>
            <a:endParaRPr lang="el-GR" sz="1600" b="1" dirty="0">
              <a:solidFill>
                <a:schemeClr val="bg1"/>
              </a:solidFill>
              <a:latin typeface="Garamond" pitchFamily="18" charset="0"/>
            </a:endParaRPr>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rmAutofit fontScale="90000"/>
          </a:bodyPr>
          <a:lstStyle/>
          <a:p>
            <a:r>
              <a:rPr lang="el-GR" sz="3100" b="1" dirty="0">
                <a:solidFill>
                  <a:schemeClr val="bg2"/>
                </a:solidFill>
                <a:latin typeface="Garamond" pitchFamily="18" charset="0"/>
              </a:rPr>
              <a:t>Για τον </a:t>
            </a:r>
            <a:r>
              <a:rPr lang="en-US" sz="3100" b="1" dirty="0">
                <a:solidFill>
                  <a:schemeClr val="bg2"/>
                </a:solidFill>
                <a:latin typeface="Garamond" pitchFamily="18" charset="0"/>
              </a:rPr>
              <a:t>Derrida</a:t>
            </a:r>
            <a:r>
              <a:rPr lang="el-GR" sz="3100" b="1" dirty="0">
                <a:solidFill>
                  <a:schemeClr val="bg2"/>
                </a:solidFill>
                <a:latin typeface="Garamond" pitchFamily="18" charset="0"/>
              </a:rPr>
              <a:t> το συμβάν, το γνήσιο συμβάν, δεν είναι αυτό που απλώς λαμβάνει χώρα σε έναν συγκεκριμένο χώρο και χρόνο, ένα περιστατικό που συμβαίνει μαζί ή παράλληλα με τα μικρογεγονότα της καθημερινής ζωής. Το γνήσιο συμβάν ενέχει πάντα ως συστατικό του μια κάποια </a:t>
            </a:r>
            <a:r>
              <a:rPr lang="el-GR" sz="3100" b="1" dirty="0">
                <a:solidFill>
                  <a:srgbClr val="FFC000"/>
                </a:solidFill>
                <a:latin typeface="Garamond" pitchFamily="18" charset="0"/>
              </a:rPr>
              <a:t>αδυνατότητα</a:t>
            </a:r>
            <a:r>
              <a:rPr lang="el-GR" sz="3100" b="1" dirty="0">
                <a:solidFill>
                  <a:schemeClr val="bg2"/>
                </a:solidFill>
                <a:latin typeface="Garamond" pitchFamily="18" charset="0"/>
              </a:rPr>
              <a:t>. </a:t>
            </a:r>
            <a:br>
              <a:rPr lang="el-GR" sz="3100" b="1" dirty="0">
                <a:solidFill>
                  <a:schemeClr val="bg2"/>
                </a:solidFill>
                <a:latin typeface="Garamond" pitchFamily="18" charset="0"/>
              </a:rPr>
            </a:br>
            <a:r>
              <a:rPr lang="el-GR" sz="3100" b="1" dirty="0">
                <a:solidFill>
                  <a:schemeClr val="bg2"/>
                </a:solidFill>
                <a:latin typeface="Garamond" pitchFamily="18" charset="0"/>
              </a:rPr>
              <a:t> </a:t>
            </a:r>
            <a:br>
              <a:rPr lang="el-GR" sz="3100" b="1" dirty="0">
                <a:solidFill>
                  <a:schemeClr val="bg2"/>
                </a:solidFill>
                <a:latin typeface="Garamond" pitchFamily="18" charset="0"/>
              </a:rPr>
            </a:br>
            <a:r>
              <a:rPr lang="el-GR" sz="3100" b="1" dirty="0">
                <a:solidFill>
                  <a:srgbClr val="FFFF00"/>
                </a:solidFill>
                <a:latin typeface="Garamond" pitchFamily="18" charset="0"/>
              </a:rPr>
              <a:t>«Αυτή η εμπειρία του αδυνάτου καθορίζει τη </a:t>
            </a:r>
            <a:r>
              <a:rPr lang="el-GR" sz="3100" b="1" dirty="0" err="1">
                <a:solidFill>
                  <a:srgbClr val="FFFF00"/>
                </a:solidFill>
                <a:latin typeface="Garamond" pitchFamily="18" charset="0"/>
              </a:rPr>
              <a:t>συμβαντικότητα</a:t>
            </a:r>
            <a:r>
              <a:rPr lang="el-GR" sz="3100" b="1" dirty="0">
                <a:solidFill>
                  <a:srgbClr val="FFFF00"/>
                </a:solidFill>
                <a:latin typeface="Garamond" pitchFamily="18" charset="0"/>
              </a:rPr>
              <a:t> του συμβάντος. Αυτό που συμβαίνει (</a:t>
            </a:r>
            <a:r>
              <a:rPr lang="en-US" sz="3100" b="1" dirty="0">
                <a:solidFill>
                  <a:srgbClr val="FFFF00"/>
                </a:solidFill>
                <a:latin typeface="Garamond" pitchFamily="18" charset="0"/>
              </a:rPr>
              <a:t>arrive</a:t>
            </a:r>
            <a:r>
              <a:rPr lang="el-GR" sz="3100" b="1" dirty="0">
                <a:solidFill>
                  <a:srgbClr val="FFFF00"/>
                </a:solidFill>
                <a:latin typeface="Garamond" pitchFamily="18" charset="0"/>
              </a:rPr>
              <a:t>), όπως το συμβάν, πρέπει να συμβαίνει μόνο εκεί που είναι αδύνατον. Αν είναι δυνατόν, αν είναι προβλέψιμο, τότε δεν συμβαίνει».</a:t>
            </a:r>
            <a:br>
              <a:rPr lang="el-GR" sz="3100" b="1" dirty="0">
                <a:solidFill>
                  <a:schemeClr val="bg2"/>
                </a:solidFill>
                <a:latin typeface="Garamond" pitchFamily="18" charset="0"/>
              </a:rPr>
            </a:br>
            <a:br>
              <a:rPr lang="el-GR" b="1" dirty="0">
                <a:solidFill>
                  <a:schemeClr val="bg2"/>
                </a:solidFill>
                <a:latin typeface="Garamond" pitchFamily="18" charset="0"/>
              </a:rPr>
            </a:br>
            <a:r>
              <a:rPr lang="fr-FR" sz="2000" b="1" dirty="0">
                <a:solidFill>
                  <a:schemeClr val="bg2"/>
                </a:solidFill>
                <a:latin typeface="Garamond" pitchFamily="18" charset="0"/>
              </a:rPr>
              <a:t>Jacques Derrida: «Une certaine possibilité de dire de l’événement», </a:t>
            </a:r>
            <a:r>
              <a:rPr lang="el-GR" sz="2000" b="1" dirty="0">
                <a:solidFill>
                  <a:schemeClr val="bg2"/>
                </a:solidFill>
                <a:latin typeface="Garamond" pitchFamily="18" charset="0"/>
              </a:rPr>
              <a:t>στο</a:t>
            </a:r>
            <a:r>
              <a:rPr lang="fr-FR" sz="2000" b="1" dirty="0">
                <a:solidFill>
                  <a:schemeClr val="bg2"/>
                </a:solidFill>
                <a:latin typeface="Garamond" pitchFamily="18" charset="0"/>
              </a:rPr>
              <a:t> Gad </a:t>
            </a:r>
            <a:r>
              <a:rPr lang="fr-FR" sz="2000" b="1" dirty="0" err="1">
                <a:solidFill>
                  <a:schemeClr val="bg2"/>
                </a:solidFill>
                <a:latin typeface="Garamond" pitchFamily="18" charset="0"/>
              </a:rPr>
              <a:t>Soussana</a:t>
            </a:r>
            <a:r>
              <a:rPr lang="fr-FR" sz="2000" b="1" dirty="0">
                <a:solidFill>
                  <a:schemeClr val="bg2"/>
                </a:solidFill>
                <a:latin typeface="Garamond" pitchFamily="18" charset="0"/>
              </a:rPr>
              <a:t>-Jacques Derrida-Alexis </a:t>
            </a:r>
            <a:r>
              <a:rPr lang="fr-FR" sz="2000" b="1" dirty="0" err="1">
                <a:solidFill>
                  <a:schemeClr val="bg2"/>
                </a:solidFill>
                <a:latin typeface="Garamond" pitchFamily="18" charset="0"/>
              </a:rPr>
              <a:t>Nouss</a:t>
            </a:r>
            <a:r>
              <a:rPr lang="fr-FR" sz="2000" b="1" dirty="0">
                <a:solidFill>
                  <a:schemeClr val="bg2"/>
                </a:solidFill>
                <a:latin typeface="Garamond" pitchFamily="18" charset="0"/>
              </a:rPr>
              <a:t>: </a:t>
            </a:r>
            <a:r>
              <a:rPr lang="fr-FR" sz="2000" b="1" i="1" dirty="0">
                <a:solidFill>
                  <a:schemeClr val="bg2"/>
                </a:solidFill>
                <a:latin typeface="Garamond" pitchFamily="18" charset="0"/>
              </a:rPr>
              <a:t>Dire l’événement, est-ce possible?</a:t>
            </a:r>
            <a:r>
              <a:rPr lang="fr-FR" sz="2000" b="1" dirty="0">
                <a:solidFill>
                  <a:schemeClr val="bg2"/>
                </a:solidFill>
                <a:latin typeface="Garamond" pitchFamily="18" charset="0"/>
              </a:rPr>
              <a:t>, L’Harmattan, Paris 2001, (</a:t>
            </a:r>
            <a:r>
              <a:rPr lang="el-GR" sz="2000" b="1" dirty="0" err="1">
                <a:solidFill>
                  <a:schemeClr val="bg2"/>
                </a:solidFill>
                <a:latin typeface="Garamond" pitchFamily="18" charset="0"/>
              </a:rPr>
              <a:t>σσ</a:t>
            </a:r>
            <a:r>
              <a:rPr lang="fr-FR" sz="2000" b="1" dirty="0">
                <a:solidFill>
                  <a:schemeClr val="bg2"/>
                </a:solidFill>
                <a:latin typeface="Garamond" pitchFamily="18" charset="0"/>
              </a:rPr>
              <a:t>. 72-112), </a:t>
            </a:r>
            <a:r>
              <a:rPr lang="el-GR" sz="2000" b="1" dirty="0">
                <a:solidFill>
                  <a:schemeClr val="bg2"/>
                </a:solidFill>
                <a:latin typeface="Garamond" pitchFamily="18" charset="0"/>
              </a:rPr>
              <a:t>σ</a:t>
            </a:r>
            <a:r>
              <a:rPr lang="fr-FR" sz="2000" b="1" dirty="0">
                <a:solidFill>
                  <a:schemeClr val="bg2"/>
                </a:solidFill>
                <a:latin typeface="Garamond" pitchFamily="18" charset="0"/>
              </a:rPr>
              <a:t>. 96. </a:t>
            </a:r>
            <a:r>
              <a:rPr lang="el-GR" sz="2000" b="1" dirty="0">
                <a:solidFill>
                  <a:schemeClr val="bg2"/>
                </a:solidFill>
                <a:latin typeface="Garamond" pitchFamily="18" charset="0"/>
              </a:rPr>
              <a:t> </a:t>
            </a:r>
            <a:br>
              <a:rPr lang="el-GR" sz="2000" b="1" dirty="0">
                <a:solidFill>
                  <a:schemeClr val="bg2"/>
                </a:solidFill>
                <a:latin typeface="Garamond" pitchFamily="18" charset="0"/>
              </a:rPr>
            </a:br>
            <a:endParaRPr lang="el-GR" sz="2000" b="1" dirty="0">
              <a:solidFill>
                <a:schemeClr val="bg2"/>
              </a:solidFill>
              <a:latin typeface="Garamond"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b="1" dirty="0">
              <a:solidFill>
                <a:schemeClr val="bg1"/>
              </a:solidFill>
              <a:latin typeface="Garamond" pitchFamily="18" charset="0"/>
            </a:endParaRPr>
          </a:p>
        </p:txBody>
      </p:sp>
      <p:sp>
        <p:nvSpPr>
          <p:cNvPr id="10" name="Subtitle 9"/>
          <p:cNvSpPr>
            <a:spLocks noGrp="1"/>
          </p:cNvSpPr>
          <p:nvPr>
            <p:ph type="subTitle" idx="1"/>
          </p:nvPr>
        </p:nvSpPr>
        <p:spPr/>
        <p:txBody>
          <a:bodyPr/>
          <a:lstStyle/>
          <a:p>
            <a:endParaRPr lang="el-GR" b="1">
              <a:solidFill>
                <a:schemeClr val="bg1"/>
              </a:solidFill>
              <a:latin typeface="Garamond" pitchFamily="18" charset="0"/>
            </a:endParaRP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latin typeface="Garamond" pitchFamily="18" charset="0"/>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chemeClr val="bg1"/>
              </a:solidFill>
              <a:latin typeface="Garamond" pitchFamily="18" charset="0"/>
            </a:endParaRPr>
          </a:p>
          <a:p>
            <a:r>
              <a:rPr lang="fr-FR" sz="2000" b="1" dirty="0">
                <a:solidFill>
                  <a:schemeClr val="bg1"/>
                </a:solidFill>
                <a:latin typeface="Garamond" pitchFamily="18" charset="0"/>
              </a:rPr>
              <a:t> </a:t>
            </a:r>
            <a:endParaRPr lang="en-US" sz="2000" b="1" dirty="0">
              <a:solidFill>
                <a:schemeClr val="bg1"/>
              </a:solidFill>
              <a:latin typeface="Garamond" pitchFamily="18" charset="0"/>
            </a:endParaRPr>
          </a:p>
        </p:txBody>
      </p:sp>
      <p:pic>
        <p:nvPicPr>
          <p:cNvPr id="21506" name="Picture 2" descr="Σχετική εικόνα"/>
          <p:cNvPicPr>
            <a:picLocks noChangeAspect="1" noChangeArrowheads="1"/>
          </p:cNvPicPr>
          <p:nvPr/>
        </p:nvPicPr>
        <p:blipFill>
          <a:blip r:embed="rId2" cstate="print"/>
          <a:srcRect/>
          <a:stretch>
            <a:fillRect/>
          </a:stretch>
        </p:blipFill>
        <p:spPr bwMode="auto">
          <a:xfrm>
            <a:off x="0" y="-76200"/>
            <a:ext cx="9154948" cy="6896100"/>
          </a:xfrm>
          <a:prstGeom prst="rect">
            <a:avLst/>
          </a:prstGeom>
          <a:noFill/>
        </p:spPr>
      </p:pic>
      <p:sp>
        <p:nvSpPr>
          <p:cNvPr id="8" name="TextBox 7"/>
          <p:cNvSpPr txBox="1"/>
          <p:nvPr/>
        </p:nvSpPr>
        <p:spPr>
          <a:xfrm>
            <a:off x="0" y="-76200"/>
            <a:ext cx="9417963" cy="1015663"/>
          </a:xfrm>
          <a:prstGeom prst="rect">
            <a:avLst/>
          </a:prstGeom>
          <a:noFill/>
        </p:spPr>
        <p:txBody>
          <a:bodyPr wrap="none" rtlCol="0">
            <a:spAutoFit/>
          </a:bodyPr>
          <a:lstStyle/>
          <a:p>
            <a:r>
              <a:rPr lang="el-GR" sz="2000" b="1" dirty="0">
                <a:solidFill>
                  <a:srgbClr val="FFF9CD"/>
                </a:solidFill>
                <a:latin typeface="Garamond" pitchFamily="18" charset="0"/>
              </a:rPr>
              <a:t>Η εμπειρία του </a:t>
            </a:r>
            <a:r>
              <a:rPr lang="el-GR" sz="2000" b="1" i="1" dirty="0">
                <a:solidFill>
                  <a:srgbClr val="FFF9CD"/>
                </a:solidFill>
                <a:latin typeface="Garamond" pitchFamily="18" charset="0"/>
              </a:rPr>
              <a:t>ίσως</a:t>
            </a:r>
            <a:r>
              <a:rPr lang="el-GR" sz="2000" b="1" dirty="0">
                <a:solidFill>
                  <a:srgbClr val="FFF9CD"/>
                </a:solidFill>
                <a:latin typeface="Garamond" pitchFamily="18" charset="0"/>
              </a:rPr>
              <a:t> μοιάζει να αντλεί από το μέλλον την ελάχιστη δυνατή κατάφαση για </a:t>
            </a:r>
          </a:p>
          <a:p>
            <a:r>
              <a:rPr lang="el-GR" sz="2000" b="1" dirty="0">
                <a:solidFill>
                  <a:srgbClr val="FFF9CD"/>
                </a:solidFill>
                <a:latin typeface="Garamond" pitchFamily="18" charset="0"/>
              </a:rPr>
              <a:t>το παρόν, χωρίς να του προσφέρει όμως καμία ασφάλεια και καμία βεβαιότητα. </a:t>
            </a:r>
            <a:r>
              <a:rPr lang="en-US" sz="2000" b="1" dirty="0">
                <a:solidFill>
                  <a:srgbClr val="FFF9CD"/>
                </a:solidFill>
                <a:latin typeface="Garamond" pitchFamily="18" charset="0"/>
              </a:rPr>
              <a:t>		</a:t>
            </a:r>
            <a:endParaRPr lang="el-GR" sz="2000" b="1" dirty="0">
              <a:solidFill>
                <a:srgbClr val="FFF9CD"/>
              </a:solidFill>
              <a:latin typeface="Garamond" pitchFamily="18" charset="0"/>
            </a:endParaRPr>
          </a:p>
          <a:p>
            <a:endParaRPr lang="el-GR" sz="2000" b="1" dirty="0">
              <a:solidFill>
                <a:srgbClr val="FFF9CD"/>
              </a:solidFill>
              <a:latin typeface="Garamond" pitchFamily="18" charset="0"/>
            </a:endParaRPr>
          </a:p>
        </p:txBody>
      </p:sp>
      <p:sp>
        <p:nvSpPr>
          <p:cNvPr id="13" name="Rectangle 12"/>
          <p:cNvSpPr/>
          <p:nvPr/>
        </p:nvSpPr>
        <p:spPr>
          <a:xfrm>
            <a:off x="2514600" y="990600"/>
            <a:ext cx="6629400" cy="5867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400" b="1" dirty="0">
                <a:latin typeface="Garamond" pitchFamily="18" charset="0"/>
              </a:rPr>
              <a:t>«Τι θα ήταν ένα μέλλον εάν η απόφαση είναι </a:t>
            </a:r>
            <a:r>
              <a:rPr lang="el-GR" sz="2400" b="1" dirty="0" err="1">
                <a:latin typeface="Garamond" pitchFamily="18" charset="0"/>
              </a:rPr>
              <a:t>προγραμματίσιμη</a:t>
            </a:r>
            <a:r>
              <a:rPr lang="el-GR" sz="2400" b="1" dirty="0">
                <a:latin typeface="Garamond" pitchFamily="18" charset="0"/>
              </a:rPr>
              <a:t>, εάν η </a:t>
            </a:r>
            <a:r>
              <a:rPr lang="el-GR" sz="2400" b="1" dirty="0" err="1">
                <a:latin typeface="Garamond" pitchFamily="18" charset="0"/>
              </a:rPr>
              <a:t>τυχαιότητα</a:t>
            </a:r>
            <a:r>
              <a:rPr lang="el-GR" sz="2400" b="1" dirty="0">
                <a:latin typeface="Garamond" pitchFamily="18" charset="0"/>
              </a:rPr>
              <a:t>, εάν η αβεβαιότητα, εάν η ασταθής βεβαιότητα, η επισφάλεια του «ίσως» δεν μετεωριζόταν από τη διάνοιξη εκείνου που έρχεται, κατ’ ευθείαν από το συμβάν, στο συμβάν και με ανοικτή καρδιά;»</a:t>
            </a:r>
          </a:p>
          <a:p>
            <a:endParaRPr lang="el-GR" sz="2400" b="1" dirty="0">
              <a:latin typeface="Garamond" pitchFamily="18" charset="0"/>
            </a:endParaRPr>
          </a:p>
          <a:p>
            <a:endParaRPr lang="el-GR" sz="2400" b="1" dirty="0">
              <a:latin typeface="Garamond" pitchFamily="18" charset="0"/>
            </a:endParaRPr>
          </a:p>
          <a:p>
            <a:r>
              <a:rPr lang="fr-FR" sz="2000" b="1" dirty="0">
                <a:solidFill>
                  <a:srgbClr val="FFFF00"/>
                </a:solidFill>
                <a:latin typeface="Garamond" pitchFamily="18" charset="0"/>
              </a:rPr>
              <a:t>Jacques Derrida: </a:t>
            </a:r>
            <a:r>
              <a:rPr lang="fr-FR" sz="2000" b="1" i="1" dirty="0">
                <a:solidFill>
                  <a:srgbClr val="FFFF00"/>
                </a:solidFill>
                <a:latin typeface="Garamond" pitchFamily="18" charset="0"/>
              </a:rPr>
              <a:t>Politiques de l’amitié </a:t>
            </a:r>
            <a:r>
              <a:rPr lang="fr-FR" sz="2000" b="1" dirty="0">
                <a:solidFill>
                  <a:srgbClr val="FFFF00"/>
                </a:solidFill>
                <a:latin typeface="Garamond" pitchFamily="18" charset="0"/>
              </a:rPr>
              <a:t>suivi de</a:t>
            </a:r>
            <a:r>
              <a:rPr lang="fr-FR" sz="2000" b="1" i="1" dirty="0">
                <a:solidFill>
                  <a:srgbClr val="FFFF00"/>
                </a:solidFill>
                <a:latin typeface="Garamond" pitchFamily="18" charset="0"/>
              </a:rPr>
              <a:t> L’oreille de Heidegger</a:t>
            </a:r>
            <a:r>
              <a:rPr lang="fr-FR" sz="2000" b="1" dirty="0">
                <a:solidFill>
                  <a:srgbClr val="FFFF00"/>
                </a:solidFill>
                <a:latin typeface="Garamond" pitchFamily="18" charset="0"/>
              </a:rPr>
              <a:t>, </a:t>
            </a:r>
            <a:r>
              <a:rPr lang="fr-FR" sz="2000" b="1" dirty="0" err="1">
                <a:solidFill>
                  <a:srgbClr val="FFFF00"/>
                </a:solidFill>
                <a:latin typeface="Garamond" pitchFamily="18" charset="0"/>
              </a:rPr>
              <a:t>Galillée</a:t>
            </a:r>
            <a:r>
              <a:rPr lang="fr-FR" sz="2000" b="1" dirty="0">
                <a:solidFill>
                  <a:srgbClr val="FFFF00"/>
                </a:solidFill>
                <a:latin typeface="Garamond" pitchFamily="18" charset="0"/>
              </a:rPr>
              <a:t>, Paris 1994, </a:t>
            </a:r>
            <a:r>
              <a:rPr lang="el-GR" sz="2000" b="1" dirty="0" err="1">
                <a:solidFill>
                  <a:srgbClr val="FFFF00"/>
                </a:solidFill>
                <a:latin typeface="Garamond" pitchFamily="18" charset="0"/>
              </a:rPr>
              <a:t>σσ</a:t>
            </a:r>
            <a:r>
              <a:rPr lang="fr-FR" sz="2000" b="1" dirty="0">
                <a:solidFill>
                  <a:srgbClr val="FFFF00"/>
                </a:solidFill>
                <a:latin typeface="Garamond" pitchFamily="18" charset="0"/>
              </a:rPr>
              <a:t>. 46-47. </a:t>
            </a:r>
            <a:endParaRPr lang="el-GR" sz="2000" b="1" dirty="0">
              <a:solidFill>
                <a:srgbClr val="FFFF00"/>
              </a:solidFill>
              <a:latin typeface="Garamond" pitchFamily="18" charset="0"/>
            </a:endParaRPr>
          </a:p>
        </p:txBody>
      </p:sp>
    </p:spTree>
  </p:cSld>
  <p:clrMapOvr>
    <a:masterClrMapping/>
  </p:clrMapOvr>
  <p:transition>
    <p:wedg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b="1" dirty="0">
              <a:solidFill>
                <a:schemeClr val="bg1"/>
              </a:solidFill>
              <a:latin typeface="Garamond" pitchFamily="18" charset="0"/>
            </a:endParaRPr>
          </a:p>
        </p:txBody>
      </p:sp>
      <p:sp>
        <p:nvSpPr>
          <p:cNvPr id="10" name="Subtitle 9"/>
          <p:cNvSpPr>
            <a:spLocks noGrp="1"/>
          </p:cNvSpPr>
          <p:nvPr>
            <p:ph type="subTitle" idx="1"/>
          </p:nvPr>
        </p:nvSpPr>
        <p:spPr/>
        <p:txBody>
          <a:bodyPr/>
          <a:lstStyle/>
          <a:p>
            <a:endParaRPr lang="el-GR" b="1">
              <a:solidFill>
                <a:schemeClr val="bg1"/>
              </a:solidFill>
              <a:latin typeface="Garamond" pitchFamily="18" charset="0"/>
            </a:endParaRP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latin typeface="Garamond" pitchFamily="18" charset="0"/>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chemeClr val="bg1"/>
              </a:solidFill>
              <a:latin typeface="Garamond" pitchFamily="18" charset="0"/>
            </a:endParaRPr>
          </a:p>
          <a:p>
            <a:r>
              <a:rPr lang="fr-FR" sz="2000" b="1" dirty="0">
                <a:solidFill>
                  <a:schemeClr val="bg1"/>
                </a:solidFill>
                <a:latin typeface="Garamond" pitchFamily="18" charset="0"/>
              </a:rPr>
              <a:t> </a:t>
            </a:r>
            <a:endParaRPr lang="en-US" sz="2000" b="1" dirty="0">
              <a:solidFill>
                <a:schemeClr val="bg1"/>
              </a:solidFill>
              <a:latin typeface="Garamond" pitchFamily="18" charset="0"/>
            </a:endParaRPr>
          </a:p>
        </p:txBody>
      </p:sp>
      <p:pic>
        <p:nvPicPr>
          <p:cNvPr id="21506" name="Picture 2" descr="Σχετική εικόνα"/>
          <p:cNvPicPr>
            <a:picLocks noChangeAspect="1" noChangeArrowheads="1"/>
          </p:cNvPicPr>
          <p:nvPr/>
        </p:nvPicPr>
        <p:blipFill>
          <a:blip r:embed="rId2" cstate="print"/>
          <a:srcRect/>
          <a:stretch>
            <a:fillRect/>
          </a:stretch>
        </p:blipFill>
        <p:spPr bwMode="auto">
          <a:xfrm>
            <a:off x="0" y="-76200"/>
            <a:ext cx="9154948" cy="6896100"/>
          </a:xfrm>
          <a:prstGeom prst="rect">
            <a:avLst/>
          </a:prstGeom>
          <a:noFill/>
        </p:spPr>
      </p:pic>
      <p:sp>
        <p:nvSpPr>
          <p:cNvPr id="8" name="TextBox 7"/>
          <p:cNvSpPr txBox="1"/>
          <p:nvPr/>
        </p:nvSpPr>
        <p:spPr>
          <a:xfrm>
            <a:off x="0" y="-76200"/>
            <a:ext cx="9167894" cy="1938992"/>
          </a:xfrm>
          <a:prstGeom prst="rect">
            <a:avLst/>
          </a:prstGeom>
          <a:noFill/>
        </p:spPr>
        <p:txBody>
          <a:bodyPr wrap="square" rtlCol="0">
            <a:spAutoFit/>
          </a:bodyPr>
          <a:lstStyle/>
          <a:p>
            <a:r>
              <a:rPr lang="el-GR" sz="2000" b="1" dirty="0">
                <a:solidFill>
                  <a:srgbClr val="FFF9CD"/>
                </a:solidFill>
                <a:latin typeface="Garamond" pitchFamily="18" charset="0"/>
              </a:rPr>
              <a:t>Η εμπειρία του </a:t>
            </a:r>
            <a:r>
              <a:rPr lang="el-GR" sz="2000" b="1" i="1" dirty="0">
                <a:solidFill>
                  <a:srgbClr val="FFF9CD"/>
                </a:solidFill>
                <a:latin typeface="Garamond" pitchFamily="18" charset="0"/>
              </a:rPr>
              <a:t>ίσως</a:t>
            </a:r>
            <a:r>
              <a:rPr lang="el-GR" sz="2000" b="1" dirty="0">
                <a:solidFill>
                  <a:srgbClr val="FFF9CD"/>
                </a:solidFill>
                <a:latin typeface="Garamond" pitchFamily="18" charset="0"/>
              </a:rPr>
              <a:t> είναι η εμπειρία του αβέβαιου στη βάση ενός </a:t>
            </a:r>
            <a:r>
              <a:rPr lang="el-GR" sz="2000" b="1" dirty="0">
                <a:solidFill>
                  <a:srgbClr val="FFC000"/>
                </a:solidFill>
                <a:latin typeface="Garamond" pitchFamily="18" charset="0"/>
              </a:rPr>
              <a:t>ίχνους του μέλλοντος</a:t>
            </a:r>
            <a:r>
              <a:rPr lang="el-GR" sz="2000" b="1" dirty="0">
                <a:solidFill>
                  <a:srgbClr val="FFF9CD"/>
                </a:solidFill>
                <a:latin typeface="Garamond" pitchFamily="18" charset="0"/>
              </a:rPr>
              <a:t>. </a:t>
            </a:r>
          </a:p>
          <a:p>
            <a:r>
              <a:rPr lang="el-GR" sz="2000" b="1" dirty="0">
                <a:solidFill>
                  <a:srgbClr val="FFF9CD"/>
                </a:solidFill>
                <a:latin typeface="Garamond" pitchFamily="18" charset="0"/>
              </a:rPr>
              <a:t>Το μέλλον δεν ανήκει στο παρόν παρά ως ένα ίχνος του αβέβαιου και του επισφαλούς. </a:t>
            </a:r>
          </a:p>
          <a:p>
            <a:r>
              <a:rPr lang="el-GR" sz="2000" b="1" dirty="0">
                <a:solidFill>
                  <a:srgbClr val="FFF9CD"/>
                </a:solidFill>
                <a:latin typeface="Garamond" pitchFamily="18" charset="0"/>
              </a:rPr>
              <a:t>Αυτό το ίσως μας λέει: «</a:t>
            </a:r>
            <a:r>
              <a:rPr lang="el-GR" sz="2000" b="1" i="1" dirty="0">
                <a:solidFill>
                  <a:srgbClr val="FFF9CD"/>
                </a:solidFill>
                <a:latin typeface="Garamond" pitchFamily="18" charset="0"/>
              </a:rPr>
              <a:t>ίσως</a:t>
            </a:r>
            <a:r>
              <a:rPr lang="el-GR" sz="2000" b="1" dirty="0">
                <a:solidFill>
                  <a:srgbClr val="FFF9CD"/>
                </a:solidFill>
                <a:latin typeface="Garamond" pitchFamily="18" charset="0"/>
              </a:rPr>
              <a:t> υπάρξει κάποτε αστραπιαία μια κλασματική </a:t>
            </a:r>
            <a:r>
              <a:rPr lang="el-GR" sz="2000" b="1" dirty="0" err="1">
                <a:solidFill>
                  <a:srgbClr val="FFF9CD"/>
                </a:solidFill>
                <a:latin typeface="Garamond" pitchFamily="18" charset="0"/>
              </a:rPr>
              <a:t>χρονικότητα</a:t>
            </a:r>
            <a:r>
              <a:rPr lang="el-GR" sz="2000" b="1" dirty="0">
                <a:solidFill>
                  <a:srgbClr val="FFF9CD"/>
                </a:solidFill>
                <a:latin typeface="Garamond" pitchFamily="18" charset="0"/>
              </a:rPr>
              <a:t>, </a:t>
            </a:r>
          </a:p>
          <a:p>
            <a:r>
              <a:rPr lang="el-GR" sz="2000" b="1" dirty="0">
                <a:solidFill>
                  <a:srgbClr val="FFF9CD"/>
                </a:solidFill>
                <a:latin typeface="Garamond" pitchFamily="18" charset="0"/>
              </a:rPr>
              <a:t>			οπότε και θα επέλθει το συμβάν. Αλλά αυτό είναι αβέβαιο».</a:t>
            </a:r>
          </a:p>
          <a:p>
            <a:r>
              <a:rPr lang="en-US" sz="2000" b="1" dirty="0">
                <a:solidFill>
                  <a:srgbClr val="FFF9CD"/>
                </a:solidFill>
                <a:latin typeface="Garamond" pitchFamily="18" charset="0"/>
              </a:rPr>
              <a:t>		</a:t>
            </a:r>
            <a:endParaRPr lang="el-GR" sz="2000" b="1" dirty="0">
              <a:solidFill>
                <a:srgbClr val="FFF9CD"/>
              </a:solidFill>
              <a:latin typeface="Garamond" pitchFamily="18" charset="0"/>
            </a:endParaRPr>
          </a:p>
          <a:p>
            <a:endParaRPr lang="el-GR" sz="2000" b="1" dirty="0">
              <a:solidFill>
                <a:srgbClr val="FFF9CD"/>
              </a:solidFill>
              <a:latin typeface="Garamond" pitchFamily="18" charset="0"/>
            </a:endParaRPr>
          </a:p>
        </p:txBody>
      </p:sp>
      <p:sp>
        <p:nvSpPr>
          <p:cNvPr id="13" name="Rectangle 12"/>
          <p:cNvSpPr/>
          <p:nvPr/>
        </p:nvSpPr>
        <p:spPr>
          <a:xfrm>
            <a:off x="2514600" y="1371600"/>
            <a:ext cx="6629400" cy="5486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dirty="0">
                <a:latin typeface="Garamond" pitchFamily="18" charset="0"/>
              </a:rPr>
              <a:t>«Δεν υπάρχει μέλλον ούτε σχέση προς την έλευση του συμβάντος χωρίς την εμπειρία του “ίσως”. […] Το συμβάν υπάγεται σε ένα «ίσως» το οποίο συνάδει όχι με το δυνατόν, αλλά με το αδύνατον».</a:t>
            </a:r>
          </a:p>
          <a:p>
            <a:endParaRPr lang="el-GR" sz="2400" dirty="0"/>
          </a:p>
          <a:p>
            <a:endParaRPr lang="el-GR" sz="2400" dirty="0"/>
          </a:p>
          <a:p>
            <a:r>
              <a:rPr lang="fr-FR" dirty="0">
                <a:solidFill>
                  <a:srgbClr val="FFFF00"/>
                </a:solidFill>
              </a:rPr>
              <a:t>Jacques Derrida</a:t>
            </a:r>
            <a:r>
              <a:rPr lang="el-GR" dirty="0">
                <a:solidFill>
                  <a:srgbClr val="FFFF00"/>
                </a:solidFill>
              </a:rPr>
              <a:t>: </a:t>
            </a:r>
            <a:r>
              <a:rPr lang="el-GR" i="1" dirty="0">
                <a:solidFill>
                  <a:srgbClr val="FFFF00"/>
                </a:solidFill>
              </a:rPr>
              <a:t>Το πανεπιστήμιο άνευ όρων</a:t>
            </a:r>
            <a:r>
              <a:rPr lang="el-GR" dirty="0">
                <a:solidFill>
                  <a:srgbClr val="FFFF00"/>
                </a:solidFill>
              </a:rPr>
              <a:t>, </a:t>
            </a:r>
            <a:r>
              <a:rPr lang="el-GR" b="1" dirty="0">
                <a:solidFill>
                  <a:srgbClr val="FFFF00"/>
                </a:solidFill>
                <a:latin typeface="Garamond" pitchFamily="18" charset="0"/>
              </a:rPr>
              <a:t>Εκκρεμές, Αθήνα 2004, </a:t>
            </a:r>
            <a:r>
              <a:rPr lang="el-GR" dirty="0">
                <a:solidFill>
                  <a:srgbClr val="FFFF00"/>
                </a:solidFill>
              </a:rPr>
              <a:t>σ. 82.</a:t>
            </a:r>
          </a:p>
        </p:txBody>
      </p:sp>
    </p:spTree>
  </p:cSld>
  <p:clrMapOvr>
    <a:masterClrMapping/>
  </p:clrMapOvr>
  <p:transition>
    <p:wedg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6858000"/>
          </a:xfrm>
          <a:solidFill>
            <a:schemeClr val="tx2">
              <a:lumMod val="5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normAutofit/>
          </a:bodyPr>
          <a:lstStyle/>
          <a:p>
            <a:r>
              <a:rPr lang="el-GR" sz="5400" b="1" i="1" dirty="0">
                <a:solidFill>
                  <a:schemeClr val="bg2"/>
                </a:solidFill>
                <a:latin typeface="Garamond" pitchFamily="18" charset="0"/>
              </a:rPr>
              <a:t>Ίσως</a:t>
            </a:r>
            <a:r>
              <a:rPr lang="el-GR" sz="5400" b="1" dirty="0">
                <a:solidFill>
                  <a:schemeClr val="bg2"/>
                </a:solidFill>
                <a:latin typeface="Garamond" pitchFamily="18" charset="0"/>
              </a:rPr>
              <a:t>, οι σκηνές του ζώου-συμβάν</a:t>
            </a:r>
            <a:br>
              <a:rPr lang="el-GR" sz="5400" dirty="0">
                <a:solidFill>
                  <a:schemeClr val="bg2"/>
                </a:solidFill>
                <a:latin typeface="Garamond" pitchFamily="18" charset="0"/>
              </a:rPr>
            </a:br>
            <a:br>
              <a:rPr lang="el-GR" dirty="0">
                <a:solidFill>
                  <a:schemeClr val="bg2"/>
                </a:solidFill>
                <a:latin typeface="Garamond" pitchFamily="18" charset="0"/>
              </a:rPr>
            </a:br>
            <a:br>
              <a:rPr lang="el-GR" dirty="0">
                <a:solidFill>
                  <a:schemeClr val="bg2"/>
                </a:solidFill>
                <a:latin typeface="Garamond" pitchFamily="18" charset="0"/>
              </a:rPr>
            </a:br>
            <a:endParaRPr lang="el-GR" dirty="0">
              <a:solidFill>
                <a:schemeClr val="bg2"/>
              </a:solidFill>
              <a:latin typeface="Garamond"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b="1" dirty="0">
              <a:solidFill>
                <a:schemeClr val="bg1"/>
              </a:solidFill>
              <a:latin typeface="Garamond" pitchFamily="18" charset="0"/>
            </a:endParaRPr>
          </a:p>
        </p:txBody>
      </p:sp>
      <p:sp>
        <p:nvSpPr>
          <p:cNvPr id="10" name="Subtitle 9"/>
          <p:cNvSpPr>
            <a:spLocks noGrp="1"/>
          </p:cNvSpPr>
          <p:nvPr>
            <p:ph type="subTitle" idx="1"/>
          </p:nvPr>
        </p:nvSpPr>
        <p:spPr/>
        <p:txBody>
          <a:bodyPr/>
          <a:lstStyle/>
          <a:p>
            <a:endParaRPr lang="el-GR" b="1">
              <a:solidFill>
                <a:schemeClr val="bg1"/>
              </a:solidFill>
              <a:latin typeface="Garamond" pitchFamily="18" charset="0"/>
            </a:endParaRP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latin typeface="Garamond" pitchFamily="18" charset="0"/>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chemeClr val="bg1"/>
              </a:solidFill>
              <a:latin typeface="Garamond" pitchFamily="18" charset="0"/>
            </a:endParaRPr>
          </a:p>
          <a:p>
            <a:r>
              <a:rPr lang="fr-FR" sz="2000" b="1" dirty="0">
                <a:solidFill>
                  <a:schemeClr val="bg1"/>
                </a:solidFill>
                <a:latin typeface="Garamond" pitchFamily="18" charset="0"/>
              </a:rPr>
              <a:t> </a:t>
            </a:r>
            <a:endParaRPr lang="en-US" sz="2000" b="1" dirty="0">
              <a:solidFill>
                <a:schemeClr val="bg1"/>
              </a:solidFill>
              <a:latin typeface="Garamond" pitchFamily="18" charset="0"/>
            </a:endParaRPr>
          </a:p>
        </p:txBody>
      </p:sp>
      <p:pic>
        <p:nvPicPr>
          <p:cNvPr id="21506" name="Picture 2" descr="Σχετική εικόνα"/>
          <p:cNvPicPr>
            <a:picLocks noChangeAspect="1" noChangeArrowheads="1"/>
          </p:cNvPicPr>
          <p:nvPr/>
        </p:nvPicPr>
        <p:blipFill>
          <a:blip r:embed="rId2" cstate="print"/>
          <a:srcRect/>
          <a:stretch>
            <a:fillRect/>
          </a:stretch>
        </p:blipFill>
        <p:spPr bwMode="auto">
          <a:xfrm>
            <a:off x="0" y="-76200"/>
            <a:ext cx="9154948" cy="6896100"/>
          </a:xfrm>
          <a:prstGeom prst="rect">
            <a:avLst/>
          </a:prstGeom>
          <a:noFill/>
        </p:spPr>
      </p:pic>
      <p:sp>
        <p:nvSpPr>
          <p:cNvPr id="8" name="TextBox 7"/>
          <p:cNvSpPr txBox="1"/>
          <p:nvPr/>
        </p:nvSpPr>
        <p:spPr>
          <a:xfrm>
            <a:off x="0" y="-76200"/>
            <a:ext cx="9167894" cy="1384995"/>
          </a:xfrm>
          <a:prstGeom prst="rect">
            <a:avLst/>
          </a:prstGeom>
          <a:noFill/>
        </p:spPr>
        <p:txBody>
          <a:bodyPr wrap="square" rtlCol="0">
            <a:spAutoFit/>
          </a:bodyPr>
          <a:lstStyle/>
          <a:p>
            <a:r>
              <a:rPr lang="el-GR" sz="2800" b="1" dirty="0">
                <a:solidFill>
                  <a:srgbClr val="FFF9CD"/>
                </a:solidFill>
                <a:latin typeface="Garamond" pitchFamily="18" charset="0"/>
              </a:rPr>
              <a:t>Στην επισφάλεια και την αβεβαιότητα του </a:t>
            </a:r>
            <a:r>
              <a:rPr lang="el-GR" sz="2800" b="1" i="1" dirty="0">
                <a:solidFill>
                  <a:srgbClr val="FFF9CD"/>
                </a:solidFill>
                <a:latin typeface="Garamond" pitchFamily="18" charset="0"/>
              </a:rPr>
              <a:t>ίσως</a:t>
            </a:r>
            <a:r>
              <a:rPr lang="el-GR" sz="2800" b="1" dirty="0">
                <a:solidFill>
                  <a:srgbClr val="FFF9CD"/>
                </a:solidFill>
                <a:latin typeface="Garamond" pitchFamily="18" charset="0"/>
              </a:rPr>
              <a:t> </a:t>
            </a:r>
            <a:r>
              <a:rPr lang="el-GR" sz="2800" b="1" dirty="0" err="1">
                <a:solidFill>
                  <a:srgbClr val="FFF9CD"/>
                </a:solidFill>
                <a:latin typeface="Garamond" pitchFamily="18" charset="0"/>
              </a:rPr>
              <a:t>ίσως</a:t>
            </a:r>
            <a:r>
              <a:rPr lang="el-GR" sz="2800" b="1" dirty="0">
                <a:solidFill>
                  <a:srgbClr val="FFF9CD"/>
                </a:solidFill>
                <a:latin typeface="Garamond" pitchFamily="18" charset="0"/>
              </a:rPr>
              <a:t> μπορεί να επέλθει το ζώο-συμβάν. </a:t>
            </a:r>
            <a:r>
              <a:rPr lang="en-US" sz="2800" b="1" dirty="0">
                <a:solidFill>
                  <a:srgbClr val="FFF9CD"/>
                </a:solidFill>
                <a:latin typeface="Garamond" pitchFamily="18" charset="0"/>
              </a:rPr>
              <a:t>		</a:t>
            </a:r>
            <a:endParaRPr lang="el-GR" sz="2800" b="1" dirty="0">
              <a:solidFill>
                <a:srgbClr val="FFF9CD"/>
              </a:solidFill>
              <a:latin typeface="Garamond" pitchFamily="18" charset="0"/>
            </a:endParaRPr>
          </a:p>
          <a:p>
            <a:endParaRPr lang="el-GR" sz="2800" b="1" dirty="0">
              <a:solidFill>
                <a:srgbClr val="FFF9CD"/>
              </a:solidFill>
              <a:latin typeface="Garamond" pitchFamily="18" charset="0"/>
            </a:endParaRPr>
          </a:p>
        </p:txBody>
      </p:sp>
      <p:sp>
        <p:nvSpPr>
          <p:cNvPr id="13" name="Rectangle 12"/>
          <p:cNvSpPr/>
          <p:nvPr/>
        </p:nvSpPr>
        <p:spPr>
          <a:xfrm>
            <a:off x="2514600" y="1371600"/>
            <a:ext cx="6629400" cy="54864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800" b="1" dirty="0">
                <a:latin typeface="Garamond" pitchFamily="18" charset="0"/>
              </a:rPr>
              <a:t>«… η σκέψη του «ίσως» δεσμεύει ίσως τη μόνη δυνατή σκέψη περί του συμβάντος. […] για να ανοιχτεί στην έλευση εκείνου που έρχεται, δηλαδή απαραίτητα υπό το καθεστώς ενός δυνατού (</a:t>
            </a:r>
            <a:r>
              <a:rPr lang="en-US" sz="2800" b="1" dirty="0">
                <a:latin typeface="Garamond" pitchFamily="18" charset="0"/>
              </a:rPr>
              <a:t>possible</a:t>
            </a:r>
            <a:r>
              <a:rPr lang="el-GR" sz="2800" b="1" dirty="0">
                <a:latin typeface="Garamond" pitchFamily="18" charset="0"/>
              </a:rPr>
              <a:t>) του οποίου η </a:t>
            </a:r>
            <a:r>
              <a:rPr lang="el-GR" sz="2800" b="1" dirty="0" err="1">
                <a:latin typeface="Garamond" pitchFamily="18" charset="0"/>
              </a:rPr>
              <a:t>δυνατοποίηση</a:t>
            </a:r>
            <a:r>
              <a:rPr lang="el-GR" sz="2800" b="1" dirty="0">
                <a:latin typeface="Garamond" pitchFamily="18" charset="0"/>
              </a:rPr>
              <a:t> (</a:t>
            </a:r>
            <a:r>
              <a:rPr lang="en-US" sz="2800" b="1" dirty="0" err="1">
                <a:latin typeface="Garamond" pitchFamily="18" charset="0"/>
              </a:rPr>
              <a:t>possibilisation</a:t>
            </a:r>
            <a:r>
              <a:rPr lang="el-GR" sz="2800" b="1" dirty="0">
                <a:latin typeface="Garamond" pitchFamily="18" charset="0"/>
              </a:rPr>
              <a:t>) πρέπει να κερδίσει το αδύνατον».</a:t>
            </a:r>
          </a:p>
          <a:p>
            <a:endParaRPr lang="el-GR" sz="2800" b="1" dirty="0">
              <a:latin typeface="Garamond" pitchFamily="18" charset="0"/>
            </a:endParaRPr>
          </a:p>
          <a:p>
            <a:endParaRPr lang="el-GR" sz="2800" b="1" dirty="0">
              <a:latin typeface="Garamond" pitchFamily="18" charset="0"/>
            </a:endParaRPr>
          </a:p>
          <a:p>
            <a:r>
              <a:rPr lang="fr-FR" b="1" dirty="0">
                <a:solidFill>
                  <a:srgbClr val="FFFF00"/>
                </a:solidFill>
                <a:latin typeface="Garamond" pitchFamily="18" charset="0"/>
              </a:rPr>
              <a:t>Jacques Derrida: </a:t>
            </a:r>
            <a:r>
              <a:rPr lang="fr-FR" b="1" i="1" dirty="0">
                <a:solidFill>
                  <a:srgbClr val="FFFF00"/>
                </a:solidFill>
                <a:latin typeface="Garamond" pitchFamily="18" charset="0"/>
              </a:rPr>
              <a:t>Politiques de l’amitié </a:t>
            </a:r>
            <a:r>
              <a:rPr lang="fr-FR" b="1" dirty="0">
                <a:solidFill>
                  <a:srgbClr val="FFFF00"/>
                </a:solidFill>
                <a:latin typeface="Garamond" pitchFamily="18" charset="0"/>
              </a:rPr>
              <a:t>suivi de</a:t>
            </a:r>
            <a:r>
              <a:rPr lang="fr-FR" b="1" i="1" dirty="0">
                <a:solidFill>
                  <a:srgbClr val="FFFF00"/>
                </a:solidFill>
                <a:latin typeface="Garamond" pitchFamily="18" charset="0"/>
              </a:rPr>
              <a:t> L’oreille de Heidegger</a:t>
            </a:r>
            <a:r>
              <a:rPr lang="fr-FR" b="1" dirty="0">
                <a:solidFill>
                  <a:srgbClr val="FFFF00"/>
                </a:solidFill>
                <a:latin typeface="Garamond" pitchFamily="18" charset="0"/>
              </a:rPr>
              <a:t>, </a:t>
            </a:r>
            <a:r>
              <a:rPr lang="el-GR" b="1" dirty="0">
                <a:solidFill>
                  <a:srgbClr val="FFFF00"/>
                </a:solidFill>
                <a:latin typeface="Garamond" pitchFamily="18" charset="0"/>
              </a:rPr>
              <a:t>ό</a:t>
            </a:r>
            <a:r>
              <a:rPr lang="fr-FR" b="1" dirty="0">
                <a:solidFill>
                  <a:srgbClr val="FFFF00"/>
                </a:solidFill>
                <a:latin typeface="Garamond" pitchFamily="18" charset="0"/>
              </a:rPr>
              <a:t>.</a:t>
            </a:r>
            <a:r>
              <a:rPr lang="el-GR" b="1" dirty="0">
                <a:solidFill>
                  <a:srgbClr val="FFFF00"/>
                </a:solidFill>
                <a:latin typeface="Garamond" pitchFamily="18" charset="0"/>
              </a:rPr>
              <a:t>π</a:t>
            </a:r>
            <a:r>
              <a:rPr lang="fr-FR" b="1" dirty="0">
                <a:solidFill>
                  <a:srgbClr val="FFFF00"/>
                </a:solidFill>
                <a:latin typeface="Garamond" pitchFamily="18" charset="0"/>
              </a:rPr>
              <a:t>., </a:t>
            </a:r>
            <a:r>
              <a:rPr lang="el-GR" b="1" dirty="0">
                <a:solidFill>
                  <a:srgbClr val="FFFF00"/>
                </a:solidFill>
                <a:latin typeface="Garamond" pitchFamily="18" charset="0"/>
              </a:rPr>
              <a:t>σ</a:t>
            </a:r>
            <a:r>
              <a:rPr lang="fr-FR" b="1" dirty="0">
                <a:solidFill>
                  <a:srgbClr val="FFFF00"/>
                </a:solidFill>
                <a:latin typeface="Garamond" pitchFamily="18" charset="0"/>
              </a:rPr>
              <a:t>. 46.</a:t>
            </a:r>
            <a:endParaRPr lang="el-GR" b="1" dirty="0">
              <a:solidFill>
                <a:srgbClr val="FFFF00"/>
              </a:solidFill>
              <a:latin typeface="Garamond" pitchFamily="18" charset="0"/>
            </a:endParaRPr>
          </a:p>
        </p:txBody>
      </p:sp>
    </p:spTree>
  </p:cSld>
  <p:clrMapOvr>
    <a:masterClrMapping/>
  </p:clrMapOvr>
  <p:transition>
    <p:wedg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2"/>
                </a:solidFill>
                <a:latin typeface="Garamond" pitchFamily="18" charset="0"/>
              </a:rPr>
            </a:br>
            <a:br>
              <a:rPr lang="en-US" sz="2400" b="1" dirty="0">
                <a:solidFill>
                  <a:schemeClr val="bg2"/>
                </a:solidFill>
                <a:latin typeface="Garamond" pitchFamily="18" charset="0"/>
              </a:rPr>
            </a:br>
            <a:br>
              <a:rPr lang="en-US" sz="2400" b="1" dirty="0">
                <a:solidFill>
                  <a:schemeClr val="bg2"/>
                </a:solidFill>
                <a:latin typeface="Garamond" pitchFamily="18" charset="0"/>
              </a:rPr>
            </a:br>
            <a:r>
              <a:rPr lang="el-GR" sz="2400" b="1" dirty="0">
                <a:solidFill>
                  <a:schemeClr val="bg2"/>
                </a:solidFill>
                <a:latin typeface="Garamond" pitchFamily="18" charset="0"/>
              </a:rPr>
              <a:t> Θα πρέπει, επομένως, να σκεφτούμε μια συνθήκη επισφάλειας και αβεβαιότητας, </a:t>
            </a:r>
            <a:r>
              <a:rPr lang="el-GR" sz="2400" b="1" dirty="0">
                <a:solidFill>
                  <a:srgbClr val="FFC000"/>
                </a:solidFill>
                <a:latin typeface="Garamond" pitchFamily="18" charset="0"/>
              </a:rPr>
              <a:t>μια συνθήκη του </a:t>
            </a:r>
            <a:r>
              <a:rPr lang="el-GR" sz="2400" b="1" i="1" dirty="0">
                <a:solidFill>
                  <a:srgbClr val="FFC000"/>
                </a:solidFill>
                <a:latin typeface="Garamond" pitchFamily="18" charset="0"/>
              </a:rPr>
              <a:t>ίσως</a:t>
            </a:r>
            <a:r>
              <a:rPr lang="el-GR" sz="2400" b="1" dirty="0">
                <a:solidFill>
                  <a:srgbClr val="FFC000"/>
                </a:solidFill>
                <a:latin typeface="Garamond" pitchFamily="18" charset="0"/>
              </a:rPr>
              <a:t> για το ζώο-συμβάν</a:t>
            </a:r>
            <a:r>
              <a:rPr lang="el-GR" sz="2400" b="1" dirty="0">
                <a:solidFill>
                  <a:schemeClr val="bg2"/>
                </a:solidFill>
                <a:latin typeface="Garamond" pitchFamily="18" charset="0"/>
              </a:rPr>
              <a:t>. </a:t>
            </a:r>
            <a:r>
              <a:rPr lang="en-US" sz="2400" b="1" dirty="0">
                <a:solidFill>
                  <a:schemeClr val="bg2"/>
                </a:solidFill>
                <a:latin typeface="Garamond" pitchFamily="18" charset="0"/>
              </a:rPr>
              <a:t>H</a:t>
            </a:r>
            <a:r>
              <a:rPr lang="el-GR" sz="2400" b="1" dirty="0">
                <a:solidFill>
                  <a:schemeClr val="bg2"/>
                </a:solidFill>
                <a:latin typeface="Garamond" pitchFamily="18" charset="0"/>
              </a:rPr>
              <a:t> θεατρική </a:t>
            </a:r>
            <a:r>
              <a:rPr lang="en-US" sz="2400" b="1" dirty="0">
                <a:solidFill>
                  <a:schemeClr val="bg2"/>
                </a:solidFill>
                <a:latin typeface="Garamond" pitchFamily="18" charset="0"/>
              </a:rPr>
              <a:t>performance</a:t>
            </a:r>
            <a:r>
              <a:rPr lang="el-GR" sz="2400" b="1" dirty="0">
                <a:solidFill>
                  <a:schemeClr val="bg2"/>
                </a:solidFill>
                <a:latin typeface="Garamond" pitchFamily="18" charset="0"/>
              </a:rPr>
              <a:t> θα μπορούσε να μας προσφέρει τη συνθήκη αυτή.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Με την επιχειρούμενη υποβάθμιση (αν όχι την εξάλειψη) του </a:t>
            </a:r>
            <a:r>
              <a:rPr lang="el-GR" sz="2400" b="1" dirty="0" err="1">
                <a:solidFill>
                  <a:srgbClr val="FFC000"/>
                </a:solidFill>
                <a:latin typeface="Garamond" pitchFamily="18" charset="0"/>
              </a:rPr>
              <a:t>κειμενικού</a:t>
            </a:r>
            <a:r>
              <a:rPr lang="el-GR" sz="2400" b="1" dirty="0">
                <a:solidFill>
                  <a:srgbClr val="FFC000"/>
                </a:solidFill>
                <a:latin typeface="Garamond" pitchFamily="18" charset="0"/>
              </a:rPr>
              <a:t> καμβά</a:t>
            </a:r>
            <a:r>
              <a:rPr lang="el-GR" sz="2400" b="1" dirty="0">
                <a:solidFill>
                  <a:schemeClr val="bg2"/>
                </a:solidFill>
                <a:latin typeface="Garamond" pitchFamily="18" charset="0"/>
              </a:rPr>
              <a:t> ως προσχεδίου δράσης και χαρακτηρολογίας, με τον αυξημένο βαθμό </a:t>
            </a:r>
            <a:r>
              <a:rPr lang="el-GR" sz="2400" b="1" dirty="0" err="1">
                <a:solidFill>
                  <a:srgbClr val="FFC000"/>
                </a:solidFill>
                <a:latin typeface="Garamond" pitchFamily="18" charset="0"/>
              </a:rPr>
              <a:t>τυχαιότητας</a:t>
            </a:r>
            <a:r>
              <a:rPr lang="el-GR" sz="2400" b="1" dirty="0">
                <a:solidFill>
                  <a:schemeClr val="bg2"/>
                </a:solidFill>
                <a:latin typeface="Garamond" pitchFamily="18" charset="0"/>
              </a:rPr>
              <a:t>, απροσδιοριστίας και ελευθερίας επιλογών, </a:t>
            </a:r>
            <a:br>
              <a:rPr lang="el-GR" sz="2400" b="1" dirty="0">
                <a:solidFill>
                  <a:schemeClr val="bg2"/>
                </a:solidFill>
                <a:latin typeface="Garamond" pitchFamily="18" charset="0"/>
              </a:rPr>
            </a:br>
            <a:r>
              <a:rPr lang="el-GR" sz="2400" b="1" dirty="0">
                <a:solidFill>
                  <a:schemeClr val="bg2"/>
                </a:solidFill>
                <a:latin typeface="Garamond" pitchFamily="18" charset="0"/>
              </a:rPr>
              <a:t>με τη μεθοδική απαξίωση κάθε λόγου αυθεντίας, κάθε δεδομένου νοήματος και κάθε </a:t>
            </a:r>
            <a:r>
              <a:rPr lang="el-GR" sz="2400" b="1" dirty="0" err="1">
                <a:solidFill>
                  <a:srgbClr val="FFC000"/>
                </a:solidFill>
                <a:latin typeface="Garamond" pitchFamily="18" charset="0"/>
              </a:rPr>
              <a:t>προερμηνείας</a:t>
            </a:r>
            <a:r>
              <a:rPr lang="el-GR" sz="2400" b="1" dirty="0">
                <a:solidFill>
                  <a:schemeClr val="bg2"/>
                </a:solidFill>
                <a:latin typeface="Garamond" pitchFamily="18" charset="0"/>
              </a:rPr>
              <a:t>, τέλος, με τον προβαλλόμενο ενικό, παροντικό και </a:t>
            </a:r>
            <a:r>
              <a:rPr lang="el-GR" sz="2400" b="1" dirty="0" err="1">
                <a:solidFill>
                  <a:srgbClr val="FFC000"/>
                </a:solidFill>
                <a:latin typeface="Garamond" pitchFamily="18" charset="0"/>
              </a:rPr>
              <a:t>ενθαδικό</a:t>
            </a:r>
            <a:r>
              <a:rPr lang="el-GR" sz="2400" b="1" dirty="0">
                <a:solidFill>
                  <a:schemeClr val="bg2"/>
                </a:solidFill>
                <a:latin typeface="Garamond" pitchFamily="18" charset="0"/>
              </a:rPr>
              <a:t> χαρακτήρα της, η </a:t>
            </a:r>
            <a:r>
              <a:rPr lang="en-US" sz="2400" b="1" dirty="0">
                <a:solidFill>
                  <a:schemeClr val="bg2"/>
                </a:solidFill>
                <a:latin typeface="Garamond" pitchFamily="18" charset="0"/>
              </a:rPr>
              <a:t>performance</a:t>
            </a:r>
            <a:r>
              <a:rPr lang="el-GR" sz="2400" b="1" dirty="0">
                <a:solidFill>
                  <a:schemeClr val="bg2"/>
                </a:solidFill>
                <a:latin typeface="Garamond" pitchFamily="18" charset="0"/>
              </a:rPr>
              <a:t> αφήνει ανοικτό τον δρόμο στον άλλο και στο άλλο, στο απρόβλεπτο και στο ανεγγύητο που είναι το ζώο-συμβάν, δεδομένου ότι το ζώο ποτέ δεν μπορεί εντελώς να ελεγχθεί ή να προβλεφθεί η συμπεριφορά του από τον θεατρικό μηχανισμό. </a:t>
            </a:r>
            <a:br>
              <a:rPr lang="el-GR" sz="2400" b="1" dirty="0">
                <a:solidFill>
                  <a:schemeClr val="bg2"/>
                </a:solidFill>
                <a:latin typeface="Garamond" pitchFamily="18" charset="0"/>
              </a:rPr>
            </a:br>
            <a:br>
              <a:rPr lang="el-GR" sz="2400" b="1" dirty="0">
                <a:solidFill>
                  <a:schemeClr val="bg2"/>
                </a:solidFill>
                <a:latin typeface="Garamond" pitchFamily="18" charset="0"/>
              </a:rPr>
            </a:br>
            <a:br>
              <a:rPr lang="el-GR" sz="2400" b="1" dirty="0">
                <a:solidFill>
                  <a:schemeClr val="bg2"/>
                </a:solidFill>
                <a:latin typeface="Garamond" pitchFamily="18" charset="0"/>
              </a:rPr>
            </a:br>
            <a:r>
              <a:rPr lang="en-US" sz="1800" b="1" dirty="0">
                <a:solidFill>
                  <a:srgbClr val="FFFF00"/>
                </a:solidFill>
                <a:latin typeface="Garamond" pitchFamily="18" charset="0"/>
              </a:rPr>
              <a:t>Marvin Carlson: </a:t>
            </a:r>
            <a:r>
              <a:rPr lang="en-US" sz="1800" b="1" i="1" dirty="0">
                <a:solidFill>
                  <a:srgbClr val="FFFF00"/>
                </a:solidFill>
                <a:latin typeface="Garamond" pitchFamily="18" charset="0"/>
              </a:rPr>
              <a:t>Shattering Hamlet’s Mirror. Theatre and Reality</a:t>
            </a:r>
            <a:r>
              <a:rPr lang="en-US" sz="1800" b="1" dirty="0">
                <a:solidFill>
                  <a:srgbClr val="FFFF00"/>
                </a:solidFill>
                <a:latin typeface="Garamond" pitchFamily="18" charset="0"/>
              </a:rPr>
              <a:t>, University of Michigan Press, Ann Arbor 2016, </a:t>
            </a:r>
            <a:r>
              <a:rPr lang="el-GR" sz="1800" b="1" dirty="0">
                <a:solidFill>
                  <a:srgbClr val="FFFF00"/>
                </a:solidFill>
                <a:latin typeface="Garamond" pitchFamily="18" charset="0"/>
              </a:rPr>
              <a:t>σ</a:t>
            </a:r>
            <a:r>
              <a:rPr lang="en-US" sz="1800" b="1" dirty="0">
                <a:solidFill>
                  <a:srgbClr val="FFFF00"/>
                </a:solidFill>
                <a:latin typeface="Garamond" pitchFamily="18" charset="0"/>
              </a:rPr>
              <a:t>. 96.</a:t>
            </a: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endParaRPr lang="el-GR" sz="2400" b="1" dirty="0">
              <a:solidFill>
                <a:schemeClr val="bg2"/>
              </a:solidFill>
              <a:latin typeface="Garamond"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2"/>
                </a:solidFill>
                <a:latin typeface="Garamond" pitchFamily="18" charset="0"/>
              </a:rPr>
            </a:br>
            <a:br>
              <a:rPr lang="en-US" sz="2400" b="1" dirty="0">
                <a:solidFill>
                  <a:schemeClr val="bg2"/>
                </a:solidFill>
                <a:latin typeface="Garamond" pitchFamily="18" charset="0"/>
              </a:rPr>
            </a:br>
            <a:br>
              <a:rPr lang="en-US" sz="2400" b="1" dirty="0">
                <a:solidFill>
                  <a:schemeClr val="bg2"/>
                </a:solidFill>
                <a:latin typeface="Garamond" pitchFamily="18" charset="0"/>
              </a:rPr>
            </a:br>
            <a:r>
              <a:rPr lang="el-GR" sz="2400" dirty="0">
                <a:solidFill>
                  <a:schemeClr val="bg2"/>
                </a:solidFill>
                <a:latin typeface="Garamond" pitchFamily="18" charset="0"/>
              </a:rPr>
              <a:t> </a:t>
            </a:r>
            <a:r>
              <a:rPr lang="el-GR" sz="2400" b="1" dirty="0">
                <a:solidFill>
                  <a:schemeClr val="bg2"/>
                </a:solidFill>
                <a:latin typeface="Garamond" pitchFamily="18" charset="0"/>
              </a:rPr>
              <a:t>Τρία ενδεικτικά παραδείγματα θα μπορούσαν να προσανατολίσουν καλύτερα τη σκέψη μας, ένα παλαιότερο και δύο πιο σύγχρονα.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Πρόκειται για τις παραστάσεις </a:t>
            </a:r>
            <a:r>
              <a:rPr lang="en-US" sz="2400" b="1" i="1" dirty="0">
                <a:solidFill>
                  <a:srgbClr val="FFFF00"/>
                </a:solidFill>
                <a:latin typeface="Garamond" pitchFamily="18" charset="0"/>
              </a:rPr>
              <a:t>I like America and America likes me</a:t>
            </a:r>
            <a:r>
              <a:rPr lang="el-GR" sz="2400" b="1" dirty="0">
                <a:solidFill>
                  <a:srgbClr val="FFFF00"/>
                </a:solidFill>
                <a:latin typeface="Garamond" pitchFamily="18" charset="0"/>
              </a:rPr>
              <a:t> </a:t>
            </a:r>
            <a:r>
              <a:rPr lang="el-GR" sz="2400" b="1" dirty="0">
                <a:solidFill>
                  <a:schemeClr val="bg2"/>
                </a:solidFill>
                <a:latin typeface="Garamond" pitchFamily="18" charset="0"/>
              </a:rPr>
              <a:t>του </a:t>
            </a:r>
            <a:r>
              <a:rPr lang="en-US" sz="2400" b="1" dirty="0">
                <a:solidFill>
                  <a:schemeClr val="bg2"/>
                </a:solidFill>
                <a:latin typeface="Garamond" pitchFamily="18" charset="0"/>
              </a:rPr>
              <a:t>Joseph Beuys</a:t>
            </a:r>
            <a:r>
              <a:rPr lang="el-GR" sz="2400" b="1" dirty="0">
                <a:solidFill>
                  <a:schemeClr val="bg2"/>
                </a:solidFill>
                <a:latin typeface="Garamond" pitchFamily="18" charset="0"/>
              </a:rPr>
              <a:t> το 1974 στη Νέα Υόρκη, </a:t>
            </a:r>
            <a:r>
              <a:rPr lang="en-US" sz="2400" b="1" i="1" dirty="0">
                <a:solidFill>
                  <a:srgbClr val="FFFF00"/>
                </a:solidFill>
                <a:latin typeface="Garamond" pitchFamily="18" charset="0"/>
              </a:rPr>
              <a:t>Dragon Heads</a:t>
            </a:r>
            <a:r>
              <a:rPr lang="el-GR" sz="2400" b="1" dirty="0">
                <a:solidFill>
                  <a:srgbClr val="FFFF00"/>
                </a:solidFill>
                <a:latin typeface="Garamond" pitchFamily="18" charset="0"/>
              </a:rPr>
              <a:t> </a:t>
            </a:r>
            <a:r>
              <a:rPr lang="el-GR" sz="2400" b="1" dirty="0">
                <a:solidFill>
                  <a:schemeClr val="bg2"/>
                </a:solidFill>
                <a:latin typeface="Garamond" pitchFamily="18" charset="0"/>
              </a:rPr>
              <a:t>της </a:t>
            </a:r>
            <a:r>
              <a:rPr lang="en-US" sz="2400" b="1" dirty="0">
                <a:solidFill>
                  <a:schemeClr val="bg2"/>
                </a:solidFill>
                <a:latin typeface="Garamond" pitchFamily="18" charset="0"/>
              </a:rPr>
              <a:t>Marina </a:t>
            </a:r>
            <a:r>
              <a:rPr lang="en-US" sz="2400" b="1" dirty="0" err="1">
                <a:solidFill>
                  <a:schemeClr val="bg2"/>
                </a:solidFill>
                <a:latin typeface="Garamond" pitchFamily="18" charset="0"/>
              </a:rPr>
              <a:t>Abramovitch</a:t>
            </a:r>
            <a:r>
              <a:rPr lang="el-GR" sz="2400" b="1" dirty="0">
                <a:solidFill>
                  <a:schemeClr val="bg2"/>
                </a:solidFill>
                <a:latin typeface="Garamond" pitchFamily="18" charset="0"/>
              </a:rPr>
              <a:t> την περίοδο 1990-1994 σε διαφορετικές σκηνές και την </a:t>
            </a:r>
            <a:r>
              <a:rPr lang="en-US" sz="2400" b="1" i="1" dirty="0" err="1">
                <a:solidFill>
                  <a:srgbClr val="FFFF00"/>
                </a:solidFill>
                <a:latin typeface="Garamond" pitchFamily="18" charset="0"/>
              </a:rPr>
              <a:t>Divina</a:t>
            </a:r>
            <a:r>
              <a:rPr lang="en-US" sz="2400" b="1" dirty="0">
                <a:solidFill>
                  <a:srgbClr val="FFFF00"/>
                </a:solidFill>
                <a:latin typeface="Garamond" pitchFamily="18" charset="0"/>
              </a:rPr>
              <a:t> </a:t>
            </a:r>
            <a:r>
              <a:rPr lang="en-US" sz="2400" b="1" i="1" dirty="0">
                <a:solidFill>
                  <a:srgbClr val="FFFF00"/>
                </a:solidFill>
                <a:latin typeface="Garamond" pitchFamily="18" charset="0"/>
              </a:rPr>
              <a:t>Commedia </a:t>
            </a:r>
            <a:r>
              <a:rPr lang="el-GR" sz="2400" b="1" dirty="0">
                <a:solidFill>
                  <a:srgbClr val="FFFF00"/>
                </a:solidFill>
                <a:latin typeface="Garamond" pitchFamily="18" charset="0"/>
              </a:rPr>
              <a:t>─</a:t>
            </a:r>
            <a:r>
              <a:rPr lang="el-GR" sz="2400" b="1" i="1" dirty="0">
                <a:solidFill>
                  <a:srgbClr val="FFFF00"/>
                </a:solidFill>
                <a:latin typeface="Garamond" pitchFamily="18" charset="0"/>
              </a:rPr>
              <a:t> </a:t>
            </a:r>
            <a:r>
              <a:rPr lang="en-US" sz="2400" b="1" i="1" dirty="0">
                <a:solidFill>
                  <a:srgbClr val="FFFF00"/>
                </a:solidFill>
                <a:latin typeface="Garamond" pitchFamily="18" charset="0"/>
              </a:rPr>
              <a:t>Inferno</a:t>
            </a:r>
            <a:r>
              <a:rPr lang="el-GR" sz="2400" b="1" dirty="0">
                <a:solidFill>
                  <a:srgbClr val="FFFF00"/>
                </a:solidFill>
                <a:latin typeface="Garamond" pitchFamily="18" charset="0"/>
              </a:rPr>
              <a:t> </a:t>
            </a:r>
            <a:r>
              <a:rPr lang="el-GR" sz="2400" b="1" dirty="0">
                <a:solidFill>
                  <a:schemeClr val="bg2"/>
                </a:solidFill>
                <a:latin typeface="Garamond" pitchFamily="18" charset="0"/>
              </a:rPr>
              <a:t>του </a:t>
            </a:r>
            <a:r>
              <a:rPr lang="en-US" sz="2400" b="1" dirty="0">
                <a:solidFill>
                  <a:schemeClr val="bg2"/>
                </a:solidFill>
                <a:latin typeface="Garamond" pitchFamily="18" charset="0"/>
              </a:rPr>
              <a:t>Romeo </a:t>
            </a:r>
            <a:r>
              <a:rPr lang="en-US" sz="2400" b="1" dirty="0" err="1">
                <a:solidFill>
                  <a:schemeClr val="bg2"/>
                </a:solidFill>
                <a:latin typeface="Garamond" pitchFamily="18" charset="0"/>
              </a:rPr>
              <a:t>Castellucci</a:t>
            </a:r>
            <a:r>
              <a:rPr lang="el-GR" sz="2400" b="1" dirty="0">
                <a:solidFill>
                  <a:schemeClr val="bg2"/>
                </a:solidFill>
                <a:latin typeface="Garamond" pitchFamily="18" charset="0"/>
              </a:rPr>
              <a:t> στο Φεστιβάλ της Αβινιόν </a:t>
            </a:r>
            <a:r>
              <a:rPr lang="en-US" sz="2400" b="1" dirty="0">
                <a:solidFill>
                  <a:schemeClr val="bg2"/>
                </a:solidFill>
                <a:latin typeface="Garamond" pitchFamily="18" charset="0"/>
              </a:rPr>
              <a:t>to</a:t>
            </a:r>
            <a:r>
              <a:rPr lang="el-GR" sz="2400" b="1" dirty="0">
                <a:solidFill>
                  <a:schemeClr val="bg2"/>
                </a:solidFill>
                <a:latin typeface="Garamond" pitchFamily="18" charset="0"/>
              </a:rPr>
              <a:t> 2008 και στο Φεστιβάλ Αθηνών και Επιδαύρου, Πειραιώς 260, το 2009. </a:t>
            </a:r>
            <a:br>
              <a:rPr lang="el-GR" sz="2400" dirty="0">
                <a:solidFill>
                  <a:schemeClr val="bg2"/>
                </a:solidFill>
                <a:latin typeface="Garamond" pitchFamily="18" charset="0"/>
              </a:rPr>
            </a:br>
            <a:br>
              <a:rPr lang="el-GR" sz="2400"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endParaRPr lang="el-GR" sz="2400" b="1" dirty="0">
              <a:solidFill>
                <a:schemeClr val="bg2"/>
              </a:solidFill>
              <a:latin typeface="Garamond"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6858000"/>
          </a:xfrm>
          <a:solidFill>
            <a:schemeClr val="tx2">
              <a:lumMod val="5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normAutofit/>
          </a:bodyPr>
          <a:lstStyle/>
          <a:p>
            <a:r>
              <a:rPr lang="el-GR" sz="5400" b="1" dirty="0">
                <a:solidFill>
                  <a:schemeClr val="bg2"/>
                </a:solidFill>
                <a:latin typeface="Garamond" pitchFamily="18" charset="0"/>
              </a:rPr>
              <a:t>Α. Οι γερμανικοί ποιμενικοί στην </a:t>
            </a:r>
            <a:r>
              <a:rPr lang="el-GR" sz="5400" b="1" i="1" dirty="0">
                <a:solidFill>
                  <a:schemeClr val="bg2"/>
                </a:solidFill>
                <a:latin typeface="Garamond" pitchFamily="18" charset="0"/>
              </a:rPr>
              <a:t>Κόλαση</a:t>
            </a:r>
            <a:r>
              <a:rPr lang="el-GR" sz="5400" b="1" dirty="0">
                <a:solidFill>
                  <a:schemeClr val="bg2"/>
                </a:solidFill>
                <a:latin typeface="Garamond" pitchFamily="18" charset="0"/>
              </a:rPr>
              <a:t> του </a:t>
            </a:r>
            <a:r>
              <a:rPr lang="en-US" sz="5400" b="1" dirty="0">
                <a:solidFill>
                  <a:schemeClr val="bg2"/>
                </a:solidFill>
                <a:latin typeface="Garamond" pitchFamily="18" charset="0"/>
              </a:rPr>
              <a:t>Romeo </a:t>
            </a:r>
            <a:r>
              <a:rPr lang="en-US" sz="5400" b="1" dirty="0" err="1">
                <a:solidFill>
                  <a:schemeClr val="bg2"/>
                </a:solidFill>
                <a:latin typeface="Garamond" pitchFamily="18" charset="0"/>
              </a:rPr>
              <a:t>Castellucci</a:t>
            </a:r>
            <a:br>
              <a:rPr lang="el-GR" sz="5400" dirty="0">
                <a:solidFill>
                  <a:schemeClr val="bg2"/>
                </a:solidFill>
                <a:latin typeface="Garamond" pitchFamily="18" charset="0"/>
              </a:rPr>
            </a:br>
            <a:br>
              <a:rPr lang="el-GR" dirty="0">
                <a:solidFill>
                  <a:schemeClr val="bg2"/>
                </a:solidFill>
                <a:latin typeface="Garamond" pitchFamily="18" charset="0"/>
              </a:rPr>
            </a:br>
            <a:br>
              <a:rPr lang="el-GR" dirty="0">
                <a:solidFill>
                  <a:schemeClr val="bg2"/>
                </a:solidFill>
                <a:latin typeface="Garamond" pitchFamily="18" charset="0"/>
              </a:rPr>
            </a:br>
            <a:endParaRPr lang="el-GR" dirty="0">
              <a:solidFill>
                <a:schemeClr val="bg2"/>
              </a:solidFill>
              <a:latin typeface="Garamond"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2"/>
                </a:solidFill>
                <a:latin typeface="Garamond" pitchFamily="18" charset="0"/>
              </a:rPr>
            </a:br>
            <a:br>
              <a:rPr lang="en-US" sz="2400" b="1" dirty="0">
                <a:solidFill>
                  <a:schemeClr val="bg2"/>
                </a:solidFill>
                <a:latin typeface="Garamond" pitchFamily="18" charset="0"/>
              </a:rPr>
            </a:br>
            <a:br>
              <a:rPr lang="en-US" sz="2400" b="1" dirty="0">
                <a:solidFill>
                  <a:schemeClr val="bg2"/>
                </a:solidFill>
                <a:latin typeface="Garamond" pitchFamily="18" charset="0"/>
              </a:rPr>
            </a:br>
            <a:r>
              <a:rPr lang="el-GR" sz="2400" b="1" dirty="0">
                <a:solidFill>
                  <a:schemeClr val="bg2"/>
                </a:solidFill>
                <a:latin typeface="Garamond" pitchFamily="18" charset="0"/>
              </a:rPr>
              <a:t>Μ</a:t>
            </a: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endParaRPr lang="el-GR" sz="2400" b="1" dirty="0">
              <a:solidFill>
                <a:schemeClr val="bg2"/>
              </a:solidFill>
              <a:latin typeface="Garamond" pitchFamily="18" charset="0"/>
            </a:endParaRPr>
          </a:p>
        </p:txBody>
      </p:sp>
      <p:pic>
        <p:nvPicPr>
          <p:cNvPr id="59394" name="Picture 2" descr="Αποτέλεσμα εικόνας για εικόνες για Castellucci"/>
          <p:cNvPicPr>
            <a:picLocks noChangeAspect="1" noChangeArrowheads="1"/>
          </p:cNvPicPr>
          <p:nvPr/>
        </p:nvPicPr>
        <p:blipFill>
          <a:blip r:embed="rId2" cstate="print">
            <a:duotone>
              <a:schemeClr val="accent6">
                <a:shade val="45000"/>
                <a:satMod val="135000"/>
              </a:schemeClr>
              <a:prstClr val="white"/>
            </a:duotone>
          </a:blip>
          <a:srcRect/>
          <a:stretch>
            <a:fillRect/>
          </a:stretch>
        </p:blipFill>
        <p:spPr bwMode="auto">
          <a:xfrm>
            <a:off x="0" y="0"/>
            <a:ext cx="9144000" cy="6864612"/>
          </a:xfrm>
          <a:prstGeom prst="rect">
            <a:avLst/>
          </a:prstGeom>
          <a:noFill/>
        </p:spPr>
      </p:pic>
      <p:sp>
        <p:nvSpPr>
          <p:cNvPr id="4" name="TextBox 3"/>
          <p:cNvSpPr txBox="1"/>
          <p:nvPr/>
        </p:nvSpPr>
        <p:spPr>
          <a:xfrm>
            <a:off x="0" y="-76200"/>
            <a:ext cx="3379451" cy="5355312"/>
          </a:xfrm>
          <a:prstGeom prst="rect">
            <a:avLst/>
          </a:prstGeom>
          <a:noFill/>
        </p:spPr>
        <p:txBody>
          <a:bodyPr wrap="none" rtlCol="0">
            <a:spAutoFit/>
          </a:bodyPr>
          <a:lstStyle/>
          <a:p>
            <a:r>
              <a:rPr lang="el-GR" b="1" dirty="0">
                <a:latin typeface="Garamond" pitchFamily="18" charset="0"/>
              </a:rPr>
              <a:t>Η παρουσία των ζώων στις σκηνές </a:t>
            </a:r>
          </a:p>
          <a:p>
            <a:r>
              <a:rPr lang="el-GR" b="1" dirty="0">
                <a:latin typeface="Garamond" pitchFamily="18" charset="0"/>
              </a:rPr>
              <a:t>του </a:t>
            </a:r>
            <a:r>
              <a:rPr lang="en-US" b="1" dirty="0">
                <a:latin typeface="Garamond" pitchFamily="18" charset="0"/>
              </a:rPr>
              <a:t>Romeo </a:t>
            </a:r>
            <a:r>
              <a:rPr lang="en-US" b="1" dirty="0" err="1">
                <a:latin typeface="Garamond" pitchFamily="18" charset="0"/>
              </a:rPr>
              <a:t>Castellucci</a:t>
            </a:r>
            <a:r>
              <a:rPr lang="el-GR" b="1" dirty="0">
                <a:latin typeface="Garamond" pitchFamily="18" charset="0"/>
              </a:rPr>
              <a:t> είναι </a:t>
            </a:r>
          </a:p>
          <a:p>
            <a:r>
              <a:rPr lang="el-GR" b="1" dirty="0">
                <a:latin typeface="Garamond" pitchFamily="18" charset="0"/>
              </a:rPr>
              <a:t>συχνή και πάντα </a:t>
            </a:r>
            <a:r>
              <a:rPr lang="el-GR" b="1" dirty="0" err="1">
                <a:latin typeface="Garamond" pitchFamily="18" charset="0"/>
              </a:rPr>
              <a:t>νοηματοδοτημένη</a:t>
            </a:r>
            <a:endParaRPr lang="el-GR" b="1" dirty="0">
              <a:latin typeface="Garamond" pitchFamily="18" charset="0"/>
            </a:endParaRPr>
          </a:p>
          <a:p>
            <a:r>
              <a:rPr lang="el-GR" b="1" dirty="0">
                <a:latin typeface="Garamond" pitchFamily="18" charset="0"/>
              </a:rPr>
              <a:t>με </a:t>
            </a:r>
            <a:r>
              <a:rPr lang="el-GR" b="1" dirty="0">
                <a:solidFill>
                  <a:srgbClr val="0070C0"/>
                </a:solidFill>
                <a:latin typeface="Garamond" pitchFamily="18" charset="0"/>
              </a:rPr>
              <a:t>συμβολικά φορτία</a:t>
            </a:r>
            <a:r>
              <a:rPr lang="el-GR" b="1" dirty="0">
                <a:latin typeface="Garamond" pitchFamily="18" charset="0"/>
              </a:rPr>
              <a:t>, έτσι </a:t>
            </a:r>
          </a:p>
          <a:p>
            <a:r>
              <a:rPr lang="el-GR" b="1" dirty="0">
                <a:latin typeface="Garamond" pitchFamily="18" charset="0"/>
              </a:rPr>
              <a:t>ώστε ο έμπειρος θεατής να </a:t>
            </a:r>
          </a:p>
          <a:p>
            <a:r>
              <a:rPr lang="el-GR" b="1" dirty="0">
                <a:latin typeface="Garamond" pitchFamily="18" charset="0"/>
              </a:rPr>
              <a:t>μην εκπλήσσεται πλέον τόσο </a:t>
            </a:r>
          </a:p>
          <a:p>
            <a:r>
              <a:rPr lang="el-GR" b="1" dirty="0">
                <a:latin typeface="Garamond" pitchFamily="18" charset="0"/>
              </a:rPr>
              <a:t>από την παρουσία αυτήν </a:t>
            </a:r>
          </a:p>
          <a:p>
            <a:r>
              <a:rPr lang="el-GR" b="1" dirty="0">
                <a:latin typeface="Garamond" pitchFamily="18" charset="0"/>
              </a:rPr>
              <a:t>καθ’ </a:t>
            </a:r>
            <a:r>
              <a:rPr lang="el-GR" b="1" dirty="0" err="1">
                <a:latin typeface="Garamond" pitchFamily="18" charset="0"/>
              </a:rPr>
              <a:t>εαυτήν</a:t>
            </a:r>
            <a:r>
              <a:rPr lang="el-GR" b="1" dirty="0">
                <a:latin typeface="Garamond" pitchFamily="18" charset="0"/>
              </a:rPr>
              <a:t> (όπως συνέβαινε </a:t>
            </a:r>
          </a:p>
          <a:p>
            <a:r>
              <a:rPr lang="el-GR" b="1" dirty="0">
                <a:latin typeface="Garamond" pitchFamily="18" charset="0"/>
              </a:rPr>
              <a:t>πιθανώς στις πρώτες </a:t>
            </a:r>
          </a:p>
          <a:p>
            <a:r>
              <a:rPr lang="el-GR" b="1" dirty="0">
                <a:latin typeface="Garamond" pitchFamily="18" charset="0"/>
              </a:rPr>
              <a:t>παραγωγές του), </a:t>
            </a:r>
          </a:p>
          <a:p>
            <a:r>
              <a:rPr lang="el-GR" b="1" dirty="0">
                <a:latin typeface="Garamond" pitchFamily="18" charset="0"/>
              </a:rPr>
              <a:t>η οποία έχει τη δύναμη </a:t>
            </a:r>
          </a:p>
          <a:p>
            <a:r>
              <a:rPr lang="el-GR" b="1" dirty="0">
                <a:latin typeface="Garamond" pitchFamily="18" charset="0"/>
              </a:rPr>
              <a:t>να απορρυθμίζει άμα τη </a:t>
            </a:r>
          </a:p>
          <a:p>
            <a:r>
              <a:rPr lang="el-GR" b="1" dirty="0">
                <a:latin typeface="Garamond" pitchFamily="18" charset="0"/>
              </a:rPr>
              <a:t>εμφανίσει τη σκηνική τάξη, </a:t>
            </a:r>
          </a:p>
          <a:p>
            <a:r>
              <a:rPr lang="el-GR" b="1" dirty="0">
                <a:latin typeface="Garamond" pitchFamily="18" charset="0"/>
              </a:rPr>
              <a:t>όσο και από το νόημα </a:t>
            </a:r>
          </a:p>
          <a:p>
            <a:r>
              <a:rPr lang="el-GR" b="1" dirty="0">
                <a:latin typeface="Garamond" pitchFamily="18" charset="0"/>
              </a:rPr>
              <a:t>(ή καλύτερα από τα </a:t>
            </a:r>
          </a:p>
          <a:p>
            <a:r>
              <a:rPr lang="el-GR" b="1" dirty="0">
                <a:latin typeface="Garamond" pitchFamily="18" charset="0"/>
              </a:rPr>
              <a:t>νοήματα) που αυτή </a:t>
            </a:r>
          </a:p>
          <a:p>
            <a:r>
              <a:rPr lang="el-GR" b="1" dirty="0">
                <a:latin typeface="Garamond" pitchFamily="18" charset="0"/>
              </a:rPr>
              <a:t>μπορεί να προσλάβει </a:t>
            </a:r>
          </a:p>
          <a:p>
            <a:r>
              <a:rPr lang="el-GR" b="1" dirty="0">
                <a:latin typeface="Garamond" pitchFamily="18" charset="0"/>
              </a:rPr>
              <a:t>κατά τη διάρκεια της παράστασης. </a:t>
            </a:r>
          </a:p>
          <a:p>
            <a:endParaRPr lang="el-GR" b="1" dirty="0">
              <a:latin typeface="Garamond"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33794" name="Picture 2" descr="Σχετική εικόνα"/>
          <p:cNvPicPr>
            <a:picLocks noChangeAspect="1" noChangeArrowheads="1"/>
          </p:cNvPicPr>
          <p:nvPr/>
        </p:nvPicPr>
        <p:blipFill>
          <a:blip r:embed="rId2" cstate="print"/>
          <a:srcRect/>
          <a:stretch>
            <a:fillRect/>
          </a:stretch>
        </p:blipFill>
        <p:spPr bwMode="auto">
          <a:xfrm>
            <a:off x="0" y="0"/>
            <a:ext cx="9143998" cy="6858000"/>
          </a:xfrm>
          <a:prstGeom prst="rect">
            <a:avLst/>
          </a:prstGeom>
          <a:noFill/>
        </p:spPr>
      </p:pic>
      <p:sp>
        <p:nvSpPr>
          <p:cNvPr id="8" name="TextBox 7"/>
          <p:cNvSpPr txBox="1"/>
          <p:nvPr/>
        </p:nvSpPr>
        <p:spPr>
          <a:xfrm>
            <a:off x="0" y="0"/>
            <a:ext cx="8800807" cy="7294305"/>
          </a:xfrm>
          <a:prstGeom prst="rect">
            <a:avLst/>
          </a:prstGeom>
          <a:noFill/>
        </p:spPr>
        <p:txBody>
          <a:bodyPr wrap="none" rtlCol="0">
            <a:spAutoFit/>
          </a:bodyPr>
          <a:lstStyle/>
          <a:p>
            <a:r>
              <a:rPr lang="el-GR" dirty="0">
                <a:solidFill>
                  <a:srgbClr val="FFF9CD"/>
                </a:solidFill>
                <a:latin typeface="Garamond" pitchFamily="18" charset="0"/>
              </a:rPr>
              <a:t>Εντούτοις, στην παράσταση της </a:t>
            </a:r>
            <a:r>
              <a:rPr lang="el-GR" i="1" dirty="0">
                <a:solidFill>
                  <a:srgbClr val="FFF9CD"/>
                </a:solidFill>
                <a:latin typeface="Garamond" pitchFamily="18" charset="0"/>
              </a:rPr>
              <a:t>Κολάσεως</a:t>
            </a:r>
            <a:r>
              <a:rPr lang="el-GR" dirty="0">
                <a:solidFill>
                  <a:srgbClr val="FFF9CD"/>
                </a:solidFill>
                <a:latin typeface="Garamond" pitchFamily="18" charset="0"/>
              </a:rPr>
              <a:t>, ακόμα και αν την βλέπαμε σήμερα για πολλοστή φορά, </a:t>
            </a:r>
          </a:p>
          <a:p>
            <a:r>
              <a:rPr lang="el-GR" dirty="0">
                <a:solidFill>
                  <a:srgbClr val="FFF9CD"/>
                </a:solidFill>
                <a:latin typeface="Garamond" pitchFamily="18" charset="0"/>
              </a:rPr>
              <a:t>θα ίσχυε το αντίστροφο: μια συμβολική σημασία αναδύεται πρώτα στη σκηνή, ενώ η έκπληξη </a:t>
            </a:r>
          </a:p>
          <a:p>
            <a:r>
              <a:rPr lang="el-GR" dirty="0">
                <a:solidFill>
                  <a:srgbClr val="FFF9CD"/>
                </a:solidFill>
                <a:latin typeface="Garamond" pitchFamily="18" charset="0"/>
              </a:rPr>
              <a:t>προκαλείται από τον φόβο που βιώνουν οι θεατές από την πρώτη κιόλας σκηνή. </a:t>
            </a:r>
          </a:p>
          <a:p>
            <a:endParaRPr lang="el-GR" dirty="0">
              <a:solidFill>
                <a:srgbClr val="FFF9CD"/>
              </a:solidFill>
              <a:latin typeface="Garamond" pitchFamily="18" charset="0"/>
            </a:endParaRPr>
          </a:p>
          <a:p>
            <a:r>
              <a:rPr lang="en-US" dirty="0">
                <a:solidFill>
                  <a:srgbClr val="FFF9CD"/>
                </a:solidFill>
                <a:latin typeface="Garamond" pitchFamily="18" charset="0"/>
              </a:rPr>
              <a:t>O </a:t>
            </a:r>
            <a:r>
              <a:rPr lang="en-US" dirty="0" err="1">
                <a:solidFill>
                  <a:srgbClr val="FFF9CD"/>
                </a:solidFill>
                <a:latin typeface="Garamond" pitchFamily="18" charset="0"/>
              </a:rPr>
              <a:t>Castellucci</a:t>
            </a:r>
            <a:r>
              <a:rPr lang="el-GR" dirty="0">
                <a:solidFill>
                  <a:srgbClr val="FFF9CD"/>
                </a:solidFill>
                <a:latin typeface="Garamond" pitchFamily="18" charset="0"/>
              </a:rPr>
              <a:t> συστήνεται στο κοινό, είναι ο </a:t>
            </a:r>
            <a:r>
              <a:rPr lang="en-US" dirty="0">
                <a:solidFill>
                  <a:srgbClr val="FFF9CD"/>
                </a:solidFill>
                <a:latin typeface="Garamond" pitchFamily="18" charset="0"/>
              </a:rPr>
              <a:t>Romeo </a:t>
            </a:r>
            <a:r>
              <a:rPr lang="en-US" dirty="0" err="1">
                <a:solidFill>
                  <a:srgbClr val="FFF9CD"/>
                </a:solidFill>
                <a:latin typeface="Garamond" pitchFamily="18" charset="0"/>
              </a:rPr>
              <a:t>Castellucci</a:t>
            </a:r>
            <a:r>
              <a:rPr lang="el-GR" dirty="0">
                <a:solidFill>
                  <a:srgbClr val="FFF9CD"/>
                </a:solidFill>
                <a:latin typeface="Garamond" pitchFamily="18" charset="0"/>
              </a:rPr>
              <a:t>, ο γνωστός </a:t>
            </a:r>
            <a:r>
              <a:rPr lang="el-GR" dirty="0" err="1">
                <a:solidFill>
                  <a:srgbClr val="FFF9CD"/>
                </a:solidFill>
                <a:latin typeface="Garamond" pitchFamily="18" charset="0"/>
              </a:rPr>
              <a:t>σκηνο</a:t>
            </a:r>
            <a:r>
              <a:rPr lang="el-GR" dirty="0">
                <a:solidFill>
                  <a:srgbClr val="FFF9CD"/>
                </a:solidFill>
                <a:latin typeface="Garamond" pitchFamily="18" charset="0"/>
              </a:rPr>
              <a:t>-</a:t>
            </a:r>
            <a:r>
              <a:rPr lang="el-GR" dirty="0" err="1">
                <a:solidFill>
                  <a:srgbClr val="FFF9CD"/>
                </a:solidFill>
                <a:latin typeface="Garamond" pitchFamily="18" charset="0"/>
              </a:rPr>
              <a:t>θέτης</a:t>
            </a:r>
            <a:r>
              <a:rPr lang="el-GR" dirty="0">
                <a:solidFill>
                  <a:srgbClr val="FFF9CD"/>
                </a:solidFill>
                <a:latin typeface="Garamond" pitchFamily="18" charset="0"/>
              </a:rPr>
              <a:t>, </a:t>
            </a:r>
          </a:p>
          <a:p>
            <a:r>
              <a:rPr lang="el-GR" dirty="0">
                <a:solidFill>
                  <a:srgbClr val="FFF9CD"/>
                </a:solidFill>
                <a:latin typeface="Garamond" pitchFamily="18" charset="0"/>
              </a:rPr>
              <a:t>ο καλλιτέχνης που «έθεσε» αυτήν τη σκηνή, ένα </a:t>
            </a:r>
            <a:r>
              <a:rPr lang="el-GR" dirty="0">
                <a:solidFill>
                  <a:srgbClr val="FFC000"/>
                </a:solidFill>
                <a:latin typeface="Garamond" pitchFamily="18" charset="0"/>
              </a:rPr>
              <a:t>πραγματικό πρόσωπο </a:t>
            </a:r>
            <a:r>
              <a:rPr lang="el-GR" dirty="0">
                <a:solidFill>
                  <a:srgbClr val="FFF9CD"/>
                </a:solidFill>
                <a:latin typeface="Garamond" pitchFamily="18" charset="0"/>
              </a:rPr>
              <a:t>που τίθεται εξαρχής </a:t>
            </a:r>
          </a:p>
          <a:p>
            <a:r>
              <a:rPr lang="el-GR" dirty="0">
                <a:solidFill>
                  <a:srgbClr val="FFF9CD"/>
                </a:solidFill>
                <a:latin typeface="Garamond" pitchFamily="18" charset="0"/>
              </a:rPr>
              <a:t>(ο ίδιος αλλά και όλη η παράσταση) μακριά από το «ασφαλές» πλαίσιο της μυθοπλασίας. </a:t>
            </a:r>
          </a:p>
          <a:p>
            <a:r>
              <a:rPr lang="el-GR" dirty="0">
                <a:solidFill>
                  <a:srgbClr val="FFF9CD"/>
                </a:solidFill>
                <a:latin typeface="Garamond" pitchFamily="18" charset="0"/>
              </a:rPr>
              <a:t>Το </a:t>
            </a:r>
            <a:r>
              <a:rPr lang="el-GR" dirty="0">
                <a:solidFill>
                  <a:srgbClr val="FFC000"/>
                </a:solidFill>
                <a:latin typeface="Garamond" pitchFamily="18" charset="0"/>
              </a:rPr>
              <a:t>ελάχιστο κείμενο </a:t>
            </a:r>
            <a:r>
              <a:rPr lang="el-GR" dirty="0">
                <a:solidFill>
                  <a:srgbClr val="FFF9CD"/>
                </a:solidFill>
                <a:latin typeface="Garamond" pitchFamily="18" charset="0"/>
              </a:rPr>
              <a:t>της μυθοπλασίας περιορίζεται </a:t>
            </a:r>
          </a:p>
          <a:p>
            <a:r>
              <a:rPr lang="el-GR" dirty="0">
                <a:solidFill>
                  <a:srgbClr val="FFF9CD"/>
                </a:solidFill>
                <a:latin typeface="Garamond" pitchFamily="18" charset="0"/>
              </a:rPr>
              <a:t>στον τίτλο της παράστασης, </a:t>
            </a:r>
          </a:p>
          <a:p>
            <a:r>
              <a:rPr lang="el-GR" dirty="0">
                <a:solidFill>
                  <a:srgbClr val="FFF9CD"/>
                </a:solidFill>
                <a:latin typeface="Garamond" pitchFamily="18" charset="0"/>
              </a:rPr>
              <a:t>η </a:t>
            </a:r>
            <a:r>
              <a:rPr lang="el-GR" i="1" dirty="0">
                <a:solidFill>
                  <a:srgbClr val="FFF9CD"/>
                </a:solidFill>
                <a:latin typeface="Garamond" pitchFamily="18" charset="0"/>
              </a:rPr>
              <a:t>Κόλαση</a:t>
            </a:r>
            <a:r>
              <a:rPr lang="el-GR" dirty="0">
                <a:solidFill>
                  <a:srgbClr val="FFF9CD"/>
                </a:solidFill>
                <a:latin typeface="Garamond" pitchFamily="18" charset="0"/>
              </a:rPr>
              <a:t> της </a:t>
            </a:r>
            <a:r>
              <a:rPr lang="el-GR" i="1" dirty="0">
                <a:solidFill>
                  <a:srgbClr val="FFF9CD"/>
                </a:solidFill>
                <a:latin typeface="Garamond" pitchFamily="18" charset="0"/>
              </a:rPr>
              <a:t>Θείας </a:t>
            </a:r>
          </a:p>
          <a:p>
            <a:r>
              <a:rPr lang="el-GR" i="1" dirty="0">
                <a:solidFill>
                  <a:srgbClr val="FFF9CD"/>
                </a:solidFill>
                <a:latin typeface="Garamond" pitchFamily="18" charset="0"/>
              </a:rPr>
              <a:t>Κωμωδίας</a:t>
            </a:r>
            <a:r>
              <a:rPr lang="el-GR" dirty="0">
                <a:solidFill>
                  <a:srgbClr val="FFF9CD"/>
                </a:solidFill>
                <a:latin typeface="Garamond" pitchFamily="18" charset="0"/>
              </a:rPr>
              <a:t> του </a:t>
            </a:r>
            <a:r>
              <a:rPr lang="en-US" dirty="0">
                <a:solidFill>
                  <a:srgbClr val="FFF9CD"/>
                </a:solidFill>
                <a:latin typeface="Garamond" pitchFamily="18" charset="0"/>
              </a:rPr>
              <a:t>Dante</a:t>
            </a:r>
            <a:r>
              <a:rPr lang="el-GR" dirty="0">
                <a:solidFill>
                  <a:srgbClr val="FFF9CD"/>
                </a:solidFill>
                <a:latin typeface="Garamond" pitchFamily="18" charset="0"/>
              </a:rPr>
              <a:t>. </a:t>
            </a:r>
          </a:p>
          <a:p>
            <a:endParaRPr lang="el-GR" dirty="0">
              <a:solidFill>
                <a:srgbClr val="FFF9CD"/>
              </a:solidFill>
              <a:latin typeface="Garamond" pitchFamily="18" charset="0"/>
            </a:endParaRPr>
          </a:p>
          <a:p>
            <a:r>
              <a:rPr lang="el-GR" dirty="0">
                <a:solidFill>
                  <a:srgbClr val="FFF9CD"/>
                </a:solidFill>
                <a:latin typeface="Garamond" pitchFamily="18" charset="0"/>
              </a:rPr>
              <a:t>Αυτό το ελάχιστο </a:t>
            </a:r>
          </a:p>
          <a:p>
            <a:r>
              <a:rPr lang="el-GR" dirty="0">
                <a:solidFill>
                  <a:srgbClr val="FFF9CD"/>
                </a:solidFill>
                <a:latin typeface="Garamond" pitchFamily="18" charset="0"/>
              </a:rPr>
              <a:t>κείμενο είναι μόνο η </a:t>
            </a:r>
          </a:p>
          <a:p>
            <a:r>
              <a:rPr lang="el-GR" dirty="0">
                <a:solidFill>
                  <a:srgbClr val="FFF9CD"/>
                </a:solidFill>
                <a:latin typeface="Garamond" pitchFamily="18" charset="0"/>
              </a:rPr>
              <a:t>εισαγωγή μας στην παράσταση </a:t>
            </a:r>
          </a:p>
          <a:p>
            <a:r>
              <a:rPr lang="el-GR" dirty="0">
                <a:solidFill>
                  <a:srgbClr val="FFF9CD"/>
                </a:solidFill>
                <a:latin typeface="Garamond" pitchFamily="18" charset="0"/>
              </a:rPr>
              <a:t>με τα τρία λυκόσκυλα </a:t>
            </a:r>
          </a:p>
          <a:p>
            <a:r>
              <a:rPr lang="el-GR" dirty="0">
                <a:solidFill>
                  <a:srgbClr val="FFF9CD"/>
                </a:solidFill>
                <a:latin typeface="Garamond" pitchFamily="18" charset="0"/>
              </a:rPr>
              <a:t>να μας οδηγούν στην είσοδο </a:t>
            </a:r>
          </a:p>
          <a:p>
            <a:r>
              <a:rPr lang="el-GR" dirty="0">
                <a:solidFill>
                  <a:srgbClr val="FFF9CD"/>
                </a:solidFill>
                <a:latin typeface="Garamond" pitchFamily="18" charset="0"/>
              </a:rPr>
              <a:t>της </a:t>
            </a:r>
            <a:r>
              <a:rPr lang="el-GR" i="1" dirty="0">
                <a:solidFill>
                  <a:srgbClr val="FFF9CD"/>
                </a:solidFill>
                <a:latin typeface="Garamond" pitchFamily="18" charset="0"/>
              </a:rPr>
              <a:t>Κολάσεως</a:t>
            </a:r>
            <a:r>
              <a:rPr lang="el-GR" dirty="0">
                <a:solidFill>
                  <a:srgbClr val="FFF9CD"/>
                </a:solidFill>
                <a:latin typeface="Garamond" pitchFamily="18" charset="0"/>
              </a:rPr>
              <a:t>, στη μορφή του τρικέφαλου Κέρβερου </a:t>
            </a:r>
          </a:p>
          <a:p>
            <a:r>
              <a:rPr lang="el-GR" dirty="0">
                <a:solidFill>
                  <a:srgbClr val="FFF9CD"/>
                </a:solidFill>
                <a:latin typeface="Garamond" pitchFamily="18" charset="0"/>
              </a:rPr>
              <a:t>ή στις τρεις τερατώδεις μορφές της δαντικής μυθοπλασίας, </a:t>
            </a:r>
          </a:p>
          <a:p>
            <a:r>
              <a:rPr lang="el-GR" dirty="0">
                <a:solidFill>
                  <a:srgbClr val="FFF9CD"/>
                </a:solidFill>
                <a:latin typeface="Garamond" pitchFamily="18" charset="0"/>
              </a:rPr>
              <a:t>ήτοι στην </a:t>
            </a:r>
            <a:r>
              <a:rPr lang="en-US" dirty="0" err="1">
                <a:solidFill>
                  <a:srgbClr val="FFF9CD"/>
                </a:solidFill>
                <a:latin typeface="Garamond" pitchFamily="18" charset="0"/>
              </a:rPr>
              <a:t>lonza</a:t>
            </a:r>
            <a:r>
              <a:rPr lang="el-GR" dirty="0">
                <a:solidFill>
                  <a:srgbClr val="FFF9CD"/>
                </a:solidFill>
                <a:latin typeface="Garamond" pitchFamily="18" charset="0"/>
              </a:rPr>
              <a:t> (λεοπάρδαλη-</a:t>
            </a:r>
            <a:r>
              <a:rPr lang="el-GR" dirty="0" err="1">
                <a:solidFill>
                  <a:srgbClr val="FFF9CD"/>
                </a:solidFill>
                <a:latin typeface="Garamond" pitchFamily="18" charset="0"/>
              </a:rPr>
              <a:t>λαγνεία</a:t>
            </a:r>
            <a:r>
              <a:rPr lang="el-GR" dirty="0">
                <a:solidFill>
                  <a:srgbClr val="FFF9CD"/>
                </a:solidFill>
                <a:latin typeface="Garamond" pitchFamily="18" charset="0"/>
              </a:rPr>
              <a:t>), </a:t>
            </a:r>
          </a:p>
          <a:p>
            <a:r>
              <a:rPr lang="el-GR" dirty="0">
                <a:solidFill>
                  <a:srgbClr val="FFF9CD"/>
                </a:solidFill>
                <a:latin typeface="Garamond" pitchFamily="18" charset="0"/>
              </a:rPr>
              <a:t>στο </a:t>
            </a:r>
            <a:r>
              <a:rPr lang="en-US" dirty="0" err="1">
                <a:solidFill>
                  <a:srgbClr val="FFF9CD"/>
                </a:solidFill>
                <a:latin typeface="Garamond" pitchFamily="18" charset="0"/>
              </a:rPr>
              <a:t>leone</a:t>
            </a:r>
            <a:r>
              <a:rPr lang="el-GR" dirty="0">
                <a:solidFill>
                  <a:srgbClr val="FFF9CD"/>
                </a:solidFill>
                <a:latin typeface="Garamond" pitchFamily="18" charset="0"/>
              </a:rPr>
              <a:t> (λιοντάρι-</a:t>
            </a:r>
            <a:r>
              <a:rPr lang="el-GR" dirty="0" err="1">
                <a:solidFill>
                  <a:srgbClr val="FFF9CD"/>
                </a:solidFill>
                <a:latin typeface="Garamond" pitchFamily="18" charset="0"/>
              </a:rPr>
              <a:t>υπεροψία</a:t>
            </a:r>
            <a:r>
              <a:rPr lang="el-GR" dirty="0">
                <a:solidFill>
                  <a:srgbClr val="FFF9CD"/>
                </a:solidFill>
                <a:latin typeface="Garamond" pitchFamily="18" charset="0"/>
              </a:rPr>
              <a:t>) και στη </a:t>
            </a:r>
            <a:r>
              <a:rPr lang="en-US" dirty="0" err="1">
                <a:solidFill>
                  <a:srgbClr val="FFF9CD"/>
                </a:solidFill>
                <a:latin typeface="Garamond" pitchFamily="18" charset="0"/>
              </a:rPr>
              <a:t>lupa</a:t>
            </a:r>
            <a:r>
              <a:rPr lang="el-GR" dirty="0">
                <a:solidFill>
                  <a:srgbClr val="FFF9CD"/>
                </a:solidFill>
                <a:latin typeface="Garamond" pitchFamily="18" charset="0"/>
              </a:rPr>
              <a:t> (λύκαινα-</a:t>
            </a:r>
            <a:r>
              <a:rPr lang="el-GR" dirty="0" err="1">
                <a:solidFill>
                  <a:srgbClr val="FFF9CD"/>
                </a:solidFill>
                <a:latin typeface="Garamond" pitchFamily="18" charset="0"/>
              </a:rPr>
              <a:t>φιλαργυρία</a:t>
            </a:r>
            <a:r>
              <a:rPr lang="el-GR" dirty="0">
                <a:solidFill>
                  <a:srgbClr val="FFF9CD"/>
                </a:solidFill>
                <a:latin typeface="Garamond" pitchFamily="18" charset="0"/>
              </a:rPr>
              <a:t>). </a:t>
            </a:r>
          </a:p>
          <a:p>
            <a:endParaRPr lang="el-GR" dirty="0">
              <a:solidFill>
                <a:srgbClr val="FFF9CD"/>
              </a:solidFill>
              <a:latin typeface="Garamond" pitchFamily="18" charset="0"/>
            </a:endParaRPr>
          </a:p>
          <a:p>
            <a:r>
              <a:rPr lang="el-GR" sz="1600" dirty="0">
                <a:solidFill>
                  <a:srgbClr val="FFFF00"/>
                </a:solidFill>
                <a:latin typeface="Garamond" pitchFamily="18" charset="0"/>
              </a:rPr>
              <a:t>Δημήτρης Τσατσούλης : </a:t>
            </a:r>
            <a:r>
              <a:rPr lang="el-GR" sz="1600" i="1" dirty="0">
                <a:solidFill>
                  <a:srgbClr val="FFFF00"/>
                </a:solidFill>
                <a:latin typeface="Garamond" pitchFamily="18" charset="0"/>
              </a:rPr>
              <a:t>Διάλογος εικόνων. Φωτογραφία και </a:t>
            </a:r>
            <a:r>
              <a:rPr lang="el-GR" sz="1600" i="1" dirty="0" err="1">
                <a:solidFill>
                  <a:srgbClr val="FFFF00"/>
                </a:solidFill>
                <a:latin typeface="Garamond" pitchFamily="18" charset="0"/>
              </a:rPr>
              <a:t>σουρρεαλιστική</a:t>
            </a:r>
            <a:r>
              <a:rPr lang="el-GR" sz="1600" i="1" dirty="0">
                <a:solidFill>
                  <a:srgbClr val="FFFF00"/>
                </a:solidFill>
                <a:latin typeface="Garamond" pitchFamily="18" charset="0"/>
              </a:rPr>
              <a:t> αισθητική στη σκηνική γραφή </a:t>
            </a:r>
          </a:p>
          <a:p>
            <a:r>
              <a:rPr lang="el-GR" sz="1600" i="1" dirty="0">
                <a:solidFill>
                  <a:srgbClr val="FFFF00"/>
                </a:solidFill>
                <a:latin typeface="Garamond" pitchFamily="18" charset="0"/>
              </a:rPr>
              <a:t>της </a:t>
            </a:r>
            <a:r>
              <a:rPr lang="el-GR" sz="1600" i="1" dirty="0" err="1">
                <a:solidFill>
                  <a:srgbClr val="FFFF00"/>
                </a:solidFill>
                <a:latin typeface="Garamond" pitchFamily="18" charset="0"/>
              </a:rPr>
              <a:t>Socìetas</a:t>
            </a:r>
            <a:r>
              <a:rPr lang="el-GR" sz="1600" i="1" dirty="0">
                <a:solidFill>
                  <a:srgbClr val="FFFF00"/>
                </a:solidFill>
                <a:latin typeface="Garamond" pitchFamily="18" charset="0"/>
              </a:rPr>
              <a:t> </a:t>
            </a:r>
            <a:r>
              <a:rPr lang="el-GR" sz="1600" i="1" dirty="0" err="1">
                <a:solidFill>
                  <a:srgbClr val="FFFF00"/>
                </a:solidFill>
                <a:latin typeface="Garamond" pitchFamily="18" charset="0"/>
              </a:rPr>
              <a:t>Raffaello</a:t>
            </a:r>
            <a:r>
              <a:rPr lang="el-GR" sz="1600" i="1" dirty="0">
                <a:solidFill>
                  <a:srgbClr val="FFFF00"/>
                </a:solidFill>
                <a:latin typeface="Garamond" pitchFamily="18" charset="0"/>
              </a:rPr>
              <a:t> </a:t>
            </a:r>
            <a:r>
              <a:rPr lang="el-GR" sz="1600" i="1" dirty="0" err="1">
                <a:solidFill>
                  <a:srgbClr val="FFFF00"/>
                </a:solidFill>
                <a:latin typeface="Garamond" pitchFamily="18" charset="0"/>
              </a:rPr>
              <a:t>Sanzio</a:t>
            </a:r>
            <a:r>
              <a:rPr lang="el-GR" sz="1600" dirty="0">
                <a:solidFill>
                  <a:srgbClr val="FFFF00"/>
                </a:solidFill>
                <a:latin typeface="Garamond" pitchFamily="18" charset="0"/>
              </a:rPr>
              <a:t>, </a:t>
            </a:r>
            <a:r>
              <a:rPr lang="el-GR" sz="1600" dirty="0" err="1">
                <a:solidFill>
                  <a:srgbClr val="FFFF00"/>
                </a:solidFill>
                <a:latin typeface="Garamond" pitchFamily="18" charset="0"/>
              </a:rPr>
              <a:t>Παπαζήσης</a:t>
            </a:r>
            <a:r>
              <a:rPr lang="el-GR" sz="1600" dirty="0">
                <a:solidFill>
                  <a:srgbClr val="FFFF00"/>
                </a:solidFill>
                <a:latin typeface="Garamond" pitchFamily="18" charset="0"/>
              </a:rPr>
              <a:t>, Αθήνα 2012, σ. 109, σημ. 197.</a:t>
            </a:r>
          </a:p>
          <a:p>
            <a:endParaRPr lang="el-GR" dirty="0">
              <a:solidFill>
                <a:srgbClr val="FFF9CD"/>
              </a:solidFill>
              <a:latin typeface="Garamond" pitchFamily="18" charset="0"/>
            </a:endParaRPr>
          </a:p>
          <a:p>
            <a:endParaRPr lang="el-GR" dirty="0">
              <a:solidFill>
                <a:srgbClr val="FFF9CD"/>
              </a:solidFill>
              <a:latin typeface="Garamond" pitchFamily="18" charset="0"/>
            </a:endParaRPr>
          </a:p>
        </p:txBody>
      </p:sp>
    </p:spTree>
  </p:cSld>
  <p:clrMapOvr>
    <a:masterClrMapping/>
  </p:clrMapOvr>
  <p:transition>
    <p:wedg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33794" name="Picture 2" descr="Σχετική εικόνα"/>
          <p:cNvPicPr>
            <a:picLocks noChangeAspect="1" noChangeArrowheads="1"/>
          </p:cNvPicPr>
          <p:nvPr/>
        </p:nvPicPr>
        <p:blipFill>
          <a:blip r:embed="rId2" cstate="print"/>
          <a:srcRect/>
          <a:stretch>
            <a:fillRect/>
          </a:stretch>
        </p:blipFill>
        <p:spPr bwMode="auto">
          <a:xfrm>
            <a:off x="0" y="0"/>
            <a:ext cx="9143998" cy="6858000"/>
          </a:xfrm>
          <a:prstGeom prst="rect">
            <a:avLst/>
          </a:prstGeom>
          <a:noFill/>
        </p:spPr>
      </p:pic>
      <p:sp>
        <p:nvSpPr>
          <p:cNvPr id="8" name="TextBox 7"/>
          <p:cNvSpPr txBox="1"/>
          <p:nvPr/>
        </p:nvSpPr>
        <p:spPr>
          <a:xfrm>
            <a:off x="0" y="0"/>
            <a:ext cx="9362499" cy="6709529"/>
          </a:xfrm>
          <a:prstGeom prst="rect">
            <a:avLst/>
          </a:prstGeom>
          <a:noFill/>
        </p:spPr>
        <p:txBody>
          <a:bodyPr wrap="none" rtlCol="0">
            <a:spAutoFit/>
          </a:bodyPr>
          <a:lstStyle/>
          <a:p>
            <a:r>
              <a:rPr lang="el-GR" b="1" dirty="0">
                <a:solidFill>
                  <a:srgbClr val="FFF9CD"/>
                </a:solidFill>
                <a:latin typeface="Garamond" pitchFamily="18" charset="0"/>
              </a:rPr>
              <a:t>Πέρα όμως από τις δαντικές αναγωγές, υπάρχουν οι ανεξάντλητες εκείνες πηγές που συνδέουν τη </a:t>
            </a:r>
          </a:p>
          <a:p>
            <a:r>
              <a:rPr lang="el-GR" b="1" dirty="0" err="1">
                <a:solidFill>
                  <a:srgbClr val="FFF9CD"/>
                </a:solidFill>
                <a:latin typeface="Garamond" pitchFamily="18" charset="0"/>
              </a:rPr>
              <a:t>ζωικότητα</a:t>
            </a:r>
            <a:r>
              <a:rPr lang="el-GR" b="1" dirty="0">
                <a:solidFill>
                  <a:srgbClr val="FFF9CD"/>
                </a:solidFill>
                <a:latin typeface="Garamond" pitchFamily="18" charset="0"/>
              </a:rPr>
              <a:t> με την </a:t>
            </a:r>
            <a:r>
              <a:rPr lang="el-GR" b="1" dirty="0">
                <a:solidFill>
                  <a:srgbClr val="FFC000"/>
                </a:solidFill>
                <a:latin typeface="Garamond" pitchFamily="18" charset="0"/>
              </a:rPr>
              <a:t>τρέλα </a:t>
            </a:r>
            <a:r>
              <a:rPr lang="el-GR" b="1" dirty="0">
                <a:solidFill>
                  <a:schemeClr val="bg1"/>
                </a:solidFill>
                <a:latin typeface="Garamond" pitchFamily="18" charset="0"/>
              </a:rPr>
              <a:t>στην</a:t>
            </a:r>
            <a:r>
              <a:rPr lang="el-GR" b="1" dirty="0">
                <a:solidFill>
                  <a:srgbClr val="FFC000"/>
                </a:solidFill>
                <a:latin typeface="Garamond" pitchFamily="18" charset="0"/>
              </a:rPr>
              <a:t> Αρχαιότητα</a:t>
            </a:r>
            <a:r>
              <a:rPr lang="el-GR" b="1" dirty="0">
                <a:solidFill>
                  <a:srgbClr val="FFF9CD"/>
                </a:solidFill>
                <a:latin typeface="Garamond" pitchFamily="18" charset="0"/>
              </a:rPr>
              <a:t>, κυρίως δε στον </a:t>
            </a:r>
            <a:r>
              <a:rPr lang="el-GR" b="1" dirty="0">
                <a:solidFill>
                  <a:srgbClr val="FFC000"/>
                </a:solidFill>
                <a:latin typeface="Garamond" pitchFamily="18" charset="0"/>
              </a:rPr>
              <a:t>ευρωπαϊκό Μεσαίωνα</a:t>
            </a:r>
            <a:r>
              <a:rPr lang="el-GR" b="1" dirty="0">
                <a:solidFill>
                  <a:srgbClr val="FFF9CD"/>
                </a:solidFill>
                <a:latin typeface="Garamond" pitchFamily="18" charset="0"/>
              </a:rPr>
              <a:t>, αλλά και στην </a:t>
            </a:r>
          </a:p>
          <a:p>
            <a:r>
              <a:rPr lang="el-GR" b="1" dirty="0">
                <a:solidFill>
                  <a:srgbClr val="FFC000"/>
                </a:solidFill>
                <a:latin typeface="Garamond" pitchFamily="18" charset="0"/>
              </a:rPr>
              <a:t>Αναγέννηση</a:t>
            </a:r>
            <a:r>
              <a:rPr lang="el-GR" b="1" dirty="0">
                <a:solidFill>
                  <a:srgbClr val="FFF9CD"/>
                </a:solidFill>
                <a:latin typeface="Garamond" pitchFamily="18" charset="0"/>
              </a:rPr>
              <a:t>, στο μέτρο που η </a:t>
            </a:r>
            <a:r>
              <a:rPr lang="el-GR" b="1" dirty="0">
                <a:solidFill>
                  <a:schemeClr val="bg1"/>
                </a:solidFill>
                <a:latin typeface="Garamond" pitchFamily="18" charset="0"/>
              </a:rPr>
              <a:t>τρέλα</a:t>
            </a:r>
            <a:r>
              <a:rPr lang="el-GR" b="1" dirty="0">
                <a:solidFill>
                  <a:srgbClr val="FFF9CD"/>
                </a:solidFill>
                <a:latin typeface="Garamond" pitchFamily="18" charset="0"/>
              </a:rPr>
              <a:t> θεωρείται ως ένα είδος </a:t>
            </a:r>
            <a:r>
              <a:rPr lang="el-GR" b="1" dirty="0">
                <a:solidFill>
                  <a:srgbClr val="FFC000"/>
                </a:solidFill>
                <a:latin typeface="Garamond" pitchFamily="18" charset="0"/>
              </a:rPr>
              <a:t>ζωώδους ελευθερίας</a:t>
            </a:r>
            <a:r>
              <a:rPr lang="el-GR" b="1" dirty="0">
                <a:solidFill>
                  <a:srgbClr val="FFF9CD"/>
                </a:solidFill>
                <a:latin typeface="Garamond" pitchFamily="18" charset="0"/>
              </a:rPr>
              <a:t>, ως μία </a:t>
            </a:r>
          </a:p>
          <a:p>
            <a:r>
              <a:rPr lang="el-GR" b="1" dirty="0">
                <a:solidFill>
                  <a:srgbClr val="FFF9CD"/>
                </a:solidFill>
                <a:latin typeface="Garamond" pitchFamily="18" charset="0"/>
              </a:rPr>
              <a:t>μεταμορφωτική δύναμη που ανοίγει το δρόμο στον κόσμο της κολάσεως. Από τις λεγεώνες των </a:t>
            </a:r>
          </a:p>
          <a:p>
            <a:r>
              <a:rPr lang="el-GR" b="1" dirty="0">
                <a:solidFill>
                  <a:srgbClr val="FFF9CD"/>
                </a:solidFill>
                <a:latin typeface="Garamond" pitchFamily="18" charset="0"/>
              </a:rPr>
              <a:t>ζώων στις </a:t>
            </a:r>
            <a:r>
              <a:rPr lang="el-GR" b="1" dirty="0" err="1">
                <a:solidFill>
                  <a:srgbClr val="FFF9CD"/>
                </a:solidFill>
                <a:latin typeface="Garamond" pitchFamily="18" charset="0"/>
              </a:rPr>
              <a:t>ηθικοδιδακτικές</a:t>
            </a:r>
            <a:r>
              <a:rPr lang="el-GR" b="1" dirty="0">
                <a:solidFill>
                  <a:srgbClr val="FFF9CD"/>
                </a:solidFill>
                <a:latin typeface="Garamond" pitchFamily="18" charset="0"/>
              </a:rPr>
              <a:t> διηγήσεις των μεσαιωνικών </a:t>
            </a:r>
            <a:r>
              <a:rPr lang="en-US" b="1" dirty="0" err="1">
                <a:solidFill>
                  <a:srgbClr val="FFF9CD"/>
                </a:solidFill>
                <a:latin typeface="Garamond" pitchFamily="18" charset="0"/>
              </a:rPr>
              <a:t>bestiaires</a:t>
            </a:r>
            <a:r>
              <a:rPr lang="en-US" b="1" dirty="0">
                <a:solidFill>
                  <a:srgbClr val="FFF9CD"/>
                </a:solidFill>
                <a:latin typeface="Garamond" pitchFamily="18" charset="0"/>
              </a:rPr>
              <a:t> </a:t>
            </a:r>
            <a:r>
              <a:rPr lang="el-GR" b="1" dirty="0">
                <a:solidFill>
                  <a:srgbClr val="FFF9CD"/>
                </a:solidFill>
                <a:latin typeface="Garamond" pitchFamily="18" charset="0"/>
              </a:rPr>
              <a:t>έως την απελευθερωμένη κτηνώδη </a:t>
            </a:r>
          </a:p>
          <a:p>
            <a:r>
              <a:rPr lang="el-GR" b="1" dirty="0">
                <a:solidFill>
                  <a:srgbClr val="FFF9CD"/>
                </a:solidFill>
                <a:latin typeface="Garamond" pitchFamily="18" charset="0"/>
              </a:rPr>
              <a:t>δύναμη και την εφιαλτική φαντασία των υβριδικών ζωόμορφων τεράτων, το ζωώδες συναρπάζει την </a:t>
            </a:r>
          </a:p>
          <a:p>
            <a:r>
              <a:rPr lang="el-GR" b="1" dirty="0">
                <a:solidFill>
                  <a:srgbClr val="FFF9CD"/>
                </a:solidFill>
                <a:latin typeface="Garamond" pitchFamily="18" charset="0"/>
              </a:rPr>
              <a:t>ανθρώπινη σκέψη με την αταξία και την παραφορά του, αλλά </a:t>
            </a:r>
          </a:p>
          <a:p>
            <a:r>
              <a:rPr lang="el-GR" b="1" dirty="0">
                <a:solidFill>
                  <a:srgbClr val="FFF9CD"/>
                </a:solidFill>
                <a:latin typeface="Garamond" pitchFamily="18" charset="0"/>
              </a:rPr>
              <a:t>παράλληλα, όπως σημειώνει ο </a:t>
            </a:r>
            <a:r>
              <a:rPr lang="en-US" b="1" dirty="0">
                <a:solidFill>
                  <a:srgbClr val="FFF9CD"/>
                </a:solidFill>
                <a:latin typeface="Garamond" pitchFamily="18" charset="0"/>
              </a:rPr>
              <a:t>Foucault</a:t>
            </a:r>
            <a:r>
              <a:rPr lang="el-GR" b="1" dirty="0">
                <a:solidFill>
                  <a:srgbClr val="FFF9CD"/>
                </a:solidFill>
                <a:latin typeface="Garamond" pitchFamily="18" charset="0"/>
              </a:rPr>
              <a:t>, «ξεσκεπάζει </a:t>
            </a:r>
          </a:p>
          <a:p>
            <a:r>
              <a:rPr lang="el-GR" b="1" dirty="0">
                <a:solidFill>
                  <a:srgbClr val="FFF9CD"/>
                </a:solidFill>
                <a:latin typeface="Garamond" pitchFamily="18" charset="0"/>
              </a:rPr>
              <a:t>το ζοφερό μένος, </a:t>
            </a:r>
          </a:p>
          <a:p>
            <a:r>
              <a:rPr lang="el-GR" b="1" dirty="0">
                <a:solidFill>
                  <a:srgbClr val="FFF9CD"/>
                </a:solidFill>
                <a:latin typeface="Garamond" pitchFamily="18" charset="0"/>
              </a:rPr>
              <a:t>την άγονη τρέλα </a:t>
            </a:r>
          </a:p>
          <a:p>
            <a:r>
              <a:rPr lang="el-GR" b="1" dirty="0">
                <a:solidFill>
                  <a:srgbClr val="FFF9CD"/>
                </a:solidFill>
                <a:latin typeface="Garamond" pitchFamily="18" charset="0"/>
              </a:rPr>
              <a:t>που βρίσκεται </a:t>
            </a:r>
          </a:p>
          <a:p>
            <a:r>
              <a:rPr lang="el-GR" b="1" dirty="0">
                <a:solidFill>
                  <a:srgbClr val="FFF9CD"/>
                </a:solidFill>
                <a:latin typeface="Garamond" pitchFamily="18" charset="0"/>
              </a:rPr>
              <a:t>στην καρδιά των </a:t>
            </a:r>
          </a:p>
          <a:p>
            <a:r>
              <a:rPr lang="el-GR" b="1" dirty="0">
                <a:solidFill>
                  <a:srgbClr val="FFF9CD"/>
                </a:solidFill>
                <a:latin typeface="Garamond" pitchFamily="18" charset="0"/>
              </a:rPr>
              <a:t>ανθρώπων». </a:t>
            </a:r>
          </a:p>
          <a:p>
            <a:endParaRPr lang="el-GR" b="1" dirty="0">
              <a:solidFill>
                <a:schemeClr val="bg2"/>
              </a:solidFill>
              <a:latin typeface="Garamond" pitchFamily="18" charset="0"/>
            </a:endParaRPr>
          </a:p>
          <a:p>
            <a:endParaRPr lang="el-GR" b="1" dirty="0">
              <a:solidFill>
                <a:schemeClr val="bg2"/>
              </a:solidFill>
              <a:latin typeface="Garamond" pitchFamily="18" charset="0"/>
            </a:endParaRPr>
          </a:p>
          <a:p>
            <a:endParaRPr lang="el-GR" b="1" dirty="0">
              <a:solidFill>
                <a:schemeClr val="bg2"/>
              </a:solidFill>
              <a:latin typeface="Garamond" pitchFamily="18" charset="0"/>
            </a:endParaRPr>
          </a:p>
          <a:p>
            <a:endParaRPr lang="el-GR" b="1" dirty="0">
              <a:solidFill>
                <a:schemeClr val="bg2"/>
              </a:solidFill>
              <a:latin typeface="Garamond" pitchFamily="18" charset="0"/>
            </a:endParaRPr>
          </a:p>
          <a:p>
            <a:endParaRPr lang="el-GR" b="1" dirty="0">
              <a:solidFill>
                <a:schemeClr val="bg2"/>
              </a:solidFill>
              <a:latin typeface="Garamond" pitchFamily="18" charset="0"/>
            </a:endParaRPr>
          </a:p>
          <a:p>
            <a:endParaRPr lang="el-GR" b="1" dirty="0">
              <a:solidFill>
                <a:schemeClr val="bg2"/>
              </a:solidFill>
              <a:latin typeface="Garamond" pitchFamily="18" charset="0"/>
            </a:endParaRPr>
          </a:p>
          <a:p>
            <a:endParaRPr lang="el-GR" b="1" dirty="0">
              <a:solidFill>
                <a:schemeClr val="bg2"/>
              </a:solidFill>
              <a:latin typeface="Garamond" pitchFamily="18" charset="0"/>
            </a:endParaRPr>
          </a:p>
          <a:p>
            <a:endParaRPr lang="el-GR" b="1" dirty="0">
              <a:solidFill>
                <a:schemeClr val="bg2"/>
              </a:solidFill>
              <a:latin typeface="Garamond" pitchFamily="18" charset="0"/>
            </a:endParaRPr>
          </a:p>
          <a:p>
            <a:endParaRPr lang="el-GR" b="1" dirty="0">
              <a:solidFill>
                <a:schemeClr val="bg2"/>
              </a:solidFill>
              <a:latin typeface="Garamond" pitchFamily="18" charset="0"/>
            </a:endParaRPr>
          </a:p>
          <a:p>
            <a:r>
              <a:rPr lang="en-US" sz="1600" b="1" dirty="0">
                <a:solidFill>
                  <a:srgbClr val="FFFF00"/>
                </a:solidFill>
                <a:latin typeface="Garamond" pitchFamily="18" charset="0"/>
              </a:rPr>
              <a:t>Michel Foucault</a:t>
            </a:r>
            <a:r>
              <a:rPr lang="el-GR" sz="1600" b="1" dirty="0">
                <a:solidFill>
                  <a:srgbClr val="FFFF00"/>
                </a:solidFill>
                <a:latin typeface="Garamond" pitchFamily="18" charset="0"/>
              </a:rPr>
              <a:t>:  </a:t>
            </a:r>
            <a:r>
              <a:rPr lang="el-GR" sz="1600" b="1" i="1" dirty="0">
                <a:solidFill>
                  <a:srgbClr val="FFFF00"/>
                </a:solidFill>
                <a:latin typeface="Garamond" pitchFamily="18" charset="0"/>
              </a:rPr>
              <a:t>Ιστορία της τρέλας στην κλασική εποχή</a:t>
            </a:r>
            <a:r>
              <a:rPr lang="el-GR" sz="1600" b="1" dirty="0">
                <a:solidFill>
                  <a:srgbClr val="FFFF00"/>
                </a:solidFill>
                <a:latin typeface="Garamond" pitchFamily="18" charset="0"/>
              </a:rPr>
              <a:t>, </a:t>
            </a:r>
            <a:r>
              <a:rPr lang="el-GR" sz="1600" b="1" dirty="0" err="1">
                <a:solidFill>
                  <a:srgbClr val="FFFF00"/>
                </a:solidFill>
                <a:latin typeface="Garamond" pitchFamily="18" charset="0"/>
              </a:rPr>
              <a:t>Καλέντης</a:t>
            </a:r>
            <a:r>
              <a:rPr lang="el-GR" sz="1600" b="1" dirty="0">
                <a:solidFill>
                  <a:srgbClr val="FFFF00"/>
                </a:solidFill>
                <a:latin typeface="Garamond" pitchFamily="18" charset="0"/>
              </a:rPr>
              <a:t>, Αθήνα 2007, σ. 37.</a:t>
            </a:r>
          </a:p>
          <a:p>
            <a:endParaRPr lang="el-GR" b="1" dirty="0">
              <a:solidFill>
                <a:schemeClr val="bg2"/>
              </a:solidFill>
              <a:latin typeface="Garamond" pitchFamily="18" charset="0"/>
            </a:endParaRPr>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rmAutofit/>
          </a:bodyPr>
          <a:lstStyle/>
          <a:p>
            <a:r>
              <a:rPr lang="el-GR" sz="2400" b="1" dirty="0">
                <a:solidFill>
                  <a:schemeClr val="bg2"/>
                </a:solidFill>
                <a:latin typeface="Garamond" pitchFamily="18" charset="0"/>
              </a:rPr>
              <a:t>Όμως αυτή η αδυνατότητα δεν μπορεί να είναι απόλυτη, καθώς έτσι το συμβάν θα ήταν απλώς αδύνατο και δεν θα μπορούσε καν να λάβει χώρα. Θα λέγαμε ότι είναι μια </a:t>
            </a:r>
            <a:r>
              <a:rPr lang="el-GR" sz="2400" b="1" dirty="0">
                <a:solidFill>
                  <a:srgbClr val="FFC000"/>
                </a:solidFill>
                <a:latin typeface="Garamond" pitchFamily="18" charset="0"/>
              </a:rPr>
              <a:t>σχετική αδυνατότητα</a:t>
            </a:r>
            <a:r>
              <a:rPr lang="el-GR" sz="2400" b="1" dirty="0">
                <a:solidFill>
                  <a:schemeClr val="bg2"/>
                </a:solidFill>
                <a:latin typeface="Garamond" pitchFamily="18" charset="0"/>
              </a:rPr>
              <a:t>, καθώς μπορεί να αρθεί τη στιγμή που έρχεται το συμβάν και μόνο τότε.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Για να μπορεί το αδύνατο να γίνει αντικείμενο μιας </a:t>
            </a:r>
            <a:r>
              <a:rPr lang="el-GR" sz="2400" b="1" dirty="0">
                <a:solidFill>
                  <a:srgbClr val="FFC000"/>
                </a:solidFill>
                <a:latin typeface="Garamond" pitchFamily="18" charset="0"/>
              </a:rPr>
              <a:t>εμπειρίας</a:t>
            </a:r>
            <a:r>
              <a:rPr lang="el-GR" sz="2400" b="1" dirty="0">
                <a:solidFill>
                  <a:schemeClr val="bg2"/>
                </a:solidFill>
                <a:latin typeface="Garamond" pitchFamily="18" charset="0"/>
              </a:rPr>
              <a:t>, για να μπορεί να συστήσει </a:t>
            </a:r>
            <a:r>
              <a:rPr lang="el-GR" sz="2400" b="1" dirty="0" err="1">
                <a:solidFill>
                  <a:schemeClr val="bg2"/>
                </a:solidFill>
                <a:latin typeface="Garamond" pitchFamily="18" charset="0"/>
              </a:rPr>
              <a:t>μιαν</a:t>
            </a:r>
            <a:r>
              <a:rPr lang="el-GR" sz="2400" b="1" dirty="0">
                <a:solidFill>
                  <a:schemeClr val="bg2"/>
                </a:solidFill>
                <a:latin typeface="Garamond" pitchFamily="18" charset="0"/>
              </a:rPr>
              <a:t> εμπειρία, θα πρέπει να μπορεί να λάβει χώρα, άρα να </a:t>
            </a:r>
            <a:r>
              <a:rPr lang="el-GR" sz="2400" b="1" dirty="0">
                <a:solidFill>
                  <a:srgbClr val="FFC000"/>
                </a:solidFill>
                <a:latin typeface="Garamond" pitchFamily="18" charset="0"/>
              </a:rPr>
              <a:t>αρθεί ακαριαία η </a:t>
            </a:r>
            <a:r>
              <a:rPr lang="el-GR" sz="2400" b="1" dirty="0" err="1">
                <a:solidFill>
                  <a:srgbClr val="FFC000"/>
                </a:solidFill>
                <a:latin typeface="Garamond" pitchFamily="18" charset="0"/>
              </a:rPr>
              <a:t>αδυνατότητά</a:t>
            </a:r>
            <a:r>
              <a:rPr lang="el-GR" sz="2400" b="1" dirty="0">
                <a:solidFill>
                  <a:srgbClr val="FFC000"/>
                </a:solidFill>
                <a:latin typeface="Garamond" pitchFamily="18" charset="0"/>
              </a:rPr>
              <a:t> του </a:t>
            </a:r>
            <a:r>
              <a:rPr lang="el-GR" sz="2400" b="1" dirty="0">
                <a:solidFill>
                  <a:schemeClr val="bg2"/>
                </a:solidFill>
                <a:latin typeface="Garamond" pitchFamily="18" charset="0"/>
              </a:rPr>
              <a:t>και, συνάμα, την ίδια ακριβώς στιγμή, να συσταθεί η </a:t>
            </a:r>
            <a:r>
              <a:rPr lang="el-GR" sz="2400" b="1" dirty="0">
                <a:solidFill>
                  <a:srgbClr val="FFC000"/>
                </a:solidFill>
                <a:latin typeface="Garamond" pitchFamily="18" charset="0"/>
              </a:rPr>
              <a:t>σύστοιχη εμπειρία του</a:t>
            </a:r>
            <a:r>
              <a:rPr lang="el-GR" sz="2400" b="1" dirty="0">
                <a:solidFill>
                  <a:schemeClr val="bg2"/>
                </a:solidFill>
                <a:latin typeface="Garamond" pitchFamily="18" charset="0"/>
              </a:rPr>
              <a:t>, έτσι ώστε η εμπειρία και το περιεχόμενό της να αποτελούν τις δύο όψεις της ίδιας σελίδας.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Αυτή η εμπειρία συνυφαίνεται με μια </a:t>
            </a:r>
            <a:r>
              <a:rPr lang="el-GR" sz="2400" b="1" dirty="0">
                <a:solidFill>
                  <a:srgbClr val="FFC000"/>
                </a:solidFill>
                <a:latin typeface="Garamond" pitchFamily="18" charset="0"/>
              </a:rPr>
              <a:t>διπλή διακοπή</a:t>
            </a:r>
            <a:r>
              <a:rPr lang="el-GR" sz="2400" b="1" dirty="0">
                <a:solidFill>
                  <a:schemeClr val="bg2"/>
                </a:solidFill>
                <a:latin typeface="Garamond" pitchFamily="18" charset="0"/>
              </a:rPr>
              <a:t>. Την πρώτη επισημαίνει ο </a:t>
            </a:r>
            <a:r>
              <a:rPr lang="en-US" sz="2400" b="1" dirty="0">
                <a:solidFill>
                  <a:schemeClr val="bg2"/>
                </a:solidFill>
                <a:latin typeface="Garamond" pitchFamily="18" charset="0"/>
              </a:rPr>
              <a:t>Derrida</a:t>
            </a:r>
            <a:r>
              <a:rPr lang="el-GR" sz="2400" b="1" dirty="0">
                <a:solidFill>
                  <a:schemeClr val="bg2"/>
                </a:solidFill>
                <a:latin typeface="Garamond" pitchFamily="18" charset="0"/>
              </a:rPr>
              <a:t> </a:t>
            </a:r>
            <a:r>
              <a:rPr lang="el-GR" sz="2400" b="1" dirty="0">
                <a:solidFill>
                  <a:srgbClr val="FFC000"/>
                </a:solidFill>
                <a:latin typeface="Garamond" pitchFamily="18" charset="0"/>
              </a:rPr>
              <a:t>στο καθεστώς της δυνατότητας</a:t>
            </a:r>
            <a:r>
              <a:rPr lang="el-GR" sz="2400" b="1" dirty="0">
                <a:solidFill>
                  <a:schemeClr val="bg2"/>
                </a:solidFill>
                <a:latin typeface="Garamond" pitchFamily="18" charset="0"/>
              </a:rPr>
              <a:t>:</a:t>
            </a: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endParaRPr lang="el-GR" sz="2400" b="1" dirty="0">
              <a:solidFill>
                <a:schemeClr val="bg2"/>
              </a:solidFill>
              <a:latin typeface="Garamond"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33794" name="Picture 2" descr="Σχετική εικόνα"/>
          <p:cNvPicPr>
            <a:picLocks noChangeAspect="1" noChangeArrowheads="1"/>
          </p:cNvPicPr>
          <p:nvPr/>
        </p:nvPicPr>
        <p:blipFill>
          <a:blip r:embed="rId2" cstate="print"/>
          <a:srcRect/>
          <a:stretch>
            <a:fillRect/>
          </a:stretch>
        </p:blipFill>
        <p:spPr bwMode="auto">
          <a:xfrm>
            <a:off x="0" y="0"/>
            <a:ext cx="9143998" cy="6858000"/>
          </a:xfrm>
          <a:prstGeom prst="rect">
            <a:avLst/>
          </a:prstGeom>
          <a:noFill/>
        </p:spPr>
      </p:pic>
      <p:sp>
        <p:nvSpPr>
          <p:cNvPr id="8" name="TextBox 7"/>
          <p:cNvSpPr txBox="1"/>
          <p:nvPr/>
        </p:nvSpPr>
        <p:spPr>
          <a:xfrm>
            <a:off x="0" y="0"/>
            <a:ext cx="9310562" cy="6678751"/>
          </a:xfrm>
          <a:prstGeom prst="rect">
            <a:avLst/>
          </a:prstGeom>
          <a:noFill/>
        </p:spPr>
        <p:txBody>
          <a:bodyPr wrap="none" rtlCol="0">
            <a:spAutoFit/>
          </a:bodyPr>
          <a:lstStyle/>
          <a:p>
            <a:r>
              <a:rPr lang="el-GR" b="1" dirty="0">
                <a:solidFill>
                  <a:srgbClr val="FFF9CD"/>
                </a:solidFill>
                <a:latin typeface="Garamond" pitchFamily="18" charset="0"/>
              </a:rPr>
              <a:t>Το ελάχιστο κείμενο συμπληρώνεται επιπλέον και από μια </a:t>
            </a:r>
            <a:r>
              <a:rPr lang="el-GR" b="1" dirty="0">
                <a:solidFill>
                  <a:srgbClr val="FFC000"/>
                </a:solidFill>
                <a:latin typeface="Garamond" pitchFamily="18" charset="0"/>
              </a:rPr>
              <a:t>ειρωνική αντιστροφή</a:t>
            </a:r>
            <a:r>
              <a:rPr lang="el-GR" b="1" dirty="0">
                <a:solidFill>
                  <a:srgbClr val="FFF9CD"/>
                </a:solidFill>
                <a:latin typeface="Garamond" pitchFamily="18" charset="0"/>
              </a:rPr>
              <a:t>, που επισημαίνει </a:t>
            </a:r>
          </a:p>
          <a:p>
            <a:r>
              <a:rPr lang="el-GR" b="1" dirty="0">
                <a:solidFill>
                  <a:srgbClr val="FFF9CD"/>
                </a:solidFill>
                <a:latin typeface="Garamond" pitchFamily="18" charset="0"/>
              </a:rPr>
              <a:t>σε μιαν άλλη συνάφεια ο </a:t>
            </a:r>
            <a:r>
              <a:rPr lang="en-US" b="1" dirty="0">
                <a:solidFill>
                  <a:srgbClr val="FFF9CD"/>
                </a:solidFill>
                <a:latin typeface="Garamond" pitchFamily="18" charset="0"/>
              </a:rPr>
              <a:t>Michael Peterson</a:t>
            </a:r>
            <a:r>
              <a:rPr lang="el-GR" b="1" dirty="0">
                <a:solidFill>
                  <a:srgbClr val="FFF9CD"/>
                </a:solidFill>
                <a:latin typeface="Garamond" pitchFamily="18" charset="0"/>
              </a:rPr>
              <a:t>: ενώ η εξημέρωση των ζώων (εδώ των λυκόσκυλων) </a:t>
            </a:r>
          </a:p>
          <a:p>
            <a:r>
              <a:rPr lang="el-GR" b="1" dirty="0">
                <a:solidFill>
                  <a:srgbClr val="FFF9CD"/>
                </a:solidFill>
                <a:latin typeface="Garamond" pitchFamily="18" charset="0"/>
              </a:rPr>
              <a:t>είναι μια κοινότοπη απόδειξη ότι ο ανθρώπινος πολιτισμός υποτάσσει τη φύση, </a:t>
            </a:r>
            <a:r>
              <a:rPr lang="el-GR" b="1" dirty="0">
                <a:solidFill>
                  <a:srgbClr val="FFC000"/>
                </a:solidFill>
                <a:latin typeface="Garamond" pitchFamily="18" charset="0"/>
              </a:rPr>
              <a:t>η εκπαίδευσή τους</a:t>
            </a:r>
            <a:r>
              <a:rPr lang="el-GR" b="1" dirty="0">
                <a:solidFill>
                  <a:srgbClr val="FFF9CD"/>
                </a:solidFill>
                <a:latin typeface="Garamond" pitchFamily="18" charset="0"/>
              </a:rPr>
              <a:t> </a:t>
            </a:r>
          </a:p>
          <a:p>
            <a:r>
              <a:rPr lang="el-GR" b="1" dirty="0">
                <a:solidFill>
                  <a:srgbClr val="FFF9CD"/>
                </a:solidFill>
                <a:latin typeface="Garamond" pitchFamily="18" charset="0"/>
              </a:rPr>
              <a:t>ώστε να εμφανίζονται (ή να είναι) </a:t>
            </a:r>
            <a:r>
              <a:rPr lang="el-GR" b="1" dirty="0">
                <a:solidFill>
                  <a:srgbClr val="FFC000"/>
                </a:solidFill>
                <a:latin typeface="Garamond" pitchFamily="18" charset="0"/>
              </a:rPr>
              <a:t>βίαια</a:t>
            </a:r>
            <a:r>
              <a:rPr lang="el-GR" b="1" dirty="0">
                <a:solidFill>
                  <a:srgbClr val="FFF9CD"/>
                </a:solidFill>
                <a:latin typeface="Garamond" pitchFamily="18" charset="0"/>
              </a:rPr>
              <a:t> και να επιτίθενται στους ανθρώπους (εν </a:t>
            </a:r>
            <a:r>
              <a:rPr lang="el-GR" b="1" dirty="0" err="1">
                <a:solidFill>
                  <a:srgbClr val="FFF9CD"/>
                </a:solidFill>
                <a:latin typeface="Garamond" pitchFamily="18" charset="0"/>
              </a:rPr>
              <a:t>είδει</a:t>
            </a:r>
            <a:r>
              <a:rPr lang="el-GR" b="1" dirty="0">
                <a:solidFill>
                  <a:srgbClr val="FFF9CD"/>
                </a:solidFill>
                <a:latin typeface="Garamond" pitchFamily="18" charset="0"/>
              </a:rPr>
              <a:t> μιας </a:t>
            </a:r>
          </a:p>
          <a:p>
            <a:r>
              <a:rPr lang="el-GR" b="1" dirty="0">
                <a:solidFill>
                  <a:srgbClr val="FFF9CD"/>
                </a:solidFill>
                <a:latin typeface="Garamond" pitchFamily="18" charset="0"/>
              </a:rPr>
              <a:t>πρόσκαιρης επιστροφής στην πρότερη φύση τους) δεν είναι παρά η ειρωνική επιβεβαίωση αυτής της </a:t>
            </a:r>
          </a:p>
          <a:p>
            <a:r>
              <a:rPr lang="el-GR" b="1" dirty="0">
                <a:solidFill>
                  <a:srgbClr val="FFF9CD"/>
                </a:solidFill>
                <a:latin typeface="Garamond" pitchFamily="18" charset="0"/>
              </a:rPr>
              <a:t>υποταγής. Παράλληλα όμως με την ειρωνική επιβεβαίωση της υποταγής και μέσω αυτής, </a:t>
            </a:r>
          </a:p>
          <a:p>
            <a:r>
              <a:rPr lang="el-GR" b="1" dirty="0">
                <a:solidFill>
                  <a:srgbClr val="FFF9CD"/>
                </a:solidFill>
                <a:latin typeface="Garamond" pitchFamily="18" charset="0"/>
              </a:rPr>
              <a:t>επιχειρείται και η εξίσου ειρωνική αντιστροφή της. </a:t>
            </a:r>
          </a:p>
          <a:p>
            <a:r>
              <a:rPr lang="el-GR" b="1" dirty="0">
                <a:solidFill>
                  <a:srgbClr val="FFF9CD"/>
                </a:solidFill>
                <a:latin typeface="Garamond" pitchFamily="18" charset="0"/>
              </a:rPr>
              <a:t>Η υποταγή του «φυσικού» στο πολιτισμικό είναι αυτό </a:t>
            </a:r>
          </a:p>
          <a:p>
            <a:r>
              <a:rPr lang="el-GR" b="1" dirty="0">
                <a:solidFill>
                  <a:srgbClr val="FFF9CD"/>
                </a:solidFill>
                <a:latin typeface="Garamond" pitchFamily="18" charset="0"/>
              </a:rPr>
              <a:t>που θα </a:t>
            </a:r>
          </a:p>
          <a:p>
            <a:r>
              <a:rPr lang="el-GR" b="1" dirty="0">
                <a:solidFill>
                  <a:srgbClr val="FFF9CD"/>
                </a:solidFill>
                <a:latin typeface="Garamond" pitchFamily="18" charset="0"/>
              </a:rPr>
              <a:t>ονομάζαμε «</a:t>
            </a:r>
            <a:r>
              <a:rPr lang="el-GR" b="1" dirty="0">
                <a:solidFill>
                  <a:srgbClr val="FFC000"/>
                </a:solidFill>
                <a:latin typeface="Garamond" pitchFamily="18" charset="0"/>
              </a:rPr>
              <a:t>μηχανή</a:t>
            </a:r>
            <a:r>
              <a:rPr lang="el-GR" b="1" dirty="0">
                <a:solidFill>
                  <a:srgbClr val="FFF9CD"/>
                </a:solidFill>
                <a:latin typeface="Garamond" pitchFamily="18" charset="0"/>
              </a:rPr>
              <a:t>», </a:t>
            </a:r>
          </a:p>
          <a:p>
            <a:r>
              <a:rPr lang="el-GR" b="1" dirty="0">
                <a:solidFill>
                  <a:srgbClr val="FFF9CD"/>
                </a:solidFill>
                <a:latin typeface="Garamond" pitchFamily="18" charset="0"/>
              </a:rPr>
              <a:t>η οποία περιλαμβάνει </a:t>
            </a:r>
          </a:p>
          <a:p>
            <a:r>
              <a:rPr lang="el-GR" b="1" dirty="0">
                <a:solidFill>
                  <a:srgbClr val="FFF9CD"/>
                </a:solidFill>
                <a:latin typeface="Garamond" pitchFamily="18" charset="0"/>
              </a:rPr>
              <a:t>όλο το εύρος της </a:t>
            </a:r>
          </a:p>
          <a:p>
            <a:r>
              <a:rPr lang="el-GR" b="1" dirty="0" err="1">
                <a:solidFill>
                  <a:srgbClr val="FFF9CD"/>
                </a:solidFill>
                <a:latin typeface="Garamond" pitchFamily="18" charset="0"/>
              </a:rPr>
              <a:t>τεχνοεπιστήμης</a:t>
            </a:r>
            <a:r>
              <a:rPr lang="el-GR" b="1" dirty="0">
                <a:solidFill>
                  <a:srgbClr val="FFF9CD"/>
                </a:solidFill>
                <a:latin typeface="Garamond" pitchFamily="18" charset="0"/>
              </a:rPr>
              <a:t> και </a:t>
            </a:r>
          </a:p>
          <a:p>
            <a:r>
              <a:rPr lang="el-GR" b="1" dirty="0">
                <a:solidFill>
                  <a:srgbClr val="FFF9CD"/>
                </a:solidFill>
                <a:latin typeface="Garamond" pitchFamily="18" charset="0"/>
              </a:rPr>
              <a:t>στη συγκεκριμένη </a:t>
            </a:r>
          </a:p>
          <a:p>
            <a:r>
              <a:rPr lang="el-GR" b="1" dirty="0">
                <a:solidFill>
                  <a:srgbClr val="FFF9CD"/>
                </a:solidFill>
                <a:latin typeface="Garamond" pitchFamily="18" charset="0"/>
              </a:rPr>
              <a:t>σκηνή εκπροσωπείται </a:t>
            </a:r>
          </a:p>
          <a:p>
            <a:r>
              <a:rPr lang="el-GR" b="1" dirty="0">
                <a:solidFill>
                  <a:srgbClr val="FFF9CD"/>
                </a:solidFill>
                <a:latin typeface="Garamond" pitchFamily="18" charset="0"/>
              </a:rPr>
              <a:t>από τους μηχανισμούς </a:t>
            </a:r>
          </a:p>
          <a:p>
            <a:r>
              <a:rPr lang="el-GR" b="1" dirty="0">
                <a:solidFill>
                  <a:srgbClr val="FFF9CD"/>
                </a:solidFill>
                <a:latin typeface="Garamond" pitchFamily="18" charset="0"/>
              </a:rPr>
              <a:t>και τα εργαλεία εκπαίδευσης </a:t>
            </a:r>
          </a:p>
          <a:p>
            <a:r>
              <a:rPr lang="el-GR" b="1" dirty="0">
                <a:solidFill>
                  <a:srgbClr val="FFF9CD"/>
                </a:solidFill>
                <a:latin typeface="Garamond" pitchFamily="18" charset="0"/>
              </a:rPr>
              <a:t>των ζώων σε μια προσπάθεια </a:t>
            </a:r>
            <a:r>
              <a:rPr lang="el-GR" b="1" dirty="0">
                <a:solidFill>
                  <a:srgbClr val="FFC000"/>
                </a:solidFill>
                <a:latin typeface="Garamond" pitchFamily="18" charset="0"/>
              </a:rPr>
              <a:t>μετατροπής τους σε μηχανές</a:t>
            </a:r>
            <a:r>
              <a:rPr lang="el-GR" b="1" dirty="0">
                <a:solidFill>
                  <a:srgbClr val="FFF9CD"/>
                </a:solidFill>
                <a:latin typeface="Garamond" pitchFamily="18" charset="0"/>
              </a:rPr>
              <a:t>. </a:t>
            </a:r>
          </a:p>
          <a:p>
            <a:r>
              <a:rPr lang="el-GR" b="1" dirty="0">
                <a:solidFill>
                  <a:srgbClr val="FFF9CD"/>
                </a:solidFill>
                <a:latin typeface="Garamond" pitchFamily="18" charset="0"/>
              </a:rPr>
              <a:t>Για τον </a:t>
            </a:r>
            <a:r>
              <a:rPr lang="en-US" b="1" dirty="0" err="1">
                <a:solidFill>
                  <a:srgbClr val="FFF9CD"/>
                </a:solidFill>
                <a:latin typeface="Garamond" pitchFamily="18" charset="0"/>
              </a:rPr>
              <a:t>Castellucci</a:t>
            </a:r>
            <a:r>
              <a:rPr lang="en-US" b="1" dirty="0">
                <a:solidFill>
                  <a:srgbClr val="FFF9CD"/>
                </a:solidFill>
                <a:latin typeface="Garamond" pitchFamily="18" charset="0"/>
              </a:rPr>
              <a:t> </a:t>
            </a:r>
            <a:r>
              <a:rPr lang="el-GR" b="1" dirty="0">
                <a:solidFill>
                  <a:srgbClr val="FFF9CD"/>
                </a:solidFill>
                <a:latin typeface="Garamond" pitchFamily="18" charset="0"/>
              </a:rPr>
              <a:t>υπάρχει μια </a:t>
            </a:r>
          </a:p>
          <a:p>
            <a:r>
              <a:rPr lang="el-GR" b="1" dirty="0">
                <a:solidFill>
                  <a:srgbClr val="FFF9CD"/>
                </a:solidFill>
                <a:latin typeface="Garamond" pitchFamily="18" charset="0"/>
              </a:rPr>
              <a:t>ιδιάζουσα σύνδεση της μηχανής, του ζώου και του ηθοποιού.</a:t>
            </a:r>
          </a:p>
          <a:p>
            <a:endParaRPr lang="el-GR" b="1" dirty="0">
              <a:solidFill>
                <a:srgbClr val="FFF9CD"/>
              </a:solidFill>
              <a:latin typeface="Garamond" pitchFamily="18" charset="0"/>
            </a:endParaRPr>
          </a:p>
          <a:p>
            <a:r>
              <a:rPr lang="en-US" sz="1600" b="1" dirty="0">
                <a:solidFill>
                  <a:srgbClr val="FFFF00"/>
                </a:solidFill>
                <a:latin typeface="Garamond" pitchFamily="18" charset="0"/>
              </a:rPr>
              <a:t>Michael Peterson: «The Animal Apparatus: From a Theory of Animal Acting to an Ethics of Animal </a:t>
            </a:r>
            <a:endParaRPr lang="el-GR" sz="1600" b="1" dirty="0">
              <a:solidFill>
                <a:srgbClr val="FFFF00"/>
              </a:solidFill>
              <a:latin typeface="Garamond" pitchFamily="18" charset="0"/>
            </a:endParaRPr>
          </a:p>
          <a:p>
            <a:r>
              <a:rPr lang="en-US" sz="1600" b="1" dirty="0">
                <a:solidFill>
                  <a:srgbClr val="FFFF00"/>
                </a:solidFill>
                <a:latin typeface="Garamond" pitchFamily="18" charset="0"/>
              </a:rPr>
              <a:t>Acts»</a:t>
            </a:r>
            <a:r>
              <a:rPr lang="en-US" sz="1600" b="1" i="1" dirty="0">
                <a:solidFill>
                  <a:srgbClr val="FFFF00"/>
                </a:solidFill>
                <a:latin typeface="Garamond" pitchFamily="18" charset="0"/>
              </a:rPr>
              <a:t>, The Drama Review</a:t>
            </a:r>
            <a:r>
              <a:rPr lang="en-US" sz="1600" b="1" dirty="0">
                <a:solidFill>
                  <a:srgbClr val="FFFF00"/>
                </a:solidFill>
                <a:latin typeface="Garamond" pitchFamily="18" charset="0"/>
              </a:rPr>
              <a:t> 51:1, 2007, </a:t>
            </a:r>
            <a:r>
              <a:rPr lang="el-GR" sz="1600" b="1" dirty="0" err="1">
                <a:solidFill>
                  <a:srgbClr val="FFFF00"/>
                </a:solidFill>
                <a:latin typeface="Garamond" pitchFamily="18" charset="0"/>
              </a:rPr>
              <a:t>σσ</a:t>
            </a:r>
            <a:r>
              <a:rPr lang="en-US" sz="1600" b="1" dirty="0">
                <a:solidFill>
                  <a:srgbClr val="FFFF00"/>
                </a:solidFill>
                <a:latin typeface="Garamond" pitchFamily="18" charset="0"/>
              </a:rPr>
              <a:t>. 33-48.</a:t>
            </a:r>
            <a:endParaRPr lang="el-GR" sz="1600" b="1" dirty="0">
              <a:solidFill>
                <a:srgbClr val="FFFF00"/>
              </a:solidFill>
              <a:latin typeface="Garamond" pitchFamily="18" charset="0"/>
            </a:endParaRPr>
          </a:p>
          <a:p>
            <a:endParaRPr lang="el-GR" b="1" dirty="0">
              <a:solidFill>
                <a:srgbClr val="FFF9CD"/>
              </a:solidFill>
              <a:latin typeface="Garamond" pitchFamily="18" charset="0"/>
            </a:endParaRPr>
          </a:p>
        </p:txBody>
      </p:sp>
    </p:spTree>
  </p:cSld>
  <p:clrMapOvr>
    <a:masterClrMapping/>
  </p:clrMapOvr>
  <p:transition>
    <p:wedg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2"/>
                </a:solidFill>
                <a:latin typeface="Garamond" pitchFamily="18" charset="0"/>
              </a:rPr>
            </a:br>
            <a:br>
              <a:rPr lang="en-US" sz="2400" b="1" dirty="0">
                <a:solidFill>
                  <a:schemeClr val="bg2"/>
                </a:solidFill>
                <a:latin typeface="Garamond" pitchFamily="18" charset="0"/>
              </a:rPr>
            </a:br>
            <a:br>
              <a:rPr lang="en-US" sz="2400" b="1" dirty="0">
                <a:solidFill>
                  <a:schemeClr val="bg2"/>
                </a:solidFill>
                <a:latin typeface="Garamond" pitchFamily="18" charset="0"/>
              </a:rPr>
            </a:br>
            <a:r>
              <a:rPr lang="el-GR" sz="2400" b="1" dirty="0">
                <a:solidFill>
                  <a:schemeClr val="bg2"/>
                </a:solidFill>
                <a:latin typeface="Garamond" pitchFamily="18" charset="0"/>
              </a:rPr>
              <a:t>Μ</a:t>
            </a: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endParaRPr lang="el-GR" sz="2400" b="1" dirty="0">
              <a:solidFill>
                <a:schemeClr val="bg2"/>
              </a:solidFill>
              <a:latin typeface="Garamond" pitchFamily="18" charset="0"/>
            </a:endParaRPr>
          </a:p>
        </p:txBody>
      </p:sp>
      <p:pic>
        <p:nvPicPr>
          <p:cNvPr id="59394" name="Picture 2" descr="Αποτέλεσμα εικόνας για εικόνες για Castellucci"/>
          <p:cNvPicPr>
            <a:picLocks noChangeAspect="1" noChangeArrowheads="1"/>
          </p:cNvPicPr>
          <p:nvPr/>
        </p:nvPicPr>
        <p:blipFill>
          <a:blip r:embed="rId2" cstate="print"/>
          <a:srcRect/>
          <a:stretch>
            <a:fillRect/>
          </a:stretch>
        </p:blipFill>
        <p:spPr bwMode="auto">
          <a:xfrm>
            <a:off x="0" y="0"/>
            <a:ext cx="9144000" cy="6864612"/>
          </a:xfrm>
          <a:prstGeom prst="rect">
            <a:avLst/>
          </a:prstGeom>
          <a:noFill/>
        </p:spPr>
      </p:pic>
      <p:sp>
        <p:nvSpPr>
          <p:cNvPr id="4" name="TextBox 3"/>
          <p:cNvSpPr txBox="1"/>
          <p:nvPr/>
        </p:nvSpPr>
        <p:spPr>
          <a:xfrm>
            <a:off x="0" y="-76200"/>
            <a:ext cx="3273653" cy="5632311"/>
          </a:xfrm>
          <a:prstGeom prst="rect">
            <a:avLst/>
          </a:prstGeom>
          <a:noFill/>
        </p:spPr>
        <p:txBody>
          <a:bodyPr wrap="none" rtlCol="0">
            <a:spAutoFit/>
          </a:bodyPr>
          <a:lstStyle/>
          <a:p>
            <a:r>
              <a:rPr lang="el-GR" b="1" dirty="0">
                <a:latin typeface="Garamond" pitchFamily="18" charset="0"/>
              </a:rPr>
              <a:t>Σε αντίθεση με το ζώο, η μηχανή </a:t>
            </a:r>
          </a:p>
          <a:p>
            <a:r>
              <a:rPr lang="el-GR" b="1" dirty="0">
                <a:latin typeface="Garamond" pitchFamily="18" charset="0"/>
              </a:rPr>
              <a:t>είναι μη ανθρώπινη επειδή είναι </a:t>
            </a:r>
          </a:p>
          <a:p>
            <a:r>
              <a:rPr lang="el-GR" b="1" dirty="0">
                <a:latin typeface="Garamond" pitchFamily="18" charset="0"/>
              </a:rPr>
              <a:t>καθαρή λειτουργία χωρίς </a:t>
            </a:r>
          </a:p>
          <a:p>
            <a:r>
              <a:rPr lang="el-GR" b="1" dirty="0">
                <a:latin typeface="Garamond" pitchFamily="18" charset="0"/>
              </a:rPr>
              <a:t>εμπειρία. Ο ηθοποιός </a:t>
            </a:r>
          </a:p>
          <a:p>
            <a:r>
              <a:rPr lang="el-GR" b="1" dirty="0">
                <a:latin typeface="Garamond" pitchFamily="18" charset="0"/>
              </a:rPr>
              <a:t>παρεμπίπτει ακριβώς </a:t>
            </a:r>
          </a:p>
          <a:p>
            <a:r>
              <a:rPr lang="el-GR" b="1" dirty="0">
                <a:latin typeface="Garamond" pitchFamily="18" charset="0"/>
              </a:rPr>
              <a:t>μεταξύ των δύο πεδίων, </a:t>
            </a:r>
          </a:p>
          <a:p>
            <a:r>
              <a:rPr lang="el-GR" b="1" dirty="0">
                <a:latin typeface="Garamond" pitchFamily="18" charset="0"/>
              </a:rPr>
              <a:t>μεταξύ της μηχανής και του</a:t>
            </a:r>
          </a:p>
          <a:p>
            <a:r>
              <a:rPr lang="el-GR" b="1" dirty="0">
                <a:latin typeface="Garamond" pitchFamily="18" charset="0"/>
              </a:rPr>
              <a:t>ζώου, είναι συνάμα και τα </a:t>
            </a:r>
          </a:p>
          <a:p>
            <a:r>
              <a:rPr lang="el-GR" b="1" dirty="0">
                <a:latin typeface="Garamond" pitchFamily="18" charset="0"/>
              </a:rPr>
              <a:t>δύο, καθαρή </a:t>
            </a:r>
            <a:r>
              <a:rPr lang="el-GR" b="1" dirty="0">
                <a:solidFill>
                  <a:srgbClr val="0070C0"/>
                </a:solidFill>
                <a:latin typeface="Garamond" pitchFamily="18" charset="0"/>
              </a:rPr>
              <a:t>λειτουργία</a:t>
            </a:r>
            <a:r>
              <a:rPr lang="el-GR" b="1" dirty="0">
                <a:latin typeface="Garamond" pitchFamily="18" charset="0"/>
              </a:rPr>
              <a:t> </a:t>
            </a:r>
          </a:p>
          <a:p>
            <a:r>
              <a:rPr lang="el-GR" b="1" dirty="0">
                <a:latin typeface="Garamond" pitchFamily="18" charset="0"/>
              </a:rPr>
              <a:t>και καθαρό εκτεθειμένο </a:t>
            </a:r>
          </a:p>
          <a:p>
            <a:r>
              <a:rPr lang="el-GR" b="1" dirty="0">
                <a:latin typeface="Garamond" pitchFamily="18" charset="0"/>
              </a:rPr>
              <a:t>σώμα, καθαρό </a:t>
            </a:r>
            <a:r>
              <a:rPr lang="el-GR" b="1" dirty="0">
                <a:solidFill>
                  <a:srgbClr val="0070C0"/>
                </a:solidFill>
                <a:latin typeface="Garamond" pitchFamily="18" charset="0"/>
              </a:rPr>
              <a:t>είναι</a:t>
            </a:r>
            <a:r>
              <a:rPr lang="el-GR" b="1" dirty="0">
                <a:latin typeface="Garamond" pitchFamily="18" charset="0"/>
              </a:rPr>
              <a:t>.</a:t>
            </a:r>
          </a:p>
          <a:p>
            <a:endParaRPr lang="el-GR" b="1" dirty="0">
              <a:latin typeface="Garamond" pitchFamily="18" charset="0"/>
            </a:endParaRPr>
          </a:p>
          <a:p>
            <a:r>
              <a:rPr lang="en-US" sz="1600" b="1" dirty="0">
                <a:latin typeface="Garamond" pitchFamily="18" charset="0"/>
              </a:rPr>
              <a:t>Romeo </a:t>
            </a:r>
            <a:r>
              <a:rPr lang="en-US" sz="1600" b="1" dirty="0" err="1">
                <a:latin typeface="Garamond" pitchFamily="18" charset="0"/>
              </a:rPr>
              <a:t>Castellucci</a:t>
            </a:r>
            <a:r>
              <a:rPr lang="en-US" sz="1600" b="1" dirty="0">
                <a:latin typeface="Garamond" pitchFamily="18" charset="0"/>
              </a:rPr>
              <a:t>: </a:t>
            </a:r>
            <a:endParaRPr lang="el-GR" sz="1600" b="1" dirty="0">
              <a:latin typeface="Garamond" pitchFamily="18" charset="0"/>
            </a:endParaRPr>
          </a:p>
          <a:p>
            <a:r>
              <a:rPr lang="en-US" sz="1600" b="1" dirty="0">
                <a:latin typeface="Garamond" pitchFamily="18" charset="0"/>
              </a:rPr>
              <a:t>«The Universal. </a:t>
            </a:r>
            <a:endParaRPr lang="el-GR" sz="1600" b="1" dirty="0">
              <a:latin typeface="Garamond" pitchFamily="18" charset="0"/>
            </a:endParaRPr>
          </a:p>
          <a:p>
            <a:r>
              <a:rPr lang="en-US" sz="1600" b="1" dirty="0">
                <a:latin typeface="Garamond" pitchFamily="18" charset="0"/>
              </a:rPr>
              <a:t>The Simplest Place </a:t>
            </a:r>
            <a:endParaRPr lang="el-GR" sz="1600" b="1" dirty="0">
              <a:latin typeface="Garamond" pitchFamily="18" charset="0"/>
            </a:endParaRPr>
          </a:p>
          <a:p>
            <a:r>
              <a:rPr lang="en-US" sz="1600" b="1" dirty="0">
                <a:latin typeface="Garamond" pitchFamily="18" charset="0"/>
              </a:rPr>
              <a:t>Possible», </a:t>
            </a:r>
            <a:r>
              <a:rPr lang="el-GR" sz="1600" b="1" dirty="0">
                <a:latin typeface="Garamond" pitchFamily="18" charset="0"/>
              </a:rPr>
              <a:t>συνέντευξη </a:t>
            </a:r>
          </a:p>
          <a:p>
            <a:r>
              <a:rPr lang="el-GR" sz="1600" b="1" dirty="0">
                <a:latin typeface="Garamond" pitchFamily="18" charset="0"/>
              </a:rPr>
              <a:t>στις</a:t>
            </a:r>
            <a:r>
              <a:rPr lang="en-US" sz="1600" b="1" dirty="0">
                <a:latin typeface="Garamond" pitchFamily="18" charset="0"/>
              </a:rPr>
              <a:t> Valentina </a:t>
            </a:r>
            <a:endParaRPr lang="el-GR" sz="1600" b="1" dirty="0">
              <a:latin typeface="Garamond" pitchFamily="18" charset="0"/>
            </a:endParaRPr>
          </a:p>
          <a:p>
            <a:r>
              <a:rPr lang="en-US" sz="1600" b="1" dirty="0" err="1">
                <a:latin typeface="Garamond" pitchFamily="18" charset="0"/>
              </a:rPr>
              <a:t>Valentini</a:t>
            </a:r>
            <a:r>
              <a:rPr lang="en-US" sz="1600" b="1" dirty="0">
                <a:latin typeface="Garamond" pitchFamily="18" charset="0"/>
              </a:rPr>
              <a:t> </a:t>
            </a:r>
            <a:r>
              <a:rPr lang="el-GR" sz="1600" b="1" dirty="0">
                <a:latin typeface="Garamond" pitchFamily="18" charset="0"/>
              </a:rPr>
              <a:t>και</a:t>
            </a:r>
            <a:r>
              <a:rPr lang="en-US" sz="1600" b="1" dirty="0">
                <a:latin typeface="Garamond" pitchFamily="18" charset="0"/>
              </a:rPr>
              <a:t> </a:t>
            </a:r>
            <a:endParaRPr lang="el-GR" sz="1600" b="1" dirty="0">
              <a:latin typeface="Garamond" pitchFamily="18" charset="0"/>
            </a:endParaRPr>
          </a:p>
          <a:p>
            <a:r>
              <a:rPr lang="en-US" sz="1600" b="1" dirty="0">
                <a:latin typeface="Garamond" pitchFamily="18" charset="0"/>
              </a:rPr>
              <a:t>Bonnie </a:t>
            </a:r>
            <a:r>
              <a:rPr lang="en-US" sz="1600" b="1" dirty="0" err="1">
                <a:latin typeface="Garamond" pitchFamily="18" charset="0"/>
              </a:rPr>
              <a:t>Marranca</a:t>
            </a:r>
            <a:r>
              <a:rPr lang="en-US" sz="1600" b="1" dirty="0">
                <a:latin typeface="Garamond" pitchFamily="18" charset="0"/>
              </a:rPr>
              <a:t>, </a:t>
            </a:r>
            <a:r>
              <a:rPr lang="en-US" sz="1600" b="1" i="1" dirty="0">
                <a:latin typeface="Garamond" pitchFamily="18" charset="0"/>
              </a:rPr>
              <a:t>PAJ</a:t>
            </a:r>
            <a:r>
              <a:rPr lang="en-US" sz="1600" b="1" dirty="0">
                <a:latin typeface="Garamond" pitchFamily="18" charset="0"/>
              </a:rPr>
              <a:t> 77, 2004, </a:t>
            </a:r>
            <a:endParaRPr lang="el-GR" sz="1600" b="1" dirty="0">
              <a:latin typeface="Garamond" pitchFamily="18" charset="0"/>
            </a:endParaRPr>
          </a:p>
          <a:p>
            <a:r>
              <a:rPr lang="el-GR" sz="1600" b="1" dirty="0" err="1">
                <a:latin typeface="Garamond" pitchFamily="18" charset="0"/>
              </a:rPr>
              <a:t>σσ</a:t>
            </a:r>
            <a:r>
              <a:rPr lang="en-US" sz="1600" b="1" dirty="0">
                <a:latin typeface="Garamond" pitchFamily="18" charset="0"/>
              </a:rPr>
              <a:t>. 16-25</a:t>
            </a:r>
            <a:r>
              <a:rPr lang="el-GR" sz="1600" b="1" dirty="0">
                <a:latin typeface="Garamond" pitchFamily="18" charset="0"/>
              </a:rPr>
              <a:t>.</a:t>
            </a:r>
            <a:r>
              <a:rPr lang="en-US" sz="1600" b="1" dirty="0">
                <a:latin typeface="Garamond" pitchFamily="18" charset="0"/>
              </a:rPr>
              <a:t> </a:t>
            </a:r>
            <a:endParaRPr lang="el-GR" sz="1600" b="1" dirty="0">
              <a:latin typeface="Garamond" pitchFamily="18" charset="0"/>
            </a:endParaRPr>
          </a:p>
          <a:p>
            <a:endParaRPr lang="el-GR" sz="1600" b="1" dirty="0">
              <a:latin typeface="Garamond"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32770" name="Picture 2" descr="Αποτέλεσμα εικόνας για romeo castellucci"/>
          <p:cNvPicPr>
            <a:picLocks noChangeAspect="1" noChangeArrowheads="1"/>
          </p:cNvPicPr>
          <p:nvPr/>
        </p:nvPicPr>
        <p:blipFill>
          <a:blip r:embed="rId2" cstate="print"/>
          <a:srcRect/>
          <a:stretch>
            <a:fillRect/>
          </a:stretch>
        </p:blipFill>
        <p:spPr bwMode="auto">
          <a:xfrm>
            <a:off x="0" y="0"/>
            <a:ext cx="9143998" cy="6858000"/>
          </a:xfrm>
          <a:prstGeom prst="rect">
            <a:avLst/>
          </a:prstGeom>
          <a:noFill/>
        </p:spPr>
      </p:pic>
      <p:sp>
        <p:nvSpPr>
          <p:cNvPr id="8" name="TextBox 7"/>
          <p:cNvSpPr txBox="1"/>
          <p:nvPr/>
        </p:nvSpPr>
        <p:spPr>
          <a:xfrm>
            <a:off x="0" y="0"/>
            <a:ext cx="9148658" cy="5909310"/>
          </a:xfrm>
          <a:prstGeom prst="rect">
            <a:avLst/>
          </a:prstGeom>
          <a:noFill/>
        </p:spPr>
        <p:txBody>
          <a:bodyPr wrap="none" rtlCol="0">
            <a:spAutoFit/>
          </a:bodyPr>
          <a:lstStyle/>
          <a:p>
            <a:r>
              <a:rPr lang="el-GR" b="1" dirty="0">
                <a:solidFill>
                  <a:srgbClr val="FFF9CD"/>
                </a:solidFill>
                <a:latin typeface="Garamond" pitchFamily="18" charset="0"/>
              </a:rPr>
              <a:t>Ανεξάρτητα από το αν μπορούμε να μιλάμε για «καθαρή» </a:t>
            </a:r>
            <a:r>
              <a:rPr lang="el-GR" b="1" dirty="0" err="1">
                <a:solidFill>
                  <a:srgbClr val="FFF9CD"/>
                </a:solidFill>
                <a:latin typeface="Garamond" pitchFamily="18" charset="0"/>
              </a:rPr>
              <a:t>σωματικότητα</a:t>
            </a:r>
            <a:r>
              <a:rPr lang="el-GR" b="1" dirty="0">
                <a:solidFill>
                  <a:srgbClr val="FFF9CD"/>
                </a:solidFill>
                <a:latin typeface="Garamond" pitchFamily="18" charset="0"/>
              </a:rPr>
              <a:t> , η ειρωνική αντιστροφή </a:t>
            </a:r>
          </a:p>
          <a:p>
            <a:r>
              <a:rPr lang="el-GR" b="1" dirty="0">
                <a:solidFill>
                  <a:srgbClr val="FFF9CD"/>
                </a:solidFill>
                <a:latin typeface="Garamond" pitchFamily="18" charset="0"/>
              </a:rPr>
              <a:t>σε αυτήν τη σκηνή επισημαίνει το γεγονός ότι άνθρωπος κατασκευάζει και κατέχει τις μηχανές για </a:t>
            </a:r>
          </a:p>
          <a:p>
            <a:r>
              <a:rPr lang="el-GR" b="1" dirty="0">
                <a:solidFill>
                  <a:srgbClr val="FFF9CD"/>
                </a:solidFill>
                <a:latin typeface="Garamond" pitchFamily="18" charset="0"/>
              </a:rPr>
              <a:t>να κυριαρχήσει στον φυσικό κόσμο των ζώων, στον οποίο επίσης συμμετέχει ως έμβιο ον. </a:t>
            </a:r>
          </a:p>
          <a:p>
            <a:r>
              <a:rPr lang="el-GR" b="1" dirty="0">
                <a:solidFill>
                  <a:srgbClr val="FFF9CD"/>
                </a:solidFill>
                <a:latin typeface="Garamond" pitchFamily="18" charset="0"/>
              </a:rPr>
              <a:t>Το εγχείρημά του όμως καταλήγει σε αντίθετα αποτελέσματα, αφού μετατρέπεται ο ίδιος σε ζώο, </a:t>
            </a:r>
          </a:p>
          <a:p>
            <a:r>
              <a:rPr lang="el-GR" b="1" dirty="0">
                <a:solidFill>
                  <a:srgbClr val="FFF9CD"/>
                </a:solidFill>
                <a:latin typeface="Garamond" pitchFamily="18" charset="0"/>
              </a:rPr>
              <a:t>χάνοντας όλη τη δύναμη και την επικυριαρχία που του προσέφερε η </a:t>
            </a:r>
            <a:r>
              <a:rPr lang="el-GR" b="1" dirty="0" err="1">
                <a:solidFill>
                  <a:srgbClr val="FFF9CD"/>
                </a:solidFill>
                <a:latin typeface="Garamond" pitchFamily="18" charset="0"/>
              </a:rPr>
              <a:t>τεχνοεπιστήμη</a:t>
            </a:r>
            <a:r>
              <a:rPr lang="el-GR" b="1" dirty="0">
                <a:solidFill>
                  <a:srgbClr val="FFF9CD"/>
                </a:solidFill>
                <a:latin typeface="Garamond" pitchFamily="18" charset="0"/>
              </a:rPr>
              <a:t> και, βεβαίως </a:t>
            </a:r>
          </a:p>
          <a:p>
            <a:r>
              <a:rPr lang="el-GR" b="1" dirty="0">
                <a:solidFill>
                  <a:srgbClr val="FFF9CD"/>
                </a:solidFill>
                <a:latin typeface="Garamond" pitchFamily="18" charset="0"/>
              </a:rPr>
              <a:t>μένει σιωπηλός, αφού </a:t>
            </a:r>
            <a:r>
              <a:rPr lang="el-GR" b="1" dirty="0">
                <a:solidFill>
                  <a:srgbClr val="FFC000"/>
                </a:solidFill>
                <a:latin typeface="Garamond" pitchFamily="18" charset="0"/>
              </a:rPr>
              <a:t>χάνει                    και τη γλώσσα του</a:t>
            </a:r>
            <a:r>
              <a:rPr lang="el-GR" b="1" dirty="0">
                <a:solidFill>
                  <a:srgbClr val="FFF9CD"/>
                </a:solidFill>
                <a:latin typeface="Garamond" pitchFamily="18" charset="0"/>
              </a:rPr>
              <a:t>, αυτήν που του επέτρεψε στην αρχή να </a:t>
            </a:r>
          </a:p>
          <a:p>
            <a:r>
              <a:rPr lang="el-GR" b="1" dirty="0">
                <a:solidFill>
                  <a:srgbClr val="FFF9CD"/>
                </a:solidFill>
                <a:latin typeface="Garamond" pitchFamily="18" charset="0"/>
              </a:rPr>
              <a:t>αυτοσυστηθεί στο κοινό,                               την γλώσσα που του προσέφερε μια ταυτότητα.</a:t>
            </a:r>
          </a:p>
          <a:p>
            <a:endParaRPr lang="el-GR" b="1" dirty="0">
              <a:solidFill>
                <a:srgbClr val="FFF9CD"/>
              </a:solidFill>
              <a:latin typeface="Garamond" pitchFamily="18" charset="0"/>
            </a:endParaRPr>
          </a:p>
          <a:p>
            <a:r>
              <a:rPr lang="el-GR" b="1" dirty="0">
                <a:solidFill>
                  <a:srgbClr val="FFF9CD"/>
                </a:solidFill>
                <a:latin typeface="Garamond" pitchFamily="18" charset="0"/>
              </a:rPr>
              <a:t>Σε αντίθεση με την παράσταση </a:t>
            </a:r>
          </a:p>
          <a:p>
            <a:r>
              <a:rPr lang="el-GR" b="1" dirty="0">
                <a:solidFill>
                  <a:srgbClr val="FFF9CD"/>
                </a:solidFill>
                <a:latin typeface="Garamond" pitchFamily="18" charset="0"/>
              </a:rPr>
              <a:t>της </a:t>
            </a:r>
            <a:r>
              <a:rPr lang="en-US" b="1" dirty="0">
                <a:solidFill>
                  <a:srgbClr val="FFF9CD"/>
                </a:solidFill>
                <a:latin typeface="Garamond" pitchFamily="18" charset="0"/>
              </a:rPr>
              <a:t>Avignon</a:t>
            </a:r>
            <a:r>
              <a:rPr lang="el-GR" b="1" dirty="0">
                <a:solidFill>
                  <a:srgbClr val="FFF9CD"/>
                </a:solidFill>
                <a:latin typeface="Garamond" pitchFamily="18" charset="0"/>
              </a:rPr>
              <a:t>, όπου οι </a:t>
            </a:r>
          </a:p>
          <a:p>
            <a:r>
              <a:rPr lang="el-GR" b="1" dirty="0">
                <a:solidFill>
                  <a:srgbClr val="FFF9CD"/>
                </a:solidFill>
                <a:latin typeface="Garamond" pitchFamily="18" charset="0"/>
              </a:rPr>
              <a:t>εκπαιδευτές κρατούν επτά </a:t>
            </a:r>
          </a:p>
          <a:p>
            <a:r>
              <a:rPr lang="el-GR" b="1" dirty="0">
                <a:solidFill>
                  <a:srgbClr val="FFF9CD"/>
                </a:solidFill>
                <a:latin typeface="Garamond" pitchFamily="18" charset="0"/>
              </a:rPr>
              <a:t>γερμανικούς ποιμενικούς </a:t>
            </a:r>
          </a:p>
          <a:p>
            <a:r>
              <a:rPr lang="el-GR" b="1" dirty="0">
                <a:solidFill>
                  <a:srgbClr val="FFF9CD"/>
                </a:solidFill>
                <a:latin typeface="Garamond" pitchFamily="18" charset="0"/>
              </a:rPr>
              <a:t>και αποδεσμεύουν μόνο </a:t>
            </a:r>
          </a:p>
          <a:p>
            <a:r>
              <a:rPr lang="el-GR" b="1" dirty="0">
                <a:solidFill>
                  <a:srgbClr val="FFF9CD"/>
                </a:solidFill>
                <a:latin typeface="Garamond" pitchFamily="18" charset="0"/>
              </a:rPr>
              <a:t>τους τρεις, </a:t>
            </a:r>
          </a:p>
          <a:p>
            <a:r>
              <a:rPr lang="el-GR" b="1" dirty="0">
                <a:solidFill>
                  <a:srgbClr val="FFF9CD"/>
                </a:solidFill>
                <a:latin typeface="Garamond" pitchFamily="18" charset="0"/>
              </a:rPr>
              <a:t>στην παράσταση </a:t>
            </a:r>
          </a:p>
          <a:p>
            <a:r>
              <a:rPr lang="el-GR" b="1" dirty="0">
                <a:solidFill>
                  <a:srgbClr val="FFF9CD"/>
                </a:solidFill>
                <a:latin typeface="Garamond" pitchFamily="18" charset="0"/>
              </a:rPr>
              <a:t>της Αθήνας </a:t>
            </a:r>
          </a:p>
          <a:p>
            <a:r>
              <a:rPr lang="el-GR" b="1" dirty="0">
                <a:solidFill>
                  <a:srgbClr val="FFF9CD"/>
                </a:solidFill>
                <a:latin typeface="Garamond" pitchFamily="18" charset="0"/>
              </a:rPr>
              <a:t>εισέρχονται εξαρχής </a:t>
            </a:r>
          </a:p>
          <a:p>
            <a:r>
              <a:rPr lang="el-GR" b="1" dirty="0">
                <a:solidFill>
                  <a:srgbClr val="FFF9CD"/>
                </a:solidFill>
                <a:latin typeface="Garamond" pitchFamily="18" charset="0"/>
              </a:rPr>
              <a:t>στη σκηνή τρεις. </a:t>
            </a:r>
          </a:p>
          <a:p>
            <a:r>
              <a:rPr lang="el-GR" b="1" dirty="0">
                <a:solidFill>
                  <a:srgbClr val="FFF9CD"/>
                </a:solidFill>
                <a:latin typeface="Garamond" pitchFamily="18" charset="0"/>
              </a:rPr>
              <a:t>Και στις δύο εκδοχές, οι τρεις σκύλοι επιτίθενται στον </a:t>
            </a:r>
            <a:r>
              <a:rPr lang="en-US" b="1" dirty="0" err="1">
                <a:solidFill>
                  <a:srgbClr val="FFF9CD"/>
                </a:solidFill>
                <a:latin typeface="Garamond" pitchFamily="18" charset="0"/>
              </a:rPr>
              <a:t>Castellucci</a:t>
            </a:r>
            <a:r>
              <a:rPr lang="el-GR" b="1" dirty="0">
                <a:solidFill>
                  <a:srgbClr val="FFF9CD"/>
                </a:solidFill>
                <a:latin typeface="Garamond" pitchFamily="18" charset="0"/>
              </a:rPr>
              <a:t>, ο οποίος έχει φορέσει ήδη επί </a:t>
            </a:r>
          </a:p>
          <a:p>
            <a:r>
              <a:rPr lang="el-GR" b="1" dirty="0">
                <a:solidFill>
                  <a:srgbClr val="FFF9CD"/>
                </a:solidFill>
                <a:latin typeface="Garamond" pitchFamily="18" charset="0"/>
              </a:rPr>
              <a:t>σκηνής μια ειδική στολή εκπαιδευτών, κατασκευασμένη για να αντέχει τα ισχυρά δαγκώματα των </a:t>
            </a:r>
          </a:p>
          <a:p>
            <a:r>
              <a:rPr lang="el-GR" b="1" dirty="0">
                <a:solidFill>
                  <a:srgbClr val="FFF9CD"/>
                </a:solidFill>
                <a:latin typeface="Garamond" pitchFamily="18" charset="0"/>
              </a:rPr>
              <a:t>συγκεκριμένων σκύλων. Ο άνθρωπος δέχεται διαδοχικά τις επιθέσεις των ζώων. </a:t>
            </a:r>
          </a:p>
        </p:txBody>
      </p:sp>
    </p:spTree>
  </p:cSld>
  <p:clrMapOvr>
    <a:masterClrMapping/>
  </p:clrMapOvr>
  <p:transition>
    <p:wedg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32770" name="Picture 2" descr="Αποτέλεσμα εικόνας για romeo castellucci"/>
          <p:cNvPicPr>
            <a:picLocks noChangeAspect="1" noChangeArrowheads="1"/>
          </p:cNvPicPr>
          <p:nvPr/>
        </p:nvPicPr>
        <p:blipFill>
          <a:blip r:embed="rId2" cstate="print"/>
          <a:srcRect/>
          <a:stretch>
            <a:fillRect/>
          </a:stretch>
        </p:blipFill>
        <p:spPr bwMode="auto">
          <a:xfrm>
            <a:off x="0" y="0"/>
            <a:ext cx="9143998" cy="6858000"/>
          </a:xfrm>
          <a:prstGeom prst="rect">
            <a:avLst/>
          </a:prstGeom>
          <a:noFill/>
        </p:spPr>
      </p:pic>
      <p:sp>
        <p:nvSpPr>
          <p:cNvPr id="8" name="TextBox 7"/>
          <p:cNvSpPr txBox="1"/>
          <p:nvPr/>
        </p:nvSpPr>
        <p:spPr>
          <a:xfrm>
            <a:off x="0" y="0"/>
            <a:ext cx="9408345" cy="5632311"/>
          </a:xfrm>
          <a:prstGeom prst="rect">
            <a:avLst/>
          </a:prstGeom>
          <a:noFill/>
        </p:spPr>
        <p:txBody>
          <a:bodyPr wrap="none" rtlCol="0">
            <a:spAutoFit/>
          </a:bodyPr>
          <a:lstStyle/>
          <a:p>
            <a:r>
              <a:rPr lang="el-GR" b="1" dirty="0">
                <a:solidFill>
                  <a:srgbClr val="FFF9CD"/>
                </a:solidFill>
                <a:latin typeface="Garamond" pitchFamily="18" charset="0"/>
              </a:rPr>
              <a:t>Ο πρώτος σκύλος τον ρίχνει κάτω με την ορμή του, δαγκώνοντας παθιασμένα το δεξί του χέρι. Το </a:t>
            </a:r>
          </a:p>
          <a:p>
            <a:r>
              <a:rPr lang="el-GR" b="1" dirty="0">
                <a:solidFill>
                  <a:srgbClr val="FFF9CD"/>
                </a:solidFill>
                <a:latin typeface="Garamond" pitchFamily="18" charset="0"/>
              </a:rPr>
              <a:t>ανθρώπινο σώμα κυλιέται στο έδαφος, αντιστεκόμενο στις βίαιες κινήσεις του ζώου με αντίστοιχες </a:t>
            </a:r>
          </a:p>
          <a:p>
            <a:r>
              <a:rPr lang="el-GR" b="1" dirty="0">
                <a:solidFill>
                  <a:srgbClr val="FFF9CD"/>
                </a:solidFill>
                <a:latin typeface="Garamond" pitchFamily="18" charset="0"/>
              </a:rPr>
              <a:t>κινήσεις. Σε λίγο αποδεσμεύεται και ο δεύτερος σκύλος, που επιτίθεται ακόμα πιο βίαια,  αυτή τη </a:t>
            </a:r>
          </a:p>
          <a:p>
            <a:r>
              <a:rPr lang="el-GR" b="1" dirty="0">
                <a:solidFill>
                  <a:srgbClr val="FFF9CD"/>
                </a:solidFill>
                <a:latin typeface="Garamond" pitchFamily="18" charset="0"/>
              </a:rPr>
              <a:t>φορά στο πόδι του </a:t>
            </a:r>
            <a:r>
              <a:rPr lang="en-US" b="1" dirty="0" err="1">
                <a:solidFill>
                  <a:srgbClr val="FFF9CD"/>
                </a:solidFill>
                <a:latin typeface="Garamond" pitchFamily="18" charset="0"/>
              </a:rPr>
              <a:t>Castellucci</a:t>
            </a:r>
            <a:r>
              <a:rPr lang="el-GR" b="1" dirty="0">
                <a:solidFill>
                  <a:srgbClr val="FFF9CD"/>
                </a:solidFill>
                <a:latin typeface="Garamond" pitchFamily="18" charset="0"/>
              </a:rPr>
              <a:t>. Το ανθρώπινο σώμα αρχίζει να </a:t>
            </a:r>
            <a:r>
              <a:rPr lang="el-GR" b="1" dirty="0">
                <a:solidFill>
                  <a:srgbClr val="FFC000"/>
                </a:solidFill>
                <a:latin typeface="Garamond" pitchFamily="18" charset="0"/>
              </a:rPr>
              <a:t>εγκλωβίζεται</a:t>
            </a:r>
            <a:r>
              <a:rPr lang="el-GR" b="1" dirty="0">
                <a:solidFill>
                  <a:srgbClr val="FFF9CD"/>
                </a:solidFill>
                <a:latin typeface="Garamond" pitchFamily="18" charset="0"/>
              </a:rPr>
              <a:t>, αλλά αντιστέκεται </a:t>
            </a:r>
          </a:p>
          <a:p>
            <a:r>
              <a:rPr lang="el-GR" b="1" dirty="0">
                <a:solidFill>
                  <a:srgbClr val="FFF9CD"/>
                </a:solidFill>
                <a:latin typeface="Garamond" pitchFamily="18" charset="0"/>
              </a:rPr>
              <a:t>ακόμα. Οι κλυδωνισμοί του είναι ακόμα πιο έντονοι, οι κίνδυνοι να τραυματιστούν οι καρποί (που </a:t>
            </a:r>
          </a:p>
          <a:p>
            <a:r>
              <a:rPr lang="el-GR" b="1" dirty="0">
                <a:solidFill>
                  <a:srgbClr val="FFF9CD"/>
                </a:solidFill>
                <a:latin typeface="Garamond" pitchFamily="18" charset="0"/>
              </a:rPr>
              <a:t>δεν καλύπτονται από τη στολή)             ή το κεφάλι, ακόμα πιο μεγάλοι. Δεν αργεί να απελευθερωθεί </a:t>
            </a:r>
          </a:p>
          <a:p>
            <a:r>
              <a:rPr lang="el-GR" b="1" dirty="0">
                <a:solidFill>
                  <a:srgbClr val="FFF9CD"/>
                </a:solidFill>
                <a:latin typeface="Garamond" pitchFamily="18" charset="0"/>
              </a:rPr>
              <a:t>και ο τρίτος σκύλος, που                          αδημονεί να επιτεθεί και αυτός στο άλλο χέρι. Το σώμα του </a:t>
            </a:r>
          </a:p>
          <a:p>
            <a:r>
              <a:rPr lang="en-US" b="1" dirty="0" err="1">
                <a:solidFill>
                  <a:srgbClr val="FFF9CD"/>
                </a:solidFill>
                <a:latin typeface="Garamond" pitchFamily="18" charset="0"/>
              </a:rPr>
              <a:t>Castellucci</a:t>
            </a:r>
            <a:r>
              <a:rPr lang="el-GR" b="1" dirty="0">
                <a:solidFill>
                  <a:srgbClr val="FFF9CD"/>
                </a:solidFill>
                <a:latin typeface="Garamond" pitchFamily="18" charset="0"/>
              </a:rPr>
              <a:t> βρίσκεται τώρα </a:t>
            </a:r>
          </a:p>
          <a:p>
            <a:r>
              <a:rPr lang="el-GR" b="1" dirty="0">
                <a:solidFill>
                  <a:srgbClr val="FFF9CD"/>
                </a:solidFill>
                <a:latin typeface="Garamond" pitchFamily="18" charset="0"/>
              </a:rPr>
              <a:t>πλήρως εκτεθειμένο στα </a:t>
            </a:r>
          </a:p>
          <a:p>
            <a:r>
              <a:rPr lang="el-GR" b="1" dirty="0">
                <a:solidFill>
                  <a:srgbClr val="FFF9CD"/>
                </a:solidFill>
                <a:latin typeface="Garamond" pitchFamily="18" charset="0"/>
              </a:rPr>
              <a:t>σαγόνια των αγριεμένων </a:t>
            </a:r>
          </a:p>
          <a:p>
            <a:r>
              <a:rPr lang="el-GR" b="1" dirty="0">
                <a:solidFill>
                  <a:srgbClr val="FFF9CD"/>
                </a:solidFill>
                <a:latin typeface="Garamond" pitchFamily="18" charset="0"/>
              </a:rPr>
              <a:t>ποιμενικών, ανήμπορο όχι </a:t>
            </a:r>
          </a:p>
          <a:p>
            <a:r>
              <a:rPr lang="el-GR" b="1" dirty="0">
                <a:solidFill>
                  <a:srgbClr val="FFF9CD"/>
                </a:solidFill>
                <a:latin typeface="Garamond" pitchFamily="18" charset="0"/>
              </a:rPr>
              <a:t>μόνο να σηκωθεί, </a:t>
            </a:r>
          </a:p>
          <a:p>
            <a:r>
              <a:rPr lang="el-GR" b="1" dirty="0">
                <a:solidFill>
                  <a:srgbClr val="FFF9CD"/>
                </a:solidFill>
                <a:latin typeface="Garamond" pitchFamily="18" charset="0"/>
              </a:rPr>
              <a:t>να ανακτήσει την </a:t>
            </a:r>
            <a:r>
              <a:rPr lang="el-GR" b="1" dirty="0">
                <a:solidFill>
                  <a:srgbClr val="FFC000"/>
                </a:solidFill>
                <a:latin typeface="Garamond" pitchFamily="18" charset="0"/>
              </a:rPr>
              <a:t>όρθια</a:t>
            </a:r>
            <a:r>
              <a:rPr lang="el-GR" b="1" dirty="0">
                <a:solidFill>
                  <a:srgbClr val="FFF9CD"/>
                </a:solidFill>
                <a:latin typeface="Garamond" pitchFamily="18" charset="0"/>
              </a:rPr>
              <a:t>, </a:t>
            </a:r>
          </a:p>
          <a:p>
            <a:r>
              <a:rPr lang="el-GR" b="1" dirty="0">
                <a:solidFill>
                  <a:srgbClr val="FFF9CD"/>
                </a:solidFill>
                <a:latin typeface="Garamond" pitchFamily="18" charset="0"/>
              </a:rPr>
              <a:t>ανθρώπινη, στάση του, </a:t>
            </a:r>
          </a:p>
          <a:p>
            <a:r>
              <a:rPr lang="el-GR" b="1" dirty="0">
                <a:solidFill>
                  <a:srgbClr val="FFF9CD"/>
                </a:solidFill>
                <a:latin typeface="Garamond" pitchFamily="18" charset="0"/>
              </a:rPr>
              <a:t>αλλά και να κινηθεί </a:t>
            </a:r>
          </a:p>
          <a:p>
            <a:r>
              <a:rPr lang="el-GR" b="1" dirty="0">
                <a:solidFill>
                  <a:srgbClr val="FFF9CD"/>
                </a:solidFill>
                <a:latin typeface="Garamond" pitchFamily="18" charset="0"/>
              </a:rPr>
              <a:t>αμυντικά, </a:t>
            </a:r>
          </a:p>
          <a:p>
            <a:r>
              <a:rPr lang="el-GR" b="1" dirty="0">
                <a:solidFill>
                  <a:srgbClr val="FFF9CD"/>
                </a:solidFill>
                <a:latin typeface="Garamond" pitchFamily="18" charset="0"/>
              </a:rPr>
              <a:t>ριγμένο καθώς είναι </a:t>
            </a:r>
          </a:p>
          <a:p>
            <a:r>
              <a:rPr lang="el-GR" b="1" dirty="0">
                <a:solidFill>
                  <a:srgbClr val="FFF9CD"/>
                </a:solidFill>
                <a:latin typeface="Garamond" pitchFamily="18" charset="0"/>
              </a:rPr>
              <a:t>ως ανυπεράσπιστο </a:t>
            </a:r>
            <a:r>
              <a:rPr lang="el-GR" b="1" dirty="0">
                <a:solidFill>
                  <a:srgbClr val="FFC000"/>
                </a:solidFill>
                <a:latin typeface="Garamond" pitchFamily="18" charset="0"/>
              </a:rPr>
              <a:t>θήραμα</a:t>
            </a:r>
            <a:r>
              <a:rPr lang="el-GR" b="1" dirty="0">
                <a:solidFill>
                  <a:srgbClr val="FFF9CD"/>
                </a:solidFill>
                <a:latin typeface="Garamond" pitchFamily="18" charset="0"/>
              </a:rPr>
              <a:t>. </a:t>
            </a:r>
          </a:p>
          <a:p>
            <a:r>
              <a:rPr lang="el-GR" b="1" dirty="0">
                <a:solidFill>
                  <a:srgbClr val="FFF9CD"/>
                </a:solidFill>
                <a:latin typeface="Garamond" pitchFamily="18" charset="0"/>
              </a:rPr>
              <a:t>Ο καθένας στο σημείο που έχει επιτεθεί και με αυξανόμενο μένος, οι τρεις σκύλοι προσπαθούν να </a:t>
            </a:r>
          </a:p>
          <a:p>
            <a:r>
              <a:rPr lang="el-GR" b="1" dirty="0">
                <a:solidFill>
                  <a:srgbClr val="FFF9CD"/>
                </a:solidFill>
                <a:latin typeface="Garamond" pitchFamily="18" charset="0"/>
              </a:rPr>
              <a:t>σκίσουν με τα δόντια τους τη στολή και να δαγκώσουν τη σάρκα. </a:t>
            </a:r>
          </a:p>
        </p:txBody>
      </p:sp>
    </p:spTree>
  </p:cSld>
  <p:clrMapOvr>
    <a:masterClrMapping/>
  </p:clrMapOvr>
  <p:transition>
    <p:wedg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31746" name="Picture 2" descr="Αποτέλεσμα εικόνας για εικόνεσ για romeo castellucci inferno"/>
          <p:cNvPicPr>
            <a:picLocks noChangeAspect="1" noChangeArrowheads="1"/>
          </p:cNvPicPr>
          <p:nvPr/>
        </p:nvPicPr>
        <p:blipFill>
          <a:blip r:embed="rId2" cstate="print"/>
          <a:srcRect/>
          <a:stretch>
            <a:fillRect/>
          </a:stretch>
        </p:blipFill>
        <p:spPr bwMode="auto">
          <a:xfrm>
            <a:off x="0" y="-9526"/>
            <a:ext cx="9144000" cy="6867526"/>
          </a:xfrm>
          <a:prstGeom prst="rect">
            <a:avLst/>
          </a:prstGeom>
          <a:noFill/>
        </p:spPr>
      </p:pic>
      <p:sp>
        <p:nvSpPr>
          <p:cNvPr id="8" name="TextBox 7"/>
          <p:cNvSpPr txBox="1"/>
          <p:nvPr/>
        </p:nvSpPr>
        <p:spPr>
          <a:xfrm>
            <a:off x="152400" y="0"/>
            <a:ext cx="9393918" cy="2246769"/>
          </a:xfrm>
          <a:prstGeom prst="rect">
            <a:avLst/>
          </a:prstGeom>
          <a:noFill/>
        </p:spPr>
        <p:txBody>
          <a:bodyPr wrap="none" rtlCol="0">
            <a:spAutoFit/>
          </a:bodyPr>
          <a:lstStyle/>
          <a:p>
            <a:r>
              <a:rPr lang="el-GR" sz="2000" b="1" dirty="0">
                <a:solidFill>
                  <a:srgbClr val="FFF9CD"/>
                </a:solidFill>
                <a:latin typeface="Garamond" pitchFamily="18" charset="0"/>
              </a:rPr>
              <a:t>Τα αγριεμένα γρυλίσματα καταλαμβάνουν όλο το θέατρο, ενώ ο άνθρωπος παραμένει </a:t>
            </a:r>
          </a:p>
          <a:p>
            <a:r>
              <a:rPr lang="el-GR" sz="2000" b="1" dirty="0">
                <a:solidFill>
                  <a:srgbClr val="FFF9CD"/>
                </a:solidFill>
                <a:latin typeface="Garamond" pitchFamily="18" charset="0"/>
              </a:rPr>
              <a:t>σιωπηλός. Η άνιση μάχη διαρκεί ένα με δύο λεπτά, όταν ξαφνικά ακούγεται το σφύριγμα </a:t>
            </a:r>
          </a:p>
          <a:p>
            <a:r>
              <a:rPr lang="el-GR" sz="2000" b="1" dirty="0">
                <a:solidFill>
                  <a:srgbClr val="FFF9CD"/>
                </a:solidFill>
                <a:latin typeface="Garamond" pitchFamily="18" charset="0"/>
              </a:rPr>
              <a:t>των εκπαιδευτών. Οι τρεις μεγαλόσωμοι σκύλοι αυτόματα υπακούουν, σταματούν την </a:t>
            </a:r>
          </a:p>
          <a:p>
            <a:r>
              <a:rPr lang="el-GR" sz="2000" b="1" dirty="0">
                <a:solidFill>
                  <a:srgbClr val="FFF9CD"/>
                </a:solidFill>
                <a:latin typeface="Garamond" pitchFamily="18" charset="0"/>
              </a:rPr>
              <a:t>επίθεση και ήρεμοι πλέον επιστρέφουν πειθήνια στους εκπαιδευτές τους. Ο </a:t>
            </a:r>
            <a:r>
              <a:rPr lang="en-US" sz="2000" b="1" dirty="0" err="1">
                <a:solidFill>
                  <a:srgbClr val="FFF9CD"/>
                </a:solidFill>
                <a:latin typeface="Garamond" pitchFamily="18" charset="0"/>
              </a:rPr>
              <a:t>Castellucci</a:t>
            </a:r>
            <a:r>
              <a:rPr lang="el-GR" sz="2000" b="1" dirty="0">
                <a:solidFill>
                  <a:srgbClr val="FFF9CD"/>
                </a:solidFill>
                <a:latin typeface="Garamond" pitchFamily="18" charset="0"/>
              </a:rPr>
              <a:t> </a:t>
            </a:r>
          </a:p>
          <a:p>
            <a:r>
              <a:rPr lang="el-GR" sz="2000" b="1" dirty="0">
                <a:solidFill>
                  <a:srgbClr val="FFF9CD"/>
                </a:solidFill>
                <a:latin typeface="Garamond" pitchFamily="18" charset="0"/>
              </a:rPr>
              <a:t>ανασηκώνεται «στα τέσσερα», διατηρώντας έτσι μια </a:t>
            </a:r>
            <a:r>
              <a:rPr lang="el-GR" sz="2000" b="1" dirty="0">
                <a:solidFill>
                  <a:srgbClr val="FFC000"/>
                </a:solidFill>
                <a:latin typeface="Garamond" pitchFamily="18" charset="0"/>
              </a:rPr>
              <a:t>ζωική στάση </a:t>
            </a:r>
            <a:r>
              <a:rPr lang="el-GR" sz="2000" b="1" dirty="0">
                <a:solidFill>
                  <a:srgbClr val="FFF9CD"/>
                </a:solidFill>
                <a:latin typeface="Garamond" pitchFamily="18" charset="0"/>
              </a:rPr>
              <a:t>στο σώμα του, και του </a:t>
            </a:r>
          </a:p>
          <a:p>
            <a:r>
              <a:rPr lang="el-GR" sz="2000" b="1" dirty="0">
                <a:solidFill>
                  <a:srgbClr val="FFF9CD"/>
                </a:solidFill>
                <a:latin typeface="Garamond" pitchFamily="18" charset="0"/>
              </a:rPr>
              <a:t>				φορούν το δέρμα ενός σκύλου ή λύκου, έτσι ώστε να </a:t>
            </a:r>
          </a:p>
          <a:p>
            <a:r>
              <a:rPr lang="el-GR" sz="2000" b="1" dirty="0">
                <a:solidFill>
                  <a:srgbClr val="FFF9CD"/>
                </a:solidFill>
                <a:latin typeface="Garamond" pitchFamily="18" charset="0"/>
              </a:rPr>
              <a:t>				       καταλαμβάνει όλη τη ράχη και το κεφάλι του.</a:t>
            </a:r>
          </a:p>
        </p:txBody>
      </p:sp>
    </p:spTree>
  </p:cSld>
  <p:clrMapOvr>
    <a:masterClrMapping/>
  </p:clrMapOvr>
  <p:transition>
    <p:wedg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31746" name="Picture 2" descr="Αποτέλεσμα εικόνας για εικόνεσ για romeo castellucci inferno"/>
          <p:cNvPicPr>
            <a:picLocks noChangeAspect="1" noChangeArrowheads="1"/>
          </p:cNvPicPr>
          <p:nvPr/>
        </p:nvPicPr>
        <p:blipFill>
          <a:blip r:embed="rId2" cstate="print"/>
          <a:srcRect/>
          <a:stretch>
            <a:fillRect/>
          </a:stretch>
        </p:blipFill>
        <p:spPr bwMode="auto">
          <a:xfrm>
            <a:off x="0" y="-9526"/>
            <a:ext cx="9144000" cy="6867526"/>
          </a:xfrm>
          <a:prstGeom prst="rect">
            <a:avLst/>
          </a:prstGeom>
          <a:noFill/>
        </p:spPr>
      </p:pic>
      <p:sp>
        <p:nvSpPr>
          <p:cNvPr id="8" name="TextBox 7"/>
          <p:cNvSpPr txBox="1"/>
          <p:nvPr/>
        </p:nvSpPr>
        <p:spPr>
          <a:xfrm>
            <a:off x="152400" y="0"/>
            <a:ext cx="9195146" cy="4093428"/>
          </a:xfrm>
          <a:prstGeom prst="rect">
            <a:avLst/>
          </a:prstGeom>
          <a:noFill/>
        </p:spPr>
        <p:txBody>
          <a:bodyPr wrap="none" rtlCol="0">
            <a:spAutoFit/>
          </a:bodyPr>
          <a:lstStyle/>
          <a:p>
            <a:r>
              <a:rPr lang="el-GR" sz="2000" b="1" dirty="0">
                <a:solidFill>
                  <a:srgbClr val="FFF9CD"/>
                </a:solidFill>
                <a:latin typeface="Garamond" pitchFamily="18" charset="0"/>
              </a:rPr>
              <a:t>Φαίνεται ότι η μάχη με τα ζώα δεν ήταν απλώς μια μάχη επιβίωσης του ανθρώπινου </a:t>
            </a:r>
          </a:p>
          <a:p>
            <a:r>
              <a:rPr lang="el-GR" sz="2000" b="1" dirty="0">
                <a:solidFill>
                  <a:srgbClr val="FFF9CD"/>
                </a:solidFill>
                <a:latin typeface="Garamond" pitchFamily="18" charset="0"/>
              </a:rPr>
              <a:t>έναντι του ζωικού, αλλά μάλλον μια </a:t>
            </a:r>
            <a:r>
              <a:rPr lang="el-GR" sz="2000" b="1" dirty="0">
                <a:solidFill>
                  <a:srgbClr val="FFC000"/>
                </a:solidFill>
                <a:latin typeface="Garamond" pitchFamily="18" charset="0"/>
              </a:rPr>
              <a:t>μάχη μεταμόρφωσης</a:t>
            </a:r>
            <a:r>
              <a:rPr lang="el-GR" sz="2000" b="1" dirty="0">
                <a:solidFill>
                  <a:srgbClr val="FFF9CD"/>
                </a:solidFill>
                <a:latin typeface="Garamond" pitchFamily="18" charset="0"/>
              </a:rPr>
              <a:t>, μια τελετουργική ενέργεια </a:t>
            </a:r>
          </a:p>
          <a:p>
            <a:r>
              <a:rPr lang="el-GR" sz="2000" b="1" dirty="0">
                <a:solidFill>
                  <a:srgbClr val="FFC000"/>
                </a:solidFill>
                <a:latin typeface="Garamond" pitchFamily="18" charset="0"/>
              </a:rPr>
              <a:t>μετουσίωσης</a:t>
            </a:r>
            <a:r>
              <a:rPr lang="el-GR" sz="2000" b="1" dirty="0">
                <a:solidFill>
                  <a:srgbClr val="FFF9CD"/>
                </a:solidFill>
                <a:latin typeface="Garamond" pitchFamily="18" charset="0"/>
              </a:rPr>
              <a:t> </a:t>
            </a:r>
            <a:r>
              <a:rPr lang="el-GR" sz="2000" b="1" dirty="0">
                <a:solidFill>
                  <a:srgbClr val="FFC000"/>
                </a:solidFill>
                <a:latin typeface="Garamond" pitchFamily="18" charset="0"/>
              </a:rPr>
              <a:t>του ανθρώπου σε ζώο</a:t>
            </a:r>
            <a:r>
              <a:rPr lang="el-GR" sz="2000" b="1" dirty="0">
                <a:solidFill>
                  <a:srgbClr val="FFF9CD"/>
                </a:solidFill>
                <a:latin typeface="Garamond" pitchFamily="18" charset="0"/>
              </a:rPr>
              <a:t>, από αυτές που μας παρέχουν αφειδώς τα μαγικά </a:t>
            </a:r>
          </a:p>
          <a:p>
            <a:r>
              <a:rPr lang="el-GR" sz="2000" b="1" dirty="0">
                <a:solidFill>
                  <a:srgbClr val="FFF9CD"/>
                </a:solidFill>
                <a:latin typeface="Garamond" pitchFamily="18" charset="0"/>
              </a:rPr>
              <a:t>παραμύθια και τα </a:t>
            </a:r>
            <a:r>
              <a:rPr lang="el-GR" sz="2000" b="1" dirty="0" err="1">
                <a:solidFill>
                  <a:srgbClr val="FFF9CD"/>
                </a:solidFill>
                <a:latin typeface="Garamond" pitchFamily="18" charset="0"/>
              </a:rPr>
              <a:t>παραμυθοδράματα</a:t>
            </a:r>
            <a:r>
              <a:rPr lang="el-GR" sz="2000" b="1" dirty="0">
                <a:solidFill>
                  <a:srgbClr val="FFF9CD"/>
                </a:solidFill>
                <a:latin typeface="Garamond" pitchFamily="18" charset="0"/>
              </a:rPr>
              <a:t> λ.χ. του </a:t>
            </a:r>
            <a:r>
              <a:rPr lang="en-US" sz="2000" b="1" dirty="0">
                <a:solidFill>
                  <a:srgbClr val="FFF9CD"/>
                </a:solidFill>
                <a:latin typeface="Garamond" pitchFamily="18" charset="0"/>
              </a:rPr>
              <a:t>Carlo </a:t>
            </a:r>
            <a:r>
              <a:rPr lang="en-US" sz="2000" b="1" dirty="0" err="1">
                <a:solidFill>
                  <a:srgbClr val="FFF9CD"/>
                </a:solidFill>
                <a:latin typeface="Garamond" pitchFamily="18" charset="0"/>
              </a:rPr>
              <a:t>Gozzi</a:t>
            </a:r>
            <a:r>
              <a:rPr lang="el-GR" sz="2000" b="1" dirty="0">
                <a:solidFill>
                  <a:srgbClr val="FFF9CD"/>
                </a:solidFill>
                <a:latin typeface="Garamond" pitchFamily="18" charset="0"/>
              </a:rPr>
              <a:t>, που προβάλλουν την </a:t>
            </a:r>
          </a:p>
          <a:p>
            <a:r>
              <a:rPr lang="el-GR" sz="2000" b="1" dirty="0">
                <a:solidFill>
                  <a:srgbClr val="FFF9CD"/>
                </a:solidFill>
                <a:latin typeface="Garamond" pitchFamily="18" charset="0"/>
              </a:rPr>
              <a:t>αμφίσημη οντότητα του μη ανθρώπινου ζώου και την αμφιρρεπή σχέση του με τον</a:t>
            </a:r>
          </a:p>
          <a:p>
            <a:r>
              <a:rPr lang="el-GR" sz="2000" b="1" dirty="0">
                <a:solidFill>
                  <a:srgbClr val="FFF9CD"/>
                </a:solidFill>
                <a:latin typeface="Garamond" pitchFamily="18" charset="0"/>
              </a:rPr>
              <a:t>                                               άνθρωπο. Αλλά εδώ πρόκειται για επώδυνη, εφιαλτική και </a:t>
            </a:r>
          </a:p>
          <a:p>
            <a:r>
              <a:rPr lang="el-GR" sz="2000" b="1" dirty="0">
                <a:solidFill>
                  <a:srgbClr val="FFF9CD"/>
                </a:solidFill>
                <a:latin typeface="Garamond" pitchFamily="18" charset="0"/>
              </a:rPr>
              <a:t>			         επικίνδυνη τελετουργία του ζωομορφισμού, μια </a:t>
            </a:r>
          </a:p>
          <a:p>
            <a:r>
              <a:rPr lang="el-GR" sz="2000" b="1" dirty="0">
                <a:solidFill>
                  <a:srgbClr val="FFF9CD"/>
                </a:solidFill>
                <a:latin typeface="Garamond" pitchFamily="18" charset="0"/>
              </a:rPr>
              <a:t>				      </a:t>
            </a:r>
            <a:r>
              <a:rPr lang="el-GR" sz="2000" b="1" dirty="0">
                <a:solidFill>
                  <a:srgbClr val="FFC000"/>
                </a:solidFill>
                <a:latin typeface="Garamond" pitchFamily="18" charset="0"/>
              </a:rPr>
              <a:t>συμβολική «</a:t>
            </a:r>
            <a:r>
              <a:rPr lang="el-GR" sz="2000" b="1" dirty="0" err="1">
                <a:solidFill>
                  <a:srgbClr val="FFC000"/>
                </a:solidFill>
                <a:latin typeface="Garamond" pitchFamily="18" charset="0"/>
              </a:rPr>
              <a:t>απο</a:t>
            </a:r>
            <a:r>
              <a:rPr lang="el-GR" sz="2000" b="1" dirty="0">
                <a:solidFill>
                  <a:srgbClr val="FFC000"/>
                </a:solidFill>
                <a:latin typeface="Garamond" pitchFamily="18" charset="0"/>
              </a:rPr>
              <a:t>-</a:t>
            </a:r>
            <a:r>
              <a:rPr lang="el-GR" sz="2000" b="1" dirty="0" err="1">
                <a:solidFill>
                  <a:srgbClr val="FFC000"/>
                </a:solidFill>
                <a:latin typeface="Garamond" pitchFamily="18" charset="0"/>
              </a:rPr>
              <a:t>κτήνωση</a:t>
            </a:r>
            <a:r>
              <a:rPr lang="el-GR" sz="2000" b="1" dirty="0">
                <a:solidFill>
                  <a:srgbClr val="FFC000"/>
                </a:solidFill>
                <a:latin typeface="Garamond" pitchFamily="18" charset="0"/>
              </a:rPr>
              <a:t>» </a:t>
            </a:r>
            <a:r>
              <a:rPr lang="el-GR" sz="2000" b="1" dirty="0">
                <a:solidFill>
                  <a:srgbClr val="FFF9CD"/>
                </a:solidFill>
                <a:latin typeface="Garamond" pitchFamily="18" charset="0"/>
              </a:rPr>
              <a:t>του ανθρώπου, που </a:t>
            </a:r>
          </a:p>
          <a:p>
            <a:r>
              <a:rPr lang="el-GR" sz="2000" b="1" dirty="0">
                <a:solidFill>
                  <a:srgbClr val="FFF9CD"/>
                </a:solidFill>
                <a:latin typeface="Garamond" pitchFamily="18" charset="0"/>
              </a:rPr>
              <a:t>				      καταλήγει σε μια από τις συγκλονιστικές εικόνες </a:t>
            </a:r>
          </a:p>
          <a:p>
            <a:r>
              <a:rPr lang="el-GR" sz="2000" b="1" dirty="0">
                <a:solidFill>
                  <a:srgbClr val="FFF9CD"/>
                </a:solidFill>
                <a:latin typeface="Garamond" pitchFamily="18" charset="0"/>
              </a:rPr>
              <a:t>				       (του τετράποδου ανθρώπου)</a:t>
            </a:r>
          </a:p>
          <a:p>
            <a:r>
              <a:rPr lang="el-GR" sz="2000" b="1" dirty="0">
                <a:solidFill>
                  <a:srgbClr val="FFF9CD"/>
                </a:solidFill>
                <a:latin typeface="Garamond" pitchFamily="18" charset="0"/>
              </a:rPr>
              <a:t>		της </a:t>
            </a:r>
            <a:r>
              <a:rPr lang="en-US" sz="2000" b="1" dirty="0">
                <a:solidFill>
                  <a:srgbClr val="FFF9CD"/>
                </a:solidFill>
                <a:latin typeface="Garamond" pitchFamily="18" charset="0"/>
              </a:rPr>
              <a:t>Soc</a:t>
            </a:r>
            <a:r>
              <a:rPr lang="el-GR" sz="2000" b="1" dirty="0">
                <a:solidFill>
                  <a:srgbClr val="FFF9CD"/>
                </a:solidFill>
                <a:latin typeface="Garamond" pitchFamily="18" charset="0"/>
              </a:rPr>
              <a:t>ì</a:t>
            </a:r>
            <a:r>
              <a:rPr lang="en-US" sz="2000" b="1" dirty="0">
                <a:solidFill>
                  <a:srgbClr val="FFF9CD"/>
                </a:solidFill>
                <a:latin typeface="Garamond" pitchFamily="18" charset="0"/>
              </a:rPr>
              <a:t>etas </a:t>
            </a:r>
            <a:r>
              <a:rPr lang="en-US" sz="2000" b="1" dirty="0" err="1">
                <a:solidFill>
                  <a:srgbClr val="FFF9CD"/>
                </a:solidFill>
                <a:latin typeface="Garamond" pitchFamily="18" charset="0"/>
              </a:rPr>
              <a:t>Raffaello</a:t>
            </a:r>
            <a:r>
              <a:rPr lang="en-US" sz="2000" b="1" dirty="0">
                <a:solidFill>
                  <a:srgbClr val="FFF9CD"/>
                </a:solidFill>
                <a:latin typeface="Garamond" pitchFamily="18" charset="0"/>
              </a:rPr>
              <a:t> </a:t>
            </a:r>
            <a:r>
              <a:rPr lang="en-US" sz="2000" b="1" dirty="0" err="1">
                <a:solidFill>
                  <a:srgbClr val="FFF9CD"/>
                </a:solidFill>
                <a:latin typeface="Garamond" pitchFamily="18" charset="0"/>
              </a:rPr>
              <a:t>Sanzio</a:t>
            </a:r>
            <a:r>
              <a:rPr lang="el-GR" sz="2000" b="1" dirty="0">
                <a:solidFill>
                  <a:srgbClr val="FFF9CD"/>
                </a:solidFill>
                <a:latin typeface="Garamond" pitchFamily="18" charset="0"/>
              </a:rPr>
              <a:t> μεταξύ ζωγραφικού πίνακα και </a:t>
            </a:r>
          </a:p>
          <a:p>
            <a:r>
              <a:rPr lang="el-GR" sz="2000" b="1" dirty="0">
                <a:solidFill>
                  <a:srgbClr val="FFF9CD"/>
                </a:solidFill>
                <a:latin typeface="Garamond" pitchFamily="18" charset="0"/>
              </a:rPr>
              <a:t>                            σκηνής του σώματος, «εικόνες που κρατούν άθικτο το μυστικό τους». </a:t>
            </a:r>
          </a:p>
          <a:p>
            <a:endParaRPr lang="el-GR" sz="2000" b="1" dirty="0">
              <a:solidFill>
                <a:srgbClr val="FFF9CD"/>
              </a:solidFill>
              <a:latin typeface="Garamond" pitchFamily="18" charset="0"/>
            </a:endParaRPr>
          </a:p>
        </p:txBody>
      </p:sp>
    </p:spTree>
  </p:cSld>
  <p:clrMapOvr>
    <a:masterClrMapping/>
  </p:clrMapOvr>
  <p:transition>
    <p:wedg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sz="2400" dirty="0">
              <a:latin typeface="Garamond" pitchFamily="18" charset="0"/>
            </a:endParaRPr>
          </a:p>
        </p:txBody>
      </p:sp>
      <p:sp>
        <p:nvSpPr>
          <p:cNvPr id="10" name="Subtitle 9"/>
          <p:cNvSpPr>
            <a:spLocks noGrp="1"/>
          </p:cNvSpPr>
          <p:nvPr>
            <p:ph type="subTitle" idx="1"/>
          </p:nvPr>
        </p:nvSpPr>
        <p:spPr/>
        <p:txBody>
          <a:bodyPr/>
          <a:lstStyle/>
          <a:p>
            <a:endParaRPr lang="el-GR" sz="2400">
              <a:latin typeface="Garamond" pitchFamily="18" charset="0"/>
            </a:endParaRPr>
          </a:p>
        </p:txBody>
      </p:sp>
      <p:sp>
        <p:nvSpPr>
          <p:cNvPr id="7" name="TextBox 6"/>
          <p:cNvSpPr txBox="1"/>
          <p:nvPr/>
        </p:nvSpPr>
        <p:spPr>
          <a:xfrm>
            <a:off x="-76200" y="-64532"/>
            <a:ext cx="261610" cy="830997"/>
          </a:xfrm>
          <a:prstGeom prst="rect">
            <a:avLst/>
          </a:prstGeom>
          <a:noFill/>
        </p:spPr>
        <p:txBody>
          <a:bodyPr wrap="none" rtlCol="0">
            <a:spAutoFit/>
          </a:bodyPr>
          <a:lstStyle/>
          <a:p>
            <a:endParaRPr lang="el-GR" sz="2400" b="1" dirty="0">
              <a:solidFill>
                <a:srgbClr val="FFFF00"/>
              </a:solidFill>
              <a:latin typeface="Garamond" pitchFamily="18" charset="0"/>
            </a:endParaRPr>
          </a:p>
          <a:p>
            <a:r>
              <a:rPr lang="fr-FR" sz="2400" b="1" dirty="0">
                <a:solidFill>
                  <a:srgbClr val="FFFF00"/>
                </a:solidFill>
                <a:latin typeface="Garamond" pitchFamily="18" charset="0"/>
              </a:rPr>
              <a:t> </a:t>
            </a:r>
            <a:endParaRPr lang="en-US" sz="2400" b="1" dirty="0">
              <a:solidFill>
                <a:srgbClr val="FFFF00"/>
              </a:solidFill>
              <a:latin typeface="Garamond" pitchFamily="18" charset="0"/>
            </a:endParaRPr>
          </a:p>
        </p:txBody>
      </p:sp>
      <p:pic>
        <p:nvPicPr>
          <p:cNvPr id="32770" name="Picture 2" descr="Αποτέλεσμα εικόνας για romeo castellucci"/>
          <p:cNvPicPr>
            <a:picLocks noChangeAspect="1" noChangeArrowheads="1"/>
          </p:cNvPicPr>
          <p:nvPr/>
        </p:nvPicPr>
        <p:blipFill>
          <a:blip r:embed="rId2" cstate="print"/>
          <a:srcRect/>
          <a:stretch>
            <a:fillRect/>
          </a:stretch>
        </p:blipFill>
        <p:spPr bwMode="auto">
          <a:xfrm>
            <a:off x="0" y="0"/>
            <a:ext cx="9143998" cy="6858000"/>
          </a:xfrm>
          <a:prstGeom prst="rect">
            <a:avLst/>
          </a:prstGeom>
          <a:noFill/>
        </p:spPr>
      </p:pic>
      <p:sp>
        <p:nvSpPr>
          <p:cNvPr id="8" name="TextBox 7"/>
          <p:cNvSpPr txBox="1"/>
          <p:nvPr/>
        </p:nvSpPr>
        <p:spPr>
          <a:xfrm>
            <a:off x="0" y="0"/>
            <a:ext cx="9257471" cy="4154984"/>
          </a:xfrm>
          <a:prstGeom prst="rect">
            <a:avLst/>
          </a:prstGeom>
          <a:noFill/>
        </p:spPr>
        <p:txBody>
          <a:bodyPr wrap="none" rtlCol="0">
            <a:spAutoFit/>
          </a:bodyPr>
          <a:lstStyle/>
          <a:p>
            <a:r>
              <a:rPr lang="el-GR" sz="2400" b="1" dirty="0">
                <a:solidFill>
                  <a:srgbClr val="FFF9CD"/>
                </a:solidFill>
                <a:latin typeface="Garamond" pitchFamily="18" charset="0"/>
              </a:rPr>
              <a:t>Πέρα από το γεγονός ότι η ζωική παρουσία μπορεί να ερμηνευτεί </a:t>
            </a:r>
          </a:p>
          <a:p>
            <a:r>
              <a:rPr lang="el-GR" sz="2400" b="1" dirty="0">
                <a:solidFill>
                  <a:srgbClr val="FFF9CD"/>
                </a:solidFill>
                <a:latin typeface="Garamond" pitchFamily="18" charset="0"/>
              </a:rPr>
              <a:t>ποικιλοτρόπως, αναλόγως προς την ιδιοσυστασία της παράστασης και την </a:t>
            </a:r>
          </a:p>
          <a:p>
            <a:r>
              <a:rPr lang="el-GR" sz="2400" b="1" dirty="0">
                <a:solidFill>
                  <a:srgbClr val="FFF9CD"/>
                </a:solidFill>
                <a:latin typeface="Garamond" pitchFamily="18" charset="0"/>
              </a:rPr>
              <a:t>«εγκυκλοπαίδεια» ενός εκάστου των θεατών, η συγκεκριμένη σκηνή της </a:t>
            </a:r>
          </a:p>
          <a:p>
            <a:r>
              <a:rPr lang="el-GR" sz="2400" b="1" i="1" dirty="0">
                <a:solidFill>
                  <a:srgbClr val="FFF9CD"/>
                </a:solidFill>
                <a:latin typeface="Garamond" pitchFamily="18" charset="0"/>
              </a:rPr>
              <a:t>Κολάσεως</a:t>
            </a:r>
            <a:r>
              <a:rPr lang="el-GR" sz="2400" b="1" dirty="0">
                <a:solidFill>
                  <a:srgbClr val="FFF9CD"/>
                </a:solidFill>
                <a:latin typeface="Garamond" pitchFamily="18" charset="0"/>
              </a:rPr>
              <a:t> μας δείχνει ότι      κανένα σκηνικό </a:t>
            </a:r>
            <a:r>
              <a:rPr lang="en-US" sz="2400" b="1" dirty="0">
                <a:solidFill>
                  <a:srgbClr val="FFF9CD"/>
                </a:solidFill>
                <a:latin typeface="Garamond" pitchFamily="18" charset="0"/>
              </a:rPr>
              <a:t>factum</a:t>
            </a:r>
            <a:r>
              <a:rPr lang="el-GR" sz="2400" b="1" dirty="0">
                <a:solidFill>
                  <a:srgbClr val="FFF9CD"/>
                </a:solidFill>
                <a:latin typeface="Garamond" pitchFamily="18" charset="0"/>
              </a:rPr>
              <a:t> δεν είναι αμιγές μιας </a:t>
            </a:r>
          </a:p>
          <a:p>
            <a:r>
              <a:rPr lang="el-GR" sz="2400" b="1" dirty="0">
                <a:solidFill>
                  <a:srgbClr val="FFF9CD"/>
                </a:solidFill>
                <a:latin typeface="Garamond" pitchFamily="18" charset="0"/>
              </a:rPr>
              <a:t>κάποιας </a:t>
            </a:r>
            <a:r>
              <a:rPr lang="en-US" sz="2400" b="1" dirty="0" err="1">
                <a:solidFill>
                  <a:srgbClr val="FFF9CD"/>
                </a:solidFill>
                <a:latin typeface="Garamond" pitchFamily="18" charset="0"/>
              </a:rPr>
              <a:t>fictio</a:t>
            </a:r>
            <a:r>
              <a:rPr lang="el-GR" sz="2400" b="1" dirty="0">
                <a:solidFill>
                  <a:srgbClr val="FFF9CD"/>
                </a:solidFill>
                <a:latin typeface="Garamond" pitchFamily="18" charset="0"/>
              </a:rPr>
              <a:t>, ότι                       ακόμα και η παρουσία επί σκηνής </a:t>
            </a:r>
          </a:p>
          <a:p>
            <a:r>
              <a:rPr lang="el-GR" sz="2400" b="1" dirty="0">
                <a:solidFill>
                  <a:srgbClr val="FFF9CD"/>
                </a:solidFill>
                <a:latin typeface="Garamond" pitchFamily="18" charset="0"/>
              </a:rPr>
              <a:t>(τουτέστιν σε μια </a:t>
            </a:r>
          </a:p>
          <a:p>
            <a:r>
              <a:rPr lang="el-GR" sz="2400" b="1" dirty="0">
                <a:solidFill>
                  <a:srgbClr val="FFF9CD"/>
                </a:solidFill>
                <a:latin typeface="Garamond" pitchFamily="18" charset="0"/>
              </a:rPr>
              <a:t>πλαισιωμένη δράση) </a:t>
            </a:r>
          </a:p>
          <a:p>
            <a:r>
              <a:rPr lang="el-GR" sz="2400" b="1" dirty="0">
                <a:solidFill>
                  <a:srgbClr val="FFF9CD"/>
                </a:solidFill>
                <a:latin typeface="Garamond" pitchFamily="18" charset="0"/>
              </a:rPr>
              <a:t>ενός μη ανθρώπινου </a:t>
            </a:r>
          </a:p>
          <a:p>
            <a:r>
              <a:rPr lang="el-GR" sz="2400" b="1" dirty="0">
                <a:solidFill>
                  <a:srgbClr val="FFF9CD"/>
                </a:solidFill>
                <a:latin typeface="Garamond" pitchFamily="18" charset="0"/>
              </a:rPr>
              <a:t>ζώου μπορεί να </a:t>
            </a:r>
          </a:p>
          <a:p>
            <a:r>
              <a:rPr lang="el-GR" sz="2400" b="1" dirty="0">
                <a:solidFill>
                  <a:srgbClr val="FFF9CD"/>
                </a:solidFill>
                <a:latin typeface="Garamond" pitchFamily="18" charset="0"/>
              </a:rPr>
              <a:t>ενεργοποιήσει ένα </a:t>
            </a:r>
          </a:p>
          <a:p>
            <a:r>
              <a:rPr lang="el-GR" sz="2400" b="1" dirty="0">
                <a:solidFill>
                  <a:srgbClr val="FFF9CD"/>
                </a:solidFill>
                <a:latin typeface="Garamond" pitchFamily="18" charset="0"/>
              </a:rPr>
              <a:t>ελάχιστο κείμενο. </a:t>
            </a:r>
          </a:p>
        </p:txBody>
      </p:sp>
    </p:spTree>
  </p:cSld>
  <p:clrMapOvr>
    <a:masterClrMapping/>
  </p:clrMapOvr>
  <p:transition>
    <p:wedg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2"/>
                </a:solidFill>
                <a:latin typeface="Garamond" pitchFamily="18" charset="0"/>
              </a:rPr>
            </a:br>
            <a:br>
              <a:rPr lang="en-US" sz="2400" b="1" dirty="0">
                <a:solidFill>
                  <a:schemeClr val="bg2"/>
                </a:solidFill>
                <a:latin typeface="Garamond" pitchFamily="18" charset="0"/>
              </a:rPr>
            </a:br>
            <a:br>
              <a:rPr lang="en-US" sz="2400" b="1" dirty="0">
                <a:solidFill>
                  <a:schemeClr val="bg2"/>
                </a:solidFill>
                <a:latin typeface="Garamond" pitchFamily="18" charset="0"/>
              </a:rPr>
            </a:br>
            <a:r>
              <a:rPr lang="el-GR" sz="2400" b="1" dirty="0">
                <a:solidFill>
                  <a:schemeClr val="bg2"/>
                </a:solidFill>
                <a:latin typeface="Garamond" pitchFamily="18" charset="0"/>
              </a:rPr>
              <a:t>Μια τέτοια διαπίστωση όμως θα μας οδηγούσε στο συμπέρασμα ότι </a:t>
            </a:r>
            <a:r>
              <a:rPr lang="el-GR" sz="2400" b="1" dirty="0">
                <a:solidFill>
                  <a:srgbClr val="FFC000"/>
                </a:solidFill>
                <a:latin typeface="Garamond" pitchFamily="18" charset="0"/>
              </a:rPr>
              <a:t>το ζώο-συμβάν είναι αδύνατο στο θέατρο; </a:t>
            </a:r>
            <a:r>
              <a:rPr lang="el-GR" sz="2400" b="1" dirty="0">
                <a:solidFill>
                  <a:schemeClr val="bg2"/>
                </a:solidFill>
                <a:latin typeface="Garamond" pitchFamily="18" charset="0"/>
              </a:rPr>
              <a:t>Αρκετά στοιχεία ενισχύουν αυτήν την άποψη. </a:t>
            </a:r>
            <a:br>
              <a:rPr lang="el-GR" sz="2400" b="1" dirty="0">
                <a:solidFill>
                  <a:schemeClr val="bg2"/>
                </a:solidFill>
                <a:latin typeface="Garamond" pitchFamily="18" charset="0"/>
              </a:rPr>
            </a:br>
            <a:r>
              <a:rPr lang="el-GR" sz="2400" b="1" dirty="0">
                <a:solidFill>
                  <a:schemeClr val="bg2"/>
                </a:solidFill>
                <a:latin typeface="Garamond" pitchFamily="18" charset="0"/>
              </a:rPr>
              <a:t>Κατ’ αρχάς, η παρουσία των εκπαιδευτών των σκύλων. Από τη μια πλευρά, η συγκεκριμένη ράτσα θεωρείται ευφυής και επιδεκτική συστηματικής και σύνθετης εκπαίδευσης.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Από την άλλη, οι τεχνικές εκπαίδευσης έχουν γίνει πλέον πολύ ακριβείς και αποτελεσματικές, εξασφαλίζοντας τον μέγιστο βαθμό ασφάλειας και αποδοτικότητας. Το διαπιστώσαμε αυτό κατά τη διάρκεια της παράστασης, όταν οι σκύλοι, παρά το μένος της επίθεσής τους, σταμάτησαν ακαριαία το έργο τους με την «προσταγή» των εκπαιδευτών τους. Το γεγονός αυτό δεν εισάγει τόσο τους κώδικες του τσίρκου στη θεατρική </a:t>
            </a:r>
            <a:r>
              <a:rPr lang="en-US" sz="2400" b="1" dirty="0">
                <a:solidFill>
                  <a:schemeClr val="bg2"/>
                </a:solidFill>
                <a:latin typeface="Garamond" pitchFamily="18" charset="0"/>
              </a:rPr>
              <a:t>performance</a:t>
            </a:r>
            <a:r>
              <a:rPr lang="el-GR" sz="2400" b="1" dirty="0">
                <a:solidFill>
                  <a:schemeClr val="bg2"/>
                </a:solidFill>
                <a:latin typeface="Garamond" pitchFamily="18" charset="0"/>
              </a:rPr>
              <a:t>, δεν προδίδει την εύκολη επιλογή της επίδειξης των δεξιοτήτων των ζώων (όσο και αν αυτή η ακραιφνώς παραστατική λειτουργία είναι εμφανής), αλλά μάλλον αποτελεί ένα </a:t>
            </a:r>
            <a:r>
              <a:rPr lang="el-GR" sz="2400" b="1" dirty="0">
                <a:solidFill>
                  <a:srgbClr val="FFC000"/>
                </a:solidFill>
                <a:latin typeface="Garamond" pitchFamily="18" charset="0"/>
              </a:rPr>
              <a:t>ελάχιστο δίκτυ προστασίας για τον </a:t>
            </a:r>
            <a:r>
              <a:rPr lang="en-US" sz="2400" b="1" dirty="0">
                <a:solidFill>
                  <a:srgbClr val="FFC000"/>
                </a:solidFill>
                <a:latin typeface="Garamond" pitchFamily="18" charset="0"/>
              </a:rPr>
              <a:t>performer</a:t>
            </a:r>
            <a:r>
              <a:rPr lang="el-GR" sz="2400" b="1" dirty="0">
                <a:solidFill>
                  <a:schemeClr val="bg2"/>
                </a:solidFill>
                <a:latin typeface="Garamond" pitchFamily="18" charset="0"/>
              </a:rPr>
              <a:t>, μια έσχατη, όσο και επισφαλή, ζώνη εγγύησης της σωματικής του ακεραιότητας.</a:t>
            </a: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endParaRPr lang="el-GR" sz="2400" b="1" dirty="0">
              <a:solidFill>
                <a:schemeClr val="bg2"/>
              </a:solidFill>
              <a:latin typeface="Garamond"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2"/>
                </a:solidFill>
                <a:latin typeface="Garamond" pitchFamily="18" charset="0"/>
              </a:rPr>
            </a:br>
            <a:br>
              <a:rPr lang="en-US" sz="2400" b="1" dirty="0">
                <a:solidFill>
                  <a:schemeClr val="bg2"/>
                </a:solidFill>
                <a:latin typeface="Garamond" pitchFamily="18" charset="0"/>
              </a:rPr>
            </a:br>
            <a:br>
              <a:rPr lang="en-US"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Αυτό όμως σημαίνει ότι η μυθοπλασία δεν έχει εγκαταλείψει καθόλου τη σκηνή του </a:t>
            </a:r>
            <a:r>
              <a:rPr lang="en-US" sz="2400" b="1" dirty="0" err="1">
                <a:solidFill>
                  <a:schemeClr val="bg2"/>
                </a:solidFill>
                <a:latin typeface="Garamond" pitchFamily="18" charset="0"/>
              </a:rPr>
              <a:t>Castellucci</a:t>
            </a:r>
            <a:r>
              <a:rPr lang="el-GR" sz="2400" b="1" dirty="0">
                <a:solidFill>
                  <a:schemeClr val="bg2"/>
                </a:solidFill>
                <a:latin typeface="Garamond" pitchFamily="18" charset="0"/>
              </a:rPr>
              <a:t>, ότι το </a:t>
            </a:r>
            <a:r>
              <a:rPr lang="el-GR" sz="2400" b="1" dirty="0">
                <a:solidFill>
                  <a:srgbClr val="FFC000"/>
                </a:solidFill>
                <a:latin typeface="Garamond" pitchFamily="18" charset="0"/>
              </a:rPr>
              <a:t>ελάχιστο κείμενο </a:t>
            </a:r>
            <a:r>
              <a:rPr lang="el-GR" sz="2400" b="1" dirty="0">
                <a:solidFill>
                  <a:schemeClr val="bg2"/>
                </a:solidFill>
                <a:latin typeface="Garamond" pitchFamily="18" charset="0"/>
              </a:rPr>
              <a:t>παραμένει πολύ ενεργό. </a:t>
            </a:r>
            <a:r>
              <a:rPr lang="el-GR" sz="2400" b="1" dirty="0">
                <a:solidFill>
                  <a:srgbClr val="FFC000"/>
                </a:solidFill>
                <a:latin typeface="Garamond" pitchFamily="18" charset="0"/>
              </a:rPr>
              <a:t>Ακόμα και έτσι </a:t>
            </a:r>
            <a:r>
              <a:rPr lang="el-GR" sz="2400" b="1" dirty="0">
                <a:solidFill>
                  <a:schemeClr val="bg2"/>
                </a:solidFill>
                <a:latin typeface="Garamond" pitchFamily="18" charset="0"/>
              </a:rPr>
              <a:t>όμως δεν μπορεί παρά να τεθεί το ζήτημα του </a:t>
            </a:r>
            <a:r>
              <a:rPr lang="el-GR" sz="2400" b="1" dirty="0">
                <a:solidFill>
                  <a:srgbClr val="FFC000"/>
                </a:solidFill>
                <a:latin typeface="Garamond" pitchFamily="18" charset="0"/>
              </a:rPr>
              <a:t>ζώου-συμβάν</a:t>
            </a:r>
            <a:r>
              <a:rPr lang="el-GR" sz="2400" b="1" dirty="0">
                <a:solidFill>
                  <a:schemeClr val="bg2"/>
                </a:solidFill>
                <a:latin typeface="Garamond" pitchFamily="18" charset="0"/>
              </a:rPr>
              <a:t> και μάλιστα διττώς: το ζώο-συμβάν που αιφνιδιαστικά εμφανίζεται στη σκηνή και επιτίθεται στον άνθρωπο, αφενός, και, αφετέρου, το γίγνεσθαι-ζώο, η σπαρακτική μετουσίωση του ανθρώπινου σε μη-ανθρώπινο ζώο.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Και όλο αυτό σε μια </a:t>
            </a:r>
            <a:r>
              <a:rPr lang="el-GR" sz="2400" b="1" dirty="0" err="1">
                <a:solidFill>
                  <a:schemeClr val="bg2"/>
                </a:solidFill>
                <a:latin typeface="Garamond" pitchFamily="18" charset="0"/>
              </a:rPr>
              <a:t>ετεροτοπική</a:t>
            </a:r>
            <a:r>
              <a:rPr lang="el-GR" sz="2400" b="1" dirty="0">
                <a:solidFill>
                  <a:schemeClr val="bg2"/>
                </a:solidFill>
                <a:latin typeface="Garamond" pitchFamily="18" charset="0"/>
              </a:rPr>
              <a:t> αλλά και </a:t>
            </a:r>
            <a:r>
              <a:rPr lang="el-GR" sz="2400" b="1" dirty="0" err="1">
                <a:solidFill>
                  <a:schemeClr val="bg2"/>
                </a:solidFill>
                <a:latin typeface="Garamond" pitchFamily="18" charset="0"/>
              </a:rPr>
              <a:t>δυστοπική</a:t>
            </a:r>
            <a:r>
              <a:rPr lang="el-GR" sz="2400" b="1" dirty="0">
                <a:solidFill>
                  <a:schemeClr val="bg2"/>
                </a:solidFill>
                <a:latin typeface="Garamond" pitchFamily="18" charset="0"/>
              </a:rPr>
              <a:t> σκηνή που είναι η θεατρική σκηνή της </a:t>
            </a:r>
            <a:r>
              <a:rPr lang="el-GR" sz="2400" b="1" i="1" dirty="0">
                <a:solidFill>
                  <a:schemeClr val="bg2"/>
                </a:solidFill>
                <a:latin typeface="Garamond" pitchFamily="18" charset="0"/>
              </a:rPr>
              <a:t>Κολάσεως</a:t>
            </a:r>
            <a:r>
              <a:rPr lang="el-GR" sz="2400" b="1" dirty="0">
                <a:solidFill>
                  <a:schemeClr val="bg2"/>
                </a:solidFill>
                <a:latin typeface="Garamond" pitchFamily="18" charset="0"/>
              </a:rPr>
              <a:t>, του κολαστηρίου ως ενός ορίου της ανθρώπινης συνείδησης.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Υπό το πρίσμα αυτό, δεν θα αρκούσε να αντιμετωπίσουμε την παρουσία των τριών λυκόσκυλων ως ένδειξη μιας πρωτογενούς </a:t>
            </a:r>
            <a:r>
              <a:rPr lang="el-GR" sz="2400" b="1" dirty="0" err="1">
                <a:solidFill>
                  <a:schemeClr val="bg2"/>
                </a:solidFill>
                <a:latin typeface="Garamond" pitchFamily="18" charset="0"/>
              </a:rPr>
              <a:t>σωματικότητας</a:t>
            </a:r>
            <a:r>
              <a:rPr lang="el-GR" sz="2400" b="1" dirty="0">
                <a:solidFill>
                  <a:schemeClr val="bg2"/>
                </a:solidFill>
                <a:latin typeface="Garamond" pitchFamily="18" charset="0"/>
              </a:rPr>
              <a:t>, μιας ανεπεξέργαστης σωματικής ύλης που δεν συμμετέχει σε καμία αναπαραστατική λειτουργία, που αποδιαρθρώνει τον αναπαραστατικό μηχανισμό του θεάτρου, αλλά «είναι αυτό που είναι» και τίποτα περισσότερο. </a:t>
            </a: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endParaRPr lang="el-GR" sz="2400" b="1" dirty="0">
              <a:solidFill>
                <a:schemeClr val="bg2"/>
              </a:solidFill>
              <a:latin typeface="Garamond"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32770" name="Picture 2" descr="Αποτέλεσμα εικόνας για romeo castellucci"/>
          <p:cNvPicPr>
            <a:picLocks noChangeAspect="1" noChangeArrowheads="1"/>
          </p:cNvPicPr>
          <p:nvPr/>
        </p:nvPicPr>
        <p:blipFill>
          <a:blip r:embed="rId2" cstate="print"/>
          <a:srcRect/>
          <a:stretch>
            <a:fillRect/>
          </a:stretch>
        </p:blipFill>
        <p:spPr bwMode="auto">
          <a:xfrm>
            <a:off x="0" y="0"/>
            <a:ext cx="9143998" cy="6858000"/>
          </a:xfrm>
          <a:prstGeom prst="rect">
            <a:avLst/>
          </a:prstGeom>
          <a:noFill/>
        </p:spPr>
      </p:pic>
      <p:sp>
        <p:nvSpPr>
          <p:cNvPr id="8" name="TextBox 7"/>
          <p:cNvSpPr txBox="1"/>
          <p:nvPr/>
        </p:nvSpPr>
        <p:spPr>
          <a:xfrm>
            <a:off x="0" y="0"/>
            <a:ext cx="9090950" cy="2308324"/>
          </a:xfrm>
          <a:prstGeom prst="rect">
            <a:avLst/>
          </a:prstGeom>
          <a:noFill/>
        </p:spPr>
        <p:txBody>
          <a:bodyPr wrap="none" rtlCol="0">
            <a:spAutoFit/>
          </a:bodyPr>
          <a:lstStyle/>
          <a:p>
            <a:r>
              <a:rPr lang="el-GR" sz="2400" b="1" dirty="0">
                <a:solidFill>
                  <a:srgbClr val="FFF9CD"/>
                </a:solidFill>
                <a:latin typeface="Garamond" pitchFamily="18" charset="0"/>
              </a:rPr>
              <a:t>Παράλληλα όμως γίνεται φανερό ότι τα ζώα επί σκηνής μπορεί να γίνουν </a:t>
            </a:r>
          </a:p>
          <a:p>
            <a:r>
              <a:rPr lang="el-GR" sz="2400" b="1" dirty="0">
                <a:solidFill>
                  <a:srgbClr val="FFF9CD"/>
                </a:solidFill>
                <a:latin typeface="Garamond" pitchFamily="18" charset="0"/>
              </a:rPr>
              <a:t>οι ήρωες της βραδιάς ελκύοντας το ενδιαφέρον των θεατών, όμως δεν </a:t>
            </a:r>
          </a:p>
          <a:p>
            <a:r>
              <a:rPr lang="el-GR" sz="2400" b="1" dirty="0">
                <a:solidFill>
                  <a:srgbClr val="FFF9CD"/>
                </a:solidFill>
                <a:latin typeface="Garamond" pitchFamily="18" charset="0"/>
              </a:rPr>
              <a:t>μπορούν (ή δεν μπορούν πάντα) να λειτουργήσουν στη σκηνή χωρίς </a:t>
            </a:r>
          </a:p>
          <a:p>
            <a:r>
              <a:rPr lang="el-GR" sz="2400" b="1" dirty="0">
                <a:solidFill>
                  <a:srgbClr val="FFF9CD"/>
                </a:solidFill>
                <a:latin typeface="Garamond" pitchFamily="18" charset="0"/>
              </a:rPr>
              <a:t>κάποια τεχνική, όπως ισχυρίζεται ο </a:t>
            </a:r>
            <a:r>
              <a:rPr lang="en-US" sz="2400" b="1" dirty="0" err="1">
                <a:solidFill>
                  <a:srgbClr val="FFF9CD"/>
                </a:solidFill>
                <a:latin typeface="Garamond" pitchFamily="18" charset="0"/>
              </a:rPr>
              <a:t>Castellucci</a:t>
            </a:r>
            <a:r>
              <a:rPr lang="el-GR" sz="2400" b="1" dirty="0">
                <a:solidFill>
                  <a:srgbClr val="FFF9CD"/>
                </a:solidFill>
                <a:latin typeface="Garamond" pitchFamily="18" charset="0"/>
              </a:rPr>
              <a:t>, χωρίς εκπαίδευση και </a:t>
            </a:r>
          </a:p>
          <a:p>
            <a:r>
              <a:rPr lang="el-GR" sz="2400" b="1" dirty="0">
                <a:solidFill>
                  <a:srgbClr val="FFF9CD"/>
                </a:solidFill>
                <a:latin typeface="Garamond" pitchFamily="18" charset="0"/>
              </a:rPr>
              <a:t>καλλιεργημένες ικανότητες ή έναν ρόλο που πρέπει να «μάθουν». </a:t>
            </a:r>
          </a:p>
          <a:p>
            <a:endParaRPr lang="el-GR" sz="2400" b="1" dirty="0">
              <a:solidFill>
                <a:srgbClr val="FFF9CD"/>
              </a:solidFill>
              <a:latin typeface="Garamond" pitchFamily="18" charset="0"/>
            </a:endParaRPr>
          </a:p>
        </p:txBody>
      </p:sp>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pic>
        <p:nvPicPr>
          <p:cNvPr id="3074" name="Picture 2" descr="C:\Users\user\Desktop\Διδακτορικά\Ζώα\Φωτό για ppt\Derrida et son chat.jpg"/>
          <p:cNvPicPr>
            <a:picLocks noChangeAspect="1" noChangeArrowheads="1"/>
          </p:cNvPicPr>
          <p:nvPr/>
        </p:nvPicPr>
        <p:blipFill>
          <a:blip r:embed="rId2" cstate="print">
            <a:duotone>
              <a:prstClr val="black"/>
              <a:schemeClr val="accent4">
                <a:tint val="45000"/>
                <a:satMod val="400000"/>
              </a:schemeClr>
            </a:duotone>
          </a:blip>
          <a:srcRect/>
          <a:stretch>
            <a:fillRect/>
          </a:stretch>
        </p:blipFill>
        <p:spPr bwMode="auto">
          <a:xfrm>
            <a:off x="0" y="0"/>
            <a:ext cx="9601200" cy="6858000"/>
          </a:xfrm>
          <a:prstGeom prst="rect">
            <a:avLst/>
          </a:prstGeom>
          <a:noFill/>
        </p:spPr>
      </p:pic>
      <p:sp>
        <p:nvSpPr>
          <p:cNvPr id="7" name="TextBox 6"/>
          <p:cNvSpPr txBox="1"/>
          <p:nvPr/>
        </p:nvSpPr>
        <p:spPr>
          <a:xfrm>
            <a:off x="-76200" y="-64532"/>
            <a:ext cx="8547661" cy="5016758"/>
          </a:xfrm>
          <a:prstGeom prst="rect">
            <a:avLst/>
          </a:prstGeom>
          <a:noFill/>
        </p:spPr>
        <p:txBody>
          <a:bodyPr wrap="none" rtlCol="0">
            <a:spAutoFit/>
          </a:bodyPr>
          <a:lstStyle/>
          <a:p>
            <a:r>
              <a:rPr lang="el-GR" sz="2000" b="1" dirty="0">
                <a:solidFill>
                  <a:schemeClr val="bg1"/>
                </a:solidFill>
                <a:latin typeface="Garamond" pitchFamily="18" charset="0"/>
              </a:rPr>
              <a:t>«…για να υπάρξει συμβάν, αυτό πρέπει να είναι δυνατόν, </a:t>
            </a:r>
          </a:p>
          <a:p>
            <a:r>
              <a:rPr lang="el-GR" sz="2000" b="1" dirty="0">
                <a:solidFill>
                  <a:schemeClr val="bg1"/>
                </a:solidFill>
                <a:latin typeface="Garamond" pitchFamily="18" charset="0"/>
              </a:rPr>
              <a:t>αλλά επίσης να υπάρχει μια εξαιρετική διακοπή, </a:t>
            </a:r>
          </a:p>
          <a:p>
            <a:r>
              <a:rPr lang="el-GR" sz="2000" b="1" dirty="0">
                <a:solidFill>
                  <a:schemeClr val="bg1"/>
                </a:solidFill>
                <a:latin typeface="Garamond" pitchFamily="18" charset="0"/>
              </a:rPr>
              <a:t>απολύτως μοναδική, στο καθεστώς της δυνατότητας· </a:t>
            </a:r>
          </a:p>
          <a:p>
            <a:r>
              <a:rPr lang="el-GR" sz="2000" b="1" dirty="0">
                <a:solidFill>
                  <a:schemeClr val="bg1"/>
                </a:solidFill>
                <a:latin typeface="Garamond" pitchFamily="18" charset="0"/>
              </a:rPr>
              <a:t>πρέπει το συμβάν να μην είναι </a:t>
            </a:r>
            <a:r>
              <a:rPr lang="el-GR" sz="2000" b="1" i="1" dirty="0">
                <a:solidFill>
                  <a:schemeClr val="bg1"/>
                </a:solidFill>
                <a:latin typeface="Garamond" pitchFamily="18" charset="0"/>
              </a:rPr>
              <a:t>απλώς</a:t>
            </a:r>
            <a:r>
              <a:rPr lang="el-GR" sz="2000" b="1" dirty="0">
                <a:solidFill>
                  <a:schemeClr val="bg1"/>
                </a:solidFill>
                <a:latin typeface="Garamond" pitchFamily="18" charset="0"/>
              </a:rPr>
              <a:t> δυνατόν· </a:t>
            </a:r>
          </a:p>
          <a:p>
            <a:r>
              <a:rPr lang="el-GR" sz="2000" b="1" dirty="0">
                <a:solidFill>
                  <a:schemeClr val="bg1"/>
                </a:solidFill>
                <a:latin typeface="Garamond" pitchFamily="18" charset="0"/>
              </a:rPr>
              <a:t>πρέπει να μην ανάγεται στη διασάφηση, στην </a:t>
            </a:r>
          </a:p>
          <a:p>
            <a:r>
              <a:rPr lang="el-GR" sz="2000" b="1" dirty="0">
                <a:solidFill>
                  <a:schemeClr val="bg1"/>
                </a:solidFill>
                <a:latin typeface="Garamond" pitchFamily="18" charset="0"/>
              </a:rPr>
              <a:t>  ανάπτυξη, στη μετάβαση στην πράξη ενός δυνατού. </a:t>
            </a:r>
          </a:p>
          <a:p>
            <a:r>
              <a:rPr lang="el-GR" sz="2000" b="1" dirty="0">
                <a:solidFill>
                  <a:schemeClr val="bg1"/>
                </a:solidFill>
                <a:latin typeface="Garamond" pitchFamily="18" charset="0"/>
              </a:rPr>
              <a:t>   […] Το συμβάν δεν έχει καμία σχέση με την </a:t>
            </a:r>
          </a:p>
          <a:p>
            <a:r>
              <a:rPr lang="el-GR" sz="2000" b="1" dirty="0">
                <a:solidFill>
                  <a:schemeClr val="bg1"/>
                </a:solidFill>
                <a:latin typeface="Garamond" pitchFamily="18" charset="0"/>
              </a:rPr>
              <a:t>ιστορία, εάν εννοούμε την ιστορία ως </a:t>
            </a:r>
          </a:p>
          <a:p>
            <a:r>
              <a:rPr lang="el-GR" sz="2000" b="1" dirty="0">
                <a:solidFill>
                  <a:schemeClr val="bg1"/>
                </a:solidFill>
                <a:latin typeface="Garamond" pitchFamily="18" charset="0"/>
              </a:rPr>
              <a:t>τελεολογική διαδικασία. Οφείλει να διακόψει </a:t>
            </a:r>
          </a:p>
          <a:p>
            <a:r>
              <a:rPr lang="el-GR" sz="2000" b="1" dirty="0">
                <a:solidFill>
                  <a:schemeClr val="bg1"/>
                </a:solidFill>
                <a:latin typeface="Garamond" pitchFamily="18" charset="0"/>
              </a:rPr>
              <a:t>τρόπον τινά αυτόν τον τύπο της ιστορίας. </a:t>
            </a:r>
          </a:p>
          <a:p>
            <a:r>
              <a:rPr lang="el-GR" sz="2000" b="1" dirty="0">
                <a:solidFill>
                  <a:schemeClr val="bg1"/>
                </a:solidFill>
                <a:latin typeface="Garamond" pitchFamily="18" charset="0"/>
              </a:rPr>
              <a:t>Ακριβώς σύμφωνα με αυτές τις προκείμενες μπόρεσα να μιλήσω […] </a:t>
            </a:r>
          </a:p>
          <a:p>
            <a:r>
              <a:rPr lang="el-GR" sz="2000" b="1" dirty="0">
                <a:solidFill>
                  <a:schemeClr val="bg1"/>
                </a:solidFill>
                <a:latin typeface="Garamond" pitchFamily="18" charset="0"/>
              </a:rPr>
              <a:t>για τη </a:t>
            </a:r>
            <a:r>
              <a:rPr lang="el-GR" sz="2000" b="1" dirty="0" err="1">
                <a:solidFill>
                  <a:schemeClr val="bg1"/>
                </a:solidFill>
                <a:latin typeface="Garamond" pitchFamily="18" charset="0"/>
              </a:rPr>
              <a:t>μεσσιανικότητα</a:t>
            </a:r>
            <a:r>
              <a:rPr lang="el-GR" sz="2000" b="1" dirty="0">
                <a:solidFill>
                  <a:schemeClr val="bg1"/>
                </a:solidFill>
                <a:latin typeface="Garamond" pitchFamily="18" charset="0"/>
              </a:rPr>
              <a:t> χωρίς μεσσιανισμό. Συνεπώς, </a:t>
            </a:r>
            <a:r>
              <a:rPr lang="el-GR" sz="2000" b="1" dirty="0">
                <a:solidFill>
                  <a:srgbClr val="FFFF00"/>
                </a:solidFill>
                <a:latin typeface="Garamond" pitchFamily="18" charset="0"/>
              </a:rPr>
              <a:t>το συμβάν </a:t>
            </a:r>
          </a:p>
          <a:p>
            <a:r>
              <a:rPr lang="el-GR" sz="2000" b="1" dirty="0">
                <a:solidFill>
                  <a:srgbClr val="FFFF00"/>
                </a:solidFill>
                <a:latin typeface="Garamond" pitchFamily="18" charset="0"/>
              </a:rPr>
              <a:t>πρέπει να αναγγέλλεται επίσης ως αδύνατον ή να απειλείται η δυνατότητά του». </a:t>
            </a:r>
          </a:p>
          <a:p>
            <a:endParaRPr lang="el-GR" sz="2000" b="1" dirty="0">
              <a:solidFill>
                <a:schemeClr val="bg1"/>
              </a:solidFill>
              <a:latin typeface="Garamond" pitchFamily="18" charset="0"/>
            </a:endParaRPr>
          </a:p>
          <a:p>
            <a:endParaRPr lang="el-GR" sz="2000" b="1" dirty="0">
              <a:solidFill>
                <a:schemeClr val="bg1"/>
              </a:solidFill>
              <a:latin typeface="Garamond" pitchFamily="18" charset="0"/>
            </a:endParaRPr>
          </a:p>
          <a:p>
            <a:r>
              <a:rPr lang="fr-FR" sz="2000" b="1" dirty="0">
                <a:solidFill>
                  <a:schemeClr val="bg1"/>
                </a:solidFill>
                <a:latin typeface="Garamond" pitchFamily="18" charset="0"/>
              </a:rPr>
              <a:t>Jacques Derrida: </a:t>
            </a:r>
            <a:r>
              <a:rPr lang="fr-FR" sz="2000" b="1" i="1" dirty="0">
                <a:solidFill>
                  <a:schemeClr val="bg1"/>
                </a:solidFill>
                <a:latin typeface="Garamond" pitchFamily="18" charset="0"/>
              </a:rPr>
              <a:t>Papier machine</a:t>
            </a:r>
            <a:r>
              <a:rPr lang="fr-FR" sz="2000" b="1" dirty="0">
                <a:solidFill>
                  <a:schemeClr val="bg1"/>
                </a:solidFill>
                <a:latin typeface="Garamond" pitchFamily="18" charset="0"/>
              </a:rPr>
              <a:t>, Galilée, Paris 2001, </a:t>
            </a:r>
            <a:r>
              <a:rPr lang="el-GR" sz="2000" b="1" dirty="0">
                <a:solidFill>
                  <a:schemeClr val="bg1"/>
                </a:solidFill>
                <a:latin typeface="Garamond" pitchFamily="18" charset="0"/>
              </a:rPr>
              <a:t>σ</a:t>
            </a:r>
            <a:r>
              <a:rPr lang="fr-FR" sz="2000" b="1" dirty="0">
                <a:solidFill>
                  <a:schemeClr val="bg1"/>
                </a:solidFill>
                <a:latin typeface="Garamond" pitchFamily="18" charset="0"/>
              </a:rPr>
              <a:t>. 309. </a:t>
            </a:r>
            <a:endParaRPr lang="en-US" sz="2000" b="1" dirty="0">
              <a:solidFill>
                <a:schemeClr val="bg1"/>
              </a:solidFill>
              <a:latin typeface="Garamond" pitchFamily="18" charset="0"/>
            </a:endParaRPr>
          </a:p>
        </p:txBody>
      </p:sp>
    </p:spTree>
  </p:cSld>
  <p:clrMapOvr>
    <a:masterClrMapping/>
  </p:clrMapOvr>
  <p:transition>
    <p:wedg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32770" name="Picture 2" descr="Αποτέλεσμα εικόνας για romeo castellucci"/>
          <p:cNvPicPr>
            <a:picLocks noChangeAspect="1" noChangeArrowheads="1"/>
          </p:cNvPicPr>
          <p:nvPr/>
        </p:nvPicPr>
        <p:blipFill>
          <a:blip r:embed="rId2" cstate="print"/>
          <a:srcRect/>
          <a:stretch>
            <a:fillRect/>
          </a:stretch>
        </p:blipFill>
        <p:spPr bwMode="auto">
          <a:xfrm>
            <a:off x="0" y="0"/>
            <a:ext cx="9143998" cy="6858000"/>
          </a:xfrm>
          <a:prstGeom prst="rect">
            <a:avLst/>
          </a:prstGeom>
          <a:noFill/>
        </p:spPr>
      </p:pic>
      <p:sp>
        <p:nvSpPr>
          <p:cNvPr id="8" name="TextBox 7"/>
          <p:cNvSpPr txBox="1"/>
          <p:nvPr/>
        </p:nvSpPr>
        <p:spPr>
          <a:xfrm>
            <a:off x="0" y="0"/>
            <a:ext cx="9267281" cy="6247864"/>
          </a:xfrm>
          <a:prstGeom prst="rect">
            <a:avLst/>
          </a:prstGeom>
          <a:noFill/>
        </p:spPr>
        <p:txBody>
          <a:bodyPr wrap="none" rtlCol="0">
            <a:spAutoFit/>
          </a:bodyPr>
          <a:lstStyle/>
          <a:p>
            <a:r>
              <a:rPr lang="el-GR" sz="2000" b="1" dirty="0">
                <a:solidFill>
                  <a:srgbClr val="FFF9CD"/>
                </a:solidFill>
                <a:latin typeface="Garamond" pitchFamily="18" charset="0"/>
              </a:rPr>
              <a:t>Πρέπει επιπλέον να παραδεχτούμε ότι ο </a:t>
            </a:r>
            <a:r>
              <a:rPr lang="en-US" sz="2000" b="1" dirty="0" err="1">
                <a:solidFill>
                  <a:srgbClr val="FFF9CD"/>
                </a:solidFill>
                <a:latin typeface="Garamond" pitchFamily="18" charset="0"/>
              </a:rPr>
              <a:t>Castellucci</a:t>
            </a:r>
            <a:r>
              <a:rPr lang="el-GR" sz="2000" b="1" dirty="0">
                <a:solidFill>
                  <a:srgbClr val="FFF9CD"/>
                </a:solidFill>
                <a:latin typeface="Garamond" pitchFamily="18" charset="0"/>
              </a:rPr>
              <a:t> ήταν προστατευμένος με την ειδική </a:t>
            </a:r>
          </a:p>
          <a:p>
            <a:r>
              <a:rPr lang="el-GR" sz="2000" b="1" dirty="0">
                <a:solidFill>
                  <a:srgbClr val="FFF9CD"/>
                </a:solidFill>
                <a:latin typeface="Garamond" pitchFamily="18" charset="0"/>
              </a:rPr>
              <a:t>στολή των εκπαιδευτών, κατασκευασμένη ακριβώς για να αντέχει τις σφοδρές επιθέσεις </a:t>
            </a:r>
          </a:p>
          <a:p>
            <a:r>
              <a:rPr lang="el-GR" sz="2000" b="1" dirty="0">
                <a:solidFill>
                  <a:srgbClr val="FFF9CD"/>
                </a:solidFill>
                <a:latin typeface="Garamond" pitchFamily="18" charset="0"/>
              </a:rPr>
              <a:t>παρόμοιων σκυλιών. Θα λέγαμε λοιπόν ότι η </a:t>
            </a:r>
            <a:r>
              <a:rPr lang="el-GR" sz="2000" b="1" dirty="0">
                <a:solidFill>
                  <a:srgbClr val="FFC000"/>
                </a:solidFill>
                <a:latin typeface="Garamond" pitchFamily="18" charset="0"/>
              </a:rPr>
              <a:t>πλαισίωση </a:t>
            </a:r>
            <a:r>
              <a:rPr lang="el-GR" sz="2000" b="1" dirty="0">
                <a:solidFill>
                  <a:schemeClr val="bg1"/>
                </a:solidFill>
                <a:latin typeface="Garamond" pitchFamily="18" charset="0"/>
              </a:rPr>
              <a:t>της σκηνικής αυτής δράσης ήταν </a:t>
            </a:r>
          </a:p>
          <a:p>
            <a:r>
              <a:rPr lang="el-GR" sz="2000" b="1" dirty="0">
                <a:solidFill>
                  <a:schemeClr val="bg1"/>
                </a:solidFill>
                <a:latin typeface="Garamond" pitchFamily="18" charset="0"/>
              </a:rPr>
              <a:t>πλήρης</a:t>
            </a:r>
            <a:r>
              <a:rPr lang="el-GR" sz="2000" b="1" dirty="0">
                <a:solidFill>
                  <a:srgbClr val="FFF9CD"/>
                </a:solidFill>
                <a:latin typeface="Garamond" pitchFamily="18" charset="0"/>
              </a:rPr>
              <a:t>, ότι το αποτέλεσμα ήταν αναμενόμενο, ότι δεν συνέτρεχε εν τέλει κανένας </a:t>
            </a:r>
          </a:p>
          <a:p>
            <a:r>
              <a:rPr lang="el-GR" sz="2000" b="1" dirty="0">
                <a:solidFill>
                  <a:srgbClr val="FFF9CD"/>
                </a:solidFill>
                <a:latin typeface="Garamond" pitchFamily="18" charset="0"/>
              </a:rPr>
              <a:t>κίνδυνος και άρα δεν υπήρχε            καμία πιθανότητα ενός συμβάντος, ενός </a:t>
            </a:r>
          </a:p>
          <a:p>
            <a:r>
              <a:rPr lang="el-GR" sz="2000" b="1" dirty="0">
                <a:solidFill>
                  <a:srgbClr val="FFF9CD"/>
                </a:solidFill>
                <a:latin typeface="Garamond" pitchFamily="18" charset="0"/>
              </a:rPr>
              <a:t>ζώου-συμβάντος; Δεν πρέπει                να βιαστούμε να απαντήσουμε, παρά το </a:t>
            </a:r>
          </a:p>
          <a:p>
            <a:r>
              <a:rPr lang="el-GR" sz="2000" b="1" dirty="0">
                <a:solidFill>
                  <a:srgbClr val="FFF9CD"/>
                </a:solidFill>
                <a:latin typeface="Garamond" pitchFamily="18" charset="0"/>
              </a:rPr>
              <a:t>προστατευτικό δίχτυ που </a:t>
            </a:r>
          </a:p>
          <a:p>
            <a:r>
              <a:rPr lang="el-GR" sz="2000" b="1" dirty="0">
                <a:solidFill>
                  <a:srgbClr val="FFF9CD"/>
                </a:solidFill>
                <a:latin typeface="Garamond" pitchFamily="18" charset="0"/>
              </a:rPr>
              <a:t>υποστηρίζει το </a:t>
            </a:r>
          </a:p>
          <a:p>
            <a:r>
              <a:rPr lang="el-GR" sz="2000" b="1" dirty="0">
                <a:solidFill>
                  <a:srgbClr val="FFF9CD"/>
                </a:solidFill>
                <a:latin typeface="Garamond" pitchFamily="18" charset="0"/>
              </a:rPr>
              <a:t>«</a:t>
            </a:r>
            <a:r>
              <a:rPr lang="el-GR" sz="2000" b="1" dirty="0" err="1">
                <a:solidFill>
                  <a:srgbClr val="FFF9CD"/>
                </a:solidFill>
                <a:latin typeface="Garamond" pitchFamily="18" charset="0"/>
              </a:rPr>
              <a:t>ακρο</a:t>
            </a:r>
            <a:r>
              <a:rPr lang="el-GR" sz="2000" b="1" dirty="0">
                <a:solidFill>
                  <a:srgbClr val="FFF9CD"/>
                </a:solidFill>
                <a:latin typeface="Garamond" pitchFamily="18" charset="0"/>
              </a:rPr>
              <a:t>-</a:t>
            </a:r>
            <a:r>
              <a:rPr lang="el-GR" sz="2000" b="1" dirty="0" err="1">
                <a:solidFill>
                  <a:srgbClr val="FFF9CD"/>
                </a:solidFill>
                <a:latin typeface="Garamond" pitchFamily="18" charset="0"/>
              </a:rPr>
              <a:t>βατικό</a:t>
            </a:r>
            <a:r>
              <a:rPr lang="el-GR" sz="2000" b="1" dirty="0">
                <a:solidFill>
                  <a:srgbClr val="FFF9CD"/>
                </a:solidFill>
                <a:latin typeface="Garamond" pitchFamily="18" charset="0"/>
              </a:rPr>
              <a:t>» εγχείρημα </a:t>
            </a:r>
          </a:p>
          <a:p>
            <a:r>
              <a:rPr lang="el-GR" sz="2000" b="1" dirty="0">
                <a:solidFill>
                  <a:srgbClr val="FFF9CD"/>
                </a:solidFill>
                <a:latin typeface="Garamond" pitchFamily="18" charset="0"/>
              </a:rPr>
              <a:t>του ιταλού σκηνοθέτη. </a:t>
            </a:r>
          </a:p>
          <a:p>
            <a:r>
              <a:rPr lang="el-GR" sz="2000" b="1" dirty="0">
                <a:solidFill>
                  <a:srgbClr val="FFF9CD"/>
                </a:solidFill>
                <a:latin typeface="Garamond" pitchFamily="18" charset="0"/>
              </a:rPr>
              <a:t>Ας θυμηθούμε την παράσταση </a:t>
            </a:r>
          </a:p>
          <a:p>
            <a:r>
              <a:rPr lang="en-US" sz="2000" b="1" i="1" dirty="0" err="1">
                <a:solidFill>
                  <a:srgbClr val="FFF9CD"/>
                </a:solidFill>
                <a:latin typeface="Garamond" pitchFamily="18" charset="0"/>
              </a:rPr>
              <a:t>Genesi</a:t>
            </a:r>
            <a:r>
              <a:rPr lang="el-GR" sz="2000" b="1" i="1" dirty="0">
                <a:solidFill>
                  <a:srgbClr val="FFF9CD"/>
                </a:solidFill>
                <a:latin typeface="Garamond" pitchFamily="18" charset="0"/>
              </a:rPr>
              <a:t>. </a:t>
            </a:r>
            <a:r>
              <a:rPr lang="en-US" sz="2000" b="1" i="1" dirty="0">
                <a:solidFill>
                  <a:srgbClr val="FFF9CD"/>
                </a:solidFill>
                <a:latin typeface="Garamond" pitchFamily="18" charset="0"/>
              </a:rPr>
              <a:t>From the </a:t>
            </a:r>
            <a:endParaRPr lang="el-GR" sz="2000" b="1" i="1" dirty="0">
              <a:solidFill>
                <a:srgbClr val="FFF9CD"/>
              </a:solidFill>
              <a:latin typeface="Garamond" pitchFamily="18" charset="0"/>
            </a:endParaRPr>
          </a:p>
          <a:p>
            <a:r>
              <a:rPr lang="en-US" sz="2000" b="1" i="1" dirty="0">
                <a:solidFill>
                  <a:srgbClr val="FFF9CD"/>
                </a:solidFill>
                <a:latin typeface="Garamond" pitchFamily="18" charset="0"/>
              </a:rPr>
              <a:t>Museum of Sleep</a:t>
            </a:r>
            <a:r>
              <a:rPr lang="el-GR" sz="2000" b="1" dirty="0">
                <a:solidFill>
                  <a:srgbClr val="FFF9CD"/>
                </a:solidFill>
                <a:latin typeface="Garamond" pitchFamily="18" charset="0"/>
              </a:rPr>
              <a:t> </a:t>
            </a:r>
          </a:p>
          <a:p>
            <a:r>
              <a:rPr lang="el-GR" sz="2000" b="1" dirty="0">
                <a:solidFill>
                  <a:srgbClr val="FFF9CD"/>
                </a:solidFill>
                <a:latin typeface="Garamond" pitchFamily="18" charset="0"/>
              </a:rPr>
              <a:t>(Άμστερνταμ, </a:t>
            </a:r>
          </a:p>
          <a:p>
            <a:r>
              <a:rPr lang="el-GR" sz="2000" b="1" dirty="0">
                <a:solidFill>
                  <a:srgbClr val="FFF9CD"/>
                </a:solidFill>
                <a:latin typeface="Garamond" pitchFamily="18" charset="0"/>
              </a:rPr>
              <a:t>Μάιος 1999), </a:t>
            </a:r>
          </a:p>
          <a:p>
            <a:r>
              <a:rPr lang="el-GR" sz="2000" b="1" dirty="0">
                <a:solidFill>
                  <a:srgbClr val="FFF9CD"/>
                </a:solidFill>
                <a:latin typeface="Garamond" pitchFamily="18" charset="0"/>
              </a:rPr>
              <a:t>κατά την τρίτη </a:t>
            </a:r>
          </a:p>
          <a:p>
            <a:r>
              <a:rPr lang="el-GR" sz="2000" b="1" dirty="0">
                <a:solidFill>
                  <a:srgbClr val="FFF9CD"/>
                </a:solidFill>
                <a:latin typeface="Garamond" pitchFamily="18" charset="0"/>
              </a:rPr>
              <a:t>πράξη της οποίας ένας εκ των δύο γερμανικών ποιμενικών (ο </a:t>
            </a:r>
            <a:r>
              <a:rPr lang="en-US" sz="2000" b="1" dirty="0" err="1">
                <a:solidFill>
                  <a:srgbClr val="FFF9CD"/>
                </a:solidFill>
                <a:latin typeface="Garamond" pitchFamily="18" charset="0"/>
              </a:rPr>
              <a:t>Castellucci</a:t>
            </a:r>
            <a:r>
              <a:rPr lang="el-GR" sz="2000" b="1" dirty="0">
                <a:solidFill>
                  <a:srgbClr val="FFF9CD"/>
                </a:solidFill>
                <a:latin typeface="Garamond" pitchFamily="18" charset="0"/>
              </a:rPr>
              <a:t> φαίνεται να </a:t>
            </a:r>
          </a:p>
          <a:p>
            <a:r>
              <a:rPr lang="el-GR" sz="2000" b="1" dirty="0">
                <a:solidFill>
                  <a:srgbClr val="FFF9CD"/>
                </a:solidFill>
                <a:latin typeface="Garamond" pitchFamily="18" charset="0"/>
              </a:rPr>
              <a:t>προτιμά αυτήν τη ράτσα, αφού την είχε χρησιμοποιήσει και στο </a:t>
            </a:r>
            <a:r>
              <a:rPr lang="en-US" sz="2000" b="1" i="1" dirty="0">
                <a:solidFill>
                  <a:srgbClr val="FFF9CD"/>
                </a:solidFill>
                <a:latin typeface="Garamond" pitchFamily="18" charset="0"/>
              </a:rPr>
              <a:t>Gilgamesh</a:t>
            </a:r>
            <a:r>
              <a:rPr lang="el-GR" sz="2000" b="1" dirty="0">
                <a:solidFill>
                  <a:srgbClr val="FFF9CD"/>
                </a:solidFill>
                <a:latin typeface="Garamond" pitchFamily="18" charset="0"/>
              </a:rPr>
              <a:t>, (</a:t>
            </a:r>
            <a:r>
              <a:rPr lang="en-US" sz="2000" b="1" dirty="0">
                <a:solidFill>
                  <a:srgbClr val="FFF9CD"/>
                </a:solidFill>
                <a:latin typeface="Garamond" pitchFamily="18" charset="0"/>
              </a:rPr>
              <a:t>San </a:t>
            </a:r>
            <a:endParaRPr lang="el-GR" sz="2000" b="1" dirty="0">
              <a:solidFill>
                <a:srgbClr val="FFF9CD"/>
              </a:solidFill>
              <a:latin typeface="Garamond" pitchFamily="18" charset="0"/>
            </a:endParaRPr>
          </a:p>
          <a:p>
            <a:r>
              <a:rPr lang="en-US" sz="2000" b="1" dirty="0" err="1">
                <a:solidFill>
                  <a:srgbClr val="FFF9CD"/>
                </a:solidFill>
                <a:latin typeface="Garamond" pitchFamily="18" charset="0"/>
              </a:rPr>
              <a:t>Benedetto</a:t>
            </a:r>
            <a:r>
              <a:rPr lang="en-US" sz="2000" b="1" dirty="0">
                <a:solidFill>
                  <a:srgbClr val="FFF9CD"/>
                </a:solidFill>
                <a:latin typeface="Garamond" pitchFamily="18" charset="0"/>
              </a:rPr>
              <a:t> del </a:t>
            </a:r>
            <a:r>
              <a:rPr lang="en-US" sz="2000" b="1" dirty="0" err="1">
                <a:solidFill>
                  <a:srgbClr val="FFF9CD"/>
                </a:solidFill>
                <a:latin typeface="Garamond" pitchFamily="18" charset="0"/>
              </a:rPr>
              <a:t>Tronto</a:t>
            </a:r>
            <a:r>
              <a:rPr lang="el-GR" sz="2000" b="1" dirty="0">
                <a:solidFill>
                  <a:srgbClr val="FFF9CD"/>
                </a:solidFill>
                <a:latin typeface="Garamond" pitchFamily="18" charset="0"/>
              </a:rPr>
              <a:t> 1990) επιτέθηκε στον Κάιν, ο οποίος δεν φορούσε, τότε, </a:t>
            </a:r>
          </a:p>
          <a:p>
            <a:r>
              <a:rPr lang="el-GR" sz="2000" b="1" dirty="0">
                <a:solidFill>
                  <a:srgbClr val="FFF9CD"/>
                </a:solidFill>
                <a:latin typeface="Garamond" pitchFamily="18" charset="0"/>
              </a:rPr>
              <a:t>ειδική στολή.</a:t>
            </a:r>
          </a:p>
        </p:txBody>
      </p:sp>
    </p:spTree>
  </p:cSld>
  <p:clrMapOvr>
    <a:masterClrMapping/>
  </p:clrMapOvr>
  <p:transition>
    <p:wedg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32770" name="Picture 2" descr="Αποτέλεσμα εικόνας για romeo castellucci"/>
          <p:cNvPicPr>
            <a:picLocks noChangeAspect="1" noChangeArrowheads="1"/>
          </p:cNvPicPr>
          <p:nvPr/>
        </p:nvPicPr>
        <p:blipFill>
          <a:blip r:embed="rId2" cstate="print"/>
          <a:srcRect/>
          <a:stretch>
            <a:fillRect/>
          </a:stretch>
        </p:blipFill>
        <p:spPr bwMode="auto">
          <a:xfrm>
            <a:off x="0" y="0"/>
            <a:ext cx="9143998" cy="6858000"/>
          </a:xfrm>
          <a:prstGeom prst="rect">
            <a:avLst/>
          </a:prstGeom>
          <a:noFill/>
        </p:spPr>
      </p:pic>
      <p:sp>
        <p:nvSpPr>
          <p:cNvPr id="8" name="TextBox 7"/>
          <p:cNvSpPr txBox="1"/>
          <p:nvPr/>
        </p:nvSpPr>
        <p:spPr>
          <a:xfrm>
            <a:off x="-76200" y="-76200"/>
            <a:ext cx="9546460" cy="6986528"/>
          </a:xfrm>
          <a:prstGeom prst="rect">
            <a:avLst/>
          </a:prstGeom>
          <a:noFill/>
        </p:spPr>
        <p:txBody>
          <a:bodyPr wrap="none" rtlCol="0">
            <a:spAutoFit/>
          </a:bodyPr>
          <a:lstStyle/>
          <a:p>
            <a:r>
              <a:rPr lang="el-GR" sz="2000" b="1" dirty="0">
                <a:solidFill>
                  <a:srgbClr val="FFF9CD"/>
                </a:solidFill>
                <a:latin typeface="Garamond" pitchFamily="18" charset="0"/>
              </a:rPr>
              <a:t>Ας επισημάνουμε επίσης ότι στην </a:t>
            </a:r>
            <a:r>
              <a:rPr lang="el-GR" sz="2000" b="1" i="1" dirty="0">
                <a:solidFill>
                  <a:srgbClr val="FFF9CD"/>
                </a:solidFill>
                <a:latin typeface="Garamond" pitchFamily="18" charset="0"/>
              </a:rPr>
              <a:t>Κόλαση</a:t>
            </a:r>
            <a:r>
              <a:rPr lang="el-GR" sz="2000" b="1" dirty="0">
                <a:solidFill>
                  <a:srgbClr val="FFF9CD"/>
                </a:solidFill>
                <a:latin typeface="Garamond" pitchFamily="18" charset="0"/>
              </a:rPr>
              <a:t> οι καρποί και το κεφάλι του </a:t>
            </a:r>
            <a:r>
              <a:rPr lang="en-US" sz="2000" b="1" dirty="0">
                <a:solidFill>
                  <a:srgbClr val="FFF9CD"/>
                </a:solidFill>
                <a:latin typeface="Garamond" pitchFamily="18" charset="0"/>
              </a:rPr>
              <a:t>performer </a:t>
            </a:r>
            <a:r>
              <a:rPr lang="el-GR" sz="2000" b="1" dirty="0">
                <a:solidFill>
                  <a:srgbClr val="FFF9CD"/>
                </a:solidFill>
                <a:latin typeface="Garamond" pitchFamily="18" charset="0"/>
              </a:rPr>
              <a:t>δεν ήταν </a:t>
            </a:r>
          </a:p>
          <a:p>
            <a:r>
              <a:rPr lang="el-GR" sz="2000" b="1" dirty="0">
                <a:solidFill>
                  <a:srgbClr val="FFF9CD"/>
                </a:solidFill>
                <a:latin typeface="Garamond" pitchFamily="18" charset="0"/>
              </a:rPr>
              <a:t>προστατευμένα από τη στολή, αλλά εκτεθειμένα σε πιθανά δαγκώματα των σκύλων. </a:t>
            </a:r>
          </a:p>
          <a:p>
            <a:r>
              <a:rPr lang="el-GR" sz="2000" b="1" dirty="0">
                <a:solidFill>
                  <a:srgbClr val="FFF9CD"/>
                </a:solidFill>
                <a:latin typeface="Garamond" pitchFamily="18" charset="0"/>
              </a:rPr>
              <a:t>Νομίζω ότι κανένας δεν θα ήταν απόλυτα εφησυχασμένος μέσα στη στολή, όσες εγγυήσεις </a:t>
            </a:r>
          </a:p>
          <a:p>
            <a:r>
              <a:rPr lang="el-GR" sz="2000" b="1" dirty="0">
                <a:solidFill>
                  <a:srgbClr val="FFF9CD"/>
                </a:solidFill>
                <a:latin typeface="Garamond" pitchFamily="18" charset="0"/>
              </a:rPr>
              <a:t>και αν έπαιρνε από τους εκπαιδευτές. </a:t>
            </a:r>
            <a:r>
              <a:rPr lang="el-GR" sz="2000" b="1" dirty="0" err="1">
                <a:solidFill>
                  <a:srgbClr val="FFF9CD"/>
                </a:solidFill>
                <a:latin typeface="Garamond" pitchFamily="18" charset="0"/>
              </a:rPr>
              <a:t>Πολλώ</a:t>
            </a:r>
            <a:r>
              <a:rPr lang="el-GR" sz="2000" b="1" dirty="0">
                <a:solidFill>
                  <a:srgbClr val="FFF9CD"/>
                </a:solidFill>
                <a:latin typeface="Garamond" pitchFamily="18" charset="0"/>
              </a:rPr>
              <a:t> δε μάλλον, όταν γνωρίζει ότι ο κάθε σκύλος </a:t>
            </a:r>
          </a:p>
          <a:p>
            <a:r>
              <a:rPr lang="el-GR" sz="2000" b="1" dirty="0">
                <a:solidFill>
                  <a:srgbClr val="FFF9CD"/>
                </a:solidFill>
                <a:latin typeface="Garamond" pitchFamily="18" charset="0"/>
              </a:rPr>
              <a:t>ζυγίζει περί τα 40 με 45 κιλά και ότι η δύναμη που ασκείται από τα ισχυρά του σαγόνια </a:t>
            </a:r>
          </a:p>
          <a:p>
            <a:r>
              <a:rPr lang="el-GR" sz="2000" b="1" dirty="0">
                <a:solidFill>
                  <a:srgbClr val="FFF9CD"/>
                </a:solidFill>
                <a:latin typeface="Garamond" pitchFamily="18" charset="0"/>
              </a:rPr>
              <a:t>ισοδυναμεί με το τριπλάσιο                βάρος του. Η </a:t>
            </a:r>
            <a:r>
              <a:rPr lang="el-GR" sz="2000" b="1" dirty="0" err="1">
                <a:solidFill>
                  <a:srgbClr val="FFF9CD"/>
                </a:solidFill>
                <a:latin typeface="Garamond" pitchFamily="18" charset="0"/>
              </a:rPr>
              <a:t>Lourdes</a:t>
            </a:r>
            <a:r>
              <a:rPr lang="el-GR" sz="2000" b="1" dirty="0">
                <a:solidFill>
                  <a:srgbClr val="FFF9CD"/>
                </a:solidFill>
                <a:latin typeface="Garamond" pitchFamily="18" charset="0"/>
              </a:rPr>
              <a:t> </a:t>
            </a:r>
            <a:r>
              <a:rPr lang="el-GR" sz="2000" b="1" dirty="0" err="1">
                <a:solidFill>
                  <a:srgbClr val="FFF9CD"/>
                </a:solidFill>
                <a:latin typeface="Garamond" pitchFamily="18" charset="0"/>
              </a:rPr>
              <a:t>Orozco</a:t>
            </a:r>
            <a:r>
              <a:rPr lang="el-GR" sz="2000" b="1" dirty="0">
                <a:solidFill>
                  <a:srgbClr val="FFF9CD"/>
                </a:solidFill>
                <a:latin typeface="Garamond" pitchFamily="18" charset="0"/>
              </a:rPr>
              <a:t> μάλιστα σημειώνει </a:t>
            </a:r>
          </a:p>
          <a:p>
            <a:r>
              <a:rPr lang="el-GR" sz="2000" b="1" dirty="0">
                <a:solidFill>
                  <a:srgbClr val="FFF9CD"/>
                </a:solidFill>
                <a:latin typeface="Garamond" pitchFamily="18" charset="0"/>
              </a:rPr>
              <a:t>και την πιθανότητα                              (που δεν μπορεί να αποκλειστεί) κάποιος από τους </a:t>
            </a:r>
          </a:p>
          <a:p>
            <a:r>
              <a:rPr lang="el-GR" sz="2000" b="1" dirty="0">
                <a:solidFill>
                  <a:srgbClr val="FFF9CD"/>
                </a:solidFill>
                <a:latin typeface="Garamond" pitchFamily="18" charset="0"/>
              </a:rPr>
              <a:t>σκύλους να ορμούσε και </a:t>
            </a:r>
          </a:p>
          <a:p>
            <a:r>
              <a:rPr lang="el-GR" sz="2000" b="1" dirty="0">
                <a:solidFill>
                  <a:srgbClr val="FFF9CD"/>
                </a:solidFill>
                <a:latin typeface="Garamond" pitchFamily="18" charset="0"/>
              </a:rPr>
              <a:t>στην πλατεία των θεατών.</a:t>
            </a:r>
            <a:r>
              <a:rPr lang="el-GR" sz="2000" b="1" i="1" dirty="0">
                <a:solidFill>
                  <a:srgbClr val="FFF9CD"/>
                </a:solidFill>
                <a:latin typeface="Garamond" pitchFamily="18" charset="0"/>
              </a:rPr>
              <a:t> </a:t>
            </a:r>
          </a:p>
          <a:p>
            <a:r>
              <a:rPr lang="el-GR" sz="2000" b="1" dirty="0">
                <a:solidFill>
                  <a:srgbClr val="FFF9CD"/>
                </a:solidFill>
                <a:latin typeface="Garamond" pitchFamily="18" charset="0"/>
              </a:rPr>
              <a:t>Άρα, ούτε με καθαρά </a:t>
            </a:r>
          </a:p>
          <a:p>
            <a:r>
              <a:rPr lang="el-GR" sz="2000" b="1" dirty="0">
                <a:solidFill>
                  <a:srgbClr val="FFF9CD"/>
                </a:solidFill>
                <a:latin typeface="Garamond" pitchFamily="18" charset="0"/>
              </a:rPr>
              <a:t>πραγματολογικούς όρους </a:t>
            </a:r>
          </a:p>
          <a:p>
            <a:r>
              <a:rPr lang="el-GR" sz="2000" b="1" dirty="0">
                <a:solidFill>
                  <a:srgbClr val="FFF9CD"/>
                </a:solidFill>
                <a:latin typeface="Garamond" pitchFamily="18" charset="0"/>
              </a:rPr>
              <a:t>μπορούμε να εξαλείψουμε </a:t>
            </a:r>
          </a:p>
          <a:p>
            <a:r>
              <a:rPr lang="el-GR" sz="2000" b="1" dirty="0">
                <a:solidFill>
                  <a:srgbClr val="FFF9CD"/>
                </a:solidFill>
                <a:latin typeface="Garamond" pitchFamily="18" charset="0"/>
              </a:rPr>
              <a:t>εντελώς την επικινδυνότητα, </a:t>
            </a:r>
          </a:p>
          <a:p>
            <a:r>
              <a:rPr lang="el-GR" sz="2000" b="1" dirty="0">
                <a:solidFill>
                  <a:srgbClr val="FFF9CD"/>
                </a:solidFill>
                <a:latin typeface="Garamond" pitchFamily="18" charset="0"/>
              </a:rPr>
              <a:t>το απρόοπτο </a:t>
            </a:r>
          </a:p>
          <a:p>
            <a:r>
              <a:rPr lang="el-GR" sz="2000" b="1" dirty="0">
                <a:solidFill>
                  <a:srgbClr val="FFF9CD"/>
                </a:solidFill>
                <a:latin typeface="Garamond" pitchFamily="18" charset="0"/>
              </a:rPr>
              <a:t>και το ανεγγύητο </a:t>
            </a:r>
          </a:p>
          <a:p>
            <a:r>
              <a:rPr lang="el-GR" sz="2000" b="1" dirty="0">
                <a:solidFill>
                  <a:srgbClr val="FFF9CD"/>
                </a:solidFill>
                <a:latin typeface="Garamond" pitchFamily="18" charset="0"/>
              </a:rPr>
              <a:t>που φέρει ένα συμβάν </a:t>
            </a:r>
          </a:p>
          <a:p>
            <a:r>
              <a:rPr lang="el-GR" sz="2000" b="1" dirty="0">
                <a:solidFill>
                  <a:srgbClr val="FFF9CD"/>
                </a:solidFill>
                <a:latin typeface="Garamond" pitchFamily="18" charset="0"/>
              </a:rPr>
              <a:t>επί σκηνής, ιδίως όταν τα τρία λυκόσκυλα φέρουν εξαρχής στην παράσταση τη βία, τον </a:t>
            </a:r>
          </a:p>
          <a:p>
            <a:r>
              <a:rPr lang="el-GR" sz="2000" b="1" dirty="0">
                <a:solidFill>
                  <a:srgbClr val="FFF9CD"/>
                </a:solidFill>
                <a:latin typeface="Garamond" pitchFamily="18" charset="0"/>
              </a:rPr>
              <a:t>φόβο και τη </a:t>
            </a:r>
            <a:r>
              <a:rPr lang="el-GR" sz="2000" b="1" dirty="0">
                <a:solidFill>
                  <a:srgbClr val="FFC000"/>
                </a:solidFill>
                <a:latin typeface="Garamond" pitchFamily="18" charset="0"/>
              </a:rPr>
              <a:t>διακύβευση</a:t>
            </a:r>
            <a:r>
              <a:rPr lang="el-GR" sz="2000" b="1" dirty="0">
                <a:solidFill>
                  <a:srgbClr val="FFF9CD"/>
                </a:solidFill>
                <a:latin typeface="Garamond" pitchFamily="18" charset="0"/>
              </a:rPr>
              <a:t>. </a:t>
            </a:r>
          </a:p>
          <a:p>
            <a:endParaRPr lang="el-GR" sz="2000" b="1" dirty="0">
              <a:solidFill>
                <a:srgbClr val="FFF9CD"/>
              </a:solidFill>
              <a:latin typeface="Garamond" pitchFamily="18" charset="0"/>
            </a:endParaRPr>
          </a:p>
          <a:p>
            <a:r>
              <a:rPr lang="en-US" sz="1600" b="1" dirty="0">
                <a:solidFill>
                  <a:srgbClr val="FFFF00"/>
                </a:solidFill>
                <a:latin typeface="Garamond" pitchFamily="18" charset="0"/>
              </a:rPr>
              <a:t>Lourdes Orozco: «There and Not There: Looking at Animals in Contemporary Theatre», </a:t>
            </a:r>
            <a:r>
              <a:rPr lang="el-GR" sz="1600" b="1" dirty="0">
                <a:solidFill>
                  <a:srgbClr val="FFFF00"/>
                </a:solidFill>
                <a:latin typeface="Garamond" pitchFamily="18" charset="0"/>
              </a:rPr>
              <a:t>στο </a:t>
            </a:r>
            <a:r>
              <a:rPr lang="en-US" sz="1600" b="1" dirty="0">
                <a:solidFill>
                  <a:srgbClr val="FFFF00"/>
                </a:solidFill>
                <a:latin typeface="Garamond" pitchFamily="18" charset="0"/>
              </a:rPr>
              <a:t>Lourdes </a:t>
            </a:r>
            <a:endParaRPr lang="el-GR" sz="1600" b="1" dirty="0">
              <a:solidFill>
                <a:srgbClr val="FFFF00"/>
              </a:solidFill>
              <a:latin typeface="Garamond" pitchFamily="18" charset="0"/>
            </a:endParaRPr>
          </a:p>
          <a:p>
            <a:r>
              <a:rPr lang="en-US" sz="1600" b="1" dirty="0">
                <a:solidFill>
                  <a:srgbClr val="FFFF00"/>
                </a:solidFill>
                <a:latin typeface="Garamond" pitchFamily="18" charset="0"/>
              </a:rPr>
              <a:t>Orozco-Jennifer Parker-Starbuck (</a:t>
            </a:r>
            <a:r>
              <a:rPr lang="en-US" sz="1600" b="1" dirty="0" err="1">
                <a:solidFill>
                  <a:srgbClr val="FFFF00"/>
                </a:solidFill>
                <a:latin typeface="Garamond" pitchFamily="18" charset="0"/>
              </a:rPr>
              <a:t>eds</a:t>
            </a:r>
            <a:r>
              <a:rPr lang="en-US" sz="1600" b="1" dirty="0">
                <a:solidFill>
                  <a:srgbClr val="FFFF00"/>
                </a:solidFill>
                <a:latin typeface="Garamond" pitchFamily="18" charset="0"/>
              </a:rPr>
              <a:t>): </a:t>
            </a:r>
            <a:r>
              <a:rPr lang="en-US" sz="1600" b="1" i="1" dirty="0">
                <a:solidFill>
                  <a:srgbClr val="FFFF00"/>
                </a:solidFill>
                <a:latin typeface="Garamond" pitchFamily="18" charset="0"/>
              </a:rPr>
              <a:t>Performing </a:t>
            </a:r>
            <a:r>
              <a:rPr lang="en-US" sz="1600" b="1" i="1" dirty="0" err="1">
                <a:solidFill>
                  <a:srgbClr val="FFFF00"/>
                </a:solidFill>
                <a:latin typeface="Garamond" pitchFamily="18" charset="0"/>
              </a:rPr>
              <a:t>Animality</a:t>
            </a:r>
            <a:r>
              <a:rPr lang="en-US" sz="1600" b="1" i="1" dirty="0">
                <a:solidFill>
                  <a:srgbClr val="FFFF00"/>
                </a:solidFill>
                <a:latin typeface="Garamond" pitchFamily="18" charset="0"/>
              </a:rPr>
              <a:t>. Animals in Performance Practices</a:t>
            </a:r>
            <a:r>
              <a:rPr lang="en-US" sz="1600" b="1" dirty="0">
                <a:solidFill>
                  <a:srgbClr val="FFFF00"/>
                </a:solidFill>
                <a:latin typeface="Garamond" pitchFamily="18" charset="0"/>
              </a:rPr>
              <a:t>, </a:t>
            </a:r>
            <a:endParaRPr lang="el-GR" sz="1600" b="1" dirty="0">
              <a:solidFill>
                <a:srgbClr val="FFFF00"/>
              </a:solidFill>
              <a:latin typeface="Garamond" pitchFamily="18" charset="0"/>
            </a:endParaRPr>
          </a:p>
          <a:p>
            <a:r>
              <a:rPr lang="en-US" sz="1600" b="1" dirty="0">
                <a:solidFill>
                  <a:srgbClr val="FFFF00"/>
                </a:solidFill>
                <a:latin typeface="Garamond" pitchFamily="18" charset="0"/>
              </a:rPr>
              <a:t>Palgrave Macmillan, Basingstoke, Hampshire 2015, (</a:t>
            </a:r>
            <a:r>
              <a:rPr lang="el-GR" sz="1600" b="1" dirty="0" err="1">
                <a:solidFill>
                  <a:srgbClr val="FFFF00"/>
                </a:solidFill>
                <a:latin typeface="Garamond" pitchFamily="18" charset="0"/>
              </a:rPr>
              <a:t>σσ</a:t>
            </a:r>
            <a:r>
              <a:rPr lang="en-US" sz="1600" b="1" dirty="0">
                <a:solidFill>
                  <a:srgbClr val="FFFF00"/>
                </a:solidFill>
                <a:latin typeface="Garamond" pitchFamily="18" charset="0"/>
              </a:rPr>
              <a:t>. 189-203), </a:t>
            </a:r>
            <a:r>
              <a:rPr lang="el-GR" sz="1600" b="1" dirty="0">
                <a:solidFill>
                  <a:srgbClr val="FFFF00"/>
                </a:solidFill>
                <a:latin typeface="Garamond" pitchFamily="18" charset="0"/>
              </a:rPr>
              <a:t>σ</a:t>
            </a:r>
            <a:r>
              <a:rPr lang="en-US" sz="1600" b="1" dirty="0">
                <a:solidFill>
                  <a:srgbClr val="FFFF00"/>
                </a:solidFill>
                <a:latin typeface="Garamond" pitchFamily="18" charset="0"/>
              </a:rPr>
              <a:t>. 199. </a:t>
            </a:r>
            <a:endParaRPr lang="el-GR" sz="1600" b="1" dirty="0">
              <a:solidFill>
                <a:srgbClr val="FFFF00"/>
              </a:solidFill>
              <a:latin typeface="Garamond" pitchFamily="18" charset="0"/>
            </a:endParaRPr>
          </a:p>
          <a:p>
            <a:endParaRPr lang="el-GR" sz="2000" b="1" dirty="0">
              <a:solidFill>
                <a:srgbClr val="FFF9CD"/>
              </a:solidFill>
              <a:latin typeface="Garamond" pitchFamily="18" charset="0"/>
            </a:endParaRPr>
          </a:p>
        </p:txBody>
      </p:sp>
    </p:spTree>
  </p:cSld>
  <p:clrMapOvr>
    <a:masterClrMapping/>
  </p:clrMapOvr>
  <p:transition>
    <p:wedg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32770" name="Picture 2" descr="Αποτέλεσμα εικόνας για romeo castellucci"/>
          <p:cNvPicPr>
            <a:picLocks noChangeAspect="1" noChangeArrowheads="1"/>
          </p:cNvPicPr>
          <p:nvPr/>
        </p:nvPicPr>
        <p:blipFill>
          <a:blip r:embed="rId2" cstate="print"/>
          <a:srcRect/>
          <a:stretch>
            <a:fillRect/>
          </a:stretch>
        </p:blipFill>
        <p:spPr bwMode="auto">
          <a:xfrm>
            <a:off x="0" y="0"/>
            <a:ext cx="9143998" cy="6858000"/>
          </a:xfrm>
          <a:prstGeom prst="rect">
            <a:avLst/>
          </a:prstGeom>
          <a:noFill/>
        </p:spPr>
      </p:pic>
      <p:sp>
        <p:nvSpPr>
          <p:cNvPr id="8" name="TextBox 7"/>
          <p:cNvSpPr txBox="1"/>
          <p:nvPr/>
        </p:nvSpPr>
        <p:spPr>
          <a:xfrm>
            <a:off x="-76200" y="0"/>
            <a:ext cx="9267281" cy="6555641"/>
          </a:xfrm>
          <a:prstGeom prst="rect">
            <a:avLst/>
          </a:prstGeom>
          <a:noFill/>
        </p:spPr>
        <p:txBody>
          <a:bodyPr wrap="none" rtlCol="0">
            <a:spAutoFit/>
          </a:bodyPr>
          <a:lstStyle/>
          <a:p>
            <a:r>
              <a:rPr lang="el-GR" sz="2400" b="1" dirty="0">
                <a:solidFill>
                  <a:srgbClr val="FFF9CD"/>
                </a:solidFill>
                <a:latin typeface="Garamond" pitchFamily="18" charset="0"/>
              </a:rPr>
              <a:t>Η πλαισίωση της δράσης περιορίζει σημαντικά το απρόβλεπτο του </a:t>
            </a:r>
          </a:p>
          <a:p>
            <a:r>
              <a:rPr lang="el-GR" sz="2400" b="1" dirty="0">
                <a:solidFill>
                  <a:srgbClr val="FFF9CD"/>
                </a:solidFill>
                <a:latin typeface="Garamond" pitchFamily="18" charset="0"/>
              </a:rPr>
              <a:t>υποτιθέμενου ζώου-συμβάντος, ενδεχομένως το μεταθέτει σε μια </a:t>
            </a:r>
          </a:p>
          <a:p>
            <a:r>
              <a:rPr lang="el-GR" sz="2400" b="1" dirty="0">
                <a:solidFill>
                  <a:srgbClr val="FFF9CD"/>
                </a:solidFill>
                <a:latin typeface="Garamond" pitchFamily="18" charset="0"/>
              </a:rPr>
              <a:t>προβλέψιμη συμπεριφορά, εντούτοις </a:t>
            </a:r>
            <a:r>
              <a:rPr lang="el-GR" sz="2400" b="1" dirty="0">
                <a:solidFill>
                  <a:srgbClr val="FFC000"/>
                </a:solidFill>
                <a:latin typeface="Garamond" pitchFamily="18" charset="0"/>
              </a:rPr>
              <a:t>δεν μπορεί να ακυρώσει μια σκοτεινή </a:t>
            </a:r>
          </a:p>
          <a:p>
            <a:r>
              <a:rPr lang="el-GR" sz="2400" b="1" dirty="0">
                <a:solidFill>
                  <a:srgbClr val="FFC000"/>
                </a:solidFill>
                <a:latin typeface="Garamond" pitchFamily="18" charset="0"/>
              </a:rPr>
              <a:t>σφαίρα αντιδράσεων και ενεργειών</a:t>
            </a:r>
            <a:r>
              <a:rPr lang="el-GR" sz="2400" b="1" dirty="0">
                <a:solidFill>
                  <a:srgbClr val="FFF9CD"/>
                </a:solidFill>
                <a:latin typeface="Garamond" pitchFamily="18" charset="0"/>
              </a:rPr>
              <a:t>, μια σφαίρα όπου ούτε η μνήμη, ούτε η </a:t>
            </a:r>
          </a:p>
          <a:p>
            <a:r>
              <a:rPr lang="el-GR" sz="2400" b="1" dirty="0">
                <a:solidFill>
                  <a:srgbClr val="FFF9CD"/>
                </a:solidFill>
                <a:latin typeface="Garamond" pitchFamily="18" charset="0"/>
              </a:rPr>
              <a:t>γνώση μπορεί να φωτίσει           αρκετά. Η γνώση και οι συλλογισμοί </a:t>
            </a:r>
          </a:p>
          <a:p>
            <a:r>
              <a:rPr lang="el-GR" sz="2400" b="1" dirty="0">
                <a:solidFill>
                  <a:srgbClr val="FFF9CD"/>
                </a:solidFill>
                <a:latin typeface="Garamond" pitchFamily="18" charset="0"/>
              </a:rPr>
              <a:t>έρχονται εκ των υστέρων, </a:t>
            </a:r>
          </a:p>
          <a:p>
            <a:r>
              <a:rPr lang="el-GR" sz="2400" b="1" dirty="0">
                <a:solidFill>
                  <a:srgbClr val="FFF9CD"/>
                </a:solidFill>
                <a:latin typeface="Garamond" pitchFamily="18" charset="0"/>
              </a:rPr>
              <a:t>ύστερα από το αρχικό </a:t>
            </a:r>
          </a:p>
          <a:p>
            <a:r>
              <a:rPr lang="el-GR" sz="2400" b="1" dirty="0">
                <a:solidFill>
                  <a:srgbClr val="FFF9CD"/>
                </a:solidFill>
                <a:latin typeface="Garamond" pitchFamily="18" charset="0"/>
              </a:rPr>
              <a:t>σοκ, από τον αιφνιδιασμό </a:t>
            </a:r>
          </a:p>
          <a:p>
            <a:r>
              <a:rPr lang="el-GR" sz="2400" b="1" dirty="0">
                <a:solidFill>
                  <a:srgbClr val="FFF9CD"/>
                </a:solidFill>
                <a:latin typeface="Garamond" pitchFamily="18" charset="0"/>
              </a:rPr>
              <a:t>της απειλητικής </a:t>
            </a:r>
          </a:p>
          <a:p>
            <a:r>
              <a:rPr lang="el-GR" sz="2400" b="1" dirty="0">
                <a:solidFill>
                  <a:srgbClr val="FFF9CD"/>
                </a:solidFill>
                <a:latin typeface="Garamond" pitchFamily="18" charset="0"/>
              </a:rPr>
              <a:t>ζωικής παρουσίας.                             </a:t>
            </a:r>
          </a:p>
          <a:p>
            <a:r>
              <a:rPr lang="el-GR" sz="2400" b="1" dirty="0">
                <a:solidFill>
                  <a:srgbClr val="FFF9CD"/>
                </a:solidFill>
                <a:latin typeface="Garamond" pitchFamily="18" charset="0"/>
              </a:rPr>
              <a:t> Όσο για τη </a:t>
            </a:r>
          </a:p>
          <a:p>
            <a:r>
              <a:rPr lang="el-GR" sz="2400" b="1" dirty="0">
                <a:solidFill>
                  <a:srgbClr val="FFF9CD"/>
                </a:solidFill>
                <a:latin typeface="Garamond" pitchFamily="18" charset="0"/>
              </a:rPr>
              <a:t>μνήμη, αυτή </a:t>
            </a:r>
          </a:p>
          <a:p>
            <a:r>
              <a:rPr lang="el-GR" sz="2400" b="1" dirty="0">
                <a:solidFill>
                  <a:srgbClr val="FFF9CD"/>
                </a:solidFill>
                <a:latin typeface="Garamond" pitchFamily="18" charset="0"/>
              </a:rPr>
              <a:t>αδυνατεί να μας οδηγήσει </a:t>
            </a:r>
          </a:p>
          <a:p>
            <a:r>
              <a:rPr lang="el-GR" sz="2400" b="1" dirty="0">
                <a:solidFill>
                  <a:srgbClr val="FFF9CD"/>
                </a:solidFill>
                <a:latin typeface="Garamond" pitchFamily="18" charset="0"/>
              </a:rPr>
              <a:t>πίσω στην προ-τραγική και θεολογική περίοδο του </a:t>
            </a:r>
          </a:p>
          <a:p>
            <a:r>
              <a:rPr lang="el-GR" sz="2400" b="1" dirty="0">
                <a:solidFill>
                  <a:srgbClr val="FFF9CD"/>
                </a:solidFill>
                <a:latin typeface="Garamond" pitchFamily="18" charset="0"/>
              </a:rPr>
              <a:t>θεάτρου, όπου τα μη-ανθρώπινα ζώα είχαν τη θέση τους στη σκηνή. </a:t>
            </a:r>
          </a:p>
          <a:p>
            <a:endParaRPr lang="el-GR" sz="2000" b="1" dirty="0">
              <a:solidFill>
                <a:srgbClr val="FFF9CD"/>
              </a:solidFill>
              <a:latin typeface="Garamond" pitchFamily="18" charset="0"/>
            </a:endParaRPr>
          </a:p>
          <a:p>
            <a:endParaRPr lang="el-GR" sz="2000" b="1" dirty="0">
              <a:solidFill>
                <a:srgbClr val="FFF9CD"/>
              </a:solidFill>
              <a:latin typeface="Garamond" pitchFamily="18" charset="0"/>
            </a:endParaRPr>
          </a:p>
          <a:p>
            <a:endParaRPr lang="el-GR" sz="2000" b="1" dirty="0">
              <a:solidFill>
                <a:srgbClr val="FFF9CD"/>
              </a:solidFill>
              <a:latin typeface="Garamond" pitchFamily="18" charset="0"/>
            </a:endParaRPr>
          </a:p>
        </p:txBody>
      </p:sp>
    </p:spTree>
  </p:cSld>
  <p:clrMapOvr>
    <a:masterClrMapping/>
  </p:clrMapOvr>
  <p:transition>
    <p:wedg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2"/>
                </a:solidFill>
                <a:latin typeface="Garamond" pitchFamily="18" charset="0"/>
              </a:rPr>
            </a:br>
            <a:br>
              <a:rPr lang="en-US" sz="2400" b="1" dirty="0">
                <a:solidFill>
                  <a:schemeClr val="bg2"/>
                </a:solidFill>
                <a:latin typeface="Garamond" pitchFamily="18" charset="0"/>
              </a:rPr>
            </a:br>
            <a:r>
              <a:rPr lang="el-GR" sz="2400" b="1" dirty="0">
                <a:solidFill>
                  <a:schemeClr val="bg2"/>
                </a:solidFill>
                <a:latin typeface="Garamond" pitchFamily="18" charset="0"/>
              </a:rPr>
              <a:t>Εάν η σύλληψη του τραγικού συνδυάζεται με την κατάκτηση της όρθιας στάσης και του συναφούς ορθού λόγου, άρα και με την αποπομπή του ζωικού από τη σκηνή του ανθρώπινου κόσμου, τότε η </a:t>
            </a:r>
            <a:r>
              <a:rPr lang="el-GR" sz="2400" b="1" dirty="0" err="1">
                <a:solidFill>
                  <a:schemeClr val="bg2"/>
                </a:solidFill>
                <a:latin typeface="Garamond" pitchFamily="18" charset="0"/>
              </a:rPr>
              <a:t>περιένδυση</a:t>
            </a:r>
            <a:r>
              <a:rPr lang="el-GR" sz="2400" b="1" dirty="0">
                <a:solidFill>
                  <a:schemeClr val="bg2"/>
                </a:solidFill>
                <a:latin typeface="Garamond" pitchFamily="18" charset="0"/>
              </a:rPr>
              <a:t> του </a:t>
            </a:r>
            <a:r>
              <a:rPr lang="en-US" sz="2400" b="1" dirty="0">
                <a:solidFill>
                  <a:schemeClr val="bg2"/>
                </a:solidFill>
                <a:latin typeface="Garamond" pitchFamily="18" charset="0"/>
              </a:rPr>
              <a:t>performer</a:t>
            </a:r>
            <a:r>
              <a:rPr lang="el-GR" sz="2400" b="1" dirty="0">
                <a:solidFill>
                  <a:schemeClr val="bg2"/>
                </a:solidFill>
                <a:latin typeface="Garamond" pitchFamily="18" charset="0"/>
              </a:rPr>
              <a:t> με τη ζωόμορφη κάπα και η στάση του στα τέσσερα μοιάζει να </a:t>
            </a:r>
            <a:r>
              <a:rPr lang="el-GR" sz="2400" b="1" dirty="0">
                <a:solidFill>
                  <a:srgbClr val="FFC000"/>
                </a:solidFill>
                <a:latin typeface="Garamond" pitchFamily="18" charset="0"/>
              </a:rPr>
              <a:t>ακυρώνει τον ανθρωποκεντρισμό </a:t>
            </a:r>
            <a:r>
              <a:rPr lang="el-GR" sz="2400" b="1" dirty="0">
                <a:solidFill>
                  <a:schemeClr val="bg2"/>
                </a:solidFill>
                <a:latin typeface="Garamond" pitchFamily="18" charset="0"/>
              </a:rPr>
              <a:t>και να προβάλλει το ανθρώπινο ον ως ένα θραύσμα ανάμεσα στα άλλα θραύσματα του έμβιου κόσμου. Σε αυτήν την ακύρωση που προκαλείται από την επίθεση των σκύλων, σε αυτή τη μεταμόρφωση του </a:t>
            </a:r>
            <a:r>
              <a:rPr lang="en-US" sz="2400" b="1" dirty="0">
                <a:solidFill>
                  <a:schemeClr val="bg2"/>
                </a:solidFill>
                <a:latin typeface="Garamond" pitchFamily="18" charset="0"/>
              </a:rPr>
              <a:t>performer</a:t>
            </a:r>
            <a:r>
              <a:rPr lang="el-GR" sz="2400" b="1" dirty="0">
                <a:solidFill>
                  <a:schemeClr val="bg2"/>
                </a:solidFill>
                <a:latin typeface="Garamond" pitchFamily="18" charset="0"/>
              </a:rPr>
              <a:t> σε ζώο, μπορούμε να δούμε ακαριαία τη διασταύρωση της κάθετης και της οριζόντιας στάσης σε ένα </a:t>
            </a:r>
            <a:r>
              <a:rPr lang="el-GR" sz="2400" b="1" dirty="0">
                <a:solidFill>
                  <a:schemeClr val="bg1"/>
                </a:solidFill>
                <a:latin typeface="Garamond" pitchFamily="18" charset="0"/>
              </a:rPr>
              <a:t>σημείο τομής </a:t>
            </a:r>
            <a:r>
              <a:rPr lang="el-GR" sz="2400" b="1" dirty="0">
                <a:solidFill>
                  <a:schemeClr val="bg2"/>
                </a:solidFill>
                <a:latin typeface="Garamond" pitchFamily="18" charset="0"/>
              </a:rPr>
              <a:t>ενός σταυρού που αιφνιδιάζει με τη ζοφερή </a:t>
            </a:r>
            <a:r>
              <a:rPr lang="el-GR" sz="2400" b="1" dirty="0" err="1">
                <a:solidFill>
                  <a:schemeClr val="bg2"/>
                </a:solidFill>
                <a:latin typeface="Garamond" pitchFamily="18" charset="0"/>
              </a:rPr>
              <a:t>ανοικειότητά</a:t>
            </a:r>
            <a:r>
              <a:rPr lang="el-GR" sz="2400" b="1" dirty="0">
                <a:solidFill>
                  <a:schemeClr val="bg2"/>
                </a:solidFill>
                <a:latin typeface="Garamond" pitchFamily="18" charset="0"/>
              </a:rPr>
              <a:t> του (</a:t>
            </a:r>
            <a:r>
              <a:rPr lang="en-US" sz="2400" b="1" dirty="0" err="1">
                <a:solidFill>
                  <a:schemeClr val="bg2"/>
                </a:solidFill>
                <a:latin typeface="Garamond" pitchFamily="18" charset="0"/>
              </a:rPr>
              <a:t>unheimlich</a:t>
            </a:r>
            <a:r>
              <a:rPr lang="el-GR" sz="2400" b="1" dirty="0">
                <a:solidFill>
                  <a:schemeClr val="bg2"/>
                </a:solidFill>
                <a:latin typeface="Garamond" pitchFamily="18" charset="0"/>
              </a:rPr>
              <a:t>), </a:t>
            </a:r>
            <a:r>
              <a:rPr lang="el-GR" sz="2400" b="1" dirty="0">
                <a:solidFill>
                  <a:srgbClr val="FFC000"/>
                </a:solidFill>
                <a:latin typeface="Garamond" pitchFamily="18" charset="0"/>
              </a:rPr>
              <a:t>ένα σημείο τομής του ανθρώπινου και του ζωικού</a:t>
            </a:r>
            <a:r>
              <a:rPr lang="el-GR" sz="2400" b="1" dirty="0">
                <a:solidFill>
                  <a:schemeClr val="bg2"/>
                </a:solidFill>
                <a:latin typeface="Garamond" pitchFamily="18" charset="0"/>
              </a:rPr>
              <a:t>, του ανθρώπινου και του μη-ανθρώπινου ζώου, ένα σημείο μη αναγώγιμο σε σταθερούς και διακριτούς κώδικες επικοινωνίας, ένα σημείο και μια κλασματική </a:t>
            </a:r>
            <a:r>
              <a:rPr lang="el-GR" sz="2400" b="1" dirty="0" err="1">
                <a:solidFill>
                  <a:schemeClr val="bg2"/>
                </a:solidFill>
                <a:latin typeface="Garamond" pitchFamily="18" charset="0"/>
              </a:rPr>
              <a:t>χρονικότητα</a:t>
            </a:r>
            <a:r>
              <a:rPr lang="el-GR" sz="2400" b="1" dirty="0">
                <a:solidFill>
                  <a:schemeClr val="bg2"/>
                </a:solidFill>
                <a:latin typeface="Garamond" pitchFamily="18" charset="0"/>
              </a:rPr>
              <a:t> του ζώου-συμβάντος.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endParaRPr lang="el-GR" sz="2400" b="1" dirty="0">
              <a:solidFill>
                <a:schemeClr val="bg2"/>
              </a:solidFill>
              <a:latin typeface="Garamond"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31746" name="Picture 2" descr="Αποτέλεσμα εικόνας για εικόνεσ για romeo castellucci inferno"/>
          <p:cNvPicPr>
            <a:picLocks noChangeAspect="1" noChangeArrowheads="1"/>
          </p:cNvPicPr>
          <p:nvPr/>
        </p:nvPicPr>
        <p:blipFill>
          <a:blip r:embed="rId2" cstate="print"/>
          <a:srcRect/>
          <a:stretch>
            <a:fillRect/>
          </a:stretch>
        </p:blipFill>
        <p:spPr bwMode="auto">
          <a:xfrm>
            <a:off x="0" y="-9526"/>
            <a:ext cx="9144000" cy="6867526"/>
          </a:xfrm>
          <a:prstGeom prst="rect">
            <a:avLst/>
          </a:prstGeom>
          <a:noFill/>
        </p:spPr>
      </p:pic>
      <p:sp>
        <p:nvSpPr>
          <p:cNvPr id="8" name="TextBox 7"/>
          <p:cNvSpPr txBox="1"/>
          <p:nvPr/>
        </p:nvSpPr>
        <p:spPr>
          <a:xfrm>
            <a:off x="152400" y="0"/>
            <a:ext cx="9082936" cy="3170099"/>
          </a:xfrm>
          <a:prstGeom prst="rect">
            <a:avLst/>
          </a:prstGeom>
          <a:noFill/>
        </p:spPr>
        <p:txBody>
          <a:bodyPr wrap="none" rtlCol="0">
            <a:spAutoFit/>
          </a:bodyPr>
          <a:lstStyle/>
          <a:p>
            <a:r>
              <a:rPr lang="el-GR" sz="2000" b="1" dirty="0">
                <a:solidFill>
                  <a:srgbClr val="FFF9CD"/>
                </a:solidFill>
                <a:latin typeface="Garamond" pitchFamily="18" charset="0"/>
              </a:rPr>
              <a:t>«Ένα ζώο μας οδηγεί στο “ανοικτό”, σε μια μη αφηγηματική διάσταση, στη διάσταση </a:t>
            </a:r>
          </a:p>
          <a:p>
            <a:r>
              <a:rPr lang="el-GR" sz="2000" b="1" dirty="0">
                <a:solidFill>
                  <a:srgbClr val="FFF9CD"/>
                </a:solidFill>
                <a:latin typeface="Garamond" pitchFamily="18" charset="0"/>
              </a:rPr>
              <a:t>του αληθινού κινδύνου» θα γράψει ο </a:t>
            </a:r>
            <a:r>
              <a:rPr lang="en-US" sz="2000" b="1" dirty="0" err="1">
                <a:solidFill>
                  <a:srgbClr val="FFF9CD"/>
                </a:solidFill>
                <a:latin typeface="Garamond" pitchFamily="18" charset="0"/>
              </a:rPr>
              <a:t>Castellucci</a:t>
            </a:r>
            <a:r>
              <a:rPr lang="en-US" sz="2000" b="1" dirty="0">
                <a:solidFill>
                  <a:srgbClr val="FFF9CD"/>
                </a:solidFill>
                <a:latin typeface="Garamond" pitchFamily="18" charset="0"/>
              </a:rPr>
              <a:t> </a:t>
            </a:r>
            <a:r>
              <a:rPr lang="el-GR" sz="2000" b="1" dirty="0">
                <a:solidFill>
                  <a:srgbClr val="FFF9CD"/>
                </a:solidFill>
                <a:latin typeface="Garamond" pitchFamily="18" charset="0"/>
              </a:rPr>
              <a:t>στον </a:t>
            </a:r>
            <a:r>
              <a:rPr lang="en-US" sz="2000" b="1" dirty="0">
                <a:solidFill>
                  <a:srgbClr val="FFF9CD"/>
                </a:solidFill>
                <a:latin typeface="Garamond" pitchFamily="18" charset="0"/>
              </a:rPr>
              <a:t>Scott Gibbons </a:t>
            </a:r>
            <a:r>
              <a:rPr lang="el-GR" sz="2000" b="1" dirty="0">
                <a:solidFill>
                  <a:srgbClr val="FFF9CD"/>
                </a:solidFill>
                <a:latin typeface="Garamond" pitchFamily="18" charset="0"/>
              </a:rPr>
              <a:t>σε σχέση με την </a:t>
            </a:r>
          </a:p>
          <a:p>
            <a:r>
              <a:rPr lang="en-US" sz="2000" b="1" i="1" dirty="0" err="1">
                <a:solidFill>
                  <a:srgbClr val="FFF9CD"/>
                </a:solidFill>
                <a:latin typeface="Garamond" pitchFamily="18" charset="0"/>
              </a:rPr>
              <a:t>Tragedia</a:t>
            </a:r>
            <a:r>
              <a:rPr lang="en-US" sz="2000" b="1" i="1" dirty="0">
                <a:solidFill>
                  <a:srgbClr val="FFF9CD"/>
                </a:solidFill>
                <a:latin typeface="Garamond" pitchFamily="18" charset="0"/>
              </a:rPr>
              <a:t> </a:t>
            </a:r>
            <a:r>
              <a:rPr lang="en-US" sz="2000" b="1" i="1" dirty="0" err="1">
                <a:solidFill>
                  <a:srgbClr val="FFF9CD"/>
                </a:solidFill>
                <a:latin typeface="Garamond" pitchFamily="18" charset="0"/>
              </a:rPr>
              <a:t>Endogonidia</a:t>
            </a:r>
            <a:r>
              <a:rPr lang="el-GR" sz="2000" b="1" dirty="0">
                <a:solidFill>
                  <a:srgbClr val="FFF9CD"/>
                </a:solidFill>
                <a:latin typeface="Garamond" pitchFamily="18" charset="0"/>
              </a:rPr>
              <a:t>, αλλά μοιάζει σα να γράφτηκε και για την πρώτη σκηνή της </a:t>
            </a:r>
          </a:p>
          <a:p>
            <a:r>
              <a:rPr lang="el-GR" sz="2000" b="1" i="1" dirty="0">
                <a:solidFill>
                  <a:srgbClr val="FFF9CD"/>
                </a:solidFill>
                <a:latin typeface="Garamond" pitchFamily="18" charset="0"/>
              </a:rPr>
              <a:t>Κόλασης</a:t>
            </a:r>
            <a:r>
              <a:rPr lang="el-GR" sz="2000" b="1" dirty="0">
                <a:solidFill>
                  <a:srgbClr val="FFF9CD"/>
                </a:solidFill>
                <a:latin typeface="Garamond" pitchFamily="18" charset="0"/>
              </a:rPr>
              <a:t>. Ο «αληθινός κίνδυνος» της μεταμόρφωσης (κάθε μεταμόρφωση εγκυμονεί </a:t>
            </a:r>
          </a:p>
          <a:p>
            <a:r>
              <a:rPr lang="el-GR" sz="2000" b="1" dirty="0">
                <a:solidFill>
                  <a:srgbClr val="FFF9CD"/>
                </a:solidFill>
                <a:latin typeface="Garamond" pitchFamily="18" charset="0"/>
              </a:rPr>
              <a:t>έναν άρρητο κίνδυνο), που στη συνέχεια θα γίνει σαφέστερος με χωρικές διαστάσεις, </a:t>
            </a:r>
          </a:p>
          <a:p>
            <a:r>
              <a:rPr lang="el-GR" sz="2000" b="1" dirty="0">
                <a:solidFill>
                  <a:srgbClr val="FFF9CD"/>
                </a:solidFill>
                <a:latin typeface="Garamond" pitchFamily="18" charset="0"/>
              </a:rPr>
              <a:t>όταν το δέρμα                 του ζώου το φορά ο αναρριχητής που αναρριχάται αργά στους </a:t>
            </a:r>
          </a:p>
          <a:p>
            <a:r>
              <a:rPr lang="el-GR" sz="2000" b="1" dirty="0">
                <a:solidFill>
                  <a:srgbClr val="FFF9CD"/>
                </a:solidFill>
                <a:latin typeface="Garamond" pitchFamily="18" charset="0"/>
              </a:rPr>
              <a:t>				τοίχους του </a:t>
            </a:r>
            <a:r>
              <a:rPr lang="en-US" sz="2000" b="1" dirty="0" err="1">
                <a:solidFill>
                  <a:srgbClr val="FFF9CD"/>
                </a:solidFill>
                <a:latin typeface="Garamond" pitchFamily="18" charset="0"/>
              </a:rPr>
              <a:t>Palais</a:t>
            </a:r>
            <a:r>
              <a:rPr lang="en-US" sz="2000" b="1" dirty="0">
                <a:solidFill>
                  <a:srgbClr val="FFF9CD"/>
                </a:solidFill>
                <a:latin typeface="Garamond" pitchFamily="18" charset="0"/>
              </a:rPr>
              <a:t> de </a:t>
            </a:r>
            <a:r>
              <a:rPr lang="en-US" sz="2000" b="1" dirty="0" err="1">
                <a:solidFill>
                  <a:srgbClr val="FFF9CD"/>
                </a:solidFill>
                <a:latin typeface="Garamond" pitchFamily="18" charset="0"/>
              </a:rPr>
              <a:t>Papes</a:t>
            </a:r>
            <a:r>
              <a:rPr lang="el-GR" sz="2000" b="1" dirty="0">
                <a:solidFill>
                  <a:srgbClr val="FFF9CD"/>
                </a:solidFill>
                <a:latin typeface="Garamond" pitchFamily="18" charset="0"/>
              </a:rPr>
              <a:t> και ύστερα, το μικρό </a:t>
            </a:r>
          </a:p>
          <a:p>
            <a:r>
              <a:rPr lang="el-GR" sz="2000" b="1" dirty="0">
                <a:solidFill>
                  <a:srgbClr val="FFF9CD"/>
                </a:solidFill>
                <a:latin typeface="Garamond" pitchFamily="18" charset="0"/>
              </a:rPr>
              <a:t>				     παιδί και το πρόσωπο του </a:t>
            </a:r>
            <a:r>
              <a:rPr lang="en-US" sz="2000" b="1" dirty="0">
                <a:solidFill>
                  <a:srgbClr val="FFF9CD"/>
                </a:solidFill>
                <a:latin typeface="Garamond" pitchFamily="18" charset="0"/>
              </a:rPr>
              <a:t>Andy Warhol</a:t>
            </a:r>
            <a:r>
              <a:rPr lang="el-GR" sz="2000" b="1" dirty="0">
                <a:solidFill>
                  <a:srgbClr val="FFF9CD"/>
                </a:solidFill>
                <a:latin typeface="Garamond" pitchFamily="18" charset="0"/>
              </a:rPr>
              <a:t> για να </a:t>
            </a:r>
          </a:p>
          <a:p>
            <a:r>
              <a:rPr lang="el-GR" sz="2000" b="1" dirty="0">
                <a:solidFill>
                  <a:srgbClr val="FFF9CD"/>
                </a:solidFill>
                <a:latin typeface="Garamond" pitchFamily="18" charset="0"/>
              </a:rPr>
              <a:t>				      δοθεί η αίσθηση ότι «οι σκύλοι μιαίνουν όλα τα </a:t>
            </a:r>
          </a:p>
          <a:p>
            <a:r>
              <a:rPr lang="el-GR" sz="2000" b="1" dirty="0">
                <a:solidFill>
                  <a:srgbClr val="FFF9CD"/>
                </a:solidFill>
                <a:latin typeface="Garamond" pitchFamily="18" charset="0"/>
              </a:rPr>
              <a:t>					πρόσωπα της </a:t>
            </a:r>
            <a:r>
              <a:rPr lang="el-GR" sz="2000" b="1" i="1" dirty="0">
                <a:solidFill>
                  <a:srgbClr val="FFF9CD"/>
                </a:solidFill>
                <a:latin typeface="Garamond" pitchFamily="18" charset="0"/>
              </a:rPr>
              <a:t>Κόλασης</a:t>
            </a:r>
            <a:r>
              <a:rPr lang="el-GR" sz="2000" b="1" dirty="0">
                <a:solidFill>
                  <a:srgbClr val="FFF9CD"/>
                </a:solidFill>
                <a:latin typeface="Garamond" pitchFamily="18" charset="0"/>
              </a:rPr>
              <a:t>».</a:t>
            </a:r>
          </a:p>
        </p:txBody>
      </p:sp>
    </p:spTree>
  </p:cSld>
  <p:clrMapOvr>
    <a:masterClrMapping/>
  </p:clrMapOvr>
  <p:transition>
    <p:wedg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31746" name="Picture 2" descr="Αποτέλεσμα εικόνας για εικόνεσ για romeo castellucci inferno"/>
          <p:cNvPicPr>
            <a:picLocks noChangeAspect="1" noChangeArrowheads="1"/>
          </p:cNvPicPr>
          <p:nvPr/>
        </p:nvPicPr>
        <p:blipFill>
          <a:blip r:embed="rId2" cstate="print"/>
          <a:srcRect/>
          <a:stretch>
            <a:fillRect/>
          </a:stretch>
        </p:blipFill>
        <p:spPr bwMode="auto">
          <a:xfrm>
            <a:off x="0" y="-9526"/>
            <a:ext cx="9144000" cy="6867526"/>
          </a:xfrm>
          <a:prstGeom prst="rect">
            <a:avLst/>
          </a:prstGeom>
          <a:noFill/>
        </p:spPr>
      </p:pic>
      <p:sp>
        <p:nvSpPr>
          <p:cNvPr id="8" name="TextBox 7"/>
          <p:cNvSpPr txBox="1"/>
          <p:nvPr/>
        </p:nvSpPr>
        <p:spPr>
          <a:xfrm>
            <a:off x="0" y="0"/>
            <a:ext cx="9440405" cy="3416320"/>
          </a:xfrm>
          <a:prstGeom prst="rect">
            <a:avLst/>
          </a:prstGeom>
          <a:noFill/>
        </p:spPr>
        <p:txBody>
          <a:bodyPr wrap="none" rtlCol="0">
            <a:spAutoFit/>
          </a:bodyPr>
          <a:lstStyle/>
          <a:p>
            <a:r>
              <a:rPr lang="el-GR" sz="2400" b="1" dirty="0">
                <a:solidFill>
                  <a:srgbClr val="FFF9CD"/>
                </a:solidFill>
                <a:latin typeface="Garamond" pitchFamily="18" charset="0"/>
              </a:rPr>
              <a:t>Το ζώο-συμβάν μπορεί να ξεπηδήσει, τέλος, από ένα ακόμα σημείο, από </a:t>
            </a:r>
          </a:p>
          <a:p>
            <a:r>
              <a:rPr lang="el-GR" sz="2400" b="1" dirty="0">
                <a:solidFill>
                  <a:srgbClr val="FFF9CD"/>
                </a:solidFill>
                <a:latin typeface="Garamond" pitchFamily="18" charset="0"/>
              </a:rPr>
              <a:t>μια κλασματική </a:t>
            </a:r>
            <a:r>
              <a:rPr lang="el-GR" sz="2400" b="1" dirty="0" err="1">
                <a:solidFill>
                  <a:srgbClr val="FFF9CD"/>
                </a:solidFill>
                <a:latin typeface="Garamond" pitchFamily="18" charset="0"/>
              </a:rPr>
              <a:t>χρονικότητα</a:t>
            </a:r>
            <a:r>
              <a:rPr lang="el-GR" sz="2400" b="1" dirty="0">
                <a:solidFill>
                  <a:srgbClr val="FFF9CD"/>
                </a:solidFill>
                <a:latin typeface="Garamond" pitchFamily="18" charset="0"/>
              </a:rPr>
              <a:t> που είναι αυτή της </a:t>
            </a:r>
            <a:r>
              <a:rPr lang="el-GR" sz="2400" b="1" dirty="0">
                <a:solidFill>
                  <a:srgbClr val="FFC000"/>
                </a:solidFill>
                <a:latin typeface="Garamond" pitchFamily="18" charset="0"/>
              </a:rPr>
              <a:t>επίσκεψης της τρέλας</a:t>
            </a:r>
            <a:r>
              <a:rPr lang="el-GR" sz="2400" b="1" dirty="0">
                <a:solidFill>
                  <a:srgbClr val="FFF9CD"/>
                </a:solidFill>
                <a:latin typeface="Garamond" pitchFamily="18" charset="0"/>
              </a:rPr>
              <a:t>. </a:t>
            </a:r>
          </a:p>
          <a:p>
            <a:r>
              <a:rPr lang="el-GR" sz="2400" b="1" dirty="0">
                <a:solidFill>
                  <a:srgbClr val="FFF9CD"/>
                </a:solidFill>
                <a:latin typeface="Garamond" pitchFamily="18" charset="0"/>
              </a:rPr>
              <a:t>Εδώ ίσως θα πρέπει να συνδυάσουμε από τη μια μεριά τη ζωομορφική </a:t>
            </a:r>
          </a:p>
          <a:p>
            <a:r>
              <a:rPr lang="el-GR" sz="2400" b="1" dirty="0">
                <a:solidFill>
                  <a:srgbClr val="FFF9CD"/>
                </a:solidFill>
                <a:latin typeface="Garamond" pitchFamily="18" charset="0"/>
              </a:rPr>
              <a:t>μεταμφίεση, που χάνει τις δυνάμεις της προς το επέκεινα και, από την άλλη, </a:t>
            </a:r>
          </a:p>
          <a:p>
            <a:r>
              <a:rPr lang="el-GR" sz="2400" b="1" dirty="0">
                <a:solidFill>
                  <a:srgbClr val="FFF9CD"/>
                </a:solidFill>
                <a:latin typeface="Garamond" pitchFamily="18" charset="0"/>
              </a:rPr>
              <a:t>                                            τον ζωώδη φόβο και το φαντασιακό τοπίο της </a:t>
            </a:r>
          </a:p>
          <a:p>
            <a:r>
              <a:rPr lang="el-GR" sz="2400" b="1" dirty="0">
                <a:solidFill>
                  <a:srgbClr val="FFF9CD"/>
                </a:solidFill>
                <a:latin typeface="Garamond" pitchFamily="18" charset="0"/>
              </a:rPr>
              <a:t>					τρέλας. Ας επιστρέψουμε στον </a:t>
            </a:r>
          </a:p>
          <a:p>
            <a:r>
              <a:rPr lang="el-GR" sz="2400" b="1" dirty="0">
                <a:solidFill>
                  <a:srgbClr val="FFF9CD"/>
                </a:solidFill>
                <a:latin typeface="Garamond" pitchFamily="18" charset="0"/>
              </a:rPr>
              <a:t>					</a:t>
            </a:r>
            <a:r>
              <a:rPr lang="en-US" sz="2400" b="1" dirty="0">
                <a:solidFill>
                  <a:srgbClr val="FFF9CD"/>
                </a:solidFill>
                <a:latin typeface="Garamond" pitchFamily="18" charset="0"/>
              </a:rPr>
              <a:t>Foucault</a:t>
            </a:r>
            <a:r>
              <a:rPr lang="el-GR" sz="2400" b="1" dirty="0">
                <a:solidFill>
                  <a:srgbClr val="FFF9CD"/>
                </a:solidFill>
                <a:latin typeface="Garamond" pitchFamily="18" charset="0"/>
              </a:rPr>
              <a:t>, όταν αναφέρεται στις </a:t>
            </a:r>
          </a:p>
          <a:p>
            <a:r>
              <a:rPr lang="el-GR" sz="2400" b="1" dirty="0">
                <a:solidFill>
                  <a:srgbClr val="FFF9CD"/>
                </a:solidFill>
                <a:latin typeface="Garamond" pitchFamily="18" charset="0"/>
              </a:rPr>
              <a:t>						αναπαραστάσεις της τρέλας </a:t>
            </a:r>
          </a:p>
          <a:p>
            <a:r>
              <a:rPr lang="el-GR" sz="2400" b="1" dirty="0">
                <a:solidFill>
                  <a:srgbClr val="FFF9CD"/>
                </a:solidFill>
                <a:latin typeface="Garamond" pitchFamily="18" charset="0"/>
              </a:rPr>
              <a:t>						στους νεώτερους χρόνους.</a:t>
            </a:r>
          </a:p>
        </p:txBody>
      </p:sp>
    </p:spTree>
  </p:cSld>
  <p:clrMapOvr>
    <a:masterClrMapping/>
  </p:clrMapOvr>
  <p:transition>
    <p:wedg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0" y="0"/>
            <a:ext cx="9144000" cy="4648200"/>
          </a:xfrm>
          <a:solidFill>
            <a:schemeClr val="bg2"/>
          </a:solidFill>
        </p:spPr>
        <p:txBody>
          <a:bodyPr>
            <a:normAutofit fontScale="85000" lnSpcReduction="20000"/>
          </a:bodyPr>
          <a:lstStyle/>
          <a:p>
            <a:r>
              <a:rPr lang="el-GR" b="1" dirty="0">
                <a:solidFill>
                  <a:schemeClr val="tx1"/>
                </a:solidFill>
                <a:latin typeface="Garamond" pitchFamily="18" charset="0"/>
              </a:rPr>
              <a:t>[…] η ζωώδης μεταμόρφωση δεν είναι πια το ορατό σημείο των δυνάμεων της κολάσεως, ούτε το αποτέλεσμα της διαβολικής αλχημείας της </a:t>
            </a:r>
            <a:r>
              <a:rPr lang="el-GR" b="1" dirty="0" err="1">
                <a:solidFill>
                  <a:schemeClr val="tx1"/>
                </a:solidFill>
                <a:latin typeface="Garamond" pitchFamily="18" charset="0"/>
              </a:rPr>
              <a:t>αλογίας</a:t>
            </a:r>
            <a:r>
              <a:rPr lang="el-GR" b="1" dirty="0">
                <a:solidFill>
                  <a:schemeClr val="tx1"/>
                </a:solidFill>
                <a:latin typeface="Garamond" pitchFamily="18" charset="0"/>
              </a:rPr>
              <a:t>. Το ζώο μέσα στον άνθρωπο δεν ισοδυναμεί πια με ένδειξη ενός </a:t>
            </a:r>
            <a:r>
              <a:rPr lang="el-GR" b="1" dirty="0">
                <a:solidFill>
                  <a:srgbClr val="0070C0"/>
                </a:solidFill>
                <a:latin typeface="Garamond" pitchFamily="18" charset="0"/>
              </a:rPr>
              <a:t>επέκεινα</a:t>
            </a:r>
            <a:r>
              <a:rPr lang="el-GR" b="1" dirty="0">
                <a:solidFill>
                  <a:schemeClr val="tx1"/>
                </a:solidFill>
                <a:latin typeface="Garamond" pitchFamily="18" charset="0"/>
              </a:rPr>
              <a:t>· έχει γίνει η τρέλα του στη φυσική κατάσταση. Το ζωώδες που λυσσομανά μέσα στην τρέλα, αποστερεί τον άνθρωπο από ό,τι το ανθρώπινο υπάρχει εντός του· όχι όμως για να τον παραδώσει σε άλλες δυνάμεις, αλλά μόνο για να τον εγκαταστήσει στον βαθμό μηδέν της ίδιας του της φύσης. Η τρέλα στις έσχατες μορφές της, είναι κατά τον κλασικισμό ο άνθρωπος σε άμεση σχέση με τη ζωώδη φύση του, χωρίς άλλη αναφορά και χωρίς καταφυγή. </a:t>
            </a:r>
          </a:p>
          <a:p>
            <a:endParaRPr lang="el-GR" b="1" dirty="0">
              <a:solidFill>
                <a:schemeClr val="tx1"/>
              </a:solidFill>
              <a:latin typeface="Garamond" pitchFamily="18" charset="0"/>
            </a:endParaRPr>
          </a:p>
          <a:p>
            <a:r>
              <a:rPr lang="en-US" sz="2100" b="1" dirty="0">
                <a:solidFill>
                  <a:srgbClr val="C00000"/>
                </a:solidFill>
                <a:latin typeface="Garamond" pitchFamily="18" charset="0"/>
              </a:rPr>
              <a:t>Michel Foucault</a:t>
            </a:r>
            <a:r>
              <a:rPr lang="el-GR" sz="2100" b="1" dirty="0">
                <a:solidFill>
                  <a:srgbClr val="C00000"/>
                </a:solidFill>
                <a:latin typeface="Garamond" pitchFamily="18" charset="0"/>
              </a:rPr>
              <a:t>:  </a:t>
            </a:r>
            <a:r>
              <a:rPr lang="el-GR" sz="2100" b="1" i="1" dirty="0">
                <a:solidFill>
                  <a:srgbClr val="C00000"/>
                </a:solidFill>
                <a:latin typeface="Garamond" pitchFamily="18" charset="0"/>
              </a:rPr>
              <a:t>Ιστορία της τρέλας στην κλασική εποχή</a:t>
            </a:r>
            <a:r>
              <a:rPr lang="el-GR" sz="2100" b="1" dirty="0">
                <a:solidFill>
                  <a:srgbClr val="C00000"/>
                </a:solidFill>
                <a:latin typeface="Garamond" pitchFamily="18" charset="0"/>
              </a:rPr>
              <a:t>, </a:t>
            </a:r>
            <a:r>
              <a:rPr lang="el-GR" sz="2100" b="1" i="1" dirty="0" err="1">
                <a:solidFill>
                  <a:srgbClr val="C00000"/>
                </a:solidFill>
                <a:latin typeface="Garamond" pitchFamily="18" charset="0"/>
              </a:rPr>
              <a:t>ό.π</a:t>
            </a:r>
            <a:r>
              <a:rPr lang="el-GR" sz="2100" b="1" i="1" dirty="0">
                <a:solidFill>
                  <a:srgbClr val="C00000"/>
                </a:solidFill>
                <a:latin typeface="Garamond" pitchFamily="18" charset="0"/>
              </a:rPr>
              <a:t>.</a:t>
            </a:r>
            <a:r>
              <a:rPr lang="el-GR" sz="2100" b="1" dirty="0">
                <a:solidFill>
                  <a:srgbClr val="C00000"/>
                </a:solidFill>
                <a:latin typeface="Garamond" pitchFamily="18" charset="0"/>
              </a:rPr>
              <a:t>, σ. 209.</a:t>
            </a:r>
          </a:p>
          <a:p>
            <a:endParaRPr lang="el-GR" dirty="0"/>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77826" name="Picture 2" descr="Σχετική εικόνα"/>
          <p:cNvPicPr>
            <a:picLocks noChangeAspect="1" noChangeArrowheads="1"/>
          </p:cNvPicPr>
          <p:nvPr/>
        </p:nvPicPr>
        <p:blipFill>
          <a:blip r:embed="rId2" cstate="print"/>
          <a:srcRect/>
          <a:stretch>
            <a:fillRect/>
          </a:stretch>
        </p:blipFill>
        <p:spPr bwMode="auto">
          <a:xfrm>
            <a:off x="4410075" y="4419601"/>
            <a:ext cx="4733925" cy="2438400"/>
          </a:xfrm>
          <a:prstGeom prst="rect">
            <a:avLst/>
          </a:prstGeom>
          <a:ln>
            <a:noFill/>
          </a:ln>
          <a:effectLst>
            <a:softEdge rad="112500"/>
          </a:effectLst>
        </p:spPr>
      </p:pic>
    </p:spTree>
  </p:cSld>
  <p:clrMapOvr>
    <a:masterClrMapping/>
  </p:clrMapOvr>
  <p:transition>
    <p:wedg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31746" name="Picture 2" descr="Αποτέλεσμα εικόνας για εικόνεσ για romeo castellucci inferno"/>
          <p:cNvPicPr>
            <a:picLocks noChangeAspect="1" noChangeArrowheads="1"/>
          </p:cNvPicPr>
          <p:nvPr/>
        </p:nvPicPr>
        <p:blipFill>
          <a:blip r:embed="rId2" cstate="print"/>
          <a:srcRect/>
          <a:stretch>
            <a:fillRect/>
          </a:stretch>
        </p:blipFill>
        <p:spPr bwMode="auto">
          <a:xfrm>
            <a:off x="0" y="-9526"/>
            <a:ext cx="9144000" cy="6867526"/>
          </a:xfrm>
          <a:prstGeom prst="rect">
            <a:avLst/>
          </a:prstGeom>
          <a:noFill/>
        </p:spPr>
      </p:pic>
      <p:sp>
        <p:nvSpPr>
          <p:cNvPr id="8" name="TextBox 7"/>
          <p:cNvSpPr txBox="1"/>
          <p:nvPr/>
        </p:nvSpPr>
        <p:spPr>
          <a:xfrm>
            <a:off x="0" y="0"/>
            <a:ext cx="9297738" cy="6370975"/>
          </a:xfrm>
          <a:prstGeom prst="rect">
            <a:avLst/>
          </a:prstGeom>
          <a:noFill/>
        </p:spPr>
        <p:txBody>
          <a:bodyPr wrap="none" rtlCol="0">
            <a:spAutoFit/>
          </a:bodyPr>
          <a:lstStyle/>
          <a:p>
            <a:r>
              <a:rPr lang="el-GR" sz="2400" b="1" dirty="0">
                <a:solidFill>
                  <a:srgbClr val="FFF9CD"/>
                </a:solidFill>
                <a:latin typeface="Garamond" pitchFamily="18" charset="0"/>
              </a:rPr>
              <a:t>Υπό το πρίσμα αυτό το ζώο ενσαρκώνει την παραφορά της τρέλας με </a:t>
            </a:r>
          </a:p>
          <a:p>
            <a:r>
              <a:rPr lang="el-GR" sz="2400" b="1" dirty="0">
                <a:solidFill>
                  <a:srgbClr val="FFF9CD"/>
                </a:solidFill>
                <a:latin typeface="Garamond" pitchFamily="18" charset="0"/>
              </a:rPr>
              <a:t>όρους πλέον υλικούς, ρεαλιστικούς, μακριά από </a:t>
            </a:r>
            <a:r>
              <a:rPr lang="el-GR" sz="2400" b="1" dirty="0" err="1">
                <a:solidFill>
                  <a:srgbClr val="FFF9CD"/>
                </a:solidFill>
                <a:latin typeface="Garamond" pitchFamily="18" charset="0"/>
              </a:rPr>
              <a:t>υπερβατολογικές</a:t>
            </a:r>
            <a:r>
              <a:rPr lang="el-GR" sz="2400" b="1" dirty="0">
                <a:solidFill>
                  <a:srgbClr val="FFF9CD"/>
                </a:solidFill>
                <a:latin typeface="Garamond" pitchFamily="18" charset="0"/>
              </a:rPr>
              <a:t> </a:t>
            </a:r>
          </a:p>
          <a:p>
            <a:r>
              <a:rPr lang="el-GR" sz="2400" b="1" dirty="0">
                <a:solidFill>
                  <a:srgbClr val="FFF9CD"/>
                </a:solidFill>
                <a:latin typeface="Garamond" pitchFamily="18" charset="0"/>
              </a:rPr>
              <a:t>αναφορές. Άρα το ανθρώπινο σώμα που μεταμορφώνεται σε σκύλο </a:t>
            </a:r>
          </a:p>
          <a:p>
            <a:r>
              <a:rPr lang="el-GR" sz="2400" b="1" dirty="0" err="1">
                <a:solidFill>
                  <a:srgbClr val="FFF9CD"/>
                </a:solidFill>
                <a:latin typeface="Garamond" pitchFamily="18" charset="0"/>
              </a:rPr>
              <a:t>ενδυόμενο</a:t>
            </a:r>
            <a:r>
              <a:rPr lang="el-GR" sz="2400" b="1" dirty="0">
                <a:solidFill>
                  <a:srgbClr val="FFF9CD"/>
                </a:solidFill>
                <a:latin typeface="Garamond" pitchFamily="18" charset="0"/>
              </a:rPr>
              <a:t> το δέρμα του είναι το σώμα που για μια πρώτη ακαριαία στιγμή </a:t>
            </a:r>
          </a:p>
          <a:p>
            <a:r>
              <a:rPr lang="el-GR" sz="2400" b="1" dirty="0">
                <a:solidFill>
                  <a:srgbClr val="FFF9CD"/>
                </a:solidFill>
                <a:latin typeface="Garamond" pitchFamily="18" charset="0"/>
              </a:rPr>
              <a:t>			φιλοξενεί τη σκοτεινή δύναμη της τρέλας. Από εδώ </a:t>
            </a:r>
          </a:p>
          <a:p>
            <a:r>
              <a:rPr lang="el-GR" sz="2400" b="1" dirty="0">
                <a:solidFill>
                  <a:srgbClr val="FFF9CD"/>
                </a:solidFill>
                <a:latin typeface="Garamond" pitchFamily="18" charset="0"/>
              </a:rPr>
              <a:t>				     και πέρα, από τον κλασματικό χρόνο της </a:t>
            </a:r>
          </a:p>
          <a:p>
            <a:r>
              <a:rPr lang="el-GR" sz="2400" b="1" dirty="0">
                <a:solidFill>
                  <a:srgbClr val="FFF9CD"/>
                </a:solidFill>
                <a:latin typeface="Garamond" pitchFamily="18" charset="0"/>
              </a:rPr>
              <a:t>				      επίσκεψης της τρέλας (που στον </a:t>
            </a:r>
          </a:p>
          <a:p>
            <a:r>
              <a:rPr lang="el-GR" sz="2400" b="1" dirty="0">
                <a:solidFill>
                  <a:srgbClr val="FFF9CD"/>
                </a:solidFill>
                <a:latin typeface="Garamond" pitchFamily="18" charset="0"/>
              </a:rPr>
              <a:t>					</a:t>
            </a:r>
            <a:r>
              <a:rPr lang="en-US" sz="2400" b="1" dirty="0" err="1">
                <a:solidFill>
                  <a:srgbClr val="FFF9CD"/>
                </a:solidFill>
                <a:latin typeface="Garamond" pitchFamily="18" charset="0"/>
              </a:rPr>
              <a:t>Castellucci</a:t>
            </a:r>
            <a:r>
              <a:rPr lang="el-GR" sz="2400" b="1" dirty="0">
                <a:solidFill>
                  <a:srgbClr val="FFF9CD"/>
                </a:solidFill>
                <a:latin typeface="Garamond" pitchFamily="18" charset="0"/>
              </a:rPr>
              <a:t> αρχίζει με την επίθεση </a:t>
            </a:r>
          </a:p>
          <a:p>
            <a:r>
              <a:rPr lang="el-GR" sz="2400" b="1" dirty="0">
                <a:solidFill>
                  <a:srgbClr val="FFF9CD"/>
                </a:solidFill>
                <a:latin typeface="Garamond" pitchFamily="18" charset="0"/>
              </a:rPr>
              <a:t>						των λυκόσκυλων), από την </a:t>
            </a:r>
          </a:p>
          <a:p>
            <a:r>
              <a:rPr lang="el-GR" sz="2400" b="1" dirty="0">
                <a:solidFill>
                  <a:srgbClr val="FFF9CD"/>
                </a:solidFill>
                <a:latin typeface="Garamond" pitchFamily="18" charset="0"/>
              </a:rPr>
              <a:t>							ανάδυση του </a:t>
            </a:r>
          </a:p>
          <a:p>
            <a:r>
              <a:rPr lang="el-GR" sz="2400" b="1" dirty="0">
                <a:solidFill>
                  <a:srgbClr val="FFF9CD"/>
                </a:solidFill>
                <a:latin typeface="Garamond" pitchFamily="18" charset="0"/>
              </a:rPr>
              <a:t>ζώου-συμβάντος και </a:t>
            </a:r>
          </a:p>
          <a:p>
            <a:r>
              <a:rPr lang="el-GR" sz="2400" b="1" dirty="0">
                <a:solidFill>
                  <a:srgbClr val="FFF9CD"/>
                </a:solidFill>
                <a:latin typeface="Garamond" pitchFamily="18" charset="0"/>
              </a:rPr>
              <a:t>εφεξής το ζώο </a:t>
            </a:r>
          </a:p>
          <a:p>
            <a:r>
              <a:rPr lang="el-GR" sz="2400" b="1" dirty="0">
                <a:solidFill>
                  <a:srgbClr val="FFF9CD"/>
                </a:solidFill>
                <a:latin typeface="Garamond" pitchFamily="18" charset="0"/>
              </a:rPr>
              <a:t>εγκαθίσταται μέσα </a:t>
            </a:r>
          </a:p>
          <a:p>
            <a:r>
              <a:rPr lang="el-GR" sz="2400" b="1" dirty="0">
                <a:solidFill>
                  <a:srgbClr val="FFF9CD"/>
                </a:solidFill>
                <a:latin typeface="Garamond" pitchFamily="18" charset="0"/>
              </a:rPr>
              <a:t>στον άνθρωπο </a:t>
            </a:r>
          </a:p>
          <a:p>
            <a:r>
              <a:rPr lang="el-GR" sz="2400" b="1" dirty="0">
                <a:solidFill>
                  <a:srgbClr val="FFF9CD"/>
                </a:solidFill>
                <a:latin typeface="Garamond" pitchFamily="18" charset="0"/>
              </a:rPr>
              <a:t>και η τρέλα, </a:t>
            </a:r>
          </a:p>
          <a:p>
            <a:r>
              <a:rPr lang="el-GR" sz="2400" b="1" dirty="0">
                <a:solidFill>
                  <a:srgbClr val="FFF9CD"/>
                </a:solidFill>
                <a:latin typeface="Garamond" pitchFamily="18" charset="0"/>
              </a:rPr>
              <a:t>όπως σημειώνει </a:t>
            </a:r>
          </a:p>
          <a:p>
            <a:r>
              <a:rPr lang="el-GR" sz="2400" b="1" dirty="0">
                <a:solidFill>
                  <a:srgbClr val="FFF9CD"/>
                </a:solidFill>
                <a:latin typeface="Garamond" pitchFamily="18" charset="0"/>
              </a:rPr>
              <a:t>λίγο παρακάτω ο </a:t>
            </a:r>
            <a:r>
              <a:rPr lang="en-US" sz="2400" b="1" dirty="0">
                <a:solidFill>
                  <a:srgbClr val="FFF9CD"/>
                </a:solidFill>
                <a:latin typeface="Garamond" pitchFamily="18" charset="0"/>
              </a:rPr>
              <a:t>Foucault</a:t>
            </a:r>
            <a:r>
              <a:rPr lang="el-GR" sz="2400" b="1" dirty="0">
                <a:solidFill>
                  <a:srgbClr val="FFF9CD"/>
                </a:solidFill>
                <a:latin typeface="Garamond" pitchFamily="18" charset="0"/>
              </a:rPr>
              <a:t>, βρίσκει την αλήθεια της στο ανθρώπινο σώμα:</a:t>
            </a:r>
          </a:p>
        </p:txBody>
      </p:sp>
    </p:spTree>
  </p:cSld>
  <p:clrMapOvr>
    <a:masterClrMapping/>
  </p:clrMapOvr>
  <p:transition>
    <p:wedg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0" y="0"/>
            <a:ext cx="9144000" cy="4648200"/>
          </a:xfrm>
          <a:solidFill>
            <a:schemeClr val="bg2"/>
          </a:solidFill>
        </p:spPr>
        <p:txBody>
          <a:bodyPr>
            <a:normAutofit lnSpcReduction="10000"/>
          </a:bodyPr>
          <a:lstStyle/>
          <a:p>
            <a:r>
              <a:rPr lang="el-GR" b="1" dirty="0">
                <a:solidFill>
                  <a:schemeClr val="tx1"/>
                </a:solidFill>
                <a:latin typeface="Garamond" pitchFamily="18" charset="0"/>
              </a:rPr>
              <a:t>Με την περιστολή στο ζωώδες, η τρέλα βρίσκει συγχρόνως την αλήθεια και την ίασή της: όταν ο τρελός έχει γίνει κτήνος, έχει εξαλειφθεί και αυτή η παρουσία του ζώου εντός του ανθρώπου, η οποία δημιουργούσε το σκάνδαλο της τρέλας: όχι επειδή σώπασε το ζώο, αλλά επειδή καταργήθηκε ο ίδιος ο άνθρωπος. […] η τρέλα γιατρεύεται αφού αλλοτριώνεται, γενόμενη κάτι που δεν είναι παρά η αλήθεια της.</a:t>
            </a:r>
          </a:p>
          <a:p>
            <a:endParaRPr lang="el-GR" b="1" dirty="0">
              <a:solidFill>
                <a:schemeClr val="tx1"/>
              </a:solidFill>
              <a:latin typeface="Garamond" pitchFamily="18" charset="0"/>
            </a:endParaRPr>
          </a:p>
          <a:p>
            <a:r>
              <a:rPr lang="en-US" sz="2100" b="1" dirty="0">
                <a:solidFill>
                  <a:schemeClr val="tx1"/>
                </a:solidFill>
                <a:latin typeface="Garamond" pitchFamily="18" charset="0"/>
              </a:rPr>
              <a:t>Michel Foucault</a:t>
            </a:r>
            <a:r>
              <a:rPr lang="el-GR" sz="2100" b="1" dirty="0">
                <a:solidFill>
                  <a:schemeClr val="tx1"/>
                </a:solidFill>
                <a:latin typeface="Garamond" pitchFamily="18" charset="0"/>
              </a:rPr>
              <a:t>:  </a:t>
            </a:r>
            <a:r>
              <a:rPr lang="el-GR" sz="2100" b="1" i="1" dirty="0">
                <a:solidFill>
                  <a:schemeClr val="tx1"/>
                </a:solidFill>
                <a:latin typeface="Garamond" pitchFamily="18" charset="0"/>
              </a:rPr>
              <a:t>Ιστορία της τρέλας στην κλασική εποχή</a:t>
            </a:r>
            <a:r>
              <a:rPr lang="el-GR" sz="2100" b="1" dirty="0">
                <a:solidFill>
                  <a:schemeClr val="tx1"/>
                </a:solidFill>
                <a:latin typeface="Garamond" pitchFamily="18" charset="0"/>
              </a:rPr>
              <a:t>, </a:t>
            </a:r>
            <a:r>
              <a:rPr lang="el-GR" sz="2100" b="1" i="1" dirty="0" err="1">
                <a:solidFill>
                  <a:schemeClr val="tx1"/>
                </a:solidFill>
                <a:latin typeface="Garamond" pitchFamily="18" charset="0"/>
              </a:rPr>
              <a:t>ό.π</a:t>
            </a:r>
            <a:r>
              <a:rPr lang="el-GR" sz="2100" b="1" i="1" dirty="0">
                <a:solidFill>
                  <a:schemeClr val="tx1"/>
                </a:solidFill>
                <a:latin typeface="Garamond" pitchFamily="18" charset="0"/>
              </a:rPr>
              <a:t>.</a:t>
            </a:r>
            <a:r>
              <a:rPr lang="el-GR" sz="2100" b="1" dirty="0">
                <a:solidFill>
                  <a:schemeClr val="tx1"/>
                </a:solidFill>
                <a:latin typeface="Garamond" pitchFamily="18" charset="0"/>
              </a:rPr>
              <a:t>, σ. 212.</a:t>
            </a:r>
          </a:p>
          <a:p>
            <a:endParaRPr lang="el-GR" b="1" dirty="0">
              <a:solidFill>
                <a:schemeClr val="tx1"/>
              </a:solidFill>
              <a:latin typeface="Garamond" pitchFamily="18" charset="0"/>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77826" name="Picture 2" descr="Σχετική εικόνα"/>
          <p:cNvPicPr>
            <a:picLocks noChangeAspect="1" noChangeArrowheads="1"/>
          </p:cNvPicPr>
          <p:nvPr/>
        </p:nvPicPr>
        <p:blipFill>
          <a:blip r:embed="rId2" cstate="print"/>
          <a:srcRect/>
          <a:stretch>
            <a:fillRect/>
          </a:stretch>
        </p:blipFill>
        <p:spPr bwMode="auto">
          <a:xfrm>
            <a:off x="4410075" y="4419601"/>
            <a:ext cx="4733925" cy="2438400"/>
          </a:xfrm>
          <a:prstGeom prst="rect">
            <a:avLst/>
          </a:prstGeom>
          <a:noFill/>
        </p:spPr>
      </p:pic>
    </p:spTree>
  </p:cSld>
  <p:clrMapOvr>
    <a:masterClrMapping/>
  </p:clrMapOvr>
  <p:transition>
    <p:wedg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31746" name="Picture 2" descr="Αποτέλεσμα εικόνας για εικόνεσ για romeo castellucci inferno"/>
          <p:cNvPicPr>
            <a:picLocks noChangeAspect="1" noChangeArrowheads="1"/>
          </p:cNvPicPr>
          <p:nvPr/>
        </p:nvPicPr>
        <p:blipFill>
          <a:blip r:embed="rId2" cstate="print"/>
          <a:srcRect/>
          <a:stretch>
            <a:fillRect/>
          </a:stretch>
        </p:blipFill>
        <p:spPr bwMode="auto">
          <a:xfrm>
            <a:off x="0" y="-9526"/>
            <a:ext cx="9144000" cy="6867526"/>
          </a:xfrm>
          <a:prstGeom prst="rect">
            <a:avLst/>
          </a:prstGeom>
          <a:noFill/>
        </p:spPr>
      </p:pic>
      <p:sp>
        <p:nvSpPr>
          <p:cNvPr id="8" name="TextBox 7"/>
          <p:cNvSpPr txBox="1"/>
          <p:nvPr/>
        </p:nvSpPr>
        <p:spPr>
          <a:xfrm>
            <a:off x="0" y="0"/>
            <a:ext cx="9387506" cy="3046988"/>
          </a:xfrm>
          <a:prstGeom prst="rect">
            <a:avLst/>
          </a:prstGeom>
          <a:noFill/>
        </p:spPr>
        <p:txBody>
          <a:bodyPr wrap="none" rtlCol="0">
            <a:spAutoFit/>
          </a:bodyPr>
          <a:lstStyle/>
          <a:p>
            <a:r>
              <a:rPr lang="el-GR" sz="2400" b="1" dirty="0">
                <a:solidFill>
                  <a:srgbClr val="FFF9CD"/>
                </a:solidFill>
                <a:latin typeface="Garamond" pitchFamily="18" charset="0"/>
              </a:rPr>
              <a:t>Εάν, επομένως, η επίθεση των ζώων σηματοδοτεί την επίσκεψη της τρέλας, </a:t>
            </a:r>
          </a:p>
          <a:p>
            <a:r>
              <a:rPr lang="el-GR" sz="2400" b="1" dirty="0">
                <a:solidFill>
                  <a:srgbClr val="FFF9CD"/>
                </a:solidFill>
                <a:latin typeface="Garamond" pitchFamily="18" charset="0"/>
              </a:rPr>
              <a:t>την ανάδυση του ζώου-συμβάντος, η </a:t>
            </a:r>
            <a:r>
              <a:rPr lang="el-GR" sz="2400" b="1" dirty="0" err="1">
                <a:solidFill>
                  <a:srgbClr val="FFF9CD"/>
                </a:solidFill>
                <a:latin typeface="Garamond" pitchFamily="18" charset="0"/>
              </a:rPr>
              <a:t>περιένδυση</a:t>
            </a:r>
            <a:r>
              <a:rPr lang="el-GR" sz="2400" b="1" dirty="0">
                <a:solidFill>
                  <a:srgbClr val="FFF9CD"/>
                </a:solidFill>
                <a:latin typeface="Garamond" pitchFamily="18" charset="0"/>
              </a:rPr>
              <a:t> του </a:t>
            </a:r>
            <a:r>
              <a:rPr lang="en-US" sz="2400" b="1" dirty="0" err="1">
                <a:solidFill>
                  <a:srgbClr val="FFF9CD"/>
                </a:solidFill>
                <a:latin typeface="Garamond" pitchFamily="18" charset="0"/>
              </a:rPr>
              <a:t>Castellucci</a:t>
            </a:r>
            <a:r>
              <a:rPr lang="el-GR" sz="2400" b="1" dirty="0">
                <a:solidFill>
                  <a:srgbClr val="FFF9CD"/>
                </a:solidFill>
                <a:latin typeface="Garamond" pitchFamily="18" charset="0"/>
              </a:rPr>
              <a:t> με το </a:t>
            </a:r>
          </a:p>
          <a:p>
            <a:r>
              <a:rPr lang="el-GR" sz="2400" b="1" dirty="0">
                <a:solidFill>
                  <a:srgbClr val="FFF9CD"/>
                </a:solidFill>
                <a:latin typeface="Garamond" pitchFamily="18" charset="0"/>
              </a:rPr>
              <a:t>δέρμα του ζώου δεν περιορίζεται απλώς στη ζωομορφική μεταμφίεση του </a:t>
            </a:r>
          </a:p>
          <a:p>
            <a:r>
              <a:rPr lang="el-GR" sz="2400" b="1" dirty="0">
                <a:solidFill>
                  <a:srgbClr val="FFF9CD"/>
                </a:solidFill>
                <a:latin typeface="Garamond" pitchFamily="18" charset="0"/>
              </a:rPr>
              <a:t>ανθρώπινου, αλλά προετοιμάζει και </a:t>
            </a:r>
            <a:r>
              <a:rPr lang="el-GR" sz="2400" b="1" dirty="0">
                <a:solidFill>
                  <a:srgbClr val="FFC000"/>
                </a:solidFill>
                <a:latin typeface="Garamond" pitchFamily="18" charset="0"/>
              </a:rPr>
              <a:t>τη μετακίνησή του στο ζωώδες</a:t>
            </a:r>
            <a:r>
              <a:rPr lang="el-GR" sz="2400" b="1" dirty="0">
                <a:solidFill>
                  <a:srgbClr val="FFF9CD"/>
                </a:solidFill>
                <a:latin typeface="Garamond" pitchFamily="18" charset="0"/>
              </a:rPr>
              <a:t>, στη </a:t>
            </a:r>
          </a:p>
          <a:p>
            <a:r>
              <a:rPr lang="el-GR" sz="2400" b="1" dirty="0">
                <a:solidFill>
                  <a:srgbClr val="FFF9CD"/>
                </a:solidFill>
                <a:latin typeface="Garamond" pitchFamily="18" charset="0"/>
              </a:rPr>
              <a:t>μετατόπισή του στην «κατώτερη» οντολογική στιβάδα, σε έναν χώρο </a:t>
            </a:r>
          </a:p>
          <a:p>
            <a:r>
              <a:rPr lang="el-GR" sz="2400" b="1" dirty="0">
                <a:solidFill>
                  <a:srgbClr val="FFF9CD"/>
                </a:solidFill>
                <a:latin typeface="Garamond" pitchFamily="18" charset="0"/>
              </a:rPr>
              <a:t>					</a:t>
            </a:r>
            <a:r>
              <a:rPr lang="el-GR" sz="2400" b="1" dirty="0">
                <a:solidFill>
                  <a:srgbClr val="FFC000"/>
                </a:solidFill>
                <a:latin typeface="Garamond" pitchFamily="18" charset="0"/>
              </a:rPr>
              <a:t>απρόβλεπτης ελευθερίας</a:t>
            </a:r>
            <a:r>
              <a:rPr lang="el-GR" sz="2400" b="1" dirty="0">
                <a:solidFill>
                  <a:schemeClr val="bg1"/>
                </a:solidFill>
                <a:latin typeface="Garamond" pitchFamily="18" charset="0"/>
              </a:rPr>
              <a:t>,</a:t>
            </a:r>
            <a:r>
              <a:rPr lang="el-GR" sz="2400" b="1" dirty="0">
                <a:solidFill>
                  <a:srgbClr val="FFC000"/>
                </a:solidFill>
                <a:latin typeface="Garamond" pitchFamily="18" charset="0"/>
              </a:rPr>
              <a:t> </a:t>
            </a:r>
            <a:r>
              <a:rPr lang="el-GR" sz="2400" b="1" dirty="0">
                <a:solidFill>
                  <a:srgbClr val="FFF9CD"/>
                </a:solidFill>
                <a:latin typeface="Garamond" pitchFamily="18" charset="0"/>
              </a:rPr>
              <a:t>όπου και </a:t>
            </a:r>
          </a:p>
          <a:p>
            <a:r>
              <a:rPr lang="el-GR" sz="2400" b="1" dirty="0">
                <a:solidFill>
                  <a:srgbClr val="FFF9CD"/>
                </a:solidFill>
                <a:latin typeface="Garamond" pitchFamily="18" charset="0"/>
              </a:rPr>
              <a:t>						ξεσπά η παραφορά.</a:t>
            </a:r>
          </a:p>
          <a:p>
            <a:endParaRPr lang="el-GR" sz="2400" b="1" dirty="0">
              <a:solidFill>
                <a:srgbClr val="FFF9CD"/>
              </a:solidFill>
              <a:latin typeface="Garamond" pitchFamily="18" charset="0"/>
            </a:endParaRPr>
          </a:p>
        </p:txBody>
      </p:sp>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solidFill>
          <a:ln>
            <a:noFill/>
          </a:ln>
          <a:effectLst>
            <a:outerShdw blurRad="184150" dist="241300" dir="11520000" sx="110000" sy="110000" algn="ctr">
              <a:srgbClr val="000000">
                <a:alpha val="18000"/>
              </a:srgbClr>
            </a:outerShdw>
          </a:effectLst>
        </p:spPr>
        <p:txBody>
          <a:bodyPr>
            <a:normAutofit fontScale="90000"/>
          </a:bodyPr>
          <a:lstStyle/>
          <a:p>
            <a:br>
              <a:rPr lang="el-GR" sz="2400" b="1" dirty="0">
                <a:solidFill>
                  <a:schemeClr val="bg2"/>
                </a:solidFill>
                <a:latin typeface="Garamond" pitchFamily="18" charset="0"/>
              </a:rPr>
            </a:b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Πρόκειται για τη διακοπή της νοητής γραμμής που χαράσσει η πιθανότητα, η δυνατότητα, </a:t>
            </a:r>
            <a:r>
              <a:rPr lang="el-GR" sz="2400" b="1" dirty="0">
                <a:solidFill>
                  <a:srgbClr val="FFC000"/>
                </a:solidFill>
                <a:latin typeface="Garamond" pitchFamily="18" charset="0"/>
              </a:rPr>
              <a:t>η ακολουθία της λογικής και της αιτίας</a:t>
            </a:r>
            <a:r>
              <a:rPr lang="el-GR" sz="2400" b="1" dirty="0">
                <a:solidFill>
                  <a:schemeClr val="bg2"/>
                </a:solidFill>
                <a:latin typeface="Garamond" pitchFamily="18" charset="0"/>
              </a:rPr>
              <a:t>. Μια διακοπή της συνέχειας, που θα μπορούσε να χαρακτηριστεί ως εγκοπή, ως τομή, ως </a:t>
            </a:r>
            <a:r>
              <a:rPr lang="el-GR" sz="2400" b="1" dirty="0">
                <a:solidFill>
                  <a:srgbClr val="FFFF00"/>
                </a:solidFill>
                <a:latin typeface="Garamond" pitchFamily="18" charset="0"/>
              </a:rPr>
              <a:t>απρόσμενο κενό</a:t>
            </a:r>
            <a:r>
              <a:rPr lang="el-GR" sz="2400" b="1" dirty="0">
                <a:solidFill>
                  <a:schemeClr val="bg2"/>
                </a:solidFill>
                <a:latin typeface="Garamond" pitchFamily="18" charset="0"/>
              </a:rPr>
              <a:t>.</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Θα μπορούσαμε εντούτοις να διακρίνουμε και μια δεύτερη διακοπή, αυτή τη φορά </a:t>
            </a:r>
            <a:r>
              <a:rPr lang="el-GR" sz="2400" b="1" dirty="0">
                <a:solidFill>
                  <a:srgbClr val="FFC000"/>
                </a:solidFill>
                <a:latin typeface="Garamond" pitchFamily="18" charset="0"/>
              </a:rPr>
              <a:t>στο καθεστώς της αδυνατότητας;</a:t>
            </a:r>
            <a:r>
              <a:rPr lang="el-GR" sz="2400" b="1" dirty="0">
                <a:solidFill>
                  <a:schemeClr val="bg2"/>
                </a:solidFill>
                <a:latin typeface="Garamond" pitchFamily="18" charset="0"/>
              </a:rPr>
              <a:t> Μπορεί το αδύνατο να διακοπεί, να ανακοπεί έστω και στιγμιαία, απροειδοποίητα, αναίτια; Η διακοπή προϋποθέτει μια πρότερη συνέχεια, ώστε να μπορεί να είναι </a:t>
            </a:r>
            <a:r>
              <a:rPr lang="el-GR" sz="2400" b="1" i="1" dirty="0">
                <a:solidFill>
                  <a:schemeClr val="bg2"/>
                </a:solidFill>
                <a:latin typeface="Garamond" pitchFamily="18" charset="0"/>
              </a:rPr>
              <a:t>διακοπή-αυτής-της-συνέχειας</a:t>
            </a:r>
            <a:r>
              <a:rPr lang="el-GR" sz="2400" b="1" dirty="0">
                <a:solidFill>
                  <a:schemeClr val="bg2"/>
                </a:solidFill>
                <a:latin typeface="Garamond" pitchFamily="18" charset="0"/>
              </a:rPr>
              <a:t>. Έτσι, ενώ το καθεστώς της δυνατότητας θα μπορούσε να αποτελέσει ένα νοητό συνεχές (συνεχές δυνατοτήτων, κανόνων, προγραμματισμών </a:t>
            </a:r>
            <a:r>
              <a:rPr lang="el-GR" sz="2400" b="1" dirty="0" err="1">
                <a:solidFill>
                  <a:schemeClr val="bg2"/>
                </a:solidFill>
                <a:latin typeface="Garamond" pitchFamily="18" charset="0"/>
              </a:rPr>
              <a:t>κ.ο.κ.</a:t>
            </a:r>
            <a:r>
              <a:rPr lang="el-GR" sz="2400" b="1" dirty="0">
                <a:solidFill>
                  <a:schemeClr val="bg2"/>
                </a:solidFill>
                <a:latin typeface="Garamond" pitchFamily="18" charset="0"/>
              </a:rPr>
              <a:t>), το καθεστώς της αδυνατότητας, εάν υπάρχει κάτι τέτοιο, δεν θα μπορούσε να είναι </a:t>
            </a:r>
            <a:r>
              <a:rPr lang="el-GR" sz="2400" b="1" dirty="0" err="1">
                <a:solidFill>
                  <a:schemeClr val="bg2"/>
                </a:solidFill>
                <a:latin typeface="Garamond" pitchFamily="18" charset="0"/>
              </a:rPr>
              <a:t>διακόψιμο</a:t>
            </a:r>
            <a:r>
              <a:rPr lang="el-GR" sz="2400" b="1" dirty="0">
                <a:solidFill>
                  <a:schemeClr val="bg2"/>
                </a:solidFill>
                <a:latin typeface="Garamond" pitchFamily="18" charset="0"/>
              </a:rPr>
              <a:t>, καθώς δεν αποτελεί συνεχές. Εάν ήταν ένα συνεχές θα διέθετε αναγνωρίσιμα τμήματα, αλυσίδες σχέσεων, διανύσματα ή ακολουθίες που θα μετέτρεπαν την αδυνατότητα σε δυνατότητα.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Μόνο με έναν αρνητικό τρόπο θα ήταν νοητή η έννοια «καθεστώς αδυνατότητας» και άρα η αναζητούμενη διακοπή στο καθεστώς αυτό: εάν δηλαδή συμπεριλάβουμε σε αυτό </a:t>
            </a:r>
            <a:r>
              <a:rPr lang="el-GR" sz="2400" b="1" dirty="0" err="1">
                <a:solidFill>
                  <a:srgbClr val="FFC000"/>
                </a:solidFill>
                <a:latin typeface="Garamond" pitchFamily="18" charset="0"/>
              </a:rPr>
              <a:t>ό,τι</a:t>
            </a:r>
            <a:r>
              <a:rPr lang="el-GR" sz="2400" b="1" dirty="0">
                <a:solidFill>
                  <a:srgbClr val="FFC000"/>
                </a:solidFill>
                <a:latin typeface="Garamond" pitchFamily="18" charset="0"/>
              </a:rPr>
              <a:t> αποκλείεται από το καθεστώς της δυνατότητας</a:t>
            </a:r>
            <a:r>
              <a:rPr lang="el-GR" sz="2400" b="1" dirty="0">
                <a:solidFill>
                  <a:schemeClr val="bg2"/>
                </a:solidFill>
                <a:latin typeface="Garamond" pitchFamily="18" charset="0"/>
              </a:rPr>
              <a:t>, εάν, με άλλα λόγια, αποδώσουμε στο «α-» του «α-</a:t>
            </a:r>
            <a:r>
              <a:rPr lang="el-GR" sz="2400" b="1" dirty="0" err="1">
                <a:solidFill>
                  <a:schemeClr val="bg2"/>
                </a:solidFill>
                <a:latin typeface="Garamond" pitchFamily="18" charset="0"/>
              </a:rPr>
              <a:t>δύνατου</a:t>
            </a:r>
            <a:r>
              <a:rPr lang="el-GR" sz="2400" b="1" dirty="0">
                <a:solidFill>
                  <a:schemeClr val="bg2"/>
                </a:solidFill>
                <a:latin typeface="Garamond" pitchFamily="18" charset="0"/>
              </a:rPr>
              <a:t>» τη </a:t>
            </a:r>
            <a:r>
              <a:rPr lang="el-GR" sz="2400" b="1" dirty="0">
                <a:solidFill>
                  <a:srgbClr val="FFFF00"/>
                </a:solidFill>
                <a:latin typeface="Garamond" pitchFamily="18" charset="0"/>
              </a:rPr>
              <a:t>ριζική εκκρεμότητα προς το συμβάν</a:t>
            </a:r>
            <a:r>
              <a:rPr lang="el-GR" sz="2400" b="1" dirty="0">
                <a:solidFill>
                  <a:schemeClr val="bg2"/>
                </a:solidFill>
                <a:latin typeface="Garamond" pitchFamily="18" charset="0"/>
              </a:rPr>
              <a:t>, το α-</a:t>
            </a:r>
            <a:r>
              <a:rPr lang="el-GR" sz="2400" b="1" dirty="0" err="1">
                <a:solidFill>
                  <a:schemeClr val="bg2"/>
                </a:solidFill>
                <a:latin typeface="Garamond" pitchFamily="18" charset="0"/>
              </a:rPr>
              <a:t>δύνατο </a:t>
            </a:r>
            <a:r>
              <a:rPr lang="el-GR" sz="2400" b="1" dirty="0">
                <a:solidFill>
                  <a:schemeClr val="bg2"/>
                </a:solidFill>
                <a:latin typeface="Garamond" pitchFamily="18" charset="0"/>
              </a:rPr>
              <a:t>συμβάν.</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endParaRPr lang="el-GR" sz="2400" b="1" dirty="0">
              <a:solidFill>
                <a:schemeClr val="bg2"/>
              </a:solidFill>
              <a:latin typeface="Garamond"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6858000"/>
          </a:xfrm>
          <a:solidFill>
            <a:schemeClr val="tx2">
              <a:lumMod val="5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normAutofit/>
          </a:bodyPr>
          <a:lstStyle/>
          <a:p>
            <a:r>
              <a:rPr lang="el-GR" sz="5400" b="1" dirty="0">
                <a:solidFill>
                  <a:schemeClr val="bg2"/>
                </a:solidFill>
                <a:latin typeface="Garamond" pitchFamily="18" charset="0"/>
              </a:rPr>
              <a:t>Β. Τα πέντε ατάιστα ερπετά στο </a:t>
            </a:r>
            <a:r>
              <a:rPr lang="en-US" sz="5400" b="1" i="1" dirty="0">
                <a:solidFill>
                  <a:schemeClr val="bg2"/>
                </a:solidFill>
                <a:latin typeface="Garamond" pitchFamily="18" charset="0"/>
              </a:rPr>
              <a:t>Dragon Heads</a:t>
            </a:r>
            <a:r>
              <a:rPr lang="en-US" sz="5400" b="1" dirty="0">
                <a:solidFill>
                  <a:schemeClr val="bg2"/>
                </a:solidFill>
                <a:latin typeface="Garamond" pitchFamily="18" charset="0"/>
              </a:rPr>
              <a:t> </a:t>
            </a:r>
            <a:r>
              <a:rPr lang="el-GR" sz="5400" b="1" dirty="0">
                <a:solidFill>
                  <a:schemeClr val="bg2"/>
                </a:solidFill>
                <a:latin typeface="Garamond" pitchFamily="18" charset="0"/>
              </a:rPr>
              <a:t>της </a:t>
            </a:r>
            <a:r>
              <a:rPr lang="en-US" sz="5400" b="1" dirty="0">
                <a:solidFill>
                  <a:schemeClr val="bg2"/>
                </a:solidFill>
                <a:latin typeface="Garamond" pitchFamily="18" charset="0"/>
              </a:rPr>
              <a:t>Marina </a:t>
            </a:r>
            <a:r>
              <a:rPr lang="en-US" sz="5400" b="1" dirty="0" err="1">
                <a:solidFill>
                  <a:schemeClr val="bg2"/>
                </a:solidFill>
                <a:latin typeface="Garamond" pitchFamily="18" charset="0"/>
              </a:rPr>
              <a:t>Abramovi</a:t>
            </a:r>
            <a:r>
              <a:rPr lang="el-GR" sz="5400" b="1" dirty="0">
                <a:solidFill>
                  <a:schemeClr val="bg2"/>
                </a:solidFill>
                <a:latin typeface="Garamond" pitchFamily="18" charset="0"/>
              </a:rPr>
              <a:t>ć</a:t>
            </a:r>
            <a:br>
              <a:rPr lang="el-GR" sz="5400" dirty="0"/>
            </a:br>
            <a:br>
              <a:rPr lang="el-GR" sz="5400" dirty="0">
                <a:solidFill>
                  <a:schemeClr val="bg2"/>
                </a:solidFill>
                <a:latin typeface="Garamond" pitchFamily="18" charset="0"/>
              </a:rPr>
            </a:br>
            <a:br>
              <a:rPr lang="el-GR" dirty="0">
                <a:solidFill>
                  <a:schemeClr val="bg2"/>
                </a:solidFill>
                <a:latin typeface="Garamond" pitchFamily="18" charset="0"/>
              </a:rPr>
            </a:br>
            <a:br>
              <a:rPr lang="el-GR" dirty="0">
                <a:solidFill>
                  <a:schemeClr val="bg2"/>
                </a:solidFill>
                <a:latin typeface="Garamond" pitchFamily="18" charset="0"/>
              </a:rPr>
            </a:br>
            <a:endParaRPr lang="el-GR" dirty="0">
              <a:solidFill>
                <a:schemeClr val="bg2"/>
              </a:solidFill>
              <a:latin typeface="Garamond"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2"/>
                </a:solidFill>
                <a:latin typeface="Garamond" pitchFamily="18" charset="0"/>
              </a:rPr>
            </a:br>
            <a:br>
              <a:rPr lang="en-US" sz="2400" b="1" dirty="0">
                <a:solidFill>
                  <a:schemeClr val="bg2"/>
                </a:solidFill>
                <a:latin typeface="Garamond" pitchFamily="18" charset="0"/>
              </a:rPr>
            </a:br>
            <a:br>
              <a:rPr lang="en-US" sz="2400" b="1" dirty="0">
                <a:solidFill>
                  <a:schemeClr val="bg2"/>
                </a:solidFill>
                <a:latin typeface="Garamond" pitchFamily="18" charset="0"/>
              </a:rPr>
            </a:br>
            <a:r>
              <a:rPr lang="el-GR" sz="2400" b="1" dirty="0">
                <a:solidFill>
                  <a:schemeClr val="bg2"/>
                </a:solidFill>
                <a:latin typeface="Garamond" pitchFamily="18" charset="0"/>
              </a:rPr>
              <a:t> </a:t>
            </a:r>
            <a:r>
              <a:rPr lang="en-US" sz="2400" b="1" dirty="0">
                <a:solidFill>
                  <a:schemeClr val="bg2"/>
                </a:solidFill>
                <a:latin typeface="Garamond" pitchFamily="18" charset="0"/>
              </a:rPr>
              <a:t>H</a:t>
            </a:r>
            <a:r>
              <a:rPr lang="el-GR" sz="2400" b="1" dirty="0">
                <a:solidFill>
                  <a:schemeClr val="bg2"/>
                </a:solidFill>
                <a:latin typeface="Garamond" pitchFamily="18" charset="0"/>
              </a:rPr>
              <a:t> σχέση της </a:t>
            </a:r>
            <a:r>
              <a:rPr lang="en-US" sz="2400" b="1" dirty="0" err="1">
                <a:solidFill>
                  <a:schemeClr val="bg2"/>
                </a:solidFill>
                <a:latin typeface="Garamond" pitchFamily="18" charset="0"/>
              </a:rPr>
              <a:t>Abramovi</a:t>
            </a:r>
            <a:r>
              <a:rPr lang="el-GR" sz="2400" b="1" dirty="0">
                <a:solidFill>
                  <a:schemeClr val="bg2"/>
                </a:solidFill>
                <a:latin typeface="Garamond" pitchFamily="18" charset="0"/>
              </a:rPr>
              <a:t>ć με τα ερπετά είναι παλιά. Στις 30 Νοεμβρίου 1978, είχε παρουσιάσει την </a:t>
            </a:r>
            <a:r>
              <a:rPr lang="en-US" sz="2400" b="1" dirty="0">
                <a:solidFill>
                  <a:schemeClr val="bg2"/>
                </a:solidFill>
                <a:latin typeface="Garamond" pitchFamily="18" charset="0"/>
              </a:rPr>
              <a:t>performance </a:t>
            </a:r>
            <a:r>
              <a:rPr lang="en-US" sz="2400" b="1" i="1" dirty="0">
                <a:solidFill>
                  <a:srgbClr val="FFFF00"/>
                </a:solidFill>
                <a:latin typeface="Garamond" pitchFamily="18" charset="0"/>
              </a:rPr>
              <a:t>Three</a:t>
            </a:r>
            <a:r>
              <a:rPr lang="el-GR" sz="2400" b="1" dirty="0">
                <a:solidFill>
                  <a:schemeClr val="bg2"/>
                </a:solidFill>
                <a:latin typeface="Garamond" pitchFamily="18" charset="0"/>
              </a:rPr>
              <a:t> στη γκαλερί </a:t>
            </a:r>
            <a:r>
              <a:rPr lang="en-US" sz="2400" b="1" dirty="0" err="1">
                <a:solidFill>
                  <a:schemeClr val="bg2"/>
                </a:solidFill>
                <a:latin typeface="Garamond" pitchFamily="18" charset="0"/>
              </a:rPr>
              <a:t>Harlekin</a:t>
            </a:r>
            <a:r>
              <a:rPr lang="en-US" sz="2400" b="1" dirty="0">
                <a:solidFill>
                  <a:schemeClr val="bg2"/>
                </a:solidFill>
                <a:latin typeface="Garamond" pitchFamily="18" charset="0"/>
              </a:rPr>
              <a:t> Art</a:t>
            </a:r>
            <a:r>
              <a:rPr lang="el-GR" sz="2400" b="1" dirty="0">
                <a:solidFill>
                  <a:schemeClr val="bg2"/>
                </a:solidFill>
                <a:latin typeface="Garamond" pitchFamily="18" charset="0"/>
              </a:rPr>
              <a:t> στο </a:t>
            </a:r>
            <a:r>
              <a:rPr lang="en-US" sz="2400" b="1" dirty="0">
                <a:solidFill>
                  <a:schemeClr val="bg2"/>
                </a:solidFill>
                <a:latin typeface="Garamond" pitchFamily="18" charset="0"/>
              </a:rPr>
              <a:t>Wiesbaden</a:t>
            </a:r>
            <a:r>
              <a:rPr lang="el-GR" sz="2400" b="1" dirty="0">
                <a:solidFill>
                  <a:schemeClr val="bg2"/>
                </a:solidFill>
                <a:latin typeface="Garamond" pitchFamily="18" charset="0"/>
              </a:rPr>
              <a:t>, κατά την οποία η ίδια και ο σύντροφός της </a:t>
            </a:r>
            <a:r>
              <a:rPr lang="en-US" sz="2400" b="1" dirty="0" err="1">
                <a:solidFill>
                  <a:schemeClr val="bg2"/>
                </a:solidFill>
                <a:latin typeface="Garamond" pitchFamily="18" charset="0"/>
              </a:rPr>
              <a:t>Ulay</a:t>
            </a:r>
            <a:r>
              <a:rPr lang="el-GR" sz="2400" b="1" dirty="0">
                <a:solidFill>
                  <a:schemeClr val="bg2"/>
                </a:solidFill>
                <a:latin typeface="Garamond" pitchFamily="18" charset="0"/>
              </a:rPr>
              <a:t> σέρνονταν στο πάτωμα κάνοντας </a:t>
            </a:r>
            <a:r>
              <a:rPr lang="el-GR" sz="2400" b="1" dirty="0" err="1">
                <a:solidFill>
                  <a:schemeClr val="bg2"/>
                </a:solidFill>
                <a:latin typeface="Garamond" pitchFamily="18" charset="0"/>
              </a:rPr>
              <a:t>ό,τι</a:t>
            </a:r>
            <a:r>
              <a:rPr lang="el-GR" sz="2400" b="1" dirty="0">
                <a:solidFill>
                  <a:schemeClr val="bg2"/>
                </a:solidFill>
                <a:latin typeface="Garamond" pitchFamily="18" charset="0"/>
              </a:rPr>
              <a:t> μπορούσαν προκειμένου να ελκύσουν την προσοχή ενός ευμεγέθη </a:t>
            </a:r>
            <a:r>
              <a:rPr lang="el-GR" sz="2400" b="1" dirty="0">
                <a:solidFill>
                  <a:srgbClr val="FFC000"/>
                </a:solidFill>
                <a:latin typeface="Garamond" pitchFamily="18" charset="0"/>
              </a:rPr>
              <a:t>πύθωνα</a:t>
            </a:r>
            <a:r>
              <a:rPr lang="el-GR" sz="2400" b="1" dirty="0">
                <a:solidFill>
                  <a:schemeClr val="bg2"/>
                </a:solidFill>
                <a:latin typeface="Garamond" pitchFamily="18" charset="0"/>
              </a:rPr>
              <a:t>. Η </a:t>
            </a:r>
            <a:r>
              <a:rPr lang="en-US" sz="2400" b="1" dirty="0" err="1">
                <a:solidFill>
                  <a:schemeClr val="bg2"/>
                </a:solidFill>
                <a:latin typeface="Garamond" pitchFamily="18" charset="0"/>
              </a:rPr>
              <a:t>Abramovi</a:t>
            </a:r>
            <a:r>
              <a:rPr lang="el-GR" sz="2400" b="1" dirty="0">
                <a:solidFill>
                  <a:schemeClr val="bg2"/>
                </a:solidFill>
                <a:latin typeface="Garamond" pitchFamily="18" charset="0"/>
              </a:rPr>
              <a:t>ć φοβόταν τα φίδια από τα παιδικά της χρόνια, όταν έκανε βόλτες με τη γιαγιά της στο δάσος. Η παράσταση κράτησε τέσσερις ώρες και δεκαπέντε λεπτά και τερματίστηκε όταν το φίδι αποφάσισε να φύγει.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Τρία χρόνια αργότερα, στις 4 Ιουλίου 1981, η </a:t>
            </a:r>
            <a:r>
              <a:rPr lang="en-US" sz="2400" b="1" dirty="0" err="1">
                <a:solidFill>
                  <a:schemeClr val="bg2"/>
                </a:solidFill>
                <a:latin typeface="Garamond" pitchFamily="18" charset="0"/>
              </a:rPr>
              <a:t>Abramovi</a:t>
            </a:r>
            <a:r>
              <a:rPr lang="el-GR" sz="2400" b="1" dirty="0">
                <a:solidFill>
                  <a:schemeClr val="bg2"/>
                </a:solidFill>
                <a:latin typeface="Garamond" pitchFamily="18" charset="0"/>
              </a:rPr>
              <a:t>ć και ο </a:t>
            </a:r>
            <a:r>
              <a:rPr lang="en-US" sz="2400" b="1" dirty="0" err="1">
                <a:solidFill>
                  <a:schemeClr val="bg2"/>
                </a:solidFill>
                <a:latin typeface="Garamond" pitchFamily="18" charset="0"/>
              </a:rPr>
              <a:t>Ulay</a:t>
            </a:r>
            <a:r>
              <a:rPr lang="el-GR" sz="2400" b="1" dirty="0">
                <a:solidFill>
                  <a:schemeClr val="bg2"/>
                </a:solidFill>
                <a:latin typeface="Garamond" pitchFamily="18" charset="0"/>
              </a:rPr>
              <a:t> παρουσίασαν την </a:t>
            </a:r>
            <a:r>
              <a:rPr lang="en-US" sz="2400" b="1" dirty="0">
                <a:solidFill>
                  <a:schemeClr val="bg2"/>
                </a:solidFill>
                <a:latin typeface="Garamond" pitchFamily="18" charset="0"/>
              </a:rPr>
              <a:t>performance </a:t>
            </a:r>
            <a:r>
              <a:rPr lang="el-GR" sz="2400" b="1" i="1" dirty="0" err="1">
                <a:solidFill>
                  <a:srgbClr val="FFFF00"/>
                </a:solidFill>
                <a:latin typeface="Garamond" pitchFamily="18" charset="0"/>
              </a:rPr>
              <a:t>Gold</a:t>
            </a:r>
            <a:r>
              <a:rPr lang="el-GR" sz="2400" b="1" i="1" dirty="0">
                <a:solidFill>
                  <a:srgbClr val="FFFF00"/>
                </a:solidFill>
                <a:latin typeface="Garamond" pitchFamily="18" charset="0"/>
              </a:rPr>
              <a:t> </a:t>
            </a:r>
            <a:r>
              <a:rPr lang="el-GR" sz="2400" b="1" i="1" dirty="0" err="1">
                <a:solidFill>
                  <a:srgbClr val="FFFF00"/>
                </a:solidFill>
                <a:latin typeface="Garamond" pitchFamily="18" charset="0"/>
              </a:rPr>
              <a:t>Found</a:t>
            </a:r>
            <a:r>
              <a:rPr lang="el-GR" sz="2400" b="1" i="1" dirty="0">
                <a:solidFill>
                  <a:srgbClr val="FFFF00"/>
                </a:solidFill>
                <a:latin typeface="Garamond" pitchFamily="18" charset="0"/>
              </a:rPr>
              <a:t> </a:t>
            </a:r>
            <a:r>
              <a:rPr lang="el-GR" sz="2400" b="1" i="1" dirty="0" err="1">
                <a:solidFill>
                  <a:srgbClr val="FFFF00"/>
                </a:solidFill>
                <a:latin typeface="Garamond" pitchFamily="18" charset="0"/>
              </a:rPr>
              <a:t>by</a:t>
            </a:r>
            <a:r>
              <a:rPr lang="el-GR" sz="2400" b="1" i="1" dirty="0">
                <a:solidFill>
                  <a:srgbClr val="FFFF00"/>
                </a:solidFill>
                <a:latin typeface="Garamond" pitchFamily="18" charset="0"/>
              </a:rPr>
              <a:t> </a:t>
            </a:r>
            <a:r>
              <a:rPr lang="el-GR" sz="2400" b="1" i="1" dirty="0" err="1">
                <a:solidFill>
                  <a:srgbClr val="FFFF00"/>
                </a:solidFill>
                <a:latin typeface="Garamond" pitchFamily="18" charset="0"/>
              </a:rPr>
              <a:t>the</a:t>
            </a:r>
            <a:r>
              <a:rPr lang="el-GR" sz="2400" b="1" i="1" dirty="0">
                <a:solidFill>
                  <a:srgbClr val="FFFF00"/>
                </a:solidFill>
                <a:latin typeface="Garamond" pitchFamily="18" charset="0"/>
              </a:rPr>
              <a:t> </a:t>
            </a:r>
            <a:r>
              <a:rPr lang="el-GR" sz="2400" b="1" i="1" dirty="0" err="1">
                <a:solidFill>
                  <a:srgbClr val="FFFF00"/>
                </a:solidFill>
                <a:latin typeface="Garamond" pitchFamily="18" charset="0"/>
              </a:rPr>
              <a:t>Artists</a:t>
            </a:r>
            <a:r>
              <a:rPr lang="el-GR" sz="2400" b="1" dirty="0">
                <a:solidFill>
                  <a:schemeClr val="bg2"/>
                </a:solidFill>
                <a:latin typeface="Garamond" pitchFamily="18" charset="0"/>
              </a:rPr>
              <a:t>,  στην </a:t>
            </a:r>
            <a:r>
              <a:rPr lang="en-US" sz="2400" b="1" dirty="0">
                <a:solidFill>
                  <a:schemeClr val="bg2"/>
                </a:solidFill>
                <a:latin typeface="Garamond" pitchFamily="18" charset="0"/>
              </a:rPr>
              <a:t>Art Gallery of New South Wales</a:t>
            </a:r>
            <a:r>
              <a:rPr lang="el-GR" sz="2400" b="1" dirty="0">
                <a:solidFill>
                  <a:schemeClr val="bg2"/>
                </a:solidFill>
                <a:latin typeface="Garamond" pitchFamily="18" charset="0"/>
              </a:rPr>
              <a:t> στο </a:t>
            </a:r>
            <a:r>
              <a:rPr lang="el-GR" sz="2400" b="1" dirty="0" err="1">
                <a:solidFill>
                  <a:schemeClr val="bg2"/>
                </a:solidFill>
                <a:latin typeface="Garamond" pitchFamily="18" charset="0"/>
              </a:rPr>
              <a:t>Sydney</a:t>
            </a:r>
            <a:r>
              <a:rPr lang="el-GR" sz="2400" b="1" dirty="0">
                <a:solidFill>
                  <a:schemeClr val="bg2"/>
                </a:solidFill>
                <a:latin typeface="Garamond" pitchFamily="18" charset="0"/>
              </a:rPr>
              <a:t>, με πρωταγωνιστή και πάλι έναν </a:t>
            </a:r>
            <a:r>
              <a:rPr lang="el-GR" sz="2400" b="1" dirty="0">
                <a:solidFill>
                  <a:srgbClr val="FFC000"/>
                </a:solidFill>
                <a:latin typeface="Garamond" pitchFamily="18" charset="0"/>
              </a:rPr>
              <a:t>πύθωνα</a:t>
            </a:r>
            <a:r>
              <a:rPr lang="el-GR" sz="2400" b="1" dirty="0">
                <a:solidFill>
                  <a:schemeClr val="bg2"/>
                </a:solidFill>
                <a:latin typeface="Garamond" pitchFamily="18" charset="0"/>
              </a:rPr>
              <a:t>, έναν </a:t>
            </a:r>
            <a:r>
              <a:rPr lang="el-GR" sz="2400" b="1" dirty="0" err="1">
                <a:solidFill>
                  <a:schemeClr val="bg2"/>
                </a:solidFill>
                <a:latin typeface="Garamond" pitchFamily="18" charset="0"/>
              </a:rPr>
              <a:t>ταπιτοπύθωνα</a:t>
            </a:r>
            <a:r>
              <a:rPr lang="el-GR" sz="2400" b="1" dirty="0">
                <a:solidFill>
                  <a:schemeClr val="bg2"/>
                </a:solidFill>
                <a:latin typeface="Garamond" pitchFamily="18" charset="0"/>
              </a:rPr>
              <a:t> της Αυστραλίας (</a:t>
            </a:r>
            <a:r>
              <a:rPr lang="en-US" sz="2400" b="1" dirty="0">
                <a:solidFill>
                  <a:schemeClr val="bg2"/>
                </a:solidFill>
                <a:latin typeface="Garamond" pitchFamily="18" charset="0"/>
              </a:rPr>
              <a:t>diamond python</a:t>
            </a:r>
            <a:r>
              <a:rPr lang="el-GR" sz="2400" b="1" dirty="0">
                <a:solidFill>
                  <a:schemeClr val="bg2"/>
                </a:solidFill>
                <a:latin typeface="Garamond" pitchFamily="18" charset="0"/>
              </a:rPr>
              <a:t>) ονόματι </a:t>
            </a:r>
            <a:r>
              <a:rPr lang="en-US" sz="2400" b="1" dirty="0">
                <a:solidFill>
                  <a:schemeClr val="bg2"/>
                </a:solidFill>
                <a:latin typeface="Garamond" pitchFamily="18" charset="0"/>
              </a:rPr>
              <a:t>Zen</a:t>
            </a:r>
            <a:r>
              <a:rPr lang="el-GR" sz="2400" b="1" dirty="0">
                <a:solidFill>
                  <a:schemeClr val="bg2"/>
                </a:solidFill>
                <a:latin typeface="Garamond" pitchFamily="18" charset="0"/>
              </a:rPr>
              <a:t>. Επί οκτώ ώρες οι δύο </a:t>
            </a:r>
            <a:r>
              <a:rPr lang="en-US" sz="2400" b="1" dirty="0">
                <a:solidFill>
                  <a:schemeClr val="bg2"/>
                </a:solidFill>
                <a:latin typeface="Garamond" pitchFamily="18" charset="0"/>
              </a:rPr>
              <a:t>performers</a:t>
            </a:r>
            <a:r>
              <a:rPr lang="el-GR" sz="2400" b="1" dirty="0">
                <a:solidFill>
                  <a:schemeClr val="bg2"/>
                </a:solidFill>
                <a:latin typeface="Garamond" pitchFamily="18" charset="0"/>
              </a:rPr>
              <a:t> κάθονταν ακούνητοι και αμίλητοι σε ένα τραπέζι πάνω στο </a:t>
            </a:r>
            <a:r>
              <a:rPr lang="en-US" sz="2400" b="1" dirty="0">
                <a:solidFill>
                  <a:schemeClr val="bg2"/>
                </a:solidFill>
                <a:latin typeface="Garamond" pitchFamily="18" charset="0"/>
              </a:rPr>
              <a:t>o</a:t>
            </a:r>
            <a:r>
              <a:rPr lang="el-GR" sz="2400" b="1" dirty="0">
                <a:solidFill>
                  <a:schemeClr val="bg2"/>
                </a:solidFill>
                <a:latin typeface="Garamond" pitchFamily="18" charset="0"/>
              </a:rPr>
              <a:t>ποίο βρίσκονταν ο </a:t>
            </a:r>
            <a:r>
              <a:rPr lang="en-US" sz="2400" b="1" dirty="0">
                <a:solidFill>
                  <a:schemeClr val="bg2"/>
                </a:solidFill>
                <a:latin typeface="Garamond" pitchFamily="18" charset="0"/>
              </a:rPr>
              <a:t>Zen</a:t>
            </a:r>
            <a:r>
              <a:rPr lang="el-GR" sz="2400" b="1" dirty="0">
                <a:solidFill>
                  <a:schemeClr val="bg2"/>
                </a:solidFill>
                <a:latin typeface="Garamond" pitchFamily="18" charset="0"/>
              </a:rPr>
              <a:t> και ένα </a:t>
            </a:r>
            <a:r>
              <a:rPr lang="en-US" sz="2400" b="1" dirty="0">
                <a:solidFill>
                  <a:schemeClr val="bg2"/>
                </a:solidFill>
                <a:latin typeface="Garamond" pitchFamily="18" charset="0"/>
              </a:rPr>
              <a:t>boomerang</a:t>
            </a:r>
            <a:r>
              <a:rPr lang="el-GR" sz="2400" b="1" dirty="0">
                <a:solidFill>
                  <a:schemeClr val="bg2"/>
                </a:solidFill>
                <a:latin typeface="Garamond" pitchFamily="18" charset="0"/>
              </a:rPr>
              <a:t>, εργαλείο και σύμβολο των Αβοριγίνων της Αυστραλίας.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endParaRPr lang="el-GR" sz="2400" b="1" dirty="0">
              <a:solidFill>
                <a:schemeClr val="bg2"/>
              </a:solidFill>
              <a:latin typeface="Garamond" pitchFamily="18"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2"/>
                </a:solidFill>
                <a:latin typeface="Garamond" pitchFamily="18" charset="0"/>
              </a:rPr>
            </a:br>
            <a:br>
              <a:rPr lang="en-US"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Η </a:t>
            </a:r>
            <a:r>
              <a:rPr lang="en-US" sz="2400" b="1" dirty="0">
                <a:solidFill>
                  <a:schemeClr val="bg2"/>
                </a:solidFill>
                <a:latin typeface="Garamond" pitchFamily="18" charset="0"/>
              </a:rPr>
              <a:t>performance </a:t>
            </a:r>
            <a:r>
              <a:rPr lang="en-US" sz="2400" b="1" i="1" dirty="0">
                <a:solidFill>
                  <a:srgbClr val="FFFF00"/>
                </a:solidFill>
                <a:latin typeface="Garamond" pitchFamily="18" charset="0"/>
              </a:rPr>
              <a:t>Dragon Heads</a:t>
            </a:r>
            <a:r>
              <a:rPr lang="el-GR" sz="2400" b="1" dirty="0">
                <a:solidFill>
                  <a:srgbClr val="FFFF00"/>
                </a:solidFill>
                <a:latin typeface="Garamond" pitchFamily="18" charset="0"/>
              </a:rPr>
              <a:t> </a:t>
            </a:r>
            <a:r>
              <a:rPr lang="el-GR" sz="2400" b="1" dirty="0">
                <a:solidFill>
                  <a:schemeClr val="bg2"/>
                </a:solidFill>
                <a:latin typeface="Garamond" pitchFamily="18" charset="0"/>
              </a:rPr>
              <a:t>(1990-1994) πραγματοποιήθηκε σε διαφορετικούς χώρους, σε διάρκεια τεσσάρων περίπου ετών, με μικρές μόνο παραλλαγές. Η </a:t>
            </a:r>
            <a:r>
              <a:rPr lang="el-GR" sz="2400" b="1" dirty="0" err="1">
                <a:solidFill>
                  <a:schemeClr val="bg2"/>
                </a:solidFill>
                <a:latin typeface="Garamond" pitchFamily="18" charset="0"/>
              </a:rPr>
              <a:t>σέρβα</a:t>
            </a:r>
            <a:r>
              <a:rPr lang="el-GR" sz="2400" b="1" dirty="0">
                <a:solidFill>
                  <a:schemeClr val="bg2"/>
                </a:solidFill>
                <a:latin typeface="Garamond" pitchFamily="18" charset="0"/>
              </a:rPr>
              <a:t> εικαστική </a:t>
            </a:r>
            <a:r>
              <a:rPr lang="el-GR" sz="2400" b="1" dirty="0" err="1">
                <a:solidFill>
                  <a:schemeClr val="bg2"/>
                </a:solidFill>
                <a:latin typeface="Garamond" pitchFamily="18" charset="0"/>
              </a:rPr>
              <a:t>καλλιτέχνις</a:t>
            </a:r>
            <a:r>
              <a:rPr lang="el-GR" sz="2400" b="1" dirty="0">
                <a:solidFill>
                  <a:schemeClr val="bg2"/>
                </a:solidFill>
                <a:latin typeface="Garamond" pitchFamily="18" charset="0"/>
              </a:rPr>
              <a:t> διαμορφώνει ένα πεδίο άκρας επικινδυνότητας, ριζικής τρωτότητας του ανθρώπινου σώματος έναντι ενός </a:t>
            </a:r>
            <a:r>
              <a:rPr lang="el-GR" sz="2400" b="1" dirty="0">
                <a:solidFill>
                  <a:srgbClr val="FFC000"/>
                </a:solidFill>
                <a:latin typeface="Garamond" pitchFamily="18" charset="0"/>
              </a:rPr>
              <a:t>προπατορικού εχθρού</a:t>
            </a:r>
            <a:r>
              <a:rPr lang="el-GR" sz="2400" b="1" dirty="0">
                <a:solidFill>
                  <a:schemeClr val="bg2"/>
                </a:solidFill>
                <a:latin typeface="Garamond" pitchFamily="18" charset="0"/>
              </a:rPr>
              <a:t>, αλλά και βαθιάς εμπιστοσύνης απέναντί του. Ένας βόας συσφιγκτήρας και τέσσερις πύθωνες, μήκους τριών έως τεσσερισήμισι μέτρων και νηστικοί για δύο εβδομάδες πριν από την παράσταση, αφήνονται ελεύθεροι να κουλουριαστούν γύρω από το σώμα της.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Το γυναικείο σώμα περιβάλλεται από παγοκολόνες, οι οποίες διαμορφώνουν την κατάλληλη θερμοκρασία για τα ερπετά, έτσι ώστε η μόνη πηγή θερμότητας να εντοπίζεται στο σώμα της </a:t>
            </a:r>
            <a:r>
              <a:rPr lang="en-US" sz="2400" b="1" dirty="0">
                <a:solidFill>
                  <a:schemeClr val="bg2"/>
                </a:solidFill>
                <a:latin typeface="Garamond" pitchFamily="18" charset="0"/>
              </a:rPr>
              <a:t>performer</a:t>
            </a:r>
            <a:r>
              <a:rPr lang="el-GR" sz="2400" b="1" dirty="0">
                <a:solidFill>
                  <a:schemeClr val="bg2"/>
                </a:solidFill>
                <a:latin typeface="Garamond" pitchFamily="18" charset="0"/>
              </a:rPr>
              <a:t> και να τα αποτρέπει από το να εξέλθουν της σκηνής και να κατευθυνθούν προς τους θεατές. </a:t>
            </a:r>
            <a:br>
              <a:rPr lang="el-GR" sz="2400" b="1" dirty="0">
                <a:solidFill>
                  <a:schemeClr val="bg2"/>
                </a:solidFill>
                <a:latin typeface="Garamond" pitchFamily="18" charset="0"/>
              </a:rPr>
            </a:b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endParaRPr lang="el-GR" sz="2400" b="1" dirty="0">
              <a:solidFill>
                <a:schemeClr val="bg2"/>
              </a:solidFill>
              <a:latin typeface="Garamond"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35842" name="Picture 2" descr="Dragon Head No.2"/>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8" name="TextBox 7"/>
          <p:cNvSpPr txBox="1"/>
          <p:nvPr/>
        </p:nvSpPr>
        <p:spPr>
          <a:xfrm>
            <a:off x="0" y="-76200"/>
            <a:ext cx="9089796" cy="7171194"/>
          </a:xfrm>
          <a:prstGeom prst="rect">
            <a:avLst/>
          </a:prstGeom>
          <a:noFill/>
        </p:spPr>
        <p:txBody>
          <a:bodyPr wrap="none" rtlCol="0">
            <a:spAutoFit/>
          </a:bodyPr>
          <a:lstStyle/>
          <a:p>
            <a:r>
              <a:rPr lang="el-GR" sz="2000" b="1" dirty="0">
                <a:solidFill>
                  <a:srgbClr val="FFF9CD"/>
                </a:solidFill>
                <a:latin typeface="Garamond" pitchFamily="18" charset="0"/>
              </a:rPr>
              <a:t>Στόχος της </a:t>
            </a:r>
            <a:r>
              <a:rPr lang="en-US" sz="2000" b="1" dirty="0" err="1">
                <a:solidFill>
                  <a:srgbClr val="FFF9CD"/>
                </a:solidFill>
                <a:latin typeface="Garamond" pitchFamily="18" charset="0"/>
              </a:rPr>
              <a:t>Abramovi</a:t>
            </a:r>
            <a:r>
              <a:rPr lang="el-GR" sz="2000" b="1" dirty="0">
                <a:solidFill>
                  <a:srgbClr val="FFF9CD"/>
                </a:solidFill>
                <a:latin typeface="Garamond" pitchFamily="18" charset="0"/>
              </a:rPr>
              <a:t>ć ήταν να δημιουργήσει </a:t>
            </a:r>
            <a:r>
              <a:rPr lang="el-GR" sz="2000" b="1" dirty="0">
                <a:solidFill>
                  <a:srgbClr val="FFC000"/>
                </a:solidFill>
                <a:latin typeface="Garamond" pitchFamily="18" charset="0"/>
              </a:rPr>
              <a:t>«ενεργειακά μονοπάτια» </a:t>
            </a:r>
            <a:r>
              <a:rPr lang="el-GR" sz="2000" b="1" dirty="0">
                <a:solidFill>
                  <a:srgbClr val="FFF9CD"/>
                </a:solidFill>
                <a:latin typeface="Garamond" pitchFamily="18" charset="0"/>
              </a:rPr>
              <a:t>πάνω στο σώμα </a:t>
            </a:r>
          </a:p>
          <a:p>
            <a:r>
              <a:rPr lang="el-GR" sz="2000" b="1" dirty="0">
                <a:solidFill>
                  <a:srgbClr val="FFF9CD"/>
                </a:solidFill>
                <a:latin typeface="Garamond" pitchFamily="18" charset="0"/>
              </a:rPr>
              <a:t>της, τα οποία θα καθοδηγούσαν τρόπον τινά τις κινήσεις των ερπετών. Η άποψη ότι τα </a:t>
            </a:r>
          </a:p>
          <a:p>
            <a:r>
              <a:rPr lang="el-GR" sz="2000" b="1" dirty="0">
                <a:solidFill>
                  <a:srgbClr val="FFF9CD"/>
                </a:solidFill>
                <a:latin typeface="Garamond" pitchFamily="18" charset="0"/>
              </a:rPr>
              <a:t>φίδια ελκύονται από την ενέργεια </a:t>
            </a:r>
          </a:p>
          <a:p>
            <a:r>
              <a:rPr lang="el-GR" sz="2000" b="1" dirty="0">
                <a:solidFill>
                  <a:srgbClr val="FFF9CD"/>
                </a:solidFill>
                <a:latin typeface="Garamond" pitchFamily="18" charset="0"/>
              </a:rPr>
              <a:t>του πλανήτη, οπουδήποτε και </a:t>
            </a:r>
          </a:p>
          <a:p>
            <a:r>
              <a:rPr lang="el-GR" sz="2000" b="1" dirty="0">
                <a:solidFill>
                  <a:srgbClr val="FFF9CD"/>
                </a:solidFill>
                <a:latin typeface="Garamond" pitchFamily="18" charset="0"/>
              </a:rPr>
              <a:t>αν τοποθετηθούν και η αίσθηση </a:t>
            </a:r>
          </a:p>
          <a:p>
            <a:r>
              <a:rPr lang="el-GR" sz="2000" b="1" dirty="0">
                <a:solidFill>
                  <a:srgbClr val="FFF9CD"/>
                </a:solidFill>
                <a:latin typeface="Garamond" pitchFamily="18" charset="0"/>
              </a:rPr>
              <a:t>ότι το μεγάλο Σινικό Τείχος </a:t>
            </a:r>
          </a:p>
          <a:p>
            <a:r>
              <a:rPr lang="el-GR" sz="2000" b="1" dirty="0">
                <a:solidFill>
                  <a:srgbClr val="FFF9CD"/>
                </a:solidFill>
                <a:latin typeface="Garamond" pitchFamily="18" charset="0"/>
              </a:rPr>
              <a:t>(το οποίο η </a:t>
            </a:r>
            <a:r>
              <a:rPr lang="el-GR" sz="2000" b="1" dirty="0" err="1">
                <a:solidFill>
                  <a:srgbClr val="FFF9CD"/>
                </a:solidFill>
                <a:latin typeface="Garamond" pitchFamily="18" charset="0"/>
              </a:rPr>
              <a:t>καλλιτέχνις</a:t>
            </a:r>
            <a:r>
              <a:rPr lang="el-GR" sz="2000" b="1" dirty="0">
                <a:solidFill>
                  <a:srgbClr val="FFF9CD"/>
                </a:solidFill>
                <a:latin typeface="Garamond" pitchFamily="18" charset="0"/>
              </a:rPr>
              <a:t> διέσχισε </a:t>
            </a:r>
          </a:p>
          <a:p>
            <a:r>
              <a:rPr lang="el-GR" sz="2000" b="1" dirty="0">
                <a:solidFill>
                  <a:srgbClr val="FFF9CD"/>
                </a:solidFill>
                <a:latin typeface="Garamond" pitchFamily="18" charset="0"/>
              </a:rPr>
              <a:t>από τη μία άκρη ως το κέντρο του </a:t>
            </a:r>
          </a:p>
          <a:p>
            <a:r>
              <a:rPr lang="el-GR" sz="2000" b="1" dirty="0">
                <a:solidFill>
                  <a:srgbClr val="FFF9CD"/>
                </a:solidFill>
                <a:latin typeface="Garamond" pitchFamily="18" charset="0"/>
              </a:rPr>
              <a:t>για να συναντηθεί εκεί για τελευταία </a:t>
            </a:r>
          </a:p>
          <a:p>
            <a:r>
              <a:rPr lang="el-GR" sz="2000" b="1" dirty="0">
                <a:solidFill>
                  <a:srgbClr val="FFF9CD"/>
                </a:solidFill>
                <a:latin typeface="Garamond" pitchFamily="18" charset="0"/>
              </a:rPr>
              <a:t>φορά με τον έως τότε σύντροφό </a:t>
            </a:r>
          </a:p>
          <a:p>
            <a:r>
              <a:rPr lang="el-GR" sz="2000" b="1" dirty="0">
                <a:solidFill>
                  <a:srgbClr val="FFF9CD"/>
                </a:solidFill>
                <a:latin typeface="Garamond" pitchFamily="18" charset="0"/>
              </a:rPr>
              <a:t>της </a:t>
            </a:r>
            <a:r>
              <a:rPr lang="en-US" sz="2000" b="1" dirty="0" err="1">
                <a:solidFill>
                  <a:srgbClr val="FFF9CD"/>
                </a:solidFill>
                <a:latin typeface="Garamond" pitchFamily="18" charset="0"/>
              </a:rPr>
              <a:t>Ulay</a:t>
            </a:r>
            <a:r>
              <a:rPr lang="el-GR" sz="2000" b="1" dirty="0">
                <a:solidFill>
                  <a:srgbClr val="FFF9CD"/>
                </a:solidFill>
                <a:latin typeface="Garamond" pitchFamily="18" charset="0"/>
              </a:rPr>
              <a:t>) έμοιαζε από ψηλά σαν </a:t>
            </a:r>
          </a:p>
          <a:p>
            <a:r>
              <a:rPr lang="el-GR" sz="2000" b="1" dirty="0">
                <a:solidFill>
                  <a:srgbClr val="FFF9CD"/>
                </a:solidFill>
                <a:latin typeface="Garamond" pitchFamily="18" charset="0"/>
              </a:rPr>
              <a:t>ένας τεράστιος δράκος, ήταν </a:t>
            </a:r>
          </a:p>
          <a:p>
            <a:r>
              <a:rPr lang="el-GR" sz="2000" b="1" dirty="0">
                <a:solidFill>
                  <a:srgbClr val="FFF9CD"/>
                </a:solidFill>
                <a:latin typeface="Garamond" pitchFamily="18" charset="0"/>
              </a:rPr>
              <a:t>οι αφορμές για τη σύλληψη </a:t>
            </a:r>
          </a:p>
          <a:p>
            <a:r>
              <a:rPr lang="el-GR" sz="2000" b="1" dirty="0">
                <a:solidFill>
                  <a:srgbClr val="FFF9CD"/>
                </a:solidFill>
                <a:latin typeface="Garamond" pitchFamily="18" charset="0"/>
              </a:rPr>
              <a:t>αυτής της </a:t>
            </a:r>
            <a:r>
              <a:rPr lang="en-US" sz="2000" b="1" dirty="0">
                <a:solidFill>
                  <a:srgbClr val="FFF9CD"/>
                </a:solidFill>
                <a:latin typeface="Garamond" pitchFamily="18" charset="0"/>
              </a:rPr>
              <a:t>performance</a:t>
            </a:r>
            <a:r>
              <a:rPr lang="el-GR" sz="2000" b="1" dirty="0">
                <a:solidFill>
                  <a:srgbClr val="FFF9CD"/>
                </a:solidFill>
                <a:latin typeface="Garamond" pitchFamily="18" charset="0"/>
              </a:rPr>
              <a:t>-</a:t>
            </a:r>
          </a:p>
          <a:p>
            <a:r>
              <a:rPr lang="el-GR" sz="2000" b="1" dirty="0">
                <a:solidFill>
                  <a:srgbClr val="FFF9CD"/>
                </a:solidFill>
                <a:latin typeface="Garamond" pitchFamily="18" charset="0"/>
              </a:rPr>
              <a:t>πειράματος, κατά την οποία το </a:t>
            </a:r>
          </a:p>
          <a:p>
            <a:r>
              <a:rPr lang="el-GR" sz="2000" b="1" dirty="0">
                <a:solidFill>
                  <a:srgbClr val="FFC000"/>
                </a:solidFill>
                <a:latin typeface="Garamond" pitchFamily="18" charset="0"/>
              </a:rPr>
              <a:t>γυναικείο σώμα αποτελεί </a:t>
            </a:r>
          </a:p>
          <a:p>
            <a:r>
              <a:rPr lang="el-GR" sz="2000" b="1" dirty="0">
                <a:solidFill>
                  <a:srgbClr val="FFC000"/>
                </a:solidFill>
                <a:latin typeface="Garamond" pitchFamily="18" charset="0"/>
              </a:rPr>
              <a:t>τη συμπυκνωμένη </a:t>
            </a:r>
          </a:p>
          <a:p>
            <a:r>
              <a:rPr lang="el-GR" sz="2000" b="1" dirty="0">
                <a:solidFill>
                  <a:srgbClr val="FFC000"/>
                </a:solidFill>
                <a:latin typeface="Garamond" pitchFamily="18" charset="0"/>
              </a:rPr>
              <a:t>εκδοχή του πλανήτη</a:t>
            </a:r>
            <a:r>
              <a:rPr lang="el-GR" sz="2000" b="1" dirty="0">
                <a:solidFill>
                  <a:srgbClr val="FFF9CD"/>
                </a:solidFill>
                <a:latin typeface="Garamond" pitchFamily="18" charset="0"/>
              </a:rPr>
              <a:t>, </a:t>
            </a:r>
          </a:p>
          <a:p>
            <a:r>
              <a:rPr lang="el-GR" sz="2000" b="1" dirty="0">
                <a:solidFill>
                  <a:srgbClr val="FFF9CD"/>
                </a:solidFill>
                <a:latin typeface="Garamond" pitchFamily="18" charset="0"/>
              </a:rPr>
              <a:t>ένα είδος </a:t>
            </a:r>
            <a:r>
              <a:rPr lang="el-GR" sz="2000" b="1" dirty="0">
                <a:solidFill>
                  <a:srgbClr val="FFC000"/>
                </a:solidFill>
                <a:latin typeface="Garamond" pitchFamily="18" charset="0"/>
              </a:rPr>
              <a:t>μικρόκοσμου</a:t>
            </a:r>
            <a:r>
              <a:rPr lang="el-GR" sz="2000" b="1" dirty="0">
                <a:solidFill>
                  <a:srgbClr val="FFF9CD"/>
                </a:solidFill>
                <a:latin typeface="Garamond" pitchFamily="18" charset="0"/>
              </a:rPr>
              <a:t> </a:t>
            </a:r>
          </a:p>
          <a:p>
            <a:r>
              <a:rPr lang="el-GR" sz="2000" b="1" dirty="0">
                <a:solidFill>
                  <a:srgbClr val="FFF9CD"/>
                </a:solidFill>
                <a:latin typeface="Garamond" pitchFamily="18" charset="0"/>
              </a:rPr>
              <a:t>με τα θερμά και τα </a:t>
            </a:r>
          </a:p>
          <a:p>
            <a:r>
              <a:rPr lang="el-GR" sz="2000" b="1" dirty="0">
                <a:solidFill>
                  <a:srgbClr val="FFF9CD"/>
                </a:solidFill>
                <a:latin typeface="Garamond" pitchFamily="18" charset="0"/>
              </a:rPr>
              <a:t>λιγότερο θερμά σημεία </a:t>
            </a:r>
          </a:p>
          <a:p>
            <a:r>
              <a:rPr lang="el-GR" sz="2000" b="1" dirty="0">
                <a:solidFill>
                  <a:srgbClr val="FFF9CD"/>
                </a:solidFill>
                <a:latin typeface="Garamond" pitchFamily="18" charset="0"/>
              </a:rPr>
              <a:t>του, ανάμεσα στα οποία                                            κινούνται ο βόας και οι πύθωνες. </a:t>
            </a:r>
          </a:p>
          <a:p>
            <a:endParaRPr lang="el-GR" sz="2000" b="1" dirty="0">
              <a:solidFill>
                <a:srgbClr val="FFF9CD"/>
              </a:solidFill>
              <a:latin typeface="Garamond" pitchFamily="18" charset="0"/>
            </a:endParaRPr>
          </a:p>
        </p:txBody>
      </p:sp>
    </p:spTree>
  </p:cSld>
  <p:clrMapOvr>
    <a:masterClrMapping/>
  </p:clrMapOvr>
  <p:transition>
    <p:wedg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2"/>
                </a:solidFill>
                <a:latin typeface="Garamond" pitchFamily="18" charset="0"/>
              </a:rPr>
            </a:br>
            <a:br>
              <a:rPr lang="en-US" sz="2400" b="1" dirty="0">
                <a:solidFill>
                  <a:schemeClr val="bg2"/>
                </a:solidFill>
                <a:latin typeface="Garamond" pitchFamily="18" charset="0"/>
              </a:rPr>
            </a:b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Στην παράσταση αυτή υπάρχει μια συμπύκνωση όλου του έργου της καλλιτέχνιδος, το οποίο εκτυλίσσεται μεταξύ ακραίων πράξεων υψηλής επικινδυνότητας και επίμονων αναζητήσεων μιας </a:t>
            </a:r>
            <a:r>
              <a:rPr lang="el-GR" sz="2400" b="1" dirty="0">
                <a:solidFill>
                  <a:srgbClr val="FFC000"/>
                </a:solidFill>
                <a:latin typeface="Garamond" pitchFamily="18" charset="0"/>
              </a:rPr>
              <a:t>συναισθηματικής και πνευματικής μεταμόρφωσης</a:t>
            </a:r>
            <a:r>
              <a:rPr lang="el-GR" sz="2400" b="1" dirty="0">
                <a:solidFill>
                  <a:schemeClr val="bg2"/>
                </a:solidFill>
                <a:latin typeface="Garamond" pitchFamily="18" charset="0"/>
              </a:rPr>
              <a:t>. Το </a:t>
            </a:r>
            <a:r>
              <a:rPr lang="el-GR" sz="2400" b="1" dirty="0">
                <a:solidFill>
                  <a:srgbClr val="FFC000"/>
                </a:solidFill>
                <a:latin typeface="Garamond" pitchFamily="18" charset="0"/>
              </a:rPr>
              <a:t>σώμα</a:t>
            </a:r>
            <a:r>
              <a:rPr lang="el-GR" sz="2400" b="1" dirty="0">
                <a:solidFill>
                  <a:schemeClr val="bg2"/>
                </a:solidFill>
                <a:latin typeface="Garamond" pitchFamily="18" charset="0"/>
              </a:rPr>
              <a:t> μετατρέπεται σε κυρίαρχο φορέα του </a:t>
            </a:r>
            <a:r>
              <a:rPr lang="el-GR" sz="2400" b="1" dirty="0" err="1">
                <a:solidFill>
                  <a:schemeClr val="bg2"/>
                </a:solidFill>
                <a:latin typeface="Garamond" pitchFamily="18" charset="0"/>
              </a:rPr>
              <a:t>παραστασιακού</a:t>
            </a:r>
            <a:r>
              <a:rPr lang="el-GR" sz="2400" b="1" dirty="0">
                <a:solidFill>
                  <a:schemeClr val="bg2"/>
                </a:solidFill>
                <a:latin typeface="Garamond" pitchFamily="18" charset="0"/>
              </a:rPr>
              <a:t> γεγονότος, καθώς γίνεται «η επιφάνεια όπου εγγράφεται όλη η παράσταση, παράσταση απόλυτα μοναδική […[ που επιδεικνύει τον εφήμερο χαρακτήρα της». Όπως συμβαίνει συχνά στις παραστάσεις της, έτσι και εδώ, τα όρια του φόβου, του πόνου, της εξάντλησης και του κινδύνου, τα </a:t>
            </a:r>
            <a:r>
              <a:rPr lang="el-GR" sz="2400" b="1" dirty="0">
                <a:solidFill>
                  <a:srgbClr val="FFC000"/>
                </a:solidFill>
                <a:latin typeface="Garamond" pitchFamily="18" charset="0"/>
              </a:rPr>
              <a:t>όρια</a:t>
            </a:r>
            <a:r>
              <a:rPr lang="el-GR" sz="2400" b="1" dirty="0">
                <a:solidFill>
                  <a:schemeClr val="bg2"/>
                </a:solidFill>
                <a:latin typeface="Garamond" pitchFamily="18" charset="0"/>
              </a:rPr>
              <a:t> δηλαδή μετά τα οποία μπορεί να αναδυθεί </a:t>
            </a:r>
            <a:r>
              <a:rPr lang="el-GR" sz="2400" b="1" dirty="0">
                <a:solidFill>
                  <a:srgbClr val="FFC000"/>
                </a:solidFill>
                <a:latin typeface="Garamond" pitchFamily="18" charset="0"/>
              </a:rPr>
              <a:t>η δυνατότητα του αδυνάτου </a:t>
            </a:r>
            <a:r>
              <a:rPr lang="el-GR" sz="2400" b="1" dirty="0">
                <a:solidFill>
                  <a:schemeClr val="bg2"/>
                </a:solidFill>
                <a:latin typeface="Garamond" pitchFamily="18" charset="0"/>
              </a:rPr>
              <a:t>και η </a:t>
            </a:r>
            <a:r>
              <a:rPr lang="el-GR" sz="2400" b="1" dirty="0" err="1">
                <a:solidFill>
                  <a:schemeClr val="bg2"/>
                </a:solidFill>
                <a:latin typeface="Garamond" pitchFamily="18" charset="0"/>
              </a:rPr>
              <a:t>κλασματικότητα</a:t>
            </a:r>
            <a:r>
              <a:rPr lang="el-GR" sz="2400" b="1" dirty="0">
                <a:solidFill>
                  <a:schemeClr val="bg2"/>
                </a:solidFill>
                <a:latin typeface="Garamond" pitchFamily="18" charset="0"/>
              </a:rPr>
              <a:t> του συμβάντος, αποτελούν ανοικτές προκλήσεις υπέρβασης του δεδομένου, του προγραμματισμένου και του προβλέψιμου.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Οι γραμμές θερμότητας και ενέργειας, όπως και οι παγοκολόνες, αποτελούν τα μόνα οιονεί σταθερά σημεία αναφοράς που επιτρέπουν μια «κανονική» συμπεριφορά των πυθώνων. </a:t>
            </a:r>
            <a:br>
              <a:rPr lang="el-GR" sz="2400" b="1" dirty="0">
                <a:solidFill>
                  <a:schemeClr val="bg2"/>
                </a:solidFill>
                <a:latin typeface="Garamond" pitchFamily="18" charset="0"/>
              </a:rPr>
            </a:b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endParaRPr lang="el-GR" sz="2400" b="1" dirty="0">
              <a:solidFill>
                <a:schemeClr val="bg2"/>
              </a:solidFill>
              <a:latin typeface="Garamond"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2"/>
                </a:solidFill>
                <a:latin typeface="Garamond" pitchFamily="18" charset="0"/>
              </a:rPr>
            </a:br>
            <a:br>
              <a:rPr lang="en-US"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endParaRPr lang="el-GR" sz="2400" b="1" dirty="0">
              <a:solidFill>
                <a:schemeClr val="bg2"/>
              </a:solidFill>
              <a:latin typeface="Garamond" pitchFamily="18" charset="0"/>
            </a:endParaRPr>
          </a:p>
        </p:txBody>
      </p:sp>
      <p:pic>
        <p:nvPicPr>
          <p:cNvPr id="3" name="Picture 2" descr="Dragon Head No.1"/>
          <p:cNvPicPr>
            <a:picLocks noChangeAspect="1" noChangeArrowheads="1"/>
          </p:cNvPicPr>
          <p:nvPr/>
        </p:nvPicPr>
        <p:blipFill>
          <a:blip r:embed="rId2" cstate="print"/>
          <a:srcRect/>
          <a:stretch>
            <a:fillRect/>
          </a:stretch>
        </p:blipFill>
        <p:spPr bwMode="auto">
          <a:xfrm>
            <a:off x="0" y="-1"/>
            <a:ext cx="3352801" cy="3581401"/>
          </a:xfrm>
          <a:prstGeom prst="rect">
            <a:avLst/>
          </a:prstGeom>
          <a:noFill/>
        </p:spPr>
      </p:pic>
      <p:sp>
        <p:nvSpPr>
          <p:cNvPr id="4" name="TextBox 3"/>
          <p:cNvSpPr txBox="1"/>
          <p:nvPr/>
        </p:nvSpPr>
        <p:spPr>
          <a:xfrm>
            <a:off x="0" y="-76200"/>
            <a:ext cx="9385903" cy="7017306"/>
          </a:xfrm>
          <a:prstGeom prst="rect">
            <a:avLst/>
          </a:prstGeom>
          <a:noFill/>
        </p:spPr>
        <p:txBody>
          <a:bodyPr wrap="none" rtlCol="0">
            <a:spAutoFit/>
          </a:bodyPr>
          <a:lstStyle/>
          <a:p>
            <a:pPr>
              <a:lnSpc>
                <a:spcPct val="150000"/>
              </a:lnSpc>
            </a:pPr>
            <a:r>
              <a:rPr lang="el-GR" sz="2000" b="1" dirty="0">
                <a:solidFill>
                  <a:schemeClr val="bg1"/>
                </a:solidFill>
                <a:latin typeface="Garamond" pitchFamily="18" charset="0"/>
              </a:rPr>
              <a:t>			          Εντούτοις τίποτα δεν είναι εγγυημένο, ο κίνδυνος </a:t>
            </a:r>
          </a:p>
          <a:p>
            <a:pPr>
              <a:lnSpc>
                <a:spcPct val="150000"/>
              </a:lnSpc>
            </a:pPr>
            <a:r>
              <a:rPr lang="el-GR" sz="2000" b="1" dirty="0">
                <a:solidFill>
                  <a:schemeClr val="bg1"/>
                </a:solidFill>
                <a:latin typeface="Garamond" pitchFamily="18" charset="0"/>
              </a:rPr>
              <a:t>			          καραδοκεί ανά πάσα στιγμή τόσο για την </a:t>
            </a:r>
            <a:r>
              <a:rPr lang="en-US" sz="2000" b="1" dirty="0">
                <a:solidFill>
                  <a:schemeClr val="bg1"/>
                </a:solidFill>
                <a:latin typeface="Garamond" pitchFamily="18" charset="0"/>
              </a:rPr>
              <a:t>performer</a:t>
            </a:r>
            <a:r>
              <a:rPr lang="el-GR" sz="2000" b="1" dirty="0">
                <a:solidFill>
                  <a:schemeClr val="bg1"/>
                </a:solidFill>
                <a:latin typeface="Garamond" pitchFamily="18" charset="0"/>
              </a:rPr>
              <a:t> </a:t>
            </a:r>
          </a:p>
          <a:p>
            <a:pPr>
              <a:lnSpc>
                <a:spcPct val="150000"/>
              </a:lnSpc>
            </a:pPr>
            <a:r>
              <a:rPr lang="el-GR" sz="2000" b="1" dirty="0">
                <a:solidFill>
                  <a:schemeClr val="bg1"/>
                </a:solidFill>
                <a:latin typeface="Garamond" pitchFamily="18" charset="0"/>
              </a:rPr>
              <a:t>			          όσο και για το κοινό. Κανείς δεν εξασφαλίζει εδώ την </a:t>
            </a:r>
          </a:p>
          <a:p>
            <a:pPr>
              <a:lnSpc>
                <a:spcPct val="150000"/>
              </a:lnSpc>
            </a:pPr>
            <a:r>
              <a:rPr lang="el-GR" sz="2000" b="1" dirty="0">
                <a:solidFill>
                  <a:schemeClr val="bg1"/>
                </a:solidFill>
                <a:latin typeface="Garamond" pitchFamily="18" charset="0"/>
              </a:rPr>
              <a:t>			          κανονικότητα της κίνησης των φιδιών, τίποτα δεν μπορεί </a:t>
            </a:r>
          </a:p>
          <a:p>
            <a:pPr>
              <a:lnSpc>
                <a:spcPct val="150000"/>
              </a:lnSpc>
            </a:pPr>
            <a:r>
              <a:rPr lang="el-GR" sz="2000" b="1" dirty="0">
                <a:solidFill>
                  <a:schemeClr val="bg1"/>
                </a:solidFill>
                <a:latin typeface="Garamond" pitchFamily="18" charset="0"/>
              </a:rPr>
              <a:t>			          να σταθμίσει με ακρίβεια της γραμμές θερμότητας και </a:t>
            </a:r>
          </a:p>
          <a:p>
            <a:pPr>
              <a:lnSpc>
                <a:spcPct val="150000"/>
              </a:lnSpc>
            </a:pPr>
            <a:r>
              <a:rPr lang="el-GR" sz="2000" b="1" dirty="0">
                <a:solidFill>
                  <a:schemeClr val="bg1"/>
                </a:solidFill>
                <a:latin typeface="Garamond" pitchFamily="18" charset="0"/>
              </a:rPr>
              <a:t>			          ενέργειας στο ανθρώπινο σώμα, </a:t>
            </a:r>
            <a:r>
              <a:rPr lang="el-GR" sz="2000" b="1" dirty="0" err="1">
                <a:solidFill>
                  <a:schemeClr val="bg1"/>
                </a:solidFill>
                <a:latin typeface="Garamond" pitchFamily="18" charset="0"/>
              </a:rPr>
              <a:t>πολλώ</a:t>
            </a:r>
            <a:r>
              <a:rPr lang="el-GR" sz="2000" b="1" dirty="0">
                <a:solidFill>
                  <a:schemeClr val="bg1"/>
                </a:solidFill>
                <a:latin typeface="Garamond" pitchFamily="18" charset="0"/>
              </a:rPr>
              <a:t> δε μάλλον όταν </a:t>
            </a:r>
          </a:p>
          <a:p>
            <a:pPr>
              <a:lnSpc>
                <a:spcPct val="150000"/>
              </a:lnSpc>
            </a:pPr>
            <a:r>
              <a:rPr lang="el-GR" sz="2000" b="1" dirty="0">
                <a:solidFill>
                  <a:schemeClr val="bg1"/>
                </a:solidFill>
                <a:latin typeface="Garamond" pitchFamily="18" charset="0"/>
              </a:rPr>
              <a:t>			          αυτό τελεί σε άμεσο μεγάλο κίνδυνο. Οι </a:t>
            </a:r>
            <a:r>
              <a:rPr lang="el-GR" sz="2000" b="1" dirty="0" err="1">
                <a:solidFill>
                  <a:schemeClr val="bg1"/>
                </a:solidFill>
                <a:latin typeface="Garamond" pitchFamily="18" charset="0"/>
              </a:rPr>
              <a:t>σαμάνες</a:t>
            </a:r>
            <a:r>
              <a:rPr lang="el-GR" sz="2000" b="1" dirty="0">
                <a:solidFill>
                  <a:schemeClr val="bg1"/>
                </a:solidFill>
                <a:latin typeface="Garamond" pitchFamily="18" charset="0"/>
              </a:rPr>
              <a:t>, οι </a:t>
            </a:r>
          </a:p>
          <a:p>
            <a:pPr>
              <a:lnSpc>
                <a:spcPct val="150000"/>
              </a:lnSpc>
            </a:pPr>
            <a:r>
              <a:rPr lang="el-GR" sz="2000" b="1" dirty="0">
                <a:solidFill>
                  <a:schemeClr val="bg1"/>
                </a:solidFill>
                <a:latin typeface="Garamond" pitchFamily="18" charset="0"/>
              </a:rPr>
              <a:t>			          </a:t>
            </a:r>
            <a:r>
              <a:rPr lang="el-GR" sz="2000" b="1" dirty="0" err="1">
                <a:solidFill>
                  <a:schemeClr val="bg1"/>
                </a:solidFill>
                <a:latin typeface="Garamond" pitchFamily="18" charset="0"/>
              </a:rPr>
              <a:t>θιβετιανοί</a:t>
            </a:r>
            <a:r>
              <a:rPr lang="el-GR" sz="2000" b="1" dirty="0">
                <a:solidFill>
                  <a:schemeClr val="bg1"/>
                </a:solidFill>
                <a:latin typeface="Garamond" pitchFamily="18" charset="0"/>
              </a:rPr>
              <a:t> μοναχοί, οι άνθρωποι γενικά του ισχυρού </a:t>
            </a:r>
          </a:p>
          <a:p>
            <a:pPr>
              <a:lnSpc>
                <a:spcPct val="150000"/>
              </a:lnSpc>
            </a:pPr>
            <a:r>
              <a:rPr lang="el-GR" sz="2000" b="1" dirty="0">
                <a:solidFill>
                  <a:srgbClr val="FFC000"/>
                </a:solidFill>
                <a:latin typeface="Garamond" pitchFamily="18" charset="0"/>
              </a:rPr>
              <a:t>διαλογισμού</a:t>
            </a:r>
            <a:r>
              <a:rPr lang="el-GR" sz="2000" b="1" dirty="0">
                <a:solidFill>
                  <a:schemeClr val="bg1"/>
                </a:solidFill>
                <a:latin typeface="Garamond" pitchFamily="18" charset="0"/>
              </a:rPr>
              <a:t>, της βαθιάς ψυχικής εξόρυξης και της  υπερβατικής δύναμης, οι στυλίτες και </a:t>
            </a:r>
          </a:p>
          <a:p>
            <a:pPr>
              <a:lnSpc>
                <a:spcPct val="150000"/>
              </a:lnSpc>
            </a:pPr>
            <a:r>
              <a:rPr lang="el-GR" sz="2000" b="1" dirty="0">
                <a:solidFill>
                  <a:schemeClr val="bg1"/>
                </a:solidFill>
                <a:latin typeface="Garamond" pitchFamily="18" charset="0"/>
              </a:rPr>
              <a:t>οι ασκητές είναι αυτοί που μπορούν να επιδείξουν παρόμοια αντοχή, συγκέντρωση στον </a:t>
            </a:r>
          </a:p>
          <a:p>
            <a:pPr>
              <a:lnSpc>
                <a:spcPct val="150000"/>
              </a:lnSpc>
            </a:pPr>
            <a:r>
              <a:rPr lang="el-GR" sz="2000" b="1" dirty="0">
                <a:solidFill>
                  <a:schemeClr val="bg1"/>
                </a:solidFill>
                <a:latin typeface="Garamond" pitchFamily="18" charset="0"/>
              </a:rPr>
              <a:t>στόχο και την αυτοσυγκέντρωση, να στηριχθούν σε μια ολική αντίληψη των παραμέτρων </a:t>
            </a:r>
          </a:p>
          <a:p>
            <a:pPr>
              <a:lnSpc>
                <a:spcPct val="150000"/>
              </a:lnSpc>
            </a:pPr>
            <a:r>
              <a:rPr lang="el-GR" sz="2000" b="1" dirty="0">
                <a:solidFill>
                  <a:schemeClr val="bg1"/>
                </a:solidFill>
                <a:latin typeface="Garamond" pitchFamily="18" charset="0"/>
              </a:rPr>
              <a:t>μιας κατάστασης, στον πλήρη </a:t>
            </a:r>
            <a:r>
              <a:rPr lang="el-GR" sz="2000" b="1" dirty="0">
                <a:solidFill>
                  <a:srgbClr val="FFC000"/>
                </a:solidFill>
                <a:latin typeface="Garamond" pitchFamily="18" charset="0"/>
              </a:rPr>
              <a:t>αυτοέλεγχο</a:t>
            </a:r>
            <a:r>
              <a:rPr lang="el-GR" sz="2000" b="1" dirty="0">
                <a:solidFill>
                  <a:schemeClr val="bg1"/>
                </a:solidFill>
                <a:latin typeface="Garamond" pitchFamily="18" charset="0"/>
              </a:rPr>
              <a:t>, σε μια αδάμαστη θέληση, για να </a:t>
            </a:r>
          </a:p>
          <a:p>
            <a:pPr>
              <a:lnSpc>
                <a:spcPct val="150000"/>
              </a:lnSpc>
            </a:pPr>
            <a:r>
              <a:rPr lang="el-GR" sz="2000" b="1" dirty="0">
                <a:solidFill>
                  <a:schemeClr val="bg1"/>
                </a:solidFill>
                <a:latin typeface="Garamond" pitchFamily="18" charset="0"/>
              </a:rPr>
              <a:t>αντιμετωπίσουν νοητικά και σωματικά εμπόδια τέτοιου είδους και η </a:t>
            </a:r>
            <a:r>
              <a:rPr lang="en-US" sz="2000" b="1" dirty="0" err="1">
                <a:solidFill>
                  <a:schemeClr val="bg1"/>
                </a:solidFill>
                <a:latin typeface="Garamond" pitchFamily="18" charset="0"/>
              </a:rPr>
              <a:t>Abramovi</a:t>
            </a:r>
            <a:r>
              <a:rPr lang="el-GR" sz="2000" b="1" dirty="0">
                <a:solidFill>
                  <a:schemeClr val="bg1"/>
                </a:solidFill>
                <a:latin typeface="Garamond" pitchFamily="18" charset="0"/>
              </a:rPr>
              <a:t>ć διαθέτει </a:t>
            </a:r>
          </a:p>
          <a:p>
            <a:pPr>
              <a:lnSpc>
                <a:spcPct val="150000"/>
              </a:lnSpc>
            </a:pPr>
            <a:r>
              <a:rPr lang="el-GR" sz="2000" b="1" dirty="0">
                <a:solidFill>
                  <a:schemeClr val="bg1"/>
                </a:solidFill>
                <a:latin typeface="Garamond" pitchFamily="18" charset="0"/>
              </a:rPr>
              <a:t>σαφώς πολλά από τα χαρακτηριστικά αυτά. </a:t>
            </a:r>
          </a:p>
          <a:p>
            <a:pPr>
              <a:lnSpc>
                <a:spcPct val="150000"/>
              </a:lnSpc>
            </a:pPr>
            <a:endParaRPr lang="el-GR" sz="2000" b="1" dirty="0">
              <a:solidFill>
                <a:schemeClr val="bg1"/>
              </a:solidFill>
              <a:latin typeface="Garamond"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2"/>
                </a:solidFill>
                <a:latin typeface="Garamond" pitchFamily="18" charset="0"/>
              </a:rPr>
            </a:br>
            <a:br>
              <a:rPr lang="en-US"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endParaRPr lang="el-GR" sz="2400" b="1" dirty="0">
              <a:solidFill>
                <a:schemeClr val="bg2"/>
              </a:solidFill>
              <a:latin typeface="Garamond" pitchFamily="18" charset="0"/>
            </a:endParaRPr>
          </a:p>
        </p:txBody>
      </p:sp>
      <p:pic>
        <p:nvPicPr>
          <p:cNvPr id="3" name="Picture 2" descr="Dragon Head No.1"/>
          <p:cNvPicPr>
            <a:picLocks noChangeAspect="1" noChangeArrowheads="1"/>
          </p:cNvPicPr>
          <p:nvPr/>
        </p:nvPicPr>
        <p:blipFill>
          <a:blip r:embed="rId2" cstate="print"/>
          <a:srcRect/>
          <a:stretch>
            <a:fillRect/>
          </a:stretch>
        </p:blipFill>
        <p:spPr bwMode="auto">
          <a:xfrm>
            <a:off x="0" y="-1"/>
            <a:ext cx="3352801" cy="3581401"/>
          </a:xfrm>
          <a:prstGeom prst="rect">
            <a:avLst/>
          </a:prstGeom>
          <a:noFill/>
        </p:spPr>
      </p:pic>
      <p:sp>
        <p:nvSpPr>
          <p:cNvPr id="4" name="TextBox 3"/>
          <p:cNvSpPr txBox="1"/>
          <p:nvPr/>
        </p:nvSpPr>
        <p:spPr>
          <a:xfrm>
            <a:off x="0" y="-76200"/>
            <a:ext cx="9417963" cy="6512167"/>
          </a:xfrm>
          <a:prstGeom prst="rect">
            <a:avLst/>
          </a:prstGeom>
          <a:noFill/>
        </p:spPr>
        <p:txBody>
          <a:bodyPr wrap="square" rtlCol="0">
            <a:spAutoFit/>
          </a:bodyPr>
          <a:lstStyle/>
          <a:p>
            <a:pPr>
              <a:lnSpc>
                <a:spcPct val="150000"/>
              </a:lnSpc>
            </a:pPr>
            <a:r>
              <a:rPr lang="el-GR" sz="2000" b="1" dirty="0">
                <a:solidFill>
                  <a:schemeClr val="bg1"/>
                </a:solidFill>
                <a:latin typeface="Garamond" pitchFamily="18" charset="0"/>
              </a:rPr>
              <a:t>			         </a:t>
            </a:r>
            <a:r>
              <a:rPr lang="el-GR" sz="2000" b="1" dirty="0" err="1">
                <a:solidFill>
                  <a:schemeClr val="bg1"/>
                </a:solidFill>
                <a:latin typeface="Garamond" pitchFamily="18" charset="0"/>
              </a:rPr>
              <a:t>Παραταύτα</a:t>
            </a:r>
            <a:r>
              <a:rPr lang="el-GR" sz="2000" b="1" dirty="0">
                <a:solidFill>
                  <a:schemeClr val="bg1"/>
                </a:solidFill>
                <a:latin typeface="Garamond" pitchFamily="18" charset="0"/>
              </a:rPr>
              <a:t>, ούτε στην περίπτωση αυτή μπορούμε να </a:t>
            </a:r>
          </a:p>
          <a:p>
            <a:pPr>
              <a:lnSpc>
                <a:spcPct val="150000"/>
              </a:lnSpc>
            </a:pPr>
            <a:r>
              <a:rPr lang="el-GR" sz="2000" b="1" dirty="0">
                <a:solidFill>
                  <a:schemeClr val="bg1"/>
                </a:solidFill>
                <a:latin typeface="Garamond" pitchFamily="18" charset="0"/>
              </a:rPr>
              <a:t>       			         ισχυριστούμε ότι η παράσταση στερείται ενός ελάχιστου </a:t>
            </a:r>
          </a:p>
          <a:p>
            <a:pPr>
              <a:lnSpc>
                <a:spcPct val="150000"/>
              </a:lnSpc>
            </a:pPr>
            <a:r>
              <a:rPr lang="el-GR" sz="2000" b="1" dirty="0">
                <a:solidFill>
                  <a:schemeClr val="bg1"/>
                </a:solidFill>
                <a:latin typeface="Garamond" pitchFamily="18" charset="0"/>
              </a:rPr>
              <a:t>			         κειμένου. Θα έλεγα μάλιστα ότι όλος αυτός ο ψυχικός και </a:t>
            </a:r>
          </a:p>
          <a:p>
            <a:pPr>
              <a:lnSpc>
                <a:spcPct val="150000"/>
              </a:lnSpc>
            </a:pPr>
            <a:r>
              <a:rPr lang="el-GR" sz="2000" b="1" dirty="0">
                <a:solidFill>
                  <a:schemeClr val="bg1"/>
                </a:solidFill>
                <a:latin typeface="Garamond" pitchFamily="18" charset="0"/>
              </a:rPr>
              <a:t>			         πνευματικός εξοπλισμός της καλλιτέχνιδος μαρτυρούν </a:t>
            </a:r>
          </a:p>
          <a:p>
            <a:pPr>
              <a:lnSpc>
                <a:spcPct val="150000"/>
              </a:lnSpc>
            </a:pPr>
            <a:r>
              <a:rPr lang="el-GR" sz="2000" b="1" dirty="0">
                <a:solidFill>
                  <a:schemeClr val="bg1"/>
                </a:solidFill>
                <a:latin typeface="Garamond" pitchFamily="18" charset="0"/>
              </a:rPr>
              <a:t>			         ένα βαθύ στρώμα γνώσεων και εμπειριών, νοητικών και </a:t>
            </a:r>
          </a:p>
          <a:p>
            <a:pPr>
              <a:lnSpc>
                <a:spcPct val="150000"/>
              </a:lnSpc>
            </a:pPr>
            <a:r>
              <a:rPr lang="el-GR" sz="2000" b="1" dirty="0">
                <a:solidFill>
                  <a:schemeClr val="bg1"/>
                </a:solidFill>
                <a:latin typeface="Garamond" pitchFamily="18" charset="0"/>
              </a:rPr>
              <a:t>			         σωματικών ικανοτήτων που αντλείται από θρησκευτικές </a:t>
            </a:r>
          </a:p>
          <a:p>
            <a:pPr>
              <a:lnSpc>
                <a:spcPct val="150000"/>
              </a:lnSpc>
            </a:pPr>
            <a:r>
              <a:rPr lang="el-GR" sz="2000" b="1" dirty="0">
                <a:solidFill>
                  <a:schemeClr val="bg1"/>
                </a:solidFill>
                <a:latin typeface="Garamond" pitchFamily="18" charset="0"/>
              </a:rPr>
              <a:t>			         και πολιτισμικές παραδόσεις και από σκληρή δουλειά. </a:t>
            </a:r>
          </a:p>
          <a:p>
            <a:pPr>
              <a:lnSpc>
                <a:spcPct val="150000"/>
              </a:lnSpc>
            </a:pPr>
            <a:r>
              <a:rPr lang="el-GR" sz="2000" b="1" dirty="0">
                <a:solidFill>
                  <a:schemeClr val="bg1"/>
                </a:solidFill>
                <a:latin typeface="Garamond" pitchFamily="18" charset="0"/>
              </a:rPr>
              <a:t>			         Τα φίδια άλλωστε φέρουν στη σκηνή ένα βαρύ </a:t>
            </a:r>
            <a:r>
              <a:rPr lang="el-GR" sz="2000" b="1" dirty="0">
                <a:solidFill>
                  <a:srgbClr val="FFC000"/>
                </a:solidFill>
                <a:latin typeface="Garamond" pitchFamily="18" charset="0"/>
              </a:rPr>
              <a:t>συμβολικό </a:t>
            </a:r>
          </a:p>
          <a:p>
            <a:pPr>
              <a:lnSpc>
                <a:spcPct val="150000"/>
              </a:lnSpc>
            </a:pPr>
            <a:r>
              <a:rPr lang="el-GR" sz="2000" b="1" dirty="0">
                <a:solidFill>
                  <a:srgbClr val="FFC000"/>
                </a:solidFill>
                <a:latin typeface="Garamond" pitchFamily="18" charset="0"/>
              </a:rPr>
              <a:t>φορτίο</a:t>
            </a:r>
            <a:r>
              <a:rPr lang="el-GR" sz="2000" b="1" dirty="0">
                <a:solidFill>
                  <a:schemeClr val="bg1"/>
                </a:solidFill>
                <a:latin typeface="Garamond" pitchFamily="18" charset="0"/>
              </a:rPr>
              <a:t> που παραπέμπει σε ποικίλες θεολογικές πηγές (από τον βιβλικό όφη των </a:t>
            </a:r>
          </a:p>
          <a:p>
            <a:pPr>
              <a:lnSpc>
                <a:spcPct val="150000"/>
              </a:lnSpc>
            </a:pPr>
            <a:r>
              <a:rPr lang="el-GR" sz="2000" b="1" dirty="0">
                <a:solidFill>
                  <a:schemeClr val="bg1"/>
                </a:solidFill>
                <a:latin typeface="Garamond" pitchFamily="18" charset="0"/>
              </a:rPr>
              <a:t>πρωτοπλάστων έως τον </a:t>
            </a:r>
            <a:r>
              <a:rPr lang="el-GR" sz="2000" b="1" dirty="0" err="1">
                <a:solidFill>
                  <a:schemeClr val="bg1"/>
                </a:solidFill>
                <a:latin typeface="Garamond" pitchFamily="18" charset="0"/>
              </a:rPr>
              <a:t>ουροβόρο</a:t>
            </a:r>
            <a:r>
              <a:rPr lang="el-GR" sz="2000" b="1" dirty="0">
                <a:solidFill>
                  <a:schemeClr val="bg1"/>
                </a:solidFill>
                <a:latin typeface="Garamond" pitchFamily="18" charset="0"/>
              </a:rPr>
              <a:t> όφη σε πλείστες κοσμογονικές αναπαραστάσεις), </a:t>
            </a:r>
          </a:p>
          <a:p>
            <a:pPr>
              <a:lnSpc>
                <a:spcPct val="150000"/>
              </a:lnSpc>
            </a:pPr>
            <a:r>
              <a:rPr lang="el-GR" sz="2000" b="1" dirty="0">
                <a:solidFill>
                  <a:schemeClr val="bg1"/>
                </a:solidFill>
                <a:latin typeface="Garamond" pitchFamily="18" charset="0"/>
              </a:rPr>
              <a:t>σε μυθολογικές, </a:t>
            </a:r>
            <a:r>
              <a:rPr lang="el-GR" sz="2000" b="1" dirty="0" err="1">
                <a:solidFill>
                  <a:schemeClr val="bg1"/>
                </a:solidFill>
                <a:latin typeface="Garamond" pitchFamily="18" charset="0"/>
              </a:rPr>
              <a:t>παραμυθικές</a:t>
            </a:r>
            <a:r>
              <a:rPr lang="el-GR" sz="2000" b="1" dirty="0">
                <a:solidFill>
                  <a:schemeClr val="bg1"/>
                </a:solidFill>
                <a:latin typeface="Garamond" pitchFamily="18" charset="0"/>
              </a:rPr>
              <a:t> και λογοτεχνικές απεικονίσεις του </a:t>
            </a:r>
            <a:r>
              <a:rPr lang="el-GR" sz="2000" b="1" dirty="0">
                <a:solidFill>
                  <a:srgbClr val="FFC000"/>
                </a:solidFill>
                <a:latin typeface="Garamond" pitchFamily="18" charset="0"/>
              </a:rPr>
              <a:t>οικείου εχθρού</a:t>
            </a:r>
            <a:r>
              <a:rPr lang="el-GR" sz="2000" b="1" dirty="0">
                <a:solidFill>
                  <a:schemeClr val="bg1"/>
                </a:solidFill>
                <a:latin typeface="Garamond" pitchFamily="18" charset="0"/>
              </a:rPr>
              <a:t>, του </a:t>
            </a:r>
          </a:p>
          <a:p>
            <a:pPr>
              <a:lnSpc>
                <a:spcPct val="150000"/>
              </a:lnSpc>
            </a:pPr>
            <a:r>
              <a:rPr lang="el-GR" sz="2000" b="1" dirty="0">
                <a:solidFill>
                  <a:schemeClr val="bg1"/>
                </a:solidFill>
                <a:latin typeface="Garamond" pitchFamily="18" charset="0"/>
              </a:rPr>
              <a:t>στοιχειού που θεμελιώνει τον οίκο, της ωμής αλλά και σοφής δύναμης, που μπορεί να </a:t>
            </a:r>
          </a:p>
          <a:p>
            <a:pPr>
              <a:lnSpc>
                <a:spcPct val="150000"/>
              </a:lnSpc>
            </a:pPr>
            <a:r>
              <a:rPr lang="el-GR" sz="2000" b="1" dirty="0">
                <a:solidFill>
                  <a:schemeClr val="bg1"/>
                </a:solidFill>
                <a:latin typeface="Garamond" pitchFamily="18" charset="0"/>
              </a:rPr>
              <a:t>είναι φιλική και εχθρική συνάμα, όπως οι δράκοντες κ.ά. </a:t>
            </a:r>
          </a:p>
          <a:p>
            <a:pPr>
              <a:lnSpc>
                <a:spcPct val="150000"/>
              </a:lnSpc>
            </a:pPr>
            <a:endParaRPr lang="el-GR" sz="2000" b="1" dirty="0">
              <a:solidFill>
                <a:schemeClr val="bg1"/>
              </a:solidFill>
              <a:latin typeface="Garamond" pitchFamily="18" charset="0"/>
            </a:endParaRPr>
          </a:p>
        </p:txBody>
      </p:sp>
      <p:pic>
        <p:nvPicPr>
          <p:cNvPr id="5" name="Picture 2" descr="Dragon Head No.3"/>
          <p:cNvPicPr>
            <a:picLocks noChangeAspect="1" noChangeArrowheads="1"/>
          </p:cNvPicPr>
          <p:nvPr/>
        </p:nvPicPr>
        <p:blipFill>
          <a:blip r:embed="rId3" cstate="print"/>
          <a:srcRect/>
          <a:stretch>
            <a:fillRect/>
          </a:stretch>
        </p:blipFill>
        <p:spPr bwMode="auto">
          <a:xfrm>
            <a:off x="1" y="0"/>
            <a:ext cx="3352800" cy="358140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2"/>
                </a:solidFill>
                <a:latin typeface="Garamond" pitchFamily="18" charset="0"/>
              </a:rPr>
            </a:br>
            <a:br>
              <a:rPr lang="en-US"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endParaRPr lang="el-GR" sz="2400" b="1" dirty="0">
              <a:solidFill>
                <a:schemeClr val="bg2"/>
              </a:solidFill>
              <a:latin typeface="Garamond" pitchFamily="18" charset="0"/>
            </a:endParaRPr>
          </a:p>
        </p:txBody>
      </p:sp>
      <p:pic>
        <p:nvPicPr>
          <p:cNvPr id="3" name="Picture 2" descr="Dragon Head No.1"/>
          <p:cNvPicPr>
            <a:picLocks noChangeAspect="1" noChangeArrowheads="1"/>
          </p:cNvPicPr>
          <p:nvPr/>
        </p:nvPicPr>
        <p:blipFill>
          <a:blip r:embed="rId2" cstate="print"/>
          <a:srcRect/>
          <a:stretch>
            <a:fillRect/>
          </a:stretch>
        </p:blipFill>
        <p:spPr bwMode="auto">
          <a:xfrm>
            <a:off x="0" y="-1"/>
            <a:ext cx="3352801" cy="3581401"/>
          </a:xfrm>
          <a:prstGeom prst="rect">
            <a:avLst/>
          </a:prstGeom>
          <a:noFill/>
        </p:spPr>
      </p:pic>
      <p:sp>
        <p:nvSpPr>
          <p:cNvPr id="4" name="TextBox 3"/>
          <p:cNvSpPr txBox="1"/>
          <p:nvPr/>
        </p:nvSpPr>
        <p:spPr>
          <a:xfrm>
            <a:off x="0" y="-76200"/>
            <a:ext cx="9368270" cy="6093976"/>
          </a:xfrm>
          <a:prstGeom prst="rect">
            <a:avLst/>
          </a:prstGeom>
          <a:noFill/>
        </p:spPr>
        <p:txBody>
          <a:bodyPr wrap="none" rtlCol="0">
            <a:spAutoFit/>
          </a:bodyPr>
          <a:lstStyle/>
          <a:p>
            <a:pPr>
              <a:lnSpc>
                <a:spcPct val="150000"/>
              </a:lnSpc>
            </a:pPr>
            <a:r>
              <a:rPr lang="el-GR" sz="2000" b="1" dirty="0">
                <a:solidFill>
                  <a:schemeClr val="bg1"/>
                </a:solidFill>
                <a:latin typeface="Garamond" pitchFamily="18" charset="0"/>
              </a:rPr>
              <a:t>			         Ο φόβος και η γοητεία, η έντονη απώθηση και η υπόγεια </a:t>
            </a:r>
          </a:p>
          <a:p>
            <a:pPr>
              <a:lnSpc>
                <a:spcPct val="150000"/>
              </a:lnSpc>
            </a:pPr>
            <a:r>
              <a:rPr lang="el-GR" sz="2000" b="1" dirty="0">
                <a:solidFill>
                  <a:schemeClr val="bg1"/>
                </a:solidFill>
                <a:latin typeface="Garamond" pitchFamily="18" charset="0"/>
              </a:rPr>
              <a:t>			         έλξη μετατρέπουν την </a:t>
            </a:r>
            <a:r>
              <a:rPr lang="en-US" sz="2000" b="1" dirty="0">
                <a:solidFill>
                  <a:schemeClr val="bg1"/>
                </a:solidFill>
                <a:latin typeface="Garamond" pitchFamily="18" charset="0"/>
              </a:rPr>
              <a:t>performer</a:t>
            </a:r>
            <a:r>
              <a:rPr lang="el-GR" sz="2000" b="1" dirty="0">
                <a:solidFill>
                  <a:schemeClr val="bg1"/>
                </a:solidFill>
                <a:latin typeface="Garamond" pitchFamily="18" charset="0"/>
              </a:rPr>
              <a:t> σε έναν ιδιαίτερο </a:t>
            </a:r>
          </a:p>
          <a:p>
            <a:pPr>
              <a:lnSpc>
                <a:spcPct val="150000"/>
              </a:lnSpc>
            </a:pPr>
            <a:r>
              <a:rPr lang="el-GR" sz="2000" b="1" dirty="0">
                <a:solidFill>
                  <a:schemeClr val="bg1"/>
                </a:solidFill>
                <a:latin typeface="Garamond" pitchFamily="18" charset="0"/>
              </a:rPr>
              <a:t>			         γητευτή φιδιών: γητεύει τα φίδια να «οργώσουν» το σώμα </a:t>
            </a:r>
          </a:p>
          <a:p>
            <a:pPr>
              <a:lnSpc>
                <a:spcPct val="150000"/>
              </a:lnSpc>
            </a:pPr>
            <a:r>
              <a:rPr lang="el-GR" sz="2000" b="1" dirty="0">
                <a:solidFill>
                  <a:schemeClr val="bg1"/>
                </a:solidFill>
                <a:latin typeface="Garamond" pitchFamily="18" charset="0"/>
              </a:rPr>
              <a:t>			         της, να το διατρέξουν, να το ανακαλύψουν, με μια ειδική </a:t>
            </a:r>
          </a:p>
          <a:p>
            <a:pPr>
              <a:lnSpc>
                <a:spcPct val="150000"/>
              </a:lnSpc>
            </a:pPr>
            <a:r>
              <a:rPr lang="el-GR" sz="2000" b="1" dirty="0">
                <a:solidFill>
                  <a:schemeClr val="bg1"/>
                </a:solidFill>
                <a:latin typeface="Garamond" pitchFamily="18" charset="0"/>
              </a:rPr>
              <a:t>			        έννοια να το γονιμοποιήσουν, όπως ο κίνδυνος του ριζικά </a:t>
            </a:r>
          </a:p>
          <a:p>
            <a:pPr>
              <a:lnSpc>
                <a:spcPct val="150000"/>
              </a:lnSpc>
            </a:pPr>
            <a:r>
              <a:rPr lang="el-GR" sz="2000" b="1" dirty="0">
                <a:solidFill>
                  <a:schemeClr val="bg1"/>
                </a:solidFill>
                <a:latin typeface="Garamond" pitchFamily="18" charset="0"/>
              </a:rPr>
              <a:t>			        άλλου γονιμοποιεί την ψυχή, και από την άλλη μεριά </a:t>
            </a:r>
          </a:p>
          <a:p>
            <a:pPr>
              <a:lnSpc>
                <a:spcPct val="150000"/>
              </a:lnSpc>
            </a:pPr>
            <a:r>
              <a:rPr lang="el-GR" sz="2000" b="1" dirty="0">
                <a:solidFill>
                  <a:schemeClr val="bg1"/>
                </a:solidFill>
                <a:latin typeface="Garamond" pitchFamily="18" charset="0"/>
              </a:rPr>
              <a:t>			        γητεύει τον εαυτό της στον κίνδυνο που έρχεται από </a:t>
            </a:r>
          </a:p>
          <a:p>
            <a:pPr>
              <a:lnSpc>
                <a:spcPct val="150000"/>
              </a:lnSpc>
            </a:pPr>
            <a:r>
              <a:rPr lang="el-GR" sz="2000" b="1" dirty="0">
                <a:solidFill>
                  <a:schemeClr val="bg1"/>
                </a:solidFill>
                <a:latin typeface="Garamond" pitchFamily="18" charset="0"/>
              </a:rPr>
              <a:t>			        αλλού, από τον άλλον, τον επικίνδυνο ξένο, που όμως </a:t>
            </a:r>
          </a:p>
          <a:p>
            <a:pPr>
              <a:lnSpc>
                <a:spcPct val="150000"/>
              </a:lnSpc>
            </a:pPr>
            <a:r>
              <a:rPr lang="el-GR" sz="2000" b="1" dirty="0">
                <a:solidFill>
                  <a:schemeClr val="bg1"/>
                </a:solidFill>
                <a:latin typeface="Garamond" pitchFamily="18" charset="0"/>
              </a:rPr>
              <a:t>βρίσκεται πάντα τόσο κοντά μας, κάτω από τα πόδια μας, κάτω από το έδαφος που </a:t>
            </a:r>
          </a:p>
          <a:p>
            <a:pPr>
              <a:lnSpc>
                <a:spcPct val="150000"/>
              </a:lnSpc>
            </a:pPr>
            <a:r>
              <a:rPr lang="el-GR" sz="2000" b="1" dirty="0">
                <a:solidFill>
                  <a:schemeClr val="bg1"/>
                </a:solidFill>
                <a:latin typeface="Garamond" pitchFamily="18" charset="0"/>
              </a:rPr>
              <a:t>πατούμε, στα μύχια της γης, στα θεμέλια των κτισμάτων μας, στα υπόγεια της λογικής και </a:t>
            </a:r>
          </a:p>
          <a:p>
            <a:pPr>
              <a:lnSpc>
                <a:spcPct val="150000"/>
              </a:lnSpc>
            </a:pPr>
            <a:r>
              <a:rPr lang="el-GR" sz="2000" b="1" dirty="0">
                <a:solidFill>
                  <a:schemeClr val="bg1"/>
                </a:solidFill>
                <a:latin typeface="Garamond" pitchFamily="18" charset="0"/>
              </a:rPr>
              <a:t>εμπειρικής μας ύπαρξης και δεν τον βλέπουμε παρά σπάνια, σε ορισμένες στιγμές </a:t>
            </a:r>
          </a:p>
          <a:p>
            <a:pPr>
              <a:lnSpc>
                <a:spcPct val="150000"/>
              </a:lnSpc>
            </a:pPr>
            <a:r>
              <a:rPr lang="el-GR" sz="2000" b="1" dirty="0">
                <a:solidFill>
                  <a:schemeClr val="bg1"/>
                </a:solidFill>
                <a:latin typeface="Garamond" pitchFamily="18" charset="0"/>
              </a:rPr>
              <a:t>κλονισμού, ταραχής, απόλυτου αιφνιδιασμού. </a:t>
            </a:r>
          </a:p>
          <a:p>
            <a:pPr>
              <a:lnSpc>
                <a:spcPct val="150000"/>
              </a:lnSpc>
            </a:pPr>
            <a:endParaRPr lang="el-GR" sz="2000" b="1" dirty="0">
              <a:solidFill>
                <a:schemeClr val="bg1"/>
              </a:solidFill>
              <a:latin typeface="Garamond" pitchFamily="18" charset="0"/>
            </a:endParaRPr>
          </a:p>
        </p:txBody>
      </p:sp>
      <p:pic>
        <p:nvPicPr>
          <p:cNvPr id="6" name="Picture 2" descr="Dragon Head No.4"/>
          <p:cNvPicPr>
            <a:picLocks noChangeAspect="1" noChangeArrowheads="1"/>
          </p:cNvPicPr>
          <p:nvPr/>
        </p:nvPicPr>
        <p:blipFill>
          <a:blip r:embed="rId3" cstate="print"/>
          <a:srcRect/>
          <a:stretch>
            <a:fillRect/>
          </a:stretch>
        </p:blipFill>
        <p:spPr bwMode="auto">
          <a:xfrm>
            <a:off x="0" y="-1"/>
            <a:ext cx="3352799" cy="3581401"/>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2"/>
                </a:solidFill>
                <a:latin typeface="Garamond" pitchFamily="18" charset="0"/>
              </a:rPr>
            </a:br>
            <a:br>
              <a:rPr lang="en-US"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endParaRPr lang="el-GR" sz="2400" b="1" dirty="0">
              <a:solidFill>
                <a:schemeClr val="bg2"/>
              </a:solidFill>
              <a:latin typeface="Garamond" pitchFamily="18" charset="0"/>
            </a:endParaRPr>
          </a:p>
        </p:txBody>
      </p:sp>
      <p:pic>
        <p:nvPicPr>
          <p:cNvPr id="3" name="Picture 2" descr="Dragon Head No.1"/>
          <p:cNvPicPr>
            <a:picLocks noChangeAspect="1" noChangeArrowheads="1"/>
          </p:cNvPicPr>
          <p:nvPr/>
        </p:nvPicPr>
        <p:blipFill>
          <a:blip r:embed="rId2" cstate="print"/>
          <a:srcRect/>
          <a:stretch>
            <a:fillRect/>
          </a:stretch>
        </p:blipFill>
        <p:spPr bwMode="auto">
          <a:xfrm>
            <a:off x="0" y="-1"/>
            <a:ext cx="3352801" cy="3581401"/>
          </a:xfrm>
          <a:prstGeom prst="rect">
            <a:avLst/>
          </a:prstGeom>
          <a:noFill/>
        </p:spPr>
      </p:pic>
      <p:sp>
        <p:nvSpPr>
          <p:cNvPr id="4" name="TextBox 3"/>
          <p:cNvSpPr txBox="1"/>
          <p:nvPr/>
        </p:nvSpPr>
        <p:spPr>
          <a:xfrm>
            <a:off x="0" y="-76200"/>
            <a:ext cx="9368270" cy="7017306"/>
          </a:xfrm>
          <a:prstGeom prst="rect">
            <a:avLst/>
          </a:prstGeom>
          <a:solidFill>
            <a:schemeClr val="bg2"/>
          </a:solidFill>
        </p:spPr>
        <p:txBody>
          <a:bodyPr wrap="square" rtlCol="0">
            <a:spAutoFit/>
          </a:bodyPr>
          <a:lstStyle/>
          <a:p>
            <a:pPr>
              <a:lnSpc>
                <a:spcPct val="150000"/>
              </a:lnSpc>
            </a:pPr>
            <a:r>
              <a:rPr lang="el-GR" sz="2000" b="1" dirty="0">
                <a:latin typeface="Garamond" pitchFamily="18" charset="0"/>
              </a:rPr>
              <a:t>			         Στη δεύτερη εκδοχή της </a:t>
            </a:r>
            <a:r>
              <a:rPr lang="en-US" sz="2000" b="1" dirty="0">
                <a:latin typeface="Garamond" pitchFamily="18" charset="0"/>
              </a:rPr>
              <a:t>performance</a:t>
            </a:r>
            <a:r>
              <a:rPr lang="el-GR" sz="2000" b="1" dirty="0">
                <a:latin typeface="Garamond" pitchFamily="18" charset="0"/>
              </a:rPr>
              <a:t> (</a:t>
            </a:r>
            <a:r>
              <a:rPr lang="en-US" sz="2000" b="1" i="1" dirty="0">
                <a:latin typeface="Garamond" pitchFamily="18" charset="0"/>
              </a:rPr>
              <a:t>Dragon Head </a:t>
            </a:r>
            <a:r>
              <a:rPr lang="el-GR" sz="2000" b="1" i="1" dirty="0">
                <a:latin typeface="Garamond" pitchFamily="18" charset="0"/>
              </a:rPr>
              <a:t>				        </a:t>
            </a:r>
            <a:r>
              <a:rPr lang="en-US" sz="2000" b="1" i="1" dirty="0">
                <a:latin typeface="Garamond" pitchFamily="18" charset="0"/>
              </a:rPr>
              <a:t>No</a:t>
            </a:r>
            <a:r>
              <a:rPr lang="el-GR" sz="2000" b="1" i="1" dirty="0">
                <a:latin typeface="Garamond" pitchFamily="18" charset="0"/>
              </a:rPr>
              <a:t> 2</a:t>
            </a:r>
            <a:r>
              <a:rPr lang="el-GR" sz="2000" b="1" dirty="0">
                <a:latin typeface="Garamond" pitchFamily="18" charset="0"/>
              </a:rPr>
              <a:t>) η φωνή της </a:t>
            </a:r>
            <a:r>
              <a:rPr lang="en-US" sz="2000" b="1" dirty="0" err="1">
                <a:latin typeface="Garamond" pitchFamily="18" charset="0"/>
              </a:rPr>
              <a:t>Abramovi</a:t>
            </a:r>
            <a:r>
              <a:rPr lang="el-GR" sz="2000" b="1" dirty="0">
                <a:latin typeface="Garamond" pitchFamily="18" charset="0"/>
              </a:rPr>
              <a:t>ć, που ακούγεται σε έναν 				         υπνωτικό ρυθμό, καλεί τα ερπετά να ακολουθήσουν το 				         δέρμα της, που είναι και το δέρμα της γης, να 					         ακολουθήσουν τις πηγές της ενέργειάς της. </a:t>
            </a:r>
            <a:r>
              <a:rPr lang="el-GR" sz="2000" b="1" dirty="0">
                <a:solidFill>
                  <a:srgbClr val="0070C0"/>
                </a:solidFill>
                <a:latin typeface="Garamond" pitchFamily="18" charset="0"/>
              </a:rPr>
              <a:t>Η γυναίκα-γη</a:t>
            </a:r>
            <a:r>
              <a:rPr lang="el-GR" sz="2000" b="1" dirty="0">
                <a:latin typeface="Garamond" pitchFamily="18" charset="0"/>
              </a:rPr>
              <a:t>, 			         το δέρμα-έδαφος, η γυναικεία γη, η </a:t>
            </a:r>
            <a:r>
              <a:rPr lang="el-GR" sz="2000" b="1" dirty="0" err="1">
                <a:latin typeface="Garamond" pitchFamily="18" charset="0"/>
              </a:rPr>
              <a:t>πνευματοποιημένη</a:t>
            </a:r>
            <a:r>
              <a:rPr lang="el-GR" sz="2000" b="1" dirty="0">
                <a:latin typeface="Garamond" pitchFamily="18" charset="0"/>
              </a:rPr>
              <a:t> 				         ύλη καλούν το ζώο-συμβάν, γητεύουν το πιο σκοτεινό ίσως 			         ζώο να εμφανιστεί και να αναζητήσει πάνω στο ανθρώπινο ζώο αυτό που κρύβεται στα έγκατα της γης: την ενέργεια, την πηγή της ζωής, τη μυστική δύναμη που μετατρέπει την ύλη σε πνεύμα και ζωή. </a:t>
            </a:r>
          </a:p>
          <a:p>
            <a:pPr>
              <a:lnSpc>
                <a:spcPct val="150000"/>
              </a:lnSpc>
            </a:pPr>
            <a:endParaRPr lang="el-GR" sz="2000" b="1" dirty="0">
              <a:latin typeface="Garamond" pitchFamily="18" charset="0"/>
            </a:endParaRPr>
          </a:p>
          <a:p>
            <a:pPr>
              <a:lnSpc>
                <a:spcPct val="150000"/>
              </a:lnSpc>
            </a:pPr>
            <a:endParaRPr lang="el-GR" sz="2000" b="1" dirty="0">
              <a:latin typeface="Garamond" pitchFamily="18" charset="0"/>
            </a:endParaRPr>
          </a:p>
          <a:p>
            <a:pPr>
              <a:lnSpc>
                <a:spcPct val="150000"/>
              </a:lnSpc>
            </a:pPr>
            <a:endParaRPr lang="el-GR" sz="2000" b="1" dirty="0">
              <a:latin typeface="Garamond" pitchFamily="18" charset="0"/>
            </a:endParaRPr>
          </a:p>
          <a:p>
            <a:pPr>
              <a:lnSpc>
                <a:spcPct val="150000"/>
              </a:lnSpc>
            </a:pPr>
            <a:endParaRPr lang="el-GR" sz="2000" b="1" dirty="0">
              <a:latin typeface="Garamond" pitchFamily="18" charset="0"/>
            </a:endParaRPr>
          </a:p>
          <a:p>
            <a:pPr>
              <a:lnSpc>
                <a:spcPct val="150000"/>
              </a:lnSpc>
            </a:pPr>
            <a:endParaRPr lang="el-GR" sz="2000" b="1" dirty="0">
              <a:latin typeface="Garamond" pitchFamily="18" charset="0"/>
            </a:endParaRPr>
          </a:p>
        </p:txBody>
      </p:sp>
      <p:pic>
        <p:nvPicPr>
          <p:cNvPr id="6" name="Picture 2" descr="Dragon Head No.4"/>
          <p:cNvPicPr>
            <a:picLocks noChangeAspect="1" noChangeArrowheads="1"/>
          </p:cNvPicPr>
          <p:nvPr/>
        </p:nvPicPr>
        <p:blipFill>
          <a:blip r:embed="rId3" cstate="print"/>
          <a:srcRect/>
          <a:stretch>
            <a:fillRect/>
          </a:stretch>
        </p:blipFill>
        <p:spPr bwMode="auto">
          <a:xfrm>
            <a:off x="0" y="-1"/>
            <a:ext cx="3352799" cy="3581401"/>
          </a:xfrm>
          <a:prstGeom prst="rect">
            <a:avLst/>
          </a:prstGeom>
          <a:noFill/>
        </p:spPr>
      </p:pic>
      <p:pic>
        <p:nvPicPr>
          <p:cNvPr id="7" name="Picture 2" descr="Dragon Head No.5"/>
          <p:cNvPicPr>
            <a:picLocks noChangeAspect="1" noChangeArrowheads="1"/>
          </p:cNvPicPr>
          <p:nvPr/>
        </p:nvPicPr>
        <p:blipFill>
          <a:blip r:embed="rId4" cstate="print"/>
          <a:srcRect/>
          <a:stretch>
            <a:fillRect/>
          </a:stretch>
        </p:blipFill>
        <p:spPr bwMode="auto">
          <a:xfrm>
            <a:off x="0" y="-152400"/>
            <a:ext cx="3352799" cy="3810000"/>
          </a:xfrm>
          <a:prstGeom prst="rect">
            <a:avLst/>
          </a:prstGeom>
          <a:ln>
            <a:noFill/>
          </a:ln>
          <a:effectLst>
            <a:softEdge rad="112500"/>
          </a:effec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1"/>
                </a:solidFill>
                <a:latin typeface="Garamond" pitchFamily="18" charset="0"/>
              </a:rPr>
            </a:br>
            <a:br>
              <a:rPr lang="en-US"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Ίσως θα μπορούσαμε να ακολουθήσουμε έναν πιο μακρινό δρόμο και να «διαβάσουμε» τ</a:t>
            </a:r>
            <a:r>
              <a:rPr lang="en-US" sz="2400" b="1" dirty="0">
                <a:solidFill>
                  <a:schemeClr val="bg1"/>
                </a:solidFill>
                <a:latin typeface="Garamond" pitchFamily="18" charset="0"/>
              </a:rPr>
              <a:t>o </a:t>
            </a:r>
            <a:r>
              <a:rPr lang="en-US" sz="2400" b="1" i="1" dirty="0">
                <a:solidFill>
                  <a:schemeClr val="bg1"/>
                </a:solidFill>
                <a:latin typeface="Garamond" pitchFamily="18" charset="0"/>
              </a:rPr>
              <a:t>Dragon Heads</a:t>
            </a:r>
            <a:r>
              <a:rPr lang="el-GR" sz="2400" b="1" dirty="0">
                <a:solidFill>
                  <a:schemeClr val="bg1"/>
                </a:solidFill>
                <a:latin typeface="Garamond" pitchFamily="18" charset="0"/>
              </a:rPr>
              <a:t> μέσα από την </a:t>
            </a:r>
            <a:r>
              <a:rPr lang="en-US" sz="2400" b="1" i="1" dirty="0">
                <a:solidFill>
                  <a:srgbClr val="FFFF00"/>
                </a:solidFill>
                <a:latin typeface="Garamond" pitchFamily="18" charset="0"/>
              </a:rPr>
              <a:t>Evolution </a:t>
            </a:r>
            <a:r>
              <a:rPr lang="en-US" sz="2400" b="1" i="1" dirty="0" err="1">
                <a:solidFill>
                  <a:srgbClr val="FFFF00"/>
                </a:solidFill>
                <a:latin typeface="Garamond" pitchFamily="18" charset="0"/>
              </a:rPr>
              <a:t>cr</a:t>
            </a:r>
            <a:r>
              <a:rPr lang="el-GR" sz="2400" b="1" i="1" dirty="0">
                <a:solidFill>
                  <a:srgbClr val="FFFF00"/>
                </a:solidFill>
                <a:latin typeface="Garamond" pitchFamily="18" charset="0"/>
              </a:rPr>
              <a:t>é</a:t>
            </a:r>
            <a:r>
              <a:rPr lang="en-US" sz="2400" b="1" i="1" dirty="0" err="1">
                <a:solidFill>
                  <a:srgbClr val="FFFF00"/>
                </a:solidFill>
                <a:latin typeface="Garamond" pitchFamily="18" charset="0"/>
              </a:rPr>
              <a:t>atrice</a:t>
            </a:r>
            <a:r>
              <a:rPr lang="el-GR" sz="2400" b="1" dirty="0">
                <a:solidFill>
                  <a:srgbClr val="FFFF00"/>
                </a:solidFill>
                <a:latin typeface="Garamond" pitchFamily="18" charset="0"/>
              </a:rPr>
              <a:t> </a:t>
            </a:r>
            <a:r>
              <a:rPr lang="el-GR" sz="2400" b="1" dirty="0">
                <a:solidFill>
                  <a:schemeClr val="bg1"/>
                </a:solidFill>
                <a:latin typeface="Garamond" pitchFamily="18" charset="0"/>
              </a:rPr>
              <a:t>του </a:t>
            </a:r>
            <a:r>
              <a:rPr lang="en-US" sz="2400" b="1" dirty="0">
                <a:solidFill>
                  <a:schemeClr val="bg1"/>
                </a:solidFill>
                <a:latin typeface="Garamond" pitchFamily="18" charset="0"/>
              </a:rPr>
              <a:t>Henri Bergson</a:t>
            </a:r>
            <a:r>
              <a:rPr lang="el-GR" sz="2400" b="1" dirty="0">
                <a:solidFill>
                  <a:schemeClr val="bg1"/>
                </a:solidFill>
                <a:latin typeface="Garamond" pitchFamily="18" charset="0"/>
              </a:rPr>
              <a:t> και να δούμε τα φοβερά φίδια της σκηνής ως μια ζωομορφική εικόνα της </a:t>
            </a:r>
            <a:r>
              <a:rPr lang="el-GR" sz="2400" b="1" dirty="0">
                <a:solidFill>
                  <a:srgbClr val="FFFF00"/>
                </a:solidFill>
                <a:latin typeface="Garamond" pitchFamily="18" charset="0"/>
              </a:rPr>
              <a:t>é</a:t>
            </a:r>
            <a:r>
              <a:rPr lang="en-US" sz="2400" b="1" dirty="0" err="1">
                <a:solidFill>
                  <a:srgbClr val="FFFF00"/>
                </a:solidFill>
                <a:latin typeface="Garamond" pitchFamily="18" charset="0"/>
              </a:rPr>
              <a:t>lan</a:t>
            </a:r>
            <a:r>
              <a:rPr lang="en-US" sz="2400" b="1" dirty="0">
                <a:solidFill>
                  <a:srgbClr val="FFFF00"/>
                </a:solidFill>
                <a:latin typeface="Garamond" pitchFamily="18" charset="0"/>
              </a:rPr>
              <a:t> vital</a:t>
            </a:r>
            <a:r>
              <a:rPr lang="el-GR" sz="2400" b="1" dirty="0">
                <a:solidFill>
                  <a:schemeClr val="bg1"/>
                </a:solidFill>
                <a:latin typeface="Garamond" pitchFamily="18" charset="0"/>
              </a:rPr>
              <a:t> που διαπερνά τα όντα, από την ανόργανη πέτρα έως το ανθρώπινο σώμα, με την προϋπόθεση όμως ότι η εξελικτική πορεία της ζωτικής ορμής δεν καταργεί την εκάστοτε στιγμή, αλλά αντιθέτως αναδεικνύει το παρόν, την παροντική στιγμή ως στιγμή του απρόβλεπτου, ως πρόκληση να βιώσουμε την αβεβαιότητα. </a:t>
            </a: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Τα ελάχιστα αφετηριακά κείμενα και αυτής της παράστασης είναι ποικίλα και ενδιαφέροντα, όλα όμως αφήνουν ανοικτή τη δυνατότητα του αδυνάτου, τη δυνατότητα να επέλθει το πεινασμένο ζώο-συμβάν πάνω στο σώμα μας ή μέσα σε αυτό. Όπως και ο </a:t>
            </a:r>
            <a:r>
              <a:rPr lang="en-US" sz="2400" b="1" dirty="0" err="1">
                <a:solidFill>
                  <a:schemeClr val="bg1"/>
                </a:solidFill>
                <a:latin typeface="Garamond" pitchFamily="18" charset="0"/>
              </a:rPr>
              <a:t>Castellucci</a:t>
            </a:r>
            <a:r>
              <a:rPr lang="el-GR" sz="2400" b="1" dirty="0">
                <a:solidFill>
                  <a:schemeClr val="bg1"/>
                </a:solidFill>
                <a:latin typeface="Garamond" pitchFamily="18" charset="0"/>
              </a:rPr>
              <a:t>, έτσι και η </a:t>
            </a:r>
            <a:r>
              <a:rPr lang="en-US" sz="2400" b="1" dirty="0" err="1">
                <a:solidFill>
                  <a:schemeClr val="bg1"/>
                </a:solidFill>
                <a:latin typeface="Garamond" pitchFamily="18" charset="0"/>
              </a:rPr>
              <a:t>Abramovi</a:t>
            </a:r>
            <a:r>
              <a:rPr lang="el-GR" sz="2400" b="1" dirty="0">
                <a:solidFill>
                  <a:schemeClr val="bg1"/>
                </a:solidFill>
                <a:latin typeface="Garamond" pitchFamily="18" charset="0"/>
              </a:rPr>
              <a:t>ć στέκεται, πιο επικίνδυνα η δεύτερη, στο όριο της δυνατότητας αυτής, </a:t>
            </a:r>
            <a:r>
              <a:rPr lang="el-GR" sz="2400" b="1" dirty="0">
                <a:solidFill>
                  <a:srgbClr val="FFC000"/>
                </a:solidFill>
                <a:latin typeface="Garamond" pitchFamily="18" charset="0"/>
              </a:rPr>
              <a:t>εκτεθειμένη στο ζώο-συμβάν</a:t>
            </a:r>
            <a:r>
              <a:rPr lang="el-GR" sz="2400" b="1" dirty="0">
                <a:solidFill>
                  <a:schemeClr val="bg1"/>
                </a:solidFill>
                <a:latin typeface="Garamond" pitchFamily="18" charset="0"/>
              </a:rPr>
              <a:t>, γοητευμένη από αυτό.</a:t>
            </a:r>
            <a:br>
              <a:rPr lang="el-GR" sz="2400" b="1" dirty="0">
                <a:solidFill>
                  <a:schemeClr val="bg1"/>
                </a:solidFill>
                <a:latin typeface="Garamond" pitchFamily="18" charset="0"/>
              </a:rPr>
            </a:br>
            <a:r>
              <a:rPr lang="el-GR" sz="2400" b="1" dirty="0">
                <a:solidFill>
                  <a:schemeClr val="bg1"/>
                </a:solidFill>
                <a:latin typeface="Garamond" pitchFamily="18" charset="0"/>
              </a:rPr>
              <a:t>  </a:t>
            </a: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 </a:t>
            </a: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 </a:t>
            </a:r>
            <a:br>
              <a:rPr lang="el-GR" sz="2400" b="1" dirty="0">
                <a:solidFill>
                  <a:schemeClr val="bg1"/>
                </a:solidFill>
                <a:latin typeface="Garamond" pitchFamily="18" charset="0"/>
              </a:rPr>
            </a:br>
            <a:endParaRPr lang="el-GR" sz="2400" b="1" dirty="0">
              <a:solidFill>
                <a:schemeClr val="bg1"/>
              </a:solidFill>
              <a:latin typeface="Garamond"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pic>
        <p:nvPicPr>
          <p:cNvPr id="3074" name="Picture 2" descr="C:\Users\user\Desktop\Διδακτορικά\Ζώα\Φωτό για ppt\Derrida et son chat.jp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0" y="0"/>
            <a:ext cx="9601200" cy="6858000"/>
          </a:xfrm>
          <a:prstGeom prst="rect">
            <a:avLst/>
          </a:prstGeom>
          <a:noFill/>
        </p:spPr>
      </p:pic>
      <p:sp>
        <p:nvSpPr>
          <p:cNvPr id="7" name="TextBox 6"/>
          <p:cNvSpPr txBox="1"/>
          <p:nvPr/>
        </p:nvSpPr>
        <p:spPr>
          <a:xfrm>
            <a:off x="-76200" y="-64532"/>
            <a:ext cx="9005927" cy="4401205"/>
          </a:xfrm>
          <a:prstGeom prst="rect">
            <a:avLst/>
          </a:prstGeom>
          <a:noFill/>
        </p:spPr>
        <p:txBody>
          <a:bodyPr wrap="none" rtlCol="0">
            <a:spAutoFit/>
          </a:bodyPr>
          <a:lstStyle/>
          <a:p>
            <a:r>
              <a:rPr lang="el-GR" sz="2000" b="1" dirty="0">
                <a:solidFill>
                  <a:srgbClr val="FFFF00"/>
                </a:solidFill>
                <a:latin typeface="Garamond" pitchFamily="18" charset="0"/>
              </a:rPr>
              <a:t>   «Το α- του α-</a:t>
            </a:r>
            <a:r>
              <a:rPr lang="el-GR" sz="2000" b="1" dirty="0" err="1">
                <a:solidFill>
                  <a:srgbClr val="FFFF00"/>
                </a:solidFill>
                <a:latin typeface="Garamond" pitchFamily="18" charset="0"/>
              </a:rPr>
              <a:t>δυνάτου </a:t>
            </a:r>
            <a:r>
              <a:rPr lang="el-GR" sz="2000" b="1" dirty="0">
                <a:solidFill>
                  <a:srgbClr val="FFFF00"/>
                </a:solidFill>
                <a:latin typeface="Garamond" pitchFamily="18" charset="0"/>
              </a:rPr>
              <a:t>είναι αναμφίβολα ριζικό, </a:t>
            </a:r>
          </a:p>
          <a:p>
            <a:r>
              <a:rPr lang="el-GR" sz="2000" b="1" dirty="0">
                <a:solidFill>
                  <a:srgbClr val="FFFF00"/>
                </a:solidFill>
                <a:latin typeface="Garamond" pitchFamily="18" charset="0"/>
              </a:rPr>
              <a:t>αδυσώπητο, αναντίρρητο. </a:t>
            </a:r>
          </a:p>
          <a:p>
            <a:r>
              <a:rPr lang="el-GR" sz="2000" b="1" dirty="0">
                <a:solidFill>
                  <a:srgbClr val="FFFF00"/>
                </a:solidFill>
                <a:latin typeface="Garamond" pitchFamily="18" charset="0"/>
              </a:rPr>
              <a:t>Όμως δεν είναι απλώς αρνητικό ή διαλεκτικό, </a:t>
            </a:r>
          </a:p>
          <a:p>
            <a:r>
              <a:rPr lang="el-GR" sz="2000" b="1" i="1" dirty="0">
                <a:solidFill>
                  <a:srgbClr val="FFFF00"/>
                </a:solidFill>
                <a:latin typeface="Garamond" pitchFamily="18" charset="0"/>
              </a:rPr>
              <a:t>εισάγει</a:t>
            </a:r>
            <a:r>
              <a:rPr lang="el-GR" sz="2000" b="1" dirty="0">
                <a:solidFill>
                  <a:srgbClr val="FFFF00"/>
                </a:solidFill>
                <a:latin typeface="Garamond" pitchFamily="18" charset="0"/>
              </a:rPr>
              <a:t> στο δυνατόν, είναι </a:t>
            </a:r>
            <a:r>
              <a:rPr lang="el-GR" sz="2000" b="1" i="1" dirty="0">
                <a:solidFill>
                  <a:srgbClr val="FFFF00"/>
                </a:solidFill>
                <a:latin typeface="Garamond" pitchFamily="18" charset="0"/>
              </a:rPr>
              <a:t>σήμερα ο κλητήρας </a:t>
            </a:r>
            <a:r>
              <a:rPr lang="el-GR" sz="2000" b="1" dirty="0">
                <a:solidFill>
                  <a:srgbClr val="FFFF00"/>
                </a:solidFill>
                <a:latin typeface="Garamond" pitchFamily="18" charset="0"/>
              </a:rPr>
              <a:t>του· </a:t>
            </a:r>
          </a:p>
          <a:p>
            <a:r>
              <a:rPr lang="el-GR" sz="2000" b="1" dirty="0">
                <a:solidFill>
                  <a:srgbClr val="FFFF00"/>
                </a:solidFill>
                <a:latin typeface="Garamond" pitchFamily="18" charset="0"/>
              </a:rPr>
              <a:t>το κάνει να έρχεται… . […] </a:t>
            </a:r>
          </a:p>
          <a:p>
            <a:r>
              <a:rPr lang="el-GR" sz="2000" b="1" dirty="0">
                <a:solidFill>
                  <a:srgbClr val="FFFF00"/>
                </a:solidFill>
                <a:latin typeface="Garamond" pitchFamily="18" charset="0"/>
              </a:rPr>
              <a:t>  Διότι αυτό το α- υπερβαίνει τη γνώση, διέπει </a:t>
            </a:r>
          </a:p>
          <a:p>
            <a:r>
              <a:rPr lang="el-GR" sz="2000" b="1" dirty="0">
                <a:solidFill>
                  <a:srgbClr val="FFFF00"/>
                </a:solidFill>
                <a:latin typeface="Garamond" pitchFamily="18" charset="0"/>
              </a:rPr>
              <a:t> την </a:t>
            </a:r>
            <a:r>
              <a:rPr lang="el-GR" sz="2000" b="1" dirty="0" err="1">
                <a:solidFill>
                  <a:srgbClr val="FFFF00"/>
                </a:solidFill>
                <a:latin typeface="Garamond" pitchFamily="18" charset="0"/>
              </a:rPr>
              <a:t>απεύθυνση</a:t>
            </a:r>
            <a:r>
              <a:rPr lang="el-GR" sz="2000" b="1" dirty="0">
                <a:solidFill>
                  <a:srgbClr val="FFFF00"/>
                </a:solidFill>
                <a:latin typeface="Garamond" pitchFamily="18" charset="0"/>
              </a:rPr>
              <a:t> στον άλλον, εγγράφει κάθε </a:t>
            </a:r>
          </a:p>
          <a:p>
            <a:r>
              <a:rPr lang="el-GR" sz="2000" b="1" dirty="0">
                <a:solidFill>
                  <a:srgbClr val="FFFF00"/>
                </a:solidFill>
                <a:latin typeface="Garamond" pitchFamily="18" charset="0"/>
              </a:rPr>
              <a:t>θεώρημα στον χώρο και τον χρόνο μιας </a:t>
            </a:r>
          </a:p>
          <a:p>
            <a:r>
              <a:rPr lang="el-GR" sz="2000" b="1" dirty="0">
                <a:solidFill>
                  <a:srgbClr val="FFFF00"/>
                </a:solidFill>
                <a:latin typeface="Garamond" pitchFamily="18" charset="0"/>
              </a:rPr>
              <a:t>μαρτυρίας («σου μιλώ, πίστεψέ με»)».</a:t>
            </a:r>
          </a:p>
          <a:p>
            <a:endParaRPr lang="el-GR" sz="2000" b="1" dirty="0">
              <a:solidFill>
                <a:srgbClr val="FFFF00"/>
              </a:solidFill>
              <a:latin typeface="Garamond" pitchFamily="18" charset="0"/>
            </a:endParaRPr>
          </a:p>
          <a:p>
            <a:endParaRPr lang="el-GR" sz="2000" b="1" dirty="0">
              <a:solidFill>
                <a:srgbClr val="FFFF00"/>
              </a:solidFill>
              <a:latin typeface="Garamond" pitchFamily="18" charset="0"/>
            </a:endParaRPr>
          </a:p>
          <a:p>
            <a:endParaRPr lang="el-GR" sz="2000" b="1" dirty="0">
              <a:solidFill>
                <a:srgbClr val="FFFF00"/>
              </a:solidFill>
              <a:latin typeface="Garamond" pitchFamily="18" charset="0"/>
            </a:endParaRPr>
          </a:p>
          <a:p>
            <a:r>
              <a:rPr lang="fr-FR" sz="2000" b="1" dirty="0">
                <a:solidFill>
                  <a:srgbClr val="FFFF00"/>
                </a:solidFill>
                <a:latin typeface="Garamond" pitchFamily="18" charset="0"/>
              </a:rPr>
              <a:t>Jacques Derrida: «Comme si c’était possible, “</a:t>
            </a:r>
            <a:r>
              <a:rPr lang="fr-FR" sz="2000" b="1" dirty="0" err="1">
                <a:solidFill>
                  <a:srgbClr val="FFFF00"/>
                </a:solidFill>
                <a:latin typeface="Garamond" pitchFamily="18" charset="0"/>
              </a:rPr>
              <a:t>within</a:t>
            </a:r>
            <a:r>
              <a:rPr lang="fr-FR" sz="2000" b="1" dirty="0">
                <a:solidFill>
                  <a:srgbClr val="FFFF00"/>
                </a:solidFill>
                <a:latin typeface="Garamond" pitchFamily="18" charset="0"/>
              </a:rPr>
              <a:t> </a:t>
            </a:r>
            <a:r>
              <a:rPr lang="fr-FR" sz="2000" b="1" dirty="0" err="1">
                <a:solidFill>
                  <a:srgbClr val="FFFF00"/>
                </a:solidFill>
                <a:latin typeface="Garamond" pitchFamily="18" charset="0"/>
              </a:rPr>
              <a:t>such</a:t>
            </a:r>
            <a:r>
              <a:rPr lang="fr-FR" sz="2000" b="1" dirty="0">
                <a:solidFill>
                  <a:srgbClr val="FFFF00"/>
                </a:solidFill>
                <a:latin typeface="Garamond" pitchFamily="18" charset="0"/>
              </a:rPr>
              <a:t> </a:t>
            </a:r>
            <a:r>
              <a:rPr lang="fr-FR" sz="2000" b="1" dirty="0" err="1">
                <a:solidFill>
                  <a:srgbClr val="FFFF00"/>
                </a:solidFill>
                <a:latin typeface="Garamond" pitchFamily="18" charset="0"/>
              </a:rPr>
              <a:t>limits</a:t>
            </a:r>
            <a:r>
              <a:rPr lang="fr-FR" sz="2000" b="1" dirty="0">
                <a:solidFill>
                  <a:srgbClr val="FFFF00"/>
                </a:solidFill>
                <a:latin typeface="Garamond" pitchFamily="18" charset="0"/>
              </a:rPr>
              <a:t>”…», </a:t>
            </a:r>
            <a:r>
              <a:rPr lang="el-GR" sz="2000" b="1" i="1" dirty="0">
                <a:solidFill>
                  <a:srgbClr val="FFFF00"/>
                </a:solidFill>
                <a:latin typeface="Garamond" pitchFamily="18" charset="0"/>
              </a:rPr>
              <a:t>ό</a:t>
            </a:r>
            <a:r>
              <a:rPr lang="fr-FR" sz="2000" b="1" i="1" dirty="0">
                <a:solidFill>
                  <a:srgbClr val="FFFF00"/>
                </a:solidFill>
                <a:latin typeface="Garamond" pitchFamily="18" charset="0"/>
              </a:rPr>
              <a:t>.</a:t>
            </a:r>
            <a:r>
              <a:rPr lang="el-GR" sz="2000" b="1" i="1" dirty="0">
                <a:solidFill>
                  <a:srgbClr val="FFFF00"/>
                </a:solidFill>
                <a:latin typeface="Garamond" pitchFamily="18" charset="0"/>
              </a:rPr>
              <a:t>π</a:t>
            </a:r>
            <a:r>
              <a:rPr lang="fr-FR" sz="2000" b="1" i="1" dirty="0">
                <a:solidFill>
                  <a:srgbClr val="FFFF00"/>
                </a:solidFill>
                <a:latin typeface="Garamond" pitchFamily="18" charset="0"/>
              </a:rPr>
              <a:t>.</a:t>
            </a:r>
            <a:r>
              <a:rPr lang="fr-FR" sz="2000" b="1" dirty="0">
                <a:solidFill>
                  <a:srgbClr val="FFFF00"/>
                </a:solidFill>
                <a:latin typeface="Garamond" pitchFamily="18" charset="0"/>
              </a:rPr>
              <a:t>, </a:t>
            </a:r>
            <a:r>
              <a:rPr lang="el-GR" sz="2000" b="1" dirty="0">
                <a:solidFill>
                  <a:srgbClr val="FFFF00"/>
                </a:solidFill>
                <a:latin typeface="Garamond" pitchFamily="18" charset="0"/>
              </a:rPr>
              <a:t>σ</a:t>
            </a:r>
            <a:r>
              <a:rPr lang="fr-FR" sz="2000" b="1" dirty="0">
                <a:solidFill>
                  <a:srgbClr val="FFFF00"/>
                </a:solidFill>
                <a:latin typeface="Garamond" pitchFamily="18" charset="0"/>
              </a:rPr>
              <a:t>. 308</a:t>
            </a:r>
            <a:r>
              <a:rPr lang="el-GR" sz="2000" b="1" dirty="0">
                <a:solidFill>
                  <a:srgbClr val="FFFF00"/>
                </a:solidFill>
                <a:latin typeface="Garamond" pitchFamily="18" charset="0"/>
              </a:rPr>
              <a:t>.</a:t>
            </a: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spTree>
  </p:cSld>
  <p:clrMapOvr>
    <a:masterClrMapping/>
  </p:clrMapOvr>
  <p:transition>
    <p:wedg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0"/>
            <a:ext cx="9144000" cy="6858000"/>
          </a:xfrm>
          <a:solidFill>
            <a:schemeClr val="tx2">
              <a:lumMod val="50000"/>
            </a:schemeClr>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a:normAutofit fontScale="90000"/>
          </a:bodyPr>
          <a:lstStyle/>
          <a:p>
            <a:br>
              <a:rPr lang="el-GR" sz="5400" b="1" dirty="0">
                <a:solidFill>
                  <a:schemeClr val="bg2"/>
                </a:solidFill>
                <a:latin typeface="Garamond" pitchFamily="18" charset="0"/>
              </a:rPr>
            </a:br>
            <a:br>
              <a:rPr lang="el-GR" sz="5400" b="1" dirty="0">
                <a:solidFill>
                  <a:schemeClr val="bg2"/>
                </a:solidFill>
                <a:latin typeface="Garamond" pitchFamily="18" charset="0"/>
              </a:rPr>
            </a:br>
            <a:r>
              <a:rPr lang="el-GR" sz="5400" b="1" dirty="0">
                <a:solidFill>
                  <a:schemeClr val="bg2"/>
                </a:solidFill>
                <a:latin typeface="Garamond" pitchFamily="18" charset="0"/>
              </a:rPr>
              <a:t>Γ. Πώς «μου αρέσει η Αμερική»; </a:t>
            </a:r>
            <a:br>
              <a:rPr lang="el-GR" sz="5400" b="1" dirty="0">
                <a:solidFill>
                  <a:schemeClr val="bg2"/>
                </a:solidFill>
                <a:latin typeface="Garamond" pitchFamily="18" charset="0"/>
              </a:rPr>
            </a:br>
            <a:br>
              <a:rPr lang="el-GR" sz="5400" b="1" dirty="0">
                <a:solidFill>
                  <a:schemeClr val="bg2"/>
                </a:solidFill>
                <a:latin typeface="Garamond" pitchFamily="18" charset="0"/>
              </a:rPr>
            </a:br>
            <a:r>
              <a:rPr lang="el-GR" sz="5400" b="1" dirty="0">
                <a:solidFill>
                  <a:schemeClr val="bg2"/>
                </a:solidFill>
                <a:latin typeface="Garamond" pitchFamily="18" charset="0"/>
              </a:rPr>
              <a:t>Το εγκλεισμένο κογιότ του </a:t>
            </a:r>
            <a:r>
              <a:rPr lang="de-DE" sz="5400" b="1" dirty="0">
                <a:solidFill>
                  <a:schemeClr val="bg2"/>
                </a:solidFill>
                <a:latin typeface="Garamond" pitchFamily="18" charset="0"/>
              </a:rPr>
              <a:t>Joseph Beuys</a:t>
            </a:r>
            <a:br>
              <a:rPr lang="el-GR" sz="5400" dirty="0"/>
            </a:br>
            <a:br>
              <a:rPr lang="el-GR" sz="5400" dirty="0"/>
            </a:br>
            <a:br>
              <a:rPr lang="el-GR" sz="5400" dirty="0">
                <a:solidFill>
                  <a:schemeClr val="bg2"/>
                </a:solidFill>
                <a:latin typeface="Garamond" pitchFamily="18" charset="0"/>
              </a:rPr>
            </a:br>
            <a:br>
              <a:rPr lang="el-GR" dirty="0">
                <a:solidFill>
                  <a:schemeClr val="bg2"/>
                </a:solidFill>
                <a:latin typeface="Garamond" pitchFamily="18" charset="0"/>
              </a:rPr>
            </a:br>
            <a:br>
              <a:rPr lang="el-GR" dirty="0">
                <a:solidFill>
                  <a:schemeClr val="bg2"/>
                </a:solidFill>
                <a:latin typeface="Garamond" pitchFamily="18" charset="0"/>
              </a:rPr>
            </a:br>
            <a:endParaRPr lang="el-GR" dirty="0">
              <a:solidFill>
                <a:schemeClr val="bg2"/>
              </a:solidFill>
              <a:latin typeface="Garamond"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dirty="0"/>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30722" name="Picture 2" descr="Αποτέλεσμα εικόνας για εικόνεσ για joseph beuys i like america and america likes me description"/>
          <p:cNvPicPr>
            <a:picLocks noChangeAspect="1" noChangeArrowheads="1"/>
          </p:cNvPicPr>
          <p:nvPr/>
        </p:nvPicPr>
        <p:blipFill>
          <a:blip r:embed="rId2" cstate="print"/>
          <a:srcRect/>
          <a:stretch>
            <a:fillRect/>
          </a:stretch>
        </p:blipFill>
        <p:spPr bwMode="auto">
          <a:xfrm>
            <a:off x="0" y="0"/>
            <a:ext cx="5715000" cy="3810000"/>
          </a:xfrm>
          <a:prstGeom prst="rect">
            <a:avLst/>
          </a:prstGeom>
          <a:noFill/>
        </p:spPr>
      </p:pic>
      <p:pic>
        <p:nvPicPr>
          <p:cNvPr id="30724" name="Picture 4" descr="Αποτέλεσμα εικόνας για εικόνεσ για joseph beuys i like america and america likes me description"/>
          <p:cNvPicPr>
            <a:picLocks noChangeAspect="1" noChangeArrowheads="1"/>
          </p:cNvPicPr>
          <p:nvPr/>
        </p:nvPicPr>
        <p:blipFill>
          <a:blip r:embed="rId3" cstate="print"/>
          <a:srcRect/>
          <a:stretch>
            <a:fillRect/>
          </a:stretch>
        </p:blipFill>
        <p:spPr bwMode="auto">
          <a:xfrm>
            <a:off x="0" y="3810001"/>
            <a:ext cx="5715000" cy="3048000"/>
          </a:xfrm>
          <a:prstGeom prst="rect">
            <a:avLst/>
          </a:prstGeom>
          <a:noFill/>
        </p:spPr>
      </p:pic>
      <p:pic>
        <p:nvPicPr>
          <p:cNvPr id="30726" name="Picture 6" descr="Σχετική εικόνα"/>
          <p:cNvPicPr>
            <a:picLocks noChangeAspect="1" noChangeArrowheads="1"/>
          </p:cNvPicPr>
          <p:nvPr/>
        </p:nvPicPr>
        <p:blipFill>
          <a:blip r:embed="rId4" cstate="print"/>
          <a:srcRect/>
          <a:stretch>
            <a:fillRect/>
          </a:stretch>
        </p:blipFill>
        <p:spPr bwMode="auto">
          <a:xfrm>
            <a:off x="5715000" y="0"/>
            <a:ext cx="3429000" cy="3886200"/>
          </a:xfrm>
          <a:prstGeom prst="rect">
            <a:avLst/>
          </a:prstGeom>
          <a:noFill/>
        </p:spPr>
      </p:pic>
      <p:pic>
        <p:nvPicPr>
          <p:cNvPr id="30728" name="Picture 8" descr="Αποτέλεσμα εικόνας για εικόνεσ για joseph beuys i like america and america likes me description"/>
          <p:cNvPicPr>
            <a:picLocks noChangeAspect="1" noChangeArrowheads="1"/>
          </p:cNvPicPr>
          <p:nvPr/>
        </p:nvPicPr>
        <p:blipFill>
          <a:blip r:embed="rId5" cstate="print"/>
          <a:srcRect/>
          <a:stretch>
            <a:fillRect/>
          </a:stretch>
        </p:blipFill>
        <p:spPr bwMode="auto">
          <a:xfrm>
            <a:off x="5638801" y="3886200"/>
            <a:ext cx="3505199" cy="3219451"/>
          </a:xfrm>
          <a:prstGeom prst="rect">
            <a:avLst/>
          </a:prstGeom>
          <a:noFill/>
        </p:spPr>
      </p:pic>
    </p:spTree>
  </p:cSld>
  <p:clrMapOvr>
    <a:masterClrMapping/>
  </p:clrMapOvr>
  <p:transition>
    <p:wedg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28674" name="Picture 2" descr="Σχετική εικόνα"/>
          <p:cNvPicPr>
            <a:picLocks noChangeAspect="1" noChangeArrowheads="1"/>
          </p:cNvPicPr>
          <p:nvPr/>
        </p:nvPicPr>
        <p:blipFill>
          <a:blip r:embed="rId2" cstate="print">
            <a:duotone>
              <a:prstClr val="black"/>
              <a:schemeClr val="accent2">
                <a:tint val="45000"/>
                <a:satMod val="400000"/>
              </a:schemeClr>
            </a:duotone>
          </a:blip>
          <a:srcRect/>
          <a:stretch>
            <a:fillRect/>
          </a:stretch>
        </p:blipFill>
        <p:spPr bwMode="auto">
          <a:xfrm>
            <a:off x="0" y="-19051"/>
            <a:ext cx="9144000" cy="6858002"/>
          </a:xfrm>
          <a:prstGeom prst="rect">
            <a:avLst/>
          </a:prstGeom>
          <a:noFill/>
        </p:spPr>
      </p:pic>
      <p:sp>
        <p:nvSpPr>
          <p:cNvPr id="8" name="TextBox 7"/>
          <p:cNvSpPr txBox="1"/>
          <p:nvPr/>
        </p:nvSpPr>
        <p:spPr>
          <a:xfrm>
            <a:off x="0" y="-76200"/>
            <a:ext cx="9329734" cy="2308324"/>
          </a:xfrm>
          <a:prstGeom prst="rect">
            <a:avLst/>
          </a:prstGeom>
          <a:noFill/>
        </p:spPr>
        <p:txBody>
          <a:bodyPr wrap="none" rtlCol="0">
            <a:spAutoFit/>
          </a:bodyPr>
          <a:lstStyle/>
          <a:p>
            <a:r>
              <a:rPr lang="el-GR" b="1" dirty="0">
                <a:latin typeface="Garamond" pitchFamily="18" charset="0"/>
              </a:rPr>
              <a:t>Και τα δύο προηγούμενα παραδείγματα έχουν κοινό χαρακτηριστικό τους τη βραχεία διάρκεια. </a:t>
            </a:r>
          </a:p>
          <a:p>
            <a:r>
              <a:rPr lang="el-GR" b="1" dirty="0">
                <a:solidFill>
                  <a:srgbClr val="0070C0"/>
                </a:solidFill>
                <a:latin typeface="Garamond" pitchFamily="18" charset="0"/>
              </a:rPr>
              <a:t>Υψηλός κίνδυνος σε σύντομο χρονικό διάστημα</a:t>
            </a:r>
            <a:r>
              <a:rPr lang="el-GR" b="1" dirty="0">
                <a:latin typeface="Garamond" pitchFamily="18" charset="0"/>
              </a:rPr>
              <a:t>, σαν ένα ηλεκτροσόκ που σε διαπερνά ακαριαία. </a:t>
            </a:r>
          </a:p>
          <a:p>
            <a:r>
              <a:rPr lang="el-GR" b="1" dirty="0">
                <a:latin typeface="Garamond" pitchFamily="18" charset="0"/>
              </a:rPr>
              <a:t>Το τρίτο παράδειγμα που αντλούμε από την περιβόητη </a:t>
            </a:r>
            <a:r>
              <a:rPr lang="en-US" b="1" dirty="0">
                <a:latin typeface="Garamond" pitchFamily="18" charset="0"/>
              </a:rPr>
              <a:t>performance </a:t>
            </a:r>
            <a:r>
              <a:rPr lang="en-US" b="1" i="1" dirty="0">
                <a:latin typeface="Garamond" pitchFamily="18" charset="0"/>
              </a:rPr>
              <a:t>I like America and America </a:t>
            </a:r>
            <a:endParaRPr lang="el-GR" b="1" i="1" dirty="0">
              <a:latin typeface="Garamond" pitchFamily="18" charset="0"/>
            </a:endParaRPr>
          </a:p>
          <a:p>
            <a:r>
              <a:rPr lang="en-US" b="1" i="1" dirty="0">
                <a:latin typeface="Garamond" pitchFamily="18" charset="0"/>
              </a:rPr>
              <a:t>likes me</a:t>
            </a:r>
            <a:r>
              <a:rPr lang="el-GR" b="1" dirty="0">
                <a:latin typeface="Garamond" pitchFamily="18" charset="0"/>
              </a:rPr>
              <a:t> του </a:t>
            </a:r>
            <a:r>
              <a:rPr lang="en-US" b="1" dirty="0">
                <a:latin typeface="Garamond" pitchFamily="18" charset="0"/>
              </a:rPr>
              <a:t>Joseph Beuys</a:t>
            </a:r>
            <a:r>
              <a:rPr lang="el-GR" b="1" dirty="0">
                <a:latin typeface="Garamond" pitchFamily="18" charset="0"/>
              </a:rPr>
              <a:t> διατηρεί </a:t>
            </a:r>
          </a:p>
          <a:p>
            <a:r>
              <a:rPr lang="el-GR" b="1" dirty="0">
                <a:latin typeface="Garamond" pitchFamily="18" charset="0"/>
              </a:rPr>
              <a:t>την επικινδυνότητα υψηλή, αλλά </a:t>
            </a:r>
          </a:p>
          <a:p>
            <a:r>
              <a:rPr lang="el-GR" b="1" dirty="0">
                <a:latin typeface="Garamond" pitchFamily="18" charset="0"/>
              </a:rPr>
              <a:t>αυξάνει συνάμα και τη διάρκειά της. </a:t>
            </a:r>
          </a:p>
          <a:p>
            <a:r>
              <a:rPr lang="el-GR" b="1" dirty="0">
                <a:latin typeface="Garamond" pitchFamily="18" charset="0"/>
              </a:rPr>
              <a:t>Είναι ο κίνδυνος επί μακρόν, </a:t>
            </a:r>
          </a:p>
          <a:p>
            <a:r>
              <a:rPr lang="el-GR" b="1" dirty="0">
                <a:latin typeface="Garamond" pitchFamily="18" charset="0"/>
              </a:rPr>
              <a:t>άρα μεγαλύτερος κίνδυνος. </a:t>
            </a:r>
          </a:p>
        </p:txBody>
      </p:sp>
    </p:spTree>
  </p:cSld>
  <p:clrMapOvr>
    <a:masterClrMapping/>
  </p:clrMapOvr>
  <p:transition>
    <p:wedg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28674" name="Picture 2" descr="Σχετική εικόνα"/>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0" y="-19051"/>
            <a:ext cx="9144000" cy="6858002"/>
          </a:xfrm>
          <a:prstGeom prst="rect">
            <a:avLst/>
          </a:prstGeom>
          <a:noFill/>
        </p:spPr>
      </p:pic>
      <p:sp>
        <p:nvSpPr>
          <p:cNvPr id="8" name="TextBox 7"/>
          <p:cNvSpPr txBox="1"/>
          <p:nvPr/>
        </p:nvSpPr>
        <p:spPr>
          <a:xfrm>
            <a:off x="0" y="-76200"/>
            <a:ext cx="9318577" cy="3970318"/>
          </a:xfrm>
          <a:prstGeom prst="rect">
            <a:avLst/>
          </a:prstGeom>
          <a:noFill/>
        </p:spPr>
        <p:txBody>
          <a:bodyPr wrap="none" rtlCol="0">
            <a:spAutoFit/>
          </a:bodyPr>
          <a:lstStyle/>
          <a:p>
            <a:r>
              <a:rPr lang="el-GR" b="1" dirty="0">
                <a:solidFill>
                  <a:schemeClr val="bg1"/>
                </a:solidFill>
                <a:latin typeface="Garamond" pitchFamily="18" charset="0"/>
              </a:rPr>
              <a:t>Στο δεύτερο ταξίδι του στις Η.Π.Α. (και στην πρώτη του </a:t>
            </a:r>
            <a:r>
              <a:rPr lang="en-US" b="1" dirty="0">
                <a:solidFill>
                  <a:schemeClr val="bg1"/>
                </a:solidFill>
                <a:latin typeface="Garamond" pitchFamily="18" charset="0"/>
              </a:rPr>
              <a:t>performance</a:t>
            </a:r>
            <a:r>
              <a:rPr lang="el-GR" b="1" dirty="0">
                <a:solidFill>
                  <a:schemeClr val="bg1"/>
                </a:solidFill>
                <a:latin typeface="Garamond" pitchFamily="18" charset="0"/>
              </a:rPr>
              <a:t>) ο </a:t>
            </a:r>
            <a:r>
              <a:rPr lang="en-US" b="1" dirty="0">
                <a:solidFill>
                  <a:schemeClr val="bg1"/>
                </a:solidFill>
                <a:latin typeface="Garamond" pitchFamily="18" charset="0"/>
              </a:rPr>
              <a:t>Beuys</a:t>
            </a:r>
            <a:r>
              <a:rPr lang="el-GR" b="1" dirty="0">
                <a:solidFill>
                  <a:schemeClr val="bg1"/>
                </a:solidFill>
                <a:latin typeface="Garamond" pitchFamily="18" charset="0"/>
              </a:rPr>
              <a:t> ήθελε να </a:t>
            </a:r>
          </a:p>
          <a:p>
            <a:r>
              <a:rPr lang="el-GR" b="1" dirty="0">
                <a:solidFill>
                  <a:schemeClr val="bg1"/>
                </a:solidFill>
                <a:latin typeface="Garamond" pitchFamily="18" charset="0"/>
              </a:rPr>
              <a:t>απομονώσει τον εαυτό του από τη Νέα Υόρκη και από όλο τον αμερικανικό πολιτισμό και να </a:t>
            </a:r>
          </a:p>
          <a:p>
            <a:r>
              <a:rPr lang="el-GR" b="1" dirty="0">
                <a:solidFill>
                  <a:schemeClr val="bg1"/>
                </a:solidFill>
                <a:latin typeface="Garamond" pitchFamily="18" charset="0"/>
              </a:rPr>
              <a:t>κρατήσει από αυτόν μόνο ένα ζωντανό στοιχείο του, </a:t>
            </a:r>
            <a:r>
              <a:rPr lang="el-GR" b="1" dirty="0">
                <a:solidFill>
                  <a:srgbClr val="C00000"/>
                </a:solidFill>
                <a:latin typeface="Garamond" pitchFamily="18" charset="0"/>
              </a:rPr>
              <a:t>το κογιότ</a:t>
            </a:r>
            <a:r>
              <a:rPr lang="el-GR" b="1" dirty="0">
                <a:solidFill>
                  <a:schemeClr val="bg1"/>
                </a:solidFill>
                <a:latin typeface="Garamond" pitchFamily="18" charset="0"/>
              </a:rPr>
              <a:t>, με το οποίο θα ζούσε σε έναν χώρο </a:t>
            </a:r>
          </a:p>
          <a:p>
            <a:r>
              <a:rPr lang="el-GR" b="1" dirty="0">
                <a:solidFill>
                  <a:schemeClr val="bg1"/>
                </a:solidFill>
                <a:latin typeface="Garamond" pitchFamily="18" charset="0"/>
              </a:rPr>
              <a:t>που του προσέφερε η </a:t>
            </a:r>
            <a:r>
              <a:rPr lang="en-US" b="1" dirty="0" err="1">
                <a:solidFill>
                  <a:schemeClr val="bg1"/>
                </a:solidFill>
                <a:latin typeface="Garamond" pitchFamily="18" charset="0"/>
              </a:rPr>
              <a:t>Ren</a:t>
            </a:r>
            <a:r>
              <a:rPr lang="el-GR" b="1" dirty="0">
                <a:solidFill>
                  <a:schemeClr val="bg1"/>
                </a:solidFill>
                <a:latin typeface="Garamond" pitchFamily="18" charset="0"/>
              </a:rPr>
              <a:t>é </a:t>
            </a:r>
            <a:r>
              <a:rPr lang="en-US" b="1" dirty="0">
                <a:solidFill>
                  <a:schemeClr val="bg1"/>
                </a:solidFill>
                <a:latin typeface="Garamond" pitchFamily="18" charset="0"/>
              </a:rPr>
              <a:t>Block Gallery</a:t>
            </a:r>
            <a:r>
              <a:rPr lang="el-GR" b="1" dirty="0">
                <a:solidFill>
                  <a:schemeClr val="bg1"/>
                </a:solidFill>
                <a:latin typeface="Garamond" pitchFamily="18" charset="0"/>
              </a:rPr>
              <a:t>, για οκτώ ώρες επί τρεις ημέρες. Για να πετύχει το </a:t>
            </a:r>
          </a:p>
          <a:p>
            <a:r>
              <a:rPr lang="el-GR" b="1" dirty="0">
                <a:solidFill>
                  <a:schemeClr val="bg1"/>
                </a:solidFill>
                <a:latin typeface="Garamond" pitchFamily="18" charset="0"/>
              </a:rPr>
              <a:t>στόχο του, δεν εγκατέλειψε καθόλου </a:t>
            </a:r>
          </a:p>
          <a:p>
            <a:r>
              <a:rPr lang="el-GR" b="1" dirty="0">
                <a:solidFill>
                  <a:schemeClr val="bg1"/>
                </a:solidFill>
                <a:latin typeface="Garamond" pitchFamily="18" charset="0"/>
              </a:rPr>
              <a:t>τη γκαλερί στις πέντε ημέρες που </a:t>
            </a:r>
          </a:p>
          <a:p>
            <a:r>
              <a:rPr lang="el-GR" b="1" dirty="0">
                <a:solidFill>
                  <a:schemeClr val="bg1"/>
                </a:solidFill>
                <a:latin typeface="Garamond" pitchFamily="18" charset="0"/>
              </a:rPr>
              <a:t>παρέμεινε στη Νέα Υόρκη. </a:t>
            </a:r>
          </a:p>
          <a:p>
            <a:r>
              <a:rPr lang="el-GR" b="1" dirty="0">
                <a:solidFill>
                  <a:schemeClr val="bg1"/>
                </a:solidFill>
                <a:latin typeface="Garamond" pitchFamily="18" charset="0"/>
              </a:rPr>
              <a:t>Όπως και η </a:t>
            </a:r>
            <a:r>
              <a:rPr lang="en-US" b="1" dirty="0" err="1">
                <a:solidFill>
                  <a:schemeClr val="bg1"/>
                </a:solidFill>
                <a:latin typeface="Garamond" pitchFamily="18" charset="0"/>
              </a:rPr>
              <a:t>Abramovi</a:t>
            </a:r>
            <a:r>
              <a:rPr lang="el-GR" b="1" dirty="0">
                <a:solidFill>
                  <a:schemeClr val="bg1"/>
                </a:solidFill>
                <a:latin typeface="Garamond" pitchFamily="18" charset="0"/>
              </a:rPr>
              <a:t>ć, έτσι και ο </a:t>
            </a:r>
          </a:p>
          <a:p>
            <a:r>
              <a:rPr lang="en-US" b="1" dirty="0">
                <a:solidFill>
                  <a:schemeClr val="bg1"/>
                </a:solidFill>
                <a:latin typeface="Garamond" pitchFamily="18" charset="0"/>
              </a:rPr>
              <a:t>Beuys</a:t>
            </a:r>
            <a:r>
              <a:rPr lang="el-GR" b="1" dirty="0">
                <a:solidFill>
                  <a:schemeClr val="bg1"/>
                </a:solidFill>
                <a:latin typeface="Garamond" pitchFamily="18" charset="0"/>
              </a:rPr>
              <a:t> επεδίωξε έναν </a:t>
            </a:r>
            <a:r>
              <a:rPr lang="el-GR" b="1" dirty="0">
                <a:solidFill>
                  <a:srgbClr val="C00000"/>
                </a:solidFill>
                <a:latin typeface="Garamond" pitchFamily="18" charset="0"/>
              </a:rPr>
              <a:t>«διάλογο ενέργειας» </a:t>
            </a:r>
          </a:p>
          <a:p>
            <a:r>
              <a:rPr lang="el-GR" b="1" dirty="0">
                <a:solidFill>
                  <a:schemeClr val="bg1"/>
                </a:solidFill>
                <a:latin typeface="Garamond" pitchFamily="18" charset="0"/>
              </a:rPr>
              <a:t>με το ανήμερο ζώο (ονόματι </a:t>
            </a:r>
          </a:p>
          <a:p>
            <a:r>
              <a:rPr lang="en-US" b="1" dirty="0">
                <a:solidFill>
                  <a:schemeClr val="bg1"/>
                </a:solidFill>
                <a:latin typeface="Garamond" pitchFamily="18" charset="0"/>
              </a:rPr>
              <a:t>Little John</a:t>
            </a:r>
            <a:r>
              <a:rPr lang="el-GR" b="1" dirty="0">
                <a:solidFill>
                  <a:schemeClr val="bg1"/>
                </a:solidFill>
                <a:latin typeface="Garamond" pitchFamily="18" charset="0"/>
              </a:rPr>
              <a:t>), αυτή τη </a:t>
            </a:r>
          </a:p>
          <a:p>
            <a:r>
              <a:rPr lang="el-GR" b="1" dirty="0">
                <a:solidFill>
                  <a:schemeClr val="bg1"/>
                </a:solidFill>
                <a:latin typeface="Garamond" pitchFamily="18" charset="0"/>
              </a:rPr>
              <a:t>φορά όχι χωρίς </a:t>
            </a:r>
          </a:p>
          <a:p>
            <a:r>
              <a:rPr lang="el-GR" b="1" dirty="0">
                <a:solidFill>
                  <a:schemeClr val="bg1"/>
                </a:solidFill>
                <a:latin typeface="Garamond" pitchFamily="18" charset="0"/>
              </a:rPr>
              <a:t>πολιτικές </a:t>
            </a:r>
          </a:p>
          <a:p>
            <a:r>
              <a:rPr lang="el-GR" b="1" dirty="0">
                <a:solidFill>
                  <a:schemeClr val="bg1"/>
                </a:solidFill>
                <a:latin typeface="Garamond" pitchFamily="18" charset="0"/>
              </a:rPr>
              <a:t>προεκτάσεις. </a:t>
            </a:r>
          </a:p>
        </p:txBody>
      </p:sp>
    </p:spTree>
  </p:cSld>
  <p:clrMapOvr>
    <a:masterClrMapping/>
  </p:clrMapOvr>
  <p:transition>
    <p:wedg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25602" name="Picture 2" descr="Σχετική εικόνα"/>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0" y="-19051"/>
            <a:ext cx="9668774" cy="6877051"/>
          </a:xfrm>
          <a:prstGeom prst="rect">
            <a:avLst/>
          </a:prstGeom>
          <a:noFill/>
        </p:spPr>
      </p:pic>
      <p:sp>
        <p:nvSpPr>
          <p:cNvPr id="8" name="TextBox 7"/>
          <p:cNvSpPr txBox="1"/>
          <p:nvPr/>
        </p:nvSpPr>
        <p:spPr>
          <a:xfrm>
            <a:off x="0" y="0"/>
            <a:ext cx="4929555" cy="2961708"/>
          </a:xfrm>
          <a:prstGeom prst="rect">
            <a:avLst/>
          </a:prstGeom>
          <a:noFill/>
        </p:spPr>
        <p:txBody>
          <a:bodyPr wrap="none" rtlCol="0">
            <a:spAutoFit/>
          </a:bodyPr>
          <a:lstStyle/>
          <a:p>
            <a:pPr>
              <a:lnSpc>
                <a:spcPct val="150000"/>
              </a:lnSpc>
            </a:pPr>
            <a:r>
              <a:rPr lang="el-GR" b="1" dirty="0">
                <a:latin typeface="Garamond" pitchFamily="18" charset="0"/>
              </a:rPr>
              <a:t>Ανάμεσα στα αντικείμενα που τον συνόδευαν στη </a:t>
            </a:r>
          </a:p>
          <a:p>
            <a:pPr>
              <a:lnSpc>
                <a:spcPct val="150000"/>
              </a:lnSpc>
            </a:pPr>
            <a:r>
              <a:rPr lang="el-GR" b="1" dirty="0">
                <a:latin typeface="Garamond" pitchFamily="18" charset="0"/>
              </a:rPr>
              <a:t>συγκατοίκησή του με το κογιότ υπήρχαν δύο ρολά </a:t>
            </a:r>
          </a:p>
          <a:p>
            <a:pPr>
              <a:lnSpc>
                <a:spcPct val="150000"/>
              </a:lnSpc>
            </a:pPr>
            <a:r>
              <a:rPr lang="el-GR" b="1" dirty="0">
                <a:latin typeface="Garamond" pitchFamily="18" charset="0"/>
              </a:rPr>
              <a:t>τσόχα, με τα οποία τύλιγε συχνά το σώμα του και </a:t>
            </a:r>
          </a:p>
          <a:p>
            <a:pPr>
              <a:lnSpc>
                <a:spcPct val="150000"/>
              </a:lnSpc>
            </a:pPr>
            <a:r>
              <a:rPr lang="el-GR" b="1" dirty="0">
                <a:latin typeface="Garamond" pitchFamily="18" charset="0"/>
              </a:rPr>
              <a:t>έφτιαχνε μια στοίβα μέσα στην οποία τοποθετούσε </a:t>
            </a:r>
          </a:p>
          <a:p>
            <a:pPr>
              <a:lnSpc>
                <a:spcPct val="150000"/>
              </a:lnSpc>
            </a:pPr>
            <a:r>
              <a:rPr lang="el-GR" b="1" dirty="0">
                <a:latin typeface="Garamond" pitchFamily="18" charset="0"/>
              </a:rPr>
              <a:t>έναν φακό που φώτιζε προς τους θεατές. Υπήρχε </a:t>
            </a:r>
          </a:p>
          <a:p>
            <a:pPr>
              <a:lnSpc>
                <a:spcPct val="150000"/>
              </a:lnSpc>
            </a:pPr>
            <a:r>
              <a:rPr lang="el-GR" b="1" dirty="0">
                <a:latin typeface="Garamond" pitchFamily="18" charset="0"/>
              </a:rPr>
              <a:t>επιπλέον ένα ζευγάρι </a:t>
            </a:r>
            <a:r>
              <a:rPr lang="el-GR" b="1" dirty="0">
                <a:solidFill>
                  <a:srgbClr val="FFFF00"/>
                </a:solidFill>
                <a:latin typeface="Garamond" pitchFamily="18" charset="0"/>
              </a:rPr>
              <a:t>γάντια</a:t>
            </a:r>
            <a:r>
              <a:rPr lang="el-GR" b="1" dirty="0">
                <a:latin typeface="Garamond" pitchFamily="18" charset="0"/>
              </a:rPr>
              <a:t> ζωγραφισμένα με καφέ </a:t>
            </a:r>
          </a:p>
          <a:p>
            <a:pPr>
              <a:lnSpc>
                <a:spcPct val="150000"/>
              </a:lnSpc>
            </a:pPr>
            <a:r>
              <a:rPr lang="el-GR" b="1" dirty="0">
                <a:latin typeface="Garamond" pitchFamily="18" charset="0"/>
              </a:rPr>
              <a:t>χρώμα, που έριχνε στο κογιότ για να παίξει.</a:t>
            </a:r>
          </a:p>
        </p:txBody>
      </p:sp>
    </p:spTree>
  </p:cSld>
  <p:clrMapOvr>
    <a:masterClrMapping/>
  </p:clrMapOvr>
  <p:transition>
    <p:wedg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23554" name="Picture 2" descr="Σχετική εικόνα"/>
          <p:cNvPicPr>
            <a:picLocks noChangeAspect="1" noChangeArrowheads="1"/>
          </p:cNvPicPr>
          <p:nvPr/>
        </p:nvPicPr>
        <p:blipFill>
          <a:blip r:embed="rId2" cstate="print">
            <a:duotone>
              <a:schemeClr val="accent2">
                <a:shade val="45000"/>
                <a:satMod val="135000"/>
              </a:schemeClr>
              <a:prstClr val="white"/>
            </a:duotone>
          </a:blip>
          <a:srcRect/>
          <a:stretch>
            <a:fillRect/>
          </a:stretch>
        </p:blipFill>
        <p:spPr bwMode="auto">
          <a:xfrm>
            <a:off x="0" y="0"/>
            <a:ext cx="9144000" cy="6858000"/>
          </a:xfrm>
          <a:prstGeom prst="rect">
            <a:avLst/>
          </a:prstGeom>
          <a:noFill/>
        </p:spPr>
      </p:pic>
      <p:sp>
        <p:nvSpPr>
          <p:cNvPr id="8" name="TextBox 7"/>
          <p:cNvSpPr txBox="1"/>
          <p:nvPr/>
        </p:nvSpPr>
        <p:spPr>
          <a:xfrm>
            <a:off x="0" y="-76200"/>
            <a:ext cx="9241697" cy="4801314"/>
          </a:xfrm>
          <a:prstGeom prst="rect">
            <a:avLst/>
          </a:prstGeom>
          <a:noFill/>
        </p:spPr>
        <p:txBody>
          <a:bodyPr wrap="none" rtlCol="0">
            <a:spAutoFit/>
          </a:bodyPr>
          <a:lstStyle/>
          <a:p>
            <a:r>
              <a:rPr lang="el-GR" b="1" dirty="0">
                <a:latin typeface="Garamond" pitchFamily="18" charset="0"/>
              </a:rPr>
              <a:t>Εδώ έχει προταθεί από τον </a:t>
            </a:r>
            <a:r>
              <a:rPr lang="en-US" b="1" dirty="0">
                <a:latin typeface="Garamond" pitchFamily="18" charset="0"/>
              </a:rPr>
              <a:t>Steve Baker </a:t>
            </a:r>
            <a:r>
              <a:rPr lang="el-GR" b="1" dirty="0">
                <a:latin typeface="Garamond" pitchFamily="18" charset="0"/>
              </a:rPr>
              <a:t>ουσιαστικά μια </a:t>
            </a:r>
            <a:r>
              <a:rPr lang="el-GR" b="1" dirty="0">
                <a:solidFill>
                  <a:srgbClr val="0070C0"/>
                </a:solidFill>
                <a:latin typeface="Garamond" pitchFamily="18" charset="0"/>
              </a:rPr>
              <a:t>μετωνυμία των ανθρώπινων χεριών ως του </a:t>
            </a:r>
            <a:endParaRPr lang="en-US" b="1" dirty="0">
              <a:solidFill>
                <a:srgbClr val="0070C0"/>
              </a:solidFill>
              <a:latin typeface="Garamond" pitchFamily="18" charset="0"/>
            </a:endParaRPr>
          </a:p>
          <a:p>
            <a:r>
              <a:rPr lang="el-GR" b="1" dirty="0">
                <a:solidFill>
                  <a:srgbClr val="0070C0"/>
                </a:solidFill>
                <a:latin typeface="Garamond" pitchFamily="18" charset="0"/>
              </a:rPr>
              <a:t>μη ζωικού στοιχείου που δινόταν στο μη ανθρώπινο ζώο</a:t>
            </a:r>
            <a:r>
              <a:rPr lang="el-GR" b="1" dirty="0">
                <a:latin typeface="Garamond" pitchFamily="18" charset="0"/>
              </a:rPr>
              <a:t>, μετωνυμία επίσης της ανθρώπινης </a:t>
            </a:r>
            <a:endParaRPr lang="en-US" b="1" dirty="0">
              <a:latin typeface="Garamond" pitchFamily="18" charset="0"/>
            </a:endParaRPr>
          </a:p>
          <a:p>
            <a:r>
              <a:rPr lang="el-GR" b="1" dirty="0">
                <a:latin typeface="Garamond" pitchFamily="18" charset="0"/>
              </a:rPr>
              <a:t>δημιουργικής ικανότητας, της αποτυπωμένης στα ζωγραφισμένα γάντια </a:t>
            </a:r>
            <a:endParaRPr lang="en-US" b="1" dirty="0">
              <a:latin typeface="Garamond" pitchFamily="18" charset="0"/>
            </a:endParaRPr>
          </a:p>
          <a:p>
            <a:r>
              <a:rPr lang="el-GR" b="1" dirty="0">
                <a:latin typeface="Garamond" pitchFamily="18" charset="0"/>
              </a:rPr>
              <a:t>(τα χέρια που μπορούν να ζωγραφίζουν γάντια και να δημιουργούν </a:t>
            </a:r>
            <a:endParaRPr lang="en-US" b="1" dirty="0">
              <a:latin typeface="Garamond" pitchFamily="18" charset="0"/>
            </a:endParaRPr>
          </a:p>
          <a:p>
            <a:r>
              <a:rPr lang="el-GR" b="1" dirty="0">
                <a:latin typeface="Garamond" pitchFamily="18" charset="0"/>
              </a:rPr>
              <a:t>τέχνη), που δίνονταν ως </a:t>
            </a:r>
            <a:r>
              <a:rPr lang="el-GR" b="1" dirty="0">
                <a:solidFill>
                  <a:srgbClr val="0070C0"/>
                </a:solidFill>
                <a:latin typeface="Garamond" pitchFamily="18" charset="0"/>
              </a:rPr>
              <a:t>δώρο</a:t>
            </a:r>
            <a:r>
              <a:rPr lang="el-GR" b="1" dirty="0">
                <a:latin typeface="Garamond" pitchFamily="18" charset="0"/>
              </a:rPr>
              <a:t>, άρα και της ικανότητας του </a:t>
            </a:r>
            <a:r>
              <a:rPr lang="el-GR" b="1" dirty="0" err="1">
                <a:latin typeface="Garamond" pitchFamily="18" charset="0"/>
              </a:rPr>
              <a:t>δωρίζειν</a:t>
            </a:r>
            <a:r>
              <a:rPr lang="el-GR" b="1" dirty="0">
                <a:latin typeface="Garamond" pitchFamily="18" charset="0"/>
              </a:rPr>
              <a:t> </a:t>
            </a:r>
            <a:endParaRPr lang="en-US" b="1" dirty="0">
              <a:latin typeface="Garamond" pitchFamily="18" charset="0"/>
            </a:endParaRPr>
          </a:p>
          <a:p>
            <a:r>
              <a:rPr lang="el-GR" b="1" dirty="0">
                <a:latin typeface="Garamond" pitchFamily="18" charset="0"/>
              </a:rPr>
              <a:t>σε αντίθεση, σε </a:t>
            </a:r>
            <a:r>
              <a:rPr lang="el-GR" b="1" dirty="0" err="1">
                <a:latin typeface="Garamond" pitchFamily="18" charset="0"/>
              </a:rPr>
              <a:t>χαϊντεγγεριανή</a:t>
            </a:r>
            <a:r>
              <a:rPr lang="el-GR" b="1" dirty="0">
                <a:latin typeface="Garamond" pitchFamily="18" charset="0"/>
              </a:rPr>
              <a:t> αντίθεση, προς την ελλιπή ζωική </a:t>
            </a:r>
            <a:endParaRPr lang="en-US" b="1" dirty="0">
              <a:latin typeface="Garamond" pitchFamily="18" charset="0"/>
            </a:endParaRPr>
          </a:p>
          <a:p>
            <a:r>
              <a:rPr lang="el-GR" b="1" dirty="0">
                <a:latin typeface="Garamond" pitchFamily="18" charset="0"/>
              </a:rPr>
              <a:t>ικανότητα του </a:t>
            </a:r>
            <a:r>
              <a:rPr lang="el-GR" b="1" dirty="0" err="1">
                <a:latin typeface="Garamond" pitchFamily="18" charset="0"/>
              </a:rPr>
              <a:t>αδράττειν</a:t>
            </a:r>
            <a:r>
              <a:rPr lang="el-GR" b="1" dirty="0">
                <a:latin typeface="Garamond" pitchFamily="18" charset="0"/>
              </a:rPr>
              <a:t> μόνο. Η ερμηνεία όμως αυτή </a:t>
            </a:r>
            <a:endParaRPr lang="en-US" b="1" dirty="0">
              <a:latin typeface="Garamond" pitchFamily="18" charset="0"/>
            </a:endParaRPr>
          </a:p>
          <a:p>
            <a:r>
              <a:rPr lang="el-GR" b="1" dirty="0">
                <a:latin typeface="Garamond" pitchFamily="18" charset="0"/>
              </a:rPr>
              <a:t>νομίζω ότι υπερτονίζει τη σημασία των </a:t>
            </a:r>
            <a:r>
              <a:rPr lang="el-GR" b="1" dirty="0" err="1">
                <a:latin typeface="Garamond" pitchFamily="18" charset="0"/>
              </a:rPr>
              <a:t>χαϊντεγγεριανών</a:t>
            </a:r>
            <a:r>
              <a:rPr lang="el-GR" b="1" dirty="0">
                <a:latin typeface="Garamond" pitchFamily="18" charset="0"/>
              </a:rPr>
              <a:t> </a:t>
            </a:r>
            <a:endParaRPr lang="en-US" b="1" dirty="0">
              <a:latin typeface="Garamond" pitchFamily="18" charset="0"/>
            </a:endParaRPr>
          </a:p>
          <a:p>
            <a:r>
              <a:rPr lang="el-GR" b="1" dirty="0">
                <a:latin typeface="Garamond" pitchFamily="18" charset="0"/>
              </a:rPr>
              <a:t>θέσεων ως προς τη σχέση του </a:t>
            </a:r>
            <a:r>
              <a:rPr lang="en-US" b="1" dirty="0">
                <a:latin typeface="Garamond" pitchFamily="18" charset="0"/>
              </a:rPr>
              <a:t>performer </a:t>
            </a:r>
            <a:r>
              <a:rPr lang="el-GR" b="1" dirty="0">
                <a:latin typeface="Garamond" pitchFamily="18" charset="0"/>
              </a:rPr>
              <a:t>με το κογιότ, </a:t>
            </a:r>
            <a:endParaRPr lang="en-US" b="1" dirty="0">
              <a:latin typeface="Garamond" pitchFamily="18" charset="0"/>
            </a:endParaRPr>
          </a:p>
          <a:p>
            <a:r>
              <a:rPr lang="el-GR" b="1" dirty="0">
                <a:latin typeface="Garamond" pitchFamily="18" charset="0"/>
              </a:rPr>
              <a:t>καθώς εστιάζει περισσότερο στη χειρονομία του </a:t>
            </a:r>
            <a:r>
              <a:rPr lang="en-US" b="1" dirty="0">
                <a:latin typeface="Garamond" pitchFamily="18" charset="0"/>
              </a:rPr>
              <a:t>Beuys</a:t>
            </a:r>
            <a:r>
              <a:rPr lang="el-GR" b="1" dirty="0">
                <a:latin typeface="Garamond" pitchFamily="18" charset="0"/>
              </a:rPr>
              <a:t>, </a:t>
            </a:r>
            <a:endParaRPr lang="en-US" b="1" dirty="0">
              <a:latin typeface="Garamond" pitchFamily="18" charset="0"/>
            </a:endParaRPr>
          </a:p>
          <a:p>
            <a:r>
              <a:rPr lang="el-GR" b="1" dirty="0">
                <a:latin typeface="Garamond" pitchFamily="18" charset="0"/>
              </a:rPr>
              <a:t>αφήνοντας στην άκρη την παρουσία του μη ανθρώπινου </a:t>
            </a:r>
            <a:endParaRPr lang="en-US" b="1" dirty="0">
              <a:latin typeface="Garamond" pitchFamily="18" charset="0"/>
            </a:endParaRPr>
          </a:p>
          <a:p>
            <a:r>
              <a:rPr lang="el-GR" b="1" dirty="0">
                <a:latin typeface="Garamond" pitchFamily="18" charset="0"/>
              </a:rPr>
              <a:t>ζώου, καθώς δηλαδή εστιάζει στην «ηγεμονική» </a:t>
            </a:r>
            <a:endParaRPr lang="en-US" b="1" dirty="0">
              <a:latin typeface="Garamond" pitchFamily="18" charset="0"/>
            </a:endParaRPr>
          </a:p>
          <a:p>
            <a:r>
              <a:rPr lang="el-GR" b="1" dirty="0">
                <a:latin typeface="Garamond" pitchFamily="18" charset="0"/>
              </a:rPr>
              <a:t>κίνηση ενός </a:t>
            </a:r>
            <a:r>
              <a:rPr lang="el-GR" b="1" dirty="0">
                <a:solidFill>
                  <a:srgbClr val="0070C0"/>
                </a:solidFill>
                <a:latin typeface="Garamond" pitchFamily="18" charset="0"/>
              </a:rPr>
              <a:t>καλλιτεχνικού δώρου </a:t>
            </a:r>
            <a:r>
              <a:rPr lang="el-GR" b="1" dirty="0">
                <a:latin typeface="Garamond" pitchFamily="18" charset="0"/>
              </a:rPr>
              <a:t>από τον άνθρωπο </a:t>
            </a:r>
            <a:endParaRPr lang="en-US" b="1" dirty="0">
              <a:latin typeface="Garamond" pitchFamily="18" charset="0"/>
            </a:endParaRPr>
          </a:p>
          <a:p>
            <a:r>
              <a:rPr lang="el-GR" b="1" dirty="0">
                <a:latin typeface="Garamond" pitchFamily="18" charset="0"/>
              </a:rPr>
              <a:t>προς το ζώο, το οποίο όμως δεν μπορεί να «λάβει», </a:t>
            </a:r>
            <a:endParaRPr lang="en-US" b="1" dirty="0">
              <a:latin typeface="Garamond" pitchFamily="18" charset="0"/>
            </a:endParaRPr>
          </a:p>
          <a:p>
            <a:r>
              <a:rPr lang="el-GR" b="1" dirty="0">
                <a:latin typeface="Garamond" pitchFamily="18" charset="0"/>
              </a:rPr>
              <a:t>να δεχθεί ως δώρο, αφού είναι «κλεισμένο» σε «αυτό που είναι». </a:t>
            </a:r>
            <a:endParaRPr lang="en-US" b="1" dirty="0">
              <a:latin typeface="Garamond" pitchFamily="18" charset="0"/>
            </a:endParaRPr>
          </a:p>
          <a:p>
            <a:endParaRPr lang="de-DE" b="1" dirty="0">
              <a:latin typeface="Garamond" pitchFamily="18" charset="0"/>
            </a:endParaRPr>
          </a:p>
          <a:p>
            <a:endParaRPr lang="el-GR" b="1" dirty="0">
              <a:latin typeface="Garamond" pitchFamily="18" charset="0"/>
            </a:endParaRPr>
          </a:p>
        </p:txBody>
      </p:sp>
    </p:spTree>
  </p:cSld>
  <p:clrMapOvr>
    <a:masterClrMapping/>
  </p:clrMapOvr>
  <p:transition>
    <p:wedg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r>
              <a:rPr lang="el-GR" sz="2400" b="1" dirty="0">
                <a:solidFill>
                  <a:schemeClr val="bg1"/>
                </a:solidFill>
                <a:latin typeface="Garamond" pitchFamily="18" charset="0"/>
              </a:rPr>
              <a:t>			 </a:t>
            </a:r>
            <a:br>
              <a:rPr lang="en-US" sz="2400" b="1" dirty="0">
                <a:solidFill>
                  <a:schemeClr val="bg1"/>
                </a:solidFill>
                <a:latin typeface="Garamond" pitchFamily="18" charset="0"/>
              </a:rPr>
            </a:br>
            <a:br>
              <a:rPr lang="en-US" sz="2400" b="1" dirty="0">
                <a:solidFill>
                  <a:schemeClr val="bg1"/>
                </a:solidFill>
                <a:latin typeface="Garamond" pitchFamily="18" charset="0"/>
              </a:rPr>
            </a:br>
            <a:br>
              <a:rPr lang="en-US" sz="2400" b="1" dirty="0">
                <a:solidFill>
                  <a:schemeClr val="bg1"/>
                </a:solidFill>
                <a:latin typeface="Garamond" pitchFamily="18" charset="0"/>
              </a:rPr>
            </a:br>
            <a:br>
              <a:rPr lang="en-US" sz="2400" b="1" dirty="0">
                <a:solidFill>
                  <a:schemeClr val="bg1"/>
                </a:solidFill>
                <a:latin typeface="Garamond" pitchFamily="18" charset="0"/>
              </a:rPr>
            </a:br>
            <a:br>
              <a:rPr lang="en-US" sz="2400" b="1" dirty="0">
                <a:solidFill>
                  <a:schemeClr val="bg1"/>
                </a:solidFill>
                <a:latin typeface="Garamond" pitchFamily="18" charset="0"/>
              </a:rPr>
            </a:br>
            <a:br>
              <a:rPr lang="en-US" sz="2400" b="1" dirty="0">
                <a:solidFill>
                  <a:schemeClr val="bg1"/>
                </a:solidFill>
                <a:latin typeface="Garamond" pitchFamily="18" charset="0"/>
              </a:rPr>
            </a:br>
            <a:br>
              <a:rPr lang="en-US" sz="2400" b="1" dirty="0">
                <a:solidFill>
                  <a:schemeClr val="bg1"/>
                </a:solidFill>
                <a:latin typeface="Garamond" pitchFamily="18" charset="0"/>
              </a:rPr>
            </a:br>
            <a:r>
              <a:rPr lang="en-US" sz="2400" b="1" dirty="0">
                <a:solidFill>
                  <a:schemeClr val="bg1"/>
                </a:solidFill>
                <a:latin typeface="Garamond" pitchFamily="18" charset="0"/>
              </a:rPr>
              <a:t>			</a:t>
            </a:r>
            <a:br>
              <a:rPr lang="en-US" sz="2400" b="1" dirty="0">
                <a:solidFill>
                  <a:schemeClr val="bg1"/>
                </a:solidFill>
                <a:latin typeface="Garamond" pitchFamily="18" charset="0"/>
              </a:rPr>
            </a:br>
            <a:br>
              <a:rPr lang="el-GR" sz="2400" b="1" dirty="0">
                <a:solidFill>
                  <a:schemeClr val="bg1"/>
                </a:solidFill>
                <a:latin typeface="Garamond" pitchFamily="18" charset="0"/>
              </a:rPr>
            </a:br>
            <a:r>
              <a:rPr lang="en-US" sz="2400" b="1" dirty="0">
                <a:solidFill>
                  <a:schemeClr val="bg1"/>
                </a:solidFill>
                <a:latin typeface="Garamond" pitchFamily="18" charset="0"/>
              </a:rPr>
              <a:t>			     “H</a:t>
            </a:r>
            <a:r>
              <a:rPr lang="el-GR" sz="2400" b="1" dirty="0">
                <a:solidFill>
                  <a:schemeClr val="bg1"/>
                </a:solidFill>
                <a:latin typeface="Garamond" pitchFamily="18" charset="0"/>
              </a:rPr>
              <a:t> </a:t>
            </a:r>
            <a:r>
              <a:rPr lang="el-GR" sz="2400" b="1" dirty="0" err="1">
                <a:solidFill>
                  <a:schemeClr val="bg1"/>
                </a:solidFill>
                <a:latin typeface="Garamond" pitchFamily="18" charset="0"/>
              </a:rPr>
              <a:t>χαϊντεγγεριανή</a:t>
            </a:r>
            <a:r>
              <a:rPr lang="el-GR" sz="2400" b="1" dirty="0">
                <a:solidFill>
                  <a:schemeClr val="bg1"/>
                </a:solidFill>
                <a:latin typeface="Garamond" pitchFamily="18" charset="0"/>
              </a:rPr>
              <a:t> φαινομενολογία της </a:t>
            </a:r>
            <a:r>
              <a:rPr lang="en-US" sz="2400" b="1" dirty="0">
                <a:solidFill>
                  <a:schemeClr val="bg1"/>
                </a:solidFill>
                <a:latin typeface="Garamond" pitchFamily="18" charset="0"/>
              </a:rPr>
              <a:t>				       </a:t>
            </a:r>
            <a:r>
              <a:rPr lang="el-GR" sz="2400" b="1" dirty="0" err="1">
                <a:solidFill>
                  <a:schemeClr val="bg1"/>
                </a:solidFill>
                <a:latin typeface="Garamond" pitchFamily="18" charset="0"/>
              </a:rPr>
              <a:t>ζωικότητας</a:t>
            </a:r>
            <a:r>
              <a:rPr lang="el-GR" sz="2400" b="1" dirty="0">
                <a:solidFill>
                  <a:schemeClr val="bg1"/>
                </a:solidFill>
                <a:latin typeface="Garamond" pitchFamily="18" charset="0"/>
              </a:rPr>
              <a:t> μάς μαθαίνει περισσότερα για τον </a:t>
            </a:r>
            <a:r>
              <a:rPr lang="en-US" sz="2400" b="1" dirty="0">
                <a:solidFill>
                  <a:schemeClr val="bg1"/>
                </a:solidFill>
                <a:latin typeface="Garamond" pitchFamily="18" charset="0"/>
              </a:rPr>
              <a:t>			    </a:t>
            </a:r>
            <a:r>
              <a:rPr lang="el-GR" sz="2400" b="1" dirty="0">
                <a:solidFill>
                  <a:schemeClr val="bg1"/>
                </a:solidFill>
                <a:latin typeface="Garamond" pitchFamily="18" charset="0"/>
              </a:rPr>
              <a:t>άνθρωπο παρά για το ζώο! Θα επρόκειτο </a:t>
            </a:r>
            <a:r>
              <a:rPr lang="en-US" sz="2400" b="1" dirty="0">
                <a:solidFill>
                  <a:schemeClr val="bg1"/>
                </a:solidFill>
                <a:latin typeface="Garamond" pitchFamily="18" charset="0"/>
              </a:rPr>
              <a:t>				   </a:t>
            </a:r>
            <a:r>
              <a:rPr lang="el-GR" sz="2400" b="1" dirty="0">
                <a:solidFill>
                  <a:schemeClr val="bg1"/>
                </a:solidFill>
                <a:latin typeface="Garamond" pitchFamily="18" charset="0"/>
              </a:rPr>
              <a:t>μάλλον για έναν εξορκισμό, για μια </a:t>
            </a:r>
            <a:r>
              <a:rPr lang="en-US" sz="2400" b="1" dirty="0">
                <a:solidFill>
                  <a:schemeClr val="bg1"/>
                </a:solidFill>
                <a:latin typeface="Garamond" pitchFamily="18" charset="0"/>
              </a:rPr>
              <a:t>					    </a:t>
            </a:r>
            <a:r>
              <a:rPr lang="el-GR" sz="2400" b="1" dirty="0">
                <a:solidFill>
                  <a:schemeClr val="bg1"/>
                </a:solidFill>
                <a:latin typeface="Garamond" pitchFamily="18" charset="0"/>
              </a:rPr>
              <a:t>απομυθοποίηση του “δεσμού” με τη φύση. Ο </a:t>
            </a:r>
            <a:r>
              <a:rPr lang="en-US" sz="2400" b="1" dirty="0">
                <a:solidFill>
                  <a:schemeClr val="bg1"/>
                </a:solidFill>
                <a:latin typeface="Garamond" pitchFamily="18" charset="0"/>
              </a:rPr>
              <a:t>			  Heidegger</a:t>
            </a:r>
            <a:r>
              <a:rPr lang="el-GR" sz="2400" b="1" dirty="0">
                <a:solidFill>
                  <a:schemeClr val="bg1"/>
                </a:solidFill>
                <a:latin typeface="Garamond" pitchFamily="18" charset="0"/>
              </a:rPr>
              <a:t> θέλει να δείξει το ανέφικτο μιας </a:t>
            </a:r>
            <a:r>
              <a:rPr lang="en-US" sz="2400" b="1" dirty="0">
                <a:solidFill>
                  <a:schemeClr val="bg1"/>
                </a:solidFill>
                <a:latin typeface="Garamond" pitchFamily="18" charset="0"/>
              </a:rPr>
              <a:t>				  </a:t>
            </a:r>
            <a:r>
              <a:rPr lang="el-GR" sz="2400" b="1" i="1" dirty="0">
                <a:solidFill>
                  <a:schemeClr val="bg1"/>
                </a:solidFill>
                <a:latin typeface="Garamond" pitchFamily="18" charset="0"/>
              </a:rPr>
              <a:t>πρωταρχικής</a:t>
            </a:r>
            <a:r>
              <a:rPr lang="el-GR" sz="2400" b="1" dirty="0">
                <a:solidFill>
                  <a:schemeClr val="bg1"/>
                </a:solidFill>
                <a:latin typeface="Garamond" pitchFamily="18" charset="0"/>
              </a:rPr>
              <a:t> και ιδρυτικής εμπλοκής ή μιας </a:t>
            </a:r>
            <a:r>
              <a:rPr lang="en-US" sz="2400" b="1" dirty="0">
                <a:solidFill>
                  <a:schemeClr val="bg1"/>
                </a:solidFill>
                <a:latin typeface="Garamond" pitchFamily="18" charset="0"/>
              </a:rPr>
              <a:t>				  </a:t>
            </a:r>
            <a:r>
              <a:rPr lang="el-GR" sz="2400" b="1" dirty="0">
                <a:solidFill>
                  <a:schemeClr val="bg1"/>
                </a:solidFill>
                <a:latin typeface="Garamond" pitchFamily="18" charset="0"/>
              </a:rPr>
              <a:t>επιπλοκής του εδωνά-είναι (</a:t>
            </a:r>
            <a:r>
              <a:rPr lang="en-US" sz="2400" b="1" dirty="0" err="1">
                <a:solidFill>
                  <a:schemeClr val="bg1"/>
                </a:solidFill>
                <a:latin typeface="Garamond" pitchFamily="18" charset="0"/>
              </a:rPr>
              <a:t>Dasein</a:t>
            </a:r>
            <a:r>
              <a:rPr lang="el-GR" sz="2400" b="1" dirty="0">
                <a:solidFill>
                  <a:schemeClr val="bg1"/>
                </a:solidFill>
                <a:latin typeface="Garamond" pitchFamily="18" charset="0"/>
              </a:rPr>
              <a:t>) του </a:t>
            </a:r>
            <a:r>
              <a:rPr lang="en-US" sz="2400" b="1" dirty="0">
                <a:solidFill>
                  <a:schemeClr val="bg1"/>
                </a:solidFill>
                <a:latin typeface="Garamond" pitchFamily="18" charset="0"/>
              </a:rPr>
              <a:t>			  </a:t>
            </a:r>
            <a:r>
              <a:rPr lang="el-GR" sz="2400" b="1" dirty="0">
                <a:solidFill>
                  <a:schemeClr val="bg1"/>
                </a:solidFill>
                <a:latin typeface="Garamond" pitchFamily="18" charset="0"/>
              </a:rPr>
              <a:t>ανθρώπου στον χώρο του έμβιου όντος, να </a:t>
            </a:r>
            <a:r>
              <a:rPr lang="en-US" sz="2400" b="1" dirty="0">
                <a:solidFill>
                  <a:schemeClr val="bg1"/>
                </a:solidFill>
                <a:latin typeface="Garamond" pitchFamily="18" charset="0"/>
              </a:rPr>
              <a:t>				       </a:t>
            </a:r>
            <a:r>
              <a:rPr lang="el-GR" sz="2400" b="1" dirty="0">
                <a:solidFill>
                  <a:schemeClr val="bg1"/>
                </a:solidFill>
                <a:latin typeface="Garamond" pitchFamily="18" charset="0"/>
              </a:rPr>
              <a:t>καταστρέψει την ιδέα μιας ζωικής συγγένειας, να αποκλείσει τον μύθο της φυσικής τελειότητας, τον τόσο επίμονο από τον </a:t>
            </a:r>
            <a:r>
              <a:rPr lang="en-US" sz="2400" b="1" dirty="0">
                <a:solidFill>
                  <a:schemeClr val="bg1"/>
                </a:solidFill>
                <a:latin typeface="Garamond" pitchFamily="18" charset="0"/>
              </a:rPr>
              <a:t>Rousseau</a:t>
            </a:r>
            <a:r>
              <a:rPr lang="el-GR" sz="2400" b="1" dirty="0">
                <a:solidFill>
                  <a:schemeClr val="bg1"/>
                </a:solidFill>
                <a:latin typeface="Garamond" pitchFamily="18" charset="0"/>
              </a:rPr>
              <a:t> έως τον </a:t>
            </a:r>
            <a:r>
              <a:rPr lang="en-US" sz="2400" b="1" dirty="0">
                <a:solidFill>
                  <a:schemeClr val="bg1"/>
                </a:solidFill>
                <a:latin typeface="Garamond" pitchFamily="18" charset="0"/>
              </a:rPr>
              <a:t>Bergson</a:t>
            </a:r>
            <a:r>
              <a:rPr lang="el-GR" sz="2400" b="1" dirty="0">
                <a:solidFill>
                  <a:schemeClr val="bg1"/>
                </a:solidFill>
                <a:latin typeface="Garamond" pitchFamily="18" charset="0"/>
              </a:rPr>
              <a:t>. Το ένστικτο όχι μόνο δεν είναι ανώτερο της διάνοιας, αλλά είναι και πολύ κατώτερο της απλής κατανόησης του είναι. Ωστόσο, στο τέλος των αναλύσεών του, το μυστήριο της φύσης παραμένει.</a:t>
            </a:r>
            <a:br>
              <a:rPr lang="el-GR" sz="2400" b="1" dirty="0">
                <a:solidFill>
                  <a:schemeClr val="bg1"/>
                </a:solidFill>
                <a:latin typeface="Garamond" pitchFamily="18" charset="0"/>
              </a:rPr>
            </a:br>
            <a:r>
              <a:rPr lang="fr-FR" sz="2400" b="1" dirty="0">
                <a:solidFill>
                  <a:schemeClr val="bg1"/>
                </a:solidFill>
                <a:latin typeface="Garamond" pitchFamily="18" charset="0"/>
              </a:rPr>
              <a:t>Michel </a:t>
            </a:r>
            <a:r>
              <a:rPr lang="fr-FR" sz="2400" b="1" dirty="0" err="1">
                <a:solidFill>
                  <a:schemeClr val="bg1"/>
                </a:solidFill>
                <a:latin typeface="Garamond" pitchFamily="18" charset="0"/>
              </a:rPr>
              <a:t>Haar</a:t>
            </a:r>
            <a:r>
              <a:rPr lang="fr-FR" sz="2400" b="1" dirty="0">
                <a:solidFill>
                  <a:schemeClr val="bg1"/>
                </a:solidFill>
                <a:latin typeface="Garamond" pitchFamily="18" charset="0"/>
              </a:rPr>
              <a:t>: </a:t>
            </a:r>
            <a:r>
              <a:rPr lang="fr-FR" sz="2400" b="1" i="1" dirty="0">
                <a:solidFill>
                  <a:schemeClr val="bg1"/>
                </a:solidFill>
                <a:latin typeface="Garamond" pitchFamily="18" charset="0"/>
              </a:rPr>
              <a:t>Le chant de la terre. Heidegger et les assises de l’histoire de l’être</a:t>
            </a:r>
            <a:r>
              <a:rPr lang="fr-FR" sz="2400" b="1" dirty="0">
                <a:solidFill>
                  <a:schemeClr val="bg1"/>
                </a:solidFill>
                <a:latin typeface="Garamond" pitchFamily="18" charset="0"/>
              </a:rPr>
              <a:t>, L’Herne, Paris 1985, </a:t>
            </a:r>
            <a:r>
              <a:rPr lang="el-GR" sz="2400" b="1" dirty="0" err="1">
                <a:solidFill>
                  <a:schemeClr val="bg1"/>
                </a:solidFill>
                <a:latin typeface="Garamond" pitchFamily="18" charset="0"/>
              </a:rPr>
              <a:t>σσ</a:t>
            </a:r>
            <a:r>
              <a:rPr lang="fr-FR" sz="2400" b="1" dirty="0">
                <a:solidFill>
                  <a:schemeClr val="bg1"/>
                </a:solidFill>
                <a:latin typeface="Garamond" pitchFamily="18" charset="0"/>
              </a:rPr>
              <a:t>. 70-71.</a:t>
            </a:r>
            <a:br>
              <a:rPr lang="el-GR" sz="2400" b="1" dirty="0">
                <a:solidFill>
                  <a:schemeClr val="bg1"/>
                </a:solidFill>
                <a:latin typeface="Garamond" pitchFamily="18" charset="0"/>
              </a:rPr>
            </a:br>
            <a:br>
              <a:rPr lang="el-GR" sz="2400" b="1" dirty="0">
                <a:solidFill>
                  <a:schemeClr val="bg1"/>
                </a:solidFill>
                <a:latin typeface="Garamond" pitchFamily="18" charset="0"/>
              </a:rPr>
            </a:br>
            <a:br>
              <a:rPr lang="en-US" sz="2400" b="1" dirty="0">
                <a:solidFill>
                  <a:schemeClr val="bg2"/>
                </a:solidFill>
                <a:latin typeface="Garamond" pitchFamily="18" charset="0"/>
              </a:rPr>
            </a:br>
            <a:br>
              <a:rPr lang="en-US"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endParaRPr lang="el-GR" sz="2400" b="1" dirty="0">
              <a:solidFill>
                <a:schemeClr val="bg2"/>
              </a:solidFill>
              <a:latin typeface="Garamond" pitchFamily="18" charset="0"/>
            </a:endParaRPr>
          </a:p>
        </p:txBody>
      </p:sp>
      <p:pic>
        <p:nvPicPr>
          <p:cNvPr id="3" name="Picture 2" descr="Dragon Head No.1"/>
          <p:cNvPicPr>
            <a:picLocks noChangeAspect="1" noChangeArrowheads="1"/>
          </p:cNvPicPr>
          <p:nvPr/>
        </p:nvPicPr>
        <p:blipFill>
          <a:blip r:embed="rId2" cstate="print"/>
          <a:srcRect/>
          <a:stretch>
            <a:fillRect/>
          </a:stretch>
        </p:blipFill>
        <p:spPr bwMode="auto">
          <a:xfrm>
            <a:off x="0" y="-1"/>
            <a:ext cx="3352801" cy="3581401"/>
          </a:xfrm>
          <a:prstGeom prst="rect">
            <a:avLst/>
          </a:prstGeom>
          <a:noFill/>
        </p:spPr>
      </p:pic>
      <p:sp>
        <p:nvSpPr>
          <p:cNvPr id="4" name="TextBox 3"/>
          <p:cNvSpPr txBox="1"/>
          <p:nvPr/>
        </p:nvSpPr>
        <p:spPr>
          <a:xfrm>
            <a:off x="0" y="-76200"/>
            <a:ext cx="184731" cy="510589"/>
          </a:xfrm>
          <a:prstGeom prst="rect">
            <a:avLst/>
          </a:prstGeom>
          <a:noFill/>
        </p:spPr>
        <p:txBody>
          <a:bodyPr wrap="none" rtlCol="0">
            <a:spAutoFit/>
          </a:bodyPr>
          <a:lstStyle/>
          <a:p>
            <a:pPr>
              <a:lnSpc>
                <a:spcPct val="150000"/>
              </a:lnSpc>
            </a:pPr>
            <a:endParaRPr lang="el-GR" sz="2000" b="1" dirty="0">
              <a:solidFill>
                <a:schemeClr val="bg1"/>
              </a:solidFill>
              <a:latin typeface="Garamond" pitchFamily="18" charset="0"/>
            </a:endParaRPr>
          </a:p>
        </p:txBody>
      </p:sp>
      <p:pic>
        <p:nvPicPr>
          <p:cNvPr id="1026" name="Picture 2" descr="Σχετική εικόνα"/>
          <p:cNvPicPr>
            <a:picLocks noChangeAspect="1" noChangeArrowheads="1"/>
          </p:cNvPicPr>
          <p:nvPr/>
        </p:nvPicPr>
        <p:blipFill>
          <a:blip r:embed="rId3" cstate="print"/>
          <a:srcRect/>
          <a:stretch>
            <a:fillRect/>
          </a:stretch>
        </p:blipFill>
        <p:spPr bwMode="auto">
          <a:xfrm>
            <a:off x="0" y="0"/>
            <a:ext cx="3352800" cy="3669674"/>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27650" name="Picture 2" descr="Σχετική εικόνα"/>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0" y="-12997"/>
            <a:ext cx="9372600" cy="7099597"/>
          </a:xfrm>
          <a:prstGeom prst="rect">
            <a:avLst/>
          </a:prstGeom>
          <a:noFill/>
        </p:spPr>
      </p:pic>
      <p:sp>
        <p:nvSpPr>
          <p:cNvPr id="8" name="TextBox 7"/>
          <p:cNvSpPr txBox="1"/>
          <p:nvPr/>
        </p:nvSpPr>
        <p:spPr>
          <a:xfrm>
            <a:off x="5410200" y="838200"/>
            <a:ext cx="3876382" cy="2308324"/>
          </a:xfrm>
          <a:prstGeom prst="rect">
            <a:avLst/>
          </a:prstGeom>
          <a:noFill/>
        </p:spPr>
        <p:txBody>
          <a:bodyPr wrap="none" rtlCol="0">
            <a:spAutoFit/>
          </a:bodyPr>
          <a:lstStyle/>
          <a:p>
            <a:r>
              <a:rPr lang="el-GR" b="1" dirty="0">
                <a:latin typeface="Garamond" pitchFamily="18" charset="0"/>
              </a:rPr>
              <a:t>Μια τέτοια οπτική όμως απέχει πολύ </a:t>
            </a:r>
            <a:endParaRPr lang="en-US" b="1" dirty="0">
              <a:latin typeface="Garamond" pitchFamily="18" charset="0"/>
            </a:endParaRPr>
          </a:p>
          <a:p>
            <a:r>
              <a:rPr lang="el-GR" b="1" dirty="0">
                <a:latin typeface="Garamond" pitchFamily="18" charset="0"/>
              </a:rPr>
              <a:t>από την επιδίωξη του </a:t>
            </a:r>
            <a:r>
              <a:rPr lang="en-US" b="1" dirty="0">
                <a:latin typeface="Garamond" pitchFamily="18" charset="0"/>
              </a:rPr>
              <a:t>Beuys</a:t>
            </a:r>
            <a:r>
              <a:rPr lang="el-GR" b="1" dirty="0">
                <a:latin typeface="Garamond" pitchFamily="18" charset="0"/>
              </a:rPr>
              <a:t> να ρίξει </a:t>
            </a:r>
            <a:endParaRPr lang="en-US" b="1" dirty="0">
              <a:latin typeface="Garamond" pitchFamily="18" charset="0"/>
            </a:endParaRPr>
          </a:p>
          <a:p>
            <a:r>
              <a:rPr lang="el-GR" b="1" dirty="0">
                <a:solidFill>
                  <a:srgbClr val="C00000"/>
                </a:solidFill>
                <a:latin typeface="Garamond" pitchFamily="18" charset="0"/>
              </a:rPr>
              <a:t>γέφυρες</a:t>
            </a:r>
            <a:r>
              <a:rPr lang="el-GR" b="1" dirty="0">
                <a:latin typeface="Garamond" pitchFamily="18" charset="0"/>
              </a:rPr>
              <a:t> ανάμεσα στη </a:t>
            </a:r>
            <a:r>
              <a:rPr lang="el-GR" b="1" dirty="0" err="1">
                <a:latin typeface="Garamond" pitchFamily="18" charset="0"/>
              </a:rPr>
              <a:t>ζωικότητα</a:t>
            </a:r>
            <a:r>
              <a:rPr lang="el-GR" b="1" dirty="0">
                <a:latin typeface="Garamond" pitchFamily="18" charset="0"/>
              </a:rPr>
              <a:t> και την </a:t>
            </a:r>
            <a:endParaRPr lang="en-US" b="1" dirty="0">
              <a:latin typeface="Garamond" pitchFamily="18" charset="0"/>
            </a:endParaRPr>
          </a:p>
          <a:p>
            <a:r>
              <a:rPr lang="el-GR" b="1" dirty="0" err="1">
                <a:latin typeface="Garamond" pitchFamily="18" charset="0"/>
              </a:rPr>
              <a:t>ανθρωπινότητα</a:t>
            </a:r>
            <a:r>
              <a:rPr lang="el-GR" b="1" dirty="0">
                <a:latin typeface="Garamond" pitchFamily="18" charset="0"/>
              </a:rPr>
              <a:t>, να διανοίξει έναν </a:t>
            </a:r>
            <a:endParaRPr lang="en-US" b="1" dirty="0">
              <a:latin typeface="Garamond" pitchFamily="18" charset="0"/>
            </a:endParaRPr>
          </a:p>
          <a:p>
            <a:r>
              <a:rPr lang="el-GR" b="1" dirty="0">
                <a:latin typeface="Garamond" pitchFamily="18" charset="0"/>
              </a:rPr>
              <a:t>ενδιάμεσο χώρο όπου μπορούν να </a:t>
            </a:r>
            <a:endParaRPr lang="en-US" b="1" dirty="0">
              <a:latin typeface="Garamond" pitchFamily="18" charset="0"/>
            </a:endParaRPr>
          </a:p>
          <a:p>
            <a:r>
              <a:rPr lang="en-US" b="1" dirty="0">
                <a:latin typeface="Garamond" pitchFamily="18" charset="0"/>
              </a:rPr>
              <a:t>     </a:t>
            </a:r>
            <a:r>
              <a:rPr lang="el-GR" b="1" dirty="0">
                <a:latin typeface="Garamond" pitchFamily="18" charset="0"/>
              </a:rPr>
              <a:t>συναντηθούν και</a:t>
            </a:r>
            <a:r>
              <a:rPr lang="en-US" b="1" dirty="0">
                <a:latin typeface="Garamond" pitchFamily="18" charset="0"/>
              </a:rPr>
              <a:t> </a:t>
            </a:r>
            <a:r>
              <a:rPr lang="el-GR" b="1" dirty="0">
                <a:latin typeface="Garamond" pitchFamily="18" charset="0"/>
              </a:rPr>
              <a:t>να συμφιλιωθούν </a:t>
            </a:r>
            <a:endParaRPr lang="en-US" b="1" dirty="0">
              <a:latin typeface="Garamond" pitchFamily="18" charset="0"/>
            </a:endParaRPr>
          </a:p>
          <a:p>
            <a:r>
              <a:rPr lang="en-US" b="1" dirty="0">
                <a:latin typeface="Garamond" pitchFamily="18" charset="0"/>
              </a:rPr>
              <a:t>        </a:t>
            </a:r>
            <a:r>
              <a:rPr lang="el-GR" b="1" dirty="0">
                <a:latin typeface="Garamond" pitchFamily="18" charset="0"/>
              </a:rPr>
              <a:t>ανθρώπινα και μη ανθρώπινα ζώα.</a:t>
            </a:r>
          </a:p>
          <a:p>
            <a:endParaRPr lang="el-GR" b="1" dirty="0">
              <a:latin typeface="Garamond" pitchFamily="18" charset="0"/>
            </a:endParaRPr>
          </a:p>
        </p:txBody>
      </p:sp>
    </p:spTree>
  </p:cSld>
  <p:clrMapOvr>
    <a:masterClrMapping/>
  </p:clrMapOvr>
  <p:transition>
    <p:wedg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1"/>
                </a:solidFill>
                <a:latin typeface="Garamond" pitchFamily="18" charset="0"/>
              </a:rPr>
            </a:br>
            <a:br>
              <a:rPr lang="en-US"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Μεταξύ των αντικειμένων της παράστασης περιλαμβάνονταν ακόμα ένα μπαστούνι, λίγο άχυρο και πενήντα αντίτυπα της </a:t>
            </a:r>
            <a:r>
              <a:rPr lang="en-US" sz="2400" b="1" i="1" dirty="0">
                <a:solidFill>
                  <a:srgbClr val="FFFF00"/>
                </a:solidFill>
                <a:latin typeface="Garamond" pitchFamily="18" charset="0"/>
              </a:rPr>
              <a:t>Wall Street Journal</a:t>
            </a:r>
            <a:r>
              <a:rPr lang="el-GR" sz="2400" b="1" dirty="0">
                <a:solidFill>
                  <a:schemeClr val="bg1"/>
                </a:solidFill>
                <a:latin typeface="Garamond" pitchFamily="18" charset="0"/>
              </a:rPr>
              <a:t>, τα οποία ανανεώνονταν κάθε ημέρα με την καινούργια έκδοση. Αυτά τα αντίτυπα το κογιότ έσκιζε και σε αυτά «έμαθε» να ουρεί. </a:t>
            </a:r>
            <a:br>
              <a:rPr lang="en-US" sz="2400" b="1" dirty="0">
                <a:solidFill>
                  <a:schemeClr val="bg1"/>
                </a:solidFill>
                <a:latin typeface="Garamond" pitchFamily="18" charset="0"/>
              </a:rPr>
            </a:br>
            <a:br>
              <a:rPr lang="en-US" sz="2400" b="1" dirty="0">
                <a:solidFill>
                  <a:schemeClr val="bg1"/>
                </a:solidFill>
                <a:latin typeface="Garamond" pitchFamily="18" charset="0"/>
              </a:rPr>
            </a:br>
            <a:r>
              <a:rPr lang="el-GR" sz="2400" b="1" dirty="0">
                <a:solidFill>
                  <a:schemeClr val="bg1"/>
                </a:solidFill>
                <a:latin typeface="Garamond" pitchFamily="18" charset="0"/>
              </a:rPr>
              <a:t>Θα πρέπει βεβαίως να σταθούμε λίγο σε αυτήν την επιλογή της εφημερίδας και να θυμηθούμε τον τίτλο: «</a:t>
            </a:r>
            <a:r>
              <a:rPr lang="en-US" sz="2400" b="1" dirty="0">
                <a:solidFill>
                  <a:schemeClr val="bg1"/>
                </a:solidFill>
                <a:latin typeface="Garamond" pitchFamily="18" charset="0"/>
              </a:rPr>
              <a:t>I like America</a:t>
            </a:r>
            <a:r>
              <a:rPr lang="el-GR" sz="2400" b="1" dirty="0">
                <a:solidFill>
                  <a:schemeClr val="bg1"/>
                </a:solidFill>
                <a:latin typeface="Garamond" pitchFamily="18" charset="0"/>
              </a:rPr>
              <a:t>…». Με ποια έννοια «μου αρέσει» η Αμερική και για ποια Αμερική πρόκειται; </a:t>
            </a:r>
            <a:br>
              <a:rPr lang="en-US" sz="2400" b="1" dirty="0">
                <a:solidFill>
                  <a:schemeClr val="bg1"/>
                </a:solidFill>
                <a:latin typeface="Garamond" pitchFamily="18" charset="0"/>
              </a:rPr>
            </a:br>
            <a:br>
              <a:rPr lang="en-US" sz="2400" b="1" dirty="0">
                <a:solidFill>
                  <a:schemeClr val="bg1"/>
                </a:solidFill>
                <a:latin typeface="Garamond" pitchFamily="18" charset="0"/>
              </a:rPr>
            </a:br>
            <a:r>
              <a:rPr lang="el-GR" sz="2400" b="1" dirty="0">
                <a:solidFill>
                  <a:schemeClr val="bg1"/>
                </a:solidFill>
                <a:latin typeface="Garamond" pitchFamily="18" charset="0"/>
              </a:rPr>
              <a:t>Σίγουρα δεν πρόκειται για την Αμερική του 1974, εάν κρίνουμε από το γεγονός ότι ο </a:t>
            </a:r>
            <a:r>
              <a:rPr lang="en-US" sz="2400" b="1" dirty="0">
                <a:solidFill>
                  <a:schemeClr val="bg1"/>
                </a:solidFill>
                <a:latin typeface="Garamond" pitchFamily="18" charset="0"/>
              </a:rPr>
              <a:t>Beuys</a:t>
            </a:r>
            <a:r>
              <a:rPr lang="el-GR" sz="2400" b="1" dirty="0">
                <a:solidFill>
                  <a:schemeClr val="bg1"/>
                </a:solidFill>
                <a:latin typeface="Garamond" pitchFamily="18" charset="0"/>
              </a:rPr>
              <a:t> μόλις κατέβηκε από το αεροπλάνο στον αερολιμένα του </a:t>
            </a:r>
            <a:r>
              <a:rPr lang="en-US" sz="2400" b="1" dirty="0">
                <a:solidFill>
                  <a:schemeClr val="bg1"/>
                </a:solidFill>
                <a:latin typeface="Garamond" pitchFamily="18" charset="0"/>
              </a:rPr>
              <a:t>JFK</a:t>
            </a:r>
            <a:r>
              <a:rPr lang="el-GR" sz="2400" b="1" dirty="0">
                <a:solidFill>
                  <a:schemeClr val="bg1"/>
                </a:solidFill>
                <a:latin typeface="Garamond" pitchFamily="18" charset="0"/>
              </a:rPr>
              <a:t> μεταφέρθηκε απ’ ευθείας στη γκαλερί (και όπως είπαμε δεν βγήκε ούτε λεπτό από αυτήν) με ένα ασθενοφόρο τυλιγμένος σε τσόχα. Καμία επαφή λοιπόν με το περιβάλλον υποδοχής. </a:t>
            </a:r>
            <a:br>
              <a:rPr lang="el-GR" sz="2400" b="1" dirty="0">
                <a:solidFill>
                  <a:schemeClr val="bg1"/>
                </a:solidFill>
                <a:latin typeface="Garamond" pitchFamily="18" charset="0"/>
              </a:rPr>
            </a:br>
            <a:r>
              <a:rPr lang="el-GR" sz="2400" b="1" dirty="0">
                <a:solidFill>
                  <a:schemeClr val="bg1"/>
                </a:solidFill>
                <a:latin typeface="Garamond" pitchFamily="18" charset="0"/>
              </a:rPr>
              <a:t>  </a:t>
            </a: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 </a:t>
            </a: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 </a:t>
            </a:r>
            <a:br>
              <a:rPr lang="el-GR" sz="2400" b="1" dirty="0">
                <a:solidFill>
                  <a:schemeClr val="bg1"/>
                </a:solidFill>
                <a:latin typeface="Garamond" pitchFamily="18" charset="0"/>
              </a:rPr>
            </a:br>
            <a:endParaRPr lang="el-GR" sz="2400" b="1" dirty="0">
              <a:solidFill>
                <a:schemeClr val="bg1"/>
              </a:solidFill>
              <a:latin typeface="Garamond"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0" y="0"/>
            <a:ext cx="9144000" cy="6858000"/>
          </a:xfrm>
        </p:spPr>
        <p:txBody>
          <a:bodyPr>
            <a:normAutofit fontScale="70000" lnSpcReduction="20000"/>
          </a:bodyPr>
          <a:lstStyle/>
          <a:p>
            <a:r>
              <a:rPr lang="en-US" b="1" dirty="0">
                <a:latin typeface="Garamond" pitchFamily="18" charset="0"/>
              </a:rPr>
              <a:t>		</a:t>
            </a:r>
            <a:r>
              <a:rPr lang="el-GR" b="1" dirty="0">
                <a:solidFill>
                  <a:schemeClr val="tx1"/>
                </a:solidFill>
                <a:latin typeface="Garamond" pitchFamily="18" charset="0"/>
              </a:rPr>
              <a:t>Αν και είχε δεχθεί την επίσημη πρόσκληση της </a:t>
            </a:r>
            <a:r>
              <a:rPr lang="en-US" b="1" dirty="0" err="1">
                <a:solidFill>
                  <a:schemeClr val="tx1"/>
                </a:solidFill>
                <a:latin typeface="Garamond" pitchFamily="18" charset="0"/>
              </a:rPr>
              <a:t>Ren</a:t>
            </a:r>
            <a:r>
              <a:rPr lang="el-GR" b="1" dirty="0">
                <a:solidFill>
                  <a:schemeClr val="tx1"/>
                </a:solidFill>
                <a:latin typeface="Garamond" pitchFamily="18" charset="0"/>
              </a:rPr>
              <a:t>é </a:t>
            </a:r>
            <a:r>
              <a:rPr lang="en-US" b="1" dirty="0">
                <a:solidFill>
                  <a:schemeClr val="tx1"/>
                </a:solidFill>
                <a:latin typeface="Garamond" pitchFamily="18" charset="0"/>
              </a:rPr>
              <a:t>Block 	             Gallery</a:t>
            </a:r>
            <a:r>
              <a:rPr lang="el-GR" b="1" dirty="0">
                <a:solidFill>
                  <a:schemeClr val="tx1"/>
                </a:solidFill>
                <a:latin typeface="Garamond" pitchFamily="18" charset="0"/>
              </a:rPr>
              <a:t>, ο </a:t>
            </a:r>
            <a:r>
              <a:rPr lang="en-US" b="1" dirty="0">
                <a:solidFill>
                  <a:schemeClr val="tx1"/>
                </a:solidFill>
                <a:latin typeface="Garamond" pitchFamily="18" charset="0"/>
              </a:rPr>
              <a:t>Beuys</a:t>
            </a:r>
            <a:r>
              <a:rPr lang="el-GR" b="1" dirty="0">
                <a:solidFill>
                  <a:schemeClr val="tx1"/>
                </a:solidFill>
                <a:latin typeface="Garamond" pitchFamily="18" charset="0"/>
              </a:rPr>
              <a:t> δεν ήρθε ως προσκεκλημένος. Αν και </a:t>
            </a:r>
            <a:r>
              <a:rPr lang="en-US" b="1" dirty="0">
                <a:solidFill>
                  <a:schemeClr val="tx1"/>
                </a:solidFill>
                <a:latin typeface="Garamond" pitchFamily="18" charset="0"/>
              </a:rPr>
              <a:t>			 </a:t>
            </a:r>
            <a:r>
              <a:rPr lang="el-GR" b="1" dirty="0">
                <a:solidFill>
                  <a:schemeClr val="tx1"/>
                </a:solidFill>
                <a:latin typeface="Garamond" pitchFamily="18" charset="0"/>
              </a:rPr>
              <a:t>διάσημος στον ακαδημαϊκό και καλλιτεχνικό χώρο της </a:t>
            </a:r>
            <a:r>
              <a:rPr lang="en-US" b="1" dirty="0">
                <a:solidFill>
                  <a:schemeClr val="tx1"/>
                </a:solidFill>
                <a:latin typeface="Garamond" pitchFamily="18" charset="0"/>
              </a:rPr>
              <a:t>			   </a:t>
            </a:r>
            <a:r>
              <a:rPr lang="el-GR" b="1" dirty="0">
                <a:solidFill>
                  <a:schemeClr val="tx1"/>
                </a:solidFill>
                <a:latin typeface="Garamond" pitchFamily="18" charset="0"/>
              </a:rPr>
              <a:t>Ευρώπης και της Αμερικής, δεν ήρθε φορώντας το διάδημα </a:t>
            </a:r>
            <a:r>
              <a:rPr lang="en-US" b="1" dirty="0">
                <a:solidFill>
                  <a:schemeClr val="tx1"/>
                </a:solidFill>
                <a:latin typeface="Garamond" pitchFamily="18" charset="0"/>
              </a:rPr>
              <a:t>		   </a:t>
            </a:r>
            <a:r>
              <a:rPr lang="el-GR" b="1" dirty="0">
                <a:solidFill>
                  <a:schemeClr val="tx1"/>
                </a:solidFill>
                <a:latin typeface="Garamond" pitchFamily="18" charset="0"/>
              </a:rPr>
              <a:t>της </a:t>
            </a:r>
            <a:r>
              <a:rPr lang="el-GR" b="1" dirty="0" err="1">
                <a:solidFill>
                  <a:schemeClr val="tx1"/>
                </a:solidFill>
                <a:latin typeface="Garamond" pitchFamily="18" charset="0"/>
              </a:rPr>
              <a:t>διασημότητάς</a:t>
            </a:r>
            <a:r>
              <a:rPr lang="el-GR" b="1" dirty="0">
                <a:solidFill>
                  <a:schemeClr val="tx1"/>
                </a:solidFill>
                <a:latin typeface="Garamond" pitchFamily="18" charset="0"/>
              </a:rPr>
              <a:t> του αλλά μια τσόχα ώστε να μην φαίνεται </a:t>
            </a:r>
            <a:r>
              <a:rPr lang="en-US" b="1" dirty="0">
                <a:solidFill>
                  <a:schemeClr val="tx1"/>
                </a:solidFill>
                <a:latin typeface="Garamond" pitchFamily="18" charset="0"/>
              </a:rPr>
              <a:t>		    </a:t>
            </a:r>
            <a:r>
              <a:rPr lang="el-GR" b="1" dirty="0">
                <a:solidFill>
                  <a:schemeClr val="tx1"/>
                </a:solidFill>
                <a:latin typeface="Garamond" pitchFamily="18" charset="0"/>
              </a:rPr>
              <a:t>καθόλου. </a:t>
            </a:r>
            <a:endParaRPr lang="en-US" b="1" dirty="0">
              <a:solidFill>
                <a:schemeClr val="tx1"/>
              </a:solidFill>
              <a:latin typeface="Garamond" pitchFamily="18" charset="0"/>
            </a:endParaRPr>
          </a:p>
          <a:p>
            <a:r>
              <a:rPr lang="el-GR" b="1" dirty="0">
                <a:solidFill>
                  <a:schemeClr val="tx1"/>
                </a:solidFill>
                <a:latin typeface="Garamond" pitchFamily="18" charset="0"/>
              </a:rPr>
              <a:t>Μεταφέρθηκε δε στη γκαλερί όχι με κάποια άνετη λιμουζίνα αλλά με ένα </a:t>
            </a:r>
            <a:r>
              <a:rPr lang="el-GR" b="1" dirty="0">
                <a:solidFill>
                  <a:srgbClr val="0070C0"/>
                </a:solidFill>
                <a:latin typeface="Garamond" pitchFamily="18" charset="0"/>
              </a:rPr>
              <a:t>ασθενοφόρο</a:t>
            </a:r>
            <a:r>
              <a:rPr lang="el-GR" b="1" dirty="0">
                <a:solidFill>
                  <a:schemeClr val="tx1"/>
                </a:solidFill>
                <a:latin typeface="Garamond" pitchFamily="18" charset="0"/>
              </a:rPr>
              <a:t>, όπως θα μπορούσε να συμβεί με κάθε τυχόντα νεοϋορκέζο. Άσημος, επομένως, άγνωστος μεταξύ αγνώστων, ξένος, καθόλου επικοινωνιακός, καθόλου φωτισμένος από τους προβολείς της υψηλής πρωτοποριακής τέχνης, όπως συνέβαινε με άλλους καλλιτέχνες και κοινωνικά είδωλα του πενταγράμμου (θυμηθείτε τι είχε συμβεί με την άφιξη των </a:t>
            </a:r>
            <a:r>
              <a:rPr lang="en-US" b="1" dirty="0">
                <a:solidFill>
                  <a:schemeClr val="tx1"/>
                </a:solidFill>
                <a:latin typeface="Garamond" pitchFamily="18" charset="0"/>
              </a:rPr>
              <a:t>Beatles</a:t>
            </a:r>
            <a:r>
              <a:rPr lang="el-GR" b="1" dirty="0">
                <a:solidFill>
                  <a:schemeClr val="tx1"/>
                </a:solidFill>
                <a:latin typeface="Garamond" pitchFamily="18" charset="0"/>
              </a:rPr>
              <a:t> ή των </a:t>
            </a:r>
            <a:r>
              <a:rPr lang="en-US" b="1" dirty="0">
                <a:solidFill>
                  <a:schemeClr val="tx1"/>
                </a:solidFill>
                <a:latin typeface="Garamond" pitchFamily="18" charset="0"/>
              </a:rPr>
              <a:t>Rolling Stones</a:t>
            </a:r>
            <a:r>
              <a:rPr lang="el-GR" b="1" dirty="0">
                <a:solidFill>
                  <a:schemeClr val="tx1"/>
                </a:solidFill>
                <a:latin typeface="Garamond" pitchFamily="18" charset="0"/>
              </a:rPr>
              <a:t>), </a:t>
            </a:r>
            <a:r>
              <a:rPr lang="en-US" b="1" dirty="0">
                <a:solidFill>
                  <a:schemeClr val="tx1"/>
                </a:solidFill>
                <a:latin typeface="Garamond" pitchFamily="18" charset="0"/>
              </a:rPr>
              <a:t>o Beuys</a:t>
            </a:r>
            <a:r>
              <a:rPr lang="el-GR" b="1" dirty="0">
                <a:solidFill>
                  <a:schemeClr val="tx1"/>
                </a:solidFill>
                <a:latin typeface="Garamond" pitchFamily="18" charset="0"/>
              </a:rPr>
              <a:t> έρχεται ως οιονεί «</a:t>
            </a:r>
            <a:r>
              <a:rPr lang="el-GR" b="1" dirty="0" err="1">
                <a:solidFill>
                  <a:srgbClr val="0070C0"/>
                </a:solidFill>
                <a:latin typeface="Garamond" pitchFamily="18" charset="0"/>
              </a:rPr>
              <a:t>αντι</a:t>
            </a:r>
            <a:r>
              <a:rPr lang="el-GR" b="1" dirty="0">
                <a:solidFill>
                  <a:srgbClr val="0070C0"/>
                </a:solidFill>
                <a:latin typeface="Garamond" pitchFamily="18" charset="0"/>
              </a:rPr>
              <a:t>-αποικιοκράτης</a:t>
            </a:r>
            <a:r>
              <a:rPr lang="el-GR" b="1" dirty="0">
                <a:solidFill>
                  <a:schemeClr val="tx1"/>
                </a:solidFill>
                <a:latin typeface="Garamond" pitchFamily="18" charset="0"/>
              </a:rPr>
              <a:t>», σεμνός, διακριτικός, σχεδόν κρυμμένος από τα </a:t>
            </a:r>
            <a:r>
              <a:rPr lang="en-US" b="1" dirty="0">
                <a:solidFill>
                  <a:schemeClr val="tx1"/>
                </a:solidFill>
                <a:latin typeface="Garamond" pitchFamily="18" charset="0"/>
              </a:rPr>
              <a:t>media</a:t>
            </a:r>
            <a:r>
              <a:rPr lang="el-GR" b="1" dirty="0">
                <a:solidFill>
                  <a:schemeClr val="tx1"/>
                </a:solidFill>
                <a:latin typeface="Garamond" pitchFamily="18" charset="0"/>
              </a:rPr>
              <a:t>, χωρίς έπαρση και </a:t>
            </a:r>
            <a:r>
              <a:rPr lang="el-GR" b="1" dirty="0" err="1">
                <a:solidFill>
                  <a:schemeClr val="tx1"/>
                </a:solidFill>
                <a:latin typeface="Garamond" pitchFamily="18" charset="0"/>
              </a:rPr>
              <a:t>φωτοστέφανα</a:t>
            </a:r>
            <a:r>
              <a:rPr lang="el-GR" b="1" dirty="0">
                <a:solidFill>
                  <a:schemeClr val="tx1"/>
                </a:solidFill>
                <a:latin typeface="Garamond" pitchFamily="18" charset="0"/>
              </a:rPr>
              <a:t>, σαν να αγνοεί, σαν να παραβλέπει, θα έλεγα, επιδεικτικά το διάσημο αεροδρόμιο και την κοσμοπολίτικη πρωτεύουσα της παγκόσμιας τέχνης, του παγκόσμιου εμπορίου, της παγκόσμιας οικονομίας. </a:t>
            </a:r>
            <a:endParaRPr lang="en-US" b="1" dirty="0">
              <a:solidFill>
                <a:schemeClr val="tx1"/>
              </a:solidFill>
              <a:latin typeface="Garamond" pitchFamily="18" charset="0"/>
            </a:endParaRPr>
          </a:p>
          <a:p>
            <a:r>
              <a:rPr lang="el-GR" b="1" dirty="0">
                <a:solidFill>
                  <a:schemeClr val="tx1"/>
                </a:solidFill>
                <a:latin typeface="Garamond" pitchFamily="18" charset="0"/>
              </a:rPr>
              <a:t>Σαν να αποστρέφει το βλέμμα από όλα αυτά και χωρίς να πατάει καν το πόδι του στο έδαφος. Έρχεται και φεύγει κλινήρης, περίπου </a:t>
            </a:r>
            <a:r>
              <a:rPr lang="el-GR" b="1" dirty="0">
                <a:solidFill>
                  <a:srgbClr val="0070C0"/>
                </a:solidFill>
                <a:latin typeface="Garamond" pitchFamily="18" charset="0"/>
              </a:rPr>
              <a:t>ως ασθενής του δυτικού πολιτισμού</a:t>
            </a:r>
            <a:r>
              <a:rPr lang="el-GR" b="1" dirty="0">
                <a:solidFill>
                  <a:schemeClr val="tx1"/>
                </a:solidFill>
                <a:latin typeface="Garamond" pitchFamily="18" charset="0"/>
              </a:rPr>
              <a:t>. Δεν χρειάζεται μεγαλύτερη επιμονή για να καταλάβουμε ότι η παράσταση, η πλαισιωμένη δράση του, άρχισε ήδη από την αποβίβασή του από το αεροπλάνο και ότι δεν ολοκληρώθηκε στην γκαλερί αλλά στο ίδιο το αεροπλάνο που τον μετέφερε πίσω στη Γερμανία.  </a:t>
            </a:r>
          </a:p>
          <a:p>
            <a:endParaRPr lang="el-GR" b="1" dirty="0">
              <a:latin typeface="Garamond" pitchFamily="18" charset="0"/>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27650" name="Picture 2" descr="Σχετική εικόνα"/>
          <p:cNvPicPr>
            <a:picLocks noChangeAspect="1" noChangeArrowheads="1"/>
          </p:cNvPicPr>
          <p:nvPr/>
        </p:nvPicPr>
        <p:blipFill>
          <a:blip r:embed="rId2" cstate="print"/>
          <a:srcRect/>
          <a:stretch>
            <a:fillRect/>
          </a:stretch>
        </p:blipFill>
        <p:spPr bwMode="auto">
          <a:xfrm>
            <a:off x="0" y="0"/>
            <a:ext cx="2605250" cy="1973436"/>
          </a:xfrm>
          <a:prstGeom prst="rect">
            <a:avLst/>
          </a:prstGeom>
          <a:noFill/>
          <a:effectLst>
            <a:softEdge rad="635000"/>
          </a:effectLst>
        </p:spPr>
      </p:pic>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rmAutofit fontScale="90000"/>
          </a:bodyPr>
          <a:lstStyle/>
          <a:p>
            <a:r>
              <a:rPr lang="el-GR" sz="2400" b="1" dirty="0">
                <a:solidFill>
                  <a:schemeClr val="bg2"/>
                </a:solidFill>
                <a:latin typeface="Garamond" pitchFamily="18" charset="0"/>
              </a:rPr>
              <a:t>Στο «α-» του «α-</a:t>
            </a:r>
            <a:r>
              <a:rPr lang="el-GR" sz="2400" b="1" dirty="0" err="1">
                <a:solidFill>
                  <a:schemeClr val="bg2"/>
                </a:solidFill>
                <a:latin typeface="Garamond" pitchFamily="18" charset="0"/>
              </a:rPr>
              <a:t>δυνάτου</a:t>
            </a:r>
            <a:r>
              <a:rPr lang="el-GR" sz="2400" b="1" dirty="0">
                <a:solidFill>
                  <a:schemeClr val="bg2"/>
                </a:solidFill>
                <a:latin typeface="Garamond" pitchFamily="18" charset="0"/>
              </a:rPr>
              <a:t>», κατά συνέπεια, μπορεί να εντοπιστεί ένας δυσδιάκριτος και βραχύβιος </a:t>
            </a:r>
            <a:r>
              <a:rPr lang="el-GR" sz="2400" b="1" dirty="0">
                <a:solidFill>
                  <a:srgbClr val="FFFF00"/>
                </a:solidFill>
                <a:latin typeface="Garamond" pitchFamily="18" charset="0"/>
              </a:rPr>
              <a:t>πόρος διέλευσης </a:t>
            </a:r>
            <a:r>
              <a:rPr lang="el-GR" sz="2400" b="1" dirty="0">
                <a:solidFill>
                  <a:schemeClr val="bg2"/>
                </a:solidFill>
                <a:latin typeface="Garamond" pitchFamily="18" charset="0"/>
              </a:rPr>
              <a:t>από την αδιαχώρητη περιοχή της αδυνατότητας προς τη σκηνή του συμβάντος, ακριβέστερα, προς την εμπειρία μιας σκηνής του συμβάντος, την οποία, όπως θα δούμε, μας προσφέρει το θέατρο στις σημαδιακές στιγμές του.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Η </a:t>
            </a:r>
            <a:r>
              <a:rPr lang="el-GR" sz="2400" b="1" dirty="0" err="1">
                <a:solidFill>
                  <a:schemeClr val="bg2"/>
                </a:solidFill>
                <a:latin typeface="Garamond" pitchFamily="18" charset="0"/>
              </a:rPr>
              <a:t>ντερριντιανή</a:t>
            </a:r>
            <a:r>
              <a:rPr lang="el-GR" sz="2400" b="1" dirty="0">
                <a:solidFill>
                  <a:schemeClr val="bg2"/>
                </a:solidFill>
                <a:latin typeface="Garamond" pitchFamily="18" charset="0"/>
              </a:rPr>
              <a:t> «εμπειρία του αδυνάτου» θα πρέπει να εκληφθεί, επομένως, ως μια </a:t>
            </a:r>
            <a:r>
              <a:rPr lang="el-GR" sz="2400" b="1" dirty="0">
                <a:solidFill>
                  <a:srgbClr val="FFC000"/>
                </a:solidFill>
                <a:latin typeface="Garamond" pitchFamily="18" charset="0"/>
              </a:rPr>
              <a:t>ακαριαία</a:t>
            </a:r>
            <a:r>
              <a:rPr lang="el-GR" sz="2400" b="1" dirty="0">
                <a:solidFill>
                  <a:schemeClr val="bg2"/>
                </a:solidFill>
                <a:latin typeface="Garamond" pitchFamily="18" charset="0"/>
              </a:rPr>
              <a:t> </a:t>
            </a:r>
            <a:r>
              <a:rPr lang="el-GR" sz="2400" b="1" i="1" dirty="0">
                <a:solidFill>
                  <a:srgbClr val="FFC000"/>
                </a:solidFill>
                <a:latin typeface="Garamond" pitchFamily="18" charset="0"/>
              </a:rPr>
              <a:t>εμπειρία-του-αδυνάτου</a:t>
            </a:r>
            <a:r>
              <a:rPr lang="el-GR" sz="2400" b="1" dirty="0">
                <a:solidFill>
                  <a:schemeClr val="bg2"/>
                </a:solidFill>
                <a:latin typeface="Garamond" pitchFamily="18" charset="0"/>
              </a:rPr>
              <a:t>, όσο ακαριαία είναι και η διάνοιξη του πόρου διέλευσης, δηλαδή μια εμπειρία που συγκροτείται από την </a:t>
            </a:r>
            <a:r>
              <a:rPr lang="el-GR" sz="2400" b="1" dirty="0">
                <a:solidFill>
                  <a:srgbClr val="FFC000"/>
                </a:solidFill>
                <a:latin typeface="Garamond" pitchFamily="18" charset="0"/>
              </a:rPr>
              <a:t>εισβολή του ριζικά άλλου</a:t>
            </a:r>
            <a:r>
              <a:rPr lang="el-GR" sz="2400" b="1" dirty="0">
                <a:solidFill>
                  <a:schemeClr val="bg2"/>
                </a:solidFill>
                <a:latin typeface="Garamond" pitchFamily="18" charset="0"/>
              </a:rPr>
              <a:t> στον συνειδησιακό κόσμο σε ένα απειροελάχιστο κλάσμα του χρόνου και σε ένα δεύτερο χρονικό κλάσμα, το αδύνατο που μόλις βιώθηκε ως τέτοιο, μετατρέπεται σε δυνατό, χάνει την </a:t>
            </a:r>
            <a:r>
              <a:rPr lang="el-GR" sz="2400" b="1" dirty="0" err="1">
                <a:solidFill>
                  <a:schemeClr val="bg2"/>
                </a:solidFill>
                <a:latin typeface="Garamond" pitchFamily="18" charset="0"/>
              </a:rPr>
              <a:t>αδυνατότητά</a:t>
            </a:r>
            <a:r>
              <a:rPr lang="el-GR" sz="2400" b="1" dirty="0">
                <a:solidFill>
                  <a:schemeClr val="bg2"/>
                </a:solidFill>
                <a:latin typeface="Garamond" pitchFamily="18" charset="0"/>
              </a:rPr>
              <a:t> του.</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Η απώλεια αυτή μοιάζει να είναι το αναπόφευκτο αντίτιμο για την έλευση του συμβάντος ως αδυνάτου και μας αφήνει πλέον με την ανάμνηση του συμβάντος και τη γεύση της </a:t>
            </a:r>
            <a:r>
              <a:rPr lang="el-GR" sz="2400" b="1" dirty="0" err="1">
                <a:solidFill>
                  <a:schemeClr val="bg2"/>
                </a:solidFill>
                <a:latin typeface="Garamond" pitchFamily="18" charset="0"/>
              </a:rPr>
              <a:t>εκκάλυψης</a:t>
            </a:r>
            <a:r>
              <a:rPr lang="el-GR" sz="2400" b="1" dirty="0">
                <a:solidFill>
                  <a:schemeClr val="bg2"/>
                </a:solidFill>
                <a:latin typeface="Garamond" pitchFamily="18" charset="0"/>
              </a:rPr>
              <a:t> ή, αντιθέτως, της επιτέλεσης. </a:t>
            </a:r>
            <a:br>
              <a:rPr lang="el-GR" sz="2400" b="1" dirty="0">
                <a:solidFill>
                  <a:schemeClr val="bg2"/>
                </a:solidFill>
                <a:latin typeface="Garamond" pitchFamily="18" charset="0"/>
              </a:rPr>
            </a:br>
            <a:br>
              <a:rPr lang="el-GR" sz="2400" b="1" dirty="0">
                <a:solidFill>
                  <a:schemeClr val="bg2"/>
                </a:solidFill>
                <a:latin typeface="Garamond" pitchFamily="18" charset="0"/>
              </a:rPr>
            </a:br>
            <a:r>
              <a:rPr lang="el-GR" sz="2400" b="1" dirty="0">
                <a:solidFill>
                  <a:schemeClr val="bg2"/>
                </a:solidFill>
                <a:latin typeface="Garamond" pitchFamily="18" charset="0"/>
              </a:rPr>
              <a:t> </a:t>
            </a:r>
            <a:br>
              <a:rPr lang="el-GR" sz="2400" b="1" dirty="0">
                <a:solidFill>
                  <a:schemeClr val="bg2"/>
                </a:solidFill>
                <a:latin typeface="Garamond" pitchFamily="18" charset="0"/>
              </a:rPr>
            </a:br>
            <a:endParaRPr lang="el-GR" sz="2400" b="1" dirty="0">
              <a:solidFill>
                <a:schemeClr val="bg2"/>
              </a:solidFill>
              <a:latin typeface="Garamond"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1"/>
                </a:solidFill>
                <a:latin typeface="Garamond" pitchFamily="18" charset="0"/>
              </a:rPr>
            </a:br>
            <a:br>
              <a:rPr lang="en-US"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a:t>
            </a:r>
            <a:r>
              <a:rPr lang="en-US" sz="2400" b="1" dirty="0">
                <a:solidFill>
                  <a:schemeClr val="bg1"/>
                </a:solidFill>
                <a:latin typeface="Garamond" pitchFamily="18" charset="0"/>
              </a:rPr>
              <a:t>I like America</a:t>
            </a:r>
            <a:r>
              <a:rPr lang="el-GR" sz="2400" b="1" dirty="0">
                <a:solidFill>
                  <a:schemeClr val="bg1"/>
                </a:solidFill>
                <a:latin typeface="Garamond" pitchFamily="18" charset="0"/>
              </a:rPr>
              <a:t>…». Η φράση αυτή αντηχεί τώρα κάπως περίεργα, τόσο ως προς το ρήμα της όσο και ως προς το αντικείμενό του. Υπάρχει ένας ειρωνικός τόνος, ένα κενό διπλού νοήματος που δεν θα καλυφθεί εάν δεν συνυπολογίσουμε το κογιότ. Ο </a:t>
            </a:r>
            <a:r>
              <a:rPr lang="en-US" sz="2400" b="1" dirty="0">
                <a:solidFill>
                  <a:schemeClr val="bg1"/>
                </a:solidFill>
                <a:latin typeface="Garamond" pitchFamily="18" charset="0"/>
              </a:rPr>
              <a:t>Beuys</a:t>
            </a:r>
            <a:r>
              <a:rPr lang="el-GR" sz="2400" b="1" dirty="0">
                <a:solidFill>
                  <a:schemeClr val="bg1"/>
                </a:solidFill>
                <a:latin typeface="Garamond" pitchFamily="18" charset="0"/>
              </a:rPr>
              <a:t> θα επιλέξει να συγκατοικήσει με το </a:t>
            </a:r>
            <a:r>
              <a:rPr lang="el-GR" sz="2400" b="1" dirty="0">
                <a:solidFill>
                  <a:srgbClr val="FFC000"/>
                </a:solidFill>
                <a:latin typeface="Garamond" pitchFamily="18" charset="0"/>
              </a:rPr>
              <a:t>ζώο-σύμβολο</a:t>
            </a:r>
            <a:r>
              <a:rPr lang="el-GR" sz="2400" b="1" dirty="0">
                <a:solidFill>
                  <a:schemeClr val="bg1"/>
                </a:solidFill>
                <a:latin typeface="Garamond" pitchFamily="18" charset="0"/>
              </a:rPr>
              <a:t> της παλιάς, αυθεντικής, </a:t>
            </a:r>
            <a:r>
              <a:rPr lang="el-GR" sz="2400" b="1" dirty="0">
                <a:solidFill>
                  <a:srgbClr val="FFC000"/>
                </a:solidFill>
                <a:latin typeface="Garamond" pitchFamily="18" charset="0"/>
              </a:rPr>
              <a:t>«άγριας» Αμερικής</a:t>
            </a:r>
            <a:r>
              <a:rPr lang="el-GR" sz="2400" b="1" dirty="0">
                <a:solidFill>
                  <a:schemeClr val="bg1"/>
                </a:solidFill>
                <a:latin typeface="Garamond" pitchFamily="18" charset="0"/>
              </a:rPr>
              <a:t>,</a:t>
            </a:r>
            <a:r>
              <a:rPr lang="en-US" sz="2400" b="1" dirty="0">
                <a:solidFill>
                  <a:schemeClr val="bg1"/>
                </a:solidFill>
                <a:latin typeface="Garamond" pitchFamily="18" charset="0"/>
              </a:rPr>
              <a:t> </a:t>
            </a:r>
            <a:r>
              <a:rPr lang="el-GR" sz="2400" b="1" dirty="0">
                <a:solidFill>
                  <a:schemeClr val="bg1"/>
                </a:solidFill>
                <a:latin typeface="Garamond" pitchFamily="18" charset="0"/>
              </a:rPr>
              <a:t>που συνέδεε επί αιώνες τους γηγενείς πληθυσμούς με την άδηλη φύση, με το άδηλο νόημα του φαινομένου της ζωής. </a:t>
            </a:r>
            <a:br>
              <a:rPr lang="en-US" sz="2400" b="1" dirty="0">
                <a:solidFill>
                  <a:schemeClr val="bg1"/>
                </a:solidFill>
                <a:latin typeface="Garamond" pitchFamily="18" charset="0"/>
              </a:rPr>
            </a:br>
            <a:br>
              <a:rPr lang="en-US" sz="2400" b="1" dirty="0">
                <a:solidFill>
                  <a:schemeClr val="bg1"/>
                </a:solidFill>
                <a:latin typeface="Garamond" pitchFamily="18" charset="0"/>
              </a:rPr>
            </a:br>
            <a:r>
              <a:rPr lang="el-GR" sz="2400" b="1" dirty="0">
                <a:solidFill>
                  <a:schemeClr val="bg1"/>
                </a:solidFill>
                <a:latin typeface="Garamond" pitchFamily="18" charset="0"/>
              </a:rPr>
              <a:t>Αυτό το άδηλο δηλώθηκε ρητά και κατηγορηματικά, εκδιώχθηκε και πολεμήθηκε σφοδρά πρώτα από την αποικιοκρατία, στη συνέχεια από τη «δημοκρατία» (ρεπουμπλικανική ή άλλη) και τέλος (και πιο ολοκληρωτικά) από τον καπιταλισμό. Ο </a:t>
            </a:r>
            <a:r>
              <a:rPr lang="en-US" sz="2400" b="1" dirty="0">
                <a:solidFill>
                  <a:schemeClr val="bg1"/>
                </a:solidFill>
                <a:latin typeface="Garamond" pitchFamily="18" charset="0"/>
              </a:rPr>
              <a:t>Beuys</a:t>
            </a:r>
            <a:r>
              <a:rPr lang="el-GR" sz="2400" b="1" dirty="0">
                <a:solidFill>
                  <a:schemeClr val="bg1"/>
                </a:solidFill>
                <a:latin typeface="Garamond" pitchFamily="18" charset="0"/>
              </a:rPr>
              <a:t> διατρέχει νοερά όλη αυτήν την πορεία εκφυλισμού και καταστροφής ενός πολιτισμού. Γι’ αυτό και το κογιότ δεν προσφέρει μόνο το κέντρο ενός </a:t>
            </a:r>
            <a:r>
              <a:rPr lang="el-GR" sz="2400" b="1" dirty="0" err="1">
                <a:solidFill>
                  <a:schemeClr val="bg1"/>
                </a:solidFill>
                <a:latin typeface="Garamond" pitchFamily="18" charset="0"/>
              </a:rPr>
              <a:t>επιτελεστικού</a:t>
            </a:r>
            <a:r>
              <a:rPr lang="el-GR" sz="2400" b="1" dirty="0">
                <a:solidFill>
                  <a:schemeClr val="bg1"/>
                </a:solidFill>
                <a:latin typeface="Garamond" pitchFamily="18" charset="0"/>
              </a:rPr>
              <a:t> πλαισίου αλλά συνάμα ενεργοποιεί μια </a:t>
            </a:r>
            <a:r>
              <a:rPr lang="el-GR" sz="2400" b="1" dirty="0">
                <a:solidFill>
                  <a:srgbClr val="FFC000"/>
                </a:solidFill>
                <a:latin typeface="Garamond" pitchFamily="18" charset="0"/>
              </a:rPr>
              <a:t>μυθολογική σκέψη </a:t>
            </a:r>
            <a:r>
              <a:rPr lang="el-GR" sz="2400" b="1" dirty="0">
                <a:solidFill>
                  <a:schemeClr val="bg1"/>
                </a:solidFill>
                <a:latin typeface="Garamond" pitchFamily="18" charset="0"/>
              </a:rPr>
              <a:t>και μια καίρια (για την εποχή του ’70 αλλά και για τη δική μας εποχή) </a:t>
            </a:r>
            <a:r>
              <a:rPr lang="el-GR" sz="2400" b="1" dirty="0">
                <a:solidFill>
                  <a:srgbClr val="FFC000"/>
                </a:solidFill>
                <a:latin typeface="Garamond" pitchFamily="18" charset="0"/>
              </a:rPr>
              <a:t>πολιτική θέση</a:t>
            </a:r>
            <a:r>
              <a:rPr lang="el-GR" sz="2400" b="1" dirty="0">
                <a:solidFill>
                  <a:schemeClr val="bg1"/>
                </a:solidFill>
                <a:latin typeface="Garamond" pitchFamily="18" charset="0"/>
              </a:rPr>
              <a:t>. </a:t>
            </a: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  </a:t>
            </a: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 </a:t>
            </a: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 </a:t>
            </a:r>
            <a:br>
              <a:rPr lang="el-GR" sz="2400" b="1" dirty="0">
                <a:solidFill>
                  <a:schemeClr val="bg1"/>
                </a:solidFill>
                <a:latin typeface="Garamond" pitchFamily="18" charset="0"/>
              </a:rPr>
            </a:br>
            <a:endParaRPr lang="el-GR" sz="2400" b="1" dirty="0">
              <a:solidFill>
                <a:schemeClr val="bg1"/>
              </a:solidFill>
              <a:latin typeface="Garamond"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1"/>
                </a:solidFill>
                <a:latin typeface="Garamond" pitchFamily="18" charset="0"/>
              </a:rPr>
            </a:br>
            <a:br>
              <a:rPr lang="en-US"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 Για τους ινδιάνικους πληθυσμούς της Βορείου Αμερικής το κογιότ δεν ήταν ένα απλό ζώο αλλά μια </a:t>
            </a:r>
            <a:r>
              <a:rPr lang="el-GR" sz="2400" b="1" dirty="0">
                <a:solidFill>
                  <a:srgbClr val="FFC000"/>
                </a:solidFill>
                <a:latin typeface="Garamond" pitchFamily="18" charset="0"/>
              </a:rPr>
              <a:t>θεότητα</a:t>
            </a:r>
            <a:r>
              <a:rPr lang="el-GR" sz="2400" b="1" dirty="0">
                <a:solidFill>
                  <a:schemeClr val="bg1"/>
                </a:solidFill>
                <a:latin typeface="Garamond" pitchFamily="18" charset="0"/>
              </a:rPr>
              <a:t> </a:t>
            </a:r>
            <a:r>
              <a:rPr lang="el-GR" sz="2400" b="1" dirty="0" err="1">
                <a:solidFill>
                  <a:schemeClr val="bg1"/>
                </a:solidFill>
                <a:latin typeface="Garamond" pitchFamily="18" charset="0"/>
              </a:rPr>
              <a:t>εγχρονισμένη</a:t>
            </a:r>
            <a:r>
              <a:rPr lang="el-GR" sz="2400" b="1" dirty="0">
                <a:solidFill>
                  <a:schemeClr val="bg1"/>
                </a:solidFill>
                <a:latin typeface="Garamond" pitchFamily="18" charset="0"/>
              </a:rPr>
              <a:t>, εντοπισμένη και ενσαρκωμένη σε μια ζωομορφική οντότητα. Επρόκειτο μάλιστα για μια από τις πλέον ισχυρές θεότητες, καθώς συμβόλιζε τη δύναμη της </a:t>
            </a:r>
            <a:r>
              <a:rPr lang="el-GR" sz="2400" b="1" dirty="0">
                <a:solidFill>
                  <a:srgbClr val="FFC000"/>
                </a:solidFill>
                <a:latin typeface="Garamond" pitchFamily="18" charset="0"/>
              </a:rPr>
              <a:t>μεταμόρφωσης</a:t>
            </a:r>
            <a:r>
              <a:rPr lang="el-GR" sz="2400" b="1" dirty="0">
                <a:solidFill>
                  <a:schemeClr val="bg1"/>
                </a:solidFill>
                <a:latin typeface="Garamond" pitchFamily="18" charset="0"/>
              </a:rPr>
              <a:t> του πνεύματος σε ύλη και της ύλης σε πνεύμα. </a:t>
            </a:r>
            <a:br>
              <a:rPr lang="en-US" sz="2400" b="1" dirty="0">
                <a:solidFill>
                  <a:schemeClr val="bg1"/>
                </a:solidFill>
                <a:latin typeface="Garamond" pitchFamily="18" charset="0"/>
              </a:rPr>
            </a:br>
            <a:br>
              <a:rPr lang="en-US" sz="2400" b="1" dirty="0">
                <a:solidFill>
                  <a:schemeClr val="bg1"/>
                </a:solidFill>
                <a:latin typeface="Garamond" pitchFamily="18" charset="0"/>
              </a:rPr>
            </a:br>
            <a:r>
              <a:rPr lang="el-GR" sz="2400" b="1" dirty="0">
                <a:solidFill>
                  <a:schemeClr val="bg1"/>
                </a:solidFill>
                <a:latin typeface="Garamond" pitchFamily="18" charset="0"/>
              </a:rPr>
              <a:t>Ως εκ τούτου, μπορούσε να διαπεράσει την ύλη ή να καταλάβει όλες τις ομιλούμενες γλώσσες. Ετίθετο δηλαδή πέρα και πάνω από όλους τους πολιτισμικούς κώδικες και τους φυσικούς νόμους. </a:t>
            </a:r>
            <a:br>
              <a:rPr lang="en-US" sz="2400" b="1" dirty="0">
                <a:solidFill>
                  <a:schemeClr val="bg1"/>
                </a:solidFill>
                <a:latin typeface="Garamond" pitchFamily="18" charset="0"/>
              </a:rPr>
            </a:br>
            <a:br>
              <a:rPr lang="en-US" sz="2400" b="1" dirty="0">
                <a:solidFill>
                  <a:schemeClr val="bg1"/>
                </a:solidFill>
                <a:latin typeface="Garamond" pitchFamily="18" charset="0"/>
              </a:rPr>
            </a:br>
            <a:r>
              <a:rPr lang="el-GR" sz="2400" b="1" dirty="0">
                <a:solidFill>
                  <a:schemeClr val="bg1"/>
                </a:solidFill>
                <a:latin typeface="Garamond" pitchFamily="18" charset="0"/>
              </a:rPr>
              <a:t>Ο θυμός του σήμαινε μεγάλο κακό για τις ανθρώπινες κοινότητες, ενώ ο κατευνασμός του ήταν η τελετουργική αφετηρία για την </a:t>
            </a:r>
            <a:r>
              <a:rPr lang="el-GR" sz="2400" b="1" dirty="0">
                <a:solidFill>
                  <a:srgbClr val="FFC000"/>
                </a:solidFill>
                <a:latin typeface="Garamond" pitchFamily="18" charset="0"/>
              </a:rPr>
              <a:t>ίαση ασθενειών</a:t>
            </a:r>
            <a:r>
              <a:rPr lang="el-GR" sz="2400" b="1" dirty="0">
                <a:solidFill>
                  <a:schemeClr val="bg1"/>
                </a:solidFill>
                <a:latin typeface="Garamond" pitchFamily="18" charset="0"/>
              </a:rPr>
              <a:t>. </a:t>
            </a:r>
            <a:br>
              <a:rPr lang="en-US" sz="2400" b="1" dirty="0">
                <a:solidFill>
                  <a:schemeClr val="bg1"/>
                </a:solidFill>
                <a:latin typeface="Garamond" pitchFamily="18" charset="0"/>
              </a:rPr>
            </a:br>
            <a:br>
              <a:rPr lang="en-US" sz="2400" b="1" dirty="0">
                <a:solidFill>
                  <a:schemeClr val="bg1"/>
                </a:solidFill>
                <a:latin typeface="Garamond" pitchFamily="18" charset="0"/>
              </a:rPr>
            </a:br>
            <a:r>
              <a:rPr lang="el-GR" sz="2400" b="1" dirty="0">
                <a:solidFill>
                  <a:schemeClr val="bg1"/>
                </a:solidFill>
                <a:latin typeface="Garamond" pitchFamily="18" charset="0"/>
              </a:rPr>
              <a:t>Οι </a:t>
            </a:r>
            <a:r>
              <a:rPr lang="el-GR" sz="2400" b="1" dirty="0">
                <a:solidFill>
                  <a:srgbClr val="FFC000"/>
                </a:solidFill>
                <a:latin typeface="Garamond" pitchFamily="18" charset="0"/>
              </a:rPr>
              <a:t>σαμάνοι</a:t>
            </a:r>
            <a:r>
              <a:rPr lang="el-GR" sz="2400" b="1" dirty="0">
                <a:solidFill>
                  <a:schemeClr val="bg1"/>
                </a:solidFill>
                <a:latin typeface="Garamond" pitchFamily="18" charset="0"/>
              </a:rPr>
              <a:t> της φυλής των </a:t>
            </a:r>
            <a:r>
              <a:rPr lang="el-GR" sz="2400" b="1" dirty="0" err="1">
                <a:solidFill>
                  <a:schemeClr val="bg1"/>
                </a:solidFill>
                <a:latin typeface="Garamond" pitchFamily="18" charset="0"/>
              </a:rPr>
              <a:t>Ναβάχο</a:t>
            </a:r>
            <a:r>
              <a:rPr lang="el-GR" sz="2400" b="1" dirty="0">
                <a:solidFill>
                  <a:schemeClr val="bg1"/>
                </a:solidFill>
                <a:latin typeface="Garamond" pitchFamily="18" charset="0"/>
              </a:rPr>
              <a:t> το σέβονταν απόλυτα και φορούσαν τη μάσκα του όταν ήθελαν να θεραπεύσουν έναν ασθενή. </a:t>
            </a: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  </a:t>
            </a: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 </a:t>
            </a: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 </a:t>
            </a:r>
            <a:br>
              <a:rPr lang="el-GR" sz="2400" b="1" dirty="0">
                <a:solidFill>
                  <a:schemeClr val="bg1"/>
                </a:solidFill>
                <a:latin typeface="Garamond" pitchFamily="18" charset="0"/>
              </a:rPr>
            </a:br>
            <a:endParaRPr lang="el-GR" sz="2400" b="1" dirty="0">
              <a:solidFill>
                <a:schemeClr val="bg1"/>
              </a:solidFill>
              <a:latin typeface="Garamond"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1"/>
                </a:solidFill>
                <a:latin typeface="Garamond" pitchFamily="18" charset="0"/>
              </a:rPr>
            </a:br>
            <a:br>
              <a:rPr lang="en-US"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 </a:t>
            </a:r>
            <a:br>
              <a:rPr lang="en-US" sz="2400" b="1" dirty="0">
                <a:solidFill>
                  <a:schemeClr val="bg1"/>
                </a:solidFill>
                <a:latin typeface="Garamond" pitchFamily="18" charset="0"/>
              </a:rPr>
            </a:br>
            <a:br>
              <a:rPr lang="en-US"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Ο οιονεί ασθενής </a:t>
            </a:r>
            <a:r>
              <a:rPr lang="en-US" sz="2400" b="1" dirty="0">
                <a:solidFill>
                  <a:schemeClr val="bg1"/>
                </a:solidFill>
                <a:latin typeface="Garamond" pitchFamily="18" charset="0"/>
              </a:rPr>
              <a:t>Beuys</a:t>
            </a:r>
            <a:r>
              <a:rPr lang="el-GR" sz="2400" b="1" dirty="0">
                <a:solidFill>
                  <a:schemeClr val="bg1"/>
                </a:solidFill>
                <a:latin typeface="Garamond" pitchFamily="18" charset="0"/>
              </a:rPr>
              <a:t>, λοιπόν, μπορεί να επικαλείται την υπερβατική δύναμη του ζώου για τον δικό του εξαγνισμό αλλά και για την εξιλέωσή του απέναντι σε μια θεότητα που κυριολεκτικά κατακρεουργήθηκε. </a:t>
            </a:r>
            <a:br>
              <a:rPr lang="en-US" sz="2400" b="1" dirty="0">
                <a:solidFill>
                  <a:schemeClr val="bg1"/>
                </a:solidFill>
                <a:latin typeface="Garamond" pitchFamily="18" charset="0"/>
              </a:rPr>
            </a:br>
            <a:br>
              <a:rPr lang="en-US" sz="2400" b="1" dirty="0">
                <a:solidFill>
                  <a:schemeClr val="bg1"/>
                </a:solidFill>
                <a:latin typeface="Garamond" pitchFamily="18" charset="0"/>
              </a:rPr>
            </a:br>
            <a:r>
              <a:rPr lang="el-GR" sz="2400" b="1" dirty="0">
                <a:solidFill>
                  <a:schemeClr val="bg1"/>
                </a:solidFill>
                <a:latin typeface="Garamond" pitchFamily="18" charset="0"/>
              </a:rPr>
              <a:t>Η </a:t>
            </a:r>
            <a:r>
              <a:rPr lang="en-US" sz="2400" b="1" dirty="0">
                <a:solidFill>
                  <a:schemeClr val="bg1"/>
                </a:solidFill>
                <a:latin typeface="Garamond" pitchFamily="18" charset="0"/>
              </a:rPr>
              <a:t>performance</a:t>
            </a:r>
            <a:r>
              <a:rPr lang="el-GR" sz="2400" b="1" dirty="0">
                <a:solidFill>
                  <a:schemeClr val="bg1"/>
                </a:solidFill>
                <a:latin typeface="Garamond" pitchFamily="18" charset="0"/>
              </a:rPr>
              <a:t>, υπό το πρίσμα αυτό, θα μπορούσε να εκληφθεί ως μια </a:t>
            </a:r>
            <a:r>
              <a:rPr lang="el-GR" sz="2400" b="1" dirty="0">
                <a:solidFill>
                  <a:srgbClr val="FFFF00"/>
                </a:solidFill>
                <a:latin typeface="Garamond" pitchFamily="18" charset="0"/>
              </a:rPr>
              <a:t>τελετουργία συμφιλίωσης </a:t>
            </a:r>
            <a:r>
              <a:rPr lang="el-GR" sz="2400" b="1" dirty="0">
                <a:solidFill>
                  <a:schemeClr val="bg1"/>
                </a:solidFill>
                <a:latin typeface="Garamond" pitchFamily="18" charset="0"/>
              </a:rPr>
              <a:t>ενός «δυτικού» ανθρώπου με την εξορισμένη θεότητα αλλά και ως μια </a:t>
            </a:r>
            <a:r>
              <a:rPr lang="el-GR" sz="2400" b="1" dirty="0">
                <a:solidFill>
                  <a:srgbClr val="FFFF00"/>
                </a:solidFill>
                <a:latin typeface="Garamond" pitchFamily="18" charset="0"/>
              </a:rPr>
              <a:t>τελετή εξιλέωσης </a:t>
            </a:r>
            <a:r>
              <a:rPr lang="el-GR" sz="2400" b="1" dirty="0">
                <a:solidFill>
                  <a:schemeClr val="bg1"/>
                </a:solidFill>
                <a:latin typeface="Garamond" pitchFamily="18" charset="0"/>
              </a:rPr>
              <a:t>απέναντι σε μια συνομοταξία ζώων και, μέσω αυτών, σε έναν ολόκληρο γηγενή ανθρώπινο πληθυσμό που υπέστη έναν απηνή διωγμό από τους πολιτισμένους αποικιοκράτες, ρεπουμπλικάνους, δημοκράτες και καπιταλιστές. </a:t>
            </a:r>
            <a:br>
              <a:rPr lang="en-US" sz="2400" b="1" dirty="0">
                <a:solidFill>
                  <a:schemeClr val="bg1"/>
                </a:solidFill>
                <a:latin typeface="Garamond" pitchFamily="18" charset="0"/>
              </a:rPr>
            </a:br>
            <a:br>
              <a:rPr lang="en-US" sz="2400" b="1" dirty="0">
                <a:solidFill>
                  <a:schemeClr val="bg1"/>
                </a:solidFill>
                <a:latin typeface="Garamond" pitchFamily="18" charset="0"/>
              </a:rPr>
            </a:br>
            <a:r>
              <a:rPr lang="el-GR" sz="2400" b="1" dirty="0">
                <a:solidFill>
                  <a:schemeClr val="bg1"/>
                </a:solidFill>
                <a:latin typeface="Garamond" pitchFamily="18" charset="0"/>
              </a:rPr>
              <a:t>Στη δεύτερη περίπτωση, συναντούμε την πολιτική σκέψη του </a:t>
            </a:r>
            <a:r>
              <a:rPr lang="en-US" sz="2400" b="1" dirty="0">
                <a:solidFill>
                  <a:schemeClr val="bg1"/>
                </a:solidFill>
                <a:latin typeface="Garamond" pitchFamily="18" charset="0"/>
              </a:rPr>
              <a:t>Beuys</a:t>
            </a:r>
            <a:r>
              <a:rPr lang="el-GR" sz="2400" b="1" dirty="0">
                <a:solidFill>
                  <a:schemeClr val="bg1"/>
                </a:solidFill>
                <a:latin typeface="Garamond" pitchFamily="18" charset="0"/>
              </a:rPr>
              <a:t>, κατά την οποία η τέχνη μπορεί να αναλάβει το έργο που δεν κατάφερε η πολιτική να φέρει εις πέρας, να απελευθερώσει τις δημιουργικές δυνάμεις των ανθρώπων και να τις στρέψει προς μια κοινωνία που αρθρώνεται ως έργο τέχνης και που έχει ως θεμέλιους λίθους την ελευθερία, τη δημοκρατία και τον σοσιαλισμό.</a:t>
            </a: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  </a:t>
            </a: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 </a:t>
            </a: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 </a:t>
            </a:r>
            <a:br>
              <a:rPr lang="el-GR" sz="2400" b="1" dirty="0">
                <a:solidFill>
                  <a:schemeClr val="bg1"/>
                </a:solidFill>
                <a:latin typeface="Garamond" pitchFamily="18" charset="0"/>
              </a:rPr>
            </a:br>
            <a:endParaRPr lang="el-GR" sz="2400" b="1" dirty="0">
              <a:solidFill>
                <a:schemeClr val="bg1"/>
              </a:solidFill>
              <a:latin typeface="Garamond" pitchFamily="18"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28674" name="Picture 2" descr="Σχετική εικόνα"/>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0" y="-19051"/>
            <a:ext cx="9144000" cy="6858002"/>
          </a:xfrm>
          <a:prstGeom prst="rect">
            <a:avLst/>
          </a:prstGeom>
          <a:noFill/>
        </p:spPr>
      </p:pic>
      <p:sp>
        <p:nvSpPr>
          <p:cNvPr id="8" name="TextBox 7"/>
          <p:cNvSpPr txBox="1"/>
          <p:nvPr/>
        </p:nvSpPr>
        <p:spPr>
          <a:xfrm>
            <a:off x="0" y="-76200"/>
            <a:ext cx="9235220" cy="6463308"/>
          </a:xfrm>
          <a:prstGeom prst="rect">
            <a:avLst/>
          </a:prstGeom>
          <a:noFill/>
        </p:spPr>
        <p:txBody>
          <a:bodyPr wrap="none" rtlCol="0">
            <a:spAutoFit/>
          </a:bodyPr>
          <a:lstStyle/>
          <a:p>
            <a:r>
              <a:rPr lang="el-GR" b="1" dirty="0">
                <a:latin typeface="Garamond" pitchFamily="18" charset="0"/>
              </a:rPr>
              <a:t>«Μόνο υπό την προϋπόθεση μιας ριζικής διάνοιξης των ορισμών θα καταστεί δυνατή για την τέχνη </a:t>
            </a:r>
            <a:endParaRPr lang="en-US" b="1" dirty="0">
              <a:latin typeface="Garamond" pitchFamily="18" charset="0"/>
            </a:endParaRPr>
          </a:p>
          <a:p>
            <a:r>
              <a:rPr lang="el-GR" b="1" dirty="0">
                <a:latin typeface="Garamond" pitchFamily="18" charset="0"/>
              </a:rPr>
              <a:t>και τις σχετικές με αυτήν δραστηριότητες η παροχή αποδείξεων ότι η τέχνη είναι τώρα η μοναδική </a:t>
            </a:r>
            <a:endParaRPr lang="en-US" b="1" dirty="0">
              <a:latin typeface="Garamond" pitchFamily="18" charset="0"/>
            </a:endParaRPr>
          </a:p>
          <a:p>
            <a:r>
              <a:rPr lang="el-GR" b="1" dirty="0">
                <a:latin typeface="Garamond" pitchFamily="18" charset="0"/>
              </a:rPr>
              <a:t>εξελικτική και επαναστατική δύναμη. Μόνο η τέχνη είναι ικανή να αποδιαρθρώσει τα καταπιεστικά </a:t>
            </a:r>
            <a:endParaRPr lang="en-US" b="1" dirty="0">
              <a:latin typeface="Garamond" pitchFamily="18" charset="0"/>
            </a:endParaRPr>
          </a:p>
          <a:p>
            <a:r>
              <a:rPr lang="el-GR" b="1" dirty="0">
                <a:latin typeface="Garamond" pitchFamily="18" charset="0"/>
              </a:rPr>
              <a:t>αποτελέσματα ενός γεροντικού κοινωνικού συστήματος, που συνεχίζει να παραπαίει στο μεταίχμιο </a:t>
            </a:r>
            <a:endParaRPr lang="en-US" b="1" dirty="0">
              <a:latin typeface="Garamond" pitchFamily="18" charset="0"/>
            </a:endParaRPr>
          </a:p>
          <a:p>
            <a:r>
              <a:rPr lang="el-GR" b="1" dirty="0">
                <a:latin typeface="Garamond" pitchFamily="18" charset="0"/>
              </a:rPr>
              <a:t>του θανάτου: να αποδιαρθρώσει προκειμένου </a:t>
            </a:r>
            <a:r>
              <a:rPr lang="en-US" b="1" dirty="0">
                <a:latin typeface="Garamond" pitchFamily="18" charset="0"/>
              </a:rPr>
              <a:t>                                           </a:t>
            </a:r>
            <a:r>
              <a:rPr lang="el-GR" b="1" dirty="0">
                <a:latin typeface="Garamond" pitchFamily="18" charset="0"/>
              </a:rPr>
              <a:t>να αρθρώσει ΕΝΑΝ </a:t>
            </a:r>
            <a:endParaRPr lang="en-US" b="1" dirty="0">
              <a:latin typeface="Garamond" pitchFamily="18" charset="0"/>
            </a:endParaRPr>
          </a:p>
          <a:p>
            <a:r>
              <a:rPr lang="el-GR" b="1" dirty="0">
                <a:latin typeface="Garamond" pitchFamily="18" charset="0"/>
              </a:rPr>
              <a:t>ΚΟΙΝΩΝΙΚΟ ΟΡΓΑΝΙΣΜΟ ΩΣ </a:t>
            </a:r>
            <a:r>
              <a:rPr lang="en-US" b="1" dirty="0">
                <a:latin typeface="Garamond" pitchFamily="18" charset="0"/>
              </a:rPr>
              <a:t>                                                          </a:t>
            </a:r>
            <a:r>
              <a:rPr lang="el-GR" b="1" dirty="0">
                <a:latin typeface="Garamond" pitchFamily="18" charset="0"/>
              </a:rPr>
              <a:t>ΕΡΓΟ ΤΕΧΝΗΣ. […] </a:t>
            </a:r>
            <a:endParaRPr lang="en-US" b="1" dirty="0">
              <a:latin typeface="Garamond" pitchFamily="18" charset="0"/>
            </a:endParaRPr>
          </a:p>
          <a:p>
            <a:r>
              <a:rPr lang="el-GR" b="1" dirty="0">
                <a:latin typeface="Garamond" pitchFamily="18" charset="0"/>
              </a:rPr>
              <a:t>ΚΑΘΕ ΑΝΘΡΩΠΙΝΟ ΟΝ ΕΙΝΑΙ </a:t>
            </a:r>
            <a:r>
              <a:rPr lang="en-US" b="1" dirty="0">
                <a:latin typeface="Garamond" pitchFamily="18" charset="0"/>
              </a:rPr>
              <a:t>                                                              </a:t>
            </a:r>
            <a:r>
              <a:rPr lang="el-GR" b="1" dirty="0">
                <a:latin typeface="Garamond" pitchFamily="18" charset="0"/>
              </a:rPr>
              <a:t>ΕΝΑΣ </a:t>
            </a:r>
            <a:endParaRPr lang="en-US" b="1" dirty="0">
              <a:latin typeface="Garamond" pitchFamily="18" charset="0"/>
            </a:endParaRPr>
          </a:p>
          <a:p>
            <a:r>
              <a:rPr lang="el-GR" b="1" dirty="0">
                <a:latin typeface="Garamond" pitchFamily="18" charset="0"/>
              </a:rPr>
              <a:t>ΚΑΛΛΙΤΕΧΝΗΣ ο οποίος – στην </a:t>
            </a:r>
            <a:r>
              <a:rPr lang="en-US" b="1" dirty="0">
                <a:latin typeface="Garamond" pitchFamily="18" charset="0"/>
              </a:rPr>
              <a:t>                                                                       </a:t>
            </a:r>
            <a:r>
              <a:rPr lang="el-GR" b="1" dirty="0">
                <a:latin typeface="Garamond" pitchFamily="18" charset="0"/>
              </a:rPr>
              <a:t>κατάσταση </a:t>
            </a:r>
            <a:endParaRPr lang="en-US" b="1" dirty="0">
              <a:latin typeface="Garamond" pitchFamily="18" charset="0"/>
            </a:endParaRPr>
          </a:p>
          <a:p>
            <a:r>
              <a:rPr lang="el-GR" b="1" dirty="0">
                <a:latin typeface="Garamond" pitchFamily="18" charset="0"/>
              </a:rPr>
              <a:t>ελευθερίας του – από την κατάσταση </a:t>
            </a:r>
            <a:endParaRPr lang="en-US" b="1" dirty="0">
              <a:latin typeface="Garamond" pitchFamily="18" charset="0"/>
            </a:endParaRPr>
          </a:p>
          <a:p>
            <a:r>
              <a:rPr lang="el-GR" b="1" dirty="0">
                <a:latin typeface="Garamond" pitchFamily="18" charset="0"/>
              </a:rPr>
              <a:t>ελευθερίας που βιώνει ­από </a:t>
            </a:r>
            <a:endParaRPr lang="en-US" b="1" dirty="0">
              <a:latin typeface="Garamond" pitchFamily="18" charset="0"/>
            </a:endParaRPr>
          </a:p>
          <a:p>
            <a:r>
              <a:rPr lang="el-GR" b="1" dirty="0">
                <a:latin typeface="Garamond" pitchFamily="18" charset="0"/>
              </a:rPr>
              <a:t>πρώτο χέρι – μαθαίνει </a:t>
            </a:r>
            <a:endParaRPr lang="en-US" b="1" dirty="0">
              <a:latin typeface="Garamond" pitchFamily="18" charset="0"/>
            </a:endParaRPr>
          </a:p>
          <a:p>
            <a:r>
              <a:rPr lang="el-GR" b="1" dirty="0">
                <a:latin typeface="Garamond" pitchFamily="18" charset="0"/>
              </a:rPr>
              <a:t>να ορίζει τις άλλες </a:t>
            </a:r>
            <a:endParaRPr lang="en-US" b="1" dirty="0">
              <a:latin typeface="Garamond" pitchFamily="18" charset="0"/>
            </a:endParaRPr>
          </a:p>
          <a:p>
            <a:r>
              <a:rPr lang="el-GR" b="1" dirty="0">
                <a:latin typeface="Garamond" pitchFamily="18" charset="0"/>
              </a:rPr>
              <a:t>θέσεις του </a:t>
            </a:r>
            <a:endParaRPr lang="en-US" b="1" dirty="0">
              <a:latin typeface="Garamond" pitchFamily="18" charset="0"/>
            </a:endParaRPr>
          </a:p>
          <a:p>
            <a:r>
              <a:rPr lang="el-GR" b="1" dirty="0">
                <a:latin typeface="Garamond" pitchFamily="18" charset="0"/>
              </a:rPr>
              <a:t>ΟΛΙΚΟΥ </a:t>
            </a:r>
            <a:endParaRPr lang="en-US" b="1" dirty="0">
              <a:latin typeface="Garamond" pitchFamily="18" charset="0"/>
            </a:endParaRPr>
          </a:p>
          <a:p>
            <a:r>
              <a:rPr lang="el-GR" b="1" dirty="0">
                <a:latin typeface="Garamond" pitchFamily="18" charset="0"/>
              </a:rPr>
              <a:t>ΕΡΓΟΥ </a:t>
            </a:r>
            <a:endParaRPr lang="en-US" b="1" dirty="0">
              <a:latin typeface="Garamond" pitchFamily="18" charset="0"/>
            </a:endParaRPr>
          </a:p>
          <a:p>
            <a:r>
              <a:rPr lang="el-GR" b="1" dirty="0">
                <a:latin typeface="Garamond" pitchFamily="18" charset="0"/>
              </a:rPr>
              <a:t>ΤΕΧΝΗΣ </a:t>
            </a:r>
            <a:endParaRPr lang="en-US" b="1" dirty="0">
              <a:latin typeface="Garamond" pitchFamily="18" charset="0"/>
            </a:endParaRPr>
          </a:p>
          <a:p>
            <a:r>
              <a:rPr lang="el-GR" b="1" dirty="0">
                <a:solidFill>
                  <a:schemeClr val="bg1"/>
                </a:solidFill>
                <a:latin typeface="Garamond" pitchFamily="18" charset="0"/>
              </a:rPr>
              <a:t>ΤΗΣ ΜΕΛΛΟΝΤΙΚΗΣ ΚΟΙΝΩΝΙΚΗΣ ΤΑΞΗΣ.</a:t>
            </a:r>
            <a:r>
              <a:rPr lang="en-US" b="1" dirty="0">
                <a:solidFill>
                  <a:schemeClr val="bg1"/>
                </a:solidFill>
                <a:latin typeface="Garamond" pitchFamily="18" charset="0"/>
              </a:rPr>
              <a:t>”</a:t>
            </a:r>
          </a:p>
          <a:p>
            <a:endParaRPr lang="el-GR" b="1" dirty="0">
              <a:solidFill>
                <a:schemeClr val="bg1"/>
              </a:solidFill>
              <a:latin typeface="Garamond" pitchFamily="18" charset="0"/>
            </a:endParaRPr>
          </a:p>
          <a:p>
            <a:endParaRPr lang="en-US" b="1" dirty="0">
              <a:solidFill>
                <a:schemeClr val="bg1"/>
              </a:solidFill>
              <a:latin typeface="Garamond" pitchFamily="18" charset="0"/>
            </a:endParaRPr>
          </a:p>
          <a:p>
            <a:endParaRPr lang="el-GR" b="1" dirty="0">
              <a:solidFill>
                <a:schemeClr val="bg1"/>
              </a:solidFill>
              <a:latin typeface="Garamond" pitchFamily="18" charset="0"/>
            </a:endParaRPr>
          </a:p>
          <a:p>
            <a:pPr algn="r"/>
            <a:r>
              <a:rPr lang="el-GR" b="1" dirty="0">
                <a:solidFill>
                  <a:schemeClr val="bg1"/>
                </a:solidFill>
                <a:latin typeface="Garamond" pitchFamily="18" charset="0"/>
              </a:rPr>
              <a:t>Παρατίθεται από την </a:t>
            </a:r>
            <a:r>
              <a:rPr lang="en-US" b="1" dirty="0">
                <a:solidFill>
                  <a:schemeClr val="bg1"/>
                </a:solidFill>
                <a:latin typeface="Garamond" pitchFamily="18" charset="0"/>
              </a:rPr>
              <a:t>Caroline </a:t>
            </a:r>
            <a:r>
              <a:rPr lang="en-US" b="1" dirty="0" err="1">
                <a:solidFill>
                  <a:schemeClr val="bg1"/>
                </a:solidFill>
                <a:latin typeface="Garamond" pitchFamily="18" charset="0"/>
              </a:rPr>
              <a:t>Tisdall</a:t>
            </a:r>
            <a:r>
              <a:rPr lang="en-US" b="1" dirty="0">
                <a:solidFill>
                  <a:schemeClr val="bg1"/>
                </a:solidFill>
                <a:latin typeface="Garamond" pitchFamily="18" charset="0"/>
              </a:rPr>
              <a:t>: </a:t>
            </a:r>
            <a:r>
              <a:rPr lang="en-US" b="1" i="1" dirty="0">
                <a:solidFill>
                  <a:schemeClr val="bg1"/>
                </a:solidFill>
                <a:latin typeface="Garamond" pitchFamily="18" charset="0"/>
              </a:rPr>
              <a:t>Art into Society, Society into Art</a:t>
            </a:r>
            <a:r>
              <a:rPr lang="en-US" b="1" dirty="0">
                <a:solidFill>
                  <a:schemeClr val="bg1"/>
                </a:solidFill>
                <a:latin typeface="Garamond" pitchFamily="18" charset="0"/>
              </a:rPr>
              <a:t>, </a:t>
            </a:r>
            <a:endParaRPr lang="el-GR" b="1" dirty="0">
              <a:solidFill>
                <a:schemeClr val="bg1"/>
              </a:solidFill>
              <a:latin typeface="Garamond" pitchFamily="18" charset="0"/>
            </a:endParaRPr>
          </a:p>
          <a:p>
            <a:pPr algn="r"/>
            <a:r>
              <a:rPr lang="en-US" b="1" dirty="0">
                <a:solidFill>
                  <a:schemeClr val="bg1"/>
                </a:solidFill>
                <a:latin typeface="Garamond" pitchFamily="18" charset="0"/>
              </a:rPr>
              <a:t>ICA, London 1974, </a:t>
            </a:r>
            <a:r>
              <a:rPr lang="el-GR" b="1" dirty="0">
                <a:solidFill>
                  <a:schemeClr val="bg1"/>
                </a:solidFill>
                <a:latin typeface="Garamond" pitchFamily="18" charset="0"/>
              </a:rPr>
              <a:t>σ</a:t>
            </a:r>
            <a:r>
              <a:rPr lang="en-US" b="1" dirty="0">
                <a:solidFill>
                  <a:schemeClr val="bg1"/>
                </a:solidFill>
                <a:latin typeface="Garamond" pitchFamily="18" charset="0"/>
              </a:rPr>
              <a:t>. 48. </a:t>
            </a:r>
            <a:endParaRPr lang="el-GR" b="1" dirty="0">
              <a:solidFill>
                <a:schemeClr val="bg1"/>
              </a:solidFill>
              <a:latin typeface="Garamond" pitchFamily="18" charset="0"/>
            </a:endParaRPr>
          </a:p>
          <a:p>
            <a:endParaRPr lang="el-GR" b="1" dirty="0">
              <a:solidFill>
                <a:schemeClr val="bg1"/>
              </a:solidFill>
              <a:latin typeface="Garamond" pitchFamily="18" charset="0"/>
            </a:endParaRPr>
          </a:p>
        </p:txBody>
      </p:sp>
    </p:spTree>
  </p:cSld>
  <p:clrMapOvr>
    <a:masterClrMapping/>
  </p:clrMapOvr>
  <p:transition>
    <p:wedg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28674" name="Picture 2" descr="Σχετική εικόνα"/>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0" y="-19051"/>
            <a:ext cx="9144000" cy="6858002"/>
          </a:xfrm>
          <a:prstGeom prst="rect">
            <a:avLst/>
          </a:prstGeom>
          <a:noFill/>
        </p:spPr>
      </p:pic>
      <p:sp>
        <p:nvSpPr>
          <p:cNvPr id="8" name="TextBox 7"/>
          <p:cNvSpPr txBox="1"/>
          <p:nvPr/>
        </p:nvSpPr>
        <p:spPr>
          <a:xfrm>
            <a:off x="0" y="-76200"/>
            <a:ext cx="9166164" cy="2308324"/>
          </a:xfrm>
          <a:prstGeom prst="rect">
            <a:avLst/>
          </a:prstGeom>
          <a:noFill/>
        </p:spPr>
        <p:txBody>
          <a:bodyPr wrap="none" rtlCol="0">
            <a:spAutoFit/>
          </a:bodyPr>
          <a:lstStyle/>
          <a:p>
            <a:r>
              <a:rPr lang="el-GR" b="1" dirty="0">
                <a:latin typeface="Garamond" pitchFamily="18" charset="0"/>
              </a:rPr>
              <a:t>Πρόκειται για το </a:t>
            </a:r>
            <a:r>
              <a:rPr lang="el-GR" b="1" dirty="0" err="1">
                <a:latin typeface="Garamond" pitchFamily="18" charset="0"/>
              </a:rPr>
              <a:t>μεταρομαντικό</a:t>
            </a:r>
            <a:r>
              <a:rPr lang="el-GR" b="1" dirty="0">
                <a:latin typeface="Garamond" pitchFamily="18" charset="0"/>
              </a:rPr>
              <a:t> όραμα του </a:t>
            </a:r>
            <a:r>
              <a:rPr lang="el-GR" b="1" dirty="0">
                <a:solidFill>
                  <a:srgbClr val="0070C0"/>
                </a:solidFill>
                <a:latin typeface="Garamond" pitchFamily="18" charset="0"/>
              </a:rPr>
              <a:t>πολίτη-καλλιτέχνη</a:t>
            </a:r>
            <a:r>
              <a:rPr lang="el-GR" b="1" dirty="0">
                <a:latin typeface="Garamond" pitchFamily="18" charset="0"/>
              </a:rPr>
              <a:t> που μεταθέτει τα όρια της τέχνης </a:t>
            </a:r>
            <a:endParaRPr lang="en-US" b="1" dirty="0">
              <a:latin typeface="Garamond" pitchFamily="18" charset="0"/>
            </a:endParaRPr>
          </a:p>
          <a:p>
            <a:r>
              <a:rPr lang="el-GR" b="1" dirty="0">
                <a:latin typeface="Garamond" pitchFamily="18" charset="0"/>
              </a:rPr>
              <a:t>πέραν των κοινωνικών συστημάτων και το </a:t>
            </a:r>
            <a:r>
              <a:rPr lang="el-GR" b="1" dirty="0" err="1">
                <a:latin typeface="Garamond" pitchFamily="18" charset="0"/>
              </a:rPr>
              <a:t>βαγκνερικό</a:t>
            </a:r>
            <a:r>
              <a:rPr lang="el-GR" b="1" dirty="0">
                <a:latin typeface="Garamond" pitchFamily="18" charset="0"/>
              </a:rPr>
              <a:t> όραμα του κοινωνικού </a:t>
            </a:r>
            <a:r>
              <a:rPr lang="en-US" b="1" dirty="0" err="1">
                <a:latin typeface="Garamond" pitchFamily="18" charset="0"/>
              </a:rPr>
              <a:t>Gesamtkunstwerk</a:t>
            </a:r>
            <a:r>
              <a:rPr lang="el-GR" b="1" dirty="0">
                <a:latin typeface="Garamond" pitchFamily="18" charset="0"/>
              </a:rPr>
              <a:t>, </a:t>
            </a:r>
            <a:endParaRPr lang="en-US" b="1" dirty="0">
              <a:latin typeface="Garamond" pitchFamily="18" charset="0"/>
            </a:endParaRPr>
          </a:p>
          <a:p>
            <a:r>
              <a:rPr lang="el-GR" b="1" dirty="0">
                <a:latin typeface="Garamond" pitchFamily="18" charset="0"/>
              </a:rPr>
              <a:t>κατά τα οποία η τέχνη (η </a:t>
            </a:r>
            <a:r>
              <a:rPr lang="en-US" b="1" dirty="0">
                <a:latin typeface="Garamond" pitchFamily="18" charset="0"/>
              </a:rPr>
              <a:t>performance</a:t>
            </a:r>
            <a:r>
              <a:rPr lang="el-GR" b="1" dirty="0">
                <a:latin typeface="Garamond" pitchFamily="18" charset="0"/>
              </a:rPr>
              <a:t>, το </a:t>
            </a:r>
            <a:r>
              <a:rPr lang="en-US" b="1" dirty="0" err="1">
                <a:latin typeface="Garamond" pitchFamily="18" charset="0"/>
              </a:rPr>
              <a:t>fluxus</a:t>
            </a:r>
            <a:r>
              <a:rPr lang="el-GR" b="1" dirty="0">
                <a:latin typeface="Garamond" pitchFamily="18" charset="0"/>
              </a:rPr>
              <a:t>, η κοινωνική γλυπτική) μπορεί να διανοίξει τον </a:t>
            </a:r>
            <a:endParaRPr lang="en-US" b="1" dirty="0">
              <a:latin typeface="Garamond" pitchFamily="18" charset="0"/>
            </a:endParaRPr>
          </a:p>
          <a:p>
            <a:r>
              <a:rPr lang="el-GR" b="1" dirty="0">
                <a:latin typeface="Garamond" pitchFamily="18" charset="0"/>
              </a:rPr>
              <a:t>δρόμο ώστε κάθε άνθρωπος να είναι καλλιτέχνης του ατομικού και συλλογικού του βίου, να </a:t>
            </a:r>
            <a:endParaRPr lang="en-US" b="1" dirty="0">
              <a:latin typeface="Garamond" pitchFamily="18" charset="0"/>
            </a:endParaRPr>
          </a:p>
          <a:p>
            <a:r>
              <a:rPr lang="el-GR" b="1" dirty="0">
                <a:latin typeface="Garamond" pitchFamily="18" charset="0"/>
              </a:rPr>
              <a:t>ανακαλύψει τη δημιουργικότητα στην </a:t>
            </a:r>
            <a:endParaRPr lang="en-US" b="1" dirty="0">
              <a:latin typeface="Garamond" pitchFamily="18" charset="0"/>
            </a:endParaRPr>
          </a:p>
          <a:p>
            <a:r>
              <a:rPr lang="el-GR" b="1" dirty="0">
                <a:latin typeface="Garamond" pitchFamily="18" charset="0"/>
              </a:rPr>
              <a:t>καθημερινή ζωή του και όλη η κοινωνία </a:t>
            </a:r>
            <a:endParaRPr lang="en-US" b="1" dirty="0">
              <a:latin typeface="Garamond" pitchFamily="18" charset="0"/>
            </a:endParaRPr>
          </a:p>
          <a:p>
            <a:r>
              <a:rPr lang="el-GR" b="1" dirty="0">
                <a:latin typeface="Garamond" pitchFamily="18" charset="0"/>
              </a:rPr>
              <a:t>να μετουσιωθεί σε ένα έργο τέχνης.</a:t>
            </a:r>
            <a:r>
              <a:rPr lang="en-US" b="1" dirty="0">
                <a:solidFill>
                  <a:schemeClr val="bg1"/>
                </a:solidFill>
                <a:latin typeface="Garamond" pitchFamily="18" charset="0"/>
              </a:rPr>
              <a:t> </a:t>
            </a:r>
            <a:endParaRPr lang="el-GR" b="1" dirty="0">
              <a:solidFill>
                <a:schemeClr val="bg1"/>
              </a:solidFill>
              <a:latin typeface="Garamond" pitchFamily="18" charset="0"/>
            </a:endParaRPr>
          </a:p>
          <a:p>
            <a:endParaRPr lang="el-GR" b="1" dirty="0">
              <a:solidFill>
                <a:schemeClr val="bg1"/>
              </a:solidFill>
              <a:latin typeface="Garamond" pitchFamily="18" charset="0"/>
            </a:endParaRPr>
          </a:p>
        </p:txBody>
      </p:sp>
    </p:spTree>
  </p:cSld>
  <p:clrMapOvr>
    <a:masterClrMapping/>
  </p:clrMapOvr>
  <p:transition>
    <p:wedg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1"/>
                </a:solidFill>
                <a:latin typeface="Garamond" pitchFamily="18" charset="0"/>
              </a:rPr>
            </a:br>
            <a:br>
              <a:rPr lang="en-US"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br>
              <a:rPr lang="en-US"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Η μυθολογική σκέψη του καλλιτέχνη καταλήγει στην πολιτική σκέψη, ενώ οι πολιτικές του θέσεις προϋποθέτουν την υπερβατικότητα των μυθολογικών και θεολογικών αναφορών. Το σύμπλεγμα αυτό προσφέρει και πάλι στην παράσταση ένα </a:t>
            </a:r>
            <a:r>
              <a:rPr lang="el-GR" sz="2400" b="1" dirty="0">
                <a:solidFill>
                  <a:srgbClr val="FFC000"/>
                </a:solidFill>
                <a:latin typeface="Garamond" pitchFamily="18" charset="0"/>
              </a:rPr>
              <a:t>ισχυρό ελάχιστο κείμενο</a:t>
            </a:r>
            <a:r>
              <a:rPr lang="el-GR" sz="2400" b="1" dirty="0">
                <a:solidFill>
                  <a:schemeClr val="bg1"/>
                </a:solidFill>
                <a:latin typeface="Garamond" pitchFamily="18" charset="0"/>
              </a:rPr>
              <a:t>, που μόνο ελάχιστο δεν μπορεί να θεωρηθεί (άλλωστε θα αρκούσε μόνο η παρουσία των αντιτύπων της </a:t>
            </a:r>
            <a:r>
              <a:rPr lang="en-US" sz="2400" b="1" dirty="0">
                <a:solidFill>
                  <a:schemeClr val="bg1"/>
                </a:solidFill>
                <a:latin typeface="Garamond" pitchFamily="18" charset="0"/>
              </a:rPr>
              <a:t>Wall Street Journal</a:t>
            </a:r>
            <a:r>
              <a:rPr lang="el-GR" sz="2400" b="1" dirty="0">
                <a:solidFill>
                  <a:schemeClr val="bg1"/>
                </a:solidFill>
                <a:latin typeface="Garamond" pitchFamily="18" charset="0"/>
              </a:rPr>
              <a:t>), και μια </a:t>
            </a:r>
            <a:r>
              <a:rPr lang="el-GR" sz="2400" b="1" dirty="0">
                <a:solidFill>
                  <a:srgbClr val="FFC000"/>
                </a:solidFill>
                <a:latin typeface="Garamond" pitchFamily="18" charset="0"/>
              </a:rPr>
              <a:t>αυστηρή πλαισίωση </a:t>
            </a:r>
            <a:r>
              <a:rPr lang="el-GR" sz="2400" b="1" dirty="0">
                <a:solidFill>
                  <a:schemeClr val="bg1"/>
                </a:solidFill>
                <a:latin typeface="Garamond" pitchFamily="18" charset="0"/>
              </a:rPr>
              <a:t>που ελάχιστα περιθώρια αφήνει στο συμβάν να επέλθει. </a:t>
            </a:r>
            <a:br>
              <a:rPr lang="en-US" sz="2400" b="1" dirty="0">
                <a:solidFill>
                  <a:schemeClr val="bg1"/>
                </a:solidFill>
                <a:latin typeface="Garamond" pitchFamily="18" charset="0"/>
              </a:rPr>
            </a:br>
            <a:br>
              <a:rPr lang="en-US" sz="2400" b="1" dirty="0">
                <a:solidFill>
                  <a:schemeClr val="bg1"/>
                </a:solidFill>
                <a:latin typeface="Garamond" pitchFamily="18" charset="0"/>
              </a:rPr>
            </a:br>
            <a:r>
              <a:rPr lang="el-GR" sz="2400" b="1" dirty="0">
                <a:solidFill>
                  <a:schemeClr val="bg1"/>
                </a:solidFill>
                <a:latin typeface="Garamond" pitchFamily="18" charset="0"/>
              </a:rPr>
              <a:t>Οι τακτικές κινήσεις εξοικείωσης του </a:t>
            </a:r>
            <a:r>
              <a:rPr lang="en-US" sz="2400" b="1" dirty="0">
                <a:solidFill>
                  <a:schemeClr val="bg1"/>
                </a:solidFill>
                <a:latin typeface="Garamond" pitchFamily="18" charset="0"/>
              </a:rPr>
              <a:t>performer</a:t>
            </a:r>
            <a:r>
              <a:rPr lang="el-GR" sz="2400" b="1" dirty="0">
                <a:solidFill>
                  <a:schemeClr val="bg1"/>
                </a:solidFill>
                <a:latin typeface="Garamond" pitchFamily="18" charset="0"/>
              </a:rPr>
              <a:t>, τα αντικείμενα που μπορούσε να χειριστεί εύκολα το κογιότ και να τα συνηθίσει (το σανό, το ξύλινο μπαστούνι, η γούνα λαγού στο τσόχινο πανωφόρι), η </a:t>
            </a:r>
            <a:r>
              <a:rPr lang="el-GR" sz="2400" b="1" dirty="0" err="1">
                <a:solidFill>
                  <a:schemeClr val="bg1"/>
                </a:solidFill>
                <a:latin typeface="Garamond" pitchFamily="18" charset="0"/>
              </a:rPr>
              <a:t>επαναληπτικότητα</a:t>
            </a:r>
            <a:r>
              <a:rPr lang="el-GR" sz="2400" b="1" dirty="0">
                <a:solidFill>
                  <a:schemeClr val="bg1"/>
                </a:solidFill>
                <a:latin typeface="Garamond" pitchFamily="18" charset="0"/>
              </a:rPr>
              <a:t> των ήχων (του μεταλλικού τριγώνου που είχε κρεμασμένο πάνω του ο </a:t>
            </a:r>
            <a:r>
              <a:rPr lang="en-US" sz="2400" b="1" dirty="0">
                <a:solidFill>
                  <a:schemeClr val="bg1"/>
                </a:solidFill>
                <a:latin typeface="Garamond" pitchFamily="18" charset="0"/>
              </a:rPr>
              <a:t>Beuys</a:t>
            </a:r>
            <a:r>
              <a:rPr lang="el-GR" sz="2400" b="1" dirty="0">
                <a:solidFill>
                  <a:schemeClr val="bg1"/>
                </a:solidFill>
                <a:latin typeface="Garamond" pitchFamily="18" charset="0"/>
              </a:rPr>
              <a:t> ή ο ήχος από τουρμπίνες, σε μια εναλλαγή οικείου και ξένου, φυσικού και τεχνολογικού ήχου) το συρματόπλεγμα που κρατούσε τους θεατές σε απόσταση, όλα αυτά προδίδουν ένα </a:t>
            </a:r>
            <a:r>
              <a:rPr lang="el-GR" sz="2400" b="1" dirty="0">
                <a:solidFill>
                  <a:srgbClr val="FFC000"/>
                </a:solidFill>
                <a:latin typeface="Garamond" pitchFamily="18" charset="0"/>
              </a:rPr>
              <a:t>σχεδιασμένο πλάνο δράσης</a:t>
            </a:r>
            <a:r>
              <a:rPr lang="el-GR" sz="2400" b="1" dirty="0">
                <a:solidFill>
                  <a:schemeClr val="bg1"/>
                </a:solidFill>
                <a:latin typeface="Garamond" pitchFamily="18" charset="0"/>
              </a:rPr>
              <a:t>, μια στρατηγική προσέγγισης του ανήμερου ζώου και μερικής εξοικείωσης μαζί του. </a:t>
            </a: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  </a:t>
            </a: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 </a:t>
            </a: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 </a:t>
            </a:r>
            <a:br>
              <a:rPr lang="el-GR" sz="2400" b="1" dirty="0">
                <a:solidFill>
                  <a:schemeClr val="bg1"/>
                </a:solidFill>
                <a:latin typeface="Garamond" pitchFamily="18" charset="0"/>
              </a:rPr>
            </a:br>
            <a:endParaRPr lang="el-GR" sz="2400" b="1" dirty="0">
              <a:solidFill>
                <a:schemeClr val="bg1"/>
              </a:solidFill>
              <a:latin typeface="Garamond" pitchFamily="18"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26626" name="Picture 2" descr="Αποτέλεσμα εικόνας για εικόνεσ για joseph beuys i like america and america likes me description"/>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0" y="-19051"/>
            <a:ext cx="9144000" cy="6879063"/>
          </a:xfrm>
          <a:prstGeom prst="rect">
            <a:avLst/>
          </a:prstGeom>
          <a:noFill/>
          <a:effectLst>
            <a:softEdge rad="635000"/>
          </a:effectLst>
          <a:scene3d>
            <a:camera prst="isometricOffAxis2Left"/>
            <a:lightRig rig="threePt" dir="t"/>
          </a:scene3d>
        </p:spPr>
      </p:pic>
      <p:sp>
        <p:nvSpPr>
          <p:cNvPr id="8" name="TextBox 7"/>
          <p:cNvSpPr txBox="1"/>
          <p:nvPr/>
        </p:nvSpPr>
        <p:spPr>
          <a:xfrm>
            <a:off x="0" y="-76200"/>
            <a:ext cx="9256060" cy="3139321"/>
          </a:xfrm>
          <a:prstGeom prst="rect">
            <a:avLst/>
          </a:prstGeom>
          <a:noFill/>
        </p:spPr>
        <p:txBody>
          <a:bodyPr wrap="none" rtlCol="0">
            <a:spAutoFit/>
          </a:bodyPr>
          <a:lstStyle/>
          <a:p>
            <a:r>
              <a:rPr lang="el-GR" b="1" dirty="0">
                <a:latin typeface="Garamond" pitchFamily="18" charset="0"/>
              </a:rPr>
              <a:t>Διακρίνεται ένα αυτοσχεδιαστικό στοιχείο στη </a:t>
            </a:r>
            <a:r>
              <a:rPr lang="el-GR" b="1" dirty="0" err="1">
                <a:latin typeface="Garamond" pitchFamily="18" charset="0"/>
              </a:rPr>
              <a:t>διάδραση</a:t>
            </a:r>
            <a:r>
              <a:rPr lang="el-GR" b="1" dirty="0">
                <a:latin typeface="Garamond" pitchFamily="18" charset="0"/>
              </a:rPr>
              <a:t> των δύο </a:t>
            </a:r>
            <a:r>
              <a:rPr lang="en-US" b="1" dirty="0">
                <a:latin typeface="Garamond" pitchFamily="18" charset="0"/>
              </a:rPr>
              <a:t>performers </a:t>
            </a:r>
            <a:r>
              <a:rPr lang="el-GR" b="1" dirty="0">
                <a:latin typeface="Garamond" pitchFamily="18" charset="0"/>
              </a:rPr>
              <a:t>(ανθρώπινου και μη </a:t>
            </a:r>
          </a:p>
          <a:p>
            <a:r>
              <a:rPr lang="el-GR" b="1" dirty="0">
                <a:latin typeface="Garamond" pitchFamily="18" charset="0"/>
              </a:rPr>
              <a:t>ανθρώπινου) μέρα με την μέρα και βεβαίως δεν παύει να παραμονεύει πάντα ο κίνδυνος. Παρά τα </a:t>
            </a:r>
          </a:p>
          <a:p>
            <a:r>
              <a:rPr lang="el-GR" b="1" dirty="0">
                <a:latin typeface="Garamond" pitchFamily="18" charset="0"/>
              </a:rPr>
              <a:t>ενεργειακά πεδία που ήθελε       να «ζωντανεύσει» ο </a:t>
            </a:r>
            <a:r>
              <a:rPr lang="en-US" b="1" dirty="0">
                <a:latin typeface="Garamond" pitchFamily="18" charset="0"/>
              </a:rPr>
              <a:t>Beuys</a:t>
            </a:r>
            <a:r>
              <a:rPr lang="el-GR" b="1" dirty="0">
                <a:latin typeface="Garamond" pitchFamily="18" charset="0"/>
              </a:rPr>
              <a:t>, παρά τις τεχνικές του σαμανισμού που </a:t>
            </a:r>
          </a:p>
          <a:p>
            <a:r>
              <a:rPr lang="el-GR" b="1" dirty="0">
                <a:latin typeface="Garamond" pitchFamily="18" charset="0"/>
              </a:rPr>
              <a:t>ακολούθησε προκειμένου            να ξυπνήσει τις δυνάμεις της μεταμόρφωσης και της μετουσίωσης </a:t>
            </a:r>
          </a:p>
          <a:p>
            <a:r>
              <a:rPr lang="el-GR" b="1" dirty="0">
                <a:latin typeface="Garamond" pitchFamily="18" charset="0"/>
              </a:rPr>
              <a:t>(απαρχή για την έλευση ενός            συμβάντος, </a:t>
            </a:r>
            <a:r>
              <a:rPr lang="el-GR" b="1" dirty="0" err="1">
                <a:latin typeface="Garamond" pitchFamily="18" charset="0"/>
              </a:rPr>
              <a:t>μεσιανικότητα</a:t>
            </a:r>
            <a:r>
              <a:rPr lang="el-GR" b="1" dirty="0">
                <a:latin typeface="Garamond" pitchFamily="18" charset="0"/>
              </a:rPr>
              <a:t> χωρίς </a:t>
            </a:r>
            <a:r>
              <a:rPr lang="el-GR" b="1" dirty="0" err="1">
                <a:latin typeface="Garamond" pitchFamily="18" charset="0"/>
              </a:rPr>
              <a:t>μεσιανισμό</a:t>
            </a:r>
            <a:r>
              <a:rPr lang="el-GR" b="1" dirty="0">
                <a:latin typeface="Garamond" pitchFamily="18" charset="0"/>
              </a:rPr>
              <a:t> που αναφέρει </a:t>
            </a:r>
          </a:p>
          <a:p>
            <a:r>
              <a:rPr lang="el-GR" b="1" dirty="0">
                <a:latin typeface="Garamond" pitchFamily="18" charset="0"/>
              </a:rPr>
              <a:t>ο </a:t>
            </a:r>
            <a:r>
              <a:rPr lang="en-US" b="1" dirty="0">
                <a:latin typeface="Garamond" pitchFamily="18" charset="0"/>
              </a:rPr>
              <a:t>Derrida</a:t>
            </a:r>
            <a:r>
              <a:rPr lang="el-GR" b="1" dirty="0">
                <a:latin typeface="Garamond" pitchFamily="18" charset="0"/>
              </a:rPr>
              <a:t>), </a:t>
            </a:r>
          </a:p>
          <a:p>
            <a:r>
              <a:rPr lang="el-GR" b="1" dirty="0">
                <a:latin typeface="Garamond" pitchFamily="18" charset="0"/>
              </a:rPr>
              <a:t>το «άγριο», όπως και αν     </a:t>
            </a:r>
          </a:p>
          <a:p>
            <a:r>
              <a:rPr lang="el-GR" b="1" dirty="0">
                <a:latin typeface="Garamond" pitchFamily="18" charset="0"/>
              </a:rPr>
              <a:t>το εκλάβουμε, </a:t>
            </a:r>
          </a:p>
          <a:p>
            <a:r>
              <a:rPr lang="el-GR" b="1" dirty="0">
                <a:latin typeface="Garamond" pitchFamily="18" charset="0"/>
              </a:rPr>
              <a:t>δεν μπορεί εύκολα </a:t>
            </a:r>
          </a:p>
          <a:p>
            <a:r>
              <a:rPr lang="el-GR" b="1" dirty="0">
                <a:latin typeface="Garamond" pitchFamily="18" charset="0"/>
              </a:rPr>
              <a:t>να εξημερωθεί. </a:t>
            </a:r>
          </a:p>
          <a:p>
            <a:endParaRPr lang="el-GR" b="1" dirty="0">
              <a:latin typeface="Garamond" pitchFamily="18" charset="0"/>
            </a:endParaRPr>
          </a:p>
        </p:txBody>
      </p:sp>
    </p:spTree>
  </p:cSld>
  <p:clrMapOvr>
    <a:masterClrMapping/>
  </p:clrMapOvr>
  <p:transition>
    <p:wedg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2">
              <a:lumMod val="50000"/>
            </a:schemeClr>
          </a:solidFill>
          <a:ln>
            <a:noFill/>
          </a:ln>
          <a:effectLst>
            <a:outerShdw blurRad="184150" dist="241300" dir="11520000" sx="110000" sy="110000" algn="ctr">
              <a:srgbClr val="000000">
                <a:alpha val="18000"/>
              </a:srgbClr>
            </a:outerShdw>
          </a:effectLst>
        </p:spPr>
        <p:txBody>
          <a:bodyPr>
            <a:noAutofit/>
          </a:bodyPr>
          <a:lstStyle/>
          <a:p>
            <a:br>
              <a:rPr lang="en-US" sz="2400" b="1" dirty="0">
                <a:solidFill>
                  <a:schemeClr val="bg1"/>
                </a:solidFill>
                <a:latin typeface="Garamond" pitchFamily="18" charset="0"/>
              </a:rPr>
            </a:br>
            <a:br>
              <a:rPr lang="en-US"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br>
              <a:rPr lang="en-US"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Εδώ μάλιστα βρίσκεται και μια ενδιαφέρουσα αντίθεση, που προκύπτει από τις παραμέτρους της ίδιας της παράστασης, μια σχέση αντιστρόφως ανάλογη μεταξύ της προσπάθειας του </a:t>
            </a:r>
            <a:r>
              <a:rPr lang="en-US" sz="2400" b="1" dirty="0">
                <a:solidFill>
                  <a:schemeClr val="bg1"/>
                </a:solidFill>
                <a:latin typeface="Garamond" pitchFamily="18" charset="0"/>
              </a:rPr>
              <a:t>performer</a:t>
            </a:r>
            <a:r>
              <a:rPr lang="el-GR" sz="2400" b="1" dirty="0">
                <a:solidFill>
                  <a:schemeClr val="bg1"/>
                </a:solidFill>
                <a:latin typeface="Garamond" pitchFamily="18" charset="0"/>
              </a:rPr>
              <a:t> να μετατραπεί σε σαμάνο και να συνθέσει σε μια ενότητα υλικές και πνευματικές δυνάμεις και της «αγριότητας» του κογιότ: </a:t>
            </a: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όσο η πρώτη αποτυγχάνει, τόσο παραμονεύει η δεύτερη, άρα όσο ακυρώνεται η εμφάνιση του συμβάντος στη μία τόσο παρατείνεται η δυνατότητα της άλλης. </a:t>
            </a: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Μπορεί κάποιος να πιστεύει ή να μην πιστεύει στην επιρροή της </a:t>
            </a:r>
            <a:r>
              <a:rPr lang="el-GR" sz="2400" b="1" dirty="0" err="1">
                <a:solidFill>
                  <a:schemeClr val="bg1"/>
                </a:solidFill>
                <a:latin typeface="Garamond" pitchFamily="18" charset="0"/>
              </a:rPr>
              <a:t>σαμανιστικής</a:t>
            </a:r>
            <a:r>
              <a:rPr lang="el-GR" sz="2400" b="1" dirty="0">
                <a:solidFill>
                  <a:schemeClr val="bg1"/>
                </a:solidFill>
                <a:latin typeface="Garamond" pitchFamily="18" charset="0"/>
              </a:rPr>
              <a:t> τελετής, στη δυνατότητα κατάληψης του σώματος από μυστικές και υπερβατικές δυνάμεις, από ένα είδος ένθεης μανίας που δεν ανάγεται σε ψυχολογικούς ή βιοχημικούς όρους, άρα μπορεί να αμφισβητεί τις τεχνικές και τους ισχυρισμούς του </a:t>
            </a:r>
            <a:r>
              <a:rPr lang="en-US" sz="2400" b="1" dirty="0">
                <a:solidFill>
                  <a:schemeClr val="bg1"/>
                </a:solidFill>
                <a:latin typeface="Garamond" pitchFamily="18" charset="0"/>
              </a:rPr>
              <a:t>Beuys</a:t>
            </a:r>
            <a:r>
              <a:rPr lang="el-GR" sz="2400" b="1" dirty="0">
                <a:solidFill>
                  <a:schemeClr val="bg1"/>
                </a:solidFill>
                <a:latin typeface="Garamond" pitchFamily="18" charset="0"/>
              </a:rPr>
              <a:t>, δύσκολα όμως μπορεί να αμφισβητήσει χωρίς ερείσματα τις προθέσεις </a:t>
            </a:r>
            <a:br>
              <a:rPr lang="el-GR" sz="2400" b="1" dirty="0">
                <a:solidFill>
                  <a:schemeClr val="bg1"/>
                </a:solidFill>
                <a:latin typeface="Garamond" pitchFamily="18" charset="0"/>
              </a:rPr>
            </a:br>
            <a:r>
              <a:rPr lang="el-GR" sz="2400" b="1" dirty="0">
                <a:solidFill>
                  <a:schemeClr val="bg1"/>
                </a:solidFill>
                <a:latin typeface="Garamond" pitchFamily="18" charset="0"/>
              </a:rPr>
              <a:t>και την ειλικρίνειά του. </a:t>
            </a: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  </a:t>
            </a: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 </a:t>
            </a:r>
            <a:br>
              <a:rPr lang="el-GR" sz="2400" b="1" dirty="0">
                <a:solidFill>
                  <a:schemeClr val="bg1"/>
                </a:solidFill>
                <a:latin typeface="Garamond" pitchFamily="18" charset="0"/>
              </a:rPr>
            </a:br>
            <a:br>
              <a:rPr lang="el-GR" sz="2400" b="1" dirty="0">
                <a:solidFill>
                  <a:schemeClr val="bg1"/>
                </a:solidFill>
                <a:latin typeface="Garamond" pitchFamily="18" charset="0"/>
              </a:rPr>
            </a:br>
            <a:r>
              <a:rPr lang="el-GR" sz="2400" b="1" dirty="0">
                <a:solidFill>
                  <a:schemeClr val="bg1"/>
                </a:solidFill>
                <a:latin typeface="Garamond" pitchFamily="18" charset="0"/>
              </a:rPr>
              <a:t> </a:t>
            </a:r>
            <a:br>
              <a:rPr lang="el-GR" sz="2400" b="1" dirty="0">
                <a:solidFill>
                  <a:schemeClr val="bg1"/>
                </a:solidFill>
                <a:latin typeface="Garamond" pitchFamily="18" charset="0"/>
              </a:rPr>
            </a:br>
            <a:endParaRPr lang="el-GR" sz="2400" b="1" dirty="0">
              <a:solidFill>
                <a:schemeClr val="bg1"/>
              </a:solidFill>
              <a:latin typeface="Garamond" pitchFamily="18"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26626" name="Picture 2" descr="Αποτέλεσμα εικόνας για εικόνεσ για joseph beuys i like america and america likes me description"/>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0" y="-19051"/>
            <a:ext cx="9144000" cy="6879063"/>
          </a:xfrm>
          <a:prstGeom prst="rect">
            <a:avLst/>
          </a:prstGeom>
          <a:noFill/>
          <a:effectLst>
            <a:softEdge rad="635000"/>
          </a:effectLst>
          <a:scene3d>
            <a:camera prst="isometricOffAxis2Left"/>
            <a:lightRig rig="threePt" dir="t"/>
          </a:scene3d>
        </p:spPr>
      </p:pic>
      <p:sp>
        <p:nvSpPr>
          <p:cNvPr id="8" name="TextBox 7"/>
          <p:cNvSpPr txBox="1"/>
          <p:nvPr/>
        </p:nvSpPr>
        <p:spPr>
          <a:xfrm>
            <a:off x="0" y="-76200"/>
            <a:ext cx="9319282" cy="5078313"/>
          </a:xfrm>
          <a:prstGeom prst="rect">
            <a:avLst/>
          </a:prstGeom>
          <a:noFill/>
        </p:spPr>
        <p:txBody>
          <a:bodyPr wrap="none" rtlCol="0">
            <a:spAutoFit/>
          </a:bodyPr>
          <a:lstStyle/>
          <a:p>
            <a:r>
              <a:rPr lang="el-GR" b="1" dirty="0">
                <a:latin typeface="Garamond" pitchFamily="18" charset="0"/>
              </a:rPr>
              <a:t>Έτσι, ακόμα και αν διατηρήσουμε έντονες αμφιβολίες για το αν όντως έλαβε χώρα ένα συμβάν </a:t>
            </a:r>
          </a:p>
          <a:p>
            <a:r>
              <a:rPr lang="el-GR" b="1" dirty="0">
                <a:latin typeface="Garamond" pitchFamily="18" charset="0"/>
              </a:rPr>
              <a:t>μεταμόρφωσης ή                  μετουσίωσης στη </a:t>
            </a:r>
            <a:r>
              <a:rPr lang="el-GR" b="1" dirty="0" err="1">
                <a:latin typeface="Garamond" pitchFamily="18" charset="0"/>
              </a:rPr>
              <a:t>νεοϋορκέζικη</a:t>
            </a:r>
            <a:r>
              <a:rPr lang="el-GR" b="1" dirty="0">
                <a:latin typeface="Garamond" pitchFamily="18" charset="0"/>
              </a:rPr>
              <a:t> γκαλερί τον Μάιο του 1974, ακόμα και </a:t>
            </a:r>
          </a:p>
          <a:p>
            <a:r>
              <a:rPr lang="el-GR" b="1" dirty="0">
                <a:latin typeface="Garamond" pitchFamily="18" charset="0"/>
              </a:rPr>
              <a:t>αν θεωρήσουμε ότι αυτό             που έχει μείνει στην μνήμη από την </a:t>
            </a:r>
            <a:r>
              <a:rPr lang="en-US" b="1" dirty="0">
                <a:latin typeface="Garamond" pitchFamily="18" charset="0"/>
              </a:rPr>
              <a:t>performance </a:t>
            </a:r>
            <a:r>
              <a:rPr lang="el-GR" b="1" dirty="0">
                <a:latin typeface="Garamond" pitchFamily="18" charset="0"/>
              </a:rPr>
              <a:t>σήμερα δεν είναι </a:t>
            </a:r>
          </a:p>
          <a:p>
            <a:r>
              <a:rPr lang="el-GR" b="1" dirty="0">
                <a:latin typeface="Garamond" pitchFamily="18" charset="0"/>
              </a:rPr>
              <a:t>η προσπάθεια εξιλέωσης               και η επούλωση του ιστορικού τραύματος, αλλά απλώς η </a:t>
            </a:r>
          </a:p>
          <a:p>
            <a:r>
              <a:rPr lang="el-GR" b="1" dirty="0">
                <a:latin typeface="Garamond" pitchFamily="18" charset="0"/>
              </a:rPr>
              <a:t>συνάντηση του </a:t>
            </a:r>
            <a:r>
              <a:rPr lang="en-US" b="1" dirty="0">
                <a:latin typeface="Garamond" pitchFamily="18" charset="0"/>
              </a:rPr>
              <a:t>performer </a:t>
            </a:r>
            <a:r>
              <a:rPr lang="el-GR" b="1" dirty="0">
                <a:latin typeface="Garamond" pitchFamily="18" charset="0"/>
              </a:rPr>
              <a:t>                  με το άγριο ζώο, δεν μπορούμε να αποκλείσουμε ρητά την </a:t>
            </a:r>
          </a:p>
          <a:p>
            <a:r>
              <a:rPr lang="el-GR" b="1" dirty="0">
                <a:latin typeface="Garamond" pitchFamily="18" charset="0"/>
              </a:rPr>
              <a:t>πιθανότητα του συμβάντος                  κάποια στιγμή που το βλέμμα του </a:t>
            </a:r>
            <a:r>
              <a:rPr lang="en-US" b="1" dirty="0">
                <a:latin typeface="Garamond" pitchFamily="18" charset="0"/>
              </a:rPr>
              <a:t>Beuys</a:t>
            </a:r>
            <a:r>
              <a:rPr lang="el-GR" b="1" dirty="0">
                <a:latin typeface="Garamond" pitchFamily="18" charset="0"/>
              </a:rPr>
              <a:t> συνάντησε εκείνο </a:t>
            </a:r>
          </a:p>
          <a:p>
            <a:r>
              <a:rPr lang="el-GR" b="1" dirty="0">
                <a:latin typeface="Garamond" pitchFamily="18" charset="0"/>
              </a:rPr>
              <a:t>του κογιότ, κάποια στιγμή </a:t>
            </a:r>
          </a:p>
          <a:p>
            <a:r>
              <a:rPr lang="el-GR" b="1" dirty="0">
                <a:latin typeface="Garamond" pitchFamily="18" charset="0"/>
              </a:rPr>
              <a:t>που το κογιότ δεν </a:t>
            </a:r>
          </a:p>
          <a:p>
            <a:r>
              <a:rPr lang="el-GR" b="1" dirty="0">
                <a:latin typeface="Garamond" pitchFamily="18" charset="0"/>
              </a:rPr>
              <a:t>λειτουργεί απλώς </a:t>
            </a:r>
          </a:p>
          <a:p>
            <a:r>
              <a:rPr lang="el-GR" b="1" dirty="0">
                <a:latin typeface="Garamond" pitchFamily="18" charset="0"/>
              </a:rPr>
              <a:t>ως σημείο, αλλά </a:t>
            </a:r>
          </a:p>
          <a:p>
            <a:r>
              <a:rPr lang="el-GR" b="1" dirty="0">
                <a:latin typeface="Garamond" pitchFamily="18" charset="0"/>
              </a:rPr>
              <a:t>και ως επιθυμία, </a:t>
            </a:r>
          </a:p>
          <a:p>
            <a:r>
              <a:rPr lang="el-GR" b="1" dirty="0">
                <a:latin typeface="Garamond" pitchFamily="18" charset="0"/>
              </a:rPr>
              <a:t>δεν μπορούμε </a:t>
            </a:r>
          </a:p>
          <a:p>
            <a:r>
              <a:rPr lang="el-GR" b="1" dirty="0">
                <a:latin typeface="Garamond" pitchFamily="18" charset="0"/>
              </a:rPr>
              <a:t>να </a:t>
            </a:r>
          </a:p>
          <a:p>
            <a:r>
              <a:rPr lang="el-GR" b="1" dirty="0">
                <a:latin typeface="Garamond" pitchFamily="18" charset="0"/>
              </a:rPr>
              <a:t>αποκλείσουμε </a:t>
            </a:r>
          </a:p>
          <a:p>
            <a:r>
              <a:rPr lang="el-GR" b="1" dirty="0">
                <a:latin typeface="Garamond" pitchFamily="18" charset="0"/>
              </a:rPr>
              <a:t>ούτε εδώ </a:t>
            </a:r>
          </a:p>
          <a:p>
            <a:r>
              <a:rPr lang="el-GR" b="1" dirty="0">
                <a:latin typeface="Garamond" pitchFamily="18" charset="0"/>
              </a:rPr>
              <a:t>την πιθανότητα </a:t>
            </a:r>
          </a:p>
          <a:p>
            <a:r>
              <a:rPr lang="el-GR" b="1" dirty="0">
                <a:latin typeface="Garamond" pitchFamily="18" charset="0"/>
              </a:rPr>
              <a:t>του </a:t>
            </a:r>
          </a:p>
          <a:p>
            <a:r>
              <a:rPr lang="el-GR" b="1" dirty="0">
                <a:latin typeface="Garamond" pitchFamily="18" charset="0"/>
              </a:rPr>
              <a:t>ζώου-συμβάντος.</a:t>
            </a:r>
          </a:p>
        </p:txBody>
      </p:sp>
    </p:spTree>
  </p:cSld>
  <p:clrMapOvr>
    <a:masterClrMapping/>
  </p:clrMapOvr>
  <p:transition>
    <p:wedg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24578" name="Picture 2" descr="Σχετική εικόνα"/>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0" y="-1"/>
            <a:ext cx="9188818" cy="6858001"/>
          </a:xfrm>
          <a:prstGeom prst="rect">
            <a:avLst/>
          </a:prstGeom>
          <a:noFill/>
        </p:spPr>
      </p:pic>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pic>
        <p:nvPicPr>
          <p:cNvPr id="3074" name="Picture 2" descr="C:\Users\user\Desktop\Διδακτορικά\Ζώα\Φωτό για ppt\Derrida et son chat.jp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0" y="0"/>
            <a:ext cx="9601200" cy="6858000"/>
          </a:xfrm>
          <a:prstGeom prst="rect">
            <a:avLst/>
          </a:prstGeom>
          <a:noFill/>
        </p:spPr>
      </p:pic>
      <p:sp>
        <p:nvSpPr>
          <p:cNvPr id="7" name="TextBox 6"/>
          <p:cNvSpPr txBox="1"/>
          <p:nvPr/>
        </p:nvSpPr>
        <p:spPr>
          <a:xfrm>
            <a:off x="-76200" y="-64532"/>
            <a:ext cx="9305753" cy="5632311"/>
          </a:xfrm>
          <a:prstGeom prst="rect">
            <a:avLst/>
          </a:prstGeom>
          <a:noFill/>
        </p:spPr>
        <p:txBody>
          <a:bodyPr wrap="none" rtlCol="0">
            <a:spAutoFit/>
          </a:bodyPr>
          <a:lstStyle/>
          <a:p>
            <a:r>
              <a:rPr lang="el-GR" sz="2000" b="1" dirty="0">
                <a:solidFill>
                  <a:srgbClr val="FFFF00"/>
                </a:solidFill>
                <a:latin typeface="Garamond" pitchFamily="18" charset="0"/>
              </a:rPr>
              <a:t>. «Όταν το αδύνατον γίνεται δυνατόν, το συμβάν </a:t>
            </a:r>
          </a:p>
          <a:p>
            <a:r>
              <a:rPr lang="el-GR" sz="2000" b="1" dirty="0">
                <a:solidFill>
                  <a:srgbClr val="FFFF00"/>
                </a:solidFill>
                <a:latin typeface="Garamond" pitchFamily="18" charset="0"/>
              </a:rPr>
              <a:t>λαμβάνει χώρα (δυνατότητα του αδυνάτου). </a:t>
            </a:r>
          </a:p>
          <a:p>
            <a:r>
              <a:rPr lang="el-GR" sz="2000" b="1" dirty="0">
                <a:solidFill>
                  <a:srgbClr val="FFFF00"/>
                </a:solidFill>
                <a:latin typeface="Garamond" pitchFamily="18" charset="0"/>
              </a:rPr>
              <a:t>Μάλιστα, εδώ ακριβώς βρίσκεται, αναμφισβήτητα, </a:t>
            </a:r>
          </a:p>
          <a:p>
            <a:r>
              <a:rPr lang="el-GR" sz="2000" b="1" dirty="0">
                <a:solidFill>
                  <a:srgbClr val="FFFF00"/>
                </a:solidFill>
                <a:latin typeface="Garamond" pitchFamily="18" charset="0"/>
              </a:rPr>
              <a:t>η παράδοξη μορφή του συμβάντος: εάν ένα συμβάν </a:t>
            </a:r>
          </a:p>
          <a:p>
            <a:r>
              <a:rPr lang="el-GR" sz="2000" b="1" dirty="0">
                <a:solidFill>
                  <a:srgbClr val="FFFF00"/>
                </a:solidFill>
                <a:latin typeface="Garamond" pitchFamily="18" charset="0"/>
              </a:rPr>
              <a:t>  είναι μόνο δυνατόν, με την κλασική έννοια της λέξης, </a:t>
            </a:r>
          </a:p>
          <a:p>
            <a:r>
              <a:rPr lang="el-GR" sz="2000" b="1" dirty="0">
                <a:solidFill>
                  <a:srgbClr val="FFFF00"/>
                </a:solidFill>
                <a:latin typeface="Garamond" pitchFamily="18" charset="0"/>
              </a:rPr>
              <a:t>  εάν εγγράφεται στις συνθήκες δυνατότητας, </a:t>
            </a:r>
          </a:p>
          <a:p>
            <a:r>
              <a:rPr lang="el-GR" sz="2000" b="1" dirty="0">
                <a:solidFill>
                  <a:srgbClr val="FFFF00"/>
                </a:solidFill>
                <a:latin typeface="Garamond" pitchFamily="18" charset="0"/>
              </a:rPr>
              <a:t>  εάν μόνο επεξηγεί, </a:t>
            </a:r>
            <a:r>
              <a:rPr lang="el-GR" sz="2000" b="1" dirty="0" err="1">
                <a:solidFill>
                  <a:srgbClr val="FFFF00"/>
                </a:solidFill>
                <a:latin typeface="Garamond" pitchFamily="18" charset="0"/>
              </a:rPr>
              <a:t>εκκαλύπτει</a:t>
            </a:r>
            <a:r>
              <a:rPr lang="el-GR" sz="2000" b="1" dirty="0">
                <a:solidFill>
                  <a:srgbClr val="FFFF00"/>
                </a:solidFill>
                <a:latin typeface="Garamond" pitchFamily="18" charset="0"/>
              </a:rPr>
              <a:t>, αποκαλύπτει, </a:t>
            </a:r>
          </a:p>
          <a:p>
            <a:r>
              <a:rPr lang="el-GR" sz="2000" b="1" dirty="0">
                <a:solidFill>
                  <a:srgbClr val="FFFF00"/>
                </a:solidFill>
                <a:latin typeface="Garamond" pitchFamily="18" charset="0"/>
              </a:rPr>
              <a:t>εκπληρώνει αυτό που ήταν ήδη δυνατόν, τότε </a:t>
            </a:r>
          </a:p>
          <a:p>
            <a:r>
              <a:rPr lang="el-GR" sz="2000" b="1" dirty="0">
                <a:solidFill>
                  <a:srgbClr val="FFFF00"/>
                </a:solidFill>
                <a:latin typeface="Garamond" pitchFamily="18" charset="0"/>
              </a:rPr>
              <a:t>δεν είναι πια συμβάν. Για να λάβει χώρα </a:t>
            </a:r>
          </a:p>
          <a:p>
            <a:r>
              <a:rPr lang="el-GR" sz="2000" b="1" dirty="0">
                <a:solidFill>
                  <a:srgbClr val="FFFF00"/>
                </a:solidFill>
                <a:latin typeface="Garamond" pitchFamily="18" charset="0"/>
              </a:rPr>
              <a:t>ένα συμβάν, για να είναι δυνατόν, πρέπει να είναι, ως συμβάν, ως επινόηση, η έλευση </a:t>
            </a:r>
          </a:p>
          <a:p>
            <a:r>
              <a:rPr lang="el-GR" sz="2000" b="1" dirty="0">
                <a:solidFill>
                  <a:srgbClr val="FFFF00"/>
                </a:solidFill>
                <a:latin typeface="Garamond" pitchFamily="18" charset="0"/>
              </a:rPr>
              <a:t>του αδυνάτου. […] Είναι αυτή (η </a:t>
            </a:r>
            <a:r>
              <a:rPr lang="el-GR" sz="2000" b="1" dirty="0" err="1">
                <a:solidFill>
                  <a:srgbClr val="FFFF00"/>
                </a:solidFill>
                <a:latin typeface="Garamond" pitchFamily="18" charset="0"/>
              </a:rPr>
              <a:t>προφάνεια</a:t>
            </a:r>
            <a:r>
              <a:rPr lang="el-GR" sz="2000" b="1" dirty="0">
                <a:solidFill>
                  <a:srgbClr val="FFFF00"/>
                </a:solidFill>
                <a:latin typeface="Garamond" pitchFamily="18" charset="0"/>
              </a:rPr>
              <a:t>) που δεν θα πάψει να με οδηγεί μεταξύ του </a:t>
            </a:r>
          </a:p>
          <a:p>
            <a:r>
              <a:rPr lang="el-GR" sz="2000" b="1" dirty="0">
                <a:solidFill>
                  <a:srgbClr val="FFFF00"/>
                </a:solidFill>
                <a:latin typeface="Garamond" pitchFamily="18" charset="0"/>
              </a:rPr>
              <a:t> δυνατού και του αδύνατου. Είναι αυτή που θα με ωθεί τόσο συχνά να μιλώ για συνθήκη </a:t>
            </a:r>
          </a:p>
          <a:p>
            <a:r>
              <a:rPr lang="el-GR" sz="2000" b="1" dirty="0">
                <a:solidFill>
                  <a:srgbClr val="FFFF00"/>
                </a:solidFill>
                <a:latin typeface="Garamond" pitchFamily="18" charset="0"/>
              </a:rPr>
              <a:t>του αδυνάτου (</a:t>
            </a:r>
            <a:r>
              <a:rPr lang="en-US" sz="2000" b="1" dirty="0">
                <a:solidFill>
                  <a:srgbClr val="FFFF00"/>
                </a:solidFill>
                <a:latin typeface="Garamond" pitchFamily="18" charset="0"/>
              </a:rPr>
              <a:t>condition d</a:t>
            </a:r>
            <a:r>
              <a:rPr lang="el-GR" sz="2000" b="1" dirty="0">
                <a:solidFill>
                  <a:srgbClr val="FFFF00"/>
                </a:solidFill>
                <a:latin typeface="Garamond" pitchFamily="18" charset="0"/>
              </a:rPr>
              <a:t>’</a:t>
            </a:r>
            <a:r>
              <a:rPr lang="fr-FR" sz="2000" b="1" dirty="0" err="1">
                <a:solidFill>
                  <a:srgbClr val="FFFF00"/>
                </a:solidFill>
                <a:latin typeface="Garamond" pitchFamily="18" charset="0"/>
              </a:rPr>
              <a:t>impossibilit</a:t>
            </a:r>
            <a:r>
              <a:rPr lang="el-GR" sz="2000" b="1" dirty="0">
                <a:solidFill>
                  <a:srgbClr val="FFFF00"/>
                </a:solidFill>
                <a:latin typeface="Garamond" pitchFamily="18" charset="0"/>
              </a:rPr>
              <a:t>é)». </a:t>
            </a:r>
          </a:p>
          <a:p>
            <a:endParaRPr lang="el-GR" sz="2000" b="1" dirty="0">
              <a:solidFill>
                <a:srgbClr val="FFFF00"/>
              </a:solidFill>
              <a:latin typeface="Garamond" pitchFamily="18" charset="0"/>
            </a:endParaRPr>
          </a:p>
          <a:p>
            <a:endParaRPr lang="el-GR" sz="2000" b="1" dirty="0">
              <a:solidFill>
                <a:srgbClr val="FFFF00"/>
              </a:solidFill>
              <a:latin typeface="Garamond" pitchFamily="18" charset="0"/>
            </a:endParaRPr>
          </a:p>
          <a:p>
            <a:r>
              <a:rPr lang="fr-FR" sz="2000" b="1" dirty="0">
                <a:solidFill>
                  <a:srgbClr val="FFFF00"/>
                </a:solidFill>
                <a:latin typeface="Garamond" pitchFamily="18" charset="0"/>
              </a:rPr>
              <a:t>Jacques Derrida: «Comme si c’était possible, “</a:t>
            </a:r>
            <a:r>
              <a:rPr lang="fr-FR" sz="2000" b="1" dirty="0" err="1">
                <a:solidFill>
                  <a:srgbClr val="FFFF00"/>
                </a:solidFill>
                <a:latin typeface="Garamond" pitchFamily="18" charset="0"/>
              </a:rPr>
              <a:t>within</a:t>
            </a:r>
            <a:r>
              <a:rPr lang="fr-FR" sz="2000" b="1" dirty="0">
                <a:solidFill>
                  <a:srgbClr val="FFFF00"/>
                </a:solidFill>
                <a:latin typeface="Garamond" pitchFamily="18" charset="0"/>
              </a:rPr>
              <a:t> </a:t>
            </a:r>
            <a:r>
              <a:rPr lang="fr-FR" sz="2000" b="1" dirty="0" err="1">
                <a:solidFill>
                  <a:srgbClr val="FFFF00"/>
                </a:solidFill>
                <a:latin typeface="Garamond" pitchFamily="18" charset="0"/>
              </a:rPr>
              <a:t>such</a:t>
            </a:r>
            <a:r>
              <a:rPr lang="fr-FR" sz="2000" b="1" dirty="0">
                <a:solidFill>
                  <a:srgbClr val="FFFF00"/>
                </a:solidFill>
                <a:latin typeface="Garamond" pitchFamily="18" charset="0"/>
              </a:rPr>
              <a:t> </a:t>
            </a:r>
            <a:r>
              <a:rPr lang="fr-FR" sz="2000" b="1" dirty="0" err="1">
                <a:solidFill>
                  <a:srgbClr val="FFFF00"/>
                </a:solidFill>
                <a:latin typeface="Garamond" pitchFamily="18" charset="0"/>
              </a:rPr>
              <a:t>limits</a:t>
            </a:r>
            <a:r>
              <a:rPr lang="fr-FR" sz="2000" b="1" dirty="0">
                <a:solidFill>
                  <a:srgbClr val="FFFF00"/>
                </a:solidFill>
                <a:latin typeface="Garamond" pitchFamily="18" charset="0"/>
              </a:rPr>
              <a:t>”…», </a:t>
            </a:r>
            <a:r>
              <a:rPr lang="el-GR" sz="2000" b="1" i="1" dirty="0">
                <a:solidFill>
                  <a:srgbClr val="FFFF00"/>
                </a:solidFill>
                <a:latin typeface="Garamond" pitchFamily="18" charset="0"/>
              </a:rPr>
              <a:t>ό</a:t>
            </a:r>
            <a:r>
              <a:rPr lang="fr-FR" sz="2000" b="1" i="1" dirty="0">
                <a:solidFill>
                  <a:srgbClr val="FFFF00"/>
                </a:solidFill>
                <a:latin typeface="Garamond" pitchFamily="18" charset="0"/>
              </a:rPr>
              <a:t>.</a:t>
            </a:r>
            <a:r>
              <a:rPr lang="el-GR" sz="2000" b="1" i="1" dirty="0">
                <a:solidFill>
                  <a:srgbClr val="FFFF00"/>
                </a:solidFill>
                <a:latin typeface="Garamond" pitchFamily="18" charset="0"/>
              </a:rPr>
              <a:t>π</a:t>
            </a:r>
            <a:r>
              <a:rPr lang="fr-FR" sz="2000" b="1" i="1" dirty="0">
                <a:solidFill>
                  <a:srgbClr val="FFFF00"/>
                </a:solidFill>
                <a:latin typeface="Garamond" pitchFamily="18" charset="0"/>
              </a:rPr>
              <a:t>.</a:t>
            </a:r>
            <a:r>
              <a:rPr lang="fr-FR" sz="2000" b="1" dirty="0">
                <a:solidFill>
                  <a:srgbClr val="FFFF00"/>
                </a:solidFill>
                <a:latin typeface="Garamond" pitchFamily="18" charset="0"/>
              </a:rPr>
              <a:t>, </a:t>
            </a:r>
            <a:r>
              <a:rPr lang="el-GR" sz="2000" b="1" dirty="0">
                <a:solidFill>
                  <a:srgbClr val="FFFF00"/>
                </a:solidFill>
                <a:latin typeface="Garamond" pitchFamily="18" charset="0"/>
              </a:rPr>
              <a:t>σ</a:t>
            </a:r>
            <a:r>
              <a:rPr lang="fr-FR" sz="2000" b="1" dirty="0">
                <a:solidFill>
                  <a:srgbClr val="FFFF00"/>
                </a:solidFill>
                <a:latin typeface="Garamond" pitchFamily="18" charset="0"/>
              </a:rPr>
              <a:t>. 307.</a:t>
            </a:r>
            <a:endParaRPr lang="el-GR" sz="2000" b="1" dirty="0">
              <a:solidFill>
                <a:srgbClr val="FFFF00"/>
              </a:solidFill>
              <a:latin typeface="Garamond" pitchFamily="18" charset="0"/>
            </a:endParaRPr>
          </a:p>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spTree>
  </p:cSld>
  <p:clrMapOvr>
    <a:masterClrMapping/>
  </p:clrMapOvr>
  <p:transition>
    <p:wedge/>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a:lstStyle/>
          <a:p>
            <a:endParaRPr lang="el-GR" dirty="0"/>
          </a:p>
        </p:txBody>
      </p:sp>
      <p:sp>
        <p:nvSpPr>
          <p:cNvPr id="10" name="Subtitle 9"/>
          <p:cNvSpPr>
            <a:spLocks noGrp="1"/>
          </p:cNvSpPr>
          <p:nvPr>
            <p:ph type="subTitle" idx="1"/>
          </p:nvPr>
        </p:nvSpPr>
        <p:spPr/>
        <p:txBody>
          <a:bodyPr/>
          <a:lstStyle/>
          <a:p>
            <a:endParaRPr lang="el-GR"/>
          </a:p>
        </p:txBody>
      </p:sp>
      <p:sp>
        <p:nvSpPr>
          <p:cNvPr id="4" name="TextBox 3"/>
          <p:cNvSpPr txBox="1"/>
          <p:nvPr/>
        </p:nvSpPr>
        <p:spPr>
          <a:xfrm>
            <a:off x="381000" y="-228600"/>
            <a:ext cx="5181600" cy="1938992"/>
          </a:xfrm>
          <a:prstGeom prst="rect">
            <a:avLst/>
          </a:prstGeom>
          <a:noFill/>
        </p:spPr>
        <p:txBody>
          <a:bodyPr wrap="square" rtlCol="0">
            <a:spAutoFit/>
          </a:bodyPr>
          <a:lstStyle/>
          <a:p>
            <a:r>
              <a:rPr lang="el-GR" sz="6000" b="1" dirty="0">
                <a:solidFill>
                  <a:schemeClr val="bg1"/>
                </a:solidFill>
                <a:latin typeface="Garamond" pitchFamily="18" charset="0"/>
              </a:rPr>
              <a:t>Το θεατρικό </a:t>
            </a:r>
            <a:r>
              <a:rPr lang="en-US" sz="6000" b="1" dirty="0" err="1">
                <a:solidFill>
                  <a:schemeClr val="bg1"/>
                </a:solidFill>
                <a:latin typeface="Garamond" pitchFamily="18" charset="0"/>
              </a:rPr>
              <a:t>bestiarim</a:t>
            </a:r>
            <a:endParaRPr lang="el-GR" sz="6000" b="1" dirty="0">
              <a:solidFill>
                <a:schemeClr val="bg1"/>
              </a:solidFill>
            </a:endParaRPr>
          </a:p>
        </p:txBody>
      </p:sp>
      <p:sp>
        <p:nvSpPr>
          <p:cNvPr id="7" name="TextBox 6"/>
          <p:cNvSpPr txBox="1"/>
          <p:nvPr/>
        </p:nvSpPr>
        <p:spPr>
          <a:xfrm>
            <a:off x="-76200" y="-64532"/>
            <a:ext cx="248786" cy="707886"/>
          </a:xfrm>
          <a:prstGeom prst="rect">
            <a:avLst/>
          </a:prstGeom>
          <a:noFill/>
        </p:spPr>
        <p:txBody>
          <a:bodyPr wrap="none" rtlCol="0">
            <a:spAutoFit/>
          </a:bodyPr>
          <a:lstStyle/>
          <a:p>
            <a:endParaRPr lang="el-GR" sz="2000" b="1" dirty="0">
              <a:solidFill>
                <a:srgbClr val="FFFF00"/>
              </a:solidFill>
              <a:latin typeface="Garamond" pitchFamily="18" charset="0"/>
            </a:endParaRPr>
          </a:p>
          <a:p>
            <a:r>
              <a:rPr lang="fr-FR" sz="2000" b="1" dirty="0">
                <a:solidFill>
                  <a:srgbClr val="FFFF00"/>
                </a:solidFill>
                <a:latin typeface="Garamond" pitchFamily="18" charset="0"/>
              </a:rPr>
              <a:t> </a:t>
            </a:r>
            <a:endParaRPr lang="en-US" sz="2000" b="1" dirty="0">
              <a:solidFill>
                <a:srgbClr val="FFFF00"/>
              </a:solidFill>
              <a:latin typeface="Garamond" pitchFamily="18" charset="0"/>
            </a:endParaRPr>
          </a:p>
        </p:txBody>
      </p:sp>
      <p:pic>
        <p:nvPicPr>
          <p:cNvPr id="1026" name="Picture 2" descr="Αποτέλεσμα εικόνας για εικόνεσ για joseph beuys i like america and america likes me description"/>
          <p:cNvPicPr>
            <a:picLocks noChangeAspect="1" noChangeArrowheads="1"/>
          </p:cNvPicPr>
          <p:nvPr/>
        </p:nvPicPr>
        <p:blipFill>
          <a:blip r:embed="rId2" cstate="print">
            <a:duotone>
              <a:prstClr val="black"/>
              <a:schemeClr val="accent3">
                <a:tint val="45000"/>
                <a:satMod val="400000"/>
              </a:schemeClr>
            </a:duotone>
          </a:blip>
          <a:srcRect/>
          <a:stretch>
            <a:fillRect/>
          </a:stretch>
        </p:blipFill>
        <p:spPr bwMode="auto">
          <a:xfrm>
            <a:off x="0" y="-19051"/>
            <a:ext cx="9155372" cy="6877051"/>
          </a:xfrm>
          <a:prstGeom prst="rect">
            <a:avLst/>
          </a:prstGeom>
          <a:noFill/>
        </p:spPr>
      </p:pic>
    </p:spTree>
  </p:cSld>
  <p:clrMapOvr>
    <a:masterClrMapping/>
  </p:clrMapOvr>
  <p:transition>
    <p:wedg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7299</TotalTime>
  <Words>11843</Words>
  <Application>Microsoft Macintosh PowerPoint</Application>
  <PresentationFormat>Προβολή στην οθόνη (4:3)</PresentationFormat>
  <Paragraphs>808</Paragraphs>
  <Slides>90</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90</vt:i4>
      </vt:variant>
    </vt:vector>
  </HeadingPairs>
  <TitlesOfParts>
    <vt:vector size="94" baseType="lpstr">
      <vt:lpstr>Arial</vt:lpstr>
      <vt:lpstr>Calibri</vt:lpstr>
      <vt:lpstr>Garamond</vt:lpstr>
      <vt:lpstr>Office Theme</vt:lpstr>
      <vt:lpstr>Το ζώο-συμβάν.   Ζωική επισφάλεια και ηθική παλιμβουλία στις σκηνές του Joseph Beuys, της Marina Abramović και του Romeo Castellucci. </vt:lpstr>
      <vt:lpstr>Παρουσίαση του PowerPoint</vt:lpstr>
      <vt:lpstr>Για τον Derrida το συμβάν, το γνήσιο συμβάν, δεν είναι αυτό που απλώς λαμβάνει χώρα σε έναν συγκεκριμένο χώρο και χρόνο, ένα περιστατικό που συμβαίνει μαζί ή παράλληλα με τα μικρογεγονότα της καθημερινής ζωής. Το γνήσιο συμβάν ενέχει πάντα ως συστατικό του μια κάποια αδυνατότητα.    «Αυτή η εμπειρία του αδυνάτου καθορίζει τη συμβαντικότητα του συμβάντος. Αυτό που συμβαίνει (arrive), όπως το συμβάν, πρέπει να συμβαίνει μόνο εκεί που είναι αδύνατον. Αν είναι δυνατόν, αν είναι προβλέψιμο, τότε δεν συμβαίνει».  Jacques Derrida: «Une certaine possibilité de dire de l’événement», στο Gad Soussana-Jacques Derrida-Alexis Nouss: Dire l’événement, est-ce possible?, L’Harmattan, Paris 2001, (σσ. 72-112), σ. 96.   </vt:lpstr>
      <vt:lpstr>Όμως αυτή η αδυνατότητα δεν μπορεί να είναι απόλυτη, καθώς έτσι το συμβάν θα ήταν απλώς αδύνατο και δεν θα μπορούσε καν να λάβει χώρα. Θα λέγαμε ότι είναι μια σχετική αδυνατότητα, καθώς μπορεί να αρθεί τη στιγμή που έρχεται το συμβάν και μόνο τότε.   Για να μπορεί το αδύνατο να γίνει αντικείμενο μιας εμπειρίας, για να μπορεί να συστήσει μιαν εμπειρία, θα πρέπει να μπορεί να λάβει χώρα, άρα να αρθεί ακαριαία η αδυνατότητά του και, συνάμα, την ίδια ακριβώς στιγμή, να συσταθεί η σύστοιχη εμπειρία του, έτσι ώστε η εμπειρία και το περιεχόμενό της να αποτελούν τις δύο όψεις της ίδιας σελίδας.   Αυτή η εμπειρία συνυφαίνεται με μια διπλή διακοπή. Την πρώτη επισημαίνει ο Derrida στο καθεστώς της δυνατότητας:   </vt:lpstr>
      <vt:lpstr>Παρουσίαση του PowerPoint</vt:lpstr>
      <vt:lpstr>   Πρόκειται για τη διακοπή της νοητής γραμμής που χαράσσει η πιθανότητα, η δυνατότητα, η ακολουθία της λογικής και της αιτίας. Μια διακοπή της συνέχειας, που θα μπορούσε να χαρακτηριστεί ως εγκοπή, ως τομή, ως απρόσμενο κενό.   Θα μπορούσαμε εντούτοις να διακρίνουμε και μια δεύτερη διακοπή, αυτή τη φορά στο καθεστώς της αδυνατότητας; Μπορεί το αδύνατο να διακοπεί, να ανακοπεί έστω και στιγμιαία, απροειδοποίητα, αναίτια; Η διακοπή προϋποθέτει μια πρότερη συνέχεια, ώστε να μπορεί να είναι διακοπή-αυτής-της-συνέχειας. Έτσι, ενώ το καθεστώς της δυνατότητας θα μπορούσε να αποτελέσει ένα νοητό συνεχές (συνεχές δυνατοτήτων, κανόνων, προγραμματισμών κ.ο.κ.), το καθεστώς της αδυνατότητας, εάν υπάρχει κάτι τέτοιο, δεν θα μπορούσε να είναι διακόψιμο, καθώς δεν αποτελεί συνεχές. Εάν ήταν ένα συνεχές θα διέθετε αναγνωρίσιμα τμήματα, αλυσίδες σχέσεων, διανύσματα ή ακολουθίες που θα μετέτρεπαν την αδυνατότητα σε δυνατότητα.   Μόνο με έναν αρνητικό τρόπο θα ήταν νοητή η έννοια «καθεστώς αδυνατότητας» και άρα η αναζητούμενη διακοπή στο καθεστώς αυτό: εάν δηλαδή συμπεριλάβουμε σε αυτό ό,τι αποκλείεται από το καθεστώς της δυνατότητας, εάν, με άλλα λόγια, αποδώσουμε στο «α-» του «α-δύνατου» τη ριζική εκκρεμότητα προς το συμβάν, το α-δύνατο συμβάν.    </vt:lpstr>
      <vt:lpstr>Παρουσίαση του PowerPoint</vt:lpstr>
      <vt:lpstr>Στο «α-» του «α-δυνάτου», κατά συνέπεια, μπορεί να εντοπιστεί ένας δυσδιάκριτος και βραχύβιος πόρος διέλευσης από την αδιαχώρητη περιοχή της αδυνατότητας προς τη σκηνή του συμβάντος, ακριβέστερα, προς την εμπειρία μιας σκηνής του συμβάντος, την οποία, όπως θα δούμε, μας προσφέρει το θέατρο στις σημαδιακές στιγμές του.   Η ντερριντιανή «εμπειρία του αδυνάτου» θα πρέπει να εκληφθεί, επομένως, ως μια ακαριαία εμπειρία-του-αδυνάτου, όσο ακαριαία είναι και η διάνοιξη του πόρου διέλευσης, δηλαδή μια εμπειρία που συγκροτείται από την εισβολή του ριζικά άλλου στον συνειδησιακό κόσμο σε ένα απειροελάχιστο κλάσμα του χρόνου και σε ένα δεύτερο χρονικό κλάσμα, το αδύνατο που μόλις βιώθηκε ως τέτοιο, μετατρέπεται σε δυνατό, χάνει την αδυνατότητά του.   Η απώλεια αυτή μοιάζει να είναι το αναπόφευκτο αντίτιμο για την έλευση του συμβάντος ως αδυνάτου και μας αφήνει πλέον με την ανάμνηση του συμβάντος και τη γεύση της εκκάλυψης ή, αντιθέτως, της επιτέλεσης.     </vt:lpstr>
      <vt:lpstr>Παρουσίαση του PowerPoint</vt:lpstr>
      <vt:lpstr>Η συνθήκη του αδυνάτου, η δυνατότητα του αδυνάτου, κάνει το αδύνατο να συμβεί, καθιστά δυνατή την έλευση του συμβάντος, κάτι που αφαιρεί το απόλυτο από την αδυνατότητα: μόλις το συμβάν συμβεί, μόλις λάβει χώρα μέσα στον κόσμο της εμπειρίας μου, παύει να είναι αδύνατο, δηλαδή παύει να είναι συμβάν. Γίνεται κάτι στο οποίο μπορώ να αναφερθώ, να γνωρίσω και να κρίνω, δηλαδή ένα υπολογίσιμο εφ’ εξής συμβάν. Μια περίπτωση ενός κανόνα ή ενός νόμου.       </vt:lpstr>
      <vt:lpstr>Παρουσίαση του PowerPoint</vt:lpstr>
      <vt:lpstr>    Εάν λοιπόν στην έννοια του συμβάντος εξυπακούεται η αδυνατότητά του, έτσι ώστε «να είναι δυνατόν μόνο εφ’ όσον έρχεται από το αδύνατον», στην έλευσή του, στην πραγματική έλευσή του σε μια ζωή, εξυπακούεται η μη απόλυτη αδυνατότητά του, κάτι που σημαίνει ότι η εμβέλεια του αδυνάτου δεν είναι απεριόριστη, ότι η αδυνατότητα δεν εκμηδενίζει τα πάντα, δεν εξαλείφει ολοσχερώς την εμπειρία του ελευσόμενου συμβάντος.   Το συμβάν είναι κατά έναν θεμελιώδη τρόπο αδύνατο, απίθανο, απρόβλεπτο, απρογραμμάτιστο, απροϋπόθετο, άφατο και άρρητο, ανεπίκριτο και μη αποφασίσιμο (undécidable): όλα αυτά τα αρνητικά κατηγορήματά του εμμέσως προδίδουν την αδυναμία προσδιορισμού του, αλλά παράλληλα το προφυλάσσουν από την ανάλωσή του στην αναπαραγωγή του τετριμμένου. Θεμελιωδώς και όχι απόλυτα αδύνατο, το συμβάν διέπεται από την παραδοξότητα να έχει την αδυνατότητα ως όρο δυνατότητας και σύστασής του.        </vt:lpstr>
      <vt:lpstr>   Θα πρέπει να σταθούμε με προσοχή σε αυτό το απειροελάχιστο κλάσμα του χρόνου που φιλοξενεί συνάμα την ακαριαία άρση της αδυνατότητας και την αιφνιδιαστική εμφάνιση του συμβάντος.   Η «εμφάνιση» εδώ πρέπει να συλληφθεί με την πιο ουδέτερη και ασθενή σημασία του «φαίνομαι», διότι δεν πρόκειται ούτε για ανάδυση (το αναδυόμενο προϋπάρχει σε ένα βάθος και αναδύεται στον αφρό των πραγμάτων), ούτε για εκκάλυψη ή αποκάλυψη (το εκκαλυπτόμενο ή το αποκαλυπτόμενο εγκατοικεί μιαν εσωτερικότητα ή αντιστοίχως κρύβεται σε ένα εσωτερικό και εξέρχεται ένδοθεν), ούτε για εκδήλωση (το εκ-δηλούμενο προϋποθέτει πάντα το άδηλο, το κρυμμένο, το λάθρο που καθίσταται δήλον).   Τι είναι λοιπόν αυτό το απειροελάχιστο κλάσμα του χρόνου κατά το οποίο συντελείται η άρση της αδυνατότητας και η εμφάνιση του συμβάντος;        </vt:lpstr>
      <vt:lpstr>   Μπορούμε να συμφωνήσουμε ότι έχει έναν στιγμιαίο, ακαριαίο χαρακτήρα. Διαρκεί τόσο λίγο όσο να επέλθει το αδύνατο συμβάν, όσο δηλαδή να καταστεί δυνατότητα η αφετηριακή αδυνατότητα του συμβάντος και να βιωθεί ως συμβάν.   Αυτή η κλασματική χρονικότητα είναι η συνθήκη της αδυνατότητας και συγκροτείται τόσο από την εισβολή του άλλου στον χώρο και τον χρόνο της υποκειμενικής και συλλογικής ζωής, όσο και από την (συναφή με την εισβολή αυτή) αδύναμη ισχύ (force faible) με την οποία υποδεχόμαστε την εισβολή αυτήν και εκτιθέμεθα ως ευάλωτοι.   Η αδύναμη ισχύς παραπέμπει αναπόδραστα στη στιγμιαία παθητική στάση που τηρούμε όταν η έλευση του άλλου μας συλλαμβάνει τρωτούς και ανυπεράσπιστους: «Αυτή η τρωτή ισχύς, αυτή η ισχύς χωρίς εξουσία εκθέτει απροϋπόθετα σε (αυτό) αυτόν που έρχεται και που έρχεται να την προσβάλει».  Jacques Derrida: Voyous, ό.π., σ. 13.        </vt:lpstr>
      <vt:lpstr>Το συμβάν της φιλοξενίας  </vt:lpstr>
      <vt:lpstr>    Αυτό ή αυτός που έρχεται στην κλασματική χρονικότητα, όπου το αδύνατο γίνεται δυνατό, είναι συνάμα και η αφετηρία της φιλοξενίας, της άνευ όρων φιλοξενίας, ήτοι της φιλοξενίας του συμβάντος ή ενός συμβάντος φιλοξενίας.   Με την τρωτή ισχύ του οικοδεσπότη υποδέχομαι την άφιξη του ξένου, την άφιξη του συμβάντος, την άφιξη του αδύνατου. Το χτύπημα στην πόρτα μου είναι ο ήχος του κλασματικού χρόνου και η άφιξη του ξένου αποδεικνύει τη μη απόλυτη αδυνατότητα του συμβάντος.   Η φιλοξενία ως συμβάν συνυφαίνει την έλευση του ξένου, του απρόβλεπτου, με την εξίσου απρόβλεπτη, αν-υπολόγιστη, απροσχεδίαστη υποδοχή του στον οίκο μου.        </vt:lpstr>
      <vt:lpstr>Παρουσίαση του PowerPoint</vt:lpstr>
      <vt:lpstr>    Ο ξένος δεν είναι καλεσμένος, είναι μάλλον επισκέπτης, δεν είναι καν δικός μου ξένος, δεν διαβαίνει ένα προϋπάρχον κατώφλι. Είναι ο «κατ’ εξοχήν αφικνούμενος» (l’ arrivant par excellence), που αναιρεί τα όρια του οίκου και με συλλαμβάνει εξ απήνης, είναι μια ελάχιστη ενσάρκωση του συμβάντος ως τέτοιου. Όπως το πραγματικό συμβάν δεν μπορεί να εννοηθεί στο βάθος ενός ορίζοντα (από τον οποίο προέρχεται ή αποσπάται), έτσι και ο ξένος-συμβάν και η φιλοξενία-συμβάν δεν μπορούν να εννοηθούν σε συνάρτηση με μια εμπειρική αφετηρία ή μια χώρα προέλευσης. Και στις δύο περιπτώσεις,  «η απουσία του ορίζοντα είναι η συνθήκη του συμβάντος».    Jacques Derrida: Sur parole. Instantanés philosophiques, Éditions de l’Aube, Paris 1999, σ. 122 .      </vt:lpstr>
      <vt:lpstr>         </vt:lpstr>
      <vt:lpstr>   Τέλος, όπως το συμβάν αναγκαιοί τη διάνοιξη ενός πόρου διέλευσης από την απεριχώρητη αδυνατότητα στο καθεστώς του δυνατού, όπως δηλαδή υπάρχει μια καταστατική άλυτη αντινομία στη βίωση του συμβάντος, έτσι και στη φιλοξενία υπάρχει μια αντίστοιχη άλυτη αντινομία, που θέλει τον νόμο της φιλοξενίας να προϋποθέτει και συνάμα να αντιμάχεται τους νόμους της φιλοξενίας, τον καθολικά ενικό και απροϋπόθετο νόμο της απεριόριστης φιλοξενίας να αναφέρεται και ταυτόχρονα να αντιβαίνει στους πληθυντικούς νόμους της υπό όρους φιλοξενίας που την επιμερίζουν και τη διανέμουν κατά συνθήκη και υπό προϋποθέσεις.        </vt:lpstr>
      <vt:lpstr>Παρουσίαση του PowerPoint</vt:lpstr>
      <vt:lpstr>    Ο Νόμος (η δικαιοσύνη) απαιτεί τους νόμους (το δίκαιο), όπως το συμβάν απαιτεί τα γεγονότα, όπως το τυχαίο απαιτεί κάποια συγκεκριμένα νοήματα με τα οποία συνυφαίνεται, όπως γράφει ο Merleau-Ponty, όπως το άσκεπτο τη σκέψη, το άρρητο τη γλώσσα, αλλά και όπως το αδύνατο (με την έννοια του ανεγγύητου, του ανέφικτου) την πολιτική θέσμιση. Για μια διάκριση συμβάντων και γεγονότων στη θεατρική δράση.    Γιώργος Π. Πεφάνης: «Σκηνές και συμβάντα. Η συμβαντολογία του θεατρικού μεταμοντερνισμού», στο βιβλίο του Περιπέτειες της αναπαράστασης. Σκηνές της θεωρίας ΙΙ, Παπαζήσης, Αθήνα 2013, σσ. 219-272.  Maurice Merleau-Ponty: Εγκώμιο της φιλοσοφίας και άλλα δοκίμια, Εκκρεμές, Αθήνα 2005, σ. 52.       </vt:lpstr>
      <vt:lpstr>Το συμβάν της δημοκρατίας   </vt:lpstr>
      <vt:lpstr>Παρουσίαση του PowerPoint</vt:lpstr>
      <vt:lpstr>Παρουσίαση του PowerPoint</vt:lpstr>
      <vt:lpstr>Παρουσίαση του PowerPoint</vt:lpstr>
      <vt:lpstr>Η εμπειρία του ίσως   </vt:lpstr>
      <vt:lpstr>     Σε όλες τις παραπάνω σκέψεις η έννοια του συμβάντος συνυφαίνεται με το άλλο ή τον άλλον: το ανεγγύητο, το άσκεπτο, το ελευσόμενο, το ξένο. Το ερώτημα που τίθεται είναι εάν το ζώο, το μη ανθρώπινο ζώο, μπορεί να είναι ο άλλος που φέρει το συμβάν.   Με άλλα λόγια: είναι διανοητό το ζώο-συμβάν; Το ερώτημα μοιάζει πιο βατό στην περίπτωση του συμβάντος ως φιλοξενίας, καθώς η φιλοξενία σημαίνει τη διέλευση των συνόρων, άρα καλεί να αφήσουμε το άλλο του ανθρώπου που είναι το ζώο να διέλθει τα παραδοσιακά σύνορα που έχουν τεθεί μεταξύ των δύο.   Αλλά γίνεται δυσχερέστερο όταν η διέλευση αυτή δεν είναι μόνο χωρική, με την έννοια ότι αφήνω ένα ζώο να διαβεί το κατώφλι του σπιτιού μου και να εγκατασταθεί σε αυτό, αλλά και ειδολογική, αφού το αφήνω ή το καλώ να διέλθει τα ανθρώπινα σύνορα των ειδών, χωρίς να ζητώ ταυτόχρονα να αποδείξω ότι το ζώο είναι «σαν τον άνθρωπο», να αφομοιώσω δηλαδή την ετερότητά του στο ανθρώπινο στοιχείο.        </vt:lpstr>
      <vt:lpstr>Παρουσίαση του PowerPoint</vt:lpstr>
      <vt:lpstr>Παρουσίαση του PowerPoint</vt:lpstr>
      <vt:lpstr>Παρουσίαση του PowerPoint</vt:lpstr>
      <vt:lpstr>Ίσως, οι σκηνές του ζώου-συμβάν   </vt:lpstr>
      <vt:lpstr>Παρουσίαση του PowerPoint</vt:lpstr>
      <vt:lpstr>    Θα πρέπει, επομένως, να σκεφτούμε μια συνθήκη επισφάλειας και αβεβαιότητας, μια συνθήκη του ίσως για το ζώο-συμβάν. H θεατρική performance θα μπορούσε να μας προσφέρει τη συνθήκη αυτή.   Με την επιχειρούμενη υποβάθμιση (αν όχι την εξάλειψη) του κειμενικού καμβά ως προσχεδίου δράσης και χαρακτηρολογίας, με τον αυξημένο βαθμό τυχαιότητας, απροσδιοριστίας και ελευθερίας επιλογών,  με τη μεθοδική απαξίωση κάθε λόγου αυθεντίας, κάθε δεδομένου νοήματος και κάθε προερμηνείας, τέλος, με τον προβαλλόμενο ενικό, παροντικό και ενθαδικό χαρακτήρα της, η performance αφήνει ανοικτό τον δρόμο στον άλλο και στο άλλο, στο απρόβλεπτο και στο ανεγγύητο που είναι το ζώο-συμβάν, δεδομένου ότι το ζώο ποτέ δεν μπορεί εντελώς να ελεγχθεί ή να προβλεφθεί η συμπεριφορά του από τον θεατρικό μηχανισμό.    Marvin Carlson: Shattering Hamlet’s Mirror. Theatre and Reality, University of Michigan Press, Ann Arbor 2016, σ. 96.      </vt:lpstr>
      <vt:lpstr>    Τρία ενδεικτικά παραδείγματα θα μπορούσαν να προσανατολίσουν καλύτερα τη σκέψη μας, ένα παλαιότερο και δύο πιο σύγχρονα.   Πρόκειται για τις παραστάσεις I like America and America likes me του Joseph Beuys το 1974 στη Νέα Υόρκη, Dragon Heads της Marina Abramovitch την περίοδο 1990-1994 σε διαφορετικές σκηνές και την Divina Commedia ─ Inferno του Romeo Castellucci στο Φεστιβάλ της Αβινιόν to 2008 και στο Φεστιβάλ Αθηνών και Επιδαύρου, Πειραιώς 260, το 2009.         </vt:lpstr>
      <vt:lpstr>Α. Οι γερμανικοί ποιμενικοί στην Κόλαση του Romeo Castellucci   </vt:lpstr>
      <vt:lpstr>   Μ      </vt:lpstr>
      <vt:lpstr>Παρουσίαση του PowerPoint</vt:lpstr>
      <vt:lpstr>Παρουσίαση του PowerPoint</vt:lpstr>
      <vt:lpstr>Παρουσίαση του PowerPoint</vt:lpstr>
      <vt:lpstr>   Μ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Μια τέτοια διαπίστωση όμως θα μας οδηγούσε στο συμπέρασμα ότι το ζώο-συμβάν είναι αδύνατο στο θέατρο; Αρκετά στοιχεία ενισχύουν αυτήν την άποψη.  Κατ’ αρχάς, η παρουσία των εκπαιδευτών των σκύλων. Από τη μια πλευρά, η συγκεκριμένη ράτσα θεωρείται ευφυής και επιδεκτική συστηματικής και σύνθετης εκπαίδευσης.   Από την άλλη, οι τεχνικές εκπαίδευσης έχουν γίνει πλέον πολύ ακριβείς και αποτελεσματικές, εξασφαλίζοντας τον μέγιστο βαθμό ασφάλειας και αποδοτικότητας. Το διαπιστώσαμε αυτό κατά τη διάρκεια της παράστασης, όταν οι σκύλοι, παρά το μένος της επίθεσής τους, σταμάτησαν ακαριαία το έργο τους με την «προσταγή» των εκπαιδευτών τους. Το γεγονός αυτό δεν εισάγει τόσο τους κώδικες του τσίρκου στη θεατρική performance, δεν προδίδει την εύκολη επιλογή της επίδειξης των δεξιοτήτων των ζώων (όσο και αν αυτή η ακραιφνώς παραστατική λειτουργία είναι εμφανής), αλλά μάλλον αποτελεί ένα ελάχιστο δίκτυ προστασίας για τον performer, μια έσχατη, όσο και επισφαλή, ζώνη εγγύησης της σωματικής του ακεραιότητας.      </vt:lpstr>
      <vt:lpstr>    Αυτό όμως σημαίνει ότι η μυθοπλασία δεν έχει εγκαταλείψει καθόλου τη σκηνή του Castellucci, ότι το ελάχιστο κείμενο παραμένει πολύ ενεργό. Ακόμα και έτσι όμως δεν μπορεί παρά να τεθεί το ζήτημα του ζώου-συμβάν και μάλιστα διττώς: το ζώο-συμβάν που αιφνιδιαστικά εμφανίζεται στη σκηνή και επιτίθεται στον άνθρωπο, αφενός, και, αφετέρου, το γίγνεσθαι-ζώο, η σπαρακτική μετουσίωση του ανθρώπινου σε μη-ανθρώπινο ζώο.   Και όλο αυτό σε μια ετεροτοπική αλλά και δυστοπική σκηνή που είναι η θεατρική σκηνή της Κολάσεως, του κολαστηρίου ως ενός ορίου της ανθρώπινης συνείδησης.   Υπό το πρίσμα αυτό, δεν θα αρκούσε να αντιμετωπίσουμε την παρουσία των τριών λυκόσκυλων ως ένδειξη μιας πρωτογενούς σωματικότητας, μιας ανεπεξέργαστης σωματικής ύλης που δεν συμμετέχει σε καμία αναπαραστατική λειτουργία, που αποδιαρθρώνει τον αναπαραστατικό μηχανισμό του θεάτρου, αλλά «είναι αυτό που είναι» και τίποτα περισσότερο.       </vt:lpstr>
      <vt:lpstr>Παρουσίαση του PowerPoint</vt:lpstr>
      <vt:lpstr>Παρουσίαση του PowerPoint</vt:lpstr>
      <vt:lpstr>Παρουσίαση του PowerPoint</vt:lpstr>
      <vt:lpstr>Παρουσίαση του PowerPoint</vt:lpstr>
      <vt:lpstr>  Εάν η σύλληψη του τραγικού συνδυάζεται με την κατάκτηση της όρθιας στάσης και του συναφούς ορθού λόγου, άρα και με την αποπομπή του ζωικού από τη σκηνή του ανθρώπινου κόσμου, τότε η περιένδυση του performer με τη ζωόμορφη κάπα και η στάση του στα τέσσερα μοιάζει να ακυρώνει τον ανθρωποκεντρισμό και να προβάλλει το ανθρώπινο ον ως ένα θραύσμα ανάμεσα στα άλλα θραύσματα του έμβιου κόσμου. Σε αυτήν την ακύρωση που προκαλείται από την επίθεση των σκύλων, σε αυτή τη μεταμόρφωση του performer σε ζώο, μπορούμε να δούμε ακαριαία τη διασταύρωση της κάθετης και της οριζόντιας στάσης σε ένα σημείο τομής ενός σταυρού που αιφνιδιάζει με τη ζοφερή ανοικειότητά του (unheimlich), ένα σημείο τομής του ανθρώπινου και του ζωικού, του ανθρώπινου και του μη-ανθρώπινου ζώου, ένα σημείο μη αναγώγιμο σε σταθερούς και διακριτούς κώδικες επικοινωνίας, ένα σημείο και μια κλασματική χρονικότητα του ζώου-συμβάντος.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Β. Τα πέντε ατάιστα ερπετά στο Dragon Heads της Marina Abramović    </vt:lpstr>
      <vt:lpstr>    H σχέση της Abramović με τα ερπετά είναι παλιά. Στις 30 Νοεμβρίου 1978, είχε παρουσιάσει την performance Three στη γκαλερί Harlekin Art στο Wiesbaden, κατά την οποία η ίδια και ο σύντροφός της Ulay σέρνονταν στο πάτωμα κάνοντας ό,τι μπορούσαν προκειμένου να ελκύσουν την προσοχή ενός ευμεγέθη πύθωνα. Η Abramović φοβόταν τα φίδια από τα παιδικά της χρόνια, όταν έκανε βόλτες με τη γιαγιά της στο δάσος. Η παράσταση κράτησε τέσσερις ώρες και δεκαπέντε λεπτά και τερματίστηκε όταν το φίδι αποφάσισε να φύγει.   Τρία χρόνια αργότερα, στις 4 Ιουλίου 1981, η Abramović και ο Ulay παρουσίασαν την performance Gold Found by the Artists,  στην Art Gallery of New South Wales στο Sydney, με πρωταγωνιστή και πάλι έναν πύθωνα, έναν ταπιτοπύθωνα της Αυστραλίας (diamond python) ονόματι Zen. Επί οκτώ ώρες οι δύο performers κάθονταν ακούνητοι και αμίλητοι σε ένα τραπέζι πάνω στο oποίο βρίσκονταν ο Zen και ένα boomerang, εργαλείο και σύμβολο των Αβοριγίνων της Αυστραλίας.        </vt:lpstr>
      <vt:lpstr>   Η performance Dragon Heads (1990-1994) πραγματοποιήθηκε σε διαφορετικούς χώρους, σε διάρκεια τεσσάρων περίπου ετών, με μικρές μόνο παραλλαγές. Η σέρβα εικαστική καλλιτέχνις διαμορφώνει ένα πεδίο άκρας επικινδυνότητας, ριζικής τρωτότητας του ανθρώπινου σώματος έναντι ενός προπατορικού εχθρού, αλλά και βαθιάς εμπιστοσύνης απέναντί του. Ένας βόας συσφιγκτήρας και τέσσερις πύθωνες, μήκους τριών έως τεσσερισήμισι μέτρων και νηστικοί για δύο εβδομάδες πριν από την παράσταση, αφήνονται ελεύθεροι να κουλουριαστούν γύρω από το σώμα της.   Το γυναικείο σώμα περιβάλλεται από παγοκολόνες, οι οποίες διαμορφώνουν την κατάλληλη θερμοκρασία για τα ερπετά, έτσι ώστε η μόνη πηγή θερμότητας να εντοπίζεται στο σώμα της performer και να τα αποτρέπει από το να εξέλθουν της σκηνής και να κατευθυνθούν προς τους θεατές.         </vt:lpstr>
      <vt:lpstr>Παρουσίαση του PowerPoint</vt:lpstr>
      <vt:lpstr>    Στην παράσταση αυτή υπάρχει μια συμπύκνωση όλου του έργου της καλλιτέχνιδος, το οποίο εκτυλίσσεται μεταξύ ακραίων πράξεων υψηλής επικινδυνότητας και επίμονων αναζητήσεων μιας συναισθηματικής και πνευματικής μεταμόρφωσης. Το σώμα μετατρέπεται σε κυρίαρχο φορέα του παραστασιακού γεγονότος, καθώς γίνεται «η επιφάνεια όπου εγγράφεται όλη η παράσταση, παράσταση απόλυτα μοναδική […[ που επιδεικνύει τον εφήμερο χαρακτήρα της». Όπως συμβαίνει συχνά στις παραστάσεις της, έτσι και εδώ, τα όρια του φόβου, του πόνου, της εξάντλησης και του κινδύνου, τα όρια δηλαδή μετά τα οποία μπορεί να αναδυθεί η δυνατότητα του αδυνάτου και η κλασματικότητα του συμβάντος, αποτελούν ανοικτές προκλήσεις υπέρβασης του δεδομένου, του προγραμματισμένου και του προβλέψιμου.   Οι γραμμές θερμότητας και ενέργειας, όπως και οι παγοκολόνες, αποτελούν τα μόνα οιονεί σταθερά σημεία αναφοράς που επιτρέπουν μια «κανονική» συμπεριφορά των πυθώνων.         </vt:lpstr>
      <vt:lpstr>            </vt:lpstr>
      <vt:lpstr>            </vt:lpstr>
      <vt:lpstr>            </vt:lpstr>
      <vt:lpstr>            </vt:lpstr>
      <vt:lpstr>      Ίσως θα μπορούσαμε να ακολουθήσουμε έναν πιο μακρινό δρόμο και να «διαβάσουμε» τo Dragon Heads μέσα από την Evolution créatrice του Henri Bergson και να δούμε τα φοβερά φίδια της σκηνής ως μια ζωομορφική εικόνα της élan vital που διαπερνά τα όντα, από την ανόργανη πέτρα έως το ανθρώπινο σώμα, με την προϋπόθεση όμως ότι η εξελικτική πορεία της ζωτικής ορμής δεν καταργεί την εκάστοτε στιγμή, αλλά αντιθέτως αναδεικνύει το παρόν, την παροντική στιγμή ως στιγμή του απρόβλεπτου, ως πρόκληση να βιώσουμε την αβεβαιότητα.   Τα ελάχιστα αφετηριακά κείμενα και αυτής της παράστασης είναι ποικίλα και ενδιαφέροντα, όλα όμως αφήνουν ανοικτή τη δυνατότητα του αδυνάτου, τη δυνατότητα να επέλθει το πεινασμένο ζώο-συμβάν πάνω στο σώμα μας ή μέσα σε αυτό. Όπως και ο Castellucci, έτσι και η Abramović στέκεται, πιο επικίνδυνα η δεύτερη, στο όριο της δυνατότητας αυτής, εκτεθειμένη στο ζώο-συμβάν, γοητευμένη από αυτό.            </vt:lpstr>
      <vt:lpstr>  Γ. Πώς «μου αρέσει η Αμερική»;   Το εγκλεισμένο κογιότ του Joseph Beuys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“H χαϊντεγγεριανή φαινομενολογία της            ζωικότητας μάς μαθαίνει περισσότερα για τον        άνθρωπο παρά για το ζώο! Θα επρόκειτο        μάλλον για έναν εξορκισμό, για μια          απομυθοποίηση του “δεσμού” με τη φύση. Ο      Heidegger θέλει να δείξει το ανέφικτο μιας       πρωταρχικής και ιδρυτικής εμπλοκής ή μιας       επιπλοκής του εδωνά-είναι (Dasein) του      ανθρώπου στον χώρο του έμβιου όντος, να            καταστρέψει την ιδέα μιας ζωικής συγγένειας, να αποκλείσει τον μύθο της φυσικής τελειότητας, τον τόσο επίμονο από τον Rousseau έως τον Bergson. Το ένστικτο όχι μόνο δεν είναι ανώτερο της διάνοιας, αλλά είναι και πολύ κατώτερο της απλής κατανόησης του είναι. Ωστόσο, στο τέλος των αναλύσεών του, το μυστήριο της φύσης παραμένει. Michel Haar: Le chant de la terre. Heidegger et les assises de l’histoire de l’être, L’Herne, Paris 1985, σσ. 70-71.              </vt:lpstr>
      <vt:lpstr>Παρουσίαση του PowerPoint</vt:lpstr>
      <vt:lpstr>      Μεταξύ των αντικειμένων της παράστασης περιλαμβάνονταν ακόμα ένα μπαστούνι, λίγο άχυρο και πενήντα αντίτυπα της Wall Street Journal, τα οποία ανανεώνονταν κάθε ημέρα με την καινούργια έκδοση. Αυτά τα αντίτυπα το κογιότ έσκιζε και σε αυτά «έμαθε» να ουρεί.   Θα πρέπει βεβαίως να σταθούμε λίγο σε αυτήν την επιλογή της εφημερίδας και να θυμηθούμε τον τίτλο: «I like America…». Με ποια έννοια «μου αρέσει» η Αμερική και για ποια Αμερική πρόκειται;   Σίγουρα δεν πρόκειται για την Αμερική του 1974, εάν κρίνουμε από το γεγονός ότι ο Beuys μόλις κατέβηκε από το αεροπλάνο στον αερολιμένα του JFK μεταφέρθηκε απ’ ευθείας στη γκαλερί (και όπως είπαμε δεν βγήκε ούτε λεπτό από αυτήν) με ένα ασθενοφόρο τυλιγμένος σε τσόχα. Καμία επαφή λοιπόν με το περιβάλλον υποδοχής.             </vt:lpstr>
      <vt:lpstr>Παρουσίαση του PowerPoint</vt:lpstr>
      <vt:lpstr>       «I like America…». Η φράση αυτή αντηχεί τώρα κάπως περίεργα, τόσο ως προς το ρήμα της όσο και ως προς το αντικείμενό του. Υπάρχει ένας ειρωνικός τόνος, ένα κενό διπλού νοήματος που δεν θα καλυφθεί εάν δεν συνυπολογίσουμε το κογιότ. Ο Beuys θα επιλέξει να συγκατοικήσει με το ζώο-σύμβολο της παλιάς, αυθεντικής, «άγριας» Αμερικής, που συνέδεε επί αιώνες τους γηγενείς πληθυσμούς με την άδηλη φύση, με το άδηλο νόημα του φαινομένου της ζωής.   Αυτό το άδηλο δηλώθηκε ρητά και κατηγορηματικά, εκδιώχθηκε και πολεμήθηκε σφοδρά πρώτα από την αποικιοκρατία, στη συνέχεια από τη «δημοκρατία» (ρεπουμπλικανική ή άλλη) και τέλος (και πιο ολοκληρωτικά) από τον καπιταλισμό. Ο Beuys διατρέχει νοερά όλη αυτήν την πορεία εκφυλισμού και καταστροφής ενός πολιτισμού. Γι’ αυτό και το κογιότ δεν προσφέρει μόνο το κέντρο ενός επιτελεστικού πλαισίου αλλά συνάμα ενεργοποιεί μια μυθολογική σκέψη και μια καίρια (για την εποχή του ’70 αλλά και για τη δική μας εποχή) πολιτική θέση.              </vt:lpstr>
      <vt:lpstr>       Για τους ινδιάνικους πληθυσμούς της Βορείου Αμερικής το κογιότ δεν ήταν ένα απλό ζώο αλλά μια θεότητα εγχρονισμένη, εντοπισμένη και ενσαρκωμένη σε μια ζωομορφική οντότητα. Επρόκειτο μάλιστα για μια από τις πλέον ισχυρές θεότητες, καθώς συμβόλιζε τη δύναμη της μεταμόρφωσης του πνεύματος σε ύλη και της ύλης σε πνεύμα.   Ως εκ τούτου, μπορούσε να διαπεράσει την ύλη ή να καταλάβει όλες τις ομιλούμενες γλώσσες. Ετίθετο δηλαδή πέρα και πάνω από όλους τους πολιτισμικούς κώδικες και τους φυσικούς νόμους.   Ο θυμός του σήμαινε μεγάλο κακό για τις ανθρώπινες κοινότητες, ενώ ο κατευνασμός του ήταν η τελετουργική αφετηρία για την ίαση ασθενειών.   Οι σαμάνοι της φυλής των Ναβάχο το σέβονταν απόλυτα και φορούσαν τη μάσκα του όταν ήθελαν να θεραπεύσουν έναν ασθενή.              </vt:lpstr>
      <vt:lpstr>          Ο οιονεί ασθενής Beuys, λοιπόν, μπορεί να επικαλείται την υπερβατική δύναμη του ζώου για τον δικό του εξαγνισμό αλλά και για την εξιλέωσή του απέναντι σε μια θεότητα που κυριολεκτικά κατακρεουργήθηκε.   Η performance, υπό το πρίσμα αυτό, θα μπορούσε να εκληφθεί ως μια τελετουργία συμφιλίωσης ενός «δυτικού» ανθρώπου με την εξορισμένη θεότητα αλλά και ως μια τελετή εξιλέωσης απέναντι σε μια συνομοταξία ζώων και, μέσω αυτών, σε έναν ολόκληρο γηγενή ανθρώπινο πληθυσμό που υπέστη έναν απηνή διωγμό από τους πολιτισμένους αποικιοκράτες, ρεπουμπλικάνους, δημοκράτες και καπιταλιστές.   Στη δεύτερη περίπτωση, συναντούμε την πολιτική σκέψη του Beuys, κατά την οποία η τέχνη μπορεί να αναλάβει το έργο που δεν κατάφερε η πολιτική να φέρει εις πέρας, να απελευθερώσει τις δημιουργικές δυνάμεις των ανθρώπων και να τις στρέψει προς μια κοινωνία που αρθρώνεται ως έργο τέχνης και που έχει ως θεμέλιους λίθους την ελευθερία, τη δημοκρατία και τον σοσιαλισμό.              </vt:lpstr>
      <vt:lpstr>Παρουσίαση του PowerPoint</vt:lpstr>
      <vt:lpstr>Παρουσίαση του PowerPoint</vt:lpstr>
      <vt:lpstr>        Η μυθολογική σκέψη του καλλιτέχνη καταλήγει στην πολιτική σκέψη, ενώ οι πολιτικές του θέσεις προϋποθέτουν την υπερβατικότητα των μυθολογικών και θεολογικών αναφορών. Το σύμπλεγμα αυτό προσφέρει και πάλι στην παράσταση ένα ισχυρό ελάχιστο κείμενο, που μόνο ελάχιστο δεν μπορεί να θεωρηθεί (άλλωστε θα αρκούσε μόνο η παρουσία των αντιτύπων της Wall Street Journal), και μια αυστηρή πλαισίωση που ελάχιστα περιθώρια αφήνει στο συμβάν να επέλθει.   Οι τακτικές κινήσεις εξοικείωσης του performer, τα αντικείμενα που μπορούσε να χειριστεί εύκολα το κογιότ και να τα συνηθίσει (το σανό, το ξύλινο μπαστούνι, η γούνα λαγού στο τσόχινο πανωφόρι), η επαναληπτικότητα των ήχων (του μεταλλικού τριγώνου που είχε κρεμασμένο πάνω του ο Beuys ή ο ήχος από τουρμπίνες, σε μια εναλλαγή οικείου και ξένου, φυσικού και τεχνολογικού ήχου) το συρματόπλεγμα που κρατούσε τους θεατές σε απόσταση, όλα αυτά προδίδουν ένα σχεδιασμένο πλάνο δράσης, μια στρατηγική προσέγγισης του ανήμερου ζώου και μερικής εξοικείωσης μαζί του.              </vt:lpstr>
      <vt:lpstr>Παρουσίαση του PowerPoint</vt:lpstr>
      <vt:lpstr>        Εδώ μάλιστα βρίσκεται και μια ενδιαφέρουσα αντίθεση, που προκύπτει από τις παραμέτρους της ίδιας της παράστασης, μια σχέση αντιστρόφως ανάλογη μεταξύ της προσπάθειας του performer να μετατραπεί σε σαμάνο και να συνθέσει σε μια ενότητα υλικές και πνευματικές δυνάμεις και της «αγριότητας» του κογιότ:   όσο η πρώτη αποτυγχάνει, τόσο παραμονεύει η δεύτερη, άρα όσο ακυρώνεται η εμφάνιση του συμβάντος στη μία τόσο παρατείνεται η δυνατότητα της άλλης.   Μπορεί κάποιος να πιστεύει ή να μην πιστεύει στην επιρροή της σαμανιστικής τελετής, στη δυνατότητα κατάληψης του σώματος από μυστικές και υπερβατικές δυνάμεις, από ένα είδος ένθεης μανίας που δεν ανάγεται σε ψυχολογικούς ή βιοχημικούς όρους, άρα μπορεί να αμφισβητεί τις τεχνικές και τους ισχυρισμούς του Beuys, δύσκολα όμως μπορεί να αμφισβητήσει χωρίς ερείσματα τις προθέσεις  και την ειλικρίνειά του.              </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ζώο-συμβάν.   Ζωική επισφάλεια και ηθική παλιμβουλία στις σκηνές του Joseph Beuys, της Marina Abramović και του Romeo Castellucci. </dc:title>
  <dc:creator>user</dc:creator>
  <cp:lastModifiedBy>Λίλυ Αλεξιάδου</cp:lastModifiedBy>
  <cp:revision>75</cp:revision>
  <dcterms:created xsi:type="dcterms:W3CDTF">2006-08-16T00:00:00Z</dcterms:created>
  <dcterms:modified xsi:type="dcterms:W3CDTF">2023-01-08T20:16:19Z</dcterms:modified>
</cp:coreProperties>
</file>