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2" r:id="rId5"/>
    <p:sldId id="259" r:id="rId6"/>
    <p:sldId id="260"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61" r:id="rId24"/>
    <p:sldId id="279" r:id="rId25"/>
    <p:sldId id="280" r:id="rId26"/>
    <p:sldId id="281" r:id="rId27"/>
    <p:sldId id="282" r:id="rId28"/>
    <p:sldId id="283" r:id="rId29"/>
    <p:sldId id="284" r:id="rId30"/>
    <p:sldId id="325" r:id="rId31"/>
    <p:sldId id="326" r:id="rId32"/>
    <p:sldId id="327" r:id="rId33"/>
    <p:sldId id="329" r:id="rId34"/>
    <p:sldId id="330" r:id="rId35"/>
    <p:sldId id="331" r:id="rId36"/>
    <p:sldId id="332" r:id="rId37"/>
    <p:sldId id="333" r:id="rId38"/>
    <p:sldId id="334" r:id="rId39"/>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D0D9"/>
    <a:srgbClr val="C8F3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720"/>
  </p:normalViewPr>
  <p:slideViewPr>
    <p:cSldViewPr snapToGrid="0">
      <p:cViewPr varScale="1">
        <p:scale>
          <a:sx n="102" d="100"/>
          <a:sy n="102" d="100"/>
        </p:scale>
        <p:origin x="99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339A989-4CB6-63B8-AA6A-DC7ECC8B8B47}"/>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30AB4E89-73CC-D844-D8A6-9944AD530E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349576E6-2346-2F1A-5007-83554C7B992A}"/>
              </a:ext>
            </a:extLst>
          </p:cNvPr>
          <p:cNvSpPr>
            <a:spLocks noGrp="1"/>
          </p:cNvSpPr>
          <p:nvPr>
            <p:ph type="dt" sz="half" idx="10"/>
          </p:nvPr>
        </p:nvSpPr>
        <p:spPr/>
        <p:txBody>
          <a:bodyPr/>
          <a:lstStyle/>
          <a:p>
            <a:fld id="{FA21B0C8-E840-4127-BACE-6C6ED29EF7C9}" type="datetimeFigureOut">
              <a:rPr lang="el-GR" smtClean="0"/>
              <a:t>6/1/26</a:t>
            </a:fld>
            <a:endParaRPr lang="el-GR"/>
          </a:p>
        </p:txBody>
      </p:sp>
      <p:sp>
        <p:nvSpPr>
          <p:cNvPr id="5" name="Θέση υποσέλιδου 4">
            <a:extLst>
              <a:ext uri="{FF2B5EF4-FFF2-40B4-BE49-F238E27FC236}">
                <a16:creationId xmlns:a16="http://schemas.microsoft.com/office/drawing/2014/main" id="{84A336E0-1170-7071-B49B-0B594730719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C76150A-41A6-A647-4281-20216944BF68}"/>
              </a:ext>
            </a:extLst>
          </p:cNvPr>
          <p:cNvSpPr>
            <a:spLocks noGrp="1"/>
          </p:cNvSpPr>
          <p:nvPr>
            <p:ph type="sldNum" sz="quarter" idx="12"/>
          </p:nvPr>
        </p:nvSpPr>
        <p:spPr/>
        <p:txBody>
          <a:bodyPr/>
          <a:lstStyle/>
          <a:p>
            <a:fld id="{8D06502A-4D30-4026-A4F0-767FCC516E68}" type="slidenum">
              <a:rPr lang="el-GR" smtClean="0"/>
              <a:t>‹#›</a:t>
            </a:fld>
            <a:endParaRPr lang="el-GR"/>
          </a:p>
        </p:txBody>
      </p:sp>
    </p:spTree>
    <p:extLst>
      <p:ext uri="{BB962C8B-B14F-4D97-AF65-F5344CB8AC3E}">
        <p14:creationId xmlns:p14="http://schemas.microsoft.com/office/powerpoint/2010/main" val="3310413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BBD195-6C9B-452A-584F-5BF8A3FFFCB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91B8E69-E0FE-D912-C607-BD59A1005E99}"/>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DCE4B4E6-AF64-0D8C-EDCB-D632A2372712}"/>
              </a:ext>
            </a:extLst>
          </p:cNvPr>
          <p:cNvSpPr>
            <a:spLocks noGrp="1"/>
          </p:cNvSpPr>
          <p:nvPr>
            <p:ph type="dt" sz="half" idx="10"/>
          </p:nvPr>
        </p:nvSpPr>
        <p:spPr/>
        <p:txBody>
          <a:bodyPr/>
          <a:lstStyle/>
          <a:p>
            <a:fld id="{FA21B0C8-E840-4127-BACE-6C6ED29EF7C9}" type="datetimeFigureOut">
              <a:rPr lang="el-GR" smtClean="0"/>
              <a:t>6/1/26</a:t>
            </a:fld>
            <a:endParaRPr lang="el-GR"/>
          </a:p>
        </p:txBody>
      </p:sp>
      <p:sp>
        <p:nvSpPr>
          <p:cNvPr id="5" name="Θέση υποσέλιδου 4">
            <a:extLst>
              <a:ext uri="{FF2B5EF4-FFF2-40B4-BE49-F238E27FC236}">
                <a16:creationId xmlns:a16="http://schemas.microsoft.com/office/drawing/2014/main" id="{738BCE71-7A9B-C107-AC03-F43C537AC00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4DA2F75A-FCEA-7E41-DDE2-CDAC8FE77152}"/>
              </a:ext>
            </a:extLst>
          </p:cNvPr>
          <p:cNvSpPr>
            <a:spLocks noGrp="1"/>
          </p:cNvSpPr>
          <p:nvPr>
            <p:ph type="sldNum" sz="quarter" idx="12"/>
          </p:nvPr>
        </p:nvSpPr>
        <p:spPr/>
        <p:txBody>
          <a:bodyPr/>
          <a:lstStyle/>
          <a:p>
            <a:fld id="{8D06502A-4D30-4026-A4F0-767FCC516E68}" type="slidenum">
              <a:rPr lang="el-GR" smtClean="0"/>
              <a:t>‹#›</a:t>
            </a:fld>
            <a:endParaRPr lang="el-GR"/>
          </a:p>
        </p:txBody>
      </p:sp>
    </p:spTree>
    <p:extLst>
      <p:ext uri="{BB962C8B-B14F-4D97-AF65-F5344CB8AC3E}">
        <p14:creationId xmlns:p14="http://schemas.microsoft.com/office/powerpoint/2010/main" val="2805511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88CFE68-5026-8F24-D591-501AB8B33C82}"/>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8A163BFF-D838-EF67-95B5-28DA0A6B7F5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C5C19CAF-97E3-537A-738B-FDF3EBFB4BE9}"/>
              </a:ext>
            </a:extLst>
          </p:cNvPr>
          <p:cNvSpPr>
            <a:spLocks noGrp="1"/>
          </p:cNvSpPr>
          <p:nvPr>
            <p:ph type="dt" sz="half" idx="10"/>
          </p:nvPr>
        </p:nvSpPr>
        <p:spPr/>
        <p:txBody>
          <a:bodyPr/>
          <a:lstStyle/>
          <a:p>
            <a:fld id="{FA21B0C8-E840-4127-BACE-6C6ED29EF7C9}" type="datetimeFigureOut">
              <a:rPr lang="el-GR" smtClean="0"/>
              <a:t>6/1/26</a:t>
            </a:fld>
            <a:endParaRPr lang="el-GR"/>
          </a:p>
        </p:txBody>
      </p:sp>
      <p:sp>
        <p:nvSpPr>
          <p:cNvPr id="5" name="Θέση υποσέλιδου 4">
            <a:extLst>
              <a:ext uri="{FF2B5EF4-FFF2-40B4-BE49-F238E27FC236}">
                <a16:creationId xmlns:a16="http://schemas.microsoft.com/office/drawing/2014/main" id="{9E1D7EA8-6357-91D1-8AFA-41D73305793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6C9518B1-A09F-46D0-8FA3-D5DB8B897D4A}"/>
              </a:ext>
            </a:extLst>
          </p:cNvPr>
          <p:cNvSpPr>
            <a:spLocks noGrp="1"/>
          </p:cNvSpPr>
          <p:nvPr>
            <p:ph type="sldNum" sz="quarter" idx="12"/>
          </p:nvPr>
        </p:nvSpPr>
        <p:spPr/>
        <p:txBody>
          <a:bodyPr/>
          <a:lstStyle/>
          <a:p>
            <a:fld id="{8D06502A-4D30-4026-A4F0-767FCC516E68}" type="slidenum">
              <a:rPr lang="el-GR" smtClean="0"/>
              <a:t>‹#›</a:t>
            </a:fld>
            <a:endParaRPr lang="el-GR"/>
          </a:p>
        </p:txBody>
      </p:sp>
    </p:spTree>
    <p:extLst>
      <p:ext uri="{BB962C8B-B14F-4D97-AF65-F5344CB8AC3E}">
        <p14:creationId xmlns:p14="http://schemas.microsoft.com/office/powerpoint/2010/main" val="1561667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7DC0F38-8BF8-BC18-0993-14336B7DF46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F879069-7BA2-093C-4A1A-26342C3AE67A}"/>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AE76C523-3776-F468-2E3F-EC4991E46FA5}"/>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B16AFC3A-64C5-8D91-67F1-3EE721F1F02B}"/>
              </a:ext>
            </a:extLst>
          </p:cNvPr>
          <p:cNvSpPr>
            <a:spLocks noGrp="1"/>
          </p:cNvSpPr>
          <p:nvPr>
            <p:ph type="dt" sz="half" idx="10"/>
          </p:nvPr>
        </p:nvSpPr>
        <p:spPr/>
        <p:txBody>
          <a:bodyPr/>
          <a:lstStyle/>
          <a:p>
            <a:fld id="{FA21B0C8-E840-4127-BACE-6C6ED29EF7C9}" type="datetimeFigureOut">
              <a:rPr lang="el-GR" smtClean="0"/>
              <a:t>6/1/26</a:t>
            </a:fld>
            <a:endParaRPr lang="el-GR"/>
          </a:p>
        </p:txBody>
      </p:sp>
      <p:sp>
        <p:nvSpPr>
          <p:cNvPr id="6" name="Θέση υποσέλιδου 5">
            <a:extLst>
              <a:ext uri="{FF2B5EF4-FFF2-40B4-BE49-F238E27FC236}">
                <a16:creationId xmlns:a16="http://schemas.microsoft.com/office/drawing/2014/main" id="{8D29B8E6-DCFC-D537-2379-8690D2D4D91D}"/>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B7DCEEE-B500-82DE-F2A6-95497EDF564B}"/>
              </a:ext>
            </a:extLst>
          </p:cNvPr>
          <p:cNvSpPr>
            <a:spLocks noGrp="1"/>
          </p:cNvSpPr>
          <p:nvPr>
            <p:ph type="sldNum" sz="quarter" idx="12"/>
          </p:nvPr>
        </p:nvSpPr>
        <p:spPr/>
        <p:txBody>
          <a:bodyPr/>
          <a:lstStyle/>
          <a:p>
            <a:fld id="{8D06502A-4D30-4026-A4F0-767FCC516E68}" type="slidenum">
              <a:rPr lang="el-GR" smtClean="0"/>
              <a:t>‹#›</a:t>
            </a:fld>
            <a:endParaRPr lang="el-GR"/>
          </a:p>
        </p:txBody>
      </p:sp>
    </p:spTree>
    <p:extLst>
      <p:ext uri="{BB962C8B-B14F-4D97-AF65-F5344CB8AC3E}">
        <p14:creationId xmlns:p14="http://schemas.microsoft.com/office/powerpoint/2010/main" val="434668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1D92E0E-2320-2D44-03DD-20437BD38F2C}"/>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EE46E2A9-BE27-57A9-AD1F-3B88FBB7D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C7DF98E6-3AED-F408-1D02-9E3CA4ADDB26}"/>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88F9BF59-5F99-4A25-9E1F-5292F8C6F00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730A36B6-9231-C380-39A2-8B5604146E31}"/>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46D4D5E8-3CF3-D4C2-2922-AC093150508F}"/>
              </a:ext>
            </a:extLst>
          </p:cNvPr>
          <p:cNvSpPr>
            <a:spLocks noGrp="1"/>
          </p:cNvSpPr>
          <p:nvPr>
            <p:ph type="dt" sz="half" idx="10"/>
          </p:nvPr>
        </p:nvSpPr>
        <p:spPr/>
        <p:txBody>
          <a:bodyPr/>
          <a:lstStyle/>
          <a:p>
            <a:fld id="{FA21B0C8-E840-4127-BACE-6C6ED29EF7C9}" type="datetimeFigureOut">
              <a:rPr lang="el-GR" smtClean="0"/>
              <a:t>6/1/26</a:t>
            </a:fld>
            <a:endParaRPr lang="el-GR"/>
          </a:p>
        </p:txBody>
      </p:sp>
      <p:sp>
        <p:nvSpPr>
          <p:cNvPr id="8" name="Θέση υποσέλιδου 7">
            <a:extLst>
              <a:ext uri="{FF2B5EF4-FFF2-40B4-BE49-F238E27FC236}">
                <a16:creationId xmlns:a16="http://schemas.microsoft.com/office/drawing/2014/main" id="{3765B808-B870-96C1-9767-4847EFE05C0C}"/>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994C3B52-6F22-A455-5A4D-A040C7B965E3}"/>
              </a:ext>
            </a:extLst>
          </p:cNvPr>
          <p:cNvSpPr>
            <a:spLocks noGrp="1"/>
          </p:cNvSpPr>
          <p:nvPr>
            <p:ph type="sldNum" sz="quarter" idx="12"/>
          </p:nvPr>
        </p:nvSpPr>
        <p:spPr/>
        <p:txBody>
          <a:bodyPr/>
          <a:lstStyle/>
          <a:p>
            <a:fld id="{8D06502A-4D30-4026-A4F0-767FCC516E68}" type="slidenum">
              <a:rPr lang="el-GR" smtClean="0"/>
              <a:t>‹#›</a:t>
            </a:fld>
            <a:endParaRPr lang="el-GR"/>
          </a:p>
        </p:txBody>
      </p:sp>
    </p:spTree>
    <p:extLst>
      <p:ext uri="{BB962C8B-B14F-4D97-AF65-F5344CB8AC3E}">
        <p14:creationId xmlns:p14="http://schemas.microsoft.com/office/powerpoint/2010/main" val="2241057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F2D1446-64E5-3A9F-E66F-618144DAE9E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0A051745-800E-D3D1-E8EB-5022B6C83AD8}"/>
              </a:ext>
            </a:extLst>
          </p:cNvPr>
          <p:cNvSpPr>
            <a:spLocks noGrp="1"/>
          </p:cNvSpPr>
          <p:nvPr>
            <p:ph type="dt" sz="half" idx="10"/>
          </p:nvPr>
        </p:nvSpPr>
        <p:spPr/>
        <p:txBody>
          <a:bodyPr/>
          <a:lstStyle/>
          <a:p>
            <a:fld id="{FA21B0C8-E840-4127-BACE-6C6ED29EF7C9}" type="datetimeFigureOut">
              <a:rPr lang="el-GR" smtClean="0"/>
              <a:t>6/1/26</a:t>
            </a:fld>
            <a:endParaRPr lang="el-GR"/>
          </a:p>
        </p:txBody>
      </p:sp>
      <p:sp>
        <p:nvSpPr>
          <p:cNvPr id="4" name="Θέση υποσέλιδου 3">
            <a:extLst>
              <a:ext uri="{FF2B5EF4-FFF2-40B4-BE49-F238E27FC236}">
                <a16:creationId xmlns:a16="http://schemas.microsoft.com/office/drawing/2014/main" id="{B268C016-AD3F-B926-757A-4E723F342B85}"/>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8CA3FE64-215E-5DA8-03EF-4FC1CEFD7797}"/>
              </a:ext>
            </a:extLst>
          </p:cNvPr>
          <p:cNvSpPr>
            <a:spLocks noGrp="1"/>
          </p:cNvSpPr>
          <p:nvPr>
            <p:ph type="sldNum" sz="quarter" idx="12"/>
          </p:nvPr>
        </p:nvSpPr>
        <p:spPr/>
        <p:txBody>
          <a:bodyPr/>
          <a:lstStyle/>
          <a:p>
            <a:fld id="{8D06502A-4D30-4026-A4F0-767FCC516E68}" type="slidenum">
              <a:rPr lang="el-GR" smtClean="0"/>
              <a:t>‹#›</a:t>
            </a:fld>
            <a:endParaRPr lang="el-GR"/>
          </a:p>
        </p:txBody>
      </p:sp>
    </p:spTree>
    <p:extLst>
      <p:ext uri="{BB962C8B-B14F-4D97-AF65-F5344CB8AC3E}">
        <p14:creationId xmlns:p14="http://schemas.microsoft.com/office/powerpoint/2010/main" val="12791841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44ECB807-1693-44D8-29C6-38F0AE785509}"/>
              </a:ext>
            </a:extLst>
          </p:cNvPr>
          <p:cNvSpPr>
            <a:spLocks noGrp="1"/>
          </p:cNvSpPr>
          <p:nvPr>
            <p:ph type="dt" sz="half" idx="10"/>
          </p:nvPr>
        </p:nvSpPr>
        <p:spPr/>
        <p:txBody>
          <a:bodyPr/>
          <a:lstStyle/>
          <a:p>
            <a:fld id="{FA21B0C8-E840-4127-BACE-6C6ED29EF7C9}" type="datetimeFigureOut">
              <a:rPr lang="el-GR" smtClean="0"/>
              <a:t>6/1/26</a:t>
            </a:fld>
            <a:endParaRPr lang="el-GR"/>
          </a:p>
        </p:txBody>
      </p:sp>
      <p:sp>
        <p:nvSpPr>
          <p:cNvPr id="3" name="Θέση υποσέλιδου 2">
            <a:extLst>
              <a:ext uri="{FF2B5EF4-FFF2-40B4-BE49-F238E27FC236}">
                <a16:creationId xmlns:a16="http://schemas.microsoft.com/office/drawing/2014/main" id="{CC984FB1-8A0E-8E5A-7816-A9A4515E15D4}"/>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07966B47-FAC4-5FF1-6CD7-0E50479D898C}"/>
              </a:ext>
            </a:extLst>
          </p:cNvPr>
          <p:cNvSpPr>
            <a:spLocks noGrp="1"/>
          </p:cNvSpPr>
          <p:nvPr>
            <p:ph type="sldNum" sz="quarter" idx="12"/>
          </p:nvPr>
        </p:nvSpPr>
        <p:spPr/>
        <p:txBody>
          <a:bodyPr/>
          <a:lstStyle/>
          <a:p>
            <a:fld id="{8D06502A-4D30-4026-A4F0-767FCC516E68}" type="slidenum">
              <a:rPr lang="el-GR" smtClean="0"/>
              <a:t>‹#›</a:t>
            </a:fld>
            <a:endParaRPr lang="el-GR"/>
          </a:p>
        </p:txBody>
      </p:sp>
    </p:spTree>
    <p:extLst>
      <p:ext uri="{BB962C8B-B14F-4D97-AF65-F5344CB8AC3E}">
        <p14:creationId xmlns:p14="http://schemas.microsoft.com/office/powerpoint/2010/main" val="595815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8A4237-D942-FBAD-08E3-4B41AC436D67}"/>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91DFB55A-40F7-FB1F-4610-983B4759D9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F441D791-5B70-9CAC-5CA1-4A4DE48A9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E36DA01F-BC7A-713C-6755-46B6E9FBB569}"/>
              </a:ext>
            </a:extLst>
          </p:cNvPr>
          <p:cNvSpPr>
            <a:spLocks noGrp="1"/>
          </p:cNvSpPr>
          <p:nvPr>
            <p:ph type="dt" sz="half" idx="10"/>
          </p:nvPr>
        </p:nvSpPr>
        <p:spPr/>
        <p:txBody>
          <a:bodyPr/>
          <a:lstStyle/>
          <a:p>
            <a:fld id="{FA21B0C8-E840-4127-BACE-6C6ED29EF7C9}" type="datetimeFigureOut">
              <a:rPr lang="el-GR" smtClean="0"/>
              <a:t>6/1/26</a:t>
            </a:fld>
            <a:endParaRPr lang="el-GR"/>
          </a:p>
        </p:txBody>
      </p:sp>
      <p:sp>
        <p:nvSpPr>
          <p:cNvPr id="6" name="Θέση υποσέλιδου 5">
            <a:extLst>
              <a:ext uri="{FF2B5EF4-FFF2-40B4-BE49-F238E27FC236}">
                <a16:creationId xmlns:a16="http://schemas.microsoft.com/office/drawing/2014/main" id="{CCA2C4AF-0019-6EF5-636D-AA145B43395A}"/>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6B4A17D-F5BE-7939-DAB5-D0AE7333A302}"/>
              </a:ext>
            </a:extLst>
          </p:cNvPr>
          <p:cNvSpPr>
            <a:spLocks noGrp="1"/>
          </p:cNvSpPr>
          <p:nvPr>
            <p:ph type="sldNum" sz="quarter" idx="12"/>
          </p:nvPr>
        </p:nvSpPr>
        <p:spPr/>
        <p:txBody>
          <a:bodyPr/>
          <a:lstStyle/>
          <a:p>
            <a:fld id="{8D06502A-4D30-4026-A4F0-767FCC516E68}" type="slidenum">
              <a:rPr lang="el-GR" smtClean="0"/>
              <a:t>‹#›</a:t>
            </a:fld>
            <a:endParaRPr lang="el-GR"/>
          </a:p>
        </p:txBody>
      </p:sp>
    </p:spTree>
    <p:extLst>
      <p:ext uri="{BB962C8B-B14F-4D97-AF65-F5344CB8AC3E}">
        <p14:creationId xmlns:p14="http://schemas.microsoft.com/office/powerpoint/2010/main" val="3642068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34230D3-454B-C68F-7FED-08355342BD3F}"/>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5E0E29BD-4000-7CAF-000C-FE35577CE1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BAC8DD57-8081-3FBD-4061-8DC792488B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187BC703-F4D2-656F-1A77-FC9947FB634F}"/>
              </a:ext>
            </a:extLst>
          </p:cNvPr>
          <p:cNvSpPr>
            <a:spLocks noGrp="1"/>
          </p:cNvSpPr>
          <p:nvPr>
            <p:ph type="dt" sz="half" idx="10"/>
          </p:nvPr>
        </p:nvSpPr>
        <p:spPr/>
        <p:txBody>
          <a:bodyPr/>
          <a:lstStyle/>
          <a:p>
            <a:fld id="{FA21B0C8-E840-4127-BACE-6C6ED29EF7C9}" type="datetimeFigureOut">
              <a:rPr lang="el-GR" smtClean="0"/>
              <a:t>6/1/26</a:t>
            </a:fld>
            <a:endParaRPr lang="el-GR"/>
          </a:p>
        </p:txBody>
      </p:sp>
      <p:sp>
        <p:nvSpPr>
          <p:cNvPr id="6" name="Θέση υποσέλιδου 5">
            <a:extLst>
              <a:ext uri="{FF2B5EF4-FFF2-40B4-BE49-F238E27FC236}">
                <a16:creationId xmlns:a16="http://schemas.microsoft.com/office/drawing/2014/main" id="{4B44A053-950C-66DC-D02E-810FFDC7AE5E}"/>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227D986-8F03-EE75-CECF-9205FA9B2093}"/>
              </a:ext>
            </a:extLst>
          </p:cNvPr>
          <p:cNvSpPr>
            <a:spLocks noGrp="1"/>
          </p:cNvSpPr>
          <p:nvPr>
            <p:ph type="sldNum" sz="quarter" idx="12"/>
          </p:nvPr>
        </p:nvSpPr>
        <p:spPr/>
        <p:txBody>
          <a:bodyPr/>
          <a:lstStyle/>
          <a:p>
            <a:fld id="{8D06502A-4D30-4026-A4F0-767FCC516E68}" type="slidenum">
              <a:rPr lang="el-GR" smtClean="0"/>
              <a:t>‹#›</a:t>
            </a:fld>
            <a:endParaRPr lang="el-GR"/>
          </a:p>
        </p:txBody>
      </p:sp>
    </p:spTree>
    <p:extLst>
      <p:ext uri="{BB962C8B-B14F-4D97-AF65-F5344CB8AC3E}">
        <p14:creationId xmlns:p14="http://schemas.microsoft.com/office/powerpoint/2010/main" val="1931363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6D462C0-CA72-29E4-EE9E-EE6934F0153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C1FF545D-7897-3FEE-1504-70A327A9A25C}"/>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2921888-DD67-0444-4DCC-9FC35F2EA8B7}"/>
              </a:ext>
            </a:extLst>
          </p:cNvPr>
          <p:cNvSpPr>
            <a:spLocks noGrp="1"/>
          </p:cNvSpPr>
          <p:nvPr>
            <p:ph type="dt" sz="half" idx="10"/>
          </p:nvPr>
        </p:nvSpPr>
        <p:spPr/>
        <p:txBody>
          <a:bodyPr/>
          <a:lstStyle/>
          <a:p>
            <a:fld id="{FA21B0C8-E840-4127-BACE-6C6ED29EF7C9}" type="datetimeFigureOut">
              <a:rPr lang="el-GR" smtClean="0"/>
              <a:t>6/1/26</a:t>
            </a:fld>
            <a:endParaRPr lang="el-GR"/>
          </a:p>
        </p:txBody>
      </p:sp>
      <p:sp>
        <p:nvSpPr>
          <p:cNvPr id="5" name="Θέση υποσέλιδου 4">
            <a:extLst>
              <a:ext uri="{FF2B5EF4-FFF2-40B4-BE49-F238E27FC236}">
                <a16:creationId xmlns:a16="http://schemas.microsoft.com/office/drawing/2014/main" id="{69E5EAD4-0156-4DBA-2C89-7F275F9CF75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AD75DF23-7977-4195-8793-483E3D2FB158}"/>
              </a:ext>
            </a:extLst>
          </p:cNvPr>
          <p:cNvSpPr>
            <a:spLocks noGrp="1"/>
          </p:cNvSpPr>
          <p:nvPr>
            <p:ph type="sldNum" sz="quarter" idx="12"/>
          </p:nvPr>
        </p:nvSpPr>
        <p:spPr/>
        <p:txBody>
          <a:bodyPr/>
          <a:lstStyle/>
          <a:p>
            <a:fld id="{8D06502A-4D30-4026-A4F0-767FCC516E68}" type="slidenum">
              <a:rPr lang="el-GR" smtClean="0"/>
              <a:t>‹#›</a:t>
            </a:fld>
            <a:endParaRPr lang="el-GR"/>
          </a:p>
        </p:txBody>
      </p:sp>
    </p:spTree>
    <p:extLst>
      <p:ext uri="{BB962C8B-B14F-4D97-AF65-F5344CB8AC3E}">
        <p14:creationId xmlns:p14="http://schemas.microsoft.com/office/powerpoint/2010/main" val="1254691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7CD987B5-A018-4FC1-524E-873E9E8846F3}"/>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EE6B78D6-0020-5D9C-8A4A-DD077189CD04}"/>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709A584-E95A-8854-B7F1-99FFE5E41D95}"/>
              </a:ext>
            </a:extLst>
          </p:cNvPr>
          <p:cNvSpPr>
            <a:spLocks noGrp="1"/>
          </p:cNvSpPr>
          <p:nvPr>
            <p:ph type="dt" sz="half" idx="10"/>
          </p:nvPr>
        </p:nvSpPr>
        <p:spPr/>
        <p:txBody>
          <a:bodyPr/>
          <a:lstStyle/>
          <a:p>
            <a:fld id="{FA21B0C8-E840-4127-BACE-6C6ED29EF7C9}" type="datetimeFigureOut">
              <a:rPr lang="el-GR" smtClean="0"/>
              <a:t>6/1/26</a:t>
            </a:fld>
            <a:endParaRPr lang="el-GR"/>
          </a:p>
        </p:txBody>
      </p:sp>
      <p:sp>
        <p:nvSpPr>
          <p:cNvPr id="5" name="Θέση υποσέλιδου 4">
            <a:extLst>
              <a:ext uri="{FF2B5EF4-FFF2-40B4-BE49-F238E27FC236}">
                <a16:creationId xmlns:a16="http://schemas.microsoft.com/office/drawing/2014/main" id="{1CFE1F07-AB75-1601-150F-802E8D14A4C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13D1688-3C9C-DC3B-7F07-6BE968D3019C}"/>
              </a:ext>
            </a:extLst>
          </p:cNvPr>
          <p:cNvSpPr>
            <a:spLocks noGrp="1"/>
          </p:cNvSpPr>
          <p:nvPr>
            <p:ph type="sldNum" sz="quarter" idx="12"/>
          </p:nvPr>
        </p:nvSpPr>
        <p:spPr/>
        <p:txBody>
          <a:bodyPr/>
          <a:lstStyle/>
          <a:p>
            <a:fld id="{8D06502A-4D30-4026-A4F0-767FCC516E68}" type="slidenum">
              <a:rPr lang="el-GR" smtClean="0"/>
              <a:t>‹#›</a:t>
            </a:fld>
            <a:endParaRPr lang="el-GR"/>
          </a:p>
        </p:txBody>
      </p:sp>
    </p:spTree>
    <p:extLst>
      <p:ext uri="{BB962C8B-B14F-4D97-AF65-F5344CB8AC3E}">
        <p14:creationId xmlns:p14="http://schemas.microsoft.com/office/powerpoint/2010/main" val="34409549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7E5FDDB-2455-B569-550F-4C7A7FE529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5171FFCA-BBCA-46DD-4FB8-AAA06DD227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FFB6027-DAFE-65C5-CDA0-3F4E7CB543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21B0C8-E840-4127-BACE-6C6ED29EF7C9}" type="datetimeFigureOut">
              <a:rPr lang="el-GR" smtClean="0"/>
              <a:t>6/1/26</a:t>
            </a:fld>
            <a:endParaRPr lang="el-GR"/>
          </a:p>
        </p:txBody>
      </p:sp>
      <p:sp>
        <p:nvSpPr>
          <p:cNvPr id="5" name="Θέση υποσέλιδου 4">
            <a:extLst>
              <a:ext uri="{FF2B5EF4-FFF2-40B4-BE49-F238E27FC236}">
                <a16:creationId xmlns:a16="http://schemas.microsoft.com/office/drawing/2014/main" id="{BA87994E-B41E-6406-B8C7-949A1A95D2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08729EDC-5765-6F20-E2FB-6C062B4C3DB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06502A-4D30-4026-A4F0-767FCC516E68}" type="slidenum">
              <a:rPr lang="el-GR" smtClean="0"/>
              <a:t>‹#›</a:t>
            </a:fld>
            <a:endParaRPr lang="el-GR"/>
          </a:p>
        </p:txBody>
      </p:sp>
    </p:spTree>
    <p:extLst>
      <p:ext uri="{BB962C8B-B14F-4D97-AF65-F5344CB8AC3E}">
        <p14:creationId xmlns:p14="http://schemas.microsoft.com/office/powerpoint/2010/main" val="1830329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totetartokoudouni.blogspot.com/2017/05/blog-post_11.html" TargetMode="External"/><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A73A9E7-585B-AC6A-01B6-A661DC286E97}"/>
              </a:ext>
            </a:extLst>
          </p:cNvPr>
          <p:cNvSpPr>
            <a:spLocks noGrp="1"/>
          </p:cNvSpPr>
          <p:nvPr>
            <p:ph type="ctrTitle"/>
          </p:nvPr>
        </p:nvSpPr>
        <p:spPr/>
        <p:txBody>
          <a:bodyPr/>
          <a:lstStyle/>
          <a:p>
            <a:endParaRPr lang="el-GR"/>
          </a:p>
        </p:txBody>
      </p:sp>
      <p:sp>
        <p:nvSpPr>
          <p:cNvPr id="3" name="Υπότιτλος 2">
            <a:extLst>
              <a:ext uri="{FF2B5EF4-FFF2-40B4-BE49-F238E27FC236}">
                <a16:creationId xmlns:a16="http://schemas.microsoft.com/office/drawing/2014/main" id="{1548099D-D10D-6ABE-2F7D-A68152AB78B2}"/>
              </a:ext>
            </a:extLst>
          </p:cNvPr>
          <p:cNvSpPr>
            <a:spLocks noGrp="1"/>
          </p:cNvSpPr>
          <p:nvPr>
            <p:ph type="subTitle" idx="1"/>
          </p:nvPr>
        </p:nvSpPr>
        <p:spPr/>
        <p:txBody>
          <a:bodyPr/>
          <a:lstStyle/>
          <a:p>
            <a:endParaRPr lang="el-GR"/>
          </a:p>
        </p:txBody>
      </p:sp>
      <p:pic>
        <p:nvPicPr>
          <p:cNvPr id="5" name="Εικόνα 4">
            <a:extLst>
              <a:ext uri="{FF2B5EF4-FFF2-40B4-BE49-F238E27FC236}">
                <a16:creationId xmlns:a16="http://schemas.microsoft.com/office/drawing/2014/main" id="{B6390D78-FE4D-47F1-6E0B-B780B0DE7492}"/>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0"/>
            <a:ext cx="8754701" cy="6858000"/>
          </a:xfrm>
          <a:prstGeom prst="rect">
            <a:avLst/>
          </a:prstGeom>
        </p:spPr>
      </p:pic>
      <p:sp>
        <p:nvSpPr>
          <p:cNvPr id="7" name="Ορθογώνιο 6">
            <a:extLst>
              <a:ext uri="{FF2B5EF4-FFF2-40B4-BE49-F238E27FC236}">
                <a16:creationId xmlns:a16="http://schemas.microsoft.com/office/drawing/2014/main" id="{CFCB7823-6E0E-D4F8-CDEE-BF58658A9584}"/>
              </a:ext>
            </a:extLst>
          </p:cNvPr>
          <p:cNvSpPr/>
          <p:nvPr/>
        </p:nvSpPr>
        <p:spPr>
          <a:xfrm>
            <a:off x="8754701" y="506994"/>
            <a:ext cx="3437299" cy="475080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r>
              <a:rPr lang="el-GR" b="1" dirty="0">
                <a:latin typeface="Constantia" panose="02030602050306030303" pitchFamily="18" charset="0"/>
              </a:rPr>
              <a:t>«Είμαι… άλογο… εγώ…». Το παρασκήνιο της τρέλας και της ζωικότητας στο </a:t>
            </a:r>
            <a:r>
              <a:rPr lang="el-GR" b="1" i="1" dirty="0">
                <a:latin typeface="Constantia" panose="02030602050306030303" pitchFamily="18" charset="0"/>
              </a:rPr>
              <a:t>Προς Ελευσίνα</a:t>
            </a:r>
            <a:r>
              <a:rPr lang="el-GR" b="1" dirty="0">
                <a:latin typeface="Constantia" panose="02030602050306030303" pitchFamily="18" charset="0"/>
              </a:rPr>
              <a:t> του Παύλου Μάτεσι</a:t>
            </a:r>
            <a:endParaRPr lang="el-GR" dirty="0">
              <a:latin typeface="Constantia" panose="02030602050306030303" pitchFamily="18" charset="0"/>
            </a:endParaRPr>
          </a:p>
        </p:txBody>
      </p:sp>
    </p:spTree>
    <p:extLst>
      <p:ext uri="{BB962C8B-B14F-4D97-AF65-F5344CB8AC3E}">
        <p14:creationId xmlns:p14="http://schemas.microsoft.com/office/powerpoint/2010/main" val="1276513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8BB2F-5E7F-C8E6-D50C-32D6619CBFE8}"/>
            </a:ext>
          </a:extLst>
        </p:cNvPr>
        <p:cNvGrpSpPr/>
        <p:nvPr/>
      </p:nvGrpSpPr>
      <p:grpSpPr>
        <a:xfrm>
          <a:off x="0" y="0"/>
          <a:ext cx="0" cy="0"/>
          <a:chOff x="0" y="0"/>
          <a:chExt cx="0" cy="0"/>
        </a:xfrm>
      </p:grpSpPr>
      <p:sp>
        <p:nvSpPr>
          <p:cNvPr id="7" name="Ορθογώνιο 6">
            <a:extLst>
              <a:ext uri="{FF2B5EF4-FFF2-40B4-BE49-F238E27FC236}">
                <a16:creationId xmlns:a16="http://schemas.microsoft.com/office/drawing/2014/main" id="{CF5181FE-5D74-BEFC-4437-DF249125DD47}"/>
              </a:ext>
            </a:extLst>
          </p:cNvPr>
          <p:cNvSpPr/>
          <p:nvPr/>
        </p:nvSpPr>
        <p:spPr>
          <a:xfrm>
            <a:off x="0" y="0"/>
            <a:ext cx="8004132" cy="4985359"/>
          </a:xfrm>
          <a:prstGeom prst="rect">
            <a:avLst/>
          </a:prstGeom>
          <a:solidFill>
            <a:srgbClr val="C8F3F8"/>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r>
              <a:rPr lang="en-US" dirty="0">
                <a:solidFill>
                  <a:schemeClr val="tx1"/>
                </a:solidFill>
                <a:latin typeface="Constantia" panose="02030602050306030303" pitchFamily="18" charset="0"/>
              </a:rPr>
              <a:t>E</a:t>
            </a:r>
            <a:r>
              <a:rPr lang="el-GR" dirty="0" err="1">
                <a:solidFill>
                  <a:schemeClr val="tx1"/>
                </a:solidFill>
                <a:latin typeface="Constantia" panose="02030602050306030303" pitchFamily="18" charset="0"/>
              </a:rPr>
              <a:t>πιστρέψουμε</a:t>
            </a:r>
            <a:r>
              <a:rPr lang="el-GR" dirty="0">
                <a:solidFill>
                  <a:schemeClr val="tx1"/>
                </a:solidFill>
                <a:latin typeface="Constantia" panose="02030602050306030303" pitchFamily="18" charset="0"/>
              </a:rPr>
              <a:t> στον φθίνοντα 19</a:t>
            </a:r>
            <a:r>
              <a:rPr lang="el-GR" baseline="30000" dirty="0">
                <a:solidFill>
                  <a:schemeClr val="tx1"/>
                </a:solidFill>
                <a:latin typeface="Constantia" panose="02030602050306030303" pitchFamily="18" charset="0"/>
              </a:rPr>
              <a:t>ο</a:t>
            </a:r>
            <a:r>
              <a:rPr lang="el-GR" dirty="0">
                <a:solidFill>
                  <a:schemeClr val="tx1"/>
                </a:solidFill>
                <a:latin typeface="Constantia" panose="02030602050306030303" pitchFamily="18" charset="0"/>
              </a:rPr>
              <a:t> αιώνα, γύρω στα 1889, όταν ο εντεκάχρονος </a:t>
            </a:r>
            <a:r>
              <a:rPr lang="en-US" dirty="0">
                <a:solidFill>
                  <a:schemeClr val="tx1"/>
                </a:solidFill>
                <a:latin typeface="Constantia" panose="02030602050306030303" pitchFamily="18" charset="0"/>
              </a:rPr>
              <a:t>Martin Buber </a:t>
            </a:r>
            <a:r>
              <a:rPr lang="el-GR" dirty="0">
                <a:solidFill>
                  <a:schemeClr val="tx1"/>
                </a:solidFill>
                <a:latin typeface="Constantia" panose="02030602050306030303" pitchFamily="18" charset="0"/>
              </a:rPr>
              <a:t>περνά το καλοκαίρι του στο κτήμα του παππού του </a:t>
            </a:r>
            <a:r>
              <a:rPr lang="en-US" dirty="0">
                <a:solidFill>
                  <a:schemeClr val="tx1"/>
                </a:solidFill>
                <a:latin typeface="Constantia" panose="02030602050306030303" pitchFamily="18" charset="0"/>
              </a:rPr>
              <a:t>Salomon </a:t>
            </a:r>
            <a:r>
              <a:rPr lang="el-GR" dirty="0">
                <a:solidFill>
                  <a:schemeClr val="tx1"/>
                </a:solidFill>
                <a:latin typeface="Constantia" panose="02030602050306030303" pitchFamily="18" charset="0"/>
              </a:rPr>
              <a:t>στο </a:t>
            </a:r>
            <a:r>
              <a:rPr lang="en-US" dirty="0">
                <a:solidFill>
                  <a:schemeClr val="tx1"/>
                </a:solidFill>
                <a:latin typeface="Constantia" panose="02030602050306030303" pitchFamily="18" charset="0"/>
              </a:rPr>
              <a:t>Lemberg</a:t>
            </a:r>
            <a:r>
              <a:rPr lang="el-GR" dirty="0">
                <a:solidFill>
                  <a:schemeClr val="tx1"/>
                </a:solidFill>
                <a:latin typeface="Constantia" panose="02030602050306030303" pitchFamily="18" charset="0"/>
              </a:rPr>
              <a:t> (τη σημερινή Λβιβ της Ουκρανίας). Ο μικρός μπαίνει κλεφτά στον στάβλο για να βουρτσίσει απαλά τον λαιμό του αγαπημένου του αλόγου. Κάποια μέρα συμβαίνει κάτι ασυνήθιστα ευχάριστο και συνταρακτικό για την παιδική εμπειρία. </a:t>
            </a:r>
          </a:p>
        </p:txBody>
      </p:sp>
      <p:pic>
        <p:nvPicPr>
          <p:cNvPr id="1026" name="Picture 2" descr="Martin Buber – Store norske leksikon">
            <a:extLst>
              <a:ext uri="{FF2B5EF4-FFF2-40B4-BE49-F238E27FC236}">
                <a16:creationId xmlns:a16="http://schemas.microsoft.com/office/drawing/2014/main" id="{212416E0-26A4-5BB4-8EA0-088C28E500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34350" y="0"/>
            <a:ext cx="4057650" cy="5267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8193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A7C76-F977-A667-1BDD-E4E35E541B27}"/>
            </a:ext>
          </a:extLst>
        </p:cNvPr>
        <p:cNvGrpSpPr/>
        <p:nvPr/>
      </p:nvGrpSpPr>
      <p:grpSpPr>
        <a:xfrm>
          <a:off x="0" y="0"/>
          <a:ext cx="0" cy="0"/>
          <a:chOff x="0" y="0"/>
          <a:chExt cx="0" cy="0"/>
        </a:xfrm>
      </p:grpSpPr>
      <p:sp>
        <p:nvSpPr>
          <p:cNvPr id="3" name="Υπότιτλος 2">
            <a:extLst>
              <a:ext uri="{FF2B5EF4-FFF2-40B4-BE49-F238E27FC236}">
                <a16:creationId xmlns:a16="http://schemas.microsoft.com/office/drawing/2014/main" id="{F64CB954-312E-6A49-3750-6D4E31F1C616}"/>
              </a:ext>
            </a:extLst>
          </p:cNvPr>
          <p:cNvSpPr>
            <a:spLocks noGrp="1"/>
          </p:cNvSpPr>
          <p:nvPr>
            <p:ph type="subTitle" idx="1"/>
          </p:nvPr>
        </p:nvSpPr>
        <p:spPr/>
        <p:txBody>
          <a:bodyPr/>
          <a:lstStyle/>
          <a:p>
            <a:endParaRPr lang="el-GR"/>
          </a:p>
        </p:txBody>
      </p:sp>
      <p:sp>
        <p:nvSpPr>
          <p:cNvPr id="7" name="Ορθογώνιο 6">
            <a:extLst>
              <a:ext uri="{FF2B5EF4-FFF2-40B4-BE49-F238E27FC236}">
                <a16:creationId xmlns:a16="http://schemas.microsoft.com/office/drawing/2014/main" id="{CD837C4A-67B8-6BA6-A9DF-AA9828C83164}"/>
              </a:ext>
            </a:extLst>
          </p:cNvPr>
          <p:cNvSpPr/>
          <p:nvPr/>
        </p:nvSpPr>
        <p:spPr>
          <a:xfrm>
            <a:off x="0" y="0"/>
            <a:ext cx="10556340" cy="6858000"/>
          </a:xfrm>
          <a:prstGeom prst="rect">
            <a:avLst/>
          </a:prstGeom>
          <a:solidFill>
            <a:srgbClr val="C8F3F8"/>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r>
              <a:rPr lang="el-GR" dirty="0">
                <a:solidFill>
                  <a:schemeClr val="tx1"/>
                </a:solidFill>
                <a:latin typeface="Constantia" panose="02030602050306030303" pitchFamily="18" charset="0"/>
              </a:rPr>
              <a:t>«Εάν πρέπει να το εξηγήσω τώρα</a:t>
            </a:r>
            <a:r>
              <a:rPr lang="en-US" dirty="0">
                <a:solidFill>
                  <a:schemeClr val="tx1"/>
                </a:solidFill>
                <a:latin typeface="Constantia" panose="02030602050306030303" pitchFamily="18" charset="0"/>
              </a:rPr>
              <a:t> </a:t>
            </a:r>
            <a:r>
              <a:rPr lang="el-GR" dirty="0">
                <a:solidFill>
                  <a:schemeClr val="tx1"/>
                </a:solidFill>
                <a:latin typeface="Constantia" panose="02030602050306030303" pitchFamily="18" charset="0"/>
              </a:rPr>
              <a:t>εκκινώντας από την ακόμα φρέσκια μνήμη του χεριού μου, οφείλω να πω ότι αυτό που βίωσα στην επαφή μου με το ζώο ήταν ο Άλλος, η απροσμέτρητη ετερότητα του Άλλου, η οποία ωστόσο δεν παρέμεινε ξένη, όπως η ετερότητα του βοδιού και του κριαριού, αλλά με άφησε μάλλον να την πλησιάσω και να την αγγίξω. </a:t>
            </a:r>
            <a:endParaRPr lang="en-US" dirty="0">
              <a:solidFill>
                <a:schemeClr val="tx1"/>
              </a:solidFill>
              <a:latin typeface="Constantia" panose="02030602050306030303" pitchFamily="18" charset="0"/>
            </a:endParaRPr>
          </a:p>
          <a:p>
            <a:endParaRPr lang="en-US" dirty="0">
              <a:solidFill>
                <a:schemeClr val="tx1"/>
              </a:solidFill>
              <a:latin typeface="Constantia" panose="02030602050306030303" pitchFamily="18" charset="0"/>
            </a:endParaRPr>
          </a:p>
          <a:p>
            <a:r>
              <a:rPr lang="el-GR" dirty="0">
                <a:solidFill>
                  <a:schemeClr val="tx1"/>
                </a:solidFill>
                <a:latin typeface="Constantia" panose="02030602050306030303" pitchFamily="18" charset="0"/>
              </a:rPr>
              <a:t>Όταν χάιδεψα την εξαιρετική/κραταιά χαίτη, άλλοτε θαυμάσια απαλή, άλλοτε απλώς εκπληκτικά άγρια, και ένιωσα τη ζωή κάτω από το χέρι μου, ήταν σαν το ίδιο το στοιχείο της ζωτικότητας να αγγίζει το δέρμα μου, κάτι που δεν ήμουν εγώ, που δεν ήταν συγγενές με εμένα, που ήταν ολοφάνερα το άλλο, πράγματι το Άλλο καθ’ εαυτό, και που όμως με άφησε να το προσπελάσω,  εμπιστεύτηκε τον εαυτό του σε μένα, τον έθεσε στοιχειωδώς σε μια σχέση πρόσωπο με πρόσωπο με εμένα. Το άλογο, ακόμα και όταν δεν είχα αρχίσει να χύνω </a:t>
            </a:r>
            <a:r>
              <a:rPr lang="el-GR" dirty="0" err="1">
                <a:solidFill>
                  <a:schemeClr val="tx1"/>
                </a:solidFill>
                <a:latin typeface="Constantia" panose="02030602050306030303" pitchFamily="18" charset="0"/>
              </a:rPr>
              <a:t>βρώμη</a:t>
            </a:r>
            <a:r>
              <a:rPr lang="el-GR" dirty="0">
                <a:solidFill>
                  <a:schemeClr val="tx1"/>
                </a:solidFill>
                <a:latin typeface="Constantia" panose="02030602050306030303" pitchFamily="18" charset="0"/>
              </a:rPr>
              <a:t> στο παχνί, σήκωσε ήρεμα το κεφάλι του, τίναξε τα αυτιά του, μετά ρουθούνισε σιγά, καθώς ένας συνωμότης δίνει σήμα που προορίζεται να αναγνωριστεί μόνο από τον συνεργάτη του συνωμότη· και εγκρίθηκα. Αλλά μια φορά […] καθώς το βούρτσιζα, συνειδητοποίησα αίφνης το χέρι μου. </a:t>
            </a:r>
            <a:endParaRPr lang="en-US" dirty="0">
              <a:solidFill>
                <a:schemeClr val="tx1"/>
              </a:solidFill>
              <a:latin typeface="Constantia" panose="02030602050306030303" pitchFamily="18" charset="0"/>
            </a:endParaRPr>
          </a:p>
          <a:p>
            <a:endParaRPr lang="en-US" dirty="0">
              <a:solidFill>
                <a:schemeClr val="tx1"/>
              </a:solidFill>
              <a:latin typeface="Constantia" panose="02030602050306030303" pitchFamily="18" charset="0"/>
            </a:endParaRPr>
          </a:p>
          <a:p>
            <a:r>
              <a:rPr lang="el-GR" dirty="0">
                <a:solidFill>
                  <a:schemeClr val="tx1"/>
                </a:solidFill>
                <a:latin typeface="Constantia" panose="02030602050306030303" pitchFamily="18" charset="0"/>
              </a:rPr>
              <a:t>Το παιχνίδι συνεχίστηκε όπως και πριν, αλλά κάτι είχε αλλάξει, δεν ήταν πια το ίδιο πράγμα. Και την επομένη, αφού του έδωσα πλούσια τροφή, όταν βούρτσισα το κεφάλι του φίλου μου, αυτός δεν το ανασήκωσε. </a:t>
            </a:r>
            <a:endParaRPr lang="en-US" dirty="0">
              <a:solidFill>
                <a:schemeClr val="tx1"/>
              </a:solidFill>
              <a:latin typeface="Constantia" panose="02030602050306030303" pitchFamily="18" charset="0"/>
            </a:endParaRPr>
          </a:p>
          <a:p>
            <a:endParaRPr lang="en-US" dirty="0">
              <a:solidFill>
                <a:schemeClr val="tx1"/>
              </a:solidFill>
              <a:latin typeface="Constantia" panose="02030602050306030303" pitchFamily="18" charset="0"/>
            </a:endParaRPr>
          </a:p>
          <a:p>
            <a:r>
              <a:rPr lang="el-GR" dirty="0">
                <a:solidFill>
                  <a:schemeClr val="tx1"/>
                </a:solidFill>
                <a:latin typeface="Constantia" panose="02030602050306030303" pitchFamily="18" charset="0"/>
              </a:rPr>
              <a:t>Λίγα χρόνια αργότερα, όταν </a:t>
            </a:r>
            <a:r>
              <a:rPr lang="el-GR" dirty="0" err="1">
                <a:solidFill>
                  <a:schemeClr val="tx1"/>
                </a:solidFill>
                <a:latin typeface="Constantia" panose="02030602050306030303" pitchFamily="18" charset="0"/>
              </a:rPr>
              <a:t>επανέφερα</a:t>
            </a:r>
            <a:r>
              <a:rPr lang="el-GR" dirty="0">
                <a:solidFill>
                  <a:schemeClr val="tx1"/>
                </a:solidFill>
                <a:latin typeface="Constantia" panose="02030602050306030303" pitchFamily="18" charset="0"/>
              </a:rPr>
              <a:t> το περιστατικό στη σκέψη μου, δεν υπέθετα πια ότι το ζώο είχε προσέξει την αποχή μου. Αλλά τη στιγμή εκείνη θεώρησα ότι είχα κριθεί».</a:t>
            </a:r>
          </a:p>
        </p:txBody>
      </p:sp>
      <p:pic>
        <p:nvPicPr>
          <p:cNvPr id="1026" name="Picture 2" descr="Martin Buber – Store norske leksikon">
            <a:extLst>
              <a:ext uri="{FF2B5EF4-FFF2-40B4-BE49-F238E27FC236}">
                <a16:creationId xmlns:a16="http://schemas.microsoft.com/office/drawing/2014/main" id="{9B599FA2-6357-3035-3066-23D297F17D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56340" y="0"/>
            <a:ext cx="1635659" cy="21232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100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14A87-773D-66FB-8CCE-62E961A62AC0}"/>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CF8033AA-2B20-2F81-E0AF-0EE96CFEE314}"/>
              </a:ext>
            </a:extLst>
          </p:cNvPr>
          <p:cNvSpPr>
            <a:spLocks noGrp="1"/>
          </p:cNvSpPr>
          <p:nvPr>
            <p:ph idx="1"/>
          </p:nvPr>
        </p:nvSpPr>
        <p:spPr/>
        <p:txBody>
          <a:bodyPr/>
          <a:lstStyle/>
          <a:p>
            <a:endParaRPr lang="el-GR"/>
          </a:p>
        </p:txBody>
      </p:sp>
      <p:pic>
        <p:nvPicPr>
          <p:cNvPr id="2050" name="Picture 2" descr="άλογα που τρέχουν στην έρημο Στοκ Εικόνα - εικόνα από : 216047897">
            <a:extLst>
              <a:ext uri="{FF2B5EF4-FFF2-40B4-BE49-F238E27FC236}">
                <a16:creationId xmlns:a16="http://schemas.microsoft.com/office/drawing/2014/main" id="{6EA8F097-052E-8F2D-C447-A1EAA37312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327"/>
            <a:ext cx="12191999" cy="70852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9B5323F-B3E3-3F14-8937-0B9734B0E1B6}"/>
              </a:ext>
            </a:extLst>
          </p:cNvPr>
          <p:cNvSpPr txBox="1"/>
          <p:nvPr/>
        </p:nvSpPr>
        <p:spPr>
          <a:xfrm>
            <a:off x="0" y="63374"/>
            <a:ext cx="12442124" cy="7017306"/>
          </a:xfrm>
          <a:prstGeom prst="rect">
            <a:avLst/>
          </a:prstGeom>
          <a:noFill/>
        </p:spPr>
        <p:txBody>
          <a:bodyPr wrap="none" rtlCol="0">
            <a:spAutoFit/>
          </a:bodyPr>
          <a:lstStyle/>
          <a:p>
            <a:r>
              <a:rPr lang="el-GR" dirty="0">
                <a:latin typeface="Constantia" panose="02030602050306030303" pitchFamily="18" charset="0"/>
              </a:rPr>
              <a:t>Η πρόσωπο με πρόσωπο σχέση επομένως μπορεί να επεκταθεί και στη σχέση του ανθρώπου με το ζώο, όταν το άλογο μπορεί </a:t>
            </a:r>
          </a:p>
          <a:p>
            <a:r>
              <a:rPr lang="el-GR" dirty="0">
                <a:latin typeface="Constantia" panose="02030602050306030303" pitchFamily="18" charset="0"/>
              </a:rPr>
              <a:t>να θεωρηθεί ως «εσύ» σε μια σχέση Εγώ-Εσύ, κατά την οποία ο άνθρωπος γίνεται Εγώ μέσω του Εσύ. </a:t>
            </a:r>
          </a:p>
          <a:p>
            <a:endParaRPr lang="el-GR" dirty="0">
              <a:latin typeface="Constantia" panose="02030602050306030303" pitchFamily="18" charset="0"/>
            </a:endParaRPr>
          </a:p>
          <a:p>
            <a:r>
              <a:rPr lang="el-GR" dirty="0">
                <a:latin typeface="Constantia" panose="02030602050306030303" pitchFamily="18" charset="0"/>
              </a:rPr>
              <a:t>Ο </a:t>
            </a:r>
            <a:r>
              <a:rPr lang="en-US" dirty="0">
                <a:latin typeface="Constantia" panose="02030602050306030303" pitchFamily="18" charset="0"/>
              </a:rPr>
              <a:t>Buber </a:t>
            </a:r>
            <a:r>
              <a:rPr lang="el-GR" dirty="0">
                <a:latin typeface="Constantia" panose="02030602050306030303" pitchFamily="18" charset="0"/>
              </a:rPr>
              <a:t>διακρίνει δύο βασικά είδη σχέσεων, μία προσανατολισμένη προς το </a:t>
            </a:r>
            <a:r>
              <a:rPr lang="el-GR" dirty="0" err="1">
                <a:latin typeface="Constantia" panose="02030602050306030303" pitchFamily="18" charset="0"/>
              </a:rPr>
              <a:t>αντι</a:t>
            </a:r>
            <a:r>
              <a:rPr lang="el-GR" dirty="0">
                <a:latin typeface="Constantia" panose="02030602050306030303" pitchFamily="18" charset="0"/>
              </a:rPr>
              <a:t>-κείμενο και μία επικεντρωμένη στο </a:t>
            </a:r>
          </a:p>
          <a:p>
            <a:r>
              <a:rPr lang="el-GR" dirty="0">
                <a:latin typeface="Constantia" panose="02030602050306030303" pitchFamily="18" charset="0"/>
              </a:rPr>
              <a:t>πρόσωπο. Η μία είναι σχέση </a:t>
            </a:r>
            <a:r>
              <a:rPr lang="el-GR" i="1" dirty="0" err="1">
                <a:latin typeface="Constantia" panose="02030602050306030303" pitchFamily="18" charset="0"/>
              </a:rPr>
              <a:t>εξωτερικότητας</a:t>
            </a:r>
            <a:r>
              <a:rPr lang="el-GR" dirty="0">
                <a:latin typeface="Constantia" panose="02030602050306030303" pitchFamily="18" charset="0"/>
              </a:rPr>
              <a:t>, ενώ η άλλη είναι </a:t>
            </a:r>
            <a:r>
              <a:rPr lang="el-GR" i="1" dirty="0">
                <a:latin typeface="Constantia" panose="02030602050306030303" pitchFamily="18" charset="0"/>
              </a:rPr>
              <a:t>συνάντηση</a:t>
            </a:r>
            <a:r>
              <a:rPr lang="el-GR" dirty="0">
                <a:latin typeface="Constantia" panose="02030602050306030303" pitchFamily="18" charset="0"/>
              </a:rPr>
              <a:t>, προϊόν μιας έκκλησης. </a:t>
            </a:r>
          </a:p>
          <a:p>
            <a:endParaRPr lang="el-GR" dirty="0">
              <a:latin typeface="Constantia" panose="02030602050306030303" pitchFamily="18" charset="0"/>
            </a:endParaRPr>
          </a:p>
          <a:p>
            <a:r>
              <a:rPr lang="el-GR" dirty="0">
                <a:latin typeface="Constantia" panose="02030602050306030303" pitchFamily="18" charset="0"/>
              </a:rPr>
              <a:t>Η πρώτη είναι η σχέση «Εγώ-αυτό», όπου το αυτό λειτουργεί όπως περίπου το σύστοιχο αντικείμενο της συνείδησης στη </a:t>
            </a:r>
          </a:p>
          <a:p>
            <a:r>
              <a:rPr lang="el-GR" dirty="0" err="1">
                <a:latin typeface="Constantia" panose="02030602050306030303" pitchFamily="18" charset="0"/>
              </a:rPr>
              <a:t>χουσερλιανή</a:t>
            </a:r>
            <a:r>
              <a:rPr lang="el-GR" dirty="0">
                <a:latin typeface="Constantia" panose="02030602050306030303" pitchFamily="18" charset="0"/>
              </a:rPr>
              <a:t> ή στη </a:t>
            </a:r>
            <a:r>
              <a:rPr lang="el-GR" dirty="0" err="1">
                <a:latin typeface="Constantia" panose="02030602050306030303" pitchFamily="18" charset="0"/>
              </a:rPr>
              <a:t>σαρτρική</a:t>
            </a:r>
            <a:r>
              <a:rPr lang="el-GR" dirty="0">
                <a:latin typeface="Constantia" panose="02030602050306030303" pitchFamily="18" charset="0"/>
              </a:rPr>
              <a:t> φαινομενολογία. Στον </a:t>
            </a:r>
            <a:r>
              <a:rPr lang="en-US" dirty="0">
                <a:latin typeface="Constantia" panose="02030602050306030303" pitchFamily="18" charset="0"/>
              </a:rPr>
              <a:t>Husserl </a:t>
            </a:r>
            <a:r>
              <a:rPr lang="el-GR" dirty="0">
                <a:latin typeface="Constantia" panose="02030602050306030303" pitchFamily="18" charset="0"/>
              </a:rPr>
              <a:t>και στον </a:t>
            </a:r>
            <a:r>
              <a:rPr lang="en-US" dirty="0">
                <a:latin typeface="Constantia" panose="02030602050306030303" pitchFamily="18" charset="0"/>
              </a:rPr>
              <a:t>Sartre</a:t>
            </a:r>
            <a:r>
              <a:rPr lang="el-GR" dirty="0">
                <a:latin typeface="Constantia" panose="02030602050306030303" pitchFamily="18" charset="0"/>
              </a:rPr>
              <a:t> η συνείδηση συγκροτείται ως τέτοια μέσω του </a:t>
            </a:r>
          </a:p>
          <a:p>
            <a:r>
              <a:rPr lang="el-GR" dirty="0">
                <a:latin typeface="Constantia" panose="02030602050306030303" pitchFamily="18" charset="0"/>
              </a:rPr>
              <a:t>σύστοιχου αντικειμένου της (συνείδηση-ενός-πράγματος), άρα η σχέση είναι ενική και </a:t>
            </a:r>
            <a:r>
              <a:rPr lang="el-GR" dirty="0" err="1">
                <a:latin typeface="Constantia" panose="02030602050306030303" pitchFamily="18" charset="0"/>
              </a:rPr>
              <a:t>συγκροτητική</a:t>
            </a:r>
            <a:r>
              <a:rPr lang="el-GR" dirty="0">
                <a:latin typeface="Constantia" panose="02030602050306030303" pitchFamily="18" charset="0"/>
              </a:rPr>
              <a:t>, στον </a:t>
            </a:r>
            <a:r>
              <a:rPr lang="en-US" dirty="0">
                <a:latin typeface="Constantia" panose="02030602050306030303" pitchFamily="18" charset="0"/>
              </a:rPr>
              <a:t>Buber</a:t>
            </a:r>
            <a:r>
              <a:rPr lang="el-GR" dirty="0">
                <a:latin typeface="Constantia" panose="02030602050306030303" pitchFamily="18" charset="0"/>
              </a:rPr>
              <a:t> το </a:t>
            </a:r>
          </a:p>
          <a:p>
            <a:r>
              <a:rPr lang="el-GR" dirty="0">
                <a:latin typeface="Constantia" panose="02030602050306030303" pitchFamily="18" charset="0"/>
              </a:rPr>
              <a:t>αντικείμενο υποβαθμίζεται σε έναν δεύτερο όρο μιας ιεραρχικής και υποτακτικής σύναψης, κατά την οποία υποτάσσεται σε </a:t>
            </a:r>
          </a:p>
          <a:p>
            <a:r>
              <a:rPr lang="el-GR" dirty="0">
                <a:latin typeface="Constantia" panose="02030602050306030303" pitchFamily="18" charset="0"/>
              </a:rPr>
              <a:t>ένα δραστήριο και κυριαρχικό «Εγώ». Όπως λέει ο </a:t>
            </a:r>
            <a:r>
              <a:rPr lang="en-US" dirty="0">
                <a:latin typeface="Constantia" panose="02030602050306030303" pitchFamily="18" charset="0"/>
              </a:rPr>
              <a:t>Sartre</a:t>
            </a:r>
            <a:r>
              <a:rPr lang="el-GR" dirty="0">
                <a:latin typeface="Constantia" panose="02030602050306030303" pitchFamily="18" charset="0"/>
              </a:rPr>
              <a:t>, «πάσα συνείδηση είναι συνείδηση κάποιου πράγματος», «είναι </a:t>
            </a:r>
          </a:p>
          <a:p>
            <a:r>
              <a:rPr lang="el-GR" i="1" dirty="0">
                <a:latin typeface="Constantia" panose="02030602050306030303" pitchFamily="18" charset="0"/>
              </a:rPr>
              <a:t>θέση</a:t>
            </a:r>
            <a:r>
              <a:rPr lang="el-GR" dirty="0">
                <a:latin typeface="Constantia" panose="02030602050306030303" pitchFamily="18" charset="0"/>
              </a:rPr>
              <a:t> ενός υπερβατικού αντικειμένου». </a:t>
            </a:r>
          </a:p>
          <a:p>
            <a:endParaRPr lang="el-GR" dirty="0">
              <a:latin typeface="Constantia" panose="02030602050306030303" pitchFamily="18" charset="0"/>
            </a:endParaRPr>
          </a:p>
          <a:p>
            <a:r>
              <a:rPr lang="el-GR" dirty="0">
                <a:latin typeface="Constantia" panose="02030602050306030303" pitchFamily="18" charset="0"/>
              </a:rPr>
              <a:t>Η δεύτερη σχέση είναι αυτή του «Εγώ-Εσύ» και ένας </a:t>
            </a:r>
            <a:r>
              <a:rPr lang="el-GR" dirty="0" err="1">
                <a:latin typeface="Constantia" panose="02030602050306030303" pitchFamily="18" charset="0"/>
              </a:rPr>
              <a:t>φαινομενολόγος</a:t>
            </a:r>
            <a:r>
              <a:rPr lang="el-GR" dirty="0">
                <a:latin typeface="Constantia" panose="02030602050306030303" pitchFamily="18" charset="0"/>
              </a:rPr>
              <a:t> του θεάτρου θα μπορούσε να την περιγράψει ως μία </a:t>
            </a:r>
          </a:p>
          <a:p>
            <a:r>
              <a:rPr lang="el-GR" dirty="0" err="1">
                <a:latin typeface="Constantia" panose="02030602050306030303" pitchFamily="18" charset="0"/>
              </a:rPr>
              <a:t>αδιαμεσολάβητη</a:t>
            </a:r>
            <a:r>
              <a:rPr lang="el-GR" dirty="0">
                <a:latin typeface="Constantia" panose="02030602050306030303" pitchFamily="18" charset="0"/>
              </a:rPr>
              <a:t>, άμεση και πηγαία συνθήκη, παρόμοια με αυτήν που ισχύει κατά τη συνάντηση του ηθοποιού με τον θεατή. </a:t>
            </a:r>
          </a:p>
          <a:p>
            <a:endParaRPr lang="el-GR" dirty="0">
              <a:latin typeface="Constantia" panose="02030602050306030303" pitchFamily="18" charset="0"/>
            </a:endParaRPr>
          </a:p>
          <a:p>
            <a:r>
              <a:rPr lang="el-GR" dirty="0">
                <a:latin typeface="Constantia" panose="02030602050306030303" pitchFamily="18" charset="0"/>
              </a:rPr>
              <a:t>Ο </a:t>
            </a:r>
            <a:r>
              <a:rPr lang="en-US" dirty="0">
                <a:latin typeface="Constantia" panose="02030602050306030303" pitchFamily="18" charset="0"/>
              </a:rPr>
              <a:t>Buber </a:t>
            </a:r>
            <a:r>
              <a:rPr lang="el-GR" dirty="0">
                <a:latin typeface="Constantia" panose="02030602050306030303" pitchFamily="18" charset="0"/>
              </a:rPr>
              <a:t>επιμένει στη σημασία του δυναμικού πεδίου μεταξύ των δύο υποκειμένων, στη διάσταση του «Μεταξύ». «Εκείθεν του </a:t>
            </a:r>
          </a:p>
          <a:p>
            <a:r>
              <a:rPr lang="el-GR" dirty="0">
                <a:latin typeface="Constantia" panose="02030602050306030303" pitchFamily="18" charset="0"/>
              </a:rPr>
              <a:t>υποκειμενικού», γράφει, «εντεύθεν του αντικειμενικού, πάνω στη στενή ατραπό, όπου συναντώνται το Εγώ και το Εσύ ─ εκεί </a:t>
            </a:r>
          </a:p>
          <a:p>
            <a:r>
              <a:rPr lang="el-GR" dirty="0">
                <a:latin typeface="Constantia" panose="02030602050306030303" pitchFamily="18" charset="0"/>
              </a:rPr>
              <a:t>είναι η επικράτεια του Μεταξύ». Εδώ καταρρέουν </a:t>
            </a:r>
            <a:r>
              <a:rPr lang="el-GR" dirty="0" err="1">
                <a:latin typeface="Constantia" panose="02030602050306030303" pitchFamily="18" charset="0"/>
              </a:rPr>
              <a:t>όλεςοι</a:t>
            </a:r>
            <a:r>
              <a:rPr lang="el-GR" dirty="0">
                <a:latin typeface="Constantia" panose="02030602050306030303" pitchFamily="18" charset="0"/>
              </a:rPr>
              <a:t> </a:t>
            </a:r>
            <a:r>
              <a:rPr lang="el-GR" dirty="0" err="1">
                <a:latin typeface="Constantia" panose="02030602050306030303" pitchFamily="18" charset="0"/>
              </a:rPr>
              <a:t>εννοιολογήσεις</a:t>
            </a:r>
            <a:r>
              <a:rPr lang="el-GR" dirty="0">
                <a:latin typeface="Constantia" panose="02030602050306030303" pitchFamily="18" charset="0"/>
              </a:rPr>
              <a:t> και οι </a:t>
            </a:r>
            <a:r>
              <a:rPr lang="el-GR" dirty="0" err="1">
                <a:latin typeface="Constantia" panose="02030602050306030303" pitchFamily="18" charset="0"/>
              </a:rPr>
              <a:t>προτερόχρονες</a:t>
            </a:r>
            <a:r>
              <a:rPr lang="el-GR" dirty="0">
                <a:latin typeface="Constantia" panose="02030602050306030303" pitchFamily="18" charset="0"/>
              </a:rPr>
              <a:t> γνώσεις, για να </a:t>
            </a:r>
          </a:p>
          <a:p>
            <a:r>
              <a:rPr lang="el-GR" dirty="0">
                <a:latin typeface="Constantia" panose="02030602050306030303" pitchFamily="18" charset="0"/>
              </a:rPr>
              <a:t>αναδειχθούν τα μείζονα γνωρίσματα της ανθρώπινης συνάντησης, που είναι η αμεσότητα, η αμοιβαιότητα και βεβαίως η </a:t>
            </a:r>
          </a:p>
          <a:p>
            <a:r>
              <a:rPr lang="el-GR" dirty="0">
                <a:latin typeface="Constantia" panose="02030602050306030303" pitchFamily="18" charset="0"/>
              </a:rPr>
              <a:t>δυνητικότητά της. Για τον </a:t>
            </a:r>
            <a:r>
              <a:rPr lang="en-US" dirty="0">
                <a:latin typeface="Constantia" panose="02030602050306030303" pitchFamily="18" charset="0"/>
              </a:rPr>
              <a:t>Buber</a:t>
            </a:r>
            <a:r>
              <a:rPr lang="el-GR" dirty="0">
                <a:latin typeface="Constantia" panose="02030602050306030303" pitchFamily="18" charset="0"/>
              </a:rPr>
              <a:t>, ο άνθρωπος δεν είναι ποτέ αυτό ή εκείνο με έναν αμετάβλητο, τρόπο. Η δυνητικότητα στον </a:t>
            </a:r>
          </a:p>
          <a:p>
            <a:r>
              <a:rPr lang="el-GR" dirty="0">
                <a:latin typeface="Constantia" panose="02030602050306030303" pitchFamily="18" charset="0"/>
              </a:rPr>
              <a:t>άνθρωπο είναι εγγενής: «ο άνθρωπος είναι η αποκρυσταλλωμένη δυνητικότητα της ύπαρξης». Ακριβώς όμως γι’ αυτόν τον </a:t>
            </a:r>
          </a:p>
          <a:p>
            <a:r>
              <a:rPr lang="el-GR" dirty="0">
                <a:latin typeface="Constantia" panose="02030602050306030303" pitchFamily="18" charset="0"/>
              </a:rPr>
              <a:t>λόγο, μπορεί και συναντά το ζώο, όπως και τα άλλα όντα, καθώς περικλείεται στη ροή της αμοιβαίας ζωής του σύμπαντος. </a:t>
            </a:r>
          </a:p>
          <a:p>
            <a:endParaRPr lang="el-GR" dirty="0">
              <a:latin typeface="Constantia" panose="02030602050306030303" pitchFamily="18" charset="0"/>
            </a:endParaRPr>
          </a:p>
          <a:p>
            <a:endParaRPr lang="el-GR" dirty="0">
              <a:latin typeface="Constantia" panose="02030602050306030303" pitchFamily="18" charset="0"/>
            </a:endParaRPr>
          </a:p>
        </p:txBody>
      </p:sp>
    </p:spTree>
    <p:extLst>
      <p:ext uri="{BB962C8B-B14F-4D97-AF65-F5344CB8AC3E}">
        <p14:creationId xmlns:p14="http://schemas.microsoft.com/office/powerpoint/2010/main" val="3257135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55E510A-6A9D-F1E7-828E-36561AA6BAD1}"/>
              </a:ext>
            </a:extLst>
          </p:cNvPr>
          <p:cNvSpPr>
            <a:spLocks noGrp="1"/>
          </p:cNvSpPr>
          <p:nvPr>
            <p:ph idx="1"/>
          </p:nvPr>
        </p:nvSpPr>
        <p:spPr/>
        <p:txBody>
          <a:bodyPr/>
          <a:lstStyle/>
          <a:p>
            <a:endParaRPr lang="el-GR"/>
          </a:p>
        </p:txBody>
      </p:sp>
      <p:pic>
        <p:nvPicPr>
          <p:cNvPr id="2050" name="Picture 2" descr="άλογα που τρέχουν στην έρημο Στοκ Εικόνα - εικόνα από : 216047897">
            <a:extLst>
              <a:ext uri="{FF2B5EF4-FFF2-40B4-BE49-F238E27FC236}">
                <a16:creationId xmlns:a16="http://schemas.microsoft.com/office/drawing/2014/main" id="{DD1215AF-5218-CA8F-D802-56306246F6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327"/>
            <a:ext cx="12191999" cy="70852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FB2C16D-0E04-B14D-89E8-BEA0F5B2B5FB}"/>
              </a:ext>
            </a:extLst>
          </p:cNvPr>
          <p:cNvSpPr txBox="1"/>
          <p:nvPr/>
        </p:nvSpPr>
        <p:spPr>
          <a:xfrm>
            <a:off x="0" y="-39544"/>
            <a:ext cx="12444945" cy="5632311"/>
          </a:xfrm>
          <a:prstGeom prst="rect">
            <a:avLst/>
          </a:prstGeom>
          <a:noFill/>
        </p:spPr>
        <p:txBody>
          <a:bodyPr wrap="none" rtlCol="0">
            <a:spAutoFit/>
          </a:bodyPr>
          <a:lstStyle/>
          <a:p>
            <a:r>
              <a:rPr lang="el-GR" dirty="0">
                <a:latin typeface="Constantia" panose="02030602050306030303" pitchFamily="18" charset="0"/>
              </a:rPr>
              <a:t>Η σκηνή του αγγίγματος. Αγγίζω το δέρμα του ζώου και είναι σαν η ίδια η ζωτικότητα να αγγίζει το δέρμα μου. Το «αγγίζω» </a:t>
            </a:r>
          </a:p>
          <a:p>
            <a:r>
              <a:rPr lang="el-GR" dirty="0">
                <a:latin typeface="Constantia" panose="02030602050306030303" pitchFamily="18" charset="0"/>
              </a:rPr>
              <a:t>σημαίνει συνάμα «αγγίζομαι», μοιράζεται την ενεργητικότητά του με μια εγγενή, αναπόφευκτη παθητικότητα. Είναι ένα ρήμα </a:t>
            </a:r>
          </a:p>
          <a:p>
            <a:r>
              <a:rPr lang="el-GR" dirty="0">
                <a:latin typeface="Constantia" panose="02030602050306030303" pitchFamily="18" charset="0"/>
              </a:rPr>
              <a:t>που τη στιγμή που ενεργοποιείται, ενώ εκδηλώνει την ενεργητικότητά του εκθέτει το υποκείμενό του στο καθεστώς του </a:t>
            </a:r>
          </a:p>
          <a:p>
            <a:r>
              <a:rPr lang="el-GR" dirty="0">
                <a:latin typeface="Constantia" panose="02030602050306030303" pitchFamily="18" charset="0"/>
              </a:rPr>
              <a:t>αντικειμένου. Ο μικρός </a:t>
            </a:r>
            <a:r>
              <a:rPr lang="en-US" dirty="0">
                <a:latin typeface="Constantia" panose="02030602050306030303" pitchFamily="18" charset="0"/>
              </a:rPr>
              <a:t>Buber</a:t>
            </a:r>
            <a:r>
              <a:rPr lang="el-GR" dirty="0">
                <a:latin typeface="Constantia" panose="02030602050306030303" pitchFamily="18" charset="0"/>
              </a:rPr>
              <a:t> αγγίζει και αγγίζεται, αγγίζεται επειδή αγγίζει και αγγίζει ενώ αγγίζεται, είναι το υποκείμενο της </a:t>
            </a:r>
          </a:p>
          <a:p>
            <a:r>
              <a:rPr lang="el-GR" dirty="0">
                <a:latin typeface="Constantia" panose="02030602050306030303" pitchFamily="18" charset="0"/>
              </a:rPr>
              <a:t>αφής και, γι’ αυτόν τον λόγο, το αντικείμενό της. Γίνεται το αντικείμενο της ενέργειάς του: αγγίζει τον εαυτό του που αγγίζει ─ </a:t>
            </a:r>
          </a:p>
          <a:p>
            <a:r>
              <a:rPr lang="el-GR" dirty="0">
                <a:latin typeface="Constantia" panose="02030602050306030303" pitchFamily="18" charset="0"/>
              </a:rPr>
              <a:t>ιδού μια αυτοπαθής συνείδηση ─ και αγγίζεται από το άλογο που ο ίδιος αγγίζει</a:t>
            </a:r>
            <a:r>
              <a:rPr lang="el-GR" dirty="0">
                <a:effectLst/>
                <a:latin typeface="Constantia" panose="02030602050306030303" pitchFamily="18" charset="0"/>
              </a:rPr>
              <a:t> </a:t>
            </a:r>
          </a:p>
          <a:p>
            <a:endParaRPr lang="el-GR" dirty="0">
              <a:latin typeface="Constantia" panose="02030602050306030303" pitchFamily="18" charset="0"/>
            </a:endParaRPr>
          </a:p>
          <a:p>
            <a:r>
              <a:rPr lang="el-GR" dirty="0">
                <a:latin typeface="Constantia" panose="02030602050306030303" pitchFamily="18" charset="0"/>
              </a:rPr>
              <a:t>Το ρήμα «αγγίζω» έχει τη σπάνια ικανότητα να είναι ενεργητικό, μέσο και παθητικό ταυτόχρονα, υποδηλώνοντας μια </a:t>
            </a:r>
          </a:p>
          <a:p>
            <a:r>
              <a:rPr lang="el-GR" dirty="0">
                <a:latin typeface="Constantia" panose="02030602050306030303" pitchFamily="18" charset="0"/>
              </a:rPr>
              <a:t>δυνατότητα που ενεργοποιείται κάθε φορά, μια τέχνη του </a:t>
            </a:r>
            <a:r>
              <a:rPr lang="el-GR" i="1" dirty="0" err="1">
                <a:latin typeface="Constantia" panose="02030602050306030303" pitchFamily="18" charset="0"/>
              </a:rPr>
              <a:t>εφ-άπτεσθαι</a:t>
            </a:r>
            <a:r>
              <a:rPr lang="el-GR" dirty="0">
                <a:latin typeface="Constantia" panose="02030602050306030303" pitchFamily="18" charset="0"/>
              </a:rPr>
              <a:t>, την απτική τέχνη ή την </a:t>
            </a:r>
            <a:r>
              <a:rPr lang="el-GR" i="1" dirty="0" err="1">
                <a:latin typeface="Constantia" panose="02030602050306030303" pitchFamily="18" charset="0"/>
              </a:rPr>
              <a:t>οικο</a:t>
            </a:r>
            <a:r>
              <a:rPr lang="el-GR" i="1" dirty="0">
                <a:latin typeface="Constantia" panose="02030602050306030303" pitchFamily="18" charset="0"/>
              </a:rPr>
              <a:t>-τέχνη</a:t>
            </a:r>
            <a:r>
              <a:rPr lang="el-GR" dirty="0">
                <a:latin typeface="Constantia" panose="02030602050306030303" pitchFamily="18" charset="0"/>
              </a:rPr>
              <a:t> (é</a:t>
            </a:r>
            <a:r>
              <a:rPr lang="en-US" dirty="0" err="1">
                <a:latin typeface="Constantia" panose="02030602050306030303" pitchFamily="18" charset="0"/>
              </a:rPr>
              <a:t>cotechnie</a:t>
            </a:r>
            <a:r>
              <a:rPr lang="el-GR" dirty="0">
                <a:latin typeface="Constantia" panose="02030602050306030303" pitchFamily="18" charset="0"/>
              </a:rPr>
              <a:t>, </a:t>
            </a:r>
          </a:p>
          <a:p>
            <a:r>
              <a:rPr lang="en-US" dirty="0">
                <a:latin typeface="Constantia" panose="02030602050306030303" pitchFamily="18" charset="0"/>
              </a:rPr>
              <a:t>Derrida</a:t>
            </a:r>
            <a:r>
              <a:rPr lang="el-GR" dirty="0">
                <a:latin typeface="Constantia" panose="02030602050306030303" pitchFamily="18" charset="0"/>
              </a:rPr>
              <a:t>). Αλλά το άλογο δεν είναι μόνο αυτό το συγκεκριμένο ζώο που περιμένει στο στάβλο, είναι κάτι περισσότερο από ζώο: </a:t>
            </a:r>
          </a:p>
          <a:p>
            <a:r>
              <a:rPr lang="el-GR" dirty="0">
                <a:latin typeface="Constantia" panose="02030602050306030303" pitchFamily="18" charset="0"/>
              </a:rPr>
              <a:t>ενώ το αγγίζω μετατρέπεται σε μια ζωντανή πηγή της ζωτικότητας, «κάτι που δεν ήμουν εγώ, που δεν ήταν συγγενές με </a:t>
            </a:r>
          </a:p>
          <a:p>
            <a:r>
              <a:rPr lang="el-GR" dirty="0">
                <a:latin typeface="Constantia" panose="02030602050306030303" pitchFamily="18" charset="0"/>
              </a:rPr>
              <a:t>εμένα». Γιατί αυτό; Γιατί το χέρι που δεν αγγίζει κρύβει πίσω του ένα «εγώ» στο κέντρο του είναι. </a:t>
            </a:r>
          </a:p>
          <a:p>
            <a:endParaRPr lang="el-GR" dirty="0">
              <a:latin typeface="Constantia" panose="02030602050306030303" pitchFamily="18" charset="0"/>
            </a:endParaRPr>
          </a:p>
          <a:p>
            <a:r>
              <a:rPr lang="el-GR" dirty="0">
                <a:latin typeface="Constantia" panose="02030602050306030303" pitchFamily="18" charset="0"/>
              </a:rPr>
              <a:t>Το άγγιγμα είναι μια έκκεντρη κίνηση και συνάμα μια απομυθοποίηση του πανίσχυρου «εγώ». Σε αντίθεση με τον νου που </a:t>
            </a:r>
          </a:p>
          <a:p>
            <a:r>
              <a:rPr lang="el-GR" dirty="0">
                <a:latin typeface="Constantia" panose="02030602050306030303" pitchFamily="18" charset="0"/>
              </a:rPr>
              <a:t>μπορεί να κυριαρχεί εξ αποστάσεως πάνω στα αντικείμενά του, το χέρι κινδυνεύει πάντα να </a:t>
            </a:r>
            <a:r>
              <a:rPr lang="el-GR" dirty="0" err="1">
                <a:latin typeface="Constantia" panose="02030602050306030303" pitchFamily="18" charset="0"/>
              </a:rPr>
              <a:t>εξαντικειμενιστεί</a:t>
            </a:r>
            <a:r>
              <a:rPr lang="el-GR" dirty="0">
                <a:latin typeface="Constantia" panose="02030602050306030303" pitchFamily="18" charset="0"/>
              </a:rPr>
              <a:t> από το </a:t>
            </a:r>
          </a:p>
          <a:p>
            <a:r>
              <a:rPr lang="el-GR" dirty="0">
                <a:latin typeface="Constantia" panose="02030602050306030303" pitchFamily="18" charset="0"/>
              </a:rPr>
              <a:t>αντικείμενο της αφής του. </a:t>
            </a:r>
          </a:p>
          <a:p>
            <a:endParaRPr lang="el-GR" dirty="0">
              <a:latin typeface="Constantia" panose="02030602050306030303" pitchFamily="18" charset="0"/>
            </a:endParaRPr>
          </a:p>
          <a:p>
            <a:r>
              <a:rPr lang="el-GR" dirty="0">
                <a:latin typeface="Constantia" panose="02030602050306030303" pitchFamily="18" charset="0"/>
              </a:rPr>
              <a:t>Πώς να αγγίξει χωρίς να αγγιχτεί; Πώς να αρθρώσει την αφετηριακή λέξη «εγώ» χωρίς συνάμα και αναπόδραστα να μη </a:t>
            </a:r>
          </a:p>
          <a:p>
            <a:r>
              <a:rPr lang="el-GR" dirty="0">
                <a:latin typeface="Constantia" panose="02030602050306030303" pitchFamily="18" charset="0"/>
              </a:rPr>
              <a:t>συγκροτήσει το «εσύ» μέσα σε μια δυναμική σχέση συγχρόνως ενεργητικότητας, αυτοπάθειας και παθητικότητας; </a:t>
            </a:r>
            <a:endParaRPr lang="el-GR" dirty="0">
              <a:effectLst/>
              <a:latin typeface="Constantia" panose="02030602050306030303" pitchFamily="18" charset="0"/>
            </a:endParaRPr>
          </a:p>
          <a:p>
            <a:endParaRPr lang="el-GR" dirty="0">
              <a:latin typeface="Constantia" panose="02030602050306030303" pitchFamily="18" charset="0"/>
            </a:endParaRPr>
          </a:p>
        </p:txBody>
      </p:sp>
    </p:spTree>
    <p:extLst>
      <p:ext uri="{BB962C8B-B14F-4D97-AF65-F5344CB8AC3E}">
        <p14:creationId xmlns:p14="http://schemas.microsoft.com/office/powerpoint/2010/main" val="3288219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480A7-ADFB-86F4-EE16-E74F6198A59A}"/>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A9B3E41-08A5-2B31-6027-FBBF9C84F535}"/>
              </a:ext>
            </a:extLst>
          </p:cNvPr>
          <p:cNvSpPr>
            <a:spLocks noGrp="1"/>
          </p:cNvSpPr>
          <p:nvPr>
            <p:ph idx="1"/>
          </p:nvPr>
        </p:nvSpPr>
        <p:spPr/>
        <p:txBody>
          <a:bodyPr/>
          <a:lstStyle/>
          <a:p>
            <a:endParaRPr lang="el-GR"/>
          </a:p>
        </p:txBody>
      </p:sp>
      <p:pic>
        <p:nvPicPr>
          <p:cNvPr id="2050" name="Picture 2" descr="άλογα που τρέχουν στην έρημο Στοκ Εικόνα - εικόνα από : 216047897">
            <a:extLst>
              <a:ext uri="{FF2B5EF4-FFF2-40B4-BE49-F238E27FC236}">
                <a16:creationId xmlns:a16="http://schemas.microsoft.com/office/drawing/2014/main" id="{E87793B9-4229-F9C8-3B89-99F97423C5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7327"/>
            <a:ext cx="12191999" cy="70852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7B911DA-E22E-A79B-4EFE-23C4D2468AC4}"/>
              </a:ext>
            </a:extLst>
          </p:cNvPr>
          <p:cNvSpPr txBox="1"/>
          <p:nvPr/>
        </p:nvSpPr>
        <p:spPr>
          <a:xfrm>
            <a:off x="0" y="-37327"/>
            <a:ext cx="12333633" cy="6740307"/>
          </a:xfrm>
          <a:prstGeom prst="rect">
            <a:avLst/>
          </a:prstGeom>
          <a:noFill/>
        </p:spPr>
        <p:txBody>
          <a:bodyPr wrap="none" rtlCol="0">
            <a:spAutoFit/>
          </a:bodyPr>
          <a:lstStyle/>
          <a:p>
            <a:r>
              <a:rPr lang="el-GR" dirty="0">
                <a:latin typeface="Constantia" panose="02030602050306030303" pitchFamily="18" charset="0"/>
              </a:rPr>
              <a:t>Το χέρι αγγίζει και αίφνης αγγίζεται από αυτό που δεν είναι το ίδιο, από μια πηγή ζωτικότητας, η οποία όμως ηθελημένα </a:t>
            </a:r>
          </a:p>
          <a:p>
            <a:r>
              <a:rPr lang="el-GR" dirty="0">
                <a:latin typeface="Constantia" panose="02030602050306030303" pitchFamily="18" charset="0"/>
              </a:rPr>
              <a:t>Αγγίζεται και χαϊδεύεται. Ηθελημένα: να που η ζωτικότητα είναι η εκδήλωση της ζωικότητας, να που η ζωτικότητα έχει η ίδια </a:t>
            </a:r>
          </a:p>
          <a:p>
            <a:r>
              <a:rPr lang="el-GR" dirty="0">
                <a:latin typeface="Constantia" panose="02030602050306030303" pitchFamily="18" charset="0"/>
              </a:rPr>
              <a:t>υποκείμενο, ένα </a:t>
            </a:r>
            <a:r>
              <a:rPr lang="el-GR" b="1" dirty="0">
                <a:latin typeface="Constantia" panose="02030602050306030303" pitchFamily="18" charset="0"/>
              </a:rPr>
              <a:t>υποκείμενο-μιας-ζωής</a:t>
            </a:r>
            <a:r>
              <a:rPr lang="el-GR" dirty="0">
                <a:latin typeface="Constantia" panose="02030602050306030303" pitchFamily="18" charset="0"/>
              </a:rPr>
              <a:t>, ένα έμβιο ον με βούληση, ένα μη ανθρώπινο ζώο που «εμπιστεύτηκε τον εαυτό του </a:t>
            </a:r>
          </a:p>
          <a:p>
            <a:r>
              <a:rPr lang="el-GR" dirty="0">
                <a:latin typeface="Constantia" panose="02030602050306030303" pitchFamily="18" charset="0"/>
              </a:rPr>
              <a:t>σε μένα», σε μια στοιχειώδη σχέση εγώ-εσύ με εμένα. </a:t>
            </a:r>
          </a:p>
          <a:p>
            <a:endParaRPr lang="el-GR" dirty="0">
              <a:latin typeface="Constantia" panose="02030602050306030303" pitchFamily="18" charset="0"/>
            </a:endParaRPr>
          </a:p>
          <a:p>
            <a:r>
              <a:rPr lang="el-GR" dirty="0">
                <a:latin typeface="Constantia" panose="02030602050306030303" pitchFamily="18" charset="0"/>
              </a:rPr>
              <a:t>Ο </a:t>
            </a:r>
            <a:r>
              <a:rPr lang="en-US" dirty="0">
                <a:latin typeface="Constantia" panose="02030602050306030303" pitchFamily="18" charset="0"/>
              </a:rPr>
              <a:t>Buber </a:t>
            </a:r>
            <a:r>
              <a:rPr lang="el-GR" dirty="0">
                <a:latin typeface="Constantia" panose="02030602050306030303" pitchFamily="18" charset="0"/>
              </a:rPr>
              <a:t>εγκαταλείπει αναγκαστικά την </a:t>
            </a:r>
            <a:r>
              <a:rPr lang="el-GR" dirty="0" err="1">
                <a:latin typeface="Constantia" panose="02030602050306030303" pitchFamily="18" charset="0"/>
              </a:rPr>
              <a:t>εγω</a:t>
            </a:r>
            <a:r>
              <a:rPr lang="el-GR" dirty="0">
                <a:latin typeface="Constantia" panose="02030602050306030303" pitchFamily="18" charset="0"/>
              </a:rPr>
              <a:t>-κεντρική του θέση για να γίνει ένα «εσύ», ακριβέστερα: ένα «εσένα» για την </a:t>
            </a:r>
          </a:p>
          <a:p>
            <a:r>
              <a:rPr lang="el-GR" dirty="0">
                <a:latin typeface="Constantia" panose="02030602050306030303" pitchFamily="18" charset="0"/>
              </a:rPr>
              <a:t>εμπιστοσύνη του αλόγου. «Εμπιστεύομαι εσένα που φεύγεις από την έδρα του λόγου, που μου απλώνεις το χέρι και χαϊδεύεις </a:t>
            </a:r>
          </a:p>
          <a:p>
            <a:r>
              <a:rPr lang="el-GR" dirty="0">
                <a:latin typeface="Constantia" panose="02030602050306030303" pitchFamily="18" charset="0"/>
              </a:rPr>
              <a:t>εμένα, που είμαι άλλος, άλλος από εσένα, εντελώς άλλος, και όμως στέκομαι απέναντί σου, μαζί σου». </a:t>
            </a:r>
          </a:p>
          <a:p>
            <a:endParaRPr lang="el-GR" dirty="0">
              <a:latin typeface="Constantia" panose="02030602050306030303" pitchFamily="18" charset="0"/>
            </a:endParaRPr>
          </a:p>
          <a:p>
            <a:r>
              <a:rPr lang="el-GR" dirty="0">
                <a:latin typeface="Constantia" panose="02030602050306030303" pitchFamily="18" charset="0"/>
              </a:rPr>
              <a:t>Αργότερα βέβαια, με την επανάληψη της πράξης, η σχέση χάνεται μέσα στην πυκνή πραγματικότητα της καθημερινής </a:t>
            </a:r>
          </a:p>
          <a:p>
            <a:r>
              <a:rPr lang="el-GR" dirty="0">
                <a:latin typeface="Constantia" panose="02030602050306030303" pitchFamily="18" charset="0"/>
              </a:rPr>
              <a:t>χειρονομίας και η συνείδηση προσηλώνεται όχι πλέον στο άγγιγμα, αλλά στο χέρι που αγγίζει, στο «δικό μου» χέρι, για να </a:t>
            </a:r>
          </a:p>
          <a:p>
            <a:r>
              <a:rPr lang="el-GR" dirty="0">
                <a:latin typeface="Constantia" panose="02030602050306030303" pitchFamily="18" charset="0"/>
              </a:rPr>
              <a:t>επανακάμψει έτσι το εγώ και να απαιτήσει την απολεσθείσα αυτονομία του. Ο μικρός </a:t>
            </a:r>
            <a:r>
              <a:rPr lang="en-US" dirty="0">
                <a:latin typeface="Constantia" panose="02030602050306030303" pitchFamily="18" charset="0"/>
              </a:rPr>
              <a:t>Buber</a:t>
            </a:r>
            <a:r>
              <a:rPr lang="el-GR" dirty="0">
                <a:latin typeface="Constantia" panose="02030602050306030303" pitchFamily="18" charset="0"/>
              </a:rPr>
              <a:t> διαισθάνεται ότι το άλογο τον </a:t>
            </a:r>
          </a:p>
          <a:p>
            <a:r>
              <a:rPr lang="el-GR" dirty="0">
                <a:latin typeface="Constantia" panose="02030602050306030303" pitchFamily="18" charset="0"/>
              </a:rPr>
              <a:t>συνέλαβε να αποσύρεται από μια δυική σχέση, να απέχει από τη σφαίρα του «μεταξύ» και ότι τον έκρινε για την πράξη του </a:t>
            </a:r>
          </a:p>
          <a:p>
            <a:r>
              <a:rPr lang="el-GR" dirty="0">
                <a:latin typeface="Constantia" panose="02030602050306030303" pitchFamily="18" charset="0"/>
              </a:rPr>
              <a:t>αυτήν. Ο ενήλικας </a:t>
            </a:r>
            <a:r>
              <a:rPr lang="en-US" dirty="0">
                <a:latin typeface="Constantia" panose="02030602050306030303" pitchFamily="18" charset="0"/>
              </a:rPr>
              <a:t>Buber</a:t>
            </a:r>
            <a:r>
              <a:rPr lang="el-GR" dirty="0">
                <a:latin typeface="Constantia" panose="02030602050306030303" pitchFamily="18" charset="0"/>
              </a:rPr>
              <a:t> διευθετεί λογικά αυτήν τη σκηνή, αλλά δεν την ξεχνά.</a:t>
            </a:r>
          </a:p>
          <a:p>
            <a:endParaRPr lang="el-GR" dirty="0">
              <a:latin typeface="Constantia" panose="02030602050306030303" pitchFamily="18" charset="0"/>
            </a:endParaRPr>
          </a:p>
          <a:p>
            <a:r>
              <a:rPr lang="el-GR" dirty="0">
                <a:latin typeface="Constantia" panose="02030602050306030303" pitchFamily="18" charset="0"/>
              </a:rPr>
              <a:t>Η φιλοσοφική αυτή σκηνή δεν αφηγείται τόσο τη δυνατότητα μετάβασης από τον ανθρώπινο ενικό στον </a:t>
            </a:r>
            <a:r>
              <a:rPr lang="el-GR" dirty="0" err="1">
                <a:latin typeface="Constantia" panose="02030602050306030303" pitchFamily="18" charset="0"/>
              </a:rPr>
              <a:t>ανθρωποζωικό</a:t>
            </a:r>
            <a:r>
              <a:rPr lang="el-GR" dirty="0">
                <a:latin typeface="Constantia" panose="02030602050306030303" pitchFamily="18" charset="0"/>
              </a:rPr>
              <a:t> </a:t>
            </a:r>
          </a:p>
          <a:p>
            <a:r>
              <a:rPr lang="el-GR" dirty="0">
                <a:latin typeface="Constantia" panose="02030602050306030303" pitchFamily="18" charset="0"/>
              </a:rPr>
              <a:t>πληθυντικό αριθμό της ύπαρξης, όσο εκείνη της μετουσίωσης της </a:t>
            </a:r>
            <a:r>
              <a:rPr lang="el-GR" dirty="0" err="1">
                <a:latin typeface="Constantia" panose="02030602050306030303" pitchFamily="18" charset="0"/>
              </a:rPr>
              <a:t>πληθυντικότητας</a:t>
            </a:r>
            <a:r>
              <a:rPr lang="el-GR" dirty="0">
                <a:latin typeface="Constantia" panose="02030602050306030303" pitchFamily="18" charset="0"/>
              </a:rPr>
              <a:t> σε μια πρόσκαιρη, αιφνιδιαστική </a:t>
            </a:r>
          </a:p>
          <a:p>
            <a:r>
              <a:rPr lang="el-GR" dirty="0" err="1">
                <a:latin typeface="Constantia" panose="02030602050306030303" pitchFamily="18" charset="0"/>
              </a:rPr>
              <a:t>δυϊκότητα</a:t>
            </a:r>
            <a:r>
              <a:rPr lang="el-GR" dirty="0">
                <a:latin typeface="Constantia" panose="02030602050306030303" pitchFamily="18" charset="0"/>
              </a:rPr>
              <a:t> του εγώ-εσύ που μπορεί να γεννηθεί μεταξύ ενός ανθρώπου και ενός αλόγου. </a:t>
            </a:r>
          </a:p>
          <a:p>
            <a:endParaRPr lang="el-GR" dirty="0">
              <a:latin typeface="Constantia" panose="02030602050306030303" pitchFamily="18" charset="0"/>
            </a:endParaRPr>
          </a:p>
          <a:p>
            <a:r>
              <a:rPr lang="el-GR" dirty="0">
                <a:latin typeface="Constantia" panose="02030602050306030303" pitchFamily="18" charset="0"/>
              </a:rPr>
              <a:t>Σε </a:t>
            </a:r>
            <a:r>
              <a:rPr lang="el-GR" dirty="0" err="1">
                <a:latin typeface="Constantia" panose="02030602050306030303" pitchFamily="18" charset="0"/>
              </a:rPr>
              <a:t>μιαν</a:t>
            </a:r>
            <a:r>
              <a:rPr lang="el-GR" dirty="0">
                <a:latin typeface="Constantia" panose="02030602050306030303" pitchFamily="18" charset="0"/>
              </a:rPr>
              <a:t> άλλη σκηνή, θεατρική αυτήν τη φορά, ο άνθρωπος και το άλογο πρωταγωνιστούν στη γένεση μιας </a:t>
            </a:r>
            <a:r>
              <a:rPr lang="el-GR" dirty="0" err="1">
                <a:latin typeface="Constantia" panose="02030602050306030303" pitchFamily="18" charset="0"/>
              </a:rPr>
              <a:t>ανθρωποζωικής</a:t>
            </a:r>
            <a:r>
              <a:rPr lang="el-GR" dirty="0">
                <a:latin typeface="Constantia" panose="02030602050306030303" pitchFamily="18" charset="0"/>
              </a:rPr>
              <a:t> </a:t>
            </a:r>
          </a:p>
          <a:p>
            <a:r>
              <a:rPr lang="el-GR" dirty="0" err="1">
                <a:latin typeface="Constantia" panose="02030602050306030303" pitchFamily="18" charset="0"/>
              </a:rPr>
              <a:t>δυϊκότητας</a:t>
            </a:r>
            <a:r>
              <a:rPr lang="el-GR" dirty="0">
                <a:latin typeface="Constantia" panose="02030602050306030303" pitchFamily="18" charset="0"/>
              </a:rPr>
              <a:t> με διαφορετικά και πιο σύνθετα χαρακτηριστικά. Πρόκειται για τη σκηνή που μας προσφέρει το </a:t>
            </a:r>
            <a:r>
              <a:rPr lang="el-GR" i="1" dirty="0">
                <a:latin typeface="Constantia" panose="02030602050306030303" pitchFamily="18" charset="0"/>
              </a:rPr>
              <a:t>Προς Ελευσίνα</a:t>
            </a:r>
          </a:p>
          <a:p>
            <a:r>
              <a:rPr lang="el-GR" dirty="0">
                <a:latin typeface="Constantia" panose="02030602050306030303" pitchFamily="18" charset="0"/>
              </a:rPr>
              <a:t>του Παύλου Μάτεσι. Η ανάλυση του έργου θα στραφεί προς όλες τις μορφές της ζωικότητας, όμως και πάλι το άλογο </a:t>
            </a:r>
          </a:p>
          <a:p>
            <a:r>
              <a:rPr lang="el-GR" dirty="0">
                <a:latin typeface="Constantia" panose="02030602050306030303" pitchFamily="18" charset="0"/>
              </a:rPr>
              <a:t>κατέχει ιδιαίτερο ρόλο. </a:t>
            </a:r>
          </a:p>
          <a:p>
            <a:endParaRPr lang="el-GR" dirty="0">
              <a:latin typeface="Constantia" panose="02030602050306030303" pitchFamily="18" charset="0"/>
            </a:endParaRPr>
          </a:p>
        </p:txBody>
      </p:sp>
    </p:spTree>
    <p:extLst>
      <p:ext uri="{BB962C8B-B14F-4D97-AF65-F5344CB8AC3E}">
        <p14:creationId xmlns:p14="http://schemas.microsoft.com/office/powerpoint/2010/main" val="24624170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1A38F33-7B70-733A-FFB0-613A434D5303}"/>
              </a:ext>
            </a:extLst>
          </p:cNvPr>
          <p:cNvSpPr>
            <a:spLocks noGrp="1"/>
          </p:cNvSpPr>
          <p:nvPr>
            <p:ph idx="1"/>
          </p:nvPr>
        </p:nvSpPr>
        <p:spPr>
          <a:xfrm>
            <a:off x="3713584" y="0"/>
            <a:ext cx="8462336" cy="6857999"/>
          </a:xfrm>
        </p:spPr>
        <p:txBody>
          <a:bodyPr>
            <a:normAutofit fontScale="77500" lnSpcReduction="20000"/>
          </a:bodyPr>
          <a:lstStyle/>
          <a:p>
            <a:pPr>
              <a:lnSpc>
                <a:spcPct val="120000"/>
              </a:lnSpc>
            </a:pPr>
            <a:r>
              <a:rPr lang="el-GR" dirty="0">
                <a:latin typeface="Constantia" panose="02030602050306030303" pitchFamily="18" charset="0"/>
              </a:rPr>
              <a:t>Το έργο μοιάζει να έχει μια τριμερή χωρική δόμηση με μια μεγάλη σκηνή, όπου εξελίσσεται το δρομικό δρώμενο του κατευοδίου και δύο τεράστια «παρασκήνια», ένα για τη νεκρή μητέρα στο υπερώο της σκηνής απ’ όπου παρακολουθεί τα τεκταινόμενα της κεντρικής σκηνής και ένα για τον Μεγάλο Γιο, με το δικό του θέατρο, την «άλλη σκηνή», να παίζεται παρασκηνιακά στην αρχή και στη συνέχεια παράπλευρα και σιωπηλά, παράλληλα με τη δράση της κεντρικής σκηνής. </a:t>
            </a:r>
          </a:p>
          <a:p>
            <a:pPr>
              <a:lnSpc>
                <a:spcPct val="120000"/>
              </a:lnSpc>
            </a:pPr>
            <a:r>
              <a:rPr lang="el-GR" dirty="0">
                <a:latin typeface="Constantia" panose="02030602050306030303" pitchFamily="18" charset="0"/>
              </a:rPr>
              <a:t>Τα δύο παρασκήνια ομοιάζουν και διαφέρουν ταυτόχρονα. Το ένα της μητέρας, μεταφυσικό, αλλά παραδόξως ορατό από τους θεατές και από τον Μεγάλο Γιο, φέρνει τον θάνατο εγγύτερα στη ζωή. Το άλλο παρασκήνιο, είναι σαφώς πιο γήινο, αλλά και πιο «σκοτεινό», πιο «ανθρώπινο», αλλά και πιο </a:t>
            </a:r>
            <a:r>
              <a:rPr lang="el-GR" i="1" dirty="0">
                <a:latin typeface="Constantia" panose="02030602050306030303" pitchFamily="18" charset="0"/>
              </a:rPr>
              <a:t>ζωικό</a:t>
            </a:r>
            <a:r>
              <a:rPr lang="el-GR" dirty="0">
                <a:latin typeface="Constantia" panose="02030602050306030303" pitchFamily="18" charset="0"/>
              </a:rPr>
              <a:t>, ανήκει στον κόσμο τούτον, αλλά δεν γίνεται ορατό ούτε από τους θεατές, ούτε από τα δραματικά πρόσωπα. Είναι προσιτό μόνο στον Μεγάλο Γιο και κατανοητό μόνο από τη Μητέρα. Έτσι, Μεγάλος Γιος και Μητέρα είναι οι μόνοι κάτοικοι των δύο παρασκηνίων, οι μόνοι πρωταγωνιστές των σκηνών τους. </a:t>
            </a:r>
          </a:p>
        </p:txBody>
      </p:sp>
      <p:pic>
        <p:nvPicPr>
          <p:cNvPr id="4098" name="Picture 2" descr="Προς Ελευσίνα - Μάτεσις Παύλος - Αλφειός Βιβλιοπωλείο">
            <a:extLst>
              <a:ext uri="{FF2B5EF4-FFF2-40B4-BE49-F238E27FC236}">
                <a16:creationId xmlns:a16="http://schemas.microsoft.com/office/drawing/2014/main" id="{3945A0C2-146A-2CCE-317A-BA04658FF4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80" y="0"/>
            <a:ext cx="3697504" cy="3228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7651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499D0CE8-5F87-5C90-F1DE-AE315E0C9971}"/>
              </a:ext>
            </a:extLst>
          </p:cNvPr>
          <p:cNvSpPr>
            <a:spLocks noGrp="1"/>
          </p:cNvSpPr>
          <p:nvPr>
            <p:ph idx="1"/>
          </p:nvPr>
        </p:nvSpPr>
        <p:spPr/>
        <p:txBody>
          <a:bodyPr/>
          <a:lstStyle/>
          <a:p>
            <a:endParaRPr lang="el-GR"/>
          </a:p>
        </p:txBody>
      </p:sp>
      <p:pic>
        <p:nvPicPr>
          <p:cNvPr id="1026" name="Picture 2" descr="Αρχείο Εθνικού Θεάτρου">
            <a:extLst>
              <a:ext uri="{FF2B5EF4-FFF2-40B4-BE49-F238E27FC236}">
                <a16:creationId xmlns:a16="http://schemas.microsoft.com/office/drawing/2014/main" id="{C3F23C13-B96B-2563-814B-A4DEEF6CCE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7" y="-1"/>
            <a:ext cx="12182543" cy="780408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1B53BF0-54F4-BA04-6F1E-61D51727FC6B}"/>
              </a:ext>
            </a:extLst>
          </p:cNvPr>
          <p:cNvSpPr txBox="1"/>
          <p:nvPr/>
        </p:nvSpPr>
        <p:spPr>
          <a:xfrm>
            <a:off x="72428" y="-15520"/>
            <a:ext cx="10667536" cy="2862322"/>
          </a:xfrm>
          <a:prstGeom prst="rect">
            <a:avLst/>
          </a:prstGeom>
          <a:noFill/>
        </p:spPr>
        <p:txBody>
          <a:bodyPr wrap="none" rtlCol="0">
            <a:spAutoFit/>
          </a:bodyPr>
          <a:lstStyle/>
          <a:p>
            <a:r>
              <a:rPr lang="en-US" dirty="0">
                <a:solidFill>
                  <a:schemeClr val="bg1"/>
                </a:solidFill>
                <a:latin typeface="Constantia" panose="02030602050306030303" pitchFamily="18" charset="0"/>
              </a:rPr>
              <a:t>T</a:t>
            </a:r>
            <a:r>
              <a:rPr lang="el-GR" dirty="0">
                <a:solidFill>
                  <a:schemeClr val="bg1"/>
                </a:solidFill>
                <a:latin typeface="Constantia" panose="02030602050306030303" pitchFamily="18" charset="0"/>
              </a:rPr>
              <a:t>α δύο παρασκήνια φιλοξενούν τρεις κύριες μορφές της ετερότητας για την ανθρώπινη ύπαρξη: τον θάνατο </a:t>
            </a:r>
            <a:endParaRPr lang="en-US" dirty="0">
              <a:solidFill>
                <a:schemeClr val="bg1"/>
              </a:solidFill>
              <a:latin typeface="Constantia" panose="02030602050306030303" pitchFamily="18" charset="0"/>
            </a:endParaRPr>
          </a:p>
          <a:p>
            <a:r>
              <a:rPr lang="el-GR" dirty="0">
                <a:solidFill>
                  <a:schemeClr val="bg1"/>
                </a:solidFill>
                <a:latin typeface="Constantia" panose="02030602050306030303" pitchFamily="18" charset="0"/>
              </a:rPr>
              <a:t>(στο πρώτο παρασκήνιο), την τρέλα και το μη ανθρώπινο ζώο (στο δεύτερο παρασκήνιο). </a:t>
            </a:r>
            <a:endParaRPr lang="en-US" dirty="0">
              <a:solidFill>
                <a:schemeClr val="bg1"/>
              </a:solidFill>
              <a:latin typeface="Constantia" panose="02030602050306030303" pitchFamily="18" charset="0"/>
            </a:endParaRPr>
          </a:p>
          <a:p>
            <a:endParaRPr lang="en-US" dirty="0">
              <a:solidFill>
                <a:schemeClr val="bg1"/>
              </a:solidFill>
              <a:latin typeface="Constantia" panose="02030602050306030303" pitchFamily="18" charset="0"/>
            </a:endParaRPr>
          </a:p>
          <a:p>
            <a:r>
              <a:rPr lang="el-GR" dirty="0">
                <a:solidFill>
                  <a:schemeClr val="bg1"/>
                </a:solidFill>
                <a:latin typeface="Constantia" panose="02030602050306030303" pitchFamily="18" charset="0"/>
              </a:rPr>
              <a:t>Θάνατος, τρέλα και ζωικότητα αποτελούν το «έξω» της συνείδησης και το «έξω» της σκηνής, </a:t>
            </a:r>
            <a:endParaRPr lang="en-US" dirty="0">
              <a:solidFill>
                <a:schemeClr val="bg1"/>
              </a:solidFill>
              <a:latin typeface="Constantia" panose="02030602050306030303" pitchFamily="18" charset="0"/>
            </a:endParaRPr>
          </a:p>
          <a:p>
            <a:r>
              <a:rPr lang="el-GR" dirty="0">
                <a:solidFill>
                  <a:schemeClr val="bg1"/>
                </a:solidFill>
                <a:latin typeface="Constantia" panose="02030602050306030303" pitchFamily="18" charset="0"/>
              </a:rPr>
              <a:t>αντιπροσωπεύουν αυτήν την απαραμείωτη μη-</a:t>
            </a:r>
            <a:r>
              <a:rPr lang="el-GR" dirty="0" err="1">
                <a:solidFill>
                  <a:schemeClr val="bg1"/>
                </a:solidFill>
                <a:latin typeface="Constantia" panose="02030602050306030303" pitchFamily="18" charset="0"/>
              </a:rPr>
              <a:t>κατανοητότητα</a:t>
            </a:r>
            <a:r>
              <a:rPr lang="el-GR" dirty="0">
                <a:solidFill>
                  <a:schemeClr val="bg1"/>
                </a:solidFill>
                <a:latin typeface="Constantia" panose="02030602050306030303" pitchFamily="18" charset="0"/>
              </a:rPr>
              <a:t> του Άλλου</a:t>
            </a:r>
            <a:r>
              <a:rPr lang="en-US" dirty="0">
                <a:solidFill>
                  <a:schemeClr val="bg1"/>
                </a:solidFill>
                <a:latin typeface="Constantia" panose="02030602050306030303" pitchFamily="18" charset="0"/>
              </a:rPr>
              <a:t> (Jean Baudrillard)</a:t>
            </a:r>
            <a:r>
              <a:rPr lang="el-GR" dirty="0">
                <a:solidFill>
                  <a:schemeClr val="bg1"/>
                </a:solidFill>
                <a:latin typeface="Constantia" panose="02030602050306030303" pitchFamily="18" charset="0"/>
              </a:rPr>
              <a:t>, </a:t>
            </a:r>
            <a:endParaRPr lang="en-US" dirty="0">
              <a:solidFill>
                <a:schemeClr val="bg1"/>
              </a:solidFill>
              <a:latin typeface="Constantia" panose="02030602050306030303" pitchFamily="18" charset="0"/>
            </a:endParaRPr>
          </a:p>
          <a:p>
            <a:r>
              <a:rPr lang="el-GR" dirty="0">
                <a:solidFill>
                  <a:schemeClr val="bg1"/>
                </a:solidFill>
                <a:latin typeface="Constantia" panose="02030602050306030303" pitchFamily="18" charset="0"/>
              </a:rPr>
              <a:t>την έσχατη ξενότητα που μας ασκεί πάντα μια </a:t>
            </a:r>
            <a:endParaRPr lang="en-US" dirty="0">
              <a:solidFill>
                <a:schemeClr val="bg1"/>
              </a:solidFill>
              <a:latin typeface="Constantia" panose="02030602050306030303" pitchFamily="18" charset="0"/>
            </a:endParaRPr>
          </a:p>
          <a:p>
            <a:r>
              <a:rPr lang="el-GR" dirty="0">
                <a:solidFill>
                  <a:schemeClr val="bg1"/>
                </a:solidFill>
                <a:latin typeface="Constantia" panose="02030602050306030303" pitchFamily="18" charset="0"/>
              </a:rPr>
              <a:t>αλλοπρόσαλλη σαγήνη ως φάντασμα </a:t>
            </a:r>
            <a:endParaRPr lang="en-US" dirty="0">
              <a:solidFill>
                <a:schemeClr val="bg1"/>
              </a:solidFill>
              <a:latin typeface="Constantia" panose="02030602050306030303" pitchFamily="18" charset="0"/>
            </a:endParaRPr>
          </a:p>
          <a:p>
            <a:r>
              <a:rPr lang="el-GR" dirty="0">
                <a:solidFill>
                  <a:schemeClr val="bg1"/>
                </a:solidFill>
                <a:latin typeface="Constantia" panose="02030602050306030303" pitchFamily="18" charset="0"/>
              </a:rPr>
              <a:t>που μας στοιχειώνει και μας πολιορκεί </a:t>
            </a:r>
            <a:endParaRPr lang="en-US" dirty="0">
              <a:solidFill>
                <a:schemeClr val="bg1"/>
              </a:solidFill>
              <a:latin typeface="Constantia" panose="02030602050306030303" pitchFamily="18" charset="0"/>
            </a:endParaRPr>
          </a:p>
          <a:p>
            <a:r>
              <a:rPr lang="el-GR" dirty="0">
                <a:solidFill>
                  <a:schemeClr val="bg1"/>
                </a:solidFill>
                <a:latin typeface="Constantia" panose="02030602050306030303" pitchFamily="18" charset="0"/>
              </a:rPr>
              <a:t>σε κρίσιμες στιγμές.</a:t>
            </a:r>
          </a:p>
          <a:p>
            <a:endParaRPr lang="el-GR" dirty="0">
              <a:solidFill>
                <a:schemeClr val="bg1"/>
              </a:solidFill>
              <a:latin typeface="Constantia" panose="02030602050306030303" pitchFamily="18" charset="0"/>
            </a:endParaRPr>
          </a:p>
        </p:txBody>
      </p:sp>
    </p:spTree>
    <p:extLst>
      <p:ext uri="{BB962C8B-B14F-4D97-AF65-F5344CB8AC3E}">
        <p14:creationId xmlns:p14="http://schemas.microsoft.com/office/powerpoint/2010/main" val="3647491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9088DA0-7CB1-8219-38F8-3FCB04F09FE4}"/>
              </a:ext>
            </a:extLst>
          </p:cNvPr>
          <p:cNvSpPr>
            <a:spLocks noGrp="1"/>
          </p:cNvSpPr>
          <p:nvPr>
            <p:ph idx="1"/>
          </p:nvPr>
        </p:nvSpPr>
        <p:spPr>
          <a:xfrm>
            <a:off x="24525" y="-1"/>
            <a:ext cx="10515600" cy="6847807"/>
          </a:xfrm>
        </p:spPr>
        <p:txBody>
          <a:bodyPr>
            <a:normAutofit fontScale="62500" lnSpcReduction="20000"/>
          </a:bodyPr>
          <a:lstStyle/>
          <a:p>
            <a:pPr>
              <a:lnSpc>
                <a:spcPct val="120000"/>
              </a:lnSpc>
            </a:pPr>
            <a:r>
              <a:rPr lang="el-GR" b="1" dirty="0">
                <a:latin typeface="Constantia" panose="02030602050306030303" pitchFamily="18" charset="0"/>
              </a:rPr>
              <a:t>Το παρασκήνιο του θανάτου</a:t>
            </a:r>
            <a:endParaRPr lang="el-GR"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 Το μεταφυσικό παρασκήνιο της Μητέρας (όπου ο Μεγάλος Γιος είναι ο θεατής) παρουσιάζει την απουσία ως αόρατη παρουσία, δίνοντας λόγο στον νεκρό, επιτρέποντάς του μέσω του θεατρικού κοσμοειδώλου να αναθεωρεί τη ζωή ως </a:t>
            </a:r>
            <a:r>
              <a:rPr lang="el-GR" sz="2600" dirty="0" err="1">
                <a:latin typeface="Constantia" panose="02030602050306030303" pitchFamily="18" charset="0"/>
              </a:rPr>
              <a:t>μιαν</a:t>
            </a:r>
            <a:r>
              <a:rPr lang="el-GR" sz="2600" dirty="0">
                <a:latin typeface="Constantia" panose="02030602050306030303" pitchFamily="18" charset="0"/>
              </a:rPr>
              <a:t> άλλη σκηνή, όπου ο ίδιος κάποτε συμμετείχε, υποδυόμενος έναν ρόλο. Επίσης όμως δίνει και μια σκηνή </a:t>
            </a:r>
            <a:endParaRPr lang="en-US" sz="2600"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στον θάνατο, καθιστώντας έτσι και το θέατρο ένα δυνάμει </a:t>
            </a:r>
            <a:endParaRPr lang="en-US" sz="2600"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θέατρο του θανάτου. «Δίνω σκηνή στον θάνατο» σημαίνει εδώ του </a:t>
            </a:r>
            <a:endParaRPr lang="en-US" sz="2600"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προσφέρω χώρο, χρόνο και ορατότητα. Ο θάνατος </a:t>
            </a:r>
            <a:r>
              <a:rPr lang="el-GR" sz="2600" i="1" dirty="0">
                <a:latin typeface="Constantia" panose="02030602050306030303" pitchFamily="18" charset="0"/>
              </a:rPr>
              <a:t>χωρεί</a:t>
            </a:r>
            <a:r>
              <a:rPr lang="el-GR" sz="2600" dirty="0">
                <a:latin typeface="Constantia" panose="02030602050306030303" pitchFamily="18" charset="0"/>
              </a:rPr>
              <a:t>, δηλαδή </a:t>
            </a:r>
            <a:endParaRPr lang="en-US" sz="2600"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λαμβάνει χώρα και ως εκ τούτου μπορεί να διαχωριστεί από τη ζωή. </a:t>
            </a:r>
            <a:endParaRPr lang="en-US" sz="2600"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Εφ’ όσον </a:t>
            </a:r>
            <a:r>
              <a:rPr lang="el-GR" sz="2600" i="1" dirty="0">
                <a:latin typeface="Constantia" panose="02030602050306030303" pitchFamily="18" charset="0"/>
              </a:rPr>
              <a:t>χωρεί</a:t>
            </a:r>
            <a:r>
              <a:rPr lang="el-GR" sz="2600" dirty="0">
                <a:latin typeface="Constantia" panose="02030602050306030303" pitchFamily="18" charset="0"/>
              </a:rPr>
              <a:t>, μπορεί και να </a:t>
            </a:r>
            <a:r>
              <a:rPr lang="el-GR" sz="2600" i="1" dirty="0">
                <a:latin typeface="Constantia" panose="02030602050306030303" pitchFamily="18" charset="0"/>
              </a:rPr>
              <a:t>χωρίζεται</a:t>
            </a:r>
            <a:r>
              <a:rPr lang="el-GR" sz="2600" dirty="0">
                <a:latin typeface="Constantia" panose="02030602050306030303" pitchFamily="18" charset="0"/>
              </a:rPr>
              <a:t>. Αλλά ταυτόχρονα, επειδή ο </a:t>
            </a:r>
            <a:endParaRPr lang="en-US" sz="2600"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χωρισμός του προϋποθέτει αυτό από το οποίο χωρίζεται, ο θάνατος </a:t>
            </a:r>
            <a:endParaRPr lang="en-US" sz="2600"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προϋποθέτει τη ζωή, την καταφάσκει. Επομένως, η θεατρική </a:t>
            </a:r>
            <a:r>
              <a:rPr lang="el-GR" sz="2600" dirty="0" err="1">
                <a:latin typeface="Constantia" panose="02030602050306030303" pitchFamily="18" charset="0"/>
              </a:rPr>
              <a:t>χωροθέτηση</a:t>
            </a:r>
            <a:r>
              <a:rPr lang="el-GR" sz="2600" dirty="0">
                <a:latin typeface="Constantia" panose="02030602050306030303" pitchFamily="18" charset="0"/>
              </a:rPr>
              <a:t> του θανάτου αναγκαστικά </a:t>
            </a:r>
            <a:endParaRPr lang="en-US" sz="2600"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αρνείται και συνάμα καταφάσκει τη ζωή. </a:t>
            </a:r>
            <a:endParaRPr lang="en-US" sz="2600"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Ο θάνατος συνυφαίνεται με την κατάργηση του χρόνου, με την </a:t>
            </a:r>
            <a:endParaRPr lang="en-US" sz="2600"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άρση κάθε </a:t>
            </a:r>
            <a:r>
              <a:rPr lang="el-GR" sz="2600" dirty="0" err="1">
                <a:latin typeface="Constantia" panose="02030602050306030303" pitchFamily="18" charset="0"/>
              </a:rPr>
              <a:t>χρονικότητας</a:t>
            </a:r>
            <a:r>
              <a:rPr lang="el-GR" sz="2600" dirty="0">
                <a:latin typeface="Constantia" panose="02030602050306030303" pitchFamily="18" charset="0"/>
              </a:rPr>
              <a:t>, πλην εκείνης που βιώνουν οι </a:t>
            </a:r>
            <a:endParaRPr lang="en-US" sz="2600" dirty="0">
              <a:latin typeface="Constantia" panose="02030602050306030303" pitchFamily="18" charset="0"/>
            </a:endParaRPr>
          </a:p>
          <a:p>
            <a:pPr marL="0" indent="0">
              <a:lnSpc>
                <a:spcPct val="120000"/>
              </a:lnSpc>
              <a:buNone/>
            </a:pPr>
            <a:r>
              <a:rPr lang="el-GR" sz="2600" dirty="0" err="1">
                <a:latin typeface="Constantia" panose="02030602050306030303" pitchFamily="18" charset="0"/>
              </a:rPr>
              <a:t>επιζήσαντες</a:t>
            </a:r>
            <a:r>
              <a:rPr lang="el-GR" sz="2600" dirty="0">
                <a:latin typeface="Constantia" panose="02030602050306030303" pitchFamily="18" charset="0"/>
              </a:rPr>
              <a:t> του θανάτου, δηλαδή πλην της </a:t>
            </a:r>
            <a:r>
              <a:rPr lang="el-GR" sz="2600" dirty="0" err="1">
                <a:latin typeface="Constantia" panose="02030602050306030303" pitchFamily="18" charset="0"/>
              </a:rPr>
              <a:t>χρονικότητας</a:t>
            </a:r>
            <a:r>
              <a:rPr lang="el-GR" sz="2600" dirty="0">
                <a:latin typeface="Constantia" panose="02030602050306030303" pitchFamily="18" charset="0"/>
              </a:rPr>
              <a:t> του </a:t>
            </a:r>
            <a:endParaRPr lang="en-US" sz="2600"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πένθους. Στο </a:t>
            </a:r>
            <a:r>
              <a:rPr lang="el-GR" sz="2600" i="1" dirty="0">
                <a:latin typeface="Constantia" panose="02030602050306030303" pitchFamily="18" charset="0"/>
              </a:rPr>
              <a:t>Προς Ελευσίνα</a:t>
            </a:r>
            <a:r>
              <a:rPr lang="el-GR" sz="2600" dirty="0">
                <a:latin typeface="Constantia" panose="02030602050306030303" pitchFamily="18" charset="0"/>
              </a:rPr>
              <a:t> όμως αποδίδεται χρόνος και στον </a:t>
            </a:r>
            <a:endParaRPr lang="en-US" sz="2600"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θάνατο του </a:t>
            </a:r>
            <a:r>
              <a:rPr lang="el-GR" sz="2600" dirty="0" err="1">
                <a:latin typeface="Constantia" panose="02030602050306030303" pitchFamily="18" charset="0"/>
              </a:rPr>
              <a:t>θνήσκοντος</a:t>
            </a:r>
            <a:r>
              <a:rPr lang="el-GR" sz="2600" dirty="0">
                <a:latin typeface="Constantia" panose="02030602050306030303" pitchFamily="18" charset="0"/>
              </a:rPr>
              <a:t>, επιχειρείται δηλαδή ένας </a:t>
            </a:r>
            <a:r>
              <a:rPr lang="el-GR" sz="2600" dirty="0" err="1">
                <a:latin typeface="Constantia" panose="02030602050306030303" pitchFamily="18" charset="0"/>
              </a:rPr>
              <a:t>εγχρονισμός</a:t>
            </a:r>
            <a:r>
              <a:rPr lang="el-GR" sz="2600" dirty="0">
                <a:latin typeface="Constantia" panose="02030602050306030303" pitchFamily="18" charset="0"/>
              </a:rPr>
              <a:t> του </a:t>
            </a:r>
            <a:endParaRPr lang="en-US" sz="2600" dirty="0">
              <a:latin typeface="Constantia" panose="02030602050306030303" pitchFamily="18" charset="0"/>
            </a:endParaRPr>
          </a:p>
          <a:p>
            <a:pPr marL="0" indent="0">
              <a:lnSpc>
                <a:spcPct val="120000"/>
              </a:lnSpc>
              <a:buNone/>
            </a:pPr>
            <a:r>
              <a:rPr lang="el-GR" sz="2600" dirty="0">
                <a:latin typeface="Constantia" panose="02030602050306030303" pitchFamily="18" charset="0"/>
              </a:rPr>
              <a:t>θανάτου, κάτι που τον φέρνει εκ νέου εγγύτερα προς τη ζωή. </a:t>
            </a:r>
            <a:endParaRPr lang="el-GR" dirty="0">
              <a:latin typeface="Constantia" panose="02030602050306030303" pitchFamily="18" charset="0"/>
            </a:endParaRPr>
          </a:p>
          <a:p>
            <a:pPr>
              <a:lnSpc>
                <a:spcPct val="120000"/>
              </a:lnSpc>
            </a:pPr>
            <a:endParaRPr lang="el-GR" dirty="0">
              <a:latin typeface="Constantia" panose="02030602050306030303" pitchFamily="18" charset="0"/>
            </a:endParaRPr>
          </a:p>
        </p:txBody>
      </p:sp>
      <p:pic>
        <p:nvPicPr>
          <p:cNvPr id="2050" name="Picture 2" descr="ΠΑΥΛΟΣ ΜΑΤΕΣΙΣ: Βιβλία &amp; Βιογραφία - Βιβλιοπωλείο Πολιτεία">
            <a:extLst>
              <a:ext uri="{FF2B5EF4-FFF2-40B4-BE49-F238E27FC236}">
                <a16:creationId xmlns:a16="http://schemas.microsoft.com/office/drawing/2014/main" id="{35094889-76BD-B53D-2B2C-61C35818AC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1303698"/>
            <a:ext cx="5715000" cy="5554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221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60DBE96-C1DD-F16F-4671-CAA4E9839A1A}"/>
              </a:ext>
            </a:extLst>
          </p:cNvPr>
          <p:cNvSpPr>
            <a:spLocks noGrp="1"/>
          </p:cNvSpPr>
          <p:nvPr>
            <p:ph idx="1"/>
          </p:nvPr>
        </p:nvSpPr>
        <p:spPr/>
        <p:txBody>
          <a:bodyPr/>
          <a:lstStyle/>
          <a:p>
            <a:endParaRPr lang="el-GR"/>
          </a:p>
        </p:txBody>
      </p:sp>
      <p:pic>
        <p:nvPicPr>
          <p:cNvPr id="3074" name="Picture 2" descr="ΠΡΟΣ ΕΛΕΥΣΙΝΑ – Ecoeleusis">
            <a:extLst>
              <a:ext uri="{FF2B5EF4-FFF2-40B4-BE49-F238E27FC236}">
                <a16:creationId xmlns:a16="http://schemas.microsoft.com/office/drawing/2014/main" id="{89CF89CF-0FDE-CF36-1B92-E00F57B426E5}"/>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99589"/>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67163D2-7F83-7A97-07A7-04694C2A76BB}"/>
              </a:ext>
            </a:extLst>
          </p:cNvPr>
          <p:cNvSpPr txBox="1"/>
          <p:nvPr/>
        </p:nvSpPr>
        <p:spPr>
          <a:xfrm>
            <a:off x="8555525" y="2453489"/>
            <a:ext cx="184731" cy="369332"/>
          </a:xfrm>
          <a:prstGeom prst="rect">
            <a:avLst/>
          </a:prstGeom>
          <a:noFill/>
        </p:spPr>
        <p:txBody>
          <a:bodyPr wrap="none" rtlCol="0">
            <a:spAutoFit/>
          </a:bodyPr>
          <a:lstStyle/>
          <a:p>
            <a:endParaRPr lang="el-GR" dirty="0"/>
          </a:p>
        </p:txBody>
      </p:sp>
      <p:sp>
        <p:nvSpPr>
          <p:cNvPr id="6" name="TextBox 5">
            <a:extLst>
              <a:ext uri="{FF2B5EF4-FFF2-40B4-BE49-F238E27FC236}">
                <a16:creationId xmlns:a16="http://schemas.microsoft.com/office/drawing/2014/main" id="{9E708E01-ED5E-0A0E-CDC0-ED5D6195AC0E}"/>
              </a:ext>
            </a:extLst>
          </p:cNvPr>
          <p:cNvSpPr txBox="1"/>
          <p:nvPr/>
        </p:nvSpPr>
        <p:spPr>
          <a:xfrm>
            <a:off x="0" y="-49889"/>
            <a:ext cx="12191999" cy="7921399"/>
          </a:xfrm>
          <a:prstGeom prst="rect">
            <a:avLst/>
          </a:prstGeom>
          <a:noFill/>
        </p:spPr>
        <p:txBody>
          <a:bodyPr wrap="square">
            <a:spAutoFit/>
          </a:bodyPr>
          <a:lstStyle/>
          <a:p>
            <a:pPr indent="457200" algn="just">
              <a:lnSpc>
                <a:spcPct val="115000"/>
              </a:lnSpc>
              <a:spcAft>
                <a:spcPts val="1000"/>
              </a:spcAft>
              <a:buNone/>
            </a:pPr>
            <a:r>
              <a:rPr lang="el-GR" sz="1800" b="1" dirty="0">
                <a:solidFill>
                  <a:srgbClr val="1D2129"/>
                </a:solidFill>
                <a:effectLst/>
                <a:latin typeface="Constantia" panose="02030602050306030303" pitchFamily="18" charset="0"/>
                <a:ea typeface="Calibri" panose="020F0502020204030204" pitchFamily="34" charset="0"/>
                <a:cs typeface="Calibri" panose="020F0502020204030204" pitchFamily="34" charset="0"/>
              </a:rPr>
              <a:t>Το παρασκήνιο της τρέλας και της ζωικότητας</a:t>
            </a:r>
            <a:endParaRPr lang="el-GR" sz="1800" b="1" dirty="0">
              <a:effectLst/>
              <a:latin typeface="Constantia" panose="02030602050306030303" pitchFamily="18" charset="0"/>
              <a:ea typeface="Calibri" panose="020F0502020204030204" pitchFamily="34" charset="0"/>
              <a:cs typeface="Times New Roman" panose="02020603050405020304" pitchFamily="18" charset="0"/>
            </a:endParaRPr>
          </a:p>
          <a:p>
            <a:pPr indent="457200" algn="just">
              <a:lnSpc>
                <a:spcPct val="115000"/>
              </a:lnSpc>
              <a:spcAft>
                <a:spcPts val="1000"/>
              </a:spcAft>
              <a:buNone/>
            </a:pPr>
            <a:r>
              <a:rPr lang="el-GR" sz="1800" b="1" dirty="0">
                <a:solidFill>
                  <a:srgbClr val="1D2129"/>
                </a:solidFill>
                <a:effectLst/>
                <a:latin typeface="Constantia" panose="02030602050306030303" pitchFamily="18" charset="0"/>
                <a:ea typeface="Calibri" panose="020F0502020204030204" pitchFamily="34" charset="0"/>
                <a:cs typeface="Calibri" panose="020F0502020204030204" pitchFamily="34" charset="0"/>
              </a:rPr>
              <a:t> </a:t>
            </a:r>
            <a:endParaRPr lang="el-GR" sz="1800" b="1" dirty="0">
              <a:effectLst/>
              <a:latin typeface="Constantia" panose="02030602050306030303" pitchFamily="18" charset="0"/>
              <a:ea typeface="Calibri" panose="020F0502020204030204" pitchFamily="34" charset="0"/>
              <a:cs typeface="Times New Roman" panose="02020603050405020304" pitchFamily="18" charset="0"/>
            </a:endParaRPr>
          </a:p>
          <a:p>
            <a:pPr indent="457200" algn="just">
              <a:lnSpc>
                <a:spcPct val="115000"/>
              </a:lnSpc>
              <a:spcAft>
                <a:spcPts val="1000"/>
              </a:spcAft>
              <a:buNone/>
            </a:pPr>
            <a:endParaRPr lang="en-US" sz="1800" b="1" dirty="0">
              <a:solidFill>
                <a:srgbClr val="1D2129"/>
              </a:solidFill>
              <a:effectLst/>
              <a:latin typeface="Constantia" panose="02030602050306030303" pitchFamily="18" charset="0"/>
              <a:ea typeface="Calibri" panose="020F0502020204030204" pitchFamily="34" charset="0"/>
              <a:cs typeface="Calibri" panose="020F0502020204030204" pitchFamily="34" charset="0"/>
            </a:endParaRPr>
          </a:p>
          <a:p>
            <a:pPr indent="457200" algn="just">
              <a:lnSpc>
                <a:spcPct val="115000"/>
              </a:lnSpc>
              <a:spcAft>
                <a:spcPts val="1000"/>
              </a:spcAft>
              <a:buNone/>
            </a:pPr>
            <a:endParaRPr lang="en-US" b="1" dirty="0">
              <a:solidFill>
                <a:srgbClr val="1D2129"/>
              </a:solidFill>
              <a:latin typeface="Constantia" panose="02030602050306030303" pitchFamily="18" charset="0"/>
              <a:ea typeface="Calibri" panose="020F0502020204030204" pitchFamily="34" charset="0"/>
              <a:cs typeface="Calibri" panose="020F0502020204030204" pitchFamily="34" charset="0"/>
            </a:endParaRPr>
          </a:p>
          <a:p>
            <a:pPr indent="457200" algn="just">
              <a:lnSpc>
                <a:spcPct val="115000"/>
              </a:lnSpc>
              <a:spcAft>
                <a:spcPts val="1000"/>
              </a:spcAft>
              <a:buNone/>
            </a:pPr>
            <a:endParaRPr lang="en-US" sz="1800" b="1" dirty="0">
              <a:solidFill>
                <a:srgbClr val="1D2129"/>
              </a:solidFill>
              <a:effectLst/>
              <a:latin typeface="Constantia" panose="02030602050306030303" pitchFamily="18" charset="0"/>
              <a:ea typeface="Calibri" panose="020F0502020204030204" pitchFamily="34" charset="0"/>
              <a:cs typeface="Calibri" panose="020F0502020204030204" pitchFamily="34" charset="0"/>
            </a:endParaRPr>
          </a:p>
          <a:p>
            <a:pPr indent="457200" algn="just">
              <a:lnSpc>
                <a:spcPct val="115000"/>
              </a:lnSpc>
              <a:spcAft>
                <a:spcPts val="1000"/>
              </a:spcAft>
              <a:buNone/>
            </a:pPr>
            <a:endParaRPr lang="en-US" b="1" dirty="0">
              <a:solidFill>
                <a:srgbClr val="1D2129"/>
              </a:solidFill>
              <a:latin typeface="Constantia" panose="02030602050306030303" pitchFamily="18" charset="0"/>
              <a:ea typeface="Calibri" panose="020F0502020204030204" pitchFamily="34" charset="0"/>
              <a:cs typeface="Calibri" panose="020F0502020204030204" pitchFamily="34" charset="0"/>
            </a:endParaRPr>
          </a:p>
          <a:p>
            <a:pPr indent="457200" algn="just">
              <a:lnSpc>
                <a:spcPct val="115000"/>
              </a:lnSpc>
              <a:spcAft>
                <a:spcPts val="1000"/>
              </a:spcAft>
              <a:buNone/>
            </a:pPr>
            <a:endParaRPr lang="en-US" sz="1800" b="1" dirty="0">
              <a:solidFill>
                <a:srgbClr val="1D2129"/>
              </a:solidFill>
              <a:effectLst/>
              <a:latin typeface="Constantia" panose="02030602050306030303" pitchFamily="18" charset="0"/>
              <a:ea typeface="Calibri" panose="020F0502020204030204" pitchFamily="34" charset="0"/>
              <a:cs typeface="Calibri" panose="020F0502020204030204" pitchFamily="34" charset="0"/>
            </a:endParaRPr>
          </a:p>
          <a:p>
            <a:pPr indent="457200" algn="just">
              <a:lnSpc>
                <a:spcPct val="115000"/>
              </a:lnSpc>
              <a:spcAft>
                <a:spcPts val="1000"/>
              </a:spcAft>
              <a:buNone/>
            </a:pPr>
            <a:endParaRPr lang="en-US" b="1" dirty="0">
              <a:solidFill>
                <a:srgbClr val="1D2129"/>
              </a:solidFill>
              <a:latin typeface="Constantia" panose="02030602050306030303" pitchFamily="18" charset="0"/>
              <a:ea typeface="Calibri" panose="020F0502020204030204" pitchFamily="34" charset="0"/>
              <a:cs typeface="Calibri" panose="020F0502020204030204" pitchFamily="34" charset="0"/>
            </a:endParaRPr>
          </a:p>
          <a:p>
            <a:pPr indent="457200" algn="just">
              <a:lnSpc>
                <a:spcPct val="115000"/>
              </a:lnSpc>
              <a:spcAft>
                <a:spcPts val="1000"/>
              </a:spcAft>
              <a:buNone/>
            </a:pPr>
            <a:endParaRPr lang="en-US" sz="1800" b="1" dirty="0">
              <a:solidFill>
                <a:srgbClr val="1D2129"/>
              </a:solidFill>
              <a:effectLst/>
              <a:latin typeface="Constantia" panose="02030602050306030303" pitchFamily="18" charset="0"/>
              <a:ea typeface="Calibri" panose="020F0502020204030204" pitchFamily="34" charset="0"/>
              <a:cs typeface="Calibri" panose="020F0502020204030204" pitchFamily="34" charset="0"/>
            </a:endParaRPr>
          </a:p>
          <a:p>
            <a:pPr indent="457200" algn="just">
              <a:lnSpc>
                <a:spcPct val="115000"/>
              </a:lnSpc>
              <a:spcAft>
                <a:spcPts val="1000"/>
              </a:spcAft>
              <a:buNone/>
            </a:pPr>
            <a:endParaRPr lang="en-US" b="1" dirty="0">
              <a:solidFill>
                <a:srgbClr val="1D2129"/>
              </a:solidFill>
              <a:latin typeface="Constantia" panose="02030602050306030303" pitchFamily="18" charset="0"/>
              <a:ea typeface="Calibri" panose="020F0502020204030204" pitchFamily="34" charset="0"/>
              <a:cs typeface="Calibri" panose="020F0502020204030204" pitchFamily="34" charset="0"/>
            </a:endParaRPr>
          </a:p>
          <a:p>
            <a:pPr indent="457200" algn="just">
              <a:lnSpc>
                <a:spcPct val="115000"/>
              </a:lnSpc>
              <a:spcAft>
                <a:spcPts val="1000"/>
              </a:spcAft>
              <a:buNone/>
            </a:pPr>
            <a:r>
              <a:rPr lang="el-GR" sz="1800" b="1" dirty="0">
                <a:solidFill>
                  <a:srgbClr val="1D2129"/>
                </a:solidFill>
                <a:effectLst/>
                <a:latin typeface="Constantia" panose="02030602050306030303" pitchFamily="18" charset="0"/>
                <a:ea typeface="Calibri" panose="020F0502020204030204" pitchFamily="34" charset="0"/>
                <a:cs typeface="Calibri" panose="020F0502020204030204" pitchFamily="34" charset="0"/>
              </a:rPr>
              <a:t>Από την άλλη μεριά</a:t>
            </a:r>
            <a:r>
              <a:rPr lang="en-US" sz="1800" b="1" dirty="0">
                <a:solidFill>
                  <a:srgbClr val="1D2129"/>
                </a:solidFill>
                <a:effectLst/>
                <a:latin typeface="Constantia" panose="02030602050306030303" pitchFamily="18" charset="0"/>
                <a:ea typeface="Calibri" panose="020F0502020204030204" pitchFamily="34" charset="0"/>
                <a:cs typeface="Calibri" panose="020F0502020204030204" pitchFamily="34" charset="0"/>
              </a:rPr>
              <a:t>, </a:t>
            </a:r>
            <a:r>
              <a:rPr lang="el-GR" sz="1800" b="1" dirty="0">
                <a:solidFill>
                  <a:srgbClr val="1D2129"/>
                </a:solidFill>
                <a:effectLst/>
                <a:latin typeface="Constantia" panose="02030602050306030303" pitchFamily="18" charset="0"/>
                <a:ea typeface="Calibri" panose="020F0502020204030204" pitchFamily="34" charset="0"/>
                <a:cs typeface="Calibri" panose="020F0502020204030204" pitchFamily="34" charset="0"/>
              </a:rPr>
              <a:t>το παρασκήνιο του Μεγάλου Γιου (όπου η Μητέρα είναι η θεατής), χωρίς να διαθέτει τον μεταφυσικό πυρήνα του πρώτου παρασκηνίου, είναι πιο «σκοτεινό», επειδή αυτό που συντελείται στον πυρήνα του συμπυκνώνει τα ίχνη μιας διπλής σιωπής: της τρέλας και της ζωικότητας. Τη σιωπή της τρέλας και τη σιωπή της ζωικότητας, τη σιωπή με την οποία η ανθρώπινη κοινωνία </a:t>
            </a:r>
            <a:r>
              <a:rPr lang="el-GR" sz="1800" b="1" dirty="0" err="1">
                <a:solidFill>
                  <a:srgbClr val="1D2129"/>
                </a:solidFill>
                <a:effectLst/>
                <a:latin typeface="Constantia" panose="02030602050306030303" pitchFamily="18" charset="0"/>
                <a:ea typeface="Calibri" panose="020F0502020204030204" pitchFamily="34" charset="0"/>
                <a:cs typeface="Calibri" panose="020F0502020204030204" pitchFamily="34" charset="0"/>
              </a:rPr>
              <a:t>περιέβαλλε</a:t>
            </a:r>
            <a:r>
              <a:rPr lang="el-GR" sz="1800" b="1" dirty="0">
                <a:solidFill>
                  <a:srgbClr val="1D2129"/>
                </a:solidFill>
                <a:effectLst/>
                <a:latin typeface="Constantia" panose="02030602050306030303" pitchFamily="18" charset="0"/>
                <a:ea typeface="Calibri" panose="020F0502020204030204" pitchFamily="34" charset="0"/>
                <a:cs typeface="Calibri" panose="020F0502020204030204" pitchFamily="34" charset="0"/>
              </a:rPr>
              <a:t> και συνεχίζει να περιβάλλει αυτούς τους δύο κόσμους, εξοβελίζοντάς τους στο περιθώριό της. </a:t>
            </a:r>
            <a:endParaRPr lang="en-US" sz="1800" b="1" dirty="0">
              <a:solidFill>
                <a:srgbClr val="1D2129"/>
              </a:solidFill>
              <a:effectLst/>
              <a:latin typeface="Constantia" panose="02030602050306030303" pitchFamily="18" charset="0"/>
              <a:ea typeface="Calibri" panose="020F0502020204030204" pitchFamily="34" charset="0"/>
              <a:cs typeface="Calibri" panose="020F0502020204030204" pitchFamily="34" charset="0"/>
            </a:endParaRPr>
          </a:p>
          <a:p>
            <a:pPr indent="457200" algn="just">
              <a:lnSpc>
                <a:spcPct val="115000"/>
              </a:lnSpc>
              <a:spcAft>
                <a:spcPts val="1000"/>
              </a:spcAft>
              <a:buNone/>
            </a:pPr>
            <a:endParaRPr lang="en-US" b="1" dirty="0">
              <a:solidFill>
                <a:srgbClr val="1D2129"/>
              </a:solidFill>
              <a:latin typeface="Constantia" panose="02030602050306030303" pitchFamily="18" charset="0"/>
              <a:ea typeface="Calibri" panose="020F0502020204030204" pitchFamily="34" charset="0"/>
              <a:cs typeface="Calibri" panose="020F0502020204030204" pitchFamily="34" charset="0"/>
            </a:endParaRPr>
          </a:p>
          <a:p>
            <a:pPr indent="457200" algn="just">
              <a:lnSpc>
                <a:spcPct val="115000"/>
              </a:lnSpc>
              <a:spcAft>
                <a:spcPts val="1000"/>
              </a:spcAft>
              <a:buNone/>
            </a:pPr>
            <a:endParaRPr lang="en-US" sz="1800" b="1" dirty="0">
              <a:solidFill>
                <a:srgbClr val="1D2129"/>
              </a:solidFill>
              <a:effectLst/>
              <a:latin typeface="Constantia" panose="02030602050306030303" pitchFamily="18" charset="0"/>
              <a:ea typeface="Calibri" panose="020F0502020204030204" pitchFamily="34" charset="0"/>
              <a:cs typeface="Calibri" panose="020F0502020204030204" pitchFamily="34" charset="0"/>
            </a:endParaRPr>
          </a:p>
          <a:p>
            <a:pPr indent="457200" algn="just">
              <a:lnSpc>
                <a:spcPct val="115000"/>
              </a:lnSpc>
              <a:spcAft>
                <a:spcPts val="1000"/>
              </a:spcAft>
              <a:buNone/>
            </a:pPr>
            <a:endParaRPr lang="en-US" b="1" dirty="0">
              <a:solidFill>
                <a:srgbClr val="1D2129"/>
              </a:solidFill>
              <a:latin typeface="Constantia" panose="02030602050306030303" pitchFamily="18" charset="0"/>
              <a:ea typeface="Calibri" panose="020F0502020204030204" pitchFamily="34" charset="0"/>
              <a:cs typeface="Calibri" panose="020F0502020204030204" pitchFamily="34" charset="0"/>
            </a:endParaRPr>
          </a:p>
          <a:p>
            <a:pPr indent="457200" algn="just">
              <a:lnSpc>
                <a:spcPct val="115000"/>
              </a:lnSpc>
              <a:spcAft>
                <a:spcPts val="1000"/>
              </a:spcAft>
              <a:buNone/>
            </a:pPr>
            <a:endParaRPr lang="en-US" sz="1800" b="1" dirty="0">
              <a:solidFill>
                <a:srgbClr val="1D2129"/>
              </a:solidFill>
              <a:effectLst/>
              <a:latin typeface="Constantia" panose="02030602050306030303" pitchFamily="18"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298883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ΠΡΟΣ ΕΛΕΥΣΙΝΑ - ΜΑΤΕΣΙΣ ΠΑΥΛΟΣ - IANOS">
            <a:extLst>
              <a:ext uri="{FF2B5EF4-FFF2-40B4-BE49-F238E27FC236}">
                <a16:creationId xmlns:a16="http://schemas.microsoft.com/office/drawing/2014/main" id="{F6543559-5537-B2D1-E300-97150B454547}"/>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0"/>
            <a:ext cx="12192001" cy="69120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C45CE45-C81C-FBA6-DE63-203F1F2DC105}"/>
              </a:ext>
            </a:extLst>
          </p:cNvPr>
          <p:cNvSpPr txBox="1"/>
          <p:nvPr/>
        </p:nvSpPr>
        <p:spPr>
          <a:xfrm>
            <a:off x="90535" y="162962"/>
            <a:ext cx="12240980" cy="5909310"/>
          </a:xfrm>
          <a:prstGeom prst="rect">
            <a:avLst/>
          </a:prstGeom>
          <a:noFill/>
        </p:spPr>
        <p:txBody>
          <a:bodyPr wrap="none" rtlCol="0">
            <a:spAutoFit/>
          </a:bodyPr>
          <a:lstStyle/>
          <a:p>
            <a:r>
              <a:rPr lang="el-GR" b="1" dirty="0"/>
              <a:t>Η γλωσσική χρήση των μη ανθρώπινων ζώων. Τα κατοικίδια</a:t>
            </a:r>
            <a:endParaRPr lang="en-US" b="1" dirty="0"/>
          </a:p>
          <a:p>
            <a:endParaRPr lang="en-US" b="1" dirty="0">
              <a:latin typeface="Constantia" panose="02030602050306030303" pitchFamily="18" charset="0"/>
            </a:endParaRPr>
          </a:p>
          <a:p>
            <a:r>
              <a:rPr lang="el-GR" dirty="0">
                <a:latin typeface="Constantia" panose="02030602050306030303" pitchFamily="18" charset="0"/>
              </a:rPr>
              <a:t>Στην εισαγωγική εκτενή σκηνική οδηγία διαβάζουμε ότι η κόρη «κοντεύει τα σαράντα. Κοντό μαλλί, άχαρη εμφάνιση. </a:t>
            </a:r>
            <a:endParaRPr lang="en-US" dirty="0">
              <a:latin typeface="Constantia" panose="02030602050306030303" pitchFamily="18" charset="0"/>
            </a:endParaRPr>
          </a:p>
          <a:p>
            <a:r>
              <a:rPr lang="el-GR" dirty="0">
                <a:latin typeface="Constantia" panose="02030602050306030303" pitchFamily="18" charset="0"/>
              </a:rPr>
              <a:t>Θυμίζει λίγο σκύλο αδέσποτο, σκιαγμένο, που όμως τελικά θα τολμήσει». Τι θα τολμήσει; Να δώσει τροφή στην πείνα της </a:t>
            </a:r>
          </a:p>
          <a:p>
            <a:r>
              <a:rPr lang="el-GR" dirty="0">
                <a:latin typeface="Constantia" panose="02030602050306030303" pitchFamily="18" charset="0"/>
              </a:rPr>
              <a:t>ζωής. </a:t>
            </a:r>
          </a:p>
          <a:p>
            <a:endParaRPr lang="el-GR" dirty="0">
              <a:latin typeface="Constantia" panose="02030602050306030303" pitchFamily="18" charset="0"/>
            </a:endParaRPr>
          </a:p>
          <a:p>
            <a:r>
              <a:rPr lang="el-GR" dirty="0">
                <a:latin typeface="Constantia" panose="02030602050306030303" pitchFamily="18" charset="0"/>
              </a:rPr>
              <a:t>Γιατί παρομοιάζεται με σκύλο; Αφού η κοπέλα δεν έχει ιδιαίτερα θηλυκά χαρακτηριστικά, θα μπορούσε να μοιάζει ακόμα με </a:t>
            </a:r>
          </a:p>
          <a:p>
            <a:r>
              <a:rPr lang="el-GR" dirty="0">
                <a:latin typeface="Constantia" panose="02030602050306030303" pitchFamily="18" charset="0"/>
              </a:rPr>
              <a:t>παιδί, αγόρι ή κορίτσι, πάντως όχι με σκύλο. Γιατί με σκύλο και μάλιστα αδέσποτο και σκιαγμένο;	</a:t>
            </a:r>
          </a:p>
          <a:p>
            <a:r>
              <a:rPr lang="el-GR" dirty="0">
                <a:latin typeface="Constantia" panose="02030602050306030303" pitchFamily="18" charset="0"/>
              </a:rPr>
              <a:t>Δεδομένου ότι η σκηνή θέλει την κόρη δίπλα στη </a:t>
            </a:r>
            <a:r>
              <a:rPr lang="el-GR" dirty="0" err="1">
                <a:latin typeface="Constantia" panose="02030602050306030303" pitchFamily="18" charset="0"/>
              </a:rPr>
              <a:t>θνήσκουσα</a:t>
            </a:r>
            <a:r>
              <a:rPr lang="el-GR" dirty="0">
                <a:latin typeface="Constantia" panose="02030602050306030303" pitchFamily="18" charset="0"/>
              </a:rPr>
              <a:t> μητέρα της, ο συνειρμός μάς οδηγεί σε έναν εσωτερικό </a:t>
            </a:r>
          </a:p>
          <a:p>
            <a:r>
              <a:rPr lang="el-GR" dirty="0">
                <a:latin typeface="Constantia" panose="02030602050306030303" pitchFamily="18" charset="0"/>
              </a:rPr>
              <a:t>διακειμενικό δεσμό με τη </a:t>
            </a:r>
            <a:r>
              <a:rPr lang="el-GR" i="1" dirty="0">
                <a:latin typeface="Constantia" panose="02030602050306030303" pitchFamily="18" charset="0"/>
              </a:rPr>
              <a:t>Μητέρα του σκύλου</a:t>
            </a:r>
            <a:r>
              <a:rPr lang="el-GR" dirty="0">
                <a:latin typeface="Constantia" panose="02030602050306030303" pitchFamily="18" charset="0"/>
              </a:rPr>
              <a:t> και τη </a:t>
            </a:r>
            <a:r>
              <a:rPr lang="el-GR" dirty="0" err="1">
                <a:latin typeface="Constantia" panose="02030602050306030303" pitchFamily="18" charset="0"/>
              </a:rPr>
              <a:t>Ραραού</a:t>
            </a:r>
            <a:r>
              <a:rPr lang="el-GR" dirty="0">
                <a:latin typeface="Constantia" panose="02030602050306030303" pitchFamily="18" charset="0"/>
              </a:rPr>
              <a:t>, αυτό το σκιαγμένο σκυλί που ακολουθούσε όμως με θάρρος τη </a:t>
            </a:r>
          </a:p>
          <a:p>
            <a:r>
              <a:rPr lang="el-GR" dirty="0">
                <a:latin typeface="Constantia" panose="02030602050306030303" pitchFamily="18" charset="0"/>
              </a:rPr>
              <a:t>διαπομπευόμενη μητέρα της. </a:t>
            </a:r>
          </a:p>
          <a:p>
            <a:endParaRPr lang="el-GR" dirty="0">
              <a:latin typeface="Constantia" panose="02030602050306030303" pitchFamily="18" charset="0"/>
            </a:endParaRPr>
          </a:p>
          <a:p>
            <a:r>
              <a:rPr lang="el-GR" dirty="0">
                <a:latin typeface="Constantia" panose="02030602050306030303" pitchFamily="18" charset="0"/>
              </a:rPr>
              <a:t>Άλλωστε και ο ίδιος ο συγγραφέας είχε στενούς συναισθηματικούς δεσμούς με τα ζώα, ιδιαίτερα δε με τον σκύλο του τον </a:t>
            </a:r>
          </a:p>
          <a:p>
            <a:r>
              <a:rPr lang="el-GR" dirty="0">
                <a:latin typeface="Constantia" panose="02030602050306030303" pitchFamily="18" charset="0"/>
              </a:rPr>
              <a:t>Μάρτη, στον οποίο είναι αφιερωμένη και η νουβέλα του </a:t>
            </a:r>
            <a:r>
              <a:rPr lang="el-GR" i="1" dirty="0">
                <a:latin typeface="Constantia" panose="02030602050306030303" pitchFamily="18" charset="0"/>
              </a:rPr>
              <a:t>Αφροδίτη</a:t>
            </a:r>
            <a:r>
              <a:rPr lang="el-GR" dirty="0">
                <a:latin typeface="Constantia" panose="02030602050306030303" pitchFamily="18" charset="0"/>
              </a:rPr>
              <a:t>. </a:t>
            </a:r>
          </a:p>
          <a:p>
            <a:r>
              <a:rPr lang="el-GR" dirty="0">
                <a:latin typeface="Constantia" panose="02030602050306030303" pitchFamily="18" charset="0"/>
              </a:rPr>
              <a:t>Το αδέσποτο σκυλί είναι και σκιαγμένο όχι μόνο επειδή περιφέρεται μόνο του στις περιπέτειες και στους δρόμους της </a:t>
            </a:r>
          </a:p>
          <a:p>
            <a:r>
              <a:rPr lang="el-GR" dirty="0">
                <a:latin typeface="Constantia" panose="02030602050306030303" pitchFamily="18" charset="0"/>
              </a:rPr>
              <a:t>ζωής του, αλλά και κυρίως επειδή δεν έχει γνωρίσει την αγάπη και την αποδοχή. Παρατημένο και ξεχασμένο, είναι </a:t>
            </a:r>
          </a:p>
          <a:p>
            <a:r>
              <a:rPr lang="el-GR" dirty="0">
                <a:latin typeface="Constantia" panose="02030602050306030303" pitchFamily="18" charset="0"/>
              </a:rPr>
              <a:t>αναγκασμένο να τραβήξει τον δρόμο του σιωπηλά και να κερδίζει την κάθε στιγμή του. </a:t>
            </a:r>
          </a:p>
          <a:p>
            <a:endParaRPr lang="el-GR" dirty="0">
              <a:latin typeface="Constantia" panose="02030602050306030303" pitchFamily="18" charset="0"/>
            </a:endParaRPr>
          </a:p>
          <a:p>
            <a:r>
              <a:rPr lang="el-GR" dirty="0">
                <a:latin typeface="Constantia" panose="02030602050306030303" pitchFamily="18" charset="0"/>
              </a:rPr>
              <a:t>Το ίδιο θα κάνει και η κόρη μετά το πέρας του κατευοδίου: θα είναι ένας παρίας, πάντα στην παράπλευρη ζώνη </a:t>
            </a:r>
          </a:p>
          <a:p>
            <a:r>
              <a:rPr lang="el-GR" dirty="0">
                <a:latin typeface="Constantia" panose="02030602050306030303" pitchFamily="18" charset="0"/>
              </a:rPr>
              <a:t>της κοινότητας. </a:t>
            </a:r>
          </a:p>
          <a:p>
            <a:endParaRPr lang="el-GR" dirty="0">
              <a:latin typeface="Constantia" panose="02030602050306030303" pitchFamily="18" charset="0"/>
            </a:endParaRPr>
          </a:p>
        </p:txBody>
      </p:sp>
    </p:spTree>
    <p:extLst>
      <p:ext uri="{BB962C8B-B14F-4D97-AF65-F5344CB8AC3E}">
        <p14:creationId xmlns:p14="http://schemas.microsoft.com/office/powerpoint/2010/main" val="297227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76693827-09AC-9998-2D1A-7CD020597230}"/>
              </a:ext>
            </a:extLst>
          </p:cNvPr>
          <p:cNvSpPr>
            <a:spLocks noGrp="1"/>
          </p:cNvSpPr>
          <p:nvPr>
            <p:ph idx="1"/>
          </p:nvPr>
        </p:nvSpPr>
        <p:spPr/>
        <p:txBody>
          <a:bodyPr/>
          <a:lstStyle/>
          <a:p>
            <a:endParaRPr lang="el-GR"/>
          </a:p>
        </p:txBody>
      </p:sp>
      <p:pic>
        <p:nvPicPr>
          <p:cNvPr id="5122" name="Picture 2" descr="SearchCulture.gr | Φωτογραφία από την παράσταση &quot;Προς Ελευσίνα&quot; (1995)">
            <a:extLst>
              <a:ext uri="{FF2B5EF4-FFF2-40B4-BE49-F238E27FC236}">
                <a16:creationId xmlns:a16="http://schemas.microsoft.com/office/drawing/2014/main" id="{8B76587B-DE1A-4B4F-2F4A-26DB92D984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3417237" cy="68750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4A93496-2227-77C4-CC0A-5847724B7D6B}"/>
              </a:ext>
            </a:extLst>
          </p:cNvPr>
          <p:cNvSpPr txBox="1"/>
          <p:nvPr/>
        </p:nvSpPr>
        <p:spPr>
          <a:xfrm>
            <a:off x="0" y="2835955"/>
            <a:ext cx="13622768" cy="4247317"/>
          </a:xfrm>
          <a:prstGeom prst="rect">
            <a:avLst/>
          </a:prstGeom>
          <a:noFill/>
        </p:spPr>
        <p:txBody>
          <a:bodyPr wrap="none" rtlCol="0">
            <a:spAutoFit/>
          </a:bodyPr>
          <a:lstStyle/>
          <a:p>
            <a:r>
              <a:rPr lang="el-GR" dirty="0">
                <a:solidFill>
                  <a:schemeClr val="accent4">
                    <a:lumMod val="20000"/>
                    <a:lumOff val="80000"/>
                  </a:schemeClr>
                </a:solidFill>
                <a:latin typeface="Constantia" panose="02030602050306030303" pitchFamily="18" charset="0"/>
              </a:rPr>
              <a:t>Η κόρη, βεβαίως, μοιράζεται με τον σκύλο και δύο άλλα χαρακτηριστικά, ένα νοητικό και ένα ηθικό: «είναι χαμηλής νοημοσύνης, </a:t>
            </a:r>
          </a:p>
          <a:p>
            <a:r>
              <a:rPr lang="el-GR" dirty="0">
                <a:solidFill>
                  <a:schemeClr val="accent4">
                    <a:lumMod val="20000"/>
                    <a:lumOff val="80000"/>
                  </a:schemeClr>
                </a:solidFill>
                <a:latin typeface="Constantia" panose="02030602050306030303" pitchFamily="18" charset="0"/>
              </a:rPr>
              <a:t>δυσκίνητο μυαλό, χωρίς κακίες ή καλοσύνες». Τα ζώα δεν έχουν λόγο και γι’ αυτό σιωπούν. Δεν έχουν και λογική, γι’ αυτό και η νοημοσύνη </a:t>
            </a:r>
          </a:p>
          <a:p>
            <a:r>
              <a:rPr lang="el-GR" dirty="0">
                <a:solidFill>
                  <a:schemeClr val="accent4">
                    <a:lumMod val="20000"/>
                    <a:lumOff val="80000"/>
                  </a:schemeClr>
                </a:solidFill>
                <a:latin typeface="Constantia" panose="02030602050306030303" pitchFamily="18" charset="0"/>
              </a:rPr>
              <a:t>τους δεν μπορεί να συγκριθεί με την ανθρώπινη. Άρα δεν διαθέτουν και ηθικά κριτήρια. Η κακία και η καλοσύνη είναι στοιχεία άγνωστα </a:t>
            </a:r>
          </a:p>
          <a:p>
            <a:r>
              <a:rPr lang="el-GR" dirty="0">
                <a:solidFill>
                  <a:schemeClr val="accent4">
                    <a:lumMod val="20000"/>
                    <a:lumOff val="80000"/>
                  </a:schemeClr>
                </a:solidFill>
                <a:latin typeface="Constantia" panose="02030602050306030303" pitchFamily="18" charset="0"/>
              </a:rPr>
              <a:t>στη ζωή τους. Στην τοπιογραφία του Μάτεσι ο νόμος δεν έχει προλάβει να θεσπιστεί και ο κόσμος υπάρχει δίχως θείο επιστέγασμα. </a:t>
            </a:r>
          </a:p>
          <a:p>
            <a:r>
              <a:rPr lang="el-GR" dirty="0">
                <a:solidFill>
                  <a:schemeClr val="accent4">
                    <a:lumMod val="20000"/>
                    <a:lumOff val="80000"/>
                  </a:schemeClr>
                </a:solidFill>
                <a:latin typeface="Constantia" panose="02030602050306030303" pitchFamily="18" charset="0"/>
              </a:rPr>
              <a:t>Τα πλάσματά του «είναι χοϊκά, βγαίνουν μέσα από τη γη για να ορθωθούν προς τον ουρανό, δεν υπάρχει πρότυπο γι’ αυτά παρά μόνο το </a:t>
            </a:r>
          </a:p>
          <a:p>
            <a:r>
              <a:rPr lang="el-GR" dirty="0">
                <a:solidFill>
                  <a:schemeClr val="accent4">
                    <a:lumMod val="20000"/>
                    <a:lumOff val="80000"/>
                  </a:schemeClr>
                </a:solidFill>
                <a:latin typeface="Constantia" panose="02030602050306030303" pitchFamily="18" charset="0"/>
              </a:rPr>
              <a:t>ανθρώπινο σώμα που κινεί από την ύλη προς τη ζωή, έχοντας μόλις </a:t>
            </a:r>
          </a:p>
          <a:p>
            <a:r>
              <a:rPr lang="el-GR" dirty="0">
                <a:solidFill>
                  <a:schemeClr val="accent4">
                    <a:lumMod val="20000"/>
                    <a:lumOff val="80000"/>
                  </a:schemeClr>
                </a:solidFill>
                <a:latin typeface="Constantia" panose="02030602050306030303" pitchFamily="18" charset="0"/>
              </a:rPr>
              <a:t>κατακτήσει τη γνώση ότι ο ουρανός είναι φτιαγμένος κατ’ εικόνα της </a:t>
            </a:r>
          </a:p>
          <a:p>
            <a:r>
              <a:rPr lang="el-GR" dirty="0">
                <a:solidFill>
                  <a:schemeClr val="accent4">
                    <a:lumMod val="20000"/>
                    <a:lumOff val="80000"/>
                  </a:schemeClr>
                </a:solidFill>
                <a:latin typeface="Constantia" panose="02030602050306030303" pitchFamily="18" charset="0"/>
              </a:rPr>
              <a:t>γης». Σε αυτήν τη βάση είναι δύσκολο να διαχωριστεί ο άνθρωπος </a:t>
            </a:r>
          </a:p>
          <a:p>
            <a:r>
              <a:rPr lang="el-GR" dirty="0">
                <a:solidFill>
                  <a:schemeClr val="accent4">
                    <a:lumMod val="20000"/>
                    <a:lumOff val="80000"/>
                  </a:schemeClr>
                </a:solidFill>
                <a:latin typeface="Constantia" panose="02030602050306030303" pitchFamily="18" charset="0"/>
              </a:rPr>
              <a:t>από το ζώο. Χοϊκά ζώα και οι δύο, ζώα της γης και του άδειου ουρανού. </a:t>
            </a:r>
          </a:p>
          <a:p>
            <a:r>
              <a:rPr lang="el-GR" dirty="0">
                <a:solidFill>
                  <a:schemeClr val="accent4">
                    <a:lumMod val="20000"/>
                    <a:lumOff val="80000"/>
                  </a:schemeClr>
                </a:solidFill>
                <a:latin typeface="Constantia" panose="02030602050306030303" pitchFamily="18" charset="0"/>
              </a:rPr>
              <a:t>Αυτή η ιδιάζουσα </a:t>
            </a:r>
            <a:r>
              <a:rPr lang="el-GR" dirty="0" err="1">
                <a:solidFill>
                  <a:schemeClr val="accent4">
                    <a:lumMod val="20000"/>
                    <a:lumOff val="80000"/>
                  </a:schemeClr>
                </a:solidFill>
                <a:latin typeface="Constantia" panose="02030602050306030303" pitchFamily="18" charset="0"/>
              </a:rPr>
              <a:t>κυνανθρωπία</a:t>
            </a:r>
            <a:r>
              <a:rPr lang="el-GR" dirty="0">
                <a:solidFill>
                  <a:schemeClr val="accent4">
                    <a:lumMod val="20000"/>
                    <a:lumOff val="80000"/>
                  </a:schemeClr>
                </a:solidFill>
                <a:latin typeface="Constantia" panose="02030602050306030303" pitchFamily="18" charset="0"/>
              </a:rPr>
              <a:t> εκκολάπτεται ήδη από τη δεύτερη </a:t>
            </a:r>
          </a:p>
          <a:p>
            <a:r>
              <a:rPr lang="el-GR" dirty="0">
                <a:solidFill>
                  <a:schemeClr val="accent4">
                    <a:lumMod val="20000"/>
                    <a:lumOff val="80000"/>
                  </a:schemeClr>
                </a:solidFill>
                <a:latin typeface="Constantia" panose="02030602050306030303" pitchFamily="18" charset="0"/>
              </a:rPr>
              <a:t>σελίδα του έργου με μια παρομοίωση που δεν είναι καθόλου </a:t>
            </a:r>
          </a:p>
          <a:p>
            <a:r>
              <a:rPr lang="el-GR" dirty="0">
                <a:solidFill>
                  <a:schemeClr val="accent4">
                    <a:lumMod val="20000"/>
                    <a:lumOff val="80000"/>
                  </a:schemeClr>
                </a:solidFill>
                <a:latin typeface="Constantia" panose="02030602050306030303" pitchFamily="18" charset="0"/>
              </a:rPr>
              <a:t>«αθώα». Όπως και η </a:t>
            </a:r>
            <a:r>
              <a:rPr lang="el-GR" dirty="0" err="1">
                <a:solidFill>
                  <a:schemeClr val="accent4">
                    <a:lumMod val="20000"/>
                    <a:lumOff val="80000"/>
                  </a:schemeClr>
                </a:solidFill>
                <a:latin typeface="Constantia" panose="02030602050306030303" pitchFamily="18" charset="0"/>
              </a:rPr>
              <a:t>απεύθυνση</a:t>
            </a:r>
            <a:r>
              <a:rPr lang="el-GR" dirty="0">
                <a:solidFill>
                  <a:schemeClr val="accent4">
                    <a:lumMod val="20000"/>
                    <a:lumOff val="80000"/>
                  </a:schemeClr>
                </a:solidFill>
                <a:latin typeface="Constantia" panose="02030602050306030303" pitchFamily="18" charset="0"/>
              </a:rPr>
              <a:t> του Μεγάλου Γιου προς την </a:t>
            </a:r>
          </a:p>
          <a:p>
            <a:r>
              <a:rPr lang="el-GR" dirty="0">
                <a:solidFill>
                  <a:schemeClr val="accent4">
                    <a:lumMod val="20000"/>
                    <a:lumOff val="80000"/>
                  </a:schemeClr>
                </a:solidFill>
                <a:latin typeface="Constantia" panose="02030602050306030303" pitchFamily="18" charset="0"/>
              </a:rPr>
              <a:t>αδελφή του στην τέταρτη σκηνή: «Τι γαβγίζεις;» της λέει, </a:t>
            </a:r>
          </a:p>
          <a:p>
            <a:r>
              <a:rPr lang="el-GR" dirty="0">
                <a:solidFill>
                  <a:schemeClr val="accent4">
                    <a:lumMod val="20000"/>
                    <a:lumOff val="80000"/>
                  </a:schemeClr>
                </a:solidFill>
                <a:latin typeface="Constantia" panose="02030602050306030303" pitchFamily="18" charset="0"/>
              </a:rPr>
              <a:t>όταν αυτή ουρλιάζει επειδή την πιάνει στην εγκυμονούσα κοιλιά της.</a:t>
            </a:r>
          </a:p>
          <a:p>
            <a:endParaRPr lang="el-GR" dirty="0">
              <a:solidFill>
                <a:schemeClr val="accent4">
                  <a:lumMod val="20000"/>
                  <a:lumOff val="80000"/>
                </a:schemeClr>
              </a:solidFill>
              <a:latin typeface="Constantia" panose="02030602050306030303" pitchFamily="18" charset="0"/>
            </a:endParaRPr>
          </a:p>
        </p:txBody>
      </p:sp>
    </p:spTree>
    <p:extLst>
      <p:ext uri="{BB962C8B-B14F-4D97-AF65-F5344CB8AC3E}">
        <p14:creationId xmlns:p14="http://schemas.microsoft.com/office/powerpoint/2010/main" val="2586122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512755AC-BB2B-DC9F-53B9-77943EE26C3E}"/>
              </a:ext>
            </a:extLst>
          </p:cNvPr>
          <p:cNvSpPr>
            <a:spLocks noGrp="1"/>
          </p:cNvSpPr>
          <p:nvPr>
            <p:ph idx="1"/>
          </p:nvPr>
        </p:nvSpPr>
        <p:spPr/>
        <p:txBody>
          <a:bodyPr/>
          <a:lstStyle/>
          <a:p>
            <a:endParaRPr lang="el-GR"/>
          </a:p>
        </p:txBody>
      </p:sp>
      <p:pic>
        <p:nvPicPr>
          <p:cNvPr id="1026" name="Picture 2" descr="SearchCulture.gr | Φωτογραφία από την παράσταση &quot;Προς Ελευσίνα&quot; (1995)">
            <a:extLst>
              <a:ext uri="{FF2B5EF4-FFF2-40B4-BE49-F238E27FC236}">
                <a16:creationId xmlns:a16="http://schemas.microsoft.com/office/drawing/2014/main" id="{A69B84C7-B28F-CC49-C13B-1CF613D78A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61736"/>
            <a:ext cx="12192001" cy="70288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89204C2-8EDD-D009-85F3-9041E01B0D90}"/>
              </a:ext>
            </a:extLst>
          </p:cNvPr>
          <p:cNvSpPr txBox="1"/>
          <p:nvPr/>
        </p:nvSpPr>
        <p:spPr>
          <a:xfrm>
            <a:off x="26050" y="-158627"/>
            <a:ext cx="12412116" cy="3970318"/>
          </a:xfrm>
          <a:prstGeom prst="rect">
            <a:avLst/>
          </a:prstGeom>
          <a:noFill/>
        </p:spPr>
        <p:txBody>
          <a:bodyPr wrap="none" rtlCol="0">
            <a:spAutoFit/>
          </a:bodyPr>
          <a:lstStyle/>
          <a:p>
            <a:r>
              <a:rPr lang="el-GR" dirty="0">
                <a:solidFill>
                  <a:schemeClr val="bg1"/>
                </a:solidFill>
                <a:latin typeface="Constantia" panose="02030602050306030303" pitchFamily="18" charset="0"/>
              </a:rPr>
              <a:t>Υπάρχουν δύο επιπλέον περιπτώσεις στην πρώτη σκηνή όπου επανέρχεται η μορφή του σκύλου. Και οι δύο </a:t>
            </a:r>
            <a:r>
              <a:rPr lang="el-GR" dirty="0" err="1">
                <a:solidFill>
                  <a:schemeClr val="bg1"/>
                </a:solidFill>
                <a:latin typeface="Constantia" panose="02030602050306030303" pitchFamily="18" charset="0"/>
              </a:rPr>
              <a:t>εικονοποιούν</a:t>
            </a:r>
            <a:r>
              <a:rPr lang="el-GR" dirty="0">
                <a:solidFill>
                  <a:schemeClr val="bg1"/>
                </a:solidFill>
                <a:latin typeface="Constantia" panose="02030602050306030303" pitchFamily="18" charset="0"/>
              </a:rPr>
              <a:t> την </a:t>
            </a:r>
          </a:p>
          <a:p>
            <a:r>
              <a:rPr lang="el-GR" dirty="0">
                <a:solidFill>
                  <a:schemeClr val="bg1"/>
                </a:solidFill>
                <a:latin typeface="Constantia" panose="02030602050306030303" pitchFamily="18" charset="0"/>
              </a:rPr>
              <a:t>εγκατάλειψη, την απώλεια και τον θάνατο. Και οι δύο ανήκουν στη Μητέρα. Στη μία περίπτωση ο σκύλος περιλαμβάνεται στα </a:t>
            </a:r>
          </a:p>
          <a:p>
            <a:r>
              <a:rPr lang="el-GR" dirty="0">
                <a:solidFill>
                  <a:schemeClr val="bg1"/>
                </a:solidFill>
                <a:latin typeface="Constantia" panose="02030602050306030303" pitchFamily="18" charset="0"/>
              </a:rPr>
              <a:t>ζώα του οίκου που τον εγκαταλείπουν βιαστικά και φοβισμένα. Λίγο πριν ακούγεται μια υπόγεια βουή από τα πόδια πολλών </a:t>
            </a:r>
          </a:p>
          <a:p>
            <a:r>
              <a:rPr lang="el-GR" dirty="0">
                <a:solidFill>
                  <a:schemeClr val="bg1"/>
                </a:solidFill>
                <a:latin typeface="Constantia" panose="02030602050306030303" pitchFamily="18" charset="0"/>
              </a:rPr>
              <a:t>ζώων, ενώ λίγο νωρίτερα έχει σφαγιαστεί το άλογο του Μεγάλου Γιου.</a:t>
            </a: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a:p>
            <a:r>
              <a:rPr lang="el-GR" i="1" dirty="0">
                <a:solidFill>
                  <a:schemeClr val="bg1"/>
                </a:solidFill>
                <a:latin typeface="Constantia" panose="02030602050306030303" pitchFamily="18" charset="0"/>
              </a:rPr>
              <a:t>	Ακούγεται μία βουή. Κάτι σαν σούρσιμο πολλών ποδιών ζώων. Καθόλου φωνές.</a:t>
            </a:r>
            <a:endParaRPr lang="el-GR" dirty="0">
              <a:solidFill>
                <a:schemeClr val="bg1"/>
              </a:solidFill>
              <a:latin typeface="Constantia" panose="02030602050306030303" pitchFamily="18" charset="0"/>
            </a:endParaRPr>
          </a:p>
          <a:p>
            <a:r>
              <a:rPr lang="el-GR" dirty="0">
                <a:solidFill>
                  <a:schemeClr val="bg1"/>
                </a:solidFill>
                <a:latin typeface="Constantia" panose="02030602050306030303" pitchFamily="18" charset="0"/>
              </a:rPr>
              <a:t>	Κόρη: Τ’ ήτανε; Βουή. Κάτω απ’ το σπίτι. Βουή και…σαν φοβέρα. Τα’ ήτανε;</a:t>
            </a:r>
          </a:p>
          <a:p>
            <a:r>
              <a:rPr lang="el-GR" dirty="0">
                <a:solidFill>
                  <a:schemeClr val="bg1"/>
                </a:solidFill>
                <a:latin typeface="Constantia" panose="02030602050306030303" pitchFamily="18" charset="0"/>
              </a:rPr>
              <a:t>		. . . . . . . . . . . . . . </a:t>
            </a:r>
          </a:p>
          <a:p>
            <a:r>
              <a:rPr lang="el-GR" dirty="0">
                <a:solidFill>
                  <a:schemeClr val="bg1"/>
                </a:solidFill>
                <a:latin typeface="Constantia" panose="02030602050306030303" pitchFamily="18" charset="0"/>
              </a:rPr>
              <a:t>	Μεγάλος: Α. (</a:t>
            </a:r>
            <a:r>
              <a:rPr lang="el-GR" i="1" dirty="0">
                <a:solidFill>
                  <a:schemeClr val="bg1"/>
                </a:solidFill>
                <a:latin typeface="Constantia" panose="02030602050306030303" pitchFamily="18" charset="0"/>
              </a:rPr>
              <a:t>Σαν να το περίμενε</a:t>
            </a:r>
            <a:r>
              <a:rPr lang="el-GR" dirty="0">
                <a:solidFill>
                  <a:schemeClr val="bg1"/>
                </a:solidFill>
                <a:latin typeface="Constantia" panose="02030602050306030303" pitchFamily="18" charset="0"/>
              </a:rPr>
              <a:t>) Η βουή. Θυμωμένη. […]</a:t>
            </a:r>
          </a:p>
          <a:p>
            <a:r>
              <a:rPr lang="el-GR" dirty="0">
                <a:solidFill>
                  <a:schemeClr val="bg1"/>
                </a:solidFill>
                <a:latin typeface="Constantia" panose="02030602050306030303" pitchFamily="18" charset="0"/>
              </a:rPr>
              <a:t>		. . . . . . . . . . . . . .</a:t>
            </a:r>
          </a:p>
          <a:p>
            <a:r>
              <a:rPr lang="el-GR" dirty="0">
                <a:solidFill>
                  <a:schemeClr val="bg1"/>
                </a:solidFill>
                <a:latin typeface="Constantia" panose="02030602050306030303" pitchFamily="18" charset="0"/>
              </a:rPr>
              <a:t>	Μητέρα: Η βουή. Ναι. Τα κατοικίδια παρατάνε το σπίτι. Γάτα. Το σκυλί. </a:t>
            </a:r>
          </a:p>
          <a:p>
            <a:r>
              <a:rPr lang="el-GR" dirty="0">
                <a:solidFill>
                  <a:schemeClr val="bg1"/>
                </a:solidFill>
                <a:latin typeface="Constantia" panose="02030602050306030303" pitchFamily="18" charset="0"/>
              </a:rPr>
              <a:t>		Ποντίκια. Μια φωλιά σπουργίτια… πάνε αλλού. Έφυγε και το φίδι	μας… </a:t>
            </a:r>
          </a:p>
          <a:p>
            <a:endParaRPr lang="el-GR" dirty="0">
              <a:solidFill>
                <a:schemeClr val="bg1"/>
              </a:solidFill>
              <a:latin typeface="Constantia" panose="02030602050306030303" pitchFamily="18" charset="0"/>
            </a:endParaRPr>
          </a:p>
        </p:txBody>
      </p:sp>
    </p:spTree>
    <p:extLst>
      <p:ext uri="{BB962C8B-B14F-4D97-AF65-F5344CB8AC3E}">
        <p14:creationId xmlns:p14="http://schemas.microsoft.com/office/powerpoint/2010/main" val="7469960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BE205384-8C81-F6C7-8419-E4270451AD72}"/>
              </a:ext>
            </a:extLst>
          </p:cNvPr>
          <p:cNvSpPr>
            <a:spLocks noGrp="1"/>
          </p:cNvSpPr>
          <p:nvPr>
            <p:ph idx="1"/>
          </p:nvPr>
        </p:nvSpPr>
        <p:spPr/>
        <p:txBody>
          <a:bodyPr/>
          <a:lstStyle/>
          <a:p>
            <a:endParaRPr lang="el-GR"/>
          </a:p>
        </p:txBody>
      </p:sp>
      <p:pic>
        <p:nvPicPr>
          <p:cNvPr id="2050" name="Picture 2" descr="Προς Ελευσίνα - Επίσημη πρεμιέρα Φωτογραφικό Αφιέρωμα">
            <a:extLst>
              <a:ext uri="{FF2B5EF4-FFF2-40B4-BE49-F238E27FC236}">
                <a16:creationId xmlns:a16="http://schemas.microsoft.com/office/drawing/2014/main" id="{F03D40C6-51DA-A8B5-77D9-375116551B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6FB3A04-5B02-E280-BB6B-1A35E0535D7C}"/>
              </a:ext>
            </a:extLst>
          </p:cNvPr>
          <p:cNvSpPr txBox="1"/>
          <p:nvPr/>
        </p:nvSpPr>
        <p:spPr>
          <a:xfrm>
            <a:off x="63374" y="99588"/>
            <a:ext cx="12297597" cy="7017306"/>
          </a:xfrm>
          <a:prstGeom prst="rect">
            <a:avLst/>
          </a:prstGeom>
          <a:noFill/>
        </p:spPr>
        <p:txBody>
          <a:bodyPr wrap="none" rtlCol="0">
            <a:spAutoFit/>
          </a:bodyPr>
          <a:lstStyle/>
          <a:p>
            <a:r>
              <a:rPr lang="el-GR" dirty="0">
                <a:solidFill>
                  <a:schemeClr val="bg1"/>
                </a:solidFill>
                <a:latin typeface="Constantia" panose="02030602050306030303" pitchFamily="18" charset="0"/>
              </a:rPr>
              <a:t>Τα «κατοικίδια» μπορεί να είναι και οι άνθρωποι που εγκαταλείπουν το σπίτι, που διαλύουν την οικογένεια. Σε αυτήν την </a:t>
            </a:r>
          </a:p>
          <a:p>
            <a:r>
              <a:rPr lang="el-GR" dirty="0">
                <a:solidFill>
                  <a:schemeClr val="bg1"/>
                </a:solidFill>
                <a:latin typeface="Constantia" panose="02030602050306030303" pitchFamily="18" charset="0"/>
              </a:rPr>
              <a:t>περίπτωση, τα ζώα φεύγουν από το σπίτι καθώς φεύγουν και τα άλλα κατοικίδιά του, οι άνθρωποι: έμφοβα ανθρώπινα και </a:t>
            </a:r>
          </a:p>
          <a:p>
            <a:r>
              <a:rPr lang="el-GR" dirty="0">
                <a:solidFill>
                  <a:schemeClr val="bg1"/>
                </a:solidFill>
                <a:latin typeface="Constantia" panose="02030602050306030303" pitchFamily="18" charset="0"/>
              </a:rPr>
              <a:t>μη ανθρώπινα ζώα «παρατάνε» τη «φωλιά» τους. </a:t>
            </a:r>
          </a:p>
          <a:p>
            <a:endParaRPr lang="el-GR" dirty="0">
              <a:solidFill>
                <a:schemeClr val="bg1"/>
              </a:solidFill>
              <a:latin typeface="Constantia" panose="02030602050306030303" pitchFamily="18" charset="0"/>
            </a:endParaRPr>
          </a:p>
          <a:p>
            <a:r>
              <a:rPr lang="el-GR" dirty="0">
                <a:solidFill>
                  <a:schemeClr val="bg1"/>
                </a:solidFill>
                <a:latin typeface="Constantia" panose="02030602050306030303" pitchFamily="18" charset="0"/>
              </a:rPr>
              <a:t>Τα κατοικίδια που «παρατάνε» το σπίτι είναι: «Γάτα». Χωρίς άρθρο, έτσι αόριστα. Μια γάτα, μια οποιαδήποτε γάτα. Το ίδιο </a:t>
            </a:r>
          </a:p>
          <a:p>
            <a:r>
              <a:rPr lang="el-GR" dirty="0">
                <a:solidFill>
                  <a:schemeClr val="bg1"/>
                </a:solidFill>
                <a:latin typeface="Constantia" panose="02030602050306030303" pitchFamily="18" charset="0"/>
              </a:rPr>
              <a:t>συμβαίνει και με τα ποντίκια, αλλά και με τα σπουργίτια. Μόνο ο σκύλος διαθέτει οριστικό άρθρο: «το σκυλί», ο σκύλος του </a:t>
            </a:r>
          </a:p>
          <a:p>
            <a:r>
              <a:rPr lang="el-GR" dirty="0">
                <a:solidFill>
                  <a:schemeClr val="bg1"/>
                </a:solidFill>
                <a:latin typeface="Constantia" panose="02030602050306030303" pitchFamily="18" charset="0"/>
              </a:rPr>
              <a:t>σπιτιού. Είναι ο αδέσποτος σκύλος που μοιάζει με την Κόρη; Είναι λοιπόν η Κόρη; Μήπως είναι η ίδια η Μητέρα που </a:t>
            </a:r>
          </a:p>
          <a:p>
            <a:r>
              <a:rPr lang="el-GR" dirty="0">
                <a:solidFill>
                  <a:schemeClr val="bg1"/>
                </a:solidFill>
                <a:latin typeface="Constantia" panose="02030602050306030303" pitchFamily="18" charset="0"/>
              </a:rPr>
              <a:t>αγαπούσε από παιδί το σκύλο της και, που το νεκρό της σώμα θα γίνει σαν το σώμα ενός σκυλιού; </a:t>
            </a: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a:p>
            <a:r>
              <a:rPr lang="el-GR" dirty="0">
                <a:solidFill>
                  <a:schemeClr val="bg1"/>
                </a:solidFill>
                <a:latin typeface="Constantia" panose="02030602050306030303" pitchFamily="18" charset="0"/>
              </a:rPr>
              <a:t>Αυτά τα «μήπως;» μάλλον πρέπει να μείνουν με ερωτηματικό. Αυτό που μοιάζει πιο σίγουρο είναι ότι μόνο το φίδι μοιράζεται </a:t>
            </a:r>
          </a:p>
          <a:p>
            <a:r>
              <a:rPr lang="el-GR" dirty="0">
                <a:solidFill>
                  <a:schemeClr val="bg1"/>
                </a:solidFill>
                <a:latin typeface="Constantia" panose="02030602050306030303" pitchFamily="18" charset="0"/>
              </a:rPr>
              <a:t>τη οριστική αναφορά με τον σκύλο.  </a:t>
            </a:r>
          </a:p>
          <a:p>
            <a:endParaRPr lang="el-GR" dirty="0">
              <a:solidFill>
                <a:schemeClr val="bg1"/>
              </a:solidFill>
              <a:latin typeface="Constantia" panose="02030602050306030303" pitchFamily="18" charset="0"/>
            </a:endParaRPr>
          </a:p>
          <a:p>
            <a:endParaRPr lang="el-GR" dirty="0">
              <a:solidFill>
                <a:schemeClr val="bg1"/>
              </a:solidFill>
              <a:latin typeface="Constantia" panose="02030602050306030303" pitchFamily="18" charset="0"/>
            </a:endParaRPr>
          </a:p>
        </p:txBody>
      </p:sp>
    </p:spTree>
    <p:extLst>
      <p:ext uri="{BB962C8B-B14F-4D97-AF65-F5344CB8AC3E}">
        <p14:creationId xmlns:p14="http://schemas.microsoft.com/office/powerpoint/2010/main" val="32177164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123C2072-8478-3389-171E-26600E762736}"/>
              </a:ext>
            </a:extLst>
          </p:cNvPr>
          <p:cNvSpPr>
            <a:spLocks noGrp="1"/>
          </p:cNvSpPr>
          <p:nvPr>
            <p:ph idx="1"/>
          </p:nvPr>
        </p:nvSpPr>
        <p:spPr>
          <a:xfrm>
            <a:off x="838200" y="0"/>
            <a:ext cx="10515600" cy="6858000"/>
          </a:xfrm>
        </p:spPr>
        <p:txBody>
          <a:bodyPr>
            <a:normAutofit lnSpcReduction="10000"/>
          </a:bodyPr>
          <a:lstStyle/>
          <a:p>
            <a:r>
              <a:rPr lang="el-GR" dirty="0">
                <a:latin typeface="Constantia" panose="02030602050306030303" pitchFamily="18" charset="0"/>
              </a:rPr>
              <a:t>Το «φίδι μας» είναι ο φύλακας του σπιτιού, μία από τις αρχετυπικές μορφές θεμελίωσης του οίκου, καθώς το φίδι βρίσκεται στη γη πριν από τους ανθρώπους, κρύβεται στα έγκατα, στις ρίζες του είναι. Αποκοπή από τη ζωικότητα του ανθρώπινου είναι. Και αυτό μοιάζει με κάτι «σαν φοβέρα». Ένας υπόγειος ψίθυρος της γης που προμηνύει το κακό. Ο θάνατος της μητέρας είναι σίγουρα η μία πηγή της βουής αυτής. Η σφαγή του αλόγου είναι μία άλλη. Αλλά όλα δείχνουν ότι επίκειται και κάτι άλλο, εξίσου ζοφερό, που συνδέεται ωστόσο με τον θάνατο και τη ζωικότητα και που δεν θα καταλάβουμε ακόμα. </a:t>
            </a:r>
          </a:p>
          <a:p>
            <a:r>
              <a:rPr lang="el-GR" dirty="0">
                <a:latin typeface="Constantia" panose="02030602050306030303" pitchFamily="18" charset="0"/>
              </a:rPr>
              <a:t>Ίσως μάλιστα να μην το καταλάβουμε ούτε στο τέλος του έργου, αφού η γλώσσα και οι εικόνες του Μάτεσι «δεν σημαίνουν, αλλά υπαινίσσονται αόριστα», γι’ αυτό και η γραφή του είναι ενίοτε </a:t>
            </a:r>
            <a:r>
              <a:rPr lang="el-GR" dirty="0" err="1">
                <a:latin typeface="Constantia" panose="02030602050306030303" pitchFamily="18" charset="0"/>
              </a:rPr>
              <a:t>κρυπτική</a:t>
            </a:r>
            <a:r>
              <a:rPr lang="el-GR" dirty="0">
                <a:latin typeface="Constantia" panose="02030602050306030303" pitchFamily="18" charset="0"/>
              </a:rPr>
              <a:t> και </a:t>
            </a:r>
            <a:r>
              <a:rPr lang="el-GR" dirty="0" err="1">
                <a:latin typeface="Constantia" panose="02030602050306030303" pitchFamily="18" charset="0"/>
              </a:rPr>
              <a:t>πολυσθενής</a:t>
            </a:r>
            <a:r>
              <a:rPr lang="el-GR" dirty="0">
                <a:latin typeface="Constantia" panose="02030602050306030303" pitchFamily="18" charset="0"/>
              </a:rPr>
              <a:t>. </a:t>
            </a:r>
          </a:p>
          <a:p>
            <a:r>
              <a:rPr lang="el-GR" dirty="0">
                <a:latin typeface="Constantia" panose="02030602050306030303" pitchFamily="18" charset="0"/>
              </a:rPr>
              <a:t>Και αυτό που υπαινίσσεται εδώ η βουή, η φυγή των ζώων  και η αποκοπή από την αφετηρία του οίκου είναι η τρέλα. Η φιλόξενη σκέψη του Μάτεσι συστεγάζει τα ζώα και την τρέλα ως δύο μορφές της ετερότητας που, υπό τη σκιά του θανάτου, συγκατοικούν στο ανθρώπινο οικοδόμημα και στον οίκο της λογικής.</a:t>
            </a:r>
          </a:p>
        </p:txBody>
      </p:sp>
    </p:spTree>
    <p:extLst>
      <p:ext uri="{BB962C8B-B14F-4D97-AF65-F5344CB8AC3E}">
        <p14:creationId xmlns:p14="http://schemas.microsoft.com/office/powerpoint/2010/main" val="1340956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03223-6827-4B7D-69B5-60D2C1F540DC}"/>
            </a:ext>
          </a:extLst>
        </p:cNvPr>
        <p:cNvGrpSpPr/>
        <p:nvPr/>
      </p:nvGrpSpPr>
      <p:grpSpPr>
        <a:xfrm>
          <a:off x="0" y="0"/>
          <a:ext cx="0" cy="0"/>
          <a:chOff x="0" y="0"/>
          <a:chExt cx="0" cy="0"/>
        </a:xfrm>
      </p:grpSpPr>
      <p:pic>
        <p:nvPicPr>
          <p:cNvPr id="4098" name="Picture 2" descr="ΠΡΟΣ ΕΛΕΥΣΙΝΑ - ΜΑΤΕΣΙΣ ΠΑΥΛΟΣ - IANOS">
            <a:extLst>
              <a:ext uri="{FF2B5EF4-FFF2-40B4-BE49-F238E27FC236}">
                <a16:creationId xmlns:a16="http://schemas.microsoft.com/office/drawing/2014/main" id="{9B2171E5-E057-CD38-382B-1C36B4DD84EF}"/>
              </a:ext>
            </a:extLst>
          </p:cNvPr>
          <p:cNvPicPr>
            <a:picLocks noChangeAspect="1" noChangeArrowheads="1"/>
          </p:cNvPicPr>
          <p:nvPr/>
        </p:nvPicPr>
        <p:blipFill>
          <a:blip r:embed="rId2">
            <a:alphaModFix amt="35000"/>
            <a:extLst>
              <a:ext uri="{28A0092B-C50C-407E-A947-70E740481C1C}">
                <a14:useLocalDpi xmlns:a14="http://schemas.microsoft.com/office/drawing/2010/main" val="0"/>
              </a:ext>
            </a:extLst>
          </a:blip>
          <a:srcRect/>
          <a:stretch>
            <a:fillRect/>
          </a:stretch>
        </p:blipFill>
        <p:spPr bwMode="auto">
          <a:xfrm>
            <a:off x="-1" y="0"/>
            <a:ext cx="12192001" cy="691200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F279912-BDC5-C462-8767-B93D7A500D09}"/>
              </a:ext>
            </a:extLst>
          </p:cNvPr>
          <p:cNvSpPr txBox="1"/>
          <p:nvPr/>
        </p:nvSpPr>
        <p:spPr>
          <a:xfrm>
            <a:off x="90535" y="162962"/>
            <a:ext cx="12239954" cy="6740307"/>
          </a:xfrm>
          <a:prstGeom prst="rect">
            <a:avLst/>
          </a:prstGeom>
          <a:noFill/>
        </p:spPr>
        <p:txBody>
          <a:bodyPr wrap="none" rtlCol="0">
            <a:spAutoFit/>
          </a:bodyPr>
          <a:lstStyle/>
          <a:p>
            <a:endParaRPr lang="el-GR" dirty="0"/>
          </a:p>
          <a:p>
            <a:endParaRPr lang="el-GR" dirty="0"/>
          </a:p>
          <a:p>
            <a:endParaRPr lang="el-GR" dirty="0"/>
          </a:p>
          <a:p>
            <a:endParaRPr lang="el-GR" dirty="0"/>
          </a:p>
          <a:p>
            <a:endParaRPr lang="el-GR" dirty="0"/>
          </a:p>
          <a:p>
            <a:endParaRPr lang="el-GR" dirty="0"/>
          </a:p>
          <a:p>
            <a:endParaRPr lang="el-GR" dirty="0"/>
          </a:p>
          <a:p>
            <a:endParaRPr lang="el-GR" dirty="0"/>
          </a:p>
          <a:p>
            <a:endParaRPr lang="el-GR" dirty="0"/>
          </a:p>
          <a:p>
            <a:endParaRPr lang="el-GR" dirty="0"/>
          </a:p>
          <a:p>
            <a:endParaRPr lang="el-GR" dirty="0"/>
          </a:p>
          <a:p>
            <a:endParaRPr lang="el-GR" dirty="0"/>
          </a:p>
          <a:p>
            <a:r>
              <a:rPr lang="el-GR" dirty="0"/>
              <a:t>Στη δεύτερη περίπτωση επαναφοράς του σκύλου, η ετοιμοθάνατη ακόμα Μητέρα λέει στον μικρό της γιο, που της ετοιμάζει το </a:t>
            </a:r>
          </a:p>
          <a:p>
            <a:r>
              <a:rPr lang="el-GR" dirty="0"/>
              <a:t>φέρετρο, ότι «ο πεθαμένος μικραίνει. […] Ίσαμε το σκυλάκι του». Πρόκειται για μια παιδική εικόνα;</a:t>
            </a:r>
          </a:p>
          <a:p>
            <a:r>
              <a:rPr lang="el-GR" dirty="0"/>
              <a:t> </a:t>
            </a:r>
          </a:p>
          <a:p>
            <a:r>
              <a:rPr lang="el-GR" dirty="0"/>
              <a:t>	«Εσάς, δεν σας θέλω. Ποτέ μου δεν θέλησα παιδιά. Ούτε γάμο. Ούτε τον πατέρα σας. Εγώ, </a:t>
            </a:r>
            <a:r>
              <a:rPr lang="el-GR" dirty="0" err="1"/>
              <a:t>μοναχά</a:t>
            </a:r>
            <a:r>
              <a:rPr lang="el-GR" dirty="0"/>
              <a:t> να τρέχω στην </a:t>
            </a:r>
          </a:p>
          <a:p>
            <a:r>
              <a:rPr lang="el-GR" dirty="0"/>
              <a:t>	αμμουδιά με το σκυλί μου ήθελα».</a:t>
            </a:r>
          </a:p>
          <a:p>
            <a:r>
              <a:rPr lang="el-GR" dirty="0"/>
              <a:t> </a:t>
            </a:r>
          </a:p>
          <a:p>
            <a:r>
              <a:rPr lang="el-GR" dirty="0"/>
              <a:t>Εμφανίζεται εδώ η εδραία οντολογική στιβάδα της ζωικότητας, κοινή για όλα τα έμβια όντα. Η </a:t>
            </a:r>
            <a:r>
              <a:rPr lang="el-GR" dirty="0" err="1"/>
              <a:t>θνήσκουσα</a:t>
            </a:r>
            <a:r>
              <a:rPr lang="el-GR" dirty="0"/>
              <a:t> Μητέρα </a:t>
            </a:r>
          </a:p>
          <a:p>
            <a:r>
              <a:rPr lang="el-GR" dirty="0"/>
              <a:t>απαλλάσσεται σταδιακά από τις υποχρεώσεις της, χάνει τους ρόλους της στην οικογένεια και την κοινότητα, βγαίνει από το </a:t>
            </a:r>
          </a:p>
          <a:p>
            <a:r>
              <a:rPr lang="el-GR" dirty="0"/>
              <a:t>θέατρο της ζωής. Και όταν πια το νεκρό σώμα αφεθεί στο φέρετρο, το νεκρό ανθρώπινο ζώο «μεταβαίνει» στο νεκρό ζώο </a:t>
            </a:r>
          </a:p>
          <a:p>
            <a:r>
              <a:rPr lang="el-GR" dirty="0"/>
              <a:t>χωρίς ορθολογικές ενστάσεις. Κανένας ορθός λόγος δεν μπορεί να χωρίσει πλέον το ένα σώμα από το άλλο. Στο λυκόφως, </a:t>
            </a:r>
          </a:p>
          <a:p>
            <a:r>
              <a:rPr lang="el-GR" dirty="0"/>
              <a:t>όπως και στο λυκαυγές, της ζωής η ζωικότητα είναι συνυφασμένη με την ανθρωπινότητα.</a:t>
            </a:r>
          </a:p>
          <a:p>
            <a:endParaRPr lang="el-GR" dirty="0">
              <a:latin typeface="Constantia" panose="02030602050306030303" pitchFamily="18" charset="0"/>
            </a:endParaRPr>
          </a:p>
        </p:txBody>
      </p:sp>
    </p:spTree>
    <p:extLst>
      <p:ext uri="{BB962C8B-B14F-4D97-AF65-F5344CB8AC3E}">
        <p14:creationId xmlns:p14="http://schemas.microsoft.com/office/powerpoint/2010/main" val="164145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F31A9DE8-F173-CA13-EDFE-22EFAEA835DA}"/>
              </a:ext>
            </a:extLst>
          </p:cNvPr>
          <p:cNvSpPr>
            <a:spLocks noGrp="1"/>
          </p:cNvSpPr>
          <p:nvPr>
            <p:ph idx="1"/>
          </p:nvPr>
        </p:nvSpPr>
        <p:spPr/>
        <p:txBody>
          <a:bodyPr/>
          <a:lstStyle/>
          <a:p>
            <a:endParaRPr lang="el-GR"/>
          </a:p>
        </p:txBody>
      </p:sp>
      <p:pic>
        <p:nvPicPr>
          <p:cNvPr id="3074" name="Picture 2" descr="Προς Ελευσίνα - Επίσημη πρεμιέρα Φωτογραφικό Αφιέρωμα">
            <a:extLst>
              <a:ext uri="{FF2B5EF4-FFF2-40B4-BE49-F238E27FC236}">
                <a16:creationId xmlns:a16="http://schemas.microsoft.com/office/drawing/2014/main" id="{FD54DFD5-D69F-8DEC-A8CD-99DAD1D9E9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01150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Ορθογώνιο 3">
            <a:extLst>
              <a:ext uri="{FF2B5EF4-FFF2-40B4-BE49-F238E27FC236}">
                <a16:creationId xmlns:a16="http://schemas.microsoft.com/office/drawing/2014/main" id="{C4784336-F1DE-4E3E-F383-2164F8FD87EB}"/>
              </a:ext>
            </a:extLst>
          </p:cNvPr>
          <p:cNvSpPr/>
          <p:nvPr/>
        </p:nvSpPr>
        <p:spPr>
          <a:xfrm>
            <a:off x="6011501" y="0"/>
            <a:ext cx="6180499"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l-GR" dirty="0">
                <a:solidFill>
                  <a:schemeClr val="accent4">
                    <a:lumMod val="20000"/>
                    <a:lumOff val="80000"/>
                  </a:schemeClr>
                </a:solidFill>
                <a:latin typeface="Constantia" panose="02030602050306030303" pitchFamily="18" charset="0"/>
              </a:rPr>
              <a:t>Στην «ερημιά του Θεού», εκεί που δεν υπάρχει άλλος άνθρωπος, ένα άλλο πρόσωπο να κοιτάξεις. Πιο </a:t>
            </a:r>
            <a:r>
              <a:rPr lang="el-GR" dirty="0" err="1">
                <a:solidFill>
                  <a:schemeClr val="accent4">
                    <a:lumMod val="20000"/>
                    <a:lumOff val="80000"/>
                  </a:schemeClr>
                </a:solidFill>
                <a:latin typeface="Constantia" panose="02030602050306030303" pitchFamily="18" charset="0"/>
              </a:rPr>
              <a:t>βαθειά</a:t>
            </a:r>
            <a:r>
              <a:rPr lang="el-GR" dirty="0">
                <a:solidFill>
                  <a:schemeClr val="accent4">
                    <a:lumMod val="20000"/>
                    <a:lumOff val="80000"/>
                  </a:schemeClr>
                </a:solidFill>
                <a:latin typeface="Constantia" panose="02030602050306030303" pitchFamily="18" charset="0"/>
              </a:rPr>
              <a:t> θα συναντήσουμε εκείνη την εδραία ειρωνική τάση του Μάτεσι να υπονομεύει τις κοινόχρηστες βεβαιότητες, να αναβαθμίζει δευτερεύοντα θέματα και ελάσσονες εικόνες και να δείχνει τους άδειους ουρανούς. </a:t>
            </a:r>
          </a:p>
          <a:p>
            <a:pPr algn="ctr"/>
            <a:endParaRPr lang="el-GR" dirty="0">
              <a:solidFill>
                <a:schemeClr val="accent4">
                  <a:lumMod val="20000"/>
                  <a:lumOff val="80000"/>
                </a:schemeClr>
              </a:solidFill>
              <a:latin typeface="Constantia" panose="02030602050306030303" pitchFamily="18" charset="0"/>
            </a:endParaRPr>
          </a:p>
          <a:p>
            <a:pPr algn="ctr"/>
            <a:r>
              <a:rPr lang="el-GR" dirty="0">
                <a:solidFill>
                  <a:schemeClr val="accent4">
                    <a:lumMod val="20000"/>
                    <a:lumOff val="80000"/>
                  </a:schemeClr>
                </a:solidFill>
                <a:latin typeface="Constantia" panose="02030602050306030303" pitchFamily="18" charset="0"/>
              </a:rPr>
              <a:t>Η «ερημιά του Θεού» διαβάζεται ως «ερημία του θεού», θα λέγαμε «ερημία των ανθρώπων από Θεό», αλλά και «απουσία του θεού», ούτε καν «ερείπιο» που θα σήμαινε το παρόν ίχνος μιας πάλαι ποτέ παρουσίας, αλλά «ερημία», «κενό», «χάος». Τι είναι το κοιμητήριο; </a:t>
            </a:r>
          </a:p>
          <a:p>
            <a:pPr algn="ctr"/>
            <a:r>
              <a:rPr lang="el-GR" dirty="0">
                <a:solidFill>
                  <a:schemeClr val="accent4">
                    <a:lumMod val="20000"/>
                    <a:lumOff val="80000"/>
                  </a:schemeClr>
                </a:solidFill>
                <a:latin typeface="Constantia" panose="02030602050306030303" pitchFamily="18" charset="0"/>
              </a:rPr>
              <a:t>Ένα μεταίχμιο προς το επέκεινα; </a:t>
            </a:r>
          </a:p>
          <a:p>
            <a:pPr algn="ctr"/>
            <a:r>
              <a:rPr lang="el-GR" dirty="0">
                <a:solidFill>
                  <a:schemeClr val="accent4">
                    <a:lumMod val="20000"/>
                    <a:lumOff val="80000"/>
                  </a:schemeClr>
                </a:solidFill>
                <a:latin typeface="Constantia" panose="02030602050306030303" pitchFamily="18" charset="0"/>
              </a:rPr>
              <a:t>Ένας τόπος όπου αναπαύεται το σώμα του νεκρού; </a:t>
            </a:r>
          </a:p>
          <a:p>
            <a:pPr algn="ctr"/>
            <a:r>
              <a:rPr lang="el-GR" dirty="0">
                <a:solidFill>
                  <a:schemeClr val="accent4">
                    <a:lumMod val="20000"/>
                    <a:lumOff val="80000"/>
                  </a:schemeClr>
                </a:solidFill>
                <a:latin typeface="Constantia" panose="02030602050306030303" pitchFamily="18" charset="0"/>
              </a:rPr>
              <a:t>Μια πύλη που χωρίζει και συνδέει συμβολικά τη γη με τον ουρανό, το ορφανό σώμα και την απελευθερωμένη ψυχή; </a:t>
            </a:r>
          </a:p>
        </p:txBody>
      </p:sp>
      <p:sp>
        <p:nvSpPr>
          <p:cNvPr id="5" name="TextBox 4">
            <a:extLst>
              <a:ext uri="{FF2B5EF4-FFF2-40B4-BE49-F238E27FC236}">
                <a16:creationId xmlns:a16="http://schemas.microsoft.com/office/drawing/2014/main" id="{F3ACFA5F-07DE-05B5-5002-6A80F6699345}"/>
              </a:ext>
            </a:extLst>
          </p:cNvPr>
          <p:cNvSpPr txBox="1"/>
          <p:nvPr/>
        </p:nvSpPr>
        <p:spPr>
          <a:xfrm>
            <a:off x="0" y="126749"/>
            <a:ext cx="6096990" cy="1723549"/>
          </a:xfrm>
          <a:prstGeom prst="rect">
            <a:avLst/>
          </a:prstGeom>
          <a:noFill/>
        </p:spPr>
        <p:txBody>
          <a:bodyPr wrap="none" rtlCol="0">
            <a:spAutoFit/>
          </a:bodyPr>
          <a:lstStyle/>
          <a:p>
            <a:r>
              <a:rPr lang="el-GR" sz="1400" dirty="0">
                <a:solidFill>
                  <a:schemeClr val="accent4">
                    <a:lumMod val="20000"/>
                    <a:lumOff val="80000"/>
                  </a:schemeClr>
                </a:solidFill>
                <a:latin typeface="Constantia" panose="02030602050306030303" pitchFamily="18" charset="0"/>
              </a:rPr>
              <a:t>Γειτόνισσα: Και κάτι μερμήγκια! Μόλις απίθωσα τα κόλλυβα στην πέτρα, </a:t>
            </a:r>
          </a:p>
          <a:p>
            <a:r>
              <a:rPr lang="el-GR" sz="1400" dirty="0">
                <a:solidFill>
                  <a:schemeClr val="accent4">
                    <a:lumMod val="20000"/>
                    <a:lumOff val="80000"/>
                  </a:schemeClr>
                </a:solidFill>
                <a:latin typeface="Constantia" panose="02030602050306030303" pitchFamily="18" charset="0"/>
              </a:rPr>
              <a:t>	ώσπου ν’ ανάψω το καντήλι, να! Μαύρο το πιάτο απ’ το μερμήγκι. </a:t>
            </a:r>
          </a:p>
          <a:p>
            <a:r>
              <a:rPr lang="el-GR" sz="1400" dirty="0">
                <a:solidFill>
                  <a:schemeClr val="accent4">
                    <a:lumMod val="20000"/>
                    <a:lumOff val="80000"/>
                  </a:schemeClr>
                </a:solidFill>
                <a:latin typeface="Constantia" panose="02030602050306030303" pitchFamily="18" charset="0"/>
              </a:rPr>
              <a:t>	Στην αρχή τα έλιωνα, μετά λέω, έ, ας φάνε κι αυτά, </a:t>
            </a:r>
            <a:r>
              <a:rPr lang="el-GR" sz="1400" dirty="0" err="1">
                <a:solidFill>
                  <a:schemeClr val="accent4">
                    <a:lumMod val="20000"/>
                    <a:lumOff val="80000"/>
                  </a:schemeClr>
                </a:solidFill>
                <a:latin typeface="Constantia" panose="02030602050306030303" pitchFamily="18" charset="0"/>
              </a:rPr>
              <a:t>ζωντανούλια</a:t>
            </a:r>
            <a:r>
              <a:rPr lang="el-GR" sz="1400" dirty="0">
                <a:solidFill>
                  <a:schemeClr val="accent4">
                    <a:lumMod val="20000"/>
                    <a:lumOff val="80000"/>
                  </a:schemeClr>
                </a:solidFill>
                <a:latin typeface="Constantia" panose="02030602050306030303" pitchFamily="18" charset="0"/>
              </a:rPr>
              <a:t> </a:t>
            </a:r>
          </a:p>
          <a:p>
            <a:r>
              <a:rPr lang="el-GR" sz="1400" dirty="0">
                <a:solidFill>
                  <a:schemeClr val="accent4">
                    <a:lumMod val="20000"/>
                    <a:lumOff val="80000"/>
                  </a:schemeClr>
                </a:solidFill>
                <a:latin typeface="Constantia" panose="02030602050306030303" pitchFamily="18" charset="0"/>
              </a:rPr>
              <a:t>	είναι, μπορεί και να </a:t>
            </a:r>
            <a:r>
              <a:rPr lang="el-GR" sz="1400" dirty="0" err="1">
                <a:solidFill>
                  <a:schemeClr val="accent4">
                    <a:lumMod val="20000"/>
                    <a:lumOff val="80000"/>
                  </a:schemeClr>
                </a:solidFill>
                <a:latin typeface="Constantia" panose="02030602050306030303" pitchFamily="18" charset="0"/>
              </a:rPr>
              <a:t>συχωρέσουνε</a:t>
            </a:r>
            <a:r>
              <a:rPr lang="el-GR" sz="1400" dirty="0">
                <a:solidFill>
                  <a:schemeClr val="accent4">
                    <a:lumMod val="20000"/>
                    <a:lumOff val="80000"/>
                  </a:schemeClr>
                </a:solidFill>
                <a:latin typeface="Constantia" panose="02030602050306030303" pitchFamily="18" charset="0"/>
              </a:rPr>
              <a:t>, σάμπως θα ’</a:t>
            </a:r>
            <a:r>
              <a:rPr lang="el-GR" sz="1400" dirty="0" err="1">
                <a:solidFill>
                  <a:schemeClr val="accent4">
                    <a:lumMod val="20000"/>
                    <a:lumOff val="80000"/>
                  </a:schemeClr>
                </a:solidFill>
                <a:latin typeface="Constantia" panose="02030602050306030303" pitchFamily="18" charset="0"/>
              </a:rPr>
              <a:t>ρχόταν</a:t>
            </a:r>
            <a:r>
              <a:rPr lang="el-GR" sz="1400" dirty="0">
                <a:solidFill>
                  <a:schemeClr val="accent4">
                    <a:lumMod val="20000"/>
                    <a:lumOff val="80000"/>
                  </a:schemeClr>
                </a:solidFill>
                <a:latin typeface="Constantia" panose="02030602050306030303" pitchFamily="18" charset="0"/>
              </a:rPr>
              <a:t> άλλος να </a:t>
            </a:r>
          </a:p>
          <a:p>
            <a:r>
              <a:rPr lang="el-GR" sz="1400" dirty="0">
                <a:solidFill>
                  <a:schemeClr val="accent4">
                    <a:lumMod val="20000"/>
                    <a:lumOff val="80000"/>
                  </a:schemeClr>
                </a:solidFill>
                <a:latin typeface="Constantia" panose="02030602050306030303" pitchFamily="18" charset="0"/>
              </a:rPr>
              <a:t>	φάει κόλλυβα στην ερημιά του Θεού… </a:t>
            </a:r>
          </a:p>
          <a:p>
            <a:r>
              <a:rPr lang="el-GR" dirty="0">
                <a:solidFill>
                  <a:schemeClr val="accent4">
                    <a:lumMod val="20000"/>
                    <a:lumOff val="80000"/>
                  </a:schemeClr>
                </a:solidFill>
                <a:latin typeface="Constantia" panose="02030602050306030303" pitchFamily="18" charset="0"/>
              </a:rPr>
              <a:t> </a:t>
            </a:r>
          </a:p>
          <a:p>
            <a:endParaRPr lang="el-GR" dirty="0">
              <a:solidFill>
                <a:schemeClr val="bg1"/>
              </a:solidFill>
              <a:latin typeface="Constantia" panose="02030602050306030303" pitchFamily="18" charset="0"/>
            </a:endParaRPr>
          </a:p>
        </p:txBody>
      </p:sp>
      <p:sp>
        <p:nvSpPr>
          <p:cNvPr id="6" name="TextBox 5">
            <a:extLst>
              <a:ext uri="{FF2B5EF4-FFF2-40B4-BE49-F238E27FC236}">
                <a16:creationId xmlns:a16="http://schemas.microsoft.com/office/drawing/2014/main" id="{8A1454C4-F1C3-3876-5C75-0B3874E17085}"/>
              </a:ext>
            </a:extLst>
          </p:cNvPr>
          <p:cNvSpPr txBox="1"/>
          <p:nvPr/>
        </p:nvSpPr>
        <p:spPr>
          <a:xfrm>
            <a:off x="235390" y="5957180"/>
            <a:ext cx="1875963" cy="400110"/>
          </a:xfrm>
          <a:prstGeom prst="rect">
            <a:avLst/>
          </a:prstGeom>
          <a:noFill/>
        </p:spPr>
        <p:txBody>
          <a:bodyPr wrap="none" rtlCol="0">
            <a:spAutoFit/>
          </a:bodyPr>
          <a:lstStyle/>
          <a:p>
            <a:r>
              <a:rPr lang="el-GR" sz="2000" b="1" dirty="0">
                <a:solidFill>
                  <a:schemeClr val="accent4">
                    <a:lumMod val="20000"/>
                    <a:lumOff val="80000"/>
                  </a:schemeClr>
                </a:solidFill>
                <a:latin typeface="Constantia" panose="02030602050306030303" pitchFamily="18" charset="0"/>
              </a:rPr>
              <a:t>Το κοιμητήριο</a:t>
            </a:r>
          </a:p>
        </p:txBody>
      </p:sp>
    </p:spTree>
    <p:extLst>
      <p:ext uri="{BB962C8B-B14F-4D97-AF65-F5344CB8AC3E}">
        <p14:creationId xmlns:p14="http://schemas.microsoft.com/office/powerpoint/2010/main" val="3849347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E3DED-9DEC-C562-18D0-CF0B55DE6338}"/>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81537C8C-76D5-9E4B-690B-76A46D377DCF}"/>
              </a:ext>
            </a:extLst>
          </p:cNvPr>
          <p:cNvSpPr>
            <a:spLocks noGrp="1"/>
          </p:cNvSpPr>
          <p:nvPr>
            <p:ph idx="1"/>
          </p:nvPr>
        </p:nvSpPr>
        <p:spPr/>
        <p:txBody>
          <a:bodyPr/>
          <a:lstStyle/>
          <a:p>
            <a:endParaRPr lang="el-GR"/>
          </a:p>
        </p:txBody>
      </p:sp>
      <p:pic>
        <p:nvPicPr>
          <p:cNvPr id="3074" name="Picture 2" descr="Προς Ελευσίνα - Επίσημη πρεμιέρα Φωτογραφικό Αφιέρωμα">
            <a:extLst>
              <a:ext uri="{FF2B5EF4-FFF2-40B4-BE49-F238E27FC236}">
                <a16:creationId xmlns:a16="http://schemas.microsoft.com/office/drawing/2014/main" id="{62DC3845-8ACC-B8F8-6551-FF16130DD9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01150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Ορθογώνιο 3">
            <a:extLst>
              <a:ext uri="{FF2B5EF4-FFF2-40B4-BE49-F238E27FC236}">
                <a16:creationId xmlns:a16="http://schemas.microsoft.com/office/drawing/2014/main" id="{8E78211E-9477-7402-2B6A-644A83295D89}"/>
              </a:ext>
            </a:extLst>
          </p:cNvPr>
          <p:cNvSpPr/>
          <p:nvPr/>
        </p:nvSpPr>
        <p:spPr>
          <a:xfrm>
            <a:off x="6011501" y="0"/>
            <a:ext cx="6180499"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l-GR" dirty="0">
                <a:solidFill>
                  <a:schemeClr val="accent4">
                    <a:lumMod val="20000"/>
                    <a:lumOff val="80000"/>
                  </a:schemeClr>
                </a:solidFill>
                <a:latin typeface="Constantia" panose="02030602050306030303" pitchFamily="18" charset="0"/>
              </a:rPr>
              <a:t>Στην ερημία του Θεού οι ψυχές δεν αποδίδονται γιατί ανήκουν στο σώμα και στη γη. Στη γη όπου κατοικούν τα μυρμήγκια. Στην ερημιά του τοπίου και στην ερημία της ύπαρξης, αυτό που δεν εξαφανίζεται, αυτό που καθιστά την ερημιά λιγότερο ερημιά και την ερημία λιγότερο αποπνικτική, αυτό που μένει πάντα κάτω ως ίζημα της εμπειρίας είναι η ζωικότητα,  είναι τα μυρμήγκια, αυτή η αδιόρατη κοινωνία ζώων που θέλει να τραφεί, θέλει να επιβιώσει ακόμα και εκεί που όλοι πεθαίνουν, στο κοιμητήριο. </a:t>
            </a:r>
          </a:p>
          <a:p>
            <a:pPr algn="ctr"/>
            <a:endParaRPr lang="el-GR" dirty="0">
              <a:solidFill>
                <a:schemeClr val="accent4">
                  <a:lumMod val="20000"/>
                  <a:lumOff val="80000"/>
                </a:schemeClr>
              </a:solidFill>
              <a:latin typeface="Constantia" panose="02030602050306030303" pitchFamily="18" charset="0"/>
            </a:endParaRPr>
          </a:p>
          <a:p>
            <a:pPr algn="ctr"/>
            <a:r>
              <a:rPr lang="el-GR" dirty="0">
                <a:solidFill>
                  <a:schemeClr val="accent4">
                    <a:lumMod val="20000"/>
                    <a:lumOff val="80000"/>
                  </a:schemeClr>
                </a:solidFill>
                <a:latin typeface="Constantia" panose="02030602050306030303" pitchFamily="18" charset="0"/>
              </a:rPr>
              <a:t>Η ζωικότητα είναι το κοινό έδαφος ανθρώπινων και μη ανθρώπινων ζώων: μέσα από αυτό εμφανίζονται στην επιφάνεια του είναι και σε αυτό επιστρέφουν. </a:t>
            </a:r>
          </a:p>
        </p:txBody>
      </p:sp>
      <p:sp>
        <p:nvSpPr>
          <p:cNvPr id="5" name="TextBox 4">
            <a:extLst>
              <a:ext uri="{FF2B5EF4-FFF2-40B4-BE49-F238E27FC236}">
                <a16:creationId xmlns:a16="http://schemas.microsoft.com/office/drawing/2014/main" id="{9A51AAA2-417D-09A5-A02D-24E5C166D8EC}"/>
              </a:ext>
            </a:extLst>
          </p:cNvPr>
          <p:cNvSpPr txBox="1"/>
          <p:nvPr/>
        </p:nvSpPr>
        <p:spPr>
          <a:xfrm>
            <a:off x="0" y="126749"/>
            <a:ext cx="5108193" cy="2123658"/>
          </a:xfrm>
          <a:prstGeom prst="rect">
            <a:avLst/>
          </a:prstGeom>
          <a:noFill/>
        </p:spPr>
        <p:txBody>
          <a:bodyPr wrap="none" rtlCol="0">
            <a:spAutoFit/>
          </a:bodyPr>
          <a:lstStyle/>
          <a:p>
            <a:r>
              <a:rPr lang="el-GR" sz="1200" dirty="0">
                <a:solidFill>
                  <a:schemeClr val="accent4">
                    <a:lumMod val="20000"/>
                    <a:lumOff val="80000"/>
                  </a:schemeClr>
                </a:solidFill>
                <a:latin typeface="Constantia" panose="02030602050306030303" pitchFamily="18" charset="0"/>
              </a:rPr>
              <a:t>Μητέρα: Δεν θα παραδώσω εγώ ψυχή. Άμα πεθάνω, την ψυχή μου εγώ </a:t>
            </a:r>
          </a:p>
          <a:p>
            <a:r>
              <a:rPr lang="el-GR" sz="1200" dirty="0">
                <a:solidFill>
                  <a:schemeClr val="accent4">
                    <a:lumMod val="20000"/>
                    <a:lumOff val="80000"/>
                  </a:schemeClr>
                </a:solidFill>
                <a:latin typeface="Constantia" panose="02030602050306030303" pitchFamily="18" charset="0"/>
              </a:rPr>
              <a:t>	δεν την παραδίνω: Θα </a:t>
            </a:r>
            <a:r>
              <a:rPr lang="el-GR" sz="1200" dirty="0" err="1">
                <a:solidFill>
                  <a:schemeClr val="accent4">
                    <a:lumMod val="20000"/>
                    <a:lumOff val="80000"/>
                  </a:schemeClr>
                </a:solidFill>
                <a:latin typeface="Constantia" panose="02030602050306030303" pitchFamily="18" charset="0"/>
              </a:rPr>
              <a:t>τήνε</a:t>
            </a:r>
            <a:r>
              <a:rPr lang="el-GR" sz="1200" dirty="0">
                <a:solidFill>
                  <a:schemeClr val="accent4">
                    <a:lumMod val="20000"/>
                    <a:lumOff val="80000"/>
                  </a:schemeClr>
                </a:solidFill>
                <a:latin typeface="Constantia" panose="02030602050306030303" pitchFamily="18" charset="0"/>
              </a:rPr>
              <a:t> πάρω μαζί μου.</a:t>
            </a:r>
          </a:p>
          <a:p>
            <a:r>
              <a:rPr lang="el-GR" sz="1200" dirty="0">
                <a:solidFill>
                  <a:schemeClr val="accent4">
                    <a:lumMod val="20000"/>
                    <a:lumOff val="80000"/>
                  </a:schemeClr>
                </a:solidFill>
                <a:latin typeface="Constantia" panose="02030602050306030303" pitchFamily="18" charset="0"/>
              </a:rPr>
              <a:t>		. . . . . . . . . . . . . . .</a:t>
            </a:r>
          </a:p>
          <a:p>
            <a:r>
              <a:rPr lang="el-GR" sz="1200" dirty="0">
                <a:solidFill>
                  <a:schemeClr val="accent4">
                    <a:lumMod val="20000"/>
                    <a:lumOff val="80000"/>
                  </a:schemeClr>
                </a:solidFill>
                <a:latin typeface="Constantia" panose="02030602050306030303" pitchFamily="18" charset="0"/>
              </a:rPr>
              <a:t>Μητέρα: Δεν </a:t>
            </a:r>
            <a:r>
              <a:rPr lang="el-GR" sz="1200" dirty="0" err="1">
                <a:solidFill>
                  <a:schemeClr val="accent4">
                    <a:lumMod val="20000"/>
                    <a:lumOff val="80000"/>
                  </a:schemeClr>
                </a:solidFill>
                <a:latin typeface="Constantia" panose="02030602050306030303" pitchFamily="18" charset="0"/>
              </a:rPr>
              <a:t>ξεμολογιέμαι</a:t>
            </a:r>
            <a:r>
              <a:rPr lang="el-GR" sz="1200" dirty="0">
                <a:solidFill>
                  <a:schemeClr val="accent4">
                    <a:lumMod val="20000"/>
                    <a:lumOff val="80000"/>
                  </a:schemeClr>
                </a:solidFill>
                <a:latin typeface="Constantia" panose="02030602050306030303" pitchFamily="18" charset="0"/>
              </a:rPr>
              <a:t>. Δεν μετανόησα, δεν φοβάμαι, δεν ζητώ άφεση, </a:t>
            </a:r>
          </a:p>
          <a:p>
            <a:r>
              <a:rPr lang="el-GR" sz="1200" dirty="0">
                <a:solidFill>
                  <a:schemeClr val="accent4">
                    <a:lumMod val="20000"/>
                    <a:lumOff val="80000"/>
                  </a:schemeClr>
                </a:solidFill>
                <a:latin typeface="Constantia" panose="02030602050306030303" pitchFamily="18" charset="0"/>
              </a:rPr>
              <a:t>	δεν καταδέχομαι σωτηρία και έλεος. […]</a:t>
            </a:r>
          </a:p>
          <a:p>
            <a:r>
              <a:rPr lang="el-GR" sz="1200" dirty="0">
                <a:solidFill>
                  <a:schemeClr val="accent4">
                    <a:lumMod val="20000"/>
                    <a:lumOff val="80000"/>
                  </a:schemeClr>
                </a:solidFill>
                <a:latin typeface="Constantia" panose="02030602050306030303" pitchFamily="18" charset="0"/>
              </a:rPr>
              <a:t>		. . . . . . . . . . . . . . . </a:t>
            </a:r>
          </a:p>
          <a:p>
            <a:r>
              <a:rPr lang="el-GR" sz="1200" dirty="0">
                <a:solidFill>
                  <a:schemeClr val="accent4">
                    <a:lumMod val="20000"/>
                    <a:lumOff val="80000"/>
                  </a:schemeClr>
                </a:solidFill>
                <a:latin typeface="Constantia" panose="02030602050306030303" pitchFamily="18" charset="0"/>
              </a:rPr>
              <a:t>Πατέρας: Τι ψυχή θα παραδώσει, παιδάκι μου;</a:t>
            </a:r>
          </a:p>
          <a:p>
            <a:r>
              <a:rPr lang="el-GR" sz="1200" dirty="0">
                <a:solidFill>
                  <a:schemeClr val="accent4">
                    <a:lumMod val="20000"/>
                    <a:lumOff val="80000"/>
                  </a:schemeClr>
                </a:solidFill>
                <a:latin typeface="Constantia" panose="02030602050306030303" pitchFamily="18" charset="0"/>
              </a:rPr>
              <a:t>Μητέρα: Σε ποιον να την παραδώσω; Γιατί; Δική μου είναι, εγώ την έφτιαξα, </a:t>
            </a:r>
          </a:p>
          <a:p>
            <a:r>
              <a:rPr lang="el-GR" sz="1200" dirty="0">
                <a:solidFill>
                  <a:schemeClr val="accent4">
                    <a:lumMod val="20000"/>
                    <a:lumOff val="80000"/>
                  </a:schemeClr>
                </a:solidFill>
                <a:latin typeface="Constantia" panose="02030602050306030303" pitchFamily="18" charset="0"/>
              </a:rPr>
              <a:t>	θα </a:t>
            </a:r>
            <a:r>
              <a:rPr lang="el-GR" sz="1200" dirty="0" err="1">
                <a:solidFill>
                  <a:schemeClr val="accent4">
                    <a:lumMod val="20000"/>
                    <a:lumOff val="80000"/>
                  </a:schemeClr>
                </a:solidFill>
                <a:latin typeface="Constantia" panose="02030602050306030303" pitchFamily="18" charset="0"/>
              </a:rPr>
              <a:t>τήνε</a:t>
            </a:r>
            <a:r>
              <a:rPr lang="el-GR" sz="1200" dirty="0">
                <a:solidFill>
                  <a:schemeClr val="accent4">
                    <a:lumMod val="20000"/>
                    <a:lumOff val="80000"/>
                  </a:schemeClr>
                </a:solidFill>
                <a:latin typeface="Constantia" panose="02030602050306030303" pitchFamily="18" charset="0"/>
              </a:rPr>
              <a:t> πάρω μαζί μου (σ. 25).</a:t>
            </a:r>
          </a:p>
          <a:p>
            <a:r>
              <a:rPr lang="el-GR" sz="1200" dirty="0">
                <a:solidFill>
                  <a:schemeClr val="accent4">
                    <a:lumMod val="20000"/>
                    <a:lumOff val="80000"/>
                  </a:schemeClr>
                </a:solidFill>
                <a:latin typeface="Constantia" panose="02030602050306030303" pitchFamily="18" charset="0"/>
              </a:rPr>
              <a:t> </a:t>
            </a:r>
          </a:p>
          <a:p>
            <a:endParaRPr lang="el-GR" sz="1200" dirty="0">
              <a:solidFill>
                <a:schemeClr val="accent4">
                  <a:lumMod val="20000"/>
                  <a:lumOff val="80000"/>
                </a:schemeClr>
              </a:solidFill>
              <a:latin typeface="Constantia" panose="02030602050306030303" pitchFamily="18" charset="0"/>
            </a:endParaRPr>
          </a:p>
        </p:txBody>
      </p:sp>
      <p:sp>
        <p:nvSpPr>
          <p:cNvPr id="6" name="TextBox 5">
            <a:extLst>
              <a:ext uri="{FF2B5EF4-FFF2-40B4-BE49-F238E27FC236}">
                <a16:creationId xmlns:a16="http://schemas.microsoft.com/office/drawing/2014/main" id="{E328187C-79BA-85F7-A67A-DFDF15B549A4}"/>
              </a:ext>
            </a:extLst>
          </p:cNvPr>
          <p:cNvSpPr txBox="1"/>
          <p:nvPr/>
        </p:nvSpPr>
        <p:spPr>
          <a:xfrm>
            <a:off x="235390" y="5957180"/>
            <a:ext cx="1722844" cy="400110"/>
          </a:xfrm>
          <a:prstGeom prst="rect">
            <a:avLst/>
          </a:prstGeom>
          <a:noFill/>
        </p:spPr>
        <p:txBody>
          <a:bodyPr wrap="none" rtlCol="0">
            <a:spAutoFit/>
          </a:bodyPr>
          <a:lstStyle/>
          <a:p>
            <a:r>
              <a:rPr lang="el-GR" sz="2000" b="1" dirty="0">
                <a:solidFill>
                  <a:schemeClr val="accent4">
                    <a:lumMod val="20000"/>
                    <a:lumOff val="80000"/>
                  </a:schemeClr>
                </a:solidFill>
                <a:latin typeface="Constantia" panose="02030602050306030303" pitchFamily="18" charset="0"/>
              </a:rPr>
              <a:t>Ερημιά Θεού</a:t>
            </a:r>
          </a:p>
        </p:txBody>
      </p:sp>
    </p:spTree>
    <p:extLst>
      <p:ext uri="{BB962C8B-B14F-4D97-AF65-F5344CB8AC3E}">
        <p14:creationId xmlns:p14="http://schemas.microsoft.com/office/powerpoint/2010/main" val="1854196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9B811-61E6-2414-8C91-608F76C6D437}"/>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3800463-A3A2-ED9A-14F5-2AB3DC7386AA}"/>
              </a:ext>
            </a:extLst>
          </p:cNvPr>
          <p:cNvSpPr>
            <a:spLocks noGrp="1"/>
          </p:cNvSpPr>
          <p:nvPr>
            <p:ph idx="1"/>
          </p:nvPr>
        </p:nvSpPr>
        <p:spPr/>
        <p:txBody>
          <a:bodyPr/>
          <a:lstStyle/>
          <a:p>
            <a:endParaRPr lang="el-GR"/>
          </a:p>
        </p:txBody>
      </p:sp>
      <p:pic>
        <p:nvPicPr>
          <p:cNvPr id="3074" name="Picture 2" descr="Προς Ελευσίνα - Επίσημη πρεμιέρα Φωτογραφικό Αφιέρωμα">
            <a:extLst>
              <a:ext uri="{FF2B5EF4-FFF2-40B4-BE49-F238E27FC236}">
                <a16:creationId xmlns:a16="http://schemas.microsoft.com/office/drawing/2014/main" id="{1117FF51-AF5E-FF6F-0DAA-20D9E3B3E6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011501"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Ορθογώνιο 3">
            <a:extLst>
              <a:ext uri="{FF2B5EF4-FFF2-40B4-BE49-F238E27FC236}">
                <a16:creationId xmlns:a16="http://schemas.microsoft.com/office/drawing/2014/main" id="{35D0BBA0-CABB-5B3D-C180-FC25AFA37F44}"/>
              </a:ext>
            </a:extLst>
          </p:cNvPr>
          <p:cNvSpPr/>
          <p:nvPr/>
        </p:nvSpPr>
        <p:spPr>
          <a:xfrm>
            <a:off x="6011501" y="0"/>
            <a:ext cx="6180499" cy="685800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r>
              <a:rPr lang="el-GR" dirty="0">
                <a:solidFill>
                  <a:schemeClr val="accent4">
                    <a:lumMod val="20000"/>
                    <a:lumOff val="80000"/>
                  </a:schemeClr>
                </a:solidFill>
                <a:latin typeface="Constantia" panose="02030602050306030303" pitchFamily="18" charset="0"/>
              </a:rPr>
              <a:t>Η επιφάνεια του είναι ονομάζει εδώ αυτό που ο Μάτεσις θεωρεί ως θέατρο του κόσμου και η Μητέρα το επιβεβαιώνει από την αρχή έως και το τέλος του έργου: </a:t>
            </a:r>
          </a:p>
          <a:p>
            <a:r>
              <a:rPr lang="el-GR" dirty="0">
                <a:solidFill>
                  <a:schemeClr val="accent4">
                    <a:lumMod val="20000"/>
                    <a:lumOff val="80000"/>
                  </a:schemeClr>
                </a:solidFill>
                <a:latin typeface="Constantia" panose="02030602050306030303" pitchFamily="18" charset="0"/>
              </a:rPr>
              <a:t>Η ζωικότητα βρίσκεται πριν και πέρα από κάθε ηθική και κάθε νόμο. Η αμαρτία, ως παράβαση του ηθικού νόμου, δεν έχει εδώ καμία θέση. Ο μόνος ισχύων νόμος είναι η πλήρωση της ζωής και από αυτήν την πλήρωση προκύπτει, εάν προκύπτει η ευτυχία. Η αβίωτη ζωή επομένως είναι η πηγή της δυστυχίας, άρα και η μόνη αμαρτία. Ο άνθρωπος, το πουλί, το μυρμήγκι πληρούν με διαφορετικούς τρόπους τη ζωή τους: κάνοντας έρωτα, τρώγοντας τα κόλλυβα στα νεκροταφεία, απλώνοντας τα φτερά τους.</a:t>
            </a:r>
          </a:p>
        </p:txBody>
      </p:sp>
      <p:sp>
        <p:nvSpPr>
          <p:cNvPr id="5" name="TextBox 4">
            <a:extLst>
              <a:ext uri="{FF2B5EF4-FFF2-40B4-BE49-F238E27FC236}">
                <a16:creationId xmlns:a16="http://schemas.microsoft.com/office/drawing/2014/main" id="{AA3241AF-8E87-EE42-FC27-C2132BE9D736}"/>
              </a:ext>
            </a:extLst>
          </p:cNvPr>
          <p:cNvSpPr txBox="1"/>
          <p:nvPr/>
        </p:nvSpPr>
        <p:spPr>
          <a:xfrm>
            <a:off x="0" y="126749"/>
            <a:ext cx="7571303" cy="1384995"/>
          </a:xfrm>
          <a:prstGeom prst="rect">
            <a:avLst/>
          </a:prstGeom>
          <a:noFill/>
        </p:spPr>
        <p:txBody>
          <a:bodyPr wrap="none" rtlCol="0">
            <a:spAutoFit/>
          </a:bodyPr>
          <a:lstStyle/>
          <a:p>
            <a:r>
              <a:rPr lang="el-GR" sz="1200" dirty="0">
                <a:solidFill>
                  <a:schemeClr val="accent4">
                    <a:lumMod val="20000"/>
                    <a:lumOff val="80000"/>
                  </a:schemeClr>
                </a:solidFill>
                <a:latin typeface="Constantia" panose="02030602050306030303" pitchFamily="18" charset="0"/>
              </a:rPr>
              <a:t>Μητέρα: Ευτυχώς που όλα είναι ρόλοι. Μητέρα, γιος, μερμήγκι, όλα ρόλοι.			</a:t>
            </a:r>
          </a:p>
          <a:p>
            <a:r>
              <a:rPr lang="el-GR" sz="1200" dirty="0">
                <a:solidFill>
                  <a:schemeClr val="accent4">
                    <a:lumMod val="20000"/>
                    <a:lumOff val="80000"/>
                  </a:schemeClr>
                </a:solidFill>
                <a:latin typeface="Constantia" panose="02030602050306030303" pitchFamily="18" charset="0"/>
              </a:rPr>
              <a:t>	Αλλιώς, ποιος θ’ άντεχε; Βλέπεις η μόνη αμαρτία είναι η δυστυχία. </a:t>
            </a:r>
          </a:p>
          <a:p>
            <a:r>
              <a:rPr lang="el-GR" sz="1200" dirty="0">
                <a:solidFill>
                  <a:schemeClr val="accent4">
                    <a:lumMod val="20000"/>
                    <a:lumOff val="80000"/>
                  </a:schemeClr>
                </a:solidFill>
                <a:latin typeface="Constantia" panose="02030602050306030303" pitchFamily="18" charset="0"/>
              </a:rPr>
              <a:t>	Και, αφού ο ρόλος του ανθρώπου θέλει τόση δυστυχία, σκέφτηκα </a:t>
            </a:r>
          </a:p>
          <a:p>
            <a:r>
              <a:rPr lang="el-GR" sz="1200" dirty="0">
                <a:solidFill>
                  <a:schemeClr val="accent4">
                    <a:lumMod val="20000"/>
                    <a:lumOff val="80000"/>
                  </a:schemeClr>
                </a:solidFill>
                <a:latin typeface="Constantia" panose="02030602050306030303" pitchFamily="18" charset="0"/>
              </a:rPr>
              <a:t>	μήπως καλύτερα να γινόμουνα δέντρο; Ή πουλί; Όμως πού ξέρεις </a:t>
            </a:r>
          </a:p>
          <a:p>
            <a:r>
              <a:rPr lang="el-GR" sz="1200" dirty="0">
                <a:solidFill>
                  <a:schemeClr val="accent4">
                    <a:lumMod val="20000"/>
                    <a:lumOff val="80000"/>
                  </a:schemeClr>
                </a:solidFill>
                <a:latin typeface="Constantia" panose="02030602050306030303" pitchFamily="18" charset="0"/>
              </a:rPr>
              <a:t>	πόση δυστυχία κουβαλάνε κι αυτοί οι ρόλοι… </a:t>
            </a:r>
          </a:p>
          <a:p>
            <a:r>
              <a:rPr lang="el-GR" sz="1200" dirty="0">
                <a:solidFill>
                  <a:schemeClr val="accent4">
                    <a:lumMod val="20000"/>
                    <a:lumOff val="80000"/>
                  </a:schemeClr>
                </a:solidFill>
                <a:latin typeface="Constantia" panose="02030602050306030303" pitchFamily="18" charset="0"/>
              </a:rPr>
              <a:t> </a:t>
            </a:r>
          </a:p>
          <a:p>
            <a:endParaRPr lang="el-GR" sz="1200" dirty="0">
              <a:solidFill>
                <a:schemeClr val="accent4">
                  <a:lumMod val="20000"/>
                  <a:lumOff val="80000"/>
                </a:schemeClr>
              </a:solidFill>
              <a:latin typeface="Constantia" panose="02030602050306030303" pitchFamily="18" charset="0"/>
            </a:endParaRPr>
          </a:p>
        </p:txBody>
      </p:sp>
      <p:sp>
        <p:nvSpPr>
          <p:cNvPr id="6" name="TextBox 5">
            <a:extLst>
              <a:ext uri="{FF2B5EF4-FFF2-40B4-BE49-F238E27FC236}">
                <a16:creationId xmlns:a16="http://schemas.microsoft.com/office/drawing/2014/main" id="{B5C1FD7A-4BCB-032B-7C61-408F8234FA17}"/>
              </a:ext>
            </a:extLst>
          </p:cNvPr>
          <p:cNvSpPr txBox="1"/>
          <p:nvPr/>
        </p:nvSpPr>
        <p:spPr>
          <a:xfrm>
            <a:off x="235390" y="5957180"/>
            <a:ext cx="1463286" cy="400110"/>
          </a:xfrm>
          <a:prstGeom prst="rect">
            <a:avLst/>
          </a:prstGeom>
          <a:noFill/>
        </p:spPr>
        <p:txBody>
          <a:bodyPr wrap="none" rtlCol="0">
            <a:spAutoFit/>
          </a:bodyPr>
          <a:lstStyle/>
          <a:p>
            <a:r>
              <a:rPr lang="el-GR" sz="2000" b="1" dirty="0">
                <a:solidFill>
                  <a:schemeClr val="accent4">
                    <a:lumMod val="20000"/>
                    <a:lumOff val="80000"/>
                  </a:schemeClr>
                </a:solidFill>
                <a:latin typeface="Constantia" panose="02030602050306030303" pitchFamily="18" charset="0"/>
              </a:rPr>
              <a:t>Ζωικότητα</a:t>
            </a:r>
          </a:p>
        </p:txBody>
      </p:sp>
    </p:spTree>
    <p:extLst>
      <p:ext uri="{BB962C8B-B14F-4D97-AF65-F5344CB8AC3E}">
        <p14:creationId xmlns:p14="http://schemas.microsoft.com/office/powerpoint/2010/main" val="3443470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8863621-6E7B-D97F-A63C-5F41EB0DCDE7}"/>
              </a:ext>
            </a:extLst>
          </p:cNvPr>
          <p:cNvSpPr>
            <a:spLocks noGrp="1"/>
          </p:cNvSpPr>
          <p:nvPr>
            <p:ph idx="1"/>
          </p:nvPr>
        </p:nvSpPr>
        <p:spPr>
          <a:xfrm>
            <a:off x="2725092" y="153910"/>
            <a:ext cx="8628707" cy="6704090"/>
          </a:xfrm>
          <a:solidFill>
            <a:schemeClr val="tx2">
              <a:lumMod val="20000"/>
              <a:lumOff val="80000"/>
            </a:schemeClr>
          </a:solidFill>
          <a:effectLst>
            <a:softEdge rad="635000"/>
          </a:effectLst>
          <a:scene3d>
            <a:camera prst="isometricOffAxis1Right"/>
            <a:lightRig rig="threePt" dir="t"/>
          </a:scene3d>
        </p:spPr>
        <p:txBody>
          <a:bodyPr>
            <a:normAutofit/>
          </a:bodyPr>
          <a:lstStyle/>
          <a:p>
            <a:r>
              <a:rPr lang="el-GR" b="1" dirty="0">
                <a:latin typeface="Constantia" panose="02030602050306030303" pitchFamily="18" charset="0"/>
              </a:rPr>
              <a:t>Οι φτερωτές οντότητες</a:t>
            </a:r>
            <a:endParaRPr lang="el-GR" dirty="0">
              <a:latin typeface="Constantia" panose="02030602050306030303" pitchFamily="18" charset="0"/>
            </a:endParaRPr>
          </a:p>
          <a:p>
            <a:pPr marL="0" indent="0">
              <a:buNone/>
            </a:pPr>
            <a:endParaRPr lang="el-GR" dirty="0">
              <a:latin typeface="Constantia" panose="02030602050306030303" pitchFamily="18" charset="0"/>
            </a:endParaRPr>
          </a:p>
          <a:p>
            <a:r>
              <a:rPr lang="el-GR" dirty="0">
                <a:latin typeface="Constantia" panose="02030602050306030303" pitchFamily="18" charset="0"/>
              </a:rPr>
              <a:t>Οι φτερωτές οντότητες στον Μάτεσι δεν παραπέμπουν πάντα στα πουλιά. Στο θέατρο αυτό φιλοξενούνται και οι άγγελοι (</a:t>
            </a:r>
            <a:r>
              <a:rPr lang="el-GR" i="1" dirty="0">
                <a:latin typeface="Constantia" panose="02030602050306030303" pitchFamily="18" charset="0"/>
              </a:rPr>
              <a:t>Το φάντασμα του κυρίου Ραμόν </a:t>
            </a:r>
            <a:r>
              <a:rPr lang="el-GR" i="1" dirty="0" err="1">
                <a:latin typeface="Constantia" panose="02030602050306030303" pitchFamily="18" charset="0"/>
              </a:rPr>
              <a:t>Νοβάρο</a:t>
            </a:r>
            <a:r>
              <a:rPr lang="el-GR" dirty="0">
                <a:latin typeface="Constantia" panose="02030602050306030303" pitchFamily="18" charset="0"/>
              </a:rPr>
              <a:t>, </a:t>
            </a:r>
            <a:r>
              <a:rPr lang="el-GR" i="1" dirty="0" err="1">
                <a:latin typeface="Constantia" panose="02030602050306030303" pitchFamily="18" charset="0"/>
              </a:rPr>
              <a:t>Περιποιητής</a:t>
            </a:r>
            <a:r>
              <a:rPr lang="el-GR" i="1" dirty="0">
                <a:latin typeface="Constantia" panose="02030602050306030303" pitchFamily="18" charset="0"/>
              </a:rPr>
              <a:t> φυτών</a:t>
            </a:r>
            <a:r>
              <a:rPr lang="el-GR" dirty="0">
                <a:latin typeface="Constantia" panose="02030602050306030303" pitchFamily="18" charset="0"/>
              </a:rPr>
              <a:t>, </a:t>
            </a:r>
            <a:r>
              <a:rPr lang="el-GR" i="1" dirty="0">
                <a:latin typeface="Constantia" panose="02030602050306030303" pitchFamily="18" charset="0"/>
              </a:rPr>
              <a:t>Ενοικιάζεται φύλακας άγγελος</a:t>
            </a:r>
            <a:r>
              <a:rPr lang="el-GR" dirty="0">
                <a:latin typeface="Constantia" panose="02030602050306030303" pitchFamily="18" charset="0"/>
              </a:rPr>
              <a:t>) ως «προπομποί μιας </a:t>
            </a:r>
            <a:r>
              <a:rPr lang="el-GR" dirty="0" err="1">
                <a:latin typeface="Constantia" panose="02030602050306030303" pitchFamily="18" charset="0"/>
              </a:rPr>
              <a:t>ανιστορικής</a:t>
            </a:r>
            <a:r>
              <a:rPr lang="el-GR" dirty="0">
                <a:latin typeface="Constantia" panose="02030602050306030303" pitchFamily="18" charset="0"/>
              </a:rPr>
              <a:t> και άρρητης πραγματικότητας», αλλά δύσκολα μπορούν να διακριθούν από τα πουλιά, αφού μπορούν να τραυματιστούν και να σκοτωθούν. Τίθενται σε ένα δυσδιάκριτο όριο που μάλλον συνδέει παρά χωρίζει το </a:t>
            </a:r>
            <a:r>
              <a:rPr lang="el-GR" dirty="0" err="1">
                <a:latin typeface="Constantia" panose="02030602050306030303" pitchFamily="18" charset="0"/>
              </a:rPr>
              <a:t>εμμενές</a:t>
            </a:r>
            <a:r>
              <a:rPr lang="el-GR" dirty="0">
                <a:latin typeface="Constantia" panose="02030602050306030303" pitchFamily="18" charset="0"/>
              </a:rPr>
              <a:t> και το υπερβατικό. Το ίδιο συμβαίνει και στο </a:t>
            </a:r>
            <a:r>
              <a:rPr lang="el-GR" i="1" dirty="0">
                <a:latin typeface="Constantia" panose="02030602050306030303" pitchFamily="18" charset="0"/>
              </a:rPr>
              <a:t>Προς Ελευσίνα</a:t>
            </a:r>
            <a:r>
              <a:rPr lang="el-GR" dirty="0">
                <a:latin typeface="Constantia" panose="02030602050306030303" pitchFamily="18" charset="0"/>
              </a:rPr>
              <a:t>. Οι άγγελοι-πουλιά κάνουν την εμφάνισή τους σε κρίσιμες στιγμές. Η πρώτη αντίστοιχη σκηνή δίδεται με σκηνική οδηγία λίγο προτού ξεψυχήσει η Μητέρα.</a:t>
            </a:r>
          </a:p>
          <a:p>
            <a:endParaRPr lang="el-GR" dirty="0">
              <a:latin typeface="Constantia" panose="02030602050306030303" pitchFamily="18" charset="0"/>
            </a:endParaRPr>
          </a:p>
        </p:txBody>
      </p:sp>
      <p:pic>
        <p:nvPicPr>
          <p:cNvPr id="4098" name="Picture 2" descr="Τα φτερά του έρωτα (Wings of Desire), 1987 | Ίδρυμα Ωνάση">
            <a:extLst>
              <a:ext uri="{FF2B5EF4-FFF2-40B4-BE49-F238E27FC236}">
                <a16:creationId xmlns:a16="http://schemas.microsoft.com/office/drawing/2014/main" id="{733B3E7A-1D47-1DDF-C129-1B908442BD8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0000" b="90000" l="10000" r="90000">
                        <a14:foregroundMark x1="33880" y1="19636" x2="26230" y2="10909"/>
                        <a14:foregroundMark x1="26230" y1="10909" x2="19672" y2="18182"/>
                        <a14:foregroundMark x1="19672" y1="18182" x2="14754" y2="46545"/>
                        <a14:foregroundMark x1="33880" y1="17818" x2="42623" y2="14182"/>
                        <a14:foregroundMark x1="42623" y1="14182" x2="47541" y2="37455"/>
                        <a14:foregroundMark x1="47541" y1="37455" x2="46448" y2="49091"/>
                        <a14:foregroundMark x1="46448" y1="49091" x2="44060" y2="53328"/>
                        <a14:foregroundMark x1="29282" y1="52796" x2="26230" y2="48364"/>
                        <a14:foregroundMark x1="26230" y1="48364" x2="26230" y2="48000"/>
                        <a14:backgroundMark x1="0" y1="727" x2="97814" y2="3636"/>
                        <a14:backgroundMark x1="97814" y1="3636" x2="12022" y2="1818"/>
                        <a14:backgroundMark x1="12022" y1="1818" x2="3279" y2="3636"/>
                        <a14:backgroundMark x1="3279" y1="3636" x2="0" y2="18182"/>
                        <a14:backgroundMark x1="0" y1="18182" x2="10273" y2="18435"/>
                        <a14:backgroundMark x1="30172" y1="18545" x2="31181" y2="18545"/>
                        <a14:backgroundMark x1="75410" y1="14545" x2="76503" y2="15636"/>
                        <a14:backgroundMark x1="0" y1="57091" x2="60656" y2="59273"/>
                        <a14:backgroundMark x1="60656" y1="59273" x2="73770" y2="58182"/>
                        <a14:backgroundMark x1="73770" y1="58182" x2="95082" y2="59636"/>
                        <a14:backgroundMark x1="95082" y1="59636" x2="99454" y2="69455"/>
                        <a14:backgroundMark x1="99454" y1="69455" x2="98361" y2="95636"/>
                        <a14:backgroundMark x1="98361" y1="95636" x2="84699" y2="99273"/>
                        <a14:backgroundMark x1="84699" y1="99273" x2="4372" y2="96364"/>
                        <a14:backgroundMark x1="4372" y1="96364" x2="1639" y2="85455"/>
                        <a14:backgroundMark x1="1639" y1="85455" x2="2186" y2="70182"/>
                        <a14:backgroundMark x1="2186" y1="70182" x2="0" y2="60727"/>
                      </a14:backgroundRemoval>
                    </a14:imgEffect>
                  </a14:imgLayer>
                </a14:imgProps>
              </a:ext>
              <a:ext uri="{28A0092B-C50C-407E-A947-70E740481C1C}">
                <a14:useLocalDpi xmlns:a14="http://schemas.microsoft.com/office/drawing/2010/main" val="0"/>
              </a:ext>
            </a:extLst>
          </a:blip>
          <a:srcRect/>
          <a:stretch>
            <a:fillRect/>
          </a:stretch>
        </p:blipFill>
        <p:spPr bwMode="auto">
          <a:xfrm>
            <a:off x="-1077356" y="-551693"/>
            <a:ext cx="7894615" cy="68052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831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0C0D326-FE05-B33B-C9E5-3E51BB6EE0BF}"/>
              </a:ext>
            </a:extLst>
          </p:cNvPr>
          <p:cNvSpPr>
            <a:spLocks noGrp="1"/>
          </p:cNvSpPr>
          <p:nvPr>
            <p:ph idx="1"/>
          </p:nvPr>
        </p:nvSpPr>
        <p:spPr/>
        <p:txBody>
          <a:bodyPr/>
          <a:lstStyle/>
          <a:p>
            <a:endParaRPr lang="el-GR" dirty="0"/>
          </a:p>
        </p:txBody>
      </p:sp>
      <p:pic>
        <p:nvPicPr>
          <p:cNvPr id="5" name="Εικόνα 4">
            <a:extLst>
              <a:ext uri="{FF2B5EF4-FFF2-40B4-BE49-F238E27FC236}">
                <a16:creationId xmlns:a16="http://schemas.microsoft.com/office/drawing/2014/main" id="{FAC254E9-AC1B-C95C-5179-D2E82A359A6E}"/>
              </a:ext>
            </a:extLst>
          </p:cNvPr>
          <p:cNvPicPr>
            <a:picLocks noChangeAspect="1"/>
          </p:cNvPicPr>
          <p:nvPr/>
        </p:nvPicPr>
        <p:blipFill>
          <a:blip r:embed="rId2"/>
          <a:stretch>
            <a:fillRect/>
          </a:stretch>
        </p:blipFill>
        <p:spPr>
          <a:xfrm>
            <a:off x="-63374" y="-11"/>
            <a:ext cx="8445374" cy="6858000"/>
          </a:xfrm>
          <a:prstGeom prst="rect">
            <a:avLst/>
          </a:prstGeom>
        </p:spPr>
      </p:pic>
      <p:sp>
        <p:nvSpPr>
          <p:cNvPr id="6" name="Ορθογώνιο 5">
            <a:extLst>
              <a:ext uri="{FF2B5EF4-FFF2-40B4-BE49-F238E27FC236}">
                <a16:creationId xmlns:a16="http://schemas.microsoft.com/office/drawing/2014/main" id="{C508114E-BCDD-0FA9-894C-541F7709F4FA}"/>
              </a:ext>
            </a:extLst>
          </p:cNvPr>
          <p:cNvSpPr/>
          <p:nvPr/>
        </p:nvSpPr>
        <p:spPr>
          <a:xfrm>
            <a:off x="4173648" y="0"/>
            <a:ext cx="8018352" cy="6858000"/>
          </a:xfrm>
          <a:prstGeom prst="rect">
            <a:avLst/>
          </a:prstGeom>
        </p:spPr>
        <p:style>
          <a:lnRef idx="2">
            <a:schemeClr val="accent1">
              <a:shade val="15000"/>
            </a:schemeClr>
          </a:lnRef>
          <a:fillRef idx="1001">
            <a:schemeClr val="dk1"/>
          </a:fillRef>
          <a:effectRef idx="0">
            <a:schemeClr val="accent1"/>
          </a:effectRef>
          <a:fontRef idx="minor">
            <a:schemeClr val="lt1"/>
          </a:fontRef>
        </p:style>
        <p:txBody>
          <a:bodyPr rtlCol="0" anchor="ctr"/>
          <a:lstStyle/>
          <a:p>
            <a:r>
              <a:rPr lang="el-GR" sz="1600" dirty="0">
                <a:solidFill>
                  <a:schemeClr val="accent2">
                    <a:lumMod val="20000"/>
                    <a:lumOff val="80000"/>
                  </a:schemeClr>
                </a:solidFill>
                <a:latin typeface="Constantia" panose="02030602050306030303" pitchFamily="18" charset="0"/>
              </a:rPr>
              <a:t>Μεγάλος: Το μυαλό. Είναι ένα ρούχο το μυαλό. (</a:t>
            </a:r>
            <a:r>
              <a:rPr lang="el-GR" sz="1600" i="1" dirty="0">
                <a:solidFill>
                  <a:schemeClr val="accent2">
                    <a:lumMod val="20000"/>
                    <a:lumOff val="80000"/>
                  </a:schemeClr>
                </a:solidFill>
                <a:latin typeface="Constantia" panose="02030602050306030303" pitchFamily="18" charset="0"/>
              </a:rPr>
              <a:t>Χαμογελαστός,				δαιμονικός</a:t>
            </a:r>
            <a:r>
              <a:rPr lang="el-GR" sz="1600" dirty="0">
                <a:solidFill>
                  <a:schemeClr val="accent2">
                    <a:lumMod val="20000"/>
                    <a:lumOff val="80000"/>
                  </a:schemeClr>
                </a:solidFill>
                <a:latin typeface="Constantia" panose="02030602050306030303" pitchFamily="18" charset="0"/>
              </a:rPr>
              <a:t>). Άμα το βγάλω… Αν το βγάλω το ρούχο… και				μείνω ολόγυμνος; Τι θα…; </a:t>
            </a:r>
          </a:p>
          <a:p>
            <a:r>
              <a:rPr lang="el-GR" sz="1600" dirty="0">
                <a:solidFill>
                  <a:schemeClr val="accent2">
                    <a:lumMod val="20000"/>
                    <a:lumOff val="80000"/>
                  </a:schemeClr>
                </a:solidFill>
                <a:latin typeface="Constantia" panose="02030602050306030303" pitchFamily="18" charset="0"/>
              </a:rPr>
              <a:t> </a:t>
            </a:r>
          </a:p>
          <a:p>
            <a:r>
              <a:rPr lang="el-GR" sz="1600" i="1" dirty="0">
                <a:solidFill>
                  <a:schemeClr val="accent2">
                    <a:lumMod val="20000"/>
                    <a:lumOff val="80000"/>
                  </a:schemeClr>
                </a:solidFill>
                <a:latin typeface="Constantia" panose="02030602050306030303" pitchFamily="18" charset="0"/>
              </a:rPr>
              <a:t>Χώνει τα χέρια στο σακούλι του, ασυναίσθητα ψαχουλεύει κάτι να βρει.</a:t>
            </a:r>
            <a:endParaRPr lang="el-GR" sz="1600" dirty="0">
              <a:solidFill>
                <a:schemeClr val="accent2">
                  <a:lumMod val="20000"/>
                  <a:lumOff val="80000"/>
                </a:schemeClr>
              </a:solidFill>
              <a:latin typeface="Constantia" panose="02030602050306030303" pitchFamily="18" charset="0"/>
            </a:endParaRPr>
          </a:p>
          <a:p>
            <a:r>
              <a:rPr lang="el-GR" sz="1600" i="1" dirty="0">
                <a:solidFill>
                  <a:schemeClr val="accent2">
                    <a:lumMod val="20000"/>
                    <a:lumOff val="80000"/>
                  </a:schemeClr>
                </a:solidFill>
                <a:latin typeface="Constantia" panose="02030602050306030303" pitchFamily="18" charset="0"/>
              </a:rPr>
              <a:t>Πίσω από τον τοίχο εμφανίζεται και αργά τον τυλίγει μια φτερούγα, σαν όρθιου		πουλιού. Σταχτί χρώμα. Ύψος μεγαλύτερο απ’ του ηθοποιού. Τον τυλίγει αργά,		κινείται κάπως σαν νερό. Ο Μεγάλος τρομάζει. Σε έκταση.</a:t>
            </a:r>
            <a:endParaRPr lang="el-GR" sz="1600" dirty="0">
              <a:solidFill>
                <a:schemeClr val="accent2">
                  <a:lumMod val="20000"/>
                  <a:lumOff val="80000"/>
                </a:schemeClr>
              </a:solidFill>
              <a:latin typeface="Constantia" panose="02030602050306030303" pitchFamily="18" charset="0"/>
            </a:endParaRPr>
          </a:p>
          <a:p>
            <a:r>
              <a:rPr lang="el-GR" sz="1600" dirty="0">
                <a:solidFill>
                  <a:schemeClr val="accent2">
                    <a:lumMod val="20000"/>
                    <a:lumOff val="80000"/>
                  </a:schemeClr>
                </a:solidFill>
                <a:latin typeface="Constantia" panose="02030602050306030303" pitchFamily="18" charset="0"/>
              </a:rPr>
              <a:t> </a:t>
            </a:r>
          </a:p>
          <a:p>
            <a:r>
              <a:rPr lang="el-GR" sz="1600" dirty="0">
                <a:solidFill>
                  <a:schemeClr val="accent2">
                    <a:lumMod val="20000"/>
                    <a:lumOff val="80000"/>
                  </a:schemeClr>
                </a:solidFill>
                <a:latin typeface="Constantia" panose="02030602050306030303" pitchFamily="18" charset="0"/>
              </a:rPr>
              <a:t>Μεγάλος: Όχι ακόμη… Άσε με λίγο ακόμη… Όχι ακόμη… </a:t>
            </a:r>
          </a:p>
          <a:p>
            <a:r>
              <a:rPr lang="el-GR" sz="1600" dirty="0">
                <a:solidFill>
                  <a:schemeClr val="accent2">
                    <a:lumMod val="20000"/>
                    <a:lumOff val="80000"/>
                  </a:schemeClr>
                </a:solidFill>
                <a:latin typeface="Constantia" panose="02030602050306030303" pitchFamily="18" charset="0"/>
              </a:rPr>
              <a:t> </a:t>
            </a:r>
          </a:p>
          <a:p>
            <a:r>
              <a:rPr lang="el-GR" sz="1600" i="1" dirty="0">
                <a:solidFill>
                  <a:schemeClr val="accent2">
                    <a:lumMod val="20000"/>
                    <a:lumOff val="80000"/>
                  </a:schemeClr>
                </a:solidFill>
                <a:latin typeface="Constantia" panose="02030602050306030303" pitchFamily="18" charset="0"/>
              </a:rPr>
              <a:t>Η φτερούγα αποσύρεται απαλά, αθόρυβα. […] Ο Μεγάλος ψαχουλεύει στο			σακούλι του. Κρύβεται πίσω από τη γωνιά όπου αποσύρθηκε η φτερούγα,			σχεδόν σαν να μετανόησε και πηγαίνει ξοπίσω της</a:t>
            </a:r>
            <a:r>
              <a:rPr lang="el-GR" sz="1600" dirty="0">
                <a:solidFill>
                  <a:schemeClr val="accent2">
                    <a:lumMod val="20000"/>
                    <a:lumOff val="80000"/>
                  </a:schemeClr>
                </a:solidFill>
                <a:latin typeface="Constantia" panose="02030602050306030303" pitchFamily="18" charset="0"/>
              </a:rPr>
              <a:t> </a:t>
            </a:r>
          </a:p>
          <a:p>
            <a:endParaRPr lang="el-GR" sz="1600" dirty="0">
              <a:solidFill>
                <a:schemeClr val="accent2">
                  <a:lumMod val="20000"/>
                  <a:lumOff val="80000"/>
                </a:schemeClr>
              </a:solidFill>
              <a:latin typeface="Constantia" panose="02030602050306030303" pitchFamily="18" charset="0"/>
            </a:endParaRPr>
          </a:p>
          <a:p>
            <a:endParaRPr lang="el-GR" sz="1600" dirty="0">
              <a:solidFill>
                <a:schemeClr val="accent2">
                  <a:lumMod val="20000"/>
                  <a:lumOff val="80000"/>
                </a:schemeClr>
              </a:solidFill>
              <a:latin typeface="Constantia" panose="02030602050306030303" pitchFamily="18" charset="0"/>
            </a:endParaRPr>
          </a:p>
          <a:p>
            <a:endParaRPr lang="en-US" sz="1600" dirty="0">
              <a:solidFill>
                <a:schemeClr val="accent2">
                  <a:lumMod val="20000"/>
                  <a:lumOff val="80000"/>
                </a:schemeClr>
              </a:solidFill>
              <a:latin typeface="Constantia" panose="02030602050306030303" pitchFamily="18" charset="0"/>
            </a:endParaRPr>
          </a:p>
          <a:p>
            <a:endParaRPr lang="en-US" sz="1600" dirty="0">
              <a:solidFill>
                <a:schemeClr val="accent2">
                  <a:lumMod val="20000"/>
                  <a:lumOff val="80000"/>
                </a:schemeClr>
              </a:solidFill>
              <a:latin typeface="Constantia" panose="02030602050306030303" pitchFamily="18" charset="0"/>
            </a:endParaRPr>
          </a:p>
          <a:p>
            <a:r>
              <a:rPr lang="el-GR" dirty="0">
                <a:solidFill>
                  <a:schemeClr val="accent2">
                    <a:lumMod val="20000"/>
                    <a:lumOff val="80000"/>
                  </a:schemeClr>
                </a:solidFill>
                <a:latin typeface="Constantia" panose="02030602050306030303" pitchFamily="18" charset="0"/>
              </a:rPr>
              <a:t>Προηγουμένως με τον θάνατο, τώρα με την τρέλα, το πουλί-άγγελος συντροφεύει την ανθρώπινη ύπαρξη όταν αυτή απειλείται από τον εκμηδενισμό, την κατάρρευση ή την παράκρουση. Προμήνυμα ή προαίσθηση, το πουλί-άγγελος, αυτός ο Ερμής του ριζικά Άλλου, δίνει τα διαπιστευτήρια του θανάτου ή της </a:t>
            </a:r>
            <a:r>
              <a:rPr lang="el-GR" dirty="0" err="1">
                <a:solidFill>
                  <a:schemeClr val="accent2">
                    <a:lumMod val="20000"/>
                    <a:lumOff val="80000"/>
                  </a:schemeClr>
                </a:solidFill>
                <a:latin typeface="Constantia" panose="02030602050306030303" pitchFamily="18" charset="0"/>
              </a:rPr>
              <a:t>ττρέλας</a:t>
            </a:r>
            <a:r>
              <a:rPr lang="el-GR" dirty="0">
                <a:solidFill>
                  <a:schemeClr val="accent2">
                    <a:lumMod val="20000"/>
                    <a:lumOff val="80000"/>
                  </a:schemeClr>
                </a:solidFill>
                <a:latin typeface="Constantia" panose="02030602050306030303" pitchFamily="18" charset="0"/>
              </a:rPr>
              <a:t>, χτυπάει την πόρτα της συνείδησης προτού την επισκεφθούν αυτές οι </a:t>
            </a:r>
            <a:r>
              <a:rPr lang="el-GR" dirty="0" err="1">
                <a:solidFill>
                  <a:schemeClr val="accent2">
                    <a:lumMod val="20000"/>
                    <a:lumOff val="80000"/>
                  </a:schemeClr>
                </a:solidFill>
                <a:latin typeface="Constantia" panose="02030602050306030303" pitchFamily="18" charset="0"/>
              </a:rPr>
              <a:t>ρριζικές</a:t>
            </a:r>
            <a:r>
              <a:rPr lang="el-GR" dirty="0">
                <a:solidFill>
                  <a:schemeClr val="accent2">
                    <a:lumMod val="20000"/>
                    <a:lumOff val="80000"/>
                  </a:schemeClr>
                </a:solidFill>
                <a:latin typeface="Constantia" panose="02030602050306030303" pitchFamily="18" charset="0"/>
              </a:rPr>
              <a:t> ετερότητες.</a:t>
            </a:r>
          </a:p>
          <a:p>
            <a:endParaRPr lang="el-GR" sz="1600" dirty="0">
              <a:solidFill>
                <a:schemeClr val="accent2">
                  <a:lumMod val="20000"/>
                  <a:lumOff val="80000"/>
                </a:schemeClr>
              </a:solidFill>
              <a:latin typeface="Constantia" panose="02030602050306030303" pitchFamily="18" charset="0"/>
            </a:endParaRPr>
          </a:p>
        </p:txBody>
      </p:sp>
      <p:sp>
        <p:nvSpPr>
          <p:cNvPr id="10" name="Ορθογώνιο 9">
            <a:extLst>
              <a:ext uri="{FF2B5EF4-FFF2-40B4-BE49-F238E27FC236}">
                <a16:creationId xmlns:a16="http://schemas.microsoft.com/office/drawing/2014/main" id="{D8FAF2D0-E459-23B7-8AC2-FB3D72BC93D6}"/>
              </a:ext>
            </a:extLst>
          </p:cNvPr>
          <p:cNvSpPr/>
          <p:nvPr/>
        </p:nvSpPr>
        <p:spPr>
          <a:xfrm>
            <a:off x="-63374" y="0"/>
            <a:ext cx="4237022" cy="350369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l-GR" sz="1600" i="1" dirty="0">
                <a:solidFill>
                  <a:schemeClr val="accent2">
                    <a:lumMod val="20000"/>
                    <a:lumOff val="80000"/>
                  </a:schemeClr>
                </a:solidFill>
                <a:latin typeface="Constantia" panose="02030602050306030303" pitchFamily="18" charset="0"/>
              </a:rPr>
              <a:t>…αθόρυβα, όχι σπασμωδικά ή μεγαλόπρεπα, πίσω από τις όρθιες σανίδες, που βρίσκονται στο κεφάλι του κρεβατιού, </a:t>
            </a:r>
            <a:r>
              <a:rPr lang="el-GR" sz="1600" i="1" dirty="0" err="1">
                <a:solidFill>
                  <a:schemeClr val="accent2">
                    <a:lumMod val="20000"/>
                    <a:lumOff val="80000"/>
                  </a:schemeClr>
                </a:solidFill>
                <a:latin typeface="Constantia" panose="02030602050306030303" pitchFamily="18" charset="0"/>
              </a:rPr>
              <a:t>ξεπροβάλλοων</a:t>
            </a:r>
            <a:r>
              <a:rPr lang="el-GR" sz="1600" i="1" dirty="0">
                <a:solidFill>
                  <a:schemeClr val="accent2">
                    <a:lumMod val="20000"/>
                    <a:lumOff val="80000"/>
                  </a:schemeClr>
                </a:solidFill>
                <a:latin typeface="Constantia" panose="02030602050306030303" pitchFamily="18" charset="0"/>
              </a:rPr>
              <a:t>, ξετυλίγονται περίπου, δύο φτερούγες. Ύψος κάπου δύο μέτρα. Χρώμα σταχτί ανοιχτό. Επιβλητικές. Αρχίζουν να κινούνται, σε κίνηση πετάγματος πουλιού, όχι σε σπασμωδικό ρυθμό όμως. Κανένας ήχος. Η κίνηση των φτερών σταθερή. […] Η Γειτόνισσα κοιτάζει τις φτερούγες, αλλά όχι σαν να βλέπει κανένα θαύμα ή κάτι εξαιρετικό. Οι φτερούγες αποσύρονται…</a:t>
            </a:r>
            <a:r>
              <a:rPr lang="el-GR" sz="1600" dirty="0">
                <a:solidFill>
                  <a:schemeClr val="accent2">
                    <a:lumMod val="20000"/>
                    <a:lumOff val="80000"/>
                  </a:schemeClr>
                </a:solidFill>
                <a:latin typeface="Constantia" panose="02030602050306030303" pitchFamily="18" charset="0"/>
              </a:rPr>
              <a:t> </a:t>
            </a:r>
          </a:p>
        </p:txBody>
      </p:sp>
      <p:sp>
        <p:nvSpPr>
          <p:cNvPr id="11" name="Ορθογώνιο 10">
            <a:extLst>
              <a:ext uri="{FF2B5EF4-FFF2-40B4-BE49-F238E27FC236}">
                <a16:creationId xmlns:a16="http://schemas.microsoft.com/office/drawing/2014/main" id="{9BFD1DF1-741A-00B9-6525-DDA50F4AFBA4}"/>
              </a:ext>
            </a:extLst>
          </p:cNvPr>
          <p:cNvSpPr/>
          <p:nvPr/>
        </p:nvSpPr>
        <p:spPr>
          <a:xfrm>
            <a:off x="-63374" y="5459240"/>
            <a:ext cx="4427144" cy="139876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l-GR" dirty="0"/>
          </a:p>
        </p:txBody>
      </p:sp>
    </p:spTree>
    <p:extLst>
      <p:ext uri="{BB962C8B-B14F-4D97-AF65-F5344CB8AC3E}">
        <p14:creationId xmlns:p14="http://schemas.microsoft.com/office/powerpoint/2010/main" val="3833355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2CB58-BCA9-2ABD-565D-4B41EE5F9378}"/>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0B0ABD39-71D8-C929-E388-3A48E9845FFB}"/>
              </a:ext>
            </a:extLst>
          </p:cNvPr>
          <p:cNvSpPr>
            <a:spLocks noGrp="1"/>
          </p:cNvSpPr>
          <p:nvPr>
            <p:ph idx="1"/>
          </p:nvPr>
        </p:nvSpPr>
        <p:spPr/>
        <p:txBody>
          <a:bodyPr/>
          <a:lstStyle/>
          <a:p>
            <a:endParaRPr lang="el-GR" dirty="0"/>
          </a:p>
        </p:txBody>
      </p:sp>
      <p:pic>
        <p:nvPicPr>
          <p:cNvPr id="5" name="Εικόνα 4">
            <a:extLst>
              <a:ext uri="{FF2B5EF4-FFF2-40B4-BE49-F238E27FC236}">
                <a16:creationId xmlns:a16="http://schemas.microsoft.com/office/drawing/2014/main" id="{07A7712C-AF6B-AFE0-5642-563B03A98F55}"/>
              </a:ext>
            </a:extLst>
          </p:cNvPr>
          <p:cNvPicPr>
            <a:picLocks noChangeAspect="1"/>
          </p:cNvPicPr>
          <p:nvPr/>
        </p:nvPicPr>
        <p:blipFill>
          <a:blip r:embed="rId2"/>
          <a:stretch>
            <a:fillRect/>
          </a:stretch>
        </p:blipFill>
        <p:spPr>
          <a:xfrm>
            <a:off x="-63374" y="-11"/>
            <a:ext cx="8445374" cy="6858000"/>
          </a:xfrm>
          <a:prstGeom prst="rect">
            <a:avLst/>
          </a:prstGeom>
        </p:spPr>
      </p:pic>
      <p:sp>
        <p:nvSpPr>
          <p:cNvPr id="6" name="Ορθογώνιο 5">
            <a:extLst>
              <a:ext uri="{FF2B5EF4-FFF2-40B4-BE49-F238E27FC236}">
                <a16:creationId xmlns:a16="http://schemas.microsoft.com/office/drawing/2014/main" id="{6551C99C-6A72-018F-7818-DC2935BBB895}"/>
              </a:ext>
            </a:extLst>
          </p:cNvPr>
          <p:cNvSpPr/>
          <p:nvPr/>
        </p:nvSpPr>
        <p:spPr>
          <a:xfrm>
            <a:off x="4173648" y="0"/>
            <a:ext cx="8018352" cy="6858000"/>
          </a:xfrm>
          <a:prstGeom prst="rect">
            <a:avLst/>
          </a:prstGeom>
        </p:spPr>
        <p:style>
          <a:lnRef idx="2">
            <a:schemeClr val="accent1">
              <a:shade val="15000"/>
            </a:schemeClr>
          </a:lnRef>
          <a:fillRef idx="1001">
            <a:schemeClr val="dk1"/>
          </a:fillRef>
          <a:effectRef idx="0">
            <a:schemeClr val="accent1"/>
          </a:effectRef>
          <a:fontRef idx="minor">
            <a:schemeClr val="lt1"/>
          </a:fontRef>
        </p:style>
        <p:txBody>
          <a:bodyPr rtlCol="0" anchor="ctr"/>
          <a:lstStyle/>
          <a:p>
            <a:endParaRPr lang="el-GR" sz="1600" dirty="0">
              <a:solidFill>
                <a:schemeClr val="accent2">
                  <a:lumMod val="20000"/>
                  <a:lumOff val="80000"/>
                </a:schemeClr>
              </a:solidFill>
              <a:latin typeface="Constantia" panose="02030602050306030303" pitchFamily="18" charset="0"/>
            </a:endParaRPr>
          </a:p>
          <a:p>
            <a:endParaRPr lang="el-GR" sz="1600" dirty="0">
              <a:solidFill>
                <a:schemeClr val="accent2">
                  <a:lumMod val="20000"/>
                  <a:lumOff val="80000"/>
                </a:schemeClr>
              </a:solidFill>
              <a:latin typeface="Constantia" panose="02030602050306030303" pitchFamily="18" charset="0"/>
            </a:endParaRPr>
          </a:p>
          <a:p>
            <a:endParaRPr lang="en-US" sz="1600" dirty="0">
              <a:solidFill>
                <a:schemeClr val="accent2">
                  <a:lumMod val="20000"/>
                  <a:lumOff val="80000"/>
                </a:schemeClr>
              </a:solidFill>
              <a:latin typeface="Constantia" panose="02030602050306030303" pitchFamily="18" charset="0"/>
            </a:endParaRPr>
          </a:p>
          <a:p>
            <a:endParaRPr lang="en-US" sz="1600" dirty="0">
              <a:solidFill>
                <a:schemeClr val="accent2">
                  <a:lumMod val="20000"/>
                  <a:lumOff val="80000"/>
                </a:schemeClr>
              </a:solidFill>
              <a:latin typeface="Constantia" panose="02030602050306030303" pitchFamily="18" charset="0"/>
            </a:endParaRPr>
          </a:p>
          <a:p>
            <a:endParaRPr lang="el-GR" sz="1600" dirty="0">
              <a:solidFill>
                <a:schemeClr val="accent2">
                  <a:lumMod val="20000"/>
                  <a:lumOff val="80000"/>
                </a:schemeClr>
              </a:solidFill>
              <a:latin typeface="Constantia" panose="02030602050306030303" pitchFamily="18" charset="0"/>
            </a:endParaRPr>
          </a:p>
        </p:txBody>
      </p:sp>
      <p:sp>
        <p:nvSpPr>
          <p:cNvPr id="10" name="Ορθογώνιο 9">
            <a:extLst>
              <a:ext uri="{FF2B5EF4-FFF2-40B4-BE49-F238E27FC236}">
                <a16:creationId xmlns:a16="http://schemas.microsoft.com/office/drawing/2014/main" id="{027C0E21-1820-4FDC-3EBE-12C590635E6C}"/>
              </a:ext>
            </a:extLst>
          </p:cNvPr>
          <p:cNvSpPr/>
          <p:nvPr/>
        </p:nvSpPr>
        <p:spPr>
          <a:xfrm>
            <a:off x="-63374" y="0"/>
            <a:ext cx="4237022" cy="3503691"/>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l-GR" sz="1600" dirty="0">
              <a:solidFill>
                <a:schemeClr val="accent2">
                  <a:lumMod val="20000"/>
                  <a:lumOff val="80000"/>
                </a:schemeClr>
              </a:solidFill>
              <a:latin typeface="Constantia" panose="02030602050306030303" pitchFamily="18" charset="0"/>
            </a:endParaRPr>
          </a:p>
        </p:txBody>
      </p:sp>
      <p:sp>
        <p:nvSpPr>
          <p:cNvPr id="11" name="Ορθογώνιο 10">
            <a:extLst>
              <a:ext uri="{FF2B5EF4-FFF2-40B4-BE49-F238E27FC236}">
                <a16:creationId xmlns:a16="http://schemas.microsoft.com/office/drawing/2014/main" id="{F9A3E180-5C6C-3375-28D6-AEE4C6240375}"/>
              </a:ext>
            </a:extLst>
          </p:cNvPr>
          <p:cNvSpPr/>
          <p:nvPr/>
        </p:nvSpPr>
        <p:spPr>
          <a:xfrm>
            <a:off x="-63374" y="5459240"/>
            <a:ext cx="4427144" cy="1398760"/>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l-GR" dirty="0"/>
          </a:p>
        </p:txBody>
      </p:sp>
      <p:sp>
        <p:nvSpPr>
          <p:cNvPr id="4" name="TextBox 3">
            <a:extLst>
              <a:ext uri="{FF2B5EF4-FFF2-40B4-BE49-F238E27FC236}">
                <a16:creationId xmlns:a16="http://schemas.microsoft.com/office/drawing/2014/main" id="{5E7A9CB8-A2A0-6112-834D-957248A928B3}"/>
              </a:ext>
            </a:extLst>
          </p:cNvPr>
          <p:cNvSpPr txBox="1"/>
          <p:nvPr/>
        </p:nvSpPr>
        <p:spPr>
          <a:xfrm>
            <a:off x="-63374" y="208230"/>
            <a:ext cx="120315494" cy="7048083"/>
          </a:xfrm>
          <a:prstGeom prst="rect">
            <a:avLst/>
          </a:prstGeom>
          <a:noFill/>
        </p:spPr>
        <p:txBody>
          <a:bodyPr wrap="square" rtlCol="0">
            <a:spAutoFit/>
          </a:bodyPr>
          <a:lstStyle/>
          <a:p>
            <a:r>
              <a:rPr lang="el-GR" sz="1600" dirty="0">
                <a:solidFill>
                  <a:schemeClr val="accent2">
                    <a:lumMod val="20000"/>
                    <a:lumOff val="80000"/>
                  </a:schemeClr>
                </a:solidFill>
                <a:latin typeface="Constantia" panose="02030602050306030303" pitchFamily="18" charset="0"/>
              </a:rPr>
              <a:t>Υπάρχουν βεβαίως και φτερωτά ζώα χωρίς καμία υπερβατική υπόνοια, αλλά με καθαρά γήινο έργο, όπως οι κότες, που γεννούν ασταμάτητα </a:t>
            </a:r>
          </a:p>
          <a:p>
            <a:r>
              <a:rPr lang="el-GR" sz="1600" dirty="0">
                <a:solidFill>
                  <a:schemeClr val="accent2">
                    <a:lumMod val="20000"/>
                    <a:lumOff val="80000"/>
                  </a:schemeClr>
                </a:solidFill>
                <a:latin typeface="Constantia" panose="02030602050306030303" pitchFamily="18" charset="0"/>
              </a:rPr>
              <a:t>αυγά, προσηλωμένες τυφλά στο έργο της αναπαραγωγής και της τροφής των ανθρώπινων όντων, αλλά και τα κοράκια. Τα πουλιά που </a:t>
            </a:r>
          </a:p>
          <a:p>
            <a:r>
              <a:rPr lang="el-GR" sz="1600" dirty="0">
                <a:solidFill>
                  <a:schemeClr val="accent2">
                    <a:lumMod val="20000"/>
                    <a:lumOff val="80000"/>
                  </a:schemeClr>
                </a:solidFill>
                <a:latin typeface="Constantia" panose="02030602050306030303" pitchFamily="18" charset="0"/>
              </a:rPr>
              <a:t>καιροφυλακτούν τον θάνατο για να τραφούν από αυτόν. Στο κατευόδιο της Μητέρας υπενθυμίζουν συνεχώς την παρουσία τους. Πρώτη τα </a:t>
            </a:r>
          </a:p>
          <a:p>
            <a:r>
              <a:rPr lang="el-GR" sz="1600" dirty="0">
                <a:solidFill>
                  <a:schemeClr val="accent2">
                    <a:lumMod val="20000"/>
                    <a:lumOff val="80000"/>
                  </a:schemeClr>
                </a:solidFill>
                <a:latin typeface="Constantia" panose="02030602050306030303" pitchFamily="18" charset="0"/>
              </a:rPr>
              <a:t>αντιλαμβάνεται η Κόρη από μακριά στη δεύτερη σκηνή: πλησιάζουν από απόσταση την οικογένεια εν αναμονή του περαματάρη· πλησιάζουν </a:t>
            </a:r>
          </a:p>
          <a:p>
            <a:r>
              <a:rPr lang="el-GR" sz="1600" dirty="0">
                <a:solidFill>
                  <a:schemeClr val="accent2">
                    <a:lumMod val="20000"/>
                    <a:lumOff val="80000"/>
                  </a:schemeClr>
                </a:solidFill>
                <a:latin typeface="Constantia" panose="02030602050306030303" pitchFamily="18" charset="0"/>
              </a:rPr>
              <a:t>αυτά αντί γι’ αυτόν. Λίγο αργότερα, στην αρχή της τρίτης σκηνής, η Μητέρα είναι καθιστή και χαϊδεύει ένα κοράκι που ησυχάζει στα χέρια της. </a:t>
            </a:r>
          </a:p>
          <a:p>
            <a:r>
              <a:rPr lang="el-GR" sz="1600" dirty="0">
                <a:solidFill>
                  <a:schemeClr val="accent2">
                    <a:lumMod val="20000"/>
                    <a:lumOff val="80000"/>
                  </a:schemeClr>
                </a:solidFill>
                <a:latin typeface="Constantia" panose="02030602050306030303" pitchFamily="18" charset="0"/>
              </a:rPr>
              <a:t>Με ειδική σκηνική οδηγία ο Μάτεσις θα επιμείνει στην εικόνα αυτήν: ακόμα και όταν τα κοράκια ακολουθούν </a:t>
            </a:r>
            <a:r>
              <a:rPr lang="el-GR" sz="1600" dirty="0" err="1">
                <a:solidFill>
                  <a:schemeClr val="accent2">
                    <a:lumMod val="20000"/>
                    <a:lumOff val="80000"/>
                  </a:schemeClr>
                </a:solidFill>
                <a:latin typeface="Constantia" panose="02030602050306030303" pitchFamily="18" charset="0"/>
              </a:rPr>
              <a:t>ομαδόν</a:t>
            </a:r>
            <a:r>
              <a:rPr lang="el-GR" sz="1600" dirty="0">
                <a:solidFill>
                  <a:schemeClr val="accent2">
                    <a:lumMod val="20000"/>
                    <a:lumOff val="80000"/>
                  </a:schemeClr>
                </a:solidFill>
                <a:latin typeface="Constantia" panose="02030602050306030303" pitchFamily="18" charset="0"/>
              </a:rPr>
              <a:t> την πομπή της </a:t>
            </a:r>
          </a:p>
          <a:p>
            <a:r>
              <a:rPr lang="el-GR" sz="1600" dirty="0">
                <a:solidFill>
                  <a:schemeClr val="accent2">
                    <a:lumMod val="20000"/>
                    <a:lumOff val="80000"/>
                  </a:schemeClr>
                </a:solidFill>
                <a:latin typeface="Constantia" panose="02030602050306030303" pitchFamily="18" charset="0"/>
              </a:rPr>
              <a:t>οικογένειας, η μητέρα θα παρακολουθεί από ψηλά με το κοράκι στα χέρια της. Ο Πατέρας βλέπει σύννεφο στον ουρανό, αλλά η Κόρη τον </a:t>
            </a:r>
          </a:p>
          <a:p>
            <a:r>
              <a:rPr lang="el-GR" sz="1600" dirty="0">
                <a:solidFill>
                  <a:schemeClr val="accent2">
                    <a:lumMod val="20000"/>
                    <a:lumOff val="80000"/>
                  </a:schemeClr>
                </a:solidFill>
                <a:latin typeface="Constantia" panose="02030602050306030303" pitchFamily="18" charset="0"/>
              </a:rPr>
              <a:t>διορθώνει ότι είναι τα κοράκια. </a:t>
            </a:r>
          </a:p>
          <a:p>
            <a:r>
              <a:rPr lang="el-GR" sz="1600" dirty="0">
                <a:solidFill>
                  <a:schemeClr val="accent2">
                    <a:lumMod val="20000"/>
                    <a:lumOff val="80000"/>
                  </a:schemeClr>
                </a:solidFill>
                <a:latin typeface="Constantia" panose="02030602050306030303" pitchFamily="18" charset="0"/>
              </a:rPr>
              <a:t>Εφεξής, τα μαύρα πουλιά θα κάνουν όλο και πιο έντονη την παρουσία τους στη σκηνή. Όλο το κείμενο του έργου θα μοιάζει διάστικτο από </a:t>
            </a:r>
          </a:p>
          <a:p>
            <a:r>
              <a:rPr lang="el-GR" sz="1600" dirty="0">
                <a:solidFill>
                  <a:schemeClr val="accent2">
                    <a:lumMod val="20000"/>
                    <a:lumOff val="80000"/>
                  </a:schemeClr>
                </a:solidFill>
                <a:latin typeface="Constantia" panose="02030602050306030303" pitchFamily="18" charset="0"/>
              </a:rPr>
              <a:t>αυτές τις μαύρες κουκίδες που απλώνονται στον ουρανό και πλησιάζουν επίμονα τη γη. Είναι τα μαύρα πουλιά του θανάτου, απειλούν τη </a:t>
            </a:r>
          </a:p>
          <a:p>
            <a:r>
              <a:rPr lang="el-GR" sz="1600" dirty="0">
                <a:solidFill>
                  <a:schemeClr val="accent2">
                    <a:lumMod val="20000"/>
                    <a:lumOff val="80000"/>
                  </a:schemeClr>
                </a:solidFill>
                <a:latin typeface="Constantia" panose="02030602050306030303" pitchFamily="18" charset="0"/>
              </a:rPr>
              <a:t>νοητική ευστάθεια του μεγάλου γιου, αλλά απευθύνουν και μια μακρινή απειλή προς όλη την οικογένεια: ο μικρός γιος αναρωτιέται πού </a:t>
            </a:r>
          </a:p>
          <a:p>
            <a:r>
              <a:rPr lang="el-GR" sz="1600" dirty="0">
                <a:solidFill>
                  <a:schemeClr val="accent2">
                    <a:lumMod val="20000"/>
                    <a:lumOff val="80000"/>
                  </a:schemeClr>
                </a:solidFill>
                <a:latin typeface="Constantia" panose="02030602050306030303" pitchFamily="18" charset="0"/>
              </a:rPr>
              <a:t>					κουρνιάζουν το βράδυ (σ. 69) και χάνεται στην αγκαλιά της νύχτας όταν τα πουλιά </a:t>
            </a:r>
          </a:p>
          <a:p>
            <a:r>
              <a:rPr lang="el-GR" sz="1600" dirty="0">
                <a:solidFill>
                  <a:schemeClr val="accent2">
                    <a:lumMod val="20000"/>
                    <a:lumOff val="80000"/>
                  </a:schemeClr>
                </a:solidFill>
                <a:latin typeface="Constantia" panose="02030602050306030303" pitchFamily="18" charset="0"/>
              </a:rPr>
              <a:t>					φεύγουν από το κάρο: «Καλύτερη η νύχτα. Δεν έχει κοράκια». Ο Πατέρας τους πετάει </a:t>
            </a:r>
          </a:p>
          <a:p>
            <a:r>
              <a:rPr lang="el-GR" sz="1600" dirty="0">
                <a:solidFill>
                  <a:schemeClr val="accent2">
                    <a:lumMod val="20000"/>
                    <a:lumOff val="80000"/>
                  </a:schemeClr>
                </a:solidFill>
                <a:latin typeface="Constantia" panose="02030602050306030303" pitchFamily="18" charset="0"/>
              </a:rPr>
              <a:t>					πέτρες: «Τα θεοσκοτωμένα τα </a:t>
            </a:r>
            <a:r>
              <a:rPr lang="el-GR" sz="1600" dirty="0" err="1">
                <a:solidFill>
                  <a:schemeClr val="accent2">
                    <a:lumMod val="20000"/>
                    <a:lumOff val="80000"/>
                  </a:schemeClr>
                </a:solidFill>
                <a:latin typeface="Constantia" panose="02030602050306030303" pitchFamily="18" charset="0"/>
              </a:rPr>
              <a:t>θεοπούλια</a:t>
            </a:r>
            <a:r>
              <a:rPr lang="el-GR" sz="1600" dirty="0">
                <a:solidFill>
                  <a:schemeClr val="accent2">
                    <a:lumMod val="20000"/>
                    <a:lumOff val="80000"/>
                  </a:schemeClr>
                </a:solidFill>
                <a:latin typeface="Constantia" panose="02030602050306030303" pitchFamily="18" charset="0"/>
              </a:rPr>
              <a:t>», αλλά η Κόρη τον διορθώνει και πάλι κοφτά: </a:t>
            </a:r>
          </a:p>
          <a:p>
            <a:r>
              <a:rPr lang="el-GR" sz="1600" dirty="0">
                <a:solidFill>
                  <a:schemeClr val="accent2">
                    <a:lumMod val="20000"/>
                    <a:lumOff val="80000"/>
                  </a:schemeClr>
                </a:solidFill>
                <a:latin typeface="Constantia" panose="02030602050306030303" pitchFamily="18" charset="0"/>
              </a:rPr>
              <a:t>					«Κοράκια είναι» (σ. 75) δεν είναι </a:t>
            </a:r>
            <a:r>
              <a:rPr lang="el-GR" sz="1600" dirty="0" err="1">
                <a:solidFill>
                  <a:schemeClr val="accent2">
                    <a:lumMod val="20000"/>
                    <a:lumOff val="80000"/>
                  </a:schemeClr>
                </a:solidFill>
                <a:latin typeface="Constantia" panose="02030602050306030303" pitchFamily="18" charset="0"/>
              </a:rPr>
              <a:t>θεοπούλια</a:t>
            </a:r>
            <a:r>
              <a:rPr lang="el-GR" sz="1600" dirty="0">
                <a:solidFill>
                  <a:schemeClr val="accent2">
                    <a:lumMod val="20000"/>
                    <a:lumOff val="80000"/>
                  </a:schemeClr>
                </a:solidFill>
                <a:latin typeface="Constantia" panose="02030602050306030303" pitchFamily="18" charset="0"/>
              </a:rPr>
              <a:t>, δεν είναι σταλμένα από κανέναν Θεό. </a:t>
            </a:r>
          </a:p>
          <a:p>
            <a:r>
              <a:rPr lang="el-GR" sz="1600" dirty="0">
                <a:solidFill>
                  <a:schemeClr val="accent2">
                    <a:lumMod val="20000"/>
                    <a:lumOff val="80000"/>
                  </a:schemeClr>
                </a:solidFill>
                <a:latin typeface="Constantia" panose="02030602050306030303" pitchFamily="18" charset="0"/>
              </a:rPr>
              <a:t>					Μήπως γιατί δεν υπάρχει θεός για να τα στείλει; Μήπως η Κόρη αρχίζει να μοιάζει με τη </a:t>
            </a:r>
          </a:p>
          <a:p>
            <a:r>
              <a:rPr lang="el-GR" sz="1600" dirty="0">
                <a:solidFill>
                  <a:schemeClr val="accent2">
                    <a:lumMod val="20000"/>
                    <a:lumOff val="80000"/>
                  </a:schemeClr>
                </a:solidFill>
                <a:latin typeface="Constantia" panose="02030602050306030303" pitchFamily="18" charset="0"/>
              </a:rPr>
              <a:t>					Μητέρα; Μήπως αυτή η κοφτή διόρθωση είναι το πρώτο ίχνος της αλλαγής της που θα </a:t>
            </a:r>
          </a:p>
          <a:p>
            <a:r>
              <a:rPr lang="el-GR" sz="1600" dirty="0">
                <a:solidFill>
                  <a:schemeClr val="accent2">
                    <a:lumMod val="20000"/>
                    <a:lumOff val="80000"/>
                  </a:schemeClr>
                </a:solidFill>
                <a:latin typeface="Constantia" panose="02030602050306030303" pitchFamily="18" charset="0"/>
              </a:rPr>
              <a:t>					δούμε στο τέλος και που θα την φέρει στον ρόλο της Μητέρας; Πέτρες ρίχνονται και από </a:t>
            </a:r>
          </a:p>
          <a:p>
            <a:r>
              <a:rPr lang="el-GR" sz="1600" dirty="0">
                <a:solidFill>
                  <a:schemeClr val="accent2">
                    <a:lumMod val="20000"/>
                    <a:lumOff val="80000"/>
                  </a:schemeClr>
                </a:solidFill>
                <a:latin typeface="Constantia" panose="02030602050306030303" pitchFamily="18" charset="0"/>
              </a:rPr>
              <a:t>					τον μεγάλο γιο στη σκηνή με το εκκλησάκι, αλλά τα κοράκια θα σταματήσουν όταν </a:t>
            </a:r>
          </a:p>
          <a:p>
            <a:r>
              <a:rPr lang="el-GR" sz="1600" dirty="0">
                <a:solidFill>
                  <a:schemeClr val="accent2">
                    <a:lumMod val="20000"/>
                    <a:lumOff val="80000"/>
                  </a:schemeClr>
                </a:solidFill>
                <a:latin typeface="Constantia" panose="02030602050306030303" pitchFamily="18" charset="0"/>
              </a:rPr>
              <a:t>					πέφτει ξαφνικά η νύχτα (σ. 87). Αλλά για λίγο, για πολύ λίγο, γιατί τα κοράκια έχουν </a:t>
            </a:r>
          </a:p>
          <a:p>
            <a:r>
              <a:rPr lang="el-GR" sz="1600" dirty="0">
                <a:solidFill>
                  <a:schemeClr val="accent2">
                    <a:lumMod val="20000"/>
                    <a:lumOff val="80000"/>
                  </a:schemeClr>
                </a:solidFill>
                <a:latin typeface="Constantia" panose="02030602050306030303" pitchFamily="18" charset="0"/>
              </a:rPr>
              <a:t>					αρχίσει να συνηθίζουν τη νύχτα του θανάτου και της τρέλας. Είναι πλέον νυχτόβια, </a:t>
            </a:r>
          </a:p>
          <a:p>
            <a:r>
              <a:rPr lang="el-GR" sz="1600" dirty="0">
                <a:solidFill>
                  <a:schemeClr val="accent2">
                    <a:lumMod val="20000"/>
                    <a:lumOff val="80000"/>
                  </a:schemeClr>
                </a:solidFill>
                <a:latin typeface="Constantia" panose="02030602050306030303" pitchFamily="18" charset="0"/>
              </a:rPr>
              <a:t>					βγαίνουν για «κυνήγι» και στο σκοτάδι:</a:t>
            </a:r>
          </a:p>
          <a:p>
            <a:r>
              <a:rPr lang="el-GR" sz="1200" dirty="0">
                <a:solidFill>
                  <a:schemeClr val="accent2">
                    <a:lumMod val="20000"/>
                    <a:lumOff val="80000"/>
                  </a:schemeClr>
                </a:solidFill>
                <a:latin typeface="Constantia" panose="02030602050306030303" pitchFamily="18" charset="0"/>
              </a:rPr>
              <a:t>Μεγάλος: Και τη νύχτα! Και τη νύχτα τώρα!!! Δεν το ξέρουν πως είναι νύχτα;</a:t>
            </a:r>
          </a:p>
          <a:p>
            <a:r>
              <a:rPr lang="el-GR" sz="1200" i="1" dirty="0">
                <a:solidFill>
                  <a:schemeClr val="accent2">
                    <a:lumMod val="20000"/>
                    <a:lumOff val="80000"/>
                  </a:schemeClr>
                </a:solidFill>
                <a:latin typeface="Constantia" panose="02030602050306030303" pitchFamily="18" charset="0"/>
              </a:rPr>
              <a:t>                  Προς τα κοράκια</a:t>
            </a:r>
            <a:endParaRPr lang="el-GR" sz="1200" dirty="0">
              <a:solidFill>
                <a:schemeClr val="accent2">
                  <a:lumMod val="20000"/>
                  <a:lumOff val="80000"/>
                </a:schemeClr>
              </a:solidFill>
              <a:latin typeface="Constantia" panose="02030602050306030303" pitchFamily="18" charset="0"/>
            </a:endParaRPr>
          </a:p>
          <a:p>
            <a:r>
              <a:rPr lang="el-GR" sz="1200" i="1" dirty="0">
                <a:solidFill>
                  <a:schemeClr val="accent2">
                    <a:lumMod val="20000"/>
                    <a:lumOff val="80000"/>
                  </a:schemeClr>
                </a:solidFill>
                <a:latin typeface="Constantia" panose="02030602050306030303" pitchFamily="18" charset="0"/>
              </a:rPr>
              <a:t> 	</a:t>
            </a:r>
            <a:r>
              <a:rPr lang="el-GR" sz="1200" dirty="0">
                <a:solidFill>
                  <a:schemeClr val="accent2">
                    <a:lumMod val="20000"/>
                    <a:lumOff val="80000"/>
                  </a:schemeClr>
                </a:solidFill>
                <a:latin typeface="Constantia" panose="02030602050306030303" pitchFamily="18" charset="0"/>
              </a:rPr>
              <a:t>Δεν το ξέρετε; Πως παράγγειλα να έρθει νύχτα. Με μένα τα βάλατε; Εμένα η ασθένειά μου λάμπει!</a:t>
            </a:r>
          </a:p>
          <a:p>
            <a:r>
              <a:rPr lang="el-GR" sz="1200" dirty="0">
                <a:solidFill>
                  <a:schemeClr val="accent2">
                    <a:lumMod val="20000"/>
                    <a:lumOff val="80000"/>
                  </a:schemeClr>
                </a:solidFill>
                <a:latin typeface="Constantia" panose="02030602050306030303" pitchFamily="18" charset="0"/>
              </a:rPr>
              <a:t>                </a:t>
            </a:r>
            <a:r>
              <a:rPr lang="el-GR" sz="1200" i="1" dirty="0">
                <a:solidFill>
                  <a:schemeClr val="accent2">
                    <a:lumMod val="20000"/>
                    <a:lumOff val="80000"/>
                  </a:schemeClr>
                </a:solidFill>
                <a:latin typeface="Constantia" panose="02030602050306030303" pitchFamily="18" charset="0"/>
              </a:rPr>
              <a:t>Και βάζει φωτιά στο εκκλησάκι. Ανάβει ένα σπίρτο, το ρίχνει στο εκκλησάκι, περιμένει.</a:t>
            </a:r>
            <a:endParaRPr lang="el-GR" sz="1200" dirty="0">
              <a:solidFill>
                <a:schemeClr val="accent2">
                  <a:lumMod val="20000"/>
                  <a:lumOff val="80000"/>
                </a:schemeClr>
              </a:solidFill>
              <a:latin typeface="Constantia" panose="02030602050306030303" pitchFamily="18" charset="0"/>
            </a:endParaRPr>
          </a:p>
          <a:p>
            <a:r>
              <a:rPr lang="el-GR" sz="1200" i="1" dirty="0">
                <a:solidFill>
                  <a:schemeClr val="accent2">
                    <a:lumMod val="20000"/>
                    <a:lumOff val="80000"/>
                  </a:schemeClr>
                </a:solidFill>
                <a:latin typeface="Constantia" panose="02030602050306030303" pitchFamily="18" charset="0"/>
              </a:rPr>
              <a:t> 	</a:t>
            </a:r>
            <a:r>
              <a:rPr lang="el-GR" sz="1200" dirty="0">
                <a:solidFill>
                  <a:schemeClr val="accent2">
                    <a:lumMod val="20000"/>
                    <a:lumOff val="80000"/>
                  </a:schemeClr>
                </a:solidFill>
                <a:latin typeface="Constantia" panose="02030602050306030303" pitchFamily="18" charset="0"/>
              </a:rPr>
              <a:t>Έλα η φωτιά. Αργείς! […..]</a:t>
            </a:r>
          </a:p>
          <a:p>
            <a:r>
              <a:rPr lang="el-GR" sz="1200" i="1" dirty="0">
                <a:solidFill>
                  <a:schemeClr val="accent2">
                    <a:lumMod val="20000"/>
                    <a:lumOff val="80000"/>
                  </a:schemeClr>
                </a:solidFill>
                <a:latin typeface="Constantia" panose="02030602050306030303" pitchFamily="18" charset="0"/>
              </a:rPr>
              <a:t>                Οι κρωγμοί των κοράκων δυνατοί, όλο φόβο. Κόβονται απότομα. Μόνο ήχοι από φτερούγες. Σκιές από φτερούγισμα πλημμυρίζουν τη σκηνή. Ο Μεγάλος θριαμβεύει.</a:t>
            </a:r>
            <a:r>
              <a:rPr lang="el-GR" sz="1200" dirty="0">
                <a:solidFill>
                  <a:schemeClr val="accent2">
                    <a:lumMod val="20000"/>
                    <a:lumOff val="80000"/>
                  </a:schemeClr>
                </a:solidFill>
                <a:latin typeface="Constantia" panose="02030602050306030303" pitchFamily="18" charset="0"/>
              </a:rPr>
              <a:t> </a:t>
            </a:r>
          </a:p>
          <a:p>
            <a:endParaRPr lang="el-GR" sz="1600" dirty="0">
              <a:solidFill>
                <a:schemeClr val="accent2">
                  <a:lumMod val="20000"/>
                  <a:lumOff val="80000"/>
                </a:schemeClr>
              </a:solidFill>
              <a:latin typeface="Constantia" panose="02030602050306030303" pitchFamily="18" charset="0"/>
            </a:endParaRPr>
          </a:p>
        </p:txBody>
      </p:sp>
    </p:spTree>
    <p:extLst>
      <p:ext uri="{BB962C8B-B14F-4D97-AF65-F5344CB8AC3E}">
        <p14:creationId xmlns:p14="http://schemas.microsoft.com/office/powerpoint/2010/main" val="752515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8D3CE2-3D3B-E18C-7407-8B1EC4C4CDD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CFE06FBB-5B23-C819-8ED9-6932C728D8F6}"/>
              </a:ext>
            </a:extLst>
          </p:cNvPr>
          <p:cNvSpPr>
            <a:spLocks noGrp="1"/>
          </p:cNvSpPr>
          <p:nvPr>
            <p:ph type="title"/>
          </p:nvPr>
        </p:nvSpPr>
        <p:spPr>
          <a:xfrm>
            <a:off x="-2316480" y="182033"/>
            <a:ext cx="16824959" cy="1790790"/>
          </a:xfrm>
        </p:spPr>
        <p:txBody>
          <a:bodyPr/>
          <a:lstStyle/>
          <a:p>
            <a:endParaRPr lang="el-GR" dirty="0"/>
          </a:p>
        </p:txBody>
      </p:sp>
      <p:sp>
        <p:nvSpPr>
          <p:cNvPr id="3" name="Θέση περιεχομένου 2">
            <a:extLst>
              <a:ext uri="{FF2B5EF4-FFF2-40B4-BE49-F238E27FC236}">
                <a16:creationId xmlns:a16="http://schemas.microsoft.com/office/drawing/2014/main" id="{27C3B60A-6128-679D-30DF-25A547167F37}"/>
              </a:ext>
            </a:extLst>
          </p:cNvPr>
          <p:cNvSpPr>
            <a:spLocks noGrp="1"/>
          </p:cNvSpPr>
          <p:nvPr>
            <p:ph idx="1"/>
          </p:nvPr>
        </p:nvSpPr>
        <p:spPr/>
        <p:txBody>
          <a:bodyPr/>
          <a:lstStyle/>
          <a:p>
            <a:endParaRPr lang="el-GR"/>
          </a:p>
        </p:txBody>
      </p:sp>
      <p:pic>
        <p:nvPicPr>
          <p:cNvPr id="2050" name="Picture 2" descr="άλογα που τρέχουν στην έρημο Στοκ Εικόνα - εικόνα από : 216047897">
            <a:extLst>
              <a:ext uri="{FF2B5EF4-FFF2-40B4-BE49-F238E27FC236}">
                <a16:creationId xmlns:a16="http://schemas.microsoft.com/office/drawing/2014/main" id="{4809E8C8-F533-2935-922C-207359CC72BD}"/>
              </a:ext>
            </a:extLst>
          </p:cNvPr>
          <p:cNvPicPr>
            <a:picLocks noChangeAspect="1" noChangeArrowheads="1"/>
          </p:cNvPicPr>
          <p:nvPr/>
        </p:nvPicPr>
        <p:blipFill>
          <a:blip r:embed="rId2">
            <a:alphaModFix amt="85000"/>
            <a:extLst>
              <a:ext uri="{28A0092B-C50C-407E-A947-70E740481C1C}">
                <a14:useLocalDpi xmlns:a14="http://schemas.microsoft.com/office/drawing/2010/main" val="0"/>
              </a:ext>
            </a:extLst>
          </a:blip>
          <a:srcRect/>
          <a:stretch>
            <a:fillRect/>
          </a:stretch>
        </p:blipFill>
        <p:spPr bwMode="auto">
          <a:xfrm>
            <a:off x="0" y="-87327"/>
            <a:ext cx="12191999" cy="708528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B463943-E582-92D5-2956-BA47057A4E9A}"/>
              </a:ext>
            </a:extLst>
          </p:cNvPr>
          <p:cNvSpPr txBox="1"/>
          <p:nvPr/>
        </p:nvSpPr>
        <p:spPr>
          <a:xfrm>
            <a:off x="9326" y="-37326"/>
            <a:ext cx="12358448" cy="5663089"/>
          </a:xfrm>
          <a:prstGeom prst="rect">
            <a:avLst/>
          </a:prstGeom>
          <a:noFill/>
        </p:spPr>
        <p:txBody>
          <a:bodyPr wrap="none" rtlCol="0">
            <a:spAutoFit/>
          </a:bodyPr>
          <a:lstStyle/>
          <a:p>
            <a:r>
              <a:rPr lang="el-GR" sz="1400" b="1" dirty="0">
                <a:latin typeface="Constantia" panose="02030602050306030303" pitchFamily="18" charset="0"/>
              </a:rPr>
              <a:t>Το άλογο</a:t>
            </a:r>
            <a:endParaRPr lang="el-GR" sz="1400" dirty="0">
              <a:latin typeface="Constantia" panose="02030602050306030303" pitchFamily="18" charset="0"/>
            </a:endParaRPr>
          </a:p>
          <a:p>
            <a:r>
              <a:rPr lang="el-GR" sz="1400" dirty="0">
                <a:latin typeface="Constantia" panose="02030602050306030303" pitchFamily="18" charset="0"/>
              </a:rPr>
              <a:t> </a:t>
            </a:r>
          </a:p>
          <a:p>
            <a:r>
              <a:rPr lang="el-GR" sz="1600" dirty="0">
                <a:latin typeface="Constantia" panose="02030602050306030303" pitchFamily="18" charset="0"/>
              </a:rPr>
              <a:t>Οι άγγελοι-ζώα και τα φτερωτά ζώα, ο άγγελος του θανάτου και ο άγγελος της τρέλας συνδέονται άμεσα με το άλογο, η σφαγή του οποίου </a:t>
            </a:r>
          </a:p>
          <a:p>
            <a:r>
              <a:rPr lang="el-GR" sz="1600" dirty="0">
                <a:latin typeface="Constantia" panose="02030602050306030303" pitchFamily="18" charset="0"/>
              </a:rPr>
              <a:t>σηματοδοτεί το πρώτο ισχυρό πλήγμα της παράκρουσης του μεγάλου γιου. Γι’ αυτό και στην τελευταία σκηνή δεν χρειάζεται να εμφανιστούν </a:t>
            </a:r>
          </a:p>
          <a:p>
            <a:r>
              <a:rPr lang="el-GR" sz="1600" dirty="0">
                <a:latin typeface="Constantia" panose="02030602050306030303" pitchFamily="18" charset="0"/>
              </a:rPr>
              <a:t>και πάλι οι φτερούγες: τα γκέμια του αλόγου που φοράει ο μεγάλος γιος στον εαυτό του αρκούν για να δηλώσουν ότι πλέον η τρέλα τον </a:t>
            </a:r>
          </a:p>
          <a:p>
            <a:r>
              <a:rPr lang="el-GR" sz="1600" dirty="0">
                <a:latin typeface="Constantia" panose="02030602050306030303" pitchFamily="18" charset="0"/>
              </a:rPr>
              <a:t>κατοικεί. </a:t>
            </a:r>
          </a:p>
          <a:p>
            <a:endParaRPr lang="el-GR" sz="1600" dirty="0">
              <a:latin typeface="Constantia" panose="02030602050306030303" pitchFamily="18" charset="0"/>
            </a:endParaRPr>
          </a:p>
          <a:p>
            <a:r>
              <a:rPr lang="el-GR" sz="1600" dirty="0">
                <a:latin typeface="Constantia" panose="02030602050306030303" pitchFamily="18" charset="0"/>
              </a:rPr>
              <a:t>Το άλογο βρίσκεται </a:t>
            </a:r>
            <a:r>
              <a:rPr lang="el-GR" sz="1600" i="1" dirty="0">
                <a:latin typeface="Constantia" panose="02030602050306030303" pitchFamily="18" charset="0"/>
              </a:rPr>
              <a:t>επί σκηνής</a:t>
            </a:r>
            <a:r>
              <a:rPr lang="el-GR" sz="1600" dirty="0">
                <a:latin typeface="Constantia" panose="02030602050306030303" pitchFamily="18" charset="0"/>
              </a:rPr>
              <a:t> σε όλη τη διάρκεια του έργου. Βρισκόμαστε μπροστά σε μια περίπτωση σκηνικής απουσίας με την πιο έντονη </a:t>
            </a:r>
          </a:p>
          <a:p>
            <a:r>
              <a:rPr lang="el-GR" sz="1600" dirty="0">
                <a:latin typeface="Constantia" panose="02030602050306030303" pitchFamily="18" charset="0"/>
              </a:rPr>
              <a:t>παρουσία. Στην αρχή είναι τα χλιμιντρίσματα που διακόπτουν αιφνιδιαστικά τη σκηνική δράση και διαμορφώνουν στην επανάληψή τους μια </a:t>
            </a:r>
          </a:p>
          <a:p>
            <a:r>
              <a:rPr lang="el-GR" sz="1600" dirty="0">
                <a:latin typeface="Constantia" panose="02030602050306030303" pitchFamily="18" charset="0"/>
              </a:rPr>
              <a:t>ατμόσφαιρα ζοφερής ανησυχίας. </a:t>
            </a:r>
          </a:p>
          <a:p>
            <a:endParaRPr lang="el-GR" sz="1600" dirty="0">
              <a:latin typeface="Constantia" panose="02030602050306030303" pitchFamily="18" charset="0"/>
            </a:endParaRPr>
          </a:p>
          <a:p>
            <a:r>
              <a:rPr lang="el-GR" sz="1600" dirty="0">
                <a:latin typeface="Constantia" panose="02030602050306030303" pitchFamily="18" charset="0"/>
              </a:rPr>
              <a:t>Αυτό το παρασκηνιακό δράμα, σε συνδυασμό με εκείνο που εκτυλίσσεται στο υπερώο με τη Μητέρα, τείνει να υπερκεράσει την κεντρική </a:t>
            </a:r>
          </a:p>
          <a:p>
            <a:r>
              <a:rPr lang="el-GR" sz="1600" dirty="0">
                <a:latin typeface="Constantia" panose="02030602050306030303" pitchFamily="18" charset="0"/>
              </a:rPr>
              <a:t>σκηνή του έργου. Κάτι σημαντικό, όσο και ανοίκειο συμβαίνει «εκεί έξω» που δεν μπορούμε να το δούμε, ούτε και να το κατανοήσουμε, αλλά </a:t>
            </a:r>
          </a:p>
          <a:p>
            <a:r>
              <a:rPr lang="el-GR" sz="1600" dirty="0">
                <a:latin typeface="Constantia" panose="02030602050306030303" pitchFamily="18" charset="0"/>
              </a:rPr>
              <a:t>θα εισέλθει στην κεντρική σκηνή, θα παραμείνει όμως αόρατο και υπαινικτικό, θα κρυφτεί εν μέρει πίσω από τις μετωνυμίες του λόγου, στο </a:t>
            </a:r>
          </a:p>
          <a:p>
            <a:r>
              <a:rPr lang="el-GR" sz="1600" dirty="0">
                <a:latin typeface="Constantia" panose="02030602050306030303" pitchFamily="18" charset="0"/>
              </a:rPr>
              <a:t>ματωμένο πουκάμισο, στο άδειο βλέμμα, στα τρεμάμενα χέρια και στο αινιγματικό σακούλι του μεγάλου γιου, </a:t>
            </a:r>
            <a:r>
              <a:rPr lang="el-GR" sz="1600" dirty="0" err="1">
                <a:latin typeface="Constantia" panose="02030602050306030303" pitchFamily="18" charset="0"/>
              </a:rPr>
              <a:t>μισο</a:t>
            </a:r>
            <a:r>
              <a:rPr lang="el-GR" sz="1600" dirty="0">
                <a:latin typeface="Constantia" panose="02030602050306030303" pitchFamily="18" charset="0"/>
              </a:rPr>
              <a:t>-κρυμμένο σε όλες αυτές </a:t>
            </a:r>
          </a:p>
          <a:p>
            <a:r>
              <a:rPr lang="el-GR" sz="1600" dirty="0">
                <a:latin typeface="Constantia" panose="02030602050306030303" pitchFamily="18" charset="0"/>
              </a:rPr>
              <a:t>τις συνεκδοχές ενός φόνου, που όλο και πιο πολύ θα μοιάζει με θυσία.</a:t>
            </a:r>
          </a:p>
          <a:p>
            <a:endParaRPr lang="el-GR" sz="1600" dirty="0">
              <a:latin typeface="Constantia" panose="02030602050306030303" pitchFamily="18" charset="0"/>
            </a:endParaRPr>
          </a:p>
          <a:p>
            <a:r>
              <a:rPr lang="el-GR" sz="1600" dirty="0">
                <a:latin typeface="Constantia" panose="02030602050306030303" pitchFamily="18" charset="0"/>
              </a:rPr>
              <a:t>Ενώ η Μητέρα ψυχορραγεί το χλιμίντρισμα θα ακουστεί τέσσερις φορές και άλλες δύο ακόμα, μία ενώ ξεψυχά και άλλη μία μετά. </a:t>
            </a:r>
            <a:endParaRPr lang="en-US" sz="1600" dirty="0">
              <a:latin typeface="Constantia" panose="02030602050306030303" pitchFamily="18" charset="0"/>
            </a:endParaRPr>
          </a:p>
          <a:p>
            <a:r>
              <a:rPr lang="el-GR" sz="1600" dirty="0">
                <a:latin typeface="Constantia" panose="02030602050306030303" pitchFamily="18" charset="0"/>
              </a:rPr>
              <a:t>Στις δύο τελευταίες περιπτώσεις, το άλογο σφάζεται από τον μεγάλο γιο. Όταν ο Μεγάλος Γιος εμφανιστεί η Μητέρα θα τον ρωτήσει </a:t>
            </a:r>
            <a:endParaRPr lang="en-US" sz="1600" dirty="0">
              <a:latin typeface="Constantia" panose="02030602050306030303" pitchFamily="18" charset="0"/>
            </a:endParaRPr>
          </a:p>
          <a:p>
            <a:r>
              <a:rPr lang="el-GR" sz="1600" dirty="0">
                <a:latin typeface="Constantia" panose="02030602050306030303" pitchFamily="18" charset="0"/>
              </a:rPr>
              <a:t>για το άλογό του, για να λάβει την απάντηση ότι το άλογο «λάμπει» ─ όπως, άλλωστε, και η αρρώστια του, λίγο αργότερα. </a:t>
            </a:r>
            <a:endParaRPr lang="en-US" sz="1600" dirty="0">
              <a:latin typeface="Constantia" panose="02030602050306030303" pitchFamily="18" charset="0"/>
            </a:endParaRPr>
          </a:p>
          <a:p>
            <a:r>
              <a:rPr lang="el-GR" sz="1600" dirty="0">
                <a:latin typeface="Constantia" panose="02030602050306030303" pitchFamily="18" charset="0"/>
              </a:rPr>
              <a:t>Το μυαλό του Μεγάλου είναι ήδη ταραγμένο, μοιάζει σα να μοιράζεται δύο κόσμους. </a:t>
            </a:r>
          </a:p>
          <a:p>
            <a:r>
              <a:rPr lang="el-GR" sz="1600" dirty="0">
                <a:latin typeface="Constantia" panose="02030602050306030303" pitchFamily="18" charset="0"/>
              </a:rPr>
              <a:t> </a:t>
            </a:r>
          </a:p>
          <a:p>
            <a:endParaRPr lang="el-GR" sz="1400" dirty="0">
              <a:latin typeface="Constantia" panose="02030602050306030303" pitchFamily="18" charset="0"/>
            </a:endParaRPr>
          </a:p>
        </p:txBody>
      </p:sp>
    </p:spTree>
    <p:extLst>
      <p:ext uri="{BB962C8B-B14F-4D97-AF65-F5344CB8AC3E}">
        <p14:creationId xmlns:p14="http://schemas.microsoft.com/office/powerpoint/2010/main" val="2649401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7E0FB-1DD0-D09F-BB9A-1ACB51E0B39B}"/>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E546E0E6-C9F8-D251-B777-1959E908A74F}"/>
              </a:ext>
            </a:extLst>
          </p:cNvPr>
          <p:cNvSpPr>
            <a:spLocks noGrp="1"/>
          </p:cNvSpPr>
          <p:nvPr>
            <p:ph idx="1"/>
          </p:nvPr>
        </p:nvSpPr>
        <p:spPr/>
        <p:txBody>
          <a:bodyPr/>
          <a:lstStyle/>
          <a:p>
            <a:endParaRPr lang="el-GR"/>
          </a:p>
        </p:txBody>
      </p:sp>
      <p:pic>
        <p:nvPicPr>
          <p:cNvPr id="5122" name="Picture 2" descr="SearchCulture.gr | Φωτογραφία από την παράσταση &quot;Προς Ελευσίνα&quot; (1995)">
            <a:extLst>
              <a:ext uri="{FF2B5EF4-FFF2-40B4-BE49-F238E27FC236}">
                <a16:creationId xmlns:a16="http://schemas.microsoft.com/office/drawing/2014/main" id="{72D718C6-E3CE-1D65-0E95-D8927A4452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3417237" cy="687501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1256B3C-9ADE-34DD-D5C0-AF8334B48EF4}"/>
              </a:ext>
            </a:extLst>
          </p:cNvPr>
          <p:cNvSpPr txBox="1"/>
          <p:nvPr/>
        </p:nvSpPr>
        <p:spPr>
          <a:xfrm>
            <a:off x="4985318" y="112699"/>
            <a:ext cx="4795928" cy="1169551"/>
          </a:xfrm>
          <a:prstGeom prst="rect">
            <a:avLst/>
          </a:prstGeom>
          <a:noFill/>
        </p:spPr>
        <p:txBody>
          <a:bodyPr wrap="none" rtlCol="0">
            <a:spAutoFit/>
          </a:bodyPr>
          <a:lstStyle/>
          <a:p>
            <a:r>
              <a:rPr lang="el-GR" sz="1400" dirty="0">
                <a:solidFill>
                  <a:schemeClr val="accent4">
                    <a:lumMod val="20000"/>
                    <a:lumOff val="80000"/>
                  </a:schemeClr>
                </a:solidFill>
                <a:latin typeface="Constantia" panose="02030602050306030303" pitchFamily="18" charset="0"/>
              </a:rPr>
              <a:t>Μεγάλος: Να τακτοποιήσω πρώτα το άλογο. […] Θ’ αργήσω. </a:t>
            </a:r>
          </a:p>
          <a:p>
            <a:r>
              <a:rPr lang="el-GR" sz="1400" dirty="0">
                <a:solidFill>
                  <a:schemeClr val="accent4">
                    <a:lumMod val="20000"/>
                    <a:lumOff val="80000"/>
                  </a:schemeClr>
                </a:solidFill>
                <a:latin typeface="Constantia" panose="02030602050306030303" pitchFamily="18" charset="0"/>
              </a:rPr>
              <a:t>Ήτανε μεγαλόσωμο… θέλει να του σκάψω λάκκο </a:t>
            </a:r>
          </a:p>
          <a:p>
            <a:r>
              <a:rPr lang="el-GR" sz="1400" dirty="0">
                <a:solidFill>
                  <a:schemeClr val="accent4">
                    <a:lumMod val="20000"/>
                    <a:lumOff val="80000"/>
                  </a:schemeClr>
                </a:solidFill>
                <a:latin typeface="Constantia" panose="02030602050306030303" pitchFamily="18" charset="0"/>
              </a:rPr>
              <a:t>μεγάλο σαν	 δωμάτιο.</a:t>
            </a:r>
          </a:p>
          <a:p>
            <a:r>
              <a:rPr lang="el-GR" sz="1400" dirty="0">
                <a:solidFill>
                  <a:schemeClr val="accent4">
                    <a:lumMod val="20000"/>
                    <a:lumOff val="80000"/>
                  </a:schemeClr>
                </a:solidFill>
                <a:latin typeface="Constantia" panose="02030602050306030303" pitchFamily="18" charset="0"/>
              </a:rPr>
              <a:t>. . . . . . . . . . . . . . . .</a:t>
            </a:r>
          </a:p>
          <a:p>
            <a:r>
              <a:rPr lang="el-GR" sz="1400" dirty="0">
                <a:solidFill>
                  <a:schemeClr val="accent4">
                    <a:lumMod val="20000"/>
                    <a:lumOff val="80000"/>
                  </a:schemeClr>
                </a:solidFill>
                <a:latin typeface="Constantia" panose="02030602050306030303" pitchFamily="18" charset="0"/>
              </a:rPr>
              <a:t>Μεγαλόσωμο. Δεν έλεγε να υπακούσει και να πεθάνει. </a:t>
            </a:r>
          </a:p>
        </p:txBody>
      </p:sp>
      <p:sp>
        <p:nvSpPr>
          <p:cNvPr id="5" name="TextBox 4">
            <a:extLst>
              <a:ext uri="{FF2B5EF4-FFF2-40B4-BE49-F238E27FC236}">
                <a16:creationId xmlns:a16="http://schemas.microsoft.com/office/drawing/2014/main" id="{4B12165C-238D-1C3E-F0B2-EE7292A1AB9E}"/>
              </a:ext>
            </a:extLst>
          </p:cNvPr>
          <p:cNvSpPr txBox="1"/>
          <p:nvPr/>
        </p:nvSpPr>
        <p:spPr>
          <a:xfrm>
            <a:off x="-933071" y="3032911"/>
            <a:ext cx="12686615" cy="2800767"/>
          </a:xfrm>
          <a:prstGeom prst="rect">
            <a:avLst/>
          </a:prstGeom>
          <a:noFill/>
        </p:spPr>
        <p:txBody>
          <a:bodyPr wrap="none" rtlCol="0">
            <a:spAutoFit/>
          </a:bodyPr>
          <a:lstStyle/>
          <a:p>
            <a:r>
              <a:rPr lang="el-GR" sz="1600" dirty="0">
                <a:solidFill>
                  <a:schemeClr val="accent4">
                    <a:lumMod val="20000"/>
                    <a:lumOff val="80000"/>
                  </a:schemeClr>
                </a:solidFill>
                <a:latin typeface="Constantia" panose="02030602050306030303" pitchFamily="18" charset="0"/>
              </a:rPr>
              <a:t>	Αυτό το «θέλει να του σκάψω λάκκο» μας λέει τόσα για το άλογο, όσα και για τον μεγάλο γιο. Δεν θέλει ο άνθρωπος, αλλά το άλογο. </a:t>
            </a:r>
          </a:p>
          <a:p>
            <a:r>
              <a:rPr lang="el-GR" sz="1600" dirty="0">
                <a:solidFill>
                  <a:schemeClr val="accent4">
                    <a:lumMod val="20000"/>
                    <a:lumOff val="80000"/>
                  </a:schemeClr>
                </a:solidFill>
                <a:latin typeface="Constantia" panose="02030602050306030303" pitchFamily="18" charset="0"/>
              </a:rPr>
              <a:t>	Το άλογο μπορεί </a:t>
            </a:r>
            <a:r>
              <a:rPr lang="el-GR" sz="1600" i="1" dirty="0">
                <a:solidFill>
                  <a:schemeClr val="accent4">
                    <a:lumMod val="20000"/>
                    <a:lumOff val="80000"/>
                  </a:schemeClr>
                </a:solidFill>
                <a:latin typeface="Constantia" panose="02030602050306030303" pitchFamily="18" charset="0"/>
              </a:rPr>
              <a:t>να θέλει</a:t>
            </a:r>
            <a:r>
              <a:rPr lang="el-GR" sz="1600" dirty="0">
                <a:solidFill>
                  <a:schemeClr val="accent4">
                    <a:lumMod val="20000"/>
                    <a:lumOff val="80000"/>
                  </a:schemeClr>
                </a:solidFill>
                <a:latin typeface="Constantia" panose="02030602050306030303" pitchFamily="18" charset="0"/>
              </a:rPr>
              <a:t>. Όμως είναι ήδη νεκρό. Είναι ένα ζώο, η βούληση του οποίου εκδηλώνεται και μετά τον θάνατό του; Ένα ζώο </a:t>
            </a:r>
          </a:p>
          <a:p>
            <a:r>
              <a:rPr lang="el-GR" sz="1600" dirty="0">
                <a:solidFill>
                  <a:schemeClr val="accent4">
                    <a:lumMod val="20000"/>
                    <a:lumOff val="80000"/>
                  </a:schemeClr>
                </a:solidFill>
                <a:latin typeface="Constantia" panose="02030602050306030303" pitchFamily="18" charset="0"/>
              </a:rPr>
              <a:t>	υπερβατικό που μπορεί να επικοινωνεί αινιγματικά με τον άνθρωπο; Και αν υποτεθεί ότι η «αλλόκοτη» αυτή επικοινωνία έγινε πριν </a:t>
            </a:r>
          </a:p>
          <a:p>
            <a:r>
              <a:rPr lang="el-GR" sz="1600" dirty="0">
                <a:solidFill>
                  <a:schemeClr val="accent4">
                    <a:lumMod val="20000"/>
                    <a:lumOff val="80000"/>
                  </a:schemeClr>
                </a:solidFill>
                <a:latin typeface="Constantia" panose="02030602050306030303" pitchFamily="18" charset="0"/>
              </a:rPr>
              <a:t>	από τη σφαγή του, αυτό μειώνει την υπερβατικότητά του, καθιστά πιο κατανοητή τη ζοφερή </a:t>
            </a:r>
            <a:r>
              <a:rPr lang="el-GR" sz="1600" dirty="0" err="1">
                <a:solidFill>
                  <a:schemeClr val="accent4">
                    <a:lumMod val="20000"/>
                    <a:lumOff val="80000"/>
                  </a:schemeClr>
                </a:solidFill>
                <a:latin typeface="Constantia" panose="02030602050306030303" pitchFamily="18" charset="0"/>
              </a:rPr>
              <a:t>ζωικότητά</a:t>
            </a:r>
            <a:r>
              <a:rPr lang="el-GR" sz="1600" dirty="0">
                <a:solidFill>
                  <a:schemeClr val="accent4">
                    <a:lumMod val="20000"/>
                    <a:lumOff val="80000"/>
                  </a:schemeClr>
                </a:solidFill>
                <a:latin typeface="Constantia" panose="02030602050306030303" pitchFamily="18" charset="0"/>
              </a:rPr>
              <a:t> του; </a:t>
            </a:r>
          </a:p>
          <a:p>
            <a:r>
              <a:rPr lang="el-GR" sz="1600" dirty="0">
                <a:solidFill>
                  <a:schemeClr val="accent4">
                    <a:lumMod val="20000"/>
                    <a:lumOff val="80000"/>
                  </a:schemeClr>
                </a:solidFill>
                <a:latin typeface="Constantia" panose="02030602050306030303" pitchFamily="18" charset="0"/>
              </a:rPr>
              <a:t>	Πριν από ή μετά τη σφαγή, το ά-</a:t>
            </a:r>
            <a:r>
              <a:rPr lang="el-GR" sz="1600" dirty="0" err="1">
                <a:solidFill>
                  <a:schemeClr val="accent4">
                    <a:lumMod val="20000"/>
                    <a:lumOff val="80000"/>
                  </a:schemeClr>
                </a:solidFill>
                <a:latin typeface="Constantia" panose="02030602050306030303" pitchFamily="18" charset="0"/>
              </a:rPr>
              <a:t>λογο</a:t>
            </a:r>
            <a:r>
              <a:rPr lang="el-GR" sz="1600" dirty="0">
                <a:solidFill>
                  <a:schemeClr val="accent4">
                    <a:lumMod val="20000"/>
                    <a:lumOff val="80000"/>
                  </a:schemeClr>
                </a:solidFill>
                <a:latin typeface="Constantia" panose="02030602050306030303" pitchFamily="18" charset="0"/>
              </a:rPr>
              <a:t> ζώο, το χωρίς ομιλία και λογική </a:t>
            </a:r>
          </a:p>
          <a:p>
            <a:r>
              <a:rPr lang="el-GR" sz="1600" dirty="0">
                <a:solidFill>
                  <a:schemeClr val="accent4">
                    <a:lumMod val="20000"/>
                    <a:lumOff val="80000"/>
                  </a:schemeClr>
                </a:solidFill>
                <a:latin typeface="Constantia" panose="02030602050306030303" pitchFamily="18" charset="0"/>
              </a:rPr>
              <a:t>	─ καθώς ο Μάτεσις σκόπιμα δεν χρησιμοποιεί ούτε μια φορά, </a:t>
            </a:r>
          </a:p>
          <a:p>
            <a:r>
              <a:rPr lang="el-GR" sz="1600" dirty="0">
                <a:solidFill>
                  <a:schemeClr val="accent4">
                    <a:lumMod val="20000"/>
                    <a:lumOff val="80000"/>
                  </a:schemeClr>
                </a:solidFill>
                <a:latin typeface="Constantia" panose="02030602050306030303" pitchFamily="18" charset="0"/>
              </a:rPr>
              <a:t>	ούτε σε μια οδηγία του, τον «ίππο» αντί του «αλόγου» ─ το ά-</a:t>
            </a:r>
            <a:r>
              <a:rPr lang="el-GR" sz="1600" dirty="0" err="1">
                <a:solidFill>
                  <a:schemeClr val="accent4">
                    <a:lumMod val="20000"/>
                    <a:lumOff val="80000"/>
                  </a:schemeClr>
                </a:solidFill>
                <a:latin typeface="Constantia" panose="02030602050306030303" pitchFamily="18" charset="0"/>
              </a:rPr>
              <a:t>λογο</a:t>
            </a:r>
            <a:r>
              <a:rPr lang="el-GR" sz="1600" dirty="0">
                <a:solidFill>
                  <a:schemeClr val="accent4">
                    <a:lumMod val="20000"/>
                    <a:lumOff val="80000"/>
                  </a:schemeClr>
                </a:solidFill>
                <a:latin typeface="Constantia" panose="02030602050306030303" pitchFamily="18" charset="0"/>
              </a:rPr>
              <a:t> ζώο λοιπόν </a:t>
            </a:r>
          </a:p>
          <a:p>
            <a:r>
              <a:rPr lang="el-GR" sz="1600" dirty="0">
                <a:solidFill>
                  <a:schemeClr val="accent4">
                    <a:lumMod val="20000"/>
                    <a:lumOff val="80000"/>
                  </a:schemeClr>
                </a:solidFill>
                <a:latin typeface="Constantia" panose="02030602050306030303" pitchFamily="18" charset="0"/>
              </a:rPr>
              <a:t>	αποκτά τη δυνατότητα της λογικής, που το κάνει να θέλει την ταφή (ένα από </a:t>
            </a:r>
          </a:p>
          <a:p>
            <a:r>
              <a:rPr lang="el-GR" sz="1600" dirty="0">
                <a:solidFill>
                  <a:schemeClr val="accent4">
                    <a:lumMod val="20000"/>
                    <a:lumOff val="80000"/>
                  </a:schemeClr>
                </a:solidFill>
                <a:latin typeface="Constantia" panose="02030602050306030303" pitchFamily="18" charset="0"/>
              </a:rPr>
              <a:t>τα πρωταρχικά ερείσματα του πολιτισμού) και τη δυνατότητα του λόγου, ενός ιδιάζοντος </a:t>
            </a:r>
          </a:p>
          <a:p>
            <a:r>
              <a:rPr lang="el-GR" sz="1600" dirty="0">
                <a:solidFill>
                  <a:schemeClr val="accent4">
                    <a:lumMod val="20000"/>
                    <a:lumOff val="80000"/>
                  </a:schemeClr>
                </a:solidFill>
                <a:latin typeface="Constantia" panose="02030602050306030303" pitchFamily="18" charset="0"/>
              </a:rPr>
              <a:t>	και ανεξιχνίαστου λόγου, χάρη στον οποίο εκφράζει την επιθυμία του αυτήν. </a:t>
            </a:r>
          </a:p>
          <a:p>
            <a:endParaRPr lang="el-GR" sz="1600" dirty="0">
              <a:solidFill>
                <a:schemeClr val="accent4">
                  <a:lumMod val="20000"/>
                  <a:lumOff val="80000"/>
                </a:schemeClr>
              </a:solidFill>
              <a:latin typeface="Constantia" panose="02030602050306030303" pitchFamily="18" charset="0"/>
            </a:endParaRPr>
          </a:p>
        </p:txBody>
      </p:sp>
    </p:spTree>
    <p:extLst>
      <p:ext uri="{BB962C8B-B14F-4D97-AF65-F5344CB8AC3E}">
        <p14:creationId xmlns:p14="http://schemas.microsoft.com/office/powerpoint/2010/main" val="42090038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ρος Ελευσίνα - Επίσημη πρεμιέρα Φωτογραφικό Αφιέρωμα">
            <a:extLst>
              <a:ext uri="{FF2B5EF4-FFF2-40B4-BE49-F238E27FC236}">
                <a16:creationId xmlns:a16="http://schemas.microsoft.com/office/drawing/2014/main" id="{1CC74B09-B000-91CD-960D-39381A93BE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982"/>
            <a:ext cx="12192000" cy="68849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35A2D0D-661F-C5DE-1A84-36BAAC515C2F}"/>
              </a:ext>
            </a:extLst>
          </p:cNvPr>
          <p:cNvSpPr txBox="1"/>
          <p:nvPr/>
        </p:nvSpPr>
        <p:spPr>
          <a:xfrm>
            <a:off x="63374" y="108642"/>
            <a:ext cx="12243545" cy="6986528"/>
          </a:xfrm>
          <a:prstGeom prst="rect">
            <a:avLst/>
          </a:prstGeom>
          <a:noFill/>
        </p:spPr>
        <p:txBody>
          <a:bodyPr wrap="none" rtlCol="0">
            <a:spAutoFit/>
          </a:bodyPr>
          <a:lstStyle/>
          <a:p>
            <a:r>
              <a:rPr lang="el-GR" sz="1600" dirty="0">
                <a:solidFill>
                  <a:schemeClr val="accent4">
                    <a:lumMod val="20000"/>
                    <a:lumOff val="80000"/>
                  </a:schemeClr>
                </a:solidFill>
                <a:latin typeface="Constantia" panose="02030602050306030303" pitchFamily="18" charset="0"/>
              </a:rPr>
              <a:t>Δημιουργείται ένα άλλο υποκείμενο, ένας ακροατής που μπορεί να συμμετάσχει σε αυτήν την </a:t>
            </a:r>
            <a:r>
              <a:rPr lang="el-GR" sz="1600" i="1" dirty="0">
                <a:solidFill>
                  <a:schemeClr val="accent4">
                    <a:lumMod val="20000"/>
                    <a:lumOff val="80000"/>
                  </a:schemeClr>
                </a:solidFill>
                <a:latin typeface="Constantia" panose="02030602050306030303" pitchFamily="18" charset="0"/>
              </a:rPr>
              <a:t>ά-</a:t>
            </a:r>
            <a:r>
              <a:rPr lang="el-GR" sz="1600" i="1" dirty="0" err="1">
                <a:solidFill>
                  <a:schemeClr val="accent4">
                    <a:lumMod val="20000"/>
                    <a:lumOff val="80000"/>
                  </a:schemeClr>
                </a:solidFill>
                <a:latin typeface="Constantia" panose="02030602050306030303" pitchFamily="18" charset="0"/>
              </a:rPr>
              <a:t>λογη</a:t>
            </a:r>
            <a:r>
              <a:rPr lang="el-GR" sz="1600" dirty="0">
                <a:solidFill>
                  <a:schemeClr val="accent4">
                    <a:lumMod val="20000"/>
                    <a:lumOff val="80000"/>
                  </a:schemeClr>
                </a:solidFill>
                <a:latin typeface="Constantia" panose="02030602050306030303" pitchFamily="18" charset="0"/>
              </a:rPr>
              <a:t> και όμως </a:t>
            </a:r>
            <a:r>
              <a:rPr lang="el-GR" sz="1600" i="1" dirty="0" err="1">
                <a:solidFill>
                  <a:schemeClr val="accent4">
                    <a:lumMod val="20000"/>
                    <a:lumOff val="80000"/>
                  </a:schemeClr>
                </a:solidFill>
                <a:latin typeface="Constantia" panose="02030602050306030303" pitchFamily="18" charset="0"/>
              </a:rPr>
              <a:t>έλ-λογη</a:t>
            </a:r>
            <a:r>
              <a:rPr lang="el-GR" sz="1600" dirty="0">
                <a:solidFill>
                  <a:schemeClr val="accent4">
                    <a:lumMod val="20000"/>
                    <a:lumOff val="80000"/>
                  </a:schemeClr>
                </a:solidFill>
                <a:latin typeface="Constantia" panose="02030602050306030303" pitchFamily="18" charset="0"/>
              </a:rPr>
              <a:t> συνομιλία, </a:t>
            </a:r>
          </a:p>
          <a:p>
            <a:r>
              <a:rPr lang="el-GR" sz="1600" dirty="0">
                <a:solidFill>
                  <a:schemeClr val="accent4">
                    <a:lumMod val="20000"/>
                    <a:lumOff val="80000"/>
                  </a:schemeClr>
                </a:solidFill>
                <a:latin typeface="Constantia" panose="02030602050306030303" pitchFamily="18" charset="0"/>
              </a:rPr>
              <a:t>να δεχθεί το αίτημα της ταφής. Αυτό το υποκείμενο, ο μεγάλος γιος, ο κύριος του αλόγου πρέπει να είναι συνάμα και «κύριος» του α-λόγου, </a:t>
            </a:r>
          </a:p>
          <a:p>
            <a:r>
              <a:rPr lang="el-GR" sz="1600" dirty="0">
                <a:solidFill>
                  <a:schemeClr val="accent4">
                    <a:lumMod val="20000"/>
                    <a:lumOff val="80000"/>
                  </a:schemeClr>
                </a:solidFill>
                <a:latin typeface="Constantia" panose="02030602050306030303" pitchFamily="18" charset="0"/>
              </a:rPr>
              <a:t>να συνομιλεί με αυτό που δεν μπορεί να ομιλήσει, να </a:t>
            </a:r>
            <a:r>
              <a:rPr lang="el-GR" sz="1600" i="1" dirty="0">
                <a:solidFill>
                  <a:schemeClr val="accent4">
                    <a:lumMod val="20000"/>
                    <a:lumOff val="80000"/>
                  </a:schemeClr>
                </a:solidFill>
                <a:latin typeface="Constantia" panose="02030602050306030303" pitchFamily="18" charset="0"/>
              </a:rPr>
              <a:t>κυριαρχεί</a:t>
            </a:r>
            <a:r>
              <a:rPr lang="el-GR" sz="1600" dirty="0">
                <a:solidFill>
                  <a:schemeClr val="accent4">
                    <a:lumMod val="20000"/>
                    <a:lumOff val="80000"/>
                  </a:schemeClr>
                </a:solidFill>
                <a:latin typeface="Constantia" panose="02030602050306030303" pitchFamily="18" charset="0"/>
              </a:rPr>
              <a:t> σε αυτό που δεν κυριαρχείται, γιατί δεν γνωρίζει ούτε </a:t>
            </a:r>
            <a:r>
              <a:rPr lang="el-GR" sz="1600" i="1" dirty="0">
                <a:solidFill>
                  <a:schemeClr val="accent4">
                    <a:lumMod val="20000"/>
                    <a:lumOff val="80000"/>
                  </a:schemeClr>
                </a:solidFill>
                <a:latin typeface="Constantia" panose="02030602050306030303" pitchFamily="18" charset="0"/>
              </a:rPr>
              <a:t>κύριο</a:t>
            </a:r>
            <a:r>
              <a:rPr lang="el-GR" sz="1600" dirty="0">
                <a:solidFill>
                  <a:schemeClr val="accent4">
                    <a:lumMod val="20000"/>
                    <a:lumOff val="80000"/>
                  </a:schemeClr>
                </a:solidFill>
                <a:latin typeface="Constantia" panose="02030602050306030303" pitchFamily="18" charset="0"/>
              </a:rPr>
              <a:t>, δεσπότη, </a:t>
            </a:r>
          </a:p>
          <a:p>
            <a:r>
              <a:rPr lang="el-GR" sz="1600" dirty="0">
                <a:solidFill>
                  <a:schemeClr val="accent4">
                    <a:lumMod val="20000"/>
                    <a:lumOff val="80000"/>
                  </a:schemeClr>
                </a:solidFill>
                <a:latin typeface="Constantia" panose="02030602050306030303" pitchFamily="18" charset="0"/>
              </a:rPr>
              <a:t>ιδιοκτήτη ή ελεγκτή, ούτε </a:t>
            </a:r>
            <a:r>
              <a:rPr lang="el-GR" sz="1600" i="1" dirty="0">
                <a:solidFill>
                  <a:schemeClr val="accent4">
                    <a:lumMod val="20000"/>
                    <a:lumOff val="80000"/>
                  </a:schemeClr>
                </a:solidFill>
                <a:latin typeface="Constantia" panose="02030602050306030303" pitchFamily="18" charset="0"/>
              </a:rPr>
              <a:t>αρχή</a:t>
            </a:r>
            <a:r>
              <a:rPr lang="el-GR" sz="1600" dirty="0">
                <a:solidFill>
                  <a:schemeClr val="accent4">
                    <a:lumMod val="20000"/>
                    <a:lumOff val="80000"/>
                  </a:schemeClr>
                </a:solidFill>
                <a:latin typeface="Constantia" panose="02030602050306030303" pitchFamily="18" charset="0"/>
              </a:rPr>
              <a:t>, </a:t>
            </a:r>
          </a:p>
          <a:p>
            <a:r>
              <a:rPr lang="el-GR" sz="1600" dirty="0">
                <a:solidFill>
                  <a:schemeClr val="accent4">
                    <a:lumMod val="20000"/>
                    <a:lumOff val="80000"/>
                  </a:schemeClr>
                </a:solidFill>
                <a:latin typeface="Constantia" panose="02030602050306030303" pitchFamily="18" charset="0"/>
              </a:rPr>
              <a:t>δηλαδή δομική λογική σύσταση. Αυτό το </a:t>
            </a:r>
          </a:p>
          <a:p>
            <a:r>
              <a:rPr lang="el-GR" sz="1600" dirty="0">
                <a:solidFill>
                  <a:schemeClr val="accent4">
                    <a:lumMod val="20000"/>
                    <a:lumOff val="80000"/>
                  </a:schemeClr>
                </a:solidFill>
                <a:latin typeface="Constantia" panose="02030602050306030303" pitchFamily="18" charset="0"/>
              </a:rPr>
              <a:t>υποκείμενο θα πρέπει να υπερβαίνει τον </a:t>
            </a:r>
          </a:p>
          <a:p>
            <a:r>
              <a:rPr lang="el-GR" sz="1600" dirty="0">
                <a:solidFill>
                  <a:schemeClr val="accent4">
                    <a:lumMod val="20000"/>
                    <a:lumOff val="80000"/>
                  </a:schemeClr>
                </a:solidFill>
                <a:latin typeface="Constantia" panose="02030602050306030303" pitchFamily="18" charset="0"/>
              </a:rPr>
              <a:t>κόσμο του έλλογου και του αλόγου, </a:t>
            </a:r>
          </a:p>
          <a:p>
            <a:r>
              <a:rPr lang="el-GR" sz="1600" dirty="0">
                <a:solidFill>
                  <a:schemeClr val="accent4">
                    <a:lumMod val="20000"/>
                    <a:lumOff val="80000"/>
                  </a:schemeClr>
                </a:solidFill>
                <a:latin typeface="Constantia" panose="02030602050306030303" pitchFamily="18" charset="0"/>
              </a:rPr>
              <a:t>να υπερβαίνει μάλιστα τον κλασικό </a:t>
            </a:r>
          </a:p>
          <a:p>
            <a:r>
              <a:rPr lang="el-GR" sz="1600" dirty="0">
                <a:solidFill>
                  <a:schemeClr val="accent4">
                    <a:lumMod val="20000"/>
                    <a:lumOff val="80000"/>
                  </a:schemeClr>
                </a:solidFill>
                <a:latin typeface="Constantia" panose="02030602050306030303" pitchFamily="18" charset="0"/>
              </a:rPr>
              <a:t>διαμερισμό μεταξύ λογικής και </a:t>
            </a:r>
          </a:p>
          <a:p>
            <a:r>
              <a:rPr lang="el-GR" sz="1600" dirty="0">
                <a:solidFill>
                  <a:schemeClr val="accent4">
                    <a:lumMod val="20000"/>
                    <a:lumOff val="80000"/>
                  </a:schemeClr>
                </a:solidFill>
                <a:latin typeface="Constantia" panose="02030602050306030303" pitchFamily="18" charset="0"/>
              </a:rPr>
              <a:t>παραλογισμού ή φρόνησης και αφροσύνης, </a:t>
            </a:r>
          </a:p>
          <a:p>
            <a:r>
              <a:rPr lang="el-GR" sz="1600" dirty="0">
                <a:solidFill>
                  <a:schemeClr val="accent4">
                    <a:lumMod val="20000"/>
                    <a:lumOff val="80000"/>
                  </a:schemeClr>
                </a:solidFill>
                <a:latin typeface="Constantia" panose="02030602050306030303" pitchFamily="18" charset="0"/>
              </a:rPr>
              <a:t>να υπερβαίνει τη </a:t>
            </a:r>
            <a:r>
              <a:rPr lang="el-GR" sz="1600" dirty="0" err="1">
                <a:solidFill>
                  <a:schemeClr val="accent4">
                    <a:lumMod val="20000"/>
                    <a:lumOff val="80000"/>
                  </a:schemeClr>
                </a:solidFill>
                <a:latin typeface="Constantia" panose="02030602050306030303" pitchFamily="18" charset="0"/>
              </a:rPr>
              <a:t>χωροθέτηση</a:t>
            </a:r>
            <a:r>
              <a:rPr lang="el-GR" sz="1600" dirty="0">
                <a:solidFill>
                  <a:schemeClr val="accent4">
                    <a:lumMod val="20000"/>
                    <a:lumOff val="80000"/>
                  </a:schemeClr>
                </a:solidFill>
                <a:latin typeface="Constantia" panose="02030602050306030303" pitchFamily="18" charset="0"/>
              </a:rPr>
              <a:t> που διακρίνει </a:t>
            </a:r>
          </a:p>
          <a:p>
            <a:r>
              <a:rPr lang="el-GR" sz="1600" dirty="0">
                <a:solidFill>
                  <a:schemeClr val="accent4">
                    <a:lumMod val="20000"/>
                    <a:lumOff val="80000"/>
                  </a:schemeClr>
                </a:solidFill>
                <a:latin typeface="Constantia" panose="02030602050306030303" pitchFamily="18" charset="0"/>
              </a:rPr>
              <a:t>και διαμερίζει την καρτεσιανή διαύγεια ή </a:t>
            </a:r>
          </a:p>
          <a:p>
            <a:r>
              <a:rPr lang="el-GR" sz="1600" dirty="0">
                <a:solidFill>
                  <a:schemeClr val="accent4">
                    <a:lumMod val="20000"/>
                    <a:lumOff val="80000"/>
                  </a:schemeClr>
                </a:solidFill>
                <a:latin typeface="Constantia" panose="02030602050306030303" pitchFamily="18" charset="0"/>
              </a:rPr>
              <a:t>τον νόμο και την νομή στο «εδώ μέσα» </a:t>
            </a:r>
          </a:p>
          <a:p>
            <a:r>
              <a:rPr lang="el-GR" sz="1600" dirty="0">
                <a:solidFill>
                  <a:schemeClr val="accent4">
                    <a:lumMod val="20000"/>
                    <a:lumOff val="80000"/>
                  </a:schemeClr>
                </a:solidFill>
                <a:latin typeface="Constantia" panose="02030602050306030303" pitchFamily="18" charset="0"/>
              </a:rPr>
              <a:t>της σκηνής και στο «εκεί έξω» της </a:t>
            </a:r>
          </a:p>
          <a:p>
            <a:r>
              <a:rPr lang="el-GR" sz="1600" dirty="0">
                <a:solidFill>
                  <a:schemeClr val="accent4">
                    <a:lumMod val="20000"/>
                    <a:lumOff val="80000"/>
                  </a:schemeClr>
                </a:solidFill>
                <a:latin typeface="Constantia" panose="02030602050306030303" pitchFamily="18" charset="0"/>
              </a:rPr>
              <a:t>σκηνής την περιπάθεια, </a:t>
            </a:r>
          </a:p>
          <a:p>
            <a:r>
              <a:rPr lang="el-GR" sz="1600" dirty="0">
                <a:solidFill>
                  <a:schemeClr val="accent4">
                    <a:lumMod val="20000"/>
                    <a:lumOff val="80000"/>
                  </a:schemeClr>
                </a:solidFill>
                <a:latin typeface="Constantia" panose="02030602050306030303" pitchFamily="18" charset="0"/>
              </a:rPr>
              <a:t>τη διασάλευση, τη διαταραχή, </a:t>
            </a:r>
          </a:p>
          <a:p>
            <a:r>
              <a:rPr lang="el-GR" sz="1600" dirty="0">
                <a:solidFill>
                  <a:schemeClr val="accent4">
                    <a:lumMod val="20000"/>
                    <a:lumOff val="80000"/>
                  </a:schemeClr>
                </a:solidFill>
                <a:latin typeface="Constantia" panose="02030602050306030303" pitchFamily="18" charset="0"/>
              </a:rPr>
              <a:t>την παράκρουση, </a:t>
            </a:r>
          </a:p>
          <a:p>
            <a:r>
              <a:rPr lang="el-GR" sz="1600" dirty="0">
                <a:solidFill>
                  <a:schemeClr val="accent4">
                    <a:lumMod val="20000"/>
                    <a:lumOff val="80000"/>
                  </a:schemeClr>
                </a:solidFill>
                <a:latin typeface="Constantia" panose="02030602050306030303" pitchFamily="18" charset="0"/>
              </a:rPr>
              <a:t>την παραφροσύνη, </a:t>
            </a:r>
          </a:p>
          <a:p>
            <a:r>
              <a:rPr lang="el-GR" sz="1600" dirty="0">
                <a:solidFill>
                  <a:schemeClr val="accent4">
                    <a:lumMod val="20000"/>
                    <a:lumOff val="80000"/>
                  </a:schemeClr>
                </a:solidFill>
                <a:latin typeface="Constantia" panose="02030602050306030303" pitchFamily="18" charset="0"/>
              </a:rPr>
              <a:t>τη φρενοπάθεια, </a:t>
            </a:r>
          </a:p>
          <a:p>
            <a:r>
              <a:rPr lang="el-GR" sz="1600" dirty="0">
                <a:solidFill>
                  <a:schemeClr val="accent4">
                    <a:lumMod val="20000"/>
                    <a:lumOff val="80000"/>
                  </a:schemeClr>
                </a:solidFill>
                <a:latin typeface="Constantia" panose="02030602050306030303" pitchFamily="18" charset="0"/>
              </a:rPr>
              <a:t>την ψυχασθένεια, το ψυχικό </a:t>
            </a:r>
          </a:p>
          <a:p>
            <a:r>
              <a:rPr lang="el-GR" sz="1600" dirty="0">
                <a:solidFill>
                  <a:schemeClr val="accent4">
                    <a:lumMod val="20000"/>
                    <a:lumOff val="80000"/>
                  </a:schemeClr>
                </a:solidFill>
                <a:latin typeface="Constantia" panose="02030602050306030303" pitchFamily="18" charset="0"/>
              </a:rPr>
              <a:t>σκέλεθρο, κοντολογίς όλους </a:t>
            </a:r>
          </a:p>
          <a:p>
            <a:r>
              <a:rPr lang="el-GR" sz="1600" dirty="0">
                <a:solidFill>
                  <a:schemeClr val="accent4">
                    <a:lumMod val="20000"/>
                    <a:lumOff val="80000"/>
                  </a:schemeClr>
                </a:solidFill>
                <a:latin typeface="Constantia" panose="02030602050306030303" pitchFamily="18" charset="0"/>
              </a:rPr>
              <a:t>τους αναβαθμούς που </a:t>
            </a:r>
          </a:p>
          <a:p>
            <a:r>
              <a:rPr lang="el-GR" sz="1600" dirty="0">
                <a:solidFill>
                  <a:schemeClr val="accent4">
                    <a:lumMod val="20000"/>
                    <a:lumOff val="80000"/>
                  </a:schemeClr>
                </a:solidFill>
                <a:latin typeface="Constantia" panose="02030602050306030303" pitchFamily="18" charset="0"/>
              </a:rPr>
              <a:t>χρησιμοποιούμε συνήθως </a:t>
            </a:r>
          </a:p>
          <a:p>
            <a:r>
              <a:rPr lang="el-GR" sz="1600" dirty="0">
                <a:solidFill>
                  <a:schemeClr val="accent4">
                    <a:lumMod val="20000"/>
                    <a:lumOff val="80000"/>
                  </a:schemeClr>
                </a:solidFill>
                <a:latin typeface="Constantia" panose="02030602050306030303" pitchFamily="18" charset="0"/>
              </a:rPr>
              <a:t>όταν είμαστε καθ’ οδόν για να </a:t>
            </a:r>
          </a:p>
          <a:p>
            <a:r>
              <a:rPr lang="el-GR" sz="1600" dirty="0">
                <a:solidFill>
                  <a:schemeClr val="accent4">
                    <a:lumMod val="20000"/>
                    <a:lumOff val="80000"/>
                  </a:schemeClr>
                </a:solidFill>
                <a:latin typeface="Constantia" panose="02030602050306030303" pitchFamily="18" charset="0"/>
              </a:rPr>
              <a:t>ονομάσουμε την </a:t>
            </a:r>
          </a:p>
          <a:p>
            <a:r>
              <a:rPr lang="el-GR" sz="1600" dirty="0">
                <a:solidFill>
                  <a:schemeClr val="accent4">
                    <a:lumMod val="20000"/>
                    <a:lumOff val="80000"/>
                  </a:schemeClr>
                </a:solidFill>
                <a:latin typeface="Constantia" panose="02030602050306030303" pitchFamily="18" charset="0"/>
              </a:rPr>
              <a:t>ακατανόμαστη ετερότητα </a:t>
            </a:r>
          </a:p>
          <a:p>
            <a:r>
              <a:rPr lang="el-GR" sz="1600" dirty="0">
                <a:solidFill>
                  <a:schemeClr val="accent4">
                    <a:lumMod val="20000"/>
                    <a:lumOff val="80000"/>
                  </a:schemeClr>
                </a:solidFill>
                <a:latin typeface="Constantia" panose="02030602050306030303" pitchFamily="18" charset="0"/>
              </a:rPr>
              <a:t>της τρέλας.</a:t>
            </a:r>
          </a:p>
          <a:p>
            <a:endParaRPr lang="el-GR" sz="1600" dirty="0">
              <a:solidFill>
                <a:schemeClr val="accent4">
                  <a:lumMod val="20000"/>
                  <a:lumOff val="80000"/>
                </a:schemeClr>
              </a:solidFill>
              <a:latin typeface="Constantia" panose="02030602050306030303" pitchFamily="18" charset="0"/>
            </a:endParaRPr>
          </a:p>
        </p:txBody>
      </p:sp>
    </p:spTree>
    <p:extLst>
      <p:ext uri="{BB962C8B-B14F-4D97-AF65-F5344CB8AC3E}">
        <p14:creationId xmlns:p14="http://schemas.microsoft.com/office/powerpoint/2010/main" val="3203401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3A817862-0A77-47C1-9CF0-05633E3DF868}"/>
              </a:ext>
            </a:extLst>
          </p:cNvPr>
          <p:cNvPicPr>
            <a:picLocks noGrp="1" noChangeAspect="1" noChangeArrowheads="1"/>
          </p:cNvPicPr>
          <p:nvPr>
            <p:ph idx="1"/>
          </p:nvPr>
        </p:nvPicPr>
        <p:blipFill rotWithShape="1">
          <a:blip r:embed="rId2">
            <a:alphaModFix amt="20000"/>
            <a:extLst>
              <a:ext uri="{28A0092B-C50C-407E-A947-70E740481C1C}">
                <a14:useLocalDpi xmlns:a14="http://schemas.microsoft.com/office/drawing/2010/main" val="0"/>
              </a:ext>
            </a:extLst>
          </a:blip>
          <a:srcRect t="9091" r="13818"/>
          <a:stretch/>
        </p:blipFill>
        <p:spPr bwMode="auto">
          <a:xfrm>
            <a:off x="7749766" y="10"/>
            <a:ext cx="4442233" cy="68579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7B86151-FBC7-389D-AF18-9862A8B9BF66}"/>
              </a:ext>
            </a:extLst>
          </p:cNvPr>
          <p:cNvSpPr txBox="1"/>
          <p:nvPr/>
        </p:nvSpPr>
        <p:spPr>
          <a:xfrm>
            <a:off x="8609846" y="344032"/>
            <a:ext cx="2883931" cy="369332"/>
          </a:xfrm>
          <a:prstGeom prst="rect">
            <a:avLst/>
          </a:prstGeom>
          <a:noFill/>
        </p:spPr>
        <p:txBody>
          <a:bodyPr wrap="none" rtlCol="0">
            <a:spAutoFit/>
          </a:bodyPr>
          <a:lstStyle/>
          <a:p>
            <a:r>
              <a:rPr lang="el-GR" b="1" dirty="0">
                <a:latin typeface="Constantia" panose="02030602050306030303" pitchFamily="18" charset="0"/>
              </a:rPr>
              <a:t>Καθ’ οδόν προς την τρέλα</a:t>
            </a:r>
            <a:endParaRPr lang="el-GR" dirty="0">
              <a:latin typeface="Constantia" panose="02030602050306030303" pitchFamily="18" charset="0"/>
            </a:endParaRPr>
          </a:p>
        </p:txBody>
      </p:sp>
      <p:sp>
        <p:nvSpPr>
          <p:cNvPr id="7" name="TextBox 6">
            <a:extLst>
              <a:ext uri="{FF2B5EF4-FFF2-40B4-BE49-F238E27FC236}">
                <a16:creationId xmlns:a16="http://schemas.microsoft.com/office/drawing/2014/main" id="{86DFAD6F-8272-1EF1-9E22-A5D94CAB5E8F}"/>
              </a:ext>
            </a:extLst>
          </p:cNvPr>
          <p:cNvSpPr txBox="1"/>
          <p:nvPr/>
        </p:nvSpPr>
        <p:spPr>
          <a:xfrm>
            <a:off x="-55986" y="4613"/>
            <a:ext cx="8112349" cy="4031873"/>
          </a:xfrm>
          <a:prstGeom prst="rect">
            <a:avLst/>
          </a:prstGeom>
          <a:noFill/>
        </p:spPr>
        <p:txBody>
          <a:bodyPr wrap="none" rtlCol="0">
            <a:spAutoFit/>
          </a:bodyPr>
          <a:lstStyle/>
          <a:p>
            <a:r>
              <a:rPr lang="el-GR" sz="1600" dirty="0">
                <a:latin typeface="Constantia" panose="02030602050306030303" pitchFamily="18" charset="0"/>
              </a:rPr>
              <a:t>Το «καθ’ οδόν», το «προς» του «Προς Ελευσίνα», πρέπει λοιπόν να προσεχθεί. </a:t>
            </a:r>
          </a:p>
          <a:p>
            <a:r>
              <a:rPr lang="el-GR" sz="1600" dirty="0">
                <a:latin typeface="Constantia" panose="02030602050306030303" pitchFamily="18" charset="0"/>
              </a:rPr>
              <a:t>Μας δείχνει την κίνηση, την πορεία, τον δρομικό χαρακτήρα του έργου, αλλά και την πομπή </a:t>
            </a:r>
          </a:p>
          <a:p>
            <a:r>
              <a:rPr lang="el-GR" sz="1600" dirty="0">
                <a:latin typeface="Constantia" panose="02030602050306030303" pitchFamily="18" charset="0"/>
              </a:rPr>
              <a:t>της οικογένειας προς το παραθαλάσσιο κοιμητήριο, την ακολουθία του κατευοδίου, </a:t>
            </a:r>
          </a:p>
          <a:p>
            <a:r>
              <a:rPr lang="el-GR" sz="1600" dirty="0">
                <a:latin typeface="Constantia" panose="02030602050306030303" pitchFamily="18" charset="0"/>
              </a:rPr>
              <a:t>τη σταδιακή μύηση στα μυστήρια της Ελευσίνας και στο μυστήριο του θανάτου. </a:t>
            </a:r>
          </a:p>
          <a:p>
            <a:endParaRPr lang="el-GR" sz="1600" dirty="0">
              <a:latin typeface="Constantia" panose="02030602050306030303" pitchFamily="18" charset="0"/>
            </a:endParaRPr>
          </a:p>
          <a:p>
            <a:r>
              <a:rPr lang="el-GR" sz="1600" dirty="0">
                <a:latin typeface="Constantia" panose="02030602050306030303" pitchFamily="18" charset="0"/>
              </a:rPr>
              <a:t>Δεν είναι όμως μόνο αυτό. Η επίμονη απουσία-παρουσία του αλόγου, τα ανατριχιαστικά </a:t>
            </a:r>
          </a:p>
          <a:p>
            <a:r>
              <a:rPr lang="el-GR" sz="1600" dirty="0">
                <a:latin typeface="Constantia" panose="02030602050306030303" pitchFamily="18" charset="0"/>
              </a:rPr>
              <a:t>του χλιμιντρίσματα, η δύσκολη προσπάθεια του μεγάλου γιου να το σκοτώσει, η άλογη </a:t>
            </a:r>
          </a:p>
          <a:p>
            <a:r>
              <a:rPr lang="el-GR" sz="1600" dirty="0">
                <a:latin typeface="Constantia" panose="02030602050306030303" pitchFamily="18" charset="0"/>
              </a:rPr>
              <a:t>φωνή που ο ίδιος ακούει καθαρά, όλα αυτά προμηνύουν ότι η πορεία θα είναι διπλή, ότι το </a:t>
            </a:r>
          </a:p>
          <a:p>
            <a:r>
              <a:rPr lang="el-GR" sz="1600" dirty="0">
                <a:latin typeface="Constantia" panose="02030602050306030303" pitchFamily="18" charset="0"/>
              </a:rPr>
              <a:t>«καθ’ οδόν» εξελίσσεται και στο εξωτερικό της σκηνής, που είναι και τόσο εσωτερικά </a:t>
            </a:r>
          </a:p>
          <a:p>
            <a:r>
              <a:rPr lang="el-GR" sz="1600" dirty="0">
                <a:latin typeface="Constantia" panose="02030602050306030303" pitchFamily="18" charset="0"/>
              </a:rPr>
              <a:t>ριζωμένο, απόμακρο, αλλά και τόσο κοντινό. </a:t>
            </a:r>
          </a:p>
          <a:p>
            <a:endParaRPr lang="el-GR" sz="1600" dirty="0">
              <a:latin typeface="Constantia" panose="02030602050306030303" pitchFamily="18" charset="0"/>
            </a:endParaRPr>
          </a:p>
          <a:p>
            <a:r>
              <a:rPr lang="el-GR" sz="1600" dirty="0">
                <a:latin typeface="Constantia" panose="02030602050306030303" pitchFamily="18" charset="0"/>
              </a:rPr>
              <a:t>Πρόκειται για το «καθ’ οδόν» προς την «τρέλα» που δεν βρίσκεται κάπου έξω και περιμένει </a:t>
            </a:r>
          </a:p>
          <a:p>
            <a:r>
              <a:rPr lang="el-GR" sz="1600" dirty="0">
                <a:latin typeface="Constantia" panose="02030602050306030303" pitchFamily="18" charset="0"/>
              </a:rPr>
              <a:t>τον μεγάλο γιο να την προσπελάσει· δεν βρίσκεται ούτε στο παραθαλάσσιο κοιμητήριο. </a:t>
            </a:r>
          </a:p>
          <a:p>
            <a:r>
              <a:rPr lang="el-GR" sz="1600" dirty="0">
                <a:latin typeface="Constantia" panose="02030602050306030303" pitchFamily="18" charset="0"/>
              </a:rPr>
              <a:t>Η τρέλα για τον Μάτεσι είναι η ίδια η πορεία προς την τρέλα, η όλο και πιο στενή </a:t>
            </a:r>
          </a:p>
          <a:p>
            <a:r>
              <a:rPr lang="el-GR" sz="1600" dirty="0">
                <a:latin typeface="Constantia" panose="02030602050306030303" pitchFamily="18" charset="0"/>
              </a:rPr>
              <a:t>συγκατοίκηση μαζί της. </a:t>
            </a:r>
          </a:p>
          <a:p>
            <a:endParaRPr lang="el-GR" sz="1600" dirty="0">
              <a:latin typeface="Constantia" panose="02030602050306030303" pitchFamily="18" charset="0"/>
            </a:endParaRPr>
          </a:p>
        </p:txBody>
      </p:sp>
    </p:spTree>
    <p:extLst>
      <p:ext uri="{BB962C8B-B14F-4D97-AF65-F5344CB8AC3E}">
        <p14:creationId xmlns:p14="http://schemas.microsoft.com/office/powerpoint/2010/main" val="35671950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43CEC-6408-D7ED-4398-5E70A2E66231}"/>
            </a:ext>
          </a:extLst>
        </p:cNvPr>
        <p:cNvGrpSpPr/>
        <p:nvPr/>
      </p:nvGrpSpPr>
      <p:grpSpPr>
        <a:xfrm>
          <a:off x="0" y="0"/>
          <a:ext cx="0" cy="0"/>
          <a:chOff x="0" y="0"/>
          <a:chExt cx="0" cy="0"/>
        </a:xfrm>
      </p:grpSpPr>
      <p:pic>
        <p:nvPicPr>
          <p:cNvPr id="4098" name="Picture 2">
            <a:extLst>
              <a:ext uri="{FF2B5EF4-FFF2-40B4-BE49-F238E27FC236}">
                <a16:creationId xmlns:a16="http://schemas.microsoft.com/office/drawing/2014/main" id="{F9BFE6FF-7BF7-7F7F-D4BB-95FABD2A243C}"/>
              </a:ext>
            </a:extLst>
          </p:cNvPr>
          <p:cNvPicPr>
            <a:picLocks noGrp="1" noChangeAspect="1" noChangeArrowheads="1"/>
          </p:cNvPicPr>
          <p:nvPr>
            <p:ph idx="1"/>
          </p:nvPr>
        </p:nvPicPr>
        <p:blipFill rotWithShape="1">
          <a:blip r:embed="rId2">
            <a:alphaModFix amt="20000"/>
            <a:extLst>
              <a:ext uri="{28A0092B-C50C-407E-A947-70E740481C1C}">
                <a14:useLocalDpi xmlns:a14="http://schemas.microsoft.com/office/drawing/2010/main" val="0"/>
              </a:ext>
            </a:extLst>
          </a:blip>
          <a:srcRect t="9091" r="13818"/>
          <a:stretch/>
        </p:blipFill>
        <p:spPr bwMode="auto">
          <a:xfrm>
            <a:off x="7749766" y="10"/>
            <a:ext cx="4442233" cy="68579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171C02E-1360-E80E-C9E1-040DF47D47EB}"/>
              </a:ext>
            </a:extLst>
          </p:cNvPr>
          <p:cNvSpPr txBox="1"/>
          <p:nvPr/>
        </p:nvSpPr>
        <p:spPr>
          <a:xfrm>
            <a:off x="8609846" y="344032"/>
            <a:ext cx="2883931" cy="369332"/>
          </a:xfrm>
          <a:prstGeom prst="rect">
            <a:avLst/>
          </a:prstGeom>
          <a:noFill/>
        </p:spPr>
        <p:txBody>
          <a:bodyPr wrap="none" rtlCol="0">
            <a:spAutoFit/>
          </a:bodyPr>
          <a:lstStyle/>
          <a:p>
            <a:r>
              <a:rPr lang="el-GR" b="1" dirty="0">
                <a:latin typeface="Constantia" panose="02030602050306030303" pitchFamily="18" charset="0"/>
              </a:rPr>
              <a:t>Καθ’ οδόν προς την τρέλα</a:t>
            </a:r>
            <a:endParaRPr lang="el-GR" dirty="0">
              <a:latin typeface="Constantia" panose="02030602050306030303" pitchFamily="18" charset="0"/>
            </a:endParaRPr>
          </a:p>
        </p:txBody>
      </p:sp>
      <p:sp>
        <p:nvSpPr>
          <p:cNvPr id="7" name="TextBox 6">
            <a:extLst>
              <a:ext uri="{FF2B5EF4-FFF2-40B4-BE49-F238E27FC236}">
                <a16:creationId xmlns:a16="http://schemas.microsoft.com/office/drawing/2014/main" id="{F9A50A4E-0259-53BE-112B-594C87441C50}"/>
              </a:ext>
            </a:extLst>
          </p:cNvPr>
          <p:cNvSpPr txBox="1"/>
          <p:nvPr/>
        </p:nvSpPr>
        <p:spPr>
          <a:xfrm>
            <a:off x="-55986" y="4613"/>
            <a:ext cx="12436994" cy="6247864"/>
          </a:xfrm>
          <a:prstGeom prst="rect">
            <a:avLst/>
          </a:prstGeom>
          <a:noFill/>
        </p:spPr>
        <p:txBody>
          <a:bodyPr wrap="none" rtlCol="0">
            <a:spAutoFit/>
          </a:bodyPr>
          <a:lstStyle/>
          <a:p>
            <a:r>
              <a:rPr lang="el-GR" sz="1600" dirty="0">
                <a:latin typeface="Constantia" panose="02030602050306030303" pitchFamily="18" charset="0"/>
              </a:rPr>
              <a:t>Ας θυμηθούμε τη διπλή δομή του έργου, τη διπλή κίνηση που το διατρέχει και το καταστίζει. </a:t>
            </a:r>
          </a:p>
          <a:p>
            <a:endParaRPr lang="el-GR" sz="1600" dirty="0">
              <a:latin typeface="Constantia" panose="02030602050306030303" pitchFamily="18" charset="0"/>
            </a:endParaRPr>
          </a:p>
          <a:p>
            <a:r>
              <a:rPr lang="el-GR" sz="1600" dirty="0">
                <a:latin typeface="Constantia" panose="02030602050306030303" pitchFamily="18" charset="0"/>
              </a:rPr>
              <a:t>Από τη μία μεριά είναι η κίνηση του θανάτου (της Μητέρας) και η σύστοιχη κίνηση της </a:t>
            </a:r>
          </a:p>
          <a:p>
            <a:r>
              <a:rPr lang="el-GR" sz="1600" dirty="0">
                <a:latin typeface="Constantia" panose="02030602050306030303" pitchFamily="18" charset="0"/>
              </a:rPr>
              <a:t>ταφής που κλιμακώνει το πένθος και στη συνέχεια το επεκτείνει προς την </a:t>
            </a:r>
            <a:r>
              <a:rPr lang="el-GR" sz="1600" dirty="0" err="1">
                <a:latin typeface="Constantia" panose="02030602050306030303" pitchFamily="18" charset="0"/>
              </a:rPr>
              <a:t>επι</a:t>
            </a:r>
            <a:r>
              <a:rPr lang="el-GR" sz="1600" dirty="0">
                <a:latin typeface="Constantia" panose="02030602050306030303" pitchFamily="18" charset="0"/>
              </a:rPr>
              <a:t>-ζωή </a:t>
            </a:r>
          </a:p>
          <a:p>
            <a:r>
              <a:rPr lang="el-GR" sz="1600" dirty="0">
                <a:latin typeface="Constantia" panose="02030602050306030303" pitchFamily="18" charset="0"/>
              </a:rPr>
              <a:t>(</a:t>
            </a:r>
            <a:r>
              <a:rPr lang="en-US" sz="1600" dirty="0">
                <a:latin typeface="Constantia" panose="02030602050306030303" pitchFamily="18" charset="0"/>
              </a:rPr>
              <a:t>survivance</a:t>
            </a:r>
            <a:r>
              <a:rPr lang="el-GR" sz="1600" dirty="0">
                <a:latin typeface="Constantia" panose="02030602050306030303" pitchFamily="18" charset="0"/>
              </a:rPr>
              <a:t>).</a:t>
            </a:r>
          </a:p>
          <a:p>
            <a:endParaRPr lang="el-GR" sz="1600" dirty="0">
              <a:latin typeface="Constantia" panose="02030602050306030303" pitchFamily="18" charset="0"/>
            </a:endParaRPr>
          </a:p>
          <a:p>
            <a:r>
              <a:rPr lang="el-GR" sz="1600" dirty="0">
                <a:latin typeface="Constantia" panose="02030602050306030303" pitchFamily="18" charset="0"/>
              </a:rPr>
              <a:t>Από την άλλη είναι η κίνηση της τρέλας. Στο σημείο τομής των δύο κινήσεων βρίσκεται </a:t>
            </a:r>
          </a:p>
          <a:p>
            <a:r>
              <a:rPr lang="el-GR" sz="1600" dirty="0">
                <a:latin typeface="Constantia" panose="02030602050306030303" pitchFamily="18" charset="0"/>
              </a:rPr>
              <a:t>το άλογο, το ά-</a:t>
            </a:r>
            <a:r>
              <a:rPr lang="el-GR" sz="1600" dirty="0" err="1">
                <a:latin typeface="Constantia" panose="02030602050306030303" pitchFamily="18" charset="0"/>
              </a:rPr>
              <a:t>λογο</a:t>
            </a:r>
            <a:r>
              <a:rPr lang="el-GR" sz="1600" dirty="0">
                <a:latin typeface="Constantia" panose="02030602050306030303" pitchFamily="18" charset="0"/>
              </a:rPr>
              <a:t> του θανάτου και το ά-</a:t>
            </a:r>
            <a:r>
              <a:rPr lang="el-GR" sz="1600" dirty="0" err="1">
                <a:latin typeface="Constantia" panose="02030602050306030303" pitchFamily="18" charset="0"/>
              </a:rPr>
              <a:t>λογο</a:t>
            </a:r>
            <a:r>
              <a:rPr lang="el-GR" sz="1600" dirty="0">
                <a:latin typeface="Constantia" panose="02030602050306030303" pitchFamily="18" charset="0"/>
              </a:rPr>
              <a:t> της τρέλας, όπως και η θυσία του ζώου </a:t>
            </a:r>
          </a:p>
          <a:p>
            <a:r>
              <a:rPr lang="el-GR" sz="1600" dirty="0">
                <a:latin typeface="Constantia" panose="02030602050306030303" pitchFamily="18" charset="0"/>
              </a:rPr>
              <a:t>με τον θάνατο της Μητέρας. </a:t>
            </a:r>
          </a:p>
          <a:p>
            <a:endParaRPr lang="el-GR" sz="1600" dirty="0">
              <a:latin typeface="Constantia" panose="02030602050306030303" pitchFamily="18" charset="0"/>
            </a:endParaRPr>
          </a:p>
          <a:p>
            <a:r>
              <a:rPr lang="el-GR" sz="1600" dirty="0">
                <a:latin typeface="Constantia" panose="02030602050306030303" pitchFamily="18" charset="0"/>
              </a:rPr>
              <a:t>Η ζωικότητα επομένως συνδέει τον θάνατο και την τρέλα σε ένα σχήμα μιας τριπλής </a:t>
            </a:r>
          </a:p>
          <a:p>
            <a:r>
              <a:rPr lang="el-GR" sz="1600" dirty="0">
                <a:latin typeface="Constantia" panose="02030602050306030303" pitchFamily="18" charset="0"/>
              </a:rPr>
              <a:t>ετερότητας. </a:t>
            </a:r>
          </a:p>
          <a:p>
            <a:endParaRPr lang="el-GR" sz="1600" dirty="0">
              <a:latin typeface="Constantia" panose="02030602050306030303" pitchFamily="18" charset="0"/>
            </a:endParaRPr>
          </a:p>
          <a:p>
            <a:r>
              <a:rPr lang="el-GR" sz="1600" dirty="0">
                <a:latin typeface="Constantia" panose="02030602050306030303" pitchFamily="18" charset="0"/>
              </a:rPr>
              <a:t>Ο θάνατος αρνείται τη ζωικότητα, την ίδια στιγμή που την αναδεικνύει ως ενδιάμεσο </a:t>
            </a:r>
          </a:p>
          <a:p>
            <a:r>
              <a:rPr lang="el-GR" sz="1600" dirty="0">
                <a:latin typeface="Constantia" panose="02030602050306030303" pitchFamily="18" charset="0"/>
              </a:rPr>
              <a:t>σταθμό πριν από την οριστική απώλεια του ανθρώπου, ως σταθμό όπου ανθρώπινα και μη </a:t>
            </a:r>
          </a:p>
          <a:p>
            <a:r>
              <a:rPr lang="el-GR" sz="1600" dirty="0">
                <a:latin typeface="Constantia" panose="02030602050306030303" pitchFamily="18" charset="0"/>
              </a:rPr>
              <a:t>ανθρώπινα ζώα περνούν εξίσου για να τον συναντήσουν. </a:t>
            </a:r>
          </a:p>
          <a:p>
            <a:endParaRPr lang="el-GR" sz="1600" dirty="0">
              <a:latin typeface="Constantia" panose="02030602050306030303" pitchFamily="18" charset="0"/>
            </a:endParaRPr>
          </a:p>
          <a:p>
            <a:r>
              <a:rPr lang="el-GR" sz="1600" dirty="0">
                <a:latin typeface="Constantia" panose="02030602050306030303" pitchFamily="18" charset="0"/>
              </a:rPr>
              <a:t>Η τρέλα δεν αρνείται τη ζωικότητα, αλλά την υποδεικνύει με τον μακρινό της ψίθυρο. </a:t>
            </a:r>
            <a:endParaRPr lang="en-US" sz="1600" dirty="0">
              <a:latin typeface="Constantia" panose="02030602050306030303" pitchFamily="18" charset="0"/>
            </a:endParaRPr>
          </a:p>
          <a:p>
            <a:endParaRPr lang="el-GR" sz="1600" dirty="0">
              <a:latin typeface="Constantia" panose="02030602050306030303" pitchFamily="18" charset="0"/>
            </a:endParaRPr>
          </a:p>
          <a:p>
            <a:r>
              <a:rPr lang="el-GR" sz="1600" dirty="0">
                <a:latin typeface="Constantia" panose="02030602050306030303" pitchFamily="18" charset="0"/>
              </a:rPr>
              <a:t>Ο </a:t>
            </a:r>
            <a:r>
              <a:rPr lang="en-US" sz="1600" dirty="0">
                <a:latin typeface="Constantia" panose="02030602050306030303" pitchFamily="18" charset="0"/>
              </a:rPr>
              <a:t>Foucault</a:t>
            </a:r>
            <a:r>
              <a:rPr lang="el-GR" sz="1600" dirty="0">
                <a:latin typeface="Constantia" panose="02030602050306030303" pitchFamily="18" charset="0"/>
              </a:rPr>
              <a:t> έδειξε πολύ παραστατικά πώς η τρέλα αντιμετωπίστηκε στο παρελθόν ως μία απωθητική εκδοχή της ζωικότητας: τα φρενοκομεία </a:t>
            </a:r>
            <a:endParaRPr lang="en-US" sz="1600" dirty="0">
              <a:latin typeface="Constantia" panose="02030602050306030303" pitchFamily="18" charset="0"/>
            </a:endParaRPr>
          </a:p>
          <a:p>
            <a:r>
              <a:rPr lang="el-GR" sz="1600" dirty="0">
                <a:latin typeface="Constantia" panose="02030602050306030303" pitchFamily="18" charset="0"/>
              </a:rPr>
              <a:t>έμοιαζαν με θηριοτροφεία και τα δωμάτια των ασθενών με κλουβιά ζώων· η αντίληψη της τρέλας εγκυμονούσε έναν ζωώδη φόβο, καθώς </a:t>
            </a:r>
            <a:endParaRPr lang="en-US" sz="1600" dirty="0">
              <a:latin typeface="Constantia" panose="02030602050306030303" pitchFamily="18" charset="0"/>
            </a:endParaRPr>
          </a:p>
          <a:p>
            <a:r>
              <a:rPr lang="el-GR" sz="1600" dirty="0">
                <a:latin typeface="Constantia" panose="02030602050306030303" pitchFamily="18" charset="0"/>
              </a:rPr>
              <a:t>μέσα στον τρελό λυσσομανάει ένα ζώο που δεν προέρχεται πλέον από τις δυνάμεις της κολάσεως, αλλά είναι εγγενές στον ίδιο τον άνθρωπο, </a:t>
            </a:r>
            <a:endParaRPr lang="en-US" sz="1600" dirty="0">
              <a:latin typeface="Constantia" panose="02030602050306030303" pitchFamily="18" charset="0"/>
            </a:endParaRPr>
          </a:p>
          <a:p>
            <a:r>
              <a:rPr lang="el-GR" sz="1600" dirty="0">
                <a:latin typeface="Constantia" panose="02030602050306030303" pitchFamily="18" charset="0"/>
              </a:rPr>
              <a:t>στη </a:t>
            </a:r>
            <a:r>
              <a:rPr lang="el-GR" sz="1600" dirty="0" err="1">
                <a:latin typeface="Constantia" panose="02030602050306030303" pitchFamily="18" charset="0"/>
              </a:rPr>
              <a:t>ζωικότητά</a:t>
            </a:r>
            <a:r>
              <a:rPr lang="el-GR" sz="1600" dirty="0">
                <a:latin typeface="Constantia" panose="02030602050306030303" pitchFamily="18" charset="0"/>
              </a:rPr>
              <a:t> του, είναι ο βαθμός μηδέν της ίδιας του της φύσης. Αυτή η ζωικότητα της τρέλας εξηγούσε μάλιστα τη μεγάλη ανθεκτικότητα </a:t>
            </a:r>
            <a:endParaRPr lang="en-US" sz="1600" dirty="0">
              <a:latin typeface="Constantia" panose="02030602050306030303" pitchFamily="18" charset="0"/>
            </a:endParaRPr>
          </a:p>
          <a:p>
            <a:r>
              <a:rPr lang="el-GR" sz="1600" dirty="0">
                <a:latin typeface="Constantia" panose="02030602050306030303" pitchFamily="18" charset="0"/>
              </a:rPr>
              <a:t>των τρελών έναντι των δεινών της ζωής: το ζώο μέσα στον τρελό τον προστατεύει από την ασθενικότητα, την επισφάλεια και την τρωτότητα </a:t>
            </a:r>
            <a:endParaRPr lang="en-US" sz="1600" dirty="0">
              <a:latin typeface="Constantia" panose="02030602050306030303" pitchFamily="18" charset="0"/>
            </a:endParaRPr>
          </a:p>
          <a:p>
            <a:r>
              <a:rPr lang="el-GR" sz="1600" dirty="0">
                <a:latin typeface="Constantia" panose="02030602050306030303" pitchFamily="18" charset="0"/>
              </a:rPr>
              <a:t>της ανθρώπινης ζωής. </a:t>
            </a:r>
          </a:p>
        </p:txBody>
      </p:sp>
    </p:spTree>
    <p:extLst>
      <p:ext uri="{BB962C8B-B14F-4D97-AF65-F5344CB8AC3E}">
        <p14:creationId xmlns:p14="http://schemas.microsoft.com/office/powerpoint/2010/main" val="904918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993EB07-F2D1-BE44-952B-8285A59D0673}"/>
              </a:ext>
            </a:extLst>
          </p:cNvPr>
          <p:cNvSpPr>
            <a:spLocks noGrp="1"/>
          </p:cNvSpPr>
          <p:nvPr>
            <p:ph type="title"/>
          </p:nvPr>
        </p:nvSpPr>
        <p:spPr>
          <a:xfrm>
            <a:off x="289275" y="470780"/>
            <a:ext cx="5033263" cy="1668522"/>
          </a:xfrm>
        </p:spPr>
        <p:txBody>
          <a:bodyPr/>
          <a:lstStyle/>
          <a:p>
            <a:endParaRPr lang="el-GR" dirty="0"/>
          </a:p>
        </p:txBody>
      </p:sp>
      <p:sp>
        <p:nvSpPr>
          <p:cNvPr id="3" name="Θέση περιεχομένου 2">
            <a:extLst>
              <a:ext uri="{FF2B5EF4-FFF2-40B4-BE49-F238E27FC236}">
                <a16:creationId xmlns:a16="http://schemas.microsoft.com/office/drawing/2014/main" id="{D6E3F27B-0659-5AE5-15F6-B07874DEE651}"/>
              </a:ext>
            </a:extLst>
          </p:cNvPr>
          <p:cNvSpPr>
            <a:spLocks noGrp="1"/>
          </p:cNvSpPr>
          <p:nvPr>
            <p:ph idx="1"/>
          </p:nvPr>
        </p:nvSpPr>
        <p:spPr/>
        <p:txBody>
          <a:bodyPr/>
          <a:lstStyle/>
          <a:p>
            <a:endParaRPr lang="el-GR"/>
          </a:p>
        </p:txBody>
      </p:sp>
      <p:sp>
        <p:nvSpPr>
          <p:cNvPr id="4" name="Θέση κειμένου 3">
            <a:extLst>
              <a:ext uri="{FF2B5EF4-FFF2-40B4-BE49-F238E27FC236}">
                <a16:creationId xmlns:a16="http://schemas.microsoft.com/office/drawing/2014/main" id="{176F9A7B-39A6-A100-FDFF-C133324D01E1}"/>
              </a:ext>
            </a:extLst>
          </p:cNvPr>
          <p:cNvSpPr>
            <a:spLocks noGrp="1"/>
          </p:cNvSpPr>
          <p:nvPr>
            <p:ph type="body" sz="half" idx="2"/>
          </p:nvPr>
        </p:nvSpPr>
        <p:spPr/>
        <p:txBody>
          <a:bodyPr/>
          <a:lstStyle/>
          <a:p>
            <a:endParaRPr lang="el-GR"/>
          </a:p>
        </p:txBody>
      </p:sp>
      <p:pic>
        <p:nvPicPr>
          <p:cNvPr id="1026" name="Picture 2" descr="Reading Foucault through Baudrillard: The One Who Always Comes from afar">
            <a:extLst>
              <a:ext uri="{FF2B5EF4-FFF2-40B4-BE49-F238E27FC236}">
                <a16:creationId xmlns:a16="http://schemas.microsoft.com/office/drawing/2014/main" id="{9C854D41-77EB-9009-8A14-95EC92B340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276"/>
            <a:ext cx="12192000" cy="699128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E69F8E4-212A-8840-ED57-3164BBE25808}"/>
              </a:ext>
            </a:extLst>
          </p:cNvPr>
          <p:cNvSpPr txBox="1"/>
          <p:nvPr/>
        </p:nvSpPr>
        <p:spPr>
          <a:xfrm>
            <a:off x="6891907" y="126749"/>
            <a:ext cx="5439118" cy="2677656"/>
          </a:xfrm>
          <a:prstGeom prst="rect">
            <a:avLst/>
          </a:prstGeom>
          <a:noFill/>
        </p:spPr>
        <p:txBody>
          <a:bodyPr wrap="none" rtlCol="0">
            <a:spAutoFit/>
          </a:bodyPr>
          <a:lstStyle/>
          <a:p>
            <a:r>
              <a:rPr lang="el-GR" dirty="0">
                <a:solidFill>
                  <a:schemeClr val="accent4">
                    <a:lumMod val="20000"/>
                    <a:lumOff val="80000"/>
                  </a:schemeClr>
                </a:solidFill>
                <a:latin typeface="Constantia" panose="02030602050306030303" pitchFamily="18" charset="0"/>
              </a:rPr>
              <a:t>Διαβάζουμε στην </a:t>
            </a:r>
            <a:r>
              <a:rPr lang="el-GR" i="1" dirty="0">
                <a:solidFill>
                  <a:schemeClr val="accent4">
                    <a:lumMod val="20000"/>
                    <a:lumOff val="80000"/>
                  </a:schemeClr>
                </a:solidFill>
                <a:latin typeface="Constantia" panose="02030602050306030303" pitchFamily="18" charset="0"/>
              </a:rPr>
              <a:t>Ιστορία της τρέλας στην κλασική </a:t>
            </a:r>
          </a:p>
          <a:p>
            <a:r>
              <a:rPr lang="el-GR" i="1" dirty="0">
                <a:solidFill>
                  <a:schemeClr val="accent4">
                    <a:lumMod val="20000"/>
                    <a:lumOff val="80000"/>
                  </a:schemeClr>
                </a:solidFill>
                <a:latin typeface="Constantia" panose="02030602050306030303" pitchFamily="18" charset="0"/>
              </a:rPr>
              <a:t>Εποχή </a:t>
            </a:r>
            <a:r>
              <a:rPr lang="el-GR" dirty="0">
                <a:solidFill>
                  <a:schemeClr val="accent4">
                    <a:lumMod val="20000"/>
                    <a:lumOff val="80000"/>
                  </a:schemeClr>
                </a:solidFill>
                <a:latin typeface="Constantia" panose="02030602050306030303" pitchFamily="18" charset="0"/>
              </a:rPr>
              <a:t>του </a:t>
            </a:r>
            <a:r>
              <a:rPr lang="en-US" dirty="0">
                <a:solidFill>
                  <a:schemeClr val="accent4">
                    <a:lumMod val="20000"/>
                    <a:lumOff val="80000"/>
                  </a:schemeClr>
                </a:solidFill>
                <a:latin typeface="Constantia" panose="02030602050306030303" pitchFamily="18" charset="0"/>
              </a:rPr>
              <a:t>Foucault</a:t>
            </a:r>
            <a:r>
              <a:rPr lang="el-GR" dirty="0">
                <a:solidFill>
                  <a:schemeClr val="accent4">
                    <a:lumMod val="20000"/>
                    <a:lumOff val="80000"/>
                  </a:schemeClr>
                </a:solidFill>
                <a:latin typeface="Constantia" panose="02030602050306030303" pitchFamily="18" charset="0"/>
              </a:rPr>
              <a:t>:</a:t>
            </a:r>
          </a:p>
          <a:p>
            <a:endParaRPr lang="en-US" dirty="0">
              <a:solidFill>
                <a:schemeClr val="accent4">
                  <a:lumMod val="20000"/>
                  <a:lumOff val="80000"/>
                </a:schemeClr>
              </a:solidFill>
              <a:latin typeface="Constantia" panose="02030602050306030303" pitchFamily="18" charset="0"/>
            </a:endParaRPr>
          </a:p>
          <a:p>
            <a:r>
              <a:rPr lang="el-GR" sz="1600" dirty="0">
                <a:solidFill>
                  <a:schemeClr val="accent4">
                    <a:lumMod val="20000"/>
                    <a:lumOff val="80000"/>
                  </a:schemeClr>
                </a:solidFill>
                <a:latin typeface="Constantia" panose="02030602050306030303" pitchFamily="18" charset="0"/>
              </a:rPr>
              <a:t>Η ζωώδης στερεότητα της τρέλας και η αντοχή που αυτή </a:t>
            </a:r>
          </a:p>
          <a:p>
            <a:r>
              <a:rPr lang="el-GR" sz="1600" dirty="0">
                <a:solidFill>
                  <a:schemeClr val="accent4">
                    <a:lumMod val="20000"/>
                    <a:lumOff val="80000"/>
                  </a:schemeClr>
                </a:solidFill>
                <a:latin typeface="Constantia" panose="02030602050306030303" pitchFamily="18" charset="0"/>
              </a:rPr>
              <a:t>δανείζεται από τον τυφλό κόσμο του κτήνους, σκληραγωγεί </a:t>
            </a:r>
          </a:p>
          <a:p>
            <a:r>
              <a:rPr lang="el-GR" sz="1600" dirty="0">
                <a:solidFill>
                  <a:schemeClr val="accent4">
                    <a:lumMod val="20000"/>
                    <a:lumOff val="80000"/>
                  </a:schemeClr>
                </a:solidFill>
                <a:latin typeface="Constantia" panose="02030602050306030303" pitchFamily="18" charset="0"/>
              </a:rPr>
              <a:t>τον τρελό απέναντι στην πείνα, την ζέστη, το κρύο, τον πόνο. </a:t>
            </a:r>
          </a:p>
          <a:p>
            <a:r>
              <a:rPr lang="el-GR" sz="1600" dirty="0">
                <a:solidFill>
                  <a:schemeClr val="accent4">
                    <a:lumMod val="20000"/>
                    <a:lumOff val="80000"/>
                  </a:schemeClr>
                </a:solidFill>
                <a:latin typeface="Constantia" panose="02030602050306030303" pitchFamily="18" charset="0"/>
              </a:rPr>
              <a:t>Είναι περιλάλητο, μέχρι το τέλος του ΙΗ΄ αιώνα, πως οι </a:t>
            </a:r>
          </a:p>
          <a:p>
            <a:r>
              <a:rPr lang="el-GR" sz="1600" dirty="0">
                <a:solidFill>
                  <a:schemeClr val="accent4">
                    <a:lumMod val="20000"/>
                    <a:lumOff val="80000"/>
                  </a:schemeClr>
                </a:solidFill>
                <a:latin typeface="Constantia" panose="02030602050306030303" pitchFamily="18" charset="0"/>
              </a:rPr>
              <a:t>τρελοί μπορούν να υπομένουν επ’ </a:t>
            </a:r>
            <a:r>
              <a:rPr lang="el-GR" sz="1600" dirty="0" err="1">
                <a:solidFill>
                  <a:schemeClr val="accent4">
                    <a:lumMod val="20000"/>
                    <a:lumOff val="80000"/>
                  </a:schemeClr>
                </a:solidFill>
                <a:latin typeface="Constantia" panose="02030602050306030303" pitchFamily="18" charset="0"/>
              </a:rPr>
              <a:t>αόριστον</a:t>
            </a:r>
            <a:r>
              <a:rPr lang="el-GR" sz="1600" dirty="0">
                <a:solidFill>
                  <a:schemeClr val="accent4">
                    <a:lumMod val="20000"/>
                    <a:lumOff val="80000"/>
                  </a:schemeClr>
                </a:solidFill>
                <a:latin typeface="Constantia" panose="02030602050306030303" pitchFamily="18" charset="0"/>
              </a:rPr>
              <a:t> τα δεινά της </a:t>
            </a:r>
          </a:p>
          <a:p>
            <a:r>
              <a:rPr lang="el-GR" sz="1600" dirty="0">
                <a:solidFill>
                  <a:schemeClr val="accent4">
                    <a:lumMod val="20000"/>
                    <a:lumOff val="80000"/>
                  </a:schemeClr>
                </a:solidFill>
                <a:latin typeface="Constantia" panose="02030602050306030303" pitchFamily="18" charset="0"/>
              </a:rPr>
              <a:t>ύπαρξης.</a:t>
            </a:r>
          </a:p>
          <a:p>
            <a:endParaRPr lang="el-GR" dirty="0">
              <a:solidFill>
                <a:schemeClr val="accent4">
                  <a:lumMod val="20000"/>
                  <a:lumOff val="80000"/>
                </a:schemeClr>
              </a:solidFill>
              <a:latin typeface="Constantia" panose="02030602050306030303" pitchFamily="18" charset="0"/>
            </a:endParaRPr>
          </a:p>
        </p:txBody>
      </p:sp>
    </p:spTree>
    <p:extLst>
      <p:ext uri="{BB962C8B-B14F-4D97-AF65-F5344CB8AC3E}">
        <p14:creationId xmlns:p14="http://schemas.microsoft.com/office/powerpoint/2010/main" val="2857090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DC883-D71C-DD82-CB84-D6580D27E55B}"/>
            </a:ext>
          </a:extLst>
        </p:cNvPr>
        <p:cNvGrpSpPr/>
        <p:nvPr/>
      </p:nvGrpSpPr>
      <p:grpSpPr>
        <a:xfrm>
          <a:off x="0" y="0"/>
          <a:ext cx="0" cy="0"/>
          <a:chOff x="0" y="0"/>
          <a:chExt cx="0" cy="0"/>
        </a:xfrm>
      </p:grpSpPr>
      <p:pic>
        <p:nvPicPr>
          <p:cNvPr id="4098" name="Picture 2">
            <a:extLst>
              <a:ext uri="{FF2B5EF4-FFF2-40B4-BE49-F238E27FC236}">
                <a16:creationId xmlns:a16="http://schemas.microsoft.com/office/drawing/2014/main" id="{9B64FD69-4378-37E9-FFEE-BA524AA333AD}"/>
              </a:ext>
            </a:extLst>
          </p:cNvPr>
          <p:cNvPicPr>
            <a:picLocks noGrp="1" noChangeAspect="1" noChangeArrowheads="1"/>
          </p:cNvPicPr>
          <p:nvPr>
            <p:ph idx="1"/>
          </p:nvPr>
        </p:nvPicPr>
        <p:blipFill rotWithShape="1">
          <a:blip r:embed="rId2">
            <a:alphaModFix amt="20000"/>
            <a:extLst>
              <a:ext uri="{28A0092B-C50C-407E-A947-70E740481C1C}">
                <a14:useLocalDpi xmlns:a14="http://schemas.microsoft.com/office/drawing/2010/main" val="0"/>
              </a:ext>
            </a:extLst>
          </a:blip>
          <a:srcRect t="9091" r="13818"/>
          <a:stretch/>
        </p:blipFill>
        <p:spPr bwMode="auto">
          <a:xfrm>
            <a:off x="7749766" y="10"/>
            <a:ext cx="4442233" cy="68579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8135678-D4AA-4691-30DA-1EEF96FF3135}"/>
              </a:ext>
            </a:extLst>
          </p:cNvPr>
          <p:cNvSpPr txBox="1"/>
          <p:nvPr/>
        </p:nvSpPr>
        <p:spPr>
          <a:xfrm>
            <a:off x="8609846" y="344032"/>
            <a:ext cx="2883931" cy="369332"/>
          </a:xfrm>
          <a:prstGeom prst="rect">
            <a:avLst/>
          </a:prstGeom>
          <a:noFill/>
        </p:spPr>
        <p:txBody>
          <a:bodyPr wrap="none" rtlCol="0">
            <a:spAutoFit/>
          </a:bodyPr>
          <a:lstStyle/>
          <a:p>
            <a:r>
              <a:rPr lang="el-GR" b="1" dirty="0">
                <a:latin typeface="Constantia" panose="02030602050306030303" pitchFamily="18" charset="0"/>
              </a:rPr>
              <a:t>Καθ’ οδόν προς την τρέλα</a:t>
            </a:r>
            <a:endParaRPr lang="el-GR" dirty="0">
              <a:latin typeface="Constantia" panose="02030602050306030303" pitchFamily="18" charset="0"/>
            </a:endParaRPr>
          </a:p>
        </p:txBody>
      </p:sp>
      <p:sp>
        <p:nvSpPr>
          <p:cNvPr id="7" name="TextBox 6">
            <a:extLst>
              <a:ext uri="{FF2B5EF4-FFF2-40B4-BE49-F238E27FC236}">
                <a16:creationId xmlns:a16="http://schemas.microsoft.com/office/drawing/2014/main" id="{4261D1A5-0E71-0382-5BA1-E8267EFF5C8F}"/>
              </a:ext>
            </a:extLst>
          </p:cNvPr>
          <p:cNvSpPr txBox="1"/>
          <p:nvPr/>
        </p:nvSpPr>
        <p:spPr>
          <a:xfrm>
            <a:off x="-55986" y="4613"/>
            <a:ext cx="8248668" cy="5755422"/>
          </a:xfrm>
          <a:prstGeom prst="rect">
            <a:avLst/>
          </a:prstGeom>
          <a:noFill/>
        </p:spPr>
        <p:txBody>
          <a:bodyPr wrap="none" rtlCol="0">
            <a:spAutoFit/>
          </a:bodyPr>
          <a:lstStyle/>
          <a:p>
            <a:r>
              <a:rPr lang="el-GR" sz="1600" dirty="0">
                <a:latin typeface="Constantia" panose="02030602050306030303" pitchFamily="18" charset="0"/>
              </a:rPr>
              <a:t>Η ζωικότητα της τρέλας αντιστέκεται στη δριμύτητα του θανάτου. Η </a:t>
            </a:r>
            <a:r>
              <a:rPr lang="el-GR" sz="1600" dirty="0" err="1">
                <a:latin typeface="Constantia" panose="02030602050306030303" pitchFamily="18" charset="0"/>
              </a:rPr>
              <a:t>αλογία</a:t>
            </a:r>
            <a:r>
              <a:rPr lang="el-GR" sz="1600" dirty="0">
                <a:latin typeface="Constantia" panose="02030602050306030303" pitchFamily="18" charset="0"/>
              </a:rPr>
              <a:t> είναι ο τόπος </a:t>
            </a:r>
          </a:p>
          <a:p>
            <a:r>
              <a:rPr lang="el-GR" sz="1600" dirty="0">
                <a:latin typeface="Constantia" panose="02030602050306030303" pitchFamily="18" charset="0"/>
              </a:rPr>
              <a:t>που μοιράζονται το ζώο και ο τρελός. Ο θάνατος και η τρέλα είναι οι δύο ετερότητες στις </a:t>
            </a:r>
          </a:p>
          <a:p>
            <a:r>
              <a:rPr lang="el-GR" sz="1600" dirty="0">
                <a:latin typeface="Constantia" panose="02030602050306030303" pitchFamily="18" charset="0"/>
              </a:rPr>
              <a:t>οποίες ο άνθρωπος έψαχνε πάντα να βρει την αλήθεια του. </a:t>
            </a:r>
          </a:p>
          <a:p>
            <a:endParaRPr lang="el-GR" sz="1600" dirty="0">
              <a:latin typeface="Constantia" panose="02030602050306030303" pitchFamily="18" charset="0"/>
            </a:endParaRPr>
          </a:p>
          <a:p>
            <a:r>
              <a:rPr lang="el-GR" sz="1600" dirty="0">
                <a:latin typeface="Constantia" panose="02030602050306030303" pitchFamily="18" charset="0"/>
              </a:rPr>
              <a:t>Από το </a:t>
            </a:r>
            <a:r>
              <a:rPr lang="en-US" sz="1600" dirty="0">
                <a:latin typeface="Constantia" panose="02030602050306030303" pitchFamily="18" charset="0"/>
              </a:rPr>
              <a:t>memento mori</a:t>
            </a:r>
            <a:r>
              <a:rPr lang="el-GR" sz="1600" dirty="0">
                <a:latin typeface="Constantia" panose="02030602050306030303" pitchFamily="18" charset="0"/>
              </a:rPr>
              <a:t> έως τη </a:t>
            </a:r>
            <a:r>
              <a:rPr lang="el-GR" sz="1600" dirty="0" err="1">
                <a:latin typeface="Constantia" panose="02030602050306030303" pitchFamily="18" charset="0"/>
              </a:rPr>
              <a:t>χαϊντεγγεριανή</a:t>
            </a:r>
            <a:r>
              <a:rPr lang="el-GR" sz="1600" dirty="0">
                <a:latin typeface="Constantia" panose="02030602050306030303" pitchFamily="18" charset="0"/>
              </a:rPr>
              <a:t> σύλληψη της φιλοσοφίας ως μελέτης θανάτου </a:t>
            </a:r>
          </a:p>
          <a:p>
            <a:r>
              <a:rPr lang="el-GR" sz="1600" dirty="0">
                <a:latin typeface="Constantia" panose="02030602050306030303" pitchFamily="18" charset="0"/>
              </a:rPr>
              <a:t>και από την μανία του Αίαντα στην ομώνυμη σοφόκλεια τραγωδία, ο οποίος σκότωνε ζώα </a:t>
            </a:r>
          </a:p>
          <a:p>
            <a:r>
              <a:rPr lang="el-GR" sz="1600" dirty="0">
                <a:latin typeface="Constantia" panose="02030602050306030303" pitchFamily="18" charset="0"/>
              </a:rPr>
              <a:t>αντί των συμπολεμιστών του, έως τον ορφανό πλέον γιο που σφάζει τη φοράδα του,</a:t>
            </a:r>
          </a:p>
          <a:p>
            <a:r>
              <a:rPr lang="el-GR" sz="1600" dirty="0">
                <a:latin typeface="Constantia" panose="02030602050306030303" pitchFamily="18" charset="0"/>
              </a:rPr>
              <a:t>οι δύο ετερότητες αποτελούν τον πόλο έλξης και συνάμα την πηγή φρίκης της ανθρώπινης </a:t>
            </a:r>
          </a:p>
          <a:p>
            <a:r>
              <a:rPr lang="el-GR" sz="1600" dirty="0">
                <a:latin typeface="Constantia" panose="02030602050306030303" pitchFamily="18" charset="0"/>
              </a:rPr>
              <a:t>ύπαρξης. </a:t>
            </a:r>
          </a:p>
          <a:p>
            <a:endParaRPr lang="el-GR" sz="1600" dirty="0">
              <a:latin typeface="Constantia" panose="02030602050306030303" pitchFamily="18" charset="0"/>
            </a:endParaRPr>
          </a:p>
          <a:p>
            <a:r>
              <a:rPr lang="el-GR" sz="1600" dirty="0">
                <a:latin typeface="Constantia" panose="02030602050306030303" pitchFamily="18" charset="0"/>
              </a:rPr>
              <a:t>Η διαφορά έγκειται στο ότι ο θάνατος είναι ριζικός, ολοσχερής και αμετάκλητος, ενώ η </a:t>
            </a:r>
          </a:p>
          <a:p>
            <a:r>
              <a:rPr lang="el-GR" sz="1600" dirty="0">
                <a:latin typeface="Constantia" panose="02030602050306030303" pitchFamily="18" charset="0"/>
              </a:rPr>
              <a:t>τρέλα διαθέτει ισχνά ενδεχόμενα άμβλυνσης ή υποχώρησης. Ο ένας είναι βουβός και </a:t>
            </a:r>
          </a:p>
          <a:p>
            <a:r>
              <a:rPr lang="el-GR" sz="1600" dirty="0">
                <a:latin typeface="Constantia" panose="02030602050306030303" pitchFamily="18" charset="0"/>
              </a:rPr>
              <a:t>απόλυτα </a:t>
            </a:r>
            <a:r>
              <a:rPr lang="el-GR" sz="1600" dirty="0" err="1">
                <a:latin typeface="Constantia" panose="02030602050306030303" pitchFamily="18" charset="0"/>
              </a:rPr>
              <a:t>κρυπτικός</a:t>
            </a:r>
            <a:r>
              <a:rPr lang="el-GR" sz="1600" dirty="0">
                <a:latin typeface="Constantia" panose="02030602050306030303" pitchFamily="18" charset="0"/>
              </a:rPr>
              <a:t>, η άλλη ψιθυρίζει τα ακατανόητα, αφήνοντας να φανούν τα </a:t>
            </a:r>
            <a:r>
              <a:rPr lang="el-GR" sz="1600" dirty="0" err="1">
                <a:latin typeface="Constantia" panose="02030602050306030303" pitchFamily="18" charset="0"/>
              </a:rPr>
              <a:t>νύχτια</a:t>
            </a:r>
            <a:r>
              <a:rPr lang="el-GR" sz="1600" dirty="0">
                <a:latin typeface="Constantia" panose="02030602050306030303" pitchFamily="18" charset="0"/>
              </a:rPr>
              <a:t> </a:t>
            </a:r>
          </a:p>
          <a:p>
            <a:r>
              <a:rPr lang="el-GR" sz="1600" dirty="0">
                <a:latin typeface="Constantia" panose="02030602050306030303" pitchFamily="18" charset="0"/>
              </a:rPr>
              <a:t>σκέλεθρα της συνείδησης. Η τρέλα είναι οξύς, εφιαλτικός, αλλά σπάνιος κίνδυνος που </a:t>
            </a:r>
          </a:p>
          <a:p>
            <a:r>
              <a:rPr lang="el-GR" sz="1600" dirty="0">
                <a:latin typeface="Constantia" panose="02030602050306030303" pitchFamily="18" charset="0"/>
              </a:rPr>
              <a:t>σκιάζει τους λίγους ─ και τους εκλεκτούς, θα προσέθετε ο Μάτεσις. </a:t>
            </a:r>
          </a:p>
          <a:p>
            <a:endParaRPr lang="el-GR" sz="1600" dirty="0">
              <a:latin typeface="Constantia" panose="02030602050306030303" pitchFamily="18" charset="0"/>
            </a:endParaRPr>
          </a:p>
          <a:p>
            <a:r>
              <a:rPr lang="el-GR" sz="1600" dirty="0">
                <a:latin typeface="Constantia" panose="02030602050306030303" pitchFamily="18" charset="0"/>
              </a:rPr>
              <a:t>Ανάμεσα λοιπόν σε αυτές τις δύο αμείλικτες ετερότητες, η ζωικότητα διαθέτει την </a:t>
            </a:r>
          </a:p>
          <a:p>
            <a:r>
              <a:rPr lang="el-GR" sz="1600" dirty="0">
                <a:latin typeface="Constantia" panose="02030602050306030303" pitchFamily="18" charset="0"/>
              </a:rPr>
              <a:t>καθολικότητα της πρώτης, του θανάτου, καθώς αποτελεί το οντολογικό υπέδαφος κάθε </a:t>
            </a:r>
          </a:p>
          <a:p>
            <a:r>
              <a:rPr lang="el-GR" sz="1600" dirty="0">
                <a:latin typeface="Constantia" panose="02030602050306030303" pitchFamily="18" charset="0"/>
              </a:rPr>
              <a:t>ανθρώπινου ζώου, αλλά και την </a:t>
            </a:r>
            <a:r>
              <a:rPr lang="el-GR" sz="1600" dirty="0" err="1">
                <a:latin typeface="Constantia" panose="02030602050306030303" pitchFamily="18" charset="0"/>
              </a:rPr>
              <a:t>αλογία</a:t>
            </a:r>
            <a:r>
              <a:rPr lang="el-GR" sz="1600" dirty="0">
                <a:latin typeface="Constantia" panose="02030602050306030303" pitchFamily="18" charset="0"/>
              </a:rPr>
              <a:t>, τη σκοτεινιά, τους απόμακρους ψιθύρους της </a:t>
            </a:r>
          </a:p>
          <a:p>
            <a:r>
              <a:rPr lang="el-GR" sz="1600" dirty="0">
                <a:latin typeface="Constantia" panose="02030602050306030303" pitchFamily="18" charset="0"/>
              </a:rPr>
              <a:t>δεύτερης. </a:t>
            </a:r>
          </a:p>
          <a:p>
            <a:endParaRPr lang="el-GR" sz="1600" dirty="0">
              <a:latin typeface="Constantia" panose="02030602050306030303" pitchFamily="18" charset="0"/>
            </a:endParaRPr>
          </a:p>
          <a:p>
            <a:r>
              <a:rPr lang="el-GR" sz="1600" dirty="0">
                <a:latin typeface="Constantia" panose="02030602050306030303" pitchFamily="18" charset="0"/>
              </a:rPr>
              <a:t>Κατά μία έννοια, το ζώο που χλιμιντρίζει στέκει μεταξύ του νεκρού που σωπαίνει και του </a:t>
            </a:r>
          </a:p>
          <a:p>
            <a:r>
              <a:rPr lang="el-GR" sz="1600" dirty="0">
                <a:latin typeface="Constantia" panose="02030602050306030303" pitchFamily="18" charset="0"/>
              </a:rPr>
              <a:t>τρελού που ψιθυρίζει.</a:t>
            </a:r>
          </a:p>
        </p:txBody>
      </p:sp>
    </p:spTree>
    <p:extLst>
      <p:ext uri="{BB962C8B-B14F-4D97-AF65-F5344CB8AC3E}">
        <p14:creationId xmlns:p14="http://schemas.microsoft.com/office/powerpoint/2010/main" val="1228385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E7334-BEFF-6360-6514-65AD3292A9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83929B-5DC6-E95A-7183-19CE3F2E43D5}"/>
              </a:ext>
            </a:extLst>
          </p:cNvPr>
          <p:cNvSpPr>
            <a:spLocks noGrp="1"/>
          </p:cNvSpPr>
          <p:nvPr>
            <p:ph type="title"/>
          </p:nvPr>
        </p:nvSpPr>
        <p:spPr>
          <a:xfrm>
            <a:off x="838200" y="365126"/>
            <a:ext cx="5555678" cy="467794"/>
          </a:xfrm>
        </p:spPr>
        <p:txBody>
          <a:bodyPr>
            <a:normAutofit fontScale="90000"/>
          </a:bodyPr>
          <a:lstStyle/>
          <a:p>
            <a:r>
              <a:rPr lang="el-GR" sz="3600" b="1" dirty="0">
                <a:latin typeface="Constantia" panose="02030602050306030303" pitchFamily="18" charset="0"/>
              </a:rPr>
              <a:t>Καθ’ οδόν προς την τρέλα</a:t>
            </a:r>
            <a:endParaRPr lang="el-GR" sz="3600" dirty="0">
              <a:latin typeface="Constantia" panose="02030602050306030303" pitchFamily="18" charset="0"/>
            </a:endParaRPr>
          </a:p>
        </p:txBody>
      </p:sp>
      <p:sp>
        <p:nvSpPr>
          <p:cNvPr id="3" name="Content Placeholder 2">
            <a:extLst>
              <a:ext uri="{FF2B5EF4-FFF2-40B4-BE49-F238E27FC236}">
                <a16:creationId xmlns:a16="http://schemas.microsoft.com/office/drawing/2014/main" id="{BB95AC2D-4BB5-8380-23F8-977F5D8F697D}"/>
              </a:ext>
            </a:extLst>
          </p:cNvPr>
          <p:cNvSpPr>
            <a:spLocks noGrp="1"/>
          </p:cNvSpPr>
          <p:nvPr>
            <p:ph sz="half" idx="1"/>
          </p:nvPr>
        </p:nvSpPr>
        <p:spPr>
          <a:xfrm>
            <a:off x="479376" y="1050200"/>
            <a:ext cx="5555678" cy="5223324"/>
          </a:xfrm>
        </p:spPr>
        <p:txBody>
          <a:bodyPr>
            <a:noAutofit/>
          </a:bodyPr>
          <a:lstStyle/>
          <a:p>
            <a:pPr>
              <a:lnSpc>
                <a:spcPct val="120000"/>
              </a:lnSpc>
            </a:pPr>
            <a:r>
              <a:rPr lang="el-GR" sz="1600" dirty="0">
                <a:latin typeface="Constantia" panose="02030602050306030303" pitchFamily="18" charset="0"/>
              </a:rPr>
              <a:t>Ο Μάτεσις αποφεύγει οριακά τον κίνδυνο της ονοματοθεσίας του ακατανόμαστου, καθώς δεν προσπαθεί να προσπελάσει την τρέλα με </a:t>
            </a:r>
            <a:r>
              <a:rPr lang="el-GR" sz="1600" dirty="0" err="1">
                <a:latin typeface="Constantia" panose="02030602050306030303" pitchFamily="18" charset="0"/>
              </a:rPr>
              <a:t>λογοθετικά</a:t>
            </a:r>
            <a:r>
              <a:rPr lang="el-GR" sz="1600" dirty="0">
                <a:latin typeface="Constantia" panose="02030602050306030303" pitchFamily="18" charset="0"/>
              </a:rPr>
              <a:t> ενεργήματα ή με κατηγορήματα, αλλά με την ποίηση των εικόνων του, με τη σιωπή έναντι της σιωπής και με την τελική προσχώρηση του ανθρώπινου στο ζωικό, εκεί όπου δεν κατοικούν ούτε η γλώσσα, ούτε ο λόγος. </a:t>
            </a:r>
          </a:p>
          <a:p>
            <a:pPr>
              <a:lnSpc>
                <a:spcPct val="120000"/>
              </a:lnSpc>
            </a:pPr>
            <a:endParaRPr lang="el-GR" sz="1600" dirty="0">
              <a:latin typeface="Constantia" panose="02030602050306030303" pitchFamily="18" charset="0"/>
            </a:endParaRPr>
          </a:p>
          <a:p>
            <a:pPr>
              <a:lnSpc>
                <a:spcPct val="120000"/>
              </a:lnSpc>
            </a:pPr>
            <a:r>
              <a:rPr lang="el-GR" sz="1600" dirty="0">
                <a:latin typeface="Constantia" panose="02030602050306030303" pitchFamily="18" charset="0"/>
              </a:rPr>
              <a:t>Όποιο ερώτημα και αν απευθύνουμε στο έργο σχετικά με την τρέλα δεν θα λάβουμε καμιάν απάντηση. Όποια γλώσσα και αν χρησιμοποιήσουμε, της κλασικής ψυχιατρικής, της μοντέρνας ή φαινομενολογικής ψυχιατρικής, της ψυχανάλυσης ή όποια άλλη, ως δούρειο ίππο για να εισέλθουμε στα μυστικά της τρέλας, για να αντικρύσουμε τα φαντάσματά της δεν θα δούμε παρά τις επινοήσεις της γλώσσας που χρησιμοποιήσαμε. </a:t>
            </a:r>
          </a:p>
          <a:p>
            <a:pPr algn="just"/>
            <a:endParaRPr lang="en-GB" sz="1600" dirty="0">
              <a:latin typeface="Constantia" panose="02030602050306030303" pitchFamily="18" charset="0"/>
            </a:endParaRPr>
          </a:p>
        </p:txBody>
      </p:sp>
      <p:sp>
        <p:nvSpPr>
          <p:cNvPr id="4" name="Content Placeholder 3">
            <a:extLst>
              <a:ext uri="{FF2B5EF4-FFF2-40B4-BE49-F238E27FC236}">
                <a16:creationId xmlns:a16="http://schemas.microsoft.com/office/drawing/2014/main" id="{1048C4EF-8E63-DD99-71F6-623631420EA6}"/>
              </a:ext>
            </a:extLst>
          </p:cNvPr>
          <p:cNvSpPr>
            <a:spLocks noGrp="1"/>
          </p:cNvSpPr>
          <p:nvPr>
            <p:ph sz="half" idx="2"/>
          </p:nvPr>
        </p:nvSpPr>
        <p:spPr>
          <a:xfrm>
            <a:off x="6384033" y="1013989"/>
            <a:ext cx="5256583" cy="5223324"/>
          </a:xfrm>
        </p:spPr>
        <p:txBody>
          <a:bodyPr>
            <a:normAutofit fontScale="25000" lnSpcReduction="20000"/>
          </a:bodyPr>
          <a:lstStyle/>
          <a:p>
            <a:pPr>
              <a:lnSpc>
                <a:spcPct val="170000"/>
              </a:lnSpc>
            </a:pPr>
            <a:r>
              <a:rPr lang="el-GR" sz="4800" dirty="0">
                <a:latin typeface="Constantia" panose="02030602050306030303" pitchFamily="18" charset="0"/>
              </a:rPr>
              <a:t>Όπως γράφει ο </a:t>
            </a:r>
            <a:r>
              <a:rPr lang="en-US" sz="4800" dirty="0">
                <a:latin typeface="Constantia" panose="02030602050306030303" pitchFamily="18" charset="0"/>
              </a:rPr>
              <a:t>Derrida</a:t>
            </a:r>
            <a:r>
              <a:rPr lang="el-GR" sz="4800" dirty="0">
                <a:latin typeface="Constantia" panose="02030602050306030303" pitchFamily="18" charset="0"/>
              </a:rPr>
              <a:t>, ασκώντας κριτική στον </a:t>
            </a:r>
            <a:r>
              <a:rPr lang="en-US" sz="4800" dirty="0">
                <a:latin typeface="Constantia" panose="02030602050306030303" pitchFamily="18" charset="0"/>
              </a:rPr>
              <a:t>Foucault</a:t>
            </a:r>
            <a:r>
              <a:rPr lang="el-GR" sz="4800" dirty="0">
                <a:latin typeface="Constantia" panose="02030602050306030303" pitchFamily="18" charset="0"/>
              </a:rPr>
              <a:t>, «δεν υπάρχει Δούρειος ίππος που να μην κρύβει στα σωθικά του τον λόγο», η διασφάλιση του οποίου αναγκαιοί τη </a:t>
            </a:r>
            <a:r>
              <a:rPr lang="el-GR" sz="4800" dirty="0" err="1">
                <a:latin typeface="Constantia" panose="02030602050306030303" pitchFamily="18" charset="0"/>
              </a:rPr>
              <a:t>λογοθεσία</a:t>
            </a:r>
            <a:r>
              <a:rPr lang="el-GR" sz="4800" dirty="0">
                <a:latin typeface="Constantia" panose="02030602050306030303" pitchFamily="18" charset="0"/>
              </a:rPr>
              <a:t>, τον εγκλεισμό της τρέλας σε ένα </a:t>
            </a:r>
            <a:r>
              <a:rPr lang="el-GR" sz="4800" dirty="0" err="1">
                <a:latin typeface="Constantia" panose="02030602050306030303" pitchFamily="18" charset="0"/>
              </a:rPr>
              <a:t>διαμερισμένο</a:t>
            </a:r>
            <a:r>
              <a:rPr lang="el-GR" sz="4800" dirty="0">
                <a:latin typeface="Constantia" panose="02030602050306030303" pitchFamily="18" charset="0"/>
              </a:rPr>
              <a:t> και συνεκτικό, πλην ασαφές αμάλγαμα κατηγορημάτων ή (ανάλογα με το είδος της ανθρωπολογικής μηχανής), τον εξοβελισμό της πέραν του λόγου και πέραν του ανθρώπινου σε ένα «εκτός» σκηνής, όπου ο λόγος μπορεί να κάνει ασφαλείς αναφορές στο απάνθρωπο της ανθρώπινης ύπαρξης.  </a:t>
            </a:r>
          </a:p>
          <a:p>
            <a:pPr marL="0" indent="0">
              <a:buNone/>
            </a:pPr>
            <a:endParaRPr lang="el-GR" sz="3400" dirty="0">
              <a:latin typeface="Constantia" panose="02030602050306030303" pitchFamily="18" charset="0"/>
            </a:endParaRPr>
          </a:p>
          <a:p>
            <a:pPr marL="0" indent="0">
              <a:buNone/>
            </a:pPr>
            <a:r>
              <a:rPr lang="el-GR" sz="4400" dirty="0">
                <a:solidFill>
                  <a:srgbClr val="C00000"/>
                </a:solidFill>
                <a:latin typeface="Constantia" panose="02030602050306030303" pitchFamily="18" charset="0"/>
              </a:rPr>
              <a:t>Μεγάλος: Άρρωστος δεν είμαι; Αφού είμαι άρρωστος, το είδα. Βλέπω φαντάσματα.</a:t>
            </a:r>
          </a:p>
          <a:p>
            <a:pPr marL="0" indent="0">
              <a:buNone/>
            </a:pPr>
            <a:r>
              <a:rPr lang="el-GR" sz="4400" dirty="0">
                <a:solidFill>
                  <a:srgbClr val="C00000"/>
                </a:solidFill>
                <a:latin typeface="Constantia" panose="02030602050306030303" pitchFamily="18" charset="0"/>
              </a:rPr>
              <a:t>Κόρη: Δεν υπάρχουνε. (</a:t>
            </a:r>
            <a:r>
              <a:rPr lang="el-GR" sz="4400" i="1" dirty="0">
                <a:solidFill>
                  <a:srgbClr val="C00000"/>
                </a:solidFill>
                <a:latin typeface="Constantia" panose="02030602050306030303" pitchFamily="18" charset="0"/>
              </a:rPr>
              <a:t>Παύση, αμφιβάλλει</a:t>
            </a:r>
            <a:r>
              <a:rPr lang="el-GR" sz="4400" dirty="0">
                <a:solidFill>
                  <a:srgbClr val="C00000"/>
                </a:solidFill>
                <a:latin typeface="Constantia" panose="02030602050306030303" pitchFamily="18" charset="0"/>
              </a:rPr>
              <a:t>) Αν υπάρχουνε, εγώ γιατί δεν τα βλέπω;</a:t>
            </a:r>
          </a:p>
          <a:p>
            <a:pPr marL="0" indent="0">
              <a:lnSpc>
                <a:spcPct val="170000"/>
              </a:lnSpc>
              <a:buNone/>
            </a:pPr>
            <a:r>
              <a:rPr lang="el-GR" sz="4400" dirty="0">
                <a:solidFill>
                  <a:srgbClr val="C00000"/>
                </a:solidFill>
                <a:latin typeface="Constantia" panose="02030602050306030303" pitchFamily="18" charset="0"/>
              </a:rPr>
              <a:t>Μεγάλος: Εσένα, δεν σου δόθηκε αυτό το χάρισμα, επειδή δεν είσαι άρρωστη. 	Πρέπει να σ’ επισκεφτεί πρώτα η ασθένεια του μυαλού για να σε 	καταδεχτεί το 	φάντασμα.</a:t>
            </a:r>
          </a:p>
          <a:p>
            <a:pPr marL="0" indent="0">
              <a:buNone/>
            </a:pPr>
            <a:r>
              <a:rPr lang="el-GR" sz="4400" dirty="0">
                <a:solidFill>
                  <a:srgbClr val="C00000"/>
                </a:solidFill>
                <a:latin typeface="Constantia" panose="02030602050306030303" pitchFamily="18" charset="0"/>
              </a:rPr>
              <a:t>Κόρη: </a:t>
            </a:r>
            <a:r>
              <a:rPr lang="el-GR" sz="4400" i="1" dirty="0">
                <a:solidFill>
                  <a:srgbClr val="C00000"/>
                </a:solidFill>
                <a:latin typeface="Constantia" panose="02030602050306030303" pitchFamily="18" charset="0"/>
              </a:rPr>
              <a:t>αμφιβάλλει</a:t>
            </a:r>
            <a:r>
              <a:rPr lang="el-GR" sz="4400" dirty="0">
                <a:solidFill>
                  <a:srgbClr val="C00000"/>
                </a:solidFill>
                <a:latin typeface="Constantia" panose="02030602050306030303" pitchFamily="18" charset="0"/>
              </a:rPr>
              <a:t>. Εσύ… ε ί σ α ι; Άρρωστος; Ή τον παριστάνεις;</a:t>
            </a:r>
          </a:p>
          <a:p>
            <a:pPr marL="0" indent="0">
              <a:buNone/>
            </a:pPr>
            <a:r>
              <a:rPr lang="el-GR" sz="4400" dirty="0">
                <a:solidFill>
                  <a:srgbClr val="C00000"/>
                </a:solidFill>
                <a:latin typeface="Constantia" panose="02030602050306030303" pitchFamily="18" charset="0"/>
              </a:rPr>
              <a:t>Μεγάλος: Είμαι, μείνε ήσυχη. Και δεν σας αφήνω να με γιατρέψετε.</a:t>
            </a:r>
          </a:p>
          <a:p>
            <a:pPr marL="0" indent="0">
              <a:buNone/>
            </a:pPr>
            <a:r>
              <a:rPr lang="el-GR" sz="4400" dirty="0">
                <a:solidFill>
                  <a:srgbClr val="C00000"/>
                </a:solidFill>
                <a:latin typeface="Constantia" panose="02030602050306030303" pitchFamily="18" charset="0"/>
              </a:rPr>
              <a:t>	. . . . . . . . . . . . . . . </a:t>
            </a:r>
          </a:p>
          <a:p>
            <a:pPr marL="0" indent="0">
              <a:lnSpc>
                <a:spcPct val="170000"/>
              </a:lnSpc>
              <a:buNone/>
            </a:pPr>
            <a:r>
              <a:rPr lang="el-GR" sz="4400" dirty="0">
                <a:solidFill>
                  <a:srgbClr val="C00000"/>
                </a:solidFill>
                <a:latin typeface="Constantia" panose="02030602050306030303" pitchFamily="18" charset="0"/>
              </a:rPr>
              <a:t>Μεγάλος: Υπάρχουν τα φαντάσματα. Μόνο, πρέπει πρώτα ν’		αρρωστήσεις για να τα δεις.</a:t>
            </a:r>
          </a:p>
          <a:p>
            <a:pPr algn="just"/>
            <a:endParaRPr lang="en-GB" dirty="0"/>
          </a:p>
        </p:txBody>
      </p:sp>
      <p:sp>
        <p:nvSpPr>
          <p:cNvPr id="5" name="Slide Number Placeholder 4">
            <a:extLst>
              <a:ext uri="{FF2B5EF4-FFF2-40B4-BE49-F238E27FC236}">
                <a16:creationId xmlns:a16="http://schemas.microsoft.com/office/drawing/2014/main" id="{3C7BF3DD-3493-48D9-C64F-C5E5B859CBB5}"/>
              </a:ext>
            </a:extLst>
          </p:cNvPr>
          <p:cNvSpPr>
            <a:spLocks noGrp="1"/>
          </p:cNvSpPr>
          <p:nvPr>
            <p:ph type="sldNum" sz="quarter" idx="12"/>
          </p:nvPr>
        </p:nvSpPr>
        <p:spPr/>
        <p:txBody>
          <a:bodyPr/>
          <a:lstStyle/>
          <a:p>
            <a:fld id="{DF28FB93-0A08-4E7D-8E63-9EFA29F1E093}" type="slidenum">
              <a:rPr lang="en-GB" smtClean="0"/>
              <a:pPr/>
              <a:t>30</a:t>
            </a:fld>
            <a:endParaRPr lang="en-GB"/>
          </a:p>
        </p:txBody>
      </p:sp>
    </p:spTree>
    <p:extLst>
      <p:ext uri="{BB962C8B-B14F-4D97-AF65-F5344CB8AC3E}">
        <p14:creationId xmlns:p14="http://schemas.microsoft.com/office/powerpoint/2010/main" val="2996749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F6D5BE0-F52F-49AD-943C-2A50465E9A00}"/>
              </a:ext>
            </a:extLst>
          </p:cNvPr>
          <p:cNvSpPr>
            <a:spLocks noGrp="1"/>
          </p:cNvSpPr>
          <p:nvPr>
            <p:ph idx="1"/>
          </p:nvPr>
        </p:nvSpPr>
        <p:spPr>
          <a:xfrm>
            <a:off x="4488024" y="0"/>
            <a:ext cx="7703975" cy="6858000"/>
          </a:xfrm>
        </p:spPr>
        <p:txBody>
          <a:bodyPr anchor="ctr">
            <a:normAutofit/>
          </a:bodyPr>
          <a:lstStyle/>
          <a:p>
            <a:r>
              <a:rPr lang="el-GR" sz="1800" dirty="0">
                <a:latin typeface="Constantia" panose="02030602050306030303" pitchFamily="18" charset="0"/>
              </a:rPr>
              <a:t>Ο Μάτεσις θέτει εκτός σκηνής τη σχέση του μεγάλου γιου με το άλογο και εντός σκηνής δεν αφήνει παρά τους ψιθύρους, τα χλιμιντρίσματα, αλλά και τα γκέμια, που είναι η ανθρώπινη κατασκευή της πειθαρχίας του αλόγου και της </a:t>
            </a:r>
            <a:r>
              <a:rPr lang="el-GR" sz="1800" dirty="0" err="1">
                <a:latin typeface="Constantia" panose="02030602050306030303" pitchFamily="18" charset="0"/>
              </a:rPr>
              <a:t>αλογίας</a:t>
            </a:r>
            <a:r>
              <a:rPr lang="el-GR" sz="1800" dirty="0">
                <a:latin typeface="Constantia" panose="02030602050306030303" pitchFamily="18" charset="0"/>
              </a:rPr>
              <a:t>, η συνεκδοχή της ζωικότητας και της τρέλας. </a:t>
            </a:r>
          </a:p>
          <a:p>
            <a:r>
              <a:rPr lang="el-GR" sz="1800" dirty="0">
                <a:latin typeface="Constantia" panose="02030602050306030303" pitchFamily="18" charset="0"/>
              </a:rPr>
              <a:t>Και αυτό συμβαίνει στο τέλος, όταν το σώμα της Μητέρας παραδίδεται στη γη, όταν το σώμα του μεγάλου γιου επιστρέφει στη </a:t>
            </a:r>
            <a:r>
              <a:rPr lang="el-GR" sz="1800" dirty="0" err="1">
                <a:latin typeface="Constantia" panose="02030602050306030303" pitchFamily="18" charset="0"/>
              </a:rPr>
              <a:t>ζωικότητά</a:t>
            </a:r>
            <a:r>
              <a:rPr lang="el-GR" sz="1800" dirty="0">
                <a:latin typeface="Constantia" panose="02030602050306030303" pitchFamily="18" charset="0"/>
              </a:rPr>
              <a:t> του, όταν βγάζει από πάνω του το «ρούχο» που είναι το μυαλό του και αποκτά «την πείρα των δαιμόνων», όταν συγκατοικεί πλέον μόνο με τα φαντάσματά του, ως ένα ανθρώπινο ζώο που έχει απεκδυθεί το ανθρώπινο. Αλλά τότε, δεν μπορεί να μιλήσει άλλο και το έργο τελειώνει. Όταν κυριαρχεί η τρέλα, η γλώσσα σωπαίνει. </a:t>
            </a:r>
          </a:p>
          <a:p>
            <a:r>
              <a:rPr lang="el-GR" sz="1800" dirty="0">
                <a:latin typeface="Constantia" panose="02030602050306030303" pitchFamily="18" charset="0"/>
              </a:rPr>
              <a:t>Ό,τι προσλαμβάνουμε από το έργο ως τρέλα είναι στην ουσία η πορεία προς αυτήν, το «καθ’ οδόν». Η τρέλα είναι το καθ’ οδόν προς την τρέλα και αυτό το καθ’ οδόν περνά μέσα από τη ζωικότητα, προϋποθέτει τη ζωοποίηση του ανθρώπου στο πιο ισχυρό παρασκήνιο του έργου και εν τέλει στο κέντρο της κορυφαίας, καταληκτικής του σκηνής. </a:t>
            </a:r>
          </a:p>
        </p:txBody>
      </p:sp>
      <p:pic>
        <p:nvPicPr>
          <p:cNvPr id="7" name="Εικόνα 6">
            <a:extLst>
              <a:ext uri="{FF2B5EF4-FFF2-40B4-BE49-F238E27FC236}">
                <a16:creationId xmlns:a16="http://schemas.microsoft.com/office/drawing/2014/main" id="{2D960555-064E-91D5-06BE-A6613073BD32}"/>
              </a:ext>
            </a:extLst>
          </p:cNvPr>
          <p:cNvPicPr>
            <a:picLocks noChangeAspect="1"/>
          </p:cNvPicPr>
          <p:nvPr/>
        </p:nvPicPr>
        <p:blipFill>
          <a:blip r:embed="rId2"/>
          <a:stretch>
            <a:fillRect/>
          </a:stretch>
        </p:blipFill>
        <p:spPr>
          <a:xfrm>
            <a:off x="-21186" y="0"/>
            <a:ext cx="4135985" cy="6894912"/>
          </a:xfrm>
          <a:prstGeom prst="rect">
            <a:avLst/>
          </a:prstGeom>
        </p:spPr>
      </p:pic>
    </p:spTree>
    <p:extLst>
      <p:ext uri="{BB962C8B-B14F-4D97-AF65-F5344CB8AC3E}">
        <p14:creationId xmlns:p14="http://schemas.microsoft.com/office/powerpoint/2010/main" val="7642215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7B0D5-7818-B2D0-7630-79FD73E41E81}"/>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0C049C66-70A9-111C-AD3A-030C7EC69313}"/>
              </a:ext>
            </a:extLst>
          </p:cNvPr>
          <p:cNvSpPr>
            <a:spLocks noGrp="1"/>
          </p:cNvSpPr>
          <p:nvPr>
            <p:ph idx="1"/>
          </p:nvPr>
        </p:nvSpPr>
        <p:spPr>
          <a:xfrm>
            <a:off x="4488024" y="0"/>
            <a:ext cx="7703975" cy="6858000"/>
          </a:xfrm>
        </p:spPr>
        <p:txBody>
          <a:bodyPr anchor="ctr">
            <a:normAutofit/>
          </a:bodyPr>
          <a:lstStyle/>
          <a:p>
            <a:r>
              <a:rPr lang="el-GR" sz="1800" b="1" dirty="0">
                <a:latin typeface="Constantia" panose="02030602050306030303" pitchFamily="18" charset="0"/>
              </a:rPr>
              <a:t>Ε. Λαθραίες αντιμεταθέσεις της τρέλας και της ζωικότητας</a:t>
            </a:r>
          </a:p>
          <a:p>
            <a:endParaRPr lang="el-GR" sz="1800" b="1" dirty="0">
              <a:latin typeface="Constantia" panose="02030602050306030303" pitchFamily="18" charset="0"/>
            </a:endParaRPr>
          </a:p>
          <a:p>
            <a:r>
              <a:rPr lang="el-GR" sz="1800" dirty="0">
                <a:latin typeface="Constantia" panose="02030602050306030303" pitchFamily="18" charset="0"/>
              </a:rPr>
              <a:t>Ας δούμε ένα παιχνίδι λαθραίων αντιμεταθέσεων του τρελού και της τρέλας από τη μια μεριά, του ζώου και της ζωικότητας από την άλλη. Ένα παιχνίδι παράτυπο που όμως μπορεί να μας δείξει την κοινή βάση της ετερότητας την οποία μοιράζονται η ζωικότητα και η τρέλα και ο Μάτεσις χρησιμοποιεί στο </a:t>
            </a:r>
            <a:r>
              <a:rPr lang="el-GR" sz="1800" i="1" dirty="0">
                <a:latin typeface="Constantia" panose="02030602050306030303" pitchFamily="18" charset="0"/>
              </a:rPr>
              <a:t>Προς Ελευσίνα</a:t>
            </a:r>
            <a:r>
              <a:rPr lang="el-GR" sz="1800" dirty="0">
                <a:latin typeface="Constantia" panose="02030602050306030303" pitchFamily="18" charset="0"/>
              </a:rPr>
              <a:t>. </a:t>
            </a:r>
          </a:p>
          <a:p>
            <a:endParaRPr lang="el-GR" sz="1800" dirty="0">
              <a:latin typeface="Constantia" panose="02030602050306030303" pitchFamily="18" charset="0"/>
            </a:endParaRPr>
          </a:p>
          <a:p>
            <a:pPr marL="0" indent="0">
              <a:buNone/>
            </a:pPr>
            <a:endParaRPr lang="el-GR" sz="1800" dirty="0">
              <a:latin typeface="Constantia" panose="02030602050306030303" pitchFamily="18" charset="0"/>
            </a:endParaRPr>
          </a:p>
          <a:p>
            <a:r>
              <a:rPr lang="el-GR" sz="1800" dirty="0">
                <a:latin typeface="Constantia" panose="02030602050306030303" pitchFamily="18" charset="0"/>
              </a:rPr>
              <a:t>Θα ακολουθήσουμε δύο αντίστροφες κινήσεις: μία από τη ζωικότητα προς την τρέλα, ακολουθώντας τον </a:t>
            </a:r>
            <a:r>
              <a:rPr lang="en-US" sz="1800" dirty="0">
                <a:latin typeface="Constantia" panose="02030602050306030303" pitchFamily="18" charset="0"/>
              </a:rPr>
              <a:t>Derrida</a:t>
            </a:r>
            <a:r>
              <a:rPr lang="el-GR" sz="1800" dirty="0">
                <a:latin typeface="Constantia" panose="02030602050306030303" pitchFamily="18" charset="0"/>
              </a:rPr>
              <a:t>, και μία άλλη, ακολουθώντας τον </a:t>
            </a:r>
            <a:r>
              <a:rPr lang="en-US" sz="1800" dirty="0">
                <a:latin typeface="Constantia" panose="02030602050306030303" pitchFamily="18" charset="0"/>
              </a:rPr>
              <a:t>Foucault</a:t>
            </a:r>
            <a:r>
              <a:rPr lang="el-GR" sz="1800" dirty="0">
                <a:latin typeface="Constantia" panose="02030602050306030303" pitchFamily="18" charset="0"/>
              </a:rPr>
              <a:t>, από την τρέλα προς τη ζωικότητα. </a:t>
            </a:r>
          </a:p>
          <a:p>
            <a:endParaRPr lang="el-GR" dirty="0"/>
          </a:p>
        </p:txBody>
      </p:sp>
      <p:pic>
        <p:nvPicPr>
          <p:cNvPr id="2050" name="Picture 2" descr="Ιερώνυμος Μπος και Επικυρίαρχοι – Τerrapapers">
            <a:extLst>
              <a:ext uri="{FF2B5EF4-FFF2-40B4-BE49-F238E27FC236}">
                <a16:creationId xmlns:a16="http://schemas.microsoft.com/office/drawing/2014/main" id="{F29265E5-9BD0-B7F0-0383-4D57D3BAEE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01851" cy="31345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2750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Θέση περιεχομένου 4" descr="Εικόνα που περιέχει φωτογραφία, αναζήτηση, γυναίκα, μαύρο&#10;&#10;Περιγραφή που δημιουργήθηκε αυτόματα">
            <a:extLst>
              <a:ext uri="{FF2B5EF4-FFF2-40B4-BE49-F238E27FC236}">
                <a16:creationId xmlns:a16="http://schemas.microsoft.com/office/drawing/2014/main" id="{78C0D2E4-8DC4-4740-820C-81A54E55ADE7}"/>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11771" b="17474"/>
          <a:stretch/>
        </p:blipFill>
        <p:spPr>
          <a:xfrm>
            <a:off x="-284084" y="10"/>
            <a:ext cx="12751292" cy="6857990"/>
          </a:xfrm>
          <a:prstGeom prst="rect">
            <a:avLst/>
          </a:prstGeom>
        </p:spPr>
      </p:pic>
      <p:sp>
        <p:nvSpPr>
          <p:cNvPr id="2" name="Τίτλος 1">
            <a:extLst>
              <a:ext uri="{FF2B5EF4-FFF2-40B4-BE49-F238E27FC236}">
                <a16:creationId xmlns:a16="http://schemas.microsoft.com/office/drawing/2014/main" id="{1B7C268D-1D33-49D9-9A35-64767BD0ED76}"/>
              </a:ext>
            </a:extLst>
          </p:cNvPr>
          <p:cNvSpPr>
            <a:spLocks noGrp="1"/>
          </p:cNvSpPr>
          <p:nvPr>
            <p:ph type="title"/>
          </p:nvPr>
        </p:nvSpPr>
        <p:spPr>
          <a:xfrm>
            <a:off x="841249" y="845138"/>
            <a:ext cx="10506456" cy="2414351"/>
          </a:xfrm>
        </p:spPr>
        <p:txBody>
          <a:bodyPr anchor="b">
            <a:noAutofit/>
          </a:bodyPr>
          <a:lstStyle/>
          <a:p>
            <a:br>
              <a:rPr lang="el-GR" sz="1600" dirty="0">
                <a:latin typeface="Constantia" panose="02030602050306030303" pitchFamily="18" charset="0"/>
                <a:cs typeface="Calibri" panose="020F0502020204030204" pitchFamily="34" charset="0"/>
              </a:rPr>
            </a:br>
            <a:br>
              <a:rPr lang="el-GR" sz="1600" dirty="0">
                <a:latin typeface="Constantia" panose="02030602050306030303" pitchFamily="18" charset="0"/>
                <a:cs typeface="Calibri" panose="020F0502020204030204" pitchFamily="34" charset="0"/>
              </a:rPr>
            </a:br>
            <a:r>
              <a:rPr lang="el-GR" sz="1600" dirty="0">
                <a:latin typeface="Constantia" panose="02030602050306030303" pitchFamily="18" charset="0"/>
                <a:cs typeface="Calibri" panose="020F0502020204030204" pitchFamily="34" charset="0"/>
              </a:rPr>
              <a:t>				</a:t>
            </a:r>
            <a:r>
              <a:rPr lang="el-GR" sz="1600" b="1" dirty="0">
                <a:latin typeface="Constantia" panose="02030602050306030303" pitchFamily="18" charset="0"/>
                <a:cs typeface="Calibri" panose="020F0502020204030204" pitchFamily="34" charset="0"/>
              </a:rPr>
              <a:t>Πρώτη κίνηση: Από τη ζωικότητα στην τρέλα</a:t>
            </a:r>
            <a:br>
              <a:rPr lang="el-GR" sz="1600" dirty="0">
                <a:latin typeface="Constantia" panose="02030602050306030303" pitchFamily="18" charset="0"/>
                <a:cs typeface="Calibri" panose="020F0502020204030204" pitchFamily="34" charset="0"/>
              </a:rPr>
            </a:br>
            <a:br>
              <a:rPr lang="el-GR" sz="1600" dirty="0">
                <a:latin typeface="Constantia" panose="02030602050306030303" pitchFamily="18" charset="0"/>
                <a:cs typeface="Calibri" panose="020F0502020204030204" pitchFamily="34" charset="0"/>
              </a:rPr>
            </a:br>
            <a:r>
              <a:rPr lang="el-GR" sz="1600" dirty="0">
                <a:latin typeface="Constantia" panose="02030602050306030303" pitchFamily="18" charset="0"/>
              </a:rPr>
              <a:t>Η τρέλα είναι πληθυντική, όπως και η ζωικότητα. Ο </a:t>
            </a:r>
            <a:r>
              <a:rPr lang="en-US" sz="1600" dirty="0">
                <a:latin typeface="Constantia" panose="02030602050306030303" pitchFamily="18" charset="0"/>
              </a:rPr>
              <a:t>Derrida</a:t>
            </a:r>
            <a:r>
              <a:rPr lang="el-GR" sz="1600" dirty="0">
                <a:latin typeface="Constantia" panose="02030602050306030303" pitchFamily="18" charset="0"/>
              </a:rPr>
              <a:t> στο </a:t>
            </a:r>
            <a:r>
              <a:rPr lang="en-US" sz="1600" i="1" dirty="0">
                <a:latin typeface="Constantia" panose="02030602050306030303" pitchFamily="18" charset="0"/>
              </a:rPr>
              <a:t>L</a:t>
            </a:r>
            <a:r>
              <a:rPr lang="el-GR" sz="1600" i="1" dirty="0">
                <a:latin typeface="Constantia" panose="02030602050306030303" pitchFamily="18" charset="0"/>
              </a:rPr>
              <a:t>’</a:t>
            </a:r>
            <a:r>
              <a:rPr lang="en-US" sz="1600" i="1" dirty="0">
                <a:latin typeface="Constantia" panose="02030602050306030303" pitchFamily="18" charset="0"/>
              </a:rPr>
              <a:t>animal </a:t>
            </a:r>
            <a:r>
              <a:rPr lang="en-US" sz="1600" i="1" dirty="0" err="1">
                <a:latin typeface="Constantia" panose="02030602050306030303" pitchFamily="18" charset="0"/>
              </a:rPr>
              <a:t>que</a:t>
            </a:r>
            <a:r>
              <a:rPr lang="en-US" sz="1600" i="1" dirty="0">
                <a:latin typeface="Constantia" panose="02030602050306030303" pitchFamily="18" charset="0"/>
              </a:rPr>
              <a:t> donc je suis</a:t>
            </a:r>
            <a:r>
              <a:rPr lang="el-GR" sz="1600" dirty="0">
                <a:latin typeface="Constantia" panose="02030602050306030303" pitchFamily="18" charset="0"/>
              </a:rPr>
              <a:t>, προσπαθεί να δείξει ότι το «ζώο» είναι ένα βίαιο </a:t>
            </a:r>
            <a:r>
              <a:rPr lang="el-GR" sz="1600" dirty="0" err="1">
                <a:latin typeface="Constantia" panose="02030602050306030303" pitchFamily="18" charset="0"/>
              </a:rPr>
              <a:t>λογοθετικό</a:t>
            </a:r>
            <a:r>
              <a:rPr lang="el-GR" sz="1600" dirty="0">
                <a:latin typeface="Constantia" panose="02030602050306030303" pitchFamily="18" charset="0"/>
              </a:rPr>
              <a:t> ενέργημα των ανθρώπινων ζώων που ακυρώνει την ετερογένεια των μη ανθρώπινων ζώων. Αν αντικαταστήσουμε τη λέξη «ζώο» με τη λέξη «τρελός» διαβάζουμε κάτι που θα συνυπέγραφε ο </a:t>
            </a:r>
            <a:r>
              <a:rPr lang="en-US" sz="1600" dirty="0">
                <a:latin typeface="Constantia" panose="02030602050306030303" pitchFamily="18" charset="0"/>
              </a:rPr>
              <a:t>Derrida</a:t>
            </a:r>
            <a:r>
              <a:rPr lang="el-GR" sz="1600" dirty="0">
                <a:latin typeface="Constantia" panose="02030602050306030303" pitchFamily="18" charset="0"/>
              </a:rPr>
              <a:t>, </a:t>
            </a:r>
            <a:r>
              <a:rPr lang="el-GR" sz="1600" dirty="0" err="1">
                <a:latin typeface="Constantia" panose="02030602050306030303" pitchFamily="18" charset="0"/>
              </a:rPr>
              <a:t>πολλώ</a:t>
            </a:r>
            <a:r>
              <a:rPr lang="el-GR" sz="1600" dirty="0">
                <a:latin typeface="Constantia" panose="02030602050306030303" pitchFamily="18" charset="0"/>
              </a:rPr>
              <a:t> δε μάλλον ο </a:t>
            </a:r>
            <a:r>
              <a:rPr lang="en-US" sz="1600" dirty="0">
                <a:latin typeface="Constantia" panose="02030602050306030303" pitchFamily="18" charset="0"/>
              </a:rPr>
              <a:t>Foucault</a:t>
            </a:r>
            <a:r>
              <a:rPr lang="el-GR" sz="1600" dirty="0">
                <a:latin typeface="Constantia" panose="02030602050306030303" pitchFamily="18" charset="0"/>
              </a:rPr>
              <a:t>: </a:t>
            </a:r>
            <a:br>
              <a:rPr lang="el-GR" sz="1600" dirty="0">
                <a:latin typeface="Constantia" panose="02030602050306030303" pitchFamily="18" charset="0"/>
              </a:rPr>
            </a:br>
            <a:br>
              <a:rPr lang="el-GR" sz="1600" dirty="0">
                <a:latin typeface="Constantia" panose="02030602050306030303" pitchFamily="18" charset="0"/>
              </a:rPr>
            </a:br>
            <a:r>
              <a:rPr lang="el-GR" sz="1600" dirty="0">
                <a:latin typeface="Constantia" panose="02030602050306030303" pitchFamily="18" charset="0"/>
              </a:rPr>
              <a:t>«Είναι μια λέξη, ο </a:t>
            </a:r>
            <a:r>
              <a:rPr lang="el-GR" sz="1600" i="1" dirty="0">
                <a:latin typeface="Constantia" panose="02030602050306030303" pitchFamily="18" charset="0"/>
              </a:rPr>
              <a:t>τρελός</a:t>
            </a:r>
            <a:r>
              <a:rPr lang="el-GR" sz="1600" dirty="0">
                <a:latin typeface="Constantia" panose="02030602050306030303" pitchFamily="18" charset="0"/>
              </a:rPr>
              <a:t>, είναι μια ονομασία που οι άνθρωποι έχουν θεσπίσει, ένα όνομα για το οποίο έλαβαν το δικαίωμα και την εξουσία να αποδίδουν στο άλλο έμβιο ον».</a:t>
            </a:r>
            <a:r>
              <a:rPr lang="en-GB" sz="1600" dirty="0">
                <a:latin typeface="Constantia" panose="02030602050306030303" pitchFamily="18" charset="0"/>
              </a:rPr>
              <a:t> </a:t>
            </a:r>
            <a:br>
              <a:rPr lang="el-GR" sz="1600" dirty="0">
                <a:latin typeface="Constantia" panose="02030602050306030303" pitchFamily="18" charset="0"/>
              </a:rPr>
            </a:br>
            <a:br>
              <a:rPr lang="el-GR" sz="1600" dirty="0">
                <a:latin typeface="Constantia" panose="02030602050306030303" pitchFamily="18" charset="0"/>
                <a:cs typeface="Calibri" panose="020F0502020204030204" pitchFamily="34" charset="0"/>
              </a:rPr>
            </a:br>
            <a:endParaRPr lang="el-GR" sz="1600" dirty="0">
              <a:latin typeface="Constantia" panose="02030602050306030303" pitchFamily="18" charset="0"/>
              <a:cs typeface="Calibri" panose="020F0502020204030204" pitchFamily="34" charset="0"/>
            </a:endParaRPr>
          </a:p>
        </p:txBody>
      </p:sp>
      <p:sp>
        <p:nvSpPr>
          <p:cNvPr id="9" name="Content Placeholder 8">
            <a:extLst>
              <a:ext uri="{FF2B5EF4-FFF2-40B4-BE49-F238E27FC236}">
                <a16:creationId xmlns:a16="http://schemas.microsoft.com/office/drawing/2014/main" id="{5086F0E6-77A2-4186-8361-7C4F5F13A1E6}"/>
              </a:ext>
            </a:extLst>
          </p:cNvPr>
          <p:cNvSpPr>
            <a:spLocks noGrp="1"/>
          </p:cNvSpPr>
          <p:nvPr>
            <p:ph idx="1"/>
          </p:nvPr>
        </p:nvSpPr>
        <p:spPr>
          <a:xfrm>
            <a:off x="841248" y="3502152"/>
            <a:ext cx="10506456" cy="2670048"/>
          </a:xfrm>
        </p:spPr>
        <p:txBody>
          <a:bodyPr>
            <a:normAutofit/>
          </a:bodyPr>
          <a:lstStyle/>
          <a:p>
            <a:r>
              <a:rPr lang="el-GR" sz="1600" dirty="0">
                <a:latin typeface="Constantia" panose="02030602050306030303" pitchFamily="18" charset="0"/>
              </a:rPr>
              <a:t>Συνεχίζοντας αυτήν τη λαθροχειρία, το παραγόμενο νόημα δεν αλλοιώνεται, καθώς η απόδοση της λέξης «τρελός» σε κάθε ανθρώπινο ον που δεν ανταποκρίνεται στο πρότυπο του σώφρονος ανθρώπου, του ανθρώπου έχοντα </a:t>
            </a:r>
            <a:r>
              <a:rPr lang="el-GR" sz="1600" dirty="0" err="1">
                <a:latin typeface="Constantia" panose="02030602050306030303" pitchFamily="18" charset="0"/>
              </a:rPr>
              <a:t>λόγον</a:t>
            </a:r>
            <a:r>
              <a:rPr lang="el-GR" sz="1600" dirty="0">
                <a:latin typeface="Constantia" panose="02030602050306030303" pitchFamily="18" charset="0"/>
              </a:rPr>
              <a:t> και σώας τας </a:t>
            </a:r>
            <a:r>
              <a:rPr lang="el-GR" sz="1600" dirty="0" err="1">
                <a:latin typeface="Constantia" panose="02030602050306030303" pitchFamily="18" charset="0"/>
              </a:rPr>
              <a:t>φρένας</a:t>
            </a:r>
            <a:r>
              <a:rPr lang="el-GR" sz="1600" dirty="0">
                <a:latin typeface="Constantia" panose="02030602050306030303" pitchFamily="18" charset="0"/>
              </a:rPr>
              <a:t> δεν είναι παρά μια ανοησία (εάν όχι ένα έγκλημα), στο μέτρο που η λέξη «τρελός» συμψηφίζει και συνάμα ακυρώνει μια «ετερογενή πολλαπλότητα έμβιων όντων», «μια πολλαπλότητα οργανώσεων στις σχέσεις του έμβιου όντος και του θανάτου». </a:t>
            </a:r>
          </a:p>
          <a:p>
            <a:r>
              <a:rPr lang="el-GR" sz="1600" dirty="0">
                <a:latin typeface="Constantia" panose="02030602050306030303" pitchFamily="18" charset="0"/>
              </a:rPr>
              <a:t>Τα «ζώα», για τη δυτική παραδοσιακή σκέψη, λειτουργούν όπως οι «τρελοί», υπάγονται στους ίδιους αυταρχικούς ενικούς, οι οποίοι τους στερούν την ετερογένειά τους και προλειαίνουν γλωσσικά και εννοιολογικά το έδαφος για τον εγκλεισμό ή τον αποκλεισμό τους.</a:t>
            </a:r>
            <a:br>
              <a:rPr lang="el-GR" sz="1600" dirty="0">
                <a:latin typeface="Constantia" panose="02030602050306030303" pitchFamily="18" charset="0"/>
              </a:rPr>
            </a:br>
            <a:endParaRPr lang="el-GR"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67154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C1C1B-2650-6CBA-E9CD-758DD36A823F}"/>
            </a:ext>
          </a:extLst>
        </p:cNvPr>
        <p:cNvGrpSpPr/>
        <p:nvPr/>
      </p:nvGrpSpPr>
      <p:grpSpPr>
        <a:xfrm>
          <a:off x="0" y="0"/>
          <a:ext cx="0" cy="0"/>
          <a:chOff x="0" y="0"/>
          <a:chExt cx="0" cy="0"/>
        </a:xfrm>
      </p:grpSpPr>
      <p:pic>
        <p:nvPicPr>
          <p:cNvPr id="5" name="Θέση περιεχομένου 4" descr="Εικόνα που περιέχει φωτογραφία, αναζήτηση, γυναίκα, μαύρο&#10;&#10;Περιγραφή που δημιουργήθηκε αυτόματα">
            <a:extLst>
              <a:ext uri="{FF2B5EF4-FFF2-40B4-BE49-F238E27FC236}">
                <a16:creationId xmlns:a16="http://schemas.microsoft.com/office/drawing/2014/main" id="{782562E4-80B0-DF83-025A-71A59AD6D605}"/>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11771" b="17474"/>
          <a:stretch/>
        </p:blipFill>
        <p:spPr>
          <a:xfrm>
            <a:off x="-284084" y="10"/>
            <a:ext cx="12751292" cy="6857990"/>
          </a:xfrm>
          <a:prstGeom prst="rect">
            <a:avLst/>
          </a:prstGeom>
        </p:spPr>
      </p:pic>
      <p:sp>
        <p:nvSpPr>
          <p:cNvPr id="2" name="Τίτλος 1">
            <a:extLst>
              <a:ext uri="{FF2B5EF4-FFF2-40B4-BE49-F238E27FC236}">
                <a16:creationId xmlns:a16="http://schemas.microsoft.com/office/drawing/2014/main" id="{F6B199B7-159A-0567-4807-2A8BC08A0B21}"/>
              </a:ext>
            </a:extLst>
          </p:cNvPr>
          <p:cNvSpPr>
            <a:spLocks noGrp="1"/>
          </p:cNvSpPr>
          <p:nvPr>
            <p:ph type="title"/>
          </p:nvPr>
        </p:nvSpPr>
        <p:spPr>
          <a:xfrm>
            <a:off x="841249" y="0"/>
            <a:ext cx="10506456" cy="5830431"/>
          </a:xfrm>
        </p:spPr>
        <p:txBody>
          <a:bodyPr anchor="b">
            <a:noAutofit/>
          </a:bodyPr>
          <a:lstStyle/>
          <a:p>
            <a:br>
              <a:rPr lang="el-GR" sz="1600" dirty="0">
                <a:latin typeface="Constantia" panose="02030602050306030303" pitchFamily="18" charset="0"/>
                <a:cs typeface="Calibri" panose="020F0502020204030204" pitchFamily="34" charset="0"/>
              </a:rPr>
            </a:br>
            <a:br>
              <a:rPr lang="el-GR" sz="1600" dirty="0">
                <a:latin typeface="Constantia" panose="02030602050306030303" pitchFamily="18" charset="0"/>
                <a:cs typeface="Calibri" panose="020F0502020204030204" pitchFamily="34" charset="0"/>
              </a:rPr>
            </a:br>
            <a:r>
              <a:rPr lang="el-GR" sz="1600" dirty="0">
                <a:latin typeface="Constantia" panose="02030602050306030303" pitchFamily="18" charset="0"/>
                <a:cs typeface="Calibri" panose="020F0502020204030204" pitchFamily="34" charset="0"/>
              </a:rPr>
              <a:t>				</a:t>
            </a:r>
            <a:br>
              <a:rPr lang="el-GR" sz="1600" dirty="0">
                <a:latin typeface="Constantia" panose="02030602050306030303" pitchFamily="18" charset="0"/>
                <a:cs typeface="Calibri" panose="020F0502020204030204" pitchFamily="34" charset="0"/>
              </a:rPr>
            </a:br>
            <a:br>
              <a:rPr lang="el-GR" sz="1600" dirty="0">
                <a:latin typeface="Constantia" panose="02030602050306030303" pitchFamily="18" charset="0"/>
                <a:cs typeface="Calibri" panose="020F0502020204030204" pitchFamily="34" charset="0"/>
              </a:rPr>
            </a:br>
            <a:r>
              <a:rPr lang="el-GR" sz="1600" dirty="0">
                <a:latin typeface="Constantia" panose="02030602050306030303" pitchFamily="18" charset="0"/>
                <a:cs typeface="Calibri" panose="020F0502020204030204" pitchFamily="34" charset="0"/>
              </a:rPr>
              <a:t>	</a:t>
            </a:r>
            <a:r>
              <a:rPr lang="el-GR" sz="1600" b="1" dirty="0">
                <a:latin typeface="Constantia" panose="02030602050306030303" pitchFamily="18" charset="0"/>
                <a:cs typeface="Calibri" panose="020F0502020204030204" pitchFamily="34" charset="0"/>
              </a:rPr>
              <a:t>Δεύτερη κίνηση: Από την τρέλα στη ζωικότητα</a:t>
            </a:r>
            <a:br>
              <a:rPr lang="el-GR" sz="1600" dirty="0">
                <a:latin typeface="Constantia" panose="02030602050306030303" pitchFamily="18" charset="0"/>
                <a:cs typeface="Calibri" panose="020F0502020204030204" pitchFamily="34" charset="0"/>
              </a:rPr>
            </a:br>
            <a:br>
              <a:rPr lang="el-GR" sz="1600" dirty="0">
                <a:latin typeface="Constantia" panose="02030602050306030303" pitchFamily="18" charset="0"/>
                <a:cs typeface="Calibri" panose="020F0502020204030204" pitchFamily="34" charset="0"/>
              </a:rPr>
            </a:br>
            <a:r>
              <a:rPr lang="el-GR" sz="1800" dirty="0">
                <a:latin typeface="Constantia" panose="02030602050306030303" pitchFamily="18" charset="0"/>
              </a:rPr>
              <a:t>Ας θυμηθούμε τον πρόλογο στην πρώτη έκδοση της </a:t>
            </a:r>
            <a:r>
              <a:rPr lang="el-GR" sz="1800" i="1" dirty="0">
                <a:latin typeface="Constantia" panose="02030602050306030303" pitchFamily="18" charset="0"/>
              </a:rPr>
              <a:t>Ιστορίας της τρέλας</a:t>
            </a:r>
            <a:r>
              <a:rPr lang="el-GR" sz="1800" dirty="0">
                <a:latin typeface="Constantia" panose="02030602050306030303" pitchFamily="18" charset="0"/>
              </a:rPr>
              <a:t> του </a:t>
            </a:r>
            <a:r>
              <a:rPr lang="en-US" sz="1800" dirty="0">
                <a:latin typeface="Constantia" panose="02030602050306030303" pitchFamily="18" charset="0"/>
              </a:rPr>
              <a:t>Foucault</a:t>
            </a:r>
            <a:r>
              <a:rPr lang="el-GR" sz="1800" dirty="0">
                <a:latin typeface="Constantia" panose="02030602050306030303" pitchFamily="18" charset="0"/>
              </a:rPr>
              <a:t>:</a:t>
            </a:r>
            <a:br>
              <a:rPr lang="el-GR" sz="1800" dirty="0">
                <a:latin typeface="Constantia" panose="02030602050306030303" pitchFamily="18" charset="0"/>
              </a:rPr>
            </a:br>
            <a:r>
              <a:rPr lang="el-GR" sz="1800" dirty="0">
                <a:latin typeface="Constantia" panose="02030602050306030303" pitchFamily="18" charset="0"/>
              </a:rPr>
              <a:t> «Δεν θέλησα να κάνω την ιστορία αυτής της γλώσσας· μάλλον την αρχαιολογία αυτής της σιωπής», γράφει ο </a:t>
            </a:r>
            <a:r>
              <a:rPr lang="en-US" sz="1800" dirty="0">
                <a:latin typeface="Constantia" panose="02030602050306030303" pitchFamily="18" charset="0"/>
              </a:rPr>
              <a:t>Foucault</a:t>
            </a:r>
            <a:r>
              <a:rPr lang="el-GR" sz="1800" dirty="0">
                <a:latin typeface="Constantia" panose="02030602050306030303" pitchFamily="18" charset="0"/>
              </a:rPr>
              <a:t>, εννοώντας τη γλώσσα και τη σιωπή της τρέλας, αλλά εμείς ας την αντικαταστήσουμε με τη γλώσσα και τη σιωπή της ζωικότητας.</a:t>
            </a:r>
            <a:r>
              <a:rPr lang="el-GR" sz="1800" baseline="30000" dirty="0">
                <a:latin typeface="Constantia" panose="02030602050306030303" pitchFamily="18" charset="0"/>
              </a:rPr>
              <a:t> </a:t>
            </a:r>
            <a:br>
              <a:rPr lang="el-GR" sz="1800" baseline="30000" dirty="0">
                <a:latin typeface="Constantia" panose="02030602050306030303" pitchFamily="18" charset="0"/>
              </a:rPr>
            </a:br>
            <a:br>
              <a:rPr lang="el-GR" sz="1800" baseline="30000" dirty="0">
                <a:latin typeface="Constantia" panose="02030602050306030303" pitchFamily="18" charset="0"/>
              </a:rPr>
            </a:br>
            <a:r>
              <a:rPr lang="el-GR" sz="1800" dirty="0">
                <a:latin typeface="Constantia" panose="02030602050306030303" pitchFamily="18" charset="0"/>
              </a:rPr>
              <a:t>«Θα μπορούσαμε να κάνουμε μια ιστορία των ορίων ─ αυτών των σκοτεινών χειρονομιών, […] με τις οποίες μια κουλτούρα αποβάλλει κάτι που θα είναι γι’ αυτήν το εξωτερικό». Αυτό που αποβάλλεται θα μπορούσε να είναι η ζωικότητα (και όχι μόνο η τρέλα) από τους κόλπους της κοινωνίας, από το κεντρικό πεδίο μιας κουλτούρας που θέλει να διατηρήσει «καθαρό» τον σχεδιασμό της και τις ανθρωποκεντρικές αξίες της  από τη γειτονία και, ακόμα χειρότερα, τη συγγένεια με τα ζώα (με τους τρελούς). </a:t>
            </a:r>
            <a:br>
              <a:rPr lang="el-GR" sz="1800" dirty="0">
                <a:latin typeface="Constantia" panose="02030602050306030303" pitchFamily="18" charset="0"/>
              </a:rPr>
            </a:br>
            <a:br>
              <a:rPr lang="el-GR" sz="1600" dirty="0">
                <a:latin typeface="Constantia" panose="02030602050306030303" pitchFamily="18" charset="0"/>
              </a:rPr>
            </a:br>
            <a:br>
              <a:rPr lang="el-GR" sz="1600" dirty="0">
                <a:latin typeface="Constantia" panose="02030602050306030303" pitchFamily="18" charset="0"/>
              </a:rPr>
            </a:br>
            <a:br>
              <a:rPr lang="el-GR" sz="1600" dirty="0">
                <a:latin typeface="Constantia" panose="02030602050306030303" pitchFamily="18" charset="0"/>
                <a:cs typeface="Calibri" panose="020F0502020204030204" pitchFamily="34" charset="0"/>
              </a:rPr>
            </a:br>
            <a:endParaRPr lang="el-GR" sz="1600" dirty="0">
              <a:latin typeface="Constantia" panose="02030602050306030303" pitchFamily="18" charset="0"/>
              <a:cs typeface="Calibri" panose="020F0502020204030204" pitchFamily="34" charset="0"/>
            </a:endParaRPr>
          </a:p>
        </p:txBody>
      </p:sp>
    </p:spTree>
    <p:extLst>
      <p:ext uri="{BB962C8B-B14F-4D97-AF65-F5344CB8AC3E}">
        <p14:creationId xmlns:p14="http://schemas.microsoft.com/office/powerpoint/2010/main" val="20003234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CD7EBD-7732-1E62-81BA-F025510B7EC7}"/>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707B34A-D7FB-A19A-1B63-2F47C9B4FD8A}"/>
              </a:ext>
            </a:extLst>
          </p:cNvPr>
          <p:cNvSpPr>
            <a:spLocks noGrp="1"/>
          </p:cNvSpPr>
          <p:nvPr>
            <p:ph type="title"/>
          </p:nvPr>
        </p:nvSpPr>
        <p:spPr>
          <a:xfrm>
            <a:off x="289275" y="470780"/>
            <a:ext cx="5033263" cy="1668522"/>
          </a:xfrm>
        </p:spPr>
        <p:txBody>
          <a:bodyPr/>
          <a:lstStyle/>
          <a:p>
            <a:endParaRPr lang="el-GR" dirty="0"/>
          </a:p>
        </p:txBody>
      </p:sp>
      <p:sp>
        <p:nvSpPr>
          <p:cNvPr id="3" name="Θέση περιεχομένου 2">
            <a:extLst>
              <a:ext uri="{FF2B5EF4-FFF2-40B4-BE49-F238E27FC236}">
                <a16:creationId xmlns:a16="http://schemas.microsoft.com/office/drawing/2014/main" id="{9FD93F35-E3AB-854C-F8FE-6291B848162F}"/>
              </a:ext>
            </a:extLst>
          </p:cNvPr>
          <p:cNvSpPr>
            <a:spLocks noGrp="1"/>
          </p:cNvSpPr>
          <p:nvPr>
            <p:ph idx="1"/>
          </p:nvPr>
        </p:nvSpPr>
        <p:spPr/>
        <p:txBody>
          <a:bodyPr/>
          <a:lstStyle/>
          <a:p>
            <a:endParaRPr lang="el-GR"/>
          </a:p>
        </p:txBody>
      </p:sp>
      <p:sp>
        <p:nvSpPr>
          <p:cNvPr id="4" name="Θέση κειμένου 3">
            <a:extLst>
              <a:ext uri="{FF2B5EF4-FFF2-40B4-BE49-F238E27FC236}">
                <a16:creationId xmlns:a16="http://schemas.microsoft.com/office/drawing/2014/main" id="{29344EAD-AC05-859A-17AA-5538959E80A2}"/>
              </a:ext>
            </a:extLst>
          </p:cNvPr>
          <p:cNvSpPr>
            <a:spLocks noGrp="1"/>
          </p:cNvSpPr>
          <p:nvPr>
            <p:ph type="body" sz="half" idx="2"/>
          </p:nvPr>
        </p:nvSpPr>
        <p:spPr/>
        <p:txBody>
          <a:bodyPr/>
          <a:lstStyle/>
          <a:p>
            <a:endParaRPr lang="el-GR"/>
          </a:p>
        </p:txBody>
      </p:sp>
      <p:pic>
        <p:nvPicPr>
          <p:cNvPr id="1026" name="Picture 2" descr="Reading Foucault through Baudrillard: The One Who Always Comes from afar">
            <a:extLst>
              <a:ext uri="{FF2B5EF4-FFF2-40B4-BE49-F238E27FC236}">
                <a16:creationId xmlns:a16="http://schemas.microsoft.com/office/drawing/2014/main" id="{4445113C-EEBC-261F-D0D3-F1D3C786A6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7276"/>
            <a:ext cx="12192000" cy="699128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BB164E9-EDA2-6B10-729C-8492856300E5}"/>
              </a:ext>
            </a:extLst>
          </p:cNvPr>
          <p:cNvSpPr txBox="1"/>
          <p:nvPr/>
        </p:nvSpPr>
        <p:spPr>
          <a:xfrm>
            <a:off x="6891907" y="126749"/>
            <a:ext cx="5463740" cy="4524315"/>
          </a:xfrm>
          <a:prstGeom prst="rect">
            <a:avLst/>
          </a:prstGeom>
          <a:noFill/>
        </p:spPr>
        <p:txBody>
          <a:bodyPr wrap="none" rtlCol="0">
            <a:spAutoFit/>
          </a:bodyPr>
          <a:lstStyle/>
          <a:p>
            <a:r>
              <a:rPr lang="el-GR" sz="1600" dirty="0">
                <a:solidFill>
                  <a:schemeClr val="accent4">
                    <a:lumMod val="20000"/>
                    <a:lumOff val="80000"/>
                  </a:schemeClr>
                </a:solidFill>
                <a:latin typeface="Constantia" panose="02030602050306030303" pitchFamily="18" charset="0"/>
              </a:rPr>
              <a:t> «Ουσιώδης είναι η χειρονομία που διαμερίζει τη ζωικότητα </a:t>
            </a:r>
          </a:p>
          <a:p>
            <a:r>
              <a:rPr lang="el-GR" sz="1600" dirty="0">
                <a:solidFill>
                  <a:schemeClr val="accent4">
                    <a:lumMod val="20000"/>
                    <a:lumOff val="80000"/>
                  </a:schemeClr>
                </a:solidFill>
                <a:latin typeface="Constantia" panose="02030602050306030303" pitchFamily="18" charset="0"/>
              </a:rPr>
              <a:t>(την τρέλα) και όχι η επιστήμη που εγκαθιδρύεται, αφού </a:t>
            </a:r>
          </a:p>
          <a:p>
            <a:r>
              <a:rPr lang="el-GR" sz="1600" dirty="0">
                <a:solidFill>
                  <a:schemeClr val="accent4">
                    <a:lumMod val="20000"/>
                    <a:lumOff val="80000"/>
                  </a:schemeClr>
                </a:solidFill>
                <a:latin typeface="Constantia" panose="02030602050306030303" pitchFamily="18" charset="0"/>
              </a:rPr>
              <a:t>συντελεστεί ο διαμερισμός, στην αποκατεστημένη ηρεμία. </a:t>
            </a:r>
          </a:p>
          <a:p>
            <a:r>
              <a:rPr lang="el-GR" sz="1600" dirty="0">
                <a:solidFill>
                  <a:schemeClr val="accent4">
                    <a:lumMod val="20000"/>
                    <a:lumOff val="80000"/>
                  </a:schemeClr>
                </a:solidFill>
                <a:latin typeface="Constantia" panose="02030602050306030303" pitchFamily="18" charset="0"/>
              </a:rPr>
              <a:t>Να μιλήσουμε γι’ αυτές τις χειρονομίες που επιστρέφουν </a:t>
            </a:r>
          </a:p>
          <a:p>
            <a:r>
              <a:rPr lang="el-GR" sz="1600" dirty="0">
                <a:solidFill>
                  <a:schemeClr val="accent4">
                    <a:lumMod val="20000"/>
                    <a:lumOff val="80000"/>
                  </a:schemeClr>
                </a:solidFill>
                <a:latin typeface="Constantia" panose="02030602050306030303" pitchFamily="18" charset="0"/>
              </a:rPr>
              <a:t>μέσα στην ιστορία, αφήνοντας σε εκκρεμότητα κάθε τι που </a:t>
            </a:r>
          </a:p>
          <a:p>
            <a:r>
              <a:rPr lang="el-GR" sz="1600" dirty="0">
                <a:solidFill>
                  <a:schemeClr val="accent4">
                    <a:lumMod val="20000"/>
                    <a:lumOff val="80000"/>
                  </a:schemeClr>
                </a:solidFill>
                <a:latin typeface="Constantia" panose="02030602050306030303" pitchFamily="18" charset="0"/>
              </a:rPr>
              <a:t>θα μπορούσε να αποτελέσει μορφή ολοκλήρωσης, […]· </a:t>
            </a:r>
          </a:p>
          <a:p>
            <a:r>
              <a:rPr lang="el-GR" sz="1600" dirty="0">
                <a:solidFill>
                  <a:schemeClr val="accent4">
                    <a:lumMod val="20000"/>
                    <a:lumOff val="80000"/>
                  </a:schemeClr>
                </a:solidFill>
                <a:latin typeface="Constantia" panose="02030602050306030303" pitchFamily="18" charset="0"/>
              </a:rPr>
              <a:t>να μιλήσουμε γι’ αυτήν τη χειρονομία εντομής, γι’ αυτήν την </a:t>
            </a:r>
          </a:p>
          <a:p>
            <a:r>
              <a:rPr lang="el-GR" sz="1600" dirty="0">
                <a:solidFill>
                  <a:schemeClr val="accent4">
                    <a:lumMod val="20000"/>
                    <a:lumOff val="80000"/>
                  </a:schemeClr>
                </a:solidFill>
                <a:latin typeface="Constantia" panose="02030602050306030303" pitchFamily="18" charset="0"/>
              </a:rPr>
              <a:t>ειλημμένη απόσταση, γι’ αυτό το κενό που εγκαθιδρύεται </a:t>
            </a:r>
          </a:p>
          <a:p>
            <a:r>
              <a:rPr lang="el-GR" sz="1600" dirty="0">
                <a:solidFill>
                  <a:schemeClr val="accent4">
                    <a:lumMod val="20000"/>
                    <a:lumOff val="80000"/>
                  </a:schemeClr>
                </a:solidFill>
                <a:latin typeface="Constantia" panose="02030602050306030303" pitchFamily="18" charset="0"/>
              </a:rPr>
              <a:t>ανάμεσα στον λόγο (</a:t>
            </a:r>
            <a:r>
              <a:rPr lang="en-US" sz="1600" dirty="0">
                <a:solidFill>
                  <a:schemeClr val="accent4">
                    <a:lumMod val="20000"/>
                    <a:lumOff val="80000"/>
                  </a:schemeClr>
                </a:solidFill>
                <a:latin typeface="Constantia" panose="02030602050306030303" pitchFamily="18" charset="0"/>
              </a:rPr>
              <a:t>raison</a:t>
            </a:r>
            <a:r>
              <a:rPr lang="el-GR" sz="1600" dirty="0">
                <a:solidFill>
                  <a:schemeClr val="accent4">
                    <a:lumMod val="20000"/>
                    <a:lumOff val="80000"/>
                  </a:schemeClr>
                </a:solidFill>
                <a:latin typeface="Constantia" panose="02030602050306030303" pitchFamily="18" charset="0"/>
              </a:rPr>
              <a:t>) και σε αυτό που δεν είναι λόγος, </a:t>
            </a:r>
          </a:p>
          <a:p>
            <a:r>
              <a:rPr lang="el-GR" sz="1600" dirty="0">
                <a:solidFill>
                  <a:schemeClr val="accent4">
                    <a:lumMod val="20000"/>
                    <a:lumOff val="80000"/>
                  </a:schemeClr>
                </a:solidFill>
                <a:latin typeface="Constantia" panose="02030602050306030303" pitchFamily="18" charset="0"/>
              </a:rPr>
              <a:t>χωρίς ποτέ να ερείδεται στην πληρότητα αυτού που </a:t>
            </a:r>
          </a:p>
          <a:p>
            <a:r>
              <a:rPr lang="el-GR" sz="1600" dirty="0">
                <a:solidFill>
                  <a:schemeClr val="accent4">
                    <a:lumMod val="20000"/>
                    <a:lumOff val="80000"/>
                  </a:schemeClr>
                </a:solidFill>
                <a:latin typeface="Constantia" panose="02030602050306030303" pitchFamily="18" charset="0"/>
              </a:rPr>
              <a:t>διατείνεται ότι είναι. Τότε και μόνο τότε θα μπορούσε να </a:t>
            </a:r>
          </a:p>
          <a:p>
            <a:r>
              <a:rPr lang="el-GR" sz="1600" dirty="0">
                <a:solidFill>
                  <a:schemeClr val="accent4">
                    <a:lumMod val="20000"/>
                    <a:lumOff val="80000"/>
                  </a:schemeClr>
                </a:solidFill>
                <a:latin typeface="Constantia" panose="02030602050306030303" pitchFamily="18" charset="0"/>
              </a:rPr>
              <a:t>εμφανιστεί το πεδίο όπου ο άνθρωπος της ζωικότητας </a:t>
            </a:r>
          </a:p>
          <a:p>
            <a:r>
              <a:rPr lang="el-GR" sz="1600" dirty="0">
                <a:solidFill>
                  <a:schemeClr val="accent4">
                    <a:lumMod val="20000"/>
                    <a:lumOff val="80000"/>
                  </a:schemeClr>
                </a:solidFill>
                <a:latin typeface="Constantia" panose="02030602050306030303" pitchFamily="18" charset="0"/>
              </a:rPr>
              <a:t>(της τρέλας) και ο άνθρωπος του λόγου, διαχωριζόμενοι, </a:t>
            </a:r>
          </a:p>
          <a:p>
            <a:r>
              <a:rPr lang="el-GR" sz="1600" dirty="0">
                <a:solidFill>
                  <a:schemeClr val="accent4">
                    <a:lumMod val="20000"/>
                    <a:lumOff val="80000"/>
                  </a:schemeClr>
                </a:solidFill>
                <a:latin typeface="Constantia" panose="02030602050306030303" pitchFamily="18" charset="0"/>
              </a:rPr>
              <a:t>δεν είναι πλέον διαχωρισμένοι και, σε μια γλώσσα πολύ </a:t>
            </a:r>
          </a:p>
          <a:p>
            <a:r>
              <a:rPr lang="el-GR" sz="1600" dirty="0">
                <a:solidFill>
                  <a:schemeClr val="accent4">
                    <a:lumMod val="20000"/>
                    <a:lumOff val="80000"/>
                  </a:schemeClr>
                </a:solidFill>
                <a:latin typeface="Constantia" panose="02030602050306030303" pitchFamily="18" charset="0"/>
              </a:rPr>
              <a:t>πρωτότυπη, πολύ τραχιά, πολύ περισσότερο εωθινή από </a:t>
            </a:r>
          </a:p>
          <a:p>
            <a:r>
              <a:rPr lang="el-GR" sz="1600" dirty="0">
                <a:solidFill>
                  <a:schemeClr val="accent4">
                    <a:lumMod val="20000"/>
                    <a:lumOff val="80000"/>
                  </a:schemeClr>
                </a:solidFill>
                <a:latin typeface="Constantia" panose="02030602050306030303" pitchFamily="18" charset="0"/>
              </a:rPr>
              <a:t>αυτήν της επιστήμης, αρχίζουν τον διάλογο για τη ρήξη τους, </a:t>
            </a:r>
          </a:p>
          <a:p>
            <a:r>
              <a:rPr lang="el-GR" sz="1600" dirty="0">
                <a:solidFill>
                  <a:schemeClr val="accent4">
                    <a:lumMod val="20000"/>
                    <a:lumOff val="80000"/>
                  </a:schemeClr>
                </a:solidFill>
                <a:latin typeface="Constantia" panose="02030602050306030303" pitchFamily="18" charset="0"/>
              </a:rPr>
              <a:t>ο οποίος μαρτυρά ότι συνομιλούν ακόμα».</a:t>
            </a:r>
          </a:p>
          <a:p>
            <a:endParaRPr lang="el-GR" sz="1600" dirty="0">
              <a:solidFill>
                <a:schemeClr val="accent4">
                  <a:lumMod val="20000"/>
                  <a:lumOff val="80000"/>
                </a:schemeClr>
              </a:solidFill>
              <a:latin typeface="Constantia" panose="02030602050306030303" pitchFamily="18" charset="0"/>
            </a:endParaRPr>
          </a:p>
        </p:txBody>
      </p:sp>
    </p:spTree>
    <p:extLst>
      <p:ext uri="{BB962C8B-B14F-4D97-AF65-F5344CB8AC3E}">
        <p14:creationId xmlns:p14="http://schemas.microsoft.com/office/powerpoint/2010/main" val="31556761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306CE-3460-6711-ABC6-2510D04CC0E1}"/>
            </a:ext>
          </a:extLst>
        </p:cNvPr>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EEBE787-3D81-C2F8-3A18-3F5849107876}"/>
              </a:ext>
            </a:extLst>
          </p:cNvPr>
          <p:cNvSpPr>
            <a:spLocks noGrp="1"/>
          </p:cNvSpPr>
          <p:nvPr>
            <p:ph idx="1"/>
          </p:nvPr>
        </p:nvSpPr>
        <p:spPr>
          <a:xfrm>
            <a:off x="24524" y="-1"/>
            <a:ext cx="12167475" cy="6847807"/>
          </a:xfrm>
        </p:spPr>
        <p:txBody>
          <a:bodyPr>
            <a:normAutofit fontScale="92500" lnSpcReduction="10000"/>
          </a:bodyPr>
          <a:lstStyle/>
          <a:p>
            <a:pPr marL="0" indent="0">
              <a:buNone/>
            </a:pPr>
            <a:r>
              <a:rPr lang="el-GR" sz="2000" dirty="0">
                <a:latin typeface="Constantia" panose="02030602050306030303" pitchFamily="18" charset="0"/>
              </a:rPr>
              <a:t>Αυτήν την ιδιάζουσα συνομιλία της τρέλας με τη ζωικότητα, σε μια γλώσσα χωρίς λέξεις, σε έναν κώδικα ακατάληπτο, αλλά και «εωθινό», που δεν κατέχει ούτε η ψυχιατρική, ούτε η ζωολογία, υπαινίσσεται ο Μάτεσις. Αυτήν την ισχνή δυνατότητα αναγωγής στη στιγμή της χειρονομίας εντομής, χωρισμού, διαχωρισμού, διαμερισμού, στη στιγμή δηλαδή κατά την οποία η τρέλα και η ζωικότητα </a:t>
            </a:r>
            <a:r>
              <a:rPr lang="el-GR" sz="2000" i="1" dirty="0">
                <a:latin typeface="Constantia" panose="02030602050306030303" pitchFamily="18" charset="0"/>
              </a:rPr>
              <a:t>αποσπώνται</a:t>
            </a:r>
            <a:r>
              <a:rPr lang="el-GR" sz="2000" dirty="0">
                <a:latin typeface="Constantia" panose="02030602050306030303" pitchFamily="18" charset="0"/>
              </a:rPr>
              <a:t> από τον έλλογο άνθρωπο, που σημαίνει ότι είναι ακόμα συνδεδεμένες μαζί του, στη στιγμή αυτού του ελάχιστου </a:t>
            </a:r>
            <a:r>
              <a:rPr lang="el-GR" sz="2000" b="1" dirty="0">
                <a:latin typeface="Constantia" panose="02030602050306030303" pitchFamily="18" charset="0"/>
              </a:rPr>
              <a:t>«όχι ακόμα»</a:t>
            </a:r>
            <a:r>
              <a:rPr lang="el-GR" sz="2000" dirty="0">
                <a:latin typeface="Constantia" panose="02030602050306030303" pitchFamily="18" charset="0"/>
              </a:rPr>
              <a:t>,</a:t>
            </a:r>
            <a:r>
              <a:rPr lang="el-GR" sz="2000" b="1" dirty="0">
                <a:latin typeface="Constantia" panose="02030602050306030303" pitchFamily="18" charset="0"/>
              </a:rPr>
              <a:t> </a:t>
            </a:r>
            <a:r>
              <a:rPr lang="el-GR" sz="2000" dirty="0">
                <a:latin typeface="Constantia" panose="02030602050306030303" pitchFamily="18" charset="0"/>
              </a:rPr>
              <a:t>του αδιαχώριστου. </a:t>
            </a:r>
          </a:p>
          <a:p>
            <a:pPr marL="0" indent="0">
              <a:buNone/>
            </a:pPr>
            <a:r>
              <a:rPr lang="el-GR" sz="2000" dirty="0">
                <a:latin typeface="Constantia" panose="02030602050306030303" pitchFamily="18" charset="0"/>
              </a:rPr>
              <a:t>Οι δύο </a:t>
            </a:r>
            <a:r>
              <a:rPr lang="el-GR" sz="2000" dirty="0" err="1">
                <a:latin typeface="Constantia" panose="02030602050306030303" pitchFamily="18" charset="0"/>
              </a:rPr>
              <a:t>αντίδρομες</a:t>
            </a:r>
            <a:r>
              <a:rPr lang="el-GR" sz="2000" dirty="0">
                <a:latin typeface="Constantia" panose="02030602050306030303" pitchFamily="18" charset="0"/>
              </a:rPr>
              <a:t> κινήσεις που </a:t>
            </a:r>
          </a:p>
          <a:p>
            <a:pPr marL="0" indent="0">
              <a:buNone/>
            </a:pPr>
            <a:r>
              <a:rPr lang="el-GR" sz="2000" dirty="0">
                <a:latin typeface="Constantia" panose="02030602050306030303" pitchFamily="18" charset="0"/>
              </a:rPr>
              <a:t>ακολουθήσαμε από τη ζωικότητα προς την τρέλα και </a:t>
            </a:r>
          </a:p>
          <a:p>
            <a:pPr marL="0" indent="0">
              <a:buNone/>
            </a:pPr>
            <a:r>
              <a:rPr lang="el-GR" sz="2000" dirty="0">
                <a:latin typeface="Constantia" panose="02030602050306030303" pitchFamily="18" charset="0"/>
              </a:rPr>
              <a:t>αντιστρόφως ίσως βοηθούν να σκεφτούμε τη μία μιλώντας </a:t>
            </a:r>
          </a:p>
          <a:p>
            <a:pPr marL="0" indent="0">
              <a:buNone/>
            </a:pPr>
            <a:r>
              <a:rPr lang="el-GR" sz="2000" dirty="0">
                <a:latin typeface="Constantia" panose="02030602050306030303" pitchFamily="18" charset="0"/>
              </a:rPr>
              <a:t>για την άλλη, να σκεφτούμε ένα πεδίο όπου μπορεί να </a:t>
            </a:r>
          </a:p>
          <a:p>
            <a:pPr marL="0" indent="0">
              <a:buNone/>
            </a:pPr>
            <a:r>
              <a:rPr lang="el-GR" sz="2000" i="1" dirty="0">
                <a:latin typeface="Constantia" panose="02030602050306030303" pitchFamily="18" charset="0"/>
              </a:rPr>
              <a:t>συνομιλήσει</a:t>
            </a:r>
            <a:r>
              <a:rPr lang="el-GR" sz="2000" dirty="0">
                <a:latin typeface="Constantia" panose="02030602050306030303" pitchFamily="18" charset="0"/>
              </a:rPr>
              <a:t> το ανθρώπινο ζώο που ρέει προς την τρέλα με </a:t>
            </a:r>
          </a:p>
          <a:p>
            <a:pPr marL="0" indent="0">
              <a:buNone/>
            </a:pPr>
            <a:r>
              <a:rPr lang="el-GR" sz="2000" dirty="0">
                <a:latin typeface="Constantia" panose="02030602050306030303" pitchFamily="18" charset="0"/>
              </a:rPr>
              <a:t>το μη ανθρώπινο ζώο. Ένα πεδίο το οποίο, όσο εκτεθειμένο </a:t>
            </a:r>
          </a:p>
          <a:p>
            <a:pPr marL="0" indent="0">
              <a:buNone/>
            </a:pPr>
            <a:r>
              <a:rPr lang="el-GR" sz="2000" dirty="0">
                <a:latin typeface="Constantia" panose="02030602050306030303" pitchFamily="18" charset="0"/>
              </a:rPr>
              <a:t>και αν είναι στην αυθαίρετη υπόθεση (του τύπου «και αν ο </a:t>
            </a:r>
          </a:p>
          <a:p>
            <a:pPr marL="0" indent="0">
              <a:buNone/>
            </a:pPr>
            <a:r>
              <a:rPr lang="el-GR" sz="2000" dirty="0">
                <a:latin typeface="Constantia" panose="02030602050306030303" pitchFamily="18" charset="0"/>
              </a:rPr>
              <a:t>τρελός μπορούσε να συνομιλήσει με το ζώο;»), </a:t>
            </a:r>
          </a:p>
          <a:p>
            <a:pPr marL="0" indent="0">
              <a:buNone/>
            </a:pPr>
            <a:r>
              <a:rPr lang="el-GR" sz="2000" dirty="0">
                <a:latin typeface="Constantia" panose="02030602050306030303" pitchFamily="18" charset="0"/>
              </a:rPr>
              <a:t>υποβάλλεται έμμεσα από τον Μάτεσι μέσω της ποιητικής </a:t>
            </a:r>
          </a:p>
          <a:p>
            <a:pPr marL="0" indent="0">
              <a:buNone/>
            </a:pPr>
            <a:r>
              <a:rPr lang="el-GR" sz="2000" dirty="0" err="1">
                <a:latin typeface="Constantia" panose="02030602050306030303" pitchFamily="18" charset="0"/>
              </a:rPr>
              <a:t>εικονοποιίας</a:t>
            </a:r>
            <a:r>
              <a:rPr lang="el-GR" sz="2000" dirty="0">
                <a:latin typeface="Constantia" panose="02030602050306030303" pitchFamily="18" charset="0"/>
              </a:rPr>
              <a:t>, της γλωσσικής έξαρσης και της ζωοποίησης. </a:t>
            </a:r>
          </a:p>
          <a:p>
            <a:pPr marL="0" indent="0">
              <a:buNone/>
            </a:pPr>
            <a:r>
              <a:rPr lang="el-GR" sz="2000" dirty="0">
                <a:latin typeface="Constantia" panose="02030602050306030303" pitchFamily="18" charset="0"/>
              </a:rPr>
              <a:t>Και τούτο διότι δεν επιδιώκει να αποκαταστήσει δήθεν μια </a:t>
            </a:r>
          </a:p>
          <a:p>
            <a:pPr marL="0" indent="0">
              <a:buNone/>
            </a:pPr>
            <a:r>
              <a:rPr lang="el-GR" sz="2000" dirty="0">
                <a:latin typeface="Constantia" panose="02030602050306030303" pitchFamily="18" charset="0"/>
              </a:rPr>
              <a:t>«πρωταρχική κατάσταση» της τρέλας ή της ζωικότητας σε </a:t>
            </a:r>
          </a:p>
          <a:p>
            <a:pPr marL="0" indent="0">
              <a:buNone/>
            </a:pPr>
            <a:r>
              <a:rPr lang="el-GR" sz="2000" dirty="0">
                <a:latin typeface="Constantia" panose="02030602050306030303" pitchFamily="18" charset="0"/>
              </a:rPr>
              <a:t>μια μεταφυσική καθαρότητά τους, αλλά να τις σκεφτεί </a:t>
            </a:r>
          </a:p>
          <a:p>
            <a:pPr marL="0" indent="0">
              <a:buNone/>
            </a:pPr>
            <a:r>
              <a:rPr lang="el-GR" sz="2000" dirty="0">
                <a:latin typeface="Constantia" panose="02030602050306030303" pitchFamily="18" charset="0"/>
              </a:rPr>
              <a:t>μέσω του πάθους αυτού του έργου, να υπαινιχθεί τη δυνητική </a:t>
            </a:r>
          </a:p>
          <a:p>
            <a:pPr marL="0" indent="0">
              <a:buNone/>
            </a:pPr>
            <a:r>
              <a:rPr lang="el-GR" sz="2000" dirty="0">
                <a:latin typeface="Constantia" panose="02030602050306030303" pitchFamily="18" charset="0"/>
              </a:rPr>
              <a:t>τους συνύφανση υπό τη σκιά του θανάτου.</a:t>
            </a:r>
          </a:p>
          <a:p>
            <a:pPr>
              <a:lnSpc>
                <a:spcPct val="120000"/>
              </a:lnSpc>
            </a:pPr>
            <a:endParaRPr lang="el-GR" sz="2000" dirty="0">
              <a:latin typeface="Constantia" panose="02030602050306030303" pitchFamily="18" charset="0"/>
            </a:endParaRPr>
          </a:p>
        </p:txBody>
      </p:sp>
      <p:pic>
        <p:nvPicPr>
          <p:cNvPr id="2050" name="Picture 2" descr="ΠΑΥΛΟΣ ΜΑΤΕΣΙΣ: Βιβλία &amp; Βιογραφία - Βιβλιοπωλείο Πολιτεία">
            <a:extLst>
              <a:ext uri="{FF2B5EF4-FFF2-40B4-BE49-F238E27FC236}">
                <a16:creationId xmlns:a16="http://schemas.microsoft.com/office/drawing/2014/main" id="{FDA56096-4A24-2C8B-66D0-0DEF894D3F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1303698"/>
            <a:ext cx="5715000" cy="5554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97318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B638F-07EB-5DE4-057F-CEC12C15DBE9}"/>
            </a:ext>
          </a:extLst>
        </p:cNvPr>
        <p:cNvGrpSpPr/>
        <p:nvPr/>
      </p:nvGrpSpPr>
      <p:grpSpPr>
        <a:xfrm>
          <a:off x="0" y="0"/>
          <a:ext cx="0" cy="0"/>
          <a:chOff x="0" y="0"/>
          <a:chExt cx="0" cy="0"/>
        </a:xfrm>
      </p:grpSpPr>
      <p:pic>
        <p:nvPicPr>
          <p:cNvPr id="1026" name="Picture 2" descr="Προς Ελευσίνα - Επίσημη πρεμιέρα Φωτογραφικό Αφιέρωμα">
            <a:extLst>
              <a:ext uri="{FF2B5EF4-FFF2-40B4-BE49-F238E27FC236}">
                <a16:creationId xmlns:a16="http://schemas.microsoft.com/office/drawing/2014/main" id="{62145D9A-A651-67C4-A81E-AE8647AAA18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982"/>
            <a:ext cx="12192000" cy="68849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CD05608-A1F7-0AC6-239C-E1E4F2E23750}"/>
              </a:ext>
            </a:extLst>
          </p:cNvPr>
          <p:cNvSpPr txBox="1"/>
          <p:nvPr/>
        </p:nvSpPr>
        <p:spPr>
          <a:xfrm>
            <a:off x="-48598" y="-49985"/>
            <a:ext cx="12256369" cy="5509200"/>
          </a:xfrm>
          <a:prstGeom prst="rect">
            <a:avLst/>
          </a:prstGeom>
          <a:noFill/>
        </p:spPr>
        <p:txBody>
          <a:bodyPr wrap="none" rtlCol="0">
            <a:spAutoFit/>
          </a:bodyPr>
          <a:lstStyle/>
          <a:p>
            <a:r>
              <a:rPr lang="el-GR" sz="1600" dirty="0">
                <a:solidFill>
                  <a:schemeClr val="accent4">
                    <a:lumMod val="20000"/>
                    <a:lumOff val="80000"/>
                  </a:schemeClr>
                </a:solidFill>
                <a:latin typeface="Constantia" panose="02030602050306030303" pitchFamily="18" charset="0"/>
              </a:rPr>
              <a:t>Με αυτήν τη φράση αυτοπροσδιορισμού ο μεγάλος γιος αποχαιρετά τους ανθρώπινους ρόλους του. Λίγο πριν, με τη φωτιά στο εκκλησάκι, </a:t>
            </a:r>
          </a:p>
          <a:p>
            <a:r>
              <a:rPr lang="el-GR" sz="1600" dirty="0">
                <a:solidFill>
                  <a:schemeClr val="accent4">
                    <a:lumMod val="20000"/>
                    <a:lumOff val="80000"/>
                  </a:schemeClr>
                </a:solidFill>
                <a:latin typeface="Constantia" panose="02030602050306030303" pitchFamily="18" charset="0"/>
              </a:rPr>
              <a:t>ο Μάτεσις είχε προειδοποιήσει για το επικείμενο χτύπημα: «…προβαίνει μπουσουλώντας στα τέσσερα ο Μεγάλος, περπατώντας αδέξια, σαν </a:t>
            </a:r>
          </a:p>
          <a:p>
            <a:r>
              <a:rPr lang="el-GR" sz="1600" dirty="0">
                <a:solidFill>
                  <a:schemeClr val="accent4">
                    <a:lumMod val="20000"/>
                    <a:lumOff val="80000"/>
                  </a:schemeClr>
                </a:solidFill>
                <a:latin typeface="Constantia" panose="02030602050306030303" pitchFamily="18" charset="0"/>
              </a:rPr>
              <a:t>ζώο». Αμέσως μετά συμπληρώνει: «σαν ανάπηρο ζώο». Η προειδοποίηση είναι σαφής: έχει χαθεί η </a:t>
            </a:r>
            <a:r>
              <a:rPr lang="el-GR" sz="1600" i="1" dirty="0">
                <a:solidFill>
                  <a:schemeClr val="accent4">
                    <a:lumMod val="20000"/>
                    <a:lumOff val="80000"/>
                  </a:schemeClr>
                </a:solidFill>
                <a:latin typeface="Constantia" panose="02030602050306030303" pitchFamily="18" charset="0"/>
              </a:rPr>
              <a:t>όρθια</a:t>
            </a:r>
            <a:r>
              <a:rPr lang="el-GR" sz="1600" dirty="0">
                <a:solidFill>
                  <a:schemeClr val="accent4">
                    <a:lumMod val="20000"/>
                    <a:lumOff val="80000"/>
                  </a:schemeClr>
                </a:solidFill>
                <a:latin typeface="Constantia" panose="02030602050306030303" pitchFamily="18" charset="0"/>
              </a:rPr>
              <a:t> ανθρώπινη στάση, το </a:t>
            </a:r>
            <a:r>
              <a:rPr lang="el-GR" sz="1600" i="1" dirty="0">
                <a:solidFill>
                  <a:schemeClr val="accent4">
                    <a:lumMod val="20000"/>
                    <a:lumOff val="80000"/>
                  </a:schemeClr>
                </a:solidFill>
                <a:latin typeface="Constantia" panose="02030602050306030303" pitchFamily="18" charset="0"/>
              </a:rPr>
              <a:t>ορθό</a:t>
            </a:r>
            <a:r>
              <a:rPr lang="el-GR" sz="1600" dirty="0">
                <a:solidFill>
                  <a:schemeClr val="accent4">
                    <a:lumMod val="20000"/>
                    <a:lumOff val="80000"/>
                  </a:schemeClr>
                </a:solidFill>
                <a:latin typeface="Constantia" panose="02030602050306030303" pitchFamily="18" charset="0"/>
              </a:rPr>
              <a:t> και το </a:t>
            </a:r>
          </a:p>
          <a:p>
            <a:r>
              <a:rPr lang="el-GR" sz="1600" i="1" dirty="0">
                <a:solidFill>
                  <a:schemeClr val="accent4">
                    <a:lumMod val="20000"/>
                    <a:lumOff val="80000"/>
                  </a:schemeClr>
                </a:solidFill>
                <a:latin typeface="Constantia" panose="02030602050306030303" pitchFamily="18" charset="0"/>
              </a:rPr>
              <a:t>ορθώς</a:t>
            </a:r>
            <a:r>
              <a:rPr lang="el-GR" sz="1600" dirty="0">
                <a:solidFill>
                  <a:schemeClr val="accent4">
                    <a:lumMod val="20000"/>
                    <a:lumOff val="80000"/>
                  </a:schemeClr>
                </a:solidFill>
                <a:latin typeface="Constantia" panose="02030602050306030303" pitchFamily="18" charset="0"/>
              </a:rPr>
              <a:t> </a:t>
            </a:r>
            <a:r>
              <a:rPr lang="el-GR" sz="1600" dirty="0" err="1">
                <a:solidFill>
                  <a:schemeClr val="accent4">
                    <a:lumMod val="20000"/>
                    <a:lumOff val="80000"/>
                  </a:schemeClr>
                </a:solidFill>
                <a:latin typeface="Constantia" panose="02030602050306030303" pitchFamily="18" charset="0"/>
              </a:rPr>
              <a:t>σκέπτεσθαι</a:t>
            </a:r>
            <a:r>
              <a:rPr lang="el-GR" sz="1600" dirty="0">
                <a:solidFill>
                  <a:schemeClr val="accent4">
                    <a:lumMod val="20000"/>
                    <a:lumOff val="80000"/>
                  </a:schemeClr>
                </a:solidFill>
                <a:latin typeface="Constantia" panose="02030602050306030303" pitchFamily="18" charset="0"/>
              </a:rPr>
              <a:t>, ο </a:t>
            </a:r>
            <a:r>
              <a:rPr lang="el-GR" sz="1600" i="1" dirty="0">
                <a:solidFill>
                  <a:schemeClr val="accent4">
                    <a:lumMod val="20000"/>
                    <a:lumOff val="80000"/>
                  </a:schemeClr>
                </a:solidFill>
                <a:latin typeface="Constantia" panose="02030602050306030303" pitchFamily="18" charset="0"/>
              </a:rPr>
              <a:t>ορθός</a:t>
            </a:r>
            <a:r>
              <a:rPr lang="el-GR" sz="1600" dirty="0">
                <a:solidFill>
                  <a:schemeClr val="accent4">
                    <a:lumMod val="20000"/>
                    <a:lumOff val="80000"/>
                  </a:schemeClr>
                </a:solidFill>
                <a:latin typeface="Constantia" panose="02030602050306030303" pitchFamily="18" charset="0"/>
              </a:rPr>
              <a:t> λογισμός. Εφ’ όσον δεχθούμε ότι στο έργο η τρέλα είναι το </a:t>
            </a:r>
            <a:r>
              <a:rPr lang="el-GR" sz="1600" i="1" dirty="0">
                <a:solidFill>
                  <a:schemeClr val="accent4">
                    <a:lumMod val="20000"/>
                    <a:lumOff val="80000"/>
                  </a:schemeClr>
                </a:solidFill>
                <a:latin typeface="Constantia" panose="02030602050306030303" pitchFamily="18" charset="0"/>
              </a:rPr>
              <a:t>καθ’ οδόν</a:t>
            </a:r>
            <a:r>
              <a:rPr lang="el-GR" sz="1600" dirty="0">
                <a:solidFill>
                  <a:schemeClr val="accent4">
                    <a:lumMod val="20000"/>
                    <a:lumOff val="80000"/>
                  </a:schemeClr>
                </a:solidFill>
                <a:latin typeface="Constantia" panose="02030602050306030303" pitchFamily="18" charset="0"/>
              </a:rPr>
              <a:t> προς την τρέλα, η όδευση πρέπει είναι το </a:t>
            </a:r>
          </a:p>
          <a:p>
            <a:r>
              <a:rPr lang="el-GR" sz="1600" dirty="0" err="1">
                <a:solidFill>
                  <a:schemeClr val="accent4">
                    <a:lumMod val="20000"/>
                    <a:lumOff val="80000"/>
                  </a:schemeClr>
                </a:solidFill>
                <a:latin typeface="Constantia" panose="02030602050306030303" pitchFamily="18" charset="0"/>
              </a:rPr>
              <a:t>μπουσούλημα</a:t>
            </a:r>
            <a:r>
              <a:rPr lang="el-GR" sz="1600" dirty="0">
                <a:solidFill>
                  <a:schemeClr val="accent4">
                    <a:lumMod val="20000"/>
                    <a:lumOff val="80000"/>
                  </a:schemeClr>
                </a:solidFill>
                <a:latin typeface="Constantia" panose="02030602050306030303" pitchFamily="18" charset="0"/>
              </a:rPr>
              <a:t> και ο οδοιπόρος πρέπει να είναι </a:t>
            </a:r>
          </a:p>
          <a:p>
            <a:r>
              <a:rPr lang="el-GR" sz="1600" dirty="0">
                <a:solidFill>
                  <a:schemeClr val="accent4">
                    <a:lumMod val="20000"/>
                    <a:lumOff val="80000"/>
                  </a:schemeClr>
                </a:solidFill>
                <a:latin typeface="Constantia" panose="02030602050306030303" pitchFamily="18" charset="0"/>
              </a:rPr>
              <a:t>τετράποδος· και μάλιστα ανάπηρος. Η αναπηρία </a:t>
            </a:r>
          </a:p>
          <a:p>
            <a:r>
              <a:rPr lang="el-GR" sz="1600" dirty="0">
                <a:solidFill>
                  <a:schemeClr val="accent4">
                    <a:lumMod val="20000"/>
                    <a:lumOff val="80000"/>
                  </a:schemeClr>
                </a:solidFill>
                <a:latin typeface="Constantia" panose="02030602050306030303" pitchFamily="18" charset="0"/>
              </a:rPr>
              <a:t>εδώ επιτείνει την απώλεια κάποιου πράγματος </a:t>
            </a:r>
          </a:p>
          <a:p>
            <a:r>
              <a:rPr lang="el-GR" sz="1600" dirty="0">
                <a:solidFill>
                  <a:schemeClr val="accent4">
                    <a:lumMod val="20000"/>
                    <a:lumOff val="80000"/>
                  </a:schemeClr>
                </a:solidFill>
                <a:latin typeface="Constantia" panose="02030602050306030303" pitchFamily="18" charset="0"/>
              </a:rPr>
              <a:t>από μια ολότητα, από μια πληρότητα. </a:t>
            </a:r>
          </a:p>
          <a:p>
            <a:r>
              <a:rPr lang="el-GR" sz="1600" dirty="0">
                <a:solidFill>
                  <a:schemeClr val="accent4">
                    <a:lumMod val="20000"/>
                    <a:lumOff val="80000"/>
                  </a:schemeClr>
                </a:solidFill>
                <a:latin typeface="Constantia" panose="02030602050306030303" pitchFamily="18" charset="0"/>
              </a:rPr>
              <a:t>Αυτό που έχει </a:t>
            </a:r>
            <a:r>
              <a:rPr lang="el-GR" sz="1600" dirty="0" err="1">
                <a:solidFill>
                  <a:schemeClr val="accent4">
                    <a:lumMod val="20000"/>
                    <a:lumOff val="80000"/>
                  </a:schemeClr>
                </a:solidFill>
                <a:latin typeface="Constantia" panose="02030602050306030303" pitchFamily="18" charset="0"/>
              </a:rPr>
              <a:t>απολεσθεί</a:t>
            </a:r>
            <a:r>
              <a:rPr lang="el-GR" sz="1600" dirty="0">
                <a:solidFill>
                  <a:schemeClr val="accent4">
                    <a:lumMod val="20000"/>
                    <a:lumOff val="80000"/>
                  </a:schemeClr>
                </a:solidFill>
                <a:latin typeface="Constantia" panose="02030602050306030303" pitchFamily="18" charset="0"/>
              </a:rPr>
              <a:t> είναι η όρθια στάση </a:t>
            </a:r>
          </a:p>
          <a:p>
            <a:r>
              <a:rPr lang="el-GR" sz="1600" dirty="0">
                <a:solidFill>
                  <a:schemeClr val="accent4">
                    <a:lumMod val="20000"/>
                    <a:lumOff val="80000"/>
                  </a:schemeClr>
                </a:solidFill>
                <a:latin typeface="Constantia" panose="02030602050306030303" pitchFamily="18" charset="0"/>
              </a:rPr>
              <a:t>και ο ορθός λόγος που στερείται η ζωικότητα. </a:t>
            </a:r>
          </a:p>
          <a:p>
            <a:r>
              <a:rPr lang="el-GR" sz="1600" dirty="0">
                <a:solidFill>
                  <a:schemeClr val="accent4">
                    <a:lumMod val="20000"/>
                    <a:lumOff val="80000"/>
                  </a:schemeClr>
                </a:solidFill>
                <a:latin typeface="Constantia" panose="02030602050306030303" pitchFamily="18" charset="0"/>
              </a:rPr>
              <a:t>Ο μεγάλος γιος είναι καθ’ οδόν προς </a:t>
            </a:r>
          </a:p>
          <a:p>
            <a:r>
              <a:rPr lang="el-GR" sz="1600" dirty="0">
                <a:solidFill>
                  <a:schemeClr val="accent4">
                    <a:lumMod val="20000"/>
                    <a:lumOff val="80000"/>
                  </a:schemeClr>
                </a:solidFill>
                <a:latin typeface="Constantia" panose="02030602050306030303" pitchFamily="18" charset="0"/>
              </a:rPr>
              <a:t>την τρέλα ενώ γίνεται ανάπηρος από τα </a:t>
            </a:r>
          </a:p>
          <a:p>
            <a:r>
              <a:rPr lang="el-GR" sz="1600" dirty="0">
                <a:solidFill>
                  <a:schemeClr val="accent4">
                    <a:lumMod val="20000"/>
                    <a:lumOff val="80000"/>
                  </a:schemeClr>
                </a:solidFill>
                <a:latin typeface="Constantia" panose="02030602050306030303" pitchFamily="18" charset="0"/>
              </a:rPr>
              <a:t>ανθρώπινα </a:t>
            </a:r>
            <a:r>
              <a:rPr lang="el-GR" sz="1600" dirty="0" err="1">
                <a:solidFill>
                  <a:schemeClr val="accent4">
                    <a:lumMod val="20000"/>
                    <a:lumOff val="80000"/>
                  </a:schemeClr>
                </a:solidFill>
                <a:latin typeface="Constantia" panose="02030602050306030303" pitchFamily="18" charset="0"/>
              </a:rPr>
              <a:t>προσίδια</a:t>
            </a:r>
            <a:r>
              <a:rPr lang="el-GR" sz="1600" dirty="0">
                <a:solidFill>
                  <a:schemeClr val="accent4">
                    <a:lumMod val="20000"/>
                    <a:lumOff val="80000"/>
                  </a:schemeClr>
                </a:solidFill>
                <a:latin typeface="Constantia" panose="02030602050306030303" pitchFamily="18" charset="0"/>
              </a:rPr>
              <a:t> και ρέει προς </a:t>
            </a:r>
          </a:p>
          <a:p>
            <a:r>
              <a:rPr lang="el-GR" sz="1600" dirty="0">
                <a:solidFill>
                  <a:schemeClr val="accent4">
                    <a:lumMod val="20000"/>
                    <a:lumOff val="80000"/>
                  </a:schemeClr>
                </a:solidFill>
                <a:latin typeface="Constantia" panose="02030602050306030303" pitchFamily="18" charset="0"/>
              </a:rPr>
              <a:t>τη ζωικότητα. Είναι η ώρα πια το </a:t>
            </a:r>
          </a:p>
          <a:p>
            <a:r>
              <a:rPr lang="el-GR" sz="1600" dirty="0">
                <a:solidFill>
                  <a:schemeClr val="accent4">
                    <a:lumMod val="20000"/>
                    <a:lumOff val="80000"/>
                  </a:schemeClr>
                </a:solidFill>
                <a:latin typeface="Constantia" panose="02030602050306030303" pitchFamily="18" charset="0"/>
              </a:rPr>
              <a:t>παρασκήνιο του αλόγου να έρθει </a:t>
            </a:r>
          </a:p>
          <a:p>
            <a:r>
              <a:rPr lang="el-GR" sz="1600" dirty="0">
                <a:solidFill>
                  <a:schemeClr val="accent4">
                    <a:lumMod val="20000"/>
                    <a:lumOff val="80000"/>
                  </a:schemeClr>
                </a:solidFill>
                <a:latin typeface="Constantia" panose="02030602050306030303" pitchFamily="18" charset="0"/>
              </a:rPr>
              <a:t>στο προσκήνιο της δράσης Με το </a:t>
            </a:r>
          </a:p>
          <a:p>
            <a:r>
              <a:rPr lang="el-GR" sz="1600" dirty="0">
                <a:solidFill>
                  <a:schemeClr val="accent4">
                    <a:lumMod val="20000"/>
                    <a:lumOff val="80000"/>
                  </a:schemeClr>
                </a:solidFill>
                <a:latin typeface="Constantia" panose="02030602050306030303" pitchFamily="18" charset="0"/>
              </a:rPr>
              <a:t>αρχαϊκό χαμόγελο του Κούρου </a:t>
            </a:r>
          </a:p>
          <a:p>
            <a:r>
              <a:rPr lang="el-GR" sz="1600" dirty="0">
                <a:solidFill>
                  <a:schemeClr val="accent4">
                    <a:lumMod val="20000"/>
                    <a:lumOff val="80000"/>
                  </a:schemeClr>
                </a:solidFill>
                <a:latin typeface="Constantia" panose="02030602050306030303" pitchFamily="18" charset="0"/>
              </a:rPr>
              <a:t>στο πρόσωπο, με την «ασθένειά του </a:t>
            </a:r>
          </a:p>
          <a:p>
            <a:r>
              <a:rPr lang="el-GR" sz="1600" dirty="0">
                <a:solidFill>
                  <a:schemeClr val="accent4">
                    <a:lumMod val="20000"/>
                    <a:lumOff val="80000"/>
                  </a:schemeClr>
                </a:solidFill>
                <a:latin typeface="Constantia" panose="02030602050306030303" pitchFamily="18" charset="0"/>
              </a:rPr>
              <a:t>να λάμπει» και με τα γκέμια στα </a:t>
            </a:r>
          </a:p>
          <a:p>
            <a:r>
              <a:rPr lang="el-GR" sz="1600" dirty="0">
                <a:solidFill>
                  <a:schemeClr val="accent4">
                    <a:lumMod val="20000"/>
                    <a:lumOff val="80000"/>
                  </a:schemeClr>
                </a:solidFill>
                <a:latin typeface="Constantia" panose="02030602050306030303" pitchFamily="18" charset="0"/>
              </a:rPr>
              <a:t>χέρια, χάνει ολοσχερώς την </a:t>
            </a:r>
          </a:p>
          <a:p>
            <a:r>
              <a:rPr lang="el-GR" sz="1600" i="1" dirty="0">
                <a:solidFill>
                  <a:schemeClr val="accent4">
                    <a:lumMod val="20000"/>
                    <a:lumOff val="80000"/>
                  </a:schemeClr>
                </a:solidFill>
                <a:latin typeface="Constantia" panose="02030602050306030303" pitchFamily="18" charset="0"/>
              </a:rPr>
              <a:t>ορθότητά</a:t>
            </a:r>
            <a:r>
              <a:rPr lang="el-GR" sz="1600" dirty="0">
                <a:solidFill>
                  <a:schemeClr val="accent4">
                    <a:lumMod val="20000"/>
                    <a:lumOff val="80000"/>
                  </a:schemeClr>
                </a:solidFill>
                <a:latin typeface="Constantia" panose="02030602050306030303" pitchFamily="18" charset="0"/>
              </a:rPr>
              <a:t> του.</a:t>
            </a:r>
          </a:p>
          <a:p>
            <a:endParaRPr lang="el-GR" sz="1600" dirty="0">
              <a:solidFill>
                <a:schemeClr val="accent4">
                  <a:lumMod val="20000"/>
                  <a:lumOff val="80000"/>
                </a:schemeClr>
              </a:solidFill>
              <a:latin typeface="Constantia" panose="02030602050306030303" pitchFamily="18" charset="0"/>
            </a:endParaRPr>
          </a:p>
        </p:txBody>
      </p:sp>
      <p:sp>
        <p:nvSpPr>
          <p:cNvPr id="2" name="TextBox 1">
            <a:extLst>
              <a:ext uri="{FF2B5EF4-FFF2-40B4-BE49-F238E27FC236}">
                <a16:creationId xmlns:a16="http://schemas.microsoft.com/office/drawing/2014/main" id="{9F402FF1-0B11-FF8B-B2CC-F80D6EC616C3}"/>
              </a:ext>
            </a:extLst>
          </p:cNvPr>
          <p:cNvSpPr txBox="1"/>
          <p:nvPr/>
        </p:nvSpPr>
        <p:spPr>
          <a:xfrm>
            <a:off x="8899556" y="2362954"/>
            <a:ext cx="2655407" cy="646331"/>
          </a:xfrm>
          <a:prstGeom prst="rect">
            <a:avLst/>
          </a:prstGeom>
          <a:noFill/>
        </p:spPr>
        <p:txBody>
          <a:bodyPr wrap="none" rtlCol="0">
            <a:spAutoFit/>
          </a:bodyPr>
          <a:lstStyle/>
          <a:p>
            <a:r>
              <a:rPr lang="el-GR" b="1" dirty="0">
                <a:solidFill>
                  <a:schemeClr val="accent4">
                    <a:lumMod val="20000"/>
                    <a:lumOff val="80000"/>
                  </a:schemeClr>
                </a:solidFill>
                <a:latin typeface="Constantia" panose="02030602050306030303" pitchFamily="18" charset="0"/>
              </a:rPr>
              <a:t> «Είμαι… άλογο… εγώ… </a:t>
            </a:r>
          </a:p>
          <a:p>
            <a:r>
              <a:rPr lang="el-GR" b="1" dirty="0">
                <a:solidFill>
                  <a:schemeClr val="accent4">
                    <a:lumMod val="20000"/>
                    <a:lumOff val="80000"/>
                  </a:schemeClr>
                </a:solidFill>
                <a:latin typeface="Constantia" panose="02030602050306030303" pitchFamily="18" charset="0"/>
              </a:rPr>
              <a:t>Το άλογό μου είμαι»</a:t>
            </a:r>
            <a:endParaRPr lang="el-GR" dirty="0">
              <a:solidFill>
                <a:schemeClr val="accent4">
                  <a:lumMod val="20000"/>
                  <a:lumOff val="80000"/>
                </a:schemeClr>
              </a:solidFill>
              <a:latin typeface="Constantia" panose="02030602050306030303" pitchFamily="18" charset="0"/>
            </a:endParaRPr>
          </a:p>
        </p:txBody>
      </p:sp>
    </p:spTree>
    <p:extLst>
      <p:ext uri="{BB962C8B-B14F-4D97-AF65-F5344CB8AC3E}">
        <p14:creationId xmlns:p14="http://schemas.microsoft.com/office/powerpoint/2010/main" val="23972667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0FA72-5B56-957F-64BB-A996199ABAF6}"/>
            </a:ext>
          </a:extLst>
        </p:cNvPr>
        <p:cNvGrpSpPr/>
        <p:nvPr/>
      </p:nvGrpSpPr>
      <p:grpSpPr>
        <a:xfrm>
          <a:off x="0" y="0"/>
          <a:ext cx="0" cy="0"/>
          <a:chOff x="0" y="0"/>
          <a:chExt cx="0" cy="0"/>
        </a:xfrm>
      </p:grpSpPr>
      <p:pic>
        <p:nvPicPr>
          <p:cNvPr id="1026" name="Picture 2" descr="Προς Ελευσίνα - Επίσημη πρεμιέρα Φωτογραφικό Αφιέρωμα">
            <a:extLst>
              <a:ext uri="{FF2B5EF4-FFF2-40B4-BE49-F238E27FC236}">
                <a16:creationId xmlns:a16="http://schemas.microsoft.com/office/drawing/2014/main" id="{F3E661AE-9CDE-579C-A2CD-7813573E1F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982"/>
            <a:ext cx="12192000" cy="688498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5C9EE50-C753-FD8D-4C76-FB49217CC653}"/>
              </a:ext>
            </a:extLst>
          </p:cNvPr>
          <p:cNvSpPr txBox="1"/>
          <p:nvPr/>
        </p:nvSpPr>
        <p:spPr>
          <a:xfrm>
            <a:off x="-48598" y="-49985"/>
            <a:ext cx="12256753" cy="5632311"/>
          </a:xfrm>
          <a:prstGeom prst="rect">
            <a:avLst/>
          </a:prstGeom>
          <a:noFill/>
        </p:spPr>
        <p:txBody>
          <a:bodyPr wrap="none" rtlCol="0">
            <a:spAutoFit/>
          </a:bodyPr>
          <a:lstStyle/>
          <a:p>
            <a:r>
              <a:rPr lang="el-GR" dirty="0">
                <a:solidFill>
                  <a:schemeClr val="accent4">
                    <a:lumMod val="20000"/>
                    <a:lumOff val="80000"/>
                  </a:schemeClr>
                </a:solidFill>
                <a:latin typeface="Constantia" panose="02030602050306030303" pitchFamily="18" charset="0"/>
              </a:rPr>
              <a:t>«Φέρνει στο στόμα του τη στομίδα-επιστόμιο, υψώνει τα χαλινάρια, τα προσφέρει στην αδερφή του. Ικεσία. […] Και πέφτει </a:t>
            </a:r>
          </a:p>
          <a:p>
            <a:r>
              <a:rPr lang="el-GR" dirty="0">
                <a:solidFill>
                  <a:schemeClr val="accent4">
                    <a:lumMod val="20000"/>
                    <a:lumOff val="80000"/>
                  </a:schemeClr>
                </a:solidFill>
                <a:latin typeface="Constantia" panose="02030602050306030303" pitchFamily="18" charset="0"/>
              </a:rPr>
              <a:t>στα τέσσερα. Μέσα σε γενικά, σιγανά από τον τρόμο και το σέβας επιφωνήματα, αρχίζει να προχωράει σαν τετράποδο. Τα </a:t>
            </a:r>
          </a:p>
          <a:p>
            <a:r>
              <a:rPr lang="el-GR" dirty="0">
                <a:solidFill>
                  <a:schemeClr val="accent4">
                    <a:lumMod val="20000"/>
                    <a:lumOff val="80000"/>
                  </a:schemeClr>
                </a:solidFill>
                <a:latin typeface="Constantia" panose="02030602050306030303" pitchFamily="18" charset="0"/>
              </a:rPr>
              <a:t>γκέμια είναι στα χέρια της Κόρης. […] Με παραφορά λύπης τραβάει τα γκέμια, να τον σηκώσει. Χωρίς αποτέλεσμα. Χωρίς </a:t>
            </a:r>
          </a:p>
          <a:p>
            <a:r>
              <a:rPr lang="el-GR" dirty="0">
                <a:solidFill>
                  <a:schemeClr val="accent4">
                    <a:lumMod val="20000"/>
                    <a:lumOff val="80000"/>
                  </a:schemeClr>
                </a:solidFill>
                <a:latin typeface="Constantia" panose="02030602050306030303" pitchFamily="18" charset="0"/>
              </a:rPr>
              <a:t>να το έχει συνειδητοποιήσει, τώρα κάθεται πάνω του διχάλα, σαν καβαλάρης, τραβάει τα γκέμια, προσπαθεί άγαρμπα να τον </a:t>
            </a:r>
          </a:p>
          <a:p>
            <a:r>
              <a:rPr lang="el-GR" dirty="0">
                <a:solidFill>
                  <a:schemeClr val="accent4">
                    <a:lumMod val="20000"/>
                    <a:lumOff val="80000"/>
                  </a:schemeClr>
                </a:solidFill>
                <a:latin typeface="Constantia" panose="02030602050306030303" pitchFamily="18" charset="0"/>
              </a:rPr>
              <a:t>σηκώσει. […] Συνεχίζει. Από καβάλα, </a:t>
            </a:r>
          </a:p>
          <a:p>
            <a:r>
              <a:rPr lang="el-GR" dirty="0">
                <a:solidFill>
                  <a:schemeClr val="accent4">
                    <a:lumMod val="20000"/>
                    <a:lumOff val="80000"/>
                  </a:schemeClr>
                </a:solidFill>
                <a:latin typeface="Constantia" panose="02030602050306030303" pitchFamily="18" charset="0"/>
              </a:rPr>
              <a:t>προσπαθεί να του βγάλει τη στομίδα </a:t>
            </a:r>
          </a:p>
          <a:p>
            <a:r>
              <a:rPr lang="el-GR" dirty="0">
                <a:solidFill>
                  <a:schemeClr val="accent4">
                    <a:lumMod val="20000"/>
                    <a:lumOff val="80000"/>
                  </a:schemeClr>
                </a:solidFill>
                <a:latin typeface="Constantia" panose="02030602050306030303" pitchFamily="18" charset="0"/>
              </a:rPr>
              <a:t>από το στόμα. Όμως ο Μεγάλος στρέφει </a:t>
            </a:r>
          </a:p>
          <a:p>
            <a:r>
              <a:rPr lang="el-GR" dirty="0">
                <a:solidFill>
                  <a:schemeClr val="accent4">
                    <a:lumMod val="20000"/>
                    <a:lumOff val="80000"/>
                  </a:schemeClr>
                </a:solidFill>
                <a:latin typeface="Constantia" panose="02030602050306030303" pitchFamily="18" charset="0"/>
              </a:rPr>
              <a:t>προς το Κοινό, με το χαμόγελο του Κούρου. […] </a:t>
            </a:r>
          </a:p>
          <a:p>
            <a:r>
              <a:rPr lang="el-GR" dirty="0">
                <a:solidFill>
                  <a:schemeClr val="accent4">
                    <a:lumMod val="20000"/>
                    <a:lumOff val="80000"/>
                  </a:schemeClr>
                </a:solidFill>
                <a:latin typeface="Constantia" panose="02030602050306030303" pitchFamily="18" charset="0"/>
              </a:rPr>
              <a:t>Ολότελα σε πανικό, τραβάει τα </a:t>
            </a:r>
          </a:p>
          <a:p>
            <a:r>
              <a:rPr lang="el-GR" dirty="0">
                <a:solidFill>
                  <a:schemeClr val="accent4">
                    <a:lumMod val="20000"/>
                    <a:lumOff val="80000"/>
                  </a:schemeClr>
                </a:solidFill>
                <a:latin typeface="Constantia" panose="02030602050306030303" pitchFamily="18" charset="0"/>
              </a:rPr>
              <a:t>γκέμια ουρλιάζοντας, ώσπου πέφτει πίσω. </a:t>
            </a:r>
          </a:p>
          <a:p>
            <a:r>
              <a:rPr lang="el-GR" dirty="0">
                <a:solidFill>
                  <a:schemeClr val="accent4">
                    <a:lumMod val="20000"/>
                    <a:lumOff val="80000"/>
                  </a:schemeClr>
                </a:solidFill>
                <a:latin typeface="Constantia" panose="02030602050306030303" pitchFamily="18" charset="0"/>
              </a:rPr>
              <a:t>Από εκεί, έρχεται μπροστά του. Γονατίζει. </a:t>
            </a:r>
          </a:p>
          <a:p>
            <a:r>
              <a:rPr lang="el-GR" dirty="0">
                <a:solidFill>
                  <a:schemeClr val="accent4">
                    <a:lumMod val="20000"/>
                    <a:lumOff val="80000"/>
                  </a:schemeClr>
                </a:solidFill>
                <a:latin typeface="Constantia" panose="02030602050306030303" pitchFamily="18" charset="0"/>
              </a:rPr>
              <a:t>Φάτσα με φάτσα. Κοιτάζονται. […] </a:t>
            </a:r>
          </a:p>
          <a:p>
            <a:r>
              <a:rPr lang="el-GR" dirty="0">
                <a:solidFill>
                  <a:schemeClr val="accent4">
                    <a:lumMod val="20000"/>
                    <a:lumOff val="80000"/>
                  </a:schemeClr>
                </a:solidFill>
                <a:latin typeface="Constantia" panose="02030602050306030303" pitchFamily="18" charset="0"/>
              </a:rPr>
              <a:t>Είναι τώρα συμφιλιωμένοι και </a:t>
            </a:r>
          </a:p>
          <a:p>
            <a:r>
              <a:rPr lang="el-GR" dirty="0">
                <a:solidFill>
                  <a:schemeClr val="accent4">
                    <a:lumMod val="20000"/>
                    <a:lumOff val="80000"/>
                  </a:schemeClr>
                </a:solidFill>
                <a:latin typeface="Constantia" panose="02030602050306030303" pitchFamily="18" charset="0"/>
              </a:rPr>
              <a:t>συνένοχοι. Εκείνος σηκώνει το </a:t>
            </a:r>
          </a:p>
          <a:p>
            <a:r>
              <a:rPr lang="el-GR" dirty="0">
                <a:solidFill>
                  <a:schemeClr val="accent4">
                    <a:lumMod val="20000"/>
                    <a:lumOff val="80000"/>
                  </a:schemeClr>
                </a:solidFill>
                <a:latin typeface="Constantia" panose="02030602050306030303" pitchFamily="18" charset="0"/>
              </a:rPr>
              <a:t>χέρι, σαν πόδι ζώου, την χαϊδεύει </a:t>
            </a:r>
          </a:p>
          <a:p>
            <a:r>
              <a:rPr lang="el-GR" dirty="0">
                <a:solidFill>
                  <a:schemeClr val="accent4">
                    <a:lumMod val="20000"/>
                    <a:lumOff val="80000"/>
                  </a:schemeClr>
                </a:solidFill>
                <a:latin typeface="Constantia" panose="02030602050306030303" pitchFamily="18" charset="0"/>
              </a:rPr>
              <a:t>στην κοιλιά, τρυφερά όμως </a:t>
            </a:r>
          </a:p>
          <a:p>
            <a:r>
              <a:rPr lang="el-GR" dirty="0">
                <a:solidFill>
                  <a:schemeClr val="accent4">
                    <a:lumMod val="20000"/>
                    <a:lumOff val="80000"/>
                  </a:schemeClr>
                </a:solidFill>
                <a:latin typeface="Constantia" panose="02030602050306030303" pitchFamily="18" charset="0"/>
              </a:rPr>
              <a:t>τώρα. Εκείνη δεν αποτραβιέται. </a:t>
            </a:r>
          </a:p>
          <a:p>
            <a:r>
              <a:rPr lang="el-GR" dirty="0">
                <a:solidFill>
                  <a:schemeClr val="accent4">
                    <a:lumMod val="20000"/>
                    <a:lumOff val="80000"/>
                  </a:schemeClr>
                </a:solidFill>
                <a:latin typeface="Constantia" panose="02030602050306030303" pitchFamily="18" charset="0"/>
              </a:rPr>
              <a:t>Εκείνος της δίνει το μαστίγιο, </a:t>
            </a:r>
          </a:p>
          <a:p>
            <a:r>
              <a:rPr lang="el-GR" dirty="0">
                <a:solidFill>
                  <a:schemeClr val="accent4">
                    <a:lumMod val="20000"/>
                    <a:lumOff val="80000"/>
                  </a:schemeClr>
                </a:solidFill>
                <a:latin typeface="Constantia" panose="02030602050306030303" pitchFamily="18" charset="0"/>
              </a:rPr>
              <a:t>αρχίζει να γελάει βίαια, </a:t>
            </a:r>
          </a:p>
          <a:p>
            <a:r>
              <a:rPr lang="el-GR" dirty="0">
                <a:solidFill>
                  <a:schemeClr val="accent4">
                    <a:lumMod val="20000"/>
                    <a:lumOff val="80000"/>
                  </a:schemeClr>
                </a:solidFill>
                <a:latin typeface="Constantia" panose="02030602050306030303" pitchFamily="18" charset="0"/>
              </a:rPr>
              <a:t>με απόγνωση.</a:t>
            </a:r>
            <a:endParaRPr lang="el-GR" sz="1600" dirty="0">
              <a:solidFill>
                <a:schemeClr val="accent4">
                  <a:lumMod val="20000"/>
                  <a:lumOff val="80000"/>
                </a:schemeClr>
              </a:solidFill>
              <a:latin typeface="Constantia" panose="02030602050306030303" pitchFamily="18" charset="0"/>
            </a:endParaRPr>
          </a:p>
        </p:txBody>
      </p:sp>
      <p:sp>
        <p:nvSpPr>
          <p:cNvPr id="2" name="TextBox 1">
            <a:extLst>
              <a:ext uri="{FF2B5EF4-FFF2-40B4-BE49-F238E27FC236}">
                <a16:creationId xmlns:a16="http://schemas.microsoft.com/office/drawing/2014/main" id="{032CB845-760D-3E56-2115-1549510F8F0C}"/>
              </a:ext>
            </a:extLst>
          </p:cNvPr>
          <p:cNvSpPr txBox="1"/>
          <p:nvPr/>
        </p:nvSpPr>
        <p:spPr>
          <a:xfrm>
            <a:off x="8544989" y="1709806"/>
            <a:ext cx="3739870" cy="2308324"/>
          </a:xfrm>
          <a:prstGeom prst="rect">
            <a:avLst/>
          </a:prstGeom>
          <a:noFill/>
        </p:spPr>
        <p:txBody>
          <a:bodyPr wrap="none" rtlCol="0">
            <a:spAutoFit/>
          </a:bodyPr>
          <a:lstStyle/>
          <a:p>
            <a:r>
              <a:rPr lang="el-GR" sz="1600" dirty="0">
                <a:solidFill>
                  <a:schemeClr val="accent4">
                    <a:lumMod val="20000"/>
                    <a:lumOff val="80000"/>
                  </a:schemeClr>
                </a:solidFill>
                <a:latin typeface="Constantia" panose="02030602050306030303" pitchFamily="18" charset="0"/>
              </a:rPr>
              <a:t>Γίνεται ζώο, καθ’ οδόν προς την τρέλα. </a:t>
            </a:r>
          </a:p>
          <a:p>
            <a:r>
              <a:rPr lang="el-GR" sz="1600" dirty="0">
                <a:solidFill>
                  <a:schemeClr val="accent4">
                    <a:lumMod val="20000"/>
                    <a:lumOff val="80000"/>
                  </a:schemeClr>
                </a:solidFill>
                <a:latin typeface="Constantia" panose="02030602050306030303" pitchFamily="18" charset="0"/>
              </a:rPr>
              <a:t>Αλλά τελικά όλο το έργο δεν είναι </a:t>
            </a:r>
          </a:p>
          <a:p>
            <a:r>
              <a:rPr lang="el-GR" sz="1600" dirty="0">
                <a:solidFill>
                  <a:schemeClr val="accent4">
                    <a:lumMod val="20000"/>
                    <a:lumOff val="80000"/>
                  </a:schemeClr>
                </a:solidFill>
                <a:latin typeface="Constantia" panose="02030602050306030303" pitchFamily="18" charset="0"/>
              </a:rPr>
              <a:t>καθ’ οδόν; Η απόφαση της Κόρης να </a:t>
            </a:r>
          </a:p>
          <a:p>
            <a:r>
              <a:rPr lang="el-GR" sz="1600" dirty="0">
                <a:solidFill>
                  <a:schemeClr val="accent4">
                    <a:lumMod val="20000"/>
                    <a:lumOff val="80000"/>
                  </a:schemeClr>
                </a:solidFill>
                <a:latin typeface="Constantia" panose="02030602050306030303" pitchFamily="18" charset="0"/>
              </a:rPr>
              <a:t>επιστρέψει στο σπίτι και να φέρει στη </a:t>
            </a:r>
          </a:p>
          <a:p>
            <a:r>
              <a:rPr lang="el-GR" sz="1600" dirty="0">
                <a:solidFill>
                  <a:schemeClr val="accent4">
                    <a:lumMod val="20000"/>
                    <a:lumOff val="80000"/>
                  </a:schemeClr>
                </a:solidFill>
                <a:latin typeface="Constantia" panose="02030602050306030303" pitchFamily="18" charset="0"/>
              </a:rPr>
              <a:t>	ζωή το απαγορευμένο και το </a:t>
            </a:r>
          </a:p>
          <a:p>
            <a:r>
              <a:rPr lang="el-GR" sz="1600" dirty="0">
                <a:solidFill>
                  <a:schemeClr val="accent4">
                    <a:lumMod val="20000"/>
                    <a:lumOff val="80000"/>
                  </a:schemeClr>
                </a:solidFill>
                <a:latin typeface="Constantia" panose="02030602050306030303" pitchFamily="18" charset="0"/>
              </a:rPr>
              <a:t>	βέβηλο δεν είναι μια σιωπηλή </a:t>
            </a:r>
          </a:p>
          <a:p>
            <a:r>
              <a:rPr lang="el-GR" sz="1600" dirty="0">
                <a:solidFill>
                  <a:schemeClr val="accent4">
                    <a:lumMod val="20000"/>
                    <a:lumOff val="80000"/>
                  </a:schemeClr>
                </a:solidFill>
                <a:latin typeface="Constantia" panose="02030602050306030303" pitchFamily="18" charset="0"/>
              </a:rPr>
              <a:t>	υπόσχεση για τη συνέχιση της </a:t>
            </a:r>
          </a:p>
          <a:p>
            <a:r>
              <a:rPr lang="el-GR" sz="1600" dirty="0">
                <a:solidFill>
                  <a:schemeClr val="accent4">
                    <a:lumMod val="20000"/>
                    <a:lumOff val="80000"/>
                  </a:schemeClr>
                </a:solidFill>
                <a:latin typeface="Constantia" panose="02030602050306030303" pitchFamily="18" charset="0"/>
              </a:rPr>
              <a:t>		όδευσης στην </a:t>
            </a:r>
          </a:p>
          <a:p>
            <a:r>
              <a:rPr lang="el-GR" sz="1600" dirty="0">
                <a:solidFill>
                  <a:schemeClr val="accent4">
                    <a:lumMod val="20000"/>
                    <a:lumOff val="80000"/>
                  </a:schemeClr>
                </a:solidFill>
                <a:latin typeface="Constantia" panose="02030602050306030303" pitchFamily="18" charset="0"/>
              </a:rPr>
              <a:t>	           παραφορά της ύπαρξης;</a:t>
            </a:r>
          </a:p>
        </p:txBody>
      </p:sp>
    </p:spTree>
    <p:extLst>
      <p:ext uri="{BB962C8B-B14F-4D97-AF65-F5344CB8AC3E}">
        <p14:creationId xmlns:p14="http://schemas.microsoft.com/office/powerpoint/2010/main" val="3383756979"/>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1080</TotalTime>
  <Words>8526</Words>
  <Application>Microsoft Macintosh PowerPoint</Application>
  <PresentationFormat>Ευρεία οθόνη</PresentationFormat>
  <Paragraphs>545</Paragraphs>
  <Slides>38</Slides>
  <Notes>0</Notes>
  <HiddenSlides>0</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38</vt:i4>
      </vt:variant>
    </vt:vector>
  </HeadingPairs>
  <TitlesOfParts>
    <vt:vector size="43" baseType="lpstr">
      <vt:lpstr>Arial</vt:lpstr>
      <vt:lpstr>Calibri</vt:lpstr>
      <vt:lpstr>Calibri Light</vt:lpstr>
      <vt:lpstr>Constantia</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Καθ’ οδόν προς την τρέλα</vt:lpstr>
      <vt:lpstr>Παρουσίαση του PowerPoint</vt:lpstr>
      <vt:lpstr>Παρουσίαση του PowerPoint</vt:lpstr>
      <vt:lpstr>      Πρώτη κίνηση: Από τη ζωικότητα στην τρέλα  Η τρέλα είναι πληθυντική, όπως και η ζωικότητα. Ο Derrida στο L’animal que donc je suis, προσπαθεί να δείξει ότι το «ζώο» είναι ένα βίαιο λογοθετικό ενέργημα των ανθρώπινων ζώων που ακυρώνει την ετερογένεια των μη ανθρώπινων ζώων. Αν αντικαταστήσουμε τη λέξη «ζώο» με τη λέξη «τρελός» διαβάζουμε κάτι που θα συνυπέγραφε ο Derrida, πολλώ δε μάλλον ο Foucault:   «Είναι μια λέξη, ο τρελός, είναι μια ονομασία που οι άνθρωποι έχουν θεσπίσει, ένα όνομα για το οποίο έλαβαν το δικαίωμα και την εξουσία να αποδίδουν στο άλλο έμβιο ον».   </vt:lpstr>
      <vt:lpstr>         Δεύτερη κίνηση: Από την τρέλα στη ζωικότητα  Ας θυμηθούμε τον πρόλογο στην πρώτη έκδοση της Ιστορίας της τρέλας του Foucault:  «Δεν θέλησα να κάνω την ιστορία αυτής της γλώσσας· μάλλον την αρχαιολογία αυτής της σιωπής», γράφει ο Foucault, εννοώντας τη γλώσσα και τη σιωπή της τρέλας, αλλά εμείς ας την αντικαταστήσουμε με τη γλώσσα και τη σιωπή της ζωικότητας.   «Θα μπορούσαμε να κάνουμε μια ιστορία των ορίων ─ αυτών των σκοτεινών χειρονομιών, […] με τις οποίες μια κουλτούρα αποβάλλει κάτι που θα είναι γι’ αυτήν το εξωτερικό». Αυτό που αποβάλλεται θα μπορούσε να είναι η ζωικότητα (και όχι μόνο η τρέλα) από τους κόλπους της κοινωνίας, από το κεντρικό πεδίο μιας κουλτούρας που θέλει να διατηρήσει «καθαρό» τον σχεδιασμό της και τις ανθρωποκεντρικές αξίες της  από τη γειτονία και, ακόμα χειρότερα, τη συγγένεια με τα ζώα (με τους τρελούς).     </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George Pefanis</dc:creator>
  <cp:lastModifiedBy>Lily Alexiadou</cp:lastModifiedBy>
  <cp:revision>32</cp:revision>
  <dcterms:created xsi:type="dcterms:W3CDTF">2025-12-28T13:24:42Z</dcterms:created>
  <dcterms:modified xsi:type="dcterms:W3CDTF">2026-01-06T09:59:09Z</dcterms:modified>
</cp:coreProperties>
</file>