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sldIdLst>
    <p:sldId id="257" r:id="rId3"/>
    <p:sldId id="261" r:id="rId4"/>
    <p:sldId id="269" r:id="rId5"/>
    <p:sldId id="270" r:id="rId6"/>
    <p:sldId id="259" r:id="rId7"/>
    <p:sldId id="273" r:id="rId8"/>
    <p:sldId id="272" r:id="rId9"/>
    <p:sldId id="274" r:id="rId10"/>
    <p:sldId id="283" r:id="rId11"/>
  </p:sldIdLst>
  <p:sldSz cx="12192000" cy="6858000"/>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49376FC-C62C-4B20-9EE3-9B5C6B8D6775}" v="2" dt="2023-12-13T09:40:16.234"/>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63" d="100"/>
          <a:sy n="63" d="100"/>
        </p:scale>
        <p:origin x="804" y="6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presProps" Target="presProps.xml"/><Relationship Id="rId17" Type="http://schemas.microsoft.com/office/2015/10/relationships/revisionInfo" Target="revisionInfo.xml"/><Relationship Id="rId2" Type="http://schemas.openxmlformats.org/officeDocument/2006/relationships/slideMaster" Target="slideMasters/slideMaster2.xml"/><Relationship Id="rId16"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tableStyles" Target="tableStyle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teriani tsintziloni" userId="ef39b42479092de5" providerId="LiveId" clId="{949376FC-C62C-4B20-9EE3-9B5C6B8D6775}"/>
    <pc:docChg chg="custSel addSld modSld sldOrd">
      <pc:chgData name="steriani tsintziloni" userId="ef39b42479092de5" providerId="LiveId" clId="{949376FC-C62C-4B20-9EE3-9B5C6B8D6775}" dt="2023-12-13T09:41:23.958" v="17" actId="5793"/>
      <pc:docMkLst>
        <pc:docMk/>
      </pc:docMkLst>
      <pc:sldChg chg="modSp add mod ord">
        <pc:chgData name="steriani tsintziloni" userId="ef39b42479092de5" providerId="LiveId" clId="{949376FC-C62C-4B20-9EE3-9B5C6B8D6775}" dt="2023-12-13T09:39:56.853" v="4"/>
        <pc:sldMkLst>
          <pc:docMk/>
          <pc:sldMk cId="0" sldId="257"/>
        </pc:sldMkLst>
        <pc:spChg chg="mod">
          <ac:chgData name="steriani tsintziloni" userId="ef39b42479092de5" providerId="LiveId" clId="{949376FC-C62C-4B20-9EE3-9B5C6B8D6775}" dt="2023-12-13T09:39:54.283" v="2" actId="27636"/>
          <ac:spMkLst>
            <pc:docMk/>
            <pc:sldMk cId="0" sldId="257"/>
            <ac:spMk id="2" creationId="{00000000-0000-0000-0000-000000000000}"/>
          </ac:spMkLst>
        </pc:spChg>
        <pc:spChg chg="mod">
          <ac:chgData name="steriani tsintziloni" userId="ef39b42479092de5" providerId="LiveId" clId="{949376FC-C62C-4B20-9EE3-9B5C6B8D6775}" dt="2023-12-13T09:39:54.279" v="1" actId="27636"/>
          <ac:spMkLst>
            <pc:docMk/>
            <pc:sldMk cId="0" sldId="257"/>
            <ac:spMk id="3" creationId="{00000000-0000-0000-0000-000000000000}"/>
          </ac:spMkLst>
        </pc:spChg>
      </pc:sldChg>
      <pc:sldChg chg="modSp mod">
        <pc:chgData name="steriani tsintziloni" userId="ef39b42479092de5" providerId="LiveId" clId="{949376FC-C62C-4B20-9EE3-9B5C6B8D6775}" dt="2023-12-13T09:41:23.958" v="17" actId="5793"/>
        <pc:sldMkLst>
          <pc:docMk/>
          <pc:sldMk cId="0" sldId="261"/>
        </pc:sldMkLst>
        <pc:spChg chg="mod">
          <ac:chgData name="steriani tsintziloni" userId="ef39b42479092de5" providerId="LiveId" clId="{949376FC-C62C-4B20-9EE3-9B5C6B8D6775}" dt="2023-12-13T09:41:23.958" v="17" actId="5793"/>
          <ac:spMkLst>
            <pc:docMk/>
            <pc:sldMk cId="0" sldId="261"/>
            <ac:spMk id="13" creationId="{00000000-0000-0000-0000-000000000000}"/>
          </ac:spMkLst>
        </pc:spChg>
      </pc:sldChg>
    </pc:docChg>
  </pc:docChgLst>
</pc:chgInfo>
</file>

<file path=ppt/diagrams/colors1.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6_2">
  <dgm:title val=""/>
  <dgm:desc val=""/>
  <dgm:catLst>
    <dgm:cat type="accent6" pri="11200"/>
  </dgm:catLst>
  <dgm:styleLbl name="node0">
    <dgm:fillClrLst meth="repeat">
      <a:schemeClr val="accent6"/>
    </dgm:fillClrLst>
    <dgm:linClrLst meth="repeat">
      <a:schemeClr val="lt1"/>
    </dgm:linClrLst>
    <dgm:effectClrLst/>
    <dgm:txLinClrLst/>
    <dgm:txFillClrLst/>
    <dgm:txEffectClrLst/>
  </dgm:styleLbl>
  <dgm:styleLbl name="node1">
    <dgm:fillClrLst meth="repeat">
      <a:schemeClr val="accent6"/>
    </dgm:fillClrLst>
    <dgm:linClrLst meth="repeat">
      <a:schemeClr val="lt1"/>
    </dgm:linClrLst>
    <dgm:effectClrLst/>
    <dgm:txLinClrLst/>
    <dgm:txFillClrLst/>
    <dgm:txEffectClrLst/>
  </dgm:styleLbl>
  <dgm:styleLbl name="alignNode1">
    <dgm:fillClrLst meth="repeat">
      <a:schemeClr val="accent6"/>
    </dgm:fillClrLst>
    <dgm:linClrLst meth="repeat">
      <a:schemeClr val="accent6"/>
    </dgm:linClrLst>
    <dgm:effectClrLst/>
    <dgm:txLinClrLst/>
    <dgm:txFillClrLst/>
    <dgm:txEffectClrLst/>
  </dgm:styleLbl>
  <dgm:styleLbl name="lnNode1">
    <dgm:fillClrLst meth="repeat">
      <a:schemeClr val="accent6"/>
    </dgm:fillClrLst>
    <dgm:linClrLst meth="repeat">
      <a:schemeClr val="lt1"/>
    </dgm:linClrLst>
    <dgm:effectClrLst/>
    <dgm:txLinClrLst/>
    <dgm:txFillClrLst/>
    <dgm:txEffectClrLst/>
  </dgm:styleLbl>
  <dgm:styleLbl name="vennNode1">
    <dgm:fillClrLst meth="repeat">
      <a:schemeClr val="accent6">
        <a:alpha val="50000"/>
      </a:schemeClr>
    </dgm:fillClrLst>
    <dgm:linClrLst meth="repeat">
      <a:schemeClr val="lt1"/>
    </dgm:linClrLst>
    <dgm:effectClrLst/>
    <dgm:txLinClrLst/>
    <dgm:txFillClrLst/>
    <dgm:txEffectClrLst/>
  </dgm:styleLbl>
  <dgm:styleLbl name="node2">
    <dgm:fillClrLst meth="repeat">
      <a:schemeClr val="accent6"/>
    </dgm:fillClrLst>
    <dgm:linClrLst meth="repeat">
      <a:schemeClr val="lt1"/>
    </dgm:linClrLst>
    <dgm:effectClrLst/>
    <dgm:txLinClrLst/>
    <dgm:txFillClrLst/>
    <dgm:txEffectClrLst/>
  </dgm:styleLbl>
  <dgm:styleLbl name="node3">
    <dgm:fillClrLst meth="repeat">
      <a:schemeClr val="accent6"/>
    </dgm:fillClrLst>
    <dgm:linClrLst meth="repeat">
      <a:schemeClr val="lt1"/>
    </dgm:linClrLst>
    <dgm:effectClrLst/>
    <dgm:txLinClrLst/>
    <dgm:txFillClrLst/>
    <dgm:txEffectClrLst/>
  </dgm:styleLbl>
  <dgm:styleLbl name="node4">
    <dgm:fillClrLst meth="repeat">
      <a:schemeClr val="accent6"/>
    </dgm:fillClrLst>
    <dgm:linClrLst meth="repeat">
      <a:schemeClr val="lt1"/>
    </dgm:linClrLst>
    <dgm:effectClrLst/>
    <dgm:txLinClrLst/>
    <dgm:txFillClrLst/>
    <dgm:txEffectClrLst/>
  </dgm:styleLbl>
  <dgm:styleLbl name="fg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6">
        <a:tint val="60000"/>
      </a:schemeClr>
    </dgm:fillClrLst>
    <dgm:linClrLst meth="repeat">
      <a:schemeClr val="accent6">
        <a:tint val="60000"/>
      </a:schemeClr>
    </dgm:linClrLst>
    <dgm:effectClrLst/>
    <dgm:txLinClrLst/>
    <dgm:txFillClrLst/>
    <dgm:txEffectClrLst/>
  </dgm:styleLbl>
  <dgm:styleLbl name="fgSibTrans2D1">
    <dgm:fillClrLst meth="repeat">
      <a:schemeClr val="accent6">
        <a:tint val="60000"/>
      </a:schemeClr>
    </dgm:fillClrLst>
    <dgm:linClrLst meth="repeat">
      <a:schemeClr val="accent6">
        <a:tint val="60000"/>
      </a:schemeClr>
    </dgm:linClrLst>
    <dgm:effectClrLst/>
    <dgm:txLinClrLst/>
    <dgm:txFillClrLst/>
    <dgm:txEffectClrLst/>
  </dgm:styleLbl>
  <dgm:styleLbl name="bgSibTrans2D1">
    <dgm:fillClrLst meth="repeat">
      <a:schemeClr val="accent6">
        <a:tint val="60000"/>
      </a:schemeClr>
    </dgm:fillClrLst>
    <dgm:linClrLst meth="repeat">
      <a:schemeClr val="accent6">
        <a:tint val="60000"/>
      </a:schemeClr>
    </dgm:linClrLst>
    <dgm:effectClrLst/>
    <dgm:txLinClrLst/>
    <dgm:txFillClrLst/>
    <dgm:txEffectClrLst/>
  </dgm:styleLbl>
  <dgm:styleLbl name="sibTrans1D1">
    <dgm:fillClrLst meth="repeat">
      <a:schemeClr val="accent6"/>
    </dgm:fillClrLst>
    <dgm:linClrLst meth="repeat">
      <a:schemeClr val="accent6"/>
    </dgm:linClrLst>
    <dgm:effectClrLst/>
    <dgm:txLinClrLst/>
    <dgm:txFillClrLst meth="repeat">
      <a:schemeClr val="tx1"/>
    </dgm:txFillClrLst>
    <dgm:txEffectClrLst/>
  </dgm:styleLbl>
  <dgm:styleLbl name="callout">
    <dgm:fillClrLst meth="repeat">
      <a:schemeClr val="accent6"/>
    </dgm:fillClrLst>
    <dgm:linClrLst meth="repeat">
      <a:schemeClr val="accent6">
        <a:tint val="50000"/>
      </a:schemeClr>
    </dgm:linClrLst>
    <dgm:effectClrLst/>
    <dgm:txLinClrLst/>
    <dgm:txFillClrLst meth="repeat">
      <a:schemeClr val="tx1"/>
    </dgm:txFillClrLst>
    <dgm:txEffectClrLst/>
  </dgm:styleLbl>
  <dgm:styleLbl name="asst0">
    <dgm:fillClrLst meth="repeat">
      <a:schemeClr val="accent6"/>
    </dgm:fillClrLst>
    <dgm:linClrLst meth="repeat">
      <a:schemeClr val="lt1"/>
    </dgm:linClrLst>
    <dgm:effectClrLst/>
    <dgm:txLinClrLst/>
    <dgm:txFillClrLst/>
    <dgm:txEffectClrLst/>
  </dgm:styleLbl>
  <dgm:styleLbl name="asst1">
    <dgm:fillClrLst meth="repeat">
      <a:schemeClr val="accent6"/>
    </dgm:fillClrLst>
    <dgm:linClrLst meth="repeat">
      <a:schemeClr val="lt1"/>
    </dgm:linClrLst>
    <dgm:effectClrLst/>
    <dgm:txLinClrLst/>
    <dgm:txFillClrLst/>
    <dgm:txEffectClrLst/>
  </dgm:styleLbl>
  <dgm:styleLbl name="asst2">
    <dgm:fillClrLst meth="repeat">
      <a:schemeClr val="accent6"/>
    </dgm:fillClrLst>
    <dgm:linClrLst meth="repeat">
      <a:schemeClr val="lt1"/>
    </dgm:linClrLst>
    <dgm:effectClrLst/>
    <dgm:txLinClrLst/>
    <dgm:txFillClrLst/>
    <dgm:txEffectClrLst/>
  </dgm:styleLbl>
  <dgm:styleLbl name="asst3">
    <dgm:fillClrLst meth="repeat">
      <a:schemeClr val="accent6"/>
    </dgm:fillClrLst>
    <dgm:linClrLst meth="repeat">
      <a:schemeClr val="lt1"/>
    </dgm:linClrLst>
    <dgm:effectClrLst/>
    <dgm:txLinClrLst/>
    <dgm:txFillClrLst/>
    <dgm:txEffectClrLst/>
  </dgm:styleLbl>
  <dgm:styleLbl name="asst4">
    <dgm:fillClrLst meth="repeat">
      <a:schemeClr val="accent6"/>
    </dgm:fillClrLst>
    <dgm:linClrLst meth="repeat">
      <a:schemeClr val="lt1"/>
    </dgm:linClrLst>
    <dgm:effectClrLst/>
    <dgm:txLinClrLst/>
    <dgm:txFillClrLst/>
    <dgm:txEffectClrLst/>
  </dgm:styleLbl>
  <dgm:styleLbl name="parChTrans2D1">
    <dgm:fillClrLst meth="repeat">
      <a:schemeClr val="accent6">
        <a:tint val="60000"/>
      </a:schemeClr>
    </dgm:fillClrLst>
    <dgm:linClrLst meth="repeat">
      <a:schemeClr val="accent6">
        <a:tint val="60000"/>
      </a:schemeClr>
    </dgm:linClrLst>
    <dgm:effectClrLst/>
    <dgm:txLinClrLst/>
    <dgm:txFillClrLst meth="repeat">
      <a:schemeClr val="lt1"/>
    </dgm:txFillClrLst>
    <dgm:txEffectClrLst/>
  </dgm:styleLbl>
  <dgm:styleLbl name="parChTrans2D2">
    <dgm:fillClrLst meth="repeat">
      <a:schemeClr val="accent6"/>
    </dgm:fillClrLst>
    <dgm:linClrLst meth="repeat">
      <a:schemeClr val="accent6"/>
    </dgm:linClrLst>
    <dgm:effectClrLst/>
    <dgm:txLinClrLst/>
    <dgm:txFillClrLst meth="repeat">
      <a:schemeClr val="lt1"/>
    </dgm:txFillClrLst>
    <dgm:txEffectClrLst/>
  </dgm:styleLbl>
  <dgm:styleLbl name="parChTrans2D3">
    <dgm:fillClrLst meth="repeat">
      <a:schemeClr val="accent6"/>
    </dgm:fillClrLst>
    <dgm:linClrLst meth="repeat">
      <a:schemeClr val="accent6"/>
    </dgm:linClrLst>
    <dgm:effectClrLst/>
    <dgm:txLinClrLst/>
    <dgm:txFillClrLst meth="repeat">
      <a:schemeClr val="lt1"/>
    </dgm:txFillClrLst>
    <dgm:txEffectClrLst/>
  </dgm:styleLbl>
  <dgm:styleLbl name="parChTrans2D4">
    <dgm:fillClrLst meth="repeat">
      <a:schemeClr val="accent6"/>
    </dgm:fillClrLst>
    <dgm:linClrLst meth="repeat">
      <a:schemeClr val="accent6"/>
    </dgm:linClrLst>
    <dgm:effectClrLst/>
    <dgm:txLinClrLst/>
    <dgm:txFillClrLst meth="repeat">
      <a:schemeClr val="lt1"/>
    </dgm:txFillClrLst>
    <dgm:txEffectClrLst/>
  </dgm:styleLbl>
  <dgm:styleLbl name="parChTrans1D1">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2">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3">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parChTrans1D4">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6"/>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6"/>
    </dgm:linClrLst>
    <dgm:effectClrLst/>
    <dgm:txLinClrLst/>
    <dgm:txFillClrLst meth="repeat">
      <a:schemeClr val="dk1"/>
    </dgm:txFillClrLst>
    <dgm:txEffectClrLst/>
  </dgm:styleLbl>
  <dgm:styleLbl name="fg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align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bg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bgShp">
    <dgm:fillClrLst meth="repeat">
      <a:schemeClr val="accent6">
        <a:tint val="40000"/>
      </a:schemeClr>
    </dgm:fillClrLst>
    <dgm:linClrLst meth="repeat">
      <a:schemeClr val="accent6"/>
    </dgm:linClrLst>
    <dgm:effectClrLst/>
    <dgm:txLinClrLst/>
    <dgm:txFillClrLst meth="repeat">
      <a:schemeClr val="dk1"/>
    </dgm:txFillClrLst>
    <dgm:txEffectClrLst/>
  </dgm:styleLbl>
  <dgm:styleLbl name="dkBgShp">
    <dgm:fillClrLst meth="repeat">
      <a:schemeClr val="accent6">
        <a:shade val="80000"/>
      </a:schemeClr>
    </dgm:fillClrLst>
    <dgm:linClrLst meth="repeat">
      <a:schemeClr val="accent6"/>
    </dgm:linClrLst>
    <dgm:effectClrLst/>
    <dgm:txLinClrLst/>
    <dgm:txFillClrLst meth="repeat">
      <a:schemeClr val="lt1"/>
    </dgm:txFillClrLst>
    <dgm:txEffectClrLst/>
  </dgm:styleLbl>
  <dgm:styleLbl name="trBgShp">
    <dgm:fillClrLst meth="repeat">
      <a:schemeClr val="accent6">
        <a:tint val="50000"/>
        <a:alpha val="40000"/>
      </a:schemeClr>
    </dgm:fillClrLst>
    <dgm:linClrLst meth="repeat">
      <a:schemeClr val="accent6"/>
    </dgm:linClrLst>
    <dgm:effectClrLst/>
    <dgm:txLinClrLst/>
    <dgm:txFillClrLst meth="repeat">
      <a:schemeClr val="lt1"/>
    </dgm:txFillClrLst>
    <dgm:txEffectClrLst/>
  </dgm:styleLbl>
  <dgm:styleLbl name="fgShp">
    <dgm:fillClrLst meth="repeat">
      <a:schemeClr val="accent6">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EB758991-AA78-4293-BABF-1DF874F13939}" type="doc">
      <dgm:prSet loTypeId="urn:microsoft.com/office/officeart/2005/8/layout/vList2" loCatId="list" qsTypeId="urn:microsoft.com/office/officeart/2005/8/quickstyle/simple1" qsCatId="simple" csTypeId="urn:microsoft.com/office/officeart/2005/8/colors/colorful5" csCatId="colorful" phldr="1"/>
      <dgm:spPr/>
      <dgm:t>
        <a:bodyPr/>
        <a:lstStyle/>
        <a:p>
          <a:endParaRPr lang="en-US"/>
        </a:p>
      </dgm:t>
    </dgm:pt>
    <dgm:pt modelId="{DF3D2D04-AF9D-4433-9B1F-1C528CAA3637}">
      <dgm:prSet/>
      <dgm:spPr/>
      <dgm:t>
        <a:bodyPr/>
        <a:lstStyle/>
        <a:p>
          <a:r>
            <a:rPr lang="el-GR" dirty="0"/>
            <a:t>Η </a:t>
          </a:r>
          <a:r>
            <a:rPr lang="el-GR" b="1" dirty="0" err="1"/>
            <a:t>Conceptual</a:t>
          </a:r>
          <a:r>
            <a:rPr lang="el-GR" dirty="0"/>
            <a:t> </a:t>
          </a:r>
          <a:r>
            <a:rPr lang="en-GB" dirty="0"/>
            <a:t>Art </a:t>
          </a:r>
          <a:r>
            <a:rPr lang="el-GR" dirty="0"/>
            <a:t>(Εννοιολογική τέχνη), αναφέρεται ανάμεσα στις πρωτοπορίες του τέλους της δεκαετίας του '60. Μετά το 1965 οι καλλιτέχνες δεν σκέφτονται πια την πραγματοποίηση του αντικειμένου τέχνης, αλλά το ίδιο το αντικείμενο τέχνης και δίνουν το προβάδισμα στην ομιλία για τη διάδοση και την αντίληψη του έργου. </a:t>
          </a:r>
          <a:r>
            <a:rPr lang="el-GR" b="1" dirty="0"/>
            <a:t>Εξετάζουν και ταυτόχρονα διαταράσσουν τις σχέσεις που υπάρχουν ανάμεσα σε καλλιτέχνες, εμπόρους, επιμελητές εκθέσεων, συλλέκτες και κοινό.</a:t>
          </a:r>
          <a:endParaRPr lang="en-US" b="1" dirty="0"/>
        </a:p>
      </dgm:t>
    </dgm:pt>
    <dgm:pt modelId="{0BD86F90-3073-4897-A154-C0470FB4C6A8}" type="parTrans" cxnId="{7219B925-A6A2-4727-8687-0E867313B6FB}">
      <dgm:prSet/>
      <dgm:spPr/>
      <dgm:t>
        <a:bodyPr/>
        <a:lstStyle/>
        <a:p>
          <a:endParaRPr lang="en-US"/>
        </a:p>
      </dgm:t>
    </dgm:pt>
    <dgm:pt modelId="{4A281D83-B742-43E9-A11D-18BCFECDC826}" type="sibTrans" cxnId="{7219B925-A6A2-4727-8687-0E867313B6FB}">
      <dgm:prSet/>
      <dgm:spPr/>
      <dgm:t>
        <a:bodyPr/>
        <a:lstStyle/>
        <a:p>
          <a:endParaRPr lang="en-US"/>
        </a:p>
      </dgm:t>
    </dgm:pt>
    <dgm:pt modelId="{99C4DFB9-CB7F-4974-876A-804DA91F27A7}">
      <dgm:prSet/>
      <dgm:spPr/>
      <dgm:t>
        <a:bodyPr/>
        <a:lstStyle/>
        <a:p>
          <a:r>
            <a:rPr lang="el-GR" dirty="0"/>
            <a:t>Η </a:t>
          </a:r>
          <a:r>
            <a:rPr lang="el-GR" dirty="0" err="1"/>
            <a:t>Conceptual</a:t>
          </a:r>
          <a:r>
            <a:rPr lang="el-GR" dirty="0"/>
            <a:t> </a:t>
          </a:r>
          <a:r>
            <a:rPr lang="el-GR" dirty="0" err="1"/>
            <a:t>Art</a:t>
          </a:r>
          <a:r>
            <a:rPr lang="el-GR" dirty="0"/>
            <a:t> είναι το εικαστικό κίνημα που συγγενεύει με τη λογοτεχνία, γιατί αφήνει στον αναγνώστη-θεατή να αναπλάσει τη δράση με τη φαντασία του, αλλά δίνοντας στη </a:t>
          </a:r>
          <a:r>
            <a:rPr lang="el-GR" b="1" dirty="0"/>
            <a:t>γλώσσα πρωτεύοντα ρόλο. Καταργεί επίσης τη διαχωριστική γραμμή ανάμεσα στην τέχνη και τη θεωρία της τέχνης</a:t>
          </a:r>
          <a:r>
            <a:rPr lang="el-GR" dirty="0"/>
            <a:t>. Η καλλιτεχνική δραστηριότητα γίνεται μια </a:t>
          </a:r>
          <a:r>
            <a:rPr lang="el-GR" b="1" dirty="0"/>
            <a:t>έρευνα πάνω στη φύση της ίδιας της τέχνης</a:t>
          </a:r>
          <a:r>
            <a:rPr lang="el-GR" dirty="0"/>
            <a:t>. </a:t>
          </a:r>
          <a:endParaRPr lang="en-US" dirty="0"/>
        </a:p>
      </dgm:t>
    </dgm:pt>
    <dgm:pt modelId="{AC207613-2371-4968-8A8E-47033E48815D}" type="parTrans" cxnId="{4FB7FB4E-617A-4687-B90A-B099BE186BFC}">
      <dgm:prSet/>
      <dgm:spPr/>
      <dgm:t>
        <a:bodyPr/>
        <a:lstStyle/>
        <a:p>
          <a:endParaRPr lang="en-US"/>
        </a:p>
      </dgm:t>
    </dgm:pt>
    <dgm:pt modelId="{7101D598-898C-4677-9330-8940B8F19912}" type="sibTrans" cxnId="{4FB7FB4E-617A-4687-B90A-B099BE186BFC}">
      <dgm:prSet/>
      <dgm:spPr/>
      <dgm:t>
        <a:bodyPr/>
        <a:lstStyle/>
        <a:p>
          <a:endParaRPr lang="en-US"/>
        </a:p>
      </dgm:t>
    </dgm:pt>
    <dgm:pt modelId="{074C5D85-CE43-4600-BFE8-A87EAAB4DCB3}" type="pres">
      <dgm:prSet presAssocID="{EB758991-AA78-4293-BABF-1DF874F13939}" presName="linear" presStyleCnt="0">
        <dgm:presLayoutVars>
          <dgm:animLvl val="lvl"/>
          <dgm:resizeHandles val="exact"/>
        </dgm:presLayoutVars>
      </dgm:prSet>
      <dgm:spPr/>
    </dgm:pt>
    <dgm:pt modelId="{C6CC8FE4-271E-4436-B8AB-C32BB4BF4E74}" type="pres">
      <dgm:prSet presAssocID="{DF3D2D04-AF9D-4433-9B1F-1C528CAA3637}" presName="parentText" presStyleLbl="node1" presStyleIdx="0" presStyleCnt="2">
        <dgm:presLayoutVars>
          <dgm:chMax val="0"/>
          <dgm:bulletEnabled val="1"/>
        </dgm:presLayoutVars>
      </dgm:prSet>
      <dgm:spPr/>
    </dgm:pt>
    <dgm:pt modelId="{0BE769B6-5C39-48C3-BA4F-1DDA88B758FD}" type="pres">
      <dgm:prSet presAssocID="{4A281D83-B742-43E9-A11D-18BCFECDC826}" presName="spacer" presStyleCnt="0"/>
      <dgm:spPr/>
    </dgm:pt>
    <dgm:pt modelId="{9EDEF9FA-4832-48D0-A9AB-BB7E1B7ED7FA}" type="pres">
      <dgm:prSet presAssocID="{99C4DFB9-CB7F-4974-876A-804DA91F27A7}" presName="parentText" presStyleLbl="node1" presStyleIdx="1" presStyleCnt="2">
        <dgm:presLayoutVars>
          <dgm:chMax val="0"/>
          <dgm:bulletEnabled val="1"/>
        </dgm:presLayoutVars>
      </dgm:prSet>
      <dgm:spPr/>
    </dgm:pt>
  </dgm:ptLst>
  <dgm:cxnLst>
    <dgm:cxn modelId="{7219B925-A6A2-4727-8687-0E867313B6FB}" srcId="{EB758991-AA78-4293-BABF-1DF874F13939}" destId="{DF3D2D04-AF9D-4433-9B1F-1C528CAA3637}" srcOrd="0" destOrd="0" parTransId="{0BD86F90-3073-4897-A154-C0470FB4C6A8}" sibTransId="{4A281D83-B742-43E9-A11D-18BCFECDC826}"/>
    <dgm:cxn modelId="{4FB7FB4E-617A-4687-B90A-B099BE186BFC}" srcId="{EB758991-AA78-4293-BABF-1DF874F13939}" destId="{99C4DFB9-CB7F-4974-876A-804DA91F27A7}" srcOrd="1" destOrd="0" parTransId="{AC207613-2371-4968-8A8E-47033E48815D}" sibTransId="{7101D598-898C-4677-9330-8940B8F19912}"/>
    <dgm:cxn modelId="{BD084A4F-155C-4D3C-9ADD-38768EA8F68D}" type="presOf" srcId="{DF3D2D04-AF9D-4433-9B1F-1C528CAA3637}" destId="{C6CC8FE4-271E-4436-B8AB-C32BB4BF4E74}" srcOrd="0" destOrd="0" presId="urn:microsoft.com/office/officeart/2005/8/layout/vList2"/>
    <dgm:cxn modelId="{B69CED76-D54B-48A0-A084-88BB3E071D59}" type="presOf" srcId="{EB758991-AA78-4293-BABF-1DF874F13939}" destId="{074C5D85-CE43-4600-BFE8-A87EAAB4DCB3}" srcOrd="0" destOrd="0" presId="urn:microsoft.com/office/officeart/2005/8/layout/vList2"/>
    <dgm:cxn modelId="{2709E68E-789D-461F-9C57-D6B7CFC0B9A1}" type="presOf" srcId="{99C4DFB9-CB7F-4974-876A-804DA91F27A7}" destId="{9EDEF9FA-4832-48D0-A9AB-BB7E1B7ED7FA}" srcOrd="0" destOrd="0" presId="urn:microsoft.com/office/officeart/2005/8/layout/vList2"/>
    <dgm:cxn modelId="{5761A3A1-36F9-4AE5-B2BA-4ACB2393848B}" type="presParOf" srcId="{074C5D85-CE43-4600-BFE8-A87EAAB4DCB3}" destId="{C6CC8FE4-271E-4436-B8AB-C32BB4BF4E74}" srcOrd="0" destOrd="0" presId="urn:microsoft.com/office/officeart/2005/8/layout/vList2"/>
    <dgm:cxn modelId="{A00C949D-9259-4475-9415-420397E33885}" type="presParOf" srcId="{074C5D85-CE43-4600-BFE8-A87EAAB4DCB3}" destId="{0BE769B6-5C39-48C3-BA4F-1DDA88B758FD}" srcOrd="1" destOrd="0" presId="urn:microsoft.com/office/officeart/2005/8/layout/vList2"/>
    <dgm:cxn modelId="{1F710813-3A70-4163-B580-B6E5771727F9}" type="presParOf" srcId="{074C5D85-CE43-4600-BFE8-A87EAAB4DCB3}" destId="{9EDEF9FA-4832-48D0-A9AB-BB7E1B7ED7FA}" srcOrd="2"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ED7962A0-9AAB-4037-9360-470CF0322C19}" type="doc">
      <dgm:prSet loTypeId="urn:microsoft.com/office/officeart/2005/8/layout/hierarchy1" loCatId="hierarchy" qsTypeId="urn:microsoft.com/office/officeart/2005/8/quickstyle/simple1" qsCatId="simple" csTypeId="urn:microsoft.com/office/officeart/2005/8/colors/accent6_2" csCatId="accent6" phldr="1"/>
      <dgm:spPr/>
      <dgm:t>
        <a:bodyPr/>
        <a:lstStyle/>
        <a:p>
          <a:endParaRPr lang="en-US"/>
        </a:p>
      </dgm:t>
    </dgm:pt>
    <dgm:pt modelId="{EE378891-CC80-4294-803B-ADF9CED7F6FC}">
      <dgm:prSet/>
      <dgm:spPr/>
      <dgm:t>
        <a:bodyPr/>
        <a:lstStyle/>
        <a:p>
          <a:r>
            <a:rPr lang="el-GR" dirty="0"/>
            <a:t>Τα τελευταία χρόνια η χορογραφία έχει χρησιμοποιηθεί με μια πολύ ευρεία έννοια. Συνδέθηκε με την έννοια της δομής, του πρωτοκόλλου και της στρατηγικής, αποκομμένη από έννοιες όπως η ενσώματη υποκειμενική έκφραση, η αναπαράσταση ή το στυλ.</a:t>
          </a:r>
          <a:endParaRPr lang="en-US" dirty="0"/>
        </a:p>
      </dgm:t>
    </dgm:pt>
    <dgm:pt modelId="{CB5E94C1-63CA-4DE0-8552-A4F215FB5321}" type="parTrans" cxnId="{DD30EF0B-CCFA-46CE-981C-5E0FB5240EDD}">
      <dgm:prSet/>
      <dgm:spPr/>
      <dgm:t>
        <a:bodyPr/>
        <a:lstStyle/>
        <a:p>
          <a:endParaRPr lang="en-US"/>
        </a:p>
      </dgm:t>
    </dgm:pt>
    <dgm:pt modelId="{31B434F6-DD41-4AEA-8641-10BA0CF2A1D0}" type="sibTrans" cxnId="{DD30EF0B-CCFA-46CE-981C-5E0FB5240EDD}">
      <dgm:prSet/>
      <dgm:spPr/>
      <dgm:t>
        <a:bodyPr/>
        <a:lstStyle/>
        <a:p>
          <a:endParaRPr lang="en-US"/>
        </a:p>
      </dgm:t>
    </dgm:pt>
    <dgm:pt modelId="{167D5BF7-AC85-471F-926A-949E9D350D0A}">
      <dgm:prSet/>
      <dgm:spPr/>
      <dgm:t>
        <a:bodyPr/>
        <a:lstStyle/>
        <a:p>
          <a:r>
            <a:rPr lang="el-GR"/>
            <a:t>Έτσι η έννοια και το νόημα της χορογραφίας μετατοπίζεται προς ένα ανοιχτό σύμπλεγμα εργαλείων που μπορούν να χρησιμοποιηθούν με διάφορους τρόπους.</a:t>
          </a:r>
          <a:endParaRPr lang="en-US"/>
        </a:p>
      </dgm:t>
    </dgm:pt>
    <dgm:pt modelId="{83FE8638-E312-4FE3-B407-7EAD652630E6}" type="parTrans" cxnId="{C3822145-C9D9-4A9A-91AE-EC479DB9B6AB}">
      <dgm:prSet/>
      <dgm:spPr/>
      <dgm:t>
        <a:bodyPr/>
        <a:lstStyle/>
        <a:p>
          <a:endParaRPr lang="en-US"/>
        </a:p>
      </dgm:t>
    </dgm:pt>
    <dgm:pt modelId="{8CC97F13-1F81-43BA-B792-989B3FDDE901}" type="sibTrans" cxnId="{C3822145-C9D9-4A9A-91AE-EC479DB9B6AB}">
      <dgm:prSet/>
      <dgm:spPr/>
      <dgm:t>
        <a:bodyPr/>
        <a:lstStyle/>
        <a:p>
          <a:endParaRPr lang="en-US"/>
        </a:p>
      </dgm:t>
    </dgm:pt>
    <dgm:pt modelId="{2C893DB6-446F-40C3-A346-CF2A85EC870B}" type="pres">
      <dgm:prSet presAssocID="{ED7962A0-9AAB-4037-9360-470CF0322C19}" presName="hierChild1" presStyleCnt="0">
        <dgm:presLayoutVars>
          <dgm:chPref val="1"/>
          <dgm:dir/>
          <dgm:animOne val="branch"/>
          <dgm:animLvl val="lvl"/>
          <dgm:resizeHandles/>
        </dgm:presLayoutVars>
      </dgm:prSet>
      <dgm:spPr/>
    </dgm:pt>
    <dgm:pt modelId="{621579DF-6EE0-4943-A46F-7AB714428AAE}" type="pres">
      <dgm:prSet presAssocID="{EE378891-CC80-4294-803B-ADF9CED7F6FC}" presName="hierRoot1" presStyleCnt="0"/>
      <dgm:spPr/>
    </dgm:pt>
    <dgm:pt modelId="{10853B6B-D4F1-494A-BAE4-FE7D3AAFDE00}" type="pres">
      <dgm:prSet presAssocID="{EE378891-CC80-4294-803B-ADF9CED7F6FC}" presName="composite" presStyleCnt="0"/>
      <dgm:spPr/>
    </dgm:pt>
    <dgm:pt modelId="{CB779D9E-2D10-46F8-983D-A15EA6DF8FB2}" type="pres">
      <dgm:prSet presAssocID="{EE378891-CC80-4294-803B-ADF9CED7F6FC}" presName="background" presStyleLbl="node0" presStyleIdx="0" presStyleCnt="2"/>
      <dgm:spPr/>
    </dgm:pt>
    <dgm:pt modelId="{1291EB2A-303A-4DEA-9527-DD247E3D16F1}" type="pres">
      <dgm:prSet presAssocID="{EE378891-CC80-4294-803B-ADF9CED7F6FC}" presName="text" presStyleLbl="fgAcc0" presStyleIdx="0" presStyleCnt="2">
        <dgm:presLayoutVars>
          <dgm:chPref val="3"/>
        </dgm:presLayoutVars>
      </dgm:prSet>
      <dgm:spPr/>
    </dgm:pt>
    <dgm:pt modelId="{FE7BBB24-6403-4700-ACB5-0A0C97A8F8FC}" type="pres">
      <dgm:prSet presAssocID="{EE378891-CC80-4294-803B-ADF9CED7F6FC}" presName="hierChild2" presStyleCnt="0"/>
      <dgm:spPr/>
    </dgm:pt>
    <dgm:pt modelId="{30B02F50-7A50-4B5D-96C7-92E84667FD2D}" type="pres">
      <dgm:prSet presAssocID="{167D5BF7-AC85-471F-926A-949E9D350D0A}" presName="hierRoot1" presStyleCnt="0"/>
      <dgm:spPr/>
    </dgm:pt>
    <dgm:pt modelId="{9CD35965-B79B-492B-BDA7-DAA89FEFDF31}" type="pres">
      <dgm:prSet presAssocID="{167D5BF7-AC85-471F-926A-949E9D350D0A}" presName="composite" presStyleCnt="0"/>
      <dgm:spPr/>
    </dgm:pt>
    <dgm:pt modelId="{9AF8D5D8-1397-478E-9BF2-23DBEC4F8C40}" type="pres">
      <dgm:prSet presAssocID="{167D5BF7-AC85-471F-926A-949E9D350D0A}" presName="background" presStyleLbl="node0" presStyleIdx="1" presStyleCnt="2"/>
      <dgm:spPr/>
    </dgm:pt>
    <dgm:pt modelId="{C604DDDD-DD3E-4DD3-A6E7-D9004F65E569}" type="pres">
      <dgm:prSet presAssocID="{167D5BF7-AC85-471F-926A-949E9D350D0A}" presName="text" presStyleLbl="fgAcc0" presStyleIdx="1" presStyleCnt="2">
        <dgm:presLayoutVars>
          <dgm:chPref val="3"/>
        </dgm:presLayoutVars>
      </dgm:prSet>
      <dgm:spPr/>
    </dgm:pt>
    <dgm:pt modelId="{F2C3DBBC-2BD0-4BB8-9D86-58962AB1FB05}" type="pres">
      <dgm:prSet presAssocID="{167D5BF7-AC85-471F-926A-949E9D350D0A}" presName="hierChild2" presStyleCnt="0"/>
      <dgm:spPr/>
    </dgm:pt>
  </dgm:ptLst>
  <dgm:cxnLst>
    <dgm:cxn modelId="{DD30EF0B-CCFA-46CE-981C-5E0FB5240EDD}" srcId="{ED7962A0-9AAB-4037-9360-470CF0322C19}" destId="{EE378891-CC80-4294-803B-ADF9CED7F6FC}" srcOrd="0" destOrd="0" parTransId="{CB5E94C1-63CA-4DE0-8552-A4F215FB5321}" sibTransId="{31B434F6-DD41-4AEA-8641-10BA0CF2A1D0}"/>
    <dgm:cxn modelId="{C1B09412-9D1B-4600-8893-188EFA50F930}" type="presOf" srcId="{ED7962A0-9AAB-4037-9360-470CF0322C19}" destId="{2C893DB6-446F-40C3-A346-CF2A85EC870B}" srcOrd="0" destOrd="0" presId="urn:microsoft.com/office/officeart/2005/8/layout/hierarchy1"/>
    <dgm:cxn modelId="{7F586C16-C7C2-4D3F-A395-BD84DCB9BBE4}" type="presOf" srcId="{167D5BF7-AC85-471F-926A-949E9D350D0A}" destId="{C604DDDD-DD3E-4DD3-A6E7-D9004F65E569}" srcOrd="0" destOrd="0" presId="urn:microsoft.com/office/officeart/2005/8/layout/hierarchy1"/>
    <dgm:cxn modelId="{C3822145-C9D9-4A9A-91AE-EC479DB9B6AB}" srcId="{ED7962A0-9AAB-4037-9360-470CF0322C19}" destId="{167D5BF7-AC85-471F-926A-949E9D350D0A}" srcOrd="1" destOrd="0" parTransId="{83FE8638-E312-4FE3-B407-7EAD652630E6}" sibTransId="{8CC97F13-1F81-43BA-B792-989B3FDDE901}"/>
    <dgm:cxn modelId="{E2B67157-FD15-4885-8F3A-A2B809FC04DA}" type="presOf" srcId="{EE378891-CC80-4294-803B-ADF9CED7F6FC}" destId="{1291EB2A-303A-4DEA-9527-DD247E3D16F1}" srcOrd="0" destOrd="0" presId="urn:microsoft.com/office/officeart/2005/8/layout/hierarchy1"/>
    <dgm:cxn modelId="{79424F0A-57F5-40F8-ACB4-715B364FC95E}" type="presParOf" srcId="{2C893DB6-446F-40C3-A346-CF2A85EC870B}" destId="{621579DF-6EE0-4943-A46F-7AB714428AAE}" srcOrd="0" destOrd="0" presId="urn:microsoft.com/office/officeart/2005/8/layout/hierarchy1"/>
    <dgm:cxn modelId="{4B2C275E-9307-4062-801C-9EE63896AF28}" type="presParOf" srcId="{621579DF-6EE0-4943-A46F-7AB714428AAE}" destId="{10853B6B-D4F1-494A-BAE4-FE7D3AAFDE00}" srcOrd="0" destOrd="0" presId="urn:microsoft.com/office/officeart/2005/8/layout/hierarchy1"/>
    <dgm:cxn modelId="{FC2CA8D3-F23E-4391-9175-F90B81870A8F}" type="presParOf" srcId="{10853B6B-D4F1-494A-BAE4-FE7D3AAFDE00}" destId="{CB779D9E-2D10-46F8-983D-A15EA6DF8FB2}" srcOrd="0" destOrd="0" presId="urn:microsoft.com/office/officeart/2005/8/layout/hierarchy1"/>
    <dgm:cxn modelId="{6907352F-3F1D-4DF0-9468-5C72574A144B}" type="presParOf" srcId="{10853B6B-D4F1-494A-BAE4-FE7D3AAFDE00}" destId="{1291EB2A-303A-4DEA-9527-DD247E3D16F1}" srcOrd="1" destOrd="0" presId="urn:microsoft.com/office/officeart/2005/8/layout/hierarchy1"/>
    <dgm:cxn modelId="{41CDF877-C4A5-4702-A856-059DB7E3F110}" type="presParOf" srcId="{621579DF-6EE0-4943-A46F-7AB714428AAE}" destId="{FE7BBB24-6403-4700-ACB5-0A0C97A8F8FC}" srcOrd="1" destOrd="0" presId="urn:microsoft.com/office/officeart/2005/8/layout/hierarchy1"/>
    <dgm:cxn modelId="{EDC44537-1B25-41A1-B02C-2E78BDAB6F98}" type="presParOf" srcId="{2C893DB6-446F-40C3-A346-CF2A85EC870B}" destId="{30B02F50-7A50-4B5D-96C7-92E84667FD2D}" srcOrd="1" destOrd="0" presId="urn:microsoft.com/office/officeart/2005/8/layout/hierarchy1"/>
    <dgm:cxn modelId="{C008E2D3-86B4-4FC5-93AE-E6DFCEB5F13E}" type="presParOf" srcId="{30B02F50-7A50-4B5D-96C7-92E84667FD2D}" destId="{9CD35965-B79B-492B-BDA7-DAA89FEFDF31}" srcOrd="0" destOrd="0" presId="urn:microsoft.com/office/officeart/2005/8/layout/hierarchy1"/>
    <dgm:cxn modelId="{CEF059F4-90C7-4D8A-99E9-EF2629819CB4}" type="presParOf" srcId="{9CD35965-B79B-492B-BDA7-DAA89FEFDF31}" destId="{9AF8D5D8-1397-478E-9BF2-23DBEC4F8C40}" srcOrd="0" destOrd="0" presId="urn:microsoft.com/office/officeart/2005/8/layout/hierarchy1"/>
    <dgm:cxn modelId="{CC5BD3CF-48F0-4119-A967-564D95ED7421}" type="presParOf" srcId="{9CD35965-B79B-492B-BDA7-DAA89FEFDF31}" destId="{C604DDDD-DD3E-4DD3-A6E7-D9004F65E569}" srcOrd="1" destOrd="0" presId="urn:microsoft.com/office/officeart/2005/8/layout/hierarchy1"/>
    <dgm:cxn modelId="{DE404670-1108-4938-A34A-B836DF3F1B47}" type="presParOf" srcId="{30B02F50-7A50-4B5D-96C7-92E84667FD2D}" destId="{F2C3DBBC-2BD0-4BB8-9D86-58962AB1FB05}" srcOrd="1" destOrd="0" presId="urn:microsoft.com/office/officeart/2005/8/layout/hierarchy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6CC8FE4-271E-4436-B8AB-C32BB4BF4E74}">
      <dsp:nvSpPr>
        <dsp:cNvPr id="0" name=""/>
        <dsp:cNvSpPr/>
      </dsp:nvSpPr>
      <dsp:spPr>
        <a:xfrm>
          <a:off x="0" y="30743"/>
          <a:ext cx="6263640" cy="2695680"/>
        </a:xfrm>
        <a:prstGeom prst="roundRect">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l-GR" sz="1800" kern="1200" dirty="0"/>
            <a:t>Η </a:t>
          </a:r>
          <a:r>
            <a:rPr lang="el-GR" sz="1800" b="1" kern="1200" dirty="0" err="1"/>
            <a:t>Conceptual</a:t>
          </a:r>
          <a:r>
            <a:rPr lang="el-GR" sz="1800" kern="1200" dirty="0"/>
            <a:t> </a:t>
          </a:r>
          <a:r>
            <a:rPr lang="en-GB" sz="1800" kern="1200" dirty="0"/>
            <a:t>Art </a:t>
          </a:r>
          <a:r>
            <a:rPr lang="el-GR" sz="1800" kern="1200" dirty="0"/>
            <a:t>(Εννοιολογική τέχνη), αναφέρεται ανάμεσα στις πρωτοπορίες του τέλους της δεκαετίας του '60. Μετά το 1965 οι καλλιτέχνες δεν σκέφτονται πια την πραγματοποίηση του αντικειμένου τέχνης, αλλά το ίδιο το αντικείμενο τέχνης και δίνουν το προβάδισμα στην ομιλία για τη διάδοση και την αντίληψη του έργου. </a:t>
          </a:r>
          <a:r>
            <a:rPr lang="el-GR" sz="1800" b="1" kern="1200" dirty="0"/>
            <a:t>Εξετάζουν και ταυτόχρονα διαταράσσουν τις σχέσεις που υπάρχουν ανάμεσα σε καλλιτέχνες, εμπόρους, επιμελητές εκθέσεων, συλλέκτες και κοινό.</a:t>
          </a:r>
          <a:endParaRPr lang="en-US" sz="1800" b="1" kern="1200" dirty="0"/>
        </a:p>
      </dsp:txBody>
      <dsp:txXfrm>
        <a:off x="131592" y="162335"/>
        <a:ext cx="6000456" cy="2432496"/>
      </dsp:txXfrm>
    </dsp:sp>
    <dsp:sp modelId="{9EDEF9FA-4832-48D0-A9AB-BB7E1B7ED7FA}">
      <dsp:nvSpPr>
        <dsp:cNvPr id="0" name=""/>
        <dsp:cNvSpPr/>
      </dsp:nvSpPr>
      <dsp:spPr>
        <a:xfrm>
          <a:off x="0" y="2778263"/>
          <a:ext cx="6263640" cy="2695680"/>
        </a:xfrm>
        <a:prstGeom prst="roundRect">
          <a:avLst/>
        </a:prstGeom>
        <a:solidFill>
          <a:schemeClr val="accent5">
            <a:hueOff val="-6758543"/>
            <a:satOff val="-17419"/>
            <a:lumOff val="-11765"/>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l-GR" sz="1800" kern="1200" dirty="0"/>
            <a:t>Η </a:t>
          </a:r>
          <a:r>
            <a:rPr lang="el-GR" sz="1800" kern="1200" dirty="0" err="1"/>
            <a:t>Conceptual</a:t>
          </a:r>
          <a:r>
            <a:rPr lang="el-GR" sz="1800" kern="1200" dirty="0"/>
            <a:t> </a:t>
          </a:r>
          <a:r>
            <a:rPr lang="el-GR" sz="1800" kern="1200" dirty="0" err="1"/>
            <a:t>Art</a:t>
          </a:r>
          <a:r>
            <a:rPr lang="el-GR" sz="1800" kern="1200" dirty="0"/>
            <a:t> είναι το εικαστικό κίνημα που συγγενεύει με τη λογοτεχνία, γιατί αφήνει στον αναγνώστη-θεατή να αναπλάσει τη δράση με τη φαντασία του, αλλά δίνοντας στη </a:t>
          </a:r>
          <a:r>
            <a:rPr lang="el-GR" sz="1800" b="1" kern="1200" dirty="0"/>
            <a:t>γλώσσα πρωτεύοντα ρόλο. Καταργεί επίσης τη διαχωριστική γραμμή ανάμεσα στην τέχνη και τη θεωρία της τέχνης</a:t>
          </a:r>
          <a:r>
            <a:rPr lang="el-GR" sz="1800" kern="1200" dirty="0"/>
            <a:t>. Η καλλιτεχνική δραστηριότητα γίνεται μια </a:t>
          </a:r>
          <a:r>
            <a:rPr lang="el-GR" sz="1800" b="1" kern="1200" dirty="0"/>
            <a:t>έρευνα πάνω στη φύση της ίδιας της τέχνης</a:t>
          </a:r>
          <a:r>
            <a:rPr lang="el-GR" sz="1800" kern="1200" dirty="0"/>
            <a:t>. </a:t>
          </a:r>
          <a:endParaRPr lang="en-US" sz="1800" kern="1200" dirty="0"/>
        </a:p>
      </dsp:txBody>
      <dsp:txXfrm>
        <a:off x="131592" y="2909855"/>
        <a:ext cx="6000456" cy="2432496"/>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B779D9E-2D10-46F8-983D-A15EA6DF8FB2}">
      <dsp:nvSpPr>
        <dsp:cNvPr id="0" name=""/>
        <dsp:cNvSpPr/>
      </dsp:nvSpPr>
      <dsp:spPr>
        <a:xfrm>
          <a:off x="1283" y="507350"/>
          <a:ext cx="4505585" cy="2861046"/>
        </a:xfrm>
        <a:prstGeom prst="roundRect">
          <a:avLst>
            <a:gd name="adj" fmla="val 10000"/>
          </a:avLst>
        </a:prstGeom>
        <a:solidFill>
          <a:schemeClr val="accent6">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1291EB2A-303A-4DEA-9527-DD247E3D16F1}">
      <dsp:nvSpPr>
        <dsp:cNvPr id="0" name=""/>
        <dsp:cNvSpPr/>
      </dsp:nvSpPr>
      <dsp:spPr>
        <a:xfrm>
          <a:off x="501904" y="982940"/>
          <a:ext cx="4505585" cy="2861046"/>
        </a:xfrm>
        <a:prstGeom prst="roundRect">
          <a:avLst>
            <a:gd name="adj" fmla="val 10000"/>
          </a:avLst>
        </a:prstGeom>
        <a:solidFill>
          <a:schemeClr val="lt1">
            <a:alpha val="90000"/>
            <a:hueOff val="0"/>
            <a:satOff val="0"/>
            <a:lumOff val="0"/>
            <a:alphaOff val="0"/>
          </a:schemeClr>
        </a:solidFill>
        <a:ln w="12700" cap="flat" cmpd="sng" algn="ctr">
          <a:solidFill>
            <a:schemeClr val="accent6">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83820" tIns="83820" rIns="83820" bIns="83820" numCol="1" spcCol="1270" anchor="ctr" anchorCtr="0">
          <a:noAutofit/>
        </a:bodyPr>
        <a:lstStyle/>
        <a:p>
          <a:pPr marL="0" lvl="0" indent="0" algn="ctr" defTabSz="977900">
            <a:lnSpc>
              <a:spcPct val="90000"/>
            </a:lnSpc>
            <a:spcBef>
              <a:spcPct val="0"/>
            </a:spcBef>
            <a:spcAft>
              <a:spcPct val="35000"/>
            </a:spcAft>
            <a:buNone/>
          </a:pPr>
          <a:r>
            <a:rPr lang="el-GR" sz="2200" kern="1200" dirty="0"/>
            <a:t>Τα τελευταία χρόνια η χορογραφία έχει χρησιμοποιηθεί με μια πολύ ευρεία έννοια. Συνδέθηκε με την έννοια της δομής, του πρωτοκόλλου και της στρατηγικής, αποκομμένη από έννοιες όπως η ενσώματη υποκειμενική έκφραση, η αναπαράσταση ή το στυλ.</a:t>
          </a:r>
          <a:endParaRPr lang="en-US" sz="2200" kern="1200" dirty="0"/>
        </a:p>
      </dsp:txBody>
      <dsp:txXfrm>
        <a:off x="585701" y="1066737"/>
        <a:ext cx="4337991" cy="2693452"/>
      </dsp:txXfrm>
    </dsp:sp>
    <dsp:sp modelId="{9AF8D5D8-1397-478E-9BF2-23DBEC4F8C40}">
      <dsp:nvSpPr>
        <dsp:cNvPr id="0" name=""/>
        <dsp:cNvSpPr/>
      </dsp:nvSpPr>
      <dsp:spPr>
        <a:xfrm>
          <a:off x="5508110" y="507350"/>
          <a:ext cx="4505585" cy="2861046"/>
        </a:xfrm>
        <a:prstGeom prst="roundRect">
          <a:avLst>
            <a:gd name="adj" fmla="val 10000"/>
          </a:avLst>
        </a:prstGeom>
        <a:solidFill>
          <a:schemeClr val="accent6">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C604DDDD-DD3E-4DD3-A6E7-D9004F65E569}">
      <dsp:nvSpPr>
        <dsp:cNvPr id="0" name=""/>
        <dsp:cNvSpPr/>
      </dsp:nvSpPr>
      <dsp:spPr>
        <a:xfrm>
          <a:off x="6008730" y="982940"/>
          <a:ext cx="4505585" cy="2861046"/>
        </a:xfrm>
        <a:prstGeom prst="roundRect">
          <a:avLst>
            <a:gd name="adj" fmla="val 10000"/>
          </a:avLst>
        </a:prstGeom>
        <a:solidFill>
          <a:schemeClr val="lt1">
            <a:alpha val="90000"/>
            <a:hueOff val="0"/>
            <a:satOff val="0"/>
            <a:lumOff val="0"/>
            <a:alphaOff val="0"/>
          </a:schemeClr>
        </a:solidFill>
        <a:ln w="12700" cap="flat" cmpd="sng" algn="ctr">
          <a:solidFill>
            <a:schemeClr val="accent6">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83820" tIns="83820" rIns="83820" bIns="83820" numCol="1" spcCol="1270" anchor="ctr" anchorCtr="0">
          <a:noAutofit/>
        </a:bodyPr>
        <a:lstStyle/>
        <a:p>
          <a:pPr marL="0" lvl="0" indent="0" algn="ctr" defTabSz="977900">
            <a:lnSpc>
              <a:spcPct val="90000"/>
            </a:lnSpc>
            <a:spcBef>
              <a:spcPct val="0"/>
            </a:spcBef>
            <a:spcAft>
              <a:spcPct val="35000"/>
            </a:spcAft>
            <a:buNone/>
          </a:pPr>
          <a:r>
            <a:rPr lang="el-GR" sz="2200" kern="1200"/>
            <a:t>Έτσι η έννοια και το νόημα της χορογραφίας μετατοπίζεται προς ένα ανοιχτό σύμπλεγμα εργαλείων που μπορούν να χρησιμοποιηθούν με διάφορους τρόπους.</a:t>
          </a:r>
          <a:endParaRPr lang="en-US" sz="2200" kern="1200"/>
        </a:p>
      </dsp:txBody>
      <dsp:txXfrm>
        <a:off x="6092527" y="1066737"/>
        <a:ext cx="4337991" cy="2693452"/>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B9CD4EE-7608-4694-B29B-9F1CC7924533}"/>
              </a:ext>
            </a:extLst>
          </p:cNvPr>
          <p:cNvSpPr>
            <a:spLocks noGrp="1"/>
          </p:cNvSpPr>
          <p:nvPr>
            <p:ph type="ctrTitle"/>
          </p:nvPr>
        </p:nvSpPr>
        <p:spPr>
          <a:xfrm>
            <a:off x="1524000" y="1122363"/>
            <a:ext cx="9144000" cy="2387600"/>
          </a:xfrm>
        </p:spPr>
        <p:txBody>
          <a:bodyPr anchor="b"/>
          <a:lstStyle>
            <a:lvl1pPr algn="ctr">
              <a:defRPr sz="6000"/>
            </a:lvl1pPr>
          </a:lstStyle>
          <a:p>
            <a:r>
              <a:rPr lang="el-GR"/>
              <a:t>Κάντε κλικ για να επεξεργαστείτε τον τίτλο υποδείγματος</a:t>
            </a:r>
          </a:p>
        </p:txBody>
      </p:sp>
      <p:sp>
        <p:nvSpPr>
          <p:cNvPr id="3" name="Υπότιτλος 2">
            <a:extLst>
              <a:ext uri="{FF2B5EF4-FFF2-40B4-BE49-F238E27FC236}">
                <a16:creationId xmlns:a16="http://schemas.microsoft.com/office/drawing/2014/main" id="{075010F0-5923-4D13-9ADB-88B0B51182B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l-GR"/>
              <a:t>Κάντε κλικ για να επεξεργαστείτε τον υπότιτλο του υποδείγματος</a:t>
            </a:r>
          </a:p>
        </p:txBody>
      </p:sp>
      <p:sp>
        <p:nvSpPr>
          <p:cNvPr id="4" name="Θέση ημερομηνίας 3">
            <a:extLst>
              <a:ext uri="{FF2B5EF4-FFF2-40B4-BE49-F238E27FC236}">
                <a16:creationId xmlns:a16="http://schemas.microsoft.com/office/drawing/2014/main" id="{622D3AF2-EE74-40D3-8136-CE282D313C19}"/>
              </a:ext>
            </a:extLst>
          </p:cNvPr>
          <p:cNvSpPr>
            <a:spLocks noGrp="1"/>
          </p:cNvSpPr>
          <p:nvPr>
            <p:ph type="dt" sz="half" idx="10"/>
          </p:nvPr>
        </p:nvSpPr>
        <p:spPr/>
        <p:txBody>
          <a:bodyPr/>
          <a:lstStyle/>
          <a:p>
            <a:fld id="{1F586A6F-DE59-4BA6-A5F8-1C8F7B8AB990}" type="datetimeFigureOut">
              <a:rPr lang="el-GR" smtClean="0"/>
              <a:t>13/12/2023</a:t>
            </a:fld>
            <a:endParaRPr lang="el-GR"/>
          </a:p>
        </p:txBody>
      </p:sp>
      <p:sp>
        <p:nvSpPr>
          <p:cNvPr id="5" name="Θέση υποσέλιδου 4">
            <a:extLst>
              <a:ext uri="{FF2B5EF4-FFF2-40B4-BE49-F238E27FC236}">
                <a16:creationId xmlns:a16="http://schemas.microsoft.com/office/drawing/2014/main" id="{BE57016F-0D44-407C-9399-CC193A04A0DA}"/>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364E5644-3D8D-4803-9101-81E522783E30}"/>
              </a:ext>
            </a:extLst>
          </p:cNvPr>
          <p:cNvSpPr>
            <a:spLocks noGrp="1"/>
          </p:cNvSpPr>
          <p:nvPr>
            <p:ph type="sldNum" sz="quarter" idx="12"/>
          </p:nvPr>
        </p:nvSpPr>
        <p:spPr/>
        <p:txBody>
          <a:bodyPr/>
          <a:lstStyle/>
          <a:p>
            <a:fld id="{FBAB05CD-3900-4D82-80FA-7E11ABD0D8E0}" type="slidenum">
              <a:rPr lang="el-GR" smtClean="0"/>
              <a:t>‹#›</a:t>
            </a:fld>
            <a:endParaRPr lang="el-GR"/>
          </a:p>
        </p:txBody>
      </p:sp>
    </p:spTree>
    <p:extLst>
      <p:ext uri="{BB962C8B-B14F-4D97-AF65-F5344CB8AC3E}">
        <p14:creationId xmlns:p14="http://schemas.microsoft.com/office/powerpoint/2010/main" val="272234466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520FA87-97FB-4129-852F-44B4175E28F7}"/>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κατακόρυφου κειμένου 2">
            <a:extLst>
              <a:ext uri="{FF2B5EF4-FFF2-40B4-BE49-F238E27FC236}">
                <a16:creationId xmlns:a16="http://schemas.microsoft.com/office/drawing/2014/main" id="{62B9DC17-548E-4FF6-A33C-D896B1A2B827}"/>
              </a:ext>
            </a:extLst>
          </p:cNvPr>
          <p:cNvSpPr>
            <a:spLocks noGrp="1"/>
          </p:cNvSpPr>
          <p:nvPr>
            <p:ph type="body" orient="vert" idx="1"/>
          </p:nvPr>
        </p:nvSpPr>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688A560A-10A5-40C0-A06C-E6F88A3FF8F4}"/>
              </a:ext>
            </a:extLst>
          </p:cNvPr>
          <p:cNvSpPr>
            <a:spLocks noGrp="1"/>
          </p:cNvSpPr>
          <p:nvPr>
            <p:ph type="dt" sz="half" idx="10"/>
          </p:nvPr>
        </p:nvSpPr>
        <p:spPr/>
        <p:txBody>
          <a:bodyPr/>
          <a:lstStyle/>
          <a:p>
            <a:fld id="{1F586A6F-DE59-4BA6-A5F8-1C8F7B8AB990}" type="datetimeFigureOut">
              <a:rPr lang="el-GR" smtClean="0"/>
              <a:t>13/12/2023</a:t>
            </a:fld>
            <a:endParaRPr lang="el-GR"/>
          </a:p>
        </p:txBody>
      </p:sp>
      <p:sp>
        <p:nvSpPr>
          <p:cNvPr id="5" name="Θέση υποσέλιδου 4">
            <a:extLst>
              <a:ext uri="{FF2B5EF4-FFF2-40B4-BE49-F238E27FC236}">
                <a16:creationId xmlns:a16="http://schemas.microsoft.com/office/drawing/2014/main" id="{9E12D7E3-6BFE-4853-A9D5-C2B752D86A85}"/>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E2DCD8CF-8A6D-4532-A798-FF3074EF4014}"/>
              </a:ext>
            </a:extLst>
          </p:cNvPr>
          <p:cNvSpPr>
            <a:spLocks noGrp="1"/>
          </p:cNvSpPr>
          <p:nvPr>
            <p:ph type="sldNum" sz="quarter" idx="12"/>
          </p:nvPr>
        </p:nvSpPr>
        <p:spPr/>
        <p:txBody>
          <a:bodyPr/>
          <a:lstStyle/>
          <a:p>
            <a:fld id="{FBAB05CD-3900-4D82-80FA-7E11ABD0D8E0}" type="slidenum">
              <a:rPr lang="el-GR" smtClean="0"/>
              <a:t>‹#›</a:t>
            </a:fld>
            <a:endParaRPr lang="el-GR"/>
          </a:p>
        </p:txBody>
      </p:sp>
    </p:spTree>
    <p:extLst>
      <p:ext uri="{BB962C8B-B14F-4D97-AF65-F5344CB8AC3E}">
        <p14:creationId xmlns:p14="http://schemas.microsoft.com/office/powerpoint/2010/main" val="347895437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a:extLst>
              <a:ext uri="{FF2B5EF4-FFF2-40B4-BE49-F238E27FC236}">
                <a16:creationId xmlns:a16="http://schemas.microsoft.com/office/drawing/2014/main" id="{E3F78E2F-0D1D-4AC0-9974-FB697FA88E76}"/>
              </a:ext>
            </a:extLst>
          </p:cNvPr>
          <p:cNvSpPr>
            <a:spLocks noGrp="1"/>
          </p:cNvSpPr>
          <p:nvPr>
            <p:ph type="title" orient="vert"/>
          </p:nvPr>
        </p:nvSpPr>
        <p:spPr>
          <a:xfrm>
            <a:off x="8724900" y="365125"/>
            <a:ext cx="2628900" cy="5811838"/>
          </a:xfrm>
        </p:spPr>
        <p:txBody>
          <a:bodyPr vert="eaVert"/>
          <a:lstStyle/>
          <a:p>
            <a:r>
              <a:rPr lang="el-GR"/>
              <a:t>Κάντε κλικ για να επεξεργαστείτε τον τίτλο υποδείγματος</a:t>
            </a:r>
          </a:p>
        </p:txBody>
      </p:sp>
      <p:sp>
        <p:nvSpPr>
          <p:cNvPr id="3" name="Θέση κατακόρυφου κειμένου 2">
            <a:extLst>
              <a:ext uri="{FF2B5EF4-FFF2-40B4-BE49-F238E27FC236}">
                <a16:creationId xmlns:a16="http://schemas.microsoft.com/office/drawing/2014/main" id="{F24203B7-C2BD-4471-B9EB-DA070D46BA09}"/>
              </a:ext>
            </a:extLst>
          </p:cNvPr>
          <p:cNvSpPr>
            <a:spLocks noGrp="1"/>
          </p:cNvSpPr>
          <p:nvPr>
            <p:ph type="body" orient="vert" idx="1"/>
          </p:nvPr>
        </p:nvSpPr>
        <p:spPr>
          <a:xfrm>
            <a:off x="838200" y="365125"/>
            <a:ext cx="7734300" cy="5811838"/>
          </a:xfrm>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E78A9532-7732-43B2-A5D0-434B439D999A}"/>
              </a:ext>
            </a:extLst>
          </p:cNvPr>
          <p:cNvSpPr>
            <a:spLocks noGrp="1"/>
          </p:cNvSpPr>
          <p:nvPr>
            <p:ph type="dt" sz="half" idx="10"/>
          </p:nvPr>
        </p:nvSpPr>
        <p:spPr/>
        <p:txBody>
          <a:bodyPr/>
          <a:lstStyle/>
          <a:p>
            <a:fld id="{1F586A6F-DE59-4BA6-A5F8-1C8F7B8AB990}" type="datetimeFigureOut">
              <a:rPr lang="el-GR" smtClean="0"/>
              <a:t>13/12/2023</a:t>
            </a:fld>
            <a:endParaRPr lang="el-GR"/>
          </a:p>
        </p:txBody>
      </p:sp>
      <p:sp>
        <p:nvSpPr>
          <p:cNvPr id="5" name="Θέση υποσέλιδου 4">
            <a:extLst>
              <a:ext uri="{FF2B5EF4-FFF2-40B4-BE49-F238E27FC236}">
                <a16:creationId xmlns:a16="http://schemas.microsoft.com/office/drawing/2014/main" id="{927F0ACF-C2AB-4A8F-83E6-6BF2E05DDB7F}"/>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A0488F2F-F430-4B48-A10B-82D4019A7C50}"/>
              </a:ext>
            </a:extLst>
          </p:cNvPr>
          <p:cNvSpPr>
            <a:spLocks noGrp="1"/>
          </p:cNvSpPr>
          <p:nvPr>
            <p:ph type="sldNum" sz="quarter" idx="12"/>
          </p:nvPr>
        </p:nvSpPr>
        <p:spPr/>
        <p:txBody>
          <a:bodyPr/>
          <a:lstStyle/>
          <a:p>
            <a:fld id="{FBAB05CD-3900-4D82-80FA-7E11ABD0D8E0}" type="slidenum">
              <a:rPr lang="el-GR" smtClean="0"/>
              <a:t>‹#›</a:t>
            </a:fld>
            <a:endParaRPr lang="el-GR"/>
          </a:p>
        </p:txBody>
      </p:sp>
    </p:spTree>
    <p:extLst>
      <p:ext uri="{BB962C8B-B14F-4D97-AF65-F5344CB8AC3E}">
        <p14:creationId xmlns:p14="http://schemas.microsoft.com/office/powerpoint/2010/main" val="42395111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12/13/2023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25307399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12/13/2023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30717021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12/13/2023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9336045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12/13/2023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91380038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12/13/2023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62560873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12/13/2023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67886048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12/13/2023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70702593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12/13/2023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0829202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D8DAAC5-BBB8-4B5D-B280-9C53258541D1}"/>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50C61F4F-2BC8-48F4-8190-B67F05E48166}"/>
              </a:ext>
            </a:extLst>
          </p:cNvPr>
          <p:cNvSpPr>
            <a:spLocks noGrp="1"/>
          </p:cNvSpPr>
          <p:nvPr>
            <p:ph idx="1"/>
          </p:nvPr>
        </p:nvSpPr>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0C877C17-6C47-4F40-B097-AA5606BCFC11}"/>
              </a:ext>
            </a:extLst>
          </p:cNvPr>
          <p:cNvSpPr>
            <a:spLocks noGrp="1"/>
          </p:cNvSpPr>
          <p:nvPr>
            <p:ph type="dt" sz="half" idx="10"/>
          </p:nvPr>
        </p:nvSpPr>
        <p:spPr/>
        <p:txBody>
          <a:bodyPr/>
          <a:lstStyle/>
          <a:p>
            <a:fld id="{1F586A6F-DE59-4BA6-A5F8-1C8F7B8AB990}" type="datetimeFigureOut">
              <a:rPr lang="el-GR" smtClean="0"/>
              <a:t>13/12/2023</a:t>
            </a:fld>
            <a:endParaRPr lang="el-GR"/>
          </a:p>
        </p:txBody>
      </p:sp>
      <p:sp>
        <p:nvSpPr>
          <p:cNvPr id="5" name="Θέση υποσέλιδου 4">
            <a:extLst>
              <a:ext uri="{FF2B5EF4-FFF2-40B4-BE49-F238E27FC236}">
                <a16:creationId xmlns:a16="http://schemas.microsoft.com/office/drawing/2014/main" id="{22900E4C-1854-4CE3-ABA6-D3C3CEF085EC}"/>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FECDF4F2-D868-4A72-8A43-3ACC79BA39FD}"/>
              </a:ext>
            </a:extLst>
          </p:cNvPr>
          <p:cNvSpPr>
            <a:spLocks noGrp="1"/>
          </p:cNvSpPr>
          <p:nvPr>
            <p:ph type="sldNum" sz="quarter" idx="12"/>
          </p:nvPr>
        </p:nvSpPr>
        <p:spPr/>
        <p:txBody>
          <a:bodyPr/>
          <a:lstStyle/>
          <a:p>
            <a:fld id="{FBAB05CD-3900-4D82-80FA-7E11ABD0D8E0}" type="slidenum">
              <a:rPr lang="el-GR" smtClean="0"/>
              <a:t>‹#›</a:t>
            </a:fld>
            <a:endParaRPr lang="el-GR"/>
          </a:p>
        </p:txBody>
      </p:sp>
    </p:spTree>
    <p:extLst>
      <p:ext uri="{BB962C8B-B14F-4D97-AF65-F5344CB8AC3E}">
        <p14:creationId xmlns:p14="http://schemas.microsoft.com/office/powerpoint/2010/main" val="83675009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12/13/2023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492607739"/>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12/13/2023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3106796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12/13/2023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4732085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0E188D5-E896-4CCE-939A-E82FFF2E87D2}"/>
              </a:ext>
            </a:extLst>
          </p:cNvPr>
          <p:cNvSpPr>
            <a:spLocks noGrp="1"/>
          </p:cNvSpPr>
          <p:nvPr>
            <p:ph type="title"/>
          </p:nvPr>
        </p:nvSpPr>
        <p:spPr>
          <a:xfrm>
            <a:off x="831850" y="1709738"/>
            <a:ext cx="10515600" cy="2852737"/>
          </a:xfrm>
        </p:spPr>
        <p:txBody>
          <a:bodyPr anchor="b"/>
          <a:lstStyle>
            <a:lvl1pPr>
              <a:defRPr sz="6000"/>
            </a:lvl1p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3729A6A3-31E5-460B-9D05-6C18654C2139}"/>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l-GR"/>
              <a:t>Στυλ κειμένου υποδείγματος</a:t>
            </a:r>
          </a:p>
        </p:txBody>
      </p:sp>
      <p:sp>
        <p:nvSpPr>
          <p:cNvPr id="4" name="Θέση ημερομηνίας 3">
            <a:extLst>
              <a:ext uri="{FF2B5EF4-FFF2-40B4-BE49-F238E27FC236}">
                <a16:creationId xmlns:a16="http://schemas.microsoft.com/office/drawing/2014/main" id="{BB21A661-E807-424A-B7A4-1AA206CACB51}"/>
              </a:ext>
            </a:extLst>
          </p:cNvPr>
          <p:cNvSpPr>
            <a:spLocks noGrp="1"/>
          </p:cNvSpPr>
          <p:nvPr>
            <p:ph type="dt" sz="half" idx="10"/>
          </p:nvPr>
        </p:nvSpPr>
        <p:spPr/>
        <p:txBody>
          <a:bodyPr/>
          <a:lstStyle/>
          <a:p>
            <a:fld id="{1F586A6F-DE59-4BA6-A5F8-1C8F7B8AB990}" type="datetimeFigureOut">
              <a:rPr lang="el-GR" smtClean="0"/>
              <a:t>13/12/2023</a:t>
            </a:fld>
            <a:endParaRPr lang="el-GR"/>
          </a:p>
        </p:txBody>
      </p:sp>
      <p:sp>
        <p:nvSpPr>
          <p:cNvPr id="5" name="Θέση υποσέλιδου 4">
            <a:extLst>
              <a:ext uri="{FF2B5EF4-FFF2-40B4-BE49-F238E27FC236}">
                <a16:creationId xmlns:a16="http://schemas.microsoft.com/office/drawing/2014/main" id="{B1346F4A-ED17-4F6F-A066-24096FFAF46C}"/>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B0653DF0-E048-4542-8D1A-52CF1F85DC5F}"/>
              </a:ext>
            </a:extLst>
          </p:cNvPr>
          <p:cNvSpPr>
            <a:spLocks noGrp="1"/>
          </p:cNvSpPr>
          <p:nvPr>
            <p:ph type="sldNum" sz="quarter" idx="12"/>
          </p:nvPr>
        </p:nvSpPr>
        <p:spPr/>
        <p:txBody>
          <a:bodyPr/>
          <a:lstStyle/>
          <a:p>
            <a:fld id="{FBAB05CD-3900-4D82-80FA-7E11ABD0D8E0}" type="slidenum">
              <a:rPr lang="el-GR" smtClean="0"/>
              <a:t>‹#›</a:t>
            </a:fld>
            <a:endParaRPr lang="el-GR"/>
          </a:p>
        </p:txBody>
      </p:sp>
    </p:spTree>
    <p:extLst>
      <p:ext uri="{BB962C8B-B14F-4D97-AF65-F5344CB8AC3E}">
        <p14:creationId xmlns:p14="http://schemas.microsoft.com/office/powerpoint/2010/main" val="20807729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30ED5FA-5902-4BFC-A032-0433FEAC8354}"/>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C97016ED-0FD4-462A-BD9E-8CB739784FEC}"/>
              </a:ext>
            </a:extLst>
          </p:cNvPr>
          <p:cNvSpPr>
            <a:spLocks noGrp="1"/>
          </p:cNvSpPr>
          <p:nvPr>
            <p:ph sz="half" idx="1"/>
          </p:nvPr>
        </p:nvSpPr>
        <p:spPr>
          <a:xfrm>
            <a:off x="838200" y="1825625"/>
            <a:ext cx="5181600" cy="435133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περιεχομένου 3">
            <a:extLst>
              <a:ext uri="{FF2B5EF4-FFF2-40B4-BE49-F238E27FC236}">
                <a16:creationId xmlns:a16="http://schemas.microsoft.com/office/drawing/2014/main" id="{0FF5BB36-14F5-403F-8C12-42160BD72AC2}"/>
              </a:ext>
            </a:extLst>
          </p:cNvPr>
          <p:cNvSpPr>
            <a:spLocks noGrp="1"/>
          </p:cNvSpPr>
          <p:nvPr>
            <p:ph sz="half" idx="2"/>
          </p:nvPr>
        </p:nvSpPr>
        <p:spPr>
          <a:xfrm>
            <a:off x="6172200" y="1825625"/>
            <a:ext cx="5181600" cy="435133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5" name="Θέση ημερομηνίας 4">
            <a:extLst>
              <a:ext uri="{FF2B5EF4-FFF2-40B4-BE49-F238E27FC236}">
                <a16:creationId xmlns:a16="http://schemas.microsoft.com/office/drawing/2014/main" id="{B23A9B85-511A-462E-A41F-BCC85B175CF2}"/>
              </a:ext>
            </a:extLst>
          </p:cNvPr>
          <p:cNvSpPr>
            <a:spLocks noGrp="1"/>
          </p:cNvSpPr>
          <p:nvPr>
            <p:ph type="dt" sz="half" idx="10"/>
          </p:nvPr>
        </p:nvSpPr>
        <p:spPr/>
        <p:txBody>
          <a:bodyPr/>
          <a:lstStyle/>
          <a:p>
            <a:fld id="{1F586A6F-DE59-4BA6-A5F8-1C8F7B8AB990}" type="datetimeFigureOut">
              <a:rPr lang="el-GR" smtClean="0"/>
              <a:t>13/12/2023</a:t>
            </a:fld>
            <a:endParaRPr lang="el-GR"/>
          </a:p>
        </p:txBody>
      </p:sp>
      <p:sp>
        <p:nvSpPr>
          <p:cNvPr id="6" name="Θέση υποσέλιδου 5">
            <a:extLst>
              <a:ext uri="{FF2B5EF4-FFF2-40B4-BE49-F238E27FC236}">
                <a16:creationId xmlns:a16="http://schemas.microsoft.com/office/drawing/2014/main" id="{9AC00293-8FB6-4705-B2B1-383B1C911942}"/>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BC1BEFB8-FE86-45AE-85FF-7379391B846A}"/>
              </a:ext>
            </a:extLst>
          </p:cNvPr>
          <p:cNvSpPr>
            <a:spLocks noGrp="1"/>
          </p:cNvSpPr>
          <p:nvPr>
            <p:ph type="sldNum" sz="quarter" idx="12"/>
          </p:nvPr>
        </p:nvSpPr>
        <p:spPr/>
        <p:txBody>
          <a:bodyPr/>
          <a:lstStyle/>
          <a:p>
            <a:fld id="{FBAB05CD-3900-4D82-80FA-7E11ABD0D8E0}" type="slidenum">
              <a:rPr lang="el-GR" smtClean="0"/>
              <a:t>‹#›</a:t>
            </a:fld>
            <a:endParaRPr lang="el-GR"/>
          </a:p>
        </p:txBody>
      </p:sp>
    </p:spTree>
    <p:extLst>
      <p:ext uri="{BB962C8B-B14F-4D97-AF65-F5344CB8AC3E}">
        <p14:creationId xmlns:p14="http://schemas.microsoft.com/office/powerpoint/2010/main" val="28492906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64835054-00BC-4455-85AF-5C097918D049}"/>
              </a:ext>
            </a:extLst>
          </p:cNvPr>
          <p:cNvSpPr>
            <a:spLocks noGrp="1"/>
          </p:cNvSpPr>
          <p:nvPr>
            <p:ph type="title"/>
          </p:nvPr>
        </p:nvSpPr>
        <p:spPr>
          <a:xfrm>
            <a:off x="839788" y="365125"/>
            <a:ext cx="10515600" cy="1325563"/>
          </a:xfrm>
        </p:spPr>
        <p:txBody>
          <a:body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45C6351A-D828-4194-9C9C-CB3C43A2209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4" name="Θέση περιεχομένου 3">
            <a:extLst>
              <a:ext uri="{FF2B5EF4-FFF2-40B4-BE49-F238E27FC236}">
                <a16:creationId xmlns:a16="http://schemas.microsoft.com/office/drawing/2014/main" id="{43C08F72-9B57-4AC2-9D98-83C3D24269E0}"/>
              </a:ext>
            </a:extLst>
          </p:cNvPr>
          <p:cNvSpPr>
            <a:spLocks noGrp="1"/>
          </p:cNvSpPr>
          <p:nvPr>
            <p:ph sz="half" idx="2"/>
          </p:nvPr>
        </p:nvSpPr>
        <p:spPr>
          <a:xfrm>
            <a:off x="839788" y="2505075"/>
            <a:ext cx="5157787" cy="368458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5" name="Θέση κειμένου 4">
            <a:extLst>
              <a:ext uri="{FF2B5EF4-FFF2-40B4-BE49-F238E27FC236}">
                <a16:creationId xmlns:a16="http://schemas.microsoft.com/office/drawing/2014/main" id="{C054A20C-8A9E-476A-8FC7-DBEDD156F4F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6" name="Θέση περιεχομένου 5">
            <a:extLst>
              <a:ext uri="{FF2B5EF4-FFF2-40B4-BE49-F238E27FC236}">
                <a16:creationId xmlns:a16="http://schemas.microsoft.com/office/drawing/2014/main" id="{EC66DE25-E7BC-4A35-8FA6-0CC2A3386A5D}"/>
              </a:ext>
            </a:extLst>
          </p:cNvPr>
          <p:cNvSpPr>
            <a:spLocks noGrp="1"/>
          </p:cNvSpPr>
          <p:nvPr>
            <p:ph sz="quarter" idx="4"/>
          </p:nvPr>
        </p:nvSpPr>
        <p:spPr>
          <a:xfrm>
            <a:off x="6172200" y="2505075"/>
            <a:ext cx="5183188" cy="368458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7" name="Θέση ημερομηνίας 6">
            <a:extLst>
              <a:ext uri="{FF2B5EF4-FFF2-40B4-BE49-F238E27FC236}">
                <a16:creationId xmlns:a16="http://schemas.microsoft.com/office/drawing/2014/main" id="{4919FADA-384D-4E55-8C5D-228B050A68E7}"/>
              </a:ext>
            </a:extLst>
          </p:cNvPr>
          <p:cNvSpPr>
            <a:spLocks noGrp="1"/>
          </p:cNvSpPr>
          <p:nvPr>
            <p:ph type="dt" sz="half" idx="10"/>
          </p:nvPr>
        </p:nvSpPr>
        <p:spPr/>
        <p:txBody>
          <a:bodyPr/>
          <a:lstStyle/>
          <a:p>
            <a:fld id="{1F586A6F-DE59-4BA6-A5F8-1C8F7B8AB990}" type="datetimeFigureOut">
              <a:rPr lang="el-GR" smtClean="0"/>
              <a:t>13/12/2023</a:t>
            </a:fld>
            <a:endParaRPr lang="el-GR"/>
          </a:p>
        </p:txBody>
      </p:sp>
      <p:sp>
        <p:nvSpPr>
          <p:cNvPr id="8" name="Θέση υποσέλιδου 7">
            <a:extLst>
              <a:ext uri="{FF2B5EF4-FFF2-40B4-BE49-F238E27FC236}">
                <a16:creationId xmlns:a16="http://schemas.microsoft.com/office/drawing/2014/main" id="{57FDF0F5-D3FC-43BC-9DED-ACB073559507}"/>
              </a:ext>
            </a:extLst>
          </p:cNvPr>
          <p:cNvSpPr>
            <a:spLocks noGrp="1"/>
          </p:cNvSpPr>
          <p:nvPr>
            <p:ph type="ftr" sz="quarter" idx="11"/>
          </p:nvPr>
        </p:nvSpPr>
        <p:spPr/>
        <p:txBody>
          <a:bodyPr/>
          <a:lstStyle/>
          <a:p>
            <a:endParaRPr lang="el-GR"/>
          </a:p>
        </p:txBody>
      </p:sp>
      <p:sp>
        <p:nvSpPr>
          <p:cNvPr id="9" name="Θέση αριθμού διαφάνειας 8">
            <a:extLst>
              <a:ext uri="{FF2B5EF4-FFF2-40B4-BE49-F238E27FC236}">
                <a16:creationId xmlns:a16="http://schemas.microsoft.com/office/drawing/2014/main" id="{CBEB1E0E-FD6B-4CAF-895C-B2047526A7D6}"/>
              </a:ext>
            </a:extLst>
          </p:cNvPr>
          <p:cNvSpPr>
            <a:spLocks noGrp="1"/>
          </p:cNvSpPr>
          <p:nvPr>
            <p:ph type="sldNum" sz="quarter" idx="12"/>
          </p:nvPr>
        </p:nvSpPr>
        <p:spPr/>
        <p:txBody>
          <a:bodyPr/>
          <a:lstStyle/>
          <a:p>
            <a:fld id="{FBAB05CD-3900-4D82-80FA-7E11ABD0D8E0}" type="slidenum">
              <a:rPr lang="el-GR" smtClean="0"/>
              <a:t>‹#›</a:t>
            </a:fld>
            <a:endParaRPr lang="el-GR"/>
          </a:p>
        </p:txBody>
      </p:sp>
    </p:spTree>
    <p:extLst>
      <p:ext uri="{BB962C8B-B14F-4D97-AF65-F5344CB8AC3E}">
        <p14:creationId xmlns:p14="http://schemas.microsoft.com/office/powerpoint/2010/main" val="402474834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05651B3-D985-405B-B459-15C29136C21B}"/>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ημερομηνίας 2">
            <a:extLst>
              <a:ext uri="{FF2B5EF4-FFF2-40B4-BE49-F238E27FC236}">
                <a16:creationId xmlns:a16="http://schemas.microsoft.com/office/drawing/2014/main" id="{A61EEA56-D104-4969-A43C-2A5303AB4E5F}"/>
              </a:ext>
            </a:extLst>
          </p:cNvPr>
          <p:cNvSpPr>
            <a:spLocks noGrp="1"/>
          </p:cNvSpPr>
          <p:nvPr>
            <p:ph type="dt" sz="half" idx="10"/>
          </p:nvPr>
        </p:nvSpPr>
        <p:spPr/>
        <p:txBody>
          <a:bodyPr/>
          <a:lstStyle/>
          <a:p>
            <a:fld id="{1F586A6F-DE59-4BA6-A5F8-1C8F7B8AB990}" type="datetimeFigureOut">
              <a:rPr lang="el-GR" smtClean="0"/>
              <a:t>13/12/2023</a:t>
            </a:fld>
            <a:endParaRPr lang="el-GR"/>
          </a:p>
        </p:txBody>
      </p:sp>
      <p:sp>
        <p:nvSpPr>
          <p:cNvPr id="4" name="Θέση υποσέλιδου 3">
            <a:extLst>
              <a:ext uri="{FF2B5EF4-FFF2-40B4-BE49-F238E27FC236}">
                <a16:creationId xmlns:a16="http://schemas.microsoft.com/office/drawing/2014/main" id="{3F8A7D86-6E9C-4138-9D09-72D329C3CF66}"/>
              </a:ext>
            </a:extLst>
          </p:cNvPr>
          <p:cNvSpPr>
            <a:spLocks noGrp="1"/>
          </p:cNvSpPr>
          <p:nvPr>
            <p:ph type="ftr" sz="quarter" idx="11"/>
          </p:nvPr>
        </p:nvSpPr>
        <p:spPr/>
        <p:txBody>
          <a:bodyPr/>
          <a:lstStyle/>
          <a:p>
            <a:endParaRPr lang="el-GR"/>
          </a:p>
        </p:txBody>
      </p:sp>
      <p:sp>
        <p:nvSpPr>
          <p:cNvPr id="5" name="Θέση αριθμού διαφάνειας 4">
            <a:extLst>
              <a:ext uri="{FF2B5EF4-FFF2-40B4-BE49-F238E27FC236}">
                <a16:creationId xmlns:a16="http://schemas.microsoft.com/office/drawing/2014/main" id="{F8F508F6-5C67-4476-88CA-885F0FF1F51A}"/>
              </a:ext>
            </a:extLst>
          </p:cNvPr>
          <p:cNvSpPr>
            <a:spLocks noGrp="1"/>
          </p:cNvSpPr>
          <p:nvPr>
            <p:ph type="sldNum" sz="quarter" idx="12"/>
          </p:nvPr>
        </p:nvSpPr>
        <p:spPr/>
        <p:txBody>
          <a:bodyPr/>
          <a:lstStyle/>
          <a:p>
            <a:fld id="{FBAB05CD-3900-4D82-80FA-7E11ABD0D8E0}" type="slidenum">
              <a:rPr lang="el-GR" smtClean="0"/>
              <a:t>‹#›</a:t>
            </a:fld>
            <a:endParaRPr lang="el-GR"/>
          </a:p>
        </p:txBody>
      </p:sp>
    </p:spTree>
    <p:extLst>
      <p:ext uri="{BB962C8B-B14F-4D97-AF65-F5344CB8AC3E}">
        <p14:creationId xmlns:p14="http://schemas.microsoft.com/office/powerpoint/2010/main" val="9682300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2" name="Θέση ημερομηνίας 1">
            <a:extLst>
              <a:ext uri="{FF2B5EF4-FFF2-40B4-BE49-F238E27FC236}">
                <a16:creationId xmlns:a16="http://schemas.microsoft.com/office/drawing/2014/main" id="{1FE48965-EF80-4A01-B458-1CAEE7FE2EDC}"/>
              </a:ext>
            </a:extLst>
          </p:cNvPr>
          <p:cNvSpPr>
            <a:spLocks noGrp="1"/>
          </p:cNvSpPr>
          <p:nvPr>
            <p:ph type="dt" sz="half" idx="10"/>
          </p:nvPr>
        </p:nvSpPr>
        <p:spPr/>
        <p:txBody>
          <a:bodyPr/>
          <a:lstStyle/>
          <a:p>
            <a:fld id="{1F586A6F-DE59-4BA6-A5F8-1C8F7B8AB990}" type="datetimeFigureOut">
              <a:rPr lang="el-GR" smtClean="0"/>
              <a:t>13/12/2023</a:t>
            </a:fld>
            <a:endParaRPr lang="el-GR"/>
          </a:p>
        </p:txBody>
      </p:sp>
      <p:sp>
        <p:nvSpPr>
          <p:cNvPr id="3" name="Θέση υποσέλιδου 2">
            <a:extLst>
              <a:ext uri="{FF2B5EF4-FFF2-40B4-BE49-F238E27FC236}">
                <a16:creationId xmlns:a16="http://schemas.microsoft.com/office/drawing/2014/main" id="{AC44CDD5-AC98-4BCC-AF29-C573326BDE99}"/>
              </a:ext>
            </a:extLst>
          </p:cNvPr>
          <p:cNvSpPr>
            <a:spLocks noGrp="1"/>
          </p:cNvSpPr>
          <p:nvPr>
            <p:ph type="ftr" sz="quarter" idx="11"/>
          </p:nvPr>
        </p:nvSpPr>
        <p:spPr/>
        <p:txBody>
          <a:bodyPr/>
          <a:lstStyle/>
          <a:p>
            <a:endParaRPr lang="el-GR"/>
          </a:p>
        </p:txBody>
      </p:sp>
      <p:sp>
        <p:nvSpPr>
          <p:cNvPr id="4" name="Θέση αριθμού διαφάνειας 3">
            <a:extLst>
              <a:ext uri="{FF2B5EF4-FFF2-40B4-BE49-F238E27FC236}">
                <a16:creationId xmlns:a16="http://schemas.microsoft.com/office/drawing/2014/main" id="{3EB93E45-18DB-4499-9B4B-4FC9CBED1F56}"/>
              </a:ext>
            </a:extLst>
          </p:cNvPr>
          <p:cNvSpPr>
            <a:spLocks noGrp="1"/>
          </p:cNvSpPr>
          <p:nvPr>
            <p:ph type="sldNum" sz="quarter" idx="12"/>
          </p:nvPr>
        </p:nvSpPr>
        <p:spPr/>
        <p:txBody>
          <a:bodyPr/>
          <a:lstStyle/>
          <a:p>
            <a:fld id="{FBAB05CD-3900-4D82-80FA-7E11ABD0D8E0}" type="slidenum">
              <a:rPr lang="el-GR" smtClean="0"/>
              <a:t>‹#›</a:t>
            </a:fld>
            <a:endParaRPr lang="el-GR"/>
          </a:p>
        </p:txBody>
      </p:sp>
    </p:spTree>
    <p:extLst>
      <p:ext uri="{BB962C8B-B14F-4D97-AF65-F5344CB8AC3E}">
        <p14:creationId xmlns:p14="http://schemas.microsoft.com/office/powerpoint/2010/main" val="330307793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F40BA85-C116-46FE-8E0B-404DBCF0280D}"/>
              </a:ext>
            </a:extLst>
          </p:cNvPr>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717EA395-A76E-4545-9FD0-CE6706C4798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κειμένου 3">
            <a:extLst>
              <a:ext uri="{FF2B5EF4-FFF2-40B4-BE49-F238E27FC236}">
                <a16:creationId xmlns:a16="http://schemas.microsoft.com/office/drawing/2014/main" id="{FC4A9C8B-1597-42EA-B715-1E83096E1AB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Θέση ημερομηνίας 4">
            <a:extLst>
              <a:ext uri="{FF2B5EF4-FFF2-40B4-BE49-F238E27FC236}">
                <a16:creationId xmlns:a16="http://schemas.microsoft.com/office/drawing/2014/main" id="{3134325A-E93E-4A2A-84EF-A1C13ACF39F9}"/>
              </a:ext>
            </a:extLst>
          </p:cNvPr>
          <p:cNvSpPr>
            <a:spLocks noGrp="1"/>
          </p:cNvSpPr>
          <p:nvPr>
            <p:ph type="dt" sz="half" idx="10"/>
          </p:nvPr>
        </p:nvSpPr>
        <p:spPr/>
        <p:txBody>
          <a:bodyPr/>
          <a:lstStyle/>
          <a:p>
            <a:fld id="{1F586A6F-DE59-4BA6-A5F8-1C8F7B8AB990}" type="datetimeFigureOut">
              <a:rPr lang="el-GR" smtClean="0"/>
              <a:t>13/12/2023</a:t>
            </a:fld>
            <a:endParaRPr lang="el-GR"/>
          </a:p>
        </p:txBody>
      </p:sp>
      <p:sp>
        <p:nvSpPr>
          <p:cNvPr id="6" name="Θέση υποσέλιδου 5">
            <a:extLst>
              <a:ext uri="{FF2B5EF4-FFF2-40B4-BE49-F238E27FC236}">
                <a16:creationId xmlns:a16="http://schemas.microsoft.com/office/drawing/2014/main" id="{99B26795-27F4-4DCB-A7B2-E5721D0C8379}"/>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0137CEC6-E1BE-4C61-B529-7EFD28714280}"/>
              </a:ext>
            </a:extLst>
          </p:cNvPr>
          <p:cNvSpPr>
            <a:spLocks noGrp="1"/>
          </p:cNvSpPr>
          <p:nvPr>
            <p:ph type="sldNum" sz="quarter" idx="12"/>
          </p:nvPr>
        </p:nvSpPr>
        <p:spPr/>
        <p:txBody>
          <a:bodyPr/>
          <a:lstStyle/>
          <a:p>
            <a:fld id="{FBAB05CD-3900-4D82-80FA-7E11ABD0D8E0}" type="slidenum">
              <a:rPr lang="el-GR" smtClean="0"/>
              <a:t>‹#›</a:t>
            </a:fld>
            <a:endParaRPr lang="el-GR"/>
          </a:p>
        </p:txBody>
      </p:sp>
    </p:spTree>
    <p:extLst>
      <p:ext uri="{BB962C8B-B14F-4D97-AF65-F5344CB8AC3E}">
        <p14:creationId xmlns:p14="http://schemas.microsoft.com/office/powerpoint/2010/main" val="413200623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506F8ED-0EBC-4186-94D5-3684E800B99A}"/>
              </a:ext>
            </a:extLst>
          </p:cNvPr>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p>
        </p:txBody>
      </p:sp>
      <p:sp>
        <p:nvSpPr>
          <p:cNvPr id="3" name="Θέση εικόνας 2">
            <a:extLst>
              <a:ext uri="{FF2B5EF4-FFF2-40B4-BE49-F238E27FC236}">
                <a16:creationId xmlns:a16="http://schemas.microsoft.com/office/drawing/2014/main" id="{3A725C4B-C542-4A50-88FF-3D1374FEC8A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Θέση κειμένου 3">
            <a:extLst>
              <a:ext uri="{FF2B5EF4-FFF2-40B4-BE49-F238E27FC236}">
                <a16:creationId xmlns:a16="http://schemas.microsoft.com/office/drawing/2014/main" id="{85D22565-D296-48FA-86B9-16F2D0CF01F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Θέση ημερομηνίας 4">
            <a:extLst>
              <a:ext uri="{FF2B5EF4-FFF2-40B4-BE49-F238E27FC236}">
                <a16:creationId xmlns:a16="http://schemas.microsoft.com/office/drawing/2014/main" id="{1BF081DD-D963-4513-B2BC-EB9BC215BAB4}"/>
              </a:ext>
            </a:extLst>
          </p:cNvPr>
          <p:cNvSpPr>
            <a:spLocks noGrp="1"/>
          </p:cNvSpPr>
          <p:nvPr>
            <p:ph type="dt" sz="half" idx="10"/>
          </p:nvPr>
        </p:nvSpPr>
        <p:spPr/>
        <p:txBody>
          <a:bodyPr/>
          <a:lstStyle/>
          <a:p>
            <a:fld id="{1F586A6F-DE59-4BA6-A5F8-1C8F7B8AB990}" type="datetimeFigureOut">
              <a:rPr lang="el-GR" smtClean="0"/>
              <a:t>13/12/2023</a:t>
            </a:fld>
            <a:endParaRPr lang="el-GR"/>
          </a:p>
        </p:txBody>
      </p:sp>
      <p:sp>
        <p:nvSpPr>
          <p:cNvPr id="6" name="Θέση υποσέλιδου 5">
            <a:extLst>
              <a:ext uri="{FF2B5EF4-FFF2-40B4-BE49-F238E27FC236}">
                <a16:creationId xmlns:a16="http://schemas.microsoft.com/office/drawing/2014/main" id="{EA0DC22C-9844-4118-B006-2B91CD14A898}"/>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DA5A694D-7EF3-42B6-8779-331CCCD54B74}"/>
              </a:ext>
            </a:extLst>
          </p:cNvPr>
          <p:cNvSpPr>
            <a:spLocks noGrp="1"/>
          </p:cNvSpPr>
          <p:nvPr>
            <p:ph type="sldNum" sz="quarter" idx="12"/>
          </p:nvPr>
        </p:nvSpPr>
        <p:spPr/>
        <p:txBody>
          <a:bodyPr/>
          <a:lstStyle/>
          <a:p>
            <a:fld id="{FBAB05CD-3900-4D82-80FA-7E11ABD0D8E0}" type="slidenum">
              <a:rPr lang="el-GR" smtClean="0"/>
              <a:t>‹#›</a:t>
            </a:fld>
            <a:endParaRPr lang="el-GR"/>
          </a:p>
        </p:txBody>
      </p:sp>
    </p:spTree>
    <p:extLst>
      <p:ext uri="{BB962C8B-B14F-4D97-AF65-F5344CB8AC3E}">
        <p14:creationId xmlns:p14="http://schemas.microsoft.com/office/powerpoint/2010/main" val="37041651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a:extLst>
              <a:ext uri="{FF2B5EF4-FFF2-40B4-BE49-F238E27FC236}">
                <a16:creationId xmlns:a16="http://schemas.microsoft.com/office/drawing/2014/main" id="{3668970C-313B-446C-857E-D019B367314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6FDAFA98-2585-4FB2-8EF2-EA3BFE860A6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BB7BA1DA-6C7A-4C25-9EED-05594E98662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F586A6F-DE59-4BA6-A5F8-1C8F7B8AB990}" type="datetimeFigureOut">
              <a:rPr lang="el-GR" smtClean="0"/>
              <a:t>13/12/2023</a:t>
            </a:fld>
            <a:endParaRPr lang="el-GR"/>
          </a:p>
        </p:txBody>
      </p:sp>
      <p:sp>
        <p:nvSpPr>
          <p:cNvPr id="5" name="Θέση υποσέλιδου 4">
            <a:extLst>
              <a:ext uri="{FF2B5EF4-FFF2-40B4-BE49-F238E27FC236}">
                <a16:creationId xmlns:a16="http://schemas.microsoft.com/office/drawing/2014/main" id="{CFE8668A-85F3-467D-8B26-4CD2D2DB510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Θέση αριθμού διαφάνειας 5">
            <a:extLst>
              <a:ext uri="{FF2B5EF4-FFF2-40B4-BE49-F238E27FC236}">
                <a16:creationId xmlns:a16="http://schemas.microsoft.com/office/drawing/2014/main" id="{C94960B5-15F7-4F7F-B571-14E80F0F638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BAB05CD-3900-4D82-80FA-7E11ABD0D8E0}" type="slidenum">
              <a:rPr lang="el-GR" smtClean="0"/>
              <a:t>‹#›</a:t>
            </a:fld>
            <a:endParaRPr lang="el-GR"/>
          </a:p>
        </p:txBody>
      </p:sp>
    </p:spTree>
    <p:extLst>
      <p:ext uri="{BB962C8B-B14F-4D97-AF65-F5344CB8AC3E}">
        <p14:creationId xmlns:p14="http://schemas.microsoft.com/office/powerpoint/2010/main" val="70439712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12/13/2023</a:t>
            </a:fld>
            <a:endParaRPr lang="en-US"/>
          </a:p>
        </p:txBody>
      </p:sp>
      <p:sp>
        <p:nvSpPr>
          <p:cNvPr id="5" name="Footer Placeholder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extLst>
      <p:ext uri="{BB962C8B-B14F-4D97-AF65-F5344CB8AC3E}">
        <p14:creationId xmlns:p14="http://schemas.microsoft.com/office/powerpoint/2010/main" val="245484327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l-GR" b="1" dirty="0"/>
              <a:t>Δεκαετία του 1980 </a:t>
            </a:r>
            <a:br>
              <a:rPr lang="en-US" dirty="0"/>
            </a:br>
            <a:endParaRPr lang="en-US" dirty="0"/>
          </a:p>
        </p:txBody>
      </p:sp>
      <p:sp>
        <p:nvSpPr>
          <p:cNvPr id="3" name="Content Placeholder 2"/>
          <p:cNvSpPr>
            <a:spLocks noGrp="1"/>
          </p:cNvSpPr>
          <p:nvPr>
            <p:ph idx="1"/>
          </p:nvPr>
        </p:nvSpPr>
        <p:spPr>
          <a:xfrm>
            <a:off x="1981200" y="1143001"/>
            <a:ext cx="8229600" cy="4983163"/>
          </a:xfrm>
        </p:spPr>
        <p:txBody>
          <a:bodyPr>
            <a:normAutofit fontScale="55000" lnSpcReduction="20000"/>
          </a:bodyPr>
          <a:lstStyle/>
          <a:p>
            <a:r>
              <a:rPr lang="el-GR" sz="6200" dirty="0">
                <a:latin typeface="Times New Roman" pitchFamily="18" charset="0"/>
                <a:cs typeface="Times New Roman" pitchFamily="18" charset="0"/>
              </a:rPr>
              <a:t>Συνεργασίες καλλιτεχνών. </a:t>
            </a:r>
            <a:endParaRPr lang="en-GB" sz="6200" dirty="0">
              <a:latin typeface="Times New Roman" pitchFamily="18" charset="0"/>
              <a:cs typeface="Times New Roman" pitchFamily="18" charset="0"/>
            </a:endParaRPr>
          </a:p>
          <a:p>
            <a:endParaRPr lang="en-GB" sz="6200" dirty="0">
              <a:latin typeface="Times New Roman" pitchFamily="18" charset="0"/>
              <a:cs typeface="Times New Roman" pitchFamily="18" charset="0"/>
            </a:endParaRPr>
          </a:p>
          <a:p>
            <a:r>
              <a:rPr lang="el-GR" sz="6200" dirty="0">
                <a:latin typeface="Times New Roman" pitchFamily="18" charset="0"/>
                <a:cs typeface="Times New Roman" pitchFamily="18" charset="0"/>
              </a:rPr>
              <a:t>Η αυτοβιογραφία, ως ‘αφήγηση’ αλλά και ως μέσο άρσης των διαχωριστικών γραμμών μεταξύ του κοινού και των ερμηνευτών, της τέχνης και της ζωής </a:t>
            </a:r>
            <a:endParaRPr lang="en-GB" sz="6200" dirty="0">
              <a:latin typeface="Times New Roman" pitchFamily="18" charset="0"/>
              <a:cs typeface="Times New Roman" pitchFamily="18" charset="0"/>
            </a:endParaRPr>
          </a:p>
          <a:p>
            <a:endParaRPr lang="en-US" sz="6200" dirty="0">
              <a:latin typeface="Times New Roman" pitchFamily="18" charset="0"/>
              <a:cs typeface="Times New Roman" pitchFamily="18" charset="0"/>
            </a:endParaRPr>
          </a:p>
          <a:p>
            <a:pPr lvl="0"/>
            <a:r>
              <a:rPr lang="el-GR" sz="6200" dirty="0">
                <a:latin typeface="Times New Roman" pitchFamily="18" charset="0"/>
                <a:cs typeface="Times New Roman" pitchFamily="18" charset="0"/>
              </a:rPr>
              <a:t>Άρνηση της υπέρ-ανάλυσης της προηγούμενης γενιάς</a:t>
            </a:r>
            <a:endParaRPr lang="en-GB" sz="6200" dirty="0">
              <a:latin typeface="Times New Roman" pitchFamily="18" charset="0"/>
              <a:cs typeface="Times New Roman" pitchFamily="18" charset="0"/>
            </a:endParaRPr>
          </a:p>
          <a:p>
            <a:pPr lvl="0"/>
            <a:endParaRPr lang="en-US" sz="6200" dirty="0">
              <a:latin typeface="Times New Roman" pitchFamily="18" charset="0"/>
              <a:cs typeface="Times New Roman" pitchFamily="18" charset="0"/>
            </a:endParaRPr>
          </a:p>
          <a:p>
            <a:pPr lvl="0"/>
            <a:r>
              <a:rPr lang="el-GR" sz="6200" dirty="0">
                <a:latin typeface="Times New Roman" pitchFamily="18" charset="0"/>
                <a:cs typeface="Times New Roman" pitchFamily="18" charset="0"/>
              </a:rPr>
              <a:t>Πολιτικά θέματα: φύλλο, μειονότητες</a:t>
            </a:r>
            <a:endParaRPr lang="en-US" sz="6200" dirty="0">
              <a:latin typeface="Times New Roman" pitchFamily="18" charset="0"/>
              <a:cs typeface="Times New Roman" pitchFamily="18" charset="0"/>
            </a:endParaRPr>
          </a:p>
          <a:p>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26286"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a:endParaRPr>
          </a:p>
        </p:txBody>
      </p:sp>
      <p:sp>
        <p:nvSpPr>
          <p:cNvPr id="10" name="Freeform: Shape 9">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24000" y="0"/>
            <a:ext cx="3125454"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a:endParaRPr>
          </a:p>
        </p:txBody>
      </p:sp>
      <p:sp>
        <p:nvSpPr>
          <p:cNvPr id="2" name="Title 1"/>
          <p:cNvSpPr>
            <a:spLocks noGrp="1"/>
          </p:cNvSpPr>
          <p:nvPr>
            <p:ph type="title"/>
          </p:nvPr>
        </p:nvSpPr>
        <p:spPr>
          <a:xfrm>
            <a:off x="2039125" y="1153573"/>
            <a:ext cx="2400300" cy="4461163"/>
          </a:xfrm>
        </p:spPr>
        <p:txBody>
          <a:bodyPr>
            <a:normAutofit/>
          </a:bodyPr>
          <a:lstStyle/>
          <a:p>
            <a:r>
              <a:rPr lang="el-GR">
                <a:solidFill>
                  <a:srgbClr val="FFFFFF"/>
                </a:solidFill>
              </a:rPr>
              <a:t>Δεκαετία του 1980</a:t>
            </a:r>
            <a:endParaRPr lang="en-US">
              <a:solidFill>
                <a:srgbClr val="FFFFFF"/>
              </a:solidFill>
            </a:endParaRP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186802" y="2455480"/>
            <a:ext cx="3062575"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solidFill>
                <a:prstClr val="black"/>
              </a:solidFill>
              <a:latin typeface="Calibri"/>
            </a:endParaRPr>
          </a:p>
        </p:txBody>
      </p:sp>
      <p:sp>
        <p:nvSpPr>
          <p:cNvPr id="13" name="Content Placeholder 2"/>
          <p:cNvSpPr>
            <a:spLocks noGrp="1"/>
          </p:cNvSpPr>
          <p:nvPr>
            <p:ph idx="1"/>
          </p:nvPr>
        </p:nvSpPr>
        <p:spPr>
          <a:xfrm>
            <a:off x="4859481" y="591345"/>
            <a:ext cx="5179868" cy="5585619"/>
          </a:xfrm>
        </p:spPr>
        <p:txBody>
          <a:bodyPr anchor="ctr">
            <a:normAutofit lnSpcReduction="10000"/>
          </a:bodyPr>
          <a:lstStyle/>
          <a:p>
            <a:pPr lvl="0">
              <a:lnSpc>
                <a:spcPct val="90000"/>
              </a:lnSpc>
            </a:pPr>
            <a:r>
              <a:rPr lang="el-GR" sz="1800" dirty="0">
                <a:latin typeface="Times New Roman" pitchFamily="18" charset="0"/>
                <a:cs typeface="Times New Roman" pitchFamily="18" charset="0"/>
              </a:rPr>
              <a:t>Επαφή με εναλλακτικές τεχνικές άλλων χωρών </a:t>
            </a:r>
            <a:endParaRPr lang="en-GB" sz="1800" dirty="0">
              <a:latin typeface="Times New Roman" pitchFamily="18" charset="0"/>
              <a:cs typeface="Times New Roman" pitchFamily="18" charset="0"/>
            </a:endParaRPr>
          </a:p>
          <a:p>
            <a:pPr lvl="0">
              <a:lnSpc>
                <a:spcPct val="90000"/>
              </a:lnSpc>
            </a:pPr>
            <a:endParaRPr lang="en-US" sz="1800" dirty="0">
              <a:latin typeface="Times New Roman" pitchFamily="18" charset="0"/>
              <a:cs typeface="Times New Roman" pitchFamily="18" charset="0"/>
            </a:endParaRPr>
          </a:p>
          <a:p>
            <a:pPr lvl="0">
              <a:lnSpc>
                <a:spcPct val="90000"/>
              </a:lnSpc>
            </a:pPr>
            <a:r>
              <a:rPr lang="el-GR" sz="1800" dirty="0">
                <a:latin typeface="Times New Roman" pitchFamily="18" charset="0"/>
                <a:cs typeface="Times New Roman" pitchFamily="18" charset="0"/>
              </a:rPr>
              <a:t>Υπαινιγμοί και αναφορές σε άλλα είδη χορών, όχι απαραίτητα ‘έντεχνων’. Π.χ. </a:t>
            </a:r>
            <a:r>
              <a:rPr lang="el-GR" sz="1800" dirty="0" err="1">
                <a:latin typeface="Times New Roman" pitchFamily="18" charset="0"/>
                <a:cs typeface="Times New Roman" pitchFamily="18" charset="0"/>
              </a:rPr>
              <a:t>salsa</a:t>
            </a:r>
            <a:r>
              <a:rPr lang="el-GR" sz="1800" dirty="0">
                <a:latin typeface="Times New Roman" pitchFamily="18" charset="0"/>
                <a:cs typeface="Times New Roman" pitchFamily="18" charset="0"/>
              </a:rPr>
              <a:t>, </a:t>
            </a:r>
            <a:r>
              <a:rPr lang="el-GR" sz="1800" dirty="0" err="1">
                <a:latin typeface="Times New Roman" pitchFamily="18" charset="0"/>
                <a:cs typeface="Times New Roman" pitchFamily="18" charset="0"/>
              </a:rPr>
              <a:t>breakdance</a:t>
            </a:r>
            <a:r>
              <a:rPr lang="el-GR" sz="1800" dirty="0">
                <a:latin typeface="Times New Roman" pitchFamily="18" charset="0"/>
                <a:cs typeface="Times New Roman" pitchFamily="18" charset="0"/>
              </a:rPr>
              <a:t>, </a:t>
            </a:r>
            <a:r>
              <a:rPr lang="el-GR" sz="1800" dirty="0" err="1">
                <a:latin typeface="Times New Roman" pitchFamily="18" charset="0"/>
                <a:cs typeface="Times New Roman" pitchFamily="18" charset="0"/>
              </a:rPr>
              <a:t>tap</a:t>
            </a:r>
            <a:r>
              <a:rPr lang="el-GR" sz="1800" dirty="0">
                <a:latin typeface="Times New Roman" pitchFamily="18" charset="0"/>
                <a:cs typeface="Times New Roman" pitchFamily="18" charset="0"/>
              </a:rPr>
              <a:t>. Δημιουργείται έτσι μια σχέση με την μαζική κουλτούρα και τις </a:t>
            </a:r>
            <a:r>
              <a:rPr lang="el-GR" sz="1800" dirty="0" err="1">
                <a:latin typeface="Times New Roman" pitchFamily="18" charset="0"/>
                <a:cs typeface="Times New Roman" pitchFamily="18" charset="0"/>
              </a:rPr>
              <a:t>υπο</a:t>
            </a:r>
            <a:r>
              <a:rPr lang="el-GR" sz="1800" dirty="0">
                <a:latin typeface="Times New Roman" pitchFamily="18" charset="0"/>
                <a:cs typeface="Times New Roman" pitchFamily="18" charset="0"/>
              </a:rPr>
              <a:t>-κουλτούρες μιας κοινωνίας (π.χ. </a:t>
            </a:r>
            <a:r>
              <a:rPr lang="el-GR" sz="1800" dirty="0" err="1">
                <a:latin typeface="Times New Roman" pitchFamily="18" charset="0"/>
                <a:cs typeface="Times New Roman" pitchFamily="18" charset="0"/>
              </a:rPr>
              <a:t>εθνοτικές</a:t>
            </a:r>
            <a:r>
              <a:rPr lang="el-GR" sz="1800" dirty="0">
                <a:latin typeface="Times New Roman" pitchFamily="18" charset="0"/>
                <a:cs typeface="Times New Roman" pitchFamily="18" charset="0"/>
              </a:rPr>
              <a:t> μειονότητες, νεανική κουλτούρα </a:t>
            </a:r>
            <a:r>
              <a:rPr lang="el-GR" sz="1800" dirty="0" err="1">
                <a:latin typeface="Times New Roman" pitchFamily="18" charset="0"/>
                <a:cs typeface="Times New Roman" pitchFamily="18" charset="0"/>
              </a:rPr>
              <a:t>κτλ</a:t>
            </a:r>
            <a:r>
              <a:rPr lang="el-GR" sz="1800" dirty="0">
                <a:latin typeface="Times New Roman" pitchFamily="18" charset="0"/>
                <a:cs typeface="Times New Roman" pitchFamily="18" charset="0"/>
              </a:rPr>
              <a:t>) </a:t>
            </a:r>
            <a:endParaRPr lang="en-GB" sz="1800" dirty="0">
              <a:latin typeface="Times New Roman" pitchFamily="18" charset="0"/>
              <a:cs typeface="Times New Roman" pitchFamily="18" charset="0"/>
            </a:endParaRPr>
          </a:p>
          <a:p>
            <a:pPr lvl="0">
              <a:lnSpc>
                <a:spcPct val="90000"/>
              </a:lnSpc>
            </a:pPr>
            <a:endParaRPr lang="en-US" sz="1800" dirty="0">
              <a:latin typeface="Times New Roman" pitchFamily="18" charset="0"/>
              <a:cs typeface="Times New Roman" pitchFamily="18" charset="0"/>
            </a:endParaRPr>
          </a:p>
          <a:p>
            <a:pPr lvl="0">
              <a:lnSpc>
                <a:spcPct val="90000"/>
              </a:lnSpc>
            </a:pPr>
            <a:r>
              <a:rPr lang="el-GR" sz="1800" dirty="0">
                <a:latin typeface="Times New Roman" pitchFamily="18" charset="0"/>
                <a:cs typeface="Times New Roman" pitchFamily="18" charset="0"/>
              </a:rPr>
              <a:t>Το </a:t>
            </a:r>
            <a:r>
              <a:rPr lang="en-US" sz="1800" dirty="0">
                <a:latin typeface="Times New Roman" pitchFamily="18" charset="0"/>
                <a:cs typeface="Times New Roman" pitchFamily="18" charset="0"/>
              </a:rPr>
              <a:t>video</a:t>
            </a:r>
            <a:r>
              <a:rPr lang="el-GR" sz="1800" dirty="0">
                <a:latin typeface="Times New Roman" pitchFamily="18" charset="0"/>
                <a:cs typeface="Times New Roman" pitchFamily="18" charset="0"/>
              </a:rPr>
              <a:t>, το φιλμ και οι νέες τεχνολογίες εντάσσονται όλο και πιο συχνά στις χορογραφίες.</a:t>
            </a:r>
            <a:endParaRPr lang="en-GB" sz="1800" dirty="0">
              <a:latin typeface="Times New Roman" pitchFamily="18" charset="0"/>
              <a:cs typeface="Times New Roman" pitchFamily="18" charset="0"/>
            </a:endParaRPr>
          </a:p>
          <a:p>
            <a:pPr lvl="0">
              <a:lnSpc>
                <a:spcPct val="90000"/>
              </a:lnSpc>
            </a:pPr>
            <a:endParaRPr lang="en-US" sz="1800" dirty="0">
              <a:latin typeface="Times New Roman" pitchFamily="18" charset="0"/>
              <a:cs typeface="Times New Roman" pitchFamily="18" charset="0"/>
            </a:endParaRPr>
          </a:p>
          <a:p>
            <a:pPr lvl="0">
              <a:lnSpc>
                <a:spcPct val="90000"/>
              </a:lnSpc>
            </a:pPr>
            <a:r>
              <a:rPr lang="el-GR" sz="1800" dirty="0">
                <a:latin typeface="Times New Roman" pitchFamily="18" charset="0"/>
                <a:cs typeface="Times New Roman" pitchFamily="18" charset="0"/>
              </a:rPr>
              <a:t>Επανακάμπτει η αφήγηση</a:t>
            </a:r>
            <a:endParaRPr lang="en-GB" sz="1800" dirty="0">
              <a:latin typeface="Times New Roman" pitchFamily="18" charset="0"/>
              <a:cs typeface="Times New Roman" pitchFamily="18" charset="0"/>
            </a:endParaRPr>
          </a:p>
          <a:p>
            <a:pPr lvl="0">
              <a:lnSpc>
                <a:spcPct val="90000"/>
              </a:lnSpc>
            </a:pPr>
            <a:endParaRPr lang="en-US" sz="1800" dirty="0">
              <a:latin typeface="Times New Roman" pitchFamily="18" charset="0"/>
              <a:cs typeface="Times New Roman" pitchFamily="18" charset="0"/>
            </a:endParaRPr>
          </a:p>
          <a:p>
            <a:pPr lvl="0">
              <a:lnSpc>
                <a:spcPct val="90000"/>
              </a:lnSpc>
            </a:pPr>
            <a:r>
              <a:rPr lang="el-GR" sz="1800" dirty="0">
                <a:latin typeface="Times New Roman" pitchFamily="18" charset="0"/>
                <a:cs typeface="Times New Roman" pitchFamily="18" charset="0"/>
              </a:rPr>
              <a:t>Τα δάνεια, οι επιρροές και οι συνεργασίες μεταξύ των διαφόρων ειδών και στυλ χορού αυξάνονται και ‘</a:t>
            </a:r>
            <a:r>
              <a:rPr lang="el-GR" sz="1800" dirty="0" err="1">
                <a:latin typeface="Times New Roman" pitchFamily="18" charset="0"/>
                <a:cs typeface="Times New Roman" pitchFamily="18" charset="0"/>
              </a:rPr>
              <a:t>απενοχοποιείται</a:t>
            </a:r>
            <a:r>
              <a:rPr lang="el-GR" sz="1800" dirty="0">
                <a:latin typeface="Times New Roman" pitchFamily="18" charset="0"/>
                <a:cs typeface="Times New Roman" pitchFamily="18" charset="0"/>
              </a:rPr>
              <a:t>’ η διάβαση των διαχωριστικών γραμμών.</a:t>
            </a:r>
            <a:r>
              <a:rPr lang="en-GB" sz="1800" dirty="0">
                <a:latin typeface="Times New Roman" pitchFamily="18" charset="0"/>
                <a:cs typeface="Times New Roman" pitchFamily="18" charset="0"/>
              </a:rPr>
              <a:t> </a:t>
            </a:r>
            <a:r>
              <a:rPr lang="el-GR" sz="1800" dirty="0">
                <a:latin typeface="Times New Roman" pitchFamily="18" charset="0"/>
                <a:cs typeface="Times New Roman" pitchFamily="18" charset="0"/>
              </a:rPr>
              <a:t>Ειρωνεία, </a:t>
            </a:r>
            <a:r>
              <a:rPr lang="el-GR" sz="1800" dirty="0" err="1">
                <a:latin typeface="Times New Roman" pitchFamily="18" charset="0"/>
                <a:cs typeface="Times New Roman" pitchFamily="18" charset="0"/>
              </a:rPr>
              <a:t>κολάζ</a:t>
            </a:r>
            <a:r>
              <a:rPr lang="el-GR" sz="1800" dirty="0">
                <a:latin typeface="Times New Roman" pitchFamily="18" charset="0"/>
                <a:cs typeface="Times New Roman" pitchFamily="18" charset="0"/>
              </a:rPr>
              <a:t>, </a:t>
            </a:r>
            <a:r>
              <a:rPr lang="en-GB" sz="1800" dirty="0">
                <a:latin typeface="Times New Roman" pitchFamily="18" charset="0"/>
                <a:cs typeface="Times New Roman" pitchFamily="18" charset="0"/>
              </a:rPr>
              <a:t>pastiche</a:t>
            </a:r>
            <a:endParaRPr lang="el-GR" sz="1800">
              <a:latin typeface="Times New Roman" pitchFamily="18" charset="0"/>
              <a:cs typeface="Times New Roman" pitchFamily="18" charset="0"/>
            </a:endParaRPr>
          </a:p>
          <a:p>
            <a:pPr marL="0" lvl="0" indent="0">
              <a:lnSpc>
                <a:spcPct val="90000"/>
              </a:lnSpc>
              <a:buNone/>
            </a:pPr>
            <a:endParaRPr lang="en-US" sz="1800" dirty="0">
              <a:latin typeface="Times New Roman" pitchFamily="18" charset="0"/>
              <a:cs typeface="Times New Roman" pitchFamily="18" charset="0"/>
            </a:endParaRPr>
          </a:p>
          <a:p>
            <a:pPr>
              <a:lnSpc>
                <a:spcPct val="90000"/>
              </a:lnSpc>
            </a:pPr>
            <a:r>
              <a:rPr lang="el-GR" sz="1800" dirty="0">
                <a:latin typeface="Times New Roman" pitchFamily="18" charset="0"/>
                <a:cs typeface="Times New Roman" pitchFamily="18" charset="0"/>
              </a:rPr>
              <a:t> Αποδόμηση</a:t>
            </a:r>
            <a:endParaRPr lang="en-US" sz="1800" dirty="0">
              <a:latin typeface="Times New Roman" pitchFamily="18" charset="0"/>
              <a:cs typeface="Times New Roman" pitchFamily="18" charset="0"/>
            </a:endParaRPr>
          </a:p>
          <a:p>
            <a:pPr>
              <a:lnSpc>
                <a:spcPct val="90000"/>
              </a:lnSpc>
            </a:pPr>
            <a:endParaRPr lang="en-US" sz="18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DCC231C8-C761-4B31-9B1C-C6D19248C6B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838200" y="557189"/>
            <a:ext cx="3374136" cy="5567891"/>
          </a:xfrm>
        </p:spPr>
        <p:txBody>
          <a:bodyPr>
            <a:normAutofit/>
          </a:bodyPr>
          <a:lstStyle/>
          <a:p>
            <a:r>
              <a:rPr lang="el-GR"/>
              <a:t>Εννοιολογική τέχνη</a:t>
            </a:r>
            <a:endParaRPr lang="en-US"/>
          </a:p>
        </p:txBody>
      </p:sp>
      <p:graphicFrame>
        <p:nvGraphicFramePr>
          <p:cNvPr id="5" name="Content Placeholder 2">
            <a:extLst>
              <a:ext uri="{FF2B5EF4-FFF2-40B4-BE49-F238E27FC236}">
                <a16:creationId xmlns:a16="http://schemas.microsoft.com/office/drawing/2014/main" id="{D594CFA6-8831-49C1-9798-DEE3B2A16DD3}"/>
              </a:ext>
            </a:extLst>
          </p:cNvPr>
          <p:cNvGraphicFramePr>
            <a:graphicFrameLocks noGrp="1"/>
          </p:cNvGraphicFramePr>
          <p:nvPr>
            <p:ph idx="1"/>
            <p:extLst>
              <p:ext uri="{D42A27DB-BD31-4B8C-83A1-F6EECF244321}">
                <p14:modId xmlns:p14="http://schemas.microsoft.com/office/powerpoint/2010/main" val="2791730775"/>
              </p:ext>
            </p:extLst>
          </p:nvPr>
        </p:nvGraphicFramePr>
        <p:xfrm>
          <a:off x="5093208" y="620392"/>
          <a:ext cx="6263640" cy="550468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274638"/>
            <a:ext cx="8229600" cy="706090"/>
          </a:xfrm>
        </p:spPr>
        <p:txBody>
          <a:bodyPr>
            <a:normAutofit/>
          </a:bodyPr>
          <a:lstStyle/>
          <a:p>
            <a:r>
              <a:rPr lang="el-GR" sz="3200" dirty="0"/>
              <a:t>Joseph Kosuth, "Μία και τρεις καρέκλες", 1965</a:t>
            </a:r>
            <a:endParaRPr lang="en-US" sz="3200" dirty="0"/>
          </a:p>
        </p:txBody>
      </p:sp>
      <p:pic>
        <p:nvPicPr>
          <p:cNvPr id="4" name="Content Placeholder 3" descr="kosuth_1965.jpg"/>
          <p:cNvPicPr>
            <a:picLocks noGrp="1" noChangeAspect="1"/>
          </p:cNvPicPr>
          <p:nvPr>
            <p:ph idx="1"/>
          </p:nvPr>
        </p:nvPicPr>
        <p:blipFill>
          <a:blip r:embed="rId2" cstate="print"/>
          <a:stretch>
            <a:fillRect/>
          </a:stretch>
        </p:blipFill>
        <p:spPr>
          <a:xfrm>
            <a:off x="3431704" y="980728"/>
            <a:ext cx="5450256" cy="5621340"/>
          </a:xfrm>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2" name="Rectangle 7">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Freeform: Shape 9">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686834" y="1153572"/>
            <a:ext cx="3200400" cy="4461163"/>
          </a:xfrm>
        </p:spPr>
        <p:txBody>
          <a:bodyPr>
            <a:normAutofit/>
          </a:bodyPr>
          <a:lstStyle/>
          <a:p>
            <a:r>
              <a:rPr lang="el-GR" sz="3400">
                <a:solidFill>
                  <a:srgbClr val="FFFFFF"/>
                </a:solidFill>
              </a:rPr>
              <a:t>ΧΑΡΑΚΤΗΡΙΣΤΙΚΑ ΤΟΥ ΕΝΝΟΙΟΛΟΓΙΚΟΥ ΧΟΡΟΥ </a:t>
            </a:r>
            <a:endParaRPr lang="en-US" sz="3400" dirty="0">
              <a:solidFill>
                <a:srgbClr val="FFFFFF"/>
              </a:solidFill>
            </a:endParaRPr>
          </a:p>
        </p:txBody>
      </p:sp>
      <p:sp>
        <p:nvSpPr>
          <p:cNvPr id="24"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p:cNvSpPr>
            <a:spLocks noGrp="1"/>
          </p:cNvSpPr>
          <p:nvPr>
            <p:ph idx="1"/>
          </p:nvPr>
        </p:nvSpPr>
        <p:spPr>
          <a:xfrm>
            <a:off x="4447308" y="591344"/>
            <a:ext cx="6906491" cy="5585619"/>
          </a:xfrm>
        </p:spPr>
        <p:txBody>
          <a:bodyPr anchor="ctr">
            <a:normAutofit/>
          </a:bodyPr>
          <a:lstStyle/>
          <a:p>
            <a:pPr>
              <a:buNone/>
            </a:pPr>
            <a:r>
              <a:rPr lang="el-GR" sz="2000" b="1" dirty="0"/>
              <a:t>Εννοιολογικός χορός (από το 1995 και μετά – 2010) </a:t>
            </a:r>
            <a:endParaRPr lang="en-US" sz="2000" b="1" dirty="0"/>
          </a:p>
          <a:p>
            <a:pPr lvl="0"/>
            <a:r>
              <a:rPr lang="el-GR" sz="2000" dirty="0"/>
              <a:t>Δυσπιστία απέναντι στην </a:t>
            </a:r>
            <a:r>
              <a:rPr lang="el-GR" sz="2000" b="1" dirty="0"/>
              <a:t>αναπαράσταση</a:t>
            </a:r>
            <a:endParaRPr lang="en-US" sz="2000" dirty="0"/>
          </a:p>
          <a:p>
            <a:pPr lvl="0"/>
            <a:r>
              <a:rPr lang="el-GR" sz="2000" dirty="0"/>
              <a:t>Υποψία απέναντι στην </a:t>
            </a:r>
            <a:r>
              <a:rPr lang="el-GR" sz="2000" b="1" dirty="0"/>
              <a:t>δεξιοτεχνία ως αυτοσκοπό</a:t>
            </a:r>
            <a:endParaRPr lang="en-US" sz="2000" dirty="0"/>
          </a:p>
          <a:p>
            <a:pPr lvl="0"/>
            <a:r>
              <a:rPr lang="el-GR" sz="2000" b="1" dirty="0"/>
              <a:t>Περιορισμός των μη αναγκαίων σκηνικών αντικειμένων και σκηνικών στοιχείων</a:t>
            </a:r>
            <a:endParaRPr lang="en-US" sz="2000" dirty="0"/>
          </a:p>
          <a:p>
            <a:pPr lvl="0"/>
            <a:r>
              <a:rPr lang="el-GR" sz="2000" dirty="0"/>
              <a:t>Επιμονή στην </a:t>
            </a:r>
            <a:r>
              <a:rPr lang="el-GR" sz="2000" b="1" dirty="0"/>
              <a:t>παρουσία του </a:t>
            </a:r>
            <a:r>
              <a:rPr lang="en-US" sz="2000" b="1" dirty="0"/>
              <a:t>performer</a:t>
            </a:r>
            <a:r>
              <a:rPr lang="el-GR" sz="2000" b="1" dirty="0"/>
              <a:t> – </a:t>
            </a:r>
            <a:r>
              <a:rPr lang="el-GR" sz="2000" dirty="0"/>
              <a:t>υλικές συνθήκες της παρουσίας που κάνουν το χορό να απομακρύνεται από τον μηχανισμό φαντασίωσης του θεάτρου και να οδηγείται σε αυτό που η </a:t>
            </a:r>
            <a:r>
              <a:rPr lang="en-US" sz="2000" dirty="0"/>
              <a:t>P</a:t>
            </a:r>
            <a:r>
              <a:rPr lang="el-GR" sz="2000" dirty="0"/>
              <a:t>. </a:t>
            </a:r>
            <a:r>
              <a:rPr lang="en-US" sz="2000" dirty="0"/>
              <a:t>Phelan</a:t>
            </a:r>
            <a:r>
              <a:rPr lang="el-GR" sz="2000" dirty="0"/>
              <a:t> ονομάζει «μανιακά φορτισμένο παρών» της παράστασης.</a:t>
            </a:r>
            <a:endParaRPr lang="en-US" sz="2000" dirty="0"/>
          </a:p>
          <a:p>
            <a:pPr lvl="0"/>
            <a:r>
              <a:rPr lang="el-GR" sz="2000" dirty="0"/>
              <a:t>Ένας βαθύς </a:t>
            </a:r>
            <a:r>
              <a:rPr lang="el-GR" sz="2000" b="1" dirty="0"/>
              <a:t>διάλογος με τις οπτικές τέχνες και την </a:t>
            </a:r>
            <a:r>
              <a:rPr lang="en-US" sz="2000" b="1" dirty="0"/>
              <a:t>performance art</a:t>
            </a:r>
            <a:endParaRPr lang="en-US" sz="2000" dirty="0"/>
          </a:p>
          <a:p>
            <a:pPr lvl="0"/>
            <a:r>
              <a:rPr lang="el-GR" sz="2000" dirty="0"/>
              <a:t>Και κυρίως, </a:t>
            </a:r>
            <a:r>
              <a:rPr lang="el-GR" sz="2000" b="1" dirty="0"/>
              <a:t>μία βαθιά άρνηση να ορίσουν εάν το έργο ανήκει σε μία οντολογική, φορμαλιστική ή ιδεολογική σειρά παραμέτρων που [ορίζουν τι] ονομάζεται ή αναγνωρίζεται ως ‘χορός’</a:t>
            </a:r>
            <a:r>
              <a:rPr lang="el-GR" sz="2000" dirty="0"/>
              <a:t> </a:t>
            </a:r>
            <a:endParaRPr lang="en-US" sz="2000" dirty="0"/>
          </a:p>
          <a:p>
            <a:endParaRPr lang="en-US" sz="20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81EA652-8C6A-4E69-BEB9-1708094745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ight Triangle 9">
            <a:extLst>
              <a:ext uri="{FF2B5EF4-FFF2-40B4-BE49-F238E27FC236}">
                <a16:creationId xmlns:a16="http://schemas.microsoft.com/office/drawing/2014/main" id="{5298780A-33B9-4EA2-8F67-DE68AD62841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576720" y="3335867"/>
            <a:ext cx="3291840" cy="32004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Rectangle 11">
            <a:extLst>
              <a:ext uri="{FF2B5EF4-FFF2-40B4-BE49-F238E27FC236}">
                <a16:creationId xmlns:a16="http://schemas.microsoft.com/office/drawing/2014/main" id="{7F488E8B-4E1E-4402-8935-D4E6C02615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774" y="623275"/>
            <a:ext cx="10905053" cy="5607882"/>
          </a:xfrm>
          <a:prstGeom prst="rect">
            <a:avLst/>
          </a:prstGeom>
          <a:noFill/>
          <a:ln w="1905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1075767" y="1188637"/>
            <a:ext cx="2988234" cy="4480726"/>
          </a:xfrm>
        </p:spPr>
        <p:txBody>
          <a:bodyPr>
            <a:normAutofit/>
          </a:bodyPr>
          <a:lstStyle/>
          <a:p>
            <a:pPr algn="r"/>
            <a:r>
              <a:rPr lang="el-GR" sz="4100"/>
              <a:t>Σχέσεις χορού με την εννοιολογική τέχνη</a:t>
            </a:r>
            <a:endParaRPr lang="en-US" sz="4100"/>
          </a:p>
        </p:txBody>
      </p:sp>
      <p:cxnSp>
        <p:nvCxnSpPr>
          <p:cNvPr id="14" name="Straight Connector 13">
            <a:extLst>
              <a:ext uri="{FF2B5EF4-FFF2-40B4-BE49-F238E27FC236}">
                <a16:creationId xmlns:a16="http://schemas.microsoft.com/office/drawing/2014/main" id="{23AAC9B5-8015-485C-ACF9-A750390E9A56}"/>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54296" y="1852863"/>
            <a:ext cx="0" cy="3236495"/>
          </a:xfrm>
          <a:prstGeom prst="line">
            <a:avLst/>
          </a:prstGeom>
          <a:ln w="19050" cap="sq">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
        <p:nvSpPr>
          <p:cNvPr id="3" name="Content Placeholder 2"/>
          <p:cNvSpPr>
            <a:spLocks noGrp="1"/>
          </p:cNvSpPr>
          <p:nvPr>
            <p:ph idx="1"/>
          </p:nvPr>
        </p:nvSpPr>
        <p:spPr>
          <a:xfrm>
            <a:off x="5255260" y="1648870"/>
            <a:ext cx="4702848" cy="3560260"/>
          </a:xfrm>
        </p:spPr>
        <p:txBody>
          <a:bodyPr anchor="ctr">
            <a:normAutofit/>
          </a:bodyPr>
          <a:lstStyle/>
          <a:p>
            <a:pPr>
              <a:buNone/>
            </a:pPr>
            <a:r>
              <a:rPr lang="el-GR" sz="2400"/>
              <a:t>Το νόημα δημιουργείται ανάμεσα στο έργο, τις συμβάσεις του χορού και της χορογραφίας, το ρόλο και τη λειτουργία του δημιουργού και το ρόλο και τη δημιουργία του θεατή.</a:t>
            </a:r>
          </a:p>
          <a:p>
            <a:pPr>
              <a:buNone/>
            </a:pPr>
            <a:endParaRPr lang="el-GR" sz="240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76EFD3D9-44F0-4267-BCC1-1613E79D827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Freeform 6">
            <a:extLst>
              <a:ext uri="{FF2B5EF4-FFF2-40B4-BE49-F238E27FC236}">
                <a16:creationId xmlns:a16="http://schemas.microsoft.com/office/drawing/2014/main" id="{A779A851-95D6-41AF-937A-B0E4B7F6FA8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142164" y="900814"/>
            <a:ext cx="759618" cy="5710965"/>
          </a:xfrm>
          <a:custGeom>
            <a:avLst/>
            <a:gdLst>
              <a:gd name="T0" fmla="*/ 414 w 414"/>
              <a:gd name="T1" fmla="*/ 2447 h 2447"/>
              <a:gd name="T2" fmla="*/ 0 w 414"/>
              <a:gd name="T3" fmla="*/ 2247 h 2447"/>
              <a:gd name="T4" fmla="*/ 0 w 414"/>
              <a:gd name="T5" fmla="*/ 0 h 2447"/>
              <a:gd name="T6" fmla="*/ 414 w 414"/>
              <a:gd name="T7" fmla="*/ 200 h 2447"/>
              <a:gd name="T8" fmla="*/ 414 w 414"/>
              <a:gd name="T9" fmla="*/ 2447 h 2447"/>
            </a:gdLst>
            <a:ahLst/>
            <a:cxnLst>
              <a:cxn ang="0">
                <a:pos x="T0" y="T1"/>
              </a:cxn>
              <a:cxn ang="0">
                <a:pos x="T2" y="T3"/>
              </a:cxn>
              <a:cxn ang="0">
                <a:pos x="T4" y="T5"/>
              </a:cxn>
              <a:cxn ang="0">
                <a:pos x="T6" y="T7"/>
              </a:cxn>
              <a:cxn ang="0">
                <a:pos x="T8" y="T9"/>
              </a:cxn>
            </a:cxnLst>
            <a:rect l="0" t="0" r="r" b="b"/>
            <a:pathLst>
              <a:path w="414" h="2447">
                <a:moveTo>
                  <a:pt x="414" y="2447"/>
                </a:moveTo>
                <a:lnTo>
                  <a:pt x="0" y="2247"/>
                </a:lnTo>
                <a:lnTo>
                  <a:pt x="0" y="0"/>
                </a:lnTo>
                <a:lnTo>
                  <a:pt x="414" y="200"/>
                </a:lnTo>
                <a:lnTo>
                  <a:pt x="414" y="2447"/>
                </a:lnTo>
                <a:close/>
              </a:path>
            </a:pathLst>
          </a:custGeom>
          <a:solidFill>
            <a:schemeClr val="accent1">
              <a:lumMod val="75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8" name="Freeform 7">
            <a:extLst>
              <a:ext uri="{FF2B5EF4-FFF2-40B4-BE49-F238E27FC236}">
                <a16:creationId xmlns:a16="http://schemas.microsoft.com/office/drawing/2014/main" id="{953FB2E7-B6CB-429C-81EB-D9516D6D5C8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144437" y="633165"/>
            <a:ext cx="482654" cy="5521414"/>
          </a:xfrm>
          <a:custGeom>
            <a:avLst/>
            <a:gdLst>
              <a:gd name="T0" fmla="*/ 209 w 209"/>
              <a:gd name="T1" fmla="*/ 2246 h 2358"/>
              <a:gd name="T2" fmla="*/ 0 w 209"/>
              <a:gd name="T3" fmla="*/ 2358 h 2358"/>
              <a:gd name="T4" fmla="*/ 0 w 209"/>
              <a:gd name="T5" fmla="*/ 111 h 2358"/>
              <a:gd name="T6" fmla="*/ 209 w 209"/>
              <a:gd name="T7" fmla="*/ 0 h 2358"/>
              <a:gd name="T8" fmla="*/ 209 w 209"/>
              <a:gd name="T9" fmla="*/ 2246 h 2358"/>
            </a:gdLst>
            <a:ahLst/>
            <a:cxnLst>
              <a:cxn ang="0">
                <a:pos x="T0" y="T1"/>
              </a:cxn>
              <a:cxn ang="0">
                <a:pos x="T2" y="T3"/>
              </a:cxn>
              <a:cxn ang="0">
                <a:pos x="T4" y="T5"/>
              </a:cxn>
              <a:cxn ang="0">
                <a:pos x="T6" y="T7"/>
              </a:cxn>
              <a:cxn ang="0">
                <a:pos x="T8" y="T9"/>
              </a:cxn>
            </a:cxnLst>
            <a:rect l="0" t="0" r="r" b="b"/>
            <a:pathLst>
              <a:path w="209" h="2358">
                <a:moveTo>
                  <a:pt x="209" y="2246"/>
                </a:moveTo>
                <a:lnTo>
                  <a:pt x="0" y="2358"/>
                </a:lnTo>
                <a:lnTo>
                  <a:pt x="0" y="111"/>
                </a:lnTo>
                <a:lnTo>
                  <a:pt x="209" y="0"/>
                </a:lnTo>
                <a:lnTo>
                  <a:pt x="209" y="2246"/>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20" name="Freeform: Shape 19">
            <a:extLst>
              <a:ext uri="{FF2B5EF4-FFF2-40B4-BE49-F238E27FC236}">
                <a16:creationId xmlns:a16="http://schemas.microsoft.com/office/drawing/2014/main" id="{2EC40DB1-B719-4A13-9A4D-0966B4B278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34621" y="636723"/>
            <a:ext cx="4000062" cy="5257799"/>
          </a:xfrm>
          <a:custGeom>
            <a:avLst/>
            <a:gdLst>
              <a:gd name="connsiteX0" fmla="*/ 0 w 4634682"/>
              <a:gd name="connsiteY0" fmla="*/ 0 h 5257799"/>
              <a:gd name="connsiteX1" fmla="*/ 4634682 w 4634682"/>
              <a:gd name="connsiteY1" fmla="*/ 0 h 5257799"/>
              <a:gd name="connsiteX2" fmla="*/ 4634682 w 4634682"/>
              <a:gd name="connsiteY2" fmla="*/ 5257799 h 5257799"/>
              <a:gd name="connsiteX3" fmla="*/ 0 w 4634682"/>
              <a:gd name="connsiteY3" fmla="*/ 5257799 h 5257799"/>
            </a:gdLst>
            <a:ahLst/>
            <a:cxnLst>
              <a:cxn ang="0">
                <a:pos x="connsiteX0" y="connsiteY0"/>
              </a:cxn>
              <a:cxn ang="0">
                <a:pos x="connsiteX1" y="connsiteY1"/>
              </a:cxn>
              <a:cxn ang="0">
                <a:pos x="connsiteX2" y="connsiteY2"/>
              </a:cxn>
              <a:cxn ang="0">
                <a:pos x="connsiteX3" y="connsiteY3"/>
              </a:cxn>
            </a:cxnLst>
            <a:rect l="l" t="t" r="r" b="b"/>
            <a:pathLst>
              <a:path w="4634682" h="5257799">
                <a:moveTo>
                  <a:pt x="0" y="0"/>
                </a:moveTo>
                <a:lnTo>
                  <a:pt x="4634682" y="0"/>
                </a:lnTo>
                <a:lnTo>
                  <a:pt x="4634682" y="5257799"/>
                </a:lnTo>
                <a:lnTo>
                  <a:pt x="0" y="5257799"/>
                </a:lnTo>
                <a:close/>
              </a:path>
            </a:pathLst>
          </a:cu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9" name="Title 8"/>
          <p:cNvSpPr>
            <a:spLocks noGrp="1"/>
          </p:cNvSpPr>
          <p:nvPr>
            <p:ph type="title"/>
          </p:nvPr>
        </p:nvSpPr>
        <p:spPr>
          <a:xfrm>
            <a:off x="934872" y="982272"/>
            <a:ext cx="3388419" cy="4560970"/>
          </a:xfrm>
        </p:spPr>
        <p:txBody>
          <a:bodyPr>
            <a:normAutofit/>
          </a:bodyPr>
          <a:lstStyle/>
          <a:p>
            <a:r>
              <a:rPr lang="el-GR" sz="4000" dirty="0">
                <a:solidFill>
                  <a:srgbClr val="FFFFFF"/>
                </a:solidFill>
              </a:rPr>
              <a:t>Σχέσεις χορού με την εννοιολογική τέχνη</a:t>
            </a:r>
            <a:endParaRPr lang="en-US" sz="4000" dirty="0">
              <a:solidFill>
                <a:srgbClr val="FFFFFF"/>
              </a:solidFill>
            </a:endParaRPr>
          </a:p>
        </p:txBody>
      </p:sp>
      <p:sp>
        <p:nvSpPr>
          <p:cNvPr id="22" name="Rectangle 8">
            <a:extLst>
              <a:ext uri="{FF2B5EF4-FFF2-40B4-BE49-F238E27FC236}">
                <a16:creationId xmlns:a16="http://schemas.microsoft.com/office/drawing/2014/main" id="{82211336-CFF3-412D-868A-6679C1004C4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901782" y="1352302"/>
            <a:ext cx="6655597" cy="5251646"/>
          </a:xfrm>
          <a:prstGeom prst="rect">
            <a:avLst/>
          </a:prstGeom>
          <a:solidFill>
            <a:schemeClr val="accent1"/>
          </a:solidFill>
          <a:ln>
            <a:noFill/>
          </a:ln>
        </p:spPr>
        <p:txBody>
          <a:bodyPr vert="horz" wrap="square" lIns="91440" tIns="45720" rIns="91440" bIns="45720" numCol="1" anchor="t" anchorCtr="0" compatLnSpc="1">
            <a:prstTxWarp prst="textNoShape">
              <a:avLst/>
            </a:prstTxWarp>
          </a:bodyPr>
          <a:lstStyle/>
          <a:p>
            <a:endParaRPr lang="en-US"/>
          </a:p>
        </p:txBody>
      </p:sp>
      <p:sp>
        <p:nvSpPr>
          <p:cNvPr id="6" name="Content Placeholder 5"/>
          <p:cNvSpPr>
            <a:spLocks noGrp="1"/>
          </p:cNvSpPr>
          <p:nvPr>
            <p:ph idx="1"/>
          </p:nvPr>
        </p:nvSpPr>
        <p:spPr>
          <a:xfrm>
            <a:off x="5221862" y="1719618"/>
            <a:ext cx="5948831" cy="4334629"/>
          </a:xfrm>
        </p:spPr>
        <p:txBody>
          <a:bodyPr anchor="ctr">
            <a:normAutofit/>
          </a:bodyPr>
          <a:lstStyle/>
          <a:p>
            <a:pPr indent="0">
              <a:buNone/>
            </a:pPr>
            <a:r>
              <a:rPr lang="el-GR" sz="2400" b="1">
                <a:solidFill>
                  <a:srgbClr val="FEFFFF"/>
                </a:solidFill>
              </a:rPr>
              <a:t>Κοινά στοιχεία</a:t>
            </a:r>
          </a:p>
          <a:p>
            <a:pPr indent="0">
              <a:buNone/>
            </a:pPr>
            <a:r>
              <a:rPr lang="el-GR" sz="2400">
                <a:solidFill>
                  <a:srgbClr val="FEFFFF"/>
                </a:solidFill>
              </a:rPr>
              <a:t>Τι είναι χορός όπως και το τι είναι τέχνη ορίζεται από ΄τον καλλιτέχνη. Δεν υπάρχουν οντολογικές </a:t>
            </a:r>
            <a:r>
              <a:rPr lang="en-GB" sz="2400">
                <a:solidFill>
                  <a:srgbClr val="FEFFFF"/>
                </a:solidFill>
              </a:rPr>
              <a:t>apriori </a:t>
            </a:r>
            <a:r>
              <a:rPr lang="el-GR" sz="2400">
                <a:solidFill>
                  <a:srgbClr val="FEFFFF"/>
                </a:solidFill>
              </a:rPr>
              <a:t>κατηγορίες.</a:t>
            </a:r>
          </a:p>
          <a:p>
            <a:pPr indent="0">
              <a:buNone/>
            </a:pPr>
            <a:endParaRPr lang="el-GR" sz="2400">
              <a:solidFill>
                <a:srgbClr val="FEFFFF"/>
              </a:solidFill>
            </a:endParaRPr>
          </a:p>
          <a:p>
            <a:pPr indent="0">
              <a:buNone/>
            </a:pPr>
            <a:r>
              <a:rPr lang="el-GR" sz="2400">
                <a:solidFill>
                  <a:srgbClr val="FEFFFF"/>
                </a:solidFill>
              </a:rPr>
              <a:t>Όταν ο χορός κάνει μια επιτελεστική πράξη αυτή λειτουργεί αναστοχαστικά σχετικά με τη λειτουργία του θεσμού του θεάτρου, της θέασης, της πρόσληψης, της υλικότητας του χορού κτλ (</a:t>
            </a:r>
            <a:r>
              <a:rPr lang="en-GB" sz="2400" i="1">
                <a:solidFill>
                  <a:srgbClr val="FEFFFF"/>
                </a:solidFill>
              </a:rPr>
              <a:t>dispositif</a:t>
            </a:r>
            <a:r>
              <a:rPr lang="en-GB" sz="2400">
                <a:solidFill>
                  <a:srgbClr val="FEFFFF"/>
                </a:solidFill>
              </a:rPr>
              <a:t>)</a:t>
            </a:r>
            <a:endParaRPr lang="en-US" sz="2400">
              <a:solidFill>
                <a:srgbClr val="FEFFFF"/>
              </a:solidFill>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76EFD3D9-44F0-4267-BCC1-1613E79D827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6">
            <a:extLst>
              <a:ext uri="{FF2B5EF4-FFF2-40B4-BE49-F238E27FC236}">
                <a16:creationId xmlns:a16="http://schemas.microsoft.com/office/drawing/2014/main" id="{A779A851-95D6-41AF-937A-B0E4B7F6FA8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142164" y="900814"/>
            <a:ext cx="759618" cy="5710965"/>
          </a:xfrm>
          <a:custGeom>
            <a:avLst/>
            <a:gdLst>
              <a:gd name="T0" fmla="*/ 414 w 414"/>
              <a:gd name="T1" fmla="*/ 2447 h 2447"/>
              <a:gd name="T2" fmla="*/ 0 w 414"/>
              <a:gd name="T3" fmla="*/ 2247 h 2447"/>
              <a:gd name="T4" fmla="*/ 0 w 414"/>
              <a:gd name="T5" fmla="*/ 0 h 2447"/>
              <a:gd name="T6" fmla="*/ 414 w 414"/>
              <a:gd name="T7" fmla="*/ 200 h 2447"/>
              <a:gd name="T8" fmla="*/ 414 w 414"/>
              <a:gd name="T9" fmla="*/ 2447 h 2447"/>
            </a:gdLst>
            <a:ahLst/>
            <a:cxnLst>
              <a:cxn ang="0">
                <a:pos x="T0" y="T1"/>
              </a:cxn>
              <a:cxn ang="0">
                <a:pos x="T2" y="T3"/>
              </a:cxn>
              <a:cxn ang="0">
                <a:pos x="T4" y="T5"/>
              </a:cxn>
              <a:cxn ang="0">
                <a:pos x="T6" y="T7"/>
              </a:cxn>
              <a:cxn ang="0">
                <a:pos x="T8" y="T9"/>
              </a:cxn>
            </a:cxnLst>
            <a:rect l="0" t="0" r="r" b="b"/>
            <a:pathLst>
              <a:path w="414" h="2447">
                <a:moveTo>
                  <a:pt x="414" y="2447"/>
                </a:moveTo>
                <a:lnTo>
                  <a:pt x="0" y="2247"/>
                </a:lnTo>
                <a:lnTo>
                  <a:pt x="0" y="0"/>
                </a:lnTo>
                <a:lnTo>
                  <a:pt x="414" y="200"/>
                </a:lnTo>
                <a:lnTo>
                  <a:pt x="414" y="2447"/>
                </a:lnTo>
                <a:close/>
              </a:path>
            </a:pathLst>
          </a:custGeom>
          <a:solidFill>
            <a:schemeClr val="accent1">
              <a:lumMod val="75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2" name="Freeform 7">
            <a:extLst>
              <a:ext uri="{FF2B5EF4-FFF2-40B4-BE49-F238E27FC236}">
                <a16:creationId xmlns:a16="http://schemas.microsoft.com/office/drawing/2014/main" id="{953FB2E7-B6CB-429C-81EB-D9516D6D5C8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144437" y="633165"/>
            <a:ext cx="482654" cy="5521414"/>
          </a:xfrm>
          <a:custGeom>
            <a:avLst/>
            <a:gdLst>
              <a:gd name="T0" fmla="*/ 209 w 209"/>
              <a:gd name="T1" fmla="*/ 2246 h 2358"/>
              <a:gd name="T2" fmla="*/ 0 w 209"/>
              <a:gd name="T3" fmla="*/ 2358 h 2358"/>
              <a:gd name="T4" fmla="*/ 0 w 209"/>
              <a:gd name="T5" fmla="*/ 111 h 2358"/>
              <a:gd name="T6" fmla="*/ 209 w 209"/>
              <a:gd name="T7" fmla="*/ 0 h 2358"/>
              <a:gd name="T8" fmla="*/ 209 w 209"/>
              <a:gd name="T9" fmla="*/ 2246 h 2358"/>
            </a:gdLst>
            <a:ahLst/>
            <a:cxnLst>
              <a:cxn ang="0">
                <a:pos x="T0" y="T1"/>
              </a:cxn>
              <a:cxn ang="0">
                <a:pos x="T2" y="T3"/>
              </a:cxn>
              <a:cxn ang="0">
                <a:pos x="T4" y="T5"/>
              </a:cxn>
              <a:cxn ang="0">
                <a:pos x="T6" y="T7"/>
              </a:cxn>
              <a:cxn ang="0">
                <a:pos x="T8" y="T9"/>
              </a:cxn>
            </a:cxnLst>
            <a:rect l="0" t="0" r="r" b="b"/>
            <a:pathLst>
              <a:path w="209" h="2358">
                <a:moveTo>
                  <a:pt x="209" y="2246"/>
                </a:moveTo>
                <a:lnTo>
                  <a:pt x="0" y="2358"/>
                </a:lnTo>
                <a:lnTo>
                  <a:pt x="0" y="111"/>
                </a:lnTo>
                <a:lnTo>
                  <a:pt x="209" y="0"/>
                </a:lnTo>
                <a:lnTo>
                  <a:pt x="209" y="2246"/>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4" name="Freeform: Shape 13">
            <a:extLst>
              <a:ext uri="{FF2B5EF4-FFF2-40B4-BE49-F238E27FC236}">
                <a16:creationId xmlns:a16="http://schemas.microsoft.com/office/drawing/2014/main" id="{2EC40DB1-B719-4A13-9A4D-0966B4B278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34621" y="636723"/>
            <a:ext cx="4000062" cy="5257799"/>
          </a:xfrm>
          <a:custGeom>
            <a:avLst/>
            <a:gdLst>
              <a:gd name="connsiteX0" fmla="*/ 0 w 4634682"/>
              <a:gd name="connsiteY0" fmla="*/ 0 h 5257799"/>
              <a:gd name="connsiteX1" fmla="*/ 4634682 w 4634682"/>
              <a:gd name="connsiteY1" fmla="*/ 0 h 5257799"/>
              <a:gd name="connsiteX2" fmla="*/ 4634682 w 4634682"/>
              <a:gd name="connsiteY2" fmla="*/ 5257799 h 5257799"/>
              <a:gd name="connsiteX3" fmla="*/ 0 w 4634682"/>
              <a:gd name="connsiteY3" fmla="*/ 5257799 h 5257799"/>
            </a:gdLst>
            <a:ahLst/>
            <a:cxnLst>
              <a:cxn ang="0">
                <a:pos x="connsiteX0" y="connsiteY0"/>
              </a:cxn>
              <a:cxn ang="0">
                <a:pos x="connsiteX1" y="connsiteY1"/>
              </a:cxn>
              <a:cxn ang="0">
                <a:pos x="connsiteX2" y="connsiteY2"/>
              </a:cxn>
              <a:cxn ang="0">
                <a:pos x="connsiteX3" y="connsiteY3"/>
              </a:cxn>
            </a:cxnLst>
            <a:rect l="l" t="t" r="r" b="b"/>
            <a:pathLst>
              <a:path w="4634682" h="5257799">
                <a:moveTo>
                  <a:pt x="0" y="0"/>
                </a:moveTo>
                <a:lnTo>
                  <a:pt x="4634682" y="0"/>
                </a:lnTo>
                <a:lnTo>
                  <a:pt x="4634682" y="5257799"/>
                </a:lnTo>
                <a:lnTo>
                  <a:pt x="0" y="5257799"/>
                </a:lnTo>
                <a:close/>
              </a:path>
            </a:pathLst>
          </a:cu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p:cNvSpPr>
            <a:spLocks noGrp="1"/>
          </p:cNvSpPr>
          <p:nvPr>
            <p:ph type="title"/>
          </p:nvPr>
        </p:nvSpPr>
        <p:spPr>
          <a:xfrm>
            <a:off x="934872" y="982272"/>
            <a:ext cx="3388419" cy="4560970"/>
          </a:xfrm>
        </p:spPr>
        <p:txBody>
          <a:bodyPr>
            <a:normAutofit/>
          </a:bodyPr>
          <a:lstStyle/>
          <a:p>
            <a:r>
              <a:rPr lang="el-GR" sz="4000">
                <a:solidFill>
                  <a:srgbClr val="FFFFFF"/>
                </a:solidFill>
              </a:rPr>
              <a:t>Σχέσεις χορού με την εννοιολογική τέχνη </a:t>
            </a:r>
            <a:endParaRPr lang="en-US" sz="4000">
              <a:solidFill>
                <a:srgbClr val="FFFFFF"/>
              </a:solidFill>
            </a:endParaRPr>
          </a:p>
        </p:txBody>
      </p:sp>
      <p:sp>
        <p:nvSpPr>
          <p:cNvPr id="16" name="Rectangle 8">
            <a:extLst>
              <a:ext uri="{FF2B5EF4-FFF2-40B4-BE49-F238E27FC236}">
                <a16:creationId xmlns:a16="http://schemas.microsoft.com/office/drawing/2014/main" id="{82211336-CFF3-412D-868A-6679C1004C4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901782" y="1352302"/>
            <a:ext cx="6655597" cy="5251646"/>
          </a:xfrm>
          <a:prstGeom prst="rect">
            <a:avLst/>
          </a:prstGeom>
          <a:solidFill>
            <a:schemeClr val="accent1"/>
          </a:solidFill>
          <a:ln>
            <a:noFill/>
          </a:ln>
        </p:spPr>
        <p:txBody>
          <a:bodyPr vert="horz" wrap="square" lIns="91440" tIns="45720" rIns="91440" bIns="45720" numCol="1" anchor="t" anchorCtr="0" compatLnSpc="1">
            <a:prstTxWarp prst="textNoShape">
              <a:avLst/>
            </a:prstTxWarp>
          </a:bodyPr>
          <a:lstStyle/>
          <a:p>
            <a:endParaRPr lang="en-US"/>
          </a:p>
        </p:txBody>
      </p:sp>
      <p:sp>
        <p:nvSpPr>
          <p:cNvPr id="3" name="Content Placeholder 2"/>
          <p:cNvSpPr>
            <a:spLocks noGrp="1"/>
          </p:cNvSpPr>
          <p:nvPr>
            <p:ph idx="1"/>
          </p:nvPr>
        </p:nvSpPr>
        <p:spPr>
          <a:xfrm>
            <a:off x="5221862" y="1719618"/>
            <a:ext cx="5948831" cy="4334629"/>
          </a:xfrm>
        </p:spPr>
        <p:txBody>
          <a:bodyPr anchor="ctr">
            <a:normAutofit/>
          </a:bodyPr>
          <a:lstStyle/>
          <a:p>
            <a:pPr>
              <a:buNone/>
            </a:pPr>
            <a:r>
              <a:rPr lang="el-GR" sz="2400" b="1">
                <a:solidFill>
                  <a:srgbClr val="FEFFFF"/>
                </a:solidFill>
              </a:rPr>
              <a:t>Διαφορές</a:t>
            </a:r>
            <a:endParaRPr lang="el-GR" sz="2400">
              <a:solidFill>
                <a:srgbClr val="FEFFFF"/>
              </a:solidFill>
            </a:endParaRPr>
          </a:p>
          <a:p>
            <a:pPr indent="0">
              <a:buNone/>
            </a:pPr>
            <a:r>
              <a:rPr lang="el-GR" sz="2400">
                <a:solidFill>
                  <a:srgbClr val="FEFFFF"/>
                </a:solidFill>
              </a:rPr>
              <a:t>Το σώμα δεν αντικαθίσταται από την έννοια ούτε από το λόγο. </a:t>
            </a:r>
          </a:p>
          <a:p>
            <a:pPr indent="0">
              <a:buNone/>
            </a:pPr>
            <a:r>
              <a:rPr lang="el-GR" sz="2400">
                <a:solidFill>
                  <a:srgbClr val="FEFFFF"/>
                </a:solidFill>
              </a:rPr>
              <a:t>Χωρίς ουτοπία. Δεν ανήκει στον μοντερνισμό και λειτουργεί εντός των θεσμών και όχι ενταντίων</a:t>
            </a:r>
          </a:p>
          <a:p>
            <a:pPr indent="0">
              <a:buNone/>
            </a:pPr>
            <a:r>
              <a:rPr lang="el-GR" sz="2400">
                <a:solidFill>
                  <a:srgbClr val="FEFFFF"/>
                </a:solidFill>
              </a:rPr>
              <a:t>Ετερογένεια και υβριδικότητα. Διαφορετικότητα. Γι’ αυτό δεν είναι κίνημα.</a:t>
            </a:r>
            <a:endParaRPr lang="en-US" sz="2400">
              <a:solidFill>
                <a:srgbClr val="FEFFFF"/>
              </a:solidFill>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6C4028FD-8BAA-4A19-BFDE-594D991B755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838200" y="556995"/>
            <a:ext cx="10515600" cy="1133693"/>
          </a:xfrm>
        </p:spPr>
        <p:txBody>
          <a:bodyPr>
            <a:normAutofit/>
          </a:bodyPr>
          <a:lstStyle/>
          <a:p>
            <a:r>
              <a:rPr lang="el-GR" dirty="0"/>
              <a:t>ΔΙΕΥΡΥΜΕΝΗ ΕΝΝΟΙΑ </a:t>
            </a:r>
            <a:r>
              <a:rPr lang="el-GR"/>
              <a:t>ΤΗΣ ΧΟΡΟΓΡΑΦΙΑΣ</a:t>
            </a:r>
            <a:endParaRPr lang="en-US" dirty="0"/>
          </a:p>
        </p:txBody>
      </p:sp>
      <p:graphicFrame>
        <p:nvGraphicFramePr>
          <p:cNvPr id="5" name="Content Placeholder 2">
            <a:extLst>
              <a:ext uri="{FF2B5EF4-FFF2-40B4-BE49-F238E27FC236}">
                <a16:creationId xmlns:a16="http://schemas.microsoft.com/office/drawing/2014/main" id="{242EE712-FE5B-45D9-9973-0980094F3C9E}"/>
              </a:ext>
            </a:extLst>
          </p:cNvPr>
          <p:cNvGraphicFramePr>
            <a:graphicFrameLocks noGrp="1"/>
          </p:cNvGraphicFramePr>
          <p:nvPr>
            <p:ph idx="1"/>
            <p:extLst>
              <p:ext uri="{D42A27DB-BD31-4B8C-83A1-F6EECF244321}">
                <p14:modId xmlns:p14="http://schemas.microsoft.com/office/powerpoint/2010/main" val="194699694"/>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111</TotalTime>
  <Words>635</Words>
  <Application>Microsoft Office PowerPoint</Application>
  <PresentationFormat>Ευρεία οθόνη</PresentationFormat>
  <Paragraphs>47</Paragraphs>
  <Slides>9</Slides>
  <Notes>0</Notes>
  <HiddenSlides>0</HiddenSlides>
  <MMClips>0</MMClips>
  <ScaleCrop>false</ScaleCrop>
  <HeadingPairs>
    <vt:vector size="6" baseType="variant">
      <vt:variant>
        <vt:lpstr>Γραμματοσειρές που χρησιμοποιούνται</vt:lpstr>
      </vt:variant>
      <vt:variant>
        <vt:i4>4</vt:i4>
      </vt:variant>
      <vt:variant>
        <vt:lpstr>Θέμα</vt:lpstr>
      </vt:variant>
      <vt:variant>
        <vt:i4>2</vt:i4>
      </vt:variant>
      <vt:variant>
        <vt:lpstr>Τίτλοι διαφανειών</vt:lpstr>
      </vt:variant>
      <vt:variant>
        <vt:i4>9</vt:i4>
      </vt:variant>
    </vt:vector>
  </HeadingPairs>
  <TitlesOfParts>
    <vt:vector size="15" baseType="lpstr">
      <vt:lpstr>Arial</vt:lpstr>
      <vt:lpstr>Calibri</vt:lpstr>
      <vt:lpstr>Calibri Light</vt:lpstr>
      <vt:lpstr>Times New Roman</vt:lpstr>
      <vt:lpstr>Θέμα του Office</vt:lpstr>
      <vt:lpstr>Office Theme</vt:lpstr>
      <vt:lpstr>Δεκαετία του 1980  </vt:lpstr>
      <vt:lpstr>Δεκαετία του 1980</vt:lpstr>
      <vt:lpstr>Εννοιολογική τέχνη</vt:lpstr>
      <vt:lpstr>Joseph Kosuth, "Μία και τρεις καρέκλες", 1965</vt:lpstr>
      <vt:lpstr>ΧΑΡΑΚΤΗΡΙΣΤΙΚΑ ΤΟΥ ΕΝΝΟΙΟΛΟΓΙΚΟΥ ΧΟΡΟΥ </vt:lpstr>
      <vt:lpstr>Σχέσεις χορού με την εννοιολογική τέχνη</vt:lpstr>
      <vt:lpstr>Σχέσεις χορού με την εννοιολογική τέχνη</vt:lpstr>
      <vt:lpstr>Σχέσεις χορού με την εννοιολογική τέχνη </vt:lpstr>
      <vt:lpstr>ΔΙΕΥΡΥΜΕΝΗ ΕΝΝΟΙΑ ΤΗΣ ΧΟΡΟΓΡΑΦΙΑΣ</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Παρουσίαση του PowerPoint</dc:title>
  <dc:creator>steriani tsintziloni</dc:creator>
  <cp:lastModifiedBy>steriani tsintziloni</cp:lastModifiedBy>
  <cp:revision>3</cp:revision>
  <dcterms:created xsi:type="dcterms:W3CDTF">2021-03-16T14:38:59Z</dcterms:created>
  <dcterms:modified xsi:type="dcterms:W3CDTF">2023-12-13T09:41:26Z</dcterms:modified>
</cp:coreProperties>
</file>