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4"/>
  </p:sldMasterIdLst>
  <p:sldIdLst>
    <p:sldId id="260" r:id="rId5"/>
    <p:sldId id="256" r:id="rId6"/>
    <p:sldId id="261" r:id="rId7"/>
    <p:sldId id="257" r:id="rId8"/>
    <p:sldId id="258" r:id="rId9"/>
    <p:sldId id="25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A33A46-888C-047B-E4BA-23B9430692A7}" v="11" dt="2025-03-12T09:48:22.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4" d="100"/>
          <a:sy n="104" d="100"/>
        </p:scale>
        <p:origin x="138"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a Antoniou" userId="S::michanton@o365.uoa.gr::3d5841ab-1188-4405-b03c-ae3398d5b938" providerId="AD" clId="Web-{98A33A46-888C-047B-E4BA-23B9430692A7}"/>
    <pc:docChg chg="modSld">
      <pc:chgData name="Michaela Antoniou" userId="S::michanton@o365.uoa.gr::3d5841ab-1188-4405-b03c-ae3398d5b938" providerId="AD" clId="Web-{98A33A46-888C-047B-E4BA-23B9430692A7}" dt="2025-03-12T09:48:22.106" v="9" actId="20577"/>
      <pc:docMkLst>
        <pc:docMk/>
      </pc:docMkLst>
      <pc:sldChg chg="modSp">
        <pc:chgData name="Michaela Antoniou" userId="S::michanton@o365.uoa.gr::3d5841ab-1188-4405-b03c-ae3398d5b938" providerId="AD" clId="Web-{98A33A46-888C-047B-E4BA-23B9430692A7}" dt="2025-03-12T09:47:53.293" v="7" actId="20577"/>
        <pc:sldMkLst>
          <pc:docMk/>
          <pc:sldMk cId="3736317592" sldId="259"/>
        </pc:sldMkLst>
        <pc:spChg chg="mod">
          <ac:chgData name="Michaela Antoniou" userId="S::michanton@o365.uoa.gr::3d5841ab-1188-4405-b03c-ae3398d5b938" providerId="AD" clId="Web-{98A33A46-888C-047B-E4BA-23B9430692A7}" dt="2025-03-12T09:47:53.293" v="7" actId="20577"/>
          <ac:spMkLst>
            <pc:docMk/>
            <pc:sldMk cId="3736317592" sldId="259"/>
            <ac:spMk id="3" creationId="{4B717724-9F2B-6910-3FAC-21F6397667D3}"/>
          </ac:spMkLst>
        </pc:spChg>
      </pc:sldChg>
      <pc:sldChg chg="modSp">
        <pc:chgData name="Michaela Antoniou" userId="S::michanton@o365.uoa.gr::3d5841ab-1188-4405-b03c-ae3398d5b938" providerId="AD" clId="Web-{98A33A46-888C-047B-E4BA-23B9430692A7}" dt="2025-03-12T09:48:22.106" v="9" actId="20577"/>
        <pc:sldMkLst>
          <pc:docMk/>
          <pc:sldMk cId="3741104662" sldId="260"/>
        </pc:sldMkLst>
        <pc:spChg chg="mod">
          <ac:chgData name="Michaela Antoniou" userId="S::michanton@o365.uoa.gr::3d5841ab-1188-4405-b03c-ae3398d5b938" providerId="AD" clId="Web-{98A33A46-888C-047B-E4BA-23B9430692A7}" dt="2025-03-12T09:48:22.106" v="9" actId="20577"/>
          <ac:spMkLst>
            <pc:docMk/>
            <pc:sldMk cId="3741104662" sldId="260"/>
            <ac:spMk id="3" creationId="{1E928D0A-47D5-2FD7-40F8-1B7A79EBF9B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2DA61A-5815-4BA7-99A9-7378CCBB2679}" type="datetimeFigureOut">
              <a:rPr lang="en-GB" smtClean="0"/>
              <a:t>12/03/2025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397052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DA61A-5815-4BA7-99A9-7378CCBB2679}" type="datetimeFigureOut">
              <a:rPr lang="en-GB" smtClean="0"/>
              <a:t>12/03/2025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1958492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DA61A-5815-4BA7-99A9-7378CCBB2679}" type="datetimeFigureOut">
              <a:rPr lang="en-GB" smtClean="0"/>
              <a:t>12/03/2025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35808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2DA61A-5815-4BA7-99A9-7378CCBB2679}" type="datetimeFigureOut">
              <a:rPr lang="en-GB" smtClean="0"/>
              <a:t>12/03/2025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176924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2DA61A-5815-4BA7-99A9-7378CCBB2679}" type="datetimeFigureOut">
              <a:rPr lang="en-GB" smtClean="0"/>
              <a:t>12/03/2025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2601172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2DA61A-5815-4BA7-99A9-7378CCBB2679}" type="datetimeFigureOut">
              <a:rPr lang="en-GB" smtClean="0"/>
              <a:t>12/03/2025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393865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2DA61A-5815-4BA7-99A9-7378CCBB2679}" type="datetimeFigureOut">
              <a:rPr lang="en-GB" smtClean="0"/>
              <a:t>12/03/2025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3631339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2DA61A-5815-4BA7-99A9-7378CCBB2679}" type="datetimeFigureOut">
              <a:rPr lang="en-GB" smtClean="0"/>
              <a:t>12/03/2025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98448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DA61A-5815-4BA7-99A9-7378CCBB2679}" type="datetimeFigureOut">
              <a:rPr lang="en-GB" smtClean="0"/>
              <a:t>12/03/2025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2835716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2DA61A-5815-4BA7-99A9-7378CCBB2679}" type="datetimeFigureOut">
              <a:rPr lang="en-GB" smtClean="0"/>
              <a:t>12/03/2025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238151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2DA61A-5815-4BA7-99A9-7378CCBB2679}" type="datetimeFigureOut">
              <a:rPr lang="en-GB" smtClean="0"/>
              <a:t>12/03/2025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1CA123-7128-4A24-A252-52477BD9738A}" type="slidenum">
              <a:rPr lang="en-GB" smtClean="0"/>
              <a:t>‹#›</a:t>
            </a:fld>
            <a:endParaRPr lang="en-GB"/>
          </a:p>
        </p:txBody>
      </p:sp>
    </p:spTree>
    <p:extLst>
      <p:ext uri="{BB962C8B-B14F-4D97-AF65-F5344CB8AC3E}">
        <p14:creationId xmlns:p14="http://schemas.microsoft.com/office/powerpoint/2010/main" val="3755669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DA61A-5815-4BA7-99A9-7378CCBB2679}" type="datetimeFigureOut">
              <a:rPr lang="en-GB" smtClean="0"/>
              <a:t>12/03/2025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CA123-7128-4A24-A252-52477BD9738A}" type="slidenum">
              <a:rPr lang="en-GB" smtClean="0"/>
              <a:t>‹#›</a:t>
            </a:fld>
            <a:endParaRPr lang="en-GB"/>
          </a:p>
        </p:txBody>
      </p:sp>
    </p:spTree>
    <p:extLst>
      <p:ext uri="{BB962C8B-B14F-4D97-AF65-F5344CB8AC3E}">
        <p14:creationId xmlns:p14="http://schemas.microsoft.com/office/powerpoint/2010/main" val="244655591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Z8YC0dnj4Jw&amp;t=142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6DDB10-FB7B-8EAD-B16C-3230E3F809FD}"/>
              </a:ext>
            </a:extLst>
          </p:cNvPr>
          <p:cNvSpPr>
            <a:spLocks noGrp="1"/>
          </p:cNvSpPr>
          <p:nvPr>
            <p:ph type="title"/>
          </p:nvPr>
        </p:nvSpPr>
        <p:spPr>
          <a:xfrm>
            <a:off x="841248" y="548640"/>
            <a:ext cx="3600860" cy="5431536"/>
          </a:xfrm>
        </p:spPr>
        <p:txBody>
          <a:bodyPr>
            <a:normAutofit/>
          </a:bodyPr>
          <a:lstStyle/>
          <a:p>
            <a:r>
              <a:rPr lang="en-US" sz="5400" b="1" dirty="0"/>
              <a:t>Antonin Artaud (1896-1948)</a:t>
            </a:r>
            <a:endParaRPr lang="en-GB" sz="54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E928D0A-47D5-2FD7-40F8-1B7A79EBF9BC}"/>
              </a:ext>
            </a:extLst>
          </p:cNvPr>
          <p:cNvSpPr>
            <a:spLocks noGrp="1"/>
          </p:cNvSpPr>
          <p:nvPr>
            <p:ph idx="1"/>
          </p:nvPr>
        </p:nvSpPr>
        <p:spPr>
          <a:xfrm>
            <a:off x="5126418" y="552091"/>
            <a:ext cx="6224335" cy="5431536"/>
          </a:xfrm>
        </p:spPr>
        <p:txBody>
          <a:bodyPr anchor="ctr">
            <a:normAutofit/>
          </a:bodyPr>
          <a:lstStyle/>
          <a:p>
            <a:pPr marL="0" indent="0">
              <a:buNone/>
            </a:pPr>
            <a:r>
              <a:rPr lang="el-GR" sz="2200" dirty="0"/>
              <a:t>Σχέση με σουρεαλιστές και το θέατρο της </a:t>
            </a:r>
            <a:r>
              <a:rPr lang="en-US" sz="2200" dirty="0"/>
              <a:t>avant-garde (</a:t>
            </a:r>
            <a:r>
              <a:rPr lang="el-GR" sz="2200" dirty="0"/>
              <a:t>πρωτοπορίας)</a:t>
            </a:r>
          </a:p>
          <a:p>
            <a:pPr marL="0" indent="0">
              <a:buNone/>
            </a:pPr>
            <a:r>
              <a:rPr lang="el-GR" sz="2200" dirty="0"/>
              <a:t>Ασιατικό θέατρο (</a:t>
            </a:r>
            <a:r>
              <a:rPr lang="el-GR" sz="2200" dirty="0" err="1"/>
              <a:t>Μπαλινέζικο</a:t>
            </a:r>
            <a:r>
              <a:rPr lang="el-GR" sz="2200" dirty="0"/>
              <a:t> που βλέπει το 1931) </a:t>
            </a:r>
          </a:p>
          <a:p>
            <a:pPr marL="0" indent="0">
              <a:buNone/>
            </a:pPr>
            <a:r>
              <a:rPr lang="el-GR" sz="2200" dirty="0"/>
              <a:t>Θέατρο που καταλαμβάνει τον θεατή (πανούκλα) – </a:t>
            </a:r>
          </a:p>
          <a:p>
            <a:pPr marL="0" indent="0">
              <a:buNone/>
            </a:pPr>
            <a:r>
              <a:rPr lang="el-GR" sz="2200" dirty="0">
                <a:ea typeface="+mn-lt"/>
                <a:cs typeface="+mn-lt"/>
              </a:rPr>
              <a:t>1937, </a:t>
            </a:r>
            <a:r>
              <a:rPr lang="el-GR" sz="2200" i="1" dirty="0" err="1">
                <a:ea typeface="+mn-lt"/>
                <a:cs typeface="+mn-lt"/>
              </a:rPr>
              <a:t>Trance</a:t>
            </a:r>
            <a:r>
              <a:rPr lang="el-GR" sz="2200" i="1" dirty="0">
                <a:ea typeface="+mn-lt"/>
                <a:cs typeface="+mn-lt"/>
              </a:rPr>
              <a:t> and </a:t>
            </a:r>
            <a:r>
              <a:rPr lang="el-GR" sz="2200" i="1" dirty="0" err="1">
                <a:ea typeface="+mn-lt"/>
                <a:cs typeface="+mn-lt"/>
              </a:rPr>
              <a:t>Dance</a:t>
            </a:r>
            <a:r>
              <a:rPr lang="el-GR" sz="2200" i="1" dirty="0">
                <a:ea typeface="+mn-lt"/>
                <a:cs typeface="+mn-lt"/>
              </a:rPr>
              <a:t> in </a:t>
            </a:r>
            <a:r>
              <a:rPr lang="el-GR" sz="2200" i="1" dirty="0" err="1">
                <a:ea typeface="+mn-lt"/>
                <a:cs typeface="+mn-lt"/>
              </a:rPr>
              <a:t>Bali</a:t>
            </a:r>
            <a:r>
              <a:rPr lang="el-GR" sz="2200" i="1" dirty="0">
                <a:ea typeface="+mn-lt"/>
                <a:cs typeface="+mn-lt"/>
              </a:rPr>
              <a:t> </a:t>
            </a:r>
            <a:r>
              <a:rPr lang="el-GR" sz="2200" dirty="0">
                <a:ea typeface="+mn-lt"/>
                <a:cs typeface="+mn-lt"/>
              </a:rPr>
              <a:t>της </a:t>
            </a:r>
            <a:r>
              <a:rPr lang="el-GR" sz="2200" dirty="0" err="1">
                <a:ea typeface="+mn-lt"/>
                <a:cs typeface="+mn-lt"/>
              </a:rPr>
              <a:t>Margaret</a:t>
            </a:r>
            <a:r>
              <a:rPr lang="el-GR" sz="2200" dirty="0">
                <a:ea typeface="+mn-lt"/>
                <a:cs typeface="+mn-lt"/>
              </a:rPr>
              <a:t> </a:t>
            </a:r>
            <a:r>
              <a:rPr lang="el-GR" sz="2200" dirty="0" err="1">
                <a:ea typeface="+mn-lt"/>
                <a:cs typeface="+mn-lt"/>
              </a:rPr>
              <a:t>Mead</a:t>
            </a:r>
            <a:r>
              <a:rPr lang="el-GR" sz="2200" i="1" dirty="0">
                <a:ea typeface="+mn-lt"/>
                <a:cs typeface="+mn-lt"/>
              </a:rPr>
              <a:t> </a:t>
            </a:r>
            <a:r>
              <a:rPr lang="el-GR" sz="2200" dirty="0">
                <a:ea typeface="+mn-lt"/>
                <a:cs typeface="+mn-lt"/>
                <a:hlinkClick r:id="rId2"/>
              </a:rPr>
              <a:t>https://www.youtube.com/watch?v=Z8YC0dnj4Jw&amp;t=142s</a:t>
            </a:r>
            <a:r>
              <a:rPr lang="el-GR" sz="2200" dirty="0">
                <a:ea typeface="+mn-lt"/>
                <a:cs typeface="+mn-lt"/>
              </a:rPr>
              <a:t> </a:t>
            </a:r>
          </a:p>
          <a:p>
            <a:pPr marL="0" indent="0">
              <a:buNone/>
            </a:pPr>
            <a:endParaRPr lang="en-GB" sz="2200" dirty="0"/>
          </a:p>
        </p:txBody>
      </p:sp>
    </p:spTree>
    <p:extLst>
      <p:ext uri="{BB962C8B-B14F-4D97-AF65-F5344CB8AC3E}">
        <p14:creationId xmlns:p14="http://schemas.microsoft.com/office/powerpoint/2010/main" val="3741104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03EF1-F956-ACD7-B632-4741CFE68328}"/>
              </a:ext>
            </a:extLst>
          </p:cNvPr>
          <p:cNvSpPr>
            <a:spLocks noGrp="1"/>
          </p:cNvSpPr>
          <p:nvPr>
            <p:ph type="ctrTitle"/>
          </p:nvPr>
        </p:nvSpPr>
        <p:spPr>
          <a:xfrm>
            <a:off x="890338" y="640080"/>
            <a:ext cx="3734014" cy="3566160"/>
          </a:xfrm>
        </p:spPr>
        <p:txBody>
          <a:bodyPr anchor="b">
            <a:normAutofit/>
          </a:bodyPr>
          <a:lstStyle/>
          <a:p>
            <a:pPr algn="l"/>
            <a:r>
              <a:rPr lang="el-GR" sz="5400" dirty="0"/>
              <a:t>Το θέατρο και το είδωλό του</a:t>
            </a:r>
            <a:endParaRPr lang="en-GB" sz="5400" dirty="0"/>
          </a:p>
        </p:txBody>
      </p:sp>
      <p:sp>
        <p:nvSpPr>
          <p:cNvPr id="3" name="Subtitle 2">
            <a:extLst>
              <a:ext uri="{FF2B5EF4-FFF2-40B4-BE49-F238E27FC236}">
                <a16:creationId xmlns:a16="http://schemas.microsoft.com/office/drawing/2014/main" id="{D11D9B75-60F6-E4EA-89E7-C78F12257569}"/>
              </a:ext>
            </a:extLst>
          </p:cNvPr>
          <p:cNvSpPr>
            <a:spLocks noGrp="1"/>
          </p:cNvSpPr>
          <p:nvPr>
            <p:ph type="subTitle" idx="1"/>
          </p:nvPr>
        </p:nvSpPr>
        <p:spPr>
          <a:xfrm>
            <a:off x="890339" y="4636008"/>
            <a:ext cx="3734014" cy="1572768"/>
          </a:xfrm>
        </p:spPr>
        <p:txBody>
          <a:bodyPr>
            <a:normAutofit/>
          </a:bodyPr>
          <a:lstStyle/>
          <a:p>
            <a:pPr algn="l"/>
            <a:r>
              <a:rPr lang="el-GR"/>
              <a:t>Αντονίν Αρτώ</a:t>
            </a:r>
            <a:endParaRPr lang="en-GB"/>
          </a:p>
        </p:txBody>
      </p:sp>
      <p:pic>
        <p:nvPicPr>
          <p:cNvPr id="17" name="Picture 16" descr="Powdered ντόνατ με Stuffing">
            <a:extLst>
              <a:ext uri="{FF2B5EF4-FFF2-40B4-BE49-F238E27FC236}">
                <a16:creationId xmlns:a16="http://schemas.microsoft.com/office/drawing/2014/main" id="{635EF855-E9CB-ACF0-D78E-383DDF58EA31}"/>
              </a:ext>
            </a:extLst>
          </p:cNvPr>
          <p:cNvPicPr>
            <a:picLocks noChangeAspect="1"/>
          </p:cNvPicPr>
          <p:nvPr/>
        </p:nvPicPr>
        <p:blipFill rotWithShape="1">
          <a:blip r:embed="rId2"/>
          <a:srcRect l="17744" r="1530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79547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F40055F-D6DA-34BE-1D8F-CF56CA236359}"/>
              </a:ext>
            </a:extLst>
          </p:cNvPr>
          <p:cNvSpPr>
            <a:spLocks noGrp="1"/>
          </p:cNvSpPr>
          <p:nvPr>
            <p:ph type="ctrTitle"/>
          </p:nvPr>
        </p:nvSpPr>
        <p:spPr>
          <a:xfrm>
            <a:off x="838200" y="451381"/>
            <a:ext cx="10512552" cy="4066540"/>
          </a:xfrm>
        </p:spPr>
        <p:txBody>
          <a:bodyPr anchor="b">
            <a:normAutofit/>
          </a:bodyPr>
          <a:lstStyle/>
          <a:p>
            <a:pPr algn="l"/>
            <a:r>
              <a:rPr lang="el-GR" sz="6600"/>
              <a:t>Το θέατρο και το είδωλό του</a:t>
            </a:r>
            <a:endParaRPr lang="en-GB" sz="6600"/>
          </a:p>
        </p:txBody>
      </p:sp>
      <p:sp>
        <p:nvSpPr>
          <p:cNvPr id="5" name="Subtitle 4">
            <a:extLst>
              <a:ext uri="{FF2B5EF4-FFF2-40B4-BE49-F238E27FC236}">
                <a16:creationId xmlns:a16="http://schemas.microsoft.com/office/drawing/2014/main" id="{54736106-F3F8-3448-A4FD-F0C54B9B0999}"/>
              </a:ext>
            </a:extLst>
          </p:cNvPr>
          <p:cNvSpPr>
            <a:spLocks noGrp="1"/>
          </p:cNvSpPr>
          <p:nvPr>
            <p:ph type="subTitle" idx="1"/>
          </p:nvPr>
        </p:nvSpPr>
        <p:spPr>
          <a:xfrm>
            <a:off x="838199" y="4983276"/>
            <a:ext cx="10512552" cy="1126680"/>
          </a:xfrm>
        </p:spPr>
        <p:txBody>
          <a:bodyPr>
            <a:normAutofit/>
          </a:bodyPr>
          <a:lstStyle/>
          <a:p>
            <a:pPr algn="l"/>
            <a:r>
              <a:rPr lang="el-GR" dirty="0" err="1"/>
              <a:t>Αντονίν</a:t>
            </a:r>
            <a:r>
              <a:rPr lang="el-GR" dirty="0"/>
              <a:t> </a:t>
            </a:r>
            <a:r>
              <a:rPr lang="el-GR" dirty="0" err="1"/>
              <a:t>Αρτώ</a:t>
            </a:r>
            <a:endParaRPr lang="en-GB"/>
          </a:p>
        </p:txBody>
      </p:sp>
      <p:sp>
        <p:nvSpPr>
          <p:cNvPr id="12"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9671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4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3E0FB-8CB2-4340-93D2-6CC19357E978}"/>
              </a:ext>
            </a:extLst>
          </p:cNvPr>
          <p:cNvSpPr>
            <a:spLocks noGrp="1"/>
          </p:cNvSpPr>
          <p:nvPr>
            <p:ph type="title"/>
          </p:nvPr>
        </p:nvSpPr>
        <p:spPr>
          <a:xfrm>
            <a:off x="838200" y="365125"/>
            <a:ext cx="10515600" cy="1325563"/>
          </a:xfrm>
        </p:spPr>
        <p:txBody>
          <a:bodyPr>
            <a:normAutofit/>
          </a:bodyPr>
          <a:lstStyle/>
          <a:p>
            <a:r>
              <a:rPr lang="el-GR" sz="5400"/>
              <a:t>Το θέατρο και το είδωλό του</a:t>
            </a:r>
            <a:endParaRPr lang="en-GB"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BC83E0-902D-DDB3-1351-C400A82614C5}"/>
              </a:ext>
            </a:extLst>
          </p:cNvPr>
          <p:cNvSpPr>
            <a:spLocks noGrp="1"/>
          </p:cNvSpPr>
          <p:nvPr>
            <p:ph idx="1"/>
          </p:nvPr>
        </p:nvSpPr>
        <p:spPr>
          <a:xfrm>
            <a:off x="838200" y="1929384"/>
            <a:ext cx="10515600" cy="4251960"/>
          </a:xfrm>
        </p:spPr>
        <p:txBody>
          <a:bodyPr>
            <a:normAutofit/>
          </a:bodyPr>
          <a:lstStyle/>
          <a:p>
            <a:pPr marL="0" indent="0">
              <a:buNone/>
            </a:pPr>
            <a:r>
              <a:rPr lang="el-GR" sz="2200">
                <a:effectLst/>
                <a:ea typeface="Calibri" panose="020F0502020204030204" pitchFamily="34" charset="0"/>
                <a:cs typeface="Times New Roman" panose="02020603050405020304" pitchFamily="18" charset="0"/>
              </a:rPr>
              <a:t>Αυτό που, πριν από το καθετί, μας ενδιαφέρει, είναι να αναγνωρίσουμε ότι, σαν και την πανούκλα, το θέατρο είναι παραλήρημα, και ότι είναι μεταδοτικό, επιδέχεται μετάδοση.</a:t>
            </a:r>
          </a:p>
          <a:p>
            <a:pPr marL="0" indent="0">
              <a:buNone/>
            </a:pPr>
            <a:r>
              <a:rPr lang="el-GR" sz="2200"/>
              <a:t>Γιατί θέατρο μπορεί να υπάρξει μόνο από τη στιγμή που το απίθανο, το μη πραγματοποιήσιμο, κάνει πραγματική εκκίνηση, και όταν η ποίηση που υπάρχει πάνω στη σκηνή του θεάτρου τροφοδοτεί και υπερθερμαίνει τα ζωντανεμένα σύμβολα. </a:t>
            </a:r>
          </a:p>
          <a:p>
            <a:pPr marL="0" indent="0">
              <a:buNone/>
            </a:pPr>
            <a:r>
              <a:rPr lang="el-GR" sz="2200"/>
              <a:t>Όπως και η πανούκλα λοιπόν, το θέατρο είναι μια ακαταμάχητη επίκληση προς δυνάμεις που επαναφέρουν τον νου με παραδείγματα προς την πηγή των συγκρούσεων τους. </a:t>
            </a:r>
          </a:p>
          <a:p>
            <a:pPr marL="0" indent="0">
              <a:buNone/>
            </a:pPr>
            <a:r>
              <a:rPr lang="el-GR" sz="2200"/>
              <a:t>Το αληθινό θέατρο μοιάζει με την πανούκλα, όχι γιατί είναι μεταδοτικό, αλλά επειδή, όπως ακριβώς και η πανούκλα, είναι η αποκάλυψη, το ξεμπρόστιασμα, η εξωτερίκευση ενός βάθους λανθάνουσας σκληρότητας, με τη βοήθεια της οποίας εντοπίζονται όλες οι διεστραμμένες δυνατότητες του νου, ατόμων ή ομάδων. </a:t>
            </a:r>
          </a:p>
          <a:p>
            <a:pPr marL="0" indent="0">
              <a:buNone/>
            </a:pPr>
            <a:endParaRPr lang="en-GB" sz="2200"/>
          </a:p>
        </p:txBody>
      </p:sp>
    </p:spTree>
    <p:extLst>
      <p:ext uri="{BB962C8B-B14F-4D97-AF65-F5344CB8AC3E}">
        <p14:creationId xmlns:p14="http://schemas.microsoft.com/office/powerpoint/2010/main" val="2184768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7CBEBD-F698-FD8E-12ED-DA346637B9A1}"/>
              </a:ext>
            </a:extLst>
          </p:cNvPr>
          <p:cNvSpPr>
            <a:spLocks noGrp="1"/>
          </p:cNvSpPr>
          <p:nvPr>
            <p:ph type="title"/>
          </p:nvPr>
        </p:nvSpPr>
        <p:spPr>
          <a:xfrm>
            <a:off x="838200" y="365125"/>
            <a:ext cx="10515600" cy="1325563"/>
          </a:xfrm>
        </p:spPr>
        <p:txBody>
          <a:bodyPr>
            <a:normAutofit/>
          </a:bodyPr>
          <a:lstStyle/>
          <a:p>
            <a:r>
              <a:rPr lang="el-GR" sz="5400"/>
              <a:t>Το θέατρο και το είδωλό του</a:t>
            </a:r>
            <a:endParaRPr lang="en-GB"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C356161-54D7-B8B4-4FBE-60908A43F1E8}"/>
              </a:ext>
            </a:extLst>
          </p:cNvPr>
          <p:cNvSpPr>
            <a:spLocks noGrp="1"/>
          </p:cNvSpPr>
          <p:nvPr>
            <p:ph idx="1"/>
          </p:nvPr>
        </p:nvSpPr>
        <p:spPr>
          <a:xfrm>
            <a:off x="838200" y="1929384"/>
            <a:ext cx="10515600" cy="4251960"/>
          </a:xfrm>
        </p:spPr>
        <p:txBody>
          <a:bodyPr>
            <a:normAutofit/>
          </a:bodyPr>
          <a:lstStyle/>
          <a:p>
            <a:pPr marL="0" indent="0">
              <a:buNone/>
            </a:pPr>
            <a:r>
              <a:rPr lang="el-GR" sz="2200"/>
              <a:t>Όπως η πανούκλα, και το θέατρο έχει δημιουργηθεί για να καθαρίζει συλλογικά αποστήματα. </a:t>
            </a:r>
          </a:p>
          <a:p>
            <a:pPr marL="0" indent="0">
              <a:buNone/>
            </a:pPr>
            <a:r>
              <a:rPr lang="el-GR" sz="2200"/>
              <a:t>Πώς γίνεται και όλα τα θεατρικά στοιχεία, τα αμιγώς θεατρικά, μπαίνουν σε δεύτερο πλάνο; Και ακόμη, πώς γίνεται το δυτικό θέατρο […] και δεν μπορεί να δει το θέατρο σε άλλη μορφή του πάρα αποκλειστικά και μόνο σαν θέατρο διαλόγου;  </a:t>
            </a:r>
          </a:p>
          <a:p>
            <a:pPr marL="0" indent="0">
              <a:buNone/>
            </a:pPr>
            <a:r>
              <a:rPr lang="el-GR" sz="2200"/>
              <a:t>Ελπίζω να μου επιτραπεί να μιλήσω για μια στιγμή για αυτή την άλλη όψη της άκρατης θεατρικής γλώσσας που δρα χωρίς λέξεις, μιας γλώσσας από σήματα, χειρονομίες και στάσεις που έχουν αξία ιδεογραφική, έτσι όπως υπάρχουν σε ορισμένες παντομίμες που δεν έχουν ακόμα παραποιηθεί.</a:t>
            </a:r>
          </a:p>
          <a:p>
            <a:pPr marL="0" indent="0">
              <a:buNone/>
            </a:pPr>
            <a:endParaRPr lang="en-GB" sz="2200"/>
          </a:p>
        </p:txBody>
      </p:sp>
    </p:spTree>
    <p:extLst>
      <p:ext uri="{BB962C8B-B14F-4D97-AF65-F5344CB8AC3E}">
        <p14:creationId xmlns:p14="http://schemas.microsoft.com/office/powerpoint/2010/main" val="202411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6DCFDF-E922-795D-17B4-A7F5BA271D25}"/>
              </a:ext>
            </a:extLst>
          </p:cNvPr>
          <p:cNvSpPr>
            <a:spLocks noGrp="1"/>
          </p:cNvSpPr>
          <p:nvPr>
            <p:ph type="title"/>
          </p:nvPr>
        </p:nvSpPr>
        <p:spPr>
          <a:xfrm>
            <a:off x="838200" y="365125"/>
            <a:ext cx="10515600" cy="1325563"/>
          </a:xfrm>
        </p:spPr>
        <p:txBody>
          <a:bodyPr>
            <a:normAutofit/>
          </a:bodyPr>
          <a:lstStyle/>
          <a:p>
            <a:r>
              <a:rPr lang="el-GR" sz="5400"/>
              <a:t>Το θέατρο και το είδωλό του</a:t>
            </a:r>
            <a:endParaRPr lang="en-GB"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717724-9F2B-6910-3FAC-21F6397667D3}"/>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lgn="just">
              <a:buNone/>
            </a:pPr>
            <a:r>
              <a:rPr lang="el-GR" sz="2200" dirty="0"/>
              <a:t>Όπως και να ‘ναι, πράγμα που βιάζομαι να το πω αμέσως, ένα θέατρο που υποδουλώνει </a:t>
            </a:r>
            <a:r>
              <a:rPr lang="el-GR" sz="2200"/>
              <a:t>τη </a:t>
            </a:r>
            <a:r>
              <a:rPr lang="el-GR" sz="2200" err="1"/>
              <a:t>mise</a:t>
            </a:r>
            <a:r>
              <a:rPr lang="el-GR" sz="2200" dirty="0"/>
              <a:t> </a:t>
            </a:r>
            <a:r>
              <a:rPr lang="el-GR" sz="2200" err="1"/>
              <a:t>en</a:t>
            </a:r>
            <a:r>
              <a:rPr lang="el-GR" sz="2200" dirty="0"/>
              <a:t> </a:t>
            </a:r>
            <a:r>
              <a:rPr lang="el-GR" sz="2200" err="1"/>
              <a:t>scene</a:t>
            </a:r>
            <a:r>
              <a:rPr lang="el-GR" sz="2200" dirty="0"/>
              <a:t> και το ανέβασμα του έργου γενικά, δηλαδή τα πλέον θεατρικά στοιχεία, στο κείμενο, είναι θέατρο ηλιθίων, τρελών, διεστραμμένων, θέατρο </a:t>
            </a:r>
            <a:r>
              <a:rPr lang="el-GR" sz="2200" err="1"/>
              <a:t>δασκαλίσκων</a:t>
            </a:r>
            <a:r>
              <a:rPr lang="el-GR" sz="2200" dirty="0"/>
              <a:t>, </a:t>
            </a:r>
            <a:r>
              <a:rPr lang="el-GR" sz="2200" err="1"/>
              <a:t>μπακάληδων</a:t>
            </a:r>
            <a:r>
              <a:rPr lang="el-GR" sz="2200" dirty="0"/>
              <a:t>, θέατρο αντί-ποιητών και θετικιστών, δηλαδή, θέατρο της Δύσης. </a:t>
            </a:r>
            <a:endParaRPr lang="el-GR" sz="2200" dirty="0">
              <a:ea typeface="Calibri"/>
              <a:cs typeface="Calibri"/>
            </a:endParaRPr>
          </a:p>
          <a:p>
            <a:pPr marL="0" indent="0" algn="just">
              <a:buNone/>
            </a:pPr>
            <a:r>
              <a:rPr lang="el-GR" sz="2200" dirty="0"/>
              <a:t>Ο καλύτερος τρόπος, κατά την αντίληψή μου, για να πραγματώσουμε την ιδέα του κίνδυνου πάνω στη στιγμή είναι με τη μεσολάβηση του αντικειμενικά απρόβλεπτου. Το απρόβλεπτο (απροσδόκητο, απρόοπτο) όμως όχι μέσα στις καταστάσεις αλλά μέσα στα πράγματα, η πρόσκαιρη,  βίαιη μετάβαση από μία εικόνα αφηρημένη σε μια εικόνα πραγματική. </a:t>
            </a:r>
            <a:endParaRPr lang="el-GR" sz="2200" dirty="0">
              <a:ea typeface="Calibri" panose="020F0502020204030204"/>
              <a:cs typeface="Calibri" panose="020F0502020204030204"/>
            </a:endParaRPr>
          </a:p>
          <a:p>
            <a:pPr marL="0" indent="0">
              <a:buNone/>
            </a:pPr>
            <a:endParaRPr lang="en-GB" sz="2200"/>
          </a:p>
        </p:txBody>
      </p:sp>
    </p:spTree>
    <p:extLst>
      <p:ext uri="{BB962C8B-B14F-4D97-AF65-F5344CB8AC3E}">
        <p14:creationId xmlns:p14="http://schemas.microsoft.com/office/powerpoint/2010/main" val="3736317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Έγγραφο" ma:contentTypeID="0x010100FA49D3346B0DAB459837EBBFB682E9DE" ma:contentTypeVersion="18" ma:contentTypeDescription="Δημιουργία νέου εγγράφου" ma:contentTypeScope="" ma:versionID="ff31f43453c99e628136b40e27bd8daf">
  <xsd:schema xmlns:xsd="http://www.w3.org/2001/XMLSchema" xmlns:xs="http://www.w3.org/2001/XMLSchema" xmlns:p="http://schemas.microsoft.com/office/2006/metadata/properties" xmlns:ns3="20f7af65-fcb5-48bc-b879-266857af472c" xmlns:ns4="1822a0f9-b4c6-474d-b700-d49d1720fbf3" targetNamespace="http://schemas.microsoft.com/office/2006/metadata/properties" ma:root="true" ma:fieldsID="d49aeaa389bda582b3487dea87be5797" ns3:_="" ns4:_="">
    <xsd:import namespace="20f7af65-fcb5-48bc-b879-266857af472c"/>
    <xsd:import namespace="1822a0f9-b4c6-474d-b700-d49d1720fbf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LengthInSeconds" minOccurs="0"/>
                <xsd:element ref="ns3:MediaServiceLocation" minOccurs="0"/>
                <xsd:element ref="ns3:MediaServiceOCR" minOccurs="0"/>
                <xsd:element ref="ns3:MediaServiceSearchPropertie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f7af65-fcb5-48bc-b879-266857af47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22a0f9-b4c6-474d-b700-d49d1720fbf3" elementFormDefault="qualified">
    <xsd:import namespace="http://schemas.microsoft.com/office/2006/documentManagement/types"/>
    <xsd:import namespace="http://schemas.microsoft.com/office/infopath/2007/PartnerControls"/>
    <xsd:element name="SharedWithUsers" ma:index="23" nillable="true" ma:displayName="Κοινή χρήση με"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Κοινή χρήση με λεπτομέρειες" ma:internalName="SharedWithDetails" ma:readOnly="true">
      <xsd:simpleType>
        <xsd:restriction base="dms:Note">
          <xsd:maxLength value="255"/>
        </xsd:restriction>
      </xsd:simpleType>
    </xsd:element>
    <xsd:element name="SharingHintHash" ma:index="25" nillable="true" ma:displayName="Κοινή χρήση κατακερματισμού υπόδειξης"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0f7af65-fcb5-48bc-b879-266857af472c" xsi:nil="true"/>
  </documentManagement>
</p:properties>
</file>

<file path=customXml/itemProps1.xml><?xml version="1.0" encoding="utf-8"?>
<ds:datastoreItem xmlns:ds="http://schemas.openxmlformats.org/officeDocument/2006/customXml" ds:itemID="{8DC5E82C-0C1A-4146-9A8B-45AE24B68CB8}">
  <ds:schemaRefs>
    <ds:schemaRef ds:uri="http://schemas.microsoft.com/sharepoint/v3/contenttype/forms"/>
  </ds:schemaRefs>
</ds:datastoreItem>
</file>

<file path=customXml/itemProps2.xml><?xml version="1.0" encoding="utf-8"?>
<ds:datastoreItem xmlns:ds="http://schemas.openxmlformats.org/officeDocument/2006/customXml" ds:itemID="{4AC586C0-9354-4D76-800D-56DD02F893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f7af65-fcb5-48bc-b879-266857af472c"/>
    <ds:schemaRef ds:uri="1822a0f9-b4c6-474d-b700-d49d1720fb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086E4B-FB27-4E6B-B8E2-526CA289559B}">
  <ds:schemaRefs>
    <ds:schemaRef ds:uri="http://schemas.microsoft.com/office/infopath/2007/PartnerControls"/>
    <ds:schemaRef ds:uri="http://schemas.microsoft.com/office/2006/documentManagement/types"/>
    <ds:schemaRef ds:uri="http://purl.org/dc/elements/1.1/"/>
    <ds:schemaRef ds:uri="1822a0f9-b4c6-474d-b700-d49d1720fbf3"/>
    <ds:schemaRef ds:uri="http://purl.org/dc/dcmitype/"/>
    <ds:schemaRef ds:uri="http://schemas.openxmlformats.org/package/2006/metadata/core-properties"/>
    <ds:schemaRef ds:uri="20f7af65-fcb5-48bc-b879-266857af472c"/>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17</TotalTime>
  <Words>476</Words>
  <Application>Microsoft Office PowerPoint</Application>
  <PresentationFormat>Ευρεία οθόνη</PresentationFormat>
  <Paragraphs>21</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Office 2013 - 2022 Theme</vt:lpstr>
      <vt:lpstr>Antonin Artaud (1896-1948)</vt:lpstr>
      <vt:lpstr>Το θέατρο και το είδωλό του</vt:lpstr>
      <vt:lpstr>Το θέατρο και το είδωλό του</vt:lpstr>
      <vt:lpstr>Το θέατρο και το είδωλό του</vt:lpstr>
      <vt:lpstr>Το θέατρο και το είδωλό του</vt:lpstr>
      <vt:lpstr>Το θέατρο και το είδωλό του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Antonin Artaud (1896-1948)</dc:title>
  <dc:creator>Michaela Antoniou</dc:creator>
  <cp:lastModifiedBy>Michaela Antoniou</cp:lastModifiedBy>
  <cp:revision>8</cp:revision>
  <dcterms:created xsi:type="dcterms:W3CDTF">2024-03-13T10:06:24Z</dcterms:created>
  <dcterms:modified xsi:type="dcterms:W3CDTF">2025-03-12T09:48:30Z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0x010100FA49D3346B0DAB459837EBBFB682E9DE</vt:lpwstr>
  </property>
</Properties>
</file>