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Lst>
  <p:sldSz cy="5143500" cx="9144000"/>
  <p:notesSz cx="6858000" cy="9144000"/>
  <p:embeddedFontLst>
    <p:embeddedFont>
      <p:font typeface="Roboto Serif"/>
      <p:regular r:id="rId105"/>
      <p:bold r:id="rId106"/>
      <p:italic r:id="rId107"/>
      <p:boldItalic r:id="rId108"/>
    </p:embeddedFont>
    <p:embeddedFont>
      <p:font typeface="Comfortaa Light"/>
      <p:regular r:id="rId109"/>
      <p:bold r:id="rId110"/>
    </p:embeddedFont>
    <p:embeddedFont>
      <p:font typeface="Comfortaa SemiBold"/>
      <p:regular r:id="rId111"/>
      <p:bold r:id="rId112"/>
    </p:embeddedFont>
    <p:embeddedFont>
      <p:font typeface="EB Garamond"/>
      <p:regular r:id="rId113"/>
      <p:bold r:id="rId114"/>
      <p:italic r:id="rId115"/>
      <p:boldItalic r:id="rId116"/>
    </p:embeddedFont>
    <p:embeddedFont>
      <p:font typeface="Comfortaa"/>
      <p:regular r:id="rId117"/>
      <p:bold r:id="rId1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07" Type="http://schemas.openxmlformats.org/officeDocument/2006/relationships/font" Target="fonts/RobotoSerif-italic.fntdata"/><Relationship Id="rId106" Type="http://schemas.openxmlformats.org/officeDocument/2006/relationships/font" Target="fonts/RobotoSerif-bold.fntdata"/><Relationship Id="rId105" Type="http://schemas.openxmlformats.org/officeDocument/2006/relationships/font" Target="fonts/RobotoSerif-regular.fntdata"/><Relationship Id="rId104" Type="http://schemas.openxmlformats.org/officeDocument/2006/relationships/slide" Target="slides/slide99.xml"/><Relationship Id="rId109" Type="http://schemas.openxmlformats.org/officeDocument/2006/relationships/font" Target="fonts/ComfortaaLight-regular.fntdata"/><Relationship Id="rId108" Type="http://schemas.openxmlformats.org/officeDocument/2006/relationships/font" Target="fonts/RobotoSerif-boldItalic.fntdata"/><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font" Target="fonts/Comfortaa-bold.fntdata"/><Relationship Id="rId117" Type="http://schemas.openxmlformats.org/officeDocument/2006/relationships/font" Target="fonts/Comfortaa-regular.fntdata"/><Relationship Id="rId116" Type="http://schemas.openxmlformats.org/officeDocument/2006/relationships/font" Target="fonts/EBGaramond-boldItalic.fntdata"/><Relationship Id="rId115" Type="http://schemas.openxmlformats.org/officeDocument/2006/relationships/font" Target="fonts/EBGaramond-italic.fntdata"/><Relationship Id="rId15" Type="http://schemas.openxmlformats.org/officeDocument/2006/relationships/slide" Target="slides/slide10.xml"/><Relationship Id="rId110" Type="http://schemas.openxmlformats.org/officeDocument/2006/relationships/font" Target="fonts/ComfortaaLight-bold.fntdata"/><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14" Type="http://schemas.openxmlformats.org/officeDocument/2006/relationships/font" Target="fonts/EBGaramond-bold.fntdata"/><Relationship Id="rId18" Type="http://schemas.openxmlformats.org/officeDocument/2006/relationships/slide" Target="slides/slide13.xml"/><Relationship Id="rId113" Type="http://schemas.openxmlformats.org/officeDocument/2006/relationships/font" Target="fonts/EBGaramond-regular.fntdata"/><Relationship Id="rId112" Type="http://schemas.openxmlformats.org/officeDocument/2006/relationships/font" Target="fonts/ComfortaaSemiBold-bold.fntdata"/><Relationship Id="rId111" Type="http://schemas.openxmlformats.org/officeDocument/2006/relationships/font" Target="fonts/ComfortaaSemiBold-regular.fntdata"/><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e8c24e78ce_0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e8c24e78ce_0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ea16a2327a_3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ea16a2327a_3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ea31cd01a8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ea31cd01a8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ea31cd01a8_3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ea31cd01a8_3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eab7b7923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eab7b7923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e8db1111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e8db1111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e8db1111c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e8db1111c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e8db1111c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e8db1111c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e8db1111cd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e8db1111cd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ea89572ea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ea89572ea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3e8db1111c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3e8db1111c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ea08b3f0c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ea08b3f0c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ea08b3f0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ea08b3f0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ea08b3f0c7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ea08b3f0c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ea08b3f0c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3ea08b3f0c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ea89572ea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ea89572ea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ea08b3f0c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ea08b3f0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ea27552873_0_3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ea27552873_0_3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ea27552873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ea27552873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3ea27552873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3ea27552873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ea27552873_0_3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ea27552873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ea89572ea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ea89572e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ea27552873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ea27552873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ea27552873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ea27552873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ea27552873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3ea27552873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ea27552873_0_3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3ea27552873_0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ea27552873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3ea27552873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ea27552873_0_4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ea27552873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ea27552873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ea27552873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3ea27552873_0_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ea27552873_0_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ea89572ea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3ea89572ea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ea16a2327a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ea16a2327a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e902722315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e90272231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e8dde0537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e8dde0537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e8dde05377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e8dde05377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e8ebf8bc2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e8ebf8bc2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e8ebf8bc2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e8ebf8bc2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e8ebf8bc2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3e8ebf8bc2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e8ebf8bc2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e8ebf8bc2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e8ebf8bc2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3e8ebf8bc2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e8ebf8bc26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3e8ebf8bc26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e8ebf8bc2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e8ebf8bc2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e8ebf8bc2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e8ebf8bc2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e90272231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e902722315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e8ebf8bc2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e8ebf8bc2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e8ebf8bc2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e8ebf8bc2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3e8ebf8bc26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3e8ebf8bc26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e8ebf8bc26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e8ebf8bc26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e8ebf8bc26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e8ebf8bc26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3e8ebf8bc2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3e8ebf8bc2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3e8ebf8bc2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3e8ebf8bc2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e8ebf8bc2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e8ebf8bc2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e8ebf8bc26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e8ebf8bc26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e8ebf8bc26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e8ebf8bc26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ea9b9c7d8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ea9b9c7d8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e8ebf8bc2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e8ebf8bc2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e8ebf8bc2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8" name="Google Shape;458;g3e8ebf8bc2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3e8ebf8bc2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3e8ebf8bc2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e8ebf8bc26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e8ebf8bc26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3e8ebf8bc2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3e8ebf8bc2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3e8ebf8bc2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2" name="Google Shape;482;g3e8ebf8bc2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3e8ebf8bc2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3e8ebf8bc2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e8ebf8bc2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3e8ebf8bc2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3e8ebf8bc2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e8ebf8bc2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g3e8ebf8bc2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e8ebf8bc2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e90272231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e90272231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3e8ebf8bc2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e8ebf8bc2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3e8ebf8bc2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e8ebf8bc2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3e8ebf8bc2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e8ebf8bc2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3e8ebf8bc2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e8ebf8bc2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3e8ebf8bc2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e8ebf8bc2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e8ebf8bc26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2" name="Google Shape;542;g3e8ebf8bc26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3e8ebf8bc26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3e8ebf8bc26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3e8ebf8bc26_0_1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3e8ebf8bc26_0_1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3e8ebf8bc2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3e8ebf8bc2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e8ebf8bc26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3e8ebf8bc26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ea16a2327a_3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ea16a2327a_3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3e8ebf8bc26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3e8ebf8bc26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g3e8ebf8bc26_0_1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8" name="Google Shape;578;g3e8ebf8bc26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e8ebf8bc26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3e8ebf8bc26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8" name="Shape 588"/>
        <p:cNvGrpSpPr/>
        <p:nvPr/>
      </p:nvGrpSpPr>
      <p:grpSpPr>
        <a:xfrm>
          <a:off x="0" y="0"/>
          <a:ext cx="0" cy="0"/>
          <a:chOff x="0" y="0"/>
          <a:chExt cx="0" cy="0"/>
        </a:xfrm>
      </p:grpSpPr>
      <p:sp>
        <p:nvSpPr>
          <p:cNvPr id="589" name="Google Shape;589;g3e8ebf8bc26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3e8ebf8bc26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3e8ebf8bc26_0_2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3e8ebf8bc26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3e8ebf8bc26_0_2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3e8ebf8bc26_0_2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e8ebf8bc26_0_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e8ebf8bc26_0_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3e8ebf8bc26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3e8ebf8bc26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e8ebf8bc26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3e8ebf8bc26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e8ebf8bc26_0_2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3e8ebf8bc26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ea16a2327a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ea16a2327a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3e8ebf8bc26_0_2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3e8ebf8bc26_0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e8ebf8bc26_0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e8ebf8bc26_0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3e8ebf8bc26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3e8ebf8bc26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3ea89572ea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3ea89572ea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ea16a2327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ea16a2327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ea16a2327a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ea16a2327a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3ea16a2327a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3ea16a2327a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g3ea16a2327a_1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9" name="Google Shape;679;g3ea16a2327a_1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3" name="Shape 683"/>
        <p:cNvGrpSpPr/>
        <p:nvPr/>
      </p:nvGrpSpPr>
      <p:grpSpPr>
        <a:xfrm>
          <a:off x="0" y="0"/>
          <a:ext cx="0" cy="0"/>
          <a:chOff x="0" y="0"/>
          <a:chExt cx="0" cy="0"/>
        </a:xfrm>
      </p:grpSpPr>
      <p:sp>
        <p:nvSpPr>
          <p:cNvPr id="684" name="Google Shape;684;g3ea16a2327a_1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5" name="Google Shape;685;g3ea16a2327a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g3ea16a2327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1" name="Google Shape;691;g3ea16a2327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EWARE OF PITY"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jpg"/><Relationship Id="rId4"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jpg"/><Relationship Id="rId4" Type="http://schemas.openxmlformats.org/officeDocument/2006/relationships/image" Target="../media/image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7.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6.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8.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2.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3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2.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7.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2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3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2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2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36.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35.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9.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52.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5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4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43.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4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4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3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2.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45.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54.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3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46.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6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48.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4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63.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44.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5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2.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6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55.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20.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49.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62.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68.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70.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65.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66.jpg"/><Relationship Id="rId4" Type="http://schemas.openxmlformats.org/officeDocument/2006/relationships/image" Target="../media/image71.jpg"/><Relationship Id="rId5" Type="http://schemas.openxmlformats.org/officeDocument/2006/relationships/image" Target="../media/image56.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6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57.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71.jpg"/><Relationship Id="rId4" Type="http://schemas.openxmlformats.org/officeDocument/2006/relationships/image" Target="../media/image59.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58.jpg"/><Relationship Id="rId4" Type="http://schemas.openxmlformats.org/officeDocument/2006/relationships/image" Target="../media/image67.jpg"/><Relationship Id="rId5" Type="http://schemas.openxmlformats.org/officeDocument/2006/relationships/image" Target="../media/image6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BOP 0_preset.jpg"/>
          <p:cNvPicPr preferRelativeResize="0"/>
          <p:nvPr/>
        </p:nvPicPr>
        <p:blipFill>
          <a:blip r:embed="rId3">
            <a:alphaModFix/>
          </a:blip>
          <a:stretch>
            <a:fillRect/>
          </a:stretch>
        </p:blipFill>
        <p:spPr>
          <a:xfrm>
            <a:off x="0" y="0"/>
            <a:ext cx="9143999" cy="47042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ctrTitle"/>
          </p:nvPr>
        </p:nvSpPr>
        <p:spPr>
          <a:xfrm>
            <a:off x="97900" y="67900"/>
            <a:ext cx="8808300" cy="993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sz="1878"/>
              <a:t>Π</a:t>
            </a:r>
            <a:endParaRPr sz="1878"/>
          </a:p>
          <a:p>
            <a:pPr indent="0" lvl="0" marL="0" rtl="0" algn="l">
              <a:lnSpc>
                <a:spcPct val="150000"/>
              </a:lnSpc>
              <a:spcBef>
                <a:spcPts val="0"/>
              </a:spcBef>
              <a:spcAft>
                <a:spcPts val="0"/>
              </a:spcAft>
              <a:buNone/>
            </a:pPr>
            <a:r>
              <a:rPr b="1" lang="el" sz="1978">
                <a:latin typeface="Times New Roman"/>
                <a:ea typeface="Times New Roman"/>
                <a:cs typeface="Times New Roman"/>
                <a:sym typeface="Times New Roman"/>
              </a:rPr>
              <a:t>ΟΙ ΘΕΜΑΤΙΚΟΙ ΑΞΟΝΕΣ ΤΗΣ ΠΑΡΑΣΤΑΣΗΣ:</a:t>
            </a:r>
            <a:endParaRPr b="1" sz="1978">
              <a:latin typeface="Times New Roman"/>
              <a:ea typeface="Times New Roman"/>
              <a:cs typeface="Times New Roman"/>
              <a:sym typeface="Times New Roman"/>
            </a:endParaRPr>
          </a:p>
          <a:p>
            <a:pPr indent="0" lvl="0" marL="0" rtl="0" algn="ctr">
              <a:spcBef>
                <a:spcPts val="800"/>
              </a:spcBef>
              <a:spcAft>
                <a:spcPts val="0"/>
              </a:spcAft>
              <a:buNone/>
            </a:pPr>
            <a:r>
              <a:t/>
            </a:r>
            <a:endParaRPr/>
          </a:p>
        </p:txBody>
      </p:sp>
      <p:sp>
        <p:nvSpPr>
          <p:cNvPr id="108" name="Google Shape;108;p22"/>
          <p:cNvSpPr txBox="1"/>
          <p:nvPr>
            <p:ph idx="1" type="subTitle"/>
          </p:nvPr>
        </p:nvSpPr>
        <p:spPr>
          <a:xfrm>
            <a:off x="97900" y="67900"/>
            <a:ext cx="8959200" cy="4992600"/>
          </a:xfrm>
          <a:prstGeom prst="rect">
            <a:avLst/>
          </a:prstGeom>
        </p:spPr>
        <p:txBody>
          <a:bodyPr anchorCtr="0" anchor="t" bIns="91425" lIns="91425" spcFirstLastPara="1" rIns="91425" wrap="square" tIns="91425">
            <a:normAutofit fontScale="62500"/>
          </a:bodyPr>
          <a:lstStyle/>
          <a:p>
            <a:pPr indent="0" lvl="0" marL="457200" rtl="0" algn="ctr">
              <a:spcBef>
                <a:spcPts val="0"/>
              </a:spcBef>
              <a:spcAft>
                <a:spcPts val="0"/>
              </a:spcAft>
              <a:buNone/>
            </a:pPr>
            <a:r>
              <a:t/>
            </a:r>
            <a:endParaRPr sz="2100">
              <a:solidFill>
                <a:schemeClr val="dk1"/>
              </a:solidFill>
              <a:latin typeface="Comfortaa SemiBold"/>
              <a:ea typeface="Comfortaa SemiBold"/>
              <a:cs typeface="Comfortaa SemiBold"/>
              <a:sym typeface="Comfortaa SemiBold"/>
            </a:endParaRPr>
          </a:p>
          <a:p>
            <a:pPr indent="-331788" lvl="0" marL="457200" rtl="0" algn="ctr">
              <a:spcBef>
                <a:spcPts val="0"/>
              </a:spcBef>
              <a:spcAft>
                <a:spcPts val="0"/>
              </a:spcAft>
              <a:buClr>
                <a:schemeClr val="dk1"/>
              </a:buClr>
              <a:buSzPct val="100000"/>
              <a:buFont typeface="Comfortaa"/>
              <a:buChar char="●"/>
            </a:pPr>
            <a:r>
              <a:rPr b="1" lang="el" sz="2600">
                <a:solidFill>
                  <a:schemeClr val="dk1"/>
                </a:solidFill>
                <a:latin typeface="Comfortaa"/>
                <a:ea typeface="Comfortaa"/>
                <a:cs typeface="Comfortaa"/>
                <a:sym typeface="Comfortaa"/>
              </a:rPr>
              <a:t>Μπορεί ο οίκτος να είναι συναίσθημα τοξικό και εγωιστικό, όταν δεν διακατέχεται από αγνή αγάπη; </a:t>
            </a:r>
            <a:endParaRPr b="1" sz="2600">
              <a:solidFill>
                <a:schemeClr val="dk1"/>
              </a:solidFill>
              <a:latin typeface="Comfortaa"/>
              <a:ea typeface="Comfortaa"/>
              <a:cs typeface="Comfortaa"/>
              <a:sym typeface="Comfortaa"/>
            </a:endParaRPr>
          </a:p>
          <a:p>
            <a:pPr indent="0" lvl="0" marL="1371600" rtl="0" algn="ctr">
              <a:spcBef>
                <a:spcPts val="0"/>
              </a:spcBef>
              <a:spcAft>
                <a:spcPts val="0"/>
              </a:spcAft>
              <a:buNone/>
            </a:pPr>
            <a:r>
              <a:t/>
            </a:r>
            <a:endParaRPr b="1" sz="2600">
              <a:solidFill>
                <a:schemeClr val="dk1"/>
              </a:solidFill>
              <a:latin typeface="Comfortaa"/>
              <a:ea typeface="Comfortaa"/>
              <a:cs typeface="Comfortaa"/>
              <a:sym typeface="Comfortaa"/>
            </a:endParaRPr>
          </a:p>
          <a:p>
            <a:pPr indent="-339725" lvl="0" marL="457200" rtl="0" algn="l">
              <a:lnSpc>
                <a:spcPct val="150000"/>
              </a:lnSpc>
              <a:spcBef>
                <a:spcPts val="0"/>
              </a:spcBef>
              <a:spcAft>
                <a:spcPts val="0"/>
              </a:spcAft>
              <a:buClr>
                <a:schemeClr val="dk1"/>
              </a:buClr>
              <a:buSzPct val="133333"/>
              <a:buFont typeface="Comfortaa"/>
              <a:buChar char="●"/>
            </a:pPr>
            <a:r>
              <a:rPr b="1" lang="el" sz="2100">
                <a:solidFill>
                  <a:schemeClr val="dk1"/>
                </a:solidFill>
                <a:latin typeface="Comfortaa"/>
                <a:ea typeface="Comfortaa"/>
                <a:cs typeface="Comfortaa"/>
                <a:sym typeface="Comfortaa"/>
              </a:rPr>
              <a:t> </a:t>
            </a:r>
            <a:r>
              <a:rPr b="1" lang="el" sz="2600">
                <a:solidFill>
                  <a:schemeClr val="dk1"/>
                </a:solidFill>
                <a:latin typeface="Comfortaa"/>
                <a:ea typeface="Comfortaa"/>
                <a:cs typeface="Comfortaa"/>
                <a:sym typeface="Comfortaa"/>
              </a:rPr>
              <a:t>Πόσο μεγάλη είναι η κινητήριος δύναμη της αληθινής αγάπης; </a:t>
            </a:r>
            <a:endParaRPr b="1" sz="2600">
              <a:solidFill>
                <a:schemeClr val="dk1"/>
              </a:solidFill>
              <a:latin typeface="Comfortaa"/>
              <a:ea typeface="Comfortaa"/>
              <a:cs typeface="Comfortaa"/>
              <a:sym typeface="Comfortaa"/>
            </a:endParaRPr>
          </a:p>
          <a:p>
            <a:pPr indent="-331788" lvl="0" marL="457200" rtl="0" algn="l">
              <a:lnSpc>
                <a:spcPct val="150000"/>
              </a:lnSpc>
              <a:spcBef>
                <a:spcPts val="0"/>
              </a:spcBef>
              <a:spcAft>
                <a:spcPts val="0"/>
              </a:spcAft>
              <a:buClr>
                <a:schemeClr val="dk1"/>
              </a:buClr>
              <a:buSzPct val="100000"/>
              <a:buFont typeface="Comfortaa SemiBold"/>
              <a:buChar char="●"/>
            </a:pPr>
            <a:r>
              <a:rPr b="1" lang="el" sz="2600">
                <a:solidFill>
                  <a:schemeClr val="dk1"/>
                </a:solidFill>
                <a:latin typeface="Comfortaa"/>
                <a:ea typeface="Comfortaa"/>
                <a:cs typeface="Comfortaa"/>
                <a:sym typeface="Comfortaa"/>
              </a:rPr>
              <a:t>Αναπηρία και Ανθρώπινα Δικαιώματα: </a:t>
            </a:r>
            <a:r>
              <a:rPr b="1" lang="el" sz="1906">
                <a:solidFill>
                  <a:schemeClr val="dk1"/>
                </a:solidFill>
                <a:latin typeface="Comfortaa"/>
                <a:ea typeface="Comfortaa"/>
                <a:cs typeface="Comfortaa"/>
                <a:sym typeface="Comfortaa"/>
              </a:rPr>
              <a:t>Σύμφωνα με τον κοινό νου, αναγνωρίζεται ισότιμα το δικαίωμα στο άτομο με αναπηρία να αγαπήσει και να αγαπηθεί; </a:t>
            </a:r>
            <a:endParaRPr b="1" sz="3306">
              <a:solidFill>
                <a:schemeClr val="dk1"/>
              </a:solidFill>
              <a:latin typeface="Comfortaa"/>
              <a:ea typeface="Comfortaa"/>
              <a:cs typeface="Comfortaa"/>
              <a:sym typeface="Comfortaa"/>
            </a:endParaRPr>
          </a:p>
          <a:p>
            <a:pPr indent="0" lvl="0" marL="1371600" rtl="0" algn="l">
              <a:lnSpc>
                <a:spcPct val="150000"/>
              </a:lnSpc>
              <a:spcBef>
                <a:spcPts val="0"/>
              </a:spcBef>
              <a:spcAft>
                <a:spcPts val="0"/>
              </a:spcAft>
              <a:buNone/>
            </a:pPr>
            <a:r>
              <a:t/>
            </a:r>
            <a:endParaRPr b="1" i="1" sz="2600">
              <a:solidFill>
                <a:schemeClr val="dk1"/>
              </a:solidFill>
              <a:latin typeface="Comfortaa"/>
              <a:ea typeface="Comfortaa"/>
              <a:cs typeface="Comfortaa"/>
              <a:sym typeface="Comfortaa"/>
            </a:endParaRPr>
          </a:p>
          <a:p>
            <a:pPr indent="-331788" lvl="0" marL="457200" rtl="0" algn="l">
              <a:lnSpc>
                <a:spcPct val="150000"/>
              </a:lnSpc>
              <a:spcBef>
                <a:spcPts val="0"/>
              </a:spcBef>
              <a:spcAft>
                <a:spcPts val="0"/>
              </a:spcAft>
              <a:buClr>
                <a:schemeClr val="dk1"/>
              </a:buClr>
              <a:buSzPct val="100000"/>
              <a:buFont typeface="Comfortaa"/>
              <a:buChar char="●"/>
            </a:pPr>
            <a:r>
              <a:rPr b="1" lang="el" sz="2600">
                <a:solidFill>
                  <a:schemeClr val="dk1"/>
                </a:solidFill>
                <a:latin typeface="Comfortaa"/>
                <a:ea typeface="Comfortaa"/>
                <a:cs typeface="Comfortaa"/>
                <a:sym typeface="Comfortaa"/>
              </a:rPr>
              <a:t>Είναι ο έρωτας χωρίς ανταπόκριση αργός θάνατος;  </a:t>
            </a:r>
            <a:endParaRPr b="1" i="1" sz="2600">
              <a:solidFill>
                <a:schemeClr val="dk1"/>
              </a:solidFill>
              <a:latin typeface="Comfortaa"/>
              <a:ea typeface="Comfortaa"/>
              <a:cs typeface="Comfortaa"/>
              <a:sym typeface="Comfortaa"/>
            </a:endParaRPr>
          </a:p>
          <a:p>
            <a:pPr indent="0" lvl="0" marL="1371600" rtl="0" algn="l">
              <a:spcBef>
                <a:spcPts val="800"/>
              </a:spcBef>
              <a:spcAft>
                <a:spcPts val="0"/>
              </a:spcAft>
              <a:buNone/>
            </a:pPr>
            <a:r>
              <a:t/>
            </a:r>
            <a:endParaRPr b="1" sz="2400">
              <a:solidFill>
                <a:schemeClr val="dk1"/>
              </a:solidFill>
              <a:latin typeface="Comfortaa"/>
              <a:ea typeface="Comfortaa"/>
              <a:cs typeface="Comfortaa"/>
              <a:sym typeface="Comfortaa"/>
            </a:endParaRPr>
          </a:p>
          <a:p>
            <a:pPr indent="-339725" lvl="0" marL="457200" rtl="0" algn="l">
              <a:lnSpc>
                <a:spcPct val="150000"/>
              </a:lnSpc>
              <a:spcBef>
                <a:spcPts val="0"/>
              </a:spcBef>
              <a:spcAft>
                <a:spcPts val="0"/>
              </a:spcAft>
              <a:buClr>
                <a:schemeClr val="dk1"/>
              </a:buClr>
              <a:buSzPct val="140000"/>
              <a:buFont typeface="Comfortaa"/>
              <a:buChar char="●"/>
            </a:pPr>
            <a:r>
              <a:rPr b="1" lang="el" sz="2000">
                <a:solidFill>
                  <a:schemeClr val="dk1"/>
                </a:solidFill>
                <a:latin typeface="Comfortaa"/>
                <a:ea typeface="Comfortaa"/>
                <a:cs typeface="Comfortaa"/>
                <a:sym typeface="Comfortaa"/>
              </a:rPr>
              <a:t> </a:t>
            </a:r>
            <a:r>
              <a:rPr b="1" lang="el" sz="2500">
                <a:solidFill>
                  <a:schemeClr val="dk1"/>
                </a:solidFill>
                <a:latin typeface="Comfortaa"/>
                <a:ea typeface="Comfortaa"/>
                <a:cs typeface="Comfortaa"/>
                <a:sym typeface="Comfortaa"/>
              </a:rPr>
              <a:t>Η ηθική δειλία και η επιπολαιότητα της νιότης</a:t>
            </a:r>
            <a:endParaRPr b="1" sz="2500">
              <a:solidFill>
                <a:schemeClr val="dk1"/>
              </a:solidFill>
              <a:latin typeface="Comfortaa"/>
              <a:ea typeface="Comfortaa"/>
              <a:cs typeface="Comfortaa"/>
              <a:sym typeface="Comfortaa"/>
            </a:endParaRPr>
          </a:p>
          <a:p>
            <a:pPr indent="0" lvl="0" marL="457200" rtl="0" algn="l">
              <a:lnSpc>
                <a:spcPct val="150000"/>
              </a:lnSpc>
              <a:spcBef>
                <a:spcPts val="800"/>
              </a:spcBef>
              <a:spcAft>
                <a:spcPts val="0"/>
              </a:spcAft>
              <a:buNone/>
            </a:pPr>
            <a:r>
              <a:t/>
            </a:r>
            <a:endParaRPr b="1" sz="2500">
              <a:solidFill>
                <a:schemeClr val="dk1"/>
              </a:solidFill>
              <a:latin typeface="Comfortaa"/>
              <a:ea typeface="Comfortaa"/>
              <a:cs typeface="Comfortaa"/>
              <a:sym typeface="Comfortaa"/>
            </a:endParaRPr>
          </a:p>
          <a:p>
            <a:pPr indent="-327819" lvl="0" marL="457200" rtl="0" algn="l">
              <a:lnSpc>
                <a:spcPct val="150000"/>
              </a:lnSpc>
              <a:spcBef>
                <a:spcPts val="800"/>
              </a:spcBef>
              <a:spcAft>
                <a:spcPts val="0"/>
              </a:spcAft>
              <a:buClr>
                <a:schemeClr val="dk1"/>
              </a:buClr>
              <a:buSzPct val="100000"/>
              <a:buFont typeface="Comfortaa"/>
              <a:buChar char="●"/>
            </a:pPr>
            <a:r>
              <a:rPr b="1" lang="el" sz="2500">
                <a:solidFill>
                  <a:schemeClr val="dk1"/>
                </a:solidFill>
                <a:latin typeface="Comfortaa"/>
                <a:ea typeface="Comfortaa"/>
                <a:cs typeface="Comfortaa"/>
                <a:sym typeface="Comfortaa"/>
              </a:rPr>
              <a:t>Το </a:t>
            </a:r>
            <a:r>
              <a:rPr b="1" lang="el" sz="2500">
                <a:solidFill>
                  <a:schemeClr val="dk1"/>
                </a:solidFill>
                <a:latin typeface="Comfortaa"/>
                <a:ea typeface="Comfortaa"/>
                <a:cs typeface="Comfortaa"/>
                <a:sym typeface="Comfortaa"/>
              </a:rPr>
              <a:t>εναλλασσόμενο</a:t>
            </a:r>
            <a:r>
              <a:rPr b="1" lang="el" sz="2500">
                <a:solidFill>
                  <a:schemeClr val="dk1"/>
                </a:solidFill>
                <a:latin typeface="Comfortaa"/>
                <a:ea typeface="Comfortaa"/>
                <a:cs typeface="Comfortaa"/>
                <a:sym typeface="Comfortaa"/>
              </a:rPr>
              <a:t> δίπολο δύναμης- αδυναμίας στο πρωταγωνιστικό ζευγάρι </a:t>
            </a:r>
            <a:endParaRPr b="1" sz="2500">
              <a:solidFill>
                <a:schemeClr val="dk1"/>
              </a:solidFill>
              <a:latin typeface="Comfortaa"/>
              <a:ea typeface="Comfortaa"/>
              <a:cs typeface="Comfortaa"/>
              <a:sym typeface="Comfortaa"/>
            </a:endParaRPr>
          </a:p>
          <a:p>
            <a:pPr indent="0" lvl="0" marL="457200" rtl="0" algn="l">
              <a:spcBef>
                <a:spcPts val="800"/>
              </a:spcBef>
              <a:spcAft>
                <a:spcPts val="0"/>
              </a:spcAft>
              <a:buNone/>
            </a:pPr>
            <a:r>
              <a:t/>
            </a:r>
            <a:endParaRPr i="1" sz="1200">
              <a:solidFill>
                <a:schemeClr val="dk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3"/>
          <p:cNvSpPr txBox="1"/>
          <p:nvPr>
            <p:ph type="ctrTitle"/>
          </p:nvPr>
        </p:nvSpPr>
        <p:spPr>
          <a:xfrm>
            <a:off x="0" y="-81450"/>
            <a:ext cx="8831100" cy="5143500"/>
          </a:xfrm>
          <a:prstGeom prst="rect">
            <a:avLst/>
          </a:prstGeom>
        </p:spPr>
        <p:txBody>
          <a:bodyPr anchorCtr="0" anchor="b" bIns="91425" lIns="91425" spcFirstLastPara="1" rIns="91425" wrap="square" tIns="91425">
            <a:normAutofit fontScale="90000"/>
          </a:bodyPr>
          <a:lstStyle/>
          <a:p>
            <a:pPr indent="-525780" lvl="0" marL="457200" rtl="0" algn="l">
              <a:lnSpc>
                <a:spcPct val="150000"/>
              </a:lnSpc>
              <a:spcBef>
                <a:spcPts val="0"/>
              </a:spcBef>
              <a:spcAft>
                <a:spcPts val="0"/>
              </a:spcAft>
              <a:buSzPts val="4680"/>
              <a:buFont typeface="Times New Roman"/>
              <a:buChar char="➔"/>
            </a:pPr>
            <a:r>
              <a:rPr lang="el" sz="1211">
                <a:latin typeface="Times New Roman"/>
                <a:ea typeface="Times New Roman"/>
                <a:cs typeface="Times New Roman"/>
                <a:sym typeface="Times New Roman"/>
              </a:rPr>
              <a:t> </a:t>
            </a:r>
            <a:r>
              <a:rPr lang="el" sz="1711">
                <a:solidFill>
                  <a:srgbClr val="00FFFF"/>
                </a:solidFill>
                <a:latin typeface="Comfortaa"/>
                <a:ea typeface="Comfortaa"/>
                <a:cs typeface="Comfortaa"/>
                <a:sym typeface="Comfortaa"/>
              </a:rPr>
              <a:t>Το μοναδικό είδος γόνιμου οίκτου </a:t>
            </a:r>
            <a:r>
              <a:rPr lang="el" sz="1711">
                <a:latin typeface="Comfortaa"/>
                <a:ea typeface="Comfortaa"/>
                <a:cs typeface="Comfortaa"/>
                <a:sym typeface="Comfortaa"/>
              </a:rPr>
              <a:t>φωτίζεται από την αντίστοιχη ιστορία αγάπης του γιατρού με την τυφλή σύζυγό του αλλά και από την ιστορία του πατέρα της Edith με την μητέρα της. </a:t>
            </a:r>
            <a:endParaRPr i="1" sz="1711">
              <a:latin typeface="Comfortaa"/>
              <a:ea typeface="Comfortaa"/>
              <a:cs typeface="Comfortaa"/>
              <a:sym typeface="Comfortaa"/>
            </a:endParaRPr>
          </a:p>
          <a:p>
            <a:pPr indent="0" lvl="0" marL="457200" rtl="0" algn="l">
              <a:lnSpc>
                <a:spcPct val="150000"/>
              </a:lnSpc>
              <a:spcBef>
                <a:spcPts val="0"/>
              </a:spcBef>
              <a:spcAft>
                <a:spcPts val="0"/>
              </a:spcAft>
              <a:buNone/>
            </a:pPr>
            <a:r>
              <a:t/>
            </a:r>
            <a:endParaRPr i="1" sz="1711">
              <a:latin typeface="Comfortaa"/>
              <a:ea typeface="Comfortaa"/>
              <a:cs typeface="Comfortaa"/>
              <a:sym typeface="Comfortaa"/>
            </a:endParaRPr>
          </a:p>
          <a:p>
            <a:pPr indent="0" lvl="0" marL="457200" rtl="0" algn="l">
              <a:lnSpc>
                <a:spcPct val="150000"/>
              </a:lnSpc>
              <a:spcBef>
                <a:spcPts val="0"/>
              </a:spcBef>
              <a:spcAft>
                <a:spcPts val="0"/>
              </a:spcAft>
              <a:buNone/>
            </a:pPr>
            <a:r>
              <a:rPr lang="el" sz="1211">
                <a:solidFill>
                  <a:srgbClr val="00FFFF"/>
                </a:solidFill>
                <a:latin typeface="Comfortaa"/>
                <a:ea typeface="Comfortaa"/>
                <a:cs typeface="Comfortaa"/>
                <a:sym typeface="Comfortaa"/>
              </a:rPr>
              <a:t> </a:t>
            </a:r>
            <a:r>
              <a:rPr lang="el" sz="1711">
                <a:solidFill>
                  <a:srgbClr val="00FFFF"/>
                </a:solidFill>
                <a:latin typeface="Comfortaa"/>
                <a:ea typeface="Comfortaa"/>
                <a:cs typeface="Comfortaa"/>
                <a:sym typeface="Comfortaa"/>
              </a:rPr>
              <a:t>Το βάρος της κοινωνικής προσδοκίας και της ανδρικής «τιμής» στον στρατό </a:t>
            </a:r>
            <a:r>
              <a:rPr lang="el" sz="1711">
                <a:latin typeface="Comfortaa"/>
                <a:ea typeface="Comfortaa"/>
                <a:cs typeface="Comfortaa"/>
                <a:sym typeface="Comfortaa"/>
              </a:rPr>
              <a:t>δημιουργούν έναν διαφορετικό ηθικό κώδικα που επηρεάζουν άμεσα τις πράξεις του ήρωα.</a:t>
            </a:r>
            <a:endParaRPr i="1" sz="1711">
              <a:latin typeface="Comfortaa"/>
              <a:ea typeface="Comfortaa"/>
              <a:cs typeface="Comfortaa"/>
              <a:sym typeface="Comfortaa"/>
            </a:endParaRPr>
          </a:p>
          <a:p>
            <a:pPr indent="-326390" lvl="0" marL="457200" rtl="0" algn="l">
              <a:lnSpc>
                <a:spcPct val="150000"/>
              </a:lnSpc>
              <a:spcBef>
                <a:spcPts val="800"/>
              </a:spcBef>
              <a:spcAft>
                <a:spcPts val="0"/>
              </a:spcAft>
              <a:buSzPct val="100000"/>
              <a:buFont typeface="Times New Roman"/>
              <a:buChar char="➔"/>
            </a:pPr>
            <a:r>
              <a:rPr lang="el" sz="1711">
                <a:solidFill>
                  <a:srgbClr val="00FFFF"/>
                </a:solidFill>
                <a:latin typeface="Comfortaa"/>
                <a:ea typeface="Comfortaa"/>
                <a:cs typeface="Comfortaa"/>
                <a:sym typeface="Comfortaa"/>
              </a:rPr>
              <a:t>Η απώλεια των τύψεων μπροστά στην ιστορική καταστροφή: </a:t>
            </a:r>
            <a:r>
              <a:rPr i="1" lang="el" sz="1711">
                <a:latin typeface="Comfortaa"/>
                <a:ea typeface="Comfortaa"/>
                <a:cs typeface="Comfortaa"/>
                <a:sym typeface="Comfortaa"/>
              </a:rPr>
              <a:t>«Η δική μου προσωπική ενοχή διαλύθηκε μέσα σ’ αυτό το γιγάντιο αιματοκύλισμα…εκατοντάδες χιλιάδες της γενιάς μου, σκοτωμένοι…τι ήταν ένας και μοναδικός φόνος μπροστά σε όλο αυτό;</a:t>
            </a:r>
            <a:endParaRPr sz="3200">
              <a:latin typeface="Comfortaa"/>
              <a:ea typeface="Comfortaa"/>
              <a:cs typeface="Comfortaa"/>
              <a:sym typeface="Comforta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4"/>
          <p:cNvSpPr txBox="1"/>
          <p:nvPr>
            <p:ph type="ctrTitle"/>
          </p:nvPr>
        </p:nvSpPr>
        <p:spPr>
          <a:xfrm>
            <a:off x="65400" y="105625"/>
            <a:ext cx="3810300" cy="1320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l" sz="2970">
                <a:latin typeface="Comfortaa"/>
                <a:ea typeface="Comfortaa"/>
                <a:cs typeface="Comfortaa"/>
                <a:sym typeface="Comfortaa"/>
              </a:rPr>
              <a:t>Λογική Ακολουθία</a:t>
            </a:r>
            <a:endParaRPr sz="2970">
              <a:latin typeface="Comfortaa"/>
              <a:ea typeface="Comfortaa"/>
              <a:cs typeface="Comfortaa"/>
              <a:sym typeface="Comfortaa"/>
            </a:endParaRPr>
          </a:p>
        </p:txBody>
      </p:sp>
      <p:sp>
        <p:nvSpPr>
          <p:cNvPr id="119" name="Google Shape;119;p24"/>
          <p:cNvSpPr txBox="1"/>
          <p:nvPr>
            <p:ph idx="1" type="subTitle"/>
          </p:nvPr>
        </p:nvSpPr>
        <p:spPr>
          <a:xfrm>
            <a:off x="3750100" y="25"/>
            <a:ext cx="5281500" cy="5143500"/>
          </a:xfrm>
          <a:prstGeom prst="rect">
            <a:avLst/>
          </a:prstGeom>
        </p:spPr>
        <p:txBody>
          <a:bodyPr anchorCtr="0" anchor="t" bIns="91425" lIns="91425" spcFirstLastPara="1" rIns="91425" wrap="square" tIns="91425">
            <a:noAutofit/>
          </a:bodyPr>
          <a:lstStyle/>
          <a:p>
            <a:pPr indent="0" lvl="0" marL="177800" rtl="0" algn="l">
              <a:lnSpc>
                <a:spcPct val="150000"/>
              </a:lnSpc>
              <a:spcBef>
                <a:spcPts val="0"/>
              </a:spcBef>
              <a:spcAft>
                <a:spcPts val="0"/>
              </a:spcAft>
              <a:buNone/>
            </a:pPr>
            <a:r>
              <a:rPr lang="el" sz="1400">
                <a:solidFill>
                  <a:schemeClr val="dk1"/>
                </a:solidFill>
                <a:latin typeface="Comfortaa"/>
                <a:ea typeface="Comfortaa"/>
                <a:cs typeface="Comfortaa"/>
                <a:sym typeface="Comfortaa"/>
              </a:rPr>
              <a:t>Η παράσταση γίνεται απολύτως κατανοητή από τον θεατή. Η λογική ακολουθία εξασφαλίζεται από:</a:t>
            </a:r>
            <a:endParaRPr sz="1400">
              <a:solidFill>
                <a:schemeClr val="dk1"/>
              </a:solidFill>
              <a:latin typeface="Comfortaa"/>
              <a:ea typeface="Comfortaa"/>
              <a:cs typeface="Comfortaa"/>
              <a:sym typeface="Comfortaa"/>
            </a:endParaRPr>
          </a:p>
          <a:p>
            <a:pPr indent="-228600" lvl="0" marL="406400" rtl="0" algn="l">
              <a:lnSpc>
                <a:spcPct val="150000"/>
              </a:lnSpc>
              <a:spcBef>
                <a:spcPts val="800"/>
              </a:spcBef>
              <a:spcAft>
                <a:spcPts val="0"/>
              </a:spcAft>
              <a:buNone/>
            </a:pPr>
            <a:r>
              <a:rPr lang="el" sz="1600">
                <a:solidFill>
                  <a:schemeClr val="dk1"/>
                </a:solidFill>
                <a:latin typeface="Comfortaa"/>
                <a:ea typeface="Comfortaa"/>
                <a:cs typeface="Comfortaa"/>
                <a:sym typeface="Comfortaa"/>
              </a:rPr>
              <a:t>1.</a:t>
            </a:r>
            <a:r>
              <a:rPr lang="el" sz="1100">
                <a:solidFill>
                  <a:schemeClr val="dk1"/>
                </a:solidFill>
                <a:latin typeface="Comfortaa"/>
                <a:ea typeface="Comfortaa"/>
                <a:cs typeface="Comfortaa"/>
                <a:sym typeface="Comfortaa"/>
              </a:rPr>
              <a:t>     </a:t>
            </a:r>
            <a:r>
              <a:rPr lang="el" sz="1600">
                <a:solidFill>
                  <a:schemeClr val="dk1"/>
                </a:solidFill>
                <a:latin typeface="Comfortaa"/>
                <a:ea typeface="Comfortaa"/>
                <a:cs typeface="Comfortaa"/>
                <a:sym typeface="Comfortaa"/>
              </a:rPr>
              <a:t>Το ευφυές εύρημα της διπλής αφήγησης. Ο μεγαλύτερος σε ηλικία Hofmiller κατέχει τα κλειδιά της πλοκής συνυπάρχοντας σκηνικά με την </a:t>
            </a:r>
            <a:r>
              <a:rPr lang="el" sz="1600">
                <a:solidFill>
                  <a:schemeClr val="dk1"/>
                </a:solidFill>
                <a:latin typeface="Comfortaa"/>
                <a:ea typeface="Comfortaa"/>
                <a:cs typeface="Comfortaa"/>
                <a:sym typeface="Comfortaa"/>
              </a:rPr>
              <a:t>νεότερη</a:t>
            </a:r>
            <a:r>
              <a:rPr lang="el" sz="1600">
                <a:solidFill>
                  <a:schemeClr val="dk1"/>
                </a:solidFill>
                <a:latin typeface="Comfortaa"/>
                <a:ea typeface="Comfortaa"/>
                <a:cs typeface="Comfortaa"/>
                <a:sym typeface="Comfortaa"/>
              </a:rPr>
              <a:t> εκδοχή του εαυτού του.</a:t>
            </a:r>
            <a:endParaRPr sz="1600">
              <a:solidFill>
                <a:schemeClr val="dk1"/>
              </a:solidFill>
              <a:latin typeface="Comfortaa"/>
              <a:ea typeface="Comfortaa"/>
              <a:cs typeface="Comfortaa"/>
              <a:sym typeface="Comfortaa"/>
            </a:endParaRPr>
          </a:p>
          <a:p>
            <a:pPr indent="-228600" lvl="0" marL="406400" rtl="0" algn="l">
              <a:lnSpc>
                <a:spcPct val="150000"/>
              </a:lnSpc>
              <a:spcBef>
                <a:spcPts val="0"/>
              </a:spcBef>
              <a:spcAft>
                <a:spcPts val="0"/>
              </a:spcAft>
              <a:buNone/>
            </a:pPr>
            <a:r>
              <a:rPr lang="el" sz="1600">
                <a:solidFill>
                  <a:schemeClr val="dk1"/>
                </a:solidFill>
                <a:latin typeface="Comfortaa"/>
                <a:ea typeface="Comfortaa"/>
                <a:cs typeface="Comfortaa"/>
                <a:sym typeface="Comfortaa"/>
              </a:rPr>
              <a:t>2.</a:t>
            </a:r>
            <a:r>
              <a:rPr lang="el" sz="1100">
                <a:solidFill>
                  <a:schemeClr val="dk1"/>
                </a:solidFill>
                <a:latin typeface="Comfortaa"/>
                <a:ea typeface="Comfortaa"/>
                <a:cs typeface="Comfortaa"/>
                <a:sym typeface="Comfortaa"/>
              </a:rPr>
              <a:t>     </a:t>
            </a:r>
            <a:r>
              <a:rPr lang="el" sz="1600">
                <a:solidFill>
                  <a:schemeClr val="dk1"/>
                </a:solidFill>
                <a:latin typeface="Comfortaa"/>
                <a:ea typeface="Comfortaa"/>
                <a:cs typeface="Comfortaa"/>
                <a:sym typeface="Comfortaa"/>
              </a:rPr>
              <a:t>Η χρήση των οπτικοακουστικών μέσων στην παράσταση ενισχύουν την αφήγηση.</a:t>
            </a:r>
            <a:endParaRPr sz="1600">
              <a:solidFill>
                <a:schemeClr val="dk1"/>
              </a:solidFill>
              <a:latin typeface="Comfortaa"/>
              <a:ea typeface="Comfortaa"/>
              <a:cs typeface="Comfortaa"/>
              <a:sym typeface="Comfortaa"/>
            </a:endParaRPr>
          </a:p>
          <a:p>
            <a:pPr indent="-228600" lvl="0" marL="406400" rtl="0" algn="l">
              <a:lnSpc>
                <a:spcPct val="150000"/>
              </a:lnSpc>
              <a:spcBef>
                <a:spcPts val="0"/>
              </a:spcBef>
              <a:spcAft>
                <a:spcPts val="0"/>
              </a:spcAft>
              <a:buNone/>
            </a:pPr>
            <a:r>
              <a:rPr lang="el" sz="1600">
                <a:solidFill>
                  <a:schemeClr val="dk1"/>
                </a:solidFill>
                <a:latin typeface="Comfortaa"/>
                <a:ea typeface="Comfortaa"/>
                <a:cs typeface="Comfortaa"/>
                <a:sym typeface="Comfortaa"/>
              </a:rPr>
              <a:t>3.</a:t>
            </a:r>
            <a:r>
              <a:rPr lang="el" sz="1100">
                <a:solidFill>
                  <a:schemeClr val="dk1"/>
                </a:solidFill>
                <a:latin typeface="Comfortaa"/>
                <a:ea typeface="Comfortaa"/>
                <a:cs typeface="Comfortaa"/>
                <a:sym typeface="Comfortaa"/>
              </a:rPr>
              <a:t>     </a:t>
            </a:r>
            <a:r>
              <a:rPr lang="el" sz="1600">
                <a:solidFill>
                  <a:schemeClr val="dk1"/>
                </a:solidFill>
                <a:latin typeface="Comfortaa"/>
                <a:ea typeface="Comfortaa"/>
                <a:cs typeface="Comfortaa"/>
                <a:sym typeface="Comfortaa"/>
              </a:rPr>
              <a:t>Ο ρυθμός και η υποκριτική των ηθοποιών κρατούν τον θεατή σε διαρκή ψυχολογική εγρήγορση.</a:t>
            </a:r>
            <a:endParaRPr sz="1600">
              <a:solidFill>
                <a:schemeClr val="dk1"/>
              </a:solidFill>
              <a:latin typeface="Comfortaa"/>
              <a:ea typeface="Comfortaa"/>
              <a:cs typeface="Comfortaa"/>
              <a:sym typeface="Comfortaa"/>
            </a:endParaRPr>
          </a:p>
          <a:p>
            <a:pPr indent="0" lvl="0" marL="0" rtl="0" algn="ctr">
              <a:spcBef>
                <a:spcPts val="800"/>
              </a:spcBef>
              <a:spcAft>
                <a:spcPts val="0"/>
              </a:spcAft>
              <a:buNone/>
            </a:pPr>
            <a:r>
              <a:t/>
            </a:r>
            <a:endParaRPr/>
          </a:p>
        </p:txBody>
      </p:sp>
      <p:pic>
        <p:nvPicPr>
          <p:cNvPr id="120" name="Google Shape;120;p24" title="images (2).jpg"/>
          <p:cNvPicPr preferRelativeResize="0"/>
          <p:nvPr/>
        </p:nvPicPr>
        <p:blipFill>
          <a:blip r:embed="rId3">
            <a:alphaModFix/>
          </a:blip>
          <a:stretch>
            <a:fillRect/>
          </a:stretch>
        </p:blipFill>
        <p:spPr>
          <a:xfrm>
            <a:off x="202700" y="1426225"/>
            <a:ext cx="2553900" cy="34537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5"/>
          <p:cNvSpPr txBox="1"/>
          <p:nvPr>
            <p:ph type="ctrTitle"/>
          </p:nvPr>
        </p:nvSpPr>
        <p:spPr>
          <a:xfrm>
            <a:off x="311700" y="103125"/>
            <a:ext cx="8520600" cy="8952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l">
                <a:latin typeface="Roboto Serif"/>
                <a:ea typeface="Roboto Serif"/>
                <a:cs typeface="Roboto Serif"/>
                <a:sym typeface="Roboto Serif"/>
              </a:rPr>
              <a:t>Σύνδεση με το σήμερα</a:t>
            </a:r>
            <a:endParaRPr>
              <a:latin typeface="Roboto Serif"/>
              <a:ea typeface="Roboto Serif"/>
              <a:cs typeface="Roboto Serif"/>
              <a:sym typeface="Roboto Serif"/>
            </a:endParaRPr>
          </a:p>
        </p:txBody>
      </p:sp>
      <p:sp>
        <p:nvSpPr>
          <p:cNvPr id="126" name="Google Shape;126;p25"/>
          <p:cNvSpPr txBox="1"/>
          <p:nvPr>
            <p:ph idx="1" type="subTitle"/>
          </p:nvPr>
        </p:nvSpPr>
        <p:spPr>
          <a:xfrm>
            <a:off x="0" y="885325"/>
            <a:ext cx="9044400" cy="4137600"/>
          </a:xfrm>
          <a:prstGeom prst="rect">
            <a:avLst/>
          </a:prstGeom>
        </p:spPr>
        <p:txBody>
          <a:bodyPr anchorCtr="0" anchor="t" bIns="91425" lIns="91425" spcFirstLastPara="1" rIns="91425" wrap="square" tIns="91425">
            <a:normAutofit lnSpcReduction="20000"/>
          </a:bodyPr>
          <a:lstStyle/>
          <a:p>
            <a:pPr indent="0" lvl="0" marL="406400" rtl="0" algn="ctr">
              <a:lnSpc>
                <a:spcPct val="150000"/>
              </a:lnSpc>
              <a:spcBef>
                <a:spcPts val="0"/>
              </a:spcBef>
              <a:spcAft>
                <a:spcPts val="0"/>
              </a:spcAft>
              <a:buNone/>
            </a:pPr>
            <a:r>
              <a:rPr b="1" lang="el" sz="1700">
                <a:solidFill>
                  <a:schemeClr val="dk1"/>
                </a:solidFill>
                <a:latin typeface="Trebuchet MS"/>
                <a:ea typeface="Trebuchet MS"/>
                <a:cs typeface="Trebuchet MS"/>
                <a:sym typeface="Trebuchet MS"/>
              </a:rPr>
              <a:t>Το έργο είναι βαθιά αντιπολεμικό και αυτό έχει μεγάλο αντίκτυπο σε μία εποχή με τόσες ενεργές εμπόλεμες ζώνες.</a:t>
            </a:r>
            <a:endParaRPr b="1" sz="1700">
              <a:solidFill>
                <a:schemeClr val="dk1"/>
              </a:solidFill>
              <a:latin typeface="Trebuchet MS"/>
              <a:ea typeface="Trebuchet MS"/>
              <a:cs typeface="Trebuchet MS"/>
              <a:sym typeface="Trebuchet MS"/>
            </a:endParaRPr>
          </a:p>
          <a:p>
            <a:pPr indent="0" lvl="0" marL="406400" rtl="0" algn="l">
              <a:lnSpc>
                <a:spcPct val="150000"/>
              </a:lnSpc>
              <a:spcBef>
                <a:spcPts val="0"/>
              </a:spcBef>
              <a:spcAft>
                <a:spcPts val="0"/>
              </a:spcAft>
              <a:buNone/>
            </a:pPr>
            <a:r>
              <a:rPr b="1" lang="el" sz="1700">
                <a:solidFill>
                  <a:schemeClr val="dk1"/>
                </a:solidFill>
                <a:latin typeface="Trebuchet MS"/>
                <a:ea typeface="Trebuchet MS"/>
                <a:cs typeface="Trebuchet MS"/>
                <a:sym typeface="Trebuchet MS"/>
              </a:rPr>
              <a:t>Επίσης,  σύγχρονη κοινωνία της ψηφιακής τεχνολογίας και των μέσων κοινωνικής δικτύωσης, το άτομο βιώνει μία επιφανειακή, επίπλαστη κοινωνικότητα όπου το ενδιαφέρον για τον συνάνθρωπο εκφράζεται πρωτίστως μέσω likes/ follow και κυριαρχεί η αγωνία του να γίνει αρεστό στους άλλους. Κάνοντας τη σύνδεση του έργου με το σήμερα, ο «αδύναμος, δειλός οίκτος» του ήρωα γίνεται πιο επίκαιρος από ποτέ. Η ασφυκτική ατμόσφαιρα και ο έντονος ρυθμός της παράστασης προσομοιάζουν τη σύγχρονη ζωή και προειδοποιούν για τον κίνδυνο του να λειτουργούμε χωρίς ηθική πυξίδα κι επίγνωση των συνεπειών των πράξεων μας.</a:t>
            </a:r>
            <a:endParaRPr b="1" sz="1700">
              <a:solidFill>
                <a:schemeClr val="dk1"/>
              </a:solidFill>
              <a:latin typeface="Trebuchet MS"/>
              <a:ea typeface="Trebuchet MS"/>
              <a:cs typeface="Trebuchet MS"/>
              <a:sym typeface="Trebuchet MS"/>
            </a:endParaRPr>
          </a:p>
          <a:p>
            <a:pPr indent="0" lvl="0" marL="0" rtl="0" algn="ctr">
              <a:spcBef>
                <a:spcPts val="8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6"/>
          <p:cNvSpPr txBox="1"/>
          <p:nvPr>
            <p:ph type="ctrTitle"/>
          </p:nvPr>
        </p:nvSpPr>
        <p:spPr>
          <a:xfrm>
            <a:off x="311700" y="744575"/>
            <a:ext cx="8520600" cy="1052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4000"/>
              <a:t>Ιστορικό &amp; Κοινωνικό πλαίσιο</a:t>
            </a:r>
            <a:endParaRPr sz="4000"/>
          </a:p>
        </p:txBody>
      </p:sp>
      <p:sp>
        <p:nvSpPr>
          <p:cNvPr id="132" name="Google Shape;132;p2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l"/>
              <a:t>Ειρήνη-Αθανασία Παναγουλοπούλου</a:t>
            </a:r>
            <a:endParaRPr/>
          </a:p>
          <a:p>
            <a:pPr indent="0" lvl="0" marL="0" rtl="0" algn="ctr">
              <a:spcBef>
                <a:spcPts val="0"/>
              </a:spcBef>
              <a:spcAft>
                <a:spcPts val="0"/>
              </a:spcAft>
              <a:buNone/>
            </a:pPr>
            <a:r>
              <a:rPr lang="el"/>
              <a:t>Α.Μ.: 75680124000054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Στέφαν</a:t>
            </a:r>
            <a:r>
              <a:rPr lang="el"/>
              <a:t> Τσβάιγκ- Η ζωή του</a:t>
            </a:r>
            <a:endParaRPr/>
          </a:p>
        </p:txBody>
      </p:sp>
      <p:sp>
        <p:nvSpPr>
          <p:cNvPr id="138" name="Google Shape;138;p27"/>
          <p:cNvSpPr txBox="1"/>
          <p:nvPr>
            <p:ph idx="1" type="body"/>
          </p:nvPr>
        </p:nvSpPr>
        <p:spPr>
          <a:xfrm>
            <a:off x="311700" y="1117775"/>
            <a:ext cx="5259900" cy="3861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l"/>
              <a:t>-γεννιέται το 1881 στην πολυπολιτισμική Αυστροουγγαρική Αυτοκρατορία</a:t>
            </a:r>
            <a:endParaRPr/>
          </a:p>
          <a:p>
            <a:pPr indent="0" lvl="0" marL="0" rtl="0" algn="l">
              <a:spcBef>
                <a:spcPts val="1200"/>
              </a:spcBef>
              <a:spcAft>
                <a:spcPts val="0"/>
              </a:spcAft>
              <a:buNone/>
            </a:pPr>
            <a:r>
              <a:rPr lang="el"/>
              <a:t>-μεγαλώνει σε εύπορη οικογένεια </a:t>
            </a:r>
            <a:r>
              <a:rPr lang="el"/>
              <a:t>Εβραϊκής</a:t>
            </a:r>
            <a:r>
              <a:rPr lang="el"/>
              <a:t> καταγωγής</a:t>
            </a:r>
            <a:endParaRPr/>
          </a:p>
          <a:p>
            <a:pPr indent="0" lvl="0" marL="0" rtl="0" algn="l">
              <a:spcBef>
                <a:spcPts val="1200"/>
              </a:spcBef>
              <a:spcAft>
                <a:spcPts val="0"/>
              </a:spcAft>
              <a:buNone/>
            </a:pPr>
            <a:r>
              <a:rPr lang="el"/>
              <a:t>-σπουδάζει φιλοσοφία στο πανεπιστήμιο της Βιέννης παίρνοντας το διδακτορικό του</a:t>
            </a:r>
            <a:endParaRPr/>
          </a:p>
          <a:p>
            <a:pPr indent="0" lvl="0" marL="0" rtl="0" algn="l">
              <a:spcBef>
                <a:spcPts val="1200"/>
              </a:spcBef>
              <a:spcAft>
                <a:spcPts val="0"/>
              </a:spcAft>
              <a:buNone/>
            </a:pPr>
            <a:r>
              <a:rPr lang="el"/>
              <a:t>-γράφει κυρίως το ‘20 και το ‘30</a:t>
            </a:r>
            <a:endParaRPr/>
          </a:p>
          <a:p>
            <a:pPr indent="0" lvl="0" marL="0" rtl="0" algn="l">
              <a:spcBef>
                <a:spcPts val="1200"/>
              </a:spcBef>
              <a:spcAft>
                <a:spcPts val="0"/>
              </a:spcAft>
              <a:buNone/>
            </a:pPr>
            <a:r>
              <a:rPr lang="el"/>
              <a:t>-το 1934,λόγω του αντισημιτικού Χίτλερ, αναζητά άσυλο </a:t>
            </a:r>
            <a:r>
              <a:rPr lang="el"/>
              <a:t>πρωτίστως</a:t>
            </a:r>
            <a:r>
              <a:rPr lang="el"/>
              <a:t> στην Αγγλία</a:t>
            </a:r>
            <a:endParaRPr/>
          </a:p>
          <a:p>
            <a:pPr indent="0" lvl="0" marL="0" rtl="0" algn="l">
              <a:spcBef>
                <a:spcPts val="1200"/>
              </a:spcBef>
              <a:spcAft>
                <a:spcPts val="0"/>
              </a:spcAft>
              <a:buNone/>
            </a:pPr>
            <a:r>
              <a:rPr lang="el"/>
              <a:t>-λίγο πριν το θάνατό του, μετακομίζει στον φαινομενικά διεθνιστικό παράδεισο, την Βραζιλία</a:t>
            </a:r>
            <a:endParaRPr/>
          </a:p>
          <a:p>
            <a:pPr indent="0" lvl="0" marL="0" rtl="0" algn="l">
              <a:spcBef>
                <a:spcPts val="1200"/>
              </a:spcBef>
              <a:spcAft>
                <a:spcPts val="1200"/>
              </a:spcAft>
              <a:buNone/>
            </a:pPr>
            <a:r>
              <a:rPr lang="el"/>
              <a:t>-23 Φεβρουαρίου του 1942,αφαιρεί τη ζωή του μαζί με τη δεύτερη γυναίκα του, ως ένδειξη απόγνωσης για την έλλειψη ελευθερίας και την διανοητική κατάντια</a:t>
            </a:r>
            <a:endParaRPr/>
          </a:p>
        </p:txBody>
      </p:sp>
      <p:pic>
        <p:nvPicPr>
          <p:cNvPr id="139" name="Google Shape;139;p27"/>
          <p:cNvPicPr preferRelativeResize="0"/>
          <p:nvPr/>
        </p:nvPicPr>
        <p:blipFill rotWithShape="1">
          <a:blip r:embed="rId3">
            <a:alphaModFix/>
          </a:blip>
          <a:srcRect b="0" l="22323" r="13364" t="0"/>
          <a:stretch/>
        </p:blipFill>
        <p:spPr>
          <a:xfrm>
            <a:off x="5693850" y="1156576"/>
            <a:ext cx="3382574" cy="295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Στέφαν Τσβάιγκ-Η εργογραφία του</a:t>
            </a:r>
            <a:endParaRPr/>
          </a:p>
        </p:txBody>
      </p:sp>
      <p:sp>
        <p:nvSpPr>
          <p:cNvPr id="145" name="Google Shape;145;p28"/>
          <p:cNvSpPr txBox="1"/>
          <p:nvPr>
            <p:ph idx="1" type="body"/>
          </p:nvPr>
        </p:nvSpPr>
        <p:spPr>
          <a:xfrm>
            <a:off x="238425" y="1091425"/>
            <a:ext cx="39999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l"/>
              <a:t>Έγραψε κυρίως το 1920 και 1930. Ξεκίνησε γράφοντας βιογραφίες ιστορικών προσώπων ενώ η </a:t>
            </a:r>
            <a:r>
              <a:rPr lang="el"/>
              <a:t>εργογραφία</a:t>
            </a:r>
            <a:r>
              <a:rPr lang="el"/>
              <a:t> του αποτελείται ως επί το πλείστον από δοκίμια και νουβέλες φαντασίας. Το “Beware of Pity” είναι από τα τελευταία έργα που δημοσιεύτηκαν πριν το θάνατό του και το πιο μακροσκελές λογοτεχνικό του έργο (μυθιστόρημα).</a:t>
            </a:r>
            <a:endParaRPr/>
          </a:p>
          <a:p>
            <a:pPr indent="0" lvl="0" marL="0" rtl="0" algn="l">
              <a:spcBef>
                <a:spcPts val="1200"/>
              </a:spcBef>
              <a:spcAft>
                <a:spcPts val="0"/>
              </a:spcAft>
              <a:buNone/>
            </a:pPr>
            <a:r>
              <a:rPr lang="el"/>
              <a:t>Κατά τη διαβίωσή του στην Αγγλία αλληλογραφεί με τον Φρόυντ.</a:t>
            </a:r>
            <a:endParaRPr/>
          </a:p>
          <a:p>
            <a:pPr indent="0" lvl="0" marL="0" rtl="0" algn="l">
              <a:spcBef>
                <a:spcPts val="1200"/>
              </a:spcBef>
              <a:spcAft>
                <a:spcPts val="0"/>
              </a:spcAft>
              <a:buNone/>
            </a:pPr>
            <a:r>
              <a:rPr lang="el"/>
              <a:t>Επηρεάζεται βαθιά από λογοτέχνες όπως ο Προυστ, ο Τζόυς και ο Λόρενς</a:t>
            </a:r>
            <a:endParaRPr/>
          </a:p>
          <a:p>
            <a:pPr indent="0" lvl="0" marL="0" rtl="0" algn="l">
              <a:spcBef>
                <a:spcPts val="1200"/>
              </a:spcBef>
              <a:spcAft>
                <a:spcPts val="1200"/>
              </a:spcAft>
              <a:buNone/>
            </a:pPr>
            <a:r>
              <a:rPr lang="el" sz="1284"/>
              <a:t>Π</a:t>
            </a:r>
            <a:r>
              <a:rPr lang="el" sz="1284"/>
              <a:t>ιστεύει στον διεθνισμό (internationalism*)</a:t>
            </a:r>
            <a:endParaRPr sz="884"/>
          </a:p>
        </p:txBody>
      </p:sp>
      <p:sp>
        <p:nvSpPr>
          <p:cNvPr id="146" name="Google Shape;146;p2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l"/>
              <a:t>Πρωτότυπα:</a:t>
            </a:r>
            <a:endParaRPr/>
          </a:p>
          <a:p>
            <a:pPr indent="0" lvl="0" marL="0" rtl="0" algn="l">
              <a:spcBef>
                <a:spcPts val="1200"/>
              </a:spcBef>
              <a:spcAft>
                <a:spcPts val="0"/>
              </a:spcAft>
              <a:buNone/>
            </a:pPr>
            <a:r>
              <a:rPr lang="el"/>
              <a:t>-Αμόκ (1922)</a:t>
            </a:r>
            <a:endParaRPr/>
          </a:p>
          <a:p>
            <a:pPr indent="0" lvl="0" marL="0" rtl="0" algn="l">
              <a:spcBef>
                <a:spcPts val="1200"/>
              </a:spcBef>
              <a:spcAft>
                <a:spcPts val="0"/>
              </a:spcAft>
              <a:buNone/>
            </a:pPr>
            <a:r>
              <a:rPr lang="el"/>
              <a:t>-Το γράμμα μιας άγνωστης (1922)</a:t>
            </a:r>
            <a:endParaRPr/>
          </a:p>
          <a:p>
            <a:pPr indent="0" lvl="0" marL="0" rtl="0" algn="l">
              <a:spcBef>
                <a:spcPts val="1200"/>
              </a:spcBef>
              <a:spcAft>
                <a:spcPts val="0"/>
              </a:spcAft>
              <a:buNone/>
            </a:pPr>
            <a:r>
              <a:rPr lang="el"/>
              <a:t>-24 Ώρες από τη ζωή μιας γυναίκας (1927)</a:t>
            </a:r>
            <a:endParaRPr/>
          </a:p>
          <a:p>
            <a:pPr indent="0" lvl="0" marL="0" rtl="0" algn="l">
              <a:spcBef>
                <a:spcPts val="1200"/>
              </a:spcBef>
              <a:spcAft>
                <a:spcPts val="0"/>
              </a:spcAft>
              <a:buNone/>
            </a:pPr>
            <a:r>
              <a:rPr lang="el"/>
              <a:t>-Οι μεγάλες στιγμές της ανθρωπότητας (1927)</a:t>
            </a:r>
            <a:endParaRPr/>
          </a:p>
          <a:p>
            <a:pPr indent="0" lvl="0" marL="0" rtl="0" algn="l">
              <a:spcBef>
                <a:spcPts val="1200"/>
              </a:spcBef>
              <a:spcAft>
                <a:spcPts val="0"/>
              </a:spcAft>
              <a:buNone/>
            </a:pPr>
            <a:r>
              <a:rPr lang="el"/>
              <a:t>-Μαρία Αντουανέτα (1932)</a:t>
            </a:r>
            <a:endParaRPr/>
          </a:p>
          <a:p>
            <a:pPr indent="0" lvl="0" marL="0" rtl="0" algn="l">
              <a:spcBef>
                <a:spcPts val="1200"/>
              </a:spcBef>
              <a:spcAft>
                <a:spcPts val="0"/>
              </a:spcAft>
              <a:buNone/>
            </a:pPr>
            <a:r>
              <a:rPr lang="el"/>
              <a:t>-Beware of pity/Επικίνδυνος οίκτος (1939)</a:t>
            </a:r>
            <a:endParaRPr/>
          </a:p>
          <a:p>
            <a:pPr indent="0" lvl="0" marL="0" rtl="0" algn="l">
              <a:spcBef>
                <a:spcPts val="1200"/>
              </a:spcBef>
              <a:spcAft>
                <a:spcPts val="0"/>
              </a:spcAft>
              <a:buNone/>
            </a:pPr>
            <a:r>
              <a:rPr lang="el"/>
              <a:t>-Σκακιστική νουβέλα (1942)</a:t>
            </a:r>
            <a:endParaRPr/>
          </a:p>
          <a:p>
            <a:pPr indent="0" lvl="0" marL="0" rtl="0" algn="l">
              <a:spcBef>
                <a:spcPts val="1200"/>
              </a:spcBef>
              <a:spcAft>
                <a:spcPts val="1200"/>
              </a:spcAft>
              <a:buNone/>
            </a:pPr>
            <a:r>
              <a:rPr lang="el"/>
              <a:t>-Ο κόσμος του χθες/Αναμνήσεις ενός Ευρωπαίου (1942)</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Στεφάν Τσβάιγκ- Beware of pity</a:t>
            </a:r>
            <a:endParaRPr/>
          </a:p>
        </p:txBody>
      </p:sp>
      <p:sp>
        <p:nvSpPr>
          <p:cNvPr id="152" name="Google Shape;152;p2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New York: The Viking Press, 1939. </a:t>
            </a:r>
            <a:endParaRPr/>
          </a:p>
          <a:p>
            <a:pPr indent="0" lvl="0" marL="0" rtl="0" algn="l">
              <a:spcBef>
                <a:spcPts val="1200"/>
              </a:spcBef>
              <a:spcAft>
                <a:spcPts val="1200"/>
              </a:spcAft>
              <a:buNone/>
            </a:pPr>
            <a:r>
              <a:t/>
            </a:r>
            <a:endParaRPr/>
          </a:p>
        </p:txBody>
      </p:sp>
      <p:sp>
        <p:nvSpPr>
          <p:cNvPr id="153" name="Google Shape;153;p2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0"/>
              </a:spcAft>
              <a:buNone/>
            </a:pPr>
            <a:r>
              <a:rPr lang="el"/>
              <a:t>Επηρεασμένη από την ψυχολογία η σκιαγράφηση των χαρακτήρων του</a:t>
            </a:r>
            <a:endParaRPr/>
          </a:p>
          <a:p>
            <a:pPr indent="0" lvl="0" marL="0" rtl="0" algn="l">
              <a:spcBef>
                <a:spcPts val="1200"/>
              </a:spcBef>
              <a:spcAft>
                <a:spcPts val="0"/>
              </a:spcAft>
              <a:buNone/>
            </a:pPr>
            <a:r>
              <a:rPr lang="el"/>
              <a:t>Αναλύει φιλοσοφικά ζητήματα ηθικής και συναισθήματα</a:t>
            </a:r>
            <a:endParaRPr/>
          </a:p>
          <a:p>
            <a:pPr indent="0" lvl="0" marL="0" rtl="0" algn="l">
              <a:spcBef>
                <a:spcPts val="1200"/>
              </a:spcBef>
              <a:spcAft>
                <a:spcPts val="0"/>
              </a:spcAft>
              <a:buNone/>
            </a:pPr>
            <a:r>
              <a:rPr lang="el"/>
              <a:t>Συχνό μοτίβο στα έργα του η ηθική, η καθωσπρέπει συμπεριφορά και η περιπλάνηση</a:t>
            </a:r>
            <a:endParaRPr/>
          </a:p>
          <a:p>
            <a:pPr indent="0" lvl="0" marL="0" rtl="0" algn="l">
              <a:spcBef>
                <a:spcPts val="1200"/>
              </a:spcBef>
              <a:spcAft>
                <a:spcPts val="0"/>
              </a:spcAft>
              <a:buNone/>
            </a:pPr>
            <a:r>
              <a:rPr lang="el"/>
              <a:t>Άκρως επίκαιρη (για την τότε εποχή) η θεματολογία για τη στρατιωτική ζωή, τον γάμο και το σεβασμό απέναντι στο αξίωμα</a:t>
            </a:r>
            <a:endParaRPr/>
          </a:p>
          <a:p>
            <a:pPr indent="0" lvl="0" marL="0" rtl="0" algn="l">
              <a:spcBef>
                <a:spcPts val="1200"/>
              </a:spcBef>
              <a:spcAft>
                <a:spcPts val="0"/>
              </a:spcAft>
              <a:buNone/>
            </a:pPr>
            <a:r>
              <a:rPr lang="el"/>
              <a:t>Ενοχές λόγω παρεξηγήσεων, πραγμάτων που δεν ειπώθηκαν και επιπλέον μυστικών που ακολούθησαν</a:t>
            </a:r>
            <a:endParaRPr/>
          </a:p>
          <a:p>
            <a:pPr indent="0" lvl="0" marL="0" rtl="0" algn="l">
              <a:spcBef>
                <a:spcPts val="1200"/>
              </a:spcBef>
              <a:spcAft>
                <a:spcPts val="1200"/>
              </a:spcAft>
              <a:buNone/>
            </a:pPr>
            <a:r>
              <a:rPr lang="el"/>
              <a:t>Αποχή του φόβου Θεού ως προέλευση συνασθημάτων</a:t>
            </a:r>
            <a:endParaRPr/>
          </a:p>
        </p:txBody>
      </p:sp>
      <p:pic>
        <p:nvPicPr>
          <p:cNvPr id="154" name="Google Shape;154;p29"/>
          <p:cNvPicPr preferRelativeResize="0"/>
          <p:nvPr/>
        </p:nvPicPr>
        <p:blipFill>
          <a:blip r:embed="rId3">
            <a:alphaModFix/>
          </a:blip>
          <a:stretch>
            <a:fillRect/>
          </a:stretch>
        </p:blipFill>
        <p:spPr>
          <a:xfrm>
            <a:off x="515826" y="1604825"/>
            <a:ext cx="4056175" cy="32449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0"/>
          <p:cNvSpPr txBox="1"/>
          <p:nvPr>
            <p:ph type="ctrTitle"/>
          </p:nvPr>
        </p:nvSpPr>
        <p:spPr>
          <a:xfrm>
            <a:off x="311700" y="744575"/>
            <a:ext cx="8520600" cy="9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4000"/>
              <a:t>Blah blah</a:t>
            </a:r>
            <a:endParaRPr/>
          </a:p>
        </p:txBody>
      </p:sp>
      <p:sp>
        <p:nvSpPr>
          <p:cNvPr id="160" name="Google Shape;160;p3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l"/>
              <a:t>Γιάννα Τζερμιά</a:t>
            </a:r>
            <a:endParaRPr/>
          </a:p>
          <a:p>
            <a:pPr indent="0" lvl="0" marL="0" rtl="0" algn="ctr">
              <a:spcBef>
                <a:spcPts val="0"/>
              </a:spcBef>
              <a:spcAft>
                <a:spcPts val="0"/>
              </a:spcAft>
              <a:buNone/>
            </a:pPr>
            <a:r>
              <a:rPr lang="el"/>
              <a:t>Α.Μ.: MPLA MPLA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“Beware of Pity”-Πλαίσιο Παράστασης-Σχόλια McBurney</a:t>
            </a:r>
            <a:endParaRPr/>
          </a:p>
        </p:txBody>
      </p:sp>
      <p:sp>
        <p:nvSpPr>
          <p:cNvPr id="166" name="Google Shape;166;p31"/>
          <p:cNvSpPr txBox="1"/>
          <p:nvPr>
            <p:ph idx="1" type="body"/>
          </p:nvPr>
        </p:nvSpPr>
        <p:spPr>
          <a:xfrm>
            <a:off x="311700" y="1152475"/>
            <a:ext cx="8520600" cy="710100"/>
          </a:xfrm>
          <a:prstGeom prst="rect">
            <a:avLst/>
          </a:prstGeom>
        </p:spPr>
        <p:txBody>
          <a:bodyPr anchorCtr="0" anchor="t" bIns="91425" lIns="91425" spcFirstLastPara="1" rIns="91425" wrap="square" tIns="91425">
            <a:noAutofit/>
          </a:bodyPr>
          <a:lstStyle/>
          <a:p>
            <a:pPr indent="0" lvl="0" marL="0" rtl="0" algn="l">
              <a:lnSpc>
                <a:spcPct val="105000"/>
              </a:lnSpc>
              <a:spcBef>
                <a:spcPts val="0"/>
              </a:spcBef>
              <a:spcAft>
                <a:spcPts val="0"/>
              </a:spcAft>
              <a:buSzPts val="275"/>
              <a:buNone/>
            </a:pPr>
            <a:r>
              <a:rPr lang="el" sz="2350"/>
              <a:t>“Are we in charge of these emotions [pity] really?”</a:t>
            </a:r>
            <a:endParaRPr sz="2350"/>
          </a:p>
          <a:p>
            <a:pPr indent="0" lvl="0" marL="0" rtl="0" algn="l">
              <a:lnSpc>
                <a:spcPct val="105000"/>
              </a:lnSpc>
              <a:spcBef>
                <a:spcPts val="1200"/>
              </a:spcBef>
              <a:spcAft>
                <a:spcPts val="0"/>
              </a:spcAft>
              <a:buSzPts val="275"/>
              <a:buNone/>
            </a:pPr>
            <a:r>
              <a:t/>
            </a:r>
            <a:endParaRPr sz="1950"/>
          </a:p>
          <a:p>
            <a:pPr indent="0" lvl="0" marL="0" rtl="0" algn="l">
              <a:lnSpc>
                <a:spcPct val="105000"/>
              </a:lnSpc>
              <a:spcBef>
                <a:spcPts val="1200"/>
              </a:spcBef>
              <a:spcAft>
                <a:spcPts val="1200"/>
              </a:spcAft>
              <a:buSzPts val="275"/>
              <a:buNone/>
            </a:pPr>
            <a:r>
              <a:t/>
            </a:r>
            <a:endParaRPr sz="1950"/>
          </a:p>
        </p:txBody>
      </p:sp>
      <p:sp>
        <p:nvSpPr>
          <p:cNvPr id="167" name="Google Shape;167;p31"/>
          <p:cNvSpPr txBox="1"/>
          <p:nvPr/>
        </p:nvSpPr>
        <p:spPr>
          <a:xfrm>
            <a:off x="430875" y="1960100"/>
            <a:ext cx="3590100" cy="221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800">
                <a:solidFill>
                  <a:schemeClr val="lt2"/>
                </a:solidFill>
              </a:rPr>
              <a:t>Η αρχική γκάφα του Χοφμίλερ που αποβαίνει καταστροφική, μοιάζει με ένα σχόλιο </a:t>
            </a:r>
            <a:endParaRPr sz="1800">
              <a:solidFill>
                <a:schemeClr val="lt2"/>
              </a:solidFill>
            </a:endParaRPr>
          </a:p>
          <a:p>
            <a:pPr indent="0" lvl="0" marL="0" rtl="0" algn="l">
              <a:spcBef>
                <a:spcPts val="0"/>
              </a:spcBef>
              <a:spcAft>
                <a:spcPts val="0"/>
              </a:spcAft>
              <a:buNone/>
            </a:pPr>
            <a:r>
              <a:rPr lang="el" sz="1800">
                <a:solidFill>
                  <a:schemeClr val="lt2"/>
                </a:solidFill>
              </a:rPr>
              <a:t>out of context </a:t>
            </a:r>
            <a:endParaRPr sz="1800">
              <a:solidFill>
                <a:schemeClr val="lt2"/>
              </a:solidFill>
            </a:endParaRPr>
          </a:p>
          <a:p>
            <a:pPr indent="0" lvl="0" marL="0" rtl="0" algn="l">
              <a:spcBef>
                <a:spcPts val="0"/>
              </a:spcBef>
              <a:spcAft>
                <a:spcPts val="0"/>
              </a:spcAft>
              <a:buNone/>
            </a:pPr>
            <a:r>
              <a:rPr lang="el" sz="1800">
                <a:solidFill>
                  <a:schemeClr val="lt2"/>
                </a:solidFill>
              </a:rPr>
              <a:t>στα μέσα κοινωνικής δικτύωσης που επίσης δημιουργεί ένα snowball effect</a:t>
            </a:r>
            <a:endParaRPr sz="1800">
              <a:solidFill>
                <a:schemeClr val="lt2"/>
              </a:solidFill>
            </a:endParaRPr>
          </a:p>
        </p:txBody>
      </p:sp>
      <p:sp>
        <p:nvSpPr>
          <p:cNvPr id="168" name="Google Shape;168;p31"/>
          <p:cNvSpPr txBox="1"/>
          <p:nvPr/>
        </p:nvSpPr>
        <p:spPr>
          <a:xfrm>
            <a:off x="4020975" y="2243600"/>
            <a:ext cx="4787100" cy="192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800">
                <a:solidFill>
                  <a:schemeClr val="lt2"/>
                </a:solidFill>
              </a:rPr>
              <a:t>Όπως παρακολουθούμε, </a:t>
            </a:r>
            <a:r>
              <a:rPr lang="el" sz="1800">
                <a:solidFill>
                  <a:schemeClr val="lt2"/>
                </a:solidFill>
              </a:rPr>
              <a:t>σχεδόν</a:t>
            </a:r>
            <a:r>
              <a:rPr lang="el" sz="1800">
                <a:solidFill>
                  <a:schemeClr val="lt2"/>
                </a:solidFill>
              </a:rPr>
              <a:t> </a:t>
            </a:r>
            <a:r>
              <a:rPr lang="el" sz="1800">
                <a:solidFill>
                  <a:schemeClr val="lt2"/>
                </a:solidFill>
              </a:rPr>
              <a:t>αχόρταγα,</a:t>
            </a:r>
            <a:r>
              <a:rPr lang="el" sz="1800">
                <a:solidFill>
                  <a:schemeClr val="lt2"/>
                </a:solidFill>
              </a:rPr>
              <a:t> τον Χοφμίλερ να βυθίζεται </a:t>
            </a:r>
            <a:endParaRPr sz="1800">
              <a:solidFill>
                <a:schemeClr val="lt2"/>
              </a:solidFill>
            </a:endParaRPr>
          </a:p>
          <a:p>
            <a:pPr indent="0" lvl="0" marL="0" rtl="0" algn="l">
              <a:spcBef>
                <a:spcPts val="0"/>
              </a:spcBef>
              <a:spcAft>
                <a:spcPts val="0"/>
              </a:spcAft>
              <a:buNone/>
            </a:pPr>
            <a:r>
              <a:rPr lang="el" sz="1800">
                <a:solidFill>
                  <a:schemeClr val="lt2"/>
                </a:solidFill>
              </a:rPr>
              <a:t>ολοένα και πιο γρήγορα </a:t>
            </a:r>
            <a:endParaRPr sz="1800">
              <a:solidFill>
                <a:schemeClr val="lt2"/>
              </a:solidFill>
            </a:endParaRPr>
          </a:p>
          <a:p>
            <a:pPr indent="0" lvl="0" marL="0" rtl="0" algn="l">
              <a:spcBef>
                <a:spcPts val="0"/>
              </a:spcBef>
              <a:spcAft>
                <a:spcPts val="0"/>
              </a:spcAft>
              <a:buNone/>
            </a:pPr>
            <a:r>
              <a:rPr lang="el" sz="1800">
                <a:solidFill>
                  <a:schemeClr val="lt2"/>
                </a:solidFill>
              </a:rPr>
              <a:t>στην καταστροφή χάρη στην απροσεξία του, έτσι παρακολουθούμε και την Αμερική του Τραμπ να γελοιοποιείται.</a:t>
            </a:r>
            <a:endParaRPr sz="1800">
              <a:solidFill>
                <a:schemeClr val="lt2"/>
              </a:solidFill>
            </a:endParaRPr>
          </a:p>
        </p:txBody>
      </p:sp>
      <p:sp>
        <p:nvSpPr>
          <p:cNvPr id="169" name="Google Shape;169;p31"/>
          <p:cNvSpPr txBox="1"/>
          <p:nvPr/>
        </p:nvSpPr>
        <p:spPr>
          <a:xfrm>
            <a:off x="430875" y="4270725"/>
            <a:ext cx="8588700" cy="76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l" sz="1800">
                <a:solidFill>
                  <a:schemeClr val="lt2"/>
                </a:solidFill>
              </a:rPr>
              <a:t>(Τι πίστευε ο Τσβάιγκ για τη συνείδηση) Αυτό που συμβαίνει μέσα σου επηρεάζει και έχει στενή σχέση με τη ζωή απ’έξω σου</a:t>
            </a:r>
            <a:endParaRPr sz="1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0" y="344100"/>
            <a:ext cx="8520600" cy="1108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l"/>
              <a:t>BEWARE OF PITY</a:t>
            </a:r>
            <a:endParaRPr b="1"/>
          </a:p>
        </p:txBody>
      </p:sp>
      <p:sp>
        <p:nvSpPr>
          <p:cNvPr id="60" name="Google Shape;60;p14"/>
          <p:cNvSpPr txBox="1"/>
          <p:nvPr>
            <p:ph idx="1" type="subTitle"/>
          </p:nvPr>
        </p:nvSpPr>
        <p:spPr>
          <a:xfrm>
            <a:off x="311700" y="1452900"/>
            <a:ext cx="8520600" cy="3007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l" sz="2400"/>
              <a:t>Complicité</a:t>
            </a:r>
            <a:r>
              <a:rPr lang="el" sz="1100">
                <a:solidFill>
                  <a:srgbClr val="000000"/>
                </a:solidFill>
              </a:rPr>
              <a:t> </a:t>
            </a:r>
            <a:r>
              <a:rPr lang="el" sz="2400"/>
              <a:t> &amp; Schau</a:t>
            </a:r>
            <a:r>
              <a:rPr lang="el" sz="2400"/>
              <a:t>bühne</a:t>
            </a:r>
            <a:r>
              <a:rPr lang="el" sz="2400"/>
              <a:t> Berlin (2017)</a:t>
            </a:r>
            <a:endParaRPr sz="2400"/>
          </a:p>
        </p:txBody>
      </p:sp>
      <p:pic>
        <p:nvPicPr>
          <p:cNvPr id="61" name="Google Shape;61;p14" title="BOP_syntelestes.jpg"/>
          <p:cNvPicPr preferRelativeResize="0"/>
          <p:nvPr/>
        </p:nvPicPr>
        <p:blipFill rotWithShape="1">
          <a:blip r:embed="rId3">
            <a:alphaModFix/>
          </a:blip>
          <a:srcRect b="0" l="0" r="0" t="4498"/>
          <a:stretch/>
        </p:blipFill>
        <p:spPr>
          <a:xfrm>
            <a:off x="0" y="2167325"/>
            <a:ext cx="9144001" cy="32588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200"/>
              </a:spcBef>
              <a:spcAft>
                <a:spcPts val="1200"/>
              </a:spcAft>
              <a:buNone/>
            </a:pPr>
            <a:r>
              <a:rPr lang="el" sz="2500">
                <a:solidFill>
                  <a:schemeClr val="accent2"/>
                </a:solidFill>
              </a:rPr>
              <a:t>Schaubühne Berlin</a:t>
            </a:r>
            <a:endParaRPr sz="2500"/>
          </a:p>
        </p:txBody>
      </p:sp>
      <p:sp>
        <p:nvSpPr>
          <p:cNvPr id="175" name="Google Shape;175;p3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23850" lvl="0" marL="457200" rtl="0" algn="l">
              <a:spcBef>
                <a:spcPts val="1200"/>
              </a:spcBef>
              <a:spcAft>
                <a:spcPts val="0"/>
              </a:spcAft>
              <a:buClr>
                <a:schemeClr val="accent2"/>
              </a:buClr>
              <a:buSzPts val="1500"/>
              <a:buChar char="●"/>
            </a:pPr>
            <a:r>
              <a:rPr lang="el" sz="1500">
                <a:solidFill>
                  <a:schemeClr val="accent2"/>
                </a:solidFill>
              </a:rPr>
              <a:t>Δημιουργία 1962 </a:t>
            </a:r>
            <a:r>
              <a:rPr lang="el" sz="1500">
                <a:solidFill>
                  <a:schemeClr val="accent2"/>
                </a:solidFill>
              </a:rPr>
              <a:t>στο Δυτικό Βερολίνο από  ομάδα φοιτητών με στόχο ένα πολιτικά και κοινωνικά προσανατολισμένο θέατρο</a:t>
            </a:r>
            <a:endParaRPr sz="1500">
              <a:solidFill>
                <a:schemeClr val="accent2"/>
              </a:solidFill>
            </a:endParaRPr>
          </a:p>
          <a:p>
            <a:pPr indent="-323850" lvl="0" marL="457200" rtl="0" algn="l">
              <a:spcBef>
                <a:spcPts val="0"/>
              </a:spcBef>
              <a:spcAft>
                <a:spcPts val="0"/>
              </a:spcAft>
              <a:buClr>
                <a:schemeClr val="accent2"/>
              </a:buClr>
              <a:buSzPts val="1500"/>
              <a:buChar char="●"/>
            </a:pPr>
            <a:r>
              <a:rPr lang="el" sz="1500">
                <a:solidFill>
                  <a:schemeClr val="accent2"/>
                </a:solidFill>
              </a:rPr>
              <a:t>Σημαντικότερα θέατρα Γερμανίας </a:t>
            </a:r>
            <a:endParaRPr sz="1500">
              <a:solidFill>
                <a:schemeClr val="accent2"/>
              </a:solidFill>
            </a:endParaRPr>
          </a:p>
          <a:p>
            <a:pPr indent="-323850" lvl="0" marL="457200" rtl="0" algn="l">
              <a:spcBef>
                <a:spcPts val="0"/>
              </a:spcBef>
              <a:spcAft>
                <a:spcPts val="0"/>
              </a:spcAft>
              <a:buClr>
                <a:schemeClr val="accent2"/>
              </a:buClr>
              <a:buSzPts val="1500"/>
              <a:buChar char="●"/>
            </a:pPr>
            <a:r>
              <a:rPr b="1" lang="el" sz="1500">
                <a:solidFill>
                  <a:schemeClr val="accent2"/>
                </a:solidFill>
              </a:rPr>
              <a:t>1999</a:t>
            </a:r>
            <a:r>
              <a:rPr lang="el" sz="1500">
                <a:solidFill>
                  <a:schemeClr val="accent2"/>
                </a:solidFill>
              </a:rPr>
              <a:t> καλλιτεχνικός διευθυντής Thomas Ostermeier, ανανέωσε και το καθιέρωσε ως διεθνές κέντρο σύγχρονης σκηνικής δημιουργίας.</a:t>
            </a:r>
            <a:endParaRPr sz="1500">
              <a:solidFill>
                <a:schemeClr val="accent2"/>
              </a:solidFill>
            </a:endParaRPr>
          </a:p>
          <a:p>
            <a:pPr indent="0" lvl="0" marL="457200" rtl="0" algn="l">
              <a:spcBef>
                <a:spcPts val="1200"/>
              </a:spcBef>
              <a:spcAft>
                <a:spcPts val="1200"/>
              </a:spcAft>
              <a:buNone/>
            </a:pPr>
            <a:r>
              <a:t/>
            </a:r>
            <a:endParaRPr>
              <a:solidFill>
                <a:schemeClr val="accent2"/>
              </a:solidFill>
            </a:endParaRPr>
          </a:p>
        </p:txBody>
      </p:sp>
      <p:sp>
        <p:nvSpPr>
          <p:cNvPr id="176" name="Google Shape;176;p3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323850" lvl="0" marL="457200" rtl="0" algn="l">
              <a:spcBef>
                <a:spcPts val="1200"/>
              </a:spcBef>
              <a:spcAft>
                <a:spcPts val="0"/>
              </a:spcAft>
              <a:buClr>
                <a:schemeClr val="accent2"/>
              </a:buClr>
              <a:buSzPts val="1500"/>
              <a:buChar char="●"/>
            </a:pPr>
            <a:r>
              <a:rPr lang="el" sz="1500">
                <a:solidFill>
                  <a:schemeClr val="accent2"/>
                </a:solidFill>
              </a:rPr>
              <a:t>Σύγχρονες αναγνώσεις κλασικών έργων (Shakespeare, Ibsen, Chekhov κ.ά.).</a:t>
            </a:r>
            <a:endParaRPr sz="1500">
              <a:solidFill>
                <a:schemeClr val="accent2"/>
              </a:solidFill>
            </a:endParaRPr>
          </a:p>
          <a:p>
            <a:pPr indent="-323850" lvl="0" marL="457200" rtl="0" algn="l">
              <a:spcBef>
                <a:spcPts val="0"/>
              </a:spcBef>
              <a:spcAft>
                <a:spcPts val="0"/>
              </a:spcAft>
              <a:buClr>
                <a:schemeClr val="accent2"/>
              </a:buClr>
              <a:buSzPts val="1500"/>
              <a:buChar char="●"/>
            </a:pPr>
            <a:r>
              <a:rPr lang="el" sz="1500">
                <a:solidFill>
                  <a:schemeClr val="accent2"/>
                </a:solidFill>
              </a:rPr>
              <a:t>Έντονο κοινωνικό και πολιτικό προβληματισμό.</a:t>
            </a:r>
            <a:endParaRPr sz="1500">
              <a:solidFill>
                <a:schemeClr val="accent2"/>
              </a:solidFill>
            </a:endParaRPr>
          </a:p>
          <a:p>
            <a:pPr indent="-323850" lvl="0" marL="457200" rtl="0" algn="l">
              <a:spcBef>
                <a:spcPts val="0"/>
              </a:spcBef>
              <a:spcAft>
                <a:spcPts val="0"/>
              </a:spcAft>
              <a:buClr>
                <a:schemeClr val="accent2"/>
              </a:buClr>
              <a:buSzPts val="1500"/>
              <a:buChar char="●"/>
            </a:pPr>
            <a:r>
              <a:rPr lang="el" sz="1500">
                <a:solidFill>
                  <a:schemeClr val="accent2"/>
                </a:solidFill>
              </a:rPr>
              <a:t>Συνδυασμό θεάτρου, χορού, μουσικής και πολυμέσων.</a:t>
            </a:r>
            <a:endParaRPr sz="1500">
              <a:solidFill>
                <a:schemeClr val="accent2"/>
              </a:solidFill>
            </a:endParaRPr>
          </a:p>
          <a:p>
            <a:pPr indent="-323850" lvl="0" marL="457200" rtl="0" algn="l">
              <a:spcBef>
                <a:spcPts val="0"/>
              </a:spcBef>
              <a:spcAft>
                <a:spcPts val="0"/>
              </a:spcAft>
              <a:buClr>
                <a:schemeClr val="accent2"/>
              </a:buClr>
              <a:buSzPts val="1500"/>
              <a:buChar char="●"/>
            </a:pPr>
            <a:r>
              <a:rPr lang="el" sz="1500">
                <a:solidFill>
                  <a:schemeClr val="accent2"/>
                </a:solidFill>
              </a:rPr>
              <a:t>Μόνιμο ensemble ηθοποιών </a:t>
            </a:r>
            <a:endParaRPr sz="1500">
              <a:solidFill>
                <a:schemeClr val="accent2"/>
              </a:solidFill>
            </a:endParaRPr>
          </a:p>
          <a:p>
            <a:pPr indent="-323850" lvl="0" marL="457200" rtl="0" algn="l">
              <a:spcBef>
                <a:spcPts val="0"/>
              </a:spcBef>
              <a:spcAft>
                <a:spcPts val="0"/>
              </a:spcAft>
              <a:buClr>
                <a:schemeClr val="accent2"/>
              </a:buClr>
              <a:buSzPts val="1500"/>
              <a:buChar char="●"/>
            </a:pPr>
            <a:r>
              <a:rPr lang="el" sz="1500">
                <a:solidFill>
                  <a:schemeClr val="accent2"/>
                </a:solidFill>
              </a:rPr>
              <a:t>Διεθνείς συμπαραγωγές και περιοδείες σε όλο τον κόσμο</a:t>
            </a:r>
            <a:endParaRPr sz="1500">
              <a:solidFill>
                <a:schemeClr val="accent2"/>
              </a:solidFill>
            </a:endParaRPr>
          </a:p>
          <a:p>
            <a:pPr indent="0" lvl="0" marL="0" rtl="0" algn="l">
              <a:spcBef>
                <a:spcPts val="1200"/>
              </a:spcBef>
              <a:spcAft>
                <a:spcPts val="1200"/>
              </a:spcAft>
              <a:buNone/>
            </a:pPr>
            <a:r>
              <a:t/>
            </a:r>
            <a:endParaRPr>
              <a:solidFill>
                <a:srgbClr val="CCCC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Simon McBurney - Complicité </a:t>
            </a:r>
            <a:endParaRPr/>
          </a:p>
        </p:txBody>
      </p:sp>
      <p:sp>
        <p:nvSpPr>
          <p:cNvPr id="182" name="Google Shape;182;p3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Clr>
                <a:srgbClr val="CCCCCC"/>
              </a:buClr>
              <a:buSzPts val="1400"/>
              <a:buChar char="●"/>
            </a:pPr>
            <a:r>
              <a:rPr lang="el">
                <a:solidFill>
                  <a:srgbClr val="CCCCCC"/>
                </a:solidFill>
              </a:rPr>
              <a:t>Δημιουργία  1983</a:t>
            </a:r>
            <a:endParaRPr>
              <a:solidFill>
                <a:srgbClr val="CCCCCC"/>
              </a:solidFill>
            </a:endParaRPr>
          </a:p>
          <a:p>
            <a:pPr indent="-317500" lvl="0" marL="457200" rtl="0" algn="l">
              <a:spcBef>
                <a:spcPts val="0"/>
              </a:spcBef>
              <a:spcAft>
                <a:spcPts val="0"/>
              </a:spcAft>
              <a:buClr>
                <a:srgbClr val="CCCCCC"/>
              </a:buClr>
              <a:buSzPts val="1400"/>
              <a:buChar char="●"/>
            </a:pPr>
            <a:r>
              <a:rPr lang="el">
                <a:solidFill>
                  <a:srgbClr val="CCCCCC"/>
                </a:solidFill>
              </a:rPr>
              <a:t>Annabel Arden, Marcello Magni και Fiona Gordon </a:t>
            </a:r>
            <a:endParaRPr>
              <a:solidFill>
                <a:srgbClr val="CCCCCC"/>
              </a:solidFill>
            </a:endParaRPr>
          </a:p>
          <a:p>
            <a:pPr indent="-317500" lvl="0" marL="457200" rtl="0" algn="l">
              <a:spcBef>
                <a:spcPts val="0"/>
              </a:spcBef>
              <a:spcAft>
                <a:spcPts val="0"/>
              </a:spcAft>
              <a:buClr>
                <a:srgbClr val="CCCCCC"/>
              </a:buClr>
              <a:buSzPts val="1400"/>
              <a:buChar char="●"/>
            </a:pPr>
            <a:r>
              <a:rPr lang="el">
                <a:solidFill>
                  <a:srgbClr val="CCCCCC"/>
                </a:solidFill>
              </a:rPr>
              <a:t>Το θέατρο δεν έχει σχέση με αυτό που βλέπει ο θεατής στην σκηνή αλλά με αυτό που ΦΑΝΤΑΖΕΤΑΙ </a:t>
            </a:r>
            <a:endParaRPr>
              <a:solidFill>
                <a:srgbClr val="CCCCCC"/>
              </a:solidFill>
            </a:endParaRPr>
          </a:p>
          <a:p>
            <a:pPr indent="-317500" lvl="0" marL="457200" rtl="0" algn="l">
              <a:spcBef>
                <a:spcPts val="0"/>
              </a:spcBef>
              <a:spcAft>
                <a:spcPts val="0"/>
              </a:spcAft>
              <a:buClr>
                <a:srgbClr val="CCCCCC"/>
              </a:buClr>
              <a:buSzPts val="1400"/>
              <a:buChar char="●"/>
            </a:pPr>
            <a:r>
              <a:rPr b="1" lang="el">
                <a:solidFill>
                  <a:srgbClr val="CCCCCC"/>
                </a:solidFill>
              </a:rPr>
              <a:t>Οικογένεια  νομάδων που έχουν ένα μέρος για να επιστρέφουν</a:t>
            </a:r>
            <a:r>
              <a:rPr lang="el">
                <a:solidFill>
                  <a:srgbClr val="CCCCCC"/>
                </a:solidFill>
              </a:rPr>
              <a:t> </a:t>
            </a:r>
            <a:endParaRPr>
              <a:solidFill>
                <a:srgbClr val="CCCCCC"/>
              </a:solidFill>
            </a:endParaRPr>
          </a:p>
          <a:p>
            <a:pPr indent="-317500" lvl="0" marL="457200" rtl="0" algn="l">
              <a:spcBef>
                <a:spcPts val="0"/>
              </a:spcBef>
              <a:spcAft>
                <a:spcPts val="0"/>
              </a:spcAft>
              <a:buClr>
                <a:srgbClr val="CCCCCC"/>
              </a:buClr>
              <a:buSzPts val="1400"/>
              <a:buChar char="●"/>
            </a:pPr>
            <a:r>
              <a:rPr b="1" lang="el">
                <a:solidFill>
                  <a:srgbClr val="CCCCCC"/>
                </a:solidFill>
              </a:rPr>
              <a:t>Perrier Comedy Award στο Edinburgh Fringe Festival</a:t>
            </a:r>
            <a:r>
              <a:rPr lang="el">
                <a:solidFill>
                  <a:srgbClr val="CCCCCC"/>
                </a:solidFill>
              </a:rPr>
              <a:t> για την παράσταση </a:t>
            </a:r>
            <a:r>
              <a:rPr i="1" lang="el">
                <a:solidFill>
                  <a:srgbClr val="CCCCCC"/>
                </a:solidFill>
              </a:rPr>
              <a:t>More Bigger Snacks Now</a:t>
            </a:r>
            <a:r>
              <a:rPr lang="el">
                <a:solidFill>
                  <a:srgbClr val="CCCCCC"/>
                </a:solidFill>
              </a:rPr>
              <a:t> </a:t>
            </a:r>
            <a:endParaRPr>
              <a:solidFill>
                <a:srgbClr val="CCCCCC"/>
              </a:solidFill>
            </a:endParaRPr>
          </a:p>
          <a:p>
            <a:pPr indent="0" lvl="0" marL="457200" rtl="0" algn="l">
              <a:spcBef>
                <a:spcPts val="1200"/>
              </a:spcBef>
              <a:spcAft>
                <a:spcPts val="1200"/>
              </a:spcAft>
              <a:buNone/>
            </a:pPr>
            <a:r>
              <a:t/>
            </a:r>
            <a:endParaRPr>
              <a:solidFill>
                <a:srgbClr val="CCCCCC"/>
              </a:solidFill>
            </a:endParaRPr>
          </a:p>
        </p:txBody>
      </p:sp>
      <p:sp>
        <p:nvSpPr>
          <p:cNvPr id="183" name="Google Shape;183;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l">
                <a:solidFill>
                  <a:srgbClr val="CCCCCC"/>
                </a:solidFill>
              </a:rPr>
              <a:t>Simon McBurney ηθοποιός, σκηνοθέτης, συγγραφέας και ένας από τους σημαντικότερους εκπροσώπους του σύγχρονου ευρωπαϊκού θεάτρου.</a:t>
            </a:r>
            <a:endParaRPr>
              <a:solidFill>
                <a:srgbClr val="CCCCCC"/>
              </a:solidFill>
            </a:endParaRPr>
          </a:p>
          <a:p>
            <a:pPr indent="0" lvl="0" marL="0" rtl="0" algn="l">
              <a:spcBef>
                <a:spcPts val="1200"/>
              </a:spcBef>
              <a:spcAft>
                <a:spcPts val="0"/>
              </a:spcAft>
              <a:buNone/>
            </a:pPr>
            <a:r>
              <a:rPr lang="el">
                <a:solidFill>
                  <a:srgbClr val="CCCCCC"/>
                </a:solidFill>
              </a:rPr>
              <a:t>Σπούδασε Αγγλική Φιλολογία (1980), εκπαιδεύτηκε στη σχολή του Jacques Lecoq και εργάστηκε με τον παιδαγωγό του θεάτρου Philippe Gaulier. </a:t>
            </a:r>
            <a:endParaRPr>
              <a:solidFill>
                <a:srgbClr val="CCCCCC"/>
              </a:solidFill>
            </a:endParaRPr>
          </a:p>
          <a:p>
            <a:pPr indent="0" lvl="0" marL="0" rtl="0" algn="l">
              <a:spcBef>
                <a:spcPts val="1200"/>
              </a:spcBef>
              <a:spcAft>
                <a:spcPts val="0"/>
              </a:spcAft>
              <a:buNone/>
            </a:pPr>
            <a:r>
              <a:rPr lang="el">
                <a:solidFill>
                  <a:srgbClr val="CCCCCC"/>
                </a:solidFill>
              </a:rPr>
              <a:t>Η σκηνοθετική του γλώσσα βασίζεται στο σωματικό θέατρο, την κίνηση, τη δύναμη της εικόνας, την  αφήγηση, τον ήχο, την τεχνολογία και τα πολυμεσικά στοιχεία </a:t>
            </a:r>
            <a:endParaRPr>
              <a:solidFill>
                <a:srgbClr val="CCCCCC"/>
              </a:solidFill>
            </a:endParaRPr>
          </a:p>
          <a:p>
            <a:pPr indent="0" lvl="0" marL="0" rtl="0" algn="l">
              <a:spcBef>
                <a:spcPts val="1200"/>
              </a:spcBef>
              <a:spcAft>
                <a:spcPts val="1200"/>
              </a:spcAft>
              <a:buNone/>
            </a:pPr>
            <a:r>
              <a:t/>
            </a:r>
            <a:endParaRPr>
              <a:solidFill>
                <a:srgbClr val="CCCCCC"/>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4"/>
          <p:cNvSpPr txBox="1"/>
          <p:nvPr>
            <p:ph idx="1" type="body"/>
          </p:nvPr>
        </p:nvSpPr>
        <p:spPr>
          <a:xfrm>
            <a:off x="279075" y="79362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500">
                <a:solidFill>
                  <a:srgbClr val="D9D9D9"/>
                </a:solidFill>
              </a:rPr>
              <a:t>Street of Crocodiles (1992)</a:t>
            </a:r>
            <a:endParaRPr sz="1500">
              <a:solidFill>
                <a:srgbClr val="D9D9D9"/>
              </a:solidFill>
            </a:endParaRPr>
          </a:p>
          <a:p>
            <a:pPr indent="0" lvl="0" marL="0" rtl="0" algn="l">
              <a:spcBef>
                <a:spcPts val="1200"/>
              </a:spcBef>
              <a:spcAft>
                <a:spcPts val="0"/>
              </a:spcAft>
              <a:buNone/>
            </a:pPr>
            <a:r>
              <a:rPr lang="el" sz="1500">
                <a:solidFill>
                  <a:srgbClr val="D9D9D9"/>
                </a:solidFill>
              </a:rPr>
              <a:t>The Three Lives of Lucie Cabrol (1994)</a:t>
            </a:r>
            <a:endParaRPr sz="1500">
              <a:solidFill>
                <a:srgbClr val="D9D9D9"/>
              </a:solidFill>
            </a:endParaRPr>
          </a:p>
          <a:p>
            <a:pPr indent="0" lvl="0" marL="0" rtl="0" algn="l">
              <a:spcBef>
                <a:spcPts val="1200"/>
              </a:spcBef>
              <a:spcAft>
                <a:spcPts val="0"/>
              </a:spcAft>
              <a:buNone/>
            </a:pPr>
            <a:r>
              <a:rPr lang="el" sz="1500">
                <a:solidFill>
                  <a:srgbClr val="D9D9D9"/>
                </a:solidFill>
              </a:rPr>
              <a:t>Mnemonic (1999)</a:t>
            </a:r>
            <a:endParaRPr sz="1500">
              <a:solidFill>
                <a:srgbClr val="D9D9D9"/>
              </a:solidFill>
            </a:endParaRPr>
          </a:p>
          <a:p>
            <a:pPr indent="0" lvl="0" marL="0" rtl="0" algn="l">
              <a:spcBef>
                <a:spcPts val="1200"/>
              </a:spcBef>
              <a:spcAft>
                <a:spcPts val="0"/>
              </a:spcAft>
              <a:buNone/>
            </a:pPr>
            <a:r>
              <a:rPr lang="el" sz="1500">
                <a:solidFill>
                  <a:srgbClr val="D9D9D9"/>
                </a:solidFill>
              </a:rPr>
              <a:t>The Elephant Vanishes (2003)</a:t>
            </a:r>
            <a:endParaRPr sz="1500">
              <a:solidFill>
                <a:srgbClr val="D9D9D9"/>
              </a:solidFill>
            </a:endParaRPr>
          </a:p>
          <a:p>
            <a:pPr indent="0" lvl="0" marL="0" rtl="0" algn="l">
              <a:spcBef>
                <a:spcPts val="1200"/>
              </a:spcBef>
              <a:spcAft>
                <a:spcPts val="0"/>
              </a:spcAft>
              <a:buNone/>
            </a:pPr>
            <a:r>
              <a:rPr lang="el" sz="1500">
                <a:solidFill>
                  <a:srgbClr val="D9D9D9"/>
                </a:solidFill>
              </a:rPr>
              <a:t>A Disappearing Number (2007)</a:t>
            </a:r>
            <a:endParaRPr sz="1500">
              <a:solidFill>
                <a:srgbClr val="D9D9D9"/>
              </a:solidFill>
            </a:endParaRPr>
          </a:p>
          <a:p>
            <a:pPr indent="0" lvl="0" marL="0" rtl="0" algn="l">
              <a:spcBef>
                <a:spcPts val="1200"/>
              </a:spcBef>
              <a:spcAft>
                <a:spcPts val="0"/>
              </a:spcAft>
              <a:buNone/>
            </a:pPr>
            <a:r>
              <a:rPr lang="el" sz="1500">
                <a:solidFill>
                  <a:srgbClr val="D9D9D9"/>
                </a:solidFill>
              </a:rPr>
              <a:t>The Master and Margarita (2011)</a:t>
            </a:r>
            <a:endParaRPr sz="1500">
              <a:solidFill>
                <a:srgbClr val="D9D9D9"/>
              </a:solidFill>
            </a:endParaRPr>
          </a:p>
          <a:p>
            <a:pPr indent="0" lvl="0" marL="0" rtl="0" algn="l">
              <a:spcBef>
                <a:spcPts val="1200"/>
              </a:spcBef>
              <a:spcAft>
                <a:spcPts val="0"/>
              </a:spcAft>
              <a:buNone/>
            </a:pPr>
            <a:r>
              <a:rPr lang="el" sz="1500">
                <a:solidFill>
                  <a:srgbClr val="D9D9D9"/>
                </a:solidFill>
              </a:rPr>
              <a:t>Beware of Pity (2015)</a:t>
            </a:r>
            <a:endParaRPr sz="1500">
              <a:solidFill>
                <a:srgbClr val="D9D9D9"/>
              </a:solidFill>
            </a:endParaRPr>
          </a:p>
          <a:p>
            <a:pPr indent="0" lvl="0" marL="0" rtl="0" algn="l">
              <a:spcBef>
                <a:spcPts val="1200"/>
              </a:spcBef>
              <a:spcAft>
                <a:spcPts val="0"/>
              </a:spcAft>
              <a:buNone/>
            </a:pPr>
            <a:r>
              <a:rPr lang="el" sz="1500">
                <a:solidFill>
                  <a:srgbClr val="D9D9D9"/>
                </a:solidFill>
              </a:rPr>
              <a:t>The Encounter (2015)</a:t>
            </a:r>
            <a:endParaRPr sz="1500">
              <a:solidFill>
                <a:srgbClr val="D9D9D9"/>
              </a:solidFill>
            </a:endParaRPr>
          </a:p>
          <a:p>
            <a:pPr indent="0" lvl="0" marL="0" rtl="0" algn="l">
              <a:spcBef>
                <a:spcPts val="1200"/>
              </a:spcBef>
              <a:spcAft>
                <a:spcPts val="1200"/>
              </a:spcAft>
              <a:buNone/>
            </a:pPr>
            <a:r>
              <a:rPr lang="el" sz="1500">
                <a:solidFill>
                  <a:srgbClr val="D9D9D9"/>
                </a:solidFill>
              </a:rPr>
              <a:t>Figures in Extinction (2024)</a:t>
            </a:r>
            <a:endParaRPr sz="1500">
              <a:solidFill>
                <a:srgbClr val="D9D9D9"/>
              </a:solidFill>
            </a:endParaRPr>
          </a:p>
        </p:txBody>
      </p:sp>
      <p:sp>
        <p:nvSpPr>
          <p:cNvPr id="189" name="Google Shape;189;p34"/>
          <p:cNvSpPr txBox="1"/>
          <p:nvPr>
            <p:ph idx="2" type="body"/>
          </p:nvPr>
        </p:nvSpPr>
        <p:spPr>
          <a:xfrm>
            <a:off x="4788900" y="79362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l" sz="1500">
                <a:solidFill>
                  <a:srgbClr val="CCCCCC"/>
                </a:solidFill>
              </a:rPr>
              <a:t>Σ</a:t>
            </a:r>
            <a:r>
              <a:rPr lang="el" sz="1500">
                <a:solidFill>
                  <a:srgbClr val="CCCCCC"/>
                </a:solidFill>
              </a:rPr>
              <a:t>κηνοθέτησε τ</a:t>
            </a:r>
            <a:r>
              <a:rPr lang="el" sz="1500">
                <a:solidFill>
                  <a:srgbClr val="CCCCCC"/>
                </a:solidFill>
              </a:rPr>
              <a:t>ον Al Pacino στην Άνοδο του Αρτούρο Ούι (2002) και </a:t>
            </a:r>
            <a:r>
              <a:rPr lang="el" sz="1500">
                <a:solidFill>
                  <a:srgbClr val="CCCCCC"/>
                </a:solidFill>
              </a:rPr>
              <a:t>την Katie Holmes στο Ήταν όλοι τους παιδιά μου (2008).</a:t>
            </a:r>
            <a:endParaRPr sz="1500">
              <a:solidFill>
                <a:srgbClr val="CCCCCC"/>
              </a:solidFill>
            </a:endParaRPr>
          </a:p>
          <a:p>
            <a:pPr indent="0" lvl="0" marL="0" rtl="0" algn="l">
              <a:spcBef>
                <a:spcPts val="800"/>
              </a:spcBef>
              <a:spcAft>
                <a:spcPts val="0"/>
              </a:spcAft>
              <a:buNone/>
            </a:pPr>
            <a:r>
              <a:rPr i="1" lang="el" sz="1500">
                <a:solidFill>
                  <a:srgbClr val="CCCCCC"/>
                </a:solidFill>
              </a:rPr>
              <a:t>Όπερα : Τον Μαγικό Αυλό</a:t>
            </a:r>
            <a:r>
              <a:rPr lang="el" sz="1500">
                <a:solidFill>
                  <a:srgbClr val="CCCCCC"/>
                </a:solidFill>
              </a:rPr>
              <a:t> (2013) του Μότσαρτ συνδύασε τις τεχνικές του σωματικού και πολυμεσικού θεάτρου με τη λυρική σκηνή.</a:t>
            </a:r>
            <a:endParaRPr sz="1500">
              <a:solidFill>
                <a:srgbClr val="CCCCCC"/>
              </a:solidFill>
            </a:endParaRPr>
          </a:p>
          <a:p>
            <a:pPr indent="0" lvl="0" marL="0" rtl="0" algn="l">
              <a:spcBef>
                <a:spcPts val="800"/>
              </a:spcBef>
              <a:spcAft>
                <a:spcPts val="0"/>
              </a:spcAft>
              <a:buNone/>
            </a:pPr>
            <a:r>
              <a:rPr lang="el" sz="1500">
                <a:solidFill>
                  <a:srgbClr val="CCCCCC"/>
                </a:solidFill>
              </a:rPr>
              <a:t>Το </a:t>
            </a:r>
            <a:r>
              <a:rPr lang="el" sz="1500">
                <a:solidFill>
                  <a:srgbClr val="CCCCCC"/>
                </a:solidFill>
              </a:rPr>
              <a:t>Mnemonic (1999) το εμπνεύστηκε από ένα ντοκιμαντέρ για την διαχείριση της απώλειας αγαπημένου προσώπου (όταν πέθανε ο πατέρας του)</a:t>
            </a:r>
            <a:endParaRPr sz="1500">
              <a:solidFill>
                <a:srgbClr val="CCCCCC"/>
              </a:solidFill>
            </a:endParaRPr>
          </a:p>
          <a:p>
            <a:pPr indent="0" lvl="0" marL="0" rtl="0" algn="l">
              <a:spcBef>
                <a:spcPts val="800"/>
              </a:spcBef>
              <a:spcAft>
                <a:spcPts val="0"/>
              </a:spcAft>
              <a:buNone/>
            </a:pPr>
            <a:r>
              <a:t/>
            </a:r>
            <a:endParaRPr sz="1500">
              <a:solidFill>
                <a:srgbClr val="CCCCCC"/>
              </a:solidFill>
            </a:endParaRPr>
          </a:p>
          <a:p>
            <a:pPr indent="0" lvl="0" marL="0" rtl="0" algn="l">
              <a:spcBef>
                <a:spcPts val="800"/>
              </a:spcBef>
              <a:spcAft>
                <a:spcPts val="800"/>
              </a:spcAft>
              <a:buNone/>
            </a:pPr>
            <a:r>
              <a:t/>
            </a:r>
            <a:endParaRPr sz="1500">
              <a:solidFill>
                <a:srgbClr val="CCCCCC"/>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Θεμελιώδη ερωτήματα</a:t>
            </a:r>
            <a:endParaRPr/>
          </a:p>
        </p:txBody>
      </p:sp>
      <p:sp>
        <p:nvSpPr>
          <p:cNvPr id="195" name="Google Shape;195;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l"/>
              <a:t>ΜΝΗΜΗ</a:t>
            </a:r>
            <a:endParaRPr/>
          </a:p>
          <a:p>
            <a:pPr indent="0" lvl="0" marL="0" rtl="0" algn="l">
              <a:spcBef>
                <a:spcPts val="1200"/>
              </a:spcBef>
              <a:spcAft>
                <a:spcPts val="0"/>
              </a:spcAft>
              <a:buNone/>
            </a:pPr>
            <a:r>
              <a:rPr lang="el"/>
              <a:t>ΤΑΥΤΟΤΗΤΑ</a:t>
            </a:r>
            <a:endParaRPr/>
          </a:p>
          <a:p>
            <a:pPr indent="0" lvl="0" marL="0" rtl="0" algn="l">
              <a:spcBef>
                <a:spcPts val="1200"/>
              </a:spcBef>
              <a:spcAft>
                <a:spcPts val="0"/>
              </a:spcAft>
              <a:buNone/>
            </a:pPr>
            <a:r>
              <a:rPr lang="el"/>
              <a:t>ΕΞΟΥΣΙΑ</a:t>
            </a:r>
            <a:endParaRPr/>
          </a:p>
          <a:p>
            <a:pPr indent="0" lvl="0" marL="0" rtl="0" algn="l">
              <a:spcBef>
                <a:spcPts val="1200"/>
              </a:spcBef>
              <a:spcAft>
                <a:spcPts val="0"/>
              </a:spcAft>
              <a:buNone/>
            </a:pPr>
            <a:r>
              <a:rPr lang="el"/>
              <a:t>ΕΠΙΣΤΗΜΗ</a:t>
            </a:r>
            <a:endParaRPr/>
          </a:p>
          <a:p>
            <a:pPr indent="0" lvl="0" marL="0" rtl="0" algn="l">
              <a:spcBef>
                <a:spcPts val="1200"/>
              </a:spcBef>
              <a:spcAft>
                <a:spcPts val="0"/>
              </a:spcAft>
              <a:buNone/>
            </a:pPr>
            <a:r>
              <a:rPr lang="el"/>
              <a:t>ΗΘΙΚΗ </a:t>
            </a:r>
            <a:endParaRPr/>
          </a:p>
          <a:p>
            <a:pPr indent="0" lvl="0" marL="0" rtl="0" algn="l">
              <a:spcBef>
                <a:spcPts val="1200"/>
              </a:spcBef>
              <a:spcAft>
                <a:spcPts val="0"/>
              </a:spcAft>
              <a:buNone/>
            </a:pPr>
            <a:r>
              <a:rPr lang="el"/>
              <a:t>ΣΥΝΕΙΔΗΣΗ</a:t>
            </a:r>
            <a:endParaRPr/>
          </a:p>
          <a:p>
            <a:pPr indent="0" lvl="0" marL="0" rtl="0" algn="l">
              <a:spcBef>
                <a:spcPts val="1200"/>
              </a:spcBef>
              <a:spcAft>
                <a:spcPts val="0"/>
              </a:spcAft>
              <a:buNone/>
            </a:pPr>
            <a:r>
              <a:rPr lang="el"/>
              <a:t>ΣΧΕΣΗ ΜΕ ΤΟΝ ΑΛΛΟ</a:t>
            </a:r>
            <a:endParaRPr/>
          </a:p>
          <a:p>
            <a:pPr indent="0" lvl="0" marL="0" rtl="0" algn="l">
              <a:spcBef>
                <a:spcPts val="1200"/>
              </a:spcBef>
              <a:spcAft>
                <a:spcPts val="0"/>
              </a:spcAft>
              <a:buNone/>
            </a:pPr>
            <a:r>
              <a:rPr lang="el"/>
              <a:t>ΟΙΚΟΛΟΓΙΑ</a:t>
            </a:r>
            <a:endParaRPr/>
          </a:p>
          <a:p>
            <a:pPr indent="0" lvl="0" marL="0" rtl="0" algn="l">
              <a:spcBef>
                <a:spcPts val="1200"/>
              </a:spcBef>
              <a:spcAft>
                <a:spcPts val="0"/>
              </a:spcAft>
              <a:buNone/>
            </a:pPr>
            <a:r>
              <a:rPr lang="el"/>
              <a:t>ΧΡΟΝΟΣ</a:t>
            </a:r>
            <a:endParaRPr/>
          </a:p>
          <a:p>
            <a:pPr indent="0" lvl="0" marL="0" rtl="0" algn="l">
              <a:spcBef>
                <a:spcPts val="1200"/>
              </a:spcBef>
              <a:spcAft>
                <a:spcPts val="1200"/>
              </a:spcAft>
              <a:buNone/>
            </a:pPr>
            <a:r>
              <a:t/>
            </a:r>
            <a:endParaRPr/>
          </a:p>
        </p:txBody>
      </p:sp>
      <p:sp>
        <p:nvSpPr>
          <p:cNvPr id="196" name="Google Shape;196;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el"/>
              <a:t>ΚΑΛΕΙ ΤΟΝ ΘΕΑΤΗ ΝΑ </a:t>
            </a:r>
            <a:r>
              <a:rPr lang="el"/>
              <a:t>ΑΝΑΣΤΟΧΑΣΤΕΊ</a:t>
            </a:r>
            <a:r>
              <a:rPr lang="el"/>
              <a:t> ΜΑΖΙ ΤΟΥ ΚΑΙ ΑΠΟ ΑΠΛΟΣ ΠΑΡΑΤΗΡΗΤΗΣ ΝΑ ΕΜΠΛΑΚΕΙ ΣΥΝΑΙΣΘΗΜΑΤΙΚΑ ΚΑΙ ΗΘΙΚΑ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ctrTitle"/>
          </p:nvPr>
        </p:nvSpPr>
        <p:spPr>
          <a:xfrm>
            <a:off x="311700" y="744575"/>
            <a:ext cx="8520600" cy="9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4000"/>
              <a:t>Blah blah</a:t>
            </a:r>
            <a:endParaRPr sz="4000"/>
          </a:p>
        </p:txBody>
      </p:sp>
      <p:sp>
        <p:nvSpPr>
          <p:cNvPr id="202" name="Google Shape;202;p36"/>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l"/>
              <a:t>Δένια Μημερίνη, Ναταλία Πήδουλα</a:t>
            </a:r>
            <a:endParaRPr/>
          </a:p>
          <a:p>
            <a:pPr indent="0" lvl="0" marL="0" rtl="0" algn="ctr">
              <a:spcBef>
                <a:spcPts val="0"/>
              </a:spcBef>
              <a:spcAft>
                <a:spcPts val="0"/>
              </a:spcAft>
              <a:buNone/>
            </a:pPr>
            <a:r>
              <a:rPr lang="el"/>
              <a:t>Α.Μ.: MPLA MPLA</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ΜΕΘΟΔΟΣ ΣΚΗΝΟΘΕΤΗ</a:t>
            </a:r>
            <a:endParaRPr/>
          </a:p>
        </p:txBody>
      </p:sp>
      <p:sp>
        <p:nvSpPr>
          <p:cNvPr id="208" name="Google Shape;208;p3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DEVISED THEATRE </a:t>
            </a:r>
            <a:endParaRPr/>
          </a:p>
          <a:p>
            <a:pPr indent="0" lvl="0" marL="0" rtl="0" algn="l">
              <a:spcBef>
                <a:spcPts val="1200"/>
              </a:spcBef>
              <a:spcAft>
                <a:spcPts val="0"/>
              </a:spcAft>
              <a:buNone/>
            </a:pPr>
            <a:r>
              <a:rPr lang="el"/>
              <a:t>ΘΕΑΤΡΟ ΣΥΝΟΛΟΥ</a:t>
            </a:r>
            <a:endParaRPr/>
          </a:p>
          <a:p>
            <a:pPr indent="0" lvl="0" marL="0" rtl="0" algn="l">
              <a:spcBef>
                <a:spcPts val="1200"/>
              </a:spcBef>
              <a:spcAft>
                <a:spcPts val="0"/>
              </a:spcAft>
              <a:buNone/>
            </a:pPr>
            <a:r>
              <a:rPr lang="el"/>
              <a:t>ΑΥΤΟΣΧΕΔΙΑΣΜΟΣ</a:t>
            </a:r>
            <a:endParaRPr/>
          </a:p>
          <a:p>
            <a:pPr indent="0" lvl="0" marL="0" rtl="0" algn="l">
              <a:spcBef>
                <a:spcPts val="1200"/>
              </a:spcBef>
              <a:spcAft>
                <a:spcPts val="0"/>
              </a:spcAft>
              <a:buNone/>
            </a:pPr>
            <a:r>
              <a:rPr lang="el"/>
              <a:t>ΕΡΕΥΝΑ</a:t>
            </a:r>
            <a:endParaRPr/>
          </a:p>
          <a:p>
            <a:pPr indent="0" lvl="0" marL="0" rtl="0" algn="l">
              <a:spcBef>
                <a:spcPts val="1200"/>
              </a:spcBef>
              <a:spcAft>
                <a:spcPts val="0"/>
              </a:spcAft>
              <a:buNone/>
            </a:pPr>
            <a:r>
              <a:rPr lang="el"/>
              <a:t>ΤΕΧΝΟΛΟΓΙΚΑ ΜΕΣΑ</a:t>
            </a:r>
            <a:endParaRPr/>
          </a:p>
          <a:p>
            <a:pPr indent="0" lvl="0" marL="0" rtl="0" algn="l">
              <a:spcBef>
                <a:spcPts val="1200"/>
              </a:spcBef>
              <a:spcAft>
                <a:spcPts val="0"/>
              </a:spcAft>
              <a:buNone/>
            </a:pPr>
            <a:r>
              <a:rPr lang="el"/>
              <a:t>ΕΜΠΛΟΚΗ ΘΕΑΤΗ</a:t>
            </a:r>
            <a:endParaRPr/>
          </a:p>
          <a:p>
            <a:pPr indent="0" lvl="0" marL="0" rtl="0" algn="l">
              <a:spcBef>
                <a:spcPts val="1200"/>
              </a:spcBef>
              <a:spcAft>
                <a:spcPts val="1200"/>
              </a:spcAft>
              <a:buNone/>
            </a:pPr>
            <a:r>
              <a:t/>
            </a:r>
            <a:endParaRPr/>
          </a:p>
        </p:txBody>
      </p:sp>
      <p:sp>
        <p:nvSpPr>
          <p:cNvPr id="209" name="Google Shape;209;p3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Ι</a:t>
            </a:r>
            <a:r>
              <a:rPr lang="el"/>
              <a:t>διαίτερη σημασία δίνει στην σωματικότητα, την κίνηση και τη φαντασία, ενώ συνδυάζει τον λόγο με τον ήχο, τη μουσική, τις προβολές και άλλες τεχνολογικές εφαρμογές. </a:t>
            </a:r>
            <a:endParaRPr/>
          </a:p>
          <a:p>
            <a:pPr indent="0" lvl="0" marL="0" rtl="0" algn="l">
              <a:spcBef>
                <a:spcPts val="1200"/>
              </a:spcBef>
              <a:spcAft>
                <a:spcPts val="1200"/>
              </a:spcAft>
              <a:buNone/>
            </a:pPr>
            <a:r>
              <a:rPr lang="el"/>
              <a:t>Στόχος του είναι να δημιουργεί μια θεατρική εμπειρία που να ενεργοποιεί τη σκέψη του θεατή και να τον κάνει κοινωνό και μάρτυρα τον προβληματισμών του, ενδυναμώνοντας την ενσυναίσθηση του.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105950" y="2609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The Process to this</a:t>
            </a:r>
            <a:endParaRPr/>
          </a:p>
          <a:p>
            <a:pPr indent="0" lvl="0" marL="0" rtl="0" algn="ctr">
              <a:spcBef>
                <a:spcPts val="0"/>
              </a:spcBef>
              <a:spcAft>
                <a:spcPts val="0"/>
              </a:spcAft>
              <a:buNone/>
            </a:pPr>
            <a:r>
              <a:rPr lang="el"/>
              <a:t>ΣΚΗΝΟΘΕΣΙΑ ΚΑΙ ΥΠΟΚΡΙΤΙΚΗ</a:t>
            </a:r>
            <a:endParaRPr/>
          </a:p>
        </p:txBody>
      </p:sp>
      <p:pic>
        <p:nvPicPr>
          <p:cNvPr id="215" name="Google Shape;215;p38" title="Στιγμιότυπο οθόνης 2026-06-08 120413.jpg"/>
          <p:cNvPicPr preferRelativeResize="0"/>
          <p:nvPr/>
        </p:nvPicPr>
        <p:blipFill>
          <a:blip r:embed="rId3">
            <a:alphaModFix/>
          </a:blip>
          <a:stretch>
            <a:fillRect/>
          </a:stretch>
        </p:blipFill>
        <p:spPr>
          <a:xfrm>
            <a:off x="1394524" y="1509500"/>
            <a:ext cx="6200474" cy="31784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idx="1" type="subTitle"/>
          </p:nvPr>
        </p:nvSpPr>
        <p:spPr>
          <a:xfrm>
            <a:off x="195150" y="486650"/>
            <a:ext cx="8624700" cy="3493200"/>
          </a:xfrm>
          <a:prstGeom prst="rect">
            <a:avLst/>
          </a:prstGeom>
        </p:spPr>
        <p:txBody>
          <a:bodyPr anchorCtr="0" anchor="t" bIns="91425" lIns="91425" spcFirstLastPara="1" rIns="91425" wrap="square" tIns="91425">
            <a:normAutofit fontScale="32500" lnSpcReduction="20000"/>
          </a:bodyPr>
          <a:lstStyle/>
          <a:p>
            <a:pPr indent="0" lvl="0" marL="0" rtl="0" algn="l">
              <a:lnSpc>
                <a:spcPct val="115000"/>
              </a:lnSpc>
              <a:spcBef>
                <a:spcPts val="0"/>
              </a:spcBef>
              <a:spcAft>
                <a:spcPts val="0"/>
              </a:spcAft>
              <a:buClr>
                <a:schemeClr val="dk1"/>
              </a:buClr>
              <a:buSzPts val="358"/>
              <a:buFont typeface="Arial"/>
              <a:buNone/>
            </a:pPr>
            <a:r>
              <a:rPr b="1" lang="el" sz="5931">
                <a:solidFill>
                  <a:schemeClr val="dk1"/>
                </a:solidFill>
                <a:latin typeface="Times New Roman"/>
                <a:ea typeface="Times New Roman"/>
                <a:cs typeface="Times New Roman"/>
                <a:sym typeface="Times New Roman"/>
              </a:rPr>
              <a:t>Πυλώνες σκηνοθεσίας</a:t>
            </a:r>
            <a:endParaRPr b="1"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t/>
            </a:r>
            <a:endParaRPr b="1"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rPr b="1" lang="el" sz="5931">
                <a:solidFill>
                  <a:schemeClr val="dk1"/>
                </a:solidFill>
                <a:latin typeface="Times New Roman"/>
                <a:ea typeface="Times New Roman"/>
                <a:cs typeface="Times New Roman"/>
                <a:sym typeface="Times New Roman"/>
              </a:rPr>
              <a:t>«</a:t>
            </a:r>
            <a:r>
              <a:rPr lang="el" sz="5931">
                <a:solidFill>
                  <a:schemeClr val="dk1"/>
                </a:solidFill>
                <a:latin typeface="Times New Roman"/>
                <a:ea typeface="Times New Roman"/>
                <a:cs typeface="Times New Roman"/>
                <a:sym typeface="Times New Roman"/>
              </a:rPr>
              <a:t>Συνενοχή</a:t>
            </a:r>
            <a:r>
              <a:rPr b="1" lang="el" sz="5931">
                <a:solidFill>
                  <a:schemeClr val="dk1"/>
                </a:solidFill>
                <a:latin typeface="Times New Roman"/>
                <a:ea typeface="Times New Roman"/>
                <a:cs typeface="Times New Roman"/>
                <a:sym typeface="Times New Roman"/>
              </a:rPr>
              <a:t>» (Complicity):</a:t>
            </a:r>
            <a:r>
              <a:rPr lang="el" sz="5931">
                <a:solidFill>
                  <a:schemeClr val="dk1"/>
                </a:solidFill>
                <a:latin typeface="Times New Roman"/>
                <a:ea typeface="Times New Roman"/>
                <a:cs typeface="Times New Roman"/>
                <a:sym typeface="Times New Roman"/>
              </a:rPr>
              <a:t> Απόλυτος συντονισμός των ηθοποιών στην πρόβα· λειτουργούν ως ένα σώμα.</a:t>
            </a:r>
            <a:endParaRPr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t/>
            </a:r>
            <a:endParaRPr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rPr lang="el" sz="5931">
                <a:solidFill>
                  <a:schemeClr val="dk1"/>
                </a:solidFill>
                <a:latin typeface="Times New Roman"/>
                <a:ea typeface="Times New Roman"/>
                <a:cs typeface="Times New Roman"/>
                <a:sym typeface="Times New Roman"/>
              </a:rPr>
              <a:t> </a:t>
            </a:r>
            <a:r>
              <a:rPr b="1" lang="el" sz="5931">
                <a:solidFill>
                  <a:schemeClr val="dk1"/>
                </a:solidFill>
                <a:latin typeface="Times New Roman"/>
                <a:ea typeface="Times New Roman"/>
                <a:cs typeface="Times New Roman"/>
                <a:sym typeface="Times New Roman"/>
              </a:rPr>
              <a:t>Devised Theatre (</a:t>
            </a:r>
            <a:r>
              <a:rPr lang="el" sz="5931">
                <a:solidFill>
                  <a:schemeClr val="dk1"/>
                </a:solidFill>
                <a:latin typeface="Times New Roman"/>
                <a:ea typeface="Times New Roman"/>
                <a:cs typeface="Times New Roman"/>
                <a:sym typeface="Times New Roman"/>
              </a:rPr>
              <a:t>Επινοη</a:t>
            </a:r>
            <a:r>
              <a:rPr b="1" lang="el" sz="5931">
                <a:solidFill>
                  <a:schemeClr val="dk1"/>
                </a:solidFill>
                <a:latin typeface="Times New Roman"/>
                <a:ea typeface="Times New Roman"/>
                <a:cs typeface="Times New Roman"/>
                <a:sym typeface="Times New Roman"/>
              </a:rPr>
              <a:t>μ</a:t>
            </a:r>
            <a:r>
              <a:rPr lang="el" sz="5931">
                <a:solidFill>
                  <a:schemeClr val="dk1"/>
                </a:solidFill>
                <a:latin typeface="Times New Roman"/>
                <a:ea typeface="Times New Roman"/>
                <a:cs typeface="Times New Roman"/>
                <a:sym typeface="Times New Roman"/>
              </a:rPr>
              <a:t>ένο</a:t>
            </a:r>
            <a:r>
              <a:rPr b="1" lang="el" sz="5331">
                <a:solidFill>
                  <a:schemeClr val="dk1"/>
                </a:solidFill>
                <a:latin typeface="Times New Roman"/>
                <a:ea typeface="Times New Roman"/>
                <a:cs typeface="Times New Roman"/>
                <a:sym typeface="Times New Roman"/>
              </a:rPr>
              <a:t> </a:t>
            </a:r>
            <a:r>
              <a:rPr lang="el" sz="5931">
                <a:solidFill>
                  <a:schemeClr val="dk1"/>
                </a:solidFill>
                <a:latin typeface="Times New Roman"/>
                <a:ea typeface="Times New Roman"/>
                <a:cs typeface="Times New Roman"/>
                <a:sym typeface="Times New Roman"/>
              </a:rPr>
              <a:t>Θέατρο</a:t>
            </a:r>
            <a:r>
              <a:rPr b="1" lang="el" sz="5931">
                <a:solidFill>
                  <a:schemeClr val="dk1"/>
                </a:solidFill>
                <a:latin typeface="Times New Roman"/>
                <a:ea typeface="Times New Roman"/>
                <a:cs typeface="Times New Roman"/>
                <a:sym typeface="Times New Roman"/>
              </a:rPr>
              <a:t>):</a:t>
            </a:r>
            <a:r>
              <a:rPr lang="el" sz="5931">
                <a:solidFill>
                  <a:schemeClr val="dk1"/>
                </a:solidFill>
                <a:latin typeface="Times New Roman"/>
                <a:ea typeface="Times New Roman"/>
                <a:cs typeface="Times New Roman"/>
                <a:sym typeface="Times New Roman"/>
              </a:rPr>
              <a:t> Δεν υπάρχει έτοιμο σενάριο. Το κείμενο γεννιέται μέσα από αυτοσχεδιασμούς, έρευνα και πειραματισμούς μηνών.</a:t>
            </a:r>
            <a:endParaRPr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t/>
            </a:r>
            <a:endParaRPr sz="5931">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358"/>
              <a:buFont typeface="Arial"/>
              <a:buNone/>
            </a:pPr>
            <a:r>
              <a:rPr lang="el" sz="5931">
                <a:solidFill>
                  <a:schemeClr val="dk1"/>
                </a:solidFill>
                <a:latin typeface="Times New Roman"/>
                <a:ea typeface="Times New Roman"/>
                <a:cs typeface="Times New Roman"/>
                <a:sym typeface="Times New Roman"/>
              </a:rPr>
              <a:t> Μέθοδος</a:t>
            </a:r>
            <a:r>
              <a:rPr b="1" lang="el" sz="5931">
                <a:solidFill>
                  <a:schemeClr val="dk1"/>
                </a:solidFill>
                <a:latin typeface="Times New Roman"/>
                <a:ea typeface="Times New Roman"/>
                <a:cs typeface="Times New Roman"/>
                <a:sym typeface="Times New Roman"/>
              </a:rPr>
              <a:t> Lecoq:</a:t>
            </a:r>
            <a:r>
              <a:rPr lang="el" sz="5931">
                <a:solidFill>
                  <a:schemeClr val="dk1"/>
                </a:solidFill>
                <a:latin typeface="Times New Roman"/>
                <a:ea typeface="Times New Roman"/>
                <a:cs typeface="Times New Roman"/>
                <a:sym typeface="Times New Roman"/>
              </a:rPr>
              <a:t> Έμφαση στη σωματικότητα, τη μιμική και τη μεταμόρφωση καθημερινών αντικειμένων πάνω στη σκηνή.</a:t>
            </a:r>
            <a:endParaRPr sz="5931">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358"/>
              <a:buFont typeface="Arial"/>
              <a:buNone/>
            </a:pPr>
            <a:r>
              <a:t/>
            </a:r>
            <a:endParaRPr sz="5200">
              <a:solidFill>
                <a:schemeClr val="dk1"/>
              </a:solidFill>
            </a:endParaRPr>
          </a:p>
          <a:p>
            <a:pPr indent="0" lvl="0" marL="0" rtl="0" algn="ctr">
              <a:spcBef>
                <a:spcPts val="0"/>
              </a:spcBef>
              <a:spcAft>
                <a:spcPts val="0"/>
              </a:spcAft>
              <a:buNone/>
            </a:pPr>
            <a:r>
              <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4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950">
                <a:latin typeface="Times New Roman"/>
                <a:ea typeface="Times New Roman"/>
                <a:cs typeface="Times New Roman"/>
                <a:sym typeface="Times New Roman"/>
              </a:rPr>
              <a:t>Ήχος και Τεχνολογία στη Σκηνή</a:t>
            </a:r>
            <a:endParaRPr/>
          </a:p>
        </p:txBody>
      </p:sp>
      <p:sp>
        <p:nvSpPr>
          <p:cNvPr id="226" name="Google Shape;226;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l" sz="1900">
                <a:solidFill>
                  <a:schemeClr val="dk1"/>
                </a:solidFill>
                <a:latin typeface="Times New Roman"/>
                <a:ea typeface="Times New Roman"/>
                <a:cs typeface="Times New Roman"/>
                <a:sym typeface="Times New Roman"/>
              </a:rPr>
              <a:t>Ηχητικά</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Τοπία</a:t>
            </a:r>
            <a:r>
              <a:rPr b="1" lang="el" sz="1900">
                <a:solidFill>
                  <a:schemeClr val="dk1"/>
                </a:solidFill>
                <a:latin typeface="Times New Roman"/>
                <a:ea typeface="Times New Roman"/>
                <a:cs typeface="Times New Roman"/>
                <a:sym typeface="Times New Roman"/>
              </a:rPr>
              <a:t> (Soundscapes):</a:t>
            </a:r>
            <a:r>
              <a:rPr lang="el" sz="1900">
                <a:solidFill>
                  <a:schemeClr val="dk1"/>
                </a:solidFill>
                <a:latin typeface="Times New Roman"/>
                <a:ea typeface="Times New Roman"/>
                <a:cs typeface="Times New Roman"/>
                <a:sym typeface="Times New Roman"/>
              </a:rPr>
              <a:t> Ο ήχος δεν είναι διακόσμηση, αλλά «σκηνοθετεί» τη δράση (π.χ. ήχοι </a:t>
            </a:r>
            <a:r>
              <a:rPr lang="el" sz="1900">
                <a:solidFill>
                  <a:schemeClr val="dk1"/>
                </a:solidFill>
                <a:latin typeface="Times New Roman"/>
                <a:ea typeface="Times New Roman"/>
                <a:cs typeface="Times New Roman"/>
                <a:sym typeface="Times New Roman"/>
              </a:rPr>
              <a:t>όπλων</a:t>
            </a:r>
            <a:r>
              <a:rPr lang="el" sz="1900">
                <a:solidFill>
                  <a:schemeClr val="dk1"/>
                </a:solidFill>
                <a:latin typeface="Times New Roman"/>
                <a:ea typeface="Times New Roman"/>
                <a:cs typeface="Times New Roman"/>
                <a:sym typeface="Times New Roman"/>
              </a:rPr>
              <a:t> ιππικού, ψίθυροι).</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00">
                <a:solidFill>
                  <a:schemeClr val="dk1"/>
                </a:solidFill>
                <a:latin typeface="Times New Roman"/>
                <a:ea typeface="Times New Roman"/>
                <a:cs typeface="Times New Roman"/>
                <a:sym typeface="Times New Roman"/>
              </a:rPr>
              <a:t> Χρήση</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Μικροφώνων</a:t>
            </a:r>
            <a:r>
              <a:rPr b="1" lang="el" sz="1900">
                <a:solidFill>
                  <a:schemeClr val="dk1"/>
                </a:solidFill>
                <a:latin typeface="Times New Roman"/>
                <a:ea typeface="Times New Roman"/>
                <a:cs typeface="Times New Roman"/>
                <a:sym typeface="Times New Roman"/>
              </a:rPr>
              <a:t>:</a:t>
            </a:r>
            <a:r>
              <a:rPr lang="el" sz="1900">
                <a:solidFill>
                  <a:schemeClr val="dk1"/>
                </a:solidFill>
                <a:latin typeface="Times New Roman"/>
                <a:ea typeface="Times New Roman"/>
                <a:cs typeface="Times New Roman"/>
                <a:sym typeface="Times New Roman"/>
              </a:rPr>
              <a:t> Δημιουργεί μια κλειστοφοβική αίσθηση, σαν να ακούμε τις σκέψεις και τις ενοχές των χαρακτήρων.</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00">
                <a:solidFill>
                  <a:schemeClr val="dk1"/>
                </a:solidFill>
                <a:latin typeface="Times New Roman"/>
                <a:ea typeface="Times New Roman"/>
                <a:cs typeface="Times New Roman"/>
                <a:sym typeface="Times New Roman"/>
              </a:rPr>
              <a:t> </a:t>
            </a:r>
            <a:r>
              <a:rPr b="1" lang="el" sz="1900">
                <a:solidFill>
                  <a:schemeClr val="dk1"/>
                </a:solidFill>
                <a:latin typeface="Times New Roman"/>
                <a:ea typeface="Times New Roman"/>
                <a:cs typeface="Times New Roman"/>
                <a:sym typeface="Times New Roman"/>
              </a:rPr>
              <a:t>Live </a:t>
            </a:r>
            <a:r>
              <a:rPr lang="el" sz="1900">
                <a:solidFill>
                  <a:schemeClr val="dk1"/>
                </a:solidFill>
                <a:latin typeface="Times New Roman"/>
                <a:ea typeface="Times New Roman"/>
                <a:cs typeface="Times New Roman"/>
                <a:sym typeface="Times New Roman"/>
              </a:rPr>
              <a:t>Κά</a:t>
            </a:r>
            <a:r>
              <a:rPr b="1" lang="el" sz="1900">
                <a:solidFill>
                  <a:schemeClr val="dk1"/>
                </a:solidFill>
                <a:latin typeface="Times New Roman"/>
                <a:ea typeface="Times New Roman"/>
                <a:cs typeface="Times New Roman"/>
                <a:sym typeface="Times New Roman"/>
              </a:rPr>
              <a:t>μ</a:t>
            </a:r>
            <a:r>
              <a:rPr lang="el" sz="1900">
                <a:solidFill>
                  <a:schemeClr val="dk1"/>
                </a:solidFill>
                <a:latin typeface="Times New Roman"/>
                <a:ea typeface="Times New Roman"/>
                <a:cs typeface="Times New Roman"/>
                <a:sym typeface="Times New Roman"/>
              </a:rPr>
              <a:t>ερες</a:t>
            </a:r>
            <a:r>
              <a:rPr b="1" lang="el" sz="1900">
                <a:solidFill>
                  <a:schemeClr val="dk1"/>
                </a:solidFill>
                <a:latin typeface="Times New Roman"/>
                <a:ea typeface="Times New Roman"/>
                <a:cs typeface="Times New Roman"/>
                <a:sym typeface="Times New Roman"/>
              </a:rPr>
              <a:t>:</a:t>
            </a:r>
            <a:r>
              <a:rPr lang="el" sz="1900">
                <a:solidFill>
                  <a:schemeClr val="dk1"/>
                </a:solidFill>
                <a:latin typeface="Times New Roman"/>
                <a:ea typeface="Times New Roman"/>
                <a:cs typeface="Times New Roman"/>
                <a:sym typeface="Times New Roman"/>
              </a:rPr>
              <a:t> Ζωντανή προβολή αντικειμένων (π.χ. φωτογραφίες, γράμματα) σε γιγαντοοθόνες, μεγεθύνοντας τις λεπτομέρειες της μνήμης.</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pic>
        <p:nvPicPr>
          <p:cNvPr id="231" name="Google Shape;231;p41" title="Στιγμιότυπο οθόνης 2026-06-08 105655.jpg"/>
          <p:cNvPicPr preferRelativeResize="0"/>
          <p:nvPr/>
        </p:nvPicPr>
        <p:blipFill>
          <a:blip r:embed="rId3">
            <a:alphaModFix/>
          </a:blip>
          <a:stretch>
            <a:fillRect/>
          </a:stretch>
        </p:blipFill>
        <p:spPr>
          <a:xfrm>
            <a:off x="1494922" y="491547"/>
            <a:ext cx="5442750" cy="3844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ctrTitle"/>
          </p:nvPr>
        </p:nvSpPr>
        <p:spPr>
          <a:xfrm>
            <a:off x="311700" y="143375"/>
            <a:ext cx="8520600" cy="1587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l" sz="3400">
                <a:latin typeface="Roboto Serif"/>
                <a:ea typeface="Roboto Serif"/>
                <a:cs typeface="Roboto Serif"/>
                <a:sym typeface="Roboto Serif"/>
              </a:rPr>
              <a:t>ΓΕΝΙΚΑ ΧΑΡΑΚΤΗΡΙΣΤΙΚΑ ΤΗΣ ΠΑΡΑΣΤΑΣΗΣ: Υπόθεση -Θεματικοί Άξονες- Αισθητικές και Πολιτιστικές Αρχές.</a:t>
            </a:r>
            <a:endParaRPr sz="4600">
              <a:latin typeface="Roboto Serif"/>
              <a:ea typeface="Roboto Serif"/>
              <a:cs typeface="Roboto Serif"/>
              <a:sym typeface="Roboto Serif"/>
            </a:endParaRPr>
          </a:p>
        </p:txBody>
      </p:sp>
      <p:sp>
        <p:nvSpPr>
          <p:cNvPr id="67" name="Google Shape;67;p15"/>
          <p:cNvSpPr txBox="1"/>
          <p:nvPr>
            <p:ph idx="1" type="subTitle"/>
          </p:nvPr>
        </p:nvSpPr>
        <p:spPr>
          <a:xfrm>
            <a:off x="364700" y="2571750"/>
            <a:ext cx="8616900" cy="10062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el" sz="3432">
                <a:solidFill>
                  <a:schemeClr val="dk1"/>
                </a:solidFill>
              </a:rPr>
              <a:t>Ματθίλδη Ρίζου</a:t>
            </a:r>
            <a:endParaRPr sz="3432">
              <a:solidFill>
                <a:schemeClr val="dk1"/>
              </a:solidFill>
            </a:endParaRPr>
          </a:p>
          <a:p>
            <a:pPr indent="0" lvl="0" marL="0" rtl="0" algn="ctr">
              <a:spcBef>
                <a:spcPts val="0"/>
              </a:spcBef>
              <a:spcAft>
                <a:spcPts val="0"/>
              </a:spcAft>
              <a:buNone/>
            </a:pPr>
            <a:r>
              <a:rPr lang="el" sz="3730">
                <a:solidFill>
                  <a:schemeClr val="dk1"/>
                </a:solidFill>
              </a:rPr>
              <a:t>Α.Μ. 7568012400067</a:t>
            </a:r>
            <a:endParaRPr sz="3730">
              <a:solidFill>
                <a:schemeClr val="dk1"/>
              </a:solidFill>
            </a:endParaRPr>
          </a:p>
          <a:p>
            <a:pPr indent="0" lvl="0" marL="0" rtl="0" algn="ctr">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57895"/>
              <a:buFont typeface="Arial"/>
              <a:buNone/>
            </a:pPr>
            <a:r>
              <a:rPr lang="el" sz="1900">
                <a:latin typeface="Times New Roman"/>
                <a:ea typeface="Times New Roman"/>
                <a:cs typeface="Times New Roman"/>
                <a:sym typeface="Times New Roman"/>
              </a:rPr>
              <a:t>Η Υποκριτική Γραμμή Schaubühne &amp; Complicité</a:t>
            </a:r>
            <a:endParaRPr sz="5200"/>
          </a:p>
          <a:p>
            <a:pPr indent="0" lvl="0" marL="0" rtl="0" algn="l">
              <a:spcBef>
                <a:spcPts val="0"/>
              </a:spcBef>
              <a:spcAft>
                <a:spcPts val="0"/>
              </a:spcAft>
              <a:buNone/>
            </a:pPr>
            <a:r>
              <a:t/>
            </a:r>
            <a:endParaRPr/>
          </a:p>
        </p:txBody>
      </p:sp>
      <p:sp>
        <p:nvSpPr>
          <p:cNvPr id="237" name="Google Shape;237;p4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10000"/>
          </a:bodyPr>
          <a:lstStyle/>
          <a:p>
            <a:pPr indent="0" lvl="0" marL="762000" rtl="0" algn="l">
              <a:spcBef>
                <a:spcPts val="0"/>
              </a:spcBef>
              <a:spcAft>
                <a:spcPts val="0"/>
              </a:spcAft>
              <a:buClr>
                <a:schemeClr val="dk1"/>
              </a:buClr>
              <a:buSzPct val="57895"/>
              <a:buFont typeface="Arial"/>
              <a:buNone/>
            </a:pPr>
            <a:r>
              <a:rPr lang="el" sz="1900">
                <a:solidFill>
                  <a:schemeClr val="dk1"/>
                </a:solidFill>
                <a:latin typeface="Times New Roman"/>
                <a:ea typeface="Times New Roman"/>
                <a:cs typeface="Times New Roman"/>
                <a:sym typeface="Times New Roman"/>
              </a:rPr>
              <a:t>Μη</a:t>
            </a:r>
            <a:r>
              <a:rPr b="1" lang="el" sz="1900">
                <a:solidFill>
                  <a:schemeClr val="dk1"/>
                </a:solidFill>
                <a:latin typeface="Times New Roman"/>
                <a:ea typeface="Times New Roman"/>
                <a:cs typeface="Times New Roman"/>
                <a:sym typeface="Times New Roman"/>
              </a:rPr>
              <a:t>-</a:t>
            </a:r>
            <a:r>
              <a:rPr lang="el" sz="1900">
                <a:solidFill>
                  <a:schemeClr val="dk1"/>
                </a:solidFill>
                <a:latin typeface="Times New Roman"/>
                <a:ea typeface="Times New Roman"/>
                <a:cs typeface="Times New Roman"/>
                <a:sym typeface="Times New Roman"/>
              </a:rPr>
              <a:t>νατουραλιστικό</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Θέατρο</a:t>
            </a:r>
            <a:r>
              <a:rPr b="1" lang="el" sz="1900">
                <a:solidFill>
                  <a:schemeClr val="dk1"/>
                </a:solidFill>
                <a:latin typeface="Times New Roman"/>
                <a:ea typeface="Times New Roman"/>
                <a:cs typeface="Times New Roman"/>
                <a:sym typeface="Times New Roman"/>
              </a:rPr>
              <a:t>:</a:t>
            </a:r>
            <a:r>
              <a:rPr lang="el" sz="1900">
                <a:solidFill>
                  <a:schemeClr val="dk1"/>
                </a:solidFill>
                <a:latin typeface="Times New Roman"/>
                <a:ea typeface="Times New Roman"/>
                <a:cs typeface="Times New Roman"/>
                <a:sym typeface="Times New Roman"/>
              </a:rPr>
              <a:t> Εξπρεσιονιστική προσέγγιση με ακραία σωματικότητα και χειρουργική ακρίβεια.</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rPr lang="el" sz="1900">
                <a:solidFill>
                  <a:schemeClr val="dk1"/>
                </a:solidFill>
                <a:latin typeface="Times New Roman"/>
                <a:ea typeface="Times New Roman"/>
                <a:cs typeface="Times New Roman"/>
                <a:sym typeface="Times New Roman"/>
              </a:rPr>
              <a:t> Διαχωρισ</a:t>
            </a:r>
            <a:r>
              <a:rPr b="1" lang="el" sz="1900">
                <a:solidFill>
                  <a:schemeClr val="dk1"/>
                </a:solidFill>
                <a:latin typeface="Times New Roman"/>
                <a:ea typeface="Times New Roman"/>
                <a:cs typeface="Times New Roman"/>
                <a:sym typeface="Times New Roman"/>
              </a:rPr>
              <a:t>μ</a:t>
            </a:r>
            <a:r>
              <a:rPr lang="el" sz="1900">
                <a:solidFill>
                  <a:schemeClr val="dk1"/>
                </a:solidFill>
                <a:latin typeface="Times New Roman"/>
                <a:ea typeface="Times New Roman"/>
                <a:cs typeface="Times New Roman"/>
                <a:sym typeface="Times New Roman"/>
              </a:rPr>
              <a:t>ός</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Φωνής</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και</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Σώ</a:t>
            </a:r>
            <a:r>
              <a:rPr b="1" lang="el" sz="1900">
                <a:solidFill>
                  <a:schemeClr val="dk1"/>
                </a:solidFill>
                <a:latin typeface="Times New Roman"/>
                <a:ea typeface="Times New Roman"/>
                <a:cs typeface="Times New Roman"/>
                <a:sym typeface="Times New Roman"/>
              </a:rPr>
              <a:t>μ</a:t>
            </a:r>
            <a:r>
              <a:rPr lang="el" sz="1900">
                <a:solidFill>
                  <a:schemeClr val="dk1"/>
                </a:solidFill>
                <a:latin typeface="Times New Roman"/>
                <a:ea typeface="Times New Roman"/>
                <a:cs typeface="Times New Roman"/>
                <a:sym typeface="Times New Roman"/>
              </a:rPr>
              <a:t>ατος</a:t>
            </a:r>
            <a:r>
              <a:rPr b="1" lang="el" sz="1900">
                <a:solidFill>
                  <a:schemeClr val="dk1"/>
                </a:solidFill>
                <a:latin typeface="Times New Roman"/>
                <a:ea typeface="Times New Roman"/>
                <a:cs typeface="Times New Roman"/>
                <a:sym typeface="Times New Roman"/>
              </a:rPr>
              <a:t> (Lip-Synch):</a:t>
            </a:r>
            <a:r>
              <a:rPr lang="el" sz="1900">
                <a:solidFill>
                  <a:schemeClr val="dk1"/>
                </a:solidFill>
                <a:latin typeface="Times New Roman"/>
                <a:ea typeface="Times New Roman"/>
                <a:cs typeface="Times New Roman"/>
                <a:sym typeface="Times New Roman"/>
              </a:rPr>
              <a:t> Η ηθοποιός που παίζει την Edith κινείται βουβά, ενώ άλλη ηθοποιός μιλάει στο μικρόφωνο (απόδοση της παράλυσης/διχασμού).</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rPr lang="el" sz="1900">
                <a:solidFill>
                  <a:schemeClr val="dk1"/>
                </a:solidFill>
                <a:latin typeface="Times New Roman"/>
                <a:ea typeface="Times New Roman"/>
                <a:cs typeface="Times New Roman"/>
                <a:sym typeface="Times New Roman"/>
              </a:rPr>
              <a:t> Πολυφωνική</a:t>
            </a:r>
            <a:r>
              <a:rPr b="1" lang="el" sz="1300">
                <a:solidFill>
                  <a:schemeClr val="dk1"/>
                </a:solidFill>
                <a:latin typeface="Times New Roman"/>
                <a:ea typeface="Times New Roman"/>
                <a:cs typeface="Times New Roman"/>
                <a:sym typeface="Times New Roman"/>
              </a:rPr>
              <a:t> </a:t>
            </a:r>
            <a:r>
              <a:rPr lang="el" sz="1900">
                <a:solidFill>
                  <a:schemeClr val="dk1"/>
                </a:solidFill>
                <a:latin typeface="Times New Roman"/>
                <a:ea typeface="Times New Roman"/>
                <a:cs typeface="Times New Roman"/>
                <a:sym typeface="Times New Roman"/>
              </a:rPr>
              <a:t>Αφήγηση</a:t>
            </a:r>
            <a:r>
              <a:rPr b="1" lang="el" sz="1900">
                <a:solidFill>
                  <a:schemeClr val="dk1"/>
                </a:solidFill>
                <a:latin typeface="Times New Roman"/>
                <a:ea typeface="Times New Roman"/>
                <a:cs typeface="Times New Roman"/>
                <a:sym typeface="Times New Roman"/>
              </a:rPr>
              <a:t>:</a:t>
            </a:r>
            <a:r>
              <a:rPr lang="el" sz="1900">
                <a:solidFill>
                  <a:schemeClr val="dk1"/>
                </a:solidFill>
                <a:latin typeface="Times New Roman"/>
                <a:ea typeface="Times New Roman"/>
                <a:cs typeface="Times New Roman"/>
                <a:sym typeface="Times New Roman"/>
              </a:rPr>
              <a:t> Οι ηθοποιοί αλλάζουν ρόλους σε δευτερόλεπτα και μοιράζονται την αφήγηση, λειτουργώντας ως οι εσωτερικές «φωνές» του Anton.</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t/>
            </a:r>
            <a:endParaRPr sz="1900">
              <a:solidFill>
                <a:schemeClr val="dk1"/>
              </a:solidFill>
              <a:latin typeface="Times New Roman"/>
              <a:ea typeface="Times New Roman"/>
              <a:cs typeface="Times New Roman"/>
              <a:sym typeface="Times New Roman"/>
            </a:endParaRPr>
          </a:p>
          <a:p>
            <a:pPr indent="0" lvl="0" marL="762000" rtl="0" algn="l">
              <a:spcBef>
                <a:spcPts val="0"/>
              </a:spcBef>
              <a:spcAft>
                <a:spcPts val="0"/>
              </a:spcAft>
              <a:buClr>
                <a:schemeClr val="dk1"/>
              </a:buClr>
              <a:buSzPct val="57895"/>
              <a:buFont typeface="Arial"/>
              <a:buNone/>
            </a:pPr>
            <a:r>
              <a:rPr lang="el" sz="1900">
                <a:solidFill>
                  <a:schemeClr val="dk1"/>
                </a:solidFill>
                <a:latin typeface="Times New Roman"/>
                <a:ea typeface="Times New Roman"/>
                <a:cs typeface="Times New Roman"/>
                <a:sym typeface="Times New Roman"/>
              </a:rPr>
              <a:t> </a:t>
            </a:r>
            <a:r>
              <a:rPr b="1" lang="el" sz="1900">
                <a:solidFill>
                  <a:schemeClr val="dk1"/>
                </a:solidFill>
                <a:latin typeface="Times New Roman"/>
                <a:ea typeface="Times New Roman"/>
                <a:cs typeface="Times New Roman"/>
                <a:sym typeface="Times New Roman"/>
              </a:rPr>
              <a:t>Meta-Spectatorship:</a:t>
            </a:r>
            <a:r>
              <a:rPr lang="el" sz="1900">
                <a:solidFill>
                  <a:schemeClr val="dk1"/>
                </a:solidFill>
                <a:latin typeface="Times New Roman"/>
                <a:ea typeface="Times New Roman"/>
                <a:cs typeface="Times New Roman"/>
                <a:sym typeface="Times New Roman"/>
              </a:rPr>
              <a:t> Οι ηθοποιοί που δεν παίζουν στην εκάστοτε σκηνή κάθονται στο πίσω μέρος και παρακολουθούν, τονίζοντας τη θεατρική σύμβαση.</a:t>
            </a:r>
            <a:endParaRPr sz="190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43" title="Στιγμιότυπο οθόνης 2026-06-08 102701.png.jpg"/>
          <p:cNvPicPr preferRelativeResize="0"/>
          <p:nvPr/>
        </p:nvPicPr>
        <p:blipFill>
          <a:blip r:embed="rId3">
            <a:alphaModFix/>
          </a:blip>
          <a:stretch>
            <a:fillRect/>
          </a:stretch>
        </p:blipFill>
        <p:spPr>
          <a:xfrm>
            <a:off x="229576" y="62875"/>
            <a:ext cx="4070576" cy="3369751"/>
          </a:xfrm>
          <a:prstGeom prst="rect">
            <a:avLst/>
          </a:prstGeom>
          <a:noFill/>
          <a:ln>
            <a:noFill/>
          </a:ln>
        </p:spPr>
      </p:pic>
      <p:pic>
        <p:nvPicPr>
          <p:cNvPr id="243" name="Google Shape;243;p43" title="Στιγμιότυπο οθόνης 2026-06-08 113756.jpg"/>
          <p:cNvPicPr preferRelativeResize="0"/>
          <p:nvPr/>
        </p:nvPicPr>
        <p:blipFill>
          <a:blip r:embed="rId4">
            <a:alphaModFix/>
          </a:blip>
          <a:stretch>
            <a:fillRect/>
          </a:stretch>
        </p:blipFill>
        <p:spPr>
          <a:xfrm>
            <a:off x="4408426" y="2313950"/>
            <a:ext cx="4363876" cy="2589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44"/>
          <p:cNvSpPr txBox="1"/>
          <p:nvPr>
            <p:ph type="title"/>
          </p:nvPr>
        </p:nvSpPr>
        <p:spPr>
          <a:xfrm>
            <a:off x="179200" y="155950"/>
            <a:ext cx="8520600" cy="5727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Clr>
                <a:schemeClr val="dk1"/>
              </a:buClr>
              <a:buSzPct val="56410"/>
              <a:buFont typeface="Arial"/>
              <a:buNone/>
            </a:pPr>
            <a:r>
              <a:rPr lang="el" sz="1950">
                <a:latin typeface="Times New Roman"/>
                <a:ea typeface="Times New Roman"/>
                <a:cs typeface="Times New Roman"/>
                <a:sym typeface="Times New Roman"/>
              </a:rPr>
              <a:t>Anton Hofmiller: Η Ενσάρκωση της Ενοχής</a:t>
            </a:r>
            <a:endParaRPr sz="1950">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249" name="Google Shape;249;p44"/>
          <p:cNvSpPr txBox="1"/>
          <p:nvPr>
            <p:ph idx="1" type="body"/>
          </p:nvPr>
        </p:nvSpPr>
        <p:spPr>
          <a:xfrm>
            <a:off x="110825" y="728650"/>
            <a:ext cx="8721600" cy="41427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 Ηθοποιός</a:t>
            </a:r>
            <a:r>
              <a:rPr b="1" lang="el" sz="1950">
                <a:solidFill>
                  <a:schemeClr val="dk1"/>
                </a:solidFill>
                <a:latin typeface="Times New Roman"/>
                <a:ea typeface="Times New Roman"/>
                <a:cs typeface="Times New Roman"/>
                <a:sym typeface="Times New Roman"/>
              </a:rPr>
              <a:t>:</a:t>
            </a:r>
            <a:r>
              <a:rPr lang="el" sz="1950">
                <a:solidFill>
                  <a:schemeClr val="dk1"/>
                </a:solidFill>
                <a:latin typeface="Times New Roman"/>
                <a:ea typeface="Times New Roman"/>
                <a:cs typeface="Times New Roman"/>
                <a:sym typeface="Times New Roman"/>
              </a:rPr>
              <a:t> Laurenz Laufenberg (ο μόνος με σταθερό ρόλο).</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 Υποκριτική</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Προσέγγιση</a:t>
            </a:r>
            <a:endParaRPr b="1"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 Ψυχολογικός</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Διχασ</a:t>
            </a:r>
            <a:r>
              <a:rPr b="1" lang="el" sz="1950">
                <a:solidFill>
                  <a:schemeClr val="dk1"/>
                </a:solidFill>
                <a:latin typeface="Times New Roman"/>
                <a:ea typeface="Times New Roman"/>
                <a:cs typeface="Times New Roman"/>
                <a:sym typeface="Times New Roman"/>
              </a:rPr>
              <a:t>μ</a:t>
            </a:r>
            <a:r>
              <a:rPr lang="el" sz="1950">
                <a:solidFill>
                  <a:schemeClr val="dk1"/>
                </a:solidFill>
                <a:latin typeface="Times New Roman"/>
                <a:ea typeface="Times New Roman"/>
                <a:cs typeface="Times New Roman"/>
                <a:sym typeface="Times New Roman"/>
              </a:rPr>
              <a:t>ός</a:t>
            </a:r>
            <a:r>
              <a:rPr b="1" lang="el" sz="1950">
                <a:solidFill>
                  <a:schemeClr val="dk1"/>
                </a:solidFill>
                <a:latin typeface="Times New Roman"/>
                <a:ea typeface="Times New Roman"/>
                <a:cs typeface="Times New Roman"/>
                <a:sym typeface="Times New Roman"/>
              </a:rPr>
              <a:t>:</a:t>
            </a:r>
            <a:r>
              <a:rPr lang="el" sz="1950">
                <a:solidFill>
                  <a:schemeClr val="dk1"/>
                </a:solidFill>
                <a:latin typeface="Times New Roman"/>
                <a:ea typeface="Times New Roman"/>
                <a:cs typeface="Times New Roman"/>
                <a:sym typeface="Times New Roman"/>
              </a:rPr>
              <a:t> Ο ηθοποιός ισορροπεί ανάμεσα στον νεαρό, αφελή αξιωματικό του 1914 και στον μεγαλύτερο Anton που κοιτάζει το παρελθόν μετανιωμένος.</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 Σω</a:t>
            </a:r>
            <a:r>
              <a:rPr b="1" lang="el" sz="1950">
                <a:solidFill>
                  <a:schemeClr val="dk1"/>
                </a:solidFill>
                <a:latin typeface="Times New Roman"/>
                <a:ea typeface="Times New Roman"/>
                <a:cs typeface="Times New Roman"/>
                <a:sym typeface="Times New Roman"/>
              </a:rPr>
              <a:t>μ</a:t>
            </a:r>
            <a:r>
              <a:rPr lang="el" sz="1950">
                <a:solidFill>
                  <a:schemeClr val="dk1"/>
                </a:solidFill>
                <a:latin typeface="Times New Roman"/>
                <a:ea typeface="Times New Roman"/>
                <a:cs typeface="Times New Roman"/>
                <a:sym typeface="Times New Roman"/>
              </a:rPr>
              <a:t>ατικότητα</a:t>
            </a:r>
            <a:r>
              <a:rPr b="1" lang="el" sz="1950">
                <a:solidFill>
                  <a:schemeClr val="dk1"/>
                </a:solidFill>
                <a:latin typeface="Times New Roman"/>
                <a:ea typeface="Times New Roman"/>
                <a:cs typeface="Times New Roman"/>
                <a:sym typeface="Times New Roman"/>
              </a:rPr>
              <a:t>:</a:t>
            </a:r>
            <a:r>
              <a:rPr lang="el" sz="1950">
                <a:solidFill>
                  <a:schemeClr val="dk1"/>
                </a:solidFill>
                <a:latin typeface="Times New Roman"/>
                <a:ea typeface="Times New Roman"/>
                <a:cs typeface="Times New Roman"/>
                <a:sym typeface="Times New Roman"/>
              </a:rPr>
              <a:t> Ξεκινά με τη στητή, υπερήφανη στάση ενός στρατιώτη του ιππικού και σταδιακά «λυγίζει» σωματικά, καθώς το βάρος των ενοχών και του κοινωνικού κατεστημένου τον πιέζει.</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4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950">
                <a:solidFill>
                  <a:schemeClr val="dk1"/>
                </a:solidFill>
                <a:latin typeface="Times New Roman"/>
                <a:ea typeface="Times New Roman"/>
                <a:cs typeface="Times New Roman"/>
                <a:sym typeface="Times New Roman"/>
              </a:rPr>
              <a:t>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l" sz="1950">
                <a:solidFill>
                  <a:schemeClr val="dk1"/>
                </a:solidFill>
                <a:latin typeface="Times New Roman"/>
                <a:ea typeface="Times New Roman"/>
                <a:cs typeface="Times New Roman"/>
                <a:sym typeface="Times New Roman"/>
              </a:rPr>
              <a:t>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Η</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παγίδα</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του</a:t>
            </a:r>
            <a:r>
              <a:rPr b="1" lang="el" sz="1950">
                <a:solidFill>
                  <a:schemeClr val="dk1"/>
                </a:solidFill>
                <a:latin typeface="Times New Roman"/>
                <a:ea typeface="Times New Roman"/>
                <a:cs typeface="Times New Roman"/>
                <a:sym typeface="Times New Roman"/>
              </a:rPr>
              <a:t> Ensemble:</a:t>
            </a:r>
            <a:r>
              <a:rPr lang="el" sz="1950">
                <a:solidFill>
                  <a:schemeClr val="dk1"/>
                </a:solidFill>
                <a:latin typeface="Times New Roman"/>
                <a:ea typeface="Times New Roman"/>
                <a:cs typeface="Times New Roman"/>
                <a:sym typeface="Times New Roman"/>
              </a:rPr>
              <a:t> Καθώς η παράσταση προχωρά, οι υπόλοιποι ηθοποιοί τον περικυκλώνουν, ψιθυρίζουν στο αυτί του ή επαναλαμβάνουν τα λόγια του, δείχνοντας υποκριτικά ότι ο Anton χάνει τον έλεγχο του εαυτού του.</a:t>
            </a:r>
            <a:endParaRPr/>
          </a:p>
        </p:txBody>
      </p:sp>
      <p:pic>
        <p:nvPicPr>
          <p:cNvPr id="255" name="Google Shape;255;p45" title="Στιγμιότυπο οθόνης 2026-06-08 103426.jpg"/>
          <p:cNvPicPr preferRelativeResize="0"/>
          <p:nvPr/>
        </p:nvPicPr>
        <p:blipFill>
          <a:blip r:embed="rId3">
            <a:alphaModFix/>
          </a:blip>
          <a:stretch>
            <a:fillRect/>
          </a:stretch>
        </p:blipFill>
        <p:spPr>
          <a:xfrm>
            <a:off x="1386450" y="203375"/>
            <a:ext cx="5554276" cy="271532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6"/>
          <p:cNvSpPr txBox="1"/>
          <p:nvPr>
            <p:ph type="title"/>
          </p:nvPr>
        </p:nvSpPr>
        <p:spPr>
          <a:xfrm>
            <a:off x="89050" y="1481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950">
                <a:latin typeface="Times New Roman"/>
                <a:ea typeface="Times New Roman"/>
                <a:cs typeface="Times New Roman"/>
                <a:sym typeface="Times New Roman"/>
              </a:rPr>
              <a:t>Edith Kekesfalva: Το Σώμα και η Φωνή</a:t>
            </a:r>
            <a:endParaRPr/>
          </a:p>
        </p:txBody>
      </p:sp>
      <p:sp>
        <p:nvSpPr>
          <p:cNvPr id="261" name="Google Shape;261;p46"/>
          <p:cNvSpPr txBox="1"/>
          <p:nvPr>
            <p:ph idx="1" type="body"/>
          </p:nvPr>
        </p:nvSpPr>
        <p:spPr>
          <a:xfrm>
            <a:off x="89050" y="809000"/>
            <a:ext cx="8743200" cy="44532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l" sz="1950">
                <a:solidFill>
                  <a:schemeClr val="dk1"/>
                </a:solidFill>
                <a:latin typeface="Times New Roman"/>
                <a:ea typeface="Times New Roman"/>
                <a:cs typeface="Times New Roman"/>
                <a:sym typeface="Times New Roman"/>
              </a:rPr>
              <a:t>Marie Burchard (Σώμα/Κίνηση) &amp; Eva Meckbach (Φωνή).</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rPr lang="el" sz="1950">
                <a:solidFill>
                  <a:schemeClr val="dk1"/>
                </a:solidFill>
                <a:latin typeface="Times New Roman"/>
                <a:ea typeface="Times New Roman"/>
                <a:cs typeface="Times New Roman"/>
                <a:sym typeface="Times New Roman"/>
              </a:rPr>
              <a:t> </a:t>
            </a:r>
            <a:endParaRPr b="1"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rPr lang="el" sz="1950">
                <a:solidFill>
                  <a:schemeClr val="dk1"/>
                </a:solidFill>
                <a:latin typeface="Times New Roman"/>
                <a:ea typeface="Times New Roman"/>
                <a:cs typeface="Times New Roman"/>
                <a:sym typeface="Times New Roman"/>
              </a:rPr>
              <a:t>Το</a:t>
            </a:r>
            <a:r>
              <a:rPr b="1" lang="el" sz="195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Σπασ</a:t>
            </a:r>
            <a:r>
              <a:rPr b="1" lang="el" sz="1950">
                <a:solidFill>
                  <a:schemeClr val="dk1"/>
                </a:solidFill>
                <a:latin typeface="Times New Roman"/>
                <a:ea typeface="Times New Roman"/>
                <a:cs typeface="Times New Roman"/>
                <a:sym typeface="Times New Roman"/>
              </a:rPr>
              <a:t>μ</a:t>
            </a:r>
            <a:r>
              <a:rPr lang="el" sz="1950">
                <a:solidFill>
                  <a:schemeClr val="dk1"/>
                </a:solidFill>
                <a:latin typeface="Times New Roman"/>
                <a:ea typeface="Times New Roman"/>
                <a:cs typeface="Times New Roman"/>
                <a:sym typeface="Times New Roman"/>
              </a:rPr>
              <a:t>ένο</a:t>
            </a:r>
            <a:r>
              <a:rPr b="1" lang="el" sz="195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Σώ</a:t>
            </a:r>
            <a:r>
              <a:rPr b="1" lang="el" sz="1950">
                <a:solidFill>
                  <a:schemeClr val="dk1"/>
                </a:solidFill>
                <a:latin typeface="Times New Roman"/>
                <a:ea typeface="Times New Roman"/>
                <a:cs typeface="Times New Roman"/>
                <a:sym typeface="Times New Roman"/>
              </a:rPr>
              <a:t>μ</a:t>
            </a:r>
            <a:r>
              <a:rPr lang="el" sz="1950">
                <a:solidFill>
                  <a:schemeClr val="dk1"/>
                </a:solidFill>
                <a:latin typeface="Times New Roman"/>
                <a:ea typeface="Times New Roman"/>
                <a:cs typeface="Times New Roman"/>
                <a:sym typeface="Times New Roman"/>
              </a:rPr>
              <a:t>α</a:t>
            </a:r>
            <a:r>
              <a:rPr b="1" lang="el" sz="1950">
                <a:solidFill>
                  <a:schemeClr val="dk1"/>
                </a:solidFill>
                <a:latin typeface="Times New Roman"/>
                <a:ea typeface="Times New Roman"/>
                <a:cs typeface="Times New Roman"/>
                <a:sym typeface="Times New Roman"/>
              </a:rPr>
              <a:t>:</a:t>
            </a:r>
            <a:r>
              <a:rPr lang="el" sz="1950">
                <a:solidFill>
                  <a:schemeClr val="dk1"/>
                </a:solidFill>
                <a:latin typeface="Times New Roman"/>
                <a:ea typeface="Times New Roman"/>
                <a:cs typeface="Times New Roman"/>
                <a:sym typeface="Times New Roman"/>
              </a:rPr>
              <a:t> Η Burchard αποδίδει την παράλυση με μια συγκλονιστική, σχεδόν βίαιη σωματικότητα. Δεν είναι απλώς ακίνητη· το σώμα της συσπάται, εκτινάσσεται από θυμό ή καταρρέει σαν πάνινη κούκλα, αποτυπώνοντας την εσωτερική της φυλακή.</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rPr lang="el" sz="1950">
                <a:solidFill>
                  <a:schemeClr val="dk1"/>
                </a:solidFill>
                <a:latin typeface="Times New Roman"/>
                <a:ea typeface="Times New Roman"/>
                <a:cs typeface="Times New Roman"/>
                <a:sym typeface="Times New Roman"/>
              </a:rPr>
              <a:t> Η</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Τεχνική</a:t>
            </a:r>
            <a:r>
              <a:rPr b="1" lang="el" sz="130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του</a:t>
            </a:r>
            <a:r>
              <a:rPr b="1" lang="el" sz="1950">
                <a:solidFill>
                  <a:schemeClr val="dk1"/>
                </a:solidFill>
                <a:latin typeface="Times New Roman"/>
                <a:ea typeface="Times New Roman"/>
                <a:cs typeface="Times New Roman"/>
                <a:sym typeface="Times New Roman"/>
              </a:rPr>
              <a:t> Lip-Sync:</a:t>
            </a:r>
            <a:r>
              <a:rPr lang="el" sz="1950">
                <a:solidFill>
                  <a:schemeClr val="dk1"/>
                </a:solidFill>
                <a:latin typeface="Times New Roman"/>
                <a:ea typeface="Times New Roman"/>
                <a:cs typeface="Times New Roman"/>
                <a:sym typeface="Times New Roman"/>
              </a:rPr>
              <a:t> Η Edith συχνά δεν μιλάει η ίδια. Τα λόγια της βγαίνουν από το μικρόφωνο μιας άλλης ηθοποιού. Αυτό απαιτεί χειρουργικό συντονισμό: η Burchard πρέπει να ανοιγοκλείνει το στόμα της σε απόλυτο συγχρονισμό με τα συναισθήματα και τις αναπνοές της Meckbach.</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ct val="56410"/>
              <a:buFont typeface="Arial"/>
              <a:buNone/>
            </a:pPr>
            <a:r>
              <a:rPr lang="el" sz="1950">
                <a:solidFill>
                  <a:schemeClr val="dk1"/>
                </a:solidFill>
                <a:latin typeface="Times New Roman"/>
                <a:ea typeface="Times New Roman"/>
                <a:cs typeface="Times New Roman"/>
                <a:sym typeface="Times New Roman"/>
              </a:rPr>
              <a:t> Αποτέλεσ</a:t>
            </a:r>
            <a:r>
              <a:rPr b="1" lang="el" sz="1950">
                <a:solidFill>
                  <a:schemeClr val="dk1"/>
                </a:solidFill>
                <a:latin typeface="Times New Roman"/>
                <a:ea typeface="Times New Roman"/>
                <a:cs typeface="Times New Roman"/>
                <a:sym typeface="Times New Roman"/>
              </a:rPr>
              <a:t>μ</a:t>
            </a:r>
            <a:r>
              <a:rPr lang="el" sz="1950">
                <a:solidFill>
                  <a:schemeClr val="dk1"/>
                </a:solidFill>
                <a:latin typeface="Times New Roman"/>
                <a:ea typeface="Times New Roman"/>
                <a:cs typeface="Times New Roman"/>
                <a:sym typeface="Times New Roman"/>
              </a:rPr>
              <a:t>α</a:t>
            </a:r>
            <a:r>
              <a:rPr b="1" lang="el" sz="1950">
                <a:solidFill>
                  <a:schemeClr val="dk1"/>
                </a:solidFill>
                <a:latin typeface="Times New Roman"/>
                <a:ea typeface="Times New Roman"/>
                <a:cs typeface="Times New Roman"/>
                <a:sym typeface="Times New Roman"/>
              </a:rPr>
              <a:t>:</a:t>
            </a:r>
            <a:r>
              <a:rPr lang="el" sz="1950">
                <a:solidFill>
                  <a:schemeClr val="dk1"/>
                </a:solidFill>
                <a:latin typeface="Times New Roman"/>
                <a:ea typeface="Times New Roman"/>
                <a:cs typeface="Times New Roman"/>
                <a:sym typeface="Times New Roman"/>
              </a:rPr>
              <a:t> Μια υποκριτική επιλογή που κάνει την Edith να μοιάζει με απόκοσμο πλάσμα, διχασμένο ανάμεσα στην επιθυμία για ζωή και την καθηλωμένη της πραγματικότητα.</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Η δύναμη του </a:t>
            </a:r>
            <a:r>
              <a:rPr lang="el"/>
              <a:t>Ensemble</a:t>
            </a:r>
            <a:endParaRPr/>
          </a:p>
        </p:txBody>
      </p:sp>
      <p:sp>
        <p:nvSpPr>
          <p:cNvPr id="267" name="Google Shape;267;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8" name="Google Shape;268;p47" title="Στιγμιότυπο οθόνης 2026-06-08 122409.jpg"/>
          <p:cNvPicPr preferRelativeResize="0"/>
          <p:nvPr/>
        </p:nvPicPr>
        <p:blipFill>
          <a:blip r:embed="rId3">
            <a:alphaModFix/>
          </a:blip>
          <a:stretch>
            <a:fillRect/>
          </a:stretch>
        </p:blipFill>
        <p:spPr>
          <a:xfrm>
            <a:off x="311699" y="1017725"/>
            <a:ext cx="4106500" cy="2859075"/>
          </a:xfrm>
          <a:prstGeom prst="rect">
            <a:avLst/>
          </a:prstGeom>
          <a:noFill/>
          <a:ln>
            <a:noFill/>
          </a:ln>
        </p:spPr>
      </p:pic>
      <p:pic>
        <p:nvPicPr>
          <p:cNvPr id="269" name="Google Shape;269;p47" title="Στιγμιότυπο οθόνης 2026-06-08 122326.jpg"/>
          <p:cNvPicPr preferRelativeResize="0"/>
          <p:nvPr/>
        </p:nvPicPr>
        <p:blipFill>
          <a:blip r:embed="rId4">
            <a:alphaModFix/>
          </a:blip>
          <a:stretch>
            <a:fillRect/>
          </a:stretch>
        </p:blipFill>
        <p:spPr>
          <a:xfrm>
            <a:off x="4571997" y="2386397"/>
            <a:ext cx="4371600" cy="25913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8"/>
          <p:cNvSpPr txBox="1"/>
          <p:nvPr>
            <p:ph type="title"/>
          </p:nvPr>
        </p:nvSpPr>
        <p:spPr>
          <a:xfrm>
            <a:off x="76675" y="160500"/>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sz="1950">
                <a:latin typeface="Times New Roman"/>
                <a:ea typeface="Times New Roman"/>
                <a:cs typeface="Times New Roman"/>
                <a:sym typeface="Times New Roman"/>
              </a:rPr>
              <a:t>Οι Ηθοποιοί ως «Χορός» και Περιβάλλον</a:t>
            </a:r>
            <a:endParaRPr/>
          </a:p>
        </p:txBody>
      </p:sp>
      <p:sp>
        <p:nvSpPr>
          <p:cNvPr id="275" name="Google Shape;275;p48"/>
          <p:cNvSpPr txBox="1"/>
          <p:nvPr>
            <p:ph idx="1" type="body"/>
          </p:nvPr>
        </p:nvSpPr>
        <p:spPr>
          <a:xfrm>
            <a:off x="311700" y="733200"/>
            <a:ext cx="8520600" cy="38358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Clr>
                <a:schemeClr val="dk1"/>
              </a:buClr>
              <a:buSzPts val="1100"/>
              <a:buFont typeface="Arial"/>
              <a:buNone/>
            </a:pPr>
            <a:r>
              <a:t/>
            </a:r>
            <a:endParaRPr b="1"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l" sz="1950">
                <a:solidFill>
                  <a:schemeClr val="dk1"/>
                </a:solidFill>
                <a:latin typeface="Times New Roman"/>
                <a:ea typeface="Times New Roman"/>
                <a:cs typeface="Times New Roman"/>
                <a:sym typeface="Times New Roman"/>
              </a:rPr>
              <a:t> Ρευστότητα</a:t>
            </a:r>
            <a:r>
              <a:rPr b="1" lang="el" sz="1300">
                <a:solidFill>
                  <a:schemeClr val="dk1"/>
                </a:solidFill>
                <a:latin typeface="Times New Roman"/>
                <a:ea typeface="Times New Roman"/>
                <a:cs typeface="Times New Roman"/>
                <a:sym typeface="Times New Roman"/>
              </a:rPr>
              <a:t> </a:t>
            </a:r>
            <a:r>
              <a:rPr b="1" lang="el" sz="1950">
                <a:solidFill>
                  <a:schemeClr val="dk1"/>
                </a:solidFill>
                <a:latin typeface="Times New Roman"/>
                <a:ea typeface="Times New Roman"/>
                <a:cs typeface="Times New Roman"/>
                <a:sym typeface="Times New Roman"/>
              </a:rPr>
              <a:t>Ρόλων</a:t>
            </a:r>
            <a:r>
              <a:rPr b="1" lang="el" sz="195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 τη μια στιγμή παίζουν τους αυστηρούς αξιωματικούς του στρατού, την επόμενη στιγμή γίνονται οι υπηρέτες του κάστρου ή οι εσωτερικές φωνές των τύψεων του Anton.</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l" sz="1950">
                <a:solidFill>
                  <a:schemeClr val="dk1"/>
                </a:solidFill>
                <a:latin typeface="Times New Roman"/>
                <a:ea typeface="Times New Roman"/>
                <a:cs typeface="Times New Roman"/>
                <a:sym typeface="Times New Roman"/>
              </a:rPr>
              <a:t> </a:t>
            </a:r>
            <a:r>
              <a:rPr b="1" lang="el" sz="1950">
                <a:solidFill>
                  <a:schemeClr val="dk1"/>
                </a:solidFill>
                <a:latin typeface="Times New Roman"/>
                <a:ea typeface="Times New Roman"/>
                <a:cs typeface="Times New Roman"/>
                <a:sym typeface="Times New Roman"/>
              </a:rPr>
              <a:t>Συλλογική</a:t>
            </a:r>
            <a:r>
              <a:rPr b="1" lang="el" sz="1300">
                <a:solidFill>
                  <a:schemeClr val="dk1"/>
                </a:solidFill>
                <a:latin typeface="Times New Roman"/>
                <a:ea typeface="Times New Roman"/>
                <a:cs typeface="Times New Roman"/>
                <a:sym typeface="Times New Roman"/>
              </a:rPr>
              <a:t> </a:t>
            </a:r>
            <a:r>
              <a:rPr b="1" lang="el" sz="1950">
                <a:solidFill>
                  <a:schemeClr val="dk1"/>
                </a:solidFill>
                <a:latin typeface="Times New Roman"/>
                <a:ea typeface="Times New Roman"/>
                <a:cs typeface="Times New Roman"/>
                <a:sym typeface="Times New Roman"/>
              </a:rPr>
              <a:t>Αφήγηση</a:t>
            </a:r>
            <a:r>
              <a:rPr b="1" lang="el" sz="1950">
                <a:solidFill>
                  <a:schemeClr val="dk1"/>
                </a:solidFill>
                <a:latin typeface="Times New Roman"/>
                <a:ea typeface="Times New Roman"/>
                <a:cs typeface="Times New Roman"/>
                <a:sym typeface="Times New Roman"/>
              </a:rPr>
              <a:t>:</a:t>
            </a:r>
            <a:r>
              <a:rPr b="1" lang="el" sz="195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Πολύ συχνά, ένας ηθοποιός ξεκινά μια φράση και ένας άλλος την τελειώνει. Αυτό απαιτεί απόλυτο ρυθμό και απουσία εγωισμού. Ο ηθοποιός  αλλά υπηρετεί το σύνολο.</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l" sz="1950">
                <a:solidFill>
                  <a:schemeClr val="dk1"/>
                </a:solidFill>
                <a:latin typeface="Times New Roman"/>
                <a:ea typeface="Times New Roman"/>
                <a:cs typeface="Times New Roman"/>
                <a:sym typeface="Times New Roman"/>
              </a:rPr>
              <a:t>Δη</a:t>
            </a:r>
            <a:r>
              <a:rPr b="1" lang="el" sz="1950">
                <a:solidFill>
                  <a:schemeClr val="dk1"/>
                </a:solidFill>
                <a:latin typeface="Times New Roman"/>
                <a:ea typeface="Times New Roman"/>
                <a:cs typeface="Times New Roman"/>
                <a:sym typeface="Times New Roman"/>
              </a:rPr>
              <a:t>μ</a:t>
            </a:r>
            <a:r>
              <a:rPr b="1" lang="el" sz="1950">
                <a:solidFill>
                  <a:schemeClr val="dk1"/>
                </a:solidFill>
                <a:latin typeface="Times New Roman"/>
                <a:ea typeface="Times New Roman"/>
                <a:cs typeface="Times New Roman"/>
                <a:sym typeface="Times New Roman"/>
              </a:rPr>
              <a:t>ιουργία</a:t>
            </a:r>
            <a:r>
              <a:rPr b="1" lang="el" sz="1300">
                <a:solidFill>
                  <a:schemeClr val="dk1"/>
                </a:solidFill>
                <a:latin typeface="Times New Roman"/>
                <a:ea typeface="Times New Roman"/>
                <a:cs typeface="Times New Roman"/>
                <a:sym typeface="Times New Roman"/>
              </a:rPr>
              <a:t> </a:t>
            </a:r>
            <a:r>
              <a:rPr b="1" lang="el" sz="1950">
                <a:solidFill>
                  <a:schemeClr val="dk1"/>
                </a:solidFill>
                <a:latin typeface="Times New Roman"/>
                <a:ea typeface="Times New Roman"/>
                <a:cs typeface="Times New Roman"/>
                <a:sym typeface="Times New Roman"/>
              </a:rPr>
              <a:t>Ατ</a:t>
            </a:r>
            <a:r>
              <a:rPr b="1" lang="el" sz="1950">
                <a:solidFill>
                  <a:schemeClr val="dk1"/>
                </a:solidFill>
                <a:latin typeface="Times New Roman"/>
                <a:ea typeface="Times New Roman"/>
                <a:cs typeface="Times New Roman"/>
                <a:sym typeface="Times New Roman"/>
              </a:rPr>
              <a:t>μ</a:t>
            </a:r>
            <a:r>
              <a:rPr b="1" lang="el" sz="1950">
                <a:solidFill>
                  <a:schemeClr val="dk1"/>
                </a:solidFill>
                <a:latin typeface="Times New Roman"/>
                <a:ea typeface="Times New Roman"/>
                <a:cs typeface="Times New Roman"/>
                <a:sym typeface="Times New Roman"/>
              </a:rPr>
              <a:t>όσφαιρας</a:t>
            </a:r>
            <a:r>
              <a:rPr b="1" lang="el" sz="1950">
                <a:solidFill>
                  <a:schemeClr val="dk1"/>
                </a:solidFill>
                <a:latin typeface="Times New Roman"/>
                <a:ea typeface="Times New Roman"/>
                <a:cs typeface="Times New Roman"/>
                <a:sym typeface="Times New Roman"/>
              </a:rPr>
              <a:t>:</a:t>
            </a:r>
            <a:r>
              <a:rPr b="1" lang="el" sz="1950">
                <a:solidFill>
                  <a:schemeClr val="dk1"/>
                </a:solidFill>
                <a:latin typeface="Times New Roman"/>
                <a:ea typeface="Times New Roman"/>
                <a:cs typeface="Times New Roman"/>
                <a:sym typeface="Times New Roman"/>
              </a:rPr>
              <a:t> </a:t>
            </a:r>
            <a:r>
              <a:rPr lang="el" sz="1950">
                <a:solidFill>
                  <a:schemeClr val="dk1"/>
                </a:solidFill>
                <a:latin typeface="Times New Roman"/>
                <a:ea typeface="Times New Roman"/>
                <a:cs typeface="Times New Roman"/>
                <a:sym typeface="Times New Roman"/>
              </a:rPr>
              <a:t>Χρησιμοποιώντας μόνο τα σώματά του → στήνουν γύρω από τους πρωταγωνιστές τον ασφυκτικό κοινωνικό περίγυρο, τη στρατιωτική πειθαρχία και την απειλή του πολέμου που έρχεται</a:t>
            </a:r>
            <a:endParaRPr sz="1950">
              <a:solidFill>
                <a:schemeClr val="dk1"/>
              </a:solidFill>
              <a:latin typeface="Times New Roman"/>
              <a:ea typeface="Times New Roman"/>
              <a:cs typeface="Times New Roman"/>
              <a:sym typeface="Times New Roman"/>
            </a:endParaRPr>
          </a:p>
          <a:p>
            <a:pPr indent="0" lvl="0" marL="0" rtl="0" algn="l">
              <a:spcBef>
                <a:spcPts val="0"/>
              </a:spcBef>
              <a:spcAft>
                <a:spcPts val="1200"/>
              </a:spcAft>
              <a:buNone/>
            </a:pPr>
            <a:r>
              <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9" name="Shape 279"/>
        <p:cNvGrpSpPr/>
        <p:nvPr/>
      </p:nvGrpSpPr>
      <p:grpSpPr>
        <a:xfrm>
          <a:off x="0" y="0"/>
          <a:ext cx="0" cy="0"/>
          <a:chOff x="0" y="0"/>
          <a:chExt cx="0" cy="0"/>
        </a:xfrm>
      </p:grpSpPr>
      <p:sp>
        <p:nvSpPr>
          <p:cNvPr id="280" name="Google Shape;280;p49"/>
          <p:cNvSpPr txBox="1"/>
          <p:nvPr>
            <p:ph type="title"/>
          </p:nvPr>
        </p:nvSpPr>
        <p:spPr>
          <a:xfrm>
            <a:off x="502250" y="358425"/>
            <a:ext cx="8008500" cy="462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l"/>
              <a:t>Ένα άψογα κουρδισμένο θεατρικό σύμπαν</a:t>
            </a:r>
            <a:endParaRPr/>
          </a:p>
          <a:p>
            <a:pPr indent="0" lvl="0" marL="0" rtl="0" algn="l">
              <a:spcBef>
                <a:spcPts val="0"/>
              </a:spcBef>
              <a:spcAft>
                <a:spcPts val="0"/>
              </a:spcAft>
              <a:buNone/>
            </a:pPr>
            <a:r>
              <a:t/>
            </a:r>
            <a:endParaRPr/>
          </a:p>
        </p:txBody>
      </p:sp>
      <p:sp>
        <p:nvSpPr>
          <p:cNvPr id="281" name="Google Shape;281;p49"/>
          <p:cNvSpPr txBox="1"/>
          <p:nvPr>
            <p:ph idx="1" type="body"/>
          </p:nvPr>
        </p:nvSpPr>
        <p:spPr>
          <a:xfrm>
            <a:off x="131125" y="969825"/>
            <a:ext cx="8844600" cy="39957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l">
                <a:solidFill>
                  <a:schemeClr val="dk1"/>
                </a:solidFill>
              </a:rPr>
              <a:t> Απόλυτη σκηνική, κινησιολογική και </a:t>
            </a:r>
            <a:r>
              <a:rPr lang="el">
                <a:solidFill>
                  <a:schemeClr val="dk1"/>
                </a:solidFill>
              </a:rPr>
              <a:t>ενεργειακή</a:t>
            </a:r>
            <a:r>
              <a:rPr lang="el">
                <a:solidFill>
                  <a:schemeClr val="dk1"/>
                </a:solidFill>
              </a:rPr>
              <a:t> οργάνωση→ σκάκι</a:t>
            </a:r>
            <a:endParaRPr>
              <a:solidFill>
                <a:schemeClr val="dk1"/>
              </a:solidFill>
            </a:endParaRPr>
          </a:p>
          <a:p>
            <a:pPr indent="0" lvl="0" marL="0" rtl="0" algn="l">
              <a:spcBef>
                <a:spcPts val="1200"/>
              </a:spcBef>
              <a:spcAft>
                <a:spcPts val="0"/>
              </a:spcAft>
              <a:buNone/>
            </a:pPr>
            <a:r>
              <a:rPr lang="el">
                <a:solidFill>
                  <a:schemeClr val="dk1"/>
                </a:solidFill>
              </a:rPr>
              <a:t>Σώματα με ενέργεια (εκπαίδευση Leqoc) και αυξομειώσεις που διαπνέουν το σύνολο→ δημιουργία χώρων, συνθηκών, δραματουργικών στοιχείων</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l">
                <a:solidFill>
                  <a:schemeClr val="dk1"/>
                </a:solidFill>
              </a:rPr>
              <a:t>Συνομιλία κόσμων και </a:t>
            </a:r>
            <a:r>
              <a:rPr lang="el">
                <a:solidFill>
                  <a:schemeClr val="dk1"/>
                </a:solidFill>
              </a:rPr>
              <a:t>σκυταλοδρομία</a:t>
            </a:r>
            <a:r>
              <a:rPr lang="el">
                <a:solidFill>
                  <a:schemeClr val="dk1"/>
                </a:solidFill>
              </a:rPr>
              <a:t> σκηνών</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l">
                <a:solidFill>
                  <a:schemeClr val="dk1"/>
                </a:solidFill>
              </a:rPr>
              <a:t>Πρωτοκαθεδρία</a:t>
            </a:r>
            <a:r>
              <a:rPr lang="el">
                <a:solidFill>
                  <a:schemeClr val="dk1"/>
                </a:solidFill>
              </a:rPr>
              <a:t> της λειτουργίας </a:t>
            </a:r>
            <a:r>
              <a:rPr lang="el">
                <a:solidFill>
                  <a:schemeClr val="dk1"/>
                </a:solidFill>
              </a:rPr>
              <a:t>της</a:t>
            </a:r>
            <a:r>
              <a:rPr lang="el">
                <a:solidFill>
                  <a:schemeClr val="dk1"/>
                </a:solidFill>
              </a:rPr>
              <a:t> φαντασίας</a:t>
            </a:r>
            <a:endParaRPr>
              <a:solidFill>
                <a:schemeClr val="dk1"/>
              </a:solidFill>
            </a:endParaRPr>
          </a:p>
          <a:p>
            <a:pPr indent="0" lvl="0" marL="0" rtl="0" algn="l">
              <a:spcBef>
                <a:spcPts val="1200"/>
              </a:spcBef>
              <a:spcAft>
                <a:spcPts val="0"/>
              </a:spcAft>
              <a:buNone/>
            </a:pPr>
            <a:r>
              <a:t/>
            </a:r>
            <a:endParaRPr>
              <a:solidFill>
                <a:schemeClr val="dk1"/>
              </a:solidFill>
            </a:endParaRPr>
          </a:p>
          <a:p>
            <a:pPr indent="0" lvl="0" marL="0" rtl="0" algn="l">
              <a:spcBef>
                <a:spcPts val="1200"/>
              </a:spcBef>
              <a:spcAft>
                <a:spcPts val="0"/>
              </a:spcAft>
              <a:buNone/>
            </a:pPr>
            <a:r>
              <a:rPr lang="el">
                <a:solidFill>
                  <a:schemeClr val="dk1"/>
                </a:solidFill>
              </a:rPr>
              <a:t>Συντονισμός </a:t>
            </a:r>
            <a:r>
              <a:rPr lang="el">
                <a:solidFill>
                  <a:schemeClr val="dk1"/>
                </a:solidFill>
              </a:rPr>
              <a:t>σκηνικής</a:t>
            </a:r>
            <a:r>
              <a:rPr lang="el">
                <a:solidFill>
                  <a:schemeClr val="dk1"/>
                </a:solidFill>
              </a:rPr>
              <a:t> δράσης με το παράλληλο σύμπαν </a:t>
            </a:r>
            <a:r>
              <a:rPr lang="el">
                <a:solidFill>
                  <a:schemeClr val="dk1"/>
                </a:solidFill>
              </a:rPr>
              <a:t>οπτικοακουστικών</a:t>
            </a:r>
            <a:r>
              <a:rPr lang="el">
                <a:solidFill>
                  <a:schemeClr val="dk1"/>
                </a:solidFill>
              </a:rPr>
              <a:t> μέσων </a:t>
            </a:r>
            <a:endParaRPr>
              <a:solidFill>
                <a:schemeClr val="dk1"/>
              </a:solidFill>
            </a:endParaRPr>
          </a:p>
          <a:p>
            <a:pPr indent="0" lvl="0" marL="0" rtl="0" algn="l">
              <a:spcBef>
                <a:spcPts val="1200"/>
              </a:spcBef>
              <a:spcAft>
                <a:spcPts val="0"/>
              </a:spcAft>
              <a:buNone/>
            </a:pPr>
            <a:r>
              <a:rPr lang="el">
                <a:solidFill>
                  <a:schemeClr val="dk1"/>
                </a:solidFill>
              </a:rPr>
              <a:t>Οι ηθοποιοί δεν αδρανοποιούνται ποτέ!</a:t>
            </a:r>
            <a:endParaRPr>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0"/>
          <p:cNvSpPr txBox="1"/>
          <p:nvPr>
            <p:ph type="ctrTitle"/>
          </p:nvPr>
        </p:nvSpPr>
        <p:spPr>
          <a:xfrm>
            <a:off x="311700" y="744575"/>
            <a:ext cx="8520600" cy="9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4000"/>
              <a:t>Σκηνογραφία-φωτισμός-κοστούμια</a:t>
            </a:r>
            <a:endParaRPr sz="4000"/>
          </a:p>
        </p:txBody>
      </p:sp>
      <p:sp>
        <p:nvSpPr>
          <p:cNvPr id="287" name="Google Shape;287;p50"/>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l"/>
              <a:t>Έλλη Σπένδου</a:t>
            </a:r>
            <a:endParaRPr/>
          </a:p>
          <a:p>
            <a:pPr indent="0" lvl="0" marL="0" rtl="0" algn="ctr">
              <a:spcBef>
                <a:spcPts val="0"/>
              </a:spcBef>
              <a:spcAft>
                <a:spcPts val="0"/>
              </a:spcAft>
              <a:buNone/>
            </a:pPr>
            <a:r>
              <a:rPr lang="el"/>
              <a:t>Α.Μ.: 7568012400076</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51"/>
          <p:cNvSpPr txBox="1"/>
          <p:nvPr>
            <p:ph idx="1" type="body"/>
          </p:nvPr>
        </p:nvSpPr>
        <p:spPr>
          <a:xfrm>
            <a:off x="0" y="4655177"/>
            <a:ext cx="8520600" cy="3237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1200"/>
              </a:spcAft>
              <a:buNone/>
            </a:pPr>
            <a:r>
              <a:rPr b="1" lang="el"/>
              <a:t>PRESET_</a:t>
            </a:r>
            <a:endParaRPr b="1"/>
          </a:p>
        </p:txBody>
      </p:sp>
      <p:pic>
        <p:nvPicPr>
          <p:cNvPr id="293" name="Google Shape;293;p51" title="BOP 0_preset.jpg"/>
          <p:cNvPicPr preferRelativeResize="0"/>
          <p:nvPr/>
        </p:nvPicPr>
        <p:blipFill>
          <a:blip r:embed="rId3">
            <a:alphaModFix/>
          </a:blip>
          <a:stretch>
            <a:fillRect/>
          </a:stretch>
        </p:blipFill>
        <p:spPr>
          <a:xfrm>
            <a:off x="0" y="0"/>
            <a:ext cx="9143999" cy="4704277"/>
          </a:xfrm>
          <a:prstGeom prst="rect">
            <a:avLst/>
          </a:prstGeom>
          <a:noFill/>
          <a:ln>
            <a:noFill/>
          </a:ln>
        </p:spPr>
      </p:pic>
      <p:sp>
        <p:nvSpPr>
          <p:cNvPr id="294" name="Google Shape;294;p51"/>
          <p:cNvSpPr txBox="1"/>
          <p:nvPr>
            <p:ph idx="1" type="body"/>
          </p:nvPr>
        </p:nvSpPr>
        <p:spPr>
          <a:xfrm>
            <a:off x="6376300" y="3952202"/>
            <a:ext cx="2515500" cy="8721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l" sz="1400"/>
              <a:t>Σκηνογραφία: Anna Flieschle</a:t>
            </a:r>
            <a:br>
              <a:rPr lang="el" sz="1400"/>
            </a:br>
            <a:r>
              <a:rPr lang="el" sz="1400"/>
              <a:t>Κοστούμια: Holly Waddington</a:t>
            </a:r>
            <a:br>
              <a:rPr lang="el" sz="1400"/>
            </a:br>
            <a:r>
              <a:rPr lang="el" sz="1400"/>
              <a:t>Φωτισμοί: Paul Anderson</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6"/>
          <p:cNvSpPr txBox="1"/>
          <p:nvPr>
            <p:ph idx="1" type="subTitle"/>
          </p:nvPr>
        </p:nvSpPr>
        <p:spPr>
          <a:xfrm>
            <a:off x="178575" y="155950"/>
            <a:ext cx="8802900" cy="475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sz="1100">
              <a:solidFill>
                <a:schemeClr val="dk1"/>
              </a:solidFill>
            </a:endParaRPr>
          </a:p>
          <a:p>
            <a:pPr indent="0" lvl="0" marL="0" rtl="0" algn="l">
              <a:lnSpc>
                <a:spcPct val="150000"/>
              </a:lnSpc>
              <a:spcBef>
                <a:spcPts val="0"/>
              </a:spcBef>
              <a:spcAft>
                <a:spcPts val="0"/>
              </a:spcAft>
              <a:buNone/>
            </a:pPr>
            <a:r>
              <a:rPr i="1" lang="el" sz="2000">
                <a:solidFill>
                  <a:schemeClr val="dk1"/>
                </a:solidFill>
                <a:latin typeface="Comfortaa Light"/>
                <a:ea typeface="Comfortaa Light"/>
                <a:cs typeface="Comfortaa Light"/>
                <a:sym typeface="Comfortaa Light"/>
              </a:rPr>
              <a:t>« Υπάρχουν δύο είδη οίκτου. Ο πρώτος, ο αδύναμος και συναισθηματικός οίκτος , που στην πραγματικότητα δεν είναι τίποτα παραπάνω από την ανυπομονησία της καρδιάς να ξεφορτωθεί το οδυνηρό συναίσθημα της όψης της δυστυχίας του Άλλου το συντομότερο δυνατό. Αυτός ο οίκτος δεν είναι συμπόνια, παρά  μόνο η ενστικτώδης επιθυμία να οχυρώσει κάποιος την δική του ψυχή απέναντι στις συμφορές των άλλων. Το δεύτερο είδος οίκτου, το μόνο που </a:t>
            </a:r>
            <a:r>
              <a:rPr i="1" lang="el" sz="2000">
                <a:solidFill>
                  <a:schemeClr val="dk1"/>
                </a:solidFill>
                <a:latin typeface="Comfortaa Light"/>
                <a:ea typeface="Comfortaa Light"/>
                <a:cs typeface="Comfortaa Light"/>
                <a:sym typeface="Comfortaa Light"/>
              </a:rPr>
              <a:t>μετράει</a:t>
            </a:r>
            <a:r>
              <a:rPr i="1" lang="el" sz="2000">
                <a:solidFill>
                  <a:schemeClr val="dk1"/>
                </a:solidFill>
                <a:latin typeface="Comfortaa Light"/>
                <a:ea typeface="Comfortaa Light"/>
                <a:cs typeface="Comfortaa Light"/>
                <a:sym typeface="Comfortaa Light"/>
              </a:rPr>
              <a:t>,  είναι ο μη συναισθηματικός, δημιουργικός οίκτος. Είναι εκείνος που γνωρίζει περί τίνος πρόκειται και είναι αποφασισμένος να φτάσει, με υπομονή και μακροθυμία στο όριο της δύναμής του και ακόμα παραπέρα…»</a:t>
            </a:r>
            <a:endParaRPr i="1" sz="2000">
              <a:solidFill>
                <a:schemeClr val="dk1"/>
              </a:solidFill>
              <a:latin typeface="Comfortaa Light"/>
              <a:ea typeface="Comfortaa Light"/>
              <a:cs typeface="Comfortaa Light"/>
              <a:sym typeface="Comfortaa Light"/>
            </a:endParaRPr>
          </a:p>
          <a:p>
            <a:pPr indent="0" lvl="0" marL="0" rtl="0" algn="l">
              <a:lnSpc>
                <a:spcPct val="150000"/>
              </a:lnSpc>
              <a:spcBef>
                <a:spcPts val="800"/>
              </a:spcBef>
              <a:spcAft>
                <a:spcPts val="0"/>
              </a:spcAft>
              <a:buNone/>
            </a:pPr>
            <a:r>
              <a:rPr b="1" lang="el" sz="1700">
                <a:solidFill>
                  <a:schemeClr val="dk1"/>
                </a:solidFill>
                <a:latin typeface="Times New Roman"/>
                <a:ea typeface="Times New Roman"/>
                <a:cs typeface="Times New Roman"/>
                <a:sym typeface="Times New Roman"/>
              </a:rPr>
              <a:t>                                                </a:t>
            </a:r>
            <a:r>
              <a:rPr b="1" lang="el" sz="1200">
                <a:solidFill>
                  <a:schemeClr val="dk1"/>
                </a:solidFill>
                <a:latin typeface="Times New Roman"/>
                <a:ea typeface="Times New Roman"/>
                <a:cs typeface="Times New Roman"/>
                <a:sym typeface="Times New Roman"/>
              </a:rPr>
              <a:t>                                                                                                                                                            Stefan Zweig</a:t>
            </a:r>
            <a:endParaRPr b="1" sz="1200">
              <a:solidFill>
                <a:schemeClr val="dk1"/>
              </a:solidFill>
              <a:latin typeface="Times New Roman"/>
              <a:ea typeface="Times New Roman"/>
              <a:cs typeface="Times New Roman"/>
              <a:sym typeface="Times New Roman"/>
            </a:endParaRPr>
          </a:p>
          <a:p>
            <a:pPr indent="0" lvl="0" marL="0" rtl="0" algn="l">
              <a:lnSpc>
                <a:spcPct val="150000"/>
              </a:lnSpc>
              <a:spcBef>
                <a:spcPts val="800"/>
              </a:spcBef>
              <a:spcAft>
                <a:spcPts val="0"/>
              </a:spcAft>
              <a:buNone/>
            </a:pPr>
            <a:r>
              <a:rPr b="1" lang="el" sz="1200">
                <a:solidFill>
                  <a:schemeClr val="dk1"/>
                </a:solidFill>
                <a:latin typeface="Times New Roman"/>
                <a:ea typeface="Times New Roman"/>
                <a:cs typeface="Times New Roman"/>
                <a:sym typeface="Times New Roman"/>
              </a:rPr>
              <a:t>                     	                                                                                                                                         Από την εισαγωγή του βιβλίου “Be Ware of Pity”</a:t>
            </a:r>
            <a:endParaRPr b="1" sz="1200">
              <a:solidFill>
                <a:schemeClr val="dk1"/>
              </a:solidFill>
              <a:latin typeface="Times New Roman"/>
              <a:ea typeface="Times New Roman"/>
              <a:cs typeface="Times New Roman"/>
              <a:sym typeface="Times New Roman"/>
            </a:endParaRPr>
          </a:p>
          <a:p>
            <a:pPr indent="0" lvl="0" marL="0" rtl="0" algn="ctr">
              <a:spcBef>
                <a:spcPts val="800"/>
              </a:spcBef>
              <a:spcAft>
                <a:spcPts val="0"/>
              </a:spcAft>
              <a:buNone/>
            </a:pPr>
            <a:r>
              <a:t/>
            </a:r>
            <a:endParaRPr sz="16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52"/>
          <p:cNvSpPr txBox="1"/>
          <p:nvPr>
            <p:ph idx="1" type="body"/>
          </p:nvPr>
        </p:nvSpPr>
        <p:spPr>
          <a:xfrm>
            <a:off x="0" y="4664997"/>
            <a:ext cx="8520600" cy="323700"/>
          </a:xfrm>
          <a:prstGeom prst="rect">
            <a:avLst/>
          </a:prstGeom>
        </p:spPr>
        <p:txBody>
          <a:bodyPr anchorCtr="0" anchor="t" bIns="91425" lIns="91425" spcFirstLastPara="1" rIns="91425" wrap="square" tIns="91425">
            <a:normAutofit fontScale="47500"/>
          </a:bodyPr>
          <a:lstStyle/>
          <a:p>
            <a:pPr indent="0" lvl="0" marL="0" rtl="0" algn="l">
              <a:spcBef>
                <a:spcPts val="0"/>
              </a:spcBef>
              <a:spcAft>
                <a:spcPts val="1200"/>
              </a:spcAft>
              <a:buNone/>
            </a:pPr>
            <a:r>
              <a:rPr b="1" lang="el"/>
              <a:t>PRESET _ ΑΝΑΛΥΣΗ ΣΚΗΝΙΚΟΥ</a:t>
            </a:r>
            <a:endParaRPr b="1"/>
          </a:p>
        </p:txBody>
      </p:sp>
      <p:pic>
        <p:nvPicPr>
          <p:cNvPr id="300" name="Google Shape;300;p52" title="BOP 0_preset.jpg"/>
          <p:cNvPicPr preferRelativeResize="0"/>
          <p:nvPr/>
        </p:nvPicPr>
        <p:blipFill>
          <a:blip r:embed="rId3">
            <a:alphaModFix amt="70000"/>
          </a:blip>
          <a:stretch>
            <a:fillRect/>
          </a:stretch>
        </p:blipFill>
        <p:spPr>
          <a:xfrm>
            <a:off x="0" y="0"/>
            <a:ext cx="9143999" cy="4704277"/>
          </a:xfrm>
          <a:prstGeom prst="rect">
            <a:avLst/>
          </a:prstGeom>
          <a:noFill/>
          <a:ln>
            <a:noFill/>
          </a:ln>
        </p:spPr>
      </p:pic>
      <p:sp>
        <p:nvSpPr>
          <p:cNvPr id="301" name="Google Shape;301;p52"/>
          <p:cNvSpPr/>
          <p:nvPr/>
        </p:nvSpPr>
        <p:spPr>
          <a:xfrm>
            <a:off x="4114800" y="2057400"/>
            <a:ext cx="957900" cy="11229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2" name="Google Shape;302;p52"/>
          <p:cNvSpPr/>
          <p:nvPr/>
        </p:nvSpPr>
        <p:spPr>
          <a:xfrm>
            <a:off x="2787700" y="2418625"/>
            <a:ext cx="824400" cy="989400"/>
          </a:xfrm>
          <a:prstGeom prst="rect">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3" name="Google Shape;303;p52"/>
          <p:cNvSpPr/>
          <p:nvPr/>
        </p:nvSpPr>
        <p:spPr>
          <a:xfrm>
            <a:off x="6089025" y="2845875"/>
            <a:ext cx="824400" cy="989400"/>
          </a:xfrm>
          <a:prstGeom prst="rect">
            <a:avLst/>
          </a:prstGeom>
          <a:noFill/>
          <a:ln cap="flat" cmpd="sng" w="9525">
            <a:solidFill>
              <a:srgbClr val="4A86E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4" name="Google Shape;304;p52"/>
          <p:cNvSpPr/>
          <p:nvPr/>
        </p:nvSpPr>
        <p:spPr>
          <a:xfrm>
            <a:off x="1028700" y="808825"/>
            <a:ext cx="6714000" cy="2292900"/>
          </a:xfrm>
          <a:prstGeom prst="rect">
            <a:avLst/>
          </a:prstGeom>
          <a:noFill/>
          <a:ln cap="flat" cmpd="sng" w="9525">
            <a:solidFill>
              <a:srgbClr val="00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305" name="Google Shape;305;p52"/>
          <p:cNvCxnSpPr/>
          <p:nvPr/>
        </p:nvCxnSpPr>
        <p:spPr>
          <a:xfrm>
            <a:off x="4256150" y="2222300"/>
            <a:ext cx="714600" cy="0"/>
          </a:xfrm>
          <a:prstGeom prst="straightConnector1">
            <a:avLst/>
          </a:prstGeom>
          <a:noFill/>
          <a:ln cap="flat" cmpd="sng" w="9525">
            <a:solidFill>
              <a:srgbClr val="00FFFF"/>
            </a:solidFill>
            <a:prstDash val="solid"/>
            <a:round/>
            <a:headEnd len="med" w="med" type="none"/>
            <a:tailEnd len="med" w="med" type="none"/>
          </a:ln>
        </p:spPr>
      </p:cxnSp>
      <p:sp>
        <p:nvSpPr>
          <p:cNvPr id="306" name="Google Shape;306;p52"/>
          <p:cNvSpPr/>
          <p:nvPr/>
        </p:nvSpPr>
        <p:spPr>
          <a:xfrm>
            <a:off x="2073100" y="3180300"/>
            <a:ext cx="714600" cy="706800"/>
          </a:xfrm>
          <a:prstGeom prst="ellipse">
            <a:avLst/>
          </a:prstGeom>
          <a:solidFill>
            <a:srgbClr val="FFE599">
              <a:alpha val="34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7" name="Google Shape;307;p52"/>
          <p:cNvSpPr/>
          <p:nvPr/>
        </p:nvSpPr>
        <p:spPr>
          <a:xfrm>
            <a:off x="1389925" y="3038950"/>
            <a:ext cx="714600" cy="706800"/>
          </a:xfrm>
          <a:prstGeom prst="ellipse">
            <a:avLst/>
          </a:prstGeom>
          <a:solidFill>
            <a:srgbClr val="FFE599">
              <a:alpha val="34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8" name="Google Shape;308;p52"/>
          <p:cNvSpPr/>
          <p:nvPr/>
        </p:nvSpPr>
        <p:spPr>
          <a:xfrm>
            <a:off x="5316275" y="2646300"/>
            <a:ext cx="714600" cy="706800"/>
          </a:xfrm>
          <a:prstGeom prst="ellipse">
            <a:avLst/>
          </a:prstGeom>
          <a:solidFill>
            <a:srgbClr val="FFE599">
              <a:alpha val="34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09" name="Google Shape;309;p52"/>
          <p:cNvSpPr/>
          <p:nvPr/>
        </p:nvSpPr>
        <p:spPr>
          <a:xfrm>
            <a:off x="5865975" y="2740525"/>
            <a:ext cx="714600" cy="706800"/>
          </a:xfrm>
          <a:prstGeom prst="ellipse">
            <a:avLst/>
          </a:prstGeom>
          <a:solidFill>
            <a:srgbClr val="FFE599">
              <a:alpha val="3418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0" name="Google Shape;310;p52"/>
          <p:cNvSpPr/>
          <p:nvPr/>
        </p:nvSpPr>
        <p:spPr>
          <a:xfrm>
            <a:off x="7038325" y="2984025"/>
            <a:ext cx="824400" cy="557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1" name="Google Shape;311;p52"/>
          <p:cNvSpPr/>
          <p:nvPr/>
        </p:nvSpPr>
        <p:spPr>
          <a:xfrm rot="5400000">
            <a:off x="7948275" y="2850625"/>
            <a:ext cx="282600" cy="125400"/>
          </a:xfrm>
          <a:prstGeom prst="rightArrow">
            <a:avLst>
              <a:gd fmla="val 50000" name="adj1"/>
              <a:gd fmla="val 50000" name="adj2"/>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2" name="Google Shape;312;p52"/>
          <p:cNvSpPr/>
          <p:nvPr/>
        </p:nvSpPr>
        <p:spPr>
          <a:xfrm rot="5400000">
            <a:off x="1956700" y="2650350"/>
            <a:ext cx="282600" cy="125400"/>
          </a:xfrm>
          <a:prstGeom prst="rightArrow">
            <a:avLst>
              <a:gd fmla="val 50000" name="adj1"/>
              <a:gd fmla="val 50000" name="adj2"/>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l"/>
              <a:t> </a:t>
            </a:r>
            <a:endParaRPr/>
          </a:p>
        </p:txBody>
      </p:sp>
      <p:sp>
        <p:nvSpPr>
          <p:cNvPr id="313" name="Google Shape;313;p52"/>
          <p:cNvSpPr txBox="1"/>
          <p:nvPr/>
        </p:nvSpPr>
        <p:spPr>
          <a:xfrm>
            <a:off x="4524875" y="2052955"/>
            <a:ext cx="2999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00FFFF"/>
                </a:solidFill>
              </a:rPr>
              <a:t>ΠΡΟΒΟΛΗ ΕΝΤΟΣ ΠΡΟΘΗΚΗΣ</a:t>
            </a:r>
            <a:endParaRPr sz="1000">
              <a:solidFill>
                <a:srgbClr val="00FFFF"/>
              </a:solidFill>
            </a:endParaRPr>
          </a:p>
        </p:txBody>
      </p:sp>
      <p:sp>
        <p:nvSpPr>
          <p:cNvPr id="314" name="Google Shape;314;p52"/>
          <p:cNvSpPr txBox="1"/>
          <p:nvPr/>
        </p:nvSpPr>
        <p:spPr>
          <a:xfrm>
            <a:off x="4619100" y="545255"/>
            <a:ext cx="2999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00FFFF"/>
                </a:solidFill>
              </a:rPr>
              <a:t>ΠΡΟΒΟΛΗ </a:t>
            </a:r>
            <a:endParaRPr sz="1000">
              <a:solidFill>
                <a:srgbClr val="00FFFF"/>
              </a:solidFill>
            </a:endParaRPr>
          </a:p>
        </p:txBody>
      </p:sp>
      <p:sp>
        <p:nvSpPr>
          <p:cNvPr id="315" name="Google Shape;315;p52"/>
          <p:cNvSpPr txBox="1"/>
          <p:nvPr/>
        </p:nvSpPr>
        <p:spPr>
          <a:xfrm>
            <a:off x="3093900" y="1785918"/>
            <a:ext cx="2999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0000"/>
                </a:solidFill>
              </a:rPr>
              <a:t>ΠΡΟΘΗΚΗ</a:t>
            </a:r>
            <a:endParaRPr sz="1000">
              <a:solidFill>
                <a:srgbClr val="FF0000"/>
              </a:solidFill>
            </a:endParaRPr>
          </a:p>
        </p:txBody>
      </p:sp>
      <p:sp>
        <p:nvSpPr>
          <p:cNvPr id="316" name="Google Shape;316;p52"/>
          <p:cNvSpPr txBox="1"/>
          <p:nvPr/>
        </p:nvSpPr>
        <p:spPr>
          <a:xfrm>
            <a:off x="7295503" y="2325447"/>
            <a:ext cx="2181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00FFFF"/>
                </a:solidFill>
              </a:rPr>
              <a:t>LIVE CAMERA </a:t>
            </a:r>
            <a:endParaRPr sz="1000">
              <a:solidFill>
                <a:srgbClr val="00FFFF"/>
              </a:solidFill>
            </a:endParaRPr>
          </a:p>
          <a:p>
            <a:pPr indent="0" lvl="0" marL="0" rtl="0" algn="ctr">
              <a:spcBef>
                <a:spcPts val="0"/>
              </a:spcBef>
              <a:spcAft>
                <a:spcPts val="0"/>
              </a:spcAft>
              <a:buNone/>
            </a:pPr>
            <a:r>
              <a:rPr lang="el" sz="1000">
                <a:solidFill>
                  <a:srgbClr val="00FFFF"/>
                </a:solidFill>
              </a:rPr>
              <a:t>(~AΡΧΕΙΑΚΟ ΥΛΙΚΟ)</a:t>
            </a:r>
            <a:endParaRPr sz="1000">
              <a:solidFill>
                <a:srgbClr val="00FFFF"/>
              </a:solidFill>
            </a:endParaRPr>
          </a:p>
        </p:txBody>
      </p:sp>
      <p:sp>
        <p:nvSpPr>
          <p:cNvPr id="317" name="Google Shape;317;p52"/>
          <p:cNvSpPr txBox="1"/>
          <p:nvPr/>
        </p:nvSpPr>
        <p:spPr>
          <a:xfrm>
            <a:off x="5437500" y="3782385"/>
            <a:ext cx="2181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4A86E8"/>
                </a:solidFill>
              </a:rPr>
              <a:t>ΓΡΑΦΕΙΟ </a:t>
            </a:r>
            <a:r>
              <a:rPr lang="el" sz="1000">
                <a:solidFill>
                  <a:srgbClr val="4A86E8"/>
                </a:solidFill>
              </a:rPr>
              <a:t>HOFMILLER</a:t>
            </a:r>
            <a:endParaRPr sz="1000">
              <a:solidFill>
                <a:srgbClr val="4A86E8"/>
              </a:solidFill>
            </a:endParaRPr>
          </a:p>
          <a:p>
            <a:pPr indent="0" lvl="0" marL="0" rtl="0" algn="ctr">
              <a:spcBef>
                <a:spcPts val="0"/>
              </a:spcBef>
              <a:spcAft>
                <a:spcPts val="0"/>
              </a:spcAft>
              <a:buNone/>
            </a:pPr>
            <a:r>
              <a:rPr lang="el" sz="1000">
                <a:solidFill>
                  <a:srgbClr val="4A86E8"/>
                </a:solidFill>
              </a:rPr>
              <a:t>(ΑΦΗΓΗΤΗ)</a:t>
            </a:r>
            <a:endParaRPr sz="1000">
              <a:solidFill>
                <a:srgbClr val="4A86E8"/>
              </a:solidFill>
            </a:endParaRPr>
          </a:p>
        </p:txBody>
      </p:sp>
      <p:sp>
        <p:nvSpPr>
          <p:cNvPr id="318" name="Google Shape;318;p52"/>
          <p:cNvSpPr/>
          <p:nvPr/>
        </p:nvSpPr>
        <p:spPr>
          <a:xfrm rot="-5400000">
            <a:off x="4100792" y="3052225"/>
            <a:ext cx="624300" cy="83400"/>
          </a:xfrm>
          <a:prstGeom prst="rightArrow">
            <a:avLst>
              <a:gd fmla="val 50000" name="adj1"/>
              <a:gd fmla="val 50000" name="adj2"/>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52"/>
          <p:cNvSpPr txBox="1"/>
          <p:nvPr/>
        </p:nvSpPr>
        <p:spPr>
          <a:xfrm>
            <a:off x="2109250" y="2124635"/>
            <a:ext cx="218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4A86E8"/>
                </a:solidFill>
              </a:rPr>
              <a:t>ΓΡΑΦΕΙΟ DR. CONDOR</a:t>
            </a:r>
            <a:endParaRPr sz="1000">
              <a:solidFill>
                <a:srgbClr val="4A86E8"/>
              </a:solidFill>
            </a:endParaRPr>
          </a:p>
        </p:txBody>
      </p:sp>
      <p:sp>
        <p:nvSpPr>
          <p:cNvPr id="320" name="Google Shape;320;p52"/>
          <p:cNvSpPr txBox="1"/>
          <p:nvPr/>
        </p:nvSpPr>
        <p:spPr>
          <a:xfrm>
            <a:off x="778875" y="3733660"/>
            <a:ext cx="218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FF00"/>
                </a:solidFill>
              </a:rPr>
              <a:t>ΘΕΣΕΙΣ ENSEMBLE</a:t>
            </a:r>
            <a:endParaRPr sz="1000">
              <a:solidFill>
                <a:srgbClr val="FFFF00"/>
              </a:solidFill>
            </a:endParaRPr>
          </a:p>
        </p:txBody>
      </p:sp>
      <p:sp>
        <p:nvSpPr>
          <p:cNvPr id="321" name="Google Shape;321;p52"/>
          <p:cNvSpPr txBox="1"/>
          <p:nvPr/>
        </p:nvSpPr>
        <p:spPr>
          <a:xfrm>
            <a:off x="4857025" y="2407054"/>
            <a:ext cx="218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FF00"/>
                </a:solidFill>
              </a:rPr>
              <a:t>ΘΕΣΕΙΣ ENSEMBLE</a:t>
            </a:r>
            <a:endParaRPr sz="1000">
              <a:solidFill>
                <a:srgbClr val="FFFF00"/>
              </a:solidFill>
            </a:endParaRPr>
          </a:p>
        </p:txBody>
      </p:sp>
      <p:sp>
        <p:nvSpPr>
          <p:cNvPr id="322" name="Google Shape;322;p52"/>
          <p:cNvSpPr txBox="1"/>
          <p:nvPr/>
        </p:nvSpPr>
        <p:spPr>
          <a:xfrm>
            <a:off x="6210175" y="3499893"/>
            <a:ext cx="2999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0000"/>
                </a:solidFill>
              </a:rPr>
              <a:t>ΚΙΝΟΥΜΕΝΟ ΤΡΑΠΕΖΙ</a:t>
            </a:r>
            <a:endParaRPr sz="1000">
              <a:solidFill>
                <a:srgbClr val="FF0000"/>
              </a:solidFill>
            </a:endParaRPr>
          </a:p>
          <a:p>
            <a:pPr indent="0" lvl="0" marL="0" rtl="0" algn="ctr">
              <a:spcBef>
                <a:spcPts val="0"/>
              </a:spcBef>
              <a:spcAft>
                <a:spcPts val="0"/>
              </a:spcAft>
              <a:buNone/>
            </a:pPr>
            <a:r>
              <a:rPr lang="el" sz="1000">
                <a:solidFill>
                  <a:srgbClr val="FF0000"/>
                </a:solidFill>
              </a:rPr>
              <a:t>ΠΟΛΛΑΠΛΕΣ ΧΡΗΣΕΙΣ</a:t>
            </a:r>
            <a:endParaRPr sz="1000">
              <a:solidFill>
                <a:srgbClr val="FF0000"/>
              </a:solidFill>
            </a:endParaRPr>
          </a:p>
        </p:txBody>
      </p:sp>
      <p:sp>
        <p:nvSpPr>
          <p:cNvPr id="323" name="Google Shape;323;p52"/>
          <p:cNvSpPr txBox="1"/>
          <p:nvPr/>
        </p:nvSpPr>
        <p:spPr>
          <a:xfrm>
            <a:off x="598150" y="2325443"/>
            <a:ext cx="29997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CC0000"/>
                </a:solidFill>
              </a:rPr>
              <a:t>ΡΟΥΧΟ EDITH</a:t>
            </a:r>
            <a:endParaRPr sz="1000">
              <a:solidFill>
                <a:srgbClr val="CC0000"/>
              </a:solidFill>
            </a:endParaRPr>
          </a:p>
        </p:txBody>
      </p:sp>
      <p:sp>
        <p:nvSpPr>
          <p:cNvPr id="324" name="Google Shape;324;p52"/>
          <p:cNvSpPr txBox="1"/>
          <p:nvPr/>
        </p:nvSpPr>
        <p:spPr>
          <a:xfrm>
            <a:off x="2885850" y="3311993"/>
            <a:ext cx="2999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0B5394"/>
                </a:solidFill>
              </a:rPr>
              <a:t>ΡΟΥΧΟ HOFMILLER</a:t>
            </a:r>
            <a:br>
              <a:rPr lang="el" sz="1000">
                <a:solidFill>
                  <a:srgbClr val="0B5394"/>
                </a:solidFill>
              </a:rPr>
            </a:br>
            <a:r>
              <a:rPr lang="el" sz="1000">
                <a:solidFill>
                  <a:srgbClr val="0B5394"/>
                </a:solidFill>
              </a:rPr>
              <a:t>(ΑΝΑΜΝΗΣΗ ΕΑΥΤΟΥ)</a:t>
            </a:r>
            <a:endParaRPr sz="1000">
              <a:solidFill>
                <a:srgbClr val="0B5394"/>
              </a:solidFill>
            </a:endParaRPr>
          </a:p>
        </p:txBody>
      </p:sp>
      <p:sp>
        <p:nvSpPr>
          <p:cNvPr id="325" name="Google Shape;325;p52"/>
          <p:cNvSpPr/>
          <p:nvPr/>
        </p:nvSpPr>
        <p:spPr>
          <a:xfrm rot="5400000">
            <a:off x="6789000" y="2273184"/>
            <a:ext cx="487800" cy="101100"/>
          </a:xfrm>
          <a:prstGeom prst="right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26" name="Google Shape;326;p52"/>
          <p:cNvSpPr txBox="1"/>
          <p:nvPr/>
        </p:nvSpPr>
        <p:spPr>
          <a:xfrm>
            <a:off x="5896275" y="1768863"/>
            <a:ext cx="2130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l" sz="800">
                <a:solidFill>
                  <a:srgbClr val="93C47D"/>
                </a:solidFill>
              </a:rPr>
              <a:t>ΑΦΕΤΗΡΙΑ ΟΙΚΟΓΕΝΕΙΑΣ KEKESFALVA</a:t>
            </a:r>
            <a:endParaRPr sz="800">
              <a:solidFill>
                <a:srgbClr val="93C47D"/>
              </a:solidFill>
            </a:endParaRPr>
          </a:p>
          <a:p>
            <a:pPr indent="0" lvl="0" marL="0" rtl="0" algn="ctr">
              <a:spcBef>
                <a:spcPts val="0"/>
              </a:spcBef>
              <a:spcAft>
                <a:spcPts val="0"/>
              </a:spcAft>
              <a:buNone/>
            </a:pPr>
            <a:r>
              <a:t/>
            </a:r>
            <a:endParaRPr sz="1000">
              <a:solidFill>
                <a:srgbClr val="93C47D"/>
              </a:solidFill>
            </a:endParaRPr>
          </a:p>
        </p:txBody>
      </p:sp>
      <p:cxnSp>
        <p:nvCxnSpPr>
          <p:cNvPr id="327" name="Google Shape;327;p52"/>
          <p:cNvCxnSpPr/>
          <p:nvPr/>
        </p:nvCxnSpPr>
        <p:spPr>
          <a:xfrm flipH="1" rot="10800000">
            <a:off x="2347200" y="2525050"/>
            <a:ext cx="1830300" cy="542400"/>
          </a:xfrm>
          <a:prstGeom prst="curvedConnector3">
            <a:avLst>
              <a:gd fmla="val 50000" name="adj1"/>
            </a:avLst>
          </a:prstGeom>
          <a:noFill/>
          <a:ln cap="flat" cmpd="sng" w="9525">
            <a:solidFill>
              <a:srgbClr val="FF00FF"/>
            </a:solidFill>
            <a:prstDash val="solid"/>
            <a:round/>
            <a:headEnd len="med" w="med" type="none"/>
            <a:tailEnd len="med" w="med" type="none"/>
          </a:ln>
        </p:spPr>
      </p:cxnSp>
      <p:cxnSp>
        <p:nvCxnSpPr>
          <p:cNvPr id="328" name="Google Shape;328;p52"/>
          <p:cNvCxnSpPr>
            <a:endCxn id="322" idx="1"/>
          </p:cNvCxnSpPr>
          <p:nvPr/>
        </p:nvCxnSpPr>
        <p:spPr>
          <a:xfrm>
            <a:off x="3499675" y="2965893"/>
            <a:ext cx="2710500" cy="780300"/>
          </a:xfrm>
          <a:prstGeom prst="curvedConnector3">
            <a:avLst>
              <a:gd fmla="val 50000" name="adj1"/>
            </a:avLst>
          </a:prstGeom>
          <a:noFill/>
          <a:ln cap="flat" cmpd="sng" w="9525">
            <a:solidFill>
              <a:srgbClr val="FF00FF"/>
            </a:solidFill>
            <a:prstDash val="solid"/>
            <a:round/>
            <a:headEnd len="med" w="med" type="none"/>
            <a:tailEnd len="med" w="med" type="none"/>
          </a:ln>
        </p:spPr>
      </p:cxnSp>
      <p:sp>
        <p:nvSpPr>
          <p:cNvPr id="329" name="Google Shape;329;p52"/>
          <p:cNvSpPr txBox="1"/>
          <p:nvPr/>
        </p:nvSpPr>
        <p:spPr>
          <a:xfrm>
            <a:off x="4111502" y="3618161"/>
            <a:ext cx="21813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00FF"/>
                </a:solidFill>
              </a:rPr>
              <a:t>(2 είδη οίκτου)</a:t>
            </a:r>
            <a:endParaRPr sz="1000">
              <a:solidFill>
                <a:srgbClr val="FF00FF"/>
              </a:solidFill>
            </a:endParaRPr>
          </a:p>
        </p:txBody>
      </p:sp>
      <p:sp>
        <p:nvSpPr>
          <p:cNvPr id="330" name="Google Shape;330;p52"/>
          <p:cNvSpPr txBox="1"/>
          <p:nvPr/>
        </p:nvSpPr>
        <p:spPr>
          <a:xfrm>
            <a:off x="1631850" y="2504847"/>
            <a:ext cx="2181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FF00FF"/>
                </a:solidFill>
              </a:rPr>
              <a:t>(τα 2 πρόσωπα </a:t>
            </a:r>
            <a:endParaRPr sz="1000">
              <a:solidFill>
                <a:srgbClr val="FF00FF"/>
              </a:solidFill>
            </a:endParaRPr>
          </a:p>
          <a:p>
            <a:pPr indent="0" lvl="0" marL="0" rtl="0" algn="ctr">
              <a:spcBef>
                <a:spcPts val="0"/>
              </a:spcBef>
              <a:spcAft>
                <a:spcPts val="0"/>
              </a:spcAft>
              <a:buNone/>
            </a:pPr>
            <a:r>
              <a:rPr lang="el" sz="1000">
                <a:solidFill>
                  <a:srgbClr val="FF00FF"/>
                </a:solidFill>
              </a:rPr>
              <a:t>της ιστορίας)</a:t>
            </a:r>
            <a:endParaRPr sz="1000">
              <a:solidFill>
                <a:srgbClr val="FF00FF"/>
              </a:solidFill>
            </a:endParaRPr>
          </a:p>
        </p:txBody>
      </p:sp>
      <p:cxnSp>
        <p:nvCxnSpPr>
          <p:cNvPr id="331" name="Google Shape;331;p52"/>
          <p:cNvCxnSpPr/>
          <p:nvPr/>
        </p:nvCxnSpPr>
        <p:spPr>
          <a:xfrm>
            <a:off x="338950" y="432150"/>
            <a:ext cx="8397300" cy="0"/>
          </a:xfrm>
          <a:prstGeom prst="straightConnector1">
            <a:avLst/>
          </a:prstGeom>
          <a:noFill/>
          <a:ln cap="flat" cmpd="sng" w="38100">
            <a:solidFill>
              <a:srgbClr val="E69138"/>
            </a:solidFill>
            <a:prstDash val="solid"/>
            <a:round/>
            <a:headEnd len="med" w="med" type="none"/>
            <a:tailEnd len="med" w="med" type="none"/>
          </a:ln>
        </p:spPr>
      </p:cxnSp>
      <p:sp>
        <p:nvSpPr>
          <p:cNvPr id="332" name="Google Shape;332;p52"/>
          <p:cNvSpPr txBox="1"/>
          <p:nvPr/>
        </p:nvSpPr>
        <p:spPr>
          <a:xfrm>
            <a:off x="3676925" y="160830"/>
            <a:ext cx="5380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E69138"/>
                </a:solidFill>
              </a:rPr>
              <a:t>ΣΧΑΡΑ (κατεβαίνει και “πνιγει” τον σκηνικό χώρο στην αποκαλυψη της καταστροφής)</a:t>
            </a:r>
            <a:endParaRPr sz="1000">
              <a:solidFill>
                <a:srgbClr val="E69138"/>
              </a:solidFill>
            </a:endParaRPr>
          </a:p>
        </p:txBody>
      </p:sp>
      <p:sp>
        <p:nvSpPr>
          <p:cNvPr id="333" name="Google Shape;333;p52"/>
          <p:cNvSpPr/>
          <p:nvPr/>
        </p:nvSpPr>
        <p:spPr>
          <a:xfrm rot="5400000">
            <a:off x="3004175" y="843350"/>
            <a:ext cx="1431600" cy="220200"/>
          </a:xfrm>
          <a:prstGeom prst="rightArrow">
            <a:avLst>
              <a:gd fmla="val 50000" name="adj1"/>
              <a:gd fmla="val 50000" name="adj2"/>
            </a:avLst>
          </a:prstGeom>
          <a:solidFill>
            <a:srgbClr val="E691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4" name="Google Shape;334;p52"/>
          <p:cNvSpPr/>
          <p:nvPr/>
        </p:nvSpPr>
        <p:spPr>
          <a:xfrm rot="5400000">
            <a:off x="4387350" y="871473"/>
            <a:ext cx="389700" cy="125400"/>
          </a:xfrm>
          <a:prstGeom prst="rightArrow">
            <a:avLst>
              <a:gd fmla="val 50000" name="adj1"/>
              <a:gd fmla="val 50000" name="adj2"/>
            </a:avLst>
          </a:prstGeom>
          <a:solidFill>
            <a:srgbClr val="00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35" name="Google Shape;335;p52"/>
          <p:cNvSpPr txBox="1"/>
          <p:nvPr/>
        </p:nvSpPr>
        <p:spPr>
          <a:xfrm>
            <a:off x="3509885" y="352228"/>
            <a:ext cx="21813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l" sz="1000">
                <a:solidFill>
                  <a:srgbClr val="00FFFF"/>
                </a:solidFill>
              </a:rPr>
              <a:t>LIVE CAMERA </a:t>
            </a:r>
            <a:endParaRPr sz="1000">
              <a:solidFill>
                <a:srgbClr val="00FFFF"/>
              </a:solidFill>
            </a:endParaRPr>
          </a:p>
          <a:p>
            <a:pPr indent="0" lvl="0" marL="0" rtl="0" algn="ctr">
              <a:spcBef>
                <a:spcPts val="0"/>
              </a:spcBef>
              <a:spcAft>
                <a:spcPts val="0"/>
              </a:spcAft>
              <a:buNone/>
            </a:pPr>
            <a:r>
              <a:rPr lang="el" sz="1000">
                <a:solidFill>
                  <a:srgbClr val="00FFFF"/>
                </a:solidFill>
              </a:rPr>
              <a:t>(ΧΟΡΟΣ)</a:t>
            </a:r>
            <a:endParaRPr sz="1000">
              <a:solidFill>
                <a:srgbClr val="00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53"/>
          <p:cNvSpPr txBox="1"/>
          <p:nvPr>
            <p:ph idx="1" type="body"/>
          </p:nvPr>
        </p:nvSpPr>
        <p:spPr>
          <a:xfrm>
            <a:off x="0" y="4655177"/>
            <a:ext cx="9144000" cy="343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SzPts val="523"/>
              <a:buNone/>
            </a:pPr>
            <a:r>
              <a:rPr b="1" lang="el" sz="955"/>
              <a:t>ΠΡΟΘΗΚΗ ΜΟΥΣΕΙΟΥ _ επανάληψη πρώτης και τελευταίας εικόνας - δήλωση κεντρικού άξονα του έργου (προσωπική/ατομική καταστροφή &lt;&gt; συλλογική/ιστορική καταστροφή)</a:t>
            </a:r>
            <a:endParaRPr b="1" sz="955"/>
          </a:p>
        </p:txBody>
      </p:sp>
      <p:pic>
        <p:nvPicPr>
          <p:cNvPr id="341" name="Google Shape;341;p53" title="BOP1.jpg"/>
          <p:cNvPicPr preferRelativeResize="0"/>
          <p:nvPr/>
        </p:nvPicPr>
        <p:blipFill>
          <a:blip r:embed="rId3">
            <a:alphaModFix/>
          </a:blip>
          <a:stretch>
            <a:fillRect/>
          </a:stretch>
        </p:blipFill>
        <p:spPr>
          <a:xfrm>
            <a:off x="0" y="222718"/>
            <a:ext cx="9143999" cy="448156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54"/>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επανάληψη πρώτης και τελευταίας εικόνας - δήλωση κεντρικού άξονα του έργου (προσωπική/ατομική καταστροφή &lt;&gt; συλλογική/ιστορική καταστροφή </a:t>
            </a:r>
            <a:endParaRPr b="1" sz="950"/>
          </a:p>
          <a:p>
            <a:pPr indent="0" lvl="0" marL="0" rtl="0" algn="l">
              <a:spcBef>
                <a:spcPts val="1200"/>
              </a:spcBef>
              <a:spcAft>
                <a:spcPts val="1200"/>
              </a:spcAft>
              <a:buNone/>
            </a:pPr>
            <a:r>
              <a:t/>
            </a:r>
            <a:endParaRPr b="1"/>
          </a:p>
        </p:txBody>
      </p:sp>
      <p:pic>
        <p:nvPicPr>
          <p:cNvPr id="347" name="Google Shape;347;p54" title="BOP50.jpg"/>
          <p:cNvPicPr preferRelativeResize="0"/>
          <p:nvPr/>
        </p:nvPicPr>
        <p:blipFill rotWithShape="1">
          <a:blip r:embed="rId3">
            <a:alphaModFix/>
          </a:blip>
          <a:srcRect b="0" l="0" r="0" t="2181"/>
          <a:stretch/>
        </p:blipFill>
        <p:spPr>
          <a:xfrm>
            <a:off x="-2" y="0"/>
            <a:ext cx="9144001" cy="470427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55"/>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ο κόσμος των προσώπων όταν άλλοι αναφέρονται σε αυτούς. (ο πατέρας Kekesfalva αναφέρεται στον Dr. Condor) </a:t>
            </a:r>
            <a:endParaRPr b="1" sz="950"/>
          </a:p>
          <a:p>
            <a:pPr indent="0" lvl="0" marL="0" rtl="0" algn="l">
              <a:spcBef>
                <a:spcPts val="1200"/>
              </a:spcBef>
              <a:spcAft>
                <a:spcPts val="1200"/>
              </a:spcAft>
              <a:buNone/>
            </a:pPr>
            <a:r>
              <a:t/>
            </a:r>
            <a:endParaRPr b="1"/>
          </a:p>
        </p:txBody>
      </p:sp>
      <p:pic>
        <p:nvPicPr>
          <p:cNvPr id="353" name="Google Shape;353;p55" title="BOP18.jpg"/>
          <p:cNvPicPr preferRelativeResize="0"/>
          <p:nvPr/>
        </p:nvPicPr>
        <p:blipFill rotWithShape="1">
          <a:blip r:embed="rId3">
            <a:alphaModFix/>
          </a:blip>
          <a:srcRect b="0" l="0" r="0" t="5944"/>
          <a:stretch/>
        </p:blipFill>
        <p:spPr>
          <a:xfrm>
            <a:off x="0" y="-1"/>
            <a:ext cx="9144000" cy="47042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56"/>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ο κόσμος των προσώπων όταν άλλοι αναφέρονται σε αυτούς. (ο Dr. Condor αφηγείται την ιστορία του πατέρα Kekesfalva και της οικογένειας) </a:t>
            </a:r>
            <a:endParaRPr b="1" sz="950"/>
          </a:p>
          <a:p>
            <a:pPr indent="0" lvl="0" marL="0" rtl="0" algn="l">
              <a:spcBef>
                <a:spcPts val="1200"/>
              </a:spcBef>
              <a:spcAft>
                <a:spcPts val="1200"/>
              </a:spcAft>
              <a:buNone/>
            </a:pPr>
            <a:r>
              <a:t/>
            </a:r>
            <a:endParaRPr b="1"/>
          </a:p>
        </p:txBody>
      </p:sp>
      <p:pic>
        <p:nvPicPr>
          <p:cNvPr id="359" name="Google Shape;359;p56" title="BOP23.jpg"/>
          <p:cNvPicPr preferRelativeResize="0"/>
          <p:nvPr/>
        </p:nvPicPr>
        <p:blipFill rotWithShape="1">
          <a:blip r:embed="rId3">
            <a:alphaModFix/>
          </a:blip>
          <a:srcRect b="232" l="0" r="0" t="10546"/>
          <a:stretch/>
        </p:blipFill>
        <p:spPr>
          <a:xfrm>
            <a:off x="7950" y="-1"/>
            <a:ext cx="9144001" cy="47042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7"/>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προβολή αρχιτεκτονικών στοιχείων που ορίζουν συγκεκριμένους χώρους_πύργος Kekesfalva (προσδιορίζονται και διαφορετικές ώρες </a:t>
            </a:r>
            <a:r>
              <a:rPr b="1" lang="el" sz="950"/>
              <a:t>και διαφορετικές χρονικές περίοδοι</a:t>
            </a:r>
            <a:r>
              <a:rPr b="1" lang="el" sz="950"/>
              <a:t>)</a:t>
            </a:r>
            <a:endParaRPr b="1" sz="950"/>
          </a:p>
          <a:p>
            <a:pPr indent="0" lvl="0" marL="0" rtl="0" algn="l">
              <a:spcBef>
                <a:spcPts val="1200"/>
              </a:spcBef>
              <a:spcAft>
                <a:spcPts val="1200"/>
              </a:spcAft>
              <a:buNone/>
            </a:pPr>
            <a:r>
              <a:t/>
            </a:r>
            <a:endParaRPr b="1"/>
          </a:p>
        </p:txBody>
      </p:sp>
      <p:pic>
        <p:nvPicPr>
          <p:cNvPr id="365" name="Google Shape;365;p57" title="BOP2.jpg"/>
          <p:cNvPicPr preferRelativeResize="0"/>
          <p:nvPr/>
        </p:nvPicPr>
        <p:blipFill rotWithShape="1">
          <a:blip r:embed="rId3">
            <a:alphaModFix/>
          </a:blip>
          <a:srcRect b="0" l="8132" r="8123" t="0"/>
          <a:stretch/>
        </p:blipFill>
        <p:spPr>
          <a:xfrm>
            <a:off x="7950" y="-1"/>
            <a:ext cx="9144000" cy="470427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8"/>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προβολή αρχιτεκτονικών στοιχείων που ορίζουν συγκεκριμένους χώρους_πύργος Kekesfalva (προσδιορίζονται και διαφορετικές ώρες και διαφορετικές χρονικές περίοδοι)</a:t>
            </a:r>
            <a:endParaRPr b="1" sz="950"/>
          </a:p>
          <a:p>
            <a:pPr indent="0" lvl="0" marL="0" rtl="0" algn="l">
              <a:spcBef>
                <a:spcPts val="1200"/>
              </a:spcBef>
              <a:spcAft>
                <a:spcPts val="1200"/>
              </a:spcAft>
              <a:buNone/>
            </a:pPr>
            <a:r>
              <a:t/>
            </a:r>
            <a:endParaRPr b="1"/>
          </a:p>
        </p:txBody>
      </p:sp>
      <p:pic>
        <p:nvPicPr>
          <p:cNvPr id="371" name="Google Shape;371;p58" title="BOP8.jpg"/>
          <p:cNvPicPr preferRelativeResize="0"/>
          <p:nvPr/>
        </p:nvPicPr>
        <p:blipFill rotWithShape="1">
          <a:blip r:embed="rId3">
            <a:alphaModFix/>
          </a:blip>
          <a:srcRect b="0" l="2199" r="2199" t="0"/>
          <a:stretch/>
        </p:blipFill>
        <p:spPr>
          <a:xfrm>
            <a:off x="7950" y="-1"/>
            <a:ext cx="9144002" cy="47042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59"/>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προβολή αρχιτεκτονικών στοιχείων που ορίζουν συγκεκριμένους χώρους_Πύργος (προσδιορίζονται και διαφορετικές ώρες και διαφορετικές χρονικές περίοδοι) _ </a:t>
            </a:r>
            <a:r>
              <a:rPr b="1" lang="el" sz="950"/>
              <a:t>εξωτερική όψη πριν αγοραστεί από Kekesfalva. Μέσα φαίνεται Fraulein Dietzenhof </a:t>
            </a:r>
            <a:endParaRPr b="1" sz="950"/>
          </a:p>
          <a:p>
            <a:pPr indent="0" lvl="0" marL="0" rtl="0" algn="l">
              <a:spcBef>
                <a:spcPts val="1200"/>
              </a:spcBef>
              <a:spcAft>
                <a:spcPts val="1200"/>
              </a:spcAft>
              <a:buNone/>
            </a:pPr>
            <a:r>
              <a:t/>
            </a:r>
            <a:endParaRPr b="1"/>
          </a:p>
        </p:txBody>
      </p:sp>
      <p:pic>
        <p:nvPicPr>
          <p:cNvPr id="377" name="Google Shape;377;p59" title="BOP66.jpg"/>
          <p:cNvPicPr preferRelativeResize="0"/>
          <p:nvPr/>
        </p:nvPicPr>
        <p:blipFill rotWithShape="1">
          <a:blip r:embed="rId3">
            <a:alphaModFix/>
          </a:blip>
          <a:srcRect b="0" l="7287" r="7279" t="0"/>
          <a:stretch/>
        </p:blipFill>
        <p:spPr>
          <a:xfrm>
            <a:off x="7950" y="-1"/>
            <a:ext cx="9144002" cy="4704276"/>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0"/>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ΜΟΥΣΕΙΟΥ_προβολή αρχιτεκτονικών στοιχείων που ορίζουν συγκεκριμένους χώρους _ εκκλησία</a:t>
            </a:r>
            <a:endParaRPr b="1" sz="950"/>
          </a:p>
          <a:p>
            <a:pPr indent="0" lvl="0" marL="0" rtl="0" algn="l">
              <a:spcBef>
                <a:spcPts val="1200"/>
              </a:spcBef>
              <a:spcAft>
                <a:spcPts val="1200"/>
              </a:spcAft>
              <a:buNone/>
            </a:pPr>
            <a:r>
              <a:t/>
            </a:r>
            <a:endParaRPr b="1"/>
          </a:p>
        </p:txBody>
      </p:sp>
      <p:pic>
        <p:nvPicPr>
          <p:cNvPr id="383" name="Google Shape;383;p60" title="BOP33.jpg"/>
          <p:cNvPicPr preferRelativeResize="0"/>
          <p:nvPr/>
        </p:nvPicPr>
        <p:blipFill rotWithShape="1">
          <a:blip r:embed="rId3">
            <a:alphaModFix/>
          </a:blip>
          <a:srcRect b="5382" l="0" r="0" t="5373"/>
          <a:stretch/>
        </p:blipFill>
        <p:spPr>
          <a:xfrm>
            <a:off x="7950" y="-1"/>
            <a:ext cx="9144001" cy="47042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61"/>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προβολή αρχιτεκτονικών στοιχείων που ορίζουν συγκεκριμένους χώρους _ δωμάτιο Hofmiller</a:t>
            </a:r>
            <a:endParaRPr b="1" sz="950"/>
          </a:p>
          <a:p>
            <a:pPr indent="0" lvl="0" marL="0" rtl="0" algn="l">
              <a:spcBef>
                <a:spcPts val="1200"/>
              </a:spcBef>
              <a:spcAft>
                <a:spcPts val="1200"/>
              </a:spcAft>
              <a:buNone/>
            </a:pPr>
            <a:r>
              <a:t/>
            </a:r>
            <a:endParaRPr b="1"/>
          </a:p>
        </p:txBody>
      </p:sp>
      <p:pic>
        <p:nvPicPr>
          <p:cNvPr id="389" name="Google Shape;389;p61" title="BOP43.jpg"/>
          <p:cNvPicPr preferRelativeResize="0"/>
          <p:nvPr/>
        </p:nvPicPr>
        <p:blipFill rotWithShape="1">
          <a:blip r:embed="rId3">
            <a:alphaModFix/>
          </a:blip>
          <a:srcRect b="0" l="5924" r="5916" t="0"/>
          <a:stretch/>
        </p:blipFill>
        <p:spPr>
          <a:xfrm>
            <a:off x="7950" y="-1"/>
            <a:ext cx="9144002" cy="47042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ctrTitle"/>
          </p:nvPr>
        </p:nvSpPr>
        <p:spPr>
          <a:xfrm>
            <a:off x="498950" y="218825"/>
            <a:ext cx="7476600" cy="1043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2100"/>
              <a:t> </a:t>
            </a:r>
            <a:r>
              <a:rPr lang="el" sz="2100">
                <a:latin typeface="EB Garamond"/>
                <a:ea typeface="EB Garamond"/>
                <a:cs typeface="EB Garamond"/>
                <a:sym typeface="EB Garamond"/>
              </a:rPr>
              <a:t>ΓΕΝΙΚΑ ΧΑΡΑΚΤΗΡΙΣΤΙΚΑ ΤΗΣ ΠΑΡΑΣΤΑΣΗΣ- </a:t>
            </a:r>
            <a:endParaRPr sz="2100">
              <a:latin typeface="EB Garamond"/>
              <a:ea typeface="EB Garamond"/>
              <a:cs typeface="EB Garamond"/>
              <a:sym typeface="EB Garamond"/>
            </a:endParaRPr>
          </a:p>
          <a:p>
            <a:pPr indent="0" lvl="0" marL="0" rtl="0" algn="l">
              <a:spcBef>
                <a:spcPts val="0"/>
              </a:spcBef>
              <a:spcAft>
                <a:spcPts val="0"/>
              </a:spcAft>
              <a:buNone/>
            </a:pPr>
            <a:r>
              <a:rPr lang="el" sz="2100">
                <a:latin typeface="EB Garamond"/>
                <a:ea typeface="EB Garamond"/>
                <a:cs typeface="EB Garamond"/>
                <a:sym typeface="EB Garamond"/>
              </a:rPr>
              <a:t>ΚΕΝΤΡΙΚΟΣ ΘΕΜΑΤΙΚΟΣ ΠΥΡΗΝΑΣ: </a:t>
            </a:r>
            <a:endParaRPr sz="2100">
              <a:latin typeface="EB Garamond"/>
              <a:ea typeface="EB Garamond"/>
              <a:cs typeface="EB Garamond"/>
              <a:sym typeface="EB Garamond"/>
            </a:endParaRPr>
          </a:p>
        </p:txBody>
      </p:sp>
      <p:sp>
        <p:nvSpPr>
          <p:cNvPr id="78" name="Google Shape;78;p17"/>
          <p:cNvSpPr txBox="1"/>
          <p:nvPr>
            <p:ph idx="1" type="subTitle"/>
          </p:nvPr>
        </p:nvSpPr>
        <p:spPr>
          <a:xfrm>
            <a:off x="342050" y="1262525"/>
            <a:ext cx="8664600" cy="3810600"/>
          </a:xfrm>
          <a:prstGeom prst="rect">
            <a:avLst/>
          </a:prstGeom>
        </p:spPr>
        <p:txBody>
          <a:bodyPr anchorCtr="0" anchor="t" bIns="91425" lIns="91425" spcFirstLastPara="1" rIns="91425" wrap="square" tIns="91425">
            <a:normAutofit fontScale="25000"/>
          </a:bodyPr>
          <a:lstStyle/>
          <a:p>
            <a:pPr indent="0" lvl="0" marL="0" rtl="0" algn="ctr">
              <a:spcBef>
                <a:spcPts val="0"/>
              </a:spcBef>
              <a:spcAft>
                <a:spcPts val="0"/>
              </a:spcAft>
              <a:buNone/>
            </a:pPr>
            <a:r>
              <a:t/>
            </a:r>
            <a:endParaRPr sz="1100">
              <a:solidFill>
                <a:schemeClr val="dk1"/>
              </a:solidFill>
            </a:endParaRPr>
          </a:p>
          <a:p>
            <a:pPr indent="0" lvl="0" marL="0" rtl="0" algn="l">
              <a:lnSpc>
                <a:spcPct val="150000"/>
              </a:lnSpc>
              <a:spcBef>
                <a:spcPts val="0"/>
              </a:spcBef>
              <a:spcAft>
                <a:spcPts val="0"/>
              </a:spcAft>
              <a:buNone/>
            </a:pPr>
            <a:r>
              <a:rPr lang="el" sz="5082">
                <a:solidFill>
                  <a:schemeClr val="dk1"/>
                </a:solidFill>
                <a:latin typeface="Comfortaa Light"/>
                <a:ea typeface="Comfortaa Light"/>
                <a:cs typeface="Comfortaa Light"/>
                <a:sym typeface="Comfortaa Light"/>
              </a:rPr>
              <a:t>Η παράσταση “Beware of Pity” : </a:t>
            </a:r>
            <a:endParaRPr sz="5082">
              <a:solidFill>
                <a:schemeClr val="dk1"/>
              </a:solidFill>
              <a:latin typeface="Comfortaa Light"/>
              <a:ea typeface="Comfortaa Light"/>
              <a:cs typeface="Comfortaa Light"/>
              <a:sym typeface="Comfortaa Light"/>
            </a:endParaRPr>
          </a:p>
          <a:p>
            <a:pPr indent="-315605" lvl="0" marL="457200" rtl="0" algn="l">
              <a:lnSpc>
                <a:spcPct val="150000"/>
              </a:lnSpc>
              <a:spcBef>
                <a:spcPts val="800"/>
              </a:spcBef>
              <a:spcAft>
                <a:spcPts val="0"/>
              </a:spcAft>
              <a:buClr>
                <a:schemeClr val="dk1"/>
              </a:buClr>
              <a:buSzPct val="107842"/>
              <a:buFont typeface="Comfortaa Light"/>
              <a:buChar char="❖"/>
            </a:pPr>
            <a:r>
              <a:rPr lang="el" sz="5082">
                <a:solidFill>
                  <a:schemeClr val="dk1"/>
                </a:solidFill>
                <a:latin typeface="Comfortaa Light"/>
                <a:ea typeface="Comfortaa Light"/>
                <a:cs typeface="Comfortaa Light"/>
                <a:sym typeface="Comfortaa Light"/>
              </a:rPr>
              <a:t>Είναι μία διασκευή του ομώνυμου μυθιστορήματος του Stefan Zweig. </a:t>
            </a:r>
            <a:endParaRPr sz="5082">
              <a:solidFill>
                <a:schemeClr val="dk1"/>
              </a:solidFill>
              <a:latin typeface="Comfortaa Light"/>
              <a:ea typeface="Comfortaa Light"/>
              <a:cs typeface="Comfortaa Light"/>
              <a:sym typeface="Comfortaa Light"/>
            </a:endParaRPr>
          </a:p>
          <a:p>
            <a:pPr indent="-315605" lvl="0" marL="457200" rtl="0" algn="l">
              <a:lnSpc>
                <a:spcPct val="150000"/>
              </a:lnSpc>
              <a:spcBef>
                <a:spcPts val="0"/>
              </a:spcBef>
              <a:spcAft>
                <a:spcPts val="0"/>
              </a:spcAft>
              <a:buClr>
                <a:schemeClr val="dk1"/>
              </a:buClr>
              <a:buSzPct val="107842"/>
              <a:buFont typeface="Comfortaa Light"/>
              <a:buChar char="❖"/>
            </a:pPr>
            <a:r>
              <a:rPr lang="el" sz="5082">
                <a:solidFill>
                  <a:schemeClr val="dk1"/>
                </a:solidFill>
                <a:latin typeface="Comfortaa Light"/>
                <a:ea typeface="Comfortaa Light"/>
                <a:cs typeface="Comfortaa Light"/>
                <a:sym typeface="Comfortaa Light"/>
              </a:rPr>
              <a:t>Ανέβηκε το 2017 σε σκηνοθεσία του Βρετανού Simon McBurney στο Barbican στο Λονδίνο</a:t>
            </a:r>
            <a:endParaRPr sz="5082">
              <a:solidFill>
                <a:schemeClr val="dk1"/>
              </a:solidFill>
              <a:latin typeface="Comfortaa Light"/>
              <a:ea typeface="Comfortaa Light"/>
              <a:cs typeface="Comfortaa Light"/>
              <a:sym typeface="Comfortaa Light"/>
            </a:endParaRPr>
          </a:p>
          <a:p>
            <a:pPr indent="-315605" lvl="0" marL="457200" rtl="0" algn="l">
              <a:lnSpc>
                <a:spcPct val="150000"/>
              </a:lnSpc>
              <a:spcBef>
                <a:spcPts val="0"/>
              </a:spcBef>
              <a:spcAft>
                <a:spcPts val="0"/>
              </a:spcAft>
              <a:buClr>
                <a:schemeClr val="dk1"/>
              </a:buClr>
              <a:buSzPct val="107842"/>
              <a:buFont typeface="Comfortaa Light"/>
              <a:buChar char="❖"/>
            </a:pPr>
            <a:r>
              <a:rPr lang="el" sz="5082">
                <a:solidFill>
                  <a:schemeClr val="dk1"/>
                </a:solidFill>
                <a:latin typeface="Comfortaa Light"/>
                <a:ea typeface="Comfortaa Light"/>
                <a:cs typeface="Comfortaa Light"/>
                <a:sym typeface="Comfortaa Light"/>
              </a:rPr>
              <a:t>Είναι η πρώτη σύμπραξη των θεατρικών οργανισμών Complicite και Schaubuhne Berlin</a:t>
            </a:r>
            <a:endParaRPr sz="5082">
              <a:solidFill>
                <a:schemeClr val="dk1"/>
              </a:solidFill>
              <a:latin typeface="Comfortaa Light"/>
              <a:ea typeface="Comfortaa Light"/>
              <a:cs typeface="Comfortaa Light"/>
              <a:sym typeface="Comfortaa Light"/>
            </a:endParaRPr>
          </a:p>
          <a:p>
            <a:pPr indent="0" lvl="0" marL="457200" rtl="0" algn="l">
              <a:lnSpc>
                <a:spcPct val="150000"/>
              </a:lnSpc>
              <a:spcBef>
                <a:spcPts val="800"/>
              </a:spcBef>
              <a:spcAft>
                <a:spcPts val="0"/>
              </a:spcAft>
              <a:buNone/>
            </a:pPr>
            <a:r>
              <a:rPr lang="el" sz="5082">
                <a:solidFill>
                  <a:schemeClr val="dk1"/>
                </a:solidFill>
                <a:latin typeface="Comfortaa Light"/>
                <a:ea typeface="Comfortaa Light"/>
                <a:cs typeface="Comfortaa Light"/>
                <a:sym typeface="Comfortaa Light"/>
              </a:rPr>
              <a:t>Η παράσταση  πραγματεύεται το σύνθετο συναίσθημα του οίκτου και αφηγείται βήμα-βήμα πώς ο οίκτος, σαν εφαλτήριο και μοναδική βάση μιας ανθρώπινης σχέσης μπορεί να εξελιχθεί σε κάτι το επικίνδυνο και καταστροφικό. Η πρώτη εντύπωση από την εικόνα της παράστασης είναι ένα σκηνικό ασκητικό και λιτό — λίγα τραπέζια και καρέκλες, μικρόφωνα και μια γυάλινη προθήκη στο βάθος που μοιάζει με μουσειακή έκθεση, δίνοντας αμέσως την αίσθηση ενός θεάτρου εικόνων και ήχων.</a:t>
            </a:r>
            <a:endParaRPr sz="5082">
              <a:solidFill>
                <a:schemeClr val="dk1"/>
              </a:solidFill>
              <a:latin typeface="Comfortaa Light"/>
              <a:ea typeface="Comfortaa Light"/>
              <a:cs typeface="Comfortaa Light"/>
              <a:sym typeface="Comfortaa Light"/>
            </a:endParaRPr>
          </a:p>
          <a:p>
            <a:pPr indent="0" lvl="0" marL="0" rtl="0" algn="ctr">
              <a:spcBef>
                <a:spcPts val="800"/>
              </a:spcBef>
              <a:spcAft>
                <a:spcPts val="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2"/>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l" sz="950"/>
              <a:t>ΠΡΟΘΗΚΗ ΜΟΥΣΕΙΟΥ _ προβολή αρχιτεκτονικών στοιχείων που ορίζουν συγκεκριμένους χώρους _ (σε </a:t>
            </a:r>
            <a:r>
              <a:rPr b="1" lang="el" sz="950"/>
              <a:t>συνδυασμό</a:t>
            </a:r>
            <a:r>
              <a:rPr b="1" lang="el" sz="950"/>
              <a:t> με πίσω προβολή και κίνηση σωματων) βαγόνι τρένου</a:t>
            </a:r>
            <a:endParaRPr b="1" sz="950"/>
          </a:p>
          <a:p>
            <a:pPr indent="0" lvl="0" marL="0" rtl="0" algn="l">
              <a:spcBef>
                <a:spcPts val="1200"/>
              </a:spcBef>
              <a:spcAft>
                <a:spcPts val="1200"/>
              </a:spcAft>
              <a:buNone/>
            </a:pPr>
            <a:r>
              <a:t/>
            </a:r>
            <a:endParaRPr b="1"/>
          </a:p>
        </p:txBody>
      </p:sp>
      <p:pic>
        <p:nvPicPr>
          <p:cNvPr id="395" name="Google Shape;395;p62" title="BOP26.jpg"/>
          <p:cNvPicPr preferRelativeResize="0"/>
          <p:nvPr/>
        </p:nvPicPr>
        <p:blipFill rotWithShape="1">
          <a:blip r:embed="rId3">
            <a:alphaModFix/>
          </a:blip>
          <a:srcRect b="0" l="8159" r="8159" t="0"/>
          <a:stretch/>
        </p:blipFill>
        <p:spPr>
          <a:xfrm>
            <a:off x="7950" y="-1"/>
            <a:ext cx="9144003" cy="470427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63"/>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ΠΡΟΘΗΚΗ ΜΟΥΣΕΙΟΥ _ εικονοποίηση του συναισθήματος _ ένα λουλούδι σε χέρια που καταστρέφεται &lt;&gt; η Edith που πληγώνεται από την “γκάφα”</a:t>
            </a:r>
            <a:endParaRPr b="1" sz="950"/>
          </a:p>
        </p:txBody>
      </p:sp>
      <p:pic>
        <p:nvPicPr>
          <p:cNvPr id="401" name="Google Shape;401;p63" title="BOP7.jpg"/>
          <p:cNvPicPr preferRelativeResize="0"/>
          <p:nvPr/>
        </p:nvPicPr>
        <p:blipFill rotWithShape="1">
          <a:blip r:embed="rId3">
            <a:alphaModFix/>
          </a:blip>
          <a:srcRect b="0" l="3609" r="3609" t="0"/>
          <a:stretch/>
        </p:blipFill>
        <p:spPr>
          <a:xfrm>
            <a:off x="7950" y="-1"/>
            <a:ext cx="9144004" cy="47042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64"/>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ΠΡΟΘΗΚΗ ΜΟΥΣΕΙΟΥ_ο ύπνος της Edith μέσω live κάμερα_περιγραφή στον λόγο με λεπτομέρεια σαν κάτι που θα φυλασσόταν σε προθήκη_σχέση με την ευθραστότητα του λουλούδιου και με τον θάνατο της</a:t>
            </a:r>
            <a:endParaRPr b="1" sz="950"/>
          </a:p>
        </p:txBody>
      </p:sp>
      <p:pic>
        <p:nvPicPr>
          <p:cNvPr id="407" name="Google Shape;407;p64" title="BOP21.jpg"/>
          <p:cNvPicPr preferRelativeResize="0"/>
          <p:nvPr/>
        </p:nvPicPr>
        <p:blipFill rotWithShape="1">
          <a:blip r:embed="rId3">
            <a:alphaModFix/>
          </a:blip>
          <a:srcRect b="0" l="1134" r="1134" t="0"/>
          <a:stretch/>
        </p:blipFill>
        <p:spPr>
          <a:xfrm>
            <a:off x="7950" y="-1"/>
            <a:ext cx="9144003" cy="470427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5"/>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ΠΡΟΘΗΚΗ ΜΟΥΣΕΙΟΥ_φαντασίωση της Edith να χόρευει σαν μπαλαρίνα που ανασύρεται στη μνήμη του Hofmiller_ για τη “σκηνική δράση” αξιοποιείται η δυνατότητα </a:t>
            </a:r>
            <a:r>
              <a:rPr b="1" lang="el" sz="950"/>
              <a:t>κίνησης</a:t>
            </a:r>
            <a:r>
              <a:rPr b="1" lang="el" sz="950"/>
              <a:t> της προθήκης για έμφαση της κινητικής της αναπηρίας που έχει η Edith </a:t>
            </a:r>
            <a:endParaRPr b="1" sz="950"/>
          </a:p>
        </p:txBody>
      </p:sp>
      <p:pic>
        <p:nvPicPr>
          <p:cNvPr id="413" name="Google Shape;413;p65" title="BOP11.jpg"/>
          <p:cNvPicPr preferRelativeResize="0"/>
          <p:nvPr/>
        </p:nvPicPr>
        <p:blipFill rotWithShape="1">
          <a:blip r:embed="rId3">
            <a:alphaModFix/>
          </a:blip>
          <a:srcRect b="0" l="2390" r="2390" t="0"/>
          <a:stretch/>
        </p:blipFill>
        <p:spPr>
          <a:xfrm>
            <a:off x="7950" y="-1"/>
            <a:ext cx="9144002" cy="4704274"/>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66"/>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ΠΡΟΘΗΚΗ ΜΟΥΣΕΙΟΥ _ λεύκωμα εικόνων από τον Α’ ΠΠ. σε </a:t>
            </a:r>
            <a:r>
              <a:rPr b="1" lang="el" sz="950"/>
              <a:t>συνδυασμό</a:t>
            </a:r>
            <a:r>
              <a:rPr b="1" lang="el" sz="950"/>
              <a:t> με την ροή αίματος μέσα από την προθήκη. Ολική </a:t>
            </a:r>
            <a:r>
              <a:rPr b="1" lang="el" sz="950"/>
              <a:t>καταστροφή</a:t>
            </a:r>
            <a:r>
              <a:rPr b="1" lang="el" sz="950"/>
              <a:t> (συλλογική μέσα από την ατομική) _ κατάρρευση οποιασδήποτε </a:t>
            </a:r>
            <a:r>
              <a:rPr b="1" lang="el" sz="950"/>
              <a:t>υπόνοιας</a:t>
            </a:r>
            <a:r>
              <a:rPr b="1" lang="el" sz="950"/>
              <a:t> ηρωικού αφηγήματος</a:t>
            </a:r>
            <a:endParaRPr b="1" sz="950"/>
          </a:p>
        </p:txBody>
      </p:sp>
      <p:pic>
        <p:nvPicPr>
          <p:cNvPr id="419" name="Google Shape;419;p66" title="BOP56.jpg"/>
          <p:cNvPicPr preferRelativeResize="0"/>
          <p:nvPr/>
        </p:nvPicPr>
        <p:blipFill rotWithShape="1">
          <a:blip r:embed="rId3">
            <a:alphaModFix/>
          </a:blip>
          <a:srcRect b="0" l="12507" r="12508" t="0"/>
          <a:stretch/>
        </p:blipFill>
        <p:spPr>
          <a:xfrm>
            <a:off x="7950" y="-1"/>
            <a:ext cx="9144002" cy="47042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67"/>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a:t>
            </a:r>
            <a:r>
              <a:rPr b="1" lang="el" sz="950"/>
              <a:t>_ χορός στον πύργο από πάνω με live camera _ θέαση από ψηλά _ σε πλήρη </a:t>
            </a:r>
            <a:r>
              <a:rPr b="1" lang="el" sz="950"/>
              <a:t>αποστασιοποίηση</a:t>
            </a:r>
            <a:r>
              <a:rPr b="1" lang="el" sz="950"/>
              <a:t> και ουδετερότητα</a:t>
            </a:r>
            <a:endParaRPr b="1" sz="950"/>
          </a:p>
        </p:txBody>
      </p:sp>
      <p:pic>
        <p:nvPicPr>
          <p:cNvPr id="425" name="Google Shape;425;p67" title="BOP3.jpg"/>
          <p:cNvPicPr preferRelativeResize="0"/>
          <p:nvPr/>
        </p:nvPicPr>
        <p:blipFill rotWithShape="1">
          <a:blip r:embed="rId3">
            <a:alphaModFix/>
          </a:blip>
          <a:srcRect b="0" l="3210" r="3210" t="0"/>
          <a:stretch/>
        </p:blipFill>
        <p:spPr>
          <a:xfrm>
            <a:off x="7950" y="-1"/>
            <a:ext cx="9144001" cy="4704274"/>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8"/>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εσωτερικές σκέψεις _η  ανάμνηση του χορού ανασύρεται από τον Hofmiller σε ασπρόμαυρο</a:t>
            </a:r>
            <a:endParaRPr b="1" sz="950"/>
          </a:p>
        </p:txBody>
      </p:sp>
      <p:pic>
        <p:nvPicPr>
          <p:cNvPr id="431" name="Google Shape;431;p68" title="BOP15.jpg"/>
          <p:cNvPicPr preferRelativeResize="0"/>
          <p:nvPr/>
        </p:nvPicPr>
        <p:blipFill rotWithShape="1">
          <a:blip r:embed="rId3">
            <a:alphaModFix/>
          </a:blip>
          <a:srcRect b="0" l="6476" r="6476" t="0"/>
          <a:stretch/>
        </p:blipFill>
        <p:spPr>
          <a:xfrm>
            <a:off x="7950" y="-1"/>
            <a:ext cx="9144001" cy="470427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69"/>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εικονοποίηση εσωτερικών συναισθημάτων μέσα από zoom στην εκφραστικότητα μερών των σώματος _ live camera στην βιβλιοθήκη</a:t>
            </a:r>
            <a:endParaRPr b="1" sz="950"/>
          </a:p>
        </p:txBody>
      </p:sp>
      <p:pic>
        <p:nvPicPr>
          <p:cNvPr id="437" name="Google Shape;437;p69" title="BOP4.jpg"/>
          <p:cNvPicPr preferRelativeResize="0"/>
          <p:nvPr/>
        </p:nvPicPr>
        <p:blipFill rotWithShape="1">
          <a:blip r:embed="rId3">
            <a:alphaModFix/>
          </a:blip>
          <a:srcRect b="0" l="4512" r="4512" t="0"/>
          <a:stretch/>
        </p:blipFill>
        <p:spPr>
          <a:xfrm>
            <a:off x="7950" y="-1"/>
            <a:ext cx="9144001" cy="470427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0"/>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γραφικά που δίνουν την αίσθηση ότι το ατομικό δράμα </a:t>
            </a:r>
            <a:r>
              <a:rPr b="1" lang="el" sz="950"/>
              <a:t>ανάγεται</a:t>
            </a:r>
            <a:r>
              <a:rPr b="1" lang="el" sz="950"/>
              <a:t>  στο συλλογικό (αφαιρετικά)</a:t>
            </a:r>
            <a:endParaRPr b="1" sz="950"/>
          </a:p>
        </p:txBody>
      </p:sp>
      <p:pic>
        <p:nvPicPr>
          <p:cNvPr id="443" name="Google Shape;443;p70" title="BOP12.jpg"/>
          <p:cNvPicPr preferRelativeResize="0"/>
          <p:nvPr/>
        </p:nvPicPr>
        <p:blipFill rotWithShape="1">
          <a:blip r:embed="rId3">
            <a:alphaModFix/>
          </a:blip>
          <a:srcRect b="11559" l="4898" r="4898" t="0"/>
          <a:stretch/>
        </p:blipFill>
        <p:spPr>
          <a:xfrm>
            <a:off x="7950" y="-1"/>
            <a:ext cx="9143999" cy="470427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1"/>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γραφικά που δίνουν την αίσθηση ότι το ατομικό δράμα </a:t>
            </a:r>
            <a:r>
              <a:rPr b="1" lang="el" sz="950"/>
              <a:t>ανάγεται</a:t>
            </a:r>
            <a:r>
              <a:rPr b="1" lang="el" sz="950"/>
              <a:t>  στο συλλογικό (αφαιρετικά)</a:t>
            </a:r>
            <a:endParaRPr b="1" sz="950"/>
          </a:p>
        </p:txBody>
      </p:sp>
      <p:pic>
        <p:nvPicPr>
          <p:cNvPr id="449" name="Google Shape;449;p71" title="BOP47.jpg"/>
          <p:cNvPicPr preferRelativeResize="0"/>
          <p:nvPr/>
        </p:nvPicPr>
        <p:blipFill rotWithShape="1">
          <a:blip r:embed="rId3">
            <a:alphaModFix/>
          </a:blip>
          <a:srcRect b="0" l="6140" r="6149" t="0"/>
          <a:stretch/>
        </p:blipFill>
        <p:spPr>
          <a:xfrm>
            <a:off x="7950" y="-1"/>
            <a:ext cx="9143998" cy="4704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ctrTitle"/>
          </p:nvPr>
        </p:nvSpPr>
        <p:spPr>
          <a:xfrm>
            <a:off x="90550" y="118200"/>
            <a:ext cx="8979000" cy="4954800"/>
          </a:xfrm>
          <a:prstGeom prst="rect">
            <a:avLst/>
          </a:prstGeom>
        </p:spPr>
        <p:txBody>
          <a:bodyPr anchorCtr="0" anchor="b" bIns="91425" lIns="91425" spcFirstLastPara="1" rIns="91425" wrap="square" tIns="91425">
            <a:normAutofit fontScale="90000"/>
          </a:bodyPr>
          <a:lstStyle/>
          <a:p>
            <a:pPr indent="0" lvl="0" marL="0" rtl="0" algn="ctr">
              <a:lnSpc>
                <a:spcPct val="150000"/>
              </a:lnSpc>
              <a:spcBef>
                <a:spcPts val="0"/>
              </a:spcBef>
              <a:spcAft>
                <a:spcPts val="0"/>
              </a:spcAft>
              <a:buNone/>
            </a:pPr>
            <a:r>
              <a:rPr b="1" lang="el" sz="1411">
                <a:latin typeface="Trebuchet MS"/>
                <a:ea typeface="Trebuchet MS"/>
                <a:cs typeface="Trebuchet MS"/>
                <a:sym typeface="Trebuchet MS"/>
              </a:rPr>
              <a:t>Η παράσταση ξεκινά με όλο τον θίασο επί σκηνής, πλην ενός. Ο πρώτος αφηγητής παίρνει το λόγο: “ Στο Μουσείο Στρατιωτικής Ιστορίας στη Βιέννη υπάρχει μία γυάλινη προθήκη. Μέσα σε αυτή βρίσκεται το ματωμένο σακάκι του αυτοκράτορα της Αυστροουγγαρίας Franz Ferdinand ο οποίος δολοφονήθηκε το 1914 στο Σαράγιεβο. Όταν ο Schweig επισκέφτηκε για τελευταία φορά τη Βιέννη το 1937, ζούσε ως Εβραίος πρόσφυγας στο Λονδίνο.Έγραψε: </a:t>
            </a:r>
            <a:endParaRPr b="1" sz="1411">
              <a:latin typeface="Trebuchet MS"/>
              <a:ea typeface="Trebuchet MS"/>
              <a:cs typeface="Trebuchet MS"/>
              <a:sym typeface="Trebuchet MS"/>
            </a:endParaRPr>
          </a:p>
          <a:p>
            <a:pPr indent="0" lvl="0" marL="0" rtl="0" algn="ctr">
              <a:lnSpc>
                <a:spcPct val="150000"/>
              </a:lnSpc>
              <a:spcBef>
                <a:spcPts val="800"/>
              </a:spcBef>
              <a:spcAft>
                <a:spcPts val="0"/>
              </a:spcAft>
              <a:buNone/>
            </a:pPr>
            <a:r>
              <a:rPr b="1" lang="el" sz="1411">
                <a:latin typeface="Trebuchet MS"/>
                <a:ea typeface="Trebuchet MS"/>
                <a:cs typeface="Trebuchet MS"/>
                <a:sym typeface="Trebuchet MS"/>
              </a:rPr>
              <a:t>“ Ανακάλυψα ότι όταν χάνεις την πατρίδα σου, χάνεις πολύ περισσότερα από ένα κομμάτι γης”. Την παρακάτω ιστορία μου την αφηγήθηκαν με έναν τελείως απροσδόκητο τρόπο. Την τελευταία φορά που ήμουν στη Βιέννη πήγα σε ένα δείπνο. Ένας άντρας ήρθε λίγο μετά από μένα. Ήταν ψηλός, με νεανικό πρόσωπο και γκριζαρισμένες φαβορίτες. Με το που τον είδα κατάλαβα ότι ήταν για άνθρωπος του στρατού. “Αυτός δεν είναι ο Άντον Χοφμίλλερ, ο άνθρωπος που κέρδισε το αξίωμα  Μαρία Τερέζα στον πόλεμο;” Στη σκηνή εισέρχεται ο ηθοποιός που υποδύεται τον Χοφμίλλερ σε ώριμη ηλικία. Οι δύο άντρες συμφωνούν μεταξύ τους ότι ελλοχεύει ο κίνδυνος ενός δευτέρου παγκοσμίου πολέμου. Από εκεί και πέρα, ο Χοφμίλλερ ξεκινά την αφήγηση της προσωπικής του ιστορίας. Απέναντί του, βρίσκεται τώρα ο ηθοποιός που θα υποδυθεί τον ήρωα σε νεαρή ηλικία. Αρχικά ακούει. Έπειτα, κατευθύνεται στην προθήκη ώστε να φορέσει τη στρατιωτική του ενδυμασία. </a:t>
            </a:r>
            <a:endParaRPr b="1" sz="1411">
              <a:latin typeface="Trebuchet MS"/>
              <a:ea typeface="Trebuchet MS"/>
              <a:cs typeface="Trebuchet MS"/>
              <a:sym typeface="Trebuchet MS"/>
            </a:endParaRPr>
          </a:p>
          <a:p>
            <a:pPr indent="0" lvl="0" marL="0" rtl="0" algn="ctr">
              <a:spcBef>
                <a:spcPts val="800"/>
              </a:spcBef>
              <a:spcAft>
                <a:spcPts val="0"/>
              </a:spcAft>
              <a:buNone/>
            </a:pPr>
            <a:r>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72"/>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γραφικά που δίνουν την αίσθηση ότι το ατομικό δράμα </a:t>
            </a:r>
            <a:r>
              <a:rPr b="1" lang="el" sz="950"/>
              <a:t>ανάγεται</a:t>
            </a:r>
            <a:r>
              <a:rPr b="1" lang="el" sz="950"/>
              <a:t>  στο συλλογικό _ εικόνες (</a:t>
            </a:r>
            <a:r>
              <a:rPr b="1" lang="el" sz="950"/>
              <a:t>καμένου</a:t>
            </a:r>
            <a:r>
              <a:rPr b="1" lang="el" sz="950"/>
              <a:t>) δάσους που παραπέμπουν στον πόλεμο και την </a:t>
            </a:r>
            <a:r>
              <a:rPr b="1" lang="el" sz="950"/>
              <a:t>καταστροφή</a:t>
            </a:r>
            <a:r>
              <a:rPr b="1" lang="el" sz="950"/>
              <a:t> </a:t>
            </a:r>
            <a:endParaRPr b="1" sz="950"/>
          </a:p>
        </p:txBody>
      </p:sp>
      <p:pic>
        <p:nvPicPr>
          <p:cNvPr id="455" name="Google Shape;455;p72" title="BOP40.jpg"/>
          <p:cNvPicPr preferRelativeResize="0"/>
          <p:nvPr/>
        </p:nvPicPr>
        <p:blipFill rotWithShape="1">
          <a:blip r:embed="rId3">
            <a:alphaModFix/>
          </a:blip>
          <a:srcRect b="-56" l="0" r="0" t="7205"/>
          <a:stretch/>
        </p:blipFill>
        <p:spPr>
          <a:xfrm>
            <a:off x="7950" y="-1"/>
            <a:ext cx="9143998" cy="4704274"/>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73"/>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τοπία - στοιχεία φύσης _ η θέα από την ταράτσα του πύργου</a:t>
            </a:r>
            <a:endParaRPr b="1" sz="950"/>
          </a:p>
        </p:txBody>
      </p:sp>
      <p:pic>
        <p:nvPicPr>
          <p:cNvPr id="461" name="Google Shape;461;p73" title="BOP19.jpg"/>
          <p:cNvPicPr preferRelativeResize="0"/>
          <p:nvPr/>
        </p:nvPicPr>
        <p:blipFill rotWithShape="1">
          <a:blip r:embed="rId3">
            <a:alphaModFix/>
          </a:blip>
          <a:srcRect b="0" l="778" r="778" t="0"/>
          <a:stretch/>
        </p:blipFill>
        <p:spPr>
          <a:xfrm>
            <a:off x="7950" y="-1"/>
            <a:ext cx="9143999" cy="4704274"/>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4"/>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τοπία - στοιχεία φύσης _ το φεγγάρι</a:t>
            </a:r>
            <a:endParaRPr b="1" sz="950"/>
          </a:p>
        </p:txBody>
      </p:sp>
      <p:pic>
        <p:nvPicPr>
          <p:cNvPr id="467" name="Google Shape;467;p74" title="BOP22.jpg"/>
          <p:cNvPicPr preferRelativeResize="0"/>
          <p:nvPr/>
        </p:nvPicPr>
        <p:blipFill rotWithShape="1">
          <a:blip r:embed="rId3">
            <a:alphaModFix/>
          </a:blip>
          <a:srcRect b="0" l="1258" r="1248" t="0"/>
          <a:stretch/>
        </p:blipFill>
        <p:spPr>
          <a:xfrm>
            <a:off x="7950" y="-1"/>
            <a:ext cx="9143997" cy="4704275"/>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75"/>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τοπία - στοιχεία φύσης _ ο έναστρος ουρανός</a:t>
            </a:r>
            <a:endParaRPr b="1" sz="950"/>
          </a:p>
        </p:txBody>
      </p:sp>
      <p:pic>
        <p:nvPicPr>
          <p:cNvPr id="473" name="Google Shape;473;p75" title="BOP35.jpg"/>
          <p:cNvPicPr preferRelativeResize="0"/>
          <p:nvPr/>
        </p:nvPicPr>
        <p:blipFill rotWithShape="1">
          <a:blip r:embed="rId3">
            <a:alphaModFix/>
          </a:blip>
          <a:srcRect b="0" l="817" r="807" t="0"/>
          <a:stretch/>
        </p:blipFill>
        <p:spPr>
          <a:xfrm>
            <a:off x="7950" y="-1"/>
            <a:ext cx="9143997" cy="47042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76"/>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προβολή των προσώπων μέσω live camera σε κομβικά σημεία της δράσης - σημεία που προοικονομούν την πτώση - εστίαση σε </a:t>
            </a:r>
            <a:r>
              <a:rPr b="1" lang="el" sz="950"/>
              <a:t>συγκεκριμένους</a:t>
            </a:r>
            <a:r>
              <a:rPr b="1" lang="el" sz="950"/>
              <a:t> χαρακτήρες _  “</a:t>
            </a:r>
            <a:r>
              <a:rPr b="1" lang="el" sz="950"/>
              <a:t>αρραβώνας</a:t>
            </a:r>
            <a:r>
              <a:rPr b="1" lang="el" sz="950"/>
              <a:t>” πατέρα μετά την εξαπάτηση για την αγορά του πύργου.</a:t>
            </a:r>
            <a:endParaRPr b="1" sz="950"/>
          </a:p>
        </p:txBody>
      </p:sp>
      <p:pic>
        <p:nvPicPr>
          <p:cNvPr id="479" name="Google Shape;479;p76" title="BOP29.jpg"/>
          <p:cNvPicPr preferRelativeResize="0"/>
          <p:nvPr/>
        </p:nvPicPr>
        <p:blipFill rotWithShape="1">
          <a:blip r:embed="rId3">
            <a:alphaModFix/>
          </a:blip>
          <a:srcRect b="301" l="0" r="0" t="8366"/>
          <a:stretch/>
        </p:blipFill>
        <p:spPr>
          <a:xfrm>
            <a:off x="7950" y="-1"/>
            <a:ext cx="9143996" cy="470427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77"/>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προβολή των προσώπων μέσω live camera σε κομβικά σημεία της δράσης - σημεία που προοικονομούν την πτώση - εστιαση σε συγκεκριμένους χαρακτήρες _ την στιγμή της “εξαπάτησης” της Edith από τον Hofmiller που της προτείνει αρραβώνα</a:t>
            </a:r>
            <a:endParaRPr b="1" sz="950"/>
          </a:p>
        </p:txBody>
      </p:sp>
      <p:pic>
        <p:nvPicPr>
          <p:cNvPr id="485" name="Google Shape;485;p77" title="BOP45.jpg"/>
          <p:cNvPicPr preferRelativeResize="0"/>
          <p:nvPr/>
        </p:nvPicPr>
        <p:blipFill rotWithShape="1">
          <a:blip r:embed="rId3">
            <a:alphaModFix/>
          </a:blip>
          <a:srcRect b="0" l="15889" r="15889" t="0"/>
          <a:stretch/>
        </p:blipFill>
        <p:spPr>
          <a:xfrm>
            <a:off x="7950" y="-1"/>
            <a:ext cx="9143996" cy="47042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78"/>
          <p:cNvSpPr txBox="1"/>
          <p:nvPr>
            <p:ph idx="1" type="body"/>
          </p:nvPr>
        </p:nvSpPr>
        <p:spPr>
          <a:xfrm>
            <a:off x="0" y="464535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λειτουργεί σαν καταθετήριο τεκμηρίων που συνοδεύει τον λόγο των ηθοποιών (προσωπικών τεκμηρίων  που αφορούν τους χαρακτήρες του έργου) _ σε πολλά σημεία προέρχεται από εικόνα που λαμβάνει η live camera στη βιβλιοθήκη</a:t>
            </a:r>
            <a:endParaRPr b="1" sz="950"/>
          </a:p>
        </p:txBody>
      </p:sp>
      <p:pic>
        <p:nvPicPr>
          <p:cNvPr id="491" name="Google Shape;491;p78" title="BOP9.jpg"/>
          <p:cNvPicPr preferRelativeResize="0"/>
          <p:nvPr/>
        </p:nvPicPr>
        <p:blipFill rotWithShape="1">
          <a:blip r:embed="rId3">
            <a:alphaModFix/>
          </a:blip>
          <a:srcRect b="0" l="6845" r="6836" t="0"/>
          <a:stretch/>
        </p:blipFill>
        <p:spPr>
          <a:xfrm>
            <a:off x="7950" y="-1"/>
            <a:ext cx="9143997" cy="4704275"/>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79"/>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λειτουργεί σαν καταθετήριο τεκμηρίων που συνοδεύει τον λόγο των ηθοποιών (προσωπικών τεκμηρίων  που αφορούν τους χαρακτήρες του έργου )_ σε πολλά σημεία προέρχεται από εικόνα που λαμβάνει η live camera στη βιβλιοθήκη</a:t>
            </a:r>
            <a:endParaRPr b="1" sz="950"/>
          </a:p>
        </p:txBody>
      </p:sp>
      <p:pic>
        <p:nvPicPr>
          <p:cNvPr id="497" name="Google Shape;497;p79" title="BOP41.jpg"/>
          <p:cNvPicPr preferRelativeResize="0"/>
          <p:nvPr/>
        </p:nvPicPr>
        <p:blipFill rotWithShape="1">
          <a:blip r:embed="rId3">
            <a:alphaModFix/>
          </a:blip>
          <a:srcRect b="0" l="1840" r="1830" t="0"/>
          <a:stretch/>
        </p:blipFill>
        <p:spPr>
          <a:xfrm>
            <a:off x="7950" y="-1"/>
            <a:ext cx="9143996" cy="4704275"/>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sp>
        <p:nvSpPr>
          <p:cNvPr id="502" name="Google Shape;502;p80"/>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ΠΡΟΒΟΛΗ ΣΤΟΝ ΤΟΙΧΟ _ λειτουργεί σαν καταθετήριο τεκμηρίων που συνοδεύει τον λόγο των ηθοποιών (ιστορικό αρχείο σε συνειρμική σύνθεση που είναι σχόλιο του σκηνοθέτη) _ σε πολλά σημεία προέρχεται από εικόνα που λαμβάνει η live camera στη βιβλιοθήκη</a:t>
            </a:r>
            <a:endParaRPr b="1" sz="950"/>
          </a:p>
        </p:txBody>
      </p:sp>
      <p:pic>
        <p:nvPicPr>
          <p:cNvPr id="503" name="Google Shape;503;p80" title="BOP24.jpg"/>
          <p:cNvPicPr preferRelativeResize="0"/>
          <p:nvPr/>
        </p:nvPicPr>
        <p:blipFill rotWithShape="1">
          <a:blip r:embed="rId3">
            <a:alphaModFix/>
          </a:blip>
          <a:srcRect b="3271" l="0" r="0" t="3262"/>
          <a:stretch/>
        </p:blipFill>
        <p:spPr>
          <a:xfrm>
            <a:off x="7950" y="-1"/>
            <a:ext cx="9143996" cy="4704276"/>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7" name="Shape 507"/>
        <p:cNvGrpSpPr/>
        <p:nvPr/>
      </p:nvGrpSpPr>
      <p:grpSpPr>
        <a:xfrm>
          <a:off x="0" y="0"/>
          <a:ext cx="0" cy="0"/>
          <a:chOff x="0" y="0"/>
          <a:chExt cx="0" cy="0"/>
        </a:xfrm>
      </p:grpSpPr>
      <p:sp>
        <p:nvSpPr>
          <p:cNvPr id="508" name="Google Shape;508;p81"/>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a:t>
            </a:r>
            <a:r>
              <a:rPr b="1" lang="el" sz="950"/>
              <a:t>_ υποδηλώνει το αγαπημένο μέρος της Edith, την ταράτσα του πύργου</a:t>
            </a:r>
            <a:endParaRPr b="1" sz="950"/>
          </a:p>
        </p:txBody>
      </p:sp>
      <p:pic>
        <p:nvPicPr>
          <p:cNvPr id="509" name="Google Shape;509;p81" title="BOP19.jpg"/>
          <p:cNvPicPr preferRelativeResize="0"/>
          <p:nvPr/>
        </p:nvPicPr>
        <p:blipFill rotWithShape="1">
          <a:blip r:embed="rId3">
            <a:alphaModFix/>
          </a:blip>
          <a:srcRect b="0" l="778" r="778" t="0"/>
          <a:stretch/>
        </p:blipFill>
        <p:spPr>
          <a:xfrm>
            <a:off x="7950" y="-1"/>
            <a:ext cx="9143996" cy="4704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9"/>
          <p:cNvSpPr txBox="1"/>
          <p:nvPr>
            <p:ph type="ctrTitle"/>
          </p:nvPr>
        </p:nvSpPr>
        <p:spPr>
          <a:xfrm>
            <a:off x="4454350" y="61325"/>
            <a:ext cx="4377300" cy="4923900"/>
          </a:xfrm>
          <a:prstGeom prst="rect">
            <a:avLst/>
          </a:prstGeom>
        </p:spPr>
        <p:txBody>
          <a:bodyPr anchorCtr="0" anchor="b" bIns="91425" lIns="91425" spcFirstLastPara="1" rIns="91425" wrap="square" tIns="91425">
            <a:normAutofit fontScale="90000"/>
          </a:bodyPr>
          <a:lstStyle/>
          <a:p>
            <a:pPr indent="0" lvl="0" marL="0" rtl="0" algn="l">
              <a:lnSpc>
                <a:spcPct val="150000"/>
              </a:lnSpc>
              <a:spcBef>
                <a:spcPts val="0"/>
              </a:spcBef>
              <a:spcAft>
                <a:spcPts val="0"/>
              </a:spcAft>
              <a:buNone/>
            </a:pPr>
            <a:r>
              <a:t/>
            </a:r>
            <a:endParaRPr sz="1611">
              <a:latin typeface="EB Garamond"/>
              <a:ea typeface="EB Garamond"/>
              <a:cs typeface="EB Garamond"/>
              <a:sym typeface="EB Garamond"/>
            </a:endParaRPr>
          </a:p>
          <a:p>
            <a:pPr indent="0" lvl="0" marL="0" rtl="0" algn="l">
              <a:lnSpc>
                <a:spcPct val="150000"/>
              </a:lnSpc>
              <a:spcBef>
                <a:spcPts val="800"/>
              </a:spcBef>
              <a:spcAft>
                <a:spcPts val="0"/>
              </a:spcAft>
              <a:buNone/>
            </a:pPr>
            <a:r>
              <a:rPr lang="el" sz="1611">
                <a:latin typeface="Times New Roman"/>
                <a:ea typeface="Times New Roman"/>
                <a:cs typeface="Times New Roman"/>
                <a:sym typeface="Times New Roman"/>
              </a:rPr>
              <a:t>ΥΠΟΘΕΣΗ:</a:t>
            </a:r>
            <a:endParaRPr sz="1611">
              <a:latin typeface="Times New Roman"/>
              <a:ea typeface="Times New Roman"/>
              <a:cs typeface="Times New Roman"/>
              <a:sym typeface="Times New Roman"/>
            </a:endParaRPr>
          </a:p>
          <a:p>
            <a:pPr indent="0" lvl="0" marL="0" rtl="0" algn="l">
              <a:lnSpc>
                <a:spcPct val="150000"/>
              </a:lnSpc>
              <a:spcBef>
                <a:spcPts val="800"/>
              </a:spcBef>
              <a:spcAft>
                <a:spcPts val="0"/>
              </a:spcAft>
              <a:buNone/>
            </a:pPr>
            <a:r>
              <a:rPr lang="el" sz="1611">
                <a:latin typeface="Times New Roman"/>
                <a:ea typeface="Times New Roman"/>
                <a:cs typeface="Times New Roman"/>
                <a:sym typeface="Times New Roman"/>
              </a:rPr>
              <a:t>Ήταν 25 χρονών. Στην παρθενική του κοσμική εκδήλωση, ο νεαρός αξιωματικός του ιππικού Άντονι Χοφμίλλερ προβαίνει σε ένα απερίσκεπτο, αφελές,  ατόπημα ζητώντας από την παράλυτη κόρη του οικοδεσπότη να χορέψουν. Τα φώτα της παράστασης σβήνουν και ακούγεται μία κραυγή, καθώς εκείνη λατρεύει το χορό και είναι απαρηγόρητη που δε μπορεί να χορέψει.  Οι τύψεις του και η αγωνία του για το τι θα σκεφτούν οι άλλοι για εκείνον, οδηγούν σε μία ακολουθία γεγονότων που τον παγιδεύουν σε ένα πλέγμα συναισθηματικών αδιεξόδων και τον καθιστούν εν τέλει, υπαίτιο μιας ανείπωτης οικογενειακής τραγωδίας.</a:t>
            </a:r>
            <a:endParaRPr sz="1611">
              <a:latin typeface="Times New Roman"/>
              <a:ea typeface="Times New Roman"/>
              <a:cs typeface="Times New Roman"/>
              <a:sym typeface="Times New Roman"/>
            </a:endParaRPr>
          </a:p>
          <a:p>
            <a:pPr indent="0" lvl="0" marL="0" rtl="0" algn="ctr">
              <a:spcBef>
                <a:spcPts val="800"/>
              </a:spcBef>
              <a:spcAft>
                <a:spcPts val="0"/>
              </a:spcAft>
              <a:buNone/>
            </a:pPr>
            <a:r>
              <a:t/>
            </a:r>
            <a:endParaRPr sz="1500"/>
          </a:p>
        </p:txBody>
      </p:sp>
      <p:sp>
        <p:nvSpPr>
          <p:cNvPr id="89" name="Google Shape;89;p19"/>
          <p:cNvSpPr txBox="1"/>
          <p:nvPr>
            <p:ph idx="1" type="subTitle"/>
          </p:nvPr>
        </p:nvSpPr>
        <p:spPr>
          <a:xfrm>
            <a:off x="311700" y="2834125"/>
            <a:ext cx="3815700" cy="174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90" name="Google Shape;90;p19" title="images.jpg"/>
          <p:cNvPicPr preferRelativeResize="0"/>
          <p:nvPr/>
        </p:nvPicPr>
        <p:blipFill>
          <a:blip r:embed="rId3">
            <a:alphaModFix/>
          </a:blip>
          <a:stretch>
            <a:fillRect/>
          </a:stretch>
        </p:blipFill>
        <p:spPr>
          <a:xfrm>
            <a:off x="150200" y="61325"/>
            <a:ext cx="4235849" cy="2372075"/>
          </a:xfrm>
          <a:prstGeom prst="rect">
            <a:avLst/>
          </a:prstGeom>
          <a:noFill/>
          <a:ln>
            <a:noFill/>
          </a:ln>
        </p:spPr>
      </p:pic>
      <p:pic>
        <p:nvPicPr>
          <p:cNvPr id="91" name="Google Shape;91;p19" title="images (1).jpg"/>
          <p:cNvPicPr preferRelativeResize="0"/>
          <p:nvPr/>
        </p:nvPicPr>
        <p:blipFill>
          <a:blip r:embed="rId4">
            <a:alphaModFix/>
          </a:blip>
          <a:stretch>
            <a:fillRect/>
          </a:stretch>
        </p:blipFill>
        <p:spPr>
          <a:xfrm>
            <a:off x="311707" y="2433407"/>
            <a:ext cx="4016150" cy="2672565"/>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82"/>
          <p:cNvSpPr txBox="1"/>
          <p:nvPr>
            <p:ph idx="1" type="body"/>
          </p:nvPr>
        </p:nvSpPr>
        <p:spPr>
          <a:xfrm>
            <a:off x="0" y="46565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επειδή ακριβώς είναι το αγαπημένο της μέρος περνώντας γρήγορα από την </a:t>
            </a:r>
            <a:r>
              <a:rPr b="1" lang="el" sz="950"/>
              <a:t>σκηνή</a:t>
            </a:r>
            <a:r>
              <a:rPr b="1" lang="el" sz="950"/>
              <a:t> με το φόρεμα της θα υποδηλωθεί ο θάνατος της</a:t>
            </a:r>
            <a:endParaRPr b="1" sz="950"/>
          </a:p>
        </p:txBody>
      </p:sp>
      <p:pic>
        <p:nvPicPr>
          <p:cNvPr id="515" name="Google Shape;515;p82" title="BOP51.jpg"/>
          <p:cNvPicPr preferRelativeResize="0"/>
          <p:nvPr/>
        </p:nvPicPr>
        <p:blipFill rotWithShape="1">
          <a:blip r:embed="rId3">
            <a:alphaModFix/>
          </a:blip>
          <a:srcRect b="0" l="6521" r="6530" t="0"/>
          <a:stretch/>
        </p:blipFill>
        <p:spPr>
          <a:xfrm>
            <a:off x="7950" y="-1"/>
            <a:ext cx="9143997" cy="4704276"/>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83"/>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χρήση ώς λειτουργικό στοιχείο _ τραπέζι που κουβεντιάζουν ο Dr. Condor και ο Hofmiller και πίνουν κρασί</a:t>
            </a:r>
            <a:endParaRPr b="1" sz="950"/>
          </a:p>
        </p:txBody>
      </p:sp>
      <p:pic>
        <p:nvPicPr>
          <p:cNvPr id="521" name="Google Shape;521;p83" title="BOP59.jpg"/>
          <p:cNvPicPr preferRelativeResize="0"/>
          <p:nvPr/>
        </p:nvPicPr>
        <p:blipFill rotWithShape="1">
          <a:blip r:embed="rId3">
            <a:alphaModFix/>
          </a:blip>
          <a:srcRect b="0" l="10311" r="10311" t="0"/>
          <a:stretch/>
        </p:blipFill>
        <p:spPr>
          <a:xfrm>
            <a:off x="7950" y="-1"/>
            <a:ext cx="9143995" cy="4704276"/>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84"/>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χρήση ώς λειτουργικό στοιχείο _ γραφείο στο σανατόριο</a:t>
            </a:r>
            <a:endParaRPr b="1" sz="950"/>
          </a:p>
        </p:txBody>
      </p:sp>
      <p:pic>
        <p:nvPicPr>
          <p:cNvPr id="527" name="Google Shape;527;p84" title="BOP26.jpg"/>
          <p:cNvPicPr preferRelativeResize="0"/>
          <p:nvPr/>
        </p:nvPicPr>
        <p:blipFill rotWithShape="1">
          <a:blip r:embed="rId3">
            <a:alphaModFix/>
          </a:blip>
          <a:srcRect b="0" l="8159" r="8159" t="0"/>
          <a:stretch/>
        </p:blipFill>
        <p:spPr>
          <a:xfrm>
            <a:off x="7950" y="-1"/>
            <a:ext cx="9143997" cy="4704276"/>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85"/>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χρήση ώς λειτουργικό στοιχείο _ τραπέζι όπου γίνεταιι ο αρραβώνας</a:t>
            </a:r>
            <a:endParaRPr b="1" sz="950"/>
          </a:p>
        </p:txBody>
      </p:sp>
      <p:pic>
        <p:nvPicPr>
          <p:cNvPr id="533" name="Google Shape;533;p85" title="BOP44.jpg"/>
          <p:cNvPicPr preferRelativeResize="0"/>
          <p:nvPr/>
        </p:nvPicPr>
        <p:blipFill rotWithShape="1">
          <a:blip r:embed="rId3">
            <a:alphaModFix/>
          </a:blip>
          <a:srcRect b="0" l="8903" r="8894" t="0"/>
          <a:stretch/>
        </p:blipFill>
        <p:spPr>
          <a:xfrm>
            <a:off x="7950" y="-1"/>
            <a:ext cx="9143997" cy="4704276"/>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86"/>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σημείο όπου γεννάει και πεθαίνει η γυναίκα του πατέρα Kekesfalva</a:t>
            </a:r>
            <a:endParaRPr b="1" sz="950"/>
          </a:p>
        </p:txBody>
      </p:sp>
      <p:pic>
        <p:nvPicPr>
          <p:cNvPr id="539" name="Google Shape;539;p86" title="BOP30.jpg"/>
          <p:cNvPicPr preferRelativeResize="0"/>
          <p:nvPr/>
        </p:nvPicPr>
        <p:blipFill rotWithShape="1">
          <a:blip r:embed="rId3">
            <a:alphaModFix/>
          </a:blip>
          <a:srcRect b="0" l="1067" r="1067" t="0"/>
          <a:stretch/>
        </p:blipFill>
        <p:spPr>
          <a:xfrm>
            <a:off x="7950" y="-1"/>
            <a:ext cx="9143996" cy="4704276"/>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87"/>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σημείο όπου γεννάει και πεθαίνει η γυναίκα του πατέρα Kekesfalva</a:t>
            </a:r>
            <a:endParaRPr b="1" sz="950"/>
          </a:p>
        </p:txBody>
      </p:sp>
      <p:pic>
        <p:nvPicPr>
          <p:cNvPr id="545" name="Google Shape;545;p87" title="BOP31.jpg"/>
          <p:cNvPicPr preferRelativeResize="0"/>
          <p:nvPr/>
        </p:nvPicPr>
        <p:blipFill rotWithShape="1">
          <a:blip r:embed="rId3">
            <a:alphaModFix/>
          </a:blip>
          <a:srcRect b="0" l="3131" r="3140" t="0"/>
          <a:stretch/>
        </p:blipFill>
        <p:spPr>
          <a:xfrm>
            <a:off x="7950" y="-1"/>
            <a:ext cx="9143996" cy="4704275"/>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88"/>
          <p:cNvSpPr txBox="1"/>
          <p:nvPr>
            <p:ph idx="1" type="body"/>
          </p:nvPr>
        </p:nvSpPr>
        <p:spPr>
          <a:xfrm>
            <a:off x="0" y="4655177"/>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ΚΙΝΗΤΟ ΤΡΑΠΕΖΙ -  ΠΛΑΤΦΟΡΜΑ _ χρήση ώς όχημα σε συνδυσμό με βιντεο προβολή με κίνηση σε τοπίο</a:t>
            </a:r>
            <a:endParaRPr b="1" sz="950"/>
          </a:p>
        </p:txBody>
      </p:sp>
      <p:pic>
        <p:nvPicPr>
          <p:cNvPr id="551" name="Google Shape;551;p88" title="BOP32.jpg"/>
          <p:cNvPicPr preferRelativeResize="0"/>
          <p:nvPr/>
        </p:nvPicPr>
        <p:blipFill rotWithShape="1">
          <a:blip r:embed="rId3">
            <a:alphaModFix/>
          </a:blip>
          <a:srcRect b="11653" l="3092" r="-19" t="0"/>
          <a:stretch/>
        </p:blipFill>
        <p:spPr>
          <a:xfrm>
            <a:off x="7950" y="75"/>
            <a:ext cx="9136051" cy="4704199"/>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89"/>
          <p:cNvSpPr txBox="1"/>
          <p:nvPr>
            <p:ph idx="1" type="body"/>
          </p:nvPr>
        </p:nvSpPr>
        <p:spPr>
          <a:xfrm>
            <a:off x="0" y="4623378"/>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ΣΧΑΡΑ ΦΩΤΙΣΜΟΥ _ ασφυκτικός περιορισμός του σκηνικού χώρου - παρουσίαση των μηχανισμών του θεάτρου _ ταυτόχρονα ανεβαίνουν άδεια ρούχα _ αντιστίξη με τα 2 ρούχα που υπάρχουν στο preset (της Edith και του Hofmiller) η ατομική καταστραφή γίνεται συλλογική (νεκροί του πολέμου)</a:t>
            </a:r>
            <a:endParaRPr b="1" sz="950"/>
          </a:p>
        </p:txBody>
      </p:sp>
      <p:pic>
        <p:nvPicPr>
          <p:cNvPr id="557" name="Google Shape;557;p89" title="BOP63.jpg"/>
          <p:cNvPicPr preferRelativeResize="0"/>
          <p:nvPr/>
        </p:nvPicPr>
        <p:blipFill rotWithShape="1">
          <a:blip r:embed="rId3">
            <a:alphaModFix/>
          </a:blip>
          <a:srcRect b="2105" l="1672" r="1672" t="0"/>
          <a:stretch/>
        </p:blipFill>
        <p:spPr>
          <a:xfrm>
            <a:off x="7950" y="75"/>
            <a:ext cx="9136051" cy="460530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90"/>
          <p:cNvSpPr txBox="1"/>
          <p:nvPr>
            <p:ph idx="1" type="body"/>
          </p:nvPr>
        </p:nvSpPr>
        <p:spPr>
          <a:xfrm>
            <a:off x="0" y="4623378"/>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ΣΧΑΡΑ ΦΩΤΙΣΜΟΥ _ ασφυκτικός περιορισμός του σκηνικού χώρου - παρουσίαση των μηχανισμών του θεάτρου </a:t>
            </a:r>
            <a:endParaRPr b="1" sz="950"/>
          </a:p>
        </p:txBody>
      </p:sp>
      <p:pic>
        <p:nvPicPr>
          <p:cNvPr id="563" name="Google Shape;563;p90" title="BOP60.jpg"/>
          <p:cNvPicPr preferRelativeResize="0"/>
          <p:nvPr/>
        </p:nvPicPr>
        <p:blipFill rotWithShape="1">
          <a:blip r:embed="rId3">
            <a:alphaModFix/>
          </a:blip>
          <a:srcRect b="675" l="2768" r="2768" t="0"/>
          <a:stretch/>
        </p:blipFill>
        <p:spPr>
          <a:xfrm>
            <a:off x="7950" y="75"/>
            <a:ext cx="9136051" cy="467240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91"/>
          <p:cNvSpPr txBox="1"/>
          <p:nvPr>
            <p:ph idx="1" type="body"/>
          </p:nvPr>
        </p:nvSpPr>
        <p:spPr>
          <a:xfrm>
            <a:off x="0" y="4644934"/>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ΣΧΑΡΑ ΦΩΤΙΣΜΟΥ _ ασφυκτικός περιορισμός του σκηνικού χώρου - παρουσίαση των μηχανισμών του θεάτρου </a:t>
            </a:r>
            <a:endParaRPr b="1" sz="950"/>
          </a:p>
        </p:txBody>
      </p:sp>
      <p:pic>
        <p:nvPicPr>
          <p:cNvPr id="569" name="Google Shape;569;p91" title="BOP61.jpg"/>
          <p:cNvPicPr preferRelativeResize="0"/>
          <p:nvPr/>
        </p:nvPicPr>
        <p:blipFill rotWithShape="1">
          <a:blip r:embed="rId3">
            <a:alphaModFix/>
          </a:blip>
          <a:srcRect b="0" l="4633" r="418" t="4205"/>
          <a:stretch/>
        </p:blipFill>
        <p:spPr>
          <a:xfrm>
            <a:off x="7950" y="75"/>
            <a:ext cx="9136050" cy="4704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ctrTitle"/>
          </p:nvPr>
        </p:nvSpPr>
        <p:spPr>
          <a:xfrm>
            <a:off x="115700" y="118200"/>
            <a:ext cx="8727600" cy="4879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l" sz="1400">
                <a:latin typeface="Comfortaa SemiBold"/>
                <a:ea typeface="Comfortaa SemiBold"/>
                <a:cs typeface="Comfortaa SemiBold"/>
                <a:sym typeface="Comfortaa SemiBold"/>
              </a:rPr>
              <a:t>Κινούμενος από οίκτο για την Εdith, της στέλνει λουλούδια και ξεκινά να την επισκέπτεται κάθε απόγευμα στον πύργο της, καλλιεργώντας της ελπίδες για ένα ειδύλλιο.</a:t>
            </a:r>
            <a:endParaRPr sz="1400">
              <a:latin typeface="Comfortaa SemiBold"/>
              <a:ea typeface="Comfortaa SemiBold"/>
              <a:cs typeface="Comfortaa SemiBold"/>
              <a:sym typeface="Comfortaa SemiBold"/>
            </a:endParaRPr>
          </a:p>
          <a:p>
            <a:pPr indent="0" lvl="0" marL="0" rtl="0" algn="l">
              <a:spcBef>
                <a:spcPts val="0"/>
              </a:spcBef>
              <a:spcAft>
                <a:spcPts val="0"/>
              </a:spcAft>
              <a:buSzPts val="990"/>
              <a:buNone/>
            </a:pPr>
            <a:r>
              <a:rPr lang="el" sz="1400">
                <a:latin typeface="Comfortaa SemiBold"/>
                <a:ea typeface="Comfortaa SemiBold"/>
                <a:cs typeface="Comfortaa SemiBold"/>
                <a:sym typeface="Comfortaa SemiBold"/>
              </a:rPr>
              <a:t> O πατέρας της στηρίζει τις ελπίδες του σ’ εκείνον, καθώς μόνο η αγάπη της για εκείνον μπορεί να της δώσει το κίνητρο να ακολουθήσει μία «</a:t>
            </a:r>
            <a:r>
              <a:rPr lang="el" sz="1400">
                <a:latin typeface="Comfortaa SemiBold"/>
                <a:ea typeface="Comfortaa SemiBold"/>
                <a:cs typeface="Comfortaa SemiBold"/>
                <a:sym typeface="Comfortaa SemiBold"/>
              </a:rPr>
              <a:t>καινούργια</a:t>
            </a:r>
            <a:r>
              <a:rPr lang="el" sz="1400">
                <a:latin typeface="Comfortaa SemiBold"/>
                <a:ea typeface="Comfortaa SemiBold"/>
                <a:cs typeface="Comfortaa SemiBold"/>
                <a:sym typeface="Comfortaa SemiBold"/>
              </a:rPr>
              <a:t>» θεραπεία στην Ελβετία.  Ο ίδιος, ανατριχιάζει στην ιδέα του αρραβώνα μαζί της και δεν μπορεί να κρύψει την αποστροφή του. Τα υποτιμητικά σχόλια των συντρόφων του για τον Εβραίο πατέρα της Kekesvalva από τη μία και η πίεση που δέχεται από τον γιατρό της από την άλλη για να τη σώσει τον οδηγούν σε φυγόπονη, αναποφάσιστη συμπεριφορά, η οποία έχει ως τελικό αποτέλεσμα την αυτοκτονία του κοριτσιού. </a:t>
            </a:r>
            <a:r>
              <a:rPr b="1" lang="el" sz="1300">
                <a:latin typeface="Comfortaa"/>
                <a:ea typeface="Comfortaa"/>
                <a:cs typeface="Comfortaa"/>
                <a:sym typeface="Comfortaa"/>
              </a:rPr>
              <a:t>Αξιοσημείωτο είναι το ότι ενώ ο ίδιος μετανοεί για τη στάση του και της στέλνει τηλεγράφημα μεταμέλειας, το οποίο δεν φτάνει ποτέ στον προορισμό του, καθώς το γεγονός αυτό συμπίπτει χρονικά με τη δολοφονία του Αυστριακού αυτοκράτορα Franz Ferdinand στο Σαράγιεβο το 1914 και την απαρχή του Α’ παγκοσμίου πολέμου.</a:t>
            </a:r>
            <a:endParaRPr b="1" sz="1300">
              <a:latin typeface="Comfortaa"/>
              <a:ea typeface="Comfortaa"/>
              <a:cs typeface="Comfortaa"/>
              <a:sym typeface="Comfortaa"/>
            </a:endParaRPr>
          </a:p>
          <a:p>
            <a:pPr indent="0" lvl="0" marL="0" rtl="0" algn="l">
              <a:spcBef>
                <a:spcPts val="0"/>
              </a:spcBef>
              <a:spcAft>
                <a:spcPts val="0"/>
              </a:spcAft>
              <a:buSzPts val="990"/>
              <a:buNone/>
            </a:pPr>
            <a:r>
              <a:t/>
            </a:r>
            <a:endParaRPr sz="4680"/>
          </a:p>
        </p:txBody>
      </p:sp>
      <p:pic>
        <p:nvPicPr>
          <p:cNvPr id="97" name="Google Shape;97;p20" title="CompRendering-RS-2407S-square-77x65_1800x1800.jpg"/>
          <p:cNvPicPr preferRelativeResize="0"/>
          <p:nvPr/>
        </p:nvPicPr>
        <p:blipFill>
          <a:blip r:embed="rId3">
            <a:alphaModFix/>
          </a:blip>
          <a:stretch>
            <a:fillRect/>
          </a:stretch>
        </p:blipFill>
        <p:spPr>
          <a:xfrm>
            <a:off x="7512577" y="118200"/>
            <a:ext cx="1531926" cy="1293626"/>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92"/>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ΣΧΑΡΑ ΦΩΤΙΣΜΟΥ _ ασφυκτικός περιορισμός του σκηνικού χώρου - παρουσίαση των μηχανισμών του θεάτρου _ Hofmiller θεατής όπερας Ορφέα αλλά και ηθοποιός και ο ίδιος ο Ορφέας</a:t>
            </a:r>
            <a:endParaRPr b="1" sz="950"/>
          </a:p>
        </p:txBody>
      </p:sp>
      <p:pic>
        <p:nvPicPr>
          <p:cNvPr id="575" name="Google Shape;575;p92" title="BOP57.jpg"/>
          <p:cNvPicPr preferRelativeResize="0"/>
          <p:nvPr/>
        </p:nvPicPr>
        <p:blipFill rotWithShape="1">
          <a:blip r:embed="rId3">
            <a:alphaModFix/>
          </a:blip>
          <a:srcRect b="-28" l="0" r="0" t="6343"/>
          <a:stretch/>
        </p:blipFill>
        <p:spPr>
          <a:xfrm>
            <a:off x="7950" y="75"/>
            <a:ext cx="9136049" cy="4704199"/>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93"/>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Τελευταία σκηνή _ φωτισμός μόνο προθήκης με τον Hofmiller-αξιωματικό και τις εικόνες από τον Α’Π.Π _ παγίωση επώδυνης εκδοχής της ιστορίας</a:t>
            </a:r>
            <a:endParaRPr b="1" sz="950"/>
          </a:p>
        </p:txBody>
      </p:sp>
      <p:pic>
        <p:nvPicPr>
          <p:cNvPr id="581" name="Google Shape;581;p93" title="BOP62.jpg"/>
          <p:cNvPicPr preferRelativeResize="0"/>
          <p:nvPr/>
        </p:nvPicPr>
        <p:blipFill rotWithShape="1">
          <a:blip r:embed="rId3">
            <a:alphaModFix/>
          </a:blip>
          <a:srcRect b="787" l="0" r="0" t="797"/>
          <a:stretch/>
        </p:blipFill>
        <p:spPr>
          <a:xfrm>
            <a:off x="7950" y="75"/>
            <a:ext cx="9136050" cy="4704198"/>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94"/>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παράλληλα με την σκηνή _ εγκλωβισμός χαρακτήρων</a:t>
            </a:r>
            <a:endParaRPr b="1" sz="950"/>
          </a:p>
        </p:txBody>
      </p:sp>
      <p:pic>
        <p:nvPicPr>
          <p:cNvPr id="587" name="Google Shape;587;p94" title="BOP33.jpg"/>
          <p:cNvPicPr preferRelativeResize="0"/>
          <p:nvPr/>
        </p:nvPicPr>
        <p:blipFill rotWithShape="1">
          <a:blip r:embed="rId3">
            <a:alphaModFix/>
          </a:blip>
          <a:srcRect b="5333" l="0" r="0" t="5342"/>
          <a:stretch/>
        </p:blipFill>
        <p:spPr>
          <a:xfrm>
            <a:off x="7950" y="75"/>
            <a:ext cx="9136049" cy="4704198"/>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95"/>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παράλληλα με την σκηνή _ εγκλωβισμός χαρακτήρων </a:t>
            </a:r>
            <a:endParaRPr b="1" sz="950"/>
          </a:p>
        </p:txBody>
      </p:sp>
      <p:pic>
        <p:nvPicPr>
          <p:cNvPr id="593" name="Google Shape;593;p95" title="BOP17.jpg"/>
          <p:cNvPicPr preferRelativeResize="0"/>
          <p:nvPr/>
        </p:nvPicPr>
        <p:blipFill rotWithShape="1">
          <a:blip r:embed="rId3">
            <a:alphaModFix/>
          </a:blip>
          <a:srcRect b="0" l="1597" r="1597" t="0"/>
          <a:stretch/>
        </p:blipFill>
        <p:spPr>
          <a:xfrm>
            <a:off x="7950" y="75"/>
            <a:ext cx="9136049" cy="4704198"/>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7" name="Shape 597"/>
        <p:cNvGrpSpPr/>
        <p:nvPr/>
      </p:nvGrpSpPr>
      <p:grpSpPr>
        <a:xfrm>
          <a:off x="0" y="0"/>
          <a:ext cx="0" cy="0"/>
          <a:chOff x="0" y="0"/>
          <a:chExt cx="0" cy="0"/>
        </a:xfrm>
      </p:grpSpPr>
      <p:sp>
        <p:nvSpPr>
          <p:cNvPr id="598" name="Google Shape;598;p96"/>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διαγώνιες _ στιγμές έντασης ή </a:t>
            </a:r>
            <a:r>
              <a:rPr b="1" lang="el" sz="950"/>
              <a:t>ιδιαίτερης</a:t>
            </a:r>
            <a:r>
              <a:rPr b="1" lang="el" sz="950"/>
              <a:t> βαρύτητας</a:t>
            </a:r>
            <a:endParaRPr b="1" sz="950"/>
          </a:p>
        </p:txBody>
      </p:sp>
      <p:pic>
        <p:nvPicPr>
          <p:cNvPr id="599" name="Google Shape;599;p96" title="BOP28.jpg"/>
          <p:cNvPicPr preferRelativeResize="0"/>
          <p:nvPr/>
        </p:nvPicPr>
        <p:blipFill rotWithShape="1">
          <a:blip r:embed="rId3">
            <a:alphaModFix/>
          </a:blip>
          <a:srcRect b="0" l="4078" r="4087" t="0"/>
          <a:stretch/>
        </p:blipFill>
        <p:spPr>
          <a:xfrm>
            <a:off x="7950" y="75"/>
            <a:ext cx="9136048" cy="4704197"/>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97"/>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διαγώνιες _ στιγμές έντασης ή </a:t>
            </a:r>
            <a:r>
              <a:rPr b="1" lang="el" sz="950"/>
              <a:t>ιδιαίτερης</a:t>
            </a:r>
            <a:r>
              <a:rPr b="1" lang="el" sz="950"/>
              <a:t> βαρύτητας</a:t>
            </a:r>
            <a:endParaRPr b="1" sz="950"/>
          </a:p>
        </p:txBody>
      </p:sp>
      <p:pic>
        <p:nvPicPr>
          <p:cNvPr id="605" name="Google Shape;605;p97" title="BOP37.jpg"/>
          <p:cNvPicPr preferRelativeResize="0"/>
          <p:nvPr/>
        </p:nvPicPr>
        <p:blipFill rotWithShape="1">
          <a:blip r:embed="rId3">
            <a:alphaModFix/>
          </a:blip>
          <a:srcRect b="0" l="30" r="30" t="0"/>
          <a:stretch/>
        </p:blipFill>
        <p:spPr>
          <a:xfrm>
            <a:off x="7950" y="75"/>
            <a:ext cx="9136049" cy="4704197"/>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98"/>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διαγώνιες _ στιγμές έντασης ή </a:t>
            </a:r>
            <a:r>
              <a:rPr b="1" lang="el" sz="950"/>
              <a:t>ιδιαίτερης</a:t>
            </a:r>
            <a:r>
              <a:rPr b="1" lang="el" sz="950"/>
              <a:t> βαρύτητας</a:t>
            </a:r>
            <a:endParaRPr b="1" sz="950"/>
          </a:p>
        </p:txBody>
      </p:sp>
      <p:pic>
        <p:nvPicPr>
          <p:cNvPr id="611" name="Google Shape;611;p98" title="BOP38.jpg"/>
          <p:cNvPicPr preferRelativeResize="0"/>
          <p:nvPr/>
        </p:nvPicPr>
        <p:blipFill rotWithShape="1">
          <a:blip r:embed="rId3">
            <a:alphaModFix/>
          </a:blip>
          <a:srcRect b="0" l="2543" r="2553" t="0"/>
          <a:stretch/>
        </p:blipFill>
        <p:spPr>
          <a:xfrm>
            <a:off x="7950" y="75"/>
            <a:ext cx="9136050" cy="4704198"/>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99"/>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ΦΩΤΙΣΜΟΙ _ μαχαίρια φωτισμού διαγώνιες _ στιγμές έντασης ή </a:t>
            </a:r>
            <a:r>
              <a:rPr b="1" lang="el" sz="950"/>
              <a:t>ιδιαίτερης</a:t>
            </a:r>
            <a:r>
              <a:rPr b="1" lang="el" sz="950"/>
              <a:t> βαρύτητας</a:t>
            </a:r>
            <a:endParaRPr b="1" sz="950"/>
          </a:p>
        </p:txBody>
      </p:sp>
      <p:pic>
        <p:nvPicPr>
          <p:cNvPr id="617" name="Google Shape;617;p99" title="BOP49.jpg"/>
          <p:cNvPicPr preferRelativeResize="0"/>
          <p:nvPr/>
        </p:nvPicPr>
        <p:blipFill rotWithShape="1">
          <a:blip r:embed="rId3">
            <a:alphaModFix/>
          </a:blip>
          <a:srcRect b="0" l="3471" r="3480" t="0"/>
          <a:stretch/>
        </p:blipFill>
        <p:spPr>
          <a:xfrm>
            <a:off x="7950" y="75"/>
            <a:ext cx="9136051" cy="4704198"/>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100"/>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ΚΟΣΤΟΥΜΙΑ _ 2 χρόνοι _ χρόνος αφήγησης 1938 και χρόνος ιστορίας 1914</a:t>
            </a:r>
            <a:endParaRPr b="1" sz="950"/>
          </a:p>
        </p:txBody>
      </p:sp>
      <p:pic>
        <p:nvPicPr>
          <p:cNvPr id="623" name="Google Shape;623;p100" title="BOP67.jpg"/>
          <p:cNvPicPr preferRelativeResize="0"/>
          <p:nvPr/>
        </p:nvPicPr>
        <p:blipFill rotWithShape="1">
          <a:blip r:embed="rId3">
            <a:alphaModFix/>
          </a:blip>
          <a:srcRect b="338" l="0" r="0" t="338"/>
          <a:stretch/>
        </p:blipFill>
        <p:spPr>
          <a:xfrm>
            <a:off x="0" y="106269"/>
            <a:ext cx="3317795" cy="4234632"/>
          </a:xfrm>
          <a:prstGeom prst="rect">
            <a:avLst/>
          </a:prstGeom>
          <a:noFill/>
          <a:ln>
            <a:noFill/>
          </a:ln>
        </p:spPr>
      </p:pic>
      <p:pic>
        <p:nvPicPr>
          <p:cNvPr id="624" name="Google Shape;624;p100" title="BOP64..jpg"/>
          <p:cNvPicPr preferRelativeResize="0"/>
          <p:nvPr/>
        </p:nvPicPr>
        <p:blipFill>
          <a:blip r:embed="rId4">
            <a:alphaModFix/>
          </a:blip>
          <a:stretch>
            <a:fillRect/>
          </a:stretch>
        </p:blipFill>
        <p:spPr>
          <a:xfrm>
            <a:off x="3435425" y="106268"/>
            <a:ext cx="3136163" cy="4234628"/>
          </a:xfrm>
          <a:prstGeom prst="rect">
            <a:avLst/>
          </a:prstGeom>
          <a:noFill/>
          <a:ln>
            <a:noFill/>
          </a:ln>
        </p:spPr>
      </p:pic>
      <p:pic>
        <p:nvPicPr>
          <p:cNvPr id="625" name="Google Shape;625;p100" title="BOP27.jpg"/>
          <p:cNvPicPr preferRelativeResize="0"/>
          <p:nvPr/>
        </p:nvPicPr>
        <p:blipFill rotWithShape="1">
          <a:blip r:embed="rId5">
            <a:alphaModFix/>
          </a:blip>
          <a:srcRect b="0" l="34581" r="36301" t="0"/>
          <a:stretch/>
        </p:blipFill>
        <p:spPr>
          <a:xfrm>
            <a:off x="6654750" y="106275"/>
            <a:ext cx="2489250" cy="4234625"/>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101"/>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ΚΟΣΤΟΥΜΙΑ </a:t>
            </a:r>
            <a:r>
              <a:rPr b="1" lang="el" sz="950"/>
              <a:t>_ 2 χρόνοι _ χρόνος αφήγησης 1938 και χρόνος ιστορίας 1914</a:t>
            </a:r>
            <a:endParaRPr b="1" sz="950"/>
          </a:p>
        </p:txBody>
      </p:sp>
      <p:pic>
        <p:nvPicPr>
          <p:cNvPr id="631" name="Google Shape;631;p101" title="BOP71.jpg"/>
          <p:cNvPicPr preferRelativeResize="0"/>
          <p:nvPr/>
        </p:nvPicPr>
        <p:blipFill rotWithShape="1">
          <a:blip r:embed="rId3">
            <a:alphaModFix/>
          </a:blip>
          <a:srcRect b="1629" l="0" r="-311" t="1387"/>
          <a:stretch/>
        </p:blipFill>
        <p:spPr>
          <a:xfrm>
            <a:off x="0" y="235675"/>
            <a:ext cx="9144001" cy="3868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1"/>
          <p:cNvSpPr txBox="1"/>
          <p:nvPr>
            <p:ph type="ctrTitle"/>
          </p:nvPr>
        </p:nvSpPr>
        <p:spPr>
          <a:xfrm>
            <a:off x="166000" y="130800"/>
            <a:ext cx="8815800" cy="4678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t/>
            </a:r>
            <a:endParaRPr sz="2300"/>
          </a:p>
          <a:p>
            <a:pPr indent="0" lvl="0" marL="0" rtl="0" algn="l">
              <a:lnSpc>
                <a:spcPct val="150000"/>
              </a:lnSpc>
              <a:spcBef>
                <a:spcPts val="0"/>
              </a:spcBef>
              <a:spcAft>
                <a:spcPts val="0"/>
              </a:spcAft>
              <a:buNone/>
            </a:pPr>
            <a:r>
              <a:rPr b="1" lang="el" sz="2400">
                <a:latin typeface="Times New Roman"/>
                <a:ea typeface="Times New Roman"/>
                <a:cs typeface="Times New Roman"/>
                <a:sym typeface="Times New Roman"/>
              </a:rPr>
              <a:t>ΟΙ ΘΕΜΑΤΙΚΟΙ ΑΞΟΝΕΣ ΤΗΣ ΠΑΡΑΣΤΑΣΗΣ:</a:t>
            </a:r>
            <a:endParaRPr b="1" sz="2400">
              <a:latin typeface="Times New Roman"/>
              <a:ea typeface="Times New Roman"/>
              <a:cs typeface="Times New Roman"/>
              <a:sym typeface="Times New Roman"/>
            </a:endParaRPr>
          </a:p>
          <a:p>
            <a:pPr indent="0" lvl="0" marL="0" rtl="0" algn="l">
              <a:lnSpc>
                <a:spcPct val="150000"/>
              </a:lnSpc>
              <a:spcBef>
                <a:spcPts val="800"/>
              </a:spcBef>
              <a:spcAft>
                <a:spcPts val="0"/>
              </a:spcAft>
              <a:buNone/>
            </a:pPr>
            <a:r>
              <a:rPr lang="el" sz="2400">
                <a:latin typeface="Times New Roman"/>
                <a:ea typeface="Times New Roman"/>
                <a:cs typeface="Times New Roman"/>
                <a:sym typeface="Times New Roman"/>
              </a:rPr>
              <a:t>Με φόντο την αποσύνθεση της Αυστρο-ουγγρικής αυτοκρατορίας και την άνοδο του αντισημιτισμού στην Ευρώπη, ακριβώς πριν το ξέσπασμα του Α’ Παγκοσμίου, πολέμου, ο σκηνοθέτης φιλοτεχνεί ένα ψυχολογικό δράμα με ατμόσφαιρα θρίλερ,  θέτοντας ποικίλα ηθικά και κοινωνικά ερωτήματα:</a:t>
            </a:r>
            <a:endParaRPr sz="2400">
              <a:latin typeface="Times New Roman"/>
              <a:ea typeface="Times New Roman"/>
              <a:cs typeface="Times New Roman"/>
              <a:sym typeface="Times New Roman"/>
            </a:endParaRPr>
          </a:p>
          <a:p>
            <a:pPr indent="0" lvl="0" marL="0" rtl="0" algn="ctr">
              <a:spcBef>
                <a:spcPts val="800"/>
              </a:spcBef>
              <a:spcAft>
                <a:spcPts val="0"/>
              </a:spcAft>
              <a:buNone/>
            </a:pPr>
            <a:r>
              <a:t/>
            </a:r>
            <a:endParaRPr sz="140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102"/>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ΚΟΣΤΟΥΜΙΑ _ 2 χρόνοι _ χρόνος αφήγησης 1938 και χρόνος ιστορίας 1914</a:t>
            </a:r>
            <a:endParaRPr b="1" sz="950"/>
          </a:p>
        </p:txBody>
      </p:sp>
      <p:pic>
        <p:nvPicPr>
          <p:cNvPr id="637" name="Google Shape;637;p102" title="BOP72.jpg"/>
          <p:cNvPicPr preferRelativeResize="0"/>
          <p:nvPr/>
        </p:nvPicPr>
        <p:blipFill>
          <a:blip r:embed="rId3">
            <a:alphaModFix/>
          </a:blip>
          <a:stretch>
            <a:fillRect/>
          </a:stretch>
        </p:blipFill>
        <p:spPr>
          <a:xfrm>
            <a:off x="0" y="0"/>
            <a:ext cx="3657806" cy="4672475"/>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03"/>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ΚΟΣΤΟΥΜΙΑ _ Hofmiller &lt;&gt; Franz </a:t>
            </a:r>
            <a:r>
              <a:rPr b="1" lang="el" sz="950"/>
              <a:t>Ferdinand</a:t>
            </a:r>
            <a:endParaRPr b="1" sz="950"/>
          </a:p>
        </p:txBody>
      </p:sp>
      <p:pic>
        <p:nvPicPr>
          <p:cNvPr id="643" name="Google Shape;643;p103" title="BOP64..jpg"/>
          <p:cNvPicPr preferRelativeResize="0"/>
          <p:nvPr/>
        </p:nvPicPr>
        <p:blipFill>
          <a:blip r:embed="rId3">
            <a:alphaModFix/>
          </a:blip>
          <a:stretch>
            <a:fillRect/>
          </a:stretch>
        </p:blipFill>
        <p:spPr>
          <a:xfrm>
            <a:off x="1435825" y="234856"/>
            <a:ext cx="3136163" cy="4234628"/>
          </a:xfrm>
          <a:prstGeom prst="rect">
            <a:avLst/>
          </a:prstGeom>
          <a:noFill/>
          <a:ln>
            <a:noFill/>
          </a:ln>
        </p:spPr>
      </p:pic>
      <p:pic>
        <p:nvPicPr>
          <p:cNvPr id="644" name="Google Shape;644;p103" title="FF.jpg"/>
          <p:cNvPicPr preferRelativeResize="0"/>
          <p:nvPr/>
        </p:nvPicPr>
        <p:blipFill>
          <a:blip r:embed="rId4">
            <a:alphaModFix/>
          </a:blip>
          <a:stretch>
            <a:fillRect/>
          </a:stretch>
        </p:blipFill>
        <p:spPr>
          <a:xfrm>
            <a:off x="5303050" y="234850"/>
            <a:ext cx="2699847" cy="4234624"/>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104"/>
          <p:cNvSpPr txBox="1"/>
          <p:nvPr>
            <p:ph idx="1" type="body"/>
          </p:nvPr>
        </p:nvSpPr>
        <p:spPr>
          <a:xfrm>
            <a:off x="0" y="4672476"/>
            <a:ext cx="9144000" cy="3579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b="1" lang="el" sz="950"/>
              <a:t>ΚΟΣΤΟΥΜΙΑ _ το ρούχο της Edith _ μονολιθική </a:t>
            </a:r>
            <a:r>
              <a:rPr b="1" lang="el" sz="950"/>
              <a:t>σύνθεση</a:t>
            </a:r>
            <a:r>
              <a:rPr b="1" lang="el" sz="950"/>
              <a:t> σώματος και επίπλων - τονισμός κινητικής  αναπηρίας _ χειρισμός του από ensemble -  διάσταση φαντάσματος</a:t>
            </a:r>
            <a:endParaRPr b="1" sz="950"/>
          </a:p>
        </p:txBody>
      </p:sp>
      <p:pic>
        <p:nvPicPr>
          <p:cNvPr id="650" name="Google Shape;650;p104" title="BOP42.jpg"/>
          <p:cNvPicPr preferRelativeResize="0"/>
          <p:nvPr/>
        </p:nvPicPr>
        <p:blipFill rotWithShape="1">
          <a:blip r:embed="rId3">
            <a:alphaModFix/>
          </a:blip>
          <a:srcRect b="0" l="31717" r="31717" t="0"/>
          <a:stretch/>
        </p:blipFill>
        <p:spPr>
          <a:xfrm>
            <a:off x="6403536" y="535191"/>
            <a:ext cx="2740465" cy="3700314"/>
          </a:xfrm>
          <a:prstGeom prst="rect">
            <a:avLst/>
          </a:prstGeom>
          <a:noFill/>
          <a:ln>
            <a:noFill/>
          </a:ln>
        </p:spPr>
      </p:pic>
      <p:pic>
        <p:nvPicPr>
          <p:cNvPr id="651" name="Google Shape;651;p104" title="BOP70.jpg"/>
          <p:cNvPicPr preferRelativeResize="0"/>
          <p:nvPr/>
        </p:nvPicPr>
        <p:blipFill>
          <a:blip r:embed="rId4">
            <a:alphaModFix/>
          </a:blip>
          <a:stretch>
            <a:fillRect/>
          </a:stretch>
        </p:blipFill>
        <p:spPr>
          <a:xfrm>
            <a:off x="0" y="535192"/>
            <a:ext cx="2602158" cy="3700317"/>
          </a:xfrm>
          <a:prstGeom prst="rect">
            <a:avLst/>
          </a:prstGeom>
          <a:noFill/>
          <a:ln>
            <a:noFill/>
          </a:ln>
        </p:spPr>
      </p:pic>
      <p:pic>
        <p:nvPicPr>
          <p:cNvPr id="652" name="Google Shape;652;p104" title="BOP34.jpg"/>
          <p:cNvPicPr preferRelativeResize="0"/>
          <p:nvPr/>
        </p:nvPicPr>
        <p:blipFill rotWithShape="1">
          <a:blip r:embed="rId5">
            <a:alphaModFix/>
          </a:blip>
          <a:srcRect b="0" l="33681" r="23793" t="0"/>
          <a:stretch/>
        </p:blipFill>
        <p:spPr>
          <a:xfrm>
            <a:off x="2657810" y="536335"/>
            <a:ext cx="3690090" cy="3700314"/>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105"/>
          <p:cNvSpPr txBox="1"/>
          <p:nvPr>
            <p:ph type="ctrTitle"/>
          </p:nvPr>
        </p:nvSpPr>
        <p:spPr>
          <a:xfrm>
            <a:off x="311700" y="744575"/>
            <a:ext cx="8520600" cy="986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l" sz="2500"/>
              <a:t>ΑΝΑΛΥΣΗ ΤΟΥ ΚΙΝΗΣΙΟΛΟΓΙΚΟΥ ΚΩΔΙΚΑ </a:t>
            </a:r>
            <a:endParaRPr sz="2500"/>
          </a:p>
        </p:txBody>
      </p:sp>
      <p:sp>
        <p:nvSpPr>
          <p:cNvPr id="658" name="Google Shape;658;p105"/>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l"/>
              <a:t>Αικατερίνη Φώτη</a:t>
            </a:r>
            <a:endParaRPr/>
          </a:p>
          <a:p>
            <a:pPr indent="0" lvl="0" marL="0" rtl="0" algn="ctr">
              <a:spcBef>
                <a:spcPts val="0"/>
              </a:spcBef>
              <a:spcAft>
                <a:spcPts val="0"/>
              </a:spcAft>
              <a:buNone/>
            </a:pPr>
            <a:r>
              <a:rPr lang="el"/>
              <a:t>Α.Μ.: 7568012400086</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10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1689"/>
              <a:t>ΜΕΘΟΔΟΛΟΓΙΚΕΣ ΕΠΙΡΡΟΕΣ ΣΤΗΝ ΑΝΑΠΤΥΞΗ ΤΟΥ ΚΙΝΗΣΙΟΛΟΓΙΚΟΥ ΚΩΔΙΚΑ </a:t>
            </a:r>
            <a:endParaRPr sz="1689"/>
          </a:p>
        </p:txBody>
      </p:sp>
      <p:sp>
        <p:nvSpPr>
          <p:cNvPr id="664" name="Google Shape;664;p10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30200" lvl="0" marL="457200" rtl="0" algn="l">
              <a:lnSpc>
                <a:spcPct val="105000"/>
              </a:lnSpc>
              <a:spcBef>
                <a:spcPts val="0"/>
              </a:spcBef>
              <a:spcAft>
                <a:spcPts val="0"/>
              </a:spcAft>
              <a:buSzPts val="1600"/>
              <a:buChar char="●"/>
            </a:pPr>
            <a:r>
              <a:rPr lang="el" sz="1600"/>
              <a:t>Επιρροή από τη μεθοδολογία του Jacques Lecoq - L’ Ecole Internationale de Theatre —&gt;  Theater of Movement and Gesture —&gt; Με αφετηρία την παντομίμα ως έναν κεντρικό θεατρικό άξονα για τη σκηνή αλλά και για τη διαδικασία της πρόβας, ο Lecoq χρησιμοποιούσε την απλή φυσική φόρμα με στοχο να την επανακατανοήσει κατά τη διάρκεια της θεατρικής πρακτικής / πρόβας, η κίνηση δηλαδή προκύπτει τόσο από το ένστικτο όσο και από τη βούληση. </a:t>
            </a:r>
            <a:endParaRPr sz="1600"/>
          </a:p>
          <a:p>
            <a:pPr indent="0" lvl="0" marL="457200" rtl="0" algn="l">
              <a:lnSpc>
                <a:spcPct val="105000"/>
              </a:lnSpc>
              <a:spcBef>
                <a:spcPts val="1200"/>
              </a:spcBef>
              <a:spcAft>
                <a:spcPts val="0"/>
              </a:spcAft>
              <a:buNone/>
            </a:pPr>
            <a:r>
              <a:t/>
            </a:r>
            <a:endParaRPr sz="1600"/>
          </a:p>
          <a:p>
            <a:pPr indent="-330200" lvl="0" marL="457200" rtl="0" algn="l">
              <a:lnSpc>
                <a:spcPct val="105000"/>
              </a:lnSpc>
              <a:spcBef>
                <a:spcPts val="1200"/>
              </a:spcBef>
              <a:spcAft>
                <a:spcPts val="0"/>
              </a:spcAft>
              <a:buSzPts val="1600"/>
              <a:buChar char="●"/>
            </a:pPr>
            <a:r>
              <a:rPr lang="el" sz="1600"/>
              <a:t>Κατά τον Lecoq, οι τρεις βασικές θεατρικές αρχές είναι η διαθεσιμότητα, το παιχνίδι και η συνενοχή (disponibilite, jeu, complicite) —&gt; ο McBurney ως μαθητής του Lecoq κράτησε το τρίπτυχο σώμα - χώρος - χειρονομία ως βασικό εργαλείο δουλειάς για την ανάπτυξη του κινησιολογικού λεξιλογίου και για το χτίσιμο του κινησιολογικού κώδικα της ομάδας</a:t>
            </a:r>
            <a:endParaRPr sz="16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10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1789"/>
              <a:t>ΕΠΙΡΡΟΕΣ ΣΤΗΝ ΕΡΕΥΝΑ ΤΟΥ JACQUES LECOQ ΓΙΑ ΤΟ ΣΩΜΑ</a:t>
            </a:r>
            <a:endParaRPr sz="1789"/>
          </a:p>
        </p:txBody>
      </p:sp>
      <p:sp>
        <p:nvSpPr>
          <p:cNvPr id="670" name="Google Shape;670;p10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l"/>
              <a:t>Χρήση της Μάσκας</a:t>
            </a:r>
            <a:endParaRPr/>
          </a:p>
          <a:p>
            <a:pPr indent="-342900" lvl="0" marL="457200" rtl="0" algn="l">
              <a:spcBef>
                <a:spcPts val="0"/>
              </a:spcBef>
              <a:spcAft>
                <a:spcPts val="0"/>
              </a:spcAft>
              <a:buSzPts val="1800"/>
              <a:buChar char="●"/>
            </a:pPr>
            <a:r>
              <a:rPr lang="el"/>
              <a:t>Commedia dell’ Arte</a:t>
            </a:r>
            <a:endParaRPr/>
          </a:p>
          <a:p>
            <a:pPr indent="-342900" lvl="0" marL="457200" rtl="0" algn="l">
              <a:spcBef>
                <a:spcPts val="0"/>
              </a:spcBef>
              <a:spcAft>
                <a:spcPts val="0"/>
              </a:spcAft>
              <a:buSzPts val="1800"/>
              <a:buChar char="●"/>
            </a:pPr>
            <a:r>
              <a:rPr lang="el"/>
              <a:t>Χορός στην Αρχαία Τραγωδία και ο τρόπος απεύθυνσής του στο κοινό του που απαρτίζονταν από συμπολίτες και συμπολίτισσές του</a:t>
            </a:r>
            <a:endParaRPr/>
          </a:p>
          <a:p>
            <a:pPr indent="-342900" lvl="0" marL="457200" rtl="0" algn="l">
              <a:spcBef>
                <a:spcPts val="0"/>
              </a:spcBef>
              <a:spcAft>
                <a:spcPts val="0"/>
              </a:spcAft>
              <a:buSzPts val="1800"/>
              <a:buChar char="●"/>
            </a:pPr>
            <a:r>
              <a:rPr lang="el"/>
              <a:t>ο ίδιος ήταν αθλητής και αυτό επηρέασε την σωματική του αντίληψη</a:t>
            </a:r>
            <a:endParaRPr/>
          </a:p>
          <a:p>
            <a:pPr indent="0" lvl="0" marL="457200" rtl="0" algn="l">
              <a:spcBef>
                <a:spcPts val="1200"/>
              </a:spcBef>
              <a:spcAft>
                <a:spcPts val="1200"/>
              </a:spcAft>
              <a:buNone/>
            </a:pPr>
            <a:r>
              <a:rPr lang="el"/>
              <a:t>Για τον Lecoq, μια ιστορία πρέπει να μπορεί να ειπωθεί και με άλλα μέσα πέραν του λόγου, εξίσου εκφραστικά και εξίσου αποτελεσματικά. Το σκεπτικό αυτό είναι που έφερε το τρίπτυχο σώμα - χώρος - χειρονομία, το οποίο είναι κεντρικό στην σκηνοθετική ματιά του Simon McBurney</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108"/>
          <p:cNvSpPr txBox="1"/>
          <p:nvPr>
            <p:ph type="title"/>
          </p:nvPr>
        </p:nvSpPr>
        <p:spPr>
          <a:xfrm>
            <a:off x="311700" y="445025"/>
            <a:ext cx="8520600" cy="8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1789"/>
              <a:t>BEWARE OF PITY - ΑΝΑΛΥΣΗ ΤΗΣ ΚΙΝΗΣΙΟΛΟΓΙΑΣ ΩΣ ΑΞΟΝΑ ΤΗΣ ΔΡΑΜΑΤΟΥΡΓΙΑΣ</a:t>
            </a:r>
            <a:endParaRPr sz="1789"/>
          </a:p>
        </p:txBody>
      </p:sp>
      <p:sp>
        <p:nvSpPr>
          <p:cNvPr id="676" name="Google Shape;676;p10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317183" lvl="0" marL="457200" rtl="0" algn="l">
              <a:spcBef>
                <a:spcPts val="0"/>
              </a:spcBef>
              <a:spcAft>
                <a:spcPts val="0"/>
              </a:spcAft>
              <a:buSzPct val="100000"/>
              <a:buChar char="●"/>
            </a:pPr>
            <a:r>
              <a:rPr lang="el"/>
              <a:t>ο Simon McBurney χρησιμοποίησε τον όρο “Βιοχημική Σούπα” για να περιγράψει την αλληλουχία των συνεχώς εναλλασσόμενων συναισθημάτων που ξεδιπλώνονται στο έργο αλλά και στην παράσταση —&gt; συμπάθεια, ενοχή, οίκτος, αηδία, μπέρδεμα σαν αδιαχώριστο σύνολο μεταφράζονται με μια και αξεχώριστη χειρονομία </a:t>
            </a:r>
            <a:endParaRPr/>
          </a:p>
          <a:p>
            <a:pPr indent="-317183" lvl="0" marL="457200" rtl="0" algn="l">
              <a:spcBef>
                <a:spcPts val="0"/>
              </a:spcBef>
              <a:spcAft>
                <a:spcPts val="0"/>
              </a:spcAft>
              <a:buSzPct val="100000"/>
              <a:buChar char="●"/>
            </a:pPr>
            <a:r>
              <a:rPr lang="el"/>
              <a:t>Η σωματικότητα σε όλη τη διάρκεια της παράστασης λειτουργεί κεντρικά για να αποτυπώσει το συναισθηματικό κόσμο των χαρακτήρων μέσα από απλές χειρονομίες, οι οποίες σε στιγμές δραματικής έντασης ή προχωρήματος της σκηνικής δράσης επιτελούνται από όλο το ensemble. </a:t>
            </a:r>
            <a:endParaRPr/>
          </a:p>
          <a:p>
            <a:pPr indent="-317183" lvl="0" marL="457200" rtl="0" algn="l">
              <a:spcBef>
                <a:spcPts val="0"/>
              </a:spcBef>
              <a:spcAft>
                <a:spcPts val="0"/>
              </a:spcAft>
              <a:buSzPct val="100000"/>
              <a:buChar char="●"/>
            </a:pPr>
            <a:r>
              <a:rPr lang="el"/>
              <a:t>Οι κινήσεις είναι μετρημένες και λιτές ενώ επιτελούνται μετωπικά, ενισχύοντας την αφηγηματική αίσθηση του έργου. Υπάρχει ακρίβεια και η επιλογή των σωματικών θέσεων είναι λιτή και μετρημένη. Οι ηθοποιοί μεταφέρουν το σύνολο των σκηνικών αντικειμένων με όρους κινησιολογικής παρτιτούρας και δημιουργούν με αυτό τον τρόπο τον σκηνικό χώρο. Χαρακτηριστική είναι επίσης η επιλογή των παύσεων, οι οποίες έρχονται για να υπερτονίσουν συγκεκριμένα συμβάντα. </a:t>
            </a:r>
            <a:endParaRPr/>
          </a:p>
          <a:p>
            <a:pPr indent="0" lvl="0" marL="0" rtl="0" algn="l">
              <a:spcBef>
                <a:spcPts val="1200"/>
              </a:spcBef>
              <a:spcAft>
                <a:spcPts val="1200"/>
              </a:spcAft>
              <a:buNone/>
            </a:pPr>
            <a:r>
              <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0" name="Shape 680"/>
        <p:cNvGrpSpPr/>
        <p:nvPr/>
      </p:nvGrpSpPr>
      <p:grpSpPr>
        <a:xfrm>
          <a:off x="0" y="0"/>
          <a:ext cx="0" cy="0"/>
          <a:chOff x="0" y="0"/>
          <a:chExt cx="0" cy="0"/>
        </a:xfrm>
      </p:grpSpPr>
      <p:sp>
        <p:nvSpPr>
          <p:cNvPr id="681" name="Google Shape;681;p10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ENSEMBLE</a:t>
            </a:r>
            <a:endParaRPr/>
          </a:p>
        </p:txBody>
      </p:sp>
      <p:sp>
        <p:nvSpPr>
          <p:cNvPr id="682" name="Google Shape;682;p10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334328" lvl="0" marL="457200" rtl="0" algn="l">
              <a:spcBef>
                <a:spcPts val="0"/>
              </a:spcBef>
              <a:spcAft>
                <a:spcPts val="0"/>
              </a:spcAft>
              <a:buSzPct val="100000"/>
              <a:buChar char="●"/>
            </a:pPr>
            <a:r>
              <a:rPr lang="el"/>
              <a:t>Το </a:t>
            </a:r>
            <a:r>
              <a:rPr lang="el"/>
              <a:t>ensemble</a:t>
            </a:r>
            <a:r>
              <a:rPr lang="el"/>
              <a:t> ξετυλίγει τη λειτουργία του ως νήμα του τριπτύχου σώμα - χώρος - χειρονομία —&gt; 1. μεταφέρει τα σκηνικά αντικείμενα δημιουργώντας τους δραματικούς χώρους (π.χ. μπαλκόνι, σαλόνι, καφετέρια κ.ο.κ. και θέτει τα όρια του σκηνικού χώρου συνολικά, 2. “παίζει” τον εξωτερικό περιβάλλοντα χώρο χρησιμοποιώντας σκηνικά και κοστούμια για να αποτυπώσει καιρικά φαινόμενα και 3. ενισχύει τις χειρονομιακές επιλογές δίνοντας ποιητικότητα μέσα από την καθαρή επανάληψή τους αλλά και αποτυπώνοντας με επαναλαμβανόμενα μοτίβα να αφηγηθεί την αλλαγή χρόνου και χώρου στο έργο</a:t>
            </a:r>
            <a:endParaRPr/>
          </a:p>
          <a:p>
            <a:pPr indent="-334328" lvl="0" marL="457200" rtl="0" algn="l">
              <a:spcBef>
                <a:spcPts val="0"/>
              </a:spcBef>
              <a:spcAft>
                <a:spcPts val="0"/>
              </a:spcAft>
              <a:buSzPct val="100000"/>
              <a:buChar char="●"/>
            </a:pPr>
            <a:r>
              <a:rPr lang="el"/>
              <a:t>Παραδείγματα : αλλαγή σωματικότητας στη μεταφορά σκηνικών ως στρατιώτες και ως Kekesfalvas, σκηνή ευτυχίας του Hofmiller (χέρια ανοιχτά προς τον ουρανό), σκηνή βόλτας στην εξοχή, σκηνή με τα χειροκροτήματα στην στρατιωτική εκδήλωση</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6" name="Shape 686"/>
        <p:cNvGrpSpPr/>
        <p:nvPr/>
      </p:nvGrpSpPr>
      <p:grpSpPr>
        <a:xfrm>
          <a:off x="0" y="0"/>
          <a:ext cx="0" cy="0"/>
          <a:chOff x="0" y="0"/>
          <a:chExt cx="0" cy="0"/>
        </a:xfrm>
      </p:grpSpPr>
      <p:sp>
        <p:nvSpPr>
          <p:cNvPr id="687" name="Google Shape;687;p11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l" sz="1789"/>
              <a:t>ΣΩΜΑΤΙΚΗ ΛΕΙΤΟΥΡΓΙΑ ΤΩΝ ΗΘΟΠΟΙΩΝ </a:t>
            </a:r>
            <a:endParaRPr sz="1789"/>
          </a:p>
        </p:txBody>
      </p:sp>
      <p:sp>
        <p:nvSpPr>
          <p:cNvPr id="688" name="Google Shape;688;p11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Char char="●"/>
            </a:pPr>
            <a:r>
              <a:rPr lang="el"/>
              <a:t>Παύσεις - ακινησίες για να επιτείνεται η δραματική ένταση βλ. σκηνή αναμονής του Hofmiller στο καφέ στην οποία η χειρονομία αναμονής μένει για ώρα παγωμένησ το χρόνο</a:t>
            </a:r>
            <a:endParaRPr/>
          </a:p>
          <a:p>
            <a:pPr indent="-342900" lvl="0" marL="457200" rtl="0" algn="l">
              <a:spcBef>
                <a:spcPts val="0"/>
              </a:spcBef>
              <a:spcAft>
                <a:spcPts val="0"/>
              </a:spcAft>
              <a:buSzPts val="1800"/>
              <a:buChar char="●"/>
            </a:pPr>
            <a:r>
              <a:rPr lang="el"/>
              <a:t>Μοτίβα χειρονομιών πχ ο τρόπος που η Edith σπάει τα πάντα μπροστά της στις στιγμές κρίσης </a:t>
            </a:r>
            <a:endParaRPr/>
          </a:p>
          <a:p>
            <a:pPr indent="-342900" lvl="0" marL="457200" rtl="0" algn="l">
              <a:spcBef>
                <a:spcPts val="0"/>
              </a:spcBef>
              <a:spcAft>
                <a:spcPts val="0"/>
              </a:spcAft>
              <a:buSzPts val="1800"/>
              <a:buChar char="●"/>
            </a:pPr>
            <a:r>
              <a:rPr lang="el"/>
              <a:t>Αφαιρετικές αποτυπώσεις της ρεαλιστικής κινησιολογίας βλ. σκηνή περιπάτου προς τα τρένα Hofmiller - Γιατρός </a:t>
            </a:r>
            <a:endParaRPr/>
          </a:p>
          <a:p>
            <a:pPr indent="0" lvl="0" marL="0" rtl="0" algn="l">
              <a:spcBef>
                <a:spcPts val="1200"/>
              </a:spcBef>
              <a:spcAft>
                <a:spcPts val="1200"/>
              </a:spcAft>
              <a:buNone/>
            </a:pPr>
            <a:r>
              <a:rPr lang="el"/>
              <a:t>Η κινησιολογική προσέγγιση των χαρακτήρων της παράστασης προκύπτει από την λειτουργία του ίδιου του ensemble, το οποίο ορίζει τον τρόπο της σωματικής ύπαρξης των ηθοποιών. Μέσα από αυτό γεννιούνται οι πιο ιδιωτικές σκηνές και σε αυτό επανέρχονται. </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1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l" sz="1720"/>
              <a:t>ΣΥΝΟΛΙΚΕΣ ΠΑΡΑΤΗΡΗΣΕΙΣ</a:t>
            </a:r>
            <a:endParaRPr sz="1720"/>
          </a:p>
        </p:txBody>
      </p:sp>
      <p:sp>
        <p:nvSpPr>
          <p:cNvPr id="694" name="Google Shape;694;p1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7500" lnSpcReduction="10000"/>
          </a:bodyPr>
          <a:lstStyle/>
          <a:p>
            <a:pPr indent="-317183" lvl="0" marL="457200" rtl="0" algn="l">
              <a:spcBef>
                <a:spcPts val="0"/>
              </a:spcBef>
              <a:spcAft>
                <a:spcPts val="0"/>
              </a:spcAft>
              <a:buSzPct val="100000"/>
              <a:buChar char="●"/>
            </a:pPr>
            <a:r>
              <a:rPr lang="el"/>
              <a:t>Η επιλογή των χειρονομιών παρότι προέρχεται από την κυριολεκτική τους χρήση, φτιάχνει έναν πιο ποιητικό και αφαιρετικό κόσμο όπου η πραγματικότητα συχνά διαστρεβλώνεται ή τσακίζεται</a:t>
            </a:r>
            <a:endParaRPr/>
          </a:p>
          <a:p>
            <a:pPr indent="-317183" lvl="0" marL="457200" rtl="0" algn="l">
              <a:spcBef>
                <a:spcPts val="0"/>
              </a:spcBef>
              <a:spcAft>
                <a:spcPts val="0"/>
              </a:spcAft>
              <a:buSzPct val="100000"/>
              <a:buChar char="●"/>
            </a:pPr>
            <a:r>
              <a:rPr lang="el"/>
              <a:t>Η ακρίβεια στη σωματικότητα ευνοεί τον ρυθμό της παράστασης και αποτελεί τους αρμούς της, με δεδομένο ότι μέσω της σωματικότητας επιτυγχάνεται η αλλαγή χώρου και χρόνου και άρα προχωράει η ιστορία</a:t>
            </a:r>
            <a:endParaRPr/>
          </a:p>
          <a:p>
            <a:pPr indent="-317183" lvl="0" marL="457200" rtl="0" algn="l">
              <a:spcBef>
                <a:spcPts val="0"/>
              </a:spcBef>
              <a:spcAft>
                <a:spcPts val="0"/>
              </a:spcAft>
              <a:buSzPct val="100000"/>
              <a:buChar char="●"/>
            </a:pPr>
            <a:r>
              <a:rPr lang="el"/>
              <a:t>Οι σκηνές ensemble χαρακτηρίζονται από χορογραφικό στήσιμο και οι χειρονομίες είναι σαν να αποτελούν η μια συνέχεια της άλλης</a:t>
            </a:r>
            <a:endParaRPr/>
          </a:p>
          <a:p>
            <a:pPr indent="-317183" lvl="0" marL="457200" rtl="0" algn="l">
              <a:spcBef>
                <a:spcPts val="0"/>
              </a:spcBef>
              <a:spcAft>
                <a:spcPts val="0"/>
              </a:spcAft>
              <a:buSzPct val="100000"/>
              <a:buChar char="●"/>
            </a:pPr>
            <a:r>
              <a:rPr lang="el"/>
              <a:t>Οι ηθοποιοί αναπνέουν με τον ίδιο σωματικό ρυθμό και λειτουργούν ως ένα σώμα που αποτυπώνει συλλογικά συναισθήματα μέσω κυρίως της χειρονομίας</a:t>
            </a:r>
            <a:endParaRPr/>
          </a:p>
          <a:p>
            <a:pPr indent="-317183" lvl="0" marL="457200" rtl="0" algn="l">
              <a:spcBef>
                <a:spcPts val="0"/>
              </a:spcBef>
              <a:spcAft>
                <a:spcPts val="0"/>
              </a:spcAft>
              <a:buSzPct val="100000"/>
              <a:buChar char="●"/>
            </a:pPr>
            <a:r>
              <a:rPr lang="el"/>
              <a:t>Καθαρή σκηνική παρουσία και συνείδηση, φόρμα στην κίνηση αλλά προερχόμενη από την απόλυτη φυσικότητα</a:t>
            </a:r>
            <a:endParaRPr/>
          </a:p>
          <a:p>
            <a:pPr indent="-317183" lvl="0" marL="457200" rtl="0" algn="l">
              <a:spcBef>
                <a:spcPts val="0"/>
              </a:spcBef>
              <a:spcAft>
                <a:spcPts val="0"/>
              </a:spcAft>
              <a:buSzPct val="100000"/>
              <a:buChar char="●"/>
            </a:pPr>
            <a:r>
              <a:rPr lang="el"/>
              <a:t>Τόσο οι σκηνές του ensemble όσο και οι σκηνές με λιγότερα πρόσωπα παίζονται σντριπτικά στο κέντρο της σκηνής —&gt; λειτουργία που ευνοεί την πύκνωση της δράσης μέσω της σωματικότητας που ξετυλίγεται σε περιορισμένο χώρο</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