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77" r:id="rId6"/>
    <p:sldId id="263" r:id="rId7"/>
    <p:sldId id="264" r:id="rId8"/>
    <p:sldId id="270" r:id="rId9"/>
    <p:sldId id="271" r:id="rId10"/>
    <p:sldId id="272" r:id="rId11"/>
    <p:sldId id="273" r:id="rId12"/>
    <p:sldId id="274" r:id="rId13"/>
    <p:sldId id="275"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628" autoAdjust="0"/>
  </p:normalViewPr>
  <p:slideViewPr>
    <p:cSldViewPr>
      <p:cViewPr varScale="1">
        <p:scale>
          <a:sx n="84" d="100"/>
          <a:sy n="84" d="100"/>
        </p:scale>
        <p:origin x="-1402" y="-62"/>
      </p:cViewPr>
      <p:guideLst>
        <p:guide orient="horz" pos="2160"/>
        <p:guide pos="2880"/>
      </p:guideLst>
    </p:cSldViewPr>
  </p:slideViewPr>
  <p:outlineViewPr>
    <p:cViewPr>
      <p:scale>
        <a:sx n="33" d="100"/>
        <a:sy n="33" d="100"/>
      </p:scale>
      <p:origin x="0" y="274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E9D2F-A6D1-4F8F-A7E6-1C42F76EEE0D}" type="datetimeFigureOut">
              <a:rPr lang="el-GR" smtClean="0"/>
              <a:pPr/>
              <a:t>16/10/2016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2B3D0A-F44C-48FF-85B0-9B6DF829919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a:xfrm>
            <a:off x="116632" y="3707904"/>
            <a:ext cx="6552728" cy="4621088"/>
          </a:xfrm>
        </p:spPr>
        <p:txBody>
          <a:bodyPr>
            <a:noAutofit/>
          </a:bodyPr>
          <a:lstStyle/>
          <a:p>
            <a:r>
              <a:rPr lang="el-GR" sz="1600" dirty="0" smtClean="0"/>
              <a:t>Ζητούμε από τα παιδιά να </a:t>
            </a:r>
            <a:r>
              <a:rPr lang="el-GR" sz="1600" b="1" dirty="0" smtClean="0"/>
              <a:t>βιώσουν</a:t>
            </a:r>
            <a:r>
              <a:rPr lang="el-GR" sz="1600" dirty="0" smtClean="0"/>
              <a:t> κάτι που έχει σχέση με την εμπειρία τους, κάτι γνωστό, ώστε να συσχετίσουν αυτό που θα μάθουν στη συνέχεια με κάτι γνωστό, να χρησιμοποιήσουν τις ήδη υπάρχουσες γνώσεις τους σε ένα θέμα που σχετίζεται αλλά δεν ταυτίζεται με το νέο.</a:t>
            </a:r>
          </a:p>
          <a:p>
            <a:r>
              <a:rPr lang="el-GR" sz="1600" dirty="0" smtClean="0"/>
              <a:t>Σ’ αυτή τη βάση και στη συνέχεια, στο επόμενο βήμα, </a:t>
            </a:r>
            <a:r>
              <a:rPr lang="el-GR" sz="1600" b="1" dirty="0" err="1" smtClean="0"/>
              <a:t>νοηματοδοτούν</a:t>
            </a:r>
            <a:r>
              <a:rPr lang="el-GR" sz="1600" dirty="0" smtClean="0"/>
              <a:t> την εμπειρία τους, μαθαίνουν, δηλαδή, τα στοιχεία εκείνα που τη συνδέουν με το θρησκευτικό χαρακτήρα του μαθήματος, με γεγονότα, ορισμούς που δίνουν στη βασική έννοια τη θρησκευτική της χροιά.</a:t>
            </a:r>
          </a:p>
          <a:p>
            <a:r>
              <a:rPr lang="el-GR" sz="1600" dirty="0" smtClean="0"/>
              <a:t>Το επόμενο βήμα είναι η </a:t>
            </a:r>
            <a:r>
              <a:rPr lang="el-GR" sz="1600" b="1" dirty="0" smtClean="0"/>
              <a:t>ανάλυση</a:t>
            </a:r>
            <a:r>
              <a:rPr lang="el-GR" sz="1600" dirty="0" smtClean="0"/>
              <a:t>, Για να γίνει η σχέση του βιώματος με τις νέες πληροφορίες κτήμα των παιδιών, για να κατακτήσουν ως πρόσωπα και να μετασχηματίσουν το βίωμα και τις πληροφορίες σε γνώση, αναλύουν το ζήτημα, το αξιολογούν, εκφράζουν τη γνώμη τους, διαπραγματεύονται τις ομοιότητες και τις διαφορές, διαμορφώνουν προσωπική άποψη και παίρνουν θέση. </a:t>
            </a:r>
          </a:p>
          <a:p>
            <a:r>
              <a:rPr lang="el-GR" sz="1600" dirty="0" smtClean="0"/>
              <a:t>Στο τέταρτο βήμα τα παιδιά καλούνται να συνδέσουν όλα τα προηγούμενα με το σήμερα, να τα </a:t>
            </a:r>
            <a:r>
              <a:rPr lang="el-GR" sz="1600" b="1" dirty="0" smtClean="0"/>
              <a:t>εφαρμόσουν</a:t>
            </a:r>
            <a:r>
              <a:rPr lang="el-GR" sz="1600" dirty="0" smtClean="0"/>
              <a:t>, είτε συσχετίζοντάς τα με την πραγματικότητα που ζουν και τον κόσμο στον οποίο θα ήθελαν να ζήσουν, να ελέγξουν, δηλαδή, τις απόψεις  τους αποφασίζοντας αν χρειάζονται αλλαγές, εμβάθυνση, συνειδητοποίηση, αλλαγή στάσης , είτε σχεδιάζοντας δράσεις στο περιβάλλον του σχολείου τους ή έξω από αυτό</a:t>
            </a:r>
          </a:p>
          <a:p>
            <a:endParaRPr lang="el-GR" dirty="0"/>
          </a:p>
        </p:txBody>
      </p:sp>
      <p:sp>
        <p:nvSpPr>
          <p:cNvPr id="4" name="3 - Θέση αριθμού διαφάνειας"/>
          <p:cNvSpPr>
            <a:spLocks noGrp="1"/>
          </p:cNvSpPr>
          <p:nvPr>
            <p:ph type="sldNum" sz="quarter" idx="10"/>
          </p:nvPr>
        </p:nvSpPr>
        <p:spPr/>
        <p:txBody>
          <a:bodyPr/>
          <a:lstStyle/>
          <a:p>
            <a:fld id="{E5FB3134-FF2E-4738-832B-03D42917DDB4}" type="slidenum">
              <a:rPr lang="el-GR" smtClean="0"/>
              <a:pPr/>
              <a:t>5</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D2B3D0A-F44C-48FF-85B0-9B6DF8299195}"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8008CF39-2373-4999-A5B2-11F4FA570CCD}" type="datetimeFigureOut">
              <a:rPr lang="el-GR" smtClean="0"/>
              <a:pPr/>
              <a:t>16/10/2016</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1339B341-1168-4C5A-AB90-40E6C672ABA6}"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08CF39-2373-4999-A5B2-11F4FA570CCD}" type="datetimeFigureOut">
              <a:rPr lang="el-GR" smtClean="0"/>
              <a:pPr/>
              <a:t>16/10/2016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39B341-1168-4C5A-AB90-40E6C672ABA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008CF39-2373-4999-A5B2-11F4FA570CCD}" type="datetimeFigureOut">
              <a:rPr lang="el-GR" smtClean="0"/>
              <a:pPr/>
              <a:t>16/10/2016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39B341-1168-4C5A-AB90-40E6C672ABA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8008CF39-2373-4999-A5B2-11F4FA570CCD}" type="datetimeFigureOut">
              <a:rPr lang="el-GR" smtClean="0"/>
              <a:pPr/>
              <a:t>16/10/2016</a:t>
            </a:fld>
            <a:endParaRPr lang="el-GR"/>
          </a:p>
        </p:txBody>
      </p:sp>
      <p:sp>
        <p:nvSpPr>
          <p:cNvPr id="9" name="8 - Θέση αριθμού διαφάνειας"/>
          <p:cNvSpPr>
            <a:spLocks noGrp="1"/>
          </p:cNvSpPr>
          <p:nvPr>
            <p:ph type="sldNum" sz="quarter" idx="15"/>
          </p:nvPr>
        </p:nvSpPr>
        <p:spPr/>
        <p:txBody>
          <a:bodyPr rtlCol="0"/>
          <a:lstStyle/>
          <a:p>
            <a:fld id="{1339B341-1168-4C5A-AB90-40E6C672ABA6}"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8008CF39-2373-4999-A5B2-11F4FA570CCD}" type="datetimeFigureOut">
              <a:rPr lang="el-GR" smtClean="0"/>
              <a:pPr/>
              <a:t>16/10/2016</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1339B341-1168-4C5A-AB90-40E6C672ABA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8008CF39-2373-4999-A5B2-11F4FA570CCD}" type="datetimeFigureOut">
              <a:rPr lang="el-GR" smtClean="0"/>
              <a:pPr/>
              <a:t>16/10/2016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339B341-1168-4C5A-AB90-40E6C672ABA6}"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8008CF39-2373-4999-A5B2-11F4FA570CCD}" type="datetimeFigureOut">
              <a:rPr lang="el-GR" smtClean="0"/>
              <a:pPr/>
              <a:t>16/10/2016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339B341-1168-4C5A-AB90-40E6C672ABA6}"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8008CF39-2373-4999-A5B2-11F4FA570CCD}" type="datetimeFigureOut">
              <a:rPr lang="el-GR" smtClean="0"/>
              <a:pPr/>
              <a:t>16/10/2016</a:t>
            </a:fld>
            <a:endParaRPr lang="el-GR"/>
          </a:p>
        </p:txBody>
      </p:sp>
      <p:sp>
        <p:nvSpPr>
          <p:cNvPr id="7" name="6 - Θέση αριθμού διαφάνειας"/>
          <p:cNvSpPr>
            <a:spLocks noGrp="1"/>
          </p:cNvSpPr>
          <p:nvPr>
            <p:ph type="sldNum" sz="quarter" idx="11"/>
          </p:nvPr>
        </p:nvSpPr>
        <p:spPr/>
        <p:txBody>
          <a:bodyPr rtlCol="0"/>
          <a:lstStyle/>
          <a:p>
            <a:fld id="{1339B341-1168-4C5A-AB90-40E6C672ABA6}"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008CF39-2373-4999-A5B2-11F4FA570CCD}" type="datetimeFigureOut">
              <a:rPr lang="el-GR" smtClean="0"/>
              <a:pPr/>
              <a:t>16/10/2016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339B341-1168-4C5A-AB90-40E6C672ABA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8008CF39-2373-4999-A5B2-11F4FA570CCD}" type="datetimeFigureOut">
              <a:rPr lang="el-GR" smtClean="0"/>
              <a:pPr/>
              <a:t>16/10/2016</a:t>
            </a:fld>
            <a:endParaRPr lang="el-GR"/>
          </a:p>
        </p:txBody>
      </p:sp>
      <p:sp>
        <p:nvSpPr>
          <p:cNvPr id="22" name="21 - Θέση αριθμού διαφάνειας"/>
          <p:cNvSpPr>
            <a:spLocks noGrp="1"/>
          </p:cNvSpPr>
          <p:nvPr>
            <p:ph type="sldNum" sz="quarter" idx="15"/>
          </p:nvPr>
        </p:nvSpPr>
        <p:spPr/>
        <p:txBody>
          <a:bodyPr rtlCol="0"/>
          <a:lstStyle/>
          <a:p>
            <a:fld id="{1339B341-1168-4C5A-AB90-40E6C672ABA6}"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8008CF39-2373-4999-A5B2-11F4FA570CCD}" type="datetimeFigureOut">
              <a:rPr lang="el-GR" smtClean="0"/>
              <a:pPr/>
              <a:t>16/10/2016</a:t>
            </a:fld>
            <a:endParaRPr lang="el-GR"/>
          </a:p>
        </p:txBody>
      </p:sp>
      <p:sp>
        <p:nvSpPr>
          <p:cNvPr id="18" name="17 - Θέση αριθμού διαφάνειας"/>
          <p:cNvSpPr>
            <a:spLocks noGrp="1"/>
          </p:cNvSpPr>
          <p:nvPr>
            <p:ph type="sldNum" sz="quarter" idx="11"/>
          </p:nvPr>
        </p:nvSpPr>
        <p:spPr/>
        <p:txBody>
          <a:bodyPr rtlCol="0"/>
          <a:lstStyle/>
          <a:p>
            <a:fld id="{1339B341-1168-4C5A-AB90-40E6C672ABA6}"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008CF39-2373-4999-A5B2-11F4FA570CCD}" type="datetimeFigureOut">
              <a:rPr lang="el-GR" smtClean="0"/>
              <a:pPr/>
              <a:t>16/10/2016</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39B341-1168-4C5A-AB90-40E6C672ABA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ΣΧΕΔΙΑΣΜΟΣ </a:t>
            </a:r>
            <a:r>
              <a:rPr lang="el-GR" sz="3200" dirty="0" err="1" smtClean="0"/>
              <a:t>μαθηματοσ</a:t>
            </a:r>
            <a:endParaRPr lang="el-GR" dirty="0"/>
          </a:p>
        </p:txBody>
      </p:sp>
      <p:sp>
        <p:nvSpPr>
          <p:cNvPr id="3" name="2 - Υπότιτλος"/>
          <p:cNvSpPr>
            <a:spLocks noGrp="1"/>
          </p:cNvSpPr>
          <p:nvPr>
            <p:ph type="subTitle" idx="1"/>
          </p:nvPr>
        </p:nvSpPr>
        <p:spPr/>
        <p:txBody>
          <a:bodyPr/>
          <a:lstStyle/>
          <a:p>
            <a:r>
              <a:rPr lang="el-GR" dirty="0" smtClean="0"/>
              <a:t>ΜΑΡΙΟΣ </a:t>
            </a:r>
            <a:r>
              <a:rPr lang="el-GR" dirty="0" smtClean="0"/>
              <a:t>ΚΟΥΚΟΥΝΑΡΑΣ-ΛΙΑΓΚΗΣ</a:t>
            </a:r>
          </a:p>
          <a:p>
            <a:r>
              <a:rPr lang="el-GR" dirty="0" smtClean="0"/>
              <a:t>Εθνικό και Καποδιστριακό Πανεπιστήμιο Αθηνών</a:t>
            </a:r>
            <a:endParaRPr lang="el-G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why.bmp"/>
          <p:cNvPicPr>
            <a:picLocks noChangeAspect="1"/>
          </p:cNvPicPr>
          <p:nvPr/>
        </p:nvPicPr>
        <p:blipFill>
          <a:blip r:embed="rId2" cstate="print"/>
          <a:stretch>
            <a:fillRect/>
          </a:stretch>
        </p:blipFill>
        <p:spPr>
          <a:xfrm>
            <a:off x="3286116" y="1928802"/>
            <a:ext cx="928694" cy="676200"/>
          </a:xfrm>
          <a:prstGeom prst="rect">
            <a:avLst/>
          </a:prstGeom>
        </p:spPr>
      </p:pic>
      <p:sp>
        <p:nvSpPr>
          <p:cNvPr id="3" name="2 - Θέση περιεχομένου"/>
          <p:cNvSpPr>
            <a:spLocks noGrp="1"/>
          </p:cNvSpPr>
          <p:nvPr>
            <p:ph sz="quarter" idx="1"/>
          </p:nvPr>
        </p:nvSpPr>
        <p:spPr>
          <a:xfrm>
            <a:off x="457200" y="428604"/>
            <a:ext cx="3657600" cy="5743596"/>
          </a:xfrm>
        </p:spPr>
        <p:txBody>
          <a:bodyPr>
            <a:normAutofit fontScale="70000" lnSpcReduction="20000"/>
          </a:bodyPr>
          <a:lstStyle/>
          <a:p>
            <a:pPr marL="0">
              <a:lnSpc>
                <a:spcPct val="110000"/>
              </a:lnSpc>
              <a:spcBef>
                <a:spcPts val="0"/>
              </a:spcBef>
              <a:buNone/>
            </a:pPr>
            <a:r>
              <a:rPr lang="el-GR" b="1" dirty="0" smtClean="0">
                <a:latin typeface="Arial" pitchFamily="34" charset="0"/>
                <a:cs typeface="Arial" pitchFamily="34" charset="0"/>
              </a:rPr>
              <a:t>Πριν ακόμα αρχίσεις να σχεδιάζεις λεπτομερώς τα βήματα της διδασκαλίας σου, θα ήταν καλό </a:t>
            </a:r>
            <a:r>
              <a:rPr lang="el-GR" b="1" u="sng" dirty="0" smtClean="0">
                <a:latin typeface="Arial" pitchFamily="34" charset="0"/>
                <a:cs typeface="Arial" pitchFamily="34" charset="0"/>
              </a:rPr>
              <a:t>να σκεφτείς από την αρχή το θέμα της αξιολόγησης.</a:t>
            </a:r>
            <a:r>
              <a:rPr lang="el-GR" b="1" dirty="0" smtClean="0">
                <a:latin typeface="Arial" pitchFamily="34" charset="0"/>
                <a:cs typeface="Arial" pitchFamily="34" charset="0"/>
              </a:rPr>
              <a:t> </a:t>
            </a:r>
            <a:endParaRPr lang="en-US" b="1" dirty="0" smtClean="0">
              <a:latin typeface="Arial" pitchFamily="34" charset="0"/>
              <a:cs typeface="Arial" pitchFamily="34" charset="0"/>
            </a:endParaRPr>
          </a:p>
          <a:p>
            <a:pPr marL="0">
              <a:lnSpc>
                <a:spcPct val="110000"/>
              </a:lnSpc>
              <a:spcBef>
                <a:spcPts val="0"/>
              </a:spcBef>
              <a:buNone/>
            </a:pPr>
            <a:endParaRPr lang="el-GR" b="1" dirty="0" smtClean="0">
              <a:latin typeface="Arial" pitchFamily="34" charset="0"/>
              <a:cs typeface="Arial" pitchFamily="34" charset="0"/>
            </a:endParaRPr>
          </a:p>
          <a:p>
            <a:pPr marL="0">
              <a:lnSpc>
                <a:spcPct val="110000"/>
              </a:lnSpc>
              <a:spcBef>
                <a:spcPts val="0"/>
              </a:spcBef>
            </a:pPr>
            <a:r>
              <a:rPr lang="el-GR" dirty="0" smtClean="0">
                <a:latin typeface="Arial" pitchFamily="34" charset="0"/>
                <a:cs typeface="Arial" pitchFamily="34" charset="0"/>
              </a:rPr>
              <a:t>Με τι είδους δραστηριότητες σκοπεύεις να εξακριβώσεις αν οι μαθητές σου έμαθαν ή όχι; </a:t>
            </a:r>
            <a:r>
              <a:rPr lang="el-GR" b="1" dirty="0" smtClean="0">
                <a:latin typeface="Arial" pitchFamily="34" charset="0"/>
                <a:cs typeface="Arial" pitchFamily="34" charset="0"/>
              </a:rPr>
              <a:t>Πρέπει να ξέρεις τι θα ρωτήσεις, </a:t>
            </a:r>
            <a:r>
              <a:rPr lang="el-GR" b="1" u="sng" dirty="0" smtClean="0">
                <a:latin typeface="Arial" pitchFamily="34" charset="0"/>
                <a:cs typeface="Arial" pitchFamily="34" charset="0"/>
              </a:rPr>
              <a:t>για να μην ξεχάσεις να το περιλάβεις στη διδασκαλία σου.</a:t>
            </a:r>
          </a:p>
          <a:p>
            <a:pPr marL="0">
              <a:lnSpc>
                <a:spcPct val="110000"/>
              </a:lnSpc>
              <a:spcBef>
                <a:spcPts val="0"/>
              </a:spcBef>
              <a:buNone/>
            </a:pPr>
            <a:r>
              <a:rPr lang="el-GR" dirty="0" smtClean="0">
                <a:latin typeface="Arial" pitchFamily="34" charset="0"/>
                <a:cs typeface="Arial" pitchFamily="34" charset="0"/>
              </a:rPr>
              <a:t>     Ευτυχώς έχεις πολλούς τρόπους, ερωτήσεις κλειστές, ανοιχτές, πολλαπλών επιλογών, </a:t>
            </a:r>
            <a:r>
              <a:rPr lang="el-GR" dirty="0" err="1" smtClean="0">
                <a:latin typeface="Arial" pitchFamily="34" charset="0"/>
                <a:cs typeface="Arial" pitchFamily="34" charset="0"/>
              </a:rPr>
              <a:t>αναστοχασμός</a:t>
            </a:r>
            <a:r>
              <a:rPr lang="el-GR" dirty="0" smtClean="0">
                <a:latin typeface="Arial" pitchFamily="34" charset="0"/>
                <a:cs typeface="Arial" pitchFamily="34" charset="0"/>
              </a:rPr>
              <a:t>, δράσεις….</a:t>
            </a:r>
            <a:endParaRPr lang="en-US" dirty="0" smtClean="0">
              <a:latin typeface="Arial" pitchFamily="34" charset="0"/>
              <a:cs typeface="Arial" pitchFamily="34" charset="0"/>
            </a:endParaRPr>
          </a:p>
          <a:p>
            <a:pPr marL="0">
              <a:lnSpc>
                <a:spcPct val="110000"/>
              </a:lnSpc>
              <a:spcBef>
                <a:spcPts val="0"/>
              </a:spcBef>
              <a:buNone/>
            </a:pPr>
            <a:endParaRPr lang="el-GR" dirty="0" smtClean="0">
              <a:latin typeface="Arial" pitchFamily="34" charset="0"/>
              <a:cs typeface="Arial" pitchFamily="34" charset="0"/>
            </a:endParaRPr>
          </a:p>
          <a:p>
            <a:pPr marL="0">
              <a:lnSpc>
                <a:spcPct val="110000"/>
              </a:lnSpc>
              <a:spcBef>
                <a:spcPts val="0"/>
              </a:spcBef>
            </a:pPr>
            <a:r>
              <a:rPr lang="el-GR" dirty="0" smtClean="0">
                <a:latin typeface="Arial" pitchFamily="34" charset="0"/>
                <a:cs typeface="Arial" pitchFamily="34" charset="0"/>
              </a:rPr>
              <a:t>Τι είδους </a:t>
            </a:r>
            <a:r>
              <a:rPr lang="el-GR" b="1" u="sng" dirty="0" smtClean="0">
                <a:latin typeface="Arial" pitchFamily="34" charset="0"/>
                <a:cs typeface="Arial" pitchFamily="34" charset="0"/>
              </a:rPr>
              <a:t>ενδιάμεση αξιολόγηση </a:t>
            </a:r>
            <a:r>
              <a:rPr lang="el-GR" dirty="0" smtClean="0">
                <a:latin typeface="Arial" pitchFamily="34" charset="0"/>
                <a:cs typeface="Arial" pitchFamily="34" charset="0"/>
              </a:rPr>
              <a:t>θα χρησιμοποιήσεις; (Αυτοαξιολόγηση, Αξιολόγηση από συμμαθητές, άτυπη προφορική…)</a:t>
            </a:r>
          </a:p>
          <a:p>
            <a:pPr marL="0">
              <a:lnSpc>
                <a:spcPct val="110000"/>
              </a:lnSpc>
              <a:spcBef>
                <a:spcPts val="0"/>
              </a:spcBef>
            </a:pPr>
            <a:endParaRPr lang="el-GR" b="1" dirty="0" smtClean="0">
              <a:latin typeface="Arial" pitchFamily="34" charset="0"/>
              <a:cs typeface="Arial" pitchFamily="34" charset="0"/>
            </a:endParaRPr>
          </a:p>
          <a:p>
            <a:pPr marL="0">
              <a:lnSpc>
                <a:spcPct val="110000"/>
              </a:lnSpc>
              <a:spcBef>
                <a:spcPts val="0"/>
              </a:spcBef>
              <a:buNone/>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pPr marL="0">
              <a:lnSpc>
                <a:spcPct val="110000"/>
              </a:lnSpc>
              <a:spcBef>
                <a:spcPts val="0"/>
              </a:spcBef>
            </a:pPr>
            <a:endParaRPr lang="el-GR" dirty="0" smtClean="0">
              <a:latin typeface="Arial" pitchFamily="34" charset="0"/>
              <a:cs typeface="Arial" pitchFamily="34" charset="0"/>
            </a:endParaRPr>
          </a:p>
          <a:p>
            <a:endParaRPr lang="el-GR" dirty="0"/>
          </a:p>
        </p:txBody>
      </p:sp>
      <p:sp>
        <p:nvSpPr>
          <p:cNvPr id="5" name="4 - Θέση περιεχομένου"/>
          <p:cNvSpPr>
            <a:spLocks noGrp="1"/>
          </p:cNvSpPr>
          <p:nvPr>
            <p:ph sz="quarter" idx="2"/>
          </p:nvPr>
        </p:nvSpPr>
        <p:spPr>
          <a:xfrm>
            <a:off x="4270248" y="500042"/>
            <a:ext cx="3657600" cy="5672158"/>
          </a:xfrm>
        </p:spPr>
        <p:txBody>
          <a:bodyPr>
            <a:normAutofit fontScale="70000" lnSpcReduction="20000"/>
          </a:bodyPr>
          <a:lstStyle/>
          <a:p>
            <a:pPr marL="0">
              <a:lnSpc>
                <a:spcPct val="110000"/>
              </a:lnSpc>
              <a:spcBef>
                <a:spcPts val="0"/>
              </a:spcBef>
            </a:pPr>
            <a:r>
              <a:rPr lang="el-GR" dirty="0" smtClean="0">
                <a:latin typeface="Arial" pitchFamily="34" charset="0"/>
                <a:cs typeface="Arial" pitchFamily="34" charset="0"/>
              </a:rPr>
              <a:t>Είναι σημαντικό να θυμάσαι ότι πρέπει να σκεφτείς δραστηριότητες που θα δώσουν την ευκαιρία στους μαθητές σου </a:t>
            </a:r>
            <a:r>
              <a:rPr lang="el-GR" b="1" dirty="0" smtClean="0">
                <a:latin typeface="Arial" pitchFamily="34" charset="0"/>
                <a:cs typeface="Arial" pitchFamily="34" charset="0"/>
              </a:rPr>
              <a:t>να εφαρμόσουν όσα έμαθαν άμεσα και δημιουργικά:</a:t>
            </a:r>
            <a:r>
              <a:rPr lang="el-GR" dirty="0" smtClean="0">
                <a:latin typeface="Arial" pitchFamily="34" charset="0"/>
                <a:cs typeface="Arial" pitchFamily="34" charset="0"/>
              </a:rPr>
              <a:t> να χρησιμοποιήσουν αποτελεσματικά ότι ξέρουν σε διαφορετικά πλαίσια, σε καταστάσεις πιο σύνθετες από τις συνηθισμένες, σε καταστάσεις, όπου πρέπει να επιχειρήσουν μια «μεταφορά γνώσης».</a:t>
            </a:r>
          </a:p>
          <a:p>
            <a:pPr marL="0">
              <a:lnSpc>
                <a:spcPct val="110000"/>
              </a:lnSpc>
              <a:spcBef>
                <a:spcPts val="0"/>
              </a:spcBef>
              <a:buNone/>
            </a:pPr>
            <a:endParaRPr lang="el-GR" dirty="0" smtClean="0">
              <a:latin typeface="Arial" pitchFamily="34" charset="0"/>
              <a:cs typeface="Arial" pitchFamily="34" charset="0"/>
            </a:endParaRPr>
          </a:p>
          <a:p>
            <a:pPr marL="0">
              <a:lnSpc>
                <a:spcPct val="110000"/>
              </a:lnSpc>
              <a:spcBef>
                <a:spcPts val="0"/>
              </a:spcBef>
            </a:pPr>
            <a:r>
              <a:rPr lang="el-GR" dirty="0" smtClean="0">
                <a:latin typeface="Arial" pitchFamily="34" charset="0"/>
                <a:cs typeface="Arial" pitchFamily="34" charset="0"/>
              </a:rPr>
              <a:t>Να θυμάσαι ακόμα, ότι είναι απαραίτητο, </a:t>
            </a:r>
            <a:r>
              <a:rPr lang="el-GR" b="1" dirty="0" smtClean="0">
                <a:latin typeface="Arial" pitchFamily="34" charset="0"/>
                <a:cs typeface="Arial" pitchFamily="34" charset="0"/>
              </a:rPr>
              <a:t>να περιλάβεις στην τελική αξιολόγηση μια αυθεντική δραστηριότητα. </a:t>
            </a:r>
            <a:r>
              <a:rPr lang="el-GR" dirty="0" smtClean="0">
                <a:latin typeface="Arial" pitchFamily="34" charset="0"/>
                <a:cs typeface="Arial" pitchFamily="34" charset="0"/>
              </a:rPr>
              <a:t>Αυθεντικές είναι οι δραστηριότητες </a:t>
            </a:r>
            <a:r>
              <a:rPr lang="el-GR" u="sng" dirty="0" smtClean="0">
                <a:latin typeface="Arial" pitchFamily="34" charset="0"/>
                <a:cs typeface="Arial" pitchFamily="34" charset="0"/>
              </a:rPr>
              <a:t>που βάζουν το μαθητή σε ένα ρόλο</a:t>
            </a:r>
            <a:r>
              <a:rPr lang="el-GR" dirty="0" smtClean="0">
                <a:latin typeface="Arial" pitchFamily="34" charset="0"/>
                <a:cs typeface="Arial" pitchFamily="34" charset="0"/>
              </a:rPr>
              <a:t>, και όπου πρέπει </a:t>
            </a:r>
            <a:r>
              <a:rPr lang="el-GR" u="sng" dirty="0" smtClean="0">
                <a:latin typeface="Arial" pitchFamily="34" charset="0"/>
                <a:cs typeface="Arial" pitchFamily="34" charset="0"/>
              </a:rPr>
              <a:t>να χρησιμοποιήσει επιχειρήματα</a:t>
            </a:r>
            <a:r>
              <a:rPr lang="el-GR" dirty="0" smtClean="0">
                <a:latin typeface="Arial" pitchFamily="34" charset="0"/>
                <a:cs typeface="Arial" pitchFamily="34" charset="0"/>
              </a:rPr>
              <a:t> για να πείσει κάποιον.</a:t>
            </a:r>
          </a:p>
          <a:p>
            <a:endParaRPr lang="el-GR" dirty="0"/>
          </a:p>
        </p:txBody>
      </p:sp>
      <p:pic>
        <p:nvPicPr>
          <p:cNvPr id="7" name="6 - Εικόνα" descr="imagesCA5W46XJ.jpg"/>
          <p:cNvPicPr>
            <a:picLocks noChangeAspect="1"/>
          </p:cNvPicPr>
          <p:nvPr/>
        </p:nvPicPr>
        <p:blipFill>
          <a:blip r:embed="rId3" cstate="print"/>
          <a:stretch>
            <a:fillRect/>
          </a:stretch>
        </p:blipFill>
        <p:spPr>
          <a:xfrm>
            <a:off x="7643834" y="2500306"/>
            <a:ext cx="1009650" cy="100965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142852"/>
            <a:ext cx="2143140" cy="439718"/>
          </a:xfrm>
        </p:spPr>
        <p:txBody>
          <a:bodyPr>
            <a:noAutofit/>
          </a:bodyPr>
          <a:lstStyle/>
          <a:p>
            <a:r>
              <a:rPr lang="el-GR" sz="2000" dirty="0" smtClean="0"/>
              <a:t>ΣΧΕΔΙΑΣΜΟΣ</a:t>
            </a:r>
            <a:endParaRPr lang="el-GR" sz="2000" dirty="0"/>
          </a:p>
        </p:txBody>
      </p:sp>
      <p:sp>
        <p:nvSpPr>
          <p:cNvPr id="3" name="2 - Θέση περιεχομένου"/>
          <p:cNvSpPr>
            <a:spLocks noGrp="1"/>
          </p:cNvSpPr>
          <p:nvPr>
            <p:ph sz="quarter" idx="1"/>
          </p:nvPr>
        </p:nvSpPr>
        <p:spPr>
          <a:xfrm>
            <a:off x="357158" y="642918"/>
            <a:ext cx="7929618" cy="6215082"/>
          </a:xfrm>
        </p:spPr>
        <p:txBody>
          <a:bodyPr>
            <a:normAutofit fontScale="85000" lnSpcReduction="20000"/>
          </a:bodyPr>
          <a:lstStyle/>
          <a:p>
            <a:pPr>
              <a:buNone/>
            </a:pPr>
            <a:r>
              <a:rPr lang="el-GR" sz="2000" dirty="0" smtClean="0">
                <a:solidFill>
                  <a:schemeClr val="tx1">
                    <a:lumMod val="85000"/>
                    <a:lumOff val="15000"/>
                  </a:schemeClr>
                </a:solidFill>
                <a:latin typeface="Arial" pitchFamily="34" charset="0"/>
                <a:cs typeface="Arial" pitchFamily="34" charset="0"/>
              </a:rPr>
              <a:t>     Μελετώ το ΠΣ και τον Οδηγό του </a:t>
            </a:r>
            <a:r>
              <a:rPr lang="el-GR" sz="2000" dirty="0" smtClean="0">
                <a:solidFill>
                  <a:schemeClr val="tx1">
                    <a:lumMod val="85000"/>
                    <a:lumOff val="15000"/>
                  </a:schemeClr>
                </a:solidFill>
                <a:latin typeface="Arial" pitchFamily="34" charset="0"/>
                <a:cs typeface="Arial" pitchFamily="34" charset="0"/>
              </a:rPr>
              <a:t>Εκπαιδευτικού (Γενικοί σκοποί-Ειδικοί στόχοι-Επάρκειες)</a:t>
            </a:r>
            <a:r>
              <a:rPr lang="el-GR" sz="2000" i="1" dirty="0" smtClean="0">
                <a:solidFill>
                  <a:schemeClr val="tx1">
                    <a:lumMod val="85000"/>
                    <a:lumOff val="15000"/>
                  </a:schemeClr>
                </a:solidFill>
                <a:latin typeface="Arial" pitchFamily="34" charset="0"/>
                <a:cs typeface="Arial" pitchFamily="34" charset="0"/>
              </a:rPr>
              <a:t>. </a:t>
            </a:r>
            <a:endParaRPr lang="el-GR" sz="2000" dirty="0" smtClean="0">
              <a:latin typeface="Arial" pitchFamily="34" charset="0"/>
              <a:cs typeface="Arial" pitchFamily="34" charset="0"/>
            </a:endParaRPr>
          </a:p>
          <a:p>
            <a:r>
              <a:rPr lang="el-GR" sz="2000" dirty="0" smtClean="0">
                <a:latin typeface="Arial" pitchFamily="34" charset="0"/>
                <a:cs typeface="Arial" pitchFamily="34" charset="0"/>
              </a:rPr>
              <a:t>Επιλέγω την αρχική δραστηριότητα, με την οποία σε ένα προκαταρκτικό στάδιο εμπλέκω τους μαθητές στο να διερευνήσουν τις δικές τους εμπειρίες προκειμένου να προετοιμαστούν για την αντιμετώπιση ενός ζητήματος θρησκευτικού περιεχομένου. Είπαμε ότι μια δραστηριότητα έχει ενδιαφέρον για τους μαθητές μου όταν συνδέεται με αυτά που ξέρουν ήδη και που θα τους άρεσε να ασχοληθούν (</a:t>
            </a:r>
            <a:r>
              <a:rPr lang="el-GR" sz="2000" b="1" dirty="0" smtClean="0">
                <a:latin typeface="Arial" pitchFamily="34" charset="0"/>
                <a:cs typeface="Arial" pitchFamily="34" charset="0"/>
              </a:rPr>
              <a:t>Βιώνοντας το γνωστό) </a:t>
            </a:r>
          </a:p>
          <a:p>
            <a:pPr>
              <a:buNone/>
            </a:pPr>
            <a:r>
              <a:rPr lang="el-GR" sz="2000" u="sng" dirty="0" smtClean="0">
                <a:latin typeface="Arial" pitchFamily="34" charset="0"/>
                <a:cs typeface="Arial" pitchFamily="34" charset="0"/>
              </a:rPr>
              <a:t>Άρα: Θα αναφερθώ στην εμπειρία τους </a:t>
            </a:r>
          </a:p>
          <a:p>
            <a:pPr>
              <a:buNone/>
            </a:pPr>
            <a:endParaRPr lang="el-GR" sz="2000" u="sng" dirty="0" smtClean="0">
              <a:latin typeface="Arial" pitchFamily="34" charset="0"/>
              <a:cs typeface="Arial" pitchFamily="34" charset="0"/>
            </a:endParaRPr>
          </a:p>
          <a:p>
            <a:pPr marL="216000" indent="-457200">
              <a:buNone/>
            </a:pPr>
            <a:r>
              <a:rPr lang="en-US" sz="2100" dirty="0" smtClean="0">
                <a:latin typeface="Arial" pitchFamily="34" charset="0"/>
                <a:cs typeface="Arial" pitchFamily="34" charset="0"/>
              </a:rPr>
              <a:t>      </a:t>
            </a:r>
            <a:r>
              <a:rPr lang="el-GR" sz="2100" dirty="0" smtClean="0">
                <a:latin typeface="Arial" pitchFamily="34" charset="0"/>
                <a:cs typeface="Arial" pitchFamily="34" charset="0"/>
              </a:rPr>
              <a:t>Και μετά θα σκεφτώ κάτι που επεκτείνει άμεσα αυτήν την εμπειρία και </a:t>
            </a:r>
            <a:r>
              <a:rPr lang="en-US" sz="2100" dirty="0" smtClean="0">
                <a:latin typeface="Arial" pitchFamily="34" charset="0"/>
                <a:cs typeface="Arial" pitchFamily="34" charset="0"/>
              </a:rPr>
              <a:t>         </a:t>
            </a:r>
            <a:r>
              <a:rPr lang="el-GR" sz="2100" dirty="0" smtClean="0">
                <a:latin typeface="Arial" pitchFamily="34" charset="0"/>
                <a:cs typeface="Arial" pitchFamily="34" charset="0"/>
              </a:rPr>
              <a:t> θα</a:t>
            </a:r>
            <a:r>
              <a:rPr lang="en-US" sz="2100" dirty="0" smtClean="0">
                <a:latin typeface="Arial" pitchFamily="34" charset="0"/>
                <a:cs typeface="Arial" pitchFamily="34" charset="0"/>
              </a:rPr>
              <a:t> </a:t>
            </a:r>
            <a:r>
              <a:rPr lang="el-GR" sz="2100" dirty="0" smtClean="0">
                <a:latin typeface="Arial" pitchFamily="34" charset="0"/>
                <a:cs typeface="Arial" pitchFamily="34" charset="0"/>
              </a:rPr>
              <a:t>μου δώσει αφορμή να αγγίξω τον πρώτο μου στόχο,</a:t>
            </a:r>
            <a:r>
              <a:rPr lang="el-GR" sz="1800" dirty="0" smtClean="0"/>
              <a:t> </a:t>
            </a:r>
            <a:r>
              <a:rPr lang="el-GR" sz="2100" dirty="0" smtClean="0">
                <a:latin typeface="Arial" pitchFamily="34" charset="0"/>
                <a:cs typeface="Arial" pitchFamily="34" charset="0"/>
              </a:rPr>
              <a:t>να ξεκινήσουν να δομούν τα δικά τους νοήματα και τις δικές τους κατανοήσεις για το ζήτημα (</a:t>
            </a:r>
            <a:r>
              <a:rPr lang="el-GR" sz="2100" b="1" dirty="0" smtClean="0">
                <a:latin typeface="Arial" pitchFamily="34" charset="0"/>
                <a:cs typeface="Arial" pitchFamily="34" charset="0"/>
              </a:rPr>
              <a:t>Βιώνοντας και </a:t>
            </a:r>
            <a:r>
              <a:rPr lang="el-GR" sz="2100" b="1" dirty="0" err="1" smtClean="0">
                <a:latin typeface="Arial" pitchFamily="34" charset="0"/>
                <a:cs typeface="Arial" pitchFamily="34" charset="0"/>
              </a:rPr>
              <a:t>νοηματοδοτώντας</a:t>
            </a:r>
            <a:r>
              <a:rPr lang="el-GR" sz="2100" b="1" dirty="0" smtClean="0">
                <a:latin typeface="Arial" pitchFamily="34" charset="0"/>
                <a:cs typeface="Arial" pitchFamily="34" charset="0"/>
              </a:rPr>
              <a:t>/</a:t>
            </a:r>
            <a:r>
              <a:rPr lang="el-GR" sz="2100" b="1" dirty="0" err="1" smtClean="0">
                <a:latin typeface="Arial" pitchFamily="34" charset="0"/>
                <a:cs typeface="Arial" pitchFamily="34" charset="0"/>
              </a:rPr>
              <a:t>εννοιολογώντας</a:t>
            </a:r>
            <a:r>
              <a:rPr lang="el-GR" sz="2100" b="1" dirty="0" smtClean="0">
                <a:latin typeface="Arial" pitchFamily="34" charset="0"/>
                <a:cs typeface="Arial" pitchFamily="34" charset="0"/>
              </a:rPr>
              <a:t> το νέο</a:t>
            </a:r>
            <a:r>
              <a:rPr lang="el-GR" sz="2100" i="1" dirty="0" smtClean="0">
                <a:latin typeface="Arial" pitchFamily="34" charset="0"/>
                <a:cs typeface="Arial" pitchFamily="34" charset="0"/>
              </a:rPr>
              <a:t>)</a:t>
            </a:r>
            <a:endParaRPr lang="el-GR" sz="2100" dirty="0" smtClean="0">
              <a:latin typeface="Arial" pitchFamily="34" charset="0"/>
              <a:cs typeface="Arial" pitchFamily="34" charset="0"/>
            </a:endParaRPr>
          </a:p>
          <a:p>
            <a:r>
              <a:rPr lang="el-GR" sz="2100" dirty="0" smtClean="0">
                <a:latin typeface="Arial" pitchFamily="34" charset="0"/>
                <a:cs typeface="Arial" pitchFamily="34" charset="0"/>
              </a:rPr>
              <a:t>Είπαμε ακόμα ότι: Μέσα από τις δραστηριότητες του βιβλίου (που θα επιλέξω) ή μέσα από αυτές που θα σχεδιάσω, θα επιδιώξω οι μαθητές μου να «</a:t>
            </a:r>
            <a:r>
              <a:rPr lang="el-GR" sz="2100" dirty="0" err="1" smtClean="0">
                <a:latin typeface="Arial" pitchFamily="34" charset="0"/>
                <a:cs typeface="Arial" pitchFamily="34" charset="0"/>
              </a:rPr>
              <a:t>κατανοήσουν»....</a:t>
            </a:r>
            <a:r>
              <a:rPr lang="el-GR" sz="2100" b="1" dirty="0" err="1" smtClean="0">
                <a:latin typeface="Arial" pitchFamily="34" charset="0"/>
                <a:cs typeface="Arial" pitchFamily="34" charset="0"/>
              </a:rPr>
              <a:t>Ένας</a:t>
            </a:r>
            <a:r>
              <a:rPr lang="el-GR" sz="2100" b="1" dirty="0" smtClean="0">
                <a:latin typeface="Arial" pitchFamily="34" charset="0"/>
                <a:cs typeface="Arial" pitchFamily="34" charset="0"/>
              </a:rPr>
              <a:t> μαθητής φτάνει στην Κατανόηση μέσα από πολλούς δρόμους</a:t>
            </a:r>
          </a:p>
          <a:p>
            <a:r>
              <a:rPr lang="el-GR" sz="2000" u="sng" dirty="0" smtClean="0">
                <a:latin typeface="Arial" pitchFamily="34" charset="0"/>
                <a:cs typeface="Arial" pitchFamily="34" charset="0"/>
              </a:rPr>
              <a:t>Αν πίσω από τη δραστηριότητα που προτείνουμε δεν υπάρχει ένα εννοιολογικό πλαίσιο, δηλαδή αν η δραστηριότητα δεν είναι ενταγμένη σε έναν ευρύτερο σχεδιασμό με συγκεκριμένους στόχους,</a:t>
            </a:r>
            <a:r>
              <a:rPr lang="el-GR" sz="2000" dirty="0" smtClean="0">
                <a:latin typeface="Arial" pitchFamily="34" charset="0"/>
                <a:cs typeface="Arial" pitchFamily="34" charset="0"/>
              </a:rPr>
              <a:t> οι μαθητές δεν θα μπορέσουν να συνδέσουν τις δραστηριότητες μεταξύ τους ώστε να κατανοήσουν τη «μεγαλύτερη εικόνα» που είναι και ο στόχος της διδασκαλίας μας.</a:t>
            </a:r>
            <a:r>
              <a:rPr lang="el-GR" sz="2000" i="1" dirty="0" smtClean="0">
                <a:latin typeface="Arial" pitchFamily="34" charset="0"/>
                <a:cs typeface="Arial" pitchFamily="34" charset="0"/>
              </a:rPr>
              <a:t> </a:t>
            </a:r>
          </a:p>
          <a:p>
            <a:pPr>
              <a:buNone/>
            </a:pPr>
            <a:endParaRPr lang="el-GR" sz="2100" b="1" dirty="0" smtClean="0">
              <a:latin typeface="Arial" pitchFamily="34" charset="0"/>
              <a:cs typeface="Arial" pitchFamily="34" charset="0"/>
            </a:endParaRPr>
          </a:p>
          <a:p>
            <a:pPr>
              <a:buNone/>
            </a:pPr>
            <a:endParaRPr lang="el-GR" sz="2000" dirty="0" smtClean="0">
              <a:latin typeface="Arial" pitchFamily="34" charset="0"/>
              <a:cs typeface="Arial" pitchFamily="34" charset="0"/>
            </a:endParaRPr>
          </a:p>
          <a:p>
            <a:endParaRPr lang="el-GR" sz="2000" b="1" dirty="0" smtClean="0">
              <a:latin typeface="Arial" pitchFamily="34" charset="0"/>
              <a:cs typeface="Arial" pitchFamily="34" charset="0"/>
            </a:endParaRPr>
          </a:p>
          <a:p>
            <a:endParaRPr lang="el-GR" dirty="0"/>
          </a:p>
        </p:txBody>
      </p:sp>
      <p:sp>
        <p:nvSpPr>
          <p:cNvPr id="8" name="7 - TextBox"/>
          <p:cNvSpPr txBox="1"/>
          <p:nvPr/>
        </p:nvSpPr>
        <p:spPr>
          <a:xfrm>
            <a:off x="3000364" y="0"/>
            <a:ext cx="4214842" cy="861774"/>
          </a:xfrm>
          <a:prstGeom prst="rect">
            <a:avLst/>
          </a:prstGeom>
          <a:noFill/>
        </p:spPr>
        <p:txBody>
          <a:bodyPr wrap="square" rtlCol="0">
            <a:spAutoFit/>
          </a:bodyPr>
          <a:lstStyle/>
          <a:p>
            <a:r>
              <a:rPr lang="el-GR" sz="3200" dirty="0" smtClean="0">
                <a:solidFill>
                  <a:srgbClr val="FF0000"/>
                </a:solidFill>
                <a:latin typeface="Gabriola" pitchFamily="82" charset="0"/>
                <a:cs typeface="Arial" pitchFamily="34" charset="0"/>
              </a:rPr>
              <a:t>Επιτέλους ξεκινώ το σχεδιασμό: </a:t>
            </a:r>
          </a:p>
          <a:p>
            <a:endParaRPr lang="el-GR" dirty="0"/>
          </a:p>
        </p:txBody>
      </p:sp>
      <p:sp>
        <p:nvSpPr>
          <p:cNvPr id="9" name="8 - Δεξιό βέλος"/>
          <p:cNvSpPr/>
          <p:nvPr/>
        </p:nvSpPr>
        <p:spPr>
          <a:xfrm>
            <a:off x="0" y="500042"/>
            <a:ext cx="64291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1.</a:t>
            </a:r>
            <a:endParaRPr lang="el-GR" dirty="0"/>
          </a:p>
        </p:txBody>
      </p:sp>
      <p:sp>
        <p:nvSpPr>
          <p:cNvPr id="10" name="9 - Δεξιό βέλος"/>
          <p:cNvSpPr/>
          <p:nvPr/>
        </p:nvSpPr>
        <p:spPr>
          <a:xfrm>
            <a:off x="0" y="3000372"/>
            <a:ext cx="64291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2.</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2000" tmFilter="0, 0; .2, .5; .8, .5; 1, 0"/>
                                        <p:tgtEl>
                                          <p:spTgt spid="9"/>
                                        </p:tgtEl>
                                      </p:cBhvr>
                                    </p:animEffect>
                                    <p:animScale>
                                      <p:cBhvr>
                                        <p:cTn id="7" dur="1000" autoRev="1" fill="hold"/>
                                        <p:tgtEl>
                                          <p:spTgt spid="9"/>
                                        </p:tgtEl>
                                      </p:cBhvr>
                                      <p:by x="105000" y="105000"/>
                                    </p:animScale>
                                  </p:childTnLst>
                                </p:cTn>
                              </p:par>
                              <p:par>
                                <p:cTn id="8" presetID="26" presetClass="emph" presetSubtype="0" fill="hold" grpId="0" nodeType="withEffect">
                                  <p:stCondLst>
                                    <p:cond delay="0"/>
                                  </p:stCondLst>
                                  <p:childTnLst>
                                    <p:animEffect transition="out" filter="fade">
                                      <p:cBhvr>
                                        <p:cTn id="9" dur="5000" tmFilter="0, 0; .2, .5; .8, .5; 1, 0"/>
                                        <p:tgtEl>
                                          <p:spTgt spid="10"/>
                                        </p:tgtEl>
                                      </p:cBhvr>
                                    </p:animEffect>
                                    <p:animScale>
                                      <p:cBhvr>
                                        <p:cTn id="10" dur="250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285728"/>
            <a:ext cx="7467600" cy="5500726"/>
          </a:xfrm>
        </p:spPr>
        <p:txBody>
          <a:bodyPr>
            <a:normAutofit fontScale="92500" lnSpcReduction="20000"/>
          </a:bodyPr>
          <a:lstStyle/>
          <a:p>
            <a:pPr algn="ctr">
              <a:buNone/>
            </a:pPr>
            <a:r>
              <a:rPr lang="el-GR" dirty="0" smtClean="0">
                <a:latin typeface="Arial" pitchFamily="34" charset="0"/>
                <a:cs typeface="Arial" pitchFamily="34" charset="0"/>
              </a:rPr>
              <a:t>Σχεδιάζω, λοιπόν έχοντας κατά νου ότι </a:t>
            </a:r>
          </a:p>
          <a:p>
            <a:pPr algn="ctr">
              <a:buNone/>
            </a:pPr>
            <a:r>
              <a:rPr lang="el-GR" b="1" dirty="0" smtClean="0">
                <a:latin typeface="Arial" pitchFamily="34" charset="0"/>
                <a:cs typeface="Arial" pitchFamily="34" charset="0"/>
              </a:rPr>
              <a:t>μια δραστηριότητα που στοχεύει στην κατανόηση , δίνει την ευκαιρία στους μαθητές</a:t>
            </a:r>
          </a:p>
          <a:p>
            <a:r>
              <a:rPr lang="el-GR" b="1" dirty="0" smtClean="0">
                <a:solidFill>
                  <a:srgbClr val="FF0000"/>
                </a:solidFill>
                <a:latin typeface="Arial" pitchFamily="34" charset="0"/>
                <a:cs typeface="Arial" pitchFamily="34" charset="0"/>
              </a:rPr>
              <a:t>Να εξηγήσουν</a:t>
            </a:r>
            <a:r>
              <a:rPr lang="el-GR" dirty="0" smtClean="0">
                <a:latin typeface="Arial" pitchFamily="34" charset="0"/>
                <a:cs typeface="Arial" pitchFamily="34" charset="0"/>
              </a:rPr>
              <a:t>: να συγκρίνουν, να συσχετίσουν, να καταλήξουν σε «ορισμούς», να διατυπώσουν «θεωρίες», να επιλύσουν προβλήματα και να εξηγήσουν τη λύση τους, να υποστηρίξουν την σκέψη τους, </a:t>
            </a:r>
          </a:p>
          <a:p>
            <a:r>
              <a:rPr lang="el-GR" b="1" dirty="0" smtClean="0">
                <a:solidFill>
                  <a:srgbClr val="FF0000"/>
                </a:solidFill>
                <a:latin typeface="Arial" pitchFamily="34" charset="0"/>
                <a:cs typeface="Arial" pitchFamily="34" charset="0"/>
              </a:rPr>
              <a:t>Να ερμηνεύσουν: </a:t>
            </a:r>
            <a:r>
              <a:rPr lang="el-GR" dirty="0" smtClean="0">
                <a:latin typeface="Arial" pitchFamily="34" charset="0"/>
                <a:cs typeface="Arial" pitchFamily="34" charset="0"/>
              </a:rPr>
              <a:t>να αναλύσουν δηλαδή λειτουργικά και κριτικά μια κατάσταση ή ένα γεγονός, να δώσουν μια προσωπική διάσταση στις ιδέες και στα γεγονότα. Ένας μαθητής έχει κατανοήσει ένα γεγονός, ένα φαινόμενο ή μια έννοια αν μπορεί να παραθέσει διαφορετικές ερμηνείες, </a:t>
            </a:r>
          </a:p>
          <a:p>
            <a:r>
              <a:rPr lang="el-GR" b="1" dirty="0" smtClean="0">
                <a:solidFill>
                  <a:srgbClr val="FF0000"/>
                </a:solidFill>
                <a:latin typeface="Arial" pitchFamily="34" charset="0"/>
                <a:cs typeface="Arial" pitchFamily="34" charset="0"/>
              </a:rPr>
              <a:t>Να εφαρμόσουν:</a:t>
            </a:r>
            <a:r>
              <a:rPr lang="el-GR" dirty="0" smtClean="0">
                <a:solidFill>
                  <a:srgbClr val="FF0000"/>
                </a:solidFill>
                <a:latin typeface="Arial" pitchFamily="34" charset="0"/>
                <a:cs typeface="Arial" pitchFamily="34" charset="0"/>
              </a:rPr>
              <a:t> </a:t>
            </a:r>
            <a:r>
              <a:rPr lang="el-GR" dirty="0" smtClean="0">
                <a:solidFill>
                  <a:schemeClr val="tx1">
                    <a:lumMod val="95000"/>
                    <a:lumOff val="5000"/>
                  </a:schemeClr>
                </a:solidFill>
                <a:latin typeface="Arial" pitchFamily="34" charset="0"/>
                <a:cs typeface="Arial" pitchFamily="34" charset="0"/>
              </a:rPr>
              <a:t>ν</a:t>
            </a:r>
            <a:r>
              <a:rPr lang="el-GR" dirty="0" smtClean="0">
                <a:latin typeface="Arial" pitchFamily="34" charset="0"/>
                <a:cs typeface="Arial" pitchFamily="34" charset="0"/>
              </a:rPr>
              <a:t>α δουν ένα ζήτημα κάτω από </a:t>
            </a:r>
            <a:r>
              <a:rPr lang="el-GR" b="1" dirty="0" smtClean="0">
                <a:solidFill>
                  <a:srgbClr val="FF0000"/>
                </a:solidFill>
                <a:latin typeface="Arial" pitchFamily="34" charset="0"/>
                <a:cs typeface="Arial" pitchFamily="34" charset="0"/>
              </a:rPr>
              <a:t>διάφορες οπτικές γωνίες</a:t>
            </a:r>
            <a:r>
              <a:rPr lang="el-GR" dirty="0" smtClean="0">
                <a:latin typeface="Arial" pitchFamily="34" charset="0"/>
                <a:cs typeface="Arial" pitchFamily="34" charset="0"/>
              </a:rPr>
              <a:t>, διάφορες προοπτικές.</a:t>
            </a:r>
          </a:p>
          <a:p>
            <a:r>
              <a:rPr lang="el-GR" dirty="0" smtClean="0">
                <a:latin typeface="Arial" pitchFamily="34" charset="0"/>
                <a:cs typeface="Arial" pitchFamily="34" charset="0"/>
              </a:rPr>
              <a:t>Να δουν ένα ζήτημα με </a:t>
            </a:r>
            <a:r>
              <a:rPr lang="el-GR" b="1" dirty="0" err="1" smtClean="0">
                <a:solidFill>
                  <a:srgbClr val="FF0000"/>
                </a:solidFill>
                <a:latin typeface="Arial" pitchFamily="34" charset="0"/>
                <a:cs typeface="Arial" pitchFamily="34" charset="0"/>
              </a:rPr>
              <a:t>ενσυναίσθηση</a:t>
            </a:r>
            <a:r>
              <a:rPr lang="el-GR" b="1" dirty="0" smtClean="0">
                <a:latin typeface="Arial" pitchFamily="34" charset="0"/>
                <a:cs typeface="Arial" pitchFamily="34" charset="0"/>
              </a:rPr>
              <a:t>:</a:t>
            </a:r>
            <a:r>
              <a:rPr lang="el-GR" dirty="0" smtClean="0">
                <a:latin typeface="Arial" pitchFamily="34" charset="0"/>
                <a:cs typeface="Arial" pitchFamily="34" charset="0"/>
              </a:rPr>
              <a:t> μπαίνοντας στη θέση του άλλου </a:t>
            </a:r>
            <a:r>
              <a:rPr lang="el-GR" b="1" dirty="0" smtClean="0">
                <a:latin typeface="Arial" pitchFamily="34" charset="0"/>
                <a:cs typeface="Arial" pitchFamily="34" charset="0"/>
              </a:rPr>
              <a:t>(Αναλύοντας και εφαρμόζοντας).</a:t>
            </a:r>
          </a:p>
          <a:p>
            <a:pPr algn="ctr">
              <a:buNone/>
            </a:pPr>
            <a:endParaRPr lang="el-GR" dirty="0" smtClean="0">
              <a:latin typeface="Arial" pitchFamily="34" charset="0"/>
              <a:cs typeface="Arial" pitchFamily="34" charset="0"/>
            </a:endParaRPr>
          </a:p>
          <a:p>
            <a:endParaRPr lang="el-GR" dirty="0">
              <a:latin typeface="Arial" pitchFamily="34" charset="0"/>
              <a:cs typeface="Arial" pitchFamily="34" charset="0"/>
            </a:endParaRPr>
          </a:p>
        </p:txBody>
      </p:sp>
      <p:sp>
        <p:nvSpPr>
          <p:cNvPr id="4" name="3 - Δεξιό βέλος"/>
          <p:cNvSpPr/>
          <p:nvPr/>
        </p:nvSpPr>
        <p:spPr>
          <a:xfrm>
            <a:off x="1000100" y="214290"/>
            <a:ext cx="64291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endParaRPr lang="el-GR" dirty="0"/>
          </a:p>
        </p:txBody>
      </p:sp>
      <p:sp>
        <p:nvSpPr>
          <p:cNvPr id="5" name="4 - Στρογγυλεμένο ορθογώνιο"/>
          <p:cNvSpPr/>
          <p:nvPr/>
        </p:nvSpPr>
        <p:spPr>
          <a:xfrm>
            <a:off x="928662" y="5500702"/>
            <a:ext cx="6786610" cy="107157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r>
              <a:rPr lang="el-GR" dirty="0" smtClean="0">
                <a:solidFill>
                  <a:schemeClr val="tx1">
                    <a:lumMod val="95000"/>
                    <a:lumOff val="5000"/>
                  </a:schemeClr>
                </a:solidFill>
                <a:latin typeface="Arial" pitchFamily="34" charset="0"/>
                <a:cs typeface="Arial" pitchFamily="34" charset="0"/>
              </a:rPr>
              <a:t>Γι’ αυτό συμπληρωματικά παρέχω επιπρόσθετη πληροφόρηση για το περιεχόμενο του ζητήματος με υλικό που στηρίζεται </a:t>
            </a:r>
            <a:r>
              <a:rPr lang="el-GR" smtClean="0">
                <a:solidFill>
                  <a:schemeClr val="tx1">
                    <a:lumMod val="95000"/>
                    <a:lumOff val="5000"/>
                  </a:schemeClr>
                </a:solidFill>
                <a:latin typeface="Arial" pitchFamily="34" charset="0"/>
                <a:cs typeface="Arial" pitchFamily="34" charset="0"/>
              </a:rPr>
              <a:t>στην ύλη</a:t>
            </a:r>
            <a:endParaRPr lang="el-GR" dirty="0" smtClean="0">
              <a:solidFill>
                <a:schemeClr val="tx1">
                  <a:lumMod val="95000"/>
                  <a:lumOff val="5000"/>
                </a:schemeClr>
              </a:solidFill>
              <a:latin typeface="Arial" pitchFamily="34" charset="0"/>
              <a:cs typeface="Arial" pitchFamily="34" charset="0"/>
            </a:endParaRPr>
          </a:p>
        </p:txBody>
      </p:sp>
      <p:pic>
        <p:nvPicPr>
          <p:cNvPr id="6" name="5 - Εικόνα" descr="_.gif"/>
          <p:cNvPicPr>
            <a:picLocks noChangeAspect="1"/>
          </p:cNvPicPr>
          <p:nvPr/>
        </p:nvPicPr>
        <p:blipFill>
          <a:blip r:embed="rId2" cstate="print"/>
          <a:stretch>
            <a:fillRect/>
          </a:stretch>
        </p:blipFill>
        <p:spPr>
          <a:xfrm>
            <a:off x="214282" y="5429264"/>
            <a:ext cx="642942" cy="1143008"/>
          </a:xfrm>
          <a:prstGeom prst="rect">
            <a:avLst/>
          </a:prstGeom>
          <a:scene3d>
            <a:camera prst="orthographicFront">
              <a:rot lat="0" lon="10799999" rev="0"/>
            </a:camera>
            <a:lightRig rig="threePt" dir="t"/>
          </a:scene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2000" tmFilter="0, 0; .2, .5; .8, .5; 1, 0"/>
                                        <p:tgtEl>
                                          <p:spTgt spid="4"/>
                                        </p:tgtEl>
                                      </p:cBhvr>
                                    </p:animEffect>
                                    <p:animScale>
                                      <p:cBhvr>
                                        <p:cTn id="7" dur="10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Τέλος να </a:t>
            </a:r>
            <a:r>
              <a:rPr lang="el-GR" sz="3600" b="1" dirty="0" err="1" smtClean="0"/>
              <a:t>θυμά</a:t>
            </a:r>
            <a:r>
              <a:rPr lang="el-GR" b="1" dirty="0" err="1" smtClean="0"/>
              <a:t>ΜΑΙ</a:t>
            </a:r>
            <a:r>
              <a:rPr lang="el-GR" sz="3600" b="1" dirty="0" smtClean="0"/>
              <a:t> ότι </a:t>
            </a:r>
            <a:endParaRPr lang="el-GR" sz="3600" b="1" dirty="0"/>
          </a:p>
        </p:txBody>
      </p:sp>
      <p:sp>
        <p:nvSpPr>
          <p:cNvPr id="3" name="2 - Θέση περιεχομένου"/>
          <p:cNvSpPr>
            <a:spLocks noGrp="1"/>
          </p:cNvSpPr>
          <p:nvPr>
            <p:ph sz="quarter" idx="1"/>
          </p:nvPr>
        </p:nvSpPr>
        <p:spPr/>
        <p:txBody>
          <a:bodyPr>
            <a:normAutofit/>
          </a:bodyPr>
          <a:lstStyle/>
          <a:p>
            <a:r>
              <a:rPr lang="el-GR" sz="3200" dirty="0" smtClean="0">
                <a:latin typeface="Arial" pitchFamily="34" charset="0"/>
                <a:cs typeface="Arial" pitchFamily="34" charset="0"/>
              </a:rPr>
              <a:t>Ο σχεδιασμός της διδασκαλίας είναι προφανές ότι υπερβαίνει τη στενή οπτική μιας αντικειμενικής γνώσης που πρέπει να διδαχθεί και να μαθευτεί!</a:t>
            </a:r>
          </a:p>
          <a:p>
            <a:pPr>
              <a:buNone/>
            </a:pPr>
            <a:endParaRPr lang="el-GR" dirty="0" smtClean="0">
              <a:latin typeface="Comic Sans MS" charset="0"/>
            </a:endParaRPr>
          </a:p>
          <a:p>
            <a:endParaRPr lang="el-GR" dirty="0"/>
          </a:p>
        </p:txBody>
      </p:sp>
      <p:pic>
        <p:nvPicPr>
          <p:cNvPr id="4" name="3 - Εικόνα" descr="imagesCA7LF048.jpg"/>
          <p:cNvPicPr>
            <a:picLocks noChangeAspect="1"/>
          </p:cNvPicPr>
          <p:nvPr/>
        </p:nvPicPr>
        <p:blipFill>
          <a:blip r:embed="rId2" cstate="print"/>
          <a:stretch>
            <a:fillRect/>
          </a:stretch>
        </p:blipFill>
        <p:spPr>
          <a:xfrm>
            <a:off x="1071538" y="3857628"/>
            <a:ext cx="2133600" cy="2143125"/>
          </a:xfrm>
          <a:prstGeom prst="rect">
            <a:avLst/>
          </a:prstGeom>
        </p:spPr>
      </p:pic>
      <p:sp>
        <p:nvSpPr>
          <p:cNvPr id="5" name="4 - TextBox"/>
          <p:cNvSpPr txBox="1"/>
          <p:nvPr/>
        </p:nvSpPr>
        <p:spPr>
          <a:xfrm>
            <a:off x="3571868" y="5000636"/>
            <a:ext cx="4214842" cy="1015663"/>
          </a:xfrm>
          <a:prstGeom prst="rect">
            <a:avLst/>
          </a:prstGeom>
          <a:noFill/>
        </p:spPr>
        <p:txBody>
          <a:bodyPr wrap="square" rtlCol="0">
            <a:spAutoFit/>
          </a:bodyPr>
          <a:lstStyle/>
          <a:p>
            <a:r>
              <a:rPr lang="el-GR" sz="6000" dirty="0" smtClean="0">
                <a:latin typeface="Mistral" pitchFamily="66" charset="0"/>
              </a:rPr>
              <a:t>Καλά ταξίδια…</a:t>
            </a:r>
            <a:endParaRPr lang="el-GR" sz="6000" dirty="0">
              <a:latin typeface="Mistral"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80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654032"/>
          </a:xfrm>
        </p:spPr>
        <p:txBody>
          <a:bodyPr/>
          <a:lstStyle/>
          <a:p>
            <a:r>
              <a:rPr lang="el-GR" dirty="0" err="1" smtClean="0"/>
              <a:t>Σχεδιασμοσ</a:t>
            </a:r>
            <a:r>
              <a:rPr lang="el-GR" dirty="0" smtClean="0"/>
              <a:t> του </a:t>
            </a:r>
            <a:r>
              <a:rPr lang="el-GR" dirty="0" err="1" smtClean="0"/>
              <a:t>μαθηματοσ</a:t>
            </a:r>
            <a:endParaRPr lang="el-GR" dirty="0"/>
          </a:p>
        </p:txBody>
      </p:sp>
      <p:pic>
        <p:nvPicPr>
          <p:cNvPr id="4" name="3 - Θέση περιεχομένου" descr="εξ2.jpg"/>
          <p:cNvPicPr>
            <a:picLocks noGrp="1" noChangeAspect="1"/>
          </p:cNvPicPr>
          <p:nvPr>
            <p:ph sz="quarter" idx="1"/>
          </p:nvPr>
        </p:nvPicPr>
        <p:blipFill>
          <a:blip r:embed="rId2" cstate="print"/>
          <a:stretch>
            <a:fillRect/>
          </a:stretch>
        </p:blipFill>
        <p:spPr>
          <a:xfrm>
            <a:off x="1691680" y="3573016"/>
            <a:ext cx="1428760" cy="2000264"/>
          </a:xfrm>
        </p:spPr>
      </p:pic>
      <p:pic>
        <p:nvPicPr>
          <p:cNvPr id="5" name="4 - Εικόνα" descr="GraduateSchool.jpg"/>
          <p:cNvPicPr>
            <a:picLocks noChangeAspect="1"/>
          </p:cNvPicPr>
          <p:nvPr/>
        </p:nvPicPr>
        <p:blipFill>
          <a:blip r:embed="rId3" cstate="print"/>
          <a:stretch>
            <a:fillRect/>
          </a:stretch>
        </p:blipFill>
        <p:spPr>
          <a:xfrm>
            <a:off x="4860032" y="2780928"/>
            <a:ext cx="2643206" cy="3714776"/>
          </a:xfrm>
          <a:prstGeom prst="rect">
            <a:avLst/>
          </a:prstGeom>
        </p:spPr>
      </p:pic>
      <p:sp>
        <p:nvSpPr>
          <p:cNvPr id="6" name="5 - TextBox"/>
          <p:cNvSpPr txBox="1"/>
          <p:nvPr/>
        </p:nvSpPr>
        <p:spPr>
          <a:xfrm>
            <a:off x="755576" y="1268760"/>
            <a:ext cx="292895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l-GR" sz="2400" dirty="0" smtClean="0"/>
              <a:t>Ένα πρόβλημα</a:t>
            </a:r>
          </a:p>
          <a:p>
            <a:r>
              <a:rPr lang="el-GR" sz="2400" dirty="0"/>
              <a:t>ή</a:t>
            </a:r>
            <a:r>
              <a:rPr lang="el-GR" sz="2400" dirty="0" smtClean="0"/>
              <a:t> μία λύση στο πρόβλημα</a:t>
            </a:r>
            <a:r>
              <a:rPr lang="el-GR" sz="3600" dirty="0" smtClean="0"/>
              <a:t>;</a:t>
            </a:r>
            <a:endParaRPr lang="el-GR"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439718"/>
          </a:xfrm>
        </p:spPr>
        <p:txBody>
          <a:bodyPr>
            <a:normAutofit fontScale="90000"/>
          </a:bodyPr>
          <a:lstStyle/>
          <a:p>
            <a:r>
              <a:rPr lang="el-GR" dirty="0" err="1" smtClean="0"/>
              <a:t>Σχεδιασμοσ</a:t>
            </a:r>
            <a:r>
              <a:rPr lang="el-GR" dirty="0" smtClean="0"/>
              <a:t> στη </a:t>
            </a:r>
            <a:r>
              <a:rPr lang="el-GR" dirty="0" err="1" smtClean="0"/>
              <a:t>θεωρια</a:t>
            </a:r>
            <a:r>
              <a:rPr lang="el-GR" dirty="0" smtClean="0"/>
              <a:t> και </a:t>
            </a:r>
            <a:r>
              <a:rPr lang="el-GR" dirty="0" err="1" smtClean="0"/>
              <a:t>πραξη</a:t>
            </a:r>
            <a:endParaRPr lang="el-GR" dirty="0"/>
          </a:p>
        </p:txBody>
      </p:sp>
      <p:sp>
        <p:nvSpPr>
          <p:cNvPr id="3" name="2 - Θέση περιεχομένου"/>
          <p:cNvSpPr>
            <a:spLocks noGrp="1"/>
          </p:cNvSpPr>
          <p:nvPr>
            <p:ph sz="quarter" idx="1"/>
          </p:nvPr>
        </p:nvSpPr>
        <p:spPr>
          <a:xfrm>
            <a:off x="428596" y="1071546"/>
            <a:ext cx="6000792" cy="4873752"/>
          </a:xfrm>
        </p:spPr>
        <p:txBody>
          <a:bodyPr/>
          <a:lstStyle/>
          <a:p>
            <a:pPr>
              <a:buNone/>
            </a:pPr>
            <a:r>
              <a:rPr lang="el-GR" sz="4000" dirty="0" smtClean="0"/>
              <a:t>Τι λαμβάνω υπόψη;</a:t>
            </a:r>
          </a:p>
          <a:p>
            <a:pPr>
              <a:buNone/>
            </a:pPr>
            <a:endParaRPr lang="el-GR" sz="4000" dirty="0" smtClean="0"/>
          </a:p>
          <a:p>
            <a:r>
              <a:rPr lang="el-GR" dirty="0" smtClean="0"/>
              <a:t>Τα Προγράμματα Σπουδών</a:t>
            </a:r>
          </a:p>
          <a:p>
            <a:endParaRPr lang="el-GR" dirty="0" smtClean="0"/>
          </a:p>
          <a:p>
            <a:r>
              <a:rPr lang="el-GR" dirty="0" smtClean="0"/>
              <a:t>Τους μαθητές μου</a:t>
            </a:r>
          </a:p>
          <a:p>
            <a:endParaRPr lang="el-GR" dirty="0" smtClean="0"/>
          </a:p>
          <a:p>
            <a:r>
              <a:rPr lang="el-GR" dirty="0" smtClean="0"/>
              <a:t>Τον εαυτό μου</a:t>
            </a:r>
          </a:p>
          <a:p>
            <a:endParaRPr lang="el-GR" dirty="0" smtClean="0"/>
          </a:p>
          <a:p>
            <a:r>
              <a:rPr lang="el-GR" dirty="0" smtClean="0"/>
              <a:t>Το σχολείο μου και τις δυνατότητές του</a:t>
            </a:r>
            <a:endParaRPr lang="el-GR" dirty="0"/>
          </a:p>
        </p:txBody>
      </p:sp>
      <p:pic>
        <p:nvPicPr>
          <p:cNvPr id="4" name="3 - Εικόνα" descr="prosoxi.png"/>
          <p:cNvPicPr>
            <a:picLocks noChangeAspect="1"/>
          </p:cNvPicPr>
          <p:nvPr/>
        </p:nvPicPr>
        <p:blipFill>
          <a:blip r:embed="rId2" cstate="print"/>
          <a:stretch>
            <a:fillRect/>
          </a:stretch>
        </p:blipFill>
        <p:spPr>
          <a:xfrm>
            <a:off x="5857884" y="1571612"/>
            <a:ext cx="2286844" cy="239864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285720" y="428604"/>
            <a:ext cx="7639080" cy="6045348"/>
          </a:xfrm>
        </p:spPr>
        <p:txBody>
          <a:bodyPr>
            <a:normAutofit/>
          </a:bodyPr>
          <a:lstStyle/>
          <a:p>
            <a:pPr>
              <a:buNone/>
            </a:pPr>
            <a:r>
              <a:rPr lang="el-GR" sz="2800" dirty="0" smtClean="0"/>
              <a:t>Τι περιλαμβάνει ένα σχέδιο μαθήματος;</a:t>
            </a:r>
          </a:p>
          <a:p>
            <a:pPr>
              <a:buNone/>
            </a:pPr>
            <a:endParaRPr lang="el-GR" sz="2800" dirty="0" smtClean="0"/>
          </a:p>
          <a:p>
            <a:pPr lvl="0"/>
            <a:r>
              <a:rPr lang="el-GR" sz="2800" dirty="0" smtClean="0"/>
              <a:t>Τίτλο</a:t>
            </a:r>
          </a:p>
          <a:p>
            <a:pPr lvl="0"/>
            <a:r>
              <a:rPr lang="el-GR" sz="2800" dirty="0" smtClean="0"/>
              <a:t>Ταυτότητα (βαθμίδα, τάξη, ώρα, γνωστικό αντικείμενο, ΑΠΣ)</a:t>
            </a:r>
          </a:p>
          <a:p>
            <a:pPr lvl="0"/>
            <a:r>
              <a:rPr lang="el-GR" sz="2800" dirty="0" smtClean="0"/>
              <a:t>Μαθησιακά αποτελέσματα</a:t>
            </a:r>
          </a:p>
          <a:p>
            <a:pPr lvl="0"/>
            <a:r>
              <a:rPr lang="el-GR" sz="2800" dirty="0" smtClean="0"/>
              <a:t>Αξιολόγηση των αποτελεσμάτων</a:t>
            </a:r>
          </a:p>
          <a:p>
            <a:pPr lvl="0"/>
            <a:r>
              <a:rPr lang="el-GR" sz="2800" dirty="0" smtClean="0"/>
              <a:t>Δραστηριότητες (ανά στάδιο) </a:t>
            </a:r>
          </a:p>
          <a:p>
            <a:pPr lvl="0">
              <a:buNone/>
            </a:pPr>
            <a:r>
              <a:rPr lang="el-GR" sz="2800" dirty="0" smtClean="0"/>
              <a:t>που επιτυγχάνουν τα αποτελέσματα</a:t>
            </a:r>
          </a:p>
          <a:p>
            <a:pPr lvl="0"/>
            <a:r>
              <a:rPr lang="el-GR" sz="2800" dirty="0" smtClean="0"/>
              <a:t>Υλικό που χρειάζεται για τις </a:t>
            </a:r>
          </a:p>
          <a:p>
            <a:pPr lvl="0">
              <a:buNone/>
            </a:pPr>
            <a:r>
              <a:rPr lang="el-GR" sz="2800" dirty="0" smtClean="0"/>
              <a:t>δραστηριότητες</a:t>
            </a:r>
          </a:p>
          <a:p>
            <a:endParaRPr lang="el-GR" sz="2800" dirty="0" smtClean="0"/>
          </a:p>
          <a:p>
            <a:endParaRPr lang="el-GR" sz="2800" dirty="0" smtClean="0"/>
          </a:p>
          <a:p>
            <a:endParaRPr lang="el-GR" dirty="0" smtClean="0"/>
          </a:p>
          <a:p>
            <a:endParaRPr lang="el-GR" dirty="0" smtClean="0"/>
          </a:p>
          <a:p>
            <a:endParaRPr lang="el-GR" dirty="0" smtClean="0"/>
          </a:p>
          <a:p>
            <a:endParaRPr lang="el-GR" dirty="0" smtClean="0"/>
          </a:p>
          <a:p>
            <a:endParaRPr lang="el-GR" dirty="0"/>
          </a:p>
        </p:txBody>
      </p:sp>
      <p:pic>
        <p:nvPicPr>
          <p:cNvPr id="5" name="4 - Εικόνα" descr="ρολόι.jpg"/>
          <p:cNvPicPr>
            <a:picLocks noChangeAspect="1"/>
          </p:cNvPicPr>
          <p:nvPr/>
        </p:nvPicPr>
        <p:blipFill>
          <a:blip r:embed="rId2" cstate="print"/>
          <a:stretch>
            <a:fillRect/>
          </a:stretch>
        </p:blipFill>
        <p:spPr>
          <a:xfrm>
            <a:off x="6516216" y="3861048"/>
            <a:ext cx="2238375" cy="26193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par>
                          <p:cTn id="31" fill="hold">
                            <p:stCondLst>
                              <p:cond delay="12000"/>
                            </p:stCondLst>
                            <p:childTnLst>
                              <p:par>
                                <p:cTn id="32" presetID="10" presetClass="entr" presetSubtype="0" fill="hold" grpId="0" nodeType="after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20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http://1.1.1.2/bmi/neamathisi.com/_uploads/tetartimorio.png"/>
          <p:cNvPicPr>
            <a:picLocks noGrp="1"/>
          </p:cNvPicPr>
          <p:nvPr>
            <p:ph idx="1"/>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285720" y="214290"/>
            <a:ext cx="7639080" cy="6259662"/>
          </a:xfrm>
        </p:spPr>
        <p:txBody>
          <a:bodyPr>
            <a:normAutofit/>
          </a:bodyPr>
          <a:lstStyle/>
          <a:p>
            <a:pPr>
              <a:buNone/>
            </a:pPr>
            <a:r>
              <a:rPr lang="el-GR" sz="1800" b="1" dirty="0" err="1" smtClean="0">
                <a:latin typeface="Comic Sans MS" charset="0"/>
              </a:rPr>
              <a:t>Γι’αυτό</a:t>
            </a:r>
            <a:r>
              <a:rPr lang="el-GR" sz="1800" b="1" dirty="0" smtClean="0">
                <a:latin typeface="Comic Sans MS" charset="0"/>
              </a:rPr>
              <a:t>, </a:t>
            </a:r>
          </a:p>
          <a:p>
            <a:endParaRPr lang="el-GR" b="1" dirty="0" smtClean="0">
              <a:latin typeface="Comic Sans MS" charset="0"/>
            </a:endParaRPr>
          </a:p>
        </p:txBody>
      </p:sp>
      <p:sp>
        <p:nvSpPr>
          <p:cNvPr id="4" name="3 - Έλλειψη"/>
          <p:cNvSpPr/>
          <p:nvPr/>
        </p:nvSpPr>
        <p:spPr>
          <a:xfrm>
            <a:off x="500034" y="3643314"/>
            <a:ext cx="3214710"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latin typeface="Comic Sans MS" charset="0"/>
              </a:rPr>
              <a:t>Το τρίτο είναι να σχεδιάσεις το ταξίδι σου με τον καλύτερο τρόπο.</a:t>
            </a:r>
          </a:p>
          <a:p>
            <a:pPr algn="ctr"/>
            <a:endParaRPr lang="el-GR" dirty="0"/>
          </a:p>
        </p:txBody>
      </p:sp>
      <p:sp>
        <p:nvSpPr>
          <p:cNvPr id="5" name="4 - Έλλειψη"/>
          <p:cNvSpPr/>
          <p:nvPr/>
        </p:nvSpPr>
        <p:spPr>
          <a:xfrm>
            <a:off x="142844" y="1357298"/>
            <a:ext cx="3214710" cy="22145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latin typeface="Comic Sans MS" charset="0"/>
              </a:rPr>
              <a:t>Το δεύτερο βήμα είναι να σκεφτείς πώς θα αναγνωρίσεις τον προορισμό σου όταν φτάσεις.</a:t>
            </a:r>
          </a:p>
          <a:p>
            <a:pPr algn="ctr"/>
            <a:endParaRPr lang="el-GR" dirty="0"/>
          </a:p>
        </p:txBody>
      </p:sp>
      <p:sp>
        <p:nvSpPr>
          <p:cNvPr id="6" name="5 - Έλλειψη"/>
          <p:cNvSpPr/>
          <p:nvPr/>
        </p:nvSpPr>
        <p:spPr>
          <a:xfrm>
            <a:off x="3214678" y="0"/>
            <a:ext cx="3214710" cy="19288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latin typeface="Comic Sans MS" charset="0"/>
              </a:rPr>
              <a:t>το πρώτο βήμα είναι να συνειδητοποιήσεις ΠΟΥ ΘΕΛΕΙΣ ΝΑ ΠΑΣ.</a:t>
            </a:r>
          </a:p>
          <a:p>
            <a:pPr algn="ctr"/>
            <a:endParaRPr lang="el-GR" dirty="0"/>
          </a:p>
        </p:txBody>
      </p:sp>
      <p:sp>
        <p:nvSpPr>
          <p:cNvPr id="7" name="6 - Έλλειψη"/>
          <p:cNvSpPr/>
          <p:nvPr/>
        </p:nvSpPr>
        <p:spPr>
          <a:xfrm>
            <a:off x="785786" y="5429240"/>
            <a:ext cx="2571768"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latin typeface="Comic Sans MS" charset="0"/>
              </a:rPr>
              <a:t>Το τέταρτο βήμα είναι να κάνεις το ταξίδι.</a:t>
            </a:r>
          </a:p>
          <a:p>
            <a:pPr algn="ctr"/>
            <a:endParaRPr lang="el-GR" dirty="0"/>
          </a:p>
        </p:txBody>
      </p:sp>
      <p:cxnSp>
        <p:nvCxnSpPr>
          <p:cNvPr id="9" name="8 - Ευθύγραμμο βέλος σύνδεσης"/>
          <p:cNvCxnSpPr/>
          <p:nvPr/>
        </p:nvCxnSpPr>
        <p:spPr>
          <a:xfrm>
            <a:off x="1285852" y="428604"/>
            <a:ext cx="207170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rot="10800000" flipV="1">
            <a:off x="2571736" y="1285860"/>
            <a:ext cx="35719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rot="16200000" flipH="1">
            <a:off x="357158" y="3429000"/>
            <a:ext cx="57150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p:nvPr/>
        </p:nvCxnSpPr>
        <p:spPr>
          <a:xfrm rot="16200000" flipH="1">
            <a:off x="857224" y="5286388"/>
            <a:ext cx="35719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3923928" y="2071678"/>
            <a:ext cx="3888432" cy="4678204"/>
          </a:xfrm>
          <a:prstGeom prst="rect">
            <a:avLst/>
          </a:prstGeom>
          <a:noFill/>
        </p:spPr>
        <p:txBody>
          <a:bodyPr wrap="square" rtlCol="0">
            <a:spAutoFit/>
          </a:bodyPr>
          <a:lstStyle/>
          <a:p>
            <a:pPr algn="ctr"/>
            <a:r>
              <a:rPr lang="el-GR" sz="2800" b="1" dirty="0" smtClean="0">
                <a:latin typeface="Comic Sans MS" charset="0"/>
              </a:rPr>
              <a:t>Φάσεις Σχεδιασμού</a:t>
            </a:r>
            <a:endParaRPr lang="el-GR" sz="2800" dirty="0" smtClean="0">
              <a:latin typeface="Comic Sans MS" charset="0"/>
            </a:endParaRPr>
          </a:p>
          <a:p>
            <a:pPr algn="ctr">
              <a:buFont typeface="Wingdings" charset="2"/>
              <a:buChar char="ü"/>
            </a:pPr>
            <a:r>
              <a:rPr lang="el-GR" sz="2800" dirty="0" smtClean="0">
                <a:latin typeface="Comic Sans MS" charset="0"/>
              </a:rPr>
              <a:t>Προσδιορισμός του περιεχομένου και των προσδοκώμενων αποτελεσμάτων</a:t>
            </a:r>
          </a:p>
          <a:p>
            <a:pPr algn="ctr">
              <a:buFont typeface="Wingdings" charset="2"/>
              <a:buChar char="ü"/>
            </a:pPr>
            <a:r>
              <a:rPr lang="el-GR" sz="2800" dirty="0" smtClean="0">
                <a:latin typeface="Comic Sans MS" charset="0"/>
              </a:rPr>
              <a:t>Σχεδίαση Αξιολόγησης</a:t>
            </a:r>
          </a:p>
          <a:p>
            <a:pPr algn="ctr">
              <a:buFont typeface="Wingdings" charset="2"/>
              <a:buChar char="ü"/>
            </a:pPr>
            <a:r>
              <a:rPr lang="el-GR" sz="2800" dirty="0" smtClean="0">
                <a:latin typeface="Comic Sans MS" charset="0"/>
              </a:rPr>
              <a:t>Σχεδίαση Διδασκαλίας</a:t>
            </a:r>
          </a:p>
          <a:p>
            <a:pPr algn="ctr">
              <a:buFont typeface="Wingdings" charset="2"/>
              <a:buChar char="ü"/>
            </a:pPr>
            <a:r>
              <a:rPr lang="el-GR" sz="2800" dirty="0" smtClean="0">
                <a:latin typeface="Comic Sans MS" charset="0"/>
              </a:rPr>
              <a:t>Εφαρμογή στην τάξη</a:t>
            </a:r>
            <a:endParaRPr lang="el-GR" sz="28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20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2000"/>
                                        <p:tgtEl>
                                          <p:spTgt spid="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xEl>
                                              <p:pRg st="2" end="2"/>
                                            </p:txEl>
                                          </p:spTgt>
                                        </p:tgtEl>
                                        <p:attrNameLst>
                                          <p:attrName>style.visibility</p:attrName>
                                        </p:attrNameLst>
                                      </p:cBhvr>
                                      <p:to>
                                        <p:strVal val="visible"/>
                                      </p:to>
                                    </p:set>
                                    <p:animEffect transition="in" filter="fade">
                                      <p:cBhvr>
                                        <p:cTn id="17" dur="2000"/>
                                        <p:tgtEl>
                                          <p:spTgt spid="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xEl>
                                              <p:pRg st="3" end="3"/>
                                            </p:txEl>
                                          </p:spTgt>
                                        </p:tgtEl>
                                        <p:attrNameLst>
                                          <p:attrName>style.visibility</p:attrName>
                                        </p:attrNameLst>
                                      </p:cBhvr>
                                      <p:to>
                                        <p:strVal val="visible"/>
                                      </p:to>
                                    </p:set>
                                    <p:animEffect transition="in" filter="fade">
                                      <p:cBhvr>
                                        <p:cTn id="22" dur="2000"/>
                                        <p:tgtEl>
                                          <p:spTgt spid="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xEl>
                                              <p:pRg st="4" end="4"/>
                                            </p:txEl>
                                          </p:spTgt>
                                        </p:tgtEl>
                                        <p:attrNameLst>
                                          <p:attrName>style.visibility</p:attrName>
                                        </p:attrNameLst>
                                      </p:cBhvr>
                                      <p:to>
                                        <p:strVal val="visible"/>
                                      </p:to>
                                    </p:set>
                                    <p:animEffect transition="in" filter="fade">
                                      <p:cBhvr>
                                        <p:cTn id="27" dur="2000"/>
                                        <p:tgtEl>
                                          <p:spTgt spid="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2786050" y="476672"/>
            <a:ext cx="5643602" cy="5997280"/>
          </a:xfrm>
        </p:spPr>
        <p:txBody>
          <a:bodyPr>
            <a:normAutofit fontScale="77500" lnSpcReduction="20000"/>
          </a:bodyPr>
          <a:lstStyle/>
          <a:p>
            <a:pPr>
              <a:buNone/>
            </a:pPr>
            <a:endParaRPr lang="el-GR" sz="2600" b="1" i="1" dirty="0" smtClean="0">
              <a:latin typeface="Comic Sans MS" charset="0"/>
              <a:cs typeface="Calibri" charset="0"/>
            </a:endParaRPr>
          </a:p>
          <a:p>
            <a:pPr>
              <a:buNone/>
            </a:pPr>
            <a:r>
              <a:rPr lang="el-GR" sz="2600" b="1" i="1" dirty="0" smtClean="0">
                <a:latin typeface="Arial" pitchFamily="34" charset="0"/>
                <a:cs typeface="Arial" pitchFamily="34" charset="0"/>
              </a:rPr>
              <a:t>Έχοντας ξεκαθαρίσει στο μυαλό σου ποιες είναι οι Σημαντικές Ιδέες (Μεγάλες Ιδέες-</a:t>
            </a:r>
            <a:r>
              <a:rPr lang="en-US" sz="2600" b="1" i="1" dirty="0" smtClean="0">
                <a:latin typeface="Arial" pitchFamily="34" charset="0"/>
                <a:cs typeface="Arial" pitchFamily="34" charset="0"/>
              </a:rPr>
              <a:t>Big Ideas</a:t>
            </a:r>
            <a:r>
              <a:rPr lang="el-GR" sz="2600" b="1" i="1" dirty="0" smtClean="0">
                <a:latin typeface="Arial" pitchFamily="34" charset="0"/>
                <a:cs typeface="Arial" pitchFamily="34" charset="0"/>
              </a:rPr>
              <a:t>) που θέλεις να κατανοήσουν οι μαθητές </a:t>
            </a:r>
            <a:r>
              <a:rPr lang="el-GR" sz="2600" b="1" i="1" dirty="0" smtClean="0">
                <a:latin typeface="Arial" pitchFamily="34" charset="0"/>
                <a:cs typeface="Arial" pitchFamily="34" charset="0"/>
              </a:rPr>
              <a:t>σου.</a:t>
            </a:r>
            <a:endParaRPr lang="el-GR" sz="2600" b="1" i="1" dirty="0" smtClean="0">
              <a:latin typeface="Arial" pitchFamily="34" charset="0"/>
              <a:cs typeface="Arial" pitchFamily="34" charset="0"/>
            </a:endParaRPr>
          </a:p>
          <a:p>
            <a:pPr>
              <a:buNone/>
            </a:pPr>
            <a:endParaRPr lang="el-GR" sz="2600" b="1" i="1" dirty="0" smtClean="0">
              <a:latin typeface="Arial" pitchFamily="34" charset="0"/>
              <a:cs typeface="Arial" pitchFamily="34" charset="0"/>
            </a:endParaRPr>
          </a:p>
          <a:p>
            <a:pPr>
              <a:lnSpc>
                <a:spcPct val="90000"/>
              </a:lnSpc>
              <a:buNone/>
            </a:pPr>
            <a:r>
              <a:rPr lang="el-GR" sz="2600" b="1" u="sng" dirty="0" smtClean="0">
                <a:latin typeface="Arial" pitchFamily="34" charset="0"/>
                <a:cs typeface="Arial" pitchFamily="34" charset="0"/>
              </a:rPr>
              <a:t>Μια ιδέα είναι </a:t>
            </a:r>
            <a:r>
              <a:rPr lang="el-GR" sz="2600" b="1" u="sng" dirty="0" err="1" smtClean="0">
                <a:latin typeface="Arial" pitchFamily="34" charset="0"/>
                <a:cs typeface="Arial" pitchFamily="34" charset="0"/>
              </a:rPr>
              <a:t>Μεγάλη</a:t>
            </a:r>
            <a:r>
              <a:rPr lang="el-GR" sz="2600" b="1" dirty="0" err="1" smtClean="0">
                <a:latin typeface="Arial" pitchFamily="34" charset="0"/>
                <a:cs typeface="Arial" pitchFamily="34" charset="0"/>
              </a:rPr>
              <a:t>,σημαντική</a:t>
            </a:r>
            <a:r>
              <a:rPr lang="el-GR" sz="2600" dirty="0" smtClean="0">
                <a:latin typeface="Arial" pitchFamily="34" charset="0"/>
                <a:cs typeface="Arial" pitchFamily="34" charset="0"/>
              </a:rPr>
              <a:t> (και </a:t>
            </a:r>
            <a:r>
              <a:rPr lang="el-GR" sz="2600" dirty="0" err="1" smtClean="0">
                <a:latin typeface="Arial" pitchFamily="34" charset="0"/>
                <a:cs typeface="Arial" pitchFamily="34" charset="0"/>
              </a:rPr>
              <a:t>γι΄</a:t>
            </a:r>
            <a:r>
              <a:rPr lang="el-GR" sz="2600" dirty="0" smtClean="0">
                <a:latin typeface="Arial" pitchFamily="34" charset="0"/>
                <a:cs typeface="Arial" pitchFamily="34" charset="0"/>
              </a:rPr>
              <a:t> αυτό πρέπει να την κατανοήσουν οι μαθητές),  </a:t>
            </a:r>
            <a:r>
              <a:rPr lang="el-GR" sz="2600" b="1" u="sng" dirty="0" smtClean="0">
                <a:latin typeface="Arial" pitchFamily="34" charset="0"/>
                <a:cs typeface="Arial" pitchFamily="34" charset="0"/>
              </a:rPr>
              <a:t>όταν απαντά και δίνει λύση σε ερωτήματα</a:t>
            </a:r>
            <a:r>
              <a:rPr lang="el-GR" sz="2600" u="sng" dirty="0" smtClean="0">
                <a:latin typeface="Arial" pitchFamily="34" charset="0"/>
                <a:cs typeface="Arial" pitchFamily="34" charset="0"/>
              </a:rPr>
              <a:t> </a:t>
            </a:r>
            <a:r>
              <a:rPr lang="el-GR" sz="2600" b="1" u="sng" dirty="0" smtClean="0">
                <a:latin typeface="Arial" pitchFamily="34" charset="0"/>
                <a:cs typeface="Arial" pitchFamily="34" charset="0"/>
              </a:rPr>
              <a:t>και προβλήματα </a:t>
            </a:r>
            <a:r>
              <a:rPr lang="el-GR" sz="2600" dirty="0" smtClean="0">
                <a:latin typeface="Arial" pitchFamily="34" charset="0"/>
                <a:cs typeface="Arial" pitchFamily="34" charset="0"/>
              </a:rPr>
              <a:t>σημαντικά για τη ζωή μας σε προσωπικό, κοινωνικό ή καθαρά επιστημονικό επίπεδο</a:t>
            </a:r>
            <a:endParaRPr lang="el-GR" sz="2600" b="1" dirty="0" smtClean="0">
              <a:latin typeface="Arial" pitchFamily="34" charset="0"/>
              <a:cs typeface="Arial" pitchFamily="34" charset="0"/>
            </a:endParaRPr>
          </a:p>
          <a:p>
            <a:pPr>
              <a:lnSpc>
                <a:spcPct val="90000"/>
              </a:lnSpc>
              <a:buNone/>
            </a:pPr>
            <a:endParaRPr lang="el-GR" sz="2600" b="1" dirty="0" smtClean="0">
              <a:latin typeface="Arial" pitchFamily="34" charset="0"/>
              <a:cs typeface="Arial" pitchFamily="34" charset="0"/>
            </a:endParaRPr>
          </a:p>
          <a:p>
            <a:pPr>
              <a:lnSpc>
                <a:spcPct val="90000"/>
              </a:lnSpc>
              <a:buNone/>
            </a:pPr>
            <a:r>
              <a:rPr lang="el-GR" sz="2600" b="1" dirty="0" smtClean="0">
                <a:solidFill>
                  <a:srgbClr val="FF0000"/>
                </a:solidFill>
                <a:latin typeface="Arial" pitchFamily="34" charset="0"/>
                <a:cs typeface="Arial" pitchFamily="34" charset="0"/>
              </a:rPr>
              <a:t>Επομένως, ένας τρόπος για να την εντοπίσεις, είναι </a:t>
            </a:r>
            <a:r>
              <a:rPr lang="el-GR" sz="2600" b="1" u="sng" dirty="0" smtClean="0">
                <a:solidFill>
                  <a:srgbClr val="FF0000"/>
                </a:solidFill>
                <a:latin typeface="Arial" pitchFamily="34" charset="0"/>
                <a:cs typeface="Arial" pitchFamily="34" charset="0"/>
              </a:rPr>
              <a:t>να καταγράψεις αυτά τα Ουσιαστικά Ερωτήματα (</a:t>
            </a:r>
            <a:r>
              <a:rPr lang="en-US" sz="2600" b="1" u="sng" dirty="0" smtClean="0">
                <a:solidFill>
                  <a:srgbClr val="FF0000"/>
                </a:solidFill>
                <a:latin typeface="Arial" pitchFamily="34" charset="0"/>
                <a:cs typeface="Arial" pitchFamily="34" charset="0"/>
              </a:rPr>
              <a:t>Essential Questions</a:t>
            </a:r>
            <a:r>
              <a:rPr lang="el-GR" sz="2600" b="1" u="sng" dirty="0" smtClean="0">
                <a:solidFill>
                  <a:srgbClr val="FF0000"/>
                </a:solidFill>
                <a:latin typeface="Arial" pitchFamily="34" charset="0"/>
                <a:cs typeface="Arial" pitchFamily="34" charset="0"/>
              </a:rPr>
              <a:t>)</a:t>
            </a:r>
          </a:p>
          <a:p>
            <a:pPr>
              <a:lnSpc>
                <a:spcPct val="90000"/>
              </a:lnSpc>
              <a:buNone/>
            </a:pPr>
            <a:r>
              <a:rPr lang="el-GR" sz="2800" u="sng" dirty="0" smtClean="0">
                <a:effectLst>
                  <a:outerShdw blurRad="38100" dist="38100" dir="2700000" algn="tl">
                    <a:srgbClr val="C0C0C0"/>
                  </a:outerShdw>
                </a:effectLst>
                <a:latin typeface="Arial" pitchFamily="34" charset="0"/>
                <a:cs typeface="Arial" pitchFamily="34" charset="0"/>
              </a:rPr>
              <a:t>Σκέψου ερωτήσεις</a:t>
            </a:r>
            <a:r>
              <a:rPr lang="el-GR" sz="2800" dirty="0" smtClean="0">
                <a:latin typeface="Arial" pitchFamily="34" charset="0"/>
                <a:cs typeface="Arial" pitchFamily="34" charset="0"/>
              </a:rPr>
              <a:t> που θα παρακινήσουν τους μαθητές </a:t>
            </a:r>
            <a:r>
              <a:rPr lang="el-GR" sz="2800" b="1" dirty="0" smtClean="0">
                <a:latin typeface="Arial" pitchFamily="34" charset="0"/>
                <a:cs typeface="Arial" pitchFamily="34" charset="0"/>
              </a:rPr>
              <a:t>να διερευνήσουν βασικές έννοιες και ιδέες</a:t>
            </a:r>
            <a:r>
              <a:rPr lang="el-GR" sz="2800" dirty="0" smtClean="0">
                <a:latin typeface="Arial" pitchFamily="34" charset="0"/>
                <a:cs typeface="Arial" pitchFamily="34" charset="0"/>
              </a:rPr>
              <a:t>: το νόημά τους, τη σημασία τους (μέσα στο δίκτυο εννοιών που ανήκουν και γενικά για τη ζωή), τις συνέπειές τους, τις εφαρμογές τους.</a:t>
            </a:r>
          </a:p>
          <a:p>
            <a:pPr>
              <a:lnSpc>
                <a:spcPct val="90000"/>
              </a:lnSpc>
              <a:buNone/>
            </a:pPr>
            <a:endParaRPr lang="el-GR" sz="2600" dirty="0" smtClean="0">
              <a:solidFill>
                <a:srgbClr val="FF0000"/>
              </a:solidFill>
              <a:latin typeface="Arial" pitchFamily="34" charset="0"/>
              <a:cs typeface="Arial" pitchFamily="34" charset="0"/>
            </a:endParaRPr>
          </a:p>
          <a:p>
            <a:pPr>
              <a:buNone/>
            </a:pPr>
            <a:endParaRPr lang="el-GR" sz="2800" dirty="0" smtClean="0">
              <a:latin typeface="Comic Sans MS" charset="0"/>
            </a:endParaRPr>
          </a:p>
          <a:p>
            <a:pPr>
              <a:buNone/>
            </a:pPr>
            <a:endParaRPr lang="el-GR" sz="2800" dirty="0" smtClean="0">
              <a:cs typeface="Calibri" charset="0"/>
            </a:endParaRPr>
          </a:p>
          <a:p>
            <a:endParaRPr lang="el-GR" dirty="0"/>
          </a:p>
        </p:txBody>
      </p:sp>
      <p:sp>
        <p:nvSpPr>
          <p:cNvPr id="5" name="4 - Στρογγυλεμένο ορθογώνιο"/>
          <p:cNvSpPr/>
          <p:nvPr/>
        </p:nvSpPr>
        <p:spPr>
          <a:xfrm>
            <a:off x="323528" y="476672"/>
            <a:ext cx="2571768" cy="10539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i="1" dirty="0" smtClean="0">
                <a:solidFill>
                  <a:schemeClr val="tx1">
                    <a:lumMod val="75000"/>
                    <a:lumOff val="25000"/>
                  </a:schemeClr>
                </a:solidFill>
                <a:latin typeface="Comic Sans MS" charset="0"/>
                <a:cs typeface="Calibri" charset="0"/>
              </a:rPr>
              <a:t>Πώς διατυπώνω τα προσδοκώμενα αποτελέσματα;</a:t>
            </a:r>
            <a:endParaRPr lang="el-GR" dirty="0">
              <a:solidFill>
                <a:schemeClr val="tx1">
                  <a:lumMod val="75000"/>
                  <a:lumOff val="25000"/>
                </a:schemeClr>
              </a:solidFill>
            </a:endParaRPr>
          </a:p>
        </p:txBody>
      </p:sp>
      <p:sp>
        <p:nvSpPr>
          <p:cNvPr id="6" name="5 - Στρογγυλεμένο ορθογώνιο"/>
          <p:cNvSpPr/>
          <p:nvPr/>
        </p:nvSpPr>
        <p:spPr>
          <a:xfrm>
            <a:off x="251520" y="1844824"/>
            <a:ext cx="2571768" cy="857256"/>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i="1" dirty="0" smtClean="0">
                <a:solidFill>
                  <a:schemeClr val="tx1">
                    <a:lumMod val="65000"/>
                    <a:lumOff val="35000"/>
                  </a:schemeClr>
                </a:solidFill>
                <a:latin typeface="Comic Sans MS" charset="0"/>
              </a:rPr>
              <a:t>Πώς θα  εντοπίσω τις Μεγάλες Ιδέες;</a:t>
            </a:r>
            <a:endParaRPr lang="el-GR" dirty="0">
              <a:solidFill>
                <a:schemeClr val="tx1">
                  <a:lumMod val="65000"/>
                  <a:lumOff val="35000"/>
                </a:schemeClr>
              </a:solidFill>
            </a:endParaRPr>
          </a:p>
        </p:txBody>
      </p:sp>
      <p:sp>
        <p:nvSpPr>
          <p:cNvPr id="7" name="6 - Στρογγυλεμένο ορθογώνιο"/>
          <p:cNvSpPr/>
          <p:nvPr/>
        </p:nvSpPr>
        <p:spPr>
          <a:xfrm>
            <a:off x="214282" y="3286124"/>
            <a:ext cx="2571768" cy="857256"/>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l-GR" b="1" i="1" dirty="0" smtClean="0">
                <a:solidFill>
                  <a:schemeClr val="tx1">
                    <a:lumMod val="65000"/>
                    <a:lumOff val="35000"/>
                  </a:schemeClr>
                </a:solidFill>
                <a:latin typeface="Comic Sans MS" pitchFamily="66" charset="0"/>
              </a:rPr>
              <a:t>Υπάρχει τρόπος να τις εντοπίσω;</a:t>
            </a:r>
            <a:endParaRPr lang="el-GR" b="1" i="1" dirty="0">
              <a:solidFill>
                <a:schemeClr val="tx1">
                  <a:lumMod val="65000"/>
                  <a:lumOff val="35000"/>
                </a:schemeClr>
              </a:solidFill>
              <a:latin typeface="Comic Sans MS" pitchFamily="66" charset="0"/>
            </a:endParaRPr>
          </a:p>
        </p:txBody>
      </p:sp>
      <p:sp>
        <p:nvSpPr>
          <p:cNvPr id="8" name="7 - TextBox"/>
          <p:cNvSpPr txBox="1"/>
          <p:nvPr/>
        </p:nvSpPr>
        <p:spPr>
          <a:xfrm>
            <a:off x="467544" y="0"/>
            <a:ext cx="2448272" cy="369332"/>
          </a:xfrm>
          <a:prstGeom prst="rect">
            <a:avLst/>
          </a:prstGeom>
          <a:noFill/>
        </p:spPr>
        <p:txBody>
          <a:bodyPr wrap="square" rtlCol="0">
            <a:spAutoFit/>
          </a:bodyPr>
          <a:lstStyle/>
          <a:p>
            <a:r>
              <a:rPr lang="el-GR" dirty="0" err="1" smtClean="0"/>
              <a:t>Α΄</a:t>
            </a:r>
            <a:r>
              <a:rPr lang="el-GR" dirty="0" err="1" smtClean="0"/>
              <a:t>Φάση</a:t>
            </a:r>
            <a:endParaRPr lang="el-GR" dirty="0"/>
          </a:p>
        </p:txBody>
      </p:sp>
      <p:sp>
        <p:nvSpPr>
          <p:cNvPr id="9" name="8 - TextBox"/>
          <p:cNvSpPr txBox="1"/>
          <p:nvPr/>
        </p:nvSpPr>
        <p:spPr>
          <a:xfrm>
            <a:off x="3131840" y="0"/>
            <a:ext cx="5184576" cy="461665"/>
          </a:xfrm>
          <a:prstGeom prst="rect">
            <a:avLst/>
          </a:prstGeom>
          <a:noFill/>
        </p:spPr>
        <p:txBody>
          <a:bodyPr wrap="square" rtlCol="0">
            <a:spAutoFit/>
          </a:bodyPr>
          <a:lstStyle/>
          <a:p>
            <a:r>
              <a:rPr lang="el-GR" sz="2400" b="1" dirty="0" smtClean="0">
                <a:solidFill>
                  <a:srgbClr val="FF0000"/>
                </a:solidFill>
              </a:rPr>
              <a:t>Προσδοκώμενα Αποτελέσματα</a:t>
            </a:r>
            <a:endParaRPr lang="el-GR"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ppt_x"/>
                                          </p:val>
                                        </p:tav>
                                        <p:tav tm="100000">
                                          <p:val>
                                            <p:strVal val="#ppt_x"/>
                                          </p:val>
                                        </p:tav>
                                      </p:tavLst>
                                    </p:anim>
                                    <p:anim calcmode="lin" valueType="num">
                                      <p:cBhvr additive="base">
                                        <p:cTn id="8" dur="20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1306488" cy="490066"/>
          </a:xfrm>
        </p:spPr>
        <p:txBody>
          <a:bodyPr>
            <a:normAutofit/>
          </a:bodyPr>
          <a:lstStyle/>
          <a:p>
            <a:r>
              <a:rPr lang="el-GR" sz="2400" dirty="0" err="1" smtClean="0"/>
              <a:t>β</a:t>
            </a:r>
            <a:r>
              <a:rPr lang="el-GR" sz="2400" dirty="0" err="1" smtClean="0"/>
              <a:t>΄</a:t>
            </a:r>
            <a:r>
              <a:rPr lang="el-GR" sz="2400" dirty="0" err="1" smtClean="0"/>
              <a:t>Φαση</a:t>
            </a:r>
            <a:endParaRPr lang="el-GR" sz="2400" dirty="0"/>
          </a:p>
        </p:txBody>
      </p:sp>
      <p:sp>
        <p:nvSpPr>
          <p:cNvPr id="3" name="2 - Θέση περιεχομένου"/>
          <p:cNvSpPr>
            <a:spLocks noGrp="1"/>
          </p:cNvSpPr>
          <p:nvPr>
            <p:ph sz="quarter" idx="1"/>
          </p:nvPr>
        </p:nvSpPr>
        <p:spPr/>
        <p:txBody>
          <a:bodyPr>
            <a:normAutofit fontScale="92500" lnSpcReduction="10000"/>
          </a:bodyPr>
          <a:lstStyle/>
          <a:p>
            <a:pPr>
              <a:lnSpc>
                <a:spcPct val="90000"/>
              </a:lnSpc>
            </a:pPr>
            <a:r>
              <a:rPr lang="el-GR" dirty="0" smtClean="0">
                <a:latin typeface="Arial" pitchFamily="34" charset="0"/>
                <a:cs typeface="Arial" pitchFamily="34" charset="0"/>
              </a:rPr>
              <a:t>Οι δραστηριότητες που θα σχεδιάσεις πρέπει να καλύπτουν και τους τέσσερις τρόπους απόκτησης γνώσης. Πρέπει δηλαδή να δίνουν την ευκαιρία στους μαθητές:</a:t>
            </a:r>
          </a:p>
          <a:p>
            <a:pPr>
              <a:lnSpc>
                <a:spcPct val="90000"/>
              </a:lnSpc>
            </a:pPr>
            <a:r>
              <a:rPr lang="el-GR" b="1" dirty="0" smtClean="0">
                <a:latin typeface="Arial" pitchFamily="34" charset="0"/>
                <a:cs typeface="Arial" pitchFamily="34" charset="0"/>
              </a:rPr>
              <a:t>να </a:t>
            </a:r>
            <a:r>
              <a:rPr lang="el-GR" b="1" dirty="0" err="1" smtClean="0">
                <a:latin typeface="Arial" pitchFamily="34" charset="0"/>
                <a:cs typeface="Arial" pitchFamily="34" charset="0"/>
              </a:rPr>
              <a:t>εμπλαισιώσουν</a:t>
            </a:r>
            <a:r>
              <a:rPr lang="el-GR" b="1" dirty="0" smtClean="0">
                <a:latin typeface="Arial" pitchFamily="34" charset="0"/>
                <a:cs typeface="Arial" pitchFamily="34" charset="0"/>
              </a:rPr>
              <a:t> τη μάθηση</a:t>
            </a:r>
            <a:r>
              <a:rPr lang="el-GR" dirty="0" smtClean="0">
                <a:latin typeface="Arial" pitchFamily="34" charset="0"/>
                <a:cs typeface="Arial" pitchFamily="34" charset="0"/>
              </a:rPr>
              <a:t> </a:t>
            </a:r>
            <a:r>
              <a:rPr lang="el-GR" b="1" dirty="0" smtClean="0">
                <a:latin typeface="Arial" pitchFamily="34" charset="0"/>
                <a:cs typeface="Arial" pitchFamily="34" charset="0"/>
              </a:rPr>
              <a:t>με αυτό που ήδη ξέρουν</a:t>
            </a:r>
            <a:r>
              <a:rPr lang="el-GR" dirty="0" smtClean="0">
                <a:latin typeface="Arial" pitchFamily="34" charset="0"/>
                <a:cs typeface="Arial" pitchFamily="34" charset="0"/>
              </a:rPr>
              <a:t>, δηλαδή να επωφεληθούν από αυτό που ξέρουν (:</a:t>
            </a:r>
            <a:r>
              <a:rPr lang="el-GR" b="1" dirty="0" smtClean="0">
                <a:solidFill>
                  <a:srgbClr val="FF0000"/>
                </a:solidFill>
                <a:latin typeface="Arial" pitchFamily="34" charset="0"/>
                <a:cs typeface="Arial" pitchFamily="34" charset="0"/>
              </a:rPr>
              <a:t>να βιώσουν το γνωστό</a:t>
            </a:r>
            <a:r>
              <a:rPr lang="el-GR" dirty="0" smtClean="0">
                <a:latin typeface="Arial" pitchFamily="34" charset="0"/>
                <a:cs typeface="Arial" pitchFamily="34" charset="0"/>
              </a:rPr>
              <a:t>),</a:t>
            </a:r>
          </a:p>
          <a:p>
            <a:pPr>
              <a:lnSpc>
                <a:spcPct val="90000"/>
              </a:lnSpc>
            </a:pPr>
            <a:r>
              <a:rPr lang="el-GR" b="1" dirty="0" smtClean="0">
                <a:latin typeface="Arial" pitchFamily="34" charset="0"/>
                <a:cs typeface="Arial" pitchFamily="34" charset="0"/>
              </a:rPr>
              <a:t>να αποκτήσουν </a:t>
            </a:r>
            <a:r>
              <a:rPr lang="el-GR" b="1" dirty="0" smtClean="0">
                <a:solidFill>
                  <a:srgbClr val="FF0000"/>
                </a:solidFill>
                <a:latin typeface="Arial" pitchFamily="34" charset="0"/>
                <a:cs typeface="Arial" pitchFamily="34" charset="0"/>
              </a:rPr>
              <a:t>εννοιολογική κατανόηση</a:t>
            </a:r>
            <a:r>
              <a:rPr lang="el-GR" dirty="0" smtClean="0">
                <a:solidFill>
                  <a:srgbClr val="FF0000"/>
                </a:solidFill>
                <a:latin typeface="Arial" pitchFamily="34" charset="0"/>
                <a:cs typeface="Arial" pitchFamily="34" charset="0"/>
              </a:rPr>
              <a:t> </a:t>
            </a:r>
            <a:r>
              <a:rPr lang="el-GR" dirty="0" smtClean="0">
                <a:latin typeface="Arial" pitchFamily="34" charset="0"/>
                <a:cs typeface="Arial" pitchFamily="34" charset="0"/>
              </a:rPr>
              <a:t>μαθαίνοντας τους ορισμούς και το νόημα των εννοιών, αλλά και τον τρόπο που έννοιες συνδέονται μεταξύ τους,</a:t>
            </a:r>
          </a:p>
          <a:p>
            <a:pPr>
              <a:lnSpc>
                <a:spcPct val="90000"/>
              </a:lnSpc>
            </a:pPr>
            <a:r>
              <a:rPr lang="el-GR" b="1" dirty="0" smtClean="0">
                <a:solidFill>
                  <a:srgbClr val="FF0000"/>
                </a:solidFill>
                <a:latin typeface="Arial" pitchFamily="34" charset="0"/>
                <a:cs typeface="Arial" pitchFamily="34" charset="0"/>
              </a:rPr>
              <a:t>να αναλύσουν λειτουργικά και κριτικά</a:t>
            </a:r>
            <a:r>
              <a:rPr lang="el-GR" b="1" dirty="0" smtClean="0">
                <a:latin typeface="Arial" pitchFamily="34" charset="0"/>
                <a:cs typeface="Arial" pitchFamily="34" charset="0"/>
              </a:rPr>
              <a:t>.</a:t>
            </a:r>
            <a:r>
              <a:rPr lang="el-GR" dirty="0" smtClean="0">
                <a:latin typeface="Arial" pitchFamily="34" charset="0"/>
                <a:cs typeface="Arial" pitchFamily="34" charset="0"/>
              </a:rPr>
              <a:t> Λειτουργικά σημαίνει ότι πρέπει να αντιληφθούν το σκοπό, το ρόλο, τη λειτουργία κάποιου πράγματος και κριτικά σημαίνει ότι πρέπει να σταθούν κριτικά απέναντι σε αυτό.</a:t>
            </a:r>
          </a:p>
          <a:p>
            <a:pPr>
              <a:lnSpc>
                <a:spcPct val="90000"/>
              </a:lnSpc>
            </a:pPr>
            <a:r>
              <a:rPr lang="el-GR" b="1" dirty="0" smtClean="0">
                <a:solidFill>
                  <a:srgbClr val="FF0000"/>
                </a:solidFill>
                <a:latin typeface="Arial" pitchFamily="34" charset="0"/>
                <a:cs typeface="Arial" pitchFamily="34" charset="0"/>
              </a:rPr>
              <a:t>να εφαρμόσουν αυτό που έμαθαν</a:t>
            </a:r>
            <a:r>
              <a:rPr lang="el-GR" dirty="0" smtClean="0">
                <a:solidFill>
                  <a:srgbClr val="FF0000"/>
                </a:solidFill>
                <a:latin typeface="Arial" pitchFamily="34" charset="0"/>
                <a:cs typeface="Arial" pitchFamily="34" charset="0"/>
              </a:rPr>
              <a:t> </a:t>
            </a:r>
            <a:r>
              <a:rPr lang="el-GR" dirty="0" smtClean="0">
                <a:latin typeface="Arial" pitchFamily="34" charset="0"/>
                <a:cs typeface="Arial" pitchFamily="34" charset="0"/>
              </a:rPr>
              <a:t>σε απλές περιπτώσεις, αλλά και σε πιο σύνθετες καταστάσεις.</a:t>
            </a:r>
          </a:p>
          <a:p>
            <a:endParaRPr lang="el-GR" dirty="0"/>
          </a:p>
        </p:txBody>
      </p:sp>
      <p:pic>
        <p:nvPicPr>
          <p:cNvPr id="4" name="Picture 6" descr="Picture 2"/>
          <p:cNvPicPr>
            <a:picLocks noChangeAspect="1" noChangeArrowheads="1"/>
          </p:cNvPicPr>
          <p:nvPr/>
        </p:nvPicPr>
        <p:blipFill>
          <a:blip r:embed="rId2" cstate="print"/>
          <a:srcRect/>
          <a:stretch>
            <a:fillRect/>
          </a:stretch>
        </p:blipFill>
        <p:spPr bwMode="auto">
          <a:xfrm>
            <a:off x="7572396" y="4572008"/>
            <a:ext cx="1117583" cy="1080941"/>
          </a:xfrm>
          <a:prstGeom prst="rect">
            <a:avLst/>
          </a:prstGeom>
          <a:noFill/>
          <a:ln w="9525">
            <a:noFill/>
            <a:miter lim="800000"/>
            <a:headEnd/>
            <a:tailEnd/>
          </a:ln>
        </p:spPr>
      </p:pic>
      <p:sp>
        <p:nvSpPr>
          <p:cNvPr id="6" name="5 - TextBox"/>
          <p:cNvSpPr txBox="1"/>
          <p:nvPr/>
        </p:nvSpPr>
        <p:spPr>
          <a:xfrm>
            <a:off x="3203848" y="548680"/>
            <a:ext cx="4320480" cy="646331"/>
          </a:xfrm>
          <a:prstGeom prst="rect">
            <a:avLst/>
          </a:prstGeom>
          <a:noFill/>
        </p:spPr>
        <p:txBody>
          <a:bodyPr wrap="square" rtlCol="0">
            <a:spAutoFit/>
          </a:bodyPr>
          <a:lstStyle/>
          <a:p>
            <a:r>
              <a:rPr lang="el-GR" sz="3600" b="1" dirty="0" smtClean="0">
                <a:solidFill>
                  <a:srgbClr val="FF0000"/>
                </a:solidFill>
              </a:rPr>
              <a:t>δραστηριότητες</a:t>
            </a:r>
            <a:endParaRPr lang="el-GR" sz="3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ppt_x"/>
                                          </p:val>
                                        </p:tav>
                                        <p:tav tm="100000">
                                          <p:val>
                                            <p:strVal val="#ppt_x"/>
                                          </p:val>
                                        </p:tav>
                                      </p:tavLst>
                                    </p:anim>
                                    <p:anim calcmode="lin" valueType="num">
                                      <p:cBhvr additive="base">
                                        <p:cTn id="13" dur="2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9000"/>
            <a:lum/>
          </a:blip>
          <a:srcRect/>
          <a:stretch>
            <a:fillRect/>
          </a:stretch>
        </a:blipFill>
        <a:effectLst/>
      </p:bgPr>
    </p:bg>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384048"/>
            <a:ext cx="7467600" cy="6473952"/>
          </a:xfrm>
        </p:spPr>
        <p:txBody>
          <a:bodyPr/>
          <a:lstStyle/>
          <a:p>
            <a:r>
              <a:rPr lang="el-GR" dirty="0" smtClean="0">
                <a:latin typeface="Arial Black" pitchFamily="34" charset="0"/>
              </a:rPr>
              <a:t>Πριν αρχίσεις να σχεδιάζεις τις δραστηριότητες σκέψου την αξιολόγηση των μαθησιακών διαδικασιών. Θα σε βοηθήσει στον σχεδιασμό των δραστηριοτήτων</a:t>
            </a:r>
            <a:endParaRPr lang="el-GR" dirty="0">
              <a:latin typeface="Arial Black" pitchFamily="34" charset="0"/>
            </a:endParaRPr>
          </a:p>
        </p:txBody>
      </p:sp>
      <p:pic>
        <p:nvPicPr>
          <p:cNvPr id="4" name="3 - Εικόνα" descr="happy teacher2.jpg"/>
          <p:cNvPicPr>
            <a:picLocks noChangeAspect="1"/>
          </p:cNvPicPr>
          <p:nvPr/>
        </p:nvPicPr>
        <p:blipFill>
          <a:blip r:embed="rId3" cstate="print"/>
          <a:stretch>
            <a:fillRect/>
          </a:stretch>
        </p:blipFill>
        <p:spPr>
          <a:xfrm>
            <a:off x="3428992" y="3214686"/>
            <a:ext cx="1428759" cy="1857388"/>
          </a:xfrm>
          <a:prstGeom prst="rect">
            <a:avLst/>
          </a:prstGeom>
        </p:spPr>
      </p:pic>
      <p:pic>
        <p:nvPicPr>
          <p:cNvPr id="5" name="4 - Εικόνα" descr="happy teacher.bmp"/>
          <p:cNvPicPr>
            <a:picLocks noChangeAspect="1"/>
          </p:cNvPicPr>
          <p:nvPr/>
        </p:nvPicPr>
        <p:blipFill>
          <a:blip r:embed="rId4" cstate="print"/>
          <a:stretch>
            <a:fillRect/>
          </a:stretch>
        </p:blipFill>
        <p:spPr>
          <a:xfrm>
            <a:off x="6072198" y="4572008"/>
            <a:ext cx="1428760" cy="1857388"/>
          </a:xfrm>
          <a:prstGeom prst="rect">
            <a:avLst/>
          </a:prstGeom>
        </p:spPr>
      </p:pic>
      <p:pic>
        <p:nvPicPr>
          <p:cNvPr id="6" name="5 - Εικόνα" descr="imagesCAU0AIBZ.jpg"/>
          <p:cNvPicPr>
            <a:picLocks noChangeAspect="1"/>
          </p:cNvPicPr>
          <p:nvPr/>
        </p:nvPicPr>
        <p:blipFill>
          <a:blip r:embed="rId5" cstate="print"/>
          <a:stretch>
            <a:fillRect/>
          </a:stretch>
        </p:blipFill>
        <p:spPr>
          <a:xfrm>
            <a:off x="285720" y="2428868"/>
            <a:ext cx="2066928" cy="1652589"/>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489</TotalTime>
  <Words>1283</Words>
  <Application>Microsoft Office PowerPoint</Application>
  <PresentationFormat>Προβολή στην οθόνη (4:3)</PresentationFormat>
  <Paragraphs>115</Paragraphs>
  <Slides>13</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Προεξοχή</vt:lpstr>
      <vt:lpstr>ΣΧΕΔΙΑΣΜΟΣ μαθηματοσ</vt:lpstr>
      <vt:lpstr>Σχεδιασμοσ του μαθηματοσ</vt:lpstr>
      <vt:lpstr>Σχεδιασμοσ στη θεωρια και πραξη</vt:lpstr>
      <vt:lpstr>Διαφάνεια 4</vt:lpstr>
      <vt:lpstr>Διαφάνεια 5</vt:lpstr>
      <vt:lpstr>Διαφάνεια 6</vt:lpstr>
      <vt:lpstr>Διαφάνεια 7</vt:lpstr>
      <vt:lpstr>β΄Φαση</vt:lpstr>
      <vt:lpstr>Διαφάνεια 9</vt:lpstr>
      <vt:lpstr>Διαφάνεια 10</vt:lpstr>
      <vt:lpstr>ΣΧΕΔΙΑΣΜΟΣ</vt:lpstr>
      <vt:lpstr>Διαφάνεια 12</vt:lpstr>
      <vt:lpstr>Τέλος να θυμάΜΑΙ ότι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ΣΧΕΔΙΑΣΜΟΣ ΔΙΔΑΚΤΙΚΩΝ ΕΝΟΤΗΤΩΝ-ΣΧΕΔΙΑ ΕΡΓΑΣΙΑΣ</dc:title>
  <dc:creator>MC User</dc:creator>
  <cp:lastModifiedBy>USER1</cp:lastModifiedBy>
  <cp:revision>52</cp:revision>
  <dcterms:created xsi:type="dcterms:W3CDTF">2011-10-29T17:32:34Z</dcterms:created>
  <dcterms:modified xsi:type="dcterms:W3CDTF">2016-10-16T09:58:48Z</dcterms:modified>
</cp:coreProperties>
</file>