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Override PartName="/ppt/diagrams/quickStyle1.xml" ContentType="application/vnd.openxmlformats-officedocument.drawingml.diagramStyl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diagrams/layout1.xml" ContentType="application/vnd.openxmlformats-officedocument.drawingml.diagram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4"/>
  </p:notesMasterIdLst>
  <p:sldIdLst>
    <p:sldId id="256" r:id="rId2"/>
    <p:sldId id="257" r:id="rId3"/>
    <p:sldId id="284" r:id="rId4"/>
    <p:sldId id="285" r:id="rId5"/>
    <p:sldId id="286" r:id="rId6"/>
    <p:sldId id="287" r:id="rId7"/>
    <p:sldId id="288" r:id="rId8"/>
    <p:sldId id="289" r:id="rId9"/>
    <p:sldId id="290" r:id="rId10"/>
    <p:sldId id="274" r:id="rId11"/>
    <p:sldId id="291" r:id="rId12"/>
    <p:sldId id="292" r:id="rId13"/>
    <p:sldId id="293" r:id="rId14"/>
    <p:sldId id="294" r:id="rId15"/>
    <p:sldId id="276" r:id="rId16"/>
    <p:sldId id="275" r:id="rId17"/>
    <p:sldId id="278" r:id="rId18"/>
    <p:sldId id="279" r:id="rId19"/>
    <p:sldId id="280" r:id="rId20"/>
    <p:sldId id="281" r:id="rId21"/>
    <p:sldId id="282" r:id="rId22"/>
    <p:sldId id="283" r:id="rId23"/>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Μεσαίο στυλ 2 - Έμφαση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Μεσαίο στυλ 2 - Έμφαση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2" autoAdjust="0"/>
    <p:restoredTop sz="94686" autoAdjust="0"/>
  </p:normalViewPr>
  <p:slideViewPr>
    <p:cSldViewPr>
      <p:cViewPr varScale="1">
        <p:scale>
          <a:sx n="84" d="100"/>
          <a:sy n="84" d="100"/>
        </p:scale>
        <p:origin x="-1402" y="-62"/>
      </p:cViewPr>
      <p:guideLst>
        <p:guide orient="horz" pos="2160"/>
        <p:guide pos="2880"/>
      </p:guideLst>
    </p:cSldViewPr>
  </p:slideViewPr>
  <p:outlineViewPr>
    <p:cViewPr>
      <p:scale>
        <a:sx n="33" d="100"/>
        <a:sy n="33" d="100"/>
      </p:scale>
      <p:origin x="0" y="6523"/>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F162A12-0D7C-4C82-BFC9-71E2EE312870}" type="doc">
      <dgm:prSet loTypeId="urn:microsoft.com/office/officeart/2005/8/layout/cycle2" loCatId="cycle" qsTypeId="urn:microsoft.com/office/officeart/2005/8/quickstyle/simple1" qsCatId="simple" csTypeId="urn:microsoft.com/office/officeart/2005/8/colors/accent1_2" csCatId="accent1" phldr="1"/>
      <dgm:spPr/>
      <dgm:t>
        <a:bodyPr/>
        <a:lstStyle/>
        <a:p>
          <a:endParaRPr lang="el-GR"/>
        </a:p>
      </dgm:t>
    </dgm:pt>
    <dgm:pt modelId="{456F510C-EEB7-4E17-8647-FAFF77A43FCA}">
      <dgm:prSet phldrT="[Κείμενο]" custT="1"/>
      <dgm:spPr>
        <a:solidFill>
          <a:schemeClr val="accent1">
            <a:lumMod val="20000"/>
            <a:lumOff val="80000"/>
          </a:schemeClr>
        </a:solidFill>
      </dgm:spPr>
      <dgm:t>
        <a:bodyPr/>
        <a:lstStyle/>
        <a:p>
          <a:r>
            <a:rPr lang="el-GR" sz="4000" baseline="0" dirty="0" smtClean="0">
              <a:solidFill>
                <a:schemeClr val="accent5">
                  <a:lumMod val="50000"/>
                </a:schemeClr>
              </a:solidFill>
            </a:rPr>
            <a:t>ΠΣ</a:t>
          </a:r>
        </a:p>
        <a:p>
          <a:r>
            <a:rPr lang="el-GR" sz="2800" baseline="0" dirty="0" smtClean="0">
              <a:solidFill>
                <a:schemeClr val="accent5">
                  <a:lumMod val="50000"/>
                </a:schemeClr>
              </a:solidFill>
            </a:rPr>
            <a:t>(βιβλίο)</a:t>
          </a:r>
          <a:endParaRPr lang="el-GR" sz="2800" dirty="0">
            <a:solidFill>
              <a:schemeClr val="accent5">
                <a:lumMod val="50000"/>
              </a:schemeClr>
            </a:solidFill>
          </a:endParaRPr>
        </a:p>
      </dgm:t>
    </dgm:pt>
    <dgm:pt modelId="{2805A62E-DD35-477B-B81E-689BE6C239A2}" type="parTrans" cxnId="{190627C7-FF8E-4868-B9EA-DD0F5DFE4558}">
      <dgm:prSet/>
      <dgm:spPr/>
      <dgm:t>
        <a:bodyPr/>
        <a:lstStyle/>
        <a:p>
          <a:endParaRPr lang="el-GR"/>
        </a:p>
      </dgm:t>
    </dgm:pt>
    <dgm:pt modelId="{63961931-151C-48CC-B069-139EA20098C5}" type="sibTrans" cxnId="{190627C7-FF8E-4868-B9EA-DD0F5DFE4558}">
      <dgm:prSet/>
      <dgm:spPr/>
      <dgm:t>
        <a:bodyPr/>
        <a:lstStyle/>
        <a:p>
          <a:endParaRPr lang="el-GR"/>
        </a:p>
      </dgm:t>
    </dgm:pt>
    <dgm:pt modelId="{604679A7-A7E5-497D-BD98-0B65FF169A46}">
      <dgm:prSet phldrT="[Κείμενο]" custT="1"/>
      <dgm:spPr>
        <a:solidFill>
          <a:schemeClr val="accent1">
            <a:lumMod val="60000"/>
            <a:lumOff val="40000"/>
          </a:schemeClr>
        </a:solidFill>
      </dgm:spPr>
      <dgm:t>
        <a:bodyPr/>
        <a:lstStyle/>
        <a:p>
          <a:r>
            <a:rPr lang="el-GR" sz="2800" dirty="0" smtClean="0">
              <a:solidFill>
                <a:schemeClr val="bg1"/>
              </a:solidFill>
            </a:rPr>
            <a:t>Οδηγοί </a:t>
          </a:r>
          <a:r>
            <a:rPr lang="el-GR" sz="2800" dirty="0" err="1" smtClean="0">
              <a:solidFill>
                <a:schemeClr val="bg1"/>
              </a:solidFill>
            </a:rPr>
            <a:t>Εκπαιδευ</a:t>
          </a:r>
          <a:r>
            <a:rPr lang="el-GR" sz="2800" dirty="0" smtClean="0">
              <a:solidFill>
                <a:schemeClr val="bg1"/>
              </a:solidFill>
            </a:rPr>
            <a:t>-</a:t>
          </a:r>
        </a:p>
        <a:p>
          <a:r>
            <a:rPr lang="el-GR" sz="2800" dirty="0" err="1" smtClean="0">
              <a:solidFill>
                <a:schemeClr val="bg1"/>
              </a:solidFill>
            </a:rPr>
            <a:t>τικού</a:t>
          </a:r>
          <a:endParaRPr lang="el-GR" sz="2800" dirty="0">
            <a:solidFill>
              <a:schemeClr val="bg1"/>
            </a:solidFill>
          </a:endParaRPr>
        </a:p>
      </dgm:t>
    </dgm:pt>
    <dgm:pt modelId="{79919873-326B-47E5-98FB-7EBCE5E3949D}" type="parTrans" cxnId="{DB389A38-1AC9-4644-8E7A-880B02789773}">
      <dgm:prSet/>
      <dgm:spPr/>
      <dgm:t>
        <a:bodyPr/>
        <a:lstStyle/>
        <a:p>
          <a:endParaRPr lang="el-GR"/>
        </a:p>
      </dgm:t>
    </dgm:pt>
    <dgm:pt modelId="{62525311-91F4-43C6-8D81-5968C66F5718}" type="sibTrans" cxnId="{DB389A38-1AC9-4644-8E7A-880B02789773}">
      <dgm:prSet/>
      <dgm:spPr/>
      <dgm:t>
        <a:bodyPr/>
        <a:lstStyle/>
        <a:p>
          <a:endParaRPr lang="el-GR"/>
        </a:p>
      </dgm:t>
    </dgm:pt>
    <dgm:pt modelId="{1654533C-5720-4F66-9016-8FEE855BDF2C}">
      <dgm:prSet phldrT="[Κείμενο]" custT="1"/>
      <dgm:spPr>
        <a:solidFill>
          <a:schemeClr val="accent1">
            <a:lumMod val="75000"/>
          </a:schemeClr>
        </a:solidFill>
      </dgm:spPr>
      <dgm:t>
        <a:bodyPr/>
        <a:lstStyle/>
        <a:p>
          <a:r>
            <a:rPr lang="el-GR" sz="1600" dirty="0" smtClean="0"/>
            <a:t>Δραστηριότητες</a:t>
          </a:r>
          <a:r>
            <a:rPr lang="el-GR" sz="1600" baseline="0" dirty="0" smtClean="0"/>
            <a:t> διδασκαλίες</a:t>
          </a:r>
          <a:endParaRPr lang="el-GR" sz="1600" dirty="0"/>
        </a:p>
      </dgm:t>
    </dgm:pt>
    <dgm:pt modelId="{7E31514E-D512-44FA-9D4D-9A72CD401F7E}" type="parTrans" cxnId="{20A12AE0-C8FB-4B63-AA01-D07ACD7E2EEB}">
      <dgm:prSet/>
      <dgm:spPr/>
      <dgm:t>
        <a:bodyPr/>
        <a:lstStyle/>
        <a:p>
          <a:endParaRPr lang="el-GR"/>
        </a:p>
      </dgm:t>
    </dgm:pt>
    <dgm:pt modelId="{827F7614-7C3C-4AFF-A317-7EA5F8627915}" type="sibTrans" cxnId="{20A12AE0-C8FB-4B63-AA01-D07ACD7E2EEB}">
      <dgm:prSet/>
      <dgm:spPr/>
      <dgm:t>
        <a:bodyPr/>
        <a:lstStyle/>
        <a:p>
          <a:endParaRPr lang="el-GR"/>
        </a:p>
      </dgm:t>
    </dgm:pt>
    <dgm:pt modelId="{A5EDFCBF-F194-48DD-918D-B5F8DCB02B8D}">
      <dgm:prSet phldrT="[Κείμενο]" custT="1"/>
      <dgm:spPr>
        <a:solidFill>
          <a:schemeClr val="accent1">
            <a:lumMod val="50000"/>
          </a:schemeClr>
        </a:solidFill>
      </dgm:spPr>
      <dgm:t>
        <a:bodyPr/>
        <a:lstStyle/>
        <a:p>
          <a:r>
            <a:rPr lang="el-GR" sz="1600" dirty="0" smtClean="0"/>
            <a:t>Δραστηριότητες –Ερωτήσεις αξιολόγησης</a:t>
          </a:r>
        </a:p>
      </dgm:t>
    </dgm:pt>
    <dgm:pt modelId="{47CB7D5C-36AA-4F4E-994E-9662CDA2F5E1}" type="parTrans" cxnId="{57303DE5-8BF9-4377-88C4-0D795CB23569}">
      <dgm:prSet/>
      <dgm:spPr/>
      <dgm:t>
        <a:bodyPr/>
        <a:lstStyle/>
        <a:p>
          <a:endParaRPr lang="el-GR"/>
        </a:p>
      </dgm:t>
    </dgm:pt>
    <dgm:pt modelId="{45C5C826-8AAE-4BE8-A5B4-F107764426A1}" type="sibTrans" cxnId="{57303DE5-8BF9-4377-88C4-0D795CB23569}">
      <dgm:prSet/>
      <dgm:spPr/>
      <dgm:t>
        <a:bodyPr/>
        <a:lstStyle/>
        <a:p>
          <a:endParaRPr lang="el-GR"/>
        </a:p>
      </dgm:t>
    </dgm:pt>
    <dgm:pt modelId="{9A6B4019-69B0-4C4A-AFFA-7397F26A4018}">
      <dgm:prSet/>
      <dgm:spPr>
        <a:solidFill>
          <a:schemeClr val="accent1">
            <a:lumMod val="40000"/>
            <a:lumOff val="60000"/>
          </a:schemeClr>
        </a:solidFill>
      </dgm:spPr>
      <dgm:t>
        <a:bodyPr/>
        <a:lstStyle/>
        <a:p>
          <a:r>
            <a:rPr lang="el-GR" dirty="0" smtClean="0">
              <a:solidFill>
                <a:schemeClr val="accent5">
                  <a:lumMod val="50000"/>
                </a:schemeClr>
              </a:solidFill>
            </a:rPr>
            <a:t>Προσδοκώμενα αποτελέσματα, αξιολόγηση</a:t>
          </a:r>
        </a:p>
      </dgm:t>
    </dgm:pt>
    <dgm:pt modelId="{7539AD5F-6E3D-443A-B1B9-E68C48625A19}" type="parTrans" cxnId="{A60F1AA7-D361-4C55-9091-DB3E15B54447}">
      <dgm:prSet/>
      <dgm:spPr/>
      <dgm:t>
        <a:bodyPr/>
        <a:lstStyle/>
        <a:p>
          <a:endParaRPr lang="el-GR"/>
        </a:p>
      </dgm:t>
    </dgm:pt>
    <dgm:pt modelId="{86AA43E6-B553-4DAB-A12D-48F41CF858B5}" type="sibTrans" cxnId="{A60F1AA7-D361-4C55-9091-DB3E15B54447}">
      <dgm:prSet/>
      <dgm:spPr/>
      <dgm:t>
        <a:bodyPr/>
        <a:lstStyle/>
        <a:p>
          <a:endParaRPr lang="el-GR"/>
        </a:p>
      </dgm:t>
    </dgm:pt>
    <dgm:pt modelId="{734A5B9F-7AEA-4A41-A788-E0CAA897CA87}" type="pres">
      <dgm:prSet presAssocID="{1F162A12-0D7C-4C82-BFC9-71E2EE312870}" presName="cycle" presStyleCnt="0">
        <dgm:presLayoutVars>
          <dgm:dir/>
          <dgm:resizeHandles val="exact"/>
        </dgm:presLayoutVars>
      </dgm:prSet>
      <dgm:spPr/>
      <dgm:t>
        <a:bodyPr/>
        <a:lstStyle/>
        <a:p>
          <a:endParaRPr lang="el-GR"/>
        </a:p>
      </dgm:t>
    </dgm:pt>
    <dgm:pt modelId="{D70B9961-04C0-4D7A-A346-70C230897E99}" type="pres">
      <dgm:prSet presAssocID="{456F510C-EEB7-4E17-8647-FAFF77A43FCA}" presName="node" presStyleLbl="node1" presStyleIdx="0" presStyleCnt="5" custScaleX="120014">
        <dgm:presLayoutVars>
          <dgm:bulletEnabled val="1"/>
        </dgm:presLayoutVars>
      </dgm:prSet>
      <dgm:spPr/>
      <dgm:t>
        <a:bodyPr/>
        <a:lstStyle/>
        <a:p>
          <a:endParaRPr lang="el-GR"/>
        </a:p>
      </dgm:t>
    </dgm:pt>
    <dgm:pt modelId="{46B8C057-F9E5-4BFD-B4E1-88D091AEC937}" type="pres">
      <dgm:prSet presAssocID="{63961931-151C-48CC-B069-139EA20098C5}" presName="sibTrans" presStyleLbl="sibTrans2D1" presStyleIdx="0" presStyleCnt="5"/>
      <dgm:spPr/>
      <dgm:t>
        <a:bodyPr/>
        <a:lstStyle/>
        <a:p>
          <a:endParaRPr lang="el-GR"/>
        </a:p>
      </dgm:t>
    </dgm:pt>
    <dgm:pt modelId="{ED8D729C-D466-4362-BBD0-31124A204549}" type="pres">
      <dgm:prSet presAssocID="{63961931-151C-48CC-B069-139EA20098C5}" presName="connectorText" presStyleLbl="sibTrans2D1" presStyleIdx="0" presStyleCnt="5"/>
      <dgm:spPr/>
      <dgm:t>
        <a:bodyPr/>
        <a:lstStyle/>
        <a:p>
          <a:endParaRPr lang="el-GR"/>
        </a:p>
      </dgm:t>
    </dgm:pt>
    <dgm:pt modelId="{D8453082-76E4-4CAE-A746-73AC2344A4FC}" type="pres">
      <dgm:prSet presAssocID="{9A6B4019-69B0-4C4A-AFFA-7397F26A4018}" presName="node" presStyleLbl="node1" presStyleIdx="1" presStyleCnt="5" custScaleX="138195">
        <dgm:presLayoutVars>
          <dgm:bulletEnabled val="1"/>
        </dgm:presLayoutVars>
      </dgm:prSet>
      <dgm:spPr/>
      <dgm:t>
        <a:bodyPr/>
        <a:lstStyle/>
        <a:p>
          <a:endParaRPr lang="el-GR"/>
        </a:p>
      </dgm:t>
    </dgm:pt>
    <dgm:pt modelId="{C0C8496B-06C6-4897-BE03-3777E15566E8}" type="pres">
      <dgm:prSet presAssocID="{86AA43E6-B553-4DAB-A12D-48F41CF858B5}" presName="sibTrans" presStyleLbl="sibTrans2D1" presStyleIdx="1" presStyleCnt="5"/>
      <dgm:spPr/>
      <dgm:t>
        <a:bodyPr/>
        <a:lstStyle/>
        <a:p>
          <a:endParaRPr lang="el-GR"/>
        </a:p>
      </dgm:t>
    </dgm:pt>
    <dgm:pt modelId="{205B672F-9A11-4876-9CB1-B4BE07BB4D52}" type="pres">
      <dgm:prSet presAssocID="{86AA43E6-B553-4DAB-A12D-48F41CF858B5}" presName="connectorText" presStyleLbl="sibTrans2D1" presStyleIdx="1" presStyleCnt="5"/>
      <dgm:spPr/>
      <dgm:t>
        <a:bodyPr/>
        <a:lstStyle/>
        <a:p>
          <a:endParaRPr lang="el-GR"/>
        </a:p>
      </dgm:t>
    </dgm:pt>
    <dgm:pt modelId="{C4CB2B60-41B1-4BAE-9996-DB604892744A}" type="pres">
      <dgm:prSet presAssocID="{604679A7-A7E5-497D-BD98-0B65FF169A46}" presName="node" presStyleLbl="node1" presStyleIdx="2" presStyleCnt="5" custScaleX="151578" custScaleY="117133" custRadScaleRad="114555" custRadScaleInc="-12938">
        <dgm:presLayoutVars>
          <dgm:bulletEnabled val="1"/>
        </dgm:presLayoutVars>
      </dgm:prSet>
      <dgm:spPr/>
      <dgm:t>
        <a:bodyPr/>
        <a:lstStyle/>
        <a:p>
          <a:endParaRPr lang="el-GR"/>
        </a:p>
      </dgm:t>
    </dgm:pt>
    <dgm:pt modelId="{92CB15B5-D524-43B4-A25E-AC2A8C3015D3}" type="pres">
      <dgm:prSet presAssocID="{62525311-91F4-43C6-8D81-5968C66F5718}" presName="sibTrans" presStyleLbl="sibTrans2D1" presStyleIdx="2" presStyleCnt="5"/>
      <dgm:spPr/>
      <dgm:t>
        <a:bodyPr/>
        <a:lstStyle/>
        <a:p>
          <a:endParaRPr lang="el-GR"/>
        </a:p>
      </dgm:t>
    </dgm:pt>
    <dgm:pt modelId="{A1A80E78-9F08-4F4E-8CBF-8F6141E224FB}" type="pres">
      <dgm:prSet presAssocID="{62525311-91F4-43C6-8D81-5968C66F5718}" presName="connectorText" presStyleLbl="sibTrans2D1" presStyleIdx="2" presStyleCnt="5"/>
      <dgm:spPr/>
      <dgm:t>
        <a:bodyPr/>
        <a:lstStyle/>
        <a:p>
          <a:endParaRPr lang="el-GR"/>
        </a:p>
      </dgm:t>
    </dgm:pt>
    <dgm:pt modelId="{DEEB1A96-F500-45CC-BB10-A4CCED8357AF}" type="pres">
      <dgm:prSet presAssocID="{1654533C-5720-4F66-9016-8FEE855BDF2C}" presName="node" presStyleLbl="node1" presStyleIdx="3" presStyleCnt="5" custScaleX="136375">
        <dgm:presLayoutVars>
          <dgm:bulletEnabled val="1"/>
        </dgm:presLayoutVars>
      </dgm:prSet>
      <dgm:spPr/>
      <dgm:t>
        <a:bodyPr/>
        <a:lstStyle/>
        <a:p>
          <a:endParaRPr lang="el-GR"/>
        </a:p>
      </dgm:t>
    </dgm:pt>
    <dgm:pt modelId="{41DCAF89-2AF8-4D4B-A037-FBC871E41FF3}" type="pres">
      <dgm:prSet presAssocID="{827F7614-7C3C-4AFF-A317-7EA5F8627915}" presName="sibTrans" presStyleLbl="sibTrans2D1" presStyleIdx="3" presStyleCnt="5"/>
      <dgm:spPr/>
      <dgm:t>
        <a:bodyPr/>
        <a:lstStyle/>
        <a:p>
          <a:endParaRPr lang="el-GR"/>
        </a:p>
      </dgm:t>
    </dgm:pt>
    <dgm:pt modelId="{A314F61C-7049-4CCE-A042-A893ED7D7231}" type="pres">
      <dgm:prSet presAssocID="{827F7614-7C3C-4AFF-A317-7EA5F8627915}" presName="connectorText" presStyleLbl="sibTrans2D1" presStyleIdx="3" presStyleCnt="5"/>
      <dgm:spPr/>
      <dgm:t>
        <a:bodyPr/>
        <a:lstStyle/>
        <a:p>
          <a:endParaRPr lang="el-GR"/>
        </a:p>
      </dgm:t>
    </dgm:pt>
    <dgm:pt modelId="{ED827009-C27D-4E88-8FDA-1C98938D2C5B}" type="pres">
      <dgm:prSet presAssocID="{A5EDFCBF-F194-48DD-918D-B5F8DCB02B8D}" presName="node" presStyleLbl="node1" presStyleIdx="4" presStyleCnt="5" custScaleX="136639" custScaleY="120979">
        <dgm:presLayoutVars>
          <dgm:bulletEnabled val="1"/>
        </dgm:presLayoutVars>
      </dgm:prSet>
      <dgm:spPr/>
      <dgm:t>
        <a:bodyPr/>
        <a:lstStyle/>
        <a:p>
          <a:endParaRPr lang="el-GR"/>
        </a:p>
      </dgm:t>
    </dgm:pt>
    <dgm:pt modelId="{E7B27888-D311-48D4-A560-AA39D4F22FFB}" type="pres">
      <dgm:prSet presAssocID="{45C5C826-8AAE-4BE8-A5B4-F107764426A1}" presName="sibTrans" presStyleLbl="sibTrans2D1" presStyleIdx="4" presStyleCnt="5"/>
      <dgm:spPr/>
      <dgm:t>
        <a:bodyPr/>
        <a:lstStyle/>
        <a:p>
          <a:endParaRPr lang="el-GR"/>
        </a:p>
      </dgm:t>
    </dgm:pt>
    <dgm:pt modelId="{4125A511-1BBF-4A47-A707-9770A8121F12}" type="pres">
      <dgm:prSet presAssocID="{45C5C826-8AAE-4BE8-A5B4-F107764426A1}" presName="connectorText" presStyleLbl="sibTrans2D1" presStyleIdx="4" presStyleCnt="5"/>
      <dgm:spPr/>
      <dgm:t>
        <a:bodyPr/>
        <a:lstStyle/>
        <a:p>
          <a:endParaRPr lang="el-GR"/>
        </a:p>
      </dgm:t>
    </dgm:pt>
  </dgm:ptLst>
  <dgm:cxnLst>
    <dgm:cxn modelId="{F7F2EC76-C104-4B61-BAFE-D2FA3D001BB7}" type="presOf" srcId="{456F510C-EEB7-4E17-8647-FAFF77A43FCA}" destId="{D70B9961-04C0-4D7A-A346-70C230897E99}" srcOrd="0" destOrd="0" presId="urn:microsoft.com/office/officeart/2005/8/layout/cycle2"/>
    <dgm:cxn modelId="{1CD7D70D-9A4C-4C35-A831-469ADDA5E935}" type="presOf" srcId="{86AA43E6-B553-4DAB-A12D-48F41CF858B5}" destId="{C0C8496B-06C6-4897-BE03-3777E15566E8}" srcOrd="0" destOrd="0" presId="urn:microsoft.com/office/officeart/2005/8/layout/cycle2"/>
    <dgm:cxn modelId="{878D4E67-5D8A-4F95-AA90-201373FFFF98}" type="presOf" srcId="{1F162A12-0D7C-4C82-BFC9-71E2EE312870}" destId="{734A5B9F-7AEA-4A41-A788-E0CAA897CA87}" srcOrd="0" destOrd="0" presId="urn:microsoft.com/office/officeart/2005/8/layout/cycle2"/>
    <dgm:cxn modelId="{876F6AF6-C84F-44F1-BB3F-A8673A63F62F}" type="presOf" srcId="{827F7614-7C3C-4AFF-A317-7EA5F8627915}" destId="{A314F61C-7049-4CCE-A042-A893ED7D7231}" srcOrd="1" destOrd="0" presId="urn:microsoft.com/office/officeart/2005/8/layout/cycle2"/>
    <dgm:cxn modelId="{55096DC0-228B-4721-8ABD-B10AF8003D66}" type="presOf" srcId="{63961931-151C-48CC-B069-139EA20098C5}" destId="{ED8D729C-D466-4362-BBD0-31124A204549}" srcOrd="1" destOrd="0" presId="urn:microsoft.com/office/officeart/2005/8/layout/cycle2"/>
    <dgm:cxn modelId="{213F7B25-0812-4521-8724-1B20FC68C61F}" type="presOf" srcId="{827F7614-7C3C-4AFF-A317-7EA5F8627915}" destId="{41DCAF89-2AF8-4D4B-A037-FBC871E41FF3}" srcOrd="0" destOrd="0" presId="urn:microsoft.com/office/officeart/2005/8/layout/cycle2"/>
    <dgm:cxn modelId="{57303DE5-8BF9-4377-88C4-0D795CB23569}" srcId="{1F162A12-0D7C-4C82-BFC9-71E2EE312870}" destId="{A5EDFCBF-F194-48DD-918D-B5F8DCB02B8D}" srcOrd="4" destOrd="0" parTransId="{47CB7D5C-36AA-4F4E-994E-9662CDA2F5E1}" sibTransId="{45C5C826-8AAE-4BE8-A5B4-F107764426A1}"/>
    <dgm:cxn modelId="{0DA015FD-D33F-4A29-BB74-91B554B8BA48}" type="presOf" srcId="{45C5C826-8AAE-4BE8-A5B4-F107764426A1}" destId="{E7B27888-D311-48D4-A560-AA39D4F22FFB}" srcOrd="0" destOrd="0" presId="urn:microsoft.com/office/officeart/2005/8/layout/cycle2"/>
    <dgm:cxn modelId="{96358494-9B05-4B76-BCE4-23E41CB9E94B}" type="presOf" srcId="{86AA43E6-B553-4DAB-A12D-48F41CF858B5}" destId="{205B672F-9A11-4876-9CB1-B4BE07BB4D52}" srcOrd="1" destOrd="0" presId="urn:microsoft.com/office/officeart/2005/8/layout/cycle2"/>
    <dgm:cxn modelId="{D9CED687-09B4-4DFF-8737-10C29906DA4D}" type="presOf" srcId="{1654533C-5720-4F66-9016-8FEE855BDF2C}" destId="{DEEB1A96-F500-45CC-BB10-A4CCED8357AF}" srcOrd="0" destOrd="0" presId="urn:microsoft.com/office/officeart/2005/8/layout/cycle2"/>
    <dgm:cxn modelId="{606877B9-E1A2-4AF4-BAF0-375686B85EEB}" type="presOf" srcId="{9A6B4019-69B0-4C4A-AFFA-7397F26A4018}" destId="{D8453082-76E4-4CAE-A746-73AC2344A4FC}" srcOrd="0" destOrd="0" presId="urn:microsoft.com/office/officeart/2005/8/layout/cycle2"/>
    <dgm:cxn modelId="{190627C7-FF8E-4868-B9EA-DD0F5DFE4558}" srcId="{1F162A12-0D7C-4C82-BFC9-71E2EE312870}" destId="{456F510C-EEB7-4E17-8647-FAFF77A43FCA}" srcOrd="0" destOrd="0" parTransId="{2805A62E-DD35-477B-B81E-689BE6C239A2}" sibTransId="{63961931-151C-48CC-B069-139EA20098C5}"/>
    <dgm:cxn modelId="{A60F1AA7-D361-4C55-9091-DB3E15B54447}" srcId="{1F162A12-0D7C-4C82-BFC9-71E2EE312870}" destId="{9A6B4019-69B0-4C4A-AFFA-7397F26A4018}" srcOrd="1" destOrd="0" parTransId="{7539AD5F-6E3D-443A-B1B9-E68C48625A19}" sibTransId="{86AA43E6-B553-4DAB-A12D-48F41CF858B5}"/>
    <dgm:cxn modelId="{7D89CA42-5689-4918-8044-BA93F2134197}" type="presOf" srcId="{62525311-91F4-43C6-8D81-5968C66F5718}" destId="{92CB15B5-D524-43B4-A25E-AC2A8C3015D3}" srcOrd="0" destOrd="0" presId="urn:microsoft.com/office/officeart/2005/8/layout/cycle2"/>
    <dgm:cxn modelId="{20A12AE0-C8FB-4B63-AA01-D07ACD7E2EEB}" srcId="{1F162A12-0D7C-4C82-BFC9-71E2EE312870}" destId="{1654533C-5720-4F66-9016-8FEE855BDF2C}" srcOrd="3" destOrd="0" parTransId="{7E31514E-D512-44FA-9D4D-9A72CD401F7E}" sibTransId="{827F7614-7C3C-4AFF-A317-7EA5F8627915}"/>
    <dgm:cxn modelId="{E8D1C37D-8715-4C2E-A522-B61BE835B182}" type="presOf" srcId="{A5EDFCBF-F194-48DD-918D-B5F8DCB02B8D}" destId="{ED827009-C27D-4E88-8FDA-1C98938D2C5B}" srcOrd="0" destOrd="0" presId="urn:microsoft.com/office/officeart/2005/8/layout/cycle2"/>
    <dgm:cxn modelId="{821AEF3C-0E4F-4229-8CDF-C975A109592B}" type="presOf" srcId="{62525311-91F4-43C6-8D81-5968C66F5718}" destId="{A1A80E78-9F08-4F4E-8CBF-8F6141E224FB}" srcOrd="1" destOrd="0" presId="urn:microsoft.com/office/officeart/2005/8/layout/cycle2"/>
    <dgm:cxn modelId="{C8E595F6-06A6-4143-AF1B-BB59723F03B5}" type="presOf" srcId="{45C5C826-8AAE-4BE8-A5B4-F107764426A1}" destId="{4125A511-1BBF-4A47-A707-9770A8121F12}" srcOrd="1" destOrd="0" presId="urn:microsoft.com/office/officeart/2005/8/layout/cycle2"/>
    <dgm:cxn modelId="{58889ADB-3915-430E-913A-312B1FEEA0D3}" type="presOf" srcId="{63961931-151C-48CC-B069-139EA20098C5}" destId="{46B8C057-F9E5-4BFD-B4E1-88D091AEC937}" srcOrd="0" destOrd="0" presId="urn:microsoft.com/office/officeart/2005/8/layout/cycle2"/>
    <dgm:cxn modelId="{FD267F18-75EA-4657-86FA-D7E99F0EA331}" type="presOf" srcId="{604679A7-A7E5-497D-BD98-0B65FF169A46}" destId="{C4CB2B60-41B1-4BAE-9996-DB604892744A}" srcOrd="0" destOrd="0" presId="urn:microsoft.com/office/officeart/2005/8/layout/cycle2"/>
    <dgm:cxn modelId="{DB389A38-1AC9-4644-8E7A-880B02789773}" srcId="{1F162A12-0D7C-4C82-BFC9-71E2EE312870}" destId="{604679A7-A7E5-497D-BD98-0B65FF169A46}" srcOrd="2" destOrd="0" parTransId="{79919873-326B-47E5-98FB-7EBCE5E3949D}" sibTransId="{62525311-91F4-43C6-8D81-5968C66F5718}"/>
    <dgm:cxn modelId="{7E9D394E-43D7-4EA6-8CF4-2C4CE465833B}" type="presParOf" srcId="{734A5B9F-7AEA-4A41-A788-E0CAA897CA87}" destId="{D70B9961-04C0-4D7A-A346-70C230897E99}" srcOrd="0" destOrd="0" presId="urn:microsoft.com/office/officeart/2005/8/layout/cycle2"/>
    <dgm:cxn modelId="{5593E146-21D9-479B-A1E8-56A7BA5B827A}" type="presParOf" srcId="{734A5B9F-7AEA-4A41-A788-E0CAA897CA87}" destId="{46B8C057-F9E5-4BFD-B4E1-88D091AEC937}" srcOrd="1" destOrd="0" presId="urn:microsoft.com/office/officeart/2005/8/layout/cycle2"/>
    <dgm:cxn modelId="{E6A58F59-634E-4999-B4AD-DA6285FF46D2}" type="presParOf" srcId="{46B8C057-F9E5-4BFD-B4E1-88D091AEC937}" destId="{ED8D729C-D466-4362-BBD0-31124A204549}" srcOrd="0" destOrd="0" presId="urn:microsoft.com/office/officeart/2005/8/layout/cycle2"/>
    <dgm:cxn modelId="{FCF11322-B164-4003-A1FA-37968F634BC1}" type="presParOf" srcId="{734A5B9F-7AEA-4A41-A788-E0CAA897CA87}" destId="{D8453082-76E4-4CAE-A746-73AC2344A4FC}" srcOrd="2" destOrd="0" presId="urn:microsoft.com/office/officeart/2005/8/layout/cycle2"/>
    <dgm:cxn modelId="{27F6BF58-9020-4D56-88F9-31ABC042C5D6}" type="presParOf" srcId="{734A5B9F-7AEA-4A41-A788-E0CAA897CA87}" destId="{C0C8496B-06C6-4897-BE03-3777E15566E8}" srcOrd="3" destOrd="0" presId="urn:microsoft.com/office/officeart/2005/8/layout/cycle2"/>
    <dgm:cxn modelId="{52B139A6-9A01-42BB-9443-D137F855FE5B}" type="presParOf" srcId="{C0C8496B-06C6-4897-BE03-3777E15566E8}" destId="{205B672F-9A11-4876-9CB1-B4BE07BB4D52}" srcOrd="0" destOrd="0" presId="urn:microsoft.com/office/officeart/2005/8/layout/cycle2"/>
    <dgm:cxn modelId="{3EE0F44D-D151-40F9-AF3B-D855974EE13E}" type="presParOf" srcId="{734A5B9F-7AEA-4A41-A788-E0CAA897CA87}" destId="{C4CB2B60-41B1-4BAE-9996-DB604892744A}" srcOrd="4" destOrd="0" presId="urn:microsoft.com/office/officeart/2005/8/layout/cycle2"/>
    <dgm:cxn modelId="{98C262D8-E1AE-49B6-A361-4E1B1E459C1D}" type="presParOf" srcId="{734A5B9F-7AEA-4A41-A788-E0CAA897CA87}" destId="{92CB15B5-D524-43B4-A25E-AC2A8C3015D3}" srcOrd="5" destOrd="0" presId="urn:microsoft.com/office/officeart/2005/8/layout/cycle2"/>
    <dgm:cxn modelId="{F4D0C574-496C-4E89-A84B-34ED2EBB3F05}" type="presParOf" srcId="{92CB15B5-D524-43B4-A25E-AC2A8C3015D3}" destId="{A1A80E78-9F08-4F4E-8CBF-8F6141E224FB}" srcOrd="0" destOrd="0" presId="urn:microsoft.com/office/officeart/2005/8/layout/cycle2"/>
    <dgm:cxn modelId="{B297221F-A6E1-41DC-96CE-DEE65F2BF012}" type="presParOf" srcId="{734A5B9F-7AEA-4A41-A788-E0CAA897CA87}" destId="{DEEB1A96-F500-45CC-BB10-A4CCED8357AF}" srcOrd="6" destOrd="0" presId="urn:microsoft.com/office/officeart/2005/8/layout/cycle2"/>
    <dgm:cxn modelId="{03E79311-FEF4-4ED5-8664-3950CB57E4E2}" type="presParOf" srcId="{734A5B9F-7AEA-4A41-A788-E0CAA897CA87}" destId="{41DCAF89-2AF8-4D4B-A037-FBC871E41FF3}" srcOrd="7" destOrd="0" presId="urn:microsoft.com/office/officeart/2005/8/layout/cycle2"/>
    <dgm:cxn modelId="{FBA56503-3B5A-4FCA-BABC-B6CAE0705EAA}" type="presParOf" srcId="{41DCAF89-2AF8-4D4B-A037-FBC871E41FF3}" destId="{A314F61C-7049-4CCE-A042-A893ED7D7231}" srcOrd="0" destOrd="0" presId="urn:microsoft.com/office/officeart/2005/8/layout/cycle2"/>
    <dgm:cxn modelId="{41D5DEB6-DD96-4B3D-9788-8D7F24B0005B}" type="presParOf" srcId="{734A5B9F-7AEA-4A41-A788-E0CAA897CA87}" destId="{ED827009-C27D-4E88-8FDA-1C98938D2C5B}" srcOrd="8" destOrd="0" presId="urn:microsoft.com/office/officeart/2005/8/layout/cycle2"/>
    <dgm:cxn modelId="{67F48E9E-D33B-40B4-9DD3-A1161BF108E7}" type="presParOf" srcId="{734A5B9F-7AEA-4A41-A788-E0CAA897CA87}" destId="{E7B27888-D311-48D4-A560-AA39D4F22FFB}" srcOrd="9" destOrd="0" presId="urn:microsoft.com/office/officeart/2005/8/layout/cycle2"/>
    <dgm:cxn modelId="{B456B30C-51C4-4485-B620-898329070830}" type="presParOf" srcId="{E7B27888-D311-48D4-A560-AA39D4F22FFB}" destId="{4125A511-1BBF-4A47-A707-9770A8121F12}" srcOrd="0" destOrd="0" presId="urn:microsoft.com/office/officeart/2005/8/layout/cycle2"/>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D70B9961-04C0-4D7A-A346-70C230897E99}">
      <dsp:nvSpPr>
        <dsp:cNvPr id="0" name=""/>
        <dsp:cNvSpPr/>
      </dsp:nvSpPr>
      <dsp:spPr>
        <a:xfrm>
          <a:off x="2855270" y="-68118"/>
          <a:ext cx="1909925" cy="1591418"/>
        </a:xfrm>
        <a:prstGeom prst="ellipse">
          <a:avLst/>
        </a:prstGeom>
        <a:solidFill>
          <a:schemeClr val="accent1">
            <a:lumMod val="20000"/>
            <a:lumOff val="8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0800" tIns="50800" rIns="50800" bIns="50800" numCol="1" spcCol="1270" anchor="ctr" anchorCtr="0">
          <a:noAutofit/>
        </a:bodyPr>
        <a:lstStyle/>
        <a:p>
          <a:pPr lvl="0" algn="ctr" defTabSz="1778000">
            <a:lnSpc>
              <a:spcPct val="90000"/>
            </a:lnSpc>
            <a:spcBef>
              <a:spcPct val="0"/>
            </a:spcBef>
            <a:spcAft>
              <a:spcPct val="35000"/>
            </a:spcAft>
          </a:pPr>
          <a:r>
            <a:rPr lang="el-GR" sz="4000" kern="1200" baseline="0" dirty="0" smtClean="0">
              <a:solidFill>
                <a:schemeClr val="accent5">
                  <a:lumMod val="50000"/>
                </a:schemeClr>
              </a:solidFill>
            </a:rPr>
            <a:t>ΠΣ</a:t>
          </a:r>
        </a:p>
        <a:p>
          <a:pPr lvl="0" algn="ctr" defTabSz="1778000">
            <a:lnSpc>
              <a:spcPct val="90000"/>
            </a:lnSpc>
            <a:spcBef>
              <a:spcPct val="0"/>
            </a:spcBef>
            <a:spcAft>
              <a:spcPct val="35000"/>
            </a:spcAft>
          </a:pPr>
          <a:r>
            <a:rPr lang="el-GR" sz="2800" kern="1200" baseline="0" dirty="0" smtClean="0">
              <a:solidFill>
                <a:schemeClr val="accent5">
                  <a:lumMod val="50000"/>
                </a:schemeClr>
              </a:solidFill>
            </a:rPr>
            <a:t>(βιβλίο)</a:t>
          </a:r>
          <a:endParaRPr lang="el-GR" sz="2800" kern="1200" dirty="0">
            <a:solidFill>
              <a:schemeClr val="accent5">
                <a:lumMod val="50000"/>
              </a:schemeClr>
            </a:solidFill>
          </a:endParaRPr>
        </a:p>
      </dsp:txBody>
      <dsp:txXfrm>
        <a:off x="2855270" y="-68118"/>
        <a:ext cx="1909925" cy="1591418"/>
      </dsp:txXfrm>
    </dsp:sp>
    <dsp:sp modelId="{46B8C057-F9E5-4BFD-B4E1-88D091AEC937}">
      <dsp:nvSpPr>
        <dsp:cNvPr id="0" name=""/>
        <dsp:cNvSpPr/>
      </dsp:nvSpPr>
      <dsp:spPr>
        <a:xfrm rot="2160000">
          <a:off x="4599179" y="1136808"/>
          <a:ext cx="287846" cy="537103"/>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622300">
            <a:lnSpc>
              <a:spcPct val="90000"/>
            </a:lnSpc>
            <a:spcBef>
              <a:spcPct val="0"/>
            </a:spcBef>
            <a:spcAft>
              <a:spcPct val="35000"/>
            </a:spcAft>
          </a:pPr>
          <a:endParaRPr lang="el-GR" sz="1400" kern="1200"/>
        </a:p>
      </dsp:txBody>
      <dsp:txXfrm rot="2160000">
        <a:off x="4599179" y="1136808"/>
        <a:ext cx="287846" cy="537103"/>
      </dsp:txXfrm>
    </dsp:sp>
    <dsp:sp modelId="{D8453082-76E4-4CAE-A746-73AC2344A4FC}">
      <dsp:nvSpPr>
        <dsp:cNvPr id="0" name=""/>
        <dsp:cNvSpPr/>
      </dsp:nvSpPr>
      <dsp:spPr>
        <a:xfrm>
          <a:off x="4645739" y="1337840"/>
          <a:ext cx="2199261" cy="1591418"/>
        </a:xfrm>
        <a:prstGeom prst="ellipse">
          <a:avLst/>
        </a:prstGeom>
        <a:solidFill>
          <a:schemeClr val="accent1">
            <a:lumMod val="40000"/>
            <a:lumOff val="6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lvl="0" algn="ctr" defTabSz="800100">
            <a:lnSpc>
              <a:spcPct val="90000"/>
            </a:lnSpc>
            <a:spcBef>
              <a:spcPct val="0"/>
            </a:spcBef>
            <a:spcAft>
              <a:spcPct val="35000"/>
            </a:spcAft>
          </a:pPr>
          <a:r>
            <a:rPr lang="el-GR" sz="1800" kern="1200" dirty="0" smtClean="0">
              <a:solidFill>
                <a:schemeClr val="accent5">
                  <a:lumMod val="50000"/>
                </a:schemeClr>
              </a:solidFill>
            </a:rPr>
            <a:t>Προσδοκώμενα αποτελέσματα, αξιολόγηση</a:t>
          </a:r>
        </a:p>
      </dsp:txBody>
      <dsp:txXfrm>
        <a:off x="4645739" y="1337840"/>
        <a:ext cx="2199261" cy="1591418"/>
      </dsp:txXfrm>
    </dsp:sp>
    <dsp:sp modelId="{C0C8496B-06C6-4897-BE03-3777E15566E8}">
      <dsp:nvSpPr>
        <dsp:cNvPr id="0" name=""/>
        <dsp:cNvSpPr/>
      </dsp:nvSpPr>
      <dsp:spPr>
        <a:xfrm rot="6022481">
          <a:off x="5399210" y="2926979"/>
          <a:ext cx="303469" cy="537103"/>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622300">
            <a:lnSpc>
              <a:spcPct val="90000"/>
            </a:lnSpc>
            <a:spcBef>
              <a:spcPct val="0"/>
            </a:spcBef>
            <a:spcAft>
              <a:spcPct val="35000"/>
            </a:spcAft>
          </a:pPr>
          <a:endParaRPr lang="el-GR" sz="1400" kern="1200"/>
        </a:p>
      </dsp:txBody>
      <dsp:txXfrm rot="6022481">
        <a:off x="5399210" y="2926979"/>
        <a:ext cx="303469" cy="537103"/>
      </dsp:txXfrm>
    </dsp:sp>
    <dsp:sp modelId="{C4CB2B60-41B1-4BAE-9996-DB604892744A}">
      <dsp:nvSpPr>
        <dsp:cNvPr id="0" name=""/>
        <dsp:cNvSpPr/>
      </dsp:nvSpPr>
      <dsp:spPr>
        <a:xfrm>
          <a:off x="4122768" y="3476401"/>
          <a:ext cx="2412241" cy="1864076"/>
        </a:xfrm>
        <a:prstGeom prst="ellipse">
          <a:avLst/>
        </a:prstGeom>
        <a:solidFill>
          <a:schemeClr val="accent1">
            <a:lumMod val="60000"/>
            <a:lumOff val="4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5560" tIns="35560" rIns="35560" bIns="35560" numCol="1" spcCol="1270" anchor="ctr" anchorCtr="0">
          <a:noAutofit/>
        </a:bodyPr>
        <a:lstStyle/>
        <a:p>
          <a:pPr lvl="0" algn="ctr" defTabSz="1244600">
            <a:lnSpc>
              <a:spcPct val="90000"/>
            </a:lnSpc>
            <a:spcBef>
              <a:spcPct val="0"/>
            </a:spcBef>
            <a:spcAft>
              <a:spcPct val="35000"/>
            </a:spcAft>
          </a:pPr>
          <a:r>
            <a:rPr lang="el-GR" sz="2800" kern="1200" dirty="0" smtClean="0">
              <a:solidFill>
                <a:schemeClr val="bg1"/>
              </a:solidFill>
            </a:rPr>
            <a:t>Οδηγοί </a:t>
          </a:r>
          <a:r>
            <a:rPr lang="el-GR" sz="2800" kern="1200" dirty="0" err="1" smtClean="0">
              <a:solidFill>
                <a:schemeClr val="bg1"/>
              </a:solidFill>
            </a:rPr>
            <a:t>Εκπαιδευ</a:t>
          </a:r>
          <a:r>
            <a:rPr lang="el-GR" sz="2800" kern="1200" dirty="0" smtClean="0">
              <a:solidFill>
                <a:schemeClr val="bg1"/>
              </a:solidFill>
            </a:rPr>
            <a:t>-</a:t>
          </a:r>
        </a:p>
        <a:p>
          <a:pPr lvl="0" algn="ctr" defTabSz="1244600">
            <a:lnSpc>
              <a:spcPct val="90000"/>
            </a:lnSpc>
            <a:spcBef>
              <a:spcPct val="0"/>
            </a:spcBef>
            <a:spcAft>
              <a:spcPct val="35000"/>
            </a:spcAft>
          </a:pPr>
          <a:r>
            <a:rPr lang="el-GR" sz="2800" kern="1200" dirty="0" err="1" smtClean="0">
              <a:solidFill>
                <a:schemeClr val="bg1"/>
              </a:solidFill>
            </a:rPr>
            <a:t>τικού</a:t>
          </a:r>
          <a:endParaRPr lang="el-GR" sz="2800" kern="1200" dirty="0">
            <a:solidFill>
              <a:schemeClr val="bg1"/>
            </a:solidFill>
          </a:endParaRPr>
        </a:p>
      </dsp:txBody>
      <dsp:txXfrm>
        <a:off x="4122768" y="3476401"/>
        <a:ext cx="2412241" cy="1864076"/>
      </dsp:txXfrm>
    </dsp:sp>
    <dsp:sp modelId="{92CB15B5-D524-43B4-A25E-AC2A8C3015D3}">
      <dsp:nvSpPr>
        <dsp:cNvPr id="0" name=""/>
        <dsp:cNvSpPr/>
      </dsp:nvSpPr>
      <dsp:spPr>
        <a:xfrm rot="10800000">
          <a:off x="3805243" y="4139888"/>
          <a:ext cx="224384" cy="537103"/>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622300">
            <a:lnSpc>
              <a:spcPct val="90000"/>
            </a:lnSpc>
            <a:spcBef>
              <a:spcPct val="0"/>
            </a:spcBef>
            <a:spcAft>
              <a:spcPct val="35000"/>
            </a:spcAft>
          </a:pPr>
          <a:endParaRPr lang="el-GR" sz="1400" kern="1200"/>
        </a:p>
      </dsp:txBody>
      <dsp:txXfrm rot="10800000">
        <a:off x="3805243" y="4139888"/>
        <a:ext cx="224384" cy="537103"/>
      </dsp:txXfrm>
    </dsp:sp>
    <dsp:sp modelId="{DEEB1A96-F500-45CC-BB10-A4CCED8357AF}">
      <dsp:nvSpPr>
        <dsp:cNvPr id="0" name=""/>
        <dsp:cNvSpPr/>
      </dsp:nvSpPr>
      <dsp:spPr>
        <a:xfrm>
          <a:off x="1529104" y="3612730"/>
          <a:ext cx="2170297" cy="1591418"/>
        </a:xfrm>
        <a:prstGeom prst="ellipse">
          <a:avLst/>
        </a:prstGeom>
        <a:solidFill>
          <a:schemeClr val="accent1">
            <a:lumMod val="75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el-GR" sz="1600" kern="1200" dirty="0" smtClean="0"/>
            <a:t>Δραστηριότητες</a:t>
          </a:r>
          <a:r>
            <a:rPr lang="el-GR" sz="1600" kern="1200" baseline="0" dirty="0" smtClean="0"/>
            <a:t> διδασκαλίες</a:t>
          </a:r>
          <a:endParaRPr lang="el-GR" sz="1600" kern="1200" dirty="0"/>
        </a:p>
      </dsp:txBody>
      <dsp:txXfrm>
        <a:off x="1529104" y="3612730"/>
        <a:ext cx="2170297" cy="1591418"/>
      </dsp:txXfrm>
    </dsp:sp>
    <dsp:sp modelId="{41DCAF89-2AF8-4D4B-A037-FBC871E41FF3}">
      <dsp:nvSpPr>
        <dsp:cNvPr id="0" name=""/>
        <dsp:cNvSpPr/>
      </dsp:nvSpPr>
      <dsp:spPr>
        <a:xfrm rot="15120000">
          <a:off x="2111606" y="3086617"/>
          <a:ext cx="320837" cy="537103"/>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622300">
            <a:lnSpc>
              <a:spcPct val="90000"/>
            </a:lnSpc>
            <a:spcBef>
              <a:spcPct val="0"/>
            </a:spcBef>
            <a:spcAft>
              <a:spcPct val="35000"/>
            </a:spcAft>
          </a:pPr>
          <a:endParaRPr lang="el-GR" sz="1400" kern="1200"/>
        </a:p>
      </dsp:txBody>
      <dsp:txXfrm rot="15120000">
        <a:off x="2111606" y="3086617"/>
        <a:ext cx="320837" cy="537103"/>
      </dsp:txXfrm>
    </dsp:sp>
    <dsp:sp modelId="{ED827009-C27D-4E88-8FDA-1C98938D2C5B}">
      <dsp:nvSpPr>
        <dsp:cNvPr id="0" name=""/>
        <dsp:cNvSpPr/>
      </dsp:nvSpPr>
      <dsp:spPr>
        <a:xfrm>
          <a:off x="787847" y="1170908"/>
          <a:ext cx="2174498" cy="1925282"/>
        </a:xfrm>
        <a:prstGeom prst="ellipse">
          <a:avLst/>
        </a:prstGeom>
        <a:solidFill>
          <a:schemeClr val="accent1">
            <a:lumMod val="5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el-GR" sz="1600" kern="1200" dirty="0" smtClean="0"/>
            <a:t>Δραστηριότητες –Ερωτήσεις αξιολόγησης</a:t>
          </a:r>
        </a:p>
      </dsp:txBody>
      <dsp:txXfrm>
        <a:off x="787847" y="1170908"/>
        <a:ext cx="2174498" cy="1925282"/>
      </dsp:txXfrm>
    </dsp:sp>
    <dsp:sp modelId="{E7B27888-D311-48D4-A560-AA39D4F22FFB}">
      <dsp:nvSpPr>
        <dsp:cNvPr id="0" name=""/>
        <dsp:cNvSpPr/>
      </dsp:nvSpPr>
      <dsp:spPr>
        <a:xfrm rot="19440000">
          <a:off x="2774610" y="1122248"/>
          <a:ext cx="245587" cy="537103"/>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622300">
            <a:lnSpc>
              <a:spcPct val="90000"/>
            </a:lnSpc>
            <a:spcBef>
              <a:spcPct val="0"/>
            </a:spcBef>
            <a:spcAft>
              <a:spcPct val="35000"/>
            </a:spcAft>
          </a:pPr>
          <a:endParaRPr lang="el-GR" sz="1400" kern="1200"/>
        </a:p>
      </dsp:txBody>
      <dsp:txXfrm rot="19440000">
        <a:off x="2774610" y="1122248"/>
        <a:ext cx="245587" cy="537103"/>
      </dsp:txXfrm>
    </dsp:sp>
  </dsp:spTree>
</dsp:drawing>
</file>

<file path=ppt/diagrams/layout1.xml><?xml version="1.0" encoding="utf-8"?>
<dgm:layoutDef xmlns:dgm="http://schemas.openxmlformats.org/drawingml/2006/diagram" xmlns:a="http://schemas.openxmlformats.org/drawingml/2006/main" uniqueId="urn:microsoft.com/office/officeart/2005/8/layout/cycle2">
  <dgm:title val=""/>
  <dgm:desc val=""/>
  <dgm:catLst>
    <dgm:cat type="cycle" pri="1000"/>
    <dgm:cat type="convert" pri="10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onstrLst>
      <dgm:constr type="w" for="ch" ptType="node" refType="w"/>
      <dgm:constr type="w" for="ch" ptType="sibTrans" refType="w" refFor="ch" refPtType="node" op="equ" fact="0.25"/>
      <dgm:constr type="sibSp" refType="w" refFor="ch" refPtType="node" fact="0.5"/>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sibTransForEach" axis="followSib" ptType="sibTrans" hideLastTrans="0" cnt="1">
            <dgm:layoutNode name="sibTrans">
              <dgm:choose name="Name11">
                <dgm:if name="Name12" axis="par ch" ptType="doc node" func="cnt" op="lt" val="3">
                  <dgm:alg type="conn">
                    <dgm:param type="begPts" val="radial"/>
                    <dgm:param type="endPts" val="radial"/>
                  </dgm:alg>
                </dgm:if>
                <dgm:else name="Name13">
                  <dgm:alg type="conn">
                    <dgm:param type="begPts" val="auto"/>
                    <dgm:param type="endPts" val="auto"/>
                  </dgm:alg>
                </dgm:else>
              </dgm:choose>
              <dgm:shape xmlns:r="http://schemas.openxmlformats.org/officeDocument/2006/relationships" type="conn" r:blip="">
                <dgm:adjLst/>
              </dgm:shape>
              <dgm:presOf axis="self"/>
              <dgm:constrLst>
                <dgm:constr type="h" refType="w" fact="1.35"/>
                <dgm:constr type="connDist"/>
                <dgm:constr type="w" for="ch" refType="connDist" fact="0.45"/>
                <dgm:constr type="h" for="ch" refType="h"/>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14"/>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κεφαλίδας"/>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2 - Θέση ημερομηνίας"/>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BDD6252-CA67-4323-8786-D37B5EE887DB}" type="datetimeFigureOut">
              <a:rPr lang="el-GR" smtClean="0"/>
              <a:pPr/>
              <a:t>25/2/2017</a:t>
            </a:fld>
            <a:endParaRPr lang="el-GR"/>
          </a:p>
        </p:txBody>
      </p:sp>
      <p:sp>
        <p:nvSpPr>
          <p:cNvPr id="4" name="3 - Θέση εικόνας διαφάνειας"/>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a:p>
        </p:txBody>
      </p:sp>
      <p:sp>
        <p:nvSpPr>
          <p:cNvPr id="5" name="4 - Θέση σημειώσεων"/>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6" name="5 - Θέση υποσέλιδου"/>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7" name="6 - Θέση αριθμού διαφάνειας"/>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74747C3-6FC6-469C-B6D1-4817FB801B52}" type="slidenum">
              <a:rPr lang="el-GR" smtClean="0"/>
              <a:pPr/>
              <a:t>‹#›</a:t>
            </a:fld>
            <a:endParaRPr lang="el-G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dirty="0"/>
          </a:p>
        </p:txBody>
      </p:sp>
      <p:sp>
        <p:nvSpPr>
          <p:cNvPr id="4" name="3 - Θέση αριθμού διαφάνειας"/>
          <p:cNvSpPr>
            <a:spLocks noGrp="1"/>
          </p:cNvSpPr>
          <p:nvPr>
            <p:ph type="sldNum" sz="quarter" idx="10"/>
          </p:nvPr>
        </p:nvSpPr>
        <p:spPr/>
        <p:txBody>
          <a:bodyPr/>
          <a:lstStyle/>
          <a:p>
            <a:fld id="{074747C3-6FC6-469C-B6D1-4817FB801B52}" type="slidenum">
              <a:rPr lang="el-GR" smtClean="0"/>
              <a:pPr/>
              <a:t>2</a:t>
            </a:fld>
            <a:endParaRPr lang="el-G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2130425"/>
            <a:ext cx="7772400" cy="1470025"/>
          </a:xfrm>
        </p:spPr>
        <p:txBody>
          <a:bodyPr/>
          <a:lstStyle/>
          <a:p>
            <a:r>
              <a:rPr lang="el-GR" smtClean="0"/>
              <a:t>Kλικ για επεξεργασία του τίτλου</a:t>
            </a:r>
            <a:endParaRPr lang="el-GR"/>
          </a:p>
        </p:txBody>
      </p:sp>
      <p:sp>
        <p:nvSpPr>
          <p:cNvPr id="3" name="2 - Υπότιτλος"/>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Κάντε κλικ για να επεξεργαστείτε τον υπότιτλο του υποδείγματος</a:t>
            </a:r>
            <a:endParaRPr lang="el-GR"/>
          </a:p>
        </p:txBody>
      </p:sp>
      <p:sp>
        <p:nvSpPr>
          <p:cNvPr id="4" name="3 - Θέση ημερομηνίας"/>
          <p:cNvSpPr>
            <a:spLocks noGrp="1"/>
          </p:cNvSpPr>
          <p:nvPr>
            <p:ph type="dt" sz="half" idx="10"/>
          </p:nvPr>
        </p:nvSpPr>
        <p:spPr/>
        <p:txBody>
          <a:bodyPr/>
          <a:lstStyle/>
          <a:p>
            <a:fld id="{FD4C1B21-5614-4FD1-8A5F-736D4A122618}" type="datetimeFigureOut">
              <a:rPr lang="el-GR" smtClean="0"/>
              <a:pPr/>
              <a:t>25/2/2017</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44DFD770-01E6-43D9-BACA-3C4420A7278A}" type="slidenum">
              <a:rPr lang="el-GR" smtClean="0"/>
              <a:pPr/>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FD4C1B21-5614-4FD1-8A5F-736D4A122618}" type="datetimeFigureOut">
              <a:rPr lang="el-GR" smtClean="0"/>
              <a:pPr/>
              <a:t>25/2/2017</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44DFD770-01E6-43D9-BACA-3C4420A7278A}"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FD4C1B21-5614-4FD1-8A5F-736D4A122618}" type="datetimeFigureOut">
              <a:rPr lang="el-GR" smtClean="0"/>
              <a:pPr/>
              <a:t>25/2/2017</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44DFD770-01E6-43D9-BACA-3C4420A7278A}"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idx="1"/>
          </p:nvPr>
        </p:nvSpPr>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FD4C1B21-5614-4FD1-8A5F-736D4A122618}" type="datetimeFigureOut">
              <a:rPr lang="el-GR" smtClean="0"/>
              <a:pPr/>
              <a:t>25/2/2017</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44DFD770-01E6-43D9-BACA-3C4420A7278A}"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p:spPr>
        <p:txBody>
          <a:bodyPr anchor="t"/>
          <a:lstStyle>
            <a:lvl1pPr algn="l">
              <a:defRPr sz="4000" b="1" cap="all"/>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FD4C1B21-5614-4FD1-8A5F-736D4A122618}" type="datetimeFigureOut">
              <a:rPr lang="el-GR" smtClean="0"/>
              <a:pPr/>
              <a:t>25/2/2017</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44DFD770-01E6-43D9-BACA-3C4420A7278A}" type="slidenum">
              <a:rPr lang="el-GR" smtClean="0"/>
              <a:pPr/>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περιεχομένου"/>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ημερομηνίας"/>
          <p:cNvSpPr>
            <a:spLocks noGrp="1"/>
          </p:cNvSpPr>
          <p:nvPr>
            <p:ph type="dt" sz="half" idx="10"/>
          </p:nvPr>
        </p:nvSpPr>
        <p:spPr/>
        <p:txBody>
          <a:bodyPr/>
          <a:lstStyle/>
          <a:p>
            <a:fld id="{FD4C1B21-5614-4FD1-8A5F-736D4A122618}" type="datetimeFigureOut">
              <a:rPr lang="el-GR" smtClean="0"/>
              <a:pPr/>
              <a:t>25/2/2017</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44DFD770-01E6-43D9-BACA-3C4420A7278A}"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4" name="3 - Θέση περιεχομένου"/>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κειμένου"/>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6" name="5 - Θέση περιεχομένου"/>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6 - Θέση ημερομηνίας"/>
          <p:cNvSpPr>
            <a:spLocks noGrp="1"/>
          </p:cNvSpPr>
          <p:nvPr>
            <p:ph type="dt" sz="half" idx="10"/>
          </p:nvPr>
        </p:nvSpPr>
        <p:spPr/>
        <p:txBody>
          <a:bodyPr/>
          <a:lstStyle/>
          <a:p>
            <a:fld id="{FD4C1B21-5614-4FD1-8A5F-736D4A122618}" type="datetimeFigureOut">
              <a:rPr lang="el-GR" smtClean="0"/>
              <a:pPr/>
              <a:t>25/2/2017</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44DFD770-01E6-43D9-BACA-3C4420A7278A}" type="slidenum">
              <a:rPr lang="el-GR" smtClean="0"/>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ημερομηνίας"/>
          <p:cNvSpPr>
            <a:spLocks noGrp="1"/>
          </p:cNvSpPr>
          <p:nvPr>
            <p:ph type="dt" sz="half" idx="10"/>
          </p:nvPr>
        </p:nvSpPr>
        <p:spPr/>
        <p:txBody>
          <a:bodyPr/>
          <a:lstStyle/>
          <a:p>
            <a:fld id="{FD4C1B21-5614-4FD1-8A5F-736D4A122618}" type="datetimeFigureOut">
              <a:rPr lang="el-GR" smtClean="0"/>
              <a:pPr/>
              <a:t>25/2/2017</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44DFD770-01E6-43D9-BACA-3C4420A7278A}"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FD4C1B21-5614-4FD1-8A5F-736D4A122618}" type="datetimeFigureOut">
              <a:rPr lang="el-GR" smtClean="0"/>
              <a:pPr/>
              <a:t>25/2/2017</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44DFD770-01E6-43D9-BACA-3C4420A7278A}"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nchor="b"/>
          <a:lstStyle>
            <a:lvl1pPr algn="l">
              <a:defRPr sz="2000" b="1"/>
            </a:lvl1pPr>
          </a:lstStyle>
          <a:p>
            <a:r>
              <a:rPr lang="el-GR" smtClean="0"/>
              <a:t>Kλικ για επεξεργασία του τίτλου</a:t>
            </a:r>
            <a:endParaRPr lang="el-GR"/>
          </a:p>
        </p:txBody>
      </p:sp>
      <p:sp>
        <p:nvSpPr>
          <p:cNvPr id="3" name="2 - Θέση περιεχομένου"/>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κειμένου"/>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FD4C1B21-5614-4FD1-8A5F-736D4A122618}" type="datetimeFigureOut">
              <a:rPr lang="el-GR" smtClean="0"/>
              <a:pPr/>
              <a:t>25/2/2017</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44DFD770-01E6-43D9-BACA-3C4420A7278A}"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p:spPr>
        <p:txBody>
          <a:bodyPr anchor="b"/>
          <a:lstStyle>
            <a:lvl1pPr algn="l">
              <a:defRPr sz="2000" b="1"/>
            </a:lvl1pPr>
          </a:lstStyle>
          <a:p>
            <a:r>
              <a:rPr lang="el-GR" smtClean="0"/>
              <a:t>Kλικ για επεξεργασία του τίτλου</a:t>
            </a:r>
            <a:endParaRPr lang="el-GR"/>
          </a:p>
        </p:txBody>
      </p:sp>
      <p:sp>
        <p:nvSpPr>
          <p:cNvPr id="3" name="2 - Θέση εικόνας"/>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3 - Θέση κειμένου"/>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FD4C1B21-5614-4FD1-8A5F-736D4A122618}" type="datetimeFigureOut">
              <a:rPr lang="el-GR" smtClean="0"/>
              <a:pPr/>
              <a:t>25/2/2017</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44DFD770-01E6-43D9-BACA-3C4420A7278A}" type="slidenum">
              <a:rPr lang="el-GR" smtClean="0"/>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τίτλου"/>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D4C1B21-5614-4FD1-8A5F-736D4A122618}" type="datetimeFigureOut">
              <a:rPr lang="el-GR" smtClean="0"/>
              <a:pPr/>
              <a:t>25/2/2017</a:t>
            </a:fld>
            <a:endParaRPr lang="el-GR"/>
          </a:p>
        </p:txBody>
      </p:sp>
      <p:sp>
        <p:nvSpPr>
          <p:cNvPr id="5" name="4 - Θέση υποσέλιδου"/>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5 - Θέση αριθμού διαφάνειας"/>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4DFD770-01E6-43D9-BACA-3C4420A7278A}" type="slidenum">
              <a:rPr lang="el-GR" smtClean="0"/>
              <a:pPr/>
              <a:t>‹#›</a:t>
            </a:fld>
            <a:endParaRPr lang="el-G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image" Target="../media/image4.jpe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3568" y="692696"/>
            <a:ext cx="7772400" cy="864096"/>
          </a:xfrm>
        </p:spPr>
        <p:txBody>
          <a:bodyPr>
            <a:noAutofit/>
          </a:bodyPr>
          <a:lstStyle/>
          <a:p>
            <a:r>
              <a:rPr lang="el-GR" sz="3600" dirty="0" smtClean="0">
                <a:latin typeface="Segoe UI Semibold" pitchFamily="34" charset="0"/>
              </a:rPr>
              <a:t>Απλά βήματα για τον σχεδιασμό δραστηριοτήτων και την αξιολόγησή τους </a:t>
            </a:r>
            <a:endParaRPr lang="el-GR" sz="3600" dirty="0">
              <a:latin typeface="Segoe UI Semibold" pitchFamily="34" charset="0"/>
            </a:endParaRPr>
          </a:p>
        </p:txBody>
      </p:sp>
      <p:sp>
        <p:nvSpPr>
          <p:cNvPr id="3" name="2 - Υπότιτλος"/>
          <p:cNvSpPr>
            <a:spLocks noGrp="1"/>
          </p:cNvSpPr>
          <p:nvPr>
            <p:ph type="subTitle" idx="1"/>
          </p:nvPr>
        </p:nvSpPr>
        <p:spPr>
          <a:xfrm>
            <a:off x="2411760" y="6165304"/>
            <a:ext cx="6400800" cy="504056"/>
          </a:xfrm>
        </p:spPr>
        <p:txBody>
          <a:bodyPr>
            <a:noAutofit/>
          </a:bodyPr>
          <a:lstStyle/>
          <a:p>
            <a:r>
              <a:rPr lang="el-GR" sz="2400" dirty="0" smtClean="0"/>
              <a:t>Μάριος Κουκουνάρας Λιάγκης</a:t>
            </a:r>
            <a:endParaRPr lang="el-GR" sz="2400" dirty="0"/>
          </a:p>
        </p:txBody>
      </p:sp>
      <p:pic>
        <p:nvPicPr>
          <p:cNvPr id="5" name="4 - Εικόνα" descr="education-and-learning.jpg"/>
          <p:cNvPicPr>
            <a:picLocks noChangeAspect="1"/>
          </p:cNvPicPr>
          <p:nvPr/>
        </p:nvPicPr>
        <p:blipFill>
          <a:blip r:embed="rId2" cstate="print"/>
          <a:stretch>
            <a:fillRect/>
          </a:stretch>
        </p:blipFill>
        <p:spPr>
          <a:xfrm>
            <a:off x="0" y="1988840"/>
            <a:ext cx="9144000" cy="4083918"/>
          </a:xfrm>
          <a:prstGeom prst="rect">
            <a:avLst/>
          </a:prstGeom>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179512" y="274638"/>
            <a:ext cx="8964488" cy="1143000"/>
          </a:xfrm>
        </p:spPr>
        <p:txBody>
          <a:bodyPr>
            <a:noAutofit/>
          </a:bodyPr>
          <a:lstStyle/>
          <a:p>
            <a:r>
              <a:rPr lang="el-GR" sz="3600" dirty="0" smtClean="0"/>
              <a:t>Πώς διενεργείται η αξιολόγηση των δραστηριοτήτων;</a:t>
            </a:r>
            <a:endParaRPr lang="el-GR" sz="3600" dirty="0"/>
          </a:p>
        </p:txBody>
      </p:sp>
      <p:sp>
        <p:nvSpPr>
          <p:cNvPr id="3" name="2 - Θέση περιεχομένου"/>
          <p:cNvSpPr>
            <a:spLocks noGrp="1"/>
          </p:cNvSpPr>
          <p:nvPr>
            <p:ph idx="1"/>
          </p:nvPr>
        </p:nvSpPr>
        <p:spPr>
          <a:xfrm flipH="1">
            <a:off x="5076056" y="1916832"/>
            <a:ext cx="3600400" cy="4104456"/>
          </a:xfrm>
        </p:spPr>
        <p:txBody>
          <a:bodyPr>
            <a:normAutofit fontScale="92500" lnSpcReduction="10000"/>
          </a:bodyPr>
          <a:lstStyle/>
          <a:p>
            <a:r>
              <a:rPr lang="el-GR" sz="3600" dirty="0" smtClean="0"/>
              <a:t>Διαμορφωτική</a:t>
            </a:r>
          </a:p>
          <a:p>
            <a:r>
              <a:rPr lang="el-GR" sz="3600" dirty="0" smtClean="0"/>
              <a:t>Κατά τη διάρκεια του μαθήματος</a:t>
            </a:r>
          </a:p>
          <a:p>
            <a:r>
              <a:rPr lang="el-GR" sz="3600" dirty="0" smtClean="0"/>
              <a:t>Στο τέλος του μαθήματος</a:t>
            </a:r>
          </a:p>
          <a:p>
            <a:r>
              <a:rPr lang="el-GR" sz="3600" dirty="0" smtClean="0"/>
              <a:t>Γραπτό τεστ/τελική εξέταση</a:t>
            </a:r>
          </a:p>
        </p:txBody>
      </p:sp>
      <p:sp>
        <p:nvSpPr>
          <p:cNvPr id="4" name="3 - TextBox"/>
          <p:cNvSpPr txBox="1"/>
          <p:nvPr/>
        </p:nvSpPr>
        <p:spPr>
          <a:xfrm>
            <a:off x="467544" y="1772816"/>
            <a:ext cx="3744416" cy="4401205"/>
          </a:xfrm>
          <a:prstGeom prst="rect">
            <a:avLst/>
          </a:prstGeom>
        </p:spPr>
        <p:style>
          <a:lnRef idx="3">
            <a:schemeClr val="lt1"/>
          </a:lnRef>
          <a:fillRef idx="1">
            <a:schemeClr val="accent6"/>
          </a:fillRef>
          <a:effectRef idx="1">
            <a:schemeClr val="accent6"/>
          </a:effectRef>
          <a:fontRef idx="minor">
            <a:schemeClr val="lt1"/>
          </a:fontRef>
        </p:style>
        <p:txBody>
          <a:bodyPr wrap="square" rtlCol="0">
            <a:spAutoFit/>
          </a:bodyPr>
          <a:lstStyle/>
          <a:p>
            <a:r>
              <a:rPr lang="el-GR" sz="2800" dirty="0" smtClean="0">
                <a:solidFill>
                  <a:schemeClr val="bg1"/>
                </a:solidFill>
              </a:rPr>
              <a:t>Η αξιολόγηση αποτελεί μέρος της διαδικασίας μάθησης. Ο μαθητής αξιολογείται από τον εκπαιδευτικό, αλλά αξιολογεί και ο ίδιος την πρόοδό του. Η αποτυχία του μαθητή σημαίνει ότι έχει ανάγκη βοήθειας.</a:t>
            </a:r>
            <a:endParaRPr lang="el-GR" sz="2800" dirty="0">
              <a:solidFill>
                <a:schemeClr val="bg1"/>
              </a:solidFill>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3178696" cy="1143000"/>
          </a:xfrm>
        </p:spPr>
        <p:style>
          <a:lnRef idx="2">
            <a:schemeClr val="accent2"/>
          </a:lnRef>
          <a:fillRef idx="1">
            <a:schemeClr val="lt1"/>
          </a:fillRef>
          <a:effectRef idx="0">
            <a:schemeClr val="accent2"/>
          </a:effectRef>
          <a:fontRef idx="minor">
            <a:schemeClr val="dk1"/>
          </a:fontRef>
        </p:style>
        <p:txBody>
          <a:bodyPr>
            <a:noAutofit/>
          </a:bodyPr>
          <a:lstStyle/>
          <a:p>
            <a:r>
              <a:rPr lang="el-GR" sz="3200" dirty="0" smtClean="0"/>
              <a:t>Απομνημόνευση</a:t>
            </a:r>
            <a:endParaRPr lang="el-GR" sz="3200" dirty="0"/>
          </a:p>
        </p:txBody>
      </p:sp>
      <p:sp>
        <p:nvSpPr>
          <p:cNvPr id="3" name="2 - Θέση περιεχομένου"/>
          <p:cNvSpPr>
            <a:spLocks noGrp="1"/>
          </p:cNvSpPr>
          <p:nvPr>
            <p:ph idx="1"/>
          </p:nvPr>
        </p:nvSpPr>
        <p:spPr>
          <a:xfrm>
            <a:off x="457200" y="1600200"/>
            <a:ext cx="3250704" cy="4525963"/>
          </a:xfrm>
        </p:spPr>
        <p:txBody>
          <a:bodyPr>
            <a:normAutofit fontScale="55000" lnSpcReduction="20000"/>
          </a:bodyPr>
          <a:lstStyle/>
          <a:p>
            <a:endParaRPr lang="el-GR" dirty="0" smtClean="0"/>
          </a:p>
          <a:p>
            <a:r>
              <a:rPr lang="el-GR" dirty="0" smtClean="0"/>
              <a:t>Τι είναι ...; </a:t>
            </a:r>
          </a:p>
          <a:p>
            <a:r>
              <a:rPr lang="el-GR" dirty="0" smtClean="0"/>
              <a:t>Πώς είναι ...; </a:t>
            </a:r>
          </a:p>
          <a:p>
            <a:r>
              <a:rPr lang="el-GR" dirty="0" smtClean="0"/>
              <a:t>Πού είναι ...; </a:t>
            </a:r>
          </a:p>
          <a:p>
            <a:r>
              <a:rPr lang="el-GR" dirty="0" smtClean="0"/>
              <a:t>Πότε/Πώς συνέβηκε …; </a:t>
            </a:r>
          </a:p>
          <a:p>
            <a:r>
              <a:rPr lang="el-GR" dirty="0" smtClean="0"/>
              <a:t>Πώς εξηγείτε ...; Γιατί ...; </a:t>
            </a:r>
          </a:p>
          <a:p>
            <a:r>
              <a:rPr lang="el-GR" dirty="0" smtClean="0"/>
              <a:t>Πώς θα περιγράφατε ...; Μπορείτε να θυμηθείτε ...; </a:t>
            </a:r>
          </a:p>
          <a:p>
            <a:r>
              <a:rPr lang="el-GR" dirty="0" smtClean="0"/>
              <a:t>Πώς θα δείχνατε ...; </a:t>
            </a:r>
          </a:p>
          <a:p>
            <a:r>
              <a:rPr lang="el-GR" dirty="0" smtClean="0"/>
              <a:t>Μπορείτε να επιλέξετε ...; </a:t>
            </a:r>
          </a:p>
          <a:p>
            <a:r>
              <a:rPr lang="el-GR" dirty="0" smtClean="0"/>
              <a:t>Ποιος ήταν ο βασικός ...; Μπορείτε να απαριθμήσετε τρεις ...; Ποιο από τα ...; Ποιος ήταν ...; 	</a:t>
            </a:r>
          </a:p>
          <a:p>
            <a:pPr>
              <a:buNone/>
            </a:pPr>
            <a:endParaRPr lang="el-GR" dirty="0"/>
          </a:p>
        </p:txBody>
      </p:sp>
      <p:sp>
        <p:nvSpPr>
          <p:cNvPr id="4" name="1 - Τίτλος"/>
          <p:cNvSpPr txBox="1">
            <a:spLocks/>
          </p:cNvSpPr>
          <p:nvPr/>
        </p:nvSpPr>
        <p:spPr>
          <a:xfrm>
            <a:off x="5148064" y="332656"/>
            <a:ext cx="3178696" cy="1080120"/>
          </a:xfrm>
          <a:prstGeom prst="rect">
            <a:avLst/>
          </a:prstGeom>
        </p:spPr>
        <p:style>
          <a:lnRef idx="2">
            <a:schemeClr val="accent2"/>
          </a:lnRef>
          <a:fillRef idx="1">
            <a:schemeClr val="lt1"/>
          </a:fillRef>
          <a:effectRef idx="0">
            <a:schemeClr val="accent2"/>
          </a:effectRef>
          <a:fontRef idx="minor">
            <a:schemeClr val="dk1"/>
          </a:fontRef>
        </p:style>
        <p:txBody>
          <a:bodyPr vert="horz" lIns="91440" tIns="45720" rIns="91440" bIns="45720" rtlCol="0" anchor="ct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l-GR" sz="3200" b="0" i="0" u="none" strike="noStrike" kern="1200" cap="none" spc="0" normalizeH="0" baseline="0" noProof="0" dirty="0" smtClean="0">
                <a:ln>
                  <a:noFill/>
                </a:ln>
                <a:solidFill>
                  <a:schemeClr val="tx1"/>
                </a:solidFill>
                <a:effectLst/>
                <a:uLnTx/>
                <a:uFillTx/>
                <a:latin typeface="+mj-lt"/>
                <a:ea typeface="+mj-ea"/>
                <a:cs typeface="+mj-cs"/>
              </a:rPr>
              <a:t>Κατανόηση</a:t>
            </a:r>
            <a:endParaRPr kumimoji="0" lang="el-GR" sz="3200" b="0" i="0" u="none" strike="noStrike" kern="1200" cap="none" spc="0" normalizeH="0" baseline="0" noProof="0" dirty="0">
              <a:ln>
                <a:noFill/>
              </a:ln>
              <a:solidFill>
                <a:schemeClr val="tx1"/>
              </a:solidFill>
              <a:effectLst/>
              <a:uLnTx/>
              <a:uFillTx/>
              <a:latin typeface="+mj-lt"/>
              <a:ea typeface="+mj-ea"/>
              <a:cs typeface="+mj-cs"/>
            </a:endParaRPr>
          </a:p>
        </p:txBody>
      </p:sp>
      <p:sp>
        <p:nvSpPr>
          <p:cNvPr id="5" name="4 - TextBox"/>
          <p:cNvSpPr txBox="1"/>
          <p:nvPr/>
        </p:nvSpPr>
        <p:spPr>
          <a:xfrm>
            <a:off x="5004048" y="1412776"/>
            <a:ext cx="3744416" cy="4524315"/>
          </a:xfrm>
          <a:prstGeom prst="rect">
            <a:avLst/>
          </a:prstGeom>
          <a:noFill/>
        </p:spPr>
        <p:txBody>
          <a:bodyPr wrap="square" rtlCol="0">
            <a:spAutoFit/>
          </a:bodyPr>
          <a:lstStyle/>
          <a:p>
            <a:endParaRPr lang="el-GR" dirty="0" smtClean="0"/>
          </a:p>
          <a:p>
            <a:pPr>
              <a:buFont typeface="Arial" pitchFamily="34" charset="0"/>
              <a:buChar char="•"/>
            </a:pPr>
            <a:r>
              <a:rPr lang="el-GR" dirty="0" smtClean="0"/>
              <a:t>   Σε ποια κατηγορία ...; </a:t>
            </a:r>
          </a:p>
          <a:p>
            <a:pPr>
              <a:buFont typeface="Arial" pitchFamily="34" charset="0"/>
              <a:buChar char="•"/>
            </a:pPr>
            <a:r>
              <a:rPr lang="el-GR" dirty="0" smtClean="0"/>
              <a:t>   Ποιες διαφορές βρίσκετε ...; </a:t>
            </a:r>
          </a:p>
          <a:p>
            <a:pPr>
              <a:buFont typeface="Arial" pitchFamily="34" charset="0"/>
              <a:buChar char="•"/>
            </a:pPr>
            <a:r>
              <a:rPr lang="el-GR" dirty="0" smtClean="0"/>
              <a:t>   Πώς θα συγκρίνατε ...; </a:t>
            </a:r>
          </a:p>
          <a:p>
            <a:pPr>
              <a:buFont typeface="Arial" pitchFamily="34" charset="0"/>
              <a:buChar char="•"/>
            </a:pPr>
            <a:r>
              <a:rPr lang="el-GR" dirty="0" smtClean="0"/>
              <a:t>   Ποια </a:t>
            </a:r>
            <a:r>
              <a:rPr lang="el-GR" dirty="0" smtClean="0"/>
              <a:t>αναλογία </a:t>
            </a:r>
            <a:r>
              <a:rPr lang="el-GR" dirty="0" err="1" smtClean="0"/>
              <a:t>έχει….με</a:t>
            </a:r>
            <a:r>
              <a:rPr lang="el-GR" dirty="0" smtClean="0"/>
              <a:t>….;</a:t>
            </a:r>
          </a:p>
          <a:p>
            <a:pPr>
              <a:buFont typeface="Arial" pitchFamily="34" charset="0"/>
              <a:buChar char="•"/>
            </a:pPr>
            <a:r>
              <a:rPr lang="el-GR" dirty="0" smtClean="0"/>
              <a:t>   Δηλώστε/Ερμηνεύσετε με δικά σας λόγια ...; </a:t>
            </a:r>
          </a:p>
          <a:p>
            <a:pPr>
              <a:buFont typeface="Arial" pitchFamily="34" charset="0"/>
              <a:buChar char="•"/>
            </a:pPr>
            <a:r>
              <a:rPr lang="el-GR" dirty="0" smtClean="0"/>
              <a:t>   Τι μπορείτε να πείτε για ...; </a:t>
            </a:r>
          </a:p>
          <a:p>
            <a:pPr>
              <a:buFont typeface="Arial" pitchFamily="34" charset="0"/>
              <a:buChar char="•"/>
            </a:pPr>
            <a:r>
              <a:rPr lang="el-GR" dirty="0" smtClean="0"/>
              <a:t>   Πώς θα αναδιατυπώνατε το νόημα ...; </a:t>
            </a:r>
          </a:p>
          <a:p>
            <a:pPr>
              <a:buFont typeface="Arial" pitchFamily="34" charset="0"/>
              <a:buChar char="•"/>
            </a:pPr>
            <a:r>
              <a:rPr lang="el-GR" dirty="0" smtClean="0"/>
              <a:t>   Ποια γεγονότα ή ιδέες δείχνουν ...;</a:t>
            </a:r>
          </a:p>
          <a:p>
            <a:pPr>
              <a:buFont typeface="Arial" pitchFamily="34" charset="0"/>
              <a:buChar char="•"/>
            </a:pPr>
            <a:r>
              <a:rPr lang="el-GR" dirty="0" smtClean="0"/>
              <a:t>   Ποια είναι η κύρια ιδέα του ...; </a:t>
            </a:r>
          </a:p>
          <a:p>
            <a:pPr>
              <a:buFont typeface="Arial" pitchFamily="34" charset="0"/>
              <a:buChar char="•"/>
            </a:pPr>
            <a:r>
              <a:rPr lang="el-GR" dirty="0" smtClean="0"/>
              <a:t>   Ποιες δηλώσεις υποστηρίζουν ...; </a:t>
            </a:r>
          </a:p>
          <a:p>
            <a:pPr>
              <a:buFont typeface="Arial" pitchFamily="34" charset="0"/>
              <a:buChar char="•"/>
            </a:pPr>
            <a:r>
              <a:rPr lang="el-GR" dirty="0" smtClean="0"/>
              <a:t>    Μπορείτε να εξηγήσετε τι συμβαίνει / τι σημαίνει/τι εννοεί ...; </a:t>
            </a:r>
          </a:p>
          <a:p>
            <a:pPr>
              <a:buFont typeface="Arial" pitchFamily="34" charset="0"/>
              <a:buChar char="•"/>
            </a:pPr>
            <a:r>
              <a:rPr lang="el-GR" dirty="0" smtClean="0"/>
              <a:t>    Πώς θα συνοψίζατε ...; 	</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3178696" cy="1143000"/>
          </a:xfrm>
        </p:spPr>
        <p:style>
          <a:lnRef idx="2">
            <a:schemeClr val="accent2"/>
          </a:lnRef>
          <a:fillRef idx="1">
            <a:schemeClr val="lt1"/>
          </a:fillRef>
          <a:effectRef idx="0">
            <a:schemeClr val="accent2"/>
          </a:effectRef>
          <a:fontRef idx="minor">
            <a:schemeClr val="dk1"/>
          </a:fontRef>
        </p:style>
        <p:txBody>
          <a:bodyPr>
            <a:noAutofit/>
          </a:bodyPr>
          <a:lstStyle/>
          <a:p>
            <a:r>
              <a:rPr lang="el-GR" sz="3200" dirty="0" smtClean="0"/>
              <a:t>Εφαρμογή</a:t>
            </a:r>
            <a:endParaRPr lang="el-GR" sz="3200" dirty="0"/>
          </a:p>
        </p:txBody>
      </p:sp>
      <p:sp>
        <p:nvSpPr>
          <p:cNvPr id="3" name="2 - Θέση περιεχομένου"/>
          <p:cNvSpPr>
            <a:spLocks noGrp="1"/>
          </p:cNvSpPr>
          <p:nvPr>
            <p:ph idx="1"/>
          </p:nvPr>
        </p:nvSpPr>
        <p:spPr>
          <a:xfrm>
            <a:off x="323528" y="1412776"/>
            <a:ext cx="3600400" cy="5112568"/>
          </a:xfrm>
        </p:spPr>
        <p:txBody>
          <a:bodyPr>
            <a:noAutofit/>
          </a:bodyPr>
          <a:lstStyle/>
          <a:p>
            <a:endParaRPr lang="el-GR" sz="900" dirty="0" smtClean="0"/>
          </a:p>
          <a:p>
            <a:r>
              <a:rPr lang="el-GR" sz="1400" dirty="0" smtClean="0"/>
              <a:t>Πώς θα χρησιμοποιήσετε ...; </a:t>
            </a:r>
          </a:p>
          <a:p>
            <a:r>
              <a:rPr lang="el-GR" sz="1400" dirty="0" smtClean="0"/>
              <a:t>Ποια παραδείγματα μπορείτε να βρείτε...; </a:t>
            </a:r>
          </a:p>
          <a:p>
            <a:r>
              <a:rPr lang="el-GR" sz="1400" dirty="0" smtClean="0"/>
              <a:t>Πώς θα λύσουμε … χρησιμοποιώντας </a:t>
            </a:r>
            <a:r>
              <a:rPr lang="el-GR" sz="1400" dirty="0" err="1" smtClean="0"/>
              <a:t>ό,τι</a:t>
            </a:r>
            <a:r>
              <a:rPr lang="el-GR" sz="1400" dirty="0" smtClean="0"/>
              <a:t> έχουμε μάθει ...; </a:t>
            </a:r>
          </a:p>
          <a:p>
            <a:r>
              <a:rPr lang="el-GR" sz="1400" dirty="0" smtClean="0"/>
              <a:t>Πώς θα οργανώσετε / δείξετε ...;</a:t>
            </a:r>
          </a:p>
          <a:p>
            <a:r>
              <a:rPr lang="el-GR" sz="1400" dirty="0" smtClean="0"/>
              <a:t> Πώς θα εφαρμόσουμε ό, τι έχουμε μάθει, για να αναπτύξουμε ...;</a:t>
            </a:r>
          </a:p>
          <a:p>
            <a:r>
              <a:rPr lang="el-GR" sz="1400" dirty="0" smtClean="0"/>
              <a:t> Με ποιον άλλο τρόπο θα προσπαθούσατε να ...; </a:t>
            </a:r>
          </a:p>
          <a:p>
            <a:r>
              <a:rPr lang="el-GR" sz="1400" dirty="0" smtClean="0"/>
              <a:t>Τι θα προέκυπτε αν ...; </a:t>
            </a:r>
          </a:p>
          <a:p>
            <a:r>
              <a:rPr lang="el-GR" sz="1400" dirty="0" smtClean="0"/>
              <a:t>Μπορείτε να χρησιμοποιήσετε τα πραγματικά περιστατικά, για να ...;</a:t>
            </a:r>
          </a:p>
          <a:p>
            <a:r>
              <a:rPr lang="el-GR" sz="1400" dirty="0" smtClean="0"/>
              <a:t> Ποια στοιχεία θα αλλάζατε ...; </a:t>
            </a:r>
          </a:p>
          <a:p>
            <a:r>
              <a:rPr lang="el-GR" sz="1400" dirty="0" smtClean="0"/>
              <a:t>Ποια γεγονότα θα επιλέγατε, για να δείξετε ...; </a:t>
            </a:r>
          </a:p>
          <a:p>
            <a:r>
              <a:rPr lang="el-GR" sz="1400" dirty="0" smtClean="0"/>
              <a:t>Ποιες ερωτήσεις θα ρωτούσατε για ...; </a:t>
            </a:r>
          </a:p>
          <a:p>
            <a:r>
              <a:rPr lang="el-GR" sz="1400" dirty="0" smtClean="0"/>
              <a:t>Ποιοι περιορισμοί υπάρχουν…;</a:t>
            </a:r>
            <a:r>
              <a:rPr lang="el-GR" sz="1050" dirty="0" smtClean="0"/>
              <a:t>	</a:t>
            </a:r>
          </a:p>
        </p:txBody>
      </p:sp>
      <p:sp>
        <p:nvSpPr>
          <p:cNvPr id="4" name="1 - Τίτλος"/>
          <p:cNvSpPr txBox="1">
            <a:spLocks/>
          </p:cNvSpPr>
          <p:nvPr/>
        </p:nvSpPr>
        <p:spPr>
          <a:xfrm>
            <a:off x="5148064" y="260648"/>
            <a:ext cx="3178696" cy="1080120"/>
          </a:xfrm>
          <a:prstGeom prst="rect">
            <a:avLst/>
          </a:prstGeom>
        </p:spPr>
        <p:style>
          <a:lnRef idx="2">
            <a:schemeClr val="accent2"/>
          </a:lnRef>
          <a:fillRef idx="1">
            <a:schemeClr val="lt1"/>
          </a:fillRef>
          <a:effectRef idx="0">
            <a:schemeClr val="accent2"/>
          </a:effectRef>
          <a:fontRef idx="minor">
            <a:schemeClr val="dk1"/>
          </a:fontRef>
        </p:style>
        <p:txBody>
          <a:bodyPr vert="horz" lIns="91440" tIns="45720" rIns="91440" bIns="45720" rtlCol="0" anchor="ct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l-GR" sz="3200" b="0" i="0" u="none" strike="noStrike" kern="1200" cap="none" spc="0" normalizeH="0" baseline="0" noProof="0" dirty="0" smtClean="0">
                <a:ln>
                  <a:noFill/>
                </a:ln>
                <a:solidFill>
                  <a:schemeClr val="tx1"/>
                </a:solidFill>
                <a:effectLst/>
                <a:uLnTx/>
                <a:uFillTx/>
                <a:latin typeface="+mj-lt"/>
                <a:ea typeface="+mj-ea"/>
                <a:cs typeface="+mj-cs"/>
              </a:rPr>
              <a:t>Ανάλυση</a:t>
            </a:r>
            <a:endParaRPr kumimoji="0" lang="el-GR" sz="3200" b="0" i="0" u="none" strike="noStrike" kern="1200" cap="none" spc="0" normalizeH="0" baseline="0" noProof="0" dirty="0">
              <a:ln>
                <a:noFill/>
              </a:ln>
              <a:solidFill>
                <a:schemeClr val="tx1"/>
              </a:solidFill>
              <a:effectLst/>
              <a:uLnTx/>
              <a:uFillTx/>
              <a:latin typeface="+mj-lt"/>
              <a:ea typeface="+mj-ea"/>
              <a:cs typeface="+mj-cs"/>
            </a:endParaRPr>
          </a:p>
        </p:txBody>
      </p:sp>
      <p:sp>
        <p:nvSpPr>
          <p:cNvPr id="5" name="4 - TextBox"/>
          <p:cNvSpPr txBox="1"/>
          <p:nvPr/>
        </p:nvSpPr>
        <p:spPr>
          <a:xfrm>
            <a:off x="4319464" y="764704"/>
            <a:ext cx="4824536" cy="5909310"/>
          </a:xfrm>
          <a:prstGeom prst="rect">
            <a:avLst/>
          </a:prstGeom>
          <a:noFill/>
        </p:spPr>
        <p:txBody>
          <a:bodyPr wrap="square" rtlCol="0">
            <a:spAutoFit/>
          </a:bodyPr>
          <a:lstStyle/>
          <a:p>
            <a:endParaRPr lang="el-GR" dirty="0" smtClean="0"/>
          </a:p>
          <a:p>
            <a:endParaRPr lang="el-GR" dirty="0" smtClean="0"/>
          </a:p>
          <a:p>
            <a:pPr>
              <a:buFont typeface="Arial" pitchFamily="34" charset="0"/>
              <a:buChar char="•"/>
            </a:pPr>
            <a:r>
              <a:rPr lang="el-GR" dirty="0" smtClean="0"/>
              <a:t>    Ποια είναι τα μέρη/χαρακτηριστικά ...; </a:t>
            </a:r>
          </a:p>
          <a:p>
            <a:pPr>
              <a:buFont typeface="Arial" pitchFamily="34" charset="0"/>
              <a:buChar char="•"/>
            </a:pPr>
            <a:r>
              <a:rPr lang="el-GR" dirty="0" smtClean="0"/>
              <a:t>    Πώς … σχετίζονται με ...; </a:t>
            </a:r>
          </a:p>
          <a:p>
            <a:pPr>
              <a:buFont typeface="Arial" pitchFamily="34" charset="0"/>
              <a:buChar char="•"/>
            </a:pPr>
            <a:r>
              <a:rPr lang="el-GR" dirty="0" smtClean="0"/>
              <a:t>    Γιατί νομίζετε ...; </a:t>
            </a:r>
          </a:p>
          <a:p>
            <a:pPr>
              <a:buFont typeface="Arial" pitchFamily="34" charset="0"/>
              <a:buChar char="•"/>
            </a:pPr>
            <a:r>
              <a:rPr lang="el-GR" dirty="0" smtClean="0"/>
              <a:t>     Με ποιο τρόπο μπορεί να βελτιωθεί…;</a:t>
            </a:r>
          </a:p>
          <a:p>
            <a:pPr>
              <a:buFont typeface="Arial" pitchFamily="34" charset="0"/>
              <a:buChar char="•"/>
            </a:pPr>
            <a:r>
              <a:rPr lang="el-GR" dirty="0" smtClean="0"/>
              <a:t>     Ποιο είναι το θέμα …; </a:t>
            </a:r>
          </a:p>
          <a:p>
            <a:pPr>
              <a:buFont typeface="Arial" pitchFamily="34" charset="0"/>
              <a:buChar char="•"/>
            </a:pPr>
            <a:r>
              <a:rPr lang="el-GR" dirty="0" smtClean="0"/>
              <a:t>     Τι κίνητρο υπάρχει ...; </a:t>
            </a:r>
          </a:p>
          <a:p>
            <a:pPr>
              <a:buFont typeface="Arial" pitchFamily="34" charset="0"/>
              <a:buChar char="•"/>
            </a:pPr>
            <a:r>
              <a:rPr lang="el-GR" dirty="0" smtClean="0"/>
              <a:t>     Μπορείτε να απαριθμήσετε τα ...; </a:t>
            </a:r>
          </a:p>
          <a:p>
            <a:pPr>
              <a:buFont typeface="Arial" pitchFamily="34" charset="0"/>
              <a:buChar char="•"/>
            </a:pPr>
            <a:r>
              <a:rPr lang="el-GR" dirty="0" smtClean="0"/>
              <a:t>     Τι συμπέρασμα μπορείτε να διατυπώσετε ...; </a:t>
            </a:r>
          </a:p>
          <a:p>
            <a:pPr>
              <a:buFont typeface="Arial" pitchFamily="34" charset="0"/>
              <a:buChar char="•"/>
            </a:pPr>
            <a:r>
              <a:rPr lang="el-GR" dirty="0" smtClean="0"/>
              <a:t>     Πώς θα κατατάσσατε ...; </a:t>
            </a:r>
          </a:p>
          <a:p>
            <a:pPr>
              <a:buFont typeface="Arial" pitchFamily="34" charset="0"/>
              <a:buChar char="•"/>
            </a:pPr>
            <a:r>
              <a:rPr lang="el-GR" dirty="0" smtClean="0"/>
              <a:t>     Πώς θα κατηγοριοποιήσουμε ...; Μπορείτε να αναγνωρίσετε τα μέρη / τη διαφορά ...; </a:t>
            </a:r>
          </a:p>
          <a:p>
            <a:pPr>
              <a:buFont typeface="Arial" pitchFamily="34" charset="0"/>
              <a:buChar char="•"/>
            </a:pPr>
            <a:r>
              <a:rPr lang="el-GR" dirty="0" smtClean="0"/>
              <a:t>     Τι στοιχεία μπορείτε να βρείτε ...; Ποια είναι τα πλεονεκτήματα και μειονεκτήματα…;</a:t>
            </a:r>
          </a:p>
          <a:p>
            <a:pPr>
              <a:buFont typeface="Arial" pitchFamily="34" charset="0"/>
              <a:buChar char="•"/>
            </a:pPr>
            <a:r>
              <a:rPr lang="el-GR" dirty="0" smtClean="0"/>
              <a:t>     Οι απόψεις για… στηρίζονται/επηρεάζονται…;</a:t>
            </a:r>
          </a:p>
          <a:p>
            <a:pPr>
              <a:buFont typeface="Arial" pitchFamily="34" charset="0"/>
              <a:buChar char="•"/>
            </a:pPr>
            <a:r>
              <a:rPr lang="el-GR" dirty="0" smtClean="0"/>
              <a:t>     Ποια είναι η σχέση μεταξύ του ...; Μπορείς να κάνεις μια διάκριση μεταξύ ...; </a:t>
            </a:r>
          </a:p>
          <a:p>
            <a:pPr>
              <a:buFont typeface="Arial" pitchFamily="34" charset="0"/>
              <a:buChar char="•"/>
            </a:pPr>
            <a:r>
              <a:rPr lang="el-GR" dirty="0" smtClean="0"/>
              <a:t>     Ποια είναι η λειτουργία του ...; 	</a:t>
            </a:r>
          </a:p>
          <a:p>
            <a:pPr>
              <a:buFont typeface="Arial" pitchFamily="34" charset="0"/>
              <a:buChar char="•"/>
            </a:pPr>
            <a:r>
              <a:rPr lang="el-GR" dirty="0" smtClean="0"/>
              <a:t>Είναι οι αποδείξεις για… επαρκείς/αξιόπιστες;	</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539552" y="260648"/>
            <a:ext cx="3312368" cy="1143000"/>
          </a:xfrm>
        </p:spPr>
        <p:style>
          <a:lnRef idx="2">
            <a:schemeClr val="accent2"/>
          </a:lnRef>
          <a:fillRef idx="1">
            <a:schemeClr val="lt1"/>
          </a:fillRef>
          <a:effectRef idx="0">
            <a:schemeClr val="accent2"/>
          </a:effectRef>
          <a:fontRef idx="minor">
            <a:schemeClr val="dk1"/>
          </a:fontRef>
        </p:style>
        <p:txBody>
          <a:bodyPr>
            <a:noAutofit/>
          </a:bodyPr>
          <a:lstStyle/>
          <a:p>
            <a:r>
              <a:rPr lang="el-GR" sz="3200" dirty="0" smtClean="0"/>
              <a:t>Κρίση/Αξιολόγηση</a:t>
            </a:r>
            <a:endParaRPr lang="el-GR" sz="3200" dirty="0"/>
          </a:p>
        </p:txBody>
      </p:sp>
      <p:sp>
        <p:nvSpPr>
          <p:cNvPr id="3" name="2 - Θέση περιεχομένου"/>
          <p:cNvSpPr>
            <a:spLocks noGrp="1"/>
          </p:cNvSpPr>
          <p:nvPr>
            <p:ph idx="1"/>
          </p:nvPr>
        </p:nvSpPr>
        <p:spPr>
          <a:xfrm>
            <a:off x="323528" y="1628800"/>
            <a:ext cx="3600400" cy="4896544"/>
          </a:xfrm>
        </p:spPr>
        <p:txBody>
          <a:bodyPr>
            <a:noAutofit/>
          </a:bodyPr>
          <a:lstStyle/>
          <a:p>
            <a:endParaRPr lang="el-GR" sz="900" dirty="0" smtClean="0"/>
          </a:p>
          <a:p>
            <a:r>
              <a:rPr lang="el-GR" sz="1200" dirty="0" smtClean="0"/>
              <a:t>Συμφωνείτε με τις δράσεις/τα αποτελέσματα ...; </a:t>
            </a:r>
          </a:p>
          <a:p>
            <a:r>
              <a:rPr lang="el-GR" sz="1200" dirty="0" smtClean="0"/>
              <a:t>Πώς θα αποδείξετε / διαψεύσετε ...; </a:t>
            </a:r>
          </a:p>
          <a:p>
            <a:r>
              <a:rPr lang="el-GR" sz="1200" dirty="0" smtClean="0"/>
              <a:t>Πώς εκτιμάτε τη(ν) σημασία /αξία...; </a:t>
            </a:r>
          </a:p>
          <a:p>
            <a:r>
              <a:rPr lang="el-GR" sz="1200" dirty="0" smtClean="0"/>
              <a:t>Θα ήταν καλύτερα αν ...; </a:t>
            </a:r>
          </a:p>
          <a:p>
            <a:r>
              <a:rPr lang="el-GR" sz="1200" dirty="0" smtClean="0"/>
              <a:t>Γιατί (ο χαρακτήρας) επέλεξε ...; </a:t>
            </a:r>
          </a:p>
          <a:p>
            <a:r>
              <a:rPr lang="el-GR" sz="1200" dirty="0" smtClean="0"/>
              <a:t>Τι θα συνιστούσατε ...; </a:t>
            </a:r>
          </a:p>
          <a:p>
            <a:r>
              <a:rPr lang="el-GR" sz="1200" dirty="0" smtClean="0"/>
              <a:t>Τι θα αναφέρατε για να υπερασπιστείτε τις ενέργειες...; </a:t>
            </a:r>
          </a:p>
          <a:p>
            <a:r>
              <a:rPr lang="el-GR" sz="1200" dirty="0" smtClean="0"/>
              <a:t>Πώς θα μπορούσατε να καθορίσετε ...; </a:t>
            </a:r>
          </a:p>
          <a:p>
            <a:r>
              <a:rPr lang="el-GR" sz="1200" dirty="0" smtClean="0"/>
              <a:t>Πώς είναι να μπαίνουμε στη θέση..; </a:t>
            </a:r>
          </a:p>
          <a:p>
            <a:r>
              <a:rPr lang="el-GR" sz="1200" dirty="0" smtClean="0"/>
              <a:t>Ποια επιλογή θα κάνατε ...; </a:t>
            </a:r>
          </a:p>
          <a:p>
            <a:r>
              <a:rPr lang="el-GR" sz="1200" dirty="0" smtClean="0"/>
              <a:t>Σε τι θα δίνατε προτεραιότητα ... ; </a:t>
            </a:r>
          </a:p>
          <a:p>
            <a:r>
              <a:rPr lang="el-GR" sz="1200" dirty="0" smtClean="0"/>
              <a:t>Με βάση τα όσα γνωρίζουμε, πώς θα το εξηγούσαμε ...; </a:t>
            </a:r>
          </a:p>
          <a:p>
            <a:r>
              <a:rPr lang="el-GR" sz="1200" dirty="0" smtClean="0"/>
              <a:t>Ποιες πληροφορίες θα χρησιμοποιούσατε, για να στηρίξετε την άποψη ...; </a:t>
            </a:r>
          </a:p>
          <a:p>
            <a:r>
              <a:rPr lang="el-GR" sz="1200" dirty="0" smtClean="0"/>
              <a:t>Πώς θα δικαιολογήσετε ...; </a:t>
            </a:r>
          </a:p>
          <a:p>
            <a:r>
              <a:rPr lang="el-GR" sz="1200" dirty="0" smtClean="0"/>
              <a:t>Ποια δεδομένα χρησιμοποιούνται, για να δείξουν το συμπέρασμα ...; </a:t>
            </a:r>
          </a:p>
          <a:p>
            <a:r>
              <a:rPr lang="el-GR" sz="1200" dirty="0" smtClean="0"/>
              <a:t>Γιατί ήταν καλύτερο να ...; </a:t>
            </a:r>
          </a:p>
          <a:p>
            <a:r>
              <a:rPr lang="el-GR" sz="1200" dirty="0" smtClean="0"/>
              <a:t>Πώς θα συγκρίνατε τις ιδέες / τους ανθρώπους / τα γεγονότα ...; </a:t>
            </a:r>
            <a:r>
              <a:rPr lang="el-GR" sz="900" dirty="0" smtClean="0"/>
              <a:t>	</a:t>
            </a:r>
          </a:p>
          <a:p>
            <a:endParaRPr lang="el-GR" sz="900" dirty="0" smtClean="0"/>
          </a:p>
        </p:txBody>
      </p:sp>
      <p:sp>
        <p:nvSpPr>
          <p:cNvPr id="4" name="1 - Τίτλος"/>
          <p:cNvSpPr txBox="1">
            <a:spLocks/>
          </p:cNvSpPr>
          <p:nvPr/>
        </p:nvSpPr>
        <p:spPr>
          <a:xfrm>
            <a:off x="5148064" y="260648"/>
            <a:ext cx="3600400" cy="1080120"/>
          </a:xfrm>
          <a:prstGeom prst="rect">
            <a:avLst/>
          </a:prstGeom>
        </p:spPr>
        <p:style>
          <a:lnRef idx="2">
            <a:schemeClr val="accent2"/>
          </a:lnRef>
          <a:fillRef idx="1">
            <a:schemeClr val="lt1"/>
          </a:fillRef>
          <a:effectRef idx="0">
            <a:schemeClr val="accent2"/>
          </a:effectRef>
          <a:fontRef idx="minor">
            <a:schemeClr val="dk1"/>
          </a:fontRef>
        </p:style>
        <p:txBody>
          <a:bodyPr vert="horz" lIns="91440" tIns="45720" rIns="91440" bIns="45720" rtlCol="0" anchor="ct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l-GR" sz="3200" b="0" i="0" u="none" strike="noStrike" kern="1200" cap="none" spc="0" normalizeH="0" baseline="0" noProof="0" dirty="0" smtClean="0">
                <a:ln>
                  <a:noFill/>
                </a:ln>
                <a:solidFill>
                  <a:schemeClr val="tx1"/>
                </a:solidFill>
                <a:effectLst/>
                <a:uLnTx/>
                <a:uFillTx/>
                <a:latin typeface="+mj-lt"/>
                <a:ea typeface="+mj-ea"/>
                <a:cs typeface="+mj-cs"/>
              </a:rPr>
              <a:t>Δημιουργία</a:t>
            </a:r>
            <a:r>
              <a:rPr kumimoji="0" lang="el-GR" sz="3200" b="0" i="0" u="none" strike="noStrike" kern="1200" cap="none" spc="0" normalizeH="0" baseline="0" noProof="0" dirty="0" smtClean="0">
                <a:ln>
                  <a:noFill/>
                </a:ln>
                <a:solidFill>
                  <a:schemeClr val="tx1"/>
                </a:solidFill>
                <a:effectLst/>
                <a:uLnTx/>
                <a:uFillTx/>
                <a:latin typeface="+mj-lt"/>
                <a:ea typeface="+mj-ea"/>
                <a:cs typeface="+mj-cs"/>
              </a:rPr>
              <a:t>/</a:t>
            </a:r>
          </a:p>
          <a:p>
            <a:pPr marL="0" marR="0" lvl="0" indent="0" algn="ctr" defTabSz="914400" rtl="0" eaLnBrk="1" fontAlgn="auto" latinLnBrk="0" hangingPunct="1">
              <a:lnSpc>
                <a:spcPct val="100000"/>
              </a:lnSpc>
              <a:spcBef>
                <a:spcPct val="0"/>
              </a:spcBef>
              <a:spcAft>
                <a:spcPts val="0"/>
              </a:spcAft>
              <a:buClrTx/>
              <a:buSzTx/>
              <a:buFontTx/>
              <a:buNone/>
              <a:tabLst/>
              <a:defRPr/>
            </a:pPr>
            <a:r>
              <a:rPr kumimoji="0" lang="el-GR" sz="3200" b="0" i="0" u="none" strike="noStrike" kern="1200" cap="none" spc="0" normalizeH="0" baseline="0" noProof="0" dirty="0" smtClean="0">
                <a:ln>
                  <a:noFill/>
                </a:ln>
                <a:solidFill>
                  <a:schemeClr val="tx1"/>
                </a:solidFill>
                <a:effectLst/>
                <a:uLnTx/>
                <a:uFillTx/>
                <a:latin typeface="+mj-lt"/>
                <a:ea typeface="+mj-ea"/>
                <a:cs typeface="+mj-cs"/>
              </a:rPr>
              <a:t>Σύνθεση/Παραγωγή</a:t>
            </a:r>
            <a:endParaRPr kumimoji="0" lang="el-GR" sz="3200" b="0" i="0" u="none" strike="noStrike" kern="1200" cap="none" spc="0" normalizeH="0" baseline="0" noProof="0" dirty="0">
              <a:ln>
                <a:noFill/>
              </a:ln>
              <a:solidFill>
                <a:schemeClr val="tx1"/>
              </a:solidFill>
              <a:effectLst/>
              <a:uLnTx/>
              <a:uFillTx/>
              <a:latin typeface="+mj-lt"/>
              <a:ea typeface="+mj-ea"/>
              <a:cs typeface="+mj-cs"/>
            </a:endParaRPr>
          </a:p>
        </p:txBody>
      </p:sp>
      <p:sp>
        <p:nvSpPr>
          <p:cNvPr id="5" name="4 - TextBox"/>
          <p:cNvSpPr txBox="1"/>
          <p:nvPr/>
        </p:nvSpPr>
        <p:spPr>
          <a:xfrm>
            <a:off x="4427984" y="1412776"/>
            <a:ext cx="4536504" cy="5632311"/>
          </a:xfrm>
          <a:prstGeom prst="rect">
            <a:avLst/>
          </a:prstGeom>
          <a:noFill/>
        </p:spPr>
        <p:txBody>
          <a:bodyPr wrap="square" rtlCol="0">
            <a:spAutoFit/>
          </a:bodyPr>
          <a:lstStyle/>
          <a:p>
            <a:endParaRPr lang="el-GR" dirty="0" smtClean="0"/>
          </a:p>
          <a:p>
            <a:pPr>
              <a:buFont typeface="Arial" pitchFamily="34" charset="0"/>
              <a:buChar char="•"/>
            </a:pPr>
            <a:r>
              <a:rPr lang="el-GR" dirty="0" smtClean="0"/>
              <a:t>    Τι αλλαγές θα κάνετε για...; </a:t>
            </a:r>
          </a:p>
          <a:p>
            <a:pPr>
              <a:buFont typeface="Arial" pitchFamily="34" charset="0"/>
              <a:buChar char="•"/>
            </a:pPr>
            <a:r>
              <a:rPr lang="el-GR" dirty="0" smtClean="0"/>
              <a:t>     Πώς θα βελτιωθεί η...; </a:t>
            </a:r>
          </a:p>
          <a:p>
            <a:pPr>
              <a:buFont typeface="Arial" pitchFamily="34" charset="0"/>
              <a:buChar char="•"/>
            </a:pPr>
            <a:r>
              <a:rPr lang="el-GR" dirty="0" smtClean="0"/>
              <a:t>     Τι θα συμβεί αν...; </a:t>
            </a:r>
          </a:p>
          <a:p>
            <a:pPr>
              <a:buFont typeface="Arial" pitchFamily="34" charset="0"/>
              <a:buChar char="•"/>
            </a:pPr>
            <a:r>
              <a:rPr lang="el-GR" dirty="0" smtClean="0"/>
              <a:t>     Μπορείτε να επεκταθείτε στο ...; </a:t>
            </a:r>
          </a:p>
          <a:p>
            <a:pPr>
              <a:buFont typeface="Arial" pitchFamily="34" charset="0"/>
              <a:buChar char="•"/>
            </a:pPr>
            <a:r>
              <a:rPr lang="el-GR" dirty="0" smtClean="0"/>
              <a:t>     Ποια εναλλακτική λύση θα προτείνατε...; </a:t>
            </a:r>
          </a:p>
          <a:p>
            <a:pPr>
              <a:buFont typeface="Arial" pitchFamily="34" charset="0"/>
              <a:buChar char="•"/>
            </a:pPr>
            <a:r>
              <a:rPr lang="el-GR" dirty="0" smtClean="0"/>
              <a:t>     Πώς θα υιοθετούσατε τα …, για να δημιουργήσετε ένα διαφορετικό ...; </a:t>
            </a:r>
          </a:p>
          <a:p>
            <a:pPr>
              <a:buFont typeface="Arial" pitchFamily="34" charset="0"/>
              <a:buChar char="•"/>
            </a:pPr>
            <a:r>
              <a:rPr lang="el-GR" dirty="0" smtClean="0"/>
              <a:t>     Πώς θα τροποποιούσατε το ..; </a:t>
            </a:r>
          </a:p>
          <a:p>
            <a:pPr>
              <a:buFont typeface="Arial" pitchFamily="34" charset="0"/>
              <a:buChar char="•"/>
            </a:pPr>
            <a:r>
              <a:rPr lang="el-GR" dirty="0" smtClean="0"/>
              <a:t>      Τι θα μπορούσε να γίνει, για να ελαχιστοποιηθεί/μεγιστοποιηθεί ...; </a:t>
            </a:r>
          </a:p>
          <a:p>
            <a:pPr>
              <a:buFont typeface="Arial" pitchFamily="34" charset="0"/>
              <a:buChar char="•"/>
            </a:pPr>
            <a:r>
              <a:rPr lang="el-GR" dirty="0" smtClean="0"/>
              <a:t>     Με ποιον τρόπο θα σχεδιάζατε ...; </a:t>
            </a:r>
          </a:p>
          <a:p>
            <a:pPr>
              <a:buFont typeface="Arial" pitchFamily="34" charset="0"/>
              <a:buChar char="•"/>
            </a:pPr>
            <a:r>
              <a:rPr lang="el-GR" dirty="0" smtClean="0"/>
              <a:t>     Τι θα μπορούσε να συνδυαστεί, για να βελτιωθεί /αλλάξει ...; </a:t>
            </a:r>
          </a:p>
          <a:p>
            <a:pPr>
              <a:buFont typeface="Arial" pitchFamily="34" charset="0"/>
              <a:buChar char="•"/>
            </a:pPr>
            <a:r>
              <a:rPr lang="el-GR" dirty="0" smtClean="0"/>
              <a:t>     Μπορείς να διατυπώσεις μια γενίκευση για ...;</a:t>
            </a:r>
          </a:p>
          <a:p>
            <a:pPr>
              <a:buFont typeface="Arial" pitchFamily="34" charset="0"/>
              <a:buChar char="•"/>
            </a:pPr>
            <a:r>
              <a:rPr lang="el-GR" dirty="0" smtClean="0"/>
              <a:t>     Μπορείτε να προβλέψετε το αποτέλεσμα, αν ...; </a:t>
            </a:r>
          </a:p>
          <a:p>
            <a:pPr>
              <a:buFont typeface="Arial" pitchFamily="34" charset="0"/>
              <a:buChar char="•"/>
            </a:pPr>
            <a:r>
              <a:rPr lang="el-GR" dirty="0" smtClean="0"/>
              <a:t>     Πώς εκτιμάτε τα αποτελέσματα ...;</a:t>
            </a:r>
          </a:p>
          <a:p>
            <a:r>
              <a:rPr lang="el-GR" dirty="0" smtClean="0"/>
              <a:t>	</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8229600" cy="562074"/>
          </a:xfrm>
        </p:spPr>
        <p:style>
          <a:lnRef idx="1">
            <a:schemeClr val="accent2"/>
          </a:lnRef>
          <a:fillRef idx="3">
            <a:schemeClr val="accent2"/>
          </a:fillRef>
          <a:effectRef idx="2">
            <a:schemeClr val="accent2"/>
          </a:effectRef>
          <a:fontRef idx="minor">
            <a:schemeClr val="lt1"/>
          </a:fontRef>
        </p:style>
        <p:txBody>
          <a:bodyPr>
            <a:normAutofit fontScale="90000"/>
          </a:bodyPr>
          <a:lstStyle/>
          <a:p>
            <a:r>
              <a:rPr lang="el-GR" sz="3200" dirty="0" smtClean="0"/>
              <a:t>Πρακτικές διαμορφωτικής αξιολόγησης</a:t>
            </a:r>
            <a:endParaRPr lang="el-GR" sz="3200" dirty="0"/>
          </a:p>
        </p:txBody>
      </p:sp>
      <p:sp>
        <p:nvSpPr>
          <p:cNvPr id="3" name="2 - Θέση περιεχομένου"/>
          <p:cNvSpPr>
            <a:spLocks noGrp="1"/>
          </p:cNvSpPr>
          <p:nvPr>
            <p:ph idx="1"/>
          </p:nvPr>
        </p:nvSpPr>
        <p:spPr>
          <a:xfrm>
            <a:off x="457200" y="836713"/>
            <a:ext cx="8229600" cy="4608512"/>
          </a:xfrm>
        </p:spPr>
        <p:txBody>
          <a:bodyPr>
            <a:normAutofit fontScale="70000" lnSpcReduction="20000"/>
          </a:bodyPr>
          <a:lstStyle/>
          <a:p>
            <a:endParaRPr lang="el-GR" dirty="0" smtClean="0"/>
          </a:p>
          <a:p>
            <a:endParaRPr lang="el-GR" dirty="0" smtClean="0"/>
          </a:p>
          <a:p>
            <a:r>
              <a:rPr lang="el-GR" dirty="0" smtClean="0"/>
              <a:t>Παρατήρηση μαθητών/τριών, όταν εργάζονται σε μονάδες/δυάδες/ομάδες</a:t>
            </a:r>
          </a:p>
          <a:p>
            <a:r>
              <a:rPr lang="el-GR" dirty="0" smtClean="0"/>
              <a:t>Ενεργός ακρόαση. Ακούμε τους μαθητές/</a:t>
            </a:r>
            <a:r>
              <a:rPr lang="el-GR" dirty="0" err="1" smtClean="0"/>
              <a:t>τριες</a:t>
            </a:r>
            <a:r>
              <a:rPr lang="el-GR" dirty="0" smtClean="0"/>
              <a:t> κατά την παραγωγή προφορικού λόγου και όταν σκέφτονται μεγαλόφωνα, καθώς εργάζονται και συνεργάζονται σε ζευγάρια ή σε μικρές ομάδες</a:t>
            </a:r>
          </a:p>
          <a:p>
            <a:r>
              <a:rPr lang="el-GR" dirty="0" smtClean="0"/>
              <a:t>Έλεγχος προϋπάρχουσας γνώσης μαθητών/τριών. Ελέγχουμε σε ποιο βαθμό κατέχουν τις προαπαιτούμενες γνώσεις και δεξιότητες</a:t>
            </a:r>
          </a:p>
          <a:p>
            <a:r>
              <a:rPr lang="el-GR" dirty="0" smtClean="0"/>
              <a:t>Συνοπτική έκφραση βασικών ιδεών. Ζητούμε να καταγράψουν συνοπτικά ή να εκφράσουν κιναισθητικά τις βασικές ιδέες που έχουν πάρει από μια συζήτηση, μια εργασία ή ένα μάθημα </a:t>
            </a:r>
          </a:p>
          <a:p>
            <a:r>
              <a:rPr lang="el-GR" dirty="0" smtClean="0"/>
              <a:t>Ουσιαστική αξιολόγηση στο κλείσιμο του μαθήματος-Προφορική/γραπτή/αναστοχαστική </a:t>
            </a:r>
            <a:r>
              <a:rPr lang="el-GR" dirty="0" err="1" smtClean="0"/>
              <a:t>π.χ</a:t>
            </a:r>
            <a:r>
              <a:rPr lang="el-GR" dirty="0" smtClean="0"/>
              <a:t> εργασία ή λύση προβλήματος ή απάντηση σε ερωτήσεις ή παίξιμο ρόλων</a:t>
            </a:r>
          </a:p>
          <a:p>
            <a:pPr>
              <a:buNone/>
            </a:pPr>
            <a:endParaRPr lang="el-GR"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 Θέση περιεχομένου"/>
          <p:cNvGraphicFramePr>
            <a:graphicFrameLocks noGrp="1"/>
          </p:cNvGraphicFramePr>
          <p:nvPr>
            <p:ph idx="1"/>
          </p:nvPr>
        </p:nvGraphicFramePr>
        <p:xfrm>
          <a:off x="395536" y="260648"/>
          <a:ext cx="8229600" cy="5639308"/>
        </p:xfrm>
        <a:graphic>
          <a:graphicData uri="http://schemas.openxmlformats.org/drawingml/2006/table">
            <a:tbl>
              <a:tblPr firstRow="1" bandRow="1">
                <a:tableStyleId>{5C22544A-7EE6-4342-B048-85BDC9FD1C3A}</a:tableStyleId>
              </a:tblPr>
              <a:tblGrid>
                <a:gridCol w="3312368"/>
                <a:gridCol w="4917232"/>
              </a:tblGrid>
              <a:tr h="370840">
                <a:tc gridSpan="2">
                  <a:txBody>
                    <a:bodyPr/>
                    <a:lstStyle/>
                    <a:p>
                      <a:r>
                        <a:rPr lang="el-GR" sz="1800" b="1" kern="1200" dirty="0" smtClean="0">
                          <a:solidFill>
                            <a:schemeClr val="lt1"/>
                          </a:solidFill>
                          <a:latin typeface="+mn-lt"/>
                          <a:ea typeface="+mn-ea"/>
                          <a:cs typeface="+mn-cs"/>
                        </a:rPr>
                        <a:t>                                            Α τάξη 1.1 ΑΝΑΖΗΤΗΣΗ ΤΟΥ ΘΕΟΥ (1</a:t>
                      </a:r>
                      <a:r>
                        <a:rPr lang="el-GR" sz="1800" b="1" kern="1200" baseline="30000" dirty="0" smtClean="0">
                          <a:solidFill>
                            <a:schemeClr val="lt1"/>
                          </a:solidFill>
                          <a:latin typeface="+mn-lt"/>
                          <a:ea typeface="+mn-ea"/>
                          <a:cs typeface="+mn-cs"/>
                        </a:rPr>
                        <a:t>ο</a:t>
                      </a:r>
                      <a:r>
                        <a:rPr lang="el-GR" sz="1800" b="1" kern="1200" dirty="0" smtClean="0">
                          <a:solidFill>
                            <a:schemeClr val="lt1"/>
                          </a:solidFill>
                          <a:latin typeface="+mn-lt"/>
                          <a:ea typeface="+mn-ea"/>
                          <a:cs typeface="+mn-cs"/>
                        </a:rPr>
                        <a:t> δίωρο)</a:t>
                      </a:r>
                      <a:endParaRPr lang="el-GR" dirty="0"/>
                    </a:p>
                  </a:txBody>
                  <a:tcPr/>
                </a:tc>
                <a:tc hMerge="1">
                  <a:txBody>
                    <a:bodyPr/>
                    <a:lstStyle/>
                    <a:p>
                      <a:endParaRPr lang="el-GR"/>
                    </a:p>
                  </a:txBody>
                  <a:tcPr/>
                </a:tc>
              </a:tr>
              <a:tr h="370840">
                <a:tc>
                  <a:txBody>
                    <a:bodyPr/>
                    <a:lstStyle/>
                    <a:p>
                      <a:pPr algn="ctr">
                        <a:lnSpc>
                          <a:spcPct val="115000"/>
                        </a:lnSpc>
                        <a:spcAft>
                          <a:spcPts val="0"/>
                        </a:spcAft>
                      </a:pPr>
                      <a:r>
                        <a:rPr lang="el-GR" sz="2400" dirty="0">
                          <a:latin typeface="Calibri"/>
                          <a:ea typeface="Calibri"/>
                          <a:cs typeface="Times New Roman"/>
                        </a:rPr>
                        <a:t>Προσδοκώμενα Μαθησιακά Αποτελέσματα</a:t>
                      </a:r>
                    </a:p>
                  </a:txBody>
                  <a:tcPr marL="68580" marR="68580" marT="36195" marB="36195" anchor="ctr"/>
                </a:tc>
                <a:tc>
                  <a:txBody>
                    <a:bodyPr/>
                    <a:lstStyle/>
                    <a:p>
                      <a:pPr algn="ctr">
                        <a:lnSpc>
                          <a:spcPct val="115000"/>
                        </a:lnSpc>
                        <a:spcAft>
                          <a:spcPts val="0"/>
                        </a:spcAft>
                      </a:pPr>
                      <a:r>
                        <a:rPr lang="el-GR" sz="2400" dirty="0">
                          <a:latin typeface="Calibri"/>
                          <a:ea typeface="Calibri"/>
                          <a:cs typeface="Times New Roman"/>
                        </a:rPr>
                        <a:t>Αξιολόγηση</a:t>
                      </a:r>
                    </a:p>
                  </a:txBody>
                  <a:tcPr marL="68580" marR="68580" marT="36195" marB="36195" anchor="ctr"/>
                </a:tc>
              </a:tr>
              <a:tr h="370840">
                <a:tc>
                  <a:txBody>
                    <a:bodyPr/>
                    <a:lstStyle/>
                    <a:p>
                      <a:pPr>
                        <a:lnSpc>
                          <a:spcPct val="115000"/>
                        </a:lnSpc>
                        <a:spcAft>
                          <a:spcPts val="300"/>
                        </a:spcAft>
                      </a:pPr>
                      <a:r>
                        <a:rPr lang="el-GR" sz="1800" dirty="0">
                          <a:solidFill>
                            <a:srgbClr val="000000"/>
                          </a:solidFill>
                          <a:latin typeface="Calibri"/>
                          <a:ea typeface="Calibri"/>
                          <a:cs typeface="Calibri"/>
                        </a:rPr>
                        <a:t>Οι μαθητές/ μαθήτριες να:</a:t>
                      </a:r>
                      <a:endParaRPr lang="el-GR" sz="1800" dirty="0">
                        <a:solidFill>
                          <a:srgbClr val="000000"/>
                        </a:solidFill>
                        <a:latin typeface="Arial"/>
                        <a:ea typeface="Calibri"/>
                      </a:endParaRPr>
                    </a:p>
                    <a:p>
                      <a:pPr marL="342900" marR="25400" lvl="0" indent="-342900">
                        <a:lnSpc>
                          <a:spcPct val="115000"/>
                        </a:lnSpc>
                        <a:spcAft>
                          <a:spcPts val="300"/>
                        </a:spcAft>
                        <a:buSzPts val="1000"/>
                        <a:buFont typeface="Calibri"/>
                        <a:buChar char="-"/>
                      </a:pPr>
                      <a:r>
                        <a:rPr lang="el-GR" sz="1800" dirty="0">
                          <a:solidFill>
                            <a:srgbClr val="000000"/>
                          </a:solidFill>
                          <a:latin typeface="Calibri"/>
                          <a:ea typeface="Calibri"/>
                          <a:cs typeface="Calibri"/>
                        </a:rPr>
                        <a:t>προσδιορίζουν τα κίνητρα της αναζήτησης του Θεού,</a:t>
                      </a:r>
                      <a:endParaRPr lang="el-GR" sz="1800" dirty="0">
                        <a:solidFill>
                          <a:srgbClr val="000000"/>
                        </a:solidFill>
                        <a:latin typeface="Arial"/>
                        <a:ea typeface="Calibri"/>
                      </a:endParaRPr>
                    </a:p>
                    <a:p>
                      <a:pPr marL="342900" marR="25400" lvl="0" indent="-342900">
                        <a:lnSpc>
                          <a:spcPct val="115000"/>
                        </a:lnSpc>
                        <a:spcAft>
                          <a:spcPts val="300"/>
                        </a:spcAft>
                        <a:buSzPts val="1000"/>
                        <a:buFont typeface="Calibri"/>
                        <a:buChar char="-"/>
                      </a:pPr>
                      <a:r>
                        <a:rPr lang="el-GR" sz="1800" dirty="0">
                          <a:solidFill>
                            <a:srgbClr val="000000"/>
                          </a:solidFill>
                          <a:latin typeface="Calibri"/>
                          <a:ea typeface="Calibri"/>
                          <a:cs typeface="Calibri"/>
                        </a:rPr>
                        <a:t>διερευνούν την καθολικότητα της θρησκευτικής αναζήτησης στην ιστορία του ανθρώπου, </a:t>
                      </a:r>
                      <a:endParaRPr lang="el-GR" sz="1800" dirty="0">
                        <a:solidFill>
                          <a:srgbClr val="000000"/>
                        </a:solidFill>
                        <a:latin typeface="Arial"/>
                        <a:ea typeface="Calibri"/>
                      </a:endParaRPr>
                    </a:p>
                    <a:p>
                      <a:pPr marL="342900" lvl="0" indent="-342900">
                        <a:lnSpc>
                          <a:spcPct val="115000"/>
                        </a:lnSpc>
                        <a:spcAft>
                          <a:spcPts val="0"/>
                        </a:spcAft>
                        <a:buSzPts val="1000"/>
                        <a:buFont typeface="Calibri"/>
                        <a:buChar char="-"/>
                      </a:pPr>
                      <a:r>
                        <a:rPr lang="el-GR" sz="1800" dirty="0">
                          <a:latin typeface="Calibri"/>
                          <a:ea typeface="Times New Roman"/>
                          <a:cs typeface="Calibri"/>
                        </a:rPr>
                        <a:t> εξετάζουν τη σύνδεση της αναζήτησης του Θεού με  τη θρησκεία .</a:t>
                      </a:r>
                      <a:endParaRPr lang="el-GR" sz="1800" dirty="0">
                        <a:latin typeface="Calibri"/>
                        <a:ea typeface="Times New Roman"/>
                        <a:cs typeface="Times New Roman"/>
                      </a:endParaRPr>
                    </a:p>
                  </a:txBody>
                  <a:tcPr marL="68580" marR="68580" marT="36195" marB="36195"/>
                </a:tc>
                <a:tc>
                  <a:txBody>
                    <a:bodyPr/>
                    <a:lstStyle/>
                    <a:p>
                      <a:pPr marL="342900" marR="25400" lvl="0" indent="-342900">
                        <a:lnSpc>
                          <a:spcPct val="115000"/>
                        </a:lnSpc>
                        <a:spcAft>
                          <a:spcPts val="300"/>
                        </a:spcAft>
                        <a:buSzPts val="1000"/>
                        <a:buFont typeface="Calibri"/>
                        <a:buChar char="-"/>
                      </a:pPr>
                      <a:r>
                        <a:rPr lang="el-GR" sz="2400" b="1" dirty="0">
                          <a:solidFill>
                            <a:srgbClr val="000000"/>
                          </a:solidFill>
                          <a:latin typeface="Calibri"/>
                          <a:ea typeface="Calibri"/>
                          <a:cs typeface="Calibri"/>
                        </a:rPr>
                        <a:t>Έκφραση κριτικής στάσης </a:t>
                      </a:r>
                      <a:r>
                        <a:rPr lang="el-GR" sz="2400" dirty="0">
                          <a:solidFill>
                            <a:srgbClr val="000000"/>
                          </a:solidFill>
                          <a:latin typeface="Calibri"/>
                          <a:ea typeface="Calibri"/>
                          <a:cs typeface="Calibri"/>
                        </a:rPr>
                        <a:t>σε θέματα θρησκευτικής αναζήτησης και πίστης.</a:t>
                      </a:r>
                      <a:endParaRPr lang="el-GR" sz="2400" dirty="0">
                        <a:solidFill>
                          <a:srgbClr val="000000"/>
                        </a:solidFill>
                        <a:latin typeface="Arial"/>
                        <a:ea typeface="Calibri"/>
                      </a:endParaRPr>
                    </a:p>
                    <a:p>
                      <a:pPr marL="342900" marR="25400" lvl="0" indent="-342900">
                        <a:lnSpc>
                          <a:spcPct val="115000"/>
                        </a:lnSpc>
                        <a:spcAft>
                          <a:spcPts val="300"/>
                        </a:spcAft>
                        <a:buSzPts val="1000"/>
                        <a:buFont typeface="Calibri"/>
                        <a:buChar char="-"/>
                      </a:pPr>
                      <a:r>
                        <a:rPr lang="el-GR" sz="2400" b="1" dirty="0">
                          <a:solidFill>
                            <a:srgbClr val="000000"/>
                          </a:solidFill>
                          <a:latin typeface="Calibri"/>
                          <a:ea typeface="Calibri"/>
                          <a:cs typeface="Calibri"/>
                        </a:rPr>
                        <a:t>Αναγνώριση </a:t>
                      </a:r>
                      <a:r>
                        <a:rPr lang="el-GR" sz="2400" dirty="0">
                          <a:solidFill>
                            <a:srgbClr val="000000"/>
                          </a:solidFill>
                          <a:latin typeface="Calibri"/>
                          <a:ea typeface="Calibri"/>
                          <a:cs typeface="Calibri"/>
                        </a:rPr>
                        <a:t>των κινήτρων</a:t>
                      </a:r>
                      <a:r>
                        <a:rPr lang="el-GR" sz="2400" dirty="0">
                          <a:solidFill>
                            <a:srgbClr val="FFFFFF"/>
                          </a:solidFill>
                          <a:latin typeface="Calibri"/>
                          <a:ea typeface="Calibri"/>
                          <a:cs typeface="Calibri"/>
                        </a:rPr>
                        <a:t> </a:t>
                      </a:r>
                      <a:r>
                        <a:rPr lang="el-GR" sz="2400" dirty="0">
                          <a:solidFill>
                            <a:srgbClr val="000000"/>
                          </a:solidFill>
                          <a:latin typeface="Calibri"/>
                          <a:ea typeface="Calibri"/>
                          <a:cs typeface="Calibri"/>
                        </a:rPr>
                        <a:t>και της καθολικότητας της πνευματικής και θρησκευτικής αναζήτησης.</a:t>
                      </a:r>
                      <a:endParaRPr lang="el-GR" sz="2400" dirty="0">
                        <a:solidFill>
                          <a:srgbClr val="000000"/>
                        </a:solidFill>
                        <a:latin typeface="Arial"/>
                        <a:ea typeface="Calibri"/>
                      </a:endParaRPr>
                    </a:p>
                    <a:p>
                      <a:pPr marL="342900" lvl="0" indent="-342900">
                        <a:lnSpc>
                          <a:spcPct val="115000"/>
                        </a:lnSpc>
                        <a:spcAft>
                          <a:spcPts val="0"/>
                        </a:spcAft>
                        <a:buSzPts val="1000"/>
                        <a:buFont typeface="Calibri"/>
                        <a:buChar char="-"/>
                      </a:pPr>
                      <a:r>
                        <a:rPr lang="el-GR" sz="2400" b="1" dirty="0">
                          <a:latin typeface="Calibri"/>
                          <a:ea typeface="Times New Roman"/>
                          <a:cs typeface="Calibri"/>
                        </a:rPr>
                        <a:t>Διατύπωση συλλογισμών </a:t>
                      </a:r>
                      <a:r>
                        <a:rPr lang="el-GR" sz="2400" dirty="0">
                          <a:latin typeface="Calibri"/>
                          <a:ea typeface="Times New Roman"/>
                          <a:cs typeface="Calibri"/>
                        </a:rPr>
                        <a:t>για την ανάπτυξη της θρησκευτικότητας (σχέσης με τη θρησκεία). </a:t>
                      </a:r>
                      <a:endParaRPr lang="el-GR" sz="2400" dirty="0">
                        <a:latin typeface="Calibri"/>
                        <a:ea typeface="Times New Roman"/>
                        <a:cs typeface="Times New Roman"/>
                      </a:endParaRPr>
                    </a:p>
                  </a:txBody>
                  <a:tcPr marL="68580" marR="68580" marT="36195" marB="36195"/>
                </a:tc>
              </a:tr>
            </a:tbl>
          </a:graphicData>
        </a:graphic>
      </p:graphicFrame>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Autofit/>
          </a:bodyPr>
          <a:lstStyle/>
          <a:p>
            <a:pPr lvl="0"/>
            <a:r>
              <a:rPr lang="el-GR" sz="3200" b="1" dirty="0" smtClean="0">
                <a:solidFill>
                  <a:srgbClr val="000000"/>
                </a:solidFill>
                <a:ea typeface="Calibri"/>
                <a:cs typeface="Calibri"/>
              </a:rPr>
              <a:t>Έκφραση κριτικής στάσης </a:t>
            </a:r>
            <a:r>
              <a:rPr lang="el-GR" sz="3200" dirty="0" smtClean="0">
                <a:solidFill>
                  <a:srgbClr val="000000"/>
                </a:solidFill>
                <a:ea typeface="Calibri"/>
                <a:cs typeface="Calibri"/>
              </a:rPr>
              <a:t>σε θέματα θρησκευτικής αναζήτησης και πίστης.</a:t>
            </a:r>
            <a:r>
              <a:rPr lang="el-GR" sz="3200" dirty="0" smtClean="0">
                <a:solidFill>
                  <a:srgbClr val="000000"/>
                </a:solidFill>
                <a:latin typeface="Arial"/>
                <a:ea typeface="Calibri"/>
              </a:rPr>
              <a:t/>
            </a:r>
            <a:br>
              <a:rPr lang="el-GR" sz="3200" dirty="0" smtClean="0">
                <a:solidFill>
                  <a:srgbClr val="000000"/>
                </a:solidFill>
                <a:latin typeface="Arial"/>
                <a:ea typeface="Calibri"/>
              </a:rPr>
            </a:br>
            <a:endParaRPr lang="el-GR" sz="3200" dirty="0"/>
          </a:p>
        </p:txBody>
      </p:sp>
      <p:sp>
        <p:nvSpPr>
          <p:cNvPr id="3" name="2 - Θέση περιεχομένου"/>
          <p:cNvSpPr>
            <a:spLocks noGrp="1"/>
          </p:cNvSpPr>
          <p:nvPr>
            <p:ph idx="1"/>
          </p:nvPr>
        </p:nvSpPr>
        <p:spPr/>
        <p:txBody>
          <a:bodyPr/>
          <a:lstStyle/>
          <a:p>
            <a:pPr>
              <a:buNone/>
            </a:pPr>
            <a:r>
              <a:rPr lang="el-GR" b="1" dirty="0" smtClean="0"/>
              <a:t>Κρίση και αξιολόγηση</a:t>
            </a:r>
          </a:p>
          <a:p>
            <a:pPr>
              <a:buNone/>
            </a:pPr>
            <a:endParaRPr lang="el-GR" dirty="0" smtClean="0"/>
          </a:p>
          <a:p>
            <a:pPr>
              <a:buNone/>
            </a:pPr>
            <a:r>
              <a:rPr lang="el-GR" dirty="0" smtClean="0"/>
              <a:t>Άσκηση κριτικής</a:t>
            </a:r>
          </a:p>
          <a:p>
            <a:pPr>
              <a:buNone/>
            </a:pPr>
            <a:r>
              <a:rPr lang="el-GR" dirty="0" smtClean="0"/>
              <a:t>Διαλογική αντιπαράθεση-συζήτηση</a:t>
            </a:r>
          </a:p>
          <a:p>
            <a:pPr>
              <a:buNone/>
            </a:pPr>
            <a:r>
              <a:rPr lang="el-GR" dirty="0" smtClean="0"/>
              <a:t>Λήψη αποφάσεων</a:t>
            </a:r>
          </a:p>
          <a:p>
            <a:pPr>
              <a:buNone/>
            </a:pPr>
            <a:r>
              <a:rPr lang="el-GR" dirty="0" smtClean="0"/>
              <a:t>Προσομοιώσεις και διλήμματα</a:t>
            </a:r>
          </a:p>
          <a:p>
            <a:pPr>
              <a:buNone/>
            </a:pPr>
            <a:r>
              <a:rPr lang="el-GR" dirty="0" smtClean="0"/>
              <a:t>Συλλογικές μαθησιακές δραστηριότητες</a:t>
            </a:r>
            <a:endParaRPr lang="el-GR"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b="1" dirty="0" smtClean="0"/>
              <a:t>Έκφραση κριτικής στάσης</a:t>
            </a:r>
            <a:r>
              <a:rPr lang="el-GR" dirty="0" smtClean="0"/>
              <a:t> σε θέματα θρησκευτικής αναζήτησης και πίστης</a:t>
            </a:r>
            <a:endParaRPr lang="el-GR" dirty="0"/>
          </a:p>
        </p:txBody>
      </p:sp>
      <p:sp>
        <p:nvSpPr>
          <p:cNvPr id="3" name="2 - Θέση περιεχομένου"/>
          <p:cNvSpPr>
            <a:spLocks noGrp="1"/>
          </p:cNvSpPr>
          <p:nvPr>
            <p:ph idx="1"/>
          </p:nvPr>
        </p:nvSpPr>
        <p:spPr/>
        <p:txBody>
          <a:bodyPr/>
          <a:lstStyle/>
          <a:p>
            <a:r>
              <a:rPr lang="el-GR" dirty="0" smtClean="0"/>
              <a:t>Αυτό σημαίνει ότι θα πρέπει να αξιολογήσουμε σε ποιο βαθμό ο κάθε μαθητής / η κάθε μαθήτρια στο τέλος του μαθήματος μπορεί επαρκώς να εκφράζει, με προφορικό ή γραπτό ή δημιουργικό τρόπο την κριτική του στάση σε θέματα θρησκευτικής αναζήτησης</a:t>
            </a:r>
            <a:endParaRPr lang="el-GR"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Διάρκεια μαθήματος</a:t>
            </a:r>
            <a:endParaRPr lang="el-GR" dirty="0"/>
          </a:p>
        </p:txBody>
      </p:sp>
      <p:sp>
        <p:nvSpPr>
          <p:cNvPr id="3" name="2 - Θέση περιεχομένου"/>
          <p:cNvSpPr>
            <a:spLocks noGrp="1"/>
          </p:cNvSpPr>
          <p:nvPr>
            <p:ph idx="1"/>
          </p:nvPr>
        </p:nvSpPr>
        <p:spPr>
          <a:xfrm>
            <a:off x="457200" y="1600200"/>
            <a:ext cx="8229600" cy="4925144"/>
          </a:xfrm>
        </p:spPr>
        <p:txBody>
          <a:bodyPr>
            <a:normAutofit fontScale="85000" lnSpcReduction="20000"/>
          </a:bodyPr>
          <a:lstStyle/>
          <a:p>
            <a:r>
              <a:rPr lang="el-GR" dirty="0" smtClean="0"/>
              <a:t>Προσφέρεται η αξιολόγηση στις δραστηριότητες </a:t>
            </a:r>
          </a:p>
          <a:p>
            <a:pPr>
              <a:buNone/>
            </a:pPr>
            <a:r>
              <a:rPr lang="el-GR" dirty="0" err="1" smtClean="0"/>
              <a:t>π.χ</a:t>
            </a:r>
            <a:r>
              <a:rPr lang="el-GR" dirty="0" smtClean="0"/>
              <a:t> στο Βιώνοντας</a:t>
            </a:r>
          </a:p>
          <a:p>
            <a:pPr lvl="0">
              <a:buNone/>
            </a:pPr>
            <a:r>
              <a:rPr lang="el-GR" dirty="0" smtClean="0"/>
              <a:t>«Μουσική δραστηριότητα-συμπλήρωση κενών».</a:t>
            </a:r>
            <a:r>
              <a:rPr lang="el-GR" i="1" dirty="0" smtClean="0"/>
              <a:t> </a:t>
            </a:r>
            <a:r>
              <a:rPr lang="el-GR" dirty="0" smtClean="0"/>
              <a:t>Δίνεται Φύλλο Εργασίας με τους στίχους του Αλκίνοου Ιωαννίδη, από το τραγούδι «Ο Προσκυνητής» αφήνοντας κενά για να συμπληρώσουν τις λέξεις ακούγοντας το τραγούδι (αγάπη, έρωτας, κάποιος ταξίδι, αναζήτηση, δρόμος, ψυχή που κυλά, προσευχή). Αφού ακούσουν το τραγούδι, οι μαθητές/μαθήτριες απαντούν στις παρακάτω ερωτήσεις: </a:t>
            </a:r>
            <a:r>
              <a:rPr lang="el-GR" b="1" dirty="0" smtClean="0"/>
              <a:t>1) Τι αναζητά ο προσκυνητής; 2) Πώς τα αναζητά, με ποιο τρόπο; και 3) Τι είναι η ζωή για τον προσκυνητή; </a:t>
            </a:r>
            <a:r>
              <a:rPr lang="en-US" b="1" dirty="0" err="1" smtClean="0"/>
              <a:t>Τι</a:t>
            </a:r>
            <a:r>
              <a:rPr lang="en-US" b="1" dirty="0" smtClean="0"/>
              <a:t> </a:t>
            </a:r>
            <a:r>
              <a:rPr lang="en-US" b="1" dirty="0" err="1" smtClean="0"/>
              <a:t>είναι</a:t>
            </a:r>
            <a:r>
              <a:rPr lang="en-US" b="1" dirty="0" smtClean="0"/>
              <a:t> </a:t>
            </a:r>
            <a:r>
              <a:rPr lang="en-US" b="1" dirty="0" err="1" smtClean="0"/>
              <a:t>αυτό</a:t>
            </a:r>
            <a:r>
              <a:rPr lang="en-US" b="1" dirty="0" smtClean="0"/>
              <a:t> </a:t>
            </a:r>
            <a:r>
              <a:rPr lang="en-US" b="1" dirty="0" err="1" smtClean="0"/>
              <a:t>που</a:t>
            </a:r>
            <a:r>
              <a:rPr lang="en-US" b="1" dirty="0" smtClean="0"/>
              <a:t> </a:t>
            </a:r>
            <a:r>
              <a:rPr lang="en-US" b="1" dirty="0" err="1" smtClean="0"/>
              <a:t>της</a:t>
            </a:r>
            <a:r>
              <a:rPr lang="en-US" b="1" dirty="0" smtClean="0"/>
              <a:t> </a:t>
            </a:r>
            <a:r>
              <a:rPr lang="en-US" b="1" dirty="0" err="1" smtClean="0"/>
              <a:t>δίνει</a:t>
            </a:r>
            <a:r>
              <a:rPr lang="en-US" b="1" dirty="0" smtClean="0"/>
              <a:t> </a:t>
            </a:r>
            <a:r>
              <a:rPr lang="en-US" b="1" dirty="0" err="1" smtClean="0"/>
              <a:t>νόημα</a:t>
            </a:r>
            <a:r>
              <a:rPr lang="en-US" b="1" dirty="0" smtClean="0"/>
              <a:t>;</a:t>
            </a:r>
            <a:endParaRPr lang="el-GR" dirty="0" smtClean="0"/>
          </a:p>
          <a:p>
            <a:endParaRPr lang="el-GR"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8229600" cy="922114"/>
          </a:xfrm>
        </p:spPr>
        <p:txBody>
          <a:bodyPr>
            <a:normAutofit/>
          </a:bodyPr>
          <a:lstStyle/>
          <a:p>
            <a:r>
              <a:rPr lang="el-GR" sz="2800" dirty="0" err="1" smtClean="0"/>
              <a:t>Π.χ</a:t>
            </a:r>
            <a:r>
              <a:rPr lang="el-GR" sz="2800" dirty="0" smtClean="0"/>
              <a:t> στο </a:t>
            </a:r>
            <a:r>
              <a:rPr lang="el-GR" sz="2800" dirty="0" err="1" smtClean="0"/>
              <a:t>Νοηματοδοτώντας</a:t>
            </a:r>
            <a:endParaRPr lang="el-GR" sz="2800" dirty="0"/>
          </a:p>
        </p:txBody>
      </p:sp>
      <p:sp>
        <p:nvSpPr>
          <p:cNvPr id="3" name="2 - Θέση περιεχομένου"/>
          <p:cNvSpPr>
            <a:spLocks noGrp="1"/>
          </p:cNvSpPr>
          <p:nvPr>
            <p:ph idx="1"/>
          </p:nvPr>
        </p:nvSpPr>
        <p:spPr/>
        <p:txBody>
          <a:bodyPr>
            <a:normAutofit fontScale="92500" lnSpcReduction="20000"/>
          </a:bodyPr>
          <a:lstStyle/>
          <a:p>
            <a:pPr lvl="0"/>
            <a:r>
              <a:rPr lang="el-GR" dirty="0" smtClean="0"/>
              <a:t>«</a:t>
            </a:r>
            <a:r>
              <a:rPr lang="en-US" dirty="0" smtClean="0"/>
              <a:t>TPSS</a:t>
            </a:r>
            <a:r>
              <a:rPr lang="el-GR" dirty="0" smtClean="0"/>
              <a:t>: </a:t>
            </a:r>
            <a:r>
              <a:rPr lang="en-US" dirty="0" smtClean="0"/>
              <a:t>Think</a:t>
            </a:r>
            <a:r>
              <a:rPr lang="el-GR" dirty="0" smtClean="0"/>
              <a:t>, </a:t>
            </a:r>
            <a:r>
              <a:rPr lang="en-US" dirty="0" smtClean="0"/>
              <a:t>Pair</a:t>
            </a:r>
            <a:r>
              <a:rPr lang="el-GR" dirty="0" smtClean="0"/>
              <a:t>, </a:t>
            </a:r>
            <a:r>
              <a:rPr lang="en-US" dirty="0" smtClean="0"/>
              <a:t>Square</a:t>
            </a:r>
            <a:r>
              <a:rPr lang="el-GR" dirty="0" smtClean="0"/>
              <a:t>, </a:t>
            </a:r>
            <a:r>
              <a:rPr lang="en-US" dirty="0" smtClean="0"/>
              <a:t>Share</a:t>
            </a:r>
            <a:r>
              <a:rPr lang="el-GR" dirty="0" smtClean="0"/>
              <a:t> (σκέψου, συζήτησε ανά 2 και ανά 4, μοιράσου)». Δίνονται ή προβάλλονται εικόνες με ανθρώπους που λατρεύουν με διάφορους τρόπους τον Θεό ή εικόνες με σύγχρονους ανθρώπους που απευθύνονται στον Θεό (αθλητές/</a:t>
            </a:r>
            <a:r>
              <a:rPr lang="el-GR" dirty="0" err="1" smtClean="0"/>
              <a:t>αθλήτριε</a:t>
            </a:r>
            <a:r>
              <a:rPr lang="el-GR" dirty="0" smtClean="0"/>
              <a:t>ς, καλλιτέχνες, διανοούμενοι/διανοούμενες). Οι μαθητές/μαθήτριες εφαρμόζουν την τεχνική με βάση τις ερωτήσεις: </a:t>
            </a:r>
            <a:r>
              <a:rPr lang="el-GR" b="1" dirty="0" smtClean="0"/>
              <a:t>Τι σκέφτεται, ποια αισθήματα έχει, γιατί το κάνει, πού βρίσκεται ο Θεός για αυτούς;</a:t>
            </a:r>
            <a:endParaRPr lang="el-GR" dirty="0" smtClean="0"/>
          </a:p>
          <a:p>
            <a:endParaRPr lang="el-GR"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179512" y="274638"/>
            <a:ext cx="8784976" cy="922114"/>
          </a:xfrm>
        </p:spPr>
        <p:txBody>
          <a:bodyPr>
            <a:noAutofit/>
          </a:bodyPr>
          <a:lstStyle/>
          <a:p>
            <a:r>
              <a:rPr lang="el-GR" sz="3200" dirty="0" smtClean="0"/>
              <a:t>Για να σχεδιάσουμε δραστηριότητες: Αναρωτιόμαστε πως και αν μαθαίνουν τα παιδιά</a:t>
            </a:r>
            <a:endParaRPr lang="el-GR" sz="3200" dirty="0"/>
          </a:p>
        </p:txBody>
      </p:sp>
      <p:graphicFrame>
        <p:nvGraphicFramePr>
          <p:cNvPr id="4" name="3 - Διάγραμμα"/>
          <p:cNvGraphicFramePr/>
          <p:nvPr/>
        </p:nvGraphicFramePr>
        <p:xfrm>
          <a:off x="467544" y="1412776"/>
          <a:ext cx="7632848" cy="527236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4 - TextBox"/>
          <p:cNvSpPr txBox="1"/>
          <p:nvPr/>
        </p:nvSpPr>
        <p:spPr>
          <a:xfrm>
            <a:off x="179512" y="1628800"/>
            <a:ext cx="3024336" cy="369332"/>
          </a:xfrm>
          <a:prstGeom prst="rect">
            <a:avLst/>
          </a:prstGeom>
          <a:noFill/>
        </p:spPr>
        <p:txBody>
          <a:bodyPr wrap="square" rtlCol="0">
            <a:spAutoFit/>
          </a:bodyPr>
          <a:lstStyle/>
          <a:p>
            <a:r>
              <a:rPr lang="el-GR" b="1" dirty="0" smtClean="0"/>
              <a:t>Απλά βήματα σχεδιασμού:</a:t>
            </a:r>
            <a:endParaRPr lang="el-GR" b="1"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8229600" cy="850106"/>
          </a:xfrm>
        </p:spPr>
        <p:txBody>
          <a:bodyPr>
            <a:normAutofit/>
          </a:bodyPr>
          <a:lstStyle/>
          <a:p>
            <a:r>
              <a:rPr lang="el-GR" sz="3200" dirty="0" smtClean="0"/>
              <a:t>Στο τέλος του μαθήματος</a:t>
            </a:r>
            <a:endParaRPr lang="el-GR" sz="3200" dirty="0"/>
          </a:p>
        </p:txBody>
      </p:sp>
      <p:sp>
        <p:nvSpPr>
          <p:cNvPr id="3" name="2 - Θέση περιεχομένου"/>
          <p:cNvSpPr>
            <a:spLocks noGrp="1"/>
          </p:cNvSpPr>
          <p:nvPr>
            <p:ph idx="1"/>
          </p:nvPr>
        </p:nvSpPr>
        <p:spPr>
          <a:xfrm>
            <a:off x="179512" y="1052736"/>
            <a:ext cx="8964488" cy="5805264"/>
          </a:xfrm>
        </p:spPr>
        <p:txBody>
          <a:bodyPr>
            <a:normAutofit fontScale="70000" lnSpcReduction="20000"/>
          </a:bodyPr>
          <a:lstStyle/>
          <a:p>
            <a:pPr>
              <a:buNone/>
            </a:pPr>
            <a:r>
              <a:rPr lang="el-GR" dirty="0" smtClean="0"/>
              <a:t>Προσφέρεται στο εφαρμόζοντας (4</a:t>
            </a:r>
            <a:r>
              <a:rPr lang="el-GR" baseline="30000" dirty="0" smtClean="0"/>
              <a:t>ο</a:t>
            </a:r>
            <a:r>
              <a:rPr lang="el-GR" dirty="0" smtClean="0"/>
              <a:t> στάδιο μαθήματος)</a:t>
            </a:r>
          </a:p>
          <a:p>
            <a:r>
              <a:rPr lang="el-GR" dirty="0" smtClean="0"/>
              <a:t>-«Αντιγνωμίες» σε ζευγάρια ενώπιον της ολομέλειας. Κάθε μαθητής/ μαθήτρια παίρνει μία κάρτα ρόλου (π.χ. ενός πιστού χριστιανού που εκκλησιάζεται, ενός πιστού μη θρησκευόμενου κ.λπ.). Ζητείται να σκεφτούν με βάση τον ρόλο που ανέλαβαν και όσα έχουν προηγηθεί στο μάθημα και να επιχειρηματολογήσουν για το εξής θέμα: «Τι δίνει νόημα στη ζωή μου;». Αφού σκεφτούν και γράψουν για τρία λεπτά τα επιχειρήματά τους ζητείται να σηκωθούν δύο και να εκφράσουν με τη σειρά τις απόψεις τους και να </a:t>
            </a:r>
            <a:r>
              <a:rPr lang="el-GR" dirty="0" err="1" smtClean="0"/>
              <a:t>διαλεχθούν</a:t>
            </a:r>
            <a:r>
              <a:rPr lang="el-GR" dirty="0" smtClean="0"/>
              <a:t> κρίνοντας τις θέσεις του άλλου/της άλλης. Δίνεται συγκεκριμένος χρόνος για την αντιγνωμία του ζευγαριού και ακολουθεί συζήτηση με την ολομέλεια. Μπορεί να επαναληφθεί με άλλο ζευγάρι. Αν δεν υπάρχει χρόνος μπορεί να δημιουργηθούν από την αρχή ζευγάρια και να </a:t>
            </a:r>
            <a:r>
              <a:rPr lang="el-GR" dirty="0" err="1" smtClean="0"/>
              <a:t>διαλεχθούν</a:t>
            </a:r>
            <a:r>
              <a:rPr lang="el-GR" dirty="0" smtClean="0"/>
              <a:t> ταυτόχρονα. Αφού λήξει ο χρόνος ερωτώνται όλοι α) πώς ένιωσαν, </a:t>
            </a:r>
            <a:r>
              <a:rPr lang="el-GR" b="1" dirty="0" smtClean="0"/>
              <a:t>β) ποια γνώμη είχε βαρύτητα και γιατί και γ) ποιο είναι το νόημα της ζωής για αυτούς/αυτές </a:t>
            </a:r>
            <a:r>
              <a:rPr lang="el-GR" dirty="0" smtClean="0"/>
              <a:t>και αν επηρεάστηκαν από όσα άκουσαν και έζησαν στις «αντιγνωμίες»; </a:t>
            </a:r>
          </a:p>
          <a:p>
            <a:pPr lvl="0"/>
            <a:r>
              <a:rPr lang="en-US" dirty="0" err="1" smtClean="0"/>
              <a:t>Εναλλακτικά</a:t>
            </a:r>
            <a:r>
              <a:rPr lang="en-US" dirty="0" smtClean="0"/>
              <a:t>: </a:t>
            </a:r>
            <a:endParaRPr lang="el-GR" dirty="0" smtClean="0"/>
          </a:p>
          <a:p>
            <a:r>
              <a:rPr lang="el-GR" dirty="0" smtClean="0"/>
              <a:t>Γράφουν μια σελίδα ημερολογίου ή μία επιστολή με θέμα: </a:t>
            </a:r>
            <a:r>
              <a:rPr lang="el-GR" b="1" dirty="0" smtClean="0"/>
              <a:t>«Οριακές στιγμές κι αναζητήσεις του Θεού».</a:t>
            </a:r>
            <a:endParaRPr lang="el-GR" dirty="0" smtClean="0"/>
          </a:p>
          <a:p>
            <a:pPr>
              <a:buNone/>
            </a:pPr>
            <a:endParaRPr lang="el-GR"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8229600" cy="706090"/>
          </a:xfrm>
        </p:spPr>
        <p:txBody>
          <a:bodyPr>
            <a:normAutofit/>
          </a:bodyPr>
          <a:lstStyle/>
          <a:p>
            <a:r>
              <a:rPr lang="el-GR" sz="3200" dirty="0" smtClean="0"/>
              <a:t>Γραπτή εξέταση/τεστ</a:t>
            </a:r>
            <a:endParaRPr lang="el-GR" sz="3200" dirty="0"/>
          </a:p>
        </p:txBody>
      </p:sp>
      <p:sp>
        <p:nvSpPr>
          <p:cNvPr id="3" name="2 - Θέση περιεχομένου"/>
          <p:cNvSpPr>
            <a:spLocks noGrp="1"/>
          </p:cNvSpPr>
          <p:nvPr>
            <p:ph idx="1"/>
          </p:nvPr>
        </p:nvSpPr>
        <p:spPr>
          <a:xfrm>
            <a:off x="251520" y="980728"/>
            <a:ext cx="8892480" cy="6264696"/>
          </a:xfrm>
        </p:spPr>
        <p:txBody>
          <a:bodyPr>
            <a:normAutofit fontScale="62500" lnSpcReduction="20000"/>
          </a:bodyPr>
          <a:lstStyle/>
          <a:p>
            <a:pPr>
              <a:buNone/>
            </a:pPr>
            <a:r>
              <a:rPr lang="el-GR" dirty="0" smtClean="0"/>
              <a:t>Στην Α ομάδα θα μπορούσε να διατυπωθεί ως εξής: </a:t>
            </a:r>
          </a:p>
          <a:p>
            <a:pPr>
              <a:buNone/>
            </a:pPr>
            <a:r>
              <a:rPr lang="el-GR" dirty="0" smtClean="0"/>
              <a:t> </a:t>
            </a:r>
          </a:p>
          <a:p>
            <a:pPr>
              <a:buNone/>
            </a:pPr>
            <a:r>
              <a:rPr lang="el-GR" dirty="0" smtClean="0"/>
              <a:t>Να σημειώσετε αν συμφωνείτε ή διαφωνείτε με τις παρακάτω φράσεις δικαιολογώντας σύντομα (1-3) την απάντηση σας:</a:t>
            </a:r>
          </a:p>
          <a:p>
            <a:pPr>
              <a:buNone/>
            </a:pPr>
            <a:r>
              <a:rPr lang="el-GR" dirty="0" smtClean="0"/>
              <a:t> </a:t>
            </a:r>
          </a:p>
          <a:p>
            <a:pPr marL="514350" indent="-514350">
              <a:buAutoNum type="arabicPeriod"/>
            </a:pPr>
            <a:r>
              <a:rPr lang="el-GR" dirty="0" smtClean="0"/>
              <a:t>Όλοι οι άνθρωποι αναζητούν τον Θεό.  </a:t>
            </a:r>
          </a:p>
          <a:p>
            <a:pPr marL="514350" indent="-514350">
              <a:buNone/>
            </a:pPr>
            <a:r>
              <a:rPr lang="el-GR" dirty="0" smtClean="0"/>
              <a:t>ΣΥΜΦΩΝΩ/ΔΙΑΦΩΝΩ</a:t>
            </a:r>
          </a:p>
          <a:p>
            <a:pPr>
              <a:buNone/>
            </a:pPr>
            <a:r>
              <a:rPr lang="el-GR" dirty="0" smtClean="0"/>
              <a:t> </a:t>
            </a:r>
          </a:p>
          <a:p>
            <a:pPr>
              <a:buNone/>
            </a:pPr>
            <a:r>
              <a:rPr lang="el-GR" dirty="0" smtClean="0"/>
              <a:t>…………………………………………………………………………………………………………………………………………………</a:t>
            </a:r>
          </a:p>
          <a:p>
            <a:pPr>
              <a:buNone/>
            </a:pPr>
            <a:r>
              <a:rPr lang="el-GR" dirty="0" smtClean="0"/>
              <a:t>…………………………………………………………………………………………………………………………………………………</a:t>
            </a:r>
          </a:p>
          <a:p>
            <a:pPr>
              <a:buNone/>
            </a:pPr>
            <a:r>
              <a:rPr lang="el-GR" dirty="0" smtClean="0"/>
              <a:t> </a:t>
            </a:r>
          </a:p>
          <a:p>
            <a:pPr>
              <a:buNone/>
            </a:pPr>
            <a:r>
              <a:rPr lang="el-GR" dirty="0" smtClean="0"/>
              <a:t>2. Όλοι οι άνθρωποι αναζητούν απάντηση στα υπαρξιακά τους ερωτήματα στη θρησκεία. ΣΥΜΦΩΝΩ/ΔΙΑΦΩΝΩ </a:t>
            </a:r>
          </a:p>
          <a:p>
            <a:pPr>
              <a:buNone/>
            </a:pPr>
            <a:r>
              <a:rPr lang="el-GR" dirty="0" smtClean="0"/>
              <a:t> </a:t>
            </a:r>
          </a:p>
          <a:p>
            <a:pPr>
              <a:buNone/>
            </a:pPr>
            <a:r>
              <a:rPr lang="el-GR" dirty="0" smtClean="0"/>
              <a:t>…………………………………………………………………………………………………………………………………………………</a:t>
            </a:r>
          </a:p>
          <a:p>
            <a:pPr>
              <a:buNone/>
            </a:pPr>
            <a:r>
              <a:rPr lang="el-GR" dirty="0" smtClean="0"/>
              <a:t>…………………………………………………………………………………………………………………………………………………</a:t>
            </a:r>
          </a:p>
          <a:p>
            <a:endParaRPr lang="el-GR"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a:xfrm>
            <a:off x="251520" y="1600200"/>
            <a:ext cx="8435280" cy="4525963"/>
          </a:xfrm>
        </p:spPr>
        <p:txBody>
          <a:bodyPr>
            <a:normAutofit fontScale="92500"/>
          </a:bodyPr>
          <a:lstStyle/>
          <a:p>
            <a:pPr>
              <a:buNone/>
            </a:pPr>
            <a:r>
              <a:rPr lang="el-GR" dirty="0" smtClean="0"/>
              <a:t>Στη Β ομάδα θα μπορούσε να διατυπωθεί ως εξής:</a:t>
            </a:r>
          </a:p>
          <a:p>
            <a:pPr>
              <a:buNone/>
            </a:pPr>
            <a:r>
              <a:rPr lang="el-GR" dirty="0" smtClean="0"/>
              <a:t> </a:t>
            </a:r>
          </a:p>
          <a:p>
            <a:r>
              <a:rPr lang="el-GR" dirty="0" smtClean="0"/>
              <a:t>1) «Η θρησκευτικότητα είναι φυσική ανάγκη του ανθρώπου - ανάγκη ορμέμφυτη, ενστικτώδης»</a:t>
            </a:r>
          </a:p>
          <a:p>
            <a:pPr>
              <a:buNone/>
            </a:pPr>
            <a:r>
              <a:rPr lang="el-GR" dirty="0" smtClean="0"/>
              <a:t> </a:t>
            </a:r>
            <a:r>
              <a:rPr lang="el-GR" sz="2200" dirty="0" smtClean="0"/>
              <a:t>Γιανναράς, Χ. (2006). </a:t>
            </a:r>
            <a:r>
              <a:rPr lang="el-GR" sz="2200" i="1" dirty="0" smtClean="0"/>
              <a:t>Ενάντια στη θρησκεία</a:t>
            </a:r>
            <a:r>
              <a:rPr lang="el-GR" sz="2200" dirty="0" smtClean="0"/>
              <a:t>. Αθήνα: Ίκαρος, σ. 11</a:t>
            </a:r>
          </a:p>
          <a:p>
            <a:pPr>
              <a:buNone/>
            </a:pPr>
            <a:r>
              <a:rPr lang="el-GR" dirty="0" smtClean="0"/>
              <a:t>Χρησιμοποιώντας τις γνώσεις σας να διατυπώσετε κριτικά τη γνώμη σας για την άποψη του Χρ. Γιανναρά.</a:t>
            </a:r>
            <a:endParaRPr lang="el-GR"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3851920" y="908720"/>
            <a:ext cx="2376264" cy="5949280"/>
          </a:xfrm>
        </p:spPr>
        <p:txBody>
          <a:bodyPr>
            <a:normAutofit fontScale="90000"/>
          </a:bodyPr>
          <a:lstStyle/>
          <a:p>
            <a:r>
              <a:rPr lang="el-GR" sz="1800" dirty="0" smtClean="0"/>
              <a:t>1.Γνωρίζω τους άλλους </a:t>
            </a:r>
            <a:br>
              <a:rPr lang="el-GR" sz="1800" dirty="0" smtClean="0"/>
            </a:br>
            <a:r>
              <a:rPr lang="el-GR" sz="1800" dirty="0" smtClean="0"/>
              <a:t>        2. Φρουτοσαλάτα</a:t>
            </a:r>
            <a:br>
              <a:rPr lang="el-GR" sz="1800" dirty="0" smtClean="0"/>
            </a:br>
            <a:r>
              <a:rPr lang="el-GR" sz="1800" dirty="0" smtClean="0"/>
              <a:t>        3. Αστέρια τόσο ίδια;</a:t>
            </a:r>
            <a:br>
              <a:rPr lang="el-GR" sz="1800" dirty="0" smtClean="0"/>
            </a:br>
            <a:r>
              <a:rPr lang="el-GR" sz="1800" dirty="0" smtClean="0"/>
              <a:t>        4. Ψέμα ή αλήθεια</a:t>
            </a:r>
            <a:br>
              <a:rPr lang="el-GR" sz="1800" dirty="0" smtClean="0"/>
            </a:br>
            <a:r>
              <a:rPr lang="el-GR" sz="1800" dirty="0" smtClean="0"/>
              <a:t>        5. Σε γνωρίζω καλύτερα</a:t>
            </a:r>
            <a:br>
              <a:rPr lang="el-GR" sz="1800" dirty="0" smtClean="0"/>
            </a:br>
            <a:r>
              <a:rPr lang="el-GR" sz="1800" dirty="0" smtClean="0"/>
              <a:t>        6. Ποιος είναι ο αρχηγός</a:t>
            </a:r>
            <a:br>
              <a:rPr lang="el-GR" sz="1800" dirty="0" smtClean="0"/>
            </a:br>
            <a:r>
              <a:rPr lang="el-GR" sz="1800" dirty="0" smtClean="0"/>
              <a:t>        7. Ο χάρτης της ζωής μου</a:t>
            </a:r>
            <a:br>
              <a:rPr lang="el-GR" sz="1800" dirty="0" smtClean="0"/>
            </a:br>
            <a:r>
              <a:rPr lang="el-GR" sz="1800" dirty="0" smtClean="0"/>
              <a:t>        8. Εσύ με οδηγείς</a:t>
            </a:r>
            <a:br>
              <a:rPr lang="el-GR" sz="1800" dirty="0" smtClean="0"/>
            </a:br>
            <a:r>
              <a:rPr lang="el-GR" sz="1800" dirty="0" smtClean="0"/>
              <a:t>        9. Παγωμένες εικόνες (δυναμικές)</a:t>
            </a:r>
            <a:br>
              <a:rPr lang="el-GR" sz="1800" dirty="0" smtClean="0"/>
            </a:br>
            <a:r>
              <a:rPr lang="el-GR" sz="1800" dirty="0" smtClean="0"/>
              <a:t>       10. </a:t>
            </a:r>
            <a:r>
              <a:rPr lang="en-US" sz="1800" dirty="0" smtClean="0"/>
              <a:t>Brainstorming</a:t>
            </a:r>
            <a:r>
              <a:rPr lang="el-GR" sz="1800" dirty="0" smtClean="0"/>
              <a:t> (Καταιγισμός ιδεών)</a:t>
            </a:r>
            <a:br>
              <a:rPr lang="el-GR" sz="1800" dirty="0" smtClean="0"/>
            </a:br>
            <a:r>
              <a:rPr lang="el-GR" sz="1800" dirty="0" smtClean="0"/>
              <a:t>       11. Ανακριτική καρέκλα</a:t>
            </a:r>
            <a:br>
              <a:rPr lang="el-GR" sz="1800" dirty="0" smtClean="0"/>
            </a:br>
            <a:r>
              <a:rPr lang="el-GR" sz="1800" dirty="0" smtClean="0"/>
              <a:t>       12. Ρόλος τον τοίχο</a:t>
            </a:r>
            <a:br>
              <a:rPr lang="el-GR" sz="1800" dirty="0" smtClean="0"/>
            </a:br>
            <a:r>
              <a:rPr lang="el-GR" sz="1800" dirty="0" smtClean="0"/>
              <a:t>       13. Διάδρομος της συνείδησης</a:t>
            </a:r>
            <a:br>
              <a:rPr lang="el-GR" sz="1800" dirty="0" smtClean="0"/>
            </a:br>
            <a:r>
              <a:rPr lang="el-GR" sz="1800" dirty="0" smtClean="0"/>
              <a:t>       14. Δάσκαλος σε ρόλο</a:t>
            </a:r>
            <a:br>
              <a:rPr lang="el-GR" sz="1800" dirty="0" smtClean="0"/>
            </a:br>
            <a:r>
              <a:rPr lang="el-GR" sz="1800" dirty="0" smtClean="0"/>
              <a:t>       15. Παίξιμο ρόλων</a:t>
            </a:r>
            <a:br>
              <a:rPr lang="el-GR" sz="1800" dirty="0" smtClean="0"/>
            </a:br>
            <a:r>
              <a:rPr lang="el-GR" sz="1800" dirty="0" smtClean="0"/>
              <a:t>       16. Κάρτες ρόλων</a:t>
            </a:r>
            <a:br>
              <a:rPr lang="el-GR" sz="1800" dirty="0" smtClean="0"/>
            </a:br>
            <a:r>
              <a:rPr lang="el-GR" sz="1800" dirty="0" smtClean="0"/>
              <a:t>       17. Φόρουμ θέατρο</a:t>
            </a:r>
            <a:br>
              <a:rPr lang="el-GR" sz="1800" dirty="0" smtClean="0"/>
            </a:br>
            <a:r>
              <a:rPr lang="el-GR" sz="1800" dirty="0" smtClean="0"/>
              <a:t>       18. Δραματοποίηση</a:t>
            </a:r>
            <a:r>
              <a:rPr lang="el-GR" sz="1300" dirty="0" smtClean="0"/>
              <a:t/>
            </a:r>
            <a:br>
              <a:rPr lang="el-GR" sz="1300" dirty="0" smtClean="0"/>
            </a:br>
            <a:r>
              <a:rPr lang="el-GR" dirty="0" smtClean="0"/>
              <a:t/>
            </a:r>
            <a:br>
              <a:rPr lang="el-GR" dirty="0" smtClean="0"/>
            </a:br>
            <a:endParaRPr lang="el-GR" dirty="0"/>
          </a:p>
        </p:txBody>
      </p:sp>
      <p:pic>
        <p:nvPicPr>
          <p:cNvPr id="4" name="3 - Θέση περιεχομένου" descr="Εκπαιδευτικοί εν δράσει.jpg"/>
          <p:cNvPicPr>
            <a:picLocks noGrp="1" noChangeAspect="1"/>
          </p:cNvPicPr>
          <p:nvPr>
            <p:ph idx="1"/>
          </p:nvPr>
        </p:nvPicPr>
        <p:blipFill>
          <a:blip r:embed="rId2" cstate="print"/>
          <a:stretch>
            <a:fillRect/>
          </a:stretch>
        </p:blipFill>
        <p:spPr>
          <a:xfrm>
            <a:off x="467544" y="548680"/>
            <a:ext cx="3384376" cy="5184576"/>
          </a:xfrm>
          <a:prstGeom prst="rect">
            <a:avLst/>
          </a:prstGeom>
          <a:solidFill>
            <a:srgbClr val="FFFFFF">
              <a:shade val="85000"/>
            </a:srgbClr>
          </a:solidFill>
          <a:ln w="190500" cap="sq">
            <a:solidFill>
              <a:srgbClr val="FFFFFF"/>
            </a:solidFill>
            <a:miter lim="800000"/>
          </a:ln>
          <a:effectLst>
            <a:outerShdw blurRad="65000" dist="50800" dir="12900000" kx="195000" ky="145000" algn="tl" rotWithShape="0">
              <a:srgbClr val="000000">
                <a:alpha val="30000"/>
              </a:srgbClr>
            </a:outerShdw>
          </a:effectLst>
          <a:scene3d>
            <a:camera prst="orthographicFront">
              <a:rot lat="0" lon="0" rev="360000"/>
            </a:camera>
            <a:lightRig rig="twoPt" dir="t">
              <a:rot lat="0" lon="0" rev="7200000"/>
            </a:lightRig>
          </a:scene3d>
          <a:sp3d contourW="12700">
            <a:bevelT w="25400" h="19050"/>
            <a:contourClr>
              <a:srgbClr val="969696"/>
            </a:contourClr>
          </a:sp3d>
        </p:spPr>
      </p:pic>
      <p:sp>
        <p:nvSpPr>
          <p:cNvPr id="5" name="4 - TextBox"/>
          <p:cNvSpPr txBox="1"/>
          <p:nvPr/>
        </p:nvSpPr>
        <p:spPr>
          <a:xfrm>
            <a:off x="6372200" y="188640"/>
            <a:ext cx="2592288" cy="6001643"/>
          </a:xfrm>
          <a:prstGeom prst="rect">
            <a:avLst/>
          </a:prstGeom>
          <a:noFill/>
        </p:spPr>
        <p:txBody>
          <a:bodyPr wrap="square" rtlCol="0">
            <a:spAutoFit/>
          </a:bodyPr>
          <a:lstStyle/>
          <a:p>
            <a:r>
              <a:rPr lang="el-GR" sz="1600" dirty="0" smtClean="0"/>
              <a:t> 19. Εικόνα-φωτογραφία</a:t>
            </a:r>
            <a:br>
              <a:rPr lang="el-GR" sz="1600" dirty="0" smtClean="0"/>
            </a:br>
            <a:r>
              <a:rPr lang="el-GR" sz="1600" dirty="0" smtClean="0"/>
              <a:t>       20. Ένας χάρτης στον τοίχο</a:t>
            </a:r>
            <a:br>
              <a:rPr lang="el-GR" sz="1600" dirty="0" smtClean="0"/>
            </a:br>
            <a:r>
              <a:rPr lang="el-GR" sz="1600" dirty="0" smtClean="0"/>
              <a:t>       21. Συμφωνώ-Διαφωνώ</a:t>
            </a:r>
            <a:br>
              <a:rPr lang="el-GR" sz="1600" dirty="0" smtClean="0"/>
            </a:br>
            <a:r>
              <a:rPr lang="el-GR" sz="1600" dirty="0" smtClean="0"/>
              <a:t>       22. Διλήμματα</a:t>
            </a:r>
            <a:br>
              <a:rPr lang="el-GR" sz="1600" dirty="0" smtClean="0"/>
            </a:br>
            <a:r>
              <a:rPr lang="el-GR" sz="1600" dirty="0" smtClean="0"/>
              <a:t>       23. </a:t>
            </a:r>
            <a:r>
              <a:rPr lang="en-US" sz="1600" dirty="0" smtClean="0"/>
              <a:t>Debates</a:t>
            </a:r>
            <a:r>
              <a:rPr lang="el-GR" sz="1600" dirty="0" smtClean="0"/>
              <a:t>-αγώνες</a:t>
            </a:r>
            <a:br>
              <a:rPr lang="el-GR" sz="1600" dirty="0" smtClean="0"/>
            </a:br>
            <a:r>
              <a:rPr lang="el-GR" sz="1600" dirty="0" smtClean="0"/>
              <a:t>       24. Στρογγυλό τραπέζι</a:t>
            </a:r>
            <a:br>
              <a:rPr lang="el-GR" sz="1600" dirty="0" smtClean="0"/>
            </a:br>
            <a:r>
              <a:rPr lang="el-GR" sz="1600" dirty="0" smtClean="0"/>
              <a:t>       25. Επίλυση προβλημάτων</a:t>
            </a:r>
            <a:br>
              <a:rPr lang="el-GR" sz="1600" dirty="0" smtClean="0"/>
            </a:br>
            <a:r>
              <a:rPr lang="el-GR" sz="1600" dirty="0" smtClean="0"/>
              <a:t>       26. Πες μια ιστορία</a:t>
            </a:r>
            <a:br>
              <a:rPr lang="el-GR" sz="1600" dirty="0" smtClean="0"/>
            </a:br>
            <a:r>
              <a:rPr lang="el-GR" sz="1600" dirty="0" smtClean="0"/>
              <a:t>       27. Πες μία πραγματική ιστορία</a:t>
            </a:r>
            <a:br>
              <a:rPr lang="el-GR" sz="1600" dirty="0" smtClean="0"/>
            </a:br>
            <a:r>
              <a:rPr lang="el-GR" sz="1600" dirty="0" smtClean="0"/>
              <a:t>       28. Μελέτη περίπτωσης (</a:t>
            </a:r>
            <a:r>
              <a:rPr lang="el-GR" sz="1600" dirty="0" err="1" smtClean="0"/>
              <a:t>case</a:t>
            </a:r>
            <a:r>
              <a:rPr lang="el-GR" sz="1600" dirty="0" smtClean="0"/>
              <a:t> </a:t>
            </a:r>
            <a:r>
              <a:rPr lang="el-GR" sz="1600" dirty="0" err="1" smtClean="0"/>
              <a:t>study</a:t>
            </a:r>
            <a:r>
              <a:rPr lang="el-GR" sz="1600" dirty="0" smtClean="0"/>
              <a:t>)</a:t>
            </a:r>
            <a:br>
              <a:rPr lang="el-GR" sz="1600" dirty="0" smtClean="0"/>
            </a:br>
            <a:r>
              <a:rPr lang="el-GR" sz="1600" dirty="0" smtClean="0"/>
              <a:t>       29. Πορτρέτο</a:t>
            </a:r>
            <a:br>
              <a:rPr lang="el-GR" sz="1600" dirty="0" smtClean="0"/>
            </a:br>
            <a:r>
              <a:rPr lang="el-GR" sz="1600" dirty="0" smtClean="0"/>
              <a:t>      30. Πακέτο εξερεύνησης (πολλαπλό ερέθισμα)</a:t>
            </a:r>
            <a:br>
              <a:rPr lang="el-GR" sz="1600" dirty="0" smtClean="0"/>
            </a:br>
            <a:r>
              <a:rPr lang="el-GR" sz="1600" dirty="0" smtClean="0"/>
              <a:t>      31. Σχέδιο Εργασίας (</a:t>
            </a:r>
            <a:r>
              <a:rPr lang="en-US" sz="1600" dirty="0" smtClean="0"/>
              <a:t>Project</a:t>
            </a:r>
            <a:r>
              <a:rPr lang="el-GR" sz="1600" dirty="0" smtClean="0"/>
              <a:t>)</a:t>
            </a:r>
            <a:br>
              <a:rPr lang="el-GR" sz="1600" dirty="0" smtClean="0"/>
            </a:br>
            <a:r>
              <a:rPr lang="el-GR" sz="1600" dirty="0" smtClean="0"/>
              <a:t>      32. Διοργανώνουμε ένα συνέδριο</a:t>
            </a:r>
            <a:br>
              <a:rPr lang="el-GR" sz="1600" dirty="0" smtClean="0"/>
            </a:br>
            <a:r>
              <a:rPr lang="el-GR" sz="1600" dirty="0" smtClean="0"/>
              <a:t>      33. </a:t>
            </a:r>
            <a:r>
              <a:rPr lang="en-US" sz="1600" dirty="0" smtClean="0"/>
              <a:t>Graffiti</a:t>
            </a:r>
            <a:r>
              <a:rPr lang="el-GR" sz="1600" dirty="0" smtClean="0"/>
              <a:t/>
            </a:r>
            <a:br>
              <a:rPr lang="el-GR" sz="1600" dirty="0" smtClean="0"/>
            </a:br>
            <a:r>
              <a:rPr lang="el-GR" sz="1600" dirty="0" smtClean="0"/>
              <a:t>      34. Φιλμ ή τραγούδι</a:t>
            </a:r>
            <a:br>
              <a:rPr lang="el-GR" sz="1600" dirty="0" smtClean="0"/>
            </a:br>
            <a:r>
              <a:rPr lang="el-GR" sz="1600" dirty="0" smtClean="0"/>
              <a:t>      35. Χίλιοι γερανοί</a:t>
            </a:r>
            <a:endParaRPr lang="el-GR" sz="16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3826768" cy="994122"/>
          </a:xfrm>
          <a:solidFill>
            <a:srgbClr val="C00000"/>
          </a:solidFill>
        </p:spPr>
        <p:txBody>
          <a:bodyPr>
            <a:normAutofit fontScale="90000"/>
          </a:bodyPr>
          <a:lstStyle/>
          <a:p>
            <a:r>
              <a:rPr lang="el-GR" dirty="0" smtClean="0">
                <a:solidFill>
                  <a:schemeClr val="bg1"/>
                </a:solidFill>
              </a:rPr>
              <a:t>Απομνημόνευση</a:t>
            </a:r>
            <a:endParaRPr lang="el-GR" dirty="0">
              <a:solidFill>
                <a:schemeClr val="bg1"/>
              </a:solidFill>
            </a:endParaRPr>
          </a:p>
        </p:txBody>
      </p:sp>
      <p:sp>
        <p:nvSpPr>
          <p:cNvPr id="3" name="2 - Θέση περιεχομένου"/>
          <p:cNvSpPr>
            <a:spLocks noGrp="1"/>
          </p:cNvSpPr>
          <p:nvPr>
            <p:ph idx="1"/>
          </p:nvPr>
        </p:nvSpPr>
        <p:spPr>
          <a:xfrm>
            <a:off x="467544" y="1916832"/>
            <a:ext cx="3528392" cy="2476872"/>
          </a:xfrm>
        </p:spPr>
        <p:txBody>
          <a:bodyPr>
            <a:normAutofit fontScale="92500" lnSpcReduction="20000"/>
          </a:bodyPr>
          <a:lstStyle/>
          <a:p>
            <a:r>
              <a:rPr lang="el-GR" dirty="0" smtClean="0"/>
              <a:t>Αντιγραφές</a:t>
            </a:r>
          </a:p>
          <a:p>
            <a:r>
              <a:rPr lang="el-GR" dirty="0" smtClean="0"/>
              <a:t>Απομνημονεύσεις</a:t>
            </a:r>
          </a:p>
          <a:p>
            <a:r>
              <a:rPr lang="el-GR" dirty="0" smtClean="0"/>
              <a:t>Επαναλήψεις</a:t>
            </a:r>
          </a:p>
          <a:p>
            <a:r>
              <a:rPr lang="el-GR" dirty="0" smtClean="0"/>
              <a:t>Επισημάνσεις</a:t>
            </a:r>
          </a:p>
          <a:p>
            <a:r>
              <a:rPr lang="el-GR" dirty="0" smtClean="0"/>
              <a:t>Περιγραφές</a:t>
            </a:r>
            <a:endParaRPr lang="el-GR" dirty="0"/>
          </a:p>
        </p:txBody>
      </p:sp>
      <p:sp>
        <p:nvSpPr>
          <p:cNvPr id="4" name="3 - TextBox"/>
          <p:cNvSpPr txBox="1"/>
          <p:nvPr/>
        </p:nvSpPr>
        <p:spPr>
          <a:xfrm>
            <a:off x="4788024" y="404664"/>
            <a:ext cx="3960440" cy="6001643"/>
          </a:xfrm>
          <a:prstGeom prst="rect">
            <a:avLst/>
          </a:prstGeom>
          <a:noFill/>
        </p:spPr>
        <p:txBody>
          <a:bodyPr wrap="square" rtlCol="0">
            <a:spAutoFit/>
          </a:bodyPr>
          <a:lstStyle/>
          <a:p>
            <a:r>
              <a:rPr lang="el-GR" sz="2400" b="1" dirty="0" smtClean="0">
                <a:solidFill>
                  <a:srgbClr val="C00000"/>
                </a:solidFill>
              </a:rPr>
              <a:t>Αφορά κυρίως την Πρωτοβάθμια Εκπαίδευση και θα μπορούσε αυτό το επίπεδο μάθησης  να υπηρετηθεί με ένα μέρος μίας δραστηριότητας π.χ. την επανάληψη κάποιου διαλόγου ή την επισήμανση κάποιων στοιχείων που δίνονται σε κάρτες ρόλων ώστε να χρησιμοποιηθούν λειτουργικά ή την επισήμανση λέξεων ή εννοιών σε ένα κείμενο για να χρησιμοποιηθούν σε μία βιωματική δραστηριότητα</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3826768" cy="994122"/>
          </a:xfrm>
          <a:solidFill>
            <a:srgbClr val="C00000"/>
          </a:solidFill>
        </p:spPr>
        <p:txBody>
          <a:bodyPr>
            <a:normAutofit/>
          </a:bodyPr>
          <a:lstStyle/>
          <a:p>
            <a:r>
              <a:rPr lang="el-GR" dirty="0" smtClean="0">
                <a:solidFill>
                  <a:schemeClr val="bg1"/>
                </a:solidFill>
              </a:rPr>
              <a:t>Κατανόηση</a:t>
            </a:r>
            <a:endParaRPr lang="el-GR" dirty="0">
              <a:solidFill>
                <a:schemeClr val="bg1"/>
              </a:solidFill>
            </a:endParaRPr>
          </a:p>
        </p:txBody>
      </p:sp>
      <p:sp>
        <p:nvSpPr>
          <p:cNvPr id="3" name="2 - Θέση περιεχομένου"/>
          <p:cNvSpPr>
            <a:spLocks noGrp="1"/>
          </p:cNvSpPr>
          <p:nvPr>
            <p:ph idx="1"/>
          </p:nvPr>
        </p:nvSpPr>
        <p:spPr>
          <a:xfrm>
            <a:off x="467544" y="1916832"/>
            <a:ext cx="3528392" cy="2476872"/>
          </a:xfrm>
        </p:spPr>
        <p:txBody>
          <a:bodyPr>
            <a:noAutofit/>
          </a:bodyPr>
          <a:lstStyle/>
          <a:p>
            <a:r>
              <a:rPr lang="el-GR" sz="2000" dirty="0" smtClean="0"/>
              <a:t>Επεξεργασία εννοιών</a:t>
            </a:r>
          </a:p>
          <a:p>
            <a:r>
              <a:rPr lang="el-GR" sz="2000" dirty="0" smtClean="0"/>
              <a:t>Διατύπωση κανόνων και όρων</a:t>
            </a:r>
          </a:p>
          <a:p>
            <a:r>
              <a:rPr lang="el-GR" sz="2000" dirty="0" smtClean="0"/>
              <a:t>Επισήμανση σχέσεων/διασυνδέσεων</a:t>
            </a:r>
          </a:p>
          <a:p>
            <a:r>
              <a:rPr lang="el-GR" sz="2000" dirty="0" smtClean="0"/>
              <a:t>Οπτικές αναπαραστάσεις (π.χ. εννοιολογικοί χάρτες)</a:t>
            </a:r>
          </a:p>
          <a:p>
            <a:r>
              <a:rPr lang="el-GR" sz="2000" dirty="0" smtClean="0"/>
              <a:t>Σύνοψη</a:t>
            </a:r>
          </a:p>
          <a:p>
            <a:r>
              <a:rPr lang="el-GR" sz="2000" dirty="0" smtClean="0"/>
              <a:t>Παράφραση</a:t>
            </a:r>
          </a:p>
          <a:p>
            <a:r>
              <a:rPr lang="el-GR" sz="2000" dirty="0" smtClean="0"/>
              <a:t>Αναδιατύπωση </a:t>
            </a:r>
          </a:p>
        </p:txBody>
      </p:sp>
      <p:sp>
        <p:nvSpPr>
          <p:cNvPr id="4" name="3 - TextBox"/>
          <p:cNvSpPr txBox="1"/>
          <p:nvPr/>
        </p:nvSpPr>
        <p:spPr>
          <a:xfrm>
            <a:off x="5148064" y="404664"/>
            <a:ext cx="3600400" cy="3970318"/>
          </a:xfrm>
          <a:prstGeom prst="rect">
            <a:avLst/>
          </a:prstGeom>
          <a:noFill/>
        </p:spPr>
        <p:txBody>
          <a:bodyPr wrap="square" rtlCol="0">
            <a:spAutoFit/>
          </a:bodyPr>
          <a:lstStyle/>
          <a:p>
            <a:r>
              <a:rPr lang="el-GR" sz="2800" smtClean="0">
                <a:solidFill>
                  <a:srgbClr val="C00000"/>
                </a:solidFill>
              </a:rPr>
              <a:t>ΠΑΡΑΔΕΙΓΜΑΤΑ</a:t>
            </a:r>
            <a:r>
              <a:rPr lang="el-GR" sz="2800" smtClean="0">
                <a:solidFill>
                  <a:srgbClr val="C00000"/>
                </a:solidFill>
              </a:rPr>
              <a:t>:</a:t>
            </a:r>
            <a:endParaRPr lang="el-GR" sz="2800" dirty="0" smtClean="0">
              <a:solidFill>
                <a:srgbClr val="C00000"/>
              </a:solidFill>
            </a:endParaRPr>
          </a:p>
          <a:p>
            <a:pPr>
              <a:buFont typeface="Arial" pitchFamily="34" charset="0"/>
              <a:buChar char="•"/>
            </a:pPr>
            <a:r>
              <a:rPr lang="el-GR" sz="2800" dirty="0" smtClean="0">
                <a:solidFill>
                  <a:srgbClr val="C00000"/>
                </a:solidFill>
              </a:rPr>
              <a:t>Φρουτοσαλάτα</a:t>
            </a:r>
          </a:p>
          <a:p>
            <a:pPr>
              <a:buFont typeface="Arial" pitchFamily="34" charset="0"/>
              <a:buChar char="•"/>
            </a:pPr>
            <a:r>
              <a:rPr lang="el-GR" sz="2800" dirty="0" smtClean="0">
                <a:solidFill>
                  <a:srgbClr val="C00000"/>
                </a:solidFill>
              </a:rPr>
              <a:t>Αστέρια τόσο ίδια;</a:t>
            </a:r>
          </a:p>
          <a:p>
            <a:pPr>
              <a:buFont typeface="Arial" pitchFamily="34" charset="0"/>
              <a:buChar char="•"/>
            </a:pPr>
            <a:r>
              <a:rPr lang="el-GR" sz="2800" dirty="0" smtClean="0">
                <a:solidFill>
                  <a:srgbClr val="C00000"/>
                </a:solidFill>
              </a:rPr>
              <a:t>Ο χάρτης της ζωής μου</a:t>
            </a:r>
          </a:p>
          <a:p>
            <a:pPr>
              <a:buFont typeface="Arial" pitchFamily="34" charset="0"/>
              <a:buChar char="•"/>
            </a:pPr>
            <a:r>
              <a:rPr lang="el-GR" sz="2800" dirty="0" smtClean="0">
                <a:solidFill>
                  <a:srgbClr val="C00000"/>
                </a:solidFill>
              </a:rPr>
              <a:t>Ρόλος στον </a:t>
            </a:r>
            <a:r>
              <a:rPr lang="el-GR" sz="2800" dirty="0" smtClean="0">
                <a:solidFill>
                  <a:srgbClr val="C00000"/>
                </a:solidFill>
              </a:rPr>
              <a:t>τοίχο</a:t>
            </a:r>
          </a:p>
          <a:p>
            <a:r>
              <a:rPr lang="el-GR" sz="2800" dirty="0" smtClean="0">
                <a:solidFill>
                  <a:srgbClr val="C00000"/>
                </a:solidFill>
              </a:rPr>
              <a:t>(</a:t>
            </a:r>
            <a:r>
              <a:rPr lang="el-GR" sz="2800" dirty="0" err="1" smtClean="0">
                <a:solidFill>
                  <a:srgbClr val="C00000"/>
                </a:solidFill>
              </a:rPr>
              <a:t>βλ.σχετικό</a:t>
            </a:r>
            <a:r>
              <a:rPr lang="el-GR" sz="2800" dirty="0" smtClean="0">
                <a:solidFill>
                  <a:srgbClr val="C00000"/>
                </a:solidFill>
              </a:rPr>
              <a:t> βίντεο)</a:t>
            </a:r>
            <a:endParaRPr lang="el-GR" sz="2800" dirty="0" smtClean="0">
              <a:solidFill>
                <a:srgbClr val="C00000"/>
              </a:solidFill>
            </a:endParaRPr>
          </a:p>
          <a:p>
            <a:pPr>
              <a:buFont typeface="Arial" pitchFamily="34" charset="0"/>
              <a:buChar char="•"/>
            </a:pPr>
            <a:r>
              <a:rPr lang="el-GR" sz="2800" dirty="0" smtClean="0">
                <a:solidFill>
                  <a:srgbClr val="C00000"/>
                </a:solidFill>
              </a:rPr>
              <a:t>Συμφωνώ-Διαφωνώ</a:t>
            </a:r>
          </a:p>
          <a:p>
            <a:pPr>
              <a:buFont typeface="Arial" pitchFamily="34" charset="0"/>
              <a:buChar char="•"/>
            </a:pPr>
            <a:r>
              <a:rPr lang="el-GR" sz="2800" dirty="0" smtClean="0">
                <a:solidFill>
                  <a:srgbClr val="C00000"/>
                </a:solidFill>
              </a:rPr>
              <a:t>Πες μια ιστορία</a:t>
            </a:r>
            <a:endParaRPr lang="el-GR" sz="2800" b="1" dirty="0" smtClean="0">
              <a:solidFill>
                <a:srgbClr val="C00000"/>
              </a:solidFill>
            </a:endParaRPr>
          </a:p>
        </p:txBody>
      </p:sp>
      <p:pic>
        <p:nvPicPr>
          <p:cNvPr id="5" name="3 - Θέση περιεχομένου" descr="Εκπαιδευτικοί εν δράσει.jpg"/>
          <p:cNvPicPr>
            <a:picLocks noChangeAspect="1"/>
          </p:cNvPicPr>
          <p:nvPr/>
        </p:nvPicPr>
        <p:blipFill>
          <a:blip r:embed="rId2" cstate="print"/>
          <a:stretch>
            <a:fillRect/>
          </a:stretch>
        </p:blipFill>
        <p:spPr>
          <a:xfrm>
            <a:off x="6300192" y="4509120"/>
            <a:ext cx="1175131" cy="1800200"/>
          </a:xfrm>
          <a:prstGeom prst="rect">
            <a:avLst/>
          </a:prstGeom>
          <a:solidFill>
            <a:srgbClr val="FFFFFF">
              <a:shade val="85000"/>
            </a:srgbClr>
          </a:solidFill>
          <a:ln w="190500" cap="sq">
            <a:solidFill>
              <a:srgbClr val="FFFFFF"/>
            </a:solidFill>
            <a:miter lim="800000"/>
          </a:ln>
          <a:effectLst>
            <a:outerShdw blurRad="65000" dist="50800" dir="12900000" kx="195000" ky="145000" algn="tl" rotWithShape="0">
              <a:srgbClr val="000000">
                <a:alpha val="30000"/>
              </a:srgbClr>
            </a:outerShdw>
          </a:effectLst>
          <a:scene3d>
            <a:camera prst="orthographicFront">
              <a:rot lat="0" lon="0" rev="360000"/>
            </a:camera>
            <a:lightRig rig="twoPt" dir="t">
              <a:rot lat="0" lon="0" rev="7200000"/>
            </a:lightRig>
          </a:scene3d>
          <a:sp3d contourW="12700">
            <a:bevelT w="25400" h="19050"/>
            <a:contourClr>
              <a:srgbClr val="969696"/>
            </a:contourClr>
          </a:sp3d>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3826768" cy="994122"/>
          </a:xfrm>
          <a:solidFill>
            <a:srgbClr val="C00000"/>
          </a:solidFill>
        </p:spPr>
        <p:txBody>
          <a:bodyPr>
            <a:normAutofit/>
          </a:bodyPr>
          <a:lstStyle/>
          <a:p>
            <a:r>
              <a:rPr lang="el-GR" dirty="0" smtClean="0">
                <a:solidFill>
                  <a:schemeClr val="bg1"/>
                </a:solidFill>
              </a:rPr>
              <a:t>Εφαρμογή</a:t>
            </a:r>
            <a:endParaRPr lang="el-GR" dirty="0">
              <a:solidFill>
                <a:schemeClr val="bg1"/>
              </a:solidFill>
            </a:endParaRPr>
          </a:p>
        </p:txBody>
      </p:sp>
      <p:sp>
        <p:nvSpPr>
          <p:cNvPr id="3" name="2 - Θέση περιεχομένου"/>
          <p:cNvSpPr>
            <a:spLocks noGrp="1"/>
          </p:cNvSpPr>
          <p:nvPr>
            <p:ph idx="1"/>
          </p:nvPr>
        </p:nvSpPr>
        <p:spPr>
          <a:xfrm>
            <a:off x="467544" y="1916832"/>
            <a:ext cx="3816424" cy="2476872"/>
          </a:xfrm>
        </p:spPr>
        <p:txBody>
          <a:bodyPr>
            <a:noAutofit/>
          </a:bodyPr>
          <a:lstStyle/>
          <a:p>
            <a:r>
              <a:rPr lang="el-GR" sz="2000" dirty="0" smtClean="0"/>
              <a:t>Δραστηριότητες πλαισιωμένης μάθησης </a:t>
            </a:r>
          </a:p>
          <a:p>
            <a:r>
              <a:rPr lang="el-GR" sz="2000" dirty="0" smtClean="0"/>
              <a:t>Αυθεντικές καταστάσεις</a:t>
            </a:r>
          </a:p>
          <a:p>
            <a:r>
              <a:rPr lang="el-GR" sz="2000" dirty="0" smtClean="0"/>
              <a:t>Γνωστική μαθητεία</a:t>
            </a:r>
          </a:p>
          <a:p>
            <a:r>
              <a:rPr lang="el-GR" sz="2000" dirty="0" smtClean="0"/>
              <a:t>Δημιουργία σκέψεων/σεναρίων/δράσεων</a:t>
            </a:r>
          </a:p>
          <a:p>
            <a:r>
              <a:rPr lang="el-GR" sz="2000" dirty="0" smtClean="0"/>
              <a:t>Κριτική πρακτική εφαρμογή</a:t>
            </a:r>
          </a:p>
          <a:p>
            <a:r>
              <a:rPr lang="el-GR" sz="2000" dirty="0" smtClean="0"/>
              <a:t>Μελέτες περίπτωσης</a:t>
            </a:r>
          </a:p>
          <a:p>
            <a:r>
              <a:rPr lang="el-GR" sz="2000" dirty="0" smtClean="0"/>
              <a:t>Κιναισθητική έκφραση</a:t>
            </a:r>
          </a:p>
          <a:p>
            <a:r>
              <a:rPr lang="el-GR" sz="2000" dirty="0" smtClean="0"/>
              <a:t>Προσομοιώσεις</a:t>
            </a:r>
          </a:p>
          <a:p>
            <a:endParaRPr lang="el-GR" sz="2000" dirty="0" smtClean="0"/>
          </a:p>
        </p:txBody>
      </p:sp>
      <p:sp>
        <p:nvSpPr>
          <p:cNvPr id="4" name="3 - TextBox"/>
          <p:cNvSpPr txBox="1"/>
          <p:nvPr/>
        </p:nvSpPr>
        <p:spPr>
          <a:xfrm>
            <a:off x="4427984" y="404665"/>
            <a:ext cx="4716016" cy="4647426"/>
          </a:xfrm>
          <a:prstGeom prst="rect">
            <a:avLst/>
          </a:prstGeom>
          <a:noFill/>
        </p:spPr>
        <p:txBody>
          <a:bodyPr wrap="square" rtlCol="0">
            <a:spAutoFit/>
          </a:bodyPr>
          <a:lstStyle/>
          <a:p>
            <a:r>
              <a:rPr lang="el-GR" sz="3200" dirty="0" smtClean="0">
                <a:solidFill>
                  <a:srgbClr val="C00000"/>
                </a:solidFill>
              </a:rPr>
              <a:t>ΠΑΡΑΔΕΙΓΜΑΤΑ: </a:t>
            </a:r>
          </a:p>
          <a:p>
            <a:pPr>
              <a:buFont typeface="Arial" pitchFamily="34" charset="0"/>
              <a:buChar char="•"/>
            </a:pPr>
            <a:r>
              <a:rPr lang="el-GR" sz="2400" dirty="0" smtClean="0">
                <a:solidFill>
                  <a:srgbClr val="C00000"/>
                </a:solidFill>
              </a:rPr>
              <a:t>Παγωμένες εικόνες (δυναμικές</a:t>
            </a:r>
            <a:r>
              <a:rPr lang="el-GR" sz="2400" dirty="0" smtClean="0">
                <a:solidFill>
                  <a:srgbClr val="C00000"/>
                </a:solidFill>
              </a:rPr>
              <a:t>)</a:t>
            </a:r>
          </a:p>
          <a:p>
            <a:r>
              <a:rPr lang="el-GR" sz="2400" dirty="0" smtClean="0">
                <a:solidFill>
                  <a:srgbClr val="C00000"/>
                </a:solidFill>
              </a:rPr>
              <a:t>(</a:t>
            </a:r>
            <a:r>
              <a:rPr lang="el-GR" sz="2400" dirty="0" smtClean="0">
                <a:solidFill>
                  <a:srgbClr val="C00000"/>
                </a:solidFill>
              </a:rPr>
              <a:t>β</a:t>
            </a:r>
            <a:r>
              <a:rPr lang="el-GR" sz="2400" dirty="0" smtClean="0">
                <a:solidFill>
                  <a:srgbClr val="C00000"/>
                </a:solidFill>
              </a:rPr>
              <a:t>λ. σχετικό βίντεο)</a:t>
            </a:r>
            <a:endParaRPr lang="el-GR" sz="2400" dirty="0" smtClean="0">
              <a:solidFill>
                <a:srgbClr val="C00000"/>
              </a:solidFill>
            </a:endParaRPr>
          </a:p>
          <a:p>
            <a:pPr>
              <a:buFont typeface="Arial" pitchFamily="34" charset="0"/>
              <a:buChar char="•"/>
            </a:pPr>
            <a:r>
              <a:rPr lang="el-GR" sz="2400" dirty="0" smtClean="0">
                <a:solidFill>
                  <a:srgbClr val="C00000"/>
                </a:solidFill>
              </a:rPr>
              <a:t>Ανακριτική καρέκλα</a:t>
            </a:r>
          </a:p>
          <a:p>
            <a:pPr>
              <a:buFont typeface="Arial" pitchFamily="34" charset="0"/>
              <a:buChar char="•"/>
            </a:pPr>
            <a:r>
              <a:rPr lang="el-GR" sz="2400" dirty="0" smtClean="0">
                <a:solidFill>
                  <a:srgbClr val="C00000"/>
                </a:solidFill>
              </a:rPr>
              <a:t>Παίξιμο ρόλων</a:t>
            </a:r>
          </a:p>
          <a:p>
            <a:pPr>
              <a:buFont typeface="Arial" pitchFamily="34" charset="0"/>
              <a:buChar char="•"/>
            </a:pPr>
            <a:r>
              <a:rPr lang="el-GR" sz="2400" dirty="0" smtClean="0">
                <a:solidFill>
                  <a:srgbClr val="C00000"/>
                </a:solidFill>
              </a:rPr>
              <a:t>Δραματοποίηση</a:t>
            </a:r>
          </a:p>
          <a:p>
            <a:pPr>
              <a:buFont typeface="Arial" pitchFamily="34" charset="0"/>
              <a:buChar char="•"/>
            </a:pPr>
            <a:r>
              <a:rPr lang="el-GR" sz="2400" dirty="0" smtClean="0">
                <a:solidFill>
                  <a:srgbClr val="C00000"/>
                </a:solidFill>
              </a:rPr>
              <a:t>Εικόνα-φωτογραφία</a:t>
            </a:r>
          </a:p>
          <a:p>
            <a:pPr>
              <a:buFont typeface="Arial" pitchFamily="34" charset="0"/>
              <a:buChar char="•"/>
            </a:pPr>
            <a:r>
              <a:rPr lang="el-GR" sz="2400" dirty="0" smtClean="0">
                <a:solidFill>
                  <a:srgbClr val="C00000"/>
                </a:solidFill>
              </a:rPr>
              <a:t>Πες μία πραγματική ιστορία</a:t>
            </a:r>
          </a:p>
          <a:p>
            <a:pPr>
              <a:buFont typeface="Arial" pitchFamily="34" charset="0"/>
              <a:buChar char="•"/>
            </a:pPr>
            <a:r>
              <a:rPr lang="el-GR" sz="2400" dirty="0" smtClean="0">
                <a:solidFill>
                  <a:srgbClr val="C00000"/>
                </a:solidFill>
              </a:rPr>
              <a:t>Μελέτη περίπτωσης (</a:t>
            </a:r>
            <a:r>
              <a:rPr lang="el-GR" sz="2400" dirty="0" err="1" smtClean="0">
                <a:solidFill>
                  <a:srgbClr val="C00000"/>
                </a:solidFill>
              </a:rPr>
              <a:t>case</a:t>
            </a:r>
            <a:r>
              <a:rPr lang="el-GR" sz="2400" dirty="0" smtClean="0">
                <a:solidFill>
                  <a:srgbClr val="C00000"/>
                </a:solidFill>
              </a:rPr>
              <a:t> </a:t>
            </a:r>
            <a:r>
              <a:rPr lang="el-GR" sz="2400" dirty="0" err="1" smtClean="0">
                <a:solidFill>
                  <a:srgbClr val="C00000"/>
                </a:solidFill>
              </a:rPr>
              <a:t>study</a:t>
            </a:r>
            <a:r>
              <a:rPr lang="el-GR" sz="2400" dirty="0" smtClean="0">
                <a:solidFill>
                  <a:srgbClr val="C00000"/>
                </a:solidFill>
              </a:rPr>
              <a:t>)</a:t>
            </a:r>
          </a:p>
          <a:p>
            <a:pPr>
              <a:buFont typeface="Arial" pitchFamily="34" charset="0"/>
              <a:buChar char="•"/>
            </a:pPr>
            <a:r>
              <a:rPr lang="el-GR" sz="2400" dirty="0" smtClean="0">
                <a:solidFill>
                  <a:srgbClr val="C00000"/>
                </a:solidFill>
              </a:rPr>
              <a:t>Πορτρέτο</a:t>
            </a:r>
          </a:p>
          <a:p>
            <a:pPr>
              <a:buFont typeface="Arial" pitchFamily="34" charset="0"/>
              <a:buChar char="•"/>
            </a:pPr>
            <a:r>
              <a:rPr lang="el-GR" sz="2400" dirty="0" smtClean="0">
                <a:solidFill>
                  <a:srgbClr val="C00000"/>
                </a:solidFill>
              </a:rPr>
              <a:t>Πακέτο εξερεύνησης (πολλαπλό ερέθισμα)</a:t>
            </a:r>
          </a:p>
        </p:txBody>
      </p:sp>
      <p:pic>
        <p:nvPicPr>
          <p:cNvPr id="5" name="3 - Θέση περιεχομένου" descr="Εκπαιδευτικοί εν δράσει.jpg"/>
          <p:cNvPicPr>
            <a:picLocks noChangeAspect="1"/>
          </p:cNvPicPr>
          <p:nvPr/>
        </p:nvPicPr>
        <p:blipFill>
          <a:blip r:embed="rId2" cstate="print"/>
          <a:stretch>
            <a:fillRect/>
          </a:stretch>
        </p:blipFill>
        <p:spPr>
          <a:xfrm>
            <a:off x="6876256" y="4869160"/>
            <a:ext cx="1175131" cy="1800200"/>
          </a:xfrm>
          <a:prstGeom prst="rect">
            <a:avLst/>
          </a:prstGeom>
          <a:solidFill>
            <a:srgbClr val="FFFFFF">
              <a:shade val="85000"/>
            </a:srgbClr>
          </a:solidFill>
          <a:ln w="190500" cap="sq">
            <a:solidFill>
              <a:srgbClr val="FFFFFF"/>
            </a:solidFill>
            <a:miter lim="800000"/>
          </a:ln>
          <a:effectLst>
            <a:outerShdw blurRad="65000" dist="50800" dir="12900000" kx="195000" ky="145000" algn="tl" rotWithShape="0">
              <a:srgbClr val="000000">
                <a:alpha val="30000"/>
              </a:srgbClr>
            </a:outerShdw>
          </a:effectLst>
          <a:scene3d>
            <a:camera prst="orthographicFront">
              <a:rot lat="0" lon="0" rev="360000"/>
            </a:camera>
            <a:lightRig rig="twoPt" dir="t">
              <a:rot lat="0" lon="0" rev="7200000"/>
            </a:lightRig>
          </a:scene3d>
          <a:sp3d contourW="12700">
            <a:bevelT w="25400" h="19050"/>
            <a:contourClr>
              <a:srgbClr val="969696"/>
            </a:contourClr>
          </a:sp3d>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323528" y="274638"/>
            <a:ext cx="4104456" cy="1210146"/>
          </a:xfrm>
          <a:solidFill>
            <a:srgbClr val="C00000"/>
          </a:solidFill>
        </p:spPr>
        <p:txBody>
          <a:bodyPr>
            <a:normAutofit fontScale="90000"/>
          </a:bodyPr>
          <a:lstStyle/>
          <a:p>
            <a:r>
              <a:rPr lang="el-GR" dirty="0" smtClean="0">
                <a:solidFill>
                  <a:schemeClr val="bg1"/>
                </a:solidFill>
              </a:rPr>
              <a:t>Ανάλυση/Κρίση/</a:t>
            </a:r>
            <a:br>
              <a:rPr lang="el-GR" dirty="0" smtClean="0">
                <a:solidFill>
                  <a:schemeClr val="bg1"/>
                </a:solidFill>
              </a:rPr>
            </a:br>
            <a:r>
              <a:rPr lang="el-GR" dirty="0" smtClean="0">
                <a:solidFill>
                  <a:schemeClr val="bg1"/>
                </a:solidFill>
              </a:rPr>
              <a:t>Αξιολόγηση</a:t>
            </a:r>
            <a:endParaRPr lang="el-GR" dirty="0">
              <a:solidFill>
                <a:schemeClr val="bg1"/>
              </a:solidFill>
            </a:endParaRPr>
          </a:p>
        </p:txBody>
      </p:sp>
      <p:sp>
        <p:nvSpPr>
          <p:cNvPr id="3" name="2 - Θέση περιεχομένου"/>
          <p:cNvSpPr>
            <a:spLocks noGrp="1"/>
          </p:cNvSpPr>
          <p:nvPr>
            <p:ph idx="1"/>
          </p:nvPr>
        </p:nvSpPr>
        <p:spPr>
          <a:xfrm>
            <a:off x="251520" y="1628800"/>
            <a:ext cx="4032448" cy="2764904"/>
          </a:xfrm>
        </p:spPr>
        <p:txBody>
          <a:bodyPr>
            <a:noAutofit/>
          </a:bodyPr>
          <a:lstStyle/>
          <a:p>
            <a:r>
              <a:rPr lang="el-GR" sz="2400" dirty="0" smtClean="0"/>
              <a:t>Ανάλυση αλληλεπιδράσεων</a:t>
            </a:r>
          </a:p>
          <a:p>
            <a:r>
              <a:rPr lang="el-GR" sz="2400" dirty="0" smtClean="0"/>
              <a:t>Διαλογικές αντιπαραθέσεις</a:t>
            </a:r>
          </a:p>
          <a:p>
            <a:r>
              <a:rPr lang="el-GR" sz="2400" dirty="0" smtClean="0"/>
              <a:t>Συζητήσεις</a:t>
            </a:r>
          </a:p>
          <a:p>
            <a:r>
              <a:rPr lang="el-GR" sz="2400" dirty="0" smtClean="0"/>
              <a:t>Καταστάσεις λήψης αποφάσεων</a:t>
            </a:r>
          </a:p>
          <a:p>
            <a:r>
              <a:rPr lang="el-GR" sz="2400" dirty="0" smtClean="0"/>
              <a:t>Αμφισβήτηση ιδεών απόψεων</a:t>
            </a:r>
          </a:p>
          <a:p>
            <a:r>
              <a:rPr lang="el-GR" sz="2400" dirty="0" smtClean="0"/>
              <a:t>Συλλογικές μαθησιακές δραστηριότητες</a:t>
            </a:r>
          </a:p>
          <a:p>
            <a:r>
              <a:rPr lang="el-GR" sz="2400" dirty="0" err="1" smtClean="0"/>
              <a:t>Ομαδοσυνεργασία</a:t>
            </a:r>
            <a:endParaRPr lang="el-GR" sz="2400" dirty="0" smtClean="0"/>
          </a:p>
          <a:p>
            <a:r>
              <a:rPr lang="el-GR" sz="2400" dirty="0" smtClean="0"/>
              <a:t>Άσκηση κριτικής</a:t>
            </a:r>
          </a:p>
          <a:p>
            <a:pPr>
              <a:buNone/>
            </a:pPr>
            <a:endParaRPr lang="el-GR" sz="2000" dirty="0" smtClean="0"/>
          </a:p>
        </p:txBody>
      </p:sp>
      <p:sp>
        <p:nvSpPr>
          <p:cNvPr id="4" name="3 - TextBox"/>
          <p:cNvSpPr txBox="1"/>
          <p:nvPr/>
        </p:nvSpPr>
        <p:spPr>
          <a:xfrm>
            <a:off x="4860032" y="404665"/>
            <a:ext cx="4283968" cy="4093428"/>
          </a:xfrm>
          <a:prstGeom prst="rect">
            <a:avLst/>
          </a:prstGeom>
          <a:noFill/>
        </p:spPr>
        <p:txBody>
          <a:bodyPr wrap="square" rtlCol="0">
            <a:spAutoFit/>
          </a:bodyPr>
          <a:lstStyle/>
          <a:p>
            <a:r>
              <a:rPr lang="el-GR" sz="3600" dirty="0" smtClean="0">
                <a:solidFill>
                  <a:srgbClr val="C00000"/>
                </a:solidFill>
              </a:rPr>
              <a:t>ΠΑΡΑΔΕΙΓΜΑΤΑ</a:t>
            </a:r>
            <a:r>
              <a:rPr lang="el-GR" sz="3600" dirty="0" smtClean="0">
                <a:solidFill>
                  <a:srgbClr val="C00000"/>
                </a:solidFill>
              </a:rPr>
              <a:t>:</a:t>
            </a:r>
            <a:endParaRPr lang="el-GR" sz="3600" dirty="0" smtClean="0">
              <a:solidFill>
                <a:srgbClr val="C00000"/>
              </a:solidFill>
            </a:endParaRPr>
          </a:p>
          <a:p>
            <a:pPr>
              <a:buFont typeface="Arial" pitchFamily="34" charset="0"/>
              <a:buChar char="•"/>
            </a:pPr>
            <a:r>
              <a:rPr lang="el-GR" sz="2800" dirty="0" smtClean="0">
                <a:solidFill>
                  <a:srgbClr val="C00000"/>
                </a:solidFill>
              </a:rPr>
              <a:t>Διάδρομος της </a:t>
            </a:r>
            <a:r>
              <a:rPr lang="el-GR" sz="2800" dirty="0" smtClean="0">
                <a:solidFill>
                  <a:srgbClr val="C00000"/>
                </a:solidFill>
              </a:rPr>
              <a:t>συνείδησης</a:t>
            </a:r>
          </a:p>
          <a:p>
            <a:r>
              <a:rPr lang="el-GR" sz="2800" dirty="0" smtClean="0">
                <a:solidFill>
                  <a:srgbClr val="C00000"/>
                </a:solidFill>
              </a:rPr>
              <a:t>(βλ. σχετικό βίντεο)</a:t>
            </a:r>
            <a:endParaRPr lang="el-GR" sz="2800" dirty="0" smtClean="0">
              <a:solidFill>
                <a:srgbClr val="C00000"/>
              </a:solidFill>
            </a:endParaRPr>
          </a:p>
          <a:p>
            <a:pPr>
              <a:buFont typeface="Arial" pitchFamily="34" charset="0"/>
              <a:buChar char="•"/>
            </a:pPr>
            <a:r>
              <a:rPr lang="el-GR" sz="2800" dirty="0" smtClean="0">
                <a:solidFill>
                  <a:srgbClr val="C00000"/>
                </a:solidFill>
              </a:rPr>
              <a:t>Φόρουμ θέατρο</a:t>
            </a:r>
          </a:p>
          <a:p>
            <a:pPr>
              <a:buFont typeface="Arial" pitchFamily="34" charset="0"/>
              <a:buChar char="•"/>
            </a:pPr>
            <a:r>
              <a:rPr lang="el-GR" sz="2800" dirty="0" smtClean="0">
                <a:solidFill>
                  <a:srgbClr val="C00000"/>
                </a:solidFill>
              </a:rPr>
              <a:t>Συμφωνώ-Διαφωνώ</a:t>
            </a:r>
          </a:p>
          <a:p>
            <a:pPr>
              <a:buFont typeface="Arial" pitchFamily="34" charset="0"/>
              <a:buChar char="•"/>
            </a:pPr>
            <a:r>
              <a:rPr lang="el-GR" sz="2800" dirty="0" smtClean="0">
                <a:solidFill>
                  <a:srgbClr val="C00000"/>
                </a:solidFill>
              </a:rPr>
              <a:t>Διλήμματα</a:t>
            </a:r>
          </a:p>
          <a:p>
            <a:pPr>
              <a:buFont typeface="Arial" pitchFamily="34" charset="0"/>
              <a:buChar char="•"/>
            </a:pPr>
            <a:r>
              <a:rPr lang="en-US" sz="2800" dirty="0" smtClean="0">
                <a:solidFill>
                  <a:srgbClr val="C00000"/>
                </a:solidFill>
              </a:rPr>
              <a:t>Debates</a:t>
            </a:r>
            <a:r>
              <a:rPr lang="el-GR" sz="2800" dirty="0" smtClean="0">
                <a:solidFill>
                  <a:srgbClr val="C00000"/>
                </a:solidFill>
              </a:rPr>
              <a:t>-αγώνες</a:t>
            </a:r>
          </a:p>
          <a:p>
            <a:pPr>
              <a:buFont typeface="Arial" pitchFamily="34" charset="0"/>
              <a:buChar char="•"/>
            </a:pPr>
            <a:r>
              <a:rPr lang="el-GR" sz="2800" dirty="0" smtClean="0">
                <a:solidFill>
                  <a:srgbClr val="C00000"/>
                </a:solidFill>
              </a:rPr>
              <a:t>Στρογγυλό τραπέζι</a:t>
            </a:r>
          </a:p>
          <a:p>
            <a:pPr>
              <a:buFont typeface="Arial" pitchFamily="34" charset="0"/>
              <a:buChar char="•"/>
            </a:pPr>
            <a:r>
              <a:rPr lang="el-GR" sz="2800" dirty="0" smtClean="0">
                <a:solidFill>
                  <a:srgbClr val="C00000"/>
                </a:solidFill>
              </a:rPr>
              <a:t>Επίλυση προβλημάτων</a:t>
            </a:r>
          </a:p>
        </p:txBody>
      </p:sp>
      <p:pic>
        <p:nvPicPr>
          <p:cNvPr id="5" name="3 - Θέση περιεχομένου" descr="Εκπαιδευτικοί εν δράσει.jpg"/>
          <p:cNvPicPr>
            <a:picLocks noChangeAspect="1"/>
          </p:cNvPicPr>
          <p:nvPr/>
        </p:nvPicPr>
        <p:blipFill>
          <a:blip r:embed="rId2" cstate="print"/>
          <a:stretch>
            <a:fillRect/>
          </a:stretch>
        </p:blipFill>
        <p:spPr>
          <a:xfrm>
            <a:off x="6084168" y="4725144"/>
            <a:ext cx="1175131" cy="1800200"/>
          </a:xfrm>
          <a:prstGeom prst="rect">
            <a:avLst/>
          </a:prstGeom>
          <a:solidFill>
            <a:srgbClr val="FFFFFF">
              <a:shade val="85000"/>
            </a:srgbClr>
          </a:solidFill>
          <a:ln w="190500" cap="sq">
            <a:solidFill>
              <a:srgbClr val="FFFFFF"/>
            </a:solidFill>
            <a:miter lim="800000"/>
          </a:ln>
          <a:effectLst>
            <a:outerShdw blurRad="65000" dist="50800" dir="12900000" kx="195000" ky="145000" algn="tl" rotWithShape="0">
              <a:srgbClr val="000000">
                <a:alpha val="30000"/>
              </a:srgbClr>
            </a:outerShdw>
          </a:effectLst>
          <a:scene3d>
            <a:camera prst="orthographicFront">
              <a:rot lat="0" lon="0" rev="360000"/>
            </a:camera>
            <a:lightRig rig="twoPt" dir="t">
              <a:rot lat="0" lon="0" rev="7200000"/>
            </a:lightRig>
          </a:scene3d>
          <a:sp3d contourW="12700">
            <a:bevelT w="25400" h="19050"/>
            <a:contourClr>
              <a:srgbClr val="969696"/>
            </a:contourClr>
          </a:sp3d>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179512" y="260648"/>
            <a:ext cx="4608512" cy="1210146"/>
          </a:xfrm>
          <a:solidFill>
            <a:srgbClr val="C00000"/>
          </a:solidFill>
        </p:spPr>
        <p:txBody>
          <a:bodyPr>
            <a:normAutofit fontScale="90000"/>
          </a:bodyPr>
          <a:lstStyle/>
          <a:p>
            <a:r>
              <a:rPr lang="el-GR" dirty="0" smtClean="0">
                <a:solidFill>
                  <a:schemeClr val="bg1"/>
                </a:solidFill>
              </a:rPr>
              <a:t>Δημιουργία/Σύνθεση/Παραγωγή</a:t>
            </a:r>
            <a:endParaRPr lang="el-GR" dirty="0">
              <a:solidFill>
                <a:schemeClr val="bg1"/>
              </a:solidFill>
            </a:endParaRPr>
          </a:p>
        </p:txBody>
      </p:sp>
      <p:sp>
        <p:nvSpPr>
          <p:cNvPr id="3" name="2 - Θέση περιεχομένου"/>
          <p:cNvSpPr>
            <a:spLocks noGrp="1"/>
          </p:cNvSpPr>
          <p:nvPr>
            <p:ph idx="1"/>
          </p:nvPr>
        </p:nvSpPr>
        <p:spPr>
          <a:xfrm>
            <a:off x="251520" y="1916832"/>
            <a:ext cx="4032448" cy="2476872"/>
          </a:xfrm>
        </p:spPr>
        <p:txBody>
          <a:bodyPr>
            <a:noAutofit/>
          </a:bodyPr>
          <a:lstStyle/>
          <a:p>
            <a:r>
              <a:rPr lang="el-GR" sz="2400" dirty="0" smtClean="0"/>
              <a:t>Άσκηση Κριτικής</a:t>
            </a:r>
          </a:p>
          <a:p>
            <a:r>
              <a:rPr lang="el-GR" sz="2400" dirty="0" smtClean="0"/>
              <a:t>Διαλογικές αντιπαραθέσεις</a:t>
            </a:r>
          </a:p>
          <a:p>
            <a:r>
              <a:rPr lang="el-GR" sz="2400" dirty="0" smtClean="0"/>
              <a:t>Εικονικές αναπαραστάσεις</a:t>
            </a:r>
          </a:p>
          <a:p>
            <a:r>
              <a:rPr lang="el-GR" sz="2400" dirty="0" smtClean="0"/>
              <a:t>Καταστάσεις λήψης αποφάσεων</a:t>
            </a:r>
          </a:p>
          <a:p>
            <a:r>
              <a:rPr lang="el-GR" sz="2400" dirty="0" smtClean="0"/>
              <a:t>Επίλυση προβλήματος</a:t>
            </a:r>
          </a:p>
          <a:p>
            <a:r>
              <a:rPr lang="el-GR" sz="2400" dirty="0" smtClean="0"/>
              <a:t>Συλλογικές μαθησιακές δραστηριότητες</a:t>
            </a:r>
          </a:p>
          <a:p>
            <a:r>
              <a:rPr lang="el-GR" sz="2400" dirty="0" smtClean="0"/>
              <a:t>Πρωτότυπα κείμενα- έργα</a:t>
            </a:r>
          </a:p>
          <a:p>
            <a:r>
              <a:rPr lang="el-GR" sz="2400" dirty="0" err="1" smtClean="0"/>
              <a:t>Αναστοχασμοί</a:t>
            </a:r>
            <a:endParaRPr lang="el-GR" sz="2400" dirty="0" smtClean="0"/>
          </a:p>
          <a:p>
            <a:endParaRPr lang="el-GR" sz="2400" dirty="0" smtClean="0"/>
          </a:p>
        </p:txBody>
      </p:sp>
      <p:sp>
        <p:nvSpPr>
          <p:cNvPr id="4" name="3 - TextBox"/>
          <p:cNvSpPr txBox="1"/>
          <p:nvPr/>
        </p:nvSpPr>
        <p:spPr>
          <a:xfrm>
            <a:off x="4860032" y="1772817"/>
            <a:ext cx="4104456" cy="2800767"/>
          </a:xfrm>
          <a:prstGeom prst="rect">
            <a:avLst/>
          </a:prstGeom>
          <a:noFill/>
        </p:spPr>
        <p:txBody>
          <a:bodyPr wrap="square" rtlCol="0">
            <a:spAutoFit/>
          </a:bodyPr>
          <a:lstStyle/>
          <a:p>
            <a:endParaRPr lang="el-GR" sz="2800" dirty="0" smtClean="0">
              <a:solidFill>
                <a:srgbClr val="C00000"/>
              </a:solidFill>
            </a:endParaRPr>
          </a:p>
          <a:p>
            <a:r>
              <a:rPr lang="el-GR" sz="2800" dirty="0" smtClean="0">
                <a:solidFill>
                  <a:srgbClr val="C00000"/>
                </a:solidFill>
              </a:rPr>
              <a:t>ΠΑΡΑΔΕΙΓΜΑΤΑ:</a:t>
            </a:r>
          </a:p>
          <a:p>
            <a:endParaRPr lang="el-GR" sz="2800" dirty="0" smtClean="0">
              <a:solidFill>
                <a:srgbClr val="C00000"/>
              </a:solidFill>
            </a:endParaRPr>
          </a:p>
          <a:p>
            <a:pPr>
              <a:buFont typeface="Arial" pitchFamily="34" charset="0"/>
              <a:buChar char="•"/>
            </a:pPr>
            <a:r>
              <a:rPr lang="el-GR" sz="2800" dirty="0" smtClean="0">
                <a:solidFill>
                  <a:srgbClr val="C00000"/>
                </a:solidFill>
              </a:rPr>
              <a:t>Σχεδόν όλες του βιβλίου</a:t>
            </a:r>
          </a:p>
          <a:p>
            <a:pPr>
              <a:buFont typeface="Arial" pitchFamily="34" charset="0"/>
              <a:buChar char="•"/>
            </a:pPr>
            <a:r>
              <a:rPr lang="el-GR" sz="2800" dirty="0" smtClean="0">
                <a:solidFill>
                  <a:srgbClr val="C00000"/>
                </a:solidFill>
              </a:rPr>
              <a:t>Στοχαστικό Ημερολόγιο</a:t>
            </a:r>
          </a:p>
          <a:p>
            <a:endParaRPr lang="el-GR" sz="3600" dirty="0" smtClean="0">
              <a:solidFill>
                <a:srgbClr val="C00000"/>
              </a:solidFill>
            </a:endParaRPr>
          </a:p>
        </p:txBody>
      </p:sp>
      <p:pic>
        <p:nvPicPr>
          <p:cNvPr id="5" name="3 - Θέση περιεχομένου" descr="Εκπαιδευτικοί εν δράσει.jpg"/>
          <p:cNvPicPr>
            <a:picLocks noChangeAspect="1"/>
          </p:cNvPicPr>
          <p:nvPr/>
        </p:nvPicPr>
        <p:blipFill>
          <a:blip r:embed="rId2" cstate="print"/>
          <a:stretch>
            <a:fillRect/>
          </a:stretch>
        </p:blipFill>
        <p:spPr>
          <a:xfrm>
            <a:off x="7524328" y="332656"/>
            <a:ext cx="1175131" cy="1800200"/>
          </a:xfrm>
          <a:prstGeom prst="rect">
            <a:avLst/>
          </a:prstGeom>
          <a:solidFill>
            <a:srgbClr val="FFFFFF">
              <a:shade val="85000"/>
            </a:srgbClr>
          </a:solidFill>
          <a:ln w="190500" cap="sq">
            <a:solidFill>
              <a:srgbClr val="FFFFFF"/>
            </a:solidFill>
            <a:miter lim="800000"/>
          </a:ln>
          <a:effectLst>
            <a:outerShdw blurRad="65000" dist="50800" dir="12900000" kx="195000" ky="145000" algn="tl" rotWithShape="0">
              <a:srgbClr val="000000">
                <a:alpha val="30000"/>
              </a:srgbClr>
            </a:outerShdw>
          </a:effectLst>
          <a:scene3d>
            <a:camera prst="orthographicFront">
              <a:rot lat="0" lon="0" rev="360000"/>
            </a:camera>
            <a:lightRig rig="twoPt" dir="t">
              <a:rot lat="0" lon="0" rev="7200000"/>
            </a:lightRig>
          </a:scene3d>
          <a:sp3d contourW="12700">
            <a:bevelT w="25400" h="19050"/>
            <a:contourClr>
              <a:srgbClr val="969696"/>
            </a:contourClr>
          </a:sp3d>
        </p:spPr>
      </p:pic>
      <p:pic>
        <p:nvPicPr>
          <p:cNvPr id="6" name="5 - Εικόνα" descr="αρχείο λήψης (1).jpg"/>
          <p:cNvPicPr>
            <a:picLocks noChangeAspect="1"/>
          </p:cNvPicPr>
          <p:nvPr/>
        </p:nvPicPr>
        <p:blipFill>
          <a:blip r:embed="rId3" cstate="print"/>
          <a:stretch>
            <a:fillRect/>
          </a:stretch>
        </p:blipFill>
        <p:spPr>
          <a:xfrm>
            <a:off x="4427984" y="4149080"/>
            <a:ext cx="1859280" cy="1569720"/>
          </a:xfrm>
          <a:prstGeom prst="rect">
            <a:avLst/>
          </a:prstGeom>
        </p:spPr>
      </p:pic>
      <p:pic>
        <p:nvPicPr>
          <p:cNvPr id="7" name="6 - Εικόνα" descr="images (43).jpg"/>
          <p:cNvPicPr>
            <a:picLocks noChangeAspect="1"/>
          </p:cNvPicPr>
          <p:nvPr/>
        </p:nvPicPr>
        <p:blipFill>
          <a:blip r:embed="rId4" cstate="print"/>
          <a:stretch>
            <a:fillRect/>
          </a:stretch>
        </p:blipFill>
        <p:spPr>
          <a:xfrm>
            <a:off x="6804248" y="4941168"/>
            <a:ext cx="2004060" cy="1455420"/>
          </a:xfrm>
          <a:prstGeom prst="rect">
            <a:avLst/>
          </a:prstGeom>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2800" dirty="0" smtClean="0">
                <a:effectLst>
                  <a:outerShdw blurRad="38100" dist="38100" dir="2700000" algn="tl">
                    <a:srgbClr val="000000">
                      <a:alpha val="43137"/>
                    </a:srgbClr>
                  </a:outerShdw>
                </a:effectLst>
              </a:rPr>
              <a:t>Τι αξίζει να προσέξουμε στον σχεδιασμό των δραστηριοτήτων;</a:t>
            </a:r>
            <a:endParaRPr lang="el-GR" sz="2800" dirty="0">
              <a:effectLst>
                <a:outerShdw blurRad="38100" dist="38100" dir="2700000" algn="tl">
                  <a:srgbClr val="000000">
                    <a:alpha val="43137"/>
                  </a:srgbClr>
                </a:outerShdw>
              </a:effectLst>
            </a:endParaRPr>
          </a:p>
        </p:txBody>
      </p:sp>
      <p:sp>
        <p:nvSpPr>
          <p:cNvPr id="3" name="2 - Θέση περιεχομένου"/>
          <p:cNvSpPr>
            <a:spLocks noGrp="1"/>
          </p:cNvSpPr>
          <p:nvPr>
            <p:ph idx="1"/>
          </p:nvPr>
        </p:nvSpPr>
        <p:spPr>
          <a:xfrm>
            <a:off x="457200" y="1412776"/>
            <a:ext cx="8229600" cy="5256584"/>
          </a:xfrm>
        </p:spPr>
        <p:style>
          <a:lnRef idx="3">
            <a:schemeClr val="lt1"/>
          </a:lnRef>
          <a:fillRef idx="1">
            <a:schemeClr val="accent2"/>
          </a:fillRef>
          <a:effectRef idx="1">
            <a:schemeClr val="accent2"/>
          </a:effectRef>
          <a:fontRef idx="minor">
            <a:schemeClr val="lt1"/>
          </a:fontRef>
        </p:style>
        <p:txBody>
          <a:bodyPr>
            <a:normAutofit fontScale="70000" lnSpcReduction="20000"/>
          </a:bodyPr>
          <a:lstStyle/>
          <a:p>
            <a:r>
              <a:rPr lang="el-GR" sz="3400" dirty="0" smtClean="0"/>
              <a:t>Τη σύνθεση και τη </a:t>
            </a:r>
            <a:r>
              <a:rPr lang="el-GR" sz="3400" dirty="0" err="1" smtClean="0"/>
              <a:t>δι</a:t>
            </a:r>
            <a:r>
              <a:rPr lang="el-GR" sz="3400" dirty="0" smtClean="0"/>
              <a:t>-ομαδικότητα της τάξης</a:t>
            </a:r>
          </a:p>
          <a:p>
            <a:r>
              <a:rPr lang="el-GR" sz="3400" dirty="0" smtClean="0"/>
              <a:t>Την εξατομίκευση με βάση τις ανάγκες όλων των μαθητών/τριών</a:t>
            </a:r>
          </a:p>
          <a:p>
            <a:r>
              <a:rPr lang="el-GR" sz="3400" dirty="0" smtClean="0"/>
              <a:t>Την πρόκληση </a:t>
            </a:r>
            <a:r>
              <a:rPr lang="el-GR" sz="3400" dirty="0" err="1" smtClean="0"/>
              <a:t>πολυαισθητηριακής</a:t>
            </a:r>
            <a:r>
              <a:rPr lang="el-GR" sz="3400" dirty="0" smtClean="0"/>
              <a:t> ενεργού συμμετοχής</a:t>
            </a:r>
          </a:p>
          <a:p>
            <a:r>
              <a:rPr lang="el-GR" sz="3400" dirty="0" smtClean="0"/>
              <a:t>Την εμψύχωση και ενθάρρυνση των μαθητών/τριών (όχι έλεγχος και παρέμβαση)</a:t>
            </a:r>
          </a:p>
          <a:p>
            <a:r>
              <a:rPr lang="el-GR" sz="3400" dirty="0" smtClean="0"/>
              <a:t>Την υπηρέτηση της </a:t>
            </a:r>
            <a:r>
              <a:rPr lang="el-GR" sz="3400" dirty="0" err="1" smtClean="0"/>
              <a:t>μεταγνώσης</a:t>
            </a:r>
            <a:r>
              <a:rPr lang="el-GR" sz="3400" dirty="0" smtClean="0"/>
              <a:t> (ο μαθητής/ η μαθήτρια να έχει τον έλεγχο της μάθησης και να μαθαίνει πώς να μαθαίνει και να αξιολογεί ο ίδιος/η ίδια τα μαθησιακά αποτελέσματα)</a:t>
            </a:r>
          </a:p>
          <a:p>
            <a:r>
              <a:rPr lang="el-GR" sz="3400" dirty="0" smtClean="0"/>
              <a:t>Τον διαθέσιμο χρόνο</a:t>
            </a:r>
          </a:p>
          <a:p>
            <a:r>
              <a:rPr lang="el-GR" sz="3400" dirty="0" smtClean="0"/>
              <a:t>Τη σαφήνεια στις οδηγίες</a:t>
            </a:r>
          </a:p>
          <a:p>
            <a:r>
              <a:rPr lang="el-GR" sz="3400" dirty="0" smtClean="0"/>
              <a:t>Τον σεβασμό των οδηγιών από όλη την κοινότητα</a:t>
            </a:r>
          </a:p>
          <a:p>
            <a:r>
              <a:rPr lang="el-GR" sz="3400" dirty="0" smtClean="0"/>
              <a:t>Το πλαίσιο του σχολείου, της αίθουσας, του ωρολογίου προγράμματος, τις δυνατότητες χρήσης ΤΠΕ, τις προσωπικές δυνατότητες του εκπαιδευτικού</a:t>
            </a:r>
          </a:p>
          <a:p>
            <a:endParaRPr lang="el-GR" dirty="0" smtClean="0"/>
          </a:p>
          <a:p>
            <a:endParaRPr lang="el-GR" dirty="0" smtClean="0"/>
          </a:p>
          <a:p>
            <a:endParaRPr lang="el-GR" dirty="0" smtClean="0"/>
          </a:p>
          <a:p>
            <a:pPr>
              <a:buNone/>
            </a:pPr>
            <a:endParaRPr lang="el-GR"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560</TotalTime>
  <Words>1685</Words>
  <Application>Microsoft Office PowerPoint</Application>
  <PresentationFormat>Προβολή στην οθόνη (4:3)</PresentationFormat>
  <Paragraphs>259</Paragraphs>
  <Slides>22</Slides>
  <Notes>1</Notes>
  <HiddenSlides>0</HiddenSlides>
  <MMClips>0</MMClips>
  <ScaleCrop>false</ScaleCrop>
  <HeadingPairs>
    <vt:vector size="4" baseType="variant">
      <vt:variant>
        <vt:lpstr>Θέμα</vt:lpstr>
      </vt:variant>
      <vt:variant>
        <vt:i4>1</vt:i4>
      </vt:variant>
      <vt:variant>
        <vt:lpstr>Τίτλοι διαφανειών</vt:lpstr>
      </vt:variant>
      <vt:variant>
        <vt:i4>22</vt:i4>
      </vt:variant>
    </vt:vector>
  </HeadingPairs>
  <TitlesOfParts>
    <vt:vector size="23" baseType="lpstr">
      <vt:lpstr>Θέμα του Office</vt:lpstr>
      <vt:lpstr>Απλά βήματα για τον σχεδιασμό δραστηριοτήτων και την αξιολόγησή τους </vt:lpstr>
      <vt:lpstr>Για να σχεδιάσουμε δραστηριότητες: Αναρωτιόμαστε πως και αν μαθαίνουν τα παιδιά</vt:lpstr>
      <vt:lpstr>1.Γνωρίζω τους άλλους          2. Φρουτοσαλάτα         3. Αστέρια τόσο ίδια;         4. Ψέμα ή αλήθεια         5. Σε γνωρίζω καλύτερα         6. Ποιος είναι ο αρχηγός         7. Ο χάρτης της ζωής μου         8. Εσύ με οδηγείς         9. Παγωμένες εικόνες (δυναμικές)        10. Brainstorming (Καταιγισμός ιδεών)        11. Ανακριτική καρέκλα        12. Ρόλος τον τοίχο        13. Διάδρομος της συνείδησης        14. Δάσκαλος σε ρόλο        15. Παίξιμο ρόλων        16. Κάρτες ρόλων        17. Φόρουμ θέατρο        18. Δραματοποίηση  </vt:lpstr>
      <vt:lpstr>Απομνημόνευση</vt:lpstr>
      <vt:lpstr>Κατανόηση</vt:lpstr>
      <vt:lpstr>Εφαρμογή</vt:lpstr>
      <vt:lpstr>Ανάλυση/Κρίση/ Αξιολόγηση</vt:lpstr>
      <vt:lpstr>Δημιουργία/Σύνθεση/Παραγωγή</vt:lpstr>
      <vt:lpstr>Τι αξίζει να προσέξουμε στον σχεδιασμό των δραστηριοτήτων;</vt:lpstr>
      <vt:lpstr>Πώς διενεργείται η αξιολόγηση των δραστηριοτήτων;</vt:lpstr>
      <vt:lpstr>Απομνημόνευση</vt:lpstr>
      <vt:lpstr>Εφαρμογή</vt:lpstr>
      <vt:lpstr>Κρίση/Αξιολόγηση</vt:lpstr>
      <vt:lpstr>Πρακτικές διαμορφωτικής αξιολόγησης</vt:lpstr>
      <vt:lpstr>Διαφάνεια 15</vt:lpstr>
      <vt:lpstr>Έκφραση κριτικής στάσης σε θέματα θρησκευτικής αναζήτησης και πίστης. </vt:lpstr>
      <vt:lpstr>Έκφραση κριτικής στάσης σε θέματα θρησκευτικής αναζήτησης και πίστης</vt:lpstr>
      <vt:lpstr>Διάρκεια μαθήματος</vt:lpstr>
      <vt:lpstr>Π.χ στο Νοηματοδοτώντας</vt:lpstr>
      <vt:lpstr>Στο τέλος του μαθήματος</vt:lpstr>
      <vt:lpstr>Γραπτή εξέταση/τεστ</vt:lpstr>
      <vt:lpstr>Διαφάνεια 22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Φιλοσοφία και Γενικοί σκοποί του ΠΣ για τη Θρησκευτική Εκπαίδευση στο Λύκειο</dc:title>
  <dc:creator>USER1</dc:creator>
  <cp:lastModifiedBy>USER1</cp:lastModifiedBy>
  <cp:revision>60</cp:revision>
  <dcterms:created xsi:type="dcterms:W3CDTF">2014-10-18T05:22:06Z</dcterms:created>
  <dcterms:modified xsi:type="dcterms:W3CDTF">2017-02-25T11:06:35Z</dcterms:modified>
</cp:coreProperties>
</file>