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8/3/2021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8/3/2021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8/3/2021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8/3/2021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fikos-wasted-love-project-part1-2.jpg"/>
          <p:cNvPicPr>
            <a:picLocks noChangeAspect="1"/>
          </p:cNvPicPr>
          <p:nvPr/>
        </p:nvPicPr>
        <p:blipFill>
          <a:blip r:embed="rId2" cstate="print"/>
          <a:stretch>
            <a:fillRect/>
          </a:stretch>
        </p:blipFill>
        <p:spPr>
          <a:xfrm>
            <a:off x="-29688" y="0"/>
            <a:ext cx="9144000" cy="6858000"/>
          </a:xfrm>
          <a:prstGeom prst="rect">
            <a:avLst/>
          </a:prstGeom>
        </p:spPr>
      </p:pic>
      <p:sp>
        <p:nvSpPr>
          <p:cNvPr id="3" name="2 - Υπότιτλος"/>
          <p:cNvSpPr>
            <a:spLocks noGrp="1"/>
          </p:cNvSpPr>
          <p:nvPr>
            <p:ph type="subTitle" idx="1"/>
          </p:nvPr>
        </p:nvSpPr>
        <p:spPr>
          <a:xfrm>
            <a:off x="-29688" y="140439"/>
            <a:ext cx="6624736" cy="1556792"/>
          </a:xfrm>
        </p:spPr>
        <p:txBody>
          <a:bodyPr>
            <a:normAutofit fontScale="77500" lnSpcReduction="20000"/>
          </a:bodyPr>
          <a:lstStyle/>
          <a:p>
            <a:pPr algn="l"/>
            <a:r>
              <a:rPr lang="el-GR" b="1" dirty="0">
                <a:solidFill>
                  <a:schemeClr val="tx1">
                    <a:lumMod val="85000"/>
                    <a:lumOff val="15000"/>
                  </a:schemeClr>
                </a:solidFill>
              </a:rPr>
              <a:t>Θεωρίες Μάθησης και Διδακτική Μεθοδολογία</a:t>
            </a:r>
          </a:p>
          <a:p>
            <a:pPr algn="l"/>
            <a:r>
              <a:rPr lang="el-GR" b="1" dirty="0" err="1">
                <a:solidFill>
                  <a:schemeClr val="tx1">
                    <a:lumMod val="85000"/>
                    <a:lumOff val="15000"/>
                  </a:schemeClr>
                </a:solidFill>
              </a:rPr>
              <a:t>Στ</a:t>
            </a:r>
            <a:r>
              <a:rPr lang="el-GR" b="1" dirty="0">
                <a:solidFill>
                  <a:schemeClr val="tx1">
                    <a:lumMod val="85000"/>
                    <a:lumOff val="15000"/>
                  </a:schemeClr>
                </a:solidFill>
              </a:rPr>
              <a:t>΄ Εξάμηνο</a:t>
            </a:r>
          </a:p>
          <a:p>
            <a:pPr algn="l"/>
            <a:r>
              <a:rPr lang="el-GR" b="1" dirty="0">
                <a:solidFill>
                  <a:schemeClr val="tx1">
                    <a:lumMod val="85000"/>
                    <a:lumOff val="15000"/>
                  </a:schemeClr>
                </a:solidFill>
              </a:rPr>
              <a:t>Μάριος Κουκουνάρας Λιάγκης</a:t>
            </a:r>
            <a:endParaRPr lang="en-US" b="1" dirty="0">
              <a:solidFill>
                <a:schemeClr val="tx1">
                  <a:lumMod val="85000"/>
                  <a:lumOff val="15000"/>
                </a:schemeClr>
              </a:solidFill>
            </a:endParaRPr>
          </a:p>
          <a:p>
            <a:pPr algn="l"/>
            <a:r>
              <a:rPr lang="el-GR" b="1" dirty="0">
                <a:solidFill>
                  <a:schemeClr val="tx1">
                    <a:lumMod val="85000"/>
                    <a:lumOff val="15000"/>
                  </a:schemeClr>
                </a:solidFill>
              </a:rPr>
              <a:t>Αναπληρωτής Καθηγητής</a:t>
            </a:r>
          </a:p>
        </p:txBody>
      </p:sp>
      <p:sp>
        <p:nvSpPr>
          <p:cNvPr id="2" name="TextBox 1">
            <a:extLst>
              <a:ext uri="{FF2B5EF4-FFF2-40B4-BE49-F238E27FC236}">
                <a16:creationId xmlns:a16="http://schemas.microsoft.com/office/drawing/2014/main" id="{274458EE-6DD1-437A-A81C-4CC3095089C6}"/>
              </a:ext>
            </a:extLst>
          </p:cNvPr>
          <p:cNvSpPr txBox="1"/>
          <p:nvPr/>
        </p:nvSpPr>
        <p:spPr>
          <a:xfrm>
            <a:off x="0" y="5517232"/>
            <a:ext cx="7128792" cy="1200329"/>
          </a:xfrm>
          <a:prstGeom prst="rect">
            <a:avLst/>
          </a:prstGeom>
          <a:noFill/>
        </p:spPr>
        <p:txBody>
          <a:bodyPr wrap="square" rtlCol="0">
            <a:spAutoFit/>
          </a:bodyPr>
          <a:lstStyle/>
          <a:p>
            <a:r>
              <a:rPr lang="el-GR" sz="2400" b="1" dirty="0">
                <a:solidFill>
                  <a:srgbClr val="FF0000"/>
                </a:solidFill>
              </a:rPr>
              <a:t>Σύντομη εισαγωγή στην ιστορία της Θρησκευτικής Εκπαίδευσης και στη θέση των θεολόγων στη Δευτεροβάθμια Εκπαίδευση στην Ελλάδα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a:t>Από τη δεκαετία του 1890 παραμένουν τα «Θρησκευτικά» ως όρος στα κρατικά κείμενα ενώ μέχρι την εποχή του Ελ. Βενιζέλου εναλλάσσεται με τον όρο «Ιερά» ανάλογα την τάξη και το περιεχόμενο</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Σήμερα</a:t>
            </a:r>
          </a:p>
        </p:txBody>
      </p:sp>
      <p:sp>
        <p:nvSpPr>
          <p:cNvPr id="3" name="2 - Θέση περιεχομένου"/>
          <p:cNvSpPr>
            <a:spLocks noGrp="1"/>
          </p:cNvSpPr>
          <p:nvPr>
            <p:ph idx="1"/>
          </p:nvPr>
        </p:nvSpPr>
        <p:spPr/>
        <p:txBody>
          <a:bodyPr/>
          <a:lstStyle/>
          <a:p>
            <a:r>
              <a:rPr lang="el-GR" dirty="0"/>
              <a:t>Χρησιμοποιείται ο όρος «Θρησκευτικά», ενώ οι ειδικοί χρησιμοποιούν, κυρίως, όρους όπως «Μάθημα των Θρησκευτικών», «Σχολική Θρησκευτική Αγωγή» και «Θρησκευτική Εκπαίδευση». </a:t>
            </a:r>
          </a:p>
          <a:p>
            <a:endParaRPr lang="el-GR" dirty="0"/>
          </a:p>
        </p:txBody>
      </p:sp>
      <p:pic>
        <p:nvPicPr>
          <p:cNvPr id="4" name="3 - Εικόνα" descr="erotimatiko2.gif"/>
          <p:cNvPicPr>
            <a:picLocks noChangeAspect="1"/>
          </p:cNvPicPr>
          <p:nvPr/>
        </p:nvPicPr>
        <p:blipFill>
          <a:blip r:embed="rId2" cstate="print"/>
          <a:stretch>
            <a:fillRect/>
          </a:stretch>
        </p:blipFill>
        <p:spPr>
          <a:xfrm>
            <a:off x="3779912" y="4221088"/>
            <a:ext cx="1623060" cy="218694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Σχολική θρησκευτική αγωγή</a:t>
            </a:r>
          </a:p>
        </p:txBody>
      </p:sp>
      <p:sp>
        <p:nvSpPr>
          <p:cNvPr id="3" name="2 - Θέση περιεχομένου"/>
          <p:cNvSpPr>
            <a:spLocks noGrp="1"/>
          </p:cNvSpPr>
          <p:nvPr>
            <p:ph idx="1"/>
          </p:nvPr>
        </p:nvSpPr>
        <p:spPr>
          <a:xfrm>
            <a:off x="457200" y="1196752"/>
            <a:ext cx="8229600" cy="5328592"/>
          </a:xfrm>
        </p:spPr>
        <p:txBody>
          <a:bodyPr>
            <a:normAutofit fontScale="77500" lnSpcReduction="20000"/>
          </a:bodyPr>
          <a:lstStyle/>
          <a:p>
            <a:r>
              <a:rPr lang="el-GR" dirty="0"/>
              <a:t>δηλώνει τις προγραμματισμένες διαδικασίες αλληλεπίδρασης των ενηλίκων με τα παιδιά, οι οποίοι μπορούν να επηρεάσουν και να καθοδηγήσουν τους νέους προς μορφές νοοτροπίας και συμπεριφοράς, αξίες και πρακτικές που είναι σύμφωνες με μία θρησκεία (</a:t>
            </a:r>
            <a:r>
              <a:rPr lang="el-GR" dirty="0" err="1"/>
              <a:t>Ματσαγγούρας</a:t>
            </a:r>
            <a:r>
              <a:rPr lang="el-GR" dirty="0"/>
              <a:t>, 2009, σ. 388). Δηλώνει, ακόμη, το σύνολο των επιδράσεων που δέχεται το άτομο, ανεξαρτήτως αν αυτές προέρχονται από προγραμματισμένες προσπάθειες ενηλίκων ή ανήλικων ατόμων ή είναι αποτέλεσμα της αυθόρμητης διαπροσωπικής επικοινωνίας και αλληλεπίδρασης ή ακόμη είναι αποτέλεσμα περιβαλλοντικών επιδράσεων (</a:t>
            </a:r>
            <a:r>
              <a:rPr lang="el-GR" dirty="0" err="1"/>
              <a:t>Φράγκος</a:t>
            </a:r>
            <a:r>
              <a:rPr lang="el-GR" dirty="0"/>
              <a:t>, 2002, σ. 22). Ενέχει την έννοια της μύησης και ένταξης (</a:t>
            </a:r>
            <a:r>
              <a:rPr lang="el-GR" dirty="0" err="1"/>
              <a:t>Ματσαγγούρας</a:t>
            </a:r>
            <a:r>
              <a:rPr lang="el-GR" dirty="0"/>
              <a:t>, 2009, σ. 388) και αναφέρεται κυρίως στη συμπεριφορά, το ήθος και τον χαρακτήρα και λιγότερο στη γνώση (</a:t>
            </a:r>
            <a:r>
              <a:rPr lang="el-GR" dirty="0" err="1"/>
              <a:t>Καζεπίδης</a:t>
            </a:r>
            <a:r>
              <a:rPr lang="el-GR" dirty="0"/>
              <a:t>, 1999, σ. 117).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Θρησκευτική Εκπαίδευση</a:t>
            </a:r>
          </a:p>
        </p:txBody>
      </p:sp>
      <p:sp>
        <p:nvSpPr>
          <p:cNvPr id="3" name="2 - Θέση περιεχομένου"/>
          <p:cNvSpPr>
            <a:spLocks noGrp="1"/>
          </p:cNvSpPr>
          <p:nvPr>
            <p:ph idx="1"/>
          </p:nvPr>
        </p:nvSpPr>
        <p:spPr/>
        <p:txBody>
          <a:bodyPr>
            <a:normAutofit fontScale="85000" lnSpcReduction="20000"/>
          </a:bodyPr>
          <a:lstStyle/>
          <a:p>
            <a:r>
              <a:rPr lang="el-GR" dirty="0"/>
              <a:t>περιλαμβάνει όλα όσα μπορεί να επιτύχει ένα μάθημα στο πλαίσιο του σχολείου, με την οργανωμένη διδασκαλία, που βασίζεται στην ανάλυση και ερμηνεία του θρησκευτικού φαινομένου και στη </a:t>
            </a:r>
            <a:r>
              <a:rPr lang="el-GR" dirty="0" err="1"/>
              <a:t>νοηματοδότηση</a:t>
            </a:r>
            <a:r>
              <a:rPr lang="el-GR" dirty="0"/>
              <a:t>, </a:t>
            </a:r>
            <a:r>
              <a:rPr lang="el-GR" dirty="0" err="1"/>
              <a:t>εννοιολόγηση</a:t>
            </a:r>
            <a:r>
              <a:rPr lang="el-GR" dirty="0"/>
              <a:t>, ανάλυση και εφαρμογή της θρησκευτική εμπειρίας του ανθρώπου. Αναφέρεται στην οργανωμένη αγωγή και μάθηση που παρέχεται μέσω του εκπαιδευτικού συστήματος, που είναι απόρροια των γενικότερων </a:t>
            </a:r>
            <a:r>
              <a:rPr lang="el-GR" dirty="0" err="1"/>
              <a:t>κοινωνικο</a:t>
            </a:r>
            <a:r>
              <a:rPr lang="el-GR" dirty="0"/>
              <a:t>-πολιτισμικών και </a:t>
            </a:r>
            <a:r>
              <a:rPr lang="el-GR" dirty="0" err="1"/>
              <a:t>πολιτικο</a:t>
            </a:r>
            <a:r>
              <a:rPr lang="el-GR" dirty="0"/>
              <a:t>-οικονομικών συνθηκών, τη συνισταμένη των οποίων καλείται να εκφράσει (</a:t>
            </a:r>
            <a:r>
              <a:rPr lang="el-GR" dirty="0" err="1"/>
              <a:t>Hubert</a:t>
            </a:r>
            <a:r>
              <a:rPr lang="el-GR" dirty="0"/>
              <a:t>, 1959, σ. 144).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Ποιοι έχουν ασχοληθεί ειδικά με τη ΘΕ στην Ελλάδα μετά το 1975</a:t>
            </a:r>
          </a:p>
        </p:txBody>
      </p:sp>
      <p:sp>
        <p:nvSpPr>
          <p:cNvPr id="3" name="2 - Θέση περιεχομένου"/>
          <p:cNvSpPr>
            <a:spLocks noGrp="1"/>
          </p:cNvSpPr>
          <p:nvPr>
            <p:ph idx="1"/>
          </p:nvPr>
        </p:nvSpPr>
        <p:spPr>
          <a:xfrm>
            <a:off x="457200" y="1988840"/>
            <a:ext cx="8229600" cy="4137323"/>
          </a:xfrm>
        </p:spPr>
        <p:txBody>
          <a:bodyPr/>
          <a:lstStyle/>
          <a:p>
            <a:r>
              <a:rPr lang="el-GR" dirty="0"/>
              <a:t>Θεολογικές Σχολές</a:t>
            </a:r>
          </a:p>
          <a:p>
            <a:r>
              <a:rPr lang="el-GR" dirty="0"/>
              <a:t>Παιδαγωγικά Τμήματα</a:t>
            </a:r>
          </a:p>
          <a:p>
            <a:r>
              <a:rPr lang="el-GR" dirty="0"/>
              <a:t>Παιδαγωγικό Ινστιτούτο</a:t>
            </a:r>
          </a:p>
          <a:p>
            <a:r>
              <a:rPr lang="el-GR" dirty="0"/>
              <a:t>Επιστημονικά Περιοδικά-Σύναξη</a:t>
            </a:r>
          </a:p>
          <a:p>
            <a:r>
              <a:rPr lang="el-GR" dirty="0"/>
              <a:t>Επιστημονικές Ενώσεις Θεολόγων</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C41DCC-28A5-47E4-8E93-D921B1BE823E}"/>
              </a:ext>
            </a:extLst>
          </p:cNvPr>
          <p:cNvSpPr>
            <a:spLocks noGrp="1"/>
          </p:cNvSpPr>
          <p:nvPr>
            <p:ph type="title"/>
          </p:nvPr>
        </p:nvSpPr>
        <p:spPr/>
        <p:txBody>
          <a:bodyPr/>
          <a:lstStyle/>
          <a:p>
            <a:r>
              <a:rPr lang="el-GR" dirty="0"/>
              <a:t>Οι διδάσκοντες της ΘΕ</a:t>
            </a:r>
          </a:p>
        </p:txBody>
      </p:sp>
      <p:sp>
        <p:nvSpPr>
          <p:cNvPr id="3" name="Θέση περιεχομένου 2">
            <a:extLst>
              <a:ext uri="{FF2B5EF4-FFF2-40B4-BE49-F238E27FC236}">
                <a16:creationId xmlns:a16="http://schemas.microsoft.com/office/drawing/2014/main" id="{B6F8CA32-E5E6-4292-8EF1-E2E2751A48E3}"/>
              </a:ext>
            </a:extLst>
          </p:cNvPr>
          <p:cNvSpPr>
            <a:spLocks noGrp="1"/>
          </p:cNvSpPr>
          <p:nvPr>
            <p:ph idx="1"/>
          </p:nvPr>
        </p:nvSpPr>
        <p:spPr/>
        <p:txBody>
          <a:bodyPr/>
          <a:lstStyle/>
          <a:p>
            <a:r>
              <a:rPr lang="el-GR" dirty="0"/>
              <a:t>Οι θεολόγοι εκπαιδευτικοί δεν διορίζονταν στο ελληνικό σχολείο (Δημοτικό), όπου ιερείς και δάσκαλοι δίδασκαν από το 1834 το μάθημα των Θρησκευτικών (Διάταγμα περί της Κατηχήσεως εις τα σχολεία, </a:t>
            </a:r>
            <a:r>
              <a:rPr lang="el-GR" dirty="0" err="1"/>
              <a:t>ΕτΚ</a:t>
            </a:r>
            <a:r>
              <a:rPr lang="el-GR" dirty="0"/>
              <a:t> 5/17-7-1834). </a:t>
            </a:r>
          </a:p>
        </p:txBody>
      </p:sp>
    </p:spTree>
    <p:extLst>
      <p:ext uri="{BB962C8B-B14F-4D97-AF65-F5344CB8AC3E}">
        <p14:creationId xmlns:p14="http://schemas.microsoft.com/office/powerpoint/2010/main" val="4134017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D8E2FB-FF8E-4D82-BCFC-E4BB8C7517C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F038739-1C18-41FF-B301-D1366FF87321}"/>
              </a:ext>
            </a:extLst>
          </p:cNvPr>
          <p:cNvSpPr>
            <a:spLocks noGrp="1"/>
          </p:cNvSpPr>
          <p:nvPr>
            <p:ph idx="1"/>
          </p:nvPr>
        </p:nvSpPr>
        <p:spPr/>
        <p:txBody>
          <a:bodyPr>
            <a:normAutofit fontScale="92500" lnSpcReduction="20000"/>
          </a:bodyPr>
          <a:lstStyle/>
          <a:p>
            <a:r>
              <a:rPr lang="el-GR" dirty="0"/>
              <a:t>Στη Μέση Εκπαίδευση, στο Γυμνάσιο δεν προβλεπόταν αρχικά ειδικός εκπαιδευτικός και από το 1836 το μάθημα διδάσκονταν από καθηγητή με σχετικές γνώσεις ή από ιερέα. </a:t>
            </a:r>
          </a:p>
          <a:p>
            <a:r>
              <a:rPr lang="el-GR" dirty="0"/>
              <a:t>Με το Διάταγμα περί πρακτικών εξετάσεων και προσόντων των υποψηφίων καθηγητών γυμνασίων κ.λπ. (ΕτΚ1/2-1-1886), το οποίο βέβαια τροποποιήθηκε αργότερα (</a:t>
            </a:r>
            <a:r>
              <a:rPr lang="el-GR" dirty="0" err="1"/>
              <a:t>ΕτΚ</a:t>
            </a:r>
            <a:r>
              <a:rPr lang="el-GR" dirty="0"/>
              <a:t> 77/12-5-1892), οι απόφοιτοι της Θεολογικής Σχολής αποκτούν τη δυνατότητα να διδάσκουν Ελληνικά και Λατινικά στο Γυμνάσιο. </a:t>
            </a:r>
          </a:p>
        </p:txBody>
      </p:sp>
    </p:spTree>
    <p:extLst>
      <p:ext uri="{BB962C8B-B14F-4D97-AF65-F5344CB8AC3E}">
        <p14:creationId xmlns:p14="http://schemas.microsoft.com/office/powerpoint/2010/main" val="819692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A8C63D-C457-4E71-986E-5516A288593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9F6EFD4-97EB-44E7-80F1-970BF0A7C026}"/>
              </a:ext>
            </a:extLst>
          </p:cNvPr>
          <p:cNvSpPr>
            <a:spLocks noGrp="1"/>
          </p:cNvSpPr>
          <p:nvPr>
            <p:ph idx="1"/>
          </p:nvPr>
        </p:nvSpPr>
        <p:spPr/>
        <p:txBody>
          <a:bodyPr>
            <a:normAutofit fontScale="92500" lnSpcReduction="20000"/>
          </a:bodyPr>
          <a:lstStyle/>
          <a:p>
            <a:r>
              <a:rPr lang="el-GR" dirty="0"/>
              <a:t>Νόμος 2297 της 12ης Ιουλίου 1895 «Περί προσόντων των καθηγητών και ελληνοδιδασκάλων», άρθρο 3:  ορίζεται ότι ως καθηγητές για το μάθημα των Θρησκευτικών στο Γυμνάσιο διορίζονται οι «</a:t>
            </a:r>
            <a:r>
              <a:rPr lang="el-GR" dirty="0" err="1"/>
              <a:t>προλύται</a:t>
            </a:r>
            <a:r>
              <a:rPr lang="el-GR" dirty="0"/>
              <a:t> ή </a:t>
            </a:r>
            <a:r>
              <a:rPr lang="el-GR" dirty="0" err="1"/>
              <a:t>τελειοδίδακτοι</a:t>
            </a:r>
            <a:r>
              <a:rPr lang="el-GR" dirty="0"/>
              <a:t>» της Θεολογικής Σχολής του Εθνικού Πανεπιστημίου,  οι οποίοι είχαν υπηρετήσει, τουλάχιστον για τρία έτη, σε δημόσια Ελληνικά Σχολεία ή πρακτικές Σχολές ως σχολάρχες ή τριτοβάθμιοι ελληνοδιδάσκαλοι (Ν.2297/1895). </a:t>
            </a:r>
          </a:p>
        </p:txBody>
      </p:sp>
    </p:spTree>
    <p:extLst>
      <p:ext uri="{BB962C8B-B14F-4D97-AF65-F5344CB8AC3E}">
        <p14:creationId xmlns:p14="http://schemas.microsoft.com/office/powerpoint/2010/main" val="2173188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851AA9-A77F-4220-8B87-8CA2F36F97C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970B5DD-E6E0-4F58-B455-4AA6709A6B9D}"/>
              </a:ext>
            </a:extLst>
          </p:cNvPr>
          <p:cNvSpPr>
            <a:spLocks noGrp="1"/>
          </p:cNvSpPr>
          <p:nvPr>
            <p:ph idx="1"/>
          </p:nvPr>
        </p:nvSpPr>
        <p:spPr/>
        <p:txBody>
          <a:bodyPr/>
          <a:lstStyle/>
          <a:p>
            <a:r>
              <a:rPr lang="el-GR" dirty="0"/>
              <a:t>Οι θέσεις όμως των θεολόγων παρέμεναν περιορισμένες με αποτέλεσμα να γίνονται ελάχιστοι διορισμοί (</a:t>
            </a:r>
            <a:r>
              <a:rPr lang="el-GR" dirty="0" err="1"/>
              <a:t>Κογκούλης</a:t>
            </a:r>
            <a:r>
              <a:rPr lang="el-GR" dirty="0"/>
              <a:t>, 1993[1985], </a:t>
            </a:r>
            <a:r>
              <a:rPr lang="el-GR" dirty="0" err="1"/>
              <a:t>σσ</a:t>
            </a:r>
            <a:r>
              <a:rPr lang="el-GR" dirty="0"/>
              <a:t>. 132-133). Οι θέσεις αυξάνονταν σε νομοσχέδια με τη διαίρεση της Εκπαίδευσης σε θεωρητικά και πρακτικά γυμνάσια (1896) ή με τη διαίρεση σε γυμνάσια και λύκεια (1899), αλλά τελικά η αύξηση των θέσεων των θεολόγων κατοχυρώθηκε μετά το 1910. </a:t>
            </a:r>
          </a:p>
        </p:txBody>
      </p:sp>
    </p:spTree>
    <p:extLst>
      <p:ext uri="{BB962C8B-B14F-4D97-AF65-F5344CB8AC3E}">
        <p14:creationId xmlns:p14="http://schemas.microsoft.com/office/powerpoint/2010/main" val="2925739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0C6E41-8C9F-4B0B-BD38-23EB367C45B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45450C9-2B69-45B8-BFF3-860C881944B6}"/>
              </a:ext>
            </a:extLst>
          </p:cNvPr>
          <p:cNvSpPr>
            <a:spLocks noGrp="1"/>
          </p:cNvSpPr>
          <p:nvPr>
            <p:ph idx="1"/>
          </p:nvPr>
        </p:nvSpPr>
        <p:spPr/>
        <p:txBody>
          <a:bodyPr/>
          <a:lstStyle/>
          <a:p>
            <a:r>
              <a:rPr lang="el-GR" dirty="0"/>
              <a:t>Με τον Νόμο 322 της 20-10-1914 «Περί προσθήκης καθηγητών εις το </a:t>
            </a:r>
            <a:r>
              <a:rPr lang="el-GR" dirty="0" err="1"/>
              <a:t>προσωπικόν</a:t>
            </a:r>
            <a:r>
              <a:rPr lang="el-GR" dirty="0"/>
              <a:t> των γυμνασίων» (</a:t>
            </a:r>
            <a:r>
              <a:rPr lang="el-GR" dirty="0" err="1"/>
              <a:t>ΕτΚ</a:t>
            </a:r>
            <a:r>
              <a:rPr lang="el-GR" dirty="0"/>
              <a:t> Α 302/23-10-1914), στο διδακτικό προσωπικό όλων των Γυμνασίων προστίθεται ένας καθηγητής θρησκευτικών μαθημάτων. </a:t>
            </a:r>
          </a:p>
        </p:txBody>
      </p:sp>
    </p:spTree>
    <p:extLst>
      <p:ext uri="{BB962C8B-B14F-4D97-AF65-F5344CB8AC3E}">
        <p14:creationId xmlns:p14="http://schemas.microsoft.com/office/powerpoint/2010/main" val="2553230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Ιστορία της Θρησκευτικής Εκπαίδευσης</a:t>
            </a:r>
          </a:p>
        </p:txBody>
      </p:sp>
      <p:sp>
        <p:nvSpPr>
          <p:cNvPr id="3" name="2 - Θέση περιεχομένου"/>
          <p:cNvSpPr>
            <a:spLocks noGrp="1"/>
          </p:cNvSpPr>
          <p:nvPr>
            <p:ph idx="1"/>
          </p:nvPr>
        </p:nvSpPr>
        <p:spPr/>
        <p:txBody>
          <a:bodyPr>
            <a:normAutofit fontScale="92500"/>
          </a:bodyPr>
          <a:lstStyle/>
          <a:p>
            <a:r>
              <a:rPr lang="el-GR" dirty="0"/>
              <a:t>Περίοδος Βυζαντίου- θρησκευτική προοπτική της αγωγής και της εκπαίδευσης (</a:t>
            </a:r>
            <a:r>
              <a:rPr lang="el-GR" dirty="0" err="1"/>
              <a:t>Runchiman</a:t>
            </a:r>
            <a:r>
              <a:rPr lang="el-GR" dirty="0"/>
              <a:t>, 1993)</a:t>
            </a:r>
          </a:p>
          <a:p>
            <a:r>
              <a:rPr lang="el-GR" dirty="0"/>
              <a:t>Περίοδος Τουρκοκρατίας- βασική θρησκευτική εκπαίδευση των «</a:t>
            </a:r>
            <a:r>
              <a:rPr lang="el-GR" dirty="0" err="1"/>
              <a:t>κολυβογραμμάτων</a:t>
            </a:r>
            <a:r>
              <a:rPr lang="el-GR" dirty="0"/>
              <a:t>» στο σχολείο των «κοινών και ιερών γραμμάτων (Ζαχαρόπουλος, 2000) </a:t>
            </a:r>
          </a:p>
          <a:p>
            <a:r>
              <a:rPr lang="el-GR" dirty="0"/>
              <a:t>Περίοδος Νεοελληνικού Κράτους- «Μάθημα των Θρησκευτικών» με επιρροή της Δυτικής σκέψης (</a:t>
            </a:r>
            <a:r>
              <a:rPr lang="el-GR" dirty="0" err="1"/>
              <a:t>Κογκούλης</a:t>
            </a:r>
            <a:r>
              <a:rPr lang="el-GR" dirty="0"/>
              <a:t>, 1993)</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366AD0-7262-49DB-B53B-7A752462AA9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F09C571-0D93-468D-890E-20D57ECB6314}"/>
              </a:ext>
            </a:extLst>
          </p:cNvPr>
          <p:cNvSpPr>
            <a:spLocks noGrp="1"/>
          </p:cNvSpPr>
          <p:nvPr>
            <p:ph idx="1"/>
          </p:nvPr>
        </p:nvSpPr>
        <p:spPr/>
        <p:txBody>
          <a:bodyPr>
            <a:normAutofit fontScale="92500" lnSpcReduction="20000"/>
          </a:bodyPr>
          <a:lstStyle/>
          <a:p>
            <a:r>
              <a:rPr lang="el-GR" dirty="0"/>
              <a:t>Το 1918, με την ένταξη στην ελληνική επικράτεια των Νέων Χωρών, ελλείψει αποφοίτων της Θεολογικής Σχολής και της </a:t>
            </a:r>
            <a:r>
              <a:rPr lang="el-GR" dirty="0" err="1"/>
              <a:t>Ριζαρείου</a:t>
            </a:r>
            <a:r>
              <a:rPr lang="el-GR" dirty="0"/>
              <a:t> Σχολής (είχαν από το 1899 το δικαίωμα διδασκαλίας του μαθήματος των Θρησκευτικών), δόθηκε η δυνατότητα να διορίζονται καθηγητές θρησκευτικών μαθημάτων χωρίς άλλη προϋπηρεσία σε πρωτοσύγκελους, αρχιδιακόνους και ιεροκήρυκες (</a:t>
            </a:r>
            <a:r>
              <a:rPr lang="el-GR" dirty="0" err="1"/>
              <a:t>Κογκούλης</a:t>
            </a:r>
            <a:r>
              <a:rPr lang="el-GR" dirty="0"/>
              <a:t>, Το μάθημα των θρησκευτικών στη Μέση εκπαίδευση (1833-1932), 1993[1985], σ. 135).</a:t>
            </a:r>
          </a:p>
        </p:txBody>
      </p:sp>
    </p:spTree>
    <p:extLst>
      <p:ext uri="{BB962C8B-B14F-4D97-AF65-F5344CB8AC3E}">
        <p14:creationId xmlns:p14="http://schemas.microsoft.com/office/powerpoint/2010/main" val="3942328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CBFF43-9214-401A-8233-E8A69E82853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D50BCE1-6A46-45F8-821C-2E40081B8DB3}"/>
              </a:ext>
            </a:extLst>
          </p:cNvPr>
          <p:cNvSpPr>
            <a:spLocks noGrp="1"/>
          </p:cNvSpPr>
          <p:nvPr>
            <p:ph idx="1"/>
          </p:nvPr>
        </p:nvSpPr>
        <p:spPr/>
        <p:txBody>
          <a:bodyPr>
            <a:normAutofit lnSpcReduction="10000"/>
          </a:bodyPr>
          <a:lstStyle/>
          <a:p>
            <a:r>
              <a:rPr lang="el-GR" dirty="0"/>
              <a:t>Το 1926, με το Διάταγμα περί περιορισμού, καταργήσεως κ.λπ. θέσεων εν τη Μέση και Δημοτική Εκπαιδεύσει (</a:t>
            </a:r>
            <a:r>
              <a:rPr lang="el-GR" dirty="0" err="1"/>
              <a:t>ΕτΚ</a:t>
            </a:r>
            <a:r>
              <a:rPr lang="el-GR" dirty="0"/>
              <a:t> Α 144/24-4-1926), οι θέσεις των θεολόγων κατοχυρώνονται στα γυμνάσια, αλλά δεν προβλέπονταν στα πρακτικά Λύκεια. </a:t>
            </a:r>
          </a:p>
          <a:p>
            <a:r>
              <a:rPr lang="el-GR" dirty="0"/>
              <a:t>στο άρθρο 5 του Ν. 4397/1929 ορίζεται απαλλαγή από τα Θρησκευτικά για τους </a:t>
            </a:r>
            <a:r>
              <a:rPr lang="el-GR" dirty="0" err="1"/>
              <a:t>ετερόθρησκους</a:t>
            </a:r>
            <a:r>
              <a:rPr lang="el-GR" dirty="0"/>
              <a:t> και τους ετερόδοξους </a:t>
            </a:r>
          </a:p>
        </p:txBody>
      </p:sp>
    </p:spTree>
    <p:extLst>
      <p:ext uri="{BB962C8B-B14F-4D97-AF65-F5344CB8AC3E}">
        <p14:creationId xmlns:p14="http://schemas.microsoft.com/office/powerpoint/2010/main" val="2590932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9C1C98-86A7-43FA-90BB-73ACFA07581A}"/>
              </a:ext>
            </a:extLst>
          </p:cNvPr>
          <p:cNvSpPr>
            <a:spLocks noGrp="1"/>
          </p:cNvSpPr>
          <p:nvPr>
            <p:ph type="title"/>
          </p:nvPr>
        </p:nvSpPr>
        <p:spPr/>
        <p:txBody>
          <a:bodyPr/>
          <a:lstStyle/>
          <a:p>
            <a:r>
              <a:rPr lang="el-GR" dirty="0"/>
              <a:t>Δικτατορία Μεταξά</a:t>
            </a:r>
          </a:p>
        </p:txBody>
      </p:sp>
      <p:sp>
        <p:nvSpPr>
          <p:cNvPr id="3" name="Θέση περιεχομένου 2">
            <a:extLst>
              <a:ext uri="{FF2B5EF4-FFF2-40B4-BE49-F238E27FC236}">
                <a16:creationId xmlns:a16="http://schemas.microsoft.com/office/drawing/2014/main" id="{E00348D1-02D7-4722-9E09-1F52F8FFB08B}"/>
              </a:ext>
            </a:extLst>
          </p:cNvPr>
          <p:cNvSpPr>
            <a:spLocks noGrp="1"/>
          </p:cNvSpPr>
          <p:nvPr>
            <p:ph idx="1"/>
          </p:nvPr>
        </p:nvSpPr>
        <p:spPr/>
        <p:txBody>
          <a:bodyPr/>
          <a:lstStyle/>
          <a:p>
            <a:r>
              <a:rPr lang="el-GR" dirty="0"/>
              <a:t>Χαρακτηριστικό του κλίματος οπισθοδρόμησης ήταν η προσθήκη στα δικαιολογητικά διορισμού «πιστοποιητικού της Ειδικής Ασφάλειας, </a:t>
            </a:r>
            <a:r>
              <a:rPr lang="el-GR" dirty="0" err="1"/>
              <a:t>βεβαιούν</a:t>
            </a:r>
            <a:r>
              <a:rPr lang="el-GR" dirty="0"/>
              <a:t> ότι δεν εμφορείται υπό κομμουνιστικών αρχών», το γνωστό «πιστοποιητικό φρονημάτων» (Ν.Δ. 22-08-1935, </a:t>
            </a:r>
            <a:r>
              <a:rPr lang="el-GR" dirty="0" err="1"/>
              <a:t>αρ</a:t>
            </a:r>
            <a:r>
              <a:rPr lang="el-GR" dirty="0"/>
              <a:t>. 1), </a:t>
            </a:r>
          </a:p>
        </p:txBody>
      </p:sp>
    </p:spTree>
    <p:extLst>
      <p:ext uri="{BB962C8B-B14F-4D97-AF65-F5344CB8AC3E}">
        <p14:creationId xmlns:p14="http://schemas.microsoft.com/office/powerpoint/2010/main" val="388372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498189-1897-49A0-807B-A85CD63B3E3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A9DCF1F-D195-4F2A-8916-189B9959AC52}"/>
              </a:ext>
            </a:extLst>
          </p:cNvPr>
          <p:cNvSpPr>
            <a:spLocks noGrp="1"/>
          </p:cNvSpPr>
          <p:nvPr>
            <p:ph idx="1"/>
          </p:nvPr>
        </p:nvSpPr>
        <p:spPr/>
        <p:txBody>
          <a:bodyPr>
            <a:normAutofit fontScale="92500" lnSpcReduction="20000"/>
          </a:bodyPr>
          <a:lstStyle/>
          <a:p>
            <a:r>
              <a:rPr lang="el-GR" dirty="0"/>
              <a:t>Με τον Αναγκαστικό Νόμο 1849 του 1839 (</a:t>
            </a:r>
            <a:r>
              <a:rPr lang="el-GR" dirty="0" err="1"/>
              <a:t>ΕτΚ</a:t>
            </a:r>
            <a:r>
              <a:rPr lang="el-GR" dirty="0"/>
              <a:t> Α 300/25-7-1939) στο προσωπικό κάθε εξατάξιου Γυμνασίου περιλαμβάνεται ένας πρωτοβάθμιος ή δευτεροβάθμιος θεολόγος, αλλά όχι στα πρακτικά Λύκεια ή στα Παρθεναγωγεία ή στις Εμπορικές σχολές. </a:t>
            </a:r>
          </a:p>
          <a:p>
            <a:r>
              <a:rPr lang="el-GR" dirty="0"/>
              <a:t>Το 1932-33, με τους περιορισμούς του Μεταξά, οι οργανικές θέσεις των θεολόγων που ανέρχονταν σε 158 περιορίζονται σε 110. Επομένως, πολλοί πτυχιούχοι θεολόγοι έμεναν πια αδιόριστοι (</a:t>
            </a:r>
            <a:r>
              <a:rPr lang="el-GR" dirty="0" err="1"/>
              <a:t>Κογκούλης</a:t>
            </a:r>
            <a:r>
              <a:rPr lang="el-GR" dirty="0"/>
              <a:t>, 1993, σ. 130).</a:t>
            </a:r>
          </a:p>
        </p:txBody>
      </p:sp>
    </p:spTree>
    <p:extLst>
      <p:ext uri="{BB962C8B-B14F-4D97-AF65-F5344CB8AC3E}">
        <p14:creationId xmlns:p14="http://schemas.microsoft.com/office/powerpoint/2010/main" val="1094105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F06814-FE62-4D2D-B52B-2DAC8B93245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CA1ADB6-6770-4BB1-84ED-22AC410802A3}"/>
              </a:ext>
            </a:extLst>
          </p:cNvPr>
          <p:cNvSpPr>
            <a:spLocks noGrp="1"/>
          </p:cNvSpPr>
          <p:nvPr>
            <p:ph idx="1"/>
          </p:nvPr>
        </p:nvSpPr>
        <p:spPr/>
        <p:txBody>
          <a:bodyPr/>
          <a:lstStyle/>
          <a:p>
            <a:r>
              <a:rPr lang="el-GR" dirty="0"/>
              <a:t>Οι θεολόγοι, πια, αντιμετωπίζουν πρόβλημα αδιοριστίας και για αυτό οργανώνονται. Μετά το Γ΄ Συνέδριό τους, το 1963, ασκούν πίεση και έτσι επί κυβερνήσεως Γ. Παπανδρέου, Υπουργίας Σ. </a:t>
            </a:r>
            <a:r>
              <a:rPr lang="el-GR" dirty="0" err="1"/>
              <a:t>Αλαμάνη</a:t>
            </a:r>
            <a:r>
              <a:rPr lang="el-GR" dirty="0"/>
              <a:t> και εισήγηση του Γενικού Επιθεωρητή Ξένων και Μειονοτικών Σχολείων Δ. </a:t>
            </a:r>
            <a:r>
              <a:rPr lang="el-GR" dirty="0" err="1"/>
              <a:t>Ματζουράνη</a:t>
            </a:r>
            <a:r>
              <a:rPr lang="el-GR" dirty="0"/>
              <a:t>, διορίζονται 300 θέσεις επιπλέον του προβλεπόμενου αριθμού θέσεων (</a:t>
            </a:r>
            <a:r>
              <a:rPr lang="el-GR" dirty="0" err="1"/>
              <a:t>Κογκούλης</a:t>
            </a:r>
            <a:r>
              <a:rPr lang="el-GR" dirty="0"/>
              <a:t>, 1993, </a:t>
            </a:r>
            <a:r>
              <a:rPr lang="el-GR" dirty="0" err="1"/>
              <a:t>σσ</a:t>
            </a:r>
            <a:r>
              <a:rPr lang="el-GR" dirty="0"/>
              <a:t>. 133-134).</a:t>
            </a:r>
          </a:p>
        </p:txBody>
      </p:sp>
    </p:spTree>
    <p:extLst>
      <p:ext uri="{BB962C8B-B14F-4D97-AF65-F5344CB8AC3E}">
        <p14:creationId xmlns:p14="http://schemas.microsoft.com/office/powerpoint/2010/main" val="20701539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04D3D0-F8DC-4302-A40E-A2CBC6C5957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62200DD-531B-4478-90FF-C32996DA336F}"/>
              </a:ext>
            </a:extLst>
          </p:cNvPr>
          <p:cNvSpPr>
            <a:spLocks noGrp="1"/>
          </p:cNvSpPr>
          <p:nvPr>
            <p:ph idx="1"/>
          </p:nvPr>
        </p:nvSpPr>
        <p:spPr/>
        <p:txBody>
          <a:bodyPr>
            <a:normAutofit fontScale="92500" lnSpcReduction="20000"/>
          </a:bodyPr>
          <a:lstStyle/>
          <a:p>
            <a:r>
              <a:rPr lang="el-GR" dirty="0"/>
              <a:t>Μέχρι τη δικτατορία του 1967 δεν έγιναν άλλοι διορισμοί θεολόγων και στη διάρκειά της οι διορισμοί παρέμειναν μηδενικοί. Παρά τις γνωστές διακηρύξεις περί </a:t>
            </a:r>
            <a:r>
              <a:rPr lang="el-GR" dirty="0" err="1"/>
              <a:t>Ελληνορθοδοξίας</a:t>
            </a:r>
            <a:r>
              <a:rPr lang="el-GR" dirty="0"/>
              <a:t> και παρά τα Νομοθετικά Διατάγματα (Αναγκαστικός Νόμος 129/1967, Ν.Δ. 651/1970, Ν.Δ. 842/1971) σχετικά με την Εκπαίδευση και τους διορισμούς των Εκπαιδευτικών, καθ’ όλη τη διάρκεια της Δικτατορίας δεν έγινε ούτε ένας διορισμός θεολόγου εκπαιδευτικού. Οι οργανικές θέσεις των υπηρετούντων θεολόγων κατά το 1970 είναι 1100 (Ν.Δ. 651/1970, </a:t>
            </a:r>
            <a:r>
              <a:rPr lang="el-GR" dirty="0" err="1"/>
              <a:t>άρ</a:t>
            </a:r>
            <a:r>
              <a:rPr lang="el-GR" dirty="0"/>
              <a:t>. 12).</a:t>
            </a:r>
          </a:p>
        </p:txBody>
      </p:sp>
    </p:spTree>
    <p:extLst>
      <p:ext uri="{BB962C8B-B14F-4D97-AF65-F5344CB8AC3E}">
        <p14:creationId xmlns:p14="http://schemas.microsoft.com/office/powerpoint/2010/main" val="3656361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CEBBF1-B73C-445C-BD2B-6A146F32EA2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34C9DCE-A729-486A-9E53-09053298A126}"/>
              </a:ext>
            </a:extLst>
          </p:cNvPr>
          <p:cNvSpPr>
            <a:spLocks noGrp="1"/>
          </p:cNvSpPr>
          <p:nvPr>
            <p:ph idx="1"/>
          </p:nvPr>
        </p:nvSpPr>
        <p:spPr/>
        <p:txBody>
          <a:bodyPr>
            <a:normAutofit fontScale="92500" lnSpcReduction="20000"/>
          </a:bodyPr>
          <a:lstStyle/>
          <a:p>
            <a:r>
              <a:rPr lang="el-GR" dirty="0"/>
              <a:t>Στον Ν. 309/1976 γίνεται ανακατανομή των κλάδων και οι θεολόγοι αποτελούν, σύμφωνα με το </a:t>
            </a:r>
            <a:r>
              <a:rPr lang="el-GR" dirty="0" err="1"/>
              <a:t>Άρ</a:t>
            </a:r>
            <a:r>
              <a:rPr lang="el-GR" dirty="0"/>
              <a:t>. 32, τον Α1 Κλάδο, ενώ τυπικό προσόν διορισμού ορίζεται με το  </a:t>
            </a:r>
            <a:r>
              <a:rPr lang="el-GR" dirty="0" err="1"/>
              <a:t>Άρ</a:t>
            </a:r>
            <a:r>
              <a:rPr lang="el-GR" dirty="0"/>
              <a:t>. 35 η αποφοίτηση από Θεολογική Σχολή της ημεδαπής ή τη Θεολογική Σχολή της Χάλκης (Ν. 309/1976). Ωστόσο, με το </a:t>
            </a:r>
            <a:r>
              <a:rPr lang="el-GR" dirty="0" err="1"/>
              <a:t>Άρ</a:t>
            </a:r>
            <a:r>
              <a:rPr lang="el-GR" dirty="0"/>
              <a:t>. 13 του Νόμου 576/1977 γίνεται ανακατανομή των Κλάδων και οι θεολόγοι είναι στον Κλάδο 4 μαζί με τους φιλόλογους και τους ξενόγλωσσους εκπαιδευτικούς (Ν. 576/1977)</a:t>
            </a:r>
          </a:p>
        </p:txBody>
      </p:sp>
    </p:spTree>
    <p:extLst>
      <p:ext uri="{BB962C8B-B14F-4D97-AF65-F5344CB8AC3E}">
        <p14:creationId xmlns:p14="http://schemas.microsoft.com/office/powerpoint/2010/main" val="3391276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96566A-FADB-45C4-A24F-E2BD501E43F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12C57B2-79AE-4416-9AC5-1D1B6ADD5143}"/>
              </a:ext>
            </a:extLst>
          </p:cNvPr>
          <p:cNvSpPr>
            <a:spLocks noGrp="1"/>
          </p:cNvSpPr>
          <p:nvPr>
            <p:ph idx="1"/>
          </p:nvPr>
        </p:nvSpPr>
        <p:spPr/>
        <p:txBody>
          <a:bodyPr>
            <a:normAutofit fontScale="92500" lnSpcReduction="10000"/>
          </a:bodyPr>
          <a:lstStyle/>
          <a:p>
            <a:r>
              <a:rPr lang="el-GR" dirty="0"/>
              <a:t>Οι διορισμοί πραγματοποιούνται με βάση τους ετήσιους πίνακες </a:t>
            </a:r>
            <a:r>
              <a:rPr lang="el-GR" dirty="0" err="1"/>
              <a:t>διοριστέων</a:t>
            </a:r>
            <a:r>
              <a:rPr lang="el-GR" dirty="0"/>
              <a:t> ανά κλάδο και ειδικότητα, που προκύπτουν από τη χρονολογία υποβολής των αιτήσεων των υποψήφιων Εκπαιδευτικών, ενώ προτάσσονται ως «ειδικές κατηγορίες» τα «τέκνα των θυμάτων και αναπήρων πολέμου, ως και αναπήρων ειρηνικής περιόδου, </a:t>
            </a:r>
            <a:r>
              <a:rPr lang="el-GR" dirty="0" err="1"/>
              <a:t>είτα</a:t>
            </a:r>
            <a:r>
              <a:rPr lang="el-GR" dirty="0"/>
              <a:t> δε τα τέκνα πολυτέκνων», και παραμένουν ως ανώτατο όριο υποβολής αιτήσεων τα 40 έτη (Ν. 309/1976,  </a:t>
            </a:r>
            <a:r>
              <a:rPr lang="el-GR" dirty="0" err="1"/>
              <a:t>Άρ</a:t>
            </a:r>
            <a:r>
              <a:rPr lang="el-GR" dirty="0"/>
              <a:t>. 45).</a:t>
            </a:r>
          </a:p>
        </p:txBody>
      </p:sp>
    </p:spTree>
    <p:extLst>
      <p:ext uri="{BB962C8B-B14F-4D97-AF65-F5344CB8AC3E}">
        <p14:creationId xmlns:p14="http://schemas.microsoft.com/office/powerpoint/2010/main" val="2514882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D362D2-0953-4427-9316-4FA9BD2F078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74C343A-9DDA-4A22-B3E6-DA48C1ED0C56}"/>
              </a:ext>
            </a:extLst>
          </p:cNvPr>
          <p:cNvSpPr>
            <a:spLocks noGrp="1"/>
          </p:cNvSpPr>
          <p:nvPr>
            <p:ph idx="1"/>
          </p:nvPr>
        </p:nvSpPr>
        <p:spPr/>
        <p:txBody>
          <a:bodyPr>
            <a:normAutofit fontScale="92500" lnSpcReduction="20000"/>
          </a:bodyPr>
          <a:lstStyle/>
          <a:p>
            <a:r>
              <a:rPr lang="el-GR" dirty="0"/>
              <a:t>Το 1985 ψηφίστηκε ο Νόμος 1566, ο οποίος, εν πολλοίς, ισχύει μέχρι τις ημέρες μας. Τα </a:t>
            </a:r>
            <a:r>
              <a:rPr lang="el-GR" dirty="0" err="1"/>
              <a:t>Άρ</a:t>
            </a:r>
            <a:r>
              <a:rPr lang="el-GR" dirty="0"/>
              <a:t>. 14 και 15 ορίζουν τα σχετικά με το προσωπικό της Εκπαίδευσης. Γίνεται ανακατανομή κλάδων (οι θεολόγοι ανήκουν στον Κλάδο ΑΤ1), ενώ για τον διορισμό των θεολόγων γίνεται δεκτό, εκτός από το πτυχίο Θεολογικής Σχολής της ημεδαπής και ισότιμο πτυχίο ορθόδοξης Θεολογικής Σχολής της αλλοδαπής, εφόσον ο πτυχιούχος είναι απόφοιτος του ελληνικού εξατάξιου Γυμνασίου. Οι διορισμοί γίνονται με το σύστημα της επετηρίδας. </a:t>
            </a:r>
          </a:p>
        </p:txBody>
      </p:sp>
    </p:spTree>
    <p:extLst>
      <p:ext uri="{BB962C8B-B14F-4D97-AF65-F5344CB8AC3E}">
        <p14:creationId xmlns:p14="http://schemas.microsoft.com/office/powerpoint/2010/main" val="2412485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437191-0023-452D-AE6E-7214D5E4079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FE226B4-1508-49B0-8B93-393E7A22DDD1}"/>
              </a:ext>
            </a:extLst>
          </p:cNvPr>
          <p:cNvSpPr>
            <a:spLocks noGrp="1"/>
          </p:cNvSpPr>
          <p:nvPr>
            <p:ph idx="1"/>
          </p:nvPr>
        </p:nvSpPr>
        <p:spPr/>
        <p:txBody>
          <a:bodyPr/>
          <a:lstStyle/>
          <a:p>
            <a:r>
              <a:rPr lang="el-GR" dirty="0"/>
              <a:t>Το σύνολο των οργανικών θέσεων του εκπαιδευτικού προσωπικού της Δευτεροβάθμιας είναι 50.376, εκ των οποίων οι 2.810 αφορούν θεολόγους (Ν. 1566/1985, </a:t>
            </a:r>
            <a:r>
              <a:rPr lang="el-GR" dirty="0" err="1"/>
              <a:t>Άρ</a:t>
            </a:r>
            <a:r>
              <a:rPr lang="el-GR" dirty="0"/>
              <a:t>. 14-15). </a:t>
            </a:r>
          </a:p>
        </p:txBody>
      </p:sp>
    </p:spTree>
    <p:extLst>
      <p:ext uri="{BB962C8B-B14F-4D97-AF65-F5344CB8AC3E}">
        <p14:creationId xmlns:p14="http://schemas.microsoft.com/office/powerpoint/2010/main" val="2494673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normAutofit/>
          </a:bodyPr>
          <a:lstStyle/>
          <a:p>
            <a:r>
              <a:rPr lang="el-GR" sz="3600" dirty="0"/>
              <a:t>Τι επηρεάζει τη Θρησκευτική Εκπαίδευση;</a:t>
            </a:r>
          </a:p>
        </p:txBody>
      </p:sp>
      <p:sp>
        <p:nvSpPr>
          <p:cNvPr id="3" name="2 - Θέση περιεχομένου"/>
          <p:cNvSpPr>
            <a:spLocks noGrp="1"/>
          </p:cNvSpPr>
          <p:nvPr>
            <p:ph idx="1"/>
          </p:nvPr>
        </p:nvSpPr>
        <p:spPr>
          <a:xfrm>
            <a:off x="457200" y="1124744"/>
            <a:ext cx="8686800" cy="5472608"/>
          </a:xfrm>
        </p:spPr>
        <p:txBody>
          <a:bodyPr>
            <a:normAutofit fontScale="77500" lnSpcReduction="20000"/>
          </a:bodyPr>
          <a:lstStyle/>
          <a:p>
            <a:r>
              <a:rPr lang="el-GR" sz="3600" dirty="0"/>
              <a:t>Είναι ένα </a:t>
            </a:r>
            <a:r>
              <a:rPr lang="el-GR" sz="3600" dirty="0" err="1"/>
              <a:t>πολυπαραγοντικό</a:t>
            </a:r>
            <a:r>
              <a:rPr lang="el-GR" sz="3600" dirty="0"/>
              <a:t> ζήτημα (</a:t>
            </a:r>
            <a:r>
              <a:rPr lang="el-GR" sz="3600" dirty="0" err="1"/>
              <a:t>Πορτελάνος</a:t>
            </a:r>
            <a:r>
              <a:rPr lang="el-GR" sz="3600" dirty="0"/>
              <a:t>, 2011; </a:t>
            </a:r>
            <a:r>
              <a:rPr lang="el-GR" sz="3600" dirty="0" err="1"/>
              <a:t>Gearon</a:t>
            </a:r>
            <a:r>
              <a:rPr lang="el-GR" sz="3600" dirty="0"/>
              <a:t>, 2008; </a:t>
            </a:r>
            <a:r>
              <a:rPr lang="el-GR" sz="3600" dirty="0" err="1"/>
              <a:t>Coulby</a:t>
            </a:r>
            <a:r>
              <a:rPr lang="el-GR" sz="3600" dirty="0"/>
              <a:t>, 2008; </a:t>
            </a:r>
            <a:r>
              <a:rPr lang="el-GR" sz="3600" dirty="0" err="1"/>
              <a:t>Horell</a:t>
            </a:r>
            <a:r>
              <a:rPr lang="el-GR" sz="3600" dirty="0"/>
              <a:t>, 2004; Φωτεινός, 2013). </a:t>
            </a:r>
          </a:p>
          <a:p>
            <a:r>
              <a:rPr lang="el-GR" sz="3600" dirty="0"/>
              <a:t>Επηρεάζεται ραγδαία από τον Διαφωτισμό-επιβίωσε όμως και στο κοσμικό κράτος</a:t>
            </a:r>
          </a:p>
          <a:p>
            <a:r>
              <a:rPr lang="el-GR" sz="3600" dirty="0"/>
              <a:t>Χρησιμοποιήθηκε στη </a:t>
            </a:r>
            <a:r>
              <a:rPr lang="el-GR" sz="3600" dirty="0" err="1"/>
              <a:t>νεωτερικότητα</a:t>
            </a:r>
            <a:r>
              <a:rPr lang="el-GR" sz="3600" dirty="0"/>
              <a:t> στη γέννηση των εθνικών κρατών </a:t>
            </a:r>
          </a:p>
          <a:p>
            <a:r>
              <a:rPr lang="el-GR" sz="3600" dirty="0"/>
              <a:t>Προσαρμόζεται σήμερα στην τομή της νεωτερικής και </a:t>
            </a:r>
            <a:r>
              <a:rPr lang="el-GR" sz="3600" dirty="0" err="1"/>
              <a:t>μετανεωτερικής</a:t>
            </a:r>
            <a:r>
              <a:rPr lang="el-GR" sz="3600" dirty="0"/>
              <a:t> σκέψης (</a:t>
            </a:r>
            <a:r>
              <a:rPr lang="el-GR" sz="3600" dirty="0" err="1"/>
              <a:t>Κογκούλης</a:t>
            </a:r>
            <a:r>
              <a:rPr lang="el-GR" sz="3600" dirty="0"/>
              <a:t>, 1993; </a:t>
            </a:r>
            <a:r>
              <a:rPr lang="el-GR" sz="3600" dirty="0" err="1"/>
              <a:t>Κογκούλης</a:t>
            </a:r>
            <a:r>
              <a:rPr lang="el-GR" sz="3600" dirty="0"/>
              <a:t>, 1993; Ματσούκας, 1984; </a:t>
            </a:r>
            <a:r>
              <a:rPr lang="el-GR" sz="3600" dirty="0" err="1"/>
              <a:t>Ματάλας</a:t>
            </a:r>
            <a:r>
              <a:rPr lang="el-GR" sz="3600" dirty="0"/>
              <a:t>, 2002)</a:t>
            </a:r>
          </a:p>
          <a:p>
            <a:r>
              <a:rPr lang="el-GR" sz="3600" dirty="0"/>
              <a:t>Παραμελημένη θέση του στο άκρως θετικιστικό και </a:t>
            </a:r>
            <a:r>
              <a:rPr lang="el-GR" sz="3600" dirty="0" err="1"/>
              <a:t>εξεταστικοκεντρικό</a:t>
            </a:r>
            <a:r>
              <a:rPr lang="el-GR" sz="3600" dirty="0"/>
              <a:t> ελληνικό σχολείο και στη χρησιμοθηρική κοινή γνώμη από την ίδρυση της ελληνικής εκπαίδευσης. </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111EF5-780A-4FFF-9EC3-929A3F353DE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5556821-7479-4BF4-8654-F1773079791E}"/>
              </a:ext>
            </a:extLst>
          </p:cNvPr>
          <p:cNvSpPr>
            <a:spLocks noGrp="1"/>
          </p:cNvSpPr>
          <p:nvPr>
            <p:ph idx="1"/>
          </p:nvPr>
        </p:nvSpPr>
        <p:spPr/>
        <p:txBody>
          <a:bodyPr>
            <a:normAutofit fontScale="77500" lnSpcReduction="20000"/>
          </a:bodyPr>
          <a:lstStyle/>
          <a:p>
            <a:r>
              <a:rPr lang="el-GR" dirty="0"/>
              <a:t>Η επετηρίδα καταργήθηκε με τον Ν. 2525/1997 </a:t>
            </a:r>
          </a:p>
          <a:p>
            <a:endParaRPr lang="el-GR" dirty="0"/>
          </a:p>
          <a:p>
            <a:r>
              <a:rPr lang="el-GR" dirty="0"/>
              <a:t>Από το ερχόμενο σχολικό έτος οριζόταν ότι ένα ποσοστό διορισθέντων θα προέρχονταν από τον υπάρχοντα πίνακα και ένα άλλο από τους γραπτούς διαγωνισμούς που θα διεξάγονταν κάθε διετία μέσω του Ανώτατου Συμβουλίου Επιλογής Προσωπικού (Α.Σ.Ε.Π.). Τα ποσοστά αυτά ορίζονταν ως εξής: 80% - 20% για το 1998, 60%-40% για το 1999, 40%-60% για το 2000, 20%-80% για το 2001 και 10%-90% για το 2002, ενώ οι διορισμοί μετά το 2003 θα γίνονταν αποκλειστικά μέσω των γραπτών διαγωνισμών του Α.Σ.Ε.Π.. </a:t>
            </a:r>
          </a:p>
        </p:txBody>
      </p:sp>
    </p:spTree>
    <p:extLst>
      <p:ext uri="{BB962C8B-B14F-4D97-AF65-F5344CB8AC3E}">
        <p14:creationId xmlns:p14="http://schemas.microsoft.com/office/powerpoint/2010/main" val="1506017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6FBDEC-FF96-4782-9539-DA221856F70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D6AD90A-8D98-4FF9-8B1D-B99E40A3AFB8}"/>
              </a:ext>
            </a:extLst>
          </p:cNvPr>
          <p:cNvSpPr>
            <a:spLocks noGrp="1"/>
          </p:cNvSpPr>
          <p:nvPr>
            <p:ph idx="1"/>
          </p:nvPr>
        </p:nvSpPr>
        <p:spPr/>
        <p:txBody>
          <a:bodyPr>
            <a:normAutofit fontScale="85000" lnSpcReduction="20000"/>
          </a:bodyPr>
          <a:lstStyle/>
          <a:p>
            <a:r>
              <a:rPr lang="el-GR" dirty="0"/>
              <a:t>Ο Ν. 4589 του 2019 αλλάζει ακόμη μία φορά το σύστημα διορισμού και προσλήψεων των Εκπαιδευτικών καταργώντας ουσιαστικά το σύστημα των γραπτών διαγωνισμών. Με τρεις Προκηρύξεις του 2019 (Προκήρυξη1ΓΕ/2019; Προκήρυξη2ΓΕ/2019; Προκήρυξη3ΕΑ/2019) άνοιξε ο δρόμος για νέους μόνιμους διορισμούς. Στις προκηρύξεις αυτές έγινε η προσπάθεια να υπάρξει μία σύνθεση των αιτημάτων αφενός των Εκπαιδευτικών που εργάζονταν ως αναπληρωτές τα τελευταία 10 ή και περισσότερα χρόνια και αφετέρου των νεότερων Εκπαιδευτικών που δεν είχαν προϋπηρεσία, κατείχαν όμως ακαδημαϊκούς τίτλους.</a:t>
            </a:r>
          </a:p>
        </p:txBody>
      </p:sp>
    </p:spTree>
    <p:extLst>
      <p:ext uri="{BB962C8B-B14F-4D97-AF65-F5344CB8AC3E}">
        <p14:creationId xmlns:p14="http://schemas.microsoft.com/office/powerpoint/2010/main" val="41628090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B3BC230-053E-4C6F-852D-A5B51F2D2F73}"/>
              </a:ext>
            </a:extLst>
          </p:cNvPr>
          <p:cNvSpPr>
            <a:spLocks noGrp="1"/>
          </p:cNvSpPr>
          <p:nvPr>
            <p:ph idx="1"/>
          </p:nvPr>
        </p:nvSpPr>
        <p:spPr>
          <a:xfrm>
            <a:off x="457200" y="332656"/>
            <a:ext cx="8229600" cy="5793507"/>
          </a:xfrm>
        </p:spPr>
        <p:txBody>
          <a:bodyPr>
            <a:normAutofit/>
          </a:bodyPr>
          <a:lstStyle/>
          <a:p>
            <a:r>
              <a:rPr lang="el-GR" dirty="0"/>
              <a:t>Δημιουργήθηκε ένα «</a:t>
            </a:r>
            <a:r>
              <a:rPr lang="el-GR" dirty="0" err="1"/>
              <a:t>προσοντολόγιο</a:t>
            </a:r>
            <a:r>
              <a:rPr lang="el-GR" dirty="0"/>
              <a:t>», με </a:t>
            </a:r>
            <a:r>
              <a:rPr lang="el-GR" dirty="0" err="1"/>
              <a:t>μοριοδότηση</a:t>
            </a:r>
            <a:r>
              <a:rPr lang="el-GR" dirty="0"/>
              <a:t>: </a:t>
            </a:r>
          </a:p>
          <a:p>
            <a:pPr marL="514350" indent="-514350">
              <a:buAutoNum type="arabicParenR"/>
            </a:pPr>
            <a:r>
              <a:rPr lang="el-GR" dirty="0"/>
              <a:t>προϋπηρεσία (με ένα μόριο για κάθε έναν μήνα πραγματικής υπηρεσίας και ανώτατο όριο τα 120 μόρια) </a:t>
            </a:r>
          </a:p>
          <a:p>
            <a:pPr marL="514350" indent="-514350">
              <a:buAutoNum type="arabicParenR"/>
            </a:pPr>
            <a:r>
              <a:rPr lang="el-GR" dirty="0"/>
              <a:t>κοινωνικά και ακαδημαϊκά κριτήρια (με ανώτατο όριο επίσης τα 120 μόρια).:</a:t>
            </a:r>
          </a:p>
        </p:txBody>
      </p:sp>
    </p:spTree>
    <p:extLst>
      <p:ext uri="{BB962C8B-B14F-4D97-AF65-F5344CB8AC3E}">
        <p14:creationId xmlns:p14="http://schemas.microsoft.com/office/powerpoint/2010/main" val="31636704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E9C211-E857-4B5F-A8D2-9C010F5AFB3F}"/>
              </a:ext>
            </a:extLst>
          </p:cNvPr>
          <p:cNvSpPr>
            <a:spLocks noGrp="1"/>
          </p:cNvSpPr>
          <p:nvPr>
            <p:ph type="title"/>
          </p:nvPr>
        </p:nvSpPr>
        <p:spPr/>
        <p:txBody>
          <a:bodyPr/>
          <a:lstStyle/>
          <a:p>
            <a:r>
              <a:rPr lang="el-GR" dirty="0"/>
              <a:t>Κοινωνικά κριτήρια</a:t>
            </a:r>
          </a:p>
        </p:txBody>
      </p:sp>
      <p:sp>
        <p:nvSpPr>
          <p:cNvPr id="3" name="Θέση περιεχομένου 2">
            <a:extLst>
              <a:ext uri="{FF2B5EF4-FFF2-40B4-BE49-F238E27FC236}">
                <a16:creationId xmlns:a16="http://schemas.microsoft.com/office/drawing/2014/main" id="{D17CE80D-9193-42BA-87CA-BCCD4109A84A}"/>
              </a:ext>
            </a:extLst>
          </p:cNvPr>
          <p:cNvSpPr>
            <a:spLocks noGrp="1"/>
          </p:cNvSpPr>
          <p:nvPr>
            <p:ph idx="1"/>
          </p:nvPr>
        </p:nvSpPr>
        <p:spPr/>
        <p:txBody>
          <a:bodyPr>
            <a:normAutofit lnSpcReduction="10000"/>
          </a:bodyPr>
          <a:lstStyle/>
          <a:p>
            <a:r>
              <a:rPr lang="el-GR" dirty="0"/>
              <a:t>παιδιά (3 μόρια για το κάθε παιδί) </a:t>
            </a:r>
          </a:p>
          <a:p>
            <a:r>
              <a:rPr lang="el-GR" dirty="0"/>
              <a:t>αναπηρία πενήντα τοις εκατό (50%) και άνω του υποψηφίου ή του/της συζύγου, εφόσον ο έγγαμος βίος έχει διαρκέσει τουλάχιστον τέσσερα έτη, ή τέκνου (</a:t>
            </a:r>
            <a:r>
              <a:rPr lang="el-GR" dirty="0" err="1"/>
              <a:t>μοριοδοτείται</a:t>
            </a:r>
            <a:r>
              <a:rPr lang="el-GR" dirty="0"/>
              <a:t> το γινόμενο των μονάδων το οποίο προκύπτει από τον πολλαπλασιασμό του ποσοστού αναπηρίας με συντελεστή τεσσάρων </a:t>
            </a:r>
            <a:r>
              <a:rPr lang="el-GR" dirty="0" err="1"/>
              <a:t>δεκάτων</a:t>
            </a:r>
            <a:r>
              <a:rPr lang="el-GR" dirty="0"/>
              <a:t> (0,4) της μονάδας). </a:t>
            </a:r>
          </a:p>
          <a:p>
            <a:endParaRPr lang="el-GR" dirty="0"/>
          </a:p>
        </p:txBody>
      </p:sp>
    </p:spTree>
    <p:extLst>
      <p:ext uri="{BB962C8B-B14F-4D97-AF65-F5344CB8AC3E}">
        <p14:creationId xmlns:p14="http://schemas.microsoft.com/office/powerpoint/2010/main" val="28644052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30BC91-FBED-43A6-B22F-96A5348C8D22}"/>
              </a:ext>
            </a:extLst>
          </p:cNvPr>
          <p:cNvSpPr>
            <a:spLocks noGrp="1"/>
          </p:cNvSpPr>
          <p:nvPr>
            <p:ph type="title"/>
          </p:nvPr>
        </p:nvSpPr>
        <p:spPr/>
        <p:txBody>
          <a:bodyPr/>
          <a:lstStyle/>
          <a:p>
            <a:r>
              <a:rPr lang="el-GR" dirty="0"/>
              <a:t>Ακαδημαϊκά κριτήρια</a:t>
            </a:r>
          </a:p>
        </p:txBody>
      </p:sp>
      <p:sp>
        <p:nvSpPr>
          <p:cNvPr id="3" name="Θέση περιεχομένου 2">
            <a:extLst>
              <a:ext uri="{FF2B5EF4-FFF2-40B4-BE49-F238E27FC236}">
                <a16:creationId xmlns:a16="http://schemas.microsoft.com/office/drawing/2014/main" id="{5839391A-2B05-4DAE-8B67-7A490326724D}"/>
              </a:ext>
            </a:extLst>
          </p:cNvPr>
          <p:cNvSpPr>
            <a:spLocks noGrp="1"/>
          </p:cNvSpPr>
          <p:nvPr>
            <p:ph idx="1"/>
          </p:nvPr>
        </p:nvSpPr>
        <p:spPr/>
        <p:txBody>
          <a:bodyPr>
            <a:normAutofit fontScale="62500" lnSpcReduction="20000"/>
          </a:bodyPr>
          <a:lstStyle/>
          <a:p>
            <a:r>
              <a:rPr lang="el-GR" dirty="0"/>
              <a:t>βαθμός του πτυχίου (τα μόρια προκύπτουν από τον πολλαπλασιασμό του βαθμού πτυχίου επί 2,5) </a:t>
            </a:r>
          </a:p>
          <a:p>
            <a:r>
              <a:rPr lang="el-GR" dirty="0"/>
              <a:t>δεύτερο πτυχίο ΑΕΙ (με 7 μόρια), </a:t>
            </a:r>
          </a:p>
          <a:p>
            <a:r>
              <a:rPr lang="el-GR" dirty="0"/>
              <a:t>διδακτορικό δίπλωμα (με 40 μόρια), </a:t>
            </a:r>
          </a:p>
          <a:p>
            <a:r>
              <a:rPr lang="el-GR" dirty="0"/>
              <a:t>μεταπτυχιακός τίτλος σπουδών ενός τουλάχιστον ακαδημαϊκού έτους (με 20 μόρια), </a:t>
            </a:r>
          </a:p>
          <a:p>
            <a:r>
              <a:rPr lang="el-GR" dirty="0"/>
              <a:t>δεύτερος μεταπτυχιακός τίτλος σπουδών ενός τουλάχιστον ακαδημαϊκού έτους (με 8 μόρια), </a:t>
            </a:r>
          </a:p>
          <a:p>
            <a:r>
              <a:rPr lang="el-GR" dirty="0"/>
              <a:t>γνώση ξένης γλώσσας (3 μόρια η καλή, 5 μόρια η πολύ καλή και 7 μόρια η άριστη), </a:t>
            </a:r>
          </a:p>
          <a:p>
            <a:r>
              <a:rPr lang="el-GR" dirty="0"/>
              <a:t>πιστοποιημένη γνώση χειρισμού ηλεκτρονικού υπολογιστή Α΄ επιπέδου (με 4 μόρια) </a:t>
            </a:r>
          </a:p>
          <a:p>
            <a:r>
              <a:rPr lang="el-GR" dirty="0"/>
              <a:t>επιμόρφωση Α.Ε.Ι. ή άλλου φορέα του δημόσιου τομέα που εποπτεύεται από το Υπουργείο Παιδείας και Θρησκευμάτων, διάρκειας τουλάχιστον τριακοσίων (300) ωρών, που πραγματοποιήθηκε σε χρονικό διάστημα τουλάχιστον επτά μηνών (με 3 μόρια). </a:t>
            </a:r>
          </a:p>
          <a:p>
            <a:endParaRPr lang="el-GR" dirty="0"/>
          </a:p>
        </p:txBody>
      </p:sp>
    </p:spTree>
    <p:extLst>
      <p:ext uri="{BB962C8B-B14F-4D97-AF65-F5344CB8AC3E}">
        <p14:creationId xmlns:p14="http://schemas.microsoft.com/office/powerpoint/2010/main" val="4213899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Βαυαροί</a:t>
            </a:r>
          </a:p>
        </p:txBody>
      </p:sp>
      <p:sp>
        <p:nvSpPr>
          <p:cNvPr id="3" name="2 - Θέση περιεχομένου"/>
          <p:cNvSpPr>
            <a:spLocks noGrp="1"/>
          </p:cNvSpPr>
          <p:nvPr>
            <p:ph idx="1"/>
          </p:nvPr>
        </p:nvSpPr>
        <p:spPr/>
        <p:txBody>
          <a:bodyPr>
            <a:normAutofit fontScale="85000" lnSpcReduction="20000"/>
          </a:bodyPr>
          <a:lstStyle/>
          <a:p>
            <a:r>
              <a:rPr lang="el-GR" dirty="0"/>
              <a:t>Απέφυγαν τον όρο «θεολογία»</a:t>
            </a:r>
          </a:p>
          <a:p>
            <a:r>
              <a:rPr lang="el-GR" dirty="0"/>
              <a:t>Οργάνωσαν και τη ΘΕ με βάση τον Γαλλικό νόμο της 28/7/1833 (</a:t>
            </a:r>
            <a:r>
              <a:rPr lang="el-GR" dirty="0" err="1"/>
              <a:t>Λέφας</a:t>
            </a:r>
            <a:r>
              <a:rPr lang="el-GR" dirty="0"/>
              <a:t>, 1942, σ. 10 κ.ε.)</a:t>
            </a:r>
          </a:p>
          <a:p>
            <a:r>
              <a:rPr lang="el-GR" dirty="0"/>
              <a:t> Τόνισαν τον μαθησιακό χαρακτήρα της «θρησκευτικής μάθησης» (Βακαλόπουλος, 1983, σ. 339), των «θρησκευτικών μαθημάτων» και της «θρησκευτικής διδασκαλίας». </a:t>
            </a:r>
          </a:p>
          <a:p>
            <a:r>
              <a:rPr lang="el-GR" dirty="0"/>
              <a:t>Άφηναν περιθώρια υποτίμησης και περιορισμού των «θρησκευτικών μαθημάτων» σε ένα ηθοπλαστικό προσανατολισμό, που οδήγησε στην υποτίμηση του μαθήματος.</a:t>
            </a:r>
          </a:p>
          <a:p>
            <a:r>
              <a:rPr lang="el-GR" dirty="0"/>
              <a:t>Ο ρόλος της Εκκλησίας ήταν γνωμοδοτικός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a:t>«Διά λόγους ους κρείττον να </a:t>
            </a:r>
            <a:r>
              <a:rPr lang="el-GR" dirty="0" err="1"/>
              <a:t>παραλίπω</a:t>
            </a:r>
            <a:r>
              <a:rPr lang="el-GR" dirty="0"/>
              <a:t>, τα θρησκευτικά μαθήματα σφόδρα εξέπεσαν εν τη </a:t>
            </a:r>
            <a:r>
              <a:rPr lang="el-GR" dirty="0" err="1"/>
              <a:t>συνειδήσει</a:t>
            </a:r>
            <a:r>
              <a:rPr lang="el-GR" dirty="0"/>
              <a:t> των μαθητών μας ως </a:t>
            </a:r>
            <a:r>
              <a:rPr lang="el-GR" dirty="0" err="1"/>
              <a:t>άχρηστον</a:t>
            </a:r>
            <a:r>
              <a:rPr lang="el-GR" dirty="0"/>
              <a:t> </a:t>
            </a:r>
            <a:r>
              <a:rPr lang="el-GR" dirty="0" err="1"/>
              <a:t>δυνάμενον</a:t>
            </a:r>
            <a:r>
              <a:rPr lang="el-GR" dirty="0"/>
              <a:t> κατά το δοκούν να </a:t>
            </a:r>
            <a:r>
              <a:rPr lang="el-GR" dirty="0" err="1"/>
              <a:t>τίθηται</a:t>
            </a:r>
            <a:r>
              <a:rPr lang="el-GR" dirty="0"/>
              <a:t> ή να </a:t>
            </a:r>
            <a:r>
              <a:rPr lang="el-GR" dirty="0" err="1"/>
              <a:t>αφαιρήται</a:t>
            </a:r>
            <a:r>
              <a:rPr lang="el-GR" dirty="0"/>
              <a:t> εκ του προγράμματος των ημετέρων γυμνασίων άνευ παραβλέψεων του σκοπού αυτού διό και μάλλον απρόσεκτοι και αμελείς είναι εις το μάθημα τούτον ή εις πάν άλλον μάθημα» (</a:t>
            </a:r>
            <a:r>
              <a:rPr lang="el-GR" dirty="0" err="1"/>
              <a:t>Ζαγγογιάννης</a:t>
            </a:r>
            <a:r>
              <a:rPr lang="el-GR" dirty="0"/>
              <a:t>, 1889, σ. 45)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4365104"/>
            <a:ext cx="8229600" cy="1143000"/>
          </a:xfrm>
        </p:spPr>
        <p:txBody>
          <a:bodyPr>
            <a:normAutofit fontScale="90000"/>
          </a:bodyPr>
          <a:lstStyle/>
          <a:p>
            <a:r>
              <a:rPr lang="el-GR" dirty="0"/>
              <a:t>Είχε όμως το μάθημα </a:t>
            </a:r>
            <a:r>
              <a:rPr lang="el-GR" dirty="0" err="1"/>
              <a:t>γνωσιακό</a:t>
            </a:r>
            <a:r>
              <a:rPr lang="el-GR" dirty="0"/>
              <a:t> χαρακτήρα;</a:t>
            </a:r>
          </a:p>
        </p:txBody>
      </p:sp>
      <p:sp>
        <p:nvSpPr>
          <p:cNvPr id="3" name="2 - Θέση περιεχομένου"/>
          <p:cNvSpPr>
            <a:spLocks noGrp="1"/>
          </p:cNvSpPr>
          <p:nvPr>
            <p:ph idx="1"/>
          </p:nvPr>
        </p:nvSpPr>
        <p:spPr>
          <a:xfrm>
            <a:off x="457200" y="1600201"/>
            <a:ext cx="8229600" cy="2548880"/>
          </a:xfrm>
        </p:spPr>
        <p:txBody>
          <a:bodyPr/>
          <a:lstStyle/>
          <a:p>
            <a:r>
              <a:rPr lang="el-GR" dirty="0"/>
              <a:t>ο  Βερναρδάκης επισημαίνει το 1874 «Ότι μετά την </a:t>
            </a:r>
            <a:r>
              <a:rPr lang="el-GR" dirty="0" err="1"/>
              <a:t>θρησκευτικήν</a:t>
            </a:r>
            <a:r>
              <a:rPr lang="el-GR" dirty="0"/>
              <a:t> </a:t>
            </a:r>
            <a:r>
              <a:rPr lang="el-GR" dirty="0" err="1"/>
              <a:t>μάθησιν</a:t>
            </a:r>
            <a:r>
              <a:rPr lang="el-GR" dirty="0"/>
              <a:t> η Ιστορία είναι το μάλλον </a:t>
            </a:r>
            <a:r>
              <a:rPr lang="el-GR" dirty="0" err="1"/>
              <a:t>παρημελημένον</a:t>
            </a:r>
            <a:r>
              <a:rPr lang="el-GR" dirty="0"/>
              <a:t> μάθημα εν τη καθόλου εκπαιδεύσει ημών, είναι αλήθεια» (Βακαλόπουλος, 1983, σ. 339)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a:t>Στα διατάγματα για την κατώτερη και μέση εκπαίδευση (Διάταγμα 6/18 Φεβρουαρίου 1834 ΕτΚ11, 3-3-1834 και Διάταγμα 31 Δεκ./12 Ιανουαρίου 1836 ΕτΚ87, 31-12-1836) τα θρησκευτικά μαθήματα κατονομάζονται ως </a:t>
            </a:r>
          </a:p>
          <a:p>
            <a:pPr marL="0" indent="0">
              <a:buNone/>
            </a:pPr>
            <a:r>
              <a:rPr lang="el-GR" dirty="0"/>
              <a:t>     «Κατήχηση» και «Κατήχηση και ιερά ιστορία», </a:t>
            </a:r>
          </a:p>
          <a:p>
            <a:r>
              <a:rPr lang="el-GR" dirty="0"/>
              <a:t>με σκοπό να αποτρέπει τον άνθρωπο από κάθε κακία και να τον ποδηγετεί στην τήρηση των καθηκόντων προς τον εαυτό του, την κοινωνία και τους άρχοντες «Ιερά Ιστορία και </a:t>
            </a:r>
            <a:r>
              <a:rPr lang="el-GR" dirty="0" err="1"/>
              <a:t>Κατήχησις</a:t>
            </a:r>
            <a:r>
              <a:rPr lang="el-GR" dirty="0"/>
              <a:t> (+</a:t>
            </a:r>
            <a:r>
              <a:rPr lang="el-GR" dirty="0" err="1"/>
              <a:t>περικοπαί</a:t>
            </a:r>
            <a:r>
              <a:rPr lang="el-GR" dirty="0"/>
              <a:t> εκ του Ευαγγελίου)» αναφέρεται στο άρθρο 1 του νόμου ΧΘ΄/11-1-1878 (Αντωνίου, 2008, σ. 374).</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αλήθεια είναι ότι επιβεβαιώνεται</a:t>
            </a:r>
          </a:p>
        </p:txBody>
      </p:sp>
      <p:sp>
        <p:nvSpPr>
          <p:cNvPr id="3" name="2 - Θέση περιεχομένου"/>
          <p:cNvSpPr>
            <a:spLocks noGrp="1"/>
          </p:cNvSpPr>
          <p:nvPr>
            <p:ph idx="1"/>
          </p:nvPr>
        </p:nvSpPr>
        <p:spPr/>
        <p:txBody>
          <a:bodyPr>
            <a:normAutofit fontScale="92500"/>
          </a:bodyPr>
          <a:lstStyle/>
          <a:p>
            <a:r>
              <a:rPr lang="el-GR" dirty="0"/>
              <a:t>η χρησιμοποίηση του μαθήματος των Θρησκευτικών από την πλευρά της πολιτείας στην πραγμάτωση των δικών της σκοπών (</a:t>
            </a:r>
            <a:r>
              <a:rPr lang="el-GR" dirty="0" err="1"/>
              <a:t>Κογκούλης</a:t>
            </a:r>
            <a:r>
              <a:rPr lang="el-GR" dirty="0"/>
              <a:t>, 1993, σ. 36). </a:t>
            </a:r>
          </a:p>
          <a:p>
            <a:r>
              <a:rPr lang="el-GR" dirty="0"/>
              <a:t>Επρόκειτο για ένα είδος «Κατήχησης» στο πλαίσιο του σχολείου που πραγματοποιούνταν από «ιερέως του αυτού δόγματος ως οι διδασκόμενοι» («Διδασκαλία της Κατηχήσεως εις τα σχολεία» Διάταγμα 5/17 Ιουλίου 1834)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Εξελίξεις μετά το 1890</a:t>
            </a:r>
          </a:p>
        </p:txBody>
      </p:sp>
      <p:sp>
        <p:nvSpPr>
          <p:cNvPr id="3" name="2 - Θέση περιεχομένου"/>
          <p:cNvSpPr>
            <a:spLocks noGrp="1"/>
          </p:cNvSpPr>
          <p:nvPr>
            <p:ph idx="1"/>
          </p:nvPr>
        </p:nvSpPr>
        <p:spPr>
          <a:xfrm>
            <a:off x="457200" y="1268760"/>
            <a:ext cx="8686800" cy="5589240"/>
          </a:xfrm>
        </p:spPr>
        <p:txBody>
          <a:bodyPr>
            <a:normAutofit fontScale="70000" lnSpcReduction="20000"/>
          </a:bodyPr>
          <a:lstStyle/>
          <a:p>
            <a:r>
              <a:rPr lang="el-GR" dirty="0"/>
              <a:t>Τη δεκαετία του 1890 τα «Θρησκευτικά» ως όρος αναφέρεται πλέον σε όλα τα σχετικά νομοθετικά κείμενα και στο Αναλυτικό Ωρολόγιο Πρόγραμμα </a:t>
            </a:r>
          </a:p>
          <a:p>
            <a:r>
              <a:rPr lang="el-GR" dirty="0"/>
              <a:t>Διατηρεί το μάθημα την καθαρά ηθική διάστασή του, με την υποστήριξη του Ελληνικού Διδασκαλικού Συλλόγου (1880-1883), που απηχεί την ευρωπαϊκή και κυρίως γερμανική, πια, παιδαγωγική επιρροή (</a:t>
            </a:r>
            <a:r>
              <a:rPr lang="el-GR" dirty="0" err="1"/>
              <a:t>Περσελής</a:t>
            </a:r>
            <a:r>
              <a:rPr lang="el-GR" dirty="0"/>
              <a:t>, 2007, </a:t>
            </a:r>
            <a:r>
              <a:rPr lang="el-GR" dirty="0" err="1"/>
              <a:t>σσ</a:t>
            </a:r>
            <a:r>
              <a:rPr lang="el-GR" dirty="0"/>
              <a:t>. 9-10; </a:t>
            </a:r>
            <a:r>
              <a:rPr lang="el-GR" dirty="0" err="1"/>
              <a:t>Πυργιωτάκης</a:t>
            </a:r>
            <a:r>
              <a:rPr lang="el-GR" dirty="0"/>
              <a:t>, 2011, σ. 109). </a:t>
            </a:r>
          </a:p>
          <a:p>
            <a:r>
              <a:rPr lang="el-GR" dirty="0"/>
              <a:t>Το μάθημα «Θρησκευτικά» εντάσσεται στα σχετικά εγχειρίδια στη «Θρησκευτική και Ηθική Αγωγή» και, μετά την </a:t>
            </a:r>
            <a:r>
              <a:rPr lang="el-GR" dirty="0" err="1"/>
              <a:t>Ερβαρτιανή</a:t>
            </a:r>
            <a:r>
              <a:rPr lang="el-GR" dirty="0"/>
              <a:t> καθολική επιρροή, πάλι με τον ίδιο κατηχητικό και ηθοπλαστικό χαρακτήρα. </a:t>
            </a:r>
          </a:p>
          <a:p>
            <a:r>
              <a:rPr lang="el-GR" dirty="0"/>
              <a:t>Ο Μωραΐτης εισηγείται την κατάργηση της βαθμολόγησης και την εισαγωγή της παρατήρησης του ήθους κάθε μαθητή από τον θεολόγο καθηγητή «Περί ορισμού θρησκευτικών μαθημάτων από 1 Σεπτεμβρίου 1899 εν τοις </a:t>
            </a:r>
            <a:r>
              <a:rPr lang="el-GR" dirty="0" err="1"/>
              <a:t>Ελληνικοίς</a:t>
            </a:r>
            <a:r>
              <a:rPr lang="el-GR" dirty="0"/>
              <a:t> </a:t>
            </a:r>
            <a:r>
              <a:rPr lang="el-GR" dirty="0" err="1"/>
              <a:t>Σχολείοις</a:t>
            </a:r>
            <a:r>
              <a:rPr lang="el-GR" dirty="0"/>
              <a:t>», </a:t>
            </a:r>
            <a:r>
              <a:rPr lang="el-GR" dirty="0" err="1"/>
              <a:t>ΕτΚ</a:t>
            </a:r>
            <a:r>
              <a:rPr lang="el-GR" dirty="0"/>
              <a:t> 57/Α΄/22-3-1899, «Το πρόγραμμα της εν τοις </a:t>
            </a:r>
            <a:r>
              <a:rPr lang="el-GR" dirty="0" err="1"/>
              <a:t>∆ημοτικοίς</a:t>
            </a:r>
            <a:r>
              <a:rPr lang="el-GR" dirty="0"/>
              <a:t>, τοις </a:t>
            </a:r>
            <a:r>
              <a:rPr lang="el-GR" dirty="0" err="1"/>
              <a:t>Ελληνικοίς</a:t>
            </a:r>
            <a:r>
              <a:rPr lang="el-GR" dirty="0"/>
              <a:t> </a:t>
            </a:r>
            <a:r>
              <a:rPr lang="el-GR" dirty="0" err="1"/>
              <a:t>σχολείοις</a:t>
            </a:r>
            <a:r>
              <a:rPr lang="el-GR" dirty="0"/>
              <a:t> και τοις </a:t>
            </a:r>
            <a:r>
              <a:rPr lang="el-GR" dirty="0" err="1"/>
              <a:t>Γυμνασίοις</a:t>
            </a:r>
            <a:r>
              <a:rPr lang="el-GR" dirty="0"/>
              <a:t> διδακτέας Γυμναστικής από του </a:t>
            </a:r>
            <a:r>
              <a:rPr lang="el-GR" dirty="0" err="1"/>
              <a:t>ενεστώτος</a:t>
            </a:r>
            <a:r>
              <a:rPr lang="el-GR" dirty="0"/>
              <a:t> σχολικού έτους 1899-1900», </a:t>
            </a:r>
            <a:r>
              <a:rPr lang="el-GR" dirty="0" err="1"/>
              <a:t>ΕτΚ</a:t>
            </a:r>
            <a:r>
              <a:rPr lang="el-GR" dirty="0"/>
              <a:t> 235/Α΄/20-11-1899 (Αντωνίου, 1987).</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2461</Words>
  <Application>Microsoft Office PowerPoint</Application>
  <PresentationFormat>Προβολή στην οθόνη (4:3)</PresentationFormat>
  <Paragraphs>87</Paragraphs>
  <Slides>34</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34</vt:i4>
      </vt:variant>
    </vt:vector>
  </HeadingPairs>
  <TitlesOfParts>
    <vt:vector size="37" baseType="lpstr">
      <vt:lpstr>Arial</vt:lpstr>
      <vt:lpstr>Calibri</vt:lpstr>
      <vt:lpstr>Θέμα του Office</vt:lpstr>
      <vt:lpstr>Παρουσίαση του PowerPoint</vt:lpstr>
      <vt:lpstr>Ιστορία της Θρησκευτικής Εκπαίδευσης</vt:lpstr>
      <vt:lpstr>Τι επηρεάζει τη Θρησκευτική Εκπαίδευση;</vt:lpstr>
      <vt:lpstr>Βαυαροί</vt:lpstr>
      <vt:lpstr>Παρουσίαση του PowerPoint</vt:lpstr>
      <vt:lpstr>Είχε όμως το μάθημα γνωσιακό χαρακτήρα;</vt:lpstr>
      <vt:lpstr>Παρουσίαση του PowerPoint</vt:lpstr>
      <vt:lpstr>Η αλήθεια είναι ότι επιβεβαιώνεται</vt:lpstr>
      <vt:lpstr>Εξελίξεις μετά το 1890</vt:lpstr>
      <vt:lpstr>Παρουσίαση του PowerPoint</vt:lpstr>
      <vt:lpstr>Σήμερα</vt:lpstr>
      <vt:lpstr>Σχολική θρησκευτική αγωγή</vt:lpstr>
      <vt:lpstr>Θρησκευτική Εκπαίδευση</vt:lpstr>
      <vt:lpstr>Ποιοι έχουν ασχοληθεί ειδικά με τη ΘΕ στην Ελλάδα μετά το 1975</vt:lpstr>
      <vt:lpstr>Οι διδάσκοντες της ΘΕ</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Δικτατορία Μεταξά</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Κοινωνικά κριτήρια</vt:lpstr>
      <vt:lpstr>Ακαδημαϊκά κριτήρια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USER1</dc:creator>
  <cp:lastModifiedBy>ΜΑΡΙΟΣ ΚΟΥΚΟΥΝΑΡΑΣ-ΛΙΑΓΚΗΣ</cp:lastModifiedBy>
  <cp:revision>12</cp:revision>
  <dcterms:created xsi:type="dcterms:W3CDTF">2016-02-15T07:28:24Z</dcterms:created>
  <dcterms:modified xsi:type="dcterms:W3CDTF">2021-03-08T06:51:56Z</dcterms:modified>
</cp:coreProperties>
</file>