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E95BA601-ED21-4FAD-9A3C-C1D43ED8181E}" type="datetimeFigureOut">
              <a:rPr lang="el-GR" smtClean="0"/>
              <a:t>29/3/2021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256096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95BA601-ED21-4FAD-9A3C-C1D43ED8181E}" type="datetimeFigureOut">
              <a:rPr lang="el-GR" smtClean="0"/>
              <a:t>29/3/2021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2578162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95BA601-ED21-4FAD-9A3C-C1D43ED8181E}" type="datetimeFigureOut">
              <a:rPr lang="el-GR" smtClean="0"/>
              <a:t>29/3/2021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200711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95BA601-ED21-4FAD-9A3C-C1D43ED8181E}" type="datetimeFigureOut">
              <a:rPr lang="el-GR" smtClean="0"/>
              <a:t>29/3/2021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3968253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E95BA601-ED21-4FAD-9A3C-C1D43ED8181E}" type="datetimeFigureOut">
              <a:rPr lang="el-GR" smtClean="0"/>
              <a:t>29/3/2021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15551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E95BA601-ED21-4FAD-9A3C-C1D43ED8181E}" type="datetimeFigureOut">
              <a:rPr lang="el-GR" smtClean="0"/>
              <a:t>29/3/2021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1979751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E95BA601-ED21-4FAD-9A3C-C1D43ED8181E}" type="datetimeFigureOut">
              <a:rPr lang="el-GR" smtClean="0"/>
              <a:t>29/3/2021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1587592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E95BA601-ED21-4FAD-9A3C-C1D43ED8181E}" type="datetimeFigureOut">
              <a:rPr lang="el-GR" smtClean="0"/>
              <a:t>29/3/2021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2701667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5BA601-ED21-4FAD-9A3C-C1D43ED8181E}" type="datetimeFigureOut">
              <a:rPr lang="el-GR" smtClean="0"/>
              <a:t>29/3/2021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76785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95BA601-ED21-4FAD-9A3C-C1D43ED8181E}" type="datetimeFigureOut">
              <a:rPr lang="el-GR" smtClean="0"/>
              <a:t>29/3/2021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279544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95BA601-ED21-4FAD-9A3C-C1D43ED8181E}" type="datetimeFigureOut">
              <a:rPr lang="el-GR" smtClean="0"/>
              <a:t>29/3/2021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B980CA-BB6E-4043-B24C-A4A4CD57D326}" type="slidenum">
              <a:rPr lang="el-GR" smtClean="0"/>
              <a:t>‹#›</a:t>
            </a:fld>
            <a:endParaRPr lang="el-GR"/>
          </a:p>
        </p:txBody>
      </p:sp>
    </p:spTree>
    <p:extLst>
      <p:ext uri="{BB962C8B-B14F-4D97-AF65-F5344CB8AC3E}">
        <p14:creationId xmlns:p14="http://schemas.microsoft.com/office/powerpoint/2010/main" val="309568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BA601-ED21-4FAD-9A3C-C1D43ED8181E}" type="datetimeFigureOut">
              <a:rPr lang="el-GR" smtClean="0"/>
              <a:t>29/3/2021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80CA-BB6E-4043-B24C-A4A4CD57D326}" type="slidenum">
              <a:rPr lang="el-GR" smtClean="0"/>
              <a:t>‹#›</a:t>
            </a:fld>
            <a:endParaRPr lang="el-GR"/>
          </a:p>
        </p:txBody>
      </p:sp>
    </p:spTree>
    <p:extLst>
      <p:ext uri="{BB962C8B-B14F-4D97-AF65-F5344CB8AC3E}">
        <p14:creationId xmlns:p14="http://schemas.microsoft.com/office/powerpoint/2010/main" val="1602791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291" y="-83629"/>
            <a:ext cx="10972800" cy="6858000"/>
          </a:xfrm>
          <a:prstGeom prst="rect">
            <a:avLst/>
          </a:prstGeom>
        </p:spPr>
      </p:pic>
      <p:sp>
        <p:nvSpPr>
          <p:cNvPr id="2" name="Τίτλος 1"/>
          <p:cNvSpPr>
            <a:spLocks noGrp="1"/>
          </p:cNvSpPr>
          <p:nvPr>
            <p:ph type="ctrTitle"/>
          </p:nvPr>
        </p:nvSpPr>
        <p:spPr>
          <a:xfrm>
            <a:off x="1524000" y="957771"/>
            <a:ext cx="9144000" cy="2387600"/>
          </a:xfrm>
        </p:spPr>
        <p:txBody>
          <a:bodyPr>
            <a:normAutofit/>
          </a:bodyPr>
          <a:lstStyle/>
          <a:p>
            <a:r>
              <a:rPr lang="el-GR" sz="7300" b="1" dirty="0">
                <a:effectLst>
                  <a:outerShdw blurRad="38100" dist="38100" dir="2700000" algn="tl">
                    <a:srgbClr val="000000">
                      <a:alpha val="43137"/>
                    </a:srgbClr>
                  </a:outerShdw>
                </a:effectLst>
              </a:rPr>
              <a:t>Σκοποί της Θ.Ε.</a:t>
            </a:r>
            <a:br>
              <a:rPr lang="el-GR" sz="7300" b="1" dirty="0">
                <a:effectLst>
                  <a:outerShdw blurRad="38100" dist="38100" dir="2700000" algn="tl">
                    <a:srgbClr val="000000">
                      <a:alpha val="43137"/>
                    </a:srgbClr>
                  </a:outerShdw>
                </a:effectLst>
              </a:rPr>
            </a:br>
            <a:r>
              <a:rPr lang="el-GR" sz="3600" b="1" dirty="0">
                <a:effectLst>
                  <a:outerShdw blurRad="38100" dist="38100" dir="2700000" algn="tl">
                    <a:srgbClr val="000000">
                      <a:alpha val="43137"/>
                    </a:srgbClr>
                  </a:outerShdw>
                </a:effectLst>
              </a:rPr>
              <a:t>Μάριος Κουκουνάρας </a:t>
            </a:r>
            <a:r>
              <a:rPr lang="el-GR" sz="3600" b="1" dirty="0" err="1">
                <a:effectLst>
                  <a:outerShdw blurRad="38100" dist="38100" dir="2700000" algn="tl">
                    <a:srgbClr val="000000">
                      <a:alpha val="43137"/>
                    </a:srgbClr>
                  </a:outerShdw>
                </a:effectLst>
              </a:rPr>
              <a:t>Λιάγκης</a:t>
            </a:r>
            <a:endParaRPr lang="el-GR" b="1" dirty="0">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441789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 y="359764"/>
            <a:ext cx="11919678" cy="6099747"/>
          </a:xfrm>
        </p:spPr>
        <p:txBody>
          <a:bodyPr>
            <a:normAutofit/>
          </a:bodyPr>
          <a:lstStyle/>
          <a:p>
            <a:pPr marL="0" indent="0">
              <a:buNone/>
            </a:pPr>
            <a:r>
              <a:rPr lang="en-US" sz="3600" dirty="0"/>
              <a:t>H</a:t>
            </a:r>
            <a:r>
              <a:rPr lang="el-GR" sz="3600" dirty="0"/>
              <a:t> </a:t>
            </a:r>
            <a:r>
              <a:rPr lang="el-GR" sz="3600" b="1" dirty="0"/>
              <a:t>κριτική θρησκευτικότητα (</a:t>
            </a:r>
            <a:r>
              <a:rPr lang="el-GR" sz="3600" dirty="0"/>
              <a:t>με την έννοια της ολιστικής νοημοσύνης του </a:t>
            </a:r>
            <a:r>
              <a:rPr lang="en-US" sz="3600" dirty="0"/>
              <a:t>Dewey</a:t>
            </a:r>
            <a:r>
              <a:rPr lang="el-GR" sz="3600" dirty="0"/>
              <a:t>= Η εκπαίδευση μαθαίνει τα παιδιά πώς να σκέφτονται με νου και καρδιά. Η Θρησκευτική Εκπαίδευση, εφόσον ο άνθρωπος είναι, από τη φύση του ον, που πιστεύει, του δίνει τις δυνατότητες «να πιστεύει καλά»). </a:t>
            </a:r>
          </a:p>
          <a:p>
            <a:pPr marL="0" indent="0">
              <a:buNone/>
            </a:pPr>
            <a:r>
              <a:rPr lang="el-GR" sz="3600" dirty="0"/>
              <a:t>Και αυτό το «καλά» σημαίνει κριτικά= ελεύθερα, διερευνητικά, ενεργητικά, με σεβασμό στους άλλους, ειρηνικά, χωρίς </a:t>
            </a:r>
            <a:r>
              <a:rPr lang="el-GR" sz="3600" dirty="0" err="1"/>
              <a:t>ηθικισμούς</a:t>
            </a:r>
            <a:r>
              <a:rPr lang="el-GR" sz="3600" dirty="0"/>
              <a:t>, φανατισμούς και μισαλλοδοξίες. </a:t>
            </a:r>
          </a:p>
          <a:p>
            <a:pPr marL="0" indent="0">
              <a:buNone/>
            </a:pPr>
            <a:r>
              <a:rPr lang="el-GR" sz="3600" dirty="0"/>
              <a:t>Η κριτική θρησκευτικότητα βασίζεται στο σεβασμό των άλλων και τον πλουραλισμό, χωρίς «να παραιτείται κανένας από το ερώτημα για την αλήθεια της πίστης»</a:t>
            </a:r>
          </a:p>
          <a:p>
            <a:endParaRPr lang="el-GR" dirty="0"/>
          </a:p>
        </p:txBody>
      </p:sp>
    </p:spTree>
    <p:extLst>
      <p:ext uri="{BB962C8B-B14F-4D97-AF65-F5344CB8AC3E}">
        <p14:creationId xmlns:p14="http://schemas.microsoft.com/office/powerpoint/2010/main" val="89266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Εκπαίδευση ή Κατήχηση;</a:t>
            </a:r>
          </a:p>
        </p:txBody>
      </p:sp>
      <p:sp>
        <p:nvSpPr>
          <p:cNvPr id="3" name="2 - Θέση περιεχομένου"/>
          <p:cNvSpPr>
            <a:spLocks noGrp="1"/>
          </p:cNvSpPr>
          <p:nvPr>
            <p:ph idx="1"/>
          </p:nvPr>
        </p:nvSpPr>
        <p:spPr>
          <a:xfrm>
            <a:off x="239843" y="2170398"/>
            <a:ext cx="11497455" cy="4351338"/>
          </a:xfrm>
        </p:spPr>
        <p:txBody>
          <a:bodyPr>
            <a:noAutofit/>
          </a:bodyPr>
          <a:lstStyle/>
          <a:p>
            <a:r>
              <a:rPr lang="el-GR" sz="3200" dirty="0"/>
              <a:t>Η εκπαίδευση μαθαίνει τα παιδιά πώς να σκέφτονται, για να ανασυνθέτουν τα νοήματα και τις έννοιες που ερμηνεύουν τον κόσμο και τους βοηθά ως πρόσωπα να αντιμετωπίζουν δημιουργικά την αβεβαιότητα της ύπαρξης και του κόσμου, η Θρησκευτική Εκπαίδευση, εφόσον ο άνθρωπος είναι, από τη φύση του ον, που πιστεύει, του δίνει τις δυνατότητες «να πιστεύει καλά»= κριτικά (ελεύθερα, διερευνητικά, ενεργητικά, με σεβασμό στους άλλους, ειρηνικά, χωρίς </a:t>
            </a:r>
            <a:r>
              <a:rPr lang="el-GR" sz="3200" dirty="0" err="1"/>
              <a:t>ηθικισμούς</a:t>
            </a:r>
            <a:r>
              <a:rPr lang="el-GR" sz="3200" dirty="0"/>
              <a:t>, φανατισμούς και μισαλλοδοξίες) (</a:t>
            </a:r>
            <a:r>
              <a:rPr lang="en-US" sz="3200" dirty="0"/>
              <a:t>Webster</a:t>
            </a:r>
            <a:r>
              <a:rPr lang="el-GR" sz="3200" dirty="0"/>
              <a:t>, 2009; Βασιλόπουλος, 1996)</a:t>
            </a:r>
          </a:p>
        </p:txBody>
      </p:sp>
    </p:spTree>
    <p:extLst>
      <p:ext uri="{BB962C8B-B14F-4D97-AF65-F5344CB8AC3E}">
        <p14:creationId xmlns:p14="http://schemas.microsoft.com/office/powerpoint/2010/main" val="381139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εκπαίδευση</a:t>
            </a:r>
          </a:p>
        </p:txBody>
      </p:sp>
      <p:sp>
        <p:nvSpPr>
          <p:cNvPr id="3" name="2 - Θέση περιεχομένου"/>
          <p:cNvSpPr>
            <a:spLocks noGrp="1"/>
          </p:cNvSpPr>
          <p:nvPr>
            <p:ph idx="1"/>
          </p:nvPr>
        </p:nvSpPr>
        <p:spPr>
          <a:xfrm>
            <a:off x="209862" y="1825625"/>
            <a:ext cx="11827240" cy="4889968"/>
          </a:xfrm>
        </p:spPr>
        <p:txBody>
          <a:bodyPr>
            <a:normAutofit/>
          </a:bodyPr>
          <a:lstStyle/>
          <a:p>
            <a:pPr lvl="0"/>
            <a:r>
              <a:rPr lang="el-GR" sz="3200" dirty="0"/>
              <a:t>μπορεί να μη σκοπεύει στην πίστη, αλλά αφήνει τα περιθώρια να αναπτυχθεί με όσο πιο υγιή τρόπο γίνεται («καλά»).</a:t>
            </a:r>
          </a:p>
          <a:p>
            <a:pPr lvl="0"/>
            <a:r>
              <a:rPr lang="el-GR" sz="3200" dirty="0"/>
              <a:t> Έτσι, μπορεί να γίνει, σήμερα και στο μέλλον, κατανοητή και η επιταγή του Ελληνικού Συντάγματος για </a:t>
            </a:r>
            <a:r>
              <a:rPr lang="el-GR" sz="3200" b="1" dirty="0"/>
              <a:t>καλλιέργεια θρησκευτικής συνείδησης στο σχολείο (Άρθρ. 16, παρ. 2). </a:t>
            </a:r>
            <a:r>
              <a:rPr lang="el-GR" sz="3200" dirty="0"/>
              <a:t>Όσο για τους μαθητές που πιστεύουν και ακολουθούν μία θρησκεία έχει αποδειχθεί ότι η πίστη δυναμώνει μέσα από την </a:t>
            </a:r>
            <a:r>
              <a:rPr lang="el-GR" sz="3200" b="1" dirty="0"/>
              <a:t>υγιή αμφιβολία</a:t>
            </a:r>
            <a:r>
              <a:rPr lang="el-GR" sz="3200" dirty="0"/>
              <a:t>, γιατί αυτή δεν αντιτίθεται στην πίστη, όπως ο μηδενισμός (</a:t>
            </a:r>
            <a:r>
              <a:rPr lang="el-GR" sz="3200" dirty="0" err="1"/>
              <a:t>Fowler</a:t>
            </a:r>
            <a:r>
              <a:rPr lang="el-GR" sz="3200" dirty="0"/>
              <a:t>, 1981, σ. 31).</a:t>
            </a:r>
          </a:p>
          <a:p>
            <a:endParaRPr lang="el-GR" dirty="0"/>
          </a:p>
        </p:txBody>
      </p:sp>
    </p:spTree>
    <p:extLst>
      <p:ext uri="{BB962C8B-B14F-4D97-AF65-F5344CB8AC3E}">
        <p14:creationId xmlns:p14="http://schemas.microsoft.com/office/powerpoint/2010/main" val="2260934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84654" y="185973"/>
            <a:ext cx="8229600" cy="1066800"/>
          </a:xfrm>
        </p:spPr>
        <p:txBody>
          <a:bodyPr/>
          <a:lstStyle/>
          <a:p>
            <a:r>
              <a:rPr lang="el-GR" dirty="0"/>
              <a:t>Κατήχηση</a:t>
            </a:r>
          </a:p>
        </p:txBody>
      </p:sp>
      <p:sp>
        <p:nvSpPr>
          <p:cNvPr id="3" name="2 - Θέση περιεχομένου"/>
          <p:cNvSpPr>
            <a:spLocks noGrp="1"/>
          </p:cNvSpPr>
          <p:nvPr>
            <p:ph idx="1"/>
          </p:nvPr>
        </p:nvSpPr>
        <p:spPr>
          <a:xfrm>
            <a:off x="209862" y="1772816"/>
            <a:ext cx="11677338" cy="4792876"/>
          </a:xfrm>
        </p:spPr>
        <p:txBody>
          <a:bodyPr>
            <a:normAutofit/>
          </a:bodyPr>
          <a:lstStyle/>
          <a:p>
            <a:r>
              <a:rPr lang="el-GR" dirty="0"/>
              <a:t>Η κατανόηση της Αποκάλυψης του Θεού προϋποθέτει την προαίρεση και την ετοιμότητα για να γίνει Κοινωνία (Εκκλησιαστική), η οποία χάνει τον </a:t>
            </a:r>
            <a:r>
              <a:rPr lang="el-GR" dirty="0" err="1"/>
              <a:t>σωτηριολογικό</a:t>
            </a:r>
            <a:r>
              <a:rPr lang="el-GR" dirty="0"/>
              <a:t> χαρακτήρα της στον χώρο του σχολείου, όταν παραμένει απλά διανοητική καλλιέργεια</a:t>
            </a:r>
            <a:r>
              <a:rPr lang="en-US" dirty="0"/>
              <a:t>-</a:t>
            </a:r>
            <a:r>
              <a:rPr lang="el-GR" dirty="0"/>
              <a:t>Κυρίλλου Αλεξανδρείας, Ερμηνεία ή Υπόμνημα εις το κατά </a:t>
            </a:r>
            <a:r>
              <a:rPr lang="el-GR" dirty="0" err="1"/>
              <a:t>Ιωάννην</a:t>
            </a:r>
            <a:r>
              <a:rPr lang="el-GR" dirty="0"/>
              <a:t> Ευαγγέλιο </a:t>
            </a:r>
            <a:r>
              <a:rPr lang="en-US" dirty="0"/>
              <a:t>PG</a:t>
            </a:r>
            <a:r>
              <a:rPr lang="el-GR" dirty="0"/>
              <a:t>74, 297 </a:t>
            </a:r>
            <a:r>
              <a:rPr lang="en-US" dirty="0"/>
              <a:t>A</a:t>
            </a:r>
            <a:r>
              <a:rPr lang="el-GR" dirty="0"/>
              <a:t>-</a:t>
            </a:r>
            <a:r>
              <a:rPr lang="en-US" dirty="0"/>
              <a:t>D</a:t>
            </a:r>
            <a:r>
              <a:rPr lang="el-GR" dirty="0"/>
              <a:t> </a:t>
            </a:r>
          </a:p>
          <a:p>
            <a:r>
              <a:rPr lang="el-GR" dirty="0"/>
              <a:t>Η πίστη απαιτεί εμπιστοσύνη, που ξεπερνά τον νου και κατεβαίνει στην καρδιά, γίνεται φρόνημα, απόφαση και θέληση καθώς η θεολογική μάθηση είναι εξ αρχής κατάφαση (Παπαπέτρου, </a:t>
            </a:r>
            <a:r>
              <a:rPr lang="el-GR" dirty="0" err="1"/>
              <a:t>χ.χ</a:t>
            </a:r>
            <a:r>
              <a:rPr lang="el-GR" dirty="0"/>
              <a:t>., σ. 142). Όπως φαίνεται στην Αγία Γραφή στη διήγηση του Θωμά και της αναγνώρισής του Χριστού (</a:t>
            </a:r>
            <a:r>
              <a:rPr lang="el-GR" dirty="0" err="1"/>
              <a:t>Ιω</a:t>
            </a:r>
            <a:r>
              <a:rPr lang="el-GR" dirty="0"/>
              <a:t> 20, 19-31) ή στο διάλογο του Χριστού με τον ληστή στον Σταυρό (</a:t>
            </a:r>
            <a:r>
              <a:rPr lang="el-GR" dirty="0" err="1"/>
              <a:t>Λκ</a:t>
            </a:r>
            <a:r>
              <a:rPr lang="el-GR" dirty="0"/>
              <a:t>, 23, 39-43).</a:t>
            </a:r>
          </a:p>
          <a:p>
            <a:endParaRPr lang="el-GR" dirty="0"/>
          </a:p>
          <a:p>
            <a:endParaRPr lang="el-GR" dirty="0"/>
          </a:p>
        </p:txBody>
      </p:sp>
    </p:spTree>
    <p:extLst>
      <p:ext uri="{BB962C8B-B14F-4D97-AF65-F5344CB8AC3E}">
        <p14:creationId xmlns:p14="http://schemas.microsoft.com/office/powerpoint/2010/main" val="353473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01187" y="183031"/>
            <a:ext cx="8229600" cy="1066800"/>
          </a:xfrm>
        </p:spPr>
        <p:txBody>
          <a:bodyPr>
            <a:normAutofit/>
          </a:bodyPr>
          <a:lstStyle/>
          <a:p>
            <a:r>
              <a:rPr lang="el-GR" sz="3200" dirty="0"/>
              <a:t>Προγράμματα Σπουδών 2020-Γενικοί Σκοποί</a:t>
            </a:r>
          </a:p>
        </p:txBody>
      </p:sp>
      <p:sp>
        <p:nvSpPr>
          <p:cNvPr id="3" name="Θέση περιεχομένου 2"/>
          <p:cNvSpPr>
            <a:spLocks noGrp="1"/>
          </p:cNvSpPr>
          <p:nvPr>
            <p:ph idx="1"/>
          </p:nvPr>
        </p:nvSpPr>
        <p:spPr>
          <a:xfrm>
            <a:off x="239843" y="1618938"/>
            <a:ext cx="11752288" cy="5338454"/>
          </a:xfrm>
        </p:spPr>
        <p:txBody>
          <a:bodyPr>
            <a:normAutofit fontScale="92500" lnSpcReduction="10000"/>
          </a:bodyPr>
          <a:lstStyle/>
          <a:p>
            <a:pPr marL="109728" indent="0" fontAlgn="base">
              <a:buNone/>
            </a:pPr>
            <a:r>
              <a:rPr lang="el-GR" b="1" dirty="0"/>
              <a:t>Ο σκοπός της διδασκαλίας του μαθήματος των Θρησκευτικών</a:t>
            </a:r>
            <a:endParaRPr lang="el-GR" dirty="0"/>
          </a:p>
          <a:p>
            <a:pPr marL="109728" indent="0" fontAlgn="base">
              <a:buNone/>
            </a:pPr>
            <a:r>
              <a:rPr lang="el-GR" dirty="0"/>
              <a:t>Όπως όλα τα διακριτά μαθήματα του σχολείου, ομοίως και το μάθημα των Θρησκευτικών ακολουθεί τις προδιαγραφές, βάσει των οποίων αναπτύσσεται η παιδαγωγική και εκπαιδευτική διαδικασία που υλοποιείται εντός του σχολείου· συνεπώς, διαφοροποιείται από την κατήχηση, η οποία και αποτελεί έργο της Εκκλησίας.</a:t>
            </a:r>
          </a:p>
          <a:p>
            <a:pPr marL="109728" indent="0" fontAlgn="base">
              <a:buNone/>
            </a:pPr>
            <a:endParaRPr lang="el-GR" dirty="0"/>
          </a:p>
          <a:p>
            <a:pPr marL="109728" indent="0" fontAlgn="base">
              <a:buNone/>
            </a:pPr>
            <a:r>
              <a:rPr lang="el-GR" dirty="0"/>
              <a:t>Με βάση τα παραπάνω, ο σκοπός της διδασκαλίας του Μαθήματος των Θρησκευτικών εντάσσεται αναπόσπαστα στον γενικό σκοπό της σχολικής εκπαίδευσης στην Ελλάδα. Ως εκ τούτου, το μάθημα των Θρησκευτικών, όπως και όλα τα άλλα διακριτά μαθήματα, τα οποία ανήκουν στον κανόνα των σχολικών μαθημάτων, συμβάλλει ώστε οι μαθητές και οι μαθήτριες να καταστούν ελεύθεροι και υπεύθυνοι πολίτες, που σέβονται τις αρχές της δημοκρατίας και των δικαιωμάτων του ανθρώπου.  </a:t>
            </a:r>
          </a:p>
          <a:p>
            <a:endParaRPr lang="el-GR" dirty="0"/>
          </a:p>
        </p:txBody>
      </p:sp>
      <p:pic>
        <p:nvPicPr>
          <p:cNvPr id="5" name="Εικόνα 4">
            <a:extLst>
              <a:ext uri="{FF2B5EF4-FFF2-40B4-BE49-F238E27FC236}">
                <a16:creationId xmlns:a16="http://schemas.microsoft.com/office/drawing/2014/main" id="{5EFCA37C-0ECC-4131-93E0-E8920017F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7081" y="183031"/>
            <a:ext cx="2305050" cy="1990725"/>
          </a:xfrm>
          <a:prstGeom prst="rect">
            <a:avLst/>
          </a:prstGeom>
        </p:spPr>
      </p:pic>
      <p:pic>
        <p:nvPicPr>
          <p:cNvPr id="7" name="Εικόνα 6">
            <a:extLst>
              <a:ext uri="{FF2B5EF4-FFF2-40B4-BE49-F238E27FC236}">
                <a16:creationId xmlns:a16="http://schemas.microsoft.com/office/drawing/2014/main" id="{9797E9F7-F013-4F2D-91C1-2234D2AEF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7081" y="1337232"/>
            <a:ext cx="620835" cy="836524"/>
          </a:xfrm>
          <a:prstGeom prst="rect">
            <a:avLst/>
          </a:prstGeom>
        </p:spPr>
      </p:pic>
    </p:spTree>
    <p:extLst>
      <p:ext uri="{BB962C8B-B14F-4D97-AF65-F5344CB8AC3E}">
        <p14:creationId xmlns:p14="http://schemas.microsoft.com/office/powerpoint/2010/main" val="2906424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882" y="119921"/>
            <a:ext cx="11887200" cy="6738079"/>
          </a:xfrm>
        </p:spPr>
        <p:txBody>
          <a:bodyPr>
            <a:normAutofit fontScale="85000" lnSpcReduction="20000"/>
          </a:bodyPr>
          <a:lstStyle/>
          <a:p>
            <a:pPr marL="109728" indent="0">
              <a:buNone/>
            </a:pPr>
            <a:r>
              <a:rPr lang="el-GR" dirty="0"/>
              <a:t>Ειδικότερα, η διδασκαλία του μαθήματος των Θρησκευτικών στο </a:t>
            </a:r>
            <a:r>
              <a:rPr lang="el-GR" b="1" dirty="0"/>
              <a:t>Δημοτικό και στο Γυμνάσιο</a:t>
            </a:r>
            <a:r>
              <a:rPr lang="el-GR" dirty="0"/>
              <a:t> θέτει ως σκοπό:</a:t>
            </a:r>
          </a:p>
          <a:p>
            <a:pPr marL="109728" indent="0">
              <a:buNone/>
            </a:pPr>
            <a:endParaRPr lang="el-GR" dirty="0"/>
          </a:p>
          <a:p>
            <a:r>
              <a:rPr lang="el-GR" dirty="0"/>
              <a:t>Να οικοδομήσει ένα στιβαρό μορφωτικό πλαίσιο/πεδίο γνώσης και κατανόησης της Ορθόδοξης Εκκλησίας, έχοντας ως γνώμονα το αγιογραφικό-βιβλικό της υπόβαθρο, τη δογματική της διδασκαλία, την ηθική της, την εν </a:t>
            </a:r>
            <a:r>
              <a:rPr lang="el-GR" dirty="0" err="1"/>
              <a:t>Αγίω</a:t>
            </a:r>
            <a:r>
              <a:rPr lang="el-GR" dirty="0"/>
              <a:t> Πνεύματι εμπειρία της, και εν γένει την παράδοσή της, ως πνευματικής και πολιτισμικής κληρονομιάς της Ελλά­δας και της Ευρώπης, αλλά και ως ζωντανής πηγής έμπνευσης, πίστης και ηθικής για τον σύγχρονο άνθρωπο.</a:t>
            </a:r>
          </a:p>
          <a:p>
            <a:r>
              <a:rPr lang="el-GR" dirty="0"/>
              <a:t>Να συνεισφέρει δημιουργικά στην ανάπτυξη και καλλιέργεια της θρησκευτικής συνείδησης των Ορθόδοξων Χριστιανών μαθητών και μαθητριών, και παράλληλα να συμβάλει στην ολόπλευρη ανάπτυξή τους (θρησκευτική, γνω­­­στική, πνευματική, κοινωνική, ηθική, ψυχολογική, αισθητική, και δημιουργική).</a:t>
            </a:r>
          </a:p>
          <a:p>
            <a:r>
              <a:rPr lang="el-GR" dirty="0"/>
              <a:t>Να δημιουργήσει τις προϋποθέσεις και να προσφέρει τις ευκαιρίες, ώστε οι μαθητές και οι μαθήτριες να αναπτύξουν ικανότητες και επάρκειες – αλλά και διαθέσεις και στάσεις ζωής– που χα­ρα­κτηρίζουν τον θρησκευτικά εγγράμματο άνθρωπο, καλλιεργώντας παράλληλα την ηθι­κή και κοινωνική του ευαισθησία απέναντι στις σύγχρονες προκλήσεις της εποχής μας.΄</a:t>
            </a:r>
          </a:p>
          <a:p>
            <a:r>
              <a:rPr lang="el-GR" dirty="0"/>
              <a:t>Να παρέχει στους μαθητές και μαθήτριες του Γυμνασίου, σε διακριτές θεματικές ενότητες, ικανοποιητική κατάρτιση για τις εκφάνσεις του θρησκευτικού φαινομένου, δηλαδή τις μεγάλες και ζωντανές θρησκείες του κόσμου, εφόσον αυτές στο πλαίσιό τους, θεωρούνται χώροι έκφρασης πίστης και ορισμένου ηθικού τρόπου ζωής αλλά και σε κάθε περίπτωση αποτελούν πηγές πολιτισμού</a:t>
            </a:r>
          </a:p>
          <a:p>
            <a:pPr marL="109728" indent="0">
              <a:buNone/>
            </a:pPr>
            <a:endParaRPr lang="el-GR" dirty="0"/>
          </a:p>
        </p:txBody>
      </p:sp>
    </p:spTree>
    <p:extLst>
      <p:ext uri="{BB962C8B-B14F-4D97-AF65-F5344CB8AC3E}">
        <p14:creationId xmlns:p14="http://schemas.microsoft.com/office/powerpoint/2010/main" val="4012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39209" y="245934"/>
            <a:ext cx="10648383" cy="6612066"/>
          </a:xfrm>
        </p:spPr>
        <p:txBody>
          <a:bodyPr>
            <a:normAutofit fontScale="62500" lnSpcReduction="20000"/>
          </a:bodyPr>
          <a:lstStyle/>
          <a:p>
            <a:pPr marL="109728" indent="0">
              <a:buNone/>
            </a:pPr>
            <a:r>
              <a:rPr lang="el-GR" sz="3300" dirty="0"/>
              <a:t>Ειδικότερα, η διδασκαλία του Μαθήματος των Θρησκευτικών στο </a:t>
            </a:r>
            <a:r>
              <a:rPr lang="el-GR" sz="3300" b="1" dirty="0"/>
              <a:t>Λύκειο </a:t>
            </a:r>
            <a:r>
              <a:rPr lang="el-GR" sz="3300" dirty="0"/>
              <a:t>συμβάλλει:</a:t>
            </a:r>
          </a:p>
          <a:p>
            <a:pPr marL="109728" indent="0">
              <a:buNone/>
            </a:pPr>
            <a:endParaRPr lang="el-GR" sz="3300" dirty="0"/>
          </a:p>
          <a:p>
            <a:pPr marL="109728" indent="0">
              <a:buNone/>
            </a:pPr>
            <a:r>
              <a:rPr lang="el-GR" sz="3300" dirty="0"/>
              <a:t>α) Στην ανάπτυξη και καλλιέργεια της θρησκευτικής συνείδησης των Ορθόδοξων Χριστιανών μαθητών και μαθητριών, με κριτήριο τη διδασκαλία, τη ζωή και την παράδοση της Ορθόδοξης Εκκλησίας. </a:t>
            </a:r>
          </a:p>
          <a:p>
            <a:pPr marL="109728" indent="0">
              <a:buNone/>
            </a:pPr>
            <a:r>
              <a:rPr lang="el-GR" sz="3300" dirty="0"/>
              <a:t>β) Στον θρησκευτικό </a:t>
            </a:r>
            <a:r>
              <a:rPr lang="el-GR" sz="3300" dirty="0" err="1"/>
              <a:t>γραμματισμό</a:t>
            </a:r>
            <a:r>
              <a:rPr lang="el-GR" sz="3300" dirty="0"/>
              <a:t> των μαθητών και μαθητριών, με επίκεντρο τη Βίβλο, τα Δόγματα της Ορθόδοξης Εκκλησίας, την ηθική της διδασκαλία και γενικότερα την εν </a:t>
            </a:r>
            <a:r>
              <a:rPr lang="el-GR" sz="3300" dirty="0" err="1"/>
              <a:t>Αγίω</a:t>
            </a:r>
            <a:r>
              <a:rPr lang="el-GR" sz="3300" dirty="0"/>
              <a:t> Πνεύματι ζωή και παράδοσή της, όπως έχει διατυπωθεί στο έργο των Πατέρων της και εκφραστεί διά των μνημείων του πολιτισμού. Εν προκειμένω, ο θρησκευτικός  </a:t>
            </a:r>
            <a:r>
              <a:rPr lang="el-GR" sz="3300" dirty="0" err="1"/>
              <a:t>γραμματισμός</a:t>
            </a:r>
            <a:r>
              <a:rPr lang="el-GR" sz="3300" dirty="0"/>
              <a:t> αποβλέπει και στην πρόσκτηση πληροφοριών και γνώσεων για τις θρησκείες του κόσμου σε διακριτές θεματικές ενότητες. </a:t>
            </a:r>
          </a:p>
          <a:p>
            <a:pPr marL="109728" indent="0">
              <a:buNone/>
            </a:pPr>
            <a:r>
              <a:rPr lang="el-GR" sz="3300" dirty="0"/>
              <a:t>γ) Στην καλλιέργεια ανθρωπιστικής και Ελληνικής παιδείας, με έμφαση στα μορφωτικά αγαθά που χρειάζεται να ανακαλύψει ο μαθητής και η μαθήτρια ως απαραίτητη υποδομή για την ίδια του/της τη ζωή. </a:t>
            </a:r>
          </a:p>
          <a:p>
            <a:pPr marL="109728" indent="0">
              <a:buNone/>
            </a:pPr>
            <a:r>
              <a:rPr lang="el-GR" sz="3300" dirty="0"/>
              <a:t>δ) Στη γνωριμία και επικοινωνία με τον «άλλον», η οποία αποβλέπει στην καλλιέργεια της ικανότητας για διάλογο και για σεβασμό απέναντι στην ετερότητα. </a:t>
            </a:r>
          </a:p>
          <a:p>
            <a:pPr marL="109728" indent="0">
              <a:buNone/>
            </a:pPr>
            <a:r>
              <a:rPr lang="el-GR" sz="3300" dirty="0"/>
              <a:t>ε) Στην κοινωνικοποίηση, όχι ως παθητική υιοθέτηση του κοινωνικού συστήματος, αλλά ως μία διαδικασία εξατομίκευσης, η οποία θεμελιώνεται στη δημιουργική και αμοιβαία σχέση ανάμεσα στην ανάπτυξη της προσωπικότητας και την κοινωνική ένταξη (Εκκλησία, παράδοση, πολιτισμός, θρησκευτικές κοινότητες, θρησκευτική πίστη, τοπικές κοινωνίες, έθνος, προσωπικές πεποιθήσεις και αντιλήψεις). </a:t>
            </a:r>
          </a:p>
          <a:p>
            <a:pPr marL="109728" indent="0">
              <a:buNone/>
            </a:pPr>
            <a:r>
              <a:rPr lang="el-GR" sz="3300" dirty="0"/>
              <a:t>Με βάση τα παραπάνω, το Μάθημα των Θρησκευτικών αποκτά τον χαρακτήρα ενός μαθήματος Παιδείας και Ορθόδοξης Χριστιανικής Παράδοσης, όπως αυτή αποτυπώνεται στον ελληνικό πολιτισμό.</a:t>
            </a:r>
          </a:p>
          <a:p>
            <a:pPr marL="109728" indent="0">
              <a:buNone/>
            </a:pPr>
            <a:endParaRPr lang="el-GR" dirty="0"/>
          </a:p>
        </p:txBody>
      </p:sp>
    </p:spTree>
    <p:extLst>
      <p:ext uri="{BB962C8B-B14F-4D97-AF65-F5344CB8AC3E}">
        <p14:creationId xmlns:p14="http://schemas.microsoft.com/office/powerpoint/2010/main" val="32566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2242" y="344324"/>
            <a:ext cx="8229600" cy="492664"/>
          </a:xfrm>
        </p:spPr>
        <p:txBody>
          <a:bodyPr>
            <a:normAutofit fontScale="90000"/>
          </a:bodyPr>
          <a:lstStyle/>
          <a:p>
            <a:r>
              <a:rPr lang="el-GR" sz="2800" dirty="0"/>
              <a:t>Γιατί να κάνουμε Θρησκευτικά; </a:t>
            </a:r>
            <a:br>
              <a:rPr lang="el-GR" sz="2800" dirty="0"/>
            </a:br>
            <a:r>
              <a:rPr lang="el-GR" sz="2800" dirty="0"/>
              <a:t>Γενικοί σκοποί της Θρησκευτικής Εκπαίδευσης</a:t>
            </a:r>
          </a:p>
        </p:txBody>
      </p:sp>
      <p:sp>
        <p:nvSpPr>
          <p:cNvPr id="3" name="2 - Θέση περιεχομένου"/>
          <p:cNvSpPr>
            <a:spLocks noGrp="1"/>
          </p:cNvSpPr>
          <p:nvPr>
            <p:ph idx="1"/>
          </p:nvPr>
        </p:nvSpPr>
        <p:spPr>
          <a:xfrm>
            <a:off x="239843" y="1340768"/>
            <a:ext cx="11602387" cy="4983832"/>
          </a:xfrm>
        </p:spPr>
        <p:txBody>
          <a:bodyPr>
            <a:noAutofit/>
          </a:bodyPr>
          <a:lstStyle/>
          <a:p>
            <a:r>
              <a:rPr lang="el-GR" sz="3200" dirty="0"/>
              <a:t>Η </a:t>
            </a:r>
            <a:r>
              <a:rPr lang="el-GR" sz="3200" b="1" dirty="0"/>
              <a:t>ανάπτυξη της προσωπικής ταυτότητας</a:t>
            </a:r>
            <a:r>
              <a:rPr lang="el-GR" sz="3200" dirty="0"/>
              <a:t>, μέσω της ανάπτυξης της θρησκευτικότητας και της κριτικής κατανόησή της είτε κάποιος ακολουθεί μία θρησκεία είτε όχι. </a:t>
            </a:r>
          </a:p>
          <a:p>
            <a:r>
              <a:rPr lang="el-GR" sz="3200" dirty="0"/>
              <a:t>Η αντίληψη της αυτό-εικόνας και των ρόλων του εαυτού σε σχέση με τους άλλους είναι σημαντική στην εφηβεία και καθορίζει την ενήλικη ζωή. </a:t>
            </a:r>
          </a:p>
          <a:p>
            <a:r>
              <a:rPr lang="el-GR" sz="3200" dirty="0"/>
              <a:t>Η προσωπική ταυτότητα και η αφύπνιση της προσωπικότητας εξαρτάται από τη «θρησκευτική συνείδησή» του προσώπου, την οποία στο σχολείο καλλιεργεί ελεύθερα κυρίως με τη Θρησκευτική Εκπαίδευση. </a:t>
            </a:r>
          </a:p>
        </p:txBody>
      </p:sp>
    </p:spTree>
    <p:extLst>
      <p:ext uri="{BB962C8B-B14F-4D97-AF65-F5344CB8AC3E}">
        <p14:creationId xmlns:p14="http://schemas.microsoft.com/office/powerpoint/2010/main" val="392509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94872" y="620688"/>
            <a:ext cx="10015928" cy="5953848"/>
          </a:xfrm>
        </p:spPr>
        <p:txBody>
          <a:bodyPr>
            <a:normAutofit fontScale="92500" lnSpcReduction="10000"/>
          </a:bodyPr>
          <a:lstStyle/>
          <a:p>
            <a:pPr>
              <a:buNone/>
            </a:pPr>
            <a:r>
              <a:rPr lang="el-GR" dirty="0"/>
              <a:t>Τη Θρησκευτική Εκπαίδευση</a:t>
            </a:r>
            <a:r>
              <a:rPr lang="en-US" dirty="0"/>
              <a:t> </a:t>
            </a:r>
            <a:r>
              <a:rPr lang="el-GR" dirty="0"/>
              <a:t>που στηρίζεται </a:t>
            </a:r>
            <a:endParaRPr lang="en-US" dirty="0"/>
          </a:p>
          <a:p>
            <a:pPr>
              <a:buNone/>
            </a:pPr>
            <a:endParaRPr lang="en-US" dirty="0"/>
          </a:p>
          <a:p>
            <a:pPr>
              <a:buNone/>
            </a:pPr>
            <a:r>
              <a:rPr lang="el-GR" b="1" dirty="0"/>
              <a:t>α) </a:t>
            </a:r>
            <a:r>
              <a:rPr lang="el-GR" dirty="0"/>
              <a:t>σε ένα «δυναμικό πρόγραμμα σπουδών» (</a:t>
            </a:r>
            <a:r>
              <a:rPr lang="en-US" dirty="0"/>
              <a:t>Elliott</a:t>
            </a:r>
            <a:r>
              <a:rPr lang="el-GR" dirty="0"/>
              <a:t>, 1997), με τον εκπαιδευτικό να είναι ερευνητής του έργου του (</a:t>
            </a:r>
            <a:r>
              <a:rPr lang="el-GR" dirty="0" err="1"/>
              <a:t>Alrichter</a:t>
            </a:r>
            <a:r>
              <a:rPr lang="el-GR" dirty="0"/>
              <a:t>, </a:t>
            </a:r>
            <a:r>
              <a:rPr lang="el-GR" dirty="0" err="1"/>
              <a:t>Posch</a:t>
            </a:r>
            <a:r>
              <a:rPr lang="el-GR" dirty="0"/>
              <a:t>, &amp; </a:t>
            </a:r>
            <a:r>
              <a:rPr lang="el-GR" dirty="0" err="1"/>
              <a:t>Somekh</a:t>
            </a:r>
            <a:r>
              <a:rPr lang="el-GR" dirty="0"/>
              <a:t>, 2001; </a:t>
            </a:r>
            <a:r>
              <a:rPr lang="el-GR" dirty="0" err="1"/>
              <a:t>Elliott</a:t>
            </a:r>
            <a:r>
              <a:rPr lang="el-GR" dirty="0"/>
              <a:t>, 1991) και τους μαθητές να εμπλέκονται σε διαδικασίες ανακάλυψης και επιλογής, </a:t>
            </a:r>
            <a:endParaRPr lang="en-US" dirty="0"/>
          </a:p>
          <a:p>
            <a:pPr>
              <a:buNone/>
            </a:pPr>
            <a:r>
              <a:rPr lang="el-GR" b="1" dirty="0"/>
              <a:t>β) </a:t>
            </a:r>
            <a:r>
              <a:rPr lang="el-GR" dirty="0"/>
              <a:t>σε δια-</a:t>
            </a:r>
            <a:r>
              <a:rPr lang="el-GR" dirty="0" err="1"/>
              <a:t>γενεακή</a:t>
            </a:r>
            <a:r>
              <a:rPr lang="el-GR" dirty="0"/>
              <a:t> κατανόηση, ώστε να διερευνούν τις δυνατότητες της ενήλικης ζωής και να εμπλέκονται σε διαδικασίες αυτό-αποδοχής και προσωπικού </a:t>
            </a:r>
            <a:r>
              <a:rPr lang="el-GR" dirty="0" err="1"/>
              <a:t>αναστοχασμού</a:t>
            </a:r>
            <a:r>
              <a:rPr lang="el-GR" dirty="0"/>
              <a:t> και </a:t>
            </a:r>
            <a:endParaRPr lang="en-US" dirty="0"/>
          </a:p>
          <a:p>
            <a:pPr>
              <a:buNone/>
            </a:pPr>
            <a:r>
              <a:rPr lang="el-GR" b="1" dirty="0"/>
              <a:t>γ) </a:t>
            </a:r>
            <a:r>
              <a:rPr lang="el-GR" dirty="0"/>
              <a:t>σε κατανόηση του χρόνου (ιστορικού και προσωπικού).</a:t>
            </a:r>
            <a:endParaRPr lang="en-US" dirty="0"/>
          </a:p>
          <a:p>
            <a:pPr>
              <a:buNone/>
            </a:pPr>
            <a:r>
              <a:rPr lang="el-GR" dirty="0"/>
              <a:t> </a:t>
            </a:r>
            <a:endParaRPr lang="en-US" dirty="0"/>
          </a:p>
          <a:p>
            <a:pPr>
              <a:buNone/>
            </a:pPr>
            <a:r>
              <a:rPr lang="el-GR" dirty="0"/>
              <a:t>Έτσι, ενισχύεται στην εκπαίδευση η ευκαιρία οι έφηβοι να αναπτύξουν την προσωπική τους ταυτότητα κάνοντας τις επιλογές τους και χαράζοντας την πορεία τους σε σχέση με τον κόσμο των ενηλίκων και τις ποικίλες ταυτότητές του, με τη βοήθεια (εμψύχωση) του εκπαιδευτικού θεολόγου της τάξης (</a:t>
            </a:r>
            <a:r>
              <a:rPr lang="en-US" dirty="0"/>
              <a:t>Head</a:t>
            </a:r>
            <a:r>
              <a:rPr lang="el-GR" dirty="0"/>
              <a:t>, 1997).</a:t>
            </a:r>
          </a:p>
        </p:txBody>
      </p:sp>
    </p:spTree>
    <p:extLst>
      <p:ext uri="{BB962C8B-B14F-4D97-AF65-F5344CB8AC3E}">
        <p14:creationId xmlns:p14="http://schemas.microsoft.com/office/powerpoint/2010/main" val="120320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52994" y="1765664"/>
            <a:ext cx="10515600" cy="4351338"/>
          </a:xfrm>
        </p:spPr>
        <p:txBody>
          <a:bodyPr/>
          <a:lstStyle/>
          <a:p>
            <a:r>
              <a:rPr lang="el-GR" dirty="0"/>
              <a:t>Θρησκεία στο σχολείο για τη θρησκεία</a:t>
            </a:r>
          </a:p>
          <a:p>
            <a:endParaRPr lang="el-GR" dirty="0"/>
          </a:p>
          <a:p>
            <a:endParaRPr lang="el-GR" dirty="0"/>
          </a:p>
          <a:p>
            <a:pPr marL="0" indent="0">
              <a:buNone/>
            </a:pPr>
            <a:endParaRPr lang="el-GR" dirty="0"/>
          </a:p>
          <a:p>
            <a:r>
              <a:rPr lang="el-GR" dirty="0"/>
              <a:t>Θρησκεία στο σχολείο για την εκπαίδευση</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4885" y="3941800"/>
            <a:ext cx="3291121" cy="2842332"/>
          </a:xfrm>
          <a:prstGeom prst="rect">
            <a:avLst/>
          </a:prstGeom>
        </p:spPr>
      </p:pic>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85219" y="538652"/>
            <a:ext cx="2646405" cy="2960870"/>
          </a:xfrm>
          <a:prstGeom prst="rect">
            <a:avLst/>
          </a:prstGeom>
        </p:spPr>
      </p:pic>
    </p:spTree>
    <p:extLst>
      <p:ext uri="{BB962C8B-B14F-4D97-AF65-F5344CB8AC3E}">
        <p14:creationId xmlns:p14="http://schemas.microsoft.com/office/powerpoint/2010/main" val="319182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22419" y="779694"/>
            <a:ext cx="11839731" cy="5559896"/>
          </a:xfrm>
        </p:spPr>
        <p:txBody>
          <a:bodyPr>
            <a:normAutofit lnSpcReduction="10000"/>
          </a:bodyPr>
          <a:lstStyle/>
          <a:p>
            <a:pPr>
              <a:buNone/>
            </a:pPr>
            <a:r>
              <a:rPr lang="el-GR" sz="3600" dirty="0"/>
              <a:t>Ο  </a:t>
            </a:r>
            <a:r>
              <a:rPr lang="el-GR" sz="3600" b="1" dirty="0"/>
              <a:t>θρησκευτικός </a:t>
            </a:r>
            <a:r>
              <a:rPr lang="el-GR" sz="3600" b="1" dirty="0" err="1"/>
              <a:t>γραμματισμός</a:t>
            </a:r>
            <a:r>
              <a:rPr lang="el-GR" sz="3600" b="1" dirty="0"/>
              <a:t> </a:t>
            </a:r>
            <a:endParaRPr lang="en-US" sz="3600" b="1" dirty="0"/>
          </a:p>
          <a:p>
            <a:r>
              <a:rPr lang="en-US" sz="3600" dirty="0"/>
              <a:t>M</a:t>
            </a:r>
            <a:r>
              <a:rPr lang="el-GR" sz="3600" dirty="0" err="1"/>
              <a:t>έρος</a:t>
            </a:r>
            <a:r>
              <a:rPr lang="el-GR" sz="3600" dirty="0"/>
              <a:t> του </a:t>
            </a:r>
            <a:r>
              <a:rPr lang="el-GR" sz="3600" dirty="0" err="1"/>
              <a:t>πολυγραμματισμού</a:t>
            </a:r>
            <a:r>
              <a:rPr lang="el-GR" sz="3600" dirty="0"/>
              <a:t> (</a:t>
            </a:r>
            <a:r>
              <a:rPr lang="en-US" sz="3600" dirty="0"/>
              <a:t>Kalantzis &amp; Cope). </a:t>
            </a:r>
            <a:endParaRPr lang="el-GR" sz="3600" dirty="0"/>
          </a:p>
          <a:p>
            <a:r>
              <a:rPr lang="el-GR" sz="3600" dirty="0"/>
              <a:t>Ανάπτυξη δεξιοτήτων ώστε οι μαθητές α) να συνειδητοποιούν και να διατυπώνουν τις βασικές θρησκευτικές γνώσεις των θρησκευτικών πεποιθήσεων που αποδέχονται, β) να παρουσιάζουν τεκμηριωμένα τους λόγους, για τους οποίους έχουν επιλέξει μία θρησκεία ή πεποίθηση και γ) να διαλέγονται επιχειρηματολογώντας με διαφορετικές θρησκευτικές πεποιθήσεις (</a:t>
            </a:r>
            <a:r>
              <a:rPr lang="en-US" sz="3600" dirty="0"/>
              <a:t>Wright)</a:t>
            </a:r>
            <a:endParaRPr lang="el-GR" sz="3600" dirty="0"/>
          </a:p>
          <a:p>
            <a:r>
              <a:rPr lang="el-GR" sz="3600" dirty="0"/>
              <a:t>Γλώσσα και γραμματική του πλαισίου που ζει ο καθένας, γιατί συντελούν στην κατανόηση του κόσμου (</a:t>
            </a:r>
            <a:r>
              <a:rPr lang="en-US" sz="3600" dirty="0" err="1"/>
              <a:t>Geertz</a:t>
            </a:r>
            <a:r>
              <a:rPr lang="el-GR" sz="3600" dirty="0"/>
              <a:t>)</a:t>
            </a:r>
          </a:p>
          <a:p>
            <a:endParaRPr lang="el-GR" dirty="0"/>
          </a:p>
        </p:txBody>
      </p:sp>
    </p:spTree>
    <p:extLst>
      <p:ext uri="{BB962C8B-B14F-4D97-AF65-F5344CB8AC3E}">
        <p14:creationId xmlns:p14="http://schemas.microsoft.com/office/powerpoint/2010/main" val="141777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24852" y="1052736"/>
            <a:ext cx="11632368" cy="5112568"/>
          </a:xfrm>
        </p:spPr>
        <p:txBody>
          <a:bodyPr>
            <a:normAutofit lnSpcReduction="10000"/>
          </a:bodyPr>
          <a:lstStyle/>
          <a:p>
            <a:pPr marL="0" indent="0">
              <a:buNone/>
            </a:pPr>
            <a:r>
              <a:rPr lang="el-GR" sz="3600" dirty="0"/>
              <a:t>Ο όρος «θρησκευτικός </a:t>
            </a:r>
            <a:r>
              <a:rPr lang="el-GR" sz="3600" dirty="0" err="1"/>
              <a:t>γραμματισμός</a:t>
            </a:r>
            <a:r>
              <a:rPr lang="el-GR" sz="3600" dirty="0"/>
              <a:t>» χρησιμοποιείται στη βιβλιογραφία με τουλάχιστον τρεις διαφορετικούς τρόπους. Σχετίζεται με:</a:t>
            </a:r>
          </a:p>
          <a:p>
            <a:pPr lvl="0"/>
            <a:r>
              <a:rPr lang="el-GR" sz="3600" dirty="0"/>
              <a:t>μάθηση σχετικά με τις θρησκείες, ανάπτυξη και εμβάθυνση της θρησκευτικής χρήσης της γλώσσας με ανοικτό και αμερόληπτο τρόπο (</a:t>
            </a:r>
            <a:r>
              <a:rPr lang="en-US" sz="3600" dirty="0"/>
              <a:t>Moore</a:t>
            </a:r>
            <a:r>
              <a:rPr lang="el-GR" sz="3600" dirty="0"/>
              <a:t> 2007)</a:t>
            </a:r>
          </a:p>
          <a:p>
            <a:pPr lvl="0"/>
            <a:r>
              <a:rPr lang="el-GR" sz="3600" dirty="0"/>
              <a:t>μελέτη των θρησκειών και κριτική τους προσέγγιση με τη χρήση συγκεκριμένης οπτικής γνώσης και αλήθειας (</a:t>
            </a:r>
            <a:r>
              <a:rPr lang="en-US" sz="3600" dirty="0"/>
              <a:t>Wright</a:t>
            </a:r>
            <a:r>
              <a:rPr lang="el-GR" sz="3600" dirty="0"/>
              <a:t> 1998)</a:t>
            </a:r>
          </a:p>
          <a:p>
            <a:pPr lvl="0"/>
            <a:r>
              <a:rPr lang="el-GR" sz="3600" dirty="0"/>
              <a:t>μάθηση με θρησκευτικό τρόπο (</a:t>
            </a:r>
            <a:r>
              <a:rPr lang="en-US" sz="3600" dirty="0" err="1"/>
              <a:t>Felderhof</a:t>
            </a:r>
            <a:r>
              <a:rPr lang="el-GR" sz="3600" dirty="0"/>
              <a:t> 2012)</a:t>
            </a:r>
          </a:p>
          <a:p>
            <a:endParaRPr lang="el-GR" dirty="0"/>
          </a:p>
        </p:txBody>
      </p:sp>
    </p:spTree>
    <p:extLst>
      <p:ext uri="{BB962C8B-B14F-4D97-AF65-F5344CB8AC3E}">
        <p14:creationId xmlns:p14="http://schemas.microsoft.com/office/powerpoint/2010/main" val="1254995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872" y="270029"/>
            <a:ext cx="8229600" cy="1066800"/>
          </a:xfrm>
        </p:spPr>
        <p:txBody>
          <a:bodyPr>
            <a:normAutofit/>
          </a:bodyPr>
          <a:lstStyle/>
          <a:p>
            <a:r>
              <a:rPr lang="el-GR" sz="3200" dirty="0"/>
              <a:t>Θρησκευτικός </a:t>
            </a:r>
            <a:r>
              <a:rPr lang="el-GR" sz="3200" dirty="0" err="1"/>
              <a:t>Γραμματισμός</a:t>
            </a:r>
            <a:endParaRPr lang="el-GR" sz="3200" dirty="0"/>
          </a:p>
        </p:txBody>
      </p:sp>
      <p:sp>
        <p:nvSpPr>
          <p:cNvPr id="3" name="2 - Θέση περιεχομένου"/>
          <p:cNvSpPr>
            <a:spLocks noGrp="1"/>
          </p:cNvSpPr>
          <p:nvPr>
            <p:ph idx="1"/>
          </p:nvPr>
        </p:nvSpPr>
        <p:spPr>
          <a:xfrm>
            <a:off x="194872" y="1844824"/>
            <a:ext cx="10026272" cy="4325112"/>
          </a:xfrm>
        </p:spPr>
        <p:txBody>
          <a:bodyPr>
            <a:noAutofit/>
          </a:bodyPr>
          <a:lstStyle/>
          <a:p>
            <a:pPr marL="0" indent="0">
              <a:buNone/>
            </a:pPr>
            <a:r>
              <a:rPr lang="el-GR" sz="3600" dirty="0"/>
              <a:t>Ο όρος θρησκευτικός </a:t>
            </a:r>
            <a:r>
              <a:rPr lang="el-GR" sz="3600" dirty="0" err="1"/>
              <a:t>γραμματισμός</a:t>
            </a:r>
            <a:r>
              <a:rPr lang="el-GR" sz="3600" dirty="0"/>
              <a:t> χρησιμοποιείται στα ΠΣ. </a:t>
            </a:r>
            <a:r>
              <a:rPr lang="en-US" sz="3600" dirty="0"/>
              <a:t>A</a:t>
            </a:r>
            <a:r>
              <a:rPr lang="el-GR" sz="3600" dirty="0"/>
              <a:t>φορά τη γνώση της θρησκείας όσων πιστεύουν και της θρησκείας του τόπου για όσους δεν πιστεύουν ή ακολουθούν μία άλλη θρησκεία. Επίσης, αφορά τις γνώσεις για τις θρησκείες του κόσμου και τις άλλες πεποιθήσεις. Στο Λύκειο ιδιαίτερα τονίζεται η επικοινωνιακή χροιά του </a:t>
            </a:r>
            <a:r>
              <a:rPr lang="el-GR" sz="3600" dirty="0" err="1"/>
              <a:t>γραμματισμού</a:t>
            </a:r>
            <a:r>
              <a:rPr lang="el-GR" sz="3600" dirty="0"/>
              <a:t> και μάλιστα σε σχέση με τον εαυτό, τους άλλους και τον Θεό (γλώσσα και όχι ιστορία). </a:t>
            </a:r>
          </a:p>
        </p:txBody>
      </p:sp>
    </p:spTree>
    <p:extLst>
      <p:ext uri="{BB962C8B-B14F-4D97-AF65-F5344CB8AC3E}">
        <p14:creationId xmlns:p14="http://schemas.microsoft.com/office/powerpoint/2010/main" val="109886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Ισοσκελές τρίγωνο"/>
          <p:cNvSpPr/>
          <p:nvPr/>
        </p:nvSpPr>
        <p:spPr>
          <a:xfrm>
            <a:off x="4328073" y="428604"/>
            <a:ext cx="4357718" cy="6000792"/>
          </a:xfrm>
          <a:prstGeom prst="triangle">
            <a:avLst>
              <a:gd name="adj" fmla="val 4917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l-G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l-GR" dirty="0">
              <a:solidFill>
                <a:schemeClr val="tx1"/>
              </a:solidFill>
            </a:endParaRPr>
          </a:p>
        </p:txBody>
      </p:sp>
      <p:cxnSp>
        <p:nvCxnSpPr>
          <p:cNvPr id="5" name="5 - Ευθεία γραμμή σύνδεσης"/>
          <p:cNvCxnSpPr/>
          <p:nvPr/>
        </p:nvCxnSpPr>
        <p:spPr>
          <a:xfrm>
            <a:off x="4899577" y="5000636"/>
            <a:ext cx="321471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6 - Ευθεία γραμμή σύνδεσης"/>
          <p:cNvCxnSpPr/>
          <p:nvPr/>
        </p:nvCxnSpPr>
        <p:spPr>
          <a:xfrm>
            <a:off x="5328205" y="3571876"/>
            <a:ext cx="2286016"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7 - Ευθεία γραμμή σύνδεσης"/>
          <p:cNvCxnSpPr/>
          <p:nvPr/>
        </p:nvCxnSpPr>
        <p:spPr>
          <a:xfrm>
            <a:off x="5828271" y="2143116"/>
            <a:ext cx="1285884"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14 - TextBox"/>
          <p:cNvSpPr txBox="1"/>
          <p:nvPr/>
        </p:nvSpPr>
        <p:spPr>
          <a:xfrm>
            <a:off x="5899709" y="1285861"/>
            <a:ext cx="1146084" cy="830997"/>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200" dirty="0"/>
              <a:t>Έννοιες </a:t>
            </a:r>
          </a:p>
          <a:p>
            <a:pPr algn="ctr"/>
            <a:r>
              <a:rPr lang="el-GR" sz="1200" dirty="0"/>
              <a:t>ιδιαίτερες</a:t>
            </a:r>
          </a:p>
          <a:p>
            <a:pPr algn="ctr"/>
            <a:r>
              <a:rPr lang="el-GR" sz="1200" dirty="0"/>
              <a:t>συγκεκριμένων</a:t>
            </a:r>
          </a:p>
          <a:p>
            <a:pPr algn="ctr"/>
            <a:r>
              <a:rPr lang="el-GR" sz="1200" dirty="0"/>
              <a:t>θρησκειών</a:t>
            </a:r>
          </a:p>
        </p:txBody>
      </p:sp>
      <p:sp>
        <p:nvSpPr>
          <p:cNvPr id="9" name="15 - TextBox"/>
          <p:cNvSpPr txBox="1"/>
          <p:nvPr/>
        </p:nvSpPr>
        <p:spPr>
          <a:xfrm>
            <a:off x="4828139" y="5357827"/>
            <a:ext cx="3371820" cy="646331"/>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200" dirty="0"/>
              <a:t>Έννοιες που εμπίπτουν στις εμπειρίες των παιδιών</a:t>
            </a:r>
          </a:p>
          <a:p>
            <a:pPr algn="ctr"/>
            <a:r>
              <a:rPr lang="el-GR" sz="1200" dirty="0"/>
              <a:t>Και είναι βασικές για την ανάπτυξη τν εννοιών</a:t>
            </a:r>
          </a:p>
          <a:p>
            <a:pPr algn="ctr"/>
            <a:r>
              <a:rPr lang="el-GR" sz="1200" dirty="0"/>
              <a:t>Στα στάδια 1 έως 4</a:t>
            </a:r>
          </a:p>
        </p:txBody>
      </p:sp>
      <p:sp>
        <p:nvSpPr>
          <p:cNvPr id="10" name="16 - TextBox"/>
          <p:cNvSpPr txBox="1"/>
          <p:nvPr/>
        </p:nvSpPr>
        <p:spPr>
          <a:xfrm>
            <a:off x="5399643" y="4000505"/>
            <a:ext cx="2074222" cy="646331"/>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200" dirty="0"/>
              <a:t>έννοιες που είναι κοινές </a:t>
            </a:r>
          </a:p>
          <a:p>
            <a:pPr algn="ctr"/>
            <a:r>
              <a:rPr lang="el-GR" sz="1200" dirty="0"/>
              <a:t>στην εμπειρία θρησκευτικών</a:t>
            </a:r>
          </a:p>
          <a:p>
            <a:pPr algn="ctr"/>
            <a:r>
              <a:rPr lang="el-GR" sz="1200" dirty="0"/>
              <a:t>και μη θρησκευτικών πιστεύω</a:t>
            </a:r>
          </a:p>
        </p:txBody>
      </p:sp>
      <p:sp>
        <p:nvSpPr>
          <p:cNvPr id="11" name="17 - TextBox"/>
          <p:cNvSpPr txBox="1"/>
          <p:nvPr/>
        </p:nvSpPr>
        <p:spPr>
          <a:xfrm>
            <a:off x="5561271" y="2643183"/>
            <a:ext cx="1910075" cy="830997"/>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1200" dirty="0"/>
              <a:t>Έννοιες που είναι</a:t>
            </a:r>
          </a:p>
          <a:p>
            <a:pPr algn="ctr"/>
            <a:r>
              <a:rPr lang="el-GR" sz="1200" dirty="0"/>
              <a:t>κοινές σε πολλές θρησκείες</a:t>
            </a:r>
          </a:p>
          <a:p>
            <a:pPr algn="ctr"/>
            <a:r>
              <a:rPr lang="el-GR" sz="1200" dirty="0"/>
              <a:t>και χρησιμοποιούνται</a:t>
            </a:r>
          </a:p>
          <a:p>
            <a:pPr algn="ctr"/>
            <a:r>
              <a:rPr lang="el-GR" sz="1200" dirty="0"/>
              <a:t>στη μελέτη των θρησκειών</a:t>
            </a:r>
          </a:p>
        </p:txBody>
      </p:sp>
      <p:sp>
        <p:nvSpPr>
          <p:cNvPr id="12" name="18 - TextBox"/>
          <p:cNvSpPr txBox="1"/>
          <p:nvPr/>
        </p:nvSpPr>
        <p:spPr>
          <a:xfrm>
            <a:off x="8114287" y="4143381"/>
            <a:ext cx="1322670"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b="1" dirty="0"/>
              <a:t>Έννοιες ομάδας Α</a:t>
            </a:r>
          </a:p>
        </p:txBody>
      </p:sp>
      <p:sp>
        <p:nvSpPr>
          <p:cNvPr id="13" name="19 - TextBox"/>
          <p:cNvSpPr txBox="1"/>
          <p:nvPr/>
        </p:nvSpPr>
        <p:spPr>
          <a:xfrm>
            <a:off x="8185725" y="4643447"/>
            <a:ext cx="1014830"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απλούστερες</a:t>
            </a:r>
          </a:p>
        </p:txBody>
      </p:sp>
      <p:sp>
        <p:nvSpPr>
          <p:cNvPr id="14" name="20 - TextBox"/>
          <p:cNvSpPr txBox="1"/>
          <p:nvPr/>
        </p:nvSpPr>
        <p:spPr>
          <a:xfrm>
            <a:off x="7757098" y="3500439"/>
            <a:ext cx="1007007"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πιο σύνθετες</a:t>
            </a:r>
          </a:p>
        </p:txBody>
      </p:sp>
      <p:sp>
        <p:nvSpPr>
          <p:cNvPr id="15" name="21 - TextBox"/>
          <p:cNvSpPr txBox="1"/>
          <p:nvPr/>
        </p:nvSpPr>
        <p:spPr>
          <a:xfrm>
            <a:off x="7614221" y="3143249"/>
            <a:ext cx="1014830"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απλούστερες</a:t>
            </a:r>
          </a:p>
        </p:txBody>
      </p:sp>
      <p:sp>
        <p:nvSpPr>
          <p:cNvPr id="16" name="22 - TextBox"/>
          <p:cNvSpPr txBox="1"/>
          <p:nvPr/>
        </p:nvSpPr>
        <p:spPr>
          <a:xfrm>
            <a:off x="7185593" y="1785927"/>
            <a:ext cx="1014830"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απλούστερες</a:t>
            </a:r>
          </a:p>
        </p:txBody>
      </p:sp>
      <p:sp>
        <p:nvSpPr>
          <p:cNvPr id="17" name="23 - TextBox"/>
          <p:cNvSpPr txBox="1"/>
          <p:nvPr/>
        </p:nvSpPr>
        <p:spPr>
          <a:xfrm>
            <a:off x="7257032" y="2214555"/>
            <a:ext cx="1007007"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πιο σύνθετες</a:t>
            </a:r>
          </a:p>
        </p:txBody>
      </p:sp>
      <p:sp>
        <p:nvSpPr>
          <p:cNvPr id="18" name="24 - TextBox"/>
          <p:cNvSpPr txBox="1"/>
          <p:nvPr/>
        </p:nvSpPr>
        <p:spPr>
          <a:xfrm>
            <a:off x="6685528" y="500043"/>
            <a:ext cx="1007007"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πιο σύνθετες</a:t>
            </a:r>
          </a:p>
        </p:txBody>
      </p:sp>
      <p:sp>
        <p:nvSpPr>
          <p:cNvPr id="19" name="25 - TextBox"/>
          <p:cNvSpPr txBox="1"/>
          <p:nvPr/>
        </p:nvSpPr>
        <p:spPr>
          <a:xfrm>
            <a:off x="7471345" y="2643183"/>
            <a:ext cx="1316258"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b="1" dirty="0"/>
              <a:t>Έννοιες ομάδας Β</a:t>
            </a:r>
          </a:p>
        </p:txBody>
      </p:sp>
      <p:sp>
        <p:nvSpPr>
          <p:cNvPr id="20" name="26 - TextBox"/>
          <p:cNvSpPr txBox="1"/>
          <p:nvPr/>
        </p:nvSpPr>
        <p:spPr>
          <a:xfrm>
            <a:off x="6899842" y="1071547"/>
            <a:ext cx="1292213"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b="1" dirty="0"/>
              <a:t>Έννοιες ομάδας Γ</a:t>
            </a:r>
          </a:p>
        </p:txBody>
      </p:sp>
      <p:sp>
        <p:nvSpPr>
          <p:cNvPr id="21" name="36 - TextBox"/>
          <p:cNvSpPr txBox="1"/>
          <p:nvPr/>
        </p:nvSpPr>
        <p:spPr>
          <a:xfrm>
            <a:off x="2755045" y="3857629"/>
            <a:ext cx="715773"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Στάδιο 1</a:t>
            </a:r>
          </a:p>
        </p:txBody>
      </p:sp>
      <p:cxnSp>
        <p:nvCxnSpPr>
          <p:cNvPr id="22" name="38 - Ευθύγραμμο βέλος σύνδεσης"/>
          <p:cNvCxnSpPr/>
          <p:nvPr/>
        </p:nvCxnSpPr>
        <p:spPr>
          <a:xfrm rot="5400000" flipH="1" flipV="1">
            <a:off x="4150272" y="1178703"/>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39 - Ευθύγραμμο βέλος σύνδεσης"/>
          <p:cNvCxnSpPr/>
          <p:nvPr/>
        </p:nvCxnSpPr>
        <p:spPr>
          <a:xfrm rot="5400000" flipH="1" flipV="1">
            <a:off x="3505742" y="2035165"/>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40 - Ευθύγραμμο βέλος σύνδεσης"/>
          <p:cNvCxnSpPr/>
          <p:nvPr/>
        </p:nvCxnSpPr>
        <p:spPr>
          <a:xfrm rot="5400000" flipH="1" flipV="1">
            <a:off x="2935826" y="2606669"/>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41 - Ευθύγραμμο βέλος σύνδεσης"/>
          <p:cNvCxnSpPr/>
          <p:nvPr/>
        </p:nvCxnSpPr>
        <p:spPr>
          <a:xfrm rot="5400000" flipH="1" flipV="1">
            <a:off x="2614355" y="3356768"/>
            <a:ext cx="100013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43 - Ευθύγραμμο βέλος σύνδεσης"/>
          <p:cNvCxnSpPr/>
          <p:nvPr/>
        </p:nvCxnSpPr>
        <p:spPr>
          <a:xfrm rot="5400000">
            <a:off x="4220916" y="3036091"/>
            <a:ext cx="135732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46 - Ευθύγραμμο βέλος σύνδεσης"/>
          <p:cNvCxnSpPr/>
          <p:nvPr/>
        </p:nvCxnSpPr>
        <p:spPr>
          <a:xfrm rot="5400000">
            <a:off x="3756569" y="3786190"/>
            <a:ext cx="100013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48 - Ευθύγραμμο βέλος σύνδεσης"/>
          <p:cNvCxnSpPr/>
          <p:nvPr/>
        </p:nvCxnSpPr>
        <p:spPr>
          <a:xfrm rot="5400000">
            <a:off x="3221578" y="4178305"/>
            <a:ext cx="92869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51 - Ευθύγραμμο βέλος σύνδεσης"/>
          <p:cNvCxnSpPr/>
          <p:nvPr/>
        </p:nvCxnSpPr>
        <p:spPr>
          <a:xfrm rot="5400000">
            <a:off x="2650074" y="4606933"/>
            <a:ext cx="92869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52 - TextBox"/>
          <p:cNvSpPr txBox="1"/>
          <p:nvPr/>
        </p:nvSpPr>
        <p:spPr>
          <a:xfrm>
            <a:off x="3327942" y="3429001"/>
            <a:ext cx="715773"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Στάδιο 2</a:t>
            </a:r>
          </a:p>
        </p:txBody>
      </p:sp>
      <p:sp>
        <p:nvSpPr>
          <p:cNvPr id="31" name="53 - TextBox"/>
          <p:cNvSpPr txBox="1"/>
          <p:nvPr/>
        </p:nvSpPr>
        <p:spPr>
          <a:xfrm>
            <a:off x="3970884" y="2928935"/>
            <a:ext cx="715773"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Στάδιο 3</a:t>
            </a:r>
          </a:p>
        </p:txBody>
      </p:sp>
      <p:sp>
        <p:nvSpPr>
          <p:cNvPr id="32" name="54 - TextBox"/>
          <p:cNvSpPr txBox="1"/>
          <p:nvPr/>
        </p:nvSpPr>
        <p:spPr>
          <a:xfrm>
            <a:off x="4542388" y="2000241"/>
            <a:ext cx="715773"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Στάδιο 4</a:t>
            </a:r>
          </a:p>
        </p:txBody>
      </p:sp>
      <p:sp>
        <p:nvSpPr>
          <p:cNvPr id="33" name="55 - TextBox"/>
          <p:cNvSpPr txBox="1"/>
          <p:nvPr/>
        </p:nvSpPr>
        <p:spPr>
          <a:xfrm>
            <a:off x="2756437" y="5715017"/>
            <a:ext cx="1410130" cy="276999"/>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200" dirty="0"/>
              <a:t>Θεμελιώδες στάδιο</a:t>
            </a:r>
          </a:p>
        </p:txBody>
      </p:sp>
    </p:spTree>
    <p:extLst>
      <p:ext uri="{BB962C8B-B14F-4D97-AF65-F5344CB8AC3E}">
        <p14:creationId xmlns:p14="http://schemas.microsoft.com/office/powerpoint/2010/main" val="2899270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marL="0" indent="0">
              <a:buNone/>
            </a:pPr>
            <a:r>
              <a:rPr lang="en-US" sz="3600" dirty="0"/>
              <a:t>H K</a:t>
            </a:r>
            <a:r>
              <a:rPr lang="el-GR" sz="3600" b="1" dirty="0" err="1"/>
              <a:t>οινωνικοποίηση</a:t>
            </a:r>
            <a:r>
              <a:rPr lang="el-GR" sz="3600" dirty="0"/>
              <a:t> (όχι ως παθητική υιοθέτηση του κοινωνικού συστήματος, αλλά ως μία διαδικασία </a:t>
            </a:r>
            <a:r>
              <a:rPr lang="el-GR" sz="3600" dirty="0" err="1"/>
              <a:t>εξατομίκευσης=Το</a:t>
            </a:r>
            <a:r>
              <a:rPr lang="el-GR" sz="3600" dirty="0"/>
              <a:t> υποκείμενο δρα ενεργητικά στο περιβάλλον ενώ παράλληλα το περιβάλλον διαδραματίζει αμοιβαία τον ρόλο του)</a:t>
            </a:r>
          </a:p>
          <a:p>
            <a:endParaRPr lang="el-GR" dirty="0"/>
          </a:p>
        </p:txBody>
      </p:sp>
    </p:spTree>
    <p:extLst>
      <p:ext uri="{BB962C8B-B14F-4D97-AF65-F5344CB8AC3E}">
        <p14:creationId xmlns:p14="http://schemas.microsoft.com/office/powerpoint/2010/main" val="180474513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1679</Words>
  <Application>Microsoft Office PowerPoint</Application>
  <PresentationFormat>Ευρεία οθόνη</PresentationFormat>
  <Paragraphs>86</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Σκοποί της Θ.Ε. Μάριος Κουκουνάρας Λιάγκης</vt:lpstr>
      <vt:lpstr>Γιατί να κάνουμε Θρησκευτικά;  Γενικοί σκοποί της Θρησκευτικής Εκπαίδευσης</vt:lpstr>
      <vt:lpstr>Παρουσίαση του PowerPoint</vt:lpstr>
      <vt:lpstr>Παρουσίαση του PowerPoint</vt:lpstr>
      <vt:lpstr>Παρουσίαση του PowerPoint</vt:lpstr>
      <vt:lpstr>Παρουσίαση του PowerPoint</vt:lpstr>
      <vt:lpstr>Θρησκευτικός Γραμματισμός</vt:lpstr>
      <vt:lpstr>Παρουσίαση του PowerPoint</vt:lpstr>
      <vt:lpstr>Παρουσίαση του PowerPoint</vt:lpstr>
      <vt:lpstr>Παρουσίαση του PowerPoint</vt:lpstr>
      <vt:lpstr>Εκπαίδευση ή Κατήχηση;</vt:lpstr>
      <vt:lpstr>Η εκπαίδευση</vt:lpstr>
      <vt:lpstr>Κατήχηση</vt:lpstr>
      <vt:lpstr>Προγράμματα Σπουδών 2020-Γενικοί Σκοποί</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Σκοποί της Θ.Ε.</dc:title>
  <dc:creator>Noone</dc:creator>
  <cp:lastModifiedBy>ΜΑΡΙΟΣ ΚΟΥΚΟΥΝΑΡΑΣ ΛΙΑΓΚΗΣ</cp:lastModifiedBy>
  <cp:revision>3</cp:revision>
  <dcterms:created xsi:type="dcterms:W3CDTF">2020-03-23T05:30:23Z</dcterms:created>
  <dcterms:modified xsi:type="dcterms:W3CDTF">2021-03-29T04:41:24Z</dcterms:modified>
</cp:coreProperties>
</file>