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56" r:id="rId2"/>
    <p:sldId id="257" r:id="rId3"/>
    <p:sldId id="258" r:id="rId4"/>
    <p:sldId id="259" r:id="rId5"/>
    <p:sldId id="284" r:id="rId6"/>
    <p:sldId id="290" r:id="rId7"/>
    <p:sldId id="260" r:id="rId8"/>
    <p:sldId id="261" r:id="rId9"/>
    <p:sldId id="262" r:id="rId10"/>
    <p:sldId id="315" r:id="rId11"/>
    <p:sldId id="263" r:id="rId12"/>
    <p:sldId id="264" r:id="rId13"/>
    <p:sldId id="265" r:id="rId14"/>
    <p:sldId id="266" r:id="rId15"/>
    <p:sldId id="285" r:id="rId16"/>
    <p:sldId id="267" r:id="rId17"/>
    <p:sldId id="268" r:id="rId18"/>
    <p:sldId id="269" r:id="rId19"/>
    <p:sldId id="270" r:id="rId20"/>
    <p:sldId id="272" r:id="rId21"/>
    <p:sldId id="273" r:id="rId22"/>
    <p:sldId id="286" r:id="rId23"/>
    <p:sldId id="276" r:id="rId24"/>
    <p:sldId id="277" r:id="rId25"/>
    <p:sldId id="305" r:id="rId26"/>
    <p:sldId id="319" r:id="rId27"/>
    <p:sldId id="320" r:id="rId28"/>
    <p:sldId id="321" r:id="rId29"/>
    <p:sldId id="322" r:id="rId30"/>
    <p:sldId id="301" r:id="rId31"/>
    <p:sldId id="302" r:id="rId32"/>
    <p:sldId id="303" r:id="rId33"/>
    <p:sldId id="304" r:id="rId34"/>
    <p:sldId id="299" r:id="rId35"/>
    <p:sldId id="291" r:id="rId36"/>
    <p:sldId id="294" r:id="rId37"/>
    <p:sldId id="300" r:id="rId38"/>
    <p:sldId id="292" r:id="rId39"/>
    <p:sldId id="308" r:id="rId40"/>
    <p:sldId id="309" r:id="rId41"/>
    <p:sldId id="312" r:id="rId42"/>
    <p:sldId id="313" r:id="rId43"/>
    <p:sldId id="314" r:id="rId44"/>
    <p:sldId id="307" r:id="rId45"/>
    <p:sldId id="293" r:id="rId46"/>
    <p:sldId id="295" r:id="rId47"/>
    <p:sldId id="297" r:id="rId48"/>
    <p:sldId id="296" r:id="rId49"/>
    <p:sldId id="316" r:id="rId50"/>
    <p:sldId id="317" r:id="rId51"/>
    <p:sldId id="318" r:id="rId52"/>
    <p:sldId id="278" r:id="rId53"/>
    <p:sldId id="281" r:id="rId54"/>
    <p:sldId id="283"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9" autoAdjust="0"/>
  </p:normalViewPr>
  <p:slideViewPr>
    <p:cSldViewPr>
      <p:cViewPr varScale="1">
        <p:scale>
          <a:sx n="71" d="100"/>
          <a:sy n="71" d="100"/>
        </p:scale>
        <p:origin x="78"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6B57E-22C8-4EAA-A613-4C19DA76A30B}" type="datetimeFigureOut">
              <a:rPr lang="el-GR" smtClean="0"/>
              <a:pPr/>
              <a:t>23/2/2023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BE3B49-1029-45E7-9CBF-744B650A1420}" type="slidenum">
              <a:rPr lang="el-GR" smtClean="0"/>
              <a:pPr/>
              <a:t>‹#›</a:t>
            </a:fld>
            <a:endParaRPr lang="el-GR"/>
          </a:p>
        </p:txBody>
      </p:sp>
    </p:spTree>
    <p:extLst>
      <p:ext uri="{BB962C8B-B14F-4D97-AF65-F5344CB8AC3E}">
        <p14:creationId xmlns:p14="http://schemas.microsoft.com/office/powerpoint/2010/main" val="173050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86A97-9E3D-4F8A-ACB5-C7AF2170E838}" type="datetimeFigureOut">
              <a:rPr lang="el-GR" smtClean="0"/>
              <a:pPr/>
              <a:t>23/2/2023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B274E-6B62-4C18-84B8-85E04AC3B816}" type="slidenum">
              <a:rPr lang="el-GR" smtClean="0"/>
              <a:pPr/>
              <a:t>‹#›</a:t>
            </a:fld>
            <a:endParaRPr lang="el-GR"/>
          </a:p>
        </p:txBody>
      </p:sp>
    </p:spTree>
    <p:extLst>
      <p:ext uri="{BB962C8B-B14F-4D97-AF65-F5344CB8AC3E}">
        <p14:creationId xmlns:p14="http://schemas.microsoft.com/office/powerpoint/2010/main" val="42781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CCB274E-6B62-4C18-84B8-85E04AC3B816}" type="slidenum">
              <a:rPr lang="el-GR" smtClean="0"/>
              <a:pPr/>
              <a:t>5</a:t>
            </a:fld>
            <a:endParaRPr lang="el-GR"/>
          </a:p>
        </p:txBody>
      </p:sp>
    </p:spTree>
    <p:extLst>
      <p:ext uri="{BB962C8B-B14F-4D97-AF65-F5344CB8AC3E}">
        <p14:creationId xmlns:p14="http://schemas.microsoft.com/office/powerpoint/2010/main" val="61492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23/2/2023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23/2/2023</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23/2/2023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23/2/2023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eligion_in_Europe"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l.wikipedia.org/wiki/%CE%91%CE%BD%CE%B1%CF%84%CE%BF%CE%BB%CE%B9%CE%BA%CE%AE_%CE%9F%CF%81%CE%B8%CF%8C%CE%B4%CE%BF%CE%BE%CE%B7_%CE%95%CE%BA%CE%BA%CE%BB%CE%B7%CF%83%CE%AF%CE%B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iefimerida.gr/sites/default/files/indiae.jpg"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2693987"/>
            <a:ext cx="8458200" cy="1470025"/>
          </a:xfrm>
        </p:spPr>
        <p:txBody>
          <a:bodyPr>
            <a:normAutofit fontScale="90000"/>
          </a:bodyPr>
          <a:lstStyle/>
          <a:p>
            <a:pPr algn="ctr"/>
            <a:r>
              <a:rPr lang="el-GR" b="1" dirty="0"/>
              <a:t>Υποχρεωτική Θρησκευτική Εκπαίδευση στο σχολείο</a:t>
            </a:r>
            <a:r>
              <a:rPr lang="en-US" b="1" dirty="0"/>
              <a:t>:</a:t>
            </a:r>
            <a:r>
              <a:rPr lang="el-GR" b="1" dirty="0"/>
              <a:t> Νομολογική και Παιδαγωγική προσέγγιση</a:t>
            </a:r>
            <a:r>
              <a:rPr lang="en-US" b="1" dirty="0"/>
              <a:t> </a:t>
            </a:r>
            <a:br>
              <a:rPr lang="en-US" b="1" dirty="0"/>
            </a:br>
            <a:br>
              <a:rPr lang="el-GR" b="1" dirty="0"/>
            </a:br>
            <a:endParaRPr lang="el-GR" dirty="0"/>
          </a:p>
        </p:txBody>
      </p:sp>
      <p:sp>
        <p:nvSpPr>
          <p:cNvPr id="3" name="2 - Υπότιτλος"/>
          <p:cNvSpPr>
            <a:spLocks noGrp="1"/>
          </p:cNvSpPr>
          <p:nvPr>
            <p:ph type="subTitle" idx="1"/>
          </p:nvPr>
        </p:nvSpPr>
        <p:spPr>
          <a:xfrm>
            <a:off x="489722" y="4365104"/>
            <a:ext cx="4953000" cy="1752600"/>
          </a:xfrm>
        </p:spPr>
        <p:txBody>
          <a:bodyPr>
            <a:normAutofit fontScale="92500" lnSpcReduction="20000"/>
          </a:bodyPr>
          <a:lstStyle/>
          <a:p>
            <a:r>
              <a:rPr lang="en-US" sz="2800" dirty="0" err="1"/>
              <a:t>Marios</a:t>
            </a:r>
            <a:r>
              <a:rPr lang="en-US" sz="2800" dirty="0"/>
              <a:t> </a:t>
            </a:r>
            <a:r>
              <a:rPr lang="en-US" sz="2800" dirty="0" err="1"/>
              <a:t>Koukounaras-Liagkis</a:t>
            </a:r>
            <a:endParaRPr lang="el-GR" sz="2800" dirty="0"/>
          </a:p>
          <a:p>
            <a:r>
              <a:rPr lang="en-US" sz="2000" i="1" dirty="0"/>
              <a:t>Associate Professor of Pedagogy and Religious Education  </a:t>
            </a:r>
          </a:p>
          <a:p>
            <a:r>
              <a:rPr lang="en-US" sz="2000" i="1" dirty="0"/>
              <a:t>National and </a:t>
            </a:r>
            <a:r>
              <a:rPr lang="en-US" sz="2000" i="1" dirty="0" err="1"/>
              <a:t>Kapodistrian</a:t>
            </a:r>
            <a:r>
              <a:rPr lang="en-US" sz="2000" i="1" dirty="0"/>
              <a:t> University of Athens</a:t>
            </a:r>
          </a:p>
          <a:p>
            <a:r>
              <a:rPr lang="en-US" sz="2000" i="1" dirty="0"/>
              <a:t>School of Theology, Dep. of Theology </a:t>
            </a:r>
            <a:endParaRPr lang="el-GR" sz="2000" i="1" dirty="0"/>
          </a:p>
          <a:p>
            <a:endParaRPr lang="el-GR" dirty="0"/>
          </a:p>
        </p:txBody>
      </p:sp>
      <p:pic>
        <p:nvPicPr>
          <p:cNvPr id="4" name="3 - Εικόνα" descr="____1_~1.PNG"/>
          <p:cNvPicPr>
            <a:picLocks noChangeAspect="1"/>
          </p:cNvPicPr>
          <p:nvPr/>
        </p:nvPicPr>
        <p:blipFill>
          <a:blip r:embed="rId2" cstate="print"/>
          <a:stretch>
            <a:fillRect/>
          </a:stretch>
        </p:blipFill>
        <p:spPr>
          <a:xfrm>
            <a:off x="5508104" y="3356992"/>
            <a:ext cx="3449960" cy="31969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0"/>
            <a:ext cx="9324528" cy="7821488"/>
          </a:xfrm>
          <a:prstGeom prst="rect">
            <a:avLst/>
          </a:prstGeom>
        </p:spPr>
      </p:pic>
      <p:sp>
        <p:nvSpPr>
          <p:cNvPr id="2" name="Τίτλος 1"/>
          <p:cNvSpPr>
            <a:spLocks noGrp="1"/>
          </p:cNvSpPr>
          <p:nvPr>
            <p:ph type="title"/>
          </p:nvPr>
        </p:nvSpPr>
        <p:spPr>
          <a:xfrm>
            <a:off x="8384" y="476672"/>
            <a:ext cx="8229600" cy="629816"/>
          </a:xfrm>
        </p:spPr>
        <p:txBody>
          <a:bodyPr>
            <a:normAutofit fontScale="90000"/>
          </a:bodyPr>
          <a:lstStyle/>
          <a:p>
            <a:r>
              <a:rPr lang="el-GR" dirty="0"/>
              <a:t> </a:t>
            </a:r>
            <a:r>
              <a:rPr lang="en-US" dirty="0">
                <a:hlinkClick r:id="rId3"/>
              </a:rPr>
              <a:t>https://en.wikipedia.org/wiki/Religion_in_Europe</a:t>
            </a:r>
            <a:br>
              <a:rPr lang="el-GR" dirty="0"/>
            </a:br>
            <a:br>
              <a:rPr lang="el-GR" dirty="0"/>
            </a:br>
            <a:endParaRPr lang="el-GR" dirty="0"/>
          </a:p>
        </p:txBody>
      </p:sp>
    </p:spTree>
    <p:extLst>
      <p:ext uri="{BB962C8B-B14F-4D97-AF65-F5344CB8AC3E}">
        <p14:creationId xmlns:p14="http://schemas.microsoft.com/office/powerpoint/2010/main" val="86477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υποχρεωτική Θρησκευτική Εκπαίδευση</a:t>
            </a:r>
          </a:p>
        </p:txBody>
      </p:sp>
      <p:sp>
        <p:nvSpPr>
          <p:cNvPr id="3" name="2 - Θέση περιεχομένου"/>
          <p:cNvSpPr>
            <a:spLocks noGrp="1"/>
          </p:cNvSpPr>
          <p:nvPr>
            <p:ph idx="1"/>
          </p:nvPr>
        </p:nvSpPr>
        <p:spPr/>
        <p:txBody>
          <a:bodyPr numCol="1">
            <a:normAutofit/>
          </a:bodyPr>
          <a:lstStyle/>
          <a:p>
            <a:r>
              <a:rPr lang="el-GR" dirty="0"/>
              <a:t>Σχετίζεται με παράγοντες όπως η οικογένεια, το πολιτιστικό περιβάλλον, η θρησκευτική κοινότητα, οι πολιτικές απόψεις και η ηλικία του μαθητή. </a:t>
            </a:r>
          </a:p>
          <a:p>
            <a:r>
              <a:rPr lang="el-GR" dirty="0"/>
              <a:t>Τα επιχειρήματα υπέρ ή κατά της υποχρεωτικότητας σχετίζονται άμεσα με τα παραπάνω και είναι ανάλογα με τις στάσεις και τις αντιλήψεις του καθενός.</a:t>
            </a:r>
          </a:p>
        </p:txBody>
      </p:sp>
      <p:sp>
        <p:nvSpPr>
          <p:cNvPr id="4" name="3 - Ορθογώνιο"/>
          <p:cNvSpPr/>
          <p:nvPr/>
        </p:nvSpPr>
        <p:spPr>
          <a:xfrm>
            <a:off x="571472" y="5857868"/>
            <a:ext cx="7715304" cy="71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Ας σκεφτούμε όλοι εδώ τις δικές μας απόψεις και από πού πηγάζουν!</a:t>
            </a:r>
          </a:p>
          <a:p>
            <a:pPr algn="ct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85794"/>
            <a:ext cx="8229600" cy="829686"/>
          </a:xfrm>
        </p:spPr>
        <p:txBody>
          <a:bodyPr>
            <a:noAutofit/>
          </a:bodyPr>
          <a:lstStyle/>
          <a:p>
            <a:r>
              <a:rPr lang="el-GR" sz="2800" dirty="0"/>
              <a:t>Η Θρησκευτική Εκπαίδευση δεν πρέπει να περιλαμβάνεται στο Αναλυτικό πρόγραμμα του σχολείου </a:t>
            </a:r>
            <a:r>
              <a:rPr lang="en-US" sz="2800" dirty="0"/>
              <a:t>(Curriculum)</a:t>
            </a:r>
            <a:br>
              <a:rPr lang="el-GR" sz="2800" dirty="0"/>
            </a:br>
            <a:endParaRPr lang="el-GR" sz="2800" dirty="0"/>
          </a:p>
        </p:txBody>
      </p:sp>
      <p:sp>
        <p:nvSpPr>
          <p:cNvPr id="3" name="2 - Θέση περιεχομένου"/>
          <p:cNvSpPr>
            <a:spLocks noGrp="1"/>
          </p:cNvSpPr>
          <p:nvPr>
            <p:ph idx="1"/>
          </p:nvPr>
        </p:nvSpPr>
        <p:spPr>
          <a:xfrm>
            <a:off x="359024" y="1857364"/>
            <a:ext cx="8784976" cy="4786346"/>
          </a:xfrm>
        </p:spPr>
        <p:txBody>
          <a:bodyPr>
            <a:normAutofit fontScale="32500" lnSpcReduction="20000"/>
          </a:bodyPr>
          <a:lstStyle/>
          <a:p>
            <a:pPr>
              <a:lnSpc>
                <a:spcPct val="120000"/>
              </a:lnSpc>
            </a:pPr>
            <a:r>
              <a:rPr lang="el-GR" sz="7000" dirty="0"/>
              <a:t>Οι θρησκευτικές πεποιθήσεις είναι προσωπικό και ευαίσθητο δεδομένο και </a:t>
            </a:r>
            <a:r>
              <a:rPr lang="el-GR" sz="7000" dirty="0" err="1"/>
              <a:t>γι΄αυτό</a:t>
            </a:r>
            <a:r>
              <a:rPr lang="el-GR" sz="7000" dirty="0"/>
              <a:t> δεν πρέπει να διαπραγματεύονται στο περιβάλλον του σχολείου.</a:t>
            </a:r>
          </a:p>
          <a:p>
            <a:pPr>
              <a:lnSpc>
                <a:spcPct val="120000"/>
              </a:lnSpc>
            </a:pPr>
            <a:r>
              <a:rPr lang="el-GR" sz="7000" dirty="0"/>
              <a:t>Εφόσον οι εκπαιδευτικοί έχουν τα δικά τους πιστεύω είναι αδύνατον να μην επηρεάζονται από αυτά στην παρουσίαση των θρησκειών στην τάξη.</a:t>
            </a:r>
          </a:p>
          <a:p>
            <a:pPr>
              <a:lnSpc>
                <a:spcPct val="120000"/>
              </a:lnSpc>
            </a:pPr>
            <a:r>
              <a:rPr lang="el-GR" sz="7000" dirty="0"/>
              <a:t>Οι άνθρωποι που θρησκεύουν είναι λίγοι και </a:t>
            </a:r>
            <a:r>
              <a:rPr lang="el-GR" sz="7000" dirty="0" err="1"/>
              <a:t>γι΄αυτό</a:t>
            </a:r>
            <a:r>
              <a:rPr lang="el-GR" sz="7000" dirty="0"/>
              <a:t> δεν υπάρχει λόγος η πλειονότητα να διδάσκεται για τόσα πολλά χρόνια θέματα που αφορά ένα μικρό αριθμό ανθρώπων. </a:t>
            </a:r>
            <a:endParaRPr lang="en-US" sz="7000" dirty="0"/>
          </a:p>
          <a:p>
            <a:pPr>
              <a:lnSpc>
                <a:spcPct val="120000"/>
              </a:lnSpc>
            </a:pPr>
            <a:r>
              <a:rPr lang="el-GR" sz="7000" dirty="0"/>
              <a:t>Οι θρησκείες επηρεάζουν αρνητικά την κοινωνία και την ανθρώπινη ζωή. Και ακόμη χειρότερα θεωρούνται εντελώς εκτός πραγματικότητας και με ψευδείς διδασκαλίες.</a:t>
            </a:r>
          </a:p>
          <a:p>
            <a:pPr>
              <a:buNone/>
            </a:pPr>
            <a:endParaRPr lang="en-US" sz="70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Autofit/>
          </a:bodyPr>
          <a:lstStyle/>
          <a:p>
            <a:r>
              <a:rPr lang="el-GR" sz="3200" dirty="0"/>
              <a:t>Η Θρησκευτική Εκπαίδευση πρέπει να είναι ομολογιακή και να περιλαμβάνεται στο Αναλυτικό Πρόγραμμα του σχολείου</a:t>
            </a:r>
          </a:p>
        </p:txBody>
      </p:sp>
      <p:sp>
        <p:nvSpPr>
          <p:cNvPr id="3" name="2 - Θέση περιεχομένου"/>
          <p:cNvSpPr>
            <a:spLocks noGrp="1"/>
          </p:cNvSpPr>
          <p:nvPr>
            <p:ph idx="1"/>
          </p:nvPr>
        </p:nvSpPr>
        <p:spPr/>
        <p:txBody>
          <a:bodyPr>
            <a:normAutofit fontScale="92500" lnSpcReduction="10000"/>
          </a:bodyPr>
          <a:lstStyle/>
          <a:p>
            <a:r>
              <a:rPr lang="el-GR" dirty="0"/>
              <a:t>Οι άνθρωποι στο πλαίσιο της εκπαίδευσης διαμορφώνουν-δομούν την ταυτότητά τους, πρώτα με βάση τις αξίες και τα πιστεύω της οικογένειάς τους και δευτερευόντως με βάση τις θρησκευτικές και ηθικές αξίες του έθνους ή του κράτους. </a:t>
            </a:r>
            <a:endParaRPr lang="en-US" dirty="0"/>
          </a:p>
          <a:p>
            <a:r>
              <a:rPr lang="el-GR" dirty="0"/>
              <a:t>Η συγκεκριμένη θρησκεία είναι η απόλυτη αλήθεια και η εκπαίδευση των παιδιών πρέπει να την περιλαμβάνει γιατί είναι σημαντική για τη ζωή τους. </a:t>
            </a:r>
            <a:endParaRPr lang="en-US" dirty="0"/>
          </a:p>
          <a:p>
            <a:r>
              <a:rPr lang="el-GR" dirty="0"/>
              <a:t>Κράτη με επίσημη ή επικρατούσα θρησκεία θεωρούν ότι η θρησκεία είναι σημαντικός παράγοντας για την κοινωνική συνοχή.</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2928942"/>
          </a:xfrm>
        </p:spPr>
        <p:txBody>
          <a:bodyPr>
            <a:normAutofit/>
          </a:bodyPr>
          <a:lstStyle/>
          <a:p>
            <a:r>
              <a:rPr lang="el-GR" dirty="0"/>
              <a:t>Μπορεί μία τέτοια Θρησκευτική Εκπαίδευση να είναι υποχρεωτική για όλους τους μαθητές;</a:t>
            </a:r>
          </a:p>
        </p:txBody>
      </p:sp>
      <p:pic>
        <p:nvPicPr>
          <p:cNvPr id="5" name="4 - Θέση περιεχομένου" descr="ειρηνη-πικασο.jpg"/>
          <p:cNvPicPr>
            <a:picLocks noGrp="1" noChangeAspect="1"/>
          </p:cNvPicPr>
          <p:nvPr>
            <p:ph idx="1"/>
          </p:nvPr>
        </p:nvPicPr>
        <p:blipFill>
          <a:blip r:embed="rId2" cstate="print"/>
          <a:stretch>
            <a:fillRect/>
          </a:stretch>
        </p:blipFill>
        <p:spPr>
          <a:xfrm>
            <a:off x="0" y="428604"/>
            <a:ext cx="1143008" cy="1000132"/>
          </a:xfrm>
        </p:spPr>
      </p:pic>
      <p:pic>
        <p:nvPicPr>
          <p:cNvPr id="6" name="5 - Εικόνα" descr="diaforetikothta.jpg"/>
          <p:cNvPicPr>
            <a:picLocks noChangeAspect="1"/>
          </p:cNvPicPr>
          <p:nvPr/>
        </p:nvPicPr>
        <p:blipFill>
          <a:blip r:embed="rId3" cstate="print"/>
          <a:stretch>
            <a:fillRect/>
          </a:stretch>
        </p:blipFill>
        <p:spPr>
          <a:xfrm>
            <a:off x="6000760" y="3714752"/>
            <a:ext cx="2428868" cy="24288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Θρησκευτική Εκπαίδευση σήμερα</a:t>
            </a:r>
          </a:p>
        </p:txBody>
      </p:sp>
      <p:sp>
        <p:nvSpPr>
          <p:cNvPr id="3" name="2 - Θέση περιεχομένου"/>
          <p:cNvSpPr>
            <a:spLocks noGrp="1"/>
          </p:cNvSpPr>
          <p:nvPr>
            <p:ph idx="1"/>
          </p:nvPr>
        </p:nvSpPr>
        <p:spPr/>
        <p:txBody>
          <a:bodyPr>
            <a:normAutofit/>
          </a:bodyPr>
          <a:lstStyle/>
          <a:p>
            <a:r>
              <a:rPr lang="el-GR" dirty="0"/>
              <a:t>Θεωρείται μία ανοιχτή διαδικασία που αντιμετωπίζει χωρίς ενδοιασμούς το θρησκευτικό πλουραλισμό της εποχής. Περιλαμβάνει την βαθιά γνωριμία με τη θρησκεία προάγοντας το θρησκευτικό </a:t>
            </a:r>
            <a:r>
              <a:rPr lang="el-GR" dirty="0" err="1"/>
              <a:t>γραμματισμό</a:t>
            </a:r>
            <a:r>
              <a:rPr lang="el-GR" dirty="0"/>
              <a:t> και υποστηρίζοντας τους μαθητές στην θρησκευτική ανάπτυξη της ταυτότητάς τους.</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642918"/>
            <a:ext cx="8229600" cy="1066800"/>
          </a:xfrm>
        </p:spPr>
        <p:txBody>
          <a:bodyPr>
            <a:normAutofit/>
          </a:bodyPr>
          <a:lstStyle/>
          <a:p>
            <a:r>
              <a:rPr lang="el-GR" sz="3200" dirty="0"/>
              <a:t>Επιχειρήματα για την υποχρεωτικότητα της Θρησκευτικής Εκπαίδευσης 1</a:t>
            </a:r>
          </a:p>
        </p:txBody>
      </p:sp>
      <p:sp>
        <p:nvSpPr>
          <p:cNvPr id="3" name="2 - Θέση περιεχομένου"/>
          <p:cNvSpPr>
            <a:spLocks noGrp="1"/>
          </p:cNvSpPr>
          <p:nvPr>
            <p:ph idx="1"/>
          </p:nvPr>
        </p:nvSpPr>
        <p:spPr>
          <a:xfrm>
            <a:off x="428596" y="1785926"/>
            <a:ext cx="8229600" cy="5072074"/>
          </a:xfrm>
        </p:spPr>
        <p:txBody>
          <a:bodyPr>
            <a:normAutofit fontScale="70000" lnSpcReduction="20000"/>
          </a:bodyPr>
          <a:lstStyle/>
          <a:p>
            <a:pPr>
              <a:lnSpc>
                <a:spcPct val="120000"/>
              </a:lnSpc>
            </a:pPr>
            <a:r>
              <a:rPr lang="el-GR" dirty="0"/>
              <a:t>Είναι αδύνατον στην εποχή μας να κατανοεί κάποιος και να ερμηνεύει σύγχρονα ζητήματα, προβλήματα και πολιτιστικά θέματα χωρίς να έχει τις απαραίτητες γνώσεις για τη θρησκεία του, τις θρησκείες του κόσμου και άλλες θρησκευτικές και φιλοσοφικές θεωρίες. Ο θρησκευτικός πλουραλισμός της εποχής δυσκολεύει πολύ την ερμηνεία των φαινομένων. </a:t>
            </a:r>
          </a:p>
          <a:p>
            <a:pPr>
              <a:lnSpc>
                <a:spcPct val="120000"/>
              </a:lnSpc>
            </a:pPr>
            <a:endParaRPr lang="en-US" dirty="0"/>
          </a:p>
          <a:p>
            <a:pPr>
              <a:lnSpc>
                <a:spcPct val="120000"/>
              </a:lnSpc>
            </a:pPr>
            <a:r>
              <a:rPr lang="el-GR" dirty="0"/>
              <a:t>Ο σκοπός της εκπαίδευσης είναι να ενδυναμώνει και να ενθαρρύνει τους μαθητές, δίνοντας τους τη δυνατότητα προσωπικού βιώματος, να μάθουν για τις διαφορετικές θρησκείες, πιστεύω, παραδόσεις και αξίες καθώς και πώς επηρεάζουν αυτές τους ανθρώπους, τις κοινωνίες, τις κοινότητες και τον πολιτισμό. Η εκπαίδευση οφείλει να ξεκινά από τον ίδιο το μαθητή και τη θρησκεία του-πιστεύω του και να καταλήγει στη γενικότερη γνώση και γνωριμία των σημαντικότερων θρησκειών. </a:t>
            </a:r>
          </a:p>
        </p:txBody>
      </p:sp>
      <p:sp>
        <p:nvSpPr>
          <p:cNvPr id="5" name="4 - Καμπύλο δεξιό βέλος"/>
          <p:cNvSpPr/>
          <p:nvPr/>
        </p:nvSpPr>
        <p:spPr>
          <a:xfrm>
            <a:off x="285720" y="3500438"/>
            <a:ext cx="571504" cy="6463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1428736"/>
            <a:ext cx="8229600" cy="1066800"/>
          </a:xfrm>
        </p:spPr>
        <p:txBody>
          <a:bodyPr>
            <a:normAutofit/>
          </a:bodyPr>
          <a:lstStyle/>
          <a:p>
            <a:r>
              <a:rPr lang="el-GR" sz="3200" dirty="0"/>
              <a:t>Αποτελέσματα Ευρωπαϊκής Έρευνας </a:t>
            </a:r>
            <a:r>
              <a:rPr lang="en-US" sz="3200" dirty="0" err="1"/>
              <a:t>REDCo</a:t>
            </a:r>
            <a:r>
              <a:rPr lang="en-US" sz="3200" dirty="0"/>
              <a:t> –Project </a:t>
            </a:r>
            <a:r>
              <a:rPr lang="el-GR" sz="3200" dirty="0"/>
              <a:t>(καλύπτει 8 κράτη)</a:t>
            </a:r>
          </a:p>
        </p:txBody>
      </p:sp>
      <p:sp>
        <p:nvSpPr>
          <p:cNvPr id="3" name="2 - Θέση περιεχομένου"/>
          <p:cNvSpPr>
            <a:spLocks noGrp="1"/>
          </p:cNvSpPr>
          <p:nvPr>
            <p:ph idx="1"/>
          </p:nvPr>
        </p:nvSpPr>
        <p:spPr>
          <a:xfrm>
            <a:off x="251520" y="3429000"/>
            <a:ext cx="8435280" cy="3145536"/>
          </a:xfrm>
        </p:spPr>
        <p:txBody>
          <a:bodyPr>
            <a:normAutofit/>
          </a:bodyPr>
          <a:lstStyle/>
          <a:p>
            <a:r>
              <a:rPr lang="el-GR" dirty="0"/>
              <a:t>Υπογραμμίζει τη σημασία του θρησκευτικού </a:t>
            </a:r>
            <a:r>
              <a:rPr lang="el-GR" dirty="0" err="1"/>
              <a:t>γραμματισμού</a:t>
            </a:r>
            <a:r>
              <a:rPr lang="el-GR" dirty="0"/>
              <a:t>, ως κύριου σκοπού της εκπαίδευσης στη </a:t>
            </a:r>
            <a:r>
              <a:rPr lang="el-GR" dirty="0" err="1"/>
              <a:t>μετανεωτερική</a:t>
            </a:r>
            <a:r>
              <a:rPr lang="el-GR" dirty="0"/>
              <a:t> εποχή.</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8229600" cy="5881840"/>
          </a:xfrm>
        </p:spPr>
        <p:txBody>
          <a:bodyPr>
            <a:normAutofit fontScale="92500"/>
          </a:bodyPr>
          <a:lstStyle/>
          <a:p>
            <a:r>
              <a:rPr lang="el-GR" dirty="0"/>
              <a:t>Το σχολείο είναι η βασική πηγή και ένα ασφαλές περιβάλλον για να μαθαίνουν οι νέοι για τη θρησκεία τους και τις θρησκείες των άλλων. Αυτό ισχύει σε μεγαλύτερο βαθμό για αυτούς που δεν έχουν σχέση με κάποια θρησκεία ή τους άθεους. </a:t>
            </a:r>
            <a:endParaRPr lang="en-US" dirty="0"/>
          </a:p>
          <a:p>
            <a:r>
              <a:rPr lang="el-GR" dirty="0" err="1"/>
              <a:t>Γι΄αυτούς</a:t>
            </a:r>
            <a:r>
              <a:rPr lang="el-GR" dirty="0"/>
              <a:t> που είναι μέλη μίας θρησκευτικής κοινότητας το σχολείο προσφέρει την ευκαιρία να γνωρίσουν άλλες θρησκείες και πεποιθήσεις. </a:t>
            </a:r>
            <a:endParaRPr lang="en-US" dirty="0"/>
          </a:p>
          <a:p>
            <a:endParaRPr lang="el-GR" dirty="0"/>
          </a:p>
          <a:p>
            <a:r>
              <a:rPr lang="el-GR" dirty="0"/>
              <a:t>Έτσι το σχολείο δίνει τη δυνατότητα στους μαθητές να γνωριστούν, να επικοινωνήσουν, να αναπτύξουν σεβασμό μεταξύ τους και τους ενθαρρύνει να σκεφτούν, να αναλύσουν και να αξιολογήσουν τις προσωπικές απόψεις, αξίες και πρακτικές. </a:t>
            </a:r>
          </a:p>
        </p:txBody>
      </p:sp>
      <p:sp>
        <p:nvSpPr>
          <p:cNvPr id="4" name="3 - Καμπύλο δεξιό βέλος"/>
          <p:cNvSpPr/>
          <p:nvPr/>
        </p:nvSpPr>
        <p:spPr>
          <a:xfrm>
            <a:off x="214282" y="3786190"/>
            <a:ext cx="642942" cy="7858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4 - TextBox"/>
          <p:cNvSpPr txBox="1"/>
          <p:nvPr/>
        </p:nvSpPr>
        <p:spPr>
          <a:xfrm>
            <a:off x="8316416" y="836712"/>
            <a:ext cx="576064" cy="707886"/>
          </a:xfrm>
          <a:prstGeom prst="rect">
            <a:avLst/>
          </a:prstGeom>
          <a:noFill/>
        </p:spPr>
        <p:txBody>
          <a:bodyPr wrap="square" rtlCol="0">
            <a:spAutoFit/>
          </a:bodyPr>
          <a:lstStyle/>
          <a:p>
            <a:r>
              <a:rPr lang="en-US" sz="4000" dirty="0"/>
              <a:t>2</a:t>
            </a:r>
            <a:endParaRPr lang="el-GR"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a:bodyPr>
          <a:lstStyle/>
          <a:p>
            <a:r>
              <a:rPr lang="el-GR" dirty="0"/>
              <a:t>Αποτελέσματα ελληνικής έρευνας:</a:t>
            </a:r>
          </a:p>
        </p:txBody>
      </p:sp>
      <p:sp>
        <p:nvSpPr>
          <p:cNvPr id="3" name="2 - Θέση περιεχομένου"/>
          <p:cNvSpPr>
            <a:spLocks noGrp="1"/>
          </p:cNvSpPr>
          <p:nvPr>
            <p:ph idx="1"/>
          </p:nvPr>
        </p:nvSpPr>
        <p:spPr/>
        <p:txBody>
          <a:bodyPr>
            <a:normAutofit/>
          </a:bodyPr>
          <a:lstStyle/>
          <a:p>
            <a:r>
              <a:rPr lang="el-GR" dirty="0"/>
              <a:t>Οι περισσότεροι νέοι μαθαίνουν για τη θρησκεία τους στο σχολείο</a:t>
            </a:r>
            <a:r>
              <a:rPr lang="en-US" dirty="0"/>
              <a:t>(72% </a:t>
            </a:r>
            <a:r>
              <a:rPr lang="el-GR" dirty="0"/>
              <a:t>από</a:t>
            </a:r>
            <a:r>
              <a:rPr lang="en-US" dirty="0"/>
              <a:t> n=356)</a:t>
            </a:r>
            <a:endParaRPr lang="el-GR" dirty="0"/>
          </a:p>
          <a:p>
            <a:pPr>
              <a:buNone/>
            </a:pPr>
            <a:r>
              <a:rPr lang="el-GR" dirty="0"/>
              <a:t> </a:t>
            </a:r>
            <a:endParaRPr lang="en-US" dirty="0"/>
          </a:p>
          <a:p>
            <a:r>
              <a:rPr lang="el-GR" dirty="0"/>
              <a:t>Οι περισσότεροι </a:t>
            </a:r>
            <a:r>
              <a:rPr lang="en-US" dirty="0"/>
              <a:t>(77%) </a:t>
            </a:r>
            <a:r>
              <a:rPr lang="el-GR" dirty="0"/>
              <a:t> θέλουν να μαθαίνουν περισσότερα για τις θρησκείες των άλλων</a:t>
            </a:r>
          </a:p>
          <a:p>
            <a:endParaRPr lang="en-US" dirty="0"/>
          </a:p>
          <a:p>
            <a:r>
              <a:rPr lang="el-GR" dirty="0"/>
              <a:t>Λίγοι </a:t>
            </a:r>
            <a:r>
              <a:rPr lang="en-US" dirty="0"/>
              <a:t>(17%) </a:t>
            </a:r>
            <a:r>
              <a:rPr lang="el-GR" dirty="0"/>
              <a:t>θέλουν στο σχολείο να μαθαίνουν μόνο για τη δική τους θρησκεία.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jesus_christ.jpg"/>
          <p:cNvPicPr>
            <a:picLocks noChangeAspect="1"/>
          </p:cNvPicPr>
          <p:nvPr/>
        </p:nvPicPr>
        <p:blipFill>
          <a:blip r:embed="rId2" cstate="print">
            <a:lum bright="46000"/>
          </a:blip>
          <a:stretch>
            <a:fillRect/>
          </a:stretch>
        </p:blipFill>
        <p:spPr>
          <a:xfrm>
            <a:off x="3786182" y="4214818"/>
            <a:ext cx="1714512" cy="2428868"/>
          </a:xfrm>
          <a:prstGeom prst="rect">
            <a:avLst/>
          </a:prstGeom>
        </p:spPr>
      </p:pic>
      <p:sp>
        <p:nvSpPr>
          <p:cNvPr id="2" name="1 - Τίτλος"/>
          <p:cNvSpPr>
            <a:spLocks noGrp="1"/>
          </p:cNvSpPr>
          <p:nvPr>
            <p:ph type="title"/>
          </p:nvPr>
        </p:nvSpPr>
        <p:spPr>
          <a:xfrm>
            <a:off x="539552" y="1124744"/>
            <a:ext cx="8229600" cy="1785950"/>
          </a:xfrm>
        </p:spPr>
        <p:txBody>
          <a:bodyPr>
            <a:noAutofit/>
          </a:bodyPr>
          <a:lstStyle/>
          <a:p>
            <a:pPr algn="ctr"/>
            <a:r>
              <a:rPr lang="el-GR" sz="3200" dirty="0">
                <a:solidFill>
                  <a:schemeClr val="tx1">
                    <a:lumMod val="85000"/>
                    <a:lumOff val="15000"/>
                  </a:schemeClr>
                </a:solidFill>
                <a:effectLst>
                  <a:outerShdw blurRad="38100" dist="38100" dir="2700000" algn="tl">
                    <a:srgbClr val="000000">
                      <a:alpha val="43137"/>
                    </a:srgbClr>
                  </a:outerShdw>
                </a:effectLst>
              </a:rPr>
              <a:t>Η Θρησκευτική Εκπαίδευση πρέπει ή δεν </a:t>
            </a:r>
            <a:r>
              <a:rPr lang="el-GR" sz="2800" dirty="0">
                <a:solidFill>
                  <a:schemeClr val="tx1">
                    <a:lumMod val="85000"/>
                    <a:lumOff val="15000"/>
                  </a:schemeClr>
                </a:solidFill>
                <a:effectLst>
                  <a:outerShdw blurRad="38100" dist="38100" dir="2700000" algn="tl">
                    <a:srgbClr val="000000">
                      <a:alpha val="43137"/>
                    </a:srgbClr>
                  </a:outerShdw>
                </a:effectLst>
              </a:rPr>
              <a:t>πρέπει</a:t>
            </a:r>
            <a:r>
              <a:rPr lang="el-GR" sz="3200" dirty="0">
                <a:solidFill>
                  <a:schemeClr val="tx1">
                    <a:lumMod val="85000"/>
                    <a:lumOff val="15000"/>
                  </a:schemeClr>
                </a:solidFill>
                <a:effectLst>
                  <a:outerShdw blurRad="38100" dist="38100" dir="2700000" algn="tl">
                    <a:srgbClr val="000000">
                      <a:alpha val="43137"/>
                    </a:srgbClr>
                  </a:outerShdw>
                </a:effectLst>
              </a:rPr>
              <a:t> να είναι υποχρεωτική ως μάθημα του Προγράμματος Σπ</a:t>
            </a:r>
            <a:r>
              <a:rPr lang="en-US" sz="3200" dirty="0">
                <a:solidFill>
                  <a:schemeClr val="tx1">
                    <a:lumMod val="85000"/>
                    <a:lumOff val="15000"/>
                  </a:schemeClr>
                </a:solidFill>
                <a:effectLst>
                  <a:outerShdw blurRad="38100" dist="38100" dir="2700000" algn="tl">
                    <a:srgbClr val="000000">
                      <a:alpha val="43137"/>
                    </a:srgbClr>
                  </a:outerShdw>
                </a:effectLst>
              </a:rPr>
              <a:t>o</a:t>
            </a:r>
            <a:r>
              <a:rPr lang="el-GR" sz="3200" dirty="0" err="1">
                <a:solidFill>
                  <a:schemeClr val="tx1">
                    <a:lumMod val="85000"/>
                    <a:lumOff val="15000"/>
                  </a:schemeClr>
                </a:solidFill>
                <a:effectLst>
                  <a:outerShdw blurRad="38100" dist="38100" dir="2700000" algn="tl">
                    <a:srgbClr val="000000">
                      <a:alpha val="43137"/>
                    </a:srgbClr>
                  </a:outerShdw>
                </a:effectLst>
              </a:rPr>
              <a:t>υδών</a:t>
            </a:r>
            <a:r>
              <a:rPr lang="el-GR" sz="3200" dirty="0">
                <a:solidFill>
                  <a:schemeClr val="tx1">
                    <a:lumMod val="85000"/>
                    <a:lumOff val="15000"/>
                  </a:schemeClr>
                </a:solidFill>
                <a:effectLst>
                  <a:outerShdw blurRad="38100" dist="38100" dir="2700000" algn="tl">
                    <a:srgbClr val="000000">
                      <a:alpha val="43137"/>
                    </a:srgbClr>
                  </a:outerShdw>
                </a:effectLst>
              </a:rPr>
              <a:t> του σχολείου;</a:t>
            </a:r>
            <a:br>
              <a:rPr lang="el-GR" sz="3600" dirty="0"/>
            </a:br>
            <a:endParaRPr lang="el-GR" sz="3600" dirty="0"/>
          </a:p>
        </p:txBody>
      </p:sp>
      <p:sp>
        <p:nvSpPr>
          <p:cNvPr id="3" name="2 - Θέση περιεχομένου"/>
          <p:cNvSpPr>
            <a:spLocks noGrp="1"/>
          </p:cNvSpPr>
          <p:nvPr>
            <p:ph idx="1"/>
          </p:nvPr>
        </p:nvSpPr>
        <p:spPr>
          <a:xfrm>
            <a:off x="214282" y="2428868"/>
            <a:ext cx="8472518" cy="4145668"/>
          </a:xfrm>
        </p:spPr>
        <p:txBody>
          <a:bodyPr/>
          <a:lstStyle/>
          <a:p>
            <a:pPr algn="just">
              <a:buNone/>
            </a:pPr>
            <a:endParaRPr lang="en-US" dirty="0"/>
          </a:p>
          <a:p>
            <a:pPr algn="just">
              <a:buNone/>
            </a:pPr>
            <a:endParaRPr lang="en-US" dirty="0"/>
          </a:p>
          <a:p>
            <a:pPr algn="just">
              <a:buNone/>
            </a:pPr>
            <a:r>
              <a:rPr lang="el-GR" dirty="0"/>
              <a:t>Το θέμα σχετίζεται άμεσα με την </a:t>
            </a:r>
            <a:r>
              <a:rPr lang="el-GR" dirty="0" err="1"/>
              <a:t>εκκοσμίκευση</a:t>
            </a:r>
            <a:r>
              <a:rPr lang="el-GR" dirty="0"/>
              <a:t> και την θέση των θρησκειών στην κοινωνία. </a:t>
            </a:r>
            <a:endParaRPr lang="en-US" dirty="0"/>
          </a:p>
          <a:p>
            <a:endParaRPr lang="el-GR" dirty="0"/>
          </a:p>
        </p:txBody>
      </p:sp>
      <p:pic>
        <p:nvPicPr>
          <p:cNvPr id="4" name="3 - Εικόνα" descr="imagesCAXB023T.jpg"/>
          <p:cNvPicPr>
            <a:picLocks noChangeAspect="1"/>
          </p:cNvPicPr>
          <p:nvPr/>
        </p:nvPicPr>
        <p:blipFill>
          <a:blip r:embed="rId3" cstate="print"/>
          <a:stretch>
            <a:fillRect/>
          </a:stretch>
        </p:blipFill>
        <p:spPr>
          <a:xfrm>
            <a:off x="6545521" y="5072074"/>
            <a:ext cx="2474666" cy="1604962"/>
          </a:xfrm>
          <a:prstGeom prst="rect">
            <a:avLst/>
          </a:prstGeom>
        </p:spPr>
      </p:pic>
      <p:pic>
        <p:nvPicPr>
          <p:cNvPr id="5" name="4 - Εικόνα" descr="cristo.jpg"/>
          <p:cNvPicPr>
            <a:picLocks noChangeAspect="1"/>
          </p:cNvPicPr>
          <p:nvPr/>
        </p:nvPicPr>
        <p:blipFill>
          <a:blip r:embed="rId4" cstate="print">
            <a:lum bright="16000"/>
          </a:blip>
          <a:stretch>
            <a:fillRect/>
          </a:stretch>
        </p:blipFill>
        <p:spPr>
          <a:xfrm>
            <a:off x="214282" y="5090371"/>
            <a:ext cx="2571768" cy="1615238"/>
          </a:xfrm>
          <a:prstGeom prst="rect">
            <a:avLst/>
          </a:prstGeom>
        </p:spPr>
      </p:pic>
      <p:sp>
        <p:nvSpPr>
          <p:cNvPr id="7" name="6 - Ελλειψοειδής επεξήγηση"/>
          <p:cNvSpPr/>
          <p:nvPr/>
        </p:nvSpPr>
        <p:spPr>
          <a:xfrm>
            <a:off x="6660232" y="2636912"/>
            <a:ext cx="2160240" cy="936104"/>
          </a:xfrm>
          <a:prstGeom prst="wedgeEllipseCallout">
            <a:avLst>
              <a:gd name="adj1" fmla="val -97769"/>
              <a:gd name="adj2" fmla="val -73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Τι είναι αυτό;</a:t>
            </a:r>
          </a:p>
        </p:txBody>
      </p:sp>
      <p:sp>
        <p:nvSpPr>
          <p:cNvPr id="8" name="7 - Ελλειψοειδής επεξήγηση"/>
          <p:cNvSpPr/>
          <p:nvPr/>
        </p:nvSpPr>
        <p:spPr>
          <a:xfrm>
            <a:off x="2699792" y="0"/>
            <a:ext cx="2664296" cy="9807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Γιατί όχι μάθημα των Θρησκευτικών;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229600" cy="737750"/>
          </a:xfrm>
        </p:spPr>
        <p:txBody>
          <a:bodyPr>
            <a:normAutofit/>
          </a:bodyPr>
          <a:lstStyle/>
          <a:p>
            <a:r>
              <a:rPr lang="el-GR" sz="2800" dirty="0"/>
              <a:t>Επιχειρήματα για την υποχρεωτικότητα </a:t>
            </a:r>
            <a:r>
              <a:rPr lang="en-US" sz="2800" dirty="0"/>
              <a:t>3</a:t>
            </a:r>
            <a:endParaRPr lang="el-GR" sz="2800" dirty="0"/>
          </a:p>
        </p:txBody>
      </p:sp>
      <p:sp>
        <p:nvSpPr>
          <p:cNvPr id="3" name="2 - Θέση περιεχομένου"/>
          <p:cNvSpPr>
            <a:spLocks noGrp="1"/>
          </p:cNvSpPr>
          <p:nvPr>
            <p:ph idx="1"/>
          </p:nvPr>
        </p:nvSpPr>
        <p:spPr>
          <a:xfrm>
            <a:off x="457200" y="1268760"/>
            <a:ext cx="8229600" cy="5305776"/>
          </a:xfrm>
        </p:spPr>
        <p:txBody>
          <a:bodyPr>
            <a:normAutofit fontScale="85000" lnSpcReduction="10000"/>
          </a:bodyPr>
          <a:lstStyle/>
          <a:p>
            <a:r>
              <a:rPr lang="el-GR" dirty="0"/>
              <a:t>Σύμφωνα με την Οικουμενική Διακήρυξη των Ανθρωπίνων Δικαιωμάτων, όλοι οι νέοι ανεξαιρέτως έχουν το δικαίωμα της θρησκευτικής ελευθερίας (άρθρο 2 και 18) και της εκπαίδευσης (άρθρο 26) που προωθεί την κατανόηση, ανεκτικότητα και επικοινωνία μεταξύ των θρησκευτικών κοινοτήτων (άρθρο 26, παρ.2). </a:t>
            </a:r>
          </a:p>
          <a:p>
            <a:r>
              <a:rPr lang="el-GR" dirty="0"/>
              <a:t>Η επιλογή του είδους της εκπαίδευσης επαφίεται στους γονείς (άρθρο 26, παρ.3). Εγείρονται, βέβαια, προβληματισμοί αν, για παράδειγμα, οι γονείς επιλέγουν μία εκπαίδευση που δεν καλλιεργεί την ανεκτικότητα  μεταξύ των θρησκευτικών κοινοτήτων ή ζητούν την εξαίρεση, αναιτιολόγητα, του παιδιού τους από τη ΘΕ. Έτσι δεν στερούν από το παιδί το δικαίωμα, που έχουν όλα τα υπόλοιπα παιδιά, να μάθει για τη θρησκεία και τις άλλες θρησκείες του σύγχρονου κόσμου;</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5161760"/>
          </a:xfrm>
        </p:spPr>
        <p:txBody>
          <a:bodyPr/>
          <a:lstStyle/>
          <a:p>
            <a:pPr>
              <a:buNone/>
            </a:pPr>
            <a:r>
              <a:rPr lang="el-GR" dirty="0"/>
              <a:t>η Ευρωπαϊκή Σύμβαση Δικαιωμάτων των Ανθρώπου αναγνωρίζει «… </a:t>
            </a:r>
            <a:r>
              <a:rPr lang="el-GR" dirty="0" err="1"/>
              <a:t>τηv</a:t>
            </a:r>
            <a:r>
              <a:rPr lang="el-GR" dirty="0"/>
              <a:t> </a:t>
            </a:r>
            <a:r>
              <a:rPr lang="el-GR" dirty="0" err="1"/>
              <a:t>ελευθερίαv</a:t>
            </a:r>
            <a:r>
              <a:rPr lang="el-GR" dirty="0"/>
              <a:t> εκδηλώσεως της θρησκείας ή </a:t>
            </a:r>
            <a:r>
              <a:rPr lang="el-GR" dirty="0" err="1"/>
              <a:t>τωv</a:t>
            </a:r>
            <a:r>
              <a:rPr lang="el-GR" dirty="0"/>
              <a:t> </a:t>
            </a:r>
            <a:r>
              <a:rPr lang="el-GR" dirty="0" err="1"/>
              <a:t>πεπoιθήσεωv</a:t>
            </a:r>
            <a:r>
              <a:rPr lang="el-GR" dirty="0"/>
              <a:t> </a:t>
            </a:r>
            <a:r>
              <a:rPr lang="el-GR" dirty="0" err="1"/>
              <a:t>μεμovωμέvως</a:t>
            </a:r>
            <a:r>
              <a:rPr lang="el-GR" dirty="0"/>
              <a:t>, ή </a:t>
            </a:r>
            <a:r>
              <a:rPr lang="el-GR" dirty="0" err="1"/>
              <a:t>συλλoγικώς</a:t>
            </a:r>
            <a:r>
              <a:rPr lang="el-GR" dirty="0"/>
              <a:t> </a:t>
            </a:r>
            <a:r>
              <a:rPr lang="el-GR" dirty="0" err="1"/>
              <a:t>δημoσία</a:t>
            </a:r>
            <a:r>
              <a:rPr lang="el-GR" dirty="0"/>
              <a:t> ή κατ' </a:t>
            </a:r>
            <a:r>
              <a:rPr lang="el-GR" dirty="0" err="1"/>
              <a:t>ιδίαv</a:t>
            </a:r>
            <a:r>
              <a:rPr lang="el-GR" dirty="0"/>
              <a:t>, δια της λατρείας, της παιδείας, και της ασκήσεως </a:t>
            </a:r>
            <a:r>
              <a:rPr lang="el-GR" dirty="0" err="1"/>
              <a:t>τωv</a:t>
            </a:r>
            <a:r>
              <a:rPr lang="el-GR" dirty="0"/>
              <a:t> </a:t>
            </a:r>
            <a:r>
              <a:rPr lang="el-GR" dirty="0" err="1"/>
              <a:t>θρησκευτικώv</a:t>
            </a:r>
            <a:r>
              <a:rPr lang="el-GR" dirty="0"/>
              <a:t> </a:t>
            </a:r>
            <a:r>
              <a:rPr lang="el-GR" dirty="0" err="1"/>
              <a:t>καθηκόvτωv</a:t>
            </a:r>
            <a:r>
              <a:rPr lang="el-GR" dirty="0"/>
              <a:t> και </a:t>
            </a:r>
            <a:r>
              <a:rPr lang="el-GR" dirty="0" err="1"/>
              <a:t>τελετoυργιώv</a:t>
            </a:r>
            <a:r>
              <a:rPr lang="el-GR" dirty="0"/>
              <a:t> (άρθρο 9, παρ.1) με τους περιορισμούς των νόμων, βέβαια, της Πολιτείας (άρθρο 9, παρ.2)</a:t>
            </a:r>
          </a:p>
          <a:p>
            <a:pPr>
              <a:buNone/>
            </a:pPr>
            <a:endParaRPr lang="el-GR" dirty="0"/>
          </a:p>
        </p:txBody>
      </p:sp>
      <p:sp>
        <p:nvSpPr>
          <p:cNvPr id="4" name="1 - Τίτλος"/>
          <p:cNvSpPr txBox="1">
            <a:spLocks/>
          </p:cNvSpPr>
          <p:nvPr/>
        </p:nvSpPr>
        <p:spPr>
          <a:xfrm>
            <a:off x="0" y="476672"/>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1 - Τίτλος"/>
          <p:cNvSpPr>
            <a:spLocks noGrp="1"/>
          </p:cNvSpPr>
          <p:nvPr>
            <p:ph type="title"/>
          </p:nvPr>
        </p:nvSpPr>
        <p:spPr>
          <a:xfrm>
            <a:off x="142844" y="500042"/>
            <a:ext cx="8229600" cy="737750"/>
          </a:xfrm>
        </p:spPr>
        <p:txBody>
          <a:bodyPr>
            <a:normAutofit/>
          </a:bodyPr>
          <a:lstStyle/>
          <a:p>
            <a:r>
              <a:rPr lang="el-GR" sz="2800" dirty="0"/>
              <a:t>Επιχειρήματα για την υποχρεωτικότητα4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428604"/>
            <a:ext cx="8229600" cy="1066800"/>
          </a:xfrm>
        </p:spPr>
        <p:txBody>
          <a:bodyPr>
            <a:normAutofit fontScale="90000"/>
          </a:bodyPr>
          <a:lstStyle/>
          <a:p>
            <a:r>
              <a:rPr lang="el-GR" dirty="0"/>
              <a:t>Επιχειρήματα για την υποχρεωτικότητα 5</a:t>
            </a:r>
          </a:p>
        </p:txBody>
      </p:sp>
      <p:sp>
        <p:nvSpPr>
          <p:cNvPr id="3" name="2 - Θέση περιεχομένου"/>
          <p:cNvSpPr>
            <a:spLocks noGrp="1"/>
          </p:cNvSpPr>
          <p:nvPr>
            <p:ph idx="1"/>
          </p:nvPr>
        </p:nvSpPr>
        <p:spPr>
          <a:xfrm>
            <a:off x="179512" y="1916832"/>
            <a:ext cx="8229600" cy="2403712"/>
          </a:xfrm>
        </p:spPr>
        <p:txBody>
          <a:bodyPr>
            <a:normAutofit fontScale="92500" lnSpcReduction="20000"/>
          </a:bodyPr>
          <a:lstStyle/>
          <a:p>
            <a:r>
              <a:rPr lang="el-GR" dirty="0"/>
              <a:t>Ισχύει η</a:t>
            </a:r>
            <a:r>
              <a:rPr lang="el-GR" b="1" dirty="0"/>
              <a:t> Σύσταση 12 του 2008 </a:t>
            </a:r>
            <a:r>
              <a:rPr lang="el-GR" dirty="0"/>
              <a:t>(</a:t>
            </a:r>
            <a:r>
              <a:rPr lang="en-US" dirty="0"/>
              <a:t>CM</a:t>
            </a:r>
            <a:r>
              <a:rPr lang="el-GR" dirty="0"/>
              <a:t>/</a:t>
            </a:r>
            <a:r>
              <a:rPr lang="en-US" dirty="0" err="1"/>
              <a:t>Rec</a:t>
            </a:r>
            <a:r>
              <a:rPr lang="el-GR" dirty="0"/>
              <a:t> (2008)12/28-7-09) του  Συμβουλίου των Υπουργών Παιδείας της Ε.Ε. προς τα κράτη μέλη για υποχρεωτική θρησκευτική αγωγή σε διαπολιτισμικό πλαίσιο εκπαίδευσης, το οποίο διαμορφώνεται από τη Λευκή Βίβλο για το Διαπολιτισμικό Διάλογο (CM(2008)30/2 </a:t>
            </a:r>
            <a:r>
              <a:rPr lang="el-GR" dirty="0" err="1"/>
              <a:t>May</a:t>
            </a:r>
            <a:r>
              <a:rPr lang="el-GR" dirty="0"/>
              <a:t> 2008)</a:t>
            </a:r>
          </a:p>
        </p:txBody>
      </p:sp>
      <p:pic>
        <p:nvPicPr>
          <p:cNvPr id="4" name="Picture 2" descr="E:\science and religion2.jpg"/>
          <p:cNvPicPr>
            <a:picLocks noChangeAspect="1" noChangeArrowheads="1"/>
          </p:cNvPicPr>
          <p:nvPr/>
        </p:nvPicPr>
        <p:blipFill>
          <a:blip r:embed="rId2" cstate="print"/>
          <a:srcRect/>
          <a:stretch>
            <a:fillRect/>
          </a:stretch>
        </p:blipFill>
        <p:spPr bwMode="auto">
          <a:xfrm>
            <a:off x="7236296" y="714356"/>
            <a:ext cx="1636234" cy="1346492"/>
          </a:xfrm>
          <a:prstGeom prst="rect">
            <a:avLst/>
          </a:prstGeom>
          <a:noFill/>
        </p:spPr>
      </p:pic>
      <p:sp>
        <p:nvSpPr>
          <p:cNvPr id="6" name="5 - TextBox"/>
          <p:cNvSpPr txBox="1"/>
          <p:nvPr/>
        </p:nvSpPr>
        <p:spPr>
          <a:xfrm>
            <a:off x="467544" y="4581128"/>
            <a:ext cx="8424936" cy="1569660"/>
          </a:xfrm>
          <a:prstGeom prst="rect">
            <a:avLst/>
          </a:prstGeom>
          <a:noFill/>
        </p:spPr>
        <p:txBody>
          <a:bodyPr wrap="square" rtlCol="0">
            <a:spAutoFit/>
          </a:bodyPr>
          <a:lstStyle/>
          <a:p>
            <a:r>
              <a:rPr lang="en-GB" sz="2400" b="1" dirty="0"/>
              <a:t>White Paper on Intercultural Dialogue</a:t>
            </a:r>
            <a:r>
              <a:rPr lang="el-GR" sz="2400" b="1" dirty="0"/>
              <a:t> (2008)</a:t>
            </a:r>
          </a:p>
          <a:p>
            <a:r>
              <a:rPr lang="el-GR" sz="2400" dirty="0"/>
              <a:t>47 χώρες συμφωνούν ότι   οι θρησκείες διαδραματίζουν σημαντικό ρόλο στις σχέσεις των πολιτισμών και τον διάλογο και για αυτό θα πρέπει να  εντάσσονται στην εκπαίδευση. </a:t>
            </a:r>
          </a:p>
        </p:txBody>
      </p:sp>
      <p:cxnSp>
        <p:nvCxnSpPr>
          <p:cNvPr id="8" name="7 - Ευθύγραμμο βέλος σύνδεσης"/>
          <p:cNvCxnSpPr/>
          <p:nvPr/>
        </p:nvCxnSpPr>
        <p:spPr>
          <a:xfrm>
            <a:off x="4139952" y="422108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36712"/>
            <a:ext cx="8229600" cy="5737824"/>
          </a:xfrm>
        </p:spPr>
        <p:txBody>
          <a:bodyPr>
            <a:normAutofit fontScale="92500" lnSpcReduction="10000"/>
          </a:bodyPr>
          <a:lstStyle/>
          <a:p>
            <a:r>
              <a:rPr lang="en-US" b="1" dirty="0"/>
              <a:t>Toledo Guiding Principles on Teaching about Religions and Beliefs in Public Schools</a:t>
            </a:r>
            <a:r>
              <a:rPr lang="el-GR" dirty="0"/>
              <a:t> στον οποίο προσφέρονται τα κριτήρια που θα πρέπει να λαμβάνονται υπόψη όταν και όπου διδάσκονται οι θρησκείες και άλλες φιλοσοφικές αντιλήψεις (</a:t>
            </a:r>
            <a:r>
              <a:rPr lang="en-US" dirty="0"/>
              <a:t>OSCE</a:t>
            </a:r>
            <a:r>
              <a:rPr lang="el-GR" dirty="0"/>
              <a:t> 2007, σ.11-12) καθώς και οδηγίες για τη σύνταξη προγραμμάτων σπουδών για τη διδασκαλία σχετικά με τις θρησκείες (</a:t>
            </a:r>
            <a:r>
              <a:rPr lang="en-US" dirty="0"/>
              <a:t>OSCE</a:t>
            </a:r>
            <a:r>
              <a:rPr lang="el-GR" dirty="0"/>
              <a:t> 2007, σ.39-51). Πρωταρχικός σκοπός του Οδηγού αυτού είναι η προάσπιση της θρησκευτικής ελευθερίας. </a:t>
            </a:r>
            <a:endParaRPr lang="en-US" dirty="0"/>
          </a:p>
          <a:p>
            <a:r>
              <a:rPr lang="el-GR" b="1" dirty="0"/>
              <a:t>Σύσταση </a:t>
            </a:r>
            <a:r>
              <a:rPr lang="en-US" b="1" dirty="0" err="1"/>
              <a:t>Rec</a:t>
            </a:r>
            <a:r>
              <a:rPr lang="el-GR" b="1" dirty="0"/>
              <a:t>.</a:t>
            </a:r>
            <a:r>
              <a:rPr lang="en-US" b="1" dirty="0"/>
              <a:t> 1720/2005 </a:t>
            </a:r>
            <a:r>
              <a:rPr lang="el-GR" b="1" dirty="0"/>
              <a:t> </a:t>
            </a:r>
            <a:r>
              <a:rPr lang="el-GR" dirty="0"/>
              <a:t>που υιοθετήθηκε από το Συμβούλιο των Υπουργών το </a:t>
            </a:r>
            <a:r>
              <a:rPr lang="en-US" dirty="0"/>
              <a:t>2006 (965</a:t>
            </a:r>
            <a:r>
              <a:rPr lang="en-US" baseline="30000" dirty="0"/>
              <a:t>th</a:t>
            </a:r>
            <a:r>
              <a:rPr lang="en-US" dirty="0"/>
              <a:t> meeting/24-5-2006) </a:t>
            </a:r>
            <a:r>
              <a:rPr lang="el-GR" dirty="0"/>
              <a:t>ενθαρρύνει τα κράτη να διδάσκουν υποχρεωτικά τα Θρησκευτικά στην πρωτοβάθμια και δευτεροβάθμια εκπαίδευση.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ialogue.jpg"/>
          <p:cNvPicPr>
            <a:picLocks noChangeAspect="1"/>
          </p:cNvPicPr>
          <p:nvPr/>
        </p:nvPicPr>
        <p:blipFill>
          <a:blip r:embed="rId2" cstate="print"/>
          <a:stretch>
            <a:fillRect/>
          </a:stretch>
        </p:blipFill>
        <p:spPr>
          <a:xfrm>
            <a:off x="2699792" y="3937000"/>
            <a:ext cx="4000500" cy="2921000"/>
          </a:xfrm>
          <a:prstGeom prst="rect">
            <a:avLst/>
          </a:prstGeom>
        </p:spPr>
      </p:pic>
      <p:sp>
        <p:nvSpPr>
          <p:cNvPr id="2" name="1 - Τίτλος"/>
          <p:cNvSpPr>
            <a:spLocks noGrp="1"/>
          </p:cNvSpPr>
          <p:nvPr>
            <p:ph type="title"/>
          </p:nvPr>
        </p:nvSpPr>
        <p:spPr>
          <a:xfrm>
            <a:off x="539552" y="2204864"/>
            <a:ext cx="8229600" cy="1066800"/>
          </a:xfrm>
        </p:spPr>
        <p:txBody>
          <a:bodyPr>
            <a:normAutofit fontScale="90000"/>
          </a:bodyPr>
          <a:lstStyle/>
          <a:p>
            <a:r>
              <a:rPr lang="el-GR" dirty="0"/>
              <a:t>Όλα όσα αναφέρθηκαν τονίζουν την ύπαρξη μίας ΘΕ υποχρεωτικής </a:t>
            </a:r>
            <a:r>
              <a:rPr lang="el-GR"/>
              <a:t>για όλους </a:t>
            </a:r>
            <a:r>
              <a:rPr lang="el-GR" dirty="0"/>
              <a:t>τους μαθητές είτε ακολουθούν είτε όχι μία θρησκεία θέτοντας βέβαια ως βάση των κριτηρίων τα ανθρώπινα δικαιώματα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Σύνταγμα της Ελλάδος</a:t>
            </a:r>
          </a:p>
        </p:txBody>
      </p:sp>
      <p:sp>
        <p:nvSpPr>
          <p:cNvPr id="3" name="2 - Θέση περιεχομένου"/>
          <p:cNvSpPr>
            <a:spLocks noGrp="1"/>
          </p:cNvSpPr>
          <p:nvPr>
            <p:ph idx="1"/>
          </p:nvPr>
        </p:nvSpPr>
        <p:spPr>
          <a:xfrm>
            <a:off x="457200" y="2249424"/>
            <a:ext cx="8579296" cy="4325112"/>
          </a:xfrm>
        </p:spPr>
        <p:txBody>
          <a:bodyPr>
            <a:normAutofit lnSpcReduction="10000"/>
          </a:bodyPr>
          <a:lstStyle/>
          <a:p>
            <a:pPr>
              <a:buNone/>
            </a:pPr>
            <a:r>
              <a:rPr lang="el-GR" dirty="0"/>
              <a:t>άρθρο 3 </a:t>
            </a:r>
          </a:p>
          <a:p>
            <a:pPr>
              <a:buNone/>
            </a:pPr>
            <a:r>
              <a:rPr lang="el-GR" dirty="0">
                <a:hlinkClick r:id="rId2" tooltip="Ανατολική Ορθόδοξη Εκκλησία"/>
              </a:rPr>
              <a:t>Ανατολική Ορθόδοξη Εκκλησία του Χριστού</a:t>
            </a:r>
            <a:r>
              <a:rPr lang="el-GR" dirty="0"/>
              <a:t> «επικρατούσα </a:t>
            </a:r>
            <a:r>
              <a:rPr lang="el-GR" dirty="0" err="1"/>
              <a:t>θρησκεία≫</a:t>
            </a:r>
            <a:endParaRPr lang="el-GR" dirty="0"/>
          </a:p>
          <a:p>
            <a:pPr>
              <a:buNone/>
            </a:pPr>
            <a:r>
              <a:rPr lang="el-GR" dirty="0"/>
              <a:t>άρθρο 16 § 2 </a:t>
            </a:r>
          </a:p>
          <a:p>
            <a:pPr>
              <a:buNone/>
            </a:pPr>
            <a:r>
              <a:rPr lang="el-GR" dirty="0"/>
              <a:t>Σκοπός της παιδείας  είναι η </a:t>
            </a:r>
            <a:r>
              <a:rPr lang="el-GR" dirty="0" err="1"/>
              <a:t>≪ανάπτυξη</a:t>
            </a:r>
            <a:r>
              <a:rPr lang="el-GR" dirty="0"/>
              <a:t> της εθνικής και θρησκευτικής </a:t>
            </a:r>
            <a:r>
              <a:rPr lang="el-GR" dirty="0" err="1"/>
              <a:t>συνειδήσεως≫</a:t>
            </a:r>
            <a:endParaRPr lang="el-GR" dirty="0"/>
          </a:p>
          <a:p>
            <a:pPr>
              <a:buNone/>
            </a:pPr>
            <a:r>
              <a:rPr lang="el-GR" dirty="0"/>
              <a:t>άρθρο 13 § 1-2 </a:t>
            </a:r>
          </a:p>
          <a:p>
            <a:pPr>
              <a:buNone/>
            </a:pPr>
            <a:r>
              <a:rPr lang="el-GR" dirty="0"/>
              <a:t>Κατοχυρώνει το απαραβίαστο της ελευθερίας της θρησκευτικής συνείδησης και την ανεξιθρησκία στην Ελλάδα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879271-6421-4147-A60A-5D67B2F1E941}"/>
              </a:ext>
            </a:extLst>
          </p:cNvPr>
          <p:cNvSpPr>
            <a:spLocks noGrp="1"/>
          </p:cNvSpPr>
          <p:nvPr>
            <p:ph type="title"/>
          </p:nvPr>
        </p:nvSpPr>
        <p:spPr/>
        <p:txBody>
          <a:bodyPr>
            <a:normAutofit fontScale="90000"/>
          </a:bodyPr>
          <a:lstStyle/>
          <a:p>
            <a:r>
              <a:rPr lang="el-GR" dirty="0"/>
              <a:t>Νόμος 1566/1985 (ισχύει και σήμερα)</a:t>
            </a:r>
          </a:p>
        </p:txBody>
      </p:sp>
      <p:sp>
        <p:nvSpPr>
          <p:cNvPr id="3" name="Θέση περιεχομένου 2">
            <a:extLst>
              <a:ext uri="{FF2B5EF4-FFF2-40B4-BE49-F238E27FC236}">
                <a16:creationId xmlns:a16="http://schemas.microsoft.com/office/drawing/2014/main" id="{B400B5A6-19C0-4B32-83E1-A61493DDAE4C}"/>
              </a:ext>
            </a:extLst>
          </p:cNvPr>
          <p:cNvSpPr>
            <a:spLocks noGrp="1"/>
          </p:cNvSpPr>
          <p:nvPr>
            <p:ph idx="1"/>
          </p:nvPr>
        </p:nvSpPr>
        <p:spPr>
          <a:xfrm>
            <a:off x="457200" y="2249424"/>
            <a:ext cx="8229600" cy="2398777"/>
          </a:xfrm>
        </p:spPr>
        <p:txBody>
          <a:bodyPr/>
          <a:lstStyle/>
          <a:p>
            <a:pPr marL="109728" indent="0">
              <a:buNone/>
            </a:pPr>
            <a:r>
              <a:rPr lang="el-GR"/>
              <a:t>η «πίστη προς την πατρίδα και γνήσια στοιχεία της ορθόδοξης χριστιανικής παράδοσης» (Άρθρο 1) ορίζεται ως γενικός σκοπός της εκπαίδευσης.</a:t>
            </a:r>
            <a:endParaRPr lang="el-GR" dirty="0"/>
          </a:p>
        </p:txBody>
      </p:sp>
      <p:cxnSp>
        <p:nvCxnSpPr>
          <p:cNvPr id="7" name="Ευθύγραμμο βέλος σύνδεσης 6">
            <a:extLst>
              <a:ext uri="{FF2B5EF4-FFF2-40B4-BE49-F238E27FC236}">
                <a16:creationId xmlns:a16="http://schemas.microsoft.com/office/drawing/2014/main" id="{1CB15EB6-5A11-488E-850D-4905FACE0060}"/>
              </a:ext>
            </a:extLst>
          </p:cNvPr>
          <p:cNvCxnSpPr/>
          <p:nvPr/>
        </p:nvCxnSpPr>
        <p:spPr>
          <a:xfrm>
            <a:off x="4139952" y="3645024"/>
            <a:ext cx="0" cy="100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BE5999-D8CA-45D3-BD9C-3001277736E3}"/>
              </a:ext>
            </a:extLst>
          </p:cNvPr>
          <p:cNvSpPr txBox="1"/>
          <p:nvPr/>
        </p:nvSpPr>
        <p:spPr>
          <a:xfrm>
            <a:off x="683567" y="4685992"/>
            <a:ext cx="7704845" cy="1938992"/>
          </a:xfrm>
          <a:prstGeom prst="rect">
            <a:avLst/>
          </a:prstGeom>
          <a:noFill/>
        </p:spPr>
        <p:txBody>
          <a:bodyPr wrap="square">
            <a:spAutoFit/>
          </a:bodyPr>
          <a:lstStyle/>
          <a:p>
            <a:pPr algn="ctr"/>
            <a:r>
              <a:rPr lang="el-GR" sz="2400" dirty="0">
                <a:effectLst/>
                <a:latin typeface="Times New Roman" panose="02020603050405020304" pitchFamily="18" charset="0"/>
                <a:ea typeface="Calibri" panose="020F0502020204030204" pitchFamily="34" charset="0"/>
              </a:rPr>
              <a:t>ερμηνεύεται με βάση τις έννοιες της πίστης και της ελευθερίας και, οπωσδήποτε, σε σχέση με τους υπόλοιπους σκοπούς της πρωτοβάθμιας και δευτεροβάθμιας εκπαίδευσης, που αναφέρονται στην ίδια λεκτική περίοδο του νόμου.</a:t>
            </a:r>
            <a:endParaRPr lang="el-GR" sz="2400" dirty="0"/>
          </a:p>
        </p:txBody>
      </p:sp>
    </p:spTree>
    <p:extLst>
      <p:ext uri="{BB962C8B-B14F-4D97-AF65-F5344CB8AC3E}">
        <p14:creationId xmlns:p14="http://schemas.microsoft.com/office/powerpoint/2010/main" val="292780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10C4FFE-2367-4E9F-A461-8F953F35666B}"/>
              </a:ext>
            </a:extLst>
          </p:cNvPr>
          <p:cNvSpPr>
            <a:spLocks noGrp="1"/>
          </p:cNvSpPr>
          <p:nvPr>
            <p:ph idx="1"/>
          </p:nvPr>
        </p:nvSpPr>
        <p:spPr>
          <a:xfrm>
            <a:off x="215516" y="1332312"/>
            <a:ext cx="8712968" cy="5544616"/>
          </a:xfrm>
        </p:spPr>
        <p:txBody>
          <a:bodyPr>
            <a:noAutofit/>
          </a:bodyPr>
          <a:lstStyle/>
          <a:p>
            <a:r>
              <a:rPr lang="el-GR" sz="2400" dirty="0">
                <a:ea typeface="Calibri" panose="020F0502020204030204" pitchFamily="34" charset="0"/>
              </a:rPr>
              <a:t>Α</a:t>
            </a:r>
            <a:r>
              <a:rPr lang="el-GR" sz="2400" dirty="0">
                <a:effectLst/>
                <a:ea typeface="Calibri" panose="020F0502020204030204" pitchFamily="34" charset="0"/>
              </a:rPr>
              <a:t>ναφέρεται παρατακτικά η πίστη «προς την πατρίδα» και η πίστη προς «τα γνήσια στοιχεία της ορθόδοξης χριστιανικής παράδοσης»= ο νομοθέτης εξομοιώνει τα δύο, πατρίδα και στοιχεία της θρησκείας.</a:t>
            </a:r>
          </a:p>
          <a:p>
            <a:r>
              <a:rPr lang="el-GR" sz="2400" dirty="0">
                <a:effectLst/>
                <a:ea typeface="Calibri" panose="020F0502020204030204" pitchFamily="34" charset="0"/>
              </a:rPr>
              <a:t>Αναφέρεται ρητά η εμπιστοσύνη που πρέπει να έχει ο/η πολίτης προς την πατρίδα, η οποία σε καμία περίπτωση δεν μπορεί νοείται ως θρησκευτική πίστη, που σχετίζεται με την αναζήτηση του υπερβατικού και την πίστη στον Θεό.</a:t>
            </a:r>
          </a:p>
          <a:p>
            <a:r>
              <a:rPr lang="el-GR" sz="2400" dirty="0"/>
              <a:t>Δεν αναφέρεται η Εκκλησία ή η θρησκεία γενικά, αλλά μόνο τα στοιχεία της Ορθόδοξης χριστιανικής παράδοσης, που σχετίζονται βέβαια με την πατρίδα και την ιστορία της. </a:t>
            </a:r>
          </a:p>
        </p:txBody>
      </p:sp>
    </p:spTree>
    <p:extLst>
      <p:ext uri="{BB962C8B-B14F-4D97-AF65-F5344CB8AC3E}">
        <p14:creationId xmlns:p14="http://schemas.microsoft.com/office/powerpoint/2010/main" val="335733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7C565F-2DC2-4277-A974-355141716799}"/>
              </a:ext>
            </a:extLst>
          </p:cNvPr>
          <p:cNvSpPr>
            <a:spLocks noGrp="1"/>
          </p:cNvSpPr>
          <p:nvPr>
            <p:ph idx="1"/>
          </p:nvPr>
        </p:nvSpPr>
        <p:spPr>
          <a:xfrm>
            <a:off x="457200" y="836712"/>
            <a:ext cx="8229600" cy="5737824"/>
          </a:xfrm>
        </p:spPr>
        <p:txBody>
          <a:bodyPr>
            <a:normAutofit lnSpcReduction="10000"/>
          </a:bodyPr>
          <a:lstStyle/>
          <a:p>
            <a:pPr marL="109728" indent="0">
              <a:buNone/>
            </a:pPr>
            <a:r>
              <a:rPr lang="el-GR" dirty="0">
                <a:ea typeface="Calibri" panose="020F0502020204030204" pitchFamily="34" charset="0"/>
              </a:rPr>
              <a:t>Η</a:t>
            </a:r>
            <a:r>
              <a:rPr lang="el-GR" sz="2800" dirty="0">
                <a:effectLst/>
                <a:ea typeface="Calibri" panose="020F0502020204030204" pitchFamily="34" charset="0"/>
              </a:rPr>
              <a:t> Εκπαίδευση, που προσφέρει το κράτος, πρέπει να εμπνέει εμπιστοσύνη στην παράδοση σε όλους τους/τις νεαρούς/</a:t>
            </a:r>
            <a:r>
              <a:rPr lang="el-GR" sz="2800" dirty="0" err="1">
                <a:effectLst/>
                <a:ea typeface="Calibri" panose="020F0502020204030204" pitchFamily="34" charset="0"/>
              </a:rPr>
              <a:t>ες</a:t>
            </a:r>
            <a:r>
              <a:rPr lang="el-GR" sz="2800" dirty="0">
                <a:effectLst/>
                <a:ea typeface="Calibri" panose="020F0502020204030204" pitchFamily="34" charset="0"/>
              </a:rPr>
              <a:t> πολίτες ανεξάρτητα από την Πίστη τους στον Θεό ή την ένταξη τους στην Εκκλησία. </a:t>
            </a:r>
          </a:p>
          <a:p>
            <a:pPr marL="109728" indent="0">
              <a:buNone/>
            </a:pPr>
            <a:r>
              <a:rPr lang="el-GR" sz="2800" dirty="0">
                <a:effectLst/>
                <a:ea typeface="Calibri" panose="020F0502020204030204" pitchFamily="34" charset="0"/>
              </a:rPr>
              <a:t>Για αυτό και ο νομοθέτης αμέσως μετά τονίζει ρητά τον σεβασμό στην ελευθερία της θρησκευτικής συνείδησης. </a:t>
            </a:r>
          </a:p>
          <a:p>
            <a:pPr marL="109728" indent="0">
              <a:buNone/>
            </a:pPr>
            <a:r>
              <a:rPr lang="el-GR" sz="2800" dirty="0">
                <a:effectLst/>
                <a:ea typeface="Calibri" panose="020F0502020204030204" pitchFamily="34" charset="0"/>
              </a:rPr>
              <a:t>Γιατί μπορεί όντως ο μαθητής/η μαθήτρια να εμπιστεύεται τη θρησκευτική παράδοση του τόπου που ζει χωρίς να ακολουθεί αυτή την παράδοση και χωρίς να παραβιάζεται η ελευθερία του ή θρησκευτική του αγωγή, για την οποία αποφασίζουν οι γονείς του/της. </a:t>
            </a:r>
            <a:endParaRPr lang="el-GR" sz="2800" dirty="0"/>
          </a:p>
          <a:p>
            <a:endParaRPr lang="el-GR" dirty="0"/>
          </a:p>
        </p:txBody>
      </p:sp>
    </p:spTree>
    <p:extLst>
      <p:ext uri="{BB962C8B-B14F-4D97-AF65-F5344CB8AC3E}">
        <p14:creationId xmlns:p14="http://schemas.microsoft.com/office/powerpoint/2010/main" val="357462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4AF19AA-FBFD-4AA7-810B-70134AA0D251}"/>
              </a:ext>
            </a:extLst>
          </p:cNvPr>
          <p:cNvSpPr>
            <a:spLocks noGrp="1"/>
          </p:cNvSpPr>
          <p:nvPr>
            <p:ph idx="1"/>
          </p:nvPr>
        </p:nvSpPr>
        <p:spPr>
          <a:xfrm>
            <a:off x="457200" y="1484784"/>
            <a:ext cx="8229600" cy="5809832"/>
          </a:xfrm>
        </p:spPr>
        <p:txBody>
          <a:bodyPr>
            <a:normAutofit/>
          </a:bodyPr>
          <a:lstStyle/>
          <a:p>
            <a:pPr marL="109728" indent="0" algn="ctr">
              <a:buNone/>
            </a:pPr>
            <a:r>
              <a:rPr lang="el-GR" dirty="0">
                <a:effectLst/>
                <a:latin typeface="Times New Roman" panose="02020603050405020304" pitchFamily="18" charset="0"/>
                <a:ea typeface="Calibri" panose="020F0502020204030204" pitchFamily="34" charset="0"/>
              </a:rPr>
              <a:t>Είναι σημαντικό ότι ο σκοπός του Ν.1566 εντάσσεται καταληκτικά σε μία μεγάλη περίοδο παρατακτικής αναφοράς σκοπών που ξεκινούν από τον σκοπό «να γίνονται ελεύθεροι, υπεύθυνοι, δημοκρατικοί πολίτες» και καταλήγουν στο «να εμπνέονται από αγάπη προς τον άνθρωπο, τη ζωή και τη φύση»  και «να διακατέχονται από πίστη προς την πατρίδα και τα γνήσια στοιχεία της ορθόδοξης χριστιανικής παράδοσης».</a:t>
            </a:r>
            <a:endParaRPr lang="el-GR" dirty="0"/>
          </a:p>
        </p:txBody>
      </p:sp>
    </p:spTree>
    <p:extLst>
      <p:ext uri="{BB962C8B-B14F-4D97-AF65-F5344CB8AC3E}">
        <p14:creationId xmlns:p14="http://schemas.microsoft.com/office/powerpoint/2010/main" val="131215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Από τον Διαφωτισμό</a:t>
            </a:r>
          </a:p>
        </p:txBody>
      </p:sp>
      <p:pic>
        <p:nvPicPr>
          <p:cNvPr id="4" name="3 - Θέση περιεχομένου" descr="bokoros6.jpg"/>
          <p:cNvPicPr>
            <a:picLocks noGrp="1" noChangeAspect="1"/>
          </p:cNvPicPr>
          <p:nvPr>
            <p:ph idx="1"/>
          </p:nvPr>
        </p:nvPicPr>
        <p:blipFill>
          <a:blip r:embed="rId2" cstate="print"/>
          <a:stretch>
            <a:fillRect/>
          </a:stretch>
        </p:blipFill>
        <p:spPr>
          <a:xfrm>
            <a:off x="6357950" y="1428736"/>
            <a:ext cx="1643074" cy="428625"/>
          </a:xfrm>
        </p:spPr>
      </p:pic>
      <p:sp>
        <p:nvSpPr>
          <p:cNvPr id="6" name="5 - TextBox"/>
          <p:cNvSpPr txBox="1"/>
          <p:nvPr/>
        </p:nvSpPr>
        <p:spPr>
          <a:xfrm>
            <a:off x="785786" y="2333685"/>
            <a:ext cx="7858180" cy="4247317"/>
          </a:xfrm>
          <a:prstGeom prst="rect">
            <a:avLst/>
          </a:prstGeom>
          <a:noFill/>
        </p:spPr>
        <p:txBody>
          <a:bodyPr wrap="square" rtlCol="0">
            <a:spAutoFit/>
          </a:bodyPr>
          <a:lstStyle/>
          <a:p>
            <a:r>
              <a:rPr lang="el-GR" sz="2400" dirty="0"/>
              <a:t>Αναμενόταν περιορισμός της επιρροής των θρησκειών στον μοντέρνο κόσμο</a:t>
            </a:r>
            <a:endParaRPr lang="en-US" sz="2400" dirty="0"/>
          </a:p>
          <a:p>
            <a:endParaRPr lang="en-US" sz="2400" dirty="0"/>
          </a:p>
          <a:p>
            <a:endParaRPr lang="en-US" sz="2400" dirty="0"/>
          </a:p>
          <a:p>
            <a:endParaRPr lang="en-US" sz="2400" dirty="0"/>
          </a:p>
          <a:p>
            <a:endParaRPr lang="en-US" sz="2400" dirty="0"/>
          </a:p>
          <a:p>
            <a:r>
              <a:rPr lang="el-GR" sz="2400" dirty="0"/>
              <a:t>Οι θρησκείες παραμένουν και συνεχίζουν να επηρεάζουν τη δημόσια σφαίρα στην Ευρώπη και τις διεθνείς σχέσεις γενικότερα. </a:t>
            </a:r>
            <a:endParaRPr lang="en-US" dirty="0"/>
          </a:p>
          <a:p>
            <a:endParaRPr lang="en-US" dirty="0"/>
          </a:p>
          <a:p>
            <a:endParaRPr lang="en-US" dirty="0"/>
          </a:p>
          <a:p>
            <a:endParaRPr lang="el-GR" dirty="0"/>
          </a:p>
        </p:txBody>
      </p:sp>
      <p:sp>
        <p:nvSpPr>
          <p:cNvPr id="9" name="8 - Διάφορο"/>
          <p:cNvSpPr/>
          <p:nvPr/>
        </p:nvSpPr>
        <p:spPr>
          <a:xfrm>
            <a:off x="2285984" y="3429000"/>
            <a:ext cx="3786214" cy="928694"/>
          </a:xfrm>
          <a:prstGeom prst="mathNotEqual">
            <a:avLst>
              <a:gd name="adj1" fmla="val 23520"/>
              <a:gd name="adj2" fmla="val 6349636"/>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normAutofit fontScale="90000"/>
          </a:bodyPr>
          <a:lstStyle/>
          <a:p>
            <a:r>
              <a:rPr lang="el-GR" dirty="0"/>
              <a:t>Εκκλησία και Μάθημα των θρησκευτικών-Καταστατικός Χάρτης 590/1977</a:t>
            </a:r>
          </a:p>
        </p:txBody>
      </p:sp>
      <p:sp>
        <p:nvSpPr>
          <p:cNvPr id="3" name="2 - Θέση περιεχομένου"/>
          <p:cNvSpPr>
            <a:spLocks noGrp="1"/>
          </p:cNvSpPr>
          <p:nvPr>
            <p:ph idx="1"/>
          </p:nvPr>
        </p:nvSpPr>
        <p:spPr/>
        <p:txBody>
          <a:bodyPr/>
          <a:lstStyle/>
          <a:p>
            <a:pPr>
              <a:buNone/>
            </a:pPr>
            <a:r>
              <a:rPr lang="el-GR" dirty="0" err="1"/>
              <a:t>Ἄρθρον</a:t>
            </a:r>
            <a:r>
              <a:rPr lang="el-GR" dirty="0"/>
              <a:t> 2.</a:t>
            </a:r>
          </a:p>
          <a:p>
            <a:r>
              <a:rPr lang="el-GR" dirty="0"/>
              <a:t>Ἡ </a:t>
            </a:r>
            <a:r>
              <a:rPr lang="el-GR" dirty="0" err="1"/>
              <a:t>Ἐκκλησία</a:t>
            </a:r>
            <a:r>
              <a:rPr lang="el-GR" dirty="0"/>
              <a:t> </a:t>
            </a:r>
            <a:r>
              <a:rPr lang="el-GR" dirty="0" err="1"/>
              <a:t>τῆς</a:t>
            </a:r>
            <a:r>
              <a:rPr lang="el-GR" dirty="0"/>
              <a:t> </a:t>
            </a:r>
            <a:r>
              <a:rPr lang="el-GR" dirty="0" err="1"/>
              <a:t>Ἑλλάδος</a:t>
            </a:r>
            <a:r>
              <a:rPr lang="el-GR" dirty="0"/>
              <a:t> συνεργάζεται </a:t>
            </a:r>
            <a:r>
              <a:rPr lang="el-GR" dirty="0" err="1"/>
              <a:t>μετὰ</a:t>
            </a:r>
            <a:r>
              <a:rPr lang="el-GR" dirty="0"/>
              <a:t> </a:t>
            </a:r>
            <a:r>
              <a:rPr lang="el-GR" dirty="0" err="1"/>
              <a:t>τῆς</a:t>
            </a:r>
            <a:r>
              <a:rPr lang="el-GR" dirty="0"/>
              <a:t> Πολιτείας, προκειμένου </a:t>
            </a:r>
            <a:r>
              <a:rPr lang="el-GR" dirty="0" err="1"/>
              <a:t>περὶ</a:t>
            </a:r>
            <a:r>
              <a:rPr lang="el-GR" dirty="0"/>
              <a:t> θεμάτων </a:t>
            </a:r>
            <a:r>
              <a:rPr lang="el-GR" dirty="0" err="1"/>
              <a:t>κοινοῦ</a:t>
            </a:r>
            <a:r>
              <a:rPr lang="el-GR" dirty="0"/>
              <a:t> </a:t>
            </a:r>
            <a:r>
              <a:rPr lang="el-GR" dirty="0" err="1"/>
              <a:t>ἐνδιαφέροντος</a:t>
            </a:r>
            <a:r>
              <a:rPr lang="el-GR" dirty="0"/>
              <a:t>, </a:t>
            </a:r>
            <a:r>
              <a:rPr lang="el-GR" dirty="0" err="1"/>
              <a:t>ὡς</a:t>
            </a:r>
            <a:r>
              <a:rPr lang="el-GR" dirty="0"/>
              <a:t> </a:t>
            </a:r>
            <a:r>
              <a:rPr lang="el-GR" dirty="0" err="1"/>
              <a:t>τὰ</a:t>
            </a:r>
            <a:r>
              <a:rPr lang="el-GR" dirty="0"/>
              <a:t> </a:t>
            </a:r>
            <a:r>
              <a:rPr lang="el-GR" dirty="0" err="1"/>
              <a:t>τῆς</a:t>
            </a:r>
            <a:r>
              <a:rPr lang="el-GR" dirty="0"/>
              <a:t> </a:t>
            </a:r>
            <a:r>
              <a:rPr lang="el-GR" dirty="0" err="1"/>
              <a:t>χριστιανικῆς</a:t>
            </a:r>
            <a:r>
              <a:rPr lang="el-GR" dirty="0"/>
              <a:t> </a:t>
            </a:r>
            <a:r>
              <a:rPr lang="el-GR" dirty="0" err="1"/>
              <a:t>ἀγωγῆς</a:t>
            </a:r>
            <a:r>
              <a:rPr lang="el-GR" dirty="0"/>
              <a:t> </a:t>
            </a:r>
            <a:r>
              <a:rPr lang="el-GR" dirty="0" err="1"/>
              <a:t>τῆς</a:t>
            </a:r>
            <a:r>
              <a:rPr lang="el-GR" dirty="0"/>
              <a:t> </a:t>
            </a:r>
            <a:r>
              <a:rPr lang="el-GR" dirty="0" err="1"/>
              <a:t>νεότητος</a:t>
            </a:r>
            <a:r>
              <a:rPr lang="el-GR" dirty="0"/>
              <a:t>… </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556792"/>
            <a:ext cx="8229600" cy="1066800"/>
          </a:xfrm>
        </p:spPr>
        <p:txBody>
          <a:bodyPr>
            <a:normAutofit fontScale="90000"/>
          </a:bodyPr>
          <a:lstStyle/>
          <a:p>
            <a:r>
              <a:rPr lang="el-GR" dirty="0" err="1"/>
              <a:t>Ἄρθρον</a:t>
            </a:r>
            <a:r>
              <a:rPr lang="el-GR" dirty="0"/>
              <a:t> 9.</a:t>
            </a:r>
            <a:br>
              <a:rPr lang="el-GR" dirty="0"/>
            </a:br>
            <a:r>
              <a:rPr lang="el-GR" dirty="0"/>
              <a:t>1. Ἡ Δ.Ι.Σ., </a:t>
            </a:r>
            <a:r>
              <a:rPr lang="el-GR" dirty="0" err="1"/>
              <a:t>ὡς</a:t>
            </a:r>
            <a:r>
              <a:rPr lang="el-GR" dirty="0"/>
              <a:t> </a:t>
            </a:r>
            <a:r>
              <a:rPr lang="el-GR" dirty="0" err="1"/>
              <a:t>διαρκὲς</a:t>
            </a:r>
            <a:r>
              <a:rPr lang="el-GR" dirty="0"/>
              <a:t> </a:t>
            </a:r>
            <a:r>
              <a:rPr lang="el-GR" dirty="0" err="1"/>
              <a:t>διοικητικὸν</a:t>
            </a:r>
            <a:r>
              <a:rPr lang="el-GR" dirty="0"/>
              <a:t> </a:t>
            </a:r>
            <a:r>
              <a:rPr lang="el-GR" dirty="0" err="1"/>
              <a:t>ὄργανον</a:t>
            </a:r>
            <a:r>
              <a:rPr lang="el-GR" dirty="0"/>
              <a:t> </a:t>
            </a:r>
            <a:r>
              <a:rPr lang="el-GR" dirty="0" err="1"/>
              <a:t>τῆς</a:t>
            </a:r>
            <a:r>
              <a:rPr lang="el-GR" dirty="0"/>
              <a:t> </a:t>
            </a:r>
            <a:r>
              <a:rPr lang="el-GR" dirty="0" err="1"/>
              <a:t>Ἐκκλησίας</a:t>
            </a:r>
            <a:r>
              <a:rPr lang="el-GR" dirty="0"/>
              <a:t>, </a:t>
            </a:r>
            <a:r>
              <a:rPr lang="el-GR" dirty="0" err="1"/>
              <a:t>ἀσκεῖ</a:t>
            </a:r>
            <a:r>
              <a:rPr lang="el-GR" dirty="0"/>
              <a:t> </a:t>
            </a:r>
            <a:r>
              <a:rPr lang="el-GR" dirty="0" err="1"/>
              <a:t>τὰς</a:t>
            </a:r>
            <a:r>
              <a:rPr lang="el-GR" dirty="0"/>
              <a:t> κάτωθι </a:t>
            </a:r>
            <a:r>
              <a:rPr lang="el-GR" dirty="0" err="1"/>
              <a:t>ἀρμοδιότητας</a:t>
            </a:r>
            <a:r>
              <a:rPr lang="el-GR" dirty="0"/>
              <a:t>:</a:t>
            </a:r>
            <a:br>
              <a:rPr lang="el-GR" dirty="0"/>
            </a:br>
            <a:endParaRPr lang="el-GR" dirty="0"/>
          </a:p>
        </p:txBody>
      </p:sp>
      <p:sp>
        <p:nvSpPr>
          <p:cNvPr id="3" name="2 - Θέση περιεχομένου"/>
          <p:cNvSpPr>
            <a:spLocks noGrp="1"/>
          </p:cNvSpPr>
          <p:nvPr>
            <p:ph idx="1"/>
          </p:nvPr>
        </p:nvSpPr>
        <p:spPr>
          <a:xfrm>
            <a:off x="457200" y="3140968"/>
            <a:ext cx="8229600" cy="3433568"/>
          </a:xfrm>
        </p:spPr>
        <p:txBody>
          <a:bodyPr/>
          <a:lstStyle/>
          <a:p>
            <a:r>
              <a:rPr lang="el-GR" dirty="0"/>
              <a:t>ε) </a:t>
            </a:r>
            <a:r>
              <a:rPr lang="el-GR" dirty="0" err="1"/>
              <a:t>Παρακολουθεῖ</a:t>
            </a:r>
            <a:r>
              <a:rPr lang="el-GR" dirty="0"/>
              <a:t> </a:t>
            </a:r>
            <a:r>
              <a:rPr lang="el-GR" dirty="0" err="1"/>
              <a:t>τὸ</a:t>
            </a:r>
            <a:r>
              <a:rPr lang="el-GR" dirty="0"/>
              <a:t> </a:t>
            </a:r>
            <a:r>
              <a:rPr lang="el-GR" dirty="0" err="1"/>
              <a:t>δογματικὸν</a:t>
            </a:r>
            <a:r>
              <a:rPr lang="el-GR" dirty="0"/>
              <a:t> </a:t>
            </a:r>
            <a:r>
              <a:rPr lang="el-GR" dirty="0" err="1"/>
              <a:t>περιεχόμενον</a:t>
            </a:r>
            <a:r>
              <a:rPr lang="el-GR" dirty="0"/>
              <a:t> </a:t>
            </a:r>
            <a:r>
              <a:rPr lang="el-GR" dirty="0" err="1"/>
              <a:t>τῶν</a:t>
            </a:r>
            <a:r>
              <a:rPr lang="el-GR" dirty="0"/>
              <a:t> </a:t>
            </a:r>
            <a:r>
              <a:rPr lang="el-GR" dirty="0" err="1"/>
              <a:t>διὰ</a:t>
            </a:r>
            <a:r>
              <a:rPr lang="el-GR" dirty="0"/>
              <a:t> </a:t>
            </a:r>
            <a:r>
              <a:rPr lang="el-GR" dirty="0" err="1"/>
              <a:t>τὰ</a:t>
            </a:r>
            <a:r>
              <a:rPr lang="el-GR" dirty="0"/>
              <a:t> </a:t>
            </a:r>
            <a:r>
              <a:rPr lang="el-GR" dirty="0" err="1"/>
              <a:t>σχολεῖα</a:t>
            </a:r>
            <a:r>
              <a:rPr lang="el-GR" dirty="0"/>
              <a:t> </a:t>
            </a:r>
            <a:r>
              <a:rPr lang="el-GR" dirty="0" err="1"/>
              <a:t>τῆς</a:t>
            </a:r>
            <a:r>
              <a:rPr lang="el-GR" dirty="0"/>
              <a:t> Στοιχειώδους </a:t>
            </a:r>
            <a:r>
              <a:rPr lang="el-GR" dirty="0" err="1"/>
              <a:t>καὶ</a:t>
            </a:r>
            <a:r>
              <a:rPr lang="el-GR" dirty="0"/>
              <a:t> Μέσης </a:t>
            </a:r>
            <a:r>
              <a:rPr lang="el-GR" dirty="0" err="1"/>
              <a:t>Ἐκπαιδεύσεως</a:t>
            </a:r>
            <a:r>
              <a:rPr lang="el-GR" dirty="0"/>
              <a:t> προοριζομένων </a:t>
            </a:r>
            <a:r>
              <a:rPr lang="el-GR" dirty="0" err="1"/>
              <a:t>διδακτικῶν</a:t>
            </a:r>
            <a:r>
              <a:rPr lang="el-GR" dirty="0"/>
              <a:t> βιβλίων </a:t>
            </a:r>
            <a:r>
              <a:rPr lang="el-GR" dirty="0" err="1"/>
              <a:t>τοῦ</a:t>
            </a:r>
            <a:r>
              <a:rPr lang="el-GR" dirty="0"/>
              <a:t> μαθήματος </a:t>
            </a:r>
            <a:r>
              <a:rPr lang="el-GR" dirty="0" err="1"/>
              <a:t>τῶν</a:t>
            </a:r>
            <a:r>
              <a:rPr lang="el-GR" dirty="0"/>
              <a:t> </a:t>
            </a:r>
            <a:r>
              <a:rPr lang="el-GR" dirty="0" err="1"/>
              <a:t>Θρησκευτικῶν</a:t>
            </a:r>
            <a:r>
              <a:rPr lang="el-GR"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3078088"/>
          </a:xfrm>
        </p:spPr>
        <p:txBody>
          <a:bodyPr>
            <a:noAutofit/>
          </a:bodyPr>
          <a:lstStyle/>
          <a:p>
            <a:r>
              <a:rPr lang="el-GR" sz="2400" dirty="0" err="1"/>
              <a:t>Ἄρθρον</a:t>
            </a:r>
            <a:r>
              <a:rPr lang="el-GR" sz="2400" dirty="0"/>
              <a:t> 10.</a:t>
            </a:r>
            <a:br>
              <a:rPr lang="el-GR" sz="2400" dirty="0"/>
            </a:br>
            <a:r>
              <a:rPr lang="el-GR" sz="2400" dirty="0"/>
              <a:t>1. </a:t>
            </a:r>
            <a:r>
              <a:rPr lang="el-GR" sz="2400" dirty="0" err="1"/>
              <a:t>Πρὸς</a:t>
            </a:r>
            <a:r>
              <a:rPr lang="el-GR" sz="2400" dirty="0"/>
              <a:t> </a:t>
            </a:r>
            <a:r>
              <a:rPr lang="el-GR" sz="2400" dirty="0" err="1"/>
              <a:t>μελέτην</a:t>
            </a:r>
            <a:r>
              <a:rPr lang="el-GR" sz="2400" dirty="0"/>
              <a:t> </a:t>
            </a:r>
            <a:r>
              <a:rPr lang="el-GR" sz="2400" dirty="0" err="1"/>
              <a:t>καὶ</a:t>
            </a:r>
            <a:r>
              <a:rPr lang="el-GR" sz="2400" dirty="0"/>
              <a:t> </a:t>
            </a:r>
            <a:r>
              <a:rPr lang="el-GR" sz="2400" dirty="0" err="1"/>
              <a:t>ἐπεξεργασίαν</a:t>
            </a:r>
            <a:r>
              <a:rPr lang="el-GR" sz="2400" dirty="0"/>
              <a:t> </a:t>
            </a:r>
            <a:r>
              <a:rPr lang="el-GR" sz="2400" dirty="0" err="1"/>
              <a:t>τῶν</a:t>
            </a:r>
            <a:r>
              <a:rPr lang="el-GR" sz="2400" dirty="0"/>
              <a:t> θεμάτων </a:t>
            </a:r>
            <a:r>
              <a:rPr lang="el-GR" sz="2400" dirty="0" err="1"/>
              <a:t>τῆς</a:t>
            </a:r>
            <a:r>
              <a:rPr lang="el-GR" sz="2400" dirty="0"/>
              <a:t> </a:t>
            </a:r>
            <a:r>
              <a:rPr lang="el-GR" sz="2400" dirty="0" err="1"/>
              <a:t>ἡμερησίας</a:t>
            </a:r>
            <a:r>
              <a:rPr lang="el-GR" sz="2400" dirty="0"/>
              <a:t> διατάξεως </a:t>
            </a:r>
            <a:r>
              <a:rPr lang="el-GR" sz="2400" dirty="0" err="1"/>
              <a:t>τῶν</a:t>
            </a:r>
            <a:r>
              <a:rPr lang="el-GR" sz="2400" dirty="0"/>
              <a:t> συνελεύσεων </a:t>
            </a:r>
            <a:r>
              <a:rPr lang="el-GR" sz="2400" dirty="0" err="1"/>
              <a:t>τῆς</a:t>
            </a:r>
            <a:r>
              <a:rPr lang="el-GR" sz="2400" dirty="0"/>
              <a:t> Ι.Σ.Ι., </a:t>
            </a:r>
            <a:r>
              <a:rPr lang="el-GR" sz="2400" dirty="0" err="1"/>
              <a:t>ὡς</a:t>
            </a:r>
            <a:r>
              <a:rPr lang="el-GR" sz="2400" dirty="0"/>
              <a:t> </a:t>
            </a:r>
            <a:r>
              <a:rPr lang="el-GR" sz="2400" dirty="0" err="1"/>
              <a:t>καὶ</a:t>
            </a:r>
            <a:r>
              <a:rPr lang="el-GR" sz="2400" dirty="0"/>
              <a:t> </a:t>
            </a:r>
            <a:r>
              <a:rPr lang="el-GR" sz="2400" dirty="0" err="1"/>
              <a:t>πρὸς</a:t>
            </a:r>
            <a:r>
              <a:rPr lang="el-GR" sz="2400" dirty="0"/>
              <a:t> </a:t>
            </a:r>
            <a:r>
              <a:rPr lang="el-GR" sz="2400" dirty="0" err="1"/>
              <a:t>ὑποβοήθησιν</a:t>
            </a:r>
            <a:r>
              <a:rPr lang="el-GR" sz="2400" dirty="0"/>
              <a:t> </a:t>
            </a:r>
            <a:r>
              <a:rPr lang="el-GR" sz="2400" dirty="0" err="1"/>
              <a:t>τοῦ</a:t>
            </a:r>
            <a:r>
              <a:rPr lang="el-GR" sz="2400" dirty="0"/>
              <a:t> </a:t>
            </a:r>
            <a:r>
              <a:rPr lang="el-GR" sz="2400" dirty="0" err="1"/>
              <a:t>ἐν</a:t>
            </a:r>
            <a:r>
              <a:rPr lang="el-GR" sz="2400" dirty="0"/>
              <a:t> γένει </a:t>
            </a:r>
            <a:r>
              <a:rPr lang="el-GR" sz="2400" dirty="0" err="1"/>
              <a:t>ἔργου</a:t>
            </a:r>
            <a:r>
              <a:rPr lang="el-GR" sz="2400" dirty="0"/>
              <a:t> </a:t>
            </a:r>
            <a:r>
              <a:rPr lang="el-GR" sz="2400" dirty="0" err="1"/>
              <a:t>τῆς</a:t>
            </a:r>
            <a:r>
              <a:rPr lang="el-GR" sz="2400" dirty="0"/>
              <a:t> Δ.Ι.Σ. </a:t>
            </a:r>
            <a:r>
              <a:rPr lang="el-GR" sz="2400" dirty="0" err="1"/>
              <a:t>καὶ</a:t>
            </a:r>
            <a:r>
              <a:rPr lang="el-GR" sz="2400" dirty="0"/>
              <a:t> </a:t>
            </a:r>
            <a:r>
              <a:rPr lang="el-GR" sz="2400" dirty="0" err="1"/>
              <a:t>ἐκτέλεσιν</a:t>
            </a:r>
            <a:r>
              <a:rPr lang="el-GR" sz="2400" dirty="0"/>
              <a:t> </a:t>
            </a:r>
            <a:r>
              <a:rPr lang="el-GR" sz="2400" dirty="0" err="1"/>
              <a:t>τῶν</a:t>
            </a:r>
            <a:r>
              <a:rPr lang="el-GR" sz="2400" dirty="0"/>
              <a:t> </a:t>
            </a:r>
            <a:r>
              <a:rPr lang="el-GR" sz="2400" dirty="0" err="1"/>
              <a:t>ἀποφάσεων</a:t>
            </a:r>
            <a:r>
              <a:rPr lang="el-GR" sz="2400" dirty="0"/>
              <a:t> </a:t>
            </a:r>
            <a:r>
              <a:rPr lang="el-GR" sz="2400" dirty="0" err="1"/>
              <a:t>αὐτῶν</a:t>
            </a:r>
            <a:r>
              <a:rPr lang="el-GR" sz="2400" dirty="0"/>
              <a:t>, </a:t>
            </a:r>
            <a:r>
              <a:rPr lang="el-GR" sz="2400" dirty="0" err="1"/>
              <a:t>συνιστῶνται</a:t>
            </a:r>
            <a:r>
              <a:rPr lang="el-GR" sz="2400" dirty="0"/>
              <a:t> </a:t>
            </a:r>
            <a:r>
              <a:rPr lang="el-GR" sz="2400" dirty="0" err="1"/>
              <a:t>αἱ</a:t>
            </a:r>
            <a:r>
              <a:rPr lang="el-GR" sz="2400" dirty="0"/>
              <a:t> </a:t>
            </a:r>
            <a:r>
              <a:rPr lang="el-GR" sz="2400" dirty="0" err="1"/>
              <a:t>ἀκόλουθοι</a:t>
            </a:r>
            <a:r>
              <a:rPr lang="el-GR" sz="2400" dirty="0"/>
              <a:t> </a:t>
            </a:r>
            <a:r>
              <a:rPr lang="el-GR" sz="2400" dirty="0" err="1"/>
              <a:t>Συνοδικαὶ</a:t>
            </a:r>
            <a:r>
              <a:rPr lang="el-GR" sz="2400" dirty="0"/>
              <a:t> </a:t>
            </a:r>
            <a:r>
              <a:rPr lang="el-GR" sz="2400" dirty="0" err="1"/>
              <a:t>Ἐπιτροπαὶ</a:t>
            </a:r>
            <a:r>
              <a:rPr lang="el-GR" sz="2400" dirty="0"/>
              <a:t> (Σ. Ε.), </a:t>
            </a:r>
            <a:r>
              <a:rPr lang="el-GR" sz="2400" dirty="0" err="1"/>
              <a:t>ἔχουσαι</a:t>
            </a:r>
            <a:r>
              <a:rPr lang="el-GR" sz="2400" dirty="0"/>
              <a:t> </a:t>
            </a:r>
            <a:r>
              <a:rPr lang="el-GR" sz="2400" dirty="0" err="1"/>
              <a:t>γνωμοδοτικὴν</a:t>
            </a:r>
            <a:r>
              <a:rPr lang="el-GR" sz="2400" dirty="0"/>
              <a:t> </a:t>
            </a:r>
            <a:r>
              <a:rPr lang="el-GR" sz="2400" dirty="0" err="1"/>
              <a:t>ἀρμοδιότητα</a:t>
            </a:r>
            <a:r>
              <a:rPr lang="el-GR" sz="2400" dirty="0"/>
              <a:t>:</a:t>
            </a:r>
            <a:br>
              <a:rPr lang="el-GR" sz="2400" dirty="0"/>
            </a:br>
            <a:endParaRPr lang="el-GR" sz="2400" dirty="0"/>
          </a:p>
        </p:txBody>
      </p:sp>
      <p:sp>
        <p:nvSpPr>
          <p:cNvPr id="3" name="2 - Θέση περιεχομένου"/>
          <p:cNvSpPr>
            <a:spLocks noGrp="1"/>
          </p:cNvSpPr>
          <p:nvPr>
            <p:ph idx="1"/>
          </p:nvPr>
        </p:nvSpPr>
        <p:spPr>
          <a:xfrm>
            <a:off x="395536" y="4077072"/>
            <a:ext cx="8229600" cy="1800200"/>
          </a:xfrm>
        </p:spPr>
        <p:txBody>
          <a:bodyPr/>
          <a:lstStyle/>
          <a:p>
            <a:r>
              <a:rPr lang="el-GR" dirty="0"/>
              <a:t>η) ἡ </a:t>
            </a:r>
            <a:r>
              <a:rPr lang="el-GR" dirty="0" err="1"/>
              <a:t>ἐπὶ</a:t>
            </a:r>
            <a:r>
              <a:rPr lang="el-GR" dirty="0"/>
              <a:t> </a:t>
            </a:r>
            <a:r>
              <a:rPr lang="el-GR" dirty="0" err="1"/>
              <a:t>τῆς</a:t>
            </a:r>
            <a:r>
              <a:rPr lang="el-GR" dirty="0"/>
              <a:t> </a:t>
            </a:r>
            <a:r>
              <a:rPr lang="el-GR" dirty="0" err="1"/>
              <a:t>ἐκκλησιαστικῆς</a:t>
            </a:r>
            <a:r>
              <a:rPr lang="el-GR" dirty="0"/>
              <a:t> </a:t>
            </a:r>
            <a:r>
              <a:rPr lang="el-GR" dirty="0" err="1"/>
              <a:t>ἐκπαιδεύσεως</a:t>
            </a:r>
            <a:r>
              <a:rPr lang="el-GR" dirty="0"/>
              <a:t> </a:t>
            </a:r>
            <a:r>
              <a:rPr lang="el-GR" dirty="0" err="1"/>
              <a:t>καὶ</a:t>
            </a:r>
            <a:r>
              <a:rPr lang="el-GR" dirty="0"/>
              <a:t> </a:t>
            </a:r>
            <a:r>
              <a:rPr lang="el-GR" dirty="0" err="1"/>
              <a:t>τῆς</a:t>
            </a:r>
            <a:r>
              <a:rPr lang="el-GR" dirty="0"/>
              <a:t> </a:t>
            </a:r>
            <a:r>
              <a:rPr lang="el-GR" dirty="0" err="1"/>
              <a:t>ἐπιμορφώσεως</a:t>
            </a:r>
            <a:r>
              <a:rPr lang="el-GR" dirty="0"/>
              <a:t> </a:t>
            </a:r>
            <a:r>
              <a:rPr lang="el-GR" dirty="0" err="1"/>
              <a:t>τοῦ</a:t>
            </a:r>
            <a:r>
              <a:rPr lang="el-GR" dirty="0"/>
              <a:t> </a:t>
            </a:r>
            <a:r>
              <a:rPr lang="el-GR" dirty="0" err="1"/>
              <a:t>ἐφημεριακοῦ</a:t>
            </a:r>
            <a:r>
              <a:rPr lang="el-GR" dirty="0"/>
              <a:t> κλήρου.</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836712"/>
            <a:ext cx="8229600" cy="701824"/>
          </a:xfrm>
        </p:spPr>
        <p:txBody>
          <a:bodyPr>
            <a:normAutofit fontScale="90000"/>
          </a:bodyPr>
          <a:lstStyle/>
          <a:p>
            <a:r>
              <a:rPr lang="el-GR" sz="3100" b="1" dirty="0" err="1"/>
              <a:t>Περὶ</a:t>
            </a:r>
            <a:r>
              <a:rPr lang="el-GR" sz="3100" b="1" dirty="0"/>
              <a:t> </a:t>
            </a:r>
            <a:r>
              <a:rPr lang="el-GR" sz="3100" b="1" dirty="0" err="1"/>
              <a:t>τῆς</a:t>
            </a:r>
            <a:r>
              <a:rPr lang="el-GR" sz="3100" b="1" dirty="0"/>
              <a:t> </a:t>
            </a:r>
            <a:r>
              <a:rPr lang="el-GR" sz="3100" b="1" dirty="0" err="1"/>
              <a:t>Ἐκκλησιαστικῆς</a:t>
            </a:r>
            <a:r>
              <a:rPr lang="el-GR" sz="3100" b="1" dirty="0"/>
              <a:t> </a:t>
            </a:r>
            <a:r>
              <a:rPr lang="el-GR" sz="3100" b="1" dirty="0" err="1"/>
              <a:t>Ἐκπαιδεύσεως</a:t>
            </a:r>
            <a:br>
              <a:rPr lang="el-GR" sz="3100" b="1" dirty="0"/>
            </a:br>
            <a:r>
              <a:rPr lang="el-GR" sz="3100" dirty="0" err="1"/>
              <a:t>Ἄρθρον</a:t>
            </a:r>
            <a:r>
              <a:rPr lang="el-GR" sz="3100" dirty="0"/>
              <a:t> 43.</a:t>
            </a:r>
            <a:br>
              <a:rPr lang="el-GR" sz="3100" dirty="0"/>
            </a:br>
            <a:endParaRPr lang="el-GR" dirty="0"/>
          </a:p>
        </p:txBody>
      </p:sp>
      <p:sp>
        <p:nvSpPr>
          <p:cNvPr id="3" name="2 - Θέση περιεχομένου"/>
          <p:cNvSpPr>
            <a:spLocks noGrp="1"/>
          </p:cNvSpPr>
          <p:nvPr>
            <p:ph idx="1"/>
          </p:nvPr>
        </p:nvSpPr>
        <p:spPr>
          <a:xfrm>
            <a:off x="179512" y="1556792"/>
            <a:ext cx="8507288" cy="5017744"/>
          </a:xfrm>
        </p:spPr>
        <p:txBody>
          <a:bodyPr>
            <a:normAutofit fontScale="77500" lnSpcReduction="20000"/>
          </a:bodyPr>
          <a:lstStyle/>
          <a:p>
            <a:r>
              <a:rPr lang="el-GR" dirty="0"/>
              <a:t>1. Ἡ </a:t>
            </a:r>
            <a:r>
              <a:rPr lang="el-GR" dirty="0" err="1"/>
              <a:t>Ἐκκλησία</a:t>
            </a:r>
            <a:r>
              <a:rPr lang="el-GR" dirty="0"/>
              <a:t> </a:t>
            </a:r>
            <a:r>
              <a:rPr lang="el-GR" dirty="0" err="1"/>
              <a:t>τῆς</a:t>
            </a:r>
            <a:r>
              <a:rPr lang="el-GR" dirty="0"/>
              <a:t> </a:t>
            </a:r>
            <a:r>
              <a:rPr lang="el-GR" dirty="0" err="1"/>
              <a:t>Ἑλλάδος</a:t>
            </a:r>
            <a:r>
              <a:rPr lang="el-GR" dirty="0"/>
              <a:t> </a:t>
            </a:r>
            <a:r>
              <a:rPr lang="el-GR" dirty="0" err="1"/>
              <a:t>πρὸς</a:t>
            </a:r>
            <a:r>
              <a:rPr lang="el-GR" dirty="0"/>
              <a:t> </a:t>
            </a:r>
            <a:r>
              <a:rPr lang="el-GR" dirty="0" err="1"/>
              <a:t>εἰδικὴν</a:t>
            </a:r>
            <a:r>
              <a:rPr lang="el-GR" dirty="0"/>
              <a:t> </a:t>
            </a:r>
            <a:r>
              <a:rPr lang="el-GR" dirty="0" err="1"/>
              <a:t>κατάρτισιν</a:t>
            </a:r>
            <a:r>
              <a:rPr lang="el-GR" dirty="0"/>
              <a:t> </a:t>
            </a:r>
            <a:r>
              <a:rPr lang="el-GR" dirty="0" err="1"/>
              <a:t>καὶ</a:t>
            </a:r>
            <a:r>
              <a:rPr lang="el-GR" dirty="0"/>
              <a:t> </a:t>
            </a:r>
            <a:r>
              <a:rPr lang="el-GR" dirty="0" err="1"/>
              <a:t>ἐκπαίδευσιν</a:t>
            </a:r>
            <a:r>
              <a:rPr lang="el-GR" dirty="0"/>
              <a:t> </a:t>
            </a:r>
            <a:r>
              <a:rPr lang="el-GR" dirty="0" err="1"/>
              <a:t>τῶν</a:t>
            </a:r>
            <a:r>
              <a:rPr lang="el-GR" dirty="0"/>
              <a:t> </a:t>
            </a:r>
            <a:r>
              <a:rPr lang="el-GR" dirty="0" err="1"/>
              <a:t>κληρικῶν</a:t>
            </a:r>
            <a:r>
              <a:rPr lang="el-GR" dirty="0"/>
              <a:t> </a:t>
            </a:r>
            <a:r>
              <a:rPr lang="el-GR" dirty="0" err="1"/>
              <a:t>καὶ</a:t>
            </a:r>
            <a:r>
              <a:rPr lang="el-GR" dirty="0"/>
              <a:t> </a:t>
            </a:r>
            <a:r>
              <a:rPr lang="el-GR" dirty="0" err="1"/>
              <a:t>ὑποψηφίων</a:t>
            </a:r>
            <a:r>
              <a:rPr lang="el-GR" dirty="0"/>
              <a:t> </a:t>
            </a:r>
            <a:r>
              <a:rPr lang="el-GR" dirty="0" err="1"/>
              <a:t>κληρικῶν</a:t>
            </a:r>
            <a:r>
              <a:rPr lang="el-GR" dirty="0"/>
              <a:t> δύναται </a:t>
            </a:r>
            <a:r>
              <a:rPr lang="el-GR" dirty="0" err="1"/>
              <a:t>νὰ</a:t>
            </a:r>
            <a:r>
              <a:rPr lang="el-GR" dirty="0"/>
              <a:t> </a:t>
            </a:r>
            <a:r>
              <a:rPr lang="el-GR" dirty="0" err="1"/>
              <a:t>ἱδρύῃ</a:t>
            </a:r>
            <a:r>
              <a:rPr lang="el-GR" dirty="0"/>
              <a:t> </a:t>
            </a:r>
            <a:r>
              <a:rPr lang="el-GR" dirty="0" err="1"/>
              <a:t>εἰδικὰς</a:t>
            </a:r>
            <a:r>
              <a:rPr lang="el-GR" dirty="0"/>
              <a:t> </a:t>
            </a:r>
            <a:r>
              <a:rPr lang="el-GR" dirty="0" err="1"/>
              <a:t>ἐπιμορφωτικὰς</a:t>
            </a:r>
            <a:r>
              <a:rPr lang="el-GR" dirty="0"/>
              <a:t> </a:t>
            </a:r>
            <a:r>
              <a:rPr lang="el-GR" dirty="0" err="1"/>
              <a:t>σχολὰς</a:t>
            </a:r>
            <a:r>
              <a:rPr lang="el-GR" dirty="0"/>
              <a:t> </a:t>
            </a:r>
            <a:r>
              <a:rPr lang="el-GR" dirty="0" err="1"/>
              <a:t>καὶ</a:t>
            </a:r>
            <a:r>
              <a:rPr lang="el-GR" dirty="0"/>
              <a:t> φροντιστήρια. </a:t>
            </a:r>
            <a:r>
              <a:rPr lang="el-GR" dirty="0" err="1"/>
              <a:t>Τὰ</a:t>
            </a:r>
            <a:r>
              <a:rPr lang="el-GR" dirty="0"/>
              <a:t> </a:t>
            </a:r>
            <a:r>
              <a:rPr lang="el-GR" dirty="0" err="1"/>
              <a:t>τῆς</a:t>
            </a:r>
            <a:r>
              <a:rPr lang="el-GR" dirty="0"/>
              <a:t> </a:t>
            </a:r>
            <a:r>
              <a:rPr lang="el-GR" dirty="0" err="1"/>
              <a:t>ἱδρύσεως</a:t>
            </a:r>
            <a:r>
              <a:rPr lang="el-GR" dirty="0"/>
              <a:t>, </a:t>
            </a:r>
            <a:r>
              <a:rPr lang="el-GR" dirty="0" err="1"/>
              <a:t>ὀργανώσεως</a:t>
            </a:r>
            <a:r>
              <a:rPr lang="el-GR" dirty="0"/>
              <a:t> </a:t>
            </a:r>
            <a:r>
              <a:rPr lang="el-GR" dirty="0" err="1"/>
              <a:t>καὶ</a:t>
            </a:r>
            <a:r>
              <a:rPr lang="el-GR" dirty="0"/>
              <a:t> λειτουργίας </a:t>
            </a:r>
            <a:r>
              <a:rPr lang="el-GR" dirty="0" err="1"/>
              <a:t>καὶ</a:t>
            </a:r>
            <a:r>
              <a:rPr lang="el-GR" dirty="0"/>
              <a:t> </a:t>
            </a:r>
            <a:r>
              <a:rPr lang="el-GR" dirty="0" err="1"/>
              <a:t>τὰ</a:t>
            </a:r>
            <a:r>
              <a:rPr lang="el-GR" dirty="0"/>
              <a:t> </a:t>
            </a:r>
            <a:r>
              <a:rPr lang="el-GR" dirty="0" err="1"/>
              <a:t>τοῦ</a:t>
            </a:r>
            <a:r>
              <a:rPr lang="el-GR" dirty="0"/>
              <a:t> </a:t>
            </a:r>
            <a:r>
              <a:rPr lang="el-GR" dirty="0" err="1"/>
              <a:t>προσωπικοῦ</a:t>
            </a:r>
            <a:r>
              <a:rPr lang="el-GR" dirty="0"/>
              <a:t> </a:t>
            </a:r>
            <a:r>
              <a:rPr lang="el-GR" dirty="0" err="1"/>
              <a:t>αὐτῶν</a:t>
            </a:r>
            <a:r>
              <a:rPr lang="el-GR" dirty="0"/>
              <a:t> καθορίζονται </a:t>
            </a:r>
            <a:r>
              <a:rPr lang="el-GR" dirty="0" err="1"/>
              <a:t>δι᾿</a:t>
            </a:r>
            <a:r>
              <a:rPr lang="el-GR" dirty="0"/>
              <a:t> </a:t>
            </a:r>
            <a:r>
              <a:rPr lang="el-GR" dirty="0" err="1"/>
              <a:t>ἀποφάσεων</a:t>
            </a:r>
            <a:r>
              <a:rPr lang="el-GR" dirty="0"/>
              <a:t> </a:t>
            </a:r>
            <a:r>
              <a:rPr lang="el-GR" dirty="0" err="1"/>
              <a:t>τῆς</a:t>
            </a:r>
            <a:r>
              <a:rPr lang="el-GR" dirty="0"/>
              <a:t> Δ.Ι.Σ., δημοσιευομένων </a:t>
            </a:r>
            <a:r>
              <a:rPr lang="el-GR" dirty="0" err="1"/>
              <a:t>διὰ</a:t>
            </a:r>
            <a:r>
              <a:rPr lang="el-GR" dirty="0"/>
              <a:t> </a:t>
            </a:r>
            <a:r>
              <a:rPr lang="el-GR" dirty="0" err="1"/>
              <a:t>τῆς</a:t>
            </a:r>
            <a:r>
              <a:rPr lang="el-GR" dirty="0"/>
              <a:t> </a:t>
            </a:r>
            <a:r>
              <a:rPr lang="el-GR" dirty="0" err="1"/>
              <a:t>Ἐφημερίδος</a:t>
            </a:r>
            <a:r>
              <a:rPr lang="el-GR" dirty="0"/>
              <a:t> </a:t>
            </a:r>
            <a:r>
              <a:rPr lang="el-GR" dirty="0" err="1"/>
              <a:t>τῆς</a:t>
            </a:r>
            <a:r>
              <a:rPr lang="el-GR" dirty="0"/>
              <a:t> Κυβερνήσεως. </a:t>
            </a:r>
            <a:r>
              <a:rPr lang="el-GR" dirty="0" err="1"/>
              <a:t>Τὰ</a:t>
            </a:r>
            <a:r>
              <a:rPr lang="el-GR" dirty="0"/>
              <a:t> </a:t>
            </a:r>
            <a:r>
              <a:rPr lang="el-GR" dirty="0" err="1"/>
              <a:t>τῆς</a:t>
            </a:r>
            <a:r>
              <a:rPr lang="el-GR" dirty="0"/>
              <a:t> </a:t>
            </a:r>
            <a:r>
              <a:rPr lang="el-GR" dirty="0" err="1"/>
              <a:t>Ἐκκλησιαστικῆς</a:t>
            </a:r>
            <a:r>
              <a:rPr lang="el-GR" dirty="0"/>
              <a:t> </a:t>
            </a:r>
            <a:r>
              <a:rPr lang="el-GR" dirty="0" err="1"/>
              <a:t>ἐκπαιδεύσεως</a:t>
            </a:r>
            <a:r>
              <a:rPr lang="el-GR" dirty="0"/>
              <a:t> διέπονται </a:t>
            </a:r>
            <a:r>
              <a:rPr lang="el-GR" dirty="0" err="1"/>
              <a:t>ὑπὸ</a:t>
            </a:r>
            <a:r>
              <a:rPr lang="el-GR" dirty="0"/>
              <a:t> </a:t>
            </a:r>
            <a:r>
              <a:rPr lang="el-GR" dirty="0" err="1"/>
              <a:t>τῶν</a:t>
            </a:r>
            <a:r>
              <a:rPr lang="el-GR" dirty="0"/>
              <a:t> κειμένων διατάξεων.</a:t>
            </a:r>
          </a:p>
          <a:p>
            <a:r>
              <a:rPr lang="el-GR" dirty="0"/>
              <a:t>2. </a:t>
            </a:r>
            <a:r>
              <a:rPr lang="el-GR" dirty="0" err="1"/>
              <a:t>Αἱ</a:t>
            </a:r>
            <a:r>
              <a:rPr lang="el-GR" dirty="0"/>
              <a:t> </a:t>
            </a:r>
            <a:r>
              <a:rPr lang="el-GR" dirty="0" err="1"/>
              <a:t>Ἐκκλησιαστικαὶ</a:t>
            </a:r>
            <a:r>
              <a:rPr lang="el-GR" dirty="0"/>
              <a:t> </a:t>
            </a:r>
            <a:r>
              <a:rPr lang="el-GR" dirty="0" err="1"/>
              <a:t>Σχολαὶ</a:t>
            </a:r>
            <a:r>
              <a:rPr lang="el-GR" dirty="0"/>
              <a:t> </a:t>
            </a:r>
            <a:r>
              <a:rPr lang="el-GR" dirty="0" err="1"/>
              <a:t>αἱ</a:t>
            </a:r>
            <a:r>
              <a:rPr lang="el-GR" dirty="0"/>
              <a:t> </a:t>
            </a:r>
            <a:r>
              <a:rPr lang="el-GR" dirty="0" err="1"/>
              <a:t>λειτουργοῦσαι</a:t>
            </a:r>
            <a:r>
              <a:rPr lang="el-GR" dirty="0"/>
              <a:t> </a:t>
            </a:r>
            <a:r>
              <a:rPr lang="el-GR" dirty="0" err="1"/>
              <a:t>ἐντὸς</a:t>
            </a:r>
            <a:r>
              <a:rPr lang="el-GR" dirty="0"/>
              <a:t> </a:t>
            </a:r>
            <a:r>
              <a:rPr lang="el-GR" dirty="0" err="1"/>
              <a:t>τῶν</a:t>
            </a:r>
            <a:r>
              <a:rPr lang="el-GR" dirty="0"/>
              <a:t> </a:t>
            </a:r>
            <a:r>
              <a:rPr lang="el-GR" dirty="0" err="1"/>
              <a:t>ὁρίων</a:t>
            </a:r>
            <a:r>
              <a:rPr lang="el-GR" dirty="0"/>
              <a:t> </a:t>
            </a:r>
            <a:r>
              <a:rPr lang="el-GR" dirty="0" err="1"/>
              <a:t>τῆς</a:t>
            </a:r>
            <a:r>
              <a:rPr lang="el-GR" dirty="0"/>
              <a:t> </a:t>
            </a:r>
            <a:r>
              <a:rPr lang="el-GR" dirty="0" err="1"/>
              <a:t>ἐν</a:t>
            </a:r>
            <a:r>
              <a:rPr lang="el-GR" dirty="0"/>
              <a:t> </a:t>
            </a:r>
            <a:r>
              <a:rPr lang="el-GR" dirty="0" err="1"/>
              <a:t>Ἑλληνικῇ</a:t>
            </a:r>
            <a:r>
              <a:rPr lang="el-GR" dirty="0"/>
              <a:t> </a:t>
            </a:r>
            <a:r>
              <a:rPr lang="el-GR" dirty="0" err="1"/>
              <a:t>Ἐπικρατείᾳ</a:t>
            </a:r>
            <a:r>
              <a:rPr lang="el-GR" dirty="0"/>
              <a:t> </a:t>
            </a:r>
            <a:r>
              <a:rPr lang="el-GR" dirty="0" err="1"/>
              <a:t>διοικητικῆς</a:t>
            </a:r>
            <a:r>
              <a:rPr lang="el-GR" dirty="0"/>
              <a:t> δικαιοδοσίας </a:t>
            </a:r>
            <a:r>
              <a:rPr lang="el-GR" dirty="0" err="1"/>
              <a:t>τοῦ</a:t>
            </a:r>
            <a:r>
              <a:rPr lang="el-GR" dirty="0"/>
              <a:t> </a:t>
            </a:r>
            <a:r>
              <a:rPr lang="el-GR" dirty="0" err="1"/>
              <a:t>Οἰκουμενικοῦ</a:t>
            </a:r>
            <a:r>
              <a:rPr lang="el-GR" dirty="0"/>
              <a:t> Πατριαρχείου, </a:t>
            </a:r>
            <a:r>
              <a:rPr lang="el-GR" dirty="0" err="1"/>
              <a:t>ἤτοι</a:t>
            </a:r>
            <a:r>
              <a:rPr lang="el-GR" dirty="0"/>
              <a:t> </a:t>
            </a:r>
            <a:r>
              <a:rPr lang="el-GR" dirty="0" err="1"/>
              <a:t>ἐν</a:t>
            </a:r>
            <a:r>
              <a:rPr lang="el-GR" dirty="0"/>
              <a:t> </a:t>
            </a:r>
            <a:r>
              <a:rPr lang="el-GR" dirty="0" err="1"/>
              <a:t>Ἁγίῳ</a:t>
            </a:r>
            <a:r>
              <a:rPr lang="el-GR" dirty="0"/>
              <a:t> </a:t>
            </a:r>
            <a:r>
              <a:rPr lang="el-GR" dirty="0" err="1"/>
              <a:t>Ὄρει</a:t>
            </a:r>
            <a:r>
              <a:rPr lang="el-GR" dirty="0"/>
              <a:t>, Κρήτη </a:t>
            </a:r>
            <a:r>
              <a:rPr lang="el-GR" dirty="0" err="1"/>
              <a:t>καὶ</a:t>
            </a:r>
            <a:r>
              <a:rPr lang="el-GR" dirty="0"/>
              <a:t> </a:t>
            </a:r>
            <a:r>
              <a:rPr lang="el-GR" dirty="0" err="1"/>
              <a:t>Δωδεκανήσω</a:t>
            </a:r>
            <a:r>
              <a:rPr lang="el-GR" dirty="0"/>
              <a:t>, </a:t>
            </a:r>
            <a:r>
              <a:rPr lang="el-GR" dirty="0" err="1"/>
              <a:t>ὡς</a:t>
            </a:r>
            <a:r>
              <a:rPr lang="el-GR" dirty="0"/>
              <a:t> </a:t>
            </a:r>
            <a:r>
              <a:rPr lang="el-GR" dirty="0" err="1"/>
              <a:t>καὶ</a:t>
            </a:r>
            <a:r>
              <a:rPr lang="el-GR" dirty="0"/>
              <a:t> </a:t>
            </a:r>
            <a:r>
              <a:rPr lang="el-GR" dirty="0" err="1"/>
              <a:t>ἐν</a:t>
            </a:r>
            <a:r>
              <a:rPr lang="el-GR" dirty="0"/>
              <a:t> </a:t>
            </a:r>
            <a:r>
              <a:rPr lang="el-GR" dirty="0" err="1"/>
              <a:t>ταῖς</a:t>
            </a:r>
            <a:r>
              <a:rPr lang="el-GR" dirty="0"/>
              <a:t> </a:t>
            </a:r>
            <a:r>
              <a:rPr lang="el-GR" dirty="0" err="1"/>
              <a:t>Σταυροπηγιακαῖς</a:t>
            </a:r>
            <a:r>
              <a:rPr lang="el-GR" dirty="0"/>
              <a:t> </a:t>
            </a:r>
            <a:r>
              <a:rPr lang="el-GR" dirty="0" err="1"/>
              <a:t>αὐτοῦ</a:t>
            </a:r>
            <a:r>
              <a:rPr lang="el-GR" dirty="0"/>
              <a:t> </a:t>
            </a:r>
            <a:r>
              <a:rPr lang="el-GR" dirty="0" err="1"/>
              <a:t>Μοναῖς</a:t>
            </a:r>
            <a:r>
              <a:rPr lang="el-GR" dirty="0"/>
              <a:t>, </a:t>
            </a:r>
            <a:r>
              <a:rPr lang="el-GR" dirty="0" err="1"/>
              <a:t>τελοῦν</a:t>
            </a:r>
            <a:r>
              <a:rPr lang="el-GR" dirty="0"/>
              <a:t> </a:t>
            </a:r>
            <a:r>
              <a:rPr lang="el-GR" dirty="0" err="1"/>
              <a:t>ὑπὸ</a:t>
            </a:r>
            <a:r>
              <a:rPr lang="el-GR" dirty="0"/>
              <a:t> </a:t>
            </a:r>
            <a:r>
              <a:rPr lang="el-GR" dirty="0" err="1"/>
              <a:t>τὴν</a:t>
            </a:r>
            <a:r>
              <a:rPr lang="el-GR" dirty="0"/>
              <a:t> </a:t>
            </a:r>
            <a:r>
              <a:rPr lang="el-GR" dirty="0" err="1"/>
              <a:t>πνευματικὴν</a:t>
            </a:r>
            <a:r>
              <a:rPr lang="el-GR" dirty="0"/>
              <a:t> </a:t>
            </a:r>
            <a:r>
              <a:rPr lang="el-GR" dirty="0" err="1"/>
              <a:t>ἐποπτείαν</a:t>
            </a:r>
            <a:r>
              <a:rPr lang="el-GR" dirty="0"/>
              <a:t> </a:t>
            </a:r>
            <a:r>
              <a:rPr lang="el-GR" dirty="0" err="1"/>
              <a:t>τοῦ</a:t>
            </a:r>
            <a:r>
              <a:rPr lang="el-GR" dirty="0"/>
              <a:t> </a:t>
            </a:r>
            <a:r>
              <a:rPr lang="el-GR" dirty="0" err="1"/>
              <a:t>Οἰκουμενικοῦ</a:t>
            </a:r>
            <a:r>
              <a:rPr lang="el-GR" dirty="0"/>
              <a:t> Πατριαρχείου, </a:t>
            </a:r>
            <a:r>
              <a:rPr lang="el-GR" dirty="0" err="1"/>
              <a:t>ἀσκουμένην</a:t>
            </a:r>
            <a:r>
              <a:rPr lang="el-GR" dirty="0"/>
              <a:t> </a:t>
            </a:r>
            <a:r>
              <a:rPr lang="el-GR" dirty="0" err="1"/>
              <a:t>ὑπὸ</a:t>
            </a:r>
            <a:r>
              <a:rPr lang="el-GR" dirty="0"/>
              <a:t> </a:t>
            </a:r>
            <a:r>
              <a:rPr lang="el-GR" dirty="0" err="1"/>
              <a:t>τῶν</a:t>
            </a:r>
            <a:r>
              <a:rPr lang="el-GR" dirty="0"/>
              <a:t> </a:t>
            </a:r>
            <a:r>
              <a:rPr lang="el-GR" dirty="0" err="1"/>
              <a:t>κατὰ</a:t>
            </a:r>
            <a:r>
              <a:rPr lang="el-GR" dirty="0"/>
              <a:t> τόπους νομίμων </a:t>
            </a:r>
            <a:r>
              <a:rPr lang="el-GR" dirty="0" err="1"/>
              <a:t>ἐκπροσώπων</a:t>
            </a:r>
            <a:r>
              <a:rPr lang="el-GR" dirty="0"/>
              <a:t> </a:t>
            </a:r>
            <a:r>
              <a:rPr lang="el-GR" dirty="0" err="1"/>
              <a:t>αὐτοῦ</a:t>
            </a:r>
            <a:r>
              <a:rPr lang="el-GR" dirty="0"/>
              <a:t>.</a:t>
            </a:r>
          </a:p>
          <a:p>
            <a:r>
              <a:rPr lang="el-GR" dirty="0"/>
              <a:t>3. Ἡ </a:t>
            </a:r>
            <a:r>
              <a:rPr lang="el-GR" dirty="0" err="1"/>
              <a:t>Ἐκκλησία</a:t>
            </a:r>
            <a:r>
              <a:rPr lang="el-GR" dirty="0"/>
              <a:t> </a:t>
            </a:r>
            <a:r>
              <a:rPr lang="el-GR" dirty="0" err="1"/>
              <a:t>τῆς</a:t>
            </a:r>
            <a:r>
              <a:rPr lang="el-GR" dirty="0"/>
              <a:t> </a:t>
            </a:r>
            <a:r>
              <a:rPr lang="el-GR" dirty="0" err="1"/>
              <a:t>Ἑλλάδος</a:t>
            </a:r>
            <a:r>
              <a:rPr lang="el-GR" dirty="0"/>
              <a:t> </a:t>
            </a:r>
            <a:r>
              <a:rPr lang="el-GR" dirty="0" err="1"/>
              <a:t>χορηγεῖ</a:t>
            </a:r>
            <a:r>
              <a:rPr lang="el-GR" dirty="0"/>
              <a:t> </a:t>
            </a:r>
            <a:r>
              <a:rPr lang="el-GR" dirty="0" err="1"/>
              <a:t>ὑποτροφίας</a:t>
            </a:r>
            <a:r>
              <a:rPr lang="el-GR" dirty="0"/>
              <a:t>. </a:t>
            </a:r>
            <a:r>
              <a:rPr lang="el-GR" dirty="0" err="1"/>
              <a:t>Τὰ</a:t>
            </a:r>
            <a:r>
              <a:rPr lang="el-GR" dirty="0"/>
              <a:t> </a:t>
            </a:r>
            <a:r>
              <a:rPr lang="el-GR" dirty="0" err="1"/>
              <a:t>τῶν</a:t>
            </a:r>
            <a:r>
              <a:rPr lang="el-GR" dirty="0"/>
              <a:t> προϋποθέσεων </a:t>
            </a:r>
            <a:r>
              <a:rPr lang="el-GR" dirty="0" err="1"/>
              <a:t>καὶ</a:t>
            </a:r>
            <a:r>
              <a:rPr lang="el-GR" dirty="0"/>
              <a:t> </a:t>
            </a:r>
            <a:r>
              <a:rPr lang="el-GR" dirty="0" err="1"/>
              <a:t>τῆς</a:t>
            </a:r>
            <a:r>
              <a:rPr lang="el-GR" dirty="0"/>
              <a:t> </a:t>
            </a:r>
            <a:r>
              <a:rPr lang="el-GR" dirty="0" err="1"/>
              <a:t>ἐν</a:t>
            </a:r>
            <a:r>
              <a:rPr lang="el-GR" dirty="0"/>
              <a:t> γένει διαδικασίας χορηγήσεως τούτων καθορίζονται </a:t>
            </a:r>
            <a:r>
              <a:rPr lang="el-GR" dirty="0" err="1"/>
              <a:t>δι᾿</a:t>
            </a:r>
            <a:r>
              <a:rPr lang="el-GR" dirty="0"/>
              <a:t> </a:t>
            </a:r>
            <a:r>
              <a:rPr lang="el-GR" dirty="0" err="1"/>
              <a:t>ἀποφάσεων</a:t>
            </a:r>
            <a:r>
              <a:rPr lang="el-GR" dirty="0"/>
              <a:t> </a:t>
            </a:r>
            <a:r>
              <a:rPr lang="el-GR" dirty="0" err="1"/>
              <a:t>τῆς</a:t>
            </a:r>
            <a:r>
              <a:rPr lang="el-GR" dirty="0"/>
              <a:t> Δ.Ι.Σ. δημοσιευομένων </a:t>
            </a:r>
            <a:r>
              <a:rPr lang="el-GR" dirty="0" err="1"/>
              <a:t>διὰ</a:t>
            </a:r>
            <a:r>
              <a:rPr lang="el-GR" dirty="0"/>
              <a:t> </a:t>
            </a:r>
            <a:r>
              <a:rPr lang="el-GR" dirty="0" err="1"/>
              <a:t>τῆς</a:t>
            </a:r>
            <a:r>
              <a:rPr lang="el-GR" dirty="0"/>
              <a:t> </a:t>
            </a:r>
            <a:r>
              <a:rPr lang="el-GR" dirty="0" err="1"/>
              <a:t>Ἐφημερίδος</a:t>
            </a:r>
            <a:r>
              <a:rPr lang="el-GR" dirty="0"/>
              <a:t> </a:t>
            </a:r>
            <a:r>
              <a:rPr lang="el-GR" dirty="0" err="1"/>
              <a:t>τῆς</a:t>
            </a:r>
            <a:r>
              <a:rPr lang="el-GR" dirty="0"/>
              <a:t> Κυβερνήσεως.</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764704"/>
            <a:ext cx="8229600" cy="485800"/>
          </a:xfrm>
        </p:spPr>
        <p:txBody>
          <a:bodyPr>
            <a:normAutofit fontScale="90000"/>
          </a:bodyPr>
          <a:lstStyle/>
          <a:p>
            <a:r>
              <a:rPr lang="el-GR" sz="3200" dirty="0"/>
              <a:t>Γιατί να κάνουμε Θρησκευτικά;</a:t>
            </a:r>
          </a:p>
        </p:txBody>
      </p:sp>
      <p:sp>
        <p:nvSpPr>
          <p:cNvPr id="3" name="2 - Θέση περιεχομένου"/>
          <p:cNvSpPr>
            <a:spLocks noGrp="1"/>
          </p:cNvSpPr>
          <p:nvPr>
            <p:ph idx="1"/>
          </p:nvPr>
        </p:nvSpPr>
        <p:spPr>
          <a:xfrm>
            <a:off x="457200" y="1412776"/>
            <a:ext cx="8229600" cy="5161760"/>
          </a:xfrm>
        </p:spPr>
        <p:txBody>
          <a:bodyPr>
            <a:normAutofit fontScale="92500" lnSpcReduction="10000"/>
          </a:bodyPr>
          <a:lstStyle/>
          <a:p>
            <a:r>
              <a:rPr lang="el-GR" dirty="0"/>
              <a:t>Ποιοι είμαστε στην πραγματικότητα;</a:t>
            </a:r>
          </a:p>
          <a:p>
            <a:r>
              <a:rPr lang="el-GR" dirty="0"/>
              <a:t>Ποιοι μας διαμόρφωσαν;</a:t>
            </a:r>
          </a:p>
          <a:p>
            <a:r>
              <a:rPr lang="el-GR" dirty="0"/>
              <a:t>Τι γνωρίζουμε;</a:t>
            </a:r>
          </a:p>
          <a:p>
            <a:r>
              <a:rPr lang="el-GR" dirty="0"/>
              <a:t>Τι γνωρίζουμε για τον εαυτό μας;</a:t>
            </a:r>
          </a:p>
          <a:p>
            <a:r>
              <a:rPr lang="el-GR" dirty="0"/>
              <a:t>Ποιο είναι το παρελθόν, παρόν και μέλλον μας;</a:t>
            </a:r>
          </a:p>
          <a:p>
            <a:r>
              <a:rPr lang="el-GR" dirty="0"/>
              <a:t>Σε ποιο χώρο γεννηθήκαμε και που ζούμε σήμερα;</a:t>
            </a:r>
          </a:p>
          <a:p>
            <a:r>
              <a:rPr lang="el-GR" dirty="0"/>
              <a:t>Ποιοι είναι γύρω μας;</a:t>
            </a:r>
          </a:p>
          <a:p>
            <a:r>
              <a:rPr lang="el-GR" dirty="0"/>
              <a:t>Τι φοβόμαστε πιο πολύ;</a:t>
            </a:r>
          </a:p>
          <a:p>
            <a:pPr>
              <a:buNone/>
            </a:pPr>
            <a:endParaRPr lang="el-GR" dirty="0"/>
          </a:p>
          <a:p>
            <a:r>
              <a:rPr lang="el-GR" dirty="0"/>
              <a:t>Πόσοι είμαστε;</a:t>
            </a:r>
          </a:p>
          <a:p>
            <a:r>
              <a:rPr lang="el-GR" dirty="0"/>
              <a:t>Πώς αντιλαμβανόμαστε τον άνθρωπο (άτομο, πρόσωπο)</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492664"/>
          </a:xfrm>
        </p:spPr>
        <p:txBody>
          <a:bodyPr>
            <a:normAutofit fontScale="90000"/>
          </a:bodyPr>
          <a:lstStyle/>
          <a:p>
            <a:r>
              <a:rPr lang="el-GR" sz="2800" dirty="0"/>
              <a:t>Γιατί να κάνουμε Θρησκευτικά; </a:t>
            </a:r>
            <a:br>
              <a:rPr lang="el-GR" sz="2800" dirty="0"/>
            </a:br>
            <a:r>
              <a:rPr lang="el-GR" sz="2800" dirty="0"/>
              <a:t>Γενικοί σκοποί της Θρησκευτικής Εκπαίδευσης</a:t>
            </a:r>
          </a:p>
        </p:txBody>
      </p:sp>
      <p:sp>
        <p:nvSpPr>
          <p:cNvPr id="3" name="2 - Θέση περιεχομένου"/>
          <p:cNvSpPr>
            <a:spLocks noGrp="1"/>
          </p:cNvSpPr>
          <p:nvPr>
            <p:ph idx="1"/>
          </p:nvPr>
        </p:nvSpPr>
        <p:spPr>
          <a:xfrm>
            <a:off x="457200" y="1340768"/>
            <a:ext cx="8229600" cy="4983832"/>
          </a:xfrm>
        </p:spPr>
        <p:txBody>
          <a:bodyPr>
            <a:normAutofit lnSpcReduction="10000"/>
          </a:bodyPr>
          <a:lstStyle/>
          <a:p>
            <a:r>
              <a:rPr lang="el-GR" dirty="0"/>
              <a:t>Η </a:t>
            </a:r>
            <a:r>
              <a:rPr lang="el-GR" b="1" dirty="0"/>
              <a:t>ανάπτυξη της προσωπικής ταυτότητας</a:t>
            </a:r>
            <a:r>
              <a:rPr lang="el-GR" dirty="0"/>
              <a:t>, μέσω της ανάπτυξης της θρησκευτικότητας και της κριτικής κατανόησή της είτε κάποιος ακολουθεί μία θρησκεία είτε όχι. </a:t>
            </a:r>
          </a:p>
          <a:p>
            <a:r>
              <a:rPr lang="el-GR" dirty="0"/>
              <a:t>Η αντίληψη της αυτό-εικόνας και των ρόλων του εαυτού σε σχέση με τους άλλους είναι σημαντική στην εφηβεία και καθορίζει την ενήλικη ζωή. </a:t>
            </a:r>
          </a:p>
          <a:p>
            <a:r>
              <a:rPr lang="el-GR" dirty="0"/>
              <a:t>Η προσωπική ταυτότητα και η αφύπνιση της προσωπικότητας εξαρτάται από τη «θρησκευτική συνείδησή» του προσώπου, την οποία στο σχολείο καλλιεργεί ελεύθερα κυρίως με τη Θρησκευτική Εκπαίδευση.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620688"/>
            <a:ext cx="8579296" cy="5953848"/>
          </a:xfrm>
        </p:spPr>
        <p:txBody>
          <a:bodyPr>
            <a:normAutofit fontScale="85000" lnSpcReduction="20000"/>
          </a:bodyPr>
          <a:lstStyle/>
          <a:p>
            <a:pPr>
              <a:buNone/>
            </a:pPr>
            <a:r>
              <a:rPr lang="el-GR" dirty="0"/>
              <a:t>Τη Θρησκευτική Εκπαίδευση</a:t>
            </a:r>
            <a:r>
              <a:rPr lang="en-US" dirty="0"/>
              <a:t> </a:t>
            </a:r>
            <a:r>
              <a:rPr lang="el-GR" dirty="0"/>
              <a:t>που στηρίζεται </a:t>
            </a:r>
            <a:endParaRPr lang="en-US" dirty="0"/>
          </a:p>
          <a:p>
            <a:pPr>
              <a:buNone/>
            </a:pPr>
            <a:endParaRPr lang="en-US" dirty="0"/>
          </a:p>
          <a:p>
            <a:pPr>
              <a:buNone/>
            </a:pPr>
            <a:r>
              <a:rPr lang="el-GR" b="1" dirty="0"/>
              <a:t>α) </a:t>
            </a:r>
            <a:r>
              <a:rPr lang="el-GR" dirty="0"/>
              <a:t>σε ένα «δυναμικό πρόγραμμα σπουδών» (</a:t>
            </a:r>
            <a:r>
              <a:rPr lang="en-US" dirty="0"/>
              <a:t>Elliott</a:t>
            </a:r>
            <a:r>
              <a:rPr lang="el-GR" dirty="0"/>
              <a:t>, 1997), με τον εκπαιδευτικό να είναι ερευνητής του έργου του (</a:t>
            </a:r>
            <a:r>
              <a:rPr lang="el-GR" dirty="0" err="1"/>
              <a:t>Alrichter</a:t>
            </a:r>
            <a:r>
              <a:rPr lang="el-GR" dirty="0"/>
              <a:t>, </a:t>
            </a:r>
            <a:r>
              <a:rPr lang="el-GR" dirty="0" err="1"/>
              <a:t>Posch</a:t>
            </a:r>
            <a:r>
              <a:rPr lang="el-GR" dirty="0"/>
              <a:t>, &amp; </a:t>
            </a:r>
            <a:r>
              <a:rPr lang="el-GR" dirty="0" err="1"/>
              <a:t>Somekh</a:t>
            </a:r>
            <a:r>
              <a:rPr lang="el-GR" dirty="0"/>
              <a:t>, 2001; </a:t>
            </a:r>
            <a:r>
              <a:rPr lang="el-GR" dirty="0" err="1"/>
              <a:t>Elliott</a:t>
            </a:r>
            <a:r>
              <a:rPr lang="el-GR" dirty="0"/>
              <a:t>, 1991) και τους μαθητές να εμπλέκονται σε διαδικασίες ανακάλυψης και επιλογής, </a:t>
            </a:r>
            <a:endParaRPr lang="en-US" dirty="0"/>
          </a:p>
          <a:p>
            <a:pPr>
              <a:buNone/>
            </a:pPr>
            <a:r>
              <a:rPr lang="el-GR" b="1" dirty="0"/>
              <a:t>β) </a:t>
            </a:r>
            <a:r>
              <a:rPr lang="el-GR" dirty="0"/>
              <a:t>σε δια-</a:t>
            </a:r>
            <a:r>
              <a:rPr lang="el-GR" dirty="0" err="1"/>
              <a:t>γενεακή</a:t>
            </a:r>
            <a:r>
              <a:rPr lang="el-GR" dirty="0"/>
              <a:t> κατανόηση, ώστε να διερευνούν τις δυνατότητες της ενήλικης ζωής και να εμπλέκονται σε διαδικασίες αυτό-αποδοχής και προσωπικού </a:t>
            </a:r>
            <a:r>
              <a:rPr lang="el-GR" dirty="0" err="1"/>
              <a:t>αναστοχασμού</a:t>
            </a:r>
            <a:r>
              <a:rPr lang="el-GR" dirty="0"/>
              <a:t> και </a:t>
            </a:r>
            <a:endParaRPr lang="en-US" dirty="0"/>
          </a:p>
          <a:p>
            <a:pPr>
              <a:buNone/>
            </a:pPr>
            <a:r>
              <a:rPr lang="el-GR" b="1" dirty="0"/>
              <a:t>γ) </a:t>
            </a:r>
            <a:r>
              <a:rPr lang="el-GR" dirty="0"/>
              <a:t>σε κατανόηση του χρόνου (ιστορικού και προσωπικού).</a:t>
            </a:r>
            <a:endParaRPr lang="en-US" dirty="0"/>
          </a:p>
          <a:p>
            <a:pPr>
              <a:buNone/>
            </a:pPr>
            <a:r>
              <a:rPr lang="el-GR" dirty="0"/>
              <a:t> </a:t>
            </a:r>
            <a:endParaRPr lang="en-US" dirty="0"/>
          </a:p>
          <a:p>
            <a:pPr>
              <a:buNone/>
            </a:pPr>
            <a:r>
              <a:rPr lang="el-GR" dirty="0"/>
              <a:t>Έτσι, ενισχύεται στην εκπαίδευση η ευκαιρία οι έφηβοι να αναπτύξουν την προσωπική τους ταυτότητα κάνοντας τις επιλογές τους και χαράζοντας την πορεία τους σε σχέση με τον κόσμο των ενηλίκων και τις ποικίλες ταυτότητές του, με τη βοήθεια (εμψύχωση) του εκπαιδευτικού θεολόγου της τάξης (</a:t>
            </a:r>
            <a:r>
              <a:rPr lang="en-US" dirty="0"/>
              <a:t>Head</a:t>
            </a:r>
            <a:r>
              <a:rPr lang="el-GR" dirty="0"/>
              <a:t>, 1997).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Θρησκεία στο σχολείο για τη θρησκεία</a:t>
            </a:r>
          </a:p>
          <a:p>
            <a:r>
              <a:rPr lang="el-GR" dirty="0"/>
              <a:t>Θρησκεία στο σχολείο για την εκπαίδευση</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8229600" cy="5559896"/>
          </a:xfrm>
        </p:spPr>
        <p:txBody>
          <a:bodyPr>
            <a:normAutofit fontScale="92500"/>
          </a:bodyPr>
          <a:lstStyle/>
          <a:p>
            <a:pPr>
              <a:buNone/>
            </a:pPr>
            <a:r>
              <a:rPr lang="el-GR" dirty="0"/>
              <a:t>Ο  </a:t>
            </a:r>
            <a:r>
              <a:rPr lang="el-GR" b="1" dirty="0"/>
              <a:t>θρησκευτικός </a:t>
            </a:r>
            <a:r>
              <a:rPr lang="el-GR" b="1" dirty="0" err="1"/>
              <a:t>γραμματισμός</a:t>
            </a:r>
            <a:r>
              <a:rPr lang="el-GR" b="1" dirty="0"/>
              <a:t> </a:t>
            </a:r>
            <a:endParaRPr lang="en-US" b="1" dirty="0"/>
          </a:p>
          <a:p>
            <a:r>
              <a:rPr lang="en-US" dirty="0"/>
              <a:t>M</a:t>
            </a:r>
            <a:r>
              <a:rPr lang="el-GR" dirty="0" err="1"/>
              <a:t>έρος</a:t>
            </a:r>
            <a:r>
              <a:rPr lang="el-GR" dirty="0"/>
              <a:t> του </a:t>
            </a:r>
            <a:r>
              <a:rPr lang="el-GR" dirty="0" err="1"/>
              <a:t>πολυγραμματισμού</a:t>
            </a:r>
            <a:r>
              <a:rPr lang="el-GR" dirty="0"/>
              <a:t> (</a:t>
            </a:r>
            <a:r>
              <a:rPr lang="en-US" dirty="0"/>
              <a:t>Kalantzis &amp; Cope). </a:t>
            </a:r>
            <a:endParaRPr lang="el-GR" dirty="0"/>
          </a:p>
          <a:p>
            <a:r>
              <a:rPr lang="el-GR" dirty="0"/>
              <a:t>Ανάπτυξη δεξιοτήτων ώστε οι μαθητές α) να συνειδητοποιούν και να διατυπώνουν τις βασικές θρησκευτικές γνώσεις των θρησκευτικών πεποιθήσεων που αποδέχονται, β) να παρουσιάζουν τεκμηριωμένα τους λόγους, για τους οποίους έχουν επιλέξει μία θρησκεία ή πεποίθηση και γ) να διαλέγονται επιχειρηματολογώντας με διαφορετικές θρησκευτικές πεποιθήσεις (</a:t>
            </a:r>
            <a:r>
              <a:rPr lang="en-US" dirty="0"/>
              <a:t>Wright)</a:t>
            </a:r>
            <a:endParaRPr lang="el-GR" dirty="0"/>
          </a:p>
          <a:p>
            <a:r>
              <a:rPr lang="el-GR" dirty="0"/>
              <a:t>Γλώσσα και γραμματική του πλαισίου που ζει ο καθένας, γιατί συντελούν στην κατανόηση του κόσμου (</a:t>
            </a:r>
            <a:r>
              <a:rPr lang="en-US" dirty="0" err="1"/>
              <a:t>Geertz</a:t>
            </a:r>
            <a:r>
              <a:rPr lang="el-GR" dirty="0"/>
              <a:t>)</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052736"/>
            <a:ext cx="8229600" cy="5112568"/>
          </a:xfrm>
        </p:spPr>
        <p:txBody>
          <a:bodyPr>
            <a:normAutofit lnSpcReduction="10000"/>
          </a:bodyPr>
          <a:lstStyle/>
          <a:p>
            <a:r>
              <a:rPr lang="el-GR" dirty="0"/>
              <a:t>Ο όρος «θρησκευτικός </a:t>
            </a:r>
            <a:r>
              <a:rPr lang="el-GR" dirty="0" err="1"/>
              <a:t>γραμματισμός</a:t>
            </a:r>
            <a:r>
              <a:rPr lang="el-GR" dirty="0"/>
              <a:t>» χρησιμοποιείται στη βιβλιογραφία με τουλάχιστον τρεις διαφορετικούς τρόπους. Σχετίζεται με:</a:t>
            </a:r>
          </a:p>
          <a:p>
            <a:pPr lvl="0"/>
            <a:r>
              <a:rPr lang="el-GR" dirty="0"/>
              <a:t>μάθηση σχετικά με τις θρησκείες, ανάπτυξη και εμβάθυνση της θρησκευτικής χρήσης της γλώσσας με ανοικτό και αμερόληπτο τρόπο (</a:t>
            </a:r>
            <a:r>
              <a:rPr lang="en-US" dirty="0"/>
              <a:t>Moore</a:t>
            </a:r>
            <a:r>
              <a:rPr lang="el-GR" dirty="0"/>
              <a:t> 2007)</a:t>
            </a:r>
          </a:p>
          <a:p>
            <a:pPr lvl="0"/>
            <a:r>
              <a:rPr lang="el-GR" dirty="0"/>
              <a:t>μελέτη των θρησκειών και κριτική τους προσέγγιση με τη χρήση συγκεκριμένης οπτικής γνώσης και αλήθειας (</a:t>
            </a:r>
            <a:r>
              <a:rPr lang="en-US" dirty="0"/>
              <a:t>Wright</a:t>
            </a:r>
            <a:r>
              <a:rPr lang="el-GR" dirty="0"/>
              <a:t> 1998)</a:t>
            </a:r>
          </a:p>
          <a:p>
            <a:pPr lvl="0"/>
            <a:r>
              <a:rPr lang="el-GR" dirty="0"/>
              <a:t>μάθηση με θρησκευτικό τρόπο (</a:t>
            </a:r>
            <a:r>
              <a:rPr lang="en-US" dirty="0" err="1"/>
              <a:t>Felderhof</a:t>
            </a:r>
            <a:r>
              <a:rPr lang="el-GR" dirty="0"/>
              <a:t> 2012)</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642918"/>
            <a:ext cx="3971924" cy="4325112"/>
          </a:xfrm>
        </p:spPr>
        <p:txBody>
          <a:bodyPr>
            <a:normAutofit fontScale="92500" lnSpcReduction="20000"/>
          </a:bodyPr>
          <a:lstStyle/>
          <a:p>
            <a:r>
              <a:rPr lang="el-GR" dirty="0"/>
              <a:t>Η εξάλειψη της μεταφυσικής στη φιλοσοφία, η επικράτηση της επιστημονικής μεθόδου ως μόνο δρόμο προς τη γνώση, η απόρριψη κάθε θρησκευτικής κοσμολογίας και η σημαντική επιρροή της θεωρίας της εξέλιξης</a:t>
            </a:r>
          </a:p>
        </p:txBody>
      </p:sp>
      <p:sp>
        <p:nvSpPr>
          <p:cNvPr id="4" name="2 - Θέση περιεχομένου"/>
          <p:cNvSpPr txBox="1">
            <a:spLocks/>
          </p:cNvSpPr>
          <p:nvPr/>
        </p:nvSpPr>
        <p:spPr>
          <a:xfrm>
            <a:off x="4429124" y="571480"/>
            <a:ext cx="3971924" cy="5286412"/>
          </a:xfrm>
          <a:prstGeom prst="rect">
            <a:avLst/>
          </a:prstGeom>
        </p:spPr>
        <p:txBody>
          <a:bodyPr vert="horz">
            <a:normAutofit fontScale="85000" lnSpcReduction="20000"/>
          </a:bodyPr>
          <a:lstStyle/>
          <a:p>
            <a:pPr marL="365760" lvl="0" indent="-256032">
              <a:spcBef>
                <a:spcPts val="300"/>
              </a:spcBef>
              <a:buClr>
                <a:schemeClr val="accent3"/>
              </a:buClr>
              <a:buFont typeface="Georgia"/>
              <a:buChar char="•"/>
            </a:pPr>
            <a:r>
              <a:rPr lang="el-GR" sz="2800" dirty="0"/>
              <a:t>Η θεσμική επιρροή της θρησκείας στην Ευρώπη, η συνεχής </a:t>
            </a:r>
            <a:r>
              <a:rPr lang="el-GR" sz="2800" dirty="0" err="1"/>
              <a:t>νοηματοδότηση</a:t>
            </a:r>
            <a:r>
              <a:rPr lang="el-GR" sz="2800" dirty="0"/>
              <a:t> της υπαρξιακής αναζήτησης του υποκειμένου, η σχέση με την πολιτική (π.χ. η επανεκλογή του προέδρου των Η.Π.Α. το 2004</a:t>
            </a:r>
            <a:r>
              <a:rPr lang="en-US" sz="2800" dirty="0"/>
              <a:t>,</a:t>
            </a:r>
            <a:r>
              <a:rPr lang="el-GR" sz="2800" dirty="0"/>
              <a:t> που θεωρήθηκε ότι στηρίχτηκε σε θρησκευτικούς παράγοντες</a:t>
            </a:r>
            <a:r>
              <a:rPr lang="en-US" sz="2800" dirty="0"/>
              <a:t>,</a:t>
            </a:r>
            <a:r>
              <a:rPr lang="el-GR" sz="2800" dirty="0"/>
              <a:t> που έλαβαν υπόψη οι ψηφοφόροι), η Ισλαμική επανάσταση, αρχής γενομένης το 1979 στο Ιράν. </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 TextBox"/>
          <p:cNvSpPr txBox="1"/>
          <p:nvPr/>
        </p:nvSpPr>
        <p:spPr>
          <a:xfrm>
            <a:off x="0" y="5786454"/>
            <a:ext cx="8929718" cy="954107"/>
          </a:xfrm>
          <a:prstGeom prst="rect">
            <a:avLst/>
          </a:prstGeom>
          <a:noFill/>
        </p:spPr>
        <p:txBody>
          <a:bodyPr wrap="square" rtlCol="0">
            <a:spAutoFit/>
          </a:bodyPr>
          <a:lstStyle/>
          <a:p>
            <a:r>
              <a:rPr lang="el-GR" sz="2800" u="sng" spc="300" dirty="0">
                <a:solidFill>
                  <a:schemeClr val="bg2">
                    <a:lumMod val="25000"/>
                  </a:schemeClr>
                </a:solidFill>
                <a:effectLst>
                  <a:outerShdw blurRad="38100" dist="38100" dir="2700000" algn="tl">
                    <a:srgbClr val="000000">
                      <a:alpha val="43137"/>
                    </a:srgbClr>
                  </a:outerShdw>
                </a:effectLst>
              </a:rPr>
              <a:t>Στην εποχή της παγκοσμιοποίησης </a:t>
            </a:r>
          </a:p>
          <a:p>
            <a:r>
              <a:rPr lang="el-GR" sz="2800" u="sng" spc="300" dirty="0">
                <a:solidFill>
                  <a:schemeClr val="bg2">
                    <a:lumMod val="25000"/>
                  </a:schemeClr>
                </a:solidFill>
                <a:effectLst>
                  <a:outerShdw blurRad="38100" dist="38100" dir="2700000" algn="tl">
                    <a:srgbClr val="000000">
                      <a:alpha val="43137"/>
                    </a:srgbClr>
                  </a:outerShdw>
                </a:effectLst>
              </a:rPr>
              <a:t>η θρησκεία επέστρεψε επίσημα</a:t>
            </a:r>
            <a:endParaRPr lang="el-GR" sz="2800" u="sng" dirty="0">
              <a:solidFill>
                <a:schemeClr val="bg2">
                  <a:lumMod val="25000"/>
                </a:schemeClr>
              </a:solidFill>
              <a:effectLst>
                <a:outerShdw blurRad="38100" dist="38100" dir="2700000" algn="tl">
                  <a:srgbClr val="000000">
                    <a:alpha val="43137"/>
                  </a:srgbClr>
                </a:outerShdw>
              </a:effectLst>
            </a:endParaRPr>
          </a:p>
        </p:txBody>
      </p:sp>
      <p:sp>
        <p:nvSpPr>
          <p:cNvPr id="6" name="5 - TextBox"/>
          <p:cNvSpPr txBox="1"/>
          <p:nvPr/>
        </p:nvSpPr>
        <p:spPr>
          <a:xfrm>
            <a:off x="214282" y="5643578"/>
            <a:ext cx="8643998" cy="369332"/>
          </a:xfrm>
          <a:prstGeom prst="rect">
            <a:avLst/>
          </a:prstGeom>
          <a:noFill/>
        </p:spPr>
        <p:txBody>
          <a:bodyPr wrap="square" rtlCol="0">
            <a:spAutoFit/>
          </a:bodyPr>
          <a:lstStyle/>
          <a:p>
            <a:r>
              <a:rPr lang="en-US" dirty="0"/>
              <a:t>--------------------------------------------------------------------------------------------------</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normAutofit/>
          </a:bodyPr>
          <a:lstStyle/>
          <a:p>
            <a:r>
              <a:rPr lang="el-GR" sz="3200" dirty="0"/>
              <a:t>Θρησκευτικός </a:t>
            </a:r>
            <a:r>
              <a:rPr lang="el-GR" sz="3200" dirty="0" err="1"/>
              <a:t>Γραμματισμός</a:t>
            </a:r>
            <a:endParaRPr lang="el-GR" sz="3200" dirty="0"/>
          </a:p>
        </p:txBody>
      </p:sp>
      <p:sp>
        <p:nvSpPr>
          <p:cNvPr id="3" name="2 - Θέση περιεχομένου"/>
          <p:cNvSpPr>
            <a:spLocks noGrp="1"/>
          </p:cNvSpPr>
          <p:nvPr>
            <p:ph idx="1"/>
          </p:nvPr>
        </p:nvSpPr>
        <p:spPr>
          <a:xfrm>
            <a:off x="467544" y="1844824"/>
            <a:ext cx="8229600" cy="4325112"/>
          </a:xfrm>
        </p:spPr>
        <p:txBody>
          <a:bodyPr>
            <a:normAutofit lnSpcReduction="10000"/>
          </a:bodyPr>
          <a:lstStyle/>
          <a:p>
            <a:r>
              <a:rPr lang="el-GR" dirty="0"/>
              <a:t>Ο όρος θρησκευτικός </a:t>
            </a:r>
            <a:r>
              <a:rPr lang="el-GR" dirty="0" err="1"/>
              <a:t>γραμματισμός</a:t>
            </a:r>
            <a:r>
              <a:rPr lang="el-GR" dirty="0"/>
              <a:t> χρησιμοποιείται στα ΠΣ. </a:t>
            </a:r>
            <a:r>
              <a:rPr lang="en-US" dirty="0"/>
              <a:t>A</a:t>
            </a:r>
            <a:r>
              <a:rPr lang="el-GR" dirty="0"/>
              <a:t>φορά τη γνώση της θρησκείας όσων πιστεύουν και της θρησκείας του τόπου για όσους δεν πιστεύουν ή ακολουθούν μία άλλη θρησκεία. Επίσης, αφορά τις γνώσεις για τις θρησκείες του κόσμου και τις άλλες πεποιθήσεις. Στο Λύκειο ιδιαίτερα τονίζεται η επικοινωνιακή χροιά του </a:t>
            </a:r>
            <a:r>
              <a:rPr lang="el-GR" dirty="0" err="1"/>
              <a:t>γραμματισμού</a:t>
            </a:r>
            <a:r>
              <a:rPr lang="el-GR" dirty="0"/>
              <a:t> και μάλιστα σε σχέση με τον εαυτό, τους άλλους και τον Θεό (γλώσσα και όχι ιστορία).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066800"/>
          </a:xfrm>
        </p:spPr>
        <p:txBody>
          <a:bodyPr>
            <a:normAutofit fontScale="90000"/>
          </a:bodyPr>
          <a:lstStyle/>
          <a:p>
            <a:pPr algn="ctr"/>
            <a:r>
              <a:rPr lang="el-GR" dirty="0"/>
              <a:t>Θρησκευτικές έννοιες που </a:t>
            </a:r>
            <a:r>
              <a:rPr lang="el-GR" dirty="0" err="1"/>
              <a:t>νοηματοδοτούνται</a:t>
            </a:r>
            <a:r>
              <a:rPr lang="el-GR" dirty="0"/>
              <a:t> από τους μαθητές/τις μαθήτριες</a:t>
            </a:r>
          </a:p>
        </p:txBody>
      </p:sp>
      <p:sp>
        <p:nvSpPr>
          <p:cNvPr id="3" name="2 - Θέση περιεχομένου"/>
          <p:cNvSpPr>
            <a:spLocks noGrp="1"/>
          </p:cNvSpPr>
          <p:nvPr>
            <p:ph idx="1"/>
          </p:nvPr>
        </p:nvSpPr>
        <p:spPr>
          <a:xfrm>
            <a:off x="395536" y="2863941"/>
            <a:ext cx="8229600" cy="4325112"/>
          </a:xfrm>
        </p:spPr>
        <p:txBody>
          <a:bodyPr/>
          <a:lstStyle/>
          <a:p>
            <a:r>
              <a:rPr lang="el-GR" dirty="0"/>
              <a:t>Αρχικά οι μαθητές ξεκινούν από έννοιες με τις οποίες είναι εξοικειωμένοι στην καθημερινότητά τους, που σχετίζονται με τις εμπειρίες τους και προχωρούν στη διερεύνηση τριών μεγάλων ομάδων εννοιών,  σε κάθε μία από τις οποίες υπάρχουν απλούστερες και πιο σύνθετες έννοιες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36712"/>
            <a:ext cx="8229600" cy="5737824"/>
          </a:xfrm>
        </p:spPr>
        <p:txBody>
          <a:bodyPr>
            <a:normAutofit fontScale="92500" lnSpcReduction="10000"/>
          </a:bodyPr>
          <a:lstStyle/>
          <a:p>
            <a:r>
              <a:rPr lang="el-GR" dirty="0"/>
              <a:t>Α. έννοιες που είναι κοινές στην πανανθρώπινη εμπειρία, (π.χ. αναμνήσεις, ιδιαιτερότητα, εορτασμός, δικαιώματα, καθήκοντα, δικαιοσύνη), αλλά και ειρήνη και δικαιοσύνη, πλούτος και φτώχεια, προκαταλήψεις και ισότητα</a:t>
            </a:r>
          </a:p>
          <a:p>
            <a:r>
              <a:rPr lang="el-GR" dirty="0"/>
              <a:t>Β. κοινές έννοιες πολλών θρησκειών που χρησιμοποιούνται στη μελέτη των θρησκειών (π.χ. Θεός, λατρεία, συμβολισμός, ιερό, μαθητής-μαθητεία, διακονία, μαρτύριο)</a:t>
            </a:r>
          </a:p>
          <a:p>
            <a:r>
              <a:rPr lang="el-GR" dirty="0"/>
              <a:t>Γ. έννοιες που υπάρχουν σε συγκεκριμένες θρησκείες (π.χ. τριαδικότητα, μετάνοια, </a:t>
            </a:r>
            <a:r>
              <a:rPr lang="el-GR" dirty="0" err="1"/>
              <a:t>τορά</a:t>
            </a:r>
            <a:r>
              <a:rPr lang="el-GR" dirty="0"/>
              <a:t>, </a:t>
            </a:r>
            <a:r>
              <a:rPr lang="el-GR" dirty="0" err="1"/>
              <a:t>μόκσα</a:t>
            </a:r>
            <a:r>
              <a:rPr lang="el-GR" dirty="0"/>
              <a:t>, αμαρτία)</a:t>
            </a:r>
          </a:p>
          <a:p>
            <a:r>
              <a:rPr lang="el-GR" dirty="0"/>
              <a:t>Σε κάθε στάδιο, οι μαθητές ασχολούνται και με τις τρεις ομάδες εννοιών, από τις απλούστερες στις πιο σύνθετες (</a:t>
            </a:r>
            <a:r>
              <a:rPr lang="en-US" dirty="0" err="1"/>
              <a:t>Erricker</a:t>
            </a:r>
            <a:r>
              <a:rPr lang="en-US" dirty="0"/>
              <a:t>)</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Ισοσκελές τρίγωνο"/>
          <p:cNvSpPr/>
          <p:nvPr/>
        </p:nvSpPr>
        <p:spPr>
          <a:xfrm>
            <a:off x="2804073" y="428604"/>
            <a:ext cx="4357718" cy="6000792"/>
          </a:xfrm>
          <a:prstGeom prst="triangle">
            <a:avLst>
              <a:gd name="adj" fmla="val 491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dirty="0">
              <a:solidFill>
                <a:schemeClr val="tx1"/>
              </a:solidFill>
            </a:endParaRPr>
          </a:p>
        </p:txBody>
      </p:sp>
      <p:cxnSp>
        <p:nvCxnSpPr>
          <p:cNvPr id="5" name="5 - Ευθεία γραμμή σύνδεσης"/>
          <p:cNvCxnSpPr/>
          <p:nvPr/>
        </p:nvCxnSpPr>
        <p:spPr>
          <a:xfrm>
            <a:off x="3375577" y="5000636"/>
            <a:ext cx="321471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6 - Ευθεία γραμμή σύνδεσης"/>
          <p:cNvCxnSpPr/>
          <p:nvPr/>
        </p:nvCxnSpPr>
        <p:spPr>
          <a:xfrm>
            <a:off x="3804205" y="3571876"/>
            <a:ext cx="228601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7 - Ευθεία γραμμή σύνδεσης"/>
          <p:cNvCxnSpPr/>
          <p:nvPr/>
        </p:nvCxnSpPr>
        <p:spPr>
          <a:xfrm>
            <a:off x="4304271" y="2143116"/>
            <a:ext cx="128588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14 - TextBox"/>
          <p:cNvSpPr txBox="1"/>
          <p:nvPr/>
        </p:nvSpPr>
        <p:spPr>
          <a:xfrm>
            <a:off x="4375709" y="1285860"/>
            <a:ext cx="1146084" cy="83099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Έννοιες </a:t>
            </a:r>
          </a:p>
          <a:p>
            <a:pPr algn="ctr"/>
            <a:r>
              <a:rPr lang="el-GR" sz="1200" dirty="0"/>
              <a:t>ιδιαίτερες</a:t>
            </a:r>
          </a:p>
          <a:p>
            <a:pPr algn="ctr"/>
            <a:r>
              <a:rPr lang="el-GR" sz="1200" dirty="0"/>
              <a:t>συγκεκριμένων</a:t>
            </a:r>
          </a:p>
          <a:p>
            <a:pPr algn="ctr"/>
            <a:r>
              <a:rPr lang="el-GR" sz="1200" dirty="0"/>
              <a:t>θρησκειών</a:t>
            </a:r>
          </a:p>
        </p:txBody>
      </p:sp>
      <p:sp>
        <p:nvSpPr>
          <p:cNvPr id="9" name="15 - TextBox"/>
          <p:cNvSpPr txBox="1"/>
          <p:nvPr/>
        </p:nvSpPr>
        <p:spPr>
          <a:xfrm>
            <a:off x="3304139" y="5357826"/>
            <a:ext cx="3371820"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Έννοιες που εμπίπτουν στις εμπειρίες των παιδιών</a:t>
            </a:r>
          </a:p>
          <a:p>
            <a:pPr algn="ctr"/>
            <a:r>
              <a:rPr lang="el-GR" sz="1200" dirty="0"/>
              <a:t>Και είναι βασικές για την ανάπτυξη τν εννοιών</a:t>
            </a:r>
          </a:p>
          <a:p>
            <a:pPr algn="ctr"/>
            <a:r>
              <a:rPr lang="el-GR" sz="1200" dirty="0"/>
              <a:t>Στα στάδια 1 έως 4</a:t>
            </a:r>
          </a:p>
        </p:txBody>
      </p:sp>
      <p:sp>
        <p:nvSpPr>
          <p:cNvPr id="10" name="16 - TextBox"/>
          <p:cNvSpPr txBox="1"/>
          <p:nvPr/>
        </p:nvSpPr>
        <p:spPr>
          <a:xfrm>
            <a:off x="3875643" y="4000504"/>
            <a:ext cx="2074222"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έννοιες που είναι κοινές </a:t>
            </a:r>
          </a:p>
          <a:p>
            <a:pPr algn="ctr"/>
            <a:r>
              <a:rPr lang="el-GR" sz="1200" dirty="0"/>
              <a:t>στην εμπειρία θρησκευτικών</a:t>
            </a:r>
          </a:p>
          <a:p>
            <a:pPr algn="ctr"/>
            <a:r>
              <a:rPr lang="el-GR" sz="1200" dirty="0"/>
              <a:t>και μη θρησκευτικών πιστεύω</a:t>
            </a:r>
          </a:p>
        </p:txBody>
      </p:sp>
      <p:sp>
        <p:nvSpPr>
          <p:cNvPr id="11" name="17 - TextBox"/>
          <p:cNvSpPr txBox="1"/>
          <p:nvPr/>
        </p:nvSpPr>
        <p:spPr>
          <a:xfrm>
            <a:off x="4037270" y="2643182"/>
            <a:ext cx="1910075" cy="83099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Έννοιες που είναι</a:t>
            </a:r>
          </a:p>
          <a:p>
            <a:pPr algn="ctr"/>
            <a:r>
              <a:rPr lang="el-GR" sz="1200" dirty="0"/>
              <a:t>κοινές σε πολλές θρησκείες</a:t>
            </a:r>
          </a:p>
          <a:p>
            <a:pPr algn="ctr"/>
            <a:r>
              <a:rPr lang="el-GR" sz="1200" dirty="0"/>
              <a:t>και χρησιμοποιούνται</a:t>
            </a:r>
          </a:p>
          <a:p>
            <a:pPr algn="ctr"/>
            <a:r>
              <a:rPr lang="el-GR" sz="1200" dirty="0"/>
              <a:t>στη μελέτη των θρησκειών</a:t>
            </a:r>
          </a:p>
        </p:txBody>
      </p:sp>
      <p:sp>
        <p:nvSpPr>
          <p:cNvPr id="12" name="18 - TextBox"/>
          <p:cNvSpPr txBox="1"/>
          <p:nvPr/>
        </p:nvSpPr>
        <p:spPr>
          <a:xfrm>
            <a:off x="6590287" y="4143380"/>
            <a:ext cx="1322670"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b="1" dirty="0"/>
              <a:t>Έννοιες ομάδας Α</a:t>
            </a:r>
          </a:p>
        </p:txBody>
      </p:sp>
      <p:sp>
        <p:nvSpPr>
          <p:cNvPr id="13" name="19 - TextBox"/>
          <p:cNvSpPr txBox="1"/>
          <p:nvPr/>
        </p:nvSpPr>
        <p:spPr>
          <a:xfrm>
            <a:off x="6661725" y="4643446"/>
            <a:ext cx="1014830"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απλούστερες</a:t>
            </a:r>
          </a:p>
        </p:txBody>
      </p:sp>
      <p:sp>
        <p:nvSpPr>
          <p:cNvPr id="14" name="20 - TextBox"/>
          <p:cNvSpPr txBox="1"/>
          <p:nvPr/>
        </p:nvSpPr>
        <p:spPr>
          <a:xfrm>
            <a:off x="6233097" y="3500438"/>
            <a:ext cx="1007007"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πιο σύνθετες</a:t>
            </a:r>
          </a:p>
        </p:txBody>
      </p:sp>
      <p:sp>
        <p:nvSpPr>
          <p:cNvPr id="15" name="21 - TextBox"/>
          <p:cNvSpPr txBox="1"/>
          <p:nvPr/>
        </p:nvSpPr>
        <p:spPr>
          <a:xfrm>
            <a:off x="6090221" y="3143248"/>
            <a:ext cx="1014830"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απλούστερες</a:t>
            </a:r>
          </a:p>
        </p:txBody>
      </p:sp>
      <p:sp>
        <p:nvSpPr>
          <p:cNvPr id="16" name="22 - TextBox"/>
          <p:cNvSpPr txBox="1"/>
          <p:nvPr/>
        </p:nvSpPr>
        <p:spPr>
          <a:xfrm>
            <a:off x="5661593" y="1785926"/>
            <a:ext cx="1014830"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απλούστερες</a:t>
            </a:r>
          </a:p>
        </p:txBody>
      </p:sp>
      <p:sp>
        <p:nvSpPr>
          <p:cNvPr id="17" name="23 - TextBox"/>
          <p:cNvSpPr txBox="1"/>
          <p:nvPr/>
        </p:nvSpPr>
        <p:spPr>
          <a:xfrm>
            <a:off x="5733031" y="2214554"/>
            <a:ext cx="1007007"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πιο σύνθετες</a:t>
            </a:r>
          </a:p>
        </p:txBody>
      </p:sp>
      <p:sp>
        <p:nvSpPr>
          <p:cNvPr id="18" name="24 - TextBox"/>
          <p:cNvSpPr txBox="1"/>
          <p:nvPr/>
        </p:nvSpPr>
        <p:spPr>
          <a:xfrm>
            <a:off x="5161527" y="500042"/>
            <a:ext cx="1007007"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πιο σύνθετες</a:t>
            </a:r>
          </a:p>
        </p:txBody>
      </p:sp>
      <p:sp>
        <p:nvSpPr>
          <p:cNvPr id="19" name="25 - TextBox"/>
          <p:cNvSpPr txBox="1"/>
          <p:nvPr/>
        </p:nvSpPr>
        <p:spPr>
          <a:xfrm>
            <a:off x="5947345" y="2643182"/>
            <a:ext cx="1316258"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b="1" dirty="0"/>
              <a:t>Έννοιες ομάδας Β</a:t>
            </a:r>
          </a:p>
        </p:txBody>
      </p:sp>
      <p:sp>
        <p:nvSpPr>
          <p:cNvPr id="20" name="26 - TextBox"/>
          <p:cNvSpPr txBox="1"/>
          <p:nvPr/>
        </p:nvSpPr>
        <p:spPr>
          <a:xfrm>
            <a:off x="5375841" y="1071546"/>
            <a:ext cx="1292213"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b="1" dirty="0"/>
              <a:t>Έννοιες ομάδας Γ</a:t>
            </a:r>
          </a:p>
        </p:txBody>
      </p:sp>
      <p:sp>
        <p:nvSpPr>
          <p:cNvPr id="21" name="36 - TextBox"/>
          <p:cNvSpPr txBox="1"/>
          <p:nvPr/>
        </p:nvSpPr>
        <p:spPr>
          <a:xfrm>
            <a:off x="1231044" y="3857628"/>
            <a:ext cx="715773"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Στάδιο 1</a:t>
            </a:r>
          </a:p>
        </p:txBody>
      </p:sp>
      <p:cxnSp>
        <p:nvCxnSpPr>
          <p:cNvPr id="22" name="38 - Ευθύγραμμο βέλος σύνδεσης"/>
          <p:cNvCxnSpPr/>
          <p:nvPr/>
        </p:nvCxnSpPr>
        <p:spPr>
          <a:xfrm rot="5400000" flipH="1" flipV="1">
            <a:off x="2626272" y="1178703"/>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39 - Ευθύγραμμο βέλος σύνδεσης"/>
          <p:cNvCxnSpPr/>
          <p:nvPr/>
        </p:nvCxnSpPr>
        <p:spPr>
          <a:xfrm rot="5400000" flipH="1" flipV="1">
            <a:off x="1981742" y="2035165"/>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40 - Ευθύγραμμο βέλος σύνδεσης"/>
          <p:cNvCxnSpPr/>
          <p:nvPr/>
        </p:nvCxnSpPr>
        <p:spPr>
          <a:xfrm rot="5400000" flipH="1" flipV="1">
            <a:off x="1411826" y="2606669"/>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41 - Ευθύγραμμο βέλος σύνδεσης"/>
          <p:cNvCxnSpPr/>
          <p:nvPr/>
        </p:nvCxnSpPr>
        <p:spPr>
          <a:xfrm rot="5400000" flipH="1" flipV="1">
            <a:off x="1090355" y="3356768"/>
            <a:ext cx="10001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43 - Ευθύγραμμο βέλος σύνδεσης"/>
          <p:cNvCxnSpPr/>
          <p:nvPr/>
        </p:nvCxnSpPr>
        <p:spPr>
          <a:xfrm rot="5400000">
            <a:off x="2696916" y="3036091"/>
            <a:ext cx="135732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46 - Ευθύγραμμο βέλος σύνδεσης"/>
          <p:cNvCxnSpPr/>
          <p:nvPr/>
        </p:nvCxnSpPr>
        <p:spPr>
          <a:xfrm rot="5400000">
            <a:off x="2232569" y="3786190"/>
            <a:ext cx="10001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48 - Ευθύγραμμο βέλος σύνδεσης"/>
          <p:cNvCxnSpPr/>
          <p:nvPr/>
        </p:nvCxnSpPr>
        <p:spPr>
          <a:xfrm rot="5400000">
            <a:off x="1697578" y="4178305"/>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51 - Ευθύγραμμο βέλος σύνδεσης"/>
          <p:cNvCxnSpPr/>
          <p:nvPr/>
        </p:nvCxnSpPr>
        <p:spPr>
          <a:xfrm rot="5400000">
            <a:off x="1126074" y="4606933"/>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52 - TextBox"/>
          <p:cNvSpPr txBox="1"/>
          <p:nvPr/>
        </p:nvSpPr>
        <p:spPr>
          <a:xfrm>
            <a:off x="1803941" y="3429000"/>
            <a:ext cx="715773"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Στάδιο 2</a:t>
            </a:r>
          </a:p>
        </p:txBody>
      </p:sp>
      <p:sp>
        <p:nvSpPr>
          <p:cNvPr id="31" name="53 - TextBox"/>
          <p:cNvSpPr txBox="1"/>
          <p:nvPr/>
        </p:nvSpPr>
        <p:spPr>
          <a:xfrm>
            <a:off x="2446883" y="2928934"/>
            <a:ext cx="715773"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Στάδιο 3</a:t>
            </a:r>
          </a:p>
        </p:txBody>
      </p:sp>
      <p:sp>
        <p:nvSpPr>
          <p:cNvPr id="32" name="54 - TextBox"/>
          <p:cNvSpPr txBox="1"/>
          <p:nvPr/>
        </p:nvSpPr>
        <p:spPr>
          <a:xfrm>
            <a:off x="3018387" y="2000240"/>
            <a:ext cx="715773"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Στάδιο 4</a:t>
            </a:r>
          </a:p>
        </p:txBody>
      </p:sp>
      <p:sp>
        <p:nvSpPr>
          <p:cNvPr id="33" name="55 - TextBox"/>
          <p:cNvSpPr txBox="1"/>
          <p:nvPr/>
        </p:nvSpPr>
        <p:spPr>
          <a:xfrm>
            <a:off x="1232437" y="5715016"/>
            <a:ext cx="1410130"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Θεμελιώδες στάδιο</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dirty="0"/>
              <a:t>H K</a:t>
            </a:r>
            <a:r>
              <a:rPr lang="el-GR" b="1" dirty="0" err="1"/>
              <a:t>οινωνικοποίηση</a:t>
            </a:r>
            <a:r>
              <a:rPr lang="el-GR" dirty="0"/>
              <a:t> (όχι ως παθητική υιοθέτηση του κοινωνικού συστήματος, αλλά ως μία διαδικασία </a:t>
            </a:r>
            <a:r>
              <a:rPr lang="el-GR" dirty="0" err="1"/>
              <a:t>εξατομίκευσης=Το</a:t>
            </a:r>
            <a:r>
              <a:rPr lang="el-GR" dirty="0"/>
              <a:t> υποκείμενο δρα ενεργητικά στο περιβάλλον ενώ παράλληλα το περιβάλλον διαδραματίζει αμοιβαία τον ρόλο του)</a:t>
            </a:r>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80728"/>
            <a:ext cx="8229600" cy="5343872"/>
          </a:xfrm>
        </p:spPr>
        <p:txBody>
          <a:bodyPr>
            <a:normAutofit fontScale="92500" lnSpcReduction="10000"/>
          </a:bodyPr>
          <a:lstStyle/>
          <a:p>
            <a:r>
              <a:rPr lang="en-US" dirty="0"/>
              <a:t> H</a:t>
            </a:r>
            <a:r>
              <a:rPr lang="el-GR" dirty="0"/>
              <a:t> </a:t>
            </a:r>
            <a:r>
              <a:rPr lang="el-GR" b="1" dirty="0"/>
              <a:t>κριτική θρησκευτικότητα (</a:t>
            </a:r>
            <a:r>
              <a:rPr lang="el-GR" dirty="0"/>
              <a:t>με την έννοια της ολιστικής νοημοσύνης του </a:t>
            </a:r>
            <a:r>
              <a:rPr lang="en-US" dirty="0"/>
              <a:t>Dewey</a:t>
            </a:r>
            <a:r>
              <a:rPr lang="el-GR" dirty="0"/>
              <a:t>= Η εκπαίδευση μαθαίνει τα παιδιά πώς να σκέφτονται με νου και καρδιά. Η Θρησκευτική Εκπαίδευση, εφόσον ο άνθρωπος είναι, από τη φύση του ον, που πιστεύει, του δίνει τις δυνατότητες «να πιστεύει καλά»). </a:t>
            </a:r>
          </a:p>
          <a:p>
            <a:r>
              <a:rPr lang="el-GR" dirty="0"/>
              <a:t>Και αυτό το «καλά» σημαίνει κριτικά= ελεύθερα, διερευνητικά, ενεργητικά, με σεβασμό στους άλλους, ειρηνικά, χωρίς </a:t>
            </a:r>
            <a:r>
              <a:rPr lang="el-GR" dirty="0" err="1"/>
              <a:t>ηθικισμούς</a:t>
            </a:r>
            <a:r>
              <a:rPr lang="el-GR" dirty="0"/>
              <a:t>, φανατισμούς και μισαλλοδοξίες. </a:t>
            </a:r>
          </a:p>
          <a:p>
            <a:r>
              <a:rPr lang="el-GR" dirty="0"/>
              <a:t>Η κριτική θρησκευτικότητα βασίζεται στο σεβασμό των άλλων και τον πλουραλισμό, χωρίς «να παραιτείται κανένας από το ερώτημα για την αλήθεια της πίστης»</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Εκπαίδευση ή Κατήχηση;</a:t>
            </a:r>
          </a:p>
        </p:txBody>
      </p:sp>
      <p:sp>
        <p:nvSpPr>
          <p:cNvPr id="3" name="2 - Θέση περιεχομένου"/>
          <p:cNvSpPr>
            <a:spLocks noGrp="1"/>
          </p:cNvSpPr>
          <p:nvPr>
            <p:ph idx="1"/>
          </p:nvPr>
        </p:nvSpPr>
        <p:spPr/>
        <p:txBody>
          <a:bodyPr>
            <a:normAutofit fontScale="92500" lnSpcReduction="20000"/>
          </a:bodyPr>
          <a:lstStyle/>
          <a:p>
            <a:r>
              <a:rPr lang="el-GR" dirty="0"/>
              <a:t>Η εκπαίδευση μαθαίνει τα παιδιά πώς να σκέφτονται, για να ανασυνθέτουν τα νοήματα και τις έννοιες που ερμηνεύουν τον κόσμο και τους βοηθά ως πρόσωπα να αντιμετωπίζουν δημιουργικά την αβεβαιότητα της ύπαρξης και του κόσμου, η Θρησκευτική Εκπαίδευση, εφόσον ο άνθρωπος είναι, από τη φύση του ον, που πιστεύει, του δίνει τις δυνατότητες «να πιστεύει καλά»= κριτικά (ελεύθερα, διερευνητικά, ενεργητικά, με σεβασμό στους άλλους, ειρηνικά, χωρίς </a:t>
            </a:r>
            <a:r>
              <a:rPr lang="el-GR" dirty="0" err="1"/>
              <a:t>ηθικισμούς</a:t>
            </a:r>
            <a:r>
              <a:rPr lang="el-GR" dirty="0"/>
              <a:t>, φανατισμούς και μισαλλοδοξίες) (</a:t>
            </a:r>
            <a:r>
              <a:rPr lang="en-US" dirty="0"/>
              <a:t>Webster</a:t>
            </a:r>
            <a:r>
              <a:rPr lang="el-GR" dirty="0"/>
              <a:t>, 2009; Βασιλόπουλος, 1996)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εκπαίδευση</a:t>
            </a:r>
          </a:p>
        </p:txBody>
      </p:sp>
      <p:sp>
        <p:nvSpPr>
          <p:cNvPr id="3" name="2 - Θέση περιεχομένου"/>
          <p:cNvSpPr>
            <a:spLocks noGrp="1"/>
          </p:cNvSpPr>
          <p:nvPr>
            <p:ph idx="1"/>
          </p:nvPr>
        </p:nvSpPr>
        <p:spPr/>
        <p:txBody>
          <a:bodyPr>
            <a:normAutofit fontScale="92500" lnSpcReduction="20000"/>
          </a:bodyPr>
          <a:lstStyle/>
          <a:p>
            <a:pPr lvl="0"/>
            <a:r>
              <a:rPr lang="el-GR" dirty="0"/>
              <a:t>μπορεί να μη σκοπεύει στην πίστη, αλλά αφήνει τα περιθώρια να αναπτυχθεί με όσο πιο υγιή τρόπο γίνεται («καλά»).</a:t>
            </a:r>
          </a:p>
          <a:p>
            <a:pPr lvl="0"/>
            <a:r>
              <a:rPr lang="el-GR" dirty="0"/>
              <a:t> Έτσι, μπορεί να γίνει, σήμερα και στο μέλλον, κατανοητή και η επιταγή του Ελληνικού Συντάγματος για </a:t>
            </a:r>
            <a:r>
              <a:rPr lang="el-GR" b="1" dirty="0"/>
              <a:t>καλλιέργεια θρησκευτικής συνείδησης στο σχολείο (Άρθρ. 16, παρ. 2). </a:t>
            </a:r>
            <a:r>
              <a:rPr lang="el-GR" dirty="0"/>
              <a:t>Όσο για τους μαθητές που πιστεύουν και ακολουθούν μία θρησκεία έχει αποδειχθεί ότι η πίστη δυναμώνει μέσα από την </a:t>
            </a:r>
            <a:r>
              <a:rPr lang="el-GR" b="1" dirty="0"/>
              <a:t>υγιή αμφιβολία</a:t>
            </a:r>
            <a:r>
              <a:rPr lang="el-GR" dirty="0"/>
              <a:t>, γιατί αυτή δεν αντιτίθεται στην πίστη, όπως ο μηδενισμός (</a:t>
            </a:r>
            <a:r>
              <a:rPr lang="el-GR" dirty="0" err="1"/>
              <a:t>Fowler</a:t>
            </a:r>
            <a:r>
              <a:rPr lang="el-GR" dirty="0"/>
              <a:t>, 1981, σ. 31).</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229600" cy="1066800"/>
          </a:xfrm>
        </p:spPr>
        <p:txBody>
          <a:bodyPr/>
          <a:lstStyle/>
          <a:p>
            <a:r>
              <a:rPr lang="el-GR" dirty="0"/>
              <a:t>Κατήχηση</a:t>
            </a:r>
          </a:p>
        </p:txBody>
      </p:sp>
      <p:sp>
        <p:nvSpPr>
          <p:cNvPr id="3" name="2 - Θέση περιεχομένου"/>
          <p:cNvSpPr>
            <a:spLocks noGrp="1"/>
          </p:cNvSpPr>
          <p:nvPr>
            <p:ph idx="1"/>
          </p:nvPr>
        </p:nvSpPr>
        <p:spPr>
          <a:xfrm>
            <a:off x="539552" y="1772816"/>
            <a:ext cx="8229600" cy="4325112"/>
          </a:xfrm>
        </p:spPr>
        <p:txBody>
          <a:bodyPr>
            <a:normAutofit fontScale="85000" lnSpcReduction="20000"/>
          </a:bodyPr>
          <a:lstStyle/>
          <a:p>
            <a:r>
              <a:rPr lang="el-GR" dirty="0"/>
              <a:t>Η κατανόηση της Αποκάλυψης του Θεού προϋποθέτει την προαίρεση και την ετοιμότητα για να γίνει Κοινωνία (Εκκλησιαστική), η οποία χάνει τον </a:t>
            </a:r>
            <a:r>
              <a:rPr lang="el-GR" dirty="0" err="1"/>
              <a:t>σωτηριολογικό</a:t>
            </a:r>
            <a:r>
              <a:rPr lang="el-GR" dirty="0"/>
              <a:t> χαρακτήρα της στον χώρο του σχολείου, όταν παραμένει απλά διανοητική καλλιέργεια</a:t>
            </a:r>
            <a:r>
              <a:rPr lang="en-US" dirty="0"/>
              <a:t>-</a:t>
            </a:r>
            <a:r>
              <a:rPr lang="el-GR" dirty="0"/>
              <a:t>Κυρίλλου Αλεξανδρείας, Ερμηνεία ή Υπόμνημα εις το κατά </a:t>
            </a:r>
            <a:r>
              <a:rPr lang="el-GR" dirty="0" err="1"/>
              <a:t>Ιωάννην</a:t>
            </a:r>
            <a:r>
              <a:rPr lang="el-GR" dirty="0"/>
              <a:t> Ευαγγέλιο </a:t>
            </a:r>
            <a:r>
              <a:rPr lang="en-US" dirty="0"/>
              <a:t>PG</a:t>
            </a:r>
            <a:r>
              <a:rPr lang="el-GR" dirty="0"/>
              <a:t>74, 297 </a:t>
            </a:r>
            <a:r>
              <a:rPr lang="en-US" dirty="0"/>
              <a:t>A</a:t>
            </a:r>
            <a:r>
              <a:rPr lang="el-GR" dirty="0"/>
              <a:t>-</a:t>
            </a:r>
            <a:r>
              <a:rPr lang="en-US" dirty="0"/>
              <a:t>D</a:t>
            </a:r>
            <a:r>
              <a:rPr lang="el-GR" dirty="0"/>
              <a:t> </a:t>
            </a:r>
          </a:p>
          <a:p>
            <a:r>
              <a:rPr lang="el-GR" dirty="0"/>
              <a:t>Η πίστη απαιτεί εμπιστοσύνη, που ξεπερνά τον νου και κατεβαίνει στην καρδιά, γίνεται φρόνημα, απόφαση και θέληση καθώς η θεολογική μάθηση είναι εξ αρχής κατάφαση (Παπαπέτρου, </a:t>
            </a:r>
            <a:r>
              <a:rPr lang="el-GR" dirty="0" err="1"/>
              <a:t>χ.χ</a:t>
            </a:r>
            <a:r>
              <a:rPr lang="el-GR" dirty="0"/>
              <a:t>., σ. 142). Όπως φαίνεται στην Αγία Γραφή στη διήγηση του Θωμά και της αναγνώρισής του Χριστού (</a:t>
            </a:r>
            <a:r>
              <a:rPr lang="el-GR" dirty="0" err="1"/>
              <a:t>Ιω</a:t>
            </a:r>
            <a:r>
              <a:rPr lang="el-GR" dirty="0"/>
              <a:t> 20, 19-31) ή στο διάλογο του Χριστού με τον ληστή στον Σταυρό (</a:t>
            </a:r>
            <a:r>
              <a:rPr lang="el-GR" dirty="0" err="1"/>
              <a:t>Λκ</a:t>
            </a:r>
            <a:r>
              <a:rPr lang="el-GR" dirty="0"/>
              <a:t>, 23, 39-43).</a:t>
            </a:r>
          </a:p>
          <a:p>
            <a:endParaRPr lang="el-GR" dirty="0"/>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066800"/>
          </a:xfrm>
        </p:spPr>
        <p:txBody>
          <a:bodyPr>
            <a:normAutofit/>
          </a:bodyPr>
          <a:lstStyle/>
          <a:p>
            <a:r>
              <a:rPr lang="el-GR" sz="3200" dirty="0"/>
              <a:t>Προγράμματα Σπουδών 2020-Γενικοί Σκοποί</a:t>
            </a:r>
          </a:p>
        </p:txBody>
      </p:sp>
      <p:sp>
        <p:nvSpPr>
          <p:cNvPr id="3" name="Θέση περιεχομένου 2"/>
          <p:cNvSpPr>
            <a:spLocks noGrp="1"/>
          </p:cNvSpPr>
          <p:nvPr>
            <p:ph idx="1"/>
          </p:nvPr>
        </p:nvSpPr>
        <p:spPr>
          <a:xfrm>
            <a:off x="457200" y="2249424"/>
            <a:ext cx="8229600" cy="4707968"/>
          </a:xfrm>
        </p:spPr>
        <p:txBody>
          <a:bodyPr>
            <a:normAutofit fontScale="70000" lnSpcReduction="20000"/>
          </a:bodyPr>
          <a:lstStyle/>
          <a:p>
            <a:pPr marL="109728" indent="0" fontAlgn="base">
              <a:buNone/>
            </a:pPr>
            <a:r>
              <a:rPr lang="el-GR" b="1" dirty="0"/>
              <a:t>Ο σκοπός της διδασκαλίας του μαθήματος των Θρησκευτικών</a:t>
            </a:r>
            <a:endParaRPr lang="el-GR" dirty="0"/>
          </a:p>
          <a:p>
            <a:pPr marL="109728" indent="0" fontAlgn="base">
              <a:buNone/>
            </a:pPr>
            <a:r>
              <a:rPr lang="el-GR" dirty="0"/>
              <a:t>Όπως όλα τα διακριτά μαθήματα του σχολείου, ομοίως και το μάθημα των Θρησκευτικών ακολουθεί τις προδιαγραφές, βάσει των οποίων αναπτύσσεται η παιδαγωγική και εκπαιδευτική διαδικασία που υλοποιείται εντός του σχολείου· συνεπώς, διαφοροποιείται από την κατήχηση, η οποία και αποτελεί έργο της Εκκλησίας.</a:t>
            </a:r>
          </a:p>
          <a:p>
            <a:pPr marL="109728" indent="0" fontAlgn="base">
              <a:buNone/>
            </a:pPr>
            <a:endParaRPr lang="el-GR" dirty="0"/>
          </a:p>
          <a:p>
            <a:pPr marL="109728" indent="0" fontAlgn="base">
              <a:buNone/>
            </a:pPr>
            <a:r>
              <a:rPr lang="el-GR" dirty="0"/>
              <a:t>Με βάση τα παραπάνω, ο σκοπός της διδασκαλίας του Μαθήματος των Θρησκευτικών εντάσσεται αναπόσπαστα στον γενικό σκοπό της σχολικής εκπαίδευσης στην Ελλάδα. Ως εκ τούτου, το μάθημα των Θρησκευτικών, όπως και όλα τα άλλα διακριτά μαθήματα, τα οποία ανήκουν στον κανόνα των σχολικών μαθημάτων, συμβάλλει ώστε οι μαθητές και οι μαθήτριες να καταστούν ελεύθεροι και υπεύθυνοι πολίτες, που σέβονται τις αρχές της δημοκρατίας και των δικαιωμάτων του ανθρώπου.  </a:t>
            </a:r>
          </a:p>
          <a:p>
            <a:endParaRPr lang="el-GR" dirty="0"/>
          </a:p>
        </p:txBody>
      </p:sp>
    </p:spTree>
    <p:extLst>
      <p:ext uri="{BB962C8B-B14F-4D97-AF65-F5344CB8AC3E}">
        <p14:creationId xmlns:p14="http://schemas.microsoft.com/office/powerpoint/2010/main" val="123342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 Εικόνα" descr="s;ymbola.jpg"/>
          <p:cNvPicPr>
            <a:picLocks noChangeAspect="1"/>
          </p:cNvPicPr>
          <p:nvPr/>
        </p:nvPicPr>
        <p:blipFill>
          <a:blip r:embed="rId3" cstate="print"/>
          <a:stretch>
            <a:fillRect/>
          </a:stretch>
        </p:blipFill>
        <p:spPr>
          <a:xfrm>
            <a:off x="3357554" y="2357430"/>
            <a:ext cx="2928951" cy="2928951"/>
          </a:xfrm>
          <a:prstGeom prst="rect">
            <a:avLst/>
          </a:prstGeom>
        </p:spPr>
      </p:pic>
      <p:pic>
        <p:nvPicPr>
          <p:cNvPr id="9" name="8 - Εικόνα" descr="προσευχη εβραίοι.jpg"/>
          <p:cNvPicPr>
            <a:picLocks noChangeAspect="1"/>
          </p:cNvPicPr>
          <p:nvPr/>
        </p:nvPicPr>
        <p:blipFill>
          <a:blip r:embed="rId4" cstate="print"/>
          <a:stretch>
            <a:fillRect/>
          </a:stretch>
        </p:blipFill>
        <p:spPr>
          <a:xfrm>
            <a:off x="2285984" y="3286124"/>
            <a:ext cx="1190633" cy="1785950"/>
          </a:xfrm>
          <a:prstGeom prst="rect">
            <a:avLst/>
          </a:prstGeom>
        </p:spPr>
      </p:pic>
      <p:sp>
        <p:nvSpPr>
          <p:cNvPr id="2" name="1 - Τίτλος"/>
          <p:cNvSpPr>
            <a:spLocks noGrp="1"/>
          </p:cNvSpPr>
          <p:nvPr>
            <p:ph type="title"/>
          </p:nvPr>
        </p:nvSpPr>
        <p:spPr>
          <a:xfrm>
            <a:off x="1428728" y="500042"/>
            <a:ext cx="2928958" cy="428628"/>
          </a:xfrm>
        </p:spPr>
        <p:txBody>
          <a:bodyPr>
            <a:noAutofit/>
          </a:bodyPr>
          <a:lstStyle/>
          <a:p>
            <a:r>
              <a:rPr lang="el-GR" sz="2400" dirty="0"/>
              <a:t>Θρησκείες στο σχολείο</a:t>
            </a:r>
          </a:p>
        </p:txBody>
      </p:sp>
      <p:pic>
        <p:nvPicPr>
          <p:cNvPr id="20" name="19 - Θέση περιεχομένου" descr="tatoo.jpg"/>
          <p:cNvPicPr>
            <a:picLocks noGrp="1" noChangeAspect="1"/>
          </p:cNvPicPr>
          <p:nvPr>
            <p:ph idx="1"/>
          </p:nvPr>
        </p:nvPicPr>
        <p:blipFill>
          <a:blip r:embed="rId5" cstate="print"/>
          <a:stretch>
            <a:fillRect/>
          </a:stretch>
        </p:blipFill>
        <p:spPr>
          <a:xfrm>
            <a:off x="-142908" y="3357562"/>
            <a:ext cx="1463004" cy="1650213"/>
          </a:xfrm>
        </p:spPr>
      </p:pic>
      <p:pic>
        <p:nvPicPr>
          <p:cNvPr id="4" name="3 - Εικόνα" descr="τζαμί.jpg"/>
          <p:cNvPicPr>
            <a:picLocks noChangeAspect="1"/>
          </p:cNvPicPr>
          <p:nvPr/>
        </p:nvPicPr>
        <p:blipFill>
          <a:blip r:embed="rId6" cstate="print"/>
          <a:stretch>
            <a:fillRect/>
          </a:stretch>
        </p:blipFill>
        <p:spPr>
          <a:xfrm>
            <a:off x="7715272" y="1357298"/>
            <a:ext cx="976314" cy="1159861"/>
          </a:xfrm>
          <a:prstGeom prst="rect">
            <a:avLst/>
          </a:prstGeom>
        </p:spPr>
      </p:pic>
      <p:pic>
        <p:nvPicPr>
          <p:cNvPr id="5" name="4 - Εικόνα" descr="θρησκευτικοί ηγέτες.jpg"/>
          <p:cNvPicPr>
            <a:picLocks noChangeAspect="1"/>
          </p:cNvPicPr>
          <p:nvPr/>
        </p:nvPicPr>
        <p:blipFill>
          <a:blip r:embed="rId7" cstate="print"/>
          <a:stretch>
            <a:fillRect/>
          </a:stretch>
        </p:blipFill>
        <p:spPr>
          <a:xfrm>
            <a:off x="6429388" y="642918"/>
            <a:ext cx="1424960" cy="1071570"/>
          </a:xfrm>
          <a:prstGeom prst="rect">
            <a:avLst/>
          </a:prstGeom>
        </p:spPr>
      </p:pic>
      <p:pic>
        <p:nvPicPr>
          <p:cNvPr id="6" name="5 - Εικόνα" descr="γυναικες με φερετζέ.jpg"/>
          <p:cNvPicPr>
            <a:picLocks noChangeAspect="1"/>
          </p:cNvPicPr>
          <p:nvPr/>
        </p:nvPicPr>
        <p:blipFill>
          <a:blip r:embed="rId8" cstate="print"/>
          <a:stretch>
            <a:fillRect/>
          </a:stretch>
        </p:blipFill>
        <p:spPr>
          <a:xfrm>
            <a:off x="6286512" y="2071678"/>
            <a:ext cx="1119190" cy="604363"/>
          </a:xfrm>
          <a:prstGeom prst="rect">
            <a:avLst/>
          </a:prstGeom>
        </p:spPr>
      </p:pic>
      <p:pic>
        <p:nvPicPr>
          <p:cNvPr id="10" name="9 - Εικόνα" descr="meditation.jpg"/>
          <p:cNvPicPr>
            <a:picLocks noChangeAspect="1"/>
          </p:cNvPicPr>
          <p:nvPr/>
        </p:nvPicPr>
        <p:blipFill>
          <a:blip r:embed="rId9" cstate="print"/>
          <a:stretch>
            <a:fillRect/>
          </a:stretch>
        </p:blipFill>
        <p:spPr>
          <a:xfrm>
            <a:off x="4000496" y="857232"/>
            <a:ext cx="1214439" cy="1214439"/>
          </a:xfrm>
          <a:prstGeom prst="rect">
            <a:avLst/>
          </a:prstGeom>
        </p:spPr>
      </p:pic>
      <p:pic>
        <p:nvPicPr>
          <p:cNvPr id="11" name="10 - Εικόνα" descr="me.bmp"/>
          <p:cNvPicPr>
            <a:picLocks noChangeAspect="1"/>
          </p:cNvPicPr>
          <p:nvPr/>
        </p:nvPicPr>
        <p:blipFill>
          <a:blip r:embed="rId10" cstate="print"/>
          <a:stretch>
            <a:fillRect/>
          </a:stretch>
        </p:blipFill>
        <p:spPr>
          <a:xfrm>
            <a:off x="3000364" y="1071546"/>
            <a:ext cx="1109921" cy="1423838"/>
          </a:xfrm>
          <a:prstGeom prst="rect">
            <a:avLst/>
          </a:prstGeom>
        </p:spPr>
      </p:pic>
      <p:pic>
        <p:nvPicPr>
          <p:cNvPr id="14" name="13 - Εικόνα" descr="SMT2_1-1DG.jpg"/>
          <p:cNvPicPr>
            <a:picLocks noChangeAspect="1"/>
          </p:cNvPicPr>
          <p:nvPr/>
        </p:nvPicPr>
        <p:blipFill>
          <a:blip r:embed="rId11" cstate="print"/>
          <a:stretch>
            <a:fillRect/>
          </a:stretch>
        </p:blipFill>
        <p:spPr>
          <a:xfrm flipH="1">
            <a:off x="2571736" y="5000636"/>
            <a:ext cx="1699047" cy="1362069"/>
          </a:xfrm>
          <a:prstGeom prst="rect">
            <a:avLst/>
          </a:prstGeom>
        </p:spPr>
      </p:pic>
      <p:pic>
        <p:nvPicPr>
          <p:cNvPr id="16" name="15 - Εικόνα" descr="images (14).jpg"/>
          <p:cNvPicPr>
            <a:picLocks noChangeAspect="1"/>
          </p:cNvPicPr>
          <p:nvPr/>
        </p:nvPicPr>
        <p:blipFill>
          <a:blip r:embed="rId12" cstate="print"/>
          <a:stretch>
            <a:fillRect/>
          </a:stretch>
        </p:blipFill>
        <p:spPr>
          <a:xfrm>
            <a:off x="785786" y="2214554"/>
            <a:ext cx="1678937" cy="1252540"/>
          </a:xfrm>
          <a:prstGeom prst="rect">
            <a:avLst/>
          </a:prstGeom>
        </p:spPr>
      </p:pic>
      <p:pic>
        <p:nvPicPr>
          <p:cNvPr id="18" name="17 - Εικόνα" descr="TAO TSI.jpg"/>
          <p:cNvPicPr>
            <a:picLocks noChangeAspect="1"/>
          </p:cNvPicPr>
          <p:nvPr/>
        </p:nvPicPr>
        <p:blipFill>
          <a:blip r:embed="rId13" cstate="print"/>
          <a:stretch>
            <a:fillRect/>
          </a:stretch>
        </p:blipFill>
        <p:spPr>
          <a:xfrm>
            <a:off x="214282" y="5643578"/>
            <a:ext cx="1785950" cy="1057282"/>
          </a:xfrm>
          <a:prstGeom prst="rect">
            <a:avLst/>
          </a:prstGeom>
        </p:spPr>
      </p:pic>
      <p:pic>
        <p:nvPicPr>
          <p:cNvPr id="15" name="14 - Εικόνα" descr="dervish2.jpg"/>
          <p:cNvPicPr>
            <a:picLocks noChangeAspect="1"/>
          </p:cNvPicPr>
          <p:nvPr/>
        </p:nvPicPr>
        <p:blipFill>
          <a:blip r:embed="rId14" cstate="print"/>
          <a:stretch>
            <a:fillRect/>
          </a:stretch>
        </p:blipFill>
        <p:spPr>
          <a:xfrm>
            <a:off x="5357818" y="928670"/>
            <a:ext cx="1164336" cy="1271016"/>
          </a:xfrm>
          <a:prstGeom prst="rect">
            <a:avLst/>
          </a:prstGeom>
        </p:spPr>
      </p:pic>
      <p:pic>
        <p:nvPicPr>
          <p:cNvPr id="13" name="12 - Εικόνα" descr="60026-~1.JPG"/>
          <p:cNvPicPr>
            <a:picLocks noChangeAspect="1"/>
          </p:cNvPicPr>
          <p:nvPr/>
        </p:nvPicPr>
        <p:blipFill>
          <a:blip r:embed="rId15" cstate="print"/>
          <a:stretch>
            <a:fillRect/>
          </a:stretch>
        </p:blipFill>
        <p:spPr>
          <a:xfrm>
            <a:off x="0" y="1142984"/>
            <a:ext cx="1670643" cy="1197294"/>
          </a:xfrm>
          <a:prstGeom prst="rect">
            <a:avLst/>
          </a:prstGeom>
        </p:spPr>
      </p:pic>
      <p:pic>
        <p:nvPicPr>
          <p:cNvPr id="17" name="16 - Εικόνα" descr="859CAPF1VZUCA5JEY20CA8E6YI1CAL4WOA1CA6C3IZFCAISVWDMCADLNQD4CAAGS4RFCAUM7N7BCAZA5DK6CA7218ISCA090SF1CA2IP8KJCA33DGHUCAPFCF5YCA10IHY1CAOMTPOECA7QULOECA3D5BZQ.jpg"/>
          <p:cNvPicPr>
            <a:picLocks noChangeAspect="1"/>
          </p:cNvPicPr>
          <p:nvPr/>
        </p:nvPicPr>
        <p:blipFill>
          <a:blip r:embed="rId16" cstate="print"/>
          <a:stretch>
            <a:fillRect/>
          </a:stretch>
        </p:blipFill>
        <p:spPr>
          <a:xfrm>
            <a:off x="6929454" y="5000636"/>
            <a:ext cx="1932073" cy="1500198"/>
          </a:xfrm>
          <a:prstGeom prst="rect">
            <a:avLst/>
          </a:prstGeom>
        </p:spPr>
      </p:pic>
      <p:pic>
        <p:nvPicPr>
          <p:cNvPr id="23" name="22 - Εικόνα" descr="images (18).jpg"/>
          <p:cNvPicPr>
            <a:picLocks noChangeAspect="1"/>
          </p:cNvPicPr>
          <p:nvPr/>
        </p:nvPicPr>
        <p:blipFill>
          <a:blip r:embed="rId17" cstate="print"/>
          <a:stretch>
            <a:fillRect/>
          </a:stretch>
        </p:blipFill>
        <p:spPr>
          <a:xfrm flipH="1">
            <a:off x="1714480" y="1357298"/>
            <a:ext cx="1214446" cy="909662"/>
          </a:xfrm>
          <a:prstGeom prst="rect">
            <a:avLst/>
          </a:prstGeom>
        </p:spPr>
      </p:pic>
      <p:pic>
        <p:nvPicPr>
          <p:cNvPr id="27" name="26 - Εικόνα" descr="oruo.jpg"/>
          <p:cNvPicPr>
            <a:picLocks noChangeAspect="1"/>
          </p:cNvPicPr>
          <p:nvPr/>
        </p:nvPicPr>
        <p:blipFill>
          <a:blip r:embed="rId18" cstate="print"/>
          <a:stretch>
            <a:fillRect/>
          </a:stretch>
        </p:blipFill>
        <p:spPr>
          <a:xfrm>
            <a:off x="500034" y="4572008"/>
            <a:ext cx="1656328" cy="1152528"/>
          </a:xfrm>
          <a:prstGeom prst="rect">
            <a:avLst/>
          </a:prstGeom>
        </p:spPr>
      </p:pic>
      <p:pic>
        <p:nvPicPr>
          <p:cNvPr id="21" name="20 - Εικόνα" descr="lady gaga.jpg"/>
          <p:cNvPicPr>
            <a:picLocks noChangeAspect="1"/>
          </p:cNvPicPr>
          <p:nvPr/>
        </p:nvPicPr>
        <p:blipFill>
          <a:blip r:embed="rId19" cstate="print"/>
          <a:stretch>
            <a:fillRect/>
          </a:stretch>
        </p:blipFill>
        <p:spPr>
          <a:xfrm>
            <a:off x="7119923" y="3857628"/>
            <a:ext cx="2024077" cy="1214446"/>
          </a:xfrm>
          <a:prstGeom prst="rect">
            <a:avLst/>
          </a:prstGeom>
        </p:spPr>
      </p:pic>
      <p:pic>
        <p:nvPicPr>
          <p:cNvPr id="28" name="27 - Εικόνα" descr="illuminati_2.jpg"/>
          <p:cNvPicPr>
            <a:picLocks noChangeAspect="1"/>
          </p:cNvPicPr>
          <p:nvPr/>
        </p:nvPicPr>
        <p:blipFill>
          <a:blip r:embed="rId20" cstate="print"/>
          <a:stretch>
            <a:fillRect/>
          </a:stretch>
        </p:blipFill>
        <p:spPr>
          <a:xfrm>
            <a:off x="6286512" y="3071810"/>
            <a:ext cx="1159541" cy="1643074"/>
          </a:xfrm>
          <a:prstGeom prst="rect">
            <a:avLst/>
          </a:prstGeom>
        </p:spPr>
      </p:pic>
      <p:pic>
        <p:nvPicPr>
          <p:cNvPr id="29" name="28 - Εικόνα" descr="images (19).jpg"/>
          <p:cNvPicPr>
            <a:picLocks noChangeAspect="1"/>
          </p:cNvPicPr>
          <p:nvPr/>
        </p:nvPicPr>
        <p:blipFill>
          <a:blip r:embed="rId21" cstate="print"/>
          <a:stretch>
            <a:fillRect/>
          </a:stretch>
        </p:blipFill>
        <p:spPr>
          <a:xfrm>
            <a:off x="7215206" y="2786058"/>
            <a:ext cx="1502929" cy="1000131"/>
          </a:xfrm>
          <a:prstGeom prst="rect">
            <a:avLst/>
          </a:prstGeom>
        </p:spPr>
      </p:pic>
      <p:pic>
        <p:nvPicPr>
          <p:cNvPr id="30" name="29 - Εικόνα" descr="images (17).jpg"/>
          <p:cNvPicPr>
            <a:picLocks noChangeAspect="1"/>
          </p:cNvPicPr>
          <p:nvPr/>
        </p:nvPicPr>
        <p:blipFill>
          <a:blip r:embed="rId22" cstate="print"/>
          <a:stretch>
            <a:fillRect/>
          </a:stretch>
        </p:blipFill>
        <p:spPr>
          <a:xfrm>
            <a:off x="2071670" y="6000768"/>
            <a:ext cx="1104531" cy="719137"/>
          </a:xfrm>
          <a:prstGeom prst="rect">
            <a:avLst/>
          </a:prstGeom>
        </p:spPr>
      </p:pic>
      <p:pic>
        <p:nvPicPr>
          <p:cNvPr id="26" name="25 - Εικόνα" descr="images (20).jpg"/>
          <p:cNvPicPr>
            <a:picLocks noChangeAspect="1"/>
          </p:cNvPicPr>
          <p:nvPr/>
        </p:nvPicPr>
        <p:blipFill>
          <a:blip r:embed="rId23" cstate="print"/>
          <a:stretch>
            <a:fillRect/>
          </a:stretch>
        </p:blipFill>
        <p:spPr>
          <a:xfrm>
            <a:off x="4786314" y="5305425"/>
            <a:ext cx="2286000" cy="1552575"/>
          </a:xfrm>
          <a:prstGeom prst="rect">
            <a:avLst/>
          </a:prstGeom>
        </p:spPr>
      </p:pic>
      <p:pic>
        <p:nvPicPr>
          <p:cNvPr id="24" name="23 - Εικόνα" descr="images (22).jpg"/>
          <p:cNvPicPr>
            <a:picLocks noChangeAspect="1"/>
          </p:cNvPicPr>
          <p:nvPr/>
        </p:nvPicPr>
        <p:blipFill>
          <a:blip r:embed="rId24" cstate="print"/>
          <a:stretch>
            <a:fillRect/>
          </a:stretch>
        </p:blipFill>
        <p:spPr>
          <a:xfrm>
            <a:off x="4286248" y="5689484"/>
            <a:ext cx="1500198" cy="1168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0-#ppt_w/2"/>
                                          </p:val>
                                        </p:tav>
                                        <p:tav tm="100000">
                                          <p:val>
                                            <p:strVal val="#ppt_x"/>
                                          </p:val>
                                        </p:tav>
                                      </p:tavLst>
                                    </p:anim>
                                    <p:anim calcmode="lin" valueType="num">
                                      <p:cBhvr additive="base">
                                        <p:cTn id="8" dur="3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3000" fill="hold"/>
                                        <p:tgtEl>
                                          <p:spTgt spid="23"/>
                                        </p:tgtEl>
                                        <p:attrNameLst>
                                          <p:attrName>ppt_x</p:attrName>
                                        </p:attrNameLst>
                                      </p:cBhvr>
                                      <p:tavLst>
                                        <p:tav tm="0">
                                          <p:val>
                                            <p:strVal val="0-#ppt_w/2"/>
                                          </p:val>
                                        </p:tav>
                                        <p:tav tm="100000">
                                          <p:val>
                                            <p:strVal val="#ppt_x"/>
                                          </p:val>
                                        </p:tav>
                                      </p:tavLst>
                                    </p:anim>
                                    <p:anim calcmode="lin" valueType="num">
                                      <p:cBhvr additive="base">
                                        <p:cTn id="12" dur="3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3000" fill="hold"/>
                                        <p:tgtEl>
                                          <p:spTgt spid="16"/>
                                        </p:tgtEl>
                                        <p:attrNameLst>
                                          <p:attrName>ppt_x</p:attrName>
                                        </p:attrNameLst>
                                      </p:cBhvr>
                                      <p:tavLst>
                                        <p:tav tm="0">
                                          <p:val>
                                            <p:strVal val="0-#ppt_w/2"/>
                                          </p:val>
                                        </p:tav>
                                        <p:tav tm="100000">
                                          <p:val>
                                            <p:strVal val="#ppt_x"/>
                                          </p:val>
                                        </p:tav>
                                      </p:tavLst>
                                    </p:anim>
                                    <p:anim calcmode="lin" valueType="num">
                                      <p:cBhvr additive="base">
                                        <p:cTn id="16" dur="3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0" fill="hold"/>
                                        <p:tgtEl>
                                          <p:spTgt spid="20"/>
                                        </p:tgtEl>
                                        <p:attrNameLst>
                                          <p:attrName>ppt_x</p:attrName>
                                        </p:attrNameLst>
                                      </p:cBhvr>
                                      <p:tavLst>
                                        <p:tav tm="0">
                                          <p:val>
                                            <p:strVal val="0-#ppt_w/2"/>
                                          </p:val>
                                        </p:tav>
                                        <p:tav tm="100000">
                                          <p:val>
                                            <p:strVal val="#ppt_x"/>
                                          </p:val>
                                        </p:tav>
                                      </p:tavLst>
                                    </p:anim>
                                    <p:anim calcmode="lin" valueType="num">
                                      <p:cBhvr additive="base">
                                        <p:cTn id="20" dur="3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3000" fill="hold"/>
                                        <p:tgtEl>
                                          <p:spTgt spid="27"/>
                                        </p:tgtEl>
                                        <p:attrNameLst>
                                          <p:attrName>ppt_x</p:attrName>
                                        </p:attrNameLst>
                                      </p:cBhvr>
                                      <p:tavLst>
                                        <p:tav tm="0">
                                          <p:val>
                                            <p:strVal val="0-#ppt_w/2"/>
                                          </p:val>
                                        </p:tav>
                                        <p:tav tm="100000">
                                          <p:val>
                                            <p:strVal val="#ppt_x"/>
                                          </p:val>
                                        </p:tav>
                                      </p:tavLst>
                                    </p:anim>
                                    <p:anim calcmode="lin" valueType="num">
                                      <p:cBhvr additive="base">
                                        <p:cTn id="24" dur="3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3000" fill="hold"/>
                                        <p:tgtEl>
                                          <p:spTgt spid="18"/>
                                        </p:tgtEl>
                                        <p:attrNameLst>
                                          <p:attrName>ppt_x</p:attrName>
                                        </p:attrNameLst>
                                      </p:cBhvr>
                                      <p:tavLst>
                                        <p:tav tm="0">
                                          <p:val>
                                            <p:strVal val="0-#ppt_w/2"/>
                                          </p:val>
                                        </p:tav>
                                        <p:tav tm="100000">
                                          <p:val>
                                            <p:strVal val="#ppt_x"/>
                                          </p:val>
                                        </p:tav>
                                      </p:tavLst>
                                    </p:anim>
                                    <p:anim calcmode="lin" valueType="num">
                                      <p:cBhvr additive="base">
                                        <p:cTn id="28" dur="3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3000" fill="hold"/>
                                        <p:tgtEl>
                                          <p:spTgt spid="30"/>
                                        </p:tgtEl>
                                        <p:attrNameLst>
                                          <p:attrName>ppt_x</p:attrName>
                                        </p:attrNameLst>
                                      </p:cBhvr>
                                      <p:tavLst>
                                        <p:tav tm="0">
                                          <p:val>
                                            <p:strVal val="0-#ppt_w/2"/>
                                          </p:val>
                                        </p:tav>
                                        <p:tav tm="100000">
                                          <p:val>
                                            <p:strVal val="#ppt_x"/>
                                          </p:val>
                                        </p:tav>
                                      </p:tavLst>
                                    </p:anim>
                                    <p:anim calcmode="lin" valueType="num">
                                      <p:cBhvr additive="base">
                                        <p:cTn id="32" dur="30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3000" fill="hold"/>
                                        <p:tgtEl>
                                          <p:spTgt spid="14"/>
                                        </p:tgtEl>
                                        <p:attrNameLst>
                                          <p:attrName>ppt_x</p:attrName>
                                        </p:attrNameLst>
                                      </p:cBhvr>
                                      <p:tavLst>
                                        <p:tav tm="0">
                                          <p:val>
                                            <p:strVal val="0-#ppt_w/2"/>
                                          </p:val>
                                        </p:tav>
                                        <p:tav tm="100000">
                                          <p:val>
                                            <p:strVal val="#ppt_x"/>
                                          </p:val>
                                        </p:tav>
                                      </p:tavLst>
                                    </p:anim>
                                    <p:anim calcmode="lin" valueType="num">
                                      <p:cBhvr additive="base">
                                        <p:cTn id="36" dur="3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0-#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3000" fill="hold"/>
                                        <p:tgtEl>
                                          <p:spTgt spid="11"/>
                                        </p:tgtEl>
                                        <p:attrNameLst>
                                          <p:attrName>ppt_x</p:attrName>
                                        </p:attrNameLst>
                                      </p:cBhvr>
                                      <p:tavLst>
                                        <p:tav tm="0">
                                          <p:val>
                                            <p:strVal val="0-#ppt_w/2"/>
                                          </p:val>
                                        </p:tav>
                                        <p:tav tm="100000">
                                          <p:val>
                                            <p:strVal val="#ppt_x"/>
                                          </p:val>
                                        </p:tav>
                                      </p:tavLst>
                                    </p:anim>
                                    <p:anim calcmode="lin" valueType="num">
                                      <p:cBhvr additive="base">
                                        <p:cTn id="44" dur="3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3000" fill="hold"/>
                                        <p:tgtEl>
                                          <p:spTgt spid="10"/>
                                        </p:tgtEl>
                                        <p:attrNameLst>
                                          <p:attrName>ppt_x</p:attrName>
                                        </p:attrNameLst>
                                      </p:cBhvr>
                                      <p:tavLst>
                                        <p:tav tm="0">
                                          <p:val>
                                            <p:strVal val="1+#ppt_w/2"/>
                                          </p:val>
                                        </p:tav>
                                        <p:tav tm="100000">
                                          <p:val>
                                            <p:strVal val="#ppt_x"/>
                                          </p:val>
                                        </p:tav>
                                      </p:tavLst>
                                    </p:anim>
                                    <p:anim calcmode="lin" valueType="num">
                                      <p:cBhvr additive="base">
                                        <p:cTn id="48" dur="30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3000" fill="hold"/>
                                        <p:tgtEl>
                                          <p:spTgt spid="15"/>
                                        </p:tgtEl>
                                        <p:attrNameLst>
                                          <p:attrName>ppt_x</p:attrName>
                                        </p:attrNameLst>
                                      </p:cBhvr>
                                      <p:tavLst>
                                        <p:tav tm="0">
                                          <p:val>
                                            <p:strVal val="1+#ppt_w/2"/>
                                          </p:val>
                                        </p:tav>
                                        <p:tav tm="100000">
                                          <p:val>
                                            <p:strVal val="#ppt_x"/>
                                          </p:val>
                                        </p:tav>
                                      </p:tavLst>
                                    </p:anim>
                                    <p:anim calcmode="lin" valueType="num">
                                      <p:cBhvr additive="base">
                                        <p:cTn id="52" dur="30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3000" fill="hold"/>
                                        <p:tgtEl>
                                          <p:spTgt spid="5"/>
                                        </p:tgtEl>
                                        <p:attrNameLst>
                                          <p:attrName>ppt_x</p:attrName>
                                        </p:attrNameLst>
                                      </p:cBhvr>
                                      <p:tavLst>
                                        <p:tav tm="0">
                                          <p:val>
                                            <p:strVal val="1+#ppt_w/2"/>
                                          </p:val>
                                        </p:tav>
                                        <p:tav tm="100000">
                                          <p:val>
                                            <p:strVal val="#ppt_x"/>
                                          </p:val>
                                        </p:tav>
                                      </p:tavLst>
                                    </p:anim>
                                    <p:anim calcmode="lin" valueType="num">
                                      <p:cBhvr additive="base">
                                        <p:cTn id="56" dur="3000" fill="hold"/>
                                        <p:tgtEl>
                                          <p:spTgt spid="5"/>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3000" fill="hold"/>
                                        <p:tgtEl>
                                          <p:spTgt spid="6"/>
                                        </p:tgtEl>
                                        <p:attrNameLst>
                                          <p:attrName>ppt_x</p:attrName>
                                        </p:attrNameLst>
                                      </p:cBhvr>
                                      <p:tavLst>
                                        <p:tav tm="0">
                                          <p:val>
                                            <p:strVal val="1+#ppt_w/2"/>
                                          </p:val>
                                        </p:tav>
                                        <p:tav tm="100000">
                                          <p:val>
                                            <p:strVal val="#ppt_x"/>
                                          </p:val>
                                        </p:tav>
                                      </p:tavLst>
                                    </p:anim>
                                    <p:anim calcmode="lin" valueType="num">
                                      <p:cBhvr additive="base">
                                        <p:cTn id="60" dur="3000" fill="hold"/>
                                        <p:tgtEl>
                                          <p:spTgt spid="6"/>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3000" fill="hold"/>
                                        <p:tgtEl>
                                          <p:spTgt spid="4"/>
                                        </p:tgtEl>
                                        <p:attrNameLst>
                                          <p:attrName>ppt_x</p:attrName>
                                        </p:attrNameLst>
                                      </p:cBhvr>
                                      <p:tavLst>
                                        <p:tav tm="0">
                                          <p:val>
                                            <p:strVal val="1+#ppt_w/2"/>
                                          </p:val>
                                        </p:tav>
                                        <p:tav tm="100000">
                                          <p:val>
                                            <p:strVal val="#ppt_x"/>
                                          </p:val>
                                        </p:tav>
                                      </p:tavLst>
                                    </p:anim>
                                    <p:anim calcmode="lin" valueType="num">
                                      <p:cBhvr additive="base">
                                        <p:cTn id="64" dur="3000" fill="hold"/>
                                        <p:tgtEl>
                                          <p:spTgt spid="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3000" fill="hold"/>
                                        <p:tgtEl>
                                          <p:spTgt spid="29"/>
                                        </p:tgtEl>
                                        <p:attrNameLst>
                                          <p:attrName>ppt_x</p:attrName>
                                        </p:attrNameLst>
                                      </p:cBhvr>
                                      <p:tavLst>
                                        <p:tav tm="0">
                                          <p:val>
                                            <p:strVal val="1+#ppt_w/2"/>
                                          </p:val>
                                        </p:tav>
                                        <p:tav tm="100000">
                                          <p:val>
                                            <p:strVal val="#ppt_x"/>
                                          </p:val>
                                        </p:tav>
                                      </p:tavLst>
                                    </p:anim>
                                    <p:anim calcmode="lin" valueType="num">
                                      <p:cBhvr additive="base">
                                        <p:cTn id="68" dur="3000" fill="hold"/>
                                        <p:tgtEl>
                                          <p:spTgt spid="29"/>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3000" fill="hold"/>
                                        <p:tgtEl>
                                          <p:spTgt spid="28"/>
                                        </p:tgtEl>
                                        <p:attrNameLst>
                                          <p:attrName>ppt_x</p:attrName>
                                        </p:attrNameLst>
                                      </p:cBhvr>
                                      <p:tavLst>
                                        <p:tav tm="0">
                                          <p:val>
                                            <p:strVal val="1+#ppt_w/2"/>
                                          </p:val>
                                        </p:tav>
                                        <p:tav tm="100000">
                                          <p:val>
                                            <p:strVal val="#ppt_x"/>
                                          </p:val>
                                        </p:tav>
                                      </p:tavLst>
                                    </p:anim>
                                    <p:anim calcmode="lin" valueType="num">
                                      <p:cBhvr additive="base">
                                        <p:cTn id="72" dur="30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3000" fill="hold"/>
                                        <p:tgtEl>
                                          <p:spTgt spid="21"/>
                                        </p:tgtEl>
                                        <p:attrNameLst>
                                          <p:attrName>ppt_x</p:attrName>
                                        </p:attrNameLst>
                                      </p:cBhvr>
                                      <p:tavLst>
                                        <p:tav tm="0">
                                          <p:val>
                                            <p:strVal val="1+#ppt_w/2"/>
                                          </p:val>
                                        </p:tav>
                                        <p:tav tm="100000">
                                          <p:val>
                                            <p:strVal val="#ppt_x"/>
                                          </p:val>
                                        </p:tav>
                                      </p:tavLst>
                                    </p:anim>
                                    <p:anim calcmode="lin" valueType="num">
                                      <p:cBhvr additive="base">
                                        <p:cTn id="76" dur="30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3000" fill="hold"/>
                                        <p:tgtEl>
                                          <p:spTgt spid="17"/>
                                        </p:tgtEl>
                                        <p:attrNameLst>
                                          <p:attrName>ppt_x</p:attrName>
                                        </p:attrNameLst>
                                      </p:cBhvr>
                                      <p:tavLst>
                                        <p:tav tm="0">
                                          <p:val>
                                            <p:strVal val="1+#ppt_w/2"/>
                                          </p:val>
                                        </p:tav>
                                        <p:tav tm="100000">
                                          <p:val>
                                            <p:strVal val="#ppt_x"/>
                                          </p:val>
                                        </p:tav>
                                      </p:tavLst>
                                    </p:anim>
                                    <p:anim calcmode="lin" valueType="num">
                                      <p:cBhvr additive="base">
                                        <p:cTn id="80" dur="3000" fill="hold"/>
                                        <p:tgtEl>
                                          <p:spTgt spid="17"/>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3000" fill="hold"/>
                                        <p:tgtEl>
                                          <p:spTgt spid="26"/>
                                        </p:tgtEl>
                                        <p:attrNameLst>
                                          <p:attrName>ppt_x</p:attrName>
                                        </p:attrNameLst>
                                      </p:cBhvr>
                                      <p:tavLst>
                                        <p:tav tm="0">
                                          <p:val>
                                            <p:strVal val="1+#ppt_w/2"/>
                                          </p:val>
                                        </p:tav>
                                        <p:tav tm="100000">
                                          <p:val>
                                            <p:strVal val="#ppt_x"/>
                                          </p:val>
                                        </p:tav>
                                      </p:tavLst>
                                    </p:anim>
                                    <p:anim calcmode="lin" valueType="num">
                                      <p:cBhvr additive="base">
                                        <p:cTn id="84" dur="3000" fill="hold"/>
                                        <p:tgtEl>
                                          <p:spTgt spid="26"/>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3000" fill="hold"/>
                                        <p:tgtEl>
                                          <p:spTgt spid="24"/>
                                        </p:tgtEl>
                                        <p:attrNameLst>
                                          <p:attrName>ppt_x</p:attrName>
                                        </p:attrNameLst>
                                      </p:cBhvr>
                                      <p:tavLst>
                                        <p:tav tm="0">
                                          <p:val>
                                            <p:strVal val="1+#ppt_w/2"/>
                                          </p:val>
                                        </p:tav>
                                        <p:tav tm="100000">
                                          <p:val>
                                            <p:strVal val="#ppt_x"/>
                                          </p:val>
                                        </p:tav>
                                      </p:tavLst>
                                    </p:anim>
                                    <p:anim calcmode="lin" valueType="num">
                                      <p:cBhvr additive="base">
                                        <p:cTn id="88" dur="3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764704"/>
            <a:ext cx="8229600" cy="6093296"/>
          </a:xfrm>
        </p:spPr>
        <p:txBody>
          <a:bodyPr>
            <a:normAutofit fontScale="62500" lnSpcReduction="20000"/>
          </a:bodyPr>
          <a:lstStyle/>
          <a:p>
            <a:pPr marL="109728" indent="0">
              <a:buNone/>
            </a:pPr>
            <a:r>
              <a:rPr lang="el-GR" dirty="0"/>
              <a:t>Ειδικότερα, η διδασκαλία του μαθήματος των Θρησκευτικών στο </a:t>
            </a:r>
            <a:r>
              <a:rPr lang="el-GR" b="1" dirty="0"/>
              <a:t>Δημοτικό και στο Γυμνάσιο</a:t>
            </a:r>
            <a:r>
              <a:rPr lang="el-GR" dirty="0"/>
              <a:t> θέτει ως σκοπό:</a:t>
            </a:r>
          </a:p>
          <a:p>
            <a:r>
              <a:rPr lang="el-GR" dirty="0"/>
              <a:t>Να οικοδομήσει ένα στιβαρό μορφωτικό πλαίσιο/πεδίο γνώσης και κατανόησης της Ορθόδοξης Εκκλησίας, έχοντας ως γνώμονα το αγιογραφικό-βιβλικό της υπόβαθρο, τη δογματική της διδασκαλία, την ηθική της, την εν </a:t>
            </a:r>
            <a:r>
              <a:rPr lang="el-GR" dirty="0" err="1"/>
              <a:t>Αγίω</a:t>
            </a:r>
            <a:r>
              <a:rPr lang="el-GR" dirty="0"/>
              <a:t> Πνεύματι εμπειρία της, και εν γένει την παράδοσή της, ως πνευματικής και πολιτισμικής κληρονομιάς της Ελλά­δας και της Ευρώπης, αλλά και ως ζωντανής πηγής έμπνευσης, πίστης και ηθικής για τον σύγχρονο άνθρωπο.</a:t>
            </a:r>
          </a:p>
          <a:p>
            <a:r>
              <a:rPr lang="el-GR" dirty="0"/>
              <a:t>Να συνεισφέρει δημιουργικά στην ανάπτυξη και καλλιέργεια της θρησκευτικής συνείδησης των Ορθόδοξων Χριστιανών μαθητών και μαθητριών, και παράλληλα να συμβάλει στην ολόπλευρη ανάπτυξή τους (θρησκευτική, γνω­­­στική, πνευματική, κοινωνική, ηθική, ψυχολογική, αισθητική, και δημιουργική).</a:t>
            </a:r>
          </a:p>
          <a:p>
            <a:r>
              <a:rPr lang="el-GR" dirty="0"/>
              <a:t>Να δημιουργήσει τις προϋποθέσεις και να προσφέρει τις ευκαιρίες, ώστε οι μαθητές και οι μαθήτριες να αναπτύξουν ικανότητες και επάρκειες – αλλά και διαθέσεις και στάσεις ζωής– που χα­ρα­κτηρίζουν τον θρησκευτικά εγγράμματο άνθρωπο, καλλιεργώντας παράλληλα την ηθι­κή και κοινωνική του ευαισθησία απέναντι στις σύγχρονες προκλήσεις της εποχής μας.΄</a:t>
            </a:r>
          </a:p>
          <a:p>
            <a:r>
              <a:rPr lang="el-GR" dirty="0"/>
              <a:t>Να παρέχει στους μαθητές και μαθήτριες του Γυμνασίου, σε διακριτές θεματικές ενότητες, ικανοποιητική κατάρτιση για τις εκφάνσεις του θρησκευτικού φαινομένου, δηλαδή τις μεγάλες και ζωντανές θρησκείες του κόσμου, εφόσον αυτές στο πλαίσιό τους, θεωρούνται χώροι έκφρασης πίστης και ορισμένου ηθικού τρόπου ζωής αλλά και σε κάθε περίπτωση αποτελούν πηγές πολιτισμού</a:t>
            </a:r>
          </a:p>
          <a:p>
            <a:pPr marL="109728" indent="0">
              <a:buNone/>
            </a:pPr>
            <a:endParaRPr lang="el-GR" dirty="0"/>
          </a:p>
        </p:txBody>
      </p:sp>
    </p:spTree>
    <p:extLst>
      <p:ext uri="{BB962C8B-B14F-4D97-AF65-F5344CB8AC3E}">
        <p14:creationId xmlns:p14="http://schemas.microsoft.com/office/powerpoint/2010/main" val="3568420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620688"/>
            <a:ext cx="8784976" cy="6120680"/>
          </a:xfrm>
        </p:spPr>
        <p:txBody>
          <a:bodyPr>
            <a:normAutofit fontScale="55000" lnSpcReduction="20000"/>
          </a:bodyPr>
          <a:lstStyle/>
          <a:p>
            <a:pPr marL="109728" indent="0">
              <a:buNone/>
            </a:pPr>
            <a:r>
              <a:rPr lang="el-GR" sz="3300" dirty="0"/>
              <a:t>Ειδικότερα, η διδασκαλία του Μαθήματος των Θρησκευτικών στο </a:t>
            </a:r>
            <a:r>
              <a:rPr lang="el-GR" sz="3300" b="1" dirty="0"/>
              <a:t>Λύκειο </a:t>
            </a:r>
            <a:r>
              <a:rPr lang="el-GR" sz="3300" dirty="0"/>
              <a:t>συμβάλλει:</a:t>
            </a:r>
          </a:p>
          <a:p>
            <a:pPr marL="109728" indent="0">
              <a:buNone/>
            </a:pPr>
            <a:endParaRPr lang="el-GR" sz="3300" dirty="0"/>
          </a:p>
          <a:p>
            <a:pPr marL="109728" indent="0">
              <a:buNone/>
            </a:pPr>
            <a:r>
              <a:rPr lang="el-GR" sz="3300" dirty="0"/>
              <a:t>α) Στην ανάπτυξη και καλλιέργεια της θρησκευτικής συνείδησης των Ορθόδοξων Χριστιανών μαθητών και μαθητριών, με κριτήριο τη διδασκαλία, τη ζωή και την παράδοση της Ορθόδοξης Εκκλησίας. </a:t>
            </a:r>
          </a:p>
          <a:p>
            <a:pPr marL="109728" indent="0">
              <a:buNone/>
            </a:pPr>
            <a:r>
              <a:rPr lang="el-GR" sz="3300" dirty="0"/>
              <a:t>β) Στον θρησκευτικό </a:t>
            </a:r>
            <a:r>
              <a:rPr lang="el-GR" sz="3300" dirty="0" err="1"/>
              <a:t>γραμματισμό</a:t>
            </a:r>
            <a:r>
              <a:rPr lang="el-GR" sz="3300" dirty="0"/>
              <a:t> των μαθητών και μαθητριών, με επίκεντρο τη Βίβλο, τα Δόγματα της Ορθόδοξης Εκκλησίας, την ηθική της διδασκαλία και γενικότερα την εν </a:t>
            </a:r>
            <a:r>
              <a:rPr lang="el-GR" sz="3300" dirty="0" err="1"/>
              <a:t>Αγίω</a:t>
            </a:r>
            <a:r>
              <a:rPr lang="el-GR" sz="3300" dirty="0"/>
              <a:t> Πνεύματι ζωή και παράδοσή της, όπως έχει διατυπωθεί στο έργο των Πατέρων της και εκφραστεί διά των μνημείων του πολιτισμού. Εν προκειμένω, ο θρησκευτικός  </a:t>
            </a:r>
            <a:r>
              <a:rPr lang="el-GR" sz="3300" dirty="0" err="1"/>
              <a:t>γραμματισμός</a:t>
            </a:r>
            <a:r>
              <a:rPr lang="el-GR" sz="3300" dirty="0"/>
              <a:t> αποβλέπει και στην πρόσκτηση πληροφοριών και γνώσεων για τις θρησκείες του κόσμου σε διακριτές θεματικές ενότητες. </a:t>
            </a:r>
          </a:p>
          <a:p>
            <a:pPr marL="109728" indent="0">
              <a:buNone/>
            </a:pPr>
            <a:r>
              <a:rPr lang="el-GR" sz="3300" dirty="0"/>
              <a:t>γ) Στην καλλιέργεια ανθρωπιστικής και Ελληνικής παιδείας, με έμφαση στα μορφωτικά αγαθά που χρειάζεται να ανακαλύψει ο μαθητής και η μαθήτρια ως απαραίτητη υποδομή για την ίδια του/της τη ζωή. </a:t>
            </a:r>
          </a:p>
          <a:p>
            <a:pPr marL="109728" indent="0">
              <a:buNone/>
            </a:pPr>
            <a:r>
              <a:rPr lang="el-GR" sz="3300" dirty="0"/>
              <a:t>δ) Στη γνωριμία και επικοινωνία με τον «άλλον», η οποία αποβλέπει στην καλλιέργεια της ικανότητας για διάλογο και για σεβασμό απέναντι στην ετερότητα. </a:t>
            </a:r>
          </a:p>
          <a:p>
            <a:pPr marL="109728" indent="0">
              <a:buNone/>
            </a:pPr>
            <a:r>
              <a:rPr lang="el-GR" sz="3300" dirty="0"/>
              <a:t>ε) Στην κοινωνικοποίηση, όχι ως παθητική υιοθέτηση του κοινωνικού συστήματος, αλλά ως μία διαδικασία εξατομίκευσης, η οποία θεμελιώνεται στη δημιουργική και αμοιβαία σχέση ανάμεσα στην ανάπτυξη της προσωπικότητας και την κοινωνική ένταξη (Εκκλησία, παράδοση, πολιτισμός, θρησκευτικές κοινότητες, θρησκευτική πίστη, τοπικές κοινωνίες, έθνος, προσωπικές πεποιθήσεις και αντιλήψεις). </a:t>
            </a:r>
          </a:p>
          <a:p>
            <a:pPr marL="109728" indent="0">
              <a:buNone/>
            </a:pPr>
            <a:r>
              <a:rPr lang="el-GR" sz="3300" dirty="0"/>
              <a:t>Με βάση τα παραπάνω, το Μάθημα των Θρησκευτικών αποκτά τον χαρακτήρα ενός μαθήματος Παιδείας και Ορθόδοξης Χριστιανικής Παράδοσης, όπως αυτή αποτυπώνεται στον ελληνικό πολιτισμό.</a:t>
            </a:r>
          </a:p>
          <a:p>
            <a:pPr marL="109728" indent="0">
              <a:buNone/>
            </a:pPr>
            <a:endParaRPr lang="el-GR" dirty="0"/>
          </a:p>
        </p:txBody>
      </p:sp>
    </p:spTree>
    <p:extLst>
      <p:ext uri="{BB962C8B-B14F-4D97-AF65-F5344CB8AC3E}">
        <p14:creationId xmlns:p14="http://schemas.microsoft.com/office/powerpoint/2010/main" val="528953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229600" cy="701824"/>
          </a:xfrm>
        </p:spPr>
        <p:txBody>
          <a:bodyPr>
            <a:normAutofit fontScale="90000"/>
          </a:bodyPr>
          <a:lstStyle/>
          <a:p>
            <a:br>
              <a:rPr lang="el-GR" sz="3100" b="1" dirty="0"/>
            </a:br>
            <a:r>
              <a:rPr lang="el-GR" sz="3100" b="1" dirty="0"/>
              <a:t> Ερωτήματα όχι απαραίτητα αναπάντητα:</a:t>
            </a:r>
            <a:br>
              <a:rPr lang="el-GR" b="1" dirty="0"/>
            </a:br>
            <a:endParaRPr lang="el-GR" dirty="0"/>
          </a:p>
        </p:txBody>
      </p:sp>
      <p:sp>
        <p:nvSpPr>
          <p:cNvPr id="3" name="2 - Θέση περιεχομένου"/>
          <p:cNvSpPr>
            <a:spLocks noGrp="1"/>
          </p:cNvSpPr>
          <p:nvPr>
            <p:ph idx="1"/>
          </p:nvPr>
        </p:nvSpPr>
        <p:spPr>
          <a:xfrm>
            <a:off x="457200" y="1628800"/>
            <a:ext cx="8229600" cy="3514712"/>
          </a:xfrm>
        </p:spPr>
        <p:txBody>
          <a:bodyPr>
            <a:normAutofit/>
          </a:bodyPr>
          <a:lstStyle/>
          <a:p>
            <a:pPr>
              <a:buNone/>
            </a:pPr>
            <a:r>
              <a:rPr lang="el-GR" b="1" dirty="0"/>
              <a:t>Ποια παιδαγωγική μέθοδος υπηρετεί καλύτερα τη Θρησκευτική Εκπαίδευση;</a:t>
            </a:r>
          </a:p>
          <a:p>
            <a:pPr>
              <a:buNone/>
            </a:pPr>
            <a:endParaRPr lang="el-GR" b="1" dirty="0"/>
          </a:p>
          <a:p>
            <a:pPr>
              <a:buNone/>
            </a:pPr>
            <a:r>
              <a:rPr lang="el-GR" b="1" dirty="0"/>
              <a:t>Μπορεί να στερηθεί το δικαίωμα της απαλλαγής ή αυτή θα πρέπει να δικαιολογείται και η αιτιολόγηση να λαμβάνεται σοβαρά υπόψη;</a:t>
            </a:r>
          </a:p>
          <a:p>
            <a:pPr>
              <a:buNone/>
            </a:pPr>
            <a:endParaRPr lang="el-GR" b="1" dirty="0"/>
          </a:p>
          <a:p>
            <a:pPr>
              <a:buNone/>
            </a:pPr>
            <a:endParaRPr lang="el-GR" b="1" dirty="0"/>
          </a:p>
          <a:p>
            <a:endParaRPr lang="el-GR" dirty="0"/>
          </a:p>
        </p:txBody>
      </p:sp>
      <p:pic>
        <p:nvPicPr>
          <p:cNvPr id="5" name="Picture 2" descr="E:\φίλοι.jpg"/>
          <p:cNvPicPr>
            <a:picLocks noChangeAspect="1" noChangeArrowheads="1"/>
          </p:cNvPicPr>
          <p:nvPr/>
        </p:nvPicPr>
        <p:blipFill>
          <a:blip r:embed="rId2" cstate="print"/>
          <a:srcRect/>
          <a:stretch>
            <a:fillRect/>
          </a:stretch>
        </p:blipFill>
        <p:spPr bwMode="auto">
          <a:xfrm>
            <a:off x="6862252" y="5286388"/>
            <a:ext cx="2281748" cy="1571612"/>
          </a:xfrm>
          <a:prstGeom prst="rect">
            <a:avLst/>
          </a:prstGeom>
          <a:noFill/>
        </p:spPr>
      </p:pic>
      <p:sp>
        <p:nvSpPr>
          <p:cNvPr id="6" name="5 - TextBox"/>
          <p:cNvSpPr txBox="1"/>
          <p:nvPr/>
        </p:nvSpPr>
        <p:spPr>
          <a:xfrm>
            <a:off x="571472" y="5286388"/>
            <a:ext cx="550072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l-GR" dirty="0">
                <a:solidFill>
                  <a:srgbClr val="FF0000"/>
                </a:solidFill>
              </a:rPr>
              <a:t>Υπάρχουν επιστημονικές έρευνες και μελέτες που απαντούν!</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864096"/>
          </a:xfrm>
        </p:spPr>
        <p:txBody>
          <a:bodyPr>
            <a:normAutofit/>
          </a:bodyPr>
          <a:lstStyle/>
          <a:p>
            <a:r>
              <a:rPr lang="el-GR" dirty="0"/>
              <a:t>Συμπέρασμα</a:t>
            </a:r>
          </a:p>
        </p:txBody>
      </p:sp>
      <p:sp>
        <p:nvSpPr>
          <p:cNvPr id="3" name="2 - Θέση περιεχομένου"/>
          <p:cNvSpPr>
            <a:spLocks noGrp="1"/>
          </p:cNvSpPr>
          <p:nvPr>
            <p:ph idx="1"/>
          </p:nvPr>
        </p:nvSpPr>
        <p:spPr>
          <a:xfrm>
            <a:off x="457200" y="1340768"/>
            <a:ext cx="8229600" cy="5517232"/>
          </a:xfrm>
        </p:spPr>
        <p:txBody>
          <a:bodyPr>
            <a:normAutofit fontScale="85000" lnSpcReduction="20000"/>
          </a:bodyPr>
          <a:lstStyle/>
          <a:p>
            <a:r>
              <a:rPr lang="el-GR" dirty="0"/>
              <a:t>Η Θρησκευτική Εκπαίδευση πρέπει να παρέχεται από την Πολιτεία σε όλα τα παιδιά υποχρεωτικά αρκεί αυτή να λαμβάνει σοβαρά υπόψη τα σύγχρονα παιδαγωγικά και θεολογικά κριτήρια </a:t>
            </a:r>
          </a:p>
          <a:p>
            <a:endParaRPr lang="en-US" dirty="0"/>
          </a:p>
          <a:p>
            <a:r>
              <a:rPr lang="el-GR" dirty="0" err="1"/>
              <a:t>Γι΄αυτό</a:t>
            </a:r>
            <a:r>
              <a:rPr lang="el-GR" dirty="0"/>
              <a:t> το περιεχόμενο της ΘΕ και η παιδαγωγική προσέγγισή του είναι ορθό να ακολουθεί σύγχρονες μεθόδους, να περιλαμβάνει εκτός από τη θρησκεία των μαθητών και τις άλλες θρησκείες και πεποιθήσεις, να στηρίζεται στη διαθεματική διερεύνηση και πάνω απ’ όλα να σχετίζεται άμεσα με τη ζωή των μαθητών</a:t>
            </a:r>
          </a:p>
          <a:p>
            <a:endParaRPr lang="el-GR" dirty="0"/>
          </a:p>
          <a:p>
            <a:r>
              <a:rPr lang="el-GR" dirty="0"/>
              <a:t>Τα παραπάνω σημαίνουν ότι η Πολιτεία είναι αποκλειστικά υπεύθυνη για τη ΘΕ που παρέχεται στα σχολεία και η Εκκλησία, όπως και οι θρησκευτικές ομάδες έχουν συμβουλευτικό ρόλο</a:t>
            </a:r>
          </a:p>
          <a:p>
            <a:pPr>
              <a:buNone/>
            </a:pPr>
            <a:r>
              <a:rPr lang="en-US" dirty="0"/>
              <a:t> </a:t>
            </a:r>
            <a:endParaRPr lang="el-GR" dirty="0"/>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16904" y="1268760"/>
            <a:ext cx="8827096" cy="5189208"/>
          </a:xfrm>
        </p:spPr>
        <p:txBody>
          <a:bodyPr/>
          <a:lstStyle/>
          <a:p>
            <a:pPr>
              <a:buNone/>
            </a:pPr>
            <a:r>
              <a:rPr lang="el-GR" dirty="0"/>
              <a:t>Τι γίνεται σήμερα στην Ελλάδα;</a:t>
            </a:r>
          </a:p>
          <a:p>
            <a:pPr>
              <a:buNone/>
            </a:pPr>
            <a:endParaRPr lang="el-GR" dirty="0"/>
          </a:p>
          <a:p>
            <a:pPr>
              <a:buNone/>
            </a:pPr>
            <a:endParaRPr lang="el-GR" dirty="0"/>
          </a:p>
          <a:p>
            <a:pPr>
              <a:buNone/>
            </a:pPr>
            <a:endParaRPr lang="el-GR" dirty="0"/>
          </a:p>
          <a:p>
            <a:pPr>
              <a:buNone/>
            </a:pPr>
            <a:endParaRPr lang="el-GR" dirty="0"/>
          </a:p>
          <a:p>
            <a:pPr>
              <a:buNone/>
            </a:pPr>
            <a:r>
              <a:rPr lang="el-GR" dirty="0"/>
              <a:t>                     Μήπως κάτι έχει ήδη </a:t>
            </a:r>
            <a:r>
              <a:rPr lang="el-GR" i="1" dirty="0">
                <a:solidFill>
                  <a:srgbClr val="FF0000"/>
                </a:solidFill>
              </a:rPr>
              <a:t>μεταστοιχειωθεί</a:t>
            </a:r>
            <a:r>
              <a:rPr lang="el-GR" dirty="0"/>
              <a:t>;</a:t>
            </a:r>
          </a:p>
        </p:txBody>
      </p:sp>
      <p:sp>
        <p:nvSpPr>
          <p:cNvPr id="5" name="4 - Βέλος επάνω-κάτω"/>
          <p:cNvSpPr/>
          <p:nvPr/>
        </p:nvSpPr>
        <p:spPr>
          <a:xfrm>
            <a:off x="3143240" y="2071678"/>
            <a:ext cx="549775" cy="10801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3" name="Picture 3" descr="E:\ψηφιδωτο.jpg"/>
          <p:cNvPicPr>
            <a:picLocks noChangeAspect="1" noChangeArrowheads="1"/>
          </p:cNvPicPr>
          <p:nvPr/>
        </p:nvPicPr>
        <p:blipFill>
          <a:blip r:embed="rId2" cstate="print"/>
          <a:srcRect/>
          <a:stretch>
            <a:fillRect/>
          </a:stretch>
        </p:blipFill>
        <p:spPr bwMode="auto">
          <a:xfrm>
            <a:off x="6072198" y="1142984"/>
            <a:ext cx="1428750" cy="1066800"/>
          </a:xfrm>
          <a:prstGeom prst="rect">
            <a:avLst/>
          </a:prstGeom>
          <a:noFill/>
        </p:spPr>
      </p:pic>
      <p:pic>
        <p:nvPicPr>
          <p:cNvPr id="5125" name="Picture 5" descr="E:\διαφορετικοτητα5.jpg"/>
          <p:cNvPicPr>
            <a:picLocks noChangeAspect="1" noChangeArrowheads="1"/>
          </p:cNvPicPr>
          <p:nvPr/>
        </p:nvPicPr>
        <p:blipFill>
          <a:blip r:embed="rId3" cstate="print"/>
          <a:srcRect/>
          <a:stretch>
            <a:fillRect/>
          </a:stretch>
        </p:blipFill>
        <p:spPr bwMode="auto">
          <a:xfrm>
            <a:off x="285720" y="3286124"/>
            <a:ext cx="1589906" cy="1618481"/>
          </a:xfrm>
          <a:prstGeom prst="rect">
            <a:avLst/>
          </a:prstGeom>
          <a:noFill/>
        </p:spPr>
      </p:pic>
      <p:sp>
        <p:nvSpPr>
          <p:cNvPr id="8" name="7 - TextBox"/>
          <p:cNvSpPr txBox="1"/>
          <p:nvPr/>
        </p:nvSpPr>
        <p:spPr>
          <a:xfrm>
            <a:off x="4679504" y="5780782"/>
            <a:ext cx="4464496" cy="1077218"/>
          </a:xfrm>
          <a:prstGeom prst="rect">
            <a:avLst/>
          </a:prstGeom>
          <a:noFill/>
        </p:spPr>
        <p:txBody>
          <a:bodyPr wrap="square" rtlCol="0">
            <a:spAutoFit/>
          </a:bodyPr>
          <a:lstStyle/>
          <a:p>
            <a:r>
              <a:rPr lang="el-GR" sz="3200" dirty="0">
                <a:latin typeface="AR BLANCA" pitchFamily="2" charset="0"/>
              </a:rPr>
              <a:t>Ευχαριστώ πολύ για την προσοχή σας</a:t>
            </a:r>
            <a:endParaRPr lang="el-G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465471"/>
            <a:ext cx="5544616" cy="2585323"/>
          </a:xfrm>
          <a:prstGeom prst="rect">
            <a:avLst/>
          </a:prstGeom>
          <a:noFill/>
        </p:spPr>
        <p:txBody>
          <a:bodyPr wrap="square" lIns="91440" tIns="45720" rIns="91440" bIns="45720">
            <a:spAutoFit/>
          </a:bodyPr>
          <a:lstStyle/>
          <a:p>
            <a:pPr algn="ctr"/>
            <a:r>
              <a:rPr lang="el-G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13/2/2014</a:t>
            </a:r>
          </a:p>
          <a:p>
            <a:pPr algn="ctr"/>
            <a:r>
              <a:rPr lang="el-G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Πράσινο φως για ευθανασία ανηλίκων στο Βέλγιο</a:t>
            </a:r>
          </a:p>
          <a:p>
            <a:pPr algn="ctr"/>
            <a:r>
              <a:rPr lang="el-G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Η Βουλή του Βελγίου υιοθέτησε οριστικά το νόμο που επιτρέπει την ευθανασία </a:t>
            </a:r>
          </a:p>
          <a:p>
            <a:pPr algn="ctr"/>
            <a:r>
              <a:rPr lang="el-G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σε ανηλίκους που πάσχουν από ανίατες ασθένειες.</a:t>
            </a:r>
          </a:p>
          <a:p>
            <a:pPr algn="ctr"/>
            <a:endParaRPr lang="el-GR"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endParaRPr lang="el-GR"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25" name="Rectangle 1"/>
          <p:cNvSpPr>
            <a:spLocks noChangeArrowheads="1"/>
          </p:cNvSpPr>
          <p:nvPr/>
        </p:nvSpPr>
        <p:spPr bwMode="auto">
          <a:xfrm>
            <a:off x="1007096" y="1443441"/>
            <a:ext cx="5832648" cy="4961564"/>
          </a:xfrm>
          <a:prstGeom prst="rect">
            <a:avLst/>
          </a:prstGeom>
          <a:noFill/>
          <a:ln w="9525">
            <a:noFill/>
            <a:miter lim="800000"/>
            <a:headEnd/>
            <a:tailEnd/>
          </a:ln>
          <a:effectLst/>
        </p:spPr>
        <p:txBody>
          <a:bodyPr vert="horz" wrap="square" lIns="0" tIns="0" rIns="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dirty="0">
                <a:ln>
                  <a:noFill/>
                </a:ln>
                <a:solidFill>
                  <a:srgbClr val="2D5369"/>
                </a:solidFill>
                <a:effectLst/>
                <a:latin typeface="Arial" pitchFamily="34" charset="0"/>
                <a:cs typeface="Arial" pitchFamily="34" charset="0"/>
                <a:hlinkClick r:id="rId2"/>
              </a:rPr>
              <a:t>  </a:t>
            </a:r>
            <a:endParaRPr kumimoji="0" lang="el-G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500" b="1" i="0" u="none" strike="noStrike" cap="none" normalizeH="0" baseline="0" dirty="0">
              <a:ln>
                <a:noFill/>
              </a:ln>
              <a:solidFill>
                <a:srgbClr val="000000"/>
              </a:solidFill>
              <a:effectLst/>
              <a:latin typeface="Open Sans Condensed"/>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Open Sans Condensed"/>
                <a:cs typeface="Arial" pitchFamily="34" charset="0"/>
              </a:rPr>
              <a:t>                    6/3/2019</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Open Sans Condensed"/>
                <a:cs typeface="Arial" pitchFamily="34" charset="0"/>
              </a:rPr>
              <a:t>Μητέρες προς ενοικίαση -Απελπισμένες Ινδές γεννούν μωρά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Open Sans Condensed"/>
                <a:cs typeface="Arial" pitchFamily="34" charset="0"/>
              </a:rPr>
              <a:t>για πλούσιους αλλοδαπούς </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sz="900" b="0" i="0" u="none" strike="noStrike" cap="none" normalizeH="0" baseline="0" dirty="0">
                <a:ln>
                  <a:noFill/>
                </a:ln>
                <a:solidFill>
                  <a:srgbClr val="000000"/>
                </a:solidFill>
                <a:effectLst/>
                <a:latin typeface="Arial" pitchFamily="34" charset="0"/>
                <a:cs typeface="Arial" pitchFamily="34" charset="0"/>
              </a:rPr>
            </a:br>
            <a:br>
              <a:rPr kumimoji="0" lang="el-GR" sz="900" b="0" i="0" u="none" strike="noStrike" cap="none" normalizeH="0" baseline="0" dirty="0">
                <a:ln>
                  <a:noFill/>
                </a:ln>
                <a:solidFill>
                  <a:srgbClr val="000000"/>
                </a:solidFill>
                <a:effectLst/>
                <a:latin typeface="Arial" pitchFamily="34" charset="0"/>
                <a:cs typeface="Arial" pitchFamily="34" charset="0"/>
              </a:rPr>
            </a:br>
            <a:endParaRPr kumimoji="0" lang="el-GR" sz="18000" b="1" i="0" u="none" strike="noStrike" cap="none" normalizeH="0" baseline="0" dirty="0">
              <a:ln>
                <a:noFill/>
              </a:ln>
              <a:solidFill>
                <a:srgbClr val="2D5369"/>
              </a:solidFill>
              <a:effectLst/>
              <a:latin typeface="Arial" pitchFamily="34" charset="0"/>
              <a:cs typeface="Arial" pitchFamily="34" charset="0"/>
            </a:endParaRPr>
          </a:p>
        </p:txBody>
      </p:sp>
      <p:pic>
        <p:nvPicPr>
          <p:cNvPr id="1026" name="Picture 2" descr="Μήτρες προς ενοικίαση -Απελπισμένες Ινδές γεννούν μωρά για πλούσιους αλλοδαπούς [εικόνες]">
            <a:hlinkClick r:id="rId2"/>
          </p:cNvPr>
          <p:cNvPicPr>
            <a:picLocks noChangeAspect="1" noChangeArrowheads="1"/>
          </p:cNvPicPr>
          <p:nvPr/>
        </p:nvPicPr>
        <p:blipFill>
          <a:blip r:embed="rId3" cstate="print"/>
          <a:srcRect/>
          <a:stretch>
            <a:fillRect/>
          </a:stretch>
        </p:blipFill>
        <p:spPr bwMode="auto">
          <a:xfrm>
            <a:off x="5577882" y="812308"/>
            <a:ext cx="2470076" cy="1122762"/>
          </a:xfrm>
          <a:prstGeom prst="rect">
            <a:avLst/>
          </a:prstGeom>
          <a:noFill/>
        </p:spPr>
      </p:pic>
      <p:sp>
        <p:nvSpPr>
          <p:cNvPr id="9" name="8 - TextBox"/>
          <p:cNvSpPr txBox="1"/>
          <p:nvPr/>
        </p:nvSpPr>
        <p:spPr>
          <a:xfrm>
            <a:off x="0" y="3133998"/>
            <a:ext cx="6444208" cy="1231106"/>
          </a:xfrm>
          <a:prstGeom prst="rect">
            <a:avLst/>
          </a:prstGeom>
          <a:noFill/>
        </p:spPr>
        <p:txBody>
          <a:bodyPr wrap="square" rtlCol="0">
            <a:spAutoFit/>
          </a:bodyPr>
          <a:lstStyle/>
          <a:p>
            <a:r>
              <a:rPr lang="el-GR" dirty="0">
                <a:solidFill>
                  <a:srgbClr val="FF0000"/>
                </a:solidFill>
                <a:effectLst>
                  <a:outerShdw blurRad="38100" dist="38100" dir="2700000" algn="tl">
                    <a:srgbClr val="000000">
                      <a:alpha val="43137"/>
                    </a:srgbClr>
                  </a:outerShdw>
                </a:effectLst>
              </a:rPr>
              <a:t>10/1/2013</a:t>
            </a:r>
          </a:p>
          <a:p>
            <a:r>
              <a:rPr lang="el-GR" sz="2000" dirty="0">
                <a:solidFill>
                  <a:srgbClr val="FF0000"/>
                </a:solidFill>
                <a:effectLst>
                  <a:outerShdw blurRad="38100" dist="38100" dir="2700000" algn="tl">
                    <a:srgbClr val="000000">
                      <a:alpha val="43137"/>
                    </a:srgbClr>
                  </a:outerShdw>
                </a:effectLst>
              </a:rPr>
              <a:t>Για δεύτερη φορά γονείς ο </a:t>
            </a:r>
            <a:r>
              <a:rPr lang="el-GR" sz="2000" dirty="0" err="1">
                <a:solidFill>
                  <a:srgbClr val="FF0000"/>
                </a:solidFill>
                <a:effectLst>
                  <a:outerShdw blurRad="38100" dist="38100" dir="2700000" algn="tl">
                    <a:srgbClr val="000000">
                      <a:alpha val="43137"/>
                    </a:srgbClr>
                  </a:outerShdw>
                </a:effectLst>
              </a:rPr>
              <a:t>Έλτον</a:t>
            </a:r>
            <a:r>
              <a:rPr lang="el-GR" sz="2000" dirty="0">
                <a:solidFill>
                  <a:srgbClr val="FF0000"/>
                </a:solidFill>
                <a:effectLst>
                  <a:outerShdw blurRad="38100" dist="38100" dir="2700000" algn="tl">
                    <a:srgbClr val="000000">
                      <a:alpha val="43137"/>
                    </a:srgbClr>
                  </a:outerShdw>
                </a:effectLst>
              </a:rPr>
              <a:t> Τζον και ο σύζυγός του</a:t>
            </a:r>
            <a:br>
              <a:rPr lang="el-GR" sz="2000" dirty="0">
                <a:solidFill>
                  <a:srgbClr val="FF0000"/>
                </a:solidFill>
                <a:effectLst>
                  <a:outerShdw blurRad="38100" dist="38100" dir="2700000" algn="tl">
                    <a:srgbClr val="000000">
                      <a:alpha val="43137"/>
                    </a:srgbClr>
                  </a:outerShdw>
                </a:effectLst>
              </a:rPr>
            </a:br>
            <a:br>
              <a:rPr lang="el-GR" dirty="0">
                <a:solidFill>
                  <a:srgbClr val="FF0000"/>
                </a:solidFill>
                <a:effectLst>
                  <a:outerShdw blurRad="38100" dist="38100" dir="2700000" algn="tl">
                    <a:srgbClr val="000000">
                      <a:alpha val="43137"/>
                    </a:srgbClr>
                  </a:outerShdw>
                </a:effectLst>
              </a:rPr>
            </a:br>
            <a:endParaRPr lang="el-GR" dirty="0">
              <a:solidFill>
                <a:srgbClr val="FF0000"/>
              </a:solidFill>
              <a:effectLst>
                <a:outerShdw blurRad="38100" dist="38100" dir="2700000" algn="tl">
                  <a:srgbClr val="000000">
                    <a:alpha val="43137"/>
                  </a:srgbClr>
                </a:outerShdw>
              </a:effectLst>
            </a:endParaRPr>
          </a:p>
        </p:txBody>
      </p:sp>
      <p:pic>
        <p:nvPicPr>
          <p:cNvPr id="10" name="9 - Εικόνα" descr="elton-jhon-sizigos-660.jpg"/>
          <p:cNvPicPr>
            <a:picLocks noChangeAspect="1"/>
          </p:cNvPicPr>
          <p:nvPr/>
        </p:nvPicPr>
        <p:blipFill>
          <a:blip r:embed="rId4" cstate="print"/>
          <a:stretch>
            <a:fillRect/>
          </a:stretch>
        </p:blipFill>
        <p:spPr>
          <a:xfrm>
            <a:off x="6203168" y="2896317"/>
            <a:ext cx="2534816" cy="1217651"/>
          </a:xfrm>
          <a:prstGeom prst="rect">
            <a:avLst/>
          </a:prstGeom>
        </p:spPr>
      </p:pic>
      <p:sp>
        <p:nvSpPr>
          <p:cNvPr id="11" name="10 - TextBox"/>
          <p:cNvSpPr txBox="1"/>
          <p:nvPr/>
        </p:nvSpPr>
        <p:spPr>
          <a:xfrm>
            <a:off x="323528" y="3989449"/>
            <a:ext cx="8496944" cy="1477328"/>
          </a:xfrm>
          <a:prstGeom prst="rect">
            <a:avLst/>
          </a:prstGeom>
          <a:noFill/>
        </p:spPr>
        <p:txBody>
          <a:bodyPr wrap="square" rtlCol="0">
            <a:spAutoFit/>
          </a:bodyPr>
          <a:lstStyle/>
          <a:p>
            <a:pPr fontAlgn="base"/>
            <a:r>
              <a:rPr lang="el-GR" b="1" dirty="0"/>
              <a:t>17/8/2013</a:t>
            </a:r>
          </a:p>
          <a:p>
            <a:pPr fontAlgn="base"/>
            <a:r>
              <a:rPr lang="el-GR" sz="2400" b="1" dirty="0"/>
              <a:t>Ξεκλείδωσαν τις επιθανάτιες εμπειρίες</a:t>
            </a:r>
          </a:p>
          <a:p>
            <a:pPr fontAlgn="base"/>
            <a:r>
              <a:rPr lang="el-GR" sz="1600" dirty="0"/>
              <a:t>Επιστήμονες τονίζουν ότι μετά τον κλινικό θάνατο ενός ανθρώπου ο εγκέφαλός του όχι μόνο δεν θεωρείται αδρανής ή σε υπολειτουργία, αλλά «είναι πιο δραστήριος και από όταν ο άνθρωπος αυτός ήταν ζωντανός», προκαλώντας έτσι τις περιγραφές όσων «γυρίζουν από τον θάνατο»</a:t>
            </a:r>
          </a:p>
        </p:txBody>
      </p:sp>
      <p:pic>
        <p:nvPicPr>
          <p:cNvPr id="2" name="Εικόνα 1">
            <a:extLst>
              <a:ext uri="{FF2B5EF4-FFF2-40B4-BE49-F238E27FC236}">
                <a16:creationId xmlns:a16="http://schemas.microsoft.com/office/drawing/2014/main" id="{855431E1-2D71-4782-8D0E-F14D2A2B2C14}"/>
              </a:ext>
            </a:extLst>
          </p:cNvPr>
          <p:cNvPicPr>
            <a:picLocks noChangeAspect="1"/>
          </p:cNvPicPr>
          <p:nvPr/>
        </p:nvPicPr>
        <p:blipFill>
          <a:blip r:embed="rId5"/>
          <a:stretch>
            <a:fillRect/>
          </a:stretch>
        </p:blipFill>
        <p:spPr>
          <a:xfrm rot="10800000" flipV="1">
            <a:off x="1913452" y="5468511"/>
            <a:ext cx="1717712" cy="1288284"/>
          </a:xfrm>
          <a:prstGeom prst="rect">
            <a:avLst/>
          </a:prstGeom>
        </p:spPr>
      </p:pic>
      <p:sp>
        <p:nvSpPr>
          <p:cNvPr id="3" name="TextBox 2">
            <a:extLst>
              <a:ext uri="{FF2B5EF4-FFF2-40B4-BE49-F238E27FC236}">
                <a16:creationId xmlns:a16="http://schemas.microsoft.com/office/drawing/2014/main" id="{E2492610-FCE2-4B6F-9D4F-037BFCD6F3A0}"/>
              </a:ext>
            </a:extLst>
          </p:cNvPr>
          <p:cNvSpPr txBox="1"/>
          <p:nvPr/>
        </p:nvSpPr>
        <p:spPr>
          <a:xfrm>
            <a:off x="3851920" y="5661248"/>
            <a:ext cx="4680520" cy="923330"/>
          </a:xfrm>
          <a:prstGeom prst="rect">
            <a:avLst/>
          </a:prstGeom>
          <a:noFill/>
        </p:spPr>
        <p:txBody>
          <a:bodyPr wrap="square" rtlCol="0">
            <a:spAutoFit/>
          </a:bodyPr>
          <a:lstStyle/>
          <a:p>
            <a:r>
              <a:rPr lang="el-GR" dirty="0"/>
              <a:t>20.08.2020 - </a:t>
            </a:r>
            <a:r>
              <a:rPr lang="el-GR" b="1" dirty="0"/>
              <a:t>Και «κίνημα» γονέων εναντίον της μάσκας στα σχολεία: Όχι φίμωτρα στα παιδιά μας!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10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1000"/>
                                        <p:tgtEl>
                                          <p:spTgt spid="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5"/>
                                        </p:tgtEl>
                                        <p:attrNameLst>
                                          <p:attrName>style.visibility</p:attrName>
                                        </p:attrNameLst>
                                      </p:cBhvr>
                                      <p:to>
                                        <p:strVal val="visible"/>
                                      </p:to>
                                    </p:set>
                                    <p:animEffect transition="in" filter="blinds(horizontal)">
                                      <p:cBhvr>
                                        <p:cTn id="23" dur="1000"/>
                                        <p:tgtEl>
                                          <p:spTgt spid="1025"/>
                                        </p:tgtEl>
                                      </p:cBhvr>
                                    </p:animEffect>
                                  </p:childTnLst>
                                </p:cTn>
                              </p:par>
                              <p:par>
                                <p:cTn id="24" presetID="3"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linds(horizontal)">
                                      <p:cBhvr>
                                        <p:cTn id="26" dur="10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10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697696"/>
            <a:ext cx="8229600" cy="1751080"/>
          </a:xfrm>
        </p:spPr>
        <p:txBody>
          <a:bodyPr>
            <a:normAutofit/>
          </a:bodyPr>
          <a:lstStyle/>
          <a:p>
            <a:pPr marL="109728" indent="0">
              <a:buNone/>
            </a:pPr>
            <a:r>
              <a:rPr lang="en-US" sz="2400" dirty="0"/>
              <a:t>“</a:t>
            </a:r>
            <a:r>
              <a:rPr lang="el-GR" sz="2400" dirty="0"/>
              <a:t>είναι ουσιαστικά αδύνατον να κατανοήσει κανείς τον πολιτισμό και την πολιτική της εποχής μας χωρίς να αναφερθεί στην οργανωμένη θρησκεία</a:t>
            </a:r>
            <a:r>
              <a:rPr lang="en-US" sz="2400" dirty="0"/>
              <a:t>” </a:t>
            </a:r>
            <a:endParaRPr lang="el-GR" sz="2400" dirty="0"/>
          </a:p>
        </p:txBody>
      </p:sp>
      <p:sp>
        <p:nvSpPr>
          <p:cNvPr id="4" name="3 - TextBox"/>
          <p:cNvSpPr txBox="1"/>
          <p:nvPr/>
        </p:nvSpPr>
        <p:spPr>
          <a:xfrm>
            <a:off x="5387551" y="1895558"/>
            <a:ext cx="3571900" cy="1231106"/>
          </a:xfrm>
          <a:prstGeom prst="rect">
            <a:avLst/>
          </a:prstGeom>
          <a:noFill/>
        </p:spPr>
        <p:txBody>
          <a:bodyPr wrap="square" rtlCol="0">
            <a:spAutoFit/>
          </a:bodyPr>
          <a:lstStyle/>
          <a:p>
            <a:r>
              <a:rPr lang="en-US" sz="2000" b="1" dirty="0"/>
              <a:t>A. </a:t>
            </a:r>
            <a:r>
              <a:rPr lang="en-US" sz="2000" b="1" dirty="0" err="1"/>
              <a:t>Wright,</a:t>
            </a:r>
            <a:r>
              <a:rPr lang="en-US" dirty="0" err="1"/>
              <a:t>Professor</a:t>
            </a:r>
            <a:r>
              <a:rPr lang="en-US" dirty="0"/>
              <a:t> of Religious and Theological Education at King’s College London </a:t>
            </a:r>
            <a:endParaRPr lang="el-GR" dirty="0"/>
          </a:p>
        </p:txBody>
      </p:sp>
      <p:pic>
        <p:nvPicPr>
          <p:cNvPr id="8" name="Εικόνα 7">
            <a:extLst>
              <a:ext uri="{FF2B5EF4-FFF2-40B4-BE49-F238E27FC236}">
                <a16:creationId xmlns:a16="http://schemas.microsoft.com/office/drawing/2014/main" id="{BDB4972F-9304-A8AE-C4CA-B636EF379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938827"/>
            <a:ext cx="3363819" cy="3582372"/>
          </a:xfrm>
          <a:prstGeom prst="rect">
            <a:avLst/>
          </a:prstGeom>
        </p:spPr>
      </p:pic>
      <p:sp>
        <p:nvSpPr>
          <p:cNvPr id="10" name="TextBox 9">
            <a:extLst>
              <a:ext uri="{FF2B5EF4-FFF2-40B4-BE49-F238E27FC236}">
                <a16:creationId xmlns:a16="http://schemas.microsoft.com/office/drawing/2014/main" id="{1A4C265F-766F-BB43-727C-8E24A0DE3FC0}"/>
              </a:ext>
            </a:extLst>
          </p:cNvPr>
          <p:cNvSpPr txBox="1"/>
          <p:nvPr/>
        </p:nvSpPr>
        <p:spPr>
          <a:xfrm>
            <a:off x="4860032" y="5035658"/>
            <a:ext cx="4572000" cy="1846659"/>
          </a:xfrm>
          <a:prstGeom prst="rect">
            <a:avLst/>
          </a:prstGeom>
          <a:noFill/>
        </p:spPr>
        <p:txBody>
          <a:bodyPr wrap="square">
            <a:spAutoFit/>
          </a:bodyPr>
          <a:lstStyle/>
          <a:p>
            <a:pPr algn="l"/>
            <a:r>
              <a:rPr lang="en-US" sz="2400" b="1" i="0" dirty="0">
                <a:solidFill>
                  <a:srgbClr val="222222"/>
                </a:solidFill>
                <a:effectLst/>
                <a:latin typeface="Calibri" panose="020F0502020204030204" pitchFamily="34" charset="0"/>
              </a:rPr>
              <a:t>Gert Biesta</a:t>
            </a:r>
            <a:r>
              <a:rPr lang="en-US" sz="1800" b="0" i="0" dirty="0">
                <a:solidFill>
                  <a:srgbClr val="222222"/>
                </a:solidFill>
                <a:effectLst/>
                <a:latin typeface="Calibri" panose="020F0502020204030204" pitchFamily="34" charset="0"/>
              </a:rPr>
              <a:t>, Professor of Educational Theory and Pedagogy [part-time], Moray House School of Education and Sport, University of Edinburgh, UK</a:t>
            </a:r>
            <a:endParaRPr lang="en-US" b="0" i="0" dirty="0">
              <a:solidFill>
                <a:srgbClr val="222222"/>
              </a:solidFill>
              <a:effectLst/>
              <a:latin typeface="Arial" panose="020B0604020202020204" pitchFamily="34" charset="0"/>
            </a:endParaRPr>
          </a:p>
          <a:p>
            <a:pPr algn="l"/>
            <a:r>
              <a:rPr lang="en-US" sz="1800" b="0" i="0" dirty="0">
                <a:solidFill>
                  <a:srgbClr val="222222"/>
                </a:solidFill>
                <a:effectLst/>
                <a:latin typeface="Calibri" panose="020F0502020204030204" pitchFamily="34" charset="0"/>
              </a:rPr>
              <a:t>Deputy Head </a:t>
            </a:r>
            <a:r>
              <a:rPr lang="en-US" sz="1800" b="0" i="0" dirty="0" err="1">
                <a:solidFill>
                  <a:srgbClr val="222222"/>
                </a:solidFill>
                <a:effectLst/>
                <a:latin typeface="Calibri" panose="020F0502020204030204" pitchFamily="34" charset="0"/>
              </a:rPr>
              <a:t>Instute</a:t>
            </a:r>
            <a:r>
              <a:rPr lang="en-US" sz="1800" b="0" i="0" dirty="0">
                <a:solidFill>
                  <a:srgbClr val="222222"/>
                </a:solidFill>
                <a:effectLst/>
                <a:latin typeface="Calibri" panose="020F0502020204030204" pitchFamily="34" charset="0"/>
              </a:rPr>
              <a:t> of Education, Teaching and Leadership</a:t>
            </a:r>
            <a:endParaRPr lang="en-US" b="0" i="0" dirty="0">
              <a:solidFill>
                <a:srgbClr val="222222"/>
              </a:solidFill>
              <a:effectLst/>
              <a:latin typeface="Arial" panose="020B0604020202020204" pitchFamily="34" charset="0"/>
            </a:endParaRPr>
          </a:p>
        </p:txBody>
      </p:sp>
      <p:sp>
        <p:nvSpPr>
          <p:cNvPr id="11" name="TextBox 10">
            <a:extLst>
              <a:ext uri="{FF2B5EF4-FFF2-40B4-BE49-F238E27FC236}">
                <a16:creationId xmlns:a16="http://schemas.microsoft.com/office/drawing/2014/main" id="{2EBC7F38-9F07-A6EB-85E3-FA87A11CFE99}"/>
              </a:ext>
            </a:extLst>
          </p:cNvPr>
          <p:cNvSpPr txBox="1"/>
          <p:nvPr/>
        </p:nvSpPr>
        <p:spPr>
          <a:xfrm>
            <a:off x="2923799" y="3220973"/>
            <a:ext cx="5209728" cy="1569660"/>
          </a:xfrm>
          <a:prstGeom prst="rect">
            <a:avLst/>
          </a:prstGeom>
          <a:noFill/>
        </p:spPr>
        <p:txBody>
          <a:bodyPr wrap="square" rtlCol="0">
            <a:spAutoFit/>
          </a:bodyPr>
          <a:lstStyle/>
          <a:p>
            <a:r>
              <a:rPr lang="en-GB" sz="2400" dirty="0"/>
              <a:t>H  </a:t>
            </a:r>
            <a:r>
              <a:rPr lang="el-GR" sz="2400" dirty="0"/>
              <a:t>Θρησκευτική γνώση χρειάζεται για να γνωρίσεις ό,τι συμβαίνει γύρω σου και να απαντήσει υπαρξιακά ερωτήματα.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29600" cy="879486"/>
          </a:xfrm>
        </p:spPr>
        <p:txBody>
          <a:bodyPr>
            <a:noAutofit/>
          </a:bodyPr>
          <a:lstStyle/>
          <a:p>
            <a:r>
              <a:rPr lang="el-GR" sz="2800" dirty="0"/>
              <a:t>Ποια αίσθηση επικρατεί στην εκκοσμικευμένη δυτική κοινωνία για την Θρησκευτική Εκπαίδευση</a:t>
            </a:r>
          </a:p>
        </p:txBody>
      </p:sp>
      <p:sp>
        <p:nvSpPr>
          <p:cNvPr id="3" name="2 - Θέση περιεχομένου"/>
          <p:cNvSpPr>
            <a:spLocks noGrp="1"/>
          </p:cNvSpPr>
          <p:nvPr>
            <p:ph idx="1"/>
          </p:nvPr>
        </p:nvSpPr>
        <p:spPr>
          <a:xfrm>
            <a:off x="457200" y="1556792"/>
            <a:ext cx="8229600" cy="5301208"/>
          </a:xfrm>
        </p:spPr>
        <p:txBody>
          <a:bodyPr>
            <a:normAutofit fontScale="85000" lnSpcReduction="20000"/>
          </a:bodyPr>
          <a:lstStyle/>
          <a:p>
            <a:r>
              <a:rPr lang="el-GR" dirty="0"/>
              <a:t>Το Αναλυτικό Πρόγραμμα της εκπαίδευσης βασίζεται στην επιστήμη</a:t>
            </a:r>
          </a:p>
          <a:p>
            <a:r>
              <a:rPr lang="el-GR" dirty="0"/>
              <a:t>Η διδασκαλία αξιολογείται μόνο με επιστημονικές μεθόδους</a:t>
            </a:r>
          </a:p>
          <a:p>
            <a:r>
              <a:rPr lang="el-GR" dirty="0"/>
              <a:t>Οι επιστήμονες αντιδρούν στη θεολογική υπόθεση που περιλαμβάνει εμπειρική και αισθητική παρατήρηση</a:t>
            </a:r>
          </a:p>
          <a:p>
            <a:r>
              <a:rPr lang="el-GR" dirty="0"/>
              <a:t>Η Θρησκευτική Εκπαίδευση δεν ταιριάζει με το εκπαιδευτικό εγχείρημα</a:t>
            </a:r>
          </a:p>
          <a:p>
            <a:r>
              <a:rPr lang="el-GR" dirty="0"/>
              <a:t>Η θρησκεία γίνεται απλώς ανεκτή στο δυτικό εκπαιδευτικό πλαίσιο</a:t>
            </a:r>
          </a:p>
          <a:p>
            <a:pPr>
              <a:buNone/>
            </a:pPr>
            <a:r>
              <a:rPr lang="en-US" dirty="0"/>
              <a:t>------------------------------------------------------------------- </a:t>
            </a:r>
          </a:p>
          <a:p>
            <a:r>
              <a:rPr lang="el-GR" dirty="0"/>
              <a:t>Παιδαγωγικές αστοχίες της Θρησκευτικής Εκπαίδευσης δεν βοηθούν και προσφέρουν επιχειρήματα στους πολέμιους που απορρίπτουν το θεολογικό υπόβαθρο της ΘΕ στηριζόμενοι υλιστικά σε κατηγορίες για κατήχηση, μύηση, </a:t>
            </a:r>
            <a:r>
              <a:rPr lang="el-GR" dirty="0" err="1"/>
              <a:t>ηθικισμό</a:t>
            </a:r>
            <a:r>
              <a:rPr lang="el-GR" dirty="0"/>
              <a:t> και διδακτισμό.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066800"/>
          </a:xfrm>
        </p:spPr>
        <p:txBody>
          <a:bodyPr>
            <a:normAutofit fontScale="90000"/>
          </a:bodyPr>
          <a:lstStyle/>
          <a:p>
            <a:r>
              <a:rPr lang="el-GR" dirty="0"/>
              <a:t>Η ΘΕ στα Ευρωπαϊκά εκπαιδευτικά συστήματα</a:t>
            </a:r>
          </a:p>
        </p:txBody>
      </p:sp>
      <p:sp>
        <p:nvSpPr>
          <p:cNvPr id="3" name="2 - Θέση περιεχομένου"/>
          <p:cNvSpPr>
            <a:spLocks noGrp="1"/>
          </p:cNvSpPr>
          <p:nvPr>
            <p:ph idx="1"/>
          </p:nvPr>
        </p:nvSpPr>
        <p:spPr/>
        <p:txBody>
          <a:bodyPr>
            <a:normAutofit lnSpcReduction="10000"/>
          </a:bodyPr>
          <a:lstStyle/>
          <a:p>
            <a:r>
              <a:rPr lang="el-GR" dirty="0"/>
              <a:t>Παραμένει στις περισσότερες χώρες μάθημα του σχολείου</a:t>
            </a:r>
            <a:endParaRPr lang="en-US" dirty="0"/>
          </a:p>
          <a:p>
            <a:r>
              <a:rPr lang="el-GR" dirty="0"/>
              <a:t>Έχει επηρεαστεί από την </a:t>
            </a:r>
            <a:r>
              <a:rPr lang="el-GR" dirty="0" err="1"/>
              <a:t>εκκοσμίκευση</a:t>
            </a:r>
            <a:r>
              <a:rPr lang="el-GR" dirty="0"/>
              <a:t> και το μάθημα είναι ανάλογο με τον βαθμό </a:t>
            </a:r>
            <a:r>
              <a:rPr lang="el-GR" dirty="0" err="1"/>
              <a:t>εκκοσμίκευσης</a:t>
            </a:r>
            <a:r>
              <a:rPr lang="el-GR" dirty="0"/>
              <a:t> της κοινωνίας κάθε χώρας. Έτσι, όπου υφίσταται είναι ομολογιακό, μη ομολογιακό, </a:t>
            </a:r>
            <a:r>
              <a:rPr lang="el-GR" dirty="0" err="1"/>
              <a:t>διαθρησκειακό</a:t>
            </a:r>
            <a:r>
              <a:rPr lang="el-GR" dirty="0"/>
              <a:t> </a:t>
            </a:r>
            <a:r>
              <a:rPr lang="el-GR" dirty="0" err="1"/>
              <a:t>κ.ά</a:t>
            </a:r>
            <a:r>
              <a:rPr lang="el-GR" dirty="0"/>
              <a:t>/ υποχρεωτικό, προαιρετικό.</a:t>
            </a:r>
            <a:endParaRPr lang="en-US" dirty="0"/>
          </a:p>
          <a:p>
            <a:r>
              <a:rPr lang="el-GR" dirty="0"/>
              <a:t>ΘΕ ως μάθημα δεν υπάρχει στα σχολεία των Γαλλίας, Αλβανίας. </a:t>
            </a:r>
            <a:endParaRPr lang="en-US" dirty="0"/>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797</TotalTime>
  <Words>4479</Words>
  <Application>Microsoft Office PowerPoint</Application>
  <PresentationFormat>Προβολή στην οθόνη (4:3)</PresentationFormat>
  <Paragraphs>252</Paragraphs>
  <Slides>54</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54</vt:i4>
      </vt:variant>
    </vt:vector>
  </HeadingPairs>
  <TitlesOfParts>
    <vt:vector size="63" baseType="lpstr">
      <vt:lpstr>AR BLANCA</vt:lpstr>
      <vt:lpstr>Arial</vt:lpstr>
      <vt:lpstr>Arial Unicode MS</vt:lpstr>
      <vt:lpstr>Calibri</vt:lpstr>
      <vt:lpstr>Georgia</vt:lpstr>
      <vt:lpstr>Open Sans Condensed</vt:lpstr>
      <vt:lpstr>Times New Roman</vt:lpstr>
      <vt:lpstr>Wingdings 2</vt:lpstr>
      <vt:lpstr>Αστικό</vt:lpstr>
      <vt:lpstr>Υποχρεωτική Θρησκευτική Εκπαίδευση στο σχολείο: Νομολογική και Παιδαγωγική προσέγγιση   </vt:lpstr>
      <vt:lpstr>Η Θρησκευτική Εκπαίδευση πρέπει ή δεν πρέπει να είναι υποχρεωτική ως μάθημα του Προγράμματος Σπoυδών του σχολείου; </vt:lpstr>
      <vt:lpstr>Από τον Διαφωτισμό</vt:lpstr>
      <vt:lpstr>Παρουσίαση του PowerPoint</vt:lpstr>
      <vt:lpstr>Θρησκείες στο σχολείο</vt:lpstr>
      <vt:lpstr>Παρουσίαση του PowerPoint</vt:lpstr>
      <vt:lpstr>Παρουσίαση του PowerPoint</vt:lpstr>
      <vt:lpstr>Ποια αίσθηση επικρατεί στην εκκοσμικευμένη δυτική κοινωνία για την Θρησκευτική Εκπαίδευση</vt:lpstr>
      <vt:lpstr>Η ΘΕ στα Ευρωπαϊκά εκπαιδευτικά συστήματα</vt:lpstr>
      <vt:lpstr> https://en.wikipedia.org/wiki/Religion_in_Europe  </vt:lpstr>
      <vt:lpstr>Η υποχρεωτική Θρησκευτική Εκπαίδευση</vt:lpstr>
      <vt:lpstr>Η Θρησκευτική Εκπαίδευση δεν πρέπει να περιλαμβάνεται στο Αναλυτικό πρόγραμμα του σχολείου (Curriculum) </vt:lpstr>
      <vt:lpstr>Η Θρησκευτική Εκπαίδευση πρέπει να είναι ομολογιακή και να περιλαμβάνεται στο Αναλυτικό Πρόγραμμα του σχολείου</vt:lpstr>
      <vt:lpstr>Μπορεί μία τέτοια Θρησκευτική Εκπαίδευση να είναι υποχρεωτική για όλους τους μαθητές;</vt:lpstr>
      <vt:lpstr>Η Θρησκευτική Εκπαίδευση σήμερα</vt:lpstr>
      <vt:lpstr>Επιχειρήματα για την υποχρεωτικότητα της Θρησκευτικής Εκπαίδευσης 1</vt:lpstr>
      <vt:lpstr>Αποτελέσματα Ευρωπαϊκής Έρευνας REDCo –Project (καλύπτει 8 κράτη)</vt:lpstr>
      <vt:lpstr>Παρουσίαση του PowerPoint</vt:lpstr>
      <vt:lpstr>Αποτελέσματα ελληνικής έρευνας:</vt:lpstr>
      <vt:lpstr>Επιχειρήματα για την υποχρεωτικότητα 3</vt:lpstr>
      <vt:lpstr>Επιχειρήματα για την υποχρεωτικότητα4</vt:lpstr>
      <vt:lpstr>Επιχειρήματα για την υποχρεωτικότητα 5</vt:lpstr>
      <vt:lpstr>Παρουσίαση του PowerPoint</vt:lpstr>
      <vt:lpstr>Όλα όσα αναφέρθηκαν τονίζουν την ύπαρξη μίας ΘΕ υποχρεωτικής για όλους τους μαθητές είτε ακολουθούν είτε όχι μία θρησκεία θέτοντας βέβαια ως βάση των κριτηρίων τα ανθρώπινα δικαιώματα</vt:lpstr>
      <vt:lpstr>Σύνταγμα της Ελλάδος</vt:lpstr>
      <vt:lpstr>Νόμος 1566/1985 (ισχύει και σήμερα)</vt:lpstr>
      <vt:lpstr>Παρουσίαση του PowerPoint</vt:lpstr>
      <vt:lpstr>Παρουσίαση του PowerPoint</vt:lpstr>
      <vt:lpstr>Παρουσίαση του PowerPoint</vt:lpstr>
      <vt:lpstr>Εκκλησία και Μάθημα των θρησκευτικών-Καταστατικός Χάρτης 590/1977</vt:lpstr>
      <vt:lpstr>Ἄρθρον 9. 1. Ἡ Δ.Ι.Σ., ὡς διαρκὲς διοικητικὸν ὄργανον τῆς Ἐκκλησίας, ἀσκεῖ τὰς κάτωθι ἀρμοδιότητας: </vt:lpstr>
      <vt:lpstr>Ἄρθρον 10. 1. Πρὸς μελέτην καὶ ἐπεξεργασίαν τῶν θεμάτων τῆς ἡμερησίας διατάξεως τῶν συνελεύσεων τῆς Ι.Σ.Ι., ὡς καὶ πρὸς ὑποβοήθησιν τοῦ ἐν γένει ἔργου τῆς Δ.Ι.Σ. καὶ ἐκτέλεσιν τῶν ἀποφάσεων αὐτῶν, συνιστῶνται αἱ ἀκόλουθοι Συνοδικαὶ Ἐπιτροπαὶ (Σ. Ε.), ἔχουσαι γνωμοδοτικὴν ἀρμοδιότητα: </vt:lpstr>
      <vt:lpstr>Περὶ τῆς Ἐκκλησιαστικῆς Ἐκπαιδεύσεως Ἄρθρον 43. </vt:lpstr>
      <vt:lpstr>Γιατί να κάνουμε Θρησκευτικά;</vt:lpstr>
      <vt:lpstr>Γιατί να κάνουμε Θρησκευτικά;  Γενικοί σκοποί της Θρησκευτικής Εκπαίδευσης</vt:lpstr>
      <vt:lpstr>Παρουσίαση του PowerPoint</vt:lpstr>
      <vt:lpstr>Παρουσίαση του PowerPoint</vt:lpstr>
      <vt:lpstr>Παρουσίαση του PowerPoint</vt:lpstr>
      <vt:lpstr>Παρουσίαση του PowerPoint</vt:lpstr>
      <vt:lpstr>Θρησκευτικός Γραμματισμός</vt:lpstr>
      <vt:lpstr>Θρησκευτικές έννοιες που νοηματοδοτούνται από τους μαθητές/τις μαθήτριες</vt:lpstr>
      <vt:lpstr>Παρουσίαση του PowerPoint</vt:lpstr>
      <vt:lpstr>Παρουσίαση του PowerPoint</vt:lpstr>
      <vt:lpstr>Παρουσίαση του PowerPoint</vt:lpstr>
      <vt:lpstr>Παρουσίαση του PowerPoint</vt:lpstr>
      <vt:lpstr>Εκπαίδευση ή Κατήχηση;</vt:lpstr>
      <vt:lpstr>Η εκπαίδευση</vt:lpstr>
      <vt:lpstr>Κατήχηση</vt:lpstr>
      <vt:lpstr>Προγράμματα Σπουδών 2020-Γενικοί Σκοποί</vt:lpstr>
      <vt:lpstr>Παρουσίαση του PowerPoint</vt:lpstr>
      <vt:lpstr>Παρουσίαση του PowerPoint</vt:lpstr>
      <vt:lpstr>  Ερωτήματα όχι απαραίτητα αναπάντητα: </vt:lpstr>
      <vt:lpstr>Συμπέρασμα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Compulsory Religious Education: A Justification Based on European Experience  </dc:title>
  <cp:lastModifiedBy>ΜΑΡΙΟΣ ΚΟΥΚΟΥΝΑΡΑΣ ΛΙΑΓΚΗΣ</cp:lastModifiedBy>
  <cp:revision>85</cp:revision>
  <dcterms:modified xsi:type="dcterms:W3CDTF">2023-02-23T07:54:51Z</dcterms:modified>
</cp:coreProperties>
</file>