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0" r:id="rId4"/>
    <p:sldId id="270" r:id="rId5"/>
    <p:sldId id="263" r:id="rId6"/>
    <p:sldId id="271" r:id="rId7"/>
    <p:sldId id="269"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26"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400800" y="6355080"/>
            <a:ext cx="2286000" cy="365760"/>
          </a:xfrm>
        </p:spPr>
        <p:txBody>
          <a:bodyPr/>
          <a:lstStyle>
            <a:lvl1pPr>
              <a:defRPr sz="1400"/>
            </a:lvl1pPr>
          </a:lstStyle>
          <a:p>
            <a:fld id="{2342CEA3-3058-4D43-AE35-B3DA76CB4003}" type="datetimeFigureOut">
              <a:rPr lang="el-GR" smtClean="0"/>
              <a:pPr/>
              <a:t>6/4/2020</a:t>
            </a:fld>
            <a:endParaRPr lang="el-GR"/>
          </a:p>
        </p:txBody>
      </p:sp>
      <p:sp>
        <p:nvSpPr>
          <p:cNvPr id="17" name="16 - Θέση υποσέλιδου"/>
          <p:cNvSpPr>
            <a:spLocks noGrp="1"/>
          </p:cNvSpPr>
          <p:nvPr>
            <p:ph type="ftr" sz="quarter" idx="11"/>
          </p:nvPr>
        </p:nvSpPr>
        <p:spPr>
          <a:xfrm>
            <a:off x="2898648" y="6355080"/>
            <a:ext cx="3474720" cy="365760"/>
          </a:xfrm>
        </p:spPr>
        <p:txBody>
          <a:bodyPr/>
          <a:lstStyle/>
          <a:p>
            <a:endParaRPr lang="el-GR"/>
          </a:p>
        </p:txBody>
      </p:sp>
      <p:sp>
        <p:nvSpPr>
          <p:cNvPr id="29" name="28 - Θέση αριθμού διαφάνειας"/>
          <p:cNvSpPr>
            <a:spLocks noGrp="1"/>
          </p:cNvSpPr>
          <p:nvPr>
            <p:ph type="sldNum" sz="quarter" idx="12"/>
          </p:nvPr>
        </p:nvSpPr>
        <p:spPr>
          <a:xfrm>
            <a:off x="1216152" y="6355080"/>
            <a:ext cx="1219200" cy="365760"/>
          </a:xfrm>
        </p:spPr>
        <p:txBody>
          <a:bodyPr/>
          <a:lstStyle/>
          <a:p>
            <a:fld id="{D3F1D1C4-C2D9-4231-9FB2-B2D9D97AA41D}" type="slidenum">
              <a:rPr lang="el-GR" smtClean="0"/>
              <a:pPr/>
              <a:t>‹#›</a:t>
            </a:fld>
            <a:endParaRPr lang="el-GR"/>
          </a:p>
        </p:txBody>
      </p:sp>
      <p:sp>
        <p:nvSpPr>
          <p:cNvPr id="21" name="20 - Ορθογώνιο"/>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 Ορθογώνιο"/>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 Ορθογώνιο"/>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6/4/2020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6/4/2020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7" name="6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Ευθεία γραμμή σύνδεσης"/>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6/4/2020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8" name="7 - Θέση περιεχομένου"/>
          <p:cNvSpPr>
            <a:spLocks noGrp="1"/>
          </p:cNvSpPr>
          <p:nvPr>
            <p:ph sz="quarter" idx="1"/>
          </p:nvPr>
        </p:nvSpPr>
        <p:spPr>
          <a:xfrm>
            <a:off x="457200" y="1219200"/>
            <a:ext cx="8229600"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6400800" y="6355080"/>
            <a:ext cx="2286000" cy="365760"/>
          </a:xfrm>
        </p:spPr>
        <p:txBody>
          <a:bodyPr/>
          <a:lstStyle/>
          <a:p>
            <a:fld id="{2342CEA3-3058-4D43-AE35-B3DA76CB4003}" type="datetimeFigureOut">
              <a:rPr lang="el-GR" smtClean="0"/>
              <a:pPr/>
              <a:t>6/4/2020</a:t>
            </a:fld>
            <a:endParaRPr lang="el-GR"/>
          </a:p>
        </p:txBody>
      </p:sp>
      <p:sp>
        <p:nvSpPr>
          <p:cNvPr id="5" name="4 - Θέση υποσέλιδου"/>
          <p:cNvSpPr>
            <a:spLocks noGrp="1"/>
          </p:cNvSpPr>
          <p:nvPr>
            <p:ph type="ftr" sz="quarter" idx="11"/>
          </p:nvPr>
        </p:nvSpPr>
        <p:spPr>
          <a:xfrm>
            <a:off x="2898648" y="6355080"/>
            <a:ext cx="3474720" cy="365760"/>
          </a:xfrm>
        </p:spPr>
        <p:txBody>
          <a:bodyPr/>
          <a:lstStyle/>
          <a:p>
            <a:endParaRPr lang="el-GR"/>
          </a:p>
        </p:txBody>
      </p:sp>
      <p:sp>
        <p:nvSpPr>
          <p:cNvPr id="6" name="5 - Θέση αριθμού διαφάνειας"/>
          <p:cNvSpPr>
            <a:spLocks noGrp="1"/>
          </p:cNvSpPr>
          <p:nvPr>
            <p:ph type="sldNum" sz="quarter" idx="12"/>
          </p:nvPr>
        </p:nvSpPr>
        <p:spPr>
          <a:xfrm>
            <a:off x="1069848" y="6355080"/>
            <a:ext cx="1520952" cy="365760"/>
          </a:xfrm>
        </p:spPr>
        <p:txBody>
          <a:bodyPr/>
          <a:lstStyle/>
          <a:p>
            <a:fld id="{D3F1D1C4-C2D9-4231-9FB2-B2D9D97AA41D}" type="slidenum">
              <a:rPr lang="el-GR" smtClean="0"/>
              <a:pPr/>
              <a:t>‹#›</a:t>
            </a:fld>
            <a:endParaRPr lang="el-GR"/>
          </a:p>
        </p:txBody>
      </p:sp>
      <p:sp>
        <p:nvSpPr>
          <p:cNvPr id="7" name="6 - Ορθογώνιο"/>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6/4/2020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457200" y="1219200"/>
            <a:ext cx="4041648"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632198" y="1216152"/>
            <a:ext cx="4041648"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6/4/2020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2"/>
          </p:nvPr>
        </p:nvSpPr>
        <p:spPr>
          <a:xfrm>
            <a:off x="457200" y="2133600"/>
            <a:ext cx="4038600" cy="4038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648200" y="2133600"/>
            <a:ext cx="4038600" cy="4038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6/4/2020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6" name="5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6/4/2020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5" name="4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6/4/2020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8" name="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 Ευθεία γραμμή σύνδεσης"/>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Θέση περιεχομένου"/>
          <p:cNvSpPr>
            <a:spLocks noGrp="1"/>
          </p:cNvSpPr>
          <p:nvPr>
            <p:ph sz="quarter" idx="1"/>
          </p:nvPr>
        </p:nvSpPr>
        <p:spPr>
          <a:xfrm>
            <a:off x="304800" y="304800"/>
            <a:ext cx="57150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6/4/2020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8" name="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152400"/>
            <a:ext cx="8229600" cy="990600"/>
          </a:xfrm>
          <a:prstGeom prst="rect">
            <a:avLst/>
          </a:prstGeom>
        </p:spPr>
        <p:txBody>
          <a:bodyPr vert="horz"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342CEA3-3058-4D43-AE35-B3DA76CB4003}" type="datetimeFigureOut">
              <a:rPr lang="el-GR" smtClean="0"/>
              <a:pPr/>
              <a:t>6/4/2020</a:t>
            </a:fld>
            <a:endParaRPr lang="el-GR"/>
          </a:p>
        </p:txBody>
      </p:sp>
      <p:sp>
        <p:nvSpPr>
          <p:cNvPr id="3" name="2 - Θέση υποσέλιδου"/>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l-GR"/>
          </a:p>
        </p:txBody>
      </p:sp>
      <p:sp>
        <p:nvSpPr>
          <p:cNvPr id="23" name="22 - Θέση αριθμού διαφάνειας"/>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D3F1D1C4-C2D9-4231-9FB2-B2D9D97AA41D}" type="slidenum">
              <a:rPr lang="el-GR" smtClean="0"/>
              <a:pPr/>
              <a:t>‹#›</a:t>
            </a:fld>
            <a:endParaRPr lang="el-GR"/>
          </a:p>
        </p:txBody>
      </p:sp>
      <p:sp>
        <p:nvSpPr>
          <p:cNvPr id="28" name="2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 Ευθεία γραμμή σύνδεσης"/>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 Id="rId9" Type="http://schemas.openxmlformats.org/officeDocument/2006/relationships/image" Target="../media/image10.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219200" y="3645024"/>
            <a:ext cx="7025208" cy="1231776"/>
          </a:xfrm>
        </p:spPr>
        <p:txBody>
          <a:bodyPr>
            <a:normAutofit fontScale="90000"/>
          </a:bodyPr>
          <a:lstStyle/>
          <a:p>
            <a:r>
              <a:rPr lang="el-GR" sz="3600" dirty="0" smtClean="0"/>
              <a:t>Φαινομενολογική προσέγγιση της ΘΕ</a:t>
            </a:r>
            <a:r>
              <a:rPr lang="el-GR" sz="3100" dirty="0" smtClean="0"/>
              <a:t/>
            </a:r>
            <a:br>
              <a:rPr lang="el-GR" sz="3100" dirty="0" smtClean="0"/>
            </a:br>
            <a:r>
              <a:rPr lang="el-GR" sz="2400" dirty="0" smtClean="0"/>
              <a:t>Μάριος Κουκουνάρας Λιάγκης</a:t>
            </a:r>
            <a:br>
              <a:rPr lang="el-GR" sz="2400" dirty="0" smtClean="0"/>
            </a:br>
            <a:r>
              <a:rPr lang="el-GR" sz="2400" dirty="0" smtClean="0"/>
              <a:t> </a:t>
            </a:r>
            <a:r>
              <a:rPr lang="el-GR" sz="1800" b="1" dirty="0" smtClean="0"/>
              <a:t>Εθνικό και Καποδιστριακό Πανεπιστήμιο Αθηνών </a:t>
            </a:r>
            <a:r>
              <a:rPr lang="el-GR" sz="2400" dirty="0" smtClean="0"/>
              <a:t/>
            </a:r>
            <a:br>
              <a:rPr lang="el-GR" sz="2400" dirty="0" smtClean="0"/>
            </a:br>
            <a:endParaRPr lang="el-GR" sz="2400" dirty="0"/>
          </a:p>
        </p:txBody>
      </p:sp>
      <p:sp>
        <p:nvSpPr>
          <p:cNvPr id="3" name="2 - Υπότιτλος"/>
          <p:cNvSpPr>
            <a:spLocks noGrp="1"/>
          </p:cNvSpPr>
          <p:nvPr>
            <p:ph type="subTitle" idx="1"/>
          </p:nvPr>
        </p:nvSpPr>
        <p:spPr>
          <a:xfrm>
            <a:off x="1238672" y="5085184"/>
            <a:ext cx="6858000" cy="533400"/>
          </a:xfrm>
        </p:spPr>
        <p:txBody>
          <a:bodyPr>
            <a:normAutofit/>
          </a:bodyPr>
          <a:lstStyle/>
          <a:p>
            <a:r>
              <a:rPr lang="el-GR" dirty="0" smtClean="0"/>
              <a:t>Θεωρίες Μάθησης και Διδακτική Μεθοδολογία της ΘΕ</a:t>
            </a:r>
            <a:endParaRPr lang="el-GR" dirty="0"/>
          </a:p>
        </p:txBody>
      </p:sp>
      <p:pic>
        <p:nvPicPr>
          <p:cNvPr id="4" name="3 - Εικόνα" descr="Το πιο ωραίο μάθημα της ζωής μου.jpg"/>
          <p:cNvPicPr>
            <a:picLocks noChangeAspect="1"/>
          </p:cNvPicPr>
          <p:nvPr/>
        </p:nvPicPr>
        <p:blipFill>
          <a:blip r:embed="rId2" cstate="print"/>
          <a:stretch>
            <a:fillRect/>
          </a:stretch>
        </p:blipFill>
        <p:spPr>
          <a:xfrm>
            <a:off x="1907704" y="116632"/>
            <a:ext cx="5056604" cy="3384376"/>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52400"/>
            <a:ext cx="8229600" cy="684312"/>
          </a:xfrm>
        </p:spPr>
        <p:txBody>
          <a:bodyPr/>
          <a:lstStyle/>
          <a:p>
            <a:pPr algn="ctr"/>
            <a:r>
              <a:rPr lang="el-GR" dirty="0" smtClean="0"/>
              <a:t>Γνώση</a:t>
            </a:r>
            <a:endParaRPr lang="el-GR" dirty="0"/>
          </a:p>
        </p:txBody>
      </p:sp>
      <p:sp>
        <p:nvSpPr>
          <p:cNvPr id="3" name="2 - Θέση περιεχομένου"/>
          <p:cNvSpPr>
            <a:spLocks noGrp="1"/>
          </p:cNvSpPr>
          <p:nvPr>
            <p:ph sz="quarter" idx="1"/>
          </p:nvPr>
        </p:nvSpPr>
        <p:spPr/>
        <p:txBody>
          <a:bodyPr>
            <a:normAutofit/>
          </a:bodyPr>
          <a:lstStyle/>
          <a:p>
            <a:pPr>
              <a:buNone/>
            </a:pPr>
            <a:r>
              <a:rPr lang="el-GR" sz="2800" dirty="0" smtClean="0"/>
              <a:t>Πραγματικότητα-έννοιες</a:t>
            </a:r>
            <a:endParaRPr lang="el-GR" sz="2800" dirty="0"/>
          </a:p>
        </p:txBody>
      </p:sp>
      <p:pic>
        <p:nvPicPr>
          <p:cNvPr id="4" name="3 - Εικόνα" descr="christian.jpg"/>
          <p:cNvPicPr>
            <a:picLocks noChangeAspect="1"/>
          </p:cNvPicPr>
          <p:nvPr/>
        </p:nvPicPr>
        <p:blipFill>
          <a:blip r:embed="rId2" cstate="print"/>
          <a:stretch>
            <a:fillRect/>
          </a:stretch>
        </p:blipFill>
        <p:spPr>
          <a:xfrm>
            <a:off x="611560" y="1828790"/>
            <a:ext cx="2103120" cy="1394460"/>
          </a:xfrm>
          <a:prstGeom prst="rect">
            <a:avLst/>
          </a:prstGeom>
        </p:spPr>
      </p:pic>
      <p:pic>
        <p:nvPicPr>
          <p:cNvPr id="5" name="4 - Εικόνα" descr="muslim pray 2.jpg"/>
          <p:cNvPicPr>
            <a:picLocks noChangeAspect="1"/>
          </p:cNvPicPr>
          <p:nvPr/>
        </p:nvPicPr>
        <p:blipFill>
          <a:blip r:embed="rId3" cstate="print"/>
          <a:stretch>
            <a:fillRect/>
          </a:stretch>
        </p:blipFill>
        <p:spPr>
          <a:xfrm>
            <a:off x="2977560" y="2034579"/>
            <a:ext cx="2095500" cy="1394460"/>
          </a:xfrm>
          <a:prstGeom prst="rect">
            <a:avLst/>
          </a:prstGeom>
        </p:spPr>
      </p:pic>
      <p:pic>
        <p:nvPicPr>
          <p:cNvPr id="6" name="5 - Εικόνα" descr="congragation.jpg"/>
          <p:cNvPicPr>
            <a:picLocks noChangeAspect="1"/>
          </p:cNvPicPr>
          <p:nvPr/>
        </p:nvPicPr>
        <p:blipFill>
          <a:blip r:embed="rId4" cstate="print"/>
          <a:stretch>
            <a:fillRect/>
          </a:stretch>
        </p:blipFill>
        <p:spPr>
          <a:xfrm>
            <a:off x="6622132" y="2356622"/>
            <a:ext cx="2095500" cy="1394460"/>
          </a:xfrm>
          <a:prstGeom prst="rect">
            <a:avLst/>
          </a:prstGeom>
        </p:spPr>
      </p:pic>
      <p:pic>
        <p:nvPicPr>
          <p:cNvPr id="7" name="6 - Εικόνα" descr="muslim pray.jpg"/>
          <p:cNvPicPr>
            <a:picLocks noChangeAspect="1"/>
          </p:cNvPicPr>
          <p:nvPr/>
        </p:nvPicPr>
        <p:blipFill>
          <a:blip r:embed="rId5" cstate="print"/>
          <a:stretch>
            <a:fillRect/>
          </a:stretch>
        </p:blipFill>
        <p:spPr>
          <a:xfrm>
            <a:off x="4736121" y="2631030"/>
            <a:ext cx="1623131" cy="1080120"/>
          </a:xfrm>
          <a:prstGeom prst="rect">
            <a:avLst/>
          </a:prstGeom>
        </p:spPr>
      </p:pic>
      <p:sp>
        <p:nvSpPr>
          <p:cNvPr id="8" name="7 - TextBox"/>
          <p:cNvSpPr txBox="1"/>
          <p:nvPr/>
        </p:nvSpPr>
        <p:spPr>
          <a:xfrm>
            <a:off x="525920" y="3800947"/>
            <a:ext cx="8424936" cy="523220"/>
          </a:xfrm>
          <a:prstGeom prst="rect">
            <a:avLst/>
          </a:prstGeom>
          <a:noFill/>
        </p:spPr>
        <p:txBody>
          <a:bodyPr wrap="square" rtlCol="0">
            <a:spAutoFit/>
          </a:bodyPr>
          <a:lstStyle/>
          <a:p>
            <a:r>
              <a:rPr lang="el-GR" sz="2800" dirty="0" smtClean="0"/>
              <a:t>Εκπαίδευση-Α.Π.Σ.-Γνώση/γνώσεις</a:t>
            </a:r>
            <a:endParaRPr lang="el-GR" sz="2800" dirty="0"/>
          </a:p>
        </p:txBody>
      </p:sp>
      <p:pic>
        <p:nvPicPr>
          <p:cNvPr id="9" name="8 - Εικόνα" descr="12112427_921411724597241_6686980006798641993_n.jpg"/>
          <p:cNvPicPr>
            <a:picLocks noChangeAspect="1"/>
          </p:cNvPicPr>
          <p:nvPr/>
        </p:nvPicPr>
        <p:blipFill>
          <a:blip r:embed="rId6" cstate="print"/>
          <a:stretch>
            <a:fillRect/>
          </a:stretch>
        </p:blipFill>
        <p:spPr>
          <a:xfrm>
            <a:off x="7380312" y="5085184"/>
            <a:ext cx="1569368" cy="1177026"/>
          </a:xfrm>
          <a:prstGeom prst="rect">
            <a:avLst/>
          </a:prstGeom>
        </p:spPr>
      </p:pic>
      <p:pic>
        <p:nvPicPr>
          <p:cNvPr id="10" name="9 - Εικόνα" descr="13072009_10207759327634550_1676587800_o.jpg"/>
          <p:cNvPicPr>
            <a:picLocks noChangeAspect="1"/>
          </p:cNvPicPr>
          <p:nvPr/>
        </p:nvPicPr>
        <p:blipFill>
          <a:blip r:embed="rId7" cstate="print"/>
          <a:stretch>
            <a:fillRect/>
          </a:stretch>
        </p:blipFill>
        <p:spPr>
          <a:xfrm>
            <a:off x="5461152" y="4334941"/>
            <a:ext cx="1907704" cy="1430778"/>
          </a:xfrm>
          <a:prstGeom prst="rect">
            <a:avLst/>
          </a:prstGeom>
        </p:spPr>
      </p:pic>
      <p:pic>
        <p:nvPicPr>
          <p:cNvPr id="11" name="10 - Εικόνα" descr="20151217_104026.jpg"/>
          <p:cNvPicPr>
            <a:picLocks noChangeAspect="1"/>
          </p:cNvPicPr>
          <p:nvPr/>
        </p:nvPicPr>
        <p:blipFill>
          <a:blip r:embed="rId8" cstate="print"/>
          <a:stretch>
            <a:fillRect/>
          </a:stretch>
        </p:blipFill>
        <p:spPr>
          <a:xfrm>
            <a:off x="7380312" y="4005064"/>
            <a:ext cx="1664185" cy="936104"/>
          </a:xfrm>
          <a:prstGeom prst="rect">
            <a:avLst/>
          </a:prstGeom>
        </p:spPr>
      </p:pic>
      <p:pic>
        <p:nvPicPr>
          <p:cNvPr id="12" name="11 - Εικόνα" descr="Παγωμένη Εικόνα Ισλαμ2.JPG"/>
          <p:cNvPicPr>
            <a:picLocks noChangeAspect="1"/>
          </p:cNvPicPr>
          <p:nvPr/>
        </p:nvPicPr>
        <p:blipFill>
          <a:blip r:embed="rId9" cstate="print"/>
          <a:stretch>
            <a:fillRect/>
          </a:stretch>
        </p:blipFill>
        <p:spPr>
          <a:xfrm>
            <a:off x="2921562" y="4378666"/>
            <a:ext cx="2496278" cy="1872208"/>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Paul </a:t>
            </a:r>
            <a:r>
              <a:rPr lang="en-US" dirty="0" err="1" smtClean="0"/>
              <a:t>Hirst</a:t>
            </a:r>
            <a:r>
              <a:rPr lang="en-US" dirty="0" smtClean="0"/>
              <a:t> (1975)</a:t>
            </a:r>
            <a:endParaRPr lang="el-GR" dirty="0"/>
          </a:p>
        </p:txBody>
      </p:sp>
      <p:sp>
        <p:nvSpPr>
          <p:cNvPr id="3" name="2 - Θέση περιεχομένου"/>
          <p:cNvSpPr>
            <a:spLocks noGrp="1"/>
          </p:cNvSpPr>
          <p:nvPr>
            <p:ph sz="quarter" idx="1"/>
          </p:nvPr>
        </p:nvSpPr>
        <p:spPr>
          <a:xfrm>
            <a:off x="457200" y="1268760"/>
            <a:ext cx="8229600" cy="4946104"/>
          </a:xfrm>
        </p:spPr>
        <p:txBody>
          <a:bodyPr>
            <a:normAutofit fontScale="92500" lnSpcReduction="10000"/>
          </a:bodyPr>
          <a:lstStyle/>
          <a:p>
            <a:r>
              <a:rPr lang="el-GR" b="1" dirty="0" smtClean="0"/>
              <a:t>Το Α.Π.Σ. συσχετίζεται με καθολικές «μορφές γνώσης», διακριτούς τομείς που ο καθένας έχει τις δικές του έννοιες</a:t>
            </a:r>
            <a:endParaRPr lang="el-GR" dirty="0" smtClean="0"/>
          </a:p>
          <a:p>
            <a:r>
              <a:rPr lang="el-GR" b="1" dirty="0" smtClean="0"/>
              <a:t>Οι τομείς πρέπει να μπορούν να ελεγχθούν με βάση την εμπειρία και ο καθένας διαθέτει συγκεκριμένα κριτήρια προκειμένου να στοιχειοθετήσει αυτή τη σχέση με την πραγματικότητα</a:t>
            </a:r>
            <a:endParaRPr lang="el-GR" dirty="0" smtClean="0"/>
          </a:p>
          <a:p>
            <a:r>
              <a:rPr lang="el-GR" b="1" dirty="0" smtClean="0"/>
              <a:t>Η γνώση διαιρείται σε επτά μορφές: μαθηματικά, φυσικές επιστήμες, ανθρωπιστικές επιστήμες, ιστορία, θρησκεία, λογοτεχνίας και καλές τέχνες, φιλοσοφία και ηθική γνώση</a:t>
            </a:r>
            <a:endParaRPr lang="el-GR" dirty="0" smtClean="0"/>
          </a:p>
          <a:p>
            <a:r>
              <a:rPr lang="el-GR" b="1" dirty="0" smtClean="0"/>
              <a:t>Ολοκληρωμένη μόρφωση σημαίνει σπουδή όλων των μορφών γνώσης</a:t>
            </a:r>
            <a:endParaRPr lang="el-GR" dirty="0" smtClean="0"/>
          </a:p>
          <a:p>
            <a:r>
              <a:rPr lang="el-GR" b="1" dirty="0" smtClean="0"/>
              <a:t>Από τι μορφές γνώσης δημιουργούνται τα πεδία γνώσης και γνωστικά αντικείμενα (διακριτά)</a:t>
            </a:r>
            <a:endParaRPr lang="el-GR" dirty="0" smtClean="0"/>
          </a:p>
          <a:p>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28600"/>
            <a:ext cx="8229600" cy="990600"/>
          </a:xfrm>
        </p:spPr>
        <p:txBody>
          <a:bodyPr>
            <a:normAutofit fontScale="90000"/>
          </a:bodyPr>
          <a:lstStyle/>
          <a:p>
            <a:r>
              <a:rPr lang="el-GR" dirty="0" smtClean="0"/>
              <a:t>Θρησκευτική εκπαίδευση ή θρησκευτική αγωγή σύμφωνα με τον </a:t>
            </a:r>
            <a:r>
              <a:rPr lang="en-US" dirty="0" err="1" smtClean="0"/>
              <a:t>Hirst</a:t>
            </a:r>
            <a:r>
              <a:rPr lang="el-GR" dirty="0" smtClean="0"/>
              <a:t>;</a:t>
            </a:r>
            <a:endParaRPr lang="el-GR" dirty="0"/>
          </a:p>
        </p:txBody>
      </p:sp>
      <p:sp>
        <p:nvSpPr>
          <p:cNvPr id="3" name="Θέση περιεχομένου 2"/>
          <p:cNvSpPr>
            <a:spLocks noGrp="1"/>
          </p:cNvSpPr>
          <p:nvPr>
            <p:ph sz="quarter" idx="1"/>
          </p:nvPr>
        </p:nvSpPr>
        <p:spPr>
          <a:xfrm>
            <a:off x="451488" y="1916832"/>
            <a:ext cx="8229600" cy="4456152"/>
          </a:xfrm>
        </p:spPr>
        <p:txBody>
          <a:bodyPr/>
          <a:lstStyle/>
          <a:p>
            <a:r>
              <a:rPr lang="el-GR" dirty="0" smtClean="0"/>
              <a:t>Στην εκπαίδευση η θρησκεία γίνεται μάθημα και στηρίζεται κατά βάση σε γνωσιακές και νοητικές διαδικασίες, αλλά και στο συναίσθημα.</a:t>
            </a:r>
          </a:p>
          <a:p>
            <a:r>
              <a:rPr lang="el-GR" dirty="0" smtClean="0"/>
              <a:t>Αποσκοπεί στην απόκτηση γνώσεων, δεξιοτήτων και στάσεων μέσω εκπαιδευτικών διαδικασιών.</a:t>
            </a:r>
          </a:p>
          <a:p>
            <a:r>
              <a:rPr lang="el-GR" dirty="0" smtClean="0"/>
              <a:t>Η Θ.Ε. διδάσκει τη θρησκεία στηριζόμενη στο θρησκευτικό βίωμα, το οποίο κάποιος/α έχει ή δεν έχει, αλλά σε εκπαιδευτικό πλαίσιο=το αναλύει ως φαινόμενο</a:t>
            </a:r>
            <a:endParaRPr lang="el-GR" dirty="0"/>
          </a:p>
        </p:txBody>
      </p:sp>
    </p:spTree>
    <p:extLst>
      <p:ext uri="{BB962C8B-B14F-4D97-AF65-F5344CB8AC3E}">
        <p14:creationId xmlns:p14="http://schemas.microsoft.com/office/powerpoint/2010/main" val="3748393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dirty="0" err="1" smtClean="0"/>
              <a:t>Ninian</a:t>
            </a:r>
            <a:r>
              <a:rPr lang="en-US" dirty="0" smtClean="0"/>
              <a:t> Smart (1968)</a:t>
            </a:r>
            <a:endParaRPr lang="el-GR" dirty="0"/>
          </a:p>
        </p:txBody>
      </p:sp>
      <p:sp>
        <p:nvSpPr>
          <p:cNvPr id="3" name="2 - Θέση περιεχομένου"/>
          <p:cNvSpPr>
            <a:spLocks noGrp="1"/>
          </p:cNvSpPr>
          <p:nvPr>
            <p:ph sz="quarter" idx="1"/>
          </p:nvPr>
        </p:nvSpPr>
        <p:spPr/>
        <p:txBody>
          <a:bodyPr/>
          <a:lstStyle/>
          <a:p>
            <a:r>
              <a:rPr lang="el-GR" dirty="0" smtClean="0"/>
              <a:t>Η θρησκεία και οι κοσμοαντιλήψεις ως γνωστικό αντικείμενο του Α.Π.Σ. εξετάζεται ως φαινόμενο με έξι διαστάσεις</a:t>
            </a:r>
          </a:p>
          <a:p>
            <a:r>
              <a:rPr lang="el-GR" dirty="0" smtClean="0"/>
              <a:t>Δογματική διάσταση</a:t>
            </a:r>
          </a:p>
          <a:p>
            <a:r>
              <a:rPr lang="el-GR" dirty="0" smtClean="0"/>
              <a:t>Μυθολογική διάσταση</a:t>
            </a:r>
          </a:p>
          <a:p>
            <a:r>
              <a:rPr lang="el-GR" dirty="0" smtClean="0"/>
              <a:t>Ηθική διάσταση</a:t>
            </a:r>
          </a:p>
          <a:p>
            <a:r>
              <a:rPr lang="el-GR" dirty="0" smtClean="0"/>
              <a:t>Τελετουργική (ιεροτελεστική) διάσταση</a:t>
            </a:r>
          </a:p>
          <a:p>
            <a:r>
              <a:rPr lang="el-GR" dirty="0" smtClean="0"/>
              <a:t>Εμπειρική διάσταση</a:t>
            </a:r>
          </a:p>
          <a:p>
            <a:r>
              <a:rPr lang="el-GR" dirty="0" smtClean="0"/>
              <a:t>Κοινωνική διάσταση</a:t>
            </a:r>
          </a:p>
          <a:p>
            <a:pPr marL="0" indent="0">
              <a:buNone/>
            </a:pP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Μορφωτική βάση της Θ.Ε.</a:t>
            </a:r>
            <a:endParaRPr lang="el-GR" dirty="0"/>
          </a:p>
        </p:txBody>
      </p:sp>
      <p:sp>
        <p:nvSpPr>
          <p:cNvPr id="3" name="Θέση περιεχομένου 2"/>
          <p:cNvSpPr>
            <a:spLocks noGrp="1"/>
          </p:cNvSpPr>
          <p:nvPr>
            <p:ph sz="quarter" idx="1"/>
          </p:nvPr>
        </p:nvSpPr>
        <p:spPr/>
        <p:txBody>
          <a:bodyPr/>
          <a:lstStyle/>
          <a:p>
            <a:r>
              <a:rPr lang="el-GR" dirty="0" smtClean="0"/>
              <a:t>Να δίνει στους ανθρ</a:t>
            </a:r>
            <a:r>
              <a:rPr lang="el-GR" dirty="0"/>
              <a:t>ώ</a:t>
            </a:r>
            <a:r>
              <a:rPr lang="el-GR" dirty="0" smtClean="0"/>
              <a:t>πους τη δυνατότητα να κατανοούν τα θρησκευτικά φαινόμενα, να συζητούν με ευαισθησία θρησκευτικά δόγματα, να βλέπουν τις εσωτερικές σχέσεις μεταξύ θρησκείας και κοινωνίας </a:t>
            </a:r>
            <a:r>
              <a:rPr lang="el-GR" dirty="0" err="1" smtClean="0"/>
              <a:t>κ.λπ</a:t>
            </a:r>
            <a:r>
              <a:rPr lang="el-GR" dirty="0" smtClean="0"/>
              <a:t>….Ο δεύτερος τρόπος, τότε, κατά τον οποίο η ΘΕ μπορεί να μετουσιώσει (υπερβαίνει) την πληροφόρηση είναι με το να γίνεται μια ευαίσθητη εισαγωγή στις θρησκευτικές σπουδές, όχι με τον σκοπό του ευαγγελισμού (κατήχηση), αλλά με σκοπό να δημιουργηθούν βασικές δυνατότητες κατανόησης και σκέψης σχετικά με τη θρησκεία (</a:t>
            </a:r>
            <a:r>
              <a:rPr lang="en-US" dirty="0" smtClean="0"/>
              <a:t>Smart, 1968)</a:t>
            </a:r>
            <a:r>
              <a:rPr lang="el-GR" dirty="0" smtClean="0"/>
              <a:t> </a:t>
            </a:r>
            <a:endParaRPr lang="el-GR" dirty="0"/>
          </a:p>
        </p:txBody>
      </p:sp>
    </p:spTree>
    <p:extLst>
      <p:ext uri="{BB962C8B-B14F-4D97-AF65-F5344CB8AC3E}">
        <p14:creationId xmlns:p14="http://schemas.microsoft.com/office/powerpoint/2010/main" val="17268527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276872"/>
            <a:ext cx="8229600" cy="972344"/>
          </a:xfrm>
        </p:spPr>
        <p:txBody>
          <a:bodyPr>
            <a:normAutofit fontScale="90000"/>
          </a:bodyPr>
          <a:lstStyle/>
          <a:p>
            <a:r>
              <a:rPr lang="el-GR" dirty="0" smtClean="0"/>
              <a:t>10</a:t>
            </a:r>
            <a:r>
              <a:rPr lang="en-US" dirty="0" smtClean="0"/>
              <a:t> </a:t>
            </a:r>
            <a:r>
              <a:rPr lang="el-GR" dirty="0" smtClean="0"/>
              <a:t>λεπτά αναζήτησης για σύγχρονες απόψεις για τη φαινομενολογική προσέγγιση της ΘΕ</a:t>
            </a:r>
            <a:br>
              <a:rPr lang="el-GR" dirty="0" smtClean="0"/>
            </a:br>
            <a:r>
              <a:rPr lang="el-GR" dirty="0" smtClean="0"/>
              <a:t>Λέξεις κλειδιά: </a:t>
            </a:r>
            <a:r>
              <a:rPr lang="en-US" dirty="0" smtClean="0"/>
              <a:t>The interpretive approach to RE</a:t>
            </a:r>
            <a:br>
              <a:rPr lang="en-US" dirty="0" smtClean="0"/>
            </a:br>
            <a:r>
              <a:rPr lang="en-US" dirty="0"/>
              <a:t>Phenomenological approach to RE</a:t>
            </a:r>
            <a:r>
              <a:rPr lang="el-GR" dirty="0"/>
              <a:t/>
            </a:r>
            <a:br>
              <a:rPr lang="el-GR" dirty="0"/>
            </a:br>
            <a:r>
              <a:rPr lang="el-GR" dirty="0" err="1"/>
              <a:t>Φ</a:t>
            </a:r>
            <a:r>
              <a:rPr lang="el-GR" dirty="0" err="1" smtClean="0"/>
              <a:t>αινομενολογικη</a:t>
            </a:r>
            <a:r>
              <a:rPr lang="el-GR" dirty="0" smtClean="0"/>
              <a:t> προσέγγιση θρησκευτικά</a:t>
            </a:r>
            <a:r>
              <a:rPr lang="en-US" dirty="0"/>
              <a:t/>
            </a:r>
            <a:br>
              <a:rPr lang="en-US" dirty="0"/>
            </a:br>
            <a:endParaRPr lang="el-GR" dirty="0"/>
          </a:p>
        </p:txBody>
      </p:sp>
      <p:pic>
        <p:nvPicPr>
          <p:cNvPr id="4" name="3 - Θέση περιεχομένου" descr="03schools.span.600.jpg"/>
          <p:cNvPicPr>
            <a:picLocks noGrp="1" noChangeAspect="1"/>
          </p:cNvPicPr>
          <p:nvPr>
            <p:ph sz="quarter" idx="1"/>
          </p:nvPr>
        </p:nvPicPr>
        <p:blipFill>
          <a:blip r:embed="rId2" cstate="print"/>
          <a:stretch>
            <a:fillRect/>
          </a:stretch>
        </p:blipFill>
        <p:spPr>
          <a:xfrm>
            <a:off x="2627783" y="3569976"/>
            <a:ext cx="4636337" cy="2549985"/>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ίζες">
  <a:themeElements>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Ρίζες">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Ρίζες">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252</TotalTime>
  <Words>329</Words>
  <Application>Microsoft Office PowerPoint</Application>
  <PresentationFormat>Προβολή στην οθόνη (4:3)</PresentationFormat>
  <Paragraphs>26</Paragraphs>
  <Slides>7</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7</vt:i4>
      </vt:variant>
    </vt:vector>
  </HeadingPairs>
  <TitlesOfParts>
    <vt:vector size="14" baseType="lpstr">
      <vt:lpstr>Bookman Old Style</vt:lpstr>
      <vt:lpstr>Calibri</vt:lpstr>
      <vt:lpstr>Cambria</vt:lpstr>
      <vt:lpstr>Gill Sans MT</vt:lpstr>
      <vt:lpstr>Wingdings</vt:lpstr>
      <vt:lpstr>Wingdings 3</vt:lpstr>
      <vt:lpstr>Ρίζες</vt:lpstr>
      <vt:lpstr>Φαινομενολογική προσέγγιση της ΘΕ Μάριος Κουκουνάρας Λιάγκης  Εθνικό και Καποδιστριακό Πανεπιστήμιο Αθηνών  </vt:lpstr>
      <vt:lpstr>Γνώση</vt:lpstr>
      <vt:lpstr>Paul Hirst (1975)</vt:lpstr>
      <vt:lpstr>Θρησκευτική εκπαίδευση ή θρησκευτική αγωγή σύμφωνα με τον Hirst;</vt:lpstr>
      <vt:lpstr>Ninian Smart (1968)</vt:lpstr>
      <vt:lpstr>Μορφωτική βάση της Θ.Ε.</vt:lpstr>
      <vt:lpstr>10 λεπτά αναζήτησης για σύγχρονες απόψεις για τη φαινομενολογική προσέγγιση της ΘΕ Λέξεις κλειδιά: The interpretive approach to RE Phenomenological approach to RE Φαινομενολογικη προσέγγιση θρησκευτικά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Βιωματική Μάθηση  Μάριος Κουκουνάρας Λιάγκης  Εθνικό και Καποδιστριακό Πανεπιστήμιο Αθηνών</dc:title>
  <dc:creator>USER1</dc:creator>
  <cp:lastModifiedBy>Noone</cp:lastModifiedBy>
  <cp:revision>30</cp:revision>
  <dcterms:created xsi:type="dcterms:W3CDTF">2016-10-10T04:57:13Z</dcterms:created>
  <dcterms:modified xsi:type="dcterms:W3CDTF">2020-04-06T05:35:59Z</dcterms:modified>
</cp:coreProperties>
</file>