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70" r:id="rId4"/>
    <p:sldId id="260" r:id="rId5"/>
    <p:sldId id="258" r:id="rId6"/>
    <p:sldId id="261" r:id="rId7"/>
    <p:sldId id="259" r:id="rId8"/>
    <p:sldId id="262" r:id="rId9"/>
    <p:sldId id="263" r:id="rId10"/>
    <p:sldId id="269" r:id="rId11"/>
    <p:sldId id="264" r:id="rId12"/>
    <p:sldId id="265" r:id="rId13"/>
    <p:sldId id="266" r:id="rId14"/>
    <p:sldId id="267" r:id="rId15"/>
    <p:sldId id="268" r:id="rId1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26" y="115"/>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400800" y="6355080"/>
            <a:ext cx="2286000" cy="365760"/>
          </a:xfrm>
        </p:spPr>
        <p:txBody>
          <a:bodyPr/>
          <a:lstStyle>
            <a:lvl1pPr>
              <a:defRPr sz="1400"/>
            </a:lvl1pPr>
          </a:lstStyle>
          <a:p>
            <a:fld id="{2342CEA3-3058-4D43-AE35-B3DA76CB4003}" type="datetimeFigureOut">
              <a:rPr lang="el-GR" smtClean="0"/>
              <a:pPr/>
              <a:t>6/4/2020</a:t>
            </a:fld>
            <a:endParaRPr lang="el-GR"/>
          </a:p>
        </p:txBody>
      </p:sp>
      <p:sp>
        <p:nvSpPr>
          <p:cNvPr id="17" name="16 - Θέση υποσέλιδου"/>
          <p:cNvSpPr>
            <a:spLocks noGrp="1"/>
          </p:cNvSpPr>
          <p:nvPr>
            <p:ph type="ftr" sz="quarter" idx="11"/>
          </p:nvPr>
        </p:nvSpPr>
        <p:spPr>
          <a:xfrm>
            <a:off x="2898648" y="6355080"/>
            <a:ext cx="3474720" cy="365760"/>
          </a:xfrm>
        </p:spPr>
        <p:txBody>
          <a:bodyPr/>
          <a:lstStyle/>
          <a:p>
            <a:endParaRPr lang="el-GR"/>
          </a:p>
        </p:txBody>
      </p:sp>
      <p:sp>
        <p:nvSpPr>
          <p:cNvPr id="29" name="28 - Θέση αριθμού διαφάνειας"/>
          <p:cNvSpPr>
            <a:spLocks noGrp="1"/>
          </p:cNvSpPr>
          <p:nvPr>
            <p:ph type="sldNum" sz="quarter" idx="12"/>
          </p:nvPr>
        </p:nvSpPr>
        <p:spPr>
          <a:xfrm>
            <a:off x="1216152" y="6355080"/>
            <a:ext cx="1219200" cy="365760"/>
          </a:xfrm>
        </p:spPr>
        <p:txBody>
          <a:bodyPr/>
          <a:lstStyle/>
          <a:p>
            <a:fld id="{D3F1D1C4-C2D9-4231-9FB2-B2D9D97AA41D}" type="slidenum">
              <a:rPr lang="el-GR" smtClean="0"/>
              <a:pPr/>
              <a:t>‹#›</a:t>
            </a:fld>
            <a:endParaRPr lang="el-GR"/>
          </a:p>
        </p:txBody>
      </p:sp>
      <p:sp>
        <p:nvSpPr>
          <p:cNvPr id="21" name="20 - Ορθογώνιο"/>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 Ορθογώνιο"/>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 Ορθογώνιο"/>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 Ορθογώνιο"/>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6/4/2020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6/4/2020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7" name="6 - Ευθεία γραμμή σύνδεσης"/>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Ευθεία γραμμή σύνδεσης"/>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6/4/2020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8" name="7 - Θέση περιεχομένου"/>
          <p:cNvSpPr>
            <a:spLocks noGrp="1"/>
          </p:cNvSpPr>
          <p:nvPr>
            <p:ph sz="quarter" idx="1"/>
          </p:nvPr>
        </p:nvSpPr>
        <p:spPr>
          <a:xfrm>
            <a:off x="457200" y="1219200"/>
            <a:ext cx="8229600" cy="493776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a:xfrm>
            <a:off x="6400800" y="6355080"/>
            <a:ext cx="2286000" cy="365760"/>
          </a:xfrm>
        </p:spPr>
        <p:txBody>
          <a:bodyPr/>
          <a:lstStyle/>
          <a:p>
            <a:fld id="{2342CEA3-3058-4D43-AE35-B3DA76CB4003}" type="datetimeFigureOut">
              <a:rPr lang="el-GR" smtClean="0"/>
              <a:pPr/>
              <a:t>6/4/2020</a:t>
            </a:fld>
            <a:endParaRPr lang="el-GR"/>
          </a:p>
        </p:txBody>
      </p:sp>
      <p:sp>
        <p:nvSpPr>
          <p:cNvPr id="5" name="4 - Θέση υποσέλιδου"/>
          <p:cNvSpPr>
            <a:spLocks noGrp="1"/>
          </p:cNvSpPr>
          <p:nvPr>
            <p:ph type="ftr" sz="quarter" idx="11"/>
          </p:nvPr>
        </p:nvSpPr>
        <p:spPr>
          <a:xfrm>
            <a:off x="2898648" y="6355080"/>
            <a:ext cx="3474720" cy="365760"/>
          </a:xfrm>
        </p:spPr>
        <p:txBody>
          <a:bodyPr/>
          <a:lstStyle/>
          <a:p>
            <a:endParaRPr lang="el-GR"/>
          </a:p>
        </p:txBody>
      </p:sp>
      <p:sp>
        <p:nvSpPr>
          <p:cNvPr id="6" name="5 - Θέση αριθμού διαφάνειας"/>
          <p:cNvSpPr>
            <a:spLocks noGrp="1"/>
          </p:cNvSpPr>
          <p:nvPr>
            <p:ph type="sldNum" sz="quarter" idx="12"/>
          </p:nvPr>
        </p:nvSpPr>
        <p:spPr>
          <a:xfrm>
            <a:off x="1069848" y="6355080"/>
            <a:ext cx="1520952" cy="365760"/>
          </a:xfrm>
        </p:spPr>
        <p:txBody>
          <a:bodyPr/>
          <a:lstStyle/>
          <a:p>
            <a:fld id="{D3F1D1C4-C2D9-4231-9FB2-B2D9D97AA41D}" type="slidenum">
              <a:rPr lang="el-GR" smtClean="0"/>
              <a:pPr/>
              <a:t>‹#›</a:t>
            </a:fld>
            <a:endParaRPr lang="el-GR"/>
          </a:p>
        </p:txBody>
      </p:sp>
      <p:sp>
        <p:nvSpPr>
          <p:cNvPr id="7" name="6 - Ορθογώνιο"/>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8229600" cy="914400"/>
          </a:xfrm>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6/4/2020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9" name="8 - Θέση περιεχομένου"/>
          <p:cNvSpPr>
            <a:spLocks noGrp="1"/>
          </p:cNvSpPr>
          <p:nvPr>
            <p:ph sz="quarter" idx="1"/>
          </p:nvPr>
        </p:nvSpPr>
        <p:spPr>
          <a:xfrm>
            <a:off x="457200" y="1219200"/>
            <a:ext cx="4041648" cy="493776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632198" y="1216152"/>
            <a:ext cx="4041648" cy="493776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8229600" cy="9144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6/4/2020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11" name="10 - Θέση περιεχομένου"/>
          <p:cNvSpPr>
            <a:spLocks noGrp="1"/>
          </p:cNvSpPr>
          <p:nvPr>
            <p:ph sz="quarter" idx="2"/>
          </p:nvPr>
        </p:nvSpPr>
        <p:spPr>
          <a:xfrm>
            <a:off x="457200" y="2133600"/>
            <a:ext cx="4038600" cy="40386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648200" y="2133600"/>
            <a:ext cx="4038600" cy="40386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8229600" cy="914400"/>
          </a:xfrm>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6/4/2020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6" name="5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6/4/2020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5" name="4 - Ευθεία γραμμή σύνδεσης"/>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6/4/2020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8" name="7 - Ευθεία γραμμή σύνδεσης"/>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 Ευθεία γραμμή σύνδεσης"/>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Θέση περιεχομένου"/>
          <p:cNvSpPr>
            <a:spLocks noGrp="1"/>
          </p:cNvSpPr>
          <p:nvPr>
            <p:ph sz="quarter" idx="1"/>
          </p:nvPr>
        </p:nvSpPr>
        <p:spPr>
          <a:xfrm>
            <a:off x="304800" y="304800"/>
            <a:ext cx="5715000" cy="5715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6/4/2020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8" name="7 - Ευθεία γραμμή σύνδεσης"/>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152400"/>
            <a:ext cx="8229600" cy="990600"/>
          </a:xfrm>
          <a:prstGeom prst="rect">
            <a:avLst/>
          </a:prstGeom>
        </p:spPr>
        <p:txBody>
          <a:bodyPr vert="horz" anchor="b" anchorCtr="0">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2342CEA3-3058-4D43-AE35-B3DA76CB4003}" type="datetimeFigureOut">
              <a:rPr lang="el-GR" smtClean="0"/>
              <a:pPr/>
              <a:t>6/4/2020</a:t>
            </a:fld>
            <a:endParaRPr lang="el-GR"/>
          </a:p>
        </p:txBody>
      </p:sp>
      <p:sp>
        <p:nvSpPr>
          <p:cNvPr id="3" name="2 - Θέση υποσέλιδου"/>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l-GR"/>
          </a:p>
        </p:txBody>
      </p:sp>
      <p:sp>
        <p:nvSpPr>
          <p:cNvPr id="23" name="22 - Θέση αριθμού διαφάνειας"/>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D3F1D1C4-C2D9-4231-9FB2-B2D9D97AA41D}" type="slidenum">
              <a:rPr lang="el-GR" smtClean="0"/>
              <a:pPr/>
              <a:t>‹#›</a:t>
            </a:fld>
            <a:endParaRPr lang="el-GR"/>
          </a:p>
        </p:txBody>
      </p:sp>
      <p:sp>
        <p:nvSpPr>
          <p:cNvPr id="28" name="27 - Ευθεία γραμμή σύνδεσης"/>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 Ευθεία γραμμή σύνδεσης"/>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 Id="rId9" Type="http://schemas.openxmlformats.org/officeDocument/2006/relationships/image" Target="../media/image10.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1219200" y="3645024"/>
            <a:ext cx="6858000" cy="1231776"/>
          </a:xfrm>
        </p:spPr>
        <p:txBody>
          <a:bodyPr>
            <a:normAutofit fontScale="90000"/>
          </a:bodyPr>
          <a:lstStyle/>
          <a:p>
            <a:r>
              <a:rPr lang="el-GR" sz="4000" dirty="0" smtClean="0"/>
              <a:t>Βιωματική Μάθηση </a:t>
            </a:r>
            <a:r>
              <a:rPr lang="el-GR" dirty="0" smtClean="0"/>
              <a:t/>
            </a:r>
            <a:br>
              <a:rPr lang="el-GR" dirty="0" smtClean="0"/>
            </a:br>
            <a:r>
              <a:rPr lang="el-GR" sz="2400" dirty="0" smtClean="0"/>
              <a:t>Μάριος Κουκουνάρας Λιάγκης</a:t>
            </a:r>
            <a:br>
              <a:rPr lang="el-GR" sz="2400" dirty="0" smtClean="0"/>
            </a:br>
            <a:r>
              <a:rPr lang="el-GR" sz="2400" dirty="0" smtClean="0"/>
              <a:t> </a:t>
            </a:r>
            <a:r>
              <a:rPr lang="el-GR" sz="1800" b="1" dirty="0" smtClean="0"/>
              <a:t>Εθνικό και Καποδιστριακό Πανεπιστήμιο Αθηνών </a:t>
            </a:r>
            <a:r>
              <a:rPr lang="el-GR" sz="2400" dirty="0" smtClean="0"/>
              <a:t/>
            </a:r>
            <a:br>
              <a:rPr lang="el-GR" sz="2400" dirty="0" smtClean="0"/>
            </a:br>
            <a:endParaRPr lang="el-GR" sz="2400" dirty="0"/>
          </a:p>
        </p:txBody>
      </p:sp>
      <p:sp>
        <p:nvSpPr>
          <p:cNvPr id="3" name="2 - Υπότιτλος"/>
          <p:cNvSpPr>
            <a:spLocks noGrp="1"/>
          </p:cNvSpPr>
          <p:nvPr>
            <p:ph type="subTitle" idx="1"/>
          </p:nvPr>
        </p:nvSpPr>
        <p:spPr/>
        <p:txBody>
          <a:bodyPr>
            <a:normAutofit/>
          </a:bodyPr>
          <a:lstStyle/>
          <a:p>
            <a:r>
              <a:rPr lang="el-GR" dirty="0" smtClean="0"/>
              <a:t>Θεωρίες Μάθησης και Διδακτική Μεθοδολογία της ΘΕ</a:t>
            </a:r>
            <a:endParaRPr lang="el-GR" dirty="0"/>
          </a:p>
        </p:txBody>
      </p:sp>
      <p:pic>
        <p:nvPicPr>
          <p:cNvPr id="4" name="3 - Εικόνα" descr="Το πιο ωραίο μάθημα της ζωής μου.jpg"/>
          <p:cNvPicPr>
            <a:picLocks noChangeAspect="1"/>
          </p:cNvPicPr>
          <p:nvPr/>
        </p:nvPicPr>
        <p:blipFill>
          <a:blip r:embed="rId2" cstate="print"/>
          <a:stretch>
            <a:fillRect/>
          </a:stretch>
        </p:blipFill>
        <p:spPr>
          <a:xfrm>
            <a:off x="1907704" y="116632"/>
            <a:ext cx="5056604" cy="3384376"/>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10</a:t>
            </a:r>
            <a:r>
              <a:rPr lang="el-GR" dirty="0" smtClean="0"/>
              <a:t> </a:t>
            </a:r>
            <a:r>
              <a:rPr lang="el-GR" dirty="0" smtClean="0"/>
              <a:t>λεπτά για να σκεφτείτε γιατί </a:t>
            </a:r>
            <a:r>
              <a:rPr lang="el-GR" u="sng" dirty="0" smtClean="0"/>
              <a:t>δεν</a:t>
            </a:r>
            <a:r>
              <a:rPr lang="el-GR" dirty="0" smtClean="0"/>
              <a:t> θα επιλέγατε τη βιωματική μάθηση</a:t>
            </a:r>
            <a:endParaRPr lang="el-GR" dirty="0"/>
          </a:p>
        </p:txBody>
      </p:sp>
      <p:pic>
        <p:nvPicPr>
          <p:cNvPr id="4" name="3 - Θέση περιεχομένου" descr="03schools.span.600.jpg"/>
          <p:cNvPicPr>
            <a:picLocks noGrp="1" noChangeAspect="1"/>
          </p:cNvPicPr>
          <p:nvPr>
            <p:ph sz="quarter" idx="1"/>
          </p:nvPr>
        </p:nvPicPr>
        <p:blipFill>
          <a:blip r:embed="rId2" cstate="print"/>
          <a:stretch>
            <a:fillRect/>
          </a:stretch>
        </p:blipFill>
        <p:spPr>
          <a:xfrm>
            <a:off x="2123728" y="2564904"/>
            <a:ext cx="5219538" cy="2870746"/>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Καμπύλο βέλος προς τα επάνω"/>
          <p:cNvSpPr/>
          <p:nvPr/>
        </p:nvSpPr>
        <p:spPr>
          <a:xfrm>
            <a:off x="2267744" y="3717032"/>
            <a:ext cx="2304256" cy="2304256"/>
          </a:xfrm>
          <a:prstGeom prst="curvedUp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solidFill>
                <a:schemeClr val="bg1"/>
              </a:solidFill>
            </a:endParaRPr>
          </a:p>
        </p:txBody>
      </p:sp>
      <p:sp>
        <p:nvSpPr>
          <p:cNvPr id="2" name="1 - Τίτλος"/>
          <p:cNvSpPr>
            <a:spLocks noGrp="1"/>
          </p:cNvSpPr>
          <p:nvPr>
            <p:ph type="title"/>
          </p:nvPr>
        </p:nvSpPr>
        <p:spPr/>
        <p:txBody>
          <a:bodyPr/>
          <a:lstStyle/>
          <a:p>
            <a:r>
              <a:rPr lang="el-GR" dirty="0" smtClean="0"/>
              <a:t>Κριτική στον ιδεολογικό τομέα</a:t>
            </a:r>
            <a:endParaRPr lang="el-GR" dirty="0"/>
          </a:p>
        </p:txBody>
      </p:sp>
      <p:sp>
        <p:nvSpPr>
          <p:cNvPr id="3" name="2 - Θέση περιεχομένου"/>
          <p:cNvSpPr>
            <a:spLocks noGrp="1"/>
          </p:cNvSpPr>
          <p:nvPr>
            <p:ph sz="quarter" idx="1"/>
          </p:nvPr>
        </p:nvSpPr>
        <p:spPr>
          <a:xfrm>
            <a:off x="457200" y="1219200"/>
            <a:ext cx="3394720" cy="4937760"/>
          </a:xfrm>
        </p:spPr>
        <p:txBody>
          <a:bodyPr>
            <a:normAutofit/>
          </a:bodyPr>
          <a:lstStyle/>
          <a:p>
            <a:r>
              <a:rPr lang="el-GR" sz="4000" dirty="0" smtClean="0">
                <a:solidFill>
                  <a:srgbClr val="FF0000"/>
                </a:solidFill>
              </a:rPr>
              <a:t>Χειραφετείται το άτομο εις βάρος της κοινότητας</a:t>
            </a:r>
            <a:endParaRPr lang="el-GR" sz="4000" dirty="0">
              <a:solidFill>
                <a:srgbClr val="FF0000"/>
              </a:solidFill>
            </a:endParaRPr>
          </a:p>
        </p:txBody>
      </p:sp>
      <p:sp>
        <p:nvSpPr>
          <p:cNvPr id="4" name="3 - TextBox"/>
          <p:cNvSpPr txBox="1"/>
          <p:nvPr/>
        </p:nvSpPr>
        <p:spPr>
          <a:xfrm>
            <a:off x="3563888" y="1988840"/>
            <a:ext cx="5580112" cy="4524315"/>
          </a:xfrm>
          <a:prstGeom prst="rect">
            <a:avLst/>
          </a:prstGeom>
          <a:noFill/>
        </p:spPr>
        <p:txBody>
          <a:bodyPr wrap="square" rtlCol="0">
            <a:spAutoFit/>
          </a:bodyPr>
          <a:lstStyle/>
          <a:p>
            <a:r>
              <a:rPr lang="el-GR" sz="3600" dirty="0" smtClean="0"/>
              <a:t>Οι βιωματικές προσεγγίσεις επιδιώκουν συνειδητά και συστηματικά τη διαλεκτική σχέση μεταξύ: (α) Ατομικού </a:t>
            </a:r>
            <a:r>
              <a:rPr lang="el-GR" sz="3600" dirty="0" err="1" smtClean="0"/>
              <a:t>αυτο</a:t>
            </a:r>
            <a:r>
              <a:rPr lang="el-GR" sz="3600" dirty="0" smtClean="0"/>
              <a:t>-καθορισμού και κοινωνικοποίησης και (β) Κοινωνικοποίησης και κοινωνικής αλλαγής</a:t>
            </a:r>
            <a:endParaRPr lang="el-GR" sz="36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Καμπύλο βέλος προς τα επάνω"/>
          <p:cNvSpPr/>
          <p:nvPr/>
        </p:nvSpPr>
        <p:spPr>
          <a:xfrm>
            <a:off x="1835696" y="4869160"/>
            <a:ext cx="2520280" cy="1728192"/>
          </a:xfrm>
          <a:prstGeom prst="curvedUpArrow">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ln>
                <a:solidFill>
                  <a:schemeClr val="bg2"/>
                </a:solidFill>
              </a:ln>
              <a:solidFill>
                <a:schemeClr val="tx1"/>
              </a:solidFill>
            </a:endParaRPr>
          </a:p>
        </p:txBody>
      </p:sp>
      <p:sp>
        <p:nvSpPr>
          <p:cNvPr id="2" name="1 - Τίτλος"/>
          <p:cNvSpPr>
            <a:spLocks noGrp="1"/>
          </p:cNvSpPr>
          <p:nvPr>
            <p:ph type="title"/>
          </p:nvPr>
        </p:nvSpPr>
        <p:spPr/>
        <p:txBody>
          <a:bodyPr/>
          <a:lstStyle/>
          <a:p>
            <a:r>
              <a:rPr lang="el-GR" b="1" dirty="0" smtClean="0"/>
              <a:t>Κριτική στον Ψυχολογικό Τομέα</a:t>
            </a:r>
            <a:r>
              <a:rPr lang="el-GR" dirty="0" smtClean="0"/>
              <a:t> </a:t>
            </a:r>
            <a:endParaRPr lang="el-GR" dirty="0"/>
          </a:p>
        </p:txBody>
      </p:sp>
      <p:sp>
        <p:nvSpPr>
          <p:cNvPr id="3" name="2 - Θέση περιεχομένου"/>
          <p:cNvSpPr>
            <a:spLocks noGrp="1"/>
          </p:cNvSpPr>
          <p:nvPr>
            <p:ph sz="quarter" idx="1"/>
          </p:nvPr>
        </p:nvSpPr>
        <p:spPr>
          <a:xfrm>
            <a:off x="179512" y="1219200"/>
            <a:ext cx="3024336" cy="4937760"/>
          </a:xfrm>
        </p:spPr>
        <p:txBody>
          <a:bodyPr>
            <a:normAutofit/>
          </a:bodyPr>
          <a:lstStyle/>
          <a:p>
            <a:pPr>
              <a:buNone/>
            </a:pPr>
            <a:r>
              <a:rPr lang="el-GR" dirty="0" smtClean="0">
                <a:solidFill>
                  <a:srgbClr val="FF0000"/>
                </a:solidFill>
              </a:rPr>
              <a:t>Δεν επαρκούν οι εμπειρίες και οι </a:t>
            </a:r>
            <a:r>
              <a:rPr lang="el-GR" dirty="0" err="1" smtClean="0">
                <a:solidFill>
                  <a:srgbClr val="FF0000"/>
                </a:solidFill>
              </a:rPr>
              <a:t>γνωσιο</a:t>
            </a:r>
            <a:r>
              <a:rPr lang="el-GR" dirty="0" smtClean="0">
                <a:solidFill>
                  <a:srgbClr val="FF0000"/>
                </a:solidFill>
              </a:rPr>
              <a:t>-κοινωνικές ικανότητες των μαθητών για τη διασφάλιση γνώσεων επαρκών για ποιοτική εκπαίδευση</a:t>
            </a:r>
            <a:endParaRPr lang="el-GR" dirty="0">
              <a:solidFill>
                <a:srgbClr val="FF0000"/>
              </a:solidFill>
            </a:endParaRPr>
          </a:p>
        </p:txBody>
      </p:sp>
      <p:sp>
        <p:nvSpPr>
          <p:cNvPr id="4" name="3 - TextBox"/>
          <p:cNvSpPr txBox="1"/>
          <p:nvPr/>
        </p:nvSpPr>
        <p:spPr>
          <a:xfrm>
            <a:off x="3779912" y="1772816"/>
            <a:ext cx="5040560" cy="4832092"/>
          </a:xfrm>
          <a:prstGeom prst="rect">
            <a:avLst/>
          </a:prstGeom>
          <a:noFill/>
        </p:spPr>
        <p:txBody>
          <a:bodyPr wrap="square" rtlCol="0">
            <a:spAutoFit/>
          </a:bodyPr>
          <a:lstStyle/>
          <a:p>
            <a:r>
              <a:rPr lang="el-GR" sz="2800" dirty="0" smtClean="0"/>
              <a:t>Το μάθημα δεν είναι η ώρα του παιδιού. Αντίθετα οι μέχρι τώρα εμπειρίες αποτελούν τη βάση για την πρόσληψη των νέων και πιο δύσκολων στην ερμηνεία τους εμπειριών. Τις νέες εμπειρίες οι μαθητές και μαθήτριες τις γενικεύουν  με τη βοήθεια του εννοιολογικού πλέγματος των εμπλεκομένων επιστημών</a:t>
            </a:r>
            <a:endParaRPr lang="el-GR" sz="2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Καμπύλο βέλος προς τα επάνω"/>
          <p:cNvSpPr/>
          <p:nvPr/>
        </p:nvSpPr>
        <p:spPr>
          <a:xfrm>
            <a:off x="2195736" y="5445224"/>
            <a:ext cx="2520280" cy="1152128"/>
          </a:xfrm>
          <a:prstGeom prst="curvedUpArrow">
            <a:avLst/>
          </a:prstGeom>
          <a:solidFill>
            <a:schemeClr val="bg2"/>
          </a:solidFill>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2" name="1 - Τίτλος"/>
          <p:cNvSpPr>
            <a:spLocks noGrp="1"/>
          </p:cNvSpPr>
          <p:nvPr>
            <p:ph type="title"/>
          </p:nvPr>
        </p:nvSpPr>
        <p:spPr/>
        <p:txBody>
          <a:bodyPr/>
          <a:lstStyle/>
          <a:p>
            <a:r>
              <a:rPr lang="el-GR" b="1" dirty="0" smtClean="0"/>
              <a:t>Κριτική στον Διδακτικό Τομέα</a:t>
            </a:r>
            <a:endParaRPr lang="el-GR" dirty="0"/>
          </a:p>
        </p:txBody>
      </p:sp>
      <p:sp>
        <p:nvSpPr>
          <p:cNvPr id="3" name="2 - Θέση περιεχομένου"/>
          <p:cNvSpPr>
            <a:spLocks noGrp="1"/>
          </p:cNvSpPr>
          <p:nvPr>
            <p:ph sz="quarter" idx="1"/>
          </p:nvPr>
        </p:nvSpPr>
        <p:spPr>
          <a:xfrm>
            <a:off x="457200" y="1219200"/>
            <a:ext cx="2674640" cy="4937760"/>
          </a:xfrm>
        </p:spPr>
        <p:txBody>
          <a:bodyPr/>
          <a:lstStyle/>
          <a:p>
            <a:r>
              <a:rPr lang="el-GR" dirty="0" smtClean="0">
                <a:solidFill>
                  <a:srgbClr val="FF0000"/>
                </a:solidFill>
              </a:rPr>
              <a:t>Καταργεί τις αμεσότερες μορφές διδασκαλίας</a:t>
            </a:r>
          </a:p>
          <a:p>
            <a:r>
              <a:rPr lang="el-GR" dirty="0" smtClean="0">
                <a:solidFill>
                  <a:srgbClr val="FF0000"/>
                </a:solidFill>
              </a:rPr>
              <a:t>Περιθωριοποιεί τον δάσκαλο και με τον τρόπο αυτό αναιρεί τον παιδαγωγικό ρόλο του σχολείου</a:t>
            </a:r>
          </a:p>
          <a:p>
            <a:pPr>
              <a:buNone/>
            </a:pPr>
            <a:endParaRPr lang="el-GR" dirty="0">
              <a:solidFill>
                <a:srgbClr val="FF0000"/>
              </a:solidFill>
            </a:endParaRPr>
          </a:p>
        </p:txBody>
      </p:sp>
      <p:sp>
        <p:nvSpPr>
          <p:cNvPr id="4" name="3 - TextBox"/>
          <p:cNvSpPr txBox="1"/>
          <p:nvPr/>
        </p:nvSpPr>
        <p:spPr>
          <a:xfrm>
            <a:off x="4283968" y="1700808"/>
            <a:ext cx="4608512" cy="4524315"/>
          </a:xfrm>
          <a:prstGeom prst="rect">
            <a:avLst/>
          </a:prstGeom>
          <a:noFill/>
        </p:spPr>
        <p:txBody>
          <a:bodyPr wrap="square" rtlCol="0">
            <a:spAutoFit/>
          </a:bodyPr>
          <a:lstStyle/>
          <a:p>
            <a:r>
              <a:rPr lang="el-GR" sz="3600" dirty="0" smtClean="0"/>
              <a:t>Η αξιοποίηση της βιωματικής μάθησης γίνεται σε συνδυασμό και με άλλες διδακτικές προσεγγίσεις.</a:t>
            </a:r>
          </a:p>
          <a:p>
            <a:r>
              <a:rPr lang="el-GR" sz="3600" dirty="0" smtClean="0"/>
              <a:t>Ο δάσκαλος σχεδιάζει, υποστηρίζει και εμψυχώνει</a:t>
            </a:r>
            <a:endParaRPr lang="el-GR" sz="36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Κριτική στον Επιστημολογικό Τομέα</a:t>
            </a:r>
            <a:endParaRPr lang="el-GR" dirty="0"/>
          </a:p>
        </p:txBody>
      </p:sp>
      <p:sp>
        <p:nvSpPr>
          <p:cNvPr id="3" name="2 - Θέση περιεχομένου"/>
          <p:cNvSpPr>
            <a:spLocks noGrp="1"/>
          </p:cNvSpPr>
          <p:nvPr>
            <p:ph sz="quarter" idx="1"/>
          </p:nvPr>
        </p:nvSpPr>
        <p:spPr>
          <a:xfrm>
            <a:off x="457200" y="1219200"/>
            <a:ext cx="3610744" cy="4937760"/>
          </a:xfrm>
        </p:spPr>
        <p:txBody>
          <a:bodyPr/>
          <a:lstStyle/>
          <a:p>
            <a:r>
              <a:rPr lang="el-GR" dirty="0" smtClean="0">
                <a:solidFill>
                  <a:srgbClr val="FF0000"/>
                </a:solidFill>
              </a:rPr>
              <a:t>Επιβάλλει έναν άκρατο υποκειμενισμό στον χώρο της γνώσης </a:t>
            </a:r>
          </a:p>
          <a:p>
            <a:r>
              <a:rPr lang="el-GR" dirty="0" err="1" smtClean="0">
                <a:solidFill>
                  <a:srgbClr val="FF0000"/>
                </a:solidFill>
              </a:rPr>
              <a:t>Σχετικοποιεί</a:t>
            </a:r>
            <a:r>
              <a:rPr lang="el-GR" dirty="0" smtClean="0">
                <a:solidFill>
                  <a:srgbClr val="FF0000"/>
                </a:solidFill>
              </a:rPr>
              <a:t> σε επικίνδυνο βαθμό τις κυρίαρχες στον πολιτισμό μας κοινωνικές, ηθικές, θρησκευτικές αισθητικές και λοιπές αξίες</a:t>
            </a:r>
          </a:p>
          <a:p>
            <a:pPr>
              <a:buNone/>
            </a:pPr>
            <a:endParaRPr lang="el-GR" dirty="0"/>
          </a:p>
        </p:txBody>
      </p:sp>
      <p:sp>
        <p:nvSpPr>
          <p:cNvPr id="20483" name="Rectangle 3"/>
          <p:cNvSpPr>
            <a:spLocks noChangeArrowheads="1"/>
          </p:cNvSpPr>
          <p:nvPr/>
        </p:nvSpPr>
        <p:spPr bwMode="auto">
          <a:xfrm>
            <a:off x="3995936" y="1541985"/>
            <a:ext cx="5148064"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Στη</a:t>
            </a:r>
            <a:r>
              <a:rPr kumimoji="0" lang="el-GR" sz="2400" b="0" i="0" u="none" strike="noStrike" cap="none" normalizeH="0" dirty="0" smtClean="0">
                <a:ln>
                  <a:noFill/>
                </a:ln>
                <a:solidFill>
                  <a:schemeClr val="tx1"/>
                </a:solidFill>
                <a:effectLst/>
                <a:latin typeface="Calibri" pitchFamily="34" charset="0"/>
                <a:ea typeface="Calibri" pitchFamily="34" charset="0"/>
                <a:cs typeface="Times New Roman" pitchFamily="18" charset="0"/>
              </a:rPr>
              <a:t> βιωματική μάθηση αξιοποιούνται :</a:t>
            </a:r>
          </a:p>
          <a:p>
            <a:pPr marL="228600" marR="0" lvl="0" indent="-228600" algn="l" defTabSz="914400" rtl="0" eaLnBrk="1" fontAlgn="base" latinLnBrk="0" hangingPunct="1">
              <a:lnSpc>
                <a:spcPct val="100000"/>
              </a:lnSpc>
              <a:spcBef>
                <a:spcPct val="0"/>
              </a:spcBef>
              <a:spcAft>
                <a:spcPct val="0"/>
              </a:spcAft>
              <a:buClrTx/>
              <a:buSzTx/>
              <a:buFontTx/>
              <a:buAutoNum type="arabicParenR"/>
              <a:tabLst/>
            </a:pPr>
            <a:r>
              <a:rPr kumimoji="0" lang="el-GR"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συλλογικά σχήματα που συμβάλλουν σε </a:t>
            </a:r>
            <a:r>
              <a:rPr kumimoji="0" lang="el-GR"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διϋποκειμενικές</a:t>
            </a:r>
            <a:r>
              <a:rPr kumimoji="0" lang="el-GR"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συνθέσεις, </a:t>
            </a:r>
          </a:p>
          <a:p>
            <a:pPr marL="228600" marR="0" lvl="0" indent="-228600" algn="l" defTabSz="914400" rtl="0" eaLnBrk="1" fontAlgn="base" latinLnBrk="0" hangingPunct="1">
              <a:lnSpc>
                <a:spcPct val="100000"/>
              </a:lnSpc>
              <a:spcBef>
                <a:spcPct val="0"/>
              </a:spcBef>
              <a:spcAft>
                <a:spcPct val="0"/>
              </a:spcAft>
              <a:buClrTx/>
              <a:buSzTx/>
              <a:buFontTx/>
              <a:buAutoNum type="arabicParenR"/>
              <a:tabLst/>
            </a:pPr>
            <a:r>
              <a:rPr kumimoji="0" lang="el-GR"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έννοιες,</a:t>
            </a:r>
            <a:r>
              <a:rPr kumimoji="0" lang="el-GR" sz="2400" b="0" i="0" u="none" strike="noStrike" cap="none" normalizeH="0" dirty="0" smtClean="0">
                <a:ln>
                  <a:noFill/>
                </a:ln>
                <a:solidFill>
                  <a:schemeClr val="tx1"/>
                </a:solidFill>
                <a:effectLst/>
                <a:latin typeface="Calibri" pitchFamily="34" charset="0"/>
                <a:ea typeface="Calibri" pitchFamily="34" charset="0"/>
                <a:cs typeface="Times New Roman" pitchFamily="18" charset="0"/>
              </a:rPr>
              <a:t> που βοηθούν το υποκείμενο να ερμηνεύσει τον κόσμο με νέα εργαλεία (επιστημονικά)</a:t>
            </a:r>
            <a:endParaRPr lang="el-GR" sz="2400" dirty="0" smtClean="0">
              <a:latin typeface="Calibri" pitchFamily="34" charset="0"/>
              <a:ea typeface="Calibri" pitchFamily="34" charset="0"/>
              <a:cs typeface="Times New Roman" pitchFamily="18" charset="0"/>
            </a:endParaRPr>
          </a:p>
          <a:p>
            <a:pPr marL="228600" marR="0" lvl="0" indent="-228600" algn="l" defTabSz="914400" rtl="0" eaLnBrk="1" fontAlgn="base" latinLnBrk="0" hangingPunct="1">
              <a:lnSpc>
                <a:spcPct val="100000"/>
              </a:lnSpc>
              <a:spcBef>
                <a:spcPct val="0"/>
              </a:spcBef>
              <a:spcAft>
                <a:spcPct val="0"/>
              </a:spcAft>
              <a:buClrTx/>
              <a:buSzTx/>
              <a:buFontTx/>
              <a:buAutoNum type="arabicParenR"/>
              <a:tabLst/>
            </a:pPr>
            <a:r>
              <a:rPr kumimoji="0" lang="el-GR"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διαδικασίες αναγωγής σε γενικεύσεις, κρίσεις και προσδιορισμού της γνώσης και  </a:t>
            </a:r>
          </a:p>
          <a:p>
            <a:pPr marL="228600" marR="0" lvl="0" indent="-228600" algn="l" defTabSz="914400" rtl="0" eaLnBrk="1" fontAlgn="base" latinLnBrk="0" hangingPunct="1">
              <a:lnSpc>
                <a:spcPct val="100000"/>
              </a:lnSpc>
              <a:spcBef>
                <a:spcPct val="0"/>
              </a:spcBef>
              <a:spcAft>
                <a:spcPct val="0"/>
              </a:spcAft>
              <a:buClrTx/>
              <a:buSzTx/>
              <a:buFontTx/>
              <a:buAutoNum type="arabicParenR"/>
              <a:tabLst/>
            </a:pPr>
            <a:r>
              <a:rPr kumimoji="0" lang="el-GR"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διαδικασίες τις οποίες υποβάλλουν </a:t>
            </a:r>
            <a:r>
              <a:rPr lang="el-GR" sz="2400" dirty="0" smtClean="0">
                <a:latin typeface="Calibri" pitchFamily="34" charset="0"/>
                <a:ea typeface="Calibri" pitchFamily="34" charset="0"/>
                <a:cs typeface="Times New Roman" pitchFamily="18" charset="0"/>
              </a:rPr>
              <a:t>σε</a:t>
            </a:r>
            <a:r>
              <a:rPr kumimoji="0" lang="el-GR"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κριτικής αποτίμηση</a:t>
            </a:r>
            <a:r>
              <a:rPr kumimoji="0" lang="el-GR" sz="2400" b="0" i="0" u="none" strike="noStrike" cap="none" normalizeH="0" dirty="0" smtClean="0">
                <a:ln>
                  <a:noFill/>
                </a:ln>
                <a:solidFill>
                  <a:schemeClr val="tx1"/>
                </a:solidFill>
                <a:effectLst/>
                <a:latin typeface="Calibri" pitchFamily="34" charset="0"/>
                <a:ea typeface="Calibri" pitchFamily="34" charset="0"/>
                <a:cs typeface="Times New Roman" pitchFamily="18" charset="0"/>
              </a:rPr>
              <a:t> </a:t>
            </a:r>
            <a:r>
              <a:rPr kumimoji="0" lang="el-GR"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και επιβεβαίωση</a:t>
            </a:r>
            <a:r>
              <a:rPr kumimoji="0" lang="el-G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l-G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7 - Καμπύλο βέλος προς τα επάνω"/>
          <p:cNvSpPr/>
          <p:nvPr/>
        </p:nvSpPr>
        <p:spPr>
          <a:xfrm>
            <a:off x="2771800" y="5445224"/>
            <a:ext cx="1728192" cy="1152128"/>
          </a:xfrm>
          <a:prstGeom prst="curvedUpArrow">
            <a:avLst/>
          </a:prstGeom>
          <a:solidFill>
            <a:schemeClr val="bg2"/>
          </a:solidFill>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32656"/>
            <a:ext cx="8229600" cy="792088"/>
          </a:xfrm>
        </p:spPr>
        <p:txBody>
          <a:bodyPr>
            <a:normAutofit fontScale="90000"/>
          </a:bodyPr>
          <a:lstStyle/>
          <a:p>
            <a:r>
              <a:rPr lang="el-GR" dirty="0" smtClean="0"/>
              <a:t>Κριτική στον </a:t>
            </a:r>
            <a:r>
              <a:rPr lang="el-GR" dirty="0" err="1" smtClean="0"/>
              <a:t>θρησκειοπαιδαγωγικό</a:t>
            </a:r>
            <a:r>
              <a:rPr lang="el-GR" dirty="0" smtClean="0"/>
              <a:t> τομέα</a:t>
            </a:r>
            <a:br>
              <a:rPr lang="el-GR" dirty="0" smtClean="0"/>
            </a:br>
            <a:endParaRPr lang="el-GR" dirty="0"/>
          </a:p>
        </p:txBody>
      </p:sp>
      <p:sp>
        <p:nvSpPr>
          <p:cNvPr id="3" name="2 - Θέση περιεχομένου"/>
          <p:cNvSpPr>
            <a:spLocks noGrp="1"/>
          </p:cNvSpPr>
          <p:nvPr>
            <p:ph sz="quarter" idx="1"/>
          </p:nvPr>
        </p:nvSpPr>
        <p:spPr>
          <a:xfrm>
            <a:off x="457200" y="1219200"/>
            <a:ext cx="3322712" cy="4937760"/>
          </a:xfrm>
        </p:spPr>
        <p:txBody>
          <a:bodyPr>
            <a:normAutofit fontScale="92500"/>
          </a:bodyPr>
          <a:lstStyle/>
          <a:p>
            <a:pPr>
              <a:buNone/>
            </a:pPr>
            <a:r>
              <a:rPr lang="el-GR" dirty="0" smtClean="0">
                <a:solidFill>
                  <a:srgbClr val="FF0000"/>
                </a:solidFill>
              </a:rPr>
              <a:t>Επιβάλλει την υποχρεωτική βίωση θρησκευτικών εμπειριών σε ανθρώπους που δεν πιστεύουν. </a:t>
            </a:r>
          </a:p>
          <a:p>
            <a:pPr>
              <a:buNone/>
            </a:pPr>
            <a:r>
              <a:rPr lang="el-GR" dirty="0" smtClean="0">
                <a:solidFill>
                  <a:srgbClr val="FF0000"/>
                </a:solidFill>
              </a:rPr>
              <a:t>Δεν είναι δυνατόν το παιδί που δεν έχει δομήσει τη θρησκευτική ταυτότητα να βιώσει εμπειρικά θέματα διαφόρων θρησκειών.</a:t>
            </a:r>
          </a:p>
          <a:p>
            <a:pPr>
              <a:buNone/>
            </a:pPr>
            <a:endParaRPr lang="el-GR" dirty="0"/>
          </a:p>
        </p:txBody>
      </p:sp>
      <p:sp>
        <p:nvSpPr>
          <p:cNvPr id="4" name="3 - TextBox"/>
          <p:cNvSpPr txBox="1"/>
          <p:nvPr/>
        </p:nvSpPr>
        <p:spPr>
          <a:xfrm>
            <a:off x="4283968" y="1196752"/>
            <a:ext cx="4536504" cy="5293757"/>
          </a:xfrm>
          <a:prstGeom prst="rect">
            <a:avLst/>
          </a:prstGeom>
          <a:noFill/>
        </p:spPr>
        <p:txBody>
          <a:bodyPr wrap="square" rtlCol="0">
            <a:spAutoFit/>
          </a:bodyPr>
          <a:lstStyle/>
          <a:p>
            <a:r>
              <a:rPr lang="el-GR" sz="2000" dirty="0" smtClean="0"/>
              <a:t>Σήμερα δεν μπορείς να ερμηνεύσεις τον κόσμο αν δεν έχεις γνώσεις για τις θρησκείες.</a:t>
            </a:r>
          </a:p>
          <a:p>
            <a:r>
              <a:rPr lang="el-GR" sz="2000" dirty="0" smtClean="0"/>
              <a:t>Οι εμπειρίες στην τάξη έχουν </a:t>
            </a:r>
            <a:r>
              <a:rPr lang="el-GR" sz="2000" dirty="0" err="1" smtClean="0"/>
              <a:t>γνωσιακή</a:t>
            </a:r>
            <a:r>
              <a:rPr lang="el-GR" sz="2000" dirty="0" smtClean="0"/>
              <a:t> βάση και βοηθούν τους μαθητές/μαθήτριες να κατανοήσουν τον πιστό μιας θρησκείας (φαινομενολογία)</a:t>
            </a:r>
          </a:p>
          <a:p>
            <a:r>
              <a:rPr lang="el-GR" sz="2000" dirty="0" smtClean="0"/>
              <a:t>Η θρησκευτική ταυτότητα δομείται κατά βάση στην οικογένεια και τη θρησκευτική κοινότητα. Ο ρόλος της εκπαίδευσης είναι περιορισμένος.</a:t>
            </a:r>
          </a:p>
          <a:p>
            <a:r>
              <a:rPr lang="el-GR" sz="2000" dirty="0" smtClean="0"/>
              <a:t>Η θρησκευτική ταυτότητα αποτελεί μέρος της προσωπικής ταυτότητας. Διαμορφώνεται συνεχώς και στο σχολείο αναπτύσσεται μέσω του θρησκευτικού </a:t>
            </a:r>
            <a:r>
              <a:rPr lang="el-GR" sz="2000" dirty="0" err="1" smtClean="0"/>
              <a:t>γραμματισμού</a:t>
            </a:r>
            <a:r>
              <a:rPr lang="el-GR" sz="2000" dirty="0" smtClean="0"/>
              <a:t>. </a:t>
            </a:r>
          </a:p>
          <a:p>
            <a:endParaRPr lang="el-GR" dirty="0" smtClean="0"/>
          </a:p>
        </p:txBody>
      </p:sp>
      <p:sp>
        <p:nvSpPr>
          <p:cNvPr id="5" name="4 - Καμπύλο βέλος προς τα επάνω"/>
          <p:cNvSpPr/>
          <p:nvPr/>
        </p:nvSpPr>
        <p:spPr>
          <a:xfrm>
            <a:off x="3131840" y="6093296"/>
            <a:ext cx="1512168" cy="576064"/>
          </a:xfrm>
          <a:prstGeom prst="curvedUpArrow">
            <a:avLst/>
          </a:prstGeom>
          <a:solidFill>
            <a:schemeClr val="bg2"/>
          </a:solidFill>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52400"/>
            <a:ext cx="8229600" cy="684312"/>
          </a:xfrm>
        </p:spPr>
        <p:txBody>
          <a:bodyPr/>
          <a:lstStyle/>
          <a:p>
            <a:pPr algn="ctr"/>
            <a:r>
              <a:rPr lang="el-GR" dirty="0" smtClean="0"/>
              <a:t>βίωμα</a:t>
            </a:r>
            <a:endParaRPr lang="el-GR" dirty="0"/>
          </a:p>
        </p:txBody>
      </p:sp>
      <p:sp>
        <p:nvSpPr>
          <p:cNvPr id="3" name="2 - Θέση περιεχομένου"/>
          <p:cNvSpPr>
            <a:spLocks noGrp="1"/>
          </p:cNvSpPr>
          <p:nvPr>
            <p:ph sz="quarter" idx="1"/>
          </p:nvPr>
        </p:nvSpPr>
        <p:spPr/>
        <p:txBody>
          <a:bodyPr>
            <a:normAutofit/>
          </a:bodyPr>
          <a:lstStyle/>
          <a:p>
            <a:pPr>
              <a:buNone/>
            </a:pPr>
            <a:r>
              <a:rPr lang="el-GR" sz="2800" dirty="0" smtClean="0"/>
              <a:t>θρησκεία</a:t>
            </a:r>
            <a:endParaRPr lang="el-GR" sz="2800" dirty="0"/>
          </a:p>
        </p:txBody>
      </p:sp>
      <p:pic>
        <p:nvPicPr>
          <p:cNvPr id="4" name="3 - Εικόνα" descr="christian.jpg"/>
          <p:cNvPicPr>
            <a:picLocks noChangeAspect="1"/>
          </p:cNvPicPr>
          <p:nvPr/>
        </p:nvPicPr>
        <p:blipFill>
          <a:blip r:embed="rId2" cstate="print"/>
          <a:stretch>
            <a:fillRect/>
          </a:stretch>
        </p:blipFill>
        <p:spPr>
          <a:xfrm>
            <a:off x="2051720" y="1340768"/>
            <a:ext cx="2103120" cy="1394460"/>
          </a:xfrm>
          <a:prstGeom prst="rect">
            <a:avLst/>
          </a:prstGeom>
        </p:spPr>
      </p:pic>
      <p:pic>
        <p:nvPicPr>
          <p:cNvPr id="5" name="4 - Εικόνα" descr="muslim pray 2.jpg"/>
          <p:cNvPicPr>
            <a:picLocks noChangeAspect="1"/>
          </p:cNvPicPr>
          <p:nvPr/>
        </p:nvPicPr>
        <p:blipFill>
          <a:blip r:embed="rId3" cstate="print"/>
          <a:stretch>
            <a:fillRect/>
          </a:stretch>
        </p:blipFill>
        <p:spPr>
          <a:xfrm>
            <a:off x="4283968" y="1196752"/>
            <a:ext cx="2095500" cy="1394460"/>
          </a:xfrm>
          <a:prstGeom prst="rect">
            <a:avLst/>
          </a:prstGeom>
        </p:spPr>
      </p:pic>
      <p:pic>
        <p:nvPicPr>
          <p:cNvPr id="6" name="5 - Εικόνα" descr="congragation.jpg"/>
          <p:cNvPicPr>
            <a:picLocks noChangeAspect="1"/>
          </p:cNvPicPr>
          <p:nvPr/>
        </p:nvPicPr>
        <p:blipFill>
          <a:blip r:embed="rId4" cstate="print"/>
          <a:stretch>
            <a:fillRect/>
          </a:stretch>
        </p:blipFill>
        <p:spPr>
          <a:xfrm>
            <a:off x="6588224" y="1484784"/>
            <a:ext cx="2095500" cy="1394460"/>
          </a:xfrm>
          <a:prstGeom prst="rect">
            <a:avLst/>
          </a:prstGeom>
        </p:spPr>
      </p:pic>
      <p:pic>
        <p:nvPicPr>
          <p:cNvPr id="7" name="6 - Εικόνα" descr="muslim pray.jpg"/>
          <p:cNvPicPr>
            <a:picLocks noChangeAspect="1"/>
          </p:cNvPicPr>
          <p:nvPr/>
        </p:nvPicPr>
        <p:blipFill>
          <a:blip r:embed="rId5" cstate="print"/>
          <a:stretch>
            <a:fillRect/>
          </a:stretch>
        </p:blipFill>
        <p:spPr>
          <a:xfrm>
            <a:off x="4788024" y="2780928"/>
            <a:ext cx="1623131" cy="1080120"/>
          </a:xfrm>
          <a:prstGeom prst="rect">
            <a:avLst/>
          </a:prstGeom>
        </p:spPr>
      </p:pic>
      <p:sp>
        <p:nvSpPr>
          <p:cNvPr id="8" name="7 - TextBox"/>
          <p:cNvSpPr txBox="1"/>
          <p:nvPr/>
        </p:nvSpPr>
        <p:spPr>
          <a:xfrm>
            <a:off x="323528" y="4077072"/>
            <a:ext cx="8424936" cy="523220"/>
          </a:xfrm>
          <a:prstGeom prst="rect">
            <a:avLst/>
          </a:prstGeom>
          <a:noFill/>
        </p:spPr>
        <p:txBody>
          <a:bodyPr wrap="square" rtlCol="0">
            <a:spAutoFit/>
          </a:bodyPr>
          <a:lstStyle/>
          <a:p>
            <a:r>
              <a:rPr lang="el-GR" sz="2800" dirty="0" smtClean="0"/>
              <a:t>εκπαίδευση</a:t>
            </a:r>
            <a:endParaRPr lang="el-GR" sz="2800" dirty="0"/>
          </a:p>
        </p:txBody>
      </p:sp>
      <p:pic>
        <p:nvPicPr>
          <p:cNvPr id="9" name="8 - Εικόνα" descr="12112427_921411724597241_6686980006798641993_n.jpg"/>
          <p:cNvPicPr>
            <a:picLocks noChangeAspect="1"/>
          </p:cNvPicPr>
          <p:nvPr/>
        </p:nvPicPr>
        <p:blipFill>
          <a:blip r:embed="rId6" cstate="print"/>
          <a:stretch>
            <a:fillRect/>
          </a:stretch>
        </p:blipFill>
        <p:spPr>
          <a:xfrm>
            <a:off x="7380312" y="5085184"/>
            <a:ext cx="1569368" cy="1177026"/>
          </a:xfrm>
          <a:prstGeom prst="rect">
            <a:avLst/>
          </a:prstGeom>
        </p:spPr>
      </p:pic>
      <p:pic>
        <p:nvPicPr>
          <p:cNvPr id="10" name="9 - Εικόνα" descr="13072009_10207759327634550_1676587800_o.jpg"/>
          <p:cNvPicPr>
            <a:picLocks noChangeAspect="1"/>
          </p:cNvPicPr>
          <p:nvPr/>
        </p:nvPicPr>
        <p:blipFill>
          <a:blip r:embed="rId7" cstate="print"/>
          <a:stretch>
            <a:fillRect/>
          </a:stretch>
        </p:blipFill>
        <p:spPr>
          <a:xfrm>
            <a:off x="5436096" y="4005064"/>
            <a:ext cx="1907704" cy="1430778"/>
          </a:xfrm>
          <a:prstGeom prst="rect">
            <a:avLst/>
          </a:prstGeom>
        </p:spPr>
      </p:pic>
      <p:pic>
        <p:nvPicPr>
          <p:cNvPr id="11" name="10 - Εικόνα" descr="20151217_104026.jpg"/>
          <p:cNvPicPr>
            <a:picLocks noChangeAspect="1"/>
          </p:cNvPicPr>
          <p:nvPr/>
        </p:nvPicPr>
        <p:blipFill>
          <a:blip r:embed="rId8" cstate="print"/>
          <a:stretch>
            <a:fillRect/>
          </a:stretch>
        </p:blipFill>
        <p:spPr>
          <a:xfrm>
            <a:off x="7380312" y="4005064"/>
            <a:ext cx="1664185" cy="936104"/>
          </a:xfrm>
          <a:prstGeom prst="rect">
            <a:avLst/>
          </a:prstGeom>
        </p:spPr>
      </p:pic>
      <p:pic>
        <p:nvPicPr>
          <p:cNvPr id="12" name="11 - Εικόνα" descr="Παγωμένη Εικόνα Ισλαμ2.JPG"/>
          <p:cNvPicPr>
            <a:picLocks noChangeAspect="1"/>
          </p:cNvPicPr>
          <p:nvPr/>
        </p:nvPicPr>
        <p:blipFill>
          <a:blip r:embed="rId9" cstate="print"/>
          <a:stretch>
            <a:fillRect/>
          </a:stretch>
        </p:blipFill>
        <p:spPr>
          <a:xfrm>
            <a:off x="2195736" y="3933056"/>
            <a:ext cx="3077662" cy="2308246"/>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Βιωματική Μάθηση </a:t>
            </a:r>
            <a:r>
              <a:rPr lang="el-GR" dirty="0" smtClean="0"/>
              <a:t>ορίζεται</a:t>
            </a:r>
            <a:endParaRPr lang="el-GR" dirty="0"/>
          </a:p>
        </p:txBody>
      </p:sp>
      <p:sp>
        <p:nvSpPr>
          <p:cNvPr id="3" name="Θέση περιεχομένου 2"/>
          <p:cNvSpPr>
            <a:spLocks noGrp="1"/>
          </p:cNvSpPr>
          <p:nvPr>
            <p:ph sz="quarter" idx="1"/>
          </p:nvPr>
        </p:nvSpPr>
        <p:spPr/>
        <p:txBody>
          <a:bodyPr>
            <a:normAutofit fontScale="85000" lnSpcReduction="20000"/>
          </a:bodyPr>
          <a:lstStyle/>
          <a:p>
            <a:r>
              <a:rPr lang="el-GR" dirty="0" smtClean="0"/>
              <a:t>ως η ενεργητική </a:t>
            </a:r>
            <a:r>
              <a:rPr lang="el-GR" dirty="0"/>
              <a:t>προσέγγιση μάθησης η οποία: (α) προσφέρει στους </a:t>
            </a:r>
            <a:r>
              <a:rPr lang="el-GR" dirty="0" smtClean="0"/>
              <a:t>μαθητές/στις μαθήτριες </a:t>
            </a:r>
            <a:r>
              <a:rPr lang="el-GR" dirty="0"/>
              <a:t>δυνατότητες συμμετοχής σε δραστηριότητες απόκτησης νέων ή/και ανάκλησης παλαιότερων πάσης φύσεως προσωπικών εμπειριών (αισθητηριακής, κοινωνικής, νοητικής, συναισθηματικής, πληροφοριακής/γνωσιακής, ηθικής, ψυχοκινητικής, καλλιτεχνικής, πολιτισμικής, περιβαλλοντικής, σωματικής, </a:t>
            </a:r>
            <a:r>
              <a:rPr lang="el-GR" dirty="0" err="1"/>
              <a:t>αξιακής</a:t>
            </a:r>
            <a:r>
              <a:rPr lang="el-GR" dirty="0"/>
              <a:t>, διακρατικής, επικοινωνιακής, εργασιακής, κατασκευαστικής, τεχνολογικής, αποκαλυπτικής, δημιουργικής, παραγωγικής, συνθετικής κλπ. φύσης) εστιασμένων σε συγκεκριμένο τομέα, (β) εμπλέκει τους μαθητές σε διαδικασίες συστηματικής επεξεργασίας των ποικίλης φύσεως προσωπικών εμπειριών και δεδομένων για την επίτευξη εσωτερικής κατανόησής τους, (γ) στηρίζει τους </a:t>
            </a:r>
            <a:r>
              <a:rPr lang="el-GR" smtClean="0"/>
              <a:t>μαθητές/τις μαθήτριες </a:t>
            </a:r>
            <a:r>
              <a:rPr lang="el-GR" dirty="0"/>
              <a:t>στη διαδικασία στοχαστικής εξέτασης των συμπερασμάτων τους, που αποτελεί τον πυρήνα της βιωματικής μάθησης, και (δ) ολοκληρώνει την εκπαιδευτική διαδικασία με την αξιοποίηση των νέων γνώσεων που προέκυψαν για την κατανόηση και τη διαχείριση νέων καταστάσεων. </a:t>
            </a:r>
          </a:p>
          <a:p>
            <a:endParaRPr lang="el-GR" dirty="0"/>
          </a:p>
        </p:txBody>
      </p:sp>
    </p:spTree>
    <p:extLst>
      <p:ext uri="{BB962C8B-B14F-4D97-AF65-F5344CB8AC3E}">
        <p14:creationId xmlns:p14="http://schemas.microsoft.com/office/powerpoint/2010/main" val="7081606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Βιωματική μάθηση</a:t>
            </a:r>
            <a:endParaRPr lang="el-GR" dirty="0"/>
          </a:p>
        </p:txBody>
      </p:sp>
      <p:sp>
        <p:nvSpPr>
          <p:cNvPr id="3" name="2 - Θέση περιεχομένου"/>
          <p:cNvSpPr>
            <a:spLocks noGrp="1"/>
          </p:cNvSpPr>
          <p:nvPr>
            <p:ph sz="quarter" idx="1"/>
          </p:nvPr>
        </p:nvSpPr>
        <p:spPr>
          <a:xfrm>
            <a:off x="457200" y="1219200"/>
            <a:ext cx="8229600" cy="5090120"/>
          </a:xfrm>
        </p:spPr>
        <p:txBody>
          <a:bodyPr>
            <a:normAutofit lnSpcReduction="10000"/>
          </a:bodyPr>
          <a:lstStyle/>
          <a:p>
            <a:r>
              <a:rPr lang="el-GR" b="1" dirty="0" err="1" smtClean="0"/>
              <a:t>experiential</a:t>
            </a:r>
            <a:r>
              <a:rPr lang="el-GR" b="1" dirty="0" smtClean="0"/>
              <a:t> </a:t>
            </a:r>
            <a:r>
              <a:rPr lang="el-GR" b="1" dirty="0" err="1" smtClean="0"/>
              <a:t>learning</a:t>
            </a:r>
            <a:r>
              <a:rPr lang="el-GR" b="1" dirty="0" smtClean="0"/>
              <a:t> </a:t>
            </a:r>
            <a:r>
              <a:rPr lang="el-GR" dirty="0" smtClean="0"/>
              <a:t>(βιωματική μάθηση)</a:t>
            </a:r>
          </a:p>
          <a:p>
            <a:pPr>
              <a:buNone/>
            </a:pPr>
            <a:r>
              <a:rPr lang="el-GR" dirty="0" err="1" smtClean="0"/>
              <a:t>Boud,Keogh</a:t>
            </a:r>
            <a:r>
              <a:rPr lang="el-GR" dirty="0" smtClean="0"/>
              <a:t> </a:t>
            </a:r>
            <a:r>
              <a:rPr lang="el-GR" dirty="0" err="1" smtClean="0"/>
              <a:t>and</a:t>
            </a:r>
            <a:r>
              <a:rPr lang="el-GR" dirty="0" smtClean="0"/>
              <a:t> </a:t>
            </a:r>
            <a:r>
              <a:rPr lang="el-GR" dirty="0" err="1" smtClean="0"/>
              <a:t>Walker</a:t>
            </a:r>
            <a:r>
              <a:rPr lang="el-GR" dirty="0" smtClean="0"/>
              <a:t>, 1985; </a:t>
            </a:r>
            <a:r>
              <a:rPr lang="el-GR" dirty="0" err="1" smtClean="0"/>
              <a:t>Kolb</a:t>
            </a:r>
            <a:r>
              <a:rPr lang="el-GR" dirty="0" smtClean="0"/>
              <a:t> </a:t>
            </a:r>
            <a:r>
              <a:rPr lang="el-GR" dirty="0" err="1" smtClean="0"/>
              <a:t>and</a:t>
            </a:r>
            <a:r>
              <a:rPr lang="el-GR" dirty="0" smtClean="0"/>
              <a:t> </a:t>
            </a:r>
            <a:r>
              <a:rPr lang="el-GR" dirty="0" err="1" smtClean="0"/>
              <a:t>Fry</a:t>
            </a:r>
            <a:r>
              <a:rPr lang="el-GR" dirty="0" smtClean="0"/>
              <a:t>, 1975)</a:t>
            </a:r>
          </a:p>
          <a:p>
            <a:r>
              <a:rPr lang="el-GR" b="1" dirty="0" err="1" smtClean="0"/>
              <a:t>discovery</a:t>
            </a:r>
            <a:r>
              <a:rPr lang="el-GR" b="1" dirty="0" smtClean="0"/>
              <a:t> </a:t>
            </a:r>
            <a:r>
              <a:rPr lang="el-GR" b="1" dirty="0" err="1" smtClean="0"/>
              <a:t>learning</a:t>
            </a:r>
            <a:r>
              <a:rPr lang="el-GR" b="1" dirty="0" smtClean="0"/>
              <a:t> </a:t>
            </a:r>
            <a:r>
              <a:rPr lang="el-GR" dirty="0" smtClean="0"/>
              <a:t>(</a:t>
            </a:r>
            <a:r>
              <a:rPr lang="el-GR" dirty="0" err="1" smtClean="0"/>
              <a:t>ανακαλυπτική</a:t>
            </a:r>
            <a:r>
              <a:rPr lang="el-GR" dirty="0" smtClean="0"/>
              <a:t> μάθηση) </a:t>
            </a:r>
          </a:p>
          <a:p>
            <a:pPr>
              <a:buNone/>
            </a:pPr>
            <a:r>
              <a:rPr lang="en-US" dirty="0" smtClean="0"/>
              <a:t>Bruner</a:t>
            </a:r>
            <a:r>
              <a:rPr lang="el-GR" dirty="0" smtClean="0"/>
              <a:t>, 1961</a:t>
            </a:r>
          </a:p>
          <a:p>
            <a:r>
              <a:rPr lang="en-US" b="1" dirty="0" smtClean="0"/>
              <a:t>problem</a:t>
            </a:r>
            <a:r>
              <a:rPr lang="el-GR" b="1" dirty="0" smtClean="0"/>
              <a:t>-</a:t>
            </a:r>
            <a:r>
              <a:rPr lang="en-US" b="1" dirty="0" smtClean="0"/>
              <a:t>based learning</a:t>
            </a:r>
            <a:r>
              <a:rPr lang="el-GR" b="1" dirty="0" smtClean="0"/>
              <a:t> </a:t>
            </a:r>
            <a:r>
              <a:rPr lang="el-GR" dirty="0" smtClean="0"/>
              <a:t>(μάθηση μέσω επίλυσης προβλημάτων)</a:t>
            </a:r>
          </a:p>
          <a:p>
            <a:pPr>
              <a:buNone/>
            </a:pPr>
            <a:r>
              <a:rPr lang="en-US" dirty="0" smtClean="0"/>
              <a:t>Barrows,  1996; Schmidt, 1983;Barrows and </a:t>
            </a:r>
            <a:r>
              <a:rPr lang="en-US" dirty="0" err="1" smtClean="0"/>
              <a:t>Tamblyn</a:t>
            </a:r>
            <a:r>
              <a:rPr lang="en-US" dirty="0" smtClean="0"/>
              <a:t>, 1980</a:t>
            </a:r>
            <a:endParaRPr lang="el-GR" dirty="0" smtClean="0"/>
          </a:p>
          <a:p>
            <a:r>
              <a:rPr lang="en-US" b="1" dirty="0" smtClean="0"/>
              <a:t>Inquiry-based learning </a:t>
            </a:r>
            <a:r>
              <a:rPr lang="el-GR" dirty="0" smtClean="0"/>
              <a:t>(διερευνητική μάθηση)</a:t>
            </a:r>
            <a:r>
              <a:rPr lang="en-US" dirty="0" smtClean="0"/>
              <a:t> </a:t>
            </a:r>
            <a:endParaRPr lang="el-GR" dirty="0" smtClean="0"/>
          </a:p>
          <a:p>
            <a:pPr>
              <a:buNone/>
            </a:pPr>
            <a:r>
              <a:rPr lang="en-US" dirty="0" smtClean="0"/>
              <a:t>Rutherford</a:t>
            </a:r>
            <a:r>
              <a:rPr lang="el-GR" dirty="0" smtClean="0"/>
              <a:t>, 1964 </a:t>
            </a:r>
            <a:r>
              <a:rPr lang="en-US" dirty="0" smtClean="0"/>
              <a:t>; Schwab,  1960</a:t>
            </a:r>
            <a:endParaRPr lang="el-GR" dirty="0" smtClean="0"/>
          </a:p>
          <a:p>
            <a:r>
              <a:rPr lang="en-US" b="1" dirty="0" smtClean="0"/>
              <a:t>constructivist learning</a:t>
            </a:r>
            <a:r>
              <a:rPr lang="el-GR" b="1" dirty="0" smtClean="0"/>
              <a:t> </a:t>
            </a:r>
            <a:r>
              <a:rPr lang="el-GR" dirty="0" smtClean="0"/>
              <a:t>(</a:t>
            </a:r>
            <a:r>
              <a:rPr lang="el-GR" dirty="0" err="1" smtClean="0"/>
              <a:t>κονστρουκτιβσιτική</a:t>
            </a:r>
            <a:r>
              <a:rPr lang="el-GR" dirty="0" smtClean="0"/>
              <a:t> μάθηση)</a:t>
            </a:r>
          </a:p>
          <a:p>
            <a:pPr>
              <a:buNone/>
            </a:pPr>
            <a:r>
              <a:rPr lang="en-US" dirty="0" err="1" smtClean="0"/>
              <a:t>Jonassen</a:t>
            </a:r>
            <a:r>
              <a:rPr lang="el-GR" dirty="0" smtClean="0"/>
              <a:t>, 1991; </a:t>
            </a:r>
            <a:r>
              <a:rPr lang="en-US" dirty="0" err="1" smtClean="0"/>
              <a:t>vonGlasersfeld</a:t>
            </a:r>
            <a:r>
              <a:rPr lang="en-US" dirty="0" smtClean="0"/>
              <a:t>, 1991; </a:t>
            </a:r>
            <a:r>
              <a:rPr lang="en-US" dirty="0" err="1" smtClean="0"/>
              <a:t>Steffe</a:t>
            </a:r>
            <a:r>
              <a:rPr lang="en-US" dirty="0" smtClean="0"/>
              <a:t> and Gale</a:t>
            </a:r>
            <a:r>
              <a:rPr lang="el-GR" dirty="0" smtClean="0"/>
              <a:t>1995, </a:t>
            </a:r>
            <a:r>
              <a:rPr lang="en-US" dirty="0" err="1" smtClean="0"/>
              <a:t>Grimmitt</a:t>
            </a:r>
            <a:r>
              <a:rPr lang="el-GR" dirty="0" smtClean="0"/>
              <a:t> 2000</a:t>
            </a:r>
          </a:p>
          <a:p>
            <a:endParaRPr lang="el-GR" dirty="0"/>
          </a:p>
        </p:txBody>
      </p:sp>
      <p:sp>
        <p:nvSpPr>
          <p:cNvPr id="307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Με βάση όσα έχουμε αναφέρει μπορούμε να ορίσουμε τη </a:t>
            </a:r>
            <a:r>
              <a:rPr kumimoji="0" lang="el-GR" sz="12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Βιωματική Μάθηση </a:t>
            </a:r>
            <a:r>
              <a:rPr kumimoji="0" lang="el-GR"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ως την ενεργητική προσέγγιση μάθησης η οποία: (α) προσφέρει στους μαθητές δυνατότητες συμμετοχής σε δραστηριότητες απόκτησης νέων ή/και ανάκλησης παλαιότερων πάσης φύσεως προσωπικών εμπειριών (αισθητηριακής, κοινωνικής, νοητικής, συναισθηματικής, πληροφοριακής/γνωσιακής, ηθικής, ψυχοκινητικής, καλλιτεχνικής, πολιτισμικής, περιβαλλοντικής, σωματικής, αξιακής, διακρατικής, επικοινωνιακής, εργασιακής, κατασκευαστικής, τεχνολογικής, αποκαλυπτικής, δημιουργικής, παραγωγικής, συνθετικής κλπ. φύσης) εστιασμένων σε συγκεκριμένο τομέα, (β) εμπλέκει τους μαθητές σε διαδικασίες συστηματικής επεξεργασίας των ποικίλης φύσεως προσωπικών εμπειριών και δεδομένων για την επίτευξη εσωτερικής κατανόησής τους, (γ) στηρίζει τους μαθητές στη διαδικασία στοχαστικής εξέτασης των συμπερασμάτων τους, που αποτελεί τον πυρήνα της βιωματικής μάθησης, και (δ) ολοκληρώνει την εκπαιδευτική διαδικασία με την αξιοποίηση των νέων γνώσεων που προέκυψαν για την κατανόηση και τη διαχείριση νέων καταστάσεων. </a:t>
            </a: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Στόχος: προσωπική και κοινοτική αυτονομία</a:t>
            </a:r>
            <a:endParaRPr lang="el-GR" dirty="0"/>
          </a:p>
        </p:txBody>
      </p:sp>
      <p:sp>
        <p:nvSpPr>
          <p:cNvPr id="3" name="2 - Θέση περιεχομένου"/>
          <p:cNvSpPr>
            <a:spLocks noGrp="1"/>
          </p:cNvSpPr>
          <p:nvPr>
            <p:ph sz="quarter" idx="1"/>
          </p:nvPr>
        </p:nvSpPr>
        <p:spPr>
          <a:xfrm>
            <a:off x="457200" y="1628800"/>
            <a:ext cx="3394720" cy="4528160"/>
          </a:xfrm>
        </p:spPr>
        <p:txBody>
          <a:bodyPr>
            <a:normAutofit/>
          </a:bodyPr>
          <a:lstStyle/>
          <a:p>
            <a:pPr>
              <a:buNone/>
            </a:pPr>
            <a:r>
              <a:rPr lang="el-GR" sz="2800" dirty="0" smtClean="0"/>
              <a:t>Το πρόσωπο που δρα, </a:t>
            </a:r>
          </a:p>
          <a:p>
            <a:r>
              <a:rPr lang="el-GR" sz="2800" dirty="0" smtClean="0"/>
              <a:t>εργάζεται, </a:t>
            </a:r>
          </a:p>
          <a:p>
            <a:r>
              <a:rPr lang="el-GR" sz="2800" dirty="0" smtClean="0"/>
              <a:t>σκέφτεται, </a:t>
            </a:r>
          </a:p>
          <a:p>
            <a:r>
              <a:rPr lang="el-GR" sz="2800" dirty="0" smtClean="0"/>
              <a:t>οργανώνεται και </a:t>
            </a:r>
          </a:p>
          <a:p>
            <a:r>
              <a:rPr lang="el-GR" sz="2800" dirty="0" smtClean="0"/>
              <a:t>εκφράζεται ελεύθερα μαζί με άλλους </a:t>
            </a:r>
            <a:endParaRPr lang="el-GR" sz="2800" dirty="0"/>
          </a:p>
        </p:txBody>
      </p:sp>
      <p:sp>
        <p:nvSpPr>
          <p:cNvPr id="4" name="3 - TextBox"/>
          <p:cNvSpPr txBox="1"/>
          <p:nvPr/>
        </p:nvSpPr>
        <p:spPr>
          <a:xfrm>
            <a:off x="5148064" y="1844824"/>
            <a:ext cx="3528392" cy="3108543"/>
          </a:xfrm>
          <a:prstGeom prst="rect">
            <a:avLst/>
          </a:prstGeom>
          <a:noFill/>
        </p:spPr>
        <p:txBody>
          <a:bodyPr wrap="square" rtlCol="0">
            <a:spAutoFit/>
          </a:bodyPr>
          <a:lstStyle/>
          <a:p>
            <a:r>
              <a:rPr lang="el-GR" sz="2800" dirty="0" smtClean="0"/>
              <a:t>χειραφετημένος, αυτοδιοικούμενος, </a:t>
            </a:r>
            <a:r>
              <a:rPr lang="el-GR" sz="2800" dirty="0" err="1" smtClean="0"/>
              <a:t>αυτοοργανούμενος</a:t>
            </a:r>
            <a:r>
              <a:rPr lang="el-GR" sz="2800" dirty="0" smtClean="0"/>
              <a:t> και </a:t>
            </a:r>
            <a:r>
              <a:rPr lang="el-GR" sz="2800" dirty="0" err="1" smtClean="0"/>
              <a:t>αυτοεκφραζόμενος</a:t>
            </a:r>
            <a:r>
              <a:rPr lang="el-GR" sz="2800" dirty="0" smtClean="0"/>
              <a:t> με συλλογική ευθύνη και ενδιαφέρον για τους άλλους</a:t>
            </a:r>
            <a:endParaRPr lang="el-GR" sz="2800" dirty="0"/>
          </a:p>
        </p:txBody>
      </p:sp>
      <p:sp>
        <p:nvSpPr>
          <p:cNvPr id="5" name="4 - TextBox"/>
          <p:cNvSpPr txBox="1"/>
          <p:nvPr/>
        </p:nvSpPr>
        <p:spPr>
          <a:xfrm>
            <a:off x="2699792" y="5229200"/>
            <a:ext cx="4680520" cy="369332"/>
          </a:xfrm>
          <a:prstGeom prst="rect">
            <a:avLst/>
          </a:prstGeom>
          <a:noFill/>
        </p:spPr>
        <p:txBody>
          <a:bodyPr wrap="square" rtlCol="0">
            <a:spAutoFit/>
          </a:bodyPr>
          <a:lstStyle/>
          <a:p>
            <a:r>
              <a:rPr lang="el-GR" dirty="0" smtClean="0"/>
              <a:t>(</a:t>
            </a:r>
            <a:r>
              <a:rPr lang="el-GR" dirty="0" err="1" smtClean="0"/>
              <a:t>Χρυσαφίδης</a:t>
            </a:r>
            <a:r>
              <a:rPr lang="el-GR" dirty="0" smtClean="0"/>
              <a:t>, 2002, σ.21, </a:t>
            </a:r>
            <a:r>
              <a:rPr lang="el-GR" dirty="0" err="1" smtClean="0"/>
              <a:t>Γρόλλιος</a:t>
            </a:r>
            <a:r>
              <a:rPr lang="el-GR" dirty="0" smtClean="0"/>
              <a:t>, </a:t>
            </a:r>
            <a:r>
              <a:rPr lang="el-GR" smtClean="0"/>
              <a:t>2013) </a:t>
            </a:r>
            <a:endParaRPr lang="el-GR" dirty="0"/>
          </a:p>
        </p:txBody>
      </p:sp>
      <p:sp>
        <p:nvSpPr>
          <p:cNvPr id="9" name="8 - Δεξιό βέλος"/>
          <p:cNvSpPr/>
          <p:nvPr/>
        </p:nvSpPr>
        <p:spPr>
          <a:xfrm>
            <a:off x="3779912" y="2852936"/>
            <a:ext cx="1224136"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9 - TextBox"/>
          <p:cNvSpPr txBox="1"/>
          <p:nvPr/>
        </p:nvSpPr>
        <p:spPr>
          <a:xfrm>
            <a:off x="3635896" y="2564904"/>
            <a:ext cx="1368152" cy="461665"/>
          </a:xfrm>
          <a:prstGeom prst="rect">
            <a:avLst/>
          </a:prstGeom>
          <a:noFill/>
        </p:spPr>
        <p:txBody>
          <a:bodyPr wrap="square" rtlCol="0">
            <a:spAutoFit/>
          </a:bodyPr>
          <a:lstStyle/>
          <a:p>
            <a:r>
              <a:rPr lang="el-GR" sz="2400" b="1" dirty="0" smtClean="0"/>
              <a:t>  γίνεται</a:t>
            </a:r>
            <a:endParaRPr lang="el-GR" sz="24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Βιωματική μάθηση</a:t>
            </a:r>
            <a:endParaRPr lang="el-GR" dirty="0"/>
          </a:p>
        </p:txBody>
      </p:sp>
      <p:sp>
        <p:nvSpPr>
          <p:cNvPr id="3" name="2 - Θέση περιεχομένου"/>
          <p:cNvSpPr>
            <a:spLocks noGrp="1"/>
          </p:cNvSpPr>
          <p:nvPr>
            <p:ph sz="quarter" idx="1"/>
          </p:nvPr>
        </p:nvSpPr>
        <p:spPr/>
        <p:txBody>
          <a:bodyPr>
            <a:normAutofit fontScale="92500"/>
          </a:bodyPr>
          <a:lstStyle/>
          <a:p>
            <a:pPr>
              <a:buNone/>
            </a:pPr>
            <a:r>
              <a:rPr lang="el-GR" dirty="0" smtClean="0"/>
              <a:t>Συμμετοχή  των μαθητών/μαθητριών</a:t>
            </a:r>
          </a:p>
          <a:p>
            <a:r>
              <a:rPr lang="el-GR" dirty="0" smtClean="0"/>
              <a:t>σε δραστηριότητες απόκτησης νέων ή/και ανάκλησης παλαιότερων προσωπικών εμπειριών, που ενεργοποιούν όλες τις πτυχές της νοημοσύνης</a:t>
            </a:r>
          </a:p>
          <a:p>
            <a:r>
              <a:rPr lang="el-GR" dirty="0" smtClean="0"/>
              <a:t>σε διαδικασίες συστηματικής επεξεργασίας των ποικίλης φύσεως προσωπικών εμπειριών και δεδομένων για την επίτευξη εσωτερικής κατανόησής τους</a:t>
            </a:r>
          </a:p>
          <a:p>
            <a:r>
              <a:rPr lang="el-GR" dirty="0" smtClean="0"/>
              <a:t>στη διαδικασία στοχαστικής εξέτασης των συμπερασμάτων τους, που αποτελεί τον πυρήνα της βιωματικής μάθησης</a:t>
            </a:r>
          </a:p>
          <a:p>
            <a:r>
              <a:rPr lang="el-GR" dirty="0" smtClean="0"/>
              <a:t>στην αξιοποίηση/εφαρμογή των νέων γνώσεων που προέκυψαν για την κατανόηση και τη διαχείριση νέων καταστάσεων (</a:t>
            </a:r>
            <a:r>
              <a:rPr lang="el-GR" dirty="0" err="1" smtClean="0"/>
              <a:t>Ματσαγγούρας</a:t>
            </a:r>
            <a:r>
              <a:rPr lang="el-GR" dirty="0" smtClean="0"/>
              <a:t>, 2011)</a:t>
            </a:r>
          </a:p>
          <a:p>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Μαθητές δημιουργοί</a:t>
            </a:r>
            <a:endParaRPr lang="el-GR" dirty="0"/>
          </a:p>
        </p:txBody>
      </p:sp>
      <p:sp>
        <p:nvSpPr>
          <p:cNvPr id="5" name="4 - Θέση περιεχομένου"/>
          <p:cNvSpPr>
            <a:spLocks noGrp="1"/>
          </p:cNvSpPr>
          <p:nvPr>
            <p:ph sz="quarter" idx="1"/>
          </p:nvPr>
        </p:nvSpPr>
        <p:spPr/>
        <p:txBody>
          <a:bodyPr/>
          <a:lstStyle/>
          <a:p>
            <a:r>
              <a:rPr lang="el-GR" dirty="0" smtClean="0"/>
              <a:t>ότι ενεργοποιούν τους μαθητές στη διαδικασία της μάθησης (ενεργός μάθηση)</a:t>
            </a:r>
          </a:p>
          <a:p>
            <a:r>
              <a:rPr lang="el-GR" dirty="0" smtClean="0"/>
              <a:t>ότι προτιμούν την </a:t>
            </a:r>
            <a:r>
              <a:rPr lang="el-GR" dirty="0" err="1" smtClean="0"/>
              <a:t>ομαδοσυνεργασία</a:t>
            </a:r>
            <a:r>
              <a:rPr lang="el-GR" dirty="0" smtClean="0"/>
              <a:t> στη διδασκαλία έναντι των ατομικών μεθόδων </a:t>
            </a:r>
          </a:p>
          <a:p>
            <a:r>
              <a:rPr lang="el-GR" dirty="0" smtClean="0"/>
              <a:t>ότι ενισχύουν τους εκπαιδευτικούς ρόλους διευκόλυνσης και εμψύχωσης της μάθησης </a:t>
            </a:r>
          </a:p>
          <a:p>
            <a:r>
              <a:rPr lang="el-GR" dirty="0" smtClean="0"/>
              <a:t>ότι περιορίζουν στο απολύτως αναγκαίο τους ρόλους άμεσης διδασκαλίας</a:t>
            </a:r>
          </a:p>
          <a:p>
            <a:endParaRPr lang="el-GR" dirty="0"/>
          </a:p>
        </p:txBody>
      </p:sp>
      <p:pic>
        <p:nvPicPr>
          <p:cNvPr id="6" name="5 - Εικόνα" descr="images (1).jpg"/>
          <p:cNvPicPr>
            <a:picLocks noChangeAspect="1"/>
          </p:cNvPicPr>
          <p:nvPr/>
        </p:nvPicPr>
        <p:blipFill>
          <a:blip r:embed="rId2" cstate="print"/>
          <a:stretch>
            <a:fillRect/>
          </a:stretch>
        </p:blipFill>
        <p:spPr>
          <a:xfrm>
            <a:off x="2987824" y="4869159"/>
            <a:ext cx="2808312" cy="1500205"/>
          </a:xfrm>
          <a:prstGeom prst="rect">
            <a:avLst/>
          </a:prstGeom>
        </p:spPr>
      </p:pic>
      <p:sp>
        <p:nvSpPr>
          <p:cNvPr id="7" name="6 - TextBox"/>
          <p:cNvSpPr txBox="1"/>
          <p:nvPr/>
        </p:nvSpPr>
        <p:spPr>
          <a:xfrm>
            <a:off x="395536" y="5013176"/>
            <a:ext cx="2376264" cy="1200329"/>
          </a:xfrm>
          <a:prstGeom prst="rect">
            <a:avLst/>
          </a:prstGeom>
          <a:noFill/>
        </p:spPr>
        <p:txBody>
          <a:bodyPr wrap="square" rtlCol="0">
            <a:spAutoFit/>
          </a:bodyPr>
          <a:lstStyle/>
          <a:p>
            <a:r>
              <a:rPr lang="el-GR" dirty="0" smtClean="0"/>
              <a:t>Βιώματα</a:t>
            </a:r>
          </a:p>
          <a:p>
            <a:r>
              <a:rPr lang="el-GR" dirty="0" smtClean="0"/>
              <a:t>Εμπειρίες</a:t>
            </a:r>
          </a:p>
          <a:p>
            <a:r>
              <a:rPr lang="el-GR" dirty="0" err="1" smtClean="0"/>
              <a:t>Αναστοχασμός</a:t>
            </a:r>
            <a:endParaRPr lang="el-GR" dirty="0" smtClean="0"/>
          </a:p>
          <a:p>
            <a:r>
              <a:rPr lang="el-GR" dirty="0" smtClean="0"/>
              <a:t>Δράση (εφαρμογή)</a:t>
            </a:r>
            <a:endParaRPr lang="el-GR" dirty="0"/>
          </a:p>
        </p:txBody>
      </p:sp>
      <p:sp>
        <p:nvSpPr>
          <p:cNvPr id="8" name="7 - TextBox"/>
          <p:cNvSpPr txBox="1"/>
          <p:nvPr/>
        </p:nvSpPr>
        <p:spPr>
          <a:xfrm>
            <a:off x="6012160" y="5301208"/>
            <a:ext cx="2664296" cy="369332"/>
          </a:xfrm>
          <a:prstGeom prst="rect">
            <a:avLst/>
          </a:prstGeom>
          <a:noFill/>
        </p:spPr>
        <p:txBody>
          <a:bodyPr wrap="square" rtlCol="0">
            <a:spAutoFit/>
          </a:bodyPr>
          <a:lstStyle/>
          <a:p>
            <a:r>
              <a:rPr lang="el-GR" dirty="0" smtClean="0"/>
              <a:t>    = ΔΡΑΣΤΗΡΙΟΤΗΤΕΣ</a:t>
            </a:r>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Γιατί δραστηριότητες;</a:t>
            </a:r>
            <a:endParaRPr lang="el-GR" dirty="0"/>
          </a:p>
        </p:txBody>
      </p:sp>
      <p:pic>
        <p:nvPicPr>
          <p:cNvPr id="4" name="3 - Θέση περιεχομένου" descr="αρχείο λήψης (69).jpg"/>
          <p:cNvPicPr>
            <a:picLocks noGrp="1" noChangeAspect="1"/>
          </p:cNvPicPr>
          <p:nvPr>
            <p:ph sz="quarter" idx="1"/>
          </p:nvPr>
        </p:nvPicPr>
        <p:blipFill>
          <a:blip r:embed="rId2" cstate="print"/>
          <a:stretch>
            <a:fillRect/>
          </a:stretch>
        </p:blipFill>
        <p:spPr>
          <a:xfrm>
            <a:off x="6876256" y="260648"/>
            <a:ext cx="1973580" cy="1478280"/>
          </a:xfrm>
        </p:spPr>
      </p:pic>
      <p:sp>
        <p:nvSpPr>
          <p:cNvPr id="18434" name="Rectangle 2"/>
          <p:cNvSpPr>
            <a:spLocks noChangeArrowheads="1"/>
          </p:cNvSpPr>
          <p:nvPr/>
        </p:nvSpPr>
        <p:spPr bwMode="auto">
          <a:xfrm>
            <a:off x="323528" y="2000606"/>
            <a:ext cx="8496944"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l-GR" sz="2800" b="0" i="0" u="none" strike="noStrike" cap="none" normalizeH="0" baseline="0" dirty="0" smtClean="0">
                <a:ln>
                  <a:noFill/>
                </a:ln>
                <a:solidFill>
                  <a:schemeClr val="tx1"/>
                </a:solidFill>
                <a:effectLst/>
                <a:ea typeface="Calibri" pitchFamily="34" charset="0"/>
                <a:cs typeface="Times New Roman" pitchFamily="18" charset="0"/>
              </a:rPr>
              <a:t> Ενδυναμώνουν</a:t>
            </a:r>
            <a:r>
              <a:rPr kumimoji="0" lang="el-GR" sz="2800" b="0" i="0" u="none" strike="noStrike" cap="none" normalizeH="0" dirty="0" smtClean="0">
                <a:ln>
                  <a:noFill/>
                </a:ln>
                <a:solidFill>
                  <a:schemeClr val="tx1"/>
                </a:solidFill>
                <a:effectLst/>
                <a:ea typeface="Calibri" pitchFamily="34" charset="0"/>
                <a:cs typeface="Times New Roman" pitchFamily="18" charset="0"/>
              </a:rPr>
              <a:t> </a:t>
            </a:r>
            <a:r>
              <a:rPr kumimoji="0" lang="el-GR" sz="2800" b="0" i="0" u="none" strike="noStrike" cap="none" normalizeH="0" baseline="0" dirty="0" smtClean="0">
                <a:ln>
                  <a:noFill/>
                </a:ln>
                <a:solidFill>
                  <a:schemeClr val="tx1"/>
                </a:solidFill>
                <a:effectLst/>
                <a:ea typeface="Calibri" pitchFamily="34" charset="0"/>
                <a:cs typeface="Times New Roman" pitchFamily="18" charset="0"/>
              </a:rPr>
              <a:t> τα έμφυτα κίνητρα</a:t>
            </a:r>
            <a:r>
              <a:rPr kumimoji="0" lang="el-GR" sz="2800" b="0" i="0" u="none" strike="noStrike" cap="none" normalizeH="0" dirty="0" smtClean="0">
                <a:ln>
                  <a:noFill/>
                </a:ln>
                <a:solidFill>
                  <a:schemeClr val="tx1"/>
                </a:solidFill>
                <a:effectLst/>
                <a:ea typeface="Calibri" pitchFamily="34" charset="0"/>
                <a:cs typeface="Times New Roman" pitchFamily="18" charset="0"/>
              </a:rPr>
              <a:t> των μαθητών/</a:t>
            </a:r>
            <a:r>
              <a:rPr kumimoji="0" lang="el-GR" sz="2800" b="0" i="0" u="none" strike="noStrike" cap="none" normalizeH="0" dirty="0" err="1" smtClean="0">
                <a:ln>
                  <a:noFill/>
                </a:ln>
                <a:solidFill>
                  <a:schemeClr val="tx1"/>
                </a:solidFill>
                <a:effectLst/>
                <a:ea typeface="Calibri" pitchFamily="34" charset="0"/>
                <a:cs typeface="Times New Roman" pitchFamily="18" charset="0"/>
              </a:rPr>
              <a:t>τριων</a:t>
            </a:r>
            <a:r>
              <a:rPr kumimoji="0" lang="el-GR" sz="2800" b="0" i="0" u="none" strike="noStrike" cap="none" normalizeH="0" dirty="0" smtClean="0">
                <a:ln>
                  <a:noFill/>
                </a:ln>
                <a:solidFill>
                  <a:schemeClr val="tx1"/>
                </a:solidFill>
                <a:effectLst/>
                <a:ea typeface="Calibri" pitchFamily="34" charset="0"/>
                <a:cs typeface="Times New Roman" pitchFamily="18" charset="0"/>
              </a:rPr>
              <a:t> για επικοινωνία και </a:t>
            </a:r>
            <a:r>
              <a:rPr kumimoji="0" lang="el-GR" sz="2800" b="0" i="0" u="none" strike="noStrike" cap="none" normalizeH="0" baseline="0" dirty="0" smtClean="0">
                <a:ln>
                  <a:noFill/>
                </a:ln>
                <a:solidFill>
                  <a:schemeClr val="tx1"/>
                </a:solidFill>
                <a:effectLst/>
                <a:ea typeface="Calibri" pitchFamily="34" charset="0"/>
                <a:cs typeface="Times New Roman" pitchFamily="18" charset="0"/>
              </a:rPr>
              <a:t>γνώση του εαυτού,</a:t>
            </a:r>
            <a:r>
              <a:rPr kumimoji="0" lang="el-GR" sz="2800" b="0" i="0" u="none" strike="noStrike" cap="none" normalizeH="0" dirty="0" smtClean="0">
                <a:ln>
                  <a:noFill/>
                </a:ln>
                <a:solidFill>
                  <a:schemeClr val="tx1"/>
                </a:solidFill>
                <a:effectLst/>
                <a:ea typeface="Calibri" pitchFamily="34" charset="0"/>
                <a:cs typeface="Times New Roman" pitchFamily="18" charset="0"/>
              </a:rPr>
              <a:t> </a:t>
            </a:r>
            <a:r>
              <a:rPr kumimoji="0" lang="el-GR" sz="2800" b="0" i="0" u="none" strike="noStrike" cap="none" normalizeH="0" baseline="0" dirty="0" smtClean="0">
                <a:ln>
                  <a:noFill/>
                </a:ln>
                <a:solidFill>
                  <a:schemeClr val="tx1"/>
                </a:solidFill>
                <a:effectLst/>
                <a:ea typeface="Calibri" pitchFamily="34" charset="0"/>
                <a:cs typeface="Times New Roman" pitchFamily="18" charset="0"/>
              </a:rPr>
              <a:t>κατανόηση του κόσμου, και μετασχηματισμό αυτών σε δράση</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lang="el-GR" sz="2800" dirty="0" smtClean="0">
                <a:ea typeface="Calibri" pitchFamily="34" charset="0"/>
                <a:cs typeface="Times New Roman" pitchFamily="18" charset="0"/>
              </a:rPr>
              <a:t> Α</a:t>
            </a:r>
            <a:r>
              <a:rPr kumimoji="0" lang="el-GR" sz="2800" b="0" i="0" u="none" strike="noStrike" cap="none" normalizeH="0" baseline="0" dirty="0" smtClean="0">
                <a:ln>
                  <a:noFill/>
                </a:ln>
                <a:solidFill>
                  <a:schemeClr val="tx1"/>
                </a:solidFill>
                <a:effectLst/>
                <a:ea typeface="Calibri" pitchFamily="34" charset="0"/>
                <a:cs typeface="Times New Roman" pitchFamily="18" charset="0"/>
              </a:rPr>
              <a:t>ναπτύσσουν</a:t>
            </a:r>
            <a:r>
              <a:rPr kumimoji="0" lang="el-GR" sz="2800" b="0" i="0" u="none" strike="noStrike" cap="none" normalizeH="0" dirty="0" smtClean="0">
                <a:ln>
                  <a:noFill/>
                </a:ln>
                <a:solidFill>
                  <a:schemeClr val="tx1"/>
                </a:solidFill>
                <a:effectLst/>
                <a:ea typeface="Calibri" pitchFamily="34" charset="0"/>
                <a:cs typeface="Times New Roman" pitchFamily="18" charset="0"/>
              </a:rPr>
              <a:t> </a:t>
            </a:r>
            <a:r>
              <a:rPr kumimoji="0" lang="el-GR" sz="2800" b="0" i="0" u="none" strike="noStrike" cap="none" normalizeH="0" baseline="0" dirty="0" smtClean="0">
                <a:ln>
                  <a:noFill/>
                </a:ln>
                <a:solidFill>
                  <a:schemeClr val="tx1"/>
                </a:solidFill>
                <a:effectLst/>
                <a:ea typeface="Calibri" pitchFamily="34" charset="0"/>
                <a:cs typeface="Times New Roman" pitchFamily="18" charset="0"/>
              </a:rPr>
              <a:t>τις γνωστικές και κοινωνικές ικανότητες που είναι αναγκαίες για</a:t>
            </a:r>
            <a:r>
              <a:rPr lang="el-GR" sz="2800" dirty="0" smtClean="0">
                <a:cs typeface="Arial" pitchFamily="34" charset="0"/>
              </a:rPr>
              <a:t> </a:t>
            </a:r>
            <a:r>
              <a:rPr kumimoji="0" lang="el-GR" sz="2800" b="0" i="0" u="none" strike="noStrike" cap="none" normalizeH="0" baseline="0" dirty="0" smtClean="0">
                <a:ln>
                  <a:noFill/>
                </a:ln>
                <a:solidFill>
                  <a:schemeClr val="tx1"/>
                </a:solidFill>
                <a:effectLst/>
                <a:ea typeface="Calibri" pitchFamily="34" charset="0"/>
                <a:cs typeface="Times New Roman" pitchFamily="18" charset="0"/>
              </a:rPr>
              <a:t>την </a:t>
            </a:r>
            <a:r>
              <a:rPr kumimoji="0" lang="el-GR" sz="2800" b="0" i="0" u="none" strike="noStrike" cap="none" normalizeH="0" baseline="0" dirty="0" err="1" smtClean="0">
                <a:ln>
                  <a:noFill/>
                </a:ln>
                <a:solidFill>
                  <a:schemeClr val="tx1"/>
                </a:solidFill>
                <a:effectLst/>
                <a:ea typeface="Calibri" pitchFamily="34" charset="0"/>
                <a:cs typeface="Times New Roman" pitchFamily="18" charset="0"/>
              </a:rPr>
              <a:t>αυτο</a:t>
            </a:r>
            <a:r>
              <a:rPr kumimoji="0" lang="el-GR" sz="2800" b="0" i="0" u="none" strike="noStrike" cap="none" normalizeH="0" baseline="0" dirty="0" smtClean="0">
                <a:ln>
                  <a:noFill/>
                </a:ln>
                <a:solidFill>
                  <a:schemeClr val="tx1"/>
                </a:solidFill>
                <a:effectLst/>
                <a:ea typeface="Calibri" pitchFamily="34" charset="0"/>
                <a:cs typeface="Times New Roman" pitchFamily="18" charset="0"/>
              </a:rPr>
              <a:t>-καθοριζόμενη μάθηση και τη δημιουργική διαχείριση </a:t>
            </a:r>
            <a:r>
              <a:rPr kumimoji="0" lang="el-GR" sz="2800" b="0" i="0" u="none" strike="noStrike" cap="none" normalizeH="0" baseline="0" dirty="0" err="1" smtClean="0">
                <a:ln>
                  <a:noFill/>
                </a:ln>
                <a:solidFill>
                  <a:schemeClr val="tx1"/>
                </a:solidFill>
                <a:effectLst/>
                <a:ea typeface="Calibri" pitchFamily="34" charset="0"/>
                <a:cs typeface="Times New Roman" pitchFamily="18" charset="0"/>
              </a:rPr>
              <a:t>διλημματικών</a:t>
            </a:r>
            <a:r>
              <a:rPr kumimoji="0" lang="el-GR" sz="2800" b="0" i="0" u="none" strike="noStrike" cap="none" normalizeH="0" baseline="0" dirty="0" smtClean="0">
                <a:ln>
                  <a:noFill/>
                </a:ln>
                <a:solidFill>
                  <a:schemeClr val="tx1"/>
                </a:solidFill>
                <a:effectLst/>
                <a:ea typeface="Calibri" pitchFamily="34" charset="0"/>
                <a:cs typeface="Times New Roman" pitchFamily="18" charset="0"/>
              </a:rPr>
              <a:t>, συγκρουσιακών, γνωστικών προβλημάτων</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lang="el-GR" sz="2800" dirty="0" smtClean="0">
                <a:ea typeface="Calibri" pitchFamily="34" charset="0"/>
                <a:cs typeface="Times New Roman" pitchFamily="18" charset="0"/>
              </a:rPr>
              <a:t> Δ</a:t>
            </a:r>
            <a:r>
              <a:rPr kumimoji="0" lang="el-GR" sz="2800" b="0" i="0" u="none" strike="noStrike" cap="none" normalizeH="0" baseline="0" dirty="0" smtClean="0">
                <a:ln>
                  <a:noFill/>
                </a:ln>
                <a:solidFill>
                  <a:schemeClr val="tx1"/>
                </a:solidFill>
                <a:effectLst/>
                <a:ea typeface="Calibri" pitchFamily="34" charset="0"/>
                <a:cs typeface="Times New Roman" pitchFamily="18" charset="0"/>
              </a:rPr>
              <a:t>ιευκολύνει τη μεταφορά της γνώσης σε νέες καταστάσεις </a:t>
            </a:r>
            <a:r>
              <a:rPr kumimoji="0" lang="el-GR" sz="2800" i="0" u="none" strike="noStrike" cap="none" normalizeH="0" baseline="0" dirty="0" smtClean="0">
                <a:ln>
                  <a:noFill/>
                </a:ln>
                <a:solidFill>
                  <a:schemeClr val="tx1"/>
                </a:solidFill>
                <a:effectLst/>
                <a:ea typeface="Calibri" pitchFamily="34" charset="0"/>
                <a:cs typeface="Times New Roman" pitchFamily="18" charset="0"/>
              </a:rPr>
              <a:t>(</a:t>
            </a:r>
            <a:r>
              <a:rPr kumimoji="0" lang="el-GR" sz="2800" i="0" u="none" strike="noStrike" cap="none" normalizeH="0" baseline="0" dirty="0" err="1" smtClean="0">
                <a:ln>
                  <a:noFill/>
                </a:ln>
                <a:solidFill>
                  <a:schemeClr val="tx1"/>
                </a:solidFill>
                <a:effectLst/>
                <a:ea typeface="Calibri" pitchFamily="34" charset="0"/>
                <a:cs typeface="Times New Roman" pitchFamily="18" charset="0"/>
              </a:rPr>
              <a:t>Ματσαγγούρας</a:t>
            </a:r>
            <a:r>
              <a:rPr kumimoji="0" lang="el-GR" sz="2800" i="0" u="none" strike="noStrike" cap="none" normalizeH="0" baseline="0" dirty="0" smtClean="0">
                <a:ln>
                  <a:noFill/>
                </a:ln>
                <a:solidFill>
                  <a:schemeClr val="tx1"/>
                </a:solidFill>
                <a:effectLst/>
                <a:ea typeface="Calibri" pitchFamily="34" charset="0"/>
                <a:cs typeface="Times New Roman" pitchFamily="18" charset="0"/>
              </a:rPr>
              <a:t>, 2011;</a:t>
            </a:r>
            <a:r>
              <a:rPr kumimoji="0" lang="el-GR" sz="2800" i="0" u="none" strike="noStrike" cap="none" normalizeH="0" dirty="0" smtClean="0">
                <a:ln>
                  <a:noFill/>
                </a:ln>
                <a:solidFill>
                  <a:schemeClr val="tx1"/>
                </a:solidFill>
                <a:effectLst/>
                <a:ea typeface="Calibri" pitchFamily="34" charset="0"/>
                <a:cs typeface="Times New Roman" pitchFamily="18" charset="0"/>
              </a:rPr>
              <a:t> </a:t>
            </a:r>
            <a:r>
              <a:rPr kumimoji="0" lang="el-GR" sz="2800" b="0" i="0" u="none" strike="noStrike" cap="none" normalizeH="0" baseline="0" dirty="0" err="1" smtClean="0">
                <a:ln>
                  <a:noFill/>
                </a:ln>
                <a:solidFill>
                  <a:schemeClr val="tx1"/>
                </a:solidFill>
                <a:effectLst/>
                <a:ea typeface="Calibri" pitchFamily="34" charset="0"/>
                <a:cs typeface="Times New Roman" pitchFamily="18" charset="0"/>
              </a:rPr>
              <a:t>Wudinger</a:t>
            </a:r>
            <a:r>
              <a:rPr kumimoji="0" lang="el-GR" sz="2800" b="0" i="0" u="none" strike="noStrike" cap="none" normalizeH="0" baseline="0" dirty="0" smtClean="0">
                <a:ln>
                  <a:noFill/>
                </a:ln>
                <a:solidFill>
                  <a:schemeClr val="tx1"/>
                </a:solidFill>
                <a:effectLst/>
                <a:ea typeface="Calibri" pitchFamily="34" charset="0"/>
                <a:cs typeface="Times New Roman" pitchFamily="18" charset="0"/>
              </a:rPr>
              <a:t> 2005; </a:t>
            </a:r>
            <a:r>
              <a:rPr kumimoji="0" lang="el-GR" sz="2800" b="0" i="0" u="none" strike="noStrike" cap="none" normalizeH="0" baseline="0" dirty="0" err="1" smtClean="0">
                <a:ln>
                  <a:noFill/>
                </a:ln>
                <a:solidFill>
                  <a:schemeClr val="tx1"/>
                </a:solidFill>
                <a:effectLst/>
                <a:ea typeface="Calibri" pitchFamily="34" charset="0"/>
                <a:cs typeface="Times New Roman" pitchFamily="18" charset="0"/>
              </a:rPr>
              <a:t>Luckner</a:t>
            </a:r>
            <a:r>
              <a:rPr kumimoji="0" lang="el-GR" sz="2800" b="0" i="0" u="none" strike="noStrike" cap="none" normalizeH="0" baseline="0" dirty="0" smtClean="0">
                <a:ln>
                  <a:noFill/>
                </a:ln>
                <a:solidFill>
                  <a:schemeClr val="tx1"/>
                </a:solidFill>
                <a:effectLst/>
                <a:ea typeface="Calibri" pitchFamily="34" charset="0"/>
                <a:cs typeface="Times New Roman" pitchFamily="18" charset="0"/>
              </a:rPr>
              <a:t> </a:t>
            </a:r>
            <a:r>
              <a:rPr kumimoji="0" lang="el-GR" sz="2800" b="0" i="0" u="none" strike="noStrike" cap="none" normalizeH="0" baseline="0" dirty="0" err="1" smtClean="0">
                <a:ln>
                  <a:noFill/>
                </a:ln>
                <a:solidFill>
                  <a:schemeClr val="tx1"/>
                </a:solidFill>
                <a:effectLst/>
                <a:ea typeface="Calibri" pitchFamily="34" charset="0"/>
                <a:cs typeface="Times New Roman" pitchFamily="18" charset="0"/>
              </a:rPr>
              <a:t>and</a:t>
            </a:r>
            <a:r>
              <a:rPr kumimoji="0" lang="el-GR" sz="2800" b="0" i="0" u="none" strike="noStrike" cap="none" normalizeH="0" baseline="0" dirty="0" smtClean="0">
                <a:ln>
                  <a:noFill/>
                </a:ln>
                <a:solidFill>
                  <a:schemeClr val="tx1"/>
                </a:solidFill>
                <a:effectLst/>
                <a:ea typeface="Calibri" pitchFamily="34" charset="0"/>
                <a:cs typeface="Times New Roman" pitchFamily="18" charset="0"/>
              </a:rPr>
              <a:t> </a:t>
            </a:r>
            <a:r>
              <a:rPr kumimoji="0" lang="el-GR" sz="2800" b="0" i="0" u="none" strike="noStrike" cap="none" normalizeH="0" baseline="0" dirty="0" err="1" smtClean="0">
                <a:ln>
                  <a:noFill/>
                </a:ln>
                <a:solidFill>
                  <a:schemeClr val="tx1"/>
                </a:solidFill>
                <a:effectLst/>
                <a:ea typeface="Calibri" pitchFamily="34" charset="0"/>
                <a:cs typeface="Times New Roman" pitchFamily="18" charset="0"/>
              </a:rPr>
              <a:t>Nadler</a:t>
            </a:r>
            <a:r>
              <a:rPr kumimoji="0" lang="el-GR" sz="2800" b="0" i="0" u="none" strike="noStrike" cap="none" normalizeH="0" baseline="0" dirty="0" smtClean="0">
                <a:ln>
                  <a:noFill/>
                </a:ln>
                <a:solidFill>
                  <a:schemeClr val="tx1"/>
                </a:solidFill>
                <a:effectLst/>
                <a:ea typeface="Calibri" pitchFamily="34" charset="0"/>
                <a:cs typeface="Times New Roman" pitchFamily="18" charset="0"/>
              </a:rPr>
              <a:t> 1997) </a:t>
            </a:r>
            <a:endParaRPr kumimoji="0" lang="el-GR" sz="2800"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Κατηγορίες εναλλακτικών διδακτικών προσεγγίσεων</a:t>
            </a:r>
            <a:endParaRPr lang="el-GR" dirty="0"/>
          </a:p>
        </p:txBody>
      </p:sp>
      <p:sp>
        <p:nvSpPr>
          <p:cNvPr id="3" name="2 - Θέση περιεχομένου"/>
          <p:cNvSpPr>
            <a:spLocks noGrp="1"/>
          </p:cNvSpPr>
          <p:nvPr>
            <p:ph sz="quarter" idx="1"/>
          </p:nvPr>
        </p:nvSpPr>
        <p:spPr/>
        <p:txBody>
          <a:bodyPr/>
          <a:lstStyle/>
          <a:p>
            <a:r>
              <a:rPr lang="el-GR" dirty="0" smtClean="0"/>
              <a:t>προσεγγίσεις αφομοιωτικής μάθησης(</a:t>
            </a:r>
            <a:r>
              <a:rPr lang="el-GR" dirty="0" err="1" smtClean="0"/>
              <a:t>receptive</a:t>
            </a:r>
            <a:r>
              <a:rPr lang="el-GR" dirty="0" smtClean="0"/>
              <a:t> </a:t>
            </a:r>
            <a:r>
              <a:rPr lang="el-GR" dirty="0" err="1" smtClean="0"/>
              <a:t>learning</a:t>
            </a:r>
            <a:r>
              <a:rPr lang="el-GR" dirty="0" smtClean="0"/>
              <a:t>) </a:t>
            </a:r>
          </a:p>
          <a:p>
            <a:r>
              <a:rPr lang="el-GR" dirty="0" smtClean="0"/>
              <a:t>προσεγγίσεις άμεσης διδασκαλίας (</a:t>
            </a:r>
            <a:r>
              <a:rPr lang="el-GR" dirty="0" err="1" smtClean="0"/>
              <a:t>direct</a:t>
            </a:r>
            <a:r>
              <a:rPr lang="el-GR" dirty="0" smtClean="0"/>
              <a:t> </a:t>
            </a:r>
            <a:r>
              <a:rPr lang="el-GR" dirty="0" err="1" smtClean="0"/>
              <a:t>instruction</a:t>
            </a:r>
            <a:r>
              <a:rPr lang="el-GR" dirty="0" smtClean="0"/>
              <a:t>)</a:t>
            </a:r>
          </a:p>
          <a:p>
            <a:r>
              <a:rPr lang="el-GR" dirty="0" smtClean="0"/>
              <a:t>προσεγγίσεις καθοδηγούμενης ανακάλυψης (</a:t>
            </a:r>
            <a:r>
              <a:rPr lang="el-GR" dirty="0" err="1" smtClean="0"/>
              <a:t>guided</a:t>
            </a:r>
            <a:r>
              <a:rPr lang="el-GR" dirty="0" smtClean="0"/>
              <a:t> </a:t>
            </a:r>
            <a:r>
              <a:rPr lang="el-GR" dirty="0" err="1" smtClean="0"/>
              <a:t>discovery</a:t>
            </a:r>
            <a:r>
              <a:rPr lang="el-GR" dirty="0" smtClean="0"/>
              <a:t>) </a:t>
            </a:r>
          </a:p>
          <a:p>
            <a:r>
              <a:rPr lang="el-GR" dirty="0" smtClean="0"/>
              <a:t>προσεγγίσεις διερευνητικής μάθησης (</a:t>
            </a:r>
            <a:r>
              <a:rPr lang="el-GR" dirty="0" err="1" smtClean="0"/>
              <a:t>exploratory</a:t>
            </a:r>
            <a:r>
              <a:rPr lang="el-GR" dirty="0" smtClean="0"/>
              <a:t> </a:t>
            </a:r>
            <a:r>
              <a:rPr lang="el-GR" dirty="0" err="1" smtClean="0"/>
              <a:t>learning</a:t>
            </a:r>
            <a:r>
              <a:rPr lang="el-GR" dirty="0" smtClean="0"/>
              <a:t>) </a:t>
            </a:r>
            <a:endParaRPr lang="el-GR" dirty="0"/>
          </a:p>
        </p:txBody>
      </p:sp>
      <p:pic>
        <p:nvPicPr>
          <p:cNvPr id="4" name="3 - Εικόνα" descr="bigstock-Modern-infographic-template-C-50890061.jpg"/>
          <p:cNvPicPr>
            <a:picLocks noChangeAspect="1"/>
          </p:cNvPicPr>
          <p:nvPr/>
        </p:nvPicPr>
        <p:blipFill>
          <a:blip r:embed="rId2" cstate="print"/>
          <a:stretch>
            <a:fillRect/>
          </a:stretch>
        </p:blipFill>
        <p:spPr>
          <a:xfrm>
            <a:off x="3275856" y="3717032"/>
            <a:ext cx="2244681" cy="2691372"/>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ίζες">
  <a:themeElements>
    <a:clrScheme name="Ρίζες">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Ρίζες">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Ρίζες">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205</TotalTime>
  <Words>1043</Words>
  <Application>Microsoft Office PowerPoint</Application>
  <PresentationFormat>Προβολή στην οθόνη (4:3)</PresentationFormat>
  <Paragraphs>80</Paragraphs>
  <Slides>15</Slides>
  <Notes>0</Notes>
  <HiddenSlides>0</HiddenSlides>
  <MMClips>0</MMClips>
  <ScaleCrop>false</ScaleCrop>
  <HeadingPairs>
    <vt:vector size="6" baseType="variant">
      <vt:variant>
        <vt:lpstr>Γραμματοσειρές που χρησιμοποιούνται</vt:lpstr>
      </vt:variant>
      <vt:variant>
        <vt:i4>8</vt:i4>
      </vt:variant>
      <vt:variant>
        <vt:lpstr>Θέμα</vt:lpstr>
      </vt:variant>
      <vt:variant>
        <vt:i4>1</vt:i4>
      </vt:variant>
      <vt:variant>
        <vt:lpstr>Τίτλοι διαφανειών</vt:lpstr>
      </vt:variant>
      <vt:variant>
        <vt:i4>15</vt:i4>
      </vt:variant>
    </vt:vector>
  </HeadingPairs>
  <TitlesOfParts>
    <vt:vector size="24" baseType="lpstr">
      <vt:lpstr>Arial</vt:lpstr>
      <vt:lpstr>Bookman Old Style</vt:lpstr>
      <vt:lpstr>Calibri</vt:lpstr>
      <vt:lpstr>Cambria</vt:lpstr>
      <vt:lpstr>Gill Sans MT</vt:lpstr>
      <vt:lpstr>Times New Roman</vt:lpstr>
      <vt:lpstr>Wingdings</vt:lpstr>
      <vt:lpstr>Wingdings 3</vt:lpstr>
      <vt:lpstr>Ρίζες</vt:lpstr>
      <vt:lpstr>Βιωματική Μάθηση  Μάριος Κουκουνάρας Λιάγκης  Εθνικό και Καποδιστριακό Πανεπιστήμιο Αθηνών  </vt:lpstr>
      <vt:lpstr>βίωμα</vt:lpstr>
      <vt:lpstr>Βιωματική Μάθηση ορίζεται</vt:lpstr>
      <vt:lpstr>Βιωματική μάθηση</vt:lpstr>
      <vt:lpstr>Στόχος: προσωπική και κοινοτική αυτονομία</vt:lpstr>
      <vt:lpstr>Βιωματική μάθηση</vt:lpstr>
      <vt:lpstr>Μαθητές δημιουργοί</vt:lpstr>
      <vt:lpstr>Γιατί δραστηριότητες;</vt:lpstr>
      <vt:lpstr>Κατηγορίες εναλλακτικών διδακτικών προσεγγίσεων</vt:lpstr>
      <vt:lpstr>10 λεπτά για να σκεφτείτε γιατί δεν θα επιλέγατε τη βιωματική μάθηση</vt:lpstr>
      <vt:lpstr>Κριτική στον ιδεολογικό τομέα</vt:lpstr>
      <vt:lpstr>Κριτική στον Ψυχολογικό Τομέα </vt:lpstr>
      <vt:lpstr>Κριτική στον Διδακτικό Τομέα</vt:lpstr>
      <vt:lpstr>Κριτική στον Επιστημολογικό Τομέα</vt:lpstr>
      <vt:lpstr>Κριτική στον θρησκειοπαιδαγωγικό τομέα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Βιωματική Μάθηση  Μάριος Κουκουνάρας Λιάγκης  Εθνικό και Καποδιστριακό Πανεπιστήμιο Αθηνών  </dc:title>
  <dc:creator>USER1</dc:creator>
  <cp:lastModifiedBy>Noone</cp:lastModifiedBy>
  <cp:revision>26</cp:revision>
  <dcterms:created xsi:type="dcterms:W3CDTF">2016-10-10T04:57:13Z</dcterms:created>
  <dcterms:modified xsi:type="dcterms:W3CDTF">2020-04-06T05:37:31Z</dcterms:modified>
</cp:coreProperties>
</file>