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F4ED-62CA-4203-95BA-CE277C4E3A1B}" type="datetimeFigureOut">
              <a:rPr lang="el-GR" smtClean="0"/>
              <a:pPr/>
              <a:t>18/3/2014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F39-81FB-49C4-B22B-B5B0690234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F4ED-62CA-4203-95BA-CE277C4E3A1B}" type="datetimeFigureOut">
              <a:rPr lang="el-GR" smtClean="0"/>
              <a:pPr/>
              <a:t>18/3/2014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F39-81FB-49C4-B22B-B5B0690234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F4ED-62CA-4203-95BA-CE277C4E3A1B}" type="datetimeFigureOut">
              <a:rPr lang="el-GR" smtClean="0"/>
              <a:pPr/>
              <a:t>18/3/2014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F39-81FB-49C4-B22B-B5B0690234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F4ED-62CA-4203-95BA-CE277C4E3A1B}" type="datetimeFigureOut">
              <a:rPr lang="el-GR" smtClean="0"/>
              <a:pPr/>
              <a:t>18/3/2014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F39-81FB-49C4-B22B-B5B0690234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F4ED-62CA-4203-95BA-CE277C4E3A1B}" type="datetimeFigureOut">
              <a:rPr lang="el-GR" smtClean="0"/>
              <a:pPr/>
              <a:t>18/3/2014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F39-81FB-49C4-B22B-B5B0690234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F4ED-62CA-4203-95BA-CE277C4E3A1B}" type="datetimeFigureOut">
              <a:rPr lang="el-GR" smtClean="0"/>
              <a:pPr/>
              <a:t>18/3/2014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F39-81FB-49C4-B22B-B5B0690234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F4ED-62CA-4203-95BA-CE277C4E3A1B}" type="datetimeFigureOut">
              <a:rPr lang="el-GR" smtClean="0"/>
              <a:pPr/>
              <a:t>18/3/2014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F39-81FB-49C4-B22B-B5B0690234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F4ED-62CA-4203-95BA-CE277C4E3A1B}" type="datetimeFigureOut">
              <a:rPr lang="el-GR" smtClean="0"/>
              <a:pPr/>
              <a:t>18/3/2014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F39-81FB-49C4-B22B-B5B0690234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F4ED-62CA-4203-95BA-CE277C4E3A1B}" type="datetimeFigureOut">
              <a:rPr lang="el-GR" smtClean="0"/>
              <a:pPr/>
              <a:t>18/3/2014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F39-81FB-49C4-B22B-B5B0690234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F4ED-62CA-4203-95BA-CE277C4E3A1B}" type="datetimeFigureOut">
              <a:rPr lang="el-GR" smtClean="0"/>
              <a:pPr/>
              <a:t>18/3/2014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F39-81FB-49C4-B22B-B5B0690234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F4ED-62CA-4203-95BA-CE277C4E3A1B}" type="datetimeFigureOut">
              <a:rPr lang="el-GR" smtClean="0"/>
              <a:pPr/>
              <a:t>18/3/2014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CF39-81FB-49C4-B22B-B5B0690234E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F4ED-62CA-4203-95BA-CE277C4E3A1B}" type="datetimeFigureOut">
              <a:rPr lang="el-GR" smtClean="0"/>
              <a:pPr/>
              <a:t>18/3/2014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7CF39-81FB-49C4-B22B-B5B0690234E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Κονστρουκτιβισμός και Νέα Μάθηση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Μ.Κ.Λιάγκης</a:t>
            </a:r>
            <a:endParaRPr lang="el-GR" dirty="0"/>
          </a:p>
        </p:txBody>
      </p:sp>
      <p:pic>
        <p:nvPicPr>
          <p:cNvPr id="5" name="4 - Εικόνα" descr="images (4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221088"/>
            <a:ext cx="1280160" cy="1889760"/>
          </a:xfrm>
          <a:prstGeom prst="rect">
            <a:avLst/>
          </a:prstGeom>
        </p:spPr>
      </p:pic>
      <p:sp>
        <p:nvSpPr>
          <p:cNvPr id="6" name="5 - Διάφορο"/>
          <p:cNvSpPr/>
          <p:nvPr/>
        </p:nvSpPr>
        <p:spPr>
          <a:xfrm>
            <a:off x="3851920" y="5157192"/>
            <a:ext cx="1728192" cy="864096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pic>
        <p:nvPicPr>
          <p:cNvPr id="7" name="6 - Εικόνα" descr="images (4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4365104"/>
            <a:ext cx="1714500" cy="1714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l-GR" dirty="0" err="1" smtClean="0"/>
              <a:t>Νοηματοδοτώντας</a:t>
            </a:r>
            <a:r>
              <a:rPr lang="el-GR" dirty="0" smtClean="0"/>
              <a:t>/</a:t>
            </a:r>
            <a:r>
              <a:rPr lang="el-GR" dirty="0" err="1" smtClean="0"/>
              <a:t>εννοιολογώντας</a:t>
            </a:r>
            <a:endParaRPr lang="el-GR" dirty="0"/>
          </a:p>
        </p:txBody>
      </p:sp>
      <p:pic>
        <p:nvPicPr>
          <p:cNvPr id="4" name="3 - Θέση περιεχομένου" descr="tkp_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124744"/>
            <a:ext cx="6058746" cy="3086531"/>
          </a:xfrm>
        </p:spPr>
      </p:pic>
      <p:pic>
        <p:nvPicPr>
          <p:cNvPr id="5" name="4 - Εικόνα" descr="tkp_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4581128"/>
            <a:ext cx="5239482" cy="1829055"/>
          </a:xfrm>
          <a:prstGeom prst="rect">
            <a:avLst/>
          </a:prstGeom>
        </p:spPr>
      </p:pic>
      <p:sp>
        <p:nvSpPr>
          <p:cNvPr id="6" name="5 - Έλλειψη"/>
          <p:cNvSpPr/>
          <p:nvPr/>
        </p:nvSpPr>
        <p:spPr>
          <a:xfrm>
            <a:off x="0" y="1124744"/>
            <a:ext cx="1619672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Μέσω ορολογίας</a:t>
            </a:r>
            <a:endParaRPr lang="el-GR" dirty="0"/>
          </a:p>
        </p:txBody>
      </p:sp>
      <p:sp>
        <p:nvSpPr>
          <p:cNvPr id="7" name="6 - Έλλειψη"/>
          <p:cNvSpPr/>
          <p:nvPr/>
        </p:nvSpPr>
        <p:spPr>
          <a:xfrm>
            <a:off x="7524328" y="1052736"/>
            <a:ext cx="161967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Μέσω θεωρίας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dirty="0" smtClean="0"/>
              <a:t>αναλύοντας</a:t>
            </a:r>
            <a:endParaRPr lang="el-GR" dirty="0"/>
          </a:p>
        </p:txBody>
      </p:sp>
      <p:pic>
        <p:nvPicPr>
          <p:cNvPr id="4" name="3 - Θέση περιεχομένου" descr="tkp_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124744"/>
            <a:ext cx="6335010" cy="3528392"/>
          </a:xfrm>
        </p:spPr>
      </p:pic>
      <p:pic>
        <p:nvPicPr>
          <p:cNvPr id="5" name="4 - Εικόνα" descr="tkp_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4725144"/>
            <a:ext cx="5239482" cy="1905266"/>
          </a:xfrm>
          <a:prstGeom prst="rect">
            <a:avLst/>
          </a:prstGeom>
        </p:spPr>
      </p:pic>
      <p:sp>
        <p:nvSpPr>
          <p:cNvPr id="6" name="5 - Έλλειψη"/>
          <p:cNvSpPr/>
          <p:nvPr/>
        </p:nvSpPr>
        <p:spPr>
          <a:xfrm>
            <a:off x="755576" y="188640"/>
            <a:ext cx="1872208" cy="98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λειτουργικά</a:t>
            </a:r>
            <a:endParaRPr lang="el-GR" dirty="0"/>
          </a:p>
        </p:txBody>
      </p:sp>
      <p:sp>
        <p:nvSpPr>
          <p:cNvPr id="7" name="6 - Έλλειψη"/>
          <p:cNvSpPr/>
          <p:nvPr/>
        </p:nvSpPr>
        <p:spPr>
          <a:xfrm>
            <a:off x="6444208" y="188640"/>
            <a:ext cx="1872208" cy="98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κριτικά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l-GR" dirty="0" smtClean="0"/>
              <a:t>εφαρμόζοντας</a:t>
            </a:r>
            <a:endParaRPr lang="el-GR" dirty="0"/>
          </a:p>
        </p:txBody>
      </p:sp>
      <p:pic>
        <p:nvPicPr>
          <p:cNvPr id="4" name="3 - Θέση περιεχομένου" descr="tkp_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196752"/>
            <a:ext cx="6220694" cy="3515888"/>
          </a:xfrm>
        </p:spPr>
      </p:pic>
      <p:pic>
        <p:nvPicPr>
          <p:cNvPr id="5" name="4 - Εικόνα" descr="tkp_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79712" y="4797152"/>
            <a:ext cx="5239482" cy="1848108"/>
          </a:xfrm>
          <a:prstGeom prst="rect">
            <a:avLst/>
          </a:prstGeom>
        </p:spPr>
      </p:pic>
      <p:sp>
        <p:nvSpPr>
          <p:cNvPr id="6" name="5 - Έλλειψη"/>
          <p:cNvSpPr/>
          <p:nvPr/>
        </p:nvSpPr>
        <p:spPr>
          <a:xfrm>
            <a:off x="899592" y="188640"/>
            <a:ext cx="1728192" cy="98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κατάλληλα</a:t>
            </a:r>
            <a:endParaRPr lang="el-GR" dirty="0"/>
          </a:p>
        </p:txBody>
      </p:sp>
      <p:sp>
        <p:nvSpPr>
          <p:cNvPr id="11" name="10 - Έλλειψη"/>
          <p:cNvSpPr/>
          <p:nvPr/>
        </p:nvSpPr>
        <p:spPr>
          <a:xfrm>
            <a:off x="6444208" y="188640"/>
            <a:ext cx="2016224" cy="9807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Δημιουργικά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 κοινωνικός και ψυχοπαιδαγωγικό ρόλος του πλαισίου για κάθε πρόσωπο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- Έλλειψη"/>
          <p:cNvSpPr/>
          <p:nvPr/>
        </p:nvSpPr>
        <p:spPr>
          <a:xfrm>
            <a:off x="323528" y="1268760"/>
            <a:ext cx="2016224" cy="122413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πρόσωπο</a:t>
            </a:r>
            <a:endParaRPr lang="el-GR" sz="2400" b="1" dirty="0">
              <a:solidFill>
                <a:schemeClr val="tx1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699792" y="1772816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Ενσωματωμένο σε συγκεκριμένες καταστάσεις και πλαίσιο </a:t>
            </a:r>
            <a:endParaRPr lang="el-GR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>
            <a:off x="1259632" y="213285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395536" y="2852936"/>
            <a:ext cx="1728192" cy="92333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Όχι αφηρημένη, μεταφυσική έννοια</a:t>
            </a:r>
            <a:endParaRPr lang="el-GR" dirty="0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5292080" y="2204864"/>
            <a:ext cx="360040" cy="72008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2915816" y="3212976"/>
            <a:ext cx="54726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b="1" dirty="0" smtClean="0"/>
              <a:t>γνώση</a:t>
            </a:r>
            <a:r>
              <a:rPr lang="el-GR" sz="2400" dirty="0" smtClean="0"/>
              <a:t> έχει μία οικολογική, σωματική και βιωματική βάση</a:t>
            </a:r>
          </a:p>
          <a:p>
            <a:r>
              <a:rPr lang="el-GR" sz="2400" dirty="0" smtClean="0"/>
              <a:t>Η </a:t>
            </a:r>
            <a:r>
              <a:rPr lang="el-GR" sz="2400" b="1" dirty="0" smtClean="0"/>
              <a:t>συμπεριφορά</a:t>
            </a:r>
            <a:r>
              <a:rPr lang="el-GR" sz="2400" dirty="0" smtClean="0"/>
              <a:t> βρίσκεται σε συνάρτηση με τη γλώσσα, τις διαπροσωπικές σχέσεις και εμπειρίες, τις καταστάσεις επικοινωνίας, τον πολιτισμό, την ιστορία και τις </a:t>
            </a:r>
            <a:r>
              <a:rPr lang="el-GR" sz="2400" dirty="0" err="1" smtClean="0"/>
              <a:t>κοινωνικο</a:t>
            </a:r>
            <a:r>
              <a:rPr lang="el-GR" sz="2400" dirty="0" smtClean="0"/>
              <a:t>-ιστορικές συνθήκες.</a:t>
            </a:r>
            <a:endParaRPr lang="el-GR" sz="24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0" y="6165304"/>
            <a:ext cx="92183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Διαφορετική προσέγγιση στη γνώση και την εκπαίδευση</a:t>
            </a:r>
            <a:endParaRPr lang="el-G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ettenschweiler" pitchFamily="34" charset="0"/>
              </a:rPr>
              <a:t>Θάνατος του Ορθολογικού υποκειμένου</a:t>
            </a:r>
            <a:endParaRPr lang="el-GR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ettenschweiler" pitchFamily="34" charset="0"/>
            </a:endParaRPr>
          </a:p>
        </p:txBody>
      </p:sp>
      <p:pic>
        <p:nvPicPr>
          <p:cNvPr id="4" name="3 - Εικόνα" descr="blee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3284984"/>
            <a:ext cx="2362572" cy="2780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l-G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πλαίσιο ασκείται η αγωγή</a:t>
            </a:r>
            <a:endParaRPr lang="el-G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Το πλαίσιο διαμορφώνεται από </a:t>
            </a:r>
            <a:r>
              <a:rPr lang="el-GR" b="1" dirty="0" smtClean="0"/>
              <a:t>αυτό που πραγματικά γίνεται</a:t>
            </a:r>
            <a:r>
              <a:rPr lang="el-GR" dirty="0" smtClean="0"/>
              <a:t> σε ένα σύστημα, αποτελεί τη λογική των αλληλεπιδράσεων των συμμετεχόντων, της επικοινωνίας, των άδηλων κοινωνικών κανόνων που ισχύουν σε κάθε πράξη στο σύστημα. Η λειτουργία του γίνεται με ένα άδηλο, ασυνείδητο και φυσικό τρόπο.</a:t>
            </a:r>
          </a:p>
          <a:p>
            <a:r>
              <a:rPr lang="el-GR" dirty="0" smtClean="0"/>
              <a:t>Δεν υπάρχει δράση ανεξάρτητα από το πλαίσιο</a:t>
            </a:r>
          </a:p>
          <a:p>
            <a:r>
              <a:rPr lang="el-GR" dirty="0" smtClean="0"/>
              <a:t>Δεν υπάρχει κοινωνική ζωή ανεξάρτητα από το πλαίσιο</a:t>
            </a:r>
          </a:p>
          <a:p>
            <a:r>
              <a:rPr lang="el-GR" dirty="0" smtClean="0"/>
              <a:t>Ο άνθρωπος από την αρχή μαθαίνει να επικοινωνεί και να λύνει τα προβλήματά του μέσα στο πλαίσιο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539552" y="5733256"/>
            <a:ext cx="786042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Το πλαίσιο ασκεί αγωγή, διαμορφώνει τη δράση,</a:t>
            </a:r>
          </a:p>
          <a:p>
            <a:pPr algn="ctr"/>
            <a:r>
              <a:rPr lang="el-G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την αυτοαντίληψη και την ταυτότητά μας</a:t>
            </a:r>
            <a:endParaRPr lang="el-G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95936" y="692696"/>
            <a:ext cx="4618856" cy="1143000"/>
          </a:xfrm>
        </p:spPr>
        <p:txBody>
          <a:bodyPr>
            <a:noAutofit/>
          </a:bodyPr>
          <a:lstStyle/>
          <a:p>
            <a:r>
              <a:rPr lang="el-GR" dirty="0" smtClean="0">
                <a:latin typeface="Haettenschweiler" pitchFamily="34" charset="0"/>
              </a:rPr>
              <a:t>Θάνατος του δυτικού πολιτισμικού μύθου του γνωστικισμού</a:t>
            </a:r>
            <a:endParaRPr lang="el-GR" dirty="0">
              <a:latin typeface="Haettenschweiler" pitchFamily="34" charset="0"/>
            </a:endParaRPr>
          </a:p>
        </p:txBody>
      </p:sp>
      <p:pic>
        <p:nvPicPr>
          <p:cNvPr id="4" name="3 - Θέση περιεχομένου" descr="b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-243408"/>
            <a:ext cx="3240360" cy="1531620"/>
          </a:xfrm>
        </p:spPr>
      </p:pic>
      <p:sp>
        <p:nvSpPr>
          <p:cNvPr id="5" name="4 - Ορθογώνιο"/>
          <p:cNvSpPr/>
          <p:nvPr/>
        </p:nvSpPr>
        <p:spPr>
          <a:xfrm>
            <a:off x="0" y="3429000"/>
            <a:ext cx="9274206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Οι νοητικές λειτουργίες αναπτύσσονται φυσικά και αυθόρμητα και </a:t>
            </a:r>
          </a:p>
          <a:p>
            <a:pPr algn="ctr"/>
            <a:r>
              <a:rPr lang="el-GR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πάντα σε συνάρτηση με συγκεκριμένο οικολογικό πλαίσιο</a:t>
            </a:r>
            <a:endParaRPr lang="el-GR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πλαίσιο </a:t>
            </a:r>
            <a:r>
              <a:rPr lang="el-GR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νοηματοδοτούνται</a:t>
            </a:r>
            <a:r>
              <a:rPr lang="el-G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η συμπεριφορά και οι επικοινωνιακές πράξεις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el-GR" dirty="0" smtClean="0"/>
              <a:t>Η αρχή της μη ουδετερότητας ισχύει και για την επιστημονική γνώση</a:t>
            </a:r>
          </a:p>
          <a:p>
            <a:r>
              <a:rPr lang="el-GR" dirty="0" smtClean="0"/>
              <a:t>Κάθε προσέγγιση ανεξάρτητη από το πλαίσιο που ισχύει καθολικά και νομοτελειακά είναι θεωρητικό αφηρημένο ανθρώπινο κατασκεύασμα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Autofit/>
          </a:bodyPr>
          <a:lstStyle/>
          <a:p>
            <a:r>
              <a:rPr lang="el-G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πλαίσιο θεμελιώνεται η μοναδικότητα του προσώπου και της γνώσης του</a:t>
            </a:r>
            <a:endParaRPr lang="el-G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γνώση δεν υπάρχει πουθενά εκ </a:t>
            </a:r>
            <a:r>
              <a:rPr lang="el-GR" smtClean="0"/>
              <a:t>των προτέρων</a:t>
            </a:r>
            <a:endParaRPr lang="el-GR" dirty="0" smtClean="0"/>
          </a:p>
          <a:p>
            <a:pPr algn="just"/>
            <a:r>
              <a:rPr lang="el-GR" dirty="0" smtClean="0"/>
              <a:t>Αναδύεται μέσα την ιστορία της δράσης της ενεργητικής δεκτικότητας των συστημάτων του οργανισμού (εγκεφάλου), μέσα από την αμοιβαία αλληλεπίδραση τους με το περιβάλλον (φυσικό, </a:t>
            </a:r>
            <a:r>
              <a:rPr lang="el-GR" dirty="0" err="1" smtClean="0"/>
              <a:t>κοινωνικο</a:t>
            </a:r>
            <a:r>
              <a:rPr lang="el-GR" dirty="0" smtClean="0"/>
              <a:t>-πολιτισμικό), δημιουργώντας συγκεκριμένες, συντονισμένες μεταξύ τους και ιστορικά, οικολογικά, κοινωνικά και πολιτισμικά εξαρτημένες δομικές και λειτουργικές συζεύξεις, οι οποίες στο επίπεδο της συμπεριφοράς εκφράζονται με τη μορφή μοναδικών νοηματικών (προθετικών και </a:t>
            </a:r>
            <a:r>
              <a:rPr lang="el-GR" dirty="0" err="1" smtClean="0"/>
              <a:t>αποβλεπτικών</a:t>
            </a:r>
            <a:r>
              <a:rPr lang="el-GR" dirty="0" smtClean="0"/>
              <a:t>) κόσμων (</a:t>
            </a:r>
            <a:r>
              <a:rPr lang="el-GR" dirty="0" err="1" smtClean="0"/>
              <a:t>Πουρκός</a:t>
            </a:r>
            <a:r>
              <a:rPr lang="el-GR" dirty="0" smtClean="0"/>
              <a:t>, 2003, σ.416-17)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Θεωρίες μάθησης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04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Συμπεριφοριστικές θεωρίες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Γνωστικές</a:t>
                      </a:r>
                      <a:r>
                        <a:rPr lang="el-GR" baseline="0" dirty="0" smtClean="0"/>
                        <a:t> θεωρίες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err="1" smtClean="0"/>
                        <a:t>Κοινωνιογνωστικές</a:t>
                      </a:r>
                      <a:r>
                        <a:rPr lang="el-GR" dirty="0" smtClean="0"/>
                        <a:t> θεωρίες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Κύρια πηγή μάθησης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Ερεθίσματα του περιβάλλοντος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Εσωτερική γνωστική δομή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Αλληλεπίδραση ατόμου- περιβάλλοντος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Ρόλος του διδάσκοντα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Συστηματικός σχεδιασμός της διδασκαλίας με βάση τα κατάλληλα ερεθίσματα, επιβραβεύσεις και ενθαρρύνσεις 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Αξιοποίηση της υπάρχουσας γνώσης και εμπειρίας για την πρόσληψη του νέου υλικού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Άντληση διδαγμάτων από την αλληλεπίδραση ατόμου – περιβάλλοντος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Ενίσχυση της ομαδικής εργασίας</a:t>
                      </a: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Βασικοί εκπρόσωποι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Pavlov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Gurtrhie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Skinner</a:t>
                      </a:r>
                      <a:endParaRPr kumimoji="0" 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Piaget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Vygotsky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Bandura</a:t>
                      </a:r>
                      <a:endParaRPr kumimoji="0" lang="el-G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κονστρουκτιβισμός</a:t>
            </a: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524000" y="1397000"/>
          <a:ext cx="60960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εξωγενής κονστρουκτιβισμός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η γνώση αποκτάται μέσω της αναπαράστασης δομών που υπάρχουν στον εξωτερικό κόσμο, που επιδρά καταλυτικά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ενδογενής κονστρουκτιβισμός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η γνώση αναπτύσσεται σε γενικές γραμμές προβλέψιμα μέσω εμπειριών, διδασκαλίας ή κοινωνικών αλληλεπιδράσεων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διαλεκτικός ή γνωστικός κονστρουκτιβισμός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κατά τον οποίο η γνώση προκύπτει από αλληλεπιδράσεις μεταξύ των ατόμων και του περιβάλλοντος του 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κονστρουκτιβισμός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l-GR" dirty="0"/>
              <a:t>Φ</a:t>
            </a:r>
            <a:r>
              <a:rPr lang="el-GR" dirty="0" smtClean="0"/>
              <a:t>ιλοσοφική </a:t>
            </a:r>
            <a:r>
              <a:rPr lang="el-GR" dirty="0"/>
              <a:t>ερμηνεία σχετικά με τη φύση της μάθησης (</a:t>
            </a:r>
            <a:r>
              <a:rPr lang="en-US" dirty="0"/>
              <a:t>Simpson</a:t>
            </a:r>
            <a:r>
              <a:rPr lang="el-GR" dirty="0"/>
              <a:t>, 2002: 347-8)  και όχι προτεινόμενο σύστημα κανόνων διδασκαλίας (</a:t>
            </a:r>
            <a:r>
              <a:rPr lang="en-US" dirty="0" err="1"/>
              <a:t>Smerdon</a:t>
            </a:r>
            <a:r>
              <a:rPr lang="el-GR" dirty="0"/>
              <a:t>, </a:t>
            </a:r>
            <a:r>
              <a:rPr lang="en-US" dirty="0" err="1"/>
              <a:t>Burkham</a:t>
            </a:r>
            <a:r>
              <a:rPr lang="en-US" dirty="0"/>
              <a:t> </a:t>
            </a:r>
            <a:r>
              <a:rPr lang="el-GR" dirty="0"/>
              <a:t>&amp; </a:t>
            </a:r>
            <a:r>
              <a:rPr lang="en-US" dirty="0"/>
              <a:t>Lee</a:t>
            </a:r>
            <a:r>
              <a:rPr lang="el-GR" dirty="0"/>
              <a:t>, 1999: 9). </a:t>
            </a:r>
            <a:r>
              <a:rPr lang="el-GR" dirty="0" smtClean="0"/>
              <a:t>  </a:t>
            </a:r>
          </a:p>
          <a:p>
            <a:pPr algn="ctr">
              <a:buNone/>
            </a:pPr>
            <a:r>
              <a:rPr lang="el-GR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ο </a:t>
            </a:r>
            <a:r>
              <a:rPr lang="el-GR" dirty="0">
                <a:solidFill>
                  <a:srgbClr val="FF0000"/>
                </a:solidFill>
              </a:rPr>
              <a:t>μαθητής δημιουργεί τη δική του μάθηση 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/>
              <a:t>Η</a:t>
            </a:r>
            <a:r>
              <a:rPr lang="el-GR" dirty="0" smtClean="0"/>
              <a:t> </a:t>
            </a:r>
            <a:r>
              <a:rPr lang="el-GR" dirty="0"/>
              <a:t>αλήθεια δεν  είναι μία αντικειμενική, αμετάβλητη, αδιαπραγμάτευτη και </a:t>
            </a:r>
            <a:r>
              <a:rPr lang="el-GR" dirty="0" smtClean="0"/>
              <a:t>απόλυτη              σχετική αξία </a:t>
            </a:r>
          </a:p>
          <a:p>
            <a:r>
              <a:rPr lang="el-GR" dirty="0" smtClean="0"/>
              <a:t>Δεν </a:t>
            </a:r>
            <a:r>
              <a:rPr lang="el-GR" dirty="0"/>
              <a:t>υπάρχει απόλυτη και αντικειμενική γνώση ή εξήγηση του κοινωνικού </a:t>
            </a:r>
            <a:r>
              <a:rPr lang="el-GR" dirty="0" smtClean="0"/>
              <a:t>κόσμου               η γνώση της αλήθειας είναι σχετική. </a:t>
            </a:r>
          </a:p>
          <a:p>
            <a:r>
              <a:rPr lang="el-GR" dirty="0" smtClean="0"/>
              <a:t>Αυτό </a:t>
            </a:r>
            <a:r>
              <a:rPr lang="el-GR" dirty="0"/>
              <a:t>που συμβαίνει στην πραγματικότητα είναι η υποκειμενική οικοδόμηση της γνώσης μέσα από πολλαπλά νοήματα και </a:t>
            </a:r>
            <a:r>
              <a:rPr lang="el-GR" dirty="0" err="1"/>
              <a:t>σημασιοδοτήσεις</a:t>
            </a:r>
            <a:r>
              <a:rPr lang="el-GR" dirty="0"/>
              <a:t>, που προσδίνει ο καθένας. </a:t>
            </a:r>
          </a:p>
          <a:p>
            <a:endParaRPr lang="el-GR" dirty="0"/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467544" y="2564904"/>
            <a:ext cx="432048" cy="64807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4 - Καμπύλο δεξιό βέλος"/>
          <p:cNvSpPr/>
          <p:nvPr/>
        </p:nvSpPr>
        <p:spPr>
          <a:xfrm>
            <a:off x="467544" y="3356992"/>
            <a:ext cx="432048" cy="5040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" name="5 - Καμπύλο δεξιό βέλος"/>
          <p:cNvSpPr/>
          <p:nvPr/>
        </p:nvSpPr>
        <p:spPr>
          <a:xfrm>
            <a:off x="467544" y="4293096"/>
            <a:ext cx="432048" cy="5040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" name="6 - Δεξιό βέλος"/>
          <p:cNvSpPr/>
          <p:nvPr/>
        </p:nvSpPr>
        <p:spPr>
          <a:xfrm>
            <a:off x="4932040" y="3068960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Δεξιό βέλος"/>
          <p:cNvSpPr/>
          <p:nvPr/>
        </p:nvSpPr>
        <p:spPr>
          <a:xfrm>
            <a:off x="3995936" y="3717032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Παιδαγωγικές παραδοχές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α</a:t>
            </a:r>
            <a:r>
              <a:rPr lang="el-GR" dirty="0"/>
              <a:t>) δεν υφίσταται το αλάθητο της </a:t>
            </a:r>
            <a:r>
              <a:rPr lang="el-GR" dirty="0" err="1"/>
              <a:t>επιστήμης∙</a:t>
            </a:r>
            <a:r>
              <a:rPr lang="el-GR" dirty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β</a:t>
            </a:r>
            <a:r>
              <a:rPr lang="el-GR" dirty="0"/>
              <a:t>) κάθε γνώση επιδέχεται </a:t>
            </a:r>
            <a:r>
              <a:rPr lang="el-GR" dirty="0" err="1"/>
              <a:t>ερμηνείας∙</a:t>
            </a:r>
            <a:r>
              <a:rPr lang="el-GR" dirty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γ</a:t>
            </a:r>
            <a:r>
              <a:rPr lang="el-GR" dirty="0"/>
              <a:t>) υπάρχουν πολλές και κατασκευασμένες πραγματικότητες, ανάλογα με τον τόπο, το χρόνο και την προοπτική και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δ</a:t>
            </a:r>
            <a:r>
              <a:rPr lang="el-GR" dirty="0"/>
              <a:t>) η γνώση είναι διαπραγματεύσιμη, δομείται και διαχέεται μέσα στην ομάδα, μέσω μίας πορείας αλληλεπιδράσεων και στοχαστικών προσεγγίσεων.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Εκπαιδευτικές παραδοχές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/>
              <a:t>α) τονίζεται τι αντιλαμβάνεται ο μαθητής ως γνώση και όχι τι μπορεί να ανακαλέσει στη μνήμη </a:t>
            </a:r>
            <a:r>
              <a:rPr lang="el-GR" dirty="0" err="1"/>
              <a:t>του∙</a:t>
            </a:r>
            <a:r>
              <a:rPr lang="el-GR" dirty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β</a:t>
            </a:r>
            <a:r>
              <a:rPr lang="el-GR" dirty="0"/>
              <a:t>) σημαίνεται ποια είναι η προσωπική θεωρία του εκπαιδευτικού για το γνωστικό αντικείμενό του και όχι τόσο ποιες είναι οι  γνώσεις του και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γ</a:t>
            </a:r>
            <a:r>
              <a:rPr lang="el-GR" dirty="0"/>
              <a:t>) διακρίνεται στην οικοδόμηση της γνώσης η παιδαγωγική αξία της συνεργασίας, του διαλόγου, της δράσης, της ανακάλυψης, της διαπραγμάτευσης και της κοινότητας (</a:t>
            </a:r>
            <a:r>
              <a:rPr lang="el-GR" dirty="0" err="1"/>
              <a:t>Φρυδάκη</a:t>
            </a:r>
            <a:r>
              <a:rPr lang="el-GR" dirty="0"/>
              <a:t>, 2009: 240-1).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Γίνεται </a:t>
            </a:r>
            <a:r>
              <a:rPr lang="el-GR" dirty="0"/>
              <a:t>αντιληπτό ότι ο μαθητής,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ο </a:t>
            </a:r>
            <a:r>
              <a:rPr lang="el-GR" dirty="0"/>
              <a:t>κόσμος του,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οι </a:t>
            </a:r>
            <a:r>
              <a:rPr lang="el-GR" dirty="0"/>
              <a:t>γνώσεις και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οι </a:t>
            </a:r>
            <a:r>
              <a:rPr lang="el-GR" dirty="0"/>
              <a:t>εμπειρίες του είναι το κέντρο της διαδικασίας της διδασκαλίας (Βασιλόπουλος, 2006: 66)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Διδακτικές παραδοχές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/>
              <a:t>α) τα θέματα με τα οποία ασχολούνται οι μαθητές να έχουν πρακτική εγγύτητα με τη ζωή </a:t>
            </a:r>
            <a:r>
              <a:rPr lang="el-GR" dirty="0" err="1"/>
              <a:t>τους∙</a:t>
            </a:r>
            <a:r>
              <a:rPr lang="el-GR" dirty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β</a:t>
            </a:r>
            <a:r>
              <a:rPr lang="el-GR" dirty="0"/>
              <a:t>) η μάθηση να δομείται με κεντρικό άξονα πρωτεύουσες </a:t>
            </a:r>
            <a:r>
              <a:rPr lang="el-GR" dirty="0" err="1"/>
              <a:t>έννοιες∙</a:t>
            </a:r>
            <a:r>
              <a:rPr lang="el-GR" dirty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γ</a:t>
            </a:r>
            <a:r>
              <a:rPr lang="el-GR" dirty="0"/>
              <a:t>) οι απόψεις των μαθητών να διαδραματίζουν σημαντικό ρόλο στη </a:t>
            </a:r>
            <a:r>
              <a:rPr lang="el-GR" dirty="0" err="1"/>
              <a:t>διαδικασία∙</a:t>
            </a:r>
            <a:r>
              <a:rPr lang="el-GR" dirty="0"/>
              <a:t>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δ</a:t>
            </a:r>
            <a:r>
              <a:rPr lang="el-GR" dirty="0"/>
              <a:t>) το αναλυτικό πρόγραμμα να προσαρμόζεται στους μαθητές και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ε</a:t>
            </a:r>
            <a:r>
              <a:rPr lang="el-GR" dirty="0"/>
              <a:t>) η αξιολόγηση μαθητών και εκπαιδευτικού, να πραγματοποιείται αδιάλειπτα στη διάρκεια της διδασκαλίας (</a:t>
            </a:r>
            <a:r>
              <a:rPr lang="en-US" dirty="0"/>
              <a:t>Brooks </a:t>
            </a:r>
            <a:r>
              <a:rPr lang="el-GR" dirty="0"/>
              <a:t>&amp; </a:t>
            </a:r>
            <a:r>
              <a:rPr lang="en-US" dirty="0"/>
              <a:t>Brooks</a:t>
            </a:r>
            <a:r>
              <a:rPr lang="el-GR" dirty="0"/>
              <a:t>, 1999: 9-10).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Μετασχηματίζουσα</a:t>
            </a:r>
            <a:r>
              <a:rPr lang="el-GR" dirty="0" smtClean="0"/>
              <a:t>-Νέα μάθηση</a:t>
            </a:r>
            <a:endParaRPr lang="el-GR" dirty="0"/>
          </a:p>
        </p:txBody>
      </p:sp>
      <p:pic>
        <p:nvPicPr>
          <p:cNvPr id="6" name="5 - Θέση περιεχομένου" descr="neamathis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52587" y="1556792"/>
            <a:ext cx="5838825" cy="4536504"/>
          </a:xfrm>
        </p:spPr>
      </p:pic>
      <p:sp>
        <p:nvSpPr>
          <p:cNvPr id="7" name="6 - TextBox"/>
          <p:cNvSpPr txBox="1"/>
          <p:nvPr/>
        </p:nvSpPr>
        <p:spPr>
          <a:xfrm>
            <a:off x="7308304" y="5589240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Kalantzis</a:t>
            </a:r>
            <a:r>
              <a:rPr lang="en-US" dirty="0" smtClean="0"/>
              <a:t>, M + Cope, B.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el-GR" dirty="0" smtClean="0"/>
              <a:t>Βιώνοντας</a:t>
            </a:r>
            <a:endParaRPr lang="el-GR" dirty="0"/>
          </a:p>
        </p:txBody>
      </p:sp>
      <p:pic>
        <p:nvPicPr>
          <p:cNvPr id="4" name="3 - Θέση περιεχομένου" descr="tkp_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196752"/>
            <a:ext cx="6163536" cy="3172268"/>
          </a:xfrm>
        </p:spPr>
      </p:pic>
      <p:pic>
        <p:nvPicPr>
          <p:cNvPr id="5" name="4 - Εικόνα" descr="tkp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4581128"/>
            <a:ext cx="5239482" cy="1943371"/>
          </a:xfrm>
          <a:prstGeom prst="rect">
            <a:avLst/>
          </a:prstGeom>
        </p:spPr>
      </p:pic>
      <p:sp>
        <p:nvSpPr>
          <p:cNvPr id="6" name="5 - Έλλειψη"/>
          <p:cNvSpPr/>
          <p:nvPr/>
        </p:nvSpPr>
        <p:spPr>
          <a:xfrm>
            <a:off x="395536" y="116632"/>
            <a:ext cx="208823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γνωστό</a:t>
            </a:r>
            <a:endParaRPr lang="el-GR" dirty="0"/>
          </a:p>
        </p:txBody>
      </p:sp>
      <p:sp>
        <p:nvSpPr>
          <p:cNvPr id="7" name="6 - Έλλειψη"/>
          <p:cNvSpPr/>
          <p:nvPr/>
        </p:nvSpPr>
        <p:spPr>
          <a:xfrm>
            <a:off x="6948264" y="116632"/>
            <a:ext cx="1907704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Το νέο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823</Words>
  <Application>Microsoft Office PowerPoint</Application>
  <PresentationFormat>Προβολή στην οθόνη (4:3)</PresentationFormat>
  <Paragraphs>92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Κονστρουκτιβισμός και Νέα Μάθηση</vt:lpstr>
      <vt:lpstr>Θεωρίες μάθησης</vt:lpstr>
      <vt:lpstr>κονστρουκτιβισμός</vt:lpstr>
      <vt:lpstr>κονστρουκτιβισμός</vt:lpstr>
      <vt:lpstr>Παιδαγωγικές παραδοχές</vt:lpstr>
      <vt:lpstr>Εκπαιδευτικές παραδοχές</vt:lpstr>
      <vt:lpstr>Διδακτικές παραδοχές</vt:lpstr>
      <vt:lpstr>Μετασχηματίζουσα-Νέα μάθηση</vt:lpstr>
      <vt:lpstr>Βιώνοντας</vt:lpstr>
      <vt:lpstr>Νοηματοδοτώντας/εννοιολογώντας</vt:lpstr>
      <vt:lpstr>αναλύοντας</vt:lpstr>
      <vt:lpstr>εφαρμόζοντας</vt:lpstr>
      <vt:lpstr>Ο κοινωνικός και ψυχοπαιδαγωγικό ρόλος του πλαισίου για κάθε πρόσωπο</vt:lpstr>
      <vt:lpstr>Διαφάνεια 14</vt:lpstr>
      <vt:lpstr>Στο πλαίσιο ασκείται η αγωγή</vt:lpstr>
      <vt:lpstr>Θάνατος του δυτικού πολιτισμικού μύθου του γνωστικισμού</vt:lpstr>
      <vt:lpstr>Στο πλαίσιο νοηματοδοτούνται η συμπεριφορά και οι επικοινωνιακές πράξεις</vt:lpstr>
      <vt:lpstr>Στο πλαίσιο θεμελιώνεται η μοναδικότητα του προσώπου και της γνώσης του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USER1</dc:creator>
  <cp:lastModifiedBy>USER1</cp:lastModifiedBy>
  <cp:revision>11</cp:revision>
  <dcterms:created xsi:type="dcterms:W3CDTF">2014-03-05T04:34:16Z</dcterms:created>
  <dcterms:modified xsi:type="dcterms:W3CDTF">2014-03-18T05:48:09Z</dcterms:modified>
</cp:coreProperties>
</file>