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51" d="100"/>
          <a:sy n="51" d="100"/>
        </p:scale>
        <p:origin x="132" y="13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4F66418-1C29-40BA-8654-16B939C1B108}" type="datetimeFigureOut">
              <a:rPr lang="el-GR" smtClean="0"/>
              <a:t>15/12/2021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225339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4F66418-1C29-40BA-8654-16B939C1B108}" type="datetimeFigureOut">
              <a:rPr lang="el-GR" smtClean="0"/>
              <a:t>15/12/2021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318207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4F66418-1C29-40BA-8654-16B939C1B108}" type="datetimeFigureOut">
              <a:rPr lang="el-GR" smtClean="0"/>
              <a:t>15/12/2021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158094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4F66418-1C29-40BA-8654-16B939C1B108}" type="datetimeFigureOut">
              <a:rPr lang="el-GR" smtClean="0"/>
              <a:t>15/12/2021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126829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4F66418-1C29-40BA-8654-16B939C1B108}" type="datetimeFigureOut">
              <a:rPr lang="el-GR" smtClean="0"/>
              <a:t>15/12/2021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267407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4F66418-1C29-40BA-8654-16B939C1B108}" type="datetimeFigureOut">
              <a:rPr lang="el-GR" smtClean="0"/>
              <a:t>15/12/2021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278150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4F66418-1C29-40BA-8654-16B939C1B108}" type="datetimeFigureOut">
              <a:rPr lang="el-GR" smtClean="0"/>
              <a:t>15/12/2021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247695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4F66418-1C29-40BA-8654-16B939C1B108}" type="datetimeFigureOut">
              <a:rPr lang="el-GR" smtClean="0"/>
              <a:t>15/12/2021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92616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4F66418-1C29-40BA-8654-16B939C1B108}" type="datetimeFigureOut">
              <a:rPr lang="el-GR" smtClean="0"/>
              <a:t>15/12/2021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45470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4F66418-1C29-40BA-8654-16B939C1B108}" type="datetimeFigureOut">
              <a:rPr lang="el-GR" smtClean="0"/>
              <a:t>15/12/2021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281756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4F66418-1C29-40BA-8654-16B939C1B108}" type="datetimeFigureOut">
              <a:rPr lang="el-GR" smtClean="0"/>
              <a:t>15/12/2021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7E5BC06-8300-4E04-9821-D5558791DA8D}" type="slidenum">
              <a:rPr lang="el-GR" smtClean="0"/>
              <a:t>‹#›</a:t>
            </a:fld>
            <a:endParaRPr lang="el-GR"/>
          </a:p>
        </p:txBody>
      </p:sp>
    </p:spTree>
    <p:extLst>
      <p:ext uri="{BB962C8B-B14F-4D97-AF65-F5344CB8AC3E}">
        <p14:creationId xmlns:p14="http://schemas.microsoft.com/office/powerpoint/2010/main" val="10556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66418-1C29-40BA-8654-16B939C1B108}" type="datetimeFigureOut">
              <a:rPr lang="el-GR" smtClean="0"/>
              <a:t>15/12/2021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5BC06-8300-4E04-9821-D5558791DA8D}" type="slidenum">
              <a:rPr lang="el-GR" smtClean="0"/>
              <a:t>‹#›</a:t>
            </a:fld>
            <a:endParaRPr lang="el-GR"/>
          </a:p>
        </p:txBody>
      </p:sp>
    </p:spTree>
    <p:extLst>
      <p:ext uri="{BB962C8B-B14F-4D97-AF65-F5344CB8AC3E}">
        <p14:creationId xmlns:p14="http://schemas.microsoft.com/office/powerpoint/2010/main" val="276587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a:t>Μεταγνώση-μεταγνωστική</a:t>
            </a:r>
            <a:r>
              <a:rPr lang="el-GR" dirty="0"/>
              <a:t> διεργασία</a:t>
            </a:r>
          </a:p>
        </p:txBody>
      </p:sp>
      <p:sp>
        <p:nvSpPr>
          <p:cNvPr id="3" name="Υπότιτλος 2"/>
          <p:cNvSpPr>
            <a:spLocks noGrp="1"/>
          </p:cNvSpPr>
          <p:nvPr>
            <p:ph type="subTitle" idx="1"/>
          </p:nvPr>
        </p:nvSpPr>
        <p:spPr/>
        <p:txBody>
          <a:bodyPr/>
          <a:lstStyle/>
          <a:p>
            <a:r>
              <a:rPr lang="el-GR" dirty="0"/>
              <a:t>Μάριος Κουκουνάρας </a:t>
            </a:r>
            <a:r>
              <a:rPr lang="el-GR" dirty="0" err="1"/>
              <a:t>Λιάγκης</a:t>
            </a:r>
            <a:endParaRPr lang="el-GR" dirty="0"/>
          </a:p>
          <a:p>
            <a:r>
              <a:rPr lang="el-GR" dirty="0"/>
              <a:t>Αναπληρωτής Καθηγητής, ΕΚΠΑ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4739676"/>
            <a:ext cx="2247900" cy="1657350"/>
          </a:xfrm>
          <a:prstGeom prst="rect">
            <a:avLst/>
          </a:prstGeom>
        </p:spPr>
      </p:pic>
    </p:spTree>
    <p:extLst>
      <p:ext uri="{BB962C8B-B14F-4D97-AF65-F5344CB8AC3E}">
        <p14:creationId xmlns:p14="http://schemas.microsoft.com/office/powerpoint/2010/main" val="366132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Μεταγνώση</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3200" dirty="0"/>
              <a:t>Να γνωρίζω τι γνωρίζω</a:t>
            </a:r>
          </a:p>
          <a:p>
            <a:pPr marL="0" indent="0">
              <a:buNone/>
            </a:pPr>
            <a:r>
              <a:rPr lang="el-GR" sz="3200" dirty="0"/>
              <a:t>Να μαθαίνω πώς να μαθαίνω</a:t>
            </a:r>
          </a:p>
          <a:p>
            <a:pPr marL="0" indent="0">
              <a:buNone/>
            </a:pPr>
            <a:r>
              <a:rPr lang="el-GR" sz="3200" dirty="0"/>
              <a:t>Να αναγνωρίζω τις γνωσιακές διεργασίες που χρησιμοποιώ π.χ. τις στρατηγικές απομνημόνευσης, τους τρόπους παρουσίασης των πληροφοριών, όταν σκέφτομαι, τις προσεγγίσεις στα προβλήματα κ.ά.</a:t>
            </a:r>
          </a:p>
          <a:p>
            <a:pPr marL="0" indent="0">
              <a:buNone/>
            </a:pPr>
            <a:r>
              <a:rPr lang="el-GR" sz="3200" dirty="0"/>
              <a:t>«η επίγνωση του ‘γνωστικού μηχανισμού’ του ίδιου του ατόμου αποτελεί βασικό συστατικό της νοημοσύνης» (</a:t>
            </a:r>
            <a:r>
              <a:rPr lang="en-US" sz="3200" dirty="0" err="1"/>
              <a:t>Flavell</a:t>
            </a:r>
            <a:r>
              <a:rPr lang="en-US" sz="3200" dirty="0"/>
              <a:t>, 1979)</a:t>
            </a:r>
            <a:endParaRPr lang="el-GR" sz="3200" dirty="0"/>
          </a:p>
        </p:txBody>
      </p:sp>
    </p:spTree>
    <p:extLst>
      <p:ext uri="{BB962C8B-B14F-4D97-AF65-F5344CB8AC3E}">
        <p14:creationId xmlns:p14="http://schemas.microsoft.com/office/powerpoint/2010/main" val="179648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Αυτορρύθμιση</a:t>
            </a:r>
          </a:p>
        </p:txBody>
      </p:sp>
      <p:sp>
        <p:nvSpPr>
          <p:cNvPr id="3" name="Θέση περιεχομένου 2"/>
          <p:cNvSpPr>
            <a:spLocks noGrp="1"/>
          </p:cNvSpPr>
          <p:nvPr>
            <p:ph idx="1"/>
          </p:nvPr>
        </p:nvSpPr>
        <p:spPr/>
        <p:txBody>
          <a:bodyPr>
            <a:normAutofit fontScale="92500"/>
          </a:bodyPr>
          <a:lstStyle/>
          <a:p>
            <a:r>
              <a:rPr lang="el-GR" dirty="0"/>
              <a:t>«αυτό-παραγόμενες σκέψεις, συναισθήματα και ενέργειες που στοχεύουν στην επίτευξη των ακαδημαϊκών στόχων» (</a:t>
            </a:r>
            <a:r>
              <a:rPr lang="en-US" dirty="0"/>
              <a:t>Zimmerman, 1998)</a:t>
            </a:r>
            <a:endParaRPr lang="el-GR" dirty="0"/>
          </a:p>
          <a:p>
            <a:r>
              <a:rPr lang="el-GR" dirty="0"/>
              <a:t>αν οι μαθητές έχουν βοήθεια από τους εκπαιδευτικούς να </a:t>
            </a:r>
            <a:r>
              <a:rPr lang="el-GR" dirty="0" err="1"/>
              <a:t>αναστοχάζονται</a:t>
            </a:r>
            <a:r>
              <a:rPr lang="el-GR" dirty="0"/>
              <a:t> περισσότερο και να έχουν επίγνωση των διεργασιών που χρησιμοποιούν, γίνονται ικανότεροι να αποκτούν τον έλεγχο της μάθησής τους </a:t>
            </a:r>
            <a:r>
              <a:rPr lang="en-US" dirty="0"/>
              <a:t>(Hattie, 2012)</a:t>
            </a:r>
          </a:p>
          <a:p>
            <a:r>
              <a:rPr lang="el-GR" dirty="0"/>
              <a:t>Οι μαθητές πρέπει να ενθαρρύνονται να διερευνούν τους δικούς τους τρόπους γνώσης και μνήμης, να πειραματίζονται με τις μαθησιακές στρατηγικές, να κατανοούν τις διδακτικές και μαθησιακές τεχνικές που τους βοηθούν να μάθουν καλύτερα και να παρακολουθήσουν τη μαθησιακή διεργασία.</a:t>
            </a:r>
          </a:p>
        </p:txBody>
      </p:sp>
    </p:spTree>
    <p:extLst>
      <p:ext uri="{BB962C8B-B14F-4D97-AF65-F5344CB8AC3E}">
        <p14:creationId xmlns:p14="http://schemas.microsoft.com/office/powerpoint/2010/main" val="60194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Πώς γίνεται στην τάξη;</a:t>
            </a:r>
          </a:p>
        </p:txBody>
      </p:sp>
      <p:sp>
        <p:nvSpPr>
          <p:cNvPr id="3" name="Θέση περιεχομένου 2"/>
          <p:cNvSpPr>
            <a:spLocks noGrp="1"/>
          </p:cNvSpPr>
          <p:nvPr>
            <p:ph idx="1"/>
          </p:nvPr>
        </p:nvSpPr>
        <p:spPr/>
        <p:txBody>
          <a:bodyPr>
            <a:normAutofit fontScale="92500" lnSpcReduction="20000"/>
          </a:bodyPr>
          <a:lstStyle/>
          <a:p>
            <a:r>
              <a:rPr lang="el-GR" dirty="0"/>
              <a:t>Ο δάσκαλος προσφέρει ενδεικτικά στοιχεία για την εκμάθηση μίας δεξιότητας και ενθαρρύνει τους μαθητές να σκεφτούν και να δικαιολογούν τα συμπεράσματά τους (π.χ. δραστηριότητα επίλυσης προβλήματος)</a:t>
            </a:r>
          </a:p>
          <a:p>
            <a:r>
              <a:rPr lang="el-GR" dirty="0"/>
              <a:t>Ο δάσκαλος ρωτά, αμφισβητεί με προσοχή ώστε ο καθένας να επανεξετάζει τη βάση των συμπερασμάτων του </a:t>
            </a:r>
          </a:p>
          <a:p>
            <a:r>
              <a:rPr lang="el-GR" dirty="0"/>
              <a:t>Προκλητικές ιδέες και ενέργειες</a:t>
            </a:r>
          </a:p>
          <a:p>
            <a:r>
              <a:rPr lang="el-GR" dirty="0"/>
              <a:t>Εξέταση των διεργασιών σκέψης (</a:t>
            </a:r>
            <a:r>
              <a:rPr lang="el-GR" dirty="0" err="1"/>
              <a:t>νοηματοδότησης</a:t>
            </a:r>
            <a:r>
              <a:rPr lang="el-GR" dirty="0"/>
              <a:t> και </a:t>
            </a:r>
            <a:r>
              <a:rPr lang="el-GR" dirty="0" err="1"/>
              <a:t>εννοιολόγησης</a:t>
            </a:r>
            <a:r>
              <a:rPr lang="el-GR" dirty="0"/>
              <a:t>) που χρησιμοποιούν</a:t>
            </a:r>
          </a:p>
          <a:p>
            <a:r>
              <a:rPr lang="el-GR" dirty="0"/>
              <a:t>Αναστοχασμός πάνω στο είδος της σκέψης που έχουν χρησιμοποιήσει οι μαθητές ώστε να φέρνουν στο προσκήνιο της συνείδησης τους και να το μετατρέψουν σε ξεκάθαρο εργαλείο που είναι στη συνέχεια πολύ πιο πιθανό να είναι διαθέσιμο προς χρήση σε νέο πλαίσιο (</a:t>
            </a:r>
            <a:r>
              <a:rPr lang="en-US" dirty="0" err="1"/>
              <a:t>Addey</a:t>
            </a:r>
            <a:r>
              <a:rPr lang="en-US" dirty="0"/>
              <a:t>, 1992)</a:t>
            </a:r>
            <a:endParaRPr lang="el-GR" dirty="0"/>
          </a:p>
          <a:p>
            <a:endParaRPr lang="el-GR" dirty="0"/>
          </a:p>
          <a:p>
            <a:endParaRPr lang="el-GR" dirty="0"/>
          </a:p>
        </p:txBody>
      </p:sp>
    </p:spTree>
    <p:extLst>
      <p:ext uri="{BB962C8B-B14F-4D97-AF65-F5344CB8AC3E}">
        <p14:creationId xmlns:p14="http://schemas.microsoft.com/office/powerpoint/2010/main" val="85384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48418" y="531662"/>
            <a:ext cx="10515600" cy="503508"/>
          </a:xfrm>
        </p:spPr>
        <p:txBody>
          <a:bodyPr>
            <a:normAutofit/>
          </a:bodyPr>
          <a:lstStyle/>
          <a:p>
            <a:pPr marL="0" indent="0">
              <a:buNone/>
            </a:pPr>
            <a:r>
              <a:rPr lang="el-GR" dirty="0"/>
              <a:t>Τι κάναμε;</a:t>
            </a:r>
          </a:p>
        </p:txBody>
      </p:sp>
      <p:sp>
        <p:nvSpPr>
          <p:cNvPr id="4" name="Ορθογώνιο 3"/>
          <p:cNvSpPr/>
          <p:nvPr/>
        </p:nvSpPr>
        <p:spPr>
          <a:xfrm>
            <a:off x="1917939" y="1354195"/>
            <a:ext cx="6096000" cy="523220"/>
          </a:xfrm>
          <a:prstGeom prst="rect">
            <a:avLst/>
          </a:prstGeom>
        </p:spPr>
        <p:txBody>
          <a:bodyPr>
            <a:spAutoFit/>
          </a:bodyPr>
          <a:lstStyle/>
          <a:p>
            <a:r>
              <a:rPr lang="el-GR" sz="2800" dirty="0"/>
              <a:t>Γιατί το κάναμε;</a:t>
            </a:r>
          </a:p>
        </p:txBody>
      </p:sp>
      <p:sp>
        <p:nvSpPr>
          <p:cNvPr id="5" name="Ορθογώνιο 4"/>
          <p:cNvSpPr/>
          <p:nvPr/>
        </p:nvSpPr>
        <p:spPr>
          <a:xfrm>
            <a:off x="4109664" y="2021805"/>
            <a:ext cx="6096000" cy="523220"/>
          </a:xfrm>
          <a:prstGeom prst="rect">
            <a:avLst/>
          </a:prstGeom>
        </p:spPr>
        <p:txBody>
          <a:bodyPr>
            <a:spAutoFit/>
          </a:bodyPr>
          <a:lstStyle/>
          <a:p>
            <a:r>
              <a:rPr lang="el-GR" sz="2800" dirty="0"/>
              <a:t>Τι νέο μάθαμε; </a:t>
            </a: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813" y="2749905"/>
            <a:ext cx="2240413" cy="2727703"/>
          </a:xfrm>
          <a:prstGeom prst="rect">
            <a:avLst/>
          </a:prstGeom>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85614" y="1877415"/>
            <a:ext cx="1924050" cy="2381250"/>
          </a:xfrm>
          <a:prstGeom prst="rect">
            <a:avLst/>
          </a:prstGeom>
        </p:spPr>
      </p:pic>
      <p:sp>
        <p:nvSpPr>
          <p:cNvPr id="6" name="Ορθογώνιο 5"/>
          <p:cNvSpPr/>
          <p:nvPr/>
        </p:nvSpPr>
        <p:spPr>
          <a:xfrm>
            <a:off x="5768196" y="2894295"/>
            <a:ext cx="3099566" cy="523220"/>
          </a:xfrm>
          <a:prstGeom prst="rect">
            <a:avLst/>
          </a:prstGeom>
        </p:spPr>
        <p:txBody>
          <a:bodyPr wrap="none">
            <a:spAutoFit/>
          </a:bodyPr>
          <a:lstStyle/>
          <a:p>
            <a:r>
              <a:rPr lang="el-GR" sz="2800" dirty="0"/>
              <a:t>Τι θα ξανασκεφτείς;</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783" y="2575270"/>
            <a:ext cx="3266533" cy="4045789"/>
          </a:xfrm>
          <a:prstGeom prst="rect">
            <a:avLst/>
          </a:prstGeom>
        </p:spPr>
      </p:pic>
      <p:pic>
        <p:nvPicPr>
          <p:cNvPr id="9" name="Εικόνα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54994" y="535104"/>
            <a:ext cx="3401690" cy="3401690"/>
          </a:xfrm>
          <a:prstGeom prst="rect">
            <a:avLst/>
          </a:prstGeom>
        </p:spPr>
      </p:pic>
    </p:spTree>
    <p:extLst>
      <p:ext uri="{BB962C8B-B14F-4D97-AF65-F5344CB8AC3E}">
        <p14:creationId xmlns:p14="http://schemas.microsoft.com/office/powerpoint/2010/main" val="17493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89885"/>
          </a:xfrm>
        </p:spPr>
      </p:pic>
      <p:sp>
        <p:nvSpPr>
          <p:cNvPr id="2" name="Τίτλος 1"/>
          <p:cNvSpPr>
            <a:spLocks noGrp="1"/>
          </p:cNvSpPr>
          <p:nvPr>
            <p:ph type="title"/>
          </p:nvPr>
        </p:nvSpPr>
        <p:spPr>
          <a:xfrm>
            <a:off x="2866292" y="373918"/>
            <a:ext cx="8557846" cy="1325563"/>
          </a:xfrm>
        </p:spPr>
        <p:txBody>
          <a:bodyPr/>
          <a:lstStyle/>
          <a:p>
            <a:r>
              <a:rPr lang="el-GR" dirty="0"/>
              <a:t>Άσκηση</a:t>
            </a:r>
          </a:p>
        </p:txBody>
      </p:sp>
    </p:spTree>
    <p:extLst>
      <p:ext uri="{BB962C8B-B14F-4D97-AF65-F5344CB8AC3E}">
        <p14:creationId xmlns:p14="http://schemas.microsoft.com/office/powerpoint/2010/main" val="32354570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301</Words>
  <Application>Microsoft Office PowerPoint</Application>
  <PresentationFormat>Ευρεία οθόνη</PresentationFormat>
  <Paragraphs>23</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Θέμα του Office</vt:lpstr>
      <vt:lpstr>Μεταγνώση-μεταγνωστική διεργασία</vt:lpstr>
      <vt:lpstr>Μεταγνώση</vt:lpstr>
      <vt:lpstr>Αυτορρύθμιση</vt:lpstr>
      <vt:lpstr>Πώς γίνεται στην τάξη;</vt:lpstr>
      <vt:lpstr>Παρουσίαση του PowerPoint</vt:lpstr>
      <vt:lpstr>Άσκηση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Μεταγνώση-μεταγνωστική διεργασία</dc:title>
  <dc:creator>Noone</dc:creator>
  <cp:lastModifiedBy>ΜΑΡΙΟΣ ΚΟΥΚΟΥΝΑΡΑΣ ΛΙΑΓΚΗΣ</cp:lastModifiedBy>
  <cp:revision>6</cp:revision>
  <dcterms:created xsi:type="dcterms:W3CDTF">2019-12-16T06:23:56Z</dcterms:created>
  <dcterms:modified xsi:type="dcterms:W3CDTF">2021-12-15T06:12:05Z</dcterms:modified>
</cp:coreProperties>
</file>