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8/10/2024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3639506" cy="1472184"/>
          </a:xfrm>
        </p:spPr>
        <p:txBody>
          <a:bodyPr/>
          <a:lstStyle/>
          <a:p>
            <a:r>
              <a:rPr lang="el-GR" dirty="0"/>
              <a:t>ΠΑΙΔΑΓΩΓΙΚΗ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935994"/>
          </a:xfrm>
        </p:spPr>
        <p:txBody>
          <a:bodyPr/>
          <a:lstStyle/>
          <a:p>
            <a:r>
              <a:rPr lang="el-GR" dirty="0"/>
              <a:t>Μάριος Κουκουνάρας-Λιάγκης</a:t>
            </a:r>
          </a:p>
          <a:p>
            <a:r>
              <a:rPr lang="el-GR" sz="2000" dirty="0"/>
              <a:t>Αναπληρωτής Καθηγητής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3203848" y="3789040"/>
            <a:ext cx="5225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latin typeface="Mistral" pitchFamily="66" charset="0"/>
              </a:rPr>
              <a:t>Η τέχνη της διδασκαλίας  </a:t>
            </a:r>
            <a:r>
              <a:rPr lang="el-GR" sz="4800">
                <a:latin typeface="Mistral" pitchFamily="66" charset="0"/>
              </a:rPr>
              <a:t>ή  η  </a:t>
            </a:r>
            <a:r>
              <a:rPr lang="el-GR" sz="4800" dirty="0">
                <a:latin typeface="Mistral" pitchFamily="66" charset="0"/>
              </a:rPr>
              <a:t>επιστήμη της Παιδαγωγικής</a:t>
            </a:r>
          </a:p>
        </p:txBody>
      </p:sp>
      <p:pic>
        <p:nvPicPr>
          <p:cNvPr id="5" name="4 - Εικόνα" descr="WhyPicture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3789040"/>
            <a:ext cx="4351479" cy="29479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82924"/>
          </a:xfrm>
        </p:spPr>
        <p:txBody>
          <a:bodyPr>
            <a:normAutofit/>
          </a:bodyPr>
          <a:lstStyle/>
          <a:p>
            <a:r>
              <a:rPr lang="el-GR" dirty="0"/>
              <a:t>Η διδασκαλία διενεργείται παντού</a:t>
            </a:r>
          </a:p>
        </p:txBody>
      </p:sp>
      <p:pic>
        <p:nvPicPr>
          <p:cNvPr id="4" name="3 - Θέση περιεχομένου" descr="Εικόνα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3714752"/>
            <a:ext cx="3571881" cy="2786082"/>
          </a:xfrm>
        </p:spPr>
      </p:pic>
      <p:sp>
        <p:nvSpPr>
          <p:cNvPr id="5" name="4 - Ελλειψοειδής επεξήγηση"/>
          <p:cNvSpPr/>
          <p:nvPr/>
        </p:nvSpPr>
        <p:spPr>
          <a:xfrm>
            <a:off x="4429124" y="1785926"/>
            <a:ext cx="5072066" cy="2214578"/>
          </a:xfrm>
          <a:prstGeom prst="wedgeEllipseCallout">
            <a:avLst>
              <a:gd name="adj1" fmla="val 6282"/>
              <a:gd name="adj2" fmla="val 8137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Βρε παιδάκι μου στ’ αλήθεια αναρωτιέσαι ακόμη πώς και ήρθες στον παράδεισο;</a:t>
            </a:r>
          </a:p>
          <a:p>
            <a:pPr algn="ctr"/>
            <a:r>
              <a:rPr lang="el-G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Καλά έχεις πολλά να μάθεις εσύ……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142976" y="6072206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Είναι μία επαναλαμβανόμενη διαδικασία στην καθημερινή ζωή.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Γι’ αυτό υπάρχουν καλοί και κακοί </a:t>
            </a:r>
            <a:r>
              <a:rPr lang="en-US" dirty="0"/>
              <a:t>“</a:t>
            </a:r>
            <a:r>
              <a:rPr lang="el-GR" dirty="0"/>
              <a:t>δάσκαλοι</a:t>
            </a:r>
            <a:r>
              <a:rPr lang="en-US" dirty="0"/>
              <a:t>” </a:t>
            </a:r>
            <a:r>
              <a:rPr lang="el-GR" dirty="0"/>
              <a:t>στη ζωή…</a:t>
            </a:r>
          </a:p>
          <a:p>
            <a:pPr>
              <a:buNone/>
            </a:pPr>
            <a:r>
              <a:rPr lang="el-GR" dirty="0"/>
              <a:t>γιατί απλά αυτή η διαδικασία είναι </a:t>
            </a:r>
          </a:p>
          <a:p>
            <a:pPr>
              <a:buNone/>
            </a:pPr>
            <a:r>
              <a:rPr lang="el-GR" dirty="0"/>
              <a:t>                             </a:t>
            </a:r>
            <a:r>
              <a:rPr lang="el-GR" sz="8800" dirty="0"/>
              <a:t>Τέχνη </a:t>
            </a:r>
          </a:p>
          <a:p>
            <a:pPr>
              <a:buNone/>
            </a:pPr>
            <a:r>
              <a:rPr lang="el-GR" dirty="0"/>
              <a:t>                                              και όχι επιστήμη</a:t>
            </a:r>
          </a:p>
        </p:txBody>
      </p:sp>
      <p:pic>
        <p:nvPicPr>
          <p:cNvPr id="1026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14818"/>
            <a:ext cx="2357454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teacher_action05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3714752"/>
            <a:ext cx="3500462" cy="2624035"/>
          </a:xfr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3440114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Υπάρχει όμως και ο δάσκαλος στην               </a:t>
            </a:r>
            <a:r>
              <a:rPr lang="el-GR" sz="4400" dirty="0"/>
              <a:t>τάξη</a:t>
            </a:r>
            <a:br>
              <a:rPr lang="el-GR" sz="3100" dirty="0"/>
            </a:br>
            <a:r>
              <a:rPr lang="el-GR" sz="2800" dirty="0"/>
              <a:t>Γι’ αυτόν δεν αρκεί η ικανότητα. Αυτός πρέπει να κατέχει την επιστήμη της παιδείας,</a:t>
            </a:r>
            <a:br>
              <a:rPr lang="el-GR" sz="2800" dirty="0"/>
            </a:br>
            <a:r>
              <a:rPr lang="el-GR" sz="2800" dirty="0"/>
              <a:t>η οποία προσθέτει στην τέχνη της διδασκαλίας </a:t>
            </a:r>
            <a:br>
              <a:rPr lang="el-GR" sz="2800" dirty="0"/>
            </a:br>
            <a:r>
              <a:rPr lang="el-GR" sz="2800" dirty="0"/>
              <a:t>σοφία, μέθοδο και ευελιξία </a:t>
            </a:r>
            <a:br>
              <a:rPr lang="el-GR" sz="2800" dirty="0"/>
            </a:br>
            <a:r>
              <a:rPr lang="el-GR" sz="2800" dirty="0"/>
              <a:t>που στηρίζονται σε ειδικές γνώσεις.</a:t>
            </a:r>
            <a:br>
              <a:rPr lang="el-GR" sz="3100" dirty="0"/>
            </a:br>
            <a:br>
              <a:rPr lang="el-GR" dirty="0"/>
            </a:b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4857752" y="3714752"/>
            <a:ext cx="3500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Μόνο η επιστήμη θα του γεννήσει ερωτήματα και θα του δώσει απαντήσεις σε θεμελιώδη επιστημονικά και ερευνητικά ερωτήματα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Ποια είναι αυτά τα ερωτήματα;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Πώς συντελείται η μάθηση;</a:t>
            </a:r>
          </a:p>
          <a:p>
            <a:r>
              <a:rPr lang="el-GR" dirty="0"/>
              <a:t>Πώς οργανώνουμε τη διδασκαλία, ώστε να αποδίδει τα προσδοκώμενα;</a:t>
            </a:r>
          </a:p>
          <a:p>
            <a:r>
              <a:rPr lang="el-GR" dirty="0"/>
              <a:t>Τι αποδίδει καλύτερα για τους μαθητές;</a:t>
            </a:r>
          </a:p>
          <a:p>
            <a:r>
              <a:rPr lang="el-GR" dirty="0"/>
              <a:t>Όταν κάτι αποδίδει, πώς το γνωρίζουμε;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/>
              <a:t>Οι γονείς, οι φίλοι, οι πωλητές δε χρειάζεται να αναρωτιούνται και να αποκτούν  συστηματικές γνώσεις για την παιδεία</a:t>
            </a:r>
          </a:p>
        </p:txBody>
      </p:sp>
      <p:pic>
        <p:nvPicPr>
          <p:cNvPr id="2050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2298" y="4000504"/>
            <a:ext cx="1885586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δάσκαλος όμως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Σκέφτεται και δρα επιστημονικά και διεπιστημονικά. Κι αυτό τον ξεχωρίζει από τους προηγούμενους. Γι’ αυτό αν κάποιος θέλει να γίνει δάσκαλος πρέπει να αποκτήσει σχετικές γνώσεις και εκπαίδευση.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Κι αυτά τα προσφέρει…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agesCA6Z23B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714752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434282"/>
          </a:xfrm>
        </p:spPr>
        <p:txBody>
          <a:bodyPr/>
          <a:lstStyle/>
          <a:p>
            <a:r>
              <a:rPr lang="el-GR" dirty="0"/>
              <a:t>Η Παιδαγωγική Επιστήμη που είναι Επιστήμες της Παιδαγωγικής</a:t>
            </a:r>
          </a:p>
        </p:txBody>
      </p:sp>
      <p:pic>
        <p:nvPicPr>
          <p:cNvPr id="4" name="3 - Θέση περιεχομένου" descr="imagesCA7LF0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3212977"/>
            <a:ext cx="2317970" cy="232831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279400-5184-2DC3-A110-ABB0F15E03B4}"/>
              </a:ext>
            </a:extLst>
          </p:cNvPr>
          <p:cNvSpPr txBox="1"/>
          <p:nvPr/>
        </p:nvSpPr>
        <p:spPr>
          <a:xfrm>
            <a:off x="4114800" y="2971800"/>
            <a:ext cx="37695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/>
              <a:t>Φιλοσοφία</a:t>
            </a:r>
          </a:p>
          <a:p>
            <a:r>
              <a:rPr lang="el-GR" sz="4400" dirty="0"/>
              <a:t>Κοινωνιολογία</a:t>
            </a:r>
          </a:p>
          <a:p>
            <a:r>
              <a:rPr lang="el-GR" sz="4400" dirty="0"/>
              <a:t>Ψυχολογία</a:t>
            </a:r>
          </a:p>
          <a:p>
            <a:r>
              <a:rPr lang="el-GR" sz="4400" dirty="0"/>
              <a:t>Ιστορία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Τέτοιος δάσκαλος;</a:t>
            </a:r>
          </a:p>
        </p:txBody>
      </p:sp>
      <p:pic>
        <p:nvPicPr>
          <p:cNvPr id="4" name="3 - Θέση περιεχομένου" descr="GraduateSchoo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0826" y="357166"/>
            <a:ext cx="2390757" cy="3195646"/>
          </a:xfrm>
        </p:spPr>
      </p:pic>
      <p:pic>
        <p:nvPicPr>
          <p:cNvPr id="5" name="4 - Εικόνα" descr="boring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286256"/>
            <a:ext cx="3371523" cy="2214578"/>
          </a:xfrm>
          <a:prstGeom prst="rect">
            <a:avLst/>
          </a:prstGeom>
        </p:spPr>
      </p:pic>
      <p:pic>
        <p:nvPicPr>
          <p:cNvPr id="6" name="5 - Εικόνα" descr="TDOCAG8K01RCAE0IAQPCAV0GAU2CAGOIL8GCADOPK0DCAMOENDACABSVYEYCABK122RCAJM5HGFCA2XA9UCCA8PKGHZCA1CWYBHCA5X0UHZCAG2Z5KVCA08XXN4CABK7BM2CAY7TH1OCA10ZCWQCAGDQK5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1571612"/>
            <a:ext cx="2619375" cy="1743075"/>
          </a:xfrm>
          <a:prstGeom prst="rect">
            <a:avLst/>
          </a:prstGeom>
        </p:spPr>
      </p:pic>
      <p:pic>
        <p:nvPicPr>
          <p:cNvPr id="7" name="6 - Εικόνα" descr="IDBCA20HXA1CAFX17NFCATV343LCAJWZ8ZVCA3JT01ZCA3M6DI5CAE0UNW9CAHBGJM5CA1SZ7S4CA0PZJ3YCADPTMJSCAT1KM2SCAUKHSRICA5L8RUMCARBSDH0CA88AFJ0CAZURDIKCA8W5V7CCADS0Q2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34" y="2643182"/>
            <a:ext cx="3048000" cy="1504950"/>
          </a:xfrm>
          <a:prstGeom prst="rect">
            <a:avLst/>
          </a:prstGeom>
        </p:spPr>
      </p:pic>
      <p:pic>
        <p:nvPicPr>
          <p:cNvPr id="8" name="7 - Εικόνα" descr="L8TCA7V23Q5CA3FH1B2CAVUP54JCAI1YR82CAXHOXBMCAVPE01DCAAPMJWZCAD6ITLACA8KJ6IPCAAA75SGCAHL86QECAH7TGKBCAXK0T7RCASZSC6JCAXVCQ44CAN54O0DCA3MHBGZCASUK1MICA57Z9UX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166" y="4429132"/>
            <a:ext cx="3500462" cy="21050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59632" y="152244"/>
            <a:ext cx="7498080" cy="1143000"/>
          </a:xfrm>
        </p:spPr>
        <p:txBody>
          <a:bodyPr/>
          <a:lstStyle/>
          <a:p>
            <a:r>
              <a:rPr lang="el-GR" dirty="0"/>
              <a:t>Ή τέτοιος δάσκαλος;</a:t>
            </a:r>
          </a:p>
        </p:txBody>
      </p:sp>
      <p:pic>
        <p:nvPicPr>
          <p:cNvPr id="4" name="3 - Θέση περιεχομένου" descr="GEDC026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90024" y="1231091"/>
            <a:ext cx="3498856" cy="2624142"/>
          </a:xfrm>
        </p:spPr>
      </p:pic>
      <p:pic>
        <p:nvPicPr>
          <p:cNvPr id="5" name="4 - Εικόνα" descr="Παγωμένη Εικόνα Ισλαμ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4637" y="4062574"/>
            <a:ext cx="3524243" cy="2643182"/>
          </a:xfrm>
          <a:prstGeom prst="rect">
            <a:avLst/>
          </a:prstGeom>
        </p:spPr>
      </p:pic>
      <p:pic>
        <p:nvPicPr>
          <p:cNvPr id="6" name="5 - Εικόνα" descr="HT2CA07D00WCAJRTCBICAHY6BTRCAU2M67ZCASQPLR3CA7NL88CCAS1F8GFCAY5EP0VCAC713L7CA2E9DS8CA1F3ZZCCAMGT8OHCAOTHB16CAQPDGK8CAMZOKQ7CAY4ZU6WCA657UBLCAYZ4W30CAH8MRQJ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8797" y="4024325"/>
            <a:ext cx="1981200" cy="1190625"/>
          </a:xfrm>
          <a:prstGeom prst="rect">
            <a:avLst/>
          </a:prstGeom>
        </p:spPr>
      </p:pic>
      <p:pic>
        <p:nvPicPr>
          <p:cNvPr id="7" name="6 - Εικόνα" descr="QFTCA0KZSXRCA414QCACAMA1578CA6YHK07CATLIBBJCATZK2WTCA1WVH24CAXKMDW5CAA6P7BXCA7RT81UCATSB0J9CARMBJKNCAEAOJA7CAJPHNT1CA4N98K6CA5BQO6GCAMRW8NGCAU8RFR9CAEDOVZ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32" y="4040971"/>
            <a:ext cx="1914525" cy="2390775"/>
          </a:xfrm>
          <a:prstGeom prst="rect">
            <a:avLst/>
          </a:prstGeom>
        </p:spPr>
      </p:pic>
      <p:pic>
        <p:nvPicPr>
          <p:cNvPr id="8" name="7 - Εικόνα" descr="SXYCAMSO57FCADBADIOCAB4TZDOCA7UTBW3CAFCY1VXCAF00OP0CAF611WXCAIDVFZBCAQG2ARVCA38HVB2CAGKX7SPCAR5ECI6CAPF42ZCCANEFJ1ACAZ2370ICAW3J4COCA5JO33YCAUY2VO8CAY6VIF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2976" y="1643050"/>
            <a:ext cx="2543175" cy="1800225"/>
          </a:xfrm>
          <a:prstGeom prst="rect">
            <a:avLst/>
          </a:prstGeom>
        </p:spPr>
      </p:pic>
      <p:pic>
        <p:nvPicPr>
          <p:cNvPr id="10" name="9 - Εικόνα" descr="good teacher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5936" y="1902910"/>
            <a:ext cx="1714286" cy="13809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</TotalTime>
  <Words>255</Words>
  <Application>Microsoft Office PowerPoint</Application>
  <PresentationFormat>Προβολή στην οθόνη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Corbel</vt:lpstr>
      <vt:lpstr>Gill Sans MT</vt:lpstr>
      <vt:lpstr>Mistral</vt:lpstr>
      <vt:lpstr>Verdana</vt:lpstr>
      <vt:lpstr>Wingdings 2</vt:lpstr>
      <vt:lpstr>Ηλιοστάσιο</vt:lpstr>
      <vt:lpstr>ΠΑΙΔΑΓΩΓΙΚΗ</vt:lpstr>
      <vt:lpstr>Η διδασκαλία διενεργείται παντού</vt:lpstr>
      <vt:lpstr>Παρουσίαση του PowerPoint</vt:lpstr>
      <vt:lpstr> Υπάρχει όμως και ο δάσκαλος στην               τάξη Γι’ αυτόν δεν αρκεί η ικανότητα. Αυτός πρέπει να κατέχει την επιστήμη της παιδείας, η οποία προσθέτει στην τέχνη της διδασκαλίας  σοφία, μέθοδο και ευελιξία  που στηρίζονται σε ειδικές γνώσεις.  </vt:lpstr>
      <vt:lpstr>Ποια είναι αυτά τα ερωτήματα;</vt:lpstr>
      <vt:lpstr>Ο δάσκαλος όμως</vt:lpstr>
      <vt:lpstr>Η Παιδαγωγική Επιστήμη που είναι Επιστήμες της Παιδαγωγικής</vt:lpstr>
      <vt:lpstr>Τέτοιος δάσκαλος;</vt:lpstr>
      <vt:lpstr>Ή τέτοιος δάσκαλος;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ΠΑΙΔΑΓΩΓΙΚΗ</dc:title>
  <dc:creator>Home</dc:creator>
  <cp:lastModifiedBy>ΕΜΜΑΝΟΥΗΛ ΠΑΠΑΪΩΑΝΝΟΥ</cp:lastModifiedBy>
  <cp:revision>15</cp:revision>
  <dcterms:modified xsi:type="dcterms:W3CDTF">2024-10-08T06:40:32Z</dcterms:modified>
</cp:coreProperties>
</file>