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61" r:id="rId9"/>
    <p:sldId id="276" r:id="rId10"/>
    <p:sldId id="277" r:id="rId11"/>
    <p:sldId id="262" r:id="rId12"/>
    <p:sldId id="278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79D58-2560-4DD8-8F8C-E868A01DD3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E04020-1957-413E-8487-94A41073AAD7}">
      <dgm:prSet custT="1"/>
      <dgm:spPr/>
      <dgm:t>
        <a:bodyPr/>
        <a:lstStyle/>
        <a:p>
          <a:r>
            <a:rPr lang="el-GR" sz="1400" dirty="0"/>
            <a:t>Η ρητορική της συναίνεσης: Ό,τι είναι καλό για την κοινωνία είναι καλό για όλους μας=αδιαφορία για τις διαφορετικές ανάγκες και τις συγκρούσεις συμφερόντων</a:t>
          </a:r>
          <a:endParaRPr lang="en-GB" sz="1400" dirty="0"/>
        </a:p>
      </dgm:t>
    </dgm:pt>
    <dgm:pt modelId="{F355ECD5-59A7-45A6-AE0A-57E061C8A7B6}" type="parTrans" cxnId="{7637A558-1D1C-40A3-8A20-1A9920DA9E31}">
      <dgm:prSet/>
      <dgm:spPr/>
      <dgm:t>
        <a:bodyPr/>
        <a:lstStyle/>
        <a:p>
          <a:endParaRPr lang="en-GB"/>
        </a:p>
      </dgm:t>
    </dgm:pt>
    <dgm:pt modelId="{643B5B86-D380-4779-A76F-E4CAEDE2DB9A}" type="sibTrans" cxnId="{7637A558-1D1C-40A3-8A20-1A9920DA9E31}">
      <dgm:prSet/>
      <dgm:spPr/>
      <dgm:t>
        <a:bodyPr/>
        <a:lstStyle/>
        <a:p>
          <a:endParaRPr lang="en-GB"/>
        </a:p>
      </dgm:t>
    </dgm:pt>
    <dgm:pt modelId="{CC72B42F-7966-42EF-B5D1-4A652D0B8910}">
      <dgm:prSet/>
      <dgm:spPr/>
      <dgm:t>
        <a:bodyPr/>
        <a:lstStyle/>
        <a:p>
          <a:r>
            <a:rPr lang="el-GR" dirty="0"/>
            <a:t>Πρέπει να συντηρηθεί το σύστημα  για να επιβιώσει η κοινωνία με αποτέλεσμα να ωφελούνται οι κατέχοντες τις θέσεις</a:t>
          </a:r>
          <a:endParaRPr lang="en-GB" dirty="0"/>
        </a:p>
      </dgm:t>
    </dgm:pt>
    <dgm:pt modelId="{E756D453-3264-4CB9-8DC7-180F126C8DDA}" type="parTrans" cxnId="{DBEABF46-8447-4AC5-B3DE-2FF46496E367}">
      <dgm:prSet/>
      <dgm:spPr/>
      <dgm:t>
        <a:bodyPr/>
        <a:lstStyle/>
        <a:p>
          <a:endParaRPr lang="en-GB"/>
        </a:p>
      </dgm:t>
    </dgm:pt>
    <dgm:pt modelId="{E5483700-0DBB-4353-A46E-010BB31432D6}" type="sibTrans" cxnId="{DBEABF46-8447-4AC5-B3DE-2FF46496E367}">
      <dgm:prSet/>
      <dgm:spPr/>
      <dgm:t>
        <a:bodyPr/>
        <a:lstStyle/>
        <a:p>
          <a:endParaRPr lang="en-GB"/>
        </a:p>
      </dgm:t>
    </dgm:pt>
    <dgm:pt modelId="{CE1D33C3-CFA5-457C-A51D-CFA9588B4F08}" type="pres">
      <dgm:prSet presAssocID="{57179D58-2560-4DD8-8F8C-E868A01DD3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8261A5-6A71-4E14-844E-75364D98CA62}" type="pres">
      <dgm:prSet presAssocID="{E3E04020-1957-413E-8487-94A41073AAD7}" presName="hierRoot1" presStyleCnt="0">
        <dgm:presLayoutVars>
          <dgm:hierBranch val="init"/>
        </dgm:presLayoutVars>
      </dgm:prSet>
      <dgm:spPr/>
    </dgm:pt>
    <dgm:pt modelId="{9D718AB1-9A74-4D3A-B6A9-A3EE1FE446EE}" type="pres">
      <dgm:prSet presAssocID="{E3E04020-1957-413E-8487-94A41073AAD7}" presName="rootComposite1" presStyleCnt="0"/>
      <dgm:spPr/>
    </dgm:pt>
    <dgm:pt modelId="{AA7EAA02-5073-46BA-AFE6-301D3023F3DA}" type="pres">
      <dgm:prSet presAssocID="{E3E04020-1957-413E-8487-94A41073AAD7}" presName="rootText1" presStyleLbl="node0" presStyleIdx="0" presStyleCnt="1" custScaleY="130872" custLinFactNeighborX="-12" custLinFactNeighborY="-33350">
        <dgm:presLayoutVars>
          <dgm:chPref val="3"/>
        </dgm:presLayoutVars>
      </dgm:prSet>
      <dgm:spPr/>
    </dgm:pt>
    <dgm:pt modelId="{2BA12C93-1FEB-4244-9F2C-7A3EA8A0E908}" type="pres">
      <dgm:prSet presAssocID="{E3E04020-1957-413E-8487-94A41073AAD7}" presName="rootConnector1" presStyleLbl="node1" presStyleIdx="0" presStyleCnt="0"/>
      <dgm:spPr/>
    </dgm:pt>
    <dgm:pt modelId="{65E42C37-125E-450D-AFE9-A744D1C465D5}" type="pres">
      <dgm:prSet presAssocID="{E3E04020-1957-413E-8487-94A41073AAD7}" presName="hierChild2" presStyleCnt="0"/>
      <dgm:spPr/>
    </dgm:pt>
    <dgm:pt modelId="{14317A2A-BA7E-41E3-B5E9-E7FC21BE4768}" type="pres">
      <dgm:prSet presAssocID="{E756D453-3264-4CB9-8DC7-180F126C8DDA}" presName="Name37" presStyleLbl="parChTrans1D2" presStyleIdx="0" presStyleCnt="1"/>
      <dgm:spPr/>
    </dgm:pt>
    <dgm:pt modelId="{CF7EA4B0-3E1C-44BC-907C-8C8C752B22AB}" type="pres">
      <dgm:prSet presAssocID="{CC72B42F-7966-42EF-B5D1-4A652D0B8910}" presName="hierRoot2" presStyleCnt="0">
        <dgm:presLayoutVars>
          <dgm:hierBranch val="init"/>
        </dgm:presLayoutVars>
      </dgm:prSet>
      <dgm:spPr/>
    </dgm:pt>
    <dgm:pt modelId="{F1A6A4D2-E0D2-453D-8D47-B8C41E7B193B}" type="pres">
      <dgm:prSet presAssocID="{CC72B42F-7966-42EF-B5D1-4A652D0B8910}" presName="rootComposite" presStyleCnt="0"/>
      <dgm:spPr/>
    </dgm:pt>
    <dgm:pt modelId="{6212FBA4-4115-4614-923C-1A75B7F858ED}" type="pres">
      <dgm:prSet presAssocID="{CC72B42F-7966-42EF-B5D1-4A652D0B8910}" presName="rootText" presStyleLbl="node2" presStyleIdx="0" presStyleCnt="1">
        <dgm:presLayoutVars>
          <dgm:chPref val="3"/>
        </dgm:presLayoutVars>
      </dgm:prSet>
      <dgm:spPr/>
    </dgm:pt>
    <dgm:pt modelId="{33888625-3058-408D-B400-35B487779FBB}" type="pres">
      <dgm:prSet presAssocID="{CC72B42F-7966-42EF-B5D1-4A652D0B8910}" presName="rootConnector" presStyleLbl="node2" presStyleIdx="0" presStyleCnt="1"/>
      <dgm:spPr/>
    </dgm:pt>
    <dgm:pt modelId="{7A6341B5-B611-4DED-BB48-4ED0959DBBC8}" type="pres">
      <dgm:prSet presAssocID="{CC72B42F-7966-42EF-B5D1-4A652D0B8910}" presName="hierChild4" presStyleCnt="0"/>
      <dgm:spPr/>
    </dgm:pt>
    <dgm:pt modelId="{E1BF88E1-D74C-4234-859E-042738A35AB5}" type="pres">
      <dgm:prSet presAssocID="{CC72B42F-7966-42EF-B5D1-4A652D0B8910}" presName="hierChild5" presStyleCnt="0"/>
      <dgm:spPr/>
    </dgm:pt>
    <dgm:pt modelId="{28015447-E357-474B-99FB-4112A1F4FEA3}" type="pres">
      <dgm:prSet presAssocID="{E3E04020-1957-413E-8487-94A41073AAD7}" presName="hierChild3" presStyleCnt="0"/>
      <dgm:spPr/>
    </dgm:pt>
  </dgm:ptLst>
  <dgm:cxnLst>
    <dgm:cxn modelId="{6273BC38-9C31-4CB7-A021-E69755A5DAF2}" type="presOf" srcId="{E3E04020-1957-413E-8487-94A41073AAD7}" destId="{AA7EAA02-5073-46BA-AFE6-301D3023F3DA}" srcOrd="0" destOrd="0" presId="urn:microsoft.com/office/officeart/2005/8/layout/orgChart1"/>
    <dgm:cxn modelId="{DBEABF46-8447-4AC5-B3DE-2FF46496E367}" srcId="{E3E04020-1957-413E-8487-94A41073AAD7}" destId="{CC72B42F-7966-42EF-B5D1-4A652D0B8910}" srcOrd="0" destOrd="0" parTransId="{E756D453-3264-4CB9-8DC7-180F126C8DDA}" sibTransId="{E5483700-0DBB-4353-A46E-010BB31432D6}"/>
    <dgm:cxn modelId="{F03B136E-EC04-48C1-9348-D16B3CE76B47}" type="presOf" srcId="{E756D453-3264-4CB9-8DC7-180F126C8DDA}" destId="{14317A2A-BA7E-41E3-B5E9-E7FC21BE4768}" srcOrd="0" destOrd="0" presId="urn:microsoft.com/office/officeart/2005/8/layout/orgChart1"/>
    <dgm:cxn modelId="{4F8F3451-2005-4106-9D4A-1E49F2F9EF9A}" type="presOf" srcId="{E3E04020-1957-413E-8487-94A41073AAD7}" destId="{2BA12C93-1FEB-4244-9F2C-7A3EA8A0E908}" srcOrd="1" destOrd="0" presId="urn:microsoft.com/office/officeart/2005/8/layout/orgChart1"/>
    <dgm:cxn modelId="{7637A558-1D1C-40A3-8A20-1A9920DA9E31}" srcId="{57179D58-2560-4DD8-8F8C-E868A01DD344}" destId="{E3E04020-1957-413E-8487-94A41073AAD7}" srcOrd="0" destOrd="0" parTransId="{F355ECD5-59A7-45A6-AE0A-57E061C8A7B6}" sibTransId="{643B5B86-D380-4779-A76F-E4CAEDE2DB9A}"/>
    <dgm:cxn modelId="{533300C3-77B7-47C5-AC6D-F64E2C501F2E}" type="presOf" srcId="{CC72B42F-7966-42EF-B5D1-4A652D0B8910}" destId="{33888625-3058-408D-B400-35B487779FBB}" srcOrd="1" destOrd="0" presId="urn:microsoft.com/office/officeart/2005/8/layout/orgChart1"/>
    <dgm:cxn modelId="{6B9E9BE3-E440-47FB-A4F4-8DC2D79E783B}" type="presOf" srcId="{CC72B42F-7966-42EF-B5D1-4A652D0B8910}" destId="{6212FBA4-4115-4614-923C-1A75B7F858ED}" srcOrd="0" destOrd="0" presId="urn:microsoft.com/office/officeart/2005/8/layout/orgChart1"/>
    <dgm:cxn modelId="{609DDFF4-8C10-472E-B18E-C9EF26C664FD}" type="presOf" srcId="{57179D58-2560-4DD8-8F8C-E868A01DD344}" destId="{CE1D33C3-CFA5-457C-A51D-CFA9588B4F08}" srcOrd="0" destOrd="0" presId="urn:microsoft.com/office/officeart/2005/8/layout/orgChart1"/>
    <dgm:cxn modelId="{359E1F4B-9DD0-465A-A76C-0049FF5418DE}" type="presParOf" srcId="{CE1D33C3-CFA5-457C-A51D-CFA9588B4F08}" destId="{828261A5-6A71-4E14-844E-75364D98CA62}" srcOrd="0" destOrd="0" presId="urn:microsoft.com/office/officeart/2005/8/layout/orgChart1"/>
    <dgm:cxn modelId="{6DEA2C04-1184-48EE-B05E-31DD16CDF4CB}" type="presParOf" srcId="{828261A5-6A71-4E14-844E-75364D98CA62}" destId="{9D718AB1-9A74-4D3A-B6A9-A3EE1FE446EE}" srcOrd="0" destOrd="0" presId="urn:microsoft.com/office/officeart/2005/8/layout/orgChart1"/>
    <dgm:cxn modelId="{4CFCF925-52BC-40DA-9A48-9053E04E7D29}" type="presParOf" srcId="{9D718AB1-9A74-4D3A-B6A9-A3EE1FE446EE}" destId="{AA7EAA02-5073-46BA-AFE6-301D3023F3DA}" srcOrd="0" destOrd="0" presId="urn:microsoft.com/office/officeart/2005/8/layout/orgChart1"/>
    <dgm:cxn modelId="{068BE981-7A76-45B2-B86B-D2CC9E13DD52}" type="presParOf" srcId="{9D718AB1-9A74-4D3A-B6A9-A3EE1FE446EE}" destId="{2BA12C93-1FEB-4244-9F2C-7A3EA8A0E908}" srcOrd="1" destOrd="0" presId="urn:microsoft.com/office/officeart/2005/8/layout/orgChart1"/>
    <dgm:cxn modelId="{7F7556AA-94C4-45F7-9B0D-CC1625A560A4}" type="presParOf" srcId="{828261A5-6A71-4E14-844E-75364D98CA62}" destId="{65E42C37-125E-450D-AFE9-A744D1C465D5}" srcOrd="1" destOrd="0" presId="urn:microsoft.com/office/officeart/2005/8/layout/orgChart1"/>
    <dgm:cxn modelId="{8B8CF0BB-20CB-47B0-A976-080FB2223CC8}" type="presParOf" srcId="{65E42C37-125E-450D-AFE9-A744D1C465D5}" destId="{14317A2A-BA7E-41E3-B5E9-E7FC21BE4768}" srcOrd="0" destOrd="0" presId="urn:microsoft.com/office/officeart/2005/8/layout/orgChart1"/>
    <dgm:cxn modelId="{A70127D4-3DBA-41B1-99D8-A04A483A5C93}" type="presParOf" srcId="{65E42C37-125E-450D-AFE9-A744D1C465D5}" destId="{CF7EA4B0-3E1C-44BC-907C-8C8C752B22AB}" srcOrd="1" destOrd="0" presId="urn:microsoft.com/office/officeart/2005/8/layout/orgChart1"/>
    <dgm:cxn modelId="{1D3F0633-5BA0-4C0C-8DE0-E744C0C06644}" type="presParOf" srcId="{CF7EA4B0-3E1C-44BC-907C-8C8C752B22AB}" destId="{F1A6A4D2-E0D2-453D-8D47-B8C41E7B193B}" srcOrd="0" destOrd="0" presId="urn:microsoft.com/office/officeart/2005/8/layout/orgChart1"/>
    <dgm:cxn modelId="{AF85A519-7C0B-4613-9C87-51C5486918A3}" type="presParOf" srcId="{F1A6A4D2-E0D2-453D-8D47-B8C41E7B193B}" destId="{6212FBA4-4115-4614-923C-1A75B7F858ED}" srcOrd="0" destOrd="0" presId="urn:microsoft.com/office/officeart/2005/8/layout/orgChart1"/>
    <dgm:cxn modelId="{03499517-21BB-4B8F-8B35-4876F161DB01}" type="presParOf" srcId="{F1A6A4D2-E0D2-453D-8D47-B8C41E7B193B}" destId="{33888625-3058-408D-B400-35B487779FBB}" srcOrd="1" destOrd="0" presId="urn:microsoft.com/office/officeart/2005/8/layout/orgChart1"/>
    <dgm:cxn modelId="{8C41D8FD-6AE6-4CF9-B316-CF8308A5C0F9}" type="presParOf" srcId="{CF7EA4B0-3E1C-44BC-907C-8C8C752B22AB}" destId="{7A6341B5-B611-4DED-BB48-4ED0959DBBC8}" srcOrd="1" destOrd="0" presId="urn:microsoft.com/office/officeart/2005/8/layout/orgChart1"/>
    <dgm:cxn modelId="{1C162992-2F74-40CE-979E-F567C7BDF3CB}" type="presParOf" srcId="{CF7EA4B0-3E1C-44BC-907C-8C8C752B22AB}" destId="{E1BF88E1-D74C-4234-859E-042738A35AB5}" srcOrd="2" destOrd="0" presId="urn:microsoft.com/office/officeart/2005/8/layout/orgChart1"/>
    <dgm:cxn modelId="{BF24899C-FD53-4CD2-ACCA-E6C3EB0B6A6E}" type="presParOf" srcId="{828261A5-6A71-4E14-844E-75364D98CA62}" destId="{28015447-E357-474B-99FB-4112A1F4FE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79D58-2560-4DD8-8F8C-E868A01DD3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E04020-1957-413E-8487-94A41073AAD7}">
      <dgm:prSet custT="1"/>
      <dgm:spPr/>
      <dgm:t>
        <a:bodyPr/>
        <a:lstStyle/>
        <a:p>
          <a:r>
            <a:rPr lang="el-GR" sz="2000" dirty="0" err="1"/>
            <a:t>Μεταδομισμός</a:t>
          </a:r>
          <a:endParaRPr lang="en-GB" sz="2000" dirty="0"/>
        </a:p>
      </dgm:t>
    </dgm:pt>
    <dgm:pt modelId="{F355ECD5-59A7-45A6-AE0A-57E061C8A7B6}" type="parTrans" cxnId="{7637A558-1D1C-40A3-8A20-1A9920DA9E31}">
      <dgm:prSet/>
      <dgm:spPr/>
      <dgm:t>
        <a:bodyPr/>
        <a:lstStyle/>
        <a:p>
          <a:endParaRPr lang="en-GB"/>
        </a:p>
      </dgm:t>
    </dgm:pt>
    <dgm:pt modelId="{643B5B86-D380-4779-A76F-E4CAEDE2DB9A}" type="sibTrans" cxnId="{7637A558-1D1C-40A3-8A20-1A9920DA9E31}">
      <dgm:prSet/>
      <dgm:spPr/>
      <dgm:t>
        <a:bodyPr/>
        <a:lstStyle/>
        <a:p>
          <a:endParaRPr lang="en-GB"/>
        </a:p>
      </dgm:t>
    </dgm:pt>
    <dgm:pt modelId="{CC72B42F-7966-42EF-B5D1-4A652D0B8910}">
      <dgm:prSet custT="1"/>
      <dgm:spPr/>
      <dgm:t>
        <a:bodyPr/>
        <a:lstStyle/>
        <a:p>
          <a:r>
            <a:rPr lang="el-GR" sz="1800" dirty="0"/>
            <a:t>Δίνει την ευκαιρία να ξανασκεφτούμε το σχολείο ως θεσμό: Εξετάζει τη φύση της γνώσης και τον τρόπο με τον οποίο αυτή αλλάζει μέσα στην ιστορία και ανάλογα με την κουλτούρα.</a:t>
          </a:r>
        </a:p>
        <a:p>
          <a:r>
            <a:rPr lang="el-GR" sz="1800" dirty="0"/>
            <a:t>Ασκεί κριτική στις εδραιωμένες αντιλήψεις που διαπνέουν τα εκπαιδευτικά συστήματα</a:t>
          </a:r>
          <a:r>
            <a:rPr lang="el-GR" sz="1700" dirty="0"/>
            <a:t>.</a:t>
          </a:r>
          <a:endParaRPr lang="en-GB" sz="1700" dirty="0"/>
        </a:p>
      </dgm:t>
    </dgm:pt>
    <dgm:pt modelId="{E5483700-0DBB-4353-A46E-010BB31432D6}" type="sibTrans" cxnId="{DBEABF46-8447-4AC5-B3DE-2FF46496E367}">
      <dgm:prSet/>
      <dgm:spPr/>
      <dgm:t>
        <a:bodyPr/>
        <a:lstStyle/>
        <a:p>
          <a:endParaRPr lang="en-GB"/>
        </a:p>
      </dgm:t>
    </dgm:pt>
    <dgm:pt modelId="{E756D453-3264-4CB9-8DC7-180F126C8DDA}" type="parTrans" cxnId="{DBEABF46-8447-4AC5-B3DE-2FF46496E367}">
      <dgm:prSet/>
      <dgm:spPr/>
      <dgm:t>
        <a:bodyPr/>
        <a:lstStyle/>
        <a:p>
          <a:endParaRPr lang="en-GB"/>
        </a:p>
      </dgm:t>
    </dgm:pt>
    <dgm:pt modelId="{CE1D33C3-CFA5-457C-A51D-CFA9588B4F08}" type="pres">
      <dgm:prSet presAssocID="{57179D58-2560-4DD8-8F8C-E868A01DD3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8261A5-6A71-4E14-844E-75364D98CA62}" type="pres">
      <dgm:prSet presAssocID="{E3E04020-1957-413E-8487-94A41073AAD7}" presName="hierRoot1" presStyleCnt="0">
        <dgm:presLayoutVars>
          <dgm:hierBranch val="init"/>
        </dgm:presLayoutVars>
      </dgm:prSet>
      <dgm:spPr/>
    </dgm:pt>
    <dgm:pt modelId="{9D718AB1-9A74-4D3A-B6A9-A3EE1FE446EE}" type="pres">
      <dgm:prSet presAssocID="{E3E04020-1957-413E-8487-94A41073AAD7}" presName="rootComposite1" presStyleCnt="0"/>
      <dgm:spPr/>
    </dgm:pt>
    <dgm:pt modelId="{AA7EAA02-5073-46BA-AFE6-301D3023F3DA}" type="pres">
      <dgm:prSet presAssocID="{E3E04020-1957-413E-8487-94A41073AAD7}" presName="rootText1" presStyleLbl="node0" presStyleIdx="0" presStyleCnt="1" custScaleX="61730" custScaleY="21387" custLinFactNeighborX="-12" custLinFactNeighborY="-33350">
        <dgm:presLayoutVars>
          <dgm:chPref val="3"/>
        </dgm:presLayoutVars>
      </dgm:prSet>
      <dgm:spPr/>
    </dgm:pt>
    <dgm:pt modelId="{2BA12C93-1FEB-4244-9F2C-7A3EA8A0E908}" type="pres">
      <dgm:prSet presAssocID="{E3E04020-1957-413E-8487-94A41073AAD7}" presName="rootConnector1" presStyleLbl="node1" presStyleIdx="0" presStyleCnt="0"/>
      <dgm:spPr/>
    </dgm:pt>
    <dgm:pt modelId="{65E42C37-125E-450D-AFE9-A744D1C465D5}" type="pres">
      <dgm:prSet presAssocID="{E3E04020-1957-413E-8487-94A41073AAD7}" presName="hierChild2" presStyleCnt="0"/>
      <dgm:spPr/>
    </dgm:pt>
    <dgm:pt modelId="{14317A2A-BA7E-41E3-B5E9-E7FC21BE4768}" type="pres">
      <dgm:prSet presAssocID="{E756D453-3264-4CB9-8DC7-180F126C8DDA}" presName="Name37" presStyleLbl="parChTrans1D2" presStyleIdx="0" presStyleCnt="1"/>
      <dgm:spPr/>
    </dgm:pt>
    <dgm:pt modelId="{CF7EA4B0-3E1C-44BC-907C-8C8C752B22AB}" type="pres">
      <dgm:prSet presAssocID="{CC72B42F-7966-42EF-B5D1-4A652D0B8910}" presName="hierRoot2" presStyleCnt="0">
        <dgm:presLayoutVars>
          <dgm:hierBranch val="init"/>
        </dgm:presLayoutVars>
      </dgm:prSet>
      <dgm:spPr/>
    </dgm:pt>
    <dgm:pt modelId="{F1A6A4D2-E0D2-453D-8D47-B8C41E7B193B}" type="pres">
      <dgm:prSet presAssocID="{CC72B42F-7966-42EF-B5D1-4A652D0B8910}" presName="rootComposite" presStyleCnt="0"/>
      <dgm:spPr/>
    </dgm:pt>
    <dgm:pt modelId="{6212FBA4-4115-4614-923C-1A75B7F858ED}" type="pres">
      <dgm:prSet presAssocID="{CC72B42F-7966-42EF-B5D1-4A652D0B8910}" presName="rootText" presStyleLbl="node2" presStyleIdx="0" presStyleCnt="1" custScaleX="100024" custScaleY="125453">
        <dgm:presLayoutVars>
          <dgm:chPref val="3"/>
        </dgm:presLayoutVars>
      </dgm:prSet>
      <dgm:spPr/>
    </dgm:pt>
    <dgm:pt modelId="{33888625-3058-408D-B400-35B487779FBB}" type="pres">
      <dgm:prSet presAssocID="{CC72B42F-7966-42EF-B5D1-4A652D0B8910}" presName="rootConnector" presStyleLbl="node2" presStyleIdx="0" presStyleCnt="1"/>
      <dgm:spPr/>
    </dgm:pt>
    <dgm:pt modelId="{7A6341B5-B611-4DED-BB48-4ED0959DBBC8}" type="pres">
      <dgm:prSet presAssocID="{CC72B42F-7966-42EF-B5D1-4A652D0B8910}" presName="hierChild4" presStyleCnt="0"/>
      <dgm:spPr/>
    </dgm:pt>
    <dgm:pt modelId="{E1BF88E1-D74C-4234-859E-042738A35AB5}" type="pres">
      <dgm:prSet presAssocID="{CC72B42F-7966-42EF-B5D1-4A652D0B8910}" presName="hierChild5" presStyleCnt="0"/>
      <dgm:spPr/>
    </dgm:pt>
    <dgm:pt modelId="{28015447-E357-474B-99FB-4112A1F4FEA3}" type="pres">
      <dgm:prSet presAssocID="{E3E04020-1957-413E-8487-94A41073AAD7}" presName="hierChild3" presStyleCnt="0"/>
      <dgm:spPr/>
    </dgm:pt>
  </dgm:ptLst>
  <dgm:cxnLst>
    <dgm:cxn modelId="{6273BC38-9C31-4CB7-A021-E69755A5DAF2}" type="presOf" srcId="{E3E04020-1957-413E-8487-94A41073AAD7}" destId="{AA7EAA02-5073-46BA-AFE6-301D3023F3DA}" srcOrd="0" destOrd="0" presId="urn:microsoft.com/office/officeart/2005/8/layout/orgChart1"/>
    <dgm:cxn modelId="{DBEABF46-8447-4AC5-B3DE-2FF46496E367}" srcId="{E3E04020-1957-413E-8487-94A41073AAD7}" destId="{CC72B42F-7966-42EF-B5D1-4A652D0B8910}" srcOrd="0" destOrd="0" parTransId="{E756D453-3264-4CB9-8DC7-180F126C8DDA}" sibTransId="{E5483700-0DBB-4353-A46E-010BB31432D6}"/>
    <dgm:cxn modelId="{F03B136E-EC04-48C1-9348-D16B3CE76B47}" type="presOf" srcId="{E756D453-3264-4CB9-8DC7-180F126C8DDA}" destId="{14317A2A-BA7E-41E3-B5E9-E7FC21BE4768}" srcOrd="0" destOrd="0" presId="urn:microsoft.com/office/officeart/2005/8/layout/orgChart1"/>
    <dgm:cxn modelId="{4F8F3451-2005-4106-9D4A-1E49F2F9EF9A}" type="presOf" srcId="{E3E04020-1957-413E-8487-94A41073AAD7}" destId="{2BA12C93-1FEB-4244-9F2C-7A3EA8A0E908}" srcOrd="1" destOrd="0" presId="urn:microsoft.com/office/officeart/2005/8/layout/orgChart1"/>
    <dgm:cxn modelId="{7637A558-1D1C-40A3-8A20-1A9920DA9E31}" srcId="{57179D58-2560-4DD8-8F8C-E868A01DD344}" destId="{E3E04020-1957-413E-8487-94A41073AAD7}" srcOrd="0" destOrd="0" parTransId="{F355ECD5-59A7-45A6-AE0A-57E061C8A7B6}" sibTransId="{643B5B86-D380-4779-A76F-E4CAEDE2DB9A}"/>
    <dgm:cxn modelId="{533300C3-77B7-47C5-AC6D-F64E2C501F2E}" type="presOf" srcId="{CC72B42F-7966-42EF-B5D1-4A652D0B8910}" destId="{33888625-3058-408D-B400-35B487779FBB}" srcOrd="1" destOrd="0" presId="urn:microsoft.com/office/officeart/2005/8/layout/orgChart1"/>
    <dgm:cxn modelId="{6B9E9BE3-E440-47FB-A4F4-8DC2D79E783B}" type="presOf" srcId="{CC72B42F-7966-42EF-B5D1-4A652D0B8910}" destId="{6212FBA4-4115-4614-923C-1A75B7F858ED}" srcOrd="0" destOrd="0" presId="urn:microsoft.com/office/officeart/2005/8/layout/orgChart1"/>
    <dgm:cxn modelId="{609DDFF4-8C10-472E-B18E-C9EF26C664FD}" type="presOf" srcId="{57179D58-2560-4DD8-8F8C-E868A01DD344}" destId="{CE1D33C3-CFA5-457C-A51D-CFA9588B4F08}" srcOrd="0" destOrd="0" presId="urn:microsoft.com/office/officeart/2005/8/layout/orgChart1"/>
    <dgm:cxn modelId="{359E1F4B-9DD0-465A-A76C-0049FF5418DE}" type="presParOf" srcId="{CE1D33C3-CFA5-457C-A51D-CFA9588B4F08}" destId="{828261A5-6A71-4E14-844E-75364D98CA62}" srcOrd="0" destOrd="0" presId="urn:microsoft.com/office/officeart/2005/8/layout/orgChart1"/>
    <dgm:cxn modelId="{6DEA2C04-1184-48EE-B05E-31DD16CDF4CB}" type="presParOf" srcId="{828261A5-6A71-4E14-844E-75364D98CA62}" destId="{9D718AB1-9A74-4D3A-B6A9-A3EE1FE446EE}" srcOrd="0" destOrd="0" presId="urn:microsoft.com/office/officeart/2005/8/layout/orgChart1"/>
    <dgm:cxn modelId="{4CFCF925-52BC-40DA-9A48-9053E04E7D29}" type="presParOf" srcId="{9D718AB1-9A74-4D3A-B6A9-A3EE1FE446EE}" destId="{AA7EAA02-5073-46BA-AFE6-301D3023F3DA}" srcOrd="0" destOrd="0" presId="urn:microsoft.com/office/officeart/2005/8/layout/orgChart1"/>
    <dgm:cxn modelId="{068BE981-7A76-45B2-B86B-D2CC9E13DD52}" type="presParOf" srcId="{9D718AB1-9A74-4D3A-B6A9-A3EE1FE446EE}" destId="{2BA12C93-1FEB-4244-9F2C-7A3EA8A0E908}" srcOrd="1" destOrd="0" presId="urn:microsoft.com/office/officeart/2005/8/layout/orgChart1"/>
    <dgm:cxn modelId="{7F7556AA-94C4-45F7-9B0D-CC1625A560A4}" type="presParOf" srcId="{828261A5-6A71-4E14-844E-75364D98CA62}" destId="{65E42C37-125E-450D-AFE9-A744D1C465D5}" srcOrd="1" destOrd="0" presId="urn:microsoft.com/office/officeart/2005/8/layout/orgChart1"/>
    <dgm:cxn modelId="{8B8CF0BB-20CB-47B0-A976-080FB2223CC8}" type="presParOf" srcId="{65E42C37-125E-450D-AFE9-A744D1C465D5}" destId="{14317A2A-BA7E-41E3-B5E9-E7FC21BE4768}" srcOrd="0" destOrd="0" presId="urn:microsoft.com/office/officeart/2005/8/layout/orgChart1"/>
    <dgm:cxn modelId="{A70127D4-3DBA-41B1-99D8-A04A483A5C93}" type="presParOf" srcId="{65E42C37-125E-450D-AFE9-A744D1C465D5}" destId="{CF7EA4B0-3E1C-44BC-907C-8C8C752B22AB}" srcOrd="1" destOrd="0" presId="urn:microsoft.com/office/officeart/2005/8/layout/orgChart1"/>
    <dgm:cxn modelId="{1D3F0633-5BA0-4C0C-8DE0-E744C0C06644}" type="presParOf" srcId="{CF7EA4B0-3E1C-44BC-907C-8C8C752B22AB}" destId="{F1A6A4D2-E0D2-453D-8D47-B8C41E7B193B}" srcOrd="0" destOrd="0" presId="urn:microsoft.com/office/officeart/2005/8/layout/orgChart1"/>
    <dgm:cxn modelId="{AF85A519-7C0B-4613-9C87-51C5486918A3}" type="presParOf" srcId="{F1A6A4D2-E0D2-453D-8D47-B8C41E7B193B}" destId="{6212FBA4-4115-4614-923C-1A75B7F858ED}" srcOrd="0" destOrd="0" presId="urn:microsoft.com/office/officeart/2005/8/layout/orgChart1"/>
    <dgm:cxn modelId="{03499517-21BB-4B8F-8B35-4876F161DB01}" type="presParOf" srcId="{F1A6A4D2-E0D2-453D-8D47-B8C41E7B193B}" destId="{33888625-3058-408D-B400-35B487779FBB}" srcOrd="1" destOrd="0" presId="urn:microsoft.com/office/officeart/2005/8/layout/orgChart1"/>
    <dgm:cxn modelId="{8C41D8FD-6AE6-4CF9-B316-CF8308A5C0F9}" type="presParOf" srcId="{CF7EA4B0-3E1C-44BC-907C-8C8C752B22AB}" destId="{7A6341B5-B611-4DED-BB48-4ED0959DBBC8}" srcOrd="1" destOrd="0" presId="urn:microsoft.com/office/officeart/2005/8/layout/orgChart1"/>
    <dgm:cxn modelId="{1C162992-2F74-40CE-979E-F567C7BDF3CB}" type="presParOf" srcId="{CF7EA4B0-3E1C-44BC-907C-8C8C752B22AB}" destId="{E1BF88E1-D74C-4234-859E-042738A35AB5}" srcOrd="2" destOrd="0" presId="urn:microsoft.com/office/officeart/2005/8/layout/orgChart1"/>
    <dgm:cxn modelId="{BF24899C-FD53-4CD2-ACCA-E6C3EB0B6A6E}" type="presParOf" srcId="{828261A5-6A71-4E14-844E-75364D98CA62}" destId="{28015447-E357-474B-99FB-4112A1F4FE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62A12-0D7C-4C82-BFC9-71E2EE3128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56F510C-EEB7-4E17-8647-FAFF77A43FCA}">
      <dgm:prSet phldrT="[Κείμενο]" custT="1"/>
      <dgm:spPr/>
      <dgm:t>
        <a:bodyPr/>
        <a:lstStyle/>
        <a:p>
          <a:r>
            <a:rPr lang="el-GR" sz="2000" dirty="0"/>
            <a:t>φιλοσοφία</a:t>
          </a:r>
        </a:p>
      </dgm:t>
    </dgm:pt>
    <dgm:pt modelId="{2805A62E-DD35-477B-B81E-689BE6C239A2}" type="parTrans" cxnId="{190627C7-FF8E-4868-B9EA-DD0F5DFE4558}">
      <dgm:prSet/>
      <dgm:spPr/>
      <dgm:t>
        <a:bodyPr/>
        <a:lstStyle/>
        <a:p>
          <a:endParaRPr lang="el-GR"/>
        </a:p>
      </dgm:t>
    </dgm:pt>
    <dgm:pt modelId="{63961931-151C-48CC-B069-139EA20098C5}" type="sibTrans" cxnId="{190627C7-FF8E-4868-B9EA-DD0F5DFE4558}">
      <dgm:prSet/>
      <dgm:spPr/>
      <dgm:t>
        <a:bodyPr/>
        <a:lstStyle/>
        <a:p>
          <a:endParaRPr lang="el-GR"/>
        </a:p>
      </dgm:t>
    </dgm:pt>
    <dgm:pt modelId="{6A7344C6-2D6A-4437-9933-4D3D0DD44A1C}">
      <dgm:prSet phldrT="[Κείμενο]" custT="1"/>
      <dgm:spPr/>
      <dgm:t>
        <a:bodyPr/>
        <a:lstStyle/>
        <a:p>
          <a:r>
            <a:rPr lang="el-GR" sz="2400" dirty="0"/>
            <a:t>Γενικοί </a:t>
          </a:r>
        </a:p>
        <a:p>
          <a:r>
            <a:rPr lang="el-GR" sz="2400" dirty="0"/>
            <a:t>σκοποί</a:t>
          </a:r>
        </a:p>
      </dgm:t>
    </dgm:pt>
    <dgm:pt modelId="{05D75076-ACF5-42BB-BAAF-B8D5529A92D3}" type="parTrans" cxnId="{C01F5A2D-C79C-4402-8F3C-5FF3D098137D}">
      <dgm:prSet/>
      <dgm:spPr/>
      <dgm:t>
        <a:bodyPr/>
        <a:lstStyle/>
        <a:p>
          <a:endParaRPr lang="el-GR"/>
        </a:p>
      </dgm:t>
    </dgm:pt>
    <dgm:pt modelId="{62EE9845-FFB6-463D-8F64-BFD40157765B}" type="sibTrans" cxnId="{C01F5A2D-C79C-4402-8F3C-5FF3D098137D}">
      <dgm:prSet/>
      <dgm:spPr/>
      <dgm:t>
        <a:bodyPr/>
        <a:lstStyle/>
        <a:p>
          <a:endParaRPr lang="el-GR"/>
        </a:p>
      </dgm:t>
    </dgm:pt>
    <dgm:pt modelId="{604679A7-A7E5-497D-BD98-0B65FF169A46}">
      <dgm:prSet phldrT="[Κείμενο]" custT="1"/>
      <dgm:spPr/>
      <dgm:t>
        <a:bodyPr/>
        <a:lstStyle/>
        <a:p>
          <a:r>
            <a:rPr lang="el-GR" sz="2400" dirty="0"/>
            <a:t>Ειδικοί </a:t>
          </a:r>
        </a:p>
        <a:p>
          <a:r>
            <a:rPr lang="el-GR" sz="2400" dirty="0"/>
            <a:t>σκοποί</a:t>
          </a:r>
        </a:p>
      </dgm:t>
    </dgm:pt>
    <dgm:pt modelId="{79919873-326B-47E5-98FB-7EBCE5E3949D}" type="parTrans" cxnId="{DB389A38-1AC9-4644-8E7A-880B02789773}">
      <dgm:prSet/>
      <dgm:spPr/>
      <dgm:t>
        <a:bodyPr/>
        <a:lstStyle/>
        <a:p>
          <a:endParaRPr lang="el-GR"/>
        </a:p>
      </dgm:t>
    </dgm:pt>
    <dgm:pt modelId="{62525311-91F4-43C6-8D81-5968C66F5718}" type="sibTrans" cxnId="{DB389A38-1AC9-4644-8E7A-880B02789773}">
      <dgm:prSet/>
      <dgm:spPr/>
      <dgm:t>
        <a:bodyPr/>
        <a:lstStyle/>
        <a:p>
          <a:endParaRPr lang="el-GR"/>
        </a:p>
      </dgm:t>
    </dgm:pt>
    <dgm:pt modelId="{1654533C-5720-4F66-9016-8FEE855BDF2C}">
      <dgm:prSet phldrT="[Κείμενο]" custT="1"/>
      <dgm:spPr/>
      <dgm:t>
        <a:bodyPr/>
        <a:lstStyle/>
        <a:p>
          <a:r>
            <a:rPr lang="el-GR" sz="1600" dirty="0"/>
            <a:t>Περιεχόμενο (έννοιες)</a:t>
          </a:r>
        </a:p>
      </dgm:t>
    </dgm:pt>
    <dgm:pt modelId="{7E31514E-D512-44FA-9D4D-9A72CD401F7E}" type="parTrans" cxnId="{20A12AE0-C8FB-4B63-AA01-D07ACD7E2EEB}">
      <dgm:prSet/>
      <dgm:spPr/>
      <dgm:t>
        <a:bodyPr/>
        <a:lstStyle/>
        <a:p>
          <a:endParaRPr lang="el-GR"/>
        </a:p>
      </dgm:t>
    </dgm:pt>
    <dgm:pt modelId="{827F7614-7C3C-4AFF-A317-7EA5F8627915}" type="sibTrans" cxnId="{20A12AE0-C8FB-4B63-AA01-D07ACD7E2EEB}">
      <dgm:prSet/>
      <dgm:spPr/>
      <dgm:t>
        <a:bodyPr/>
        <a:lstStyle/>
        <a:p>
          <a:endParaRPr lang="el-GR"/>
        </a:p>
      </dgm:t>
    </dgm:pt>
    <dgm:pt modelId="{A5EDFCBF-F194-48DD-918D-B5F8DCB02B8D}">
      <dgm:prSet phldrT="[Κείμενο]" custT="1"/>
      <dgm:spPr/>
      <dgm:t>
        <a:bodyPr/>
        <a:lstStyle/>
        <a:p>
          <a:r>
            <a:rPr lang="el-GR" sz="1600" dirty="0"/>
            <a:t>Προσδοκώμενα αποτελέσματα,  διδασκαλία, αξιολόγηση</a:t>
          </a:r>
        </a:p>
      </dgm:t>
    </dgm:pt>
    <dgm:pt modelId="{47CB7D5C-36AA-4F4E-994E-9662CDA2F5E1}" type="parTrans" cxnId="{57303DE5-8BF9-4377-88C4-0D795CB23569}">
      <dgm:prSet/>
      <dgm:spPr/>
      <dgm:t>
        <a:bodyPr/>
        <a:lstStyle/>
        <a:p>
          <a:endParaRPr lang="el-GR"/>
        </a:p>
      </dgm:t>
    </dgm:pt>
    <dgm:pt modelId="{45C5C826-8AAE-4BE8-A5B4-F107764426A1}" type="sibTrans" cxnId="{57303DE5-8BF9-4377-88C4-0D795CB23569}">
      <dgm:prSet/>
      <dgm:spPr/>
      <dgm:t>
        <a:bodyPr/>
        <a:lstStyle/>
        <a:p>
          <a:endParaRPr lang="el-GR"/>
        </a:p>
      </dgm:t>
    </dgm:pt>
    <dgm:pt modelId="{734A5B9F-7AEA-4A41-A788-E0CAA897CA87}" type="pres">
      <dgm:prSet presAssocID="{1F162A12-0D7C-4C82-BFC9-71E2EE312870}" presName="cycle" presStyleCnt="0">
        <dgm:presLayoutVars>
          <dgm:dir/>
          <dgm:resizeHandles val="exact"/>
        </dgm:presLayoutVars>
      </dgm:prSet>
      <dgm:spPr/>
    </dgm:pt>
    <dgm:pt modelId="{D70B9961-04C0-4D7A-A346-70C230897E99}" type="pres">
      <dgm:prSet presAssocID="{456F510C-EEB7-4E17-8647-FAFF77A43FCA}" presName="node" presStyleLbl="node1" presStyleIdx="0" presStyleCnt="5" custScaleX="120014">
        <dgm:presLayoutVars>
          <dgm:bulletEnabled val="1"/>
        </dgm:presLayoutVars>
      </dgm:prSet>
      <dgm:spPr/>
    </dgm:pt>
    <dgm:pt modelId="{46B8C057-F9E5-4BFD-B4E1-88D091AEC937}" type="pres">
      <dgm:prSet presAssocID="{63961931-151C-48CC-B069-139EA20098C5}" presName="sibTrans" presStyleLbl="sibTrans2D1" presStyleIdx="0" presStyleCnt="5"/>
      <dgm:spPr/>
    </dgm:pt>
    <dgm:pt modelId="{ED8D729C-D466-4362-BBD0-31124A204549}" type="pres">
      <dgm:prSet presAssocID="{63961931-151C-48CC-B069-139EA20098C5}" presName="connectorText" presStyleLbl="sibTrans2D1" presStyleIdx="0" presStyleCnt="5"/>
      <dgm:spPr/>
    </dgm:pt>
    <dgm:pt modelId="{F777FF96-C6E0-4BE0-96B8-A220FD679CDB}" type="pres">
      <dgm:prSet presAssocID="{6A7344C6-2D6A-4437-9933-4D3D0DD44A1C}" presName="node" presStyleLbl="node1" presStyleIdx="1" presStyleCnt="5">
        <dgm:presLayoutVars>
          <dgm:bulletEnabled val="1"/>
        </dgm:presLayoutVars>
      </dgm:prSet>
      <dgm:spPr/>
    </dgm:pt>
    <dgm:pt modelId="{FBD2E18E-52F4-4144-AD04-4905B9D44E58}" type="pres">
      <dgm:prSet presAssocID="{62EE9845-FFB6-463D-8F64-BFD40157765B}" presName="sibTrans" presStyleLbl="sibTrans2D1" presStyleIdx="1" presStyleCnt="5"/>
      <dgm:spPr/>
    </dgm:pt>
    <dgm:pt modelId="{C8B50EBB-7BEC-4448-8CF7-D648CD81C2D0}" type="pres">
      <dgm:prSet presAssocID="{62EE9845-FFB6-463D-8F64-BFD40157765B}" presName="connectorText" presStyleLbl="sibTrans2D1" presStyleIdx="1" presStyleCnt="5"/>
      <dgm:spPr/>
    </dgm:pt>
    <dgm:pt modelId="{C4CB2B60-41B1-4BAE-9996-DB604892744A}" type="pres">
      <dgm:prSet presAssocID="{604679A7-A7E5-497D-BD98-0B65FF169A46}" presName="node" presStyleLbl="node1" presStyleIdx="2" presStyleCnt="5">
        <dgm:presLayoutVars>
          <dgm:bulletEnabled val="1"/>
        </dgm:presLayoutVars>
      </dgm:prSet>
      <dgm:spPr/>
    </dgm:pt>
    <dgm:pt modelId="{92CB15B5-D524-43B4-A25E-AC2A8C3015D3}" type="pres">
      <dgm:prSet presAssocID="{62525311-91F4-43C6-8D81-5968C66F5718}" presName="sibTrans" presStyleLbl="sibTrans2D1" presStyleIdx="2" presStyleCnt="5"/>
      <dgm:spPr/>
    </dgm:pt>
    <dgm:pt modelId="{A1A80E78-9F08-4F4E-8CBF-8F6141E224FB}" type="pres">
      <dgm:prSet presAssocID="{62525311-91F4-43C6-8D81-5968C66F5718}" presName="connectorText" presStyleLbl="sibTrans2D1" presStyleIdx="2" presStyleCnt="5"/>
      <dgm:spPr/>
    </dgm:pt>
    <dgm:pt modelId="{DEEB1A96-F500-45CC-BB10-A4CCED8357AF}" type="pres">
      <dgm:prSet presAssocID="{1654533C-5720-4F66-9016-8FEE855BDF2C}" presName="node" presStyleLbl="node1" presStyleIdx="3" presStyleCnt="5">
        <dgm:presLayoutVars>
          <dgm:bulletEnabled val="1"/>
        </dgm:presLayoutVars>
      </dgm:prSet>
      <dgm:spPr/>
    </dgm:pt>
    <dgm:pt modelId="{41DCAF89-2AF8-4D4B-A037-FBC871E41FF3}" type="pres">
      <dgm:prSet presAssocID="{827F7614-7C3C-4AFF-A317-7EA5F8627915}" presName="sibTrans" presStyleLbl="sibTrans2D1" presStyleIdx="3" presStyleCnt="5"/>
      <dgm:spPr/>
    </dgm:pt>
    <dgm:pt modelId="{A314F61C-7049-4CCE-A042-A893ED7D7231}" type="pres">
      <dgm:prSet presAssocID="{827F7614-7C3C-4AFF-A317-7EA5F8627915}" presName="connectorText" presStyleLbl="sibTrans2D1" presStyleIdx="3" presStyleCnt="5"/>
      <dgm:spPr/>
    </dgm:pt>
    <dgm:pt modelId="{ED827009-C27D-4E88-8FDA-1C98938D2C5B}" type="pres">
      <dgm:prSet presAssocID="{A5EDFCBF-F194-48DD-918D-B5F8DCB02B8D}" presName="node" presStyleLbl="node1" presStyleIdx="4" presStyleCnt="5" custScaleX="120512" custScaleY="120979">
        <dgm:presLayoutVars>
          <dgm:bulletEnabled val="1"/>
        </dgm:presLayoutVars>
      </dgm:prSet>
      <dgm:spPr/>
    </dgm:pt>
    <dgm:pt modelId="{E7B27888-D311-48D4-A560-AA39D4F22FFB}" type="pres">
      <dgm:prSet presAssocID="{45C5C826-8AAE-4BE8-A5B4-F107764426A1}" presName="sibTrans" presStyleLbl="sibTrans2D1" presStyleIdx="4" presStyleCnt="5"/>
      <dgm:spPr/>
    </dgm:pt>
    <dgm:pt modelId="{4125A511-1BBF-4A47-A707-9770A8121F12}" type="pres">
      <dgm:prSet presAssocID="{45C5C826-8AAE-4BE8-A5B4-F107764426A1}" presName="connectorText" presStyleLbl="sibTrans2D1" presStyleIdx="4" presStyleCnt="5"/>
      <dgm:spPr/>
    </dgm:pt>
  </dgm:ptLst>
  <dgm:cxnLst>
    <dgm:cxn modelId="{ADC10104-E610-46CD-8CEE-51564B105785}" type="presOf" srcId="{62525311-91F4-43C6-8D81-5968C66F5718}" destId="{92CB15B5-D524-43B4-A25E-AC2A8C3015D3}" srcOrd="0" destOrd="0" presId="urn:microsoft.com/office/officeart/2005/8/layout/cycle2"/>
    <dgm:cxn modelId="{A84C810E-AE15-43F6-BE03-1B26B3A5D78E}" type="presOf" srcId="{45C5C826-8AAE-4BE8-A5B4-F107764426A1}" destId="{4125A511-1BBF-4A47-A707-9770A8121F12}" srcOrd="1" destOrd="0" presId="urn:microsoft.com/office/officeart/2005/8/layout/cycle2"/>
    <dgm:cxn modelId="{C01F5A2D-C79C-4402-8F3C-5FF3D098137D}" srcId="{1F162A12-0D7C-4C82-BFC9-71E2EE312870}" destId="{6A7344C6-2D6A-4437-9933-4D3D0DD44A1C}" srcOrd="1" destOrd="0" parTransId="{05D75076-ACF5-42BB-BAAF-B8D5529A92D3}" sibTransId="{62EE9845-FFB6-463D-8F64-BFD40157765B}"/>
    <dgm:cxn modelId="{DB389A38-1AC9-4644-8E7A-880B02789773}" srcId="{1F162A12-0D7C-4C82-BFC9-71E2EE312870}" destId="{604679A7-A7E5-497D-BD98-0B65FF169A46}" srcOrd="2" destOrd="0" parTransId="{79919873-326B-47E5-98FB-7EBCE5E3949D}" sibTransId="{62525311-91F4-43C6-8D81-5968C66F5718}"/>
    <dgm:cxn modelId="{64AB5A3A-86AC-43D1-8BFD-F4F9F8EDF461}" type="presOf" srcId="{62525311-91F4-43C6-8D81-5968C66F5718}" destId="{A1A80E78-9F08-4F4E-8CBF-8F6141E224FB}" srcOrd="1" destOrd="0" presId="urn:microsoft.com/office/officeart/2005/8/layout/cycle2"/>
    <dgm:cxn modelId="{F71AD963-2C63-44B2-B365-1882AEE84C15}" type="presOf" srcId="{604679A7-A7E5-497D-BD98-0B65FF169A46}" destId="{C4CB2B60-41B1-4BAE-9996-DB604892744A}" srcOrd="0" destOrd="0" presId="urn:microsoft.com/office/officeart/2005/8/layout/cycle2"/>
    <dgm:cxn modelId="{6E114C46-7D12-4F90-B468-24A179AF2647}" type="presOf" srcId="{6A7344C6-2D6A-4437-9933-4D3D0DD44A1C}" destId="{F777FF96-C6E0-4BE0-96B8-A220FD679CDB}" srcOrd="0" destOrd="0" presId="urn:microsoft.com/office/officeart/2005/8/layout/cycle2"/>
    <dgm:cxn modelId="{146B1E59-4188-4827-B3BD-51068F12CD9E}" type="presOf" srcId="{45C5C826-8AAE-4BE8-A5B4-F107764426A1}" destId="{E7B27888-D311-48D4-A560-AA39D4F22FFB}" srcOrd="0" destOrd="0" presId="urn:microsoft.com/office/officeart/2005/8/layout/cycle2"/>
    <dgm:cxn modelId="{DC710B82-91DB-474C-831E-1A2FA1D93177}" type="presOf" srcId="{63961931-151C-48CC-B069-139EA20098C5}" destId="{ED8D729C-D466-4362-BBD0-31124A204549}" srcOrd="1" destOrd="0" presId="urn:microsoft.com/office/officeart/2005/8/layout/cycle2"/>
    <dgm:cxn modelId="{64289C88-F5A9-4927-9787-F2B62313914A}" type="presOf" srcId="{1F162A12-0D7C-4C82-BFC9-71E2EE312870}" destId="{734A5B9F-7AEA-4A41-A788-E0CAA897CA87}" srcOrd="0" destOrd="0" presId="urn:microsoft.com/office/officeart/2005/8/layout/cycle2"/>
    <dgm:cxn modelId="{DCA5F58A-0E62-48C1-BD4B-F81FCF90D81C}" type="presOf" srcId="{456F510C-EEB7-4E17-8647-FAFF77A43FCA}" destId="{D70B9961-04C0-4D7A-A346-70C230897E99}" srcOrd="0" destOrd="0" presId="urn:microsoft.com/office/officeart/2005/8/layout/cycle2"/>
    <dgm:cxn modelId="{75B5B6A0-7941-4FF1-AA55-6571EF840BBA}" type="presOf" srcId="{827F7614-7C3C-4AFF-A317-7EA5F8627915}" destId="{41DCAF89-2AF8-4D4B-A037-FBC871E41FF3}" srcOrd="0" destOrd="0" presId="urn:microsoft.com/office/officeart/2005/8/layout/cycle2"/>
    <dgm:cxn modelId="{2987C6B9-F2B1-476D-A1C8-F26F593944CA}" type="presOf" srcId="{827F7614-7C3C-4AFF-A317-7EA5F8627915}" destId="{A314F61C-7049-4CCE-A042-A893ED7D7231}" srcOrd="1" destOrd="0" presId="urn:microsoft.com/office/officeart/2005/8/layout/cycle2"/>
    <dgm:cxn modelId="{190627C7-FF8E-4868-B9EA-DD0F5DFE4558}" srcId="{1F162A12-0D7C-4C82-BFC9-71E2EE312870}" destId="{456F510C-EEB7-4E17-8647-FAFF77A43FCA}" srcOrd="0" destOrd="0" parTransId="{2805A62E-DD35-477B-B81E-689BE6C239A2}" sibTransId="{63961931-151C-48CC-B069-139EA20098C5}"/>
    <dgm:cxn modelId="{AE64D1D2-2C14-48CB-B004-1251F2783DC6}" type="presOf" srcId="{A5EDFCBF-F194-48DD-918D-B5F8DCB02B8D}" destId="{ED827009-C27D-4E88-8FDA-1C98938D2C5B}" srcOrd="0" destOrd="0" presId="urn:microsoft.com/office/officeart/2005/8/layout/cycle2"/>
    <dgm:cxn modelId="{20A12AE0-C8FB-4B63-AA01-D07ACD7E2EEB}" srcId="{1F162A12-0D7C-4C82-BFC9-71E2EE312870}" destId="{1654533C-5720-4F66-9016-8FEE855BDF2C}" srcOrd="3" destOrd="0" parTransId="{7E31514E-D512-44FA-9D4D-9A72CD401F7E}" sibTransId="{827F7614-7C3C-4AFF-A317-7EA5F8627915}"/>
    <dgm:cxn modelId="{57303DE5-8BF9-4377-88C4-0D795CB23569}" srcId="{1F162A12-0D7C-4C82-BFC9-71E2EE312870}" destId="{A5EDFCBF-F194-48DD-918D-B5F8DCB02B8D}" srcOrd="4" destOrd="0" parTransId="{47CB7D5C-36AA-4F4E-994E-9662CDA2F5E1}" sibTransId="{45C5C826-8AAE-4BE8-A5B4-F107764426A1}"/>
    <dgm:cxn modelId="{B1C01BE8-A7BA-4609-9C3F-BDE9F8243340}" type="presOf" srcId="{62EE9845-FFB6-463D-8F64-BFD40157765B}" destId="{C8B50EBB-7BEC-4448-8CF7-D648CD81C2D0}" srcOrd="1" destOrd="0" presId="urn:microsoft.com/office/officeart/2005/8/layout/cycle2"/>
    <dgm:cxn modelId="{FACE10EF-37F3-4FF1-9E04-CC5C50CCEFE4}" type="presOf" srcId="{63961931-151C-48CC-B069-139EA20098C5}" destId="{46B8C057-F9E5-4BFD-B4E1-88D091AEC937}" srcOrd="0" destOrd="0" presId="urn:microsoft.com/office/officeart/2005/8/layout/cycle2"/>
    <dgm:cxn modelId="{A92DD2F7-85D0-41A3-B21F-56F2CC350C78}" type="presOf" srcId="{1654533C-5720-4F66-9016-8FEE855BDF2C}" destId="{DEEB1A96-F500-45CC-BB10-A4CCED8357AF}" srcOrd="0" destOrd="0" presId="urn:microsoft.com/office/officeart/2005/8/layout/cycle2"/>
    <dgm:cxn modelId="{5077E4F8-2B6C-48FB-8DF0-8143BC13AA1D}" type="presOf" srcId="{62EE9845-FFB6-463D-8F64-BFD40157765B}" destId="{FBD2E18E-52F4-4144-AD04-4905B9D44E58}" srcOrd="0" destOrd="0" presId="urn:microsoft.com/office/officeart/2005/8/layout/cycle2"/>
    <dgm:cxn modelId="{D5EF8728-12C1-4C2D-9BAE-7A48BD05EA54}" type="presParOf" srcId="{734A5B9F-7AEA-4A41-A788-E0CAA897CA87}" destId="{D70B9961-04C0-4D7A-A346-70C230897E99}" srcOrd="0" destOrd="0" presId="urn:microsoft.com/office/officeart/2005/8/layout/cycle2"/>
    <dgm:cxn modelId="{90114D03-8093-446F-AF64-2A7F964DD789}" type="presParOf" srcId="{734A5B9F-7AEA-4A41-A788-E0CAA897CA87}" destId="{46B8C057-F9E5-4BFD-B4E1-88D091AEC937}" srcOrd="1" destOrd="0" presId="urn:microsoft.com/office/officeart/2005/8/layout/cycle2"/>
    <dgm:cxn modelId="{FBE1D73C-C229-4C2B-976F-B12E3B30C529}" type="presParOf" srcId="{46B8C057-F9E5-4BFD-B4E1-88D091AEC937}" destId="{ED8D729C-D466-4362-BBD0-31124A204549}" srcOrd="0" destOrd="0" presId="urn:microsoft.com/office/officeart/2005/8/layout/cycle2"/>
    <dgm:cxn modelId="{BC6E53EE-1BA5-44E4-B69F-A4C784C3D9D5}" type="presParOf" srcId="{734A5B9F-7AEA-4A41-A788-E0CAA897CA87}" destId="{F777FF96-C6E0-4BE0-96B8-A220FD679CDB}" srcOrd="2" destOrd="0" presId="urn:microsoft.com/office/officeart/2005/8/layout/cycle2"/>
    <dgm:cxn modelId="{BAF4B3C4-645B-4BF7-8866-D87F16D6B8D6}" type="presParOf" srcId="{734A5B9F-7AEA-4A41-A788-E0CAA897CA87}" destId="{FBD2E18E-52F4-4144-AD04-4905B9D44E58}" srcOrd="3" destOrd="0" presId="urn:microsoft.com/office/officeart/2005/8/layout/cycle2"/>
    <dgm:cxn modelId="{36F0EE59-6261-44F3-8DDC-42FD98CD05AF}" type="presParOf" srcId="{FBD2E18E-52F4-4144-AD04-4905B9D44E58}" destId="{C8B50EBB-7BEC-4448-8CF7-D648CD81C2D0}" srcOrd="0" destOrd="0" presId="urn:microsoft.com/office/officeart/2005/8/layout/cycle2"/>
    <dgm:cxn modelId="{9715A7BB-CEB4-42A6-AB55-C044CF17F137}" type="presParOf" srcId="{734A5B9F-7AEA-4A41-A788-E0CAA897CA87}" destId="{C4CB2B60-41B1-4BAE-9996-DB604892744A}" srcOrd="4" destOrd="0" presId="urn:microsoft.com/office/officeart/2005/8/layout/cycle2"/>
    <dgm:cxn modelId="{8E325C08-84A2-469A-881E-2123C23D4DC8}" type="presParOf" srcId="{734A5B9F-7AEA-4A41-A788-E0CAA897CA87}" destId="{92CB15B5-D524-43B4-A25E-AC2A8C3015D3}" srcOrd="5" destOrd="0" presId="urn:microsoft.com/office/officeart/2005/8/layout/cycle2"/>
    <dgm:cxn modelId="{69EDB3D0-4BE2-4A9F-B987-F291AA54602B}" type="presParOf" srcId="{92CB15B5-D524-43B4-A25E-AC2A8C3015D3}" destId="{A1A80E78-9F08-4F4E-8CBF-8F6141E224FB}" srcOrd="0" destOrd="0" presId="urn:microsoft.com/office/officeart/2005/8/layout/cycle2"/>
    <dgm:cxn modelId="{9273D266-1B96-4115-9715-BB25CEE02259}" type="presParOf" srcId="{734A5B9F-7AEA-4A41-A788-E0CAA897CA87}" destId="{DEEB1A96-F500-45CC-BB10-A4CCED8357AF}" srcOrd="6" destOrd="0" presId="urn:microsoft.com/office/officeart/2005/8/layout/cycle2"/>
    <dgm:cxn modelId="{C8BAAA56-1CE8-4483-82A1-5AE52E32BCBD}" type="presParOf" srcId="{734A5B9F-7AEA-4A41-A788-E0CAA897CA87}" destId="{41DCAF89-2AF8-4D4B-A037-FBC871E41FF3}" srcOrd="7" destOrd="0" presId="urn:microsoft.com/office/officeart/2005/8/layout/cycle2"/>
    <dgm:cxn modelId="{EB5F7796-78D7-4D84-A87E-E31EB305208E}" type="presParOf" srcId="{41DCAF89-2AF8-4D4B-A037-FBC871E41FF3}" destId="{A314F61C-7049-4CCE-A042-A893ED7D7231}" srcOrd="0" destOrd="0" presId="urn:microsoft.com/office/officeart/2005/8/layout/cycle2"/>
    <dgm:cxn modelId="{4935E503-6489-4AD6-B863-707205BD3BE8}" type="presParOf" srcId="{734A5B9F-7AEA-4A41-A788-E0CAA897CA87}" destId="{ED827009-C27D-4E88-8FDA-1C98938D2C5B}" srcOrd="8" destOrd="0" presId="urn:microsoft.com/office/officeart/2005/8/layout/cycle2"/>
    <dgm:cxn modelId="{BA1C2D0F-18A0-45BE-BA13-2A4099A6ADAC}" type="presParOf" srcId="{734A5B9F-7AEA-4A41-A788-E0CAA897CA87}" destId="{E7B27888-D311-48D4-A560-AA39D4F22FFB}" srcOrd="9" destOrd="0" presId="urn:microsoft.com/office/officeart/2005/8/layout/cycle2"/>
    <dgm:cxn modelId="{C4CE2196-59A7-46F7-A3F2-4A88D8ED9CFB}" type="presParOf" srcId="{E7B27888-D311-48D4-A560-AA39D4F22FFB}" destId="{4125A511-1BBF-4A47-A707-9770A8121F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17A2A-BA7E-41E3-B5E9-E7FC21BE4768}">
      <dsp:nvSpPr>
        <dsp:cNvPr id="0" name=""/>
        <dsp:cNvSpPr/>
      </dsp:nvSpPr>
      <dsp:spPr>
        <a:xfrm>
          <a:off x="2286676" y="1399319"/>
          <a:ext cx="91440" cy="450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075"/>
              </a:lnTo>
              <a:lnTo>
                <a:pt x="45976" y="226075"/>
              </a:lnTo>
              <a:lnTo>
                <a:pt x="45976" y="450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EAA02-5073-46BA-AFE6-301D3023F3DA}">
      <dsp:nvSpPr>
        <dsp:cNvPr id="0" name=""/>
        <dsp:cNvSpPr/>
      </dsp:nvSpPr>
      <dsp:spPr>
        <a:xfrm>
          <a:off x="1263168" y="0"/>
          <a:ext cx="2138455" cy="1399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Η ρητορική της συναίνεσης: Ό,τι είναι καλό για την κοινωνία είναι καλό για όλους μας=αδιαφορία για τις διαφορετικές ανάγκες και τις συγκρούσεις συμφερόντων</a:t>
          </a:r>
          <a:endParaRPr lang="en-GB" sz="1400" kern="1200" dirty="0"/>
        </a:p>
      </dsp:txBody>
      <dsp:txXfrm>
        <a:off x="1263168" y="0"/>
        <a:ext cx="2138455" cy="1399319"/>
      </dsp:txXfrm>
    </dsp:sp>
    <dsp:sp modelId="{6212FBA4-4115-4614-923C-1A75B7F858ED}">
      <dsp:nvSpPr>
        <dsp:cNvPr id="0" name=""/>
        <dsp:cNvSpPr/>
      </dsp:nvSpPr>
      <dsp:spPr>
        <a:xfrm>
          <a:off x="1263425" y="1849933"/>
          <a:ext cx="2138455" cy="1069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Πρέπει να συντηρηθεί το σύστημα  για να επιβιώσει η κοινωνία με αποτέλεσμα να ωφελούνται οι κατέχοντες τις θέσεις</a:t>
          </a:r>
          <a:endParaRPr lang="en-GB" sz="1500" kern="1200" dirty="0"/>
        </a:p>
      </dsp:txBody>
      <dsp:txXfrm>
        <a:off x="1263425" y="1849933"/>
        <a:ext cx="2138455" cy="1069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17A2A-BA7E-41E3-B5E9-E7FC21BE4768}">
      <dsp:nvSpPr>
        <dsp:cNvPr id="0" name=""/>
        <dsp:cNvSpPr/>
      </dsp:nvSpPr>
      <dsp:spPr>
        <a:xfrm>
          <a:off x="1941223" y="424945"/>
          <a:ext cx="91440" cy="1280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3726"/>
              </a:lnTo>
              <a:lnTo>
                <a:pt x="46196" y="863726"/>
              </a:lnTo>
              <a:lnTo>
                <a:pt x="46196" y="1280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EAA02-5073-46BA-AFE6-301D3023F3DA}">
      <dsp:nvSpPr>
        <dsp:cNvPr id="0" name=""/>
        <dsp:cNvSpPr/>
      </dsp:nvSpPr>
      <dsp:spPr>
        <a:xfrm>
          <a:off x="760408" y="0"/>
          <a:ext cx="2453070" cy="424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 err="1"/>
            <a:t>Μεταδομισμός</a:t>
          </a:r>
          <a:endParaRPr lang="en-GB" sz="2000" kern="1200" dirty="0"/>
        </a:p>
      </dsp:txBody>
      <dsp:txXfrm>
        <a:off x="760408" y="0"/>
        <a:ext cx="2453070" cy="424945"/>
      </dsp:txXfrm>
    </dsp:sp>
    <dsp:sp modelId="{6212FBA4-4115-4614-923C-1A75B7F858ED}">
      <dsp:nvSpPr>
        <dsp:cNvPr id="0" name=""/>
        <dsp:cNvSpPr/>
      </dsp:nvSpPr>
      <dsp:spPr>
        <a:xfrm>
          <a:off x="8" y="1705928"/>
          <a:ext cx="3974824" cy="2492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Δίνει την ευκαιρία να ξανασκεφτούμε το σχολείο ως θεσμό: Εξετάζει τη φύση της γνώσης και τον τρόπο με τον οποίο αυτή αλλάζει μέσα στην ιστορία και ανάλογα με την κουλτούρα.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Ασκεί κριτική στις εδραιωμένες αντιλήψεις που διαπνέουν τα εκπαιδευτικά συστήματα</a:t>
          </a:r>
          <a:r>
            <a:rPr lang="el-GR" sz="1700" kern="1200" dirty="0"/>
            <a:t>.</a:t>
          </a:r>
          <a:endParaRPr lang="en-GB" sz="1700" kern="1200" dirty="0"/>
        </a:p>
      </dsp:txBody>
      <dsp:txXfrm>
        <a:off x="8" y="1705928"/>
        <a:ext cx="3974824" cy="2492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B9961-04C0-4D7A-A346-70C230897E99}">
      <dsp:nvSpPr>
        <dsp:cNvPr id="0" name=""/>
        <dsp:cNvSpPr/>
      </dsp:nvSpPr>
      <dsp:spPr>
        <a:xfrm>
          <a:off x="3861465" y="1526"/>
          <a:ext cx="1908726" cy="1590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φιλοσοφία</a:t>
          </a:r>
        </a:p>
      </dsp:txBody>
      <dsp:txXfrm>
        <a:off x="4140991" y="234437"/>
        <a:ext cx="1349674" cy="1124597"/>
      </dsp:txXfrm>
    </dsp:sp>
    <dsp:sp modelId="{46B8C057-F9E5-4BFD-B4E1-88D091AEC937}">
      <dsp:nvSpPr>
        <dsp:cNvPr id="0" name=""/>
        <dsp:cNvSpPr/>
      </dsp:nvSpPr>
      <dsp:spPr>
        <a:xfrm rot="2160000">
          <a:off x="5625115" y="1252330"/>
          <a:ext cx="374366" cy="5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>
        <a:off x="5635840" y="1326676"/>
        <a:ext cx="262056" cy="322060"/>
      </dsp:txXfrm>
    </dsp:sp>
    <dsp:sp modelId="{F777FF96-C6E0-4BE0-96B8-A220FD679CDB}">
      <dsp:nvSpPr>
        <dsp:cNvPr id="0" name=""/>
        <dsp:cNvSpPr/>
      </dsp:nvSpPr>
      <dsp:spPr>
        <a:xfrm>
          <a:off x="5954724" y="1406736"/>
          <a:ext cx="1590419" cy="1590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Γενικοί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σκοποί</a:t>
          </a:r>
        </a:p>
      </dsp:txBody>
      <dsp:txXfrm>
        <a:off x="6187635" y="1639647"/>
        <a:ext cx="1124597" cy="1124597"/>
      </dsp:txXfrm>
    </dsp:sp>
    <dsp:sp modelId="{FBD2E18E-52F4-4144-AD04-4905B9D44E58}">
      <dsp:nvSpPr>
        <dsp:cNvPr id="0" name=""/>
        <dsp:cNvSpPr/>
      </dsp:nvSpPr>
      <dsp:spPr>
        <a:xfrm rot="6480000">
          <a:off x="6172192" y="3058985"/>
          <a:ext cx="424141" cy="5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 rot="10800000">
        <a:off x="6255473" y="3105831"/>
        <a:ext cx="296899" cy="322060"/>
      </dsp:txXfrm>
    </dsp:sp>
    <dsp:sp modelId="{C4CB2B60-41B1-4BAE-9996-DB604892744A}">
      <dsp:nvSpPr>
        <dsp:cNvPr id="0" name=""/>
        <dsp:cNvSpPr/>
      </dsp:nvSpPr>
      <dsp:spPr>
        <a:xfrm>
          <a:off x="5215962" y="3680414"/>
          <a:ext cx="1590419" cy="1590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Ειδικοί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σκοποί</a:t>
          </a:r>
        </a:p>
      </dsp:txBody>
      <dsp:txXfrm>
        <a:off x="5448873" y="3913325"/>
        <a:ext cx="1124597" cy="1124597"/>
      </dsp:txXfrm>
    </dsp:sp>
    <dsp:sp modelId="{92CB15B5-D524-43B4-A25E-AC2A8C3015D3}">
      <dsp:nvSpPr>
        <dsp:cNvPr id="0" name=""/>
        <dsp:cNvSpPr/>
      </dsp:nvSpPr>
      <dsp:spPr>
        <a:xfrm rot="10800000">
          <a:off x="4615761" y="4207240"/>
          <a:ext cx="424141" cy="5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 rot="10800000">
        <a:off x="4743003" y="4314593"/>
        <a:ext cx="296899" cy="322060"/>
      </dsp:txXfrm>
    </dsp:sp>
    <dsp:sp modelId="{DEEB1A96-F500-45CC-BB10-A4CCED8357AF}">
      <dsp:nvSpPr>
        <dsp:cNvPr id="0" name=""/>
        <dsp:cNvSpPr/>
      </dsp:nvSpPr>
      <dsp:spPr>
        <a:xfrm>
          <a:off x="2825275" y="3680414"/>
          <a:ext cx="1590419" cy="1590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Περιεχόμενο (έννοιες)</a:t>
          </a:r>
        </a:p>
      </dsp:txBody>
      <dsp:txXfrm>
        <a:off x="3058186" y="3913325"/>
        <a:ext cx="1124597" cy="1124597"/>
      </dsp:txXfrm>
    </dsp:sp>
    <dsp:sp modelId="{41DCAF89-2AF8-4D4B-A037-FBC871E41FF3}">
      <dsp:nvSpPr>
        <dsp:cNvPr id="0" name=""/>
        <dsp:cNvSpPr/>
      </dsp:nvSpPr>
      <dsp:spPr>
        <a:xfrm rot="15120000">
          <a:off x="3111806" y="3158604"/>
          <a:ext cx="335912" cy="5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 rot="10800000">
        <a:off x="3177763" y="3313878"/>
        <a:ext cx="235138" cy="322060"/>
      </dsp:txXfrm>
    </dsp:sp>
    <dsp:sp modelId="{ED827009-C27D-4E88-8FDA-1C98938D2C5B}">
      <dsp:nvSpPr>
        <dsp:cNvPr id="0" name=""/>
        <dsp:cNvSpPr/>
      </dsp:nvSpPr>
      <dsp:spPr>
        <a:xfrm>
          <a:off x="1923399" y="1239909"/>
          <a:ext cx="1916646" cy="1924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Προσδοκώμενα αποτελέσματα,  διδασκαλία, αξιολόγηση</a:t>
          </a:r>
        </a:p>
      </dsp:txBody>
      <dsp:txXfrm>
        <a:off x="2204085" y="1521683"/>
        <a:ext cx="1355274" cy="1360525"/>
      </dsp:txXfrm>
    </dsp:sp>
    <dsp:sp modelId="{E7B27888-D311-48D4-A560-AA39D4F22FFB}">
      <dsp:nvSpPr>
        <dsp:cNvPr id="0" name=""/>
        <dsp:cNvSpPr/>
      </dsp:nvSpPr>
      <dsp:spPr>
        <a:xfrm rot="19440000">
          <a:off x="3727087" y="1215023"/>
          <a:ext cx="287239" cy="5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300" kern="1200"/>
        </a:p>
      </dsp:txBody>
      <dsp:txXfrm>
        <a:off x="3735316" y="1347701"/>
        <a:ext cx="201067" cy="32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73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2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7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57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28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97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82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43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34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80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3666-F4DA-40F1-A771-7446A7BDD42E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2E70-2F4B-4667-80AB-3CD452D227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59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22923" y="1098910"/>
            <a:ext cx="6495288" cy="2387600"/>
          </a:xfrm>
        </p:spPr>
        <p:txBody>
          <a:bodyPr>
            <a:normAutofit/>
          </a:bodyPr>
          <a:lstStyle/>
          <a:p>
            <a:r>
              <a:rPr lang="el-GR" dirty="0"/>
              <a:t>Ο χαρακτήρας της Εκπαίδευσης</a:t>
            </a:r>
            <a:br>
              <a:rPr lang="el-GR" dirty="0"/>
            </a:br>
            <a:r>
              <a:rPr lang="el-GR" sz="4400" b="1" dirty="0"/>
              <a:t>Ιδεολογία και Φιλοσοφία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265176" y="4150678"/>
            <a:ext cx="9144000" cy="1655762"/>
          </a:xfrm>
        </p:spPr>
        <p:txBody>
          <a:bodyPr/>
          <a:lstStyle/>
          <a:p>
            <a:r>
              <a:rPr lang="el-GR" dirty="0"/>
              <a:t>Μάριος Κουκουνάρας </a:t>
            </a:r>
            <a:r>
              <a:rPr lang="el-GR" dirty="0" err="1"/>
              <a:t>Λιάγκης</a:t>
            </a:r>
            <a:endParaRPr lang="el-GR" dirty="0"/>
          </a:p>
          <a:p>
            <a:r>
              <a:rPr lang="el-GR" dirty="0"/>
              <a:t>Αναπληρωτής Καθηγητής, Ε.Κ.Π.Α.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04" y="1493519"/>
            <a:ext cx="3857244" cy="49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353ABE-CCC7-2BC8-6AAE-C43C62C29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5625" y="1007705"/>
            <a:ext cx="17940629" cy="516925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F320F06-EF65-2FEB-3580-742DE805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Ιδεολογίες και Εκπαίδευση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AA1DDF-D547-EC66-0906-2808BFF2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5" y="2333268"/>
            <a:ext cx="5895975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«Ένα λίγο-πολύ συνεκτικό σύνολο πεποιθήσεων και στάσεων που θεωρεί ότι είναι αυταπόδεικτα αληθές και ότι αποτελεί «κοινή λογική» σε αντίθεση με άλλα συστήματα πεποιθήσεων» (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Robertson &amp;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Hill, 2014,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σ.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292769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Ιδεολογίες στην εκπαίδευση (</a:t>
            </a:r>
            <a:r>
              <a:rPr lang="en-US" dirty="0" err="1"/>
              <a:t>Schiro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/>
              <a:t>1978)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1)	Ακαδημαϊκή Θεωρία (οι γνώσεις είναι ιδέες και τρόπος σκέψης, σκοπός είναι η εντρύφηση στη γνώση, ο δάσκαλος μεταδίδει τη γνώση, προοδεύουν τα διανοητικώς προικισμένα άτομα)</a:t>
            </a:r>
          </a:p>
          <a:p>
            <a:pPr marL="0" indent="0">
              <a:buNone/>
            </a:pPr>
            <a:r>
              <a:rPr lang="el-GR" dirty="0"/>
              <a:t>2)	Θεωρία κοινωνικής αποτελεσματικότητας (οι γνώσεις είναι ικανότητες για δράση, σκοπός είναι εκμάθηση βασικών γνώσεων και δεξιοτήτων, ο δάσκαλος διαχειρίζεται την τάξη και τις δραστηριότητες, προοδεύει ο μέσος όρος των μαθητών)</a:t>
            </a:r>
          </a:p>
          <a:p>
            <a:pPr marL="0" indent="0">
              <a:buNone/>
            </a:pPr>
            <a:r>
              <a:rPr lang="el-GR" dirty="0"/>
              <a:t>3)	Θεωρία μελέτης του παιδιού (οι γνώσεις είναι η προσωπική εμπειρία στην τάξη, σκοπός είναι η ολόπλευρη ανάπτυξη, ο δάσκαλος είναι περισσότερο εμψυχωτής, προοδεύουν όλα τα παιδιά, ανάλογα με τις ικανότητές τους)</a:t>
            </a:r>
          </a:p>
          <a:p>
            <a:pPr marL="0" indent="0">
              <a:buNone/>
            </a:pPr>
            <a:r>
              <a:rPr lang="el-GR" dirty="0"/>
              <a:t>4)	Θεωρία κοινωνικής αναδόμησης (οι γνώσεις είναι υιοθέτηση κριτικής στάσης, σκοπός είναι η βελτίωση και αλλαγή της κοινωνίας, ο δάσκαλος είναι συνεργάτης, προοδεύουν όλα τα πρόσωπα και ιδιαίτερα τα καταπιεσμένα)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68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43EE3D-77F1-80C2-4D72-51C0BB315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474" y="811180"/>
            <a:ext cx="16356563" cy="576107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3AC6D63-F7AD-AC3D-E387-BD510B48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25" y="31750"/>
            <a:ext cx="10515600" cy="1325563"/>
          </a:xfrm>
        </p:spPr>
        <p:txBody>
          <a:bodyPr/>
          <a:lstStyle/>
          <a:p>
            <a:r>
              <a:rPr lang="el-GR" dirty="0"/>
              <a:t>Φιλοσοφία και Εκπαίδευση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FD55AB-570A-8C64-D314-FD1C19F9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324" y="2141537"/>
            <a:ext cx="582930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</a:rPr>
              <a:t>Η θέση που έχουμε για την </a:t>
            </a:r>
            <a:r>
              <a:rPr lang="el-GR" sz="3200" u="sng" dirty="0">
                <a:solidFill>
                  <a:schemeClr val="accent6">
                    <a:lumMod val="50000"/>
                  </a:schemeClr>
                </a:solidFill>
              </a:rPr>
              <a:t>πραγματικότητα</a:t>
            </a:r>
            <a:r>
              <a:rPr lang="el-GR" sz="3200" dirty="0">
                <a:solidFill>
                  <a:schemeClr val="accent6">
                    <a:lumMod val="50000"/>
                  </a:schemeClr>
                </a:solidFill>
              </a:rPr>
              <a:t> του κόσμου που ζούμε, για τι είναι ο </a:t>
            </a:r>
            <a:r>
              <a:rPr lang="el-GR" sz="3200" u="sng" dirty="0">
                <a:solidFill>
                  <a:schemeClr val="accent6">
                    <a:lumMod val="50000"/>
                  </a:schemeClr>
                </a:solidFill>
              </a:rPr>
              <a:t>άνθρωπος</a:t>
            </a:r>
            <a:r>
              <a:rPr lang="el-GR" sz="3200" dirty="0">
                <a:solidFill>
                  <a:schemeClr val="accent6">
                    <a:lumMod val="50000"/>
                  </a:schemeClr>
                </a:solidFill>
              </a:rPr>
              <a:t> παράγει άποψη για τις </a:t>
            </a:r>
            <a:r>
              <a:rPr lang="el-GR" sz="3200" u="sng" dirty="0">
                <a:solidFill>
                  <a:schemeClr val="accent6">
                    <a:lumMod val="50000"/>
                  </a:schemeClr>
                </a:solidFill>
              </a:rPr>
              <a:t>αξίες</a:t>
            </a:r>
            <a:r>
              <a:rPr lang="el-GR" sz="3200" dirty="0">
                <a:solidFill>
                  <a:schemeClr val="accent6">
                    <a:lumMod val="50000"/>
                  </a:schemeClr>
                </a:solidFill>
              </a:rPr>
              <a:t> και τη φύση τους κι έτσι για τον τρόπο που αυτές γίνονται γνωστές στον άνθρωπο.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Autofit/>
          </a:bodyPr>
          <a:lstStyle/>
          <a:p>
            <a:r>
              <a:rPr lang="el-GR" sz="3600" dirty="0"/>
              <a:t>Πώς η φιλοσοφία επηρεάζει το Αναλυτικό Πρόγραμμα Σπουδών της εκπαίδευσης;</a:t>
            </a: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199456" y="1397000"/>
          <a:ext cx="94685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54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Πραγματικότητα, άνθρωπος, αξίες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421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9997">
                <a:tc>
                  <a:txBody>
                    <a:bodyPr/>
                    <a:lstStyle/>
                    <a:p>
                      <a:r>
                        <a:rPr lang="el-GR" sz="2400" dirty="0"/>
                        <a:t>φιλοσοφία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Πραγματικότητα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Άνθρωπος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Αξίες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091">
                <a:tc>
                  <a:txBody>
                    <a:bodyPr/>
                    <a:lstStyle/>
                    <a:p>
                      <a:r>
                        <a:rPr lang="el-GR" sz="2400" dirty="0"/>
                        <a:t>ΙΔΕΑΛΙΣΜΟΣ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Πνευματική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ηθική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αμετάβλητη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Λογικό ον, αιώνιος στη φύση, όπως ο Θεός. Η φύση του είναι ίδια στον χωροχρόνο.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Απόλυτες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και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αιώνιες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3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847528" y="548680"/>
          <a:ext cx="8229600" cy="27451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546">
                <a:tc>
                  <a:txBody>
                    <a:bodyPr/>
                    <a:lstStyle/>
                    <a:p>
                      <a:r>
                        <a:rPr lang="el-GR" sz="2000" dirty="0"/>
                        <a:t>ΦΙΛΟΣΟΦΙΑ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Πραγματικότητα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Άνθρωπος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Αξίες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734">
                <a:tc>
                  <a:txBody>
                    <a:bodyPr/>
                    <a:lstStyle/>
                    <a:p>
                      <a:r>
                        <a:rPr lang="el-GR" sz="2000" dirty="0"/>
                        <a:t>ΡΕΑΛΙΣΜΟΣ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Υλική, Αντικειμενική.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Ορίζεται από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Φυσικούς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νόμους. Υπάρχει ανεξάρτητα από εμάς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Πνευματικό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ον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 Tabula Rasa.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Απόλυτες και αιώνιες. Βασίζοντας στους φυσικούς νόμους.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1919536" y="3789040"/>
          <a:ext cx="8229600" cy="28061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546">
                <a:tc>
                  <a:txBody>
                    <a:bodyPr/>
                    <a:lstStyle/>
                    <a:p>
                      <a:r>
                        <a:rPr lang="el-GR" sz="2000" dirty="0"/>
                        <a:t>ΦΙΛΟΣΟΦΙΑ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Πραγματικότητα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Άνθρωπος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Αξίες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734">
                <a:tc>
                  <a:txBody>
                    <a:bodyPr/>
                    <a:lstStyle/>
                    <a:p>
                      <a:r>
                        <a:rPr lang="el-GR" sz="2000" dirty="0"/>
                        <a:t>ΚΡΙΤΙΚΟΣ</a:t>
                      </a:r>
                      <a:r>
                        <a:rPr lang="el-GR" sz="2000" baseline="0" dirty="0"/>
                        <a:t> ΡΕΑΛΙΣΜΟΣ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Ανεξάρτητη υλική πραγματικότητα.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Βιολογικό και κοινωνικό ον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Σχετικές. Αποτελούν κοινωνικές κατασκευές συγκεκριμένου πλαισίου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6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847528" y="548680"/>
          <a:ext cx="8229600" cy="31718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546">
                <a:tc>
                  <a:txBody>
                    <a:bodyPr/>
                    <a:lstStyle/>
                    <a:p>
                      <a:r>
                        <a:rPr lang="el-GR" sz="2000" dirty="0"/>
                        <a:t>ΦΙΛΟΣΟΦΙΑ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Πραγματικότητα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Άνθρωπος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Αξίες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734">
                <a:tc>
                  <a:txBody>
                    <a:bodyPr/>
                    <a:lstStyle/>
                    <a:p>
                      <a:r>
                        <a:rPr lang="el-GR" sz="2000" dirty="0"/>
                        <a:t>ΠΡΑΓΜΑΤΙΣΜΌΣ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Βρίσκεται στην εμπειρία, στην αλληλλεπίδραση προσώπου-πλαισίου. Αλλάζει και δεν υπάρχει ανεξάρτητα από εμάς.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Βιολογικό και κοινωνικό ον.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Σχετικές και υποκείμενες σε αλλαγές.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1847528" y="3861049"/>
          <a:ext cx="8229600" cy="27266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67">
                <a:tc>
                  <a:txBody>
                    <a:bodyPr/>
                    <a:lstStyle/>
                    <a:p>
                      <a:r>
                        <a:rPr lang="el-GR" sz="2000" dirty="0"/>
                        <a:t>ΦΙΛΟΣΟΦΙΑ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Πραγματικότητα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Άνθρωπος</a:t>
                      </a:r>
                      <a:endParaRPr lang="el-G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Αξίες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15">
                <a:tc>
                  <a:txBody>
                    <a:bodyPr/>
                    <a:lstStyle/>
                    <a:p>
                      <a:r>
                        <a:rPr lang="el-GR" sz="2000" dirty="0"/>
                        <a:t>ΥΠΑΡΞΙ</a:t>
                      </a:r>
                    </a:p>
                    <a:p>
                      <a:r>
                        <a:rPr lang="el-GR" sz="2000" dirty="0"/>
                        <a:t>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  <a:cs typeface="Times New Roman"/>
                        </a:rPr>
                        <a:t>Υποκειμενική. Το άτομο ζει το δράμα της ζωής. Υπάρχει στη δράση του ατόμου.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  <a:cs typeface="Times New Roman"/>
                        </a:rPr>
                        <a:t>Τίποτα μέχρι να δράσει. Γίνεται όπως θέλει λόγω προσωπικής επιλογής.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Καταδικασμένος στην ελευθερία του.</a:t>
                      </a:r>
                      <a:endParaRPr lang="el-G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cs typeface="Times New Roman"/>
                        </a:rPr>
                        <a:t>Σχετικές, όχι απόλυτες. Επιλέγονται ελεύθερα. Βασίζονται στις ατομικές αντιλήψεις. Μεγαλύτερη αξία είναι η ελευθερία και υπευθυνότητα του ατόμου.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98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63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Δραστηριότητα</a:t>
            </a:r>
            <a:br>
              <a:rPr lang="el-GR" dirty="0"/>
            </a:br>
            <a:r>
              <a:rPr lang="el-GR" dirty="0"/>
              <a:t>Αν ισχύει η φιλοσοφία ….τι είναι γνώση και με βάση αυτήν την έννοια της γνώσης</a:t>
            </a:r>
            <a:r>
              <a:rPr lang="en-US" dirty="0"/>
              <a:t>,</a:t>
            </a:r>
            <a:r>
              <a:rPr lang="el-GR" dirty="0"/>
              <a:t> πού πρέπει να δίνει έμφαση το Αναλυτικό Πρόγραμμα Σπουδών</a:t>
            </a:r>
          </a:p>
        </p:txBody>
      </p:sp>
    </p:spTree>
    <p:extLst>
      <p:ext uri="{BB962C8B-B14F-4D97-AF65-F5344CB8AC3E}">
        <p14:creationId xmlns:p14="http://schemas.microsoft.com/office/powerpoint/2010/main" val="206980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634082"/>
          </a:xfrm>
        </p:spPr>
        <p:txBody>
          <a:bodyPr>
            <a:normAutofit/>
          </a:bodyPr>
          <a:lstStyle/>
          <a:p>
            <a:r>
              <a:rPr lang="el-GR" sz="3600" dirty="0"/>
              <a:t>Φιλοσοφία και εκπαίδευση</a:t>
            </a: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17084"/>
              </p:ext>
            </p:extLst>
          </p:nvPr>
        </p:nvGraphicFramePr>
        <p:xfrm>
          <a:off x="1703512" y="1196752"/>
          <a:ext cx="8784974" cy="5145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7278">
                <a:tc>
                  <a:txBody>
                    <a:bodyPr/>
                    <a:lstStyle/>
                    <a:p>
                      <a:r>
                        <a:rPr lang="el-GR" sz="2400" dirty="0"/>
                        <a:t>φιλοσοφία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Γνώση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Ρόλος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εκπαιδευτικού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μάθηση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ΑΠ</a:t>
                      </a:r>
                      <a:r>
                        <a:rPr lang="el-GR" sz="2400" b="1" dirty="0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ΙΔΕΑΛΙΣΜΟΣ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Αιώνιες ιδέες. Αποτέλεσμα λογικής σκέψης.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Πνευματικός και ηθικός ηγέτης. Βοηθάει τον μαθητή να φέρει τις αιώνιες ιδέες στο επίπεδο της συνείδησης.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Αποστήθιση γνώσης, αφηρημένη σκέψη. Η διδασκαλία είναι </a:t>
                      </a:r>
                      <a:r>
                        <a:rPr lang="el-GR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ιδεοκεντρική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Κλασικά βιβλία, φιλοσοφία, θεολογία και μαθηματικά τα πιο σπουδαία.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66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03514" y="692696"/>
          <a:ext cx="8784975" cy="5688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7407">
                <a:tc>
                  <a:txBody>
                    <a:bodyPr/>
                    <a:lstStyle/>
                    <a:p>
                      <a:r>
                        <a:rPr lang="el-GR" sz="2400" dirty="0"/>
                        <a:t>φιλοσοφία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Γνώση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Ρόλος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εκπαιδευτικού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μάθηση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ΑΠ</a:t>
                      </a:r>
                      <a:r>
                        <a:rPr lang="el-GR" sz="2400" b="1" dirty="0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225">
                <a:tc>
                  <a:txBody>
                    <a:bodyPr/>
                    <a:lstStyle/>
                    <a:p>
                      <a:r>
                        <a:rPr lang="el-GR" sz="2400" dirty="0"/>
                        <a:t>ΡΕΑΛΙΣΜΟΣ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Προέρχεται από </a:t>
                      </a: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αισθητηρια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κή</a:t>
                      </a: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 εμπειρία και αφαίρεση. Ανακαλύπτεται. Υπάρχει ανεξάρτητα από τον μαθητή.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Να </a:t>
                      </a: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καλλιεργή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σει</a:t>
                      </a: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 ορθολογική σκέψη. Αυθεντία. Βοηθάει να φτιαχτεί ο άνθρωπος- πολίτης.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Εξάσκηση του νου, λογική και αφηρημένη σκέψη.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Ακαδημαϊκή γνώση. </a:t>
                      </a: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Ανθρωπιστι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κά</a:t>
                      </a: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 και </a:t>
                      </a: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επιστημονι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κά</a:t>
                      </a: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 μαθήματα.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04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A60113-9234-2844-7642-0926F3D0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833" r="99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28" b="28639"/>
          <a:stretch/>
        </p:blipFill>
        <p:spPr>
          <a:xfrm>
            <a:off x="1091326" y="457200"/>
            <a:ext cx="9732184" cy="547706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7245" y="2865729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Τι εννοούμε με τον όρο εκπαίδευση;</a:t>
            </a:r>
            <a:br>
              <a:rPr lang="el-GR" sz="4000" b="1" dirty="0">
                <a:solidFill>
                  <a:schemeClr val="bg1"/>
                </a:solidFill>
              </a:rPr>
            </a:br>
            <a:r>
              <a:rPr lang="el-GR" sz="4000" b="1" dirty="0">
                <a:solidFill>
                  <a:schemeClr val="bg1"/>
                </a:solidFill>
              </a:rPr>
              <a:t>Γιατί είναι σημαντική η εκπαίδευση; </a:t>
            </a:r>
          </a:p>
        </p:txBody>
      </p:sp>
    </p:spTree>
    <p:extLst>
      <p:ext uri="{BB962C8B-B14F-4D97-AF65-F5344CB8AC3E}">
        <p14:creationId xmlns:p14="http://schemas.microsoft.com/office/powerpoint/2010/main" val="135316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03512" y="260649"/>
          <a:ext cx="8784980" cy="6414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8161">
                <a:tc>
                  <a:txBody>
                    <a:bodyPr/>
                    <a:lstStyle/>
                    <a:p>
                      <a:r>
                        <a:rPr lang="el-GR" sz="2400" dirty="0"/>
                        <a:t>φιλοσοφία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Γνώση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Ρόλος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εκπαιδευτικού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μάθηση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ΑΠ</a:t>
                      </a:r>
                      <a:r>
                        <a:rPr lang="el-GR" sz="2400" b="1" dirty="0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15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240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ΚΡΙΤΙΚΟΣ</a:t>
                      </a:r>
                      <a:r>
                        <a:rPr lang="el-GR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 ΡΕΑΛΙΣΜΟΣ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Η γνώση της αντικειμενικής πραγματικότητας γίνεται σταδιακά γνωστή μέσω των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άλληλεπιδράσεων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θεωρίας και εμπειρίας. Η γνώση (μεταβατική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διάστα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-ση) παράγεται στο πλαίσιο και είναι σχετική, γιατί είναι κοινωνική κατά-σκευή. Χρησιμοποιεί ποικίλες μεθόδους και η εμπειρική παρατήρηση έχει περιορισμούς.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Να δημιουργήσει το κατάλληλο πλαίσιο για να διερευνήσει και ερμηνεύσει ο μαθητής με σκοπό να βελτιώσει την πραγματικότητα, που μπορεί να γνωρίσει. Βοηθάει να απελευθερωθεί ο μαθητής από την «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επιστημική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πλάνη» (η αναγωγή του τι είναι (οντολογία) στο τι πιστεύουμε πως είναι (επιστημολογία).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Διερεύνηση των αιτιωδών παραγόντων της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πραγματικότη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τας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Κριτική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αμφισβήτηση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έλεγχος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Εκτός από την ανεξάρτητη από το πρόσωπο, αντικειμενική πραγματικότητα, μάθημα είναι η ικανότητα κριτικής όλων των φαινομένων (φυσικών και κοινωνικών) και η διαπίστωση της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συστημικής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αλλά όχι αναγωγικής σχέσης όλων των επιστημών.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85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3200" dirty="0"/>
              <a:t>Ποιες είναι οι φιλοσοφικές βάσεις του ΠΣ;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75520" y="1052736"/>
          <a:ext cx="8686800" cy="54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43425">
                <a:tc>
                  <a:txBody>
                    <a:bodyPr/>
                    <a:lstStyle/>
                    <a:p>
                      <a:r>
                        <a:rPr lang="el-GR" sz="2400" dirty="0"/>
                        <a:t>φιλοσοφία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Γνώση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Ρόλος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εκπαιδευτικού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μάθηση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ΑΠ</a:t>
                      </a:r>
                      <a:r>
                        <a:rPr lang="el-GR" sz="2400" b="1" dirty="0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75">
                <a:tc>
                  <a:txBody>
                    <a:bodyPr/>
                    <a:lstStyle/>
                    <a:p>
                      <a:r>
                        <a:rPr lang="el-GR" sz="1800" dirty="0"/>
                        <a:t>ΠΡΑΓΜΑΤΙΣΜΟΣ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cs typeface="Times New Roman"/>
                        </a:rPr>
                        <a:t>Βασίζεται στην εμπειρία (βίωμα). Χρησιμοποιεί την επιστημονική μέθοδο. Αληθινή γνώση είναι ό, τι έχει σχέση με τη ζωή και βοηθάει να λύνει κάποιος τα προβλήματα.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cs typeface="Times New Roman"/>
                        </a:rPr>
                        <a:t>Να καλλιεργήσει κριτική σκέψη μέσω της έρευνας και της επιστήμης. Βοηθά να γίνει ο μαθητής ικανός να ζει με επιτυχία στη ζωή του.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cs typeface="Times New Roman"/>
                        </a:rPr>
                        <a:t>Μέθοδοι που ασχολούνται με ένα περιβάλλον που συνεχώς αλλάζει.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Επιστημονικές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εξηγήσεις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cs typeface="Times New Roman"/>
                        </a:rPr>
                        <a:t>Δεν υπάρχουν συγκεκριμένες γνώσεις ή μαθήματα, αλλά εμπειρικά θέματα και προβλήματα.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8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981200" y="404664"/>
          <a:ext cx="8229600" cy="5868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el-GR" sz="2400" dirty="0"/>
                        <a:t>φιλοσοφία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Γνώση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Ρόλος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εκπαιδευτικού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μάθηση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Έμφαση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στο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ΑΠ</a:t>
                      </a:r>
                      <a:r>
                        <a:rPr lang="el-GR" sz="2400" b="1" dirty="0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772">
                <a:tc>
                  <a:txBody>
                    <a:bodyPr/>
                    <a:lstStyle/>
                    <a:p>
                      <a:r>
                        <a:rPr lang="el-GR" sz="2000" dirty="0"/>
                        <a:t>ΥΠΑΡΞΙΣΜΟΣ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Βασίζεται στην προσωπική επιλογή. Υπάρχει ταύτιση γνωστικού υποκειμένου και αντικειμένου. Χωρίς γνωστικό υποκείμενο δεν υπάρχει γνώση.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Να καλλιεργήσει προσωπική επιλογή και ταυτότητα. Βοηθά τον μαθητή να γίνει αυθεντικό άτομο, να γίνει υπεύθυνο άτομο.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Γνώση και αρχές της ανθρώπινης κατάστασης.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Κάθε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μαθητής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είναι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ξεχωριστός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Εικαστικά και φιλοσοφικά μαθήματα, επιλογές στη διδακτέα ύλη.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77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6136" y="210630"/>
            <a:ext cx="8229600" cy="778098"/>
          </a:xfrm>
        </p:spPr>
        <p:txBody>
          <a:bodyPr>
            <a:normAutofit/>
          </a:bodyPr>
          <a:lstStyle/>
          <a:p>
            <a:r>
              <a:rPr lang="el-GR" dirty="0"/>
              <a:t>Δραστηριότητα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432" y="1352200"/>
            <a:ext cx="539800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/>
              <a:t>Με σειρά προτεραιότητας, φτιάξτε μία λίστα από τα δέκα πιο σημαντικά πράγματα που θα έπρεπε να περιλαμβάνει ένα σχολείο στην εκπαίδευση των μαθητών/τριών.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13522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4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6136" y="210630"/>
            <a:ext cx="8229600" cy="778098"/>
          </a:xfrm>
        </p:spPr>
        <p:txBody>
          <a:bodyPr>
            <a:normAutofit/>
          </a:bodyPr>
          <a:lstStyle/>
          <a:p>
            <a:r>
              <a:rPr lang="el-GR" dirty="0"/>
              <a:t>Δραστηριότητα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432" y="1352200"/>
            <a:ext cx="539800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/>
              <a:t>Συγκρίνετε τη δική σας λίστα με αυτή του διπλανού σας/της διπλανής σας. Σε ποιο βαθμό εμφανίζονται οι ιδεολογίες και οι φιλοσοφίες </a:t>
            </a:r>
            <a:r>
              <a:rPr lang="el-GR" sz="3600"/>
              <a:t>στις λίστες σας.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13522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η εκπαίδευση διαδικασία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Είναι κάτι από το οποίο περνάμε για ένα διάστημα;</a:t>
            </a:r>
          </a:p>
          <a:p>
            <a:r>
              <a:rPr lang="el-GR" sz="3200" dirty="0"/>
              <a:t>Διαφέρει αυτή η διαδικασία στο πέρασμα του χρόνου;</a:t>
            </a:r>
          </a:p>
          <a:p>
            <a:r>
              <a:rPr lang="el-GR" sz="3200" dirty="0"/>
              <a:t>Πώς διαφέρει η εκπαίδευση σε παιδικό σταθμό από την εκπαίδευση 20χρονων φοιτητών;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36" y="3613814"/>
            <a:ext cx="2282996" cy="26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η εκπαίδευση ένα προϊόν προς κατανάλωση;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Μπορεί να </a:t>
            </a:r>
            <a:r>
              <a:rPr lang="el-GR" dirty="0" err="1"/>
              <a:t>ποσοτικοποιηθεί</a:t>
            </a:r>
            <a:r>
              <a:rPr lang="el-GR" dirty="0"/>
              <a:t>;</a:t>
            </a:r>
          </a:p>
          <a:p>
            <a:r>
              <a:rPr lang="el-GR" dirty="0"/>
              <a:t>Ορίζεται το προϊόν με βάση το τι μπορεί να κάνει στο τέλος του;</a:t>
            </a:r>
          </a:p>
          <a:p>
            <a:r>
              <a:rPr lang="el-GR" dirty="0"/>
              <a:t>Είναι μία απόδειξη της ικανότητας που έχει αποκτηθεί πάνω σε κάτι ή το προϊόν αφορά την επιτυχία σε εξετάσεις;</a:t>
            </a:r>
          </a:p>
          <a:p>
            <a:r>
              <a:rPr lang="el-GR" dirty="0"/>
              <a:t>Πώς συνδέεται με όλα αυτά η πνευματική ανάπτυξη;</a:t>
            </a:r>
          </a:p>
          <a:p>
            <a:r>
              <a:rPr lang="el-GR" dirty="0"/>
              <a:t>Παρουσιάζει αυτό το προϊόν ποικιλία;</a:t>
            </a:r>
          </a:p>
          <a:p>
            <a:r>
              <a:rPr lang="el-GR" dirty="0"/>
              <a:t>Είναι η εκπαίδευση ενός ανειδίκευτου εργάτη διαφορετική από αυτή του ηγέτη μιας χώρας;</a:t>
            </a:r>
          </a:p>
          <a:p>
            <a:r>
              <a:rPr lang="el-GR" dirty="0"/>
              <a:t>Πρέπει να είναι διαφορετική;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13" y="1080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ακριβώς περιλαμβάνει η εκπαίδευση;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7674864" cy="4351338"/>
          </a:xfrm>
        </p:spPr>
        <p:txBody>
          <a:bodyPr/>
          <a:lstStyle/>
          <a:p>
            <a:r>
              <a:rPr lang="el-GR" dirty="0"/>
              <a:t>Είναι ένα πλαίσιο που καθόμαστε σε θρανία, μαθαίνουμε σημαντικά γεγονότα και απαντάμε σε ερωτήσεις;</a:t>
            </a:r>
          </a:p>
          <a:p>
            <a:r>
              <a:rPr lang="el-GR" dirty="0"/>
              <a:t>‘Η ένα πλαίσιο όπου αφοσιωνόμαστε σε ενδιαφέρουσες εργασίες και επιλύουμε δύσκολα προβλήματα;</a:t>
            </a:r>
          </a:p>
          <a:p>
            <a:r>
              <a:rPr lang="el-GR" dirty="0"/>
              <a:t>Θα έπρεπε να μας κάνει ευτυχισμένους ή σοβαρούς ή να μας πιέζει και να μας ωθεί στα όρια μας;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3592640"/>
            <a:ext cx="2562225" cy="17811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739775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6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Πού λαμβάνει χώρα η εκπαίδευση;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7949184" cy="4351338"/>
          </a:xfrm>
        </p:spPr>
        <p:txBody>
          <a:bodyPr/>
          <a:lstStyle/>
          <a:p>
            <a:r>
              <a:rPr lang="el-GR" dirty="0"/>
              <a:t>Κυρίως στα σχολεία και στα Πανεπιστήμια;</a:t>
            </a:r>
          </a:p>
          <a:p>
            <a:r>
              <a:rPr lang="el-GR" dirty="0"/>
              <a:t>Μπορούμε να λάβουμε εκπαίδευση σπίτι μας χρησιμοποιώντας τις τεχνολογίες επικοινωνίας και πληροφοριών (ΤΠΕ) και μαθαίνοντας από πακέτα που παραδίδονται διαδικτυακά; </a:t>
            </a:r>
          </a:p>
          <a:p>
            <a:r>
              <a:rPr lang="el-GR" dirty="0"/>
              <a:t>Είναι κάτι που συνεχίζεται σε όλη τη ζωή μας, και μετά το σχολείο ή το πανεπιστήμιο;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99" y="4044188"/>
            <a:ext cx="3423588" cy="22677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32" y="1759426"/>
            <a:ext cx="2894307" cy="1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D3207E-C609-AA4D-B851-0815825E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224" y="-79603"/>
            <a:ext cx="13212145" cy="685694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8E740FB-C43B-1F7E-81C7-59694D59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2445851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Είναι η εκπαίδευση σημαντικό τμήμα της οικονομίας;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8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4048" y="252512"/>
            <a:ext cx="10515600" cy="1325563"/>
          </a:xfrm>
        </p:spPr>
        <p:txBody>
          <a:bodyPr/>
          <a:lstStyle/>
          <a:p>
            <a:r>
              <a:rPr lang="el-GR" dirty="0"/>
              <a:t>Κοινωνιολογικές οπτικές για τους σκοπούς της εκπαίδευσης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164" y="1634433"/>
            <a:ext cx="4788159" cy="3035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200" b="1" dirty="0"/>
              <a:t>Λειτουργική* προσέγγιση</a:t>
            </a:r>
          </a:p>
          <a:p>
            <a:pPr marL="0" indent="0">
              <a:buNone/>
            </a:pPr>
            <a:r>
              <a:rPr lang="el-GR" dirty="0"/>
              <a:t>Διατήρηση μιας σταθερής κοινωνίας-συντήρηση της κοινωνίας</a:t>
            </a:r>
          </a:p>
          <a:p>
            <a:pPr marL="0" indent="0">
              <a:buNone/>
            </a:pPr>
            <a:r>
              <a:rPr lang="el-GR" dirty="0"/>
              <a:t>Ανάπτυξη βασικών ακαδημαϊκών δεξιοτήτων</a:t>
            </a:r>
          </a:p>
          <a:p>
            <a:pPr marL="0" indent="0">
              <a:buNone/>
            </a:pPr>
            <a:r>
              <a:rPr lang="el-GR" dirty="0"/>
              <a:t>Κοινωνικοποίηση</a:t>
            </a:r>
          </a:p>
          <a:p>
            <a:pPr marL="0" indent="0">
              <a:buNone/>
            </a:pPr>
            <a:r>
              <a:rPr lang="el-GR" dirty="0"/>
              <a:t>Κοινωνικός έλεγχος και διατήρηση της κοινωνικής τάξης</a:t>
            </a:r>
          </a:p>
          <a:p>
            <a:pPr marL="0" indent="0">
              <a:buNone/>
            </a:pPr>
            <a:r>
              <a:rPr lang="el-GR" dirty="0"/>
              <a:t>Προετοιμασία για την εργασία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62115" y="1627479"/>
            <a:ext cx="43891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Θεωρίες της σύγκρουσης</a:t>
            </a:r>
          </a:p>
          <a:p>
            <a:r>
              <a:rPr lang="el-GR" sz="2400" dirty="0"/>
              <a:t>Προωθεί την κυρίαρχη ιδεολογία και το σύστημα ανισοτήτων</a:t>
            </a:r>
          </a:p>
          <a:p>
            <a:r>
              <a:rPr lang="el-GR" sz="2400" dirty="0"/>
              <a:t>Ανατροπή και αλλαγή μέσω της εκπαίδευσης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79249"/>
            <a:ext cx="2286000" cy="1628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8D197-0C4C-2943-9B25-EDD166A479C2}"/>
              </a:ext>
            </a:extLst>
          </p:cNvPr>
          <p:cNvSpPr txBox="1"/>
          <p:nvPr/>
        </p:nvSpPr>
        <p:spPr>
          <a:xfrm>
            <a:off x="471164" y="4827944"/>
            <a:ext cx="38830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* Ο λειτουργισμός βασίζεται στην άποψη ότι τα κοινωνικά συστήματα καθορίζονται σε σημαντικό βαθμό από θεμελιώδεις ανθρώπινες ανάγκες. Βασίζεται στη ιδέα ότι κάποια κοινωνικά φαινόμενα υφίστανται επειδή είναι αναγκαία προκειμένου να λειτουργήσει η κοινωνία προς όφελος όλων των μελών της.</a:t>
            </a:r>
            <a:endParaRPr lang="en-GB" sz="1400" dirty="0"/>
          </a:p>
        </p:txBody>
      </p:sp>
      <p:cxnSp>
        <p:nvCxnSpPr>
          <p:cNvPr id="8" name="Γραμμή σύνδεσης: Γωνιώδης 7">
            <a:extLst>
              <a:ext uri="{FF2B5EF4-FFF2-40B4-BE49-F238E27FC236}">
                <a16:creationId xmlns:a16="http://schemas.microsoft.com/office/drawing/2014/main" id="{9AC8E9B4-5473-448B-329D-5BFFC94DE716}"/>
              </a:ext>
            </a:extLst>
          </p:cNvPr>
          <p:cNvCxnSpPr>
            <a:cxnSpLocks/>
          </p:cNvCxnSpPr>
          <p:nvPr/>
        </p:nvCxnSpPr>
        <p:spPr>
          <a:xfrm>
            <a:off x="3994358" y="4343860"/>
            <a:ext cx="958642" cy="765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9DA50A2B-8955-405B-3E25-C9111DA52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809251"/>
              </p:ext>
            </p:extLst>
          </p:nvPr>
        </p:nvGraphicFramePr>
        <p:xfrm>
          <a:off x="3916509" y="3636957"/>
          <a:ext cx="4665306" cy="292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571517A-C4F9-3891-9640-53A0C8B482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88" y="4126930"/>
            <a:ext cx="3217602" cy="19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4048" y="252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Κοινωνιολογικές οπτικές για τη διαδικασία της εκπαίδευσης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164" y="1634433"/>
            <a:ext cx="4788159" cy="3035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200" b="1" dirty="0"/>
              <a:t>Συμβολική αλληλεπίδραση*</a:t>
            </a:r>
          </a:p>
          <a:p>
            <a:pPr marL="0" indent="0">
              <a:buNone/>
            </a:pPr>
            <a:r>
              <a:rPr lang="el-GR" dirty="0"/>
              <a:t>Έχει σημασία η κουλτούρα για τους κοινωνικούς σχηματισμούς, θεσμούς και πρακτικές, όπως είναι η εκπαίδευση.</a:t>
            </a:r>
          </a:p>
          <a:p>
            <a:pPr marL="0" indent="0">
              <a:buNone/>
            </a:pPr>
            <a:r>
              <a:rPr lang="el-GR" dirty="0"/>
              <a:t>Η κουλτούρα καθορίζει τους ρόλους, τα σύμβολα και τις ερμηνείες των συμβόλων.</a:t>
            </a:r>
          </a:p>
          <a:p>
            <a:pPr marL="0" indent="0">
              <a:buNone/>
            </a:pPr>
            <a:r>
              <a:rPr lang="el-GR" dirty="0"/>
              <a:t>Οι άνθρωποι αναλαμβάνουν ρόλους και ερμηνεύονται-προσαρμόζονται από τα άτομα.</a:t>
            </a:r>
          </a:p>
          <a:p>
            <a:pPr marL="0" indent="0">
              <a:buNone/>
            </a:pPr>
            <a:r>
              <a:rPr lang="el-GR" dirty="0"/>
              <a:t>Η αυτενέργεια, η ικανότητα το ατόμου να αποφασίζει είναι καθοριστική.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8D197-0C4C-2943-9B25-EDD166A479C2}"/>
              </a:ext>
            </a:extLst>
          </p:cNvPr>
          <p:cNvSpPr txBox="1"/>
          <p:nvPr/>
        </p:nvSpPr>
        <p:spPr>
          <a:xfrm>
            <a:off x="471164" y="4827944"/>
            <a:ext cx="3883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* Δίνει έμφαση στις πράξεις των μελών της κοινωνίας (κοινωνικές δράσεις). Αυτές και όχι οι υπερκείμενες δομές πρέπει να αποτελούν την πηγή για την κατανόηση των κοινωνικών φαινομένων και θεσμών. </a:t>
            </a:r>
            <a:endParaRPr lang="en-GB" sz="1400" dirty="0"/>
          </a:p>
        </p:txBody>
      </p:sp>
      <p:cxnSp>
        <p:nvCxnSpPr>
          <p:cNvPr id="8" name="Γραμμή σύνδεσης: Γωνιώδης 7">
            <a:extLst>
              <a:ext uri="{FF2B5EF4-FFF2-40B4-BE49-F238E27FC236}">
                <a16:creationId xmlns:a16="http://schemas.microsoft.com/office/drawing/2014/main" id="{9AC8E9B4-5473-448B-329D-5BFFC94DE716}"/>
              </a:ext>
            </a:extLst>
          </p:cNvPr>
          <p:cNvCxnSpPr>
            <a:cxnSpLocks/>
          </p:cNvCxnSpPr>
          <p:nvPr/>
        </p:nvCxnSpPr>
        <p:spPr>
          <a:xfrm>
            <a:off x="3779754" y="4404378"/>
            <a:ext cx="958642" cy="765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9DA50A2B-8955-405B-3E25-C9111DA52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258478"/>
              </p:ext>
            </p:extLst>
          </p:nvPr>
        </p:nvGraphicFramePr>
        <p:xfrm>
          <a:off x="5066521" y="1634433"/>
          <a:ext cx="3974841" cy="464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6AC83DDF-BE7F-6722-8986-05A510B7A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53" y="353284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31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1541</Words>
  <Application>Microsoft Office PowerPoint</Application>
  <PresentationFormat>Ευρεία οθόνη</PresentationFormat>
  <Paragraphs>174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Θέμα του Office</vt:lpstr>
      <vt:lpstr>Ο χαρακτήρας της Εκπαίδευσης Ιδεολογία και Φιλοσοφία</vt:lpstr>
      <vt:lpstr>Τι εννοούμε με τον όρο εκπαίδευση; Γιατί είναι σημαντική η εκπαίδευση; </vt:lpstr>
      <vt:lpstr>Είναι η εκπαίδευση διαδικασία</vt:lpstr>
      <vt:lpstr>Είναι η εκπαίδευση ένα προϊόν προς κατανάλωση;</vt:lpstr>
      <vt:lpstr>Τι ακριβώς περιλαμβάνει η εκπαίδευση;</vt:lpstr>
      <vt:lpstr>Πού λαμβάνει χώρα η εκπαίδευση;</vt:lpstr>
      <vt:lpstr>Είναι η εκπαίδευση σημαντικό τμήμα της οικονομίας;</vt:lpstr>
      <vt:lpstr>Κοινωνιολογικές οπτικές για τους σκοπούς της εκπαίδευσης</vt:lpstr>
      <vt:lpstr>Κοινωνιολογικές οπτικές για τη διαδικασία της εκπαίδευσης</vt:lpstr>
      <vt:lpstr>Ιδεολογίες και Εκπαίδευση</vt:lpstr>
      <vt:lpstr>Ιδεολογίες στην εκπαίδευση (Schiro, 1978)</vt:lpstr>
      <vt:lpstr>Φιλοσοφία και Εκπαίδευση</vt:lpstr>
      <vt:lpstr>Πώς η φιλοσοφία επηρεάζει το Αναλυτικό Πρόγραμμα Σπουδών της εκπαίδευσης;</vt:lpstr>
      <vt:lpstr>Πραγματικότητα, άνθρωπος, αξίες</vt:lpstr>
      <vt:lpstr>Παρουσίαση του PowerPoint</vt:lpstr>
      <vt:lpstr>Παρουσίαση του PowerPoint</vt:lpstr>
      <vt:lpstr>Δραστηριότητα Αν ισχύει η φιλοσοφία ….τι είναι γνώση και με βάση αυτήν την έννοια της γνώσης, πού πρέπει να δίνει έμφαση το Αναλυτικό Πρόγραμμα Σπουδών</vt:lpstr>
      <vt:lpstr>Φιλοσοφία και εκπαίδευση</vt:lpstr>
      <vt:lpstr>Παρουσίαση του PowerPoint</vt:lpstr>
      <vt:lpstr>Παρουσίαση του PowerPoint</vt:lpstr>
      <vt:lpstr>Ποιες είναι οι φιλοσοφικές βάσεις του ΠΣ;</vt:lpstr>
      <vt:lpstr>Παρουσίαση του PowerPoint</vt:lpstr>
      <vt:lpstr>Δραστηριότητα</vt:lpstr>
      <vt:lpstr>Δραστηριότητα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χαρακτήρας της Εκπαίδευσης</dc:title>
  <dc:creator>Noone</dc:creator>
  <cp:lastModifiedBy>Marios Liagkis</cp:lastModifiedBy>
  <cp:revision>15</cp:revision>
  <dcterms:created xsi:type="dcterms:W3CDTF">2019-09-30T04:07:32Z</dcterms:created>
  <dcterms:modified xsi:type="dcterms:W3CDTF">2024-10-16T05:57:01Z</dcterms:modified>
</cp:coreProperties>
</file>