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2" r:id="rId4"/>
    <p:sldId id="257" r:id="rId5"/>
    <p:sldId id="258" r:id="rId6"/>
    <p:sldId id="259" r:id="rId7"/>
    <p:sldId id="260" r:id="rId8"/>
    <p:sldId id="273" r:id="rId9"/>
    <p:sldId id="261" r:id="rId10"/>
    <p:sldId id="262" r:id="rId11"/>
    <p:sldId id="263" r:id="rId12"/>
    <p:sldId id="264" r:id="rId13"/>
    <p:sldId id="266" r:id="rId14"/>
    <p:sldId id="267" r:id="rId15"/>
    <p:sldId id="268" r:id="rId16"/>
    <p:sldId id="269" r:id="rId17"/>
    <p:sldId id="270" r:id="rId18"/>
    <p:sldId id="265" r:id="rId19"/>
    <p:sldId id="271" r:id="rId2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3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2F25A-FB92-494B-8DA8-EE9C025265C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500F3E5-FBA7-4A79-BAAC-7F5757E7D743}">
      <dgm:prSet/>
      <dgm:spPr/>
      <dgm:t>
        <a:bodyPr/>
        <a:lstStyle/>
        <a:p>
          <a:r>
            <a:rPr lang="el-GR"/>
            <a:t>Σκοποί και στόχοι</a:t>
          </a:r>
          <a:endParaRPr lang="en-US"/>
        </a:p>
      </dgm:t>
    </dgm:pt>
    <dgm:pt modelId="{702E115A-F67E-4C3E-A77D-371F784F27E8}" type="parTrans" cxnId="{9AE89380-DE8D-4A2A-9888-ECD50428EE29}">
      <dgm:prSet/>
      <dgm:spPr/>
      <dgm:t>
        <a:bodyPr/>
        <a:lstStyle/>
        <a:p>
          <a:endParaRPr lang="en-US"/>
        </a:p>
      </dgm:t>
    </dgm:pt>
    <dgm:pt modelId="{0AD5ECF2-0A66-4965-BB52-CCA868B4EB2E}" type="sibTrans" cxnId="{9AE89380-DE8D-4A2A-9888-ECD50428EE29}">
      <dgm:prSet/>
      <dgm:spPr/>
      <dgm:t>
        <a:bodyPr/>
        <a:lstStyle/>
        <a:p>
          <a:endParaRPr lang="en-US"/>
        </a:p>
      </dgm:t>
    </dgm:pt>
    <dgm:pt modelId="{9981D4DD-721D-4B77-B917-EACFDD41F4E4}">
      <dgm:prSet/>
      <dgm:spPr/>
      <dgm:t>
        <a:bodyPr/>
        <a:lstStyle/>
        <a:p>
          <a:r>
            <a:rPr lang="el-GR"/>
            <a:t>Περιεχόμενο</a:t>
          </a:r>
          <a:endParaRPr lang="en-US"/>
        </a:p>
      </dgm:t>
    </dgm:pt>
    <dgm:pt modelId="{9C187972-C5B2-4C70-A5AC-93843D0011D2}" type="parTrans" cxnId="{B754C843-96E2-4E3C-BF7C-7F5A363BE247}">
      <dgm:prSet/>
      <dgm:spPr/>
      <dgm:t>
        <a:bodyPr/>
        <a:lstStyle/>
        <a:p>
          <a:endParaRPr lang="en-US"/>
        </a:p>
      </dgm:t>
    </dgm:pt>
    <dgm:pt modelId="{76AA08F1-3A04-4320-943C-A4BEA537D8A3}" type="sibTrans" cxnId="{B754C843-96E2-4E3C-BF7C-7F5A363BE247}">
      <dgm:prSet/>
      <dgm:spPr/>
      <dgm:t>
        <a:bodyPr/>
        <a:lstStyle/>
        <a:p>
          <a:endParaRPr lang="en-US"/>
        </a:p>
      </dgm:t>
    </dgm:pt>
    <dgm:pt modelId="{48537F07-8019-44D7-9693-A75D018939C3}">
      <dgm:prSet/>
      <dgm:spPr/>
      <dgm:t>
        <a:bodyPr/>
        <a:lstStyle/>
        <a:p>
          <a:r>
            <a:rPr lang="el-GR"/>
            <a:t>Αρχές διδασκαλίας και μάθησης</a:t>
          </a:r>
          <a:endParaRPr lang="en-US"/>
        </a:p>
      </dgm:t>
    </dgm:pt>
    <dgm:pt modelId="{B150CF2F-7652-4B2C-B882-5FB5843A7401}" type="parTrans" cxnId="{04C5648C-B622-4C7B-B31E-DA0736A50CC2}">
      <dgm:prSet/>
      <dgm:spPr/>
      <dgm:t>
        <a:bodyPr/>
        <a:lstStyle/>
        <a:p>
          <a:endParaRPr lang="en-US"/>
        </a:p>
      </dgm:t>
    </dgm:pt>
    <dgm:pt modelId="{D36BF67D-7E6D-4D63-A821-F11400B60E76}" type="sibTrans" cxnId="{04C5648C-B622-4C7B-B31E-DA0736A50CC2}">
      <dgm:prSet/>
      <dgm:spPr/>
      <dgm:t>
        <a:bodyPr/>
        <a:lstStyle/>
        <a:p>
          <a:endParaRPr lang="en-US"/>
        </a:p>
      </dgm:t>
    </dgm:pt>
    <dgm:pt modelId="{A5DCCEBB-ED0A-4DCD-A889-53F783465D0D}">
      <dgm:prSet/>
      <dgm:spPr/>
      <dgm:t>
        <a:bodyPr/>
        <a:lstStyle/>
        <a:p>
          <a:r>
            <a:rPr lang="el-GR"/>
            <a:t>Αξιολόγηση</a:t>
          </a:r>
          <a:endParaRPr lang="en-US"/>
        </a:p>
      </dgm:t>
    </dgm:pt>
    <dgm:pt modelId="{1DD83DB8-C55B-433F-9D8E-F3EAA197DF6C}" type="parTrans" cxnId="{2286A7B9-A3D1-46FE-B8D3-4949749833FE}">
      <dgm:prSet/>
      <dgm:spPr/>
      <dgm:t>
        <a:bodyPr/>
        <a:lstStyle/>
        <a:p>
          <a:endParaRPr lang="en-US"/>
        </a:p>
      </dgm:t>
    </dgm:pt>
    <dgm:pt modelId="{47250189-22B5-4DE2-AE60-4A251147F0C4}" type="sibTrans" cxnId="{2286A7B9-A3D1-46FE-B8D3-4949749833FE}">
      <dgm:prSet/>
      <dgm:spPr/>
      <dgm:t>
        <a:bodyPr/>
        <a:lstStyle/>
        <a:p>
          <a:endParaRPr lang="en-US"/>
        </a:p>
      </dgm:t>
    </dgm:pt>
    <dgm:pt modelId="{9DA088E2-24C0-4DA7-9BD9-E9C79D6FFE7D}" type="pres">
      <dgm:prSet presAssocID="{2852F25A-FB92-494B-8DA8-EE9C025265C4}" presName="linear" presStyleCnt="0">
        <dgm:presLayoutVars>
          <dgm:animLvl val="lvl"/>
          <dgm:resizeHandles val="exact"/>
        </dgm:presLayoutVars>
      </dgm:prSet>
      <dgm:spPr/>
    </dgm:pt>
    <dgm:pt modelId="{01F14794-905A-4695-99E7-BE2C553D08F2}" type="pres">
      <dgm:prSet presAssocID="{F500F3E5-FBA7-4A79-BAAC-7F5757E7D743}" presName="parentText" presStyleLbl="node1" presStyleIdx="0" presStyleCnt="4">
        <dgm:presLayoutVars>
          <dgm:chMax val="0"/>
          <dgm:bulletEnabled val="1"/>
        </dgm:presLayoutVars>
      </dgm:prSet>
      <dgm:spPr/>
    </dgm:pt>
    <dgm:pt modelId="{68C6CAB1-1240-427B-98A2-7A659D1C74A3}" type="pres">
      <dgm:prSet presAssocID="{0AD5ECF2-0A66-4965-BB52-CCA868B4EB2E}" presName="spacer" presStyleCnt="0"/>
      <dgm:spPr/>
    </dgm:pt>
    <dgm:pt modelId="{25E37929-36A8-4B01-AA95-4489472A1972}" type="pres">
      <dgm:prSet presAssocID="{9981D4DD-721D-4B77-B917-EACFDD41F4E4}" presName="parentText" presStyleLbl="node1" presStyleIdx="1" presStyleCnt="4">
        <dgm:presLayoutVars>
          <dgm:chMax val="0"/>
          <dgm:bulletEnabled val="1"/>
        </dgm:presLayoutVars>
      </dgm:prSet>
      <dgm:spPr/>
    </dgm:pt>
    <dgm:pt modelId="{5679E71E-CD07-477F-A4FF-281026074146}" type="pres">
      <dgm:prSet presAssocID="{76AA08F1-3A04-4320-943C-A4BEA537D8A3}" presName="spacer" presStyleCnt="0"/>
      <dgm:spPr/>
    </dgm:pt>
    <dgm:pt modelId="{ABBBFFD5-2583-4F06-B6A5-F9D8797A2481}" type="pres">
      <dgm:prSet presAssocID="{48537F07-8019-44D7-9693-A75D018939C3}" presName="parentText" presStyleLbl="node1" presStyleIdx="2" presStyleCnt="4">
        <dgm:presLayoutVars>
          <dgm:chMax val="0"/>
          <dgm:bulletEnabled val="1"/>
        </dgm:presLayoutVars>
      </dgm:prSet>
      <dgm:spPr/>
    </dgm:pt>
    <dgm:pt modelId="{B19235AB-4F26-4288-9DAF-D86A95CD0586}" type="pres">
      <dgm:prSet presAssocID="{D36BF67D-7E6D-4D63-A821-F11400B60E76}" presName="spacer" presStyleCnt="0"/>
      <dgm:spPr/>
    </dgm:pt>
    <dgm:pt modelId="{A28FDF2B-44BE-4022-B8ED-C7EEB5DDFD89}" type="pres">
      <dgm:prSet presAssocID="{A5DCCEBB-ED0A-4DCD-A889-53F783465D0D}" presName="parentText" presStyleLbl="node1" presStyleIdx="3" presStyleCnt="4">
        <dgm:presLayoutVars>
          <dgm:chMax val="0"/>
          <dgm:bulletEnabled val="1"/>
        </dgm:presLayoutVars>
      </dgm:prSet>
      <dgm:spPr/>
    </dgm:pt>
  </dgm:ptLst>
  <dgm:cxnLst>
    <dgm:cxn modelId="{24FB901A-7A88-4942-8C76-FB4F49ABE6DA}" type="presOf" srcId="{F500F3E5-FBA7-4A79-BAAC-7F5757E7D743}" destId="{01F14794-905A-4695-99E7-BE2C553D08F2}" srcOrd="0" destOrd="0" presId="urn:microsoft.com/office/officeart/2005/8/layout/vList2"/>
    <dgm:cxn modelId="{B754C843-96E2-4E3C-BF7C-7F5A363BE247}" srcId="{2852F25A-FB92-494B-8DA8-EE9C025265C4}" destId="{9981D4DD-721D-4B77-B917-EACFDD41F4E4}" srcOrd="1" destOrd="0" parTransId="{9C187972-C5B2-4C70-A5AC-93843D0011D2}" sibTransId="{76AA08F1-3A04-4320-943C-A4BEA537D8A3}"/>
    <dgm:cxn modelId="{7D271E64-E473-4A81-A366-0BD0B144B670}" type="presOf" srcId="{9981D4DD-721D-4B77-B917-EACFDD41F4E4}" destId="{25E37929-36A8-4B01-AA95-4489472A1972}" srcOrd="0" destOrd="0" presId="urn:microsoft.com/office/officeart/2005/8/layout/vList2"/>
    <dgm:cxn modelId="{7431CC66-6C7C-415E-9923-60D89617C43F}" type="presOf" srcId="{2852F25A-FB92-494B-8DA8-EE9C025265C4}" destId="{9DA088E2-24C0-4DA7-9BD9-E9C79D6FFE7D}" srcOrd="0" destOrd="0" presId="urn:microsoft.com/office/officeart/2005/8/layout/vList2"/>
    <dgm:cxn modelId="{9AE89380-DE8D-4A2A-9888-ECD50428EE29}" srcId="{2852F25A-FB92-494B-8DA8-EE9C025265C4}" destId="{F500F3E5-FBA7-4A79-BAAC-7F5757E7D743}" srcOrd="0" destOrd="0" parTransId="{702E115A-F67E-4C3E-A77D-371F784F27E8}" sibTransId="{0AD5ECF2-0A66-4965-BB52-CCA868B4EB2E}"/>
    <dgm:cxn modelId="{04C5648C-B622-4C7B-B31E-DA0736A50CC2}" srcId="{2852F25A-FB92-494B-8DA8-EE9C025265C4}" destId="{48537F07-8019-44D7-9693-A75D018939C3}" srcOrd="2" destOrd="0" parTransId="{B150CF2F-7652-4B2C-B882-5FB5843A7401}" sibTransId="{D36BF67D-7E6D-4D63-A821-F11400B60E76}"/>
    <dgm:cxn modelId="{752AE4B5-7EC5-40FA-9574-83193C2A4DB3}" type="presOf" srcId="{A5DCCEBB-ED0A-4DCD-A889-53F783465D0D}" destId="{A28FDF2B-44BE-4022-B8ED-C7EEB5DDFD89}" srcOrd="0" destOrd="0" presId="urn:microsoft.com/office/officeart/2005/8/layout/vList2"/>
    <dgm:cxn modelId="{2286A7B9-A3D1-46FE-B8D3-4949749833FE}" srcId="{2852F25A-FB92-494B-8DA8-EE9C025265C4}" destId="{A5DCCEBB-ED0A-4DCD-A889-53F783465D0D}" srcOrd="3" destOrd="0" parTransId="{1DD83DB8-C55B-433F-9D8E-F3EAA197DF6C}" sibTransId="{47250189-22B5-4DE2-AE60-4A251147F0C4}"/>
    <dgm:cxn modelId="{20D86CF0-BA72-40A9-AEB9-3A0286AF8427}" type="presOf" srcId="{48537F07-8019-44D7-9693-A75D018939C3}" destId="{ABBBFFD5-2583-4F06-B6A5-F9D8797A2481}" srcOrd="0" destOrd="0" presId="urn:microsoft.com/office/officeart/2005/8/layout/vList2"/>
    <dgm:cxn modelId="{6552088E-D65C-440F-90E5-4BEE56C6CC85}" type="presParOf" srcId="{9DA088E2-24C0-4DA7-9BD9-E9C79D6FFE7D}" destId="{01F14794-905A-4695-99E7-BE2C553D08F2}" srcOrd="0" destOrd="0" presId="urn:microsoft.com/office/officeart/2005/8/layout/vList2"/>
    <dgm:cxn modelId="{AF3DAD72-8D44-41DE-9F08-3BBDA0E53CE7}" type="presParOf" srcId="{9DA088E2-24C0-4DA7-9BD9-E9C79D6FFE7D}" destId="{68C6CAB1-1240-427B-98A2-7A659D1C74A3}" srcOrd="1" destOrd="0" presId="urn:microsoft.com/office/officeart/2005/8/layout/vList2"/>
    <dgm:cxn modelId="{2DCB6B17-AC13-4285-B5F5-1B95EF984B10}" type="presParOf" srcId="{9DA088E2-24C0-4DA7-9BD9-E9C79D6FFE7D}" destId="{25E37929-36A8-4B01-AA95-4489472A1972}" srcOrd="2" destOrd="0" presId="urn:microsoft.com/office/officeart/2005/8/layout/vList2"/>
    <dgm:cxn modelId="{9F634B7E-D640-408B-ACDD-653917E9B36E}" type="presParOf" srcId="{9DA088E2-24C0-4DA7-9BD9-E9C79D6FFE7D}" destId="{5679E71E-CD07-477F-A4FF-281026074146}" srcOrd="3" destOrd="0" presId="urn:microsoft.com/office/officeart/2005/8/layout/vList2"/>
    <dgm:cxn modelId="{DEC5CC8F-C7CF-4345-9F1F-CC586F8258A9}" type="presParOf" srcId="{9DA088E2-24C0-4DA7-9BD9-E9C79D6FFE7D}" destId="{ABBBFFD5-2583-4F06-B6A5-F9D8797A2481}" srcOrd="4" destOrd="0" presId="urn:microsoft.com/office/officeart/2005/8/layout/vList2"/>
    <dgm:cxn modelId="{0E53002E-CE86-47D1-B709-A8F02C572F3F}" type="presParOf" srcId="{9DA088E2-24C0-4DA7-9BD9-E9C79D6FFE7D}" destId="{B19235AB-4F26-4288-9DAF-D86A95CD0586}" srcOrd="5" destOrd="0" presId="urn:microsoft.com/office/officeart/2005/8/layout/vList2"/>
    <dgm:cxn modelId="{A8B77CFB-ADF5-4DD4-A41B-B231F14DE54E}" type="presParOf" srcId="{9DA088E2-24C0-4DA7-9BD9-E9C79D6FFE7D}" destId="{A28FDF2B-44BE-4022-B8ED-C7EEB5DDFD8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14794-905A-4695-99E7-BE2C553D08F2}">
      <dsp:nvSpPr>
        <dsp:cNvPr id="0" name=""/>
        <dsp:cNvSpPr/>
      </dsp:nvSpPr>
      <dsp:spPr>
        <a:xfrm>
          <a:off x="0" y="687266"/>
          <a:ext cx="6589260" cy="8874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l-GR" sz="3700" kern="1200"/>
            <a:t>Σκοποί και στόχοι</a:t>
          </a:r>
          <a:endParaRPr lang="en-US" sz="3700" kern="1200"/>
        </a:p>
      </dsp:txBody>
      <dsp:txXfrm>
        <a:off x="43321" y="730587"/>
        <a:ext cx="6502618" cy="800803"/>
      </dsp:txXfrm>
    </dsp:sp>
    <dsp:sp modelId="{25E37929-36A8-4B01-AA95-4489472A1972}">
      <dsp:nvSpPr>
        <dsp:cNvPr id="0" name=""/>
        <dsp:cNvSpPr/>
      </dsp:nvSpPr>
      <dsp:spPr>
        <a:xfrm>
          <a:off x="0" y="1681271"/>
          <a:ext cx="6589260" cy="88744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l-GR" sz="3700" kern="1200"/>
            <a:t>Περιεχόμενο</a:t>
          </a:r>
          <a:endParaRPr lang="en-US" sz="3700" kern="1200"/>
        </a:p>
      </dsp:txBody>
      <dsp:txXfrm>
        <a:off x="43321" y="1724592"/>
        <a:ext cx="6502618" cy="800803"/>
      </dsp:txXfrm>
    </dsp:sp>
    <dsp:sp modelId="{ABBBFFD5-2583-4F06-B6A5-F9D8797A2481}">
      <dsp:nvSpPr>
        <dsp:cNvPr id="0" name=""/>
        <dsp:cNvSpPr/>
      </dsp:nvSpPr>
      <dsp:spPr>
        <a:xfrm>
          <a:off x="0" y="2675276"/>
          <a:ext cx="6589260" cy="88744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l-GR" sz="3700" kern="1200"/>
            <a:t>Αρχές διδασκαλίας και μάθησης</a:t>
          </a:r>
          <a:endParaRPr lang="en-US" sz="3700" kern="1200"/>
        </a:p>
      </dsp:txBody>
      <dsp:txXfrm>
        <a:off x="43321" y="2718597"/>
        <a:ext cx="6502618" cy="800803"/>
      </dsp:txXfrm>
    </dsp:sp>
    <dsp:sp modelId="{A28FDF2B-44BE-4022-B8ED-C7EEB5DDFD89}">
      <dsp:nvSpPr>
        <dsp:cNvPr id="0" name=""/>
        <dsp:cNvSpPr/>
      </dsp:nvSpPr>
      <dsp:spPr>
        <a:xfrm>
          <a:off x="0" y="3669281"/>
          <a:ext cx="6589260" cy="88744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l-GR" sz="3700" kern="1200"/>
            <a:t>Αξιολόγηση</a:t>
          </a:r>
          <a:endParaRPr lang="en-US" sz="3700" kern="1200"/>
        </a:p>
      </dsp:txBody>
      <dsp:txXfrm>
        <a:off x="43321" y="3712602"/>
        <a:ext cx="6502618" cy="8008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A0E06762-890A-4C8A-8ECF-6EB7A83E4066}" type="datetimeFigureOut">
              <a:rPr lang="el-GR" smtClean="0"/>
              <a:t>23/10/2024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F6B97BA-C9A0-492A-AE32-D92988F3DF85}" type="slidenum">
              <a:rPr lang="el-GR" smtClean="0"/>
              <a:t>‹#›</a:t>
            </a:fld>
            <a:endParaRPr lang="el-GR"/>
          </a:p>
        </p:txBody>
      </p:sp>
    </p:spTree>
    <p:extLst>
      <p:ext uri="{BB962C8B-B14F-4D97-AF65-F5344CB8AC3E}">
        <p14:creationId xmlns:p14="http://schemas.microsoft.com/office/powerpoint/2010/main" val="2470405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0E06762-890A-4C8A-8ECF-6EB7A83E4066}" type="datetimeFigureOut">
              <a:rPr lang="el-GR" smtClean="0"/>
              <a:t>23/10/2024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F6B97BA-C9A0-492A-AE32-D92988F3DF85}" type="slidenum">
              <a:rPr lang="el-GR" smtClean="0"/>
              <a:t>‹#›</a:t>
            </a:fld>
            <a:endParaRPr lang="el-GR"/>
          </a:p>
        </p:txBody>
      </p:sp>
    </p:spTree>
    <p:extLst>
      <p:ext uri="{BB962C8B-B14F-4D97-AF65-F5344CB8AC3E}">
        <p14:creationId xmlns:p14="http://schemas.microsoft.com/office/powerpoint/2010/main" val="1430449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0E06762-890A-4C8A-8ECF-6EB7A83E4066}" type="datetimeFigureOut">
              <a:rPr lang="el-GR" smtClean="0"/>
              <a:t>23/10/2024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F6B97BA-C9A0-492A-AE32-D92988F3DF85}" type="slidenum">
              <a:rPr lang="el-GR" smtClean="0"/>
              <a:t>‹#›</a:t>
            </a:fld>
            <a:endParaRPr lang="el-GR"/>
          </a:p>
        </p:txBody>
      </p:sp>
    </p:spTree>
    <p:extLst>
      <p:ext uri="{BB962C8B-B14F-4D97-AF65-F5344CB8AC3E}">
        <p14:creationId xmlns:p14="http://schemas.microsoft.com/office/powerpoint/2010/main" val="882376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8DDC3666-F4DA-40F1-A771-7446A7BDD42E}" type="datetimeFigureOut">
              <a:rPr lang="el-GR" smtClean="0">
                <a:solidFill>
                  <a:prstClr val="black">
                    <a:tint val="75000"/>
                  </a:prstClr>
                </a:solidFill>
              </a:rPr>
              <a:pPr/>
              <a:t>23/10/2024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EE52E70-2F4B-4667-80AB-3CD452D22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30714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DDC3666-F4DA-40F1-A771-7446A7BDD42E}" type="datetimeFigureOut">
              <a:rPr lang="el-GR" smtClean="0">
                <a:solidFill>
                  <a:prstClr val="black">
                    <a:tint val="75000"/>
                  </a:prstClr>
                </a:solidFill>
              </a:rPr>
              <a:pPr/>
              <a:t>23/10/2024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EE52E70-2F4B-4667-80AB-3CD452D22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16855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8DDC3666-F4DA-40F1-A771-7446A7BDD42E}" type="datetimeFigureOut">
              <a:rPr lang="el-GR" smtClean="0">
                <a:solidFill>
                  <a:prstClr val="black">
                    <a:tint val="75000"/>
                  </a:prstClr>
                </a:solidFill>
              </a:rPr>
              <a:pPr/>
              <a:t>23/10/2024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EE52E70-2F4B-4667-80AB-3CD452D22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69229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8DDC3666-F4DA-40F1-A771-7446A7BDD42E}" type="datetimeFigureOut">
              <a:rPr lang="el-GR" smtClean="0">
                <a:solidFill>
                  <a:prstClr val="black">
                    <a:tint val="75000"/>
                  </a:prstClr>
                </a:solidFill>
              </a:rPr>
              <a:pPr/>
              <a:t>23/10/2024</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EE52E70-2F4B-4667-80AB-3CD452D22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18143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8DDC3666-F4DA-40F1-A771-7446A7BDD42E}" type="datetimeFigureOut">
              <a:rPr lang="el-GR" smtClean="0">
                <a:solidFill>
                  <a:prstClr val="black">
                    <a:tint val="75000"/>
                  </a:prstClr>
                </a:solidFill>
              </a:rPr>
              <a:pPr/>
              <a:t>23/10/2024</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6EE52E70-2F4B-4667-80AB-3CD452D22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27324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8DDC3666-F4DA-40F1-A771-7446A7BDD42E}" type="datetimeFigureOut">
              <a:rPr lang="el-GR" smtClean="0">
                <a:solidFill>
                  <a:prstClr val="black">
                    <a:tint val="75000"/>
                  </a:prstClr>
                </a:solidFill>
              </a:rPr>
              <a:pPr/>
              <a:t>23/10/2024</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6EE52E70-2F4B-4667-80AB-3CD452D22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23396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8DDC3666-F4DA-40F1-A771-7446A7BDD42E}" type="datetimeFigureOut">
              <a:rPr lang="el-GR" smtClean="0">
                <a:solidFill>
                  <a:prstClr val="black">
                    <a:tint val="75000"/>
                  </a:prstClr>
                </a:solidFill>
              </a:rPr>
              <a:pPr/>
              <a:t>23/10/2024</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6EE52E70-2F4B-4667-80AB-3CD452D22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86298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DDC3666-F4DA-40F1-A771-7446A7BDD42E}" type="datetimeFigureOut">
              <a:rPr lang="el-GR" smtClean="0">
                <a:solidFill>
                  <a:prstClr val="black">
                    <a:tint val="75000"/>
                  </a:prstClr>
                </a:solidFill>
              </a:rPr>
              <a:pPr/>
              <a:t>23/10/2024</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EE52E70-2F4B-4667-80AB-3CD452D22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88658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0E06762-890A-4C8A-8ECF-6EB7A83E4066}" type="datetimeFigureOut">
              <a:rPr lang="el-GR" smtClean="0"/>
              <a:t>23/10/2024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F6B97BA-C9A0-492A-AE32-D92988F3DF85}" type="slidenum">
              <a:rPr lang="el-GR" smtClean="0"/>
              <a:t>‹#›</a:t>
            </a:fld>
            <a:endParaRPr lang="el-GR"/>
          </a:p>
        </p:txBody>
      </p:sp>
    </p:spTree>
    <p:extLst>
      <p:ext uri="{BB962C8B-B14F-4D97-AF65-F5344CB8AC3E}">
        <p14:creationId xmlns:p14="http://schemas.microsoft.com/office/powerpoint/2010/main" val="3301296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DDC3666-F4DA-40F1-A771-7446A7BDD42E}" type="datetimeFigureOut">
              <a:rPr lang="el-GR" smtClean="0">
                <a:solidFill>
                  <a:prstClr val="black">
                    <a:tint val="75000"/>
                  </a:prstClr>
                </a:solidFill>
              </a:rPr>
              <a:pPr/>
              <a:t>23/10/2024</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EE52E70-2F4B-4667-80AB-3CD452D22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57040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DDC3666-F4DA-40F1-A771-7446A7BDD42E}" type="datetimeFigureOut">
              <a:rPr lang="el-GR" smtClean="0">
                <a:solidFill>
                  <a:prstClr val="black">
                    <a:tint val="75000"/>
                  </a:prstClr>
                </a:solidFill>
              </a:rPr>
              <a:pPr/>
              <a:t>23/10/2024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EE52E70-2F4B-4667-80AB-3CD452D22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78433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DDC3666-F4DA-40F1-A771-7446A7BDD42E}" type="datetimeFigureOut">
              <a:rPr lang="el-GR" smtClean="0">
                <a:solidFill>
                  <a:prstClr val="black">
                    <a:tint val="75000"/>
                  </a:prstClr>
                </a:solidFill>
              </a:rPr>
              <a:pPr/>
              <a:t>23/10/2024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EE52E70-2F4B-4667-80AB-3CD452D22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53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A0E06762-890A-4C8A-8ECF-6EB7A83E4066}" type="datetimeFigureOut">
              <a:rPr lang="el-GR" smtClean="0"/>
              <a:t>23/10/2024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F6B97BA-C9A0-492A-AE32-D92988F3DF85}" type="slidenum">
              <a:rPr lang="el-GR" smtClean="0"/>
              <a:t>‹#›</a:t>
            </a:fld>
            <a:endParaRPr lang="el-GR"/>
          </a:p>
        </p:txBody>
      </p:sp>
    </p:spTree>
    <p:extLst>
      <p:ext uri="{BB962C8B-B14F-4D97-AF65-F5344CB8AC3E}">
        <p14:creationId xmlns:p14="http://schemas.microsoft.com/office/powerpoint/2010/main" val="72338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A0E06762-890A-4C8A-8ECF-6EB7A83E4066}" type="datetimeFigureOut">
              <a:rPr lang="el-GR" smtClean="0"/>
              <a:t>23/10/2024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F6B97BA-C9A0-492A-AE32-D92988F3DF85}" type="slidenum">
              <a:rPr lang="el-GR" smtClean="0"/>
              <a:t>‹#›</a:t>
            </a:fld>
            <a:endParaRPr lang="el-GR"/>
          </a:p>
        </p:txBody>
      </p:sp>
    </p:spTree>
    <p:extLst>
      <p:ext uri="{BB962C8B-B14F-4D97-AF65-F5344CB8AC3E}">
        <p14:creationId xmlns:p14="http://schemas.microsoft.com/office/powerpoint/2010/main" val="2383359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A0E06762-890A-4C8A-8ECF-6EB7A83E4066}" type="datetimeFigureOut">
              <a:rPr lang="el-GR" smtClean="0"/>
              <a:t>23/10/2024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2F6B97BA-C9A0-492A-AE32-D92988F3DF85}" type="slidenum">
              <a:rPr lang="el-GR" smtClean="0"/>
              <a:t>‹#›</a:t>
            </a:fld>
            <a:endParaRPr lang="el-GR"/>
          </a:p>
        </p:txBody>
      </p:sp>
    </p:spTree>
    <p:extLst>
      <p:ext uri="{BB962C8B-B14F-4D97-AF65-F5344CB8AC3E}">
        <p14:creationId xmlns:p14="http://schemas.microsoft.com/office/powerpoint/2010/main" val="267549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A0E06762-890A-4C8A-8ECF-6EB7A83E4066}" type="datetimeFigureOut">
              <a:rPr lang="el-GR" smtClean="0"/>
              <a:t>23/10/2024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2F6B97BA-C9A0-492A-AE32-D92988F3DF85}" type="slidenum">
              <a:rPr lang="el-GR" smtClean="0"/>
              <a:t>‹#›</a:t>
            </a:fld>
            <a:endParaRPr lang="el-GR"/>
          </a:p>
        </p:txBody>
      </p:sp>
    </p:spTree>
    <p:extLst>
      <p:ext uri="{BB962C8B-B14F-4D97-AF65-F5344CB8AC3E}">
        <p14:creationId xmlns:p14="http://schemas.microsoft.com/office/powerpoint/2010/main" val="3117260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0E06762-890A-4C8A-8ECF-6EB7A83E4066}" type="datetimeFigureOut">
              <a:rPr lang="el-GR" smtClean="0"/>
              <a:t>23/10/2024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2F6B97BA-C9A0-492A-AE32-D92988F3DF85}" type="slidenum">
              <a:rPr lang="el-GR" smtClean="0"/>
              <a:t>‹#›</a:t>
            </a:fld>
            <a:endParaRPr lang="el-GR"/>
          </a:p>
        </p:txBody>
      </p:sp>
    </p:spTree>
    <p:extLst>
      <p:ext uri="{BB962C8B-B14F-4D97-AF65-F5344CB8AC3E}">
        <p14:creationId xmlns:p14="http://schemas.microsoft.com/office/powerpoint/2010/main" val="395333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A0E06762-890A-4C8A-8ECF-6EB7A83E4066}" type="datetimeFigureOut">
              <a:rPr lang="el-GR" smtClean="0"/>
              <a:t>23/10/2024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F6B97BA-C9A0-492A-AE32-D92988F3DF85}" type="slidenum">
              <a:rPr lang="el-GR" smtClean="0"/>
              <a:t>‹#›</a:t>
            </a:fld>
            <a:endParaRPr lang="el-GR"/>
          </a:p>
        </p:txBody>
      </p:sp>
    </p:spTree>
    <p:extLst>
      <p:ext uri="{BB962C8B-B14F-4D97-AF65-F5344CB8AC3E}">
        <p14:creationId xmlns:p14="http://schemas.microsoft.com/office/powerpoint/2010/main" val="243154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A0E06762-890A-4C8A-8ECF-6EB7A83E4066}" type="datetimeFigureOut">
              <a:rPr lang="el-GR" smtClean="0"/>
              <a:t>23/10/2024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F6B97BA-C9A0-492A-AE32-D92988F3DF85}" type="slidenum">
              <a:rPr lang="el-GR" smtClean="0"/>
              <a:t>‹#›</a:t>
            </a:fld>
            <a:endParaRPr lang="el-GR"/>
          </a:p>
        </p:txBody>
      </p:sp>
    </p:spTree>
    <p:extLst>
      <p:ext uri="{BB962C8B-B14F-4D97-AF65-F5344CB8AC3E}">
        <p14:creationId xmlns:p14="http://schemas.microsoft.com/office/powerpoint/2010/main" val="216558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06762-890A-4C8A-8ECF-6EB7A83E4066}" type="datetimeFigureOut">
              <a:rPr lang="el-GR" smtClean="0"/>
              <a:t>23/10/2024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B97BA-C9A0-492A-AE32-D92988F3DF85}" type="slidenum">
              <a:rPr lang="el-GR" smtClean="0"/>
              <a:t>‹#›</a:t>
            </a:fld>
            <a:endParaRPr lang="el-GR"/>
          </a:p>
        </p:txBody>
      </p:sp>
    </p:spTree>
    <p:extLst>
      <p:ext uri="{BB962C8B-B14F-4D97-AF65-F5344CB8AC3E}">
        <p14:creationId xmlns:p14="http://schemas.microsoft.com/office/powerpoint/2010/main" val="2859238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C3666-F4DA-40F1-A771-7446A7BDD42E}" type="datetimeFigureOut">
              <a:rPr lang="el-GR" smtClean="0">
                <a:solidFill>
                  <a:prstClr val="black">
                    <a:tint val="75000"/>
                  </a:prstClr>
                </a:solidFill>
              </a:rPr>
              <a:pPr/>
              <a:t>23/10/2024</a:t>
            </a:fld>
            <a:endParaRPr lang="el-GR">
              <a:solidFill>
                <a:prstClr val="black">
                  <a:tint val="75000"/>
                </a:prstClr>
              </a:solidFill>
            </a:endParaRP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52E70-2F4B-4667-80AB-3CD452D22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5911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ctrTitle"/>
          </p:nvPr>
        </p:nvSpPr>
        <p:spPr>
          <a:xfrm>
            <a:off x="970908" y="1220919"/>
            <a:ext cx="5425781" cy="2387600"/>
          </a:xfrm>
        </p:spPr>
        <p:txBody>
          <a:bodyPr>
            <a:normAutofit/>
          </a:bodyPr>
          <a:lstStyle/>
          <a:p>
            <a:pPr algn="l"/>
            <a:r>
              <a:rPr lang="el-GR" sz="5100"/>
              <a:t>Αναλυτικό Πρόγραμμα Σπουδών</a:t>
            </a:r>
          </a:p>
        </p:txBody>
      </p:sp>
      <p:sp>
        <p:nvSpPr>
          <p:cNvPr id="3" name="Υπότιτλος 2"/>
          <p:cNvSpPr>
            <a:spLocks noGrp="1"/>
          </p:cNvSpPr>
          <p:nvPr>
            <p:ph type="subTitle" idx="1"/>
          </p:nvPr>
        </p:nvSpPr>
        <p:spPr>
          <a:xfrm>
            <a:off x="970908" y="3700594"/>
            <a:ext cx="5425781" cy="1655762"/>
          </a:xfrm>
        </p:spPr>
        <p:txBody>
          <a:bodyPr>
            <a:normAutofit/>
          </a:bodyPr>
          <a:lstStyle/>
          <a:p>
            <a:pPr algn="l"/>
            <a:r>
              <a:rPr lang="el-GR" dirty="0"/>
              <a:t>Μάριος Κουκουνάρας </a:t>
            </a:r>
            <a:r>
              <a:rPr lang="el-GR" dirty="0" err="1"/>
              <a:t>Λιάγκης</a:t>
            </a:r>
            <a:endParaRPr lang="el-GR"/>
          </a:p>
          <a:p>
            <a:pPr algn="l"/>
            <a:r>
              <a:rPr lang="el-GR" dirty="0"/>
              <a:t>Αναπληρωτής Καθηγητής</a:t>
            </a:r>
            <a:endParaRPr lang="el-GR"/>
          </a:p>
          <a:p>
            <a:pPr algn="l"/>
            <a:r>
              <a:rPr lang="el-GR" dirty="0"/>
              <a:t>Ε.Κ.Π.Α.</a:t>
            </a:r>
            <a:endParaRPr lang="el-GR"/>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06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38200" y="365125"/>
            <a:ext cx="5558489" cy="1325563"/>
          </a:xfrm>
        </p:spPr>
        <p:txBody>
          <a:bodyPr>
            <a:normAutofit/>
          </a:bodyPr>
          <a:lstStyle/>
          <a:p>
            <a:r>
              <a:rPr lang="en-US"/>
              <a:t>Groundy (1987)</a:t>
            </a:r>
            <a:endParaRPr lang="el-GR"/>
          </a:p>
        </p:txBody>
      </p:sp>
      <p:sp>
        <p:nvSpPr>
          <p:cNvPr id="19" name="Freeform: Shape 18">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838200" y="1825625"/>
            <a:ext cx="5558489" cy="4351338"/>
          </a:xfrm>
        </p:spPr>
        <p:txBody>
          <a:bodyPr>
            <a:normAutofit/>
          </a:bodyPr>
          <a:lstStyle/>
          <a:p>
            <a:r>
              <a:rPr lang="el-GR"/>
              <a:t>Τεχνικός ή τεχνοκρατικός προσανατολισμός</a:t>
            </a:r>
          </a:p>
          <a:p>
            <a:r>
              <a:rPr lang="el-GR"/>
              <a:t>Πρακτικός προσανατολισμός</a:t>
            </a:r>
          </a:p>
          <a:p>
            <a:r>
              <a:rPr lang="el-GR" err="1"/>
              <a:t>Χειραφετικός</a:t>
            </a:r>
            <a:r>
              <a:rPr lang="el-GR"/>
              <a:t> προσανατολισμός</a:t>
            </a:r>
          </a:p>
        </p:txBody>
      </p:sp>
      <p:sp>
        <p:nvSpPr>
          <p:cNvPr id="21" name="Oval 20">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Block Arc 22">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7" name="Straight Connector 26">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Arc 30">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097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956826" y="1112969"/>
            <a:ext cx="3937298" cy="4166010"/>
          </a:xfrm>
        </p:spPr>
        <p:txBody>
          <a:bodyPr>
            <a:normAutofit/>
          </a:bodyPr>
          <a:lstStyle/>
          <a:p>
            <a:r>
              <a:rPr lang="el-GR">
                <a:solidFill>
                  <a:srgbClr val="FFFFFF"/>
                </a:solidFill>
              </a:rPr>
              <a:t>Άλλες απόψεις</a:t>
            </a:r>
          </a:p>
        </p:txBody>
      </p:sp>
      <p:sp>
        <p:nvSpPr>
          <p:cNvPr id="21" name="Freeform: Shape 20">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6062059" y="1884569"/>
            <a:ext cx="5257799" cy="4889350"/>
          </a:xfrm>
        </p:spPr>
        <p:txBody>
          <a:bodyPr anchor="t">
            <a:normAutofit/>
          </a:bodyPr>
          <a:lstStyle/>
          <a:p>
            <a:r>
              <a:rPr lang="en-US" b="1" dirty="0"/>
              <a:t>Basil Bernstein</a:t>
            </a:r>
          </a:p>
          <a:p>
            <a:r>
              <a:rPr lang="en-US" b="1" dirty="0"/>
              <a:t>Michael Young</a:t>
            </a:r>
          </a:p>
        </p:txBody>
      </p:sp>
      <p:sp>
        <p:nvSpPr>
          <p:cNvPr id="27" name="Freeform: Shape 2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70715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91544" y="188640"/>
            <a:ext cx="8229600" cy="634082"/>
          </a:xfrm>
        </p:spPr>
        <p:txBody>
          <a:bodyPr>
            <a:normAutofit/>
          </a:bodyPr>
          <a:lstStyle/>
          <a:p>
            <a:r>
              <a:rPr lang="el-GR" sz="3600" dirty="0"/>
              <a:t>Φιλοσοφία και εκπαίδευση</a:t>
            </a:r>
          </a:p>
        </p:txBody>
      </p:sp>
      <p:graphicFrame>
        <p:nvGraphicFramePr>
          <p:cNvPr id="8" name="7 - Θέση περιεχομένου"/>
          <p:cNvGraphicFramePr>
            <a:graphicFrameLocks noGrp="1"/>
          </p:cNvGraphicFramePr>
          <p:nvPr>
            <p:ph idx="1"/>
          </p:nvPr>
        </p:nvGraphicFramePr>
        <p:xfrm>
          <a:off x="1703512" y="1196752"/>
          <a:ext cx="8784974" cy="4840478"/>
        </p:xfrm>
        <a:graphic>
          <a:graphicData uri="http://schemas.openxmlformats.org/drawingml/2006/table">
            <a:tbl>
              <a:tblPr firstRow="1" bandRow="1">
                <a:tableStyleId>{21E4AEA4-8DFA-4A89-87EB-49C32662AFE0}</a:tableStyleId>
              </a:tblPr>
              <a:tblGrid>
                <a:gridCol w="1748150">
                  <a:extLst>
                    <a:ext uri="{9D8B030D-6E8A-4147-A177-3AD203B41FA5}">
                      <a16:colId xmlns:a16="http://schemas.microsoft.com/office/drawing/2014/main" val="20000"/>
                    </a:ext>
                  </a:extLst>
                </a:gridCol>
                <a:gridCol w="1759206">
                  <a:extLst>
                    <a:ext uri="{9D8B030D-6E8A-4147-A177-3AD203B41FA5}">
                      <a16:colId xmlns:a16="http://schemas.microsoft.com/office/drawing/2014/main" val="20001"/>
                    </a:ext>
                  </a:extLst>
                </a:gridCol>
                <a:gridCol w="1759206">
                  <a:extLst>
                    <a:ext uri="{9D8B030D-6E8A-4147-A177-3AD203B41FA5}">
                      <a16:colId xmlns:a16="http://schemas.microsoft.com/office/drawing/2014/main" val="20002"/>
                    </a:ext>
                  </a:extLst>
                </a:gridCol>
                <a:gridCol w="1759206">
                  <a:extLst>
                    <a:ext uri="{9D8B030D-6E8A-4147-A177-3AD203B41FA5}">
                      <a16:colId xmlns:a16="http://schemas.microsoft.com/office/drawing/2014/main" val="20003"/>
                    </a:ext>
                  </a:extLst>
                </a:gridCol>
                <a:gridCol w="1759206">
                  <a:extLst>
                    <a:ext uri="{9D8B030D-6E8A-4147-A177-3AD203B41FA5}">
                      <a16:colId xmlns:a16="http://schemas.microsoft.com/office/drawing/2014/main" val="20004"/>
                    </a:ext>
                  </a:extLst>
                </a:gridCol>
              </a:tblGrid>
              <a:tr h="2097278">
                <a:tc>
                  <a:txBody>
                    <a:bodyPr/>
                    <a:lstStyle/>
                    <a:p>
                      <a:r>
                        <a:rPr lang="el-GR" sz="2400" dirty="0"/>
                        <a:t>φιλοσοφία</a:t>
                      </a:r>
                    </a:p>
                  </a:txBody>
                  <a:tcPr/>
                </a:tc>
                <a:tc>
                  <a:txBody>
                    <a:bodyPr/>
                    <a:lstStyle/>
                    <a:p>
                      <a:r>
                        <a:rPr lang="el-GR" sz="2400" dirty="0"/>
                        <a:t>Γνώση</a:t>
                      </a:r>
                    </a:p>
                  </a:txBody>
                  <a:tcPr/>
                </a:tc>
                <a:tc>
                  <a:txBody>
                    <a:bodyPr/>
                    <a:lstStyle/>
                    <a:p>
                      <a:r>
                        <a:rPr lang="en-US" sz="2400" b="1" kern="1200" dirty="0" err="1">
                          <a:solidFill>
                            <a:schemeClr val="lt1"/>
                          </a:solidFill>
                          <a:latin typeface="+mn-lt"/>
                          <a:ea typeface="+mn-ea"/>
                          <a:cs typeface="+mn-cs"/>
                        </a:rPr>
                        <a:t>Ρόλος</a:t>
                      </a:r>
                      <a:r>
                        <a:rPr lang="en-US" sz="2400" b="1" kern="1200" dirty="0">
                          <a:solidFill>
                            <a:schemeClr val="lt1"/>
                          </a:solidFill>
                          <a:latin typeface="+mn-lt"/>
                          <a:ea typeface="+mn-ea"/>
                          <a:cs typeface="+mn-cs"/>
                        </a:rPr>
                        <a:t> </a:t>
                      </a:r>
                      <a:r>
                        <a:rPr lang="en-US" sz="2400" b="1" kern="1200" dirty="0" err="1">
                          <a:solidFill>
                            <a:schemeClr val="lt1"/>
                          </a:solidFill>
                          <a:latin typeface="+mn-lt"/>
                          <a:ea typeface="+mn-ea"/>
                          <a:cs typeface="+mn-cs"/>
                        </a:rPr>
                        <a:t>εκπαιδευτικού</a:t>
                      </a:r>
                      <a:endParaRPr lang="el-GR" sz="2400" dirty="0"/>
                    </a:p>
                  </a:txBody>
                  <a:tcPr/>
                </a:tc>
                <a:tc>
                  <a:txBody>
                    <a:bodyPr/>
                    <a:lstStyle/>
                    <a:p>
                      <a:pPr>
                        <a:spcAft>
                          <a:spcPts val="0"/>
                        </a:spcAft>
                      </a:pPr>
                      <a:r>
                        <a:rPr lang="en-US" sz="2400" b="1" dirty="0" err="1">
                          <a:latin typeface="Times New Roman"/>
                          <a:ea typeface="Times New Roman"/>
                          <a:cs typeface="Times New Roman"/>
                        </a:rPr>
                        <a:t>Έμφαση</a:t>
                      </a:r>
                      <a:r>
                        <a:rPr lang="en-US" sz="2400" b="1" dirty="0">
                          <a:latin typeface="Times New Roman"/>
                          <a:ea typeface="Times New Roman"/>
                          <a:cs typeface="Times New Roman"/>
                        </a:rPr>
                        <a:t> </a:t>
                      </a:r>
                      <a:r>
                        <a:rPr lang="en-US" sz="2400" b="1" dirty="0" err="1">
                          <a:latin typeface="Times New Roman"/>
                          <a:ea typeface="Times New Roman"/>
                          <a:cs typeface="Times New Roman"/>
                        </a:rPr>
                        <a:t>στη</a:t>
                      </a:r>
                      <a:r>
                        <a:rPr lang="en-US" sz="2400" b="1" dirty="0">
                          <a:latin typeface="Times New Roman"/>
                          <a:ea typeface="Times New Roman"/>
                          <a:cs typeface="Times New Roman"/>
                        </a:rPr>
                        <a:t> </a:t>
                      </a:r>
                      <a:r>
                        <a:rPr lang="en-US" sz="2400" b="1" dirty="0" err="1">
                          <a:latin typeface="Times New Roman"/>
                          <a:ea typeface="Times New Roman"/>
                          <a:cs typeface="Times New Roman"/>
                        </a:rPr>
                        <a:t>μάθηση</a:t>
                      </a:r>
                      <a:endParaRPr lang="el-GR" sz="2400" dirty="0">
                        <a:latin typeface="Times New Roman"/>
                        <a:ea typeface="Times New Roman"/>
                        <a:cs typeface="Times New Roman"/>
                      </a:endParaRPr>
                    </a:p>
                  </a:txBody>
                  <a:tcPr marL="68580" marR="68580" marT="0" marB="0"/>
                </a:tc>
                <a:tc>
                  <a:txBody>
                    <a:bodyPr/>
                    <a:lstStyle/>
                    <a:p>
                      <a:pPr>
                        <a:spcAft>
                          <a:spcPts val="0"/>
                        </a:spcAft>
                      </a:pPr>
                      <a:r>
                        <a:rPr lang="en-US" sz="2400" b="1" dirty="0" err="1">
                          <a:latin typeface="Times New Roman"/>
                          <a:ea typeface="Times New Roman"/>
                          <a:cs typeface="Times New Roman"/>
                        </a:rPr>
                        <a:t>Έμφαση</a:t>
                      </a:r>
                      <a:r>
                        <a:rPr lang="en-US" sz="2400" b="1" dirty="0">
                          <a:latin typeface="Times New Roman"/>
                          <a:ea typeface="Times New Roman"/>
                          <a:cs typeface="Times New Roman"/>
                        </a:rPr>
                        <a:t> </a:t>
                      </a:r>
                      <a:r>
                        <a:rPr lang="en-US" sz="2400" b="1" dirty="0" err="1">
                          <a:latin typeface="Times New Roman"/>
                          <a:ea typeface="Times New Roman"/>
                          <a:cs typeface="Times New Roman"/>
                        </a:rPr>
                        <a:t>στο</a:t>
                      </a:r>
                      <a:r>
                        <a:rPr lang="en-US" sz="2400" b="1" dirty="0">
                          <a:latin typeface="Times New Roman"/>
                          <a:ea typeface="Times New Roman"/>
                          <a:cs typeface="Times New Roman"/>
                        </a:rPr>
                        <a:t> ΑΠ</a:t>
                      </a:r>
                      <a:r>
                        <a:rPr lang="el-GR" sz="2400" b="1" dirty="0">
                          <a:latin typeface="Times New Roman"/>
                          <a:ea typeface="Times New Roman"/>
                          <a:cs typeface="Times New Roman"/>
                        </a:rPr>
                        <a:t>Σ</a:t>
                      </a:r>
                      <a:endParaRPr lang="el-GR" sz="2400" dirty="0">
                        <a:latin typeface="Times New Roman"/>
                        <a:ea typeface="Times New Roman"/>
                        <a:cs typeface="Times New Roman"/>
                      </a:endParaRPr>
                    </a:p>
                  </a:txBody>
                  <a:tcPr marL="68580" marR="68580" marT="0" marB="0"/>
                </a:tc>
                <a:extLst>
                  <a:ext uri="{0D108BD9-81ED-4DB2-BD59-A6C34878D82A}">
                    <a16:rowId xmlns:a16="http://schemas.microsoft.com/office/drawing/2014/main" val="10000"/>
                  </a:ext>
                </a:extLst>
              </a:tr>
              <a:tr h="1215090">
                <a:tc>
                  <a:txBody>
                    <a:bodyPr/>
                    <a:lstStyle/>
                    <a:p>
                      <a:pPr>
                        <a:spcAft>
                          <a:spcPts val="0"/>
                        </a:spcAft>
                      </a:pPr>
                      <a:r>
                        <a:rPr lang="el-GR" sz="2000" dirty="0">
                          <a:latin typeface="Times New Roman"/>
                          <a:ea typeface="Times New Roman"/>
                          <a:cs typeface="Times New Roman"/>
                        </a:rPr>
                        <a:t>ΙΔΕΑΛΙΣΜΟΣ</a:t>
                      </a:r>
                    </a:p>
                  </a:txBody>
                  <a:tcPr marL="68580" marR="68580" marT="0" marB="0"/>
                </a:tc>
                <a:tc>
                  <a:txBody>
                    <a:bodyPr/>
                    <a:lstStyle/>
                    <a:p>
                      <a:pPr>
                        <a:spcAft>
                          <a:spcPts val="0"/>
                        </a:spcAft>
                      </a:pPr>
                      <a:r>
                        <a:rPr lang="el-GR" sz="2000">
                          <a:latin typeface="Times New Roman"/>
                          <a:ea typeface="Times New Roman"/>
                          <a:cs typeface="Times New Roman"/>
                        </a:rPr>
                        <a:t>Πνευματικός και ηθικός ηγέτης. Βοηθάει τον μαθητή να φέρει τις αιώνιες ιδέες στο επίπεδο της συνείδησης. </a:t>
                      </a:r>
                    </a:p>
                  </a:txBody>
                  <a:tcPr marL="68580" marR="68580" marT="0" marB="0"/>
                </a:tc>
                <a:tc>
                  <a:txBody>
                    <a:bodyPr/>
                    <a:lstStyle/>
                    <a:p>
                      <a:pPr>
                        <a:spcAft>
                          <a:spcPts val="0"/>
                        </a:spcAft>
                      </a:pPr>
                      <a:r>
                        <a:rPr lang="el-GR" sz="2000">
                          <a:latin typeface="Times New Roman"/>
                          <a:ea typeface="Times New Roman"/>
                          <a:cs typeface="Times New Roman"/>
                        </a:rPr>
                        <a:t>Αποστήθιση γνώσης, αφηρημένη σκέψη. Η διδασκαλία είναι ιδεοκεντρική</a:t>
                      </a:r>
                    </a:p>
                  </a:txBody>
                  <a:tcPr marL="68580" marR="68580" marT="0" marB="0"/>
                </a:tc>
                <a:tc>
                  <a:txBody>
                    <a:bodyPr/>
                    <a:lstStyle/>
                    <a:p>
                      <a:pPr>
                        <a:spcAft>
                          <a:spcPts val="0"/>
                        </a:spcAft>
                      </a:pPr>
                      <a:r>
                        <a:rPr lang="el-GR" sz="2000" dirty="0">
                          <a:latin typeface="Times New Roman"/>
                          <a:ea typeface="Times New Roman"/>
                          <a:cs typeface="Times New Roman"/>
                        </a:rPr>
                        <a:t>Κλασικά βιβλία, φιλοσοφία, θεολογία και μαθηματικά τα πιο σπουδαία.</a:t>
                      </a:r>
                    </a:p>
                  </a:txBody>
                  <a:tcPr marL="68580" marR="68580" marT="0" marB="0"/>
                </a:tc>
                <a:tc>
                  <a:txBody>
                    <a:bodyPr/>
                    <a:lstStyle/>
                    <a:p>
                      <a:pPr>
                        <a:spcAft>
                          <a:spcPts val="0"/>
                        </a:spcAft>
                      </a:pPr>
                      <a:r>
                        <a:rPr lang="el-GR" sz="2000" dirty="0">
                          <a:latin typeface="Times New Roman"/>
                          <a:ea typeface="Times New Roman"/>
                          <a:cs typeface="Times New Roman"/>
                        </a:rPr>
                        <a:t>Αιώνιες ιδέες. Αποτέλεσμα λογικής σκέψης.</a:t>
                      </a: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81740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Θέση περιεχομένου"/>
          <p:cNvGraphicFramePr>
            <a:graphicFrameLocks noGrp="1"/>
          </p:cNvGraphicFramePr>
          <p:nvPr>
            <p:ph idx="1"/>
          </p:nvPr>
        </p:nvGraphicFramePr>
        <p:xfrm>
          <a:off x="1703514" y="692696"/>
          <a:ext cx="8784975" cy="5688632"/>
        </p:xfrm>
        <a:graphic>
          <a:graphicData uri="http://schemas.openxmlformats.org/drawingml/2006/table">
            <a:tbl>
              <a:tblPr firstRow="1" bandRow="1">
                <a:tableStyleId>{21E4AEA4-8DFA-4A89-87EB-49C32662AFE0}</a:tableStyleId>
              </a:tblPr>
              <a:tblGrid>
                <a:gridCol w="1756995">
                  <a:extLst>
                    <a:ext uri="{9D8B030D-6E8A-4147-A177-3AD203B41FA5}">
                      <a16:colId xmlns:a16="http://schemas.microsoft.com/office/drawing/2014/main" val="20000"/>
                    </a:ext>
                  </a:extLst>
                </a:gridCol>
                <a:gridCol w="1756995">
                  <a:extLst>
                    <a:ext uri="{9D8B030D-6E8A-4147-A177-3AD203B41FA5}">
                      <a16:colId xmlns:a16="http://schemas.microsoft.com/office/drawing/2014/main" val="20001"/>
                    </a:ext>
                  </a:extLst>
                </a:gridCol>
                <a:gridCol w="1756995">
                  <a:extLst>
                    <a:ext uri="{9D8B030D-6E8A-4147-A177-3AD203B41FA5}">
                      <a16:colId xmlns:a16="http://schemas.microsoft.com/office/drawing/2014/main" val="20002"/>
                    </a:ext>
                  </a:extLst>
                </a:gridCol>
                <a:gridCol w="1756995">
                  <a:extLst>
                    <a:ext uri="{9D8B030D-6E8A-4147-A177-3AD203B41FA5}">
                      <a16:colId xmlns:a16="http://schemas.microsoft.com/office/drawing/2014/main" val="20003"/>
                    </a:ext>
                  </a:extLst>
                </a:gridCol>
                <a:gridCol w="1756995">
                  <a:extLst>
                    <a:ext uri="{9D8B030D-6E8A-4147-A177-3AD203B41FA5}">
                      <a16:colId xmlns:a16="http://schemas.microsoft.com/office/drawing/2014/main" val="20004"/>
                    </a:ext>
                  </a:extLst>
                </a:gridCol>
              </a:tblGrid>
              <a:tr h="1297407">
                <a:tc>
                  <a:txBody>
                    <a:bodyPr/>
                    <a:lstStyle/>
                    <a:p>
                      <a:r>
                        <a:rPr lang="el-GR" sz="2400" dirty="0"/>
                        <a:t>φιλοσοφία</a:t>
                      </a:r>
                    </a:p>
                  </a:txBody>
                  <a:tcPr/>
                </a:tc>
                <a:tc>
                  <a:txBody>
                    <a:bodyPr/>
                    <a:lstStyle/>
                    <a:p>
                      <a:r>
                        <a:rPr lang="el-GR" sz="2400" dirty="0"/>
                        <a:t>Γνώση</a:t>
                      </a:r>
                    </a:p>
                  </a:txBody>
                  <a:tcPr/>
                </a:tc>
                <a:tc>
                  <a:txBody>
                    <a:bodyPr/>
                    <a:lstStyle/>
                    <a:p>
                      <a:r>
                        <a:rPr lang="en-US" sz="2400" b="1" kern="1200" dirty="0" err="1">
                          <a:solidFill>
                            <a:schemeClr val="lt1"/>
                          </a:solidFill>
                          <a:latin typeface="+mn-lt"/>
                          <a:ea typeface="+mn-ea"/>
                          <a:cs typeface="+mn-cs"/>
                        </a:rPr>
                        <a:t>Ρόλος</a:t>
                      </a:r>
                      <a:r>
                        <a:rPr lang="en-US" sz="2400" b="1" kern="1200" dirty="0">
                          <a:solidFill>
                            <a:schemeClr val="lt1"/>
                          </a:solidFill>
                          <a:latin typeface="+mn-lt"/>
                          <a:ea typeface="+mn-ea"/>
                          <a:cs typeface="+mn-cs"/>
                        </a:rPr>
                        <a:t> </a:t>
                      </a:r>
                      <a:r>
                        <a:rPr lang="en-US" sz="2400" b="1" kern="1200" dirty="0" err="1">
                          <a:solidFill>
                            <a:schemeClr val="lt1"/>
                          </a:solidFill>
                          <a:latin typeface="+mn-lt"/>
                          <a:ea typeface="+mn-ea"/>
                          <a:cs typeface="+mn-cs"/>
                        </a:rPr>
                        <a:t>εκπαιδευτικού</a:t>
                      </a:r>
                      <a:endParaRPr lang="el-GR" sz="2400" dirty="0"/>
                    </a:p>
                  </a:txBody>
                  <a:tcPr/>
                </a:tc>
                <a:tc>
                  <a:txBody>
                    <a:bodyPr/>
                    <a:lstStyle/>
                    <a:p>
                      <a:pPr>
                        <a:spcAft>
                          <a:spcPts val="0"/>
                        </a:spcAft>
                      </a:pPr>
                      <a:r>
                        <a:rPr lang="en-US" sz="2400" b="1" dirty="0" err="1">
                          <a:latin typeface="Times New Roman"/>
                          <a:ea typeface="Times New Roman"/>
                          <a:cs typeface="Times New Roman"/>
                        </a:rPr>
                        <a:t>Έμφαση</a:t>
                      </a:r>
                      <a:r>
                        <a:rPr lang="en-US" sz="2400" b="1" dirty="0">
                          <a:latin typeface="Times New Roman"/>
                          <a:ea typeface="Times New Roman"/>
                          <a:cs typeface="Times New Roman"/>
                        </a:rPr>
                        <a:t> </a:t>
                      </a:r>
                      <a:r>
                        <a:rPr lang="en-US" sz="2400" b="1" dirty="0" err="1">
                          <a:latin typeface="Times New Roman"/>
                          <a:ea typeface="Times New Roman"/>
                          <a:cs typeface="Times New Roman"/>
                        </a:rPr>
                        <a:t>στη</a:t>
                      </a:r>
                      <a:r>
                        <a:rPr lang="en-US" sz="2400" b="1" dirty="0">
                          <a:latin typeface="Times New Roman"/>
                          <a:ea typeface="Times New Roman"/>
                          <a:cs typeface="Times New Roman"/>
                        </a:rPr>
                        <a:t> </a:t>
                      </a:r>
                      <a:r>
                        <a:rPr lang="en-US" sz="2400" b="1" dirty="0" err="1">
                          <a:latin typeface="Times New Roman"/>
                          <a:ea typeface="Times New Roman"/>
                          <a:cs typeface="Times New Roman"/>
                        </a:rPr>
                        <a:t>μάθηση</a:t>
                      </a:r>
                      <a:endParaRPr lang="el-GR" sz="2400" dirty="0">
                        <a:latin typeface="Times New Roman"/>
                        <a:ea typeface="Times New Roman"/>
                        <a:cs typeface="Times New Roman"/>
                      </a:endParaRPr>
                    </a:p>
                  </a:txBody>
                  <a:tcPr marL="68580" marR="68580" marT="0" marB="0"/>
                </a:tc>
                <a:tc>
                  <a:txBody>
                    <a:bodyPr/>
                    <a:lstStyle/>
                    <a:p>
                      <a:pPr>
                        <a:spcAft>
                          <a:spcPts val="0"/>
                        </a:spcAft>
                      </a:pPr>
                      <a:r>
                        <a:rPr lang="en-US" sz="2400" b="1" dirty="0" err="1">
                          <a:latin typeface="Times New Roman"/>
                          <a:ea typeface="Times New Roman"/>
                          <a:cs typeface="Times New Roman"/>
                        </a:rPr>
                        <a:t>Έμφαση</a:t>
                      </a:r>
                      <a:r>
                        <a:rPr lang="en-US" sz="2400" b="1" dirty="0">
                          <a:latin typeface="Times New Roman"/>
                          <a:ea typeface="Times New Roman"/>
                          <a:cs typeface="Times New Roman"/>
                        </a:rPr>
                        <a:t> </a:t>
                      </a:r>
                      <a:r>
                        <a:rPr lang="en-US" sz="2400" b="1" dirty="0" err="1">
                          <a:latin typeface="Times New Roman"/>
                          <a:ea typeface="Times New Roman"/>
                          <a:cs typeface="Times New Roman"/>
                        </a:rPr>
                        <a:t>στο</a:t>
                      </a:r>
                      <a:r>
                        <a:rPr lang="en-US" sz="2400" b="1" dirty="0">
                          <a:latin typeface="Times New Roman"/>
                          <a:ea typeface="Times New Roman"/>
                          <a:cs typeface="Times New Roman"/>
                        </a:rPr>
                        <a:t> ΑΠ</a:t>
                      </a:r>
                      <a:r>
                        <a:rPr lang="el-GR" sz="2400" b="1" dirty="0">
                          <a:latin typeface="Times New Roman"/>
                          <a:ea typeface="Times New Roman"/>
                          <a:cs typeface="Times New Roman"/>
                        </a:rPr>
                        <a:t>Σ</a:t>
                      </a:r>
                      <a:endParaRPr lang="el-GR" sz="2400" dirty="0">
                        <a:latin typeface="Times New Roman"/>
                        <a:ea typeface="Times New Roman"/>
                        <a:cs typeface="Times New Roman"/>
                      </a:endParaRPr>
                    </a:p>
                  </a:txBody>
                  <a:tcPr marL="68580" marR="68580" marT="0" marB="0"/>
                </a:tc>
                <a:extLst>
                  <a:ext uri="{0D108BD9-81ED-4DB2-BD59-A6C34878D82A}">
                    <a16:rowId xmlns:a16="http://schemas.microsoft.com/office/drawing/2014/main" val="10000"/>
                  </a:ext>
                </a:extLst>
              </a:tr>
              <a:tr h="4391225">
                <a:tc>
                  <a:txBody>
                    <a:bodyPr/>
                    <a:lstStyle/>
                    <a:p>
                      <a:r>
                        <a:rPr lang="el-GR" sz="2400" dirty="0"/>
                        <a:t>ΡΕΑΛΙΣΜΟΣ</a:t>
                      </a:r>
                    </a:p>
                  </a:txBody>
                  <a:tcPr/>
                </a:tc>
                <a:tc>
                  <a:txBody>
                    <a:bodyPr/>
                    <a:lstStyle/>
                    <a:p>
                      <a:pPr>
                        <a:spcAft>
                          <a:spcPts val="0"/>
                        </a:spcAft>
                      </a:pPr>
                      <a:r>
                        <a:rPr lang="el-GR" sz="2400" dirty="0">
                          <a:latin typeface="Times New Roman"/>
                          <a:ea typeface="Times New Roman"/>
                          <a:cs typeface="Times New Roman"/>
                        </a:rPr>
                        <a:t>Προέρχεται από </a:t>
                      </a:r>
                      <a:r>
                        <a:rPr lang="el-GR" sz="2400" dirty="0" err="1">
                          <a:latin typeface="Times New Roman"/>
                          <a:ea typeface="Times New Roman"/>
                          <a:cs typeface="Times New Roman"/>
                        </a:rPr>
                        <a:t>αισθητηρια</a:t>
                      </a:r>
                      <a:endParaRPr lang="el-GR" sz="2400" dirty="0">
                        <a:latin typeface="Times New Roman"/>
                        <a:ea typeface="Times New Roman"/>
                        <a:cs typeface="Times New Roman"/>
                      </a:endParaRPr>
                    </a:p>
                    <a:p>
                      <a:pPr>
                        <a:spcAft>
                          <a:spcPts val="0"/>
                        </a:spcAft>
                      </a:pPr>
                      <a:r>
                        <a:rPr lang="el-GR" sz="2400" dirty="0" err="1">
                          <a:latin typeface="Times New Roman"/>
                          <a:ea typeface="Times New Roman"/>
                          <a:cs typeface="Times New Roman"/>
                        </a:rPr>
                        <a:t>κή</a:t>
                      </a:r>
                      <a:r>
                        <a:rPr lang="el-GR" sz="2400" dirty="0">
                          <a:latin typeface="Times New Roman"/>
                          <a:ea typeface="Times New Roman"/>
                          <a:cs typeface="Times New Roman"/>
                        </a:rPr>
                        <a:t> εμπειρία και αφαίρεση. Ανακαλύπτεται. Υπάρχει ανεξάρτητα από τον μαθητή.</a:t>
                      </a:r>
                    </a:p>
                  </a:txBody>
                  <a:tcPr marL="68580" marR="68580" marT="0" marB="0"/>
                </a:tc>
                <a:tc>
                  <a:txBody>
                    <a:bodyPr/>
                    <a:lstStyle/>
                    <a:p>
                      <a:pPr>
                        <a:spcAft>
                          <a:spcPts val="0"/>
                        </a:spcAft>
                      </a:pPr>
                      <a:r>
                        <a:rPr lang="el-GR" sz="2400" dirty="0">
                          <a:latin typeface="Times New Roman"/>
                          <a:ea typeface="Times New Roman"/>
                          <a:cs typeface="Times New Roman"/>
                        </a:rPr>
                        <a:t>Να </a:t>
                      </a:r>
                      <a:r>
                        <a:rPr lang="el-GR" sz="2400" dirty="0" err="1">
                          <a:latin typeface="Times New Roman"/>
                          <a:ea typeface="Times New Roman"/>
                          <a:cs typeface="Times New Roman"/>
                        </a:rPr>
                        <a:t>καλλιεργή</a:t>
                      </a:r>
                      <a:endParaRPr lang="el-GR" sz="2400" dirty="0">
                        <a:latin typeface="Times New Roman"/>
                        <a:ea typeface="Times New Roman"/>
                        <a:cs typeface="Times New Roman"/>
                      </a:endParaRPr>
                    </a:p>
                    <a:p>
                      <a:pPr>
                        <a:spcAft>
                          <a:spcPts val="0"/>
                        </a:spcAft>
                      </a:pPr>
                      <a:r>
                        <a:rPr lang="el-GR" sz="2400" dirty="0" err="1">
                          <a:latin typeface="Times New Roman"/>
                          <a:ea typeface="Times New Roman"/>
                          <a:cs typeface="Times New Roman"/>
                        </a:rPr>
                        <a:t>σει</a:t>
                      </a:r>
                      <a:r>
                        <a:rPr lang="el-GR" sz="2400" dirty="0">
                          <a:latin typeface="Times New Roman"/>
                          <a:ea typeface="Times New Roman"/>
                          <a:cs typeface="Times New Roman"/>
                        </a:rPr>
                        <a:t> ορθολογική σκέψη. Αυθεντία. Βοηθάει να φτιαχτεί ο άνθρωπος- πολίτης.</a:t>
                      </a:r>
                    </a:p>
                  </a:txBody>
                  <a:tcPr marL="68580" marR="68580" marT="0" marB="0"/>
                </a:tc>
                <a:tc>
                  <a:txBody>
                    <a:bodyPr/>
                    <a:lstStyle/>
                    <a:p>
                      <a:pPr>
                        <a:spcAft>
                          <a:spcPts val="0"/>
                        </a:spcAft>
                      </a:pPr>
                      <a:r>
                        <a:rPr lang="el-GR" sz="2400" dirty="0">
                          <a:latin typeface="Times New Roman"/>
                          <a:ea typeface="Times New Roman"/>
                          <a:cs typeface="Times New Roman"/>
                        </a:rPr>
                        <a:t>Εξάσκηση του νου, λογική και αφηρημένη σκέψη.</a:t>
                      </a:r>
                    </a:p>
                  </a:txBody>
                  <a:tcPr marL="68580" marR="68580" marT="0" marB="0"/>
                </a:tc>
                <a:tc>
                  <a:txBody>
                    <a:bodyPr/>
                    <a:lstStyle/>
                    <a:p>
                      <a:pPr>
                        <a:spcAft>
                          <a:spcPts val="0"/>
                        </a:spcAft>
                      </a:pPr>
                      <a:r>
                        <a:rPr lang="el-GR" sz="2400" dirty="0">
                          <a:latin typeface="Times New Roman"/>
                          <a:ea typeface="Times New Roman"/>
                          <a:cs typeface="Times New Roman"/>
                        </a:rPr>
                        <a:t>Ακαδημαϊκή γνώση. </a:t>
                      </a:r>
                      <a:r>
                        <a:rPr lang="el-GR" sz="2400" dirty="0" err="1">
                          <a:latin typeface="Times New Roman"/>
                          <a:ea typeface="Times New Roman"/>
                          <a:cs typeface="Times New Roman"/>
                        </a:rPr>
                        <a:t>Ανθρωπιστι</a:t>
                      </a:r>
                      <a:endParaRPr lang="el-GR" sz="2400" dirty="0">
                        <a:latin typeface="Times New Roman"/>
                        <a:ea typeface="Times New Roman"/>
                        <a:cs typeface="Times New Roman"/>
                      </a:endParaRPr>
                    </a:p>
                    <a:p>
                      <a:pPr>
                        <a:spcAft>
                          <a:spcPts val="0"/>
                        </a:spcAft>
                      </a:pPr>
                      <a:r>
                        <a:rPr lang="el-GR" sz="2400" dirty="0" err="1">
                          <a:latin typeface="Times New Roman"/>
                          <a:ea typeface="Times New Roman"/>
                          <a:cs typeface="Times New Roman"/>
                        </a:rPr>
                        <a:t>κά</a:t>
                      </a:r>
                      <a:r>
                        <a:rPr lang="el-GR" sz="2400" dirty="0">
                          <a:latin typeface="Times New Roman"/>
                          <a:ea typeface="Times New Roman"/>
                          <a:cs typeface="Times New Roman"/>
                        </a:rPr>
                        <a:t> και </a:t>
                      </a:r>
                      <a:r>
                        <a:rPr lang="el-GR" sz="2400" dirty="0" err="1">
                          <a:latin typeface="Times New Roman"/>
                          <a:ea typeface="Times New Roman"/>
                          <a:cs typeface="Times New Roman"/>
                        </a:rPr>
                        <a:t>επιστημονι</a:t>
                      </a:r>
                      <a:endParaRPr lang="el-GR" sz="2400" dirty="0">
                        <a:latin typeface="Times New Roman"/>
                        <a:ea typeface="Times New Roman"/>
                        <a:cs typeface="Times New Roman"/>
                      </a:endParaRPr>
                    </a:p>
                    <a:p>
                      <a:pPr>
                        <a:spcAft>
                          <a:spcPts val="0"/>
                        </a:spcAft>
                      </a:pPr>
                      <a:r>
                        <a:rPr lang="el-GR" sz="2400" dirty="0" err="1">
                          <a:latin typeface="Times New Roman"/>
                          <a:ea typeface="Times New Roman"/>
                          <a:cs typeface="Times New Roman"/>
                        </a:rPr>
                        <a:t>κά</a:t>
                      </a:r>
                      <a:r>
                        <a:rPr lang="el-GR" sz="2400" dirty="0">
                          <a:latin typeface="Times New Roman"/>
                          <a:ea typeface="Times New Roman"/>
                          <a:cs typeface="Times New Roman"/>
                        </a:rPr>
                        <a:t> μαθήματα.</a:t>
                      </a: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94956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1703512" y="260649"/>
          <a:ext cx="8784980" cy="6414961"/>
        </p:xfrm>
        <a:graphic>
          <a:graphicData uri="http://schemas.openxmlformats.org/drawingml/2006/table">
            <a:tbl>
              <a:tblPr firstRow="1" bandRow="1">
                <a:tableStyleId>{21E4AEA4-8DFA-4A89-87EB-49C32662AFE0}</a:tableStyleId>
              </a:tblPr>
              <a:tblGrid>
                <a:gridCol w="1756996">
                  <a:extLst>
                    <a:ext uri="{9D8B030D-6E8A-4147-A177-3AD203B41FA5}">
                      <a16:colId xmlns:a16="http://schemas.microsoft.com/office/drawing/2014/main" val="20000"/>
                    </a:ext>
                  </a:extLst>
                </a:gridCol>
                <a:gridCol w="1756996">
                  <a:extLst>
                    <a:ext uri="{9D8B030D-6E8A-4147-A177-3AD203B41FA5}">
                      <a16:colId xmlns:a16="http://schemas.microsoft.com/office/drawing/2014/main" val="20001"/>
                    </a:ext>
                  </a:extLst>
                </a:gridCol>
                <a:gridCol w="1756996">
                  <a:extLst>
                    <a:ext uri="{9D8B030D-6E8A-4147-A177-3AD203B41FA5}">
                      <a16:colId xmlns:a16="http://schemas.microsoft.com/office/drawing/2014/main" val="20002"/>
                    </a:ext>
                  </a:extLst>
                </a:gridCol>
                <a:gridCol w="1756996">
                  <a:extLst>
                    <a:ext uri="{9D8B030D-6E8A-4147-A177-3AD203B41FA5}">
                      <a16:colId xmlns:a16="http://schemas.microsoft.com/office/drawing/2014/main" val="20003"/>
                    </a:ext>
                  </a:extLst>
                </a:gridCol>
                <a:gridCol w="1756996">
                  <a:extLst>
                    <a:ext uri="{9D8B030D-6E8A-4147-A177-3AD203B41FA5}">
                      <a16:colId xmlns:a16="http://schemas.microsoft.com/office/drawing/2014/main" val="20004"/>
                    </a:ext>
                  </a:extLst>
                </a:gridCol>
              </a:tblGrid>
              <a:tr h="1538161">
                <a:tc>
                  <a:txBody>
                    <a:bodyPr/>
                    <a:lstStyle/>
                    <a:p>
                      <a:r>
                        <a:rPr lang="el-GR" sz="2400" dirty="0"/>
                        <a:t>φιλοσοφία</a:t>
                      </a:r>
                    </a:p>
                  </a:txBody>
                  <a:tcPr/>
                </a:tc>
                <a:tc>
                  <a:txBody>
                    <a:bodyPr/>
                    <a:lstStyle/>
                    <a:p>
                      <a:r>
                        <a:rPr lang="el-GR" sz="2400" dirty="0"/>
                        <a:t>Γνώση</a:t>
                      </a:r>
                    </a:p>
                  </a:txBody>
                  <a:tcPr/>
                </a:tc>
                <a:tc>
                  <a:txBody>
                    <a:bodyPr/>
                    <a:lstStyle/>
                    <a:p>
                      <a:r>
                        <a:rPr lang="en-US" sz="2400" b="1" kern="1200" dirty="0" err="1">
                          <a:solidFill>
                            <a:schemeClr val="lt1"/>
                          </a:solidFill>
                          <a:latin typeface="+mn-lt"/>
                          <a:ea typeface="+mn-ea"/>
                          <a:cs typeface="+mn-cs"/>
                        </a:rPr>
                        <a:t>Ρόλος</a:t>
                      </a:r>
                      <a:r>
                        <a:rPr lang="en-US" sz="2400" b="1" kern="1200" dirty="0">
                          <a:solidFill>
                            <a:schemeClr val="lt1"/>
                          </a:solidFill>
                          <a:latin typeface="+mn-lt"/>
                          <a:ea typeface="+mn-ea"/>
                          <a:cs typeface="+mn-cs"/>
                        </a:rPr>
                        <a:t> </a:t>
                      </a:r>
                      <a:r>
                        <a:rPr lang="en-US" sz="2400" b="1" kern="1200" dirty="0" err="1">
                          <a:solidFill>
                            <a:schemeClr val="lt1"/>
                          </a:solidFill>
                          <a:latin typeface="+mn-lt"/>
                          <a:ea typeface="+mn-ea"/>
                          <a:cs typeface="+mn-cs"/>
                        </a:rPr>
                        <a:t>εκπαιδευτικού</a:t>
                      </a:r>
                      <a:endParaRPr lang="el-GR" sz="2400" dirty="0"/>
                    </a:p>
                  </a:txBody>
                  <a:tcPr/>
                </a:tc>
                <a:tc>
                  <a:txBody>
                    <a:bodyPr/>
                    <a:lstStyle/>
                    <a:p>
                      <a:pPr>
                        <a:spcAft>
                          <a:spcPts val="0"/>
                        </a:spcAft>
                      </a:pPr>
                      <a:r>
                        <a:rPr lang="en-US" sz="2400" b="1" dirty="0" err="1">
                          <a:latin typeface="Times New Roman"/>
                          <a:ea typeface="Times New Roman"/>
                          <a:cs typeface="Times New Roman"/>
                        </a:rPr>
                        <a:t>Έμφαση</a:t>
                      </a:r>
                      <a:r>
                        <a:rPr lang="en-US" sz="2400" b="1" dirty="0">
                          <a:latin typeface="Times New Roman"/>
                          <a:ea typeface="Times New Roman"/>
                          <a:cs typeface="Times New Roman"/>
                        </a:rPr>
                        <a:t> </a:t>
                      </a:r>
                      <a:r>
                        <a:rPr lang="en-US" sz="2400" b="1" dirty="0" err="1">
                          <a:latin typeface="Times New Roman"/>
                          <a:ea typeface="Times New Roman"/>
                          <a:cs typeface="Times New Roman"/>
                        </a:rPr>
                        <a:t>στη</a:t>
                      </a:r>
                      <a:r>
                        <a:rPr lang="en-US" sz="2400" b="1" dirty="0">
                          <a:latin typeface="Times New Roman"/>
                          <a:ea typeface="Times New Roman"/>
                          <a:cs typeface="Times New Roman"/>
                        </a:rPr>
                        <a:t> </a:t>
                      </a:r>
                      <a:r>
                        <a:rPr lang="en-US" sz="2400" b="1" dirty="0" err="1">
                          <a:latin typeface="Times New Roman"/>
                          <a:ea typeface="Times New Roman"/>
                          <a:cs typeface="Times New Roman"/>
                        </a:rPr>
                        <a:t>μάθηση</a:t>
                      </a:r>
                      <a:endParaRPr lang="el-GR" sz="2400" dirty="0">
                        <a:latin typeface="Times New Roman"/>
                        <a:ea typeface="Times New Roman"/>
                        <a:cs typeface="Times New Roman"/>
                      </a:endParaRPr>
                    </a:p>
                  </a:txBody>
                  <a:tcPr marL="68580" marR="68580" marT="0" marB="0"/>
                </a:tc>
                <a:tc>
                  <a:txBody>
                    <a:bodyPr/>
                    <a:lstStyle/>
                    <a:p>
                      <a:pPr>
                        <a:spcAft>
                          <a:spcPts val="0"/>
                        </a:spcAft>
                      </a:pPr>
                      <a:r>
                        <a:rPr lang="en-US" sz="2400" b="1" dirty="0" err="1">
                          <a:latin typeface="Times New Roman"/>
                          <a:ea typeface="Times New Roman"/>
                          <a:cs typeface="Times New Roman"/>
                        </a:rPr>
                        <a:t>Έμφαση</a:t>
                      </a:r>
                      <a:r>
                        <a:rPr lang="en-US" sz="2400" b="1" dirty="0">
                          <a:latin typeface="Times New Roman"/>
                          <a:ea typeface="Times New Roman"/>
                          <a:cs typeface="Times New Roman"/>
                        </a:rPr>
                        <a:t> </a:t>
                      </a:r>
                      <a:r>
                        <a:rPr lang="en-US" sz="2400" b="1" dirty="0" err="1">
                          <a:latin typeface="Times New Roman"/>
                          <a:ea typeface="Times New Roman"/>
                          <a:cs typeface="Times New Roman"/>
                        </a:rPr>
                        <a:t>στο</a:t>
                      </a:r>
                      <a:r>
                        <a:rPr lang="en-US" sz="2400" b="1" dirty="0">
                          <a:latin typeface="Times New Roman"/>
                          <a:ea typeface="Times New Roman"/>
                          <a:cs typeface="Times New Roman"/>
                        </a:rPr>
                        <a:t> ΑΠ</a:t>
                      </a:r>
                      <a:r>
                        <a:rPr lang="el-GR" sz="2400" b="1" dirty="0">
                          <a:latin typeface="Times New Roman"/>
                          <a:ea typeface="Times New Roman"/>
                          <a:cs typeface="Times New Roman"/>
                        </a:rPr>
                        <a:t>Σ</a:t>
                      </a:r>
                      <a:endParaRPr lang="el-GR" sz="2400" dirty="0">
                        <a:latin typeface="Times New Roman"/>
                        <a:ea typeface="Times New Roman"/>
                        <a:cs typeface="Times New Roman"/>
                      </a:endParaRPr>
                    </a:p>
                  </a:txBody>
                  <a:tcPr marL="68580" marR="68580" marT="0" marB="0"/>
                </a:tc>
                <a:extLst>
                  <a:ext uri="{0D108BD9-81ED-4DB2-BD59-A6C34878D82A}">
                    <a16:rowId xmlns:a16="http://schemas.microsoft.com/office/drawing/2014/main" val="10000"/>
                  </a:ext>
                </a:extLst>
              </a:tr>
              <a:tr h="4771159">
                <a:tc>
                  <a:txBody>
                    <a:bodyPr/>
                    <a:lstStyle/>
                    <a:p>
                      <a:pPr marL="71755" marR="71755" algn="ctr">
                        <a:spcAft>
                          <a:spcPts val="2400"/>
                        </a:spcAft>
                      </a:pPr>
                      <a:r>
                        <a:rPr lang="el-GR" sz="1600" dirty="0">
                          <a:latin typeface="Times New Roman"/>
                          <a:ea typeface="Times New Roman"/>
                          <a:cs typeface="Times New Roman"/>
                        </a:rPr>
                        <a:t>ΚΡΙΤΙΚΟΣ</a:t>
                      </a:r>
                      <a:r>
                        <a:rPr lang="el-GR" sz="1600" baseline="0" dirty="0">
                          <a:latin typeface="Times New Roman"/>
                          <a:ea typeface="Times New Roman"/>
                          <a:cs typeface="Times New Roman"/>
                        </a:rPr>
                        <a:t> ΡΕΑΛΙΣΜΟΣ</a:t>
                      </a:r>
                      <a:endParaRPr lang="el-GR" sz="1600" dirty="0">
                        <a:latin typeface="Times New Roman"/>
                        <a:ea typeface="Times New Roman"/>
                        <a:cs typeface="Times New Roman"/>
                      </a:endParaRPr>
                    </a:p>
                  </a:txBody>
                  <a:tcPr marL="68580" marR="68580" marT="0" marB="0"/>
                </a:tc>
                <a:tc>
                  <a:txBody>
                    <a:bodyPr/>
                    <a:lstStyle/>
                    <a:p>
                      <a:pPr>
                        <a:spcAft>
                          <a:spcPts val="0"/>
                        </a:spcAft>
                      </a:pPr>
                      <a:r>
                        <a:rPr lang="el-GR" sz="1600" dirty="0">
                          <a:latin typeface="Times New Roman"/>
                          <a:ea typeface="Times New Roman"/>
                          <a:cs typeface="Times New Roman"/>
                        </a:rPr>
                        <a:t>Η γνώση της αντικειμενικής πραγματικότητας γίνεται σταδιακά γνωστή μέσω των </a:t>
                      </a:r>
                      <a:r>
                        <a:rPr lang="el-GR" sz="1600" dirty="0" err="1">
                          <a:latin typeface="Times New Roman"/>
                          <a:ea typeface="Times New Roman"/>
                          <a:cs typeface="Times New Roman"/>
                        </a:rPr>
                        <a:t>άλληλεπιδράσεων</a:t>
                      </a:r>
                      <a:r>
                        <a:rPr lang="el-GR" sz="1600" dirty="0">
                          <a:latin typeface="Times New Roman"/>
                          <a:ea typeface="Times New Roman"/>
                          <a:cs typeface="Times New Roman"/>
                        </a:rPr>
                        <a:t> θεωρίας και εμπειρίας. Η γνώση (μεταβατική </a:t>
                      </a:r>
                      <a:r>
                        <a:rPr lang="el-GR" sz="1600" dirty="0" err="1">
                          <a:latin typeface="Times New Roman"/>
                          <a:ea typeface="Times New Roman"/>
                          <a:cs typeface="Times New Roman"/>
                        </a:rPr>
                        <a:t>διάστα</a:t>
                      </a:r>
                      <a:r>
                        <a:rPr lang="el-GR" sz="1600" dirty="0">
                          <a:latin typeface="Times New Roman"/>
                          <a:ea typeface="Times New Roman"/>
                          <a:cs typeface="Times New Roman"/>
                        </a:rPr>
                        <a:t>-ση) παράγεται στο πλαίσιο και είναι σχετική, γιατί είναι κοινωνική κατά-σκευή. Χρησιμοποιεί ποικίλες μεθόδους και η εμπειρική παρατήρηση έχει περιορισμούς.</a:t>
                      </a:r>
                    </a:p>
                  </a:txBody>
                  <a:tcPr marL="68580" marR="68580" marT="0" marB="0"/>
                </a:tc>
                <a:tc>
                  <a:txBody>
                    <a:bodyPr/>
                    <a:lstStyle/>
                    <a:p>
                      <a:pPr>
                        <a:spcAft>
                          <a:spcPts val="0"/>
                        </a:spcAft>
                      </a:pPr>
                      <a:r>
                        <a:rPr lang="el-GR" sz="1600" dirty="0">
                          <a:latin typeface="Times New Roman"/>
                          <a:ea typeface="Times New Roman"/>
                          <a:cs typeface="Times New Roman"/>
                        </a:rPr>
                        <a:t>Να δημιουργήσει το κατάλληλο πλαίσιο για να διερευνήσει και ερμηνεύσει ο μαθητής με σκοπό να βελτιώσει την πραγματικότητα, που μπορεί να γνωρίσει. Βοηθάει να απελευθερωθεί ο μαθητής από την «</a:t>
                      </a:r>
                      <a:r>
                        <a:rPr lang="el-GR" sz="1600" dirty="0" err="1">
                          <a:latin typeface="Times New Roman"/>
                          <a:ea typeface="Times New Roman"/>
                          <a:cs typeface="Times New Roman"/>
                        </a:rPr>
                        <a:t>επιστημική</a:t>
                      </a:r>
                      <a:r>
                        <a:rPr lang="el-GR" sz="1600" dirty="0">
                          <a:latin typeface="Times New Roman"/>
                          <a:ea typeface="Times New Roman"/>
                          <a:cs typeface="Times New Roman"/>
                        </a:rPr>
                        <a:t> πλάνη» (η αναγωγή του τι είναι (οντολογία) στο τι πιστεύουμε πως είναι (επιστημολογία). </a:t>
                      </a:r>
                    </a:p>
                  </a:txBody>
                  <a:tcPr marL="68580" marR="68580" marT="0" marB="0"/>
                </a:tc>
                <a:tc>
                  <a:txBody>
                    <a:bodyPr/>
                    <a:lstStyle/>
                    <a:p>
                      <a:pPr>
                        <a:spcAft>
                          <a:spcPts val="0"/>
                        </a:spcAft>
                      </a:pPr>
                      <a:r>
                        <a:rPr lang="el-GR" sz="1600" dirty="0">
                          <a:latin typeface="Times New Roman"/>
                          <a:ea typeface="Times New Roman"/>
                          <a:cs typeface="Times New Roman"/>
                        </a:rPr>
                        <a:t>Διερεύνηση των αιτιωδών παραγόντων της </a:t>
                      </a:r>
                      <a:r>
                        <a:rPr lang="el-GR" sz="1600" dirty="0" err="1">
                          <a:latin typeface="Times New Roman"/>
                          <a:ea typeface="Times New Roman"/>
                          <a:cs typeface="Times New Roman"/>
                        </a:rPr>
                        <a:t>πραγματικότη</a:t>
                      </a:r>
                      <a:endParaRPr lang="el-GR" sz="1600" dirty="0">
                        <a:latin typeface="Times New Roman"/>
                        <a:ea typeface="Times New Roman"/>
                        <a:cs typeface="Times New Roman"/>
                      </a:endParaRPr>
                    </a:p>
                    <a:p>
                      <a:pPr>
                        <a:spcAft>
                          <a:spcPts val="0"/>
                        </a:spcAft>
                      </a:pPr>
                      <a:r>
                        <a:rPr lang="en-US" sz="1600" dirty="0" err="1">
                          <a:latin typeface="Times New Roman"/>
                          <a:ea typeface="Times New Roman"/>
                          <a:cs typeface="Times New Roman"/>
                        </a:rPr>
                        <a:t>τας</a:t>
                      </a:r>
                      <a:r>
                        <a:rPr lang="en-US" sz="1600" dirty="0">
                          <a:latin typeface="Times New Roman"/>
                          <a:ea typeface="Times New Roman"/>
                          <a:cs typeface="Times New Roman"/>
                        </a:rPr>
                        <a:t>. </a:t>
                      </a:r>
                      <a:r>
                        <a:rPr lang="en-US" sz="1600" dirty="0" err="1">
                          <a:latin typeface="Times New Roman"/>
                          <a:ea typeface="Times New Roman"/>
                          <a:cs typeface="Times New Roman"/>
                        </a:rPr>
                        <a:t>Κριτική</a:t>
                      </a:r>
                      <a:r>
                        <a:rPr lang="en-US" sz="1600" dirty="0">
                          <a:latin typeface="Times New Roman"/>
                          <a:ea typeface="Times New Roman"/>
                          <a:cs typeface="Times New Roman"/>
                        </a:rPr>
                        <a:t>, </a:t>
                      </a:r>
                      <a:r>
                        <a:rPr lang="en-US" sz="1600" dirty="0" err="1">
                          <a:latin typeface="Times New Roman"/>
                          <a:ea typeface="Times New Roman"/>
                          <a:cs typeface="Times New Roman"/>
                        </a:rPr>
                        <a:t>αμφισβήτηση</a:t>
                      </a:r>
                      <a:r>
                        <a:rPr lang="en-US" sz="1600" dirty="0">
                          <a:latin typeface="Times New Roman"/>
                          <a:ea typeface="Times New Roman"/>
                          <a:cs typeface="Times New Roman"/>
                        </a:rPr>
                        <a:t>, </a:t>
                      </a:r>
                      <a:r>
                        <a:rPr lang="en-US" sz="1600" dirty="0" err="1">
                          <a:latin typeface="Times New Roman"/>
                          <a:ea typeface="Times New Roman"/>
                          <a:cs typeface="Times New Roman"/>
                        </a:rPr>
                        <a:t>έλεγχος</a:t>
                      </a:r>
                      <a:r>
                        <a:rPr lang="en-US" sz="1600" dirty="0">
                          <a:latin typeface="Times New Roman"/>
                          <a:ea typeface="Times New Roman"/>
                          <a:cs typeface="Times New Roman"/>
                        </a:rPr>
                        <a:t>.</a:t>
                      </a:r>
                      <a:endParaRPr lang="el-GR" sz="1600" dirty="0">
                        <a:latin typeface="Times New Roman"/>
                        <a:ea typeface="Times New Roman"/>
                        <a:cs typeface="Times New Roman"/>
                      </a:endParaRPr>
                    </a:p>
                  </a:txBody>
                  <a:tcPr marL="68580" marR="68580" marT="0" marB="0"/>
                </a:tc>
                <a:tc>
                  <a:txBody>
                    <a:bodyPr/>
                    <a:lstStyle/>
                    <a:p>
                      <a:pPr>
                        <a:spcAft>
                          <a:spcPts val="0"/>
                        </a:spcAft>
                      </a:pPr>
                      <a:r>
                        <a:rPr lang="el-GR" sz="1600" dirty="0">
                          <a:latin typeface="Times New Roman"/>
                          <a:ea typeface="Times New Roman"/>
                          <a:cs typeface="Times New Roman"/>
                        </a:rPr>
                        <a:t>Εκτός από την ανεξάρτητη από το πρόσωπο, αντικειμενική πραγματικότητα, μάθημα είναι η ικανότητα κριτικής όλων των φαινομένων (φυσικών και κοινωνικών) και η διαπίστωση της </a:t>
                      </a:r>
                      <a:r>
                        <a:rPr lang="el-GR" sz="1600" dirty="0" err="1">
                          <a:latin typeface="Times New Roman"/>
                          <a:ea typeface="Times New Roman"/>
                          <a:cs typeface="Times New Roman"/>
                        </a:rPr>
                        <a:t>συστημικής</a:t>
                      </a:r>
                      <a:r>
                        <a:rPr lang="el-GR" sz="1600" dirty="0">
                          <a:latin typeface="Times New Roman"/>
                          <a:ea typeface="Times New Roman"/>
                          <a:cs typeface="Times New Roman"/>
                        </a:rPr>
                        <a:t> αλλά όχι αναγωγικής σχέσης όλων των επιστημών.</a:t>
                      </a: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30987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274638"/>
            <a:ext cx="8229600" cy="778098"/>
          </a:xfrm>
        </p:spPr>
        <p:txBody>
          <a:bodyPr>
            <a:normAutofit/>
          </a:bodyPr>
          <a:lstStyle/>
          <a:p>
            <a:r>
              <a:rPr lang="el-GR" sz="3200" dirty="0"/>
              <a:t>Ποιες είναι οι φιλοσοφικές βάσεις του ΠΣ;</a:t>
            </a:r>
          </a:p>
        </p:txBody>
      </p:sp>
      <p:graphicFrame>
        <p:nvGraphicFramePr>
          <p:cNvPr id="4" name="3 - Θέση περιεχομένου"/>
          <p:cNvGraphicFramePr>
            <a:graphicFrameLocks noGrp="1"/>
          </p:cNvGraphicFramePr>
          <p:nvPr>
            <p:ph idx="1"/>
          </p:nvPr>
        </p:nvGraphicFramePr>
        <p:xfrm>
          <a:off x="1775520" y="1052736"/>
          <a:ext cx="8686800" cy="5400600"/>
        </p:xfrm>
        <a:graphic>
          <a:graphicData uri="http://schemas.openxmlformats.org/drawingml/2006/table">
            <a:tbl>
              <a:tblPr firstRow="1" bandRow="1">
                <a:tableStyleId>{21E4AEA4-8DFA-4A89-87EB-49C32662AFE0}</a:tableStyleId>
              </a:tblPr>
              <a:tblGrid>
                <a:gridCol w="173736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gridCol w="1737360">
                  <a:extLst>
                    <a:ext uri="{9D8B030D-6E8A-4147-A177-3AD203B41FA5}">
                      <a16:colId xmlns:a16="http://schemas.microsoft.com/office/drawing/2014/main" val="20002"/>
                    </a:ext>
                  </a:extLst>
                </a:gridCol>
                <a:gridCol w="173736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tblGrid>
              <a:tr h="1743425">
                <a:tc>
                  <a:txBody>
                    <a:bodyPr/>
                    <a:lstStyle/>
                    <a:p>
                      <a:r>
                        <a:rPr lang="el-GR" sz="2400" dirty="0"/>
                        <a:t>φιλοσοφία</a:t>
                      </a:r>
                    </a:p>
                  </a:txBody>
                  <a:tcPr/>
                </a:tc>
                <a:tc>
                  <a:txBody>
                    <a:bodyPr/>
                    <a:lstStyle/>
                    <a:p>
                      <a:r>
                        <a:rPr lang="el-GR" sz="2400" dirty="0"/>
                        <a:t>Γνώση</a:t>
                      </a:r>
                    </a:p>
                  </a:txBody>
                  <a:tcPr/>
                </a:tc>
                <a:tc>
                  <a:txBody>
                    <a:bodyPr/>
                    <a:lstStyle/>
                    <a:p>
                      <a:r>
                        <a:rPr lang="en-US" sz="2400" b="1" kern="1200" dirty="0" err="1">
                          <a:solidFill>
                            <a:schemeClr val="lt1"/>
                          </a:solidFill>
                          <a:latin typeface="+mn-lt"/>
                          <a:ea typeface="+mn-ea"/>
                          <a:cs typeface="+mn-cs"/>
                        </a:rPr>
                        <a:t>Ρόλος</a:t>
                      </a:r>
                      <a:r>
                        <a:rPr lang="en-US" sz="2400" b="1" kern="1200" dirty="0">
                          <a:solidFill>
                            <a:schemeClr val="lt1"/>
                          </a:solidFill>
                          <a:latin typeface="+mn-lt"/>
                          <a:ea typeface="+mn-ea"/>
                          <a:cs typeface="+mn-cs"/>
                        </a:rPr>
                        <a:t> </a:t>
                      </a:r>
                      <a:r>
                        <a:rPr lang="en-US" sz="2400" b="1" kern="1200" dirty="0" err="1">
                          <a:solidFill>
                            <a:schemeClr val="lt1"/>
                          </a:solidFill>
                          <a:latin typeface="+mn-lt"/>
                          <a:ea typeface="+mn-ea"/>
                          <a:cs typeface="+mn-cs"/>
                        </a:rPr>
                        <a:t>εκπαιδευτικού</a:t>
                      </a:r>
                      <a:endParaRPr lang="el-GR" sz="2400" dirty="0"/>
                    </a:p>
                  </a:txBody>
                  <a:tcPr/>
                </a:tc>
                <a:tc>
                  <a:txBody>
                    <a:bodyPr/>
                    <a:lstStyle/>
                    <a:p>
                      <a:pPr>
                        <a:spcAft>
                          <a:spcPts val="0"/>
                        </a:spcAft>
                      </a:pPr>
                      <a:r>
                        <a:rPr lang="en-US" sz="2400" b="1" dirty="0" err="1">
                          <a:latin typeface="Times New Roman"/>
                          <a:ea typeface="Times New Roman"/>
                          <a:cs typeface="Times New Roman"/>
                        </a:rPr>
                        <a:t>Έμφαση</a:t>
                      </a:r>
                      <a:r>
                        <a:rPr lang="en-US" sz="2400" b="1" dirty="0">
                          <a:latin typeface="Times New Roman"/>
                          <a:ea typeface="Times New Roman"/>
                          <a:cs typeface="Times New Roman"/>
                        </a:rPr>
                        <a:t> </a:t>
                      </a:r>
                      <a:r>
                        <a:rPr lang="en-US" sz="2400" b="1" dirty="0" err="1">
                          <a:latin typeface="Times New Roman"/>
                          <a:ea typeface="Times New Roman"/>
                          <a:cs typeface="Times New Roman"/>
                        </a:rPr>
                        <a:t>στη</a:t>
                      </a:r>
                      <a:r>
                        <a:rPr lang="en-US" sz="2400" b="1" dirty="0">
                          <a:latin typeface="Times New Roman"/>
                          <a:ea typeface="Times New Roman"/>
                          <a:cs typeface="Times New Roman"/>
                        </a:rPr>
                        <a:t> </a:t>
                      </a:r>
                      <a:r>
                        <a:rPr lang="en-US" sz="2400" b="1" dirty="0" err="1">
                          <a:latin typeface="Times New Roman"/>
                          <a:ea typeface="Times New Roman"/>
                          <a:cs typeface="Times New Roman"/>
                        </a:rPr>
                        <a:t>μάθηση</a:t>
                      </a:r>
                      <a:endParaRPr lang="el-GR" sz="2400" dirty="0">
                        <a:latin typeface="Times New Roman"/>
                        <a:ea typeface="Times New Roman"/>
                        <a:cs typeface="Times New Roman"/>
                      </a:endParaRPr>
                    </a:p>
                  </a:txBody>
                  <a:tcPr marL="68580" marR="68580" marT="0" marB="0"/>
                </a:tc>
                <a:tc>
                  <a:txBody>
                    <a:bodyPr/>
                    <a:lstStyle/>
                    <a:p>
                      <a:pPr>
                        <a:spcAft>
                          <a:spcPts val="0"/>
                        </a:spcAft>
                      </a:pPr>
                      <a:r>
                        <a:rPr lang="en-US" sz="2400" b="1" dirty="0" err="1">
                          <a:latin typeface="Times New Roman"/>
                          <a:ea typeface="Times New Roman"/>
                          <a:cs typeface="Times New Roman"/>
                        </a:rPr>
                        <a:t>Έμφαση</a:t>
                      </a:r>
                      <a:r>
                        <a:rPr lang="en-US" sz="2400" b="1" dirty="0">
                          <a:latin typeface="Times New Roman"/>
                          <a:ea typeface="Times New Roman"/>
                          <a:cs typeface="Times New Roman"/>
                        </a:rPr>
                        <a:t> </a:t>
                      </a:r>
                      <a:r>
                        <a:rPr lang="en-US" sz="2400" b="1" dirty="0" err="1">
                          <a:latin typeface="Times New Roman"/>
                          <a:ea typeface="Times New Roman"/>
                          <a:cs typeface="Times New Roman"/>
                        </a:rPr>
                        <a:t>στο</a:t>
                      </a:r>
                      <a:r>
                        <a:rPr lang="en-US" sz="2400" b="1" dirty="0">
                          <a:latin typeface="Times New Roman"/>
                          <a:ea typeface="Times New Roman"/>
                          <a:cs typeface="Times New Roman"/>
                        </a:rPr>
                        <a:t> ΑΠ</a:t>
                      </a:r>
                      <a:r>
                        <a:rPr lang="el-GR" sz="2400" b="1" dirty="0">
                          <a:latin typeface="Times New Roman"/>
                          <a:ea typeface="Times New Roman"/>
                          <a:cs typeface="Times New Roman"/>
                        </a:rPr>
                        <a:t>Σ</a:t>
                      </a:r>
                      <a:endParaRPr lang="el-GR" sz="2400" dirty="0">
                        <a:latin typeface="Times New Roman"/>
                        <a:ea typeface="Times New Roman"/>
                        <a:cs typeface="Times New Roman"/>
                      </a:endParaRPr>
                    </a:p>
                  </a:txBody>
                  <a:tcPr marL="68580" marR="68580" marT="0" marB="0"/>
                </a:tc>
                <a:extLst>
                  <a:ext uri="{0D108BD9-81ED-4DB2-BD59-A6C34878D82A}">
                    <a16:rowId xmlns:a16="http://schemas.microsoft.com/office/drawing/2014/main" val="10000"/>
                  </a:ext>
                </a:extLst>
              </a:tr>
              <a:tr h="3657175">
                <a:tc>
                  <a:txBody>
                    <a:bodyPr/>
                    <a:lstStyle/>
                    <a:p>
                      <a:r>
                        <a:rPr lang="el-GR" sz="1800" dirty="0"/>
                        <a:t>ΠΡΑΓΜΑΤΙΣΜΟΣ</a:t>
                      </a:r>
                    </a:p>
                  </a:txBody>
                  <a:tcPr/>
                </a:tc>
                <a:tc>
                  <a:txBody>
                    <a:bodyPr/>
                    <a:lstStyle/>
                    <a:p>
                      <a:pPr>
                        <a:spcAft>
                          <a:spcPts val="0"/>
                        </a:spcAft>
                      </a:pPr>
                      <a:r>
                        <a:rPr lang="el-GR" sz="1800" dirty="0">
                          <a:latin typeface="Times New Roman"/>
                          <a:ea typeface="Times New Roman"/>
                          <a:cs typeface="Times New Roman"/>
                        </a:rPr>
                        <a:t>Βασίζεται στην εμπειρία (βίωμα). Χρησιμοποιεί την επιστημονική μέθοδο. Αληθινή γνώση είναι ό, τι έχει σχέση με τη ζωή και βοηθάει να λύνει κάποιος τα προβλήματα.</a:t>
                      </a:r>
                    </a:p>
                  </a:txBody>
                  <a:tcPr marL="68580" marR="68580" marT="0" marB="0"/>
                </a:tc>
                <a:tc>
                  <a:txBody>
                    <a:bodyPr/>
                    <a:lstStyle/>
                    <a:p>
                      <a:pPr>
                        <a:spcAft>
                          <a:spcPts val="0"/>
                        </a:spcAft>
                      </a:pPr>
                      <a:r>
                        <a:rPr lang="el-GR" sz="1800" dirty="0">
                          <a:latin typeface="Times New Roman"/>
                          <a:ea typeface="Times New Roman"/>
                          <a:cs typeface="Times New Roman"/>
                        </a:rPr>
                        <a:t>Να καλλιεργήσει κριτική σκέψη μέσω της έρευνας και της επιστήμης. Βοηθά να γίνει ο μαθητής ικανός να ζει με επιτυχία στη ζωή του.</a:t>
                      </a:r>
                    </a:p>
                  </a:txBody>
                  <a:tcPr marL="68580" marR="68580" marT="0" marB="0"/>
                </a:tc>
                <a:tc>
                  <a:txBody>
                    <a:bodyPr/>
                    <a:lstStyle/>
                    <a:p>
                      <a:pPr>
                        <a:spcAft>
                          <a:spcPts val="0"/>
                        </a:spcAft>
                      </a:pPr>
                      <a:r>
                        <a:rPr lang="el-GR" sz="1800" dirty="0">
                          <a:latin typeface="Times New Roman"/>
                          <a:ea typeface="Times New Roman"/>
                          <a:cs typeface="Times New Roman"/>
                        </a:rPr>
                        <a:t>Μέθοδοι που ασχολούνται με ένα περιβάλλον που συνεχώς αλλάζει. </a:t>
                      </a:r>
                      <a:r>
                        <a:rPr lang="en-US" sz="1800" dirty="0" err="1">
                          <a:latin typeface="Times New Roman"/>
                          <a:ea typeface="Times New Roman"/>
                          <a:cs typeface="Times New Roman"/>
                        </a:rPr>
                        <a:t>Επιστημονικές</a:t>
                      </a:r>
                      <a:r>
                        <a:rPr lang="en-US" sz="1800" dirty="0">
                          <a:latin typeface="Times New Roman"/>
                          <a:ea typeface="Times New Roman"/>
                          <a:cs typeface="Times New Roman"/>
                        </a:rPr>
                        <a:t> </a:t>
                      </a:r>
                      <a:r>
                        <a:rPr lang="en-US" sz="1800" dirty="0" err="1">
                          <a:latin typeface="Times New Roman"/>
                          <a:ea typeface="Times New Roman"/>
                          <a:cs typeface="Times New Roman"/>
                        </a:rPr>
                        <a:t>εξηγήσεις</a:t>
                      </a:r>
                      <a:r>
                        <a:rPr lang="en-US" sz="1800" dirty="0">
                          <a:latin typeface="Times New Roman"/>
                          <a:ea typeface="Times New Roman"/>
                          <a:cs typeface="Times New Roman"/>
                        </a:rPr>
                        <a:t>.</a:t>
                      </a:r>
                      <a:endParaRPr lang="el-GR" sz="1800" dirty="0">
                        <a:latin typeface="Times New Roman"/>
                        <a:ea typeface="Times New Roman"/>
                        <a:cs typeface="Times New Roman"/>
                      </a:endParaRPr>
                    </a:p>
                  </a:txBody>
                  <a:tcPr marL="68580" marR="68580" marT="0" marB="0"/>
                </a:tc>
                <a:tc>
                  <a:txBody>
                    <a:bodyPr/>
                    <a:lstStyle/>
                    <a:p>
                      <a:pPr>
                        <a:spcAft>
                          <a:spcPts val="0"/>
                        </a:spcAft>
                      </a:pPr>
                      <a:r>
                        <a:rPr lang="el-GR" sz="1800" dirty="0">
                          <a:latin typeface="Times New Roman"/>
                          <a:ea typeface="Times New Roman"/>
                          <a:cs typeface="Times New Roman"/>
                        </a:rPr>
                        <a:t>Δεν υπάρχουν συγκεκριμένες γνώσεις ή μαθήματα, αλλά εμπειρικά θέματα και προβλήματα.</a:t>
                      </a: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44284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1981200" y="404664"/>
          <a:ext cx="8229600" cy="5868144"/>
        </p:xfrm>
        <a:graphic>
          <a:graphicData uri="http://schemas.openxmlformats.org/drawingml/2006/table">
            <a:tbl>
              <a:tblPr firstRow="1" bandRow="1">
                <a:tableStyleId>{21E4AEA4-8DFA-4A89-87EB-49C32662AFE0}</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1296144">
                <a:tc>
                  <a:txBody>
                    <a:bodyPr/>
                    <a:lstStyle/>
                    <a:p>
                      <a:r>
                        <a:rPr lang="el-GR" sz="2400" dirty="0"/>
                        <a:t>φιλοσοφία</a:t>
                      </a:r>
                    </a:p>
                  </a:txBody>
                  <a:tcPr/>
                </a:tc>
                <a:tc>
                  <a:txBody>
                    <a:bodyPr/>
                    <a:lstStyle/>
                    <a:p>
                      <a:r>
                        <a:rPr lang="el-GR" sz="2400" dirty="0"/>
                        <a:t>Γνώση</a:t>
                      </a:r>
                    </a:p>
                  </a:txBody>
                  <a:tcPr/>
                </a:tc>
                <a:tc>
                  <a:txBody>
                    <a:bodyPr/>
                    <a:lstStyle/>
                    <a:p>
                      <a:r>
                        <a:rPr lang="en-US" sz="2400" b="1" kern="1200" dirty="0" err="1">
                          <a:solidFill>
                            <a:schemeClr val="lt1"/>
                          </a:solidFill>
                          <a:latin typeface="+mn-lt"/>
                          <a:ea typeface="+mn-ea"/>
                          <a:cs typeface="+mn-cs"/>
                        </a:rPr>
                        <a:t>Ρόλος</a:t>
                      </a:r>
                      <a:r>
                        <a:rPr lang="en-US" sz="2400" b="1" kern="1200" dirty="0">
                          <a:solidFill>
                            <a:schemeClr val="lt1"/>
                          </a:solidFill>
                          <a:latin typeface="+mn-lt"/>
                          <a:ea typeface="+mn-ea"/>
                          <a:cs typeface="+mn-cs"/>
                        </a:rPr>
                        <a:t> </a:t>
                      </a:r>
                      <a:r>
                        <a:rPr lang="en-US" sz="2400" b="1" kern="1200" dirty="0" err="1">
                          <a:solidFill>
                            <a:schemeClr val="lt1"/>
                          </a:solidFill>
                          <a:latin typeface="+mn-lt"/>
                          <a:ea typeface="+mn-ea"/>
                          <a:cs typeface="+mn-cs"/>
                        </a:rPr>
                        <a:t>εκπαιδευτικού</a:t>
                      </a:r>
                      <a:endParaRPr lang="el-GR" sz="2400" dirty="0"/>
                    </a:p>
                  </a:txBody>
                  <a:tcPr/>
                </a:tc>
                <a:tc>
                  <a:txBody>
                    <a:bodyPr/>
                    <a:lstStyle/>
                    <a:p>
                      <a:pPr>
                        <a:spcAft>
                          <a:spcPts val="0"/>
                        </a:spcAft>
                      </a:pPr>
                      <a:r>
                        <a:rPr lang="en-US" sz="2400" b="1" dirty="0" err="1">
                          <a:latin typeface="Times New Roman"/>
                          <a:ea typeface="Times New Roman"/>
                          <a:cs typeface="Times New Roman"/>
                        </a:rPr>
                        <a:t>Έμφαση</a:t>
                      </a:r>
                      <a:r>
                        <a:rPr lang="en-US" sz="2400" b="1" dirty="0">
                          <a:latin typeface="Times New Roman"/>
                          <a:ea typeface="Times New Roman"/>
                          <a:cs typeface="Times New Roman"/>
                        </a:rPr>
                        <a:t> </a:t>
                      </a:r>
                      <a:r>
                        <a:rPr lang="en-US" sz="2400" b="1" dirty="0" err="1">
                          <a:latin typeface="Times New Roman"/>
                          <a:ea typeface="Times New Roman"/>
                          <a:cs typeface="Times New Roman"/>
                        </a:rPr>
                        <a:t>στη</a:t>
                      </a:r>
                      <a:r>
                        <a:rPr lang="en-US" sz="2400" b="1" dirty="0">
                          <a:latin typeface="Times New Roman"/>
                          <a:ea typeface="Times New Roman"/>
                          <a:cs typeface="Times New Roman"/>
                        </a:rPr>
                        <a:t> </a:t>
                      </a:r>
                      <a:r>
                        <a:rPr lang="en-US" sz="2400" b="1" dirty="0" err="1">
                          <a:latin typeface="Times New Roman"/>
                          <a:ea typeface="Times New Roman"/>
                          <a:cs typeface="Times New Roman"/>
                        </a:rPr>
                        <a:t>μάθηση</a:t>
                      </a:r>
                      <a:endParaRPr lang="el-GR" sz="2400" dirty="0">
                        <a:latin typeface="Times New Roman"/>
                        <a:ea typeface="Times New Roman"/>
                        <a:cs typeface="Times New Roman"/>
                      </a:endParaRPr>
                    </a:p>
                  </a:txBody>
                  <a:tcPr marL="68580" marR="68580" marT="0" marB="0"/>
                </a:tc>
                <a:tc>
                  <a:txBody>
                    <a:bodyPr/>
                    <a:lstStyle/>
                    <a:p>
                      <a:pPr>
                        <a:spcAft>
                          <a:spcPts val="0"/>
                        </a:spcAft>
                      </a:pPr>
                      <a:r>
                        <a:rPr lang="en-US" sz="2400" b="1" dirty="0" err="1">
                          <a:latin typeface="Times New Roman"/>
                          <a:ea typeface="Times New Roman"/>
                          <a:cs typeface="Times New Roman"/>
                        </a:rPr>
                        <a:t>Έμφαση</a:t>
                      </a:r>
                      <a:r>
                        <a:rPr lang="en-US" sz="2400" b="1" dirty="0">
                          <a:latin typeface="Times New Roman"/>
                          <a:ea typeface="Times New Roman"/>
                          <a:cs typeface="Times New Roman"/>
                        </a:rPr>
                        <a:t> </a:t>
                      </a:r>
                      <a:r>
                        <a:rPr lang="en-US" sz="2400" b="1" dirty="0" err="1">
                          <a:latin typeface="Times New Roman"/>
                          <a:ea typeface="Times New Roman"/>
                          <a:cs typeface="Times New Roman"/>
                        </a:rPr>
                        <a:t>στο</a:t>
                      </a:r>
                      <a:r>
                        <a:rPr lang="en-US" sz="2400" b="1" dirty="0">
                          <a:latin typeface="Times New Roman"/>
                          <a:ea typeface="Times New Roman"/>
                          <a:cs typeface="Times New Roman"/>
                        </a:rPr>
                        <a:t> ΑΠ</a:t>
                      </a:r>
                      <a:r>
                        <a:rPr lang="el-GR" sz="2400" b="1" dirty="0">
                          <a:latin typeface="Times New Roman"/>
                          <a:ea typeface="Times New Roman"/>
                          <a:cs typeface="Times New Roman"/>
                        </a:rPr>
                        <a:t>Σ</a:t>
                      </a:r>
                      <a:endParaRPr lang="el-GR" sz="2400" dirty="0">
                        <a:latin typeface="Times New Roman"/>
                        <a:ea typeface="Times New Roman"/>
                        <a:cs typeface="Times New Roman"/>
                      </a:endParaRPr>
                    </a:p>
                  </a:txBody>
                  <a:tcPr marL="68580" marR="68580" marT="0" marB="0"/>
                </a:tc>
                <a:extLst>
                  <a:ext uri="{0D108BD9-81ED-4DB2-BD59-A6C34878D82A}">
                    <a16:rowId xmlns:a16="http://schemas.microsoft.com/office/drawing/2014/main" val="10000"/>
                  </a:ext>
                </a:extLst>
              </a:tr>
              <a:tr h="2618772">
                <a:tc>
                  <a:txBody>
                    <a:bodyPr/>
                    <a:lstStyle/>
                    <a:p>
                      <a:r>
                        <a:rPr lang="el-GR" sz="2000" dirty="0"/>
                        <a:t>ΥΠΑΡΞΙΣΜΟΣ</a:t>
                      </a:r>
                    </a:p>
                  </a:txBody>
                  <a:tcPr/>
                </a:tc>
                <a:tc>
                  <a:txBody>
                    <a:bodyPr/>
                    <a:lstStyle/>
                    <a:p>
                      <a:pPr>
                        <a:spcAft>
                          <a:spcPts val="0"/>
                        </a:spcAft>
                      </a:pPr>
                      <a:r>
                        <a:rPr lang="el-GR" sz="2000" dirty="0">
                          <a:latin typeface="Times New Roman"/>
                          <a:ea typeface="Times New Roman"/>
                          <a:cs typeface="Times New Roman"/>
                        </a:rPr>
                        <a:t>Βασίζεται στην προσωπική επιλογή. Υπάρχει ταύτιση γνωστικού υποκειμένου και αντικειμένου. Χωρίς γνωστικό υποκείμενο δεν υπάρχει γνώση.</a:t>
                      </a:r>
                    </a:p>
                  </a:txBody>
                  <a:tcPr marL="68580" marR="68580" marT="0" marB="0"/>
                </a:tc>
                <a:tc>
                  <a:txBody>
                    <a:bodyPr/>
                    <a:lstStyle/>
                    <a:p>
                      <a:pPr>
                        <a:spcAft>
                          <a:spcPts val="0"/>
                        </a:spcAft>
                      </a:pPr>
                      <a:r>
                        <a:rPr lang="el-GR" sz="2000" dirty="0">
                          <a:latin typeface="Times New Roman"/>
                          <a:ea typeface="Times New Roman"/>
                          <a:cs typeface="Times New Roman"/>
                        </a:rPr>
                        <a:t>Να καλλιεργήσει προσωπική επιλογή και ταυτότητα. Βοηθά τον μαθητή να γίνει αυθεντικό άτομο, να γίνει υπεύθυνο άτομο.</a:t>
                      </a:r>
                    </a:p>
                  </a:txBody>
                  <a:tcPr marL="68580" marR="68580" marT="0" marB="0"/>
                </a:tc>
                <a:tc>
                  <a:txBody>
                    <a:bodyPr/>
                    <a:lstStyle/>
                    <a:p>
                      <a:pPr>
                        <a:spcAft>
                          <a:spcPts val="0"/>
                        </a:spcAft>
                      </a:pPr>
                      <a:r>
                        <a:rPr lang="el-GR" sz="2000" dirty="0">
                          <a:latin typeface="Times New Roman"/>
                          <a:ea typeface="Times New Roman"/>
                          <a:cs typeface="Times New Roman"/>
                        </a:rPr>
                        <a:t>Γνώση και αρχές της ανθρώπινης κατάστασης. </a:t>
                      </a:r>
                      <a:r>
                        <a:rPr lang="en-US" sz="2000" dirty="0" err="1">
                          <a:latin typeface="Times New Roman"/>
                          <a:ea typeface="Times New Roman"/>
                          <a:cs typeface="Times New Roman"/>
                        </a:rPr>
                        <a:t>Κάθε</a:t>
                      </a:r>
                      <a:r>
                        <a:rPr lang="en-US" sz="2000" dirty="0">
                          <a:latin typeface="Times New Roman"/>
                          <a:ea typeface="Times New Roman"/>
                          <a:cs typeface="Times New Roman"/>
                        </a:rPr>
                        <a:t> </a:t>
                      </a:r>
                      <a:r>
                        <a:rPr lang="en-US" sz="2000" dirty="0" err="1">
                          <a:latin typeface="Times New Roman"/>
                          <a:ea typeface="Times New Roman"/>
                          <a:cs typeface="Times New Roman"/>
                        </a:rPr>
                        <a:t>μαθητής</a:t>
                      </a:r>
                      <a:r>
                        <a:rPr lang="en-US" sz="2000" dirty="0">
                          <a:latin typeface="Times New Roman"/>
                          <a:ea typeface="Times New Roman"/>
                          <a:cs typeface="Times New Roman"/>
                        </a:rPr>
                        <a:t> </a:t>
                      </a:r>
                      <a:r>
                        <a:rPr lang="en-US" sz="2000" dirty="0" err="1">
                          <a:latin typeface="Times New Roman"/>
                          <a:ea typeface="Times New Roman"/>
                          <a:cs typeface="Times New Roman"/>
                        </a:rPr>
                        <a:t>είναι</a:t>
                      </a:r>
                      <a:r>
                        <a:rPr lang="en-US" sz="2000" dirty="0">
                          <a:latin typeface="Times New Roman"/>
                          <a:ea typeface="Times New Roman"/>
                          <a:cs typeface="Times New Roman"/>
                        </a:rPr>
                        <a:t> </a:t>
                      </a:r>
                      <a:r>
                        <a:rPr lang="en-US" sz="2000" dirty="0" err="1">
                          <a:latin typeface="Times New Roman"/>
                          <a:ea typeface="Times New Roman"/>
                          <a:cs typeface="Times New Roman"/>
                        </a:rPr>
                        <a:t>ξεχωριστός</a:t>
                      </a:r>
                      <a:r>
                        <a:rPr lang="en-US" sz="2000" dirty="0">
                          <a:latin typeface="Times New Roman"/>
                          <a:ea typeface="Times New Roman"/>
                          <a:cs typeface="Times New Roman"/>
                        </a:rPr>
                        <a:t>.</a:t>
                      </a:r>
                      <a:endParaRPr lang="el-GR" sz="2000" dirty="0">
                        <a:latin typeface="Times New Roman"/>
                        <a:ea typeface="Times New Roman"/>
                        <a:cs typeface="Times New Roman"/>
                      </a:endParaRPr>
                    </a:p>
                  </a:txBody>
                  <a:tcPr marL="68580" marR="68580" marT="0" marB="0"/>
                </a:tc>
                <a:tc>
                  <a:txBody>
                    <a:bodyPr/>
                    <a:lstStyle/>
                    <a:p>
                      <a:pPr>
                        <a:spcAft>
                          <a:spcPts val="0"/>
                        </a:spcAft>
                      </a:pPr>
                      <a:r>
                        <a:rPr lang="el-GR" sz="2000" dirty="0">
                          <a:latin typeface="Times New Roman"/>
                          <a:ea typeface="Times New Roman"/>
                          <a:cs typeface="Times New Roman"/>
                        </a:rPr>
                        <a:t>Εικαστικά και φιλοσοφικά μαθήματα, επιλογές στη διδακτέα ύλη.</a:t>
                      </a: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74925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504967" y="675564"/>
            <a:ext cx="3609833" cy="5204085"/>
          </a:xfrm>
        </p:spPr>
        <p:txBody>
          <a:bodyPr>
            <a:normAutofit/>
          </a:bodyPr>
          <a:lstStyle/>
          <a:p>
            <a:r>
              <a:rPr lang="el-GR" dirty="0"/>
              <a:t>Πλαίσιο των Α.Π.Σ.</a:t>
            </a:r>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Θέση περιεχομένου 2">
            <a:extLst>
              <a:ext uri="{FF2B5EF4-FFF2-40B4-BE49-F238E27FC236}">
                <a16:creationId xmlns:a16="http://schemas.microsoft.com/office/drawing/2014/main" id="{3E3DA1F2-24FA-120A-89CC-D09F2522EDB2}"/>
              </a:ext>
            </a:extLst>
          </p:cNvPr>
          <p:cNvGraphicFramePr>
            <a:graphicFrameLocks noGrp="1"/>
          </p:cNvGraphicFramePr>
          <p:nvPr>
            <p:ph idx="1"/>
            <p:extLst>
              <p:ext uri="{D42A27DB-BD31-4B8C-83A1-F6EECF244321}">
                <p14:modId xmlns:p14="http://schemas.microsoft.com/office/powerpoint/2010/main" val="285566932"/>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6504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rKenRobinson_2006-low-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8353" y="598677"/>
            <a:ext cx="3644392" cy="2733294"/>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2" name="Freeform: Shape 11">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Εικόνα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353" y="3526029"/>
            <a:ext cx="2028541"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Θέση περιεχομένου 2"/>
          <p:cNvSpPr>
            <a:spLocks noGrp="1"/>
          </p:cNvSpPr>
          <p:nvPr>
            <p:ph idx="1"/>
          </p:nvPr>
        </p:nvSpPr>
        <p:spPr>
          <a:xfrm>
            <a:off x="6151294" y="1946684"/>
            <a:ext cx="5397237" cy="4351338"/>
          </a:xfrm>
        </p:spPr>
        <p:txBody>
          <a:bodyPr>
            <a:normAutofit/>
          </a:bodyPr>
          <a:lstStyle/>
          <a:p>
            <a:pPr marL="0" indent="0">
              <a:buNone/>
            </a:pPr>
            <a:r>
              <a:rPr lang="el-GR"/>
              <a:t>«Σχεδόν κάθε τι που διδάσκεται </a:t>
            </a:r>
            <a:endParaRPr lang="en-US"/>
          </a:p>
          <a:p>
            <a:pPr marL="0" indent="0">
              <a:buNone/>
            </a:pPr>
            <a:r>
              <a:rPr lang="el-GR"/>
              <a:t>στα παιδιά ξεχνιέται» (</a:t>
            </a:r>
            <a:r>
              <a:rPr lang="en-US"/>
              <a:t>Jenkins, 2010)</a:t>
            </a:r>
            <a:endParaRPr lang="el-GR"/>
          </a:p>
        </p:txBody>
      </p:sp>
      <p:sp>
        <p:nvSpPr>
          <p:cNvPr id="14" name="Arc 13">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49293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c 20">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54C83749-E86B-9EB1-E732-CAADEC707B24}"/>
              </a:ext>
            </a:extLst>
          </p:cNvPr>
          <p:cNvSpPr>
            <a:spLocks noGrp="1"/>
          </p:cNvSpPr>
          <p:nvPr>
            <p:ph type="title"/>
          </p:nvPr>
        </p:nvSpPr>
        <p:spPr>
          <a:xfrm>
            <a:off x="892817" y="1370171"/>
            <a:ext cx="4425551" cy="2387600"/>
          </a:xfrm>
        </p:spPr>
        <p:txBody>
          <a:bodyPr vert="horz" lIns="91440" tIns="45720" rIns="91440" bIns="45720" rtlCol="0" anchor="b">
            <a:normAutofit/>
          </a:bodyPr>
          <a:lstStyle/>
          <a:p>
            <a:r>
              <a:rPr lang="en-US" sz="5100">
                <a:solidFill>
                  <a:srgbClr val="FFFFFF"/>
                </a:solidFill>
              </a:rPr>
              <a:t>Τι είναι;</a:t>
            </a:r>
            <a:br>
              <a:rPr lang="en-US" sz="5100">
                <a:solidFill>
                  <a:srgbClr val="FFFFFF"/>
                </a:solidFill>
              </a:rPr>
            </a:br>
            <a:r>
              <a:rPr lang="en-US" sz="5100">
                <a:solidFill>
                  <a:srgbClr val="FFFFFF"/>
                </a:solidFill>
              </a:rPr>
              <a:t>Γιατί υπάρχει;</a:t>
            </a:r>
            <a:br>
              <a:rPr lang="en-US" sz="5100">
                <a:solidFill>
                  <a:srgbClr val="FFFFFF"/>
                </a:solidFill>
              </a:rPr>
            </a:br>
            <a:r>
              <a:rPr lang="en-US" sz="5100">
                <a:solidFill>
                  <a:srgbClr val="FFFFFF"/>
                </a:solidFill>
              </a:rPr>
              <a:t>Πού το βρίσκω;</a:t>
            </a:r>
          </a:p>
        </p:txBody>
      </p:sp>
      <p:sp>
        <p:nvSpPr>
          <p:cNvPr id="23" name="Oval 22">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Θέση περιεχομένου 4" descr="Εικόνα που περιέχει καρδιά, κόκκινο, δημιουργικότητα&#10;&#10;Περιγραφή που δημιουργήθηκε αυτόματα">
            <a:extLst>
              <a:ext uri="{FF2B5EF4-FFF2-40B4-BE49-F238E27FC236}">
                <a16:creationId xmlns:a16="http://schemas.microsoft.com/office/drawing/2014/main" id="{ACCDF520-1631-F4DD-1E85-BE49312F8CB6}"/>
              </a:ext>
            </a:extLst>
          </p:cNvPr>
          <p:cNvPicPr>
            <a:picLocks noChangeAspect="1"/>
          </p:cNvPicPr>
          <p:nvPr/>
        </p:nvPicPr>
        <p:blipFill>
          <a:blip r:embed="rId2">
            <a:extLst>
              <a:ext uri="{28A0092B-C50C-407E-A947-70E740481C1C}">
                <a14:useLocalDpi xmlns:a14="http://schemas.microsoft.com/office/drawing/2010/main" val="0"/>
              </a:ext>
            </a:extLst>
          </a:blip>
          <a:srcRect b="5923"/>
          <a:stretch/>
        </p:blipFill>
        <p:spPr>
          <a:xfrm>
            <a:off x="6535278" y="270180"/>
            <a:ext cx="2137382" cy="2709367"/>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7" name="Θέση περιεχομένου 6" descr="Τρία τακτοποιημένα βιβλία σε στοίβα">
            <a:extLst>
              <a:ext uri="{FF2B5EF4-FFF2-40B4-BE49-F238E27FC236}">
                <a16:creationId xmlns:a16="http://schemas.microsoft.com/office/drawing/2014/main" id="{101CDA65-E473-AF02-7B05-4AE36F98FE0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782279" y="4200059"/>
            <a:ext cx="2899242" cy="1935244"/>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Tree>
    <p:extLst>
      <p:ext uri="{BB962C8B-B14F-4D97-AF65-F5344CB8AC3E}">
        <p14:creationId xmlns:p14="http://schemas.microsoft.com/office/powerpoint/2010/main" val="4122402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956826" y="1112969"/>
            <a:ext cx="3937298" cy="4166010"/>
          </a:xfrm>
        </p:spPr>
        <p:txBody>
          <a:bodyPr>
            <a:normAutofit/>
          </a:bodyPr>
          <a:lstStyle/>
          <a:p>
            <a:r>
              <a:rPr lang="el-GR">
                <a:solidFill>
                  <a:srgbClr val="FFFFFF"/>
                </a:solidFill>
              </a:rPr>
              <a:t>Δεν υπάρχει συμφωνία για το περιεχόμενο του όρου</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6096000" y="820880"/>
            <a:ext cx="5257799" cy="4889350"/>
          </a:xfrm>
        </p:spPr>
        <p:txBody>
          <a:bodyPr anchor="t">
            <a:normAutofit/>
          </a:bodyPr>
          <a:lstStyle/>
          <a:p>
            <a:r>
              <a:rPr lang="el-GR" sz="1800"/>
              <a:t>«το σύνολο όσων πρέπει να μάθουν οι μαθητές» (</a:t>
            </a:r>
            <a:r>
              <a:rPr lang="en-US" sz="1800"/>
              <a:t>Hayes, 2007:57)</a:t>
            </a:r>
          </a:p>
          <a:p>
            <a:r>
              <a:rPr lang="el-GR" sz="1800"/>
              <a:t>«η διαμόρφωση και η εφαρμογή μιας εκπαιδευτικής πρότασης με σκοπό τη διδασκαλία και τη μάθησή της στο σχολείο ή σε άλλο ίδρυμα, για την οποία αυτό το ίδρυμα αναλαμβάνει την ευθύνη σε τρία επίπεδα: το σκεπτικό της, την ίδια την εφαρμογή της και τα αποτελέσματά της.» (</a:t>
            </a:r>
            <a:r>
              <a:rPr lang="en-US" sz="1800"/>
              <a:t>Jenkins &amp; Shipman, </a:t>
            </a:r>
            <a:r>
              <a:rPr lang="el-GR" sz="1800"/>
              <a:t>1976: 26)</a:t>
            </a:r>
          </a:p>
          <a:p>
            <a:r>
              <a:rPr lang="el-GR" sz="1800"/>
              <a:t>«Μία προσπάθεια μετάδοσης των βασικών αρχών και χαρακτηριστικών μιας εκπαιδευτικής πρότασης, με τρόπο που αυτή να είναι ανοιχτή σε κριτική εξέταση και να είναι σε θέση να μεταφραστεί αποτελεσματικά στην τάξη.» (</a:t>
            </a:r>
            <a:r>
              <a:rPr lang="en-US" sz="1800" err="1"/>
              <a:t>Stenhouse</a:t>
            </a:r>
            <a:r>
              <a:rPr lang="en-US" sz="1800"/>
              <a:t>, 2975:53)</a:t>
            </a:r>
            <a:endParaRPr lang="el-GR" sz="180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694637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956826" y="1112969"/>
            <a:ext cx="3937298" cy="4166010"/>
          </a:xfrm>
        </p:spPr>
        <p:txBody>
          <a:bodyPr>
            <a:normAutofit/>
          </a:bodyPr>
          <a:lstStyle/>
          <a:p>
            <a:r>
              <a:rPr lang="el-GR">
                <a:solidFill>
                  <a:srgbClr val="FFFFFF"/>
                </a:solidFill>
              </a:rPr>
              <a:t>Είναι ένας τρόπος οργάνωσης των εξής διαφορετικών στοιχείων:</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6096000" y="820880"/>
            <a:ext cx="5257799" cy="4889350"/>
          </a:xfrm>
        </p:spPr>
        <p:txBody>
          <a:bodyPr anchor="t">
            <a:normAutofit/>
          </a:bodyPr>
          <a:lstStyle/>
          <a:p>
            <a:r>
              <a:rPr lang="el-GR" sz="2400"/>
              <a:t>Τι διδάσκεται</a:t>
            </a:r>
          </a:p>
          <a:p>
            <a:r>
              <a:rPr lang="el-GR" sz="2400"/>
              <a:t>Πώς αυτό που διδάσκεται ενσωματώνεται σε ένα συγκεκριμένο πλαίσιο μαθησιακών εμπειριών</a:t>
            </a:r>
          </a:p>
          <a:p>
            <a:r>
              <a:rPr lang="el-GR" sz="2400"/>
              <a:t>Ποιο είδος διδακτικών μεθόδων χρησιμοποιείται για να «πραγματώσει» το Α.Π.Σ. </a:t>
            </a:r>
          </a:p>
          <a:p>
            <a:r>
              <a:rPr lang="el-GR" sz="2400"/>
              <a:t>Πώς αξιολογείται η μάθηση</a:t>
            </a:r>
          </a:p>
          <a:p>
            <a:endParaRPr lang="el-GR" sz="2400"/>
          </a:p>
          <a:p>
            <a:pPr marL="0" indent="0">
              <a:buNone/>
            </a:pPr>
            <a:r>
              <a:rPr lang="el-GR" sz="2400"/>
              <a:t>Αυτοί είναι οι παράγοντες που συναπαρτίζουν το Α.Π.Σ.</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337835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Σχεδιασμένο και εκλαμβανόμενο Α.Π.Σ.</a:t>
            </a:r>
          </a:p>
        </p:txBody>
      </p:sp>
      <p:sp>
        <p:nvSpPr>
          <p:cNvPr id="3" name="Θέση περιεχομένου 2"/>
          <p:cNvSpPr>
            <a:spLocks noGrp="1"/>
          </p:cNvSpPr>
          <p:nvPr>
            <p:ph idx="1"/>
          </p:nvPr>
        </p:nvSpPr>
        <p:spPr>
          <a:xfrm>
            <a:off x="838200" y="1825625"/>
            <a:ext cx="10515600" cy="880999"/>
          </a:xfrm>
        </p:spPr>
        <p:txBody>
          <a:bodyPr/>
          <a:lstStyle/>
          <a:p>
            <a:r>
              <a:rPr lang="el-GR" dirty="0"/>
              <a:t>Το σχεδιασμένο Α.Π.Σ. φανερώνει πρόθεση και το «εκλαμβανόμενο» τι δηλαδή βιώνεται και συμβαίνει στην πραγματικότητα</a:t>
            </a:r>
          </a:p>
        </p:txBody>
      </p:sp>
      <p:sp>
        <p:nvSpPr>
          <p:cNvPr id="4" name="Τίτλος 1"/>
          <p:cNvSpPr txBox="1">
            <a:spLocks/>
          </p:cNvSpPr>
          <p:nvPr/>
        </p:nvSpPr>
        <p:spPr>
          <a:xfrm>
            <a:off x="838200" y="27066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t>Επίσημο και ανεπίσημο Α.Π.Σ.</a:t>
            </a:r>
          </a:p>
        </p:txBody>
      </p:sp>
      <p:sp>
        <p:nvSpPr>
          <p:cNvPr id="5" name="Θέση περιεχομένου 2"/>
          <p:cNvSpPr txBox="1">
            <a:spLocks/>
          </p:cNvSpPr>
          <p:nvPr/>
        </p:nvSpPr>
        <p:spPr>
          <a:xfrm>
            <a:off x="838200" y="4032187"/>
            <a:ext cx="10515600" cy="1637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Το επίσημο είναι αυτό που ανακοινώνεται στο ωρολόγιο πρόγραμμα και το ανεπίσημο είναι ό,τι συμβαίνει εκτός ωρολογίου προγράμματος και θα μπορούσε να ονομαστεί «εξωσχολική δραστηριότητα»</a:t>
            </a:r>
          </a:p>
        </p:txBody>
      </p:sp>
    </p:spTree>
    <p:extLst>
      <p:ext uri="{BB962C8B-B14F-4D97-AF65-F5344CB8AC3E}">
        <p14:creationId xmlns:p14="http://schemas.microsoft.com/office/powerpoint/2010/main" val="1451679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956826" y="1112969"/>
            <a:ext cx="3937298" cy="4166010"/>
          </a:xfrm>
        </p:spPr>
        <p:txBody>
          <a:bodyPr>
            <a:normAutofit/>
          </a:bodyPr>
          <a:lstStyle/>
          <a:p>
            <a:r>
              <a:rPr lang="el-GR">
                <a:solidFill>
                  <a:srgbClr val="FFFFFF"/>
                </a:solidFill>
              </a:rPr>
              <a:t>Κρυφό Α.Π.Σ.</a:t>
            </a:r>
          </a:p>
        </p:txBody>
      </p:sp>
      <p:sp>
        <p:nvSpPr>
          <p:cNvPr id="19"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6096000" y="820880"/>
            <a:ext cx="5257799" cy="4889350"/>
          </a:xfrm>
        </p:spPr>
        <p:txBody>
          <a:bodyPr anchor="t">
            <a:normAutofit/>
          </a:bodyPr>
          <a:lstStyle/>
          <a:p>
            <a:r>
              <a:rPr lang="el-GR" dirty="0"/>
              <a:t>Κάθε είδους ανεπίσημη μάθηση που λαμβάνει χώρα, για παράδειγμα όσα διαμείβονται σε κοινωνικό και συναισθηματικό επίπεδο μεταξύ μαθητών, τα οποία για τους εφήβους συχνά αποτελούν πολύ ισχυρό κίνητρο παρουσίας στο σχολείο, με το επίσημο Α.Π.Σ. να είναι κατά καιρούς απλά θόρυβος στο βάθος.</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46584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Arc 27">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C9FD081D-3C87-5D76-0697-1803DA8BF8B5}"/>
              </a:ext>
            </a:extLst>
          </p:cNvPr>
          <p:cNvSpPr>
            <a:spLocks noGrp="1"/>
          </p:cNvSpPr>
          <p:nvPr>
            <p:ph type="title"/>
          </p:nvPr>
        </p:nvSpPr>
        <p:spPr>
          <a:xfrm>
            <a:off x="874815" y="2322864"/>
            <a:ext cx="5491090" cy="2387600"/>
          </a:xfrm>
        </p:spPr>
        <p:txBody>
          <a:bodyPr vert="horz" lIns="91440" tIns="45720" rIns="91440" bIns="45720" rtlCol="0" anchor="b">
            <a:normAutofit/>
          </a:bodyPr>
          <a:lstStyle/>
          <a:p>
            <a:r>
              <a:rPr lang="en-US" sz="3800" kern="1200">
                <a:solidFill>
                  <a:schemeClr val="tx1"/>
                </a:solidFill>
                <a:latin typeface="+mj-lt"/>
                <a:ea typeface="+mj-ea"/>
                <a:cs typeface="+mj-cs"/>
              </a:rPr>
              <a:t>Σε μία μέρα στο σχολείο ποια προγράμματα εφαρμόζονται από τον/την εκπαιδευτικό;</a:t>
            </a:r>
          </a:p>
        </p:txBody>
      </p:sp>
      <p:pic>
        <p:nvPicPr>
          <p:cNvPr id="5" name="Θέση περιεχομένου 4" descr="Σειρά από οδοντόβουρτσες">
            <a:extLst>
              <a:ext uri="{FF2B5EF4-FFF2-40B4-BE49-F238E27FC236}">
                <a16:creationId xmlns:a16="http://schemas.microsoft.com/office/drawing/2014/main" id="{9C45079E-607D-32D2-4A18-D1F20519492C}"/>
              </a:ext>
            </a:extLst>
          </p:cNvPr>
          <p:cNvPicPr>
            <a:picLocks noChangeAspect="1"/>
          </p:cNvPicPr>
          <p:nvPr/>
        </p:nvPicPr>
        <p:blipFill>
          <a:blip r:embed="rId2" cstate="print">
            <a:extLst>
              <a:ext uri="{28A0092B-C50C-407E-A947-70E740481C1C}">
                <a14:useLocalDpi xmlns:a14="http://schemas.microsoft.com/office/drawing/2010/main" val="0"/>
              </a:ext>
            </a:extLst>
          </a:blip>
          <a:srcRect r="561" b="1"/>
          <a:stretch/>
        </p:blipFill>
        <p:spPr>
          <a:xfrm>
            <a:off x="6417733" y="654567"/>
            <a:ext cx="5169282" cy="346992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34" name="Rectangle 29">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360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38200" y="365125"/>
            <a:ext cx="5558489" cy="1325563"/>
          </a:xfrm>
        </p:spPr>
        <p:txBody>
          <a:bodyPr>
            <a:normAutofit/>
          </a:bodyPr>
          <a:lstStyle/>
          <a:p>
            <a:r>
              <a:rPr lang="en-US"/>
              <a:t>Eisner (1985)</a:t>
            </a:r>
            <a:endParaRPr lang="el-GR"/>
          </a:p>
        </p:txBody>
      </p:sp>
      <p:sp>
        <p:nvSpPr>
          <p:cNvPr id="19" name="Freeform: Shape 18">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838200" y="1825625"/>
            <a:ext cx="5558489" cy="4351338"/>
          </a:xfrm>
        </p:spPr>
        <p:txBody>
          <a:bodyPr>
            <a:normAutofit/>
          </a:bodyPr>
          <a:lstStyle/>
          <a:p>
            <a:pPr marL="0" indent="0">
              <a:buNone/>
            </a:pPr>
            <a:r>
              <a:rPr lang="el-GR" dirty="0"/>
              <a:t>Ακαδημαϊκός ορθολογισμός</a:t>
            </a:r>
          </a:p>
          <a:p>
            <a:pPr marL="0" indent="0">
              <a:buNone/>
            </a:pPr>
            <a:r>
              <a:rPr lang="el-GR" dirty="0"/>
              <a:t>Γνωστικές διαδικασίες</a:t>
            </a:r>
          </a:p>
          <a:p>
            <a:pPr marL="0" indent="0">
              <a:buNone/>
            </a:pPr>
            <a:r>
              <a:rPr lang="el-GR" dirty="0"/>
              <a:t>Κοινωνική προσαρμογή και Κοινωνική Αναδόμηση</a:t>
            </a:r>
          </a:p>
          <a:p>
            <a:pPr marL="0" indent="0">
              <a:buNone/>
            </a:pPr>
            <a:r>
              <a:rPr lang="el-GR" dirty="0"/>
              <a:t>Αυτοπραγμάτωση</a:t>
            </a:r>
          </a:p>
          <a:p>
            <a:pPr marL="0" indent="0">
              <a:buNone/>
            </a:pPr>
            <a:r>
              <a:rPr lang="el-GR" dirty="0" err="1"/>
              <a:t>Τεχνοκρατισμός</a:t>
            </a:r>
            <a:r>
              <a:rPr lang="el-GR" dirty="0"/>
              <a:t>/Τεχνολογία</a:t>
            </a:r>
          </a:p>
        </p:txBody>
      </p:sp>
      <p:sp>
        <p:nvSpPr>
          <p:cNvPr id="21" name="Oval 20">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Block Arc 22">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7" name="Straight Connector 26">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Arc 30">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048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38200" y="365125"/>
            <a:ext cx="5558489" cy="1325563"/>
          </a:xfrm>
        </p:spPr>
        <p:txBody>
          <a:bodyPr>
            <a:normAutofit/>
          </a:bodyPr>
          <a:lstStyle/>
          <a:p>
            <a:r>
              <a:rPr lang="en-US"/>
              <a:t>Schiro (1978)</a:t>
            </a:r>
            <a:endParaRPr lang="el-GR"/>
          </a:p>
        </p:txBody>
      </p:sp>
      <p:sp>
        <p:nvSpPr>
          <p:cNvPr id="19" name="Freeform: Shape 18">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838200" y="1825625"/>
            <a:ext cx="5558489" cy="4351338"/>
          </a:xfrm>
        </p:spPr>
        <p:txBody>
          <a:bodyPr>
            <a:normAutofit/>
          </a:bodyPr>
          <a:lstStyle/>
          <a:p>
            <a:r>
              <a:rPr lang="el-GR" dirty="0"/>
              <a:t>Ακαδημαϊκή θεωρία</a:t>
            </a:r>
          </a:p>
          <a:p>
            <a:r>
              <a:rPr lang="el-GR" dirty="0"/>
              <a:t>Θεωρία Κοινωνικής Αποτελεσματικότητας</a:t>
            </a:r>
          </a:p>
          <a:p>
            <a:r>
              <a:rPr lang="el-GR" dirty="0"/>
              <a:t>Θεωρία Μελέτης του παιδιού</a:t>
            </a:r>
          </a:p>
          <a:p>
            <a:r>
              <a:rPr lang="el-GR" dirty="0"/>
              <a:t>Θεωρία κοινωνικής Αναδόμησης</a:t>
            </a:r>
          </a:p>
          <a:p>
            <a:endParaRPr lang="el-GR" dirty="0"/>
          </a:p>
        </p:txBody>
      </p:sp>
      <p:sp>
        <p:nvSpPr>
          <p:cNvPr id="21" name="Oval 20">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Block Arc 22">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7" name="Straight Connector 26">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Arc 30">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81946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888</Words>
  <Application>Microsoft Office PowerPoint</Application>
  <PresentationFormat>Ευρεία οθόνη</PresentationFormat>
  <Paragraphs>105</Paragraphs>
  <Slides>18</Slides>
  <Notes>0</Notes>
  <HiddenSlides>0</HiddenSlides>
  <MMClips>1</MMClips>
  <ScaleCrop>false</ScaleCrop>
  <HeadingPairs>
    <vt:vector size="6" baseType="variant">
      <vt:variant>
        <vt:lpstr>Γραμματοσειρές που χρησιμοποιούνται</vt:lpstr>
      </vt:variant>
      <vt:variant>
        <vt:i4>4</vt:i4>
      </vt:variant>
      <vt:variant>
        <vt:lpstr>Θέμα</vt:lpstr>
      </vt:variant>
      <vt:variant>
        <vt:i4>2</vt:i4>
      </vt:variant>
      <vt:variant>
        <vt:lpstr>Τίτλοι διαφανειών</vt:lpstr>
      </vt:variant>
      <vt:variant>
        <vt:i4>18</vt:i4>
      </vt:variant>
    </vt:vector>
  </HeadingPairs>
  <TitlesOfParts>
    <vt:vector size="24" baseType="lpstr">
      <vt:lpstr>Arial</vt:lpstr>
      <vt:lpstr>Calibri</vt:lpstr>
      <vt:lpstr>Calibri Light</vt:lpstr>
      <vt:lpstr>Times New Roman</vt:lpstr>
      <vt:lpstr>Θέμα του Office</vt:lpstr>
      <vt:lpstr>1_Θέμα του Office</vt:lpstr>
      <vt:lpstr>Αναλυτικό Πρόγραμμα Σπουδών</vt:lpstr>
      <vt:lpstr>Τι είναι; Γιατί υπάρχει; Πού το βρίσκω;</vt:lpstr>
      <vt:lpstr>Δεν υπάρχει συμφωνία για το περιεχόμενο του όρου</vt:lpstr>
      <vt:lpstr>Είναι ένας τρόπος οργάνωσης των εξής διαφορετικών στοιχείων:</vt:lpstr>
      <vt:lpstr>Σχεδιασμένο και εκλαμβανόμενο Α.Π.Σ.</vt:lpstr>
      <vt:lpstr>Κρυφό Α.Π.Σ.</vt:lpstr>
      <vt:lpstr>Σε μία μέρα στο σχολείο ποια προγράμματα εφαρμόζονται από τον/την εκπαιδευτικό;</vt:lpstr>
      <vt:lpstr>Eisner (1985)</vt:lpstr>
      <vt:lpstr>Schiro (1978)</vt:lpstr>
      <vt:lpstr>Groundy (1987)</vt:lpstr>
      <vt:lpstr>Άλλες απόψεις</vt:lpstr>
      <vt:lpstr>Φιλοσοφία και εκπαίδευση</vt:lpstr>
      <vt:lpstr>Παρουσίαση του PowerPoint</vt:lpstr>
      <vt:lpstr>Παρουσίαση του PowerPoint</vt:lpstr>
      <vt:lpstr>Ποιες είναι οι φιλοσοφικές βάσεις του ΠΣ;</vt:lpstr>
      <vt:lpstr>Παρουσίαση του PowerPoint</vt:lpstr>
      <vt:lpstr>Πλαίσιο των Α.Π.Σ.</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Αναλυτικό Πρόγραμμα</dc:title>
  <dc:creator>Noone</dc:creator>
  <cp:lastModifiedBy>Marios Liagkis</cp:lastModifiedBy>
  <cp:revision>7</cp:revision>
  <dcterms:created xsi:type="dcterms:W3CDTF">2019-10-14T03:26:18Z</dcterms:created>
  <dcterms:modified xsi:type="dcterms:W3CDTF">2024-10-23T06:16:16Z</dcterms:modified>
</cp:coreProperties>
</file>