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AEB9F5-4308-047D-D911-C85A84D6B37A}" v="67" dt="2024-10-30T05:21:08.254"/>
    <p1510:client id="{7750F1A3-2DAD-8F64-6C61-9803461050A6}" v="157" dt="2024-10-30T05:30:10.7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8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29/10/2024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975687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29/10/2024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8016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29/10/2024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38526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29/10/2024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235862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29/10/2024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359469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29/10/2024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424105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8526F0F3-3C53-41BC-8FFD-0BFB6DD91672}" type="datetimeFigureOut">
              <a:rPr lang="el-GR" smtClean="0"/>
              <a:t>29/10/2024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650387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8526F0F3-3C53-41BC-8FFD-0BFB6DD91672}" type="datetimeFigureOut">
              <a:rPr lang="el-GR" smtClean="0"/>
              <a:t>29/10/2024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9791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526F0F3-3C53-41BC-8FFD-0BFB6DD91672}" type="datetimeFigureOut">
              <a:rPr lang="el-GR" smtClean="0"/>
              <a:t>29/10/2024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17584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29/10/2024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79947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29/10/2024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473159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526F0F3-3C53-41BC-8FFD-0BFB6DD91672}" type="datetimeFigureOut">
              <a:rPr lang="el-GR" smtClean="0"/>
              <a:t>29/10/2024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1D45B6D-1AE9-4C4D-AC38-C455C96DF37A}" type="slidenum">
              <a:rPr lang="el-GR" smtClean="0"/>
              <a:t>‹#›</a:t>
            </a:fld>
            <a:endParaRPr lang="el-GR"/>
          </a:p>
        </p:txBody>
      </p:sp>
    </p:spTree>
    <p:extLst>
      <p:ext uri="{BB962C8B-B14F-4D97-AF65-F5344CB8AC3E}">
        <p14:creationId xmlns:p14="http://schemas.microsoft.com/office/powerpoint/2010/main" val="1281708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Freeform: Shape 11">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Oval 13">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Arc 17">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1 - Τίτλος"/>
          <p:cNvSpPr>
            <a:spLocks noGrp="1"/>
          </p:cNvSpPr>
          <p:nvPr>
            <p:ph type="ctrTitle"/>
          </p:nvPr>
        </p:nvSpPr>
        <p:spPr>
          <a:xfrm>
            <a:off x="7104787" y="774936"/>
            <a:ext cx="4425551" cy="2387600"/>
          </a:xfrm>
        </p:spPr>
        <p:txBody>
          <a:bodyPr>
            <a:normAutofit/>
          </a:bodyPr>
          <a:lstStyle/>
          <a:p>
            <a:pPr algn="l"/>
            <a:r>
              <a:rPr lang="el-GR" sz="5100" dirty="0">
                <a:solidFill>
                  <a:srgbClr val="FFFFFF"/>
                </a:solidFill>
              </a:rPr>
              <a:t>Σχολείο</a:t>
            </a:r>
            <a:br>
              <a:rPr lang="el-GR" sz="5100" dirty="0"/>
            </a:br>
            <a:r>
              <a:rPr lang="el-GR" sz="5100" dirty="0">
                <a:solidFill>
                  <a:srgbClr val="FFFFFF"/>
                </a:solidFill>
              </a:rPr>
              <a:t>ΓΙΑ ΠΟΙΟ ΛΟΓΟ ΝΑ ΥΠΑΡΧΕΙ;</a:t>
            </a:r>
          </a:p>
        </p:txBody>
      </p:sp>
      <p:sp>
        <p:nvSpPr>
          <p:cNvPr id="3" name="2 - Υπότιτλος"/>
          <p:cNvSpPr>
            <a:spLocks noGrp="1"/>
          </p:cNvSpPr>
          <p:nvPr>
            <p:ph type="subTitle" idx="1"/>
          </p:nvPr>
        </p:nvSpPr>
        <p:spPr>
          <a:xfrm>
            <a:off x="7104787" y="3254610"/>
            <a:ext cx="4425551" cy="1881751"/>
          </a:xfrm>
        </p:spPr>
        <p:txBody>
          <a:bodyPr vert="horz" lIns="91440" tIns="45720" rIns="91440" bIns="45720" rtlCol="0" anchor="t">
            <a:normAutofit/>
          </a:bodyPr>
          <a:lstStyle/>
          <a:p>
            <a:pPr algn="l"/>
            <a:r>
              <a:rPr lang="el-GR" dirty="0">
                <a:solidFill>
                  <a:srgbClr val="FFFFFF"/>
                </a:solidFill>
              </a:rPr>
              <a:t>Μάριος Κουκουνάρας </a:t>
            </a:r>
            <a:r>
              <a:rPr lang="el-GR" dirty="0" err="1">
                <a:solidFill>
                  <a:srgbClr val="FFFFFF"/>
                </a:solidFill>
              </a:rPr>
              <a:t>Λιάγκης</a:t>
            </a:r>
          </a:p>
        </p:txBody>
      </p:sp>
      <p:pic>
        <p:nvPicPr>
          <p:cNvPr id="4" name="3 - Εικόνα" descr="imagesCA8IIO2K.jpg"/>
          <p:cNvPicPr>
            <a:picLocks noChangeAspect="1"/>
          </p:cNvPicPr>
          <p:nvPr/>
        </p:nvPicPr>
        <p:blipFill>
          <a:blip r:embed="rId2" cstate="print"/>
          <a:stretch>
            <a:fillRect/>
          </a:stretch>
        </p:blipFill>
        <p:spPr>
          <a:xfrm>
            <a:off x="1163149" y="274785"/>
            <a:ext cx="1635349" cy="2492498"/>
          </a:xfrm>
          <a:custGeom>
            <a:avLst/>
            <a:gdLst/>
            <a:ahLst/>
            <a:cxnLst/>
            <a:rect l="l" t="t" r="r" b="b"/>
            <a:pathLst>
              <a:path w="2028107" h="1916009">
                <a:moveTo>
                  <a:pt x="35370" y="0"/>
                </a:moveTo>
                <a:lnTo>
                  <a:pt x="1992737" y="0"/>
                </a:lnTo>
                <a:cubicBezTo>
                  <a:pt x="2012271" y="0"/>
                  <a:pt x="2028107" y="15836"/>
                  <a:pt x="2028107" y="35370"/>
                </a:cubicBezTo>
                <a:lnTo>
                  <a:pt x="2028107" y="1880639"/>
                </a:lnTo>
                <a:cubicBezTo>
                  <a:pt x="2028107" y="1900173"/>
                  <a:pt x="2012271" y="1916009"/>
                  <a:pt x="1992737" y="1916009"/>
                </a:cubicBezTo>
                <a:lnTo>
                  <a:pt x="35370" y="1916009"/>
                </a:lnTo>
                <a:cubicBezTo>
                  <a:pt x="15836" y="1916009"/>
                  <a:pt x="0" y="1900173"/>
                  <a:pt x="0" y="1880639"/>
                </a:cubicBezTo>
                <a:lnTo>
                  <a:pt x="0" y="35370"/>
                </a:lnTo>
                <a:cubicBezTo>
                  <a:pt x="0" y="15836"/>
                  <a:pt x="15836" y="0"/>
                  <a:pt x="35370" y="0"/>
                </a:cubicBezTo>
                <a:close/>
              </a:path>
            </a:pathLst>
          </a:custGeom>
        </p:spPr>
      </p:pic>
      <p:pic>
        <p:nvPicPr>
          <p:cNvPr id="5" name="4 - Εικόνα" descr="imagesCAETHT86.jpg"/>
          <p:cNvPicPr>
            <a:picLocks noChangeAspect="1"/>
          </p:cNvPicPr>
          <p:nvPr/>
        </p:nvPicPr>
        <p:blipFill>
          <a:blip r:embed="rId3" cstate="print"/>
          <a:stretch>
            <a:fillRect/>
          </a:stretch>
        </p:blipFill>
        <p:spPr>
          <a:xfrm>
            <a:off x="3090631" y="3829556"/>
            <a:ext cx="2896987" cy="2698052"/>
          </a:xfrm>
          <a:custGeom>
            <a:avLst/>
            <a:gdLst/>
            <a:ahLst/>
            <a:cxnLst/>
            <a:rect l="l" t="t" r="r" b="b"/>
            <a:pathLst>
              <a:path w="2028107" h="1916009">
                <a:moveTo>
                  <a:pt x="35370" y="0"/>
                </a:moveTo>
                <a:lnTo>
                  <a:pt x="1992737" y="0"/>
                </a:lnTo>
                <a:cubicBezTo>
                  <a:pt x="2012271" y="0"/>
                  <a:pt x="2028107" y="15836"/>
                  <a:pt x="2028107" y="35370"/>
                </a:cubicBezTo>
                <a:lnTo>
                  <a:pt x="2028107" y="1880639"/>
                </a:lnTo>
                <a:cubicBezTo>
                  <a:pt x="2028107" y="1900173"/>
                  <a:pt x="2012271" y="1916009"/>
                  <a:pt x="1992737" y="1916009"/>
                </a:cubicBezTo>
                <a:lnTo>
                  <a:pt x="35370" y="1916009"/>
                </a:lnTo>
                <a:cubicBezTo>
                  <a:pt x="15836" y="1916009"/>
                  <a:pt x="0" y="1900173"/>
                  <a:pt x="0" y="1880639"/>
                </a:cubicBezTo>
                <a:lnTo>
                  <a:pt x="0" y="35370"/>
                </a:lnTo>
                <a:cubicBezTo>
                  <a:pt x="0" y="15836"/>
                  <a:pt x="15836" y="0"/>
                  <a:pt x="35370" y="0"/>
                </a:cubicBezTo>
                <a:close/>
              </a:path>
            </a:pathLst>
          </a:custGeom>
        </p:spPr>
      </p:pic>
    </p:spTree>
    <p:extLst>
      <p:ext uri="{BB962C8B-B14F-4D97-AF65-F5344CB8AC3E}">
        <p14:creationId xmlns:p14="http://schemas.microsoft.com/office/powerpoint/2010/main" val="3031123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1389278" y="1233241"/>
            <a:ext cx="3240506" cy="4064628"/>
          </a:xfrm>
        </p:spPr>
        <p:txBody>
          <a:bodyPr>
            <a:normAutofit/>
          </a:bodyPr>
          <a:lstStyle/>
          <a:p>
            <a:r>
              <a:rPr lang="el-GR" sz="4100" dirty="0">
                <a:solidFill>
                  <a:srgbClr val="FFFFFF"/>
                </a:solidFill>
              </a:rPr>
              <a:t>Παραδοσιακή κοινωνία</a:t>
            </a:r>
            <a:br>
              <a:rPr lang="el-GR" sz="4100" dirty="0"/>
            </a:br>
            <a:endParaRPr lang="el-GR" sz="4100">
              <a:solidFill>
                <a:srgbClr val="FFFFFF"/>
              </a:solidFill>
            </a:endParaRPr>
          </a:p>
        </p:txBody>
      </p:sp>
      <p:sp>
        <p:nvSpPr>
          <p:cNvPr id="19"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2 - Θέση περιεχομένου"/>
          <p:cNvSpPr>
            <a:spLocks noGrp="1"/>
          </p:cNvSpPr>
          <p:nvPr>
            <p:ph idx="1"/>
          </p:nvPr>
        </p:nvSpPr>
        <p:spPr>
          <a:xfrm>
            <a:off x="6096000" y="820880"/>
            <a:ext cx="5257799" cy="4889350"/>
          </a:xfrm>
        </p:spPr>
        <p:txBody>
          <a:bodyPr anchor="t">
            <a:normAutofit/>
          </a:bodyPr>
          <a:lstStyle/>
          <a:p>
            <a:pPr>
              <a:buNone/>
            </a:pPr>
            <a:r>
              <a:rPr lang="el-GR" sz="2600" b="1"/>
              <a:t>Χαρακτηριστικά</a:t>
            </a:r>
          </a:p>
          <a:p>
            <a:r>
              <a:rPr lang="el-GR" sz="2600"/>
              <a:t>Στατική κοινωνία με μηδαμινές εξελίξεις</a:t>
            </a:r>
          </a:p>
          <a:p>
            <a:r>
              <a:rPr lang="el-GR" sz="2600"/>
              <a:t>Βεβαιότητα και καμία αμφισβήτηση</a:t>
            </a:r>
          </a:p>
          <a:p>
            <a:r>
              <a:rPr lang="el-GR" sz="2600"/>
              <a:t>Ανθρώπινες σχέσεις παγιωμένες από ήθη και έθιμα και την «εξωτερική ηθική»</a:t>
            </a:r>
          </a:p>
          <a:p>
            <a:r>
              <a:rPr lang="el-GR" sz="2600"/>
              <a:t>Οικονομία κλειστή </a:t>
            </a:r>
          </a:p>
          <a:p>
            <a:r>
              <a:rPr lang="el-GR" sz="2600"/>
              <a:t>Σταθερές μορφές παραγωγής και διακίνησης αγαθών</a:t>
            </a:r>
          </a:p>
          <a:p>
            <a:endParaRPr lang="el-GR" sz="260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74955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33" name="Freeform: Shape 1032">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6" name="Picture 2" descr="E:\imagesCALTNZ1K.jpg"/>
          <p:cNvPicPr>
            <a:picLocks noChangeAspect="1" noChangeArrowheads="1"/>
          </p:cNvPicPr>
          <p:nvPr/>
        </p:nvPicPr>
        <p:blipFill>
          <a:blip r:embed="rId2" cstate="print"/>
          <a:stretch>
            <a:fillRect/>
          </a:stretch>
        </p:blipFill>
        <p:spPr bwMode="auto">
          <a:xfrm>
            <a:off x="6541053" y="1497265"/>
            <a:ext cx="4777381" cy="369076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p:spPr>
      </p:pic>
      <p:sp>
        <p:nvSpPr>
          <p:cNvPr id="1035" name="Arc 1034">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1 - Τίτλος"/>
          <p:cNvSpPr>
            <a:spLocks noGrp="1"/>
          </p:cNvSpPr>
          <p:nvPr>
            <p:ph type="title"/>
          </p:nvPr>
        </p:nvSpPr>
        <p:spPr>
          <a:xfrm>
            <a:off x="838201" y="479493"/>
            <a:ext cx="5257800" cy="1325563"/>
          </a:xfrm>
        </p:spPr>
        <p:txBody>
          <a:bodyPr>
            <a:normAutofit/>
          </a:bodyPr>
          <a:lstStyle/>
          <a:p>
            <a:r>
              <a:rPr lang="el-GR" dirty="0"/>
              <a:t>Οικογένεια</a:t>
            </a:r>
            <a:br>
              <a:rPr lang="el-GR" dirty="0"/>
            </a:br>
            <a:endParaRPr lang="el-GR" dirty="0"/>
          </a:p>
        </p:txBody>
      </p:sp>
      <p:sp>
        <p:nvSpPr>
          <p:cNvPr id="3" name="2 - Θέση περιεχομένου"/>
          <p:cNvSpPr>
            <a:spLocks noGrp="1"/>
          </p:cNvSpPr>
          <p:nvPr>
            <p:ph idx="1"/>
          </p:nvPr>
        </p:nvSpPr>
        <p:spPr>
          <a:xfrm>
            <a:off x="838201" y="1984443"/>
            <a:ext cx="5257800" cy="4192520"/>
          </a:xfrm>
        </p:spPr>
        <p:txBody>
          <a:bodyPr>
            <a:normAutofit/>
          </a:bodyPr>
          <a:lstStyle/>
          <a:p>
            <a:pPr>
              <a:buNone/>
            </a:pPr>
            <a:r>
              <a:rPr lang="el-GR" sz="2400" b="1"/>
              <a:t>Χαρακτηριστικά</a:t>
            </a:r>
          </a:p>
          <a:p>
            <a:r>
              <a:rPr lang="el-GR" sz="2400"/>
              <a:t>Πατριαρχική και πολλών γενεών</a:t>
            </a:r>
          </a:p>
          <a:p>
            <a:r>
              <a:rPr lang="el-GR" sz="2400"/>
              <a:t>Μονάδες παραγωγής και κατανάλωσης</a:t>
            </a:r>
          </a:p>
          <a:p>
            <a:r>
              <a:rPr lang="el-GR" sz="2400"/>
              <a:t>Κλειστές οικονομικά και αυτάρκεις</a:t>
            </a:r>
          </a:p>
          <a:p>
            <a:r>
              <a:rPr lang="el-GR" sz="2400"/>
              <a:t>Κοινωνικά απομονωμένες</a:t>
            </a:r>
          </a:p>
          <a:p>
            <a:r>
              <a:rPr lang="el-GR" sz="2400"/>
              <a:t>Αναπαραγωγή ρόλων μέσω των προσδοκιών και των στερεοτύπων</a:t>
            </a:r>
          </a:p>
          <a:p>
            <a:endParaRPr lang="el-GR" sz="2400"/>
          </a:p>
        </p:txBody>
      </p:sp>
    </p:spTree>
    <p:extLst>
      <p:ext uri="{BB962C8B-B14F-4D97-AF65-F5344CB8AC3E}">
        <p14:creationId xmlns:p14="http://schemas.microsoft.com/office/powerpoint/2010/main" val="3734578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6" name="Rectangle 2055">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058" name="Freeform: Shape 2057">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051" name="Picture 3" descr="E:\images.jpg"/>
          <p:cNvPicPr>
            <a:picLocks noChangeAspect="1" noChangeArrowheads="1"/>
          </p:cNvPicPr>
          <p:nvPr/>
        </p:nvPicPr>
        <p:blipFill>
          <a:blip r:embed="rId2" cstate="print"/>
          <a:stretch>
            <a:fillRect/>
          </a:stretch>
        </p:blipFill>
        <p:spPr bwMode="auto">
          <a:xfrm>
            <a:off x="6541053" y="1334196"/>
            <a:ext cx="4777381" cy="4016899"/>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p:spPr>
      </p:pic>
      <p:sp>
        <p:nvSpPr>
          <p:cNvPr id="2060" name="Arc 2059">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2 - Θέση περιεχομένου"/>
          <p:cNvSpPr>
            <a:spLocks noGrp="1"/>
          </p:cNvSpPr>
          <p:nvPr>
            <p:ph idx="1"/>
          </p:nvPr>
        </p:nvSpPr>
        <p:spPr>
          <a:xfrm>
            <a:off x="838201" y="1984443"/>
            <a:ext cx="5257800" cy="4192520"/>
          </a:xfrm>
        </p:spPr>
        <p:txBody>
          <a:bodyPr>
            <a:normAutofit/>
          </a:bodyPr>
          <a:lstStyle/>
          <a:p>
            <a:pPr>
              <a:buNone/>
            </a:pPr>
            <a:r>
              <a:rPr lang="el-GR" sz="2600"/>
              <a:t>Η οικογένεια αθόρυβα προετοίμαζε με την καθημερινή συμβίωση και μέσα από παραδοσιακές μορφές αγωγής τα παιδιά για την ίδια ζωή, προσφέροντας τους όχι μόνο το πλαίσιο δράσης με τον ενστερνισμό των αξιών και των αντίστοιχων ρόλων, αλλά και τις ικανότητες ή δεξιότητες που ήταν απαραίτητες για την αντιμετώπιση των πρακτικών αναγκών της ζωής</a:t>
            </a:r>
          </a:p>
          <a:p>
            <a:endParaRPr lang="el-GR" sz="2600"/>
          </a:p>
        </p:txBody>
      </p:sp>
    </p:spTree>
    <p:extLst>
      <p:ext uri="{BB962C8B-B14F-4D97-AF65-F5344CB8AC3E}">
        <p14:creationId xmlns:p14="http://schemas.microsoft.com/office/powerpoint/2010/main" val="608753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686834" y="1153572"/>
            <a:ext cx="3200400" cy="4461163"/>
          </a:xfrm>
        </p:spPr>
        <p:txBody>
          <a:bodyPr>
            <a:normAutofit/>
          </a:bodyPr>
          <a:lstStyle/>
          <a:p>
            <a:r>
              <a:rPr lang="el-GR" sz="3400">
                <a:solidFill>
                  <a:srgbClr val="FFFFFF"/>
                </a:solidFill>
              </a:rPr>
              <a:t>Εποχή της νεωτερικότητας</a:t>
            </a:r>
            <a:br>
              <a:rPr lang="el-GR" sz="3400">
                <a:solidFill>
                  <a:srgbClr val="FFFFFF"/>
                </a:solidFill>
              </a:rPr>
            </a:br>
            <a:endParaRPr lang="el-GR" sz="34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2 - Θέση περιεχομένου"/>
          <p:cNvSpPr>
            <a:spLocks noGrp="1"/>
          </p:cNvSpPr>
          <p:nvPr>
            <p:ph idx="1"/>
          </p:nvPr>
        </p:nvSpPr>
        <p:spPr>
          <a:xfrm>
            <a:off x="4447308" y="591344"/>
            <a:ext cx="6906491" cy="5585619"/>
          </a:xfrm>
        </p:spPr>
        <p:txBody>
          <a:bodyPr anchor="ctr">
            <a:normAutofit/>
          </a:bodyPr>
          <a:lstStyle/>
          <a:p>
            <a:r>
              <a:rPr lang="el-GR" sz="2400"/>
              <a:t>Από το «επέκεινα» στο «ενθάδε»</a:t>
            </a:r>
          </a:p>
          <a:p>
            <a:r>
              <a:rPr lang="el-GR" sz="2400"/>
              <a:t>Από τη μεταφυσική στη φυσική</a:t>
            </a:r>
          </a:p>
          <a:p>
            <a:r>
              <a:rPr lang="el-GR" sz="2400"/>
              <a:t>Από την αποδοχή στην γνώση και την κριτική</a:t>
            </a:r>
          </a:p>
          <a:p>
            <a:r>
              <a:rPr lang="el-GR" sz="2400"/>
              <a:t>Από τη φεουδαρχία στον καπιταλισμό</a:t>
            </a:r>
          </a:p>
          <a:p>
            <a:r>
              <a:rPr lang="el-GR" sz="2400"/>
              <a:t>Από την αυτοκρατορία στο εθνικό κράτος</a:t>
            </a:r>
          </a:p>
          <a:p>
            <a:r>
              <a:rPr lang="el-GR" sz="2400"/>
              <a:t>Από τον υπήκοο στον πολίτη</a:t>
            </a:r>
          </a:p>
          <a:p>
            <a:r>
              <a:rPr lang="el-GR" sz="2400"/>
              <a:t>Από τη διάσπαση της κοινωνίας σε ομάδες (οικογένειες) σε ένωση των πληθυσμών με κοινή ταυτότητα.</a:t>
            </a:r>
          </a:p>
          <a:p>
            <a:r>
              <a:rPr lang="el-GR" sz="2400"/>
              <a:t>Από την κλειστή οικονομία στην παραγωγική και καταναλωτική οικονομία</a:t>
            </a:r>
          </a:p>
          <a:p>
            <a:r>
              <a:rPr lang="el-GR" sz="2400"/>
              <a:t>Από την οικογένεια γενεών στην πυρηνική οικογένεια </a:t>
            </a:r>
          </a:p>
          <a:p>
            <a:endParaRPr lang="el-GR" sz="2400"/>
          </a:p>
        </p:txBody>
      </p:sp>
    </p:spTree>
    <p:extLst>
      <p:ext uri="{BB962C8B-B14F-4D97-AF65-F5344CB8AC3E}">
        <p14:creationId xmlns:p14="http://schemas.microsoft.com/office/powerpoint/2010/main" val="1474411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0" name="Rectangle 3079">
            <a:extLst>
              <a:ext uri="{FF2B5EF4-FFF2-40B4-BE49-F238E27FC236}">
                <a16:creationId xmlns:a16="http://schemas.microsoft.com/office/drawing/2014/main" id="{D2B783EE-0239-4717-BBEA-8C9EAC61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838201" y="345810"/>
            <a:ext cx="5120561" cy="1325563"/>
          </a:xfrm>
        </p:spPr>
        <p:txBody>
          <a:bodyPr>
            <a:normAutofit/>
          </a:bodyPr>
          <a:lstStyle/>
          <a:p>
            <a:r>
              <a:rPr lang="el-GR" sz="2800" b="1"/>
              <a:t>Η εκπαίδευση πέρασε στα χέρια του κράτους</a:t>
            </a:r>
            <a:br>
              <a:rPr lang="el-GR" sz="2800"/>
            </a:br>
            <a:endParaRPr lang="el-GR" sz="2800"/>
          </a:p>
        </p:txBody>
      </p:sp>
      <p:sp>
        <p:nvSpPr>
          <p:cNvPr id="3" name="2 - Θέση περιεχομένου"/>
          <p:cNvSpPr>
            <a:spLocks noGrp="1"/>
          </p:cNvSpPr>
          <p:nvPr>
            <p:ph idx="1"/>
          </p:nvPr>
        </p:nvSpPr>
        <p:spPr>
          <a:xfrm>
            <a:off x="838201" y="1825625"/>
            <a:ext cx="5092194" cy="4351338"/>
          </a:xfrm>
        </p:spPr>
        <p:txBody>
          <a:bodyPr>
            <a:normAutofit/>
          </a:bodyPr>
          <a:lstStyle/>
          <a:p>
            <a:r>
              <a:rPr lang="el-GR" dirty="0"/>
              <a:t>Δεν είναι προνόμιο των λίγων</a:t>
            </a:r>
          </a:p>
          <a:p>
            <a:r>
              <a:rPr lang="el-GR" dirty="0"/>
              <a:t>Δικαίωμα του πολίτη και υποχρέωση της Πολιτείας</a:t>
            </a:r>
          </a:p>
          <a:p>
            <a:endParaRPr lang="el-GR" dirty="0"/>
          </a:p>
        </p:txBody>
      </p:sp>
      <p:sp>
        <p:nvSpPr>
          <p:cNvPr id="3082" name="Oval 3081">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3074" name="Picture 2" descr="E:\imagesCABFHBFY.jpg"/>
          <p:cNvPicPr>
            <a:picLocks noChangeAspect="1" noChangeArrowheads="1"/>
          </p:cNvPicPr>
          <p:nvPr/>
        </p:nvPicPr>
        <p:blipFill>
          <a:blip r:embed="rId2" cstate="print"/>
          <a:srcRect r="2" b="2447"/>
          <a:stretch/>
        </p:blipFill>
        <p:spPr bwMode="auto">
          <a:xfrm>
            <a:off x="7901259" y="2727729"/>
            <a:ext cx="4290741" cy="4130271"/>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a:noFill/>
        </p:spPr>
      </p:pic>
      <p:sp>
        <p:nvSpPr>
          <p:cNvPr id="3084" name="Arc 3083">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3075" name="Picture 3" descr="E:\imagesCALBUNM3.jpg"/>
          <p:cNvPicPr>
            <a:picLocks noChangeAspect="1" noChangeArrowheads="1"/>
          </p:cNvPicPr>
          <p:nvPr/>
        </p:nvPicPr>
        <p:blipFill>
          <a:blip r:embed="rId3" cstate="print"/>
          <a:srcRect l="13660" r="3465" b="2"/>
          <a:stretch/>
        </p:blipFill>
        <p:spPr bwMode="auto">
          <a:xfrm>
            <a:off x="6261607" y="1"/>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a:noFill/>
        </p:spPr>
      </p:pic>
    </p:spTree>
    <p:extLst>
      <p:ext uri="{BB962C8B-B14F-4D97-AF65-F5344CB8AC3E}">
        <p14:creationId xmlns:p14="http://schemas.microsoft.com/office/powerpoint/2010/main" val="3346131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40" name="Rectangle 4139">
            <a:extLst>
              <a:ext uri="{FF2B5EF4-FFF2-40B4-BE49-F238E27FC236}">
                <a16:creationId xmlns:a16="http://schemas.microsoft.com/office/drawing/2014/main" id="{09C509D2-0C1A-47B8-89C1-D3AB17D452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6600264" y="556994"/>
            <a:ext cx="4753535" cy="1672499"/>
          </a:xfrm>
        </p:spPr>
        <p:txBody>
          <a:bodyPr>
            <a:normAutofit/>
          </a:bodyPr>
          <a:lstStyle/>
          <a:p>
            <a:r>
              <a:rPr lang="el-GR" sz="3700" b="1"/>
              <a:t>Οι λειτουργίες του σχολείου</a:t>
            </a:r>
            <a:br>
              <a:rPr lang="el-GR" sz="3700"/>
            </a:br>
            <a:endParaRPr lang="el-GR" sz="3700"/>
          </a:p>
        </p:txBody>
      </p:sp>
      <p:pic>
        <p:nvPicPr>
          <p:cNvPr id="4098" name="Picture 2" descr="E:\imagesCAUS8D8R.jpg"/>
          <p:cNvPicPr>
            <a:picLocks noChangeAspect="1" noChangeArrowheads="1"/>
          </p:cNvPicPr>
          <p:nvPr/>
        </p:nvPicPr>
        <p:blipFill>
          <a:blip r:embed="rId2" cstate="print"/>
          <a:srcRect t="13397" r="-1" b="-1"/>
          <a:stretch/>
        </p:blipFill>
        <p:spPr bwMode="auto">
          <a:xfrm>
            <a:off x="-4642" y="10"/>
            <a:ext cx="3006061" cy="3339639"/>
          </a:xfrm>
          <a:prstGeom prst="rect">
            <a:avLst/>
          </a:prstGeom>
          <a:noFill/>
        </p:spPr>
      </p:pic>
      <p:pic>
        <p:nvPicPr>
          <p:cNvPr id="4100" name="Picture 4" descr="E:\imagesCASB31IA.jpg"/>
          <p:cNvPicPr>
            <a:picLocks noChangeAspect="1" noChangeArrowheads="1"/>
          </p:cNvPicPr>
          <p:nvPr/>
        </p:nvPicPr>
        <p:blipFill>
          <a:blip r:embed="rId3" cstate="print"/>
          <a:srcRect l="10050" r="388" b="1"/>
          <a:stretch/>
        </p:blipFill>
        <p:spPr bwMode="auto">
          <a:xfrm>
            <a:off x="3198068" y="10"/>
            <a:ext cx="2991088" cy="3339639"/>
          </a:xfrm>
          <a:prstGeom prst="rect">
            <a:avLst/>
          </a:prstGeom>
          <a:noFill/>
        </p:spPr>
      </p:pic>
      <p:pic>
        <p:nvPicPr>
          <p:cNvPr id="4099" name="Picture 3" descr="E:\imagesCA76NOSU.jpg"/>
          <p:cNvPicPr>
            <a:picLocks noChangeAspect="1" noChangeArrowheads="1"/>
          </p:cNvPicPr>
          <p:nvPr/>
        </p:nvPicPr>
        <p:blipFill>
          <a:blip r:embed="rId4" cstate="print"/>
          <a:srcRect t="3798" b="6270"/>
          <a:stretch/>
        </p:blipFill>
        <p:spPr bwMode="auto">
          <a:xfrm>
            <a:off x="-2" y="3518351"/>
            <a:ext cx="6189158" cy="3339649"/>
          </a:xfrm>
          <a:prstGeom prst="rect">
            <a:avLst/>
          </a:prstGeom>
          <a:noFill/>
        </p:spPr>
      </p:pic>
      <p:sp>
        <p:nvSpPr>
          <p:cNvPr id="3" name="2 - Θέση περιεχομένου"/>
          <p:cNvSpPr>
            <a:spLocks noGrp="1"/>
          </p:cNvSpPr>
          <p:nvPr>
            <p:ph idx="1"/>
          </p:nvPr>
        </p:nvSpPr>
        <p:spPr>
          <a:xfrm>
            <a:off x="6600265" y="2413645"/>
            <a:ext cx="4753534" cy="3694734"/>
          </a:xfrm>
        </p:spPr>
        <p:txBody>
          <a:bodyPr vert="horz" lIns="91440" tIns="45720" rIns="91440" bIns="45720" rtlCol="0">
            <a:normAutofit/>
          </a:bodyPr>
          <a:lstStyle/>
          <a:p>
            <a:r>
              <a:rPr lang="el-GR" sz="2000" dirty="0"/>
              <a:t>Ανάπτυξη της προσωπικότητας του παιδιού</a:t>
            </a:r>
          </a:p>
          <a:p>
            <a:r>
              <a:rPr lang="el-GR" sz="2000" dirty="0"/>
              <a:t>Κοινωνικές λειτουργίες</a:t>
            </a:r>
          </a:p>
          <a:p>
            <a:r>
              <a:rPr lang="el-GR" sz="2000" dirty="0"/>
              <a:t>Φύλαξη παιδιών</a:t>
            </a:r>
          </a:p>
          <a:p>
            <a:r>
              <a:rPr lang="el-GR" sz="2000" dirty="0"/>
              <a:t>Λειτουργία εξειδίκευσης και παροχής προσόντων</a:t>
            </a:r>
          </a:p>
          <a:p>
            <a:r>
              <a:rPr lang="el-GR" sz="2000" dirty="0"/>
              <a:t>Λειτουργία </a:t>
            </a:r>
            <a:r>
              <a:rPr lang="el-GR" sz="2000" dirty="0" err="1"/>
              <a:t>νομιμιμοποίησης</a:t>
            </a:r>
          </a:p>
          <a:p>
            <a:r>
              <a:rPr lang="el-GR" sz="2000" dirty="0"/>
              <a:t>Λειτουργία επιλογής</a:t>
            </a:r>
          </a:p>
          <a:p>
            <a:endParaRPr lang="el-GR" sz="2000"/>
          </a:p>
        </p:txBody>
      </p:sp>
    </p:spTree>
    <p:extLst>
      <p:ext uri="{BB962C8B-B14F-4D97-AF65-F5344CB8AC3E}">
        <p14:creationId xmlns:p14="http://schemas.microsoft.com/office/powerpoint/2010/main" val="983912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1171074" y="1396686"/>
            <a:ext cx="3240506" cy="4064628"/>
          </a:xfrm>
        </p:spPr>
        <p:txBody>
          <a:bodyPr>
            <a:normAutofit/>
          </a:bodyPr>
          <a:lstStyle/>
          <a:p>
            <a:r>
              <a:rPr lang="el-GR">
                <a:solidFill>
                  <a:srgbClr val="FFFFFF"/>
                </a:solidFill>
              </a:rPr>
              <a:t>Τα μέσα του σχολείου</a:t>
            </a:r>
            <a:br>
              <a:rPr lang="el-GR">
                <a:solidFill>
                  <a:srgbClr val="FFFFFF"/>
                </a:solidFill>
              </a:rPr>
            </a:br>
            <a:endParaRPr lang="el-GR">
              <a:solidFill>
                <a:srgbClr val="FFFFFF"/>
              </a:solidFill>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2 - Θέση περιεχομένου"/>
          <p:cNvSpPr>
            <a:spLocks noGrp="1"/>
          </p:cNvSpPr>
          <p:nvPr>
            <p:ph idx="1"/>
          </p:nvPr>
        </p:nvSpPr>
        <p:spPr>
          <a:xfrm>
            <a:off x="5513718" y="2155511"/>
            <a:ext cx="6320483" cy="3935281"/>
          </a:xfrm>
        </p:spPr>
        <p:txBody>
          <a:bodyPr vert="horz" lIns="91440" tIns="45720" rIns="91440" bIns="45720" rtlCol="0">
            <a:normAutofit/>
          </a:bodyPr>
          <a:lstStyle/>
          <a:p>
            <a:r>
              <a:rPr lang="el-GR" dirty="0"/>
              <a:t>Το Αναλυτικό Πρόγραμμα Σπουδών</a:t>
            </a:r>
          </a:p>
          <a:p>
            <a:r>
              <a:rPr lang="el-GR" dirty="0"/>
              <a:t>Τρόπος οργάνωσης της σχολικής ζωής</a:t>
            </a:r>
          </a:p>
          <a:p>
            <a:pPr>
              <a:buNone/>
            </a:pPr>
            <a:endParaRPr lang="el-GR" dirty="0"/>
          </a:p>
        </p:txBody>
      </p:sp>
    </p:spTree>
    <p:extLst>
      <p:ext uri="{BB962C8B-B14F-4D97-AF65-F5344CB8AC3E}">
        <p14:creationId xmlns:p14="http://schemas.microsoft.com/office/powerpoint/2010/main" val="3760076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686834" y="1153572"/>
            <a:ext cx="3200400" cy="4461163"/>
          </a:xfrm>
        </p:spPr>
        <p:txBody>
          <a:bodyPr>
            <a:normAutofit/>
          </a:bodyPr>
          <a:lstStyle/>
          <a:p>
            <a:r>
              <a:rPr lang="el-GR">
                <a:solidFill>
                  <a:srgbClr val="FFFFFF"/>
                </a:solidFill>
              </a:rPr>
              <a:t>Ερωτήσεις συζήτησης</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2 - Θέση περιεχομένου"/>
          <p:cNvSpPr>
            <a:spLocks noGrp="1"/>
          </p:cNvSpPr>
          <p:nvPr>
            <p:ph idx="1"/>
          </p:nvPr>
        </p:nvSpPr>
        <p:spPr>
          <a:xfrm>
            <a:off x="4447308" y="591344"/>
            <a:ext cx="6906491" cy="5585619"/>
          </a:xfrm>
        </p:spPr>
        <p:txBody>
          <a:bodyPr anchor="ctr">
            <a:normAutofit/>
          </a:bodyPr>
          <a:lstStyle/>
          <a:p>
            <a:r>
              <a:rPr lang="el-GR" dirty="0"/>
              <a:t>Πώς αντιλαμβάνομαι τις λειτουργίες του σχολείου του 21</a:t>
            </a:r>
            <a:r>
              <a:rPr lang="el-GR" baseline="30000" dirty="0"/>
              <a:t>ου</a:t>
            </a:r>
            <a:r>
              <a:rPr lang="el-GR" dirty="0"/>
              <a:t> αιώνα.</a:t>
            </a:r>
          </a:p>
          <a:p>
            <a:r>
              <a:rPr lang="el-GR" dirty="0"/>
              <a:t>Τι κρατώ από το σχολείο του χθες και σήμερα ως λειτουργικό στοιχείο για το σχολείο του μέλλοντος.</a:t>
            </a:r>
          </a:p>
          <a:p>
            <a:pPr>
              <a:buNone/>
            </a:pPr>
            <a:r>
              <a:rPr lang="el-GR" dirty="0"/>
              <a:t> </a:t>
            </a:r>
          </a:p>
          <a:p>
            <a:endParaRPr lang="el-GR" dirty="0"/>
          </a:p>
        </p:txBody>
      </p:sp>
    </p:spTree>
    <p:extLst>
      <p:ext uri="{BB962C8B-B14F-4D97-AF65-F5344CB8AC3E}">
        <p14:creationId xmlns:p14="http://schemas.microsoft.com/office/powerpoint/2010/main" val="345647273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Ευρεία οθόνη</PresentationFormat>
  <Paragraphs>0</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Σχολείο ΓΙΑ ΠΟΙΟ ΛΟΓΟ ΝΑ ΥΠΑΡΧΕΙ;</vt:lpstr>
      <vt:lpstr>Παραδοσιακή κοινωνία </vt:lpstr>
      <vt:lpstr>Οικογένεια </vt:lpstr>
      <vt:lpstr>Παρουσίαση του PowerPoint</vt:lpstr>
      <vt:lpstr>Εποχή της νεωτερικότητας </vt:lpstr>
      <vt:lpstr>Η εκπαίδευση πέρασε στα χέρια του κράτους </vt:lpstr>
      <vt:lpstr>Οι λειτουργίες του σχολείου </vt:lpstr>
      <vt:lpstr>Τα μέσα του σχολείου </vt:lpstr>
      <vt:lpstr>Ερωτήσεις συζήτησης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69</cp:revision>
  <dcterms:created xsi:type="dcterms:W3CDTF">2012-08-02T13:11:46Z</dcterms:created>
  <dcterms:modified xsi:type="dcterms:W3CDTF">2024-10-30T05:30:12Z</dcterms:modified>
</cp:coreProperties>
</file>