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7" r:id="rId7"/>
    <p:sldId id="268" r:id="rId8"/>
    <p:sldId id="269" r:id="rId9"/>
    <p:sldId id="270" r:id="rId1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AF499F-3ED2-CA25-C636-30F6762C9585}" v="37" dt="2024-10-30T05:33:17.874"/>
    <p1510:client id="{FB296C6C-5B6A-A26D-8CAA-9C9B64E97A6C}" v="116" dt="2024-10-30T05:38:16.8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F30483-832E-4E37-9C56-30FF7F3DFCCC}" type="datetimeFigureOut">
              <a:t>10/30/2024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336FE2-37B6-441E-A759-9E3B57D3E6E2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4989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6E43B-A774-41C8-82ED-78A05566DAB1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30/10/2024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568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30/10/2024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166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30/10/2024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8526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30/10/2024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5862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30/10/2024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9469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30/10/2024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1057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30/10/2024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0387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30/10/2024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7914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30/10/2024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584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30/10/2024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947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30/10/2024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3159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26F0F3-3C53-41BC-8FFD-0BFB6DD91672}" type="datetimeFigureOut">
              <a:rPr lang="el-GR" smtClean="0"/>
              <a:t>30/10/2024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1708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b="1" dirty="0"/>
              <a:t>Το εκπαιδευτικό έργο και η ζωή στο σχολείο</a:t>
            </a:r>
            <a:br>
              <a:rPr lang="el-GR" sz="2400" dirty="0"/>
            </a:br>
            <a:r>
              <a:rPr lang="el-GR" sz="2400" dirty="0"/>
              <a:t>                                                          τρεις παιδαγωγικές προσεγγίσεις</a:t>
            </a:r>
          </a:p>
        </p:txBody>
      </p:sp>
      <p:pic>
        <p:nvPicPr>
          <p:cNvPr id="5" name="4 - Εικόνα" descr="mary kalantzis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9953" y="1379890"/>
            <a:ext cx="2227637" cy="2786082"/>
          </a:xfrm>
          <a:prstGeom prst="rect">
            <a:avLst/>
          </a:prstGeom>
        </p:spPr>
      </p:pic>
      <p:pic>
        <p:nvPicPr>
          <p:cNvPr id="6" name="5 - Εικόνα" descr="bill cope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03815" y="4542700"/>
            <a:ext cx="1768039" cy="1785950"/>
          </a:xfrm>
          <a:prstGeom prst="rect">
            <a:avLst/>
          </a:prstGeom>
        </p:spPr>
      </p:pic>
      <p:sp>
        <p:nvSpPr>
          <p:cNvPr id="7" name="6 - Συν"/>
          <p:cNvSpPr/>
          <p:nvPr/>
        </p:nvSpPr>
        <p:spPr>
          <a:xfrm>
            <a:off x="3381364" y="3778865"/>
            <a:ext cx="822450" cy="763226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800"/>
          </a:p>
        </p:txBody>
      </p:sp>
      <p:sp>
        <p:nvSpPr>
          <p:cNvPr id="11" name="10 - TextBox"/>
          <p:cNvSpPr txBox="1"/>
          <p:nvPr/>
        </p:nvSpPr>
        <p:spPr>
          <a:xfrm>
            <a:off x="3425939" y="1697394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Mary </a:t>
            </a:r>
            <a:r>
              <a:rPr lang="en-US" sz="1800" dirty="0" err="1"/>
              <a:t>Kalantzis</a:t>
            </a:r>
            <a:endParaRPr lang="el-GR" sz="1800" dirty="0"/>
          </a:p>
        </p:txBody>
      </p:sp>
      <p:sp>
        <p:nvSpPr>
          <p:cNvPr id="12" name="11 - TextBox"/>
          <p:cNvSpPr txBox="1"/>
          <p:nvPr/>
        </p:nvSpPr>
        <p:spPr>
          <a:xfrm>
            <a:off x="2121125" y="5205181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Bill Cope</a:t>
            </a:r>
            <a:endParaRPr lang="el-GR" sz="1800" dirty="0"/>
          </a:p>
        </p:txBody>
      </p:sp>
      <p:sp>
        <p:nvSpPr>
          <p:cNvPr id="13" name="12 - TextBox"/>
          <p:cNvSpPr txBox="1"/>
          <p:nvPr/>
        </p:nvSpPr>
        <p:spPr>
          <a:xfrm>
            <a:off x="6412343" y="2404414"/>
            <a:ext cx="5144137" cy="31700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l-GR" sz="3200" dirty="0"/>
              <a:t>Παιδαγωγική προσέγγιση-το παράδειγμα του Διδακτισμού</a:t>
            </a:r>
            <a:endParaRPr lang="en-US" sz="3200" dirty="0"/>
          </a:p>
          <a:p>
            <a:pPr>
              <a:buFont typeface="Wingdings" pitchFamily="2" charset="2"/>
              <a:buChar char="Ø"/>
            </a:pPr>
            <a:endParaRPr lang="en-US" sz="3200" dirty="0"/>
          </a:p>
          <a:p>
            <a:r>
              <a:rPr lang="el-GR" sz="2000" dirty="0"/>
              <a:t>Με βάση το απόσπασμα από το «Ένα παιδί μετράει τ’ άστρα» του </a:t>
            </a:r>
            <a:r>
              <a:rPr lang="el-GR" sz="2000" dirty="0" err="1"/>
              <a:t>Μ.Λουντέμη</a:t>
            </a:r>
            <a:endParaRPr lang="el-GR" sz="20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85855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3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- Εικόνα" descr="imagesCALBUNM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1950" y="642918"/>
            <a:ext cx="2643190" cy="1714512"/>
          </a:xfrm>
          <a:prstGeom prst="rect">
            <a:avLst/>
          </a:prstGeom>
        </p:spPr>
      </p:pic>
      <p:pic>
        <p:nvPicPr>
          <p:cNvPr id="7" name="6 - Εικόνα" descr="imagesCANTGZH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0" y="4614860"/>
            <a:ext cx="3000396" cy="2243141"/>
          </a:xfrm>
          <a:prstGeom prst="rect">
            <a:avLst/>
          </a:prstGeom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24100" y="274638"/>
            <a:ext cx="6215106" cy="511156"/>
          </a:xfrm>
        </p:spPr>
        <p:txBody>
          <a:bodyPr>
            <a:noAutofit/>
          </a:bodyPr>
          <a:lstStyle/>
          <a:p>
            <a:r>
              <a:rPr lang="el-GR" sz="2800" dirty="0"/>
              <a:t>Εικόνες από το πρόσφατο παρελθόν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60086" y="787866"/>
            <a:ext cx="9549618" cy="4849446"/>
          </a:xfrm>
        </p:spPr>
        <p:txBody>
          <a:bodyPr>
            <a:normAutofit/>
          </a:bodyPr>
          <a:lstStyle/>
          <a:p>
            <a:pPr>
              <a:buNone/>
            </a:pPr>
            <a:endParaRPr lang="el-GR" sz="3500" dirty="0"/>
          </a:p>
          <a:p>
            <a:pPr>
              <a:buNone/>
            </a:pPr>
            <a:r>
              <a:rPr lang="el-GR" sz="2400" dirty="0"/>
              <a:t>Πρώτη διάσταση:</a:t>
            </a:r>
          </a:p>
          <a:p>
            <a:pPr>
              <a:buNone/>
            </a:pPr>
            <a:r>
              <a:rPr lang="el-GR" sz="3500" b="1" dirty="0"/>
              <a:t>Αρχιτεκτονική της τάξης</a:t>
            </a:r>
          </a:p>
          <a:p>
            <a:pPr algn="r">
              <a:buNone/>
            </a:pPr>
            <a:r>
              <a:rPr lang="el-GR" sz="4400" dirty="0"/>
              <a:t>                                 </a:t>
            </a:r>
            <a:r>
              <a:rPr lang="el-GR" sz="4400" dirty="0">
                <a:solidFill>
                  <a:srgbClr val="C00000"/>
                </a:solidFill>
              </a:rPr>
              <a:t>Τριάντα και        περισσότεροι μαθητές απέναντι σε ένα                   δάσκαλο</a:t>
            </a:r>
            <a:r>
              <a:rPr lang="en-US" sz="4400" dirty="0">
                <a:solidFill>
                  <a:srgbClr val="C00000"/>
                </a:solidFill>
              </a:rPr>
              <a:t>, </a:t>
            </a:r>
            <a:r>
              <a:rPr lang="el-GR" sz="4400" dirty="0">
                <a:solidFill>
                  <a:srgbClr val="C00000"/>
                </a:solidFill>
              </a:rPr>
              <a:t>τον οποίο παρακολουθούν</a:t>
            </a:r>
          </a:p>
          <a:p>
            <a:pPr>
              <a:buNone/>
            </a:pPr>
            <a:endParaRPr lang="el-GR" sz="35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250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39385" y="428604"/>
            <a:ext cx="9718303" cy="1214446"/>
          </a:xfrm>
        </p:spPr>
        <p:txBody>
          <a:bodyPr>
            <a:normAutofit fontScale="90000"/>
          </a:bodyPr>
          <a:lstStyle/>
          <a:p>
            <a:br>
              <a:rPr lang="el-GR" dirty="0"/>
            </a:br>
            <a:r>
              <a:rPr lang="el-GR" sz="3100" dirty="0"/>
              <a:t>Δεύτερη διάσταση:</a:t>
            </a:r>
            <a:br>
              <a:rPr lang="el-GR" sz="3600" dirty="0"/>
            </a:br>
            <a:r>
              <a:rPr lang="el-GR" sz="3600" dirty="0"/>
              <a:t>Λεκτική επικοινωνία</a:t>
            </a:r>
            <a:br>
              <a:rPr lang="el-GR" sz="3100" dirty="0"/>
            </a:br>
            <a:br>
              <a:rPr lang="el-GR" dirty="0"/>
            </a:br>
            <a:endParaRPr lang="el-GR" dirty="0"/>
          </a:p>
        </p:txBody>
      </p:sp>
      <p:sp>
        <p:nvSpPr>
          <p:cNvPr id="5" name="4 - TextBox"/>
          <p:cNvSpPr txBox="1"/>
          <p:nvPr/>
        </p:nvSpPr>
        <p:spPr>
          <a:xfrm>
            <a:off x="6381752" y="3714752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0" dirty="0"/>
              <a:t> </a:t>
            </a:r>
            <a:endParaRPr lang="el-GR" sz="2400" dirty="0"/>
          </a:p>
        </p:txBody>
      </p:sp>
      <p:sp>
        <p:nvSpPr>
          <p:cNvPr id="7" name="6 - Θέση περιεχομένου"/>
          <p:cNvSpPr>
            <a:spLocks noGrp="1"/>
          </p:cNvSpPr>
          <p:nvPr>
            <p:ph idx="1"/>
          </p:nvPr>
        </p:nvSpPr>
        <p:spPr>
          <a:xfrm>
            <a:off x="5829177" y="2960670"/>
            <a:ext cx="5673818" cy="550072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dirty="0">
                <a:solidFill>
                  <a:srgbClr val="C00000"/>
                </a:solidFill>
              </a:rPr>
              <a:t>Ο δάσκαλος κυριαρχεί στην τάξη. Οι περισσότεροι μαθητές είναι σιωπηλοί την περισσότερη ώρα.</a:t>
            </a:r>
          </a:p>
        </p:txBody>
      </p:sp>
      <p:pic>
        <p:nvPicPr>
          <p:cNvPr id="6" name="5 - Εικόνα" descr="imagesCAM75Y6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52745" y="2964349"/>
            <a:ext cx="3786214" cy="3243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694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116113" y="843800"/>
            <a:ext cx="4071966" cy="1000132"/>
          </a:xfrm>
        </p:spPr>
        <p:txBody>
          <a:bodyPr>
            <a:noAutofit/>
          </a:bodyPr>
          <a:lstStyle/>
          <a:p>
            <a:r>
              <a:rPr lang="el-GR" sz="2800" dirty="0"/>
              <a:t>Τρίτη διάσταση: </a:t>
            </a:r>
            <a:br>
              <a:rPr lang="el-GR" sz="3200" dirty="0"/>
            </a:br>
            <a:r>
              <a:rPr lang="el-GR" sz="3200" dirty="0"/>
              <a:t>Σχέσεις</a:t>
            </a:r>
            <a:br>
              <a:rPr lang="el-GR" sz="3200" dirty="0"/>
            </a:br>
            <a:br>
              <a:rPr lang="el-GR" sz="3200" dirty="0"/>
            </a:b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219292" y="2209665"/>
            <a:ext cx="6977318" cy="4536966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el-GR" sz="3600" dirty="0">
                <a:solidFill>
                  <a:srgbClr val="C00000"/>
                </a:solidFill>
              </a:rPr>
              <a:t>Συγκεντρωτικό και ιεραρχικό σύστημα. </a:t>
            </a:r>
            <a:endParaRPr lang="el-GR"/>
          </a:p>
          <a:p>
            <a:pPr>
              <a:buNone/>
            </a:pPr>
            <a:r>
              <a:rPr lang="el-GR" sz="3600" dirty="0">
                <a:solidFill>
                  <a:srgbClr val="C00000"/>
                </a:solidFill>
              </a:rPr>
              <a:t>Ο δάσκαλος είναι η αυθεντία, το μέσο μετάδοσης της γνώσης κι εκφραστής της τάξης. </a:t>
            </a:r>
            <a:endParaRPr lang="el-GR">
              <a:solidFill>
                <a:srgbClr val="000000"/>
              </a:solidFill>
            </a:endParaRPr>
          </a:p>
          <a:p>
            <a:pPr>
              <a:buNone/>
            </a:pPr>
            <a:r>
              <a:rPr lang="el-GR" sz="3600" dirty="0">
                <a:solidFill>
                  <a:srgbClr val="C00000"/>
                </a:solidFill>
              </a:rPr>
              <a:t>Διατάζει και ο μαθητής υπακούει</a:t>
            </a:r>
            <a:endParaRPr lang="el-GR"/>
          </a:p>
          <a:p>
            <a:endParaRPr lang="el-GR" sz="2000" dirty="0"/>
          </a:p>
        </p:txBody>
      </p:sp>
      <p:pic>
        <p:nvPicPr>
          <p:cNvPr id="4" name="3 - Εικόνα" descr="TDOCAG8K01RCAE0IAQPCAV0GAU2CAGOIL8GCADOPK0DCAMOENDACABSVYEYCABK122RCAJM5HGFCA2XA9UCCA8PKGHZCA1CWYBHCA5X0UHZCAG2Z5KVCA08XXN4CABK7BM2CAY7TH1OCA10ZCWQCAGDQK5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3693" y="2413002"/>
            <a:ext cx="4070744" cy="2870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094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49153" y="357775"/>
            <a:ext cx="7498080" cy="1143000"/>
          </a:xfrm>
        </p:spPr>
        <p:txBody>
          <a:bodyPr>
            <a:normAutofit/>
          </a:bodyPr>
          <a:lstStyle/>
          <a:p>
            <a:r>
              <a:rPr lang="el-GR" sz="2800" dirty="0"/>
              <a:t>Τέταρτη διάσταση:</a:t>
            </a:r>
            <a:br>
              <a:rPr lang="el-GR" sz="3200" dirty="0"/>
            </a:br>
            <a:r>
              <a:rPr lang="el-GR" sz="3200" dirty="0"/>
              <a:t> </a:t>
            </a:r>
            <a:r>
              <a:rPr lang="el-GR" sz="3200" dirty="0" err="1"/>
              <a:t>Κοινωνιο</a:t>
            </a:r>
            <a:r>
              <a:rPr lang="el-GR" sz="3200" dirty="0"/>
              <a:t>-πολιτισμική φιλοσοφία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024562" y="1142984"/>
            <a:ext cx="4433126" cy="5105416"/>
          </a:xfrm>
        </p:spPr>
        <p:txBody>
          <a:bodyPr>
            <a:normAutofit/>
          </a:bodyPr>
          <a:lstStyle/>
          <a:p>
            <a:pPr>
              <a:buNone/>
            </a:pPr>
            <a:endParaRPr lang="el-GR" dirty="0"/>
          </a:p>
          <a:p>
            <a:pPr>
              <a:buNone/>
            </a:pPr>
            <a:endParaRPr lang="el-GR" dirty="0"/>
          </a:p>
          <a:p>
            <a:pPr>
              <a:buNone/>
            </a:pPr>
            <a:endParaRPr lang="el-GR" dirty="0"/>
          </a:p>
        </p:txBody>
      </p:sp>
      <p:sp>
        <p:nvSpPr>
          <p:cNvPr id="4" name="3 - TextBox"/>
          <p:cNvSpPr txBox="1"/>
          <p:nvPr/>
        </p:nvSpPr>
        <p:spPr>
          <a:xfrm>
            <a:off x="5852378" y="1646713"/>
            <a:ext cx="5435386" cy="39703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l-GR" sz="3600" dirty="0">
                <a:solidFill>
                  <a:srgbClr val="C00000"/>
                </a:solidFill>
              </a:rPr>
              <a:t>Όλοι οι μαθητές θεωρούνται ίδιοι. </a:t>
            </a:r>
            <a:endParaRPr lang="el-GR"/>
          </a:p>
          <a:p>
            <a:r>
              <a:rPr lang="el-GR" sz="3600" dirty="0">
                <a:solidFill>
                  <a:srgbClr val="C00000"/>
                </a:solidFill>
              </a:rPr>
              <a:t>Το Αναλυτικό Πρόγραμμα δεν κάνει καμία διάκριση μεταξύ των μαθητών, είναι για όλους συγκεκριμένο και δεσμευτικό</a:t>
            </a:r>
            <a:endParaRPr lang="el-GR" dirty="0">
              <a:solidFill>
                <a:srgbClr val="000000"/>
              </a:solidFill>
            </a:endParaRPr>
          </a:p>
        </p:txBody>
      </p:sp>
      <p:pic>
        <p:nvPicPr>
          <p:cNvPr id="7" name="6 - Εικόνα" descr="imagesCAN4VIQ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76153" y="1646111"/>
            <a:ext cx="4042650" cy="4920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897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100" dirty="0"/>
              <a:t>Πέμπτη διάσταση: </a:t>
            </a:r>
            <a:br>
              <a:rPr lang="el-GR" dirty="0"/>
            </a:br>
            <a:r>
              <a:rPr lang="el-GR" dirty="0"/>
              <a:t>Κτητικές σχέσεις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481024" y="1711569"/>
            <a:ext cx="6025510" cy="50530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>
                <a:solidFill>
                  <a:srgbClr val="C00000"/>
                </a:solidFill>
              </a:rPr>
              <a:t>Επικρατεί η ασφάλεια του ιδιωτικού χώρου</a:t>
            </a:r>
          </a:p>
          <a:p>
            <a:pPr>
              <a:buNone/>
            </a:pPr>
            <a:r>
              <a:rPr lang="el-GR" dirty="0">
                <a:solidFill>
                  <a:srgbClr val="C00000"/>
                </a:solidFill>
              </a:rPr>
              <a:t>Κτητική διάθεση του δασκάλου: «η τάξη μου», «το μάθημά μου»</a:t>
            </a:r>
          </a:p>
          <a:p>
            <a:pPr>
              <a:buNone/>
            </a:pPr>
            <a:endParaRPr lang="el-GR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el-GR" dirty="0">
                <a:solidFill>
                  <a:srgbClr val="C00000"/>
                </a:solidFill>
              </a:rPr>
              <a:t>Κτητική διάθεση του μαθητή: «η εργασία μου», «ο βαθμός μου»</a:t>
            </a:r>
          </a:p>
        </p:txBody>
      </p:sp>
      <p:pic>
        <p:nvPicPr>
          <p:cNvPr id="7" name="6 - Εικόνα" descr="imagesCAUS8D8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9510" y="1884228"/>
            <a:ext cx="2872642" cy="3689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092338" y="2180492"/>
            <a:ext cx="5391119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3600" dirty="0">
                <a:solidFill>
                  <a:srgbClr val="C00000"/>
                </a:solidFill>
              </a:rPr>
              <a:t>Μεταφορά ορθών και μη αμφισβητήσιμων γεγονότων και θεωριών από τους δασκάλους στους μαθητές</a:t>
            </a:r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/>
              <a:t>Έκτη διάσταση: </a:t>
            </a:r>
            <a:br>
              <a:rPr lang="el-GR" sz="3200" dirty="0"/>
            </a:br>
            <a:r>
              <a:rPr lang="el-GR" sz="3200" dirty="0"/>
              <a:t>Επιστημολογία</a:t>
            </a:r>
          </a:p>
        </p:txBody>
      </p:sp>
      <p:pic>
        <p:nvPicPr>
          <p:cNvPr id="5" name="4 - Εικόνα" descr="imagesCAH57MY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1367" y="2184637"/>
            <a:ext cx="4208118" cy="31780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71300" y="672226"/>
            <a:ext cx="7498080" cy="774720"/>
          </a:xfrm>
        </p:spPr>
        <p:txBody>
          <a:bodyPr>
            <a:normAutofit fontScale="90000"/>
          </a:bodyPr>
          <a:lstStyle/>
          <a:p>
            <a:r>
              <a:rPr lang="el-GR" sz="3100" dirty="0"/>
              <a:t>Έβδομη διάσταση: </a:t>
            </a:r>
            <a:br>
              <a:rPr lang="el-GR" dirty="0"/>
            </a:br>
            <a:r>
              <a:rPr lang="el-GR" dirty="0"/>
              <a:t>Παιδαγωγική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384682" y="1819031"/>
            <a:ext cx="5073006" cy="4800600"/>
          </a:xfrm>
        </p:spPr>
        <p:txBody>
          <a:bodyPr/>
          <a:lstStyle/>
          <a:p>
            <a:pPr>
              <a:buNone/>
            </a:pPr>
            <a:endParaRPr lang="el-GR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el-GR" dirty="0">
                <a:solidFill>
                  <a:srgbClr val="C00000"/>
                </a:solidFill>
              </a:rPr>
              <a:t>Οι μαθητές είναι παθητικοί δέκτες της γνώσης: γεγονότα, θεωρίες, γενικές αλήθειες και αξίες</a:t>
            </a:r>
          </a:p>
        </p:txBody>
      </p:sp>
      <p:pic>
        <p:nvPicPr>
          <p:cNvPr id="4" name="3 - Εικόνα" descr="biblia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3580" y="1608253"/>
            <a:ext cx="3966923" cy="41189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103454" y="636811"/>
            <a:ext cx="7498080" cy="917596"/>
          </a:xfrm>
        </p:spPr>
        <p:txBody>
          <a:bodyPr>
            <a:normAutofit fontScale="90000"/>
          </a:bodyPr>
          <a:lstStyle/>
          <a:p>
            <a:r>
              <a:rPr lang="el-GR" sz="3100" dirty="0"/>
              <a:t>Όγδοη διάσταση: </a:t>
            </a:r>
            <a:br>
              <a:rPr lang="el-GR" dirty="0"/>
            </a:br>
            <a:r>
              <a:rPr lang="el-GR" dirty="0"/>
              <a:t>Ηθική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592889" y="2476488"/>
            <a:ext cx="6046875" cy="4533912"/>
          </a:xfrm>
        </p:spPr>
        <p:txBody>
          <a:bodyPr/>
          <a:lstStyle/>
          <a:p>
            <a:pPr>
              <a:buNone/>
            </a:pPr>
            <a:r>
              <a:rPr lang="el-GR" dirty="0">
                <a:solidFill>
                  <a:srgbClr val="C00000"/>
                </a:solidFill>
              </a:rPr>
              <a:t>Η πειθαρχία, η ομοιομορφία και η προσαρμογή οδηγούν στην επιτυχία. </a:t>
            </a:r>
          </a:p>
          <a:p>
            <a:pPr>
              <a:buNone/>
            </a:pPr>
            <a:r>
              <a:rPr lang="el-GR" dirty="0">
                <a:solidFill>
                  <a:srgbClr val="C00000"/>
                </a:solidFill>
              </a:rPr>
              <a:t>Για την αποτυχία φταίει ο μαθητής </a:t>
            </a:r>
          </a:p>
        </p:txBody>
      </p:sp>
      <p:pic>
        <p:nvPicPr>
          <p:cNvPr id="4" name="3 - Εικόνα" descr="paideia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00237" y="2182802"/>
            <a:ext cx="3718196" cy="32813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259</Words>
  <Application>Microsoft Office PowerPoint</Application>
  <PresentationFormat>Ευρεία οθόνη</PresentationFormat>
  <Paragraphs>36</Paragraphs>
  <Slides>9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Wingdings</vt:lpstr>
      <vt:lpstr>Θέμα του Office</vt:lpstr>
      <vt:lpstr>Το εκπαιδευτικό έργο και η ζωή στο σχολείο                                                           τρεις παιδαγωγικές προσεγγίσεις</vt:lpstr>
      <vt:lpstr>Εικόνες από το πρόσφατο παρελθόν</vt:lpstr>
      <vt:lpstr> Δεύτερη διάσταση: Λεκτική επικοινωνία  </vt:lpstr>
      <vt:lpstr>Τρίτη διάσταση:  Σχέσεις  </vt:lpstr>
      <vt:lpstr>Τέταρτη διάσταση:  Κοινωνιο-πολιτισμική φιλοσοφία</vt:lpstr>
      <vt:lpstr>Πέμπτη διάσταση:  Κτητικές σχέσεις</vt:lpstr>
      <vt:lpstr>Έκτη διάσταση:  Επιστημολογία</vt:lpstr>
      <vt:lpstr>Έβδομη διάσταση:  Παιδαγωγική </vt:lpstr>
      <vt:lpstr>Όγδοη διάσταση:  Ηθική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51</cp:revision>
  <dcterms:created xsi:type="dcterms:W3CDTF">2012-08-02T13:11:46Z</dcterms:created>
  <dcterms:modified xsi:type="dcterms:W3CDTF">2024-10-30T05:47:31Z</dcterms:modified>
</cp:coreProperties>
</file>