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2"/>
  </p:notesMasterIdLst>
  <p:sldIdLst>
    <p:sldId id="258" r:id="rId2"/>
    <p:sldId id="259" r:id="rId3"/>
    <p:sldId id="271" r:id="rId4"/>
    <p:sldId id="272" r:id="rId5"/>
    <p:sldId id="260" r:id="rId6"/>
    <p:sldId id="261" r:id="rId7"/>
    <p:sldId id="267" r:id="rId8"/>
    <p:sldId id="268" r:id="rId9"/>
    <p:sldId id="269" r:id="rId10"/>
    <p:sldId id="270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3D0C54-0FBC-000E-142C-FA6A46AC2F61}" v="111" dt="2024-10-30T05:44:17.806"/>
    <p1510:client id="{754873A5-F226-B356-2136-B3203378D27B}" v="11" dt="2024-10-30T05:39:34.8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0EC3F3-3DB9-42DB-AF6C-6EEA3C1A27AC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2C9DB3B-EB97-47FE-B209-F8A9CACBEB7F}">
      <dgm:prSet/>
      <dgm:spPr/>
      <dgm:t>
        <a:bodyPr/>
        <a:lstStyle/>
        <a:p>
          <a:endParaRPr lang="en-US"/>
        </a:p>
      </dgm:t>
    </dgm:pt>
    <dgm:pt modelId="{03600B43-0EB9-4603-97EA-DAF33C1B2927}" type="parTrans" cxnId="{71C39978-A3BF-42D5-965C-803585839C69}">
      <dgm:prSet/>
      <dgm:spPr/>
      <dgm:t>
        <a:bodyPr/>
        <a:lstStyle/>
        <a:p>
          <a:endParaRPr lang="en-US"/>
        </a:p>
      </dgm:t>
    </dgm:pt>
    <dgm:pt modelId="{60D9A0FE-5FB0-418F-9661-B70CAFB78BB1}" type="sibTrans" cxnId="{71C39978-A3BF-42D5-965C-803585839C69}">
      <dgm:prSet/>
      <dgm:spPr/>
      <dgm:t>
        <a:bodyPr/>
        <a:lstStyle/>
        <a:p>
          <a:endParaRPr lang="en-US"/>
        </a:p>
      </dgm:t>
    </dgm:pt>
    <dgm:pt modelId="{38D40A49-524E-484C-83B9-9F605DA95668}" type="pres">
      <dgm:prSet presAssocID="{E80EC3F3-3DB9-42DB-AF6C-6EEA3C1A27AC}" presName="outerComposite" presStyleCnt="0">
        <dgm:presLayoutVars>
          <dgm:chMax val="5"/>
          <dgm:dir/>
          <dgm:resizeHandles val="exact"/>
        </dgm:presLayoutVars>
      </dgm:prSet>
      <dgm:spPr/>
    </dgm:pt>
    <dgm:pt modelId="{BC6CA1D6-F213-4D9B-AF5B-718F9E183F67}" type="pres">
      <dgm:prSet presAssocID="{E80EC3F3-3DB9-42DB-AF6C-6EEA3C1A27AC}" presName="dummyMaxCanvas" presStyleCnt="0">
        <dgm:presLayoutVars/>
      </dgm:prSet>
      <dgm:spPr/>
    </dgm:pt>
    <dgm:pt modelId="{8D8C0827-55C0-4272-9C1B-1878F283216A}" type="pres">
      <dgm:prSet presAssocID="{E80EC3F3-3DB9-42DB-AF6C-6EEA3C1A27AC}" presName="OneNode_1" presStyleLbl="node1" presStyleIdx="0" presStyleCnt="1">
        <dgm:presLayoutVars>
          <dgm:bulletEnabled val="1"/>
        </dgm:presLayoutVars>
      </dgm:prSet>
      <dgm:spPr/>
    </dgm:pt>
  </dgm:ptLst>
  <dgm:cxnLst>
    <dgm:cxn modelId="{A66B030E-5EC4-4C55-81CF-68FEB5D9E30F}" type="presOf" srcId="{22C9DB3B-EB97-47FE-B209-F8A9CACBEB7F}" destId="{8D8C0827-55C0-4272-9C1B-1878F283216A}" srcOrd="0" destOrd="0" presId="urn:microsoft.com/office/officeart/2005/8/layout/vProcess5"/>
    <dgm:cxn modelId="{7B519861-CAFF-4EEE-9AE2-B05350EE276B}" type="presOf" srcId="{E80EC3F3-3DB9-42DB-AF6C-6EEA3C1A27AC}" destId="{38D40A49-524E-484C-83B9-9F605DA95668}" srcOrd="0" destOrd="0" presId="urn:microsoft.com/office/officeart/2005/8/layout/vProcess5"/>
    <dgm:cxn modelId="{71C39978-A3BF-42D5-965C-803585839C69}" srcId="{E80EC3F3-3DB9-42DB-AF6C-6EEA3C1A27AC}" destId="{22C9DB3B-EB97-47FE-B209-F8A9CACBEB7F}" srcOrd="0" destOrd="0" parTransId="{03600B43-0EB9-4603-97EA-DAF33C1B2927}" sibTransId="{60D9A0FE-5FB0-418F-9661-B70CAFB78BB1}"/>
    <dgm:cxn modelId="{7C97D567-1962-4B57-A6A0-DAEDCE931198}" type="presParOf" srcId="{38D40A49-524E-484C-83B9-9F605DA95668}" destId="{BC6CA1D6-F213-4D9B-AF5B-718F9E183F67}" srcOrd="0" destOrd="0" presId="urn:microsoft.com/office/officeart/2005/8/layout/vProcess5"/>
    <dgm:cxn modelId="{06EFBA8C-D922-4A22-907A-80CF233D175B}" type="presParOf" srcId="{38D40A49-524E-484C-83B9-9F605DA95668}" destId="{8D8C0827-55C0-4272-9C1B-1878F283216A}" srcOrd="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8C0827-55C0-4272-9C1B-1878F283216A}">
      <dsp:nvSpPr>
        <dsp:cNvPr id="0" name=""/>
        <dsp:cNvSpPr/>
      </dsp:nvSpPr>
      <dsp:spPr>
        <a:xfrm>
          <a:off x="0" y="1200150"/>
          <a:ext cx="7497762" cy="24003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70302" y="1270452"/>
        <a:ext cx="7357158" cy="22596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20723-513E-4F59-ACFB-B45BA1D54C24}" type="datetimeFigureOut">
              <a:t>10/30/2024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8C6E2D-5A4A-4D9B-A868-32DD6A0103F1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1489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- Θέση εικόνας διαφάνειας">
            <a:extLst>
              <a:ext uri="{FF2B5EF4-FFF2-40B4-BE49-F238E27FC236}">
                <a16:creationId xmlns:a16="http://schemas.microsoft.com/office/drawing/2014/main" id="{DB6C4C05-C9ED-1216-5621-139226ABFBC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2 - Θέση σημειώσεων">
            <a:extLst>
              <a:ext uri="{FF2B5EF4-FFF2-40B4-BE49-F238E27FC236}">
                <a16:creationId xmlns:a16="http://schemas.microsoft.com/office/drawing/2014/main" id="{3C948BE1-33FA-AB15-34B1-59617EDD00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0484" name="3 - Θέση αριθμού διαφάνειας">
            <a:extLst>
              <a:ext uri="{FF2B5EF4-FFF2-40B4-BE49-F238E27FC236}">
                <a16:creationId xmlns:a16="http://schemas.microsoft.com/office/drawing/2014/main" id="{7B7E2F1B-BF62-E1A5-A1C0-59510535A4E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41636299-12F4-45A1-9CC0-02C3FB1923A9}" type="slidenum">
              <a:rPr lang="el-GR" altLang="en-US">
                <a:latin typeface="Calibri" panose="020F0502020204030204" pitchFamily="34" charset="0"/>
              </a:rPr>
              <a:pPr/>
              <a:t>1</a:t>
            </a:fld>
            <a:endParaRPr lang="el-GR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30/10/2024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568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30/10/2024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166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30/10/2024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852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30/10/2024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586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30/10/2024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9469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30/10/2024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105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30/10/2024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0387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30/10/2024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791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30/10/2024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584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30/10/2024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947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30/10/2024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315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26F0F3-3C53-41BC-8FFD-0BFB6DD91672}" type="datetimeFigureOut">
              <a:rPr lang="el-GR" smtClean="0"/>
              <a:t>30/10/2024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170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12" Type="http://schemas.openxmlformats.org/officeDocument/2006/relationships/image" Target="../media/image8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7.jpeg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>
            <a:extLst>
              <a:ext uri="{FF2B5EF4-FFF2-40B4-BE49-F238E27FC236}">
                <a16:creationId xmlns:a16="http://schemas.microsoft.com/office/drawing/2014/main" id="{F1A9F1FB-F9ED-E039-4206-B1E54EDEE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sz="2400" b="1" dirty="0">
                <a:solidFill>
                  <a:schemeClr val="tx2">
                    <a:satMod val="130000"/>
                  </a:schemeClr>
                </a:solidFill>
              </a:rPr>
              <a:t>Το εκπαιδευτικό έργο και η ζωή στο σχολείο</a:t>
            </a:r>
            <a:br>
              <a:rPr lang="el-GR" sz="2400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l-GR" sz="2400" dirty="0">
                <a:solidFill>
                  <a:schemeClr val="tx2">
                    <a:satMod val="130000"/>
                  </a:schemeClr>
                </a:solidFill>
              </a:rPr>
              <a:t>                                                          τρεις παιδαγωγικές προσεγγίσεις</a:t>
            </a:r>
          </a:p>
        </p:txBody>
      </p:sp>
      <p:pic>
        <p:nvPicPr>
          <p:cNvPr id="9219" name="4 - Εικόνα" descr="mary kalantzis.bmp">
            <a:extLst>
              <a:ext uri="{FF2B5EF4-FFF2-40B4-BE49-F238E27FC236}">
                <a16:creationId xmlns:a16="http://schemas.microsoft.com/office/drawing/2014/main" id="{E4698524-437F-3C4C-455B-86DC6FE352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66391"/>
            <a:ext cx="2005746" cy="2553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5 - Εικόνα" descr="bill cope.bmp">
            <a:extLst>
              <a:ext uri="{FF2B5EF4-FFF2-40B4-BE49-F238E27FC236}">
                <a16:creationId xmlns:a16="http://schemas.microsoft.com/office/drawing/2014/main" id="{9F080C73-8953-E5B1-689A-96456981FE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25" y="4443170"/>
            <a:ext cx="1857374" cy="1927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- Συν">
            <a:extLst>
              <a:ext uri="{FF2B5EF4-FFF2-40B4-BE49-F238E27FC236}">
                <a16:creationId xmlns:a16="http://schemas.microsoft.com/office/drawing/2014/main" id="{E63CA3BF-D806-5330-8A73-F684C8870D1F}"/>
              </a:ext>
            </a:extLst>
          </p:cNvPr>
          <p:cNvSpPr/>
          <p:nvPr/>
        </p:nvSpPr>
        <p:spPr>
          <a:xfrm>
            <a:off x="3054717" y="3730626"/>
            <a:ext cx="783369" cy="714375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9222" name="10 - TextBox">
            <a:extLst>
              <a:ext uri="{FF2B5EF4-FFF2-40B4-BE49-F238E27FC236}">
                <a16:creationId xmlns:a16="http://schemas.microsoft.com/office/drawing/2014/main" id="{BD015B75-A0D9-EF38-5922-0B2B14D78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1053" y="1889125"/>
            <a:ext cx="2000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r>
              <a:rPr lang="en-US" altLang="en-US">
                <a:latin typeface="Gill Sans MT" panose="020B0502020104020203" pitchFamily="34" charset="0"/>
              </a:rPr>
              <a:t>Mary Kalantzis</a:t>
            </a:r>
            <a:endParaRPr lang="el-GR" altLang="en-US"/>
          </a:p>
        </p:txBody>
      </p:sp>
      <p:sp>
        <p:nvSpPr>
          <p:cNvPr id="9223" name="11 - TextBox">
            <a:extLst>
              <a:ext uri="{FF2B5EF4-FFF2-40B4-BE49-F238E27FC236}">
                <a16:creationId xmlns:a16="http://schemas.microsoft.com/office/drawing/2014/main" id="{D5B3A0E7-5781-2F2B-400E-95EB4F2A28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5756" y="5046420"/>
            <a:ext cx="1857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r>
              <a:rPr lang="en-US" altLang="en-US">
                <a:latin typeface="Gill Sans MT" panose="020B0502020104020203" pitchFamily="34" charset="0"/>
              </a:rPr>
              <a:t>Bill Cope</a:t>
            </a:r>
            <a:endParaRPr lang="el-GR" altLang="en-US"/>
          </a:p>
        </p:txBody>
      </p:sp>
      <p:sp>
        <p:nvSpPr>
          <p:cNvPr id="13" name="12 - TextBox">
            <a:extLst>
              <a:ext uri="{FF2B5EF4-FFF2-40B4-BE49-F238E27FC236}">
                <a16:creationId xmlns:a16="http://schemas.microsoft.com/office/drawing/2014/main" id="{A5054548-3DC8-BBD7-B672-98C116B0D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2549" y="2069857"/>
            <a:ext cx="5196009" cy="446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endParaRPr lang="en-US" altLang="en-US" sz="3200" dirty="0">
              <a:latin typeface="Gill Sans MT" panose="020B0502020104020203" pitchFamily="34" charset="0"/>
            </a:endParaRPr>
          </a:p>
          <a:p>
            <a:r>
              <a:rPr lang="el-GR" altLang="en-US" sz="4400" dirty="0">
                <a:latin typeface="Corbel"/>
              </a:rPr>
              <a:t>Παιδαγωγική προσέγγιση-το παράδειγμα του</a:t>
            </a:r>
            <a:endParaRPr lang="en-US" altLang="en-US" sz="4400" dirty="0">
              <a:latin typeface="Gill Sans MT" panose="020B0502020104020203" pitchFamily="34" charset="0"/>
            </a:endParaRPr>
          </a:p>
          <a:p>
            <a:r>
              <a:rPr lang="el-GR" altLang="en-US" sz="4400" dirty="0" err="1">
                <a:latin typeface="Corbel"/>
              </a:rPr>
              <a:t>Μαθητοκεντρισμού</a:t>
            </a:r>
            <a:endParaRPr lang="el-GR" altLang="en-US" sz="4400" dirty="0">
              <a:latin typeface="Corbel"/>
            </a:endParaRPr>
          </a:p>
          <a:p>
            <a:endParaRPr lang="en-US" altLang="en-US" sz="4400" dirty="0">
              <a:latin typeface="Gill Sans MT" panose="020B0502020104020203" pitchFamily="34" charset="0"/>
            </a:endParaRPr>
          </a:p>
          <a:p>
            <a:endParaRPr lang="en-US" altLang="en-US" sz="32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356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>
            <a:extLst>
              <a:ext uri="{FF2B5EF4-FFF2-40B4-BE49-F238E27FC236}">
                <a16:creationId xmlns:a16="http://schemas.microsoft.com/office/drawing/2014/main" id="{17E26A84-C007-895B-A85B-12E5201A0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839" y="665716"/>
            <a:ext cx="7499350" cy="9175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100" dirty="0">
                <a:solidFill>
                  <a:schemeClr val="tx2">
                    <a:satMod val="130000"/>
                  </a:schemeClr>
                </a:solidFill>
              </a:rPr>
              <a:t>Όγδοη διάσταση: </a:t>
            </a:r>
            <a:br>
              <a:rPr lang="el-GR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l-GR" dirty="0">
                <a:solidFill>
                  <a:schemeClr val="tx2">
                    <a:satMod val="130000"/>
                  </a:schemeClr>
                </a:solidFill>
              </a:rPr>
              <a:t>Ηθική</a:t>
            </a:r>
            <a:br>
              <a:rPr lang="el-GR" dirty="0">
                <a:solidFill>
                  <a:schemeClr val="tx2">
                    <a:satMod val="130000"/>
                  </a:schemeClr>
                </a:solidFill>
              </a:rPr>
            </a:br>
            <a:endParaRPr lang="el-G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2 - Θέση περιεχομένου">
            <a:extLst>
              <a:ext uri="{FF2B5EF4-FFF2-40B4-BE49-F238E27FC236}">
                <a16:creationId xmlns:a16="http://schemas.microsoft.com/office/drawing/2014/main" id="{6446ECD2-19CC-2667-3D2B-69C340F64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3675" y="1813891"/>
            <a:ext cx="6540775" cy="45339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l-GR" altLang="en-US">
                <a:solidFill>
                  <a:srgbClr val="C00000"/>
                </a:solidFill>
              </a:rPr>
              <a:t>Ερευνητικά πνεύματα και ενεργοί πολίτες.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l-GR" altLang="en-US">
                <a:solidFill>
                  <a:srgbClr val="C00000"/>
                </a:solidFill>
              </a:rPr>
              <a:t>Δίνεται η ευκαιρία να ενταχθούν στο «κυρίαρχο ρεύμα» της κοινωνίας</a:t>
            </a:r>
          </a:p>
        </p:txBody>
      </p:sp>
      <p:pic>
        <p:nvPicPr>
          <p:cNvPr id="5" name="4 - Εικόνα" descr="images (13).jpg">
            <a:extLst>
              <a:ext uri="{FF2B5EF4-FFF2-40B4-BE49-F238E27FC236}">
                <a16:creationId xmlns:a16="http://schemas.microsoft.com/office/drawing/2014/main" id="{77B8B89B-2163-8813-09EE-1B30A3F0B2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583" y="1512958"/>
            <a:ext cx="3441492" cy="4736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>
            <a:extLst>
              <a:ext uri="{FF2B5EF4-FFF2-40B4-BE49-F238E27FC236}">
                <a16:creationId xmlns:a16="http://schemas.microsoft.com/office/drawing/2014/main" id="{F4E10DC4-11AD-08E5-815F-4C8A2BFF3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4126" y="274639"/>
            <a:ext cx="6215063" cy="51117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2800" dirty="0">
                <a:solidFill>
                  <a:schemeClr val="tx2">
                    <a:satMod val="130000"/>
                  </a:schemeClr>
                </a:solidFill>
              </a:rPr>
              <a:t>Εικόνες από το παρόν (;)</a:t>
            </a:r>
          </a:p>
        </p:txBody>
      </p:sp>
      <p:graphicFrame>
        <p:nvGraphicFramePr>
          <p:cNvPr id="10249" name="2 - Θέση περιεχομένου">
            <a:extLst>
              <a:ext uri="{FF2B5EF4-FFF2-40B4-BE49-F238E27FC236}">
                <a16:creationId xmlns:a16="http://schemas.microsoft.com/office/drawing/2014/main" id="{E3867C40-043A-5D44-7D29-84126A6560E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738438" y="857250"/>
          <a:ext cx="7497762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8 - Εικόνα" descr="JK6CAIGES6WCAHBD1O6CAR0X4CVCAGGQFEGCAA5S1LICA6PI3NSCAK164TICAEL9KEWCARLHX31CA5SKFS1CAGGIC4TCAYOOI9UCA1QRREXCA0UBEYGCAMNIF5JCA0K43XFCADFU0BLCAFQU388CA4SLIPH.jpg">
            <a:extLst>
              <a:ext uri="{FF2B5EF4-FFF2-40B4-BE49-F238E27FC236}">
                <a16:creationId xmlns:a16="http://schemas.microsoft.com/office/drawing/2014/main" id="{9D4B15D8-1735-97CD-EA47-D75B497BE8E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76" y="357189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10 - Εικόνα" descr="images (3).jpg">
            <a:extLst>
              <a:ext uri="{FF2B5EF4-FFF2-40B4-BE49-F238E27FC236}">
                <a16:creationId xmlns:a16="http://schemas.microsoft.com/office/drawing/2014/main" id="{AF27A763-6C69-5126-39F8-56822FACFF9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689" y="857251"/>
            <a:ext cx="239077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11 - Εικόνα" descr="images (2).jpg">
            <a:extLst>
              <a:ext uri="{FF2B5EF4-FFF2-40B4-BE49-F238E27FC236}">
                <a16:creationId xmlns:a16="http://schemas.microsoft.com/office/drawing/2014/main" id="{B9A30A8B-7043-AF68-A931-0A6035C8A57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1" y="928688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12 - Εικόνα" descr="images (1).jpg">
            <a:extLst>
              <a:ext uri="{FF2B5EF4-FFF2-40B4-BE49-F238E27FC236}">
                <a16:creationId xmlns:a16="http://schemas.microsoft.com/office/drawing/2014/main" id="{188CD208-A9C1-545B-C274-E37E965D692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314" y="4357688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13 - Εικόνα" descr="DSC00132.jpg">
            <a:extLst>
              <a:ext uri="{FF2B5EF4-FFF2-40B4-BE49-F238E27FC236}">
                <a16:creationId xmlns:a16="http://schemas.microsoft.com/office/drawing/2014/main" id="{FCFBC416-89BF-41DA-E2D5-4B53A869227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7189" y="3071813"/>
            <a:ext cx="2998787" cy="225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14 - Εικόνα" descr="Playing with Educational Toys.png">
            <a:extLst>
              <a:ext uri="{FF2B5EF4-FFF2-40B4-BE49-F238E27FC236}">
                <a16:creationId xmlns:a16="http://schemas.microsoft.com/office/drawing/2014/main" id="{4F9049DD-C70F-818A-05EC-0BC3C1FADDC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4688" y="4048126"/>
            <a:ext cx="3643312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15 - Ορθογώνιο">
            <a:extLst>
              <a:ext uri="{FF2B5EF4-FFF2-40B4-BE49-F238E27FC236}">
                <a16:creationId xmlns:a16="http://schemas.microsoft.com/office/drawing/2014/main" id="{0FF0DACB-7EB8-51A0-B9D5-1A342BAAFF7D}"/>
              </a:ext>
            </a:extLst>
          </p:cNvPr>
          <p:cNvSpPr/>
          <p:nvPr/>
        </p:nvSpPr>
        <p:spPr>
          <a:xfrm>
            <a:off x="2595539" y="2357430"/>
            <a:ext cx="55335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latin typeface="+mn-lt"/>
                <a:cs typeface="+mn-cs"/>
              </a:rPr>
              <a:t>1</a:t>
            </a:r>
          </a:p>
        </p:txBody>
      </p:sp>
      <p:sp>
        <p:nvSpPr>
          <p:cNvPr id="17" name="16 - Ορθογώνιο">
            <a:extLst>
              <a:ext uri="{FF2B5EF4-FFF2-40B4-BE49-F238E27FC236}">
                <a16:creationId xmlns:a16="http://schemas.microsoft.com/office/drawing/2014/main" id="{BA3B4B21-D2EE-EFE7-874F-BF99C797F765}"/>
              </a:ext>
            </a:extLst>
          </p:cNvPr>
          <p:cNvSpPr/>
          <p:nvPr/>
        </p:nvSpPr>
        <p:spPr>
          <a:xfrm>
            <a:off x="4595802" y="2285992"/>
            <a:ext cx="55656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latin typeface="+mn-lt"/>
                <a:cs typeface="+mn-cs"/>
              </a:rPr>
              <a:t>2</a:t>
            </a:r>
          </a:p>
        </p:txBody>
      </p:sp>
      <p:sp>
        <p:nvSpPr>
          <p:cNvPr id="18" name="17 - Ορθογώνιο">
            <a:extLst>
              <a:ext uri="{FF2B5EF4-FFF2-40B4-BE49-F238E27FC236}">
                <a16:creationId xmlns:a16="http://schemas.microsoft.com/office/drawing/2014/main" id="{EE7FEF10-7941-9368-DC2A-FC36F16CAC8E}"/>
              </a:ext>
            </a:extLst>
          </p:cNvPr>
          <p:cNvSpPr/>
          <p:nvPr/>
        </p:nvSpPr>
        <p:spPr>
          <a:xfrm>
            <a:off x="7453322" y="0"/>
            <a:ext cx="54854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latin typeface="+mn-lt"/>
                <a:cs typeface="+mn-cs"/>
              </a:rPr>
              <a:t>3</a:t>
            </a:r>
          </a:p>
        </p:txBody>
      </p:sp>
      <p:sp>
        <p:nvSpPr>
          <p:cNvPr id="19" name="18 - Ορθογώνιο">
            <a:extLst>
              <a:ext uri="{FF2B5EF4-FFF2-40B4-BE49-F238E27FC236}">
                <a16:creationId xmlns:a16="http://schemas.microsoft.com/office/drawing/2014/main" id="{5660CF82-E6D8-10E4-D839-2C8C6819BF48}"/>
              </a:ext>
            </a:extLst>
          </p:cNvPr>
          <p:cNvSpPr/>
          <p:nvPr/>
        </p:nvSpPr>
        <p:spPr>
          <a:xfrm>
            <a:off x="1666844" y="5715016"/>
            <a:ext cx="5758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latin typeface="+mn-lt"/>
                <a:cs typeface="+mn-cs"/>
              </a:rPr>
              <a:t>4</a:t>
            </a:r>
          </a:p>
        </p:txBody>
      </p:sp>
      <p:sp>
        <p:nvSpPr>
          <p:cNvPr id="20" name="19 - Ορθογώνιο">
            <a:extLst>
              <a:ext uri="{FF2B5EF4-FFF2-40B4-BE49-F238E27FC236}">
                <a16:creationId xmlns:a16="http://schemas.microsoft.com/office/drawing/2014/main" id="{C6DCB318-1E08-7E39-1002-8E08AABF46B6}"/>
              </a:ext>
            </a:extLst>
          </p:cNvPr>
          <p:cNvSpPr/>
          <p:nvPr/>
        </p:nvSpPr>
        <p:spPr>
          <a:xfrm>
            <a:off x="3809984" y="3357562"/>
            <a:ext cx="54854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latin typeface="+mn-lt"/>
                <a:cs typeface="+mn-cs"/>
              </a:rPr>
              <a:t>5</a:t>
            </a:r>
          </a:p>
        </p:txBody>
      </p:sp>
      <p:sp>
        <p:nvSpPr>
          <p:cNvPr id="21" name="20 - Ορθογώνιο">
            <a:extLst>
              <a:ext uri="{FF2B5EF4-FFF2-40B4-BE49-F238E27FC236}">
                <a16:creationId xmlns:a16="http://schemas.microsoft.com/office/drawing/2014/main" id="{3D30C5ED-3E31-360F-013E-3879C2C53488}"/>
              </a:ext>
            </a:extLst>
          </p:cNvPr>
          <p:cNvSpPr/>
          <p:nvPr/>
        </p:nvSpPr>
        <p:spPr>
          <a:xfrm flipH="1">
            <a:off x="9688194" y="3643314"/>
            <a:ext cx="97980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latin typeface="+mn-lt"/>
                <a:cs typeface="+mn-cs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198504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>
            <a:extLst>
              <a:ext uri="{FF2B5EF4-FFF2-40B4-BE49-F238E27FC236}">
                <a16:creationId xmlns:a16="http://schemas.microsoft.com/office/drawing/2014/main" id="{70ABB0DF-2008-48E8-EC8C-5ABA05D8E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0283" y="741391"/>
            <a:ext cx="3397017" cy="1616203"/>
          </a:xfrm>
        </p:spPr>
        <p:txBody>
          <a:bodyPr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200"/>
              <a:t>Πρώτη διάσταση:</a:t>
            </a:r>
            <a:br>
              <a:rPr lang="el-GR" sz="3200"/>
            </a:br>
            <a:r>
              <a:rPr lang="el-GR" sz="3200" b="1"/>
              <a:t>Αρχιτεκτονική της τάξης</a:t>
            </a:r>
            <a:endParaRPr lang="el-GR" sz="3200"/>
          </a:p>
        </p:txBody>
      </p:sp>
      <p:pic>
        <p:nvPicPr>
          <p:cNvPr id="11268" name="3 - Εικόνα" descr="images (3).jpg">
            <a:extLst>
              <a:ext uri="{FF2B5EF4-FFF2-40B4-BE49-F238E27FC236}">
                <a16:creationId xmlns:a16="http://schemas.microsoft.com/office/drawing/2014/main" id="{A82CB261-9347-28FD-F5C1-2C0A7B80C2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6" r="2" b="2"/>
          <a:stretch/>
        </p:blipFill>
        <p:spPr bwMode="auto">
          <a:xfrm>
            <a:off x="884698" y="877413"/>
            <a:ext cx="6406903" cy="5043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284" name="Group 11283">
            <a:extLst>
              <a:ext uri="{FF2B5EF4-FFF2-40B4-BE49-F238E27FC236}">
                <a16:creationId xmlns:a16="http://schemas.microsoft.com/office/drawing/2014/main" id="{BE589684-54CA-64D8-C963-5F19FF75B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84697" y="5858828"/>
            <a:ext cx="6406903" cy="123363"/>
            <a:chOff x="7015162" y="5858828"/>
            <a:chExt cx="4300544" cy="123363"/>
          </a:xfrm>
        </p:grpSpPr>
        <p:sp>
          <p:nvSpPr>
            <p:cNvPr id="11285" name="Rectangle 11284">
              <a:extLst>
                <a:ext uri="{FF2B5EF4-FFF2-40B4-BE49-F238E27FC236}">
                  <a16:creationId xmlns:a16="http://schemas.microsoft.com/office/drawing/2014/main" id="{9B56B8E8-B789-DA4D-E4BE-03FA3165B3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03753" y="3770237"/>
              <a:ext cx="123362" cy="4300544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86" name="Rectangle 11285">
              <a:extLst>
                <a:ext uri="{FF2B5EF4-FFF2-40B4-BE49-F238E27FC236}">
                  <a16:creationId xmlns:a16="http://schemas.microsoft.com/office/drawing/2014/main" id="{2255D907-377D-0DF9-B4A4-4B44C46FB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09789" y="4876274"/>
              <a:ext cx="123362" cy="2088471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267" name="2 - Θέση περιεχομένου">
            <a:extLst>
              <a:ext uri="{FF2B5EF4-FFF2-40B4-BE49-F238E27FC236}">
                <a16:creationId xmlns:a16="http://schemas.microsoft.com/office/drawing/2014/main" id="{65A8EAA9-E514-2177-14CD-62DBEB827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0284" y="2533476"/>
            <a:ext cx="3405415" cy="3447832"/>
          </a:xfrm>
        </p:spPr>
        <p:txBody>
          <a:bodyPr anchor="t">
            <a:normAutofit/>
          </a:bodyPr>
          <a:lstStyle/>
          <a:p>
            <a:pPr>
              <a:buFont typeface="Wingdings 2" panose="05020102010507070707" pitchFamily="18" charset="2"/>
              <a:buNone/>
            </a:pPr>
            <a:endParaRPr lang="el-GR" altLang="en-US" sz="2000"/>
          </a:p>
          <a:p>
            <a:pPr>
              <a:buFont typeface="Wingdings 2" panose="05020102010507070707" pitchFamily="18" charset="2"/>
              <a:buNone/>
            </a:pPr>
            <a:endParaRPr lang="el-GR" altLang="en-US" sz="2000"/>
          </a:p>
          <a:p>
            <a:pPr>
              <a:buFont typeface="Wingdings 2" panose="05020102010507070707" pitchFamily="18" charset="2"/>
              <a:buNone/>
            </a:pPr>
            <a:endParaRPr lang="el-GR" altLang="en-US" sz="2000"/>
          </a:p>
          <a:p>
            <a:pPr>
              <a:buFont typeface="Wingdings 2" panose="05020102010507070707" pitchFamily="18" charset="2"/>
              <a:buNone/>
            </a:pPr>
            <a:r>
              <a:rPr lang="el-GR" altLang="en-US" sz="2000"/>
              <a:t>Διαφορετική διάταξη της παλιάς τάξης.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l-GR" altLang="en-US" sz="2000"/>
              <a:t>Θρανία, έδρα, πίνακας κ.ά</a:t>
            </a:r>
          </a:p>
          <a:p>
            <a:endParaRPr lang="el-GR" altLang="en-US"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>
            <a:extLst>
              <a:ext uri="{FF2B5EF4-FFF2-40B4-BE49-F238E27FC236}">
                <a16:creationId xmlns:a16="http://schemas.microsoft.com/office/drawing/2014/main" id="{3AFB923C-458F-37D1-E1F6-799AF0081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303" y="318190"/>
            <a:ext cx="7862887" cy="121443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l-GR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l-GR" sz="3100" dirty="0">
                <a:solidFill>
                  <a:schemeClr val="tx2">
                    <a:satMod val="130000"/>
                  </a:schemeClr>
                </a:solidFill>
              </a:rPr>
              <a:t>Δεύτερη διάσταση:</a:t>
            </a:r>
            <a:br>
              <a:rPr lang="el-GR" sz="3600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l-GR" sz="3600" dirty="0">
                <a:solidFill>
                  <a:schemeClr val="tx2">
                    <a:satMod val="130000"/>
                  </a:schemeClr>
                </a:solidFill>
              </a:rPr>
              <a:t>Λεκτική επικοινωνία</a:t>
            </a:r>
            <a:br>
              <a:rPr lang="el-GR" sz="3100" dirty="0">
                <a:solidFill>
                  <a:schemeClr val="tx2">
                    <a:satMod val="130000"/>
                  </a:schemeClr>
                </a:solidFill>
              </a:rPr>
            </a:br>
            <a:br>
              <a:rPr lang="el-GR" dirty="0">
                <a:solidFill>
                  <a:schemeClr val="tx2">
                    <a:satMod val="130000"/>
                  </a:schemeClr>
                </a:solidFill>
              </a:rPr>
            </a:br>
            <a:endParaRPr lang="el-G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2291" name="4 - TextBox">
            <a:extLst>
              <a:ext uri="{FF2B5EF4-FFF2-40B4-BE49-F238E27FC236}">
                <a16:creationId xmlns:a16="http://schemas.microsoft.com/office/drawing/2014/main" id="{9AE1682E-2AB6-306C-953C-92F6CB27DA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1750" y="3714750"/>
            <a:ext cx="35004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r>
              <a:rPr lang="el-GR" altLang="en-US"/>
              <a:t> </a:t>
            </a:r>
            <a:endParaRPr lang="el-GR" altLang="en-US" sz="2400"/>
          </a:p>
        </p:txBody>
      </p:sp>
      <p:sp>
        <p:nvSpPr>
          <p:cNvPr id="7" name="6 - Θέση περιεχομένου">
            <a:extLst>
              <a:ext uri="{FF2B5EF4-FFF2-40B4-BE49-F238E27FC236}">
                <a16:creationId xmlns:a16="http://schemas.microsoft.com/office/drawing/2014/main" id="{BF150773-4A1E-036E-5A7F-FE91B9411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824" y="1425646"/>
            <a:ext cx="5803279" cy="5434427"/>
          </a:xfrm>
        </p:spPr>
        <p:txBody>
          <a:bodyPr/>
          <a:lstStyle/>
          <a:p>
            <a:pPr algn="ctr">
              <a:buFont typeface="Wingdings 2" panose="05020102010507070707" pitchFamily="18" charset="2"/>
              <a:buNone/>
            </a:pPr>
            <a:r>
              <a:rPr lang="el-GR" altLang="en-US">
                <a:solidFill>
                  <a:srgbClr val="C00000"/>
                </a:solidFill>
              </a:rPr>
              <a:t>Διάλογος με τη συμμετοχή του δασκάλου και διάλογος μεταξύ</a:t>
            </a:r>
          </a:p>
          <a:p>
            <a:pPr algn="ctr">
              <a:buFont typeface="Wingdings 2" panose="05020102010507070707" pitchFamily="18" charset="2"/>
              <a:buNone/>
            </a:pPr>
            <a:r>
              <a:rPr lang="el-GR" altLang="en-US">
                <a:solidFill>
                  <a:srgbClr val="C00000"/>
                </a:solidFill>
              </a:rPr>
              <a:t>μαθητών  </a:t>
            </a:r>
          </a:p>
        </p:txBody>
      </p:sp>
      <p:pic>
        <p:nvPicPr>
          <p:cNvPr id="9" name="8 - Εικόνα" descr="images (9).jpg">
            <a:extLst>
              <a:ext uri="{FF2B5EF4-FFF2-40B4-BE49-F238E27FC236}">
                <a16:creationId xmlns:a16="http://schemas.microsoft.com/office/drawing/2014/main" id="{D4386183-B4C9-1382-47EB-B36E9673F1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482" y="1351447"/>
            <a:ext cx="211455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9 - Εικόνα" descr="images (8).jpg">
            <a:extLst>
              <a:ext uri="{FF2B5EF4-FFF2-40B4-BE49-F238E27FC236}">
                <a16:creationId xmlns:a16="http://schemas.microsoft.com/office/drawing/2014/main" id="{21A4E705-5A76-8B18-8C23-D50FADFB34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9289" y="4550604"/>
            <a:ext cx="2371725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10 - Εικόνα" descr="images (7).jpg">
            <a:extLst>
              <a:ext uri="{FF2B5EF4-FFF2-40B4-BE49-F238E27FC236}">
                <a16:creationId xmlns:a16="http://schemas.microsoft.com/office/drawing/2014/main" id="{D978311E-CD05-FA94-1480-8C64D79355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7477" y="2610402"/>
            <a:ext cx="2714625" cy="220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11 - Εικόνα" descr="images (11).jpg">
            <a:extLst>
              <a:ext uri="{FF2B5EF4-FFF2-40B4-BE49-F238E27FC236}">
                <a16:creationId xmlns:a16="http://schemas.microsoft.com/office/drawing/2014/main" id="{EE53A353-103A-D4AB-6DC8-1622C59CFA0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36" y="4895368"/>
            <a:ext cx="2867025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600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3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>
            <a:extLst>
              <a:ext uri="{FF2B5EF4-FFF2-40B4-BE49-F238E27FC236}">
                <a16:creationId xmlns:a16="http://schemas.microsoft.com/office/drawing/2014/main" id="{0C99CA32-2194-9D71-6E85-AA222F0E5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315" y="646735"/>
            <a:ext cx="4071938" cy="10001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2800" dirty="0">
                <a:solidFill>
                  <a:schemeClr val="tx2">
                    <a:satMod val="130000"/>
                  </a:schemeClr>
                </a:solidFill>
              </a:rPr>
              <a:t>Τρίτη διάσταση: </a:t>
            </a:r>
            <a:br>
              <a:rPr lang="el-GR" sz="3200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l-GR" sz="3200" dirty="0">
                <a:solidFill>
                  <a:schemeClr val="tx2">
                    <a:satMod val="130000"/>
                  </a:schemeClr>
                </a:solidFill>
              </a:rPr>
              <a:t>Σχέσεις</a:t>
            </a:r>
            <a:br>
              <a:rPr lang="el-GR" sz="3200" dirty="0">
                <a:solidFill>
                  <a:schemeClr val="tx2">
                    <a:satMod val="130000"/>
                  </a:schemeClr>
                </a:solidFill>
              </a:rPr>
            </a:br>
            <a:br>
              <a:rPr lang="el-GR" sz="3200" dirty="0">
                <a:solidFill>
                  <a:schemeClr val="tx2">
                    <a:satMod val="130000"/>
                  </a:schemeClr>
                </a:solidFill>
              </a:rPr>
            </a:br>
            <a:endParaRPr lang="el-GR" sz="3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2 - Θέση περιεχομένου">
            <a:extLst>
              <a:ext uri="{FF2B5EF4-FFF2-40B4-BE49-F238E27FC236}">
                <a16:creationId xmlns:a16="http://schemas.microsoft.com/office/drawing/2014/main" id="{8CF7F829-4F0E-7F53-08DA-EE98697B5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1173" y="1874977"/>
            <a:ext cx="4433887" cy="4605337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l-GR" altLang="en-US" sz="4000">
                <a:solidFill>
                  <a:srgbClr val="C00000"/>
                </a:solidFill>
              </a:rPr>
              <a:t>Ο δάσκαλος σχεδιάζει δραστηριότητες με επίκεντρο τον μαθητή. </a:t>
            </a:r>
          </a:p>
        </p:txBody>
      </p:sp>
      <p:pic>
        <p:nvPicPr>
          <p:cNvPr id="5" name="4 - Εικόνα" descr="DSC00132.jpg">
            <a:extLst>
              <a:ext uri="{FF2B5EF4-FFF2-40B4-BE49-F238E27FC236}">
                <a16:creationId xmlns:a16="http://schemas.microsoft.com/office/drawing/2014/main" id="{1F86EE5E-3CB7-848B-EBA5-15BDA45BC3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998" y="1373533"/>
            <a:ext cx="2571750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5 - Εικόνα" descr="GEDC0263.JPG">
            <a:extLst>
              <a:ext uri="{FF2B5EF4-FFF2-40B4-BE49-F238E27FC236}">
                <a16:creationId xmlns:a16="http://schemas.microsoft.com/office/drawing/2014/main" id="{8AB47AE7-3746-C74E-6CB4-A9275722E1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360" y="3610183"/>
            <a:ext cx="3929063" cy="294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>
            <a:extLst>
              <a:ext uri="{FF2B5EF4-FFF2-40B4-BE49-F238E27FC236}">
                <a16:creationId xmlns:a16="http://schemas.microsoft.com/office/drawing/2014/main" id="{A8A863DE-FCCE-CA68-9B3A-091CF8E08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607" y="264353"/>
            <a:ext cx="74977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sz="2800" dirty="0">
                <a:solidFill>
                  <a:schemeClr val="tx2">
                    <a:satMod val="130000"/>
                  </a:schemeClr>
                </a:solidFill>
              </a:rPr>
              <a:t>Τέταρτη διάσταση:</a:t>
            </a:r>
            <a:br>
              <a:rPr lang="el-GR" sz="3200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l-GR" sz="3200" dirty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l-GR" sz="3200" dirty="0" err="1">
                <a:solidFill>
                  <a:schemeClr val="tx2">
                    <a:satMod val="130000"/>
                  </a:schemeClr>
                </a:solidFill>
              </a:rPr>
              <a:t>Κοινωνιο</a:t>
            </a:r>
            <a:r>
              <a:rPr lang="el-GR" sz="3200" dirty="0">
                <a:solidFill>
                  <a:schemeClr val="tx2">
                    <a:satMod val="130000"/>
                  </a:schemeClr>
                </a:solidFill>
              </a:rPr>
              <a:t>-πολιτισμική φιλοσοφία</a:t>
            </a:r>
          </a:p>
        </p:txBody>
      </p:sp>
      <p:sp>
        <p:nvSpPr>
          <p:cNvPr id="14339" name="2 - Θέση περιεχομένου">
            <a:extLst>
              <a:ext uri="{FF2B5EF4-FFF2-40B4-BE49-F238E27FC236}">
                <a16:creationId xmlns:a16="http://schemas.microsoft.com/office/drawing/2014/main" id="{7CED1AF8-EB30-2D2E-2477-2F1F2DDCB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4564" y="1143000"/>
            <a:ext cx="4433887" cy="51054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endParaRPr lang="el-GR" altLang="en-US"/>
          </a:p>
          <a:p>
            <a:pPr>
              <a:buFont typeface="Wingdings 2" panose="05020102010507070707" pitchFamily="18" charset="2"/>
              <a:buNone/>
            </a:pPr>
            <a:endParaRPr lang="el-GR" altLang="en-US"/>
          </a:p>
          <a:p>
            <a:pPr>
              <a:buFont typeface="Wingdings 2" panose="05020102010507070707" pitchFamily="18" charset="2"/>
              <a:buNone/>
            </a:pPr>
            <a:endParaRPr lang="el-GR" altLang="en-US"/>
          </a:p>
        </p:txBody>
      </p:sp>
      <p:sp>
        <p:nvSpPr>
          <p:cNvPr id="4" name="3 - TextBox">
            <a:extLst>
              <a:ext uri="{FF2B5EF4-FFF2-40B4-BE49-F238E27FC236}">
                <a16:creationId xmlns:a16="http://schemas.microsoft.com/office/drawing/2014/main" id="{5FAD8BF2-6F71-5F0D-95D3-39D228433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776" y="1853580"/>
            <a:ext cx="5765385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r>
              <a:rPr lang="el-GR" altLang="en-US" sz="3600">
                <a:solidFill>
                  <a:srgbClr val="C00000"/>
                </a:solidFill>
              </a:rPr>
              <a:t>Εξατομικευμένη και αυτορρυθμιζόμενη μάθηση σε κάποιο βαθμό.</a:t>
            </a:r>
          </a:p>
          <a:p>
            <a:r>
              <a:rPr lang="el-GR" altLang="en-US" sz="3600">
                <a:solidFill>
                  <a:srgbClr val="C00000"/>
                </a:solidFill>
              </a:rPr>
              <a:t>Ελλιπής ή επιφανειακή αναγνώριση της διαφοράς (!)</a:t>
            </a:r>
          </a:p>
        </p:txBody>
      </p:sp>
      <p:pic>
        <p:nvPicPr>
          <p:cNvPr id="6" name="5 - Εικόνα" descr="imagesCASB31IA.jpg">
            <a:extLst>
              <a:ext uri="{FF2B5EF4-FFF2-40B4-BE49-F238E27FC236}">
                <a16:creationId xmlns:a16="http://schemas.microsoft.com/office/drawing/2014/main" id="{D3844F12-137A-A7BA-50C5-028D3AD010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307" y="1851855"/>
            <a:ext cx="3223315" cy="3696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>
            <a:extLst>
              <a:ext uri="{FF2B5EF4-FFF2-40B4-BE49-F238E27FC236}">
                <a16:creationId xmlns:a16="http://schemas.microsoft.com/office/drawing/2014/main" id="{161F6BA1-019F-A108-F682-C1CE9291B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939" y="210516"/>
            <a:ext cx="10515600" cy="132556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100" dirty="0">
                <a:solidFill>
                  <a:schemeClr val="tx2">
                    <a:satMod val="130000"/>
                  </a:schemeClr>
                </a:solidFill>
              </a:rPr>
              <a:t>Πέμπτη διάσταση: </a:t>
            </a:r>
            <a:br>
              <a:rPr lang="el-GR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l-GR" dirty="0">
                <a:solidFill>
                  <a:schemeClr val="tx2">
                    <a:satMod val="130000"/>
                  </a:schemeClr>
                </a:solidFill>
              </a:rPr>
              <a:t>Κτητικές σχέσεις</a:t>
            </a:r>
          </a:p>
        </p:txBody>
      </p:sp>
      <p:sp>
        <p:nvSpPr>
          <p:cNvPr id="3" name="2 - Θέση περιεχομένου">
            <a:extLst>
              <a:ext uri="{FF2B5EF4-FFF2-40B4-BE49-F238E27FC236}">
                <a16:creationId xmlns:a16="http://schemas.microsoft.com/office/drawing/2014/main" id="{194305C5-B48A-E2EA-CA73-4EF427A54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4564" y="3141663"/>
            <a:ext cx="5648669" cy="3414367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l-GR" altLang="en-US">
                <a:solidFill>
                  <a:srgbClr val="C00000"/>
                </a:solidFill>
              </a:rPr>
              <a:t>Η τάξη ανοίγει στον έξω κόσμο και η ομαδική εργασία μέσα και έξω από την αίθουσα αναβαθμίζεται</a:t>
            </a:r>
          </a:p>
        </p:txBody>
      </p:sp>
      <p:pic>
        <p:nvPicPr>
          <p:cNvPr id="8" name="7 - Εικόνα" descr="GEDC0266.JPG">
            <a:extLst>
              <a:ext uri="{FF2B5EF4-FFF2-40B4-BE49-F238E27FC236}">
                <a16:creationId xmlns:a16="http://schemas.microsoft.com/office/drawing/2014/main" id="{EF55818D-92A3-4744-078C-B4A1465F32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813" y="4214814"/>
            <a:ext cx="3143250" cy="235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8 - Εικόνα" descr="images (4).jpg">
            <a:extLst>
              <a:ext uri="{FF2B5EF4-FFF2-40B4-BE49-F238E27FC236}">
                <a16:creationId xmlns:a16="http://schemas.microsoft.com/office/drawing/2014/main" id="{C2A9027A-CA01-7265-E7EB-579BD434F9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794" y="1531939"/>
            <a:ext cx="2747963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10 - Εικόνα" descr="images (12).jpg">
            <a:extLst>
              <a:ext uri="{FF2B5EF4-FFF2-40B4-BE49-F238E27FC236}">
                <a16:creationId xmlns:a16="http://schemas.microsoft.com/office/drawing/2014/main" id="{EB33A7B2-2EB2-FB6F-54FD-6EAD7EFEE2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064" y="750958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>
            <a:extLst>
              <a:ext uri="{FF2B5EF4-FFF2-40B4-BE49-F238E27FC236}">
                <a16:creationId xmlns:a16="http://schemas.microsoft.com/office/drawing/2014/main" id="{23044072-3F8B-0EC4-8F4A-E98B8B48F2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5572" y="2673626"/>
            <a:ext cx="5080966" cy="480060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l-GR" altLang="en-US" sz="3600" dirty="0">
                <a:solidFill>
                  <a:srgbClr val="C00000"/>
                </a:solidFill>
              </a:rPr>
              <a:t>Γενικοί μαθησιακοί στόχοι για όλους που υποστηρίζονται από ανάλογο Αναλυτικό Πρόγραμμα Σπουδών</a:t>
            </a:r>
          </a:p>
        </p:txBody>
      </p:sp>
      <p:sp>
        <p:nvSpPr>
          <p:cNvPr id="4" name="1 - Τίτλος">
            <a:extLst>
              <a:ext uri="{FF2B5EF4-FFF2-40B4-BE49-F238E27FC236}">
                <a16:creationId xmlns:a16="http://schemas.microsoft.com/office/drawing/2014/main" id="{455209D0-7B0F-B629-062A-B076739E4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sz="2800" dirty="0">
                <a:solidFill>
                  <a:schemeClr val="tx2">
                    <a:satMod val="130000"/>
                  </a:schemeClr>
                </a:solidFill>
              </a:rPr>
              <a:t>Έκτη διάσταση: </a:t>
            </a:r>
            <a:br>
              <a:rPr lang="el-GR" sz="3200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l-GR" sz="3200" dirty="0">
                <a:solidFill>
                  <a:schemeClr val="tx2">
                    <a:satMod val="130000"/>
                  </a:schemeClr>
                </a:solidFill>
              </a:rPr>
              <a:t>Επιστημολογία</a:t>
            </a:r>
          </a:p>
        </p:txBody>
      </p:sp>
      <p:pic>
        <p:nvPicPr>
          <p:cNvPr id="5" name="4 - Εικόνα" descr="imagesCAH57MYS.jpg">
            <a:extLst>
              <a:ext uri="{FF2B5EF4-FFF2-40B4-BE49-F238E27FC236}">
                <a16:creationId xmlns:a16="http://schemas.microsoft.com/office/drawing/2014/main" id="{A9A1E0DA-1664-C3B4-DB5A-691E7D8E81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544" y="2848952"/>
            <a:ext cx="3143250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>
            <a:extLst>
              <a:ext uri="{FF2B5EF4-FFF2-40B4-BE49-F238E27FC236}">
                <a16:creationId xmlns:a16="http://schemas.microsoft.com/office/drawing/2014/main" id="{05E06A59-042C-1076-8937-05451A497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839" y="466242"/>
            <a:ext cx="7499350" cy="7747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100" dirty="0">
                <a:solidFill>
                  <a:schemeClr val="tx2">
                    <a:satMod val="130000"/>
                  </a:schemeClr>
                </a:solidFill>
              </a:rPr>
              <a:t>Έβδομη διάσταση: </a:t>
            </a:r>
            <a:br>
              <a:rPr lang="el-GR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l-GR" dirty="0">
                <a:solidFill>
                  <a:schemeClr val="tx2">
                    <a:satMod val="130000"/>
                  </a:schemeClr>
                </a:solidFill>
              </a:rPr>
              <a:t>Παιδαγωγική</a:t>
            </a:r>
            <a:br>
              <a:rPr lang="el-GR" dirty="0">
                <a:solidFill>
                  <a:schemeClr val="tx2">
                    <a:satMod val="130000"/>
                  </a:schemeClr>
                </a:solidFill>
              </a:rPr>
            </a:br>
            <a:endParaRPr lang="el-G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2 - Θέση περιεχομένου">
            <a:extLst>
              <a:ext uri="{FF2B5EF4-FFF2-40B4-BE49-F238E27FC236}">
                <a16:creationId xmlns:a16="http://schemas.microsoft.com/office/drawing/2014/main" id="{E47E32A5-FC47-453B-B73A-8B938136D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2065" y="1447800"/>
            <a:ext cx="6203603" cy="48006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l-GR" altLang="en-US">
                <a:solidFill>
                  <a:srgbClr val="C00000"/>
                </a:solidFill>
              </a:rPr>
              <a:t>Βιωματική μάθηση, μαθαίνει ο μαθητής πώς να μαθαίνει.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l-GR" altLang="en-US">
                <a:solidFill>
                  <a:srgbClr val="C00000"/>
                </a:solidFill>
              </a:rPr>
              <a:t>Ανακαλυπτική μάθηση, ο μαθητής ερευνά</a:t>
            </a:r>
          </a:p>
        </p:txBody>
      </p:sp>
      <p:pic>
        <p:nvPicPr>
          <p:cNvPr id="5" name="4 - Εικόνα" descr="Playing with Educational Toys.png">
            <a:extLst>
              <a:ext uri="{FF2B5EF4-FFF2-40B4-BE49-F238E27FC236}">
                <a16:creationId xmlns:a16="http://schemas.microsoft.com/office/drawing/2014/main" id="{4B36F445-C78E-2AF5-8124-39A10A64AF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183" y="1328006"/>
            <a:ext cx="3810000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5 - Εικόνα" descr="images (1).jpg">
            <a:extLst>
              <a:ext uri="{FF2B5EF4-FFF2-40B4-BE49-F238E27FC236}">
                <a16:creationId xmlns:a16="http://schemas.microsoft.com/office/drawing/2014/main" id="{0A9C526E-8DD5-D697-C123-BA84D36949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938" y="4494697"/>
            <a:ext cx="2609850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6 - Εικόνα" descr="images (8).jpg">
            <a:extLst>
              <a:ext uri="{FF2B5EF4-FFF2-40B4-BE49-F238E27FC236}">
                <a16:creationId xmlns:a16="http://schemas.microsoft.com/office/drawing/2014/main" id="{ACDFD130-B725-CB46-A44A-94572FC321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450" y="4140339"/>
            <a:ext cx="2371725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</Words>
  <Application>Microsoft Office PowerPoint</Application>
  <PresentationFormat>Ευρεία οθόνη</PresentationFormat>
  <Paragraphs>40</Paragraphs>
  <Slides>10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Corbel</vt:lpstr>
      <vt:lpstr>Gill Sans MT</vt:lpstr>
      <vt:lpstr>Wingdings 2</vt:lpstr>
      <vt:lpstr>Θέμα του Office</vt:lpstr>
      <vt:lpstr>Το εκπαιδευτικό έργο και η ζωή στο σχολείο                                                           τρεις παιδαγωγικές προσεγγίσεις</vt:lpstr>
      <vt:lpstr>Εικόνες από το παρόν (;)</vt:lpstr>
      <vt:lpstr>Πρώτη διάσταση: Αρχιτεκτονική της τάξης</vt:lpstr>
      <vt:lpstr> Δεύτερη διάσταση: Λεκτική επικοινωνία  </vt:lpstr>
      <vt:lpstr>Τρίτη διάσταση:  Σχέσεις  </vt:lpstr>
      <vt:lpstr>Τέταρτη διάσταση:  Κοινωνιο-πολιτισμική φιλοσοφία</vt:lpstr>
      <vt:lpstr>Πέμπτη διάσταση:  Κτητικές σχέσεις</vt:lpstr>
      <vt:lpstr>Έκτη διάσταση:  Επιστημολογία</vt:lpstr>
      <vt:lpstr>Έβδομη διάσταση:  Παιδαγωγική </vt:lpstr>
      <vt:lpstr>Όγδοη διάσταση:  Ηθική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36</cp:revision>
  <dcterms:created xsi:type="dcterms:W3CDTF">2012-08-02T13:11:46Z</dcterms:created>
  <dcterms:modified xsi:type="dcterms:W3CDTF">2024-10-30T05:48:14Z</dcterms:modified>
</cp:coreProperties>
</file>