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71" r:id="rId4"/>
    <p:sldId id="272" r:id="rId5"/>
    <p:sldId id="260" r:id="rId6"/>
    <p:sldId id="261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D0C54-0FBC-000E-142C-FA6A46AC2F61}" v="111" dt="2024-10-30T05:44:17.806"/>
    <p1510:client id="{754873A5-F226-B356-2136-B3203378D27B}" v="11" dt="2024-10-30T05:39:34.8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EC3F3-3DB9-42DB-AF6C-6EEA3C1A27A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C9DB3B-EB97-47FE-B209-F8A9CACBEB7F}">
      <dgm:prSet/>
      <dgm:spPr/>
      <dgm:t>
        <a:bodyPr/>
        <a:lstStyle/>
        <a:p>
          <a:endParaRPr lang="en-US"/>
        </a:p>
      </dgm:t>
    </dgm:pt>
    <dgm:pt modelId="{03600B43-0EB9-4603-97EA-DAF33C1B2927}" type="parTrans" cxnId="{71C39978-A3BF-42D5-965C-803585839C69}">
      <dgm:prSet/>
      <dgm:spPr/>
      <dgm:t>
        <a:bodyPr/>
        <a:lstStyle/>
        <a:p>
          <a:endParaRPr lang="en-US"/>
        </a:p>
      </dgm:t>
    </dgm:pt>
    <dgm:pt modelId="{60D9A0FE-5FB0-418F-9661-B70CAFB78BB1}" type="sibTrans" cxnId="{71C39978-A3BF-42D5-965C-803585839C69}">
      <dgm:prSet/>
      <dgm:spPr/>
      <dgm:t>
        <a:bodyPr/>
        <a:lstStyle/>
        <a:p>
          <a:endParaRPr lang="en-US"/>
        </a:p>
      </dgm:t>
    </dgm:pt>
    <dgm:pt modelId="{38D40A49-524E-484C-83B9-9F605DA95668}" type="pres">
      <dgm:prSet presAssocID="{E80EC3F3-3DB9-42DB-AF6C-6EEA3C1A27AC}" presName="outerComposite" presStyleCnt="0">
        <dgm:presLayoutVars>
          <dgm:chMax val="5"/>
          <dgm:dir/>
          <dgm:resizeHandles val="exact"/>
        </dgm:presLayoutVars>
      </dgm:prSet>
      <dgm:spPr/>
    </dgm:pt>
    <dgm:pt modelId="{BC6CA1D6-F213-4D9B-AF5B-718F9E183F67}" type="pres">
      <dgm:prSet presAssocID="{E80EC3F3-3DB9-42DB-AF6C-6EEA3C1A27AC}" presName="dummyMaxCanvas" presStyleCnt="0">
        <dgm:presLayoutVars/>
      </dgm:prSet>
      <dgm:spPr/>
    </dgm:pt>
    <dgm:pt modelId="{8D8C0827-55C0-4272-9C1B-1878F283216A}" type="pres">
      <dgm:prSet presAssocID="{E80EC3F3-3DB9-42DB-AF6C-6EEA3C1A27AC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A66B030E-5EC4-4C55-81CF-68FEB5D9E30F}" type="presOf" srcId="{22C9DB3B-EB97-47FE-B209-F8A9CACBEB7F}" destId="{8D8C0827-55C0-4272-9C1B-1878F283216A}" srcOrd="0" destOrd="0" presId="urn:microsoft.com/office/officeart/2005/8/layout/vProcess5"/>
    <dgm:cxn modelId="{7B519861-CAFF-4EEE-9AE2-B05350EE276B}" type="presOf" srcId="{E80EC3F3-3DB9-42DB-AF6C-6EEA3C1A27AC}" destId="{38D40A49-524E-484C-83B9-9F605DA95668}" srcOrd="0" destOrd="0" presId="urn:microsoft.com/office/officeart/2005/8/layout/vProcess5"/>
    <dgm:cxn modelId="{71C39978-A3BF-42D5-965C-803585839C69}" srcId="{E80EC3F3-3DB9-42DB-AF6C-6EEA3C1A27AC}" destId="{22C9DB3B-EB97-47FE-B209-F8A9CACBEB7F}" srcOrd="0" destOrd="0" parTransId="{03600B43-0EB9-4603-97EA-DAF33C1B2927}" sibTransId="{60D9A0FE-5FB0-418F-9661-B70CAFB78BB1}"/>
    <dgm:cxn modelId="{7C97D567-1962-4B57-A6A0-DAEDCE931198}" type="presParOf" srcId="{38D40A49-524E-484C-83B9-9F605DA95668}" destId="{BC6CA1D6-F213-4D9B-AF5B-718F9E183F67}" srcOrd="0" destOrd="0" presId="urn:microsoft.com/office/officeart/2005/8/layout/vProcess5"/>
    <dgm:cxn modelId="{06EFBA8C-D922-4A22-907A-80CF233D175B}" type="presParOf" srcId="{38D40A49-524E-484C-83B9-9F605DA95668}" destId="{8D8C0827-55C0-4272-9C1B-1878F283216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C0827-55C0-4272-9C1B-1878F283216A}">
      <dsp:nvSpPr>
        <dsp:cNvPr id="0" name=""/>
        <dsp:cNvSpPr/>
      </dsp:nvSpPr>
      <dsp:spPr>
        <a:xfrm>
          <a:off x="0" y="1200150"/>
          <a:ext cx="7497762" cy="24003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70302" y="1270452"/>
        <a:ext cx="7357158" cy="2259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20723-513E-4F59-ACFB-B45BA1D54C24}" type="datetimeFigureOut">
              <a:t>10/30/2024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C6E2D-5A4A-4D9B-A868-32DD6A0103F1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148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>
            <a:extLst>
              <a:ext uri="{FF2B5EF4-FFF2-40B4-BE49-F238E27FC236}">
                <a16:creationId xmlns:a16="http://schemas.microsoft.com/office/drawing/2014/main" id="{DB6C4C05-C9ED-1216-5621-139226ABFB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- Θέση σημειώσεων">
            <a:extLst>
              <a:ext uri="{FF2B5EF4-FFF2-40B4-BE49-F238E27FC236}">
                <a16:creationId xmlns:a16="http://schemas.microsoft.com/office/drawing/2014/main" id="{3C948BE1-33FA-AB15-34B1-59617EDD00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3 - Θέση αριθμού διαφάνειας">
            <a:extLst>
              <a:ext uri="{FF2B5EF4-FFF2-40B4-BE49-F238E27FC236}">
                <a16:creationId xmlns:a16="http://schemas.microsoft.com/office/drawing/2014/main" id="{7B7E2F1B-BF62-E1A5-A1C0-59510535A4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41636299-12F4-45A1-9CC0-02C3FB1923A9}" type="slidenum">
              <a:rPr lang="el-GR" altLang="en-US">
                <a:latin typeface="Calibri" panose="020F0502020204030204" pitchFamily="34" charset="0"/>
              </a:rPr>
              <a:pPr/>
              <a:t>1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30/10/2024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>
            <a:extLst>
              <a:ext uri="{FF2B5EF4-FFF2-40B4-BE49-F238E27FC236}">
                <a16:creationId xmlns:a16="http://schemas.microsoft.com/office/drawing/2014/main" id="{F1A9F1FB-F9ED-E039-4206-B1E54EDE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2400" b="1" dirty="0">
                <a:solidFill>
                  <a:schemeClr val="tx2">
                    <a:satMod val="130000"/>
                  </a:schemeClr>
                </a:solidFill>
              </a:rPr>
              <a:t>Το εκπαιδευτικό έργο και η ζωή στο σχολείο</a:t>
            </a:r>
            <a:br>
              <a:rPr lang="el-GR" sz="24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2400" dirty="0">
                <a:solidFill>
                  <a:schemeClr val="tx2">
                    <a:satMod val="130000"/>
                  </a:schemeClr>
                </a:solidFill>
              </a:rPr>
              <a:t>                                                          τρεις παιδαγωγικές προσεγγίσεις</a:t>
            </a:r>
          </a:p>
        </p:txBody>
      </p:sp>
      <p:pic>
        <p:nvPicPr>
          <p:cNvPr id="9219" name="4 - Εικόνα" descr="mary kalantzis.bmp">
            <a:extLst>
              <a:ext uri="{FF2B5EF4-FFF2-40B4-BE49-F238E27FC236}">
                <a16:creationId xmlns:a16="http://schemas.microsoft.com/office/drawing/2014/main" id="{E4698524-437F-3C4C-455B-86DC6FE35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66391"/>
            <a:ext cx="2005746" cy="255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5 - Εικόνα" descr="bill cope.bmp">
            <a:extLst>
              <a:ext uri="{FF2B5EF4-FFF2-40B4-BE49-F238E27FC236}">
                <a16:creationId xmlns:a16="http://schemas.microsoft.com/office/drawing/2014/main" id="{9F080C73-8953-E5B1-689A-96456981FE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4443170"/>
            <a:ext cx="1857374" cy="192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- Συν">
            <a:extLst>
              <a:ext uri="{FF2B5EF4-FFF2-40B4-BE49-F238E27FC236}">
                <a16:creationId xmlns:a16="http://schemas.microsoft.com/office/drawing/2014/main" id="{E63CA3BF-D806-5330-8A73-F684C8870D1F}"/>
              </a:ext>
            </a:extLst>
          </p:cNvPr>
          <p:cNvSpPr/>
          <p:nvPr/>
        </p:nvSpPr>
        <p:spPr>
          <a:xfrm>
            <a:off x="3054717" y="3730626"/>
            <a:ext cx="783369" cy="71437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9222" name="10 - TextBox">
            <a:extLst>
              <a:ext uri="{FF2B5EF4-FFF2-40B4-BE49-F238E27FC236}">
                <a16:creationId xmlns:a16="http://schemas.microsoft.com/office/drawing/2014/main" id="{BD015B75-A0D9-EF38-5922-0B2B14D78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053" y="18891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>
                <a:latin typeface="Gill Sans MT" panose="020B0502020104020203" pitchFamily="34" charset="0"/>
              </a:rPr>
              <a:t>Mary Kalantzis</a:t>
            </a:r>
            <a:endParaRPr lang="el-GR" altLang="en-US"/>
          </a:p>
        </p:txBody>
      </p:sp>
      <p:sp>
        <p:nvSpPr>
          <p:cNvPr id="9223" name="11 - TextBox">
            <a:extLst>
              <a:ext uri="{FF2B5EF4-FFF2-40B4-BE49-F238E27FC236}">
                <a16:creationId xmlns:a16="http://schemas.microsoft.com/office/drawing/2014/main" id="{D5B3A0E7-5781-2F2B-400E-95EB4F2A2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756" y="5046420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n-US" altLang="en-US">
                <a:latin typeface="Gill Sans MT" panose="020B0502020104020203" pitchFamily="34" charset="0"/>
              </a:rPr>
              <a:t>Bill Cope</a:t>
            </a:r>
            <a:endParaRPr lang="el-GR" altLang="en-US"/>
          </a:p>
        </p:txBody>
      </p:sp>
      <p:sp>
        <p:nvSpPr>
          <p:cNvPr id="13" name="12 - TextBox">
            <a:extLst>
              <a:ext uri="{FF2B5EF4-FFF2-40B4-BE49-F238E27FC236}">
                <a16:creationId xmlns:a16="http://schemas.microsoft.com/office/drawing/2014/main" id="{A5054548-3DC8-BBD7-B672-98C116B0D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2549" y="2069857"/>
            <a:ext cx="5196009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en-US" altLang="en-US" sz="3200" dirty="0">
              <a:latin typeface="Gill Sans MT" panose="020B0502020104020203" pitchFamily="34" charset="0"/>
            </a:endParaRPr>
          </a:p>
          <a:p>
            <a:r>
              <a:rPr lang="el-GR" altLang="en-US" sz="4400" dirty="0">
                <a:latin typeface="Corbel"/>
              </a:rPr>
              <a:t>Παιδαγωγική προσέγγιση-το παράδειγμα του</a:t>
            </a:r>
            <a:endParaRPr lang="en-US" altLang="en-US" sz="4400" dirty="0">
              <a:latin typeface="Gill Sans MT" panose="020B0502020104020203" pitchFamily="34" charset="0"/>
            </a:endParaRPr>
          </a:p>
          <a:p>
            <a:r>
              <a:rPr lang="el-GR" altLang="en-US" sz="4400" dirty="0" err="1">
                <a:latin typeface="Corbel"/>
              </a:rPr>
              <a:t>Μαθητοκεντρισμού</a:t>
            </a:r>
            <a:endParaRPr lang="el-GR" altLang="en-US" sz="4400" dirty="0">
              <a:latin typeface="Corbel"/>
            </a:endParaRPr>
          </a:p>
          <a:p>
            <a:endParaRPr lang="en-US" altLang="en-US" sz="4400" dirty="0">
              <a:latin typeface="Gill Sans MT" panose="020B0502020104020203" pitchFamily="34" charset="0"/>
            </a:endParaRPr>
          </a:p>
          <a:p>
            <a:endParaRPr lang="en-US" altLang="en-US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5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17E26A84-C007-895B-A85B-12E5201A0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839" y="665716"/>
            <a:ext cx="7499350" cy="9175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100" dirty="0">
                <a:solidFill>
                  <a:schemeClr val="tx2">
                    <a:satMod val="130000"/>
                  </a:schemeClr>
                </a:solidFill>
              </a:rPr>
              <a:t>Όγδοη διάσταση: </a:t>
            </a:r>
            <a:br>
              <a:rPr lang="el-GR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Ηθική</a:t>
            </a:r>
            <a:br>
              <a:rPr lang="el-GR" dirty="0">
                <a:solidFill>
                  <a:schemeClr val="tx2">
                    <a:satMod val="130000"/>
                  </a:schemeClr>
                </a:solidFill>
              </a:rPr>
            </a:b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6446ECD2-19CC-2667-3D2B-69C340F64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3675" y="1813891"/>
            <a:ext cx="6540775" cy="45339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l-GR" altLang="en-US">
                <a:solidFill>
                  <a:srgbClr val="C00000"/>
                </a:solidFill>
              </a:rPr>
              <a:t>Ερευνητικά πνεύματα και ενεργοί πολίτες.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l-GR" altLang="en-US">
                <a:solidFill>
                  <a:srgbClr val="C00000"/>
                </a:solidFill>
              </a:rPr>
              <a:t>Δίνεται η ευκαιρία να ενταχθούν στο «κυρίαρχο ρεύμα» της κοινωνίας</a:t>
            </a:r>
          </a:p>
        </p:txBody>
      </p:sp>
      <p:pic>
        <p:nvPicPr>
          <p:cNvPr id="5" name="4 - Εικόνα" descr="images (13).jpg">
            <a:extLst>
              <a:ext uri="{FF2B5EF4-FFF2-40B4-BE49-F238E27FC236}">
                <a16:creationId xmlns:a16="http://schemas.microsoft.com/office/drawing/2014/main" id="{77B8B89B-2163-8813-09EE-1B30A3F0B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83" y="1512958"/>
            <a:ext cx="3441492" cy="473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F4E10DC4-11AD-08E5-815F-4C8A2BFF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26" y="274639"/>
            <a:ext cx="6215063" cy="5111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>
                <a:solidFill>
                  <a:schemeClr val="tx2">
                    <a:satMod val="130000"/>
                  </a:schemeClr>
                </a:solidFill>
              </a:rPr>
              <a:t>Εικόνες από το παρόν (;)</a:t>
            </a:r>
          </a:p>
        </p:txBody>
      </p:sp>
      <p:graphicFrame>
        <p:nvGraphicFramePr>
          <p:cNvPr id="10249" name="2 - Θέση περιεχομένου">
            <a:extLst>
              <a:ext uri="{FF2B5EF4-FFF2-40B4-BE49-F238E27FC236}">
                <a16:creationId xmlns:a16="http://schemas.microsoft.com/office/drawing/2014/main" id="{E3867C40-043A-5D44-7D29-84126A6560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738438" y="857250"/>
          <a:ext cx="749776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8 - Εικόνα" descr="JK6CAIGES6WCAHBD1O6CAR0X4CVCAGGQFEGCAA5S1LICA6PI3NSCAK164TICAEL9KEWCARLHX31CA5SKFS1CAGGIC4TCAYOOI9UCA1QRREXCA0UBEYGCAMNIF5JCA0K43XFCADFU0BLCAFQU388CA4SLIPH.jpg">
            <a:extLst>
              <a:ext uri="{FF2B5EF4-FFF2-40B4-BE49-F238E27FC236}">
                <a16:creationId xmlns:a16="http://schemas.microsoft.com/office/drawing/2014/main" id="{9D4B15D8-1735-97CD-EA47-D75B497BE8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6" y="35718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- Εικόνα" descr="images (3).jpg">
            <a:extLst>
              <a:ext uri="{FF2B5EF4-FFF2-40B4-BE49-F238E27FC236}">
                <a16:creationId xmlns:a16="http://schemas.microsoft.com/office/drawing/2014/main" id="{AF27A763-6C69-5126-39F8-56822FACFF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9" y="857251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- Εικόνα" descr="images (2).jpg">
            <a:extLst>
              <a:ext uri="{FF2B5EF4-FFF2-40B4-BE49-F238E27FC236}">
                <a16:creationId xmlns:a16="http://schemas.microsoft.com/office/drawing/2014/main" id="{B9A30A8B-7043-AF68-A931-0A6035C8A5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92868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2 - Εικόνα" descr="images (1).jpg">
            <a:extLst>
              <a:ext uri="{FF2B5EF4-FFF2-40B4-BE49-F238E27FC236}">
                <a16:creationId xmlns:a16="http://schemas.microsoft.com/office/drawing/2014/main" id="{188CD208-A9C1-545B-C274-E37E965D69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435768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- Εικόνα" descr="DSC00132.jpg">
            <a:extLst>
              <a:ext uri="{FF2B5EF4-FFF2-40B4-BE49-F238E27FC236}">
                <a16:creationId xmlns:a16="http://schemas.microsoft.com/office/drawing/2014/main" id="{FCFBC416-89BF-41DA-E2D5-4B53A86922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9" y="3071813"/>
            <a:ext cx="2998787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4 - Εικόνα" descr="Playing with Educational Toys.png">
            <a:extLst>
              <a:ext uri="{FF2B5EF4-FFF2-40B4-BE49-F238E27FC236}">
                <a16:creationId xmlns:a16="http://schemas.microsoft.com/office/drawing/2014/main" id="{4F9049DD-C70F-818A-05EC-0BC3C1FADDC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4048126"/>
            <a:ext cx="3643312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- Ορθογώνιο">
            <a:extLst>
              <a:ext uri="{FF2B5EF4-FFF2-40B4-BE49-F238E27FC236}">
                <a16:creationId xmlns:a16="http://schemas.microsoft.com/office/drawing/2014/main" id="{0FF0DACB-7EB8-51A0-B9D5-1A342BAAFF7D}"/>
              </a:ext>
            </a:extLst>
          </p:cNvPr>
          <p:cNvSpPr/>
          <p:nvPr/>
        </p:nvSpPr>
        <p:spPr>
          <a:xfrm>
            <a:off x="2595539" y="2357430"/>
            <a:ext cx="5533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17" name="16 - Ορθογώνιο">
            <a:extLst>
              <a:ext uri="{FF2B5EF4-FFF2-40B4-BE49-F238E27FC236}">
                <a16:creationId xmlns:a16="http://schemas.microsoft.com/office/drawing/2014/main" id="{BA3B4B21-D2EE-EFE7-874F-BF99C797F765}"/>
              </a:ext>
            </a:extLst>
          </p:cNvPr>
          <p:cNvSpPr/>
          <p:nvPr/>
        </p:nvSpPr>
        <p:spPr>
          <a:xfrm>
            <a:off x="4595802" y="2285992"/>
            <a:ext cx="5565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2</a:t>
            </a:r>
          </a:p>
        </p:txBody>
      </p:sp>
      <p:sp>
        <p:nvSpPr>
          <p:cNvPr id="18" name="17 - Ορθογώνιο">
            <a:extLst>
              <a:ext uri="{FF2B5EF4-FFF2-40B4-BE49-F238E27FC236}">
                <a16:creationId xmlns:a16="http://schemas.microsoft.com/office/drawing/2014/main" id="{EE7FEF10-7941-9368-DC2A-FC36F16CAC8E}"/>
              </a:ext>
            </a:extLst>
          </p:cNvPr>
          <p:cNvSpPr/>
          <p:nvPr/>
        </p:nvSpPr>
        <p:spPr>
          <a:xfrm>
            <a:off x="7453322" y="0"/>
            <a:ext cx="5485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19" name="18 - Ορθογώνιο">
            <a:extLst>
              <a:ext uri="{FF2B5EF4-FFF2-40B4-BE49-F238E27FC236}">
                <a16:creationId xmlns:a16="http://schemas.microsoft.com/office/drawing/2014/main" id="{5660CF82-E6D8-10E4-D839-2C8C6819BF48}"/>
              </a:ext>
            </a:extLst>
          </p:cNvPr>
          <p:cNvSpPr/>
          <p:nvPr/>
        </p:nvSpPr>
        <p:spPr>
          <a:xfrm>
            <a:off x="1666844" y="5715016"/>
            <a:ext cx="575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4</a:t>
            </a:r>
          </a:p>
        </p:txBody>
      </p:sp>
      <p:sp>
        <p:nvSpPr>
          <p:cNvPr id="20" name="19 - Ορθογώνιο">
            <a:extLst>
              <a:ext uri="{FF2B5EF4-FFF2-40B4-BE49-F238E27FC236}">
                <a16:creationId xmlns:a16="http://schemas.microsoft.com/office/drawing/2014/main" id="{C6DCB318-1E08-7E39-1002-8E08AABF46B6}"/>
              </a:ext>
            </a:extLst>
          </p:cNvPr>
          <p:cNvSpPr/>
          <p:nvPr/>
        </p:nvSpPr>
        <p:spPr>
          <a:xfrm>
            <a:off x="3809984" y="3357562"/>
            <a:ext cx="5485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5</a:t>
            </a:r>
          </a:p>
        </p:txBody>
      </p:sp>
      <p:sp>
        <p:nvSpPr>
          <p:cNvPr id="21" name="20 - Ορθογώνιο">
            <a:extLst>
              <a:ext uri="{FF2B5EF4-FFF2-40B4-BE49-F238E27FC236}">
                <a16:creationId xmlns:a16="http://schemas.microsoft.com/office/drawing/2014/main" id="{3D30C5ED-3E31-360F-013E-3879C2C53488}"/>
              </a:ext>
            </a:extLst>
          </p:cNvPr>
          <p:cNvSpPr/>
          <p:nvPr/>
        </p:nvSpPr>
        <p:spPr>
          <a:xfrm flipH="1">
            <a:off x="9688194" y="3643314"/>
            <a:ext cx="9798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9850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70ABB0DF-2008-48E8-EC8C-5ABA05D8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0283" y="741391"/>
            <a:ext cx="3397017" cy="1616203"/>
          </a:xfr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/>
              <a:t>Πρώτη διάσταση:</a:t>
            </a:r>
            <a:br>
              <a:rPr lang="el-GR" sz="3200"/>
            </a:br>
            <a:r>
              <a:rPr lang="el-GR" sz="3200" b="1"/>
              <a:t>Αρχιτεκτονική της τάξης</a:t>
            </a:r>
            <a:endParaRPr lang="el-GR" sz="3200"/>
          </a:p>
        </p:txBody>
      </p:sp>
      <p:pic>
        <p:nvPicPr>
          <p:cNvPr id="11268" name="3 - Εικόνα" descr="images (3).jpg">
            <a:extLst>
              <a:ext uri="{FF2B5EF4-FFF2-40B4-BE49-F238E27FC236}">
                <a16:creationId xmlns:a16="http://schemas.microsoft.com/office/drawing/2014/main" id="{A82CB261-9347-28FD-F5C1-2C0A7B80C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2" b="2"/>
          <a:stretch/>
        </p:blipFill>
        <p:spPr bwMode="auto">
          <a:xfrm>
            <a:off x="884698" y="877413"/>
            <a:ext cx="6406903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84" name="Group 11283">
            <a:extLst>
              <a:ext uri="{FF2B5EF4-FFF2-40B4-BE49-F238E27FC236}">
                <a16:creationId xmlns:a16="http://schemas.microsoft.com/office/drawing/2014/main" id="{BE589684-54CA-64D8-C963-5F19FF75B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697" y="5858828"/>
            <a:ext cx="6406903" cy="123363"/>
            <a:chOff x="7015162" y="5858828"/>
            <a:chExt cx="4300544" cy="123363"/>
          </a:xfrm>
        </p:grpSpPr>
        <p:sp>
          <p:nvSpPr>
            <p:cNvPr id="11285" name="Rectangle 11284">
              <a:extLst>
                <a:ext uri="{FF2B5EF4-FFF2-40B4-BE49-F238E27FC236}">
                  <a16:creationId xmlns:a16="http://schemas.microsoft.com/office/drawing/2014/main" id="{9B56B8E8-B789-DA4D-E4BE-03FA3165B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86" name="Rectangle 11285">
              <a:extLst>
                <a:ext uri="{FF2B5EF4-FFF2-40B4-BE49-F238E27FC236}">
                  <a16:creationId xmlns:a16="http://schemas.microsoft.com/office/drawing/2014/main" id="{2255D907-377D-0DF9-B4A4-4B44C46FB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267" name="2 - Θέση περιεχομένου">
            <a:extLst>
              <a:ext uri="{FF2B5EF4-FFF2-40B4-BE49-F238E27FC236}">
                <a16:creationId xmlns:a16="http://schemas.microsoft.com/office/drawing/2014/main" id="{65A8EAA9-E514-2177-14CD-62DBEB827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0284" y="2533476"/>
            <a:ext cx="3405415" cy="3447832"/>
          </a:xfrm>
        </p:spPr>
        <p:txBody>
          <a:bodyPr anchor="t"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endParaRPr lang="el-GR" altLang="en-US" sz="2000"/>
          </a:p>
          <a:p>
            <a:pPr>
              <a:buFont typeface="Wingdings 2" panose="05020102010507070707" pitchFamily="18" charset="2"/>
              <a:buNone/>
            </a:pPr>
            <a:endParaRPr lang="el-GR" altLang="en-US" sz="2000"/>
          </a:p>
          <a:p>
            <a:pPr>
              <a:buFont typeface="Wingdings 2" panose="05020102010507070707" pitchFamily="18" charset="2"/>
              <a:buNone/>
            </a:pPr>
            <a:endParaRPr lang="el-GR" altLang="en-US" sz="2000"/>
          </a:p>
          <a:p>
            <a:pPr>
              <a:buFont typeface="Wingdings 2" panose="05020102010507070707" pitchFamily="18" charset="2"/>
              <a:buNone/>
            </a:pPr>
            <a:r>
              <a:rPr lang="el-GR" altLang="en-US" sz="2000"/>
              <a:t>Διαφορετική διάταξη της παλιάς τάξης.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l-GR" altLang="en-US" sz="2000"/>
              <a:t>Θρανία, έδρα, πίνακας κ.ά</a:t>
            </a:r>
          </a:p>
          <a:p>
            <a:endParaRPr lang="el-GR" alt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3AFB923C-458F-37D1-E1F6-799AF008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03" y="318190"/>
            <a:ext cx="7862887" cy="1214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l-GR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3100" dirty="0">
                <a:solidFill>
                  <a:schemeClr val="tx2">
                    <a:satMod val="130000"/>
                  </a:schemeClr>
                </a:solidFill>
              </a:rPr>
              <a:t>Δεύτερη διάσταση:</a:t>
            </a:r>
            <a:br>
              <a:rPr lang="el-GR" sz="36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3600" dirty="0">
                <a:solidFill>
                  <a:schemeClr val="tx2">
                    <a:satMod val="130000"/>
                  </a:schemeClr>
                </a:solidFill>
              </a:rPr>
              <a:t>Λεκτική επικοινωνία</a:t>
            </a:r>
            <a:br>
              <a:rPr lang="el-GR" sz="3100" dirty="0">
                <a:solidFill>
                  <a:schemeClr val="tx2">
                    <a:satMod val="130000"/>
                  </a:schemeClr>
                </a:solidFill>
              </a:rPr>
            </a:br>
            <a:br>
              <a:rPr lang="el-GR" dirty="0">
                <a:solidFill>
                  <a:schemeClr val="tx2">
                    <a:satMod val="130000"/>
                  </a:schemeClr>
                </a:solidFill>
              </a:rPr>
            </a:b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4 - TextBox">
            <a:extLst>
              <a:ext uri="{FF2B5EF4-FFF2-40B4-BE49-F238E27FC236}">
                <a16:creationId xmlns:a16="http://schemas.microsoft.com/office/drawing/2014/main" id="{9AE1682E-2AB6-306C-953C-92F6CB27D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0" y="3714750"/>
            <a:ext cx="3500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l-GR" altLang="en-US"/>
              <a:t> </a:t>
            </a:r>
            <a:endParaRPr lang="el-GR" altLang="en-US" sz="2400"/>
          </a:p>
        </p:txBody>
      </p:sp>
      <p:sp>
        <p:nvSpPr>
          <p:cNvPr id="7" name="6 - Θέση περιεχομένου">
            <a:extLst>
              <a:ext uri="{FF2B5EF4-FFF2-40B4-BE49-F238E27FC236}">
                <a16:creationId xmlns:a16="http://schemas.microsoft.com/office/drawing/2014/main" id="{BF150773-4A1E-036E-5A7F-FE91B9411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824" y="1425646"/>
            <a:ext cx="5803279" cy="5434427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el-GR" altLang="en-US">
                <a:solidFill>
                  <a:srgbClr val="C00000"/>
                </a:solidFill>
              </a:rPr>
              <a:t>Διάλογος με τη συμμετοχή του δασκάλου και διάλογος μεταξύ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el-GR" altLang="en-US">
                <a:solidFill>
                  <a:srgbClr val="C00000"/>
                </a:solidFill>
              </a:rPr>
              <a:t>μαθητών  </a:t>
            </a:r>
          </a:p>
        </p:txBody>
      </p:sp>
      <p:pic>
        <p:nvPicPr>
          <p:cNvPr id="9" name="8 - Εικόνα" descr="images (9).jpg">
            <a:extLst>
              <a:ext uri="{FF2B5EF4-FFF2-40B4-BE49-F238E27FC236}">
                <a16:creationId xmlns:a16="http://schemas.microsoft.com/office/drawing/2014/main" id="{D4386183-B4C9-1382-47EB-B36E9673F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482" y="1351447"/>
            <a:ext cx="2114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- Εικόνα" descr="images (8).jpg">
            <a:extLst>
              <a:ext uri="{FF2B5EF4-FFF2-40B4-BE49-F238E27FC236}">
                <a16:creationId xmlns:a16="http://schemas.microsoft.com/office/drawing/2014/main" id="{21A4E705-5A76-8B18-8C23-D50FADFB3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289" y="4550604"/>
            <a:ext cx="23717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- Εικόνα" descr="images (7).jpg">
            <a:extLst>
              <a:ext uri="{FF2B5EF4-FFF2-40B4-BE49-F238E27FC236}">
                <a16:creationId xmlns:a16="http://schemas.microsoft.com/office/drawing/2014/main" id="{D978311E-CD05-FA94-1480-8C64D79355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477" y="2610402"/>
            <a:ext cx="2714625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- Εικόνα" descr="images (11).jpg">
            <a:extLst>
              <a:ext uri="{FF2B5EF4-FFF2-40B4-BE49-F238E27FC236}">
                <a16:creationId xmlns:a16="http://schemas.microsoft.com/office/drawing/2014/main" id="{EE53A353-103A-D4AB-6DC8-1622C59CFA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36" y="4895368"/>
            <a:ext cx="2867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00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0C99CA32-2194-9D71-6E85-AA222F0E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315" y="646735"/>
            <a:ext cx="4071938" cy="10001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>
                <a:solidFill>
                  <a:schemeClr val="tx2">
                    <a:satMod val="130000"/>
                  </a:schemeClr>
                </a:solidFill>
              </a:rPr>
              <a:t>Τρίτη διάσταση: </a:t>
            </a:r>
            <a:br>
              <a:rPr lang="el-GR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130000"/>
                  </a:schemeClr>
                </a:solidFill>
              </a:rPr>
              <a:t>Σχέσεις</a:t>
            </a:r>
            <a:br>
              <a:rPr lang="el-GR" sz="3200" dirty="0">
                <a:solidFill>
                  <a:schemeClr val="tx2">
                    <a:satMod val="130000"/>
                  </a:schemeClr>
                </a:solidFill>
              </a:rPr>
            </a:br>
            <a:br>
              <a:rPr lang="el-GR" sz="3200" dirty="0">
                <a:solidFill>
                  <a:schemeClr val="tx2">
                    <a:satMod val="130000"/>
                  </a:schemeClr>
                </a:solidFill>
              </a:rPr>
            </a:br>
            <a:endParaRPr lang="el-GR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8CF7F829-4F0E-7F53-08DA-EE98697B5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173" y="1874977"/>
            <a:ext cx="4433887" cy="46053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l-GR" altLang="en-US" sz="4000">
                <a:solidFill>
                  <a:srgbClr val="C00000"/>
                </a:solidFill>
              </a:rPr>
              <a:t>Ο δάσκαλος σχεδιάζει δραστηριότητες με επίκεντρο τον μαθητή. </a:t>
            </a:r>
          </a:p>
        </p:txBody>
      </p:sp>
      <p:pic>
        <p:nvPicPr>
          <p:cNvPr id="5" name="4 - Εικόνα" descr="DSC00132.jpg">
            <a:extLst>
              <a:ext uri="{FF2B5EF4-FFF2-40B4-BE49-F238E27FC236}">
                <a16:creationId xmlns:a16="http://schemas.microsoft.com/office/drawing/2014/main" id="{1F86EE5E-3CB7-848B-EBA5-15BDA45BC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98" y="1373533"/>
            <a:ext cx="257175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- Εικόνα" descr="GEDC0263.JPG">
            <a:extLst>
              <a:ext uri="{FF2B5EF4-FFF2-40B4-BE49-F238E27FC236}">
                <a16:creationId xmlns:a16="http://schemas.microsoft.com/office/drawing/2014/main" id="{8AB47AE7-3746-C74E-6CB4-A9275722E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60" y="3610183"/>
            <a:ext cx="3929063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A8A863DE-FCCE-CA68-9B3A-091CF8E08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07" y="264353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>
                <a:solidFill>
                  <a:schemeClr val="tx2">
                    <a:satMod val="130000"/>
                  </a:schemeClr>
                </a:solidFill>
              </a:rPr>
              <a:t>Τέταρτη διάσταση:</a:t>
            </a:r>
            <a:br>
              <a:rPr lang="el-GR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l-GR" sz="3200" dirty="0" err="1">
                <a:solidFill>
                  <a:schemeClr val="tx2">
                    <a:satMod val="130000"/>
                  </a:schemeClr>
                </a:solidFill>
              </a:rPr>
              <a:t>Κοινωνιο</a:t>
            </a:r>
            <a:r>
              <a:rPr lang="el-GR" sz="3200" dirty="0">
                <a:solidFill>
                  <a:schemeClr val="tx2">
                    <a:satMod val="130000"/>
                  </a:schemeClr>
                </a:solidFill>
              </a:rPr>
              <a:t>-πολιτισμική φιλοσοφία</a:t>
            </a:r>
          </a:p>
        </p:txBody>
      </p:sp>
      <p:sp>
        <p:nvSpPr>
          <p:cNvPr id="14339" name="2 - Θέση περιεχομένου">
            <a:extLst>
              <a:ext uri="{FF2B5EF4-FFF2-40B4-BE49-F238E27FC236}">
                <a16:creationId xmlns:a16="http://schemas.microsoft.com/office/drawing/2014/main" id="{7CED1AF8-EB30-2D2E-2477-2F1F2DDCB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564" y="1143000"/>
            <a:ext cx="4433887" cy="51054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el-GR" altLang="en-US"/>
          </a:p>
          <a:p>
            <a:pPr>
              <a:buFont typeface="Wingdings 2" panose="05020102010507070707" pitchFamily="18" charset="2"/>
              <a:buNone/>
            </a:pPr>
            <a:endParaRPr lang="el-GR" altLang="en-US"/>
          </a:p>
          <a:p>
            <a:pPr>
              <a:buFont typeface="Wingdings 2" panose="05020102010507070707" pitchFamily="18" charset="2"/>
              <a:buNone/>
            </a:pPr>
            <a:endParaRPr lang="el-GR" altLang="en-US"/>
          </a:p>
        </p:txBody>
      </p:sp>
      <p:sp>
        <p:nvSpPr>
          <p:cNvPr id="4" name="3 - TextBox">
            <a:extLst>
              <a:ext uri="{FF2B5EF4-FFF2-40B4-BE49-F238E27FC236}">
                <a16:creationId xmlns:a16="http://schemas.microsoft.com/office/drawing/2014/main" id="{5FAD8BF2-6F71-5F0D-95D3-39D228433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776" y="1853580"/>
            <a:ext cx="576538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el-GR" altLang="en-US" sz="3600">
                <a:solidFill>
                  <a:srgbClr val="C00000"/>
                </a:solidFill>
              </a:rPr>
              <a:t>Εξατομικευμένη και αυτορρυθμιζόμενη μάθηση σε κάποιο βαθμό.</a:t>
            </a:r>
          </a:p>
          <a:p>
            <a:r>
              <a:rPr lang="el-GR" altLang="en-US" sz="3600">
                <a:solidFill>
                  <a:srgbClr val="C00000"/>
                </a:solidFill>
              </a:rPr>
              <a:t>Ελλιπής ή επιφανειακή αναγνώριση της διαφοράς (!)</a:t>
            </a:r>
          </a:p>
        </p:txBody>
      </p:sp>
      <p:pic>
        <p:nvPicPr>
          <p:cNvPr id="6" name="5 - Εικόνα" descr="imagesCASB31IA.jpg">
            <a:extLst>
              <a:ext uri="{FF2B5EF4-FFF2-40B4-BE49-F238E27FC236}">
                <a16:creationId xmlns:a16="http://schemas.microsoft.com/office/drawing/2014/main" id="{D3844F12-137A-A7BA-50C5-028D3AD010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307" y="1851855"/>
            <a:ext cx="3223315" cy="3696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161F6BA1-019F-A108-F682-C1CE9291B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39" y="210516"/>
            <a:ext cx="10515600" cy="13255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100" dirty="0">
                <a:solidFill>
                  <a:schemeClr val="tx2">
                    <a:satMod val="130000"/>
                  </a:schemeClr>
                </a:solidFill>
              </a:rPr>
              <a:t>Πέμπτη διάσταση: </a:t>
            </a:r>
            <a:br>
              <a:rPr lang="el-GR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Κτητικές σχέσεις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194305C5-B48A-E2EA-CA73-4EF427A54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564" y="3141663"/>
            <a:ext cx="5648669" cy="341436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l-GR" altLang="en-US">
                <a:solidFill>
                  <a:srgbClr val="C00000"/>
                </a:solidFill>
              </a:rPr>
              <a:t>Η τάξη ανοίγει στον έξω κόσμο και η ομαδική εργασία μέσα και έξω από την αίθουσα αναβαθμίζεται</a:t>
            </a:r>
          </a:p>
        </p:txBody>
      </p:sp>
      <p:pic>
        <p:nvPicPr>
          <p:cNvPr id="8" name="7 - Εικόνα" descr="GEDC0266.JPG">
            <a:extLst>
              <a:ext uri="{FF2B5EF4-FFF2-40B4-BE49-F238E27FC236}">
                <a16:creationId xmlns:a16="http://schemas.microsoft.com/office/drawing/2014/main" id="{EF55818D-92A3-4744-078C-B4A1465F3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4214814"/>
            <a:ext cx="31432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- Εικόνα" descr="images (4).jpg">
            <a:extLst>
              <a:ext uri="{FF2B5EF4-FFF2-40B4-BE49-F238E27FC236}">
                <a16:creationId xmlns:a16="http://schemas.microsoft.com/office/drawing/2014/main" id="{C2A9027A-CA01-7265-E7EB-579BD434F9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4" y="1531939"/>
            <a:ext cx="2747963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- Εικόνα" descr="images (12).jpg">
            <a:extLst>
              <a:ext uri="{FF2B5EF4-FFF2-40B4-BE49-F238E27FC236}">
                <a16:creationId xmlns:a16="http://schemas.microsoft.com/office/drawing/2014/main" id="{EB33A7B2-2EB2-FB6F-54FD-6EAD7EFEE2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4" y="75095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23044072-3F8B-0EC4-8F4A-E98B8B48F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5572" y="2673626"/>
            <a:ext cx="5080966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l-GR" altLang="en-US" sz="3600" dirty="0">
                <a:solidFill>
                  <a:srgbClr val="C00000"/>
                </a:solidFill>
              </a:rPr>
              <a:t>Γενικοί μαθησιακοί στόχοι για όλους που υποστηρίζονται από ανάλογο Αναλυτικό Πρόγραμμα Σπουδών</a:t>
            </a:r>
          </a:p>
        </p:txBody>
      </p:sp>
      <p:sp>
        <p:nvSpPr>
          <p:cNvPr id="4" name="1 - Τίτλος">
            <a:extLst>
              <a:ext uri="{FF2B5EF4-FFF2-40B4-BE49-F238E27FC236}">
                <a16:creationId xmlns:a16="http://schemas.microsoft.com/office/drawing/2014/main" id="{455209D0-7B0F-B629-062A-B076739E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>
                <a:solidFill>
                  <a:schemeClr val="tx2">
                    <a:satMod val="130000"/>
                  </a:schemeClr>
                </a:solidFill>
              </a:rPr>
              <a:t>Έκτη διάσταση: </a:t>
            </a:r>
            <a:br>
              <a:rPr lang="el-GR" sz="32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3200" dirty="0">
                <a:solidFill>
                  <a:schemeClr val="tx2">
                    <a:satMod val="130000"/>
                  </a:schemeClr>
                </a:solidFill>
              </a:rPr>
              <a:t>Επιστημολογία</a:t>
            </a:r>
          </a:p>
        </p:txBody>
      </p:sp>
      <p:pic>
        <p:nvPicPr>
          <p:cNvPr id="5" name="4 - Εικόνα" descr="imagesCAH57MYS.jpg">
            <a:extLst>
              <a:ext uri="{FF2B5EF4-FFF2-40B4-BE49-F238E27FC236}">
                <a16:creationId xmlns:a16="http://schemas.microsoft.com/office/drawing/2014/main" id="{A9A1E0DA-1664-C3B4-DB5A-691E7D8E8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44" y="2848952"/>
            <a:ext cx="314325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05E06A59-042C-1076-8937-05451A497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839" y="466242"/>
            <a:ext cx="7499350" cy="774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100" dirty="0">
                <a:solidFill>
                  <a:schemeClr val="tx2">
                    <a:satMod val="130000"/>
                  </a:schemeClr>
                </a:solidFill>
              </a:rPr>
              <a:t>Έβδομη διάσταση: </a:t>
            </a:r>
            <a:br>
              <a:rPr lang="el-GR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dirty="0">
                <a:solidFill>
                  <a:schemeClr val="tx2">
                    <a:satMod val="130000"/>
                  </a:schemeClr>
                </a:solidFill>
              </a:rPr>
              <a:t>Παιδαγωγική</a:t>
            </a:r>
            <a:br>
              <a:rPr lang="el-GR" dirty="0">
                <a:solidFill>
                  <a:schemeClr val="tx2">
                    <a:satMod val="130000"/>
                  </a:schemeClr>
                </a:solidFill>
              </a:rPr>
            </a:br>
            <a:endParaRPr lang="el-G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E47E32A5-FC47-453B-B73A-8B938136D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65" y="1447800"/>
            <a:ext cx="6203603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l-GR" altLang="en-US">
                <a:solidFill>
                  <a:srgbClr val="C00000"/>
                </a:solidFill>
              </a:rPr>
              <a:t>Βιωματική μάθηση, μαθαίνει ο μαθητής πώς να μαθαίνει.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l-GR" altLang="en-US">
                <a:solidFill>
                  <a:srgbClr val="C00000"/>
                </a:solidFill>
              </a:rPr>
              <a:t>Ανακαλυπτική μάθηση, ο μαθητής ερευνά</a:t>
            </a:r>
          </a:p>
        </p:txBody>
      </p:sp>
      <p:pic>
        <p:nvPicPr>
          <p:cNvPr id="5" name="4 - Εικόνα" descr="Playing with Educational Toys.png">
            <a:extLst>
              <a:ext uri="{FF2B5EF4-FFF2-40B4-BE49-F238E27FC236}">
                <a16:creationId xmlns:a16="http://schemas.microsoft.com/office/drawing/2014/main" id="{4B36F445-C78E-2AF5-8124-39A10A64A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83" y="1328006"/>
            <a:ext cx="3810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- Εικόνα" descr="images (1).jpg">
            <a:extLst>
              <a:ext uri="{FF2B5EF4-FFF2-40B4-BE49-F238E27FC236}">
                <a16:creationId xmlns:a16="http://schemas.microsoft.com/office/drawing/2014/main" id="{0A9C526E-8DD5-D697-C123-BA84D3694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4494697"/>
            <a:ext cx="2609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6 - Εικόνα" descr="images (8).jpg">
            <a:extLst>
              <a:ext uri="{FF2B5EF4-FFF2-40B4-BE49-F238E27FC236}">
                <a16:creationId xmlns:a16="http://schemas.microsoft.com/office/drawing/2014/main" id="{ACDFD130-B725-CB46-A44A-94572FC321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450" y="4140339"/>
            <a:ext cx="23717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Ευρεία οθόνη</PresentationFormat>
  <Paragraphs>40</Paragraphs>
  <Slides>10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Corbel</vt:lpstr>
      <vt:lpstr>Gill Sans MT</vt:lpstr>
      <vt:lpstr>Wingdings 2</vt:lpstr>
      <vt:lpstr>Θέμα του Office</vt:lpstr>
      <vt:lpstr>Το εκπαιδευτικό έργο και η ζωή στο σχολείο                                                           τρεις παιδαγωγικές προσεγγίσεις</vt:lpstr>
      <vt:lpstr>Εικόνες από το παρόν (;)</vt:lpstr>
      <vt:lpstr>Πρώτη διάσταση: Αρχιτεκτονική της τάξης</vt:lpstr>
      <vt:lpstr> Δεύτερη διάσταση: Λεκτική επικοινωνία  </vt:lpstr>
      <vt:lpstr>Τρίτη διάσταση:  Σχέσεις  </vt:lpstr>
      <vt:lpstr>Τέταρτη διάσταση:  Κοινωνιο-πολιτισμική φιλοσοφία</vt:lpstr>
      <vt:lpstr>Πέμπτη διάσταση:  Κτητικές σχέσεις</vt:lpstr>
      <vt:lpstr>Έκτη διάσταση:  Επιστημολογία</vt:lpstr>
      <vt:lpstr>Έβδομη διάσταση:  Παιδαγωγική </vt:lpstr>
      <vt:lpstr>Όγδοη διάσταση:  Ηθική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36</cp:revision>
  <dcterms:created xsi:type="dcterms:W3CDTF">2012-08-02T13:11:46Z</dcterms:created>
  <dcterms:modified xsi:type="dcterms:W3CDTF">2024-10-30T05:48:14Z</dcterms:modified>
</cp:coreProperties>
</file>