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73" r:id="rId4"/>
    <p:sldId id="259" r:id="rId5"/>
    <p:sldId id="260" r:id="rId6"/>
    <p:sldId id="261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47117-AD2C-51F8-7012-A193B99B8CF1}" v="198" dt="2024-10-30T05:52:46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B1BB0-A9C1-47CF-B647-2F3702AE96FE}" type="datetimeFigureOut">
              <a:t>29/10/2024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85FEF-C75D-4E62-AD4D-E4789A039C1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95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6E43B-A774-41C8-82ED-78A05566DAB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29/10/2024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Το εκπαιδευτικό έργο και η ζωή στο σχολείο</a:t>
            </a:r>
            <a:br>
              <a:rPr lang="el-GR" sz="2400" dirty="0"/>
            </a:br>
            <a:r>
              <a:rPr lang="el-GR" sz="2400" dirty="0"/>
              <a:t>                                                          τρεις παιδαγωγικές προσεγγίσεις</a:t>
            </a:r>
          </a:p>
        </p:txBody>
      </p:sp>
      <p:pic>
        <p:nvPicPr>
          <p:cNvPr id="5" name="4 - Εικόνα" descr="mary kalantz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283" y="1572832"/>
            <a:ext cx="1849445" cy="2390227"/>
          </a:xfrm>
          <a:prstGeom prst="rect">
            <a:avLst/>
          </a:prstGeom>
        </p:spPr>
      </p:pic>
      <p:pic>
        <p:nvPicPr>
          <p:cNvPr id="6" name="5 - Εικόνα" descr="bill cop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074" y="3935165"/>
            <a:ext cx="1524652" cy="1595446"/>
          </a:xfrm>
          <a:prstGeom prst="rect">
            <a:avLst/>
          </a:prstGeom>
        </p:spPr>
      </p:pic>
      <p:sp>
        <p:nvSpPr>
          <p:cNvPr id="7" name="6 - Συν"/>
          <p:cNvSpPr/>
          <p:nvPr/>
        </p:nvSpPr>
        <p:spPr>
          <a:xfrm>
            <a:off x="2917931" y="3076082"/>
            <a:ext cx="636835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sp>
        <p:nvSpPr>
          <p:cNvPr id="11" name="10 - TextBox"/>
          <p:cNvSpPr txBox="1"/>
          <p:nvPr/>
        </p:nvSpPr>
        <p:spPr>
          <a:xfrm>
            <a:off x="3051037" y="208450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Mary </a:t>
            </a:r>
            <a:r>
              <a:rPr lang="en-US" sz="1800" dirty="0" err="1"/>
              <a:t>Kalantzis</a:t>
            </a:r>
            <a:endParaRPr lang="el-GR" sz="1800" dirty="0"/>
          </a:p>
        </p:txBody>
      </p:sp>
      <p:sp>
        <p:nvSpPr>
          <p:cNvPr id="12" name="11 - TextBox"/>
          <p:cNvSpPr txBox="1"/>
          <p:nvPr/>
        </p:nvSpPr>
        <p:spPr>
          <a:xfrm>
            <a:off x="1994734" y="4636113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Bill Cope</a:t>
            </a:r>
            <a:endParaRPr lang="el-GR" sz="1800" dirty="0"/>
          </a:p>
        </p:txBody>
      </p:sp>
      <p:sp>
        <p:nvSpPr>
          <p:cNvPr id="13" name="12 - TextBox"/>
          <p:cNvSpPr txBox="1"/>
          <p:nvPr/>
        </p:nvSpPr>
        <p:spPr>
          <a:xfrm>
            <a:off x="5602650" y="1903766"/>
            <a:ext cx="629627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dirty="0"/>
          </a:p>
          <a:p>
            <a:r>
              <a:rPr lang="el-GR" sz="4400" dirty="0"/>
              <a:t>Παιδαγωγική προσέγγιση - το παράδειγμα</a:t>
            </a:r>
            <a:endParaRPr lang="en-US" sz="4400" dirty="0"/>
          </a:p>
          <a:p>
            <a:r>
              <a:rPr lang="el-GR" sz="4400" dirty="0"/>
              <a:t>της μετασχηματιστικής εκπαίδευσης και νέας μάθησης</a:t>
            </a:r>
            <a:endParaRPr lang="en-US" sz="44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93869" y="610477"/>
            <a:ext cx="7498080" cy="917596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Όγδοη διάσταση: </a:t>
            </a:r>
            <a:br>
              <a:rPr lang="el-GR" dirty="0"/>
            </a:br>
            <a:r>
              <a:rPr lang="el-GR" dirty="0"/>
              <a:t>Ηθική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90530" y="1924314"/>
            <a:ext cx="5147506" cy="453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solidFill>
                  <a:srgbClr val="C00000"/>
                </a:solidFill>
              </a:rPr>
              <a:t>Άνθρωποι που μπορούν να διαχειριστούν αλλαγές, να διακρίνουν διαφορετικές ερμηνείες, να διαπραγματεύονται τις έντονες διαφορές, να δημιουργούν και να καινοτομούν. </a:t>
            </a:r>
          </a:p>
        </p:txBody>
      </p:sp>
      <p:pic>
        <p:nvPicPr>
          <p:cNvPr id="5" name="4 - Εικόνα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04" y="1624073"/>
            <a:ext cx="3453781" cy="4537859"/>
          </a:xfrm>
          <a:prstGeom prst="rect">
            <a:avLst/>
          </a:prstGeom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82B865FF-54E9-B033-6BCE-026EDE2D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l-GR" sz="3700"/>
              <a:t>Πρώτη διάσταση:</a:t>
            </a:r>
            <a:br>
              <a:rPr lang="el-GR" sz="3700"/>
            </a:br>
            <a:r>
              <a:rPr lang="el-GR" sz="3700" b="1"/>
              <a:t>Αρχιτεκτονική της τάξης</a:t>
            </a:r>
            <a:endParaRPr lang="el-GR" sz="370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l-GR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Υπάρχει τάξη;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Ευέλικτοι χώροι. Δια βίου μάθηση.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5 - Εικόνα" descr="images (61).jpg"/>
          <p:cNvPicPr>
            <a:picLocks noChangeAspect="1"/>
          </p:cNvPicPr>
          <p:nvPr/>
        </p:nvPicPr>
        <p:blipFill>
          <a:blip r:embed="rId2" cstate="print"/>
          <a:srcRect r="910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4 - Εικόνα" descr="images (60).jpg"/>
          <p:cNvPicPr>
            <a:picLocks noChangeAspect="1"/>
          </p:cNvPicPr>
          <p:nvPr/>
        </p:nvPicPr>
        <p:blipFill>
          <a:blip r:embed="rId3" cstate="print"/>
          <a:srcRect l="13083" r="8914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- Θέση περιεχομένου" descr="classr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2" b="1427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Μετατροπή των σχολικών αιθουσών και κτιρίων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6668" y="373387"/>
            <a:ext cx="7862150" cy="1214446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3100" dirty="0"/>
              <a:t>Δεύτερη διάσταση:</a:t>
            </a:r>
            <a:br>
              <a:rPr lang="el-GR" sz="3600" dirty="0"/>
            </a:br>
            <a:r>
              <a:rPr lang="el-GR" sz="3600" dirty="0"/>
              <a:t>Λεκτική επικοινωνία</a:t>
            </a:r>
            <a:br>
              <a:rPr lang="el-GR" sz="3100" dirty="0"/>
            </a:br>
            <a:br>
              <a:rPr lang="el-GR" dirty="0"/>
            </a:b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381752" y="37147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 </a:t>
            </a:r>
            <a:endParaRPr lang="el-GR" sz="24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5196301" y="2588990"/>
            <a:ext cx="6166952" cy="5143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l-GR" dirty="0">
                <a:solidFill>
                  <a:srgbClr val="C00000"/>
                </a:solidFill>
              </a:rPr>
              <a:t>Διάλογος οριζόντιος μαθητή με μαθητή και μαθητή με δάσκαλο. </a:t>
            </a:r>
            <a:endParaRPr lang="el-GR"/>
          </a:p>
          <a:p>
            <a:pPr algn="ctr">
              <a:buNone/>
            </a:pPr>
            <a:r>
              <a:rPr lang="el-GR" dirty="0">
                <a:solidFill>
                  <a:srgbClr val="C00000"/>
                </a:solidFill>
              </a:rPr>
              <a:t>Ο δάσκαλος σχεδιάζει το μαθησιακό περιβάλλον</a:t>
            </a:r>
            <a:endParaRPr lang="el-GR"/>
          </a:p>
        </p:txBody>
      </p:sp>
      <p:pic>
        <p:nvPicPr>
          <p:cNvPr id="9" name="8 - Εικόνα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91" y="1591632"/>
            <a:ext cx="2501071" cy="2493479"/>
          </a:xfrm>
          <a:prstGeom prst="rect">
            <a:avLst/>
          </a:prstGeom>
        </p:spPr>
      </p:pic>
      <p:pic>
        <p:nvPicPr>
          <p:cNvPr id="13" name="12 - Εικόνα" descr="images (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205" y="4865006"/>
            <a:ext cx="2619375" cy="1743075"/>
          </a:xfrm>
          <a:prstGeom prst="rect">
            <a:avLst/>
          </a:prstGeom>
        </p:spPr>
      </p:pic>
      <p:pic>
        <p:nvPicPr>
          <p:cNvPr id="14" name="13 - Εικόνα" descr="images (6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3262" y="4296609"/>
            <a:ext cx="2628348" cy="1737626"/>
          </a:xfrm>
          <a:prstGeom prst="rect">
            <a:avLst/>
          </a:prstGeom>
        </p:spPr>
      </p:pic>
      <p:sp>
        <p:nvSpPr>
          <p:cNvPr id="4" name="Oval 12">
            <a:extLst>
              <a:ext uri="{FF2B5EF4-FFF2-40B4-BE49-F238E27FC236}">
                <a16:creationId xmlns:a16="http://schemas.microsoft.com/office/drawing/2014/main" id="{F5A2B7F1-B2A1-140B-1EB9-A7B71DF1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81511" y="834456"/>
            <a:ext cx="4071966" cy="1000132"/>
          </a:xfrm>
        </p:spPr>
        <p:txBody>
          <a:bodyPr>
            <a:noAutofit/>
          </a:bodyPr>
          <a:lstStyle/>
          <a:p>
            <a:r>
              <a:rPr lang="el-GR" sz="2800" dirty="0"/>
              <a:t>Τρίτη διάσταση: </a:t>
            </a:r>
            <a:br>
              <a:rPr lang="el-GR" sz="3200" dirty="0"/>
            </a:br>
            <a:r>
              <a:rPr lang="el-GR" sz="3200" dirty="0"/>
              <a:t>Σχέσεις</a:t>
            </a:r>
            <a:br>
              <a:rPr lang="el-GR" sz="3200" dirty="0"/>
            </a:br>
            <a:br>
              <a:rPr lang="el-GR" sz="3200" dirty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78065" y="1709310"/>
            <a:ext cx="8546493" cy="2154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dirty="0">
                <a:solidFill>
                  <a:srgbClr val="C00000"/>
                </a:solidFill>
              </a:rPr>
              <a:t>Στιγμές διάδρασης με πολυποίκιλες σχέσεις μεταξύ μαθητή και δασκάλου</a:t>
            </a:r>
          </a:p>
        </p:txBody>
      </p:sp>
      <p:pic>
        <p:nvPicPr>
          <p:cNvPr id="7" name="6 - Εικόνα" descr="bann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9" y="3857628"/>
            <a:ext cx="6524625" cy="2667000"/>
          </a:xfrm>
          <a:prstGeom prst="rect">
            <a:avLst/>
          </a:prstGeom>
        </p:spPr>
      </p:pic>
      <p:sp>
        <p:nvSpPr>
          <p:cNvPr id="5" name="Oval 12">
            <a:extLst>
              <a:ext uri="{FF2B5EF4-FFF2-40B4-BE49-F238E27FC236}">
                <a16:creationId xmlns:a16="http://schemas.microsoft.com/office/drawing/2014/main" id="{9C65B373-17A7-A241-D94E-C0E9C31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0234" y="198069"/>
            <a:ext cx="749808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Τέταρτη διάσταση:</a:t>
            </a:r>
            <a:br>
              <a:rPr lang="el-GR" sz="3200" dirty="0"/>
            </a:br>
            <a:r>
              <a:rPr lang="el-GR" sz="3200" dirty="0"/>
              <a:t> </a:t>
            </a:r>
            <a:r>
              <a:rPr lang="el-GR" sz="3200" dirty="0" err="1"/>
              <a:t>Κοινωνιο</a:t>
            </a:r>
            <a:r>
              <a:rPr lang="el-GR" sz="3200" dirty="0"/>
              <a:t>-πολιτισμική φιλοσοφία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24562" y="1142984"/>
            <a:ext cx="4433126" cy="5105416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042382" y="2284261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Σφαιρική και διαφοροποιημένη μάθηση, βασιζόμενη στις δυνατότητες και τις δυνάμεις  του κάθε μαθητή</a:t>
            </a:r>
          </a:p>
        </p:txBody>
      </p:sp>
      <p:pic>
        <p:nvPicPr>
          <p:cNvPr id="7" name="6 - Εικόνα" descr="C8ICAH9O0C7CA9MGAZLCAJ11T8BCAMKDO3XCAZ550IHCAO8JE9FCANFG0BPCA8V0S18CALC4FG4CAA7WSUWCAITJTYVCAZBUQXRCAIHABK1CAZA7WUJCAGTGGM8CAX90XQ6CAUL5I2JCABOZBA7CAO5G5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554" y="2611784"/>
            <a:ext cx="3440319" cy="2586244"/>
          </a:xfrm>
          <a:prstGeom prst="rect">
            <a:avLst/>
          </a:prstGeom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7D5483F9-529D-4D1D-3BF2-DC87A31C8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/>
              <a:t>Πέμπτη διάσταση: </a:t>
            </a:r>
            <a:br>
              <a:rPr lang="el-GR" dirty="0"/>
            </a:br>
            <a:r>
              <a:rPr lang="el-GR" dirty="0"/>
              <a:t>Κτητικές σχέσεις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17780" y="2496507"/>
            <a:ext cx="603443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solidFill>
                  <a:srgbClr val="C00000"/>
                </a:solidFill>
              </a:rPr>
              <a:t>Συνεργατική μάθηση παντού και πάντα</a:t>
            </a:r>
          </a:p>
          <a:p>
            <a:pPr>
              <a:buNone/>
            </a:pPr>
            <a:r>
              <a:rPr lang="el-GR" dirty="0">
                <a:solidFill>
                  <a:srgbClr val="C00000"/>
                </a:solidFill>
              </a:rPr>
              <a:t>Ο δάσκαλος γνωρίζει, αποκαλύπτει, γράφει, επαναξιολογεί, συζητά και σχεδιάζει ό, τι οδηγεί στη μάθηση.</a:t>
            </a:r>
          </a:p>
          <a:p>
            <a:pPr>
              <a:buNone/>
            </a:pPr>
            <a:r>
              <a:rPr lang="el-GR" dirty="0">
                <a:solidFill>
                  <a:srgbClr val="C00000"/>
                </a:solidFill>
              </a:rPr>
              <a:t>Ομαδικότητα</a:t>
            </a:r>
          </a:p>
        </p:txBody>
      </p:sp>
      <p:pic>
        <p:nvPicPr>
          <p:cNvPr id="7" name="6 - Εικόνα" descr="1DCCAU6IO6OCAU5ZOYPCAGEEQZVCAO3NXUBCAF7YGGQCAMDBR0OCAUW075XCAA9SF15CA2GK5ADCAKODWWSCA24YYF3CAVDLLTTCAXKPVXJCARQWUGTCANE6WD8CA5QZ6CHCAKPGLJZCAW6V328CAB3L16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636" y="2616271"/>
            <a:ext cx="4215709" cy="2853910"/>
          </a:xfrm>
          <a:prstGeom prst="rect">
            <a:avLst/>
          </a:prstGeom>
        </p:spPr>
      </p:pic>
      <p:sp>
        <p:nvSpPr>
          <p:cNvPr id="5" name="Oval 12">
            <a:extLst>
              <a:ext uri="{FF2B5EF4-FFF2-40B4-BE49-F238E27FC236}">
                <a16:creationId xmlns:a16="http://schemas.microsoft.com/office/drawing/2014/main" id="{5792AD76-4C04-7718-E742-15BC24ED8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38678" y="2214554"/>
            <a:ext cx="5719010" cy="4033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>
                <a:solidFill>
                  <a:srgbClr val="C00000"/>
                </a:solidFill>
              </a:rPr>
              <a:t>Οι μαθητές συνεργάζονται στην διαδικασία της μάθησης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Έκτη διάσταση: </a:t>
            </a:r>
            <a:br>
              <a:rPr lang="el-GR" sz="3200" dirty="0"/>
            </a:br>
            <a:r>
              <a:rPr lang="el-GR" sz="3200" dirty="0"/>
              <a:t>Επιστημολογία</a:t>
            </a:r>
          </a:p>
        </p:txBody>
      </p:sp>
      <p:pic>
        <p:nvPicPr>
          <p:cNvPr id="6" name="5 - Εικόνα" descr="imagesCA7LF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815" y="2112070"/>
            <a:ext cx="3337339" cy="3346864"/>
          </a:xfrm>
          <a:prstGeom prst="rect">
            <a:avLst/>
          </a:prstGeom>
        </p:spPr>
      </p:pic>
      <p:pic>
        <p:nvPicPr>
          <p:cNvPr id="5" name="4 - Εικόνα" descr="images (6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0359" y="4837741"/>
            <a:ext cx="2286000" cy="1524000"/>
          </a:xfrm>
          <a:prstGeom prst="rect">
            <a:avLst/>
          </a:prstGeom>
        </p:spPr>
      </p:pic>
      <p:sp>
        <p:nvSpPr>
          <p:cNvPr id="7" name="Oval 12">
            <a:extLst>
              <a:ext uri="{FF2B5EF4-FFF2-40B4-BE49-F238E27FC236}">
                <a16:creationId xmlns:a16="http://schemas.microsoft.com/office/drawing/2014/main" id="{73CD69A7-4152-4A20-6E67-B5325C846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83434" y="676048"/>
            <a:ext cx="7498080" cy="774720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Έβδομη διάσταση: </a:t>
            </a:r>
            <a:br>
              <a:rPr lang="el-GR" dirty="0"/>
            </a:br>
            <a:r>
              <a:rPr lang="el-GR" dirty="0"/>
              <a:t>Παιδαγωγικό υπόβαθρο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26676" y="2176670"/>
            <a:ext cx="5341447" cy="4866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l-GR" sz="3200" dirty="0">
                <a:solidFill>
                  <a:srgbClr val="C00000"/>
                </a:solidFill>
              </a:rPr>
              <a:t>Οι μαθητές </a:t>
            </a:r>
            <a:r>
              <a:rPr lang="el-GR" sz="3200" err="1">
                <a:solidFill>
                  <a:srgbClr val="C00000"/>
                </a:solidFill>
              </a:rPr>
              <a:t>συνδημιουργούν</a:t>
            </a:r>
            <a:r>
              <a:rPr lang="el-GR" sz="3200" dirty="0">
                <a:solidFill>
                  <a:srgbClr val="C00000"/>
                </a:solidFill>
              </a:rPr>
              <a:t> την γνώση, την οποία παρουσιάζουν μεταξύ τους.</a:t>
            </a:r>
          </a:p>
          <a:p>
            <a:pPr>
              <a:buNone/>
            </a:pPr>
            <a:r>
              <a:rPr lang="el-GR" sz="3200" dirty="0">
                <a:solidFill>
                  <a:srgbClr val="C00000"/>
                </a:solidFill>
              </a:rPr>
              <a:t>Ο δάσκαλος σχεδιάζει</a:t>
            </a:r>
          </a:p>
        </p:txBody>
      </p:sp>
      <p:pic>
        <p:nvPicPr>
          <p:cNvPr id="8" name="7 - Εικόνα" descr="images (5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332" y="4797366"/>
            <a:ext cx="2438400" cy="1876425"/>
          </a:xfrm>
          <a:prstGeom prst="rect">
            <a:avLst/>
          </a:prstGeom>
        </p:spPr>
      </p:pic>
      <p:pic>
        <p:nvPicPr>
          <p:cNvPr id="5" name="4 - Εικόνα" descr="p101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685" y="1800768"/>
            <a:ext cx="3583280" cy="2713602"/>
          </a:xfrm>
          <a:prstGeom prst="rect">
            <a:avLst/>
          </a:prstGeom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188FFD75-A6F3-F049-C44E-588A2081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Το εκπαιδευτικό έργο και η ζωή στο σχολείο                                                           τρεις παιδαγωγικές προσεγγίσεις</vt:lpstr>
      <vt:lpstr>Πρώτη διάσταση: Αρχιτεκτονική της τάξης</vt:lpstr>
      <vt:lpstr>Μετατροπή των σχολικών αιθουσών και κτιρίων</vt:lpstr>
      <vt:lpstr> Δεύτερη διάσταση: Λεκτική επικοινωνία  </vt:lpstr>
      <vt:lpstr>Τρίτη διάσταση:  Σχέσεις  </vt:lpstr>
      <vt:lpstr>Τέταρτη διάσταση:  Κοινωνιο-πολιτισμική φιλοσοφία</vt:lpstr>
      <vt:lpstr>Πέμπτη διάσταση:  Κτητικές σχέσεις</vt:lpstr>
      <vt:lpstr>Έκτη διάσταση:  Επιστημολογία</vt:lpstr>
      <vt:lpstr>Έβδομη διάσταση:  Παιδαγωγικό υπόβαθρο </vt:lpstr>
      <vt:lpstr>Όγδοη διάσταση:  Ηθική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</cp:revision>
  <dcterms:created xsi:type="dcterms:W3CDTF">2012-08-02T13:11:46Z</dcterms:created>
  <dcterms:modified xsi:type="dcterms:W3CDTF">2024-10-30T05:52:53Z</dcterms:modified>
</cp:coreProperties>
</file>