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10"/>
  </p:notesMasterIdLst>
  <p:sldIdLst>
    <p:sldId id="257" r:id="rId3"/>
    <p:sldId id="258" r:id="rId4"/>
    <p:sldId id="259" r:id="rId5"/>
    <p:sldId id="260" r:id="rId6"/>
    <p:sldId id="261" r:id="rId7"/>
    <p:sldId id="262" r:id="rId8"/>
    <p:sldId id="263" r:id="rId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413816-06E5-C77C-1523-449DDD9896D3}" v="205" dt="2024-10-30T05:14:59.6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313E6D-80FF-4BEB-8E39-B467A733A2C6}" type="datetimeFigureOut">
              <a:t>29/10/2024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D477CB-7C2C-4E37-B8A2-D8A53E93F634}" type="slidenum">
              <a:t>‹#›</a:t>
            </a:fld>
            <a:endParaRPr lang="el-GR"/>
          </a:p>
        </p:txBody>
      </p:sp>
    </p:spTree>
    <p:extLst>
      <p:ext uri="{BB962C8B-B14F-4D97-AF65-F5344CB8AC3E}">
        <p14:creationId xmlns:p14="http://schemas.microsoft.com/office/powerpoint/2010/main" val="2390081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DD45761A-46C7-4864-8124-C7116433A2B3}" type="slidenum">
              <a:rPr lang="el-GR" smtClean="0"/>
              <a:t>7</a:t>
            </a:fld>
            <a:endParaRPr lang="el-GR"/>
          </a:p>
        </p:txBody>
      </p:sp>
    </p:spTree>
    <p:extLst>
      <p:ext uri="{BB962C8B-B14F-4D97-AF65-F5344CB8AC3E}">
        <p14:creationId xmlns:p14="http://schemas.microsoft.com/office/powerpoint/2010/main" val="636382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29/10/2024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975687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29/10/2024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80166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29/10/2024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938526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55D03E6F-AC94-4E3C-B4D8-A5F795BAE20E}" type="datetimeFigureOut">
              <a:rPr lang="el-GR" smtClean="0"/>
              <a:t>29/10/2024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27EC94C-9D67-4D79-AFBD-204621491FAE}" type="slidenum">
              <a:rPr lang="el-GR" smtClean="0"/>
              <a:t>‹#›</a:t>
            </a:fld>
            <a:endParaRPr lang="el-GR"/>
          </a:p>
        </p:txBody>
      </p:sp>
    </p:spTree>
    <p:extLst>
      <p:ext uri="{BB962C8B-B14F-4D97-AF65-F5344CB8AC3E}">
        <p14:creationId xmlns:p14="http://schemas.microsoft.com/office/powerpoint/2010/main" val="817790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55D03E6F-AC94-4E3C-B4D8-A5F795BAE20E}" type="datetimeFigureOut">
              <a:rPr lang="el-GR" smtClean="0"/>
              <a:t>29/10/2024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27EC94C-9D67-4D79-AFBD-204621491FAE}" type="slidenum">
              <a:rPr lang="el-GR" smtClean="0"/>
              <a:t>‹#›</a:t>
            </a:fld>
            <a:endParaRPr lang="el-GR"/>
          </a:p>
        </p:txBody>
      </p:sp>
    </p:spTree>
    <p:extLst>
      <p:ext uri="{BB962C8B-B14F-4D97-AF65-F5344CB8AC3E}">
        <p14:creationId xmlns:p14="http://schemas.microsoft.com/office/powerpoint/2010/main" val="6321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55D03E6F-AC94-4E3C-B4D8-A5F795BAE20E}" type="datetimeFigureOut">
              <a:rPr lang="el-GR" smtClean="0"/>
              <a:t>29/10/2024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27EC94C-9D67-4D79-AFBD-204621491FAE}" type="slidenum">
              <a:rPr lang="el-GR" smtClean="0"/>
              <a:t>‹#›</a:t>
            </a:fld>
            <a:endParaRPr lang="el-GR"/>
          </a:p>
        </p:txBody>
      </p:sp>
    </p:spTree>
    <p:extLst>
      <p:ext uri="{BB962C8B-B14F-4D97-AF65-F5344CB8AC3E}">
        <p14:creationId xmlns:p14="http://schemas.microsoft.com/office/powerpoint/2010/main" val="1510344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55D03E6F-AC94-4E3C-B4D8-A5F795BAE20E}" type="datetimeFigureOut">
              <a:rPr lang="el-GR" smtClean="0"/>
              <a:t>29/10/2024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27EC94C-9D67-4D79-AFBD-204621491FAE}" type="slidenum">
              <a:rPr lang="el-GR" smtClean="0"/>
              <a:t>‹#›</a:t>
            </a:fld>
            <a:endParaRPr lang="el-GR"/>
          </a:p>
        </p:txBody>
      </p:sp>
    </p:spTree>
    <p:extLst>
      <p:ext uri="{BB962C8B-B14F-4D97-AF65-F5344CB8AC3E}">
        <p14:creationId xmlns:p14="http://schemas.microsoft.com/office/powerpoint/2010/main" val="1734576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55D03E6F-AC94-4E3C-B4D8-A5F795BAE20E}" type="datetimeFigureOut">
              <a:rPr lang="el-GR" smtClean="0"/>
              <a:t>29/10/2024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727EC94C-9D67-4D79-AFBD-204621491FAE}" type="slidenum">
              <a:rPr lang="el-GR" smtClean="0"/>
              <a:t>‹#›</a:t>
            </a:fld>
            <a:endParaRPr lang="el-GR"/>
          </a:p>
        </p:txBody>
      </p:sp>
    </p:spTree>
    <p:extLst>
      <p:ext uri="{BB962C8B-B14F-4D97-AF65-F5344CB8AC3E}">
        <p14:creationId xmlns:p14="http://schemas.microsoft.com/office/powerpoint/2010/main" val="3245398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55D03E6F-AC94-4E3C-B4D8-A5F795BAE20E}" type="datetimeFigureOut">
              <a:rPr lang="el-GR" smtClean="0"/>
              <a:t>29/10/2024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727EC94C-9D67-4D79-AFBD-204621491FAE}" type="slidenum">
              <a:rPr lang="el-GR" smtClean="0"/>
              <a:t>‹#›</a:t>
            </a:fld>
            <a:endParaRPr lang="el-GR"/>
          </a:p>
        </p:txBody>
      </p:sp>
    </p:spTree>
    <p:extLst>
      <p:ext uri="{BB962C8B-B14F-4D97-AF65-F5344CB8AC3E}">
        <p14:creationId xmlns:p14="http://schemas.microsoft.com/office/powerpoint/2010/main" val="1213750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55D03E6F-AC94-4E3C-B4D8-A5F795BAE20E}" type="datetimeFigureOut">
              <a:rPr lang="el-GR" smtClean="0"/>
              <a:t>29/10/2024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727EC94C-9D67-4D79-AFBD-204621491FAE}" type="slidenum">
              <a:rPr lang="el-GR" smtClean="0"/>
              <a:t>‹#›</a:t>
            </a:fld>
            <a:endParaRPr lang="el-GR"/>
          </a:p>
        </p:txBody>
      </p:sp>
    </p:spTree>
    <p:extLst>
      <p:ext uri="{BB962C8B-B14F-4D97-AF65-F5344CB8AC3E}">
        <p14:creationId xmlns:p14="http://schemas.microsoft.com/office/powerpoint/2010/main" val="62865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55D03E6F-AC94-4E3C-B4D8-A5F795BAE20E}" type="datetimeFigureOut">
              <a:rPr lang="el-GR" smtClean="0"/>
              <a:t>29/10/2024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27EC94C-9D67-4D79-AFBD-204621491FAE}" type="slidenum">
              <a:rPr lang="el-GR" smtClean="0"/>
              <a:t>‹#›</a:t>
            </a:fld>
            <a:endParaRPr lang="el-GR"/>
          </a:p>
        </p:txBody>
      </p:sp>
    </p:spTree>
    <p:extLst>
      <p:ext uri="{BB962C8B-B14F-4D97-AF65-F5344CB8AC3E}">
        <p14:creationId xmlns:p14="http://schemas.microsoft.com/office/powerpoint/2010/main" val="2980942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29/10/2024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2358626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55D03E6F-AC94-4E3C-B4D8-A5F795BAE20E}" type="datetimeFigureOut">
              <a:rPr lang="el-GR" smtClean="0"/>
              <a:t>29/10/2024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27EC94C-9D67-4D79-AFBD-204621491FAE}" type="slidenum">
              <a:rPr lang="el-GR" smtClean="0"/>
              <a:t>‹#›</a:t>
            </a:fld>
            <a:endParaRPr lang="el-GR"/>
          </a:p>
        </p:txBody>
      </p:sp>
    </p:spTree>
    <p:extLst>
      <p:ext uri="{BB962C8B-B14F-4D97-AF65-F5344CB8AC3E}">
        <p14:creationId xmlns:p14="http://schemas.microsoft.com/office/powerpoint/2010/main" val="1853588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55D03E6F-AC94-4E3C-B4D8-A5F795BAE20E}" type="datetimeFigureOut">
              <a:rPr lang="el-GR" smtClean="0"/>
              <a:t>29/10/2024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27EC94C-9D67-4D79-AFBD-204621491FAE}" type="slidenum">
              <a:rPr lang="el-GR" smtClean="0"/>
              <a:t>‹#›</a:t>
            </a:fld>
            <a:endParaRPr lang="el-GR"/>
          </a:p>
        </p:txBody>
      </p:sp>
    </p:spTree>
    <p:extLst>
      <p:ext uri="{BB962C8B-B14F-4D97-AF65-F5344CB8AC3E}">
        <p14:creationId xmlns:p14="http://schemas.microsoft.com/office/powerpoint/2010/main" val="1578133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55D03E6F-AC94-4E3C-B4D8-A5F795BAE20E}" type="datetimeFigureOut">
              <a:rPr lang="el-GR" smtClean="0"/>
              <a:t>29/10/2024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27EC94C-9D67-4D79-AFBD-204621491FAE}" type="slidenum">
              <a:rPr lang="el-GR" smtClean="0"/>
              <a:t>‹#›</a:t>
            </a:fld>
            <a:endParaRPr lang="el-GR"/>
          </a:p>
        </p:txBody>
      </p:sp>
    </p:spTree>
    <p:extLst>
      <p:ext uri="{BB962C8B-B14F-4D97-AF65-F5344CB8AC3E}">
        <p14:creationId xmlns:p14="http://schemas.microsoft.com/office/powerpoint/2010/main" val="1250684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29/10/2024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359469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t>29/10/2024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424105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8526F0F3-3C53-41BC-8FFD-0BFB6DD91672}" type="datetimeFigureOut">
              <a:rPr lang="el-GR" smtClean="0"/>
              <a:t>29/10/2024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650387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8526F0F3-3C53-41BC-8FFD-0BFB6DD91672}" type="datetimeFigureOut">
              <a:rPr lang="el-GR" smtClean="0"/>
              <a:t>29/10/2024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99791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8526F0F3-3C53-41BC-8FFD-0BFB6DD91672}" type="datetimeFigureOut">
              <a:rPr lang="el-GR" smtClean="0"/>
              <a:t>29/10/2024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17584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t>29/10/2024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79947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t>29/10/2024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473159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526F0F3-3C53-41BC-8FFD-0BFB6DD91672}" type="datetimeFigureOut">
              <a:rPr lang="el-GR" smtClean="0"/>
              <a:t>29/10/2024</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1D45B6D-1AE9-4C4D-AC38-C455C96DF37A}" type="slidenum">
              <a:rPr lang="el-GR" smtClean="0"/>
              <a:t>‹#›</a:t>
            </a:fld>
            <a:endParaRPr lang="el-GR"/>
          </a:p>
        </p:txBody>
      </p:sp>
    </p:spTree>
    <p:extLst>
      <p:ext uri="{BB962C8B-B14F-4D97-AF65-F5344CB8AC3E}">
        <p14:creationId xmlns:p14="http://schemas.microsoft.com/office/powerpoint/2010/main" val="12817084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D03E6F-AC94-4E3C-B4D8-A5F795BAE20E}" type="datetimeFigureOut">
              <a:rPr lang="el-GR" smtClean="0"/>
              <a:t>29/10/2024</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EC94C-9D67-4D79-AFBD-204621491FAE}" type="slidenum">
              <a:rPr lang="el-GR" smtClean="0"/>
              <a:t>‹#›</a:t>
            </a:fld>
            <a:endParaRPr lang="el-GR"/>
          </a:p>
        </p:txBody>
      </p:sp>
    </p:spTree>
    <p:extLst>
      <p:ext uri="{BB962C8B-B14F-4D97-AF65-F5344CB8AC3E}">
        <p14:creationId xmlns:p14="http://schemas.microsoft.com/office/powerpoint/2010/main" val="1725187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iep.edu.gr/el/psifiako-apothetirio/skill-labs/1111-plaisio-arxon-gia-tin-ekponisi-ton-neon-programmaton-spoudon"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ctrTitle"/>
          </p:nvPr>
        </p:nvSpPr>
        <p:spPr>
          <a:xfrm>
            <a:off x="6194716" y="739978"/>
            <a:ext cx="5334930" cy="3004145"/>
          </a:xfrm>
        </p:spPr>
        <p:txBody>
          <a:bodyPr>
            <a:normAutofit/>
          </a:bodyPr>
          <a:lstStyle/>
          <a:p>
            <a:r>
              <a:rPr lang="el-GR" dirty="0"/>
              <a:t>Πολιτική και πολιτικές στην Εκπαίδευση</a:t>
            </a:r>
          </a:p>
        </p:txBody>
      </p:sp>
      <p:sp>
        <p:nvSpPr>
          <p:cNvPr id="3" name="Υπότιτλος 2"/>
          <p:cNvSpPr>
            <a:spLocks noGrp="1"/>
          </p:cNvSpPr>
          <p:nvPr>
            <p:ph type="subTitle" idx="1"/>
          </p:nvPr>
        </p:nvSpPr>
        <p:spPr>
          <a:xfrm>
            <a:off x="6194715" y="3836197"/>
            <a:ext cx="5334931" cy="2189214"/>
          </a:xfrm>
        </p:spPr>
        <p:txBody>
          <a:bodyPr>
            <a:normAutofit/>
          </a:bodyPr>
          <a:lstStyle/>
          <a:p>
            <a:r>
              <a:rPr lang="el-GR" dirty="0"/>
              <a:t>Μάριος Κουκουνάρας </a:t>
            </a:r>
            <a:r>
              <a:rPr lang="el-GR" dirty="0" err="1"/>
              <a:t>Λιάγκης</a:t>
            </a:r>
            <a:endParaRPr lang="el-GR" dirty="0"/>
          </a:p>
          <a:p>
            <a:r>
              <a:rPr lang="el-GR" dirty="0"/>
              <a:t>Αναπληρωτής Καθηγητής Ε.Κ.Π.Α.</a:t>
            </a:r>
          </a:p>
        </p:txBody>
      </p:sp>
      <p:sp>
        <p:nvSpPr>
          <p:cNvPr id="18"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rcRect t="1426" r="2" b="1396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763346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εκπαίδευση δεν είναι ουδέτερη έννοια</a:t>
            </a: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25512" y="2320689"/>
            <a:ext cx="4596384" cy="4581144"/>
          </a:xfrm>
        </p:spPr>
      </p:pic>
      <p:sp>
        <p:nvSpPr>
          <p:cNvPr id="5" name="Ορθογώνιο 4"/>
          <p:cNvSpPr/>
          <p:nvPr/>
        </p:nvSpPr>
        <p:spPr>
          <a:xfrm>
            <a:off x="679322" y="2072405"/>
            <a:ext cx="3160776" cy="1815882"/>
          </a:xfrm>
          <a:prstGeom prst="rect">
            <a:avLst/>
          </a:prstGeom>
        </p:spPr>
        <p:txBody>
          <a:bodyPr wrap="square">
            <a:spAutoFit/>
          </a:bodyPr>
          <a:lstStyle/>
          <a:p>
            <a:r>
              <a:rPr lang="el-GR" sz="2800" b="1" dirty="0">
                <a:solidFill>
                  <a:srgbClr val="C00000"/>
                </a:solidFill>
              </a:rPr>
              <a:t>Όλοι ευχόμαστε να δημιουργήσουμε μία «καλή κοινωνία»</a:t>
            </a:r>
          </a:p>
        </p:txBody>
      </p:sp>
      <p:sp>
        <p:nvSpPr>
          <p:cNvPr id="6" name="Έλλειψη 5"/>
          <p:cNvSpPr/>
          <p:nvPr/>
        </p:nvSpPr>
        <p:spPr>
          <a:xfrm>
            <a:off x="4141280" y="1481328"/>
            <a:ext cx="1792224" cy="1481328"/>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ln w="0"/>
                <a:solidFill>
                  <a:schemeClr val="tx1"/>
                </a:solidFill>
                <a:effectLst>
                  <a:outerShdw blurRad="38100" dist="19050" dir="2700000" algn="tl" rotWithShape="0">
                    <a:schemeClr val="dk1">
                      <a:alpha val="40000"/>
                    </a:schemeClr>
                  </a:outerShdw>
                </a:effectLst>
              </a:rPr>
              <a:t> </a:t>
            </a:r>
          </a:p>
          <a:p>
            <a:endParaRPr lang="el-GR" dirty="0">
              <a:ln w="0"/>
              <a:solidFill>
                <a:schemeClr val="tx1"/>
              </a:solidFill>
              <a:effectLst>
                <a:outerShdw blurRad="38100" dist="19050" dir="2700000" algn="tl" rotWithShape="0">
                  <a:schemeClr val="dk1">
                    <a:alpha val="40000"/>
                  </a:schemeClr>
                </a:outerShdw>
              </a:effectLst>
            </a:endParaRPr>
          </a:p>
          <a:p>
            <a:endParaRPr lang="el-GR" dirty="0">
              <a:ln w="0"/>
              <a:solidFill>
                <a:schemeClr val="tx1"/>
              </a:solidFill>
              <a:effectLst>
                <a:outerShdw blurRad="38100" dist="19050" dir="2700000" algn="tl" rotWithShape="0">
                  <a:schemeClr val="dk1">
                    <a:alpha val="40000"/>
                  </a:schemeClr>
                </a:outerShdw>
              </a:effectLst>
            </a:endParaRPr>
          </a:p>
          <a:p>
            <a:pPr algn="ctr"/>
            <a:r>
              <a:rPr lang="el-GR" sz="2000" dirty="0">
                <a:ln w="0"/>
                <a:solidFill>
                  <a:schemeClr val="tx1"/>
                </a:solidFill>
                <a:effectLst>
                  <a:outerShdw blurRad="38100" dist="19050" dir="2700000" algn="tl" rotWithShape="0">
                    <a:schemeClr val="dk1">
                      <a:alpha val="40000"/>
                    </a:schemeClr>
                  </a:outerShdw>
                </a:effectLst>
              </a:rPr>
              <a:t>Πώς θα είναι αυτή;</a:t>
            </a:r>
          </a:p>
          <a:p>
            <a:pPr algn="ctr"/>
            <a:r>
              <a:rPr lang="el-GR" dirty="0"/>
              <a:t>;</a:t>
            </a:r>
          </a:p>
          <a:p>
            <a:pPr algn="ctr"/>
            <a:r>
              <a:rPr lang="el-GR" dirty="0"/>
              <a:t>Πώς θα φτάσουμε εκεί;</a:t>
            </a:r>
          </a:p>
        </p:txBody>
      </p:sp>
      <p:sp>
        <p:nvSpPr>
          <p:cNvPr id="8" name="Έλλειψη 7"/>
          <p:cNvSpPr/>
          <p:nvPr/>
        </p:nvSpPr>
        <p:spPr>
          <a:xfrm>
            <a:off x="2884836" y="3885766"/>
            <a:ext cx="1792224" cy="145099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ln w="0"/>
                <a:solidFill>
                  <a:schemeClr val="tx1"/>
                </a:solidFill>
                <a:effectLst>
                  <a:outerShdw blurRad="38100" dist="19050" dir="2700000" algn="tl" rotWithShape="0">
                    <a:schemeClr val="dk1">
                      <a:alpha val="40000"/>
                    </a:schemeClr>
                  </a:outerShdw>
                </a:effectLst>
              </a:rPr>
              <a:t> </a:t>
            </a:r>
          </a:p>
          <a:p>
            <a:endParaRPr lang="el-GR" dirty="0">
              <a:ln w="0"/>
              <a:solidFill>
                <a:schemeClr val="tx1"/>
              </a:solidFill>
              <a:effectLst>
                <a:outerShdw blurRad="38100" dist="19050" dir="2700000" algn="tl" rotWithShape="0">
                  <a:schemeClr val="dk1">
                    <a:alpha val="40000"/>
                  </a:schemeClr>
                </a:outerShdw>
              </a:effectLst>
            </a:endParaRPr>
          </a:p>
          <a:p>
            <a:endParaRPr lang="el-GR" dirty="0">
              <a:ln w="0"/>
              <a:solidFill>
                <a:schemeClr val="tx1"/>
              </a:solidFill>
              <a:effectLst>
                <a:outerShdw blurRad="38100" dist="19050" dir="2700000" algn="tl" rotWithShape="0">
                  <a:schemeClr val="dk1">
                    <a:alpha val="40000"/>
                  </a:schemeClr>
                </a:outerShdw>
              </a:effectLst>
            </a:endParaRPr>
          </a:p>
          <a:p>
            <a:pPr algn="ctr"/>
            <a:endParaRPr lang="el-GR" dirty="0">
              <a:ln w="0"/>
              <a:solidFill>
                <a:schemeClr val="tx1"/>
              </a:solidFill>
              <a:effectLst>
                <a:outerShdw blurRad="38100" dist="19050" dir="2700000" algn="tl" rotWithShape="0">
                  <a:schemeClr val="dk1">
                    <a:alpha val="40000"/>
                  </a:schemeClr>
                </a:outerShdw>
              </a:effectLst>
            </a:endParaRPr>
          </a:p>
          <a:p>
            <a:pPr algn="ctr"/>
            <a:r>
              <a:rPr lang="el-GR" sz="2000" dirty="0">
                <a:ln w="0"/>
                <a:solidFill>
                  <a:schemeClr val="tx1"/>
                </a:solidFill>
                <a:effectLst>
                  <a:outerShdw blurRad="38100" dist="19050" dir="2700000" algn="tl" rotWithShape="0">
                    <a:schemeClr val="dk1">
                      <a:alpha val="40000"/>
                    </a:schemeClr>
                  </a:outerShdw>
                </a:effectLst>
              </a:rPr>
              <a:t>Πώς θα φτάσουμε εκεί;</a:t>
            </a:r>
          </a:p>
          <a:p>
            <a:pPr algn="ctr"/>
            <a:r>
              <a:rPr lang="el-GR" dirty="0"/>
              <a:t>;</a:t>
            </a:r>
          </a:p>
          <a:p>
            <a:pPr algn="ctr"/>
            <a:r>
              <a:rPr lang="el-GR" dirty="0"/>
              <a:t>Πώς θα φτάσουμε εκεί;</a:t>
            </a:r>
          </a:p>
        </p:txBody>
      </p:sp>
      <p:sp>
        <p:nvSpPr>
          <p:cNvPr id="9" name="Ορθογώνιο 8"/>
          <p:cNvSpPr/>
          <p:nvPr/>
        </p:nvSpPr>
        <p:spPr>
          <a:xfrm>
            <a:off x="6364796" y="1438350"/>
            <a:ext cx="1874520" cy="15419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Βασίζεται στην τάξη και πειθαρχία των πολιτών;</a:t>
            </a:r>
          </a:p>
        </p:txBody>
      </p:sp>
      <p:sp>
        <p:nvSpPr>
          <p:cNvPr id="10" name="Ορθογώνιο 9"/>
          <p:cNvSpPr/>
          <p:nvPr/>
        </p:nvSpPr>
        <p:spPr>
          <a:xfrm>
            <a:off x="5158740" y="3885766"/>
            <a:ext cx="1874520" cy="15419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Βασίζεται στην ελευθερία που έχουν όλα τα άτομα να εξελιχθούν;</a:t>
            </a:r>
          </a:p>
        </p:txBody>
      </p:sp>
      <p:sp>
        <p:nvSpPr>
          <p:cNvPr id="11" name="Συν 10"/>
          <p:cNvSpPr/>
          <p:nvPr/>
        </p:nvSpPr>
        <p:spPr>
          <a:xfrm>
            <a:off x="6161152" y="3051194"/>
            <a:ext cx="926020" cy="834572"/>
          </a:xfrm>
          <a:prstGeom prst="mathPlu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Έλλειψη 11"/>
          <p:cNvSpPr/>
          <p:nvPr/>
        </p:nvSpPr>
        <p:spPr>
          <a:xfrm>
            <a:off x="8637080" y="1444752"/>
            <a:ext cx="1741360" cy="145679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err="1">
                <a:solidFill>
                  <a:schemeClr val="tx1"/>
                </a:solidFill>
              </a:rPr>
              <a:t>Πειθαρχη</a:t>
            </a:r>
            <a:r>
              <a:rPr lang="el-GR" dirty="0">
                <a:solidFill>
                  <a:schemeClr val="tx1"/>
                </a:solidFill>
              </a:rPr>
              <a:t>-μένη Μάθηση</a:t>
            </a:r>
          </a:p>
        </p:txBody>
      </p:sp>
      <p:sp>
        <p:nvSpPr>
          <p:cNvPr id="13" name="Έλλειψη 12"/>
          <p:cNvSpPr/>
          <p:nvPr/>
        </p:nvSpPr>
        <p:spPr>
          <a:xfrm>
            <a:off x="7436548" y="3933954"/>
            <a:ext cx="1966532" cy="145679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Συστηματική Διερεύνηση</a:t>
            </a:r>
          </a:p>
        </p:txBody>
      </p:sp>
    </p:spTree>
    <p:extLst>
      <p:ext uri="{BB962C8B-B14F-4D97-AF65-F5344CB8AC3E}">
        <p14:creationId xmlns:p14="http://schemas.microsoft.com/office/powerpoint/2010/main" val="369887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75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75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125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9" grpId="0" animBg="1"/>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Τίτλος 1"/>
          <p:cNvSpPr>
            <a:spLocks noGrp="1"/>
          </p:cNvSpPr>
          <p:nvPr>
            <p:ph type="title"/>
          </p:nvPr>
        </p:nvSpPr>
        <p:spPr>
          <a:xfrm>
            <a:off x="838200" y="365125"/>
            <a:ext cx="5393361" cy="1325563"/>
          </a:xfrm>
        </p:spPr>
        <p:txBody>
          <a:bodyPr>
            <a:normAutofit/>
          </a:bodyPr>
          <a:lstStyle/>
          <a:p>
            <a:r>
              <a:rPr lang="el-GR" dirty="0"/>
              <a:t>Εκπαιδευτικό σύστημα</a:t>
            </a:r>
          </a:p>
        </p:txBody>
      </p:sp>
      <p:sp>
        <p:nvSpPr>
          <p:cNvPr id="11" name="Freeform: Shape 10">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p:cNvSpPr>
            <a:spLocks noGrp="1"/>
          </p:cNvSpPr>
          <p:nvPr>
            <p:ph idx="1"/>
          </p:nvPr>
        </p:nvSpPr>
        <p:spPr>
          <a:xfrm>
            <a:off x="838200" y="1825625"/>
            <a:ext cx="5393361" cy="4351338"/>
          </a:xfrm>
        </p:spPr>
        <p:txBody>
          <a:bodyPr>
            <a:normAutofit/>
          </a:bodyPr>
          <a:lstStyle/>
          <a:p>
            <a:r>
              <a:rPr lang="el-GR" sz="2600"/>
              <a:t>Υπάρχουν ανταγωνιστικές απόψεις αναφορικά με τους σκοπούς της εκπαίδευσης και τον τρόπο με τον οποίο αυτοί εκπληρώνονται καλύτερα, οι οποίες συνδέονται με τις ιδεολογίες και φιλοσοφίες</a:t>
            </a:r>
          </a:p>
          <a:p>
            <a:r>
              <a:rPr lang="el-GR" sz="2600"/>
              <a:t>Υπάρχει σχέση με την οικονομία εφόσον η εκπαίδευση χρειάζεται χρηματοδότηση και επηρεάζει την ποιότητα του μελλοντικού εργατικού δυναμικού</a:t>
            </a:r>
          </a:p>
        </p:txBody>
      </p:sp>
      <p:sp>
        <p:nvSpPr>
          <p:cNvPr id="13" name="Oval 12">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5" name="Freeform: Shape 14">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7" name="Straight Connector 16">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496421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B9651FA3-B4A1-4E98-9B71-4CF820877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643466" y="753626"/>
            <a:ext cx="5334930" cy="3004145"/>
          </a:xfrm>
        </p:spPr>
        <p:txBody>
          <a:bodyPr vert="horz" lIns="91440" tIns="45720" rIns="91440" bIns="45720" rtlCol="0" anchor="b">
            <a:normAutofit/>
          </a:bodyPr>
          <a:lstStyle/>
          <a:p>
            <a:pPr algn="ctr"/>
            <a:r>
              <a:rPr lang="en-US" sz="2000"/>
              <a:t>Η πολιτική βασίζεται σε πολιτικές πεποιθήσεις για τον τρόπο με τον οποίο πρέπει να αναπτυχθεί μία κοινωνία.</a:t>
            </a:r>
            <a:br>
              <a:rPr lang="en-US" sz="2000"/>
            </a:br>
            <a:br>
              <a:rPr lang="en-US" sz="2000"/>
            </a:br>
            <a:r>
              <a:rPr lang="en-US" sz="2000"/>
              <a:t>Η εκπαιδευτική πολιτική (το σύνολο των νόμων και των πρωτοβουλιών που καθορίζουν τη μορφή και τη λειτουργία των εκπαιδευτικών συστημάτων) πηγάζει από την πολιτική και αποτελεί το σχέδιο ή το μοντέλο βάσει του οποίου οι εκπαιδευτικοί στόχοι γίνονται πράξη.</a:t>
            </a:r>
          </a:p>
        </p:txBody>
      </p:sp>
      <p:sp>
        <p:nvSpPr>
          <p:cNvPr id="16" name="Freeform: Shape 10">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03994"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rcRect r="3" b="3"/>
          <a:stretch/>
        </p:blipFill>
        <p:spPr>
          <a:xfrm>
            <a:off x="6595884" y="57974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15" name="Freeform: Shape 14">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737547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Τίτλος 1"/>
          <p:cNvSpPr>
            <a:spLocks noGrp="1"/>
          </p:cNvSpPr>
          <p:nvPr>
            <p:ph type="title"/>
          </p:nvPr>
        </p:nvSpPr>
        <p:spPr>
          <a:xfrm>
            <a:off x="190119" y="-427122"/>
            <a:ext cx="6568490" cy="1536972"/>
          </a:xfrm>
        </p:spPr>
        <p:txBody>
          <a:bodyPr vert="horz" lIns="91440" tIns="45720" rIns="91440" bIns="45720" rtlCol="0" anchor="b">
            <a:noAutofit/>
          </a:bodyPr>
          <a:lstStyle/>
          <a:p>
            <a:pPr algn="ctr"/>
            <a:r>
              <a:rPr lang="en-US" sz="3600" b="1" kern="1200" err="1">
                <a:latin typeface="+mj-lt"/>
                <a:ea typeface="+mj-ea"/>
                <a:cs typeface="+mj-cs"/>
              </a:rPr>
              <a:t>Μί</a:t>
            </a:r>
            <a:r>
              <a:rPr lang="en-US" sz="3600" b="1" kern="1200" dirty="0">
                <a:latin typeface="+mj-lt"/>
                <a:ea typeface="+mj-ea"/>
                <a:cs typeface="+mj-cs"/>
              </a:rPr>
              <a:t>α </a:t>
            </a:r>
            <a:r>
              <a:rPr lang="en-US" sz="3600" b="1" kern="1200" err="1">
                <a:latin typeface="+mj-lt"/>
                <a:ea typeface="+mj-ea"/>
                <a:cs typeface="+mj-cs"/>
              </a:rPr>
              <a:t>τυ</a:t>
            </a:r>
            <a:r>
              <a:rPr lang="en-US" sz="3600" b="1" kern="1200" dirty="0">
                <a:latin typeface="+mj-lt"/>
                <a:ea typeface="+mj-ea"/>
                <a:cs typeface="+mj-cs"/>
              </a:rPr>
              <a:t>π</a:t>
            </a:r>
            <a:r>
              <a:rPr lang="en-US" sz="3600" b="1" kern="1200" err="1">
                <a:latin typeface="+mj-lt"/>
                <a:ea typeface="+mj-ea"/>
                <a:cs typeface="+mj-cs"/>
              </a:rPr>
              <a:t>ολογί</a:t>
            </a:r>
            <a:r>
              <a:rPr lang="en-US" sz="3600" b="1" kern="1200" dirty="0">
                <a:latin typeface="+mj-lt"/>
                <a:ea typeface="+mj-ea"/>
                <a:cs typeface="+mj-cs"/>
              </a:rPr>
              <a:t>α π</a:t>
            </a:r>
            <a:r>
              <a:rPr lang="en-US" sz="3600" b="1" kern="1200" err="1">
                <a:latin typeface="+mj-lt"/>
                <a:ea typeface="+mj-ea"/>
                <a:cs typeface="+mj-cs"/>
              </a:rPr>
              <a:t>ρόσφ</a:t>
            </a:r>
            <a:r>
              <a:rPr lang="en-US" sz="3600" b="1" kern="1200" dirty="0">
                <a:latin typeface="+mj-lt"/>
                <a:ea typeface="+mj-ea"/>
                <a:cs typeface="+mj-cs"/>
              </a:rPr>
              <a:t>α</a:t>
            </a:r>
            <a:r>
              <a:rPr lang="en-US" sz="3600" b="1" kern="1200" err="1">
                <a:latin typeface="+mj-lt"/>
                <a:ea typeface="+mj-ea"/>
                <a:cs typeface="+mj-cs"/>
              </a:rPr>
              <a:t>των</a:t>
            </a:r>
            <a:r>
              <a:rPr lang="en-US" sz="3600" b="1" kern="1200" dirty="0">
                <a:latin typeface="+mj-lt"/>
                <a:ea typeface="+mj-ea"/>
                <a:cs typeface="+mj-cs"/>
              </a:rPr>
              <a:t> </a:t>
            </a:r>
            <a:r>
              <a:rPr lang="en-US" sz="3600" b="1" kern="1200" err="1">
                <a:latin typeface="+mj-lt"/>
                <a:ea typeface="+mj-ea"/>
                <a:cs typeface="+mj-cs"/>
              </a:rPr>
              <a:t>σημ</a:t>
            </a:r>
            <a:r>
              <a:rPr lang="en-US" sz="3600" b="1" kern="1200" dirty="0">
                <a:latin typeface="+mj-lt"/>
                <a:ea typeface="+mj-ea"/>
                <a:cs typeface="+mj-cs"/>
              </a:rPr>
              <a:t>α</a:t>
            </a:r>
            <a:r>
              <a:rPr lang="en-US" sz="3600" b="1" kern="1200" err="1">
                <a:latin typeface="+mj-lt"/>
                <a:ea typeface="+mj-ea"/>
                <a:cs typeface="+mj-cs"/>
              </a:rPr>
              <a:t>ντικών</a:t>
            </a:r>
            <a:r>
              <a:rPr lang="en-US" sz="3600" b="1" kern="1200" dirty="0">
                <a:latin typeface="+mj-lt"/>
                <a:ea typeface="+mj-ea"/>
                <a:cs typeface="+mj-cs"/>
              </a:rPr>
              <a:t> π</a:t>
            </a:r>
            <a:r>
              <a:rPr lang="en-US" sz="3600" b="1" kern="1200" err="1">
                <a:latin typeface="+mj-lt"/>
                <a:ea typeface="+mj-ea"/>
                <a:cs typeface="+mj-cs"/>
              </a:rPr>
              <a:t>ολιτικών</a:t>
            </a:r>
            <a:endParaRPr lang="en-US" sz="3600" b="1" kern="1200" err="1">
              <a:latin typeface="+mj-lt"/>
              <a:cs typeface="Calibri Light"/>
            </a:endParaRPr>
          </a:p>
        </p:txBody>
      </p:sp>
      <p:sp>
        <p:nvSpPr>
          <p:cNvPr id="11" name="Freeform: Shape 10">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142852028"/>
              </p:ext>
            </p:extLst>
          </p:nvPr>
        </p:nvGraphicFramePr>
        <p:xfrm>
          <a:off x="287130" y="1170608"/>
          <a:ext cx="11356035" cy="4800773"/>
        </p:xfrm>
        <a:graphic>
          <a:graphicData uri="http://schemas.openxmlformats.org/drawingml/2006/table">
            <a:tbl>
              <a:tblPr firstRow="1" bandRow="1">
                <a:tableStyleId>{5940675A-B579-460E-94D1-54222C63F5DA}</a:tableStyleId>
              </a:tblPr>
              <a:tblGrid>
                <a:gridCol w="2119744">
                  <a:extLst>
                    <a:ext uri="{9D8B030D-6E8A-4147-A177-3AD203B41FA5}">
                      <a16:colId xmlns:a16="http://schemas.microsoft.com/office/drawing/2014/main" val="20000"/>
                    </a:ext>
                  </a:extLst>
                </a:gridCol>
                <a:gridCol w="2232613">
                  <a:extLst>
                    <a:ext uri="{9D8B030D-6E8A-4147-A177-3AD203B41FA5}">
                      <a16:colId xmlns:a16="http://schemas.microsoft.com/office/drawing/2014/main" val="20001"/>
                    </a:ext>
                  </a:extLst>
                </a:gridCol>
                <a:gridCol w="2236256">
                  <a:extLst>
                    <a:ext uri="{9D8B030D-6E8A-4147-A177-3AD203B41FA5}">
                      <a16:colId xmlns:a16="http://schemas.microsoft.com/office/drawing/2014/main" val="20002"/>
                    </a:ext>
                  </a:extLst>
                </a:gridCol>
                <a:gridCol w="2702291">
                  <a:extLst>
                    <a:ext uri="{9D8B030D-6E8A-4147-A177-3AD203B41FA5}">
                      <a16:colId xmlns:a16="http://schemas.microsoft.com/office/drawing/2014/main" val="20003"/>
                    </a:ext>
                  </a:extLst>
                </a:gridCol>
                <a:gridCol w="2065131">
                  <a:extLst>
                    <a:ext uri="{9D8B030D-6E8A-4147-A177-3AD203B41FA5}">
                      <a16:colId xmlns:a16="http://schemas.microsoft.com/office/drawing/2014/main" val="20004"/>
                    </a:ext>
                  </a:extLst>
                </a:gridCol>
              </a:tblGrid>
              <a:tr h="345472">
                <a:tc gridSpan="3">
                  <a:txBody>
                    <a:bodyPr/>
                    <a:lstStyle/>
                    <a:p>
                      <a:r>
                        <a:rPr lang="el-GR" sz="1800" b="1" dirty="0"/>
                        <a:t>Δεξιά</a:t>
                      </a:r>
                    </a:p>
                  </a:txBody>
                  <a:tcPr marL="45610" marR="45610" marT="22805" marB="22805">
                    <a:solidFill>
                      <a:schemeClr val="tx2">
                        <a:lumMod val="20000"/>
                        <a:lumOff val="80000"/>
                      </a:schemeClr>
                    </a:solidFill>
                  </a:tcPr>
                </a:tc>
                <a:tc hMerge="1">
                  <a:txBody>
                    <a:bodyPr/>
                    <a:lstStyle/>
                    <a:p>
                      <a:endParaRPr lang="el-GR"/>
                    </a:p>
                  </a:txBody>
                  <a:tcPr/>
                </a:tc>
                <a:tc hMerge="1">
                  <a:txBody>
                    <a:bodyPr/>
                    <a:lstStyle/>
                    <a:p>
                      <a:endParaRPr lang="el-GR"/>
                    </a:p>
                  </a:txBody>
                  <a:tcPr/>
                </a:tc>
                <a:tc gridSpan="2">
                  <a:txBody>
                    <a:bodyPr/>
                    <a:lstStyle/>
                    <a:p>
                      <a:r>
                        <a:rPr lang="el-GR" sz="1800" b="1" dirty="0"/>
                        <a:t>Αριστερά</a:t>
                      </a:r>
                    </a:p>
                  </a:txBody>
                  <a:tcPr marL="45610" marR="45610" marT="22805" marB="22805">
                    <a:solidFill>
                      <a:schemeClr val="tx2">
                        <a:lumMod val="20000"/>
                        <a:lumOff val="80000"/>
                      </a:schemeClr>
                    </a:solidFill>
                  </a:tcPr>
                </a:tc>
                <a:tc hMerge="1">
                  <a:txBody>
                    <a:bodyPr/>
                    <a:lstStyle/>
                    <a:p>
                      <a:endParaRPr lang="el-GR"/>
                    </a:p>
                  </a:txBody>
                  <a:tcPr/>
                </a:tc>
                <a:extLst>
                  <a:ext uri="{0D108BD9-81ED-4DB2-BD59-A6C34878D82A}">
                    <a16:rowId xmlns:a16="http://schemas.microsoft.com/office/drawing/2014/main" val="10000"/>
                  </a:ext>
                </a:extLst>
              </a:tr>
              <a:tr h="641590">
                <a:tc>
                  <a:txBody>
                    <a:bodyPr/>
                    <a:lstStyle/>
                    <a:p>
                      <a:r>
                        <a:rPr lang="el-GR" sz="1800" b="1" dirty="0"/>
                        <a:t>Ιδεολογία</a:t>
                      </a:r>
                      <a:r>
                        <a:rPr lang="el-GR" sz="1800" b="1" baseline="0" dirty="0"/>
                        <a:t> </a:t>
                      </a:r>
                      <a:endParaRPr lang="el-GR" sz="1800" b="1" dirty="0"/>
                    </a:p>
                  </a:txBody>
                  <a:tcPr marL="45610" marR="45610" marT="22805" marB="22805">
                    <a:solidFill>
                      <a:schemeClr val="bg1">
                        <a:lumMod val="95000"/>
                      </a:schemeClr>
                    </a:solidFill>
                  </a:tcPr>
                </a:tc>
                <a:tc>
                  <a:txBody>
                    <a:bodyPr/>
                    <a:lstStyle/>
                    <a:p>
                      <a:r>
                        <a:rPr lang="el-GR" sz="1800" err="1"/>
                        <a:t>Νεοσυντηρητική</a:t>
                      </a:r>
                      <a:r>
                        <a:rPr lang="el-GR" sz="1800" dirty="0"/>
                        <a:t> (Φιλελεύθερη)</a:t>
                      </a:r>
                    </a:p>
                  </a:txBody>
                  <a:tcPr marL="45610" marR="45610" marT="22805" marB="22805"/>
                </a:tc>
                <a:tc>
                  <a:txBody>
                    <a:bodyPr/>
                    <a:lstStyle/>
                    <a:p>
                      <a:r>
                        <a:rPr lang="el-GR" sz="1800" dirty="0"/>
                        <a:t>Νεοφιλελεύθερη</a:t>
                      </a:r>
                    </a:p>
                  </a:txBody>
                  <a:tcPr marL="45610" marR="45610" marT="22805" marB="22805"/>
                </a:tc>
                <a:tc>
                  <a:txBody>
                    <a:bodyPr/>
                    <a:lstStyle/>
                    <a:p>
                      <a:r>
                        <a:rPr lang="el-GR" sz="1800" dirty="0"/>
                        <a:t>Σοσιαλδημοκρατική </a:t>
                      </a:r>
                    </a:p>
                  </a:txBody>
                  <a:tcPr marL="45610" marR="45610" marT="22805" marB="22805"/>
                </a:tc>
                <a:tc>
                  <a:txBody>
                    <a:bodyPr/>
                    <a:lstStyle/>
                    <a:p>
                      <a:r>
                        <a:rPr lang="el-GR" sz="1800" dirty="0"/>
                        <a:t>Σοσιαλιστική</a:t>
                      </a:r>
                    </a:p>
                  </a:txBody>
                  <a:tcPr marL="45610" marR="45610" marT="22805" marB="22805"/>
                </a:tc>
                <a:extLst>
                  <a:ext uri="{0D108BD9-81ED-4DB2-BD59-A6C34878D82A}">
                    <a16:rowId xmlns:a16="http://schemas.microsoft.com/office/drawing/2014/main" val="10001"/>
                  </a:ext>
                </a:extLst>
              </a:tr>
              <a:tr h="1529952">
                <a:tc>
                  <a:txBody>
                    <a:bodyPr/>
                    <a:lstStyle/>
                    <a:p>
                      <a:r>
                        <a:rPr lang="el-GR" sz="1800" b="1"/>
                        <a:t>Βασικές πεποιθήσεις</a:t>
                      </a:r>
                      <a:endParaRPr lang="el-GR" sz="1800" b="1" dirty="0"/>
                    </a:p>
                  </a:txBody>
                  <a:tcPr marL="45610" marR="45610" marT="22805" marB="22805">
                    <a:solidFill>
                      <a:schemeClr val="bg1">
                        <a:lumMod val="95000"/>
                      </a:schemeClr>
                    </a:solidFill>
                  </a:tcPr>
                </a:tc>
                <a:tc>
                  <a:txBody>
                    <a:bodyPr/>
                    <a:lstStyle/>
                    <a:p>
                      <a:r>
                        <a:rPr lang="el-GR" sz="1800" dirty="0"/>
                        <a:t>Παραδοσιακές αξίες που οδηγούν σε μια υγιέστερη , πιο σταθερή κοινωνία</a:t>
                      </a:r>
                    </a:p>
                  </a:txBody>
                  <a:tcPr marL="45610" marR="45610" marT="22805" marB="22805"/>
                </a:tc>
                <a:tc>
                  <a:txBody>
                    <a:bodyPr/>
                    <a:lstStyle/>
                    <a:p>
                      <a:r>
                        <a:rPr lang="el-GR" sz="1800"/>
                        <a:t>Δυνάμεις της αγοράς και ατομική ελευθερία που οδηγούν</a:t>
                      </a:r>
                      <a:r>
                        <a:rPr lang="el-GR" sz="1800" baseline="0"/>
                        <a:t> σε μεγαλύτερη οικονομική αποδοτικότητα</a:t>
                      </a:r>
                      <a:endParaRPr lang="el-GR" sz="1800" dirty="0"/>
                    </a:p>
                  </a:txBody>
                  <a:tcPr marL="45610" marR="45610" marT="22805" marB="22805"/>
                </a:tc>
                <a:tc>
                  <a:txBody>
                    <a:bodyPr/>
                    <a:lstStyle/>
                    <a:p>
                      <a:r>
                        <a:rPr lang="el-GR" sz="1800" dirty="0"/>
                        <a:t>Ευκαιρίες</a:t>
                      </a:r>
                      <a:r>
                        <a:rPr lang="el-GR" sz="1800" baseline="0" dirty="0"/>
                        <a:t> για όλους και ευθύνη για όλους</a:t>
                      </a:r>
                      <a:endParaRPr lang="el-GR" sz="1800" dirty="0"/>
                    </a:p>
                  </a:txBody>
                  <a:tcPr marL="45610" marR="45610" marT="22805" marB="22805"/>
                </a:tc>
                <a:tc>
                  <a:txBody>
                    <a:bodyPr/>
                    <a:lstStyle/>
                    <a:p>
                      <a:r>
                        <a:rPr lang="el-GR" sz="1800" dirty="0"/>
                        <a:t>Κοινωνική ισότητα για όλους. Κρατική ιδιοκτησία των βασικών υπηρεσιών και βιομηχανιών</a:t>
                      </a:r>
                    </a:p>
                  </a:txBody>
                  <a:tcPr marL="45610" marR="45610" marT="22805" marB="22805"/>
                </a:tc>
                <a:extLst>
                  <a:ext uri="{0D108BD9-81ED-4DB2-BD59-A6C34878D82A}">
                    <a16:rowId xmlns:a16="http://schemas.microsoft.com/office/drawing/2014/main" val="10002"/>
                  </a:ext>
                </a:extLst>
              </a:tr>
              <a:tr h="2122181">
                <a:tc>
                  <a:txBody>
                    <a:bodyPr/>
                    <a:lstStyle/>
                    <a:p>
                      <a:r>
                        <a:rPr lang="el-GR" sz="1800" b="1" dirty="0"/>
                        <a:t>Εκπαιδευτική  πολιτική</a:t>
                      </a:r>
                    </a:p>
                  </a:txBody>
                  <a:tcPr marL="45610" marR="45610" marT="22805" marB="22805">
                    <a:solidFill>
                      <a:schemeClr val="bg1">
                        <a:lumMod val="95000"/>
                      </a:schemeClr>
                    </a:solidFill>
                  </a:tcPr>
                </a:tc>
                <a:tc>
                  <a:txBody>
                    <a:bodyPr/>
                    <a:lstStyle/>
                    <a:p>
                      <a:r>
                        <a:rPr lang="el-GR" sz="1800" dirty="0"/>
                        <a:t>Πειθαρχία, σχολική στολή, «σωστά μαθήματα», παραδοσιακή</a:t>
                      </a:r>
                      <a:r>
                        <a:rPr lang="el-GR" sz="1800" baseline="0" dirty="0"/>
                        <a:t> αξιολόγηση</a:t>
                      </a:r>
                      <a:endParaRPr lang="el-GR" sz="1800" dirty="0"/>
                    </a:p>
                  </a:txBody>
                  <a:tcPr marL="45610" marR="45610" marT="22805" marB="22805"/>
                </a:tc>
                <a:tc>
                  <a:txBody>
                    <a:bodyPr/>
                    <a:lstStyle/>
                    <a:p>
                      <a:r>
                        <a:rPr lang="el-GR" sz="1800" dirty="0"/>
                        <a:t>Επιλογή</a:t>
                      </a:r>
                      <a:r>
                        <a:rPr lang="el-GR" sz="1800" baseline="0" dirty="0"/>
                        <a:t> των γονιών που οδηγεί σε ανταγωνισμό μεταξύ των ιδιωτικών σχολείων. Πίνακες κατάταξης.</a:t>
                      </a:r>
                      <a:endParaRPr lang="el-GR" sz="1800" dirty="0"/>
                    </a:p>
                  </a:txBody>
                  <a:tcPr marL="45610" marR="45610" marT="22805" marB="22805"/>
                </a:tc>
                <a:tc>
                  <a:txBody>
                    <a:bodyPr/>
                    <a:lstStyle/>
                    <a:p>
                      <a:r>
                        <a:rPr lang="el-GR" sz="1800" dirty="0"/>
                        <a:t>Επιλογή και ποικιλία σχολείων μέσα σε ένα ισχυρό κρατικό πλαίσιο</a:t>
                      </a:r>
                    </a:p>
                  </a:txBody>
                  <a:tcPr marL="45610" marR="45610" marT="22805" marB="22805"/>
                </a:tc>
                <a:tc>
                  <a:txBody>
                    <a:bodyPr/>
                    <a:lstStyle/>
                    <a:p>
                      <a:r>
                        <a:rPr lang="el-GR" sz="1800" dirty="0"/>
                        <a:t>Δωρεάν</a:t>
                      </a:r>
                      <a:r>
                        <a:rPr lang="el-GR" sz="1800" baseline="0" dirty="0"/>
                        <a:t> παροχή υπηρεσιών εκπαίδευσης. Κατάργηση των ιδιωτικών σχολείων. Ενιαίο εκπαιδευτικό σύστημα για όλους</a:t>
                      </a:r>
                      <a:endParaRPr lang="el-GR" sz="1800" dirty="0"/>
                    </a:p>
                  </a:txBody>
                  <a:tcPr marL="45610" marR="45610" marT="22805" marB="2280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87617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231598CC-E9D8-46F1-A31D-21527BFD6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838201" y="365125"/>
            <a:ext cx="5393360" cy="1325563"/>
          </a:xfrm>
        </p:spPr>
        <p:txBody>
          <a:bodyPr>
            <a:normAutofit/>
          </a:bodyPr>
          <a:lstStyle/>
          <a:p>
            <a:r>
              <a:rPr lang="el-GR" sz="2800"/>
              <a:t>Επισκεφθείτε τον διαδικτυακό τόπο του Υπουργείου Παιδείας και Θρησκευμάτων (</a:t>
            </a:r>
            <a:r>
              <a:rPr lang="en-US" sz="2800"/>
              <a:t>minedu.gov.gr)</a:t>
            </a:r>
            <a:endParaRPr lang="el-GR" sz="2800"/>
          </a:p>
        </p:txBody>
      </p:sp>
      <p:sp>
        <p:nvSpPr>
          <p:cNvPr id="19" name="Freeform: Shape 11">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p:cNvSpPr>
            <a:spLocks noGrp="1"/>
          </p:cNvSpPr>
          <p:nvPr>
            <p:ph idx="1"/>
          </p:nvPr>
        </p:nvSpPr>
        <p:spPr>
          <a:xfrm>
            <a:off x="838200" y="1825625"/>
            <a:ext cx="5393361" cy="4351338"/>
          </a:xfrm>
        </p:spPr>
        <p:txBody>
          <a:bodyPr>
            <a:normAutofit/>
          </a:bodyPr>
          <a:lstStyle/>
          <a:p>
            <a:r>
              <a:rPr lang="el-GR" dirty="0"/>
              <a:t>Αναζητήστε τις τρέχουσες δημοσιεύσεις-ανακοινώσεις που αφορούν τις εξελίξεις στην εκπαίδευση. Διαβάστε κάποιες από αυτές και προσπαθήστε να εντοπίσετε τα βασικά σημεία της τρέχουσας εκπαιδευτικής πολιτικής. Πώς συνδέονται αυτά τα βασικά σημεία με τις ιδεολογίες και φιλοσοφίες της εκπαίδευσης;</a:t>
            </a:r>
          </a:p>
        </p:txBody>
      </p:sp>
      <p:sp>
        <p:nvSpPr>
          <p:cNvPr id="21" name="Oval 13">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631"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5968" y="1143517"/>
            <a:ext cx="2482114" cy="2414419"/>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16" name="Freeform: Shape 15">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632"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2F61ABFD-DE05-41FD-A6B7-6D40196C15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55865" y="1026771"/>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pic>
        <p:nvPicPr>
          <p:cNvPr id="5" name="Εικόνα 4"/>
          <p:cNvPicPr>
            <a:picLocks noChangeAspect="1"/>
          </p:cNvPicPr>
          <p:nvPr/>
        </p:nvPicPr>
        <p:blipFill rotWithShape="1">
          <a:blip r:embed="rId4"/>
          <a:srcRect l="8554" t="4006" r="18229"/>
          <a:stretch/>
        </p:blipFill>
        <p:spPr>
          <a:xfrm>
            <a:off x="6911331" y="4897378"/>
            <a:ext cx="2066062" cy="1523694"/>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20" name="Freeform: Shape 19">
            <a:extLst>
              <a:ext uri="{FF2B5EF4-FFF2-40B4-BE49-F238E27FC236}">
                <a16:creationId xmlns:a16="http://schemas.microsoft.com/office/drawing/2014/main" id="{0F646DF8-223D-47DD-95B1-F2654229E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97791" y="402001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052769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572493" y="238539"/>
            <a:ext cx="11018520" cy="1434415"/>
          </a:xfrm>
        </p:spPr>
        <p:txBody>
          <a:bodyPr anchor="b">
            <a:normAutofit/>
          </a:bodyPr>
          <a:lstStyle/>
          <a:p>
            <a:r>
              <a:rPr lang="el-GR" sz="3000"/>
              <a:t>Σε ποια πολιτική ιδεολογία στηρίζεται το Πλαίσιο αρχών των νέων ΑΠΣ του ελληνικού σχολείου. </a:t>
            </a:r>
            <a:br>
              <a:rPr lang="el-GR" sz="3000">
                <a:cs typeface="Calibri Light"/>
              </a:rPr>
            </a:br>
            <a:r>
              <a:rPr lang="el-GR" sz="3000"/>
              <a:t>Διαβάστε τους βασικούς προσανατολισμούς και τον σκοπό στη σελ. 1</a:t>
            </a:r>
          </a:p>
        </p:txBody>
      </p:sp>
      <p:sp>
        <p:nvSpPr>
          <p:cNvPr id="3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Θέση περιεχομένου 5"/>
          <p:cNvSpPr>
            <a:spLocks noGrp="1"/>
          </p:cNvSpPr>
          <p:nvPr>
            <p:ph idx="1"/>
          </p:nvPr>
        </p:nvSpPr>
        <p:spPr>
          <a:xfrm>
            <a:off x="572493" y="2071316"/>
            <a:ext cx="6713552" cy="4119172"/>
          </a:xfrm>
        </p:spPr>
        <p:txBody>
          <a:bodyPr anchor="t">
            <a:normAutofit/>
          </a:bodyPr>
          <a:lstStyle/>
          <a:p>
            <a:pPr marL="0" indent="0">
              <a:buNone/>
            </a:pPr>
            <a:r>
              <a:rPr lang="en-US" sz="2200">
                <a:hlinkClick r:id="rId2"/>
              </a:rPr>
              <a:t>http://iep.edu.gr/el/psifiako-apothetirio/skill-labs/1111-plaisio-arxon-gia-tin-ekponisi-ton-neon-programmaton-spoudon</a:t>
            </a:r>
            <a:endParaRPr lang="el-GR" sz="2200"/>
          </a:p>
          <a:p>
            <a:pPr marL="0" indent="0">
              <a:buNone/>
            </a:pPr>
            <a:endParaRPr lang="el-GR" sz="2200"/>
          </a:p>
          <a:p>
            <a:endParaRPr lang="el-GR" sz="2200"/>
          </a:p>
        </p:txBody>
      </p:sp>
      <p:pic>
        <p:nvPicPr>
          <p:cNvPr id="4" name="Εικόνα 3"/>
          <p:cNvPicPr>
            <a:picLocks noChangeAspect="1"/>
          </p:cNvPicPr>
          <p:nvPr/>
        </p:nvPicPr>
        <p:blipFill>
          <a:blip r:embed="rId3"/>
          <a:srcRect r="6201" b="1"/>
          <a:stretch/>
        </p:blipFill>
        <p:spPr>
          <a:xfrm>
            <a:off x="7675658" y="2093976"/>
            <a:ext cx="3941064" cy="4096512"/>
          </a:xfrm>
          <a:prstGeom prst="rect">
            <a:avLst/>
          </a:prstGeom>
        </p:spPr>
      </p:pic>
    </p:spTree>
    <p:extLst>
      <p:ext uri="{BB962C8B-B14F-4D97-AF65-F5344CB8AC3E}">
        <p14:creationId xmlns:p14="http://schemas.microsoft.com/office/powerpoint/2010/main" val="86431364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Ευρεία οθόνη</PresentationFormat>
  <Paragraphs>0</Paragraphs>
  <Slides>7</Slides>
  <Notes>1</Notes>
  <HiddenSlides>0</HiddenSlides>
  <MMClips>0</MMClips>
  <ScaleCrop>false</ScaleCrop>
  <HeadingPairs>
    <vt:vector size="4" baseType="variant">
      <vt:variant>
        <vt:lpstr>Θέμα</vt:lpstr>
      </vt:variant>
      <vt:variant>
        <vt:i4>2</vt:i4>
      </vt:variant>
      <vt:variant>
        <vt:lpstr>Τίτλοι διαφανειών</vt:lpstr>
      </vt:variant>
      <vt:variant>
        <vt:i4>7</vt:i4>
      </vt:variant>
    </vt:vector>
  </HeadingPairs>
  <TitlesOfParts>
    <vt:vector size="9" baseType="lpstr">
      <vt:lpstr>Θέμα του Office</vt:lpstr>
      <vt:lpstr>Θέμα του Office</vt:lpstr>
      <vt:lpstr>Πολιτική και πολιτικές στην Εκπαίδευση</vt:lpstr>
      <vt:lpstr>Η εκπαίδευση δεν είναι ουδέτερη έννοια</vt:lpstr>
      <vt:lpstr>Εκπαιδευτικό σύστημα</vt:lpstr>
      <vt:lpstr>Η πολιτική βασίζεται σε πολιτικές πεποιθήσεις για τον τρόπο με τον οποίο πρέπει να αναπτυχθεί μία κοινωνία.  Η εκπαιδευτική πολιτική (το σύνολο των νόμων και των πρωτοβουλιών που καθορίζουν τη μορφή και τη λειτουργία των εκπαιδευτικών συστημάτων) πηγάζει από την πολιτική και αποτελεί το σχέδιο ή το μοντέλο βάσει του οποίου οι εκπαιδευτικοί στόχοι γίνονται πράξη.</vt:lpstr>
      <vt:lpstr>Μία τυπολογία πρόσφατων σημαντικών πολιτικών</vt:lpstr>
      <vt:lpstr>Επισκεφθείτε τον διαδικτυακό τόπο του Υπουργείου Παιδείας και Θρησκευμάτων (minedu.gov.gr)</vt:lpstr>
      <vt:lpstr>Σε ποια πολιτική ιδεολογία στηρίζεται το Πλαίσιο αρχών των νέων ΑΠΣ του ελληνικού σχολείου.  Διαβάστε τους βασικούς προσανατολισμούς και τον σκοπό στη σελ.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36</cp:revision>
  <dcterms:created xsi:type="dcterms:W3CDTF">2024-10-30T04:49:51Z</dcterms:created>
  <dcterms:modified xsi:type="dcterms:W3CDTF">2024-10-30T05:15:44Z</dcterms:modified>
</cp:coreProperties>
</file>