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9554DE-A093-A932-0058-8B3073E88345}" v="75" dt="2025-01-08T04:30:2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8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9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Χρώμα σε κίνηση από το κάτω μέρος της προβολής">
            <a:extLst>
              <a:ext uri="{FF2B5EF4-FFF2-40B4-BE49-F238E27FC236}">
                <a16:creationId xmlns:a16="http://schemas.microsoft.com/office/drawing/2014/main" id="{86296BFE-7B4C-4A51-20F1-2C056B6C61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2727" r="-2" b="-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10515600" cy="2900518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</a:rPr>
              <a:t>Ανάλυση της επεξεργασίας πληροφοριών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38200" y="4159404"/>
            <a:ext cx="10515600" cy="1098395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FFFFFF"/>
                </a:solidFill>
              </a:rPr>
              <a:t>Μάριος Κουκουνάρας </a:t>
            </a:r>
            <a:r>
              <a:rPr lang="el-GR" sz="2000" dirty="0" err="1">
                <a:solidFill>
                  <a:srgbClr val="FFFFFF"/>
                </a:solidFill>
              </a:rPr>
              <a:t>Λιάγκης</a:t>
            </a:r>
            <a:endParaRPr lang="el-GR" dirty="0" err="1"/>
          </a:p>
          <a:p>
            <a:r>
              <a:rPr lang="el-GR" sz="2000" dirty="0">
                <a:solidFill>
                  <a:srgbClr val="FFFFFF"/>
                </a:solidFill>
              </a:rPr>
              <a:t>Αναπληρωτής Καθηγητής, ΕΚΠΑ</a:t>
            </a:r>
            <a:endParaRPr lang="el-GR" dirty="0"/>
          </a:p>
          <a:p>
            <a:endParaRPr lang="el-G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1C9FC6-48B9-493C-1272-C660FC56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94" y="588245"/>
            <a:ext cx="9919698" cy="1265928"/>
          </a:xfrm>
        </p:spPr>
        <p:txBody>
          <a:bodyPr/>
          <a:lstStyle/>
          <a:p>
            <a:r>
              <a:rPr lang="el-GR" dirty="0"/>
              <a:t>Αντίληψη</a:t>
            </a:r>
          </a:p>
        </p:txBody>
      </p:sp>
      <p:pic>
        <p:nvPicPr>
          <p:cNvPr id="7" name="Θέση περιεχομένου 6" descr="Εικόνα που περιέχει σιλου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91DDC2B9-518D-9E70-D941-334D3FFF1F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629" y="2159000"/>
            <a:ext cx="3925329" cy="4017963"/>
          </a:xfrm>
        </p:spPr>
      </p:pic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58AE3958-24F0-AB13-B1C1-CDD3936C0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1800" dirty="0"/>
              <a:t>Το πρώτο μέρος του μηχανισμού επεξεργασίας των πληροφοριών. Αφορά την ερμηνεία από τον εγκέφαλο των σημάτων που λαμβάνονται από τις αισθήσεις. </a:t>
            </a:r>
          </a:p>
          <a:p>
            <a:r>
              <a:rPr lang="el-GR" sz="1800" dirty="0"/>
              <a:t>Το τι αναμένουμε να δούμε επηρεάζει το τι βλέπουμε στην πραγματικότητα (</a:t>
            </a:r>
            <a:r>
              <a:rPr lang="el-GR" sz="1800" err="1"/>
              <a:t>Neisser</a:t>
            </a:r>
            <a:r>
              <a:rPr lang="el-GR" sz="1800" dirty="0"/>
              <a:t>, 1976)</a:t>
            </a:r>
          </a:p>
          <a:p>
            <a:r>
              <a:rPr lang="el-GR" sz="1800" dirty="0"/>
              <a:t>«αντιληπτικό σύνολο»=έχουμε τη προδιάθεση να αντιλαμβανόμαστε κάτι με ένα συγκεκριμένο τρόπο       επηρεάζει τη μάθηση.</a:t>
            </a:r>
          </a:p>
          <a:p>
            <a:r>
              <a:rPr lang="el-GR" sz="1800" dirty="0"/>
              <a:t>Η συναισθηματική κατάσταση μπορεί να επισπεύσει το αντιληπτικό σύνολο. </a:t>
            </a:r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ECA3B5-1B3E-4FEF-DF4C-1A9AF6D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1/7/2025</a:t>
            </a:fld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6614EB-DD93-DD68-7DEA-85D90664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1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AACC55-758D-14D7-A997-C40774D1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-403793"/>
            <a:ext cx="10449784" cy="1265928"/>
          </a:xfrm>
        </p:spPr>
        <p:txBody>
          <a:bodyPr/>
          <a:lstStyle/>
          <a:p>
            <a:r>
              <a:rPr lang="el-GR" dirty="0"/>
              <a:t>Προσοχή</a:t>
            </a:r>
          </a:p>
        </p:txBody>
      </p:sp>
      <p:pic>
        <p:nvPicPr>
          <p:cNvPr id="8" name="Θέση περιεχομένου 7" descr="Εικόνα που περιέχει εξωτερικός χώρος/ύπαιθρος, δέντρο, άτομο, έδαφ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9B879B7-26DB-8777-1031-A188B773A4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7220" y="1100719"/>
            <a:ext cx="10167678" cy="5602735"/>
          </a:xfrm>
        </p:spPr>
      </p:pic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FA167D-BCB5-4F6B-D6FC-4017B41B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1/7/2025</a:t>
            </a:fld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85297F-E216-3DE5-7B14-CC18C901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B76024-A1A6-013B-A9D0-DC9E77A7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43" y="146506"/>
            <a:ext cx="10449784" cy="1265928"/>
          </a:xfrm>
        </p:spPr>
        <p:txBody>
          <a:bodyPr/>
          <a:lstStyle/>
          <a:p>
            <a:r>
              <a:rPr lang="el-GR" sz="44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Προσοχή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E520CA-C87B-2FA9-A6AB-35B1AC971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824" y="1595958"/>
            <a:ext cx="10554409" cy="4017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/>
              <a:t>Η προσοχή στηρίζεται στα ερεθίσματα που δέχεται ο άνθρωπος, τα οποία φιλτράρονται επιλεκτικά λόγω της περιορισμένης ικανότητας της βραχυπρόθεσμης μνήμης να αναλύει τα εισερχόμενα μηνύματα-Το «φαινόμενο της διακοπής»=το επίπεδο οικειότητας καθορίζει τη δυνατότητα διακοπής.</a:t>
            </a:r>
          </a:p>
          <a:p>
            <a:r>
              <a:rPr lang="el-GR" sz="2800" dirty="0"/>
              <a:t>Στα περιβάλλοντα μάθησης η προσοχή των μικρότερων παιδιών αποσπάται ευκολότερα-φαινόμενο τυχαίας μάθησης=προσοχή στο υλικό και τον τρόπο διδασκαλίας.</a:t>
            </a:r>
          </a:p>
          <a:p>
            <a:endParaRPr lang="el-GR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4C4380-7B28-33C4-4C33-D257D0E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1/7/2025</a:t>
            </a:fld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5D5BD14-3DDD-9E37-FB8F-0E7C8EFA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2AA491-0AED-4CB2-E162-30B03F44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Μνήμη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233B0D-6B16-739F-ED0A-A3B008BA1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681" y="1852396"/>
            <a:ext cx="11059075" cy="4017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000" dirty="0"/>
              <a:t>Βραχυπρόθεσμη (ανάλυση των εισερχόμενων αισθήσεων) και μακροπρόθεσμη μνήμη (αποθήκευση οργανωμένων ή αφηρημένων ιδεών)</a:t>
            </a:r>
          </a:p>
          <a:p>
            <a:r>
              <a:rPr lang="el-GR" sz="2000" dirty="0"/>
              <a:t>Ανακαλούμε τα πρώτα και τελευταία σύνολα στοιχείων=η ανάκληση μεταγενέστερων πληροφοριών είναι δυσκολότερη όταν έχει προηγηθεί ανάκληση προγενέστερων πληροφοριών.</a:t>
            </a:r>
          </a:p>
          <a:p>
            <a:r>
              <a:rPr lang="el-GR" sz="2000" dirty="0"/>
              <a:t>Το στοιχείο που καθορίζει τον βαθμό μονιμότητας είναι το επίπεδο επεξεργασίας (</a:t>
            </a:r>
            <a:r>
              <a:rPr lang="el-GR" sz="2000" err="1"/>
              <a:t>Craik</a:t>
            </a:r>
            <a:r>
              <a:rPr lang="el-GR" sz="2000" dirty="0"/>
              <a:t> &amp; </a:t>
            </a:r>
            <a:r>
              <a:rPr lang="el-GR" sz="2000" err="1"/>
              <a:t>Lockhart</a:t>
            </a:r>
            <a:r>
              <a:rPr lang="el-GR" sz="2000" dirty="0"/>
              <a:t>, 1972)</a:t>
            </a:r>
          </a:p>
          <a:p>
            <a:r>
              <a:rPr lang="el-GR" sz="2000" dirty="0"/>
              <a:t>Θυμόμαστε έως και επτά στοιχεία πληροφοριών, συν-πλην δύο (</a:t>
            </a:r>
            <a:r>
              <a:rPr lang="el-GR" sz="2000" err="1"/>
              <a:t>Miller</a:t>
            </a:r>
            <a:r>
              <a:rPr lang="el-GR" sz="2000" dirty="0"/>
              <a:t>, 1956).</a:t>
            </a:r>
          </a:p>
          <a:p>
            <a:r>
              <a:rPr lang="el-GR" sz="2000" dirty="0"/>
              <a:t>H  ανάκτηση των νεότερων πληροφοριών μπορεί να επηρεαστεί από την ομοιότητά τους με πληροφορίες που έχουν αποθηκευτεί νωρίτερα (</a:t>
            </a:r>
            <a:r>
              <a:rPr lang="el-GR" sz="2000" err="1"/>
              <a:t>Long</a:t>
            </a:r>
            <a:r>
              <a:rPr lang="el-GR" sz="2000" dirty="0"/>
              <a:t>, et.al. 2011)</a:t>
            </a:r>
          </a:p>
          <a:p>
            <a:r>
              <a:rPr lang="el-GR" sz="2000" dirty="0"/>
              <a:t>Επεισοδιακή και σημασιολογική μνήμη (</a:t>
            </a:r>
            <a:r>
              <a:rPr lang="el-GR" sz="2000" dirty="0" err="1"/>
              <a:t>Tulving</a:t>
            </a:r>
            <a:r>
              <a:rPr lang="el-GR" sz="2000" dirty="0"/>
              <a:t>, 1972)</a:t>
            </a:r>
          </a:p>
          <a:p>
            <a:endParaRPr lang="el-GR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CA9397-1C47-0C1D-5985-3FBB728E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1/7/2025</a:t>
            </a:fld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EB6125-6389-AC61-25B1-DD34ADD3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43101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RegularSeedRightStep">
      <a:dk1>
        <a:srgbClr val="000000"/>
      </a:dk1>
      <a:lt1>
        <a:srgbClr val="FFFFFF"/>
      </a:lt1>
      <a:dk2>
        <a:srgbClr val="1D2333"/>
      </a:dk2>
      <a:lt2>
        <a:srgbClr val="E8E4E2"/>
      </a:lt2>
      <a:accent1>
        <a:srgbClr val="22ADE6"/>
      </a:accent1>
      <a:accent2>
        <a:srgbClr val="174ED5"/>
      </a:accent2>
      <a:accent3>
        <a:srgbClr val="4129E7"/>
      </a:accent3>
      <a:accent4>
        <a:srgbClr val="7E17D5"/>
      </a:accent4>
      <a:accent5>
        <a:srgbClr val="DF29E7"/>
      </a:accent5>
      <a:accent6>
        <a:srgbClr val="D5178E"/>
      </a:accent6>
      <a:hlink>
        <a:srgbClr val="BF643F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BohoVogueVTI</vt:lpstr>
      <vt:lpstr>Ανάλυση της επεξεργασίας πληροφοριών</vt:lpstr>
      <vt:lpstr>Αντίληψη</vt:lpstr>
      <vt:lpstr>Προσοχή</vt:lpstr>
      <vt:lpstr>Προσοχή</vt:lpstr>
      <vt:lpstr>Μνήμη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45</cp:revision>
  <dcterms:created xsi:type="dcterms:W3CDTF">2025-01-08T04:22:18Z</dcterms:created>
  <dcterms:modified xsi:type="dcterms:W3CDTF">2025-01-08T04:31:11Z</dcterms:modified>
</cp:coreProperties>
</file>