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4" r:id="rId3"/>
    <p:sldId id="274" r:id="rId4"/>
    <p:sldId id="275" r:id="rId5"/>
    <p:sldId id="276" r:id="rId6"/>
    <p:sldId id="273" r:id="rId7"/>
    <p:sldId id="277" r:id="rId8"/>
    <p:sldId id="262" r:id="rId9"/>
    <p:sldId id="278" r:id="rId10"/>
    <p:sldId id="258" r:id="rId11"/>
    <p:sldId id="279" r:id="rId12"/>
    <p:sldId id="284" r:id="rId13"/>
    <p:sldId id="281" r:id="rId14"/>
    <p:sldId id="282" r:id="rId15"/>
    <p:sldId id="280" r:id="rId16"/>
    <p:sldId id="286" r:id="rId17"/>
    <p:sldId id="283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D0E04-8342-6262-AA35-662167DD77DE}" v="18" dt="2024-11-06T08:57:36.135"/>
    <p1510:client id="{BEA749D6-C185-1CDB-2974-AC93A11B3FFB}" v="54" dt="2024-11-06T09:02:54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DCF15-88D2-4D55-AA8F-23E7853E9C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5EF0FA-1922-4CDB-BBBE-C76DC1F6F767}">
      <dgm:prSet/>
      <dgm:spPr/>
      <dgm:t>
        <a:bodyPr/>
        <a:lstStyle/>
        <a:p>
          <a:r>
            <a:rPr lang="el-GR" b="0" i="0" baseline="0"/>
            <a:t>Το ταλέντο και η νοημοσύνη είναι έμφυτα χαρακτηριστικά και συνοδεύονται από μία έμφυτη αίσθηση του σωστού και του λάθους</a:t>
          </a:r>
          <a:endParaRPr lang="en-US"/>
        </a:p>
      </dgm:t>
    </dgm:pt>
    <dgm:pt modelId="{8EBEA174-0F75-43A5-9DA4-31AD54B29A68}" type="parTrans" cxnId="{9C960D29-A296-41D6-A51D-F7E4B1C29184}">
      <dgm:prSet/>
      <dgm:spPr/>
      <dgm:t>
        <a:bodyPr/>
        <a:lstStyle/>
        <a:p>
          <a:endParaRPr lang="en-US"/>
        </a:p>
      </dgm:t>
    </dgm:pt>
    <dgm:pt modelId="{53D56172-4678-40C7-A61B-E2683FF94D8C}" type="sibTrans" cxnId="{9C960D29-A296-41D6-A51D-F7E4B1C29184}">
      <dgm:prSet/>
      <dgm:spPr/>
      <dgm:t>
        <a:bodyPr/>
        <a:lstStyle/>
        <a:p>
          <a:endParaRPr lang="en-US"/>
        </a:p>
      </dgm:t>
    </dgm:pt>
    <dgm:pt modelId="{189F2529-96B5-492F-B80A-529048C77B43}">
      <dgm:prSet/>
      <dgm:spPr/>
      <dgm:t>
        <a:bodyPr/>
        <a:lstStyle/>
        <a:p>
          <a:r>
            <a:rPr lang="el-GR" b="0" i="0" baseline="0"/>
            <a:t>Πρέπει να διασφαλίζεται ένα ελεύθερο , μη περιοριστικό περιβάλλον ώστε το παιδί να διερευνά και να μαθαίνει με τους δικούς του τρόπους</a:t>
          </a:r>
          <a:endParaRPr lang="en-US"/>
        </a:p>
      </dgm:t>
    </dgm:pt>
    <dgm:pt modelId="{68151499-4917-4BF2-851E-8A919A1B6242}" type="parTrans" cxnId="{DB22A9E0-96C9-42EC-863A-C2BCCB039099}">
      <dgm:prSet/>
      <dgm:spPr/>
      <dgm:t>
        <a:bodyPr/>
        <a:lstStyle/>
        <a:p>
          <a:endParaRPr lang="en-US"/>
        </a:p>
      </dgm:t>
    </dgm:pt>
    <dgm:pt modelId="{CCDD1888-2055-465A-9DFA-E288190F518F}" type="sibTrans" cxnId="{DB22A9E0-96C9-42EC-863A-C2BCCB039099}">
      <dgm:prSet/>
      <dgm:spPr/>
      <dgm:t>
        <a:bodyPr/>
        <a:lstStyle/>
        <a:p>
          <a:endParaRPr lang="en-US"/>
        </a:p>
      </dgm:t>
    </dgm:pt>
    <dgm:pt modelId="{0AD998BF-A4E4-48A4-BA05-1BB1DEDFC6BC}" type="pres">
      <dgm:prSet presAssocID="{231DCF15-88D2-4D55-AA8F-23E7853E9CF2}" presName="cycle" presStyleCnt="0">
        <dgm:presLayoutVars>
          <dgm:dir/>
          <dgm:resizeHandles val="exact"/>
        </dgm:presLayoutVars>
      </dgm:prSet>
      <dgm:spPr/>
    </dgm:pt>
    <dgm:pt modelId="{66577EA7-7F6F-4256-B7B6-FF7B7AF73074}" type="pres">
      <dgm:prSet presAssocID="{DA5EF0FA-1922-4CDB-BBBE-C76DC1F6F767}" presName="node" presStyleLbl="node1" presStyleIdx="0" presStyleCnt="2">
        <dgm:presLayoutVars>
          <dgm:bulletEnabled val="1"/>
        </dgm:presLayoutVars>
      </dgm:prSet>
      <dgm:spPr/>
    </dgm:pt>
    <dgm:pt modelId="{2E88F38D-AC97-40D6-8726-B3A549B3B243}" type="pres">
      <dgm:prSet presAssocID="{53D56172-4678-40C7-A61B-E2683FF94D8C}" presName="sibTrans" presStyleLbl="sibTrans2D1" presStyleIdx="0" presStyleCnt="2"/>
      <dgm:spPr/>
    </dgm:pt>
    <dgm:pt modelId="{FC9215B7-59CD-4E57-BBC7-FE85B729A025}" type="pres">
      <dgm:prSet presAssocID="{53D56172-4678-40C7-A61B-E2683FF94D8C}" presName="connectorText" presStyleLbl="sibTrans2D1" presStyleIdx="0" presStyleCnt="2"/>
      <dgm:spPr/>
    </dgm:pt>
    <dgm:pt modelId="{4B6A28FA-9E72-4018-BAAD-EB878A70B0D6}" type="pres">
      <dgm:prSet presAssocID="{189F2529-96B5-492F-B80A-529048C77B43}" presName="node" presStyleLbl="node1" presStyleIdx="1" presStyleCnt="2">
        <dgm:presLayoutVars>
          <dgm:bulletEnabled val="1"/>
        </dgm:presLayoutVars>
      </dgm:prSet>
      <dgm:spPr/>
    </dgm:pt>
    <dgm:pt modelId="{7633FA4A-E368-4F3D-BA16-43C9F40643A8}" type="pres">
      <dgm:prSet presAssocID="{CCDD1888-2055-465A-9DFA-E288190F518F}" presName="sibTrans" presStyleLbl="sibTrans2D1" presStyleIdx="1" presStyleCnt="2"/>
      <dgm:spPr/>
    </dgm:pt>
    <dgm:pt modelId="{6276C91C-0ACD-48F0-96C2-259BF92D3E2A}" type="pres">
      <dgm:prSet presAssocID="{CCDD1888-2055-465A-9DFA-E288190F518F}" presName="connectorText" presStyleLbl="sibTrans2D1" presStyleIdx="1" presStyleCnt="2"/>
      <dgm:spPr/>
    </dgm:pt>
  </dgm:ptLst>
  <dgm:cxnLst>
    <dgm:cxn modelId="{04994703-5547-4488-8CF6-2465B9D56620}" type="presOf" srcId="{189F2529-96B5-492F-B80A-529048C77B43}" destId="{4B6A28FA-9E72-4018-BAAD-EB878A70B0D6}" srcOrd="0" destOrd="0" presId="urn:microsoft.com/office/officeart/2005/8/layout/cycle2"/>
    <dgm:cxn modelId="{9C960D29-A296-41D6-A51D-F7E4B1C29184}" srcId="{231DCF15-88D2-4D55-AA8F-23E7853E9CF2}" destId="{DA5EF0FA-1922-4CDB-BBBE-C76DC1F6F767}" srcOrd="0" destOrd="0" parTransId="{8EBEA174-0F75-43A5-9DA4-31AD54B29A68}" sibTransId="{53D56172-4678-40C7-A61B-E2683FF94D8C}"/>
    <dgm:cxn modelId="{F2907F2D-2409-4B4B-A84B-0D0478978C74}" type="presOf" srcId="{53D56172-4678-40C7-A61B-E2683FF94D8C}" destId="{2E88F38D-AC97-40D6-8726-B3A549B3B243}" srcOrd="0" destOrd="0" presId="urn:microsoft.com/office/officeart/2005/8/layout/cycle2"/>
    <dgm:cxn modelId="{1E5C245B-CF11-44AD-A947-9B918D445C28}" type="presOf" srcId="{CCDD1888-2055-465A-9DFA-E288190F518F}" destId="{6276C91C-0ACD-48F0-96C2-259BF92D3E2A}" srcOrd="1" destOrd="0" presId="urn:microsoft.com/office/officeart/2005/8/layout/cycle2"/>
    <dgm:cxn modelId="{D9A78A6B-7F47-452E-A801-3F40385FBB10}" type="presOf" srcId="{DA5EF0FA-1922-4CDB-BBBE-C76DC1F6F767}" destId="{66577EA7-7F6F-4256-B7B6-FF7B7AF73074}" srcOrd="0" destOrd="0" presId="urn:microsoft.com/office/officeart/2005/8/layout/cycle2"/>
    <dgm:cxn modelId="{69534570-880C-4B72-90F7-02E67F334FFB}" type="presOf" srcId="{231DCF15-88D2-4D55-AA8F-23E7853E9CF2}" destId="{0AD998BF-A4E4-48A4-BA05-1BB1DEDFC6BC}" srcOrd="0" destOrd="0" presId="urn:microsoft.com/office/officeart/2005/8/layout/cycle2"/>
    <dgm:cxn modelId="{2939F0AC-2033-4BF4-BB5E-37646787D5F2}" type="presOf" srcId="{CCDD1888-2055-465A-9DFA-E288190F518F}" destId="{7633FA4A-E368-4F3D-BA16-43C9F40643A8}" srcOrd="0" destOrd="0" presId="urn:microsoft.com/office/officeart/2005/8/layout/cycle2"/>
    <dgm:cxn modelId="{DB22A9E0-96C9-42EC-863A-C2BCCB039099}" srcId="{231DCF15-88D2-4D55-AA8F-23E7853E9CF2}" destId="{189F2529-96B5-492F-B80A-529048C77B43}" srcOrd="1" destOrd="0" parTransId="{68151499-4917-4BF2-851E-8A919A1B6242}" sibTransId="{CCDD1888-2055-465A-9DFA-E288190F518F}"/>
    <dgm:cxn modelId="{706C56EF-2D0E-463B-8601-3303C05C1751}" type="presOf" srcId="{53D56172-4678-40C7-A61B-E2683FF94D8C}" destId="{FC9215B7-59CD-4E57-BBC7-FE85B729A025}" srcOrd="1" destOrd="0" presId="urn:microsoft.com/office/officeart/2005/8/layout/cycle2"/>
    <dgm:cxn modelId="{949FC604-B951-491F-97A2-024C7677DFF5}" type="presParOf" srcId="{0AD998BF-A4E4-48A4-BA05-1BB1DEDFC6BC}" destId="{66577EA7-7F6F-4256-B7B6-FF7B7AF73074}" srcOrd="0" destOrd="0" presId="urn:microsoft.com/office/officeart/2005/8/layout/cycle2"/>
    <dgm:cxn modelId="{3B5E7030-0437-4ABE-A26E-CC9651025525}" type="presParOf" srcId="{0AD998BF-A4E4-48A4-BA05-1BB1DEDFC6BC}" destId="{2E88F38D-AC97-40D6-8726-B3A549B3B243}" srcOrd="1" destOrd="0" presId="urn:microsoft.com/office/officeart/2005/8/layout/cycle2"/>
    <dgm:cxn modelId="{5CCDCFAD-214D-4B71-8119-78F6839C176D}" type="presParOf" srcId="{2E88F38D-AC97-40D6-8726-B3A549B3B243}" destId="{FC9215B7-59CD-4E57-BBC7-FE85B729A025}" srcOrd="0" destOrd="0" presId="urn:microsoft.com/office/officeart/2005/8/layout/cycle2"/>
    <dgm:cxn modelId="{8D24D595-2E69-447E-95CA-85571BC74B31}" type="presParOf" srcId="{0AD998BF-A4E4-48A4-BA05-1BB1DEDFC6BC}" destId="{4B6A28FA-9E72-4018-BAAD-EB878A70B0D6}" srcOrd="2" destOrd="0" presId="urn:microsoft.com/office/officeart/2005/8/layout/cycle2"/>
    <dgm:cxn modelId="{C30C3F3A-18B1-40B1-A67C-66111C7F2C81}" type="presParOf" srcId="{0AD998BF-A4E4-48A4-BA05-1BB1DEDFC6BC}" destId="{7633FA4A-E368-4F3D-BA16-43C9F40643A8}" srcOrd="3" destOrd="0" presId="urn:microsoft.com/office/officeart/2005/8/layout/cycle2"/>
    <dgm:cxn modelId="{5A69BAA3-40EF-4A01-AD69-C663CE8AD309}" type="presParOf" srcId="{7633FA4A-E368-4F3D-BA16-43C9F40643A8}" destId="{6276C91C-0ACD-48F0-96C2-259BF92D3E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84DDA-4014-4BE3-B31D-94AEC4655A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05B139-4134-47C6-8996-ACE26E582DB0}">
      <dgm:prSet/>
      <dgm:spPr/>
      <dgm:t>
        <a:bodyPr/>
        <a:lstStyle/>
        <a:p>
          <a:r>
            <a:rPr lang="el-GR" b="0" i="0" baseline="0"/>
            <a:t>Εκκινείται από το ενδιαφέρον του για την καταγωγή και την εξέλιξη των όντων.</a:t>
          </a:r>
          <a:endParaRPr lang="en-US"/>
        </a:p>
      </dgm:t>
    </dgm:pt>
    <dgm:pt modelId="{E57D0C6C-8E0C-48F6-A14A-58E21955B96F}" type="parTrans" cxnId="{479ED0BE-860F-45FB-AC58-82E217C2884E}">
      <dgm:prSet/>
      <dgm:spPr/>
      <dgm:t>
        <a:bodyPr/>
        <a:lstStyle/>
        <a:p>
          <a:endParaRPr lang="en-US"/>
        </a:p>
      </dgm:t>
    </dgm:pt>
    <dgm:pt modelId="{B2B50F7B-C957-4D00-8D23-E7B3DB3C501C}" type="sibTrans" cxnId="{479ED0BE-860F-45FB-AC58-82E217C2884E}">
      <dgm:prSet/>
      <dgm:spPr/>
      <dgm:t>
        <a:bodyPr/>
        <a:lstStyle/>
        <a:p>
          <a:endParaRPr lang="en-US"/>
        </a:p>
      </dgm:t>
    </dgm:pt>
    <dgm:pt modelId="{04557129-B772-49E0-9D1C-1F5AE14DD843}">
      <dgm:prSet/>
      <dgm:spPr/>
      <dgm:t>
        <a:bodyPr/>
        <a:lstStyle/>
        <a:p>
          <a:r>
            <a:rPr lang="el-GR" b="0" i="0" baseline="0"/>
            <a:t>Χρησιμοποιεί την ενδοσκόπηση, την καταγραφή των συναισθημάτων και των σκέψεων του ίδιου του ατόμου, προκείμενου να βρει τον τρόπο που λειτουργεί ο ανθρώπινος νους.</a:t>
          </a:r>
          <a:endParaRPr lang="en-US"/>
        </a:p>
      </dgm:t>
    </dgm:pt>
    <dgm:pt modelId="{BCADE78E-5A1B-4028-9512-872CC234706E}" type="parTrans" cxnId="{E0969389-FD79-46E1-87E6-129F74FF259C}">
      <dgm:prSet/>
      <dgm:spPr/>
      <dgm:t>
        <a:bodyPr/>
        <a:lstStyle/>
        <a:p>
          <a:endParaRPr lang="en-US"/>
        </a:p>
      </dgm:t>
    </dgm:pt>
    <dgm:pt modelId="{8EBC5C38-2327-4CF7-BF96-8311FFE3B6E3}" type="sibTrans" cxnId="{E0969389-FD79-46E1-87E6-129F74FF259C}">
      <dgm:prSet/>
      <dgm:spPr/>
      <dgm:t>
        <a:bodyPr/>
        <a:lstStyle/>
        <a:p>
          <a:endParaRPr lang="en-US"/>
        </a:p>
      </dgm:t>
    </dgm:pt>
    <dgm:pt modelId="{EB6D7B75-87B2-4B8E-A626-E5F04EDE098F}" type="pres">
      <dgm:prSet presAssocID="{BD684DDA-4014-4BE3-B31D-94AEC4655A75}" presName="outerComposite" presStyleCnt="0">
        <dgm:presLayoutVars>
          <dgm:chMax val="5"/>
          <dgm:dir/>
          <dgm:resizeHandles val="exact"/>
        </dgm:presLayoutVars>
      </dgm:prSet>
      <dgm:spPr/>
    </dgm:pt>
    <dgm:pt modelId="{0F285E15-9B03-474E-9965-C601DE837DAF}" type="pres">
      <dgm:prSet presAssocID="{BD684DDA-4014-4BE3-B31D-94AEC4655A75}" presName="dummyMaxCanvas" presStyleCnt="0">
        <dgm:presLayoutVars/>
      </dgm:prSet>
      <dgm:spPr/>
    </dgm:pt>
    <dgm:pt modelId="{01F8686C-02E0-48BB-8CFB-F2C7F0BB136E}" type="pres">
      <dgm:prSet presAssocID="{BD684DDA-4014-4BE3-B31D-94AEC4655A75}" presName="TwoNodes_1" presStyleLbl="node1" presStyleIdx="0" presStyleCnt="2">
        <dgm:presLayoutVars>
          <dgm:bulletEnabled val="1"/>
        </dgm:presLayoutVars>
      </dgm:prSet>
      <dgm:spPr/>
    </dgm:pt>
    <dgm:pt modelId="{C5EF6F3D-2E31-4C17-AD5A-0F8E3AEBAD48}" type="pres">
      <dgm:prSet presAssocID="{BD684DDA-4014-4BE3-B31D-94AEC4655A75}" presName="TwoNodes_2" presStyleLbl="node1" presStyleIdx="1" presStyleCnt="2">
        <dgm:presLayoutVars>
          <dgm:bulletEnabled val="1"/>
        </dgm:presLayoutVars>
      </dgm:prSet>
      <dgm:spPr/>
    </dgm:pt>
    <dgm:pt modelId="{E38970A2-FBEB-46AC-A415-577C1D2E7930}" type="pres">
      <dgm:prSet presAssocID="{BD684DDA-4014-4BE3-B31D-94AEC4655A75}" presName="TwoConn_1-2" presStyleLbl="fgAccFollowNode1" presStyleIdx="0" presStyleCnt="1">
        <dgm:presLayoutVars>
          <dgm:bulletEnabled val="1"/>
        </dgm:presLayoutVars>
      </dgm:prSet>
      <dgm:spPr/>
    </dgm:pt>
    <dgm:pt modelId="{CD6F1367-2641-4172-9217-9CEC828A7964}" type="pres">
      <dgm:prSet presAssocID="{BD684DDA-4014-4BE3-B31D-94AEC4655A75}" presName="TwoNodes_1_text" presStyleLbl="node1" presStyleIdx="1" presStyleCnt="2">
        <dgm:presLayoutVars>
          <dgm:bulletEnabled val="1"/>
        </dgm:presLayoutVars>
      </dgm:prSet>
      <dgm:spPr/>
    </dgm:pt>
    <dgm:pt modelId="{AA0E54AE-A0FF-4347-B867-46528FC3C31B}" type="pres">
      <dgm:prSet presAssocID="{BD684DDA-4014-4BE3-B31D-94AEC4655A7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87A8905-ABF1-42F0-876F-FE8C0BB0403E}" type="presOf" srcId="{04557129-B772-49E0-9D1C-1F5AE14DD843}" destId="{AA0E54AE-A0FF-4347-B867-46528FC3C31B}" srcOrd="1" destOrd="0" presId="urn:microsoft.com/office/officeart/2005/8/layout/vProcess5"/>
    <dgm:cxn modelId="{F1ACD81F-CD71-4484-9FF8-DB2179AD876B}" type="presOf" srcId="{B2B50F7B-C957-4D00-8D23-E7B3DB3C501C}" destId="{E38970A2-FBEB-46AC-A415-577C1D2E7930}" srcOrd="0" destOrd="0" presId="urn:microsoft.com/office/officeart/2005/8/layout/vProcess5"/>
    <dgm:cxn modelId="{DC3BE646-8E8E-4886-8A54-813E82768B9F}" type="presOf" srcId="{04557129-B772-49E0-9D1C-1F5AE14DD843}" destId="{C5EF6F3D-2E31-4C17-AD5A-0F8E3AEBAD48}" srcOrd="0" destOrd="0" presId="urn:microsoft.com/office/officeart/2005/8/layout/vProcess5"/>
    <dgm:cxn modelId="{C8D5D56C-EBAF-4028-BF41-EC2A7BCB4DFF}" type="presOf" srcId="{1A05B139-4134-47C6-8996-ACE26E582DB0}" destId="{CD6F1367-2641-4172-9217-9CEC828A7964}" srcOrd="1" destOrd="0" presId="urn:microsoft.com/office/officeart/2005/8/layout/vProcess5"/>
    <dgm:cxn modelId="{A9091476-F25E-435D-AEA9-1AD7E8F4B827}" type="presOf" srcId="{1A05B139-4134-47C6-8996-ACE26E582DB0}" destId="{01F8686C-02E0-48BB-8CFB-F2C7F0BB136E}" srcOrd="0" destOrd="0" presId="urn:microsoft.com/office/officeart/2005/8/layout/vProcess5"/>
    <dgm:cxn modelId="{E0969389-FD79-46E1-87E6-129F74FF259C}" srcId="{BD684DDA-4014-4BE3-B31D-94AEC4655A75}" destId="{04557129-B772-49E0-9D1C-1F5AE14DD843}" srcOrd="1" destOrd="0" parTransId="{BCADE78E-5A1B-4028-9512-872CC234706E}" sibTransId="{8EBC5C38-2327-4CF7-BF96-8311FFE3B6E3}"/>
    <dgm:cxn modelId="{AC27ADAC-066A-4CA3-83E1-EB228756414C}" type="presOf" srcId="{BD684DDA-4014-4BE3-B31D-94AEC4655A75}" destId="{EB6D7B75-87B2-4B8E-A626-E5F04EDE098F}" srcOrd="0" destOrd="0" presId="urn:microsoft.com/office/officeart/2005/8/layout/vProcess5"/>
    <dgm:cxn modelId="{479ED0BE-860F-45FB-AC58-82E217C2884E}" srcId="{BD684DDA-4014-4BE3-B31D-94AEC4655A75}" destId="{1A05B139-4134-47C6-8996-ACE26E582DB0}" srcOrd="0" destOrd="0" parTransId="{E57D0C6C-8E0C-48F6-A14A-58E21955B96F}" sibTransId="{B2B50F7B-C957-4D00-8D23-E7B3DB3C501C}"/>
    <dgm:cxn modelId="{52A3C37A-2C06-47A1-BF40-C9CD916D94C9}" type="presParOf" srcId="{EB6D7B75-87B2-4B8E-A626-E5F04EDE098F}" destId="{0F285E15-9B03-474E-9965-C601DE837DAF}" srcOrd="0" destOrd="0" presId="urn:microsoft.com/office/officeart/2005/8/layout/vProcess5"/>
    <dgm:cxn modelId="{B0055229-AA14-47D7-82CC-B3D05D38073D}" type="presParOf" srcId="{EB6D7B75-87B2-4B8E-A626-E5F04EDE098F}" destId="{01F8686C-02E0-48BB-8CFB-F2C7F0BB136E}" srcOrd="1" destOrd="0" presId="urn:microsoft.com/office/officeart/2005/8/layout/vProcess5"/>
    <dgm:cxn modelId="{2508BD0F-E95C-4022-8C02-2F4B5B523CF6}" type="presParOf" srcId="{EB6D7B75-87B2-4B8E-A626-E5F04EDE098F}" destId="{C5EF6F3D-2E31-4C17-AD5A-0F8E3AEBAD48}" srcOrd="2" destOrd="0" presId="urn:microsoft.com/office/officeart/2005/8/layout/vProcess5"/>
    <dgm:cxn modelId="{A656D336-6B32-46DA-A906-3E9857620B7A}" type="presParOf" srcId="{EB6D7B75-87B2-4B8E-A626-E5F04EDE098F}" destId="{E38970A2-FBEB-46AC-A415-577C1D2E7930}" srcOrd="3" destOrd="0" presId="urn:microsoft.com/office/officeart/2005/8/layout/vProcess5"/>
    <dgm:cxn modelId="{59DBD16F-69DC-4BCD-A523-8421013E702D}" type="presParOf" srcId="{EB6D7B75-87B2-4B8E-A626-E5F04EDE098F}" destId="{CD6F1367-2641-4172-9217-9CEC828A7964}" srcOrd="4" destOrd="0" presId="urn:microsoft.com/office/officeart/2005/8/layout/vProcess5"/>
    <dgm:cxn modelId="{58B948DF-8487-4AFE-9E6A-F052778F7089}" type="presParOf" srcId="{EB6D7B75-87B2-4B8E-A626-E5F04EDE098F}" destId="{AA0E54AE-A0FF-4347-B867-46528FC3C31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47DFC-C36B-444E-92AE-7EFBDF4ACBE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BF95FB-24F4-4688-A36D-A4A148DEBEDB}">
      <dgm:prSet/>
      <dgm:spPr/>
      <dgm:t>
        <a:bodyPr/>
        <a:lstStyle/>
        <a:p>
          <a:r>
            <a:rPr lang="el-GR" b="0" i="0" baseline="0"/>
            <a:t>Σε αντίθεση με τον πραγματισμό-λειτουργισμό ενδιαφέρεται για τη δομή και όχι τη λειτουργία της ψυχοδιανοητικής δραστηριότητας.</a:t>
          </a:r>
          <a:endParaRPr lang="en-US"/>
        </a:p>
      </dgm:t>
    </dgm:pt>
    <dgm:pt modelId="{041DDDB9-4644-4FF4-AF40-2F7F26AD4F9A}" type="parTrans" cxnId="{CCC6D1D0-55EF-4FA0-B346-AC9A67E990EE}">
      <dgm:prSet/>
      <dgm:spPr/>
      <dgm:t>
        <a:bodyPr/>
        <a:lstStyle/>
        <a:p>
          <a:endParaRPr lang="en-US"/>
        </a:p>
      </dgm:t>
    </dgm:pt>
    <dgm:pt modelId="{87B088E1-5F68-4291-9BDB-133824B0F19D}" type="sibTrans" cxnId="{CCC6D1D0-55EF-4FA0-B346-AC9A67E990EE}">
      <dgm:prSet/>
      <dgm:spPr/>
      <dgm:t>
        <a:bodyPr/>
        <a:lstStyle/>
        <a:p>
          <a:endParaRPr lang="en-US"/>
        </a:p>
      </dgm:t>
    </dgm:pt>
    <dgm:pt modelId="{D303B96D-49BE-4AA6-BF43-74A986F73CCB}">
      <dgm:prSet/>
      <dgm:spPr/>
      <dgm:t>
        <a:bodyPr/>
        <a:lstStyle/>
        <a:p>
          <a:r>
            <a:rPr lang="el-GR" b="0" i="0" baseline="0"/>
            <a:t>Μελετά με ενδοσκοπικές μεθόδους συστηματικά τη μνήμη</a:t>
          </a:r>
          <a:endParaRPr lang="en-US"/>
        </a:p>
      </dgm:t>
    </dgm:pt>
    <dgm:pt modelId="{430E15A4-E79D-4DAE-AD17-27BFAF716C22}" type="parTrans" cxnId="{FD74F189-35FE-4276-8667-26D8F87E2883}">
      <dgm:prSet/>
      <dgm:spPr/>
      <dgm:t>
        <a:bodyPr/>
        <a:lstStyle/>
        <a:p>
          <a:endParaRPr lang="en-US"/>
        </a:p>
      </dgm:t>
    </dgm:pt>
    <dgm:pt modelId="{2E047056-7CCC-48B4-9E35-D2C150EDFC55}" type="sibTrans" cxnId="{FD74F189-35FE-4276-8667-26D8F87E2883}">
      <dgm:prSet/>
      <dgm:spPr/>
      <dgm:t>
        <a:bodyPr/>
        <a:lstStyle/>
        <a:p>
          <a:endParaRPr lang="en-US"/>
        </a:p>
      </dgm:t>
    </dgm:pt>
    <dgm:pt modelId="{85693F0D-5D67-49CB-85DC-B695502F645B}">
      <dgm:prSet/>
      <dgm:spPr/>
      <dgm:t>
        <a:bodyPr/>
        <a:lstStyle/>
        <a:p>
          <a:r>
            <a:rPr lang="el-GR" b="0" i="0" baseline="0"/>
            <a:t>Ανέδειξε τη σπουδαιότητα των συνειρμών στη μάθηση, δηλαδή της προσθήκης στοιχείων σε ό, τι ήδη γνωρίζουμε.</a:t>
          </a:r>
          <a:endParaRPr lang="en-US"/>
        </a:p>
      </dgm:t>
    </dgm:pt>
    <dgm:pt modelId="{0CCE3CD2-5F04-409D-A10D-40D74AAD638D}" type="parTrans" cxnId="{E388FCC4-CA26-4F6A-AF2C-BE8F66F6DEAA}">
      <dgm:prSet/>
      <dgm:spPr/>
      <dgm:t>
        <a:bodyPr/>
        <a:lstStyle/>
        <a:p>
          <a:endParaRPr lang="en-US"/>
        </a:p>
      </dgm:t>
    </dgm:pt>
    <dgm:pt modelId="{114D4F04-FE1F-44D3-ABAF-F8CE0A33413C}" type="sibTrans" cxnId="{E388FCC4-CA26-4F6A-AF2C-BE8F66F6DEAA}">
      <dgm:prSet/>
      <dgm:spPr/>
      <dgm:t>
        <a:bodyPr/>
        <a:lstStyle/>
        <a:p>
          <a:endParaRPr lang="en-US"/>
        </a:p>
      </dgm:t>
    </dgm:pt>
    <dgm:pt modelId="{23A8F638-7D9F-4A57-B792-F68188714A2B}" type="pres">
      <dgm:prSet presAssocID="{D3B47DFC-C36B-444E-92AE-7EFBDF4ACBE0}" presName="outerComposite" presStyleCnt="0">
        <dgm:presLayoutVars>
          <dgm:chMax val="5"/>
          <dgm:dir/>
          <dgm:resizeHandles val="exact"/>
        </dgm:presLayoutVars>
      </dgm:prSet>
      <dgm:spPr/>
    </dgm:pt>
    <dgm:pt modelId="{E696A104-8443-46EB-948C-FE437DE9C9B2}" type="pres">
      <dgm:prSet presAssocID="{D3B47DFC-C36B-444E-92AE-7EFBDF4ACBE0}" presName="dummyMaxCanvas" presStyleCnt="0">
        <dgm:presLayoutVars/>
      </dgm:prSet>
      <dgm:spPr/>
    </dgm:pt>
    <dgm:pt modelId="{790DC0AB-EA70-4660-AB09-1E014B29FD8A}" type="pres">
      <dgm:prSet presAssocID="{D3B47DFC-C36B-444E-92AE-7EFBDF4ACBE0}" presName="ThreeNodes_1" presStyleLbl="node1" presStyleIdx="0" presStyleCnt="3">
        <dgm:presLayoutVars>
          <dgm:bulletEnabled val="1"/>
        </dgm:presLayoutVars>
      </dgm:prSet>
      <dgm:spPr/>
    </dgm:pt>
    <dgm:pt modelId="{5714EE93-16E3-4563-85D3-2F424E3C4038}" type="pres">
      <dgm:prSet presAssocID="{D3B47DFC-C36B-444E-92AE-7EFBDF4ACBE0}" presName="ThreeNodes_2" presStyleLbl="node1" presStyleIdx="1" presStyleCnt="3">
        <dgm:presLayoutVars>
          <dgm:bulletEnabled val="1"/>
        </dgm:presLayoutVars>
      </dgm:prSet>
      <dgm:spPr/>
    </dgm:pt>
    <dgm:pt modelId="{0926D88E-1C23-4C45-9637-A663AA40CD94}" type="pres">
      <dgm:prSet presAssocID="{D3B47DFC-C36B-444E-92AE-7EFBDF4ACBE0}" presName="ThreeNodes_3" presStyleLbl="node1" presStyleIdx="2" presStyleCnt="3">
        <dgm:presLayoutVars>
          <dgm:bulletEnabled val="1"/>
        </dgm:presLayoutVars>
      </dgm:prSet>
      <dgm:spPr/>
    </dgm:pt>
    <dgm:pt modelId="{47121221-DD1E-435E-B659-C524074FDB38}" type="pres">
      <dgm:prSet presAssocID="{D3B47DFC-C36B-444E-92AE-7EFBDF4ACBE0}" presName="ThreeConn_1-2" presStyleLbl="fgAccFollowNode1" presStyleIdx="0" presStyleCnt="2">
        <dgm:presLayoutVars>
          <dgm:bulletEnabled val="1"/>
        </dgm:presLayoutVars>
      </dgm:prSet>
      <dgm:spPr/>
    </dgm:pt>
    <dgm:pt modelId="{FC5741A3-5344-4A74-9119-707B7BA852CF}" type="pres">
      <dgm:prSet presAssocID="{D3B47DFC-C36B-444E-92AE-7EFBDF4ACBE0}" presName="ThreeConn_2-3" presStyleLbl="fgAccFollowNode1" presStyleIdx="1" presStyleCnt="2">
        <dgm:presLayoutVars>
          <dgm:bulletEnabled val="1"/>
        </dgm:presLayoutVars>
      </dgm:prSet>
      <dgm:spPr/>
    </dgm:pt>
    <dgm:pt modelId="{105BFD51-AB4E-4CD1-BB05-8465CC1D8141}" type="pres">
      <dgm:prSet presAssocID="{D3B47DFC-C36B-444E-92AE-7EFBDF4ACBE0}" presName="ThreeNodes_1_text" presStyleLbl="node1" presStyleIdx="2" presStyleCnt="3">
        <dgm:presLayoutVars>
          <dgm:bulletEnabled val="1"/>
        </dgm:presLayoutVars>
      </dgm:prSet>
      <dgm:spPr/>
    </dgm:pt>
    <dgm:pt modelId="{212047BA-A2BC-48FC-8846-69AD1AA386E6}" type="pres">
      <dgm:prSet presAssocID="{D3B47DFC-C36B-444E-92AE-7EFBDF4ACBE0}" presName="ThreeNodes_2_text" presStyleLbl="node1" presStyleIdx="2" presStyleCnt="3">
        <dgm:presLayoutVars>
          <dgm:bulletEnabled val="1"/>
        </dgm:presLayoutVars>
      </dgm:prSet>
      <dgm:spPr/>
    </dgm:pt>
    <dgm:pt modelId="{F3B46FEB-9254-47FB-B96B-3808CBB0AE07}" type="pres">
      <dgm:prSet presAssocID="{D3B47DFC-C36B-444E-92AE-7EFBDF4ACB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5BC690A-0BBF-4E95-A38C-74D0449030C1}" type="presOf" srcId="{D303B96D-49BE-4AA6-BF43-74A986F73CCB}" destId="{212047BA-A2BC-48FC-8846-69AD1AA386E6}" srcOrd="1" destOrd="0" presId="urn:microsoft.com/office/officeart/2005/8/layout/vProcess5"/>
    <dgm:cxn modelId="{0312B43D-FC58-4883-992B-085F887C4664}" type="presOf" srcId="{85693F0D-5D67-49CB-85DC-B695502F645B}" destId="{F3B46FEB-9254-47FB-B96B-3808CBB0AE07}" srcOrd="1" destOrd="0" presId="urn:microsoft.com/office/officeart/2005/8/layout/vProcess5"/>
    <dgm:cxn modelId="{9D28C963-DE7B-43D7-9B94-D07D0E1E45F0}" type="presOf" srcId="{85693F0D-5D67-49CB-85DC-B695502F645B}" destId="{0926D88E-1C23-4C45-9637-A663AA40CD94}" srcOrd="0" destOrd="0" presId="urn:microsoft.com/office/officeart/2005/8/layout/vProcess5"/>
    <dgm:cxn modelId="{776EAB45-3E31-40E0-B784-93A199B85955}" type="presOf" srcId="{D3B47DFC-C36B-444E-92AE-7EFBDF4ACBE0}" destId="{23A8F638-7D9F-4A57-B792-F68188714A2B}" srcOrd="0" destOrd="0" presId="urn:microsoft.com/office/officeart/2005/8/layout/vProcess5"/>
    <dgm:cxn modelId="{16900C53-CA3D-44C9-9F2C-6302AED7EED1}" type="presOf" srcId="{2E047056-7CCC-48B4-9E35-D2C150EDFC55}" destId="{FC5741A3-5344-4A74-9119-707B7BA852CF}" srcOrd="0" destOrd="0" presId="urn:microsoft.com/office/officeart/2005/8/layout/vProcess5"/>
    <dgm:cxn modelId="{B3B9F678-DFCA-4637-B67C-614DCA6D3907}" type="presOf" srcId="{D303B96D-49BE-4AA6-BF43-74A986F73CCB}" destId="{5714EE93-16E3-4563-85D3-2F424E3C4038}" srcOrd="0" destOrd="0" presId="urn:microsoft.com/office/officeart/2005/8/layout/vProcess5"/>
    <dgm:cxn modelId="{FD74F189-35FE-4276-8667-26D8F87E2883}" srcId="{D3B47DFC-C36B-444E-92AE-7EFBDF4ACBE0}" destId="{D303B96D-49BE-4AA6-BF43-74A986F73CCB}" srcOrd="1" destOrd="0" parTransId="{430E15A4-E79D-4DAE-AD17-27BFAF716C22}" sibTransId="{2E047056-7CCC-48B4-9E35-D2C150EDFC55}"/>
    <dgm:cxn modelId="{33C66A8E-9D68-4261-9C0D-6A708BA20AB4}" type="presOf" srcId="{8DBF95FB-24F4-4688-A36D-A4A148DEBEDB}" destId="{105BFD51-AB4E-4CD1-BB05-8465CC1D8141}" srcOrd="1" destOrd="0" presId="urn:microsoft.com/office/officeart/2005/8/layout/vProcess5"/>
    <dgm:cxn modelId="{7A8BD7A0-6428-47EB-8A43-175A29C2DEBF}" type="presOf" srcId="{87B088E1-5F68-4291-9BDB-133824B0F19D}" destId="{47121221-DD1E-435E-B659-C524074FDB38}" srcOrd="0" destOrd="0" presId="urn:microsoft.com/office/officeart/2005/8/layout/vProcess5"/>
    <dgm:cxn modelId="{0432DBA3-0522-4FEF-A93C-4A31B3B73A10}" type="presOf" srcId="{8DBF95FB-24F4-4688-A36D-A4A148DEBEDB}" destId="{790DC0AB-EA70-4660-AB09-1E014B29FD8A}" srcOrd="0" destOrd="0" presId="urn:microsoft.com/office/officeart/2005/8/layout/vProcess5"/>
    <dgm:cxn modelId="{E388FCC4-CA26-4F6A-AF2C-BE8F66F6DEAA}" srcId="{D3B47DFC-C36B-444E-92AE-7EFBDF4ACBE0}" destId="{85693F0D-5D67-49CB-85DC-B695502F645B}" srcOrd="2" destOrd="0" parTransId="{0CCE3CD2-5F04-409D-A10D-40D74AAD638D}" sibTransId="{114D4F04-FE1F-44D3-ABAF-F8CE0A33413C}"/>
    <dgm:cxn modelId="{CCC6D1D0-55EF-4FA0-B346-AC9A67E990EE}" srcId="{D3B47DFC-C36B-444E-92AE-7EFBDF4ACBE0}" destId="{8DBF95FB-24F4-4688-A36D-A4A148DEBEDB}" srcOrd="0" destOrd="0" parTransId="{041DDDB9-4644-4FF4-AF40-2F7F26AD4F9A}" sibTransId="{87B088E1-5F68-4291-9BDB-133824B0F19D}"/>
    <dgm:cxn modelId="{8249E16A-9CBA-408B-BF0B-4DE7BFE2A74C}" type="presParOf" srcId="{23A8F638-7D9F-4A57-B792-F68188714A2B}" destId="{E696A104-8443-46EB-948C-FE437DE9C9B2}" srcOrd="0" destOrd="0" presId="urn:microsoft.com/office/officeart/2005/8/layout/vProcess5"/>
    <dgm:cxn modelId="{6DE1974B-4278-411B-AA42-D8020422FEA7}" type="presParOf" srcId="{23A8F638-7D9F-4A57-B792-F68188714A2B}" destId="{790DC0AB-EA70-4660-AB09-1E014B29FD8A}" srcOrd="1" destOrd="0" presId="urn:microsoft.com/office/officeart/2005/8/layout/vProcess5"/>
    <dgm:cxn modelId="{226BA7D5-9343-40F2-B816-69532B7A787C}" type="presParOf" srcId="{23A8F638-7D9F-4A57-B792-F68188714A2B}" destId="{5714EE93-16E3-4563-85D3-2F424E3C4038}" srcOrd="2" destOrd="0" presId="urn:microsoft.com/office/officeart/2005/8/layout/vProcess5"/>
    <dgm:cxn modelId="{A5A6DE5B-E1AC-4E18-87CF-D39BF0259E17}" type="presParOf" srcId="{23A8F638-7D9F-4A57-B792-F68188714A2B}" destId="{0926D88E-1C23-4C45-9637-A663AA40CD94}" srcOrd="3" destOrd="0" presId="urn:microsoft.com/office/officeart/2005/8/layout/vProcess5"/>
    <dgm:cxn modelId="{4D6E2C36-4BDB-4B24-AB7C-1E68578DBA24}" type="presParOf" srcId="{23A8F638-7D9F-4A57-B792-F68188714A2B}" destId="{47121221-DD1E-435E-B659-C524074FDB38}" srcOrd="4" destOrd="0" presId="urn:microsoft.com/office/officeart/2005/8/layout/vProcess5"/>
    <dgm:cxn modelId="{94D75D17-01C6-4DC2-BE22-8F0BFF79E3BA}" type="presParOf" srcId="{23A8F638-7D9F-4A57-B792-F68188714A2B}" destId="{FC5741A3-5344-4A74-9119-707B7BA852CF}" srcOrd="5" destOrd="0" presId="urn:microsoft.com/office/officeart/2005/8/layout/vProcess5"/>
    <dgm:cxn modelId="{697A461E-9613-4083-82C4-A39B5A390E0D}" type="presParOf" srcId="{23A8F638-7D9F-4A57-B792-F68188714A2B}" destId="{105BFD51-AB4E-4CD1-BB05-8465CC1D8141}" srcOrd="6" destOrd="0" presId="urn:microsoft.com/office/officeart/2005/8/layout/vProcess5"/>
    <dgm:cxn modelId="{18B26DB4-C1CC-4414-A53B-79ED2F3CD9CF}" type="presParOf" srcId="{23A8F638-7D9F-4A57-B792-F68188714A2B}" destId="{212047BA-A2BC-48FC-8846-69AD1AA386E6}" srcOrd="7" destOrd="0" presId="urn:microsoft.com/office/officeart/2005/8/layout/vProcess5"/>
    <dgm:cxn modelId="{BA0F8360-FC6D-44A7-8BD2-8C9397BEEFF3}" type="presParOf" srcId="{23A8F638-7D9F-4A57-B792-F68188714A2B}" destId="{F3B46FEB-9254-47FB-B96B-3808CBB0AE0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77EA7-7F6F-4256-B7B6-FF7B7AF73074}">
      <dsp:nvSpPr>
        <dsp:cNvPr id="0" name=""/>
        <dsp:cNvSpPr/>
      </dsp:nvSpPr>
      <dsp:spPr>
        <a:xfrm>
          <a:off x="1557" y="356390"/>
          <a:ext cx="2703535" cy="2703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/>
            <a:t>Το ταλέντο και η νοημοσύνη είναι έμφυτα χαρακτηριστικά και συνοδεύονται από μία έμφυτη αίσθηση του σωστού και του λάθους</a:t>
          </a:r>
          <a:endParaRPr lang="en-US" sz="1600" kern="1200"/>
        </a:p>
      </dsp:txBody>
      <dsp:txXfrm>
        <a:off x="397481" y="752314"/>
        <a:ext cx="1911687" cy="1911687"/>
      </dsp:txXfrm>
    </dsp:sp>
    <dsp:sp modelId="{2E88F38D-AC97-40D6-8726-B3A549B3B243}">
      <dsp:nvSpPr>
        <dsp:cNvPr id="0" name=""/>
        <dsp:cNvSpPr/>
      </dsp:nvSpPr>
      <dsp:spPr>
        <a:xfrm>
          <a:off x="2494271" y="-25672"/>
          <a:ext cx="1684842" cy="912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494271" y="156817"/>
        <a:ext cx="1411109" cy="547465"/>
      </dsp:txXfrm>
    </dsp:sp>
    <dsp:sp modelId="{4B6A28FA-9E72-4018-BAAD-EB878A70B0D6}">
      <dsp:nvSpPr>
        <dsp:cNvPr id="0" name=""/>
        <dsp:cNvSpPr/>
      </dsp:nvSpPr>
      <dsp:spPr>
        <a:xfrm>
          <a:off x="4063661" y="356390"/>
          <a:ext cx="2703535" cy="2703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/>
            <a:t>Πρέπει να διασφαλίζεται ένα ελεύθερο , μη περιοριστικό περιβάλλον ώστε το παιδί να διερευνά και να μαθαίνει με τους δικούς του τρόπους</a:t>
          </a:r>
          <a:endParaRPr lang="en-US" sz="1600" kern="1200"/>
        </a:p>
      </dsp:txBody>
      <dsp:txXfrm>
        <a:off x="4459585" y="752314"/>
        <a:ext cx="1911687" cy="1911687"/>
      </dsp:txXfrm>
    </dsp:sp>
    <dsp:sp modelId="{7633FA4A-E368-4F3D-BA16-43C9F40643A8}">
      <dsp:nvSpPr>
        <dsp:cNvPr id="0" name=""/>
        <dsp:cNvSpPr/>
      </dsp:nvSpPr>
      <dsp:spPr>
        <a:xfrm rot="10800000">
          <a:off x="2589640" y="2529545"/>
          <a:ext cx="1684842" cy="912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863373" y="2712034"/>
        <a:ext cx="1411109" cy="547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8686C-02E0-48BB-8CFB-F2C7F0BB136E}">
      <dsp:nvSpPr>
        <dsp:cNvPr id="0" name=""/>
        <dsp:cNvSpPr/>
      </dsp:nvSpPr>
      <dsp:spPr>
        <a:xfrm>
          <a:off x="0" y="0"/>
          <a:ext cx="5753440" cy="137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/>
            <a:t>Εκκινείται από το ενδιαφέρον του για την καταγωγή και την εξέλιξη των όντων.</a:t>
          </a:r>
          <a:endParaRPr lang="en-US" sz="1600" kern="1200"/>
        </a:p>
      </dsp:txBody>
      <dsp:txXfrm>
        <a:off x="40159" y="40159"/>
        <a:ext cx="4336255" cy="1290827"/>
      </dsp:txXfrm>
    </dsp:sp>
    <dsp:sp modelId="{C5EF6F3D-2E31-4C17-AD5A-0F8E3AEBAD48}">
      <dsp:nvSpPr>
        <dsp:cNvPr id="0" name=""/>
        <dsp:cNvSpPr/>
      </dsp:nvSpPr>
      <dsp:spPr>
        <a:xfrm>
          <a:off x="1015313" y="1675845"/>
          <a:ext cx="5753440" cy="137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/>
            <a:t>Χρησιμοποιεί την ενδοσκόπηση, την καταγραφή των συναισθημάτων και των σκέψεων του ίδιου του ατόμου, προκείμενου να βρει τον τρόπο που λειτουργεί ο ανθρώπινος νους.</a:t>
          </a:r>
          <a:endParaRPr lang="en-US" sz="1600" kern="1200"/>
        </a:p>
      </dsp:txBody>
      <dsp:txXfrm>
        <a:off x="1055472" y="1716004"/>
        <a:ext cx="3766564" cy="1290827"/>
      </dsp:txXfrm>
    </dsp:sp>
    <dsp:sp modelId="{E38970A2-FBEB-46AC-A415-577C1D2E7930}">
      <dsp:nvSpPr>
        <dsp:cNvPr id="0" name=""/>
        <dsp:cNvSpPr/>
      </dsp:nvSpPr>
      <dsp:spPr>
        <a:xfrm>
          <a:off x="4862196" y="1077873"/>
          <a:ext cx="891244" cy="891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62726" y="1077873"/>
        <a:ext cx="490184" cy="670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DC0AB-EA70-4660-AB09-1E014B29FD8A}">
      <dsp:nvSpPr>
        <dsp:cNvPr id="0" name=""/>
        <dsp:cNvSpPr/>
      </dsp:nvSpPr>
      <dsp:spPr>
        <a:xfrm>
          <a:off x="0" y="0"/>
          <a:ext cx="7650846" cy="69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/>
            <a:t>Σε αντίθεση με τον πραγματισμό-λειτουργισμό ενδιαφέρεται για τη δομή και όχι τη λειτουργία της ψυχοδιανοητικής δραστηριότητας.</a:t>
          </a:r>
          <a:endParaRPr lang="en-US" sz="1800" kern="1200"/>
        </a:p>
      </dsp:txBody>
      <dsp:txXfrm>
        <a:off x="20283" y="20283"/>
        <a:ext cx="6903588" cy="651930"/>
      </dsp:txXfrm>
    </dsp:sp>
    <dsp:sp modelId="{5714EE93-16E3-4563-85D3-2F424E3C4038}">
      <dsp:nvSpPr>
        <dsp:cNvPr id="0" name=""/>
        <dsp:cNvSpPr/>
      </dsp:nvSpPr>
      <dsp:spPr>
        <a:xfrm>
          <a:off x="675074" y="807912"/>
          <a:ext cx="7650846" cy="69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/>
            <a:t>Μελετά με ενδοσκοπικές μεθόδους συστηματικά τη μνήμη</a:t>
          </a:r>
          <a:endParaRPr lang="en-US" sz="1800" kern="1200"/>
        </a:p>
      </dsp:txBody>
      <dsp:txXfrm>
        <a:off x="695357" y="828195"/>
        <a:ext cx="6485083" cy="651930"/>
      </dsp:txXfrm>
    </dsp:sp>
    <dsp:sp modelId="{0926D88E-1C23-4C45-9637-A663AA40CD94}">
      <dsp:nvSpPr>
        <dsp:cNvPr id="0" name=""/>
        <dsp:cNvSpPr/>
      </dsp:nvSpPr>
      <dsp:spPr>
        <a:xfrm>
          <a:off x="1350149" y="1615824"/>
          <a:ext cx="7650846" cy="69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/>
            <a:t>Ανέδειξε τη σπουδαιότητα των συνειρμών στη μάθηση, δηλαδή της προσθήκης στοιχείων σε ό, τι ήδη γνωρίζουμε.</a:t>
          </a:r>
          <a:endParaRPr lang="en-US" sz="1800" kern="1200"/>
        </a:p>
      </dsp:txBody>
      <dsp:txXfrm>
        <a:off x="1370432" y="1636107"/>
        <a:ext cx="6485083" cy="651930"/>
      </dsp:txXfrm>
    </dsp:sp>
    <dsp:sp modelId="{47121221-DD1E-435E-B659-C524074FDB38}">
      <dsp:nvSpPr>
        <dsp:cNvPr id="0" name=""/>
        <dsp:cNvSpPr/>
      </dsp:nvSpPr>
      <dsp:spPr>
        <a:xfrm>
          <a:off x="7200724" y="525142"/>
          <a:ext cx="450122" cy="450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02001" y="525142"/>
        <a:ext cx="247568" cy="338717"/>
      </dsp:txXfrm>
    </dsp:sp>
    <dsp:sp modelId="{FC5741A3-5344-4A74-9119-707B7BA852CF}">
      <dsp:nvSpPr>
        <dsp:cNvPr id="0" name=""/>
        <dsp:cNvSpPr/>
      </dsp:nvSpPr>
      <dsp:spPr>
        <a:xfrm>
          <a:off x="7875798" y="1328438"/>
          <a:ext cx="450122" cy="450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977075" y="1328438"/>
        <a:ext cx="247568" cy="33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A0296-E33C-44B1-B271-03AFBAFDC3F6}" type="datetimeFigureOut">
              <a:t>6/11/2024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D65F8-46A6-43C5-91A1-A525245934B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59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B3EA59-42C0-4595-AF4C-02E1884B3FA0}" type="slidenum">
              <a:t>1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0411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8E58B-DA2A-4CFB-B8AF-7FA1FAB4BCEB}" type="slidenum">
              <a:t>13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8692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3268E6-7B51-459E-BA3C-A1C92E009F57}" type="slidenum">
              <a:t>15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3099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3044A4-CA38-4A3A-AFEB-1BB930880E64}" type="slidenum">
              <a:t>16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7348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995471-DF96-4227-8A8B-F387BD7268C1}" type="slidenum">
              <a:t>2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6040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840A0F-B51A-49C9-AB92-3C41A08618E6}" type="slidenum">
              <a:t>3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5783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BCBF39-2D98-4011-A61F-092150255C96}" type="slidenum">
              <a:t>4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7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5446BA-5D88-46E6-83A3-4F211DFC95BE}" type="slidenum">
              <a:t>6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1544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56C01D-01BE-4BEB-AF1B-D9470BC381C0}" type="slidenum">
              <a:t>7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5194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16C146-3C3A-49AC-8229-14B133AEBD8D}" type="slidenum">
              <a:t>8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3504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7315CD-EE13-4553-8E4C-42D654234AA0}" type="slidenum">
              <a:t>10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0153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CFBBE0-FEF3-4EA1-BC91-9611E484533A}" type="slidenum">
              <a:t>12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7740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pPr lvl="0"/>
            <a:r>
              <a:rPr lang="el-GR" sz="4400"/>
              <a:t>Θεωρίες Μάθησης 1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pPr lvl="0"/>
            <a:r>
              <a:rPr lang="el-GR" sz="1400"/>
              <a:t>Ατομική Επίδοση: Οι βασικές ψυχολογικές θεωρίες</a:t>
            </a:r>
          </a:p>
          <a:p>
            <a:pPr lvl="0"/>
            <a:r>
              <a:rPr lang="el-GR" sz="1400"/>
              <a:t>Ορθολογισμός και Εμπειρισμός</a:t>
            </a:r>
          </a:p>
          <a:p>
            <a:pPr lvl="0"/>
            <a:r>
              <a:rPr lang="el-GR" sz="1400"/>
              <a:t>Ενδοσκόπηση και Λειτουργισμός</a:t>
            </a: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66" y="694485"/>
            <a:ext cx="3213388" cy="4117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24738" y="5507588"/>
            <a:ext cx="4248476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Μάριος Κουκουνάρας </a:t>
            </a:r>
            <a:r>
              <a:rPr lang="el-GR" b="0" i="0" u="none" strike="noStrike" kern="1200" cap="none" spc="0" baseline="0" err="1">
                <a:solidFill>
                  <a:srgbClr val="000000"/>
                </a:solidFill>
                <a:uFillTx/>
                <a:latin typeface="Palatino Linotype"/>
              </a:rPr>
              <a:t>Λιάγκης</a:t>
            </a:r>
            <a:endParaRPr lang="el-GR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Αναπληρωτής Καθηγητής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ΕΚΠΑ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Πρώτες ψυχολογικές θεωρίες</a:t>
            </a:r>
          </a:p>
        </p:txBody>
      </p:sp>
      <p:sp>
        <p:nvSpPr>
          <p:cNvPr id="3" name="Σύμβολο κράτησης θέσης κειμένου 2"/>
          <p:cNvSpPr txBox="1">
            <a:spLocks noGrp="1"/>
          </p:cNvSpPr>
          <p:nvPr>
            <p:ph type="body"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</a:t>
            </a:r>
            <a:r>
              <a:rPr lang="en-US" b="1" kern="1200" baseline="30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ος</a:t>
            </a:r>
            <a:r>
              <a:rPr lang="en-US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αιώνας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1559498" y="2524521"/>
            <a:ext cx="2628525" cy="1371600"/>
          </a:xfrm>
        </p:spPr>
        <p:txBody>
          <a:bodyPr/>
          <a:lstStyle/>
          <a:p>
            <a:pPr lvl="0"/>
            <a:r>
              <a:rPr lang="en-GB" sz="2900"/>
              <a:t>William Thierry Preyer</a:t>
            </a:r>
            <a:endParaRPr lang="el-GR" sz="2900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2"/>
          </p:nvPr>
        </p:nvSpPr>
        <p:spPr>
          <a:xfrm>
            <a:off x="119335" y="1285501"/>
            <a:ext cx="1564794" cy="1135383"/>
          </a:xfrm>
        </p:spPr>
        <p:txBody>
          <a:bodyPr/>
          <a:lstStyle/>
          <a:p>
            <a:pPr lvl="0"/>
            <a:r>
              <a:rPr lang="en-US"/>
              <a:t>4 July 1841 – </a:t>
            </a:r>
          </a:p>
          <a:p>
            <a:pPr lvl="0"/>
            <a:r>
              <a:rPr lang="en-US"/>
              <a:t>15 July 1897</a:t>
            </a:r>
            <a:endParaRPr lang="el-GR"/>
          </a:p>
        </p:txBody>
      </p:sp>
      <p:pic>
        <p:nvPicPr>
          <p:cNvPr id="4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4129" y="206664"/>
            <a:ext cx="1989222" cy="2646273"/>
          </a:xfrm>
        </p:spPr>
      </p:pic>
      <p:pic>
        <p:nvPicPr>
          <p:cNvPr id="6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5" y="4089115"/>
            <a:ext cx="1781178" cy="2562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Ορθογώνιο 8"/>
          <p:cNvSpPr/>
          <p:nvPr/>
        </p:nvSpPr>
        <p:spPr>
          <a:xfrm>
            <a:off x="2063550" y="4221090"/>
            <a:ext cx="1781178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Wilhelm Wundt</a:t>
            </a:r>
            <a:endParaRPr lang="el-GR" sz="28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8" name="Ορθογώνιο 9"/>
          <p:cNvSpPr/>
          <p:nvPr/>
        </p:nvSpPr>
        <p:spPr>
          <a:xfrm>
            <a:off x="2035323" y="5820376"/>
            <a:ext cx="1775426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16 August 1832 –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31 August 1920</a:t>
            </a:r>
            <a:endParaRPr lang="el-GR" sz="16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799857" y="3651703"/>
            <a:ext cx="7390555" cy="3046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Ιδρύει το πρώτο ψυχολογικό πειραματικό εργαστήριο στη Λειψία.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Χρησιμοποιεί τη πειραματική μέθοδο και τη μέθοδο της συστηματικής αυτοπαρατήρησης, γιατί πιστεύει ότι ο μόνος τρόπος για να μελετήσουμε συστηματικά τις διαφορές που υπάρχουν ανάμεσα στις αντιλήψεις, τη γλώσσα, την προσωπικότητα και την κοινωνική νόηση μεταξύ των κοινωνιών, είναι η καταγραφή των πάντων .</a:t>
            </a:r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98C6C4AF-5A3F-A194-3AFB-9819534F1CAC}"/>
              </a:ext>
            </a:extLst>
          </p:cNvPr>
          <p:cNvGraphicFramePr/>
          <p:nvPr/>
        </p:nvGraphicFramePr>
        <p:xfrm>
          <a:off x="4799856" y="239454"/>
          <a:ext cx="6768754" cy="304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4800"/>
              <a:t>William James</a:t>
            </a:r>
          </a:p>
        </p:txBody>
      </p:sp>
      <p:sp>
        <p:nvSpPr>
          <p:cNvPr id="4" name="Σύμβολο κράτησης θέσης κειμένου 3"/>
          <p:cNvSpPr txBox="1">
            <a:spLocks noGrp="1"/>
          </p:cNvSpPr>
          <p:nvPr>
            <p:ph type="body" idx="2"/>
          </p:nvPr>
        </p:nvSpPr>
        <p:spPr>
          <a:xfrm>
            <a:off x="982638" y="4389120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2400"/>
              <a:t>January 11, 1842 – August 27, 1910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Θέση εικόνας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Φαινομενολογική προσέγγιση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Στην ψυχολογία η φαινομενολογία ισχυρίζεται ότι κάθε άτομο αντιλαμβάνεται διαφορετικά τα συμβάντα και τις εμπειρίες, κάτι που καθορίζει και τον τρόπο που κάθε άτομο αντιδρά.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ψυχολογία μελετά τους διαφορετικούς τρόπους αντίληψης των ατόμων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4983276"/>
            <a:ext cx="10512552" cy="1126680"/>
          </a:xfrm>
          <a:prstGeom prst="rect">
            <a:avLst/>
          </a:prstGeom>
        </p:spPr>
        <p:txBody>
          <a:bodyPr vert="horz" lIns="91440" tIns="45720" rIns="91440" bIns="45720" rtlCol="0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Πώς ορίζεται εννοιολογικά το σχολείο;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Πραγματιστική ή λειτουργική εξήγηση των φαινομένων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367811" y="1844821"/>
            <a:ext cx="5939722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Οι λέξεις και οι σκέψεις έχουν νόημα μόνο σε σχέση με τον σκοπό για τον οποίο υφίστανται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839417" y="3429001"/>
            <a:ext cx="7728563" cy="267765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Οι νοητικές διεργασίες γίνονται αντιληπτές με βάση την προσαρμογή τους στη λειτουργία που επιτελούν κάθε φορά με αποτέλεσμα να χρειάζεται εξέταση των ψυχοδιαγνωστικών φαινομένων στο φυσικό τους περιβάλλον.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782706" y="5517234"/>
            <a:ext cx="2232251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John Dewey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 October 20, 1859 – June 1, 1952</a:t>
            </a: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pic>
        <p:nvPicPr>
          <p:cNvPr id="6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1" y="2780929"/>
            <a:ext cx="1828800" cy="2495553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5400"/>
              <a:t>John Dewey</a:t>
            </a:r>
            <a:br>
              <a:rPr lang="en-US" sz="5400"/>
            </a:br>
            <a:endParaRPr lang="en-US" sz="5400"/>
          </a:p>
        </p:txBody>
      </p:sp>
      <p:sp>
        <p:nvSpPr>
          <p:cNvPr id="4" name="Σύμβολο κράτησης θέσης κειμένου 3"/>
          <p:cNvSpPr txBox="1">
            <a:spLocks noGrp="1"/>
          </p:cNvSpPr>
          <p:nvPr>
            <p:ph type="body" idx="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/>
              <a:t>October 20, 1859 – June 1, 1952</a:t>
            </a:r>
          </a:p>
        </p:txBody>
      </p:sp>
      <p:pic>
        <p:nvPicPr>
          <p:cNvPr id="3" name="Θέση εικόνας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7331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Εμπειρία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γνώση είναι εμπειρία και δεν μεταδίδεται, αλλά βιώνεται σε συγκεκριμένο πλαίσιο μέσω της διάδρασης, του εμπειρικού βιώματος και του αναστοχασμού.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4983276"/>
            <a:ext cx="10512552" cy="1126680"/>
          </a:xfrm>
          <a:prstGeom prst="rect">
            <a:avLst/>
          </a:prstGeom>
        </p:spPr>
        <p:txBody>
          <a:bodyPr vert="horz" lIns="91440" tIns="45720" rIns="91440" bIns="45720" rtlCol="0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Πώς μαθαίνει κάτι νέο ο άνθρωπος;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2351586" y="533396"/>
            <a:ext cx="316835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2900"/>
              <a:t>Hermann Ebbinghaus (</a:t>
            </a:r>
            <a:r>
              <a:rPr lang="en-US" sz="2900"/>
              <a:t>1850 –1909)</a:t>
            </a:r>
            <a:endParaRPr lang="el-GR" sz="2900"/>
          </a:p>
        </p:txBody>
      </p:sp>
      <p:pic>
        <p:nvPicPr>
          <p:cNvPr id="3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32659"/>
            <a:ext cx="1838328" cy="24955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Ορθογώνιο 5"/>
          <p:cNvSpPr/>
          <p:nvPr/>
        </p:nvSpPr>
        <p:spPr>
          <a:xfrm>
            <a:off x="623389" y="4653135"/>
            <a:ext cx="11071915" cy="12003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Συνδετισμός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 (σύγχρονη εκδοχή)-η σκέψη και η κατανόηση είναι αποτέλεσμα μίας γνωστικής αρχιτεκτονικής ολοένα αυξανόμενων νευρωνικών συνδέσεων.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B4205A44-D936-D450-686D-0808D0CA978F}"/>
              </a:ext>
            </a:extLst>
          </p:cNvPr>
          <p:cNvGraphicFramePr/>
          <p:nvPr/>
        </p:nvGraphicFramePr>
        <p:xfrm>
          <a:off x="2351586" y="1676396"/>
          <a:ext cx="9000996" cy="23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5400"/>
              <a:t>Επίδραση της Φιλοσοφίας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Σύμβολο κράτησης θέσης κειμένου 3"/>
          <p:cNvSpPr txBox="1">
            <a:spLocks noGrp="1"/>
          </p:cNvSpPr>
          <p:nvPr>
            <p:ph type="body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200"/>
              <a:t>Descartes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200"/>
              <a:t>31 March 1596 – 11 February 1650</a:t>
            </a:r>
          </a:p>
        </p:txBody>
      </p:sp>
      <p:pic>
        <p:nvPicPr>
          <p:cNvPr id="3" name="Θέση εικόνας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b="1849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Rene Descartes</a:t>
            </a:r>
            <a:br>
              <a:rPr lang="en-GB"/>
            </a:br>
            <a:r>
              <a:rPr lang="en-GB" sz="2800" dirty="0"/>
              <a:t>(Renatus </a:t>
            </a:r>
            <a:r>
              <a:rPr lang="en-GB" sz="2800" dirty="0" err="1"/>
              <a:t>Cartesius</a:t>
            </a:r>
            <a:r>
              <a:rPr lang="en-GB" sz="2800" dirty="0"/>
              <a:t>)</a:t>
            </a:r>
            <a:endParaRPr lang="el-GR"/>
          </a:p>
        </p:txBody>
      </p:sp>
      <p:sp>
        <p:nvSpPr>
          <p:cNvPr id="3" name="Σύμβολο κράτησης θέσης κειμένου 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2951032" cy="3811588"/>
          </a:xfrm>
        </p:spPr>
        <p:txBody>
          <a:bodyPr anchorCtr="1">
            <a:normAutofit/>
          </a:bodyPr>
          <a:lstStyle/>
          <a:p>
            <a:pPr lvl="0" algn="ctr"/>
            <a:r>
              <a:rPr lang="el-GR" sz="2400" dirty="0"/>
              <a:t>Δυϊσμός μεταξύ νου και σώματος</a:t>
            </a:r>
          </a:p>
        </p:txBody>
      </p:sp>
      <p:sp>
        <p:nvSpPr>
          <p:cNvPr id="4" name="Σύμβολο κράτησης θέσης περιεχομένου 2"/>
          <p:cNvSpPr txBox="1">
            <a:spLocks noGrp="1"/>
          </p:cNvSpPr>
          <p:nvPr>
            <p:ph idx="1"/>
          </p:nvPr>
        </p:nvSpPr>
        <p:spPr>
          <a:xfrm>
            <a:off x="5181599" y="838204"/>
            <a:ext cx="6172200" cy="2662805"/>
          </a:xfrm>
        </p:spPr>
        <p:txBody>
          <a:bodyPr/>
          <a:lstStyle/>
          <a:p>
            <a:pPr lvl="0"/>
            <a:r>
              <a:rPr lang="el-GR" sz="2400"/>
              <a:t>Το σώμα είναι υλικό, μηχανιστικό και υπάρχει παράλληλα με τον νου, που είναι μη υλικός</a:t>
            </a:r>
          </a:p>
          <a:p>
            <a:pPr lvl="0"/>
            <a:r>
              <a:rPr lang="el-GR" sz="2400"/>
              <a:t>Η γνώση υπάρχει πέρα από την εμπειρία, για παράδειγμα μία αφηρημένη ιδέα, όπως το «τρίγωνο»</a:t>
            </a:r>
          </a:p>
          <a:p>
            <a:pPr marL="0" lvl="0" indent="0">
              <a:buNone/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326231" y="4514851"/>
            <a:ext cx="604867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</a:rPr>
              <a:t>Ορθολογισμός-Ορθολογιστές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John Locke</a:t>
            </a:r>
            <a:endParaRPr lang="el-GR"/>
          </a:p>
        </p:txBody>
      </p:sp>
      <p:sp>
        <p:nvSpPr>
          <p:cNvPr id="3" name="Σύμβολο κράτησης θέσης περιεχομένου 2"/>
          <p:cNvSpPr txBox="1">
            <a:spLocks noGrp="1"/>
          </p:cNvSpPr>
          <p:nvPr>
            <p:ph type="body" idx="2"/>
          </p:nvPr>
        </p:nvSpPr>
        <p:spPr>
          <a:xfrm>
            <a:off x="5181599" y="838204"/>
            <a:ext cx="6172200" cy="2662805"/>
          </a:xfrm>
        </p:spPr>
        <p:txBody>
          <a:bodyPr/>
          <a:lstStyle/>
          <a:p>
            <a:pPr marL="223835" lvl="0" indent="-223835">
              <a:spcBef>
                <a:spcPts val="1800"/>
              </a:spcBef>
              <a:buChar char="•"/>
            </a:pPr>
            <a:r>
              <a:rPr lang="el-GR" sz="2400"/>
              <a:t>Ο νους κατά τη γένεση είναι άγραφος πίνακας στον οποίο εντυπώνονται κάθε είδους γνώση κι εμπειρία</a:t>
            </a:r>
          </a:p>
          <a:p>
            <a:pPr marL="223835" lvl="0" indent="-223835">
              <a:spcBef>
                <a:spcPts val="1800"/>
              </a:spcBef>
              <a:buChar char="•"/>
            </a:pPr>
            <a:r>
              <a:rPr lang="el-GR" sz="2400"/>
              <a:t>Ο άνθρωπος χρειάζεται εξατομικευμένη  καθοδήγηση και εξατομικευμένο έλεγχο του εαυτού μέσω της αναταμοιβής και της τιμωρίας</a:t>
            </a:r>
          </a:p>
          <a:p>
            <a:pPr lvl="0">
              <a:spcBef>
                <a:spcPts val="1800"/>
              </a:spcBef>
            </a:pPr>
            <a:endParaRPr lang="el-GR" sz="2000"/>
          </a:p>
        </p:txBody>
      </p:sp>
      <p:sp>
        <p:nvSpPr>
          <p:cNvPr id="4" name="TextBox 4"/>
          <p:cNvSpPr txBox="1"/>
          <p:nvPr/>
        </p:nvSpPr>
        <p:spPr>
          <a:xfrm>
            <a:off x="5326231" y="4514851"/>
            <a:ext cx="604867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</a:rPr>
              <a:t>Εμπειρισμός-Εμπειριστές</a:t>
            </a:r>
          </a:p>
        </p:txBody>
      </p:sp>
      <p:sp>
        <p:nvSpPr>
          <p:cNvPr id="5" name="Θέση κειμένου 6"/>
          <p:cNvSpPr txBox="1">
            <a:spLocks noGrp="1"/>
          </p:cNvSpPr>
          <p:nvPr>
            <p:ph idx="1"/>
          </p:nvPr>
        </p:nvSpPr>
        <p:spPr>
          <a:xfrm>
            <a:off x="838199" y="4648196"/>
            <a:ext cx="3276596" cy="1371600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600"/>
              <a:t>29 August 1632 – 28 October 1704</a:t>
            </a:r>
            <a:endParaRPr lang="el-GR" sz="1600"/>
          </a:p>
        </p:txBody>
      </p:sp>
      <p:pic>
        <p:nvPicPr>
          <p:cNvPr id="6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0" y="260649"/>
            <a:ext cx="3036978" cy="35122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767407" y="3427217"/>
            <a:ext cx="3276596" cy="1924053"/>
          </a:xfrm>
        </p:spPr>
        <p:txBody>
          <a:bodyPr/>
          <a:lstStyle/>
          <a:p>
            <a:pPr lvl="0"/>
            <a:r>
              <a:rPr lang="en-GB"/>
              <a:t>Jean-Jacques Rousseau</a:t>
            </a:r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2"/>
          </p:nvPr>
        </p:nvSpPr>
        <p:spPr>
          <a:xfrm>
            <a:off x="767407" y="5369768"/>
            <a:ext cx="3276596" cy="1371600"/>
          </a:xfrm>
        </p:spPr>
        <p:txBody>
          <a:bodyPr/>
          <a:lstStyle/>
          <a:p>
            <a:pPr lvl="0"/>
            <a:r>
              <a:rPr lang="el-GR"/>
              <a:t>28 Ιουνίου 1712 - 2 Ιουλίου 1778</a:t>
            </a:r>
          </a:p>
        </p:txBody>
      </p:sp>
      <p:pic>
        <p:nvPicPr>
          <p:cNvPr id="4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7" y="116631"/>
            <a:ext cx="2905954" cy="4045854"/>
          </a:xfrm>
        </p:spPr>
      </p:pic>
      <p:sp>
        <p:nvSpPr>
          <p:cNvPr id="6" name="TextBox 7"/>
          <p:cNvSpPr txBox="1"/>
          <p:nvPr/>
        </p:nvSpPr>
        <p:spPr>
          <a:xfrm>
            <a:off x="5591947" y="4725144"/>
            <a:ext cx="576063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Palatino Linotype"/>
              </a:rPr>
              <a:t>Νατιβισμός-Προοδευτισμός</a:t>
            </a:r>
          </a:p>
        </p:txBody>
      </p:sp>
      <p:graphicFrame>
        <p:nvGraphicFramePr>
          <p:cNvPr id="8" name="TextBox 6">
            <a:extLst>
              <a:ext uri="{FF2B5EF4-FFF2-40B4-BE49-F238E27FC236}">
                <a16:creationId xmlns:a16="http://schemas.microsoft.com/office/drawing/2014/main" id="{2855103F-682D-9574-A9D2-7E30FAAC9134}"/>
              </a:ext>
            </a:extLst>
          </p:cNvPr>
          <p:cNvGraphicFramePr/>
          <p:nvPr/>
        </p:nvGraphicFramePr>
        <p:xfrm>
          <a:off x="4871865" y="476668"/>
          <a:ext cx="6768754" cy="341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695398" y="-29352"/>
            <a:ext cx="9601200" cy="1143000"/>
          </a:xfrm>
        </p:spPr>
        <p:txBody>
          <a:bodyPr/>
          <a:lstStyle/>
          <a:p>
            <a:pPr lvl="0"/>
            <a:r>
              <a:rPr lang="el-GR"/>
              <a:t>Πώς λειτουργεί η νόηση; Τι μελετά η ψυχολογία;</a:t>
            </a:r>
          </a:p>
        </p:txBody>
      </p:sp>
      <p:sp>
        <p:nvSpPr>
          <p:cNvPr id="3" name="Σύμβολο κράτησης θέσης κειμένου 2"/>
          <p:cNvSpPr txBox="1">
            <a:spLocks noGrp="1"/>
          </p:cNvSpPr>
          <p:nvPr>
            <p:ph type="body" idx="1"/>
          </p:nvPr>
        </p:nvSpPr>
        <p:spPr>
          <a:xfrm>
            <a:off x="850846" y="1212777"/>
            <a:ext cx="4645152" cy="761996"/>
          </a:xfrm>
        </p:spPr>
        <p:txBody>
          <a:bodyPr/>
          <a:lstStyle/>
          <a:p>
            <a:pPr lvl="0"/>
            <a:r>
              <a:rPr lang="el-GR" b="1"/>
              <a:t>Ορθολογιστές-Νατιβιστές</a:t>
            </a:r>
          </a:p>
        </p:txBody>
      </p:sp>
      <p:sp>
        <p:nvSpPr>
          <p:cNvPr id="4" name="Σύμβολο κράτησης θέσης περιεχομένου 3"/>
          <p:cNvSpPr txBox="1">
            <a:spLocks noGrp="1"/>
          </p:cNvSpPr>
          <p:nvPr>
            <p:ph type="body" idx="3"/>
          </p:nvPr>
        </p:nvSpPr>
        <p:spPr>
          <a:xfrm>
            <a:off x="850846" y="2073905"/>
            <a:ext cx="4645152" cy="1499113"/>
          </a:xfrm>
        </p:spPr>
        <p:txBody>
          <a:bodyPr anchor="t">
            <a:normAutofit/>
          </a:bodyPr>
          <a:lstStyle/>
          <a:p>
            <a:pPr lvl="0">
              <a:spcBef>
                <a:spcPts val="1800"/>
              </a:spcBef>
            </a:pPr>
            <a:r>
              <a:rPr lang="el-GR" sz="2000"/>
              <a:t>Ο νους είναι προγραμματισμένος εκ των προτέρων με μία εγγενή δομή για την ανάπτυξη των εννοιών και την απόκτηση της γλώσσας.</a:t>
            </a:r>
          </a:p>
        </p:txBody>
      </p:sp>
      <p:sp>
        <p:nvSpPr>
          <p:cNvPr id="5" name="Σύμβολο κράτησης θέσης κειμένου 4"/>
          <p:cNvSpPr txBox="1">
            <a:spLocks noGrp="1"/>
          </p:cNvSpPr>
          <p:nvPr>
            <p:ph idx="2"/>
          </p:nvPr>
        </p:nvSpPr>
        <p:spPr>
          <a:xfrm>
            <a:off x="6480047" y="1212777"/>
            <a:ext cx="4645152" cy="761996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400" b="1"/>
              <a:t>Εμπειριστές</a:t>
            </a:r>
          </a:p>
        </p:txBody>
      </p:sp>
      <p:sp>
        <p:nvSpPr>
          <p:cNvPr id="6" name="Σύμβολο κράτησης θέσης περιεχομένου 5"/>
          <p:cNvSpPr txBox="1">
            <a:spLocks noGrp="1"/>
          </p:cNvSpPr>
          <p:nvPr>
            <p:ph idx="4"/>
          </p:nvPr>
        </p:nvSpPr>
        <p:spPr>
          <a:xfrm>
            <a:off x="6480047" y="2073905"/>
            <a:ext cx="4645152" cy="1499113"/>
          </a:xfrm>
        </p:spPr>
        <p:txBody>
          <a:bodyPr/>
          <a:lstStyle/>
          <a:p>
            <a:pPr marL="0" lvl="0" indent="0">
              <a:buNone/>
            </a:pPr>
            <a:r>
              <a:rPr lang="el-GR"/>
              <a:t>Ο νους είναι ένας μηχανισμός επεξεργασίας πληροφοριών, ο οποίος εφαρμόζει διεργασίες προσοχής, αίσθησης, αντίληψης και μνήμης σε κάθε νέο ερέθισμα (εμπειρία).</a:t>
            </a:r>
          </a:p>
        </p:txBody>
      </p:sp>
      <p:sp>
        <p:nvSpPr>
          <p:cNvPr id="7" name="Σύμβολο κράτησης θέσης περιεχομένου 3"/>
          <p:cNvSpPr txBox="1"/>
          <p:nvPr/>
        </p:nvSpPr>
        <p:spPr>
          <a:xfrm>
            <a:off x="850846" y="3687913"/>
            <a:ext cx="4645152" cy="14991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A priori 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γνώση και έμφυτες νοητικές δομές=διερευνούν τον τρόπο που αυτά τα στοιχεία εκδηλώνονται στο πλαίσιο της ανθρώπινης συμπεριφοράς.</a:t>
            </a:r>
          </a:p>
        </p:txBody>
      </p:sp>
      <p:sp>
        <p:nvSpPr>
          <p:cNvPr id="8" name="Σύμβολο κράτησης θέσης περιεχομένου 5"/>
          <p:cNvSpPr txBox="1"/>
          <p:nvPr/>
        </p:nvSpPr>
        <p:spPr>
          <a:xfrm>
            <a:off x="6480047" y="3687904"/>
            <a:ext cx="4645152" cy="14991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9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Σημείο εκκίνησης είναι τα αντικειμενικά, εμπειρικά αποκτηθέντα δεδομένα για την ανθρώπινη συμπεριφορά=αναπτύσσουν θεωρίες για τις ψυχοδιανοητικές διεργασίες του ανθρώπου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5400"/>
              <a:t>Immanuel Kant</a:t>
            </a:r>
          </a:p>
        </p:txBody>
      </p:sp>
      <p:sp>
        <p:nvSpPr>
          <p:cNvPr id="4" name="Σύμβολο κράτησης θέσης κειμένου 3"/>
          <p:cNvSpPr txBox="1">
            <a:spLocks noGrp="1"/>
          </p:cNvSpPr>
          <p:nvPr>
            <p:ph type="body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/>
              <a:t>22 April 1724 – 12 February 1804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Θέση εικόνας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2" b="2373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Ορθολογιστής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Επηρεάστηκε από τον David Hume-εμπειριστής, ο οποίος έκανε τη διάκριση μεταξύ ιδεών και εντυπώσεων προσφέροντας μία πρώιμη εξήγηση για τον σχηματισμό των εννοιών.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4983276"/>
            <a:ext cx="10512552" cy="1126680"/>
          </a:xfrm>
          <a:prstGeom prst="rect">
            <a:avLst/>
          </a:prstGeom>
        </p:spPr>
        <p:txBody>
          <a:bodyPr vert="horz" lIns="91440" tIns="45720" rIns="91440" bIns="45720" rtlCol="0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Τι σκέφτεστε όταν σκέφτεστε την έννοια της καλοσύνης;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Θεωρία του Kant-ο νους είναι ένα σύστημα από λειτουργίες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Ορθογώνιο 2"/>
          <p:cNvSpPr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>
                <a:uFillTx/>
              </a:rPr>
              <a:t>Για την νοητική αναπαράσταση απαιτούνται τόσο έννοιες όσο και αισθήσεις.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>
                <a:uFillTx/>
              </a:rPr>
              <a:t>Χρειαζόμαστε πληροφορίες προκειμένου να προβούμε σε κρίσεις, αλλά πρέπει να είμαστε σε θέση να διακρίνουμε μεταξύ διαφορετικών πραγμάτων.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>
                <a:uFillTx/>
              </a:rPr>
              <a:t>Σύμφωνα με τον αναπαραστισμό οι σκέψεις μεσολαβούν ανάμεσα στα υλικά αντικείμενα ή τις αφηρημένες ιδέες που βιώνουμε και τις εσωτερικές νοητικές δομές που υπάρχουν στον νου μας.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>
                <a:uFillTx/>
              </a:rPr>
              <a:t>Π.χ. η καλοσύνη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Θεωρίες Μάθησης 1</vt:lpstr>
      <vt:lpstr>Επίδραση της Φιλοσοφίας</vt:lpstr>
      <vt:lpstr>Rene Descartes (Renatus Cartesius)</vt:lpstr>
      <vt:lpstr>John Locke</vt:lpstr>
      <vt:lpstr>Jean-Jacques Rousseau</vt:lpstr>
      <vt:lpstr>Πώς λειτουργεί η νόηση; Τι μελετά η ψυχολογία;</vt:lpstr>
      <vt:lpstr>Immanuel Kant</vt:lpstr>
      <vt:lpstr>Ορθολογιστής  Επηρεάστηκε από τον David Hume-εμπειριστής, ο οποίος έκανε τη διάκριση μεταξύ ιδεών και εντυπώσεων προσφέροντας μία πρώιμη εξήγηση για τον σχηματισμό των εννοιών. </vt:lpstr>
      <vt:lpstr>Θεωρία του Kant-ο νους είναι ένα σύστημα από λειτουργίες</vt:lpstr>
      <vt:lpstr>Πρώτες ψυχολογικές θεωρίες</vt:lpstr>
      <vt:lpstr>William Thierry Preyer</vt:lpstr>
      <vt:lpstr>William James</vt:lpstr>
      <vt:lpstr>Φαινομενολογική προσέγγιση  Στην ψυχολογία η φαινομενολογία ισχυρίζεται ότι κάθε άτομο αντιλαμβάνεται διαφορετικά τα συμβάντα και τις εμπειρίες, κάτι που καθορίζει και τον τρόπο που κάθε άτομο αντιδρά.  Η ψυχολογία μελετά τους διαφορετικούς τρόπους αντίληψης των ατόμων </vt:lpstr>
      <vt:lpstr>Πραγματιστική ή λειτουργική εξήγηση των φαινομένων</vt:lpstr>
      <vt:lpstr>John Dewey </vt:lpstr>
      <vt:lpstr>Εμπειρία  Η γνώση είναι εμπειρία και δεν μεταδίδεται, αλλά βιώνεται σε συγκεκριμένο πλαίσιο μέσω της διάδρασης, του εμπειρικού βιώματος και του αναστοχασμού.   </vt:lpstr>
      <vt:lpstr>Hermann Ebbinghaus (1850 –1909)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2024-11-06T08:56:57Z</dcterms:created>
  <dcterms:modified xsi:type="dcterms:W3CDTF">2024-11-06T09:03:04Z</dcterms:modified>
</cp:coreProperties>
</file>