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40"/>
  </p:notesMasterIdLst>
  <p:sldIdLst>
    <p:sldId id="256" r:id="rId2"/>
    <p:sldId id="291" r:id="rId3"/>
    <p:sldId id="292" r:id="rId4"/>
    <p:sldId id="258" r:id="rId5"/>
    <p:sldId id="259" r:id="rId6"/>
    <p:sldId id="290" r:id="rId7"/>
    <p:sldId id="257" r:id="rId8"/>
    <p:sldId id="262" r:id="rId9"/>
    <p:sldId id="263" r:id="rId10"/>
    <p:sldId id="264" r:id="rId11"/>
    <p:sldId id="265" r:id="rId12"/>
    <p:sldId id="297" r:id="rId13"/>
    <p:sldId id="298"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6" r:id="rId34"/>
    <p:sldId id="287" r:id="rId35"/>
    <p:sldId id="293" r:id="rId36"/>
    <p:sldId id="294" r:id="rId37"/>
    <p:sldId id="295" r:id="rId38"/>
    <p:sldId id="296" r:id="rId3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FC5BC-223D-4F0C-16F7-DFC23A0FCF0A}" v="96" dt="2024-12-04T08:17:45.494"/>
    <p1510:client id="{B39F3C09-BD41-8687-6234-C6BB80E46F62}" v="38" dt="2024-12-04T08:04:54.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C8FEC-EA46-4C87-B43C-4BFD2BD6FA8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436C5EA3-67CA-4658-BFAC-5D069F0C159A}">
      <dgm:prSet phldrT="[Κείμενο]"/>
      <dgm:spPr/>
      <dgm:t>
        <a:bodyPr/>
        <a:lstStyle/>
        <a:p>
          <a:r>
            <a:rPr lang="el-GR" dirty="0"/>
            <a:t>;</a:t>
          </a:r>
        </a:p>
      </dgm:t>
    </dgm:pt>
    <dgm:pt modelId="{F79EDB11-C865-4BC2-B049-C973F22DBC5C}" type="parTrans" cxnId="{B583DCBE-DE50-45B2-930D-7D08EFE6B8AB}">
      <dgm:prSet/>
      <dgm:spPr/>
      <dgm:t>
        <a:bodyPr/>
        <a:lstStyle/>
        <a:p>
          <a:endParaRPr lang="el-GR"/>
        </a:p>
      </dgm:t>
    </dgm:pt>
    <dgm:pt modelId="{AF917FB2-4E92-438D-BA2E-5540B25362F1}" type="sibTrans" cxnId="{B583DCBE-DE50-45B2-930D-7D08EFE6B8AB}">
      <dgm:prSet/>
      <dgm:spPr/>
      <dgm:t>
        <a:bodyPr/>
        <a:lstStyle/>
        <a:p>
          <a:endParaRPr lang="el-GR"/>
        </a:p>
      </dgm:t>
    </dgm:pt>
    <dgm:pt modelId="{1F438D7B-B193-48F7-A4E5-49C00F6357A2}">
      <dgm:prSet phldrT="[Κείμενο]"/>
      <dgm:spPr/>
      <dgm:t>
        <a:bodyPr/>
        <a:lstStyle/>
        <a:p>
          <a:r>
            <a:rPr lang="el-GR" dirty="0"/>
            <a:t>«Μπορείς να δεις τηλεόραση αρκεί να τελειώσεις το διάβασμά σου για αύριο»</a:t>
          </a:r>
        </a:p>
      </dgm:t>
    </dgm:pt>
    <dgm:pt modelId="{4FA4BE4D-8C3E-4B9C-B50C-159221EB26DD}" type="parTrans" cxnId="{FAED5A81-038D-482B-9863-147FCEE99579}">
      <dgm:prSet/>
      <dgm:spPr/>
      <dgm:t>
        <a:bodyPr/>
        <a:lstStyle/>
        <a:p>
          <a:endParaRPr lang="el-GR"/>
        </a:p>
      </dgm:t>
    </dgm:pt>
    <dgm:pt modelId="{F1B2831C-9E92-4887-A103-9FA716470438}" type="sibTrans" cxnId="{FAED5A81-038D-482B-9863-147FCEE99579}">
      <dgm:prSet/>
      <dgm:spPr/>
      <dgm:t>
        <a:bodyPr/>
        <a:lstStyle/>
        <a:p>
          <a:endParaRPr lang="el-GR"/>
        </a:p>
      </dgm:t>
    </dgm:pt>
    <dgm:pt modelId="{289DADD1-4EC9-4210-8428-7ED2331D775E}">
      <dgm:prSet phldrT="[Κείμενο]"/>
      <dgm:spPr/>
      <dgm:t>
        <a:bodyPr/>
        <a:lstStyle/>
        <a:p>
          <a:r>
            <a:rPr lang="el-GR" dirty="0"/>
            <a:t>«Για κάθε σωστή απάντηση κερδίζετε ένα αυτοκόλλητο»</a:t>
          </a:r>
        </a:p>
      </dgm:t>
    </dgm:pt>
    <dgm:pt modelId="{3D742F26-1D10-4F82-84CA-63A7C58BCE35}" type="parTrans" cxnId="{3FC97E1D-9F69-416F-AD51-15E8D49D98CD}">
      <dgm:prSet/>
      <dgm:spPr/>
      <dgm:t>
        <a:bodyPr/>
        <a:lstStyle/>
        <a:p>
          <a:endParaRPr lang="el-GR"/>
        </a:p>
      </dgm:t>
    </dgm:pt>
    <dgm:pt modelId="{06A50A29-AAF2-4E98-969D-D5197494DE62}" type="sibTrans" cxnId="{3FC97E1D-9F69-416F-AD51-15E8D49D98CD}">
      <dgm:prSet/>
      <dgm:spPr/>
      <dgm:t>
        <a:bodyPr/>
        <a:lstStyle/>
        <a:p>
          <a:endParaRPr lang="el-GR"/>
        </a:p>
      </dgm:t>
    </dgm:pt>
    <dgm:pt modelId="{4C3FFFC9-E2B1-45CC-8F49-FE61A90359D4}">
      <dgm:prSet phldrT="[Κείμενο]"/>
      <dgm:spPr/>
      <dgm:t>
        <a:bodyPr/>
        <a:lstStyle/>
        <a:p>
          <a:r>
            <a:rPr lang="el-GR" dirty="0"/>
            <a:t>«Οι μαθητές που θα είναι διαβασμένοι κάθε μέρα αυτή την εβδομάδα δεν θα γράψουν τεστ την Παρασκευή»</a:t>
          </a:r>
        </a:p>
      </dgm:t>
    </dgm:pt>
    <dgm:pt modelId="{2BBECA52-D142-47D2-83BB-A397894CE2A8}" type="parTrans" cxnId="{72D6FE55-40FA-4449-B096-30DD79ACFEA6}">
      <dgm:prSet/>
      <dgm:spPr/>
      <dgm:t>
        <a:bodyPr/>
        <a:lstStyle/>
        <a:p>
          <a:endParaRPr lang="el-GR"/>
        </a:p>
      </dgm:t>
    </dgm:pt>
    <dgm:pt modelId="{916B6165-8756-499F-84E5-0B696B6311B3}" type="sibTrans" cxnId="{72D6FE55-40FA-4449-B096-30DD79ACFEA6}">
      <dgm:prSet/>
      <dgm:spPr/>
      <dgm:t>
        <a:bodyPr/>
        <a:lstStyle/>
        <a:p>
          <a:endParaRPr lang="el-GR"/>
        </a:p>
      </dgm:t>
    </dgm:pt>
    <dgm:pt modelId="{33710698-F5EF-482C-8E41-55344E679B2B}">
      <dgm:prSet phldrT="[Κείμενο]"/>
      <dgm:spPr/>
      <dgm:t>
        <a:bodyPr/>
        <a:lstStyle/>
        <a:p>
          <a:r>
            <a:rPr lang="el-GR" dirty="0"/>
            <a:t>«Όποιος μαθητής έρχεται αργοπορημένος στην τάξη παίρνει απουσία»</a:t>
          </a:r>
        </a:p>
      </dgm:t>
    </dgm:pt>
    <dgm:pt modelId="{8C6C2B0A-E1A8-4B63-AE7C-2ADF975B0C64}" type="parTrans" cxnId="{F40E3312-DDBA-4910-9C95-6580B3E64974}">
      <dgm:prSet/>
      <dgm:spPr/>
      <dgm:t>
        <a:bodyPr/>
        <a:lstStyle/>
        <a:p>
          <a:endParaRPr lang="el-GR"/>
        </a:p>
      </dgm:t>
    </dgm:pt>
    <dgm:pt modelId="{D6AE1C9D-89EE-493B-985B-6AB5D5552EF8}" type="sibTrans" cxnId="{F40E3312-DDBA-4910-9C95-6580B3E64974}">
      <dgm:prSet/>
      <dgm:spPr/>
      <dgm:t>
        <a:bodyPr/>
        <a:lstStyle/>
        <a:p>
          <a:endParaRPr lang="el-GR"/>
        </a:p>
      </dgm:t>
    </dgm:pt>
    <dgm:pt modelId="{29738959-1033-4FF1-B16F-2297C249F6A0}" type="pres">
      <dgm:prSet presAssocID="{F7CC8FEC-EA46-4C87-B43C-4BFD2BD6FA82}" presName="diagram" presStyleCnt="0">
        <dgm:presLayoutVars>
          <dgm:chMax val="1"/>
          <dgm:dir/>
          <dgm:animLvl val="ctr"/>
          <dgm:resizeHandles val="exact"/>
        </dgm:presLayoutVars>
      </dgm:prSet>
      <dgm:spPr/>
    </dgm:pt>
    <dgm:pt modelId="{96E334D0-DD6D-44D0-B249-D516B0DB4061}" type="pres">
      <dgm:prSet presAssocID="{F7CC8FEC-EA46-4C87-B43C-4BFD2BD6FA82}" presName="matrix" presStyleCnt="0"/>
      <dgm:spPr/>
    </dgm:pt>
    <dgm:pt modelId="{F104480C-C755-4F43-AD6A-57BA5220825E}" type="pres">
      <dgm:prSet presAssocID="{F7CC8FEC-EA46-4C87-B43C-4BFD2BD6FA82}" presName="tile1" presStyleLbl="node1" presStyleIdx="0" presStyleCnt="4"/>
      <dgm:spPr/>
    </dgm:pt>
    <dgm:pt modelId="{0EF61ED6-A826-4102-A132-B82352FDB298}" type="pres">
      <dgm:prSet presAssocID="{F7CC8FEC-EA46-4C87-B43C-4BFD2BD6FA82}" presName="tile1text" presStyleLbl="node1" presStyleIdx="0" presStyleCnt="4">
        <dgm:presLayoutVars>
          <dgm:chMax val="0"/>
          <dgm:chPref val="0"/>
          <dgm:bulletEnabled val="1"/>
        </dgm:presLayoutVars>
      </dgm:prSet>
      <dgm:spPr/>
    </dgm:pt>
    <dgm:pt modelId="{711677BE-F6CE-4BD7-B1E9-352B401152E7}" type="pres">
      <dgm:prSet presAssocID="{F7CC8FEC-EA46-4C87-B43C-4BFD2BD6FA82}" presName="tile2" presStyleLbl="node1" presStyleIdx="1" presStyleCnt="4"/>
      <dgm:spPr/>
    </dgm:pt>
    <dgm:pt modelId="{21FBF799-59C1-44D4-B6A6-5AAD06D1420A}" type="pres">
      <dgm:prSet presAssocID="{F7CC8FEC-EA46-4C87-B43C-4BFD2BD6FA82}" presName="tile2text" presStyleLbl="node1" presStyleIdx="1" presStyleCnt="4">
        <dgm:presLayoutVars>
          <dgm:chMax val="0"/>
          <dgm:chPref val="0"/>
          <dgm:bulletEnabled val="1"/>
        </dgm:presLayoutVars>
      </dgm:prSet>
      <dgm:spPr/>
    </dgm:pt>
    <dgm:pt modelId="{72918C44-470F-46FA-879F-FF36863F9171}" type="pres">
      <dgm:prSet presAssocID="{F7CC8FEC-EA46-4C87-B43C-4BFD2BD6FA82}" presName="tile3" presStyleLbl="node1" presStyleIdx="2" presStyleCnt="4"/>
      <dgm:spPr/>
    </dgm:pt>
    <dgm:pt modelId="{90D66CDB-DD0F-40D7-9987-13FD3EA79C46}" type="pres">
      <dgm:prSet presAssocID="{F7CC8FEC-EA46-4C87-B43C-4BFD2BD6FA82}" presName="tile3text" presStyleLbl="node1" presStyleIdx="2" presStyleCnt="4">
        <dgm:presLayoutVars>
          <dgm:chMax val="0"/>
          <dgm:chPref val="0"/>
          <dgm:bulletEnabled val="1"/>
        </dgm:presLayoutVars>
      </dgm:prSet>
      <dgm:spPr/>
    </dgm:pt>
    <dgm:pt modelId="{CBF4AA89-24D7-4B03-9A0F-D7E50F3A4EB6}" type="pres">
      <dgm:prSet presAssocID="{F7CC8FEC-EA46-4C87-B43C-4BFD2BD6FA82}" presName="tile4" presStyleLbl="node1" presStyleIdx="3" presStyleCnt="4"/>
      <dgm:spPr/>
    </dgm:pt>
    <dgm:pt modelId="{C8FCF8CC-ABB2-4127-9065-9DDAFB00F7D6}" type="pres">
      <dgm:prSet presAssocID="{F7CC8FEC-EA46-4C87-B43C-4BFD2BD6FA82}" presName="tile4text" presStyleLbl="node1" presStyleIdx="3" presStyleCnt="4">
        <dgm:presLayoutVars>
          <dgm:chMax val="0"/>
          <dgm:chPref val="0"/>
          <dgm:bulletEnabled val="1"/>
        </dgm:presLayoutVars>
      </dgm:prSet>
      <dgm:spPr/>
    </dgm:pt>
    <dgm:pt modelId="{D3D1B4B1-BD01-4C93-A292-EE13C84E4B54}" type="pres">
      <dgm:prSet presAssocID="{F7CC8FEC-EA46-4C87-B43C-4BFD2BD6FA82}" presName="centerTile" presStyleLbl="fgShp" presStyleIdx="0" presStyleCnt="1">
        <dgm:presLayoutVars>
          <dgm:chMax val="0"/>
          <dgm:chPref val="0"/>
        </dgm:presLayoutVars>
      </dgm:prSet>
      <dgm:spPr/>
    </dgm:pt>
  </dgm:ptLst>
  <dgm:cxnLst>
    <dgm:cxn modelId="{F40E3312-DDBA-4910-9C95-6580B3E64974}" srcId="{436C5EA3-67CA-4658-BFAC-5D069F0C159A}" destId="{33710698-F5EF-482C-8E41-55344E679B2B}" srcOrd="3" destOrd="0" parTransId="{8C6C2B0A-E1A8-4B63-AE7C-2ADF975B0C64}" sibTransId="{D6AE1C9D-89EE-493B-985B-6AB5D5552EF8}"/>
    <dgm:cxn modelId="{3FC97E1D-9F69-416F-AD51-15E8D49D98CD}" srcId="{436C5EA3-67CA-4658-BFAC-5D069F0C159A}" destId="{289DADD1-4EC9-4210-8428-7ED2331D775E}" srcOrd="1" destOrd="0" parTransId="{3D742F26-1D10-4F82-84CA-63A7C58BCE35}" sibTransId="{06A50A29-AAF2-4E98-969D-D5197494DE62}"/>
    <dgm:cxn modelId="{65489638-EA53-4EBD-963E-00536A23234D}" type="presOf" srcId="{4C3FFFC9-E2B1-45CC-8F49-FE61A90359D4}" destId="{72918C44-470F-46FA-879F-FF36863F9171}" srcOrd="0" destOrd="0" presId="urn:microsoft.com/office/officeart/2005/8/layout/matrix1"/>
    <dgm:cxn modelId="{A513713A-C806-465E-9CB6-84212F6C3610}" type="presOf" srcId="{F7CC8FEC-EA46-4C87-B43C-4BFD2BD6FA82}" destId="{29738959-1033-4FF1-B16F-2297C249F6A0}" srcOrd="0" destOrd="0" presId="urn:microsoft.com/office/officeart/2005/8/layout/matrix1"/>
    <dgm:cxn modelId="{0591DF64-9DDB-40E5-9779-CB6BD72D291B}" type="presOf" srcId="{33710698-F5EF-482C-8E41-55344E679B2B}" destId="{C8FCF8CC-ABB2-4127-9065-9DDAFB00F7D6}" srcOrd="1" destOrd="0" presId="urn:microsoft.com/office/officeart/2005/8/layout/matrix1"/>
    <dgm:cxn modelId="{5EDCF466-3166-456C-8107-D880151A4DB7}" type="presOf" srcId="{289DADD1-4EC9-4210-8428-7ED2331D775E}" destId="{711677BE-F6CE-4BD7-B1E9-352B401152E7}" srcOrd="0" destOrd="0" presId="urn:microsoft.com/office/officeart/2005/8/layout/matrix1"/>
    <dgm:cxn modelId="{F3BAFF70-DD7B-4B33-95AD-DC5FB7E081D8}" type="presOf" srcId="{1F438D7B-B193-48F7-A4E5-49C00F6357A2}" destId="{F104480C-C755-4F43-AD6A-57BA5220825E}" srcOrd="0" destOrd="0" presId="urn:microsoft.com/office/officeart/2005/8/layout/matrix1"/>
    <dgm:cxn modelId="{72D6FE55-40FA-4449-B096-30DD79ACFEA6}" srcId="{436C5EA3-67CA-4658-BFAC-5D069F0C159A}" destId="{4C3FFFC9-E2B1-45CC-8F49-FE61A90359D4}" srcOrd="2" destOrd="0" parTransId="{2BBECA52-D142-47D2-83BB-A397894CE2A8}" sibTransId="{916B6165-8756-499F-84E5-0B696B6311B3}"/>
    <dgm:cxn modelId="{FAED5A81-038D-482B-9863-147FCEE99579}" srcId="{436C5EA3-67CA-4658-BFAC-5D069F0C159A}" destId="{1F438D7B-B193-48F7-A4E5-49C00F6357A2}" srcOrd="0" destOrd="0" parTransId="{4FA4BE4D-8C3E-4B9C-B50C-159221EB26DD}" sibTransId="{F1B2831C-9E92-4887-A103-9FA716470438}"/>
    <dgm:cxn modelId="{4358B28F-8EB4-4FBF-8DDB-37CFBA3D9759}" type="presOf" srcId="{33710698-F5EF-482C-8E41-55344E679B2B}" destId="{CBF4AA89-24D7-4B03-9A0F-D7E50F3A4EB6}" srcOrd="0" destOrd="0" presId="urn:microsoft.com/office/officeart/2005/8/layout/matrix1"/>
    <dgm:cxn modelId="{EF87B7BC-A64F-4AD5-A27C-BA37BD1AA26D}" type="presOf" srcId="{4C3FFFC9-E2B1-45CC-8F49-FE61A90359D4}" destId="{90D66CDB-DD0F-40D7-9987-13FD3EA79C46}" srcOrd="1" destOrd="0" presId="urn:microsoft.com/office/officeart/2005/8/layout/matrix1"/>
    <dgm:cxn modelId="{B583DCBE-DE50-45B2-930D-7D08EFE6B8AB}" srcId="{F7CC8FEC-EA46-4C87-B43C-4BFD2BD6FA82}" destId="{436C5EA3-67CA-4658-BFAC-5D069F0C159A}" srcOrd="0" destOrd="0" parTransId="{F79EDB11-C865-4BC2-B049-C973F22DBC5C}" sibTransId="{AF917FB2-4E92-438D-BA2E-5540B25362F1}"/>
    <dgm:cxn modelId="{10ACABC1-5F80-4E3D-B7D9-3E49F7BD1F60}" type="presOf" srcId="{436C5EA3-67CA-4658-BFAC-5D069F0C159A}" destId="{D3D1B4B1-BD01-4C93-A292-EE13C84E4B54}" srcOrd="0" destOrd="0" presId="urn:microsoft.com/office/officeart/2005/8/layout/matrix1"/>
    <dgm:cxn modelId="{5371C4EE-9B20-4129-96CB-BF6ABBF48FB7}" type="presOf" srcId="{1F438D7B-B193-48F7-A4E5-49C00F6357A2}" destId="{0EF61ED6-A826-4102-A132-B82352FDB298}" srcOrd="1" destOrd="0" presId="urn:microsoft.com/office/officeart/2005/8/layout/matrix1"/>
    <dgm:cxn modelId="{1422AEF8-B688-4F71-A8F1-A31BA6953EE1}" type="presOf" srcId="{289DADD1-4EC9-4210-8428-7ED2331D775E}" destId="{21FBF799-59C1-44D4-B6A6-5AAD06D1420A}" srcOrd="1" destOrd="0" presId="urn:microsoft.com/office/officeart/2005/8/layout/matrix1"/>
    <dgm:cxn modelId="{BCCAABCE-AE4F-4DC2-99F2-2D748D7FFCC2}" type="presParOf" srcId="{29738959-1033-4FF1-B16F-2297C249F6A0}" destId="{96E334D0-DD6D-44D0-B249-D516B0DB4061}" srcOrd="0" destOrd="0" presId="urn:microsoft.com/office/officeart/2005/8/layout/matrix1"/>
    <dgm:cxn modelId="{6E5C67A9-0ACE-4DC5-B536-FE1DB77E5B35}" type="presParOf" srcId="{96E334D0-DD6D-44D0-B249-D516B0DB4061}" destId="{F104480C-C755-4F43-AD6A-57BA5220825E}" srcOrd="0" destOrd="0" presId="urn:microsoft.com/office/officeart/2005/8/layout/matrix1"/>
    <dgm:cxn modelId="{DA48CD28-7D2C-4109-B6DA-E3BACDC4D697}" type="presParOf" srcId="{96E334D0-DD6D-44D0-B249-D516B0DB4061}" destId="{0EF61ED6-A826-4102-A132-B82352FDB298}" srcOrd="1" destOrd="0" presId="urn:microsoft.com/office/officeart/2005/8/layout/matrix1"/>
    <dgm:cxn modelId="{AEC8EF48-43BD-453E-9626-2ACF67AAED96}" type="presParOf" srcId="{96E334D0-DD6D-44D0-B249-D516B0DB4061}" destId="{711677BE-F6CE-4BD7-B1E9-352B401152E7}" srcOrd="2" destOrd="0" presId="urn:microsoft.com/office/officeart/2005/8/layout/matrix1"/>
    <dgm:cxn modelId="{0A10E4E4-9435-488A-B7DF-A5C39DFEA3A4}" type="presParOf" srcId="{96E334D0-DD6D-44D0-B249-D516B0DB4061}" destId="{21FBF799-59C1-44D4-B6A6-5AAD06D1420A}" srcOrd="3" destOrd="0" presId="urn:microsoft.com/office/officeart/2005/8/layout/matrix1"/>
    <dgm:cxn modelId="{2EF7A048-C68F-49CB-9D86-EEA4E5AAD1A1}" type="presParOf" srcId="{96E334D0-DD6D-44D0-B249-D516B0DB4061}" destId="{72918C44-470F-46FA-879F-FF36863F9171}" srcOrd="4" destOrd="0" presId="urn:microsoft.com/office/officeart/2005/8/layout/matrix1"/>
    <dgm:cxn modelId="{7F31B5A6-042B-4174-89C1-C0EF92678D59}" type="presParOf" srcId="{96E334D0-DD6D-44D0-B249-D516B0DB4061}" destId="{90D66CDB-DD0F-40D7-9987-13FD3EA79C46}" srcOrd="5" destOrd="0" presId="urn:microsoft.com/office/officeart/2005/8/layout/matrix1"/>
    <dgm:cxn modelId="{82A54976-123B-4F76-87C2-773D41EACDCE}" type="presParOf" srcId="{96E334D0-DD6D-44D0-B249-D516B0DB4061}" destId="{CBF4AA89-24D7-4B03-9A0F-D7E50F3A4EB6}" srcOrd="6" destOrd="0" presId="urn:microsoft.com/office/officeart/2005/8/layout/matrix1"/>
    <dgm:cxn modelId="{25BC4D60-CDA3-4FED-81C6-D45E0509789E}" type="presParOf" srcId="{96E334D0-DD6D-44D0-B249-D516B0DB4061}" destId="{C8FCF8CC-ABB2-4127-9065-9DDAFB00F7D6}" srcOrd="7" destOrd="0" presId="urn:microsoft.com/office/officeart/2005/8/layout/matrix1"/>
    <dgm:cxn modelId="{33B272EB-76B7-4098-AFED-2B7DE09DAE7C}" type="presParOf" srcId="{29738959-1033-4FF1-B16F-2297C249F6A0}" destId="{D3D1B4B1-BD01-4C93-A292-EE13C84E4B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4480C-C755-4F43-AD6A-57BA5220825E}">
      <dsp:nvSpPr>
        <dsp:cNvPr id="0" name=""/>
        <dsp:cNvSpPr/>
      </dsp:nvSpPr>
      <dsp:spPr>
        <a:xfrm rot="16200000">
          <a:off x="677124" y="-677124"/>
          <a:ext cx="2760551" cy="4114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«Μπορείς να δεις τηλεόραση αρκεί να τελειώσεις το διάβασμά σου για αύριο»</a:t>
          </a:r>
        </a:p>
      </dsp:txBody>
      <dsp:txXfrm rot="5400000">
        <a:off x="0" y="0"/>
        <a:ext cx="4114800" cy="2070413"/>
      </dsp:txXfrm>
    </dsp:sp>
    <dsp:sp modelId="{711677BE-F6CE-4BD7-B1E9-352B401152E7}">
      <dsp:nvSpPr>
        <dsp:cNvPr id="0" name=""/>
        <dsp:cNvSpPr/>
      </dsp:nvSpPr>
      <dsp:spPr>
        <a:xfrm>
          <a:off x="4114800" y="0"/>
          <a:ext cx="4114800" cy="276055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«Για κάθε σωστή απάντηση κερδίζετε ένα αυτοκόλλητο»</a:t>
          </a:r>
        </a:p>
      </dsp:txBody>
      <dsp:txXfrm>
        <a:off x="4114800" y="0"/>
        <a:ext cx="4114800" cy="2070413"/>
      </dsp:txXfrm>
    </dsp:sp>
    <dsp:sp modelId="{72918C44-470F-46FA-879F-FF36863F9171}">
      <dsp:nvSpPr>
        <dsp:cNvPr id="0" name=""/>
        <dsp:cNvSpPr/>
      </dsp:nvSpPr>
      <dsp:spPr>
        <a:xfrm rot="10800000">
          <a:off x="0" y="2760551"/>
          <a:ext cx="4114800" cy="276055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«Οι μαθητές που θα είναι διαβασμένοι κάθε μέρα αυτή την εβδομάδα δεν θα γράψουν τεστ την Παρασκευή»</a:t>
          </a:r>
        </a:p>
      </dsp:txBody>
      <dsp:txXfrm rot="10800000">
        <a:off x="0" y="3450688"/>
        <a:ext cx="4114800" cy="2070413"/>
      </dsp:txXfrm>
    </dsp:sp>
    <dsp:sp modelId="{CBF4AA89-24D7-4B03-9A0F-D7E50F3A4EB6}">
      <dsp:nvSpPr>
        <dsp:cNvPr id="0" name=""/>
        <dsp:cNvSpPr/>
      </dsp:nvSpPr>
      <dsp:spPr>
        <a:xfrm rot="5400000">
          <a:off x="4791924" y="2083426"/>
          <a:ext cx="2760551" cy="4114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«Όποιος μαθητής έρχεται αργοπορημένος στην τάξη παίρνει απουσία»</a:t>
          </a:r>
        </a:p>
      </dsp:txBody>
      <dsp:txXfrm rot="-5400000">
        <a:off x="4114800" y="3450688"/>
        <a:ext cx="4114800" cy="2070413"/>
      </dsp:txXfrm>
    </dsp:sp>
    <dsp:sp modelId="{D3D1B4B1-BD01-4C93-A292-EE13C84E4B54}">
      <dsp:nvSpPr>
        <dsp:cNvPr id="0" name=""/>
        <dsp:cNvSpPr/>
      </dsp:nvSpPr>
      <dsp:spPr>
        <a:xfrm>
          <a:off x="2880359" y="2070413"/>
          <a:ext cx="2468880" cy="1380275"/>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a:t>
          </a:r>
        </a:p>
      </dsp:txBody>
      <dsp:txXfrm>
        <a:off x="2947738" y="2137792"/>
        <a:ext cx="2334122" cy="12455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38962-8ACC-4ED7-9259-17224F51CF0A}" type="datetimeFigureOut">
              <a:t>4/12/2024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FE0F9-9D10-44D3-8D02-E760EB71FC79}" type="slidenum">
              <a:t>‹#›</a:t>
            </a:fld>
            <a:endParaRPr lang="el-GR"/>
          </a:p>
        </p:txBody>
      </p:sp>
    </p:spTree>
    <p:extLst>
      <p:ext uri="{BB962C8B-B14F-4D97-AF65-F5344CB8AC3E}">
        <p14:creationId xmlns:p14="http://schemas.microsoft.com/office/powerpoint/2010/main" val="78158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7BC5DF-2271-5AC6-31B5-EFA226FEDE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758DF6-7E16-4F50-B889-E55005977DB6}" type="slidenum">
              <a:rPr lang="el-GR" altLang="el-GR" smtClean="0"/>
              <a:pPr>
                <a:spcBef>
                  <a:spcPct val="0"/>
                </a:spcBef>
              </a:pPr>
              <a:t>3</a:t>
            </a:fld>
            <a:endParaRPr lang="el-GR" altLang="el-GR"/>
          </a:p>
        </p:txBody>
      </p:sp>
      <p:sp>
        <p:nvSpPr>
          <p:cNvPr id="9219" name="Rectangle 2">
            <a:extLst>
              <a:ext uri="{FF2B5EF4-FFF2-40B4-BE49-F238E27FC236}">
                <a16:creationId xmlns:a16="http://schemas.microsoft.com/office/drawing/2014/main" id="{9BD54463-7422-0989-0869-2362E24C0D2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C4F39E2F-7D3C-8754-5070-8294EE89F5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EA387B7-0522-AF32-17B9-6F68A0B726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D2F58D-8802-48B3-876A-EA1C247FF38E}" type="slidenum">
              <a:rPr lang="el-GR" altLang="el-GR" smtClean="0"/>
              <a:pPr>
                <a:spcBef>
                  <a:spcPct val="0"/>
                </a:spcBef>
              </a:pPr>
              <a:t>15</a:t>
            </a:fld>
            <a:endParaRPr lang="el-GR" altLang="el-GR"/>
          </a:p>
        </p:txBody>
      </p:sp>
      <p:sp>
        <p:nvSpPr>
          <p:cNvPr id="30723" name="Rectangle 2">
            <a:extLst>
              <a:ext uri="{FF2B5EF4-FFF2-40B4-BE49-F238E27FC236}">
                <a16:creationId xmlns:a16="http://schemas.microsoft.com/office/drawing/2014/main" id="{26B13463-3D9F-C775-8CBC-DE28B012A63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203B1113-712D-73DA-68C0-23163F084F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C2132BF-481B-60C5-1DCF-39260E4B44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91DCA2-3569-4AA1-B22F-0F9069E81184}" type="slidenum">
              <a:rPr lang="el-GR" altLang="el-GR" smtClean="0"/>
              <a:pPr>
                <a:spcBef>
                  <a:spcPct val="0"/>
                </a:spcBef>
              </a:pPr>
              <a:t>16</a:t>
            </a:fld>
            <a:endParaRPr lang="el-GR" altLang="el-GR"/>
          </a:p>
        </p:txBody>
      </p:sp>
      <p:sp>
        <p:nvSpPr>
          <p:cNvPr id="32771" name="Rectangle 2">
            <a:extLst>
              <a:ext uri="{FF2B5EF4-FFF2-40B4-BE49-F238E27FC236}">
                <a16:creationId xmlns:a16="http://schemas.microsoft.com/office/drawing/2014/main" id="{13C7495F-7655-A5B1-E63E-F00610267EC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B41BB090-E696-4558-BE05-3DBD9F3C98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243C275-E173-AACA-75DB-4B11886D8D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1CCEB2-BBCB-440D-ACF9-6E156C776DAD}" type="slidenum">
              <a:rPr lang="el-GR" altLang="el-GR" smtClean="0"/>
              <a:pPr>
                <a:spcBef>
                  <a:spcPct val="0"/>
                </a:spcBef>
              </a:pPr>
              <a:t>17</a:t>
            </a:fld>
            <a:endParaRPr lang="el-GR" altLang="el-GR"/>
          </a:p>
        </p:txBody>
      </p:sp>
      <p:sp>
        <p:nvSpPr>
          <p:cNvPr id="34819" name="Rectangle 2">
            <a:extLst>
              <a:ext uri="{FF2B5EF4-FFF2-40B4-BE49-F238E27FC236}">
                <a16:creationId xmlns:a16="http://schemas.microsoft.com/office/drawing/2014/main" id="{C68B5EE9-3EB6-5F20-694D-DB5E3F83BDB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0B46D367-9449-0BA1-7E5C-AD93408249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F8381A4-79BD-3878-0871-05AC0F053F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F57385-62E9-4AD0-B066-D6FC7D58EDC0}" type="slidenum">
              <a:rPr lang="el-GR" altLang="el-GR" smtClean="0"/>
              <a:pPr>
                <a:spcBef>
                  <a:spcPct val="0"/>
                </a:spcBef>
              </a:pPr>
              <a:t>18</a:t>
            </a:fld>
            <a:endParaRPr lang="el-GR" altLang="el-GR"/>
          </a:p>
        </p:txBody>
      </p:sp>
      <p:sp>
        <p:nvSpPr>
          <p:cNvPr id="36867" name="Rectangle 2">
            <a:extLst>
              <a:ext uri="{FF2B5EF4-FFF2-40B4-BE49-F238E27FC236}">
                <a16:creationId xmlns:a16="http://schemas.microsoft.com/office/drawing/2014/main" id="{94D32AE1-F4C0-0826-4C9D-E4DAFCE7DF5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195D5BFA-772D-1AAF-5561-2A1C81A344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7F4C802-F272-3AF8-064B-319CD89FBD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A84FCB-C3C9-4AB7-AE6F-48BEFFFF627E}" type="slidenum">
              <a:rPr lang="el-GR" altLang="el-GR" smtClean="0"/>
              <a:pPr>
                <a:spcBef>
                  <a:spcPct val="0"/>
                </a:spcBef>
              </a:pPr>
              <a:t>19</a:t>
            </a:fld>
            <a:endParaRPr lang="el-GR" altLang="el-GR"/>
          </a:p>
        </p:txBody>
      </p:sp>
      <p:sp>
        <p:nvSpPr>
          <p:cNvPr id="38915" name="Rectangle 2">
            <a:extLst>
              <a:ext uri="{FF2B5EF4-FFF2-40B4-BE49-F238E27FC236}">
                <a16:creationId xmlns:a16="http://schemas.microsoft.com/office/drawing/2014/main" id="{B0F4B9A5-CC93-B61F-687A-84CA2B67496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CD9A65C8-8D72-56B8-16E2-053412E48C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6A46A1F-0FA6-5D4C-B490-C7CD493B3A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DE4CBB-07A8-4E7B-9D94-5526E6EC0B6F}" type="slidenum">
              <a:rPr lang="el-GR" altLang="el-GR" smtClean="0"/>
              <a:pPr>
                <a:spcBef>
                  <a:spcPct val="0"/>
                </a:spcBef>
              </a:pPr>
              <a:t>20</a:t>
            </a:fld>
            <a:endParaRPr lang="el-GR" altLang="el-GR"/>
          </a:p>
        </p:txBody>
      </p:sp>
      <p:sp>
        <p:nvSpPr>
          <p:cNvPr id="40963" name="Rectangle 2">
            <a:extLst>
              <a:ext uri="{FF2B5EF4-FFF2-40B4-BE49-F238E27FC236}">
                <a16:creationId xmlns:a16="http://schemas.microsoft.com/office/drawing/2014/main" id="{4A51FBB9-74B6-B6E3-2014-FC5AB38BFEA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D8E2623-DFC1-3B65-A8EE-CC8D268708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21B6AA8-941D-F383-7DBA-CA0ED5BD1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171FE3-08C6-41D7-92E4-32618C386429}" type="slidenum">
              <a:rPr lang="el-GR" altLang="el-GR" smtClean="0"/>
              <a:pPr>
                <a:spcBef>
                  <a:spcPct val="0"/>
                </a:spcBef>
              </a:pPr>
              <a:t>21</a:t>
            </a:fld>
            <a:endParaRPr lang="el-GR" altLang="el-GR"/>
          </a:p>
        </p:txBody>
      </p:sp>
      <p:sp>
        <p:nvSpPr>
          <p:cNvPr id="43011" name="Rectangle 2">
            <a:extLst>
              <a:ext uri="{FF2B5EF4-FFF2-40B4-BE49-F238E27FC236}">
                <a16:creationId xmlns:a16="http://schemas.microsoft.com/office/drawing/2014/main" id="{D69D65E9-C952-99E9-B0B3-44E1DB24EC2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BFCAD333-98E2-DE76-036C-BE8C5C651C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FB556A9-F40B-584B-D49B-B22168156D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6FCC25-9EF7-4F8B-8A8B-B35173321395}" type="slidenum">
              <a:rPr lang="el-GR" altLang="el-GR" smtClean="0"/>
              <a:pPr>
                <a:spcBef>
                  <a:spcPct val="0"/>
                </a:spcBef>
              </a:pPr>
              <a:t>22</a:t>
            </a:fld>
            <a:endParaRPr lang="el-GR" altLang="el-GR"/>
          </a:p>
        </p:txBody>
      </p:sp>
      <p:sp>
        <p:nvSpPr>
          <p:cNvPr id="45059" name="Rectangle 2">
            <a:extLst>
              <a:ext uri="{FF2B5EF4-FFF2-40B4-BE49-F238E27FC236}">
                <a16:creationId xmlns:a16="http://schemas.microsoft.com/office/drawing/2014/main" id="{968B5E53-0BFF-783D-447A-6401829839F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AAA90E1D-7143-EB47-DA02-F0C4AFFA3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3C8BDF4-B21E-CFDC-B876-4C46EB8398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79029-4A99-45B6-B628-231E7984993E}" type="slidenum">
              <a:rPr lang="el-GR" altLang="el-GR" smtClean="0"/>
              <a:pPr>
                <a:spcBef>
                  <a:spcPct val="0"/>
                </a:spcBef>
              </a:pPr>
              <a:t>23</a:t>
            </a:fld>
            <a:endParaRPr lang="el-GR" altLang="el-GR"/>
          </a:p>
        </p:txBody>
      </p:sp>
      <p:sp>
        <p:nvSpPr>
          <p:cNvPr id="47107" name="Rectangle 2">
            <a:extLst>
              <a:ext uri="{FF2B5EF4-FFF2-40B4-BE49-F238E27FC236}">
                <a16:creationId xmlns:a16="http://schemas.microsoft.com/office/drawing/2014/main" id="{BFC17967-A3FC-0D26-1439-8C32245AF93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CFD4D05F-112A-3659-311D-FC5E26512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0DDFA1E-ADC5-9315-E85E-B9A36837E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6BF654-464F-4F10-AE94-E66FCE33C41E}" type="slidenum">
              <a:rPr lang="el-GR" altLang="el-GR" smtClean="0"/>
              <a:pPr>
                <a:spcBef>
                  <a:spcPct val="0"/>
                </a:spcBef>
              </a:pPr>
              <a:t>24</a:t>
            </a:fld>
            <a:endParaRPr lang="el-GR" altLang="el-GR"/>
          </a:p>
        </p:txBody>
      </p:sp>
      <p:sp>
        <p:nvSpPr>
          <p:cNvPr id="49155" name="Rectangle 2">
            <a:extLst>
              <a:ext uri="{FF2B5EF4-FFF2-40B4-BE49-F238E27FC236}">
                <a16:creationId xmlns:a16="http://schemas.microsoft.com/office/drawing/2014/main" id="{CA8E9E03-C41F-6835-5DD5-A7DBBF17E1D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1B45696D-E272-BE0E-991B-F513280535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3D09B30-9B44-9FE5-2346-06E168379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03A9D-B42D-4AC7-AF0D-AE517285F358}" type="slidenum">
              <a:rPr lang="el-GR" altLang="el-GR" smtClean="0"/>
              <a:pPr>
                <a:spcBef>
                  <a:spcPct val="0"/>
                </a:spcBef>
              </a:pPr>
              <a:t>4</a:t>
            </a:fld>
            <a:endParaRPr lang="el-GR" altLang="el-GR"/>
          </a:p>
        </p:txBody>
      </p:sp>
      <p:sp>
        <p:nvSpPr>
          <p:cNvPr id="11267" name="Rectangle 2">
            <a:extLst>
              <a:ext uri="{FF2B5EF4-FFF2-40B4-BE49-F238E27FC236}">
                <a16:creationId xmlns:a16="http://schemas.microsoft.com/office/drawing/2014/main" id="{576F5811-5320-F88D-43A7-D2233975BC3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B604E440-8947-40B3-8ADC-2C3539C38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F7726A8-02AA-71A5-7CD1-4DAA6A4F23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B6910-0AE1-4CB6-B206-EF6C1A731E16}" type="slidenum">
              <a:rPr lang="el-GR" altLang="el-GR" smtClean="0"/>
              <a:pPr>
                <a:spcBef>
                  <a:spcPct val="0"/>
                </a:spcBef>
              </a:pPr>
              <a:t>25</a:t>
            </a:fld>
            <a:endParaRPr lang="el-GR" altLang="el-GR"/>
          </a:p>
        </p:txBody>
      </p:sp>
      <p:sp>
        <p:nvSpPr>
          <p:cNvPr id="51203" name="Rectangle 2">
            <a:extLst>
              <a:ext uri="{FF2B5EF4-FFF2-40B4-BE49-F238E27FC236}">
                <a16:creationId xmlns:a16="http://schemas.microsoft.com/office/drawing/2014/main" id="{E98E76CA-9799-23E5-28E7-3A44016CA0C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0E4E5C53-3501-10E7-39B8-95F56EF3E8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B3EC648-D6E3-F9F9-395A-730BE6A443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AEAB29-BC1E-4FE0-A3BD-DAC2DBF91CA6}" type="slidenum">
              <a:rPr lang="el-GR" altLang="el-GR" smtClean="0"/>
              <a:pPr>
                <a:spcBef>
                  <a:spcPct val="0"/>
                </a:spcBef>
              </a:pPr>
              <a:t>26</a:t>
            </a:fld>
            <a:endParaRPr lang="el-GR" altLang="el-GR"/>
          </a:p>
        </p:txBody>
      </p:sp>
      <p:sp>
        <p:nvSpPr>
          <p:cNvPr id="53251" name="Rectangle 2">
            <a:extLst>
              <a:ext uri="{FF2B5EF4-FFF2-40B4-BE49-F238E27FC236}">
                <a16:creationId xmlns:a16="http://schemas.microsoft.com/office/drawing/2014/main" id="{D08B1FC3-2FEF-3947-21A5-B5073E9FC9A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B7068E57-6EDA-271E-FACD-F85776368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15696A4-1FF3-26F2-149A-F08CBD3F63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163A50-B253-485E-B982-03AC3349F166}" type="slidenum">
              <a:rPr lang="el-GR" altLang="el-GR" smtClean="0"/>
              <a:pPr>
                <a:spcBef>
                  <a:spcPct val="0"/>
                </a:spcBef>
              </a:pPr>
              <a:t>27</a:t>
            </a:fld>
            <a:endParaRPr lang="el-GR" altLang="el-GR"/>
          </a:p>
        </p:txBody>
      </p:sp>
      <p:sp>
        <p:nvSpPr>
          <p:cNvPr id="55299" name="Rectangle 2">
            <a:extLst>
              <a:ext uri="{FF2B5EF4-FFF2-40B4-BE49-F238E27FC236}">
                <a16:creationId xmlns:a16="http://schemas.microsoft.com/office/drawing/2014/main" id="{9AE1039E-34A2-8266-B5F6-09CED065612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5D252E30-4858-52DF-405C-D4B3C728AA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17F4896-07D0-63BE-3D00-A2D7A23956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1A0B44-942A-44A3-AA48-A79D1901673A}" type="slidenum">
              <a:rPr lang="el-GR" altLang="el-GR" smtClean="0"/>
              <a:pPr>
                <a:spcBef>
                  <a:spcPct val="0"/>
                </a:spcBef>
              </a:pPr>
              <a:t>28</a:t>
            </a:fld>
            <a:endParaRPr lang="el-GR" altLang="el-GR"/>
          </a:p>
        </p:txBody>
      </p:sp>
      <p:sp>
        <p:nvSpPr>
          <p:cNvPr id="57347" name="Rectangle 2">
            <a:extLst>
              <a:ext uri="{FF2B5EF4-FFF2-40B4-BE49-F238E27FC236}">
                <a16:creationId xmlns:a16="http://schemas.microsoft.com/office/drawing/2014/main" id="{45D17580-3108-9B88-2444-28B562715B6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8BF98F6F-0BB3-65F6-9589-54465473B2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8C507E5-141B-A90A-C2E8-BF6AACB22D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8ACAED-3688-4F7D-BE15-C77C49BC969D}" type="slidenum">
              <a:rPr lang="el-GR" altLang="el-GR" smtClean="0"/>
              <a:pPr>
                <a:spcBef>
                  <a:spcPct val="0"/>
                </a:spcBef>
              </a:pPr>
              <a:t>29</a:t>
            </a:fld>
            <a:endParaRPr lang="el-GR" altLang="el-GR"/>
          </a:p>
        </p:txBody>
      </p:sp>
      <p:sp>
        <p:nvSpPr>
          <p:cNvPr id="59395" name="Rectangle 2">
            <a:extLst>
              <a:ext uri="{FF2B5EF4-FFF2-40B4-BE49-F238E27FC236}">
                <a16:creationId xmlns:a16="http://schemas.microsoft.com/office/drawing/2014/main" id="{8C3FB771-12C5-C094-BF64-8A1CD2800EA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D96046BF-F598-8B18-2FAE-97AAF443CD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658086A-281A-E777-9905-A57AAACE16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8F8AC4-9E0C-4453-B40A-B024FA0A1E0E}" type="slidenum">
              <a:rPr lang="el-GR" altLang="el-GR" smtClean="0"/>
              <a:pPr>
                <a:spcBef>
                  <a:spcPct val="0"/>
                </a:spcBef>
              </a:pPr>
              <a:t>30</a:t>
            </a:fld>
            <a:endParaRPr lang="el-GR" altLang="el-GR"/>
          </a:p>
        </p:txBody>
      </p:sp>
      <p:sp>
        <p:nvSpPr>
          <p:cNvPr id="61443" name="Rectangle 2">
            <a:extLst>
              <a:ext uri="{FF2B5EF4-FFF2-40B4-BE49-F238E27FC236}">
                <a16:creationId xmlns:a16="http://schemas.microsoft.com/office/drawing/2014/main" id="{A443FEFC-FBC7-45C5-459D-D4767FF6A05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4217A24B-2646-07C2-19E0-B230188668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3DC4CD7-9648-921E-5B09-69C8BE39BF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FA561F-A9B6-4D15-9C9C-39476111D57D}" type="slidenum">
              <a:rPr lang="el-GR" altLang="el-GR" smtClean="0"/>
              <a:pPr>
                <a:spcBef>
                  <a:spcPct val="0"/>
                </a:spcBef>
              </a:pPr>
              <a:t>31</a:t>
            </a:fld>
            <a:endParaRPr lang="el-GR" altLang="el-GR"/>
          </a:p>
        </p:txBody>
      </p:sp>
      <p:sp>
        <p:nvSpPr>
          <p:cNvPr id="63491" name="Rectangle 2">
            <a:extLst>
              <a:ext uri="{FF2B5EF4-FFF2-40B4-BE49-F238E27FC236}">
                <a16:creationId xmlns:a16="http://schemas.microsoft.com/office/drawing/2014/main" id="{6E187C4C-6855-20FF-A531-0B05603F184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049ABDBB-2CBA-FE59-5A2A-5061776B83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F7C710C-7CF6-CB65-178C-18BCBCF269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9EFDDF-8ABF-457A-9911-260A989A5FDA}" type="slidenum">
              <a:rPr lang="el-GR" altLang="el-GR" smtClean="0"/>
              <a:pPr>
                <a:spcBef>
                  <a:spcPct val="0"/>
                </a:spcBef>
              </a:pPr>
              <a:t>32</a:t>
            </a:fld>
            <a:endParaRPr lang="el-GR" altLang="el-GR"/>
          </a:p>
        </p:txBody>
      </p:sp>
      <p:sp>
        <p:nvSpPr>
          <p:cNvPr id="65539" name="Rectangle 2">
            <a:extLst>
              <a:ext uri="{FF2B5EF4-FFF2-40B4-BE49-F238E27FC236}">
                <a16:creationId xmlns:a16="http://schemas.microsoft.com/office/drawing/2014/main" id="{0C8395F9-B2C4-828E-94FD-56C5B9BD4D6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C430EED0-6DC1-71B3-59C7-DD437EAB4D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A5B3002-2690-ABB4-03D3-16653409D7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5205B6-0136-486E-BADC-27693DD56C0A}" type="slidenum">
              <a:rPr lang="el-GR" altLang="el-GR" smtClean="0"/>
              <a:pPr>
                <a:spcBef>
                  <a:spcPct val="0"/>
                </a:spcBef>
              </a:pPr>
              <a:t>33</a:t>
            </a:fld>
            <a:endParaRPr lang="el-GR" altLang="el-GR"/>
          </a:p>
        </p:txBody>
      </p:sp>
      <p:sp>
        <p:nvSpPr>
          <p:cNvPr id="67587" name="Rectangle 2">
            <a:extLst>
              <a:ext uri="{FF2B5EF4-FFF2-40B4-BE49-F238E27FC236}">
                <a16:creationId xmlns:a16="http://schemas.microsoft.com/office/drawing/2014/main" id="{79C948DC-74C3-10FF-36BB-FD97074AC6D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006A2E91-9667-7944-911F-E62C171CDD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6E09EE8-4D2B-3E9F-480D-F35D76CA9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0B8F5-A6F7-4843-B0ED-5D16C4721852}" type="slidenum">
              <a:rPr lang="el-GR" altLang="el-GR" smtClean="0"/>
              <a:pPr>
                <a:spcBef>
                  <a:spcPct val="0"/>
                </a:spcBef>
              </a:pPr>
              <a:t>34</a:t>
            </a:fld>
            <a:endParaRPr lang="el-GR" altLang="el-GR"/>
          </a:p>
        </p:txBody>
      </p:sp>
      <p:sp>
        <p:nvSpPr>
          <p:cNvPr id="69635" name="Rectangle 2">
            <a:extLst>
              <a:ext uri="{FF2B5EF4-FFF2-40B4-BE49-F238E27FC236}">
                <a16:creationId xmlns:a16="http://schemas.microsoft.com/office/drawing/2014/main" id="{34F8FE73-3C61-B69E-67EC-992AD187581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40818466-C8AF-DCA2-EE73-1F64BF2E7C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CD142BD-2390-0EBF-02EA-4984930F6E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B1F43A-21D6-4610-8BCD-23F2FC791E3D}" type="slidenum">
              <a:rPr lang="el-GR" altLang="el-GR" smtClean="0"/>
              <a:pPr>
                <a:spcBef>
                  <a:spcPct val="0"/>
                </a:spcBef>
              </a:pPr>
              <a:t>5</a:t>
            </a:fld>
            <a:endParaRPr lang="el-GR" altLang="el-GR"/>
          </a:p>
        </p:txBody>
      </p:sp>
      <p:sp>
        <p:nvSpPr>
          <p:cNvPr id="13315" name="Rectangle 2">
            <a:extLst>
              <a:ext uri="{FF2B5EF4-FFF2-40B4-BE49-F238E27FC236}">
                <a16:creationId xmlns:a16="http://schemas.microsoft.com/office/drawing/2014/main" id="{B17F10CB-BC8A-A7EF-9514-F8D89BD4C97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7640E2C5-EB62-5AAC-C76C-273E9AAD77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1F1CD8F-9566-5D75-3F83-E188883A32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F079D0-46B1-4671-8E9C-779EF5AB8E81}" type="slidenum">
              <a:rPr lang="el-GR" altLang="el-GR" smtClean="0"/>
              <a:pPr>
                <a:spcBef>
                  <a:spcPct val="0"/>
                </a:spcBef>
              </a:pPr>
              <a:t>7</a:t>
            </a:fld>
            <a:endParaRPr lang="el-GR" altLang="el-GR"/>
          </a:p>
        </p:txBody>
      </p:sp>
      <p:sp>
        <p:nvSpPr>
          <p:cNvPr id="16387" name="Rectangle 2">
            <a:extLst>
              <a:ext uri="{FF2B5EF4-FFF2-40B4-BE49-F238E27FC236}">
                <a16:creationId xmlns:a16="http://schemas.microsoft.com/office/drawing/2014/main" id="{636C4A4D-3A60-E7B7-EADA-66ED53C8914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B5EF10AE-3E59-14A6-03BA-5CACB6E1BB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A1F4DC1-140E-F012-CDA2-5C494346D4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7AC40D-2C79-496B-9A24-BD088DDA9B83}" type="slidenum">
              <a:rPr lang="el-GR" altLang="el-GR" smtClean="0"/>
              <a:pPr>
                <a:spcBef>
                  <a:spcPct val="0"/>
                </a:spcBef>
              </a:pPr>
              <a:t>8</a:t>
            </a:fld>
            <a:endParaRPr lang="el-GR" altLang="el-GR"/>
          </a:p>
        </p:txBody>
      </p:sp>
      <p:sp>
        <p:nvSpPr>
          <p:cNvPr id="18435" name="Rectangle 2">
            <a:extLst>
              <a:ext uri="{FF2B5EF4-FFF2-40B4-BE49-F238E27FC236}">
                <a16:creationId xmlns:a16="http://schemas.microsoft.com/office/drawing/2014/main" id="{EAA3E2B4-DA57-D25F-37F1-60C28A031DB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9F2A324B-1535-F3A1-6D24-75B3C498EF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D1435E1-C29B-283E-D6D6-C47D61B1A3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ECD535-3BB6-4239-8F59-62D9BEC735C8}" type="slidenum">
              <a:rPr lang="el-GR" altLang="el-GR" smtClean="0"/>
              <a:pPr>
                <a:spcBef>
                  <a:spcPct val="0"/>
                </a:spcBef>
              </a:pPr>
              <a:t>9</a:t>
            </a:fld>
            <a:endParaRPr lang="el-GR" altLang="el-GR"/>
          </a:p>
        </p:txBody>
      </p:sp>
      <p:sp>
        <p:nvSpPr>
          <p:cNvPr id="20483" name="Rectangle 2">
            <a:extLst>
              <a:ext uri="{FF2B5EF4-FFF2-40B4-BE49-F238E27FC236}">
                <a16:creationId xmlns:a16="http://schemas.microsoft.com/office/drawing/2014/main" id="{101642BC-EC07-BDA1-5BD3-7E610FACDEA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66FCEE60-EE95-26EC-DCAF-5CBA53708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308EA06-2DE1-E4B6-7405-8129DAE6D5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51B1ED-EC5B-4E8C-9A3A-75DE435F7F55}" type="slidenum">
              <a:rPr lang="el-GR" altLang="el-GR" smtClean="0"/>
              <a:pPr>
                <a:spcBef>
                  <a:spcPct val="0"/>
                </a:spcBef>
              </a:pPr>
              <a:t>10</a:t>
            </a:fld>
            <a:endParaRPr lang="el-GR" altLang="el-GR"/>
          </a:p>
        </p:txBody>
      </p:sp>
      <p:sp>
        <p:nvSpPr>
          <p:cNvPr id="22531" name="Rectangle 2">
            <a:extLst>
              <a:ext uri="{FF2B5EF4-FFF2-40B4-BE49-F238E27FC236}">
                <a16:creationId xmlns:a16="http://schemas.microsoft.com/office/drawing/2014/main" id="{28EFE777-817B-7CD8-6DF6-BD1625F6261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14399AD8-8B80-2822-2376-3F33E97FE0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DBAD318-4632-1F81-268A-A8924EE201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56FAC3-46FB-4F71-B5B9-8BEE96B890F0}" type="slidenum">
              <a:rPr lang="el-GR" altLang="el-GR" smtClean="0"/>
              <a:pPr>
                <a:spcBef>
                  <a:spcPct val="0"/>
                </a:spcBef>
              </a:pPr>
              <a:t>11</a:t>
            </a:fld>
            <a:endParaRPr lang="el-GR" altLang="el-GR"/>
          </a:p>
        </p:txBody>
      </p:sp>
      <p:sp>
        <p:nvSpPr>
          <p:cNvPr id="24579" name="Rectangle 2">
            <a:extLst>
              <a:ext uri="{FF2B5EF4-FFF2-40B4-BE49-F238E27FC236}">
                <a16:creationId xmlns:a16="http://schemas.microsoft.com/office/drawing/2014/main" id="{A4A5C176-A339-838A-9C78-FF1E630FF05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2D5EE820-083F-FD82-AC4E-9056A3CFE1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2EE5823-DF48-C0A7-5519-D92660EEF6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59B7FB-A97D-4F92-93E7-7781DCD28EE9}" type="slidenum">
              <a:rPr lang="el-GR" altLang="el-GR" smtClean="0"/>
              <a:pPr>
                <a:spcBef>
                  <a:spcPct val="0"/>
                </a:spcBef>
              </a:pPr>
              <a:t>14</a:t>
            </a:fld>
            <a:endParaRPr lang="el-GR" altLang="el-GR"/>
          </a:p>
        </p:txBody>
      </p:sp>
      <p:sp>
        <p:nvSpPr>
          <p:cNvPr id="28675" name="Rectangle 2">
            <a:extLst>
              <a:ext uri="{FF2B5EF4-FFF2-40B4-BE49-F238E27FC236}">
                <a16:creationId xmlns:a16="http://schemas.microsoft.com/office/drawing/2014/main" id="{BB2C1AE6-E1D8-722E-0337-3A2DE6F3976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D14F1FEF-C22C-00E6-3616-CD5B541D91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8129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2083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02392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4672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6615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3380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12/4/2024</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07041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93008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1937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8090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12/4/2024</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5322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12/4/2024</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43710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youtube.com/watch?v=BDujDOLre-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youtube.com/watch?v=MOgowRy2WC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zerCK0lRjp8"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hBfnXACsOI"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5" name="Group 10">
            <a:extLst>
              <a:ext uri="{FF2B5EF4-FFF2-40B4-BE49-F238E27FC236}">
                <a16:creationId xmlns:a16="http://schemas.microsoft.com/office/drawing/2014/main" id="{55FA838A-0E6E-4C88-AD16-9F85F559A8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F776151C-B860-4795-BFFE-F03EA5ED1D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9A6CDA-1F80-461D-8F38-7CB129143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DB1976-3A6B-4C16-97AC-67C792186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A8B170-F785-4124-87F7-3572171AFC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9AF682-A8D7-4472-A839-942C27784F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796E0-2433-4EC2-BC73-AE164D10E3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0062F3-843F-4526-900A-D2E208793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CB46FC-1F32-4277-859B-CA43B63EC6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8221B7-2F05-4B1C-86FD-19584DC95D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AF832F-AB88-42C7-B2F7-4BF3659A5F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BC4C10-0437-44D7-9B16-5D65CBDE5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635B49-FBB3-46C2-9DF8-CF0075EE3C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6703F5-894D-4289-97F5-E57DD4092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005768-6A84-42F3-B812-F73EFC6A3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764DCF-F546-4CF1-AD5D-48FC34631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4A8437-E10D-4D18-8C3F-DA4A6CF4F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16393C-72E3-4119-8F85-2BE2F3335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E950CD-0BA2-4E8E-8A28-238F5A128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4E765B-48B0-4E85-8F07-5A919C71D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B66722-3EF0-4F8A-9DC8-78E0707CB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F9B387-70F9-4CAC-A228-6CE60EC3F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7FA5C8-229C-44FF-B402-6F923E45C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BC897A-E45F-4C79-AF98-0822C279A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AB8DD1-BC74-473C-A3BD-D8FB548B5F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7BBCDF-045D-48C1-A45C-BEEB892B36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3A2613-A9FC-4330-8BF0-AF8AA2A23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06C82F6-F384-4FF8-8C8D-E2E8C4F3E0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1AD9FE-6990-40AF-BA95-B0CB398A44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A32048C-7FE5-4B3D-9FC0-C544A1217D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1D93C9-C94C-4F4C-97DA-01D1AF5E97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1596736-466A-49D2-9B3C-FC567257C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691078" y="3439314"/>
            <a:ext cx="10809844" cy="1608021"/>
          </a:xfrm>
        </p:spPr>
        <p:txBody>
          <a:bodyPr anchor="t">
            <a:normAutofit/>
          </a:bodyPr>
          <a:lstStyle/>
          <a:p>
            <a:r>
              <a:rPr lang="el-GR" dirty="0"/>
              <a:t>Συμπεριφορισμός</a:t>
            </a:r>
          </a:p>
        </p:txBody>
      </p:sp>
      <p:sp>
        <p:nvSpPr>
          <p:cNvPr id="3" name="Υπότιτλος 2"/>
          <p:cNvSpPr>
            <a:spLocks noGrp="1"/>
          </p:cNvSpPr>
          <p:nvPr>
            <p:ph type="subTitle" idx="1"/>
          </p:nvPr>
        </p:nvSpPr>
        <p:spPr>
          <a:xfrm>
            <a:off x="7086744" y="5067957"/>
            <a:ext cx="4414178" cy="1075444"/>
          </a:xfrm>
        </p:spPr>
        <p:txBody>
          <a:bodyPr anchor="b">
            <a:normAutofit/>
          </a:bodyPr>
          <a:lstStyle/>
          <a:p>
            <a:pPr algn="r"/>
            <a:r>
              <a:rPr lang="el-GR" dirty="0"/>
              <a:t>Μάριος Κουκουνάρας </a:t>
            </a:r>
            <a:r>
              <a:rPr lang="el-GR" dirty="0" err="1"/>
              <a:t>Λιάγκης</a:t>
            </a:r>
          </a:p>
        </p:txBody>
      </p:sp>
      <p:pic>
        <p:nvPicPr>
          <p:cNvPr id="46" name="Picture 3" descr="Μια αρχή χρωμάτων σε μια λευκή επιφάνεια">
            <a:extLst>
              <a:ext uri="{FF2B5EF4-FFF2-40B4-BE49-F238E27FC236}">
                <a16:creationId xmlns:a16="http://schemas.microsoft.com/office/drawing/2014/main" id="{D5B9B92F-FAFE-F904-F32B-AA35955894B0}"/>
              </a:ext>
            </a:extLst>
          </p:cNvPr>
          <p:cNvPicPr>
            <a:picLocks noChangeAspect="1"/>
          </p:cNvPicPr>
          <p:nvPr/>
        </p:nvPicPr>
        <p:blipFill>
          <a:blip r:embed="rId2"/>
          <a:srcRect t="22566" r="-5" b="41765"/>
          <a:stretch/>
        </p:blipFill>
        <p:spPr>
          <a:xfrm>
            <a:off x="-6214" y="10"/>
            <a:ext cx="12214825" cy="3267587"/>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44" name="Right Triangle 43">
            <a:extLst>
              <a:ext uri="{FF2B5EF4-FFF2-40B4-BE49-F238E27FC236}">
                <a16:creationId xmlns:a16="http://schemas.microsoft.com/office/drawing/2014/main" id="{DB537E44-9142-4F0D-A29D-C1409784F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368205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BF6FCC-3FCE-6924-319D-5E025FAA3335}"/>
              </a:ext>
            </a:extLst>
          </p:cNvPr>
          <p:cNvSpPr>
            <a:spLocks noGrp="1"/>
          </p:cNvSpPr>
          <p:nvPr>
            <p:ph type="title"/>
          </p:nvPr>
        </p:nvSpPr>
        <p:spPr>
          <a:xfrm>
            <a:off x="773601" y="281476"/>
            <a:ext cx="8229600" cy="1066800"/>
          </a:xfrm>
        </p:spPr>
        <p:txBody>
          <a:bodyPr/>
          <a:lstStyle/>
          <a:p>
            <a:pPr eaLnBrk="1" hangingPunct="1"/>
            <a:r>
              <a:rPr lang="el-GR" altLang="el-GR" sz="2400"/>
              <a:t>Βασικές αρχές της κλασικής εξάρτησης</a:t>
            </a:r>
          </a:p>
        </p:txBody>
      </p:sp>
      <p:sp>
        <p:nvSpPr>
          <p:cNvPr id="124931" name="Rectangle 3">
            <a:extLst>
              <a:ext uri="{FF2B5EF4-FFF2-40B4-BE49-F238E27FC236}">
                <a16:creationId xmlns:a16="http://schemas.microsoft.com/office/drawing/2014/main" id="{7021D544-14E5-7F2F-7E8D-CA6AF8F2BB17}"/>
              </a:ext>
            </a:extLst>
          </p:cNvPr>
          <p:cNvSpPr>
            <a:spLocks noGrp="1" noChangeArrowheads="1"/>
          </p:cNvSpPr>
          <p:nvPr>
            <p:ph idx="1"/>
          </p:nvPr>
        </p:nvSpPr>
        <p:spPr>
          <a:xfrm>
            <a:off x="863236" y="1428751"/>
            <a:ext cx="9741633" cy="5095875"/>
          </a:xfrm>
        </p:spPr>
        <p:txBody>
          <a:bodyPr>
            <a:normAutofit fontScale="92500" lnSpcReduction="20000"/>
          </a:bodyPr>
          <a:lstStyle/>
          <a:p>
            <a:pPr marL="100013" indent="-6350" eaLnBrk="1" fontAlgn="auto" hangingPunct="1">
              <a:lnSpc>
                <a:spcPct val="90000"/>
              </a:lnSpc>
              <a:spcAft>
                <a:spcPts val="0"/>
              </a:spcAft>
              <a:buClr>
                <a:schemeClr val="accent3"/>
              </a:buClr>
              <a:buFont typeface="Georgia"/>
              <a:buChar char="•"/>
              <a:defRPr/>
            </a:pPr>
            <a:endParaRPr lang="en-US" sz="2600" dirty="0"/>
          </a:p>
          <a:p>
            <a:pPr marL="100013" indent="-6350" eaLnBrk="1" fontAlgn="auto" hangingPunct="1">
              <a:lnSpc>
                <a:spcPct val="90000"/>
              </a:lnSpc>
              <a:spcAft>
                <a:spcPts val="0"/>
              </a:spcAft>
              <a:buClr>
                <a:schemeClr val="accent3"/>
              </a:buClr>
              <a:buFont typeface="Georgia"/>
              <a:buChar char="•"/>
              <a:defRPr/>
            </a:pPr>
            <a:r>
              <a:rPr lang="el-GR" sz="2600" dirty="0"/>
              <a:t>Απόκτηση εξάρτησης </a:t>
            </a:r>
            <a:r>
              <a:rPr lang="el-GR" sz="1900" dirty="0"/>
              <a:t>(χρονική ακολουθία και αριθμός επαναλήψεων της ταυτόχρονης παρουσίασης των δύο ερεθισμάτων)</a:t>
            </a:r>
          </a:p>
          <a:p>
            <a:pPr marL="100013" indent="-6350" eaLnBrk="1" fontAlgn="auto" hangingPunct="1">
              <a:lnSpc>
                <a:spcPct val="90000"/>
              </a:lnSpc>
              <a:spcAft>
                <a:spcPts val="0"/>
              </a:spcAft>
              <a:buClr>
                <a:schemeClr val="accent3"/>
              </a:buClr>
              <a:buFont typeface="Georgia"/>
              <a:buChar char="•"/>
              <a:defRPr/>
            </a:pPr>
            <a:r>
              <a:rPr lang="el-GR" sz="2600" dirty="0"/>
              <a:t>Απόσβεση</a:t>
            </a:r>
            <a:r>
              <a:rPr lang="en-US" sz="2600" dirty="0"/>
              <a:t>/</a:t>
            </a:r>
            <a:r>
              <a:rPr lang="el-GR" sz="2600" dirty="0"/>
              <a:t>εξάλειψη </a:t>
            </a:r>
            <a:r>
              <a:rPr lang="el-GR" sz="1900" dirty="0"/>
              <a:t>(μείωση της εξαρτημένης αντίδρασης, αν το εξαρτημένο ερέθισμα παρουσιάζεται συνέχει χωρίς το ανεξάρτητο ερέθισμα)</a:t>
            </a:r>
          </a:p>
          <a:p>
            <a:pPr marL="100013" indent="-6350" eaLnBrk="1" fontAlgn="auto" hangingPunct="1">
              <a:lnSpc>
                <a:spcPct val="90000"/>
              </a:lnSpc>
              <a:spcAft>
                <a:spcPts val="0"/>
              </a:spcAft>
              <a:buClr>
                <a:schemeClr val="accent3"/>
              </a:buClr>
              <a:buFont typeface="Georgia"/>
              <a:buChar char="•"/>
              <a:defRPr/>
            </a:pPr>
            <a:r>
              <a:rPr lang="el-GR" sz="2600" dirty="0"/>
              <a:t>Αυθόρμητη ανάκτηση </a:t>
            </a:r>
            <a:r>
              <a:rPr lang="el-GR" sz="1900" dirty="0"/>
              <a:t>(Αν μετά την απόσβεση της αντίδρασης υπάρξει πάλι απόκτηση εξάρτηση τότε μπορεί να εμφανιστεί πάλι η εξαρτημένη αντίδραση)</a:t>
            </a:r>
            <a:endParaRPr lang="en-US" sz="1900" dirty="0"/>
          </a:p>
          <a:p>
            <a:pPr marL="100013" indent="-6350" eaLnBrk="1" fontAlgn="auto" hangingPunct="1">
              <a:lnSpc>
                <a:spcPct val="90000"/>
              </a:lnSpc>
              <a:spcAft>
                <a:spcPts val="0"/>
              </a:spcAft>
              <a:buClr>
                <a:schemeClr val="accent3"/>
              </a:buClr>
              <a:buFont typeface="Georgia"/>
              <a:buChar char="•"/>
              <a:defRPr/>
            </a:pPr>
            <a:r>
              <a:rPr lang="el-GR" sz="2600" dirty="0"/>
              <a:t>Γενίκευση </a:t>
            </a:r>
            <a:r>
              <a:rPr lang="el-GR" sz="1900" dirty="0"/>
              <a:t>(η εξαρτημένη αντίδραση εκδηλώνεται σε ερεθίσματα παρόμοια με το Εξαρτημένο ερέθισμα)</a:t>
            </a:r>
          </a:p>
          <a:p>
            <a:pPr marL="100013" indent="-6350" eaLnBrk="1" fontAlgn="auto" hangingPunct="1">
              <a:lnSpc>
                <a:spcPct val="90000"/>
              </a:lnSpc>
              <a:spcAft>
                <a:spcPts val="0"/>
              </a:spcAft>
              <a:buClr>
                <a:schemeClr val="accent3"/>
              </a:buClr>
              <a:buFont typeface="Georgia"/>
              <a:buChar char="•"/>
              <a:defRPr/>
            </a:pPr>
            <a:r>
              <a:rPr lang="el-GR" sz="2600" dirty="0"/>
              <a:t>Διάκριση </a:t>
            </a:r>
            <a:r>
              <a:rPr lang="el-GR" sz="1900" dirty="0"/>
              <a:t>(αντίδραση μόνο σε συγκεκριμένο </a:t>
            </a:r>
            <a:r>
              <a:rPr lang="el-GR" sz="1900" dirty="0" err="1"/>
              <a:t>Εξ.Ερέθισμα</a:t>
            </a:r>
            <a:r>
              <a:rPr lang="el-GR" sz="1900" dirty="0"/>
              <a:t>)</a:t>
            </a:r>
          </a:p>
          <a:p>
            <a:pPr marL="100013" indent="-6350" eaLnBrk="1" fontAlgn="auto" hangingPunct="1">
              <a:lnSpc>
                <a:spcPct val="90000"/>
              </a:lnSpc>
              <a:spcAft>
                <a:spcPts val="0"/>
              </a:spcAft>
              <a:buClr>
                <a:schemeClr val="accent3"/>
              </a:buClr>
              <a:buFontTx/>
              <a:buNone/>
              <a:defRPr/>
            </a:pPr>
            <a:endParaRPr lang="el-GR" sz="2600" dirty="0"/>
          </a:p>
          <a:p>
            <a:pPr marL="100013" indent="-6350" eaLnBrk="1" fontAlgn="auto" hangingPunct="1">
              <a:lnSpc>
                <a:spcPct val="90000"/>
              </a:lnSpc>
              <a:spcAft>
                <a:spcPts val="0"/>
              </a:spcAft>
              <a:buClr>
                <a:schemeClr val="accent3"/>
              </a:buClr>
              <a:buFontTx/>
              <a:buNone/>
              <a:defRPr/>
            </a:pPr>
            <a:r>
              <a:rPr lang="el-GR" sz="2600" dirty="0">
                <a:solidFill>
                  <a:srgbClr val="FF9966"/>
                </a:solidFill>
              </a:rPr>
              <a:t>Προβλήματα της κλασικής εξάρτησης </a:t>
            </a:r>
          </a:p>
          <a:p>
            <a:pPr marL="100013" indent="-6350" eaLnBrk="1" fontAlgn="auto" hangingPunct="1">
              <a:lnSpc>
                <a:spcPct val="90000"/>
              </a:lnSpc>
              <a:spcAft>
                <a:spcPts val="0"/>
              </a:spcAft>
              <a:buClr>
                <a:schemeClr val="accent3"/>
              </a:buClr>
              <a:buFontTx/>
              <a:buNone/>
              <a:defRPr/>
            </a:pPr>
            <a:r>
              <a:rPr lang="el-GR" sz="2600" dirty="0"/>
              <a:t>Ορισμένα ερεθίσματα είναι πιο πιθανό να συνδεθούν μεταξύ τους απ’</a:t>
            </a:r>
            <a:r>
              <a:rPr lang="en-US" sz="2600" dirty="0"/>
              <a:t> </a:t>
            </a:r>
            <a:r>
              <a:rPr lang="el-GR" sz="2600" dirty="0"/>
              <a:t>ότι άλλα (φοβία σε ποντίκια όταν δυνατό φως συνδεθεί με ηλεκτροσόκ, αλλά όχι αν το δυνατό φως συνδεθεί με νερό που προκαλεί εμετό)- βιολογική </a:t>
            </a:r>
            <a:r>
              <a:rPr lang="el-GR" sz="2600" dirty="0" err="1"/>
              <a:t>προδιαθεσιμότητα</a:t>
            </a:r>
            <a:r>
              <a:rPr lang="el-GR" sz="2600" dirty="0"/>
              <a:t> για εξάρτηση.</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7E0CEA9A-57D3-D55C-C56A-5111075B0561}"/>
              </a:ext>
            </a:extLst>
          </p:cNvPr>
          <p:cNvSpPr>
            <a:spLocks noGrp="1" noChangeArrowheads="1"/>
          </p:cNvSpPr>
          <p:nvPr>
            <p:ph type="title"/>
          </p:nvPr>
        </p:nvSpPr>
        <p:spPr>
          <a:xfrm>
            <a:off x="3581400" y="477838"/>
            <a:ext cx="6400800" cy="588962"/>
          </a:xfrm>
        </p:spPr>
        <p:txBody>
          <a:bodyPr>
            <a:noAutofit/>
          </a:bodyPr>
          <a:lstStyle/>
          <a:p>
            <a:pPr eaLnBrk="1" fontAlgn="auto" hangingPunct="1">
              <a:spcAft>
                <a:spcPts val="0"/>
              </a:spcAft>
              <a:defRPr/>
            </a:pPr>
            <a:r>
              <a:rPr lang="el-GR" sz="2400"/>
              <a:t>Επιπτώσεις – Εφαρμογές</a:t>
            </a:r>
            <a:br>
              <a:rPr lang="el-GR" sz="2400"/>
            </a:br>
            <a:endParaRPr lang="el-GR" sz="2400"/>
          </a:p>
        </p:txBody>
      </p:sp>
      <p:sp>
        <p:nvSpPr>
          <p:cNvPr id="23555" name="Rectangle 3">
            <a:extLst>
              <a:ext uri="{FF2B5EF4-FFF2-40B4-BE49-F238E27FC236}">
                <a16:creationId xmlns:a16="http://schemas.microsoft.com/office/drawing/2014/main" id="{F30D3744-6CC8-8D07-3018-E0F3C702371C}"/>
              </a:ext>
            </a:extLst>
          </p:cNvPr>
          <p:cNvSpPr>
            <a:spLocks noGrp="1"/>
          </p:cNvSpPr>
          <p:nvPr>
            <p:ph idx="1"/>
          </p:nvPr>
        </p:nvSpPr>
        <p:spPr>
          <a:xfrm>
            <a:off x="1905001" y="1371600"/>
            <a:ext cx="8367713" cy="4648200"/>
          </a:xfrm>
        </p:spPr>
        <p:txBody>
          <a:bodyPr/>
          <a:lstStyle/>
          <a:p>
            <a:pPr eaLnBrk="1" hangingPunct="1"/>
            <a:r>
              <a:rPr lang="el-GR" altLang="el-GR" sz="2600"/>
              <a:t>Κλασική εξάρτηση σε ζώα</a:t>
            </a:r>
          </a:p>
          <a:p>
            <a:pPr eaLnBrk="1" hangingPunct="1"/>
            <a:r>
              <a:rPr lang="el-GR" altLang="el-GR" sz="2600"/>
              <a:t>Κλασική εξάρτηση σε ανθρώπους</a:t>
            </a:r>
          </a:p>
          <a:p>
            <a:pPr eaLnBrk="1" hangingPunct="1"/>
            <a:r>
              <a:rPr lang="el-GR" altLang="el-GR" sz="2600"/>
              <a:t>Κλασική εξάρτηση στην εκπαίδευση</a:t>
            </a:r>
          </a:p>
          <a:p>
            <a:pPr eaLnBrk="1" hangingPunct="1"/>
            <a:r>
              <a:rPr lang="el-GR" altLang="el-GR" sz="2600"/>
              <a:t>Χρήση της κλασικής εξάρτησης στην κλινική ψυχολογία (θεραπεία της συμπεριφοράς)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a:extLst>
              <a:ext uri="{FF2B5EF4-FFF2-40B4-BE49-F238E27FC236}">
                <a16:creationId xmlns:a16="http://schemas.microsoft.com/office/drawing/2014/main" id="{27D2C3C5-3464-3DB0-F0BF-F95A541F745B}"/>
              </a:ext>
            </a:extLst>
          </p:cNvPr>
          <p:cNvSpPr>
            <a:spLocks noGrp="1"/>
          </p:cNvSpPr>
          <p:nvPr>
            <p:ph type="title"/>
          </p:nvPr>
        </p:nvSpPr>
        <p:spPr>
          <a:xfrm>
            <a:off x="1981200" y="692150"/>
            <a:ext cx="8229600" cy="1066800"/>
          </a:xfrm>
        </p:spPr>
        <p:txBody>
          <a:bodyPr/>
          <a:lstStyle/>
          <a:p>
            <a:r>
              <a:rPr lang="el-GR" altLang="en-US"/>
              <a:t>Κλασσική Εξαρτημένη Μάθηση</a:t>
            </a:r>
            <a:endParaRPr lang="en-GB" altLang="en-US"/>
          </a:p>
        </p:txBody>
      </p:sp>
      <p:sp>
        <p:nvSpPr>
          <p:cNvPr id="25603" name="Θέση περιεχομένου 2">
            <a:extLst>
              <a:ext uri="{FF2B5EF4-FFF2-40B4-BE49-F238E27FC236}">
                <a16:creationId xmlns:a16="http://schemas.microsoft.com/office/drawing/2014/main" id="{934E0BA9-E30F-C4E0-81B5-BBE39266884C}"/>
              </a:ext>
            </a:extLst>
          </p:cNvPr>
          <p:cNvSpPr>
            <a:spLocks noGrp="1"/>
          </p:cNvSpPr>
          <p:nvPr>
            <p:ph idx="1"/>
          </p:nvPr>
        </p:nvSpPr>
        <p:spPr>
          <a:xfrm>
            <a:off x="1981200" y="1841501"/>
            <a:ext cx="3538538" cy="2740025"/>
          </a:xfrm>
        </p:spPr>
        <p:txBody>
          <a:bodyPr/>
          <a:lstStyle/>
          <a:p>
            <a:pPr marL="107950" indent="0">
              <a:buFont typeface="Georgia" panose="02040502050405020303" pitchFamily="18" charset="0"/>
              <a:buNone/>
            </a:pPr>
            <a:r>
              <a:rPr lang="el-GR" altLang="en-US"/>
              <a:t>Ανεξάρτητο ερέθισμα</a:t>
            </a:r>
          </a:p>
          <a:p>
            <a:pPr marL="107950" indent="0">
              <a:buFont typeface="Georgia" panose="02040502050405020303" pitchFamily="18" charset="0"/>
              <a:buNone/>
            </a:pPr>
            <a:endParaRPr lang="el-GR" altLang="en-US"/>
          </a:p>
          <a:p>
            <a:pPr marL="107950" indent="0">
              <a:buFont typeface="Georgia" panose="02040502050405020303" pitchFamily="18" charset="0"/>
              <a:buNone/>
            </a:pPr>
            <a:r>
              <a:rPr lang="el-GR" altLang="en-US"/>
              <a:t>Η δασκάλα λέει στους μαθητές να κάνουν ησυχία όταν δουλεύουν</a:t>
            </a:r>
            <a:endParaRPr lang="en-GB" altLang="en-US"/>
          </a:p>
        </p:txBody>
      </p:sp>
      <p:sp>
        <p:nvSpPr>
          <p:cNvPr id="4" name="Θέση περιεχομένου 2">
            <a:extLst>
              <a:ext uri="{FF2B5EF4-FFF2-40B4-BE49-F238E27FC236}">
                <a16:creationId xmlns:a16="http://schemas.microsoft.com/office/drawing/2014/main" id="{86E98E81-5602-EC89-E9BC-D7CD9816710E}"/>
              </a:ext>
            </a:extLst>
          </p:cNvPr>
          <p:cNvSpPr txBox="1">
            <a:spLocks/>
          </p:cNvSpPr>
          <p:nvPr/>
        </p:nvSpPr>
        <p:spPr bwMode="auto">
          <a:xfrm>
            <a:off x="6096000" y="1851026"/>
            <a:ext cx="35385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buFont typeface="Georgia" panose="02040502050405020303" pitchFamily="18" charset="0"/>
              <a:buNone/>
            </a:pPr>
            <a:r>
              <a:rPr lang="el-GR" altLang="en-US" sz="2800"/>
              <a:t>Ανεξάρτητη αντίδραση</a:t>
            </a:r>
          </a:p>
          <a:p>
            <a:pPr>
              <a:buFont typeface="Georgia" panose="02040502050405020303" pitchFamily="18" charset="0"/>
              <a:buNone/>
            </a:pPr>
            <a:endParaRPr lang="el-GR" altLang="en-US" sz="2800"/>
          </a:p>
          <a:p>
            <a:pPr>
              <a:buFont typeface="Georgia" panose="02040502050405020303" pitchFamily="18" charset="0"/>
              <a:buNone/>
            </a:pPr>
            <a:r>
              <a:rPr lang="el-GR" altLang="en-US" sz="2800"/>
              <a:t>Οι μαθητές κάνουν τις ασκήσεις χωρίς να μιλούν</a:t>
            </a:r>
            <a:endParaRPr lang="en-GB"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a:extLst>
              <a:ext uri="{FF2B5EF4-FFF2-40B4-BE49-F238E27FC236}">
                <a16:creationId xmlns:a16="http://schemas.microsoft.com/office/drawing/2014/main" id="{9DD1C038-2D14-CADB-4011-CF32CF721FD5}"/>
              </a:ext>
            </a:extLst>
          </p:cNvPr>
          <p:cNvSpPr>
            <a:spLocks noGrp="1"/>
          </p:cNvSpPr>
          <p:nvPr>
            <p:ph type="title"/>
          </p:nvPr>
        </p:nvSpPr>
        <p:spPr>
          <a:xfrm>
            <a:off x="1981200" y="692150"/>
            <a:ext cx="8229600" cy="1066800"/>
          </a:xfrm>
        </p:spPr>
        <p:txBody>
          <a:bodyPr/>
          <a:lstStyle/>
          <a:p>
            <a:r>
              <a:rPr lang="el-GR" altLang="en-US"/>
              <a:t>Κλασσική Εξαρτημένη Μάθηση</a:t>
            </a:r>
            <a:endParaRPr lang="en-GB" altLang="en-US"/>
          </a:p>
        </p:txBody>
      </p:sp>
      <p:sp>
        <p:nvSpPr>
          <p:cNvPr id="26627" name="Θέση περιεχομένου 2">
            <a:extLst>
              <a:ext uri="{FF2B5EF4-FFF2-40B4-BE49-F238E27FC236}">
                <a16:creationId xmlns:a16="http://schemas.microsoft.com/office/drawing/2014/main" id="{1897ECDE-E3BB-1869-6A38-61447156CECF}"/>
              </a:ext>
            </a:extLst>
          </p:cNvPr>
          <p:cNvSpPr>
            <a:spLocks noGrp="1"/>
          </p:cNvSpPr>
          <p:nvPr>
            <p:ph idx="1"/>
          </p:nvPr>
        </p:nvSpPr>
        <p:spPr>
          <a:xfrm>
            <a:off x="691662" y="1724270"/>
            <a:ext cx="6081346" cy="2740025"/>
          </a:xfrm>
        </p:spPr>
        <p:txBody>
          <a:bodyPr vert="horz" lIns="91440" tIns="45720" rIns="91440" bIns="45720" rtlCol="0" anchor="t">
            <a:normAutofit/>
          </a:bodyPr>
          <a:lstStyle/>
          <a:p>
            <a:pPr marL="107950" indent="0">
              <a:buFont typeface="Georgia" panose="02040502050405020303" pitchFamily="18" charset="0"/>
              <a:buNone/>
            </a:pPr>
            <a:r>
              <a:rPr lang="el-GR" altLang="en-US" sz="2400" b="1" dirty="0">
                <a:latin typeface="Georgia"/>
              </a:rPr>
              <a:t>Εξαρτημένο ερέθισμα με επιπλέον ερέθισμα</a:t>
            </a:r>
          </a:p>
          <a:p>
            <a:pPr marL="107950" indent="0">
              <a:buFont typeface="Georgia" panose="02040502050405020303" pitchFamily="18" charset="0"/>
              <a:buNone/>
            </a:pPr>
            <a:endParaRPr lang="el-GR" altLang="en-US" sz="2400" dirty="0">
              <a:latin typeface="Georgia"/>
            </a:endParaRPr>
          </a:p>
          <a:p>
            <a:pPr marL="107950" indent="0">
              <a:buFont typeface="Georgia" panose="02040502050405020303" pitchFamily="18" charset="0"/>
              <a:buNone/>
            </a:pPr>
            <a:r>
              <a:rPr lang="el-GR" altLang="en-US" sz="2400" dirty="0">
                <a:latin typeface="Georgia"/>
              </a:rPr>
              <a:t>Η δασκάλα λέει στους μαθητές να κάνουν ησυχία ενώ βάζει το δάχτυλο στα χείλη της</a:t>
            </a:r>
          </a:p>
          <a:p>
            <a:pPr marL="107950" indent="0">
              <a:buFont typeface="Georgia" panose="02040502050405020303" pitchFamily="18" charset="0"/>
              <a:buNone/>
            </a:pPr>
            <a:endParaRPr lang="el-GR" altLang="en-US"/>
          </a:p>
        </p:txBody>
      </p:sp>
      <p:sp>
        <p:nvSpPr>
          <p:cNvPr id="4" name="Θέση περιεχομένου 2">
            <a:extLst>
              <a:ext uri="{FF2B5EF4-FFF2-40B4-BE49-F238E27FC236}">
                <a16:creationId xmlns:a16="http://schemas.microsoft.com/office/drawing/2014/main" id="{11611540-B3AF-F798-16C0-1C4E6EFC6AA9}"/>
              </a:ext>
            </a:extLst>
          </p:cNvPr>
          <p:cNvSpPr txBox="1">
            <a:spLocks/>
          </p:cNvSpPr>
          <p:nvPr/>
        </p:nvSpPr>
        <p:spPr bwMode="auto">
          <a:xfrm>
            <a:off x="6888164" y="1719875"/>
            <a:ext cx="4447075" cy="27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buFont typeface="Georgia" panose="02040502050405020303" pitchFamily="18" charset="0"/>
              <a:buNone/>
            </a:pPr>
            <a:r>
              <a:rPr lang="el-GR" altLang="en-US" sz="2400" b="1"/>
              <a:t>Ανεξάρτητη αντίδραση</a:t>
            </a:r>
          </a:p>
          <a:p>
            <a:pPr>
              <a:buFont typeface="Georgia" panose="02040502050405020303" pitchFamily="18" charset="0"/>
              <a:buNone/>
            </a:pPr>
            <a:endParaRPr lang="el-GR" altLang="en-US" sz="2400"/>
          </a:p>
          <a:p>
            <a:pPr>
              <a:buFont typeface="Georgia" panose="02040502050405020303" pitchFamily="18" charset="0"/>
              <a:buNone/>
            </a:pPr>
            <a:r>
              <a:rPr lang="el-GR" altLang="en-US" sz="2400"/>
              <a:t>Οι μαθητές κάνουν τις ασκήσεις χωρίς να μιλούν</a:t>
            </a:r>
          </a:p>
          <a:p>
            <a:pPr>
              <a:buFont typeface="Georgia" panose="02040502050405020303" pitchFamily="18" charset="0"/>
              <a:buNone/>
            </a:pPr>
            <a:endParaRPr lang="el-GR" altLang="en-US" sz="2800"/>
          </a:p>
          <a:p>
            <a:pPr>
              <a:buFont typeface="Georgia" panose="02040502050405020303" pitchFamily="18" charset="0"/>
              <a:buNone/>
            </a:pPr>
            <a:endParaRPr lang="en-GB" altLang="en-US" sz="2800"/>
          </a:p>
        </p:txBody>
      </p:sp>
      <p:sp>
        <p:nvSpPr>
          <p:cNvPr id="5" name="Θέση περιεχομένου 2">
            <a:extLst>
              <a:ext uri="{FF2B5EF4-FFF2-40B4-BE49-F238E27FC236}">
                <a16:creationId xmlns:a16="http://schemas.microsoft.com/office/drawing/2014/main" id="{BFB45438-C911-C29B-2B87-04A7E8ACDE11}"/>
              </a:ext>
            </a:extLst>
          </p:cNvPr>
          <p:cNvSpPr txBox="1">
            <a:spLocks/>
          </p:cNvSpPr>
          <p:nvPr/>
        </p:nvSpPr>
        <p:spPr bwMode="auto">
          <a:xfrm>
            <a:off x="691174" y="4278680"/>
            <a:ext cx="620907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buFont typeface="Georgia" panose="02040502050405020303" pitchFamily="18" charset="0"/>
              <a:buNone/>
            </a:pPr>
            <a:r>
              <a:rPr lang="el-GR" altLang="en-US" sz="2400" b="1"/>
              <a:t>Εξαρτημένο ερέθισμα</a:t>
            </a:r>
          </a:p>
          <a:p>
            <a:pPr>
              <a:buFont typeface="Georgia" panose="02040502050405020303" pitchFamily="18" charset="0"/>
              <a:buNone/>
            </a:pPr>
            <a:endParaRPr lang="el-GR" altLang="en-US" sz="2400"/>
          </a:p>
          <a:p>
            <a:pPr>
              <a:buFont typeface="Georgia" panose="02040502050405020303" pitchFamily="18" charset="0"/>
              <a:buNone/>
            </a:pPr>
            <a:r>
              <a:rPr lang="el-GR" altLang="en-US" sz="2400"/>
              <a:t>Η δασκάλα βάζει το δάχτυλο στα χείλη της</a:t>
            </a:r>
          </a:p>
          <a:p>
            <a:pPr>
              <a:buFont typeface="Georgia" panose="02040502050405020303" pitchFamily="18" charset="0"/>
              <a:buNone/>
            </a:pPr>
            <a:endParaRPr lang="el-GR" altLang="en-US" sz="2800"/>
          </a:p>
        </p:txBody>
      </p:sp>
      <p:sp>
        <p:nvSpPr>
          <p:cNvPr id="6" name="Θέση περιεχομένου 2">
            <a:extLst>
              <a:ext uri="{FF2B5EF4-FFF2-40B4-BE49-F238E27FC236}">
                <a16:creationId xmlns:a16="http://schemas.microsoft.com/office/drawing/2014/main" id="{8A1AAC27-76C2-E85B-493A-FD17E2B176E6}"/>
              </a:ext>
            </a:extLst>
          </p:cNvPr>
          <p:cNvSpPr txBox="1">
            <a:spLocks/>
          </p:cNvSpPr>
          <p:nvPr/>
        </p:nvSpPr>
        <p:spPr bwMode="auto">
          <a:xfrm>
            <a:off x="6888164" y="4195764"/>
            <a:ext cx="4876921"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buFont typeface="Georgia" panose="02040502050405020303" pitchFamily="18" charset="0"/>
              <a:buNone/>
            </a:pPr>
            <a:r>
              <a:rPr lang="el-GR" altLang="en-US" sz="2400" b="1"/>
              <a:t>Εξαρτημένη αντίδραση</a:t>
            </a:r>
          </a:p>
          <a:p>
            <a:pPr>
              <a:buFont typeface="Georgia" panose="02040502050405020303" pitchFamily="18" charset="0"/>
              <a:buNone/>
            </a:pPr>
            <a:endParaRPr lang="el-GR" altLang="en-US" sz="2400"/>
          </a:p>
          <a:p>
            <a:pPr>
              <a:buFont typeface="Georgia" panose="02040502050405020303" pitchFamily="18" charset="0"/>
              <a:buNone/>
            </a:pPr>
            <a:r>
              <a:rPr lang="el-GR" altLang="en-US" sz="2400"/>
              <a:t>Οι μαθητές κάνουν τις ασκήσεις χωρίς να μιλούν</a:t>
            </a:r>
          </a:p>
          <a:p>
            <a:pPr>
              <a:buFont typeface="Georgia" panose="02040502050405020303" pitchFamily="18" charset="0"/>
              <a:buNone/>
            </a:pPr>
            <a:endParaRPr lang="el-GR" altLang="en-US" sz="2800"/>
          </a:p>
          <a:p>
            <a:pPr>
              <a:buFont typeface="Georgia" panose="02040502050405020303" pitchFamily="18" charset="0"/>
              <a:buNone/>
            </a:pPr>
            <a:endParaRPr lang="en-GB"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4057735-BE29-E09C-3EA8-A51AE757A04F}"/>
              </a:ext>
            </a:extLst>
          </p:cNvPr>
          <p:cNvSpPr>
            <a:spLocks noGrp="1"/>
          </p:cNvSpPr>
          <p:nvPr>
            <p:ph type="title"/>
          </p:nvPr>
        </p:nvSpPr>
        <p:spPr>
          <a:xfrm>
            <a:off x="798541" y="3028"/>
            <a:ext cx="10325000" cy="1442463"/>
          </a:xfrm>
        </p:spPr>
        <p:txBody>
          <a:bodyPr/>
          <a:lstStyle/>
          <a:p>
            <a:pPr eaLnBrk="1" hangingPunct="1"/>
            <a:r>
              <a:rPr lang="el-GR" altLang="el-GR" sz="2400"/>
              <a:t>Συντελεστική εξάρτηση</a:t>
            </a:r>
          </a:p>
        </p:txBody>
      </p:sp>
      <p:sp>
        <p:nvSpPr>
          <p:cNvPr id="27651" name="Rectangle 3">
            <a:extLst>
              <a:ext uri="{FF2B5EF4-FFF2-40B4-BE49-F238E27FC236}">
                <a16:creationId xmlns:a16="http://schemas.microsoft.com/office/drawing/2014/main" id="{133AFF95-E6D3-FEB1-10F5-D58EC593436D}"/>
              </a:ext>
            </a:extLst>
          </p:cNvPr>
          <p:cNvSpPr>
            <a:spLocks noGrp="1"/>
          </p:cNvSpPr>
          <p:nvPr>
            <p:ph idx="1"/>
          </p:nvPr>
        </p:nvSpPr>
        <p:spPr/>
        <p:txBody>
          <a:bodyPr/>
          <a:lstStyle/>
          <a:p>
            <a:pPr eaLnBrk="1" hangingPunct="1"/>
            <a:r>
              <a:rPr lang="el-GR" altLang="el-GR" sz="2600"/>
              <a:t>Ε</a:t>
            </a:r>
            <a:r>
              <a:rPr lang="en-US" altLang="el-GR" sz="2600"/>
              <a:t>dward L. Thorndike</a:t>
            </a:r>
            <a:endParaRPr lang="el-GR" altLang="el-GR" sz="2600"/>
          </a:p>
          <a:p>
            <a:pPr eaLnBrk="1" hangingPunct="1"/>
            <a:r>
              <a:rPr lang="el-GR" altLang="el-GR" sz="2600"/>
              <a:t>Μάθηση μέσω δοκιμής και λάθους</a:t>
            </a:r>
            <a:endParaRPr lang="en-US" altLang="el-GR" sz="2600"/>
          </a:p>
          <a:p>
            <a:pPr eaLnBrk="1" hangingPunct="1"/>
            <a:r>
              <a:rPr lang="en-US" altLang="el-GR" sz="2600"/>
              <a:t>N</a:t>
            </a:r>
            <a:r>
              <a:rPr lang="el-GR" altLang="el-GR" sz="2600"/>
              <a:t>όμος του αποτελέσματος</a:t>
            </a:r>
            <a:endParaRPr lang="en-US" altLang="el-GR" sz="2600"/>
          </a:p>
          <a:p>
            <a:pPr eaLnBrk="1" hangingPunct="1"/>
            <a:r>
              <a:rPr lang="el-GR" altLang="el-GR" sz="2600"/>
              <a:t>Συντελεστική εξάρτηση – διότι οι αντιδράσεις ενισχύονται όταν συντελούν στην παραγωγή κάποιας αμοιβής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9B12767-69E0-CC66-E0CA-744E5924D518}"/>
              </a:ext>
            </a:extLst>
          </p:cNvPr>
          <p:cNvSpPr>
            <a:spLocks noChangeArrowheads="1"/>
          </p:cNvSpPr>
          <p:nvPr/>
        </p:nvSpPr>
        <p:spPr bwMode="auto">
          <a:xfrm>
            <a:off x="3214688"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pic>
        <p:nvPicPr>
          <p:cNvPr id="29699" name="Picture 3">
            <a:extLst>
              <a:ext uri="{FF2B5EF4-FFF2-40B4-BE49-F238E27FC236}">
                <a16:creationId xmlns:a16="http://schemas.microsoft.com/office/drawing/2014/main" id="{B5C0F397-7A17-1DAC-17A5-4DF8329ED3F1}"/>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1524000" y="2286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a:extLst>
              <a:ext uri="{FF2B5EF4-FFF2-40B4-BE49-F238E27FC236}">
                <a16:creationId xmlns:a16="http://schemas.microsoft.com/office/drawing/2014/main" id="{F52D5761-2D5E-00F3-2F0C-128AD22B675B}"/>
              </a:ext>
            </a:extLst>
          </p:cNvPr>
          <p:cNvSpPr txBox="1">
            <a:spLocks noChangeArrowheads="1"/>
          </p:cNvSpPr>
          <p:nvPr/>
        </p:nvSpPr>
        <p:spPr bwMode="auto">
          <a:xfrm>
            <a:off x="1714500" y="5562600"/>
            <a:ext cx="8763000" cy="914400"/>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just">
              <a:spcBef>
                <a:spcPct val="0"/>
              </a:spcBef>
              <a:buClrTx/>
              <a:buFontTx/>
              <a:buNone/>
            </a:pPr>
            <a:r>
              <a:rPr lang="en-US" altLang="el-GR" sz="2000"/>
              <a:t>Edward L. Thorndike (αριστερά, 1874-1949) και B. F. Skinner (δεξιά, 1904-1990). Είναι οι πιο σημαντικοί Αμερικανοί ψυχολόγοι που μελέτησαν π</a:t>
            </a:r>
            <a:r>
              <a:rPr lang="el-GR" altLang="el-GR" sz="2000"/>
              <a:t>ώ</a:t>
            </a:r>
            <a:r>
              <a:rPr lang="en-US" altLang="el-GR" sz="2000"/>
              <a:t>ς οι συνέπειες της συμπεριφοράς επηρεάζουν την μάθηση.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50ADDE5D-6993-DAD6-38C1-91A6AA8977D2}"/>
              </a:ext>
            </a:extLst>
          </p:cNvPr>
          <p:cNvSpPr>
            <a:spLocks noGrp="1" noChangeArrowheads="1"/>
          </p:cNvSpPr>
          <p:nvPr>
            <p:ph type="title"/>
          </p:nvPr>
        </p:nvSpPr>
        <p:spPr>
          <a:xfrm>
            <a:off x="1334477" y="1064602"/>
            <a:ext cx="6400800" cy="317500"/>
          </a:xfrm>
        </p:spPr>
        <p:txBody>
          <a:bodyPr>
            <a:noAutofit/>
          </a:bodyPr>
          <a:lstStyle/>
          <a:p>
            <a:pPr eaLnBrk="1" fontAlgn="auto" hangingPunct="1">
              <a:spcAft>
                <a:spcPts val="0"/>
              </a:spcAft>
              <a:defRPr/>
            </a:pPr>
            <a:r>
              <a:rPr lang="en-US" sz="3200" dirty="0"/>
              <a:t>Edward Lee Thorndike (1874-1949)</a:t>
            </a:r>
          </a:p>
        </p:txBody>
      </p:sp>
      <p:sp>
        <p:nvSpPr>
          <p:cNvPr id="31747" name="Rectangle 3">
            <a:extLst>
              <a:ext uri="{FF2B5EF4-FFF2-40B4-BE49-F238E27FC236}">
                <a16:creationId xmlns:a16="http://schemas.microsoft.com/office/drawing/2014/main" id="{1AFB5752-8389-CAE9-74B1-1D25BF678565}"/>
              </a:ext>
            </a:extLst>
          </p:cNvPr>
          <p:cNvSpPr>
            <a:spLocks noGrp="1"/>
          </p:cNvSpPr>
          <p:nvPr>
            <p:ph idx="1"/>
          </p:nvPr>
        </p:nvSpPr>
        <p:spPr>
          <a:xfrm>
            <a:off x="1226650" y="1716333"/>
            <a:ext cx="6424612" cy="5481637"/>
          </a:xfrm>
        </p:spPr>
        <p:txBody>
          <a:bodyPr/>
          <a:lstStyle/>
          <a:p>
            <a:pPr eaLnBrk="1" hangingPunct="1">
              <a:lnSpc>
                <a:spcPct val="80000"/>
              </a:lnSpc>
            </a:pPr>
            <a:r>
              <a:rPr lang="el-GR" altLang="el-GR">
                <a:latin typeface="Arial" panose="020B0604020202020204" pitchFamily="34" charset="0"/>
                <a:cs typeface="Arial" panose="020B0604020202020204" pitchFamily="34" charset="0"/>
              </a:rPr>
              <a:t>Ένας από τους πιο σημαντικούς μελετητές στη μελέτη της συμπεριφοράς των ζώων, την παιδαγωγική ψυχολογία και του συμπεριφορισμού</a:t>
            </a:r>
          </a:p>
          <a:p>
            <a:pPr eaLnBrk="1" hangingPunct="1">
              <a:lnSpc>
                <a:spcPct val="80000"/>
              </a:lnSpc>
              <a:buFont typeface="Georgia" panose="02040502050405020303" pitchFamily="18" charset="0"/>
              <a:buNone/>
            </a:pPr>
            <a:endParaRPr lang="en-US" altLang="el-GR">
              <a:latin typeface="Arial" panose="020B0604020202020204" pitchFamily="34" charset="0"/>
              <a:cs typeface="Arial" panose="020B0604020202020204" pitchFamily="34" charset="0"/>
            </a:endParaRPr>
          </a:p>
          <a:p>
            <a:pPr eaLnBrk="1" hangingPunct="1">
              <a:lnSpc>
                <a:spcPct val="80000"/>
              </a:lnSpc>
            </a:pPr>
            <a:r>
              <a:rPr lang="el-GR" altLang="el-GR">
                <a:latin typeface="Arial" panose="020B0604020202020204" pitchFamily="34" charset="0"/>
                <a:cs typeface="Arial" panose="020B0604020202020204" pitchFamily="34" charset="0"/>
              </a:rPr>
              <a:t>Εισήγαγε τον «νόμο του αποτελέσματος» (</a:t>
            </a:r>
            <a:r>
              <a:rPr lang="en-US" altLang="el-GR">
                <a:latin typeface="Arial" panose="020B0604020202020204" pitchFamily="34" charset="0"/>
                <a:cs typeface="Arial" panose="020B0604020202020204" pitchFamily="34" charset="0"/>
              </a:rPr>
              <a:t>law of effect</a:t>
            </a:r>
            <a:r>
              <a:rPr lang="el-GR" altLang="el-GR">
                <a:latin typeface="Arial" panose="020B0604020202020204" pitchFamily="34" charset="0"/>
                <a:cs typeface="Arial" panose="020B0604020202020204" pitchFamily="34" charset="0"/>
              </a:rPr>
              <a:t>) το</a:t>
            </a:r>
            <a:r>
              <a:rPr lang="en-US" altLang="el-GR">
                <a:latin typeface="Arial" panose="020B0604020202020204" pitchFamily="34" charset="0"/>
                <a:cs typeface="Arial" panose="020B0604020202020204" pitchFamily="34" charset="0"/>
              </a:rPr>
              <a:t> 1898, </a:t>
            </a:r>
            <a:r>
              <a:rPr lang="el-GR" altLang="el-GR">
                <a:latin typeface="Arial" panose="020B0604020202020204" pitchFamily="34" charset="0"/>
                <a:cs typeface="Arial" panose="020B0604020202020204" pitchFamily="34" charset="0"/>
              </a:rPr>
              <a:t>πολύ πριν ο </a:t>
            </a:r>
            <a:r>
              <a:rPr lang="en-US" altLang="el-GR">
                <a:latin typeface="Arial" panose="020B0604020202020204" pitchFamily="34" charset="0"/>
                <a:cs typeface="Arial" panose="020B0604020202020204" pitchFamily="34" charset="0"/>
              </a:rPr>
              <a:t>Pavlov </a:t>
            </a:r>
            <a:r>
              <a:rPr lang="el-GR" altLang="el-GR">
                <a:latin typeface="Arial" panose="020B0604020202020204" pitchFamily="34" charset="0"/>
                <a:cs typeface="Arial" panose="020B0604020202020204" pitchFamily="34" charset="0"/>
              </a:rPr>
              <a:t>εισαγάγει τον νόμο της ενίσχυσης</a:t>
            </a:r>
          </a:p>
          <a:p>
            <a:pPr eaLnBrk="1" hangingPunct="1">
              <a:lnSpc>
                <a:spcPct val="80000"/>
              </a:lnSpc>
              <a:buFont typeface="Georgia" panose="02040502050405020303" pitchFamily="18" charset="0"/>
              <a:buNone/>
            </a:pPr>
            <a:endParaRPr lang="en-US" altLang="el-GR">
              <a:latin typeface="Arial" panose="020B0604020202020204" pitchFamily="34" charset="0"/>
              <a:cs typeface="Arial" panose="020B0604020202020204" pitchFamily="34" charset="0"/>
            </a:endParaRPr>
          </a:p>
          <a:p>
            <a:pPr eaLnBrk="1" hangingPunct="1">
              <a:lnSpc>
                <a:spcPct val="80000"/>
              </a:lnSpc>
            </a:pPr>
            <a:r>
              <a:rPr lang="el-GR" altLang="el-GR">
                <a:latin typeface="Arial" panose="020B0604020202020204" pitchFamily="34" charset="0"/>
                <a:cs typeface="Arial" panose="020B0604020202020204" pitchFamily="34" charset="0"/>
              </a:rPr>
              <a:t>Οι δύο ερευνητές αγνοούσαν για πολλά χρόνια ο ένας την δουλειά του άλλου</a:t>
            </a:r>
            <a:endParaRPr lang="en-US" altLang="el-GR">
              <a:latin typeface="Arial" panose="020B0604020202020204" pitchFamily="34" charset="0"/>
              <a:cs typeface="Arial" panose="020B0604020202020204" pitchFamily="34" charset="0"/>
            </a:endParaRPr>
          </a:p>
          <a:p>
            <a:pPr eaLnBrk="1" hangingPunct="1">
              <a:lnSpc>
                <a:spcPct val="80000"/>
              </a:lnSpc>
            </a:pPr>
            <a:endParaRPr lang="en-US" altLang="el-GR"/>
          </a:p>
        </p:txBody>
      </p:sp>
      <p:pic>
        <p:nvPicPr>
          <p:cNvPr id="31748" name="4 - Εικόνα" descr="images (64).jpg">
            <a:extLst>
              <a:ext uri="{FF2B5EF4-FFF2-40B4-BE49-F238E27FC236}">
                <a16:creationId xmlns:a16="http://schemas.microsoft.com/office/drawing/2014/main" id="{F7385291-DC24-2B27-5978-8DA8DE8E5A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409" y="2024674"/>
            <a:ext cx="19621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80E51C33-7541-963C-952D-01C4ACDFE86E}"/>
              </a:ext>
            </a:extLst>
          </p:cNvPr>
          <p:cNvSpPr>
            <a:spLocks noGrp="1" noChangeArrowheads="1"/>
          </p:cNvSpPr>
          <p:nvPr>
            <p:ph type="title"/>
          </p:nvPr>
        </p:nvSpPr>
        <p:spPr>
          <a:xfrm>
            <a:off x="2174631" y="1068999"/>
            <a:ext cx="6400800" cy="315913"/>
          </a:xfrm>
        </p:spPr>
        <p:txBody>
          <a:bodyPr>
            <a:noAutofit/>
          </a:bodyPr>
          <a:lstStyle/>
          <a:p>
            <a:pPr eaLnBrk="1" fontAlgn="auto" hangingPunct="1">
              <a:spcAft>
                <a:spcPts val="0"/>
              </a:spcAft>
              <a:defRPr/>
            </a:pPr>
            <a:r>
              <a:rPr lang="en-US" sz="3200"/>
              <a:t>Edward Lee Thorndike (1874-1949)</a:t>
            </a:r>
          </a:p>
        </p:txBody>
      </p:sp>
      <p:sp>
        <p:nvSpPr>
          <p:cNvPr id="33795" name="Rectangle 3">
            <a:extLst>
              <a:ext uri="{FF2B5EF4-FFF2-40B4-BE49-F238E27FC236}">
                <a16:creationId xmlns:a16="http://schemas.microsoft.com/office/drawing/2014/main" id="{65FF7B9F-0474-68FD-5F71-F45AA0F0659B}"/>
              </a:ext>
            </a:extLst>
          </p:cNvPr>
          <p:cNvSpPr>
            <a:spLocks noGrp="1"/>
          </p:cNvSpPr>
          <p:nvPr>
            <p:ph idx="1"/>
          </p:nvPr>
        </p:nvSpPr>
        <p:spPr>
          <a:xfrm>
            <a:off x="1992314" y="1643064"/>
            <a:ext cx="8345487" cy="4910137"/>
          </a:xfrm>
        </p:spPr>
        <p:txBody>
          <a:bodyPr/>
          <a:lstStyle/>
          <a:p>
            <a:pPr eaLnBrk="1" hangingPunct="1"/>
            <a:r>
              <a:rPr lang="el-GR" altLang="el-GR" sz="2400"/>
              <a:t>Ο </a:t>
            </a:r>
            <a:r>
              <a:rPr lang="en-US" altLang="el-GR" sz="2400"/>
              <a:t>Thorndike </a:t>
            </a:r>
            <a:r>
              <a:rPr lang="el-GR" altLang="el-GR" sz="2400"/>
              <a:t>σπούδασε ψυχολογία στο</a:t>
            </a:r>
            <a:r>
              <a:rPr lang="en-US" altLang="el-GR" sz="2400"/>
              <a:t> Wesleyan University </a:t>
            </a:r>
            <a:r>
              <a:rPr lang="el-GR" altLang="el-GR" sz="2400"/>
              <a:t>του</a:t>
            </a:r>
            <a:r>
              <a:rPr lang="en-US" altLang="el-GR" sz="2400"/>
              <a:t> Connecticut</a:t>
            </a:r>
            <a:endParaRPr lang="el-GR" altLang="el-GR" sz="2400"/>
          </a:p>
          <a:p>
            <a:pPr eaLnBrk="1" hangingPunct="1"/>
            <a:endParaRPr lang="el-GR" altLang="el-GR" sz="2400"/>
          </a:p>
          <a:p>
            <a:pPr eaLnBrk="1" hangingPunct="1"/>
            <a:r>
              <a:rPr lang="el-GR" altLang="el-GR" sz="2400"/>
              <a:t>Απέκτησε μεταπτυχιακό από το </a:t>
            </a:r>
            <a:r>
              <a:rPr lang="en-US" altLang="el-GR" sz="2400"/>
              <a:t> Harvard</a:t>
            </a:r>
            <a:endParaRPr lang="el-GR" altLang="el-GR" sz="2400"/>
          </a:p>
          <a:p>
            <a:pPr eaLnBrk="1" hangingPunct="1">
              <a:buFont typeface="Georgia" panose="02040502050405020303" pitchFamily="18" charset="0"/>
              <a:buNone/>
            </a:pPr>
            <a:endParaRPr lang="en-US" altLang="el-GR" sz="2400"/>
          </a:p>
          <a:p>
            <a:pPr eaLnBrk="1" hangingPunct="1"/>
            <a:r>
              <a:rPr lang="el-GR" altLang="el-GR" sz="2400"/>
              <a:t>Ολοκλήρωσε την διδακτορική διατριβή του με επόπτη τον</a:t>
            </a:r>
            <a:r>
              <a:rPr lang="en-US" altLang="el-GR" sz="2400"/>
              <a:t> James Cattell </a:t>
            </a:r>
            <a:r>
              <a:rPr lang="el-GR" altLang="el-GR" sz="2400"/>
              <a:t>το</a:t>
            </a:r>
            <a:r>
              <a:rPr lang="en-US" altLang="el-GR" sz="2400"/>
              <a:t> 1899</a:t>
            </a:r>
            <a:r>
              <a:rPr lang="el-GR" altLang="el-GR" sz="2400"/>
              <a:t> στο </a:t>
            </a:r>
            <a:r>
              <a:rPr lang="en-US" altLang="el-GR" sz="2400"/>
              <a:t> Columbia University</a:t>
            </a:r>
            <a:r>
              <a:rPr lang="el-GR" altLang="el-GR" sz="2400"/>
              <a:t>.</a:t>
            </a:r>
            <a:endParaRPr lang="en-US" altLang="el-GR" sz="2400"/>
          </a:p>
          <a:p>
            <a:pPr eaLnBrk="1" hangingPunct="1">
              <a:buFont typeface="Georgia" panose="02040502050405020303" pitchFamily="18" charset="0"/>
              <a:buNone/>
            </a:pPr>
            <a:endParaRPr lang="en-US" altLang="el-GR" sz="2000"/>
          </a:p>
          <a:p>
            <a:pPr eaLnBrk="1" hangingPunct="1"/>
            <a:r>
              <a:rPr lang="el-GR" altLang="el-GR" sz="2400"/>
              <a:t>Ασχολήθηκε με την παιδαγωγική ψυχολογία</a:t>
            </a:r>
            <a:endParaRPr lang="en-US" altLang="el-GR" sz="2400"/>
          </a:p>
          <a:p>
            <a:pPr eaLnBrk="1" hangingPunct="1"/>
            <a:endParaRPr lang="en-US" altLang="el-G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6282C94E-A331-7C14-22AB-1F4697302A80}"/>
              </a:ext>
            </a:extLst>
          </p:cNvPr>
          <p:cNvSpPr>
            <a:spLocks noGrp="1" noChangeArrowheads="1"/>
          </p:cNvSpPr>
          <p:nvPr>
            <p:ph type="title"/>
          </p:nvPr>
        </p:nvSpPr>
        <p:spPr>
          <a:xfrm>
            <a:off x="2057400" y="1012948"/>
            <a:ext cx="6400800" cy="315912"/>
          </a:xfrm>
        </p:spPr>
        <p:txBody>
          <a:bodyPr>
            <a:noAutofit/>
          </a:bodyPr>
          <a:lstStyle/>
          <a:p>
            <a:pPr eaLnBrk="1" fontAlgn="auto" hangingPunct="1">
              <a:spcAft>
                <a:spcPts val="0"/>
              </a:spcAft>
              <a:defRPr/>
            </a:pPr>
            <a:r>
              <a:rPr lang="en-US" sz="3200"/>
              <a:t>Edward Lee Thorndike (1874-1949)</a:t>
            </a:r>
          </a:p>
        </p:txBody>
      </p:sp>
      <p:sp>
        <p:nvSpPr>
          <p:cNvPr id="161795" name="Rectangle 3">
            <a:extLst>
              <a:ext uri="{FF2B5EF4-FFF2-40B4-BE49-F238E27FC236}">
                <a16:creationId xmlns:a16="http://schemas.microsoft.com/office/drawing/2014/main" id="{9A2E78B5-BB1A-16DC-D632-0396E079CB47}"/>
              </a:ext>
            </a:extLst>
          </p:cNvPr>
          <p:cNvSpPr>
            <a:spLocks noGrp="1" noChangeArrowheads="1"/>
          </p:cNvSpPr>
          <p:nvPr>
            <p:ph idx="1"/>
          </p:nvPr>
        </p:nvSpPr>
        <p:spPr>
          <a:xfrm>
            <a:off x="1919288" y="1600200"/>
            <a:ext cx="9223496" cy="4781550"/>
          </a:xfrm>
        </p:spPr>
        <p:txBody>
          <a:bodyPr>
            <a:normAutofit lnSpcReduction="10000"/>
          </a:bodyPr>
          <a:lstStyle/>
          <a:p>
            <a:pPr marL="365760" indent="-256032" eaLnBrk="1" fontAlgn="auto" hangingPunct="1">
              <a:spcAft>
                <a:spcPts val="0"/>
              </a:spcAft>
              <a:buClr>
                <a:schemeClr val="accent3"/>
              </a:buClr>
              <a:buFont typeface="Georgia"/>
              <a:buChar char="•"/>
              <a:defRPr/>
            </a:pPr>
            <a:r>
              <a:rPr lang="el-GR" sz="2000" dirty="0"/>
              <a:t>Βασικά πεδία έρευνας: </a:t>
            </a:r>
            <a:r>
              <a:rPr lang="en-US" sz="2000" dirty="0"/>
              <a:t>1) </a:t>
            </a:r>
            <a:r>
              <a:rPr lang="el-GR" sz="2000" dirty="0"/>
              <a:t>η βελτίωση της διδασκαλίας</a:t>
            </a:r>
            <a:r>
              <a:rPr lang="en-US" sz="2000" dirty="0"/>
              <a:t> </a:t>
            </a:r>
            <a:r>
              <a:rPr lang="el-GR" sz="2000" dirty="0"/>
              <a:t>και </a:t>
            </a:r>
            <a:r>
              <a:rPr lang="en-US" sz="2000" dirty="0"/>
              <a:t>2) </a:t>
            </a:r>
            <a:r>
              <a:rPr lang="el-GR" sz="2000" dirty="0"/>
              <a:t>η μέτρηση των αποτελεσμάτων της διδασκαλίας και της μάθησης</a:t>
            </a:r>
          </a:p>
          <a:p>
            <a:pPr marL="365760" indent="-256032" eaLnBrk="1" fontAlgn="auto" hangingPunct="1">
              <a:spcAft>
                <a:spcPts val="0"/>
              </a:spcAft>
              <a:buClr>
                <a:schemeClr val="accent3"/>
              </a:buClr>
              <a:buFont typeface="Georgia"/>
              <a:buNone/>
              <a:defRPr/>
            </a:pPr>
            <a:endParaRPr lang="en-US" sz="2000" dirty="0"/>
          </a:p>
          <a:p>
            <a:pPr marL="365760" indent="-256032" eaLnBrk="1" fontAlgn="auto" hangingPunct="1">
              <a:spcAft>
                <a:spcPts val="0"/>
              </a:spcAft>
              <a:buClr>
                <a:schemeClr val="accent3"/>
              </a:buClr>
              <a:buFont typeface="Georgia"/>
              <a:buChar char="•"/>
              <a:defRPr/>
            </a:pPr>
            <a:r>
              <a:rPr lang="el-GR" sz="2000" dirty="0"/>
              <a:t>Είχε πλούσιο συγγραφικό έργο: </a:t>
            </a:r>
            <a:r>
              <a:rPr lang="en-US" sz="2000" dirty="0"/>
              <a:t>1) </a:t>
            </a:r>
            <a:r>
              <a:rPr lang="en-US" sz="2000" i="1" dirty="0"/>
              <a:t>Educational Psychology</a:t>
            </a:r>
            <a:r>
              <a:rPr lang="en-US" sz="2000" dirty="0"/>
              <a:t> (1903), 2) </a:t>
            </a:r>
            <a:r>
              <a:rPr lang="en-US" sz="2000" i="1" dirty="0"/>
              <a:t>The Theory of Mental and Social Measurement</a:t>
            </a:r>
            <a:r>
              <a:rPr lang="en-US" sz="2000" dirty="0"/>
              <a:t> (1904)</a:t>
            </a:r>
            <a:r>
              <a:rPr lang="el-GR" sz="2000" dirty="0"/>
              <a:t> και 3) </a:t>
            </a:r>
            <a:r>
              <a:rPr lang="en-US" sz="2000" i="1" dirty="0"/>
              <a:t>Educational Psychology</a:t>
            </a:r>
            <a:r>
              <a:rPr lang="en-US" sz="2000" dirty="0"/>
              <a:t> (1913)</a:t>
            </a:r>
            <a:endParaRPr lang="el-GR" sz="2000" dirty="0"/>
          </a:p>
          <a:p>
            <a:pPr marL="365760" indent="-256032" eaLnBrk="1" fontAlgn="auto" hangingPunct="1">
              <a:spcAft>
                <a:spcPts val="0"/>
              </a:spcAft>
              <a:buClr>
                <a:schemeClr val="accent3"/>
              </a:buClr>
              <a:buFont typeface="Georgia"/>
              <a:buNone/>
              <a:defRPr/>
            </a:pPr>
            <a:endParaRPr lang="en-US" sz="2000" dirty="0"/>
          </a:p>
          <a:p>
            <a:pPr marL="365760" indent="-256032" eaLnBrk="1" fontAlgn="auto" hangingPunct="1">
              <a:spcAft>
                <a:spcPts val="0"/>
              </a:spcAft>
              <a:buClr>
                <a:schemeClr val="accent3"/>
              </a:buClr>
              <a:buFont typeface="Georgia"/>
              <a:buChar char="•"/>
              <a:defRPr/>
            </a:pPr>
            <a:r>
              <a:rPr lang="el-GR" sz="2000" dirty="0"/>
              <a:t>Επέδρασε σημαντικά στην εκπαιδευτική ψυχολογία με το</a:t>
            </a:r>
            <a:r>
              <a:rPr lang="en-US" sz="2000" dirty="0"/>
              <a:t> </a:t>
            </a:r>
            <a:r>
              <a:rPr lang="en-US" sz="2000" i="1" dirty="0"/>
              <a:t>Thorndike Arithmetic's</a:t>
            </a:r>
            <a:r>
              <a:rPr lang="en-US" sz="2000" dirty="0"/>
              <a:t> </a:t>
            </a:r>
            <a:r>
              <a:rPr lang="el-GR" sz="2000" dirty="0"/>
              <a:t> καθώς και το </a:t>
            </a:r>
            <a:r>
              <a:rPr lang="en-US" sz="2000" dirty="0"/>
              <a:t> </a:t>
            </a:r>
            <a:r>
              <a:rPr lang="en-US" sz="2000" i="1" dirty="0"/>
              <a:t>Teachers Word Book</a:t>
            </a:r>
            <a:r>
              <a:rPr lang="en-US" sz="2000" dirty="0"/>
              <a:t> (1921) </a:t>
            </a:r>
            <a:r>
              <a:rPr lang="el-GR" sz="2000" dirty="0"/>
              <a:t>που είχαν τεράστια επίδραση</a:t>
            </a:r>
          </a:p>
          <a:p>
            <a:pPr marL="365760" indent="-256032" eaLnBrk="1" fontAlgn="auto" hangingPunct="1">
              <a:spcAft>
                <a:spcPts val="0"/>
              </a:spcAft>
              <a:buClr>
                <a:schemeClr val="accent3"/>
              </a:buClr>
              <a:buFont typeface="Georgia"/>
              <a:buNone/>
              <a:defRPr/>
            </a:pPr>
            <a:endParaRPr lang="en-US" sz="2000" dirty="0"/>
          </a:p>
          <a:p>
            <a:pPr marL="365760" indent="-256032" eaLnBrk="1" fontAlgn="auto" hangingPunct="1">
              <a:spcAft>
                <a:spcPts val="0"/>
              </a:spcAft>
              <a:buClr>
                <a:schemeClr val="accent3"/>
              </a:buClr>
              <a:buFont typeface="Georgia"/>
              <a:buChar char="•"/>
              <a:defRPr/>
            </a:pPr>
            <a:r>
              <a:rPr lang="el-GR" sz="2000" dirty="0"/>
              <a:t>Ίδρυσε το περιοδικό</a:t>
            </a:r>
            <a:r>
              <a:rPr lang="en-US" sz="2000" dirty="0"/>
              <a:t> </a:t>
            </a:r>
            <a:r>
              <a:rPr lang="en-US" sz="2000" i="1" dirty="0"/>
              <a:t>Journal of Educational Psychology</a:t>
            </a:r>
            <a:r>
              <a:rPr lang="en-US" sz="2000" dirty="0"/>
              <a:t> </a:t>
            </a:r>
            <a:r>
              <a:rPr lang="el-GR" sz="2000" dirty="0"/>
              <a:t>το</a:t>
            </a:r>
            <a:r>
              <a:rPr lang="en-US" sz="2000" dirty="0"/>
              <a:t> 1910</a:t>
            </a:r>
          </a:p>
          <a:p>
            <a:pPr marL="365760" indent="-256032" eaLnBrk="1" fontAlgn="auto" hangingPunct="1">
              <a:spcAft>
                <a:spcPts val="0"/>
              </a:spcAft>
              <a:buClr>
                <a:schemeClr val="accent3"/>
              </a:buClr>
              <a:buFont typeface="Georgia"/>
              <a:buChar char="•"/>
              <a:defRPr/>
            </a:pPr>
            <a:endParaRPr lang="en-US" sz="2000" dirty="0"/>
          </a:p>
          <a:p>
            <a:pPr marL="365760" indent="-256032" eaLnBrk="1" fontAlgn="auto" hangingPunct="1">
              <a:spcAft>
                <a:spcPts val="0"/>
              </a:spcAft>
              <a:buClr>
                <a:schemeClr val="accent3"/>
              </a:buClr>
              <a:buFont typeface="Georgia"/>
              <a:buChar char="•"/>
              <a:defRPr/>
            </a:pPr>
            <a:endParaRPr lang="en-US" sz="1800" dirty="0"/>
          </a:p>
          <a:p>
            <a:pPr marL="365760" indent="-256032" eaLnBrk="1" fontAlgn="auto" hangingPunct="1">
              <a:spcAft>
                <a:spcPts val="0"/>
              </a:spcAft>
              <a:buClr>
                <a:schemeClr val="accent3"/>
              </a:buClr>
              <a:buFont typeface="Georgia"/>
              <a:buChar char="•"/>
              <a:defRPr/>
            </a:pP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DCD7F64-9CD1-6436-8885-179BE5CDC7C5}"/>
              </a:ext>
            </a:extLst>
          </p:cNvPr>
          <p:cNvSpPr>
            <a:spLocks noGrp="1" noChangeArrowheads="1"/>
          </p:cNvSpPr>
          <p:nvPr>
            <p:ph type="title"/>
          </p:nvPr>
        </p:nvSpPr>
        <p:spPr>
          <a:xfrm>
            <a:off x="1952625" y="857251"/>
            <a:ext cx="6400800" cy="315913"/>
          </a:xfrm>
        </p:spPr>
        <p:txBody>
          <a:bodyPr>
            <a:normAutofit fontScale="90000"/>
          </a:bodyPr>
          <a:lstStyle/>
          <a:p>
            <a:pPr eaLnBrk="1" fontAlgn="auto" hangingPunct="1">
              <a:spcAft>
                <a:spcPts val="0"/>
              </a:spcAft>
              <a:defRPr/>
            </a:pPr>
            <a:r>
              <a:rPr lang="el-GR" sz="3200" dirty="0"/>
              <a:t>Ο νόμος του αποτελέσματος</a:t>
            </a:r>
            <a:endParaRPr lang="en-US" sz="3200" dirty="0"/>
          </a:p>
        </p:txBody>
      </p:sp>
      <p:sp>
        <p:nvSpPr>
          <p:cNvPr id="37891" name="Rectangle 3">
            <a:extLst>
              <a:ext uri="{FF2B5EF4-FFF2-40B4-BE49-F238E27FC236}">
                <a16:creationId xmlns:a16="http://schemas.microsoft.com/office/drawing/2014/main" id="{9DBA645B-45F0-4B7D-344F-064039556C04}"/>
              </a:ext>
            </a:extLst>
          </p:cNvPr>
          <p:cNvSpPr>
            <a:spLocks noGrp="1"/>
          </p:cNvSpPr>
          <p:nvPr>
            <p:ph idx="1"/>
          </p:nvPr>
        </p:nvSpPr>
        <p:spPr>
          <a:xfrm>
            <a:off x="1919288" y="1773238"/>
            <a:ext cx="6538912" cy="4906962"/>
          </a:xfrm>
        </p:spPr>
        <p:txBody>
          <a:bodyPr/>
          <a:lstStyle/>
          <a:p>
            <a:pPr marL="100013" indent="20638" eaLnBrk="1" hangingPunct="1">
              <a:lnSpc>
                <a:spcPct val="90000"/>
              </a:lnSpc>
              <a:buFontTx/>
              <a:buNone/>
            </a:pPr>
            <a:r>
              <a:rPr lang="el-GR" altLang="el-GR" sz="2400"/>
              <a:t>Η σύνδεση μεταξύ ορισμένης αντίδρασης και του ερεθίσματος που την προκάλεσε γίνεται ισχυρότερη, όταν η αντίδραση συνοδεύεται από ευχάριστο αποτέλεσμα. </a:t>
            </a:r>
          </a:p>
          <a:p>
            <a:pPr marL="100013" indent="20638" eaLnBrk="1" hangingPunct="1">
              <a:lnSpc>
                <a:spcPct val="90000"/>
              </a:lnSpc>
              <a:buFontTx/>
              <a:buNone/>
            </a:pPr>
            <a:r>
              <a:rPr lang="el-GR" altLang="el-GR" sz="2400"/>
              <a:t>Το αντίθετο συμβαίνει, όταν η αντίδραση συνοδεύεται από δυσάρεστη κατάσταση. </a:t>
            </a:r>
          </a:p>
          <a:p>
            <a:pPr marL="100013" indent="20638" eaLnBrk="1" hangingPunct="1">
              <a:lnSpc>
                <a:spcPct val="90000"/>
              </a:lnSpc>
              <a:buFontTx/>
              <a:buNone/>
            </a:pPr>
            <a:endParaRPr lang="el-GR" altLang="el-GR" sz="2400"/>
          </a:p>
          <a:p>
            <a:pPr marL="100013" indent="20638" eaLnBrk="1" hangingPunct="1">
              <a:lnSpc>
                <a:spcPct val="90000"/>
              </a:lnSpc>
              <a:buFontTx/>
              <a:buNone/>
            </a:pPr>
            <a:r>
              <a:rPr lang="el-GR" altLang="el-GR" sz="2400"/>
              <a:t>Αργότερα ο </a:t>
            </a:r>
            <a:r>
              <a:rPr lang="en-US" altLang="el-GR" sz="2400"/>
              <a:t>Thorndike </a:t>
            </a:r>
            <a:r>
              <a:rPr lang="el-GR" altLang="el-GR" sz="2400"/>
              <a:t>τροποποίησε την αρχική διατύπωση του νόμου του αποτελέσματος, γιατί διαπίστωσε ότι η τιμωρία ή άλλη δυσάρεστη κατάσταση δεν εξασθενεί υποχρεωτικά τις συνδέσεις μεταξύ ερεθίσματος και αντίδρασης</a:t>
            </a:r>
            <a:endParaRPr lang="en-US" altLang="el-GR" sz="2400"/>
          </a:p>
        </p:txBody>
      </p:sp>
      <p:pic>
        <p:nvPicPr>
          <p:cNvPr id="37892" name="Picture 4" descr="thorndike">
            <a:extLst>
              <a:ext uri="{FF2B5EF4-FFF2-40B4-BE49-F238E27FC236}">
                <a16:creationId xmlns:a16="http://schemas.microsoft.com/office/drawing/2014/main" id="{6A437921-6033-189B-A636-D4A6D5E7F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1823" y="4026144"/>
            <a:ext cx="17446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a:extLst>
              <a:ext uri="{FF2B5EF4-FFF2-40B4-BE49-F238E27FC236}">
                <a16:creationId xmlns:a16="http://schemas.microsoft.com/office/drawing/2014/main" id="{779941A9-08D9-15C2-2031-9439A5F3D64E}"/>
              </a:ext>
            </a:extLst>
          </p:cNvPr>
          <p:cNvGraphicFramePr>
            <a:graphicFrameLocks noGrp="1"/>
          </p:cNvGraphicFramePr>
          <p:nvPr>
            <p:ph idx="1"/>
          </p:nvPr>
        </p:nvGraphicFramePr>
        <p:xfrm>
          <a:off x="1981200" y="1052736"/>
          <a:ext cx="8229600" cy="5521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3BD6F-E6A6-EC3D-0B7A-C03E79ACABD6}"/>
              </a:ext>
            </a:extLst>
          </p:cNvPr>
          <p:cNvSpPr>
            <a:spLocks noChangeArrowheads="1"/>
          </p:cNvSpPr>
          <p:nvPr/>
        </p:nvSpPr>
        <p:spPr bwMode="auto">
          <a:xfrm>
            <a:off x="4033838" y="1952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pic>
        <p:nvPicPr>
          <p:cNvPr id="39939" name="Picture 3" descr="11">
            <a:extLst>
              <a:ext uri="{FF2B5EF4-FFF2-40B4-BE49-F238E27FC236}">
                <a16:creationId xmlns:a16="http://schemas.microsoft.com/office/drawing/2014/main" id="{5AF90180-215F-CF94-08C3-CAEF3B02A7B5}"/>
              </a:ext>
            </a:extLst>
          </p:cNvPr>
          <p:cNvPicPr>
            <a:picLocks noChangeAspect="1" noChangeArrowheads="1"/>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1981200" y="152401"/>
            <a:ext cx="80010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404186A8-1089-D44F-BE16-DFF16401B9DF}"/>
              </a:ext>
            </a:extLst>
          </p:cNvPr>
          <p:cNvSpPr txBox="1">
            <a:spLocks noChangeArrowheads="1"/>
          </p:cNvSpPr>
          <p:nvPr/>
        </p:nvSpPr>
        <p:spPr bwMode="auto">
          <a:xfrm>
            <a:off x="1703388" y="5516563"/>
            <a:ext cx="8839200" cy="1066800"/>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just">
              <a:spcBef>
                <a:spcPct val="0"/>
              </a:spcBef>
              <a:buClrTx/>
              <a:buFontTx/>
              <a:buNone/>
            </a:pPr>
            <a:r>
              <a:rPr lang="en-US" altLang="el-GR" sz="2000"/>
              <a:t>Τα πειράματα του Thorndike</a:t>
            </a:r>
          </a:p>
          <a:p>
            <a:pPr algn="just">
              <a:spcBef>
                <a:spcPct val="0"/>
              </a:spcBef>
              <a:buClrTx/>
              <a:buFontTx/>
              <a:buNone/>
            </a:pPr>
            <a:r>
              <a:rPr lang="en-US" altLang="el-GR" sz="2000"/>
              <a:t>Στα πειράματα του Thorndike γάτες τοποθετούνταν σ’ ένα κουτί και μάθαιναν σταδιακά να ανοίγουν την πόρτα και να φτάνουν την τροφή πατώντας το πετάλι. </a:t>
            </a:r>
            <a:r>
              <a:rPr lang="en-US" altLang="el-GR" sz="2000">
                <a:hlinkClick r:id="rId4"/>
              </a:rPr>
              <a:t>https://www.youtube.com/watch?v=BDujDOLre-8</a:t>
            </a:r>
            <a:endParaRPr lang="en-US" altLang="el-G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AB593B1-0FCF-3722-8255-6E077199D1B0}"/>
              </a:ext>
            </a:extLst>
          </p:cNvPr>
          <p:cNvSpPr>
            <a:spLocks noChangeArrowheads="1"/>
          </p:cNvSpPr>
          <p:nvPr/>
        </p:nvSpPr>
        <p:spPr bwMode="auto">
          <a:xfrm>
            <a:off x="3871913"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sp>
        <p:nvSpPr>
          <p:cNvPr id="41987" name="Text Box 3">
            <a:extLst>
              <a:ext uri="{FF2B5EF4-FFF2-40B4-BE49-F238E27FC236}">
                <a16:creationId xmlns:a16="http://schemas.microsoft.com/office/drawing/2014/main" id="{013202DF-658E-B64A-57DE-271FDDE50D49}"/>
              </a:ext>
            </a:extLst>
          </p:cNvPr>
          <p:cNvSpPr txBox="1">
            <a:spLocks noChangeArrowheads="1"/>
          </p:cNvSpPr>
          <p:nvPr/>
        </p:nvSpPr>
        <p:spPr bwMode="auto">
          <a:xfrm>
            <a:off x="1600200" y="5638801"/>
            <a:ext cx="8991600" cy="1052513"/>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l-GR" sz="2000"/>
              <a:t>Μετά από συνεχείς δοκιμές οι γάτες μάθαιναν να ανοίγουν την πόρτα του κουτιού και να βγαίνουν έξω. Το σχήμα  αυτό δείχνει το χρόνο που χρειάστηκε μια από τις γάτες του Thorndike για να βγει έξω από το κουτί.</a:t>
            </a:r>
          </a:p>
        </p:txBody>
      </p:sp>
      <p:pic>
        <p:nvPicPr>
          <p:cNvPr id="41988" name="Picture 4">
            <a:extLst>
              <a:ext uri="{FF2B5EF4-FFF2-40B4-BE49-F238E27FC236}">
                <a16:creationId xmlns:a16="http://schemas.microsoft.com/office/drawing/2014/main" id="{5E804A8A-F21E-099B-808D-186BE88B724C}"/>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919288" y="1"/>
            <a:ext cx="82804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316524A-331B-E976-CCDA-67477A32E2CA}"/>
              </a:ext>
            </a:extLst>
          </p:cNvPr>
          <p:cNvSpPr>
            <a:spLocks noChangeArrowheads="1"/>
          </p:cNvSpPr>
          <p:nvPr/>
        </p:nvSpPr>
        <p:spPr bwMode="auto">
          <a:xfrm>
            <a:off x="4214813" y="2214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pic>
        <p:nvPicPr>
          <p:cNvPr id="44035" name="Picture 3" descr="12">
            <a:extLst>
              <a:ext uri="{FF2B5EF4-FFF2-40B4-BE49-F238E27FC236}">
                <a16:creationId xmlns:a16="http://schemas.microsoft.com/office/drawing/2014/main" id="{30F48AD7-D9C9-5308-81A5-44A6CCF86C93}"/>
              </a:ext>
            </a:extLst>
          </p:cNvPr>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1676400" y="152401"/>
            <a:ext cx="8307388"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a:hlinkClick r:id="rId4"/>
            <a:extLst>
              <a:ext uri="{FF2B5EF4-FFF2-40B4-BE49-F238E27FC236}">
                <a16:creationId xmlns:a16="http://schemas.microsoft.com/office/drawing/2014/main" id="{C354D6EA-AD22-98D7-2FB5-75C63C2EF482}"/>
              </a:ext>
            </a:extLst>
          </p:cNvPr>
          <p:cNvSpPr txBox="1">
            <a:spLocks noChangeArrowheads="1"/>
          </p:cNvSpPr>
          <p:nvPr/>
        </p:nvSpPr>
        <p:spPr bwMode="auto">
          <a:xfrm>
            <a:off x="1847850" y="4270375"/>
            <a:ext cx="3843338" cy="1295400"/>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just">
              <a:spcBef>
                <a:spcPct val="0"/>
              </a:spcBef>
              <a:buClrTx/>
              <a:buFontTx/>
              <a:buNone/>
            </a:pPr>
            <a:r>
              <a:rPr lang="en-US" altLang="el-GR" sz="2000"/>
              <a:t>Παραδείγματα του λειτουργικού κουτιού του Skinner</a:t>
            </a:r>
          </a:p>
          <a:p>
            <a:pPr algn="just">
              <a:spcBef>
                <a:spcPct val="0"/>
              </a:spcBef>
              <a:buClrTx/>
              <a:buFontTx/>
              <a:buNone/>
            </a:pPr>
            <a:r>
              <a:rPr lang="en-US" altLang="el-GR" sz="2000"/>
              <a:t>Αριστερά: Όταν το ποντίκι πιέζει τον μοχλό ενισχύεται με μπαλίτσες από τρ</a:t>
            </a:r>
            <a:r>
              <a:rPr lang="el-GR" altLang="el-GR" sz="2000"/>
              <a:t>ο</a:t>
            </a:r>
            <a:r>
              <a:rPr lang="en-US" altLang="el-GR" sz="2000"/>
              <a:t>φή. Δεξιά: Το περιστέρι πρέπει να </a:t>
            </a:r>
            <a:r>
              <a:rPr lang="el-GR" altLang="el-GR" sz="2000"/>
              <a:t>χ</a:t>
            </a:r>
            <a:r>
              <a:rPr lang="en-US" altLang="el-GR" sz="2000"/>
              <a:t>τυπήσει με το ράμφος του την τρύπα για να ενισχυθεί με τροφή.</a:t>
            </a:r>
          </a:p>
        </p:txBody>
      </p:sp>
      <p:sp>
        <p:nvSpPr>
          <p:cNvPr id="44037" name="TextBox 5">
            <a:extLst>
              <a:ext uri="{FF2B5EF4-FFF2-40B4-BE49-F238E27FC236}">
                <a16:creationId xmlns:a16="http://schemas.microsoft.com/office/drawing/2014/main" id="{22F78B09-339F-4357-EE39-A89B10501C71}"/>
              </a:ext>
            </a:extLst>
          </p:cNvPr>
          <p:cNvSpPr txBox="1">
            <a:spLocks noChangeArrowheads="1"/>
          </p:cNvSpPr>
          <p:nvPr/>
        </p:nvSpPr>
        <p:spPr bwMode="auto">
          <a:xfrm>
            <a:off x="6076950" y="49323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l-GR">
                <a:hlinkClick r:id="rId4"/>
              </a:rPr>
              <a:t>https://www.youtube.com/watch?v=MOgowRy2WC0</a:t>
            </a:r>
            <a:endParaRPr lang="el-GR" alt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943EAD1-D8DC-75C5-DFFB-4309163D50DC}"/>
              </a:ext>
            </a:extLst>
          </p:cNvPr>
          <p:cNvSpPr>
            <a:spLocks noChangeArrowheads="1"/>
          </p:cNvSpPr>
          <p:nvPr/>
        </p:nvSpPr>
        <p:spPr bwMode="auto">
          <a:xfrm>
            <a:off x="4900613" y="2233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pic>
        <p:nvPicPr>
          <p:cNvPr id="46083" name="Picture 3" descr="8">
            <a:extLst>
              <a:ext uri="{FF2B5EF4-FFF2-40B4-BE49-F238E27FC236}">
                <a16:creationId xmlns:a16="http://schemas.microsoft.com/office/drawing/2014/main" id="{6597D645-2074-79C7-6286-687A8C543DE6}"/>
              </a:ext>
            </a:extLst>
          </p:cNvPr>
          <p:cNvPicPr>
            <a:picLocks noChangeAspect="1" noChangeArrowheads="1"/>
          </p:cNvPicPr>
          <p:nvPr/>
        </p:nvPicPr>
        <p:blipFill>
          <a:blip r:embed="rId3">
            <a:lum bright="-10000" contrast="16000"/>
            <a:extLst>
              <a:ext uri="{28A0092B-C50C-407E-A947-70E740481C1C}">
                <a14:useLocalDpi xmlns:a14="http://schemas.microsoft.com/office/drawing/2010/main" val="0"/>
              </a:ext>
            </a:extLst>
          </a:blip>
          <a:srcRect/>
          <a:stretch>
            <a:fillRect/>
          </a:stretch>
        </p:blipFill>
        <p:spPr bwMode="auto">
          <a:xfrm>
            <a:off x="1103313" y="705217"/>
            <a:ext cx="388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a:extLst>
              <a:ext uri="{FF2B5EF4-FFF2-40B4-BE49-F238E27FC236}">
                <a16:creationId xmlns:a16="http://schemas.microsoft.com/office/drawing/2014/main" id="{237FC241-8668-0A67-6D8C-22D288870111}"/>
              </a:ext>
            </a:extLst>
          </p:cNvPr>
          <p:cNvSpPr txBox="1">
            <a:spLocks noChangeArrowheads="1"/>
          </p:cNvSpPr>
          <p:nvPr/>
        </p:nvSpPr>
        <p:spPr bwMode="auto">
          <a:xfrm>
            <a:off x="5453064" y="785813"/>
            <a:ext cx="5100637" cy="5829300"/>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l-GR" sz="3200"/>
              <a:t>Η συσκευή αυτή παρέχει μια συνεχή καταγραφή των αντιδράσεων του οργανισμού σ’ ένα λειτουργικό κουτί. Κάθε φορά που πιέζεται ο μοχλός κινείται η γραφίδα και κάθε</a:t>
            </a:r>
            <a:r>
              <a:rPr lang="el-GR" altLang="el-GR" sz="3200"/>
              <a:t> </a:t>
            </a:r>
            <a:r>
              <a:rPr lang="en-US" altLang="el-GR" sz="3200"/>
              <a:t>φορά που δίνεται μια ενίσχυση καταγράφεται με μια κουκίδα.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EE82172-B492-634C-0B34-00B94C9AC9E2}"/>
              </a:ext>
            </a:extLst>
          </p:cNvPr>
          <p:cNvSpPr>
            <a:spLocks noGrp="1"/>
          </p:cNvSpPr>
          <p:nvPr>
            <p:ph type="title"/>
          </p:nvPr>
        </p:nvSpPr>
        <p:spPr/>
        <p:txBody>
          <a:bodyPr/>
          <a:lstStyle/>
          <a:p>
            <a:pPr eaLnBrk="1" hangingPunct="1"/>
            <a:r>
              <a:rPr lang="el-GR" altLang="el-GR" sz="2400"/>
              <a:t>Λειτουργική εξάρτηση</a:t>
            </a:r>
          </a:p>
        </p:txBody>
      </p:sp>
      <p:sp>
        <p:nvSpPr>
          <p:cNvPr id="48131" name="Rectangle 3">
            <a:extLst>
              <a:ext uri="{FF2B5EF4-FFF2-40B4-BE49-F238E27FC236}">
                <a16:creationId xmlns:a16="http://schemas.microsoft.com/office/drawing/2014/main" id="{FD639906-A412-0728-C054-A38C187C5FC6}"/>
              </a:ext>
            </a:extLst>
          </p:cNvPr>
          <p:cNvSpPr>
            <a:spLocks noGrp="1"/>
          </p:cNvSpPr>
          <p:nvPr>
            <p:ph idx="1"/>
          </p:nvPr>
        </p:nvSpPr>
        <p:spPr/>
        <p:txBody>
          <a:bodyPr/>
          <a:lstStyle/>
          <a:p>
            <a:pPr eaLnBrk="1" hangingPunct="1"/>
            <a:r>
              <a:rPr lang="el-GR" altLang="el-GR" sz="2600"/>
              <a:t>Ο οργανισμός μαθαίνει μία νέα αντίδραση λειτουργώντας στο περιβάλλον του </a:t>
            </a:r>
          </a:p>
          <a:p>
            <a:pPr eaLnBrk="1" hangingPunct="1"/>
            <a:r>
              <a:rPr lang="el-GR" altLang="el-GR" sz="2600"/>
              <a:t>Λειτουργικό κουτί</a:t>
            </a:r>
          </a:p>
          <a:p>
            <a:pPr eaLnBrk="1" hangingPunct="1"/>
            <a:r>
              <a:rPr lang="el-GR" altLang="el-GR" sz="2600"/>
              <a:t>Μηχανισμός καταγραφής των αντιδράσεων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46B8700-3467-90A6-6862-97B8306A704D}"/>
              </a:ext>
            </a:extLst>
          </p:cNvPr>
          <p:cNvSpPr>
            <a:spLocks noChangeArrowheads="1"/>
          </p:cNvSpPr>
          <p:nvPr/>
        </p:nvSpPr>
        <p:spPr bwMode="auto">
          <a:xfrm>
            <a:off x="4176713" y="2043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pic>
        <p:nvPicPr>
          <p:cNvPr id="50179" name="Picture 3">
            <a:extLst>
              <a:ext uri="{FF2B5EF4-FFF2-40B4-BE49-F238E27FC236}">
                <a16:creationId xmlns:a16="http://schemas.microsoft.com/office/drawing/2014/main" id="{186B7A53-7F3E-6890-E3B7-1D478F945CCD}"/>
              </a:ext>
            </a:extLst>
          </p:cNvPr>
          <p:cNvPicPr>
            <a:picLocks noChangeAspect="1" noChangeArrowheads="1"/>
          </p:cNvPicPr>
          <p:nvPr/>
        </p:nvPicPr>
        <p:blipFill>
          <a:blip r:embed="rId3">
            <a:lum bright="-12000" contrast="26000"/>
            <a:extLst>
              <a:ext uri="{28A0092B-C50C-407E-A947-70E740481C1C}">
                <a14:useLocalDpi xmlns:a14="http://schemas.microsoft.com/office/drawing/2010/main" val="0"/>
              </a:ext>
            </a:extLst>
          </a:blip>
          <a:srcRect/>
          <a:stretch>
            <a:fillRect/>
          </a:stretch>
        </p:blipFill>
        <p:spPr bwMode="auto">
          <a:xfrm>
            <a:off x="2057400" y="1524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a:extLst>
              <a:ext uri="{FF2B5EF4-FFF2-40B4-BE49-F238E27FC236}">
                <a16:creationId xmlns:a16="http://schemas.microsoft.com/office/drawing/2014/main" id="{28EE0636-DC1F-3932-69FD-00CBAA205002}"/>
              </a:ext>
            </a:extLst>
          </p:cNvPr>
          <p:cNvSpPr txBox="1">
            <a:spLocks noChangeArrowheads="1"/>
          </p:cNvSpPr>
          <p:nvPr/>
        </p:nvSpPr>
        <p:spPr bwMode="auto">
          <a:xfrm>
            <a:off x="1703388" y="5229226"/>
            <a:ext cx="8839200" cy="1476375"/>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l-GR" sz="2000"/>
              <a:t>Διάκριση Ερεθισμάτων</a:t>
            </a:r>
          </a:p>
          <a:p>
            <a:pPr algn="just">
              <a:spcBef>
                <a:spcPct val="0"/>
              </a:spcBef>
              <a:buClrTx/>
              <a:buFontTx/>
              <a:buNone/>
            </a:pPr>
            <a:r>
              <a:rPr lang="en-US" altLang="el-GR" sz="2000"/>
              <a:t>Σ’ αυτό το πείραμα ένα ποντίκι ενισχ</a:t>
            </a:r>
            <a:r>
              <a:rPr lang="el-GR" altLang="el-GR" sz="2000"/>
              <a:t>υό</a:t>
            </a:r>
            <a:r>
              <a:rPr lang="en-US" altLang="el-GR" sz="2000"/>
              <a:t>νταν μόνο όταν πηδούσε μέσα από την πόρτα που ήταν διαφορετική από τις άλλες δυο. Το ποντίκι έμαθε να το κάνει αυτό αρκετά καλά. Σ’ αυτό το πείραμα ελέγχεται η ικανότητα του ποντικιού να διακρίνει τις κάθετες από τις οριζόντιες γραμμές.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897221C-3115-1ABE-36C8-FAF39178A34F}"/>
              </a:ext>
            </a:extLst>
          </p:cNvPr>
          <p:cNvSpPr>
            <a:spLocks noGrp="1"/>
          </p:cNvSpPr>
          <p:nvPr>
            <p:ph type="title"/>
          </p:nvPr>
        </p:nvSpPr>
        <p:spPr>
          <a:xfrm>
            <a:off x="1881188" y="642938"/>
            <a:ext cx="8229600" cy="1066800"/>
          </a:xfrm>
        </p:spPr>
        <p:txBody>
          <a:bodyPr/>
          <a:lstStyle/>
          <a:p>
            <a:pPr eaLnBrk="1" hangingPunct="1"/>
            <a:r>
              <a:rPr lang="el-GR" altLang="el-GR" sz="2400"/>
              <a:t>Αρχές λειτουργικής μάθησης</a:t>
            </a:r>
          </a:p>
        </p:txBody>
      </p:sp>
      <p:sp>
        <p:nvSpPr>
          <p:cNvPr id="52227" name="Rectangle 3">
            <a:extLst>
              <a:ext uri="{FF2B5EF4-FFF2-40B4-BE49-F238E27FC236}">
                <a16:creationId xmlns:a16="http://schemas.microsoft.com/office/drawing/2014/main" id="{807F4097-2F04-55CB-DC10-73DE912CADB6}"/>
              </a:ext>
            </a:extLst>
          </p:cNvPr>
          <p:cNvSpPr>
            <a:spLocks noGrp="1"/>
          </p:cNvSpPr>
          <p:nvPr>
            <p:ph idx="1"/>
          </p:nvPr>
        </p:nvSpPr>
        <p:spPr>
          <a:xfrm>
            <a:off x="1807308" y="1912084"/>
            <a:ext cx="9560169" cy="4391025"/>
          </a:xfrm>
        </p:spPr>
        <p:txBody>
          <a:bodyPr/>
          <a:lstStyle/>
          <a:p>
            <a:pPr eaLnBrk="1" hangingPunct="1">
              <a:lnSpc>
                <a:spcPct val="90000"/>
              </a:lnSpc>
            </a:pPr>
            <a:r>
              <a:rPr lang="el-GR" altLang="el-GR" sz="2600"/>
              <a:t>Θετική και αρνητική ενίσχυση- αυξάνει ή μειώνει την πιθανότητα επανάληψης μιας συμπεριφοράς. </a:t>
            </a:r>
          </a:p>
          <a:p>
            <a:pPr eaLnBrk="1" hangingPunct="1">
              <a:lnSpc>
                <a:spcPct val="90000"/>
              </a:lnSpc>
            </a:pPr>
            <a:r>
              <a:rPr lang="el-GR" altLang="el-GR" sz="2600"/>
              <a:t>Διάκριση/γενίκευση συμπεριφοράς</a:t>
            </a:r>
          </a:p>
          <a:p>
            <a:pPr eaLnBrk="1" hangingPunct="1">
              <a:lnSpc>
                <a:spcPct val="90000"/>
              </a:lnSpc>
            </a:pPr>
            <a:r>
              <a:rPr lang="el-GR" altLang="el-GR" sz="2600"/>
              <a:t>Διαμόρφωση συμπεριφοράς </a:t>
            </a:r>
          </a:p>
          <a:p>
            <a:pPr eaLnBrk="1" hangingPunct="1">
              <a:lnSpc>
                <a:spcPct val="90000"/>
              </a:lnSpc>
            </a:pPr>
            <a:r>
              <a:rPr lang="el-GR" altLang="el-GR" sz="2600"/>
              <a:t>Τιμωρία </a:t>
            </a:r>
          </a:p>
          <a:p>
            <a:pPr eaLnBrk="1" hangingPunct="1">
              <a:lnSpc>
                <a:spcPct val="90000"/>
              </a:lnSpc>
            </a:pPr>
            <a:r>
              <a:rPr lang="el-GR" altLang="el-GR" sz="2600"/>
              <a:t>Κοινωνικοί ενισχυτές</a:t>
            </a:r>
          </a:p>
          <a:p>
            <a:pPr eaLnBrk="1" hangingPunct="1">
              <a:lnSpc>
                <a:spcPct val="90000"/>
              </a:lnSpc>
            </a:pPr>
            <a:r>
              <a:rPr lang="el-GR" altLang="el-GR" sz="2600"/>
              <a:t>Χρόνος και ενίσχυση – σχέδια ενίσχυσης (συνεχές και διακοπτόμενο, αμετάβλητο και μεταβλητό)</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A24A27A-4127-AFA1-9D18-933AC967C1C8}"/>
              </a:ext>
            </a:extLst>
          </p:cNvPr>
          <p:cNvSpPr>
            <a:spLocks noChangeArrowheads="1"/>
          </p:cNvSpPr>
          <p:nvPr/>
        </p:nvSpPr>
        <p:spPr bwMode="auto">
          <a:xfrm>
            <a:off x="4500563" y="2390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sp>
        <p:nvSpPr>
          <p:cNvPr id="54275" name="Text Box 4">
            <a:extLst>
              <a:ext uri="{FF2B5EF4-FFF2-40B4-BE49-F238E27FC236}">
                <a16:creationId xmlns:a16="http://schemas.microsoft.com/office/drawing/2014/main" id="{0DC1AD2C-F15B-C23C-81C5-1311CD8D5E55}"/>
              </a:ext>
            </a:extLst>
          </p:cNvPr>
          <p:cNvSpPr txBox="1">
            <a:spLocks noChangeArrowheads="1"/>
          </p:cNvSpPr>
          <p:nvPr/>
        </p:nvSpPr>
        <p:spPr bwMode="auto">
          <a:xfrm>
            <a:off x="5024438" y="642938"/>
            <a:ext cx="5491162" cy="6062662"/>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just">
              <a:lnSpc>
                <a:spcPct val="150000"/>
              </a:lnSpc>
              <a:spcBef>
                <a:spcPct val="0"/>
              </a:spcBef>
              <a:buClrTx/>
              <a:buFontTx/>
              <a:buNone/>
            </a:pPr>
            <a:r>
              <a:rPr lang="en-US" altLang="el-GR" sz="2000"/>
              <a:t>Η μάθηση μέσω της Διαμόρφωσης</a:t>
            </a:r>
            <a:r>
              <a:rPr lang="el-GR" altLang="el-GR" sz="2000"/>
              <a:t> της Συμπεριφοράς</a:t>
            </a:r>
            <a:endParaRPr lang="en-US" altLang="el-GR" sz="2000"/>
          </a:p>
          <a:p>
            <a:pPr algn="just">
              <a:lnSpc>
                <a:spcPct val="150000"/>
              </a:lnSpc>
              <a:spcBef>
                <a:spcPct val="0"/>
              </a:spcBef>
              <a:buClrTx/>
              <a:buFontTx/>
              <a:buNone/>
            </a:pPr>
            <a:r>
              <a:rPr lang="en-US" altLang="el-GR" sz="2000"/>
              <a:t>Η διαμόρφωση της συμπεριφοράς μπορεί να χρησιμοποιηθεί για την μάθηση με υπολογιστές. Οι σωστές διαδικασίες παρουσιάζονται κατ’ αρχάς στην οθόνη και στη συνέχεια «ευτυχισμένα πρόσωπα» εμφανίζονται για να αμείβουν τον μαθητή όσο πλησιάζει στη σωστή ακολουθία των εντολών. Σ’ αυτή την εικόνα ο υπολογιστής λέει «τα κατάφερες!». </a:t>
            </a:r>
          </a:p>
        </p:txBody>
      </p:sp>
      <p:pic>
        <p:nvPicPr>
          <p:cNvPr id="5" name="4 - Εικόνα" descr="h.jpg">
            <a:extLst>
              <a:ext uri="{FF2B5EF4-FFF2-40B4-BE49-F238E27FC236}">
                <a16:creationId xmlns:a16="http://schemas.microsoft.com/office/drawing/2014/main" id="{41151765-8F19-2AFC-4AC9-9038ED55D139}"/>
              </a:ext>
            </a:extLst>
          </p:cNvPr>
          <p:cNvPicPr>
            <a:picLocks noChangeAspect="1"/>
          </p:cNvPicPr>
          <p:nvPr/>
        </p:nvPicPr>
        <p:blipFill>
          <a:blip r:embed="rId3" cstate="print"/>
          <a:stretch>
            <a:fillRect/>
          </a:stretch>
        </p:blipFill>
        <p:spPr>
          <a:xfrm>
            <a:off x="1002537" y="1504462"/>
            <a:ext cx="3357585" cy="3317592"/>
          </a:xfrm>
          <a:prstGeom prst="rect">
            <a:avLst/>
          </a:prstGeom>
          <a:effectLst>
            <a:softEdge rad="127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82C9B86C-0DB1-4CCF-71DE-0C045DB39F35}"/>
              </a:ext>
            </a:extLst>
          </p:cNvPr>
          <p:cNvSpPr txBox="1">
            <a:spLocks noChangeArrowheads="1"/>
          </p:cNvSpPr>
          <p:nvPr/>
        </p:nvSpPr>
        <p:spPr bwMode="auto">
          <a:xfrm>
            <a:off x="1703389" y="4868863"/>
            <a:ext cx="8785225" cy="1752600"/>
          </a:xfrm>
          <a:prstGeom prst="rect">
            <a:avLst/>
          </a:prstGeom>
          <a:solidFill>
            <a:srgbClr val="FFFFFF"/>
          </a:solidFill>
          <a:ln w="9525">
            <a:solidFill>
              <a:srgbClr val="FFFFFF"/>
            </a:solidFill>
            <a:miter lim="800000"/>
            <a:headEnd/>
            <a:tailEnd/>
          </a:ln>
        </p:spPr>
        <p:txBody>
          <a:bodyPr lIns="91440" tIns="45720" rIns="91440" bIns="45720" anchor="t"/>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l-GR" sz="2000" dirty="0" err="1">
                <a:latin typeface="Georgia"/>
              </a:rPr>
              <a:t>Δύο</a:t>
            </a:r>
            <a:r>
              <a:rPr lang="en-US" altLang="el-GR" sz="2000" dirty="0">
                <a:latin typeface="Georgia"/>
              </a:rPr>
              <a:t> </a:t>
            </a:r>
            <a:r>
              <a:rPr lang="en-US" altLang="el-GR" sz="2000" dirty="0" err="1">
                <a:latin typeface="Georgia"/>
              </a:rPr>
              <a:t>Είδη</a:t>
            </a:r>
            <a:r>
              <a:rPr lang="en-US" altLang="el-GR" sz="2000" dirty="0">
                <a:latin typeface="Georgia"/>
              </a:rPr>
              <a:t> </a:t>
            </a:r>
            <a:r>
              <a:rPr lang="en-US" altLang="el-GR" sz="2000" dirty="0" err="1">
                <a:latin typeface="Georgia"/>
              </a:rPr>
              <a:t>Τιμωρί</a:t>
            </a:r>
            <a:r>
              <a:rPr lang="en-US" altLang="el-GR" sz="2000" dirty="0">
                <a:latin typeface="Georgia"/>
              </a:rPr>
              <a:t>ας</a:t>
            </a:r>
          </a:p>
          <a:p>
            <a:pPr algn="just">
              <a:spcBef>
                <a:spcPct val="0"/>
              </a:spcBef>
              <a:buClrTx/>
              <a:buNone/>
            </a:pPr>
            <a:r>
              <a:rPr lang="en-US" altLang="el-GR" sz="2000" dirty="0">
                <a:latin typeface="Georgia"/>
              </a:rPr>
              <a:t> </a:t>
            </a:r>
            <a:r>
              <a:rPr lang="en-US" altLang="el-GR" sz="2000" dirty="0" err="1">
                <a:latin typeface="Georgia"/>
              </a:rPr>
              <a:t>Στο</a:t>
            </a:r>
            <a:r>
              <a:rPr lang="en-US" altLang="el-GR" sz="2000" dirty="0">
                <a:latin typeface="Georgia"/>
              </a:rPr>
              <a:t> </a:t>
            </a:r>
            <a:r>
              <a:rPr lang="en-US" altLang="el-GR" sz="2000" dirty="0" err="1">
                <a:latin typeface="Georgia"/>
              </a:rPr>
              <a:t>έν</a:t>
            </a:r>
            <a:r>
              <a:rPr lang="en-US" altLang="el-GR" sz="2000" dirty="0">
                <a:latin typeface="Georgia"/>
              </a:rPr>
              <a:t>α </a:t>
            </a:r>
            <a:r>
              <a:rPr lang="en-US" altLang="el-GR" sz="2000" dirty="0" err="1">
                <a:latin typeface="Georgia"/>
              </a:rPr>
              <a:t>είδος</a:t>
            </a:r>
            <a:r>
              <a:rPr lang="en-US" altLang="el-GR" sz="2000" dirty="0">
                <a:latin typeface="Georgia"/>
              </a:rPr>
              <a:t> </a:t>
            </a:r>
            <a:r>
              <a:rPr lang="en-US" altLang="el-GR" sz="2000" dirty="0" err="1">
                <a:latin typeface="Georgia"/>
              </a:rPr>
              <a:t>τιμωρί</a:t>
            </a:r>
            <a:r>
              <a:rPr lang="en-US" altLang="el-GR" sz="2000" dirty="0">
                <a:latin typeface="Georgia"/>
              </a:rPr>
              <a:t>ας </a:t>
            </a:r>
            <a:r>
              <a:rPr lang="en-US" altLang="el-GR" sz="2000" dirty="0" err="1">
                <a:latin typeface="Georgia"/>
              </a:rPr>
              <a:t>μι</a:t>
            </a:r>
            <a:r>
              <a:rPr lang="en-US" altLang="el-GR" sz="2000" dirty="0">
                <a:latin typeface="Georgia"/>
              </a:rPr>
              <a:t>α </a:t>
            </a:r>
            <a:r>
              <a:rPr lang="en-US" altLang="el-GR" sz="2000" dirty="0" err="1">
                <a:latin typeface="Georgia"/>
              </a:rPr>
              <a:t>συμ</a:t>
            </a:r>
            <a:r>
              <a:rPr lang="en-US" altLang="el-GR" sz="2000" dirty="0">
                <a:latin typeface="Georgia"/>
              </a:rPr>
              <a:t>π</a:t>
            </a:r>
            <a:r>
              <a:rPr lang="en-US" altLang="el-GR" sz="2000" dirty="0" err="1">
                <a:latin typeface="Georgia"/>
              </a:rPr>
              <a:t>εριφορά</a:t>
            </a:r>
            <a:r>
              <a:rPr lang="en-US" altLang="el-GR" sz="2000" dirty="0">
                <a:latin typeface="Georgia"/>
              </a:rPr>
              <a:t> α</a:t>
            </a:r>
            <a:r>
              <a:rPr lang="en-US" altLang="el-GR" sz="2000" dirty="0" err="1">
                <a:latin typeface="Georgia"/>
              </a:rPr>
              <a:t>κολουθείτ</a:t>
            </a:r>
            <a:r>
              <a:rPr lang="en-US" altLang="el-GR" sz="2000" dirty="0">
                <a:latin typeface="Georgia"/>
              </a:rPr>
              <a:t>αι από </a:t>
            </a:r>
            <a:r>
              <a:rPr lang="en-US" altLang="el-GR" sz="2000" dirty="0" err="1">
                <a:latin typeface="Georgia"/>
              </a:rPr>
              <a:t>έν</a:t>
            </a:r>
            <a:r>
              <a:rPr lang="en-US" altLang="el-GR" sz="2000" dirty="0">
                <a:latin typeface="Georgia"/>
              </a:rPr>
              <a:t>α α</a:t>
            </a:r>
            <a:r>
              <a:rPr lang="en-US" altLang="el-GR" sz="2000" dirty="0" err="1">
                <a:latin typeface="Georgia"/>
              </a:rPr>
              <a:t>ρνητικό</a:t>
            </a:r>
            <a:r>
              <a:rPr lang="en-US" altLang="el-GR" sz="2000" dirty="0">
                <a:latin typeface="Georgia"/>
              </a:rPr>
              <a:t> ή </a:t>
            </a:r>
            <a:r>
              <a:rPr lang="en-US" altLang="el-GR" sz="2000" dirty="0" err="1">
                <a:latin typeface="Georgia"/>
              </a:rPr>
              <a:t>δυσάρεστο</a:t>
            </a:r>
            <a:r>
              <a:rPr lang="en-US" altLang="el-GR" sz="2000" dirty="0">
                <a:latin typeface="Georgia"/>
              </a:rPr>
              <a:t> </a:t>
            </a:r>
            <a:r>
              <a:rPr lang="en-US" altLang="el-GR" sz="2000" dirty="0" err="1">
                <a:latin typeface="Georgia"/>
              </a:rPr>
              <a:t>ερέθισμ</a:t>
            </a:r>
            <a:r>
              <a:rPr lang="en-US" altLang="el-GR" sz="2000" dirty="0">
                <a:latin typeface="Georgia"/>
              </a:rPr>
              <a:t>α. </a:t>
            </a:r>
            <a:r>
              <a:rPr lang="en-US" altLang="el-GR" sz="2000" dirty="0" err="1">
                <a:latin typeface="Georgia"/>
              </a:rPr>
              <a:t>Στο</a:t>
            </a:r>
            <a:r>
              <a:rPr lang="en-US" altLang="el-GR" sz="2000" dirty="0">
                <a:latin typeface="Georgia"/>
              </a:rPr>
              <a:t> </a:t>
            </a:r>
            <a:r>
              <a:rPr lang="en-US" altLang="el-GR" sz="2000" dirty="0" err="1">
                <a:latin typeface="Georgia"/>
              </a:rPr>
              <a:t>δεύτερο</a:t>
            </a:r>
            <a:r>
              <a:rPr lang="en-US" altLang="el-GR" sz="2000" dirty="0">
                <a:latin typeface="Georgia"/>
              </a:rPr>
              <a:t> </a:t>
            </a:r>
            <a:r>
              <a:rPr lang="en-US" altLang="el-GR" sz="2000" dirty="0" err="1">
                <a:latin typeface="Georgia"/>
              </a:rPr>
              <a:t>είδος</a:t>
            </a:r>
            <a:r>
              <a:rPr lang="en-US" altLang="el-GR" sz="2000" dirty="0">
                <a:latin typeface="Georgia"/>
              </a:rPr>
              <a:t> </a:t>
            </a:r>
            <a:r>
              <a:rPr lang="en-US" altLang="el-GR" sz="2000" dirty="0" err="1">
                <a:latin typeface="Georgia"/>
              </a:rPr>
              <a:t>τιμωρί</a:t>
            </a:r>
            <a:r>
              <a:rPr lang="en-US" altLang="el-GR" sz="2000" dirty="0">
                <a:latin typeface="Georgia"/>
              </a:rPr>
              <a:t>ας </a:t>
            </a:r>
            <a:r>
              <a:rPr lang="en-US" altLang="el-GR" sz="2000" dirty="0" err="1">
                <a:latin typeface="Georgia"/>
              </a:rPr>
              <a:t>έν</a:t>
            </a:r>
            <a:r>
              <a:rPr lang="en-US" altLang="el-GR" sz="2000" dirty="0">
                <a:latin typeface="Georgia"/>
              </a:rPr>
              <a:t>α </a:t>
            </a:r>
            <a:r>
              <a:rPr lang="en-US" altLang="el-GR" sz="2000" dirty="0" err="1">
                <a:latin typeface="Georgia"/>
              </a:rPr>
              <a:t>ευχάριστο</a:t>
            </a:r>
            <a:r>
              <a:rPr lang="en-US" altLang="el-GR" sz="2000" dirty="0">
                <a:latin typeface="Georgia"/>
              </a:rPr>
              <a:t> </a:t>
            </a:r>
            <a:r>
              <a:rPr lang="en-US" altLang="el-GR" sz="2000" dirty="0" err="1">
                <a:latin typeface="Georgia"/>
              </a:rPr>
              <a:t>ερέθισμ</a:t>
            </a:r>
            <a:r>
              <a:rPr lang="en-US" altLang="el-GR" sz="2000" dirty="0">
                <a:latin typeface="Georgia"/>
              </a:rPr>
              <a:t>α απ</a:t>
            </a:r>
            <a:r>
              <a:rPr lang="en-US" altLang="el-GR" sz="2000" dirty="0" err="1">
                <a:latin typeface="Georgia"/>
              </a:rPr>
              <a:t>ομ</a:t>
            </a:r>
            <a:r>
              <a:rPr lang="en-US" altLang="el-GR" sz="2000" dirty="0">
                <a:latin typeface="Georgia"/>
              </a:rPr>
              <a:t>α</a:t>
            </a:r>
            <a:r>
              <a:rPr lang="en-US" altLang="el-GR" sz="2000" dirty="0" err="1">
                <a:latin typeface="Georgia"/>
              </a:rPr>
              <a:t>κρύνετ</a:t>
            </a:r>
            <a:r>
              <a:rPr lang="en-US" altLang="el-GR" sz="2000" dirty="0">
                <a:latin typeface="Georgia"/>
              </a:rPr>
              <a:t>αι </a:t>
            </a:r>
            <a:r>
              <a:rPr lang="en-US" altLang="el-GR" sz="2000" dirty="0" err="1">
                <a:latin typeface="Georgia"/>
              </a:rPr>
              <a:t>μετά</a:t>
            </a:r>
            <a:r>
              <a:rPr lang="en-US" altLang="el-GR" sz="2000" dirty="0">
                <a:latin typeface="Georgia"/>
              </a:rPr>
              <a:t> </a:t>
            </a:r>
            <a:r>
              <a:rPr lang="en-US" altLang="el-GR" sz="2000" dirty="0" err="1">
                <a:latin typeface="Georgia"/>
              </a:rPr>
              <a:t>την</a:t>
            </a:r>
            <a:r>
              <a:rPr lang="en-US" altLang="el-GR" sz="2000" dirty="0">
                <a:latin typeface="Georgia"/>
              </a:rPr>
              <a:t> </a:t>
            </a:r>
            <a:r>
              <a:rPr lang="en-US" altLang="el-GR" sz="2000" dirty="0" err="1">
                <a:latin typeface="Georgia"/>
              </a:rPr>
              <a:t>εκδήλωση</a:t>
            </a:r>
            <a:r>
              <a:rPr lang="en-US" altLang="el-GR" sz="2000" dirty="0">
                <a:latin typeface="Georgia"/>
              </a:rPr>
              <a:t> </a:t>
            </a:r>
            <a:r>
              <a:rPr lang="en-US" altLang="el-GR" sz="2000" dirty="0" err="1">
                <a:latin typeface="Georgia"/>
              </a:rPr>
              <a:t>της</a:t>
            </a:r>
            <a:r>
              <a:rPr lang="en-US" altLang="el-GR" sz="2000" dirty="0">
                <a:latin typeface="Georgia"/>
              </a:rPr>
              <a:t> </a:t>
            </a:r>
            <a:r>
              <a:rPr lang="en-US" altLang="el-GR" sz="2000" dirty="0" err="1">
                <a:latin typeface="Georgia"/>
              </a:rPr>
              <a:t>συμ</a:t>
            </a:r>
            <a:r>
              <a:rPr lang="en-US" altLang="el-GR" sz="2000" dirty="0">
                <a:latin typeface="Georgia"/>
              </a:rPr>
              <a:t>π</a:t>
            </a:r>
            <a:r>
              <a:rPr lang="en-US" altLang="el-GR" sz="2000" dirty="0" err="1">
                <a:latin typeface="Georgia"/>
              </a:rPr>
              <a:t>εριφοράς</a:t>
            </a:r>
            <a:r>
              <a:rPr lang="en-US" altLang="el-GR" sz="2000" dirty="0">
                <a:latin typeface="Georgia"/>
              </a:rPr>
              <a:t>. </a:t>
            </a:r>
            <a:r>
              <a:rPr lang="en-US" altLang="el-GR" sz="2000" dirty="0" err="1">
                <a:latin typeface="Georgia"/>
              </a:rPr>
              <a:t>Σε</a:t>
            </a:r>
            <a:r>
              <a:rPr lang="en-US" altLang="el-GR" sz="2000" dirty="0">
                <a:latin typeface="Georgia"/>
              </a:rPr>
              <a:t> </a:t>
            </a:r>
            <a:r>
              <a:rPr lang="en-US" altLang="el-GR" sz="2000" dirty="0" err="1">
                <a:latin typeface="Georgia"/>
              </a:rPr>
              <a:t>όλες</a:t>
            </a:r>
            <a:r>
              <a:rPr lang="en-US" altLang="el-GR" sz="2000" dirty="0">
                <a:latin typeface="Georgia"/>
              </a:rPr>
              <a:t> </a:t>
            </a:r>
            <a:r>
              <a:rPr lang="en-US" altLang="el-GR" sz="2000" dirty="0" err="1">
                <a:latin typeface="Georgia"/>
              </a:rPr>
              <a:t>τις</a:t>
            </a:r>
            <a:r>
              <a:rPr lang="en-US" altLang="el-GR" sz="2000" dirty="0">
                <a:latin typeface="Georgia"/>
              </a:rPr>
              <a:t> π</a:t>
            </a:r>
            <a:r>
              <a:rPr lang="en-US" altLang="el-GR" sz="2000" dirty="0" err="1">
                <a:latin typeface="Georgia"/>
              </a:rPr>
              <a:t>ερι</a:t>
            </a:r>
            <a:r>
              <a:rPr lang="en-US" altLang="el-GR" sz="2000" dirty="0">
                <a:latin typeface="Georgia"/>
              </a:rPr>
              <a:t>π</a:t>
            </a:r>
            <a:r>
              <a:rPr lang="en-US" altLang="el-GR" sz="2000" dirty="0" err="1">
                <a:latin typeface="Georgia"/>
              </a:rPr>
              <a:t>τώσεις</a:t>
            </a:r>
            <a:r>
              <a:rPr lang="en-US" altLang="el-GR" sz="2000" dirty="0">
                <a:latin typeface="Georgia"/>
              </a:rPr>
              <a:t> η </a:t>
            </a:r>
            <a:r>
              <a:rPr lang="en-US" altLang="el-GR" sz="2000" dirty="0" err="1">
                <a:latin typeface="Georgia"/>
              </a:rPr>
              <a:t>τιμωρί</a:t>
            </a:r>
            <a:r>
              <a:rPr lang="en-US" altLang="el-GR" sz="2000" dirty="0">
                <a:latin typeface="Georgia"/>
              </a:rPr>
              <a:t>α </a:t>
            </a:r>
            <a:r>
              <a:rPr lang="en-US" altLang="el-GR" sz="2000" dirty="0" err="1">
                <a:latin typeface="Georgia"/>
              </a:rPr>
              <a:t>μειώνει</a:t>
            </a:r>
            <a:r>
              <a:rPr lang="en-US" altLang="el-GR" sz="2000" dirty="0">
                <a:latin typeface="Georgia"/>
              </a:rPr>
              <a:t> </a:t>
            </a:r>
            <a:r>
              <a:rPr lang="en-US" altLang="el-GR" sz="2000" dirty="0" err="1">
                <a:latin typeface="Georgia"/>
              </a:rPr>
              <a:t>τις</a:t>
            </a:r>
            <a:r>
              <a:rPr lang="en-US" altLang="el-GR" sz="2000" dirty="0">
                <a:latin typeface="Georgia"/>
              </a:rPr>
              <a:t> π</a:t>
            </a:r>
            <a:r>
              <a:rPr lang="en-US" altLang="el-GR" sz="2000" dirty="0" err="1">
                <a:latin typeface="Georgia"/>
              </a:rPr>
              <a:t>ιθ</a:t>
            </a:r>
            <a:r>
              <a:rPr lang="en-US" altLang="el-GR" sz="2000" dirty="0">
                <a:latin typeface="Georgia"/>
              </a:rPr>
              <a:t>α</a:t>
            </a:r>
            <a:r>
              <a:rPr lang="en-US" altLang="el-GR" sz="2000" dirty="0" err="1">
                <a:latin typeface="Georgia"/>
              </a:rPr>
              <a:t>νότητες</a:t>
            </a:r>
            <a:r>
              <a:rPr lang="en-US" altLang="el-GR" sz="2000" dirty="0">
                <a:latin typeface="Georgia"/>
              </a:rPr>
              <a:t> </a:t>
            </a:r>
            <a:r>
              <a:rPr lang="en-US" altLang="el-GR" sz="2000" dirty="0" err="1">
                <a:latin typeface="Georgia"/>
              </a:rPr>
              <a:t>ότι</a:t>
            </a:r>
            <a:r>
              <a:rPr lang="en-US" altLang="el-GR" sz="2000" dirty="0">
                <a:latin typeface="Georgia"/>
              </a:rPr>
              <a:t> η </a:t>
            </a:r>
            <a:r>
              <a:rPr lang="en-US" altLang="el-GR" sz="2000" dirty="0" err="1">
                <a:latin typeface="Georgia"/>
              </a:rPr>
              <a:t>συμ</a:t>
            </a:r>
            <a:r>
              <a:rPr lang="en-US" altLang="el-GR" sz="2000" dirty="0">
                <a:latin typeface="Georgia"/>
              </a:rPr>
              <a:t>π</a:t>
            </a:r>
            <a:r>
              <a:rPr lang="en-US" altLang="el-GR" sz="2000" dirty="0" err="1">
                <a:latin typeface="Georgia"/>
              </a:rPr>
              <a:t>εριφορά</a:t>
            </a:r>
            <a:r>
              <a:rPr lang="en-US" altLang="el-GR" sz="2000" dirty="0">
                <a:latin typeface="Georgia"/>
              </a:rPr>
              <a:t> θα </a:t>
            </a:r>
            <a:r>
              <a:rPr lang="en-US" altLang="el-GR" sz="2000" dirty="0" err="1">
                <a:latin typeface="Georgia"/>
              </a:rPr>
              <a:t>εκδηλωθεί</a:t>
            </a:r>
            <a:r>
              <a:rPr lang="en-US" altLang="el-GR" sz="2000" dirty="0">
                <a:latin typeface="Georgia"/>
              </a:rPr>
              <a:t> </a:t>
            </a:r>
            <a:r>
              <a:rPr lang="en-US" altLang="el-GR" sz="2000" dirty="0" err="1">
                <a:latin typeface="Georgia"/>
              </a:rPr>
              <a:t>στο</a:t>
            </a:r>
            <a:r>
              <a:rPr lang="en-US" altLang="el-GR" sz="2000" dirty="0">
                <a:latin typeface="Georgia"/>
              </a:rPr>
              <a:t> </a:t>
            </a:r>
            <a:r>
              <a:rPr lang="en-US" altLang="el-GR" sz="2000" dirty="0" err="1">
                <a:latin typeface="Georgia"/>
              </a:rPr>
              <a:t>μέλλον</a:t>
            </a:r>
            <a:r>
              <a:rPr lang="en-US" altLang="el-GR" sz="2000" dirty="0">
                <a:latin typeface="Georgia"/>
              </a:rPr>
              <a:t>.</a:t>
            </a:r>
          </a:p>
        </p:txBody>
      </p:sp>
      <p:pic>
        <p:nvPicPr>
          <p:cNvPr id="56323" name="Picture 3">
            <a:extLst>
              <a:ext uri="{FF2B5EF4-FFF2-40B4-BE49-F238E27FC236}">
                <a16:creationId xmlns:a16="http://schemas.microsoft.com/office/drawing/2014/main" id="{14A8E7A4-D26E-E068-C302-3333468C5060}"/>
              </a:ext>
            </a:extLst>
          </p:cNvPr>
          <p:cNvPicPr>
            <a:picLocks noChangeAspect="1" noChangeArrowheads="1"/>
          </p:cNvPicPr>
          <p:nvPr/>
        </p:nvPicPr>
        <p:blipFill>
          <a:blip r:embed="rId3">
            <a:lum bright="-28000" contrast="42000"/>
            <a:extLst>
              <a:ext uri="{28A0092B-C50C-407E-A947-70E740481C1C}">
                <a14:useLocalDpi xmlns:a14="http://schemas.microsoft.com/office/drawing/2010/main" val="0"/>
              </a:ext>
            </a:extLst>
          </a:blip>
          <a:srcRect/>
          <a:stretch>
            <a:fillRect/>
          </a:stretch>
        </p:blipFill>
        <p:spPr bwMode="auto">
          <a:xfrm>
            <a:off x="1524000" y="2286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B8EA699-3892-2518-68FF-E39248D6DDD0}"/>
              </a:ext>
            </a:extLst>
          </p:cNvPr>
          <p:cNvSpPr>
            <a:spLocks noGrp="1"/>
          </p:cNvSpPr>
          <p:nvPr>
            <p:ph type="title"/>
          </p:nvPr>
        </p:nvSpPr>
        <p:spPr/>
        <p:txBody>
          <a:bodyPr/>
          <a:lstStyle/>
          <a:p>
            <a:pPr eaLnBrk="1" hangingPunct="1"/>
            <a:r>
              <a:rPr lang="el-GR" altLang="el-GR" sz="2400"/>
              <a:t>Εφαρμογές</a:t>
            </a:r>
          </a:p>
        </p:txBody>
      </p:sp>
      <p:sp>
        <p:nvSpPr>
          <p:cNvPr id="58371" name="Rectangle 3">
            <a:extLst>
              <a:ext uri="{FF2B5EF4-FFF2-40B4-BE49-F238E27FC236}">
                <a16:creationId xmlns:a16="http://schemas.microsoft.com/office/drawing/2014/main" id="{C3F96782-BA91-5B0B-8B83-FB5B8D0B4EF4}"/>
              </a:ext>
            </a:extLst>
          </p:cNvPr>
          <p:cNvSpPr>
            <a:spLocks noGrp="1"/>
          </p:cNvSpPr>
          <p:nvPr>
            <p:ph idx="1"/>
          </p:nvPr>
        </p:nvSpPr>
        <p:spPr/>
        <p:txBody>
          <a:bodyPr/>
          <a:lstStyle/>
          <a:p>
            <a:pPr eaLnBrk="1" hangingPunct="1"/>
            <a:r>
              <a:rPr lang="el-GR" altLang="el-GR" sz="2600"/>
              <a:t>Απευαισθητοποίηση</a:t>
            </a:r>
          </a:p>
          <a:p>
            <a:pPr eaLnBrk="1" hangingPunct="1"/>
            <a:r>
              <a:rPr lang="el-GR" altLang="el-GR" sz="2600"/>
              <a:t>Τεχνική της αποστροφής </a:t>
            </a:r>
          </a:p>
          <a:p>
            <a:pPr eaLnBrk="1" hangingPunct="1"/>
            <a:r>
              <a:rPr lang="el-GR" altLang="el-GR" sz="2600"/>
              <a:t>Προγράμματα αμοιβών </a:t>
            </a:r>
          </a:p>
          <a:p>
            <a:pPr eaLnBrk="1" hangingPunct="1"/>
            <a:r>
              <a:rPr lang="el-GR" altLang="el-GR" sz="2600"/>
              <a:t>Προγραμματισμένη μάθηση</a:t>
            </a:r>
          </a:p>
          <a:p>
            <a:pPr eaLnBrk="1" hangingPunct="1"/>
            <a:r>
              <a:rPr lang="el-GR" altLang="el-GR" sz="2600"/>
              <a:t>Πώς μαθαίνουμε να μαθαίνουμε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42A911FA-79CF-1D3E-AFBE-89B48B1BD975}"/>
              </a:ext>
            </a:extLst>
          </p:cNvPr>
          <p:cNvSpPr>
            <a:spLocks noGrp="1" noChangeArrowheads="1"/>
          </p:cNvSpPr>
          <p:nvPr>
            <p:ph type="title"/>
          </p:nvPr>
        </p:nvSpPr>
        <p:spPr>
          <a:xfrm>
            <a:off x="1738314" y="714375"/>
            <a:ext cx="8929687" cy="1341438"/>
          </a:xfrm>
        </p:spPr>
        <p:txBody>
          <a:bodyPr>
            <a:normAutofit fontScale="90000"/>
          </a:bodyPr>
          <a:lstStyle/>
          <a:p>
            <a:pPr eaLnBrk="1" fontAlgn="auto" hangingPunct="1">
              <a:spcAft>
                <a:spcPts val="0"/>
              </a:spcAft>
              <a:defRPr/>
            </a:pPr>
            <a:r>
              <a:rPr lang="el-GR" sz="2400" dirty="0"/>
              <a:t>Μάθηση</a:t>
            </a:r>
            <a:r>
              <a:rPr lang="en-US" sz="2400" dirty="0"/>
              <a:t>:</a:t>
            </a:r>
            <a:r>
              <a:rPr lang="el-GR" sz="2400" dirty="0"/>
              <a:t>είναι μία διαρκής αλλαγή στη συμπεριφορά, ή στην ικανότητα για ορισμένη συμπεριφορά, η οποία είναι αποτέλεσμα άσκησης ή άλλων μορφών εμπειρίας</a:t>
            </a:r>
            <a:br>
              <a:rPr lang="el-GR" sz="2400" dirty="0"/>
            </a:br>
            <a:r>
              <a:rPr lang="el-GR" sz="2400" dirty="0"/>
              <a:t>------------------------------------------------------------------------------------</a:t>
            </a:r>
          </a:p>
        </p:txBody>
      </p:sp>
      <p:sp>
        <p:nvSpPr>
          <p:cNvPr id="8195" name="Rectangle 3">
            <a:extLst>
              <a:ext uri="{FF2B5EF4-FFF2-40B4-BE49-F238E27FC236}">
                <a16:creationId xmlns:a16="http://schemas.microsoft.com/office/drawing/2014/main" id="{33D53C77-AA95-7213-1B1C-FF9AB00675AA}"/>
              </a:ext>
            </a:extLst>
          </p:cNvPr>
          <p:cNvSpPr>
            <a:spLocks noGrp="1"/>
          </p:cNvSpPr>
          <p:nvPr>
            <p:ph idx="1"/>
          </p:nvPr>
        </p:nvSpPr>
        <p:spPr>
          <a:xfrm>
            <a:off x="3000375" y="2143126"/>
            <a:ext cx="7010400" cy="4321175"/>
          </a:xfrm>
        </p:spPr>
        <p:txBody>
          <a:bodyPr/>
          <a:lstStyle/>
          <a:p>
            <a:pPr eaLnBrk="1" hangingPunct="1">
              <a:lnSpc>
                <a:spcPct val="90000"/>
              </a:lnSpc>
              <a:buFont typeface="Georgia" panose="02040502050405020303" pitchFamily="18" charset="0"/>
              <a:buNone/>
            </a:pPr>
            <a:r>
              <a:rPr lang="el-GR" altLang="el-GR" sz="2600"/>
              <a:t>Σύμφωνα με τον συμπεριφορισμό:</a:t>
            </a:r>
          </a:p>
          <a:p>
            <a:pPr eaLnBrk="1" hangingPunct="1">
              <a:lnSpc>
                <a:spcPct val="90000"/>
              </a:lnSpc>
            </a:pPr>
            <a:r>
              <a:rPr lang="el-GR" altLang="el-GR" sz="2600"/>
              <a:t>Η μάθηση επιτυγχάνεται μέσα από αντιδράσεις σε ερεθίσματα (Ε         Α)</a:t>
            </a:r>
          </a:p>
          <a:p>
            <a:pPr eaLnBrk="1" hangingPunct="1">
              <a:lnSpc>
                <a:spcPct val="90000"/>
              </a:lnSpc>
            </a:pPr>
            <a:r>
              <a:rPr lang="el-GR" altLang="el-GR" sz="2600"/>
              <a:t>Η μάθηση είναι ο μηχανισμός της εξάρτησης </a:t>
            </a:r>
          </a:p>
        </p:txBody>
      </p:sp>
      <p:cxnSp>
        <p:nvCxnSpPr>
          <p:cNvPr id="5" name="4 - Ευθύγραμμο βέλος σύνδεσης">
            <a:extLst>
              <a:ext uri="{FF2B5EF4-FFF2-40B4-BE49-F238E27FC236}">
                <a16:creationId xmlns:a16="http://schemas.microsoft.com/office/drawing/2014/main" id="{8892C153-B22B-E3FF-2EE1-E2C0C77837B7}"/>
              </a:ext>
            </a:extLst>
          </p:cNvPr>
          <p:cNvCxnSpPr/>
          <p:nvPr/>
        </p:nvCxnSpPr>
        <p:spPr>
          <a:xfrm>
            <a:off x="7896225" y="3141664"/>
            <a:ext cx="64293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 Έλλειψη">
            <a:extLst>
              <a:ext uri="{FF2B5EF4-FFF2-40B4-BE49-F238E27FC236}">
                <a16:creationId xmlns:a16="http://schemas.microsoft.com/office/drawing/2014/main" id="{CB71CE99-C1E7-EA1F-AAF4-9020DCA15FE7}"/>
              </a:ext>
            </a:extLst>
          </p:cNvPr>
          <p:cNvSpPr/>
          <p:nvPr/>
        </p:nvSpPr>
        <p:spPr>
          <a:xfrm>
            <a:off x="1809750" y="4286250"/>
            <a:ext cx="1714500" cy="2071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dirty="0"/>
              <a:t>Κλασική εξάρτηση (</a:t>
            </a:r>
            <a:r>
              <a:rPr lang="en-US" dirty="0"/>
              <a:t> Pavlov- Watson)</a:t>
            </a:r>
            <a:endParaRPr lang="el-GR" dirty="0"/>
          </a:p>
          <a:p>
            <a:pPr algn="ctr" eaLnBrk="1" fontAlgn="auto" hangingPunct="1">
              <a:spcBef>
                <a:spcPts val="0"/>
              </a:spcBef>
              <a:spcAft>
                <a:spcPts val="0"/>
              </a:spcAft>
              <a:defRPr/>
            </a:pPr>
            <a:endParaRPr lang="el-GR" dirty="0"/>
          </a:p>
        </p:txBody>
      </p:sp>
      <p:sp>
        <p:nvSpPr>
          <p:cNvPr id="7" name="6 - Έλλειψη">
            <a:extLst>
              <a:ext uri="{FF2B5EF4-FFF2-40B4-BE49-F238E27FC236}">
                <a16:creationId xmlns:a16="http://schemas.microsoft.com/office/drawing/2014/main" id="{CEEBFB19-D6D4-0249-273D-A70555875B52}"/>
              </a:ext>
            </a:extLst>
          </p:cNvPr>
          <p:cNvSpPr/>
          <p:nvPr/>
        </p:nvSpPr>
        <p:spPr>
          <a:xfrm>
            <a:off x="8239125" y="4000501"/>
            <a:ext cx="2286000" cy="2500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dirty="0"/>
              <a:t>Συντελεστική (</a:t>
            </a:r>
            <a:r>
              <a:rPr lang="en-US" dirty="0"/>
              <a:t>Thorndike) </a:t>
            </a:r>
            <a:r>
              <a:rPr lang="el-GR" dirty="0"/>
              <a:t>ή λειτουργική εξάρτηση</a:t>
            </a:r>
            <a:r>
              <a:rPr lang="en-US" dirty="0"/>
              <a:t> (Skinner)</a:t>
            </a:r>
            <a:endParaRPr lang="el-GR" dirty="0"/>
          </a:p>
          <a:p>
            <a:pPr algn="ctr" eaLnBrk="1" fontAlgn="auto" hangingPunct="1">
              <a:spcBef>
                <a:spcPts val="0"/>
              </a:spcBef>
              <a:spcAft>
                <a:spcPts val="0"/>
              </a:spcAft>
              <a:defRPr/>
            </a:pPr>
            <a:endParaRPr lang="el-GR" dirty="0"/>
          </a:p>
        </p:txBody>
      </p:sp>
      <p:cxnSp>
        <p:nvCxnSpPr>
          <p:cNvPr id="9" name="8 - Ευθύγραμμο βέλος σύνδεσης">
            <a:extLst>
              <a:ext uri="{FF2B5EF4-FFF2-40B4-BE49-F238E27FC236}">
                <a16:creationId xmlns:a16="http://schemas.microsoft.com/office/drawing/2014/main" id="{32639DC1-CEFB-5FEF-7CF2-33BF66E85F6A}"/>
              </a:ext>
            </a:extLst>
          </p:cNvPr>
          <p:cNvCxnSpPr/>
          <p:nvPr/>
        </p:nvCxnSpPr>
        <p:spPr>
          <a:xfrm rot="10800000" flipV="1">
            <a:off x="3667126" y="4357688"/>
            <a:ext cx="1000125"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a:extLst>
              <a:ext uri="{FF2B5EF4-FFF2-40B4-BE49-F238E27FC236}">
                <a16:creationId xmlns:a16="http://schemas.microsoft.com/office/drawing/2014/main" id="{9C20B540-FF5E-0F92-713B-E7A60FDF0FFE}"/>
              </a:ext>
            </a:extLst>
          </p:cNvPr>
          <p:cNvCxnSpPr/>
          <p:nvPr/>
        </p:nvCxnSpPr>
        <p:spPr>
          <a:xfrm>
            <a:off x="6667501" y="4214814"/>
            <a:ext cx="1357313"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201" name="11 - Εικόνα" descr="imagesCARX84LW.jpg">
            <a:extLst>
              <a:ext uri="{FF2B5EF4-FFF2-40B4-BE49-F238E27FC236}">
                <a16:creationId xmlns:a16="http://schemas.microsoft.com/office/drawing/2014/main" id="{08327B44-B3D4-7719-2BE5-DF7EB34BFB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4071939"/>
            <a:ext cx="132397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6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8DC8E24-AC3D-0A94-D923-70D9D49A2891}"/>
              </a:ext>
            </a:extLst>
          </p:cNvPr>
          <p:cNvSpPr>
            <a:spLocks noGrp="1"/>
          </p:cNvSpPr>
          <p:nvPr>
            <p:ph type="title"/>
          </p:nvPr>
        </p:nvSpPr>
        <p:spPr/>
        <p:txBody>
          <a:bodyPr/>
          <a:lstStyle/>
          <a:p>
            <a:pPr eaLnBrk="1" hangingPunct="1"/>
            <a:r>
              <a:rPr lang="el-GR" altLang="el-GR" sz="2400"/>
              <a:t>Προγραμματισμός της μάθησης</a:t>
            </a:r>
          </a:p>
        </p:txBody>
      </p:sp>
      <p:sp>
        <p:nvSpPr>
          <p:cNvPr id="60419" name="Rectangle 3">
            <a:extLst>
              <a:ext uri="{FF2B5EF4-FFF2-40B4-BE49-F238E27FC236}">
                <a16:creationId xmlns:a16="http://schemas.microsoft.com/office/drawing/2014/main" id="{220D62DC-96E7-B57B-18B1-3B41BC69737F}"/>
              </a:ext>
            </a:extLst>
          </p:cNvPr>
          <p:cNvSpPr>
            <a:spLocks noGrp="1"/>
          </p:cNvSpPr>
          <p:nvPr>
            <p:ph idx="1"/>
          </p:nvPr>
        </p:nvSpPr>
        <p:spPr>
          <a:xfrm>
            <a:off x="688121" y="2409215"/>
            <a:ext cx="7010400" cy="4114800"/>
          </a:xfrm>
        </p:spPr>
        <p:txBody>
          <a:bodyPr/>
          <a:lstStyle/>
          <a:p>
            <a:pPr eaLnBrk="1" hangingPunct="1"/>
            <a:r>
              <a:rPr lang="el-GR" altLang="el-GR" sz="2600"/>
              <a:t>Ανάλυση ύλης στα συστατικά της στοιχεία</a:t>
            </a:r>
          </a:p>
          <a:p>
            <a:pPr eaLnBrk="1" hangingPunct="1"/>
            <a:r>
              <a:rPr lang="el-GR" altLang="el-GR" sz="2600"/>
              <a:t>Σταδιακή παρουσίαση του υλικού σε προσχεδιασμένη σειρά</a:t>
            </a:r>
          </a:p>
          <a:p>
            <a:pPr eaLnBrk="1" hangingPunct="1"/>
            <a:r>
              <a:rPr lang="el-GR" altLang="el-GR" sz="2600"/>
              <a:t>Ενίσχυση των σωστών απαντήσεων – αποφυγή του λάθους</a:t>
            </a:r>
          </a:p>
          <a:p>
            <a:pPr eaLnBrk="1" hangingPunct="1">
              <a:buFontTx/>
              <a:buNone/>
            </a:pPr>
            <a:endParaRPr lang="el-GR" altLang="el-GR" sz="2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E9BFCAD-D919-D4A3-80F6-7D5DC0B461A9}"/>
              </a:ext>
            </a:extLst>
          </p:cNvPr>
          <p:cNvSpPr>
            <a:spLocks noGrp="1"/>
          </p:cNvSpPr>
          <p:nvPr>
            <p:ph type="title"/>
          </p:nvPr>
        </p:nvSpPr>
        <p:spPr>
          <a:xfrm>
            <a:off x="1952625" y="642938"/>
            <a:ext cx="8229600" cy="1066800"/>
          </a:xfrm>
        </p:spPr>
        <p:txBody>
          <a:bodyPr/>
          <a:lstStyle/>
          <a:p>
            <a:pPr eaLnBrk="1" hangingPunct="1"/>
            <a:r>
              <a:rPr lang="el-GR" altLang="el-GR" sz="2400"/>
              <a:t>Επιδράσεις του συμπεριφορισμού στην εκπαίδευση</a:t>
            </a:r>
          </a:p>
        </p:txBody>
      </p:sp>
      <p:sp>
        <p:nvSpPr>
          <p:cNvPr id="140291" name="Rectangle 3">
            <a:extLst>
              <a:ext uri="{FF2B5EF4-FFF2-40B4-BE49-F238E27FC236}">
                <a16:creationId xmlns:a16="http://schemas.microsoft.com/office/drawing/2014/main" id="{C0E604B8-5FAC-0169-EF13-6287AC4AF0D8}"/>
              </a:ext>
            </a:extLst>
          </p:cNvPr>
          <p:cNvSpPr>
            <a:spLocks noGrp="1" noChangeArrowheads="1"/>
          </p:cNvSpPr>
          <p:nvPr>
            <p:ph idx="1"/>
          </p:nvPr>
        </p:nvSpPr>
        <p:spPr>
          <a:xfrm>
            <a:off x="1948474" y="1919777"/>
            <a:ext cx="7993063" cy="4319587"/>
          </a:xfrm>
        </p:spPr>
        <p:txBody>
          <a:bodyPr>
            <a:normAutofit lnSpcReduction="10000"/>
          </a:bodyPr>
          <a:lstStyle/>
          <a:p>
            <a:pPr marL="365760" indent="-256032" eaLnBrk="1" fontAlgn="auto" hangingPunct="1">
              <a:lnSpc>
                <a:spcPct val="90000"/>
              </a:lnSpc>
              <a:spcAft>
                <a:spcPts val="0"/>
              </a:spcAft>
              <a:buClr>
                <a:schemeClr val="accent3"/>
              </a:buClr>
              <a:buFont typeface="Georgia"/>
              <a:buChar char="•"/>
              <a:defRPr/>
            </a:pPr>
            <a:r>
              <a:rPr lang="el-GR" sz="2600" dirty="0"/>
              <a:t>Συγκεκριμένη – σαφής διδασκαλία</a:t>
            </a:r>
          </a:p>
          <a:p>
            <a:pPr marL="365760" indent="-256032" eaLnBrk="1" fontAlgn="auto" hangingPunct="1">
              <a:lnSpc>
                <a:spcPct val="90000"/>
              </a:lnSpc>
              <a:spcAft>
                <a:spcPts val="0"/>
              </a:spcAft>
              <a:buClr>
                <a:schemeClr val="accent3"/>
              </a:buClr>
              <a:buFont typeface="Georgia"/>
              <a:buChar char="•"/>
              <a:defRPr/>
            </a:pPr>
            <a:r>
              <a:rPr lang="el-GR" sz="2600" dirty="0"/>
              <a:t>Έμφαση στην εξάσκηση – λύση ασκήσεων (δοκιμή – λάθος)</a:t>
            </a:r>
          </a:p>
          <a:p>
            <a:pPr marL="365760" indent="-256032" eaLnBrk="1" fontAlgn="auto" hangingPunct="1">
              <a:lnSpc>
                <a:spcPct val="90000"/>
              </a:lnSpc>
              <a:spcAft>
                <a:spcPts val="0"/>
              </a:spcAft>
              <a:buClr>
                <a:schemeClr val="accent3"/>
              </a:buClr>
              <a:buFont typeface="Georgia"/>
              <a:buChar char="•"/>
              <a:defRPr/>
            </a:pPr>
            <a:r>
              <a:rPr lang="el-GR" sz="2600" dirty="0"/>
              <a:t>Μάθηση εκλαμβάνεται ως αθροιστική </a:t>
            </a:r>
          </a:p>
          <a:p>
            <a:pPr marL="365760" indent="-256032" eaLnBrk="1" fontAlgn="auto" hangingPunct="1">
              <a:lnSpc>
                <a:spcPct val="90000"/>
              </a:lnSpc>
              <a:spcAft>
                <a:spcPts val="0"/>
              </a:spcAft>
              <a:buClr>
                <a:schemeClr val="accent3"/>
              </a:buClr>
              <a:buFont typeface="Georgia"/>
              <a:buChar char="•"/>
              <a:defRPr/>
            </a:pPr>
            <a:r>
              <a:rPr lang="el-GR" sz="2600" dirty="0"/>
              <a:t>Διδασκαλία ως ενίσχυση της συμπεριφοράς </a:t>
            </a:r>
          </a:p>
          <a:p>
            <a:pPr marL="365760" indent="-256032" eaLnBrk="1" fontAlgn="auto" hangingPunct="1">
              <a:lnSpc>
                <a:spcPct val="90000"/>
              </a:lnSpc>
              <a:spcAft>
                <a:spcPts val="0"/>
              </a:spcAft>
              <a:buClr>
                <a:schemeClr val="accent3"/>
              </a:buClr>
              <a:buFont typeface="Georgia"/>
              <a:buChar char="•"/>
              <a:defRPr/>
            </a:pPr>
            <a:r>
              <a:rPr lang="el-GR" sz="2600" dirty="0"/>
              <a:t>Αξιολόγηση με βάση την ίδια την πληροφορία που δίνεται στο μάθημα (όχι στην παραγωγική, δημιουργική σκέψη)</a:t>
            </a:r>
          </a:p>
          <a:p>
            <a:pPr marL="365760" indent="-256032" eaLnBrk="1" fontAlgn="auto" hangingPunct="1">
              <a:lnSpc>
                <a:spcPct val="90000"/>
              </a:lnSpc>
              <a:spcAft>
                <a:spcPts val="0"/>
              </a:spcAft>
              <a:buClr>
                <a:schemeClr val="accent3"/>
              </a:buClr>
              <a:buFont typeface="Georgia"/>
              <a:buChar char="•"/>
              <a:defRPr/>
            </a:pPr>
            <a:r>
              <a:rPr lang="el-GR" sz="2600" dirty="0"/>
              <a:t>Ατομική όχι συνεργατική μάθηση</a:t>
            </a:r>
          </a:p>
          <a:p>
            <a:pPr marL="365760" indent="-256032" eaLnBrk="1" fontAlgn="auto" hangingPunct="1">
              <a:lnSpc>
                <a:spcPct val="90000"/>
              </a:lnSpc>
              <a:spcAft>
                <a:spcPts val="0"/>
              </a:spcAft>
              <a:buClr>
                <a:schemeClr val="accent3"/>
              </a:buClr>
              <a:buFont typeface="Georgia"/>
              <a:buChar char="•"/>
              <a:defRPr/>
            </a:pPr>
            <a:r>
              <a:rPr lang="el-GR" sz="2600" dirty="0"/>
              <a:t>Ιδέα ότι η γνώση είναι σαφής και αναμφισβήτητη, ότι υπάρχουν πάντα σωστές απαντήσεις αν ακολουθηθούν οι σωστές διαδικασίες</a:t>
            </a:r>
          </a:p>
          <a:p>
            <a:pPr marL="365760" indent="-256032" eaLnBrk="1" fontAlgn="auto" hangingPunct="1">
              <a:lnSpc>
                <a:spcPct val="90000"/>
              </a:lnSpc>
              <a:spcAft>
                <a:spcPts val="0"/>
              </a:spcAft>
              <a:buClr>
                <a:schemeClr val="accent3"/>
              </a:buClr>
              <a:buFont typeface="Georgia"/>
              <a:buChar char="•"/>
              <a:defRPr/>
            </a:pPr>
            <a:endParaRPr lang="el-GR"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7350F94-20DF-8D4C-E874-155C251222DC}"/>
              </a:ext>
            </a:extLst>
          </p:cNvPr>
          <p:cNvSpPr>
            <a:spLocks noGrp="1"/>
          </p:cNvSpPr>
          <p:nvPr>
            <p:ph type="title"/>
          </p:nvPr>
        </p:nvSpPr>
        <p:spPr/>
        <p:txBody>
          <a:bodyPr/>
          <a:lstStyle/>
          <a:p>
            <a:pPr eaLnBrk="1" hangingPunct="1"/>
            <a:r>
              <a:rPr lang="el-GR" altLang="el-GR" sz="2400"/>
              <a:t>Κριτική του συμπεριφορισμού</a:t>
            </a:r>
          </a:p>
        </p:txBody>
      </p:sp>
      <p:sp>
        <p:nvSpPr>
          <p:cNvPr id="64515" name="Rectangle 3">
            <a:extLst>
              <a:ext uri="{FF2B5EF4-FFF2-40B4-BE49-F238E27FC236}">
                <a16:creationId xmlns:a16="http://schemas.microsoft.com/office/drawing/2014/main" id="{4F02E9B8-647C-CE0E-39BF-4DB7BF9A1944}"/>
              </a:ext>
            </a:extLst>
          </p:cNvPr>
          <p:cNvSpPr>
            <a:spLocks noGrp="1"/>
          </p:cNvSpPr>
          <p:nvPr>
            <p:ph idx="1"/>
          </p:nvPr>
        </p:nvSpPr>
        <p:spPr/>
        <p:txBody>
          <a:bodyPr/>
          <a:lstStyle/>
          <a:p>
            <a:pPr eaLnBrk="1" hangingPunct="1"/>
            <a:r>
              <a:rPr lang="el-GR" altLang="el-GR" sz="2600"/>
              <a:t>Αγνοεί βιολογικές προδιαθέσεις για μάθηση</a:t>
            </a:r>
          </a:p>
          <a:p>
            <a:pPr eaLnBrk="1" hangingPunct="1"/>
            <a:r>
              <a:rPr lang="el-GR" altLang="el-GR" sz="2600"/>
              <a:t>Αντιμετωπίζει τα συμπτώματα όχι τα αίτια </a:t>
            </a:r>
          </a:p>
          <a:p>
            <a:pPr eaLnBrk="1" hangingPunct="1"/>
            <a:r>
              <a:rPr lang="el-GR" altLang="el-GR" sz="2600"/>
              <a:t>Θέτει προβλήματα δημοκρατικών διαδικασιών – ποιος ελέγχει τους «θεραπευτές»</a:t>
            </a:r>
          </a:p>
          <a:p>
            <a:pPr eaLnBrk="1" hangingPunct="1"/>
            <a:r>
              <a:rPr lang="el-GR" altLang="el-GR" sz="2600"/>
              <a:t>Τα προβλήματα των εξωτερικών κινήτρων – αγνοεί τα εσωτερικά κίνητρα (επιθυμία για μάθηση).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5EF283D-1B22-A824-A56A-E9AD980FCC17}"/>
              </a:ext>
            </a:extLst>
          </p:cNvPr>
          <p:cNvSpPr>
            <a:spLocks noGrp="1"/>
          </p:cNvSpPr>
          <p:nvPr>
            <p:ph type="title"/>
          </p:nvPr>
        </p:nvSpPr>
        <p:spPr/>
        <p:txBody>
          <a:bodyPr/>
          <a:lstStyle/>
          <a:p>
            <a:pPr eaLnBrk="1" hangingPunct="1"/>
            <a:r>
              <a:rPr lang="el-GR" altLang="el-GR" sz="2400"/>
              <a:t>Θεωρητικά προβλήματα του συμπεριφορισμού</a:t>
            </a:r>
          </a:p>
        </p:txBody>
      </p:sp>
      <p:sp>
        <p:nvSpPr>
          <p:cNvPr id="66563" name="Rectangle 3">
            <a:extLst>
              <a:ext uri="{FF2B5EF4-FFF2-40B4-BE49-F238E27FC236}">
                <a16:creationId xmlns:a16="http://schemas.microsoft.com/office/drawing/2014/main" id="{090CD3B9-8C7B-1524-B11F-9F36A2A29901}"/>
              </a:ext>
            </a:extLst>
          </p:cNvPr>
          <p:cNvSpPr>
            <a:spLocks noGrp="1"/>
          </p:cNvSpPr>
          <p:nvPr>
            <p:ph idx="1"/>
          </p:nvPr>
        </p:nvSpPr>
        <p:spPr/>
        <p:txBody>
          <a:bodyPr/>
          <a:lstStyle/>
          <a:p>
            <a:pPr eaLnBrk="1" hangingPunct="1"/>
            <a:r>
              <a:rPr lang="el-GR" altLang="el-GR" sz="2600"/>
              <a:t>Μάθηση δίχως ενίσχυση (</a:t>
            </a:r>
            <a:r>
              <a:rPr lang="en-US" altLang="el-GR" sz="2600"/>
              <a:t>Tollman &amp; Honzik, 1930</a:t>
            </a:r>
            <a:r>
              <a:rPr lang="el-GR" altLang="el-GR" sz="2600"/>
              <a:t>, </a:t>
            </a:r>
            <a:r>
              <a:rPr lang="en-US" altLang="el-GR" sz="2600"/>
              <a:t>Harlow, 1950)</a:t>
            </a:r>
          </a:p>
          <a:p>
            <a:pPr eaLnBrk="1" hangingPunct="1"/>
            <a:r>
              <a:rPr lang="el-GR" altLang="el-GR" sz="2600"/>
              <a:t>Μάθηση δίχως αντίδραση</a:t>
            </a:r>
            <a:endParaRPr lang="en-US" altLang="el-GR" sz="2600"/>
          </a:p>
          <a:p>
            <a:pPr eaLnBrk="1" hangingPunct="1"/>
            <a:r>
              <a:rPr lang="en-US" altLang="el-GR" sz="2600"/>
              <a:t>O </a:t>
            </a:r>
            <a:r>
              <a:rPr lang="el-GR" altLang="el-GR" sz="2600"/>
              <a:t>ρόλος των αναπαραστάσεων</a:t>
            </a:r>
          </a:p>
          <a:p>
            <a:pPr eaLnBrk="1" hangingPunct="1"/>
            <a:r>
              <a:rPr lang="el-GR" altLang="el-GR" sz="2600"/>
              <a:t>Βιολογική προδιαθεσιμότητα για μάθηση (πρότυπα εδραιωμένης δραστηριότητας και αποτύπωση)</a:t>
            </a:r>
            <a:endParaRPr lang="en-US" altLang="el-GR" sz="2600"/>
          </a:p>
          <a:p>
            <a:pPr eaLnBrk="1" hangingPunct="1"/>
            <a:r>
              <a:rPr lang="en-US" altLang="el-GR" sz="2600"/>
              <a:t>O </a:t>
            </a:r>
            <a:r>
              <a:rPr lang="el-GR" altLang="el-GR" sz="2600"/>
              <a:t>ρόλος του πλαισίου στη μάθηση</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173B2E1-F813-7C74-CB73-923531AC6E8E}"/>
              </a:ext>
            </a:extLst>
          </p:cNvPr>
          <p:cNvSpPr>
            <a:spLocks noChangeArrowheads="1"/>
          </p:cNvSpPr>
          <p:nvPr/>
        </p:nvSpPr>
        <p:spPr bwMode="auto">
          <a:xfrm>
            <a:off x="4881563"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pic>
        <p:nvPicPr>
          <p:cNvPr id="68611" name="Picture 3" descr="1">
            <a:extLst>
              <a:ext uri="{FF2B5EF4-FFF2-40B4-BE49-F238E27FC236}">
                <a16:creationId xmlns:a16="http://schemas.microsoft.com/office/drawing/2014/main" id="{831B5741-6850-71D8-6DDD-0DB1E49E36E3}"/>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743200" y="1524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a:extLst>
              <a:ext uri="{FF2B5EF4-FFF2-40B4-BE49-F238E27FC236}">
                <a16:creationId xmlns:a16="http://schemas.microsoft.com/office/drawing/2014/main" id="{991122D3-59AA-0F2D-7E8A-785A03672E65}"/>
              </a:ext>
            </a:extLst>
          </p:cNvPr>
          <p:cNvSpPr txBox="1">
            <a:spLocks noChangeArrowheads="1"/>
          </p:cNvSpPr>
          <p:nvPr/>
        </p:nvSpPr>
        <p:spPr bwMode="auto">
          <a:xfrm>
            <a:off x="1676400" y="5029201"/>
            <a:ext cx="8839200" cy="1628775"/>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l-GR" sz="2000">
                <a:latin typeface="Century Gothic" panose="020B0502020202020204" pitchFamily="34" charset="0"/>
              </a:rPr>
              <a:t>Πρότυπα Εδραιωμένης Δραστηριότητας</a:t>
            </a:r>
            <a:endParaRPr lang="el-GR" altLang="el-GR" sz="2000">
              <a:latin typeface="Century Gothic" panose="020B0502020202020204" pitchFamily="34" charset="0"/>
            </a:endParaRPr>
          </a:p>
          <a:p>
            <a:pPr>
              <a:spcBef>
                <a:spcPct val="0"/>
              </a:spcBef>
              <a:buClrTx/>
              <a:buFontTx/>
              <a:buNone/>
            </a:pPr>
            <a:endParaRPr lang="en-US" altLang="el-GR" sz="2000">
              <a:latin typeface="Century Gothic" panose="020B0502020202020204" pitchFamily="34" charset="0"/>
            </a:endParaRPr>
          </a:p>
          <a:p>
            <a:pPr algn="just">
              <a:spcBef>
                <a:spcPct val="0"/>
              </a:spcBef>
              <a:buClrTx/>
              <a:buFontTx/>
              <a:buNone/>
            </a:pPr>
            <a:r>
              <a:rPr lang="en-US" altLang="el-GR" sz="2000">
                <a:latin typeface="Century Gothic" panose="020B0502020202020204" pitchFamily="34" charset="0"/>
              </a:rPr>
              <a:t>Η συμπεριφορά της γκρίζας χήνας να ξεθάβει αυγά. Αυτή η συμπεριφορά είναι ένα παράδειγμα προτύπου εδραιωμένης δραστηριότητας.</a:t>
            </a:r>
            <a:r>
              <a:rPr lang="en-US" altLang="el-GR" sz="200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a:extLst>
              <a:ext uri="{FF2B5EF4-FFF2-40B4-BE49-F238E27FC236}">
                <a16:creationId xmlns:a16="http://schemas.microsoft.com/office/drawing/2014/main" id="{65CACA9D-54BE-0422-0091-1EAEB5B2128A}"/>
              </a:ext>
            </a:extLst>
          </p:cNvPr>
          <p:cNvSpPr txBox="1">
            <a:spLocks noChangeArrowheads="1"/>
          </p:cNvSpPr>
          <p:nvPr/>
        </p:nvSpPr>
        <p:spPr bwMode="auto">
          <a:xfrm>
            <a:off x="2135189" y="981075"/>
            <a:ext cx="59769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l-GR" sz="2700" b="1" dirty="0">
                <a:latin typeface="Times New Roman"/>
                <a:cs typeface="Times New Roman"/>
              </a:rPr>
              <a:t>Albert Bandura (1925- 2021) </a:t>
            </a:r>
          </a:p>
          <a:p>
            <a:pPr algn="ctr" eaLnBrk="1" hangingPunct="1"/>
            <a:r>
              <a:rPr lang="el-GR" altLang="el-GR" sz="2700" b="1" dirty="0" err="1">
                <a:latin typeface="Times New Roman"/>
                <a:cs typeface="Times New Roman"/>
              </a:rPr>
              <a:t>Κοινωνικ</a:t>
            </a:r>
            <a:r>
              <a:rPr lang="en-US" altLang="el-GR" sz="2700" b="1" dirty="0">
                <a:latin typeface="Times New Roman"/>
                <a:cs typeface="Times New Roman"/>
              </a:rPr>
              <a:t>o-</a:t>
            </a:r>
            <a:r>
              <a:rPr lang="el-GR" altLang="el-GR" sz="2700" b="1" dirty="0">
                <a:latin typeface="Times New Roman"/>
                <a:cs typeface="Times New Roman"/>
              </a:rPr>
              <a:t>γνωστική θεωρία</a:t>
            </a:r>
            <a:endParaRPr lang="en-US" altLang="el-GR" sz="2700" b="1" dirty="0">
              <a:latin typeface="Times New Roman"/>
              <a:cs typeface="Times New Roman"/>
            </a:endParaRPr>
          </a:p>
        </p:txBody>
      </p:sp>
      <p:pic>
        <p:nvPicPr>
          <p:cNvPr id="70659" name="Εικόνα 7">
            <a:hlinkClick r:id="rId2"/>
            <a:extLst>
              <a:ext uri="{FF2B5EF4-FFF2-40B4-BE49-F238E27FC236}">
                <a16:creationId xmlns:a16="http://schemas.microsoft.com/office/drawing/2014/main" id="{FB775AEA-89B8-6398-BDC0-2BE1FF8057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2276476"/>
            <a:ext cx="609123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Εικόνα 1">
            <a:extLst>
              <a:ext uri="{FF2B5EF4-FFF2-40B4-BE49-F238E27FC236}">
                <a16:creationId xmlns:a16="http://schemas.microsoft.com/office/drawing/2014/main" id="{D00C6B41-3E90-E58B-6E94-954F52830A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2773" y="2748329"/>
            <a:ext cx="1712912"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Ορθογώνιο 3">
            <a:extLst>
              <a:ext uri="{FF2B5EF4-FFF2-40B4-BE49-F238E27FC236}">
                <a16:creationId xmlns:a16="http://schemas.microsoft.com/office/drawing/2014/main" id="{94E261BD-5884-0FEA-D362-4CBE2E67C849}"/>
              </a:ext>
            </a:extLst>
          </p:cNvPr>
          <p:cNvSpPr>
            <a:spLocks noChangeArrowheads="1"/>
          </p:cNvSpPr>
          <p:nvPr/>
        </p:nvSpPr>
        <p:spPr bwMode="auto">
          <a:xfrm>
            <a:off x="2351089" y="5876925"/>
            <a:ext cx="604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a:hlinkClick r:id="rId2"/>
              </a:rPr>
              <a:t>https://www.youtube.com/watch?v=zerCK0lRjp8</a:t>
            </a:r>
            <a:endParaRPr lang="el-GR" altLang="el-G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βάλ 4">
            <a:extLst>
              <a:ext uri="{FF2B5EF4-FFF2-40B4-BE49-F238E27FC236}">
                <a16:creationId xmlns:a16="http://schemas.microsoft.com/office/drawing/2014/main" id="{5D52EBB1-0030-C14F-4D8C-B23B6DC56D74}"/>
              </a:ext>
            </a:extLst>
          </p:cNvPr>
          <p:cNvSpPr/>
          <p:nvPr/>
        </p:nvSpPr>
        <p:spPr>
          <a:xfrm>
            <a:off x="2543176" y="3033713"/>
            <a:ext cx="1666875" cy="16113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l-GR" sz="1050" dirty="0">
                <a:latin typeface="Times New Roman" panose="02020603050405020304" pitchFamily="18" charset="0"/>
                <a:cs typeface="Times New Roman" panose="02020603050405020304" pitchFamily="18" charset="0"/>
              </a:rPr>
              <a:t>Παρατήρηση</a:t>
            </a:r>
            <a:endParaRPr lang="en-US" sz="1050" dirty="0">
              <a:latin typeface="Times New Roman" panose="02020603050405020304" pitchFamily="18" charset="0"/>
              <a:cs typeface="Times New Roman" panose="02020603050405020304" pitchFamily="18" charset="0"/>
            </a:endParaRPr>
          </a:p>
        </p:txBody>
      </p:sp>
      <p:sp>
        <p:nvSpPr>
          <p:cNvPr id="6" name="Οβάλ 5">
            <a:extLst>
              <a:ext uri="{FF2B5EF4-FFF2-40B4-BE49-F238E27FC236}">
                <a16:creationId xmlns:a16="http://schemas.microsoft.com/office/drawing/2014/main" id="{BA00F96C-5BEC-EC90-F563-7E3D93181F90}"/>
              </a:ext>
            </a:extLst>
          </p:cNvPr>
          <p:cNvSpPr/>
          <p:nvPr/>
        </p:nvSpPr>
        <p:spPr>
          <a:xfrm>
            <a:off x="5256214" y="3033713"/>
            <a:ext cx="1666875" cy="16113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l-GR" sz="1050" dirty="0">
                <a:latin typeface="Times New Roman" panose="02020603050405020304" pitchFamily="18" charset="0"/>
                <a:cs typeface="Times New Roman" panose="02020603050405020304" pitchFamily="18" charset="0"/>
              </a:rPr>
              <a:t>Αξιολόγηση Καταλληλόλητας</a:t>
            </a:r>
            <a:endParaRPr lang="en-US" sz="1050" dirty="0">
              <a:latin typeface="Times New Roman" panose="02020603050405020304" pitchFamily="18" charset="0"/>
              <a:cs typeface="Times New Roman" panose="02020603050405020304" pitchFamily="18" charset="0"/>
            </a:endParaRPr>
          </a:p>
        </p:txBody>
      </p:sp>
      <p:sp>
        <p:nvSpPr>
          <p:cNvPr id="7" name="Οβάλ 6">
            <a:extLst>
              <a:ext uri="{FF2B5EF4-FFF2-40B4-BE49-F238E27FC236}">
                <a16:creationId xmlns:a16="http://schemas.microsoft.com/office/drawing/2014/main" id="{2CDBC955-D7F3-34A7-CA8E-E0C5BF428CB1}"/>
              </a:ext>
            </a:extLst>
          </p:cNvPr>
          <p:cNvSpPr/>
          <p:nvPr/>
        </p:nvSpPr>
        <p:spPr>
          <a:xfrm>
            <a:off x="7969251" y="3033713"/>
            <a:ext cx="1666875" cy="161131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l-GR" sz="1050" dirty="0">
                <a:latin typeface="Times New Roman" panose="02020603050405020304" pitchFamily="18" charset="0"/>
                <a:cs typeface="Times New Roman" panose="02020603050405020304" pitchFamily="18" charset="0"/>
              </a:rPr>
              <a:t>Αφομοίωση Συμπεριφοράς</a:t>
            </a:r>
            <a:endParaRPr lang="en-US" sz="1050" dirty="0">
              <a:latin typeface="Times New Roman" panose="02020603050405020304" pitchFamily="18" charset="0"/>
              <a:cs typeface="Times New Roman" panose="02020603050405020304" pitchFamily="18" charset="0"/>
            </a:endParaRPr>
          </a:p>
        </p:txBody>
      </p:sp>
      <p:cxnSp>
        <p:nvCxnSpPr>
          <p:cNvPr id="9" name="Ευθύγραμμο βέλος σύνδεσης 8">
            <a:extLst>
              <a:ext uri="{FF2B5EF4-FFF2-40B4-BE49-F238E27FC236}">
                <a16:creationId xmlns:a16="http://schemas.microsoft.com/office/drawing/2014/main" id="{417E782A-15A1-F00A-4916-7624AF565D3F}"/>
              </a:ext>
            </a:extLst>
          </p:cNvPr>
          <p:cNvCxnSpPr/>
          <p:nvPr/>
        </p:nvCxnSpPr>
        <p:spPr>
          <a:xfrm>
            <a:off x="4330701" y="3840163"/>
            <a:ext cx="8683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F6F6A1B2-0D6D-609C-0B44-341396E66DA3}"/>
              </a:ext>
            </a:extLst>
          </p:cNvPr>
          <p:cNvCxnSpPr/>
          <p:nvPr/>
        </p:nvCxnSpPr>
        <p:spPr>
          <a:xfrm>
            <a:off x="6999288" y="3884613"/>
            <a:ext cx="8683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687" name="TextBox 10">
            <a:extLst>
              <a:ext uri="{FF2B5EF4-FFF2-40B4-BE49-F238E27FC236}">
                <a16:creationId xmlns:a16="http://schemas.microsoft.com/office/drawing/2014/main" id="{3BA0371E-1D97-B801-E18F-B5CD5EDE2928}"/>
              </a:ext>
            </a:extLst>
          </p:cNvPr>
          <p:cNvSpPr txBox="1">
            <a:spLocks noChangeArrowheads="1"/>
          </p:cNvSpPr>
          <p:nvPr/>
        </p:nvSpPr>
        <p:spPr bwMode="auto">
          <a:xfrm>
            <a:off x="1524000" y="1290638"/>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700" b="1">
                <a:latin typeface="Times New Roman" panose="02020603050405020304" pitchFamily="18" charset="0"/>
                <a:cs typeface="Times New Roman" panose="02020603050405020304" pitchFamily="18" charset="0"/>
              </a:rPr>
              <a:t>Πρότυπα Συμπεριφοράς</a:t>
            </a:r>
            <a:endParaRPr lang="en-US" altLang="el-GR" sz="2700" b="1">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1" name="Rectangle 727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713" name="Group 72712">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2714" name="Straight Connector 72713">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15" name="Straight Connector 72714">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16" name="Straight Connector 72715">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17" name="Straight Connector 72716">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18" name="Straight Connector 72717">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19" name="Straight Connector 72718">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0" name="Straight Connector 72719">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1" name="Straight Connector 72720">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2" name="Straight Connector 72721">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3" name="Straight Connector 72722">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4" name="Straight Connector 72723">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5" name="Straight Connector 72724">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6" name="Straight Connector 72725">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7" name="Straight Connector 72726">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8" name="Straight Connector 72727">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29" name="Straight Connector 72728">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0" name="Straight Connector 72729">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1" name="Straight Connector 72730">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2" name="Straight Connector 72731">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3" name="Straight Connector 72732">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4" name="Straight Connector 72733">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5" name="Straight Connector 72734">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6" name="Straight Connector 72735">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7" name="Straight Connector 72736">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8" name="Straight Connector 72737">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39" name="Straight Connector 72738">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40" name="Straight Connector 72739">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41" name="Straight Connector 72740">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42" name="Straight Connector 72741">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43" name="Straight Connector 72742">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744" name="Straight Connector 72743">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2706" name="TextBox 3">
            <a:extLst>
              <a:ext uri="{FF2B5EF4-FFF2-40B4-BE49-F238E27FC236}">
                <a16:creationId xmlns:a16="http://schemas.microsoft.com/office/drawing/2014/main" id="{36F85D5F-298F-B29C-AAF6-0DB8218A5284}"/>
              </a:ext>
            </a:extLst>
          </p:cNvPr>
          <p:cNvSpPr txBox="1">
            <a:spLocks noChangeArrowheads="1"/>
          </p:cNvSpPr>
          <p:nvPr/>
        </p:nvSpPr>
        <p:spPr bwMode="auto">
          <a:xfrm>
            <a:off x="6088653" y="725951"/>
            <a:ext cx="4927425" cy="1938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spcAft>
                <a:spcPts val="600"/>
              </a:spcAft>
            </a:pPr>
            <a:r>
              <a:rPr lang="en-US" altLang="el-GR" sz="4400" b="1">
                <a:solidFill>
                  <a:schemeClr val="tx2"/>
                </a:solidFill>
                <a:latin typeface="+mj-lt"/>
                <a:ea typeface="+mj-ea"/>
                <a:cs typeface="+mj-cs"/>
              </a:rPr>
              <a:t>Σωστή μίμηση συμπεριφοράς</a:t>
            </a:r>
          </a:p>
        </p:txBody>
      </p:sp>
      <p:pic>
        <p:nvPicPr>
          <p:cNvPr id="2" name="Εικόνα 1" descr="Εικόνα που περιέχει ρουχισμός, ανθρώπινο πρόσωπο, άτομο, χαμόγελο&#10;&#10;Περιγραφή που δημιουργήθηκε αυτόματα">
            <a:extLst>
              <a:ext uri="{FF2B5EF4-FFF2-40B4-BE49-F238E27FC236}">
                <a16:creationId xmlns:a16="http://schemas.microsoft.com/office/drawing/2014/main" id="{923BFD3A-B609-4484-5A9D-1AE2008EF219}"/>
              </a:ext>
            </a:extLst>
          </p:cNvPr>
          <p:cNvPicPr>
            <a:picLocks noChangeAspect="1"/>
          </p:cNvPicPr>
          <p:nvPr/>
        </p:nvPicPr>
        <p:blipFill>
          <a:blip r:embed="rId2"/>
          <a:srcRect l="9710" r="10891" b="-2"/>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72746" name="Right Triangle 72745">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B743729C-5F55-FAF5-54F8-CFEEDB8E52FF}"/>
              </a:ext>
            </a:extLst>
          </p:cNvPr>
          <p:cNvSpPr txBox="1">
            <a:spLocks noChangeArrowheads="1"/>
          </p:cNvSpPr>
          <p:nvPr/>
        </p:nvSpPr>
        <p:spPr bwMode="auto">
          <a:xfrm>
            <a:off x="6088653" y="2886116"/>
            <a:ext cx="4927425" cy="32459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14313" indent="-2143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altLang="el-GR">
                <a:solidFill>
                  <a:schemeClr val="tx2"/>
                </a:solidFill>
                <a:latin typeface="+mn-lt"/>
                <a:cs typeface="+mn-cs"/>
              </a:rPr>
              <a:t>Ενθάρρυνση για προσοχή στη συμπεριφορά</a:t>
            </a:r>
          </a:p>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altLang="el-GR">
                <a:solidFill>
                  <a:schemeClr val="tx2"/>
                </a:solidFill>
                <a:latin typeface="+mn-lt"/>
                <a:cs typeface="+mn-cs"/>
              </a:rPr>
              <a:t>Παρότρυνση για κρίση της συμπεριφοράς</a:t>
            </a:r>
          </a:p>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altLang="el-GR">
                <a:solidFill>
                  <a:schemeClr val="tx2"/>
                </a:solidFill>
                <a:latin typeface="+mn-lt"/>
                <a:cs typeface="+mn-cs"/>
              </a:rPr>
              <a:t>Ευχέρεια για αναπαραγωγή συμπεριφοράς</a:t>
            </a:r>
          </a:p>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altLang="el-GR">
                <a:solidFill>
                  <a:schemeClr val="tx2"/>
                </a:solidFill>
                <a:latin typeface="+mn-lt"/>
                <a:cs typeface="+mn-cs"/>
              </a:rPr>
              <a:t>Κίνητρο για αναπαραγωγή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D454706-4D54-CB32-F99F-2C4F72BD363A}"/>
              </a:ext>
            </a:extLst>
          </p:cNvPr>
          <p:cNvSpPr>
            <a:spLocks noGrp="1" noRot="1" noChangeAspect="1" noMove="1" noResize="1" noEditPoints="1" noAdjustHandles="1" noChangeArrowheads="1" noChangeShapeType="1" noTextEdit="1"/>
          </p:cNvSpPr>
          <p:nvPr/>
        </p:nvSpPr>
        <p:spPr bwMode="white">
          <a:xfrm>
            <a:off x="1524000" y="857250"/>
            <a:ext cx="91440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 name="Freeform 8">
            <a:extLst>
              <a:ext uri="{FF2B5EF4-FFF2-40B4-BE49-F238E27FC236}">
                <a16:creationId xmlns:a16="http://schemas.microsoft.com/office/drawing/2014/main" id="{ADB8FE5F-E61D-164C-8CF9-F3DC7121147E}"/>
              </a:ext>
            </a:extLst>
          </p:cNvPr>
          <p:cNvSpPr>
            <a:spLocks noGrp="1" noRot="1" noChangeAspect="1" noMove="1" noResize="1" noEditPoints="1" noAdjustHandles="1" noChangeArrowheads="1" noChangeShapeType="1" noTextEdit="1"/>
          </p:cNvSpPr>
          <p:nvPr/>
        </p:nvSpPr>
        <p:spPr>
          <a:xfrm>
            <a:off x="1524000" y="857250"/>
            <a:ext cx="7100888" cy="5143500"/>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Freeform 11">
            <a:extLst>
              <a:ext uri="{FF2B5EF4-FFF2-40B4-BE49-F238E27FC236}">
                <a16:creationId xmlns:a16="http://schemas.microsoft.com/office/drawing/2014/main" id="{88F111E1-EDB8-A151-9007-7F17A2A31536}"/>
              </a:ext>
            </a:extLst>
          </p:cNvPr>
          <p:cNvSpPr>
            <a:spLocks noGrp="1" noRot="1" noChangeAspect="1" noMove="1" noResize="1" noEditPoints="1" noAdjustHandles="1" noChangeArrowheads="1" noChangeShapeType="1" noTextEdit="1"/>
          </p:cNvSpPr>
          <p:nvPr/>
        </p:nvSpPr>
        <p:spPr>
          <a:xfrm>
            <a:off x="1524000" y="857250"/>
            <a:ext cx="6057900" cy="5143500"/>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735" name="TextBox 12">
            <a:extLst>
              <a:ext uri="{FF2B5EF4-FFF2-40B4-BE49-F238E27FC236}">
                <a16:creationId xmlns:a16="http://schemas.microsoft.com/office/drawing/2014/main" id="{37B0B765-7DB2-9983-694A-57724C615C2C}"/>
              </a:ext>
            </a:extLst>
          </p:cNvPr>
          <p:cNvSpPr txBox="1">
            <a:spLocks noChangeArrowheads="1"/>
          </p:cNvSpPr>
          <p:nvPr/>
        </p:nvSpPr>
        <p:spPr bwMode="auto">
          <a:xfrm>
            <a:off x="1643063" y="1838325"/>
            <a:ext cx="5059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US" altLang="el-GR" sz="15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BF04ACC-2BF4-7637-6EFC-00C15524DB19}"/>
              </a:ext>
            </a:extLst>
          </p:cNvPr>
          <p:cNvSpPr txBox="1"/>
          <p:nvPr/>
        </p:nvSpPr>
        <p:spPr>
          <a:xfrm>
            <a:off x="1643064" y="1795463"/>
            <a:ext cx="5367337" cy="3922712"/>
          </a:xfrm>
          <a:prstGeom prst="rect">
            <a:avLst/>
          </a:prstGeom>
          <a:noFill/>
        </p:spPr>
        <p:txBody>
          <a:bodyPr wrap="square">
            <a:spAutoFit/>
          </a:bodyPr>
          <a:lstStyle/>
          <a:p>
            <a:pPr marL="214313" indent="-214313" eaLnBrk="1" hangingPunct="1">
              <a:buFont typeface="Arial" panose="020B0604020202020204" pitchFamily="34" charset="0"/>
              <a:buChar char="•"/>
              <a:defRPr/>
            </a:pPr>
            <a:r>
              <a:rPr lang="el-GR" sz="2100" dirty="0">
                <a:latin typeface="Times New Roman" panose="02020603050405020304" pitchFamily="18" charset="0"/>
                <a:cs typeface="Times New Roman" panose="02020603050405020304" pitchFamily="18" charset="0"/>
              </a:rPr>
              <a:t>Τρόπος συμπεριφοράς</a:t>
            </a:r>
          </a:p>
          <a:p>
            <a:pPr marL="214313" indent="-214313" eaLnBrk="1" hangingPunct="1">
              <a:buFont typeface="Arial" panose="020B0604020202020204" pitchFamily="34" charset="0"/>
              <a:buChar char="•"/>
              <a:defRPr/>
            </a:pPr>
            <a:endParaRPr lang="el-GR" dirty="0">
              <a:latin typeface="Times New Roman" panose="02020603050405020304" pitchFamily="18" charset="0"/>
              <a:cs typeface="Times New Roman" panose="02020603050405020304" pitchFamily="18" charset="0"/>
            </a:endParaRPr>
          </a:p>
          <a:p>
            <a:pPr marL="214313" indent="-214313" eaLnBrk="1" hangingPunct="1">
              <a:buFont typeface="Arial" panose="020B0604020202020204" pitchFamily="34" charset="0"/>
              <a:buChar char="•"/>
              <a:defRPr/>
            </a:pPr>
            <a:endParaRPr lang="el-GR" dirty="0">
              <a:latin typeface="Times New Roman" panose="02020603050405020304" pitchFamily="18" charset="0"/>
              <a:cs typeface="Times New Roman" panose="02020603050405020304" pitchFamily="18" charset="0"/>
            </a:endParaRPr>
          </a:p>
          <a:p>
            <a:pPr marL="214313" indent="-214313" eaLnBrk="1" hangingPunct="1">
              <a:buFont typeface="Arial" panose="020B0604020202020204" pitchFamily="34" charset="0"/>
              <a:buChar char="•"/>
              <a:defRPr/>
            </a:pPr>
            <a:endParaRPr lang="el-GR" dirty="0">
              <a:latin typeface="Times New Roman" panose="02020603050405020304" pitchFamily="18" charset="0"/>
              <a:cs typeface="Times New Roman" panose="02020603050405020304" pitchFamily="18" charset="0"/>
            </a:endParaRPr>
          </a:p>
          <a:p>
            <a:pPr eaLnBrk="1" hangingPunct="1">
              <a:defRPr/>
            </a:pPr>
            <a:endParaRPr lang="el-GR" dirty="0">
              <a:latin typeface="Times New Roman" panose="02020603050405020304" pitchFamily="18" charset="0"/>
              <a:cs typeface="Times New Roman" panose="02020603050405020304" pitchFamily="18" charset="0"/>
            </a:endParaRPr>
          </a:p>
          <a:p>
            <a:pPr marL="214313" indent="-214313" eaLnBrk="1" hangingPunct="1">
              <a:buFont typeface="Arial" panose="020B0604020202020204" pitchFamily="34" charset="0"/>
              <a:buChar char="•"/>
              <a:defRPr/>
            </a:pPr>
            <a:endParaRPr lang="el-GR" dirty="0">
              <a:latin typeface="Times New Roman" panose="02020603050405020304" pitchFamily="18" charset="0"/>
              <a:cs typeface="Times New Roman" panose="02020603050405020304" pitchFamily="18" charset="0"/>
            </a:endParaRPr>
          </a:p>
          <a:p>
            <a:pPr marL="342900" indent="-342900" eaLnBrk="1" hangingPunct="1">
              <a:buFont typeface="Arial" panose="020B0604020202020204" pitchFamily="34" charset="0"/>
              <a:buChar char="•"/>
              <a:defRPr/>
            </a:pPr>
            <a:r>
              <a:rPr lang="el-GR" sz="2100" dirty="0">
                <a:latin typeface="Times New Roman" panose="02020603050405020304" pitchFamily="18" charset="0"/>
                <a:cs typeface="Times New Roman" panose="02020603050405020304" pitchFamily="18" charset="0"/>
              </a:rPr>
              <a:t>Επιλογή στερεοτύπου</a:t>
            </a:r>
          </a:p>
          <a:p>
            <a:pPr marL="214313" indent="-214313" eaLnBrk="1" hangingPunct="1">
              <a:buFont typeface="Arial" panose="020B0604020202020204" pitchFamily="34" charset="0"/>
              <a:buChar char="•"/>
              <a:defRPr/>
            </a:pPr>
            <a:endParaRPr lang="el-GR" dirty="0">
              <a:latin typeface="Times New Roman" panose="02020603050405020304" pitchFamily="18" charset="0"/>
              <a:cs typeface="Times New Roman" panose="02020603050405020304" pitchFamily="18" charset="0"/>
            </a:endParaRPr>
          </a:p>
          <a:p>
            <a:pPr marL="214313" indent="-214313" eaLnBrk="1" hangingPunct="1">
              <a:buFont typeface="Arial" panose="020B0604020202020204" pitchFamily="34" charset="0"/>
              <a:buChar char="•"/>
              <a:defRPr/>
            </a:pPr>
            <a:endParaRPr lang="el-GR" dirty="0">
              <a:latin typeface="Times New Roman" panose="02020603050405020304" pitchFamily="18" charset="0"/>
              <a:cs typeface="Times New Roman" panose="02020603050405020304" pitchFamily="18" charset="0"/>
            </a:endParaRPr>
          </a:p>
          <a:p>
            <a:pPr marL="214313" indent="-214313" eaLnBrk="1" hangingPunct="1">
              <a:buFont typeface="Arial" panose="020B0604020202020204" pitchFamily="34" charset="0"/>
              <a:buChar char="•"/>
              <a:defRPr/>
            </a:pPr>
            <a:endParaRPr lang="el-GR" dirty="0">
              <a:latin typeface="Times New Roman" panose="02020603050405020304" pitchFamily="18" charset="0"/>
              <a:cs typeface="Times New Roman" panose="02020603050405020304" pitchFamily="18" charset="0"/>
            </a:endParaRPr>
          </a:p>
          <a:p>
            <a:pPr eaLnBrk="1" hangingPunct="1">
              <a:defRPr/>
            </a:pPr>
            <a:endParaRPr lang="el-GR" sz="2100" dirty="0">
              <a:latin typeface="Times New Roman" panose="02020603050405020304" pitchFamily="18" charset="0"/>
              <a:cs typeface="Times New Roman" panose="02020603050405020304" pitchFamily="18" charset="0"/>
            </a:endParaRPr>
          </a:p>
          <a:p>
            <a:pPr marL="214313" indent="-214313" eaLnBrk="1" hangingPunct="1">
              <a:buFont typeface="Arial" panose="020B0604020202020204" pitchFamily="34" charset="0"/>
              <a:buChar char="•"/>
              <a:defRPr/>
            </a:pPr>
            <a:r>
              <a:rPr lang="el-GR" sz="2100" dirty="0">
                <a:latin typeface="Times New Roman" panose="02020603050405020304" pitchFamily="18" charset="0"/>
                <a:cs typeface="Times New Roman" panose="02020603050405020304" pitchFamily="18" charset="0"/>
              </a:rPr>
              <a:t>Ικανότητα μαθητών για αναπαραγωγή συμπεριφοράς (πρότυπο)</a:t>
            </a:r>
            <a:endParaRPr lang="en-US" sz="2100" dirty="0">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6" end="6"/>
                                            </p:txEl>
                                          </p:spTgt>
                                        </p:tgtEl>
                                        <p:attrNameLst>
                                          <p:attrName>style.visibility</p:attrName>
                                        </p:attrNameLst>
                                      </p:cBhvr>
                                      <p:to>
                                        <p:strVal val="visible"/>
                                      </p:to>
                                    </p:set>
                                    <p:animEffect transition="in" filter="fade">
                                      <p:cBhvr>
                                        <p:cTn id="12" dur="500"/>
                                        <p:tgtEl>
                                          <p:spTgt spid="14">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1" end="11"/>
                                            </p:txEl>
                                          </p:spTgt>
                                        </p:tgtEl>
                                        <p:attrNameLst>
                                          <p:attrName>style.visibility</p:attrName>
                                        </p:attrNameLst>
                                      </p:cBhvr>
                                      <p:to>
                                        <p:strVal val="visible"/>
                                      </p:to>
                                    </p:set>
                                    <p:animEffect transition="in" filter="fade">
                                      <p:cBhvr>
                                        <p:cTn id="17"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1C6A2177-3F58-FB70-F690-27B13B0E3839}"/>
              </a:ext>
            </a:extLst>
          </p:cNvPr>
          <p:cNvSpPr>
            <a:spLocks noGrp="1" noChangeArrowheads="1"/>
          </p:cNvSpPr>
          <p:nvPr>
            <p:ph type="title"/>
          </p:nvPr>
        </p:nvSpPr>
        <p:spPr>
          <a:xfrm>
            <a:off x="3309939" y="928688"/>
            <a:ext cx="6149975" cy="315912"/>
          </a:xfrm>
        </p:spPr>
        <p:txBody>
          <a:bodyPr>
            <a:normAutofit fontScale="90000"/>
          </a:bodyPr>
          <a:lstStyle/>
          <a:p>
            <a:pPr eaLnBrk="1" fontAlgn="auto" hangingPunct="1">
              <a:spcAft>
                <a:spcPts val="0"/>
              </a:spcAft>
              <a:defRPr/>
            </a:pPr>
            <a:r>
              <a:rPr lang="en-US" dirty="0"/>
              <a:t>Ivan Pavlov (1849-1936)</a:t>
            </a:r>
          </a:p>
        </p:txBody>
      </p:sp>
      <p:sp>
        <p:nvSpPr>
          <p:cNvPr id="10243" name="Rectangle 3">
            <a:extLst>
              <a:ext uri="{FF2B5EF4-FFF2-40B4-BE49-F238E27FC236}">
                <a16:creationId xmlns:a16="http://schemas.microsoft.com/office/drawing/2014/main" id="{1211661C-E526-981C-6374-62633AC28DD4}"/>
              </a:ext>
            </a:extLst>
          </p:cNvPr>
          <p:cNvSpPr>
            <a:spLocks noGrp="1"/>
          </p:cNvSpPr>
          <p:nvPr>
            <p:ph idx="1"/>
          </p:nvPr>
        </p:nvSpPr>
        <p:spPr>
          <a:xfrm>
            <a:off x="461597" y="1284777"/>
            <a:ext cx="7702061" cy="4770315"/>
          </a:xfrm>
        </p:spPr>
        <p:txBody>
          <a:bodyPr>
            <a:normAutofit lnSpcReduction="10000"/>
          </a:bodyPr>
          <a:lstStyle/>
          <a:p>
            <a:pPr eaLnBrk="1" hangingPunct="1"/>
            <a:r>
              <a:rPr lang="en-US" altLang="el-GR" sz="2000"/>
              <a:t>Ivan Petrovitch Pavlov </a:t>
            </a:r>
            <a:r>
              <a:rPr lang="el-GR" altLang="el-GR" sz="2000"/>
              <a:t>γεννήθηκε το</a:t>
            </a:r>
            <a:r>
              <a:rPr lang="en-US" altLang="el-GR" sz="2000"/>
              <a:t> 1849 </a:t>
            </a:r>
            <a:r>
              <a:rPr lang="el-GR" altLang="el-GR" sz="2000"/>
              <a:t>στη κεντρική Ρωσία</a:t>
            </a:r>
          </a:p>
          <a:p>
            <a:pPr eaLnBrk="1" hangingPunct="1">
              <a:buFont typeface="Georgia" panose="02040502050405020303" pitchFamily="18" charset="0"/>
              <a:buNone/>
            </a:pPr>
            <a:endParaRPr lang="en-US" altLang="el-GR" sz="2000"/>
          </a:p>
          <a:p>
            <a:pPr eaLnBrk="1" hangingPunct="1"/>
            <a:r>
              <a:rPr lang="el-GR" altLang="el-GR" sz="2000"/>
              <a:t>Ο μεγαλύτερος γιος ιερέα με 11 παιδιά</a:t>
            </a:r>
          </a:p>
          <a:p>
            <a:pPr eaLnBrk="1" hangingPunct="1"/>
            <a:endParaRPr lang="en-US" altLang="el-GR" sz="2000"/>
          </a:p>
          <a:p>
            <a:pPr eaLnBrk="1" hangingPunct="1"/>
            <a:r>
              <a:rPr lang="el-GR" altLang="el-GR" sz="2000"/>
              <a:t>Σπούδασε φυσιολογία των ζώων στο Πανεπιστήμιο της Αγίας Πετρούπολης, επειδή επηρεάστηκε από τις ιδέες του Δαρβίνου</a:t>
            </a:r>
          </a:p>
          <a:p>
            <a:pPr eaLnBrk="1" hangingPunct="1">
              <a:buFont typeface="Georgia" panose="02040502050405020303" pitchFamily="18" charset="0"/>
              <a:buNone/>
            </a:pPr>
            <a:endParaRPr lang="el-GR" altLang="el-GR" sz="2000"/>
          </a:p>
          <a:p>
            <a:pPr eaLnBrk="1" hangingPunct="1"/>
            <a:r>
              <a:rPr lang="el-GR" altLang="el-GR" sz="2000"/>
              <a:t>Μετά το 1875 άρχισε σπουδές Ιατρικής</a:t>
            </a:r>
          </a:p>
          <a:p>
            <a:pPr eaLnBrk="1" hangingPunct="1">
              <a:buFont typeface="Georgia" panose="02040502050405020303" pitchFamily="18" charset="0"/>
              <a:buNone/>
            </a:pPr>
            <a:endParaRPr lang="el-GR" altLang="el-GR" sz="2000"/>
          </a:p>
          <a:p>
            <a:pPr eaLnBrk="1" hangingPunct="1"/>
            <a:r>
              <a:rPr lang="el-GR" altLang="el-GR" sz="2000"/>
              <a:t>Το</a:t>
            </a:r>
            <a:r>
              <a:rPr lang="en-US" altLang="el-GR" sz="2000"/>
              <a:t> 1890 </a:t>
            </a:r>
            <a:r>
              <a:rPr lang="el-GR" altLang="el-GR" sz="2000"/>
              <a:t>διορίστηκε καθηγητής φαρμακολογίας στη Στρατιωτική Ακαδημία της Αγίας Πετρούπολης</a:t>
            </a:r>
            <a:endParaRPr lang="en-US" altLang="el-GR" sz="2000"/>
          </a:p>
        </p:txBody>
      </p:sp>
      <p:pic>
        <p:nvPicPr>
          <p:cNvPr id="10244" name="6 - Εικόνα" descr="pavlov.jpg">
            <a:extLst>
              <a:ext uri="{FF2B5EF4-FFF2-40B4-BE49-F238E27FC236}">
                <a16:creationId xmlns:a16="http://schemas.microsoft.com/office/drawing/2014/main" id="{582BA831-9AEF-7154-9B99-89AD0A9E54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4506" y="1237029"/>
            <a:ext cx="24098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Έκρηξη 1">
            <a:extLst>
              <a:ext uri="{FF2B5EF4-FFF2-40B4-BE49-F238E27FC236}">
                <a16:creationId xmlns:a16="http://schemas.microsoft.com/office/drawing/2014/main" id="{CAEFA776-A411-A2FD-6754-92942D795EEC}"/>
              </a:ext>
            </a:extLst>
          </p:cNvPr>
          <p:cNvSpPr/>
          <p:nvPr/>
        </p:nvSpPr>
        <p:spPr>
          <a:xfrm>
            <a:off x="7739064" y="3500438"/>
            <a:ext cx="2928937" cy="33575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1600" dirty="0"/>
              <a:t>Νέος αναζητούσε να γραφτεί σε σεμινάριο Θεολογίας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A9E2B57-8305-7A94-FEB5-CFD95FDB6FB5}"/>
              </a:ext>
            </a:extLst>
          </p:cNvPr>
          <p:cNvSpPr>
            <a:spLocks noGrp="1" noChangeArrowheads="1"/>
          </p:cNvSpPr>
          <p:nvPr>
            <p:ph type="title"/>
          </p:nvPr>
        </p:nvSpPr>
        <p:spPr>
          <a:xfrm>
            <a:off x="1881189" y="928688"/>
            <a:ext cx="6149975" cy="315912"/>
          </a:xfrm>
        </p:spPr>
        <p:txBody>
          <a:bodyPr>
            <a:normAutofit fontScale="90000"/>
          </a:bodyPr>
          <a:lstStyle/>
          <a:p>
            <a:pPr eaLnBrk="1" fontAlgn="auto" hangingPunct="1">
              <a:spcAft>
                <a:spcPts val="0"/>
              </a:spcAft>
              <a:defRPr/>
            </a:pPr>
            <a:r>
              <a:rPr lang="en-US" dirty="0"/>
              <a:t>Ivan Pavlov (1849-1936)</a:t>
            </a:r>
          </a:p>
        </p:txBody>
      </p:sp>
      <p:sp>
        <p:nvSpPr>
          <p:cNvPr id="12291" name="Rectangle 3">
            <a:extLst>
              <a:ext uri="{FF2B5EF4-FFF2-40B4-BE49-F238E27FC236}">
                <a16:creationId xmlns:a16="http://schemas.microsoft.com/office/drawing/2014/main" id="{98DABD7D-B313-E11F-06BE-2E76265C695C}"/>
              </a:ext>
            </a:extLst>
          </p:cNvPr>
          <p:cNvSpPr>
            <a:spLocks noGrp="1"/>
          </p:cNvSpPr>
          <p:nvPr>
            <p:ph idx="1"/>
          </p:nvPr>
        </p:nvSpPr>
        <p:spPr>
          <a:xfrm>
            <a:off x="1952626" y="1412876"/>
            <a:ext cx="5895975" cy="4911725"/>
          </a:xfrm>
        </p:spPr>
        <p:txBody>
          <a:bodyPr/>
          <a:lstStyle/>
          <a:p>
            <a:pPr eaLnBrk="1" hangingPunct="1">
              <a:lnSpc>
                <a:spcPct val="90000"/>
              </a:lnSpc>
            </a:pPr>
            <a:r>
              <a:rPr lang="el-GR" altLang="el-GR" sz="2400"/>
              <a:t>Η επιστημονική του δραστηριότητα αφορά τρεις περιοχές: </a:t>
            </a:r>
            <a:r>
              <a:rPr lang="en-US" altLang="el-GR" sz="2400"/>
              <a:t>1) </a:t>
            </a:r>
            <a:r>
              <a:rPr lang="el-GR" altLang="el-GR" sz="2400"/>
              <a:t>Τα νεύρα της καρδιάς</a:t>
            </a:r>
            <a:r>
              <a:rPr lang="en-US" altLang="el-GR" sz="2400"/>
              <a:t> 2) </a:t>
            </a:r>
            <a:r>
              <a:rPr lang="el-GR" altLang="el-GR" sz="2400"/>
              <a:t>Η λειτουργία των αδένων της πέψης και </a:t>
            </a:r>
            <a:r>
              <a:rPr lang="en-US" altLang="el-GR" sz="2400"/>
              <a:t>3) </a:t>
            </a:r>
            <a:r>
              <a:rPr lang="el-GR" altLang="el-GR" sz="2400"/>
              <a:t>τα αντανακλαστικά</a:t>
            </a:r>
          </a:p>
          <a:p>
            <a:pPr eaLnBrk="1" hangingPunct="1">
              <a:lnSpc>
                <a:spcPct val="90000"/>
              </a:lnSpc>
              <a:buFont typeface="Georgia" panose="02040502050405020303" pitchFamily="18" charset="0"/>
              <a:buNone/>
            </a:pPr>
            <a:endParaRPr lang="en-US" altLang="el-GR" sz="2400"/>
          </a:p>
          <a:p>
            <a:pPr eaLnBrk="1" hangingPunct="1">
              <a:lnSpc>
                <a:spcPct val="90000"/>
              </a:lnSpc>
            </a:pPr>
            <a:r>
              <a:rPr lang="el-GR" altLang="el-GR" sz="2400"/>
              <a:t>Πήρε το 1904 βραβείο </a:t>
            </a:r>
            <a:r>
              <a:rPr lang="en-US" altLang="el-GR" sz="2400"/>
              <a:t>Nobel </a:t>
            </a:r>
            <a:r>
              <a:rPr lang="el-GR" altLang="el-GR" sz="2400"/>
              <a:t>στην Ιατρική για τους αδένες της πέψης</a:t>
            </a:r>
          </a:p>
          <a:p>
            <a:pPr eaLnBrk="1" hangingPunct="1">
              <a:lnSpc>
                <a:spcPct val="90000"/>
              </a:lnSpc>
              <a:buFont typeface="Georgia" panose="02040502050405020303" pitchFamily="18" charset="0"/>
              <a:buNone/>
            </a:pPr>
            <a:endParaRPr lang="en-US" altLang="el-GR" sz="2400"/>
          </a:p>
          <a:p>
            <a:pPr eaLnBrk="1" hangingPunct="1">
              <a:lnSpc>
                <a:spcPct val="90000"/>
              </a:lnSpc>
            </a:pPr>
            <a:r>
              <a:rPr lang="el-GR" altLang="el-GR" sz="2400"/>
              <a:t>Σήμερα αναγνωρίζεται για τις εργασίες του στα ρυθμιζόμενα αντανακλαστικά</a:t>
            </a:r>
          </a:p>
        </p:txBody>
      </p:sp>
      <p:pic>
        <p:nvPicPr>
          <p:cNvPr id="12292" name="4 - Εικόνα" descr="pavlov.jpg">
            <a:extLst>
              <a:ext uri="{FF2B5EF4-FFF2-40B4-BE49-F238E27FC236}">
                <a16:creationId xmlns:a16="http://schemas.microsoft.com/office/drawing/2014/main" id="{CF8A763C-3167-F488-C604-30EF34DA12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09269" y="1710837"/>
            <a:ext cx="26241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a:extLst>
              <a:ext uri="{FF2B5EF4-FFF2-40B4-BE49-F238E27FC236}">
                <a16:creationId xmlns:a16="http://schemas.microsoft.com/office/drawing/2014/main" id="{17C61B46-2049-4E15-0CD0-D5F5EAC33E52}"/>
              </a:ext>
            </a:extLst>
          </p:cNvPr>
          <p:cNvSpPr>
            <a:spLocks noChangeArrowheads="1"/>
          </p:cNvSpPr>
          <p:nvPr/>
        </p:nvSpPr>
        <p:spPr bwMode="auto">
          <a:xfrm>
            <a:off x="1666875" y="642939"/>
            <a:ext cx="263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l-GR" altLang="el-GR" sz="1800"/>
              <a:t>Κλασική υποκατάσταση</a:t>
            </a:r>
          </a:p>
        </p:txBody>
      </p:sp>
      <p:sp>
        <p:nvSpPr>
          <p:cNvPr id="14339" name="Rectangle 4">
            <a:extLst>
              <a:ext uri="{FF2B5EF4-FFF2-40B4-BE49-F238E27FC236}">
                <a16:creationId xmlns:a16="http://schemas.microsoft.com/office/drawing/2014/main" id="{06C399C2-0CB4-5ABE-53E9-741602EEFA4F}"/>
              </a:ext>
            </a:extLst>
          </p:cNvPr>
          <p:cNvSpPr>
            <a:spLocks noChangeArrowheads="1"/>
          </p:cNvSpPr>
          <p:nvPr/>
        </p:nvSpPr>
        <p:spPr bwMode="auto">
          <a:xfrm>
            <a:off x="3024189" y="4714876"/>
            <a:ext cx="6048375" cy="1570303"/>
          </a:xfrm>
          <a:prstGeom prst="rect">
            <a:avLst/>
          </a:prstGeom>
          <a:solidFill>
            <a:srgbClr val="F3FEF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2075" tIns="46038" rIns="92075" bIns="46038">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0"/>
              </a:spcBef>
              <a:buClrTx/>
              <a:buFontTx/>
              <a:buNone/>
            </a:pPr>
            <a:r>
              <a:rPr lang="el-GR" altLang="el-GR" sz="3200">
                <a:latin typeface="Times New Roman" panose="02020603050405020304" pitchFamily="18" charset="0"/>
              </a:rPr>
              <a:t>Θα μάθει ο σκύλος να συνδέει ένα βιολογικό χαρακτηριστικό με ένα ανεξάρτητο χαρακτηριστικό;</a:t>
            </a:r>
            <a:endParaRPr lang="en-US" altLang="el-GR" sz="3200">
              <a:latin typeface="Times New Roman" panose="02020603050405020304" pitchFamily="18" charset="0"/>
            </a:endParaRPr>
          </a:p>
        </p:txBody>
      </p:sp>
      <p:pic>
        <p:nvPicPr>
          <p:cNvPr id="14340" name="3 - Εικόνα" descr="sky.jpg">
            <a:extLst>
              <a:ext uri="{FF2B5EF4-FFF2-40B4-BE49-F238E27FC236}">
                <a16:creationId xmlns:a16="http://schemas.microsoft.com/office/drawing/2014/main" id="{755E66D6-1418-A37A-1CBA-72EBC74060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571625"/>
            <a:ext cx="235743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4 - Εικόνα" descr="skylos.jpg">
            <a:extLst>
              <a:ext uri="{FF2B5EF4-FFF2-40B4-BE49-F238E27FC236}">
                <a16:creationId xmlns:a16="http://schemas.microsoft.com/office/drawing/2014/main" id="{EE08894C-76D5-0CF8-ECFB-BF2432DD6B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1751" y="1571626"/>
            <a:ext cx="3109913"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2F8EC5-B91A-DCB4-1513-39517501F4EE}"/>
              </a:ext>
            </a:extLst>
          </p:cNvPr>
          <p:cNvSpPr>
            <a:spLocks noChangeArrowheads="1"/>
          </p:cNvSpPr>
          <p:nvPr/>
        </p:nvSpPr>
        <p:spPr bwMode="auto">
          <a:xfrm>
            <a:off x="4219575"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pic>
        <p:nvPicPr>
          <p:cNvPr id="15363" name="Picture 3" descr="9">
            <a:extLst>
              <a:ext uri="{FF2B5EF4-FFF2-40B4-BE49-F238E27FC236}">
                <a16:creationId xmlns:a16="http://schemas.microsoft.com/office/drawing/2014/main" id="{FBFF2C80-A384-3489-2D29-DECA9FD2CF4B}"/>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676400" y="762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a:extLst>
              <a:ext uri="{FF2B5EF4-FFF2-40B4-BE49-F238E27FC236}">
                <a16:creationId xmlns:a16="http://schemas.microsoft.com/office/drawing/2014/main" id="{790B0F8F-386A-FDCA-3A85-DD87189DD7E1}"/>
              </a:ext>
            </a:extLst>
          </p:cNvPr>
          <p:cNvSpPr txBox="1">
            <a:spLocks noChangeArrowheads="1"/>
          </p:cNvSpPr>
          <p:nvPr/>
        </p:nvSpPr>
        <p:spPr bwMode="auto">
          <a:xfrm>
            <a:off x="1676400" y="5410200"/>
            <a:ext cx="8839200" cy="1295400"/>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just">
              <a:spcBef>
                <a:spcPct val="0"/>
              </a:spcBef>
              <a:buClrTx/>
              <a:buFontTx/>
              <a:buNone/>
            </a:pPr>
            <a:r>
              <a:rPr lang="en-US" altLang="el-GR" sz="2000">
                <a:latin typeface="Microsoft Sans Serif" panose="020B0604020202020204" pitchFamily="34" charset="0"/>
                <a:cs typeface="Microsoft Sans Serif" panose="020B0604020202020204" pitchFamily="34" charset="0"/>
              </a:rPr>
              <a:t>Συσκευή για τη μέτρηση της εξαρτημένης αντίδρασης</a:t>
            </a:r>
          </a:p>
          <a:p>
            <a:pPr algn="just">
              <a:spcBef>
                <a:spcPct val="0"/>
              </a:spcBef>
              <a:buClrTx/>
              <a:buFontTx/>
              <a:buNone/>
            </a:pPr>
            <a:r>
              <a:rPr lang="en-US" altLang="el-GR" sz="2000">
                <a:latin typeface="Microsoft Sans Serif" panose="020B0604020202020204" pitchFamily="34" charset="0"/>
                <a:cs typeface="Microsoft Sans Serif" panose="020B0604020202020204" pitchFamily="34" charset="0"/>
              </a:rPr>
              <a:t>Σε αυτή τη βελτιωμένη εκδοχή της αυθεντικής συσκευής του Pavlov μετριέται η ποσότητα σ</a:t>
            </a:r>
            <a:r>
              <a:rPr lang="el-GR" altLang="el-GR" sz="2000">
                <a:latin typeface="Microsoft Sans Serif" panose="020B0604020202020204" pitchFamily="34" charset="0"/>
                <a:cs typeface="Microsoft Sans Serif" panose="020B0604020202020204" pitchFamily="34" charset="0"/>
              </a:rPr>
              <a:t>ιέ</a:t>
            </a:r>
            <a:r>
              <a:rPr lang="en-US" altLang="el-GR" sz="2000">
                <a:latin typeface="Microsoft Sans Serif" panose="020B0604020202020204" pitchFamily="34" charset="0"/>
                <a:cs typeface="Microsoft Sans Serif" panose="020B0604020202020204" pitchFamily="34" charset="0"/>
              </a:rPr>
              <a:t>λου που τοποθετείται στο  στόμα του  σκύλου και στη συνέχεια καταγράφεται σε ένα περιστρεφόμενο κύλινδρο από χαρτί</a:t>
            </a:r>
            <a:r>
              <a:rPr lang="en-US" altLang="el-GR" sz="2000">
                <a:solidFill>
                  <a:schemeClr val="bg2"/>
                </a:solidFill>
                <a:latin typeface="Microsoft Sans Serif" panose="020B0604020202020204" pitchFamily="34" charset="0"/>
                <a:cs typeface="Microsoft Sans Serif" panose="020B0604020202020204" pitchFamily="34" charset="0"/>
              </a:rPr>
              <a:t>.</a:t>
            </a:r>
          </a:p>
        </p:txBody>
      </p:sp>
      <p:sp>
        <p:nvSpPr>
          <p:cNvPr id="15365" name="Text Box 5">
            <a:extLst>
              <a:ext uri="{FF2B5EF4-FFF2-40B4-BE49-F238E27FC236}">
                <a16:creationId xmlns:a16="http://schemas.microsoft.com/office/drawing/2014/main" id="{DFDED91F-C953-AFD1-06B4-3B12081DF988}"/>
              </a:ext>
            </a:extLst>
          </p:cNvPr>
          <p:cNvSpPr txBox="1">
            <a:spLocks noChangeArrowheads="1"/>
          </p:cNvSpPr>
          <p:nvPr/>
        </p:nvSpPr>
        <p:spPr bwMode="auto">
          <a:xfrm>
            <a:off x="1847851" y="2636838"/>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50000"/>
              </a:spcBef>
              <a:buClrTx/>
              <a:buFontTx/>
              <a:buNone/>
            </a:pPr>
            <a:endParaRPr lang="el-GR" altLang="el-GR" sz="2400">
              <a:latin typeface="Times New Roman" panose="02020603050405020304" pitchFamily="18" charset="0"/>
            </a:endParaRPr>
          </a:p>
        </p:txBody>
      </p:sp>
      <p:sp>
        <p:nvSpPr>
          <p:cNvPr id="15366" name="Text Box 6">
            <a:extLst>
              <a:ext uri="{FF2B5EF4-FFF2-40B4-BE49-F238E27FC236}">
                <a16:creationId xmlns:a16="http://schemas.microsoft.com/office/drawing/2014/main" id="{7161F765-83D2-0BE4-19F6-D44B6A559AA6}"/>
              </a:ext>
            </a:extLst>
          </p:cNvPr>
          <p:cNvSpPr txBox="1">
            <a:spLocks noChangeArrowheads="1"/>
          </p:cNvSpPr>
          <p:nvPr/>
        </p:nvSpPr>
        <p:spPr bwMode="auto">
          <a:xfrm>
            <a:off x="1774826" y="2708276"/>
            <a:ext cx="1800225" cy="581025"/>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50000"/>
              </a:spcBef>
              <a:buClrTx/>
              <a:buFontTx/>
              <a:buNone/>
            </a:pPr>
            <a:r>
              <a:rPr lang="el-GR" altLang="el-GR" sz="1600">
                <a:solidFill>
                  <a:schemeClr val="bg2"/>
                </a:solidFill>
              </a:rPr>
              <a:t>Περιστρεφόμενος</a:t>
            </a:r>
            <a:r>
              <a:rPr lang="el-GR" altLang="el-GR" sz="1600"/>
              <a:t> </a:t>
            </a:r>
            <a:r>
              <a:rPr lang="el-GR" altLang="el-GR" sz="1600">
                <a:solidFill>
                  <a:schemeClr val="bg2"/>
                </a:solidFill>
              </a:rPr>
              <a:t>Κύλινδρος</a:t>
            </a:r>
            <a:endParaRPr lang="en-US" altLang="el-GR" sz="160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2E2A9D35-F5FF-B3A6-1040-E30F9872CA1A}"/>
              </a:ext>
            </a:extLst>
          </p:cNvPr>
          <p:cNvSpPr txBox="1">
            <a:spLocks noChangeArrowheads="1"/>
          </p:cNvSpPr>
          <p:nvPr/>
        </p:nvSpPr>
        <p:spPr bwMode="auto">
          <a:xfrm>
            <a:off x="1524000" y="5084764"/>
            <a:ext cx="9144000" cy="1597025"/>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just">
              <a:spcBef>
                <a:spcPct val="0"/>
              </a:spcBef>
              <a:buClrTx/>
              <a:buFontTx/>
              <a:buNone/>
            </a:pPr>
            <a:r>
              <a:rPr lang="en-US" altLang="el-GR" sz="1900">
                <a:solidFill>
                  <a:srgbClr val="FF9966"/>
                </a:solidFill>
              </a:rPr>
              <a:t>Κλασική εξάρτηση.</a:t>
            </a:r>
            <a:r>
              <a:rPr lang="en-US" altLang="el-GR" sz="1900"/>
              <a:t> </a:t>
            </a:r>
            <a:r>
              <a:rPr lang="en-US" altLang="el-GR" sz="1800">
                <a:latin typeface="Century Gothic" panose="020B0502020202020204" pitchFamily="34" charset="0"/>
              </a:rPr>
              <a:t>Πριν συντελεστεί η κλασική εξάρτηση, τροφή στο στόμα ενός σκύλου προκαλεί έκκριση σ</a:t>
            </a:r>
            <a:r>
              <a:rPr lang="el-GR" altLang="el-GR" sz="1800">
                <a:latin typeface="Century Gothic" panose="020B0502020202020204" pitchFamily="34" charset="0"/>
              </a:rPr>
              <a:t>ιέ</a:t>
            </a:r>
            <a:r>
              <a:rPr lang="en-US" altLang="el-GR" sz="1800">
                <a:latin typeface="Century Gothic" panose="020B0502020202020204" pitchFamily="34" charset="0"/>
              </a:rPr>
              <a:t>λου, αλλά ένας ήχος - ένα ουδέτερο, δηλαδή, ερέθισμα - δεν προκαλεί έκκριση σ</a:t>
            </a:r>
            <a:r>
              <a:rPr lang="el-GR" altLang="el-GR" sz="1800">
                <a:latin typeface="Century Gothic" panose="020B0502020202020204" pitchFamily="34" charset="0"/>
              </a:rPr>
              <a:t>ιέ</a:t>
            </a:r>
            <a:r>
              <a:rPr lang="en-US" altLang="el-GR" sz="1800">
                <a:latin typeface="Century Gothic" panose="020B0502020202020204" pitchFamily="34" charset="0"/>
              </a:rPr>
              <a:t>λου. Κατά τη διάρκεια της διαδικασίας της εξάρτησης, ο ήχος συνδυάζεται επανειλημμένα με τη τροφή. Αφού έχει συντελεστεί η κλασική εξάρτηση ο ήχος από μόνος του λειτουργεί ως ένα εξαρτημένο ερέθισμα προκαλώντας έκκριση σ</a:t>
            </a:r>
            <a:r>
              <a:rPr lang="el-GR" altLang="el-GR" sz="1800">
                <a:latin typeface="Century Gothic" panose="020B0502020202020204" pitchFamily="34" charset="0"/>
              </a:rPr>
              <a:t>ιέ</a:t>
            </a:r>
            <a:r>
              <a:rPr lang="en-US" altLang="el-GR" sz="1800">
                <a:latin typeface="Century Gothic" panose="020B0502020202020204" pitchFamily="34" charset="0"/>
              </a:rPr>
              <a:t>λου.</a:t>
            </a:r>
          </a:p>
        </p:txBody>
      </p:sp>
      <p:pic>
        <p:nvPicPr>
          <p:cNvPr id="17411" name="Picture 3">
            <a:extLst>
              <a:ext uri="{FF2B5EF4-FFF2-40B4-BE49-F238E27FC236}">
                <a16:creationId xmlns:a16="http://schemas.microsoft.com/office/drawing/2014/main" id="{DEE92D2D-8185-5275-47B8-A7D73C72AC3B}"/>
              </a:ext>
            </a:extLst>
          </p:cNvPr>
          <p:cNvPicPr>
            <a:picLocks noChangeAspect="1" noChangeArrowheads="1"/>
          </p:cNvPicPr>
          <p:nvPr/>
        </p:nvPicPr>
        <p:blipFill>
          <a:blip r:embed="rId3">
            <a:lum bright="-40000" contrast="70000"/>
            <a:extLst>
              <a:ext uri="{28A0092B-C50C-407E-A947-70E740481C1C}">
                <a14:useLocalDpi xmlns:a14="http://schemas.microsoft.com/office/drawing/2010/main" val="0"/>
              </a:ext>
            </a:extLst>
          </a:blip>
          <a:srcRect/>
          <a:stretch>
            <a:fillRect/>
          </a:stretch>
        </p:blipFill>
        <p:spPr bwMode="auto">
          <a:xfrm>
            <a:off x="2424114" y="0"/>
            <a:ext cx="7272337"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F2E31FA-62E1-A101-46D3-2BF66F9F2C2B}"/>
              </a:ext>
            </a:extLst>
          </p:cNvPr>
          <p:cNvSpPr>
            <a:spLocks noChangeArrowheads="1"/>
          </p:cNvSpPr>
          <p:nvPr/>
        </p:nvSpPr>
        <p:spPr bwMode="auto">
          <a:xfrm>
            <a:off x="4310063" y="2247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l-GR" altLang="el-GR" sz="1800"/>
          </a:p>
        </p:txBody>
      </p:sp>
      <p:sp>
        <p:nvSpPr>
          <p:cNvPr id="19459" name="Text Box 3">
            <a:extLst>
              <a:ext uri="{FF2B5EF4-FFF2-40B4-BE49-F238E27FC236}">
                <a16:creationId xmlns:a16="http://schemas.microsoft.com/office/drawing/2014/main" id="{0B2E481E-6DD1-016F-D025-2271DA5081E9}"/>
              </a:ext>
            </a:extLst>
          </p:cNvPr>
          <p:cNvSpPr txBox="1">
            <a:spLocks noChangeArrowheads="1"/>
          </p:cNvSpPr>
          <p:nvPr/>
        </p:nvSpPr>
        <p:spPr bwMode="auto">
          <a:xfrm>
            <a:off x="1847850" y="4937125"/>
            <a:ext cx="8534400" cy="1189038"/>
          </a:xfrm>
          <a:prstGeom prst="rect">
            <a:avLst/>
          </a:prstGeom>
          <a:solidFill>
            <a:srgbClr val="FFFFFF"/>
          </a:solidFill>
          <a:ln w="9525">
            <a:solidFill>
              <a:srgbClr val="FFFFFF"/>
            </a:solidFill>
            <a:miter lim="800000"/>
            <a:headEnd/>
            <a:tailEnd/>
          </a:ln>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just">
              <a:spcBef>
                <a:spcPct val="0"/>
              </a:spcBef>
              <a:buClrTx/>
              <a:buFontTx/>
              <a:buNone/>
            </a:pPr>
            <a:r>
              <a:rPr lang="en-US" altLang="el-GR" sz="2000">
                <a:latin typeface="Comic Sans MS" panose="030F0702030302020204" pitchFamily="66" charset="0"/>
                <a:cs typeface="Andalus" pitchFamily="18" charset="0"/>
              </a:rPr>
              <a:t>Ο John Watson  εφάρμοσε τη θεωρία του Pavlov της κλασικής εξάρτησης σε πειράματα μ’ ένα νήπιο, τον μικρό Albert. Ο Watson που απεικονίζεται εδώ με μια μάσκα μπόρεσε να προκαλέσει εξαρτημένες αντιδράσεις στο νήπιο σε πολλά αντικείμενα.</a:t>
            </a:r>
            <a:r>
              <a:rPr lang="el-GR" altLang="el-GR" sz="2000">
                <a:latin typeface="Comic Sans MS" panose="030F0702030302020204" pitchFamily="66" charset="0"/>
                <a:cs typeface="Andalus" pitchFamily="18" charset="0"/>
              </a:rPr>
              <a:t> </a:t>
            </a:r>
            <a:r>
              <a:rPr lang="en-US" altLang="el-GR" sz="2000">
                <a:latin typeface="Arial" panose="020B0604020202020204" pitchFamily="34" charset="0"/>
                <a:hlinkClick r:id="rId3"/>
              </a:rPr>
              <a:t>https://www.youtube.com/watch?v=9hBfnXACsOI</a:t>
            </a:r>
            <a:endParaRPr lang="en-US" altLang="el-GR" sz="2000">
              <a:latin typeface="Comic Sans MS" panose="030F0702030302020204" pitchFamily="66" charset="0"/>
              <a:cs typeface="Andalus" pitchFamily="18" charset="0"/>
            </a:endParaRPr>
          </a:p>
        </p:txBody>
      </p:sp>
      <p:pic>
        <p:nvPicPr>
          <p:cNvPr id="19460" name="Picture 4">
            <a:extLst>
              <a:ext uri="{FF2B5EF4-FFF2-40B4-BE49-F238E27FC236}">
                <a16:creationId xmlns:a16="http://schemas.microsoft.com/office/drawing/2014/main" id="{D585B9FA-65D1-50D9-0C74-BA0E8977F673}"/>
              </a:ext>
            </a:extLst>
          </p:cNvPr>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2351088" y="333376"/>
            <a:ext cx="723106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theme/theme1.xml><?xml version="1.0" encoding="utf-8"?>
<a:theme xmlns:a="http://schemas.openxmlformats.org/drawingml/2006/main" name="CosineVTI">
  <a:themeElements>
    <a:clrScheme name="AnalogousFromLightSeedLeftStep">
      <a:dk1>
        <a:srgbClr val="000000"/>
      </a:dk1>
      <a:lt1>
        <a:srgbClr val="FFFFFF"/>
      </a:lt1>
      <a:dk2>
        <a:srgbClr val="39213B"/>
      </a:dk2>
      <a:lt2>
        <a:srgbClr val="E4E2E8"/>
      </a:lt2>
      <a:accent1>
        <a:srgbClr val="8AAC4A"/>
      </a:accent1>
      <a:accent2>
        <a:srgbClr val="ABA439"/>
      </a:accent2>
      <a:accent3>
        <a:srgbClr val="E68927"/>
      </a:accent3>
      <a:accent4>
        <a:srgbClr val="EA5E4E"/>
      </a:accent4>
      <a:accent5>
        <a:srgbClr val="EE6E97"/>
      </a:accent5>
      <a:accent6>
        <a:srgbClr val="EA4EC1"/>
      </a:accent6>
      <a:hlink>
        <a:srgbClr val="8169AE"/>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38</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CosineVTI</vt:lpstr>
      <vt:lpstr>Συμπεριφορισμός</vt:lpstr>
      <vt:lpstr>Παρουσίαση του PowerPoint</vt:lpstr>
      <vt:lpstr>Μάθηση:είναι μία διαρκής αλλαγή στη συμπεριφορά, ή στην ικανότητα για ορισμένη συμπεριφορά, η οποία είναι αποτέλεσμα άσκησης ή άλλων μορφών εμπειρίας ------------------------------------------------------------------------------------</vt:lpstr>
      <vt:lpstr>Ivan Pavlov (1849-1936)</vt:lpstr>
      <vt:lpstr>Ivan Pavlov (1849-1936)</vt:lpstr>
      <vt:lpstr>Παρουσίαση του PowerPoint</vt:lpstr>
      <vt:lpstr>Παρουσίαση του PowerPoint</vt:lpstr>
      <vt:lpstr>Παρουσίαση του PowerPoint</vt:lpstr>
      <vt:lpstr>Παρουσίαση του PowerPoint</vt:lpstr>
      <vt:lpstr>Βασικές αρχές της κλασικής εξάρτησης</vt:lpstr>
      <vt:lpstr>Επιπτώσεις – Εφαρμογές </vt:lpstr>
      <vt:lpstr>Κλασσική Εξαρτημένη Μάθηση</vt:lpstr>
      <vt:lpstr>Κλασσική Εξαρτημένη Μάθηση</vt:lpstr>
      <vt:lpstr>Συντελεστική εξάρτηση</vt:lpstr>
      <vt:lpstr>Παρουσίαση του PowerPoint</vt:lpstr>
      <vt:lpstr>Edward Lee Thorndike (1874-1949)</vt:lpstr>
      <vt:lpstr>Edward Lee Thorndike (1874-1949)</vt:lpstr>
      <vt:lpstr>Edward Lee Thorndike (1874-1949)</vt:lpstr>
      <vt:lpstr>Ο νόμος του αποτελέσματος</vt:lpstr>
      <vt:lpstr>Παρουσίαση του PowerPoint</vt:lpstr>
      <vt:lpstr>Παρουσίαση του PowerPoint</vt:lpstr>
      <vt:lpstr>Παρουσίαση του PowerPoint</vt:lpstr>
      <vt:lpstr>Παρουσίαση του PowerPoint</vt:lpstr>
      <vt:lpstr>Λειτουργική εξάρτηση</vt:lpstr>
      <vt:lpstr>Παρουσίαση του PowerPoint</vt:lpstr>
      <vt:lpstr>Αρχές λειτουργικής μάθησης</vt:lpstr>
      <vt:lpstr>Παρουσίαση του PowerPoint</vt:lpstr>
      <vt:lpstr>Παρουσίαση του PowerPoint</vt:lpstr>
      <vt:lpstr>Εφαρμογές</vt:lpstr>
      <vt:lpstr>Προγραμματισμός της μάθησης</vt:lpstr>
      <vt:lpstr>Επιδράσεις του συμπεριφορισμού στην εκπαίδευση</vt:lpstr>
      <vt:lpstr>Κριτική του συμπεριφορισμού</vt:lpstr>
      <vt:lpstr>Θεωρητικά προβλήματα του συμπεριφορισμού</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43</cp:revision>
  <dcterms:created xsi:type="dcterms:W3CDTF">2024-12-04T08:03:53Z</dcterms:created>
  <dcterms:modified xsi:type="dcterms:W3CDTF">2024-12-04T08:19:09Z</dcterms:modified>
</cp:coreProperties>
</file>