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D645D-3DD2-4D94-BEE8-FD33FD324CDC}" type="datetimeFigureOut">
              <a:rPr lang="el-GR" smtClean="0"/>
              <a:t>14/12/2024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088F-0C0B-4B09-A323-9E4AEBD3F4B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01047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D645D-3DD2-4D94-BEE8-FD33FD324CDC}" type="datetimeFigureOut">
              <a:rPr lang="el-GR" smtClean="0"/>
              <a:t>14/12/2024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088F-0C0B-4B09-A323-9E4AEBD3F4B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26381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D645D-3DD2-4D94-BEE8-FD33FD324CDC}" type="datetimeFigureOut">
              <a:rPr lang="el-GR" smtClean="0"/>
              <a:t>14/12/2024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088F-0C0B-4B09-A323-9E4AEBD3F4B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59189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D645D-3DD2-4D94-BEE8-FD33FD324CDC}" type="datetimeFigureOut">
              <a:rPr lang="el-GR" smtClean="0"/>
              <a:t>14/12/2024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088F-0C0B-4B09-A323-9E4AEBD3F4B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92608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D645D-3DD2-4D94-BEE8-FD33FD324CDC}" type="datetimeFigureOut">
              <a:rPr lang="el-GR" smtClean="0"/>
              <a:t>14/12/2024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088F-0C0B-4B09-A323-9E4AEBD3F4B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36777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D645D-3DD2-4D94-BEE8-FD33FD324CDC}" type="datetimeFigureOut">
              <a:rPr lang="el-GR" smtClean="0"/>
              <a:t>14/12/2024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088F-0C0B-4B09-A323-9E4AEBD3F4B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55223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D645D-3DD2-4D94-BEE8-FD33FD324CDC}" type="datetimeFigureOut">
              <a:rPr lang="el-GR" smtClean="0"/>
              <a:t>14/12/2024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088F-0C0B-4B09-A323-9E4AEBD3F4B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49417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D645D-3DD2-4D94-BEE8-FD33FD324CDC}" type="datetimeFigureOut">
              <a:rPr lang="el-GR" smtClean="0"/>
              <a:t>14/12/2024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088F-0C0B-4B09-A323-9E4AEBD3F4B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83897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D645D-3DD2-4D94-BEE8-FD33FD324CDC}" type="datetimeFigureOut">
              <a:rPr lang="el-GR" smtClean="0"/>
              <a:t>14/12/2024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088F-0C0B-4B09-A323-9E4AEBD3F4B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94463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D645D-3DD2-4D94-BEE8-FD33FD324CDC}" type="datetimeFigureOut">
              <a:rPr lang="el-GR" smtClean="0"/>
              <a:t>14/12/2024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088F-0C0B-4B09-A323-9E4AEBD3F4B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18826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D645D-3DD2-4D94-BEE8-FD33FD324CDC}" type="datetimeFigureOut">
              <a:rPr lang="el-GR" smtClean="0"/>
              <a:t>14/12/2024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088F-0C0B-4B09-A323-9E4AEBD3F4B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4921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FD645D-3DD2-4D94-BEE8-FD33FD324CDC}" type="datetimeFigureOut">
              <a:rPr lang="el-GR" smtClean="0"/>
              <a:t>14/12/2024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69088F-0C0B-4B09-A323-9E4AEBD3F4B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81871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tudy.sagepub.com/bartlettburton5e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youtube.com/watch?v=9xTz3QjcloI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youtube.com/watch?v=17T3fZIpT8I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895061" y="1104729"/>
            <a:ext cx="9144000" cy="2387600"/>
          </a:xfrm>
        </p:spPr>
        <p:txBody>
          <a:bodyPr/>
          <a:lstStyle/>
          <a:p>
            <a:r>
              <a:rPr lang="el-GR" dirty="0"/>
              <a:t>Νοημοσύνη και δημιουργικότητα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895061" y="3590738"/>
            <a:ext cx="9144000" cy="1655762"/>
          </a:xfrm>
        </p:spPr>
        <p:txBody>
          <a:bodyPr/>
          <a:lstStyle/>
          <a:p>
            <a:r>
              <a:rPr lang="el-GR" dirty="0"/>
              <a:t>Μάριος Κουκουνάρας </a:t>
            </a:r>
            <a:r>
              <a:rPr lang="el-GR" dirty="0" err="1"/>
              <a:t>Λιάγκης</a:t>
            </a:r>
            <a:r>
              <a:rPr lang="el-GR" dirty="0"/>
              <a:t>,</a:t>
            </a:r>
          </a:p>
          <a:p>
            <a:r>
              <a:rPr lang="el-GR" dirty="0"/>
              <a:t>Αναπληρωτής Καθηγητής, ΕΚΠΑ</a:t>
            </a:r>
          </a:p>
          <a:p>
            <a:endParaRPr lang="el-GR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9581" y="4568086"/>
            <a:ext cx="2162175" cy="2114550"/>
          </a:xfrm>
          <a:prstGeom prst="rect">
            <a:avLst/>
          </a:prstGeom>
        </p:spPr>
      </p:pic>
      <p:sp>
        <p:nvSpPr>
          <p:cNvPr id="5" name="Έλλειψη 4"/>
          <p:cNvSpPr/>
          <p:nvPr/>
        </p:nvSpPr>
        <p:spPr>
          <a:xfrm rot="20217313">
            <a:off x="-137206" y="618044"/>
            <a:ext cx="4550957" cy="1951711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hlinkClick r:id="rId3"/>
              </a:rPr>
              <a:t>https://study.sagepub.com/bartlettburton4e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464070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5467709" cy="695924"/>
          </a:xfrm>
        </p:spPr>
        <p:txBody>
          <a:bodyPr>
            <a:normAutofit fontScale="90000"/>
          </a:bodyPr>
          <a:lstStyle/>
          <a:p>
            <a:r>
              <a:rPr lang="el-GR" sz="3600" dirty="0"/>
              <a:t>Τεστ νοημοσύνης (ψυχομετρία) </a:t>
            </a:r>
            <a:br>
              <a:rPr lang="en-US" dirty="0"/>
            </a:br>
            <a:r>
              <a:rPr lang="en-US" sz="2200" b="1" dirty="0">
                <a:hlinkClick r:id="rId2"/>
              </a:rPr>
              <a:t>https://www.youtube.com/watch?v=9xTz3QjcloI</a:t>
            </a:r>
            <a:endParaRPr lang="el-GR" sz="2200" b="1" dirty="0"/>
          </a:p>
        </p:txBody>
      </p:sp>
      <p:pic>
        <p:nvPicPr>
          <p:cNvPr id="5" name="Θέση περιεχομένου 4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7177" y="117595"/>
            <a:ext cx="1369959" cy="2039009"/>
          </a:xfrm>
        </p:spPr>
      </p:pic>
      <p:sp>
        <p:nvSpPr>
          <p:cNvPr id="4" name="TextBox 3"/>
          <p:cNvSpPr txBox="1"/>
          <p:nvPr/>
        </p:nvSpPr>
        <p:spPr>
          <a:xfrm>
            <a:off x="7326504" y="365126"/>
            <a:ext cx="25706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Francis Galton 1869</a:t>
            </a:r>
          </a:p>
          <a:p>
            <a:r>
              <a:rPr lang="el-GR" dirty="0"/>
              <a:t>Κληρονομικότητα της νοημοσύνης \ μέτρηση ατομικών διαφορών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31653" y="1565455"/>
            <a:ext cx="861778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Αναπτύχθηκαν για να προβλέψουν την επίδοση του παιδιού στο σχολείο</a:t>
            </a:r>
          </a:p>
          <a:p>
            <a:r>
              <a:rPr lang="el-GR" sz="2400" dirty="0"/>
              <a:t>-το πρώτο έγινε στη Γαλλία το 1905</a:t>
            </a:r>
          </a:p>
          <a:p>
            <a:r>
              <a:rPr lang="el-GR" sz="2400" dirty="0"/>
              <a:t>Μέσο σκορ σήμερα είναι το 100 (&lt;55, 85-115, &gt;145)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31653" y="3543594"/>
            <a:ext cx="614391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Τα τεστ μετρούν κάποια έμφυτη αμετάβλητη ικανότητα; </a:t>
            </a:r>
          </a:p>
          <a:p>
            <a:r>
              <a:rPr lang="el-GR" sz="2400" dirty="0">
                <a:solidFill>
                  <a:srgbClr val="C00000"/>
                </a:solidFill>
              </a:rPr>
              <a:t>Υπάρχει η Νοημοσύνη Α (έμφυτη και εξαρτάται εξολοκλήρου από νευρολογικές ιδιότητες)</a:t>
            </a:r>
          </a:p>
          <a:p>
            <a:r>
              <a:rPr lang="el-GR" sz="2400" dirty="0">
                <a:solidFill>
                  <a:srgbClr val="C00000"/>
                </a:solidFill>
              </a:rPr>
              <a:t>Και η Νοημοσύνη Β (η αλληλεπίδραση της Α με τις περιβαλλοντικές επιδράσεις στο άτομο)</a:t>
            </a:r>
          </a:p>
          <a:p>
            <a:r>
              <a:rPr lang="el-GR" sz="2400" dirty="0">
                <a:solidFill>
                  <a:srgbClr val="C00000"/>
                </a:solidFill>
              </a:rPr>
              <a:t>Η Α δεν ποικίλλει, ενώ η Β ποικίλλει</a:t>
            </a:r>
            <a:r>
              <a:rPr lang="en-US" sz="2400" dirty="0">
                <a:solidFill>
                  <a:srgbClr val="C00000"/>
                </a:solidFill>
              </a:rPr>
              <a:t>. </a:t>
            </a:r>
          </a:p>
          <a:p>
            <a:r>
              <a:rPr lang="el-GR" sz="2400" dirty="0">
                <a:solidFill>
                  <a:srgbClr val="C00000"/>
                </a:solidFill>
              </a:rPr>
              <a:t>Δεν είναι άμεσα μετρήσιμες (</a:t>
            </a:r>
            <a:r>
              <a:rPr lang="en-US" sz="2400" dirty="0">
                <a:solidFill>
                  <a:srgbClr val="C00000"/>
                </a:solidFill>
              </a:rPr>
              <a:t>Child, 2007)</a:t>
            </a:r>
            <a:endParaRPr lang="el-GR" sz="2400" dirty="0">
              <a:solidFill>
                <a:srgbClr val="C00000"/>
              </a:solidFill>
            </a:endParaRPr>
          </a:p>
        </p:txBody>
      </p:sp>
      <p:pic>
        <p:nvPicPr>
          <p:cNvPr id="8" name="Εικόνα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8394" y="5889327"/>
            <a:ext cx="769657" cy="76164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453223" y="3717985"/>
            <a:ext cx="417518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>
                <a:solidFill>
                  <a:srgbClr val="C00000"/>
                </a:solidFill>
              </a:rPr>
              <a:t>Υπάρχει ισχυρή συσχέτιση μεταξύ του σκορ </a:t>
            </a:r>
            <a:r>
              <a:rPr lang="en-US" sz="2000" dirty="0">
                <a:solidFill>
                  <a:srgbClr val="C00000"/>
                </a:solidFill>
              </a:rPr>
              <a:t>IQ </a:t>
            </a:r>
            <a:r>
              <a:rPr lang="el-GR" sz="2000" dirty="0">
                <a:solidFill>
                  <a:srgbClr val="C00000"/>
                </a:solidFill>
              </a:rPr>
              <a:t>και των βαθμών σχολικής επίδοσης. Η σταθερότητα των σκορ και ο δείκτης πρόγνωσης της σχολικής επίδοσης είναι ισχυρότερος στα παιδιά μεγαλύτερης ηλικίας (&gt;3) (</a:t>
            </a:r>
            <a:r>
              <a:rPr lang="en-US" sz="2000" dirty="0">
                <a:solidFill>
                  <a:srgbClr val="C00000"/>
                </a:solidFill>
              </a:rPr>
              <a:t>Boyd &amp; Bee, 2014)</a:t>
            </a:r>
            <a:endParaRPr lang="el-GR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8253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Θεωρίες για τη νοημοσύνη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1653788"/>
            <a:ext cx="10515600" cy="2398143"/>
          </a:xfrm>
        </p:spPr>
        <p:txBody>
          <a:bodyPr>
            <a:normAutofit fontScale="92500" lnSpcReduction="20000"/>
          </a:bodyPr>
          <a:lstStyle/>
          <a:p>
            <a:r>
              <a:rPr lang="el-GR" dirty="0"/>
              <a:t>Γενική και ειδική ικανότητα </a:t>
            </a:r>
            <a:r>
              <a:rPr lang="en-US" dirty="0"/>
              <a:t>(Spearman)</a:t>
            </a:r>
          </a:p>
          <a:p>
            <a:r>
              <a:rPr lang="el-GR" dirty="0"/>
              <a:t>Δημιουργική νοημοσύνη: συγκλίνουσα (αναζητά μία και μόνη απάντηση) και αποκλίνουσα σκέψη (παράγει ένα ολόκληρο φάσμα πιθανών απαντήσεων) </a:t>
            </a:r>
            <a:r>
              <a:rPr lang="en-US" dirty="0"/>
              <a:t>(Guilford)</a:t>
            </a:r>
          </a:p>
          <a:p>
            <a:r>
              <a:rPr lang="el-GR" dirty="0"/>
              <a:t>Ρευστή (κληρονομικές ιδιότητες: διεργασίες σκέψης, μνήμης και χωρικής επίδοσης) και αποκρυσταλλωμένη νοημοσύνη (αποτέλεσμα εκπαίδευσης και διεργασιών του παρελθόντος) (</a:t>
            </a:r>
            <a:r>
              <a:rPr lang="en-US" dirty="0" err="1"/>
              <a:t>Catell</a:t>
            </a:r>
            <a:r>
              <a:rPr lang="en-US" dirty="0"/>
              <a:t>)</a:t>
            </a:r>
          </a:p>
          <a:p>
            <a:endParaRPr lang="el-GR" dirty="0"/>
          </a:p>
        </p:txBody>
      </p:sp>
      <p:sp>
        <p:nvSpPr>
          <p:cNvPr id="4" name="TextBox 3"/>
          <p:cNvSpPr txBox="1"/>
          <p:nvPr/>
        </p:nvSpPr>
        <p:spPr>
          <a:xfrm>
            <a:off x="1138687" y="4203177"/>
            <a:ext cx="1037757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/>
              <a:t>Νοημοσύνη: φύση ή ανατροφή;</a:t>
            </a:r>
          </a:p>
          <a:p>
            <a:r>
              <a:rPr lang="el-GR" sz="2800" b="1" dirty="0"/>
              <a:t>Η απάτη του </a:t>
            </a:r>
            <a:r>
              <a:rPr lang="en-US" sz="2800" b="1" dirty="0"/>
              <a:t>Cyril Burt</a:t>
            </a:r>
            <a:r>
              <a:rPr lang="el-GR" sz="2800" b="1" dirty="0"/>
              <a:t> με τα δίδυμα αδέλφια και τον διαχωρισμό των παιδιών ανάλογα με την κληρονομική νοημοσύνη τους</a:t>
            </a:r>
          </a:p>
        </p:txBody>
      </p:sp>
      <p:sp>
        <p:nvSpPr>
          <p:cNvPr id="5" name="Ορθογώνιο 4"/>
          <p:cNvSpPr/>
          <p:nvPr/>
        </p:nvSpPr>
        <p:spPr>
          <a:xfrm>
            <a:off x="1138687" y="5739418"/>
            <a:ext cx="476906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/>
              <a:t>Αναστοχασμός: Να κάνουμε τεστ νοημοσύνης;</a:t>
            </a:r>
          </a:p>
          <a:p>
            <a:r>
              <a:rPr lang="en-US" dirty="0">
                <a:hlinkClick r:id="rId2"/>
              </a:rPr>
              <a:t>https://www.youtube.com/watch?v=17T3fZIpT8I</a:t>
            </a:r>
            <a:endParaRPr lang="el-GR" dirty="0"/>
          </a:p>
        </p:txBody>
      </p:sp>
      <p:pic>
        <p:nvPicPr>
          <p:cNvPr id="6" name="Εικόνα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2852" y="5183251"/>
            <a:ext cx="1408981" cy="1469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565946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286</Words>
  <Application>Microsoft Office PowerPoint</Application>
  <PresentationFormat>Ευρεία οθόνη</PresentationFormat>
  <Paragraphs>24</Paragraphs>
  <Slides>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Θέμα του Office</vt:lpstr>
      <vt:lpstr>Νοημοσύνη και δημιουργικότητα</vt:lpstr>
      <vt:lpstr>Τεστ νοημοσύνης (ψυχομετρία)  https://www.youtube.com/watch?v=9xTz3QjcloI</vt:lpstr>
      <vt:lpstr>Θεωρίες για τη νοημοσύνη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Νοημοσύνη και δημιουργικότητα</dc:title>
  <dc:creator>Noone</dc:creator>
  <cp:lastModifiedBy>ΕΜΜΑΝΟΥΗΛ ΠΑΠΑΪΩΑΝΝΟΥ</cp:lastModifiedBy>
  <cp:revision>11</cp:revision>
  <dcterms:created xsi:type="dcterms:W3CDTF">2019-12-09T05:38:33Z</dcterms:created>
  <dcterms:modified xsi:type="dcterms:W3CDTF">2024-12-14T21:35:21Z</dcterms:modified>
</cp:coreProperties>
</file>