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B89E89-952D-580C-7F6F-A0A691EA946B}" v="85" dt="2025-01-08T04:57:26.570"/>
  </p1510:revLst>
</p1510:revInfo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Φωτεινό στυλ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1B99D4-6531-4C2F-BC9B-47CC1B4FB2BE}" type="doc">
      <dgm:prSet loTypeId="urn:microsoft.com/office/officeart/2005/8/layout/vList2" loCatId="list" qsTypeId="urn:microsoft.com/office/officeart/2005/8/quickstyle/simple3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FB170B3-ABDF-4414-B975-AAF299C37CAA}">
      <dgm:prSet/>
      <dgm:spPr/>
      <dgm:t>
        <a:bodyPr/>
        <a:lstStyle/>
        <a:p>
          <a:r>
            <a:rPr lang="el-GR"/>
            <a:t>Ο Vygotsky υπήρξε θεμελιωτής του Κοινωνικού Κονστρουκτιβισμού (Social Constructivism).</a:t>
          </a:r>
          <a:endParaRPr lang="en-US"/>
        </a:p>
      </dgm:t>
    </dgm:pt>
    <dgm:pt modelId="{65DA3AE0-52B9-4AF8-A3B5-4A811ED0C2B3}" type="parTrans" cxnId="{9A1ED46C-D38A-42C0-B74E-15F4BC893C91}">
      <dgm:prSet/>
      <dgm:spPr/>
      <dgm:t>
        <a:bodyPr/>
        <a:lstStyle/>
        <a:p>
          <a:endParaRPr lang="en-US"/>
        </a:p>
      </dgm:t>
    </dgm:pt>
    <dgm:pt modelId="{D9822345-7556-4AB8-A85A-025219F81164}" type="sibTrans" cxnId="{9A1ED46C-D38A-42C0-B74E-15F4BC893C91}">
      <dgm:prSet/>
      <dgm:spPr/>
      <dgm:t>
        <a:bodyPr/>
        <a:lstStyle/>
        <a:p>
          <a:endParaRPr lang="en-US"/>
        </a:p>
      </dgm:t>
    </dgm:pt>
    <dgm:pt modelId="{1F283A4F-8AC1-4874-A627-B91D06AC309F}">
      <dgm:prSet/>
      <dgm:spPr/>
      <dgm:t>
        <a:bodyPr/>
        <a:lstStyle/>
        <a:p>
          <a:r>
            <a:rPr lang="el-GR"/>
            <a:t>Τόνισε πως ο ρόλος του κοινωνικού πλαισίου έχει μεγάλη σημασία για τη γνωσιακή ανάπτυξη του ατόμου.</a:t>
          </a:r>
          <a:endParaRPr lang="en-US"/>
        </a:p>
      </dgm:t>
    </dgm:pt>
    <dgm:pt modelId="{8E4C75EB-3D30-4577-A1F5-4903AF2B5DAC}" type="parTrans" cxnId="{906D3008-2670-487D-AFFA-68C0552075FA}">
      <dgm:prSet/>
      <dgm:spPr/>
      <dgm:t>
        <a:bodyPr/>
        <a:lstStyle/>
        <a:p>
          <a:endParaRPr lang="en-US"/>
        </a:p>
      </dgm:t>
    </dgm:pt>
    <dgm:pt modelId="{3163F855-0526-45C9-8996-6EEFC6437864}" type="sibTrans" cxnId="{906D3008-2670-487D-AFFA-68C0552075FA}">
      <dgm:prSet/>
      <dgm:spPr/>
      <dgm:t>
        <a:bodyPr/>
        <a:lstStyle/>
        <a:p>
          <a:endParaRPr lang="en-US"/>
        </a:p>
      </dgm:t>
    </dgm:pt>
    <dgm:pt modelId="{D00F36D8-1F84-48BF-AAB4-34C20BE1D9BD}">
      <dgm:prSet/>
      <dgm:spPr/>
      <dgm:t>
        <a:bodyPr/>
        <a:lstStyle/>
        <a:p>
          <a:r>
            <a:rPr lang="el-GR"/>
            <a:t>Μέσα από την αλληλεπίδραση με το κοινωνικό πλαίσιο το άτομο γνωρίζει τον κόσμο και οικοδομεί τη γνώση.</a:t>
          </a:r>
          <a:endParaRPr lang="en-US"/>
        </a:p>
      </dgm:t>
    </dgm:pt>
    <dgm:pt modelId="{2E266D57-5562-4C97-A0E6-358B62E9D263}" type="parTrans" cxnId="{091F44A6-AFDA-4FF5-BAE8-3A55F2939A24}">
      <dgm:prSet/>
      <dgm:spPr/>
      <dgm:t>
        <a:bodyPr/>
        <a:lstStyle/>
        <a:p>
          <a:endParaRPr lang="en-US"/>
        </a:p>
      </dgm:t>
    </dgm:pt>
    <dgm:pt modelId="{930D49CB-51C4-436A-8100-39EBE57F47AA}" type="sibTrans" cxnId="{091F44A6-AFDA-4FF5-BAE8-3A55F2939A24}">
      <dgm:prSet/>
      <dgm:spPr/>
      <dgm:t>
        <a:bodyPr/>
        <a:lstStyle/>
        <a:p>
          <a:endParaRPr lang="en-US"/>
        </a:p>
      </dgm:t>
    </dgm:pt>
    <dgm:pt modelId="{38849021-7C89-4422-9B3B-2C8CA3879D9E}" type="pres">
      <dgm:prSet presAssocID="{F41B99D4-6531-4C2F-BC9B-47CC1B4FB2BE}" presName="linear" presStyleCnt="0">
        <dgm:presLayoutVars>
          <dgm:animLvl val="lvl"/>
          <dgm:resizeHandles val="exact"/>
        </dgm:presLayoutVars>
      </dgm:prSet>
      <dgm:spPr/>
    </dgm:pt>
    <dgm:pt modelId="{C8DC7861-288F-4F1D-A515-502446EBB767}" type="pres">
      <dgm:prSet presAssocID="{AFB170B3-ABDF-4414-B975-AAF299C37CA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35CD2F2-77A0-4E02-9F64-0E4568F7C790}" type="pres">
      <dgm:prSet presAssocID="{D9822345-7556-4AB8-A85A-025219F81164}" presName="spacer" presStyleCnt="0"/>
      <dgm:spPr/>
    </dgm:pt>
    <dgm:pt modelId="{E365B51A-68E8-4114-A9FB-0FBF6D05B2F6}" type="pres">
      <dgm:prSet presAssocID="{1F283A4F-8AC1-4874-A627-B91D06AC309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5B74898-5BCC-42DD-93BE-2802FDEDCA4B}" type="pres">
      <dgm:prSet presAssocID="{3163F855-0526-45C9-8996-6EEFC6437864}" presName="spacer" presStyleCnt="0"/>
      <dgm:spPr/>
    </dgm:pt>
    <dgm:pt modelId="{B2BADB63-004E-45DD-AC82-09D38F82CD60}" type="pres">
      <dgm:prSet presAssocID="{D00F36D8-1F84-48BF-AAB4-34C20BE1D9BD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06D3008-2670-487D-AFFA-68C0552075FA}" srcId="{F41B99D4-6531-4C2F-BC9B-47CC1B4FB2BE}" destId="{1F283A4F-8AC1-4874-A627-B91D06AC309F}" srcOrd="1" destOrd="0" parTransId="{8E4C75EB-3D30-4577-A1F5-4903AF2B5DAC}" sibTransId="{3163F855-0526-45C9-8996-6EEFC6437864}"/>
    <dgm:cxn modelId="{40B9BB16-25E9-4ED1-A6CB-084A70E34B55}" type="presOf" srcId="{F41B99D4-6531-4C2F-BC9B-47CC1B4FB2BE}" destId="{38849021-7C89-4422-9B3B-2C8CA3879D9E}" srcOrd="0" destOrd="0" presId="urn:microsoft.com/office/officeart/2005/8/layout/vList2"/>
    <dgm:cxn modelId="{38CCAC67-7771-47A1-AB3B-FDA54E101B19}" type="presOf" srcId="{D00F36D8-1F84-48BF-AAB4-34C20BE1D9BD}" destId="{B2BADB63-004E-45DD-AC82-09D38F82CD60}" srcOrd="0" destOrd="0" presId="urn:microsoft.com/office/officeart/2005/8/layout/vList2"/>
    <dgm:cxn modelId="{9A1ED46C-D38A-42C0-B74E-15F4BC893C91}" srcId="{F41B99D4-6531-4C2F-BC9B-47CC1B4FB2BE}" destId="{AFB170B3-ABDF-4414-B975-AAF299C37CAA}" srcOrd="0" destOrd="0" parTransId="{65DA3AE0-52B9-4AF8-A3B5-4A811ED0C2B3}" sibTransId="{D9822345-7556-4AB8-A85A-025219F81164}"/>
    <dgm:cxn modelId="{597C5058-5A77-4445-8D4C-3207ED1140CF}" type="presOf" srcId="{AFB170B3-ABDF-4414-B975-AAF299C37CAA}" destId="{C8DC7861-288F-4F1D-A515-502446EBB767}" srcOrd="0" destOrd="0" presId="urn:microsoft.com/office/officeart/2005/8/layout/vList2"/>
    <dgm:cxn modelId="{091F44A6-AFDA-4FF5-BAE8-3A55F2939A24}" srcId="{F41B99D4-6531-4C2F-BC9B-47CC1B4FB2BE}" destId="{D00F36D8-1F84-48BF-AAB4-34C20BE1D9BD}" srcOrd="2" destOrd="0" parTransId="{2E266D57-5562-4C97-A0E6-358B62E9D263}" sibTransId="{930D49CB-51C4-436A-8100-39EBE57F47AA}"/>
    <dgm:cxn modelId="{0B8AB9CE-6FEA-489E-8793-3D655A65A253}" type="presOf" srcId="{1F283A4F-8AC1-4874-A627-B91D06AC309F}" destId="{E365B51A-68E8-4114-A9FB-0FBF6D05B2F6}" srcOrd="0" destOrd="0" presId="urn:microsoft.com/office/officeart/2005/8/layout/vList2"/>
    <dgm:cxn modelId="{7357CADD-FFAD-4F9F-9060-108D2797E518}" type="presParOf" srcId="{38849021-7C89-4422-9B3B-2C8CA3879D9E}" destId="{C8DC7861-288F-4F1D-A515-502446EBB767}" srcOrd="0" destOrd="0" presId="urn:microsoft.com/office/officeart/2005/8/layout/vList2"/>
    <dgm:cxn modelId="{0EE1C69B-7AA7-4D15-8955-0C4D65D2E471}" type="presParOf" srcId="{38849021-7C89-4422-9B3B-2C8CA3879D9E}" destId="{B35CD2F2-77A0-4E02-9F64-0E4568F7C790}" srcOrd="1" destOrd="0" presId="urn:microsoft.com/office/officeart/2005/8/layout/vList2"/>
    <dgm:cxn modelId="{AAF48EA9-9892-4FF7-9581-CFC32180D37A}" type="presParOf" srcId="{38849021-7C89-4422-9B3B-2C8CA3879D9E}" destId="{E365B51A-68E8-4114-A9FB-0FBF6D05B2F6}" srcOrd="2" destOrd="0" presId="urn:microsoft.com/office/officeart/2005/8/layout/vList2"/>
    <dgm:cxn modelId="{0E62833A-AE52-48FA-9569-F753ED7D9834}" type="presParOf" srcId="{38849021-7C89-4422-9B3B-2C8CA3879D9E}" destId="{55B74898-5BCC-42DD-93BE-2802FDEDCA4B}" srcOrd="3" destOrd="0" presId="urn:microsoft.com/office/officeart/2005/8/layout/vList2"/>
    <dgm:cxn modelId="{042D97C4-B63D-409A-8FFB-2ACEF8E6C78B}" type="presParOf" srcId="{38849021-7C89-4422-9B3B-2C8CA3879D9E}" destId="{B2BADB63-004E-45DD-AC82-09D38F82CD6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79061CC-B3B1-48F6-9289-546AFC40466D}" type="doc">
      <dgm:prSet loTypeId="urn:microsoft.com/office/officeart/2005/8/layout/vList2" loCatId="list" qsTypeId="urn:microsoft.com/office/officeart/2005/8/quickstyle/simple3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AE10DE4-7A01-4B79-9852-55BAC54040D9}">
      <dgm:prSet/>
      <dgm:spPr/>
      <dgm:t>
        <a:bodyPr/>
        <a:lstStyle/>
        <a:p>
          <a:r>
            <a:rPr lang="el-GR" baseline="0"/>
            <a:t>Δίνει έμφαση στον τρόπο με τον οποίο η νοητική ανάπτυξη είναι κοινωνικά αμφίδρομη διαδικασία. Το παιδί δρα απέναντι σε ένα πρόσωπο (γονέας, συγγενής) και το πρόσωπο αυτό αντιδρά προς το παιδί, δημιουργώντας από κοινού μια αλληλεπίδραση.</a:t>
          </a:r>
          <a:endParaRPr lang="en-US"/>
        </a:p>
      </dgm:t>
    </dgm:pt>
    <dgm:pt modelId="{C046D782-34F4-4767-B1AC-ADF451234AB2}" type="parTrans" cxnId="{636B3C35-7EA2-48C1-BB2F-3741BD49211D}">
      <dgm:prSet/>
      <dgm:spPr/>
      <dgm:t>
        <a:bodyPr/>
        <a:lstStyle/>
        <a:p>
          <a:endParaRPr lang="en-US"/>
        </a:p>
      </dgm:t>
    </dgm:pt>
    <dgm:pt modelId="{99D1E919-73A9-4BBD-9353-72B07919AF94}" type="sibTrans" cxnId="{636B3C35-7EA2-48C1-BB2F-3741BD49211D}">
      <dgm:prSet/>
      <dgm:spPr/>
      <dgm:t>
        <a:bodyPr/>
        <a:lstStyle/>
        <a:p>
          <a:endParaRPr lang="en-US"/>
        </a:p>
      </dgm:t>
    </dgm:pt>
    <dgm:pt modelId="{55D27F90-D586-4844-858C-6DBACABE42B2}">
      <dgm:prSet/>
      <dgm:spPr/>
      <dgm:t>
        <a:bodyPr/>
        <a:lstStyle/>
        <a:p>
          <a:r>
            <a:rPr lang="el-GR" baseline="0"/>
            <a:t>Τα παιδιά καταλαβαίνουν τον κόσμο μέσα από τα μάτια των γονιών τους και την αλληλεπίδραση μαζί τους και μέσα από αυτή τη διαδικασία γνωρίζουν τον κόσμο, επικοινωνούν και αναπτύσσονται. </a:t>
          </a:r>
          <a:endParaRPr lang="en-US"/>
        </a:p>
      </dgm:t>
    </dgm:pt>
    <dgm:pt modelId="{D0A758A5-C50C-4BA2-B72C-E61196F155CE}" type="parTrans" cxnId="{9035D015-D812-4E86-8BCE-AC4BB1335864}">
      <dgm:prSet/>
      <dgm:spPr/>
      <dgm:t>
        <a:bodyPr/>
        <a:lstStyle/>
        <a:p>
          <a:endParaRPr lang="en-US"/>
        </a:p>
      </dgm:t>
    </dgm:pt>
    <dgm:pt modelId="{9A23A94F-16A4-458F-95C1-103F12D5F0B7}" type="sibTrans" cxnId="{9035D015-D812-4E86-8BCE-AC4BB1335864}">
      <dgm:prSet/>
      <dgm:spPr/>
      <dgm:t>
        <a:bodyPr/>
        <a:lstStyle/>
        <a:p>
          <a:endParaRPr lang="en-US"/>
        </a:p>
      </dgm:t>
    </dgm:pt>
    <dgm:pt modelId="{418423B6-BC51-467D-9CB1-4EED4A7FACA8}" type="pres">
      <dgm:prSet presAssocID="{379061CC-B3B1-48F6-9289-546AFC40466D}" presName="linear" presStyleCnt="0">
        <dgm:presLayoutVars>
          <dgm:animLvl val="lvl"/>
          <dgm:resizeHandles val="exact"/>
        </dgm:presLayoutVars>
      </dgm:prSet>
      <dgm:spPr/>
    </dgm:pt>
    <dgm:pt modelId="{14209958-F448-4D99-86A6-4F27E3BFF30B}" type="pres">
      <dgm:prSet presAssocID="{2AE10DE4-7A01-4B79-9852-55BAC54040D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FFBF006-3064-4C59-B9BF-13B18EA68E98}" type="pres">
      <dgm:prSet presAssocID="{99D1E919-73A9-4BBD-9353-72B07919AF94}" presName="spacer" presStyleCnt="0"/>
      <dgm:spPr/>
    </dgm:pt>
    <dgm:pt modelId="{9586E7D2-16B7-43CA-8032-282F991803A8}" type="pres">
      <dgm:prSet presAssocID="{55D27F90-D586-4844-858C-6DBACABE42B2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9035D015-D812-4E86-8BCE-AC4BB1335864}" srcId="{379061CC-B3B1-48F6-9289-546AFC40466D}" destId="{55D27F90-D586-4844-858C-6DBACABE42B2}" srcOrd="1" destOrd="0" parTransId="{D0A758A5-C50C-4BA2-B72C-E61196F155CE}" sibTransId="{9A23A94F-16A4-458F-95C1-103F12D5F0B7}"/>
    <dgm:cxn modelId="{31CCAE2C-8858-4778-BECD-B67AE559A43C}" type="presOf" srcId="{379061CC-B3B1-48F6-9289-546AFC40466D}" destId="{418423B6-BC51-467D-9CB1-4EED4A7FACA8}" srcOrd="0" destOrd="0" presId="urn:microsoft.com/office/officeart/2005/8/layout/vList2"/>
    <dgm:cxn modelId="{636B3C35-7EA2-48C1-BB2F-3741BD49211D}" srcId="{379061CC-B3B1-48F6-9289-546AFC40466D}" destId="{2AE10DE4-7A01-4B79-9852-55BAC54040D9}" srcOrd="0" destOrd="0" parTransId="{C046D782-34F4-4767-B1AC-ADF451234AB2}" sibTransId="{99D1E919-73A9-4BBD-9353-72B07919AF94}"/>
    <dgm:cxn modelId="{39342E3B-8C8C-4C79-80EA-A4C19B8D5D2C}" type="presOf" srcId="{55D27F90-D586-4844-858C-6DBACABE42B2}" destId="{9586E7D2-16B7-43CA-8032-282F991803A8}" srcOrd="0" destOrd="0" presId="urn:microsoft.com/office/officeart/2005/8/layout/vList2"/>
    <dgm:cxn modelId="{C44F43EF-8A8E-4F71-B7E7-362C7C096A9A}" type="presOf" srcId="{2AE10DE4-7A01-4B79-9852-55BAC54040D9}" destId="{14209958-F448-4D99-86A6-4F27E3BFF30B}" srcOrd="0" destOrd="0" presId="urn:microsoft.com/office/officeart/2005/8/layout/vList2"/>
    <dgm:cxn modelId="{4488576B-C51F-401B-8491-B4BCA0FFFB91}" type="presParOf" srcId="{418423B6-BC51-467D-9CB1-4EED4A7FACA8}" destId="{14209958-F448-4D99-86A6-4F27E3BFF30B}" srcOrd="0" destOrd="0" presId="urn:microsoft.com/office/officeart/2005/8/layout/vList2"/>
    <dgm:cxn modelId="{BF0B12DF-D356-4A3A-A406-91E54578FE1A}" type="presParOf" srcId="{418423B6-BC51-467D-9CB1-4EED4A7FACA8}" destId="{AFFBF006-3064-4C59-B9BF-13B18EA68E98}" srcOrd="1" destOrd="0" presId="urn:microsoft.com/office/officeart/2005/8/layout/vList2"/>
    <dgm:cxn modelId="{14136A1B-D7B2-41FE-ACF7-BE1BB7D3D784}" type="presParOf" srcId="{418423B6-BC51-467D-9CB1-4EED4A7FACA8}" destId="{9586E7D2-16B7-43CA-8032-282F991803A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C7F2206-C521-4957-9720-E5FC25D273D7}" type="doc">
      <dgm:prSet loTypeId="urn:microsoft.com/office/officeart/2016/7/layout/RepeatingBendingProcessNew" loCatId="process" qsTypeId="urn:microsoft.com/office/officeart/2005/8/quickstyle/simple3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7C5B5DBB-E502-4568-AA22-ABE4DF902263}">
      <dgm:prSet/>
      <dgm:spPr/>
      <dgm:t>
        <a:bodyPr/>
        <a:lstStyle/>
        <a:p>
          <a:r>
            <a:rPr lang="el-GR" b="1" baseline="0"/>
            <a:t>Στάδιο πρώτο</a:t>
          </a:r>
          <a:r>
            <a:rPr lang="el-GR" baseline="0"/>
            <a:t>:</a:t>
          </a:r>
          <a:endParaRPr lang="en-US"/>
        </a:p>
      </dgm:t>
    </dgm:pt>
    <dgm:pt modelId="{FC0C8643-F508-4D9C-B5B2-67B64FC982AE}" type="parTrans" cxnId="{E572A7F3-B2B0-493F-81B6-1C7DBC97723D}">
      <dgm:prSet/>
      <dgm:spPr/>
      <dgm:t>
        <a:bodyPr/>
        <a:lstStyle/>
        <a:p>
          <a:endParaRPr lang="en-US"/>
        </a:p>
      </dgm:t>
    </dgm:pt>
    <dgm:pt modelId="{1B63A6A6-1849-4D1D-8EA2-504EF9B507A1}" type="sibTrans" cxnId="{E572A7F3-B2B0-493F-81B6-1C7DBC97723D}">
      <dgm:prSet/>
      <dgm:spPr/>
      <dgm:t>
        <a:bodyPr/>
        <a:lstStyle/>
        <a:p>
          <a:endParaRPr lang="en-US"/>
        </a:p>
      </dgm:t>
    </dgm:pt>
    <dgm:pt modelId="{DC6846DD-7FEE-421B-AC53-49BDA6F9869E}">
      <dgm:prSet/>
      <dgm:spPr/>
      <dgm:t>
        <a:bodyPr/>
        <a:lstStyle/>
        <a:p>
          <a:r>
            <a:rPr lang="el-GR" baseline="0"/>
            <a:t>Σκέψη και γλώσσα δεν σχετίζονται.</a:t>
          </a:r>
          <a:endParaRPr lang="en-US"/>
        </a:p>
      </dgm:t>
    </dgm:pt>
    <dgm:pt modelId="{A1F6AF00-6D9B-4BA5-BA2C-2078D12041D7}" type="parTrans" cxnId="{02F5743C-2648-4342-A2BD-7EE17C5918BC}">
      <dgm:prSet/>
      <dgm:spPr/>
      <dgm:t>
        <a:bodyPr/>
        <a:lstStyle/>
        <a:p>
          <a:endParaRPr lang="en-US"/>
        </a:p>
      </dgm:t>
    </dgm:pt>
    <dgm:pt modelId="{86EA29E3-9A8C-4A2F-BC4E-16C8D680E89D}" type="sibTrans" cxnId="{02F5743C-2648-4342-A2BD-7EE17C5918BC}">
      <dgm:prSet/>
      <dgm:spPr/>
      <dgm:t>
        <a:bodyPr/>
        <a:lstStyle/>
        <a:p>
          <a:endParaRPr lang="en-US"/>
        </a:p>
      </dgm:t>
    </dgm:pt>
    <dgm:pt modelId="{C77208B6-E182-495F-A447-4655107CA86B}">
      <dgm:prSet/>
      <dgm:spPr/>
      <dgm:t>
        <a:bodyPr/>
        <a:lstStyle/>
        <a:p>
          <a:r>
            <a:rPr lang="el-GR" baseline="0"/>
            <a:t>Η ικανότητα χρήσης της γλώσσας για την έκφραση των σκέψεων δεν είναι αναγκαία (προγλωσσική σκέψη).</a:t>
          </a:r>
          <a:endParaRPr lang="en-US"/>
        </a:p>
      </dgm:t>
    </dgm:pt>
    <dgm:pt modelId="{4290EC7F-4563-423C-9521-78F19BB77230}" type="parTrans" cxnId="{8E2D1FA8-D3AE-4712-A7A3-91DE9238B5E3}">
      <dgm:prSet/>
      <dgm:spPr/>
      <dgm:t>
        <a:bodyPr/>
        <a:lstStyle/>
        <a:p>
          <a:endParaRPr lang="en-US"/>
        </a:p>
      </dgm:t>
    </dgm:pt>
    <dgm:pt modelId="{7A251B69-0729-4C22-A467-D53A79914C3B}" type="sibTrans" cxnId="{8E2D1FA8-D3AE-4712-A7A3-91DE9238B5E3}">
      <dgm:prSet/>
      <dgm:spPr/>
      <dgm:t>
        <a:bodyPr/>
        <a:lstStyle/>
        <a:p>
          <a:endParaRPr lang="en-US"/>
        </a:p>
      </dgm:t>
    </dgm:pt>
    <dgm:pt modelId="{B04DAC6A-551F-4D85-B3A8-35B311A0B36D}">
      <dgm:prSet/>
      <dgm:spPr/>
      <dgm:t>
        <a:bodyPr/>
        <a:lstStyle/>
        <a:p>
          <a:r>
            <a:rPr lang="el-GR" b="1" baseline="0"/>
            <a:t>Στάδιο δεύτερο</a:t>
          </a:r>
          <a:r>
            <a:rPr lang="el-GR" baseline="0"/>
            <a:t>:</a:t>
          </a:r>
          <a:endParaRPr lang="en-US"/>
        </a:p>
      </dgm:t>
    </dgm:pt>
    <dgm:pt modelId="{07443B86-BE39-4A70-880C-39BE365660D8}" type="parTrans" cxnId="{F685028D-6657-4E9A-88F2-87066260BCE4}">
      <dgm:prSet/>
      <dgm:spPr/>
      <dgm:t>
        <a:bodyPr/>
        <a:lstStyle/>
        <a:p>
          <a:endParaRPr lang="en-US"/>
        </a:p>
      </dgm:t>
    </dgm:pt>
    <dgm:pt modelId="{6FD03406-160D-4C85-9D94-E11DA093224F}" type="sibTrans" cxnId="{F685028D-6657-4E9A-88F2-87066260BCE4}">
      <dgm:prSet/>
      <dgm:spPr/>
      <dgm:t>
        <a:bodyPr/>
        <a:lstStyle/>
        <a:p>
          <a:endParaRPr lang="en-US"/>
        </a:p>
      </dgm:t>
    </dgm:pt>
    <dgm:pt modelId="{C466E308-881E-48FD-84FA-122E154A3D18}">
      <dgm:prSet/>
      <dgm:spPr/>
      <dgm:t>
        <a:bodyPr/>
        <a:lstStyle/>
        <a:p>
          <a:r>
            <a:rPr lang="el-GR" baseline="0"/>
            <a:t>Η γλώσσα και η σκέψη αρχίζουν να σχετίζονται.</a:t>
          </a:r>
          <a:endParaRPr lang="en-US"/>
        </a:p>
      </dgm:t>
    </dgm:pt>
    <dgm:pt modelId="{2C2EABDA-63F7-4CDE-8445-B8A0936C95BD}" type="parTrans" cxnId="{970036F9-EB7B-42D5-A41E-807D6DE7F8C8}">
      <dgm:prSet/>
      <dgm:spPr/>
      <dgm:t>
        <a:bodyPr/>
        <a:lstStyle/>
        <a:p>
          <a:endParaRPr lang="en-US"/>
        </a:p>
      </dgm:t>
    </dgm:pt>
    <dgm:pt modelId="{AA22CC4B-706B-476E-99BC-3EAD468E8195}" type="sibTrans" cxnId="{970036F9-EB7B-42D5-A41E-807D6DE7F8C8}">
      <dgm:prSet/>
      <dgm:spPr/>
      <dgm:t>
        <a:bodyPr/>
        <a:lstStyle/>
        <a:p>
          <a:endParaRPr lang="en-US"/>
        </a:p>
      </dgm:t>
    </dgm:pt>
    <dgm:pt modelId="{B8404DB0-4ACB-4E57-8EF1-3C16417FBE5B}">
      <dgm:prSet/>
      <dgm:spPr/>
      <dgm:t>
        <a:bodyPr/>
        <a:lstStyle/>
        <a:p>
          <a:r>
            <a:rPr lang="el-GR" baseline="0"/>
            <a:t>Το παιδί στην ηλικία των 2-6 ετών συνηθίζει να μιλά με τον εαυτό του (εγωκεντρική ομιλία)</a:t>
          </a:r>
          <a:endParaRPr lang="en-US"/>
        </a:p>
      </dgm:t>
    </dgm:pt>
    <dgm:pt modelId="{A3CA51E7-084F-4E69-BE84-7FD5838783E8}" type="parTrans" cxnId="{BBFC4366-7700-4D9D-99FC-846A5119AEE8}">
      <dgm:prSet/>
      <dgm:spPr/>
      <dgm:t>
        <a:bodyPr/>
        <a:lstStyle/>
        <a:p>
          <a:endParaRPr lang="en-US"/>
        </a:p>
      </dgm:t>
    </dgm:pt>
    <dgm:pt modelId="{76D5B52F-2636-4917-918C-102D9F708BE4}" type="sibTrans" cxnId="{BBFC4366-7700-4D9D-99FC-846A5119AEE8}">
      <dgm:prSet/>
      <dgm:spPr/>
      <dgm:t>
        <a:bodyPr/>
        <a:lstStyle/>
        <a:p>
          <a:endParaRPr lang="en-US"/>
        </a:p>
      </dgm:t>
    </dgm:pt>
    <dgm:pt modelId="{3D5FC183-51DE-487B-A1A0-6B6247C6EC38}">
      <dgm:prSet/>
      <dgm:spPr/>
      <dgm:t>
        <a:bodyPr/>
        <a:lstStyle/>
        <a:p>
          <a:r>
            <a:rPr lang="el-GR" baseline="0"/>
            <a:t>Η γλώσσα εξυπηρετεί την εσωτερική και εξωτερική λειτουργία του παιδιού.</a:t>
          </a:r>
          <a:endParaRPr lang="en-US"/>
        </a:p>
      </dgm:t>
    </dgm:pt>
    <dgm:pt modelId="{115169CA-381F-4AB1-9067-6601F8BEF1BE}" type="parTrans" cxnId="{AC93056B-27B1-4C99-B01E-3879066A273F}">
      <dgm:prSet/>
      <dgm:spPr/>
      <dgm:t>
        <a:bodyPr/>
        <a:lstStyle/>
        <a:p>
          <a:endParaRPr lang="en-US"/>
        </a:p>
      </dgm:t>
    </dgm:pt>
    <dgm:pt modelId="{3E163E58-EFB5-4C70-87B1-6ABBF533A2AF}" type="sibTrans" cxnId="{AC93056B-27B1-4C99-B01E-3879066A273F}">
      <dgm:prSet/>
      <dgm:spPr/>
      <dgm:t>
        <a:bodyPr/>
        <a:lstStyle/>
        <a:p>
          <a:endParaRPr lang="en-US"/>
        </a:p>
      </dgm:t>
    </dgm:pt>
    <dgm:pt modelId="{7C340995-309C-4D42-8104-DBE39B8CB56B}" type="pres">
      <dgm:prSet presAssocID="{3C7F2206-C521-4957-9720-E5FC25D273D7}" presName="Name0" presStyleCnt="0">
        <dgm:presLayoutVars>
          <dgm:dir/>
          <dgm:resizeHandles val="exact"/>
        </dgm:presLayoutVars>
      </dgm:prSet>
      <dgm:spPr/>
    </dgm:pt>
    <dgm:pt modelId="{32C8D9C5-2550-4EB3-A106-6511E97C9F2D}" type="pres">
      <dgm:prSet presAssocID="{7C5B5DBB-E502-4568-AA22-ABE4DF902263}" presName="node" presStyleLbl="node1" presStyleIdx="0" presStyleCnt="7">
        <dgm:presLayoutVars>
          <dgm:bulletEnabled val="1"/>
        </dgm:presLayoutVars>
      </dgm:prSet>
      <dgm:spPr/>
    </dgm:pt>
    <dgm:pt modelId="{B62A57A4-0FF2-4E21-AEC3-2482A1B9602A}" type="pres">
      <dgm:prSet presAssocID="{1B63A6A6-1849-4D1D-8EA2-504EF9B507A1}" presName="sibTrans" presStyleLbl="sibTrans1D1" presStyleIdx="0" presStyleCnt="6"/>
      <dgm:spPr/>
    </dgm:pt>
    <dgm:pt modelId="{65549252-B933-46DB-AC93-639A2691C4A3}" type="pres">
      <dgm:prSet presAssocID="{1B63A6A6-1849-4D1D-8EA2-504EF9B507A1}" presName="connectorText" presStyleLbl="sibTrans1D1" presStyleIdx="0" presStyleCnt="6"/>
      <dgm:spPr/>
    </dgm:pt>
    <dgm:pt modelId="{AFB22DB7-7D3D-46AF-860A-41C17A0453F5}" type="pres">
      <dgm:prSet presAssocID="{DC6846DD-7FEE-421B-AC53-49BDA6F9869E}" presName="node" presStyleLbl="node1" presStyleIdx="1" presStyleCnt="7">
        <dgm:presLayoutVars>
          <dgm:bulletEnabled val="1"/>
        </dgm:presLayoutVars>
      </dgm:prSet>
      <dgm:spPr/>
    </dgm:pt>
    <dgm:pt modelId="{E1EFC545-FC1E-46A0-908C-68B3496805F3}" type="pres">
      <dgm:prSet presAssocID="{86EA29E3-9A8C-4A2F-BC4E-16C8D680E89D}" presName="sibTrans" presStyleLbl="sibTrans1D1" presStyleIdx="1" presStyleCnt="6"/>
      <dgm:spPr/>
    </dgm:pt>
    <dgm:pt modelId="{BEF4AF58-AC96-40BC-8171-5F881B852559}" type="pres">
      <dgm:prSet presAssocID="{86EA29E3-9A8C-4A2F-BC4E-16C8D680E89D}" presName="connectorText" presStyleLbl="sibTrans1D1" presStyleIdx="1" presStyleCnt="6"/>
      <dgm:spPr/>
    </dgm:pt>
    <dgm:pt modelId="{587CD5C0-402A-4EB9-AEFE-933765B48BBB}" type="pres">
      <dgm:prSet presAssocID="{C77208B6-E182-495F-A447-4655107CA86B}" presName="node" presStyleLbl="node1" presStyleIdx="2" presStyleCnt="7">
        <dgm:presLayoutVars>
          <dgm:bulletEnabled val="1"/>
        </dgm:presLayoutVars>
      </dgm:prSet>
      <dgm:spPr/>
    </dgm:pt>
    <dgm:pt modelId="{99D94E80-120F-439E-9403-9521E8176495}" type="pres">
      <dgm:prSet presAssocID="{7A251B69-0729-4C22-A467-D53A79914C3B}" presName="sibTrans" presStyleLbl="sibTrans1D1" presStyleIdx="2" presStyleCnt="6"/>
      <dgm:spPr/>
    </dgm:pt>
    <dgm:pt modelId="{4C62BC97-6D06-440C-ABBC-4187F71493D6}" type="pres">
      <dgm:prSet presAssocID="{7A251B69-0729-4C22-A467-D53A79914C3B}" presName="connectorText" presStyleLbl="sibTrans1D1" presStyleIdx="2" presStyleCnt="6"/>
      <dgm:spPr/>
    </dgm:pt>
    <dgm:pt modelId="{9CF283EC-4370-4948-AAD2-7D7F235E9F85}" type="pres">
      <dgm:prSet presAssocID="{B04DAC6A-551F-4D85-B3A8-35B311A0B36D}" presName="node" presStyleLbl="node1" presStyleIdx="3" presStyleCnt="7">
        <dgm:presLayoutVars>
          <dgm:bulletEnabled val="1"/>
        </dgm:presLayoutVars>
      </dgm:prSet>
      <dgm:spPr/>
    </dgm:pt>
    <dgm:pt modelId="{61989279-4B4C-4275-9874-DCBDE1D9D6AB}" type="pres">
      <dgm:prSet presAssocID="{6FD03406-160D-4C85-9D94-E11DA093224F}" presName="sibTrans" presStyleLbl="sibTrans1D1" presStyleIdx="3" presStyleCnt="6"/>
      <dgm:spPr/>
    </dgm:pt>
    <dgm:pt modelId="{D1AC4D20-C8F2-440B-B12A-13E6185606B8}" type="pres">
      <dgm:prSet presAssocID="{6FD03406-160D-4C85-9D94-E11DA093224F}" presName="connectorText" presStyleLbl="sibTrans1D1" presStyleIdx="3" presStyleCnt="6"/>
      <dgm:spPr/>
    </dgm:pt>
    <dgm:pt modelId="{F13F47DA-A606-4F4C-B4B7-D477990415F5}" type="pres">
      <dgm:prSet presAssocID="{C466E308-881E-48FD-84FA-122E154A3D18}" presName="node" presStyleLbl="node1" presStyleIdx="4" presStyleCnt="7">
        <dgm:presLayoutVars>
          <dgm:bulletEnabled val="1"/>
        </dgm:presLayoutVars>
      </dgm:prSet>
      <dgm:spPr/>
    </dgm:pt>
    <dgm:pt modelId="{8AFED1E3-727B-4047-A35E-F568781E3033}" type="pres">
      <dgm:prSet presAssocID="{AA22CC4B-706B-476E-99BC-3EAD468E8195}" presName="sibTrans" presStyleLbl="sibTrans1D1" presStyleIdx="4" presStyleCnt="6"/>
      <dgm:spPr/>
    </dgm:pt>
    <dgm:pt modelId="{A5F39C46-8CC0-463E-BA88-9B27565F0D08}" type="pres">
      <dgm:prSet presAssocID="{AA22CC4B-706B-476E-99BC-3EAD468E8195}" presName="connectorText" presStyleLbl="sibTrans1D1" presStyleIdx="4" presStyleCnt="6"/>
      <dgm:spPr/>
    </dgm:pt>
    <dgm:pt modelId="{4B563435-09D5-4EA8-9E9D-B11CC1723256}" type="pres">
      <dgm:prSet presAssocID="{B8404DB0-4ACB-4E57-8EF1-3C16417FBE5B}" presName="node" presStyleLbl="node1" presStyleIdx="5" presStyleCnt="7">
        <dgm:presLayoutVars>
          <dgm:bulletEnabled val="1"/>
        </dgm:presLayoutVars>
      </dgm:prSet>
      <dgm:spPr/>
    </dgm:pt>
    <dgm:pt modelId="{DB325E4B-6965-44C0-BE47-0FC069CD4585}" type="pres">
      <dgm:prSet presAssocID="{76D5B52F-2636-4917-918C-102D9F708BE4}" presName="sibTrans" presStyleLbl="sibTrans1D1" presStyleIdx="5" presStyleCnt="6"/>
      <dgm:spPr/>
    </dgm:pt>
    <dgm:pt modelId="{09B76699-9A7B-4B84-8704-752870851348}" type="pres">
      <dgm:prSet presAssocID="{76D5B52F-2636-4917-918C-102D9F708BE4}" presName="connectorText" presStyleLbl="sibTrans1D1" presStyleIdx="5" presStyleCnt="6"/>
      <dgm:spPr/>
    </dgm:pt>
    <dgm:pt modelId="{8940FBBE-C0AC-4674-95ED-4FBF40C33A99}" type="pres">
      <dgm:prSet presAssocID="{3D5FC183-51DE-487B-A1A0-6B6247C6EC38}" presName="node" presStyleLbl="node1" presStyleIdx="6" presStyleCnt="7">
        <dgm:presLayoutVars>
          <dgm:bulletEnabled val="1"/>
        </dgm:presLayoutVars>
      </dgm:prSet>
      <dgm:spPr/>
    </dgm:pt>
  </dgm:ptLst>
  <dgm:cxnLst>
    <dgm:cxn modelId="{C7D19E04-9552-4D46-B0CB-878A5616E54E}" type="presOf" srcId="{76D5B52F-2636-4917-918C-102D9F708BE4}" destId="{09B76699-9A7B-4B84-8704-752870851348}" srcOrd="1" destOrd="0" presId="urn:microsoft.com/office/officeart/2016/7/layout/RepeatingBendingProcessNew"/>
    <dgm:cxn modelId="{3119F615-08B5-4A0A-A132-E186864794FD}" type="presOf" srcId="{3D5FC183-51DE-487B-A1A0-6B6247C6EC38}" destId="{8940FBBE-C0AC-4674-95ED-4FBF40C33A99}" srcOrd="0" destOrd="0" presId="urn:microsoft.com/office/officeart/2016/7/layout/RepeatingBendingProcessNew"/>
    <dgm:cxn modelId="{52433A17-604F-47A5-BACC-01C7C46297D5}" type="presOf" srcId="{6FD03406-160D-4C85-9D94-E11DA093224F}" destId="{D1AC4D20-C8F2-440B-B12A-13E6185606B8}" srcOrd="1" destOrd="0" presId="urn:microsoft.com/office/officeart/2016/7/layout/RepeatingBendingProcessNew"/>
    <dgm:cxn modelId="{3D16E739-1844-4822-BF79-BEA9280C3A5F}" type="presOf" srcId="{AA22CC4B-706B-476E-99BC-3EAD468E8195}" destId="{A5F39C46-8CC0-463E-BA88-9B27565F0D08}" srcOrd="1" destOrd="0" presId="urn:microsoft.com/office/officeart/2016/7/layout/RepeatingBendingProcessNew"/>
    <dgm:cxn modelId="{FD634C3B-5F3A-44B7-BD72-46AFF2C9E937}" type="presOf" srcId="{7A251B69-0729-4C22-A467-D53A79914C3B}" destId="{99D94E80-120F-439E-9403-9521E8176495}" srcOrd="0" destOrd="0" presId="urn:microsoft.com/office/officeart/2016/7/layout/RepeatingBendingProcessNew"/>
    <dgm:cxn modelId="{02F5743C-2648-4342-A2BD-7EE17C5918BC}" srcId="{3C7F2206-C521-4957-9720-E5FC25D273D7}" destId="{DC6846DD-7FEE-421B-AC53-49BDA6F9869E}" srcOrd="1" destOrd="0" parTransId="{A1F6AF00-6D9B-4BA5-BA2C-2078D12041D7}" sibTransId="{86EA29E3-9A8C-4A2F-BC4E-16C8D680E89D}"/>
    <dgm:cxn modelId="{BBFC4366-7700-4D9D-99FC-846A5119AEE8}" srcId="{3C7F2206-C521-4957-9720-E5FC25D273D7}" destId="{B8404DB0-4ACB-4E57-8EF1-3C16417FBE5B}" srcOrd="5" destOrd="0" parTransId="{A3CA51E7-084F-4E69-BE84-7FD5838783E8}" sibTransId="{76D5B52F-2636-4917-918C-102D9F708BE4}"/>
    <dgm:cxn modelId="{AC93056B-27B1-4C99-B01E-3879066A273F}" srcId="{3C7F2206-C521-4957-9720-E5FC25D273D7}" destId="{3D5FC183-51DE-487B-A1A0-6B6247C6EC38}" srcOrd="6" destOrd="0" parTransId="{115169CA-381F-4AB1-9067-6601F8BEF1BE}" sibTransId="{3E163E58-EFB5-4C70-87B1-6ABBF533A2AF}"/>
    <dgm:cxn modelId="{F100C24F-6986-46AB-B1A8-0C249868E195}" type="presOf" srcId="{C77208B6-E182-495F-A447-4655107CA86B}" destId="{587CD5C0-402A-4EB9-AEFE-933765B48BBB}" srcOrd="0" destOrd="0" presId="urn:microsoft.com/office/officeart/2016/7/layout/RepeatingBendingProcessNew"/>
    <dgm:cxn modelId="{7B721E71-08BC-4FF7-A07B-614D444E6717}" type="presOf" srcId="{86EA29E3-9A8C-4A2F-BC4E-16C8D680E89D}" destId="{E1EFC545-FC1E-46A0-908C-68B3496805F3}" srcOrd="0" destOrd="0" presId="urn:microsoft.com/office/officeart/2016/7/layout/RepeatingBendingProcessNew"/>
    <dgm:cxn modelId="{8BCF2154-6289-44B5-8B44-65A43A1131E7}" type="presOf" srcId="{B04DAC6A-551F-4D85-B3A8-35B311A0B36D}" destId="{9CF283EC-4370-4948-AAD2-7D7F235E9F85}" srcOrd="0" destOrd="0" presId="urn:microsoft.com/office/officeart/2016/7/layout/RepeatingBendingProcessNew"/>
    <dgm:cxn modelId="{679D5777-208E-4BF1-B176-7D6A3BD230A4}" type="presOf" srcId="{C466E308-881E-48FD-84FA-122E154A3D18}" destId="{F13F47DA-A606-4F4C-B4B7-D477990415F5}" srcOrd="0" destOrd="0" presId="urn:microsoft.com/office/officeart/2016/7/layout/RepeatingBendingProcessNew"/>
    <dgm:cxn modelId="{63C47089-28A1-4578-A011-B40030EFDFC6}" type="presOf" srcId="{86EA29E3-9A8C-4A2F-BC4E-16C8D680E89D}" destId="{BEF4AF58-AC96-40BC-8171-5F881B852559}" srcOrd="1" destOrd="0" presId="urn:microsoft.com/office/officeart/2016/7/layout/RepeatingBendingProcessNew"/>
    <dgm:cxn modelId="{4957558A-0F10-4016-ABF1-BF9D0872AC58}" type="presOf" srcId="{B8404DB0-4ACB-4E57-8EF1-3C16417FBE5B}" destId="{4B563435-09D5-4EA8-9E9D-B11CC1723256}" srcOrd="0" destOrd="0" presId="urn:microsoft.com/office/officeart/2016/7/layout/RepeatingBendingProcessNew"/>
    <dgm:cxn modelId="{F685028D-6657-4E9A-88F2-87066260BCE4}" srcId="{3C7F2206-C521-4957-9720-E5FC25D273D7}" destId="{B04DAC6A-551F-4D85-B3A8-35B311A0B36D}" srcOrd="3" destOrd="0" parTransId="{07443B86-BE39-4A70-880C-39BE365660D8}" sibTransId="{6FD03406-160D-4C85-9D94-E11DA093224F}"/>
    <dgm:cxn modelId="{E153838D-53B0-486B-8B7A-0F89309830F4}" type="presOf" srcId="{DC6846DD-7FEE-421B-AC53-49BDA6F9869E}" destId="{AFB22DB7-7D3D-46AF-860A-41C17A0453F5}" srcOrd="0" destOrd="0" presId="urn:microsoft.com/office/officeart/2016/7/layout/RepeatingBendingProcessNew"/>
    <dgm:cxn modelId="{BD78EFA7-D824-42E0-A0CB-C2EE53C5E2C1}" type="presOf" srcId="{3C7F2206-C521-4957-9720-E5FC25D273D7}" destId="{7C340995-309C-4D42-8104-DBE39B8CB56B}" srcOrd="0" destOrd="0" presId="urn:microsoft.com/office/officeart/2016/7/layout/RepeatingBendingProcessNew"/>
    <dgm:cxn modelId="{8E2D1FA8-D3AE-4712-A7A3-91DE9238B5E3}" srcId="{3C7F2206-C521-4957-9720-E5FC25D273D7}" destId="{C77208B6-E182-495F-A447-4655107CA86B}" srcOrd="2" destOrd="0" parTransId="{4290EC7F-4563-423C-9521-78F19BB77230}" sibTransId="{7A251B69-0729-4C22-A467-D53A79914C3B}"/>
    <dgm:cxn modelId="{08F350B2-ABBC-404F-86E6-31ADD2E37FE9}" type="presOf" srcId="{1B63A6A6-1849-4D1D-8EA2-504EF9B507A1}" destId="{65549252-B933-46DB-AC93-639A2691C4A3}" srcOrd="1" destOrd="0" presId="urn:microsoft.com/office/officeart/2016/7/layout/RepeatingBendingProcessNew"/>
    <dgm:cxn modelId="{7C66E9B2-863B-43C0-939C-1DC8AF6FC3CC}" type="presOf" srcId="{1B63A6A6-1849-4D1D-8EA2-504EF9B507A1}" destId="{B62A57A4-0FF2-4E21-AEC3-2482A1B9602A}" srcOrd="0" destOrd="0" presId="urn:microsoft.com/office/officeart/2016/7/layout/RepeatingBendingProcessNew"/>
    <dgm:cxn modelId="{3A1CD7C0-726F-4387-90A9-70665A4EC68C}" type="presOf" srcId="{76D5B52F-2636-4917-918C-102D9F708BE4}" destId="{DB325E4B-6965-44C0-BE47-0FC069CD4585}" srcOrd="0" destOrd="0" presId="urn:microsoft.com/office/officeart/2016/7/layout/RepeatingBendingProcessNew"/>
    <dgm:cxn modelId="{5D049CD2-1339-4446-8994-3546047B935D}" type="presOf" srcId="{7A251B69-0729-4C22-A467-D53A79914C3B}" destId="{4C62BC97-6D06-440C-ABBC-4187F71493D6}" srcOrd="1" destOrd="0" presId="urn:microsoft.com/office/officeart/2016/7/layout/RepeatingBendingProcessNew"/>
    <dgm:cxn modelId="{81E58DDB-9B91-46F4-9687-04E196EBC959}" type="presOf" srcId="{6FD03406-160D-4C85-9D94-E11DA093224F}" destId="{61989279-4B4C-4275-9874-DCBDE1D9D6AB}" srcOrd="0" destOrd="0" presId="urn:microsoft.com/office/officeart/2016/7/layout/RepeatingBendingProcessNew"/>
    <dgm:cxn modelId="{E572A7F3-B2B0-493F-81B6-1C7DBC97723D}" srcId="{3C7F2206-C521-4957-9720-E5FC25D273D7}" destId="{7C5B5DBB-E502-4568-AA22-ABE4DF902263}" srcOrd="0" destOrd="0" parTransId="{FC0C8643-F508-4D9C-B5B2-67B64FC982AE}" sibTransId="{1B63A6A6-1849-4D1D-8EA2-504EF9B507A1}"/>
    <dgm:cxn modelId="{E43936F6-393C-4559-9EAA-DD08C720B31A}" type="presOf" srcId="{7C5B5DBB-E502-4568-AA22-ABE4DF902263}" destId="{32C8D9C5-2550-4EB3-A106-6511E97C9F2D}" srcOrd="0" destOrd="0" presId="urn:microsoft.com/office/officeart/2016/7/layout/RepeatingBendingProcessNew"/>
    <dgm:cxn modelId="{970036F9-EB7B-42D5-A41E-807D6DE7F8C8}" srcId="{3C7F2206-C521-4957-9720-E5FC25D273D7}" destId="{C466E308-881E-48FD-84FA-122E154A3D18}" srcOrd="4" destOrd="0" parTransId="{2C2EABDA-63F7-4CDE-8445-B8A0936C95BD}" sibTransId="{AA22CC4B-706B-476E-99BC-3EAD468E8195}"/>
    <dgm:cxn modelId="{BF0994FD-B0AE-43C8-ABA9-5A33CD638DA0}" type="presOf" srcId="{AA22CC4B-706B-476E-99BC-3EAD468E8195}" destId="{8AFED1E3-727B-4047-A35E-F568781E3033}" srcOrd="0" destOrd="0" presId="urn:microsoft.com/office/officeart/2016/7/layout/RepeatingBendingProcessNew"/>
    <dgm:cxn modelId="{1D850C98-2221-49F4-B91D-84E60783EB52}" type="presParOf" srcId="{7C340995-309C-4D42-8104-DBE39B8CB56B}" destId="{32C8D9C5-2550-4EB3-A106-6511E97C9F2D}" srcOrd="0" destOrd="0" presId="urn:microsoft.com/office/officeart/2016/7/layout/RepeatingBendingProcessNew"/>
    <dgm:cxn modelId="{2BEF04C9-DFAD-439F-AEFB-0AB785A65156}" type="presParOf" srcId="{7C340995-309C-4D42-8104-DBE39B8CB56B}" destId="{B62A57A4-0FF2-4E21-AEC3-2482A1B9602A}" srcOrd="1" destOrd="0" presId="urn:microsoft.com/office/officeart/2016/7/layout/RepeatingBendingProcessNew"/>
    <dgm:cxn modelId="{A447E67D-0314-45C0-928C-D8180A59F4E4}" type="presParOf" srcId="{B62A57A4-0FF2-4E21-AEC3-2482A1B9602A}" destId="{65549252-B933-46DB-AC93-639A2691C4A3}" srcOrd="0" destOrd="0" presId="urn:microsoft.com/office/officeart/2016/7/layout/RepeatingBendingProcessNew"/>
    <dgm:cxn modelId="{5BBB27B2-25C6-489F-B684-9B78F4758186}" type="presParOf" srcId="{7C340995-309C-4D42-8104-DBE39B8CB56B}" destId="{AFB22DB7-7D3D-46AF-860A-41C17A0453F5}" srcOrd="2" destOrd="0" presId="urn:microsoft.com/office/officeart/2016/7/layout/RepeatingBendingProcessNew"/>
    <dgm:cxn modelId="{4B4C6B70-34CD-4308-A232-C1180839A866}" type="presParOf" srcId="{7C340995-309C-4D42-8104-DBE39B8CB56B}" destId="{E1EFC545-FC1E-46A0-908C-68B3496805F3}" srcOrd="3" destOrd="0" presId="urn:microsoft.com/office/officeart/2016/7/layout/RepeatingBendingProcessNew"/>
    <dgm:cxn modelId="{E5DEA3E3-BEAC-417D-9671-472EF15AA17E}" type="presParOf" srcId="{E1EFC545-FC1E-46A0-908C-68B3496805F3}" destId="{BEF4AF58-AC96-40BC-8171-5F881B852559}" srcOrd="0" destOrd="0" presId="urn:microsoft.com/office/officeart/2016/7/layout/RepeatingBendingProcessNew"/>
    <dgm:cxn modelId="{A8FBF622-CE3F-4674-BBA9-AD8D2B755E8E}" type="presParOf" srcId="{7C340995-309C-4D42-8104-DBE39B8CB56B}" destId="{587CD5C0-402A-4EB9-AEFE-933765B48BBB}" srcOrd="4" destOrd="0" presId="urn:microsoft.com/office/officeart/2016/7/layout/RepeatingBendingProcessNew"/>
    <dgm:cxn modelId="{E6618114-34A0-47B8-8605-335FFA3F8907}" type="presParOf" srcId="{7C340995-309C-4D42-8104-DBE39B8CB56B}" destId="{99D94E80-120F-439E-9403-9521E8176495}" srcOrd="5" destOrd="0" presId="urn:microsoft.com/office/officeart/2016/7/layout/RepeatingBendingProcessNew"/>
    <dgm:cxn modelId="{8A70793C-2667-4CDF-80E7-4AC152BEF510}" type="presParOf" srcId="{99D94E80-120F-439E-9403-9521E8176495}" destId="{4C62BC97-6D06-440C-ABBC-4187F71493D6}" srcOrd="0" destOrd="0" presId="urn:microsoft.com/office/officeart/2016/7/layout/RepeatingBendingProcessNew"/>
    <dgm:cxn modelId="{BF23AD21-9F28-4975-895D-7B063EED158C}" type="presParOf" srcId="{7C340995-309C-4D42-8104-DBE39B8CB56B}" destId="{9CF283EC-4370-4948-AAD2-7D7F235E9F85}" srcOrd="6" destOrd="0" presId="urn:microsoft.com/office/officeart/2016/7/layout/RepeatingBendingProcessNew"/>
    <dgm:cxn modelId="{CBC5D82E-C049-411C-BF6F-5D878E33062E}" type="presParOf" srcId="{7C340995-309C-4D42-8104-DBE39B8CB56B}" destId="{61989279-4B4C-4275-9874-DCBDE1D9D6AB}" srcOrd="7" destOrd="0" presId="urn:microsoft.com/office/officeart/2016/7/layout/RepeatingBendingProcessNew"/>
    <dgm:cxn modelId="{DC83FB45-A0A9-4AFA-9CEE-8FC34E240FD0}" type="presParOf" srcId="{61989279-4B4C-4275-9874-DCBDE1D9D6AB}" destId="{D1AC4D20-C8F2-440B-B12A-13E6185606B8}" srcOrd="0" destOrd="0" presId="urn:microsoft.com/office/officeart/2016/7/layout/RepeatingBendingProcessNew"/>
    <dgm:cxn modelId="{21591D85-4C96-4520-9F95-313A7E2A19A4}" type="presParOf" srcId="{7C340995-309C-4D42-8104-DBE39B8CB56B}" destId="{F13F47DA-A606-4F4C-B4B7-D477990415F5}" srcOrd="8" destOrd="0" presId="urn:microsoft.com/office/officeart/2016/7/layout/RepeatingBendingProcessNew"/>
    <dgm:cxn modelId="{6694190B-AA63-48CA-B89A-386246F5934D}" type="presParOf" srcId="{7C340995-309C-4D42-8104-DBE39B8CB56B}" destId="{8AFED1E3-727B-4047-A35E-F568781E3033}" srcOrd="9" destOrd="0" presId="urn:microsoft.com/office/officeart/2016/7/layout/RepeatingBendingProcessNew"/>
    <dgm:cxn modelId="{87C1E406-834C-4418-B381-79FDAB63A411}" type="presParOf" srcId="{8AFED1E3-727B-4047-A35E-F568781E3033}" destId="{A5F39C46-8CC0-463E-BA88-9B27565F0D08}" srcOrd="0" destOrd="0" presId="urn:microsoft.com/office/officeart/2016/7/layout/RepeatingBendingProcessNew"/>
    <dgm:cxn modelId="{AB3ACF64-08CE-4658-9D62-7CB10D0F2FB2}" type="presParOf" srcId="{7C340995-309C-4D42-8104-DBE39B8CB56B}" destId="{4B563435-09D5-4EA8-9E9D-B11CC1723256}" srcOrd="10" destOrd="0" presId="urn:microsoft.com/office/officeart/2016/7/layout/RepeatingBendingProcessNew"/>
    <dgm:cxn modelId="{4ACDD43C-3AC4-4B04-9929-3DF69F89DC5A}" type="presParOf" srcId="{7C340995-309C-4D42-8104-DBE39B8CB56B}" destId="{DB325E4B-6965-44C0-BE47-0FC069CD4585}" srcOrd="11" destOrd="0" presId="urn:microsoft.com/office/officeart/2016/7/layout/RepeatingBendingProcessNew"/>
    <dgm:cxn modelId="{2BA33D8E-825A-4F73-AF2E-0C2F7FE7015A}" type="presParOf" srcId="{DB325E4B-6965-44C0-BE47-0FC069CD4585}" destId="{09B76699-9A7B-4B84-8704-752870851348}" srcOrd="0" destOrd="0" presId="urn:microsoft.com/office/officeart/2016/7/layout/RepeatingBendingProcessNew"/>
    <dgm:cxn modelId="{A5BEEF51-6805-4451-85D4-FF340C7DC5BC}" type="presParOf" srcId="{7C340995-309C-4D42-8104-DBE39B8CB56B}" destId="{8940FBBE-C0AC-4674-95ED-4FBF40C33A99}" srcOrd="12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D858835-D7EF-4D00-B583-9AADE24AFAD7}" type="doc">
      <dgm:prSet loTypeId="urn:microsoft.com/office/officeart/2016/7/layout/RepeatingBendingProcessNew" loCatId="process" qsTypeId="urn:microsoft.com/office/officeart/2005/8/quickstyle/simple3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66285CEC-A7E2-4BDB-A29E-6AE30B202E94}">
      <dgm:prSet/>
      <dgm:spPr/>
      <dgm:t>
        <a:bodyPr/>
        <a:lstStyle/>
        <a:p>
          <a:r>
            <a:rPr lang="el-GR" b="1"/>
            <a:t>Στάδιο τρίτο</a:t>
          </a:r>
          <a:r>
            <a:rPr lang="el-GR"/>
            <a:t>:</a:t>
          </a:r>
          <a:endParaRPr lang="en-US"/>
        </a:p>
      </dgm:t>
    </dgm:pt>
    <dgm:pt modelId="{5F93C08C-F77F-430E-B5F9-5EC65D793BE5}" type="parTrans" cxnId="{EFC38F8B-9DDC-4147-BB3C-F5E755FCB1F4}">
      <dgm:prSet/>
      <dgm:spPr/>
      <dgm:t>
        <a:bodyPr/>
        <a:lstStyle/>
        <a:p>
          <a:endParaRPr lang="en-US"/>
        </a:p>
      </dgm:t>
    </dgm:pt>
    <dgm:pt modelId="{10719E90-ADBF-4998-B69C-323FCB2C1DEC}" type="sibTrans" cxnId="{EFC38F8B-9DDC-4147-BB3C-F5E755FCB1F4}">
      <dgm:prSet/>
      <dgm:spPr/>
      <dgm:t>
        <a:bodyPr/>
        <a:lstStyle/>
        <a:p>
          <a:endParaRPr lang="en-US"/>
        </a:p>
      </dgm:t>
    </dgm:pt>
    <dgm:pt modelId="{06DB131E-3624-4AEC-8C51-9472AEC2F9EB}">
      <dgm:prSet/>
      <dgm:spPr/>
      <dgm:t>
        <a:bodyPr/>
        <a:lstStyle/>
        <a:p>
          <a:r>
            <a:rPr lang="el-GR"/>
            <a:t>Το παιδί στην ηλικία των επτά ετών μπορεί να ελέγχει την εσωτερική και εξωτερική λειτουργία της γλώσσας του.</a:t>
          </a:r>
          <a:endParaRPr lang="en-US"/>
        </a:p>
      </dgm:t>
    </dgm:pt>
    <dgm:pt modelId="{66BDDEC4-756A-4E67-8DFD-40AFC0AEE00F}" type="parTrans" cxnId="{0CF179BA-A9FA-4E0D-BFFB-4FEEBE5F13AB}">
      <dgm:prSet/>
      <dgm:spPr/>
      <dgm:t>
        <a:bodyPr/>
        <a:lstStyle/>
        <a:p>
          <a:endParaRPr lang="en-US"/>
        </a:p>
      </dgm:t>
    </dgm:pt>
    <dgm:pt modelId="{BFAD03A7-FF30-4F41-89C9-12F8C4D8E077}" type="sibTrans" cxnId="{0CF179BA-A9FA-4E0D-BFFB-4FEEBE5F13AB}">
      <dgm:prSet/>
      <dgm:spPr/>
      <dgm:t>
        <a:bodyPr/>
        <a:lstStyle/>
        <a:p>
          <a:endParaRPr lang="en-US"/>
        </a:p>
      </dgm:t>
    </dgm:pt>
    <dgm:pt modelId="{E0A400E9-0229-4191-AAE7-FDC9AC5BDF29}">
      <dgm:prSet/>
      <dgm:spPr/>
      <dgm:t>
        <a:bodyPr/>
        <a:lstStyle/>
        <a:p>
          <a:r>
            <a:rPr lang="el-GR"/>
            <a:t>Η εγωκεντρική ομιλία έχει γίνει εσωτερική και βοηθά ώστε το παιδί να τακτοποιεί τις σκέψεις του.</a:t>
          </a:r>
          <a:endParaRPr lang="en-US"/>
        </a:p>
      </dgm:t>
    </dgm:pt>
    <dgm:pt modelId="{539D2D82-7602-4D46-925C-84E9ED46F2FC}" type="parTrans" cxnId="{FB887053-017D-414D-B79A-5F9135585B4A}">
      <dgm:prSet/>
      <dgm:spPr/>
      <dgm:t>
        <a:bodyPr/>
        <a:lstStyle/>
        <a:p>
          <a:endParaRPr lang="en-US"/>
        </a:p>
      </dgm:t>
    </dgm:pt>
    <dgm:pt modelId="{E055F4C2-21F9-4F3B-AA8E-01ECB0280C59}" type="sibTrans" cxnId="{FB887053-017D-414D-B79A-5F9135585B4A}">
      <dgm:prSet/>
      <dgm:spPr/>
      <dgm:t>
        <a:bodyPr/>
        <a:lstStyle/>
        <a:p>
          <a:endParaRPr lang="en-US"/>
        </a:p>
      </dgm:t>
    </dgm:pt>
    <dgm:pt modelId="{D9BED8B3-189F-4F18-A5C0-22483EE4FB2F}">
      <dgm:prSet/>
      <dgm:spPr/>
      <dgm:t>
        <a:bodyPr/>
        <a:lstStyle/>
        <a:p>
          <a:r>
            <a:rPr lang="el-GR"/>
            <a:t>Η εξωτερική λειτουργία συντελεί στην εξωτερίκευση των σκέψεων και καθιστά δυνατή την αποτελεσματική κοινωνική επικοινωνία.</a:t>
          </a:r>
          <a:endParaRPr lang="en-US"/>
        </a:p>
      </dgm:t>
    </dgm:pt>
    <dgm:pt modelId="{DE86CE55-0B79-44C8-9727-295A6552231E}" type="parTrans" cxnId="{5AC1F524-DA78-4C82-83A9-260AD35E0A73}">
      <dgm:prSet/>
      <dgm:spPr/>
      <dgm:t>
        <a:bodyPr/>
        <a:lstStyle/>
        <a:p>
          <a:endParaRPr lang="en-US"/>
        </a:p>
      </dgm:t>
    </dgm:pt>
    <dgm:pt modelId="{5CB0C199-B151-4CAD-B790-C85F846B8D84}" type="sibTrans" cxnId="{5AC1F524-DA78-4C82-83A9-260AD35E0A73}">
      <dgm:prSet/>
      <dgm:spPr/>
      <dgm:t>
        <a:bodyPr/>
        <a:lstStyle/>
        <a:p>
          <a:endParaRPr lang="en-US"/>
        </a:p>
      </dgm:t>
    </dgm:pt>
    <dgm:pt modelId="{51ADE85B-BAF4-4FB0-90CF-DF8E981E13F5}" type="pres">
      <dgm:prSet presAssocID="{9D858835-D7EF-4D00-B583-9AADE24AFAD7}" presName="Name0" presStyleCnt="0">
        <dgm:presLayoutVars>
          <dgm:dir/>
          <dgm:resizeHandles val="exact"/>
        </dgm:presLayoutVars>
      </dgm:prSet>
      <dgm:spPr/>
    </dgm:pt>
    <dgm:pt modelId="{2ED1531A-6356-4280-BF9A-4CECF78ABCCE}" type="pres">
      <dgm:prSet presAssocID="{66285CEC-A7E2-4BDB-A29E-6AE30B202E94}" presName="node" presStyleLbl="node1" presStyleIdx="0" presStyleCnt="4">
        <dgm:presLayoutVars>
          <dgm:bulletEnabled val="1"/>
        </dgm:presLayoutVars>
      </dgm:prSet>
      <dgm:spPr/>
    </dgm:pt>
    <dgm:pt modelId="{1088809F-9004-4BE4-8D56-9D4157D7A3BE}" type="pres">
      <dgm:prSet presAssocID="{10719E90-ADBF-4998-B69C-323FCB2C1DEC}" presName="sibTrans" presStyleLbl="sibTrans1D1" presStyleIdx="0" presStyleCnt="3"/>
      <dgm:spPr/>
    </dgm:pt>
    <dgm:pt modelId="{8B7FDC12-A1EC-426A-B3AA-419C11ED5F00}" type="pres">
      <dgm:prSet presAssocID="{10719E90-ADBF-4998-B69C-323FCB2C1DEC}" presName="connectorText" presStyleLbl="sibTrans1D1" presStyleIdx="0" presStyleCnt="3"/>
      <dgm:spPr/>
    </dgm:pt>
    <dgm:pt modelId="{F4F22870-9215-4FDC-A6CC-964FDB4E9B35}" type="pres">
      <dgm:prSet presAssocID="{06DB131E-3624-4AEC-8C51-9472AEC2F9EB}" presName="node" presStyleLbl="node1" presStyleIdx="1" presStyleCnt="4">
        <dgm:presLayoutVars>
          <dgm:bulletEnabled val="1"/>
        </dgm:presLayoutVars>
      </dgm:prSet>
      <dgm:spPr/>
    </dgm:pt>
    <dgm:pt modelId="{CD5CF577-61F8-429D-87EE-9956E8C5B42D}" type="pres">
      <dgm:prSet presAssocID="{BFAD03A7-FF30-4F41-89C9-12F8C4D8E077}" presName="sibTrans" presStyleLbl="sibTrans1D1" presStyleIdx="1" presStyleCnt="3"/>
      <dgm:spPr/>
    </dgm:pt>
    <dgm:pt modelId="{E63D519A-2207-44B4-8995-DF82A1192296}" type="pres">
      <dgm:prSet presAssocID="{BFAD03A7-FF30-4F41-89C9-12F8C4D8E077}" presName="connectorText" presStyleLbl="sibTrans1D1" presStyleIdx="1" presStyleCnt="3"/>
      <dgm:spPr/>
    </dgm:pt>
    <dgm:pt modelId="{273FDEED-7D02-4006-80DD-1DC4A6F28427}" type="pres">
      <dgm:prSet presAssocID="{E0A400E9-0229-4191-AAE7-FDC9AC5BDF29}" presName="node" presStyleLbl="node1" presStyleIdx="2" presStyleCnt="4">
        <dgm:presLayoutVars>
          <dgm:bulletEnabled val="1"/>
        </dgm:presLayoutVars>
      </dgm:prSet>
      <dgm:spPr/>
    </dgm:pt>
    <dgm:pt modelId="{3FC70DF6-934B-4594-8567-A2EC9D892234}" type="pres">
      <dgm:prSet presAssocID="{E055F4C2-21F9-4F3B-AA8E-01ECB0280C59}" presName="sibTrans" presStyleLbl="sibTrans1D1" presStyleIdx="2" presStyleCnt="3"/>
      <dgm:spPr/>
    </dgm:pt>
    <dgm:pt modelId="{124342A2-4D4E-4E58-A097-2E90146811DF}" type="pres">
      <dgm:prSet presAssocID="{E055F4C2-21F9-4F3B-AA8E-01ECB0280C59}" presName="connectorText" presStyleLbl="sibTrans1D1" presStyleIdx="2" presStyleCnt="3"/>
      <dgm:spPr/>
    </dgm:pt>
    <dgm:pt modelId="{9C15C631-FAAD-4237-B0FA-AEDB08082CB2}" type="pres">
      <dgm:prSet presAssocID="{D9BED8B3-189F-4F18-A5C0-22483EE4FB2F}" presName="node" presStyleLbl="node1" presStyleIdx="3" presStyleCnt="4">
        <dgm:presLayoutVars>
          <dgm:bulletEnabled val="1"/>
        </dgm:presLayoutVars>
      </dgm:prSet>
      <dgm:spPr/>
    </dgm:pt>
  </dgm:ptLst>
  <dgm:cxnLst>
    <dgm:cxn modelId="{FFFAA504-5387-4394-8738-1A2AC09FA4CD}" type="presOf" srcId="{BFAD03A7-FF30-4F41-89C9-12F8C4D8E077}" destId="{E63D519A-2207-44B4-8995-DF82A1192296}" srcOrd="1" destOrd="0" presId="urn:microsoft.com/office/officeart/2016/7/layout/RepeatingBendingProcessNew"/>
    <dgm:cxn modelId="{F7608F0D-9700-4050-A95C-BDD111772063}" type="presOf" srcId="{10719E90-ADBF-4998-B69C-323FCB2C1DEC}" destId="{8B7FDC12-A1EC-426A-B3AA-419C11ED5F00}" srcOrd="1" destOrd="0" presId="urn:microsoft.com/office/officeart/2016/7/layout/RepeatingBendingProcessNew"/>
    <dgm:cxn modelId="{ED629C10-F940-4BEB-A1C3-D71088CE8286}" type="presOf" srcId="{E055F4C2-21F9-4F3B-AA8E-01ECB0280C59}" destId="{3FC70DF6-934B-4594-8567-A2EC9D892234}" srcOrd="0" destOrd="0" presId="urn:microsoft.com/office/officeart/2016/7/layout/RepeatingBendingProcessNew"/>
    <dgm:cxn modelId="{883BC61B-2449-4CE5-8F9F-D774B0E49380}" type="presOf" srcId="{06DB131E-3624-4AEC-8C51-9472AEC2F9EB}" destId="{F4F22870-9215-4FDC-A6CC-964FDB4E9B35}" srcOrd="0" destOrd="0" presId="urn:microsoft.com/office/officeart/2016/7/layout/RepeatingBendingProcessNew"/>
    <dgm:cxn modelId="{5AC1F524-DA78-4C82-83A9-260AD35E0A73}" srcId="{9D858835-D7EF-4D00-B583-9AADE24AFAD7}" destId="{D9BED8B3-189F-4F18-A5C0-22483EE4FB2F}" srcOrd="3" destOrd="0" parTransId="{DE86CE55-0B79-44C8-9727-295A6552231E}" sibTransId="{5CB0C199-B151-4CAD-B790-C85F846B8D84}"/>
    <dgm:cxn modelId="{3F6F3A42-0D54-4B17-9FB9-66221B67E29E}" type="presOf" srcId="{10719E90-ADBF-4998-B69C-323FCB2C1DEC}" destId="{1088809F-9004-4BE4-8D56-9D4157D7A3BE}" srcOrd="0" destOrd="0" presId="urn:microsoft.com/office/officeart/2016/7/layout/RepeatingBendingProcessNew"/>
    <dgm:cxn modelId="{5C5BE946-1E43-4154-9E68-DAC61D3F323A}" type="presOf" srcId="{BFAD03A7-FF30-4F41-89C9-12F8C4D8E077}" destId="{CD5CF577-61F8-429D-87EE-9956E8C5B42D}" srcOrd="0" destOrd="0" presId="urn:microsoft.com/office/officeart/2016/7/layout/RepeatingBendingProcessNew"/>
    <dgm:cxn modelId="{FB887053-017D-414D-B79A-5F9135585B4A}" srcId="{9D858835-D7EF-4D00-B583-9AADE24AFAD7}" destId="{E0A400E9-0229-4191-AAE7-FDC9AC5BDF29}" srcOrd="2" destOrd="0" parTransId="{539D2D82-7602-4D46-925C-84E9ED46F2FC}" sibTransId="{E055F4C2-21F9-4F3B-AA8E-01ECB0280C59}"/>
    <dgm:cxn modelId="{FA7D8558-DEAF-461B-921F-4BB88C2B22BF}" type="presOf" srcId="{E0A400E9-0229-4191-AAE7-FDC9AC5BDF29}" destId="{273FDEED-7D02-4006-80DD-1DC4A6F28427}" srcOrd="0" destOrd="0" presId="urn:microsoft.com/office/officeart/2016/7/layout/RepeatingBendingProcessNew"/>
    <dgm:cxn modelId="{BCE0D479-FA15-41A5-A456-1BD2BFB76BAE}" type="presOf" srcId="{D9BED8B3-189F-4F18-A5C0-22483EE4FB2F}" destId="{9C15C631-FAAD-4237-B0FA-AEDB08082CB2}" srcOrd="0" destOrd="0" presId="urn:microsoft.com/office/officeart/2016/7/layout/RepeatingBendingProcessNew"/>
    <dgm:cxn modelId="{EFC38F8B-9DDC-4147-BB3C-F5E755FCB1F4}" srcId="{9D858835-D7EF-4D00-B583-9AADE24AFAD7}" destId="{66285CEC-A7E2-4BDB-A29E-6AE30B202E94}" srcOrd="0" destOrd="0" parTransId="{5F93C08C-F77F-430E-B5F9-5EC65D793BE5}" sibTransId="{10719E90-ADBF-4998-B69C-323FCB2C1DEC}"/>
    <dgm:cxn modelId="{0CF179BA-A9FA-4E0D-BFFB-4FEEBE5F13AB}" srcId="{9D858835-D7EF-4D00-B583-9AADE24AFAD7}" destId="{06DB131E-3624-4AEC-8C51-9472AEC2F9EB}" srcOrd="1" destOrd="0" parTransId="{66BDDEC4-756A-4E67-8DFD-40AFC0AEE00F}" sibTransId="{BFAD03A7-FF30-4F41-89C9-12F8C4D8E077}"/>
    <dgm:cxn modelId="{55189FD4-AED1-4216-99E1-D73EA5EE40DF}" type="presOf" srcId="{66285CEC-A7E2-4BDB-A29E-6AE30B202E94}" destId="{2ED1531A-6356-4280-BF9A-4CECF78ABCCE}" srcOrd="0" destOrd="0" presId="urn:microsoft.com/office/officeart/2016/7/layout/RepeatingBendingProcessNew"/>
    <dgm:cxn modelId="{261C66EA-E640-46EE-9EE5-273CBF9BB9C9}" type="presOf" srcId="{9D858835-D7EF-4D00-B583-9AADE24AFAD7}" destId="{51ADE85B-BAF4-4FB0-90CF-DF8E981E13F5}" srcOrd="0" destOrd="0" presId="urn:microsoft.com/office/officeart/2016/7/layout/RepeatingBendingProcessNew"/>
    <dgm:cxn modelId="{7C02B4FF-FF79-49C5-BFCA-609AF52702ED}" type="presOf" srcId="{E055F4C2-21F9-4F3B-AA8E-01ECB0280C59}" destId="{124342A2-4D4E-4E58-A097-2E90146811DF}" srcOrd="1" destOrd="0" presId="urn:microsoft.com/office/officeart/2016/7/layout/RepeatingBendingProcessNew"/>
    <dgm:cxn modelId="{482E595F-4B36-4559-970A-111500685543}" type="presParOf" srcId="{51ADE85B-BAF4-4FB0-90CF-DF8E981E13F5}" destId="{2ED1531A-6356-4280-BF9A-4CECF78ABCCE}" srcOrd="0" destOrd="0" presId="urn:microsoft.com/office/officeart/2016/7/layout/RepeatingBendingProcessNew"/>
    <dgm:cxn modelId="{037EA5EA-8DD2-4AE1-8682-BDEEBD17C2CE}" type="presParOf" srcId="{51ADE85B-BAF4-4FB0-90CF-DF8E981E13F5}" destId="{1088809F-9004-4BE4-8D56-9D4157D7A3BE}" srcOrd="1" destOrd="0" presId="urn:microsoft.com/office/officeart/2016/7/layout/RepeatingBendingProcessNew"/>
    <dgm:cxn modelId="{2BD86A0D-B69A-45A7-B33F-A06D08BDD4B0}" type="presParOf" srcId="{1088809F-9004-4BE4-8D56-9D4157D7A3BE}" destId="{8B7FDC12-A1EC-426A-B3AA-419C11ED5F00}" srcOrd="0" destOrd="0" presId="urn:microsoft.com/office/officeart/2016/7/layout/RepeatingBendingProcessNew"/>
    <dgm:cxn modelId="{ED54CCAB-84F9-4D0A-B0FC-3CF377C73AC8}" type="presParOf" srcId="{51ADE85B-BAF4-4FB0-90CF-DF8E981E13F5}" destId="{F4F22870-9215-4FDC-A6CC-964FDB4E9B35}" srcOrd="2" destOrd="0" presId="urn:microsoft.com/office/officeart/2016/7/layout/RepeatingBendingProcessNew"/>
    <dgm:cxn modelId="{17A5483D-1CF3-48F8-88AB-955D8012877B}" type="presParOf" srcId="{51ADE85B-BAF4-4FB0-90CF-DF8E981E13F5}" destId="{CD5CF577-61F8-429D-87EE-9956E8C5B42D}" srcOrd="3" destOrd="0" presId="urn:microsoft.com/office/officeart/2016/7/layout/RepeatingBendingProcessNew"/>
    <dgm:cxn modelId="{2C807356-905C-4F58-8E90-7AF7C3514C10}" type="presParOf" srcId="{CD5CF577-61F8-429D-87EE-9956E8C5B42D}" destId="{E63D519A-2207-44B4-8995-DF82A1192296}" srcOrd="0" destOrd="0" presId="urn:microsoft.com/office/officeart/2016/7/layout/RepeatingBendingProcessNew"/>
    <dgm:cxn modelId="{64B1E836-BB59-49AE-A30E-55964FF53920}" type="presParOf" srcId="{51ADE85B-BAF4-4FB0-90CF-DF8E981E13F5}" destId="{273FDEED-7D02-4006-80DD-1DC4A6F28427}" srcOrd="4" destOrd="0" presId="urn:microsoft.com/office/officeart/2016/7/layout/RepeatingBendingProcessNew"/>
    <dgm:cxn modelId="{B38DFB68-6CD1-4F24-9053-AE67D7AB0D51}" type="presParOf" srcId="{51ADE85B-BAF4-4FB0-90CF-DF8E981E13F5}" destId="{3FC70DF6-934B-4594-8567-A2EC9D892234}" srcOrd="5" destOrd="0" presId="urn:microsoft.com/office/officeart/2016/7/layout/RepeatingBendingProcessNew"/>
    <dgm:cxn modelId="{1D3EB7CC-3D1F-4618-8D53-537F1DC375AF}" type="presParOf" srcId="{3FC70DF6-934B-4594-8567-A2EC9D892234}" destId="{124342A2-4D4E-4E58-A097-2E90146811DF}" srcOrd="0" destOrd="0" presId="urn:microsoft.com/office/officeart/2016/7/layout/RepeatingBendingProcessNew"/>
    <dgm:cxn modelId="{F9389AD0-5243-4CFF-A142-1850A031BC49}" type="presParOf" srcId="{51ADE85B-BAF4-4FB0-90CF-DF8E981E13F5}" destId="{9C15C631-FAAD-4237-B0FA-AEDB08082CB2}" srcOrd="6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DC7861-288F-4F1D-A515-502446EBB767}">
      <dsp:nvSpPr>
        <dsp:cNvPr id="0" name=""/>
        <dsp:cNvSpPr/>
      </dsp:nvSpPr>
      <dsp:spPr>
        <a:xfrm>
          <a:off x="0" y="91067"/>
          <a:ext cx="6188689" cy="16848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/>
            <a:t>Ο Vygotsky υπήρξε θεμελιωτής του Κοινωνικού Κονστρουκτιβισμού (Social Constructivism).</a:t>
          </a:r>
          <a:endParaRPr lang="en-US" sz="3000" kern="1200"/>
        </a:p>
      </dsp:txBody>
      <dsp:txXfrm>
        <a:off x="82245" y="173312"/>
        <a:ext cx="6024199" cy="1520310"/>
      </dsp:txXfrm>
    </dsp:sp>
    <dsp:sp modelId="{E365B51A-68E8-4114-A9FB-0FBF6D05B2F6}">
      <dsp:nvSpPr>
        <dsp:cNvPr id="0" name=""/>
        <dsp:cNvSpPr/>
      </dsp:nvSpPr>
      <dsp:spPr>
        <a:xfrm>
          <a:off x="0" y="1862267"/>
          <a:ext cx="6188689" cy="1684800"/>
        </a:xfrm>
        <a:prstGeom prst="roundRect">
          <a:avLst/>
        </a:prstGeom>
        <a:gradFill rotWithShape="0">
          <a:gsLst>
            <a:gs pos="0">
              <a:schemeClr val="accent2">
                <a:hueOff val="-9289920"/>
                <a:satOff val="-87"/>
                <a:lumOff val="-490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9289920"/>
                <a:satOff val="-87"/>
                <a:lumOff val="-490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9289920"/>
                <a:satOff val="-87"/>
                <a:lumOff val="-490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/>
            <a:t>Τόνισε πως ο ρόλος του κοινωνικού πλαισίου έχει μεγάλη σημασία για τη γνωσιακή ανάπτυξη του ατόμου.</a:t>
          </a:r>
          <a:endParaRPr lang="en-US" sz="3000" kern="1200"/>
        </a:p>
      </dsp:txBody>
      <dsp:txXfrm>
        <a:off x="82245" y="1944512"/>
        <a:ext cx="6024199" cy="1520310"/>
      </dsp:txXfrm>
    </dsp:sp>
    <dsp:sp modelId="{B2BADB63-004E-45DD-AC82-09D38F82CD60}">
      <dsp:nvSpPr>
        <dsp:cNvPr id="0" name=""/>
        <dsp:cNvSpPr/>
      </dsp:nvSpPr>
      <dsp:spPr>
        <a:xfrm>
          <a:off x="0" y="3633468"/>
          <a:ext cx="6188689" cy="1684800"/>
        </a:xfrm>
        <a:prstGeom prst="roundRect">
          <a:avLst/>
        </a:prstGeom>
        <a:gradFill rotWithShape="0">
          <a:gsLst>
            <a:gs pos="0">
              <a:schemeClr val="accent2">
                <a:hueOff val="-18579840"/>
                <a:satOff val="-174"/>
                <a:lumOff val="-980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18579840"/>
                <a:satOff val="-174"/>
                <a:lumOff val="-980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18579840"/>
                <a:satOff val="-174"/>
                <a:lumOff val="-980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/>
            <a:t>Μέσα από την αλληλεπίδραση με το κοινωνικό πλαίσιο το άτομο γνωρίζει τον κόσμο και οικοδομεί τη γνώση.</a:t>
          </a:r>
          <a:endParaRPr lang="en-US" sz="3000" kern="1200"/>
        </a:p>
      </dsp:txBody>
      <dsp:txXfrm>
        <a:off x="82245" y="3715713"/>
        <a:ext cx="6024199" cy="15203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209958-F448-4D99-86A6-4F27E3BFF30B}">
      <dsp:nvSpPr>
        <dsp:cNvPr id="0" name=""/>
        <dsp:cNvSpPr/>
      </dsp:nvSpPr>
      <dsp:spPr>
        <a:xfrm>
          <a:off x="0" y="303467"/>
          <a:ext cx="6188689" cy="236808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 baseline="0"/>
            <a:t>Δίνει έμφαση στον τρόπο με τον οποίο η νοητική ανάπτυξη είναι κοινωνικά αμφίδρομη διαδικασία. Το παιδί δρα απέναντι σε ένα πρόσωπο (γονέας, συγγενής) και το πρόσωπο αυτό αντιδρά προς το παιδί, δημιουργώντας από κοινού μια αλληλεπίδραση.</a:t>
          </a:r>
          <a:endParaRPr lang="en-US" sz="2300" kern="1200"/>
        </a:p>
      </dsp:txBody>
      <dsp:txXfrm>
        <a:off x="115600" y="419067"/>
        <a:ext cx="5957489" cy="2136880"/>
      </dsp:txXfrm>
    </dsp:sp>
    <dsp:sp modelId="{9586E7D2-16B7-43CA-8032-282F991803A8}">
      <dsp:nvSpPr>
        <dsp:cNvPr id="0" name=""/>
        <dsp:cNvSpPr/>
      </dsp:nvSpPr>
      <dsp:spPr>
        <a:xfrm>
          <a:off x="0" y="2737788"/>
          <a:ext cx="6188689" cy="2368080"/>
        </a:xfrm>
        <a:prstGeom prst="roundRect">
          <a:avLst/>
        </a:prstGeom>
        <a:gradFill rotWithShape="0">
          <a:gsLst>
            <a:gs pos="0">
              <a:schemeClr val="accent2">
                <a:hueOff val="-18579840"/>
                <a:satOff val="-174"/>
                <a:lumOff val="-980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18579840"/>
                <a:satOff val="-174"/>
                <a:lumOff val="-980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18579840"/>
                <a:satOff val="-174"/>
                <a:lumOff val="-980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 baseline="0"/>
            <a:t>Τα παιδιά καταλαβαίνουν τον κόσμο μέσα από τα μάτια των γονιών τους και την αλληλεπίδραση μαζί τους και μέσα από αυτή τη διαδικασία γνωρίζουν τον κόσμο, επικοινωνούν και αναπτύσσονται. </a:t>
          </a:r>
          <a:endParaRPr lang="en-US" sz="2300" kern="1200"/>
        </a:p>
      </dsp:txBody>
      <dsp:txXfrm>
        <a:off x="115600" y="2853388"/>
        <a:ext cx="5957489" cy="21368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2A57A4-0FF2-4E21-AEC3-2482A1B9602A}">
      <dsp:nvSpPr>
        <dsp:cNvPr id="0" name=""/>
        <dsp:cNvSpPr/>
      </dsp:nvSpPr>
      <dsp:spPr>
        <a:xfrm>
          <a:off x="2286913" y="799224"/>
          <a:ext cx="49531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5313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21422" y="842315"/>
        <a:ext cx="26295" cy="5259"/>
      </dsp:txXfrm>
    </dsp:sp>
    <dsp:sp modelId="{32C8D9C5-2550-4EB3-A106-6511E97C9F2D}">
      <dsp:nvSpPr>
        <dsp:cNvPr id="0" name=""/>
        <dsp:cNvSpPr/>
      </dsp:nvSpPr>
      <dsp:spPr>
        <a:xfrm>
          <a:off x="2134" y="158970"/>
          <a:ext cx="2286579" cy="137194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2044" tIns="117610" rIns="112044" bIns="11761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b="1" kern="1200" baseline="0"/>
            <a:t>Στάδιο πρώτο</a:t>
          </a:r>
          <a:r>
            <a:rPr lang="el-GR" sz="1600" kern="1200" baseline="0"/>
            <a:t>:</a:t>
          </a:r>
          <a:endParaRPr lang="en-US" sz="1600" kern="1200"/>
        </a:p>
      </dsp:txBody>
      <dsp:txXfrm>
        <a:off x="2134" y="158970"/>
        <a:ext cx="2286579" cy="1371947"/>
      </dsp:txXfrm>
    </dsp:sp>
    <dsp:sp modelId="{E1EFC545-FC1E-46A0-908C-68B3496805F3}">
      <dsp:nvSpPr>
        <dsp:cNvPr id="0" name=""/>
        <dsp:cNvSpPr/>
      </dsp:nvSpPr>
      <dsp:spPr>
        <a:xfrm>
          <a:off x="5099405" y="799224"/>
          <a:ext cx="49531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5313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333914" y="842315"/>
        <a:ext cx="26295" cy="5259"/>
      </dsp:txXfrm>
    </dsp:sp>
    <dsp:sp modelId="{AFB22DB7-7D3D-46AF-860A-41C17A0453F5}">
      <dsp:nvSpPr>
        <dsp:cNvPr id="0" name=""/>
        <dsp:cNvSpPr/>
      </dsp:nvSpPr>
      <dsp:spPr>
        <a:xfrm>
          <a:off x="2814626" y="158970"/>
          <a:ext cx="2286579" cy="137194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2044" tIns="117610" rIns="112044" bIns="11761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baseline="0"/>
            <a:t>Σκέψη και γλώσσα δεν σχετίζονται.</a:t>
          </a:r>
          <a:endParaRPr lang="en-US" sz="1600" kern="1200"/>
        </a:p>
      </dsp:txBody>
      <dsp:txXfrm>
        <a:off x="2814626" y="158970"/>
        <a:ext cx="2286579" cy="1371947"/>
      </dsp:txXfrm>
    </dsp:sp>
    <dsp:sp modelId="{99D94E80-120F-439E-9403-9521E8176495}">
      <dsp:nvSpPr>
        <dsp:cNvPr id="0" name=""/>
        <dsp:cNvSpPr/>
      </dsp:nvSpPr>
      <dsp:spPr>
        <a:xfrm>
          <a:off x="7911898" y="799224"/>
          <a:ext cx="49531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5313" y="45720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146406" y="842315"/>
        <a:ext cx="26295" cy="5259"/>
      </dsp:txXfrm>
    </dsp:sp>
    <dsp:sp modelId="{587CD5C0-402A-4EB9-AEFE-933765B48BBB}">
      <dsp:nvSpPr>
        <dsp:cNvPr id="0" name=""/>
        <dsp:cNvSpPr/>
      </dsp:nvSpPr>
      <dsp:spPr>
        <a:xfrm>
          <a:off x="5627119" y="158970"/>
          <a:ext cx="2286579" cy="137194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2044" tIns="117610" rIns="112044" bIns="11761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baseline="0"/>
            <a:t>Η ικανότητα χρήσης της γλώσσας για την έκφραση των σκέψεων δεν είναι αναγκαία (προγλωσσική σκέψη).</a:t>
          </a:r>
          <a:endParaRPr lang="en-US" sz="1600" kern="1200"/>
        </a:p>
      </dsp:txBody>
      <dsp:txXfrm>
        <a:off x="5627119" y="158970"/>
        <a:ext cx="2286579" cy="1371947"/>
      </dsp:txXfrm>
    </dsp:sp>
    <dsp:sp modelId="{61989279-4B4C-4275-9874-DCBDE1D9D6AB}">
      <dsp:nvSpPr>
        <dsp:cNvPr id="0" name=""/>
        <dsp:cNvSpPr/>
      </dsp:nvSpPr>
      <dsp:spPr>
        <a:xfrm>
          <a:off x="1145424" y="1529118"/>
          <a:ext cx="8437476" cy="495313"/>
        </a:xfrm>
        <a:custGeom>
          <a:avLst/>
          <a:gdLst/>
          <a:ahLst/>
          <a:cxnLst/>
          <a:rect l="0" t="0" r="0" b="0"/>
          <a:pathLst>
            <a:path>
              <a:moveTo>
                <a:pt x="8437476" y="0"/>
              </a:moveTo>
              <a:lnTo>
                <a:pt x="8437476" y="264756"/>
              </a:lnTo>
              <a:lnTo>
                <a:pt x="0" y="264756"/>
              </a:lnTo>
              <a:lnTo>
                <a:pt x="0" y="495313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152816" y="1774145"/>
        <a:ext cx="422692" cy="5259"/>
      </dsp:txXfrm>
    </dsp:sp>
    <dsp:sp modelId="{9CF283EC-4370-4948-AAD2-7D7F235E9F85}">
      <dsp:nvSpPr>
        <dsp:cNvPr id="0" name=""/>
        <dsp:cNvSpPr/>
      </dsp:nvSpPr>
      <dsp:spPr>
        <a:xfrm>
          <a:off x="8439611" y="158970"/>
          <a:ext cx="2286579" cy="137194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2044" tIns="117610" rIns="112044" bIns="11761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b="1" kern="1200" baseline="0"/>
            <a:t>Στάδιο δεύτερο</a:t>
          </a:r>
          <a:r>
            <a:rPr lang="el-GR" sz="1600" kern="1200" baseline="0"/>
            <a:t>:</a:t>
          </a:r>
          <a:endParaRPr lang="en-US" sz="1600" kern="1200"/>
        </a:p>
      </dsp:txBody>
      <dsp:txXfrm>
        <a:off x="8439611" y="158970"/>
        <a:ext cx="2286579" cy="1371947"/>
      </dsp:txXfrm>
    </dsp:sp>
    <dsp:sp modelId="{8AFED1E3-727B-4047-A35E-F568781E3033}">
      <dsp:nvSpPr>
        <dsp:cNvPr id="0" name=""/>
        <dsp:cNvSpPr/>
      </dsp:nvSpPr>
      <dsp:spPr>
        <a:xfrm>
          <a:off x="2286913" y="2697085"/>
          <a:ext cx="49531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5313" y="45720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21422" y="2740175"/>
        <a:ext cx="26295" cy="5259"/>
      </dsp:txXfrm>
    </dsp:sp>
    <dsp:sp modelId="{F13F47DA-A606-4F4C-B4B7-D477990415F5}">
      <dsp:nvSpPr>
        <dsp:cNvPr id="0" name=""/>
        <dsp:cNvSpPr/>
      </dsp:nvSpPr>
      <dsp:spPr>
        <a:xfrm>
          <a:off x="2134" y="2056831"/>
          <a:ext cx="2286579" cy="1371947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2044" tIns="117610" rIns="112044" bIns="11761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baseline="0"/>
            <a:t>Η γλώσσα και η σκέψη αρχίζουν να σχετίζονται.</a:t>
          </a:r>
          <a:endParaRPr lang="en-US" sz="1600" kern="1200"/>
        </a:p>
      </dsp:txBody>
      <dsp:txXfrm>
        <a:off x="2134" y="2056831"/>
        <a:ext cx="2286579" cy="1371947"/>
      </dsp:txXfrm>
    </dsp:sp>
    <dsp:sp modelId="{DB325E4B-6965-44C0-BE47-0FC069CD4585}">
      <dsp:nvSpPr>
        <dsp:cNvPr id="0" name=""/>
        <dsp:cNvSpPr/>
      </dsp:nvSpPr>
      <dsp:spPr>
        <a:xfrm>
          <a:off x="5099405" y="2697085"/>
          <a:ext cx="49531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5313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333914" y="2740175"/>
        <a:ext cx="26295" cy="5259"/>
      </dsp:txXfrm>
    </dsp:sp>
    <dsp:sp modelId="{4B563435-09D5-4EA8-9E9D-B11CC1723256}">
      <dsp:nvSpPr>
        <dsp:cNvPr id="0" name=""/>
        <dsp:cNvSpPr/>
      </dsp:nvSpPr>
      <dsp:spPr>
        <a:xfrm>
          <a:off x="2814626" y="2056831"/>
          <a:ext cx="2286579" cy="137194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2044" tIns="117610" rIns="112044" bIns="11761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baseline="0"/>
            <a:t>Το παιδί στην ηλικία των 2-6 ετών συνηθίζει να μιλά με τον εαυτό του (εγωκεντρική ομιλία)</a:t>
          </a:r>
          <a:endParaRPr lang="en-US" sz="1600" kern="1200"/>
        </a:p>
      </dsp:txBody>
      <dsp:txXfrm>
        <a:off x="2814626" y="2056831"/>
        <a:ext cx="2286579" cy="1371947"/>
      </dsp:txXfrm>
    </dsp:sp>
    <dsp:sp modelId="{8940FBBE-C0AC-4674-95ED-4FBF40C33A99}">
      <dsp:nvSpPr>
        <dsp:cNvPr id="0" name=""/>
        <dsp:cNvSpPr/>
      </dsp:nvSpPr>
      <dsp:spPr>
        <a:xfrm>
          <a:off x="5627119" y="2056831"/>
          <a:ext cx="2286579" cy="137194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2044" tIns="117610" rIns="112044" bIns="11761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baseline="0"/>
            <a:t>Η γλώσσα εξυπηρετεί την εσωτερική και εξωτερική λειτουργία του παιδιού.</a:t>
          </a:r>
          <a:endParaRPr lang="en-US" sz="1600" kern="1200"/>
        </a:p>
      </dsp:txBody>
      <dsp:txXfrm>
        <a:off x="5627119" y="2056831"/>
        <a:ext cx="2286579" cy="137194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88809F-9004-4BE4-8D56-9D4157D7A3BE}">
      <dsp:nvSpPr>
        <dsp:cNvPr id="0" name=""/>
        <dsp:cNvSpPr/>
      </dsp:nvSpPr>
      <dsp:spPr>
        <a:xfrm>
          <a:off x="3532549" y="707918"/>
          <a:ext cx="54591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45916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791094" y="750756"/>
        <a:ext cx="28825" cy="5765"/>
      </dsp:txXfrm>
    </dsp:sp>
    <dsp:sp modelId="{2ED1531A-6356-4280-BF9A-4CECF78ABCCE}">
      <dsp:nvSpPr>
        <dsp:cNvPr id="0" name=""/>
        <dsp:cNvSpPr/>
      </dsp:nvSpPr>
      <dsp:spPr>
        <a:xfrm>
          <a:off x="1027755" y="1660"/>
          <a:ext cx="2506593" cy="150395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2825" tIns="128927" rIns="122825" bIns="128927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b="1" kern="1200"/>
            <a:t>Στάδιο τρίτο</a:t>
          </a:r>
          <a:r>
            <a:rPr lang="el-GR" sz="1500" kern="1200"/>
            <a:t>:</a:t>
          </a:r>
          <a:endParaRPr lang="en-US" sz="1500" kern="1200"/>
        </a:p>
      </dsp:txBody>
      <dsp:txXfrm>
        <a:off x="1027755" y="1660"/>
        <a:ext cx="2506593" cy="1503956"/>
      </dsp:txXfrm>
    </dsp:sp>
    <dsp:sp modelId="{CD5CF577-61F8-429D-87EE-9956E8C5B42D}">
      <dsp:nvSpPr>
        <dsp:cNvPr id="0" name=""/>
        <dsp:cNvSpPr/>
      </dsp:nvSpPr>
      <dsp:spPr>
        <a:xfrm>
          <a:off x="6615659" y="707918"/>
          <a:ext cx="54591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45916" y="45720"/>
              </a:lnTo>
            </a:path>
          </a:pathLst>
        </a:custGeom>
        <a:noFill/>
        <a:ln w="6350" cap="flat" cmpd="sng" algn="ctr">
          <a:solidFill>
            <a:schemeClr val="accent2">
              <a:hueOff val="-9289920"/>
              <a:satOff val="-87"/>
              <a:lumOff val="-4901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874204" y="750756"/>
        <a:ext cx="28825" cy="5765"/>
      </dsp:txXfrm>
    </dsp:sp>
    <dsp:sp modelId="{F4F22870-9215-4FDC-A6CC-964FDB4E9B35}">
      <dsp:nvSpPr>
        <dsp:cNvPr id="0" name=""/>
        <dsp:cNvSpPr/>
      </dsp:nvSpPr>
      <dsp:spPr>
        <a:xfrm>
          <a:off x="4110865" y="1660"/>
          <a:ext cx="2506593" cy="1503956"/>
        </a:xfrm>
        <a:prstGeom prst="rect">
          <a:avLst/>
        </a:prstGeom>
        <a:gradFill rotWithShape="0">
          <a:gsLst>
            <a:gs pos="0">
              <a:schemeClr val="accent2">
                <a:hueOff val="-6193280"/>
                <a:satOff val="-58"/>
                <a:lumOff val="-326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6193280"/>
                <a:satOff val="-58"/>
                <a:lumOff val="-326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6193280"/>
                <a:satOff val="-58"/>
                <a:lumOff val="-326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2825" tIns="128927" rIns="122825" bIns="128927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/>
            <a:t>Το παιδί στην ηλικία των επτά ετών μπορεί να ελέγχει την εσωτερική και εξωτερική λειτουργία της γλώσσας του.</a:t>
          </a:r>
          <a:endParaRPr lang="en-US" sz="1500" kern="1200"/>
        </a:p>
      </dsp:txBody>
      <dsp:txXfrm>
        <a:off x="4110865" y="1660"/>
        <a:ext cx="2506593" cy="1503956"/>
      </dsp:txXfrm>
    </dsp:sp>
    <dsp:sp modelId="{3FC70DF6-934B-4594-8567-A2EC9D892234}">
      <dsp:nvSpPr>
        <dsp:cNvPr id="0" name=""/>
        <dsp:cNvSpPr/>
      </dsp:nvSpPr>
      <dsp:spPr>
        <a:xfrm>
          <a:off x="2281052" y="1503816"/>
          <a:ext cx="6166220" cy="545916"/>
        </a:xfrm>
        <a:custGeom>
          <a:avLst/>
          <a:gdLst/>
          <a:ahLst/>
          <a:cxnLst/>
          <a:rect l="0" t="0" r="0" b="0"/>
          <a:pathLst>
            <a:path>
              <a:moveTo>
                <a:pt x="6166220" y="0"/>
              </a:moveTo>
              <a:lnTo>
                <a:pt x="6166220" y="290058"/>
              </a:lnTo>
              <a:lnTo>
                <a:pt x="0" y="290058"/>
              </a:lnTo>
              <a:lnTo>
                <a:pt x="0" y="545916"/>
              </a:lnTo>
            </a:path>
          </a:pathLst>
        </a:custGeom>
        <a:noFill/>
        <a:ln w="6350" cap="flat" cmpd="sng" algn="ctr">
          <a:solidFill>
            <a:schemeClr val="accent2">
              <a:hueOff val="-18579840"/>
              <a:satOff val="-174"/>
              <a:lumOff val="-9803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09334" y="1773892"/>
        <a:ext cx="309655" cy="5765"/>
      </dsp:txXfrm>
    </dsp:sp>
    <dsp:sp modelId="{273FDEED-7D02-4006-80DD-1DC4A6F28427}">
      <dsp:nvSpPr>
        <dsp:cNvPr id="0" name=""/>
        <dsp:cNvSpPr/>
      </dsp:nvSpPr>
      <dsp:spPr>
        <a:xfrm>
          <a:off x="7193975" y="1660"/>
          <a:ext cx="2506593" cy="1503956"/>
        </a:xfrm>
        <a:prstGeom prst="rect">
          <a:avLst/>
        </a:prstGeom>
        <a:gradFill rotWithShape="0">
          <a:gsLst>
            <a:gs pos="0">
              <a:schemeClr val="accent2">
                <a:hueOff val="-12386560"/>
                <a:satOff val="-116"/>
                <a:lumOff val="-653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12386560"/>
                <a:satOff val="-116"/>
                <a:lumOff val="-653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12386560"/>
                <a:satOff val="-116"/>
                <a:lumOff val="-653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2825" tIns="128927" rIns="122825" bIns="128927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/>
            <a:t>Η εγωκεντρική ομιλία έχει γίνει εσωτερική και βοηθά ώστε το παιδί να τακτοποιεί τις σκέψεις του.</a:t>
          </a:r>
          <a:endParaRPr lang="en-US" sz="1500" kern="1200"/>
        </a:p>
      </dsp:txBody>
      <dsp:txXfrm>
        <a:off x="7193975" y="1660"/>
        <a:ext cx="2506593" cy="1503956"/>
      </dsp:txXfrm>
    </dsp:sp>
    <dsp:sp modelId="{9C15C631-FAAD-4237-B0FA-AEDB08082CB2}">
      <dsp:nvSpPr>
        <dsp:cNvPr id="0" name=""/>
        <dsp:cNvSpPr/>
      </dsp:nvSpPr>
      <dsp:spPr>
        <a:xfrm>
          <a:off x="1027755" y="2082133"/>
          <a:ext cx="2506593" cy="1503956"/>
        </a:xfrm>
        <a:prstGeom prst="rect">
          <a:avLst/>
        </a:prstGeom>
        <a:gradFill rotWithShape="0">
          <a:gsLst>
            <a:gs pos="0">
              <a:schemeClr val="accent2">
                <a:hueOff val="-18579840"/>
                <a:satOff val="-174"/>
                <a:lumOff val="-980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18579840"/>
                <a:satOff val="-174"/>
                <a:lumOff val="-980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18579840"/>
                <a:satOff val="-174"/>
                <a:lumOff val="-980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2825" tIns="128927" rIns="122825" bIns="128927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/>
            <a:t>Η εξωτερική λειτουργία συντελεί στην εξωτερίκευση των σκέψεων και καθιστά δυνατή την αποτελεσματική κοινωνική επικοινωνία.</a:t>
          </a:r>
          <a:endParaRPr lang="en-US" sz="1500" kern="1200"/>
        </a:p>
      </dsp:txBody>
      <dsp:txXfrm>
        <a:off x="1027755" y="2082133"/>
        <a:ext cx="2506593" cy="15039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99B0E0-B519-406E-8160-EE99CE5CAFE5}" type="datetimeFigureOut">
              <a:t>7/1/2025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6F67A-E8C1-4B76-B82B-3BBFB48F82C6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9142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/>
            <a:fld id="{0B829A4B-8D72-4DD3-B181-E8349A0339D7}" type="slidenum">
              <a:rPr lang="el-GR" altLang="el-GR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3</a:t>
            </a:fld>
            <a:endParaRPr lang="el-GR" altLang="el-G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2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675195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/>
            <a:fld id="{50A8151D-63DA-4331-B9D0-A0DCF1CE46DD}" type="slidenum">
              <a:rPr lang="el-GR" altLang="el-GR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4</a:t>
            </a:fld>
            <a:endParaRPr lang="el-GR" altLang="el-G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74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969148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/>
            <a:fld id="{CEE36FA1-2F4D-4FCD-A6A3-9A3E7253CDC4}" type="slidenum">
              <a:rPr lang="el-GR" altLang="el-GR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5</a:t>
            </a:fld>
            <a:endParaRPr lang="el-GR" altLang="el-G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7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6456454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/>
            <a:fld id="{0F275828-4CB2-4859-9F8D-29B9F822FBA4}" type="slidenum">
              <a:rPr lang="el-GR" altLang="el-GR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6</a:t>
            </a:fld>
            <a:endParaRPr lang="el-GR" altLang="el-G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379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1525" cy="40068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6788" cy="4810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6051549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/>
            <a:fld id="{4528F57B-1B98-4813-A903-FC464D2FBC58}" type="slidenum">
              <a:rPr lang="el-GR" altLang="el-GR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7</a:t>
            </a:fld>
            <a:endParaRPr lang="el-GR" altLang="el-G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81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1525" cy="40068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6788" cy="4810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2046844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/>
            <a:fld id="{E9ACA972-E16C-40F9-9D0F-3BCC05B58C5B}" type="slidenum">
              <a:rPr lang="el-GR" altLang="el-GR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9</a:t>
            </a:fld>
            <a:endParaRPr lang="el-GR" altLang="el-G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4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1525" cy="40068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6788" cy="4810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023175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0013" y="484479"/>
            <a:ext cx="6911974" cy="2954655"/>
          </a:xfrm>
        </p:spPr>
        <p:txBody>
          <a:bodyPr anchor="b">
            <a:normAutofit/>
          </a:bodyPr>
          <a:lstStyle>
            <a:lvl1pPr algn="ctr">
              <a:defRPr sz="5600" spc="-1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0013" y="3799133"/>
            <a:ext cx="6911974" cy="1969841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395C5C9-164C-46B3-A87E-7660D39D3106}" type="datetime2">
              <a:rPr lang="en-US" smtClean="0"/>
              <a:t>Tuesday, January 7, 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225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000" y="2636838"/>
            <a:ext cx="10728325" cy="31321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5B75179A-1E2B-41AB-B400-4F1B4022FAEE}" type="datetime2">
              <a:rPr lang="en-US" smtClean="0"/>
              <a:t>Tuesday, January 7, 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804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40486" y="720000"/>
            <a:ext cx="1477328" cy="5048975"/>
          </a:xfrm>
        </p:spPr>
        <p:txBody>
          <a:bodyPr vert="eaVert">
            <a:norm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838" y="720000"/>
            <a:ext cx="8929614" cy="5048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5681D0F-6595-4F14-8EF3-954CD87C797B}" type="datetime2">
              <a:rPr lang="en-US" smtClean="0"/>
              <a:t>Tuesday, January 7, 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916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8641" y="436366"/>
            <a:ext cx="10965119" cy="1140600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ίνακα"/>
          <p:cNvSpPr>
            <a:spLocks noGrp="1"/>
          </p:cNvSpPr>
          <p:nvPr>
            <p:ph type="tbl" idx="1"/>
          </p:nvPr>
        </p:nvSpPr>
        <p:spPr>
          <a:xfrm>
            <a:off x="783361" y="1735383"/>
            <a:ext cx="10487040" cy="3943134"/>
          </a:xfrm>
        </p:spPr>
        <p:txBody>
          <a:bodyPr/>
          <a:lstStyle/>
          <a:p>
            <a:pPr lvl="0"/>
            <a:endParaRPr lang="el-GR" noProof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4C1E20-3F16-40B7-B35A-457684F01AF5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684826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2541600"/>
            <a:ext cx="10728325" cy="3227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4DDCFF8A-AAF8-4A12-8A91-9CA0EAF6CBB9}" type="datetime2">
              <a:rPr lang="en-US" smtClean="0"/>
              <a:t>Tuesday, January 7, 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050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6" cy="2879724"/>
          </a:xfrm>
        </p:spPr>
        <p:txBody>
          <a:bodyPr anchor="b">
            <a:normAutofit/>
          </a:bodyPr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910" y="3858924"/>
            <a:ext cx="10728326" cy="1919076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ABCC25C3-021A-4B0B-8F70-0C181FE1CF45}" type="datetime2">
              <a:rPr lang="en-US" smtClean="0"/>
              <a:t>Tuesday, January 7, 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94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8400" y="2541600"/>
            <a:ext cx="5003801" cy="3234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C23D88D-8CEC-4ED9-A53B-5596187D9A16}" type="datetime2">
              <a:rPr lang="en-US" smtClean="0"/>
              <a:t>Tuesday, January 7, 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517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5" cy="673005"/>
          </a:xfrm>
        </p:spPr>
        <p:txBody>
          <a:bodyPr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1840698"/>
            <a:ext cx="5015638" cy="565796"/>
          </a:xfrm>
        </p:spPr>
        <p:txBody>
          <a:bodyPr wrap="square"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0" y="2541600"/>
            <a:ext cx="5003801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400" y="1840698"/>
            <a:ext cx="5015638" cy="565796"/>
          </a:xfrm>
        </p:spPr>
        <p:txBody>
          <a:bodyPr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4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D2CCD382-DFDA-4722-A27A-59C21AD112F2}" type="datetime2">
              <a:rPr lang="en-US" smtClean="0"/>
              <a:t>Tuesday, January 7, 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443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2F2A30D-1C09-413F-AAB1-38F366000715}" type="datetime2">
              <a:rPr lang="en-US" smtClean="0"/>
              <a:t>Tuesday, January 7, 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171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6DB82B9C-D65E-4F64-95C3-B10F3B00F0D9}" type="datetime2">
              <a:rPr lang="en-US" smtClean="0"/>
              <a:t>Tuesday, January 7, 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708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107463" cy="1477328"/>
          </a:xfrm>
        </p:spPr>
        <p:txBody>
          <a:bodyPr anchor="t" anchorCtr="0">
            <a:normAutofit/>
          </a:bodyPr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8188" y="584662"/>
            <a:ext cx="6911974" cy="5184313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4800"/>
            </a:lvl1pPr>
            <a:lvl2pPr marL="914400" indent="-457200">
              <a:buFont typeface="Arial" panose="020B0604020202020204" pitchFamily="34" charset="0"/>
              <a:buChar char="•"/>
              <a:defRPr sz="2000"/>
            </a:lvl2pPr>
            <a:lvl3pPr marL="1257300" indent="-342900">
              <a:buFont typeface="Arial" panose="020B0604020202020204" pitchFamily="34" charset="0"/>
              <a:buChar char="•"/>
              <a:defRPr sz="2000"/>
            </a:lvl3pPr>
            <a:lvl4pPr marL="1714500" indent="-342900">
              <a:buFont typeface="Arial" panose="020B0604020202020204" pitchFamily="34" charset="0"/>
              <a:buChar char="•"/>
              <a:defRPr sz="2000"/>
            </a:lvl4pPr>
            <a:lvl5pPr marL="2171700" indent="-342900">
              <a:buFont typeface="Arial" panose="020B0604020202020204" pitchFamily="34" charset="0"/>
              <a:buChar char="•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107463" cy="32318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B7F5FDCC-6AAC-4A08-B9E0-3793AB5E64C3}" type="datetime2">
              <a:rPr lang="en-US" smtClean="0"/>
              <a:t>Tuesday, January 7, 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609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095626" cy="14760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8188" y="728664"/>
            <a:ext cx="6923812" cy="504031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095625" cy="3232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349FE94D-439C-40F1-900E-BC07940E3988}" type="datetime2">
              <a:rPr lang="en-US" smtClean="0"/>
              <a:t>Tuesday, January 7, 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341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646535-AEF6-4883-A4F9-EEC1F8B4319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1477328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541600"/>
            <a:ext cx="10728325" cy="32273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l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8DEA2CF1-0EB2-4673-802D-3371233E4A77}" type="datetime2">
              <a:rPr lang="en-US" smtClean="0"/>
              <a:t>Tuesday, January 7, 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ct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0876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  <p:sldLayoutId id="2147483726" r:id="rId12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5">
            <a:extLst>
              <a:ext uri="{FF2B5EF4-FFF2-40B4-BE49-F238E27FC236}">
                <a16:creationId xmlns:a16="http://schemas.microsoft.com/office/drawing/2014/main" id="{8FC9AC9F-D569-4C26-BCA6-CA893D79AC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84692FC-7F0C-4A59-822E-FE27A1165C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3599225" y="1709239"/>
            <a:ext cx="5015638" cy="1969770"/>
          </a:xfrm>
        </p:spPr>
        <p:txBody>
          <a:bodyPr vert="horz" wrap="square" lIns="0" tIns="0" rIns="0" bIns="0" rtlCol="0" anchor="b" anchorCtr="0">
            <a:noAutofit/>
          </a:bodyPr>
          <a:lstStyle/>
          <a:p>
            <a:pPr marL="391160" indent="-290830">
              <a:lnSpc>
                <a:spcPct val="90000"/>
              </a:lnSpc>
              <a:spcBef>
                <a:spcPts val="1000"/>
              </a:spcBef>
              <a:spcAft>
                <a:spcPts val="1270"/>
              </a:spcAft>
            </a:pPr>
            <a:r>
              <a:rPr lang="el-GR" sz="2400" b="1" dirty="0">
                <a:latin typeface="Aptos Display"/>
              </a:rPr>
              <a:t>Η επίδραση των Θεωριών του </a:t>
            </a:r>
            <a:endParaRPr lang="en-US" sz="2400">
              <a:latin typeface="Aptos Display"/>
            </a:endParaRPr>
          </a:p>
          <a:p>
            <a:pPr marL="391160" indent="-290830">
              <a:lnSpc>
                <a:spcPct val="90000"/>
              </a:lnSpc>
              <a:spcBef>
                <a:spcPts val="1000"/>
              </a:spcBef>
              <a:spcAft>
                <a:spcPts val="1270"/>
              </a:spcAft>
            </a:pPr>
            <a:r>
              <a:rPr lang="el-GR" sz="2400" b="1" dirty="0">
                <a:latin typeface="Aptos Display"/>
              </a:rPr>
              <a:t>L</a:t>
            </a:r>
            <a:r>
              <a:rPr lang="en-US" sz="2400" b="1" err="1">
                <a:latin typeface="Aptos Display"/>
              </a:rPr>
              <a:t>ev</a:t>
            </a:r>
            <a:r>
              <a:rPr lang="en-US" sz="2400" b="1" dirty="0">
                <a:latin typeface="Aptos Display"/>
              </a:rPr>
              <a:t> </a:t>
            </a:r>
            <a:r>
              <a:rPr lang="el-GR" sz="2800" b="1" err="1">
                <a:latin typeface="Aptos Display"/>
              </a:rPr>
              <a:t>Vygotsky</a:t>
            </a:r>
            <a:r>
              <a:rPr lang="el-GR" sz="2400" b="1" dirty="0">
                <a:latin typeface="Aptos Display"/>
              </a:rPr>
              <a:t> (1896-1934)</a:t>
            </a:r>
            <a:endParaRPr lang="el-GR" sz="2400">
              <a:latin typeface="Aptos Display"/>
            </a:endParaRPr>
          </a:p>
          <a:p>
            <a:pPr marL="391160" indent="-290830">
              <a:lnSpc>
                <a:spcPct val="90000"/>
              </a:lnSpc>
              <a:spcBef>
                <a:spcPts val="1000"/>
              </a:spcBef>
              <a:spcAft>
                <a:spcPts val="1270"/>
              </a:spcAft>
            </a:pPr>
            <a:r>
              <a:rPr lang="el-GR" sz="2400" b="1" dirty="0">
                <a:latin typeface="Aptos Display"/>
              </a:rPr>
              <a:t>στις Επιστήμες της Παιδαγωγικής</a:t>
            </a:r>
            <a:endParaRPr lang="el-GR" sz="2400">
              <a:latin typeface="Aptos Display"/>
            </a:endParaRPr>
          </a:p>
          <a:p>
            <a:pPr marL="391160" indent="-290830">
              <a:lnSpc>
                <a:spcPct val="90000"/>
              </a:lnSpc>
              <a:spcBef>
                <a:spcPts val="1000"/>
              </a:spcBef>
              <a:spcAft>
                <a:spcPts val="1270"/>
              </a:spcAft>
            </a:pPr>
            <a:r>
              <a:rPr lang="el-GR" sz="2400" b="1" dirty="0">
                <a:latin typeface="Aptos Display"/>
              </a:rPr>
              <a:t>και στην Εκπαίδευση</a:t>
            </a:r>
            <a:endParaRPr lang="el-GR" sz="2000" dirty="0">
              <a:latin typeface="Aptos Display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3599225" y="4040225"/>
            <a:ext cx="5015638" cy="993670"/>
          </a:xfrm>
        </p:spPr>
        <p:txBody>
          <a:bodyPr vert="horz" lIns="0" tIns="0" rIns="0" bIns="0" rtlCol="0" anchor="t"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l-GR" sz="1600" dirty="0"/>
              <a:t>Μάριος Κουκουνάρας </a:t>
            </a:r>
            <a:r>
              <a:rPr lang="el-GR" sz="1600" err="1"/>
              <a:t>Λιάγκης</a:t>
            </a:r>
            <a:endParaRPr lang="el-GR" sz="1600">
              <a:solidFill>
                <a:srgbClr val="FFFFFF">
                  <a:alpha val="58000"/>
                </a:srgbClr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l-GR" sz="1600" dirty="0"/>
              <a:t>Αναπληρωτής Καθηγητής, ΕΚΠΑ</a:t>
            </a:r>
            <a:endParaRPr lang="en-US" sz="1800" dirty="0">
              <a:solidFill>
                <a:srgbClr val="FFFFFF">
                  <a:alpha val="58000"/>
                </a:srgbClr>
              </a:solidFill>
            </a:endParaRPr>
          </a:p>
          <a:p>
            <a:pPr>
              <a:lnSpc>
                <a:spcPct val="110000"/>
              </a:lnSpc>
            </a:pPr>
            <a:endParaRPr lang="el-GR"/>
          </a:p>
        </p:txBody>
      </p:sp>
      <p:pic>
        <p:nvPicPr>
          <p:cNvPr id="6" name="Εικόνα 5" descr="Εικόνα που περιέχει ανθρώπινο πρόσωπο, πορτραίτο, άτομο, ρουχισμός&#10;&#10;Περιγραφή που δημιουργήθηκε αυτόματα">
            <a:extLst>
              <a:ext uri="{FF2B5EF4-FFF2-40B4-BE49-F238E27FC236}">
                <a16:creationId xmlns:a16="http://schemas.microsoft.com/office/drawing/2014/main" id="{FDA4F957-A390-8EF4-0FAB-CA86490899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97" r="18949"/>
          <a:stretch/>
        </p:blipFill>
        <p:spPr>
          <a:xfrm>
            <a:off x="1" y="10"/>
            <a:ext cx="3041003" cy="6857990"/>
          </a:xfrm>
          <a:custGeom>
            <a:avLst/>
            <a:gdLst/>
            <a:ahLst/>
            <a:cxnLst/>
            <a:rect l="l" t="t" r="r" b="b"/>
            <a:pathLst>
              <a:path w="3041003" h="6858000">
                <a:moveTo>
                  <a:pt x="0" y="0"/>
                </a:moveTo>
                <a:lnTo>
                  <a:pt x="3004565" y="0"/>
                </a:lnTo>
                <a:lnTo>
                  <a:pt x="3004599" y="3068"/>
                </a:lnTo>
                <a:cubicBezTo>
                  <a:pt x="3015328" y="1163957"/>
                  <a:pt x="2989577" y="3242012"/>
                  <a:pt x="3023912" y="3857732"/>
                </a:cubicBezTo>
                <a:cubicBezTo>
                  <a:pt x="3054432" y="4268212"/>
                  <a:pt x="3039172" y="5465446"/>
                  <a:pt x="3016282" y="6617070"/>
                </a:cubicBezTo>
                <a:lnTo>
                  <a:pt x="3011292" y="6858000"/>
                </a:lnTo>
                <a:lnTo>
                  <a:pt x="0" y="6858000"/>
                </a:lnTo>
                <a:close/>
              </a:path>
            </a:pathLst>
          </a:cu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3C9AA14C-80A4-427C-A911-28CD20C56E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5037414" y="317452"/>
            <a:ext cx="2117174" cy="588806"/>
            <a:chOff x="4549904" y="5078157"/>
            <a:chExt cx="3023338" cy="840818"/>
          </a:xfrm>
        </p:grpSpPr>
        <p:sp>
          <p:nvSpPr>
            <p:cNvPr id="21" name="Freeform 80">
              <a:extLst>
                <a:ext uri="{FF2B5EF4-FFF2-40B4-BE49-F238E27FC236}">
                  <a16:creationId xmlns:a16="http://schemas.microsoft.com/office/drawing/2014/main" id="{EF32CDAF-4619-4949-9516-1E042181EB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5690691" y="5352589"/>
              <a:ext cx="749228" cy="383544"/>
            </a:xfrm>
            <a:custGeom>
              <a:avLst/>
              <a:gdLst>
                <a:gd name="T0" fmla="*/ 53 w 66"/>
                <a:gd name="T1" fmla="*/ 33 h 34"/>
                <a:gd name="T2" fmla="*/ 39 w 66"/>
                <a:gd name="T3" fmla="*/ 33 h 34"/>
                <a:gd name="T4" fmla="*/ 21 w 66"/>
                <a:gd name="T5" fmla="*/ 33 h 34"/>
                <a:gd name="T6" fmla="*/ 12 w 66"/>
                <a:gd name="T7" fmla="*/ 32 h 34"/>
                <a:gd name="T8" fmla="*/ 3 w 66"/>
                <a:gd name="T9" fmla="*/ 28 h 34"/>
                <a:gd name="T10" fmla="*/ 0 w 66"/>
                <a:gd name="T11" fmla="*/ 21 h 34"/>
                <a:gd name="T12" fmla="*/ 0 w 66"/>
                <a:gd name="T13" fmla="*/ 16 h 34"/>
                <a:gd name="T14" fmla="*/ 3 w 66"/>
                <a:gd name="T15" fmla="*/ 7 h 34"/>
                <a:gd name="T16" fmla="*/ 11 w 66"/>
                <a:gd name="T17" fmla="*/ 3 h 34"/>
                <a:gd name="T18" fmla="*/ 23 w 66"/>
                <a:gd name="T19" fmla="*/ 2 h 34"/>
                <a:gd name="T20" fmla="*/ 43 w 66"/>
                <a:gd name="T21" fmla="*/ 0 h 34"/>
                <a:gd name="T22" fmla="*/ 48 w 66"/>
                <a:gd name="T23" fmla="*/ 0 h 34"/>
                <a:gd name="T24" fmla="*/ 62 w 66"/>
                <a:gd name="T25" fmla="*/ 4 h 34"/>
                <a:gd name="T26" fmla="*/ 66 w 66"/>
                <a:gd name="T27" fmla="*/ 13 h 34"/>
                <a:gd name="T28" fmla="*/ 66 w 66"/>
                <a:gd name="T29" fmla="*/ 20 h 34"/>
                <a:gd name="T30" fmla="*/ 62 w 66"/>
                <a:gd name="T31" fmla="*/ 29 h 34"/>
                <a:gd name="T32" fmla="*/ 53 w 66"/>
                <a:gd name="T33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34">
                  <a:moveTo>
                    <a:pt x="53" y="33"/>
                  </a:moveTo>
                  <a:cubicBezTo>
                    <a:pt x="47" y="33"/>
                    <a:pt x="53" y="34"/>
                    <a:pt x="39" y="33"/>
                  </a:cubicBezTo>
                  <a:cubicBezTo>
                    <a:pt x="24" y="33"/>
                    <a:pt x="21" y="33"/>
                    <a:pt x="21" y="33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7" y="31"/>
                    <a:pt x="4" y="30"/>
                    <a:pt x="3" y="28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0" y="19"/>
                    <a:pt x="0" y="16"/>
                  </a:cubicBezTo>
                  <a:cubicBezTo>
                    <a:pt x="0" y="13"/>
                    <a:pt x="1" y="10"/>
                    <a:pt x="3" y="7"/>
                  </a:cubicBezTo>
                  <a:cubicBezTo>
                    <a:pt x="4" y="5"/>
                    <a:pt x="7" y="3"/>
                    <a:pt x="11" y="3"/>
                  </a:cubicBezTo>
                  <a:cubicBezTo>
                    <a:pt x="16" y="2"/>
                    <a:pt x="20" y="2"/>
                    <a:pt x="23" y="2"/>
                  </a:cubicBezTo>
                  <a:cubicBezTo>
                    <a:pt x="32" y="1"/>
                    <a:pt x="37" y="0"/>
                    <a:pt x="43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4" y="1"/>
                    <a:pt x="59" y="3"/>
                    <a:pt x="62" y="4"/>
                  </a:cubicBezTo>
                  <a:cubicBezTo>
                    <a:pt x="65" y="6"/>
                    <a:pt x="66" y="9"/>
                    <a:pt x="66" y="13"/>
                  </a:cubicBezTo>
                  <a:cubicBezTo>
                    <a:pt x="66" y="15"/>
                    <a:pt x="66" y="17"/>
                    <a:pt x="66" y="20"/>
                  </a:cubicBezTo>
                  <a:cubicBezTo>
                    <a:pt x="65" y="23"/>
                    <a:pt x="64" y="26"/>
                    <a:pt x="62" y="29"/>
                  </a:cubicBezTo>
                  <a:cubicBezTo>
                    <a:pt x="60" y="31"/>
                    <a:pt x="57" y="32"/>
                    <a:pt x="53" y="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22" name="Freeform 84">
              <a:extLst>
                <a:ext uri="{FF2B5EF4-FFF2-40B4-BE49-F238E27FC236}">
                  <a16:creationId xmlns:a16="http://schemas.microsoft.com/office/drawing/2014/main" id="{270C485D-6BA8-4BF7-B72C-2B14A43A66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6274527">
              <a:off x="6910134" y="5062687"/>
              <a:ext cx="647637" cy="678578"/>
            </a:xfrm>
            <a:custGeom>
              <a:avLst/>
              <a:gdLst>
                <a:gd name="T0" fmla="*/ 4 w 57"/>
                <a:gd name="T1" fmla="*/ 34 h 60"/>
                <a:gd name="T2" fmla="*/ 17 w 57"/>
                <a:gd name="T3" fmla="*/ 18 h 60"/>
                <a:gd name="T4" fmla="*/ 26 w 57"/>
                <a:gd name="T5" fmla="*/ 8 h 60"/>
                <a:gd name="T6" fmla="*/ 29 w 57"/>
                <a:gd name="T7" fmla="*/ 5 h 60"/>
                <a:gd name="T8" fmla="*/ 41 w 57"/>
                <a:gd name="T9" fmla="*/ 0 h 60"/>
                <a:gd name="T10" fmla="*/ 51 w 57"/>
                <a:gd name="T11" fmla="*/ 6 h 60"/>
                <a:gd name="T12" fmla="*/ 56 w 57"/>
                <a:gd name="T13" fmla="*/ 16 h 60"/>
                <a:gd name="T14" fmla="*/ 51 w 57"/>
                <a:gd name="T15" fmla="*/ 28 h 60"/>
                <a:gd name="T16" fmla="*/ 29 w 57"/>
                <a:gd name="T17" fmla="*/ 53 h 60"/>
                <a:gd name="T18" fmla="*/ 17 w 57"/>
                <a:gd name="T19" fmla="*/ 59 h 60"/>
                <a:gd name="T20" fmla="*/ 5 w 57"/>
                <a:gd name="T21" fmla="*/ 54 h 60"/>
                <a:gd name="T22" fmla="*/ 0 w 57"/>
                <a:gd name="T23" fmla="*/ 45 h 60"/>
                <a:gd name="T24" fmla="*/ 4 w 57"/>
                <a:gd name="T25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60">
                  <a:moveTo>
                    <a:pt x="4" y="34"/>
                  </a:moveTo>
                  <a:cubicBezTo>
                    <a:pt x="5" y="33"/>
                    <a:pt x="17" y="18"/>
                    <a:pt x="17" y="18"/>
                  </a:cubicBezTo>
                  <a:cubicBezTo>
                    <a:pt x="21" y="14"/>
                    <a:pt x="24" y="10"/>
                    <a:pt x="26" y="8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34" y="2"/>
                    <a:pt x="38" y="0"/>
                    <a:pt x="41" y="0"/>
                  </a:cubicBezTo>
                  <a:cubicBezTo>
                    <a:pt x="44" y="1"/>
                    <a:pt x="47" y="2"/>
                    <a:pt x="51" y="6"/>
                  </a:cubicBezTo>
                  <a:cubicBezTo>
                    <a:pt x="55" y="10"/>
                    <a:pt x="57" y="13"/>
                    <a:pt x="56" y="16"/>
                  </a:cubicBezTo>
                  <a:cubicBezTo>
                    <a:pt x="56" y="19"/>
                    <a:pt x="54" y="23"/>
                    <a:pt x="51" y="28"/>
                  </a:cubicBezTo>
                  <a:cubicBezTo>
                    <a:pt x="51" y="28"/>
                    <a:pt x="33" y="48"/>
                    <a:pt x="29" y="53"/>
                  </a:cubicBezTo>
                  <a:cubicBezTo>
                    <a:pt x="25" y="57"/>
                    <a:pt x="21" y="59"/>
                    <a:pt x="17" y="59"/>
                  </a:cubicBezTo>
                  <a:cubicBezTo>
                    <a:pt x="13" y="60"/>
                    <a:pt x="9" y="58"/>
                    <a:pt x="5" y="54"/>
                  </a:cubicBezTo>
                  <a:cubicBezTo>
                    <a:pt x="2" y="51"/>
                    <a:pt x="0" y="48"/>
                    <a:pt x="0" y="45"/>
                  </a:cubicBezTo>
                  <a:cubicBezTo>
                    <a:pt x="0" y="42"/>
                    <a:pt x="2" y="38"/>
                    <a:pt x="4" y="3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23" name="Freeform 87">
              <a:extLst>
                <a:ext uri="{FF2B5EF4-FFF2-40B4-BE49-F238E27FC236}">
                  <a16:creationId xmlns:a16="http://schemas.microsoft.com/office/drawing/2014/main" id="{79239B91-4327-43B3-AED5-CB9EC1653B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4430858">
              <a:off x="4571743" y="5071596"/>
              <a:ext cx="626472" cy="670149"/>
            </a:xfrm>
            <a:custGeom>
              <a:avLst/>
              <a:gdLst>
                <a:gd name="T0" fmla="*/ 0 w 55"/>
                <a:gd name="T1" fmla="*/ 17 h 59"/>
                <a:gd name="T2" fmla="*/ 1 w 55"/>
                <a:gd name="T3" fmla="*/ 11 h 59"/>
                <a:gd name="T4" fmla="*/ 4 w 55"/>
                <a:gd name="T5" fmla="*/ 6 h 59"/>
                <a:gd name="T6" fmla="*/ 7 w 55"/>
                <a:gd name="T7" fmla="*/ 4 h 59"/>
                <a:gd name="T8" fmla="*/ 14 w 55"/>
                <a:gd name="T9" fmla="*/ 0 h 59"/>
                <a:gd name="T10" fmla="*/ 23 w 55"/>
                <a:gd name="T11" fmla="*/ 3 h 59"/>
                <a:gd name="T12" fmla="*/ 31 w 55"/>
                <a:gd name="T13" fmla="*/ 11 h 59"/>
                <a:gd name="T14" fmla="*/ 38 w 55"/>
                <a:gd name="T15" fmla="*/ 20 h 59"/>
                <a:gd name="T16" fmla="*/ 48 w 55"/>
                <a:gd name="T17" fmla="*/ 31 h 59"/>
                <a:gd name="T18" fmla="*/ 55 w 55"/>
                <a:gd name="T19" fmla="*/ 43 h 59"/>
                <a:gd name="T20" fmla="*/ 49 w 55"/>
                <a:gd name="T21" fmla="*/ 55 h 59"/>
                <a:gd name="T22" fmla="*/ 38 w 55"/>
                <a:gd name="T23" fmla="*/ 59 h 59"/>
                <a:gd name="T24" fmla="*/ 33 w 55"/>
                <a:gd name="T25" fmla="*/ 58 h 59"/>
                <a:gd name="T26" fmla="*/ 26 w 55"/>
                <a:gd name="T27" fmla="*/ 53 h 59"/>
                <a:gd name="T28" fmla="*/ 5 w 55"/>
                <a:gd name="T29" fmla="*/ 27 h 59"/>
                <a:gd name="T30" fmla="*/ 0 w 55"/>
                <a:gd name="T31" fmla="*/ 17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" h="59">
                  <a:moveTo>
                    <a:pt x="0" y="17"/>
                  </a:moveTo>
                  <a:cubicBezTo>
                    <a:pt x="0" y="14"/>
                    <a:pt x="0" y="12"/>
                    <a:pt x="1" y="11"/>
                  </a:cubicBezTo>
                  <a:cubicBezTo>
                    <a:pt x="2" y="9"/>
                    <a:pt x="3" y="8"/>
                    <a:pt x="4" y="6"/>
                  </a:cubicBezTo>
                  <a:cubicBezTo>
                    <a:pt x="6" y="5"/>
                    <a:pt x="7" y="4"/>
                    <a:pt x="7" y="4"/>
                  </a:cubicBezTo>
                  <a:cubicBezTo>
                    <a:pt x="9" y="2"/>
                    <a:pt x="12" y="1"/>
                    <a:pt x="14" y="0"/>
                  </a:cubicBezTo>
                  <a:cubicBezTo>
                    <a:pt x="17" y="0"/>
                    <a:pt x="20" y="1"/>
                    <a:pt x="23" y="3"/>
                  </a:cubicBezTo>
                  <a:cubicBezTo>
                    <a:pt x="26" y="4"/>
                    <a:pt x="29" y="7"/>
                    <a:pt x="31" y="11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48" y="31"/>
                    <a:pt x="48" y="31"/>
                    <a:pt x="48" y="31"/>
                  </a:cubicBezTo>
                  <a:cubicBezTo>
                    <a:pt x="52" y="36"/>
                    <a:pt x="54" y="40"/>
                    <a:pt x="55" y="43"/>
                  </a:cubicBezTo>
                  <a:cubicBezTo>
                    <a:pt x="55" y="47"/>
                    <a:pt x="54" y="52"/>
                    <a:pt x="49" y="55"/>
                  </a:cubicBezTo>
                  <a:cubicBezTo>
                    <a:pt x="45" y="58"/>
                    <a:pt x="41" y="59"/>
                    <a:pt x="38" y="59"/>
                  </a:cubicBezTo>
                  <a:cubicBezTo>
                    <a:pt x="37" y="59"/>
                    <a:pt x="35" y="59"/>
                    <a:pt x="33" y="58"/>
                  </a:cubicBezTo>
                  <a:cubicBezTo>
                    <a:pt x="31" y="57"/>
                    <a:pt x="29" y="55"/>
                    <a:pt x="26" y="53"/>
                  </a:cubicBezTo>
                  <a:cubicBezTo>
                    <a:pt x="23" y="50"/>
                    <a:pt x="5" y="27"/>
                    <a:pt x="5" y="27"/>
                  </a:cubicBezTo>
                  <a:cubicBezTo>
                    <a:pt x="2" y="23"/>
                    <a:pt x="0" y="19"/>
                    <a:pt x="0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F2FD01A0-E6FF-41CD-AEBD-279232B90D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5051981" y="5372723"/>
            <a:ext cx="2088038" cy="719230"/>
            <a:chOff x="4532666" y="505937"/>
            <a:chExt cx="2981730" cy="1027064"/>
          </a:xfrm>
        </p:grpSpPr>
        <p:sp>
          <p:nvSpPr>
            <p:cNvPr id="26" name="Freeform 78">
              <a:extLst>
                <a:ext uri="{FF2B5EF4-FFF2-40B4-BE49-F238E27FC236}">
                  <a16:creationId xmlns:a16="http://schemas.microsoft.com/office/drawing/2014/main" id="{811C6308-5554-4129-8881-A95AF512C5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600114">
              <a:off x="4532666" y="754398"/>
              <a:ext cx="694205" cy="713383"/>
            </a:xfrm>
            <a:custGeom>
              <a:avLst/>
              <a:gdLst>
                <a:gd name="T0" fmla="*/ 32 w 58"/>
                <a:gd name="T1" fmla="*/ 56 h 60"/>
                <a:gd name="T2" fmla="*/ 24 w 58"/>
                <a:gd name="T3" fmla="*/ 48 h 60"/>
                <a:gd name="T4" fmla="*/ 14 w 58"/>
                <a:gd name="T5" fmla="*/ 36 h 60"/>
                <a:gd name="T6" fmla="*/ 7 w 58"/>
                <a:gd name="T7" fmla="*/ 29 h 60"/>
                <a:gd name="T8" fmla="*/ 1 w 58"/>
                <a:gd name="T9" fmla="*/ 17 h 60"/>
                <a:gd name="T10" fmla="*/ 7 w 58"/>
                <a:gd name="T11" fmla="*/ 4 h 60"/>
                <a:gd name="T12" fmla="*/ 17 w 58"/>
                <a:gd name="T13" fmla="*/ 1 h 60"/>
                <a:gd name="T14" fmla="*/ 29 w 58"/>
                <a:gd name="T15" fmla="*/ 6 h 60"/>
                <a:gd name="T16" fmla="*/ 31 w 58"/>
                <a:gd name="T17" fmla="*/ 8 h 60"/>
                <a:gd name="T18" fmla="*/ 38 w 58"/>
                <a:gd name="T19" fmla="*/ 15 h 60"/>
                <a:gd name="T20" fmla="*/ 44 w 58"/>
                <a:gd name="T21" fmla="*/ 22 h 60"/>
                <a:gd name="T22" fmla="*/ 54 w 58"/>
                <a:gd name="T23" fmla="*/ 33 h 60"/>
                <a:gd name="T24" fmla="*/ 58 w 58"/>
                <a:gd name="T25" fmla="*/ 44 h 60"/>
                <a:gd name="T26" fmla="*/ 53 w 58"/>
                <a:gd name="T27" fmla="*/ 54 h 60"/>
                <a:gd name="T28" fmla="*/ 42 w 58"/>
                <a:gd name="T29" fmla="*/ 60 h 60"/>
                <a:gd name="T30" fmla="*/ 32 w 58"/>
                <a:gd name="T31" fmla="*/ 5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8" h="60">
                  <a:moveTo>
                    <a:pt x="32" y="56"/>
                  </a:moveTo>
                  <a:cubicBezTo>
                    <a:pt x="30" y="54"/>
                    <a:pt x="31" y="55"/>
                    <a:pt x="24" y="48"/>
                  </a:cubicBezTo>
                  <a:cubicBezTo>
                    <a:pt x="17" y="40"/>
                    <a:pt x="14" y="36"/>
                    <a:pt x="14" y="36"/>
                  </a:cubicBezTo>
                  <a:cubicBezTo>
                    <a:pt x="8" y="30"/>
                    <a:pt x="14" y="37"/>
                    <a:pt x="7" y="29"/>
                  </a:cubicBezTo>
                  <a:cubicBezTo>
                    <a:pt x="3" y="24"/>
                    <a:pt x="1" y="20"/>
                    <a:pt x="1" y="17"/>
                  </a:cubicBezTo>
                  <a:cubicBezTo>
                    <a:pt x="0" y="13"/>
                    <a:pt x="3" y="9"/>
                    <a:pt x="7" y="4"/>
                  </a:cubicBezTo>
                  <a:cubicBezTo>
                    <a:pt x="10" y="2"/>
                    <a:pt x="13" y="0"/>
                    <a:pt x="17" y="1"/>
                  </a:cubicBezTo>
                  <a:cubicBezTo>
                    <a:pt x="21" y="1"/>
                    <a:pt x="25" y="3"/>
                    <a:pt x="29" y="6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33" y="11"/>
                    <a:pt x="37" y="15"/>
                    <a:pt x="38" y="15"/>
                  </a:cubicBezTo>
                  <a:cubicBezTo>
                    <a:pt x="42" y="20"/>
                    <a:pt x="40" y="18"/>
                    <a:pt x="44" y="22"/>
                  </a:cubicBezTo>
                  <a:cubicBezTo>
                    <a:pt x="51" y="29"/>
                    <a:pt x="50" y="29"/>
                    <a:pt x="54" y="33"/>
                  </a:cubicBezTo>
                  <a:cubicBezTo>
                    <a:pt x="57" y="37"/>
                    <a:pt x="58" y="40"/>
                    <a:pt x="58" y="44"/>
                  </a:cubicBezTo>
                  <a:cubicBezTo>
                    <a:pt x="58" y="47"/>
                    <a:pt x="56" y="50"/>
                    <a:pt x="53" y="54"/>
                  </a:cubicBezTo>
                  <a:cubicBezTo>
                    <a:pt x="49" y="58"/>
                    <a:pt x="45" y="60"/>
                    <a:pt x="42" y="60"/>
                  </a:cubicBezTo>
                  <a:cubicBezTo>
                    <a:pt x="39" y="60"/>
                    <a:pt x="36" y="59"/>
                    <a:pt x="32" y="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79">
              <a:extLst>
                <a:ext uri="{FF2B5EF4-FFF2-40B4-BE49-F238E27FC236}">
                  <a16:creationId xmlns:a16="http://schemas.microsoft.com/office/drawing/2014/main" id="{C28F3A03-B53B-433E-8DF7-6B13336D0A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600114">
              <a:off x="5791465" y="505937"/>
              <a:ext cx="587404" cy="943792"/>
            </a:xfrm>
            <a:custGeom>
              <a:avLst/>
              <a:gdLst>
                <a:gd name="T0" fmla="*/ 15 w 49"/>
                <a:gd name="T1" fmla="*/ 65 h 79"/>
                <a:gd name="T2" fmla="*/ 12 w 49"/>
                <a:gd name="T3" fmla="*/ 54 h 79"/>
                <a:gd name="T4" fmla="*/ 8 w 49"/>
                <a:gd name="T5" fmla="*/ 33 h 79"/>
                <a:gd name="T6" fmla="*/ 38 w 49"/>
                <a:gd name="T7" fmla="*/ 24 h 79"/>
                <a:gd name="T8" fmla="*/ 45 w 49"/>
                <a:gd name="T9" fmla="*/ 70 h 79"/>
                <a:gd name="T10" fmla="*/ 15 w 49"/>
                <a:gd name="T11" fmla="*/ 65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79">
                  <a:moveTo>
                    <a:pt x="15" y="65"/>
                  </a:moveTo>
                  <a:cubicBezTo>
                    <a:pt x="14" y="59"/>
                    <a:pt x="13" y="58"/>
                    <a:pt x="12" y="54"/>
                  </a:cubicBezTo>
                  <a:cubicBezTo>
                    <a:pt x="11" y="45"/>
                    <a:pt x="10" y="40"/>
                    <a:pt x="8" y="33"/>
                  </a:cubicBezTo>
                  <a:cubicBezTo>
                    <a:pt x="0" y="9"/>
                    <a:pt x="34" y="0"/>
                    <a:pt x="38" y="24"/>
                  </a:cubicBezTo>
                  <a:cubicBezTo>
                    <a:pt x="43" y="43"/>
                    <a:pt x="49" y="60"/>
                    <a:pt x="45" y="70"/>
                  </a:cubicBezTo>
                  <a:cubicBezTo>
                    <a:pt x="38" y="77"/>
                    <a:pt x="19" y="79"/>
                    <a:pt x="15" y="6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85">
              <a:extLst>
                <a:ext uri="{FF2B5EF4-FFF2-40B4-BE49-F238E27FC236}">
                  <a16:creationId xmlns:a16="http://schemas.microsoft.com/office/drawing/2014/main" id="{E990BBBC-E616-4D0E-9917-A6CA72AAEA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600114">
              <a:off x="7087193" y="757585"/>
              <a:ext cx="427203" cy="775416"/>
            </a:xfrm>
            <a:custGeom>
              <a:avLst/>
              <a:gdLst>
                <a:gd name="T0" fmla="*/ 36 w 36"/>
                <a:gd name="T1" fmla="*/ 15 h 65"/>
                <a:gd name="T2" fmla="*/ 34 w 36"/>
                <a:gd name="T3" fmla="*/ 5 h 65"/>
                <a:gd name="T4" fmla="*/ 28 w 36"/>
                <a:gd name="T5" fmla="*/ 1 h 65"/>
                <a:gd name="T6" fmla="*/ 23 w 36"/>
                <a:gd name="T7" fmla="*/ 0 h 65"/>
                <a:gd name="T8" fmla="*/ 13 w 36"/>
                <a:gd name="T9" fmla="*/ 1 h 65"/>
                <a:gd name="T10" fmla="*/ 7 w 36"/>
                <a:gd name="T11" fmla="*/ 9 h 65"/>
                <a:gd name="T12" fmla="*/ 4 w 36"/>
                <a:gd name="T13" fmla="*/ 19 h 65"/>
                <a:gd name="T14" fmla="*/ 0 w 36"/>
                <a:gd name="T15" fmla="*/ 44 h 65"/>
                <a:gd name="T16" fmla="*/ 1 w 36"/>
                <a:gd name="T17" fmla="*/ 58 h 65"/>
                <a:gd name="T18" fmla="*/ 8 w 36"/>
                <a:gd name="T19" fmla="*/ 64 h 65"/>
                <a:gd name="T20" fmla="*/ 16 w 36"/>
                <a:gd name="T21" fmla="*/ 65 h 65"/>
                <a:gd name="T22" fmla="*/ 25 w 36"/>
                <a:gd name="T23" fmla="*/ 63 h 65"/>
                <a:gd name="T24" fmla="*/ 31 w 36"/>
                <a:gd name="T25" fmla="*/ 55 h 65"/>
                <a:gd name="T26" fmla="*/ 34 w 36"/>
                <a:gd name="T27" fmla="*/ 40 h 65"/>
                <a:gd name="T28" fmla="*/ 36 w 36"/>
                <a:gd name="T29" fmla="*/ 1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" h="65">
                  <a:moveTo>
                    <a:pt x="36" y="15"/>
                  </a:moveTo>
                  <a:cubicBezTo>
                    <a:pt x="36" y="10"/>
                    <a:pt x="35" y="7"/>
                    <a:pt x="34" y="5"/>
                  </a:cubicBezTo>
                  <a:cubicBezTo>
                    <a:pt x="33" y="3"/>
                    <a:pt x="31" y="2"/>
                    <a:pt x="28" y="1"/>
                  </a:cubicBezTo>
                  <a:cubicBezTo>
                    <a:pt x="27" y="1"/>
                    <a:pt x="25" y="1"/>
                    <a:pt x="23" y="0"/>
                  </a:cubicBezTo>
                  <a:cubicBezTo>
                    <a:pt x="19" y="0"/>
                    <a:pt x="16" y="0"/>
                    <a:pt x="13" y="1"/>
                  </a:cubicBezTo>
                  <a:cubicBezTo>
                    <a:pt x="11" y="2"/>
                    <a:pt x="9" y="4"/>
                    <a:pt x="7" y="9"/>
                  </a:cubicBezTo>
                  <a:cubicBezTo>
                    <a:pt x="6" y="13"/>
                    <a:pt x="5" y="17"/>
                    <a:pt x="4" y="19"/>
                  </a:cubicBezTo>
                  <a:cubicBezTo>
                    <a:pt x="2" y="29"/>
                    <a:pt x="0" y="44"/>
                    <a:pt x="0" y="44"/>
                  </a:cubicBezTo>
                  <a:cubicBezTo>
                    <a:pt x="0" y="50"/>
                    <a:pt x="0" y="55"/>
                    <a:pt x="1" y="58"/>
                  </a:cubicBezTo>
                  <a:cubicBezTo>
                    <a:pt x="2" y="61"/>
                    <a:pt x="5" y="63"/>
                    <a:pt x="8" y="64"/>
                  </a:cubicBezTo>
                  <a:cubicBezTo>
                    <a:pt x="11" y="65"/>
                    <a:pt x="13" y="65"/>
                    <a:pt x="16" y="65"/>
                  </a:cubicBezTo>
                  <a:cubicBezTo>
                    <a:pt x="19" y="65"/>
                    <a:pt x="22" y="64"/>
                    <a:pt x="25" y="63"/>
                  </a:cubicBezTo>
                  <a:cubicBezTo>
                    <a:pt x="28" y="61"/>
                    <a:pt x="30" y="59"/>
                    <a:pt x="31" y="55"/>
                  </a:cubicBezTo>
                  <a:cubicBezTo>
                    <a:pt x="32" y="50"/>
                    <a:pt x="31" y="54"/>
                    <a:pt x="34" y="40"/>
                  </a:cubicBezTo>
                  <a:lnTo>
                    <a:pt x="36" y="1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4" name="Picture 3" descr="Πολύχρωμο μοτίβα φύλλου">
            <a:extLst>
              <a:ext uri="{FF2B5EF4-FFF2-40B4-BE49-F238E27FC236}">
                <a16:creationId xmlns:a16="http://schemas.microsoft.com/office/drawing/2014/main" id="{7F0AB752-18AC-D4F8-C2BB-EDB0A772FEF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5003" r="43802" b="1"/>
          <a:stretch/>
        </p:blipFill>
        <p:spPr>
          <a:xfrm>
            <a:off x="9135803" y="10"/>
            <a:ext cx="3056197" cy="6857990"/>
          </a:xfrm>
          <a:custGeom>
            <a:avLst/>
            <a:gdLst/>
            <a:ahLst/>
            <a:cxnLst/>
            <a:rect l="l" t="t" r="r" b="b"/>
            <a:pathLst>
              <a:path w="3056197" h="6858000">
                <a:moveTo>
                  <a:pt x="36318" y="0"/>
                </a:moveTo>
                <a:lnTo>
                  <a:pt x="3056197" y="0"/>
                </a:lnTo>
                <a:lnTo>
                  <a:pt x="3056197" y="6858000"/>
                </a:lnTo>
                <a:lnTo>
                  <a:pt x="61648" y="6858000"/>
                </a:lnTo>
                <a:lnTo>
                  <a:pt x="60421" y="6666241"/>
                </a:lnTo>
                <a:cubicBezTo>
                  <a:pt x="56129" y="6136276"/>
                  <a:pt x="43731" y="5507253"/>
                  <a:pt x="17026" y="4754706"/>
                </a:cubicBezTo>
                <a:cubicBezTo>
                  <a:pt x="-28754" y="3523266"/>
                  <a:pt x="32286" y="1592490"/>
                  <a:pt x="32286" y="33064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325122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296" name="Rectangle 12295">
            <a:extLst>
              <a:ext uri="{FF2B5EF4-FFF2-40B4-BE49-F238E27FC236}">
                <a16:creationId xmlns:a16="http://schemas.microsoft.com/office/drawing/2014/main" id="{C52E2836-9095-4D3C-85DB-A013CBD51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8" name="Rectangle 12297">
            <a:extLst>
              <a:ext uri="{FF2B5EF4-FFF2-40B4-BE49-F238E27FC236}">
                <a16:creationId xmlns:a16="http://schemas.microsoft.com/office/drawing/2014/main" id="{A92B8916-626C-4C83-B808-82B7DF02CA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300" name="Freeform: Shape 12299">
            <a:extLst>
              <a:ext uri="{FF2B5EF4-FFF2-40B4-BE49-F238E27FC236}">
                <a16:creationId xmlns:a16="http://schemas.microsoft.com/office/drawing/2014/main" id="{14DAEE6D-D7E7-4E31-9E45-96B6E2F6E0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4896809 h 6858000"/>
              <a:gd name="connsiteX3" fmla="*/ 12035397 w 12192000"/>
              <a:gd name="connsiteY3" fmla="*/ 5061653 h 6858000"/>
              <a:gd name="connsiteX4" fmla="*/ 9984875 w 12192000"/>
              <a:gd name="connsiteY4" fmla="*/ 6788992 h 6858000"/>
              <a:gd name="connsiteX5" fmla="*/ 9851219 w 12192000"/>
              <a:gd name="connsiteY5" fmla="*/ 6858000 h 6858000"/>
              <a:gd name="connsiteX6" fmla="*/ 3573504 w 12192000"/>
              <a:gd name="connsiteY6" fmla="*/ 6858000 h 6858000"/>
              <a:gd name="connsiteX7" fmla="*/ 3556746 w 12192000"/>
              <a:gd name="connsiteY7" fmla="*/ 6850756 h 6858000"/>
              <a:gd name="connsiteX8" fmla="*/ 3261231 w 12192000"/>
              <a:gd name="connsiteY8" fmla="*/ 6719645 h 6858000"/>
              <a:gd name="connsiteX9" fmla="*/ 956496 w 12192000"/>
              <a:gd name="connsiteY9" fmla="*/ 4131559 h 6858000"/>
              <a:gd name="connsiteX10" fmla="*/ 26515 w 12192000"/>
              <a:gd name="connsiteY10" fmla="*/ 2316866 h 6858000"/>
              <a:gd name="connsiteX11" fmla="*/ 0 w 12192000"/>
              <a:gd name="connsiteY11" fmla="*/ 2231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4896809"/>
                </a:lnTo>
                <a:lnTo>
                  <a:pt x="12035397" y="5061653"/>
                </a:lnTo>
                <a:cubicBezTo>
                  <a:pt x="11302532" y="5870430"/>
                  <a:pt x="10648639" y="6426464"/>
                  <a:pt x="9984875" y="6788992"/>
                </a:cubicBezTo>
                <a:lnTo>
                  <a:pt x="9851219" y="6858000"/>
                </a:lnTo>
                <a:lnTo>
                  <a:pt x="3573504" y="6858000"/>
                </a:lnTo>
                <a:lnTo>
                  <a:pt x="3556746" y="6850756"/>
                </a:lnTo>
                <a:cubicBezTo>
                  <a:pt x="3450765" y="6804314"/>
                  <a:pt x="3352207" y="6760084"/>
                  <a:pt x="3261231" y="6719645"/>
                </a:cubicBezTo>
                <a:cubicBezTo>
                  <a:pt x="2573854" y="6234379"/>
                  <a:pt x="1765175" y="5425602"/>
                  <a:pt x="956496" y="4131559"/>
                </a:cubicBezTo>
                <a:cubicBezTo>
                  <a:pt x="552156" y="3565416"/>
                  <a:pt x="238793" y="2958833"/>
                  <a:pt x="26515" y="2316866"/>
                </a:cubicBezTo>
                <a:lnTo>
                  <a:pt x="0" y="2231000"/>
                </a:lnTo>
                <a:close/>
              </a:path>
            </a:pathLst>
          </a:custGeom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619201"/>
            <a:ext cx="3095626" cy="3238964"/>
          </a:xfrm>
        </p:spPr>
        <p:txBody>
          <a:bodyPr>
            <a:normAutofit/>
          </a:bodyPr>
          <a:lstStyle/>
          <a:p>
            <a:pPr eaLnBrk="1"/>
            <a:r>
              <a:rPr lang="el-GR" altLang="el-GR" b="1">
                <a:latin typeface="Times New Roman" panose="02020603050405020304" pitchFamily="18" charset="0"/>
                <a:cs typeface="Times New Roman" panose="02020603050405020304" pitchFamily="18" charset="0"/>
              </a:rPr>
              <a:t>Επίδραση </a:t>
            </a:r>
            <a:r>
              <a:rPr lang="en-US" altLang="el-GR" b="1">
                <a:latin typeface="Times New Roman" panose="02020603050405020304" pitchFamily="18" charset="0"/>
                <a:cs typeface="Times New Roman" panose="02020603050405020304" pitchFamily="18" charset="0"/>
              </a:rPr>
              <a:t>Vygotsky </a:t>
            </a:r>
            <a:r>
              <a:rPr lang="el-GR" altLang="el-GR" b="1">
                <a:latin typeface="Times New Roman" panose="02020603050405020304" pitchFamily="18" charset="0"/>
                <a:cs typeface="Times New Roman" panose="02020603050405020304" pitchFamily="18" charset="0"/>
              </a:rPr>
              <a:t>στην Παιδαγωγική</a:t>
            </a:r>
          </a:p>
        </p:txBody>
      </p:sp>
      <p:sp>
        <p:nvSpPr>
          <p:cNvPr id="12302" name="Freeform 10">
            <a:extLst>
              <a:ext uri="{FF2B5EF4-FFF2-40B4-BE49-F238E27FC236}">
                <a16:creationId xmlns:a16="http://schemas.microsoft.com/office/drawing/2014/main" id="{5D976E54-F014-4833-9EB7-2588113E1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5824556">
            <a:off x="607106" y="4045531"/>
            <a:ext cx="2158648" cy="2020521"/>
          </a:xfrm>
          <a:custGeom>
            <a:avLst/>
            <a:gdLst>
              <a:gd name="T0" fmla="*/ 43 w 250"/>
              <a:gd name="T1" fmla="*/ 167 h 234"/>
              <a:gd name="T2" fmla="*/ 70 w 250"/>
              <a:gd name="T3" fmla="*/ 133 h 234"/>
              <a:gd name="T4" fmla="*/ 48 w 250"/>
              <a:gd name="T5" fmla="*/ 134 h 234"/>
              <a:gd name="T6" fmla="*/ 19 w 250"/>
              <a:gd name="T7" fmla="*/ 130 h 234"/>
              <a:gd name="T8" fmla="*/ 6 w 250"/>
              <a:gd name="T9" fmla="*/ 123 h 234"/>
              <a:gd name="T10" fmla="*/ 1 w 250"/>
              <a:gd name="T11" fmla="*/ 103 h 234"/>
              <a:gd name="T12" fmla="*/ 11 w 250"/>
              <a:gd name="T13" fmla="*/ 81 h 234"/>
              <a:gd name="T14" fmla="*/ 23 w 250"/>
              <a:gd name="T15" fmla="*/ 76 h 234"/>
              <a:gd name="T16" fmla="*/ 81 w 250"/>
              <a:gd name="T17" fmla="*/ 78 h 234"/>
              <a:gd name="T18" fmla="*/ 65 w 250"/>
              <a:gd name="T19" fmla="*/ 49 h 234"/>
              <a:gd name="T20" fmla="*/ 57 w 250"/>
              <a:gd name="T21" fmla="*/ 27 h 234"/>
              <a:gd name="T22" fmla="*/ 67 w 250"/>
              <a:gd name="T23" fmla="*/ 12 h 234"/>
              <a:gd name="T24" fmla="*/ 85 w 250"/>
              <a:gd name="T25" fmla="*/ 1 h 234"/>
              <a:gd name="T26" fmla="*/ 101 w 250"/>
              <a:gd name="T27" fmla="*/ 8 h 234"/>
              <a:gd name="T28" fmla="*/ 107 w 250"/>
              <a:gd name="T29" fmla="*/ 15 h 234"/>
              <a:gd name="T30" fmla="*/ 120 w 250"/>
              <a:gd name="T31" fmla="*/ 37 h 234"/>
              <a:gd name="T32" fmla="*/ 131 w 250"/>
              <a:gd name="T33" fmla="*/ 60 h 234"/>
              <a:gd name="T34" fmla="*/ 164 w 250"/>
              <a:gd name="T35" fmla="*/ 25 h 234"/>
              <a:gd name="T36" fmla="*/ 187 w 250"/>
              <a:gd name="T37" fmla="*/ 11 h 234"/>
              <a:gd name="T38" fmla="*/ 205 w 250"/>
              <a:gd name="T39" fmla="*/ 19 h 234"/>
              <a:gd name="T40" fmla="*/ 214 w 250"/>
              <a:gd name="T41" fmla="*/ 34 h 234"/>
              <a:gd name="T42" fmla="*/ 203 w 250"/>
              <a:gd name="T43" fmla="*/ 57 h 234"/>
              <a:gd name="T44" fmla="*/ 166 w 250"/>
              <a:gd name="T45" fmla="*/ 100 h 234"/>
              <a:gd name="T46" fmla="*/ 217 w 250"/>
              <a:gd name="T47" fmla="*/ 98 h 234"/>
              <a:gd name="T48" fmla="*/ 244 w 250"/>
              <a:gd name="T49" fmla="*/ 104 h 234"/>
              <a:gd name="T50" fmla="*/ 249 w 250"/>
              <a:gd name="T51" fmla="*/ 115 h 234"/>
              <a:gd name="T52" fmla="*/ 247 w 250"/>
              <a:gd name="T53" fmla="*/ 129 h 234"/>
              <a:gd name="T54" fmla="*/ 245 w 250"/>
              <a:gd name="T55" fmla="*/ 134 h 234"/>
              <a:gd name="T56" fmla="*/ 241 w 250"/>
              <a:gd name="T57" fmla="*/ 141 h 234"/>
              <a:gd name="T58" fmla="*/ 227 w 250"/>
              <a:gd name="T59" fmla="*/ 147 h 234"/>
              <a:gd name="T60" fmla="*/ 187 w 250"/>
              <a:gd name="T61" fmla="*/ 151 h 234"/>
              <a:gd name="T62" fmla="*/ 160 w 250"/>
              <a:gd name="T63" fmla="*/ 148 h 234"/>
              <a:gd name="T64" fmla="*/ 168 w 250"/>
              <a:gd name="T65" fmla="*/ 168 h 234"/>
              <a:gd name="T66" fmla="*/ 176 w 250"/>
              <a:gd name="T67" fmla="*/ 194 h 234"/>
              <a:gd name="T68" fmla="*/ 176 w 250"/>
              <a:gd name="T69" fmla="*/ 211 h 234"/>
              <a:gd name="T70" fmla="*/ 170 w 250"/>
              <a:gd name="T71" fmla="*/ 221 h 234"/>
              <a:gd name="T72" fmla="*/ 156 w 250"/>
              <a:gd name="T73" fmla="*/ 230 h 234"/>
              <a:gd name="T74" fmla="*/ 130 w 250"/>
              <a:gd name="T75" fmla="*/ 226 h 234"/>
              <a:gd name="T76" fmla="*/ 122 w 250"/>
              <a:gd name="T77" fmla="*/ 213 h 234"/>
              <a:gd name="T78" fmla="*/ 110 w 250"/>
              <a:gd name="T79" fmla="*/ 169 h 234"/>
              <a:gd name="T80" fmla="*/ 92 w 250"/>
              <a:gd name="T81" fmla="*/ 192 h 234"/>
              <a:gd name="T82" fmla="*/ 87 w 250"/>
              <a:gd name="T83" fmla="*/ 197 h 234"/>
              <a:gd name="T84" fmla="*/ 84 w 250"/>
              <a:gd name="T85" fmla="*/ 201 h 234"/>
              <a:gd name="T86" fmla="*/ 65 w 250"/>
              <a:gd name="T87" fmla="*/ 212 h 234"/>
              <a:gd name="T88" fmla="*/ 50 w 250"/>
              <a:gd name="T89" fmla="*/ 204 h 234"/>
              <a:gd name="T90" fmla="*/ 44 w 250"/>
              <a:gd name="T91" fmla="*/ 198 h 234"/>
              <a:gd name="T92" fmla="*/ 38 w 250"/>
              <a:gd name="T93" fmla="*/ 185 h 234"/>
              <a:gd name="T94" fmla="*/ 43 w 250"/>
              <a:gd name="T95" fmla="*/ 167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50" h="234">
                <a:moveTo>
                  <a:pt x="43" y="167"/>
                </a:moveTo>
                <a:cubicBezTo>
                  <a:pt x="70" y="133"/>
                  <a:pt x="70" y="133"/>
                  <a:pt x="70" y="133"/>
                </a:cubicBezTo>
                <a:cubicBezTo>
                  <a:pt x="60" y="134"/>
                  <a:pt x="61" y="134"/>
                  <a:pt x="48" y="134"/>
                </a:cubicBezTo>
                <a:cubicBezTo>
                  <a:pt x="34" y="133"/>
                  <a:pt x="24" y="132"/>
                  <a:pt x="19" y="130"/>
                </a:cubicBezTo>
                <a:cubicBezTo>
                  <a:pt x="13" y="128"/>
                  <a:pt x="9" y="126"/>
                  <a:pt x="6" y="123"/>
                </a:cubicBezTo>
                <a:cubicBezTo>
                  <a:pt x="1" y="119"/>
                  <a:pt x="0" y="112"/>
                  <a:pt x="1" y="103"/>
                </a:cubicBezTo>
                <a:cubicBezTo>
                  <a:pt x="2" y="93"/>
                  <a:pt x="6" y="86"/>
                  <a:pt x="11" y="81"/>
                </a:cubicBezTo>
                <a:cubicBezTo>
                  <a:pt x="15" y="77"/>
                  <a:pt x="18" y="76"/>
                  <a:pt x="23" y="76"/>
                </a:cubicBezTo>
                <a:cubicBezTo>
                  <a:pt x="81" y="78"/>
                  <a:pt x="81" y="78"/>
                  <a:pt x="81" y="78"/>
                </a:cubicBezTo>
                <a:cubicBezTo>
                  <a:pt x="65" y="49"/>
                  <a:pt x="65" y="49"/>
                  <a:pt x="65" y="49"/>
                </a:cubicBezTo>
                <a:cubicBezTo>
                  <a:pt x="58" y="40"/>
                  <a:pt x="56" y="33"/>
                  <a:pt x="57" y="27"/>
                </a:cubicBezTo>
                <a:cubicBezTo>
                  <a:pt x="58" y="21"/>
                  <a:pt x="62" y="16"/>
                  <a:pt x="67" y="12"/>
                </a:cubicBezTo>
                <a:cubicBezTo>
                  <a:pt x="74" y="6"/>
                  <a:pt x="80" y="2"/>
                  <a:pt x="85" y="1"/>
                </a:cubicBezTo>
                <a:cubicBezTo>
                  <a:pt x="90" y="0"/>
                  <a:pt x="95" y="2"/>
                  <a:pt x="101" y="8"/>
                </a:cubicBezTo>
                <a:cubicBezTo>
                  <a:pt x="104" y="11"/>
                  <a:pt x="106" y="13"/>
                  <a:pt x="107" y="15"/>
                </a:cubicBezTo>
                <a:cubicBezTo>
                  <a:pt x="110" y="19"/>
                  <a:pt x="112" y="20"/>
                  <a:pt x="120" y="37"/>
                </a:cubicBezTo>
                <a:cubicBezTo>
                  <a:pt x="129" y="55"/>
                  <a:pt x="128" y="51"/>
                  <a:pt x="131" y="60"/>
                </a:cubicBezTo>
                <a:cubicBezTo>
                  <a:pt x="164" y="25"/>
                  <a:pt x="164" y="25"/>
                  <a:pt x="164" y="25"/>
                </a:cubicBezTo>
                <a:cubicBezTo>
                  <a:pt x="173" y="16"/>
                  <a:pt x="180" y="11"/>
                  <a:pt x="187" y="11"/>
                </a:cubicBezTo>
                <a:cubicBezTo>
                  <a:pt x="193" y="10"/>
                  <a:pt x="200" y="13"/>
                  <a:pt x="205" y="19"/>
                </a:cubicBezTo>
                <a:cubicBezTo>
                  <a:pt x="210" y="24"/>
                  <a:pt x="213" y="29"/>
                  <a:pt x="214" y="34"/>
                </a:cubicBezTo>
                <a:cubicBezTo>
                  <a:pt x="214" y="39"/>
                  <a:pt x="211" y="47"/>
                  <a:pt x="203" y="57"/>
                </a:cubicBezTo>
                <a:cubicBezTo>
                  <a:pt x="166" y="100"/>
                  <a:pt x="166" y="100"/>
                  <a:pt x="166" y="100"/>
                </a:cubicBezTo>
                <a:cubicBezTo>
                  <a:pt x="217" y="98"/>
                  <a:pt x="217" y="98"/>
                  <a:pt x="217" y="98"/>
                </a:cubicBezTo>
                <a:cubicBezTo>
                  <a:pt x="229" y="96"/>
                  <a:pt x="238" y="98"/>
                  <a:pt x="244" y="104"/>
                </a:cubicBezTo>
                <a:cubicBezTo>
                  <a:pt x="247" y="107"/>
                  <a:pt x="249" y="111"/>
                  <a:pt x="249" y="115"/>
                </a:cubicBezTo>
                <a:cubicBezTo>
                  <a:pt x="250" y="120"/>
                  <a:pt x="249" y="124"/>
                  <a:pt x="247" y="129"/>
                </a:cubicBezTo>
                <a:cubicBezTo>
                  <a:pt x="247" y="130"/>
                  <a:pt x="246" y="132"/>
                  <a:pt x="245" y="134"/>
                </a:cubicBezTo>
                <a:cubicBezTo>
                  <a:pt x="244" y="137"/>
                  <a:pt x="243" y="140"/>
                  <a:pt x="241" y="141"/>
                </a:cubicBezTo>
                <a:cubicBezTo>
                  <a:pt x="239" y="144"/>
                  <a:pt x="234" y="146"/>
                  <a:pt x="227" y="147"/>
                </a:cubicBezTo>
                <a:cubicBezTo>
                  <a:pt x="221" y="149"/>
                  <a:pt x="207" y="150"/>
                  <a:pt x="187" y="151"/>
                </a:cubicBezTo>
                <a:cubicBezTo>
                  <a:pt x="175" y="152"/>
                  <a:pt x="161" y="148"/>
                  <a:pt x="160" y="148"/>
                </a:cubicBezTo>
                <a:cubicBezTo>
                  <a:pt x="161" y="151"/>
                  <a:pt x="165" y="161"/>
                  <a:pt x="168" y="168"/>
                </a:cubicBezTo>
                <a:cubicBezTo>
                  <a:pt x="168" y="171"/>
                  <a:pt x="173" y="181"/>
                  <a:pt x="176" y="194"/>
                </a:cubicBezTo>
                <a:cubicBezTo>
                  <a:pt x="179" y="206"/>
                  <a:pt x="176" y="203"/>
                  <a:pt x="176" y="211"/>
                </a:cubicBezTo>
                <a:cubicBezTo>
                  <a:pt x="176" y="214"/>
                  <a:pt x="174" y="217"/>
                  <a:pt x="170" y="221"/>
                </a:cubicBezTo>
                <a:cubicBezTo>
                  <a:pt x="166" y="226"/>
                  <a:pt x="161" y="228"/>
                  <a:pt x="156" y="230"/>
                </a:cubicBezTo>
                <a:cubicBezTo>
                  <a:pt x="147" y="234"/>
                  <a:pt x="137" y="233"/>
                  <a:pt x="130" y="226"/>
                </a:cubicBezTo>
                <a:cubicBezTo>
                  <a:pt x="127" y="223"/>
                  <a:pt x="125" y="219"/>
                  <a:pt x="122" y="213"/>
                </a:cubicBezTo>
                <a:cubicBezTo>
                  <a:pt x="118" y="188"/>
                  <a:pt x="117" y="189"/>
                  <a:pt x="110" y="169"/>
                </a:cubicBezTo>
                <a:cubicBezTo>
                  <a:pt x="92" y="192"/>
                  <a:pt x="92" y="192"/>
                  <a:pt x="92" y="192"/>
                </a:cubicBezTo>
                <a:cubicBezTo>
                  <a:pt x="90" y="193"/>
                  <a:pt x="88" y="195"/>
                  <a:pt x="87" y="197"/>
                </a:cubicBezTo>
                <a:cubicBezTo>
                  <a:pt x="86" y="198"/>
                  <a:pt x="85" y="200"/>
                  <a:pt x="84" y="201"/>
                </a:cubicBezTo>
                <a:cubicBezTo>
                  <a:pt x="76" y="209"/>
                  <a:pt x="70" y="212"/>
                  <a:pt x="65" y="212"/>
                </a:cubicBezTo>
                <a:cubicBezTo>
                  <a:pt x="60" y="211"/>
                  <a:pt x="55" y="209"/>
                  <a:pt x="50" y="204"/>
                </a:cubicBezTo>
                <a:cubicBezTo>
                  <a:pt x="50" y="203"/>
                  <a:pt x="48" y="202"/>
                  <a:pt x="44" y="198"/>
                </a:cubicBezTo>
                <a:cubicBezTo>
                  <a:pt x="41" y="195"/>
                  <a:pt x="39" y="191"/>
                  <a:pt x="38" y="185"/>
                </a:cubicBezTo>
                <a:cubicBezTo>
                  <a:pt x="37" y="179"/>
                  <a:pt x="39" y="173"/>
                  <a:pt x="43" y="16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9319" y="622557"/>
            <a:ext cx="7629006" cy="5146417"/>
          </a:xfrm>
        </p:spPr>
        <p:txBody>
          <a:bodyPr vert="horz" lIns="0" tIns="0" rIns="0" bIns="0" rtlCol="0" anchor="t">
            <a:noAutofit/>
          </a:bodyPr>
          <a:lstStyle/>
          <a:p>
            <a:pPr eaLnBrk="1">
              <a:buFont typeface="Times New Roman" pitchFamily="18" charset="0"/>
              <a:buChar char="•"/>
            </a:pPr>
            <a:r>
              <a:rPr lang="el-GR" altLang="el-GR" sz="2400">
                <a:cs typeface="Times New Roman"/>
              </a:rPr>
              <a:t>Η θεωρία του </a:t>
            </a:r>
            <a:r>
              <a:rPr lang="en-US" altLang="el-GR" sz="2400">
                <a:cs typeface="Times New Roman"/>
              </a:rPr>
              <a:t>Vygotsky </a:t>
            </a:r>
            <a:r>
              <a:rPr lang="el-GR" altLang="el-GR" sz="2400">
                <a:cs typeface="Times New Roman"/>
              </a:rPr>
              <a:t>προτείνει ένα σχολείο με ευκαιρίες για κοινωνικές αλληλεπιδράσεις και επαφή με τα συμβολικά συστήματα (γλώσσα, κουλτούρα, τέχνη)- «ψυχολογικά εργαλεία».</a:t>
            </a:r>
            <a:endParaRPr lang="el-GR" altLang="el-GR" sz="2400">
              <a:solidFill>
                <a:srgbClr val="FFFFFF">
                  <a:alpha val="58000"/>
                </a:srgbClr>
              </a:solidFill>
              <a:cs typeface="Times New Roman"/>
            </a:endParaRPr>
          </a:p>
          <a:p>
            <a:pPr eaLnBrk="1">
              <a:buFont typeface="Times New Roman" pitchFamily="18" charset="0"/>
              <a:buChar char="•"/>
            </a:pPr>
            <a:r>
              <a:rPr lang="el-GR" altLang="el-GR" sz="2400">
                <a:cs typeface="Times New Roman"/>
              </a:rPr>
              <a:t>Η μάθηση αποτελεί μια συγκρουσιακή διαδικασία των </a:t>
            </a:r>
            <a:r>
              <a:rPr lang="el-GR" altLang="el-GR" sz="2400" err="1">
                <a:cs typeface="Times New Roman"/>
              </a:rPr>
              <a:t>προϋπαρχουσών</a:t>
            </a:r>
            <a:r>
              <a:rPr lang="el-GR" altLang="el-GR" sz="2400">
                <a:cs typeface="Times New Roman"/>
              </a:rPr>
              <a:t> γνώσεων, ιδεών, αντιλήψεων του μαθητή με τις νέες από το σχολείο και σύνθεση αυτών- «γνωστική σύγκρουση» -αναγνώριση της διαφοράς κατανόησης σε σχέση με άλλους.</a:t>
            </a:r>
            <a:endParaRPr lang="el-GR" altLang="el-GR" sz="2400">
              <a:solidFill>
                <a:srgbClr val="FFFFFF">
                  <a:alpha val="58000"/>
                </a:srgbClr>
              </a:solidFill>
              <a:cs typeface="Times New Roman"/>
            </a:endParaRPr>
          </a:p>
          <a:p>
            <a:pPr eaLnBrk="1">
              <a:buFont typeface="Times New Roman" pitchFamily="18" charset="0"/>
              <a:buChar char="•"/>
            </a:pPr>
            <a:r>
              <a:rPr lang="el-GR" altLang="el-GR" sz="2400">
                <a:cs typeface="Times New Roman"/>
              </a:rPr>
              <a:t>Ο δάσκαλος καλείται να λειτουργεί ως δημιουργός «πλαισίου στήριξης» για τον κάθε μαθητή και ως διαμεσολαβητής στη διαπραγμάτευση της μάθησης.</a:t>
            </a:r>
            <a:endParaRPr lang="el-GR" altLang="el-GR" sz="2400">
              <a:solidFill>
                <a:srgbClr val="FFFFFF">
                  <a:alpha val="58000"/>
                </a:srgbClr>
              </a:solidFill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980739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20" name="Rectangle 13319">
            <a:extLst>
              <a:ext uri="{FF2B5EF4-FFF2-40B4-BE49-F238E27FC236}">
                <a16:creationId xmlns:a16="http://schemas.microsoft.com/office/drawing/2014/main" id="{3F58D3F4-AD3E-4263-85BF-7EB7124583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22" name="Rectangle 13321">
            <a:extLst>
              <a:ext uri="{FF2B5EF4-FFF2-40B4-BE49-F238E27FC236}">
                <a16:creationId xmlns:a16="http://schemas.microsoft.com/office/drawing/2014/main" id="{B383AC10-A272-4982-A610-DDA728D781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24" name="Freeform: Shape 13323">
            <a:extLst>
              <a:ext uri="{FF2B5EF4-FFF2-40B4-BE49-F238E27FC236}">
                <a16:creationId xmlns:a16="http://schemas.microsoft.com/office/drawing/2014/main" id="{F6FDED66-1461-4834-9923-329986747F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95815" y="0"/>
            <a:ext cx="11196185" cy="6858000"/>
          </a:xfrm>
          <a:custGeom>
            <a:avLst/>
            <a:gdLst>
              <a:gd name="connsiteX0" fmla="*/ 678180 w 11196185"/>
              <a:gd name="connsiteY0" fmla="*/ 0 h 6858000"/>
              <a:gd name="connsiteX1" fmla="*/ 10577581 w 11196185"/>
              <a:gd name="connsiteY1" fmla="*/ 0 h 6858000"/>
              <a:gd name="connsiteX2" fmla="*/ 10716113 w 11196185"/>
              <a:gd name="connsiteY2" fmla="*/ 294338 h 6858000"/>
              <a:gd name="connsiteX3" fmla="*/ 11040720 w 11196185"/>
              <a:gd name="connsiteY3" fmla="*/ 992736 h 6858000"/>
              <a:gd name="connsiteX4" fmla="*/ 11188414 w 11196185"/>
              <a:gd name="connsiteY4" fmla="*/ 1350314 h 6858000"/>
              <a:gd name="connsiteX5" fmla="*/ 11196185 w 11196185"/>
              <a:gd name="connsiteY5" fmla="*/ 1382182 h 6858000"/>
              <a:gd name="connsiteX6" fmla="*/ 11196185 w 11196185"/>
              <a:gd name="connsiteY6" fmla="*/ 4121434 h 6858000"/>
              <a:gd name="connsiteX7" fmla="*/ 11176802 w 11196185"/>
              <a:gd name="connsiteY7" fmla="*/ 4304566 h 6858000"/>
              <a:gd name="connsiteX8" fmla="*/ 10289429 w 11196185"/>
              <a:gd name="connsiteY8" fmla="*/ 5937296 h 6858000"/>
              <a:gd name="connsiteX9" fmla="*/ 9411880 w 11196185"/>
              <a:gd name="connsiteY9" fmla="*/ 6851146 h 6858000"/>
              <a:gd name="connsiteX10" fmla="*/ 9402883 w 11196185"/>
              <a:gd name="connsiteY10" fmla="*/ 6858000 h 6858000"/>
              <a:gd name="connsiteX11" fmla="*/ 1880709 w 11196185"/>
              <a:gd name="connsiteY11" fmla="*/ 6858000 h 6858000"/>
              <a:gd name="connsiteX12" fmla="*/ 1838993 w 11196185"/>
              <a:gd name="connsiteY12" fmla="*/ 6821023 h 6858000"/>
              <a:gd name="connsiteX13" fmla="*/ 1110605 w 11196185"/>
              <a:gd name="connsiteY13" fmla="*/ 6101023 h 6858000"/>
              <a:gd name="connsiteX14" fmla="*/ 0 w 11196185"/>
              <a:gd name="connsiteY14" fmla="*/ 3022953 h 6858000"/>
              <a:gd name="connsiteX15" fmla="*/ 653297 w 11196185"/>
              <a:gd name="connsiteY15" fmla="*/ 4311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1196185" h="6858000">
                <a:moveTo>
                  <a:pt x="678180" y="0"/>
                </a:moveTo>
                <a:lnTo>
                  <a:pt x="10577581" y="0"/>
                </a:lnTo>
                <a:lnTo>
                  <a:pt x="10716113" y="294338"/>
                </a:lnTo>
                <a:cubicBezTo>
                  <a:pt x="10820232" y="519974"/>
                  <a:pt x="10926393" y="755332"/>
                  <a:pt x="11040720" y="992736"/>
                </a:cubicBezTo>
                <a:cubicBezTo>
                  <a:pt x="11101967" y="1099159"/>
                  <a:pt x="11150454" y="1219908"/>
                  <a:pt x="11188414" y="1350314"/>
                </a:cubicBezTo>
                <a:lnTo>
                  <a:pt x="11196185" y="1382182"/>
                </a:lnTo>
                <a:lnTo>
                  <a:pt x="11196185" y="4121434"/>
                </a:lnTo>
                <a:lnTo>
                  <a:pt x="11176802" y="4304566"/>
                </a:lnTo>
                <a:cubicBezTo>
                  <a:pt x="11053990" y="5160104"/>
                  <a:pt x="10546664" y="5536165"/>
                  <a:pt x="10289429" y="5937296"/>
                </a:cubicBezTo>
                <a:cubicBezTo>
                  <a:pt x="10175102" y="6195166"/>
                  <a:pt x="9816937" y="6534516"/>
                  <a:pt x="9411880" y="6851146"/>
                </a:cubicBezTo>
                <a:lnTo>
                  <a:pt x="9402883" y="6858000"/>
                </a:lnTo>
                <a:lnTo>
                  <a:pt x="1880709" y="6858000"/>
                </a:lnTo>
                <a:lnTo>
                  <a:pt x="1838993" y="6821023"/>
                </a:lnTo>
                <a:cubicBezTo>
                  <a:pt x="1404461" y="6426943"/>
                  <a:pt x="1110605" y="6101023"/>
                  <a:pt x="1110605" y="6101023"/>
                </a:cubicBezTo>
                <a:cubicBezTo>
                  <a:pt x="816622" y="5544351"/>
                  <a:pt x="0" y="3776098"/>
                  <a:pt x="0" y="3022953"/>
                </a:cubicBezTo>
                <a:cubicBezTo>
                  <a:pt x="0" y="2171572"/>
                  <a:pt x="195989" y="894500"/>
                  <a:pt x="653297" y="43119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61200" y="619200"/>
            <a:ext cx="4991961" cy="1477328"/>
          </a:xfrm>
        </p:spPr>
        <p:txBody>
          <a:bodyPr wrap="square" anchor="ctr">
            <a:normAutofit/>
          </a:bodyPr>
          <a:lstStyle/>
          <a:p>
            <a:pPr eaLnBrk="1">
              <a:lnSpc>
                <a:spcPct val="90000"/>
              </a:lnSpc>
            </a:pPr>
            <a:r>
              <a:rPr lang="el-GR" altLang="el-GR"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Παραδείγματα καλής εφαρμογής </a:t>
            </a:r>
            <a:br>
              <a:rPr lang="en-US" altLang="el-GR" sz="27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altLang="el-GR"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θεωρίας </a:t>
            </a:r>
            <a:r>
              <a:rPr lang="en-US" altLang="el-GR"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Vygotsky</a:t>
            </a:r>
            <a:r>
              <a:rPr lang="el-GR" altLang="el-GR"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 στο σχολείο </a:t>
            </a:r>
            <a:r>
              <a:rPr lang="en-US" altLang="el-GR"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endParaRPr lang="el-GR" altLang="el-GR" sz="27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26" name="Freeform 10">
            <a:extLst>
              <a:ext uri="{FF2B5EF4-FFF2-40B4-BE49-F238E27FC236}">
                <a16:creationId xmlns:a16="http://schemas.microsoft.com/office/drawing/2014/main" id="{1607CD53-0FF9-47E9-94AD-2BF64BA80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5824556">
            <a:off x="198004" y="426519"/>
            <a:ext cx="2955087" cy="2765998"/>
          </a:xfrm>
          <a:custGeom>
            <a:avLst/>
            <a:gdLst>
              <a:gd name="T0" fmla="*/ 43 w 250"/>
              <a:gd name="T1" fmla="*/ 167 h 234"/>
              <a:gd name="T2" fmla="*/ 70 w 250"/>
              <a:gd name="T3" fmla="*/ 133 h 234"/>
              <a:gd name="T4" fmla="*/ 48 w 250"/>
              <a:gd name="T5" fmla="*/ 134 h 234"/>
              <a:gd name="T6" fmla="*/ 19 w 250"/>
              <a:gd name="T7" fmla="*/ 130 h 234"/>
              <a:gd name="T8" fmla="*/ 6 w 250"/>
              <a:gd name="T9" fmla="*/ 123 h 234"/>
              <a:gd name="T10" fmla="*/ 1 w 250"/>
              <a:gd name="T11" fmla="*/ 103 h 234"/>
              <a:gd name="T12" fmla="*/ 11 w 250"/>
              <a:gd name="T13" fmla="*/ 81 h 234"/>
              <a:gd name="T14" fmla="*/ 23 w 250"/>
              <a:gd name="T15" fmla="*/ 76 h 234"/>
              <a:gd name="T16" fmla="*/ 81 w 250"/>
              <a:gd name="T17" fmla="*/ 78 h 234"/>
              <a:gd name="T18" fmla="*/ 65 w 250"/>
              <a:gd name="T19" fmla="*/ 49 h 234"/>
              <a:gd name="T20" fmla="*/ 57 w 250"/>
              <a:gd name="T21" fmla="*/ 27 h 234"/>
              <a:gd name="T22" fmla="*/ 67 w 250"/>
              <a:gd name="T23" fmla="*/ 12 h 234"/>
              <a:gd name="T24" fmla="*/ 85 w 250"/>
              <a:gd name="T25" fmla="*/ 1 h 234"/>
              <a:gd name="T26" fmla="*/ 101 w 250"/>
              <a:gd name="T27" fmla="*/ 8 h 234"/>
              <a:gd name="T28" fmla="*/ 107 w 250"/>
              <a:gd name="T29" fmla="*/ 15 h 234"/>
              <a:gd name="T30" fmla="*/ 120 w 250"/>
              <a:gd name="T31" fmla="*/ 37 h 234"/>
              <a:gd name="T32" fmla="*/ 131 w 250"/>
              <a:gd name="T33" fmla="*/ 60 h 234"/>
              <a:gd name="T34" fmla="*/ 164 w 250"/>
              <a:gd name="T35" fmla="*/ 25 h 234"/>
              <a:gd name="T36" fmla="*/ 187 w 250"/>
              <a:gd name="T37" fmla="*/ 11 h 234"/>
              <a:gd name="T38" fmla="*/ 205 w 250"/>
              <a:gd name="T39" fmla="*/ 19 h 234"/>
              <a:gd name="T40" fmla="*/ 214 w 250"/>
              <a:gd name="T41" fmla="*/ 34 h 234"/>
              <a:gd name="T42" fmla="*/ 203 w 250"/>
              <a:gd name="T43" fmla="*/ 57 h 234"/>
              <a:gd name="T44" fmla="*/ 166 w 250"/>
              <a:gd name="T45" fmla="*/ 100 h 234"/>
              <a:gd name="T46" fmla="*/ 217 w 250"/>
              <a:gd name="T47" fmla="*/ 98 h 234"/>
              <a:gd name="T48" fmla="*/ 244 w 250"/>
              <a:gd name="T49" fmla="*/ 104 h 234"/>
              <a:gd name="T50" fmla="*/ 249 w 250"/>
              <a:gd name="T51" fmla="*/ 115 h 234"/>
              <a:gd name="T52" fmla="*/ 247 w 250"/>
              <a:gd name="T53" fmla="*/ 129 h 234"/>
              <a:gd name="T54" fmla="*/ 245 w 250"/>
              <a:gd name="T55" fmla="*/ 134 h 234"/>
              <a:gd name="T56" fmla="*/ 241 w 250"/>
              <a:gd name="T57" fmla="*/ 141 h 234"/>
              <a:gd name="T58" fmla="*/ 227 w 250"/>
              <a:gd name="T59" fmla="*/ 147 h 234"/>
              <a:gd name="T60" fmla="*/ 187 w 250"/>
              <a:gd name="T61" fmla="*/ 151 h 234"/>
              <a:gd name="T62" fmla="*/ 160 w 250"/>
              <a:gd name="T63" fmla="*/ 148 h 234"/>
              <a:gd name="T64" fmla="*/ 168 w 250"/>
              <a:gd name="T65" fmla="*/ 168 h 234"/>
              <a:gd name="T66" fmla="*/ 176 w 250"/>
              <a:gd name="T67" fmla="*/ 194 h 234"/>
              <a:gd name="T68" fmla="*/ 176 w 250"/>
              <a:gd name="T69" fmla="*/ 211 h 234"/>
              <a:gd name="T70" fmla="*/ 170 w 250"/>
              <a:gd name="T71" fmla="*/ 221 h 234"/>
              <a:gd name="T72" fmla="*/ 156 w 250"/>
              <a:gd name="T73" fmla="*/ 230 h 234"/>
              <a:gd name="T74" fmla="*/ 130 w 250"/>
              <a:gd name="T75" fmla="*/ 226 h 234"/>
              <a:gd name="T76" fmla="*/ 122 w 250"/>
              <a:gd name="T77" fmla="*/ 213 h 234"/>
              <a:gd name="T78" fmla="*/ 110 w 250"/>
              <a:gd name="T79" fmla="*/ 169 h 234"/>
              <a:gd name="T80" fmla="*/ 92 w 250"/>
              <a:gd name="T81" fmla="*/ 192 h 234"/>
              <a:gd name="T82" fmla="*/ 87 w 250"/>
              <a:gd name="T83" fmla="*/ 197 h 234"/>
              <a:gd name="T84" fmla="*/ 84 w 250"/>
              <a:gd name="T85" fmla="*/ 201 h 234"/>
              <a:gd name="T86" fmla="*/ 65 w 250"/>
              <a:gd name="T87" fmla="*/ 212 h 234"/>
              <a:gd name="T88" fmla="*/ 50 w 250"/>
              <a:gd name="T89" fmla="*/ 204 h 234"/>
              <a:gd name="T90" fmla="*/ 44 w 250"/>
              <a:gd name="T91" fmla="*/ 198 h 234"/>
              <a:gd name="T92" fmla="*/ 38 w 250"/>
              <a:gd name="T93" fmla="*/ 185 h 234"/>
              <a:gd name="T94" fmla="*/ 43 w 250"/>
              <a:gd name="T95" fmla="*/ 167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50" h="234">
                <a:moveTo>
                  <a:pt x="43" y="167"/>
                </a:moveTo>
                <a:cubicBezTo>
                  <a:pt x="70" y="133"/>
                  <a:pt x="70" y="133"/>
                  <a:pt x="70" y="133"/>
                </a:cubicBezTo>
                <a:cubicBezTo>
                  <a:pt x="60" y="134"/>
                  <a:pt x="61" y="134"/>
                  <a:pt x="48" y="134"/>
                </a:cubicBezTo>
                <a:cubicBezTo>
                  <a:pt x="34" y="133"/>
                  <a:pt x="24" y="132"/>
                  <a:pt x="19" y="130"/>
                </a:cubicBezTo>
                <a:cubicBezTo>
                  <a:pt x="13" y="128"/>
                  <a:pt x="9" y="126"/>
                  <a:pt x="6" y="123"/>
                </a:cubicBezTo>
                <a:cubicBezTo>
                  <a:pt x="1" y="119"/>
                  <a:pt x="0" y="112"/>
                  <a:pt x="1" y="103"/>
                </a:cubicBezTo>
                <a:cubicBezTo>
                  <a:pt x="2" y="93"/>
                  <a:pt x="6" y="86"/>
                  <a:pt x="11" y="81"/>
                </a:cubicBezTo>
                <a:cubicBezTo>
                  <a:pt x="15" y="77"/>
                  <a:pt x="18" y="76"/>
                  <a:pt x="23" y="76"/>
                </a:cubicBezTo>
                <a:cubicBezTo>
                  <a:pt x="81" y="78"/>
                  <a:pt x="81" y="78"/>
                  <a:pt x="81" y="78"/>
                </a:cubicBezTo>
                <a:cubicBezTo>
                  <a:pt x="65" y="49"/>
                  <a:pt x="65" y="49"/>
                  <a:pt x="65" y="49"/>
                </a:cubicBezTo>
                <a:cubicBezTo>
                  <a:pt x="58" y="40"/>
                  <a:pt x="56" y="33"/>
                  <a:pt x="57" y="27"/>
                </a:cubicBezTo>
                <a:cubicBezTo>
                  <a:pt x="58" y="21"/>
                  <a:pt x="62" y="16"/>
                  <a:pt x="67" y="12"/>
                </a:cubicBezTo>
                <a:cubicBezTo>
                  <a:pt x="74" y="6"/>
                  <a:pt x="80" y="2"/>
                  <a:pt x="85" y="1"/>
                </a:cubicBezTo>
                <a:cubicBezTo>
                  <a:pt x="90" y="0"/>
                  <a:pt x="95" y="2"/>
                  <a:pt x="101" y="8"/>
                </a:cubicBezTo>
                <a:cubicBezTo>
                  <a:pt x="104" y="11"/>
                  <a:pt x="106" y="13"/>
                  <a:pt x="107" y="15"/>
                </a:cubicBezTo>
                <a:cubicBezTo>
                  <a:pt x="110" y="19"/>
                  <a:pt x="112" y="20"/>
                  <a:pt x="120" y="37"/>
                </a:cubicBezTo>
                <a:cubicBezTo>
                  <a:pt x="129" y="55"/>
                  <a:pt x="128" y="51"/>
                  <a:pt x="131" y="60"/>
                </a:cubicBezTo>
                <a:cubicBezTo>
                  <a:pt x="164" y="25"/>
                  <a:pt x="164" y="25"/>
                  <a:pt x="164" y="25"/>
                </a:cubicBezTo>
                <a:cubicBezTo>
                  <a:pt x="173" y="16"/>
                  <a:pt x="180" y="11"/>
                  <a:pt x="187" y="11"/>
                </a:cubicBezTo>
                <a:cubicBezTo>
                  <a:pt x="193" y="10"/>
                  <a:pt x="200" y="13"/>
                  <a:pt x="205" y="19"/>
                </a:cubicBezTo>
                <a:cubicBezTo>
                  <a:pt x="210" y="24"/>
                  <a:pt x="213" y="29"/>
                  <a:pt x="214" y="34"/>
                </a:cubicBezTo>
                <a:cubicBezTo>
                  <a:pt x="214" y="39"/>
                  <a:pt x="211" y="47"/>
                  <a:pt x="203" y="57"/>
                </a:cubicBezTo>
                <a:cubicBezTo>
                  <a:pt x="166" y="100"/>
                  <a:pt x="166" y="100"/>
                  <a:pt x="166" y="100"/>
                </a:cubicBezTo>
                <a:cubicBezTo>
                  <a:pt x="217" y="98"/>
                  <a:pt x="217" y="98"/>
                  <a:pt x="217" y="98"/>
                </a:cubicBezTo>
                <a:cubicBezTo>
                  <a:pt x="229" y="96"/>
                  <a:pt x="238" y="98"/>
                  <a:pt x="244" y="104"/>
                </a:cubicBezTo>
                <a:cubicBezTo>
                  <a:pt x="247" y="107"/>
                  <a:pt x="249" y="111"/>
                  <a:pt x="249" y="115"/>
                </a:cubicBezTo>
                <a:cubicBezTo>
                  <a:pt x="250" y="120"/>
                  <a:pt x="249" y="124"/>
                  <a:pt x="247" y="129"/>
                </a:cubicBezTo>
                <a:cubicBezTo>
                  <a:pt x="247" y="130"/>
                  <a:pt x="246" y="132"/>
                  <a:pt x="245" y="134"/>
                </a:cubicBezTo>
                <a:cubicBezTo>
                  <a:pt x="244" y="137"/>
                  <a:pt x="243" y="140"/>
                  <a:pt x="241" y="141"/>
                </a:cubicBezTo>
                <a:cubicBezTo>
                  <a:pt x="239" y="144"/>
                  <a:pt x="234" y="146"/>
                  <a:pt x="227" y="147"/>
                </a:cubicBezTo>
                <a:cubicBezTo>
                  <a:pt x="221" y="149"/>
                  <a:pt x="207" y="150"/>
                  <a:pt x="187" y="151"/>
                </a:cubicBezTo>
                <a:cubicBezTo>
                  <a:pt x="175" y="152"/>
                  <a:pt x="161" y="148"/>
                  <a:pt x="160" y="148"/>
                </a:cubicBezTo>
                <a:cubicBezTo>
                  <a:pt x="161" y="151"/>
                  <a:pt x="165" y="161"/>
                  <a:pt x="168" y="168"/>
                </a:cubicBezTo>
                <a:cubicBezTo>
                  <a:pt x="168" y="171"/>
                  <a:pt x="173" y="181"/>
                  <a:pt x="176" y="194"/>
                </a:cubicBezTo>
                <a:cubicBezTo>
                  <a:pt x="179" y="206"/>
                  <a:pt x="176" y="203"/>
                  <a:pt x="176" y="211"/>
                </a:cubicBezTo>
                <a:cubicBezTo>
                  <a:pt x="176" y="214"/>
                  <a:pt x="174" y="217"/>
                  <a:pt x="170" y="221"/>
                </a:cubicBezTo>
                <a:cubicBezTo>
                  <a:pt x="166" y="226"/>
                  <a:pt x="161" y="228"/>
                  <a:pt x="156" y="230"/>
                </a:cubicBezTo>
                <a:cubicBezTo>
                  <a:pt x="147" y="234"/>
                  <a:pt x="137" y="233"/>
                  <a:pt x="130" y="226"/>
                </a:cubicBezTo>
                <a:cubicBezTo>
                  <a:pt x="127" y="223"/>
                  <a:pt x="125" y="219"/>
                  <a:pt x="122" y="213"/>
                </a:cubicBezTo>
                <a:cubicBezTo>
                  <a:pt x="118" y="188"/>
                  <a:pt x="117" y="189"/>
                  <a:pt x="110" y="169"/>
                </a:cubicBezTo>
                <a:cubicBezTo>
                  <a:pt x="92" y="192"/>
                  <a:pt x="92" y="192"/>
                  <a:pt x="92" y="192"/>
                </a:cubicBezTo>
                <a:cubicBezTo>
                  <a:pt x="90" y="193"/>
                  <a:pt x="88" y="195"/>
                  <a:pt x="87" y="197"/>
                </a:cubicBezTo>
                <a:cubicBezTo>
                  <a:pt x="86" y="198"/>
                  <a:pt x="85" y="200"/>
                  <a:pt x="84" y="201"/>
                </a:cubicBezTo>
                <a:cubicBezTo>
                  <a:pt x="76" y="209"/>
                  <a:pt x="70" y="212"/>
                  <a:pt x="65" y="212"/>
                </a:cubicBezTo>
                <a:cubicBezTo>
                  <a:pt x="60" y="211"/>
                  <a:pt x="55" y="209"/>
                  <a:pt x="50" y="204"/>
                </a:cubicBezTo>
                <a:cubicBezTo>
                  <a:pt x="50" y="203"/>
                  <a:pt x="48" y="202"/>
                  <a:pt x="44" y="198"/>
                </a:cubicBezTo>
                <a:cubicBezTo>
                  <a:pt x="41" y="195"/>
                  <a:pt x="39" y="191"/>
                  <a:pt x="38" y="185"/>
                </a:cubicBezTo>
                <a:cubicBezTo>
                  <a:pt x="37" y="179"/>
                  <a:pt x="39" y="173"/>
                  <a:pt x="43" y="16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60026" y="1989426"/>
            <a:ext cx="7289005" cy="3216273"/>
          </a:xfrm>
        </p:spPr>
        <p:txBody>
          <a:bodyPr vert="horz" lIns="0" tIns="0" rIns="0" bIns="0" rtlCol="0" anchor="t">
            <a:noAutofit/>
          </a:bodyPr>
          <a:lstStyle/>
          <a:p>
            <a:pPr eaLnBrk="1">
              <a:lnSpc>
                <a:spcPct val="110000"/>
              </a:lnSpc>
            </a:pPr>
            <a:r>
              <a:rPr lang="el-GR" altLang="el-GR" sz="2400">
                <a:cs typeface="Times New Roman"/>
              </a:rPr>
              <a:t>η συμμετοχή των μαθητών στο μάθημα</a:t>
            </a:r>
            <a:endParaRPr lang="el-GR" altLang="el-GR" sz="2400">
              <a:solidFill>
                <a:srgbClr val="FFFFFF">
                  <a:alpha val="58000"/>
                </a:srgbClr>
              </a:solidFill>
              <a:cs typeface="Times New Roman"/>
            </a:endParaRPr>
          </a:p>
          <a:p>
            <a:pPr eaLnBrk="1">
              <a:lnSpc>
                <a:spcPct val="110000"/>
              </a:lnSpc>
            </a:pPr>
            <a:r>
              <a:rPr lang="el-GR" altLang="el-GR" sz="2400">
                <a:cs typeface="Times New Roman"/>
              </a:rPr>
              <a:t>η ομαδική συνεργασία αδύναμων και προχωρημένων μαθητών</a:t>
            </a:r>
            <a:endParaRPr lang="el-GR" altLang="el-GR" sz="2400">
              <a:solidFill>
                <a:srgbClr val="FFFFFF">
                  <a:alpha val="58000"/>
                </a:srgbClr>
              </a:solidFill>
              <a:cs typeface="Times New Roman"/>
            </a:endParaRPr>
          </a:p>
          <a:p>
            <a:pPr eaLnBrk="1">
              <a:lnSpc>
                <a:spcPct val="110000"/>
              </a:lnSpc>
            </a:pPr>
            <a:r>
              <a:rPr lang="el-GR" altLang="el-GR" sz="2400">
                <a:cs typeface="Times New Roman"/>
              </a:rPr>
              <a:t>οι δημιουργικοί συνδυασμοί ομάδων με διαφορετικά </a:t>
            </a:r>
            <a:r>
              <a:rPr lang="el-GR" altLang="el-GR" sz="2400" err="1">
                <a:cs typeface="Times New Roman"/>
              </a:rPr>
              <a:t>κοινωνικο</a:t>
            </a:r>
            <a:r>
              <a:rPr lang="el-GR" altLang="el-GR" sz="2400">
                <a:cs typeface="Times New Roman"/>
              </a:rPr>
              <a:t>-πολιτισμικά χαρακτηριστικά των μαθητών που συμμετέχουν</a:t>
            </a:r>
            <a:endParaRPr lang="el-GR" altLang="el-GR" sz="2400">
              <a:solidFill>
                <a:srgbClr val="FFFFFF">
                  <a:alpha val="58000"/>
                </a:srgbClr>
              </a:solidFill>
              <a:cs typeface="Times New Roman"/>
            </a:endParaRPr>
          </a:p>
          <a:p>
            <a:pPr eaLnBrk="1">
              <a:lnSpc>
                <a:spcPct val="110000"/>
              </a:lnSpc>
            </a:pPr>
            <a:r>
              <a:rPr lang="el-GR" altLang="el-GR" sz="2400">
                <a:cs typeface="Times New Roman"/>
              </a:rPr>
              <a:t>οι εξωσχολικές δραστηριότητες</a:t>
            </a:r>
            <a:endParaRPr lang="el-GR" altLang="el-GR" sz="2400">
              <a:solidFill>
                <a:srgbClr val="FFFFFF">
                  <a:alpha val="58000"/>
                </a:srgbClr>
              </a:solidFill>
              <a:cs typeface="Times New Roman"/>
            </a:endParaRPr>
          </a:p>
          <a:p>
            <a:pPr eaLnBrk="1">
              <a:lnSpc>
                <a:spcPct val="110000"/>
              </a:lnSpc>
            </a:pPr>
            <a:r>
              <a:rPr lang="el-GR" altLang="el-GR" sz="2400">
                <a:cs typeface="Times New Roman"/>
              </a:rPr>
              <a:t>η </a:t>
            </a:r>
            <a:r>
              <a:rPr lang="el-GR" altLang="el-GR" sz="2400" err="1">
                <a:cs typeface="Times New Roman"/>
              </a:rPr>
              <a:t>αλληλοδιδασκαλία</a:t>
            </a:r>
            <a:endParaRPr lang="el-GR" altLang="el-GR" sz="2400">
              <a:solidFill>
                <a:srgbClr val="FFFFFF">
                  <a:alpha val="58000"/>
                </a:srgbClr>
              </a:solidFill>
              <a:cs typeface="Times New Roman"/>
            </a:endParaRPr>
          </a:p>
          <a:p>
            <a:pPr eaLnBrk="1">
              <a:lnSpc>
                <a:spcPct val="110000"/>
              </a:lnSpc>
            </a:pPr>
            <a:r>
              <a:rPr lang="el-GR" altLang="el-GR" sz="2400" err="1">
                <a:cs typeface="Times New Roman"/>
              </a:rPr>
              <a:t>ομαδοσυνεργατική</a:t>
            </a:r>
            <a:r>
              <a:rPr lang="el-GR" altLang="el-GR" sz="2400">
                <a:cs typeface="Times New Roman"/>
              </a:rPr>
              <a:t> διδασκαλία </a:t>
            </a:r>
            <a:endParaRPr lang="el-GR" altLang="el-GR" sz="2400">
              <a:solidFill>
                <a:srgbClr val="FFFFFF">
                  <a:alpha val="58000"/>
                </a:srgbClr>
              </a:solidFill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048769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344" name="Rectangle 14343">
            <a:extLst>
              <a:ext uri="{FF2B5EF4-FFF2-40B4-BE49-F238E27FC236}">
                <a16:creationId xmlns:a16="http://schemas.microsoft.com/office/drawing/2014/main" id="{6E9D6223-8D87-4038-BE74-D5224B024F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6" name="Rectangle 14345">
            <a:extLst>
              <a:ext uri="{FF2B5EF4-FFF2-40B4-BE49-F238E27FC236}">
                <a16:creationId xmlns:a16="http://schemas.microsoft.com/office/drawing/2014/main" id="{A46FBF49-EC0D-4E09-A77B-DB4E8257E7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8" name="Freeform: Shape 14347">
            <a:extLst>
              <a:ext uri="{FF2B5EF4-FFF2-40B4-BE49-F238E27FC236}">
                <a16:creationId xmlns:a16="http://schemas.microsoft.com/office/drawing/2014/main" id="{63AA13D0-BF0A-4B8F-9FD6-CAE2DCD93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" y="0"/>
            <a:ext cx="9705717" cy="6858000"/>
          </a:xfrm>
          <a:custGeom>
            <a:avLst/>
            <a:gdLst>
              <a:gd name="connsiteX0" fmla="*/ 0 w 9705717"/>
              <a:gd name="connsiteY0" fmla="*/ 0 h 6858000"/>
              <a:gd name="connsiteX1" fmla="*/ 8892014 w 9705717"/>
              <a:gd name="connsiteY1" fmla="*/ 0 h 6858000"/>
              <a:gd name="connsiteX2" fmla="*/ 8948109 w 9705717"/>
              <a:gd name="connsiteY2" fmla="*/ 119185 h 6858000"/>
              <a:gd name="connsiteX3" fmla="*/ 9361712 w 9705717"/>
              <a:gd name="connsiteY3" fmla="*/ 1009060 h 6858000"/>
              <a:gd name="connsiteX4" fmla="*/ 9569814 w 9705717"/>
              <a:gd name="connsiteY4" fmla="*/ 4722415 h 6858000"/>
              <a:gd name="connsiteX5" fmla="*/ 8937785 w 9705717"/>
              <a:gd name="connsiteY5" fmla="*/ 6619105 h 6858000"/>
              <a:gd name="connsiteX6" fmla="*/ 8749280 w 9705717"/>
              <a:gd name="connsiteY6" fmla="*/ 6858000 h 6858000"/>
              <a:gd name="connsiteX7" fmla="*/ 0 w 9705717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705717" h="6858000">
                <a:moveTo>
                  <a:pt x="0" y="0"/>
                </a:moveTo>
                <a:lnTo>
                  <a:pt x="8892014" y="0"/>
                </a:lnTo>
                <a:lnTo>
                  <a:pt x="8948109" y="119185"/>
                </a:lnTo>
                <a:cubicBezTo>
                  <a:pt x="9080774" y="406683"/>
                  <a:pt x="9216041" y="706568"/>
                  <a:pt x="9361712" y="1009060"/>
                </a:cubicBezTo>
                <a:cubicBezTo>
                  <a:pt x="9986018" y="2093861"/>
                  <a:pt x="9569814" y="4346908"/>
                  <a:pt x="9569814" y="4722415"/>
                </a:cubicBezTo>
                <a:cubicBezTo>
                  <a:pt x="9569814" y="5635108"/>
                  <a:pt x="9260912" y="6189243"/>
                  <a:pt x="8937785" y="6619105"/>
                </a:cubicBezTo>
                <a:lnTo>
                  <a:pt x="874928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619200"/>
            <a:ext cx="6911974" cy="1477328"/>
          </a:xfrm>
        </p:spPr>
        <p:txBody>
          <a:bodyPr wrap="square" anchor="ctr">
            <a:normAutofit/>
          </a:bodyPr>
          <a:lstStyle/>
          <a:p>
            <a:pPr eaLnBrk="1"/>
            <a:r>
              <a:rPr lang="el-GR" altLang="el-GR" b="1">
                <a:latin typeface="Times New Roman" panose="02020603050405020304" pitchFamily="18" charset="0"/>
                <a:cs typeface="Times New Roman" panose="02020603050405020304" pitchFamily="18" charset="0"/>
              </a:rPr>
              <a:t>Παραδείγματα καλής εφαρμογής </a:t>
            </a:r>
            <a:br>
              <a:rPr lang="en-US" altLang="el-GR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altLang="el-GR" b="1">
                <a:latin typeface="Times New Roman" panose="02020603050405020304" pitchFamily="18" charset="0"/>
                <a:cs typeface="Times New Roman" panose="02020603050405020304" pitchFamily="18" charset="0"/>
              </a:rPr>
              <a:t>θεωρίας </a:t>
            </a:r>
            <a:r>
              <a:rPr lang="en-US" altLang="el-GR" b="1">
                <a:latin typeface="Times New Roman" panose="02020603050405020304" pitchFamily="18" charset="0"/>
                <a:cs typeface="Times New Roman" panose="02020603050405020304" pitchFamily="18" charset="0"/>
              </a:rPr>
              <a:t>Vygotsky</a:t>
            </a:r>
            <a:r>
              <a:rPr lang="el-GR" altLang="el-GR" b="1">
                <a:latin typeface="Times New Roman" panose="02020603050405020304" pitchFamily="18" charset="0"/>
                <a:cs typeface="Times New Roman" panose="02020603050405020304" pitchFamily="18" charset="0"/>
              </a:rPr>
              <a:t> στο σχολείο </a:t>
            </a:r>
            <a:r>
              <a:rPr lang="en-US" altLang="el-GR" b="1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lang="el-GR" altLang="el-GR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000" y="2541600"/>
            <a:ext cx="7331627" cy="3702186"/>
          </a:xfrm>
        </p:spPr>
        <p:txBody>
          <a:bodyPr>
            <a:normAutofit/>
          </a:bodyPr>
          <a:lstStyle/>
          <a:p>
            <a:pPr eaLnBrk="1"/>
            <a:endParaRPr lang="el-GR" altLang="el-GR">
              <a:cs typeface="Times New Roman" panose="02020603050405020304" pitchFamily="18" charset="0"/>
            </a:endParaRPr>
          </a:p>
          <a:p>
            <a:pPr eaLnBrk="1"/>
            <a:r>
              <a:rPr lang="el-GR" altLang="el-GR">
                <a:cs typeface="Times New Roman" panose="02020603050405020304" pitchFamily="18" charset="0"/>
              </a:rPr>
              <a:t>η υποβοήθηση των μαθητών στη λύση προβλημάτων και στην ανάπτυξη προβληματισμών </a:t>
            </a:r>
          </a:p>
          <a:p>
            <a:pPr eaLnBrk="1"/>
            <a:r>
              <a:rPr lang="el-GR" altLang="el-GR">
                <a:cs typeface="Times New Roman" panose="02020603050405020304" pitchFamily="18" charset="0"/>
              </a:rPr>
              <a:t>η εξατομικευμένη υποστήριξη των μαθητών</a:t>
            </a:r>
          </a:p>
          <a:p>
            <a:pPr eaLnBrk="1"/>
            <a:r>
              <a:rPr lang="el-GR" altLang="el-GR">
                <a:cs typeface="Times New Roman" panose="02020603050405020304" pitchFamily="18" charset="0"/>
              </a:rPr>
              <a:t>ο προσωπικός χαρακτήρας της εκπαίδευσης μέσα από τη σχέση δασκάλου-μαθητή</a:t>
            </a:r>
          </a:p>
        </p:txBody>
      </p:sp>
      <p:sp>
        <p:nvSpPr>
          <p:cNvPr id="14350" name="Freeform 10">
            <a:extLst>
              <a:ext uri="{FF2B5EF4-FFF2-40B4-BE49-F238E27FC236}">
                <a16:creationId xmlns:a16="http://schemas.microsoft.com/office/drawing/2014/main" id="{15BE2CF8-7196-4BC3-B312-B0EE486D9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5824556">
            <a:off x="8226571" y="2916066"/>
            <a:ext cx="3518890" cy="3293724"/>
          </a:xfrm>
          <a:custGeom>
            <a:avLst/>
            <a:gdLst>
              <a:gd name="T0" fmla="*/ 43 w 250"/>
              <a:gd name="T1" fmla="*/ 167 h 234"/>
              <a:gd name="T2" fmla="*/ 70 w 250"/>
              <a:gd name="T3" fmla="*/ 133 h 234"/>
              <a:gd name="T4" fmla="*/ 48 w 250"/>
              <a:gd name="T5" fmla="*/ 134 h 234"/>
              <a:gd name="T6" fmla="*/ 19 w 250"/>
              <a:gd name="T7" fmla="*/ 130 h 234"/>
              <a:gd name="T8" fmla="*/ 6 w 250"/>
              <a:gd name="T9" fmla="*/ 123 h 234"/>
              <a:gd name="T10" fmla="*/ 1 w 250"/>
              <a:gd name="T11" fmla="*/ 103 h 234"/>
              <a:gd name="T12" fmla="*/ 11 w 250"/>
              <a:gd name="T13" fmla="*/ 81 h 234"/>
              <a:gd name="T14" fmla="*/ 23 w 250"/>
              <a:gd name="T15" fmla="*/ 76 h 234"/>
              <a:gd name="T16" fmla="*/ 81 w 250"/>
              <a:gd name="T17" fmla="*/ 78 h 234"/>
              <a:gd name="T18" fmla="*/ 65 w 250"/>
              <a:gd name="T19" fmla="*/ 49 h 234"/>
              <a:gd name="T20" fmla="*/ 57 w 250"/>
              <a:gd name="T21" fmla="*/ 27 h 234"/>
              <a:gd name="T22" fmla="*/ 67 w 250"/>
              <a:gd name="T23" fmla="*/ 12 h 234"/>
              <a:gd name="T24" fmla="*/ 85 w 250"/>
              <a:gd name="T25" fmla="*/ 1 h 234"/>
              <a:gd name="T26" fmla="*/ 101 w 250"/>
              <a:gd name="T27" fmla="*/ 8 h 234"/>
              <a:gd name="T28" fmla="*/ 107 w 250"/>
              <a:gd name="T29" fmla="*/ 15 h 234"/>
              <a:gd name="T30" fmla="*/ 120 w 250"/>
              <a:gd name="T31" fmla="*/ 37 h 234"/>
              <a:gd name="T32" fmla="*/ 131 w 250"/>
              <a:gd name="T33" fmla="*/ 60 h 234"/>
              <a:gd name="T34" fmla="*/ 164 w 250"/>
              <a:gd name="T35" fmla="*/ 25 h 234"/>
              <a:gd name="T36" fmla="*/ 187 w 250"/>
              <a:gd name="T37" fmla="*/ 11 h 234"/>
              <a:gd name="T38" fmla="*/ 205 w 250"/>
              <a:gd name="T39" fmla="*/ 19 h 234"/>
              <a:gd name="T40" fmla="*/ 214 w 250"/>
              <a:gd name="T41" fmla="*/ 34 h 234"/>
              <a:gd name="T42" fmla="*/ 203 w 250"/>
              <a:gd name="T43" fmla="*/ 57 h 234"/>
              <a:gd name="T44" fmla="*/ 166 w 250"/>
              <a:gd name="T45" fmla="*/ 100 h 234"/>
              <a:gd name="T46" fmla="*/ 217 w 250"/>
              <a:gd name="T47" fmla="*/ 98 h 234"/>
              <a:gd name="T48" fmla="*/ 244 w 250"/>
              <a:gd name="T49" fmla="*/ 104 h 234"/>
              <a:gd name="T50" fmla="*/ 249 w 250"/>
              <a:gd name="T51" fmla="*/ 115 h 234"/>
              <a:gd name="T52" fmla="*/ 247 w 250"/>
              <a:gd name="T53" fmla="*/ 129 h 234"/>
              <a:gd name="T54" fmla="*/ 245 w 250"/>
              <a:gd name="T55" fmla="*/ 134 h 234"/>
              <a:gd name="T56" fmla="*/ 241 w 250"/>
              <a:gd name="T57" fmla="*/ 141 h 234"/>
              <a:gd name="T58" fmla="*/ 227 w 250"/>
              <a:gd name="T59" fmla="*/ 147 h 234"/>
              <a:gd name="T60" fmla="*/ 187 w 250"/>
              <a:gd name="T61" fmla="*/ 151 h 234"/>
              <a:gd name="T62" fmla="*/ 160 w 250"/>
              <a:gd name="T63" fmla="*/ 148 h 234"/>
              <a:gd name="T64" fmla="*/ 168 w 250"/>
              <a:gd name="T65" fmla="*/ 168 h 234"/>
              <a:gd name="T66" fmla="*/ 176 w 250"/>
              <a:gd name="T67" fmla="*/ 194 h 234"/>
              <a:gd name="T68" fmla="*/ 176 w 250"/>
              <a:gd name="T69" fmla="*/ 211 h 234"/>
              <a:gd name="T70" fmla="*/ 170 w 250"/>
              <a:gd name="T71" fmla="*/ 221 h 234"/>
              <a:gd name="T72" fmla="*/ 156 w 250"/>
              <a:gd name="T73" fmla="*/ 230 h 234"/>
              <a:gd name="T74" fmla="*/ 130 w 250"/>
              <a:gd name="T75" fmla="*/ 226 h 234"/>
              <a:gd name="T76" fmla="*/ 122 w 250"/>
              <a:gd name="T77" fmla="*/ 213 h 234"/>
              <a:gd name="T78" fmla="*/ 110 w 250"/>
              <a:gd name="T79" fmla="*/ 169 h 234"/>
              <a:gd name="T80" fmla="*/ 92 w 250"/>
              <a:gd name="T81" fmla="*/ 192 h 234"/>
              <a:gd name="T82" fmla="*/ 87 w 250"/>
              <a:gd name="T83" fmla="*/ 197 h 234"/>
              <a:gd name="T84" fmla="*/ 84 w 250"/>
              <a:gd name="T85" fmla="*/ 201 h 234"/>
              <a:gd name="T86" fmla="*/ 65 w 250"/>
              <a:gd name="T87" fmla="*/ 212 h 234"/>
              <a:gd name="T88" fmla="*/ 50 w 250"/>
              <a:gd name="T89" fmla="*/ 204 h 234"/>
              <a:gd name="T90" fmla="*/ 44 w 250"/>
              <a:gd name="T91" fmla="*/ 198 h 234"/>
              <a:gd name="T92" fmla="*/ 38 w 250"/>
              <a:gd name="T93" fmla="*/ 185 h 234"/>
              <a:gd name="T94" fmla="*/ 43 w 250"/>
              <a:gd name="T95" fmla="*/ 167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50" h="234">
                <a:moveTo>
                  <a:pt x="43" y="167"/>
                </a:moveTo>
                <a:cubicBezTo>
                  <a:pt x="70" y="133"/>
                  <a:pt x="70" y="133"/>
                  <a:pt x="70" y="133"/>
                </a:cubicBezTo>
                <a:cubicBezTo>
                  <a:pt x="60" y="134"/>
                  <a:pt x="61" y="134"/>
                  <a:pt x="48" y="134"/>
                </a:cubicBezTo>
                <a:cubicBezTo>
                  <a:pt x="34" y="133"/>
                  <a:pt x="24" y="132"/>
                  <a:pt x="19" y="130"/>
                </a:cubicBezTo>
                <a:cubicBezTo>
                  <a:pt x="13" y="128"/>
                  <a:pt x="9" y="126"/>
                  <a:pt x="6" y="123"/>
                </a:cubicBezTo>
                <a:cubicBezTo>
                  <a:pt x="1" y="119"/>
                  <a:pt x="0" y="112"/>
                  <a:pt x="1" y="103"/>
                </a:cubicBezTo>
                <a:cubicBezTo>
                  <a:pt x="2" y="93"/>
                  <a:pt x="6" y="86"/>
                  <a:pt x="11" y="81"/>
                </a:cubicBezTo>
                <a:cubicBezTo>
                  <a:pt x="15" y="77"/>
                  <a:pt x="18" y="76"/>
                  <a:pt x="23" y="76"/>
                </a:cubicBezTo>
                <a:cubicBezTo>
                  <a:pt x="81" y="78"/>
                  <a:pt x="81" y="78"/>
                  <a:pt x="81" y="78"/>
                </a:cubicBezTo>
                <a:cubicBezTo>
                  <a:pt x="65" y="49"/>
                  <a:pt x="65" y="49"/>
                  <a:pt x="65" y="49"/>
                </a:cubicBezTo>
                <a:cubicBezTo>
                  <a:pt x="58" y="40"/>
                  <a:pt x="56" y="33"/>
                  <a:pt x="57" y="27"/>
                </a:cubicBezTo>
                <a:cubicBezTo>
                  <a:pt x="58" y="21"/>
                  <a:pt x="62" y="16"/>
                  <a:pt x="67" y="12"/>
                </a:cubicBezTo>
                <a:cubicBezTo>
                  <a:pt x="74" y="6"/>
                  <a:pt x="80" y="2"/>
                  <a:pt x="85" y="1"/>
                </a:cubicBezTo>
                <a:cubicBezTo>
                  <a:pt x="90" y="0"/>
                  <a:pt x="95" y="2"/>
                  <a:pt x="101" y="8"/>
                </a:cubicBezTo>
                <a:cubicBezTo>
                  <a:pt x="104" y="11"/>
                  <a:pt x="106" y="13"/>
                  <a:pt x="107" y="15"/>
                </a:cubicBezTo>
                <a:cubicBezTo>
                  <a:pt x="110" y="19"/>
                  <a:pt x="112" y="20"/>
                  <a:pt x="120" y="37"/>
                </a:cubicBezTo>
                <a:cubicBezTo>
                  <a:pt x="129" y="55"/>
                  <a:pt x="128" y="51"/>
                  <a:pt x="131" y="60"/>
                </a:cubicBezTo>
                <a:cubicBezTo>
                  <a:pt x="164" y="25"/>
                  <a:pt x="164" y="25"/>
                  <a:pt x="164" y="25"/>
                </a:cubicBezTo>
                <a:cubicBezTo>
                  <a:pt x="173" y="16"/>
                  <a:pt x="180" y="11"/>
                  <a:pt x="187" y="11"/>
                </a:cubicBezTo>
                <a:cubicBezTo>
                  <a:pt x="193" y="10"/>
                  <a:pt x="200" y="13"/>
                  <a:pt x="205" y="19"/>
                </a:cubicBezTo>
                <a:cubicBezTo>
                  <a:pt x="210" y="24"/>
                  <a:pt x="213" y="29"/>
                  <a:pt x="214" y="34"/>
                </a:cubicBezTo>
                <a:cubicBezTo>
                  <a:pt x="214" y="39"/>
                  <a:pt x="211" y="47"/>
                  <a:pt x="203" y="57"/>
                </a:cubicBezTo>
                <a:cubicBezTo>
                  <a:pt x="166" y="100"/>
                  <a:pt x="166" y="100"/>
                  <a:pt x="166" y="100"/>
                </a:cubicBezTo>
                <a:cubicBezTo>
                  <a:pt x="217" y="98"/>
                  <a:pt x="217" y="98"/>
                  <a:pt x="217" y="98"/>
                </a:cubicBezTo>
                <a:cubicBezTo>
                  <a:pt x="229" y="96"/>
                  <a:pt x="238" y="98"/>
                  <a:pt x="244" y="104"/>
                </a:cubicBezTo>
                <a:cubicBezTo>
                  <a:pt x="247" y="107"/>
                  <a:pt x="249" y="111"/>
                  <a:pt x="249" y="115"/>
                </a:cubicBezTo>
                <a:cubicBezTo>
                  <a:pt x="250" y="120"/>
                  <a:pt x="249" y="124"/>
                  <a:pt x="247" y="129"/>
                </a:cubicBezTo>
                <a:cubicBezTo>
                  <a:pt x="247" y="130"/>
                  <a:pt x="246" y="132"/>
                  <a:pt x="245" y="134"/>
                </a:cubicBezTo>
                <a:cubicBezTo>
                  <a:pt x="244" y="137"/>
                  <a:pt x="243" y="140"/>
                  <a:pt x="241" y="141"/>
                </a:cubicBezTo>
                <a:cubicBezTo>
                  <a:pt x="239" y="144"/>
                  <a:pt x="234" y="146"/>
                  <a:pt x="227" y="147"/>
                </a:cubicBezTo>
                <a:cubicBezTo>
                  <a:pt x="221" y="149"/>
                  <a:pt x="207" y="150"/>
                  <a:pt x="187" y="151"/>
                </a:cubicBezTo>
                <a:cubicBezTo>
                  <a:pt x="175" y="152"/>
                  <a:pt x="161" y="148"/>
                  <a:pt x="160" y="148"/>
                </a:cubicBezTo>
                <a:cubicBezTo>
                  <a:pt x="161" y="151"/>
                  <a:pt x="165" y="161"/>
                  <a:pt x="168" y="168"/>
                </a:cubicBezTo>
                <a:cubicBezTo>
                  <a:pt x="168" y="171"/>
                  <a:pt x="173" y="181"/>
                  <a:pt x="176" y="194"/>
                </a:cubicBezTo>
                <a:cubicBezTo>
                  <a:pt x="179" y="206"/>
                  <a:pt x="176" y="203"/>
                  <a:pt x="176" y="211"/>
                </a:cubicBezTo>
                <a:cubicBezTo>
                  <a:pt x="176" y="214"/>
                  <a:pt x="174" y="217"/>
                  <a:pt x="170" y="221"/>
                </a:cubicBezTo>
                <a:cubicBezTo>
                  <a:pt x="166" y="226"/>
                  <a:pt x="161" y="228"/>
                  <a:pt x="156" y="230"/>
                </a:cubicBezTo>
                <a:cubicBezTo>
                  <a:pt x="147" y="234"/>
                  <a:pt x="137" y="233"/>
                  <a:pt x="130" y="226"/>
                </a:cubicBezTo>
                <a:cubicBezTo>
                  <a:pt x="127" y="223"/>
                  <a:pt x="125" y="219"/>
                  <a:pt x="122" y="213"/>
                </a:cubicBezTo>
                <a:cubicBezTo>
                  <a:pt x="118" y="188"/>
                  <a:pt x="117" y="189"/>
                  <a:pt x="110" y="169"/>
                </a:cubicBezTo>
                <a:cubicBezTo>
                  <a:pt x="92" y="192"/>
                  <a:pt x="92" y="192"/>
                  <a:pt x="92" y="192"/>
                </a:cubicBezTo>
                <a:cubicBezTo>
                  <a:pt x="90" y="193"/>
                  <a:pt x="88" y="195"/>
                  <a:pt x="87" y="197"/>
                </a:cubicBezTo>
                <a:cubicBezTo>
                  <a:pt x="86" y="198"/>
                  <a:pt x="85" y="200"/>
                  <a:pt x="84" y="201"/>
                </a:cubicBezTo>
                <a:cubicBezTo>
                  <a:pt x="76" y="209"/>
                  <a:pt x="70" y="212"/>
                  <a:pt x="65" y="212"/>
                </a:cubicBezTo>
                <a:cubicBezTo>
                  <a:pt x="60" y="211"/>
                  <a:pt x="55" y="209"/>
                  <a:pt x="50" y="204"/>
                </a:cubicBezTo>
                <a:cubicBezTo>
                  <a:pt x="50" y="203"/>
                  <a:pt x="48" y="202"/>
                  <a:pt x="44" y="198"/>
                </a:cubicBezTo>
                <a:cubicBezTo>
                  <a:pt x="41" y="195"/>
                  <a:pt x="39" y="191"/>
                  <a:pt x="38" y="185"/>
                </a:cubicBezTo>
                <a:cubicBezTo>
                  <a:pt x="37" y="179"/>
                  <a:pt x="39" y="173"/>
                  <a:pt x="43" y="16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231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4" name="Rectangle 4103">
            <a:extLst>
              <a:ext uri="{FF2B5EF4-FFF2-40B4-BE49-F238E27FC236}">
                <a16:creationId xmlns:a16="http://schemas.microsoft.com/office/drawing/2014/main" id="{C52E2836-9095-4D3C-85DB-A013CBD51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6" name="Rectangle 4105">
            <a:extLst>
              <a:ext uri="{FF2B5EF4-FFF2-40B4-BE49-F238E27FC236}">
                <a16:creationId xmlns:a16="http://schemas.microsoft.com/office/drawing/2014/main" id="{A92B8916-626C-4C83-B808-82B7DF02CA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108" name="Freeform: Shape 4107">
            <a:extLst>
              <a:ext uri="{FF2B5EF4-FFF2-40B4-BE49-F238E27FC236}">
                <a16:creationId xmlns:a16="http://schemas.microsoft.com/office/drawing/2014/main" id="{14DAEE6D-D7E7-4E31-9E45-96B6E2F6E0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4896809 h 6858000"/>
              <a:gd name="connsiteX3" fmla="*/ 12035397 w 12192000"/>
              <a:gd name="connsiteY3" fmla="*/ 5061653 h 6858000"/>
              <a:gd name="connsiteX4" fmla="*/ 9984875 w 12192000"/>
              <a:gd name="connsiteY4" fmla="*/ 6788992 h 6858000"/>
              <a:gd name="connsiteX5" fmla="*/ 9851219 w 12192000"/>
              <a:gd name="connsiteY5" fmla="*/ 6858000 h 6858000"/>
              <a:gd name="connsiteX6" fmla="*/ 3573504 w 12192000"/>
              <a:gd name="connsiteY6" fmla="*/ 6858000 h 6858000"/>
              <a:gd name="connsiteX7" fmla="*/ 3556746 w 12192000"/>
              <a:gd name="connsiteY7" fmla="*/ 6850756 h 6858000"/>
              <a:gd name="connsiteX8" fmla="*/ 3261231 w 12192000"/>
              <a:gd name="connsiteY8" fmla="*/ 6719645 h 6858000"/>
              <a:gd name="connsiteX9" fmla="*/ 956496 w 12192000"/>
              <a:gd name="connsiteY9" fmla="*/ 4131559 h 6858000"/>
              <a:gd name="connsiteX10" fmla="*/ 26515 w 12192000"/>
              <a:gd name="connsiteY10" fmla="*/ 2316866 h 6858000"/>
              <a:gd name="connsiteX11" fmla="*/ 0 w 12192000"/>
              <a:gd name="connsiteY11" fmla="*/ 2231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4896809"/>
                </a:lnTo>
                <a:lnTo>
                  <a:pt x="12035397" y="5061653"/>
                </a:lnTo>
                <a:cubicBezTo>
                  <a:pt x="11302532" y="5870430"/>
                  <a:pt x="10648639" y="6426464"/>
                  <a:pt x="9984875" y="6788992"/>
                </a:cubicBezTo>
                <a:lnTo>
                  <a:pt x="9851219" y="6858000"/>
                </a:lnTo>
                <a:lnTo>
                  <a:pt x="3573504" y="6858000"/>
                </a:lnTo>
                <a:lnTo>
                  <a:pt x="3556746" y="6850756"/>
                </a:lnTo>
                <a:cubicBezTo>
                  <a:pt x="3450765" y="6804314"/>
                  <a:pt x="3352207" y="6760084"/>
                  <a:pt x="3261231" y="6719645"/>
                </a:cubicBezTo>
                <a:cubicBezTo>
                  <a:pt x="2573854" y="6234379"/>
                  <a:pt x="1765175" y="5425602"/>
                  <a:pt x="956496" y="4131559"/>
                </a:cubicBezTo>
                <a:cubicBezTo>
                  <a:pt x="552156" y="3565416"/>
                  <a:pt x="238793" y="2958833"/>
                  <a:pt x="26515" y="2316866"/>
                </a:cubicBezTo>
                <a:lnTo>
                  <a:pt x="0" y="2231000"/>
                </a:lnTo>
                <a:close/>
              </a:path>
            </a:pathLst>
          </a:custGeom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>
          <a:xfrm>
            <a:off x="720000" y="619201"/>
            <a:ext cx="3095626" cy="3238964"/>
          </a:xfrm>
        </p:spPr>
        <p:txBody>
          <a:bodyPr>
            <a:normAutofit/>
          </a:bodyPr>
          <a:lstStyle/>
          <a:p>
            <a:pPr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l-GR" altLang="el-GR" b="1">
                <a:latin typeface="Times New Roman" panose="02020603050405020304" pitchFamily="18" charset="0"/>
                <a:cs typeface="Times New Roman" panose="02020603050405020304" pitchFamily="18" charset="0"/>
              </a:rPr>
              <a:t>Βιογραφικά Στοιχεία</a:t>
            </a:r>
          </a:p>
        </p:txBody>
      </p:sp>
      <p:sp>
        <p:nvSpPr>
          <p:cNvPr id="4110" name="Freeform 10">
            <a:extLst>
              <a:ext uri="{FF2B5EF4-FFF2-40B4-BE49-F238E27FC236}">
                <a16:creationId xmlns:a16="http://schemas.microsoft.com/office/drawing/2014/main" id="{5D976E54-F014-4833-9EB7-2588113E1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5824556">
            <a:off x="607106" y="4045531"/>
            <a:ext cx="2158648" cy="2020521"/>
          </a:xfrm>
          <a:custGeom>
            <a:avLst/>
            <a:gdLst>
              <a:gd name="T0" fmla="*/ 43 w 250"/>
              <a:gd name="T1" fmla="*/ 167 h 234"/>
              <a:gd name="T2" fmla="*/ 70 w 250"/>
              <a:gd name="T3" fmla="*/ 133 h 234"/>
              <a:gd name="T4" fmla="*/ 48 w 250"/>
              <a:gd name="T5" fmla="*/ 134 h 234"/>
              <a:gd name="T6" fmla="*/ 19 w 250"/>
              <a:gd name="T7" fmla="*/ 130 h 234"/>
              <a:gd name="T8" fmla="*/ 6 w 250"/>
              <a:gd name="T9" fmla="*/ 123 h 234"/>
              <a:gd name="T10" fmla="*/ 1 w 250"/>
              <a:gd name="T11" fmla="*/ 103 h 234"/>
              <a:gd name="T12" fmla="*/ 11 w 250"/>
              <a:gd name="T13" fmla="*/ 81 h 234"/>
              <a:gd name="T14" fmla="*/ 23 w 250"/>
              <a:gd name="T15" fmla="*/ 76 h 234"/>
              <a:gd name="T16" fmla="*/ 81 w 250"/>
              <a:gd name="T17" fmla="*/ 78 h 234"/>
              <a:gd name="T18" fmla="*/ 65 w 250"/>
              <a:gd name="T19" fmla="*/ 49 h 234"/>
              <a:gd name="T20" fmla="*/ 57 w 250"/>
              <a:gd name="T21" fmla="*/ 27 h 234"/>
              <a:gd name="T22" fmla="*/ 67 w 250"/>
              <a:gd name="T23" fmla="*/ 12 h 234"/>
              <a:gd name="T24" fmla="*/ 85 w 250"/>
              <a:gd name="T25" fmla="*/ 1 h 234"/>
              <a:gd name="T26" fmla="*/ 101 w 250"/>
              <a:gd name="T27" fmla="*/ 8 h 234"/>
              <a:gd name="T28" fmla="*/ 107 w 250"/>
              <a:gd name="T29" fmla="*/ 15 h 234"/>
              <a:gd name="T30" fmla="*/ 120 w 250"/>
              <a:gd name="T31" fmla="*/ 37 h 234"/>
              <a:gd name="T32" fmla="*/ 131 w 250"/>
              <a:gd name="T33" fmla="*/ 60 h 234"/>
              <a:gd name="T34" fmla="*/ 164 w 250"/>
              <a:gd name="T35" fmla="*/ 25 h 234"/>
              <a:gd name="T36" fmla="*/ 187 w 250"/>
              <a:gd name="T37" fmla="*/ 11 h 234"/>
              <a:gd name="T38" fmla="*/ 205 w 250"/>
              <a:gd name="T39" fmla="*/ 19 h 234"/>
              <a:gd name="T40" fmla="*/ 214 w 250"/>
              <a:gd name="T41" fmla="*/ 34 h 234"/>
              <a:gd name="T42" fmla="*/ 203 w 250"/>
              <a:gd name="T43" fmla="*/ 57 h 234"/>
              <a:gd name="T44" fmla="*/ 166 w 250"/>
              <a:gd name="T45" fmla="*/ 100 h 234"/>
              <a:gd name="T46" fmla="*/ 217 w 250"/>
              <a:gd name="T47" fmla="*/ 98 h 234"/>
              <a:gd name="T48" fmla="*/ 244 w 250"/>
              <a:gd name="T49" fmla="*/ 104 h 234"/>
              <a:gd name="T50" fmla="*/ 249 w 250"/>
              <a:gd name="T51" fmla="*/ 115 h 234"/>
              <a:gd name="T52" fmla="*/ 247 w 250"/>
              <a:gd name="T53" fmla="*/ 129 h 234"/>
              <a:gd name="T54" fmla="*/ 245 w 250"/>
              <a:gd name="T55" fmla="*/ 134 h 234"/>
              <a:gd name="T56" fmla="*/ 241 w 250"/>
              <a:gd name="T57" fmla="*/ 141 h 234"/>
              <a:gd name="T58" fmla="*/ 227 w 250"/>
              <a:gd name="T59" fmla="*/ 147 h 234"/>
              <a:gd name="T60" fmla="*/ 187 w 250"/>
              <a:gd name="T61" fmla="*/ 151 h 234"/>
              <a:gd name="T62" fmla="*/ 160 w 250"/>
              <a:gd name="T63" fmla="*/ 148 h 234"/>
              <a:gd name="T64" fmla="*/ 168 w 250"/>
              <a:gd name="T65" fmla="*/ 168 h 234"/>
              <a:gd name="T66" fmla="*/ 176 w 250"/>
              <a:gd name="T67" fmla="*/ 194 h 234"/>
              <a:gd name="T68" fmla="*/ 176 w 250"/>
              <a:gd name="T69" fmla="*/ 211 h 234"/>
              <a:gd name="T70" fmla="*/ 170 w 250"/>
              <a:gd name="T71" fmla="*/ 221 h 234"/>
              <a:gd name="T72" fmla="*/ 156 w 250"/>
              <a:gd name="T73" fmla="*/ 230 h 234"/>
              <a:gd name="T74" fmla="*/ 130 w 250"/>
              <a:gd name="T75" fmla="*/ 226 h 234"/>
              <a:gd name="T76" fmla="*/ 122 w 250"/>
              <a:gd name="T77" fmla="*/ 213 h 234"/>
              <a:gd name="T78" fmla="*/ 110 w 250"/>
              <a:gd name="T79" fmla="*/ 169 h 234"/>
              <a:gd name="T80" fmla="*/ 92 w 250"/>
              <a:gd name="T81" fmla="*/ 192 h 234"/>
              <a:gd name="T82" fmla="*/ 87 w 250"/>
              <a:gd name="T83" fmla="*/ 197 h 234"/>
              <a:gd name="T84" fmla="*/ 84 w 250"/>
              <a:gd name="T85" fmla="*/ 201 h 234"/>
              <a:gd name="T86" fmla="*/ 65 w 250"/>
              <a:gd name="T87" fmla="*/ 212 h 234"/>
              <a:gd name="T88" fmla="*/ 50 w 250"/>
              <a:gd name="T89" fmla="*/ 204 h 234"/>
              <a:gd name="T90" fmla="*/ 44 w 250"/>
              <a:gd name="T91" fmla="*/ 198 h 234"/>
              <a:gd name="T92" fmla="*/ 38 w 250"/>
              <a:gd name="T93" fmla="*/ 185 h 234"/>
              <a:gd name="T94" fmla="*/ 43 w 250"/>
              <a:gd name="T95" fmla="*/ 167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50" h="234">
                <a:moveTo>
                  <a:pt x="43" y="167"/>
                </a:moveTo>
                <a:cubicBezTo>
                  <a:pt x="70" y="133"/>
                  <a:pt x="70" y="133"/>
                  <a:pt x="70" y="133"/>
                </a:cubicBezTo>
                <a:cubicBezTo>
                  <a:pt x="60" y="134"/>
                  <a:pt x="61" y="134"/>
                  <a:pt x="48" y="134"/>
                </a:cubicBezTo>
                <a:cubicBezTo>
                  <a:pt x="34" y="133"/>
                  <a:pt x="24" y="132"/>
                  <a:pt x="19" y="130"/>
                </a:cubicBezTo>
                <a:cubicBezTo>
                  <a:pt x="13" y="128"/>
                  <a:pt x="9" y="126"/>
                  <a:pt x="6" y="123"/>
                </a:cubicBezTo>
                <a:cubicBezTo>
                  <a:pt x="1" y="119"/>
                  <a:pt x="0" y="112"/>
                  <a:pt x="1" y="103"/>
                </a:cubicBezTo>
                <a:cubicBezTo>
                  <a:pt x="2" y="93"/>
                  <a:pt x="6" y="86"/>
                  <a:pt x="11" y="81"/>
                </a:cubicBezTo>
                <a:cubicBezTo>
                  <a:pt x="15" y="77"/>
                  <a:pt x="18" y="76"/>
                  <a:pt x="23" y="76"/>
                </a:cubicBezTo>
                <a:cubicBezTo>
                  <a:pt x="81" y="78"/>
                  <a:pt x="81" y="78"/>
                  <a:pt x="81" y="78"/>
                </a:cubicBezTo>
                <a:cubicBezTo>
                  <a:pt x="65" y="49"/>
                  <a:pt x="65" y="49"/>
                  <a:pt x="65" y="49"/>
                </a:cubicBezTo>
                <a:cubicBezTo>
                  <a:pt x="58" y="40"/>
                  <a:pt x="56" y="33"/>
                  <a:pt x="57" y="27"/>
                </a:cubicBezTo>
                <a:cubicBezTo>
                  <a:pt x="58" y="21"/>
                  <a:pt x="62" y="16"/>
                  <a:pt x="67" y="12"/>
                </a:cubicBezTo>
                <a:cubicBezTo>
                  <a:pt x="74" y="6"/>
                  <a:pt x="80" y="2"/>
                  <a:pt x="85" y="1"/>
                </a:cubicBezTo>
                <a:cubicBezTo>
                  <a:pt x="90" y="0"/>
                  <a:pt x="95" y="2"/>
                  <a:pt x="101" y="8"/>
                </a:cubicBezTo>
                <a:cubicBezTo>
                  <a:pt x="104" y="11"/>
                  <a:pt x="106" y="13"/>
                  <a:pt x="107" y="15"/>
                </a:cubicBezTo>
                <a:cubicBezTo>
                  <a:pt x="110" y="19"/>
                  <a:pt x="112" y="20"/>
                  <a:pt x="120" y="37"/>
                </a:cubicBezTo>
                <a:cubicBezTo>
                  <a:pt x="129" y="55"/>
                  <a:pt x="128" y="51"/>
                  <a:pt x="131" y="60"/>
                </a:cubicBezTo>
                <a:cubicBezTo>
                  <a:pt x="164" y="25"/>
                  <a:pt x="164" y="25"/>
                  <a:pt x="164" y="25"/>
                </a:cubicBezTo>
                <a:cubicBezTo>
                  <a:pt x="173" y="16"/>
                  <a:pt x="180" y="11"/>
                  <a:pt x="187" y="11"/>
                </a:cubicBezTo>
                <a:cubicBezTo>
                  <a:pt x="193" y="10"/>
                  <a:pt x="200" y="13"/>
                  <a:pt x="205" y="19"/>
                </a:cubicBezTo>
                <a:cubicBezTo>
                  <a:pt x="210" y="24"/>
                  <a:pt x="213" y="29"/>
                  <a:pt x="214" y="34"/>
                </a:cubicBezTo>
                <a:cubicBezTo>
                  <a:pt x="214" y="39"/>
                  <a:pt x="211" y="47"/>
                  <a:pt x="203" y="57"/>
                </a:cubicBezTo>
                <a:cubicBezTo>
                  <a:pt x="166" y="100"/>
                  <a:pt x="166" y="100"/>
                  <a:pt x="166" y="100"/>
                </a:cubicBezTo>
                <a:cubicBezTo>
                  <a:pt x="217" y="98"/>
                  <a:pt x="217" y="98"/>
                  <a:pt x="217" y="98"/>
                </a:cubicBezTo>
                <a:cubicBezTo>
                  <a:pt x="229" y="96"/>
                  <a:pt x="238" y="98"/>
                  <a:pt x="244" y="104"/>
                </a:cubicBezTo>
                <a:cubicBezTo>
                  <a:pt x="247" y="107"/>
                  <a:pt x="249" y="111"/>
                  <a:pt x="249" y="115"/>
                </a:cubicBezTo>
                <a:cubicBezTo>
                  <a:pt x="250" y="120"/>
                  <a:pt x="249" y="124"/>
                  <a:pt x="247" y="129"/>
                </a:cubicBezTo>
                <a:cubicBezTo>
                  <a:pt x="247" y="130"/>
                  <a:pt x="246" y="132"/>
                  <a:pt x="245" y="134"/>
                </a:cubicBezTo>
                <a:cubicBezTo>
                  <a:pt x="244" y="137"/>
                  <a:pt x="243" y="140"/>
                  <a:pt x="241" y="141"/>
                </a:cubicBezTo>
                <a:cubicBezTo>
                  <a:pt x="239" y="144"/>
                  <a:pt x="234" y="146"/>
                  <a:pt x="227" y="147"/>
                </a:cubicBezTo>
                <a:cubicBezTo>
                  <a:pt x="221" y="149"/>
                  <a:pt x="207" y="150"/>
                  <a:pt x="187" y="151"/>
                </a:cubicBezTo>
                <a:cubicBezTo>
                  <a:pt x="175" y="152"/>
                  <a:pt x="161" y="148"/>
                  <a:pt x="160" y="148"/>
                </a:cubicBezTo>
                <a:cubicBezTo>
                  <a:pt x="161" y="151"/>
                  <a:pt x="165" y="161"/>
                  <a:pt x="168" y="168"/>
                </a:cubicBezTo>
                <a:cubicBezTo>
                  <a:pt x="168" y="171"/>
                  <a:pt x="173" y="181"/>
                  <a:pt x="176" y="194"/>
                </a:cubicBezTo>
                <a:cubicBezTo>
                  <a:pt x="179" y="206"/>
                  <a:pt x="176" y="203"/>
                  <a:pt x="176" y="211"/>
                </a:cubicBezTo>
                <a:cubicBezTo>
                  <a:pt x="176" y="214"/>
                  <a:pt x="174" y="217"/>
                  <a:pt x="170" y="221"/>
                </a:cubicBezTo>
                <a:cubicBezTo>
                  <a:pt x="166" y="226"/>
                  <a:pt x="161" y="228"/>
                  <a:pt x="156" y="230"/>
                </a:cubicBezTo>
                <a:cubicBezTo>
                  <a:pt x="147" y="234"/>
                  <a:pt x="137" y="233"/>
                  <a:pt x="130" y="226"/>
                </a:cubicBezTo>
                <a:cubicBezTo>
                  <a:pt x="127" y="223"/>
                  <a:pt x="125" y="219"/>
                  <a:pt x="122" y="213"/>
                </a:cubicBezTo>
                <a:cubicBezTo>
                  <a:pt x="118" y="188"/>
                  <a:pt x="117" y="189"/>
                  <a:pt x="110" y="169"/>
                </a:cubicBezTo>
                <a:cubicBezTo>
                  <a:pt x="92" y="192"/>
                  <a:pt x="92" y="192"/>
                  <a:pt x="92" y="192"/>
                </a:cubicBezTo>
                <a:cubicBezTo>
                  <a:pt x="90" y="193"/>
                  <a:pt x="88" y="195"/>
                  <a:pt x="87" y="197"/>
                </a:cubicBezTo>
                <a:cubicBezTo>
                  <a:pt x="86" y="198"/>
                  <a:pt x="85" y="200"/>
                  <a:pt x="84" y="201"/>
                </a:cubicBezTo>
                <a:cubicBezTo>
                  <a:pt x="76" y="209"/>
                  <a:pt x="70" y="212"/>
                  <a:pt x="65" y="212"/>
                </a:cubicBezTo>
                <a:cubicBezTo>
                  <a:pt x="60" y="211"/>
                  <a:pt x="55" y="209"/>
                  <a:pt x="50" y="204"/>
                </a:cubicBezTo>
                <a:cubicBezTo>
                  <a:pt x="50" y="203"/>
                  <a:pt x="48" y="202"/>
                  <a:pt x="44" y="198"/>
                </a:cubicBezTo>
                <a:cubicBezTo>
                  <a:pt x="41" y="195"/>
                  <a:pt x="39" y="191"/>
                  <a:pt x="38" y="185"/>
                </a:cubicBezTo>
                <a:cubicBezTo>
                  <a:pt x="37" y="179"/>
                  <a:pt x="39" y="173"/>
                  <a:pt x="43" y="16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48188" y="633600"/>
            <a:ext cx="6900137" cy="5135374"/>
          </a:xfrm>
        </p:spPr>
        <p:txBody>
          <a:bodyPr vert="horz" lIns="0" tIns="0" rIns="0" bIns="0" rtlCol="0">
            <a:normAutofit/>
          </a:bodyPr>
          <a:lstStyle/>
          <a:p>
            <a:pPr marL="309639" indent="-308199">
              <a:lnSpc>
                <a:spcPct val="110000"/>
              </a:lnSpc>
              <a:buSzPct val="45000"/>
              <a:buFont typeface="Wingdings" panose="05000000000000000000" pitchFamily="2" charset="2"/>
              <a:buChar char=""/>
              <a:tabLst>
                <a:tab pos="309639" algn="l"/>
                <a:tab pos="404691" algn="l"/>
                <a:tab pos="812262" algn="l"/>
                <a:tab pos="1219833" algn="l"/>
                <a:tab pos="1627403" algn="l"/>
                <a:tab pos="2034975" algn="l"/>
                <a:tab pos="2442545" algn="l"/>
                <a:tab pos="2850117" algn="l"/>
                <a:tab pos="3257687" algn="l"/>
                <a:tab pos="3665259" algn="l"/>
                <a:tab pos="4072829" algn="l"/>
                <a:tab pos="4480400" algn="l"/>
                <a:tab pos="4887971" algn="l"/>
                <a:tab pos="5295542" algn="l"/>
                <a:tab pos="5703113" algn="l"/>
                <a:tab pos="6110684" algn="l"/>
                <a:tab pos="6518255" algn="l"/>
                <a:tab pos="6925826" algn="l"/>
                <a:tab pos="7333397" algn="l"/>
                <a:tab pos="7740968" algn="l"/>
                <a:tab pos="8148538" algn="l"/>
              </a:tabLst>
            </a:pPr>
            <a:r>
              <a:rPr lang="el-GR" altLang="el-GR" dirty="0">
                <a:latin typeface="Calibri" panose="020F0502020204030204" pitchFamily="34" charset="0"/>
              </a:rPr>
              <a:t> </a:t>
            </a:r>
            <a:r>
              <a:rPr lang="el-GR" altLang="el-GR" dirty="0">
                <a:cs typeface="Times New Roman" panose="02020603050405020304" pitchFamily="18" charset="0"/>
              </a:rPr>
              <a:t>Ο σοβιετικός ψυχολόγος </a:t>
            </a:r>
            <a:r>
              <a:rPr lang="el-GR" altLang="el-GR" dirty="0" err="1">
                <a:cs typeface="Times New Roman" panose="02020603050405020304" pitchFamily="18" charset="0"/>
              </a:rPr>
              <a:t>Lev</a:t>
            </a:r>
            <a:r>
              <a:rPr lang="el-GR" altLang="el-GR" dirty="0">
                <a:cs typeface="Times New Roman" panose="02020603050405020304" pitchFamily="18" charset="0"/>
              </a:rPr>
              <a:t> </a:t>
            </a:r>
            <a:r>
              <a:rPr lang="el-GR" altLang="el-GR" dirty="0" err="1">
                <a:cs typeface="Times New Roman" panose="02020603050405020304" pitchFamily="18" charset="0"/>
              </a:rPr>
              <a:t>Semenovich</a:t>
            </a:r>
            <a:r>
              <a:rPr lang="el-GR" altLang="el-GR" dirty="0">
                <a:cs typeface="Times New Roman" panose="02020603050405020304" pitchFamily="18" charset="0"/>
              </a:rPr>
              <a:t> </a:t>
            </a:r>
            <a:r>
              <a:rPr lang="el-GR" altLang="el-GR" dirty="0" err="1">
                <a:cs typeface="Times New Roman" panose="02020603050405020304" pitchFamily="18" charset="0"/>
              </a:rPr>
              <a:t>Vygotsky</a:t>
            </a:r>
            <a:r>
              <a:rPr lang="el-GR" altLang="el-GR" dirty="0">
                <a:cs typeface="Times New Roman" panose="02020603050405020304" pitchFamily="18" charset="0"/>
              </a:rPr>
              <a:t> (1896-1934) επεκτάθηκε στους χώρους της γλωσσολογίας, των κοινωνικών επιστημών, της παιδαγωγικής, της ψυχολογίας, της φιλοσοφίας και της τέχνης.</a:t>
            </a:r>
            <a:endParaRPr lang="el-GR" altLang="el-GR">
              <a:cs typeface="Times New Roman" panose="02020603050405020304" pitchFamily="18" charset="0"/>
            </a:endParaRPr>
          </a:p>
          <a:p>
            <a:pPr marL="309639" indent="-308199">
              <a:lnSpc>
                <a:spcPct val="110000"/>
              </a:lnSpc>
              <a:buSzPct val="45000"/>
              <a:buFont typeface="Wingdings" panose="05000000000000000000" pitchFamily="2" charset="2"/>
              <a:buChar char=""/>
              <a:tabLst>
                <a:tab pos="309639" algn="l"/>
                <a:tab pos="404691" algn="l"/>
                <a:tab pos="812262" algn="l"/>
                <a:tab pos="1219833" algn="l"/>
                <a:tab pos="1627403" algn="l"/>
                <a:tab pos="2034975" algn="l"/>
                <a:tab pos="2442545" algn="l"/>
                <a:tab pos="2850117" algn="l"/>
                <a:tab pos="3257687" algn="l"/>
                <a:tab pos="3665259" algn="l"/>
                <a:tab pos="4072829" algn="l"/>
                <a:tab pos="4480400" algn="l"/>
                <a:tab pos="4887971" algn="l"/>
                <a:tab pos="5295542" algn="l"/>
                <a:tab pos="5703113" algn="l"/>
                <a:tab pos="6110684" algn="l"/>
                <a:tab pos="6518255" algn="l"/>
                <a:tab pos="6925826" algn="l"/>
                <a:tab pos="7333397" algn="l"/>
                <a:tab pos="7740968" algn="l"/>
                <a:tab pos="8148538" algn="l"/>
              </a:tabLst>
            </a:pPr>
            <a:r>
              <a:rPr lang="el-GR" altLang="el-GR" dirty="0">
                <a:cs typeface="Times New Roman" panose="02020603050405020304" pitchFamily="18" charset="0"/>
              </a:rPr>
              <a:t> Ανέπτυξε την εξαιρετικά καινοτόμο ερευνά του στις δεκαετίες 1920 και του 1930.</a:t>
            </a:r>
            <a:endParaRPr lang="el-GR" altLang="el-GR">
              <a:cs typeface="Times New Roman" panose="02020603050405020304" pitchFamily="18" charset="0"/>
            </a:endParaRPr>
          </a:p>
          <a:p>
            <a:pPr marL="309245" indent="-307975">
              <a:lnSpc>
                <a:spcPct val="110000"/>
              </a:lnSpc>
              <a:buSzPct val="45000"/>
              <a:buNone/>
              <a:tabLst>
                <a:tab pos="309639" algn="l"/>
                <a:tab pos="404691" algn="l"/>
                <a:tab pos="812262" algn="l"/>
                <a:tab pos="1219833" algn="l"/>
                <a:tab pos="1627403" algn="l"/>
                <a:tab pos="2034975" algn="l"/>
                <a:tab pos="2442545" algn="l"/>
                <a:tab pos="2850117" algn="l"/>
                <a:tab pos="3257687" algn="l"/>
                <a:tab pos="3665259" algn="l"/>
                <a:tab pos="4072829" algn="l"/>
                <a:tab pos="4480400" algn="l"/>
                <a:tab pos="4887971" algn="l"/>
                <a:tab pos="5295542" algn="l"/>
                <a:tab pos="5703113" algn="l"/>
                <a:tab pos="6110684" algn="l"/>
                <a:tab pos="6518255" algn="l"/>
                <a:tab pos="6925826" algn="l"/>
                <a:tab pos="7333397" algn="l"/>
                <a:tab pos="7740968" algn="l"/>
                <a:tab pos="8148538" algn="l"/>
              </a:tabLst>
            </a:pPr>
            <a:r>
              <a:rPr lang="el-GR" altLang="el-GR" dirty="0">
                <a:cs typeface="Times New Roman"/>
              </a:rPr>
              <a:t>Οι θεωρίες του άρχισαν να μελετώνται πολύ αργότερα κατά τη δεκαετία του 1960 λόγω:</a:t>
            </a:r>
            <a:endParaRPr lang="el-GR" altLang="el-GR">
              <a:cs typeface="Times New Roman"/>
            </a:endParaRPr>
          </a:p>
          <a:p>
            <a:pPr marL="309245" indent="-307975">
              <a:lnSpc>
                <a:spcPct val="110000"/>
              </a:lnSpc>
              <a:buSzPct val="45000"/>
              <a:buFont typeface="Wingdings" panose="05000000000000000000" pitchFamily="2" charset="2"/>
              <a:buChar char=""/>
              <a:tabLst>
                <a:tab pos="309639" algn="l"/>
                <a:tab pos="404691" algn="l"/>
                <a:tab pos="812262" algn="l"/>
                <a:tab pos="1219833" algn="l"/>
                <a:tab pos="1627403" algn="l"/>
                <a:tab pos="2034975" algn="l"/>
                <a:tab pos="2442545" algn="l"/>
                <a:tab pos="2850117" algn="l"/>
                <a:tab pos="3257687" algn="l"/>
                <a:tab pos="3665259" algn="l"/>
                <a:tab pos="4072829" algn="l"/>
                <a:tab pos="4480400" algn="l"/>
                <a:tab pos="4887971" algn="l"/>
                <a:tab pos="5295542" algn="l"/>
                <a:tab pos="5703113" algn="l"/>
                <a:tab pos="6110684" algn="l"/>
                <a:tab pos="6518255" algn="l"/>
                <a:tab pos="6925826" algn="l"/>
                <a:tab pos="7333397" algn="l"/>
                <a:tab pos="7740968" algn="l"/>
                <a:tab pos="8148538" algn="l"/>
              </a:tabLst>
            </a:pPr>
            <a:r>
              <a:rPr lang="el-GR" altLang="el-GR" dirty="0">
                <a:cs typeface="Times New Roman"/>
              </a:rPr>
              <a:t> της μετάφρασής τους στην αγγλική γλώσσα.</a:t>
            </a:r>
            <a:endParaRPr lang="el-GR" altLang="el-GR">
              <a:cs typeface="Times New Roman"/>
            </a:endParaRPr>
          </a:p>
          <a:p>
            <a:pPr marL="309639" indent="-308199">
              <a:lnSpc>
                <a:spcPct val="110000"/>
              </a:lnSpc>
              <a:buSzPct val="45000"/>
              <a:buFont typeface="Wingdings" panose="05000000000000000000" pitchFamily="2" charset="2"/>
              <a:buChar char=""/>
              <a:tabLst>
                <a:tab pos="309639" algn="l"/>
                <a:tab pos="404691" algn="l"/>
                <a:tab pos="812262" algn="l"/>
                <a:tab pos="1219833" algn="l"/>
                <a:tab pos="1627403" algn="l"/>
                <a:tab pos="2034975" algn="l"/>
                <a:tab pos="2442545" algn="l"/>
                <a:tab pos="2850117" algn="l"/>
                <a:tab pos="3257687" algn="l"/>
                <a:tab pos="3665259" algn="l"/>
                <a:tab pos="4072829" algn="l"/>
                <a:tab pos="4480400" algn="l"/>
                <a:tab pos="4887971" algn="l"/>
                <a:tab pos="5295542" algn="l"/>
                <a:tab pos="5703113" algn="l"/>
                <a:tab pos="6110684" algn="l"/>
                <a:tab pos="6518255" algn="l"/>
                <a:tab pos="6925826" algn="l"/>
                <a:tab pos="7333397" algn="l"/>
                <a:tab pos="7740968" algn="l"/>
                <a:tab pos="8148538" algn="l"/>
              </a:tabLst>
            </a:pPr>
            <a:r>
              <a:rPr lang="el-GR" altLang="el-GR" dirty="0">
                <a:cs typeface="Times New Roman" panose="02020603050405020304" pitchFamily="18" charset="0"/>
              </a:rPr>
              <a:t> της ακαδημαϊκής αλληλεπίδρασης μεταξύ Δύσης και της πρώην Σοβιετικής Ένωσης.</a:t>
            </a:r>
            <a:endParaRPr lang="el-GR" altLang="el-GR">
              <a:cs typeface="Times New Roman" panose="02020603050405020304" pitchFamily="18" charset="0"/>
            </a:endParaRPr>
          </a:p>
          <a:p>
            <a:pPr marL="309639" indent="-308199">
              <a:lnSpc>
                <a:spcPct val="110000"/>
              </a:lnSpc>
              <a:buSzPct val="45000"/>
              <a:buFont typeface="Wingdings" panose="05000000000000000000" pitchFamily="2" charset="2"/>
              <a:buChar char=""/>
              <a:tabLst>
                <a:tab pos="309639" algn="l"/>
                <a:tab pos="404691" algn="l"/>
                <a:tab pos="812262" algn="l"/>
                <a:tab pos="1219833" algn="l"/>
                <a:tab pos="1627403" algn="l"/>
                <a:tab pos="2034975" algn="l"/>
                <a:tab pos="2442545" algn="l"/>
                <a:tab pos="2850117" algn="l"/>
                <a:tab pos="3257687" algn="l"/>
                <a:tab pos="3665259" algn="l"/>
                <a:tab pos="4072829" algn="l"/>
                <a:tab pos="4480400" algn="l"/>
                <a:tab pos="4887971" algn="l"/>
                <a:tab pos="5295542" algn="l"/>
                <a:tab pos="5703113" algn="l"/>
                <a:tab pos="6110684" algn="l"/>
                <a:tab pos="6518255" algn="l"/>
                <a:tab pos="6925826" algn="l"/>
                <a:tab pos="7333397" algn="l"/>
                <a:tab pos="7740968" algn="l"/>
                <a:tab pos="8148538" algn="l"/>
              </a:tabLst>
            </a:pPr>
            <a:r>
              <a:rPr lang="el-GR" altLang="el-GR" dirty="0">
                <a:cs typeface="Times New Roman" panose="02020603050405020304" pitchFamily="18" charset="0"/>
              </a:rPr>
              <a:t> του εκπαιδευτικού προσανατολισμού του ίδιου του </a:t>
            </a:r>
            <a:r>
              <a:rPr lang="el-GR" altLang="el-GR" dirty="0" err="1">
                <a:cs typeface="Times New Roman" panose="02020603050405020304" pitchFamily="18" charset="0"/>
              </a:rPr>
              <a:t>Vygotsky</a:t>
            </a:r>
            <a:r>
              <a:rPr lang="el-GR" altLang="el-GR" dirty="0">
                <a:cs typeface="Times New Roman" panose="02020603050405020304" pitchFamily="18" charset="0"/>
              </a:rPr>
              <a:t>.</a:t>
            </a:r>
            <a:endParaRPr lang="el-GR" altLang="el-GR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6178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9" name="Rectangle 5128">
            <a:extLst>
              <a:ext uri="{FF2B5EF4-FFF2-40B4-BE49-F238E27FC236}">
                <a16:creationId xmlns:a16="http://schemas.microsoft.com/office/drawing/2014/main" id="{308119F7-B84E-4EBF-919F-A9B0F6D92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1" name="Rectangle 5130">
            <a:extLst>
              <a:ext uri="{FF2B5EF4-FFF2-40B4-BE49-F238E27FC236}">
                <a16:creationId xmlns:a16="http://schemas.microsoft.com/office/drawing/2014/main" id="{DAA17479-17CB-402A-8689-750C6F385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720000" y="619200"/>
            <a:ext cx="3107463" cy="5510138"/>
          </a:xfrm>
        </p:spPr>
        <p:txBody>
          <a:bodyPr>
            <a:normAutofit/>
          </a:bodyPr>
          <a:lstStyle/>
          <a:p>
            <a:pPr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l-GR" altLang="el-GR"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Κοινωνικός Κονστρουκτιβισμός</a:t>
            </a:r>
          </a:p>
        </p:txBody>
      </p:sp>
      <p:sp useBgFill="1">
        <p:nvSpPr>
          <p:cNvPr id="5133" name="Freeform: Shape 5132">
            <a:extLst>
              <a:ext uri="{FF2B5EF4-FFF2-40B4-BE49-F238E27FC236}">
                <a16:creationId xmlns:a16="http://schemas.microsoft.com/office/drawing/2014/main" id="{F534AA72-89BF-4BB0-B339-DEB9FC7F1B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2978" y="0"/>
            <a:ext cx="7809022" cy="6858000"/>
          </a:xfrm>
          <a:custGeom>
            <a:avLst/>
            <a:gdLst>
              <a:gd name="connsiteX0" fmla="*/ 27229 w 7809022"/>
              <a:gd name="connsiteY0" fmla="*/ 0 h 6858000"/>
              <a:gd name="connsiteX1" fmla="*/ 7809022 w 7809022"/>
              <a:gd name="connsiteY1" fmla="*/ 0 h 6858000"/>
              <a:gd name="connsiteX2" fmla="*/ 7809022 w 7809022"/>
              <a:gd name="connsiteY2" fmla="*/ 6858000 h 6858000"/>
              <a:gd name="connsiteX3" fmla="*/ 41303 w 7809022"/>
              <a:gd name="connsiteY3" fmla="*/ 6858000 h 6858000"/>
              <a:gd name="connsiteX4" fmla="*/ 41303 w 7809022"/>
              <a:gd name="connsiteY4" fmla="*/ 6822879 h 6858000"/>
              <a:gd name="connsiteX5" fmla="*/ 41303 w 7809022"/>
              <a:gd name="connsiteY5" fmla="*/ 6667752 h 6858000"/>
              <a:gd name="connsiteX6" fmla="*/ 0 w 7809022"/>
              <a:gd name="connsiteY6" fmla="*/ 3813425 h 6858000"/>
              <a:gd name="connsiteX7" fmla="*/ 41303 w 7809022"/>
              <a:gd name="connsiteY7" fmla="*/ 2572413 h 6858000"/>
              <a:gd name="connsiteX8" fmla="*/ 41303 w 7809022"/>
              <a:gd name="connsiteY8" fmla="*/ 1496869 h 6858000"/>
              <a:gd name="connsiteX9" fmla="*/ 41303 w 7809022"/>
              <a:gd name="connsiteY9" fmla="*/ 1083199 h 6858000"/>
              <a:gd name="connsiteX10" fmla="*/ 0 w 7809022"/>
              <a:gd name="connsiteY10" fmla="*/ 545427 h 6858000"/>
              <a:gd name="connsiteX11" fmla="*/ 22153 w 7809022"/>
              <a:gd name="connsiteY11" fmla="*/ 10166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809022" h="6858000">
                <a:moveTo>
                  <a:pt x="27229" y="0"/>
                </a:moveTo>
                <a:lnTo>
                  <a:pt x="7809022" y="0"/>
                </a:lnTo>
                <a:lnTo>
                  <a:pt x="7809022" y="6858000"/>
                </a:lnTo>
                <a:lnTo>
                  <a:pt x="41303" y="6858000"/>
                </a:lnTo>
                <a:lnTo>
                  <a:pt x="41303" y="6822879"/>
                </a:lnTo>
                <a:cubicBezTo>
                  <a:pt x="41303" y="6760828"/>
                  <a:pt x="41303" y="6709119"/>
                  <a:pt x="41303" y="6667752"/>
                </a:cubicBezTo>
                <a:cubicBezTo>
                  <a:pt x="41303" y="6667752"/>
                  <a:pt x="41303" y="6667752"/>
                  <a:pt x="0" y="3813425"/>
                </a:cubicBezTo>
                <a:cubicBezTo>
                  <a:pt x="0" y="3813425"/>
                  <a:pt x="0" y="3813425"/>
                  <a:pt x="41303" y="2572413"/>
                </a:cubicBezTo>
                <a:cubicBezTo>
                  <a:pt x="41303" y="2572413"/>
                  <a:pt x="41303" y="2572413"/>
                  <a:pt x="41303" y="1496869"/>
                </a:cubicBezTo>
                <a:cubicBezTo>
                  <a:pt x="41303" y="1455502"/>
                  <a:pt x="41303" y="1290034"/>
                  <a:pt x="41303" y="1083199"/>
                </a:cubicBezTo>
                <a:cubicBezTo>
                  <a:pt x="41303" y="876364"/>
                  <a:pt x="0" y="710895"/>
                  <a:pt x="0" y="545427"/>
                </a:cubicBezTo>
                <a:cubicBezTo>
                  <a:pt x="0" y="545427"/>
                  <a:pt x="0" y="545427"/>
                  <a:pt x="22153" y="101661"/>
                </a:cubicBezTo>
                <a:close/>
              </a:path>
            </a:pathLst>
          </a:cu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graphicFrame>
        <p:nvGraphicFramePr>
          <p:cNvPr id="5125" name="Rectangle 2">
            <a:extLst>
              <a:ext uri="{FF2B5EF4-FFF2-40B4-BE49-F238E27FC236}">
                <a16:creationId xmlns:a16="http://schemas.microsoft.com/office/drawing/2014/main" id="{77B17568-9451-2E74-A2D8-576E122C26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75706783"/>
              </p:ext>
            </p:extLst>
          </p:nvPr>
        </p:nvGraphicFramePr>
        <p:xfrm>
          <a:off x="5260361" y="728664"/>
          <a:ext cx="6188689" cy="5409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683989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3" name="Rectangle 6152">
            <a:extLst>
              <a:ext uri="{FF2B5EF4-FFF2-40B4-BE49-F238E27FC236}">
                <a16:creationId xmlns:a16="http://schemas.microsoft.com/office/drawing/2014/main" id="{308119F7-B84E-4EBF-919F-A9B0F6D92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5" name="Rectangle 6154">
            <a:extLst>
              <a:ext uri="{FF2B5EF4-FFF2-40B4-BE49-F238E27FC236}">
                <a16:creationId xmlns:a16="http://schemas.microsoft.com/office/drawing/2014/main" id="{DAA17479-17CB-402A-8689-750C6F385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720000" y="619200"/>
            <a:ext cx="3107463" cy="5510138"/>
          </a:xfrm>
        </p:spPr>
        <p:txBody>
          <a:bodyPr>
            <a:normAutofit/>
          </a:bodyPr>
          <a:lstStyle/>
          <a:p>
            <a:pPr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l-GR" altLang="el-GR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Κοινωνικο</a:t>
            </a:r>
            <a:r>
              <a:rPr lang="el-GR" altLang="el-GR" b="1">
                <a:latin typeface="Times New Roman" panose="02020603050405020304" pitchFamily="18" charset="0"/>
                <a:cs typeface="Times New Roman" panose="02020603050405020304" pitchFamily="18" charset="0"/>
              </a:rPr>
              <a:t>-πολιτισμική Θεωρία</a:t>
            </a:r>
          </a:p>
        </p:txBody>
      </p:sp>
      <p:sp useBgFill="1">
        <p:nvSpPr>
          <p:cNvPr id="6157" name="Freeform: Shape 6156">
            <a:extLst>
              <a:ext uri="{FF2B5EF4-FFF2-40B4-BE49-F238E27FC236}">
                <a16:creationId xmlns:a16="http://schemas.microsoft.com/office/drawing/2014/main" id="{F534AA72-89BF-4BB0-B339-DEB9FC7F1B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2978" y="0"/>
            <a:ext cx="7809022" cy="6858000"/>
          </a:xfrm>
          <a:custGeom>
            <a:avLst/>
            <a:gdLst>
              <a:gd name="connsiteX0" fmla="*/ 27229 w 7809022"/>
              <a:gd name="connsiteY0" fmla="*/ 0 h 6858000"/>
              <a:gd name="connsiteX1" fmla="*/ 7809022 w 7809022"/>
              <a:gd name="connsiteY1" fmla="*/ 0 h 6858000"/>
              <a:gd name="connsiteX2" fmla="*/ 7809022 w 7809022"/>
              <a:gd name="connsiteY2" fmla="*/ 6858000 h 6858000"/>
              <a:gd name="connsiteX3" fmla="*/ 41303 w 7809022"/>
              <a:gd name="connsiteY3" fmla="*/ 6858000 h 6858000"/>
              <a:gd name="connsiteX4" fmla="*/ 41303 w 7809022"/>
              <a:gd name="connsiteY4" fmla="*/ 6822879 h 6858000"/>
              <a:gd name="connsiteX5" fmla="*/ 41303 w 7809022"/>
              <a:gd name="connsiteY5" fmla="*/ 6667752 h 6858000"/>
              <a:gd name="connsiteX6" fmla="*/ 0 w 7809022"/>
              <a:gd name="connsiteY6" fmla="*/ 3813425 h 6858000"/>
              <a:gd name="connsiteX7" fmla="*/ 41303 w 7809022"/>
              <a:gd name="connsiteY7" fmla="*/ 2572413 h 6858000"/>
              <a:gd name="connsiteX8" fmla="*/ 41303 w 7809022"/>
              <a:gd name="connsiteY8" fmla="*/ 1496869 h 6858000"/>
              <a:gd name="connsiteX9" fmla="*/ 41303 w 7809022"/>
              <a:gd name="connsiteY9" fmla="*/ 1083199 h 6858000"/>
              <a:gd name="connsiteX10" fmla="*/ 0 w 7809022"/>
              <a:gd name="connsiteY10" fmla="*/ 545427 h 6858000"/>
              <a:gd name="connsiteX11" fmla="*/ 22153 w 7809022"/>
              <a:gd name="connsiteY11" fmla="*/ 10166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809022" h="6858000">
                <a:moveTo>
                  <a:pt x="27229" y="0"/>
                </a:moveTo>
                <a:lnTo>
                  <a:pt x="7809022" y="0"/>
                </a:lnTo>
                <a:lnTo>
                  <a:pt x="7809022" y="6858000"/>
                </a:lnTo>
                <a:lnTo>
                  <a:pt x="41303" y="6858000"/>
                </a:lnTo>
                <a:lnTo>
                  <a:pt x="41303" y="6822879"/>
                </a:lnTo>
                <a:cubicBezTo>
                  <a:pt x="41303" y="6760828"/>
                  <a:pt x="41303" y="6709119"/>
                  <a:pt x="41303" y="6667752"/>
                </a:cubicBezTo>
                <a:cubicBezTo>
                  <a:pt x="41303" y="6667752"/>
                  <a:pt x="41303" y="6667752"/>
                  <a:pt x="0" y="3813425"/>
                </a:cubicBezTo>
                <a:cubicBezTo>
                  <a:pt x="0" y="3813425"/>
                  <a:pt x="0" y="3813425"/>
                  <a:pt x="41303" y="2572413"/>
                </a:cubicBezTo>
                <a:cubicBezTo>
                  <a:pt x="41303" y="2572413"/>
                  <a:pt x="41303" y="2572413"/>
                  <a:pt x="41303" y="1496869"/>
                </a:cubicBezTo>
                <a:cubicBezTo>
                  <a:pt x="41303" y="1455502"/>
                  <a:pt x="41303" y="1290034"/>
                  <a:pt x="41303" y="1083199"/>
                </a:cubicBezTo>
                <a:cubicBezTo>
                  <a:pt x="41303" y="876364"/>
                  <a:pt x="0" y="710895"/>
                  <a:pt x="0" y="545427"/>
                </a:cubicBezTo>
                <a:cubicBezTo>
                  <a:pt x="0" y="545427"/>
                  <a:pt x="0" y="545427"/>
                  <a:pt x="22153" y="101661"/>
                </a:cubicBezTo>
                <a:close/>
              </a:path>
            </a:pathLst>
          </a:cu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graphicFrame>
        <p:nvGraphicFramePr>
          <p:cNvPr id="6149" name="Rectangle 2">
            <a:extLst>
              <a:ext uri="{FF2B5EF4-FFF2-40B4-BE49-F238E27FC236}">
                <a16:creationId xmlns:a16="http://schemas.microsoft.com/office/drawing/2014/main" id="{6AFAABA8-B2CA-5983-E798-7CA708E0AE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09305345"/>
              </p:ext>
            </p:extLst>
          </p:nvPr>
        </p:nvGraphicFramePr>
        <p:xfrm>
          <a:off x="5260361" y="728664"/>
          <a:ext cx="6188689" cy="5409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551815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76" name="Rectangle 7175">
            <a:extLst>
              <a:ext uri="{FF2B5EF4-FFF2-40B4-BE49-F238E27FC236}">
                <a16:creationId xmlns:a16="http://schemas.microsoft.com/office/drawing/2014/main" id="{3F58D3F4-AD3E-4263-85BF-7EB7124583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8" name="Rectangle 7177">
            <a:extLst>
              <a:ext uri="{FF2B5EF4-FFF2-40B4-BE49-F238E27FC236}">
                <a16:creationId xmlns:a16="http://schemas.microsoft.com/office/drawing/2014/main" id="{B383AC10-A272-4982-A610-DDA728D781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0" name="Freeform: Shape 7179">
            <a:extLst>
              <a:ext uri="{FF2B5EF4-FFF2-40B4-BE49-F238E27FC236}">
                <a16:creationId xmlns:a16="http://schemas.microsoft.com/office/drawing/2014/main" id="{F6FDED66-1461-4834-9923-329986747F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95815" y="0"/>
            <a:ext cx="11196185" cy="6858000"/>
          </a:xfrm>
          <a:custGeom>
            <a:avLst/>
            <a:gdLst>
              <a:gd name="connsiteX0" fmla="*/ 678180 w 11196185"/>
              <a:gd name="connsiteY0" fmla="*/ 0 h 6858000"/>
              <a:gd name="connsiteX1" fmla="*/ 10577581 w 11196185"/>
              <a:gd name="connsiteY1" fmla="*/ 0 h 6858000"/>
              <a:gd name="connsiteX2" fmla="*/ 10716113 w 11196185"/>
              <a:gd name="connsiteY2" fmla="*/ 294338 h 6858000"/>
              <a:gd name="connsiteX3" fmla="*/ 11040720 w 11196185"/>
              <a:gd name="connsiteY3" fmla="*/ 992736 h 6858000"/>
              <a:gd name="connsiteX4" fmla="*/ 11188414 w 11196185"/>
              <a:gd name="connsiteY4" fmla="*/ 1350314 h 6858000"/>
              <a:gd name="connsiteX5" fmla="*/ 11196185 w 11196185"/>
              <a:gd name="connsiteY5" fmla="*/ 1382182 h 6858000"/>
              <a:gd name="connsiteX6" fmla="*/ 11196185 w 11196185"/>
              <a:gd name="connsiteY6" fmla="*/ 4121434 h 6858000"/>
              <a:gd name="connsiteX7" fmla="*/ 11176802 w 11196185"/>
              <a:gd name="connsiteY7" fmla="*/ 4304566 h 6858000"/>
              <a:gd name="connsiteX8" fmla="*/ 10289429 w 11196185"/>
              <a:gd name="connsiteY8" fmla="*/ 5937296 h 6858000"/>
              <a:gd name="connsiteX9" fmla="*/ 9411880 w 11196185"/>
              <a:gd name="connsiteY9" fmla="*/ 6851146 h 6858000"/>
              <a:gd name="connsiteX10" fmla="*/ 9402883 w 11196185"/>
              <a:gd name="connsiteY10" fmla="*/ 6858000 h 6858000"/>
              <a:gd name="connsiteX11" fmla="*/ 1880709 w 11196185"/>
              <a:gd name="connsiteY11" fmla="*/ 6858000 h 6858000"/>
              <a:gd name="connsiteX12" fmla="*/ 1838993 w 11196185"/>
              <a:gd name="connsiteY12" fmla="*/ 6821023 h 6858000"/>
              <a:gd name="connsiteX13" fmla="*/ 1110605 w 11196185"/>
              <a:gd name="connsiteY13" fmla="*/ 6101023 h 6858000"/>
              <a:gd name="connsiteX14" fmla="*/ 0 w 11196185"/>
              <a:gd name="connsiteY14" fmla="*/ 3022953 h 6858000"/>
              <a:gd name="connsiteX15" fmla="*/ 653297 w 11196185"/>
              <a:gd name="connsiteY15" fmla="*/ 4311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1196185" h="6858000">
                <a:moveTo>
                  <a:pt x="678180" y="0"/>
                </a:moveTo>
                <a:lnTo>
                  <a:pt x="10577581" y="0"/>
                </a:lnTo>
                <a:lnTo>
                  <a:pt x="10716113" y="294338"/>
                </a:lnTo>
                <a:cubicBezTo>
                  <a:pt x="10820232" y="519974"/>
                  <a:pt x="10926393" y="755332"/>
                  <a:pt x="11040720" y="992736"/>
                </a:cubicBezTo>
                <a:cubicBezTo>
                  <a:pt x="11101967" y="1099159"/>
                  <a:pt x="11150454" y="1219908"/>
                  <a:pt x="11188414" y="1350314"/>
                </a:cubicBezTo>
                <a:lnTo>
                  <a:pt x="11196185" y="1382182"/>
                </a:lnTo>
                <a:lnTo>
                  <a:pt x="11196185" y="4121434"/>
                </a:lnTo>
                <a:lnTo>
                  <a:pt x="11176802" y="4304566"/>
                </a:lnTo>
                <a:cubicBezTo>
                  <a:pt x="11053990" y="5160104"/>
                  <a:pt x="10546664" y="5536165"/>
                  <a:pt x="10289429" y="5937296"/>
                </a:cubicBezTo>
                <a:cubicBezTo>
                  <a:pt x="10175102" y="6195166"/>
                  <a:pt x="9816937" y="6534516"/>
                  <a:pt x="9411880" y="6851146"/>
                </a:cubicBezTo>
                <a:lnTo>
                  <a:pt x="9402883" y="6858000"/>
                </a:lnTo>
                <a:lnTo>
                  <a:pt x="1880709" y="6858000"/>
                </a:lnTo>
                <a:lnTo>
                  <a:pt x="1838993" y="6821023"/>
                </a:lnTo>
                <a:cubicBezTo>
                  <a:pt x="1404461" y="6426943"/>
                  <a:pt x="1110605" y="6101023"/>
                  <a:pt x="1110605" y="6101023"/>
                </a:cubicBezTo>
                <a:cubicBezTo>
                  <a:pt x="816622" y="5544351"/>
                  <a:pt x="0" y="3776098"/>
                  <a:pt x="0" y="3022953"/>
                </a:cubicBezTo>
                <a:cubicBezTo>
                  <a:pt x="0" y="2171572"/>
                  <a:pt x="195989" y="894500"/>
                  <a:pt x="653297" y="43119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>
          <a:xfrm>
            <a:off x="4561200" y="619200"/>
            <a:ext cx="4991961" cy="1477328"/>
          </a:xfrm>
        </p:spPr>
        <p:txBody>
          <a:bodyPr wrap="square" anchor="ctr">
            <a:normAutofit/>
          </a:bodyPr>
          <a:lstStyle/>
          <a:p>
            <a:pPr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l-GR" altLang="el-GR" b="1">
                <a:latin typeface="Times New Roman" panose="02020603050405020304" pitchFamily="18" charset="0"/>
                <a:cs typeface="Times New Roman" panose="02020603050405020304" pitchFamily="18" charset="0"/>
              </a:rPr>
              <a:t>Θεωρία για τη γλώσσα και την ανάπτυξη του παιδιού</a:t>
            </a:r>
          </a:p>
        </p:txBody>
      </p:sp>
      <p:sp>
        <p:nvSpPr>
          <p:cNvPr id="7182" name="Freeform 10">
            <a:extLst>
              <a:ext uri="{FF2B5EF4-FFF2-40B4-BE49-F238E27FC236}">
                <a16:creationId xmlns:a16="http://schemas.microsoft.com/office/drawing/2014/main" id="{1607CD53-0FF9-47E9-94AD-2BF64BA80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5824556">
            <a:off x="198004" y="426519"/>
            <a:ext cx="2955087" cy="2765998"/>
          </a:xfrm>
          <a:custGeom>
            <a:avLst/>
            <a:gdLst>
              <a:gd name="T0" fmla="*/ 43 w 250"/>
              <a:gd name="T1" fmla="*/ 167 h 234"/>
              <a:gd name="T2" fmla="*/ 70 w 250"/>
              <a:gd name="T3" fmla="*/ 133 h 234"/>
              <a:gd name="T4" fmla="*/ 48 w 250"/>
              <a:gd name="T5" fmla="*/ 134 h 234"/>
              <a:gd name="T6" fmla="*/ 19 w 250"/>
              <a:gd name="T7" fmla="*/ 130 h 234"/>
              <a:gd name="T8" fmla="*/ 6 w 250"/>
              <a:gd name="T9" fmla="*/ 123 h 234"/>
              <a:gd name="T10" fmla="*/ 1 w 250"/>
              <a:gd name="T11" fmla="*/ 103 h 234"/>
              <a:gd name="T12" fmla="*/ 11 w 250"/>
              <a:gd name="T13" fmla="*/ 81 h 234"/>
              <a:gd name="T14" fmla="*/ 23 w 250"/>
              <a:gd name="T15" fmla="*/ 76 h 234"/>
              <a:gd name="T16" fmla="*/ 81 w 250"/>
              <a:gd name="T17" fmla="*/ 78 h 234"/>
              <a:gd name="T18" fmla="*/ 65 w 250"/>
              <a:gd name="T19" fmla="*/ 49 h 234"/>
              <a:gd name="T20" fmla="*/ 57 w 250"/>
              <a:gd name="T21" fmla="*/ 27 h 234"/>
              <a:gd name="T22" fmla="*/ 67 w 250"/>
              <a:gd name="T23" fmla="*/ 12 h 234"/>
              <a:gd name="T24" fmla="*/ 85 w 250"/>
              <a:gd name="T25" fmla="*/ 1 h 234"/>
              <a:gd name="T26" fmla="*/ 101 w 250"/>
              <a:gd name="T27" fmla="*/ 8 h 234"/>
              <a:gd name="T28" fmla="*/ 107 w 250"/>
              <a:gd name="T29" fmla="*/ 15 h 234"/>
              <a:gd name="T30" fmla="*/ 120 w 250"/>
              <a:gd name="T31" fmla="*/ 37 h 234"/>
              <a:gd name="T32" fmla="*/ 131 w 250"/>
              <a:gd name="T33" fmla="*/ 60 h 234"/>
              <a:gd name="T34" fmla="*/ 164 w 250"/>
              <a:gd name="T35" fmla="*/ 25 h 234"/>
              <a:gd name="T36" fmla="*/ 187 w 250"/>
              <a:gd name="T37" fmla="*/ 11 h 234"/>
              <a:gd name="T38" fmla="*/ 205 w 250"/>
              <a:gd name="T39" fmla="*/ 19 h 234"/>
              <a:gd name="T40" fmla="*/ 214 w 250"/>
              <a:gd name="T41" fmla="*/ 34 h 234"/>
              <a:gd name="T42" fmla="*/ 203 w 250"/>
              <a:gd name="T43" fmla="*/ 57 h 234"/>
              <a:gd name="T44" fmla="*/ 166 w 250"/>
              <a:gd name="T45" fmla="*/ 100 h 234"/>
              <a:gd name="T46" fmla="*/ 217 w 250"/>
              <a:gd name="T47" fmla="*/ 98 h 234"/>
              <a:gd name="T48" fmla="*/ 244 w 250"/>
              <a:gd name="T49" fmla="*/ 104 h 234"/>
              <a:gd name="T50" fmla="*/ 249 w 250"/>
              <a:gd name="T51" fmla="*/ 115 h 234"/>
              <a:gd name="T52" fmla="*/ 247 w 250"/>
              <a:gd name="T53" fmla="*/ 129 h 234"/>
              <a:gd name="T54" fmla="*/ 245 w 250"/>
              <a:gd name="T55" fmla="*/ 134 h 234"/>
              <a:gd name="T56" fmla="*/ 241 w 250"/>
              <a:gd name="T57" fmla="*/ 141 h 234"/>
              <a:gd name="T58" fmla="*/ 227 w 250"/>
              <a:gd name="T59" fmla="*/ 147 h 234"/>
              <a:gd name="T60" fmla="*/ 187 w 250"/>
              <a:gd name="T61" fmla="*/ 151 h 234"/>
              <a:gd name="T62" fmla="*/ 160 w 250"/>
              <a:gd name="T63" fmla="*/ 148 h 234"/>
              <a:gd name="T64" fmla="*/ 168 w 250"/>
              <a:gd name="T65" fmla="*/ 168 h 234"/>
              <a:gd name="T66" fmla="*/ 176 w 250"/>
              <a:gd name="T67" fmla="*/ 194 h 234"/>
              <a:gd name="T68" fmla="*/ 176 w 250"/>
              <a:gd name="T69" fmla="*/ 211 h 234"/>
              <a:gd name="T70" fmla="*/ 170 w 250"/>
              <a:gd name="T71" fmla="*/ 221 h 234"/>
              <a:gd name="T72" fmla="*/ 156 w 250"/>
              <a:gd name="T73" fmla="*/ 230 h 234"/>
              <a:gd name="T74" fmla="*/ 130 w 250"/>
              <a:gd name="T75" fmla="*/ 226 h 234"/>
              <a:gd name="T76" fmla="*/ 122 w 250"/>
              <a:gd name="T77" fmla="*/ 213 h 234"/>
              <a:gd name="T78" fmla="*/ 110 w 250"/>
              <a:gd name="T79" fmla="*/ 169 h 234"/>
              <a:gd name="T80" fmla="*/ 92 w 250"/>
              <a:gd name="T81" fmla="*/ 192 h 234"/>
              <a:gd name="T82" fmla="*/ 87 w 250"/>
              <a:gd name="T83" fmla="*/ 197 h 234"/>
              <a:gd name="T84" fmla="*/ 84 w 250"/>
              <a:gd name="T85" fmla="*/ 201 h 234"/>
              <a:gd name="T86" fmla="*/ 65 w 250"/>
              <a:gd name="T87" fmla="*/ 212 h 234"/>
              <a:gd name="T88" fmla="*/ 50 w 250"/>
              <a:gd name="T89" fmla="*/ 204 h 234"/>
              <a:gd name="T90" fmla="*/ 44 w 250"/>
              <a:gd name="T91" fmla="*/ 198 h 234"/>
              <a:gd name="T92" fmla="*/ 38 w 250"/>
              <a:gd name="T93" fmla="*/ 185 h 234"/>
              <a:gd name="T94" fmla="*/ 43 w 250"/>
              <a:gd name="T95" fmla="*/ 167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50" h="234">
                <a:moveTo>
                  <a:pt x="43" y="167"/>
                </a:moveTo>
                <a:cubicBezTo>
                  <a:pt x="70" y="133"/>
                  <a:pt x="70" y="133"/>
                  <a:pt x="70" y="133"/>
                </a:cubicBezTo>
                <a:cubicBezTo>
                  <a:pt x="60" y="134"/>
                  <a:pt x="61" y="134"/>
                  <a:pt x="48" y="134"/>
                </a:cubicBezTo>
                <a:cubicBezTo>
                  <a:pt x="34" y="133"/>
                  <a:pt x="24" y="132"/>
                  <a:pt x="19" y="130"/>
                </a:cubicBezTo>
                <a:cubicBezTo>
                  <a:pt x="13" y="128"/>
                  <a:pt x="9" y="126"/>
                  <a:pt x="6" y="123"/>
                </a:cubicBezTo>
                <a:cubicBezTo>
                  <a:pt x="1" y="119"/>
                  <a:pt x="0" y="112"/>
                  <a:pt x="1" y="103"/>
                </a:cubicBezTo>
                <a:cubicBezTo>
                  <a:pt x="2" y="93"/>
                  <a:pt x="6" y="86"/>
                  <a:pt x="11" y="81"/>
                </a:cubicBezTo>
                <a:cubicBezTo>
                  <a:pt x="15" y="77"/>
                  <a:pt x="18" y="76"/>
                  <a:pt x="23" y="76"/>
                </a:cubicBezTo>
                <a:cubicBezTo>
                  <a:pt x="81" y="78"/>
                  <a:pt x="81" y="78"/>
                  <a:pt x="81" y="78"/>
                </a:cubicBezTo>
                <a:cubicBezTo>
                  <a:pt x="65" y="49"/>
                  <a:pt x="65" y="49"/>
                  <a:pt x="65" y="49"/>
                </a:cubicBezTo>
                <a:cubicBezTo>
                  <a:pt x="58" y="40"/>
                  <a:pt x="56" y="33"/>
                  <a:pt x="57" y="27"/>
                </a:cubicBezTo>
                <a:cubicBezTo>
                  <a:pt x="58" y="21"/>
                  <a:pt x="62" y="16"/>
                  <a:pt x="67" y="12"/>
                </a:cubicBezTo>
                <a:cubicBezTo>
                  <a:pt x="74" y="6"/>
                  <a:pt x="80" y="2"/>
                  <a:pt x="85" y="1"/>
                </a:cubicBezTo>
                <a:cubicBezTo>
                  <a:pt x="90" y="0"/>
                  <a:pt x="95" y="2"/>
                  <a:pt x="101" y="8"/>
                </a:cubicBezTo>
                <a:cubicBezTo>
                  <a:pt x="104" y="11"/>
                  <a:pt x="106" y="13"/>
                  <a:pt x="107" y="15"/>
                </a:cubicBezTo>
                <a:cubicBezTo>
                  <a:pt x="110" y="19"/>
                  <a:pt x="112" y="20"/>
                  <a:pt x="120" y="37"/>
                </a:cubicBezTo>
                <a:cubicBezTo>
                  <a:pt x="129" y="55"/>
                  <a:pt x="128" y="51"/>
                  <a:pt x="131" y="60"/>
                </a:cubicBezTo>
                <a:cubicBezTo>
                  <a:pt x="164" y="25"/>
                  <a:pt x="164" y="25"/>
                  <a:pt x="164" y="25"/>
                </a:cubicBezTo>
                <a:cubicBezTo>
                  <a:pt x="173" y="16"/>
                  <a:pt x="180" y="11"/>
                  <a:pt x="187" y="11"/>
                </a:cubicBezTo>
                <a:cubicBezTo>
                  <a:pt x="193" y="10"/>
                  <a:pt x="200" y="13"/>
                  <a:pt x="205" y="19"/>
                </a:cubicBezTo>
                <a:cubicBezTo>
                  <a:pt x="210" y="24"/>
                  <a:pt x="213" y="29"/>
                  <a:pt x="214" y="34"/>
                </a:cubicBezTo>
                <a:cubicBezTo>
                  <a:pt x="214" y="39"/>
                  <a:pt x="211" y="47"/>
                  <a:pt x="203" y="57"/>
                </a:cubicBezTo>
                <a:cubicBezTo>
                  <a:pt x="166" y="100"/>
                  <a:pt x="166" y="100"/>
                  <a:pt x="166" y="100"/>
                </a:cubicBezTo>
                <a:cubicBezTo>
                  <a:pt x="217" y="98"/>
                  <a:pt x="217" y="98"/>
                  <a:pt x="217" y="98"/>
                </a:cubicBezTo>
                <a:cubicBezTo>
                  <a:pt x="229" y="96"/>
                  <a:pt x="238" y="98"/>
                  <a:pt x="244" y="104"/>
                </a:cubicBezTo>
                <a:cubicBezTo>
                  <a:pt x="247" y="107"/>
                  <a:pt x="249" y="111"/>
                  <a:pt x="249" y="115"/>
                </a:cubicBezTo>
                <a:cubicBezTo>
                  <a:pt x="250" y="120"/>
                  <a:pt x="249" y="124"/>
                  <a:pt x="247" y="129"/>
                </a:cubicBezTo>
                <a:cubicBezTo>
                  <a:pt x="247" y="130"/>
                  <a:pt x="246" y="132"/>
                  <a:pt x="245" y="134"/>
                </a:cubicBezTo>
                <a:cubicBezTo>
                  <a:pt x="244" y="137"/>
                  <a:pt x="243" y="140"/>
                  <a:pt x="241" y="141"/>
                </a:cubicBezTo>
                <a:cubicBezTo>
                  <a:pt x="239" y="144"/>
                  <a:pt x="234" y="146"/>
                  <a:pt x="227" y="147"/>
                </a:cubicBezTo>
                <a:cubicBezTo>
                  <a:pt x="221" y="149"/>
                  <a:pt x="207" y="150"/>
                  <a:pt x="187" y="151"/>
                </a:cubicBezTo>
                <a:cubicBezTo>
                  <a:pt x="175" y="152"/>
                  <a:pt x="161" y="148"/>
                  <a:pt x="160" y="148"/>
                </a:cubicBezTo>
                <a:cubicBezTo>
                  <a:pt x="161" y="151"/>
                  <a:pt x="165" y="161"/>
                  <a:pt x="168" y="168"/>
                </a:cubicBezTo>
                <a:cubicBezTo>
                  <a:pt x="168" y="171"/>
                  <a:pt x="173" y="181"/>
                  <a:pt x="176" y="194"/>
                </a:cubicBezTo>
                <a:cubicBezTo>
                  <a:pt x="179" y="206"/>
                  <a:pt x="176" y="203"/>
                  <a:pt x="176" y="211"/>
                </a:cubicBezTo>
                <a:cubicBezTo>
                  <a:pt x="176" y="214"/>
                  <a:pt x="174" y="217"/>
                  <a:pt x="170" y="221"/>
                </a:cubicBezTo>
                <a:cubicBezTo>
                  <a:pt x="166" y="226"/>
                  <a:pt x="161" y="228"/>
                  <a:pt x="156" y="230"/>
                </a:cubicBezTo>
                <a:cubicBezTo>
                  <a:pt x="147" y="234"/>
                  <a:pt x="137" y="233"/>
                  <a:pt x="130" y="226"/>
                </a:cubicBezTo>
                <a:cubicBezTo>
                  <a:pt x="127" y="223"/>
                  <a:pt x="125" y="219"/>
                  <a:pt x="122" y="213"/>
                </a:cubicBezTo>
                <a:cubicBezTo>
                  <a:pt x="118" y="188"/>
                  <a:pt x="117" y="189"/>
                  <a:pt x="110" y="169"/>
                </a:cubicBezTo>
                <a:cubicBezTo>
                  <a:pt x="92" y="192"/>
                  <a:pt x="92" y="192"/>
                  <a:pt x="92" y="192"/>
                </a:cubicBezTo>
                <a:cubicBezTo>
                  <a:pt x="90" y="193"/>
                  <a:pt x="88" y="195"/>
                  <a:pt x="87" y="197"/>
                </a:cubicBezTo>
                <a:cubicBezTo>
                  <a:pt x="86" y="198"/>
                  <a:pt x="85" y="200"/>
                  <a:pt x="84" y="201"/>
                </a:cubicBezTo>
                <a:cubicBezTo>
                  <a:pt x="76" y="209"/>
                  <a:pt x="70" y="212"/>
                  <a:pt x="65" y="212"/>
                </a:cubicBezTo>
                <a:cubicBezTo>
                  <a:pt x="60" y="211"/>
                  <a:pt x="55" y="209"/>
                  <a:pt x="50" y="204"/>
                </a:cubicBezTo>
                <a:cubicBezTo>
                  <a:pt x="50" y="203"/>
                  <a:pt x="48" y="202"/>
                  <a:pt x="44" y="198"/>
                </a:cubicBezTo>
                <a:cubicBezTo>
                  <a:pt x="41" y="195"/>
                  <a:pt x="39" y="191"/>
                  <a:pt x="38" y="185"/>
                </a:cubicBezTo>
                <a:cubicBezTo>
                  <a:pt x="37" y="179"/>
                  <a:pt x="39" y="173"/>
                  <a:pt x="43" y="16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0026" y="2541600"/>
            <a:ext cx="6913527" cy="3216273"/>
          </a:xfrm>
        </p:spPr>
        <p:txBody>
          <a:bodyPr vert="horz" lIns="0" tIns="0" rIns="0" bIns="0" rtlCol="0" anchor="t">
            <a:normAutofit/>
          </a:bodyPr>
          <a:lstStyle/>
          <a:p>
            <a:pPr marL="405765" indent="-5715">
              <a:lnSpc>
                <a:spcPct val="110000"/>
              </a:lnSpc>
              <a:buNone/>
              <a:tabLst>
                <a:tab pos="40037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l-GR" altLang="el-GR" sz="2400" dirty="0">
                <a:cs typeface="Times New Roman"/>
              </a:rPr>
              <a:t>Η γλώσσα εξυπηρετεί δύο βασικούς στόχους:</a:t>
            </a:r>
            <a:endParaRPr lang="el-GR" altLang="el-GR" sz="2400" dirty="0">
              <a:solidFill>
                <a:srgbClr val="FFFFFF">
                  <a:alpha val="58000"/>
                </a:srgbClr>
              </a:solidFill>
              <a:cs typeface="Times New Roman"/>
            </a:endParaRPr>
          </a:p>
          <a:p>
            <a:pPr marL="405765" indent="-5715">
              <a:lnSpc>
                <a:spcPct val="110000"/>
              </a:lnSpc>
              <a:buSzPct val="45000"/>
              <a:buFont typeface="Wingdings" panose="05000000000000000000" pitchFamily="2" charset="2"/>
              <a:buChar char=""/>
              <a:tabLst>
                <a:tab pos="40037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l-GR" altLang="el-GR" sz="2400" dirty="0">
                <a:cs typeface="Times New Roman"/>
              </a:rPr>
              <a:t> την επικοινωνία</a:t>
            </a:r>
            <a:endParaRPr lang="el-GR" altLang="el-GR" sz="2400" dirty="0">
              <a:solidFill>
                <a:srgbClr val="FFFFFF">
                  <a:alpha val="58000"/>
                </a:srgbClr>
              </a:solidFill>
              <a:cs typeface="Times New Roman"/>
            </a:endParaRPr>
          </a:p>
          <a:p>
            <a:pPr marL="405765" indent="-5715">
              <a:lnSpc>
                <a:spcPct val="110000"/>
              </a:lnSpc>
              <a:buSzPct val="45000"/>
              <a:buFont typeface="Wingdings" panose="05000000000000000000" pitchFamily="2" charset="2"/>
              <a:buChar char=""/>
              <a:tabLst>
                <a:tab pos="40037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l-GR" altLang="el-GR" sz="2400" dirty="0">
                <a:cs typeface="Times New Roman"/>
              </a:rPr>
              <a:t> την εσωτερική τακτοποίηση των σκέψεων</a:t>
            </a:r>
            <a:endParaRPr lang="el-GR" altLang="el-GR" sz="2400" dirty="0">
              <a:solidFill>
                <a:srgbClr val="FFFFFF">
                  <a:alpha val="58000"/>
                </a:srgbClr>
              </a:solidFill>
              <a:cs typeface="Times New Roman"/>
            </a:endParaRPr>
          </a:p>
          <a:p>
            <a:pPr marL="405765" indent="-5715">
              <a:lnSpc>
                <a:spcPct val="110000"/>
              </a:lnSpc>
              <a:buSzPct val="45000"/>
              <a:buNone/>
              <a:tabLst>
                <a:tab pos="40037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l-GR" altLang="el-GR" sz="2400" dirty="0">
                <a:cs typeface="Times New Roman"/>
              </a:rPr>
              <a:t>Η γλώσσα και η σκέψη αναπτύσσονται ανεξάρτητα και στη συνέχεια καταλήγουν σε αμοιβαία αλληλεπίδραση.</a:t>
            </a:r>
            <a:endParaRPr lang="el-GR" altLang="el-GR" sz="2400" dirty="0">
              <a:solidFill>
                <a:srgbClr val="FFFFFF">
                  <a:alpha val="58000"/>
                </a:srgbClr>
              </a:solidFill>
              <a:cs typeface="Times New Roman"/>
            </a:endParaRPr>
          </a:p>
          <a:p>
            <a:pPr marL="405765" indent="-5715">
              <a:lnSpc>
                <a:spcPct val="110000"/>
              </a:lnSpc>
              <a:buSzPct val="45000"/>
              <a:buNone/>
              <a:tabLst>
                <a:tab pos="40037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endParaRPr lang="el-GR" altLang="el-GR">
              <a:solidFill>
                <a:srgbClr val="FFFFFF">
                  <a:alpha val="58000"/>
                </a:srgbClr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7182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201" name="Rectangle 8200">
            <a:extLst>
              <a:ext uri="{FF2B5EF4-FFF2-40B4-BE49-F238E27FC236}">
                <a16:creationId xmlns:a16="http://schemas.microsoft.com/office/drawing/2014/main" id="{2BFB0E95-9CAE-4968-A118-2B9F7C8BBB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3" name="Rectangle 8202">
            <a:extLst>
              <a:ext uri="{FF2B5EF4-FFF2-40B4-BE49-F238E27FC236}">
                <a16:creationId xmlns:a16="http://schemas.microsoft.com/office/drawing/2014/main" id="{90BBC371-361C-45F7-9235-C3252E336B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4" name="Rectangle 1"/>
          <p:cNvSpPr>
            <a:spLocks noGrp="1" noChangeArrowheads="1"/>
          </p:cNvSpPr>
          <p:nvPr>
            <p:ph type="title"/>
          </p:nvPr>
        </p:nvSpPr>
        <p:spPr>
          <a:xfrm>
            <a:off x="720000" y="619200"/>
            <a:ext cx="10728322" cy="681586"/>
          </a:xfrm>
        </p:spPr>
        <p:txBody>
          <a:bodyPr wrap="square">
            <a:normAutofit/>
          </a:bodyPr>
          <a:lstStyle/>
          <a:p>
            <a:pPr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l-GR" altLang="el-GR" b="1" dirty="0">
                <a:latin typeface="Times New Roman"/>
                <a:cs typeface="Times New Roman"/>
              </a:rPr>
              <a:t>Στάδια ανάπτυξης (1-2)</a:t>
            </a:r>
          </a:p>
        </p:txBody>
      </p:sp>
      <p:sp useBgFill="1">
        <p:nvSpPr>
          <p:cNvPr id="8205" name="Freeform: Shape 8204">
            <a:extLst>
              <a:ext uri="{FF2B5EF4-FFF2-40B4-BE49-F238E27FC236}">
                <a16:creationId xmlns:a16="http://schemas.microsoft.com/office/drawing/2014/main" id="{4172FA92-6FD3-495F-95A0-4FD85861D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0" y="1734458"/>
            <a:ext cx="12191501" cy="5123544"/>
          </a:xfrm>
          <a:custGeom>
            <a:avLst/>
            <a:gdLst>
              <a:gd name="connsiteX0" fmla="*/ 9255953 w 12191501"/>
              <a:gd name="connsiteY0" fmla="*/ 0 h 4430825"/>
              <a:gd name="connsiteX1" fmla="*/ 10762189 w 12191501"/>
              <a:gd name="connsiteY1" fmla="*/ 67992 h 4430825"/>
              <a:gd name="connsiteX2" fmla="*/ 11364025 w 12191501"/>
              <a:gd name="connsiteY2" fmla="*/ 57486 h 4430825"/>
              <a:gd name="connsiteX3" fmla="*/ 12096632 w 12191501"/>
              <a:gd name="connsiteY3" fmla="*/ 44699 h 4430825"/>
              <a:gd name="connsiteX4" fmla="*/ 12191501 w 12191501"/>
              <a:gd name="connsiteY4" fmla="*/ 43042 h 4430825"/>
              <a:gd name="connsiteX5" fmla="*/ 12191501 w 12191501"/>
              <a:gd name="connsiteY5" fmla="*/ 4430825 h 4430825"/>
              <a:gd name="connsiteX6" fmla="*/ 0 w 12191501"/>
              <a:gd name="connsiteY6" fmla="*/ 4430825 h 4430825"/>
              <a:gd name="connsiteX7" fmla="*/ 10182 w 12191501"/>
              <a:gd name="connsiteY7" fmla="*/ 95053 h 4430825"/>
              <a:gd name="connsiteX8" fmla="*/ 70972 w 12191501"/>
              <a:gd name="connsiteY8" fmla="*/ 97164 h 4430825"/>
              <a:gd name="connsiteX9" fmla="*/ 1281624 w 12191501"/>
              <a:gd name="connsiteY9" fmla="*/ 139193 h 4430825"/>
              <a:gd name="connsiteX10" fmla="*/ 2485297 w 12191501"/>
              <a:gd name="connsiteY10" fmla="*/ 118183 h 4430825"/>
              <a:gd name="connsiteX11" fmla="*/ 3237591 w 12191501"/>
              <a:gd name="connsiteY11" fmla="*/ 105051 h 4430825"/>
              <a:gd name="connsiteX12" fmla="*/ 3989887 w 12191501"/>
              <a:gd name="connsiteY12" fmla="*/ 91920 h 4430825"/>
              <a:gd name="connsiteX13" fmla="*/ 9255953 w 12191501"/>
              <a:gd name="connsiteY13" fmla="*/ 0 h 4430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191501" h="4430825">
                <a:moveTo>
                  <a:pt x="9255953" y="0"/>
                </a:moveTo>
                <a:cubicBezTo>
                  <a:pt x="10762189" y="67992"/>
                  <a:pt x="10762189" y="67992"/>
                  <a:pt x="10762189" y="67992"/>
                </a:cubicBezTo>
                <a:cubicBezTo>
                  <a:pt x="11364025" y="57486"/>
                  <a:pt x="11364025" y="57486"/>
                  <a:pt x="11364025" y="57486"/>
                </a:cubicBezTo>
                <a:cubicBezTo>
                  <a:pt x="11589714" y="53547"/>
                  <a:pt x="11836561" y="49238"/>
                  <a:pt x="12096632" y="44699"/>
                </a:cubicBezTo>
                <a:lnTo>
                  <a:pt x="12191501" y="43042"/>
                </a:lnTo>
                <a:lnTo>
                  <a:pt x="12191501" y="4430825"/>
                </a:lnTo>
                <a:lnTo>
                  <a:pt x="0" y="4430825"/>
                </a:lnTo>
                <a:lnTo>
                  <a:pt x="10182" y="95053"/>
                </a:lnTo>
                <a:lnTo>
                  <a:pt x="70972" y="97164"/>
                </a:lnTo>
                <a:cubicBezTo>
                  <a:pt x="1281624" y="139193"/>
                  <a:pt x="1281624" y="139193"/>
                  <a:pt x="1281624" y="139193"/>
                </a:cubicBezTo>
                <a:cubicBezTo>
                  <a:pt x="2485297" y="118183"/>
                  <a:pt x="2485297" y="118183"/>
                  <a:pt x="2485297" y="118183"/>
                </a:cubicBezTo>
                <a:cubicBezTo>
                  <a:pt x="2786215" y="112930"/>
                  <a:pt x="2936672" y="110304"/>
                  <a:pt x="3237591" y="105051"/>
                </a:cubicBezTo>
                <a:cubicBezTo>
                  <a:pt x="3538508" y="99800"/>
                  <a:pt x="3839426" y="94546"/>
                  <a:pt x="3989887" y="91920"/>
                </a:cubicBezTo>
                <a:cubicBezTo>
                  <a:pt x="9255953" y="0"/>
                  <a:pt x="9255953" y="0"/>
                  <a:pt x="9255953" y="0"/>
                </a:cubicBezTo>
                <a:close/>
              </a:path>
            </a:pathLst>
          </a:cu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graphicFrame>
        <p:nvGraphicFramePr>
          <p:cNvPr id="8197" name="Rectangle 2">
            <a:extLst>
              <a:ext uri="{FF2B5EF4-FFF2-40B4-BE49-F238E27FC236}">
                <a16:creationId xmlns:a16="http://schemas.microsoft.com/office/drawing/2014/main" id="{DEB7D7B0-1D3D-78F3-380D-F0882CA362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48753187"/>
              </p:ext>
            </p:extLst>
          </p:nvPr>
        </p:nvGraphicFramePr>
        <p:xfrm>
          <a:off x="720725" y="2541588"/>
          <a:ext cx="10728325" cy="3587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029331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234" name="Rectangle 9233">
            <a:extLst>
              <a:ext uri="{FF2B5EF4-FFF2-40B4-BE49-F238E27FC236}">
                <a16:creationId xmlns:a16="http://schemas.microsoft.com/office/drawing/2014/main" id="{2BFB0E95-9CAE-4968-A118-2B9F7C8BBB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36" name="Rectangle 9235">
            <a:extLst>
              <a:ext uri="{FF2B5EF4-FFF2-40B4-BE49-F238E27FC236}">
                <a16:creationId xmlns:a16="http://schemas.microsoft.com/office/drawing/2014/main" id="{90BBC371-361C-45F7-9235-C3252E336B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619200"/>
            <a:ext cx="10728322" cy="681586"/>
          </a:xfrm>
        </p:spPr>
        <p:txBody>
          <a:bodyPr wrap="square">
            <a:normAutofit/>
          </a:bodyPr>
          <a:lstStyle/>
          <a:p>
            <a:pPr eaLnBrk="1"/>
            <a:r>
              <a:rPr lang="el-GR" altLang="el-GR" b="1" dirty="0">
                <a:latin typeface="Times New Roman"/>
                <a:cs typeface="Times New Roman"/>
              </a:rPr>
              <a:t>Στάδιο ανάπτυξης (3)</a:t>
            </a:r>
          </a:p>
        </p:txBody>
      </p:sp>
      <p:sp useBgFill="1">
        <p:nvSpPr>
          <p:cNvPr id="9238" name="Freeform: Shape 9237">
            <a:extLst>
              <a:ext uri="{FF2B5EF4-FFF2-40B4-BE49-F238E27FC236}">
                <a16:creationId xmlns:a16="http://schemas.microsoft.com/office/drawing/2014/main" id="{4172FA92-6FD3-495F-95A0-4FD85861D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0" y="1734458"/>
            <a:ext cx="12191501" cy="5123544"/>
          </a:xfrm>
          <a:custGeom>
            <a:avLst/>
            <a:gdLst>
              <a:gd name="connsiteX0" fmla="*/ 9255953 w 12191501"/>
              <a:gd name="connsiteY0" fmla="*/ 0 h 4430825"/>
              <a:gd name="connsiteX1" fmla="*/ 10762189 w 12191501"/>
              <a:gd name="connsiteY1" fmla="*/ 67992 h 4430825"/>
              <a:gd name="connsiteX2" fmla="*/ 11364025 w 12191501"/>
              <a:gd name="connsiteY2" fmla="*/ 57486 h 4430825"/>
              <a:gd name="connsiteX3" fmla="*/ 12096632 w 12191501"/>
              <a:gd name="connsiteY3" fmla="*/ 44699 h 4430825"/>
              <a:gd name="connsiteX4" fmla="*/ 12191501 w 12191501"/>
              <a:gd name="connsiteY4" fmla="*/ 43042 h 4430825"/>
              <a:gd name="connsiteX5" fmla="*/ 12191501 w 12191501"/>
              <a:gd name="connsiteY5" fmla="*/ 4430825 h 4430825"/>
              <a:gd name="connsiteX6" fmla="*/ 0 w 12191501"/>
              <a:gd name="connsiteY6" fmla="*/ 4430825 h 4430825"/>
              <a:gd name="connsiteX7" fmla="*/ 10182 w 12191501"/>
              <a:gd name="connsiteY7" fmla="*/ 95053 h 4430825"/>
              <a:gd name="connsiteX8" fmla="*/ 70972 w 12191501"/>
              <a:gd name="connsiteY8" fmla="*/ 97164 h 4430825"/>
              <a:gd name="connsiteX9" fmla="*/ 1281624 w 12191501"/>
              <a:gd name="connsiteY9" fmla="*/ 139193 h 4430825"/>
              <a:gd name="connsiteX10" fmla="*/ 2485297 w 12191501"/>
              <a:gd name="connsiteY10" fmla="*/ 118183 h 4430825"/>
              <a:gd name="connsiteX11" fmla="*/ 3237591 w 12191501"/>
              <a:gd name="connsiteY11" fmla="*/ 105051 h 4430825"/>
              <a:gd name="connsiteX12" fmla="*/ 3989887 w 12191501"/>
              <a:gd name="connsiteY12" fmla="*/ 91920 h 4430825"/>
              <a:gd name="connsiteX13" fmla="*/ 9255953 w 12191501"/>
              <a:gd name="connsiteY13" fmla="*/ 0 h 4430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191501" h="4430825">
                <a:moveTo>
                  <a:pt x="9255953" y="0"/>
                </a:moveTo>
                <a:cubicBezTo>
                  <a:pt x="10762189" y="67992"/>
                  <a:pt x="10762189" y="67992"/>
                  <a:pt x="10762189" y="67992"/>
                </a:cubicBezTo>
                <a:cubicBezTo>
                  <a:pt x="11364025" y="57486"/>
                  <a:pt x="11364025" y="57486"/>
                  <a:pt x="11364025" y="57486"/>
                </a:cubicBezTo>
                <a:cubicBezTo>
                  <a:pt x="11589714" y="53547"/>
                  <a:pt x="11836561" y="49238"/>
                  <a:pt x="12096632" y="44699"/>
                </a:cubicBezTo>
                <a:lnTo>
                  <a:pt x="12191501" y="43042"/>
                </a:lnTo>
                <a:lnTo>
                  <a:pt x="12191501" y="4430825"/>
                </a:lnTo>
                <a:lnTo>
                  <a:pt x="0" y="4430825"/>
                </a:lnTo>
                <a:lnTo>
                  <a:pt x="10182" y="95053"/>
                </a:lnTo>
                <a:lnTo>
                  <a:pt x="70972" y="97164"/>
                </a:lnTo>
                <a:cubicBezTo>
                  <a:pt x="1281624" y="139193"/>
                  <a:pt x="1281624" y="139193"/>
                  <a:pt x="1281624" y="139193"/>
                </a:cubicBezTo>
                <a:cubicBezTo>
                  <a:pt x="2485297" y="118183"/>
                  <a:pt x="2485297" y="118183"/>
                  <a:pt x="2485297" y="118183"/>
                </a:cubicBezTo>
                <a:cubicBezTo>
                  <a:pt x="2786215" y="112930"/>
                  <a:pt x="2936672" y="110304"/>
                  <a:pt x="3237591" y="105051"/>
                </a:cubicBezTo>
                <a:cubicBezTo>
                  <a:pt x="3538508" y="99800"/>
                  <a:pt x="3839426" y="94546"/>
                  <a:pt x="3989887" y="91920"/>
                </a:cubicBezTo>
                <a:cubicBezTo>
                  <a:pt x="9255953" y="0"/>
                  <a:pt x="9255953" y="0"/>
                  <a:pt x="9255953" y="0"/>
                </a:cubicBezTo>
                <a:close/>
              </a:path>
            </a:pathLst>
          </a:cu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graphicFrame>
        <p:nvGraphicFramePr>
          <p:cNvPr id="9221" name="Rectangle 3">
            <a:extLst>
              <a:ext uri="{FF2B5EF4-FFF2-40B4-BE49-F238E27FC236}">
                <a16:creationId xmlns:a16="http://schemas.microsoft.com/office/drawing/2014/main" id="{4CC54450-2244-3B02-6BF7-99B9559A1E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11520821"/>
              </p:ext>
            </p:extLst>
          </p:nvPr>
        </p:nvGraphicFramePr>
        <p:xfrm>
          <a:off x="720725" y="2541588"/>
          <a:ext cx="10728325" cy="3587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8120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48" name="Rectangle 10247">
            <a:extLst>
              <a:ext uri="{FF2B5EF4-FFF2-40B4-BE49-F238E27FC236}">
                <a16:creationId xmlns:a16="http://schemas.microsoft.com/office/drawing/2014/main" id="{6E9D6223-8D87-4038-BE74-D5224B024F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50" name="Rectangle 10249">
            <a:extLst>
              <a:ext uri="{FF2B5EF4-FFF2-40B4-BE49-F238E27FC236}">
                <a16:creationId xmlns:a16="http://schemas.microsoft.com/office/drawing/2014/main" id="{A46FBF49-EC0D-4E09-A77B-DB4E8257E7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52" name="Freeform: Shape 10251">
            <a:extLst>
              <a:ext uri="{FF2B5EF4-FFF2-40B4-BE49-F238E27FC236}">
                <a16:creationId xmlns:a16="http://schemas.microsoft.com/office/drawing/2014/main" id="{63AA13D0-BF0A-4B8F-9FD6-CAE2DCD93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" y="0"/>
            <a:ext cx="9705717" cy="6858000"/>
          </a:xfrm>
          <a:custGeom>
            <a:avLst/>
            <a:gdLst>
              <a:gd name="connsiteX0" fmla="*/ 0 w 9705717"/>
              <a:gd name="connsiteY0" fmla="*/ 0 h 6858000"/>
              <a:gd name="connsiteX1" fmla="*/ 8892014 w 9705717"/>
              <a:gd name="connsiteY1" fmla="*/ 0 h 6858000"/>
              <a:gd name="connsiteX2" fmla="*/ 8948109 w 9705717"/>
              <a:gd name="connsiteY2" fmla="*/ 119185 h 6858000"/>
              <a:gd name="connsiteX3" fmla="*/ 9361712 w 9705717"/>
              <a:gd name="connsiteY3" fmla="*/ 1009060 h 6858000"/>
              <a:gd name="connsiteX4" fmla="*/ 9569814 w 9705717"/>
              <a:gd name="connsiteY4" fmla="*/ 4722415 h 6858000"/>
              <a:gd name="connsiteX5" fmla="*/ 8937785 w 9705717"/>
              <a:gd name="connsiteY5" fmla="*/ 6619105 h 6858000"/>
              <a:gd name="connsiteX6" fmla="*/ 8749280 w 9705717"/>
              <a:gd name="connsiteY6" fmla="*/ 6858000 h 6858000"/>
              <a:gd name="connsiteX7" fmla="*/ 0 w 9705717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705717" h="6858000">
                <a:moveTo>
                  <a:pt x="0" y="0"/>
                </a:moveTo>
                <a:lnTo>
                  <a:pt x="8892014" y="0"/>
                </a:lnTo>
                <a:lnTo>
                  <a:pt x="8948109" y="119185"/>
                </a:lnTo>
                <a:cubicBezTo>
                  <a:pt x="9080774" y="406683"/>
                  <a:pt x="9216041" y="706568"/>
                  <a:pt x="9361712" y="1009060"/>
                </a:cubicBezTo>
                <a:cubicBezTo>
                  <a:pt x="9986018" y="2093861"/>
                  <a:pt x="9569814" y="4346908"/>
                  <a:pt x="9569814" y="4722415"/>
                </a:cubicBezTo>
                <a:cubicBezTo>
                  <a:pt x="9569814" y="5635108"/>
                  <a:pt x="9260912" y="6189243"/>
                  <a:pt x="8937785" y="6619105"/>
                </a:cubicBezTo>
                <a:lnTo>
                  <a:pt x="874928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>
          <a:xfrm>
            <a:off x="720000" y="619200"/>
            <a:ext cx="8447017" cy="1477328"/>
          </a:xfrm>
        </p:spPr>
        <p:txBody>
          <a:bodyPr wrap="square" anchor="ctr">
            <a:normAutofit/>
          </a:bodyPr>
          <a:lstStyle/>
          <a:p>
            <a:pPr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l-GR" altLang="el-GR" b="1">
                <a:latin typeface="Times New Roman"/>
                <a:cs typeface="Times New Roman"/>
              </a:rPr>
              <a:t>Τι είναι η Ζώνη Επικείμενης Ανάπτυξης (ΖΕΑ);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000" y="2541600"/>
            <a:ext cx="6911975" cy="3216273"/>
          </a:xfrm>
        </p:spPr>
        <p:txBody>
          <a:bodyPr>
            <a:normAutofit/>
          </a:bodyPr>
          <a:lstStyle/>
          <a:p>
            <a:pPr marL="309639" indent="-308199">
              <a:lnSpc>
                <a:spcPct val="110000"/>
              </a:lnSpc>
              <a:buSzPct val="45000"/>
              <a:buFont typeface="Wingdings" panose="05000000000000000000" pitchFamily="2" charset="2"/>
              <a:buChar char=""/>
              <a:tabLst>
                <a:tab pos="309639" algn="l"/>
                <a:tab pos="404691" algn="l"/>
                <a:tab pos="812262" algn="l"/>
                <a:tab pos="1219833" algn="l"/>
                <a:tab pos="1627403" algn="l"/>
                <a:tab pos="2034975" algn="l"/>
                <a:tab pos="2442545" algn="l"/>
                <a:tab pos="2850117" algn="l"/>
                <a:tab pos="3257687" algn="l"/>
                <a:tab pos="3665259" algn="l"/>
                <a:tab pos="4072829" algn="l"/>
                <a:tab pos="4480400" algn="l"/>
                <a:tab pos="4887971" algn="l"/>
                <a:tab pos="5295542" algn="l"/>
                <a:tab pos="5703113" algn="l"/>
                <a:tab pos="6110684" algn="l"/>
                <a:tab pos="6518255" algn="l"/>
                <a:tab pos="6925826" algn="l"/>
                <a:tab pos="7333397" algn="l"/>
                <a:tab pos="7740968" algn="l"/>
                <a:tab pos="8148538" algn="l"/>
              </a:tabLst>
            </a:pPr>
            <a:r>
              <a:rPr lang="el-GR" altLang="el-GR">
                <a:cs typeface="Times New Roman" panose="02020603050405020304" pitchFamily="18" charset="0"/>
              </a:rPr>
              <a:t>Η προώθηση της διδασκαλίας ως το σημείο που μπορεί να φτάσει το παιδί με τη βοήθεια και την καθοδήγηση ενός ενηλίκου ή ενός πιο προχωρημένου συνομηλίκου.</a:t>
            </a:r>
          </a:p>
          <a:p>
            <a:pPr marL="309639" indent="-308199">
              <a:lnSpc>
                <a:spcPct val="110000"/>
              </a:lnSpc>
              <a:buSzPct val="45000"/>
              <a:buFont typeface="Wingdings" panose="05000000000000000000" pitchFamily="2" charset="2"/>
              <a:buChar char=""/>
              <a:tabLst>
                <a:tab pos="309639" algn="l"/>
                <a:tab pos="404691" algn="l"/>
                <a:tab pos="812262" algn="l"/>
                <a:tab pos="1219833" algn="l"/>
                <a:tab pos="1627403" algn="l"/>
                <a:tab pos="2034975" algn="l"/>
                <a:tab pos="2442545" algn="l"/>
                <a:tab pos="2850117" algn="l"/>
                <a:tab pos="3257687" algn="l"/>
                <a:tab pos="3665259" algn="l"/>
                <a:tab pos="4072829" algn="l"/>
                <a:tab pos="4480400" algn="l"/>
                <a:tab pos="4887971" algn="l"/>
                <a:tab pos="5295542" algn="l"/>
                <a:tab pos="5703113" algn="l"/>
                <a:tab pos="6110684" algn="l"/>
                <a:tab pos="6518255" algn="l"/>
                <a:tab pos="6925826" algn="l"/>
                <a:tab pos="7333397" algn="l"/>
                <a:tab pos="7740968" algn="l"/>
                <a:tab pos="8148538" algn="l"/>
              </a:tabLst>
            </a:pPr>
            <a:r>
              <a:rPr lang="el-GR" altLang="el-GR">
                <a:cs typeface="Times New Roman" panose="02020603050405020304" pitchFamily="18" charset="0"/>
              </a:rPr>
              <a:t> Η ΖΕΑ είναι το σημείο στο οποίο φτάνει το παιδί και αποτελεί το άκρο των δυνατοτήτων του.</a:t>
            </a:r>
          </a:p>
          <a:p>
            <a:pPr marL="309639" indent="-308199">
              <a:lnSpc>
                <a:spcPct val="110000"/>
              </a:lnSpc>
              <a:buSzPct val="45000"/>
              <a:buFont typeface="Wingdings" panose="05000000000000000000" pitchFamily="2" charset="2"/>
              <a:buChar char=""/>
              <a:tabLst>
                <a:tab pos="309639" algn="l"/>
                <a:tab pos="404691" algn="l"/>
                <a:tab pos="812262" algn="l"/>
                <a:tab pos="1219833" algn="l"/>
                <a:tab pos="1627403" algn="l"/>
                <a:tab pos="2034975" algn="l"/>
                <a:tab pos="2442545" algn="l"/>
                <a:tab pos="2850117" algn="l"/>
                <a:tab pos="3257687" algn="l"/>
                <a:tab pos="3665259" algn="l"/>
                <a:tab pos="4072829" algn="l"/>
                <a:tab pos="4480400" algn="l"/>
                <a:tab pos="4887971" algn="l"/>
                <a:tab pos="5295542" algn="l"/>
                <a:tab pos="5703113" algn="l"/>
                <a:tab pos="6110684" algn="l"/>
                <a:tab pos="6518255" algn="l"/>
                <a:tab pos="6925826" algn="l"/>
                <a:tab pos="7333397" algn="l"/>
                <a:tab pos="7740968" algn="l"/>
                <a:tab pos="8148538" algn="l"/>
              </a:tabLst>
            </a:pPr>
            <a:r>
              <a:rPr lang="el-GR" altLang="el-GR">
                <a:cs typeface="Times New Roman" panose="02020603050405020304" pitchFamily="18" charset="0"/>
              </a:rPr>
              <a:t> Η Ζώνη της επικείμενης ανάπτυξης διαφέρει από παιδί σε παιδί.</a:t>
            </a:r>
          </a:p>
          <a:p>
            <a:pPr marL="309639" indent="-308199">
              <a:lnSpc>
                <a:spcPct val="110000"/>
              </a:lnSpc>
              <a:buSzPct val="45000"/>
              <a:buFont typeface="Wingdings" panose="05000000000000000000" pitchFamily="2" charset="2"/>
              <a:buChar char=""/>
              <a:tabLst>
                <a:tab pos="309639" algn="l"/>
                <a:tab pos="404691" algn="l"/>
                <a:tab pos="812262" algn="l"/>
                <a:tab pos="1219833" algn="l"/>
                <a:tab pos="1627403" algn="l"/>
                <a:tab pos="2034975" algn="l"/>
                <a:tab pos="2442545" algn="l"/>
                <a:tab pos="2850117" algn="l"/>
                <a:tab pos="3257687" algn="l"/>
                <a:tab pos="3665259" algn="l"/>
                <a:tab pos="4072829" algn="l"/>
                <a:tab pos="4480400" algn="l"/>
                <a:tab pos="4887971" algn="l"/>
                <a:tab pos="5295542" algn="l"/>
                <a:tab pos="5703113" algn="l"/>
                <a:tab pos="6110684" algn="l"/>
                <a:tab pos="6518255" algn="l"/>
                <a:tab pos="6925826" algn="l"/>
                <a:tab pos="7333397" algn="l"/>
                <a:tab pos="7740968" algn="l"/>
                <a:tab pos="8148538" algn="l"/>
              </a:tabLst>
            </a:pPr>
            <a:r>
              <a:rPr lang="el-GR" altLang="el-GR">
                <a:cs typeface="Times New Roman" panose="02020603050405020304" pitchFamily="18" charset="0"/>
              </a:rPr>
              <a:t> Η Ζώνη της επικείμενης ανάπτυξης δεν είναι σταθερή.</a:t>
            </a:r>
          </a:p>
        </p:txBody>
      </p:sp>
      <p:sp>
        <p:nvSpPr>
          <p:cNvPr id="10254" name="Freeform 10">
            <a:extLst>
              <a:ext uri="{FF2B5EF4-FFF2-40B4-BE49-F238E27FC236}">
                <a16:creationId xmlns:a16="http://schemas.microsoft.com/office/drawing/2014/main" id="{15BE2CF8-7196-4BC3-B312-B0EE486D9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5824556">
            <a:off x="8226571" y="2916066"/>
            <a:ext cx="3518890" cy="3293724"/>
          </a:xfrm>
          <a:custGeom>
            <a:avLst/>
            <a:gdLst>
              <a:gd name="T0" fmla="*/ 43 w 250"/>
              <a:gd name="T1" fmla="*/ 167 h 234"/>
              <a:gd name="T2" fmla="*/ 70 w 250"/>
              <a:gd name="T3" fmla="*/ 133 h 234"/>
              <a:gd name="T4" fmla="*/ 48 w 250"/>
              <a:gd name="T5" fmla="*/ 134 h 234"/>
              <a:gd name="T6" fmla="*/ 19 w 250"/>
              <a:gd name="T7" fmla="*/ 130 h 234"/>
              <a:gd name="T8" fmla="*/ 6 w 250"/>
              <a:gd name="T9" fmla="*/ 123 h 234"/>
              <a:gd name="T10" fmla="*/ 1 w 250"/>
              <a:gd name="T11" fmla="*/ 103 h 234"/>
              <a:gd name="T12" fmla="*/ 11 w 250"/>
              <a:gd name="T13" fmla="*/ 81 h 234"/>
              <a:gd name="T14" fmla="*/ 23 w 250"/>
              <a:gd name="T15" fmla="*/ 76 h 234"/>
              <a:gd name="T16" fmla="*/ 81 w 250"/>
              <a:gd name="T17" fmla="*/ 78 h 234"/>
              <a:gd name="T18" fmla="*/ 65 w 250"/>
              <a:gd name="T19" fmla="*/ 49 h 234"/>
              <a:gd name="T20" fmla="*/ 57 w 250"/>
              <a:gd name="T21" fmla="*/ 27 h 234"/>
              <a:gd name="T22" fmla="*/ 67 w 250"/>
              <a:gd name="T23" fmla="*/ 12 h 234"/>
              <a:gd name="T24" fmla="*/ 85 w 250"/>
              <a:gd name="T25" fmla="*/ 1 h 234"/>
              <a:gd name="T26" fmla="*/ 101 w 250"/>
              <a:gd name="T27" fmla="*/ 8 h 234"/>
              <a:gd name="T28" fmla="*/ 107 w 250"/>
              <a:gd name="T29" fmla="*/ 15 h 234"/>
              <a:gd name="T30" fmla="*/ 120 w 250"/>
              <a:gd name="T31" fmla="*/ 37 h 234"/>
              <a:gd name="T32" fmla="*/ 131 w 250"/>
              <a:gd name="T33" fmla="*/ 60 h 234"/>
              <a:gd name="T34" fmla="*/ 164 w 250"/>
              <a:gd name="T35" fmla="*/ 25 h 234"/>
              <a:gd name="T36" fmla="*/ 187 w 250"/>
              <a:gd name="T37" fmla="*/ 11 h 234"/>
              <a:gd name="T38" fmla="*/ 205 w 250"/>
              <a:gd name="T39" fmla="*/ 19 h 234"/>
              <a:gd name="T40" fmla="*/ 214 w 250"/>
              <a:gd name="T41" fmla="*/ 34 h 234"/>
              <a:gd name="T42" fmla="*/ 203 w 250"/>
              <a:gd name="T43" fmla="*/ 57 h 234"/>
              <a:gd name="T44" fmla="*/ 166 w 250"/>
              <a:gd name="T45" fmla="*/ 100 h 234"/>
              <a:gd name="T46" fmla="*/ 217 w 250"/>
              <a:gd name="T47" fmla="*/ 98 h 234"/>
              <a:gd name="T48" fmla="*/ 244 w 250"/>
              <a:gd name="T49" fmla="*/ 104 h 234"/>
              <a:gd name="T50" fmla="*/ 249 w 250"/>
              <a:gd name="T51" fmla="*/ 115 h 234"/>
              <a:gd name="T52" fmla="*/ 247 w 250"/>
              <a:gd name="T53" fmla="*/ 129 h 234"/>
              <a:gd name="T54" fmla="*/ 245 w 250"/>
              <a:gd name="T55" fmla="*/ 134 h 234"/>
              <a:gd name="T56" fmla="*/ 241 w 250"/>
              <a:gd name="T57" fmla="*/ 141 h 234"/>
              <a:gd name="T58" fmla="*/ 227 w 250"/>
              <a:gd name="T59" fmla="*/ 147 h 234"/>
              <a:gd name="T60" fmla="*/ 187 w 250"/>
              <a:gd name="T61" fmla="*/ 151 h 234"/>
              <a:gd name="T62" fmla="*/ 160 w 250"/>
              <a:gd name="T63" fmla="*/ 148 h 234"/>
              <a:gd name="T64" fmla="*/ 168 w 250"/>
              <a:gd name="T65" fmla="*/ 168 h 234"/>
              <a:gd name="T66" fmla="*/ 176 w 250"/>
              <a:gd name="T67" fmla="*/ 194 h 234"/>
              <a:gd name="T68" fmla="*/ 176 w 250"/>
              <a:gd name="T69" fmla="*/ 211 h 234"/>
              <a:gd name="T70" fmla="*/ 170 w 250"/>
              <a:gd name="T71" fmla="*/ 221 h 234"/>
              <a:gd name="T72" fmla="*/ 156 w 250"/>
              <a:gd name="T73" fmla="*/ 230 h 234"/>
              <a:gd name="T74" fmla="*/ 130 w 250"/>
              <a:gd name="T75" fmla="*/ 226 h 234"/>
              <a:gd name="T76" fmla="*/ 122 w 250"/>
              <a:gd name="T77" fmla="*/ 213 h 234"/>
              <a:gd name="T78" fmla="*/ 110 w 250"/>
              <a:gd name="T79" fmla="*/ 169 h 234"/>
              <a:gd name="T80" fmla="*/ 92 w 250"/>
              <a:gd name="T81" fmla="*/ 192 h 234"/>
              <a:gd name="T82" fmla="*/ 87 w 250"/>
              <a:gd name="T83" fmla="*/ 197 h 234"/>
              <a:gd name="T84" fmla="*/ 84 w 250"/>
              <a:gd name="T85" fmla="*/ 201 h 234"/>
              <a:gd name="T86" fmla="*/ 65 w 250"/>
              <a:gd name="T87" fmla="*/ 212 h 234"/>
              <a:gd name="T88" fmla="*/ 50 w 250"/>
              <a:gd name="T89" fmla="*/ 204 h 234"/>
              <a:gd name="T90" fmla="*/ 44 w 250"/>
              <a:gd name="T91" fmla="*/ 198 h 234"/>
              <a:gd name="T92" fmla="*/ 38 w 250"/>
              <a:gd name="T93" fmla="*/ 185 h 234"/>
              <a:gd name="T94" fmla="*/ 43 w 250"/>
              <a:gd name="T95" fmla="*/ 167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50" h="234">
                <a:moveTo>
                  <a:pt x="43" y="167"/>
                </a:moveTo>
                <a:cubicBezTo>
                  <a:pt x="70" y="133"/>
                  <a:pt x="70" y="133"/>
                  <a:pt x="70" y="133"/>
                </a:cubicBezTo>
                <a:cubicBezTo>
                  <a:pt x="60" y="134"/>
                  <a:pt x="61" y="134"/>
                  <a:pt x="48" y="134"/>
                </a:cubicBezTo>
                <a:cubicBezTo>
                  <a:pt x="34" y="133"/>
                  <a:pt x="24" y="132"/>
                  <a:pt x="19" y="130"/>
                </a:cubicBezTo>
                <a:cubicBezTo>
                  <a:pt x="13" y="128"/>
                  <a:pt x="9" y="126"/>
                  <a:pt x="6" y="123"/>
                </a:cubicBezTo>
                <a:cubicBezTo>
                  <a:pt x="1" y="119"/>
                  <a:pt x="0" y="112"/>
                  <a:pt x="1" y="103"/>
                </a:cubicBezTo>
                <a:cubicBezTo>
                  <a:pt x="2" y="93"/>
                  <a:pt x="6" y="86"/>
                  <a:pt x="11" y="81"/>
                </a:cubicBezTo>
                <a:cubicBezTo>
                  <a:pt x="15" y="77"/>
                  <a:pt x="18" y="76"/>
                  <a:pt x="23" y="76"/>
                </a:cubicBezTo>
                <a:cubicBezTo>
                  <a:pt x="81" y="78"/>
                  <a:pt x="81" y="78"/>
                  <a:pt x="81" y="78"/>
                </a:cubicBezTo>
                <a:cubicBezTo>
                  <a:pt x="65" y="49"/>
                  <a:pt x="65" y="49"/>
                  <a:pt x="65" y="49"/>
                </a:cubicBezTo>
                <a:cubicBezTo>
                  <a:pt x="58" y="40"/>
                  <a:pt x="56" y="33"/>
                  <a:pt x="57" y="27"/>
                </a:cubicBezTo>
                <a:cubicBezTo>
                  <a:pt x="58" y="21"/>
                  <a:pt x="62" y="16"/>
                  <a:pt x="67" y="12"/>
                </a:cubicBezTo>
                <a:cubicBezTo>
                  <a:pt x="74" y="6"/>
                  <a:pt x="80" y="2"/>
                  <a:pt x="85" y="1"/>
                </a:cubicBezTo>
                <a:cubicBezTo>
                  <a:pt x="90" y="0"/>
                  <a:pt x="95" y="2"/>
                  <a:pt x="101" y="8"/>
                </a:cubicBezTo>
                <a:cubicBezTo>
                  <a:pt x="104" y="11"/>
                  <a:pt x="106" y="13"/>
                  <a:pt x="107" y="15"/>
                </a:cubicBezTo>
                <a:cubicBezTo>
                  <a:pt x="110" y="19"/>
                  <a:pt x="112" y="20"/>
                  <a:pt x="120" y="37"/>
                </a:cubicBezTo>
                <a:cubicBezTo>
                  <a:pt x="129" y="55"/>
                  <a:pt x="128" y="51"/>
                  <a:pt x="131" y="60"/>
                </a:cubicBezTo>
                <a:cubicBezTo>
                  <a:pt x="164" y="25"/>
                  <a:pt x="164" y="25"/>
                  <a:pt x="164" y="25"/>
                </a:cubicBezTo>
                <a:cubicBezTo>
                  <a:pt x="173" y="16"/>
                  <a:pt x="180" y="11"/>
                  <a:pt x="187" y="11"/>
                </a:cubicBezTo>
                <a:cubicBezTo>
                  <a:pt x="193" y="10"/>
                  <a:pt x="200" y="13"/>
                  <a:pt x="205" y="19"/>
                </a:cubicBezTo>
                <a:cubicBezTo>
                  <a:pt x="210" y="24"/>
                  <a:pt x="213" y="29"/>
                  <a:pt x="214" y="34"/>
                </a:cubicBezTo>
                <a:cubicBezTo>
                  <a:pt x="214" y="39"/>
                  <a:pt x="211" y="47"/>
                  <a:pt x="203" y="57"/>
                </a:cubicBezTo>
                <a:cubicBezTo>
                  <a:pt x="166" y="100"/>
                  <a:pt x="166" y="100"/>
                  <a:pt x="166" y="100"/>
                </a:cubicBezTo>
                <a:cubicBezTo>
                  <a:pt x="217" y="98"/>
                  <a:pt x="217" y="98"/>
                  <a:pt x="217" y="98"/>
                </a:cubicBezTo>
                <a:cubicBezTo>
                  <a:pt x="229" y="96"/>
                  <a:pt x="238" y="98"/>
                  <a:pt x="244" y="104"/>
                </a:cubicBezTo>
                <a:cubicBezTo>
                  <a:pt x="247" y="107"/>
                  <a:pt x="249" y="111"/>
                  <a:pt x="249" y="115"/>
                </a:cubicBezTo>
                <a:cubicBezTo>
                  <a:pt x="250" y="120"/>
                  <a:pt x="249" y="124"/>
                  <a:pt x="247" y="129"/>
                </a:cubicBezTo>
                <a:cubicBezTo>
                  <a:pt x="247" y="130"/>
                  <a:pt x="246" y="132"/>
                  <a:pt x="245" y="134"/>
                </a:cubicBezTo>
                <a:cubicBezTo>
                  <a:pt x="244" y="137"/>
                  <a:pt x="243" y="140"/>
                  <a:pt x="241" y="141"/>
                </a:cubicBezTo>
                <a:cubicBezTo>
                  <a:pt x="239" y="144"/>
                  <a:pt x="234" y="146"/>
                  <a:pt x="227" y="147"/>
                </a:cubicBezTo>
                <a:cubicBezTo>
                  <a:pt x="221" y="149"/>
                  <a:pt x="207" y="150"/>
                  <a:pt x="187" y="151"/>
                </a:cubicBezTo>
                <a:cubicBezTo>
                  <a:pt x="175" y="152"/>
                  <a:pt x="161" y="148"/>
                  <a:pt x="160" y="148"/>
                </a:cubicBezTo>
                <a:cubicBezTo>
                  <a:pt x="161" y="151"/>
                  <a:pt x="165" y="161"/>
                  <a:pt x="168" y="168"/>
                </a:cubicBezTo>
                <a:cubicBezTo>
                  <a:pt x="168" y="171"/>
                  <a:pt x="173" y="181"/>
                  <a:pt x="176" y="194"/>
                </a:cubicBezTo>
                <a:cubicBezTo>
                  <a:pt x="179" y="206"/>
                  <a:pt x="176" y="203"/>
                  <a:pt x="176" y="211"/>
                </a:cubicBezTo>
                <a:cubicBezTo>
                  <a:pt x="176" y="214"/>
                  <a:pt x="174" y="217"/>
                  <a:pt x="170" y="221"/>
                </a:cubicBezTo>
                <a:cubicBezTo>
                  <a:pt x="166" y="226"/>
                  <a:pt x="161" y="228"/>
                  <a:pt x="156" y="230"/>
                </a:cubicBezTo>
                <a:cubicBezTo>
                  <a:pt x="147" y="234"/>
                  <a:pt x="137" y="233"/>
                  <a:pt x="130" y="226"/>
                </a:cubicBezTo>
                <a:cubicBezTo>
                  <a:pt x="127" y="223"/>
                  <a:pt x="125" y="219"/>
                  <a:pt x="122" y="213"/>
                </a:cubicBezTo>
                <a:cubicBezTo>
                  <a:pt x="118" y="188"/>
                  <a:pt x="117" y="189"/>
                  <a:pt x="110" y="169"/>
                </a:cubicBezTo>
                <a:cubicBezTo>
                  <a:pt x="92" y="192"/>
                  <a:pt x="92" y="192"/>
                  <a:pt x="92" y="192"/>
                </a:cubicBezTo>
                <a:cubicBezTo>
                  <a:pt x="90" y="193"/>
                  <a:pt x="88" y="195"/>
                  <a:pt x="87" y="197"/>
                </a:cubicBezTo>
                <a:cubicBezTo>
                  <a:pt x="86" y="198"/>
                  <a:pt x="85" y="200"/>
                  <a:pt x="84" y="201"/>
                </a:cubicBezTo>
                <a:cubicBezTo>
                  <a:pt x="76" y="209"/>
                  <a:pt x="70" y="212"/>
                  <a:pt x="65" y="212"/>
                </a:cubicBezTo>
                <a:cubicBezTo>
                  <a:pt x="60" y="211"/>
                  <a:pt x="55" y="209"/>
                  <a:pt x="50" y="204"/>
                </a:cubicBezTo>
                <a:cubicBezTo>
                  <a:pt x="50" y="203"/>
                  <a:pt x="48" y="202"/>
                  <a:pt x="44" y="198"/>
                </a:cubicBezTo>
                <a:cubicBezTo>
                  <a:pt x="41" y="195"/>
                  <a:pt x="39" y="191"/>
                  <a:pt x="38" y="185"/>
                </a:cubicBezTo>
                <a:cubicBezTo>
                  <a:pt x="37" y="179"/>
                  <a:pt x="39" y="173"/>
                  <a:pt x="43" y="16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2082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97" name="Rectangle 39986">
            <a:extLst>
              <a:ext uri="{FF2B5EF4-FFF2-40B4-BE49-F238E27FC236}">
                <a16:creationId xmlns:a16="http://schemas.microsoft.com/office/drawing/2014/main" id="{09646535-AEF6-4883-A4F9-EEC1F8B43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0002" name="Rectangle 39988">
            <a:extLst>
              <a:ext uri="{FF2B5EF4-FFF2-40B4-BE49-F238E27FC236}">
                <a16:creationId xmlns:a16="http://schemas.microsoft.com/office/drawing/2014/main" id="{335243F2-87BD-4C47-8358-ACFE608D3D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003" name="Rectangle 39990">
            <a:extLst>
              <a:ext uri="{FF2B5EF4-FFF2-40B4-BE49-F238E27FC236}">
                <a16:creationId xmlns:a16="http://schemas.microsoft.com/office/drawing/2014/main" id="{65B33439-EC96-4835-9DF2-CFA3336E0E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1554630"/>
            <a:ext cx="5015638" cy="1969770"/>
          </a:xfrm>
        </p:spPr>
        <p:txBody>
          <a:bodyPr vert="horz" wrap="square" lIns="0" tIns="0" rIns="0" bIns="0" rtlCol="0" anchor="b" anchorCtr="0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altLang="el-GR" sz="3500" b="1" spc="-100"/>
              <a:t>Διάλογος Piaget-Vygotsky (γνωστικός και κοινωνικός κονστρουκτιβισμός</a:t>
            </a:r>
          </a:p>
        </p:txBody>
      </p:sp>
      <p:grpSp>
        <p:nvGrpSpPr>
          <p:cNvPr id="40004" name="Group 39992">
            <a:extLst>
              <a:ext uri="{FF2B5EF4-FFF2-40B4-BE49-F238E27FC236}">
                <a16:creationId xmlns:a16="http://schemas.microsoft.com/office/drawing/2014/main" id="{F2FD01A0-E6FF-41CD-AEBD-279232B90D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965602" y="317452"/>
            <a:ext cx="2088038" cy="719230"/>
            <a:chOff x="4532666" y="505937"/>
            <a:chExt cx="2981730" cy="1027064"/>
          </a:xfrm>
        </p:grpSpPr>
        <p:sp>
          <p:nvSpPr>
            <p:cNvPr id="39994" name="Freeform 78">
              <a:extLst>
                <a:ext uri="{FF2B5EF4-FFF2-40B4-BE49-F238E27FC236}">
                  <a16:creationId xmlns:a16="http://schemas.microsoft.com/office/drawing/2014/main" id="{811C6308-5554-4129-8881-A95AF512C5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600114">
              <a:off x="4532666" y="754398"/>
              <a:ext cx="694205" cy="713383"/>
            </a:xfrm>
            <a:custGeom>
              <a:avLst/>
              <a:gdLst>
                <a:gd name="T0" fmla="*/ 32 w 58"/>
                <a:gd name="T1" fmla="*/ 56 h 60"/>
                <a:gd name="T2" fmla="*/ 24 w 58"/>
                <a:gd name="T3" fmla="*/ 48 h 60"/>
                <a:gd name="T4" fmla="*/ 14 w 58"/>
                <a:gd name="T5" fmla="*/ 36 h 60"/>
                <a:gd name="T6" fmla="*/ 7 w 58"/>
                <a:gd name="T7" fmla="*/ 29 h 60"/>
                <a:gd name="T8" fmla="*/ 1 w 58"/>
                <a:gd name="T9" fmla="*/ 17 h 60"/>
                <a:gd name="T10" fmla="*/ 7 w 58"/>
                <a:gd name="T11" fmla="*/ 4 h 60"/>
                <a:gd name="T12" fmla="*/ 17 w 58"/>
                <a:gd name="T13" fmla="*/ 1 h 60"/>
                <a:gd name="T14" fmla="*/ 29 w 58"/>
                <a:gd name="T15" fmla="*/ 6 h 60"/>
                <a:gd name="T16" fmla="*/ 31 w 58"/>
                <a:gd name="T17" fmla="*/ 8 h 60"/>
                <a:gd name="T18" fmla="*/ 38 w 58"/>
                <a:gd name="T19" fmla="*/ 15 h 60"/>
                <a:gd name="T20" fmla="*/ 44 w 58"/>
                <a:gd name="T21" fmla="*/ 22 h 60"/>
                <a:gd name="T22" fmla="*/ 54 w 58"/>
                <a:gd name="T23" fmla="*/ 33 h 60"/>
                <a:gd name="T24" fmla="*/ 58 w 58"/>
                <a:gd name="T25" fmla="*/ 44 h 60"/>
                <a:gd name="T26" fmla="*/ 53 w 58"/>
                <a:gd name="T27" fmla="*/ 54 h 60"/>
                <a:gd name="T28" fmla="*/ 42 w 58"/>
                <a:gd name="T29" fmla="*/ 60 h 60"/>
                <a:gd name="T30" fmla="*/ 32 w 58"/>
                <a:gd name="T31" fmla="*/ 5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8" h="60">
                  <a:moveTo>
                    <a:pt x="32" y="56"/>
                  </a:moveTo>
                  <a:cubicBezTo>
                    <a:pt x="30" y="54"/>
                    <a:pt x="31" y="55"/>
                    <a:pt x="24" y="48"/>
                  </a:cubicBezTo>
                  <a:cubicBezTo>
                    <a:pt x="17" y="40"/>
                    <a:pt x="14" y="36"/>
                    <a:pt x="14" y="36"/>
                  </a:cubicBezTo>
                  <a:cubicBezTo>
                    <a:pt x="8" y="30"/>
                    <a:pt x="14" y="37"/>
                    <a:pt x="7" y="29"/>
                  </a:cubicBezTo>
                  <a:cubicBezTo>
                    <a:pt x="3" y="24"/>
                    <a:pt x="1" y="20"/>
                    <a:pt x="1" y="17"/>
                  </a:cubicBezTo>
                  <a:cubicBezTo>
                    <a:pt x="0" y="13"/>
                    <a:pt x="3" y="9"/>
                    <a:pt x="7" y="4"/>
                  </a:cubicBezTo>
                  <a:cubicBezTo>
                    <a:pt x="10" y="2"/>
                    <a:pt x="13" y="0"/>
                    <a:pt x="17" y="1"/>
                  </a:cubicBezTo>
                  <a:cubicBezTo>
                    <a:pt x="21" y="1"/>
                    <a:pt x="25" y="3"/>
                    <a:pt x="29" y="6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33" y="11"/>
                    <a:pt x="37" y="15"/>
                    <a:pt x="38" y="15"/>
                  </a:cubicBezTo>
                  <a:cubicBezTo>
                    <a:pt x="42" y="20"/>
                    <a:pt x="40" y="18"/>
                    <a:pt x="44" y="22"/>
                  </a:cubicBezTo>
                  <a:cubicBezTo>
                    <a:pt x="51" y="29"/>
                    <a:pt x="50" y="29"/>
                    <a:pt x="54" y="33"/>
                  </a:cubicBezTo>
                  <a:cubicBezTo>
                    <a:pt x="57" y="37"/>
                    <a:pt x="58" y="40"/>
                    <a:pt x="58" y="44"/>
                  </a:cubicBezTo>
                  <a:cubicBezTo>
                    <a:pt x="58" y="47"/>
                    <a:pt x="56" y="50"/>
                    <a:pt x="53" y="54"/>
                  </a:cubicBezTo>
                  <a:cubicBezTo>
                    <a:pt x="49" y="58"/>
                    <a:pt x="45" y="60"/>
                    <a:pt x="42" y="60"/>
                  </a:cubicBezTo>
                  <a:cubicBezTo>
                    <a:pt x="39" y="60"/>
                    <a:pt x="36" y="59"/>
                    <a:pt x="32" y="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39995" name="Freeform 79">
              <a:extLst>
                <a:ext uri="{FF2B5EF4-FFF2-40B4-BE49-F238E27FC236}">
                  <a16:creationId xmlns:a16="http://schemas.microsoft.com/office/drawing/2014/main" id="{C28F3A03-B53B-433E-8DF7-6B13336D0A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600114">
              <a:off x="5791465" y="505937"/>
              <a:ext cx="587404" cy="943792"/>
            </a:xfrm>
            <a:custGeom>
              <a:avLst/>
              <a:gdLst>
                <a:gd name="T0" fmla="*/ 15 w 49"/>
                <a:gd name="T1" fmla="*/ 65 h 79"/>
                <a:gd name="T2" fmla="*/ 12 w 49"/>
                <a:gd name="T3" fmla="*/ 54 h 79"/>
                <a:gd name="T4" fmla="*/ 8 w 49"/>
                <a:gd name="T5" fmla="*/ 33 h 79"/>
                <a:gd name="T6" fmla="*/ 38 w 49"/>
                <a:gd name="T7" fmla="*/ 24 h 79"/>
                <a:gd name="T8" fmla="*/ 45 w 49"/>
                <a:gd name="T9" fmla="*/ 70 h 79"/>
                <a:gd name="T10" fmla="*/ 15 w 49"/>
                <a:gd name="T11" fmla="*/ 65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79">
                  <a:moveTo>
                    <a:pt x="15" y="65"/>
                  </a:moveTo>
                  <a:cubicBezTo>
                    <a:pt x="14" y="59"/>
                    <a:pt x="13" y="58"/>
                    <a:pt x="12" y="54"/>
                  </a:cubicBezTo>
                  <a:cubicBezTo>
                    <a:pt x="11" y="45"/>
                    <a:pt x="10" y="40"/>
                    <a:pt x="8" y="33"/>
                  </a:cubicBezTo>
                  <a:cubicBezTo>
                    <a:pt x="0" y="9"/>
                    <a:pt x="34" y="0"/>
                    <a:pt x="38" y="24"/>
                  </a:cubicBezTo>
                  <a:cubicBezTo>
                    <a:pt x="43" y="43"/>
                    <a:pt x="49" y="60"/>
                    <a:pt x="45" y="70"/>
                  </a:cubicBezTo>
                  <a:cubicBezTo>
                    <a:pt x="38" y="77"/>
                    <a:pt x="19" y="79"/>
                    <a:pt x="15" y="6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39996" name="Freeform 85">
              <a:extLst>
                <a:ext uri="{FF2B5EF4-FFF2-40B4-BE49-F238E27FC236}">
                  <a16:creationId xmlns:a16="http://schemas.microsoft.com/office/drawing/2014/main" id="{E990BBBC-E616-4D0E-9917-A6CA72AAEA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600114">
              <a:off x="7087193" y="757585"/>
              <a:ext cx="427203" cy="775416"/>
            </a:xfrm>
            <a:custGeom>
              <a:avLst/>
              <a:gdLst>
                <a:gd name="T0" fmla="*/ 36 w 36"/>
                <a:gd name="T1" fmla="*/ 15 h 65"/>
                <a:gd name="T2" fmla="*/ 34 w 36"/>
                <a:gd name="T3" fmla="*/ 5 h 65"/>
                <a:gd name="T4" fmla="*/ 28 w 36"/>
                <a:gd name="T5" fmla="*/ 1 h 65"/>
                <a:gd name="T6" fmla="*/ 23 w 36"/>
                <a:gd name="T7" fmla="*/ 0 h 65"/>
                <a:gd name="T8" fmla="*/ 13 w 36"/>
                <a:gd name="T9" fmla="*/ 1 h 65"/>
                <a:gd name="T10" fmla="*/ 7 w 36"/>
                <a:gd name="T11" fmla="*/ 9 h 65"/>
                <a:gd name="T12" fmla="*/ 4 w 36"/>
                <a:gd name="T13" fmla="*/ 19 h 65"/>
                <a:gd name="T14" fmla="*/ 0 w 36"/>
                <a:gd name="T15" fmla="*/ 44 h 65"/>
                <a:gd name="T16" fmla="*/ 1 w 36"/>
                <a:gd name="T17" fmla="*/ 58 h 65"/>
                <a:gd name="T18" fmla="*/ 8 w 36"/>
                <a:gd name="T19" fmla="*/ 64 h 65"/>
                <a:gd name="T20" fmla="*/ 16 w 36"/>
                <a:gd name="T21" fmla="*/ 65 h 65"/>
                <a:gd name="T22" fmla="*/ 25 w 36"/>
                <a:gd name="T23" fmla="*/ 63 h 65"/>
                <a:gd name="T24" fmla="*/ 31 w 36"/>
                <a:gd name="T25" fmla="*/ 55 h 65"/>
                <a:gd name="T26" fmla="*/ 34 w 36"/>
                <a:gd name="T27" fmla="*/ 40 h 65"/>
                <a:gd name="T28" fmla="*/ 36 w 36"/>
                <a:gd name="T29" fmla="*/ 1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" h="65">
                  <a:moveTo>
                    <a:pt x="36" y="15"/>
                  </a:moveTo>
                  <a:cubicBezTo>
                    <a:pt x="36" y="10"/>
                    <a:pt x="35" y="7"/>
                    <a:pt x="34" y="5"/>
                  </a:cubicBezTo>
                  <a:cubicBezTo>
                    <a:pt x="33" y="3"/>
                    <a:pt x="31" y="2"/>
                    <a:pt x="28" y="1"/>
                  </a:cubicBezTo>
                  <a:cubicBezTo>
                    <a:pt x="27" y="1"/>
                    <a:pt x="25" y="1"/>
                    <a:pt x="23" y="0"/>
                  </a:cubicBezTo>
                  <a:cubicBezTo>
                    <a:pt x="19" y="0"/>
                    <a:pt x="16" y="0"/>
                    <a:pt x="13" y="1"/>
                  </a:cubicBezTo>
                  <a:cubicBezTo>
                    <a:pt x="11" y="2"/>
                    <a:pt x="9" y="4"/>
                    <a:pt x="7" y="9"/>
                  </a:cubicBezTo>
                  <a:cubicBezTo>
                    <a:pt x="6" y="13"/>
                    <a:pt x="5" y="17"/>
                    <a:pt x="4" y="19"/>
                  </a:cubicBezTo>
                  <a:cubicBezTo>
                    <a:pt x="2" y="29"/>
                    <a:pt x="0" y="44"/>
                    <a:pt x="0" y="44"/>
                  </a:cubicBezTo>
                  <a:cubicBezTo>
                    <a:pt x="0" y="50"/>
                    <a:pt x="0" y="55"/>
                    <a:pt x="1" y="58"/>
                  </a:cubicBezTo>
                  <a:cubicBezTo>
                    <a:pt x="2" y="61"/>
                    <a:pt x="5" y="63"/>
                    <a:pt x="8" y="64"/>
                  </a:cubicBezTo>
                  <a:cubicBezTo>
                    <a:pt x="11" y="65"/>
                    <a:pt x="13" y="65"/>
                    <a:pt x="16" y="65"/>
                  </a:cubicBezTo>
                  <a:cubicBezTo>
                    <a:pt x="19" y="65"/>
                    <a:pt x="22" y="64"/>
                    <a:pt x="25" y="63"/>
                  </a:cubicBezTo>
                  <a:cubicBezTo>
                    <a:pt x="28" y="61"/>
                    <a:pt x="30" y="59"/>
                    <a:pt x="31" y="55"/>
                  </a:cubicBezTo>
                  <a:cubicBezTo>
                    <a:pt x="32" y="50"/>
                    <a:pt x="31" y="54"/>
                    <a:pt x="34" y="40"/>
                  </a:cubicBezTo>
                  <a:lnTo>
                    <a:pt x="36" y="1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grpSp>
        <p:nvGrpSpPr>
          <p:cNvPr id="39998" name="Group 39997">
            <a:extLst>
              <a:ext uri="{FF2B5EF4-FFF2-40B4-BE49-F238E27FC236}">
                <a16:creationId xmlns:a16="http://schemas.microsoft.com/office/drawing/2014/main" id="{3C9AA14C-80A4-427C-A911-28CD20C56E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17356" y="5503147"/>
            <a:ext cx="2117174" cy="588806"/>
            <a:chOff x="4549904" y="5078157"/>
            <a:chExt cx="3023338" cy="840818"/>
          </a:xfrm>
        </p:grpSpPr>
        <p:sp>
          <p:nvSpPr>
            <p:cNvPr id="39999" name="Freeform 80">
              <a:extLst>
                <a:ext uri="{FF2B5EF4-FFF2-40B4-BE49-F238E27FC236}">
                  <a16:creationId xmlns:a16="http://schemas.microsoft.com/office/drawing/2014/main" id="{EF32CDAF-4619-4949-9516-1E042181EB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5690691" y="5352589"/>
              <a:ext cx="749228" cy="383544"/>
            </a:xfrm>
            <a:custGeom>
              <a:avLst/>
              <a:gdLst>
                <a:gd name="T0" fmla="*/ 53 w 66"/>
                <a:gd name="T1" fmla="*/ 33 h 34"/>
                <a:gd name="T2" fmla="*/ 39 w 66"/>
                <a:gd name="T3" fmla="*/ 33 h 34"/>
                <a:gd name="T4" fmla="*/ 21 w 66"/>
                <a:gd name="T5" fmla="*/ 33 h 34"/>
                <a:gd name="T6" fmla="*/ 12 w 66"/>
                <a:gd name="T7" fmla="*/ 32 h 34"/>
                <a:gd name="T8" fmla="*/ 3 w 66"/>
                <a:gd name="T9" fmla="*/ 28 h 34"/>
                <a:gd name="T10" fmla="*/ 0 w 66"/>
                <a:gd name="T11" fmla="*/ 21 h 34"/>
                <a:gd name="T12" fmla="*/ 0 w 66"/>
                <a:gd name="T13" fmla="*/ 16 h 34"/>
                <a:gd name="T14" fmla="*/ 3 w 66"/>
                <a:gd name="T15" fmla="*/ 7 h 34"/>
                <a:gd name="T16" fmla="*/ 11 w 66"/>
                <a:gd name="T17" fmla="*/ 3 h 34"/>
                <a:gd name="T18" fmla="*/ 23 w 66"/>
                <a:gd name="T19" fmla="*/ 2 h 34"/>
                <a:gd name="T20" fmla="*/ 43 w 66"/>
                <a:gd name="T21" fmla="*/ 0 h 34"/>
                <a:gd name="T22" fmla="*/ 48 w 66"/>
                <a:gd name="T23" fmla="*/ 0 h 34"/>
                <a:gd name="T24" fmla="*/ 62 w 66"/>
                <a:gd name="T25" fmla="*/ 4 h 34"/>
                <a:gd name="T26" fmla="*/ 66 w 66"/>
                <a:gd name="T27" fmla="*/ 13 h 34"/>
                <a:gd name="T28" fmla="*/ 66 w 66"/>
                <a:gd name="T29" fmla="*/ 20 h 34"/>
                <a:gd name="T30" fmla="*/ 62 w 66"/>
                <a:gd name="T31" fmla="*/ 29 h 34"/>
                <a:gd name="T32" fmla="*/ 53 w 66"/>
                <a:gd name="T33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34">
                  <a:moveTo>
                    <a:pt x="53" y="33"/>
                  </a:moveTo>
                  <a:cubicBezTo>
                    <a:pt x="47" y="33"/>
                    <a:pt x="53" y="34"/>
                    <a:pt x="39" y="33"/>
                  </a:cubicBezTo>
                  <a:cubicBezTo>
                    <a:pt x="24" y="33"/>
                    <a:pt x="21" y="33"/>
                    <a:pt x="21" y="33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7" y="31"/>
                    <a:pt x="4" y="30"/>
                    <a:pt x="3" y="28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0" y="19"/>
                    <a:pt x="0" y="16"/>
                  </a:cubicBezTo>
                  <a:cubicBezTo>
                    <a:pt x="0" y="13"/>
                    <a:pt x="1" y="10"/>
                    <a:pt x="3" y="7"/>
                  </a:cubicBezTo>
                  <a:cubicBezTo>
                    <a:pt x="4" y="5"/>
                    <a:pt x="7" y="3"/>
                    <a:pt x="11" y="3"/>
                  </a:cubicBezTo>
                  <a:cubicBezTo>
                    <a:pt x="16" y="2"/>
                    <a:pt x="20" y="2"/>
                    <a:pt x="23" y="2"/>
                  </a:cubicBezTo>
                  <a:cubicBezTo>
                    <a:pt x="32" y="1"/>
                    <a:pt x="37" y="0"/>
                    <a:pt x="43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4" y="1"/>
                    <a:pt x="59" y="3"/>
                    <a:pt x="62" y="4"/>
                  </a:cubicBezTo>
                  <a:cubicBezTo>
                    <a:pt x="65" y="6"/>
                    <a:pt x="66" y="9"/>
                    <a:pt x="66" y="13"/>
                  </a:cubicBezTo>
                  <a:cubicBezTo>
                    <a:pt x="66" y="15"/>
                    <a:pt x="66" y="17"/>
                    <a:pt x="66" y="20"/>
                  </a:cubicBezTo>
                  <a:cubicBezTo>
                    <a:pt x="65" y="23"/>
                    <a:pt x="64" y="26"/>
                    <a:pt x="62" y="29"/>
                  </a:cubicBezTo>
                  <a:cubicBezTo>
                    <a:pt x="60" y="31"/>
                    <a:pt x="57" y="32"/>
                    <a:pt x="53" y="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40000" name="Freeform 84">
              <a:extLst>
                <a:ext uri="{FF2B5EF4-FFF2-40B4-BE49-F238E27FC236}">
                  <a16:creationId xmlns:a16="http://schemas.microsoft.com/office/drawing/2014/main" id="{270C485D-6BA8-4BF7-B72C-2B14A43A66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6274527">
              <a:off x="6910134" y="5062687"/>
              <a:ext cx="647637" cy="678578"/>
            </a:xfrm>
            <a:custGeom>
              <a:avLst/>
              <a:gdLst>
                <a:gd name="T0" fmla="*/ 4 w 57"/>
                <a:gd name="T1" fmla="*/ 34 h 60"/>
                <a:gd name="T2" fmla="*/ 17 w 57"/>
                <a:gd name="T3" fmla="*/ 18 h 60"/>
                <a:gd name="T4" fmla="*/ 26 w 57"/>
                <a:gd name="T5" fmla="*/ 8 h 60"/>
                <a:gd name="T6" fmla="*/ 29 w 57"/>
                <a:gd name="T7" fmla="*/ 5 h 60"/>
                <a:gd name="T8" fmla="*/ 41 w 57"/>
                <a:gd name="T9" fmla="*/ 0 h 60"/>
                <a:gd name="T10" fmla="*/ 51 w 57"/>
                <a:gd name="T11" fmla="*/ 6 h 60"/>
                <a:gd name="T12" fmla="*/ 56 w 57"/>
                <a:gd name="T13" fmla="*/ 16 h 60"/>
                <a:gd name="T14" fmla="*/ 51 w 57"/>
                <a:gd name="T15" fmla="*/ 28 h 60"/>
                <a:gd name="T16" fmla="*/ 29 w 57"/>
                <a:gd name="T17" fmla="*/ 53 h 60"/>
                <a:gd name="T18" fmla="*/ 17 w 57"/>
                <a:gd name="T19" fmla="*/ 59 h 60"/>
                <a:gd name="T20" fmla="*/ 5 w 57"/>
                <a:gd name="T21" fmla="*/ 54 h 60"/>
                <a:gd name="T22" fmla="*/ 0 w 57"/>
                <a:gd name="T23" fmla="*/ 45 h 60"/>
                <a:gd name="T24" fmla="*/ 4 w 57"/>
                <a:gd name="T25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60">
                  <a:moveTo>
                    <a:pt x="4" y="34"/>
                  </a:moveTo>
                  <a:cubicBezTo>
                    <a:pt x="5" y="33"/>
                    <a:pt x="17" y="18"/>
                    <a:pt x="17" y="18"/>
                  </a:cubicBezTo>
                  <a:cubicBezTo>
                    <a:pt x="21" y="14"/>
                    <a:pt x="24" y="10"/>
                    <a:pt x="26" y="8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34" y="2"/>
                    <a:pt x="38" y="0"/>
                    <a:pt x="41" y="0"/>
                  </a:cubicBezTo>
                  <a:cubicBezTo>
                    <a:pt x="44" y="1"/>
                    <a:pt x="47" y="2"/>
                    <a:pt x="51" y="6"/>
                  </a:cubicBezTo>
                  <a:cubicBezTo>
                    <a:pt x="55" y="10"/>
                    <a:pt x="57" y="13"/>
                    <a:pt x="56" y="16"/>
                  </a:cubicBezTo>
                  <a:cubicBezTo>
                    <a:pt x="56" y="19"/>
                    <a:pt x="54" y="23"/>
                    <a:pt x="51" y="28"/>
                  </a:cubicBezTo>
                  <a:cubicBezTo>
                    <a:pt x="51" y="28"/>
                    <a:pt x="33" y="48"/>
                    <a:pt x="29" y="53"/>
                  </a:cubicBezTo>
                  <a:cubicBezTo>
                    <a:pt x="25" y="57"/>
                    <a:pt x="21" y="59"/>
                    <a:pt x="17" y="59"/>
                  </a:cubicBezTo>
                  <a:cubicBezTo>
                    <a:pt x="13" y="60"/>
                    <a:pt x="9" y="58"/>
                    <a:pt x="5" y="54"/>
                  </a:cubicBezTo>
                  <a:cubicBezTo>
                    <a:pt x="2" y="51"/>
                    <a:pt x="0" y="48"/>
                    <a:pt x="0" y="45"/>
                  </a:cubicBezTo>
                  <a:cubicBezTo>
                    <a:pt x="0" y="42"/>
                    <a:pt x="2" y="38"/>
                    <a:pt x="4" y="3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40001" name="Freeform 87">
              <a:extLst>
                <a:ext uri="{FF2B5EF4-FFF2-40B4-BE49-F238E27FC236}">
                  <a16:creationId xmlns:a16="http://schemas.microsoft.com/office/drawing/2014/main" id="{79239B91-4327-43B3-AED5-CB9EC1653B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4430858">
              <a:off x="4571743" y="5071596"/>
              <a:ext cx="626472" cy="670149"/>
            </a:xfrm>
            <a:custGeom>
              <a:avLst/>
              <a:gdLst>
                <a:gd name="T0" fmla="*/ 0 w 55"/>
                <a:gd name="T1" fmla="*/ 17 h 59"/>
                <a:gd name="T2" fmla="*/ 1 w 55"/>
                <a:gd name="T3" fmla="*/ 11 h 59"/>
                <a:gd name="T4" fmla="*/ 4 w 55"/>
                <a:gd name="T5" fmla="*/ 6 h 59"/>
                <a:gd name="T6" fmla="*/ 7 w 55"/>
                <a:gd name="T7" fmla="*/ 4 h 59"/>
                <a:gd name="T8" fmla="*/ 14 w 55"/>
                <a:gd name="T9" fmla="*/ 0 h 59"/>
                <a:gd name="T10" fmla="*/ 23 w 55"/>
                <a:gd name="T11" fmla="*/ 3 h 59"/>
                <a:gd name="T12" fmla="*/ 31 w 55"/>
                <a:gd name="T13" fmla="*/ 11 h 59"/>
                <a:gd name="T14" fmla="*/ 38 w 55"/>
                <a:gd name="T15" fmla="*/ 20 h 59"/>
                <a:gd name="T16" fmla="*/ 48 w 55"/>
                <a:gd name="T17" fmla="*/ 31 h 59"/>
                <a:gd name="T18" fmla="*/ 55 w 55"/>
                <a:gd name="T19" fmla="*/ 43 h 59"/>
                <a:gd name="T20" fmla="*/ 49 w 55"/>
                <a:gd name="T21" fmla="*/ 55 h 59"/>
                <a:gd name="T22" fmla="*/ 38 w 55"/>
                <a:gd name="T23" fmla="*/ 59 h 59"/>
                <a:gd name="T24" fmla="*/ 33 w 55"/>
                <a:gd name="T25" fmla="*/ 58 h 59"/>
                <a:gd name="T26" fmla="*/ 26 w 55"/>
                <a:gd name="T27" fmla="*/ 53 h 59"/>
                <a:gd name="T28" fmla="*/ 5 w 55"/>
                <a:gd name="T29" fmla="*/ 27 h 59"/>
                <a:gd name="T30" fmla="*/ 0 w 55"/>
                <a:gd name="T31" fmla="*/ 17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" h="59">
                  <a:moveTo>
                    <a:pt x="0" y="17"/>
                  </a:moveTo>
                  <a:cubicBezTo>
                    <a:pt x="0" y="14"/>
                    <a:pt x="0" y="12"/>
                    <a:pt x="1" y="11"/>
                  </a:cubicBezTo>
                  <a:cubicBezTo>
                    <a:pt x="2" y="9"/>
                    <a:pt x="3" y="8"/>
                    <a:pt x="4" y="6"/>
                  </a:cubicBezTo>
                  <a:cubicBezTo>
                    <a:pt x="6" y="5"/>
                    <a:pt x="7" y="4"/>
                    <a:pt x="7" y="4"/>
                  </a:cubicBezTo>
                  <a:cubicBezTo>
                    <a:pt x="9" y="2"/>
                    <a:pt x="12" y="1"/>
                    <a:pt x="14" y="0"/>
                  </a:cubicBezTo>
                  <a:cubicBezTo>
                    <a:pt x="17" y="0"/>
                    <a:pt x="20" y="1"/>
                    <a:pt x="23" y="3"/>
                  </a:cubicBezTo>
                  <a:cubicBezTo>
                    <a:pt x="26" y="4"/>
                    <a:pt x="29" y="7"/>
                    <a:pt x="31" y="11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48" y="31"/>
                    <a:pt x="48" y="31"/>
                    <a:pt x="48" y="31"/>
                  </a:cubicBezTo>
                  <a:cubicBezTo>
                    <a:pt x="52" y="36"/>
                    <a:pt x="54" y="40"/>
                    <a:pt x="55" y="43"/>
                  </a:cubicBezTo>
                  <a:cubicBezTo>
                    <a:pt x="55" y="47"/>
                    <a:pt x="54" y="52"/>
                    <a:pt x="49" y="55"/>
                  </a:cubicBezTo>
                  <a:cubicBezTo>
                    <a:pt x="45" y="58"/>
                    <a:pt x="41" y="59"/>
                    <a:pt x="38" y="59"/>
                  </a:cubicBezTo>
                  <a:cubicBezTo>
                    <a:pt x="37" y="59"/>
                    <a:pt x="35" y="59"/>
                    <a:pt x="33" y="58"/>
                  </a:cubicBezTo>
                  <a:cubicBezTo>
                    <a:pt x="31" y="57"/>
                    <a:pt x="29" y="55"/>
                    <a:pt x="26" y="53"/>
                  </a:cubicBezTo>
                  <a:cubicBezTo>
                    <a:pt x="23" y="50"/>
                    <a:pt x="5" y="27"/>
                    <a:pt x="5" y="27"/>
                  </a:cubicBezTo>
                  <a:cubicBezTo>
                    <a:pt x="2" y="23"/>
                    <a:pt x="0" y="19"/>
                    <a:pt x="0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graphicFrame>
        <p:nvGraphicFramePr>
          <p:cNvPr id="39982" name="Group 4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2240809"/>
              </p:ext>
            </p:extLst>
          </p:nvPr>
        </p:nvGraphicFramePr>
        <p:xfrm>
          <a:off x="6040782" y="1568173"/>
          <a:ext cx="5423426" cy="4850992"/>
        </p:xfrm>
        <a:graphic>
          <a:graphicData uri="http://schemas.openxmlformats.org/drawingml/2006/table">
            <a:tbl>
              <a:tblPr/>
              <a:tblGrid>
                <a:gridCol w="26925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08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82455">
                <a:tc>
                  <a:txBody>
                    <a:bodyPr/>
                    <a:lstStyle/>
                    <a:p>
                      <a:pPr marL="533400" marR="0" lvl="0" indent="-533400" algn="l" defTabSz="449263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AutoNum type="arabicParenR"/>
                        <a:tabLst/>
                      </a:pPr>
                      <a:r>
                        <a:rPr kumimoji="0" lang="el-G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γνωστικός κονστρουκτιβισμός</a:t>
                      </a:r>
                    </a:p>
                    <a:p>
                      <a:pPr marL="533400" marR="0" lvl="0" indent="-533400" algn="l" defTabSz="449263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l-G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2) βαρύνουσα σημασία της ανάπτυξης ο βιολογικός παράγοντας</a:t>
                      </a:r>
                    </a:p>
                    <a:p>
                      <a:pPr marL="533400" marR="0" lvl="0" indent="-533400" algn="l" defTabSz="449263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l-G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3) προηγείται το άτομο, έπεται η κοινωνία</a:t>
                      </a:r>
                    </a:p>
                    <a:p>
                      <a:pPr marL="533400" marR="0" lvl="0" indent="-533400" algn="l" defTabSz="449263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l-G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3) η ανάπτυξη προηγείται της μάθησης</a:t>
                      </a:r>
                    </a:p>
                    <a:p>
                      <a:pPr marL="533400" marR="0" lvl="0" indent="-533400" algn="l" defTabSz="449263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l-G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Arial Unicode MS"/>
                          <a:cs typeface="Arial Unicode MS"/>
                        </a:rPr>
                        <a:t>4) ο εκπαιδευτικός ως </a:t>
                      </a:r>
                      <a:r>
                        <a:rPr kumimoji="0" lang="el-GR" sz="1800" b="1" i="0" u="none" strike="noStrike" cap="none" normalizeH="0" baseline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Arial Unicode MS"/>
                          <a:cs typeface="Arial Unicode MS"/>
                        </a:rPr>
                        <a:t>διευκολυντής</a:t>
                      </a:r>
                      <a:r>
                        <a:rPr kumimoji="0" lang="el-G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Arial Unicode MS"/>
                          <a:cs typeface="Arial Unicode MS"/>
                        </a:rPr>
                        <a:t> της μάθησης</a:t>
                      </a:r>
                    </a:p>
                    <a:p>
                      <a:pPr marL="533400" marR="0" lvl="0" indent="-533400" algn="l" defTabSz="449263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l-G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5) η γνώση προχωρά βαθμιαία, χτίζεται</a:t>
                      </a:r>
                    </a:p>
                  </a:txBody>
                  <a:tcPr marL="52933" marR="52933" marT="26466" marB="2646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>
                      <a:solidFill>
                        <a:schemeClr val="accent1"/>
                      </a:solidFill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449263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AutoNum type="arabicParenR"/>
                        <a:tabLst/>
                      </a:pPr>
                      <a:r>
                        <a:rPr kumimoji="0" lang="el-G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κοινωνικός κονστρουκτιβισμός</a:t>
                      </a:r>
                    </a:p>
                    <a:p>
                      <a:pPr marL="533400" marR="0" lvl="0" indent="-533400" algn="l" defTabSz="449263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l-G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2) βαρύνουσα σημασία της ανάπτυξης ο κοινωνικός παράγοντας </a:t>
                      </a:r>
                    </a:p>
                    <a:p>
                      <a:pPr marL="533400" marR="0" lvl="0" indent="-533400" algn="l" defTabSz="449263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l-G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3) προηγείται η κοινωνία, έπεται το άτομο</a:t>
                      </a:r>
                    </a:p>
                    <a:p>
                      <a:pPr marL="533400" marR="0" lvl="0" indent="-533400" algn="l" defTabSz="449263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l-G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3) η μάθηση προηγείται της ανάπτυξης</a:t>
                      </a:r>
                    </a:p>
                    <a:p>
                      <a:pPr marL="533400" marR="0" lvl="0" indent="-533400" algn="l" defTabSz="449263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l-G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4) ο εκπαιδευτικός ως διαμεσολαβητής της μάθησης</a:t>
                      </a:r>
                    </a:p>
                    <a:p>
                      <a:pPr marL="533400" marR="0" lvl="0" indent="-533400" algn="l" defTabSz="449263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l-G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5) η γνώση προχωρά βαθμιαία, χτίζεται</a:t>
                      </a:r>
                    </a:p>
                  </a:txBody>
                  <a:tcPr marL="52933" marR="52933" marT="26466" marB="2646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>
                      <a:solidFill>
                        <a:schemeClr val="accent1"/>
                      </a:solidFill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4500133"/>
      </p:ext>
    </p:extLst>
  </p:cSld>
  <p:clrMapOvr>
    <a:masterClrMapping/>
  </p:clrMapOvr>
</p:sld>
</file>

<file path=ppt/theme/theme1.xml><?xml version="1.0" encoding="utf-8"?>
<a:theme xmlns:a="http://schemas.openxmlformats.org/drawingml/2006/main" name="BlobVTI">
  <a:themeElements>
    <a:clrScheme name="AnalogousFromLightSeed_2SEEDS">
      <a:dk1>
        <a:srgbClr val="000000"/>
      </a:dk1>
      <a:lt1>
        <a:srgbClr val="FFFFFF"/>
      </a:lt1>
      <a:dk2>
        <a:srgbClr val="243241"/>
      </a:dk2>
      <a:lt2>
        <a:srgbClr val="E2E7E8"/>
      </a:lt2>
      <a:accent1>
        <a:srgbClr val="C58174"/>
      </a:accent1>
      <a:accent2>
        <a:srgbClr val="CF8D9E"/>
      </a:accent2>
      <a:accent3>
        <a:srgbClr val="C09C6A"/>
      </a:accent3>
      <a:accent4>
        <a:srgbClr val="68AFB0"/>
      </a:accent4>
      <a:accent5>
        <a:srgbClr val="7BA7C7"/>
      </a:accent5>
      <a:accent6>
        <a:srgbClr val="7481C5"/>
      </a:accent6>
      <a:hlink>
        <a:srgbClr val="5A8B95"/>
      </a:hlink>
      <a:folHlink>
        <a:srgbClr val="7F7F7F"/>
      </a:folHlink>
    </a:clrScheme>
    <a:fontScheme name="Blob">
      <a:majorFont>
        <a:latin typeface="Rockwell Nova Light"/>
        <a:ea typeface=""/>
        <a:cs typeface=""/>
      </a:majorFont>
      <a:minorFont>
        <a:latin typeface="Avenir Next LT Pr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bVTI" id="{06D3AACF-B619-4265-899F-5E2FB3A445D5}" vid="{F5918863-BA1A-4735-81A8-3E7BFBDA8478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Ευρεία οθόνη</PresentationFormat>
  <Paragraphs>0</Paragraphs>
  <Slides>12</Slides>
  <Notes>6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BlobVTI</vt:lpstr>
      <vt:lpstr>Η επίδραση των Θεωριών του  Lev Vygotsky (1896-1934) στις Επιστήμες της Παιδαγωγικής και στην Εκπαίδευση</vt:lpstr>
      <vt:lpstr>Βιογραφικά Στοιχεία</vt:lpstr>
      <vt:lpstr>Κοινωνικός Κονστρουκτιβισμός</vt:lpstr>
      <vt:lpstr>Κοινωνικο-πολιτισμική Θεωρία</vt:lpstr>
      <vt:lpstr>Θεωρία για τη γλώσσα και την ανάπτυξη του παιδιού</vt:lpstr>
      <vt:lpstr>Στάδια ανάπτυξης (1-2)</vt:lpstr>
      <vt:lpstr>Στάδιο ανάπτυξης (3)</vt:lpstr>
      <vt:lpstr>Τι είναι η Ζώνη Επικείμενης Ανάπτυξης (ΖΕΑ);</vt:lpstr>
      <vt:lpstr>Διάλογος Piaget-Vygotsky (γνωστικός και κοινωνικός κονστρουκτιβισμός</vt:lpstr>
      <vt:lpstr>Επίδραση Vygotsky στην Παιδαγωγική</vt:lpstr>
      <vt:lpstr>Παραδείγματα καλής εφαρμογής  θεωρίας Vygotsky στο σχολείο (1)</vt:lpstr>
      <vt:lpstr>Παραδείγματα καλής εφαρμογής  θεωρίας Vygotsky στο σχολείο (2)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51</cp:revision>
  <dcterms:created xsi:type="dcterms:W3CDTF">2025-01-08T04:47:50Z</dcterms:created>
  <dcterms:modified xsi:type="dcterms:W3CDTF">2025-01-08T04:57:35Z</dcterms:modified>
</cp:coreProperties>
</file>