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8"/>
  </p:notesMasterIdLst>
  <p:sldIdLst>
    <p:sldId id="256" r:id="rId2"/>
    <p:sldId id="257" r:id="rId3"/>
    <p:sldId id="258" r:id="rId4"/>
    <p:sldId id="260" r:id="rId5"/>
    <p:sldId id="261" r:id="rId6"/>
    <p:sldId id="262" r:id="rId7"/>
    <p:sldId id="263" r:id="rId8"/>
    <p:sldId id="264" r:id="rId9"/>
    <p:sldId id="265" r:id="rId10"/>
    <p:sldId id="288" r:id="rId11"/>
    <p:sldId id="289" r:id="rId12"/>
    <p:sldId id="290" r:id="rId13"/>
    <p:sldId id="291" r:id="rId14"/>
    <p:sldId id="293" r:id="rId15"/>
    <p:sldId id="266" r:id="rId16"/>
    <p:sldId id="271" r:id="rId17"/>
    <p:sldId id="267" r:id="rId18"/>
    <p:sldId id="268" r:id="rId19"/>
    <p:sldId id="272" r:id="rId20"/>
    <p:sldId id="273" r:id="rId21"/>
    <p:sldId id="274" r:id="rId22"/>
    <p:sldId id="275" r:id="rId23"/>
    <p:sldId id="276" r:id="rId24"/>
    <p:sldId id="277" r:id="rId25"/>
    <p:sldId id="278" r:id="rId26"/>
    <p:sldId id="279" r:id="rId27"/>
    <p:sldId id="280" r:id="rId28"/>
    <p:sldId id="269" r:id="rId29"/>
    <p:sldId id="281" r:id="rId30"/>
    <p:sldId id="287" r:id="rId31"/>
    <p:sldId id="282" r:id="rId32"/>
    <p:sldId id="270" r:id="rId33"/>
    <p:sldId id="283" r:id="rId34"/>
    <p:sldId id="284" r:id="rId35"/>
    <p:sldId id="285" r:id="rId36"/>
    <p:sldId id="286"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Φωτεινό στυλ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A107856-5554-42FB-B03E-39F5DBC370BA}" styleName="Μεσαίο στυλ 4 - Έμφαση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78" y="7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3B8C07-551B-48AE-BDD1-370E64C614D5}" type="datetimeFigureOut">
              <a:rPr lang="el-GR" smtClean="0"/>
              <a:pPr/>
              <a:t>14/12/2022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A03D6F-334A-405F-9C21-78527FD480EB}" type="slidenum">
              <a:rPr lang="el-GR" smtClean="0"/>
              <a:pPr/>
              <a:t>‹#›</a:t>
            </a:fld>
            <a:endParaRPr lang="el-GR"/>
          </a:p>
        </p:txBody>
      </p:sp>
    </p:spTree>
    <p:extLst>
      <p:ext uri="{BB962C8B-B14F-4D97-AF65-F5344CB8AC3E}">
        <p14:creationId xmlns:p14="http://schemas.microsoft.com/office/powerpoint/2010/main" val="1267469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AA03D6F-334A-405F-9C21-78527FD480EB}" type="slidenum">
              <a:rPr lang="el-GR" smtClean="0"/>
              <a:pPr/>
              <a:t>1</a:t>
            </a:fld>
            <a:endParaRPr lang="el-GR"/>
          </a:p>
        </p:txBody>
      </p:sp>
    </p:spTree>
    <p:extLst>
      <p:ext uri="{BB962C8B-B14F-4D97-AF65-F5344CB8AC3E}">
        <p14:creationId xmlns:p14="http://schemas.microsoft.com/office/powerpoint/2010/main" val="3645877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8223526C-290A-43E5-8039-E40CCE290208}" type="datetime1">
              <a:rPr lang="el-GR" smtClean="0"/>
              <a:pPr/>
              <a:t>14/12/2022</a:t>
            </a:fld>
            <a:endParaRPr lang="el-GR"/>
          </a:p>
        </p:txBody>
      </p:sp>
      <p:sp>
        <p:nvSpPr>
          <p:cNvPr id="5" name="4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6" name="5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CB0A12FA-12D5-4FB4-962C-24D8CECBE72E}" type="datetime1">
              <a:rPr lang="el-GR" smtClean="0"/>
              <a:pPr/>
              <a:t>14/12/2022</a:t>
            </a:fld>
            <a:endParaRPr lang="el-GR"/>
          </a:p>
        </p:txBody>
      </p:sp>
      <p:sp>
        <p:nvSpPr>
          <p:cNvPr id="5" name="4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6" name="5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5D5CD581-EEB7-4501-994A-33D49D1B51F0}" type="datetime1">
              <a:rPr lang="el-GR" smtClean="0"/>
              <a:pPr/>
              <a:t>14/12/2022</a:t>
            </a:fld>
            <a:endParaRPr lang="el-GR"/>
          </a:p>
        </p:txBody>
      </p:sp>
      <p:sp>
        <p:nvSpPr>
          <p:cNvPr id="5" name="4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6" name="5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540E2877-7222-42A0-AB36-391F7BC960F5}" type="datetime1">
              <a:rPr lang="el-GR" smtClean="0"/>
              <a:pPr/>
              <a:t>14/12/2022</a:t>
            </a:fld>
            <a:endParaRPr lang="el-GR"/>
          </a:p>
        </p:txBody>
      </p:sp>
      <p:sp>
        <p:nvSpPr>
          <p:cNvPr id="5" name="4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6" name="5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4515D6B-6FA8-40E4-9AEE-CF32E0ED3E2A}" type="datetime1">
              <a:rPr lang="el-GR" smtClean="0"/>
              <a:pPr/>
              <a:t>14/12/2022</a:t>
            </a:fld>
            <a:endParaRPr lang="el-GR"/>
          </a:p>
        </p:txBody>
      </p:sp>
      <p:sp>
        <p:nvSpPr>
          <p:cNvPr id="5" name="4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6" name="5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36A5AB25-4D7D-4246-92BB-4EE7EA19EFE7}" type="datetime1">
              <a:rPr lang="el-GR" smtClean="0"/>
              <a:pPr/>
              <a:t>14/12/2022</a:t>
            </a:fld>
            <a:endParaRPr lang="el-GR"/>
          </a:p>
        </p:txBody>
      </p:sp>
      <p:sp>
        <p:nvSpPr>
          <p:cNvPr id="6" name="5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7" name="6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340D947D-DC41-46CF-9492-AD6182DF965E}" type="datetime1">
              <a:rPr lang="el-GR" smtClean="0"/>
              <a:pPr/>
              <a:t>14/12/2022</a:t>
            </a:fld>
            <a:endParaRPr lang="el-GR"/>
          </a:p>
        </p:txBody>
      </p:sp>
      <p:sp>
        <p:nvSpPr>
          <p:cNvPr id="8" name="7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9" name="8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8597E41A-A31E-4744-B796-EB137743D9C4}" type="datetime1">
              <a:rPr lang="el-GR" smtClean="0"/>
              <a:pPr/>
              <a:t>14/12/2022</a:t>
            </a:fld>
            <a:endParaRPr lang="el-GR"/>
          </a:p>
        </p:txBody>
      </p:sp>
      <p:sp>
        <p:nvSpPr>
          <p:cNvPr id="4" name="3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5" name="4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CF4CC69-1FEF-4FEF-9FCD-16103D2A7B1E}" type="datetime1">
              <a:rPr lang="el-GR" smtClean="0"/>
              <a:pPr/>
              <a:t>14/12/2022</a:t>
            </a:fld>
            <a:endParaRPr lang="el-GR"/>
          </a:p>
        </p:txBody>
      </p:sp>
      <p:sp>
        <p:nvSpPr>
          <p:cNvPr id="3" name="2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4" name="3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7F36A89-0AEA-4F15-84FE-993C014D11C8}" type="datetime1">
              <a:rPr lang="el-GR" smtClean="0"/>
              <a:pPr/>
              <a:t>14/12/2022</a:t>
            </a:fld>
            <a:endParaRPr lang="el-GR"/>
          </a:p>
        </p:txBody>
      </p:sp>
      <p:sp>
        <p:nvSpPr>
          <p:cNvPr id="6" name="5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7" name="6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77A28DB8-C224-4A57-BF2D-25FB36451CF8}" type="datetime1">
              <a:rPr lang="el-GR" smtClean="0"/>
              <a:pPr/>
              <a:t>14/12/2022</a:t>
            </a:fld>
            <a:endParaRPr lang="el-GR"/>
          </a:p>
        </p:txBody>
      </p:sp>
      <p:sp>
        <p:nvSpPr>
          <p:cNvPr id="6" name="5 - Θέση υποσέλιδου"/>
          <p:cNvSpPr>
            <a:spLocks noGrp="1"/>
          </p:cNvSpPr>
          <p:nvPr>
            <p:ph type="ftr" sz="quarter" idx="11"/>
          </p:nvPr>
        </p:nvSpPr>
        <p:spPr/>
        <p:txBody>
          <a:bodyPr/>
          <a:lstStyle/>
          <a:p>
            <a:r>
              <a:rPr lang="el-GR"/>
              <a:t>Ίδρυμα Ποιμαντική Επιμόρφωσης - Ιερά Αρχιεπισκοπή Αθηνών 2014</a:t>
            </a:r>
          </a:p>
        </p:txBody>
      </p:sp>
      <p:sp>
        <p:nvSpPr>
          <p:cNvPr id="7" name="6 - Θέση αριθμού διαφάνειας"/>
          <p:cNvSpPr>
            <a:spLocks noGrp="1"/>
          </p:cNvSpPr>
          <p:nvPr>
            <p:ph type="sldNum" sz="quarter" idx="12"/>
          </p:nvPr>
        </p:nvSpPr>
        <p:spPr/>
        <p:txBody>
          <a:bodyPr/>
          <a:lstStyle/>
          <a:p>
            <a:fld id="{CF637FDB-FB9E-413B-8FC9-19A265D0B1B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3000"/>
            <a:lum/>
          </a:blip>
          <a:srcRect/>
          <a:stretch>
            <a:fillRect l="-25000" r="-25000"/>
          </a:stretch>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A5860-5EC1-4206-9C68-FB9AF7CEAE66}" type="datetime1">
              <a:rPr lang="el-GR" smtClean="0"/>
              <a:pPr/>
              <a:t>14/12/2022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Ίδρυμα Ποιμαντική Επιμόρφωσης - Ιερά Αρχιεπισκοπή Αθηνών 2014</a:t>
            </a: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37FDB-FB9E-413B-8FC9-19A265D0B1B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1484784"/>
            <a:ext cx="7772400" cy="1470025"/>
          </a:xfrm>
        </p:spPr>
        <p:txBody>
          <a:bodyPr>
            <a:normAutofit fontScale="90000"/>
          </a:bodyPr>
          <a:lstStyle/>
          <a:p>
            <a:r>
              <a:rPr lang="el-GR" b="1" dirty="0">
                <a:solidFill>
                  <a:schemeClr val="accent4">
                    <a:lumMod val="50000"/>
                  </a:schemeClr>
                </a:solidFill>
              </a:rPr>
              <a:t>Η ανάπτυξη της θρησκευτικότητας και πίστης του παιδιού και του εφήβου</a:t>
            </a:r>
            <a:endParaRPr lang="el-GR" dirty="0">
              <a:solidFill>
                <a:schemeClr val="accent4">
                  <a:lumMod val="50000"/>
                </a:schemeClr>
              </a:solidFill>
            </a:endParaRPr>
          </a:p>
        </p:txBody>
      </p:sp>
      <p:sp>
        <p:nvSpPr>
          <p:cNvPr id="3" name="2 - Υπότιτλος"/>
          <p:cNvSpPr>
            <a:spLocks noGrp="1"/>
          </p:cNvSpPr>
          <p:nvPr>
            <p:ph type="subTitle" idx="1"/>
          </p:nvPr>
        </p:nvSpPr>
        <p:spPr>
          <a:xfrm>
            <a:off x="1331640" y="3717032"/>
            <a:ext cx="6400800" cy="1752600"/>
          </a:xfrm>
        </p:spPr>
        <p:txBody>
          <a:bodyPr/>
          <a:lstStyle/>
          <a:p>
            <a:r>
              <a:rPr lang="el-GR" dirty="0">
                <a:solidFill>
                  <a:schemeClr val="tx1"/>
                </a:solidFill>
              </a:rPr>
              <a:t>Μάριος Κουκουνάρας </a:t>
            </a:r>
            <a:r>
              <a:rPr lang="el-GR" dirty="0" err="1">
                <a:solidFill>
                  <a:schemeClr val="tx1"/>
                </a:solidFill>
              </a:rPr>
              <a:t>Λιάγκης</a:t>
            </a:r>
            <a:endParaRPr lang="el-GR" dirty="0">
              <a:solidFill>
                <a:schemeClr val="tx1"/>
              </a:solidFill>
            </a:endParaRPr>
          </a:p>
          <a:p>
            <a:r>
              <a:rPr lang="el-GR" dirty="0">
                <a:solidFill>
                  <a:schemeClr val="tx1"/>
                </a:solidFill>
              </a:rPr>
              <a:t>Αναπληρωτής Καθηγητής Διδακτικής</a:t>
            </a:r>
          </a:p>
          <a:p>
            <a:r>
              <a:rPr lang="el-GR" dirty="0">
                <a:solidFill>
                  <a:schemeClr val="tx1"/>
                </a:solidFill>
              </a:rPr>
              <a:t>Τμ. Θεολογίας ΕΚΠΑ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Δίλημμα </a:t>
            </a:r>
            <a:r>
              <a:rPr lang="en-US" dirty="0"/>
              <a:t>Kohlberg</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dirty="0"/>
              <a:t>Κάπου στην Ευρώπη, μια γυναίκα πέθαινε, κι ο μόνος τρόπος να σωθεί η ζωή της ήταν να της χορηγηθεί ένα φάρμακο το οποίο είχε πρόσφατα ανακαλύψει ένας φαρμακοποιός στην ίδια πόλη. Ο φαρμακοποιός χρέωνε το φάρμακο δέκα φορές περισσότερο απ’ όσο του κόστιζε. Ο </a:t>
            </a:r>
            <a:r>
              <a:rPr lang="el-GR" dirty="0" err="1"/>
              <a:t>Heinz</a:t>
            </a:r>
            <a:r>
              <a:rPr lang="el-GR" dirty="0"/>
              <a:t>, ο άντρας της άρρωστης γυναίκας, δανείστηκε όσα περισσότερα χρήματα μπορούσε, αλλά δεν κατάφερε να συγκεντρώσει ολόκληρο το ποσό, παρά μόνο τα μισά απ’ τα χρήματα που κόστιζε το φάρμακο. Ο </a:t>
            </a:r>
            <a:r>
              <a:rPr lang="el-GR" dirty="0" err="1"/>
              <a:t>Heinz</a:t>
            </a:r>
            <a:r>
              <a:rPr lang="el-GR" dirty="0"/>
              <a:t> εξήγησε στον φαρμακοποιό ότι η γυναίκα του πέθαινε και του ζήτησε να του πουλήσει το φάρμακο φθηνότερα ή να του επιτρέψει να τον πληρώσει αργότερα. Ο φαρμακοποιός, όμως, αρνήθηκε, και ο </a:t>
            </a:r>
            <a:r>
              <a:rPr lang="el-GR" dirty="0" err="1"/>
              <a:t>Heinz</a:t>
            </a:r>
            <a:r>
              <a:rPr lang="el-GR" dirty="0"/>
              <a:t>, απελπισμένος, διέρρηξε το κατάστημα για να κλέψει το φάρμακο ώστε να σώσει τη γυναίκα του.</a:t>
            </a:r>
          </a:p>
          <a:p>
            <a:endParaRPr lang="el-GR" dirty="0"/>
          </a:p>
        </p:txBody>
      </p:sp>
      <p:sp>
        <p:nvSpPr>
          <p:cNvPr id="4" name="Θέση υποσέλιδου 3"/>
          <p:cNvSpPr>
            <a:spLocks noGrp="1"/>
          </p:cNvSpPr>
          <p:nvPr>
            <p:ph type="ftr" sz="quarter" idx="11"/>
          </p:nvPr>
        </p:nvSpPr>
        <p:spPr/>
        <p:txBody>
          <a:bodyPr/>
          <a:lstStyle/>
          <a:p>
            <a:endParaRPr lang="el-GR" dirty="0"/>
          </a:p>
        </p:txBody>
      </p:sp>
    </p:spTree>
    <p:extLst>
      <p:ext uri="{BB962C8B-B14F-4D97-AF65-F5344CB8AC3E}">
        <p14:creationId xmlns:p14="http://schemas.microsoft.com/office/powerpoint/2010/main" val="381870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FAD808-ACA8-A311-BB75-96533A8B4470}"/>
              </a:ext>
            </a:extLst>
          </p:cNvPr>
          <p:cNvSpPr>
            <a:spLocks noGrp="1"/>
          </p:cNvSpPr>
          <p:nvPr>
            <p:ph type="title"/>
          </p:nvPr>
        </p:nvSpPr>
        <p:spPr/>
        <p:txBody>
          <a:bodyPr>
            <a:noAutofit/>
          </a:bodyPr>
          <a:lstStyle/>
          <a:p>
            <a:r>
              <a:rPr lang="el-GR" sz="2800" dirty="0"/>
              <a:t>Ήταν σωστό που αρνήθηκε ο φαρμακοποιός την πρόταση του άντρα; Γιατί;</a:t>
            </a:r>
          </a:p>
        </p:txBody>
      </p:sp>
      <p:sp>
        <p:nvSpPr>
          <p:cNvPr id="5" name="Τίτλος 1">
            <a:extLst>
              <a:ext uri="{FF2B5EF4-FFF2-40B4-BE49-F238E27FC236}">
                <a16:creationId xmlns:a16="http://schemas.microsoft.com/office/drawing/2014/main" id="{2A8A6013-0D2C-71EE-DF80-68793D6E7947}"/>
              </a:ext>
            </a:extLst>
          </p:cNvPr>
          <p:cNvSpPr txBox="1">
            <a:spLocks/>
          </p:cNvSpPr>
          <p:nvPr/>
        </p:nvSpPr>
        <p:spPr>
          <a:xfrm>
            <a:off x="539552" y="1916832"/>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dirty="0"/>
              <a:t>Ήταν σωστό που ο άντρας διέρρηξε το φαρμακείο; Γιατί;</a:t>
            </a:r>
          </a:p>
        </p:txBody>
      </p:sp>
      <p:sp>
        <p:nvSpPr>
          <p:cNvPr id="6" name="Τίτλος 1">
            <a:extLst>
              <a:ext uri="{FF2B5EF4-FFF2-40B4-BE49-F238E27FC236}">
                <a16:creationId xmlns:a16="http://schemas.microsoft.com/office/drawing/2014/main" id="{057623B6-795A-4C97-DE91-B353F775D10F}"/>
              </a:ext>
            </a:extLst>
          </p:cNvPr>
          <p:cNvSpPr txBox="1">
            <a:spLocks/>
          </p:cNvSpPr>
          <p:nvPr/>
        </p:nvSpPr>
        <p:spPr>
          <a:xfrm>
            <a:off x="557303" y="314096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dirty="0"/>
              <a:t>Μπορούσε να κάνει κάτι άλλο ο άντρας πριν φτάσει στη διάρρηξη;</a:t>
            </a:r>
          </a:p>
        </p:txBody>
      </p:sp>
      <p:sp>
        <p:nvSpPr>
          <p:cNvPr id="7" name="Τίτλος 1">
            <a:extLst>
              <a:ext uri="{FF2B5EF4-FFF2-40B4-BE49-F238E27FC236}">
                <a16:creationId xmlns:a16="http://schemas.microsoft.com/office/drawing/2014/main" id="{0FC99D37-EFC4-8EA5-A17D-395C675857D4}"/>
              </a:ext>
            </a:extLst>
          </p:cNvPr>
          <p:cNvSpPr txBox="1">
            <a:spLocks/>
          </p:cNvSpPr>
          <p:nvPr/>
        </p:nvSpPr>
        <p:spPr>
          <a:xfrm>
            <a:off x="566176" y="4725144"/>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dirty="0"/>
              <a:t>Τι θα κάνατε εσείς αν ήσασταν στη θέση του άντρα;</a:t>
            </a:r>
          </a:p>
        </p:txBody>
      </p:sp>
    </p:spTree>
    <p:extLst>
      <p:ext uri="{BB962C8B-B14F-4D97-AF65-F5344CB8AC3E}">
        <p14:creationId xmlns:p14="http://schemas.microsoft.com/office/powerpoint/2010/main" val="204262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476672"/>
            <a:ext cx="4176464" cy="504056"/>
          </a:xfrm>
        </p:spPr>
        <p:txBody>
          <a:bodyPr>
            <a:normAutofit fontScale="90000"/>
          </a:bodyPr>
          <a:lstStyle/>
          <a:p>
            <a:r>
              <a:rPr lang="en-US" dirty="0"/>
              <a:t>Lawrence Kohlberg</a:t>
            </a:r>
            <a:br>
              <a:rPr lang="en-US" dirty="0"/>
            </a:br>
            <a:endParaRPr lang="el-GR" dirty="0"/>
          </a:p>
        </p:txBody>
      </p:sp>
      <p:sp>
        <p:nvSpPr>
          <p:cNvPr id="3" name="2 - Θέση περιεχομένου"/>
          <p:cNvSpPr>
            <a:spLocks noGrp="1"/>
          </p:cNvSpPr>
          <p:nvPr>
            <p:ph idx="1"/>
          </p:nvPr>
        </p:nvSpPr>
        <p:spPr>
          <a:xfrm>
            <a:off x="467544" y="1052736"/>
            <a:ext cx="8229600" cy="4525963"/>
          </a:xfrm>
        </p:spPr>
        <p:txBody>
          <a:bodyPr/>
          <a:lstStyle/>
          <a:p>
            <a:pPr algn="ctr">
              <a:buNone/>
            </a:pPr>
            <a:r>
              <a:rPr lang="el-GR" sz="2400" dirty="0"/>
              <a:t>Στάδια ηθικής ανάπτυξης- διακρίνονται από το επίπεδο ηθικής κρίσης του κάθε ανθρώπου</a:t>
            </a:r>
            <a:endParaRPr lang="en-US" sz="2400" dirty="0"/>
          </a:p>
          <a:p>
            <a:endParaRPr lang="el-GR" dirty="0"/>
          </a:p>
        </p:txBody>
      </p:sp>
      <p:sp>
        <p:nvSpPr>
          <p:cNvPr id="5" name="4 - TextBox"/>
          <p:cNvSpPr txBox="1"/>
          <p:nvPr/>
        </p:nvSpPr>
        <p:spPr>
          <a:xfrm>
            <a:off x="6804248" y="260648"/>
            <a:ext cx="2088232" cy="523220"/>
          </a:xfrm>
          <a:prstGeom prst="rect">
            <a:avLst/>
          </a:prstGeom>
          <a:noFill/>
        </p:spPr>
        <p:txBody>
          <a:bodyPr wrap="square" rtlCol="0">
            <a:spAutoFit/>
          </a:bodyPr>
          <a:lstStyle/>
          <a:p>
            <a:r>
              <a:rPr lang="el-GR" sz="2800" dirty="0">
                <a:solidFill>
                  <a:srgbClr val="C00000"/>
                </a:solidFill>
              </a:rPr>
              <a:t>Ψυχολογία</a:t>
            </a:r>
          </a:p>
        </p:txBody>
      </p:sp>
      <p:graphicFrame>
        <p:nvGraphicFramePr>
          <p:cNvPr id="7" name="6 - Πίνακας"/>
          <p:cNvGraphicFramePr>
            <a:graphicFrameLocks noGrp="1"/>
          </p:cNvGraphicFramePr>
          <p:nvPr>
            <p:extLst>
              <p:ext uri="{D42A27DB-BD31-4B8C-83A1-F6EECF244321}">
                <p14:modId xmlns:p14="http://schemas.microsoft.com/office/powerpoint/2010/main" val="130649157"/>
              </p:ext>
            </p:extLst>
          </p:nvPr>
        </p:nvGraphicFramePr>
        <p:xfrm>
          <a:off x="251520" y="2090653"/>
          <a:ext cx="8892480" cy="5414489"/>
        </p:xfrm>
        <a:graphic>
          <a:graphicData uri="http://schemas.openxmlformats.org/drawingml/2006/table">
            <a:tbl>
              <a:tblPr firstRow="1" bandRow="1">
                <a:tableStyleId>{616DA210-FB5B-4158-B5E0-FEB733F419BA}</a:tableStyleId>
              </a:tblPr>
              <a:tblGrid>
                <a:gridCol w="5746310">
                  <a:extLst>
                    <a:ext uri="{9D8B030D-6E8A-4147-A177-3AD203B41FA5}">
                      <a16:colId xmlns:a16="http://schemas.microsoft.com/office/drawing/2014/main" val="20000"/>
                    </a:ext>
                  </a:extLst>
                </a:gridCol>
                <a:gridCol w="3146170">
                  <a:extLst>
                    <a:ext uri="{9D8B030D-6E8A-4147-A177-3AD203B41FA5}">
                      <a16:colId xmlns:a16="http://schemas.microsoft.com/office/drawing/2014/main" val="20001"/>
                    </a:ext>
                  </a:extLst>
                </a:gridCol>
              </a:tblGrid>
              <a:tr h="499501">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800" dirty="0"/>
                        <a:t>Πρώτο επίπεδο: </a:t>
                      </a:r>
                      <a:r>
                        <a:rPr lang="el-GR" sz="1800" dirty="0" err="1"/>
                        <a:t>Προσυμβατικό</a:t>
                      </a:r>
                      <a:r>
                        <a:rPr lang="el-GR" sz="1800" dirty="0"/>
                        <a:t>        </a:t>
                      </a:r>
                      <a:r>
                        <a:rPr lang="el-GR" sz="1600" dirty="0"/>
                        <a:t>Από 4 έως 10 χρόνων περίπου</a:t>
                      </a:r>
                    </a:p>
                  </a:txBody>
                  <a:tcPr marL="68580" marR="68580" marT="0" marB="0"/>
                </a:tc>
                <a:tc>
                  <a:txBody>
                    <a:bodyPr/>
                    <a:lstStyle/>
                    <a:p>
                      <a:pPr algn="just">
                        <a:lnSpc>
                          <a:spcPct val="115000"/>
                        </a:lnSpc>
                        <a:spcAft>
                          <a:spcPts val="600"/>
                        </a:spcAft>
                      </a:pPr>
                      <a:r>
                        <a:rPr lang="el-GR" sz="1800" dirty="0"/>
                        <a:t>Στάδια:</a:t>
                      </a:r>
                      <a:r>
                        <a:rPr lang="el-GR" sz="1800" baseline="0" dirty="0"/>
                        <a:t> 1</a:t>
                      </a:r>
                      <a:r>
                        <a:rPr lang="el-GR" sz="1800" baseline="30000" dirty="0"/>
                        <a:t>ο</a:t>
                      </a:r>
                      <a:r>
                        <a:rPr lang="el-GR" sz="1800" baseline="0" dirty="0"/>
                        <a:t> και 2</a:t>
                      </a:r>
                      <a:r>
                        <a:rPr lang="el-GR" sz="1800" baseline="30000" dirty="0"/>
                        <a:t>ο</a:t>
                      </a:r>
                      <a:r>
                        <a:rPr lang="el-GR" sz="1800" baseline="0" dirty="0"/>
                        <a:t> </a:t>
                      </a:r>
                      <a:endParaRPr lang="el-GR" sz="1800" dirty="0">
                        <a:latin typeface="Calibri"/>
                        <a:ea typeface="Calibri"/>
                        <a:cs typeface="Times New Roman"/>
                      </a:endParaRPr>
                    </a:p>
                  </a:txBody>
                  <a:tcPr marL="68580" marR="68580" marT="0" marB="0"/>
                </a:tc>
                <a:extLst>
                  <a:ext uri="{0D108BD9-81ED-4DB2-BD59-A6C34878D82A}">
                    <a16:rowId xmlns:a16="http://schemas.microsoft.com/office/drawing/2014/main" val="10000"/>
                  </a:ext>
                </a:extLst>
              </a:tr>
              <a:tr h="7883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a:t>Τα παιδιά ανταποκρίνονται κυρίως στον πολιτισμικό έλεγχο, για να αποφύγουν την τιμωρία και να εξασφαλίσουν με αυτό τον τρόπο ικανοποίηση</a:t>
                      </a:r>
                    </a:p>
                    <a:p>
                      <a:endParaRPr lang="el-GR" dirty="0"/>
                    </a:p>
                  </a:txBody>
                  <a:tcPr/>
                </a:tc>
                <a:tc hMerge="1">
                  <a:txBody>
                    <a:bodyPr/>
                    <a:lstStyle/>
                    <a:p>
                      <a:endParaRPr lang="el-GR" dirty="0"/>
                    </a:p>
                  </a:txBody>
                  <a:tcPr/>
                </a:tc>
                <a:extLst>
                  <a:ext uri="{0D108BD9-81ED-4DB2-BD59-A6C34878D82A}">
                    <a16:rowId xmlns:a16="http://schemas.microsoft.com/office/drawing/2014/main" val="10001"/>
                  </a:ext>
                </a:extLst>
              </a:tr>
              <a:tr h="329117">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800" b="1" dirty="0"/>
                        <a:t>Να κλέψει το φάρμακο γιατί</a:t>
                      </a:r>
                      <a:endParaRPr lang="el-GR" sz="1600" b="1" dirty="0"/>
                    </a:p>
                  </a:txBody>
                  <a:tcPr marL="68580" marR="68580" marT="0" marB="0"/>
                </a:tc>
                <a:tc>
                  <a:txBody>
                    <a:bodyPr/>
                    <a:lstStyle/>
                    <a:p>
                      <a:pPr algn="just">
                        <a:lnSpc>
                          <a:spcPct val="115000"/>
                        </a:lnSpc>
                        <a:spcAft>
                          <a:spcPts val="600"/>
                        </a:spcAft>
                      </a:pPr>
                      <a:endParaRPr lang="el-GR" sz="1600" b="1" dirty="0">
                        <a:latin typeface="Calibri"/>
                        <a:ea typeface="Calibri"/>
                        <a:cs typeface="Times New Roman"/>
                      </a:endParaRPr>
                    </a:p>
                  </a:txBody>
                  <a:tcPr marL="68580" marR="68580" marT="0" marB="0"/>
                </a:tc>
                <a:extLst>
                  <a:ext uri="{0D108BD9-81ED-4DB2-BD59-A6C34878D82A}">
                    <a16:rowId xmlns:a16="http://schemas.microsoft.com/office/drawing/2014/main" val="10002"/>
                  </a:ext>
                </a:extLst>
              </a:tr>
              <a:tr h="126134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a:t>Γιατί αξίζει λιγότερο από όσα ζητάει ο φαρμακοποιός. Ο άντρας είχε προσφερθεί να πληρώσει και δεν θα έκλεβε σε άλλη περίπτωση (Υπακοή και τιμωρία)</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a:t>Θα είναι πιο ευτυχισμένος αν σώσει τη γυναίκα του , ακόμη και αν μπει φυλακή (ατομικότητα και ανταλλαγή)</a:t>
                      </a:r>
                    </a:p>
                    <a:p>
                      <a:endParaRPr lang="el-GR" dirty="0"/>
                    </a:p>
                  </a:txBody>
                  <a:tcPr/>
                </a:tc>
                <a:tc hMerge="1">
                  <a:txBody>
                    <a:bodyPr/>
                    <a:lstStyle/>
                    <a:p>
                      <a:endParaRPr lang="el-GR"/>
                    </a:p>
                  </a:txBody>
                  <a:tcPr/>
                </a:tc>
                <a:extLst>
                  <a:ext uri="{0D108BD9-81ED-4DB2-BD59-A6C34878D82A}">
                    <a16:rowId xmlns:a16="http://schemas.microsoft.com/office/drawing/2014/main" val="10003"/>
                  </a:ext>
                </a:extLst>
              </a:tr>
              <a:tr h="391198">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600" b="1" dirty="0"/>
                        <a:t>Να μην κλέψει το φάρμακο γιατί</a:t>
                      </a:r>
                    </a:p>
                  </a:txBody>
                  <a:tcPr marL="68580" marR="68580" marT="0" marB="0"/>
                </a:tc>
                <a:tc>
                  <a:txBody>
                    <a:bodyPr/>
                    <a:lstStyle/>
                    <a:p>
                      <a:pPr algn="just">
                        <a:lnSpc>
                          <a:spcPct val="115000"/>
                        </a:lnSpc>
                        <a:spcAft>
                          <a:spcPts val="600"/>
                        </a:spcAft>
                      </a:pPr>
                      <a:endParaRPr lang="el-GR" sz="1600" b="1" dirty="0">
                        <a:latin typeface="Calibri"/>
                        <a:ea typeface="Calibri"/>
                        <a:cs typeface="Times New Roman"/>
                      </a:endParaRPr>
                    </a:p>
                  </a:txBody>
                  <a:tcPr marL="68580" marR="68580" marT="0" marB="0"/>
                </a:tc>
                <a:extLst>
                  <a:ext uri="{0D108BD9-81ED-4DB2-BD59-A6C34878D82A}">
                    <a16:rowId xmlns:a16="http://schemas.microsoft.com/office/drawing/2014/main" val="10004"/>
                  </a:ext>
                </a:extLst>
              </a:tr>
              <a:tr h="1497847">
                <a:tc gridSpan="2">
                  <a:txBody>
                    <a:bodyPr/>
                    <a:lstStyle/>
                    <a:p>
                      <a:r>
                        <a:rPr lang="el-GR" dirty="0"/>
                        <a:t>Θα μπει φυλακή και αυτό σημαίνει ότι θα είναι κακός άνθρωπος (Υπακοή και τιμωρία)</a:t>
                      </a:r>
                    </a:p>
                    <a:p>
                      <a:r>
                        <a:rPr lang="el-GR" dirty="0"/>
                        <a:t>Η φυλακή είναι ένα απαίσιο μέρος, και το πιο πιθανό είναι να μαραζώσει σε ένα κελί παρά να σώσει τη γυναίκα του από τον θάνατο (Ατομικότητα και ανταλλαγή)</a:t>
                      </a:r>
                    </a:p>
                    <a:p>
                      <a:endParaRPr lang="el-GR" dirty="0"/>
                    </a:p>
                    <a:p>
                      <a:endParaRPr lang="el-GR" dirty="0"/>
                    </a:p>
                    <a:p>
                      <a:endParaRPr lang="el-GR" dirty="0"/>
                    </a:p>
                  </a:txBody>
                  <a:tcPr/>
                </a:tc>
                <a:tc hMerge="1">
                  <a:txBody>
                    <a:bodyPr/>
                    <a:lstStyle/>
                    <a:p>
                      <a:endParaRPr lang="el-GR"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84331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476672"/>
            <a:ext cx="4176464" cy="504056"/>
          </a:xfrm>
        </p:spPr>
        <p:txBody>
          <a:bodyPr>
            <a:normAutofit fontScale="90000"/>
          </a:bodyPr>
          <a:lstStyle/>
          <a:p>
            <a:r>
              <a:rPr lang="en-US" dirty="0"/>
              <a:t>Lawrence Kohlberg</a:t>
            </a:r>
            <a:br>
              <a:rPr lang="en-US" dirty="0"/>
            </a:br>
            <a:endParaRPr lang="el-GR" dirty="0"/>
          </a:p>
        </p:txBody>
      </p:sp>
      <p:sp>
        <p:nvSpPr>
          <p:cNvPr id="3" name="2 - Θέση περιεχομένου"/>
          <p:cNvSpPr>
            <a:spLocks noGrp="1"/>
          </p:cNvSpPr>
          <p:nvPr>
            <p:ph idx="1"/>
          </p:nvPr>
        </p:nvSpPr>
        <p:spPr>
          <a:xfrm>
            <a:off x="467544" y="1052736"/>
            <a:ext cx="8229600" cy="4525963"/>
          </a:xfrm>
        </p:spPr>
        <p:txBody>
          <a:bodyPr/>
          <a:lstStyle/>
          <a:p>
            <a:pPr algn="ctr">
              <a:buNone/>
            </a:pPr>
            <a:r>
              <a:rPr lang="el-GR" sz="2400" dirty="0"/>
              <a:t>Στάδια ηθικής ανάπτυξης- διακρίνονται από το επίπεδο ηθικής κρίσης του κάθε ανθρώπου</a:t>
            </a:r>
            <a:endParaRPr lang="en-US" sz="2400" dirty="0"/>
          </a:p>
          <a:p>
            <a:endParaRPr lang="el-GR" dirty="0"/>
          </a:p>
        </p:txBody>
      </p:sp>
      <p:sp>
        <p:nvSpPr>
          <p:cNvPr id="5" name="4 - TextBox"/>
          <p:cNvSpPr txBox="1"/>
          <p:nvPr/>
        </p:nvSpPr>
        <p:spPr>
          <a:xfrm>
            <a:off x="6804248" y="260648"/>
            <a:ext cx="2088232" cy="523220"/>
          </a:xfrm>
          <a:prstGeom prst="rect">
            <a:avLst/>
          </a:prstGeom>
          <a:noFill/>
        </p:spPr>
        <p:txBody>
          <a:bodyPr wrap="square" rtlCol="0">
            <a:spAutoFit/>
          </a:bodyPr>
          <a:lstStyle/>
          <a:p>
            <a:r>
              <a:rPr lang="el-GR" sz="2800" dirty="0">
                <a:solidFill>
                  <a:srgbClr val="C00000"/>
                </a:solidFill>
              </a:rPr>
              <a:t>Ψυχολογία</a:t>
            </a:r>
          </a:p>
        </p:txBody>
      </p:sp>
      <p:graphicFrame>
        <p:nvGraphicFramePr>
          <p:cNvPr id="7" name="6 - Πίνακας"/>
          <p:cNvGraphicFramePr>
            <a:graphicFrameLocks noGrp="1"/>
          </p:cNvGraphicFramePr>
          <p:nvPr>
            <p:extLst>
              <p:ext uri="{D42A27DB-BD31-4B8C-83A1-F6EECF244321}">
                <p14:modId xmlns:p14="http://schemas.microsoft.com/office/powerpoint/2010/main" val="2716755628"/>
              </p:ext>
            </p:extLst>
          </p:nvPr>
        </p:nvGraphicFramePr>
        <p:xfrm>
          <a:off x="251520" y="1916832"/>
          <a:ext cx="8712968" cy="4357072"/>
        </p:xfrm>
        <a:graphic>
          <a:graphicData uri="http://schemas.openxmlformats.org/drawingml/2006/table">
            <a:tbl>
              <a:tblPr firstRow="1" bandRow="1">
                <a:tableStyleId>{616DA210-FB5B-4158-B5E0-FEB733F419BA}</a:tableStyleId>
              </a:tblPr>
              <a:tblGrid>
                <a:gridCol w="6190793">
                  <a:extLst>
                    <a:ext uri="{9D8B030D-6E8A-4147-A177-3AD203B41FA5}">
                      <a16:colId xmlns:a16="http://schemas.microsoft.com/office/drawing/2014/main" val="20000"/>
                    </a:ext>
                  </a:extLst>
                </a:gridCol>
                <a:gridCol w="2522175">
                  <a:extLst>
                    <a:ext uri="{9D8B030D-6E8A-4147-A177-3AD203B41FA5}">
                      <a16:colId xmlns:a16="http://schemas.microsoft.com/office/drawing/2014/main" val="20001"/>
                    </a:ext>
                  </a:extLst>
                </a:gridCol>
              </a:tblGrid>
              <a:tr h="504056">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800" dirty="0"/>
                        <a:t>Δεύτερο επίπεδο: Συμβατικό        </a:t>
                      </a:r>
                      <a:r>
                        <a:rPr lang="el-GR" sz="1600" dirty="0"/>
                        <a:t>Από 10έως 13 χρόνων περίπου</a:t>
                      </a:r>
                    </a:p>
                  </a:txBody>
                  <a:tcPr marL="68580" marR="68580" marT="0" marB="0"/>
                </a:tc>
                <a:tc>
                  <a:txBody>
                    <a:bodyPr/>
                    <a:lstStyle/>
                    <a:p>
                      <a:pPr algn="just">
                        <a:lnSpc>
                          <a:spcPct val="115000"/>
                        </a:lnSpc>
                        <a:spcAft>
                          <a:spcPts val="600"/>
                        </a:spcAft>
                      </a:pPr>
                      <a:r>
                        <a:rPr lang="el-GR" sz="1800" dirty="0"/>
                        <a:t>Στάδια:</a:t>
                      </a:r>
                      <a:r>
                        <a:rPr lang="el-GR" sz="1800" baseline="0" dirty="0"/>
                        <a:t> 3</a:t>
                      </a:r>
                      <a:r>
                        <a:rPr lang="el-GR" sz="1800" baseline="30000" dirty="0"/>
                        <a:t>ο</a:t>
                      </a:r>
                      <a:r>
                        <a:rPr lang="el-GR" sz="1800" baseline="0" dirty="0"/>
                        <a:t> και 4</a:t>
                      </a:r>
                      <a:r>
                        <a:rPr lang="el-GR" sz="1800" baseline="30000" dirty="0"/>
                        <a:t>ο</a:t>
                      </a:r>
                      <a:r>
                        <a:rPr lang="el-GR" sz="1800" baseline="0" dirty="0"/>
                        <a:t> </a:t>
                      </a:r>
                      <a:endParaRPr lang="el-GR" sz="1800" dirty="0">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a:t>Τα παιδιά επιθυμούν την αποδοχή από τα άτομα και την κοινωνία. Συμμορφώνονται και υποστηρίζουν ενεργά τους κανόνες της κοινωνίας</a:t>
                      </a:r>
                    </a:p>
                  </a:txBody>
                  <a:tcPr/>
                </a:tc>
                <a:tc hMerge="1">
                  <a:txBody>
                    <a:bodyPr/>
                    <a:lstStyle/>
                    <a:p>
                      <a:endParaRPr lang="el-GR" dirty="0"/>
                    </a:p>
                  </a:txBody>
                  <a:tcPr/>
                </a:tc>
                <a:extLst>
                  <a:ext uri="{0D108BD9-81ED-4DB2-BD59-A6C34878D82A}">
                    <a16:rowId xmlns:a16="http://schemas.microsoft.com/office/drawing/2014/main" val="10001"/>
                  </a:ext>
                </a:extLst>
              </a:tr>
              <a:tr h="381744">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600" b="1" dirty="0"/>
                        <a:t>Να κλέψει το φάρμακο γιατί</a:t>
                      </a:r>
                    </a:p>
                  </a:txBody>
                  <a:tcPr marL="68580" marR="68580" marT="0" marB="0"/>
                </a:tc>
                <a:tc>
                  <a:txBody>
                    <a:bodyPr/>
                    <a:lstStyle/>
                    <a:p>
                      <a:pPr algn="just">
                        <a:lnSpc>
                          <a:spcPct val="115000"/>
                        </a:lnSpc>
                        <a:spcAft>
                          <a:spcPts val="600"/>
                        </a:spcAft>
                      </a:pPr>
                      <a:endParaRPr lang="el-GR" sz="1600" b="1" dirty="0">
                        <a:latin typeface="Calibri"/>
                        <a:ea typeface="Calibri"/>
                        <a:cs typeface="Times New Roman"/>
                      </a:endParaRPr>
                    </a:p>
                  </a:txBody>
                  <a:tcPr marL="68580" marR="68580" marT="0" marB="0"/>
                </a:tc>
                <a:extLst>
                  <a:ext uri="{0D108BD9-81ED-4DB2-BD59-A6C34878D82A}">
                    <a16:rowId xmlns:a16="http://schemas.microsoft.com/office/drawing/2014/main" val="10002"/>
                  </a:ext>
                </a:extLst>
              </a:tr>
              <a:tr h="370840">
                <a:tc gridSpan="2">
                  <a:txBody>
                    <a:bodyPr/>
                    <a:lstStyle/>
                    <a:p>
                      <a:r>
                        <a:rPr lang="el-GR" dirty="0"/>
                        <a:t>Η γυναίκα του το περιμένει. θέλει να είναι καλός σύζυγος. (Συμμόρφωση)</a:t>
                      </a:r>
                    </a:p>
                    <a:p>
                      <a:r>
                        <a:rPr lang="el-GR" dirty="0"/>
                        <a:t>Η σύζυγός του θα ωφεληθεί, αλλά θα πρέπει επίσης αυτός να λάβει την προβλεπόμενη τιμωρία για το έγκλημα καθώς και να πληρώσει στον φαρμακοποιό όσα του οφείλονται.</a:t>
                      </a:r>
                    </a:p>
                    <a:p>
                      <a:r>
                        <a:rPr lang="el-GR" dirty="0"/>
                        <a:t>Οι εγκληματίες δεν μπορούν απλώς να μην λαμβάνουν υπόψη τον νόμο και να κλέβουν. Οι ενέργειες έχουν συνέπειες. (Νόμος και τάξη)</a:t>
                      </a:r>
                    </a:p>
                  </a:txBody>
                  <a:tcPr/>
                </a:tc>
                <a:tc hMerge="1">
                  <a:txBody>
                    <a:bodyPr/>
                    <a:lstStyle/>
                    <a:p>
                      <a:endParaRPr lang="el-GR"/>
                    </a:p>
                  </a:txBody>
                  <a:tcPr/>
                </a:tc>
                <a:extLst>
                  <a:ext uri="{0D108BD9-81ED-4DB2-BD59-A6C34878D82A}">
                    <a16:rowId xmlns:a16="http://schemas.microsoft.com/office/drawing/2014/main" val="10003"/>
                  </a:ext>
                </a:extLst>
              </a:tr>
              <a:tr h="453752">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800" b="1" dirty="0"/>
                        <a:t>Να μην κλέψει το φάρμακο γιατί</a:t>
                      </a:r>
                      <a:endParaRPr lang="el-GR" sz="1600" b="1" dirty="0"/>
                    </a:p>
                  </a:txBody>
                  <a:tcPr marL="68580" marR="68580" marT="0" marB="0"/>
                </a:tc>
                <a:tc>
                  <a:txBody>
                    <a:bodyPr/>
                    <a:lstStyle/>
                    <a:p>
                      <a:pPr algn="just">
                        <a:lnSpc>
                          <a:spcPct val="115000"/>
                        </a:lnSpc>
                        <a:spcAft>
                          <a:spcPts val="600"/>
                        </a:spcAft>
                      </a:pPr>
                      <a:endParaRPr lang="el-GR" sz="1600" b="1" dirty="0">
                        <a:latin typeface="Calibri"/>
                        <a:ea typeface="Calibri"/>
                        <a:cs typeface="Times New Roman"/>
                      </a:endParaRPr>
                    </a:p>
                  </a:txBody>
                  <a:tcPr marL="68580" marR="68580" marT="0" marB="0"/>
                </a:tc>
                <a:extLst>
                  <a:ext uri="{0D108BD9-81ED-4DB2-BD59-A6C34878D82A}">
                    <a16:rowId xmlns:a16="http://schemas.microsoft.com/office/drawing/2014/main" val="10004"/>
                  </a:ext>
                </a:extLst>
              </a:tr>
              <a:tr h="370840">
                <a:tc gridSpan="2">
                  <a:txBody>
                    <a:bodyPr/>
                    <a:lstStyle/>
                    <a:p>
                      <a:r>
                        <a:rPr lang="el-GR" dirty="0"/>
                        <a:t>Η κλοπή είναι κακό και δεν είναι εγκληματίας. Έχει προσπαθήσει να κάνει ό,τι μπορεί χωρίς να παραβεί τον νόμο, δεν μπορείς να τον κατηγορήσεις (Συμμόρφωση)</a:t>
                      </a:r>
                    </a:p>
                    <a:p>
                      <a:r>
                        <a:rPr lang="el-GR" dirty="0"/>
                        <a:t>Ο νόμος απαγορεύει την κλοπή. (Νόμος και τάξη)</a:t>
                      </a:r>
                    </a:p>
                  </a:txBody>
                  <a:tcPr/>
                </a:tc>
                <a:tc hMerge="1">
                  <a:txBody>
                    <a:bodyPr/>
                    <a:lstStyle/>
                    <a:p>
                      <a:endParaRPr lang="el-GR"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0008247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476672"/>
            <a:ext cx="4176464" cy="504056"/>
          </a:xfrm>
        </p:spPr>
        <p:txBody>
          <a:bodyPr>
            <a:normAutofit fontScale="90000"/>
          </a:bodyPr>
          <a:lstStyle/>
          <a:p>
            <a:r>
              <a:rPr lang="en-US" dirty="0"/>
              <a:t>Lawrence Kohlberg</a:t>
            </a:r>
            <a:br>
              <a:rPr lang="en-US" dirty="0"/>
            </a:br>
            <a:endParaRPr lang="el-GR" dirty="0"/>
          </a:p>
        </p:txBody>
      </p:sp>
      <p:sp>
        <p:nvSpPr>
          <p:cNvPr id="3" name="2 - Θέση περιεχομένου"/>
          <p:cNvSpPr>
            <a:spLocks noGrp="1"/>
          </p:cNvSpPr>
          <p:nvPr>
            <p:ph idx="1"/>
          </p:nvPr>
        </p:nvSpPr>
        <p:spPr>
          <a:xfrm>
            <a:off x="467544" y="1052736"/>
            <a:ext cx="8229600" cy="4525963"/>
          </a:xfrm>
        </p:spPr>
        <p:txBody>
          <a:bodyPr/>
          <a:lstStyle/>
          <a:p>
            <a:pPr algn="ctr">
              <a:buNone/>
            </a:pPr>
            <a:r>
              <a:rPr lang="el-GR" sz="2400" dirty="0"/>
              <a:t>Στάδια ηθικής ανάπτυξης- διακρίνονται από το επίπεδο ηθικής κρίσης του κάθε ανθρώπου</a:t>
            </a:r>
            <a:endParaRPr lang="en-US" sz="2400" dirty="0"/>
          </a:p>
          <a:p>
            <a:endParaRPr lang="el-GR" dirty="0"/>
          </a:p>
        </p:txBody>
      </p:sp>
      <p:sp>
        <p:nvSpPr>
          <p:cNvPr id="5" name="4 - TextBox"/>
          <p:cNvSpPr txBox="1"/>
          <p:nvPr/>
        </p:nvSpPr>
        <p:spPr>
          <a:xfrm>
            <a:off x="6804248" y="260648"/>
            <a:ext cx="2088232" cy="523220"/>
          </a:xfrm>
          <a:prstGeom prst="rect">
            <a:avLst/>
          </a:prstGeom>
          <a:noFill/>
        </p:spPr>
        <p:txBody>
          <a:bodyPr wrap="square" rtlCol="0">
            <a:spAutoFit/>
          </a:bodyPr>
          <a:lstStyle/>
          <a:p>
            <a:r>
              <a:rPr lang="el-GR" sz="2800" dirty="0">
                <a:solidFill>
                  <a:srgbClr val="C00000"/>
                </a:solidFill>
              </a:rPr>
              <a:t>Ψυχολογία</a:t>
            </a:r>
          </a:p>
        </p:txBody>
      </p:sp>
      <p:graphicFrame>
        <p:nvGraphicFramePr>
          <p:cNvPr id="7" name="6 - Πίνακας"/>
          <p:cNvGraphicFramePr>
            <a:graphicFrameLocks noGrp="1"/>
          </p:cNvGraphicFramePr>
          <p:nvPr>
            <p:extLst>
              <p:ext uri="{D42A27DB-BD31-4B8C-83A1-F6EECF244321}">
                <p14:modId xmlns:p14="http://schemas.microsoft.com/office/powerpoint/2010/main" val="1644174900"/>
              </p:ext>
            </p:extLst>
          </p:nvPr>
        </p:nvGraphicFramePr>
        <p:xfrm>
          <a:off x="251520" y="1916832"/>
          <a:ext cx="8712968" cy="4631392"/>
        </p:xfrm>
        <a:graphic>
          <a:graphicData uri="http://schemas.openxmlformats.org/drawingml/2006/table">
            <a:tbl>
              <a:tblPr firstRow="1" bandRow="1">
                <a:tableStyleId>{616DA210-FB5B-4158-B5E0-FEB733F419BA}</a:tableStyleId>
              </a:tblPr>
              <a:tblGrid>
                <a:gridCol w="6190793">
                  <a:extLst>
                    <a:ext uri="{9D8B030D-6E8A-4147-A177-3AD203B41FA5}">
                      <a16:colId xmlns:a16="http://schemas.microsoft.com/office/drawing/2014/main" val="20000"/>
                    </a:ext>
                  </a:extLst>
                </a:gridCol>
                <a:gridCol w="2522175">
                  <a:extLst>
                    <a:ext uri="{9D8B030D-6E8A-4147-A177-3AD203B41FA5}">
                      <a16:colId xmlns:a16="http://schemas.microsoft.com/office/drawing/2014/main" val="20001"/>
                    </a:ext>
                  </a:extLst>
                </a:gridCol>
              </a:tblGrid>
              <a:tr h="504056">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800" dirty="0"/>
                        <a:t>Τρίτο επίπεδο: </a:t>
                      </a:r>
                      <a:r>
                        <a:rPr lang="el-GR" sz="1800" dirty="0" err="1"/>
                        <a:t>Μετασυμβατικό</a:t>
                      </a:r>
                      <a:r>
                        <a:rPr lang="el-GR" sz="1800" dirty="0"/>
                        <a:t>                  </a:t>
                      </a:r>
                      <a:r>
                        <a:rPr lang="el-GR" sz="1600" dirty="0"/>
                        <a:t>13 χρόνων και πάνω</a:t>
                      </a:r>
                    </a:p>
                  </a:txBody>
                  <a:tcPr marL="68580" marR="68580" marT="0" marB="0"/>
                </a:tc>
                <a:tc>
                  <a:txBody>
                    <a:bodyPr/>
                    <a:lstStyle/>
                    <a:p>
                      <a:pPr algn="just">
                        <a:lnSpc>
                          <a:spcPct val="115000"/>
                        </a:lnSpc>
                        <a:spcAft>
                          <a:spcPts val="600"/>
                        </a:spcAft>
                      </a:pPr>
                      <a:r>
                        <a:rPr lang="el-GR" sz="1800" dirty="0"/>
                        <a:t>Στάδια:</a:t>
                      </a:r>
                      <a:r>
                        <a:rPr lang="el-GR" sz="1800" baseline="0" dirty="0"/>
                        <a:t> 5</a:t>
                      </a:r>
                      <a:r>
                        <a:rPr lang="el-GR" sz="1800" baseline="30000" dirty="0"/>
                        <a:t>ο</a:t>
                      </a:r>
                      <a:r>
                        <a:rPr lang="el-GR" sz="1800" baseline="0" dirty="0"/>
                        <a:t> και 6</a:t>
                      </a:r>
                      <a:r>
                        <a:rPr lang="el-GR" sz="1800" baseline="30000" dirty="0"/>
                        <a:t>ο</a:t>
                      </a:r>
                      <a:r>
                        <a:rPr lang="el-GR" sz="1800" baseline="0" dirty="0"/>
                        <a:t> </a:t>
                      </a:r>
                      <a:endParaRPr lang="el-GR" sz="1800" dirty="0">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a:t>Τα παιδιά επιθυμούν την αποδοχή από τα άτομα και την κοινωνία. Συμμορφώνονται και υποστηρίζουν ενεργά τους κανόνες της κοινωνίας</a:t>
                      </a:r>
                    </a:p>
                  </a:txBody>
                  <a:tcPr/>
                </a:tc>
                <a:tc hMerge="1">
                  <a:txBody>
                    <a:bodyPr/>
                    <a:lstStyle/>
                    <a:p>
                      <a:endParaRPr lang="el-GR" dirty="0"/>
                    </a:p>
                  </a:txBody>
                  <a:tcPr/>
                </a:tc>
                <a:extLst>
                  <a:ext uri="{0D108BD9-81ED-4DB2-BD59-A6C34878D82A}">
                    <a16:rowId xmlns:a16="http://schemas.microsoft.com/office/drawing/2014/main" val="10001"/>
                  </a:ext>
                </a:extLst>
              </a:tr>
              <a:tr h="381744">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600" b="1" dirty="0"/>
                        <a:t>Να κλέψει το φάρμακο γιατί</a:t>
                      </a:r>
                    </a:p>
                  </a:txBody>
                  <a:tcPr marL="68580" marR="68580" marT="0" marB="0"/>
                </a:tc>
                <a:tc>
                  <a:txBody>
                    <a:bodyPr/>
                    <a:lstStyle/>
                    <a:p>
                      <a:pPr algn="just">
                        <a:lnSpc>
                          <a:spcPct val="115000"/>
                        </a:lnSpc>
                        <a:spcAft>
                          <a:spcPts val="600"/>
                        </a:spcAft>
                      </a:pPr>
                      <a:endParaRPr lang="el-GR" sz="1600" b="1" dirty="0">
                        <a:latin typeface="Calibri"/>
                        <a:ea typeface="Calibri"/>
                        <a:cs typeface="Times New Roman"/>
                      </a:endParaRPr>
                    </a:p>
                  </a:txBody>
                  <a:tcPr marL="68580" marR="68580" marT="0" marB="0"/>
                </a:tc>
                <a:extLst>
                  <a:ext uri="{0D108BD9-81ED-4DB2-BD59-A6C34878D82A}">
                    <a16:rowId xmlns:a16="http://schemas.microsoft.com/office/drawing/2014/main" val="10002"/>
                  </a:ext>
                </a:extLst>
              </a:tr>
              <a:tr h="370840">
                <a:tc gridSpan="2">
                  <a:txBody>
                    <a:bodyPr/>
                    <a:lstStyle/>
                    <a:p>
                      <a:r>
                        <a:rPr lang="el-GR" dirty="0"/>
                        <a:t>Όλοι έχουν δικαίωμα να επιλέξουν τη ζωή, ανεξάρτητα από το νόμο. (Κοινωνικό συμβόλαιο και ατομικά δικαιώματα)</a:t>
                      </a:r>
                    </a:p>
                    <a:p>
                      <a:r>
                        <a:rPr lang="el-GR" dirty="0"/>
                        <a:t>Η διάσωση μιας ανθρώπινης ζωής είναι πιο θεμελιώδης αξία από τα δικαιώματα ιδιοκτησίας ενός άλλου ατόμου. (Παγκόσμιες αρχές)</a:t>
                      </a:r>
                    </a:p>
                  </a:txBody>
                  <a:tcPr/>
                </a:tc>
                <a:tc hMerge="1">
                  <a:txBody>
                    <a:bodyPr/>
                    <a:lstStyle/>
                    <a:p>
                      <a:endParaRPr lang="el-GR"/>
                    </a:p>
                  </a:txBody>
                  <a:tcPr/>
                </a:tc>
                <a:extLst>
                  <a:ext uri="{0D108BD9-81ED-4DB2-BD59-A6C34878D82A}">
                    <a16:rowId xmlns:a16="http://schemas.microsoft.com/office/drawing/2014/main" val="10003"/>
                  </a:ext>
                </a:extLst>
              </a:tr>
              <a:tr h="453752">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800" b="1" dirty="0"/>
                        <a:t>Να μην κλέψει το φάρμακο γιατί</a:t>
                      </a:r>
                      <a:endParaRPr lang="el-GR" sz="1600" b="1" dirty="0"/>
                    </a:p>
                  </a:txBody>
                  <a:tcPr marL="68580" marR="68580" marT="0" marB="0"/>
                </a:tc>
                <a:tc>
                  <a:txBody>
                    <a:bodyPr/>
                    <a:lstStyle/>
                    <a:p>
                      <a:pPr algn="just">
                        <a:lnSpc>
                          <a:spcPct val="115000"/>
                        </a:lnSpc>
                        <a:spcAft>
                          <a:spcPts val="600"/>
                        </a:spcAft>
                      </a:pPr>
                      <a:endParaRPr lang="el-GR" sz="1600" b="1" dirty="0">
                        <a:latin typeface="Calibri"/>
                        <a:ea typeface="Calibri"/>
                        <a:cs typeface="Times New Roman"/>
                      </a:endParaRPr>
                    </a:p>
                  </a:txBody>
                  <a:tcPr marL="68580" marR="68580" marT="0" marB="0"/>
                </a:tc>
                <a:extLst>
                  <a:ext uri="{0D108BD9-81ED-4DB2-BD59-A6C34878D82A}">
                    <a16:rowId xmlns:a16="http://schemas.microsoft.com/office/drawing/2014/main" val="10004"/>
                  </a:ext>
                </a:extLst>
              </a:tr>
              <a:tr h="370840">
                <a:tc gridSpan="2">
                  <a:txBody>
                    <a:bodyPr/>
                    <a:lstStyle/>
                    <a:p>
                      <a:r>
                        <a:rPr lang="el-GR" dirty="0"/>
                        <a:t>Ο φαρμακοποιός έχει δικαίωμα σε δίκαιη αποζημίωση. Ακόμα κι αν η γυναίκα του είναι άρρωστη, αυτό δεν κάνει τις πράξεις του σωστές. (Κοινωνικό συμβόλαιο και ατομικά δικαιώματα)</a:t>
                      </a:r>
                    </a:p>
                    <a:p>
                      <a:r>
                        <a:rPr lang="el-GR" dirty="0"/>
                        <a:t>Άλλοι μπορεί να χρειάζονται το φάρμακο εξίσου πολύ και η ζωή τους είναι εξίσου σημαντική.(</a:t>
                      </a:r>
                      <a:r>
                        <a:rPr lang="el-GR"/>
                        <a:t>Παγκόσμιες αρχές)</a:t>
                      </a:r>
                      <a:endParaRPr lang="el-GR" dirty="0"/>
                    </a:p>
                  </a:txBody>
                  <a:tcPr/>
                </a:tc>
                <a:tc hMerge="1">
                  <a:txBody>
                    <a:bodyPr/>
                    <a:lstStyle/>
                    <a:p>
                      <a:endParaRPr lang="el-GR"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22825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3682752" cy="1143000"/>
          </a:xfrm>
        </p:spPr>
        <p:txBody>
          <a:bodyPr>
            <a:normAutofit/>
          </a:bodyPr>
          <a:lstStyle/>
          <a:p>
            <a:r>
              <a:rPr lang="en-US" sz="4000" dirty="0"/>
              <a:t>James Fowler</a:t>
            </a:r>
            <a:endParaRPr lang="el-GR" sz="4000" dirty="0"/>
          </a:p>
        </p:txBody>
      </p:sp>
      <p:sp>
        <p:nvSpPr>
          <p:cNvPr id="5" name="4 - TextBox"/>
          <p:cNvSpPr txBox="1"/>
          <p:nvPr/>
        </p:nvSpPr>
        <p:spPr>
          <a:xfrm>
            <a:off x="6444208" y="332656"/>
            <a:ext cx="2088232" cy="523220"/>
          </a:xfrm>
          <a:prstGeom prst="rect">
            <a:avLst/>
          </a:prstGeom>
          <a:noFill/>
        </p:spPr>
        <p:txBody>
          <a:bodyPr wrap="square" rtlCol="0">
            <a:spAutoFit/>
          </a:bodyPr>
          <a:lstStyle/>
          <a:p>
            <a:r>
              <a:rPr lang="el-GR" sz="2800" dirty="0">
                <a:solidFill>
                  <a:srgbClr val="C00000"/>
                </a:solidFill>
              </a:rPr>
              <a:t>Ψυχολογία</a:t>
            </a:r>
          </a:p>
        </p:txBody>
      </p:sp>
      <p:graphicFrame>
        <p:nvGraphicFramePr>
          <p:cNvPr id="8" name="7 - Θέση περιεχομένου"/>
          <p:cNvGraphicFramePr>
            <a:graphicFrameLocks noGrp="1"/>
          </p:cNvGraphicFramePr>
          <p:nvPr>
            <p:ph idx="1"/>
          </p:nvPr>
        </p:nvGraphicFramePr>
        <p:xfrm>
          <a:off x="251520" y="1600200"/>
          <a:ext cx="8640960" cy="4637112"/>
        </p:xfrm>
        <a:graphic>
          <a:graphicData uri="http://schemas.openxmlformats.org/drawingml/2006/table">
            <a:tbl>
              <a:tblPr firstRow="1" bandRow="1">
                <a:tableStyleId>{8A107856-5554-42FB-B03E-39F5DBC370BA}</a:tableStyleId>
              </a:tblPr>
              <a:tblGrid>
                <a:gridCol w="2880320">
                  <a:extLst>
                    <a:ext uri="{9D8B030D-6E8A-4147-A177-3AD203B41FA5}">
                      <a16:colId xmlns:a16="http://schemas.microsoft.com/office/drawing/2014/main" val="20000"/>
                    </a:ext>
                  </a:extLst>
                </a:gridCol>
                <a:gridCol w="5760640">
                  <a:extLst>
                    <a:ext uri="{9D8B030D-6E8A-4147-A177-3AD203B41FA5}">
                      <a16:colId xmlns:a16="http://schemas.microsoft.com/office/drawing/2014/main" val="20001"/>
                    </a:ext>
                  </a:extLst>
                </a:gridCol>
              </a:tblGrid>
              <a:tr h="1030469">
                <a:tc>
                  <a:txBody>
                    <a:bodyPr/>
                    <a:lstStyle/>
                    <a:p>
                      <a:r>
                        <a:rPr lang="el-GR" sz="1800" b="0" kern="1200" dirty="0">
                          <a:solidFill>
                            <a:schemeClr val="dk1"/>
                          </a:solidFill>
                          <a:latin typeface="+mn-lt"/>
                          <a:ea typeface="+mn-ea"/>
                          <a:cs typeface="+mn-cs"/>
                        </a:rPr>
                        <a:t>Μηδενικό στάδιο</a:t>
                      </a:r>
                      <a:r>
                        <a:rPr lang="en-US" sz="1800" b="0" kern="1200" dirty="0">
                          <a:solidFill>
                            <a:schemeClr val="dk1"/>
                          </a:solidFill>
                          <a:latin typeface="+mn-lt"/>
                          <a:ea typeface="+mn-ea"/>
                          <a:cs typeface="+mn-cs"/>
                        </a:rPr>
                        <a:t>:</a:t>
                      </a:r>
                      <a:r>
                        <a:rPr lang="el-GR" sz="1800" b="0" kern="1200" baseline="0" dirty="0">
                          <a:solidFill>
                            <a:schemeClr val="dk1"/>
                          </a:solidFill>
                          <a:latin typeface="+mn-lt"/>
                          <a:ea typeface="+mn-ea"/>
                          <a:cs typeface="+mn-cs"/>
                        </a:rPr>
                        <a:t> </a:t>
                      </a:r>
                      <a:r>
                        <a:rPr lang="el-GR" sz="1800" b="0" kern="1200" dirty="0">
                          <a:solidFill>
                            <a:schemeClr val="dk1"/>
                          </a:solidFill>
                          <a:latin typeface="+mn-lt"/>
                          <a:ea typeface="+mn-ea"/>
                          <a:cs typeface="+mn-cs"/>
                        </a:rPr>
                        <a:t>Πρώιμη ή αδιαφοροποίητη πίστη (0-2 χρόνων)</a:t>
                      </a:r>
                      <a:endParaRPr lang="el-GR" b="0" dirty="0"/>
                    </a:p>
                  </a:txBody>
                  <a:tcPr/>
                </a:tc>
                <a:tc>
                  <a:txBody>
                    <a:bodyPr/>
                    <a:lstStyle/>
                    <a:p>
                      <a:r>
                        <a:rPr lang="el-GR" sz="1800" b="0" kern="1200" dirty="0">
                          <a:solidFill>
                            <a:schemeClr val="dk1"/>
                          </a:solidFill>
                          <a:latin typeface="+mn-lt"/>
                          <a:ea typeface="+mn-ea"/>
                          <a:cs typeface="+mn-cs"/>
                        </a:rPr>
                        <a:t>Αναπτύσσει στο περιβάλλον, που μεγαλώνει, συναισθήματα ασφάλειας και εμπιστοσύνης</a:t>
                      </a:r>
                      <a:endParaRPr lang="el-GR" b="0" dirty="0"/>
                    </a:p>
                  </a:txBody>
                  <a:tcPr/>
                </a:tc>
                <a:extLst>
                  <a:ext uri="{0D108BD9-81ED-4DB2-BD59-A6C34878D82A}">
                    <a16:rowId xmlns:a16="http://schemas.microsoft.com/office/drawing/2014/main" val="10000"/>
                  </a:ext>
                </a:extLst>
              </a:tr>
              <a:tr h="1648751">
                <a:tc>
                  <a:txBody>
                    <a:bodyPr/>
                    <a:lstStyle/>
                    <a:p>
                      <a:r>
                        <a:rPr lang="el-GR" sz="1800" kern="1200" dirty="0">
                          <a:solidFill>
                            <a:schemeClr val="dk1"/>
                          </a:solidFill>
                          <a:latin typeface="+mn-lt"/>
                          <a:ea typeface="+mn-ea"/>
                          <a:cs typeface="+mn-cs"/>
                        </a:rPr>
                        <a:t>1ο) Διαισθητική-προβολική πίστη (3-7 χρόνων). </a:t>
                      </a:r>
                      <a:endParaRPr lang="el-GR" dirty="0"/>
                    </a:p>
                  </a:txBody>
                  <a:tcPr/>
                </a:tc>
                <a:tc>
                  <a:txBody>
                    <a:bodyPr/>
                    <a:lstStyle/>
                    <a:p>
                      <a:r>
                        <a:rPr lang="el-GR" sz="1800" kern="1200" dirty="0">
                          <a:solidFill>
                            <a:schemeClr val="dk1"/>
                          </a:solidFill>
                          <a:latin typeface="+mn-lt"/>
                          <a:ea typeface="+mn-ea"/>
                          <a:cs typeface="+mn-cs"/>
                        </a:rPr>
                        <a:t>Έρχεται σε επαφή με τη θρησκεία και η ψυχή του εκτίθεται στο ασυνείδητο. Αντιλαμβάνεται μαγικά το θείο και μαθαίνει για αυτό μέσω των εμπειριών, των ιστοριών και των εικόνων των ανθρώπων με τους οποίους έρχεται σε επαφή</a:t>
                      </a:r>
                      <a:endParaRPr lang="el-GR" dirty="0"/>
                    </a:p>
                  </a:txBody>
                  <a:tcPr/>
                </a:tc>
                <a:extLst>
                  <a:ext uri="{0D108BD9-81ED-4DB2-BD59-A6C34878D82A}">
                    <a16:rowId xmlns:a16="http://schemas.microsoft.com/office/drawing/2014/main" val="10001"/>
                  </a:ext>
                </a:extLst>
              </a:tr>
              <a:tr h="1957892">
                <a:tc>
                  <a:txBody>
                    <a:bodyPr/>
                    <a:lstStyle/>
                    <a:p>
                      <a:r>
                        <a:rPr lang="el-GR" sz="1800" kern="1200" dirty="0">
                          <a:solidFill>
                            <a:schemeClr val="dk1"/>
                          </a:solidFill>
                          <a:latin typeface="+mn-lt"/>
                          <a:ea typeface="+mn-ea"/>
                          <a:cs typeface="+mn-cs"/>
                        </a:rPr>
                        <a:t>2ο) Μυθική-κυριολεκτική πίστη (σχολική ηλικία μέχρι 12 χρόνων). </a:t>
                      </a:r>
                      <a:endParaRPr lang="el-GR" dirty="0"/>
                    </a:p>
                  </a:txBody>
                  <a:tcPr/>
                </a:tc>
                <a:tc>
                  <a:txBody>
                    <a:bodyPr/>
                    <a:lstStyle/>
                    <a:p>
                      <a:r>
                        <a:rPr lang="el-GR" sz="1800" kern="1200" dirty="0">
                          <a:solidFill>
                            <a:schemeClr val="dk1"/>
                          </a:solidFill>
                          <a:latin typeface="+mn-lt"/>
                          <a:ea typeface="+mn-ea"/>
                          <a:cs typeface="+mn-cs"/>
                        </a:rPr>
                        <a:t>Το περιβάλλον διαδραματίζει σημαντικό ρόλο στην ανάπτυξη της πίστης. Το παιδί αναπτύσσει αίσθημα εμπιστοσύνης στον κόσμο, τη δικαιοσύνη και το θείο, το οποίο είναι σχεδόν πάντα ανθρωπομορφικό. Τα σύμβολα και οι μεταφορές της θρησκευτικής γνώσης εκλαμβάνονται κυριολεκτικά</a:t>
                      </a:r>
                      <a:endParaRPr lang="el-GR" dirty="0"/>
                    </a:p>
                  </a:txBody>
                  <a:tcPr/>
                </a:tc>
                <a:extLst>
                  <a:ext uri="{0D108BD9-81ED-4DB2-BD59-A6C34878D82A}">
                    <a16:rowId xmlns:a16="http://schemas.microsoft.com/office/drawing/2014/main" val="10002"/>
                  </a:ext>
                </a:extLst>
              </a:tr>
            </a:tbl>
          </a:graphicData>
        </a:graphic>
      </p:graphicFrame>
      <p:sp>
        <p:nvSpPr>
          <p:cNvPr id="9" name="8 - TextBox"/>
          <p:cNvSpPr txBox="1"/>
          <p:nvPr/>
        </p:nvSpPr>
        <p:spPr>
          <a:xfrm>
            <a:off x="3131840" y="908720"/>
            <a:ext cx="2808312" cy="584775"/>
          </a:xfrm>
          <a:prstGeom prst="rect">
            <a:avLst/>
          </a:prstGeom>
          <a:noFill/>
        </p:spPr>
        <p:txBody>
          <a:bodyPr wrap="square" rtlCol="0">
            <a:spAutoFit/>
          </a:bodyPr>
          <a:lstStyle/>
          <a:p>
            <a:r>
              <a:rPr lang="el-GR" sz="3200" dirty="0"/>
              <a:t>Στάδια πίστης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 Θέση περιεχομένου"/>
          <p:cNvGraphicFramePr>
            <a:graphicFrameLocks noGrp="1"/>
          </p:cNvGraphicFramePr>
          <p:nvPr>
            <p:ph idx="1"/>
          </p:nvPr>
        </p:nvGraphicFramePr>
        <p:xfrm>
          <a:off x="457200" y="549275"/>
          <a:ext cx="8229600" cy="5303520"/>
        </p:xfrm>
        <a:graphic>
          <a:graphicData uri="http://schemas.openxmlformats.org/drawingml/2006/table">
            <a:tbl>
              <a:tblPr firstRow="1" bandRow="1">
                <a:tableStyleId>{8A107856-5554-42FB-B03E-39F5DBC370BA}</a:tableStyleId>
              </a:tblPr>
              <a:tblGrid>
                <a:gridCol w="2242592">
                  <a:extLst>
                    <a:ext uri="{9D8B030D-6E8A-4147-A177-3AD203B41FA5}">
                      <a16:colId xmlns:a16="http://schemas.microsoft.com/office/drawing/2014/main" val="20000"/>
                    </a:ext>
                  </a:extLst>
                </a:gridCol>
                <a:gridCol w="5987008">
                  <a:extLst>
                    <a:ext uri="{9D8B030D-6E8A-4147-A177-3AD203B41FA5}">
                      <a16:colId xmlns:a16="http://schemas.microsoft.com/office/drawing/2014/main" val="20001"/>
                    </a:ext>
                  </a:extLst>
                </a:gridCol>
              </a:tblGrid>
              <a:tr h="370840">
                <a:tc>
                  <a:txBody>
                    <a:bodyPr/>
                    <a:lstStyle/>
                    <a:p>
                      <a:r>
                        <a:rPr lang="el-GR" sz="1800" b="0" kern="1200" dirty="0">
                          <a:solidFill>
                            <a:schemeClr val="dk1"/>
                          </a:solidFill>
                          <a:latin typeface="+mn-lt"/>
                          <a:ea typeface="+mn-ea"/>
                          <a:cs typeface="+mn-cs"/>
                        </a:rPr>
                        <a:t>3ο) Συνθετική-Συμβατική πίστη (12 χρόνων-ενηλικίωση). </a:t>
                      </a:r>
                      <a:endParaRPr lang="el-GR" b="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0" kern="1200" dirty="0">
                          <a:solidFill>
                            <a:schemeClr val="dk1"/>
                          </a:solidFill>
                          <a:latin typeface="+mn-lt"/>
                          <a:ea typeface="+mn-ea"/>
                          <a:cs typeface="+mn-cs"/>
                        </a:rPr>
                        <a:t>Συμμορφώνεται με τη θρησκευτική εξουσία και αναπτύσσει μια προσωπική ταυτότητα. Οι τυχόν συγκρούσεις του εαυτού και των πεποιθήσεών του με το ανώτερο θείο και τις «απαιτήσεις» του ακόμη αγνοούνται λόγω του φόβου των συνεπειών της ασυνέπειάς του. Έτσι, κατασκευάζει, όπως και σε άλλα θέματα, την «ιδεολογία» του για την πίστη και τη θρησκεία, η οποία δεν αμφισβητείται. </a:t>
                      </a:r>
                    </a:p>
                    <a:p>
                      <a:endParaRPr lang="el-GR" dirty="0"/>
                    </a:p>
                  </a:txBody>
                  <a:tcPr/>
                </a:tc>
                <a:extLst>
                  <a:ext uri="{0D108BD9-81ED-4DB2-BD59-A6C34878D82A}">
                    <a16:rowId xmlns:a16="http://schemas.microsoft.com/office/drawing/2014/main" val="10000"/>
                  </a:ext>
                </a:extLst>
              </a:tr>
              <a:tr h="370840">
                <a:tc>
                  <a:txBody>
                    <a:bodyPr/>
                    <a:lstStyle/>
                    <a:p>
                      <a:r>
                        <a:rPr lang="el-GR" sz="1800" kern="1200" dirty="0">
                          <a:solidFill>
                            <a:schemeClr val="dk1"/>
                          </a:solidFill>
                          <a:latin typeface="+mn-lt"/>
                          <a:ea typeface="+mn-ea"/>
                          <a:cs typeface="+mn-cs"/>
                        </a:rPr>
                        <a:t>4ο) Εξατομικευμένη-</a:t>
                      </a:r>
                      <a:r>
                        <a:rPr lang="el-GR" sz="1800" kern="1200" dirty="0" err="1">
                          <a:solidFill>
                            <a:schemeClr val="dk1"/>
                          </a:solidFill>
                          <a:latin typeface="+mn-lt"/>
                          <a:ea typeface="+mn-ea"/>
                          <a:cs typeface="+mn-cs"/>
                        </a:rPr>
                        <a:t>Αναστοχαστική</a:t>
                      </a:r>
                      <a:r>
                        <a:rPr lang="el-GR" sz="1800" kern="1200" dirty="0">
                          <a:solidFill>
                            <a:schemeClr val="dk1"/>
                          </a:solidFill>
                          <a:latin typeface="+mn-lt"/>
                          <a:ea typeface="+mn-ea"/>
                          <a:cs typeface="+mn-cs"/>
                        </a:rPr>
                        <a:t> πίστη (περίπου 25-35). </a:t>
                      </a:r>
                      <a:endParaRPr lang="el-GR" dirty="0"/>
                    </a:p>
                  </a:txBody>
                  <a:tcPr/>
                </a:tc>
                <a:tc>
                  <a:txBody>
                    <a:bodyPr/>
                    <a:lstStyle/>
                    <a:p>
                      <a:r>
                        <a:rPr lang="el-GR" sz="1800" kern="1200" dirty="0">
                          <a:solidFill>
                            <a:schemeClr val="dk1"/>
                          </a:solidFill>
                          <a:latin typeface="+mn-lt"/>
                          <a:ea typeface="+mn-ea"/>
                          <a:cs typeface="+mn-cs"/>
                        </a:rPr>
                        <a:t>Ο άνθρωπος πια αμφισβητεί την προσωπική του θέση απέναντι στο θείο. </a:t>
                      </a:r>
                      <a:endParaRPr lang="el-GR" dirty="0"/>
                    </a:p>
                  </a:txBody>
                  <a:tcPr/>
                </a:tc>
                <a:extLst>
                  <a:ext uri="{0D108BD9-81ED-4DB2-BD59-A6C34878D82A}">
                    <a16:rowId xmlns:a16="http://schemas.microsoft.com/office/drawing/2014/main" val="10001"/>
                  </a:ext>
                </a:extLst>
              </a:tr>
              <a:tr h="370840">
                <a:tc>
                  <a:txBody>
                    <a:bodyPr/>
                    <a:lstStyle/>
                    <a:p>
                      <a:r>
                        <a:rPr lang="el-GR" sz="1800" kern="1200" dirty="0">
                          <a:solidFill>
                            <a:schemeClr val="dk1"/>
                          </a:solidFill>
                          <a:latin typeface="+mn-lt"/>
                          <a:ea typeface="+mn-ea"/>
                          <a:cs typeface="+mn-cs"/>
                        </a:rPr>
                        <a:t>5ο) Συνενωτική πίστη (πρώιμη μέση ηλικία).</a:t>
                      </a:r>
                      <a:endParaRPr lang="el-GR" dirty="0"/>
                    </a:p>
                  </a:txBody>
                  <a:tcPr/>
                </a:tc>
                <a:tc>
                  <a:txBody>
                    <a:bodyPr/>
                    <a:lstStyle/>
                    <a:p>
                      <a:r>
                        <a:rPr lang="el-GR" sz="1800" kern="1200" dirty="0">
                          <a:solidFill>
                            <a:schemeClr val="dk1"/>
                          </a:solidFill>
                          <a:latin typeface="+mn-lt"/>
                          <a:ea typeface="+mn-ea"/>
                          <a:cs typeface="+mn-cs"/>
                        </a:rPr>
                        <a:t>Το βαθύτερο εγώ του ανθρώπου ενσωματώνει λειτουργικά εικόνες, αφηγήσεις και μύθους του κοινωνικού ασυνείδητου (θρησκεία, έθνος, κοινωνικό στρώμα) και αποδέχεται, κάνοντας συνδέσεις, τις διαφορές με τους άλλους</a:t>
                      </a:r>
                      <a:endParaRPr lang="el-GR" dirty="0"/>
                    </a:p>
                  </a:txBody>
                  <a:tcPr/>
                </a:tc>
                <a:extLst>
                  <a:ext uri="{0D108BD9-81ED-4DB2-BD59-A6C34878D82A}">
                    <a16:rowId xmlns:a16="http://schemas.microsoft.com/office/drawing/2014/main" val="10002"/>
                  </a:ext>
                </a:extLst>
              </a:tr>
              <a:tr h="370840">
                <a:tc>
                  <a:txBody>
                    <a:bodyPr/>
                    <a:lstStyle/>
                    <a:p>
                      <a:r>
                        <a:rPr lang="el-GR" sz="1800" kern="1200" dirty="0">
                          <a:solidFill>
                            <a:schemeClr val="dk1"/>
                          </a:solidFill>
                          <a:latin typeface="+mn-lt"/>
                          <a:ea typeface="+mn-ea"/>
                          <a:cs typeface="+mn-cs"/>
                        </a:rPr>
                        <a:t>6</a:t>
                      </a:r>
                      <a:r>
                        <a:rPr lang="el-GR" sz="1800" kern="1200" baseline="30000" dirty="0">
                          <a:solidFill>
                            <a:schemeClr val="dk1"/>
                          </a:solidFill>
                          <a:latin typeface="+mn-lt"/>
                          <a:ea typeface="+mn-ea"/>
                          <a:cs typeface="+mn-cs"/>
                        </a:rPr>
                        <a:t>ο</a:t>
                      </a:r>
                      <a:r>
                        <a:rPr lang="el-GR" sz="1800" kern="1200" dirty="0">
                          <a:solidFill>
                            <a:schemeClr val="dk1"/>
                          </a:solidFill>
                          <a:latin typeface="+mn-lt"/>
                          <a:ea typeface="+mn-ea"/>
                          <a:cs typeface="+mn-cs"/>
                        </a:rPr>
                        <a:t> ) Γενικευμένη πίστη (μέση ηλικία-γήρας). </a:t>
                      </a:r>
                      <a:endParaRPr lang="el-GR" dirty="0"/>
                    </a:p>
                  </a:txBody>
                  <a:tcPr/>
                </a:tc>
                <a:tc>
                  <a:txBody>
                    <a:bodyPr/>
                    <a:lstStyle/>
                    <a:p>
                      <a:r>
                        <a:rPr lang="el-GR" dirty="0"/>
                        <a:t>Φωτισμός </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r>
              <a:rPr lang="el-GR" dirty="0"/>
              <a:t>Ιατρική</a:t>
            </a:r>
            <a:endParaRPr lang="en-US" dirty="0"/>
          </a:p>
          <a:p>
            <a:r>
              <a:rPr lang="el-GR"/>
              <a:t>Νευροεπιστήμη</a:t>
            </a:r>
            <a:endParaRPr lang="el-GR" dirty="0"/>
          </a:p>
          <a:p>
            <a:r>
              <a:rPr lang="el-GR" dirty="0"/>
              <a:t>Ανθρωπολογία</a:t>
            </a:r>
          </a:p>
          <a:p>
            <a:r>
              <a:rPr lang="el-GR" dirty="0"/>
              <a:t>Θεολογία</a:t>
            </a:r>
          </a:p>
          <a:p>
            <a:pPr>
              <a:buNone/>
            </a:pPr>
            <a:r>
              <a:rPr lang="el-GR" dirty="0"/>
              <a:t>«όσοι εδώ στη γη ζουν τον Χριστό, ζουν στον Παράδεισο»</a:t>
            </a:r>
          </a:p>
          <a:p>
            <a:pPr>
              <a:buNone/>
            </a:pPr>
            <a:r>
              <a:rPr lang="el-GR" dirty="0"/>
              <a:t>Θεία Χάρη</a:t>
            </a:r>
          </a:p>
          <a:p>
            <a:pPr>
              <a:buNone/>
            </a:pPr>
            <a:r>
              <a:rPr lang="el-GR" dirty="0"/>
              <a:t>Ευθύνη του ανθρώπου</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3466728" cy="1143000"/>
          </a:xfrm>
        </p:spPr>
        <p:txBody>
          <a:bodyPr>
            <a:normAutofit/>
          </a:bodyPr>
          <a:lstStyle/>
          <a:p>
            <a:r>
              <a:rPr lang="el-GR" sz="3200" dirty="0"/>
              <a:t>Οφέλη της θρησκευτικότητας</a:t>
            </a:r>
          </a:p>
        </p:txBody>
      </p:sp>
      <p:sp>
        <p:nvSpPr>
          <p:cNvPr id="3" name="2 - Θέση περιεχομένου"/>
          <p:cNvSpPr>
            <a:spLocks noGrp="1"/>
          </p:cNvSpPr>
          <p:nvPr>
            <p:ph idx="1"/>
          </p:nvPr>
        </p:nvSpPr>
        <p:spPr>
          <a:xfrm>
            <a:off x="251520" y="1600200"/>
            <a:ext cx="8435280" cy="4525963"/>
          </a:xfrm>
        </p:spPr>
        <p:txBody>
          <a:bodyPr>
            <a:normAutofit fontScale="85000" lnSpcReduction="10000"/>
          </a:bodyPr>
          <a:lstStyle/>
          <a:p>
            <a:pPr>
              <a:buNone/>
            </a:pPr>
            <a:r>
              <a:rPr lang="el-GR" dirty="0"/>
              <a:t>Η θρησκευτικότητα είναι άρρηκτα συνδεδεμένη με την υγεία και την ευεξία στην παιδική ηλικία  γιατί</a:t>
            </a:r>
          </a:p>
          <a:p>
            <a:pPr>
              <a:buNone/>
            </a:pPr>
            <a:r>
              <a:rPr lang="el-GR" dirty="0"/>
              <a:t>α) προσφέρει μία «ψυχολογική άνεση» για θέματα που σχετίζονται με το θάνατο και τη μετά θάνατον ζωή </a:t>
            </a:r>
          </a:p>
          <a:p>
            <a:pPr>
              <a:buNone/>
            </a:pPr>
            <a:r>
              <a:rPr lang="el-GR" dirty="0"/>
              <a:t>β) ενθαρρύνει τους ανθρώπους μέσα από τις δραστηριότητες της Εκκλησίας, για παράδειγμα, να παρέχουν κοινωνική υποστήριξη και να είναι αλληλέγγυοι</a:t>
            </a:r>
          </a:p>
          <a:p>
            <a:pPr>
              <a:buNone/>
            </a:pPr>
            <a:r>
              <a:rPr lang="el-GR" dirty="0"/>
              <a:t>γ) δίνει νόημα στη ζωή και την αίσθηση του </a:t>
            </a:r>
            <a:r>
              <a:rPr lang="el-GR" dirty="0" err="1"/>
              <a:t>ανήκειν</a:t>
            </a:r>
            <a:r>
              <a:rPr lang="el-GR" dirty="0"/>
              <a:t> </a:t>
            </a:r>
          </a:p>
          <a:p>
            <a:pPr>
              <a:buNone/>
            </a:pPr>
            <a:r>
              <a:rPr lang="el-GR" dirty="0"/>
              <a:t>δ) προσφέρει λατρευτικές τελετές, που ικανοποιούν τον άνθρωπο.</a:t>
            </a:r>
          </a:p>
          <a:p>
            <a:endParaRPr lang="el-GR" dirty="0"/>
          </a:p>
        </p:txBody>
      </p:sp>
      <p:cxnSp>
        <p:nvCxnSpPr>
          <p:cNvPr id="6" name="5 - Ευθύγραμμο βέλος σύνδεσης"/>
          <p:cNvCxnSpPr/>
          <p:nvPr/>
        </p:nvCxnSpPr>
        <p:spPr>
          <a:xfrm>
            <a:off x="3995936" y="836712"/>
            <a:ext cx="1800200" cy="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6 - TextBox"/>
          <p:cNvSpPr txBox="1"/>
          <p:nvPr/>
        </p:nvSpPr>
        <p:spPr>
          <a:xfrm>
            <a:off x="5940152" y="404664"/>
            <a:ext cx="2808312" cy="1200329"/>
          </a:xfrm>
          <a:prstGeom prst="rect">
            <a:avLst/>
          </a:prstGeom>
          <a:noFill/>
        </p:spPr>
        <p:txBody>
          <a:bodyPr wrap="square" rtlCol="0">
            <a:spAutoFit/>
          </a:bodyPr>
          <a:lstStyle/>
          <a:p>
            <a:r>
              <a:rPr lang="el-GR" sz="2400" dirty="0">
                <a:effectLst>
                  <a:outerShdw blurRad="38100" dist="38100" dir="2700000" algn="tl">
                    <a:srgbClr val="000000">
                      <a:alpha val="43137"/>
                    </a:srgbClr>
                  </a:outerShdw>
                </a:effectLst>
                <a:latin typeface="Segoe Print" pitchFamily="2" charset="0"/>
              </a:rPr>
              <a:t>Πράγματι ζουν στον Παράδεισο;</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850106"/>
          </a:xfrm>
        </p:spPr>
        <p:txBody>
          <a:bodyPr>
            <a:noAutofit/>
          </a:bodyPr>
          <a:lstStyle/>
          <a:p>
            <a:r>
              <a:rPr lang="el-GR" sz="3200" b="1" dirty="0"/>
              <a:t>Οφέλη της θρησκευτικότητας σύμφωνα με έγκυρα ερευνητικά δεδομένα</a:t>
            </a:r>
          </a:p>
        </p:txBody>
      </p:sp>
      <p:sp>
        <p:nvSpPr>
          <p:cNvPr id="3" name="2 - Θέση περιεχομένου"/>
          <p:cNvSpPr>
            <a:spLocks noGrp="1"/>
          </p:cNvSpPr>
          <p:nvPr>
            <p:ph idx="1"/>
          </p:nvPr>
        </p:nvSpPr>
        <p:spPr>
          <a:xfrm>
            <a:off x="323528" y="1268760"/>
            <a:ext cx="8363272" cy="4857403"/>
          </a:xfrm>
        </p:spPr>
        <p:txBody>
          <a:bodyPr>
            <a:normAutofit lnSpcReduction="10000"/>
          </a:bodyPr>
          <a:lstStyle/>
          <a:p>
            <a:pPr>
              <a:buFont typeface="Wingdings" pitchFamily="2" charset="2"/>
              <a:buChar char="ü"/>
            </a:pPr>
            <a:r>
              <a:rPr lang="el-GR" dirty="0"/>
              <a:t>Η θρησκευτικότητα, επίσης, έχει συνδεθεί με μειωμένη συχνότητα των συμπτωμάτων κατάθλιψης σε εφήβους. Όσο αυξάνεται η συμμετοχή και συνδυάζεται με τη σημαντικότητα της θρησκείας στη ζωή των εφήβων, μειώνονται τα αισθήματα κατάθλιψης, απελπισίας και μοναξιάς</a:t>
            </a:r>
          </a:p>
          <a:p>
            <a:pPr>
              <a:buFont typeface="Wingdings" pitchFamily="2" charset="2"/>
              <a:buChar char="ü"/>
            </a:pPr>
            <a:r>
              <a:rPr lang="el-GR" dirty="0"/>
              <a:t>Η συμμετοχή των εφήβων στη ζωή της Εκκλησίας επηρεάζει θετικά την αυτοεκτίμησή τους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Σήμερα θα ασχοληθούμε:</a:t>
            </a:r>
          </a:p>
        </p:txBody>
      </p:sp>
      <p:sp>
        <p:nvSpPr>
          <p:cNvPr id="3" name="2 - Θέση περιεχομένου"/>
          <p:cNvSpPr>
            <a:spLocks noGrp="1"/>
          </p:cNvSpPr>
          <p:nvPr>
            <p:ph idx="1"/>
          </p:nvPr>
        </p:nvSpPr>
        <p:spPr/>
        <p:txBody>
          <a:bodyPr/>
          <a:lstStyle/>
          <a:p>
            <a:pPr>
              <a:buClr>
                <a:srgbClr val="FF0000"/>
              </a:buClr>
              <a:buFont typeface="Wingdings" pitchFamily="2" charset="2"/>
              <a:buChar char="ü"/>
            </a:pPr>
            <a:r>
              <a:rPr lang="el-GR" dirty="0"/>
              <a:t>Πώς γεννιέται η πίστη στον άνθρωπο;</a:t>
            </a:r>
          </a:p>
          <a:p>
            <a:pPr>
              <a:buClr>
                <a:srgbClr val="FF0000"/>
              </a:buClr>
              <a:buFont typeface="Wingdings" pitchFamily="2" charset="2"/>
              <a:buChar char="ü"/>
            </a:pPr>
            <a:r>
              <a:rPr lang="el-GR" dirty="0"/>
              <a:t>Ποια τα οφέλη της πίστης για τα παιδιά και τους εφήβους</a:t>
            </a:r>
          </a:p>
          <a:p>
            <a:pPr>
              <a:buClr>
                <a:srgbClr val="FF0000"/>
              </a:buClr>
              <a:buFont typeface="Wingdings" pitchFamily="2" charset="2"/>
              <a:buChar char="ü"/>
            </a:pPr>
            <a:r>
              <a:rPr lang="el-GR" dirty="0"/>
              <a:t>Ποιοι παράγοντες συντελούν στην ανάπτυξη της θρησκευτικότητας και πίστης</a:t>
            </a:r>
          </a:p>
          <a:p>
            <a:pPr>
              <a:buClr>
                <a:srgbClr val="FF0000"/>
              </a:buClr>
              <a:buFont typeface="Wingdings" pitchFamily="2" charset="2"/>
              <a:buChar char="ü"/>
            </a:pPr>
            <a:r>
              <a:rPr lang="el-GR" dirty="0"/>
              <a:t>Ποια είναι η σχέση των νέων με τη θρησκεία στην Ελλάδα</a:t>
            </a:r>
          </a:p>
          <a:p>
            <a:pPr>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79512" y="1268760"/>
            <a:ext cx="8507288" cy="4857403"/>
          </a:xfrm>
        </p:spPr>
        <p:txBody>
          <a:bodyPr>
            <a:normAutofit fontScale="92500" lnSpcReduction="20000"/>
          </a:bodyPr>
          <a:lstStyle/>
          <a:p>
            <a:pPr>
              <a:buFont typeface="Wingdings" pitchFamily="2" charset="2"/>
              <a:buChar char="ü"/>
            </a:pPr>
            <a:r>
              <a:rPr lang="el-GR" dirty="0"/>
              <a:t>Μελέτη 615 εφήβων, διαφορετικών εθνών και </a:t>
            </a:r>
            <a:r>
              <a:rPr lang="en-US" dirty="0"/>
              <a:t>E</a:t>
            </a:r>
            <a:r>
              <a:rPr lang="el-GR" dirty="0" err="1"/>
              <a:t>κκλησιών</a:t>
            </a:r>
            <a:r>
              <a:rPr lang="el-GR" dirty="0"/>
              <a:t> έδειξε ότι η συχνότητα των θρησκευτικών εμπειριών (</a:t>
            </a:r>
            <a:r>
              <a:rPr lang="el-GR" dirty="0" err="1"/>
              <a:t>ό,τιδήποτε</a:t>
            </a:r>
            <a:r>
              <a:rPr lang="el-GR" dirty="0"/>
              <a:t> σχετίζεται με τη θρησκεία και το ιερό) στην καθημερινή ζωή επηρεάζει το αίσθημα ικανοποίησης από τη ζωή</a:t>
            </a:r>
          </a:p>
          <a:p>
            <a:pPr>
              <a:buFont typeface="Wingdings" pitchFamily="2" charset="2"/>
              <a:buChar char="ü"/>
            </a:pPr>
            <a:r>
              <a:rPr lang="el-GR" dirty="0"/>
              <a:t>Η θρησκευτικότητα επηρεάζει τις επιπτώσεις του στρες στη ζωή, οδηγεί σε χαμηλότερα ποσοστά τη συμμετοχή των εφήβων, αν και όχι όλων γενικά, σε συμπεριφορές υψηλού κινδύνου, που μπορεί να βλάψουν τους ίδιους, όπως το κάπνισμα, τη χρήση ουσιών, κατανάλωση αλκοόλ ή την πρόωρη</a:t>
            </a:r>
            <a:r>
              <a:rPr lang="en-US" dirty="0"/>
              <a:t> </a:t>
            </a:r>
            <a:r>
              <a:rPr lang="el-GR" dirty="0"/>
              <a:t>ή επικίνδυνη σεξουαλική δραστηριότητα</a:t>
            </a:r>
          </a:p>
        </p:txBody>
      </p:sp>
      <p:sp>
        <p:nvSpPr>
          <p:cNvPr id="5" name="1 - Τίτλος"/>
          <p:cNvSpPr>
            <a:spLocks noGrp="1"/>
          </p:cNvSpPr>
          <p:nvPr>
            <p:ph type="title"/>
          </p:nvPr>
        </p:nvSpPr>
        <p:spPr>
          <a:xfrm>
            <a:off x="457200" y="274638"/>
            <a:ext cx="8229600" cy="850106"/>
          </a:xfrm>
        </p:spPr>
        <p:txBody>
          <a:bodyPr>
            <a:noAutofit/>
          </a:bodyPr>
          <a:lstStyle/>
          <a:p>
            <a:r>
              <a:rPr lang="el-GR" sz="3200" b="1" dirty="0"/>
              <a:t>Οφέλη της θρησκευτικότητας σύμφωνα με έγκυρα ερευνητικά δεδομένα</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507288" cy="4525963"/>
          </a:xfrm>
        </p:spPr>
        <p:txBody>
          <a:bodyPr>
            <a:normAutofit fontScale="92500" lnSpcReduction="10000"/>
          </a:bodyPr>
          <a:lstStyle/>
          <a:p>
            <a:pPr>
              <a:buFont typeface="Wingdings" pitchFamily="2" charset="2"/>
              <a:buChar char="ü"/>
            </a:pPr>
            <a:r>
              <a:rPr lang="el-GR" dirty="0"/>
              <a:t>Αντίστροφη σχέση φαίνεται, επίσης, να υπάρχει ανάμεσα στην </a:t>
            </a:r>
            <a:r>
              <a:rPr lang="el-GR" dirty="0" err="1"/>
              <a:t>παραβατική</a:t>
            </a:r>
            <a:r>
              <a:rPr lang="el-GR" dirty="0"/>
              <a:t> και αντικοινωνική συμπεριφορά και τη θρησκευτική πίστη των εφήβων και νέων</a:t>
            </a:r>
          </a:p>
          <a:p>
            <a:pPr>
              <a:buFont typeface="Wingdings" pitchFamily="2" charset="2"/>
              <a:buChar char="ü"/>
            </a:pPr>
            <a:r>
              <a:rPr lang="el-GR" dirty="0"/>
              <a:t>Η θρησκευτική δραστηριότητα αποδεικνύεται ότι συνδέεται γενικά με θετικές επιρροές σε όλη τη διάρκεια της εφηβείας και ιδιαίτερα με την έλλειψη προβληματικών συμπεριφορών, την υγιή ανάπτυξή των εφήβων, τη </a:t>
            </a:r>
            <a:r>
              <a:rPr lang="el-GR" dirty="0" err="1"/>
              <a:t>νοηματοδότηση</a:t>
            </a:r>
            <a:r>
              <a:rPr lang="el-GR" dirty="0"/>
              <a:t> της ζωής και τον προσδιορισμό της ταυτότητάς τους</a:t>
            </a:r>
          </a:p>
          <a:p>
            <a:endParaRPr lang="el-GR" dirty="0"/>
          </a:p>
        </p:txBody>
      </p:sp>
      <p:sp>
        <p:nvSpPr>
          <p:cNvPr id="5" name="1 - Τίτλος"/>
          <p:cNvSpPr>
            <a:spLocks noGrp="1"/>
          </p:cNvSpPr>
          <p:nvPr>
            <p:ph type="title"/>
          </p:nvPr>
        </p:nvSpPr>
        <p:spPr>
          <a:xfrm>
            <a:off x="457200" y="274638"/>
            <a:ext cx="8229600" cy="850106"/>
          </a:xfrm>
        </p:spPr>
        <p:txBody>
          <a:bodyPr>
            <a:noAutofit/>
          </a:bodyPr>
          <a:lstStyle/>
          <a:p>
            <a:r>
              <a:rPr lang="el-GR" sz="3200" b="1" dirty="0"/>
              <a:t>Οφέλη της θρησκευτικότητας σύμφωνα με έγκυρα ερευνητικά δεδομένα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4709120"/>
          </a:xfrm>
        </p:spPr>
        <p:txBody>
          <a:bodyPr>
            <a:normAutofit/>
          </a:bodyPr>
          <a:lstStyle/>
          <a:p>
            <a:pPr>
              <a:buFont typeface="Wingdings" pitchFamily="2" charset="2"/>
              <a:buChar char="ü"/>
            </a:pPr>
            <a:r>
              <a:rPr lang="el-GR" dirty="0"/>
              <a:t>Έρευνες αναδεικνύουν τη σχέση μεταξύ θρησκευτικότητας των εφήβων και προσφοράς στους άλλους, εθελοντισμού και αλτρουισμού στο πλαίσιο της κοινότητας και της ευρύτερης κοινωνίας</a:t>
            </a:r>
          </a:p>
          <a:p>
            <a:pPr>
              <a:buFont typeface="Wingdings" pitchFamily="2" charset="2"/>
              <a:buChar char="ü"/>
            </a:pPr>
            <a:r>
              <a:rPr lang="el-GR" dirty="0"/>
              <a:t>Η ανάπτυξη της πίστης και η θρησκευτική ενεργοποίηση σχετίζεται άμεσα με την πολιτική ευαισθητοποίηση και ενεργοποίηση</a:t>
            </a:r>
          </a:p>
        </p:txBody>
      </p:sp>
      <p:sp>
        <p:nvSpPr>
          <p:cNvPr id="5" name="1 - Τίτλος"/>
          <p:cNvSpPr>
            <a:spLocks noGrp="1"/>
          </p:cNvSpPr>
          <p:nvPr>
            <p:ph type="title"/>
          </p:nvPr>
        </p:nvSpPr>
        <p:spPr>
          <a:xfrm>
            <a:off x="457200" y="274638"/>
            <a:ext cx="8229600" cy="850106"/>
          </a:xfrm>
        </p:spPr>
        <p:txBody>
          <a:bodyPr>
            <a:noAutofit/>
          </a:bodyPr>
          <a:lstStyle/>
          <a:p>
            <a:r>
              <a:rPr lang="el-GR" sz="3200" b="1" dirty="0"/>
              <a:t>Οφέλη της θρησκευτικότητας σύμφωνα με έγκυρα ερευνητικά δεδομένα</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611560" y="1340768"/>
            <a:ext cx="8075240" cy="4785395"/>
          </a:xfrm>
        </p:spPr>
        <p:txBody>
          <a:bodyPr>
            <a:normAutofit lnSpcReduction="10000"/>
          </a:bodyPr>
          <a:lstStyle/>
          <a:p>
            <a:pPr>
              <a:buNone/>
            </a:pPr>
            <a:r>
              <a:rPr lang="el-GR" sz="2400" b="1" dirty="0"/>
              <a:t>Γενικό Συμπέρασμα</a:t>
            </a:r>
            <a:r>
              <a:rPr lang="el-GR" sz="2400" dirty="0"/>
              <a:t>: Η θρησκευτικότητα γενικά σχετίζεται σε μεγάλο βαθμό με τη θετική συμπεριφορά (για το κοινωνικό σύνολο και την προσωπική ευτυχία) και αντίθετα δεν σχετίζεται με την αρνητική</a:t>
            </a:r>
          </a:p>
          <a:p>
            <a:pPr>
              <a:buNone/>
            </a:pPr>
            <a:r>
              <a:rPr lang="el-GR" sz="2400" dirty="0"/>
              <a:t>Ειδικά η θρησκευτικότητα:</a:t>
            </a:r>
          </a:p>
          <a:p>
            <a:pPr>
              <a:buNone/>
            </a:pPr>
            <a:r>
              <a:rPr lang="el-GR" sz="2400" dirty="0"/>
              <a:t>α) αποτελεί παράγοντα κοινωνικοποίησης, όταν η θρησκεία είναι μέρος της πολιτιστικής ταυτότητας και ταιριάζει στην ανάπτυξη του προσώπου, </a:t>
            </a:r>
          </a:p>
          <a:p>
            <a:pPr>
              <a:buNone/>
            </a:pPr>
            <a:r>
              <a:rPr lang="el-GR" sz="2400" dirty="0"/>
              <a:t>β) Ο ιδιωτικός τρόπος έκφρασης της πίστης επιδρά περισσότερο από τη δημόσια έκφραση αυτής, κάτι που αντικατοπτρίζει το </a:t>
            </a:r>
            <a:r>
              <a:rPr lang="el-GR" sz="2400" dirty="0" err="1"/>
              <a:t>εκκοσμικευμένο</a:t>
            </a:r>
            <a:r>
              <a:rPr lang="el-GR" sz="2400" dirty="0"/>
              <a:t> κοινωνικό γίγνεσθαι της εποχής, που δεν έχει σχέση με τη θρησκεία</a:t>
            </a:r>
          </a:p>
          <a:p>
            <a:pPr>
              <a:buNone/>
            </a:pPr>
            <a:r>
              <a:rPr lang="el-GR" sz="2000" dirty="0"/>
              <a:t> </a:t>
            </a:r>
          </a:p>
          <a:p>
            <a:pPr>
              <a:buNone/>
            </a:pPr>
            <a:endParaRPr lang="el-GR" sz="2000" dirty="0"/>
          </a:p>
        </p:txBody>
      </p:sp>
      <p:sp>
        <p:nvSpPr>
          <p:cNvPr id="5" name="1 - Τίτλος"/>
          <p:cNvSpPr>
            <a:spLocks noGrp="1"/>
          </p:cNvSpPr>
          <p:nvPr>
            <p:ph type="title"/>
          </p:nvPr>
        </p:nvSpPr>
        <p:spPr>
          <a:xfrm>
            <a:off x="457200" y="476672"/>
            <a:ext cx="8229600" cy="792088"/>
          </a:xfrm>
        </p:spPr>
        <p:txBody>
          <a:bodyPr>
            <a:noAutofit/>
          </a:bodyPr>
          <a:lstStyle/>
          <a:p>
            <a:r>
              <a:rPr lang="el-GR" sz="2800" b="1" dirty="0"/>
              <a:t>Οφέλη της θρησκευτικότητας σύμφωνα με </a:t>
            </a:r>
            <a:r>
              <a:rPr lang="el-GR" sz="2800" b="1" dirty="0" err="1"/>
              <a:t>μετα</a:t>
            </a:r>
            <a:r>
              <a:rPr lang="el-GR" sz="2800" b="1" dirty="0"/>
              <a:t>-ανάλυση 25 ερευνών σε &gt;60.000 εφήβους</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1"/>
            <a:ext cx="8229600" cy="2836912"/>
          </a:xfrm>
        </p:spPr>
        <p:txBody>
          <a:bodyPr>
            <a:normAutofit fontScale="70000" lnSpcReduction="20000"/>
          </a:bodyPr>
          <a:lstStyle/>
          <a:p>
            <a:pPr>
              <a:buNone/>
            </a:pPr>
            <a:r>
              <a:rPr lang="el-GR" dirty="0"/>
              <a:t>γ) η θρησκεία αποδεικνύεται ότι σχετίζεται γενικά με τη συμπεριφορά μέσω των ευκαιριών έκφρασης που παρέχει και των κανονιστικών σχέσεων που δημιουργεί (π.χ. βάπτιση νηπίου). Πέρα από αυτά, η θρησκευτικότητα ενός ατόμου καθορίζει τον τρόπο συμπεριφοράς του περισσότερο όταν η θρησκεία που ακολουθεί είναι σημείο αναφορά του πολιτισμού της κοινωνίας που ζει. Για τους εφήβους ειδικότερα, η θρησκεία δεν επιδρά σε μεγάλο βαθμό τη συμπεριφοράς τους, γιατί δεν ταιριάζει τόσο με τον μοντέρνο, </a:t>
            </a:r>
            <a:r>
              <a:rPr lang="el-GR" dirty="0" err="1"/>
              <a:t>εκκοσμικευμένο</a:t>
            </a:r>
            <a:r>
              <a:rPr lang="el-GR" dirty="0"/>
              <a:t> τρόπο ζωής.</a:t>
            </a:r>
          </a:p>
          <a:p>
            <a:pPr>
              <a:buNone/>
            </a:pPr>
            <a:endParaRPr lang="el-GR" dirty="0"/>
          </a:p>
        </p:txBody>
      </p:sp>
      <p:sp>
        <p:nvSpPr>
          <p:cNvPr id="8" name="7 - TextBox"/>
          <p:cNvSpPr txBox="1"/>
          <p:nvPr/>
        </p:nvSpPr>
        <p:spPr>
          <a:xfrm>
            <a:off x="755576" y="4509121"/>
            <a:ext cx="7632848" cy="1846659"/>
          </a:xfrm>
          <a:prstGeom prst="rect">
            <a:avLst/>
          </a:prstGeom>
          <a:noFill/>
          <a:ln>
            <a:solidFill>
              <a:schemeClr val="tx1">
                <a:lumMod val="85000"/>
                <a:lumOff val="15000"/>
              </a:schemeClr>
            </a:solidFill>
          </a:ln>
        </p:spPr>
        <p:txBody>
          <a:bodyPr wrap="square" rtlCol="0">
            <a:spAutoFit/>
          </a:bodyPr>
          <a:lstStyle/>
          <a:p>
            <a:pPr lvl="0"/>
            <a:r>
              <a:rPr lang="el-GR" sz="2400" b="1" dirty="0">
                <a:latin typeface="Times New Roman" pitchFamily="18" charset="0"/>
                <a:ea typeface="Calibri" pitchFamily="34" charset="0"/>
                <a:cs typeface="Times New Roman" pitchFamily="18" charset="0"/>
              </a:rPr>
              <a:t>Συμπερασματικά, για τους ερευνητές η θρησκευτικότητα έχει ισχυρότερη σχέση με την ανάπτυξη των νέων και τη συμπεριφορά τους, αν το θρησκευτικό περιβάλλον, στο οποίο μεγαλώνουν, ταιριάζει πιο πολύ στους ίδιους</a:t>
            </a:r>
            <a:endParaRPr lang="el-GR" sz="2400" b="1" dirty="0">
              <a:latin typeface="Arial" pitchFamily="34" charset="0"/>
              <a:cs typeface="Arial" pitchFamily="34" charset="0"/>
            </a:endParaRPr>
          </a:p>
          <a:p>
            <a:endParaRPr lang="el-GR" dirty="0"/>
          </a:p>
        </p:txBody>
      </p:sp>
      <p:sp>
        <p:nvSpPr>
          <p:cNvPr id="1031" name="Rectangle 7"/>
          <p:cNvSpPr>
            <a:spLocks noChangeArrowheads="1"/>
          </p:cNvSpPr>
          <p:nvPr/>
        </p:nvSpPr>
        <p:spPr bwMode="auto">
          <a:xfrm>
            <a:off x="0" y="-323165"/>
            <a:ext cx="184731"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itchFamily="34" charset="0"/>
                <a:cs typeface="Arial" pitchFamily="34" charset="0"/>
              </a:rPr>
            </a:b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0" y="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772816"/>
            <a:ext cx="8229600" cy="4353347"/>
          </a:xfrm>
        </p:spPr>
        <p:txBody>
          <a:bodyPr/>
          <a:lstStyle/>
          <a:p>
            <a:pPr>
              <a:buNone/>
            </a:pPr>
            <a:r>
              <a:rPr lang="el-GR" dirty="0"/>
              <a:t>η θρησκευτικότητα και η πίστη των εφήβων δεν είναι πανάκεια, γιατί έχουν σημειωθεί από ερευνητές και αρνητικά αποτελέσματα αυτής αναφορικά με προβληματικές κοινωνικές συμπεριφορές και ψυχοπαθολογικές καταστάσεις</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 Θέση περιεχομένου" descr="hitler-youth.jpg"/>
          <p:cNvPicPr>
            <a:picLocks noGrp="1" noChangeAspect="1"/>
          </p:cNvPicPr>
          <p:nvPr>
            <p:ph idx="1"/>
          </p:nvPr>
        </p:nvPicPr>
        <p:blipFill>
          <a:blip r:embed="rId2" cstate="print"/>
          <a:stretch>
            <a:fillRect/>
          </a:stretch>
        </p:blipFill>
        <p:spPr>
          <a:xfrm>
            <a:off x="323528" y="260648"/>
            <a:ext cx="7632975" cy="4525963"/>
          </a:xfrm>
        </p:spPr>
      </p:pic>
      <p:pic>
        <p:nvPicPr>
          <p:cNvPr id="8" name="7 - Εικόνα" descr="hitler1.jpg"/>
          <p:cNvPicPr>
            <a:picLocks noChangeAspect="1"/>
          </p:cNvPicPr>
          <p:nvPr/>
        </p:nvPicPr>
        <p:blipFill>
          <a:blip r:embed="rId3" cstate="print"/>
          <a:stretch>
            <a:fillRect/>
          </a:stretch>
        </p:blipFill>
        <p:spPr>
          <a:xfrm>
            <a:off x="4788024" y="3501008"/>
            <a:ext cx="4159344" cy="306896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4869160"/>
            <a:ext cx="8517632" cy="1143000"/>
          </a:xfrm>
        </p:spPr>
        <p:txBody>
          <a:bodyPr>
            <a:normAutofit fontScale="90000"/>
          </a:bodyPr>
          <a:lstStyle/>
          <a:p>
            <a:r>
              <a:rPr lang="el-GR" sz="2700" b="1" dirty="0"/>
              <a:t>Η θρησκευτικότητα αναπτύσσεται στο παιδί και από το παιδί σε σχέση με τους άλλους, π.χ. τους γονείς, προσφέροντας ένα σύστημα </a:t>
            </a:r>
            <a:r>
              <a:rPr lang="el-GR" sz="2700" b="1" dirty="0" err="1"/>
              <a:t>νοηματοδότησης</a:t>
            </a:r>
            <a:r>
              <a:rPr lang="el-GR" sz="2700" b="1" dirty="0"/>
              <a:t> και ερμηνείας το οποίο επηρεάζει και το ίδιο ως μέρος του συνόλου, που του το προσφέρει </a:t>
            </a:r>
            <a:br>
              <a:rPr lang="el-GR" dirty="0"/>
            </a:br>
            <a:endParaRPr lang="el-GR" dirty="0"/>
          </a:p>
        </p:txBody>
      </p:sp>
      <p:sp>
        <p:nvSpPr>
          <p:cNvPr id="3" name="2 - Θέση περιεχομένου"/>
          <p:cNvSpPr>
            <a:spLocks noGrp="1"/>
          </p:cNvSpPr>
          <p:nvPr>
            <p:ph idx="1"/>
          </p:nvPr>
        </p:nvSpPr>
        <p:spPr>
          <a:xfrm>
            <a:off x="179512" y="404665"/>
            <a:ext cx="8589640" cy="3240359"/>
          </a:xfrm>
        </p:spPr>
        <p:txBody>
          <a:bodyPr>
            <a:normAutofit lnSpcReduction="10000"/>
          </a:bodyPr>
          <a:lstStyle/>
          <a:p>
            <a:pPr algn="ctr">
              <a:buNone/>
            </a:pPr>
            <a:r>
              <a:rPr lang="el-GR" dirty="0"/>
              <a:t>Το θρησκευτικό, κοινωνικό και </a:t>
            </a:r>
            <a:r>
              <a:rPr lang="el-GR" dirty="0" err="1"/>
              <a:t>ιστορικοπολιτισμικό</a:t>
            </a:r>
            <a:r>
              <a:rPr lang="el-GR" dirty="0"/>
              <a:t> περιβάλλον των προσώπων καθορίζουν τόσο την ανάπτυξη της θρησκευτικότητάς τους όσο και τη θετική ή αρνητική επιρροή της και για αυτό όλα τα ευρήματα των ερευνών ερμηνεύονται υπό το φως του πλαισίου τους</a:t>
            </a:r>
          </a:p>
        </p:txBody>
      </p:sp>
      <p:sp>
        <p:nvSpPr>
          <p:cNvPr id="5" name="4 - Βέλος προς τα κάτω"/>
          <p:cNvSpPr/>
          <p:nvPr/>
        </p:nvSpPr>
        <p:spPr>
          <a:xfrm>
            <a:off x="4139952" y="3573016"/>
            <a:ext cx="57606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a:t>Παράγοντες που συντελούν στην ανάπτυξη της θρησκευτικότητας και της πίστης</a:t>
            </a:r>
          </a:p>
        </p:txBody>
      </p:sp>
      <p:sp>
        <p:nvSpPr>
          <p:cNvPr id="3" name="2 - Θέση περιεχομένου"/>
          <p:cNvSpPr>
            <a:spLocks noGrp="1"/>
          </p:cNvSpPr>
          <p:nvPr>
            <p:ph idx="1"/>
          </p:nvPr>
        </p:nvSpPr>
        <p:spPr>
          <a:xfrm>
            <a:off x="323528" y="1600200"/>
            <a:ext cx="8363272" cy="4525963"/>
          </a:xfrm>
        </p:spPr>
        <p:txBody>
          <a:bodyPr>
            <a:normAutofit lnSpcReduction="10000"/>
          </a:bodyPr>
          <a:lstStyle/>
          <a:p>
            <a:r>
              <a:rPr lang="el-GR" b="1" dirty="0"/>
              <a:t>Οικογένεια </a:t>
            </a:r>
            <a:r>
              <a:rPr lang="el-GR" dirty="0"/>
              <a:t>-</a:t>
            </a:r>
            <a:r>
              <a:rPr lang="el-GR" sz="2400" dirty="0"/>
              <a:t>άμεσα με τις θρησκευτικές πράξεις και έμμεσα βλέποντας οι νέοι πώς και πόσο η θρησκεία επηρεάζει τις συμπεριφορές των γονιών τους</a:t>
            </a:r>
          </a:p>
          <a:p>
            <a:r>
              <a:rPr lang="el-GR" b="1" dirty="0"/>
              <a:t>Οι φίλοι- </a:t>
            </a:r>
            <a:r>
              <a:rPr lang="el-GR" sz="2400" dirty="0"/>
              <a:t>Μία μεγάλη μελέτη σε νέους από 7 έως 22 χρόνων έδειξε ότι οι καλύτεροι παράγοντες θρησκευτικότητας στην περίοδο της Δευτεροβάθμιας Εκπαίδευσης είναι η εθνικότητα, ο εκκλησιασμός των φίλων τους και η συζήτηση για θέματα πίστης με αυτούς. </a:t>
            </a:r>
          </a:p>
          <a:p>
            <a:pPr>
              <a:buNone/>
            </a:pPr>
            <a:r>
              <a:rPr lang="el-GR" sz="2400" dirty="0"/>
              <a:t>Μία άλλη έρευνα σε 3000 16χρονους Χριστιανούς  κατέληξε ότι η υποστήριξη σε θέματα πίστης από φίλους με την ίδια θρησκεία αποτέλεσε την πιο σημαντική επιρροή στην πίστη των νέων ακόμη και σε σχέση με την οικογενειακή επιρροή.</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20688"/>
            <a:ext cx="8229600" cy="5505475"/>
          </a:xfrm>
        </p:spPr>
        <p:txBody>
          <a:bodyPr>
            <a:normAutofit/>
          </a:bodyPr>
          <a:lstStyle/>
          <a:p>
            <a:r>
              <a:rPr lang="el-GR" sz="4000" dirty="0"/>
              <a:t>Κατηχητής</a:t>
            </a:r>
          </a:p>
          <a:p>
            <a:pPr>
              <a:buNone/>
            </a:pPr>
            <a:endParaRPr lang="el-GR" sz="4000" dirty="0"/>
          </a:p>
          <a:p>
            <a:r>
              <a:rPr lang="el-GR" sz="4000" dirty="0"/>
              <a:t>Σχολείο</a:t>
            </a:r>
          </a:p>
          <a:p>
            <a:pPr>
              <a:buNone/>
            </a:pPr>
            <a:endParaRPr lang="el-GR" sz="4000" dirty="0"/>
          </a:p>
          <a:p>
            <a:r>
              <a:rPr lang="el-GR" sz="4000" dirty="0"/>
              <a:t>Κοινωνικό περιβάλλον</a:t>
            </a:r>
          </a:p>
          <a:p>
            <a:pPr>
              <a:buNone/>
            </a:pPr>
            <a:endParaRPr lang="el-GR" sz="4000" dirty="0"/>
          </a:p>
          <a:p>
            <a:r>
              <a:rPr lang="el-GR" sz="4000" dirty="0"/>
              <a:t>Εκκλησία</a:t>
            </a:r>
          </a:p>
          <a:p>
            <a:pPr>
              <a:buNone/>
            </a:pPr>
            <a:endParaRPr lang="el-GR" dirty="0"/>
          </a:p>
        </p:txBody>
      </p:sp>
      <p:pic>
        <p:nvPicPr>
          <p:cNvPr id="5" name="4 - Εικόνα" descr="efi.jpg"/>
          <p:cNvPicPr>
            <a:picLocks noChangeAspect="1"/>
          </p:cNvPicPr>
          <p:nvPr/>
        </p:nvPicPr>
        <p:blipFill>
          <a:blip r:embed="rId2" cstate="print"/>
          <a:stretch>
            <a:fillRect/>
          </a:stretch>
        </p:blipFill>
        <p:spPr>
          <a:xfrm>
            <a:off x="6588224" y="1412776"/>
            <a:ext cx="2199517" cy="1008112"/>
          </a:xfrm>
          <a:prstGeom prst="rect">
            <a:avLst/>
          </a:prstGeom>
        </p:spPr>
      </p:pic>
      <p:pic>
        <p:nvPicPr>
          <p:cNvPr id="6" name="5 - Εικόνα" descr="πρωινη προσευχη.jpg"/>
          <p:cNvPicPr>
            <a:picLocks noChangeAspect="1"/>
          </p:cNvPicPr>
          <p:nvPr/>
        </p:nvPicPr>
        <p:blipFill>
          <a:blip r:embed="rId3" cstate="print"/>
          <a:stretch>
            <a:fillRect/>
          </a:stretch>
        </p:blipFill>
        <p:spPr>
          <a:xfrm>
            <a:off x="5580112" y="2708920"/>
            <a:ext cx="2529840" cy="1158240"/>
          </a:xfrm>
          <a:prstGeom prst="rect">
            <a:avLst/>
          </a:prstGeom>
        </p:spPr>
      </p:pic>
      <p:pic>
        <p:nvPicPr>
          <p:cNvPr id="7" name="6 - Εικόνα" descr="images (41).jpg"/>
          <p:cNvPicPr>
            <a:picLocks noChangeAspect="1"/>
          </p:cNvPicPr>
          <p:nvPr/>
        </p:nvPicPr>
        <p:blipFill>
          <a:blip r:embed="rId4" cstate="print"/>
          <a:stretch>
            <a:fillRect/>
          </a:stretch>
        </p:blipFill>
        <p:spPr>
          <a:xfrm>
            <a:off x="6444208" y="4509120"/>
            <a:ext cx="1656184" cy="1238269"/>
          </a:xfrm>
          <a:prstGeom prst="rect">
            <a:avLst/>
          </a:prstGeom>
        </p:spPr>
      </p:pic>
      <p:pic>
        <p:nvPicPr>
          <p:cNvPr id="8" name="7 - Εικόνα" descr="αρχείο λήψης (7).jpg"/>
          <p:cNvPicPr>
            <a:picLocks noChangeAspect="1"/>
          </p:cNvPicPr>
          <p:nvPr/>
        </p:nvPicPr>
        <p:blipFill>
          <a:blip r:embed="rId5" cstate="print"/>
          <a:stretch>
            <a:fillRect/>
          </a:stretch>
        </p:blipFill>
        <p:spPr>
          <a:xfrm>
            <a:off x="3635896" y="4581128"/>
            <a:ext cx="1744980" cy="1676400"/>
          </a:xfrm>
          <a:prstGeom prst="rect">
            <a:avLst/>
          </a:prstGeom>
        </p:spPr>
      </p:pic>
      <p:pic>
        <p:nvPicPr>
          <p:cNvPr id="9" name="8 - Εικόνα" descr="αρχείο λήψης (5).jpg"/>
          <p:cNvPicPr>
            <a:picLocks noChangeAspect="1"/>
          </p:cNvPicPr>
          <p:nvPr/>
        </p:nvPicPr>
        <p:blipFill>
          <a:blip r:embed="rId6" cstate="print"/>
          <a:stretch>
            <a:fillRect/>
          </a:stretch>
        </p:blipFill>
        <p:spPr>
          <a:xfrm>
            <a:off x="3635896" y="332656"/>
            <a:ext cx="2049780" cy="14249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99592" y="260648"/>
            <a:ext cx="7632848" cy="7128792"/>
          </a:xfrm>
        </p:spPr>
        <p:txBody>
          <a:bodyPr>
            <a:normAutofit/>
          </a:bodyPr>
          <a:lstStyle/>
          <a:p>
            <a:r>
              <a:rPr lang="el-GR" sz="3600" dirty="0"/>
              <a:t>Τι είναι πίστη;</a:t>
            </a:r>
          </a:p>
          <a:p>
            <a:r>
              <a:rPr lang="el-GR" sz="3600" dirty="0"/>
              <a:t>Τι είναι θρησκευτικότητα;</a:t>
            </a:r>
          </a:p>
          <a:p>
            <a:pPr>
              <a:buNone/>
            </a:pPr>
            <a:endParaRPr lang="el-GR" sz="3600" dirty="0"/>
          </a:p>
          <a:p>
            <a:pPr>
              <a:buNone/>
            </a:pPr>
            <a:r>
              <a:rPr lang="el-GR" sz="3600" dirty="0"/>
              <a:t>Εξηγήστε σύντομα αν πιστεύετε στον Θεό και γιατί όχι ή ναι;</a:t>
            </a:r>
          </a:p>
          <a:p>
            <a:pPr>
              <a:buNone/>
            </a:pPr>
            <a:endParaRPr lang="el-GR" sz="3600" dirty="0"/>
          </a:p>
          <a:p>
            <a:pPr>
              <a:buNone/>
            </a:pPr>
            <a:endParaRPr lang="el-GR" sz="3600" dirty="0"/>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1340768"/>
            <a:ext cx="8229600" cy="1143000"/>
          </a:xfrm>
        </p:spPr>
        <p:txBody>
          <a:bodyPr>
            <a:normAutofit fontScale="90000"/>
          </a:bodyPr>
          <a:lstStyle/>
          <a:p>
            <a:r>
              <a:rPr lang="el-GR" dirty="0">
                <a:effectLst>
                  <a:outerShdw blurRad="38100" dist="38100" dir="2700000" algn="tl">
                    <a:srgbClr val="000000">
                      <a:alpha val="43137"/>
                    </a:srgbClr>
                  </a:outerShdw>
                </a:effectLst>
              </a:rPr>
              <a:t>Κατήχηση ή εκπαίδευση;</a:t>
            </a:r>
            <a:br>
              <a:rPr lang="el-GR" dirty="0">
                <a:effectLst>
                  <a:outerShdw blurRad="38100" dist="38100" dir="2700000" algn="tl">
                    <a:srgbClr val="000000">
                      <a:alpha val="43137"/>
                    </a:srgbClr>
                  </a:outerShdw>
                </a:effectLst>
              </a:rPr>
            </a:br>
            <a:r>
              <a:rPr lang="el-GR" dirty="0">
                <a:effectLst>
                  <a:outerShdw blurRad="38100" dist="38100" dir="2700000" algn="tl">
                    <a:srgbClr val="000000">
                      <a:alpha val="43137"/>
                    </a:srgbClr>
                  </a:outerShdw>
                </a:effectLst>
              </a:rPr>
              <a:t>Εκκλησία ή σχολείο;</a:t>
            </a:r>
            <a:br>
              <a:rPr lang="el-GR" dirty="0">
                <a:effectLst>
                  <a:outerShdw blurRad="38100" dist="38100" dir="2700000" algn="tl">
                    <a:srgbClr val="000000">
                      <a:alpha val="43137"/>
                    </a:srgbClr>
                  </a:outerShdw>
                </a:effectLst>
              </a:rPr>
            </a:br>
            <a:endParaRPr lang="el-GR" dirty="0"/>
          </a:p>
        </p:txBody>
      </p:sp>
      <p:sp>
        <p:nvSpPr>
          <p:cNvPr id="3" name="2 - Θέση περιεχομένου"/>
          <p:cNvSpPr>
            <a:spLocks noGrp="1"/>
          </p:cNvSpPr>
          <p:nvPr>
            <p:ph idx="1"/>
          </p:nvPr>
        </p:nvSpPr>
        <p:spPr>
          <a:xfrm>
            <a:off x="323528" y="3573016"/>
            <a:ext cx="8424936" cy="1468760"/>
          </a:xfrm>
        </p:spPr>
        <p:txBody>
          <a:bodyPr>
            <a:normAutofit/>
          </a:bodyPr>
          <a:lstStyle/>
          <a:p>
            <a:pPr>
              <a:buNone/>
            </a:pPr>
            <a:r>
              <a:rPr lang="el-GR" sz="4000" dirty="0"/>
              <a:t>Γιατί να πάει ένα παιδί στην Εκκλησία;</a:t>
            </a:r>
          </a:p>
        </p:txBody>
      </p:sp>
      <p:pic>
        <p:nvPicPr>
          <p:cNvPr id="5" name="4 - Εικόνα" descr="αρχείο λήψης (59).jpg"/>
          <p:cNvPicPr>
            <a:picLocks noChangeAspect="1"/>
          </p:cNvPicPr>
          <p:nvPr/>
        </p:nvPicPr>
        <p:blipFill>
          <a:blip r:embed="rId2" cstate="print"/>
          <a:stretch>
            <a:fillRect/>
          </a:stretch>
        </p:blipFill>
        <p:spPr>
          <a:xfrm>
            <a:off x="3563888" y="4509120"/>
            <a:ext cx="2448272" cy="2280150"/>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a:t>Οι θρησκευτικοί θεσμοί μπορούν να επηρεάσουν θετικά και δομικά την ανάπτυξη των παιδιών και των νέων: </a:t>
            </a:r>
          </a:p>
        </p:txBody>
      </p:sp>
      <p:sp>
        <p:nvSpPr>
          <p:cNvPr id="3" name="2 - Θέση περιεχομένου"/>
          <p:cNvSpPr>
            <a:spLocks noGrp="1"/>
          </p:cNvSpPr>
          <p:nvPr>
            <p:ph idx="1"/>
          </p:nvPr>
        </p:nvSpPr>
        <p:spPr>
          <a:xfrm>
            <a:off x="179512" y="1600200"/>
            <a:ext cx="8507288" cy="4709120"/>
          </a:xfrm>
        </p:spPr>
        <p:txBody>
          <a:bodyPr>
            <a:normAutofit fontScale="70000" lnSpcReduction="20000"/>
          </a:bodyPr>
          <a:lstStyle/>
          <a:p>
            <a:pPr>
              <a:buNone/>
            </a:pPr>
            <a:r>
              <a:rPr lang="el-GR" dirty="0"/>
              <a:t>α) </a:t>
            </a:r>
            <a:r>
              <a:rPr lang="el-GR" sz="3400" dirty="0"/>
              <a:t>Προσφέροντας τις πηγές για τη διαμόρφωση του ήθους και της θέσης τους στον κόσμο (για παράδειγμα στοχεύοντας στη συμφιλίωση με τον άλλον ή διδάσκοντας την αξία του σώματος, όπως και της ψυχής στον όλο άνθρωπο), λατρευτικές εμπειρίες (Θεία Λειτουργία) και το κατάλληλο πλαίσιο συμβουλευτικής υποστήριξης (μετάνοια), </a:t>
            </a:r>
          </a:p>
          <a:p>
            <a:pPr>
              <a:buNone/>
            </a:pPr>
            <a:r>
              <a:rPr lang="el-GR" sz="3400" dirty="0"/>
              <a:t>β) Προσφέροντας ευκαιρίες να αναπτύξουν τις δεξιότητές τους (για παράδειγμα τη </a:t>
            </a:r>
            <a:r>
              <a:rPr lang="el-GR" sz="3400" dirty="0" err="1"/>
              <a:t>συνεργατικότητα</a:t>
            </a:r>
            <a:r>
              <a:rPr lang="el-GR" sz="3400" dirty="0"/>
              <a:t>, τον διάλογο κ.ά.) και τις γνώσεις τους για τον πολιτισμό, που θα βοηθήσουν στην ανάπτυξή τους (γιορτές) </a:t>
            </a:r>
          </a:p>
          <a:p>
            <a:pPr>
              <a:buNone/>
            </a:pPr>
            <a:r>
              <a:rPr lang="el-GR" sz="3400" dirty="0"/>
              <a:t>γ) Παρέχοντας και παράγοντας το κοινωνικό κεφάλαιο (</a:t>
            </a:r>
            <a:r>
              <a:rPr lang="en-US" sz="3400" dirty="0"/>
              <a:t>social capital</a:t>
            </a:r>
            <a:r>
              <a:rPr lang="el-GR" sz="3400" dirty="0"/>
              <a:t>) με τη διαμόρφωση κοινωνικών δεσμών μεταξύ διαφορετικών ηλικιών υποκειμένων, χωρίς </a:t>
            </a:r>
            <a:r>
              <a:rPr lang="el-GR" sz="3400" dirty="0" err="1"/>
              <a:t>γονεϊκή</a:t>
            </a:r>
            <a:r>
              <a:rPr lang="el-GR" sz="3400" dirty="0"/>
              <a:t> παρέμβαση, αλλά με τη συμμετοχή  άλλων προσώπων (π.χ. κατηχητής) από την ευρύτερη κοινωνία και τις κοινότητες. </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8229600" cy="1143000"/>
          </a:xfrm>
        </p:spPr>
        <p:txBody>
          <a:bodyPr>
            <a:normAutofit/>
          </a:bodyPr>
          <a:lstStyle/>
          <a:p>
            <a:r>
              <a:rPr lang="el-GR" sz="2800" dirty="0">
                <a:latin typeface="Impact" pitchFamily="34" charset="0"/>
              </a:rPr>
              <a:t>Νέοι και θρησκεία στην Ελλάδα</a:t>
            </a:r>
          </a:p>
        </p:txBody>
      </p:sp>
      <p:pic>
        <p:nvPicPr>
          <p:cNvPr id="5" name="4 - Θέση περιεχομένου" descr="89051791_030325fc99.jpg"/>
          <p:cNvPicPr>
            <a:picLocks noGrp="1" noChangeAspect="1"/>
          </p:cNvPicPr>
          <p:nvPr>
            <p:ph idx="1"/>
          </p:nvPr>
        </p:nvPicPr>
        <p:blipFill>
          <a:blip r:embed="rId2" cstate="print"/>
          <a:stretch>
            <a:fillRect/>
          </a:stretch>
        </p:blipFill>
        <p:spPr>
          <a:xfrm rot="970055">
            <a:off x="6948264" y="332656"/>
            <a:ext cx="917670" cy="1296144"/>
          </a:xfrm>
        </p:spPr>
      </p:pic>
      <p:pic>
        <p:nvPicPr>
          <p:cNvPr id="6" name="5 - Εικόνα" descr="αρχείο λήψης (45) - Αντίγραφο.jpg"/>
          <p:cNvPicPr>
            <a:picLocks noChangeAspect="1"/>
          </p:cNvPicPr>
          <p:nvPr/>
        </p:nvPicPr>
        <p:blipFill>
          <a:blip r:embed="rId3" cstate="print"/>
          <a:stretch>
            <a:fillRect/>
          </a:stretch>
        </p:blipFill>
        <p:spPr>
          <a:xfrm rot="20615071">
            <a:off x="1043608" y="260648"/>
            <a:ext cx="1085835" cy="1368152"/>
          </a:xfrm>
          <a:prstGeom prst="rect">
            <a:avLst/>
          </a:prstGeom>
        </p:spPr>
      </p:pic>
      <p:pic>
        <p:nvPicPr>
          <p:cNvPr id="7" name="6 - Εικόνα" descr="elegxos10.jpg"/>
          <p:cNvPicPr>
            <a:picLocks noChangeAspect="1"/>
          </p:cNvPicPr>
          <p:nvPr/>
        </p:nvPicPr>
        <p:blipFill>
          <a:blip r:embed="rId4" cstate="print"/>
          <a:stretch>
            <a:fillRect/>
          </a:stretch>
        </p:blipFill>
        <p:spPr>
          <a:xfrm>
            <a:off x="3779912" y="1268760"/>
            <a:ext cx="1512168" cy="1584176"/>
          </a:xfrm>
          <a:prstGeom prst="rect">
            <a:avLst/>
          </a:prstGeom>
        </p:spPr>
      </p:pic>
      <p:sp>
        <p:nvSpPr>
          <p:cNvPr id="8" name="7 - TextBox"/>
          <p:cNvSpPr txBox="1"/>
          <p:nvPr/>
        </p:nvSpPr>
        <p:spPr>
          <a:xfrm>
            <a:off x="3563888" y="908720"/>
            <a:ext cx="1944216" cy="369332"/>
          </a:xfrm>
          <a:prstGeom prst="rect">
            <a:avLst/>
          </a:prstGeom>
          <a:noFill/>
        </p:spPr>
        <p:txBody>
          <a:bodyPr wrap="square" rtlCol="0">
            <a:spAutoFit/>
          </a:bodyPr>
          <a:lstStyle/>
          <a:p>
            <a:r>
              <a:rPr lang="el-GR" b="1" dirty="0"/>
              <a:t>Έρευνα 2006-2010</a:t>
            </a:r>
          </a:p>
        </p:txBody>
      </p:sp>
      <p:sp>
        <p:nvSpPr>
          <p:cNvPr id="9" name="8 - Ορθογώνιο"/>
          <p:cNvSpPr/>
          <p:nvPr/>
        </p:nvSpPr>
        <p:spPr>
          <a:xfrm>
            <a:off x="0" y="1556792"/>
            <a:ext cx="3635896" cy="707886"/>
          </a:xfrm>
          <a:prstGeom prst="rect">
            <a:avLst/>
          </a:prstGeom>
        </p:spPr>
        <p:txBody>
          <a:bodyPr wrap="square">
            <a:spAutoFit/>
          </a:bodyPr>
          <a:lstStyle/>
          <a:p>
            <a:r>
              <a:rPr lang="el-GR" b="1" dirty="0"/>
              <a:t>1) </a:t>
            </a:r>
            <a:r>
              <a:rPr lang="el-GR" sz="2000" dirty="0"/>
              <a:t>Θρησκεύουν, αλλά δεν πιστεύουν</a:t>
            </a:r>
          </a:p>
        </p:txBody>
      </p:sp>
      <p:sp>
        <p:nvSpPr>
          <p:cNvPr id="10" name="9 - TextBox"/>
          <p:cNvSpPr txBox="1"/>
          <p:nvPr/>
        </p:nvSpPr>
        <p:spPr>
          <a:xfrm>
            <a:off x="251520" y="2276872"/>
            <a:ext cx="3456384" cy="1323439"/>
          </a:xfrm>
          <a:prstGeom prst="rect">
            <a:avLst/>
          </a:prstGeom>
          <a:noFill/>
        </p:spPr>
        <p:txBody>
          <a:bodyPr wrap="square" rtlCol="0">
            <a:spAutoFit/>
          </a:bodyPr>
          <a:lstStyle/>
          <a:p>
            <a:r>
              <a:rPr lang="el-GR" b="1" dirty="0"/>
              <a:t>2) </a:t>
            </a:r>
            <a:r>
              <a:rPr lang="el-GR" sz="2000" dirty="0"/>
              <a:t>«Χριστιανός Ορθόδοξος» είναι ένα στοιχείο που συμπληρώνει την εθνική ταυτότητα</a:t>
            </a:r>
          </a:p>
        </p:txBody>
      </p:sp>
      <p:sp>
        <p:nvSpPr>
          <p:cNvPr id="11" name="10 - TextBox"/>
          <p:cNvSpPr txBox="1"/>
          <p:nvPr/>
        </p:nvSpPr>
        <p:spPr>
          <a:xfrm>
            <a:off x="395536" y="3645024"/>
            <a:ext cx="4320480" cy="707886"/>
          </a:xfrm>
          <a:prstGeom prst="rect">
            <a:avLst/>
          </a:prstGeom>
          <a:noFill/>
        </p:spPr>
        <p:txBody>
          <a:bodyPr wrap="square" rtlCol="0">
            <a:spAutoFit/>
          </a:bodyPr>
          <a:lstStyle/>
          <a:p>
            <a:r>
              <a:rPr lang="el-GR" b="1" dirty="0"/>
              <a:t>3) </a:t>
            </a:r>
            <a:r>
              <a:rPr lang="el-GR" sz="2000" dirty="0"/>
              <a:t>9 στους 10 δηλώνουν αυθόρμητα ότι είναι Χριστιανοί Ορθόδοξοι</a:t>
            </a:r>
          </a:p>
        </p:txBody>
      </p:sp>
      <p:sp>
        <p:nvSpPr>
          <p:cNvPr id="12" name="11 - TextBox"/>
          <p:cNvSpPr txBox="1"/>
          <p:nvPr/>
        </p:nvSpPr>
        <p:spPr>
          <a:xfrm>
            <a:off x="395536" y="4509120"/>
            <a:ext cx="4968552" cy="1323439"/>
          </a:xfrm>
          <a:prstGeom prst="rect">
            <a:avLst/>
          </a:prstGeom>
          <a:noFill/>
        </p:spPr>
        <p:txBody>
          <a:bodyPr wrap="square" rtlCol="0">
            <a:spAutoFit/>
          </a:bodyPr>
          <a:lstStyle/>
          <a:p>
            <a:r>
              <a:rPr lang="el-GR" b="1" dirty="0"/>
              <a:t>4) </a:t>
            </a:r>
            <a:r>
              <a:rPr lang="el-GR" sz="2000" dirty="0"/>
              <a:t>Έχουν αρκετά έως πολύ θετική άποψη για την Εκκλησία, ως θεσμό, (69%) και αρκετά έως πολύ αρνητική άποψη για την ιεραρχία (επίσκοποι, ιερείς) της Εκκλησίας (72%)</a:t>
            </a:r>
          </a:p>
        </p:txBody>
      </p:sp>
      <p:sp>
        <p:nvSpPr>
          <p:cNvPr id="13" name="12 - Ορθογώνιο"/>
          <p:cNvSpPr/>
          <p:nvPr/>
        </p:nvSpPr>
        <p:spPr>
          <a:xfrm>
            <a:off x="5436096" y="2132856"/>
            <a:ext cx="3491880" cy="1323439"/>
          </a:xfrm>
          <a:prstGeom prst="rect">
            <a:avLst/>
          </a:prstGeom>
        </p:spPr>
        <p:txBody>
          <a:bodyPr wrap="square">
            <a:spAutoFit/>
          </a:bodyPr>
          <a:lstStyle/>
          <a:p>
            <a:r>
              <a:rPr lang="el-GR" sz="2000" b="1" dirty="0"/>
              <a:t>5) </a:t>
            </a:r>
            <a:r>
              <a:rPr lang="el-GR" sz="2000" dirty="0"/>
              <a:t>η θρησκεία διαδραματίζει αρκετά έως πολύ σημαντικό ρόλο στη ζωή των 8 από τους 10 νέων</a:t>
            </a:r>
          </a:p>
        </p:txBody>
      </p:sp>
      <p:sp>
        <p:nvSpPr>
          <p:cNvPr id="14" name="13 - TextBox"/>
          <p:cNvSpPr txBox="1"/>
          <p:nvPr/>
        </p:nvSpPr>
        <p:spPr>
          <a:xfrm>
            <a:off x="5292080" y="3933056"/>
            <a:ext cx="3312368" cy="1323439"/>
          </a:xfrm>
          <a:prstGeom prst="rect">
            <a:avLst/>
          </a:prstGeom>
          <a:noFill/>
        </p:spPr>
        <p:txBody>
          <a:bodyPr wrap="square" rtlCol="0">
            <a:spAutoFit/>
          </a:bodyPr>
          <a:lstStyle/>
          <a:p>
            <a:r>
              <a:rPr lang="el-GR" sz="2000" b="1" dirty="0"/>
              <a:t>6) </a:t>
            </a:r>
            <a:r>
              <a:rPr lang="el-GR" sz="2000" dirty="0"/>
              <a:t>Δε θεωρούν τον εαυτό τους θρήσκο (55%), διότι προσδίδουν μία αρνητική έννοια στη λέξη θρήσκος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1"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randombar(horizontal)">
                                      <p:cBhvr>
                                        <p:cTn id="22" dur="1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randombar(horizontal)">
                                      <p:cBhvr>
                                        <p:cTn id="27" dur="10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linds(horizontal)">
                                      <p:cBhvr>
                                        <p:cTn id="32" dur="1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randombar(horizontal)">
                                      <p:cBhvr>
                                        <p:cTn id="37"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1" grpId="1"/>
      <p:bldP spid="12"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06090"/>
          </a:xfrm>
        </p:spPr>
        <p:txBody>
          <a:bodyPr>
            <a:normAutofit/>
          </a:bodyPr>
          <a:lstStyle/>
          <a:p>
            <a:r>
              <a:rPr lang="el-GR" sz="3600" b="1" dirty="0"/>
              <a:t>Στοιχεία της θρησκευτικότητας των νέων</a:t>
            </a:r>
          </a:p>
        </p:txBody>
      </p:sp>
      <p:sp>
        <p:nvSpPr>
          <p:cNvPr id="3" name="2 - Θέση περιεχομένου"/>
          <p:cNvSpPr>
            <a:spLocks noGrp="1"/>
          </p:cNvSpPr>
          <p:nvPr>
            <p:ph idx="1"/>
          </p:nvPr>
        </p:nvSpPr>
        <p:spPr>
          <a:xfrm>
            <a:off x="457200" y="1124744"/>
            <a:ext cx="8229600" cy="5001419"/>
          </a:xfrm>
        </p:spPr>
        <p:txBody>
          <a:bodyPr/>
          <a:lstStyle/>
          <a:p>
            <a:r>
              <a:rPr lang="el-GR" dirty="0"/>
              <a:t>7 στους 10 νηστεύουν, τουλάχιστον δύο φορές το χρόνο. Και το κάνουν γιατί: α) το επιβάλλουν οι γονείς, β) το κάνουν από συνήθεια, γ) το επιβάλλει η θρησκεία, δ) κάνουν αποτοξίνωση ε) δεν ξέρουν γιατί το κάνω</a:t>
            </a:r>
          </a:p>
          <a:p>
            <a:r>
              <a:rPr lang="el-GR" dirty="0"/>
              <a:t>6 στους 10 προσεύχονται κάθε μέρα </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Από όσους δηλώνουν θρήσκοι (7 στους 10)</a:t>
            </a:r>
          </a:p>
        </p:txBody>
      </p:sp>
      <p:sp>
        <p:nvSpPr>
          <p:cNvPr id="3" name="2 - Θέση περιεχομένου"/>
          <p:cNvSpPr>
            <a:spLocks noGrp="1"/>
          </p:cNvSpPr>
          <p:nvPr>
            <p:ph idx="1"/>
          </p:nvPr>
        </p:nvSpPr>
        <p:spPr/>
        <p:txBody>
          <a:bodyPr/>
          <a:lstStyle/>
          <a:p>
            <a:r>
              <a:rPr lang="el-GR" dirty="0"/>
              <a:t>Το 25% εκκλησιάζεται τουλάχιστον μία φορά το μήνα, το 1% κάθε Κυριακή, το 45% τουλάχιστον δύο φορές το χρόνο, το 15% τουλάχιστον μία φορά τρίμηνο και το 10% ποτέ</a:t>
            </a:r>
          </a:p>
          <a:p>
            <a:r>
              <a:rPr lang="el-GR" dirty="0"/>
              <a:t>Οι λόγοι για τους οποίους εκκλησιάζονται αυτοί (το 26% δηλαδή) είναι: α) η συνήθεια, β) η οικογένεια, γ) η ευμένεια του Θεού</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Πίστη είναι κάτι διφορούμενο για τους πιστούς νέους</a:t>
            </a:r>
          </a:p>
        </p:txBody>
      </p:sp>
      <p:sp>
        <p:nvSpPr>
          <p:cNvPr id="3" name="2 - Θέση περιεχομένου"/>
          <p:cNvSpPr>
            <a:spLocks noGrp="1"/>
          </p:cNvSpPr>
          <p:nvPr>
            <p:ph idx="1"/>
          </p:nvPr>
        </p:nvSpPr>
        <p:spPr/>
        <p:txBody>
          <a:bodyPr>
            <a:normAutofit fontScale="92500" lnSpcReduction="10000"/>
          </a:bodyPr>
          <a:lstStyle/>
          <a:p>
            <a:r>
              <a:rPr lang="el-GR" dirty="0"/>
              <a:t>6 στους 10 δεν πιστεύουν στην Ανάσταση του Χριστού ή στην ενανθρώπησή του ή στη Δευτέρα Παρουσία </a:t>
            </a:r>
          </a:p>
          <a:p>
            <a:r>
              <a:rPr lang="el-GR" dirty="0"/>
              <a:t>4 στους 10 δεν πιστεύουν στα θαύματα</a:t>
            </a:r>
          </a:p>
          <a:p>
            <a:pPr>
              <a:buNone/>
            </a:pPr>
            <a:r>
              <a:rPr lang="el-GR" dirty="0"/>
              <a:t>«Οι γονείς μου, οι συγγενείς μου, στο σχολείο, έτσι μας μάθανε, σε όλη τη ζωή μας κάνουμε το σταυρό μας, λέμε το Πάτερ ημών, ανάβουμε το κερί μας και λέμε Θεέ μου βοήθησέ μας. Τώρα όλα τα υπόλοιπα είναι δημιουργήματα για να νιώθουμε καλά.»</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u="sng" dirty="0"/>
              <a:t>Γιατί τελικά το 60% δεν εκκλησιάζεται</a:t>
            </a:r>
            <a:r>
              <a:rPr lang="el-GR" dirty="0"/>
              <a:t>;</a:t>
            </a:r>
          </a:p>
        </p:txBody>
      </p:sp>
      <p:sp>
        <p:nvSpPr>
          <p:cNvPr id="3" name="2 - Θέση περιεχομένου"/>
          <p:cNvSpPr>
            <a:spLocks noGrp="1"/>
          </p:cNvSpPr>
          <p:nvPr>
            <p:ph idx="1"/>
          </p:nvPr>
        </p:nvSpPr>
        <p:spPr/>
        <p:txBody>
          <a:bodyPr>
            <a:normAutofit/>
          </a:bodyPr>
          <a:lstStyle/>
          <a:p>
            <a:r>
              <a:rPr lang="el-GR" dirty="0"/>
              <a:t>Γλώσσα λατρευτικής πράξης</a:t>
            </a:r>
          </a:p>
          <a:p>
            <a:r>
              <a:rPr lang="el-GR" dirty="0"/>
              <a:t>Τυπικό λατρευτικής ζωής</a:t>
            </a:r>
            <a:endParaRPr lang="en-US" dirty="0"/>
          </a:p>
          <a:p>
            <a:r>
              <a:rPr lang="el-GR" dirty="0"/>
              <a:t>Ανθρώπινο δυναμικό της Εκκλησίας</a:t>
            </a:r>
          </a:p>
          <a:p>
            <a:r>
              <a:rPr lang="el-GR" dirty="0"/>
              <a:t>Σχέσεις Εκκλησίας και κράτους</a:t>
            </a:r>
            <a:endParaRPr lang="en-US" dirty="0"/>
          </a:p>
          <a:p>
            <a:pPr>
              <a:buNone/>
            </a:pPr>
            <a:endParaRPr lang="en-US" dirty="0"/>
          </a:p>
          <a:p>
            <a:pPr>
              <a:buNone/>
            </a:pPr>
            <a:r>
              <a:rPr lang="el-GR" dirty="0"/>
              <a:t>              </a:t>
            </a:r>
            <a:r>
              <a:rPr lang="en-US" b="1" dirty="0"/>
              <a:t>Lifestyle</a:t>
            </a:r>
            <a:endParaRPr lang="el-GR" b="1" dirty="0"/>
          </a:p>
          <a:p>
            <a:pPr>
              <a:buNone/>
            </a:pPr>
            <a:endParaRPr lang="el-GR" dirty="0"/>
          </a:p>
        </p:txBody>
      </p:sp>
      <p:pic>
        <p:nvPicPr>
          <p:cNvPr id="5" name="4 - Εικόνα" descr="αρχείο λήψης (50).jpg"/>
          <p:cNvPicPr>
            <a:picLocks noChangeAspect="1"/>
          </p:cNvPicPr>
          <p:nvPr/>
        </p:nvPicPr>
        <p:blipFill>
          <a:blip r:embed="rId2" cstate="print"/>
          <a:stretch>
            <a:fillRect/>
          </a:stretch>
        </p:blipFill>
        <p:spPr>
          <a:xfrm>
            <a:off x="7020272" y="1700808"/>
            <a:ext cx="1941481" cy="2160240"/>
          </a:xfrm>
          <a:prstGeom prst="rect">
            <a:avLst/>
          </a:prstGeom>
          <a:ln>
            <a:noFill/>
          </a:ln>
          <a:effectLst>
            <a:outerShdw blurRad="292100" dist="139700" dir="2700000" algn="tl" rotWithShape="0">
              <a:srgbClr val="333333">
                <a:alpha val="65000"/>
              </a:srgbClr>
            </a:outerShdw>
          </a:effectLst>
        </p:spPr>
      </p:pic>
      <p:pic>
        <p:nvPicPr>
          <p:cNvPr id="6" name="5 - Εικόνα" descr="images (49).jpg"/>
          <p:cNvPicPr>
            <a:picLocks noChangeAspect="1"/>
          </p:cNvPicPr>
          <p:nvPr/>
        </p:nvPicPr>
        <p:blipFill>
          <a:blip r:embed="rId3" cstate="print"/>
          <a:stretch>
            <a:fillRect/>
          </a:stretch>
        </p:blipFill>
        <p:spPr>
          <a:xfrm>
            <a:off x="4139952" y="4221088"/>
            <a:ext cx="2001064" cy="1728192"/>
          </a:xfrm>
          <a:prstGeom prst="rect">
            <a:avLst/>
          </a:prstGeom>
        </p:spPr>
      </p:pic>
      <p:sp>
        <p:nvSpPr>
          <p:cNvPr id="7" name="6 - TextBox"/>
          <p:cNvSpPr txBox="1"/>
          <p:nvPr/>
        </p:nvSpPr>
        <p:spPr>
          <a:xfrm>
            <a:off x="6228184" y="6237312"/>
            <a:ext cx="2664296" cy="461665"/>
          </a:xfrm>
          <a:prstGeom prst="rect">
            <a:avLst/>
          </a:prstGeom>
          <a:noFill/>
        </p:spPr>
        <p:txBody>
          <a:bodyPr wrap="square" rtlCol="0">
            <a:spAutoFit/>
          </a:bodyPr>
          <a:lstStyle/>
          <a:p>
            <a:r>
              <a:rPr lang="el-GR" sz="2400" b="1" dirty="0"/>
              <a:t>   Ευχαριστώ πολύ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332656"/>
            <a:ext cx="8229600" cy="634082"/>
          </a:xfrm>
        </p:spPr>
        <p:txBody>
          <a:bodyPr>
            <a:noAutofit/>
          </a:bodyPr>
          <a:lstStyle/>
          <a:p>
            <a:r>
              <a:rPr lang="el-GR" sz="3600" dirty="0"/>
              <a:t>η θρησκευτική ανάπτυξη ενός νέου </a:t>
            </a:r>
            <a:br>
              <a:rPr lang="el-GR" sz="3600" dirty="0"/>
            </a:br>
            <a:endParaRPr lang="el-GR" sz="3600" dirty="0"/>
          </a:p>
        </p:txBody>
      </p:sp>
      <p:sp>
        <p:nvSpPr>
          <p:cNvPr id="3" name="2 - Θέση περιεχομένου"/>
          <p:cNvSpPr>
            <a:spLocks noGrp="1"/>
          </p:cNvSpPr>
          <p:nvPr>
            <p:ph idx="1"/>
          </p:nvPr>
        </p:nvSpPr>
        <p:spPr>
          <a:xfrm>
            <a:off x="457200" y="836712"/>
            <a:ext cx="8229600" cy="6021288"/>
          </a:xfrm>
        </p:spPr>
        <p:txBody>
          <a:bodyPr>
            <a:normAutofit fontScale="47500" lnSpcReduction="20000"/>
          </a:bodyPr>
          <a:lstStyle/>
          <a:p>
            <a:pPr>
              <a:buNone/>
            </a:pPr>
            <a:r>
              <a:rPr lang="el-GR" sz="4400" dirty="0"/>
              <a:t>1) δε διαφέρει καθόλου κατά τη βιολογική της πορεία σε κάθε άνθρωπο,</a:t>
            </a:r>
          </a:p>
          <a:p>
            <a:pPr>
              <a:buNone/>
            </a:pPr>
            <a:r>
              <a:rPr lang="el-GR" sz="4400" dirty="0"/>
              <a:t>2) έχει πολύ διαφορετικά χαρακτηριστικά στην πνευματική της πορεία όχι μόνο σε σχέση με το παρελθόν, αλλά και σε σύγκριση των σύγχρονων ανθρώπων μεταξύ τους</a:t>
            </a:r>
          </a:p>
          <a:p>
            <a:pPr>
              <a:buNone/>
            </a:pPr>
            <a:r>
              <a:rPr lang="el-GR" sz="4400" dirty="0"/>
              <a:t>-----------------------------------------------------------------------------------------------</a:t>
            </a:r>
          </a:p>
          <a:p>
            <a:pPr>
              <a:buNone/>
            </a:pPr>
            <a:r>
              <a:rPr lang="el-GR" sz="4200" b="1" dirty="0"/>
              <a:t>Παράγοντες, που επηρεάζουν:  ο τόπος, η θρησκεία, το έθνος, το κράτος, οι κοινότητες, η οικογένεια, το κάθε ανθρώπινο πρόσωπο=</a:t>
            </a:r>
          </a:p>
          <a:p>
            <a:pPr>
              <a:buNone/>
            </a:pPr>
            <a:r>
              <a:rPr lang="el-GR" sz="4200" dirty="0"/>
              <a:t>Συνεχείς  σωματικές και ψυχικές αλλαγές διαδέχονται η μία την άλλη, ενώ η ψυχική ανάπτυξη παρακολουθεί τις σωματικές αλλαγές, οι οποίες προηγούνται. </a:t>
            </a:r>
          </a:p>
          <a:p>
            <a:pPr>
              <a:buNone/>
            </a:pPr>
            <a:r>
              <a:rPr lang="el-GR" sz="4200" dirty="0"/>
              <a:t>Οι σωματικές αλλαγές είναι πιο εμφανείς και σαφείς και για αυτό διαπιστώνονται πιο εύκολα, π.χ. η είσοδος του ανθρώπου στην περίοδο της ήβης-είναι φανερή γιατί το σώμα αλλάζει. </a:t>
            </a:r>
          </a:p>
          <a:p>
            <a:pPr>
              <a:buNone/>
            </a:pPr>
            <a:r>
              <a:rPr lang="el-GR" sz="4200" dirty="0"/>
              <a:t>Η πνευματική ανάπτυξη, όμως, είναι περισσότερο μια εσωτερική διαδικασία, η οποία δε διαπιστώνεται εύκολα. </a:t>
            </a:r>
          </a:p>
          <a:p>
            <a:pPr>
              <a:buNone/>
            </a:pPr>
            <a:r>
              <a:rPr lang="el-GR" sz="4200" dirty="0"/>
              <a:t>Είναι κατάδηλο ότι η μελέτη της θρησκευτικής ανάπτυξης και πολύ περισσότερο της ανάπτυξης και εξέλιξης της θρησκευτικής πίστης, εφόσον δεν περιορίζεται μόνο στα εξωτερικά και τυπικά χαρακτηριστικά, π.χ. τη δήλωση κάποιου ότι είναι Χριστιανός Ορθόδοξος ή τον Εκκλησιασμό</a:t>
            </a:r>
            <a:r>
              <a:rPr lang="el-GR" sz="4200" b="1" dirty="0"/>
              <a:t>, δεν είναι εύκολο έργο</a:t>
            </a:r>
            <a:r>
              <a:rPr lang="el-GR" sz="4200" dirty="0"/>
              <a:t> για καμία επιστήμη.</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74638"/>
            <a:ext cx="4608512" cy="994122"/>
          </a:xfrm>
        </p:spPr>
        <p:txBody>
          <a:bodyPr>
            <a:noAutofit/>
          </a:bodyPr>
          <a:lstStyle/>
          <a:p>
            <a:r>
              <a:rPr lang="el-GR" sz="2400" b="1" dirty="0"/>
              <a:t>Η πηγή και η ανάπτυξη της θρησκευτικότητας και της πίστης</a:t>
            </a:r>
            <a:br>
              <a:rPr lang="el-GR" sz="2400" dirty="0"/>
            </a:br>
            <a:endParaRPr lang="el-GR" sz="2400" dirty="0"/>
          </a:p>
        </p:txBody>
      </p:sp>
      <p:sp>
        <p:nvSpPr>
          <p:cNvPr id="3" name="2 - Θέση περιεχομένου"/>
          <p:cNvSpPr>
            <a:spLocks noGrp="1"/>
          </p:cNvSpPr>
          <p:nvPr>
            <p:ph idx="1"/>
          </p:nvPr>
        </p:nvSpPr>
        <p:spPr>
          <a:xfrm>
            <a:off x="467544" y="1268760"/>
            <a:ext cx="8229600" cy="4525963"/>
          </a:xfrm>
        </p:spPr>
        <p:txBody>
          <a:bodyPr/>
          <a:lstStyle/>
          <a:p>
            <a:pPr>
              <a:buNone/>
            </a:pPr>
            <a:r>
              <a:rPr lang="el-GR" dirty="0"/>
              <a:t>---------------------------------------------------------------Παράγοντες που επιδρούν και προσδιορίζουν την ανάπτυξή τους:</a:t>
            </a:r>
          </a:p>
          <a:p>
            <a:pPr>
              <a:buNone/>
            </a:pPr>
            <a:endParaRPr lang="el-GR" dirty="0"/>
          </a:p>
          <a:p>
            <a:pPr marL="514350" indent="-514350">
              <a:buAutoNum type="arabicParenR"/>
            </a:pPr>
            <a:r>
              <a:rPr lang="el-GR" sz="3600" dirty="0"/>
              <a:t>Κληρονομικότητα </a:t>
            </a:r>
          </a:p>
          <a:p>
            <a:pPr marL="514350" indent="-514350">
              <a:buNone/>
            </a:pPr>
            <a:r>
              <a:rPr lang="el-GR" sz="3600" dirty="0"/>
              <a:t>      </a:t>
            </a:r>
          </a:p>
          <a:p>
            <a:pPr>
              <a:buNone/>
            </a:pPr>
            <a:r>
              <a:rPr lang="el-GR" sz="3600" dirty="0"/>
              <a:t>2) Φυσικό και κοινωνικό περιβάλλον</a:t>
            </a:r>
          </a:p>
        </p:txBody>
      </p:sp>
      <p:sp>
        <p:nvSpPr>
          <p:cNvPr id="5" name="4 - TextBox"/>
          <p:cNvSpPr txBox="1"/>
          <p:nvPr/>
        </p:nvSpPr>
        <p:spPr>
          <a:xfrm>
            <a:off x="6516216" y="332656"/>
            <a:ext cx="2088232" cy="523220"/>
          </a:xfrm>
          <a:prstGeom prst="rect">
            <a:avLst/>
          </a:prstGeom>
          <a:noFill/>
        </p:spPr>
        <p:txBody>
          <a:bodyPr wrap="square" rtlCol="0">
            <a:spAutoFit/>
          </a:bodyPr>
          <a:lstStyle/>
          <a:p>
            <a:r>
              <a:rPr lang="el-GR" sz="2800" dirty="0">
                <a:solidFill>
                  <a:srgbClr val="C00000"/>
                </a:solidFill>
              </a:rPr>
              <a:t>Ψυχολογία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5410944" cy="1143000"/>
          </a:xfrm>
        </p:spPr>
        <p:txBody>
          <a:bodyPr>
            <a:noAutofit/>
          </a:bodyPr>
          <a:lstStyle/>
          <a:p>
            <a:r>
              <a:rPr lang="el-GR" sz="3600" dirty="0"/>
              <a:t>Η πίστη είναι στοιχείο της ανθρώπινης φύσης;</a:t>
            </a:r>
          </a:p>
        </p:txBody>
      </p:sp>
      <p:sp>
        <p:nvSpPr>
          <p:cNvPr id="3" name="2 - Θέση περιεχομένου"/>
          <p:cNvSpPr>
            <a:spLocks noGrp="1"/>
          </p:cNvSpPr>
          <p:nvPr>
            <p:ph idx="1"/>
          </p:nvPr>
        </p:nvSpPr>
        <p:spPr>
          <a:xfrm>
            <a:off x="457200" y="1600200"/>
            <a:ext cx="8507288" cy="4525963"/>
          </a:xfrm>
        </p:spPr>
        <p:txBody>
          <a:bodyPr/>
          <a:lstStyle/>
          <a:p>
            <a:pPr>
              <a:buNone/>
            </a:pPr>
            <a:r>
              <a:rPr lang="el-GR" dirty="0"/>
              <a:t>     </a:t>
            </a:r>
            <a:r>
              <a:rPr lang="en-US" dirty="0"/>
              <a:t>Rudolf Otto</a:t>
            </a:r>
            <a:r>
              <a:rPr lang="el-GR" dirty="0"/>
              <a:t>      </a:t>
            </a:r>
            <a:r>
              <a:rPr lang="en-US" dirty="0"/>
              <a:t>Sigmund Freud</a:t>
            </a:r>
            <a:r>
              <a:rPr lang="el-GR" dirty="0"/>
              <a:t>  </a:t>
            </a:r>
            <a:r>
              <a:rPr lang="en-US" dirty="0"/>
              <a:t>     Alfred Adler </a:t>
            </a:r>
            <a:endParaRPr lang="el-GR" dirty="0"/>
          </a:p>
        </p:txBody>
      </p:sp>
      <p:sp>
        <p:nvSpPr>
          <p:cNvPr id="5" name="4 - TextBox"/>
          <p:cNvSpPr txBox="1"/>
          <p:nvPr/>
        </p:nvSpPr>
        <p:spPr>
          <a:xfrm>
            <a:off x="6516216" y="332656"/>
            <a:ext cx="2088232" cy="523220"/>
          </a:xfrm>
          <a:prstGeom prst="rect">
            <a:avLst/>
          </a:prstGeom>
          <a:noFill/>
        </p:spPr>
        <p:txBody>
          <a:bodyPr wrap="square" rtlCol="0">
            <a:spAutoFit/>
          </a:bodyPr>
          <a:lstStyle/>
          <a:p>
            <a:r>
              <a:rPr lang="el-GR" sz="2800" dirty="0">
                <a:solidFill>
                  <a:srgbClr val="C00000"/>
                </a:solidFill>
              </a:rPr>
              <a:t>Ψυχολογία</a:t>
            </a:r>
          </a:p>
        </p:txBody>
      </p:sp>
      <p:sp>
        <p:nvSpPr>
          <p:cNvPr id="6" name="5 - Δάκρυ"/>
          <p:cNvSpPr/>
          <p:nvPr/>
        </p:nvSpPr>
        <p:spPr>
          <a:xfrm>
            <a:off x="0" y="2132856"/>
            <a:ext cx="2771800" cy="3600400"/>
          </a:xfrm>
          <a:prstGeom prst="teardrop">
            <a:avLst>
              <a:gd name="adj" fmla="val 10698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a:t>Ο άνθρωπος σαγηνεύεται από το απρόσωπο μυστήριο του Θεού, Αυτό το συναίσθημα είναι φυσικό</a:t>
            </a:r>
          </a:p>
        </p:txBody>
      </p:sp>
      <p:sp>
        <p:nvSpPr>
          <p:cNvPr id="7" name="6 - Δάκρυ"/>
          <p:cNvSpPr/>
          <p:nvPr/>
        </p:nvSpPr>
        <p:spPr>
          <a:xfrm>
            <a:off x="2699792" y="2060848"/>
            <a:ext cx="2952328" cy="4176464"/>
          </a:xfrm>
          <a:prstGeom prst="teardrop">
            <a:avLst>
              <a:gd name="adj" fmla="val 997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200" dirty="0"/>
              <a:t>Η θρησκεία πηγάζει από την εξιδανίκευση της ενστικτώδους ερωτικής ορμής που γίνεται αναζήτηση του Πατέρα θεού</a:t>
            </a:r>
          </a:p>
        </p:txBody>
      </p:sp>
      <p:sp>
        <p:nvSpPr>
          <p:cNvPr id="8" name="7 - Δάκρυ"/>
          <p:cNvSpPr/>
          <p:nvPr/>
        </p:nvSpPr>
        <p:spPr>
          <a:xfrm>
            <a:off x="5652120" y="2276872"/>
            <a:ext cx="2952328" cy="3672408"/>
          </a:xfrm>
          <a:prstGeom prst="teardrop">
            <a:avLst>
              <a:gd name="adj" fmla="val 11323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a:t>Ο Θεός είναι σκοπός του ανθρώπου στην προσπάθειά του από αίσθημα μειονεξίας να τελειοποιήσει τη ζωή του</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5410944" cy="1143000"/>
          </a:xfrm>
        </p:spPr>
        <p:txBody>
          <a:bodyPr>
            <a:noAutofit/>
          </a:bodyPr>
          <a:lstStyle/>
          <a:p>
            <a:r>
              <a:rPr lang="el-GR" sz="3200" dirty="0"/>
              <a:t>Η πίστη είναι στοιχείο της ανθρώπινης φύσης;</a:t>
            </a:r>
          </a:p>
        </p:txBody>
      </p:sp>
      <p:sp>
        <p:nvSpPr>
          <p:cNvPr id="3" name="2 - Θέση περιεχομένου"/>
          <p:cNvSpPr>
            <a:spLocks noGrp="1"/>
          </p:cNvSpPr>
          <p:nvPr>
            <p:ph idx="1"/>
          </p:nvPr>
        </p:nvSpPr>
        <p:spPr>
          <a:xfrm>
            <a:off x="107504" y="1628800"/>
            <a:ext cx="8939336" cy="4525963"/>
          </a:xfrm>
        </p:spPr>
        <p:txBody>
          <a:bodyPr/>
          <a:lstStyle/>
          <a:p>
            <a:pPr>
              <a:buNone/>
            </a:pPr>
            <a:r>
              <a:rPr lang="en-US" dirty="0"/>
              <a:t>Carl Jung</a:t>
            </a:r>
            <a:r>
              <a:rPr lang="el-GR" dirty="0"/>
              <a:t>      </a:t>
            </a:r>
            <a:r>
              <a:rPr lang="en-US" dirty="0"/>
              <a:t>                                                  Erich Fromm</a:t>
            </a:r>
            <a:r>
              <a:rPr lang="el-GR" dirty="0"/>
              <a:t>  </a:t>
            </a:r>
            <a:r>
              <a:rPr lang="en-US" dirty="0"/>
              <a:t>      </a:t>
            </a:r>
            <a:endParaRPr lang="el-GR" dirty="0"/>
          </a:p>
        </p:txBody>
      </p:sp>
      <p:sp>
        <p:nvSpPr>
          <p:cNvPr id="5" name="4 - TextBox"/>
          <p:cNvSpPr txBox="1"/>
          <p:nvPr/>
        </p:nvSpPr>
        <p:spPr>
          <a:xfrm>
            <a:off x="6516216" y="332656"/>
            <a:ext cx="2088232" cy="523220"/>
          </a:xfrm>
          <a:prstGeom prst="rect">
            <a:avLst/>
          </a:prstGeom>
          <a:noFill/>
        </p:spPr>
        <p:txBody>
          <a:bodyPr wrap="square" rtlCol="0">
            <a:spAutoFit/>
          </a:bodyPr>
          <a:lstStyle/>
          <a:p>
            <a:r>
              <a:rPr lang="el-GR" sz="2800" dirty="0">
                <a:solidFill>
                  <a:srgbClr val="C00000"/>
                </a:solidFill>
              </a:rPr>
              <a:t>Ψυχολογία</a:t>
            </a:r>
          </a:p>
        </p:txBody>
      </p:sp>
      <p:sp>
        <p:nvSpPr>
          <p:cNvPr id="6" name="5 - Δάκρυ"/>
          <p:cNvSpPr/>
          <p:nvPr/>
        </p:nvSpPr>
        <p:spPr>
          <a:xfrm rot="16200000">
            <a:off x="647564" y="2384884"/>
            <a:ext cx="3600400" cy="3816424"/>
          </a:xfrm>
          <a:prstGeom prst="teardrop">
            <a:avLst>
              <a:gd name="adj" fmla="val 117432"/>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l-GR" sz="2400" dirty="0"/>
              <a:t>Η πίστη είναι  ενοποίηση του ανθρώπου  με το αρχέτυπο συλλογικό ασυνείδητο το οποίο εξατομικεύει μέσα του ως «Θεός μέσα στον άνθρωπο»</a:t>
            </a:r>
          </a:p>
        </p:txBody>
      </p:sp>
      <p:sp>
        <p:nvSpPr>
          <p:cNvPr id="7" name="6 - Δάκρυ"/>
          <p:cNvSpPr/>
          <p:nvPr/>
        </p:nvSpPr>
        <p:spPr>
          <a:xfrm>
            <a:off x="4355976" y="2636912"/>
            <a:ext cx="3960440" cy="3600400"/>
          </a:xfrm>
          <a:prstGeom prst="teardrop">
            <a:avLst>
              <a:gd name="adj" fmla="val 1269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200" dirty="0"/>
              <a:t>Η πίστη είναι αναζήτηση ενός καταφυγίου προστασίας και υποταγής σε προστατευτικά πρόσωπα= υποταγή στο Θεό ή ανάπτυξη εσωτερικής δύναμης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4834880" cy="850106"/>
          </a:xfrm>
        </p:spPr>
        <p:txBody>
          <a:bodyPr/>
          <a:lstStyle/>
          <a:p>
            <a:r>
              <a:rPr lang="en-US" dirty="0"/>
              <a:t>Jean Piaget</a:t>
            </a:r>
            <a:endParaRPr lang="el-GR" dirty="0"/>
          </a:p>
        </p:txBody>
      </p:sp>
      <p:sp>
        <p:nvSpPr>
          <p:cNvPr id="3" name="2 - Θέση περιεχομένου"/>
          <p:cNvSpPr>
            <a:spLocks noGrp="1"/>
          </p:cNvSpPr>
          <p:nvPr>
            <p:ph idx="1"/>
          </p:nvPr>
        </p:nvSpPr>
        <p:spPr>
          <a:xfrm>
            <a:off x="251520" y="1412776"/>
            <a:ext cx="8435280" cy="5445224"/>
          </a:xfrm>
        </p:spPr>
        <p:txBody>
          <a:bodyPr>
            <a:normAutofit fontScale="62500" lnSpcReduction="20000"/>
          </a:bodyPr>
          <a:lstStyle/>
          <a:p>
            <a:pPr>
              <a:buNone/>
            </a:pPr>
            <a:r>
              <a:rPr lang="el-GR" b="1" dirty="0"/>
              <a:t>ΠΡΩΤΗ ΒΑΣΙΚΗ ΑΝΤΙΛΗΨΗ ΤΟΥ ΠΑΙΔΙΟΥ </a:t>
            </a:r>
            <a:r>
              <a:rPr lang="el-GR" dirty="0"/>
              <a:t>: </a:t>
            </a:r>
          </a:p>
          <a:p>
            <a:pPr>
              <a:buNone/>
            </a:pPr>
            <a:r>
              <a:rPr lang="el-GR" dirty="0"/>
              <a:t>θεοποιεί τους γονείς του</a:t>
            </a:r>
          </a:p>
          <a:p>
            <a:pPr>
              <a:buNone/>
            </a:pPr>
            <a:endParaRPr lang="en-US" dirty="0"/>
          </a:p>
          <a:p>
            <a:pPr>
              <a:buNone/>
            </a:pPr>
            <a:r>
              <a:rPr lang="el-GR" b="1" dirty="0"/>
              <a:t>ΑΝΑΠΤΥΞΗ ΘΡΗΣΚΕΥΤΙΚΟΥ ΣΥΝΑΙΣΘΗΜΑΤΟΣ </a:t>
            </a:r>
            <a:r>
              <a:rPr lang="el-GR" dirty="0"/>
              <a:t>: </a:t>
            </a:r>
          </a:p>
          <a:p>
            <a:pPr>
              <a:buClr>
                <a:srgbClr val="C00000"/>
              </a:buClr>
              <a:buFont typeface="Courier New" pitchFamily="49" charset="0"/>
              <a:buChar char="o"/>
            </a:pPr>
            <a:r>
              <a:rPr lang="el-GR" sz="3500" dirty="0"/>
              <a:t>Οικοδομείται πάνω στην πρώτη αντίληψη, η οποία γεννά το συναίσθημα του σεβασμού προς τους μεγαλύτερους, που περικλείει συγχρόνως αγάπη και φόβο.</a:t>
            </a:r>
          </a:p>
          <a:p>
            <a:pPr>
              <a:buClr>
                <a:srgbClr val="C00000"/>
              </a:buClr>
              <a:buFont typeface="Courier New" pitchFamily="49" charset="0"/>
              <a:buChar char="o"/>
            </a:pPr>
            <a:r>
              <a:rPr lang="el-GR" sz="3500" dirty="0"/>
              <a:t>Όσο μεγαλώνει το παιδί η αντίληψη αυτή τίθεται υπό κριτική. </a:t>
            </a:r>
          </a:p>
          <a:p>
            <a:pPr>
              <a:buClr>
                <a:srgbClr val="C00000"/>
              </a:buClr>
              <a:buFont typeface="Courier New" pitchFamily="49" charset="0"/>
              <a:buChar char="o"/>
            </a:pPr>
            <a:r>
              <a:rPr lang="el-GR" sz="3500" dirty="0"/>
              <a:t>Από την ηλικία των 6 αμφισβητείται με αποτέλεσμα να κλονίζεται ριζικά η πίστη στην παντοδυναμία των γονιών. </a:t>
            </a:r>
          </a:p>
          <a:p>
            <a:pPr>
              <a:buClr>
                <a:srgbClr val="C00000"/>
              </a:buClr>
              <a:buFont typeface="Courier New" pitchFamily="49" charset="0"/>
              <a:buChar char="o"/>
            </a:pPr>
            <a:r>
              <a:rPr lang="el-GR" sz="3500" dirty="0"/>
              <a:t>Όσο μειώνεται η εμπιστοσύνη του στους γονείς, αρχίζει σταδιακά να πιστεύει ότι μόνο ο Θεός είναι παντογνώστης και παντοδύναμος. </a:t>
            </a:r>
          </a:p>
          <a:p>
            <a:pPr>
              <a:buClr>
                <a:srgbClr val="C00000"/>
              </a:buClr>
              <a:buFont typeface="Courier New" pitchFamily="49" charset="0"/>
              <a:buChar char="o"/>
            </a:pPr>
            <a:r>
              <a:rPr lang="el-GR" sz="3500" dirty="0"/>
              <a:t>Οι ιδιότητες των γονιών μεταβιβάζονται πλέον στο Θεό, τον οποίο αγαπά και φοβάται ως κάτι υπερφυσικό και για αυτό τον σέβεται.</a:t>
            </a:r>
          </a:p>
          <a:p>
            <a:pPr>
              <a:buClr>
                <a:srgbClr val="C00000"/>
              </a:buClr>
              <a:buFont typeface="Courier New" pitchFamily="49" charset="0"/>
              <a:buChar char="o"/>
            </a:pPr>
            <a:r>
              <a:rPr lang="el-GR" sz="3500" dirty="0"/>
              <a:t>Για να επέλθει αυτή η ανάπτυξη πρέπει να παρέμβει η κατάλληλη </a:t>
            </a:r>
            <a:r>
              <a:rPr lang="el-GR" b="1" dirty="0"/>
              <a:t>θρησκευτική αγωγή</a:t>
            </a:r>
          </a:p>
          <a:p>
            <a:endParaRPr lang="el-GR" dirty="0"/>
          </a:p>
        </p:txBody>
      </p:sp>
      <p:sp>
        <p:nvSpPr>
          <p:cNvPr id="5" name="4 - TextBox"/>
          <p:cNvSpPr txBox="1"/>
          <p:nvPr/>
        </p:nvSpPr>
        <p:spPr>
          <a:xfrm>
            <a:off x="6804248" y="404664"/>
            <a:ext cx="2088232" cy="523220"/>
          </a:xfrm>
          <a:prstGeom prst="rect">
            <a:avLst/>
          </a:prstGeom>
          <a:noFill/>
        </p:spPr>
        <p:txBody>
          <a:bodyPr wrap="square" rtlCol="0">
            <a:spAutoFit/>
          </a:bodyPr>
          <a:lstStyle/>
          <a:p>
            <a:r>
              <a:rPr lang="el-GR" sz="2800" dirty="0">
                <a:solidFill>
                  <a:srgbClr val="C00000"/>
                </a:solidFill>
              </a:rPr>
              <a:t>Ψυχολογία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476672"/>
            <a:ext cx="4176464" cy="504056"/>
          </a:xfrm>
        </p:spPr>
        <p:txBody>
          <a:bodyPr>
            <a:normAutofit fontScale="90000"/>
          </a:bodyPr>
          <a:lstStyle/>
          <a:p>
            <a:r>
              <a:rPr lang="en-US" dirty="0"/>
              <a:t>Lawrence Kohlberg</a:t>
            </a:r>
            <a:br>
              <a:rPr lang="en-US" dirty="0"/>
            </a:br>
            <a:endParaRPr lang="el-GR" dirty="0"/>
          </a:p>
        </p:txBody>
      </p:sp>
      <p:sp>
        <p:nvSpPr>
          <p:cNvPr id="3" name="2 - Θέση περιεχομένου"/>
          <p:cNvSpPr>
            <a:spLocks noGrp="1"/>
          </p:cNvSpPr>
          <p:nvPr>
            <p:ph idx="1"/>
          </p:nvPr>
        </p:nvSpPr>
        <p:spPr>
          <a:xfrm>
            <a:off x="467544" y="1052736"/>
            <a:ext cx="8229600" cy="4525963"/>
          </a:xfrm>
        </p:spPr>
        <p:txBody>
          <a:bodyPr/>
          <a:lstStyle/>
          <a:p>
            <a:pPr algn="ctr">
              <a:buNone/>
            </a:pPr>
            <a:r>
              <a:rPr lang="el-GR" sz="2400" dirty="0"/>
              <a:t>Στάδια ηθικής ανάπτυξης- διακρίνονται από το επίπεδο ηθικής κρίσης του κάθε ανθρώπου</a:t>
            </a:r>
            <a:endParaRPr lang="en-US" sz="2400" dirty="0"/>
          </a:p>
          <a:p>
            <a:endParaRPr lang="el-GR" dirty="0"/>
          </a:p>
        </p:txBody>
      </p:sp>
      <p:sp>
        <p:nvSpPr>
          <p:cNvPr id="5" name="4 - TextBox"/>
          <p:cNvSpPr txBox="1"/>
          <p:nvPr/>
        </p:nvSpPr>
        <p:spPr>
          <a:xfrm>
            <a:off x="6804248" y="260648"/>
            <a:ext cx="2088232" cy="523220"/>
          </a:xfrm>
          <a:prstGeom prst="rect">
            <a:avLst/>
          </a:prstGeom>
          <a:noFill/>
        </p:spPr>
        <p:txBody>
          <a:bodyPr wrap="square" rtlCol="0">
            <a:spAutoFit/>
          </a:bodyPr>
          <a:lstStyle/>
          <a:p>
            <a:r>
              <a:rPr lang="el-GR" sz="2800" dirty="0">
                <a:solidFill>
                  <a:srgbClr val="C00000"/>
                </a:solidFill>
              </a:rPr>
              <a:t>Ψυχολογία</a:t>
            </a:r>
          </a:p>
        </p:txBody>
      </p:sp>
      <p:graphicFrame>
        <p:nvGraphicFramePr>
          <p:cNvPr id="7" name="6 - Πίνακας"/>
          <p:cNvGraphicFramePr>
            <a:graphicFrameLocks noGrp="1"/>
          </p:cNvGraphicFramePr>
          <p:nvPr/>
        </p:nvGraphicFramePr>
        <p:xfrm>
          <a:off x="251520" y="1916832"/>
          <a:ext cx="8712968" cy="4082752"/>
        </p:xfrm>
        <a:graphic>
          <a:graphicData uri="http://schemas.openxmlformats.org/drawingml/2006/table">
            <a:tbl>
              <a:tblPr firstRow="1" bandRow="1">
                <a:tableStyleId>{616DA210-FB5B-4158-B5E0-FEB733F419BA}</a:tableStyleId>
              </a:tblPr>
              <a:tblGrid>
                <a:gridCol w="6190793">
                  <a:extLst>
                    <a:ext uri="{9D8B030D-6E8A-4147-A177-3AD203B41FA5}">
                      <a16:colId xmlns:a16="http://schemas.microsoft.com/office/drawing/2014/main" val="20000"/>
                    </a:ext>
                  </a:extLst>
                </a:gridCol>
                <a:gridCol w="2522175">
                  <a:extLst>
                    <a:ext uri="{9D8B030D-6E8A-4147-A177-3AD203B41FA5}">
                      <a16:colId xmlns:a16="http://schemas.microsoft.com/office/drawing/2014/main" val="20001"/>
                    </a:ext>
                  </a:extLst>
                </a:gridCol>
              </a:tblGrid>
              <a:tr h="504056">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800" dirty="0"/>
                        <a:t>Πρώτο επίπεδο: </a:t>
                      </a:r>
                      <a:r>
                        <a:rPr lang="el-GR" sz="1800" dirty="0" err="1"/>
                        <a:t>Προσυμβατικό</a:t>
                      </a:r>
                      <a:r>
                        <a:rPr lang="el-GR" sz="1800" dirty="0"/>
                        <a:t>        </a:t>
                      </a:r>
                      <a:r>
                        <a:rPr lang="el-GR" sz="1600" dirty="0"/>
                        <a:t>Από 4 έως 10 χρόνων περίπου</a:t>
                      </a:r>
                    </a:p>
                  </a:txBody>
                  <a:tcPr marL="68580" marR="68580" marT="0" marB="0"/>
                </a:tc>
                <a:tc>
                  <a:txBody>
                    <a:bodyPr/>
                    <a:lstStyle/>
                    <a:p>
                      <a:pPr algn="just">
                        <a:lnSpc>
                          <a:spcPct val="115000"/>
                        </a:lnSpc>
                        <a:spcAft>
                          <a:spcPts val="600"/>
                        </a:spcAft>
                      </a:pPr>
                      <a:r>
                        <a:rPr lang="el-GR" sz="1800" dirty="0"/>
                        <a:t>Στάδια:</a:t>
                      </a:r>
                      <a:r>
                        <a:rPr lang="el-GR" sz="1800" baseline="0" dirty="0"/>
                        <a:t> 1</a:t>
                      </a:r>
                      <a:r>
                        <a:rPr lang="el-GR" sz="1800" baseline="30000" dirty="0"/>
                        <a:t>ο</a:t>
                      </a:r>
                      <a:r>
                        <a:rPr lang="el-GR" sz="1800" baseline="0" dirty="0"/>
                        <a:t> και 2</a:t>
                      </a:r>
                      <a:r>
                        <a:rPr lang="el-GR" sz="1800" baseline="30000" dirty="0"/>
                        <a:t>ο</a:t>
                      </a:r>
                      <a:r>
                        <a:rPr lang="el-GR" sz="1800" baseline="0" dirty="0"/>
                        <a:t> </a:t>
                      </a:r>
                      <a:endParaRPr lang="el-GR" sz="1800" dirty="0">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a:t>Τα παιδιά ανταποκρίνονται κυρίως στον πολιτισμικό έλεγχο, για να αποφύγουν την τιμωρία και να εξασφαλίσουν με αυτό τον τρόπο ικανοποίηση</a:t>
                      </a:r>
                    </a:p>
                    <a:p>
                      <a:endParaRPr lang="el-GR" dirty="0"/>
                    </a:p>
                  </a:txBody>
                  <a:tcPr/>
                </a:tc>
                <a:tc hMerge="1">
                  <a:txBody>
                    <a:bodyPr/>
                    <a:lstStyle/>
                    <a:p>
                      <a:endParaRPr lang="el-GR" dirty="0"/>
                    </a:p>
                  </a:txBody>
                  <a:tcPr/>
                </a:tc>
                <a:extLst>
                  <a:ext uri="{0D108BD9-81ED-4DB2-BD59-A6C34878D82A}">
                    <a16:rowId xmlns:a16="http://schemas.microsoft.com/office/drawing/2014/main" val="10001"/>
                  </a:ext>
                </a:extLst>
              </a:tr>
              <a:tr h="381744">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800" b="1" dirty="0"/>
                        <a:t>Δεύτερο επίπεδο: Συμβατικό                         </a:t>
                      </a:r>
                      <a:r>
                        <a:rPr lang="el-GR" sz="1800" b="1" baseline="0" dirty="0"/>
                        <a:t> </a:t>
                      </a:r>
                      <a:r>
                        <a:rPr lang="el-GR" sz="1600" b="1" dirty="0"/>
                        <a:t>Από 10 έως 13 χρόνων</a:t>
                      </a:r>
                    </a:p>
                  </a:txBody>
                  <a:tcPr marL="68580" marR="68580" marT="0" marB="0"/>
                </a:tc>
                <a:tc>
                  <a:txBody>
                    <a:bodyPr/>
                    <a:lstStyle/>
                    <a:p>
                      <a:pPr algn="just">
                        <a:lnSpc>
                          <a:spcPct val="115000"/>
                        </a:lnSpc>
                        <a:spcAft>
                          <a:spcPts val="600"/>
                        </a:spcAft>
                      </a:pPr>
                      <a:r>
                        <a:rPr lang="el-GR" sz="1600" b="1" dirty="0"/>
                        <a:t>Στάδια: 3</a:t>
                      </a:r>
                      <a:r>
                        <a:rPr lang="el-GR" sz="1600" b="1" baseline="30000" dirty="0"/>
                        <a:t>ο</a:t>
                      </a:r>
                      <a:r>
                        <a:rPr lang="el-GR" sz="1600" b="1" dirty="0"/>
                        <a:t> και 4</a:t>
                      </a:r>
                      <a:r>
                        <a:rPr lang="el-GR" sz="1600" b="1" baseline="30000" dirty="0"/>
                        <a:t>ο</a:t>
                      </a:r>
                      <a:r>
                        <a:rPr lang="el-GR" sz="1600" b="1" dirty="0"/>
                        <a:t> </a:t>
                      </a:r>
                      <a:endParaRPr lang="el-GR" sz="1600" b="1" dirty="0">
                        <a:latin typeface="Calibri"/>
                        <a:ea typeface="Calibri"/>
                        <a:cs typeface="Times New Roman"/>
                      </a:endParaRPr>
                    </a:p>
                  </a:txBody>
                  <a:tcPr marL="68580" marR="68580" marT="0" marB="0"/>
                </a:tc>
                <a:extLst>
                  <a:ext uri="{0D108BD9-81ED-4DB2-BD59-A6C34878D82A}">
                    <a16:rowId xmlns:a16="http://schemas.microsoft.com/office/drawing/2014/main" val="10002"/>
                  </a:ext>
                </a:extLst>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a:t>Τα παιδιά επιθυμούν την αποδοχή από τα άτομα και την κοινωνία. Συμμορφώνονται και υποστηρίζουν ενεργά τους κανόνες της κοινωνίας</a:t>
                      </a:r>
                    </a:p>
                    <a:p>
                      <a:endParaRPr lang="el-GR" dirty="0"/>
                    </a:p>
                  </a:txBody>
                  <a:tcPr/>
                </a:tc>
                <a:tc hMerge="1">
                  <a:txBody>
                    <a:bodyPr/>
                    <a:lstStyle/>
                    <a:p>
                      <a:endParaRPr lang="el-GR"/>
                    </a:p>
                  </a:txBody>
                  <a:tcPr/>
                </a:tc>
                <a:extLst>
                  <a:ext uri="{0D108BD9-81ED-4DB2-BD59-A6C34878D82A}">
                    <a16:rowId xmlns:a16="http://schemas.microsoft.com/office/drawing/2014/main" val="10003"/>
                  </a:ext>
                </a:extLst>
              </a:tr>
              <a:tr h="453752">
                <a:tc>
                  <a:txBody>
                    <a:bodyPr/>
                    <a:lstStyle/>
                    <a:p>
                      <a:pPr marL="0" marR="0" indent="0" algn="just" defTabSz="914400" rtl="0" eaLnBrk="1" fontAlgn="auto" latinLnBrk="0" hangingPunct="1">
                        <a:lnSpc>
                          <a:spcPct val="115000"/>
                        </a:lnSpc>
                        <a:spcBef>
                          <a:spcPts val="0"/>
                        </a:spcBef>
                        <a:spcAft>
                          <a:spcPts val="600"/>
                        </a:spcAft>
                        <a:buClrTx/>
                        <a:buSzTx/>
                        <a:buFontTx/>
                        <a:buNone/>
                        <a:tabLst/>
                        <a:defRPr/>
                      </a:pPr>
                      <a:r>
                        <a:rPr lang="el-GR" sz="1800" b="1" dirty="0"/>
                        <a:t>Τρίτο επίπεδο: </a:t>
                      </a:r>
                      <a:r>
                        <a:rPr lang="el-GR" sz="1800" b="1" dirty="0" err="1"/>
                        <a:t>Μετασυμβατικό</a:t>
                      </a:r>
                      <a:r>
                        <a:rPr lang="el-GR" sz="1800" b="1" dirty="0"/>
                        <a:t>                         </a:t>
                      </a:r>
                      <a:r>
                        <a:rPr lang="el-GR" sz="1600" b="1" dirty="0"/>
                        <a:t>13 χρόνων και πάνω</a:t>
                      </a:r>
                    </a:p>
                  </a:txBody>
                  <a:tcPr marL="68580" marR="68580" marT="0" marB="0"/>
                </a:tc>
                <a:tc>
                  <a:txBody>
                    <a:bodyPr/>
                    <a:lstStyle/>
                    <a:p>
                      <a:pPr algn="just">
                        <a:lnSpc>
                          <a:spcPct val="115000"/>
                        </a:lnSpc>
                        <a:spcAft>
                          <a:spcPts val="600"/>
                        </a:spcAft>
                      </a:pPr>
                      <a:r>
                        <a:rPr lang="el-GR" sz="1600" b="1" dirty="0"/>
                        <a:t>Στάδια 5</a:t>
                      </a:r>
                      <a:r>
                        <a:rPr lang="el-GR" sz="1600" b="1" baseline="30000" dirty="0"/>
                        <a:t>ο</a:t>
                      </a:r>
                      <a:r>
                        <a:rPr lang="el-GR" sz="1600" b="1" dirty="0"/>
                        <a:t> και 6</a:t>
                      </a:r>
                      <a:r>
                        <a:rPr lang="el-GR" sz="1600" b="1" baseline="30000" dirty="0"/>
                        <a:t>ο</a:t>
                      </a:r>
                      <a:r>
                        <a:rPr lang="el-GR" sz="1600" b="1" dirty="0"/>
                        <a:t> </a:t>
                      </a:r>
                      <a:endParaRPr lang="el-GR" sz="1600" b="1" dirty="0">
                        <a:latin typeface="Calibri"/>
                        <a:ea typeface="Calibri"/>
                        <a:cs typeface="Times New Roman"/>
                      </a:endParaRPr>
                    </a:p>
                  </a:txBody>
                  <a:tcPr marL="68580" marR="68580" marT="0" marB="0"/>
                </a:tc>
                <a:extLst>
                  <a:ext uri="{0D108BD9-81ED-4DB2-BD59-A6C34878D82A}">
                    <a16:rowId xmlns:a16="http://schemas.microsoft.com/office/drawing/2014/main" val="10004"/>
                  </a:ext>
                </a:extLst>
              </a:tr>
              <a:tr h="37084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a:t>Τα παιδιά διαμορφώνουν τον προσωπικό τους ηθικό κώδικα, δεν προσφεύγουν σε άλλους για ηθικές αποφάσεις.</a:t>
                      </a:r>
                    </a:p>
                    <a:p>
                      <a:endParaRPr lang="el-GR" dirty="0"/>
                    </a:p>
                  </a:txBody>
                  <a:tcPr/>
                </a:tc>
                <a:tc hMerge="1">
                  <a:txBody>
                    <a:bodyPr/>
                    <a:lstStyle/>
                    <a:p>
                      <a:endParaRPr lang="el-GR"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3002</Words>
  <Application>Microsoft Office PowerPoint</Application>
  <PresentationFormat>Προβολή στην οθόνη (4:3)</PresentationFormat>
  <Paragraphs>208</Paragraphs>
  <Slides>36</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36</vt:i4>
      </vt:variant>
    </vt:vector>
  </HeadingPairs>
  <TitlesOfParts>
    <vt:vector size="44" baseType="lpstr">
      <vt:lpstr>Arial</vt:lpstr>
      <vt:lpstr>Calibri</vt:lpstr>
      <vt:lpstr>Courier New</vt:lpstr>
      <vt:lpstr>Impact</vt:lpstr>
      <vt:lpstr>Segoe Print</vt:lpstr>
      <vt:lpstr>Times New Roman</vt:lpstr>
      <vt:lpstr>Wingdings</vt:lpstr>
      <vt:lpstr>Θέμα του Office</vt:lpstr>
      <vt:lpstr>Η ανάπτυξη της θρησκευτικότητας και πίστης του παιδιού και του εφήβου</vt:lpstr>
      <vt:lpstr>Σήμερα θα ασχοληθούμε:</vt:lpstr>
      <vt:lpstr>Παρουσίαση του PowerPoint</vt:lpstr>
      <vt:lpstr>η θρησκευτική ανάπτυξη ενός νέου  </vt:lpstr>
      <vt:lpstr>Η πηγή και η ανάπτυξη της θρησκευτικότητας και της πίστης </vt:lpstr>
      <vt:lpstr>Η πίστη είναι στοιχείο της ανθρώπινης φύσης;</vt:lpstr>
      <vt:lpstr>Η πίστη είναι στοιχείο της ανθρώπινης φύσης;</vt:lpstr>
      <vt:lpstr>Jean Piaget</vt:lpstr>
      <vt:lpstr>Lawrence Kohlberg </vt:lpstr>
      <vt:lpstr>Δίλημμα Kohlberg</vt:lpstr>
      <vt:lpstr>Ήταν σωστό που αρνήθηκε ο φαρμακοποιός την πρόταση του άντρα; Γιατί;</vt:lpstr>
      <vt:lpstr>Lawrence Kohlberg </vt:lpstr>
      <vt:lpstr>Lawrence Kohlberg </vt:lpstr>
      <vt:lpstr>Lawrence Kohlberg </vt:lpstr>
      <vt:lpstr>James Fowler</vt:lpstr>
      <vt:lpstr>Παρουσίαση του PowerPoint</vt:lpstr>
      <vt:lpstr>Παρουσίαση του PowerPoint</vt:lpstr>
      <vt:lpstr>Οφέλη της θρησκευτικότητας</vt:lpstr>
      <vt:lpstr>Οφέλη της θρησκευτικότητας σύμφωνα με έγκυρα ερευνητικά δεδομένα</vt:lpstr>
      <vt:lpstr>Οφέλη της θρησκευτικότητας σύμφωνα με έγκυρα ερευνητικά δεδομένα</vt:lpstr>
      <vt:lpstr>Οφέλη της θρησκευτικότητας σύμφωνα με έγκυρα ερευνητικά δεδομένα</vt:lpstr>
      <vt:lpstr>Οφέλη της θρησκευτικότητας σύμφωνα με έγκυρα ερευνητικά δεδομένα</vt:lpstr>
      <vt:lpstr>Οφέλη της θρησκευτικότητας σύμφωνα με μετα-ανάλυση 25 ερευνών σε &gt;60.000 εφήβους</vt:lpstr>
      <vt:lpstr>Παρουσίαση του PowerPoint</vt:lpstr>
      <vt:lpstr>Παρουσίαση του PowerPoint</vt:lpstr>
      <vt:lpstr>Παρουσίαση του PowerPoint</vt:lpstr>
      <vt:lpstr>Η θρησκευτικότητα αναπτύσσεται στο παιδί και από το παιδί σε σχέση με τους άλλους, π.χ. τους γονείς, προσφέροντας ένα σύστημα νοηματοδότησης και ερμηνείας το οποίο επηρεάζει και το ίδιο ως μέρος του συνόλου, που του το προσφέρει  </vt:lpstr>
      <vt:lpstr>Παράγοντες που συντελούν στην ανάπτυξη της θρησκευτικότητας και της πίστης</vt:lpstr>
      <vt:lpstr>Παρουσίαση του PowerPoint</vt:lpstr>
      <vt:lpstr>Κατήχηση ή εκπαίδευση; Εκκλησία ή σχολείο; </vt:lpstr>
      <vt:lpstr>Οι θρησκευτικοί θεσμοί μπορούν να επηρεάσουν θετικά και δομικά την ανάπτυξη των παιδιών και των νέων: </vt:lpstr>
      <vt:lpstr>Νέοι και θρησκεία στην Ελλάδα</vt:lpstr>
      <vt:lpstr>Στοιχεία της θρησκευτικότητας των νέων</vt:lpstr>
      <vt:lpstr>Από όσους δηλώνουν θρήσκοι (7 στους 10)</vt:lpstr>
      <vt:lpstr>Πίστη είναι κάτι διφορούμενο για τους πιστούς νέους</vt:lpstr>
      <vt:lpstr>Γιατί τελικά το 60% δεν εκκλησιάζεται;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ανάπτυξη της θρησκευτικότητας και πίστης του παιδιού και του εφήβου</dc:title>
  <dc:creator>USER1</dc:creator>
  <cp:lastModifiedBy>ΜΑΡΙΟΣ ΚΟΥΚΟΥΝΑΡΑΣ ΛΙΑΓΚΗΣ</cp:lastModifiedBy>
  <cp:revision>29</cp:revision>
  <dcterms:created xsi:type="dcterms:W3CDTF">2014-04-28T07:49:06Z</dcterms:created>
  <dcterms:modified xsi:type="dcterms:W3CDTF">2022-12-14T05:10:58Z</dcterms:modified>
</cp:coreProperties>
</file>