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1" r:id="rId6"/>
    <p:sldId id="264" r:id="rId7"/>
    <p:sldId id="260" r:id="rId8"/>
    <p:sldId id="266" r:id="rId9"/>
    <p:sldId id="265" r:id="rId10"/>
    <p:sldId id="262" r:id="rId11"/>
    <p:sldId id="267" r:id="rId12"/>
    <p:sldId id="263" r:id="rId13"/>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9F521-15FC-468D-AC4F-267D4EC69E1B}" v="557" dt="2021-11-15T11:55:52.338"/>
    <p1510:client id="{2412F932-AA8E-4299-BA42-72AA8C88FC99}" v="22" dt="2021-11-10T22:29:11.331"/>
    <p1510:client id="{429F3CA4-27FF-459C-97C8-B6B610DB5907}" v="1" dt="2021-11-13T19:29:08.008"/>
    <p1510:client id="{47537E7E-2D0D-4ED3-B216-7B6917E4A25C}" v="1332" dt="2021-11-13T15:53:25.867"/>
    <p1510:client id="{6784E5A8-9719-4DB4-ACE4-EAC4BEED70FE}" v="1344" dt="2021-11-12T19:28:11.262"/>
    <p1510:client id="{8E9BBA57-9FD3-4A52-BBC6-90B29D742668}" v="17" dt="2021-11-15T12:14:39.601"/>
    <p1510:client id="{BC5FFB5F-8871-4EE3-AF02-18FCA0D03F10}" v="3" dt="2021-11-13T19:24:36.215"/>
    <p1510:client id="{CD88F560-1950-4843-9C3C-6B3E1139519E}" v="196" dt="2021-11-15T12:12:35.169"/>
    <p1510:client id="{E034C937-68E6-462A-80B8-C5925F3408A5}" v="909" dt="2021-11-13T19:22:57.483"/>
    <p1510:client id="{F6D77ECD-9318-415F-96BE-5BB2D6F1523B}" v="1130" dt="2021-11-10T20:22:22.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708507A7-F3BA-4F17-B3B5-E44D67064F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8CF76A13-975A-4486-97E7-DDAD488BF4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569D88-79DB-4747-BC54-660A6DD6671D}" type="datetime1">
              <a:rPr lang="el-GR" smtClean="0"/>
              <a:t>15/11/2021</a:t>
            </a:fld>
            <a:endParaRPr lang="el-GR"/>
          </a:p>
        </p:txBody>
      </p:sp>
      <p:sp>
        <p:nvSpPr>
          <p:cNvPr id="4" name="Θέση υποσέλιδου 3">
            <a:extLst>
              <a:ext uri="{FF2B5EF4-FFF2-40B4-BE49-F238E27FC236}">
                <a16:creationId xmlns:a16="http://schemas.microsoft.com/office/drawing/2014/main" id="{832E6386-44D9-4DA5-874B-6AA72BAF33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A01ADB28-2228-40D0-BB75-AFB30D4B9B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DF036-6F91-4371-9C46-EE84B1DE650C}" type="slidenum">
              <a:rPr lang="el-GR" smtClean="0"/>
              <a:t>‹#›</a:t>
            </a:fld>
            <a:endParaRPr lang="el-GR"/>
          </a:p>
        </p:txBody>
      </p:sp>
    </p:spTree>
    <p:extLst>
      <p:ext uri="{BB962C8B-B14F-4D97-AF65-F5344CB8AC3E}">
        <p14:creationId xmlns:p14="http://schemas.microsoft.com/office/powerpoint/2010/main" val="3352298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67550-EB48-4D50-89C1-E88022B9F4A5}" type="datetime1">
              <a:rPr lang="el-GR" smtClean="0"/>
              <a:pPr/>
              <a:t>15/11/2021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AA3E4-DE76-4E83-832C-E0BA3A58570B}" type="slidenum">
              <a:rPr lang="el-GR" noProof="0" smtClean="0"/>
              <a:t>‹#›</a:t>
            </a:fld>
            <a:endParaRPr lang="el-GR" noProof="0"/>
          </a:p>
        </p:txBody>
      </p:sp>
    </p:spTree>
    <p:extLst>
      <p:ext uri="{BB962C8B-B14F-4D97-AF65-F5344CB8AC3E}">
        <p14:creationId xmlns:p14="http://schemas.microsoft.com/office/powerpoint/2010/main" val="391777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D5AA3E4-DE76-4E83-832C-E0BA3A58570B}" type="slidenum">
              <a:rPr lang="el-GR" smtClean="0"/>
              <a:t>1</a:t>
            </a:fld>
            <a:endParaRPr lang="el-GR"/>
          </a:p>
        </p:txBody>
      </p:sp>
    </p:spTree>
    <p:extLst>
      <p:ext uri="{BB962C8B-B14F-4D97-AF65-F5344CB8AC3E}">
        <p14:creationId xmlns:p14="http://schemas.microsoft.com/office/powerpoint/2010/main" val="232410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51012" y="609601"/>
            <a:ext cx="8676222" cy="3200400"/>
          </a:xfrm>
        </p:spPr>
        <p:txBody>
          <a:bodyPr rtlCol="0"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pPr rtl="0"/>
            <a:r>
              <a:rPr lang="el-GR" noProof="0"/>
              <a:t>Κάντε κλικ για να επεξεργαστείτε τον τίτλο υποδείγματος</a:t>
            </a:r>
          </a:p>
        </p:txBody>
      </p:sp>
      <p:sp>
        <p:nvSpPr>
          <p:cNvPr id="3" name="Υπότιτλος 2"/>
          <p:cNvSpPr>
            <a:spLocks noGrp="1"/>
          </p:cNvSpPr>
          <p:nvPr>
            <p:ph type="subTitle" idx="1"/>
          </p:nvPr>
        </p:nvSpPr>
        <p:spPr>
          <a:xfrm>
            <a:off x="1751012" y="3886200"/>
            <a:ext cx="8676222" cy="1905000"/>
          </a:xfrm>
        </p:spPr>
        <p:txBody>
          <a:bodyPr rtlCol="0"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rtlCol="0"/>
          <a:lstStyle/>
          <a:p>
            <a:pPr rtl="0"/>
            <a:fld id="{EB400287-3DFB-4E29-BA5C-465E64936E5A}" type="datetime1">
              <a:rPr lang="el-GR" noProof="0" smtClean="0"/>
              <a:t>15/11/2021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4732865"/>
            <a:ext cx="9906000" cy="566738"/>
          </a:xfrm>
        </p:spPr>
        <p:txBody>
          <a:bodyPr rtlCol="0" anchor="b">
            <a:normAutofit/>
          </a:bodyPr>
          <a:lstStyle>
            <a:lvl1pPr algn="l">
              <a:defRPr sz="2400" b="0"/>
            </a:lvl1pPr>
          </a:lstStyle>
          <a:p>
            <a:pPr rtl="0"/>
            <a:r>
              <a:rPr lang="el-GR" noProof="0"/>
              <a:t>Κάντε κλικ για να επεξεργαστείτε τον τίτλο υποδείγματος</a:t>
            </a:r>
          </a:p>
        </p:txBody>
      </p:sp>
      <p:sp>
        <p:nvSpPr>
          <p:cNvPr id="3" name="Θέση εικόνας 2"/>
          <p:cNvSpPr>
            <a:spLocks noGrp="1" noChangeAspect="1"/>
          </p:cNvSpPr>
          <p:nvPr>
            <p:ph type="pic" idx="1" hasCustomPrompt="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p:nvPr>
        </p:nvSpPr>
        <p:spPr>
          <a:xfrm>
            <a:off x="1141413" y="5299603"/>
            <a:ext cx="9906000" cy="493712"/>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CF4CDD22-78FD-4D1D-9538-741503E64595}" type="datetime1">
              <a:rPr lang="el-GR" noProof="0" smtClean="0"/>
              <a:t>15/11/2021</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2" y="609601"/>
            <a:ext cx="9905999" cy="3124199"/>
          </a:xfrm>
        </p:spPr>
        <p:txBody>
          <a:bodyPr rtlCol="0" anchor="ctr">
            <a:normAutofit/>
          </a:bodyPr>
          <a:lstStyle>
            <a:lvl1pPr algn="l">
              <a:defRPr sz="3200" b="0" cap="all"/>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1141411" y="4343400"/>
            <a:ext cx="9906000" cy="1447800"/>
          </a:xfrm>
        </p:spPr>
        <p:txBody>
          <a:bodyPr rtlCol="0"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0545C2A2-9C0D-4346-89DB-05DC0E84BE37}" type="datetime1">
              <a:rPr lang="el-GR" noProof="0" smtClean="0"/>
              <a:t>15/11/2021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Απόσπασμα με λεζάντα">
    <p:spTree>
      <p:nvGrpSpPr>
        <p:cNvPr id="1" name=""/>
        <p:cNvGrpSpPr/>
        <p:nvPr/>
      </p:nvGrpSpPr>
      <p:grpSpPr>
        <a:xfrm>
          <a:off x="0" y="0"/>
          <a:ext cx="0" cy="0"/>
          <a:chOff x="0" y="0"/>
          <a:chExt cx="0" cy="0"/>
        </a:xfrm>
      </p:grpSpPr>
      <p:sp>
        <p:nvSpPr>
          <p:cNvPr id="14" name="Πλαίσιο κειμένου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l-GR" sz="8000" noProof="0">
                <a:solidFill>
                  <a:schemeClr val="accent1"/>
                </a:solidFill>
              </a:rPr>
              <a:t>“</a:t>
            </a:r>
          </a:p>
        </p:txBody>
      </p:sp>
      <p:sp>
        <p:nvSpPr>
          <p:cNvPr id="15" name="Πλαίσιο κειμένου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l-GR" sz="8000" noProof="0">
                <a:solidFill>
                  <a:schemeClr val="accent1"/>
                </a:solidFill>
              </a:rPr>
              <a:t>”</a:t>
            </a:r>
          </a:p>
        </p:txBody>
      </p:sp>
      <p:sp>
        <p:nvSpPr>
          <p:cNvPr id="2" name="Τίτλος 1"/>
          <p:cNvSpPr>
            <a:spLocks noGrp="1"/>
          </p:cNvSpPr>
          <p:nvPr>
            <p:ph type="title"/>
          </p:nvPr>
        </p:nvSpPr>
        <p:spPr>
          <a:xfrm>
            <a:off x="1446213" y="609601"/>
            <a:ext cx="9296398" cy="2743199"/>
          </a:xfrm>
        </p:spPr>
        <p:txBody>
          <a:bodyPr rtlCol="0" anchor="ctr">
            <a:normAutofit/>
          </a:bodyPr>
          <a:lstStyle>
            <a:lvl1pPr algn="l">
              <a:defRPr sz="3200" b="0" cap="all">
                <a:solidFill>
                  <a:schemeClr val="tx1"/>
                </a:solidFill>
              </a:defRPr>
            </a:lvl1pPr>
          </a:lstStyle>
          <a:p>
            <a:pPr rtl="0"/>
            <a:r>
              <a:rPr lang="el-GR" noProof="0"/>
              <a:t>Κάντε κλικ για να επεξεργαστείτε τον τίτλο υποδείγματος</a:t>
            </a:r>
          </a:p>
        </p:txBody>
      </p:sp>
      <p:sp>
        <p:nvSpPr>
          <p:cNvPr id="10" name="Θέση κειμένου 9"/>
          <p:cNvSpPr>
            <a:spLocks noGrp="1"/>
          </p:cNvSpPr>
          <p:nvPr>
            <p:ph type="body" sz="quarter" idx="13"/>
          </p:nvPr>
        </p:nvSpPr>
        <p:spPr>
          <a:xfrm>
            <a:off x="1674812" y="3352800"/>
            <a:ext cx="8839202"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3464" indent="-283464" algn="l" rtl="0" eaLnBrk="1" latinLnBrk="0" hangingPunct="1">
              <a:spcBef>
                <a:spcPts val="480"/>
              </a:spcBef>
              <a:spcAft>
                <a:spcPts val="600"/>
              </a:spcAft>
              <a:buClr>
                <a:schemeClr val="tx1"/>
              </a:buClr>
              <a:buSzPct val="100000"/>
              <a:buFont typeface="Arial" panose="020B0604020202020204" pitchFamily="34" charset="0"/>
              <a:buChar char="•"/>
            </a:pPr>
            <a:r>
              <a:rPr lang="el-GR" sz="1800" kern="1200" cap="small" noProof="0">
                <a:gradFill>
                  <a:gsLst>
                    <a:gs pos="0">
                      <a:srgbClr val="FFFFFF"/>
                    </a:gs>
                    <a:gs pos="100000">
                      <a:srgbClr val="BFBFBF"/>
                    </a:gs>
                  </a:gsLst>
                  <a:lin ang="5580000" scaled="0"/>
                </a:gradFill>
                <a:effectLst>
                  <a:glow rad="38100">
                    <a:schemeClr val="bg1">
                      <a:lumMod val="50000"/>
                      <a:lumOff val="50000"/>
                      <a:alpha val="20000"/>
                    </a:schemeClr>
                  </a:glow>
                  <a:outerShdw blurRad="44450" dist="12700" dir="13860000" algn="tl" rotWithShape="0">
                    <a:srgbClr val="000000">
                      <a:alpha val="20000"/>
                    </a:srgbClr>
                  </a:outerShdw>
                </a:effectLst>
                <a:latin typeface="Century Gothic" panose="020B0502020202020204" pitchFamily="34" charset="0"/>
                <a:ea typeface="+mn-ea"/>
                <a:cs typeface="+mn-cs"/>
              </a:rPr>
              <a:t>Στυλ κειμένου υποδείγματος</a:t>
            </a:r>
            <a:endParaRPr lang="el-GR" sz="1800" noProof="0">
              <a:effectLst/>
            </a:endParaRPr>
          </a:p>
        </p:txBody>
      </p:sp>
      <p:sp>
        <p:nvSpPr>
          <p:cNvPr id="3" name="Θέση κειμένου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283464" indent="-283464" algn="l" rtl="0" eaLnBrk="1" latinLnBrk="0" hangingPunct="1">
              <a:spcBef>
                <a:spcPts val="480"/>
              </a:spcBef>
              <a:spcAft>
                <a:spcPts val="600"/>
              </a:spcAft>
              <a:buClr>
                <a:schemeClr val="tx1"/>
              </a:buClr>
              <a:buSzPct val="100000"/>
              <a:buFont typeface="Arial" panose="020B0604020202020204" pitchFamily="34" charset="0"/>
              <a:buChar char="•"/>
            </a:pPr>
            <a:r>
              <a:rPr lang="el-GR" sz="1800" kern="1200" cap="small" noProof="0">
                <a:gradFill>
                  <a:gsLst>
                    <a:gs pos="0">
                      <a:srgbClr val="FFFFFF"/>
                    </a:gs>
                    <a:gs pos="100000">
                      <a:srgbClr val="BFBFBF"/>
                    </a:gs>
                  </a:gsLst>
                  <a:lin ang="5580000" scaled="0"/>
                </a:gradFill>
                <a:effectLst>
                  <a:glow rad="38100">
                    <a:schemeClr val="bg1">
                      <a:lumMod val="50000"/>
                      <a:lumOff val="50000"/>
                      <a:alpha val="20000"/>
                    </a:schemeClr>
                  </a:glow>
                  <a:outerShdw blurRad="44450" dist="12700" dir="13860000" algn="tl" rotWithShape="0">
                    <a:srgbClr val="000000">
                      <a:alpha val="20000"/>
                    </a:srgbClr>
                  </a:outerShdw>
                </a:effectLst>
                <a:latin typeface="Century Gothic" panose="020B0502020202020204" pitchFamily="34" charset="0"/>
                <a:ea typeface="+mn-ea"/>
                <a:cs typeface="+mn-cs"/>
              </a:rPr>
              <a:t>Στυλ κειμένου υποδείγματος</a:t>
            </a:r>
            <a:endParaRPr lang="el-GR" sz="1800" noProof="0">
              <a:effectLst/>
            </a:endParaRPr>
          </a:p>
        </p:txBody>
      </p:sp>
      <p:sp>
        <p:nvSpPr>
          <p:cNvPr id="4" name="Θέση ημερομηνίας 3"/>
          <p:cNvSpPr>
            <a:spLocks noGrp="1"/>
          </p:cNvSpPr>
          <p:nvPr>
            <p:ph type="dt" sz="half" idx="10"/>
          </p:nvPr>
        </p:nvSpPr>
        <p:spPr/>
        <p:txBody>
          <a:bodyPr rtlCol="0"/>
          <a:lstStyle/>
          <a:p>
            <a:pPr rtl="0"/>
            <a:fld id="{E5CD8B49-78C3-4172-B1E8-CE9518756A88}" type="datetime1">
              <a:rPr lang="el-GR" noProof="0" smtClean="0"/>
              <a:t>15/11/2021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2" y="3308581"/>
            <a:ext cx="9906000" cy="1468800"/>
          </a:xfrm>
        </p:spPr>
        <p:txBody>
          <a:bodyPr rtlCol="0" anchor="b">
            <a:normAutofit/>
          </a:bodyPr>
          <a:lstStyle>
            <a:lvl1pPr algn="l">
              <a:defRPr sz="3200" b="0" cap="all"/>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1141410" y="4777381"/>
            <a:ext cx="9906001" cy="860400"/>
          </a:xfrm>
        </p:spPr>
        <p:txBody>
          <a:bodyPr vert="horz" lIns="91440" tIns="45720" rIns="91440" bIns="45720" rtlCol="0" anchor="t">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60164BEF-9C85-4305-A85C-F3188F9EF0A1}" type="datetime1">
              <a:rPr lang="el-GR" noProof="0" smtClean="0"/>
              <a:t>15/11/2021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αποσπάσματος">
    <p:spTree>
      <p:nvGrpSpPr>
        <p:cNvPr id="1" name=""/>
        <p:cNvGrpSpPr/>
        <p:nvPr/>
      </p:nvGrpSpPr>
      <p:grpSpPr>
        <a:xfrm>
          <a:off x="0" y="0"/>
          <a:ext cx="0" cy="0"/>
          <a:chOff x="0" y="0"/>
          <a:chExt cx="0" cy="0"/>
        </a:xfrm>
      </p:grpSpPr>
      <p:sp>
        <p:nvSpPr>
          <p:cNvPr id="14" name="Πλαίσιο κειμένου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l-GR" sz="8000" noProof="0">
                <a:solidFill>
                  <a:schemeClr val="accent1"/>
                </a:solidFill>
              </a:rPr>
              <a:t>“</a:t>
            </a:r>
          </a:p>
        </p:txBody>
      </p:sp>
      <p:sp>
        <p:nvSpPr>
          <p:cNvPr id="15" name="Πλαίσιο κειμένου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l-GR" sz="8000" noProof="0">
                <a:solidFill>
                  <a:schemeClr val="accent1"/>
                </a:solidFill>
              </a:rPr>
              <a:t>”</a:t>
            </a:r>
          </a:p>
        </p:txBody>
      </p:sp>
      <p:sp>
        <p:nvSpPr>
          <p:cNvPr id="2" name="Τίτλος 1"/>
          <p:cNvSpPr>
            <a:spLocks noGrp="1"/>
          </p:cNvSpPr>
          <p:nvPr>
            <p:ph type="title"/>
          </p:nvPr>
        </p:nvSpPr>
        <p:spPr>
          <a:xfrm>
            <a:off x="1446213" y="609601"/>
            <a:ext cx="9296398" cy="2743199"/>
          </a:xfrm>
        </p:spPr>
        <p:txBody>
          <a:bodyPr rtlCol="0"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pPr rtl="0"/>
            <a:r>
              <a:rPr lang="el-GR" noProof="0"/>
              <a:t>Κάντε κλικ για να επεξεργαστείτε τον τίτλο υποδείγματος</a:t>
            </a:r>
          </a:p>
        </p:txBody>
      </p:sp>
      <p:sp>
        <p:nvSpPr>
          <p:cNvPr id="10" name="Θέση κειμένου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rtl="0"/>
            <a:r>
              <a:rPr lang="el-GR" noProof="0"/>
              <a:t>Στυλ κειμένου υποδείγματος</a:t>
            </a:r>
          </a:p>
        </p:txBody>
      </p:sp>
      <p:sp>
        <p:nvSpPr>
          <p:cNvPr id="3" name="Θέση κειμένου 2"/>
          <p:cNvSpPr>
            <a:spLocks noGrp="1"/>
          </p:cNvSpPr>
          <p:nvPr>
            <p:ph type="body" idx="1"/>
          </p:nvPr>
        </p:nvSpPr>
        <p:spPr>
          <a:xfrm>
            <a:off x="1141411" y="4775200"/>
            <a:ext cx="9906000" cy="1016000"/>
          </a:xfrm>
        </p:spPr>
        <p:txBody>
          <a:bodyPr rtlCol="0"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BDF85927-A0D5-4F59-9E1B-28306FD454E3}" type="datetime1">
              <a:rPr lang="el-GR" noProof="0" smtClean="0"/>
              <a:t>15/11/2021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rtl="0"/>
            <a:r>
              <a:rPr lang="el-GR" noProof="0"/>
              <a:t>Κάντε κλικ για να επεξεργαστείτε τον τίτλο υποδείγματος</a:t>
            </a:r>
          </a:p>
        </p:txBody>
      </p:sp>
      <p:sp>
        <p:nvSpPr>
          <p:cNvPr id="10" name="Θέση κειμένου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rtl="0"/>
            <a:r>
              <a:rPr lang="el-GR" noProof="0"/>
              <a:t>Στυλ κειμένου υποδείγματος</a:t>
            </a:r>
          </a:p>
        </p:txBody>
      </p:sp>
      <p:sp>
        <p:nvSpPr>
          <p:cNvPr id="3" name="Θέση κειμένου 2"/>
          <p:cNvSpPr>
            <a:spLocks noGrp="1"/>
          </p:cNvSpPr>
          <p:nvPr>
            <p:ph type="body" idx="1"/>
          </p:nvPr>
        </p:nvSpPr>
        <p:spPr>
          <a:xfrm>
            <a:off x="1141411" y="4343400"/>
            <a:ext cx="9906000" cy="1447800"/>
          </a:xfrm>
        </p:spPr>
        <p:txBody>
          <a:bodyPr rtlCol="0"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7E954AF3-C3E0-48D2-9BCA-EF31F80183E3}" type="datetime1">
              <a:rPr lang="el-GR" noProof="0" smtClean="0"/>
              <a:t>15/11/2021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Τίτλος 1"/>
          <p:cNvSpPr>
            <a:spLocks noGrp="1"/>
          </p:cNvSpPr>
          <p:nvPr>
            <p:ph type="title"/>
          </p:nvPr>
        </p:nvSpPr>
        <p:spPr>
          <a:xfrm>
            <a:off x="1141413" y="609600"/>
            <a:ext cx="9905998" cy="1905000"/>
          </a:xfrm>
        </p:spPr>
        <p:txBody>
          <a:bodyPr rtlCol="0"/>
          <a:lstStyle/>
          <a:p>
            <a:pPr rtl="0"/>
            <a:r>
              <a:rPr lang="el-GR" noProof="0"/>
              <a:t>Κάντε κλικ για να επεξεργαστείτε τον τίτλο υποδείγματος</a:t>
            </a:r>
          </a:p>
        </p:txBody>
      </p:sp>
      <p:sp>
        <p:nvSpPr>
          <p:cNvPr id="3" name="Σύμβολο κράτησης θέσης κατακόρυφου κειμένου 2"/>
          <p:cNvSpPr>
            <a:spLocks noGrp="1"/>
          </p:cNvSpPr>
          <p:nvPr>
            <p:ph type="body" orient="vert" idx="1"/>
          </p:nvPr>
        </p:nvSpPr>
        <p:spPr/>
        <p:txBody>
          <a:bodyPr vert="eaVert" rtlCol="0" anchor="t"/>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74E37339-3D1C-4C6A-92B5-3ACC8A593907}" type="datetime1">
              <a:rPr lang="el-GR" noProof="0" smtClean="0"/>
              <a:t>15/11/2021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6898" y="609599"/>
            <a:ext cx="2210514" cy="5181601"/>
          </a:xfrm>
        </p:spPr>
        <p:txBody>
          <a:bodyPr vert="eaVert" rtlCol="0"/>
          <a:lstStyle/>
          <a:p>
            <a:pPr rtl="0"/>
            <a:r>
              <a:rPr lang="el-GR" noProof="0"/>
              <a:t>Κάντε κλικ για να επεξεργαστείτε τον τίτλο υποδείγματος</a:t>
            </a:r>
          </a:p>
        </p:txBody>
      </p:sp>
      <p:sp>
        <p:nvSpPr>
          <p:cNvPr id="3" name="Σύμβολο κράτησης θέσης κατακόρυφου κειμένου 2"/>
          <p:cNvSpPr>
            <a:spLocks noGrp="1"/>
          </p:cNvSpPr>
          <p:nvPr>
            <p:ph type="body" orient="vert" idx="1"/>
          </p:nvPr>
        </p:nvSpPr>
        <p:spPr>
          <a:xfrm>
            <a:off x="1141412" y="609600"/>
            <a:ext cx="7543800" cy="5181600"/>
          </a:xfrm>
        </p:spPr>
        <p:txBody>
          <a:bodyPr vert="eaVert" rtlCol="0" anchor="t"/>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27490A38-ECD5-401D-AEF4-9BB201310201}" type="datetime1">
              <a:rPr lang="el-GR" noProof="0" smtClean="0"/>
              <a:t>15/11/2021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p>
        </p:txBody>
      </p:sp>
      <p:sp>
        <p:nvSpPr>
          <p:cNvPr id="3" name="Θέση περιεχομένου 2"/>
          <p:cNvSpPr>
            <a:spLocks noGrp="1"/>
          </p:cNvSpPr>
          <p:nvPr>
            <p:ph idx="1"/>
          </p:nvPr>
        </p:nvSpPr>
        <p:spPr/>
        <p:txBody>
          <a:bodyPr rtlCol="0" anchor="ct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0E22879F-2322-4237-AD27-AD1371BADA9C}" type="datetime1">
              <a:rPr lang="el-GR" noProof="0" smtClean="0"/>
              <a:t>15/11/2021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751013" y="3308581"/>
            <a:ext cx="8686800" cy="1468800"/>
          </a:xfrm>
        </p:spPr>
        <p:txBody>
          <a:bodyPr rtlCol="0" anchor="b"/>
          <a:lstStyle>
            <a:lvl1pPr algn="r">
              <a:defRPr sz="4000" b="0" cap="all"/>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1751011" y="4777381"/>
            <a:ext cx="8686801" cy="860400"/>
          </a:xfrm>
        </p:spPr>
        <p:txBody>
          <a:bodyPr rtlCol="0"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2171D116-B1E8-44E0-A8BE-32F5E2D1CBFC}" type="datetime1">
              <a:rPr lang="el-GR" noProof="0" smtClean="0"/>
              <a:t>15/11/2021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p>
        </p:txBody>
      </p:sp>
      <p:sp>
        <p:nvSpPr>
          <p:cNvPr id="3" name="Θέση περιεχομένου 2"/>
          <p:cNvSpPr>
            <a:spLocks noGrp="1"/>
          </p:cNvSpPr>
          <p:nvPr>
            <p:ph sz="half" idx="1"/>
          </p:nvPr>
        </p:nvSpPr>
        <p:spPr>
          <a:xfrm>
            <a:off x="1141412" y="2666999"/>
            <a:ext cx="4876800" cy="3124201"/>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p:nvPr>
        </p:nvSpPr>
        <p:spPr>
          <a:xfrm>
            <a:off x="6170612" y="2667000"/>
            <a:ext cx="4876800" cy="312420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18311376-1BC8-46F1-8267-BA2B5747BCA2}" type="datetime1">
              <a:rPr lang="el-GR" noProof="0" smtClean="0"/>
              <a:t>15/11/2021</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1429280" y="2658533"/>
            <a:ext cx="4588931"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4" name="Θέση περιεχομένου 3"/>
          <p:cNvSpPr>
            <a:spLocks noGrp="1"/>
          </p:cNvSpPr>
          <p:nvPr>
            <p:ph sz="half" idx="2"/>
          </p:nvPr>
        </p:nvSpPr>
        <p:spPr>
          <a:xfrm>
            <a:off x="1141412" y="3243262"/>
            <a:ext cx="4876800"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p:nvPr>
        </p:nvSpPr>
        <p:spPr>
          <a:xfrm>
            <a:off x="6443133" y="2667000"/>
            <a:ext cx="4604280"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6" name="Θέση περιεχομένου 5"/>
          <p:cNvSpPr>
            <a:spLocks noGrp="1"/>
          </p:cNvSpPr>
          <p:nvPr>
            <p:ph sz="quarter" idx="4"/>
          </p:nvPr>
        </p:nvSpPr>
        <p:spPr>
          <a:xfrm>
            <a:off x="6170612" y="3243262"/>
            <a:ext cx="4876801"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9FE499F2-4F6A-4975-A96C-5D743C00EAA4}" type="datetime1">
              <a:rPr lang="el-GR" noProof="0" smtClean="0"/>
              <a:t>15/11/2021</a:t>
            </a:fld>
            <a:endParaRPr lang="el-GR" noProof="0"/>
          </a:p>
        </p:txBody>
      </p:sp>
      <p:sp>
        <p:nvSpPr>
          <p:cNvPr id="8" name="Θέση υποσέλιδου 7"/>
          <p:cNvSpPr>
            <a:spLocks noGrp="1"/>
          </p:cNvSpPr>
          <p:nvPr>
            <p:ph type="ftr" sz="quarter" idx="11"/>
          </p:nvPr>
        </p:nvSpPr>
        <p:spPr/>
        <p:txBody>
          <a:bodyPr rtlCol="0"/>
          <a:lstStyle/>
          <a:p>
            <a:pPr rtl="0"/>
            <a:endParaRPr lang="el-GR" noProof="0"/>
          </a:p>
        </p:txBody>
      </p:sp>
      <p:sp>
        <p:nvSpPr>
          <p:cNvPr id="9" name="Θέση αριθμού διαφάνειας 8"/>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p>
        </p:txBody>
      </p:sp>
      <p:sp>
        <p:nvSpPr>
          <p:cNvPr id="3" name="Θέση ημερομηνίας 2"/>
          <p:cNvSpPr>
            <a:spLocks noGrp="1"/>
          </p:cNvSpPr>
          <p:nvPr>
            <p:ph type="dt" sz="half" idx="10"/>
          </p:nvPr>
        </p:nvSpPr>
        <p:spPr/>
        <p:txBody>
          <a:bodyPr rtlCol="0"/>
          <a:lstStyle/>
          <a:p>
            <a:pPr rtl="0"/>
            <a:fld id="{F5D8F30B-B35E-411B-A136-805C77E91884}" type="datetime1">
              <a:rPr lang="el-GR" noProof="0" smtClean="0"/>
              <a:t>15/11/2021</a:t>
            </a:fld>
            <a:endParaRPr lang="el-GR" noProof="0"/>
          </a:p>
        </p:txBody>
      </p:sp>
      <p:sp>
        <p:nvSpPr>
          <p:cNvPr id="4" name="Θέση υποσέλιδου 3"/>
          <p:cNvSpPr>
            <a:spLocks noGrp="1"/>
          </p:cNvSpPr>
          <p:nvPr>
            <p:ph type="ftr" sz="quarter" idx="11"/>
          </p:nvPr>
        </p:nvSpPr>
        <p:spPr/>
        <p:txBody>
          <a:bodyPr rtlCol="0"/>
          <a:lstStyle/>
          <a:p>
            <a:pPr rtl="0"/>
            <a:endParaRPr lang="el-GR" noProof="0"/>
          </a:p>
        </p:txBody>
      </p:sp>
      <p:sp>
        <p:nvSpPr>
          <p:cNvPr id="5" name="Θέση αριθμού διαφάνειας 4"/>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7776C46D-AA9B-4B2A-934E-431A91D094DA}" type="datetime1">
              <a:rPr lang="el-GR" noProof="0" smtClean="0"/>
              <a:t>15/11/2021</a:t>
            </a:fld>
            <a:endParaRPr lang="el-GR" noProof="0"/>
          </a:p>
        </p:txBody>
      </p:sp>
      <p:sp>
        <p:nvSpPr>
          <p:cNvPr id="3" name="Θέση υποσέλιδου 2"/>
          <p:cNvSpPr>
            <a:spLocks noGrp="1"/>
          </p:cNvSpPr>
          <p:nvPr>
            <p:ph type="ftr" sz="quarter" idx="11"/>
          </p:nvPr>
        </p:nvSpPr>
        <p:spPr/>
        <p:txBody>
          <a:bodyPr rtlCol="0"/>
          <a:lstStyle/>
          <a:p>
            <a:pPr rtl="0"/>
            <a:endParaRPr lang="el-GR" noProof="0"/>
          </a:p>
        </p:txBody>
      </p:sp>
      <p:sp>
        <p:nvSpPr>
          <p:cNvPr id="4" name="Θέση αριθμού διαφάνειας 3"/>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1" y="1600200"/>
            <a:ext cx="3549121" cy="1371600"/>
          </a:xfrm>
        </p:spPr>
        <p:txBody>
          <a:bodyPr rtlCol="0" anchor="b">
            <a:normAutofit/>
          </a:bodyPr>
          <a:lstStyle>
            <a:lvl1pPr algn="l">
              <a:defRPr sz="2400" b="0"/>
            </a:lvl1pPr>
          </a:lstStyle>
          <a:p>
            <a:pPr rtl="0"/>
            <a:r>
              <a:rPr lang="el-GR" noProof="0"/>
              <a:t>Κάντε κλικ για να επεξεργαστείτε τον τίτλο υποδείγματος</a:t>
            </a:r>
          </a:p>
        </p:txBody>
      </p:sp>
      <p:sp>
        <p:nvSpPr>
          <p:cNvPr id="3" name="Θέση περιεχομένου 2"/>
          <p:cNvSpPr>
            <a:spLocks noGrp="1"/>
          </p:cNvSpPr>
          <p:nvPr>
            <p:ph idx="1"/>
          </p:nvPr>
        </p:nvSpPr>
        <p:spPr>
          <a:xfrm>
            <a:off x="5103812" y="609601"/>
            <a:ext cx="5943601" cy="51816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p:cNvSpPr>
            <a:spLocks noGrp="1"/>
          </p:cNvSpPr>
          <p:nvPr>
            <p:ph type="body" sz="half" idx="2"/>
          </p:nvPr>
        </p:nvSpPr>
        <p:spPr>
          <a:xfrm>
            <a:off x="1141411" y="2971800"/>
            <a:ext cx="3549121" cy="1828800"/>
          </a:xfrm>
        </p:spPr>
        <p:txBody>
          <a:bodyPr rtlCol="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88FD6B39-65BC-4A5F-9200-872391F00578}" type="datetime1">
              <a:rPr lang="el-GR" noProof="0" smtClean="0"/>
              <a:t>15/11/2021</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1" y="1600200"/>
            <a:ext cx="5334001" cy="1371600"/>
          </a:xfrm>
        </p:spPr>
        <p:txBody>
          <a:bodyPr rtlCol="0" anchor="b">
            <a:normAutofit/>
          </a:bodyPr>
          <a:lstStyle>
            <a:lvl1pPr algn="l">
              <a:defRPr sz="2800" b="0"/>
            </a:lvl1pPr>
          </a:lstStyle>
          <a:p>
            <a:pPr rtl="0"/>
            <a:r>
              <a:rPr lang="el-GR" noProof="0"/>
              <a:t>Κάντε κλικ για να επεξεργαστείτε τον τίτλο υποδείγματος</a:t>
            </a:r>
          </a:p>
        </p:txBody>
      </p:sp>
      <p:sp>
        <p:nvSpPr>
          <p:cNvPr id="14" name="Θέση εικόνας 2"/>
          <p:cNvSpPr>
            <a:spLocks noGrp="1" noChangeAspect="1"/>
          </p:cNvSpPr>
          <p:nvPr>
            <p:ph type="pic" idx="1" hasCustomPrompt="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p:nvPr>
        </p:nvSpPr>
        <p:spPr>
          <a:xfrm>
            <a:off x="1141411" y="2971800"/>
            <a:ext cx="5334001" cy="18288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a:xfrm>
            <a:off x="6399212" y="5883275"/>
            <a:ext cx="914400" cy="365125"/>
          </a:xfrm>
        </p:spPr>
        <p:txBody>
          <a:bodyPr rtlCol="0"/>
          <a:lstStyle/>
          <a:p>
            <a:pPr rtl="0"/>
            <a:fld id="{34426BF4-21D6-4D03-8A4E-A48B4491344B}" type="datetime1">
              <a:rPr lang="el-GR" noProof="0" smtClean="0"/>
              <a:t>15/11/2021</a:t>
            </a:fld>
            <a:endParaRPr lang="el-GR" noProof="0"/>
          </a:p>
        </p:txBody>
      </p:sp>
      <p:sp>
        <p:nvSpPr>
          <p:cNvPr id="6" name="Θέση υποσέλιδου 5"/>
          <p:cNvSpPr>
            <a:spLocks noGrp="1"/>
          </p:cNvSpPr>
          <p:nvPr>
            <p:ph type="ftr" sz="quarter" idx="11"/>
          </p:nvPr>
        </p:nvSpPr>
        <p:spPr>
          <a:xfrm>
            <a:off x="1141412" y="5883275"/>
            <a:ext cx="5105400" cy="365125"/>
          </a:xfrm>
        </p:spPr>
        <p:txBody>
          <a:bodyPr rtlCol="0"/>
          <a:lstStyle/>
          <a:p>
            <a:pPr rtl="0"/>
            <a:endParaRPr lang="el-GR" noProof="0"/>
          </a:p>
        </p:txBody>
      </p:sp>
      <p:sp>
        <p:nvSpPr>
          <p:cNvPr id="7" name="Θέση αριθμού διαφάνειας 6"/>
          <p:cNvSpPr>
            <a:spLocks noGrp="1"/>
          </p:cNvSpPr>
          <p:nvPr>
            <p:ph type="sldNum" sz="quarter" idx="12"/>
          </p:nvPr>
        </p:nvSpPr>
        <p:spPr>
          <a:xfrm>
            <a:off x="10742612" y="5883275"/>
            <a:ext cx="322567" cy="365125"/>
          </a:xfrm>
        </p:spPr>
        <p:txBody>
          <a:bodyPr rtlCol="0"/>
          <a:lstStyle/>
          <a:p>
            <a:pPr rtl="0"/>
            <a:fld id="{D57F1E4F-1CFF-5643-939E-217C01CDF565}" type="slidenum">
              <a:rPr lang="el-GR" noProof="0" smtClean="0"/>
              <a:pPr rtl="0"/>
              <a:t>‹#›</a:t>
            </a:fld>
            <a:endParaRPr lang="el-G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D5282BE3-2263-4926-BD6C-3FD9F6392ABE}" type="datetime1">
              <a:rPr lang="el-GR" noProof="0" smtClean="0"/>
              <a:t>15/11/2021</a:t>
            </a:fld>
            <a:endParaRPr lang="el-GR" noProof="0"/>
          </a:p>
        </p:txBody>
      </p:sp>
      <p:sp>
        <p:nvSpPr>
          <p:cNvPr id="5" name="Θέση υποσέλιδου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endParaRPr lang="el-GR" noProof="0"/>
          </a:p>
        </p:txBody>
      </p:sp>
      <p:sp>
        <p:nvSpPr>
          <p:cNvPr id="6" name="Θέση αριθμού διαφάνειας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D57F1E4F-1CFF-5643-939E-217C01CDF565}" type="slidenum">
              <a:rPr lang="el-GR" noProof="0" smtClean="0"/>
              <a:pPr rtl="0"/>
              <a:t>‹#›</a:t>
            </a:fld>
            <a:endParaRPr lang="el-GR"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6618020" y="256209"/>
            <a:ext cx="5401132" cy="2074678"/>
          </a:xfrm>
        </p:spPr>
        <p:txBody>
          <a:bodyPr vert="horz" lIns="91440" tIns="45720" rIns="91440" bIns="45720" rtlCol="0">
            <a:normAutofit/>
          </a:bodyPr>
          <a:lstStyle/>
          <a:p>
            <a:pPr>
              <a:lnSpc>
                <a:spcPct val="90000"/>
              </a:lnSpc>
            </a:pPr>
            <a:r>
              <a:rPr lang="el-GR" sz="2800" b="1">
                <a:effectLst>
                  <a:glow rad="38100">
                    <a:prstClr val="black">
                      <a:lumMod val="65000"/>
                      <a:lumOff val="35000"/>
                      <a:alpha val="50000"/>
                    </a:prstClr>
                  </a:glow>
                  <a:outerShdw blurRad="28575" dist="31750" dir="13200000" algn="tl" rotWithShape="0">
                    <a:srgbClr val="000000">
                      <a:alpha val="25000"/>
                    </a:srgbClr>
                  </a:outerShdw>
                </a:effectLst>
              </a:rPr>
              <a:t>ΕΘΝΙΚΟ ΚΑΙ ΚΑΠΟΔΙΣΤΡΙΑΚΟ ΠΑΝΕΠΙΣΤΗΜΙΟ ΑΘΗΝΩΝ </a:t>
            </a:r>
            <a:br>
              <a:rPr lang="el-GR" sz="2800" b="1">
                <a:effectLst>
                  <a:glow rad="38100">
                    <a:prstClr val="black">
                      <a:lumMod val="65000"/>
                      <a:lumOff val="35000"/>
                      <a:alpha val="50000"/>
                    </a:prstClr>
                  </a:glow>
                  <a:outerShdw blurRad="28575" dist="31750" dir="13200000" algn="tl" rotWithShape="0">
                    <a:srgbClr val="000000">
                      <a:alpha val="25000"/>
                    </a:srgbClr>
                  </a:outerShdw>
                </a:effectLst>
              </a:rPr>
            </a:br>
            <a:r>
              <a:rPr lang="el-GR" sz="2800" b="1">
                <a:effectLst>
                  <a:glow rad="38100">
                    <a:prstClr val="black">
                      <a:lumMod val="65000"/>
                      <a:lumOff val="35000"/>
                      <a:alpha val="50000"/>
                    </a:prstClr>
                  </a:glow>
                  <a:outerShdw blurRad="28575" dist="31750" dir="13200000" algn="tl" rotWithShape="0">
                    <a:srgbClr val="000000">
                      <a:alpha val="25000"/>
                    </a:srgbClr>
                  </a:outerShdw>
                </a:effectLst>
              </a:rPr>
              <a:t>ΘΕΟΛΟΓΙΚΗ ΣΧΟΛΗ </a:t>
            </a:r>
            <a:br>
              <a:rPr lang="el-GR" sz="2800" b="1">
                <a:effectLst>
                  <a:glow rad="38100">
                    <a:prstClr val="black">
                      <a:lumMod val="65000"/>
                      <a:lumOff val="35000"/>
                      <a:alpha val="50000"/>
                    </a:prstClr>
                  </a:glow>
                  <a:outerShdw blurRad="28575" dist="31750" dir="13200000" algn="tl" rotWithShape="0">
                    <a:srgbClr val="000000">
                      <a:alpha val="25000"/>
                    </a:srgbClr>
                  </a:outerShdw>
                </a:effectLst>
              </a:rPr>
            </a:br>
            <a:r>
              <a:rPr lang="el-GR" sz="2800" b="1">
                <a:effectLst>
                  <a:glow rad="38100">
                    <a:prstClr val="black">
                      <a:lumMod val="65000"/>
                      <a:lumOff val="35000"/>
                      <a:alpha val="50000"/>
                    </a:prstClr>
                  </a:glow>
                  <a:outerShdw blurRad="28575" dist="31750" dir="13200000" algn="tl" rotWithShape="0">
                    <a:srgbClr val="000000">
                      <a:alpha val="25000"/>
                    </a:srgbClr>
                  </a:outerShdw>
                </a:effectLst>
              </a:rPr>
              <a:t>ΤΜΗΜΑ ΘΕΟΛΟΓΙΑΣ </a:t>
            </a:r>
            <a:endParaRPr lang="el-GR" sz="2800" b="1"/>
          </a:p>
        </p:txBody>
      </p:sp>
      <p:sp>
        <p:nvSpPr>
          <p:cNvPr id="3" name="Υπότιτλος 2"/>
          <p:cNvSpPr>
            <a:spLocks noGrp="1"/>
          </p:cNvSpPr>
          <p:nvPr>
            <p:ph type="subTitle" idx="1"/>
          </p:nvPr>
        </p:nvSpPr>
        <p:spPr>
          <a:xfrm>
            <a:off x="6618020" y="2885697"/>
            <a:ext cx="5401131" cy="3272879"/>
          </a:xfrm>
        </p:spPr>
        <p:txBody>
          <a:bodyPr vert="horz" lIns="91440" tIns="45720" rIns="91440" bIns="45720" rtlCol="0" anchor="t">
            <a:noAutofit/>
          </a:bodyPr>
          <a:lstStyle/>
          <a:p>
            <a:pPr>
              <a:lnSpc>
                <a:spcPct val="90000"/>
              </a:lnSpc>
            </a:pPr>
            <a:r>
              <a:rPr lang="el-GR" sz="2000">
                <a:effectLst>
                  <a:glow rad="38100">
                    <a:prstClr val="black">
                      <a:lumMod val="50000"/>
                      <a:lumOff val="50000"/>
                      <a:alpha val="20000"/>
                    </a:prstClr>
                  </a:glow>
                  <a:outerShdw blurRad="44450" dist="12700" dir="13860000" algn="tl" rotWithShape="0">
                    <a:srgbClr val="000000">
                      <a:alpha val="20000"/>
                    </a:srgbClr>
                  </a:outerShdw>
                </a:effectLst>
              </a:rPr>
              <a:t>ΕΡΓΑΣΙΑ ΣΤΟ ΥΠΟΧΡΕΩΤΙΚΟ ΜΑΘΗΜΑ ΤΟΥ Γ' ΕΞΑΜΗΝΟΥ: </a:t>
            </a:r>
          </a:p>
          <a:p>
            <a:pPr>
              <a:lnSpc>
                <a:spcPct val="90000"/>
              </a:lnSpc>
            </a:pPr>
            <a:r>
              <a:rPr lang="el-GR" sz="2000">
                <a:effectLst>
                  <a:glow rad="38100">
                    <a:prstClr val="black">
                      <a:lumMod val="50000"/>
                      <a:lumOff val="50000"/>
                      <a:alpha val="20000"/>
                    </a:prstClr>
                  </a:glow>
                  <a:outerShdw blurRad="44450" dist="12700" dir="13860000" algn="tl" rotWithShape="0">
                    <a:srgbClr val="000000">
                      <a:alpha val="20000"/>
                    </a:srgbClr>
                  </a:outerShdw>
                </a:effectLst>
              </a:rPr>
              <a:t>ΠΟΙΜΑΝΤΙΚΗ ΨΥΧΟΛΟΓΙΑ </a:t>
            </a:r>
          </a:p>
          <a:p>
            <a:pPr>
              <a:lnSpc>
                <a:spcPct val="90000"/>
              </a:lnSpc>
            </a:pPr>
            <a:r>
              <a:rPr lang="el-GR" sz="2000">
                <a:effectLst>
                  <a:glow rad="38100">
                    <a:prstClr val="black">
                      <a:lumMod val="50000"/>
                      <a:lumOff val="50000"/>
                      <a:alpha val="20000"/>
                    </a:prstClr>
                  </a:glow>
                  <a:outerShdw blurRad="44450" dist="12700" dir="13860000" algn="tl" rotWithShape="0">
                    <a:srgbClr val="000000">
                      <a:alpha val="20000"/>
                    </a:srgbClr>
                  </a:outerShdw>
                </a:effectLst>
              </a:rPr>
              <a:t>ΔΙΔΑΣΚΩΝ: π. ΧΡΙΣΤΟΦΟΡΟΣ ΧΡΟΝΗΣ</a:t>
            </a:r>
          </a:p>
          <a:p>
            <a:pPr>
              <a:lnSpc>
                <a:spcPct val="90000"/>
              </a:lnSpc>
            </a:pPr>
            <a:endParaRPr lang="el-GR" sz="2400">
              <a:effectLst>
                <a:glow rad="38100">
                  <a:prstClr val="black">
                    <a:lumMod val="50000"/>
                    <a:lumOff val="50000"/>
                    <a:alpha val="20000"/>
                  </a:prstClr>
                </a:glow>
                <a:outerShdw blurRad="44450" dist="12700" dir="13860000" algn="tl" rotWithShape="0">
                  <a:srgbClr val="000000">
                    <a:alpha val="20000"/>
                  </a:srgbClr>
                </a:outerShdw>
              </a:effectLst>
            </a:endParaRPr>
          </a:p>
          <a:p>
            <a:pPr>
              <a:lnSpc>
                <a:spcPct val="90000"/>
              </a:lnSpc>
            </a:pPr>
            <a:r>
              <a:rPr lang="el-GR" sz="2400" b="1">
                <a:effectLst>
                  <a:glow rad="38100">
                    <a:prstClr val="black">
                      <a:lumMod val="50000"/>
                      <a:lumOff val="50000"/>
                      <a:alpha val="20000"/>
                    </a:prstClr>
                  </a:glow>
                  <a:outerShdw blurRad="44450" dist="12700" dir="13860000" algn="tl" rotWithShape="0">
                    <a:srgbClr val="000000">
                      <a:alpha val="20000"/>
                    </a:srgbClr>
                  </a:outerShdw>
                </a:effectLst>
              </a:rPr>
              <a:t>"ΤΟ ΣΥΜΒΟΥΛΕΥΤΙΚΟΝ ΕΓΧΕΙΡΙΔΙΟΝ ΤΟΥ ΑΓΙΟΥ ΝΙΚΟΔΗΜΟΥ ΤΟΥ ΑΓΙΟΡΕΙΤΟΥ"</a:t>
            </a:r>
          </a:p>
        </p:txBody>
      </p:sp>
      <p:pic>
        <p:nvPicPr>
          <p:cNvPr id="4" name="Εικόνα 4" descr="Εικόνα που περιέχει κείμενο, άτομο&#10;&#10;Περιγραφή που δημιουργήθηκε αυτόματα">
            <a:extLst>
              <a:ext uri="{FF2B5EF4-FFF2-40B4-BE49-F238E27FC236}">
                <a16:creationId xmlns:a16="http://schemas.microsoft.com/office/drawing/2014/main" id="{FDA5E2D4-F463-4E6C-A134-E7EE9BEDC13D}"/>
              </a:ext>
            </a:extLst>
          </p:cNvPr>
          <p:cNvPicPr>
            <a:picLocks noChangeAspect="1"/>
          </p:cNvPicPr>
          <p:nvPr/>
        </p:nvPicPr>
        <p:blipFill>
          <a:blip r:embed="rId4"/>
          <a:stretch>
            <a:fillRect/>
          </a:stretch>
        </p:blipFill>
        <p:spPr>
          <a:xfrm>
            <a:off x="455940" y="540868"/>
            <a:ext cx="5892622" cy="582067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5" name="TextBox 4">
            <a:extLst>
              <a:ext uri="{FF2B5EF4-FFF2-40B4-BE49-F238E27FC236}">
                <a16:creationId xmlns:a16="http://schemas.microsoft.com/office/drawing/2014/main" id="{120827CA-2C33-42EC-A028-4DD4ED9E6B2B}"/>
              </a:ext>
            </a:extLst>
          </p:cNvPr>
          <p:cNvSpPr txBox="1"/>
          <p:nvPr/>
        </p:nvSpPr>
        <p:spPr>
          <a:xfrm>
            <a:off x="-3105150" y="444817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a:t>Κάντε κλικ για να προσθέσετε κείμενο</a:t>
            </a:r>
          </a:p>
        </p:txBody>
      </p:sp>
    </p:spTree>
    <p:extLst>
      <p:ext uri="{BB962C8B-B14F-4D97-AF65-F5344CB8AC3E}">
        <p14:creationId xmlns:p14="http://schemas.microsoft.com/office/powerpoint/2010/main" val="297922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68DCAC-C508-4CB9-99F5-154CB05C76B7}"/>
              </a:ext>
            </a:extLst>
          </p:cNvPr>
          <p:cNvSpPr>
            <a:spLocks noGrp="1"/>
          </p:cNvSpPr>
          <p:nvPr>
            <p:ph type="title"/>
          </p:nvPr>
        </p:nvSpPr>
        <p:spPr>
          <a:xfrm>
            <a:off x="665163" y="361950"/>
            <a:ext cx="10610848" cy="1028700"/>
          </a:xfrm>
        </p:spPr>
        <p:txBody>
          <a:bodyPr/>
          <a:lstStyle/>
          <a:p>
            <a:r>
              <a:rPr lang="el-GR" dirty="0">
                <a:effectLst>
                  <a:glow rad="38100">
                    <a:prstClr val="black">
                      <a:lumMod val="65000"/>
                      <a:lumOff val="35000"/>
                      <a:alpha val="40000"/>
                    </a:prstClr>
                  </a:glow>
                  <a:outerShdw blurRad="28575" dist="38100" dir="14040000" algn="tl" rotWithShape="0">
                    <a:srgbClr val="000000">
                      <a:alpha val="25000"/>
                    </a:srgbClr>
                  </a:outerShdw>
                </a:effectLst>
              </a:rPr>
              <a:t>Πνευματικές ηδονές - δρόμος προς τη </a:t>
            </a:r>
            <a:r>
              <a:rPr lang="el-GR" dirty="0" err="1">
                <a:effectLst>
                  <a:glow rad="38100">
                    <a:prstClr val="black">
                      <a:lumMod val="65000"/>
                      <a:lumOff val="35000"/>
                      <a:alpha val="40000"/>
                    </a:prstClr>
                  </a:glow>
                  <a:outerShdw blurRad="28575" dist="38100" dir="14040000" algn="tl" rotWithShape="0">
                    <a:srgbClr val="000000">
                      <a:alpha val="25000"/>
                    </a:srgbClr>
                  </a:outerShdw>
                </a:effectLst>
              </a:rPr>
              <a:t>θέωση</a:t>
            </a:r>
            <a:r>
              <a:rPr lang="el-GR" dirty="0">
                <a:effectLst>
                  <a:glow rad="38100">
                    <a:prstClr val="black">
                      <a:lumMod val="65000"/>
                      <a:lumOff val="35000"/>
                      <a:alpha val="40000"/>
                    </a:prstClr>
                  </a:glow>
                  <a:outerShdw blurRad="28575" dist="38100" dir="14040000" algn="tl" rotWithShape="0">
                    <a:srgbClr val="000000">
                      <a:alpha val="25000"/>
                    </a:srgbClr>
                  </a:outerShdw>
                </a:effectLst>
              </a:rPr>
              <a:t> </a:t>
            </a:r>
            <a:endParaRPr lang="el-GR" dirty="0"/>
          </a:p>
        </p:txBody>
      </p:sp>
      <p:sp>
        <p:nvSpPr>
          <p:cNvPr id="3" name="Θέση περιεχομένου 2">
            <a:extLst>
              <a:ext uri="{FF2B5EF4-FFF2-40B4-BE49-F238E27FC236}">
                <a16:creationId xmlns:a16="http://schemas.microsoft.com/office/drawing/2014/main" id="{83B48FDB-339F-4F21-9A64-26E048167B63}"/>
              </a:ext>
            </a:extLst>
          </p:cNvPr>
          <p:cNvSpPr>
            <a:spLocks noGrp="1"/>
          </p:cNvSpPr>
          <p:nvPr>
            <p:ph idx="1"/>
          </p:nvPr>
        </p:nvSpPr>
        <p:spPr>
          <a:xfrm>
            <a:off x="379413" y="1647824"/>
            <a:ext cx="11325223" cy="4248151"/>
          </a:xfrm>
        </p:spPr>
        <p:txBody>
          <a:bodyPr>
            <a:normAutofit lnSpcReduction="10000"/>
          </a:bodyPr>
          <a:lstStyle/>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Μόλις ο άνθρωπος καταφέρει να προφυλάξει τις αισθήσεις του από τις εξωτερικές ηδονές, να απομακρύνει από την φαντασία τις εμπαθείς εικόνες και να διώξει κάθε πονηρό λογισμό από το νου, πρέπει να στραφεί προς τις πνευματικές ηδονές, προκειμένου να ολοκληρωθεί σαν οντότητα και να δεχθεί μέσα του τον Θεό. </a:t>
            </a:r>
            <a:endParaRPr lang="el-GR" dirty="0"/>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Κατά τον Άγιο Νικόδημο, έξι είναι οι τόποι όπου γεννιούνται και εξαντλούνται οι ηδονές του νου: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Α) η εργασία των θείων εντολών και η εκπλήρωση του θελήματος του Θεού, </a:t>
            </a:r>
            <a:endParaRPr lang="el-GR"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Clr>
                <a:srgbClr val="FFFFFF"/>
              </a:buClr>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Β) η απόκτηση θεουργών αρετών, </a:t>
            </a:r>
          </a:p>
          <a:p>
            <a:pPr marL="0" indent="0">
              <a:buClr>
                <a:srgbClr val="FFFFFF"/>
              </a:buClr>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Γ) οι λόγοι των θείων εντολών, </a:t>
            </a:r>
          </a:p>
          <a:p>
            <a:pPr marL="0" indent="0">
              <a:buClr>
                <a:srgbClr val="FFFFFF"/>
              </a:buClr>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Δ) οι λόγοι των κτισμάτων, </a:t>
            </a:r>
          </a:p>
          <a:p>
            <a:pPr marL="0" indent="0">
              <a:buClr>
                <a:srgbClr val="FFFFFF"/>
              </a:buClr>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Ε) οι λόγοι της ένσαρκης οικονομίας,</a:t>
            </a:r>
          </a:p>
          <a:p>
            <a:pPr marL="0" indent="0">
              <a:buClr>
                <a:srgbClr val="FFFFFF"/>
              </a:buClr>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ΣΤ) η θεωρία των προσόντων και των τελειοτήτων του Θεού.</a:t>
            </a:r>
            <a:endParaRPr lang="el-GR"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06474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C2AC8C-9520-46A4-982B-415A40768756}"/>
              </a:ext>
            </a:extLst>
          </p:cNvPr>
          <p:cNvSpPr>
            <a:spLocks noGrp="1"/>
          </p:cNvSpPr>
          <p:nvPr>
            <p:ph type="title"/>
          </p:nvPr>
        </p:nvSpPr>
        <p:spPr>
          <a:xfrm>
            <a:off x="369888" y="714375"/>
            <a:ext cx="11620498" cy="1000125"/>
          </a:xfrm>
        </p:spPr>
        <p:txBody>
          <a:bodyPr>
            <a:normAutofit/>
          </a:bodyPr>
          <a:lstStyle/>
          <a:p>
            <a:r>
              <a:rPr lang="el-GR" sz="2900" dirty="0">
                <a:effectLst>
                  <a:glow rad="38100">
                    <a:prstClr val="black">
                      <a:lumMod val="65000"/>
                      <a:lumOff val="35000"/>
                      <a:alpha val="40000"/>
                    </a:prstClr>
                  </a:glow>
                  <a:outerShdw blurRad="28575" dist="38100" dir="14040000" algn="tl" rotWithShape="0">
                    <a:srgbClr val="000000">
                      <a:alpha val="25000"/>
                    </a:srgbClr>
                  </a:outerShdw>
                </a:effectLst>
              </a:rPr>
              <a:t>Κατ' εικόνα - καθ' </a:t>
            </a:r>
            <a:r>
              <a:rPr lang="el-GR" sz="2900" dirty="0" err="1">
                <a:effectLst>
                  <a:glow rad="38100">
                    <a:prstClr val="black">
                      <a:lumMod val="65000"/>
                      <a:lumOff val="35000"/>
                      <a:alpha val="40000"/>
                    </a:prstClr>
                  </a:glow>
                  <a:outerShdw blurRad="28575" dist="38100" dir="14040000" algn="tl" rotWithShape="0">
                    <a:srgbClr val="000000">
                      <a:alpha val="25000"/>
                    </a:srgbClr>
                  </a:outerShdw>
                </a:effectLst>
              </a:rPr>
              <a:t>ομοίωσιν</a:t>
            </a:r>
            <a:r>
              <a:rPr lang="el-GR" sz="2900" dirty="0">
                <a:effectLst>
                  <a:glow rad="38100">
                    <a:prstClr val="black">
                      <a:lumMod val="65000"/>
                      <a:lumOff val="35000"/>
                      <a:alpha val="40000"/>
                    </a:prstClr>
                  </a:glow>
                  <a:outerShdw blurRad="28575" dist="38100" dir="14040000" algn="tl" rotWithShape="0">
                    <a:srgbClr val="000000">
                      <a:alpha val="25000"/>
                    </a:srgbClr>
                  </a:outerShdw>
                </a:effectLst>
              </a:rPr>
              <a:t> και πνευματικός αγών κατά τον άγιο Νικόδημο Αγιορείτη </a:t>
            </a:r>
            <a:endParaRPr lang="el-GR" sz="2900" dirty="0"/>
          </a:p>
        </p:txBody>
      </p:sp>
      <p:sp>
        <p:nvSpPr>
          <p:cNvPr id="3" name="Θέση περιεχομένου 2">
            <a:extLst>
              <a:ext uri="{FF2B5EF4-FFF2-40B4-BE49-F238E27FC236}">
                <a16:creationId xmlns:a16="http://schemas.microsoft.com/office/drawing/2014/main" id="{4C49CE21-D3D5-4C57-816A-2A80846F5EA5}"/>
              </a:ext>
            </a:extLst>
          </p:cNvPr>
          <p:cNvSpPr>
            <a:spLocks noGrp="1"/>
          </p:cNvSpPr>
          <p:nvPr>
            <p:ph idx="1"/>
          </p:nvPr>
        </p:nvSpPr>
        <p:spPr>
          <a:xfrm>
            <a:off x="474663" y="1628774"/>
            <a:ext cx="11229973" cy="4752976"/>
          </a:xfrm>
        </p:spPr>
        <p:txBody>
          <a:bodyPr/>
          <a:lstStyle/>
          <a:p>
            <a:pPr marL="0" indent="0">
              <a:buNone/>
            </a:pPr>
            <a:r>
              <a:rPr lang="el-GR">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Μετά την πτώση ο άνθρωπος έχασε τη δυνατότητα να ομοιάσει με το Θεό. Ωστόσο, δεν έχασε τα πάντα, καθώς διασώθηκε μέσα του, έστω και αμαυρωμένο, το κατ' εικόνα. Έτσι, διατήρησε την ελευθερία του. Μία ελευθερία, η οποία αφού λαβώθηκε από τις συνέπειες της πτώσης, επηρεάζεται εύκολα από το κακό, προς το οποίο και ρέπει. </a:t>
            </a:r>
          </a:p>
          <a:p>
            <a:pPr marL="0" indent="0">
              <a:buNone/>
            </a:pPr>
            <a:r>
              <a:rPr lang="el-GR">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Όμως, όπως με την κακή χρήση της ελευθερίας οδηγήθηκε στην πτώση, έτσι και με την καλή χρήση της μπορεί να πετύχει την εξομοίωση με τον Θεό. Για τον σκοπό αυτό ο άνθρωπος έχει ανάγκη της θείας βοηθείας, την οποία παρέχει το έργο του </a:t>
            </a:r>
            <a:r>
              <a:rPr lang="el-GR"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Σαρκωθέντος</a:t>
            </a:r>
            <a:r>
              <a:rPr lang="el-GR">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Υιού του Θεού με τη χάρη του Αγίου Πνεύματος. Έτσι, ο άνθρωπος συνεχίζει την πορεία του προς το Θεό, η οποία είχε διακοπεί με την παρακοή. Η συνεργασία ανθρώπου και Θεού, μέσω του Αγίου Πνεύματος, είναι η αρχή για τον δρόμο της </a:t>
            </a:r>
            <a:r>
              <a:rPr lang="el-GR"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θέωσης</a:t>
            </a:r>
            <a:r>
              <a:rPr lang="el-GR">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a:t>
            </a:r>
            <a:endParaRPr lang="el-GR"/>
          </a:p>
        </p:txBody>
      </p:sp>
    </p:spTree>
    <p:extLst>
      <p:ext uri="{BB962C8B-B14F-4D97-AF65-F5344CB8AC3E}">
        <p14:creationId xmlns:p14="http://schemas.microsoft.com/office/powerpoint/2010/main" val="17448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DF279D-6B84-4D5C-8222-D6584EA62DA7}"/>
              </a:ext>
            </a:extLst>
          </p:cNvPr>
          <p:cNvSpPr>
            <a:spLocks noGrp="1"/>
          </p:cNvSpPr>
          <p:nvPr>
            <p:ph type="title"/>
          </p:nvPr>
        </p:nvSpPr>
        <p:spPr>
          <a:xfrm>
            <a:off x="817563" y="361950"/>
            <a:ext cx="10810873" cy="952500"/>
          </a:xfrm>
        </p:spPr>
        <p:txBody>
          <a:bodyPr/>
          <a:lstStyle/>
          <a:p>
            <a:r>
              <a:rPr lang="el-GR" dirty="0">
                <a:effectLst>
                  <a:glow rad="38100">
                    <a:prstClr val="black">
                      <a:lumMod val="65000"/>
                      <a:lumOff val="35000"/>
                      <a:alpha val="40000"/>
                    </a:prstClr>
                  </a:glow>
                  <a:outerShdw blurRad="28575" dist="38100" dir="14040000" algn="tl" rotWithShape="0">
                    <a:srgbClr val="000000">
                      <a:alpha val="25000"/>
                    </a:srgbClr>
                  </a:outerShdw>
                </a:effectLst>
              </a:rPr>
              <a:t>Κάθαρση - φωτισμός - </a:t>
            </a:r>
            <a:r>
              <a:rPr lang="el-GR" dirty="0" err="1">
                <a:effectLst>
                  <a:glow rad="38100">
                    <a:prstClr val="black">
                      <a:lumMod val="65000"/>
                      <a:lumOff val="35000"/>
                      <a:alpha val="40000"/>
                    </a:prstClr>
                  </a:glow>
                  <a:outerShdw blurRad="28575" dist="38100" dir="14040000" algn="tl" rotWithShape="0">
                    <a:srgbClr val="000000">
                      <a:alpha val="25000"/>
                    </a:srgbClr>
                  </a:outerShdw>
                </a:effectLst>
              </a:rPr>
              <a:t>θέωση</a:t>
            </a:r>
            <a:r>
              <a:rPr lang="el-GR" dirty="0">
                <a:effectLst>
                  <a:glow rad="38100">
                    <a:prstClr val="black">
                      <a:lumMod val="65000"/>
                      <a:lumOff val="35000"/>
                      <a:alpha val="40000"/>
                    </a:prstClr>
                  </a:glow>
                  <a:outerShdw blurRad="28575" dist="38100" dir="14040000" algn="tl" rotWithShape="0">
                    <a:srgbClr val="000000">
                      <a:alpha val="25000"/>
                    </a:srgbClr>
                  </a:outerShdw>
                </a:effectLst>
              </a:rPr>
              <a:t> </a:t>
            </a:r>
            <a:endParaRPr lang="el-GR" dirty="0"/>
          </a:p>
        </p:txBody>
      </p:sp>
      <p:sp>
        <p:nvSpPr>
          <p:cNvPr id="3" name="Θέση περιεχομένου 2">
            <a:extLst>
              <a:ext uri="{FF2B5EF4-FFF2-40B4-BE49-F238E27FC236}">
                <a16:creationId xmlns:a16="http://schemas.microsoft.com/office/drawing/2014/main" id="{FEA67689-CBF2-4224-9F6E-7C2C9099D596}"/>
              </a:ext>
            </a:extLst>
          </p:cNvPr>
          <p:cNvSpPr>
            <a:spLocks noGrp="1"/>
          </p:cNvSpPr>
          <p:nvPr>
            <p:ph idx="1"/>
          </p:nvPr>
        </p:nvSpPr>
        <p:spPr>
          <a:xfrm>
            <a:off x="341313" y="1314449"/>
            <a:ext cx="11553823" cy="5181601"/>
          </a:xfrm>
        </p:spPr>
        <p:txBody>
          <a:bodyPr>
            <a:normAutofit fontScale="92500" lnSpcReduction="10000"/>
          </a:bodyPr>
          <a:lstStyle/>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Απαραίτητη προϋπόθεση του καθ' </a:t>
            </a:r>
            <a:r>
              <a:rPr lang="el-GR"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ὁμοίωσιν</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είναι η κάθαρση και η αποκατάσταση της καθαρότητας του ανθρώπου. Η κάθαρση, σε αντίθεση με την ελληνική σκέψη όπου νοείται ως κάτι στερητικό, κατά τον Γρηγόριο Θεολόγο είναι το πρώτο στάδιο, η πρώτη βαθμίδα για την άνοδο της εικόνας στο αρχέτυπο. Και όπως για την επίτευξη της σωτηρίας χρειάζεται η ελεύθερη συγκατάθεση του ανθρώπου, έτσι και για την κάθαρση χρειάζεται η ελεύθερη συνεργασία του με τη θεία χάρη.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Είναι πραγματικά ασύλληπτο για τον ανθρώπινο νου να συνειδητοποιήσει πώς ο άκτιστος Θεός εισήλθε στους όρους του, δωρίζοντας στον άνθρωπο τη </a:t>
            </a:r>
            <a:r>
              <a:rPr lang="el-GR"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θέωση</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Όμως, μόλις ο άνθρωπος το πιστέψει θα κάνει τα πάντα, θα κοπιάσει, θα πεινάσει και θα υποφέρει για την αγάπη του Θεού. Είναι το ελάχιστο που μπορεί να προσφέρει σε Αυτόν που βγήκε από τον εαυτό Σου, υπέφερε, πέθανε, </a:t>
            </a:r>
            <a:r>
              <a:rPr lang="el-GR"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Ετάφη</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και αναστήθηκε για μας.  </a:t>
            </a:r>
            <a:endParaRPr lang="el-GR" dirty="0"/>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Τέλος, ο άνθρωπος μπορεί να γευτεί τις πνευματικές ηδονές μέσα από τις αρετές του Θεού, μέσα από τα φυσικά Του ιδιώματα. Ο νους ανεβαίνοντας στον ουρανό, υπερβαίνοντας τις αγγελικές και υπερκόσμιες δυνάμεις και βγαίνοντας έξω από τον αισθητό κόσμο, βλέπει κατά χάρη την ασύγχυτη Μονάδα και αδιαίρετη Τριάδα (πατερική ερμηνεία "ο νους θεωρών"). Μέσω της πίστης και της διδασκαλίας των Πατέρων ο νους μπαίνει μέσα στις αρετές του Θεού, γίνεται ολόκληρος χαρά και ηδονή, γιατί βλέπει την αιώνια και άναρχη βασιλεία του Θεού. Βλέπει την παντοδυναμία Σου, ως δημιουργός των πάντων, και την σοφία Σου, μέσα από την αρμονική συμβίωση και </a:t>
            </a:r>
            <a:r>
              <a:rPr lang="el-GR"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συλλειτουργία</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των όντων. Και θα χαρεί ο νους, θα αγαλλιάσει και θα θεωθεί. </a:t>
            </a:r>
            <a:endParaRPr lang="el-GR" dirty="0" err="1"/>
          </a:p>
        </p:txBody>
      </p:sp>
    </p:spTree>
    <p:extLst>
      <p:ext uri="{BB962C8B-B14F-4D97-AF65-F5344CB8AC3E}">
        <p14:creationId xmlns:p14="http://schemas.microsoft.com/office/powerpoint/2010/main" val="61554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ACE76E-6D67-4E95-8A49-F38D9A829A53}"/>
              </a:ext>
            </a:extLst>
          </p:cNvPr>
          <p:cNvSpPr>
            <a:spLocks noGrp="1"/>
          </p:cNvSpPr>
          <p:nvPr>
            <p:ph type="title"/>
          </p:nvPr>
        </p:nvSpPr>
        <p:spPr>
          <a:xfrm>
            <a:off x="255588" y="409575"/>
            <a:ext cx="11830048" cy="1095375"/>
          </a:xfrm>
        </p:spPr>
        <p:txBody>
          <a:bodyPr/>
          <a:lstStyle/>
          <a:p>
            <a:r>
              <a:rPr lang="el-GR" sz="2800" b="1" dirty="0">
                <a:effectLst>
                  <a:glow rad="38100">
                    <a:prstClr val="black">
                      <a:lumMod val="65000"/>
                      <a:lumOff val="35000"/>
                      <a:alpha val="40000"/>
                    </a:prstClr>
                  </a:glow>
                  <a:outerShdw blurRad="28575" dist="38100" dir="14040000" algn="tl" rotWithShape="0">
                    <a:srgbClr val="000000">
                      <a:alpha val="25000"/>
                    </a:srgbClr>
                  </a:outerShdw>
                </a:effectLst>
              </a:rPr>
              <a:t>Άγιος </a:t>
            </a:r>
            <a:r>
              <a:rPr lang="el-GR" sz="2800" b="1" dirty="0" err="1">
                <a:effectLst>
                  <a:glow rad="38100">
                    <a:prstClr val="black">
                      <a:lumMod val="65000"/>
                      <a:lumOff val="35000"/>
                      <a:alpha val="40000"/>
                    </a:prstClr>
                  </a:glow>
                  <a:outerShdw blurRad="28575" dist="38100" dir="14040000" algn="tl" rotWithShape="0">
                    <a:srgbClr val="000000">
                      <a:alpha val="25000"/>
                    </a:srgbClr>
                  </a:outerShdw>
                </a:effectLst>
              </a:rPr>
              <a:t>νικόδημος</a:t>
            </a:r>
            <a:r>
              <a:rPr lang="el-GR" sz="2800" b="1" dirty="0">
                <a:effectLst>
                  <a:glow rad="38100">
                    <a:prstClr val="black">
                      <a:lumMod val="65000"/>
                      <a:lumOff val="35000"/>
                      <a:alpha val="40000"/>
                    </a:prstClr>
                  </a:glow>
                  <a:outerShdw blurRad="28575" dist="38100" dir="14040000" algn="tl" rotWithShape="0">
                    <a:srgbClr val="000000">
                      <a:alpha val="25000"/>
                    </a:srgbClr>
                  </a:outerShdw>
                </a:effectLst>
              </a:rPr>
              <a:t> αγιορείτης: Σύντομα βιογραφικά στοιχεία και ιστορικό πλαίσιο της εποχής  </a:t>
            </a:r>
            <a:endParaRPr lang="el-GR" sz="2800" b="1" dirty="0"/>
          </a:p>
        </p:txBody>
      </p:sp>
      <p:sp>
        <p:nvSpPr>
          <p:cNvPr id="3" name="Θέση περιεχομένου 2">
            <a:extLst>
              <a:ext uri="{FF2B5EF4-FFF2-40B4-BE49-F238E27FC236}">
                <a16:creationId xmlns:a16="http://schemas.microsoft.com/office/drawing/2014/main" id="{D58D7ECA-ED91-44C5-A737-097BB197E164}"/>
              </a:ext>
            </a:extLst>
          </p:cNvPr>
          <p:cNvSpPr>
            <a:spLocks noGrp="1"/>
          </p:cNvSpPr>
          <p:nvPr>
            <p:ph idx="1"/>
          </p:nvPr>
        </p:nvSpPr>
        <p:spPr>
          <a:xfrm>
            <a:off x="379413" y="2076449"/>
            <a:ext cx="11401423" cy="4410076"/>
          </a:xfrm>
        </p:spPr>
        <p:txBody>
          <a:bodyPr>
            <a:normAutofit/>
          </a:bodyPr>
          <a:lstStyle/>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Γέννηση: Νάξος, 1749.</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Σπουδές: Ευαγγελική Σχολή Σμύρνης.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Μοναχική Κουρά: Ι. Μ. Διονυσίου Αγίου Όρους, 1775. </a:t>
            </a:r>
          </a:p>
          <a:p>
            <a:pPr marL="0" indent="0">
              <a:buNone/>
            </a:pP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Κολλυβαδική</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κίνηση της Ύστερης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Οθωμανοκρατίας</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Επαφές με τον Άγιο Μακάριο Νοταρά, Επίσκοπο Κορίνθου και τον Άγιο Αθανάσιο Πάριο.</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Συγγραφικό έργο: Φιλοκαλία, Νέο Μαρτυρολόγιο,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Συμβουλευτικόν</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Εγχειρίδιον</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Περί συνεχούς θείας Μεταλήψεως, Αόρατος Πόλεμος, </a:t>
            </a:r>
            <a:r>
              <a:rPr lang="el-GR"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Πηδάλιον</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Πνευματικά Γυμνάσματα, </a:t>
            </a:r>
            <a:r>
              <a:rPr lang="el-GR"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Εξομολογητάριον</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κ.α.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Οι αγώνες του για την Παράδοση της Εκκλησίας - Οι διαμάχες με τους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Αντι</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Κολλυβάδες</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Κοίμησή: 14 Ιουλίου 1809, Άγιον όρος. </a:t>
            </a:r>
          </a:p>
          <a:p>
            <a:pPr marL="0" indent="0">
              <a:buNone/>
            </a:pP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Αγιοκατάταξή</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1955, Αγία και Ιερά Σύνοδος του Οικουμενικού Πατριαρχείου. </a:t>
            </a:r>
          </a:p>
          <a:p>
            <a:pPr marL="0" indent="0">
              <a:buNone/>
            </a:pPr>
            <a:endParaRPr lang="el-GR">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36163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9B256C-9E0A-4478-A028-3A623406DC35}"/>
              </a:ext>
            </a:extLst>
          </p:cNvPr>
          <p:cNvSpPr>
            <a:spLocks noGrp="1"/>
          </p:cNvSpPr>
          <p:nvPr>
            <p:ph type="title"/>
          </p:nvPr>
        </p:nvSpPr>
        <p:spPr>
          <a:xfrm>
            <a:off x="274638" y="409575"/>
            <a:ext cx="11610973" cy="1266825"/>
          </a:xfrm>
        </p:spPr>
        <p:txBody>
          <a:bodyPr/>
          <a:lstStyle/>
          <a:p>
            <a:r>
              <a:rPr lang="el-GR" sz="2800">
                <a:effectLst>
                  <a:glow rad="38100">
                    <a:prstClr val="black">
                      <a:lumMod val="65000"/>
                      <a:lumOff val="35000"/>
                      <a:alpha val="40000"/>
                    </a:prstClr>
                  </a:glow>
                  <a:outerShdw blurRad="28575" dist="38100" dir="14040000" algn="tl" rotWithShape="0">
                    <a:srgbClr val="000000">
                      <a:alpha val="25000"/>
                    </a:srgbClr>
                  </a:outerShdw>
                </a:effectLst>
              </a:rPr>
              <a:t>Το </a:t>
            </a:r>
            <a:r>
              <a:rPr lang="el-GR" sz="2800" err="1">
                <a:effectLst>
                  <a:glow rad="38100">
                    <a:prstClr val="black">
                      <a:lumMod val="65000"/>
                      <a:lumOff val="35000"/>
                      <a:alpha val="40000"/>
                    </a:prstClr>
                  </a:glow>
                  <a:outerShdw blurRad="28575" dist="38100" dir="14040000" algn="tl" rotWithShape="0">
                    <a:srgbClr val="000000">
                      <a:alpha val="25000"/>
                    </a:srgbClr>
                  </a:outerShdw>
                </a:effectLst>
              </a:rPr>
              <a:t>Εργο</a:t>
            </a:r>
            <a:r>
              <a:rPr lang="el-GR" sz="2800">
                <a:effectLst>
                  <a:glow rad="38100">
                    <a:prstClr val="black">
                      <a:lumMod val="65000"/>
                      <a:lumOff val="35000"/>
                      <a:alpha val="40000"/>
                    </a:prstClr>
                  </a:glow>
                  <a:outerShdw blurRad="28575" dist="38100" dir="14040000" algn="tl" rotWithShape="0">
                    <a:srgbClr val="000000">
                      <a:alpha val="25000"/>
                    </a:srgbClr>
                  </a:outerShdw>
                </a:effectLst>
              </a:rPr>
              <a:t> του: </a:t>
            </a:r>
            <a:r>
              <a:rPr lang="el-GR" sz="2800" b="1" i="1" err="1">
                <a:effectLst>
                  <a:glow rad="38100">
                    <a:prstClr val="black">
                      <a:lumMod val="65000"/>
                      <a:lumOff val="35000"/>
                      <a:alpha val="40000"/>
                    </a:prstClr>
                  </a:glow>
                  <a:outerShdw blurRad="28575" dist="38100" dir="14040000" algn="tl" rotWithShape="0">
                    <a:srgbClr val="000000">
                      <a:alpha val="25000"/>
                    </a:srgbClr>
                  </a:outerShdw>
                </a:effectLst>
              </a:rPr>
              <a:t>Συμβουλευτικον</a:t>
            </a:r>
            <a:r>
              <a:rPr lang="el-GR" sz="2800" b="1" i="1">
                <a:effectLst>
                  <a:glow rad="38100">
                    <a:prstClr val="black">
                      <a:lumMod val="65000"/>
                      <a:lumOff val="35000"/>
                      <a:alpha val="40000"/>
                    </a:prstClr>
                  </a:glow>
                  <a:outerShdw blurRad="28575" dist="38100" dir="14040000" algn="tl" rotWithShape="0">
                    <a:srgbClr val="000000">
                      <a:alpha val="25000"/>
                    </a:srgbClr>
                  </a:outerShdw>
                </a:effectLst>
              </a:rPr>
              <a:t> </a:t>
            </a:r>
            <a:r>
              <a:rPr lang="el-GR" sz="2800" b="1" i="1" err="1">
                <a:effectLst>
                  <a:glow rad="38100">
                    <a:prstClr val="black">
                      <a:lumMod val="65000"/>
                      <a:lumOff val="35000"/>
                      <a:alpha val="40000"/>
                    </a:prstClr>
                  </a:glow>
                  <a:outerShdw blurRad="28575" dist="38100" dir="14040000" algn="tl" rotWithShape="0">
                    <a:srgbClr val="000000">
                      <a:alpha val="25000"/>
                    </a:srgbClr>
                  </a:outerShdw>
                </a:effectLst>
              </a:rPr>
              <a:t>εγχειριδιον</a:t>
            </a:r>
            <a:r>
              <a:rPr lang="el-GR" sz="2800" b="1" i="1">
                <a:effectLst>
                  <a:glow rad="38100">
                    <a:prstClr val="black">
                      <a:lumMod val="65000"/>
                      <a:lumOff val="35000"/>
                      <a:alpha val="40000"/>
                    </a:prstClr>
                  </a:glow>
                  <a:outerShdw blurRad="28575" dist="38100" dir="14040000" algn="tl" rotWithShape="0">
                    <a:srgbClr val="000000">
                      <a:alpha val="25000"/>
                    </a:srgbClr>
                  </a:outerShdw>
                </a:effectLst>
              </a:rPr>
              <a:t> </a:t>
            </a:r>
            <a:r>
              <a:rPr lang="el-GR" sz="2800" b="1" i="1" err="1">
                <a:effectLst>
                  <a:glow rad="38100">
                    <a:prstClr val="black">
                      <a:lumMod val="65000"/>
                      <a:lumOff val="35000"/>
                      <a:alpha val="40000"/>
                    </a:prstClr>
                  </a:glow>
                  <a:outerShdw blurRad="28575" dist="38100" dir="14040000" algn="tl" rotWithShape="0">
                    <a:srgbClr val="000000">
                      <a:alpha val="25000"/>
                    </a:srgbClr>
                  </a:outerShdw>
                </a:effectLst>
              </a:rPr>
              <a:t>ητοι</a:t>
            </a:r>
            <a:r>
              <a:rPr lang="el-GR" sz="2800" b="1" i="1">
                <a:effectLst>
                  <a:glow rad="38100">
                    <a:prstClr val="black">
                      <a:lumMod val="65000"/>
                      <a:lumOff val="35000"/>
                      <a:alpha val="40000"/>
                    </a:prstClr>
                  </a:glow>
                  <a:outerShdw blurRad="28575" dist="38100" dir="14040000" algn="tl" rotWithShape="0">
                    <a:srgbClr val="000000">
                      <a:alpha val="25000"/>
                    </a:srgbClr>
                  </a:outerShdw>
                </a:effectLst>
              </a:rPr>
              <a:t> </a:t>
            </a:r>
            <a:r>
              <a:rPr lang="el-GR" sz="2800" b="1" i="1" err="1">
                <a:effectLst>
                  <a:glow rad="38100">
                    <a:prstClr val="black">
                      <a:lumMod val="65000"/>
                      <a:lumOff val="35000"/>
                      <a:alpha val="40000"/>
                    </a:prstClr>
                  </a:glow>
                  <a:outerShdw blurRad="28575" dist="38100" dir="14040000" algn="tl" rotWithShape="0">
                    <a:srgbClr val="000000">
                      <a:alpha val="25000"/>
                    </a:srgbClr>
                  </a:outerShdw>
                </a:effectLst>
              </a:rPr>
              <a:t>περι</a:t>
            </a:r>
            <a:r>
              <a:rPr lang="el-GR" sz="2800" b="1" i="1">
                <a:effectLst>
                  <a:glow rad="38100">
                    <a:prstClr val="black">
                      <a:lumMod val="65000"/>
                      <a:lumOff val="35000"/>
                      <a:alpha val="40000"/>
                    </a:prstClr>
                  </a:glow>
                  <a:outerShdw blurRad="28575" dist="38100" dir="14040000" algn="tl" rotWithShape="0">
                    <a:srgbClr val="000000">
                      <a:alpha val="25000"/>
                    </a:srgbClr>
                  </a:outerShdw>
                </a:effectLst>
              </a:rPr>
              <a:t> </a:t>
            </a:r>
            <a:r>
              <a:rPr lang="el-GR" sz="2800" b="1" i="1" err="1">
                <a:effectLst>
                  <a:glow rad="38100">
                    <a:prstClr val="black">
                      <a:lumMod val="65000"/>
                      <a:lumOff val="35000"/>
                      <a:alpha val="40000"/>
                    </a:prstClr>
                  </a:glow>
                  <a:outerShdw blurRad="28575" dist="38100" dir="14040000" algn="tl" rotWithShape="0">
                    <a:srgbClr val="000000">
                      <a:alpha val="25000"/>
                    </a:srgbClr>
                  </a:outerShdw>
                </a:effectLst>
              </a:rPr>
              <a:t>φυλακησ</a:t>
            </a:r>
            <a:r>
              <a:rPr lang="el-GR" sz="2800" b="1" i="1">
                <a:effectLst>
                  <a:glow rad="38100">
                    <a:prstClr val="black">
                      <a:lumMod val="65000"/>
                      <a:lumOff val="35000"/>
                      <a:alpha val="40000"/>
                    </a:prstClr>
                  </a:glow>
                  <a:outerShdw blurRad="28575" dist="38100" dir="14040000" algn="tl" rotWithShape="0">
                    <a:srgbClr val="000000">
                      <a:alpha val="25000"/>
                    </a:srgbClr>
                  </a:outerShdw>
                </a:effectLst>
              </a:rPr>
              <a:t> των </a:t>
            </a:r>
            <a:r>
              <a:rPr lang="el-GR" sz="2800" b="1" i="1" err="1">
                <a:effectLst>
                  <a:glow rad="38100">
                    <a:prstClr val="black">
                      <a:lumMod val="65000"/>
                      <a:lumOff val="35000"/>
                      <a:alpha val="40000"/>
                    </a:prstClr>
                  </a:glow>
                  <a:outerShdw blurRad="28575" dist="38100" dir="14040000" algn="tl" rotWithShape="0">
                    <a:srgbClr val="000000">
                      <a:alpha val="25000"/>
                    </a:srgbClr>
                  </a:outerShdw>
                </a:effectLst>
              </a:rPr>
              <a:t>πεντε</a:t>
            </a:r>
            <a:r>
              <a:rPr lang="el-GR" sz="2800" b="1" i="1">
                <a:effectLst>
                  <a:glow rad="38100">
                    <a:prstClr val="black">
                      <a:lumMod val="65000"/>
                      <a:lumOff val="35000"/>
                      <a:alpha val="40000"/>
                    </a:prstClr>
                  </a:glow>
                  <a:outerShdw blurRad="28575" dist="38100" dir="14040000" algn="tl" rotWithShape="0">
                    <a:srgbClr val="000000">
                      <a:alpha val="25000"/>
                    </a:srgbClr>
                  </a:outerShdw>
                </a:effectLst>
              </a:rPr>
              <a:t> </a:t>
            </a:r>
            <a:r>
              <a:rPr lang="el-GR" sz="2800" b="1" i="1" err="1">
                <a:effectLst>
                  <a:glow rad="38100">
                    <a:prstClr val="black">
                      <a:lumMod val="65000"/>
                      <a:lumOff val="35000"/>
                      <a:alpha val="40000"/>
                    </a:prstClr>
                  </a:glow>
                  <a:outerShdw blurRad="28575" dist="38100" dir="14040000" algn="tl" rotWithShape="0">
                    <a:srgbClr val="000000">
                      <a:alpha val="25000"/>
                    </a:srgbClr>
                  </a:outerShdw>
                </a:effectLst>
              </a:rPr>
              <a:t>αισθησεων</a:t>
            </a:r>
            <a:endParaRPr lang="el-GR" sz="2800" b="1" i="1">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3" name="Θέση περιεχομένου 2">
            <a:extLst>
              <a:ext uri="{FF2B5EF4-FFF2-40B4-BE49-F238E27FC236}">
                <a16:creationId xmlns:a16="http://schemas.microsoft.com/office/drawing/2014/main" id="{99401AD8-A7D3-4B0F-B4FA-B85312C4218B}"/>
              </a:ext>
            </a:extLst>
          </p:cNvPr>
          <p:cNvSpPr>
            <a:spLocks noGrp="1"/>
          </p:cNvSpPr>
          <p:nvPr>
            <p:ph idx="1"/>
          </p:nvPr>
        </p:nvSpPr>
        <p:spPr>
          <a:xfrm>
            <a:off x="379413" y="2438399"/>
            <a:ext cx="11506198" cy="4229101"/>
          </a:xfrm>
        </p:spPr>
        <p:txBody>
          <a:bodyPr>
            <a:normAutofit/>
          </a:bodyPr>
          <a:lstStyle/>
          <a:p>
            <a:pPr marL="0" indent="0">
              <a:buNone/>
            </a:pPr>
            <a:r>
              <a:rPr lang="el-GR"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Το Συμβουλευτικό Εγχειρίδιο αποτελεί καρπό της </a:t>
            </a:r>
            <a:r>
              <a:rPr lang="el-GR" dirty="0" err="1">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φιλοκαλικής</a:t>
            </a:r>
            <a:r>
              <a:rPr lang="el-GR"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αναγέννησης του 18ου αιώνα, αλλά και της αναγέννησης των γραμμάτων και της πρώτης δυνατότητας στην έκδοση βιβλίων των </a:t>
            </a:r>
            <a:r>
              <a:rPr lang="el-GR" dirty="0" err="1">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υποδούλων</a:t>
            </a:r>
            <a:r>
              <a:rPr lang="el-GR"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κατά την περίοδο αυτή. </a:t>
            </a:r>
          </a:p>
          <a:p>
            <a:pPr marL="0" indent="0">
              <a:buNone/>
            </a:pPr>
            <a:r>
              <a:rPr lang="el-GR"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Το κείμενο αποτελείται από 12 κεφάλαια, με Προοίμιο, να έχει θέση εκθέσεως των θεολογικών προϋποθέσεων της όλης συγγραφής, παρά την προσωπική χροιά που το διακρίνει. </a:t>
            </a:r>
          </a:p>
          <a:p>
            <a:pPr marL="0" indent="0">
              <a:buNone/>
            </a:pPr>
            <a:r>
              <a:rPr lang="el-GR" b="1" i="1"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Απευθύνεται σε κληρικούς, </a:t>
            </a:r>
            <a:r>
              <a:rPr lang="el-GR" b="1" i="1" dirty="0" err="1">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Λαικούς</a:t>
            </a:r>
            <a:r>
              <a:rPr lang="el-GR" b="1" i="1"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ή σύνολο το εκκλησιαστικό σώμα; </a:t>
            </a:r>
          </a:p>
          <a:p>
            <a:pPr marL="0" indent="0">
              <a:buNone/>
            </a:pPr>
            <a:r>
              <a:rPr lang="el-GR" dirty="0" err="1">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Τὸ</a:t>
            </a:r>
            <a:r>
              <a:rPr lang="el-GR"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θέμα εν προκειμένω της </a:t>
            </a:r>
            <a:r>
              <a:rPr lang="el-GR" dirty="0" err="1">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νήψεως</a:t>
            </a:r>
            <a:r>
              <a:rPr lang="el-GR"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η της φυλακής του </a:t>
            </a:r>
            <a:r>
              <a:rPr lang="el-GR" dirty="0" err="1">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νοός</a:t>
            </a:r>
            <a:r>
              <a:rPr lang="el-GR"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και των αἰσθήσεων δεν απασχολεί μόνο τους ιερείς και τους μοναχούς, αλλά και όλους τους πιστούς οι οποίοι αποτελούν το σώμα της Εκκλησίας.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Η </a:t>
            </a:r>
            <a:r>
              <a:rPr lang="el-GR"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νήψη</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ως συστατικό στοιχείο της μοναστικής και ιερατικής ζωής, διδάσκεται στο ποίμνιο και δεν αποτελεί ατομική αρετή και ακόμη περισσότερο δεν αποτελεί ατομική διαδρομή. </a:t>
            </a:r>
          </a:p>
          <a:p>
            <a:pPr marL="0" indent="0">
              <a:buNone/>
            </a:pPr>
            <a:endParaRPr lang="el-GR">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endParaRPr lang="el-GR">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86052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581B-3A57-4A25-9F2C-A16A244471D2}"/>
              </a:ext>
            </a:extLst>
          </p:cNvPr>
          <p:cNvSpPr>
            <a:spLocks noGrp="1"/>
          </p:cNvSpPr>
          <p:nvPr>
            <p:ph type="title"/>
          </p:nvPr>
        </p:nvSpPr>
        <p:spPr>
          <a:xfrm>
            <a:off x="379413" y="457200"/>
            <a:ext cx="11668123" cy="1057275"/>
          </a:xfrm>
        </p:spPr>
        <p:txBody>
          <a:bodyPr>
            <a:normAutofit/>
          </a:bodyPr>
          <a:lstStyle/>
          <a:p>
            <a:r>
              <a:rPr lang="el-GR" sz="2700">
                <a:effectLst>
                  <a:glow rad="38100">
                    <a:prstClr val="black">
                      <a:lumMod val="65000"/>
                      <a:lumOff val="35000"/>
                      <a:alpha val="40000"/>
                    </a:prstClr>
                  </a:glow>
                  <a:outerShdw blurRad="28575" dist="38100" dir="14040000" algn="tl" rotWithShape="0">
                    <a:srgbClr val="000000">
                      <a:alpha val="25000"/>
                    </a:srgbClr>
                  </a:outerShdw>
                </a:effectLst>
              </a:rPr>
              <a:t>Έτερα </a:t>
            </a:r>
            <a:r>
              <a:rPr lang="el-GR" sz="2700" err="1">
                <a:effectLst>
                  <a:glow rad="38100">
                    <a:prstClr val="black">
                      <a:lumMod val="65000"/>
                      <a:lumOff val="35000"/>
                      <a:alpha val="40000"/>
                    </a:prstClr>
                  </a:glow>
                  <a:outerShdw blurRad="28575" dist="38100" dir="14040000" algn="tl" rotWithShape="0">
                    <a:srgbClr val="000000">
                      <a:alpha val="25000"/>
                    </a:srgbClr>
                  </a:outerShdw>
                </a:effectLst>
              </a:rPr>
              <a:t>Γενικα</a:t>
            </a:r>
            <a:r>
              <a:rPr lang="el-GR" sz="2700">
                <a:effectLst>
                  <a:glow rad="38100">
                    <a:prstClr val="black">
                      <a:lumMod val="65000"/>
                      <a:lumOff val="35000"/>
                      <a:alpha val="40000"/>
                    </a:prstClr>
                  </a:glow>
                  <a:outerShdw blurRad="28575" dist="38100" dir="14040000" algn="tl" rotWithShape="0">
                    <a:srgbClr val="000000">
                      <a:alpha val="25000"/>
                    </a:srgbClr>
                  </a:outerShdw>
                </a:effectLst>
              </a:rPr>
              <a:t> </a:t>
            </a:r>
            <a:r>
              <a:rPr lang="el-GR" sz="2700" err="1">
                <a:effectLst>
                  <a:glow rad="38100">
                    <a:prstClr val="black">
                      <a:lumMod val="65000"/>
                      <a:lumOff val="35000"/>
                      <a:alpha val="40000"/>
                    </a:prstClr>
                  </a:glow>
                  <a:outerShdw blurRad="28575" dist="38100" dir="14040000" algn="tl" rotWithShape="0">
                    <a:srgbClr val="000000">
                      <a:alpha val="25000"/>
                    </a:srgbClr>
                  </a:outerShdw>
                </a:effectLst>
              </a:rPr>
              <a:t>τινα</a:t>
            </a:r>
            <a:r>
              <a:rPr lang="el-GR" sz="2700">
                <a:effectLst>
                  <a:glow rad="38100">
                    <a:prstClr val="black">
                      <a:lumMod val="65000"/>
                      <a:lumOff val="35000"/>
                      <a:alpha val="40000"/>
                    </a:prstClr>
                  </a:glow>
                  <a:outerShdw blurRad="28575" dist="38100" dir="14040000" algn="tl" rotWithShape="0">
                    <a:srgbClr val="000000">
                      <a:alpha val="25000"/>
                    </a:srgbClr>
                  </a:outerShdw>
                </a:effectLst>
              </a:rPr>
              <a:t> </a:t>
            </a:r>
            <a:r>
              <a:rPr lang="el-GR" sz="2700" err="1">
                <a:effectLst>
                  <a:glow rad="38100">
                    <a:prstClr val="black">
                      <a:lumMod val="65000"/>
                      <a:lumOff val="35000"/>
                      <a:alpha val="40000"/>
                    </a:prstClr>
                  </a:glow>
                  <a:outerShdw blurRad="28575" dist="38100" dir="14040000" algn="tl" rotWithShape="0">
                    <a:srgbClr val="000000">
                      <a:alpha val="25000"/>
                    </a:srgbClr>
                  </a:outerShdw>
                </a:effectLst>
              </a:rPr>
              <a:t>στοιχεια</a:t>
            </a:r>
            <a:r>
              <a:rPr lang="el-GR" sz="2700">
                <a:effectLst>
                  <a:glow rad="38100">
                    <a:prstClr val="black">
                      <a:lumMod val="65000"/>
                      <a:lumOff val="35000"/>
                      <a:alpha val="40000"/>
                    </a:prstClr>
                  </a:glow>
                  <a:outerShdw blurRad="28575" dist="38100" dir="14040000" algn="tl" rotWithShape="0">
                    <a:srgbClr val="000000">
                      <a:alpha val="25000"/>
                    </a:srgbClr>
                  </a:outerShdw>
                </a:effectLst>
              </a:rPr>
              <a:t> </a:t>
            </a:r>
            <a:r>
              <a:rPr lang="el-GR" sz="2700" err="1">
                <a:effectLst>
                  <a:glow rad="38100">
                    <a:prstClr val="black">
                      <a:lumMod val="65000"/>
                      <a:lumOff val="35000"/>
                      <a:alpha val="40000"/>
                    </a:prstClr>
                  </a:glow>
                  <a:outerShdw blurRad="28575" dist="38100" dir="14040000" algn="tl" rotWithShape="0">
                    <a:srgbClr val="000000">
                      <a:alpha val="25000"/>
                    </a:srgbClr>
                  </a:outerShdw>
                </a:effectLst>
              </a:rPr>
              <a:t>περι</a:t>
            </a:r>
            <a:r>
              <a:rPr lang="el-GR" sz="2700">
                <a:effectLst>
                  <a:glow rad="38100">
                    <a:prstClr val="black">
                      <a:lumMod val="65000"/>
                      <a:lumOff val="35000"/>
                      <a:alpha val="40000"/>
                    </a:prstClr>
                  </a:glow>
                  <a:outerShdw blurRad="28575" dist="38100" dir="14040000" algn="tl" rotWithShape="0">
                    <a:srgbClr val="000000">
                      <a:alpha val="25000"/>
                    </a:srgbClr>
                  </a:outerShdw>
                </a:effectLst>
              </a:rPr>
              <a:t> του </a:t>
            </a:r>
            <a:r>
              <a:rPr lang="el-GR" sz="2700" err="1">
                <a:effectLst>
                  <a:glow rad="38100">
                    <a:prstClr val="black">
                      <a:lumMod val="65000"/>
                      <a:lumOff val="35000"/>
                      <a:alpha val="40000"/>
                    </a:prstClr>
                  </a:glow>
                  <a:outerShdw blurRad="28575" dist="38100" dir="14040000" algn="tl" rotWithShape="0">
                    <a:srgbClr val="000000">
                      <a:alpha val="25000"/>
                    </a:srgbClr>
                  </a:outerShdw>
                </a:effectLst>
              </a:rPr>
              <a:t>συμβουλευτικου</a:t>
            </a:r>
            <a:r>
              <a:rPr lang="el-GR" sz="2700">
                <a:effectLst>
                  <a:glow rad="38100">
                    <a:prstClr val="black">
                      <a:lumMod val="65000"/>
                      <a:lumOff val="35000"/>
                      <a:alpha val="40000"/>
                    </a:prstClr>
                  </a:glow>
                  <a:outerShdw blurRad="28575" dist="38100" dir="14040000" algn="tl" rotWithShape="0">
                    <a:srgbClr val="000000">
                      <a:alpha val="25000"/>
                    </a:srgbClr>
                  </a:outerShdw>
                </a:effectLst>
              </a:rPr>
              <a:t> </a:t>
            </a:r>
            <a:r>
              <a:rPr lang="el-GR" sz="2700" err="1">
                <a:effectLst>
                  <a:glow rad="38100">
                    <a:prstClr val="black">
                      <a:lumMod val="65000"/>
                      <a:lumOff val="35000"/>
                      <a:alpha val="40000"/>
                    </a:prstClr>
                  </a:glow>
                  <a:outerShdw blurRad="28575" dist="38100" dir="14040000" algn="tl" rotWithShape="0">
                    <a:srgbClr val="000000">
                      <a:alpha val="25000"/>
                    </a:srgbClr>
                  </a:outerShdw>
                </a:effectLst>
              </a:rPr>
              <a:t>εγχειριδιου</a:t>
            </a:r>
            <a:r>
              <a:rPr lang="el-GR" sz="2700">
                <a:effectLst>
                  <a:glow rad="38100">
                    <a:prstClr val="black">
                      <a:lumMod val="65000"/>
                      <a:lumOff val="35000"/>
                      <a:alpha val="40000"/>
                    </a:prstClr>
                  </a:glow>
                  <a:outerShdw blurRad="28575" dist="38100" dir="14040000" algn="tl" rotWithShape="0">
                    <a:srgbClr val="000000">
                      <a:alpha val="25000"/>
                    </a:srgbClr>
                  </a:outerShdw>
                </a:effectLst>
              </a:rPr>
              <a:t> </a:t>
            </a:r>
          </a:p>
        </p:txBody>
      </p:sp>
      <p:sp>
        <p:nvSpPr>
          <p:cNvPr id="3" name="Θέση περιεχομένου 2">
            <a:extLst>
              <a:ext uri="{FF2B5EF4-FFF2-40B4-BE49-F238E27FC236}">
                <a16:creationId xmlns:a16="http://schemas.microsoft.com/office/drawing/2014/main" id="{9580E9A7-E5DA-43D0-9A43-959450545F50}"/>
              </a:ext>
            </a:extLst>
          </p:cNvPr>
          <p:cNvSpPr>
            <a:spLocks noGrp="1"/>
          </p:cNvSpPr>
          <p:nvPr>
            <p:ph idx="1"/>
          </p:nvPr>
        </p:nvSpPr>
        <p:spPr>
          <a:xfrm>
            <a:off x="379413" y="1714499"/>
            <a:ext cx="11325223" cy="4838701"/>
          </a:xfrm>
        </p:spPr>
        <p:txBody>
          <a:bodyPr>
            <a:normAutofit fontScale="92500" lnSpcReduction="10000"/>
          </a:bodyPr>
          <a:lstStyle/>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Όλο το εν λόγω Σύγγραμμα του Αγ. Νικοδήμου αποτελεί επιστολή που έστειλε στον ξάδελφό του Ιερόθεο, Επίσκοπο Ευρίπου. Ο ίδιος άλλωστε του ζητούσε συμβουλές για την πνευματική και ησυχαστική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βιοτή</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και επιμέρους πτυχές της εμπειρίας του.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Το σύγγραμμα του Αγ. Νικοδήμου αποτελεί δημιουργία εκ του μηδενός. Το γράφει το έτος 1781 στην ερημόνησο Σκυροπούλα των Βορείων </a:t>
            </a:r>
            <a:r>
              <a:rPr lang="el-GR"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Σποράδων</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Δεν είχε μαζί του άλλα βιβλία ή πνευματικά έργα, ούτε επιμέρους υλικό από το οποίο να αντλεί επιμέρους πληροφορίες ή κείμενα.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Ο Άγιος Νικόδημος διαπραγματεύεται θέματα όπως: το μυστήριο της θείας οικονομίας, την πτώση του ανθρώπου,  την νηπτική και ησυχαστική βιοτή, τις δυνάμεις του ανθρώπου - σωματικές και πνευματικές -, τις σωματικές ηδονές, τα στάδια της καθάρσεως του φωτισμού και της </a:t>
            </a:r>
            <a:r>
              <a:rPr lang="el-GR"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θεώσεως</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τα ιδιώματα του ανθρώπου ως κτιστού όντος (σώμα) αλλά και ως εικόνος του δημιουργού του (πνεύμα) και τέλοσ τις πνευματικές ηδονές και την εν χριστώ τελείωση του ανθρώπου.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Στο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συμβουλευτικόν</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εγχειρίδιον</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του Αγ. Νικοδήμου είναι εμφανής η προ αυτού νηπτική και πατερική παράδοση, την οποία συγκεφαλαιώνει στην εποχή του. Αυτό φαίνεται μέσα από κάθε γραπτό του Νικοδήμου. Είναι γνήσιος εκφραστής της πατερικής παραδόσεως, ζει την παράδοση και την μεταφέρει, απαντώντας στα σύγχρονα προβλήματα.</a:t>
            </a:r>
          </a:p>
          <a:p>
            <a:pPr marL="0" indent="0">
              <a:buNone/>
            </a:pPr>
            <a:endParaRPr lang="el-GR">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232094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55137-AFED-4B27-BED0-C152AF42A5B5}"/>
              </a:ext>
            </a:extLst>
          </p:cNvPr>
          <p:cNvSpPr>
            <a:spLocks noGrp="1"/>
          </p:cNvSpPr>
          <p:nvPr>
            <p:ph type="title"/>
          </p:nvPr>
        </p:nvSpPr>
        <p:spPr>
          <a:xfrm>
            <a:off x="455613" y="361950"/>
            <a:ext cx="11287123" cy="1190625"/>
          </a:xfrm>
        </p:spPr>
        <p:txBody>
          <a:bodyPr/>
          <a:lstStyle/>
          <a:p>
            <a:r>
              <a:rPr lang="el-GR">
                <a:effectLst>
                  <a:glow rad="38100">
                    <a:prstClr val="black">
                      <a:lumMod val="65000"/>
                      <a:lumOff val="35000"/>
                      <a:alpha val="40000"/>
                    </a:prstClr>
                  </a:glow>
                  <a:outerShdw blurRad="28575" dist="38100" dir="14040000" algn="tl" rotWithShape="0">
                    <a:srgbClr val="000000">
                      <a:alpha val="25000"/>
                    </a:srgbClr>
                  </a:outerShdw>
                </a:effectLst>
              </a:rPr>
              <a:t>Οι </a:t>
            </a:r>
            <a:r>
              <a:rPr lang="el-GR" err="1">
                <a:effectLst>
                  <a:glow rad="38100">
                    <a:prstClr val="black">
                      <a:lumMod val="65000"/>
                      <a:lumOff val="35000"/>
                      <a:alpha val="40000"/>
                    </a:prstClr>
                  </a:glow>
                  <a:outerShdw blurRad="28575" dist="38100" dir="14040000" algn="tl" rotWithShape="0">
                    <a:srgbClr val="000000">
                      <a:alpha val="25000"/>
                    </a:srgbClr>
                  </a:outerShdw>
                </a:effectLst>
              </a:rPr>
              <a:t>Αισθήσεισ</a:t>
            </a:r>
            <a:r>
              <a:rPr lang="el-GR">
                <a:effectLst>
                  <a:glow rad="38100">
                    <a:prstClr val="black">
                      <a:lumMod val="65000"/>
                      <a:lumOff val="35000"/>
                      <a:alpha val="40000"/>
                    </a:prstClr>
                  </a:glow>
                  <a:outerShdw blurRad="28575" dist="38100" dir="14040000" algn="tl" rotWithShape="0">
                    <a:srgbClr val="000000">
                      <a:alpha val="25000"/>
                    </a:srgbClr>
                  </a:outerShdw>
                </a:effectLst>
              </a:rPr>
              <a:t>  </a:t>
            </a:r>
            <a:endParaRPr lang="el-GR"/>
          </a:p>
        </p:txBody>
      </p:sp>
      <p:sp>
        <p:nvSpPr>
          <p:cNvPr id="3" name="Θέση περιεχομένου 2">
            <a:extLst>
              <a:ext uri="{FF2B5EF4-FFF2-40B4-BE49-F238E27FC236}">
                <a16:creationId xmlns:a16="http://schemas.microsoft.com/office/drawing/2014/main" id="{60D4118B-4709-42CA-B9B1-BA16B3E89141}"/>
              </a:ext>
            </a:extLst>
          </p:cNvPr>
          <p:cNvSpPr>
            <a:spLocks noGrp="1"/>
          </p:cNvSpPr>
          <p:nvPr>
            <p:ph idx="1"/>
          </p:nvPr>
        </p:nvSpPr>
        <p:spPr>
          <a:xfrm>
            <a:off x="455613" y="1714499"/>
            <a:ext cx="11429998" cy="4638676"/>
          </a:xfrm>
        </p:spPr>
        <p:txBody>
          <a:bodyPr>
            <a:normAutofit fontScale="92500"/>
          </a:bodyPr>
          <a:lstStyle/>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Οι Αισθήσεις στη διδασκαλία του Αγ. Νικοδήμου αναφέρονται στη σάρκα. Η σάρκα δεν αποτελεί εξ ορισμού κάτι κακό η πονηρό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μανιχαιστικη</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αντίληψη), πλην όμως η από μέρους του ανθρώπου προσκόλληση σε αυτήν, με οδηγό τις  αισθήσεις, μπορεί να αποβεί επιζήμια για την πνευματική του ζωή.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Για να πετύχει τον στόχο του, ο άνθρωπος πρέπει πρώτα να συνειδητοποιήσει ότι οι αισθήσεις είναι αυτές που τον κρατούν φυλακισμένο και μακριά από τον Θεό, να τις πολεμήσει, και μετά από έναν πραγματικά δύσκολο και σκληρό αγώνα να εξαλείψει τα πάθη και τις αδυναμίες του. Ο αγώνας αυτός ξεκινάει μόλις κατανοήσει τί είναι το σώμα και τί ο νους.</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Παρομοίωση των αισθήσεων με έναν νοητό χείμαρρο (παράδειγμα ειλημμένο από τον Γρηγόριο Θεολόγο)</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Μέσω των αισθήσεων ο διάβολος επιχειρεί να παρασύρει τον άνθρωπο και να τον οδηγήσει στην απομάκρυσνή του από τον θεό. Να καταντήσει άθυρμα των σαρκικών του αισθήσεων.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Ο Χριστιανός καλείται να χαλιναγωγήσει τις αισθήσεις του και να καθίσταται εκείνος κύριος του εαυτού του.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Αισθήσεις: όραση, διαβολή, όσφρηση, γεύση, γέλιο.  </a:t>
            </a:r>
            <a:endParaRPr lang="el-GR" dirty="0"/>
          </a:p>
          <a:p>
            <a:pPr marL="0" indent="0">
              <a:buNone/>
            </a:pPr>
            <a:endParaRPr lang="el-GR">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05320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8F1F23-8778-4B92-A8E0-106B4315906D}"/>
              </a:ext>
            </a:extLst>
          </p:cNvPr>
          <p:cNvSpPr>
            <a:spLocks noGrp="1"/>
          </p:cNvSpPr>
          <p:nvPr>
            <p:ph type="title"/>
          </p:nvPr>
        </p:nvSpPr>
        <p:spPr>
          <a:xfrm>
            <a:off x="522288" y="466725"/>
            <a:ext cx="10963273" cy="904875"/>
          </a:xfrm>
        </p:spPr>
        <p:txBody>
          <a:bodyPr/>
          <a:lstStyle/>
          <a:p>
            <a:r>
              <a:rPr lang="el-GR" dirty="0">
                <a:effectLst>
                  <a:glow rad="38100">
                    <a:prstClr val="black">
                      <a:lumMod val="65000"/>
                      <a:lumOff val="35000"/>
                      <a:alpha val="40000"/>
                    </a:prstClr>
                  </a:glow>
                  <a:outerShdw blurRad="28575" dist="38100" dir="14040000" algn="tl" rotWithShape="0">
                    <a:srgbClr val="000000">
                      <a:alpha val="25000"/>
                    </a:srgbClr>
                  </a:outerShdw>
                </a:effectLst>
              </a:rPr>
              <a:t>Πάθη - είδη παθών - Σωματικές Ηδονές</a:t>
            </a:r>
            <a:endParaRPr lang="el-GR" dirty="0" err="1"/>
          </a:p>
        </p:txBody>
      </p:sp>
      <p:sp>
        <p:nvSpPr>
          <p:cNvPr id="3" name="Θέση περιεχομένου 2">
            <a:extLst>
              <a:ext uri="{FF2B5EF4-FFF2-40B4-BE49-F238E27FC236}">
                <a16:creationId xmlns:a16="http://schemas.microsoft.com/office/drawing/2014/main" id="{6258979A-8E52-4996-98CE-B3D8F7F9289D}"/>
              </a:ext>
            </a:extLst>
          </p:cNvPr>
          <p:cNvSpPr>
            <a:spLocks noGrp="1"/>
          </p:cNvSpPr>
          <p:nvPr>
            <p:ph idx="1"/>
          </p:nvPr>
        </p:nvSpPr>
        <p:spPr>
          <a:xfrm>
            <a:off x="522288" y="1514474"/>
            <a:ext cx="11201398" cy="4819651"/>
          </a:xfrm>
        </p:spPr>
        <p:txBody>
          <a:bodyPr>
            <a:normAutofit/>
          </a:bodyPr>
          <a:lstStyle/>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Πάθη: Σωματικά - Ψυχικά - Μεικτά ή Σύνθετα.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Όταν ο άνθρωπος προσκολλάται με εμπάθεια στα αισθητά του κόσμου και εκούσια αγνοεί τον θεό, αιχμαλωτίζεται, δεσμεύεται και ενθουσιάζεται από αυτά. Δύσκολα και μετά από πολύ αγώνα και άσκηση μπορεί να βρει και πάλι την πρώτη του αθωότητα. Η ανθρώπινη φύση εύκολα κλίνει προς τα πάθη εξ αιτίας των αισθήσεων.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Οι αισθήσεις, το σώμα και ο νους φτιάχτηκαν εξαιτίας της αγάπης του Θεού για τον άνθρωπο. Έτσι, και ο άνθρωπος οφείλει να τα χρησιμοποιεί για να δοξάσει τον Δημιουργό του και όχι για προσωπικό όφελος και προσωπική προβολή. Η κτίση και ο άνθρωπος δεν δημιουργήθηκαν για τον εαυτό τους, αλλά για την όραση και την δόξα του Θεού.</a:t>
            </a:r>
            <a:endParaRPr lang="el-GR"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Η ηδονή, η οποία σταδιακά γίνεται κυρίαρχος του σώματος, ελέγχει κάθε λειτουργία του ανθρώπου.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Ο Αγ. Νικόδημος αναφερόμενος στις σωματικές ηδονές τις χαρακτηρίζει ως "δημίους του σώματος", διότι βασανίζουν και δεσμεύουν τον άνθρωπο με αόρατα δεσμά. </a:t>
            </a:r>
          </a:p>
        </p:txBody>
      </p:sp>
    </p:spTree>
    <p:extLst>
      <p:ext uri="{BB962C8B-B14F-4D97-AF65-F5344CB8AC3E}">
        <p14:creationId xmlns:p14="http://schemas.microsoft.com/office/powerpoint/2010/main" val="392096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3B8C3B-18FC-47BC-A468-80ED2C0CDF84}"/>
              </a:ext>
            </a:extLst>
          </p:cNvPr>
          <p:cNvSpPr>
            <a:spLocks noGrp="1"/>
          </p:cNvSpPr>
          <p:nvPr>
            <p:ph type="title"/>
          </p:nvPr>
        </p:nvSpPr>
        <p:spPr>
          <a:xfrm>
            <a:off x="427038" y="333375"/>
            <a:ext cx="11144248" cy="1019175"/>
          </a:xfrm>
        </p:spPr>
        <p:txBody>
          <a:bodyPr/>
          <a:lstStyle/>
          <a:p>
            <a:r>
              <a:rPr lang="el-GR" dirty="0">
                <a:effectLst>
                  <a:glow rad="38100">
                    <a:prstClr val="black">
                      <a:lumMod val="65000"/>
                      <a:lumOff val="35000"/>
                      <a:alpha val="40000"/>
                    </a:prstClr>
                  </a:glow>
                  <a:outerShdw blurRad="28575" dist="38100" dir="14040000" algn="tl" rotWithShape="0">
                    <a:srgbClr val="000000">
                      <a:alpha val="25000"/>
                    </a:srgbClr>
                  </a:outerShdw>
                </a:effectLst>
              </a:rPr>
              <a:t> Νους και καρδία </a:t>
            </a:r>
            <a:endParaRPr lang="el-GR" dirty="0"/>
          </a:p>
        </p:txBody>
      </p:sp>
      <p:sp>
        <p:nvSpPr>
          <p:cNvPr id="3" name="Θέση περιεχομένου 2">
            <a:extLst>
              <a:ext uri="{FF2B5EF4-FFF2-40B4-BE49-F238E27FC236}">
                <a16:creationId xmlns:a16="http://schemas.microsoft.com/office/drawing/2014/main" id="{B02FB284-68E4-4886-9260-6083C79374AE}"/>
              </a:ext>
            </a:extLst>
          </p:cNvPr>
          <p:cNvSpPr>
            <a:spLocks noGrp="1"/>
          </p:cNvSpPr>
          <p:nvPr>
            <p:ph idx="1"/>
          </p:nvPr>
        </p:nvSpPr>
        <p:spPr>
          <a:xfrm>
            <a:off x="427038" y="1343024"/>
            <a:ext cx="11287123" cy="5267326"/>
          </a:xfrm>
        </p:spPr>
        <p:txBody>
          <a:bodyPr>
            <a:normAutofit lnSpcReduction="10000"/>
          </a:bodyPr>
          <a:lstStyle/>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Με το προπατορικό αμάρτημα ο νους του ανθρώπου σκοτίστηκε (αμαύρωση του κατ' εικόνα).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Ο νους διάχυτος μέσα στο σώμα πριν το Βάπτισμα είναι καλυμμένος από το σκοτάδι του προπατορικού αμαρτήματος και τυφλός. Μετά το Βάπτισμα, όμως, και με την λάμψη που έχει λάβει από το Άγιο Πνεύμα, είναι φωτεινός και αστραφτερός. Μόλις δεχτεί την χάρη του Αγίου Πνεύματος λάμπει περισσότερο και από τον ήλιο και ατενίζει προς την δόξα του Θεού.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Χαρακτηριστικά του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νοός</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από τον Αγ. Νικόδημο: </a:t>
            </a: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Ο νους, ασχολείται με τα άυλα και τα αθάνατα, καθώς είναι άυλος και αθάνατος, με φυσική ροπή προς τα καλά, τα οποία του προσφέρουν ευχαρίστηση (πνευματικές ηδονές).</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Ο νους με τη βοήθεια της μνήμης και της φαντασίας μπορεί πιο εύκολα να δεχθεί την αμαρτία.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Καρδία: Ηγεμονικό όργανο - βιβλική και πατερική θεώρηση.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Η προστασία της καρδιάς είναι σημαντικότερη από την προστασία των αισθήσεων, γιατί η καρδιά είναι το κέντρο του ανθρώπου. Από αυτήν ξεκινούν τα πάντα και σε αυτήν καταλήγουν. Όλες οι δυνάμεις των αισθήσεων και της ψυχής βρίσκονται εκεί. Η καρδιά, επομένως, είναι το οχυρό που προστατεύει τον άνθρωπο από την αμαρτία. Αν αυτό το οχυρό έχει ρωγμές, τότε η κατάληψή του από την αμαρτία είναι πολύ εύκολη. </a:t>
            </a:r>
            <a:endParaRPr lang="el-GR" dirty="0"/>
          </a:p>
        </p:txBody>
      </p:sp>
    </p:spTree>
    <p:extLst>
      <p:ext uri="{BB962C8B-B14F-4D97-AF65-F5344CB8AC3E}">
        <p14:creationId xmlns:p14="http://schemas.microsoft.com/office/powerpoint/2010/main" val="63844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661400-866D-4C85-B4D7-75903A73D285}"/>
              </a:ext>
            </a:extLst>
          </p:cNvPr>
          <p:cNvSpPr>
            <a:spLocks noGrp="1"/>
          </p:cNvSpPr>
          <p:nvPr>
            <p:ph type="title"/>
          </p:nvPr>
        </p:nvSpPr>
        <p:spPr>
          <a:xfrm>
            <a:off x="598488" y="447675"/>
            <a:ext cx="11201398" cy="876300"/>
          </a:xfrm>
        </p:spPr>
        <p:txBody>
          <a:bodyPr/>
          <a:lstStyle/>
          <a:p>
            <a:r>
              <a:rPr lang="el-GR">
                <a:effectLst>
                  <a:glow rad="38100">
                    <a:prstClr val="black">
                      <a:lumMod val="65000"/>
                      <a:lumOff val="35000"/>
                      <a:alpha val="40000"/>
                    </a:prstClr>
                  </a:glow>
                  <a:outerShdw blurRad="28575" dist="38100" dir="14040000" algn="tl" rotWithShape="0">
                    <a:srgbClr val="000000">
                      <a:alpha val="25000"/>
                    </a:srgbClr>
                  </a:outerShdw>
                </a:effectLst>
              </a:rPr>
              <a:t>Η απαλλαγή από τα πάθη  </a:t>
            </a:r>
            <a:endParaRPr lang="el-GR"/>
          </a:p>
        </p:txBody>
      </p:sp>
      <p:sp>
        <p:nvSpPr>
          <p:cNvPr id="3" name="Θέση περιεχομένου 2">
            <a:extLst>
              <a:ext uri="{FF2B5EF4-FFF2-40B4-BE49-F238E27FC236}">
                <a16:creationId xmlns:a16="http://schemas.microsoft.com/office/drawing/2014/main" id="{3AE86EC2-3474-4D01-84FB-E53EED2AF084}"/>
              </a:ext>
            </a:extLst>
          </p:cNvPr>
          <p:cNvSpPr>
            <a:spLocks noGrp="1"/>
          </p:cNvSpPr>
          <p:nvPr>
            <p:ph idx="1"/>
          </p:nvPr>
        </p:nvSpPr>
        <p:spPr>
          <a:xfrm>
            <a:off x="598488" y="1562099"/>
            <a:ext cx="10991848" cy="4543426"/>
          </a:xfrm>
        </p:spPr>
        <p:txBody>
          <a:bodyPr>
            <a:normAutofit lnSpcReduction="10000"/>
          </a:bodyPr>
          <a:lstStyle/>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Η σχετική αυτογνωσία.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Η συνειδητή προσπάθεια και άσκηση κατά των παθών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Το εσωτερικό εργόχειρο στις ώρες της μοναξιάς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Η ανιδιοτελής αγάπη -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μίμησις</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του κυρίου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Η υπακοή στην Εκκλησία και τον πνευματικό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Η μετοχή στα Θεία Μυστήρια </a:t>
            </a:r>
          </a:p>
          <a:p>
            <a:pPr marL="0" indent="0">
              <a:buNone/>
            </a:pPr>
            <a:endParaRPr lang="el-GR">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Με τα παραπάνω, ο ΑΓ. Νικόδημος δεν προτείνει μεθόδους εκρίζωσης ή νέκρωσης των παθών, αλλά μεταμόρφωσής τους εν Χριστώ. π.χ. το μίσος μπορεί να μεταστραφεί σε αληθινή ανιδιοτελή αγάπη, κλπ. Δεν απορρίπτονται εν γένει οι ανθρώπινες φροντίδες και μέριμνες για τα πτωτικά κτιστά, αλλά η απόλυτη ενασχόληση του Χριστιανού με αυτές. Απορρίπτεται δηλ. Η υπερβολή. Όλα τα ως άνω δείχνουν προς την σωτηρία του ανθρώπου - έχουν εσχατολογική προοπτική. </a:t>
            </a:r>
          </a:p>
        </p:txBody>
      </p:sp>
    </p:spTree>
    <p:extLst>
      <p:ext uri="{BB962C8B-B14F-4D97-AF65-F5344CB8AC3E}">
        <p14:creationId xmlns:p14="http://schemas.microsoft.com/office/powerpoint/2010/main" val="54586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912C77-75D0-4891-83C9-B000E34575F6}"/>
              </a:ext>
            </a:extLst>
          </p:cNvPr>
          <p:cNvSpPr>
            <a:spLocks noGrp="1"/>
          </p:cNvSpPr>
          <p:nvPr>
            <p:ph type="title"/>
          </p:nvPr>
        </p:nvSpPr>
        <p:spPr>
          <a:xfrm>
            <a:off x="474663" y="428625"/>
            <a:ext cx="11039473" cy="914400"/>
          </a:xfrm>
        </p:spPr>
        <p:txBody>
          <a:bodyPr/>
          <a:lstStyle/>
          <a:p>
            <a:r>
              <a:rPr lang="el-GR" dirty="0">
                <a:effectLst>
                  <a:glow rad="38100">
                    <a:prstClr val="black">
                      <a:lumMod val="65000"/>
                      <a:lumOff val="35000"/>
                      <a:alpha val="40000"/>
                    </a:prstClr>
                  </a:glow>
                  <a:outerShdw blurRad="28575" dist="38100" dir="14040000" algn="tl" rotWithShape="0">
                    <a:srgbClr val="000000">
                      <a:alpha val="25000"/>
                    </a:srgbClr>
                  </a:outerShdw>
                </a:effectLst>
              </a:rPr>
              <a:t>Αρετές και πνευματική </a:t>
            </a:r>
            <a:r>
              <a:rPr lang="el-GR" dirty="0" err="1">
                <a:effectLst>
                  <a:glow rad="38100">
                    <a:prstClr val="black">
                      <a:lumMod val="65000"/>
                      <a:lumOff val="35000"/>
                      <a:alpha val="40000"/>
                    </a:prstClr>
                  </a:glow>
                  <a:outerShdw blurRad="28575" dist="38100" dir="14040000" algn="tl" rotWithShape="0">
                    <a:srgbClr val="000000">
                      <a:alpha val="25000"/>
                    </a:srgbClr>
                  </a:outerShdw>
                </a:effectLst>
              </a:rPr>
              <a:t>βιοτή</a:t>
            </a:r>
            <a:r>
              <a:rPr lang="el-GR" dirty="0">
                <a:effectLst>
                  <a:glow rad="38100">
                    <a:prstClr val="black">
                      <a:lumMod val="65000"/>
                      <a:lumOff val="35000"/>
                      <a:alpha val="40000"/>
                    </a:prstClr>
                  </a:glow>
                  <a:outerShdw blurRad="28575" dist="38100" dir="14040000" algn="tl" rotWithShape="0">
                    <a:srgbClr val="000000">
                      <a:alpha val="25000"/>
                    </a:srgbClr>
                  </a:outerShdw>
                </a:effectLst>
              </a:rPr>
              <a:t> </a:t>
            </a:r>
            <a:endParaRPr lang="el-GR" dirty="0"/>
          </a:p>
        </p:txBody>
      </p:sp>
      <p:sp>
        <p:nvSpPr>
          <p:cNvPr id="3" name="Θέση περιεχομένου 2">
            <a:extLst>
              <a:ext uri="{FF2B5EF4-FFF2-40B4-BE49-F238E27FC236}">
                <a16:creationId xmlns:a16="http://schemas.microsoft.com/office/drawing/2014/main" id="{4F28A123-8083-48CD-833E-E937CC1EA649}"/>
              </a:ext>
            </a:extLst>
          </p:cNvPr>
          <p:cNvSpPr>
            <a:spLocks noGrp="1"/>
          </p:cNvSpPr>
          <p:nvPr>
            <p:ph idx="1"/>
          </p:nvPr>
        </p:nvSpPr>
        <p:spPr>
          <a:xfrm>
            <a:off x="474663" y="1533524"/>
            <a:ext cx="11391898" cy="4610101"/>
          </a:xfrm>
        </p:spPr>
        <p:txBody>
          <a:bodyPr>
            <a:normAutofit fontScale="92500" lnSpcReduction="10000"/>
          </a:bodyPr>
          <a:lstStyle/>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Στο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Συμβουλευτικόν</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Εγχειρίδιον</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ο Αγ. Νικόδημος θίγει έμμεσα το θέμα της Αρετής. Τονίζει ότι πηγή κάθε αρετής στη χριστιανική διδασκαλία είναι ο ίδιος ο Κύριος. Η αρετή, επομένως, που πηγάζει από τον κύριο είναι άκτιστη, ως προερχόμενη από εκείνον. Η φυσική ανθρώπινη αρετή είναι κτιστή και επομένως μεταβλητή και τρεπτή, υπόκειται σε αλλοίωση, όταν αποχωριστεί από την πηγή της, τον Θεό και αυτονομηθεί.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Οι Αρετές του Χριστιανού είναι σχετικές με την ασκητική και την φιλόθεο βιοτή. Αξία και αρετή για τον Χριστιανό, κατά τον Αγ. Νικόδημο, είναι η γνήσια ευλάβεια, η δίψα για την άσκηση, η μετοχή στα θεία μυστήρια. Οι Αρετές και η άσκησή τους οδηγούν αναπόδραστα στην μία και μόνη αξία: τον θεό. Στην ορθόδοξη παράδοση στοιχεί η αρετή, όχι ως κώδικας εναρέτων πράξεων, αλλά ως φυσική συνέχεια του εν χριστώ ανακαινισμένου ανθρώπου, του καινού ανθρώπου. </a:t>
            </a:r>
          </a:p>
          <a:p>
            <a:pPr marL="0" indent="0">
              <a:buNone/>
            </a:pPr>
            <a:r>
              <a:rPr lang="el-GR" dirty="0">
                <a:effectLst>
                  <a:glow rad="38100">
                    <a:prstClr val="black">
                      <a:lumMod val="50000"/>
                      <a:lumOff val="50000"/>
                      <a:alpha val="20000"/>
                    </a:prstClr>
                  </a:glow>
                  <a:outerShdw blurRad="44450" dist="12700" dir="13860000" algn="tl" rotWithShape="0">
                    <a:srgbClr val="000000">
                      <a:alpha val="20000"/>
                    </a:srgbClr>
                  </a:outerShdw>
                </a:effectLst>
              </a:rPr>
              <a:t>Η Καλλιέργεια της αρετής έχει </a:t>
            </a:r>
            <a:r>
              <a:rPr lang="el-GR" dirty="0" err="1">
                <a:effectLst>
                  <a:glow rad="38100">
                    <a:prstClr val="black">
                      <a:lumMod val="50000"/>
                      <a:lumOff val="50000"/>
                      <a:alpha val="20000"/>
                    </a:prstClr>
                  </a:glow>
                  <a:outerShdw blurRad="44450" dist="12700" dir="13860000" algn="tl" rotWithShape="0">
                    <a:srgbClr val="000000">
                      <a:alpha val="20000"/>
                    </a:srgbClr>
                  </a:outerShdw>
                </a:effectLst>
              </a:rPr>
              <a:t>Χριστοκεντρική</a:t>
            </a:r>
            <a:r>
              <a:rPr lang="el-GR" dirty="0">
                <a:effectLst>
                  <a:glow rad="38100">
                    <a:prstClr val="black">
                      <a:lumMod val="50000"/>
                      <a:lumOff val="50000"/>
                      <a:alpha val="20000"/>
                    </a:prstClr>
                  </a:glow>
                  <a:outerShdw blurRad="44450" dist="12700" dir="13860000" algn="tl" rotWithShape="0">
                    <a:srgbClr val="000000">
                      <a:alpha val="20000"/>
                    </a:srgbClr>
                  </a:outerShdw>
                </a:effectLst>
              </a:rPr>
              <a:t> βάση (μίμηση του ιδίου του Κυρίου), Εκκλησιολογική διάσταση (απευθύνεται και βιώνεται από και για όλο το πλήρωμα) και Εσχατολογική προοπτική (ατενίζει τα έσχατα). Δια των Αρετών εκφράζεται και βιώνεται σε όλο το μήκος και το πλάτος της η πνευματική ζωή του χριστιανού. Έτσι, η αρετή του πιστού ανθρώπου, δεν αποτελεί προσωπικό ατομικό κατόρθωμα, αλλά μυσταγωγείται εντός συνόλου του εκκλησιαστικού σώματος και επομένως αποκτά ευρύτερο εκκλησιολογικό χαρακτήρα. </a:t>
            </a:r>
          </a:p>
        </p:txBody>
      </p:sp>
    </p:spTree>
    <p:extLst>
      <p:ext uri="{BB962C8B-B14F-4D97-AF65-F5344CB8AC3E}">
        <p14:creationId xmlns:p14="http://schemas.microsoft.com/office/powerpoint/2010/main" val="2044863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Application>Microsoft Office PowerPoint</Application>
  <PresentationFormat>Ευρεία οθόνη</PresentationFormat>
  <Slides>12</Slides>
  <Notes>1</Notes>
  <HiddenSlides>0</HiddenSlide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Πλέγμα</vt:lpstr>
      <vt:lpstr>ΕΘΝΙΚΟ ΚΑΙ ΚΑΠΟΔΙΣΤΡΙΑΚΟ ΠΑΝΕΠΙΣΤΗΜΙΟ ΑΘΗΝΩΝ  ΘΕΟΛΟΓΙΚΗ ΣΧΟΛΗ  ΤΜΗΜΑ ΘΕΟΛΟΓΙΑΣ </vt:lpstr>
      <vt:lpstr>Άγιος νικόδημος αγιορείτης: Σύντομα βιογραφικά στοιχεία και ιστορικό πλαίσιο της εποχής  </vt:lpstr>
      <vt:lpstr>Το Εργο του: Συμβουλευτικον εγχειριδιον ητοι περι φυλακησ των πεντε αισθησεων</vt:lpstr>
      <vt:lpstr>Έτερα Γενικα τινα στοιχεια περι του συμβουλευτικου εγχειριδιου </vt:lpstr>
      <vt:lpstr>Οι Αισθήσεισ  </vt:lpstr>
      <vt:lpstr>Πάθη - είδη παθών - Σωματικές Ηδονές</vt:lpstr>
      <vt:lpstr> Νους και καρδία </vt:lpstr>
      <vt:lpstr>Η απαλλαγή από τα πάθη  </vt:lpstr>
      <vt:lpstr>Αρετές και πνευματική βιοτή </vt:lpstr>
      <vt:lpstr>Πνευματικές ηδονές - δρόμος προς τη θέωση </vt:lpstr>
      <vt:lpstr>Κατ' εικόνα - καθ' ομοίωσιν και πνευματικός αγών κατά τον άγιο Νικόδημο Αγιορείτη </vt:lpstr>
      <vt:lpstr>Κάθαρση - φωτισμός - θέωση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revision>261</cp:revision>
  <dcterms:created xsi:type="dcterms:W3CDTF">2021-11-10T19:21:20Z</dcterms:created>
  <dcterms:modified xsi:type="dcterms:W3CDTF">2021-11-15T12:14:59Z</dcterms:modified>
</cp:coreProperties>
</file>