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6" r:id="rId4"/>
    <p:sldId id="257" r:id="rId5"/>
    <p:sldId id="267" r:id="rId6"/>
    <p:sldId id="258" r:id="rId7"/>
    <p:sldId id="260" r:id="rId8"/>
    <p:sldId id="262" r:id="rId9"/>
    <p:sldId id="263" r:id="rId10"/>
    <p:sldId id="264"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endParaRPr lang="en-US"/>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a:p>
        </p:txBody>
      </p:sp>
      <p:sp>
        <p:nvSpPr>
          <p:cNvPr id="4" name="3 - Θέση ημερομηνίας"/>
          <p:cNvSpPr>
            <a:spLocks noGrp="1"/>
          </p:cNvSpPr>
          <p:nvPr>
            <p:ph type="dt" sz="half" idx="10"/>
          </p:nvPr>
        </p:nvSpPr>
        <p:spPr/>
        <p:txBody>
          <a:bodyPr/>
          <a:lstStyle/>
          <a:p>
            <a:fld id="{6D4EC0D5-583F-4DAE-94B9-3F41DE6CD7DE}" type="datetimeFigureOut">
              <a:rPr lang="en-US" smtClean="0"/>
              <a:pPr/>
              <a:t>2/28/2023</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FCFA6A4F-7595-4A37-94A8-1F0FE8BE106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3 - Θέση ημερομηνίας"/>
          <p:cNvSpPr>
            <a:spLocks noGrp="1"/>
          </p:cNvSpPr>
          <p:nvPr>
            <p:ph type="dt" sz="half" idx="10"/>
          </p:nvPr>
        </p:nvSpPr>
        <p:spPr/>
        <p:txBody>
          <a:bodyPr/>
          <a:lstStyle/>
          <a:p>
            <a:fld id="{6D4EC0D5-583F-4DAE-94B9-3F41DE6CD7DE}" type="datetimeFigureOut">
              <a:rPr lang="en-US" smtClean="0"/>
              <a:pPr/>
              <a:t>2/28/2023</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FCFA6A4F-7595-4A37-94A8-1F0FE8BE106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3 - Θέση ημερομηνίας"/>
          <p:cNvSpPr>
            <a:spLocks noGrp="1"/>
          </p:cNvSpPr>
          <p:nvPr>
            <p:ph type="dt" sz="half" idx="10"/>
          </p:nvPr>
        </p:nvSpPr>
        <p:spPr/>
        <p:txBody>
          <a:bodyPr/>
          <a:lstStyle/>
          <a:p>
            <a:fld id="{6D4EC0D5-583F-4DAE-94B9-3F41DE6CD7DE}" type="datetimeFigureOut">
              <a:rPr lang="en-US" smtClean="0"/>
              <a:pPr/>
              <a:t>2/28/2023</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FCFA6A4F-7595-4A37-94A8-1F0FE8BE106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endParaRPr lang="en-US"/>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3 - Θέση ημερομηνίας"/>
          <p:cNvSpPr>
            <a:spLocks noGrp="1"/>
          </p:cNvSpPr>
          <p:nvPr>
            <p:ph type="dt" sz="half" idx="10"/>
          </p:nvPr>
        </p:nvSpPr>
        <p:spPr/>
        <p:txBody>
          <a:bodyPr/>
          <a:lstStyle/>
          <a:p>
            <a:fld id="{6D4EC0D5-583F-4DAE-94B9-3F41DE6CD7DE}" type="datetimeFigureOut">
              <a:rPr lang="en-US" smtClean="0"/>
              <a:pPr/>
              <a:t>2/28/2023</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FCFA6A4F-7595-4A37-94A8-1F0FE8BE106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endParaRPr lang="en-US"/>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6D4EC0D5-583F-4DAE-94B9-3F41DE6CD7DE}" type="datetimeFigureOut">
              <a:rPr lang="en-US" smtClean="0"/>
              <a:pPr/>
              <a:t>2/28/2023</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FCFA6A4F-7595-4A37-94A8-1F0FE8BE106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endParaRPr lang="en-US"/>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5" name="4 - Θέση ημερομηνίας"/>
          <p:cNvSpPr>
            <a:spLocks noGrp="1"/>
          </p:cNvSpPr>
          <p:nvPr>
            <p:ph type="dt" sz="half" idx="10"/>
          </p:nvPr>
        </p:nvSpPr>
        <p:spPr/>
        <p:txBody>
          <a:bodyPr/>
          <a:lstStyle/>
          <a:p>
            <a:fld id="{6D4EC0D5-583F-4DAE-94B9-3F41DE6CD7DE}" type="datetimeFigureOut">
              <a:rPr lang="en-US" smtClean="0"/>
              <a:pPr/>
              <a:t>2/28/2023</a:t>
            </a:fld>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FCFA6A4F-7595-4A37-94A8-1F0FE8BE106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endParaRPr lang="en-US"/>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7" name="6 - Θέση ημερομηνίας"/>
          <p:cNvSpPr>
            <a:spLocks noGrp="1"/>
          </p:cNvSpPr>
          <p:nvPr>
            <p:ph type="dt" sz="half" idx="10"/>
          </p:nvPr>
        </p:nvSpPr>
        <p:spPr/>
        <p:txBody>
          <a:bodyPr/>
          <a:lstStyle/>
          <a:p>
            <a:fld id="{6D4EC0D5-583F-4DAE-94B9-3F41DE6CD7DE}" type="datetimeFigureOut">
              <a:rPr lang="en-US" smtClean="0"/>
              <a:pPr/>
              <a:t>2/28/2023</a:t>
            </a:fld>
            <a:endParaRPr lang="en-US"/>
          </a:p>
        </p:txBody>
      </p:sp>
      <p:sp>
        <p:nvSpPr>
          <p:cNvPr id="8" name="7 - Θέση υποσέλιδου"/>
          <p:cNvSpPr>
            <a:spLocks noGrp="1"/>
          </p:cNvSpPr>
          <p:nvPr>
            <p:ph type="ftr" sz="quarter" idx="11"/>
          </p:nvPr>
        </p:nvSpPr>
        <p:spPr/>
        <p:txBody>
          <a:bodyPr/>
          <a:lstStyle/>
          <a:p>
            <a:endParaRPr lang="en-US"/>
          </a:p>
        </p:txBody>
      </p:sp>
      <p:sp>
        <p:nvSpPr>
          <p:cNvPr id="9" name="8 - Θέση αριθμού διαφάνειας"/>
          <p:cNvSpPr>
            <a:spLocks noGrp="1"/>
          </p:cNvSpPr>
          <p:nvPr>
            <p:ph type="sldNum" sz="quarter" idx="12"/>
          </p:nvPr>
        </p:nvSpPr>
        <p:spPr/>
        <p:txBody>
          <a:bodyPr/>
          <a:lstStyle/>
          <a:p>
            <a:fld id="{FCFA6A4F-7595-4A37-94A8-1F0FE8BE106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endParaRPr lang="en-US"/>
          </a:p>
        </p:txBody>
      </p:sp>
      <p:sp>
        <p:nvSpPr>
          <p:cNvPr id="3" name="2 - Θέση ημερομηνίας"/>
          <p:cNvSpPr>
            <a:spLocks noGrp="1"/>
          </p:cNvSpPr>
          <p:nvPr>
            <p:ph type="dt" sz="half" idx="10"/>
          </p:nvPr>
        </p:nvSpPr>
        <p:spPr/>
        <p:txBody>
          <a:bodyPr/>
          <a:lstStyle/>
          <a:p>
            <a:fld id="{6D4EC0D5-583F-4DAE-94B9-3F41DE6CD7DE}" type="datetimeFigureOut">
              <a:rPr lang="en-US" smtClean="0"/>
              <a:pPr/>
              <a:t>2/28/2023</a:t>
            </a:fld>
            <a:endParaRPr lang="en-US"/>
          </a:p>
        </p:txBody>
      </p:sp>
      <p:sp>
        <p:nvSpPr>
          <p:cNvPr id="4" name="3 - Θέση υποσέλιδου"/>
          <p:cNvSpPr>
            <a:spLocks noGrp="1"/>
          </p:cNvSpPr>
          <p:nvPr>
            <p:ph type="ftr" sz="quarter" idx="11"/>
          </p:nvPr>
        </p:nvSpPr>
        <p:spPr/>
        <p:txBody>
          <a:bodyPr/>
          <a:lstStyle/>
          <a:p>
            <a:endParaRPr lang="en-US"/>
          </a:p>
        </p:txBody>
      </p:sp>
      <p:sp>
        <p:nvSpPr>
          <p:cNvPr id="5" name="4 - Θέση αριθμού διαφάνειας"/>
          <p:cNvSpPr>
            <a:spLocks noGrp="1"/>
          </p:cNvSpPr>
          <p:nvPr>
            <p:ph type="sldNum" sz="quarter" idx="12"/>
          </p:nvPr>
        </p:nvSpPr>
        <p:spPr/>
        <p:txBody>
          <a:bodyPr/>
          <a:lstStyle/>
          <a:p>
            <a:fld id="{FCFA6A4F-7595-4A37-94A8-1F0FE8BE106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6D4EC0D5-583F-4DAE-94B9-3F41DE6CD7DE}" type="datetimeFigureOut">
              <a:rPr lang="en-US" smtClean="0"/>
              <a:pPr/>
              <a:t>2/28/2023</a:t>
            </a:fld>
            <a:endParaRPr lang="en-US"/>
          </a:p>
        </p:txBody>
      </p:sp>
      <p:sp>
        <p:nvSpPr>
          <p:cNvPr id="3" name="2 - Θέση υποσέλιδου"/>
          <p:cNvSpPr>
            <a:spLocks noGrp="1"/>
          </p:cNvSpPr>
          <p:nvPr>
            <p:ph type="ftr" sz="quarter" idx="11"/>
          </p:nvPr>
        </p:nvSpPr>
        <p:spPr/>
        <p:txBody>
          <a:bodyPr/>
          <a:lstStyle/>
          <a:p>
            <a:endParaRPr lang="en-US"/>
          </a:p>
        </p:txBody>
      </p:sp>
      <p:sp>
        <p:nvSpPr>
          <p:cNvPr id="4" name="3 - Θέση αριθμού διαφάνειας"/>
          <p:cNvSpPr>
            <a:spLocks noGrp="1"/>
          </p:cNvSpPr>
          <p:nvPr>
            <p:ph type="sldNum" sz="quarter" idx="12"/>
          </p:nvPr>
        </p:nvSpPr>
        <p:spPr/>
        <p:txBody>
          <a:bodyPr/>
          <a:lstStyle/>
          <a:p>
            <a:fld id="{FCFA6A4F-7595-4A37-94A8-1F0FE8BE106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endParaRPr lang="en-US"/>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6D4EC0D5-583F-4DAE-94B9-3F41DE6CD7DE}" type="datetimeFigureOut">
              <a:rPr lang="en-US" smtClean="0"/>
              <a:pPr/>
              <a:t>2/28/2023</a:t>
            </a:fld>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FCFA6A4F-7595-4A37-94A8-1F0FE8BE106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endParaRPr lang="en-US"/>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6D4EC0D5-583F-4DAE-94B9-3F41DE6CD7DE}" type="datetimeFigureOut">
              <a:rPr lang="en-US" smtClean="0"/>
              <a:pPr/>
              <a:t>2/28/2023</a:t>
            </a:fld>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FCFA6A4F-7595-4A37-94A8-1F0FE8BE106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endParaRPr lang="en-US"/>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4EC0D5-583F-4DAE-94B9-3F41DE6CD7DE}" type="datetimeFigureOut">
              <a:rPr lang="en-US" smtClean="0"/>
              <a:pPr/>
              <a:t>2/28/2023</a:t>
            </a:fld>
            <a:endParaRPr lang="en-US"/>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FA6A4F-7595-4A37-94A8-1F0FE8BE106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blogs.sch.gr/npavlou/files/2021/12/%CE%A6%CE%95%CE%9A-%CE%92-5266_%CE%A0%CE%A3-%CE%98%CE%A1%CE%97%CE%A3%CE%9A%CE%95%CE%A5%CE%A4%CE%99%CE%9A%CE%91-%CE%93%CE%95%CE%9B.pdf" TargetMode="External"/><Relationship Id="rId2" Type="http://schemas.openxmlformats.org/officeDocument/2006/relationships/hyperlink" Target="https://www.alfavita.gr/sites/default/files/2021-11/FEK%20thriskeutikon%20gymnasiou.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blogs.sch.gr/xandreo/2022/06/20/oi-quot-odigoi-ekpaideytikoy-quot-gia-ta-nea-programmata-spoydon-sta-thriskeytika/"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fontScale="90000"/>
          </a:bodyPr>
          <a:lstStyle/>
          <a:p>
            <a:r>
              <a:rPr lang="el-GR" b="1" dirty="0">
                <a:solidFill>
                  <a:srgbClr val="C00000"/>
                </a:solidFill>
              </a:rPr>
              <a:t>ΕΙΔΙΚΗ ΔΙΔΑΚΤΙΚΗ ΤΩΝ ΘΡΗΣΚΕΥΤΙΚΩΝ ΣΕ ΘΕΜΑΤΑ ΕΚΚΛΗΣΙΑΣΤΙΚΗΣ ΙΣΤΟΡΙΑΣ</a:t>
            </a:r>
            <a:endParaRPr lang="en-US" b="1" dirty="0">
              <a:solidFill>
                <a:srgbClr val="C00000"/>
              </a:solidFill>
            </a:endParaRPr>
          </a:p>
        </p:txBody>
      </p:sp>
      <p:sp>
        <p:nvSpPr>
          <p:cNvPr id="3" name="2 - Υπότιτλος"/>
          <p:cNvSpPr>
            <a:spLocks noGrp="1"/>
          </p:cNvSpPr>
          <p:nvPr>
            <p:ph type="subTitle" idx="1"/>
          </p:nvPr>
        </p:nvSpPr>
        <p:spPr/>
        <p:txBody>
          <a:bodyPr>
            <a:normAutofit fontScale="92500"/>
          </a:bodyPr>
          <a:lstStyle/>
          <a:p>
            <a:r>
              <a:rPr lang="el-GR" dirty="0"/>
              <a:t>Μάθημα 01 – Θεωρητικές αρχές διδακτικής σε θέματα Εκκλησιαστικής Ιστορίας – οι </a:t>
            </a:r>
            <a:r>
              <a:rPr lang="el-GR"/>
              <a:t>ιστοριογραφικές σχολές</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6200"/>
            <a:ext cx="8229600" cy="1143000"/>
          </a:xfrm>
        </p:spPr>
        <p:txBody>
          <a:bodyPr>
            <a:normAutofit fontScale="90000"/>
          </a:bodyPr>
          <a:lstStyle/>
          <a:p>
            <a:r>
              <a:rPr lang="el-GR" b="1" dirty="0"/>
              <a:t>Ιστοριογραφική εξέλιξη </a:t>
            </a:r>
            <a:r>
              <a:rPr lang="el-GR" b="1" dirty="0" err="1"/>
              <a:t>γ΄</a:t>
            </a:r>
            <a:r>
              <a:rPr lang="el-GR" b="1" dirty="0"/>
              <a:t> - νεώτερες εξελίξεις</a:t>
            </a:r>
          </a:p>
        </p:txBody>
      </p:sp>
      <p:sp>
        <p:nvSpPr>
          <p:cNvPr id="3" name="2 - Θέση περιεχομένου"/>
          <p:cNvSpPr>
            <a:spLocks noGrp="1"/>
          </p:cNvSpPr>
          <p:nvPr>
            <p:ph idx="1"/>
          </p:nvPr>
        </p:nvSpPr>
        <p:spPr>
          <a:xfrm>
            <a:off x="0" y="1219200"/>
            <a:ext cx="9067800" cy="5638800"/>
          </a:xfrm>
        </p:spPr>
        <p:txBody>
          <a:bodyPr>
            <a:normAutofit fontScale="77500" lnSpcReduction="20000"/>
          </a:bodyPr>
          <a:lstStyle/>
          <a:p>
            <a:pPr>
              <a:lnSpc>
                <a:spcPct val="120000"/>
              </a:lnSpc>
            </a:pPr>
            <a:r>
              <a:rPr lang="en-US" b="1" dirty="0">
                <a:solidFill>
                  <a:srgbClr val="C00000"/>
                </a:solidFill>
              </a:rPr>
              <a:t>postcolonial approach</a:t>
            </a:r>
            <a:r>
              <a:rPr lang="el-GR" b="1" dirty="0">
                <a:solidFill>
                  <a:srgbClr val="C00000"/>
                </a:solidFill>
              </a:rPr>
              <a:t>: </a:t>
            </a:r>
            <a:r>
              <a:rPr lang="el-GR" dirty="0"/>
              <a:t>αφήγηση της ιστορίας από την πλευρά του «</a:t>
            </a:r>
            <a:r>
              <a:rPr lang="el-GR" dirty="0" err="1"/>
              <a:t>αποικιοποιημένου</a:t>
            </a:r>
            <a:r>
              <a:rPr lang="el-GR" dirty="0"/>
              <a:t>»</a:t>
            </a:r>
          </a:p>
          <a:p>
            <a:pPr>
              <a:lnSpc>
                <a:spcPct val="120000"/>
              </a:lnSpc>
            </a:pPr>
            <a:r>
              <a:rPr lang="en-US" b="1" dirty="0" err="1">
                <a:solidFill>
                  <a:srgbClr val="C00000"/>
                </a:solidFill>
              </a:rPr>
              <a:t>Transculturalism</a:t>
            </a:r>
            <a:r>
              <a:rPr lang="el-GR" b="1" dirty="0">
                <a:solidFill>
                  <a:srgbClr val="C00000"/>
                </a:solidFill>
              </a:rPr>
              <a:t>: </a:t>
            </a:r>
            <a:r>
              <a:rPr lang="el-GR" dirty="0"/>
              <a:t>ιστορία με έμφαση στη νέα κουλτούρα που δημιουργείται από τις αλληλεπιδράσεις και συνθέσεις (π.χ. αποίκων και ντόπιων, μεταναστών κλπ.)</a:t>
            </a:r>
            <a:endParaRPr lang="en-US" dirty="0"/>
          </a:p>
          <a:p>
            <a:pPr>
              <a:lnSpc>
                <a:spcPct val="120000"/>
              </a:lnSpc>
            </a:pPr>
            <a:r>
              <a:rPr lang="en-US" b="1" dirty="0">
                <a:solidFill>
                  <a:srgbClr val="C00000"/>
                </a:solidFill>
              </a:rPr>
              <a:t>Gender studies</a:t>
            </a:r>
            <a:r>
              <a:rPr lang="el-GR" b="1" dirty="0">
                <a:solidFill>
                  <a:srgbClr val="C00000"/>
                </a:solidFill>
              </a:rPr>
              <a:t>: </a:t>
            </a:r>
            <a:r>
              <a:rPr lang="el-GR" dirty="0"/>
              <a:t>αφήγηση της ιστορίας μέσα από τις σχέσεις των φύλων και των ρόλων τους (κοινωνικό φύλο)</a:t>
            </a:r>
          </a:p>
          <a:p>
            <a:pPr>
              <a:lnSpc>
                <a:spcPct val="120000"/>
              </a:lnSpc>
            </a:pPr>
            <a:r>
              <a:rPr lang="el-GR" b="1" dirty="0"/>
              <a:t>Έχουμε σήμερα μια στροφή από τη </a:t>
            </a:r>
            <a:r>
              <a:rPr lang="el-GR" b="1" dirty="0" err="1"/>
              <a:t>γεγονοτολογική</a:t>
            </a:r>
            <a:r>
              <a:rPr lang="el-GR" b="1" dirty="0"/>
              <a:t> ιστορία και την ιστορία του «προσκηνίου» στην ανθρωπολογική ανίχνευση δομών και αντιλήψεων (πολιτιστικές σπουδές) και τελικά ιστορία του παρασκηνίου. Επίσης, ανοίγεται στη γνώση της «περιφέρειας». Αυτό ανοίγει νέες προοπτικές για την εκκλησιαστική ιστορία και τη διδακτική της</a:t>
            </a:r>
            <a:endParaRPr lang="en-US" b="1" dirty="0"/>
          </a:p>
          <a:p>
            <a:endParaRPr lang="en-US" b="1" dirty="0">
              <a:solidFill>
                <a:srgbClr val="C0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25F1441-6DFF-4D34-B645-BDC5C8A96F36}"/>
              </a:ext>
            </a:extLst>
          </p:cNvPr>
          <p:cNvSpPr>
            <a:spLocks noGrp="1"/>
          </p:cNvSpPr>
          <p:nvPr>
            <p:ph type="title"/>
          </p:nvPr>
        </p:nvSpPr>
        <p:spPr/>
        <p:txBody>
          <a:bodyPr/>
          <a:lstStyle/>
          <a:p>
            <a:r>
              <a:rPr lang="el-GR" b="1" dirty="0"/>
              <a:t>Συνήθη προβλήματα</a:t>
            </a:r>
            <a:endParaRPr lang="en-US" b="1" dirty="0"/>
          </a:p>
        </p:txBody>
      </p:sp>
      <p:sp>
        <p:nvSpPr>
          <p:cNvPr id="3" name="Θέση περιεχομένου 2">
            <a:extLst>
              <a:ext uri="{FF2B5EF4-FFF2-40B4-BE49-F238E27FC236}">
                <a16:creationId xmlns:a16="http://schemas.microsoft.com/office/drawing/2014/main" id="{0C399416-3BCA-4016-8013-7E5A968BC03E}"/>
              </a:ext>
            </a:extLst>
          </p:cNvPr>
          <p:cNvSpPr>
            <a:spLocks noGrp="1"/>
          </p:cNvSpPr>
          <p:nvPr>
            <p:ph idx="1"/>
          </p:nvPr>
        </p:nvSpPr>
        <p:spPr/>
        <p:txBody>
          <a:bodyPr/>
          <a:lstStyle/>
          <a:p>
            <a:r>
              <a:rPr lang="el-GR" dirty="0"/>
              <a:t>Η υποταγή στον </a:t>
            </a:r>
            <a:r>
              <a:rPr lang="el-GR" dirty="0" err="1"/>
              <a:t>εθνοταυτοτικό</a:t>
            </a:r>
            <a:r>
              <a:rPr lang="el-GR" dirty="0"/>
              <a:t> διδακτικό στόχο του μαθήματος της ιστορίας</a:t>
            </a:r>
          </a:p>
          <a:p>
            <a:r>
              <a:rPr lang="el-GR" dirty="0"/>
              <a:t>Κλειστή-απολογητική εκδοχή της ιστορίας</a:t>
            </a:r>
          </a:p>
          <a:p>
            <a:r>
              <a:rPr lang="el-GR" dirty="0"/>
              <a:t>Αδυναμία κατανόησης του ιστορικού χρόνου (και χώρου) </a:t>
            </a:r>
            <a:endParaRPr lang="en-US" dirty="0"/>
          </a:p>
        </p:txBody>
      </p:sp>
    </p:spTree>
    <p:extLst>
      <p:ext uri="{BB962C8B-B14F-4D97-AF65-F5344CB8AC3E}">
        <p14:creationId xmlns:p14="http://schemas.microsoft.com/office/powerpoint/2010/main" val="29199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1447800"/>
            <a:ext cx="9144000" cy="533400"/>
          </a:xfrm>
        </p:spPr>
        <p:txBody>
          <a:bodyPr>
            <a:normAutofit fontScale="90000"/>
          </a:bodyPr>
          <a:lstStyle/>
          <a:p>
            <a:r>
              <a:rPr lang="el-GR" dirty="0"/>
              <a:t>Το νέο πρόγραμμα Σπουδών</a:t>
            </a:r>
            <a:br>
              <a:rPr lang="en-US" dirty="0"/>
            </a:br>
            <a:r>
              <a:rPr lang="en-US" u="sng" dirty="0">
                <a:hlinkClick r:id="rId2"/>
              </a:rPr>
              <a:t>https://www.alfavita.gr/sites/default/files/2021-11/FEK%20thriskeutikon%20gymnasiou.pdf</a:t>
            </a:r>
            <a:r>
              <a:rPr lang="el-GR" u="sng" dirty="0"/>
              <a:t> </a:t>
            </a:r>
            <a:endParaRPr lang="en-US" dirty="0"/>
          </a:p>
        </p:txBody>
      </p:sp>
      <p:sp>
        <p:nvSpPr>
          <p:cNvPr id="3" name="2 - Θέση περιεχομένου"/>
          <p:cNvSpPr>
            <a:spLocks noGrp="1"/>
          </p:cNvSpPr>
          <p:nvPr>
            <p:ph idx="1"/>
          </p:nvPr>
        </p:nvSpPr>
        <p:spPr>
          <a:xfrm>
            <a:off x="76200" y="3147218"/>
            <a:ext cx="8229600" cy="4525963"/>
          </a:xfrm>
        </p:spPr>
        <p:txBody>
          <a:bodyPr/>
          <a:lstStyle/>
          <a:p>
            <a:pPr marL="0" indent="0">
              <a:buNone/>
            </a:pPr>
            <a:r>
              <a:rPr lang="en-US" dirty="0">
                <a:hlinkClick r:id="rId3"/>
              </a:rPr>
              <a:t>https://blogs.sch.gr/npavlou/files/2021/12/%CE%A6%CE%95%CE%9A-%CE%92-5266_%CE%A0%CE%A3-%CE%98%CE%A1%CE%97%CE%A3%CE%9A%CE%95%CE%A5%CE%A4%CE%99%CE%9A%CE%91-%CE%93%CE%95%CE%9B.pdf</a:t>
            </a:r>
            <a:r>
              <a:rPr lang="el-GR" dirty="0"/>
              <a:t>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3D93F58-5E2D-4FBD-A4B9-A5639492784B}"/>
              </a:ext>
            </a:extLst>
          </p:cNvPr>
          <p:cNvSpPr>
            <a:spLocks noGrp="1"/>
          </p:cNvSpPr>
          <p:nvPr>
            <p:ph type="title"/>
          </p:nvPr>
        </p:nvSpPr>
        <p:spPr>
          <a:xfrm>
            <a:off x="6019800" y="533400"/>
            <a:ext cx="2743200" cy="3581400"/>
          </a:xfrm>
        </p:spPr>
        <p:txBody>
          <a:bodyPr>
            <a:normAutofit fontScale="90000"/>
          </a:bodyPr>
          <a:lstStyle/>
          <a:p>
            <a:r>
              <a:rPr lang="el-GR" dirty="0"/>
              <a:t>Επιδιώξεις από τον θεολόγο δάσκαλο σύμφωνα με το νέο ΠΣ</a:t>
            </a:r>
            <a:endParaRPr lang="en-US" dirty="0"/>
          </a:p>
        </p:txBody>
      </p:sp>
      <p:pic>
        <p:nvPicPr>
          <p:cNvPr id="5" name="Θέση περιεχομένου 4">
            <a:extLst>
              <a:ext uri="{FF2B5EF4-FFF2-40B4-BE49-F238E27FC236}">
                <a16:creationId xmlns:a16="http://schemas.microsoft.com/office/drawing/2014/main" id="{D27F5206-32CE-4108-B317-5A5EB3CB35E9}"/>
              </a:ext>
            </a:extLst>
          </p:cNvPr>
          <p:cNvPicPr>
            <a:picLocks noGrp="1" noChangeAspect="1"/>
          </p:cNvPicPr>
          <p:nvPr>
            <p:ph idx="1"/>
          </p:nvPr>
        </p:nvPicPr>
        <p:blipFill>
          <a:blip r:embed="rId2">
            <a:lum bright="-20000" contrast="40000"/>
          </a:blip>
          <a:stretch>
            <a:fillRect/>
          </a:stretch>
        </p:blipFill>
        <p:spPr>
          <a:xfrm>
            <a:off x="152400" y="0"/>
            <a:ext cx="5562600" cy="6858000"/>
          </a:xfrm>
        </p:spPr>
      </p:pic>
    </p:spTree>
    <p:extLst>
      <p:ext uri="{BB962C8B-B14F-4D97-AF65-F5344CB8AC3E}">
        <p14:creationId xmlns:p14="http://schemas.microsoft.com/office/powerpoint/2010/main" val="1010125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n-US"/>
          </a:p>
        </p:txBody>
      </p:sp>
      <p:sp>
        <p:nvSpPr>
          <p:cNvPr id="3" name="2 - Θέση περιεχομένου"/>
          <p:cNvSpPr>
            <a:spLocks noGrp="1"/>
          </p:cNvSpPr>
          <p:nvPr>
            <p:ph idx="1"/>
          </p:nvPr>
        </p:nvSpPr>
        <p:spPr>
          <a:xfrm>
            <a:off x="152400" y="304800"/>
            <a:ext cx="8839200" cy="6553200"/>
          </a:xfrm>
        </p:spPr>
        <p:txBody>
          <a:bodyPr>
            <a:normAutofit fontScale="70000" lnSpcReduction="20000"/>
          </a:bodyPr>
          <a:lstStyle/>
          <a:p>
            <a:pPr indent="0" algn="just">
              <a:lnSpc>
                <a:spcPct val="140000"/>
              </a:lnSpc>
              <a:spcBef>
                <a:spcPts val="0"/>
              </a:spcBef>
              <a:buNone/>
            </a:pPr>
            <a:r>
              <a:rPr lang="el-GR" b="1" dirty="0"/>
              <a:t>«</a:t>
            </a:r>
            <a:r>
              <a:rPr lang="el-GR" b="1" i="1" dirty="0"/>
              <a:t>Οι </a:t>
            </a:r>
            <a:r>
              <a:rPr lang="el-GR" b="1" i="1" dirty="0" err="1"/>
              <a:t>κονστρουκτιβιστικές</a:t>
            </a:r>
            <a:r>
              <a:rPr lang="el-GR" b="1" i="1" dirty="0"/>
              <a:t> προσεγγίσεις της μάθησης, οι οποίες αποτελούν προτάσεις βελτίωσης, εμπλουτισμού και εκσυγχρονισμού του </a:t>
            </a:r>
            <a:r>
              <a:rPr lang="el-GR" b="1" i="1" dirty="0" err="1"/>
              <a:t>γνωστικιστικού</a:t>
            </a:r>
            <a:r>
              <a:rPr lang="el-GR" b="1" i="1" dirty="0"/>
              <a:t> μοντέλου, θεωρούν τη μάθηση ως </a:t>
            </a:r>
            <a:r>
              <a:rPr lang="el-GR" b="1" i="1" dirty="0">
                <a:solidFill>
                  <a:srgbClr val="C00000"/>
                </a:solidFill>
              </a:rPr>
              <a:t>«κατασκευή». </a:t>
            </a:r>
            <a:r>
              <a:rPr lang="el-GR" b="1" i="1" dirty="0"/>
              <a:t>Οι μαθητές δηλαδή δεν καθρεφτίζουν απλώς αυτά που διαβάζουν ή ακούν από τον δάσκαλο, αλλά «κατασκευάζουν» την κατανόησή τους μέσω της αλληλεπίδρασης των εμπειριών και των αναπτυσσόμενων νοητικών δομών τους. Στην προσπάθεια του παιδιού να ανταποκριθεί στις επιδράσεις που ασκούνται από το περιβάλλον του, δημιουργούνται σταδιακά εσωτερικές δομές, οι οποίες συνεχώς μεταβάλλονται και αναπτύσσονται. Άρα η μάθηση είναι κατεξοχήν μια διαδικασία που δεν σχετίζεται με την παθητική λήψη μιας γνώσης που έρχεται από «εκεί έξω», αλλά με την ενεργητική </a:t>
            </a:r>
            <a:r>
              <a:rPr lang="el-GR" b="1" i="1" dirty="0">
                <a:solidFill>
                  <a:srgbClr val="C00000"/>
                </a:solidFill>
              </a:rPr>
              <a:t>ανάμειξη</a:t>
            </a:r>
            <a:r>
              <a:rPr lang="el-GR" b="1" i="1" dirty="0"/>
              <a:t> του μαθητή, ο οποίος, προσδίδοντας συνεχώς νέες σημασίες στη γνώση, οικοδομεί τη μάθησή του</a:t>
            </a:r>
            <a:r>
              <a:rPr lang="el-GR" b="1" dirty="0"/>
              <a:t>»</a:t>
            </a:r>
            <a:endParaRPr lang="en-US"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AFAE93B-7061-A28A-91D8-2FAA73BC4F8D}"/>
              </a:ext>
            </a:extLst>
          </p:cNvPr>
          <p:cNvSpPr>
            <a:spLocks noGrp="1"/>
          </p:cNvSpPr>
          <p:nvPr>
            <p:ph type="title"/>
          </p:nvPr>
        </p:nvSpPr>
        <p:spPr>
          <a:xfrm>
            <a:off x="470517" y="762000"/>
            <a:ext cx="8229600" cy="1143000"/>
          </a:xfrm>
        </p:spPr>
        <p:txBody>
          <a:bodyPr>
            <a:normAutofit fontScale="90000"/>
          </a:bodyPr>
          <a:lstStyle/>
          <a:p>
            <a:r>
              <a:rPr lang="el-GR" dirty="0"/>
              <a:t>Οι Οδηγοί Εκπαιδευτικού για </a:t>
            </a:r>
            <a:r>
              <a:rPr lang="el-GR" dirty="0" err="1"/>
              <a:t>ΜτΘ</a:t>
            </a:r>
            <a:r>
              <a:rPr lang="el-GR" dirty="0"/>
              <a:t> Δημοτικού, Γυμνασίου, Λυκείου προς γενική εφαρμογή 2023-24</a:t>
            </a:r>
          </a:p>
        </p:txBody>
      </p:sp>
      <p:sp>
        <p:nvSpPr>
          <p:cNvPr id="3" name="Θέση περιεχομένου 2">
            <a:extLst>
              <a:ext uri="{FF2B5EF4-FFF2-40B4-BE49-F238E27FC236}">
                <a16:creationId xmlns:a16="http://schemas.microsoft.com/office/drawing/2014/main" id="{6EF62854-70C8-9E50-0F6E-620C8BB890CF}"/>
              </a:ext>
            </a:extLst>
          </p:cNvPr>
          <p:cNvSpPr>
            <a:spLocks noGrp="1"/>
          </p:cNvSpPr>
          <p:nvPr>
            <p:ph idx="1"/>
          </p:nvPr>
        </p:nvSpPr>
        <p:spPr>
          <a:xfrm>
            <a:off x="457200" y="3276600"/>
            <a:ext cx="8305800" cy="2849563"/>
          </a:xfrm>
        </p:spPr>
        <p:txBody>
          <a:bodyPr/>
          <a:lstStyle/>
          <a:p>
            <a:r>
              <a:rPr lang="it-IT" dirty="0">
                <a:hlinkClick r:id="rId2"/>
              </a:rPr>
              <a:t>https://blogs.sch.gr/xandreo/2022/06/20/oi-quot-odigoi-ekpaideytikoy-quot-gia-ta-nea-programmata-spoydon-sta-thriskeytika/</a:t>
            </a:r>
            <a:r>
              <a:rPr lang="el-GR" dirty="0"/>
              <a:t> </a:t>
            </a:r>
          </a:p>
        </p:txBody>
      </p:sp>
    </p:spTree>
    <p:extLst>
      <p:ext uri="{BB962C8B-B14F-4D97-AF65-F5344CB8AC3E}">
        <p14:creationId xmlns:p14="http://schemas.microsoft.com/office/powerpoint/2010/main" val="13698142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95400"/>
            <a:ext cx="8229600" cy="1143000"/>
          </a:xfrm>
        </p:spPr>
        <p:txBody>
          <a:bodyPr>
            <a:normAutofit fontScale="90000"/>
          </a:bodyPr>
          <a:lstStyle/>
          <a:p>
            <a:r>
              <a:rPr lang="el-GR" dirty="0"/>
              <a:t>Πώς γίνεται η «κατασκευή» και η «ανάμιξη» στον τομέα Εκκλησιαστικής Ιστορίας των Θρησκευτικών</a:t>
            </a:r>
            <a:endParaRPr lang="en-US" dirty="0"/>
          </a:p>
        </p:txBody>
      </p:sp>
      <p:sp>
        <p:nvSpPr>
          <p:cNvPr id="3" name="2 - Θέση περιεχομένου"/>
          <p:cNvSpPr>
            <a:spLocks noGrp="1"/>
          </p:cNvSpPr>
          <p:nvPr>
            <p:ph idx="1"/>
          </p:nvPr>
        </p:nvSpPr>
        <p:spPr/>
        <p:txBody>
          <a:bodyPr/>
          <a:lstStyle/>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3400" y="0"/>
            <a:ext cx="8229600" cy="1143000"/>
          </a:xfrm>
        </p:spPr>
        <p:txBody>
          <a:bodyPr/>
          <a:lstStyle/>
          <a:p>
            <a:pPr algn="l"/>
            <a:r>
              <a:rPr lang="el-GR" dirty="0"/>
              <a:t>Όταν</a:t>
            </a:r>
            <a:endParaRPr lang="en-US" dirty="0"/>
          </a:p>
        </p:txBody>
      </p:sp>
      <p:sp>
        <p:nvSpPr>
          <p:cNvPr id="3" name="2 - Θέση περιεχομένου"/>
          <p:cNvSpPr>
            <a:spLocks noGrp="1"/>
          </p:cNvSpPr>
          <p:nvPr>
            <p:ph idx="1"/>
          </p:nvPr>
        </p:nvSpPr>
        <p:spPr>
          <a:xfrm>
            <a:off x="0" y="990600"/>
            <a:ext cx="9144000" cy="5867400"/>
          </a:xfrm>
        </p:spPr>
        <p:txBody>
          <a:bodyPr>
            <a:normAutofit fontScale="55000" lnSpcReduction="20000"/>
          </a:bodyPr>
          <a:lstStyle/>
          <a:p>
            <a:pPr lvl="0">
              <a:lnSpc>
                <a:spcPct val="150000"/>
              </a:lnSpc>
              <a:spcBef>
                <a:spcPts val="0"/>
              </a:spcBef>
            </a:pPr>
            <a:r>
              <a:rPr lang="el-GR" sz="3700" b="1" dirty="0">
                <a:solidFill>
                  <a:srgbClr val="C00000"/>
                </a:solidFill>
              </a:rPr>
              <a:t>αντιλαμβάνονται</a:t>
            </a:r>
            <a:r>
              <a:rPr lang="el-GR" sz="3700" b="1" dirty="0"/>
              <a:t> με σαφήνεια τον ιστορικό χρόνο και τις ιστορικές περιόδους</a:t>
            </a:r>
            <a:endParaRPr lang="en-US" sz="3700" b="1" dirty="0"/>
          </a:p>
          <a:p>
            <a:pPr lvl="0">
              <a:lnSpc>
                <a:spcPct val="150000"/>
              </a:lnSpc>
              <a:spcBef>
                <a:spcPts val="0"/>
              </a:spcBef>
            </a:pPr>
            <a:r>
              <a:rPr lang="el-GR" sz="3700" b="1" dirty="0">
                <a:solidFill>
                  <a:srgbClr val="C00000"/>
                </a:solidFill>
              </a:rPr>
              <a:t>ανακαλύπτουν</a:t>
            </a:r>
            <a:r>
              <a:rPr lang="el-GR" sz="3700" b="1" dirty="0"/>
              <a:t> στάδια και γεγονότα της ιστορικής πορείας της Εκκλησίας μέσα από τις διαφορετικές εποχές και τα ποικίλα πολιτιστικά περιβάλλοντα (που ήδη γνωρίζουν)</a:t>
            </a:r>
            <a:endParaRPr lang="en-US" sz="3700" b="1" dirty="0"/>
          </a:p>
          <a:p>
            <a:pPr lvl="0">
              <a:lnSpc>
                <a:spcPct val="150000"/>
              </a:lnSpc>
              <a:spcBef>
                <a:spcPts val="0"/>
              </a:spcBef>
            </a:pPr>
            <a:r>
              <a:rPr lang="el-GR" sz="3700" b="1" dirty="0">
                <a:solidFill>
                  <a:srgbClr val="C00000"/>
                </a:solidFill>
              </a:rPr>
              <a:t>συνεξετάζουν</a:t>
            </a:r>
            <a:r>
              <a:rPr lang="el-GR" sz="3700" b="1" dirty="0"/>
              <a:t> όψεις της πορείας του Χριστιανισμού στους νεώτερους χρόνους και στον υπόλοιπο πλανήτη μαζί με τον παραδοσιακό του ελληνορωμαϊκού κόσμου και του Μεσαίωνα (παραδειγματικό ιστορικό μοντέλο)</a:t>
            </a:r>
            <a:endParaRPr lang="en-US" sz="3700" b="1" dirty="0"/>
          </a:p>
          <a:p>
            <a:pPr lvl="0">
              <a:lnSpc>
                <a:spcPct val="150000"/>
              </a:lnSpc>
              <a:spcBef>
                <a:spcPts val="0"/>
              </a:spcBef>
            </a:pPr>
            <a:r>
              <a:rPr lang="el-GR" sz="3700" b="1" dirty="0">
                <a:solidFill>
                  <a:srgbClr val="C00000"/>
                </a:solidFill>
              </a:rPr>
              <a:t>ερμηνεύουν</a:t>
            </a:r>
            <a:r>
              <a:rPr lang="el-GR" sz="3700" b="1" dirty="0"/>
              <a:t> αυτή την πορεία με τα κριτήρια που ίδια η Εκκλησία θέτει για τον εαυτό της, δηλαδή την Ορθόδοξη θεολογία</a:t>
            </a:r>
            <a:endParaRPr lang="en-US" sz="3700" b="1" dirty="0"/>
          </a:p>
          <a:p>
            <a:pPr lvl="0">
              <a:lnSpc>
                <a:spcPct val="150000"/>
              </a:lnSpc>
              <a:spcBef>
                <a:spcPts val="0"/>
              </a:spcBef>
            </a:pPr>
            <a:r>
              <a:rPr lang="el-GR" sz="3700" b="1" dirty="0">
                <a:solidFill>
                  <a:srgbClr val="C00000"/>
                </a:solidFill>
              </a:rPr>
              <a:t>αξιοποιούν</a:t>
            </a:r>
            <a:r>
              <a:rPr lang="el-GR" sz="3700" b="1" dirty="0"/>
              <a:t> τη γνώση και την ερμηνεία αυτής της ιστορίας στην προσωπική τους συγκρότηση σε σχέση με τους γενικούς σκοπούς των Θρησκευτικών (</a:t>
            </a:r>
            <a:r>
              <a:rPr lang="el-GR" sz="3700" b="1" dirty="0" err="1"/>
              <a:t>αναστοχασμός</a:t>
            </a:r>
            <a:r>
              <a:rPr lang="el-GR" sz="3700" b="1" dirty="0"/>
              <a:t> για την προσωπική πίστη, κατανόηση του πολιτιστικού αποτυπώματος της Ορθόδοξης πίστης στην Ελλάδα, ηθικές στάσεις κλπ.)</a:t>
            </a:r>
            <a:endParaRPr lang="en-US" sz="37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6200" y="290945"/>
            <a:ext cx="8991600" cy="1143000"/>
          </a:xfrm>
        </p:spPr>
        <p:txBody>
          <a:bodyPr>
            <a:normAutofit fontScale="90000"/>
          </a:bodyPr>
          <a:lstStyle/>
          <a:p>
            <a:r>
              <a:rPr lang="el-GR" b="1" dirty="0"/>
              <a:t>Ιστοριογραφική εξέλιξη</a:t>
            </a:r>
            <a:br>
              <a:rPr lang="el-GR" b="1" dirty="0"/>
            </a:br>
            <a:r>
              <a:rPr lang="el-GR" b="1" dirty="0"/>
              <a:t>15</a:t>
            </a:r>
            <a:r>
              <a:rPr lang="el-GR" b="1" baseline="30000" dirty="0"/>
              <a:t>ος</a:t>
            </a:r>
            <a:r>
              <a:rPr lang="el-GR" b="1" dirty="0"/>
              <a:t>-19</a:t>
            </a:r>
            <a:r>
              <a:rPr lang="el-GR" b="1" baseline="30000" dirty="0"/>
              <a:t>ος</a:t>
            </a:r>
            <a:r>
              <a:rPr lang="el-GR" b="1" dirty="0"/>
              <a:t> αιώνας</a:t>
            </a:r>
            <a:br>
              <a:rPr lang="el-GR" b="1" dirty="0">
                <a:solidFill>
                  <a:srgbClr val="C00000"/>
                </a:solidFill>
              </a:rPr>
            </a:br>
            <a:endParaRPr lang="el-GR" b="1" dirty="0">
              <a:solidFill>
                <a:srgbClr val="C00000"/>
              </a:solidFill>
            </a:endParaRPr>
          </a:p>
        </p:txBody>
      </p:sp>
      <p:sp>
        <p:nvSpPr>
          <p:cNvPr id="3" name="2 - Θέση περιεχομένου"/>
          <p:cNvSpPr>
            <a:spLocks noGrp="1"/>
          </p:cNvSpPr>
          <p:nvPr>
            <p:ph idx="1"/>
          </p:nvPr>
        </p:nvSpPr>
        <p:spPr>
          <a:xfrm>
            <a:off x="0" y="1143000"/>
            <a:ext cx="9144000" cy="5715000"/>
          </a:xfrm>
        </p:spPr>
        <p:txBody>
          <a:bodyPr>
            <a:normAutofit fontScale="70000" lnSpcReduction="20000"/>
          </a:bodyPr>
          <a:lstStyle/>
          <a:p>
            <a:pPr algn="just">
              <a:lnSpc>
                <a:spcPct val="120000"/>
              </a:lnSpc>
            </a:pPr>
            <a:r>
              <a:rPr lang="el-GR" b="1" dirty="0">
                <a:solidFill>
                  <a:srgbClr val="C00000"/>
                </a:solidFill>
              </a:rPr>
              <a:t>Κριτική προσέγγιση (15</a:t>
            </a:r>
            <a:r>
              <a:rPr lang="el-GR" b="1" baseline="30000" dirty="0">
                <a:solidFill>
                  <a:srgbClr val="C00000"/>
                </a:solidFill>
              </a:rPr>
              <a:t>ος</a:t>
            </a:r>
            <a:r>
              <a:rPr lang="el-GR" b="1" dirty="0">
                <a:solidFill>
                  <a:srgbClr val="C00000"/>
                </a:solidFill>
              </a:rPr>
              <a:t> αι.): </a:t>
            </a:r>
            <a:r>
              <a:rPr lang="el-GR" dirty="0"/>
              <a:t>ερευνούμε την αυθεντικότητα των πηγών, π.χ. </a:t>
            </a:r>
            <a:r>
              <a:rPr lang="en-US" dirty="0"/>
              <a:t>Lorenzo Valla</a:t>
            </a:r>
            <a:r>
              <a:rPr lang="el-GR" dirty="0"/>
              <a:t> και κατανοούμε τις γλώσσες στο πρωτότυπο.</a:t>
            </a:r>
          </a:p>
          <a:p>
            <a:pPr algn="just">
              <a:lnSpc>
                <a:spcPct val="120000"/>
              </a:lnSpc>
            </a:pPr>
            <a:r>
              <a:rPr lang="el-GR" b="1" dirty="0">
                <a:solidFill>
                  <a:srgbClr val="C00000"/>
                </a:solidFill>
              </a:rPr>
              <a:t>Διαφωτισμός (18</a:t>
            </a:r>
            <a:r>
              <a:rPr lang="el-GR" b="1" baseline="30000" dirty="0">
                <a:solidFill>
                  <a:srgbClr val="C00000"/>
                </a:solidFill>
              </a:rPr>
              <a:t>ος</a:t>
            </a:r>
            <a:r>
              <a:rPr lang="el-GR" b="1" dirty="0">
                <a:solidFill>
                  <a:srgbClr val="C00000"/>
                </a:solidFill>
              </a:rPr>
              <a:t> αι.), η ανακάλυψη του «ιστορισμού»: </a:t>
            </a:r>
            <a:r>
              <a:rPr lang="el-GR" dirty="0"/>
              <a:t>η ιστορία δεν είναι πια ηθικοπλαστικό ανάγνωσμα (</a:t>
            </a:r>
            <a:r>
              <a:rPr lang="de-DE" dirty="0" err="1"/>
              <a:t>magistra</a:t>
            </a:r>
            <a:r>
              <a:rPr lang="de-DE" dirty="0"/>
              <a:t> </a:t>
            </a:r>
            <a:r>
              <a:rPr lang="de-DE" dirty="0" err="1"/>
              <a:t>vitae</a:t>
            </a:r>
            <a:r>
              <a:rPr lang="el-GR" dirty="0"/>
              <a:t>) για να διορθώνουν τη συμπεριφορά τους οι </a:t>
            </a:r>
            <a:r>
              <a:rPr lang="el-GR" dirty="0" err="1"/>
              <a:t>νεώτεροι</a:t>
            </a:r>
            <a:r>
              <a:rPr lang="el-GR" dirty="0"/>
              <a:t> με βάση το παράδειγμα προς </a:t>
            </a:r>
            <a:r>
              <a:rPr lang="el-GR" dirty="0" err="1"/>
              <a:t>μίμησιν</a:t>
            </a:r>
            <a:r>
              <a:rPr lang="el-GR" dirty="0"/>
              <a:t> ή αποφυγήν των αρχαιοτέρων, αλλά αγωνιώδης αυτοπραγμάτωση και πνευματική ενηλικίωση της κάθε γενιάς που πορεύεται μέσα από την κατανόηση του παρελθόντος προς ένα ανώτερο μέλλον (έννοια της προόδου). Ο Χριστιανισμός οπισθοδρόμηση και βαρβαρότητα</a:t>
            </a:r>
          </a:p>
          <a:p>
            <a:pPr algn="just">
              <a:lnSpc>
                <a:spcPct val="120000"/>
              </a:lnSpc>
            </a:pPr>
            <a:r>
              <a:rPr lang="el-GR" b="1" dirty="0">
                <a:solidFill>
                  <a:srgbClr val="C00000"/>
                </a:solidFill>
              </a:rPr>
              <a:t>Εθνικορομαντισμός (α΄ μισό 19</a:t>
            </a:r>
            <a:r>
              <a:rPr lang="el-GR" b="1" baseline="30000" dirty="0">
                <a:solidFill>
                  <a:srgbClr val="C00000"/>
                </a:solidFill>
              </a:rPr>
              <a:t>ου</a:t>
            </a:r>
            <a:r>
              <a:rPr lang="el-GR" b="1" dirty="0">
                <a:solidFill>
                  <a:srgbClr val="C00000"/>
                </a:solidFill>
              </a:rPr>
              <a:t> αι.):  </a:t>
            </a:r>
            <a:r>
              <a:rPr lang="el-GR" dirty="0"/>
              <a:t>σημασία δεν έχει μόνο η πρόοδος, αλλά η ταυτότητα και η βούληση (εποχή εθνικών επαναστάσεων, ανάπτυξη μεσαιωνικών σπουδών, Εθνολογίας, αποκατάσταση μεσαιωνικού Χριστιανισμού).</a:t>
            </a:r>
            <a:endParaRPr lang="en-US" dirty="0"/>
          </a:p>
          <a:p>
            <a:pPr algn="just">
              <a:lnSpc>
                <a:spcPct val="120000"/>
              </a:lnSpc>
            </a:pPr>
            <a:r>
              <a:rPr lang="el-GR" b="1" dirty="0">
                <a:solidFill>
                  <a:srgbClr val="C00000"/>
                </a:solidFill>
              </a:rPr>
              <a:t>Θετικισμός (β΄ μισό 19</a:t>
            </a:r>
            <a:r>
              <a:rPr lang="el-GR" b="1" baseline="30000" dirty="0">
                <a:solidFill>
                  <a:srgbClr val="C00000"/>
                </a:solidFill>
              </a:rPr>
              <a:t>ου</a:t>
            </a:r>
            <a:r>
              <a:rPr lang="el-GR" b="1" dirty="0">
                <a:solidFill>
                  <a:srgbClr val="C00000"/>
                </a:solidFill>
              </a:rPr>
              <a:t> αι.) ιστορία μέσα από παρατήρηση και μέτρηση): </a:t>
            </a:r>
            <a:r>
              <a:rPr lang="el-GR" dirty="0"/>
              <a:t>οι πηγές ερευνώνται όπως τα πειραματικά δεδομένα και διατυπώνονται ιστορικοί νόμοι</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28600" y="274638"/>
            <a:ext cx="8610600" cy="1143000"/>
          </a:xfrm>
        </p:spPr>
        <p:txBody>
          <a:bodyPr>
            <a:normAutofit fontScale="90000"/>
          </a:bodyPr>
          <a:lstStyle/>
          <a:p>
            <a:r>
              <a:rPr lang="el-GR" b="1" dirty="0"/>
              <a:t>Ιστοριογραφική εξέλιξη β΄- 20</a:t>
            </a:r>
            <a:r>
              <a:rPr lang="el-GR" b="1" baseline="30000" dirty="0"/>
              <a:t>ος</a:t>
            </a:r>
            <a:r>
              <a:rPr lang="el-GR" b="1" dirty="0"/>
              <a:t> αιώνας</a:t>
            </a:r>
          </a:p>
        </p:txBody>
      </p:sp>
      <p:sp>
        <p:nvSpPr>
          <p:cNvPr id="3" name="2 - Θέση περιεχομένου"/>
          <p:cNvSpPr>
            <a:spLocks noGrp="1"/>
          </p:cNvSpPr>
          <p:nvPr>
            <p:ph idx="1"/>
          </p:nvPr>
        </p:nvSpPr>
        <p:spPr>
          <a:xfrm>
            <a:off x="0" y="1600200"/>
            <a:ext cx="9067800" cy="5181600"/>
          </a:xfrm>
        </p:spPr>
        <p:txBody>
          <a:bodyPr>
            <a:normAutofit fontScale="85000" lnSpcReduction="10000"/>
          </a:bodyPr>
          <a:lstStyle/>
          <a:p>
            <a:r>
              <a:rPr lang="el-GR" b="1" dirty="0">
                <a:solidFill>
                  <a:srgbClr val="C00000"/>
                </a:solidFill>
              </a:rPr>
              <a:t>Μαρξιστική ιστοριογραφία –</a:t>
            </a:r>
            <a:r>
              <a:rPr lang="el-GR" b="1" dirty="0"/>
              <a:t> </a:t>
            </a:r>
            <a:r>
              <a:rPr lang="el-GR" b="1" dirty="0">
                <a:solidFill>
                  <a:srgbClr val="C00000"/>
                </a:solidFill>
              </a:rPr>
              <a:t>ιστορικός υλισμός (τέλος 19</a:t>
            </a:r>
            <a:r>
              <a:rPr lang="el-GR" b="1" baseline="30000" dirty="0">
                <a:solidFill>
                  <a:srgbClr val="C00000"/>
                </a:solidFill>
              </a:rPr>
              <a:t>ου </a:t>
            </a:r>
            <a:r>
              <a:rPr lang="el-GR" b="1" dirty="0">
                <a:solidFill>
                  <a:srgbClr val="C00000"/>
                </a:solidFill>
              </a:rPr>
              <a:t> - αρχές 20</a:t>
            </a:r>
            <a:r>
              <a:rPr lang="el-GR" b="1" baseline="30000" dirty="0">
                <a:solidFill>
                  <a:srgbClr val="C00000"/>
                </a:solidFill>
              </a:rPr>
              <a:t>ου</a:t>
            </a:r>
            <a:r>
              <a:rPr lang="el-GR" b="1" dirty="0">
                <a:solidFill>
                  <a:srgbClr val="C00000"/>
                </a:solidFill>
              </a:rPr>
              <a:t> αιώνα): </a:t>
            </a:r>
            <a:r>
              <a:rPr lang="el-GR" dirty="0"/>
              <a:t>εμπεριέχει τα προηγούμενα, αλλά δίνει έμφαση στην πραγμάτωση μέσα από την οικονομική απελευθέρωση κατόπιν κοινωνικών συγκρούσεων. Η ιστορία κατανοείται μέσα από την πάλη των τάξεων που επηρεάζει το πνεύμα («εποικοδόμημα»)</a:t>
            </a:r>
          </a:p>
          <a:p>
            <a:r>
              <a:rPr lang="el-GR" b="1" dirty="0">
                <a:solidFill>
                  <a:srgbClr val="C00000"/>
                </a:solidFill>
              </a:rPr>
              <a:t>Σχολή των </a:t>
            </a:r>
            <a:r>
              <a:rPr lang="de-DE" b="1" dirty="0">
                <a:solidFill>
                  <a:srgbClr val="C00000"/>
                </a:solidFill>
              </a:rPr>
              <a:t>Annales</a:t>
            </a:r>
            <a:r>
              <a:rPr lang="el-GR" b="1" dirty="0">
                <a:solidFill>
                  <a:srgbClr val="C00000"/>
                </a:solidFill>
              </a:rPr>
              <a:t> (μεσοπόλεμος): </a:t>
            </a:r>
            <a:r>
              <a:rPr lang="el-GR" dirty="0"/>
              <a:t>ιστορία κατανοείται μέσα από κοινωνικές και οικονομικές διεργασίες σε μακρό χρόνο (</a:t>
            </a:r>
            <a:r>
              <a:rPr lang="de-DE" dirty="0" err="1"/>
              <a:t>longe</a:t>
            </a:r>
            <a:r>
              <a:rPr lang="de-DE" dirty="0"/>
              <a:t> </a:t>
            </a:r>
            <a:r>
              <a:rPr lang="de-DE" dirty="0" err="1"/>
              <a:t>durée</a:t>
            </a:r>
            <a:r>
              <a:rPr lang="de-DE" dirty="0"/>
              <a:t>)</a:t>
            </a:r>
            <a:r>
              <a:rPr lang="el-GR" dirty="0"/>
              <a:t> και ανάμεσα στους «ανώνυμους»</a:t>
            </a:r>
          </a:p>
          <a:p>
            <a:r>
              <a:rPr lang="el-GR" b="1" dirty="0">
                <a:solidFill>
                  <a:srgbClr val="C00000"/>
                </a:solidFill>
              </a:rPr>
              <a:t>Ιστορία με κοινωνική ανθρωπολογία (</a:t>
            </a:r>
            <a:r>
              <a:rPr lang="el-GR" b="1" dirty="0" err="1">
                <a:solidFill>
                  <a:srgbClr val="C00000"/>
                </a:solidFill>
              </a:rPr>
              <a:t>δομολειτουργισμός</a:t>
            </a:r>
            <a:r>
              <a:rPr lang="el-GR" b="1" dirty="0">
                <a:solidFill>
                  <a:srgbClr val="C00000"/>
                </a:solidFill>
              </a:rPr>
              <a:t>) </a:t>
            </a:r>
            <a:r>
              <a:rPr lang="el-GR" dirty="0"/>
              <a:t>κυρίως με την αρχή που έκανε ο </a:t>
            </a:r>
            <a:r>
              <a:rPr lang="en-US" dirty="0"/>
              <a:t>Claude </a:t>
            </a:r>
            <a:r>
              <a:rPr lang="de-DE" dirty="0"/>
              <a:t>Levy</a:t>
            </a:r>
            <a:r>
              <a:rPr lang="en-US" dirty="0"/>
              <a:t>-Strauss</a:t>
            </a:r>
            <a:r>
              <a:rPr lang="el-GR" dirty="0"/>
              <a:t>: έμφαση στις κοινωνικές λειτουργίες που επιτελούνται μέσα στις διάφορες ιστορικές στιγμές</a:t>
            </a: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1012</TotalTime>
  <Words>879</Words>
  <Application>Microsoft Office PowerPoint</Application>
  <PresentationFormat>Προβολή στην οθόνη (4:3)</PresentationFormat>
  <Paragraphs>33</Paragraphs>
  <Slides>11</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11</vt:i4>
      </vt:variant>
    </vt:vector>
  </HeadingPairs>
  <TitlesOfParts>
    <vt:vector size="14" baseType="lpstr">
      <vt:lpstr>Arial</vt:lpstr>
      <vt:lpstr>Calibri</vt:lpstr>
      <vt:lpstr>Θέμα του Office</vt:lpstr>
      <vt:lpstr>ΕΙΔΙΚΗ ΔΙΔΑΚΤΙΚΗ ΤΩΝ ΘΡΗΣΚΕΥΤΙΚΩΝ ΣΕ ΘΕΜΑΤΑ ΕΚΚΛΗΣΙΑΣΤΙΚΗΣ ΙΣΤΟΡΙΑΣ</vt:lpstr>
      <vt:lpstr>Το νέο πρόγραμμα Σπουδών https://www.alfavita.gr/sites/default/files/2021-11/FEK%20thriskeutikon%20gymnasiou.pdf </vt:lpstr>
      <vt:lpstr>Επιδιώξεις από τον θεολόγο δάσκαλο σύμφωνα με το νέο ΠΣ</vt:lpstr>
      <vt:lpstr>Παρουσίαση του PowerPoint</vt:lpstr>
      <vt:lpstr>Οι Οδηγοί Εκπαιδευτικού για ΜτΘ Δημοτικού, Γυμνασίου, Λυκείου προς γενική εφαρμογή 2023-24</vt:lpstr>
      <vt:lpstr>Πώς γίνεται η «κατασκευή» και η «ανάμιξη» στον τομέα Εκκλησιαστικής Ιστορίας των Θρησκευτικών</vt:lpstr>
      <vt:lpstr>Όταν</vt:lpstr>
      <vt:lpstr>Ιστοριογραφική εξέλιξη 15ος-19ος αιώνας </vt:lpstr>
      <vt:lpstr>Ιστοριογραφική εξέλιξη β΄- 20ος αιώνας</vt:lpstr>
      <vt:lpstr>Ιστοριογραφική εξέλιξη γ΄ - νεώτερες εξελίξεις</vt:lpstr>
      <vt:lpstr>Συνήθη προβλήματα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ΕΙΔΙΚΗ ΔΙΔΑΚΤΙΚΗ ΤΩΝ ΘΡΗΣΚΕΥΤΙΚΩΝ ΣΕ ΘΕΜΑΤΑ ΕΚΚΛΗΣΙΑΣΤΙΚΗΣ ΙΣΤΟΡΙΑΣ</dc:title>
  <dc:creator>DMoschos</dc:creator>
  <cp:lastModifiedBy>Dimitrios Moschos</cp:lastModifiedBy>
  <cp:revision>41</cp:revision>
  <dcterms:created xsi:type="dcterms:W3CDTF">2019-02-19T07:14:03Z</dcterms:created>
  <dcterms:modified xsi:type="dcterms:W3CDTF">2023-02-28T16:18:42Z</dcterms:modified>
</cp:coreProperties>
</file>