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1" r:id="rId3"/>
    <p:sldId id="256" r:id="rId4"/>
    <p:sldId id="257" r:id="rId5"/>
    <p:sldId id="259" r:id="rId6"/>
    <p:sldId id="268" r:id="rId7"/>
    <p:sldId id="270" r:id="rId8"/>
    <p:sldId id="258" r:id="rId9"/>
    <p:sldId id="260" r:id="rId10"/>
    <p:sldId id="261" r:id="rId11"/>
    <p:sldId id="262" r:id="rId12"/>
    <p:sldId id="263" r:id="rId13"/>
    <p:sldId id="264" r:id="rId14"/>
    <p:sldId id="265"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F7A48044-709E-4665-BECE-20E52F82BEAF}" type="datetimeFigureOut">
              <a:rPr lang="en-US" smtClean="0"/>
              <a:pPr/>
              <a:t>3/7/2023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D10F170C-590A-4FEB-82AE-4D6FA9FDBB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p>
            <a:fld id="{F7A48044-709E-4665-BECE-20E52F82BEAF}" type="datetimeFigureOut">
              <a:rPr lang="en-US" smtClean="0"/>
              <a:pPr/>
              <a:t>3/7/2023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D10F170C-590A-4FEB-82AE-4D6FA9FDBB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p>
            <a:fld id="{F7A48044-709E-4665-BECE-20E52F82BEAF}" type="datetimeFigureOut">
              <a:rPr lang="en-US" smtClean="0"/>
              <a:pPr/>
              <a:t>3/7/2023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D10F170C-590A-4FEB-82AE-4D6FA9FDBB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p>
            <a:fld id="{F7A48044-709E-4665-BECE-20E52F82BEAF}" type="datetimeFigureOut">
              <a:rPr lang="en-US" smtClean="0"/>
              <a:pPr/>
              <a:t>3/7/2023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D10F170C-590A-4FEB-82AE-4D6FA9FDBB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7A48044-709E-4665-BECE-20E52F82BEAF}" type="datetimeFigureOut">
              <a:rPr lang="en-US" smtClean="0"/>
              <a:pPr/>
              <a:t>3/7/2023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D10F170C-590A-4FEB-82AE-4D6FA9FDBB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ημερομηνίας"/>
          <p:cNvSpPr>
            <a:spLocks noGrp="1"/>
          </p:cNvSpPr>
          <p:nvPr>
            <p:ph type="dt" sz="half" idx="10"/>
          </p:nvPr>
        </p:nvSpPr>
        <p:spPr/>
        <p:txBody>
          <a:bodyPr/>
          <a:lstStyle/>
          <a:p>
            <a:fld id="{F7A48044-709E-4665-BECE-20E52F82BEAF}" type="datetimeFigureOut">
              <a:rPr lang="en-US" smtClean="0"/>
              <a:pPr/>
              <a:t>3/7/2023</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D10F170C-590A-4FEB-82AE-4D6FA9FDBB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6 - Θέση ημερομηνίας"/>
          <p:cNvSpPr>
            <a:spLocks noGrp="1"/>
          </p:cNvSpPr>
          <p:nvPr>
            <p:ph type="dt" sz="half" idx="10"/>
          </p:nvPr>
        </p:nvSpPr>
        <p:spPr/>
        <p:txBody>
          <a:bodyPr/>
          <a:lstStyle/>
          <a:p>
            <a:fld id="{F7A48044-709E-4665-BECE-20E52F82BEAF}" type="datetimeFigureOut">
              <a:rPr lang="en-US" smtClean="0"/>
              <a:pPr/>
              <a:t>3/7/2023</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D10F170C-590A-4FEB-82AE-4D6FA9FDBB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F7A48044-709E-4665-BECE-20E52F82BEAF}" type="datetimeFigureOut">
              <a:rPr lang="en-US" smtClean="0"/>
              <a:pPr/>
              <a:t>3/7/2023</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D10F170C-590A-4FEB-82AE-4D6FA9FDBB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7A48044-709E-4665-BECE-20E52F82BEAF}" type="datetimeFigureOut">
              <a:rPr lang="en-US" smtClean="0"/>
              <a:pPr/>
              <a:t>3/7/2023</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D10F170C-590A-4FEB-82AE-4D6FA9FDBB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7A48044-709E-4665-BECE-20E52F82BEAF}" type="datetimeFigureOut">
              <a:rPr lang="en-US" smtClean="0"/>
              <a:pPr/>
              <a:t>3/7/2023</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D10F170C-590A-4FEB-82AE-4D6FA9FDBB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7A48044-709E-4665-BECE-20E52F82BEAF}" type="datetimeFigureOut">
              <a:rPr lang="en-US" smtClean="0"/>
              <a:pPr/>
              <a:t>3/7/2023</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D10F170C-590A-4FEB-82AE-4D6FA9FDBB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48044-709E-4665-BECE-20E52F82BEAF}" type="datetimeFigureOut">
              <a:rPr lang="en-US" smtClean="0"/>
              <a:pPr/>
              <a:t>3/7/2023</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F170C-590A-4FEB-82AE-4D6FA9FDBB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oxfam.org/en/5-shocking-facts-about-extreme-global-inequality-and-how-even-i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iep.edu.gr/el/thriskeftika-didaktiko-yliko/didaktiko-yliko-gymnasiou"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81F845-977E-495C-86C7-676F918C5BFD}"/>
              </a:ext>
            </a:extLst>
          </p:cNvPr>
          <p:cNvSpPr>
            <a:spLocks noGrp="1"/>
          </p:cNvSpPr>
          <p:nvPr>
            <p:ph type="ctrTitle"/>
          </p:nvPr>
        </p:nvSpPr>
        <p:spPr/>
        <p:txBody>
          <a:bodyPr>
            <a:normAutofit/>
          </a:bodyPr>
          <a:lstStyle/>
          <a:p>
            <a:r>
              <a:rPr lang="el-GR" b="1" dirty="0">
                <a:solidFill>
                  <a:srgbClr val="C00000"/>
                </a:solidFill>
              </a:rPr>
              <a:t>Ειδική διδακτική 02</a:t>
            </a:r>
            <a:endParaRPr lang="en-US" b="1" dirty="0">
              <a:solidFill>
                <a:srgbClr val="C00000"/>
              </a:solidFill>
            </a:endParaRPr>
          </a:p>
        </p:txBody>
      </p:sp>
      <p:sp>
        <p:nvSpPr>
          <p:cNvPr id="3" name="Υπότιτλος 2">
            <a:extLst>
              <a:ext uri="{FF2B5EF4-FFF2-40B4-BE49-F238E27FC236}">
                <a16:creationId xmlns:a16="http://schemas.microsoft.com/office/drawing/2014/main" id="{F30722F0-34C9-4CB3-A001-92C06F4A9994}"/>
              </a:ext>
            </a:extLst>
          </p:cNvPr>
          <p:cNvSpPr>
            <a:spLocks noGrp="1"/>
          </p:cNvSpPr>
          <p:nvPr>
            <p:ph type="subTitle" idx="1"/>
          </p:nvPr>
        </p:nvSpPr>
        <p:spPr/>
        <p:txBody>
          <a:bodyPr/>
          <a:lstStyle/>
          <a:p>
            <a:r>
              <a:rPr lang="el-GR" dirty="0"/>
              <a:t>Χριστιανισμός</a:t>
            </a:r>
            <a:br>
              <a:rPr lang="el-GR" dirty="0"/>
            </a:br>
            <a:r>
              <a:rPr lang="el-GR" dirty="0"/>
              <a:t>Καινούριος κόσμος – καινούρια ταυτότητα</a:t>
            </a:r>
            <a:endParaRPr lang="en-US" dirty="0"/>
          </a:p>
        </p:txBody>
      </p:sp>
    </p:spTree>
    <p:extLst>
      <p:ext uri="{BB962C8B-B14F-4D97-AF65-F5344CB8AC3E}">
        <p14:creationId xmlns:p14="http://schemas.microsoft.com/office/powerpoint/2010/main" val="1150432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15962"/>
          </a:xfrm>
        </p:spPr>
        <p:txBody>
          <a:bodyPr>
            <a:normAutofit fontScale="90000"/>
          </a:bodyPr>
          <a:lstStyle/>
          <a:p>
            <a:r>
              <a:rPr lang="el-GR" sz="2700" dirty="0"/>
              <a:t>Παλλαδίου </a:t>
            </a:r>
            <a:r>
              <a:rPr lang="el-GR" sz="2700" dirty="0" err="1"/>
              <a:t>Λαυσαϊκή</a:t>
            </a:r>
            <a:r>
              <a:rPr lang="el-GR" sz="2700" dirty="0"/>
              <a:t> Ιστορία για την </a:t>
            </a:r>
            <a:r>
              <a:rPr lang="el-GR" sz="2700" dirty="0" err="1"/>
              <a:t>Μελανία</a:t>
            </a:r>
            <a:r>
              <a:rPr lang="el-GR" sz="2700" dirty="0"/>
              <a:t> την πρεσβυτέρα, </a:t>
            </a:r>
            <a:r>
              <a:rPr lang="el-GR" sz="2700" dirty="0" err="1"/>
              <a:t>ἀπό</a:t>
            </a:r>
            <a:r>
              <a:rPr lang="el-GR" sz="2700" dirty="0"/>
              <a:t> συγκλητικό γένος</a:t>
            </a:r>
            <a:r>
              <a:rPr lang="en-US" sz="2700" dirty="0"/>
              <a:t> (</a:t>
            </a:r>
            <a:r>
              <a:rPr lang="el-GR" sz="2700" dirty="0"/>
              <a:t>τέλη 4</a:t>
            </a:r>
            <a:r>
              <a:rPr lang="el-GR" sz="2700" baseline="30000" dirty="0"/>
              <a:t>ου</a:t>
            </a:r>
            <a:r>
              <a:rPr lang="el-GR" sz="2700" dirty="0"/>
              <a:t> αιώνα)</a:t>
            </a:r>
            <a:br>
              <a:rPr lang="el-GR" dirty="0"/>
            </a:br>
            <a:endParaRPr lang="el-GR" dirty="0"/>
          </a:p>
        </p:txBody>
      </p:sp>
      <p:sp>
        <p:nvSpPr>
          <p:cNvPr id="3" name="2 - Θέση περιεχομένου"/>
          <p:cNvSpPr>
            <a:spLocks noGrp="1"/>
          </p:cNvSpPr>
          <p:nvPr>
            <p:ph idx="1"/>
          </p:nvPr>
        </p:nvSpPr>
        <p:spPr>
          <a:xfrm>
            <a:off x="-304800" y="838200"/>
            <a:ext cx="9448800" cy="6019800"/>
          </a:xfrm>
        </p:spPr>
        <p:txBody>
          <a:bodyPr>
            <a:normAutofit fontScale="70000" lnSpcReduction="20000"/>
          </a:bodyPr>
          <a:lstStyle/>
          <a:p>
            <a:pPr algn="just">
              <a:lnSpc>
                <a:spcPct val="120000"/>
              </a:lnSpc>
              <a:spcBef>
                <a:spcPts val="0"/>
              </a:spcBef>
            </a:pPr>
            <a:r>
              <a:rPr lang="el-GR" dirty="0"/>
              <a:t>«</a:t>
            </a:r>
            <a:r>
              <a:rPr lang="el-GR" sz="3400" b="1" i="1" dirty="0" err="1">
                <a:solidFill>
                  <a:srgbClr val="C00000"/>
                </a:solidFill>
              </a:rPr>
              <a:t>πρῶτα</a:t>
            </a:r>
            <a:r>
              <a:rPr lang="el-GR" sz="3400" b="1" i="1" dirty="0">
                <a:solidFill>
                  <a:srgbClr val="C00000"/>
                </a:solidFill>
              </a:rPr>
              <a:t> </a:t>
            </a:r>
            <a:r>
              <a:rPr lang="el-GR" sz="3400" b="1" i="1" dirty="0" err="1">
                <a:solidFill>
                  <a:srgbClr val="C00000"/>
                </a:solidFill>
              </a:rPr>
              <a:t>δώρησε</a:t>
            </a:r>
            <a:r>
              <a:rPr lang="el-GR" sz="3400" b="1" i="1" dirty="0">
                <a:solidFill>
                  <a:srgbClr val="C00000"/>
                </a:solidFill>
              </a:rPr>
              <a:t> </a:t>
            </a:r>
            <a:r>
              <a:rPr lang="el-GR" sz="3400" b="1" i="1" dirty="0" err="1">
                <a:solidFill>
                  <a:srgbClr val="C00000"/>
                </a:solidFill>
              </a:rPr>
              <a:t>στήν</a:t>
            </a:r>
            <a:r>
              <a:rPr lang="el-GR" sz="3400" b="1" i="1" dirty="0">
                <a:solidFill>
                  <a:srgbClr val="C00000"/>
                </a:solidFill>
              </a:rPr>
              <a:t> </a:t>
            </a:r>
            <a:r>
              <a:rPr lang="el-GR" sz="3400" b="1" i="1" dirty="0" err="1">
                <a:solidFill>
                  <a:srgbClr val="C00000"/>
                </a:solidFill>
              </a:rPr>
              <a:t>Ἐκκλησία</a:t>
            </a:r>
            <a:r>
              <a:rPr lang="el-GR" sz="3400" b="1" i="1" dirty="0">
                <a:solidFill>
                  <a:srgbClr val="C00000"/>
                </a:solidFill>
              </a:rPr>
              <a:t> </a:t>
            </a:r>
            <a:r>
              <a:rPr lang="el-GR" sz="3400" b="1" i="1" dirty="0" err="1">
                <a:solidFill>
                  <a:srgbClr val="C00000"/>
                </a:solidFill>
              </a:rPr>
              <a:t>τίς</a:t>
            </a:r>
            <a:r>
              <a:rPr lang="el-GR" sz="3400" b="1" i="1" dirty="0">
                <a:solidFill>
                  <a:srgbClr val="C00000"/>
                </a:solidFill>
              </a:rPr>
              <a:t> μεταξωτές της </a:t>
            </a:r>
            <a:r>
              <a:rPr lang="el-GR" sz="3400" b="1" i="1" dirty="0" err="1">
                <a:solidFill>
                  <a:srgbClr val="C00000"/>
                </a:solidFill>
              </a:rPr>
              <a:t>ἐσάρπες</a:t>
            </a:r>
            <a:r>
              <a:rPr lang="el-GR" sz="3400" b="1" i="1" dirty="0">
                <a:solidFill>
                  <a:srgbClr val="C00000"/>
                </a:solidFill>
              </a:rPr>
              <a:t>, κι </a:t>
            </a:r>
            <a:r>
              <a:rPr lang="el-GR" sz="3400" b="1" i="1" dirty="0" err="1">
                <a:solidFill>
                  <a:srgbClr val="C00000"/>
                </a:solidFill>
              </a:rPr>
              <a:t>ὕστερα</a:t>
            </a:r>
            <a:r>
              <a:rPr lang="el-GR" sz="3400" b="1" i="1" dirty="0">
                <a:solidFill>
                  <a:srgbClr val="C00000"/>
                </a:solidFill>
              </a:rPr>
              <a:t> </a:t>
            </a:r>
            <a:r>
              <a:rPr lang="el-GR" sz="3400" b="1" i="1" dirty="0" err="1">
                <a:solidFill>
                  <a:srgbClr val="C00000"/>
                </a:solidFill>
              </a:rPr>
              <a:t>ἔκοψε</a:t>
            </a:r>
            <a:r>
              <a:rPr lang="el-GR" sz="3400" b="1" i="1" dirty="0">
                <a:solidFill>
                  <a:srgbClr val="C00000"/>
                </a:solidFill>
              </a:rPr>
              <a:t> </a:t>
            </a:r>
            <a:r>
              <a:rPr lang="el-GR" sz="3400" b="1" i="1" dirty="0" err="1">
                <a:solidFill>
                  <a:srgbClr val="C00000"/>
                </a:solidFill>
              </a:rPr>
              <a:t>τά</a:t>
            </a:r>
            <a:r>
              <a:rPr lang="el-GR" sz="3400" b="1" i="1" dirty="0">
                <a:solidFill>
                  <a:srgbClr val="C00000"/>
                </a:solidFill>
              </a:rPr>
              <a:t> </a:t>
            </a:r>
            <a:r>
              <a:rPr lang="el-GR" sz="3400" b="1" i="1" dirty="0" err="1">
                <a:solidFill>
                  <a:srgbClr val="C00000"/>
                </a:solidFill>
              </a:rPr>
              <a:t>ὑπόλοιπα</a:t>
            </a:r>
            <a:r>
              <a:rPr lang="el-GR" sz="3400" b="1" i="1" dirty="0">
                <a:solidFill>
                  <a:srgbClr val="C00000"/>
                </a:solidFill>
              </a:rPr>
              <a:t> «σηρικά» </a:t>
            </a:r>
            <a:r>
              <a:rPr lang="el-GR" sz="3400" b="1" i="1" dirty="0" err="1">
                <a:solidFill>
                  <a:srgbClr val="C00000"/>
                </a:solidFill>
              </a:rPr>
              <a:t>ἀντικείμενα</a:t>
            </a:r>
            <a:r>
              <a:rPr lang="el-GR" sz="3400" b="1" i="1" dirty="0">
                <a:solidFill>
                  <a:srgbClr val="C00000"/>
                </a:solidFill>
              </a:rPr>
              <a:t> </a:t>
            </a:r>
            <a:r>
              <a:rPr lang="el-GR" sz="3400" b="1" i="1" dirty="0" err="1">
                <a:solidFill>
                  <a:srgbClr val="C00000"/>
                </a:solidFill>
              </a:rPr>
              <a:t>καί</a:t>
            </a:r>
            <a:r>
              <a:rPr lang="el-GR" sz="3400" b="1" i="1" dirty="0">
                <a:solidFill>
                  <a:srgbClr val="C00000"/>
                </a:solidFill>
              </a:rPr>
              <a:t> </a:t>
            </a:r>
            <a:r>
              <a:rPr lang="el-GR" sz="3400" b="1" i="1" dirty="0" err="1">
                <a:solidFill>
                  <a:srgbClr val="C00000"/>
                </a:solidFill>
              </a:rPr>
              <a:t>τά</a:t>
            </a:r>
            <a:r>
              <a:rPr lang="el-GR" sz="3400" b="1" i="1" dirty="0">
                <a:solidFill>
                  <a:srgbClr val="C00000"/>
                </a:solidFill>
              </a:rPr>
              <a:t> </a:t>
            </a:r>
            <a:r>
              <a:rPr lang="el-GR" sz="3400" b="1" i="1" dirty="0" err="1">
                <a:solidFill>
                  <a:srgbClr val="C00000"/>
                </a:solidFill>
              </a:rPr>
              <a:t>ἔκανε</a:t>
            </a:r>
            <a:r>
              <a:rPr lang="el-GR" sz="3400" b="1" i="1" dirty="0">
                <a:solidFill>
                  <a:srgbClr val="C00000"/>
                </a:solidFill>
              </a:rPr>
              <a:t> </a:t>
            </a:r>
            <a:r>
              <a:rPr lang="el-GR" sz="3400" b="1" i="1" dirty="0" err="1">
                <a:solidFill>
                  <a:srgbClr val="C00000"/>
                </a:solidFill>
              </a:rPr>
              <a:t>ἐκκλησιαστικά</a:t>
            </a:r>
            <a:r>
              <a:rPr lang="el-GR" sz="3400" b="1" i="1" dirty="0">
                <a:solidFill>
                  <a:srgbClr val="C00000"/>
                </a:solidFill>
              </a:rPr>
              <a:t> </a:t>
            </a:r>
            <a:r>
              <a:rPr lang="el-GR" sz="3400" b="1" i="1" dirty="0" err="1">
                <a:solidFill>
                  <a:srgbClr val="C00000"/>
                </a:solidFill>
              </a:rPr>
              <a:t>ἔπιπλα</a:t>
            </a:r>
            <a:r>
              <a:rPr lang="el-GR" sz="3400" b="1" i="1" dirty="0">
                <a:solidFill>
                  <a:srgbClr val="C00000"/>
                </a:solidFill>
              </a:rPr>
              <a:t>. </a:t>
            </a:r>
            <a:r>
              <a:rPr lang="el-GR" sz="3400" b="1" i="1" dirty="0" err="1">
                <a:solidFill>
                  <a:srgbClr val="C00000"/>
                </a:solidFill>
              </a:rPr>
              <a:t>Τόν</a:t>
            </a:r>
            <a:r>
              <a:rPr lang="el-GR" sz="3400" b="1" i="1" dirty="0">
                <a:solidFill>
                  <a:srgbClr val="C00000"/>
                </a:solidFill>
              </a:rPr>
              <a:t> χρυσό </a:t>
            </a:r>
            <a:r>
              <a:rPr lang="el-GR" sz="3400" b="1" i="1" dirty="0" err="1">
                <a:solidFill>
                  <a:srgbClr val="C00000"/>
                </a:solidFill>
              </a:rPr>
              <a:t>καί</a:t>
            </a:r>
            <a:r>
              <a:rPr lang="el-GR" sz="3400" b="1" i="1" dirty="0">
                <a:solidFill>
                  <a:srgbClr val="C00000"/>
                </a:solidFill>
              </a:rPr>
              <a:t> </a:t>
            </a:r>
            <a:r>
              <a:rPr lang="el-GR" sz="3400" b="1" i="1" dirty="0" err="1">
                <a:solidFill>
                  <a:srgbClr val="C00000"/>
                </a:solidFill>
              </a:rPr>
              <a:t>τόν</a:t>
            </a:r>
            <a:r>
              <a:rPr lang="el-GR" sz="3400" b="1" i="1" dirty="0">
                <a:solidFill>
                  <a:srgbClr val="C00000"/>
                </a:solidFill>
              </a:rPr>
              <a:t> </a:t>
            </a:r>
            <a:r>
              <a:rPr lang="el-GR" sz="3400" b="1" i="1" dirty="0" err="1">
                <a:solidFill>
                  <a:srgbClr val="C00000"/>
                </a:solidFill>
              </a:rPr>
              <a:t>ἄργυρο</a:t>
            </a:r>
            <a:r>
              <a:rPr lang="el-GR" sz="3400" b="1" i="1" dirty="0">
                <a:solidFill>
                  <a:srgbClr val="C00000"/>
                </a:solidFill>
              </a:rPr>
              <a:t> </a:t>
            </a:r>
            <a:r>
              <a:rPr lang="el-GR" sz="3400" b="1" i="1" dirty="0" err="1">
                <a:solidFill>
                  <a:srgbClr val="C00000"/>
                </a:solidFill>
              </a:rPr>
              <a:t>τά</a:t>
            </a:r>
            <a:r>
              <a:rPr lang="el-GR" sz="3400" b="1" i="1" dirty="0">
                <a:solidFill>
                  <a:srgbClr val="C00000"/>
                </a:solidFill>
              </a:rPr>
              <a:t> </a:t>
            </a:r>
            <a:r>
              <a:rPr lang="el-GR" sz="3400" b="1" i="1" dirty="0" err="1">
                <a:solidFill>
                  <a:srgbClr val="C00000"/>
                </a:solidFill>
              </a:rPr>
              <a:t>ἐμπιστεύθηκε</a:t>
            </a:r>
            <a:r>
              <a:rPr lang="el-GR" sz="3400" b="1" i="1" dirty="0">
                <a:solidFill>
                  <a:srgbClr val="C00000"/>
                </a:solidFill>
              </a:rPr>
              <a:t> </a:t>
            </a:r>
            <a:r>
              <a:rPr lang="el-GR" sz="3400" b="1" i="1" dirty="0" err="1">
                <a:solidFill>
                  <a:srgbClr val="C00000"/>
                </a:solidFill>
              </a:rPr>
              <a:t>σέ</a:t>
            </a:r>
            <a:r>
              <a:rPr lang="el-GR" sz="3400" b="1" i="1" dirty="0">
                <a:solidFill>
                  <a:srgbClr val="C00000"/>
                </a:solidFill>
              </a:rPr>
              <a:t> κάποιον πρεσβύτερο </a:t>
            </a:r>
            <a:r>
              <a:rPr lang="el-GR" sz="3400" b="1" i="1" dirty="0" err="1">
                <a:solidFill>
                  <a:srgbClr val="C00000"/>
                </a:solidFill>
              </a:rPr>
              <a:t>Παῦλο</a:t>
            </a:r>
            <a:r>
              <a:rPr lang="el-GR" sz="3400" b="1" i="1" dirty="0">
                <a:solidFill>
                  <a:srgbClr val="C00000"/>
                </a:solidFill>
              </a:rPr>
              <a:t> μοναχό </a:t>
            </a:r>
            <a:r>
              <a:rPr lang="el-GR" sz="3400" b="1" i="1" dirty="0" err="1">
                <a:solidFill>
                  <a:srgbClr val="C00000"/>
                </a:solidFill>
              </a:rPr>
              <a:t>ἀπό</a:t>
            </a:r>
            <a:r>
              <a:rPr lang="el-GR" sz="3400" b="1" i="1" dirty="0">
                <a:solidFill>
                  <a:srgbClr val="C00000"/>
                </a:solidFill>
              </a:rPr>
              <a:t> </a:t>
            </a:r>
            <a:r>
              <a:rPr lang="el-GR" sz="3400" b="1" i="1" dirty="0" err="1">
                <a:solidFill>
                  <a:srgbClr val="C00000"/>
                </a:solidFill>
              </a:rPr>
              <a:t>τή</a:t>
            </a:r>
            <a:r>
              <a:rPr lang="el-GR" sz="3400" b="1" i="1" dirty="0">
                <a:solidFill>
                  <a:srgbClr val="C00000"/>
                </a:solidFill>
              </a:rPr>
              <a:t> Δαλματία </a:t>
            </a:r>
            <a:r>
              <a:rPr lang="el-GR" sz="3400" b="1" i="1" dirty="0" err="1">
                <a:solidFill>
                  <a:srgbClr val="C00000"/>
                </a:solidFill>
              </a:rPr>
              <a:t>καί</a:t>
            </a:r>
            <a:r>
              <a:rPr lang="el-GR" sz="3400" b="1" i="1" dirty="0">
                <a:solidFill>
                  <a:srgbClr val="C00000"/>
                </a:solidFill>
              </a:rPr>
              <a:t> </a:t>
            </a:r>
            <a:r>
              <a:rPr lang="el-GR" sz="3400" b="1" i="1" dirty="0" err="1">
                <a:solidFill>
                  <a:srgbClr val="C00000"/>
                </a:solidFill>
              </a:rPr>
              <a:t>ἔστειλε</a:t>
            </a:r>
            <a:r>
              <a:rPr lang="el-GR" sz="3400" b="1" i="1" dirty="0">
                <a:solidFill>
                  <a:srgbClr val="C00000"/>
                </a:solidFill>
              </a:rPr>
              <a:t> διά θαλάσσης </a:t>
            </a:r>
            <a:r>
              <a:rPr lang="el-GR" sz="3400" b="1" i="1" dirty="0" err="1">
                <a:solidFill>
                  <a:srgbClr val="C00000"/>
                </a:solidFill>
              </a:rPr>
              <a:t>στήν</a:t>
            </a:r>
            <a:r>
              <a:rPr lang="el-GR" sz="3400" b="1" i="1" dirty="0">
                <a:solidFill>
                  <a:srgbClr val="C00000"/>
                </a:solidFill>
              </a:rPr>
              <a:t> </a:t>
            </a:r>
            <a:r>
              <a:rPr lang="el-GR" sz="3400" b="1" i="1" dirty="0" err="1">
                <a:solidFill>
                  <a:srgbClr val="C00000"/>
                </a:solidFill>
              </a:rPr>
              <a:t>Ἀνατολή</a:t>
            </a:r>
            <a:r>
              <a:rPr lang="el-GR" sz="3400" b="1" i="1" dirty="0">
                <a:solidFill>
                  <a:srgbClr val="C00000"/>
                </a:solidFill>
              </a:rPr>
              <a:t>: </a:t>
            </a:r>
            <a:r>
              <a:rPr lang="el-GR" sz="3400" b="1" i="1" dirty="0" err="1">
                <a:solidFill>
                  <a:srgbClr val="C00000"/>
                </a:solidFill>
              </a:rPr>
              <a:t>στήν</a:t>
            </a:r>
            <a:r>
              <a:rPr lang="el-GR" sz="3400" b="1" i="1" dirty="0">
                <a:solidFill>
                  <a:srgbClr val="C00000"/>
                </a:solidFill>
              </a:rPr>
              <a:t> </a:t>
            </a:r>
            <a:r>
              <a:rPr lang="el-GR" sz="3400" b="1" i="1" dirty="0" err="1">
                <a:solidFill>
                  <a:srgbClr val="C00000"/>
                </a:solidFill>
              </a:rPr>
              <a:t>Αἴγυπτο</a:t>
            </a:r>
            <a:r>
              <a:rPr lang="el-GR" sz="3400" b="1" i="1" dirty="0">
                <a:solidFill>
                  <a:srgbClr val="C00000"/>
                </a:solidFill>
              </a:rPr>
              <a:t> </a:t>
            </a:r>
            <a:r>
              <a:rPr lang="el-GR" sz="3400" b="1" i="1" dirty="0" err="1">
                <a:solidFill>
                  <a:srgbClr val="C00000"/>
                </a:solidFill>
              </a:rPr>
              <a:t>καί</a:t>
            </a:r>
            <a:r>
              <a:rPr lang="el-GR" sz="3400" b="1" i="1" dirty="0">
                <a:solidFill>
                  <a:srgbClr val="C00000"/>
                </a:solidFill>
              </a:rPr>
              <a:t> </a:t>
            </a:r>
            <a:r>
              <a:rPr lang="el-GR" sz="3400" b="1" i="1" dirty="0" err="1">
                <a:solidFill>
                  <a:srgbClr val="C00000"/>
                </a:solidFill>
              </a:rPr>
              <a:t>τή</a:t>
            </a:r>
            <a:r>
              <a:rPr lang="el-GR" sz="3400" b="1" i="1" dirty="0">
                <a:solidFill>
                  <a:srgbClr val="C00000"/>
                </a:solidFill>
              </a:rPr>
              <a:t> </a:t>
            </a:r>
            <a:r>
              <a:rPr lang="el-GR" sz="3400" b="1" i="1" dirty="0" err="1">
                <a:solidFill>
                  <a:srgbClr val="C00000"/>
                </a:solidFill>
              </a:rPr>
              <a:t>Θηβαΐδα</a:t>
            </a:r>
            <a:r>
              <a:rPr lang="el-GR" sz="3400" b="1" i="1" dirty="0">
                <a:solidFill>
                  <a:srgbClr val="C00000"/>
                </a:solidFill>
              </a:rPr>
              <a:t> δέκα χιλιάδες νομίσματα, </a:t>
            </a:r>
            <a:r>
              <a:rPr lang="el-GR" sz="3400" b="1" i="1" dirty="0" err="1">
                <a:solidFill>
                  <a:srgbClr val="C00000"/>
                </a:solidFill>
              </a:rPr>
              <a:t>στήν</a:t>
            </a:r>
            <a:r>
              <a:rPr lang="el-GR" sz="3400" b="1" i="1" dirty="0">
                <a:solidFill>
                  <a:srgbClr val="C00000"/>
                </a:solidFill>
              </a:rPr>
              <a:t> </a:t>
            </a:r>
            <a:r>
              <a:rPr lang="el-GR" sz="3400" b="1" i="1" dirty="0" err="1">
                <a:solidFill>
                  <a:srgbClr val="C00000"/>
                </a:solidFill>
              </a:rPr>
              <a:t>Ἀντιόχεια</a:t>
            </a:r>
            <a:r>
              <a:rPr lang="el-GR" sz="3400" b="1" i="1" dirty="0">
                <a:solidFill>
                  <a:srgbClr val="C00000"/>
                </a:solidFill>
              </a:rPr>
              <a:t> </a:t>
            </a:r>
            <a:r>
              <a:rPr lang="el-GR" sz="3400" b="1" i="1" dirty="0" err="1">
                <a:solidFill>
                  <a:srgbClr val="C00000"/>
                </a:solidFill>
              </a:rPr>
              <a:t>καί</a:t>
            </a:r>
            <a:r>
              <a:rPr lang="el-GR" sz="3400" b="1" i="1" dirty="0">
                <a:solidFill>
                  <a:srgbClr val="C00000"/>
                </a:solidFill>
              </a:rPr>
              <a:t> </a:t>
            </a:r>
            <a:r>
              <a:rPr lang="el-GR" sz="3400" b="1" i="1" dirty="0" err="1">
                <a:solidFill>
                  <a:srgbClr val="C00000"/>
                </a:solidFill>
              </a:rPr>
              <a:t>τά</a:t>
            </a:r>
            <a:r>
              <a:rPr lang="el-GR" sz="3400" b="1" i="1" dirty="0">
                <a:solidFill>
                  <a:srgbClr val="C00000"/>
                </a:solidFill>
              </a:rPr>
              <a:t> περίχωρα δέκα χιλιάδες, </a:t>
            </a:r>
            <a:r>
              <a:rPr lang="el-GR" sz="3400" b="1" i="1" dirty="0" err="1">
                <a:solidFill>
                  <a:srgbClr val="C00000"/>
                </a:solidFill>
              </a:rPr>
              <a:t>στήν</a:t>
            </a:r>
            <a:r>
              <a:rPr lang="el-GR" sz="3400" b="1" i="1" dirty="0">
                <a:solidFill>
                  <a:srgbClr val="C00000"/>
                </a:solidFill>
              </a:rPr>
              <a:t> Παλαιστίνη δέκα πέντε, </a:t>
            </a:r>
            <a:r>
              <a:rPr lang="el-GR" sz="3400" b="1" i="1" dirty="0" err="1">
                <a:solidFill>
                  <a:srgbClr val="C00000"/>
                </a:solidFill>
              </a:rPr>
              <a:t>καί</a:t>
            </a:r>
            <a:r>
              <a:rPr lang="el-GR" sz="3400" b="1" i="1" dirty="0">
                <a:solidFill>
                  <a:srgbClr val="C00000"/>
                </a:solidFill>
              </a:rPr>
              <a:t> </a:t>
            </a:r>
            <a:r>
              <a:rPr lang="el-GR" sz="3400" b="1" i="1" dirty="0" err="1">
                <a:solidFill>
                  <a:srgbClr val="C00000"/>
                </a:solidFill>
              </a:rPr>
              <a:t>στήν</a:t>
            </a:r>
            <a:r>
              <a:rPr lang="el-GR" sz="3400" b="1" i="1" dirty="0">
                <a:solidFill>
                  <a:srgbClr val="C00000"/>
                </a:solidFill>
              </a:rPr>
              <a:t> </a:t>
            </a:r>
            <a:r>
              <a:rPr lang="el-GR" sz="3400" b="1" i="1" dirty="0" err="1">
                <a:solidFill>
                  <a:srgbClr val="C00000"/>
                </a:solidFill>
              </a:rPr>
              <a:t>Ἐκκλησία</a:t>
            </a:r>
            <a:r>
              <a:rPr lang="el-GR" sz="3400" b="1" i="1" dirty="0">
                <a:solidFill>
                  <a:srgbClr val="C00000"/>
                </a:solidFill>
              </a:rPr>
              <a:t> </a:t>
            </a:r>
            <a:r>
              <a:rPr lang="el-GR" sz="3400" b="1" i="1" dirty="0" err="1">
                <a:solidFill>
                  <a:srgbClr val="C00000"/>
                </a:solidFill>
              </a:rPr>
              <a:t>τῶν</a:t>
            </a:r>
            <a:r>
              <a:rPr lang="el-GR" sz="3400" b="1" i="1" dirty="0">
                <a:solidFill>
                  <a:srgbClr val="C00000"/>
                </a:solidFill>
              </a:rPr>
              <a:t> νήσων </a:t>
            </a:r>
            <a:r>
              <a:rPr lang="el-GR" sz="3400" b="1" i="1" dirty="0" err="1">
                <a:solidFill>
                  <a:srgbClr val="C00000"/>
                </a:solidFill>
              </a:rPr>
              <a:t>καί</a:t>
            </a:r>
            <a:r>
              <a:rPr lang="el-GR" sz="3400" b="1" i="1" dirty="0">
                <a:solidFill>
                  <a:srgbClr val="C00000"/>
                </a:solidFill>
              </a:rPr>
              <a:t> σ’ </a:t>
            </a:r>
            <a:r>
              <a:rPr lang="el-GR" sz="3400" b="1" i="1" dirty="0" err="1">
                <a:solidFill>
                  <a:srgbClr val="C00000"/>
                </a:solidFill>
              </a:rPr>
              <a:t>ὅσους</a:t>
            </a:r>
            <a:r>
              <a:rPr lang="el-GR" sz="3400" b="1" i="1" dirty="0">
                <a:solidFill>
                  <a:srgbClr val="C00000"/>
                </a:solidFill>
              </a:rPr>
              <a:t> </a:t>
            </a:r>
            <a:r>
              <a:rPr lang="el-GR" sz="3400" b="1" i="1" dirty="0" err="1">
                <a:solidFill>
                  <a:srgbClr val="C00000"/>
                </a:solidFill>
              </a:rPr>
              <a:t>ἦταν</a:t>
            </a:r>
            <a:r>
              <a:rPr lang="el-GR" sz="3400" b="1" i="1" dirty="0">
                <a:solidFill>
                  <a:srgbClr val="C00000"/>
                </a:solidFill>
              </a:rPr>
              <a:t> σ’ </a:t>
            </a:r>
            <a:r>
              <a:rPr lang="el-GR" sz="3400" b="1" i="1" dirty="0" err="1">
                <a:solidFill>
                  <a:srgbClr val="C00000"/>
                </a:solidFill>
              </a:rPr>
              <a:t>ἐξορία</a:t>
            </a:r>
            <a:r>
              <a:rPr lang="el-GR" sz="3400" b="1" i="1" dirty="0">
                <a:solidFill>
                  <a:srgbClr val="C00000"/>
                </a:solidFill>
              </a:rPr>
              <a:t> δέκα χιλιάδες συντηρώντας </a:t>
            </a:r>
            <a:r>
              <a:rPr lang="el-GR" sz="3400" b="1" i="1" dirty="0" err="1">
                <a:solidFill>
                  <a:srgbClr val="C00000"/>
                </a:solidFill>
              </a:rPr>
              <a:t>ἔτσι</a:t>
            </a:r>
            <a:r>
              <a:rPr lang="el-GR" sz="3400" b="1" i="1" dirty="0">
                <a:solidFill>
                  <a:srgbClr val="C00000"/>
                </a:solidFill>
              </a:rPr>
              <a:t> μόνη της </a:t>
            </a:r>
            <a:r>
              <a:rPr lang="el-GR" sz="3400" b="1" i="1" dirty="0" err="1">
                <a:solidFill>
                  <a:srgbClr val="C00000"/>
                </a:solidFill>
              </a:rPr>
              <a:t>καί</a:t>
            </a:r>
            <a:r>
              <a:rPr lang="el-GR" sz="3400" b="1" i="1" dirty="0">
                <a:solidFill>
                  <a:srgbClr val="C00000"/>
                </a:solidFill>
              </a:rPr>
              <a:t> </a:t>
            </a:r>
            <a:r>
              <a:rPr lang="el-GR" sz="3400" b="1" i="1" dirty="0" err="1">
                <a:solidFill>
                  <a:srgbClr val="C00000"/>
                </a:solidFill>
              </a:rPr>
              <a:t>τίς</a:t>
            </a:r>
            <a:r>
              <a:rPr lang="el-GR" sz="3400" b="1" i="1" dirty="0">
                <a:solidFill>
                  <a:srgbClr val="C00000"/>
                </a:solidFill>
              </a:rPr>
              <a:t> </a:t>
            </a:r>
            <a:r>
              <a:rPr lang="el-GR" sz="3400" b="1" i="1" dirty="0" err="1">
                <a:solidFill>
                  <a:srgbClr val="C00000"/>
                </a:solidFill>
              </a:rPr>
              <a:t>ἐκκλησίες</a:t>
            </a:r>
            <a:r>
              <a:rPr lang="el-GR" sz="3400" b="1" i="1" dirty="0">
                <a:solidFill>
                  <a:srgbClr val="C00000"/>
                </a:solidFill>
              </a:rPr>
              <a:t> </a:t>
            </a:r>
            <a:r>
              <a:rPr lang="el-GR" sz="3400" b="1" i="1" dirty="0" err="1">
                <a:solidFill>
                  <a:srgbClr val="C00000"/>
                </a:solidFill>
              </a:rPr>
              <a:t>στή</a:t>
            </a:r>
            <a:r>
              <a:rPr lang="el-GR" sz="3400" b="1" i="1" dirty="0">
                <a:solidFill>
                  <a:srgbClr val="C00000"/>
                </a:solidFill>
              </a:rPr>
              <a:t> Δύση... </a:t>
            </a:r>
            <a:r>
              <a:rPr lang="el-GR" sz="3400" b="1" i="1" dirty="0" err="1">
                <a:solidFill>
                  <a:srgbClr val="C00000"/>
                </a:solidFill>
              </a:rPr>
              <a:t>Ἀπελευθέρωσε</a:t>
            </a:r>
            <a:r>
              <a:rPr lang="el-GR" sz="3400" b="1" i="1" dirty="0">
                <a:solidFill>
                  <a:srgbClr val="C00000"/>
                </a:solidFill>
              </a:rPr>
              <a:t> </a:t>
            </a:r>
            <a:r>
              <a:rPr lang="el-GR" sz="3400" b="1" i="1" dirty="0" err="1">
                <a:solidFill>
                  <a:srgbClr val="C00000"/>
                </a:solidFill>
              </a:rPr>
              <a:t>καί</a:t>
            </a:r>
            <a:r>
              <a:rPr lang="el-GR" sz="3400" b="1" i="1" dirty="0">
                <a:solidFill>
                  <a:srgbClr val="C00000"/>
                </a:solidFill>
              </a:rPr>
              <a:t> </a:t>
            </a:r>
            <a:r>
              <a:rPr lang="el-GR" sz="3400" b="1" i="1" dirty="0" err="1">
                <a:solidFill>
                  <a:srgbClr val="C00000"/>
                </a:solidFill>
              </a:rPr>
              <a:t>ὅσους</a:t>
            </a:r>
            <a:r>
              <a:rPr lang="el-GR" sz="3400" b="1" i="1" dirty="0">
                <a:solidFill>
                  <a:srgbClr val="C00000"/>
                </a:solidFill>
              </a:rPr>
              <a:t> δούλους (της) </a:t>
            </a:r>
            <a:r>
              <a:rPr lang="el-GR" sz="3400" b="1" i="1" dirty="0" err="1">
                <a:solidFill>
                  <a:srgbClr val="C00000"/>
                </a:solidFill>
              </a:rPr>
              <a:t>τό</a:t>
            </a:r>
            <a:r>
              <a:rPr lang="el-GR" sz="3400" b="1" i="1" dirty="0">
                <a:solidFill>
                  <a:srgbClr val="C00000"/>
                </a:solidFill>
              </a:rPr>
              <a:t> </a:t>
            </a:r>
            <a:r>
              <a:rPr lang="el-GR" sz="3400" b="1" i="1" dirty="0" err="1">
                <a:solidFill>
                  <a:srgbClr val="C00000"/>
                </a:solidFill>
              </a:rPr>
              <a:t>ἤθελαν</a:t>
            </a:r>
            <a:r>
              <a:rPr lang="el-GR" sz="3400" b="1" i="1" dirty="0">
                <a:solidFill>
                  <a:srgbClr val="C00000"/>
                </a:solidFill>
              </a:rPr>
              <a:t>, περί </a:t>
            </a:r>
            <a:r>
              <a:rPr lang="el-GR" sz="3400" b="1" i="1" dirty="0" err="1">
                <a:solidFill>
                  <a:srgbClr val="C00000"/>
                </a:solidFill>
              </a:rPr>
              <a:t>τίς</a:t>
            </a:r>
            <a:r>
              <a:rPr lang="el-GR" sz="3400" b="1" i="1" dirty="0">
                <a:solidFill>
                  <a:srgbClr val="C00000"/>
                </a:solidFill>
              </a:rPr>
              <a:t> </a:t>
            </a:r>
            <a:r>
              <a:rPr lang="el-GR" sz="3400" b="1" i="1" dirty="0" err="1">
                <a:solidFill>
                  <a:srgbClr val="C00000"/>
                </a:solidFill>
              </a:rPr>
              <a:t>ὀκτώ</a:t>
            </a:r>
            <a:r>
              <a:rPr lang="el-GR" sz="3400" b="1" i="1" dirty="0">
                <a:solidFill>
                  <a:srgbClr val="C00000"/>
                </a:solidFill>
              </a:rPr>
              <a:t> χιλιάδες, </a:t>
            </a:r>
            <a:r>
              <a:rPr lang="el-GR" sz="3400" b="1" i="1" dirty="0" err="1">
                <a:solidFill>
                  <a:srgbClr val="C00000"/>
                </a:solidFill>
              </a:rPr>
              <a:t>καί</a:t>
            </a:r>
            <a:r>
              <a:rPr lang="el-GR" sz="3400" b="1" i="1" dirty="0">
                <a:solidFill>
                  <a:srgbClr val="C00000"/>
                </a:solidFill>
              </a:rPr>
              <a:t> </a:t>
            </a:r>
            <a:r>
              <a:rPr lang="el-GR" sz="3400" b="1" i="1" dirty="0" err="1">
                <a:solidFill>
                  <a:srgbClr val="C00000"/>
                </a:solidFill>
              </a:rPr>
              <a:t>ὅσους</a:t>
            </a:r>
            <a:r>
              <a:rPr lang="el-GR" sz="3400" b="1" i="1" dirty="0">
                <a:solidFill>
                  <a:srgbClr val="C00000"/>
                </a:solidFill>
              </a:rPr>
              <a:t> </a:t>
            </a:r>
            <a:r>
              <a:rPr lang="el-GR" sz="3400" b="1" i="1" dirty="0" err="1">
                <a:solidFill>
                  <a:srgbClr val="C00000"/>
                </a:solidFill>
              </a:rPr>
              <a:t>δέν</a:t>
            </a:r>
            <a:r>
              <a:rPr lang="el-GR" sz="3400" b="1" i="1" dirty="0">
                <a:solidFill>
                  <a:srgbClr val="C00000"/>
                </a:solidFill>
              </a:rPr>
              <a:t> </a:t>
            </a:r>
            <a:r>
              <a:rPr lang="el-GR" sz="3400" b="1" i="1" dirty="0" err="1">
                <a:solidFill>
                  <a:srgbClr val="C00000"/>
                </a:solidFill>
              </a:rPr>
              <a:t>ἤθελαν</a:t>
            </a:r>
            <a:r>
              <a:rPr lang="el-GR" sz="3400" b="1" i="1" dirty="0">
                <a:solidFill>
                  <a:srgbClr val="C00000"/>
                </a:solidFill>
              </a:rPr>
              <a:t> τούς </a:t>
            </a:r>
            <a:r>
              <a:rPr lang="el-GR" sz="3400" b="1" i="1" dirty="0" err="1">
                <a:solidFill>
                  <a:srgbClr val="C00000"/>
                </a:solidFill>
              </a:rPr>
              <a:t>ἔδωσε</a:t>
            </a:r>
            <a:r>
              <a:rPr lang="el-GR" sz="3400" b="1" i="1" dirty="0">
                <a:solidFill>
                  <a:srgbClr val="C00000"/>
                </a:solidFill>
              </a:rPr>
              <a:t> </a:t>
            </a:r>
            <a:r>
              <a:rPr lang="el-GR" sz="3400" b="1" i="1" dirty="0" err="1">
                <a:solidFill>
                  <a:srgbClr val="C00000"/>
                </a:solidFill>
              </a:rPr>
              <a:t>στόν</a:t>
            </a:r>
            <a:r>
              <a:rPr lang="el-GR" sz="3400" b="1" i="1" dirty="0">
                <a:solidFill>
                  <a:srgbClr val="C00000"/>
                </a:solidFill>
              </a:rPr>
              <a:t> </a:t>
            </a:r>
            <a:r>
              <a:rPr lang="el-GR" sz="3400" b="1" i="1" dirty="0" err="1">
                <a:solidFill>
                  <a:srgbClr val="C00000"/>
                </a:solidFill>
              </a:rPr>
              <a:t>ἀδελφό</a:t>
            </a:r>
            <a:r>
              <a:rPr lang="el-GR" sz="3400" b="1" i="1" dirty="0">
                <a:solidFill>
                  <a:srgbClr val="C00000"/>
                </a:solidFill>
              </a:rPr>
              <a:t> της παραχωρώντας τους κι </a:t>
            </a:r>
            <a:r>
              <a:rPr lang="el-GR" sz="3400" b="1" i="1" dirty="0" err="1">
                <a:solidFill>
                  <a:srgbClr val="C00000"/>
                </a:solidFill>
              </a:rPr>
              <a:t>ἀπό</a:t>
            </a:r>
            <a:r>
              <a:rPr lang="el-GR" sz="3400" b="1" i="1" dirty="0">
                <a:solidFill>
                  <a:srgbClr val="C00000"/>
                </a:solidFill>
              </a:rPr>
              <a:t> τρία νομίσματα </a:t>
            </a:r>
            <a:r>
              <a:rPr lang="el-GR" sz="3400" b="1" i="1" dirty="0" err="1">
                <a:solidFill>
                  <a:srgbClr val="C00000"/>
                </a:solidFill>
              </a:rPr>
              <a:t>στόν</a:t>
            </a:r>
            <a:r>
              <a:rPr lang="el-GR" sz="3400" b="1" i="1" dirty="0">
                <a:solidFill>
                  <a:srgbClr val="C00000"/>
                </a:solidFill>
              </a:rPr>
              <a:t> καθένα. </a:t>
            </a:r>
            <a:r>
              <a:rPr lang="el-GR" sz="3400" b="1" i="1" dirty="0" err="1">
                <a:solidFill>
                  <a:srgbClr val="C00000"/>
                </a:solidFill>
              </a:rPr>
              <a:t>Ἀφοῦ</a:t>
            </a:r>
            <a:r>
              <a:rPr lang="el-GR" sz="3400" b="1" i="1" dirty="0">
                <a:solidFill>
                  <a:srgbClr val="C00000"/>
                </a:solidFill>
              </a:rPr>
              <a:t> πούλησε </a:t>
            </a:r>
            <a:r>
              <a:rPr lang="el-GR" sz="3400" b="1" i="1" dirty="0" err="1">
                <a:solidFill>
                  <a:srgbClr val="C00000"/>
                </a:solidFill>
              </a:rPr>
              <a:t>τά</a:t>
            </a:r>
            <a:r>
              <a:rPr lang="el-GR" sz="3400" b="1" i="1" dirty="0">
                <a:solidFill>
                  <a:srgbClr val="C00000"/>
                </a:solidFill>
              </a:rPr>
              <a:t> κτήματα πού </a:t>
            </a:r>
            <a:r>
              <a:rPr lang="el-GR" sz="3400" b="1" i="1" dirty="0" err="1">
                <a:solidFill>
                  <a:srgbClr val="C00000"/>
                </a:solidFill>
              </a:rPr>
              <a:t>εἶχε</a:t>
            </a:r>
            <a:r>
              <a:rPr lang="el-GR" sz="3400" b="1" i="1" dirty="0">
                <a:solidFill>
                  <a:srgbClr val="C00000"/>
                </a:solidFill>
              </a:rPr>
              <a:t> </a:t>
            </a:r>
            <a:r>
              <a:rPr lang="el-GR" sz="3400" b="1" i="1" dirty="0" err="1">
                <a:solidFill>
                  <a:srgbClr val="C00000"/>
                </a:solidFill>
              </a:rPr>
              <a:t>στήν</a:t>
            </a:r>
            <a:r>
              <a:rPr lang="el-GR" sz="3400" b="1" i="1" dirty="0">
                <a:solidFill>
                  <a:srgbClr val="C00000"/>
                </a:solidFill>
              </a:rPr>
              <a:t> </a:t>
            </a:r>
            <a:r>
              <a:rPr lang="el-GR" sz="3400" b="1" i="1" dirty="0" err="1">
                <a:solidFill>
                  <a:srgbClr val="C00000"/>
                </a:solidFill>
              </a:rPr>
              <a:t>Ἰσπανία</a:t>
            </a:r>
            <a:r>
              <a:rPr lang="el-GR" sz="3400" b="1" i="1" dirty="0">
                <a:solidFill>
                  <a:srgbClr val="C00000"/>
                </a:solidFill>
              </a:rPr>
              <a:t>, </a:t>
            </a:r>
            <a:r>
              <a:rPr lang="el-GR" sz="3400" b="1" i="1" dirty="0" err="1">
                <a:solidFill>
                  <a:srgbClr val="C00000"/>
                </a:solidFill>
              </a:rPr>
              <a:t>Ἀκουιτανία</a:t>
            </a:r>
            <a:r>
              <a:rPr lang="el-GR" sz="3400" b="1" i="1" dirty="0">
                <a:solidFill>
                  <a:srgbClr val="C00000"/>
                </a:solidFill>
              </a:rPr>
              <a:t> </a:t>
            </a:r>
            <a:r>
              <a:rPr lang="el-GR" sz="3400" b="1" i="1" dirty="0" err="1">
                <a:solidFill>
                  <a:srgbClr val="C00000"/>
                </a:solidFill>
              </a:rPr>
              <a:t>καί</a:t>
            </a:r>
            <a:r>
              <a:rPr lang="el-GR" sz="3400" b="1" i="1" dirty="0">
                <a:solidFill>
                  <a:srgbClr val="C00000"/>
                </a:solidFill>
              </a:rPr>
              <a:t> </a:t>
            </a:r>
            <a:r>
              <a:rPr lang="el-GR" sz="3400" b="1" i="1" dirty="0" err="1">
                <a:solidFill>
                  <a:srgbClr val="C00000"/>
                </a:solidFill>
              </a:rPr>
              <a:t>Ταρρακωνησία</a:t>
            </a:r>
            <a:r>
              <a:rPr lang="el-GR" sz="3400" b="1" i="1" dirty="0">
                <a:solidFill>
                  <a:srgbClr val="C00000"/>
                </a:solidFill>
              </a:rPr>
              <a:t> </a:t>
            </a:r>
            <a:r>
              <a:rPr lang="el-GR" sz="3400" b="1" i="1" dirty="0" err="1">
                <a:solidFill>
                  <a:srgbClr val="C00000"/>
                </a:solidFill>
              </a:rPr>
              <a:t>καί</a:t>
            </a:r>
            <a:r>
              <a:rPr lang="el-GR" sz="3400" b="1" i="1" dirty="0">
                <a:solidFill>
                  <a:srgbClr val="C00000"/>
                </a:solidFill>
              </a:rPr>
              <a:t> Γαλλία κράτησε μόνο </a:t>
            </a:r>
            <a:r>
              <a:rPr lang="el-GR" sz="3400" b="1" i="1" dirty="0" err="1">
                <a:solidFill>
                  <a:srgbClr val="C00000"/>
                </a:solidFill>
              </a:rPr>
              <a:t>τά</a:t>
            </a:r>
            <a:r>
              <a:rPr lang="el-GR" sz="3400" b="1" i="1" dirty="0">
                <a:solidFill>
                  <a:srgbClr val="C00000"/>
                </a:solidFill>
              </a:rPr>
              <a:t> κτήματα </a:t>
            </a:r>
            <a:r>
              <a:rPr lang="el-GR" sz="3400" b="1" i="1" dirty="0" err="1">
                <a:solidFill>
                  <a:srgbClr val="C00000"/>
                </a:solidFill>
              </a:rPr>
              <a:t>στή</a:t>
            </a:r>
            <a:r>
              <a:rPr lang="el-GR" sz="3400" b="1" i="1" dirty="0">
                <a:solidFill>
                  <a:srgbClr val="C00000"/>
                </a:solidFill>
              </a:rPr>
              <a:t> Σικελία, Καμπανία </a:t>
            </a:r>
            <a:r>
              <a:rPr lang="el-GR" sz="3400" b="1" i="1" dirty="0" err="1">
                <a:solidFill>
                  <a:srgbClr val="C00000"/>
                </a:solidFill>
              </a:rPr>
              <a:t>καί</a:t>
            </a:r>
            <a:r>
              <a:rPr lang="el-GR" sz="3400" b="1" i="1" dirty="0">
                <a:solidFill>
                  <a:srgbClr val="C00000"/>
                </a:solidFill>
              </a:rPr>
              <a:t> </a:t>
            </a:r>
            <a:r>
              <a:rPr lang="el-GR" sz="3400" b="1" i="1" dirty="0" err="1">
                <a:solidFill>
                  <a:srgbClr val="C00000"/>
                </a:solidFill>
              </a:rPr>
              <a:t>Ἀφρική</a:t>
            </a:r>
            <a:r>
              <a:rPr lang="el-GR" sz="3400" b="1" i="1" dirty="0">
                <a:solidFill>
                  <a:srgbClr val="C00000"/>
                </a:solidFill>
              </a:rPr>
              <a:t> </a:t>
            </a:r>
            <a:r>
              <a:rPr lang="el-GR" sz="3400" b="1" i="1" dirty="0" err="1">
                <a:solidFill>
                  <a:srgbClr val="C00000"/>
                </a:solidFill>
              </a:rPr>
              <a:t>γιά</a:t>
            </a:r>
            <a:r>
              <a:rPr lang="el-GR" sz="3400" b="1" i="1" dirty="0">
                <a:solidFill>
                  <a:srgbClr val="C00000"/>
                </a:solidFill>
              </a:rPr>
              <a:t> </a:t>
            </a:r>
            <a:r>
              <a:rPr lang="el-GR" sz="3400" b="1" i="1" dirty="0" err="1">
                <a:solidFill>
                  <a:srgbClr val="C00000"/>
                </a:solidFill>
              </a:rPr>
              <a:t>νά</a:t>
            </a:r>
            <a:r>
              <a:rPr lang="el-GR" sz="3400" b="1" i="1" dirty="0">
                <a:solidFill>
                  <a:srgbClr val="C00000"/>
                </a:solidFill>
              </a:rPr>
              <a:t> </a:t>
            </a:r>
            <a:r>
              <a:rPr lang="el-GR" sz="3400" b="1" i="1" dirty="0" err="1">
                <a:solidFill>
                  <a:srgbClr val="C00000"/>
                </a:solidFill>
              </a:rPr>
              <a:t>συντηρεῖ</a:t>
            </a:r>
            <a:r>
              <a:rPr lang="el-GR" sz="3400" b="1" i="1" dirty="0">
                <a:solidFill>
                  <a:srgbClr val="C00000"/>
                </a:solidFill>
              </a:rPr>
              <a:t> </a:t>
            </a:r>
            <a:r>
              <a:rPr lang="el-GR" sz="3400" b="1" i="1" dirty="0" err="1">
                <a:solidFill>
                  <a:srgbClr val="C00000"/>
                </a:solidFill>
              </a:rPr>
              <a:t>μέ</a:t>
            </a:r>
            <a:r>
              <a:rPr lang="el-GR" sz="3400" b="1" i="1" dirty="0">
                <a:solidFill>
                  <a:srgbClr val="C00000"/>
                </a:solidFill>
              </a:rPr>
              <a:t> </a:t>
            </a:r>
            <a:r>
              <a:rPr lang="el-GR" sz="3400" b="1" i="1" dirty="0" err="1">
                <a:solidFill>
                  <a:srgbClr val="C00000"/>
                </a:solidFill>
              </a:rPr>
              <a:t>τά</a:t>
            </a:r>
            <a:r>
              <a:rPr lang="el-GR" sz="3400" b="1" i="1" dirty="0">
                <a:solidFill>
                  <a:srgbClr val="C00000"/>
                </a:solidFill>
              </a:rPr>
              <a:t> </a:t>
            </a:r>
            <a:r>
              <a:rPr lang="el-GR" sz="3400" b="1" i="1" dirty="0" err="1">
                <a:solidFill>
                  <a:srgbClr val="C00000"/>
                </a:solidFill>
              </a:rPr>
              <a:t>ἔσοδά</a:t>
            </a:r>
            <a:r>
              <a:rPr lang="el-GR" sz="3400" b="1" i="1" dirty="0">
                <a:solidFill>
                  <a:srgbClr val="C00000"/>
                </a:solidFill>
              </a:rPr>
              <a:t> τους μοναστήρια... </a:t>
            </a:r>
            <a:r>
              <a:rPr lang="el-GR" sz="3400" b="1" i="1" dirty="0" err="1">
                <a:solidFill>
                  <a:srgbClr val="C00000"/>
                </a:solidFill>
              </a:rPr>
              <a:t>Ἔτρωγε</a:t>
            </a:r>
            <a:r>
              <a:rPr lang="el-GR" sz="3400" b="1" i="1" dirty="0">
                <a:solidFill>
                  <a:srgbClr val="C00000"/>
                </a:solidFill>
              </a:rPr>
              <a:t> κάθε δεύτερη μέρα </a:t>
            </a:r>
            <a:r>
              <a:rPr lang="el-GR" sz="3400" b="1" i="1" dirty="0" err="1">
                <a:solidFill>
                  <a:srgbClr val="C00000"/>
                </a:solidFill>
              </a:rPr>
              <a:t>καί</a:t>
            </a:r>
            <a:r>
              <a:rPr lang="el-GR" sz="3400" b="1" i="1" dirty="0">
                <a:solidFill>
                  <a:srgbClr val="C00000"/>
                </a:solidFill>
              </a:rPr>
              <a:t> </a:t>
            </a:r>
            <a:r>
              <a:rPr lang="el-GR" sz="3400" b="1" i="1" dirty="0" err="1">
                <a:solidFill>
                  <a:srgbClr val="C00000"/>
                </a:solidFill>
              </a:rPr>
              <a:t>ἀσκήτευε</a:t>
            </a:r>
            <a:r>
              <a:rPr lang="el-GR" sz="3400" b="1" i="1" dirty="0">
                <a:solidFill>
                  <a:srgbClr val="C00000"/>
                </a:solidFill>
              </a:rPr>
              <a:t> </a:t>
            </a:r>
            <a:r>
              <a:rPr lang="el-GR" sz="3400" b="1" i="1" dirty="0" err="1">
                <a:solidFill>
                  <a:srgbClr val="C00000"/>
                </a:solidFill>
              </a:rPr>
              <a:t>μέ</a:t>
            </a:r>
            <a:r>
              <a:rPr lang="el-GR" sz="3400" b="1" i="1" dirty="0">
                <a:solidFill>
                  <a:srgbClr val="C00000"/>
                </a:solidFill>
              </a:rPr>
              <a:t> </a:t>
            </a:r>
            <a:r>
              <a:rPr lang="el-GR" sz="3400" b="1" i="1" dirty="0" err="1">
                <a:solidFill>
                  <a:srgbClr val="C00000"/>
                </a:solidFill>
              </a:rPr>
              <a:t>τίς</a:t>
            </a:r>
            <a:r>
              <a:rPr lang="el-GR" sz="3400" b="1" i="1" dirty="0">
                <a:solidFill>
                  <a:srgbClr val="C00000"/>
                </a:solidFill>
              </a:rPr>
              <a:t> πρώην δούλες της...»</a:t>
            </a:r>
            <a:r>
              <a:rPr lang="el-GR" sz="3400" b="1" dirty="0">
                <a:solidFill>
                  <a:srgbClr val="C00000"/>
                </a:solidFill>
              </a:rPr>
              <a:t> (</a:t>
            </a:r>
            <a:r>
              <a:rPr lang="el-GR" sz="3400" b="1" dirty="0" err="1">
                <a:solidFill>
                  <a:srgbClr val="C00000"/>
                </a:solidFill>
              </a:rPr>
              <a:t>Λαυσ</a:t>
            </a:r>
            <a:r>
              <a:rPr lang="el-GR" sz="3400" b="1" dirty="0">
                <a:solidFill>
                  <a:srgbClr val="C00000"/>
                </a:solidFill>
              </a:rPr>
              <a:t>. 61, 4-5)</a:t>
            </a:r>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4300" y="122236"/>
            <a:ext cx="8915400" cy="411162"/>
          </a:xfrm>
        </p:spPr>
        <p:txBody>
          <a:bodyPr>
            <a:normAutofit fontScale="90000"/>
          </a:bodyPr>
          <a:lstStyle/>
          <a:p>
            <a:r>
              <a:rPr lang="el-GR" dirty="0"/>
              <a:t>Δυνατότητες για διδακτική αξιοποίηση</a:t>
            </a:r>
          </a:p>
        </p:txBody>
      </p:sp>
      <p:sp>
        <p:nvSpPr>
          <p:cNvPr id="3" name="2 - Θέση περιεχομένου"/>
          <p:cNvSpPr>
            <a:spLocks noGrp="1"/>
          </p:cNvSpPr>
          <p:nvPr>
            <p:ph idx="1"/>
          </p:nvPr>
        </p:nvSpPr>
        <p:spPr>
          <a:xfrm>
            <a:off x="457200" y="6201240"/>
            <a:ext cx="8229600" cy="639763"/>
          </a:xfrm>
        </p:spPr>
        <p:txBody>
          <a:bodyPr>
            <a:normAutofit fontScale="70000" lnSpcReduction="20000"/>
          </a:bodyPr>
          <a:lstStyle/>
          <a:p>
            <a:r>
              <a:rPr lang="en-US" dirty="0">
                <a:hlinkClick r:id="rId2"/>
              </a:rPr>
              <a:t>5 shocking facts about extreme global inequality and how to even it up | Oxfam International</a:t>
            </a:r>
            <a:endParaRPr lang="el-GR" dirty="0"/>
          </a:p>
        </p:txBody>
      </p:sp>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id="{985E0588-B49B-429E-9442-0E9CFD067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446" y="595078"/>
            <a:ext cx="6191107" cy="554448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00100" y="685800"/>
            <a:ext cx="7772400" cy="1771650"/>
          </a:xfrm>
        </p:spPr>
        <p:txBody>
          <a:bodyPr>
            <a:normAutofit/>
          </a:bodyPr>
          <a:lstStyle/>
          <a:p>
            <a:r>
              <a:rPr lang="el-GR" sz="4800" b="1" dirty="0"/>
              <a:t>Παιδαγωγική χρήση χαρτών</a:t>
            </a:r>
            <a:br>
              <a:rPr lang="en-US" sz="4800" dirty="0"/>
            </a:br>
            <a:endParaRPr lang="en-US" sz="4800" dirty="0"/>
          </a:p>
        </p:txBody>
      </p:sp>
      <p:sp>
        <p:nvSpPr>
          <p:cNvPr id="3" name="2 - Υπότιτλος"/>
          <p:cNvSpPr>
            <a:spLocks noGrp="1"/>
          </p:cNvSpPr>
          <p:nvPr>
            <p:ph type="subTitle" idx="1"/>
          </p:nvPr>
        </p:nvSpPr>
        <p:spPr>
          <a:xfrm>
            <a:off x="533400" y="2971800"/>
            <a:ext cx="8305800" cy="2971800"/>
          </a:xfrm>
        </p:spPr>
        <p:txBody>
          <a:bodyPr>
            <a:normAutofit/>
          </a:bodyPr>
          <a:lstStyle/>
          <a:p>
            <a:pPr>
              <a:lnSpc>
                <a:spcPct val="130000"/>
              </a:lnSpc>
              <a:spcBef>
                <a:spcPts val="600"/>
              </a:spcBef>
            </a:pPr>
            <a:r>
              <a:rPr lang="el-GR" sz="3600" b="1" dirty="0">
                <a:solidFill>
                  <a:srgbClr val="FF0000"/>
                </a:solidFill>
              </a:rPr>
              <a:t>Πώς μεταβάλλεται η θέση της Ρώμης στον ελληνορωμαϊκό κόσμο από τον πρώτο στον δεύτερο/τρίτο χάρτη;</a:t>
            </a:r>
            <a:endParaRPr lang="en-US" sz="3600" b="1"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n-US"/>
          </a:p>
        </p:txBody>
      </p:sp>
      <p:sp>
        <p:nvSpPr>
          <p:cNvPr id="3" name="2 - Υπότιτλος"/>
          <p:cNvSpPr>
            <a:spLocks noGrp="1"/>
          </p:cNvSpPr>
          <p:nvPr>
            <p:ph type="subTitle" idx="1"/>
          </p:nvPr>
        </p:nvSpPr>
        <p:spPr/>
        <p:txBody>
          <a:bodyPr/>
          <a:lstStyle/>
          <a:p>
            <a:endParaRPr lang="en-US"/>
          </a:p>
        </p:txBody>
      </p:sp>
      <p:pic>
        <p:nvPicPr>
          <p:cNvPr id="4" name="3 - Εικόνα" descr="C:\Documents and Settings\Dimitrios Moschos\Τα έγγραφά μου\Δικαιοδοσίες Πατριαρχείων2.JPG"/>
          <p:cNvPicPr/>
          <p:nvPr/>
        </p:nvPicPr>
        <p:blipFill>
          <a:blip r:embed="rId2" cstate="print">
            <a:lum contrast="20000"/>
          </a:blip>
          <a:srcRect l="11809" t="14302" r="26993" b="14302"/>
          <a:stretch>
            <a:fillRect/>
          </a:stretch>
        </p:blipFill>
        <p:spPr bwMode="auto">
          <a:xfrm>
            <a:off x="381000" y="0"/>
            <a:ext cx="7772400" cy="6629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dirty="0"/>
          </a:p>
        </p:txBody>
      </p:sp>
      <p:sp>
        <p:nvSpPr>
          <p:cNvPr id="3" name="2 - Θέση περιεχομένου"/>
          <p:cNvSpPr>
            <a:spLocks noGrp="1"/>
          </p:cNvSpPr>
          <p:nvPr>
            <p:ph idx="1"/>
          </p:nvPr>
        </p:nvSpPr>
        <p:spPr/>
        <p:txBody>
          <a:bodyPr/>
          <a:lstStyle/>
          <a:p>
            <a:endParaRPr lang="en-US"/>
          </a:p>
        </p:txBody>
      </p:sp>
      <p:pic>
        <p:nvPicPr>
          <p:cNvPr id="4" name="3 - Εικόνα" descr="C:\Theologiki\Πατριαρχείου δικαιοδοσία.JPG"/>
          <p:cNvPicPr>
            <a:picLocks noChangeAspect="1"/>
          </p:cNvPicPr>
          <p:nvPr/>
        </p:nvPicPr>
        <p:blipFill>
          <a:blip r:embed="rId2" cstate="print">
            <a:lum bright="10000"/>
          </a:blip>
          <a:srcRect l="25150" t="26456" r="9909" b="5583"/>
          <a:stretch>
            <a:fillRect/>
          </a:stretch>
        </p:blipFill>
        <p:spPr bwMode="auto">
          <a:xfrm>
            <a:off x="304800" y="381000"/>
            <a:ext cx="8004118" cy="5943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 name="5 - Θέση περιεχομένου" descr="Δικαιοδοσίες.jpg"/>
          <p:cNvPicPr>
            <a:picLocks noGrp="1" noChangeAspect="1"/>
          </p:cNvPicPr>
          <p:nvPr>
            <p:ph idx="1"/>
          </p:nvPr>
        </p:nvPicPr>
        <p:blipFill>
          <a:blip r:embed="rId2" cstate="print"/>
          <a:srcRect l="7895" t="6877" b="-2072"/>
          <a:stretch>
            <a:fillRect/>
          </a:stretch>
        </p:blipFill>
        <p:spPr>
          <a:xfrm>
            <a:off x="179512" y="-87019"/>
            <a:ext cx="8424936" cy="7190860"/>
          </a:xfrm>
        </p:spPr>
      </p:pic>
      <p:sp>
        <p:nvSpPr>
          <p:cNvPr id="7" name="6 - Αστέρι 7 ακτινών"/>
          <p:cNvSpPr/>
          <p:nvPr/>
        </p:nvSpPr>
        <p:spPr>
          <a:xfrm>
            <a:off x="4427984" y="2276872"/>
            <a:ext cx="216024" cy="216024"/>
          </a:xfrm>
          <a:prstGeom prst="star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Αστέρι 7 ακτινών"/>
          <p:cNvSpPr/>
          <p:nvPr/>
        </p:nvSpPr>
        <p:spPr>
          <a:xfrm>
            <a:off x="6876256" y="2348880"/>
            <a:ext cx="216024" cy="216024"/>
          </a:xfrm>
          <a:prstGeom prst="star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Αστέρι 7 ακτινών"/>
          <p:cNvSpPr/>
          <p:nvPr/>
        </p:nvSpPr>
        <p:spPr>
          <a:xfrm>
            <a:off x="5364088" y="3284984"/>
            <a:ext cx="216024" cy="216024"/>
          </a:xfrm>
          <a:prstGeom prst="star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Κυματισμός"/>
          <p:cNvSpPr/>
          <p:nvPr/>
        </p:nvSpPr>
        <p:spPr>
          <a:xfrm>
            <a:off x="7596336" y="3645024"/>
            <a:ext cx="194320" cy="19432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Σύννεφο"/>
          <p:cNvSpPr/>
          <p:nvPr/>
        </p:nvSpPr>
        <p:spPr>
          <a:xfrm>
            <a:off x="7452320" y="5517232"/>
            <a:ext cx="266328" cy="194320"/>
          </a:xfrm>
          <a:prstGeom prst="cloud">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Καρδιά"/>
          <p:cNvSpPr/>
          <p:nvPr/>
        </p:nvSpPr>
        <p:spPr>
          <a:xfrm>
            <a:off x="6372200" y="6093296"/>
            <a:ext cx="338336" cy="221704"/>
          </a:xfrm>
          <a:prstGeom prst="hear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9" name="Picture 5" descr="Πατριαρχείου δικαιοδοσία"/>
          <p:cNvPicPr>
            <a:picLocks noChangeAspect="1" noChangeArrowheads="1"/>
          </p:cNvPicPr>
          <p:nvPr/>
        </p:nvPicPr>
        <p:blipFill>
          <a:blip r:embed="rId3" cstate="print">
            <a:clrChange>
              <a:clrFrom>
                <a:srgbClr val="FFFFFF"/>
              </a:clrFrom>
              <a:clrTo>
                <a:srgbClr val="FFFFFF">
                  <a:alpha val="0"/>
                </a:srgbClr>
              </a:clrTo>
            </a:clrChange>
            <a:lum bright="-10000" contrast="-3000"/>
          </a:blip>
          <a:srcRect l="24250" t="24980" r="11812" b="-435"/>
          <a:stretch>
            <a:fillRect/>
          </a:stretch>
        </p:blipFill>
        <p:spPr bwMode="auto">
          <a:xfrm rot="120000">
            <a:off x="439012" y="399741"/>
            <a:ext cx="8088993" cy="67592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5000" fill="hold"/>
                                        <p:tgtEl>
                                          <p:spTgt spid="1029"/>
                                        </p:tgtEl>
                                        <p:attrNameLst>
                                          <p:attrName>ppt_x</p:attrName>
                                        </p:attrNameLst>
                                      </p:cBhvr>
                                      <p:tavLst>
                                        <p:tav tm="0">
                                          <p:val>
                                            <p:strVal val="#ppt_x-.2"/>
                                          </p:val>
                                        </p:tav>
                                        <p:tav tm="100000">
                                          <p:val>
                                            <p:strVal val="#ppt_x"/>
                                          </p:val>
                                        </p:tav>
                                      </p:tavLst>
                                    </p:anim>
                                    <p:anim calcmode="lin" valueType="num">
                                      <p:cBhvr>
                                        <p:cTn id="8" dur="5000" fill="hold"/>
                                        <p:tgtEl>
                                          <p:spTgt spid="1029"/>
                                        </p:tgtEl>
                                        <p:attrNameLst>
                                          <p:attrName>ppt_y</p:attrName>
                                        </p:attrNameLst>
                                      </p:cBhvr>
                                      <p:tavLst>
                                        <p:tav tm="0">
                                          <p:val>
                                            <p:strVal val="#ppt_y"/>
                                          </p:val>
                                        </p:tav>
                                        <p:tav tm="100000">
                                          <p:val>
                                            <p:strVal val="#ppt_y"/>
                                          </p:val>
                                        </p:tav>
                                      </p:tavLst>
                                    </p:anim>
                                    <p:animEffect transition="in" filter="wipe(right)" prLst="gradientSize: 0.1">
                                      <p:cBhvr>
                                        <p:cTn id="9" dur="5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26B5DC-7E67-4E2D-9EAB-BFDBB9441C66}"/>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5C98AB03-78CC-4646-889F-826E1DE05774}"/>
              </a:ext>
            </a:extLst>
          </p:cNvPr>
          <p:cNvSpPr>
            <a:spLocks noGrp="1"/>
          </p:cNvSpPr>
          <p:nvPr>
            <p:ph idx="1"/>
          </p:nvPr>
        </p:nvSpPr>
        <p:spPr>
          <a:xfrm>
            <a:off x="0" y="76200"/>
            <a:ext cx="9067800" cy="6781800"/>
          </a:xfrm>
        </p:spPr>
        <p:txBody>
          <a:bodyPr>
            <a:normAutofit fontScale="85000" lnSpcReduction="10000"/>
          </a:bodyPr>
          <a:lstStyle/>
          <a:p>
            <a:pPr marL="0" indent="0" algn="ctr">
              <a:lnSpc>
                <a:spcPct val="130000"/>
              </a:lnSpc>
              <a:spcBef>
                <a:spcPts val="0"/>
              </a:spcBef>
              <a:buNone/>
            </a:pPr>
            <a:r>
              <a:rPr lang="el-GR" sz="1800" b="1" i="0" u="none" strike="noStrike" baseline="0" dirty="0">
                <a:latin typeface="MyriadPro-Regular"/>
              </a:rPr>
              <a:t>Ειδικοί στόχοι</a:t>
            </a:r>
          </a:p>
          <a:p>
            <a:pPr marL="0" indent="0" algn="just">
              <a:lnSpc>
                <a:spcPct val="130000"/>
              </a:lnSpc>
              <a:spcBef>
                <a:spcPts val="0"/>
              </a:spcBef>
              <a:buNone/>
            </a:pPr>
            <a:r>
              <a:rPr lang="el-GR" sz="1800" b="1" i="0" u="none" strike="noStrike" baseline="0" dirty="0">
                <a:latin typeface="MyriadPro-Regular"/>
              </a:rPr>
              <a:t>Οι Ειδικοί Στόχοι του μαθήματος των Θρησκευτικών</a:t>
            </a:r>
            <a:r>
              <a:rPr lang="de-DE" sz="1800" b="1" i="0" u="none" strike="noStrike" baseline="0" dirty="0">
                <a:latin typeface="MyriadPro-Regular"/>
              </a:rPr>
              <a:t> </a:t>
            </a:r>
            <a:r>
              <a:rPr lang="el-GR" sz="1800" b="1" i="0" u="none" strike="noStrike" baseline="0" dirty="0">
                <a:latin typeface="MyriadPro-Regular"/>
              </a:rPr>
              <a:t>στο Γυμνάσιο είναι οι μαθητές και οι μαθήτριες, μέσα</a:t>
            </a:r>
            <a:r>
              <a:rPr lang="de-DE" sz="1800" b="1" i="0" u="none" strike="noStrike" baseline="0" dirty="0">
                <a:latin typeface="MyriadPro-Regular"/>
              </a:rPr>
              <a:t>  </a:t>
            </a:r>
            <a:r>
              <a:rPr lang="el-GR" sz="1800" b="1" i="0" u="none" strike="noStrike" baseline="0" dirty="0">
                <a:latin typeface="MyriadPro-Regular"/>
              </a:rPr>
              <a:t>από τη βιωματική, διαθεματική και διερευνητική μαθησιακή προσέγγιση της ζωής και της ιστορίας σημαντικών προσώπων για το σχέδιο της Θείας Οικονομίας και</a:t>
            </a:r>
            <a:r>
              <a:rPr lang="de-DE" sz="1800" b="1" i="0" u="none" strike="noStrike" baseline="0" dirty="0">
                <a:latin typeface="MyriadPro-Regular"/>
              </a:rPr>
              <a:t> </a:t>
            </a:r>
            <a:r>
              <a:rPr lang="el-GR" sz="1800" b="1" i="0" u="none" strike="noStrike" baseline="0" dirty="0">
                <a:latin typeface="MyriadPro-Regular"/>
              </a:rPr>
              <a:t>της πορείας της Εκκλησίας, αλλά και της γέννησης και</a:t>
            </a:r>
            <a:r>
              <a:rPr lang="de-DE" sz="1800" b="1" i="0" u="none" strike="noStrike" baseline="0" dirty="0">
                <a:latin typeface="MyriadPro-Regular"/>
              </a:rPr>
              <a:t> </a:t>
            </a:r>
            <a:r>
              <a:rPr lang="el-GR" sz="1800" b="1" i="0" u="none" strike="noStrike" baseline="0" dirty="0">
                <a:latin typeface="MyriadPro-Regular"/>
              </a:rPr>
              <a:t>εξέλιξης των μεγάλων θρησκευμάτων στον κόσμο, να:</a:t>
            </a:r>
          </a:p>
          <a:p>
            <a:pPr marL="0" indent="0" algn="just">
              <a:lnSpc>
                <a:spcPct val="130000"/>
              </a:lnSpc>
              <a:spcBef>
                <a:spcPts val="0"/>
              </a:spcBef>
              <a:buNone/>
            </a:pPr>
            <a:r>
              <a:rPr lang="el-GR" sz="1800" b="1" i="0" u="none" strike="noStrike" baseline="0" dirty="0">
                <a:latin typeface="MyriadPro-Regular"/>
              </a:rPr>
              <a:t>- Συνειδητοποιήσουν ότι ο Θεός δεν είναι μία απρόσωπη ιδέα, αλλά Πρόσωπο, που σχετίζεται με τα δημιουργήματά του και </a:t>
            </a:r>
            <a:r>
              <a:rPr lang="el-GR" sz="1800" b="1" i="0" u="none" strike="noStrike" baseline="0" dirty="0" err="1">
                <a:latin typeface="MyriadPro-Regular"/>
              </a:rPr>
              <a:t>οικονομεί</a:t>
            </a:r>
            <a:r>
              <a:rPr lang="el-GR" sz="1800" b="1" i="0" u="none" strike="noStrike" baseline="0" dirty="0">
                <a:latin typeface="MyriadPro-Regular"/>
              </a:rPr>
              <a:t> για τη σωτηρία τους.</a:t>
            </a:r>
          </a:p>
          <a:p>
            <a:pPr marL="0" indent="0" algn="just">
              <a:lnSpc>
                <a:spcPct val="130000"/>
              </a:lnSpc>
              <a:spcBef>
                <a:spcPts val="0"/>
              </a:spcBef>
              <a:buNone/>
            </a:pPr>
            <a:r>
              <a:rPr lang="el-GR" sz="1800" b="1" i="0" u="none" strike="noStrike" baseline="0" dirty="0">
                <a:latin typeface="MyriadPro-Regular"/>
              </a:rPr>
              <a:t>- Αναγνωρίσουν τη σημασία της ενανθρώπισης του</a:t>
            </a:r>
            <a:r>
              <a:rPr lang="de-DE" sz="1800" b="1" i="0" u="none" strike="noStrike" baseline="0" dirty="0">
                <a:latin typeface="MyriadPro-Regular"/>
              </a:rPr>
              <a:t> </a:t>
            </a:r>
            <a:r>
              <a:rPr lang="el-GR" sz="1800" b="1" i="0" u="none" strike="noStrike" baseline="0" dirty="0">
                <a:latin typeface="MyriadPro-Regular"/>
              </a:rPr>
              <a:t>Θεού και του ευαγγελικού μηνύματος του Χριστού, όπως</a:t>
            </a:r>
            <a:r>
              <a:rPr lang="de-DE" sz="1800" b="1" i="0" u="none" strike="noStrike" baseline="0" dirty="0">
                <a:latin typeface="MyriadPro-Regular"/>
              </a:rPr>
              <a:t> </a:t>
            </a:r>
            <a:r>
              <a:rPr lang="el-GR" sz="1800" b="1" i="0" u="none" strike="noStrike" baseline="0" dirty="0">
                <a:latin typeface="MyriadPro-Regular"/>
              </a:rPr>
              <a:t>αποτυπώνεται στην Αγία Γραφή, τη διδασκαλία και την</a:t>
            </a:r>
            <a:r>
              <a:rPr lang="de-DE" sz="1800" b="1" i="0" u="none" strike="noStrike" baseline="0" dirty="0">
                <a:latin typeface="MyriadPro-Regular"/>
              </a:rPr>
              <a:t> </a:t>
            </a:r>
            <a:r>
              <a:rPr lang="el-GR" sz="1800" b="1" i="0" u="none" strike="noStrike" baseline="0" dirty="0">
                <a:latin typeface="MyriadPro-Regular"/>
              </a:rPr>
              <a:t>παράδοση της Εκκλησίας, όπως επίσης την ιστορία και</a:t>
            </a:r>
            <a:r>
              <a:rPr lang="de-DE" sz="1800" b="1" i="0" u="none" strike="noStrike" baseline="0" dirty="0">
                <a:latin typeface="MyriadPro-Regular"/>
              </a:rPr>
              <a:t> </a:t>
            </a:r>
            <a:r>
              <a:rPr lang="el-GR" sz="1800" b="1" i="0" u="none" strike="noStrike" baseline="0" dirty="0">
                <a:latin typeface="MyriadPro-Regular"/>
              </a:rPr>
              <a:t>τον πολιτισμό του ανθρώπου.</a:t>
            </a:r>
          </a:p>
          <a:p>
            <a:pPr marL="0" indent="0" algn="just">
              <a:lnSpc>
                <a:spcPct val="130000"/>
              </a:lnSpc>
              <a:spcBef>
                <a:spcPts val="0"/>
              </a:spcBef>
              <a:buNone/>
            </a:pPr>
            <a:r>
              <a:rPr lang="el-GR" sz="1800" b="1" i="0" u="none" strike="noStrike" baseline="0" dirty="0">
                <a:latin typeface="MyriadPro-Regular"/>
              </a:rPr>
              <a:t>- Προσεγγίσουν τη συγκρότηση και την πορεία της</a:t>
            </a:r>
            <a:r>
              <a:rPr lang="de-DE" sz="1800" b="1" i="0" u="none" strike="noStrike" baseline="0" dirty="0">
                <a:latin typeface="MyriadPro-Regular"/>
              </a:rPr>
              <a:t> </a:t>
            </a:r>
            <a:r>
              <a:rPr lang="el-GR" sz="1800" b="1" i="0" u="none" strike="noStrike" baseline="0" dirty="0">
                <a:latin typeface="MyriadPro-Regular"/>
              </a:rPr>
              <a:t>Εκκλησίας ως Σώμα Χριστού, η εμπειρία του οποίου καταγράφεται στη δογματική και ηθική της διδασκαλία, και</a:t>
            </a:r>
            <a:r>
              <a:rPr lang="de-DE" sz="1800" b="1" i="0" u="none" strike="noStrike" baseline="0" dirty="0">
                <a:latin typeface="MyriadPro-Regular"/>
              </a:rPr>
              <a:t> </a:t>
            </a:r>
            <a:r>
              <a:rPr lang="el-GR" sz="1800" b="1" i="0" u="none" strike="noStrike" baseline="0" dirty="0">
                <a:latin typeface="MyriadPro-Regular"/>
              </a:rPr>
              <a:t>φανερώνεται στη λατρευτική της ζωή.</a:t>
            </a:r>
          </a:p>
          <a:p>
            <a:pPr marL="0" indent="0" algn="just">
              <a:lnSpc>
                <a:spcPct val="130000"/>
              </a:lnSpc>
              <a:spcBef>
                <a:spcPts val="0"/>
              </a:spcBef>
              <a:buNone/>
            </a:pPr>
            <a:r>
              <a:rPr lang="el-GR" sz="1800" b="1" i="0" u="none" strike="noStrike" baseline="0" dirty="0">
                <a:latin typeface="MyriadPro-Regular"/>
              </a:rPr>
              <a:t>- Εκτιμήσουν μέσω της παρουσίας και της δράσης της</a:t>
            </a:r>
            <a:r>
              <a:rPr lang="de-DE" sz="1800" b="1" i="0" u="none" strike="noStrike" baseline="0" dirty="0">
                <a:latin typeface="MyriadPro-Regular"/>
              </a:rPr>
              <a:t> </a:t>
            </a:r>
            <a:r>
              <a:rPr lang="el-GR" sz="1800" b="1" i="0" u="none" strike="noStrike" baseline="0" dirty="0">
                <a:latin typeface="MyriadPro-Regular"/>
              </a:rPr>
              <a:t>Ορθόδοξης Εκκλησίας στην ελληνική ιστορία τη σημασία που έχει το διαμορφωμένο και ζωντανό συλλογικό</a:t>
            </a:r>
            <a:r>
              <a:rPr lang="de-DE" sz="1800" b="1" i="0" u="none" strike="noStrike" baseline="0" dirty="0">
                <a:latin typeface="MyriadPro-Regular"/>
              </a:rPr>
              <a:t> </a:t>
            </a:r>
            <a:r>
              <a:rPr lang="el-GR" sz="1800" b="1" i="0" u="none" strike="noStrike" baseline="0" dirty="0">
                <a:latin typeface="MyriadPro-Regular"/>
              </a:rPr>
              <a:t>θρησκευτικό βίωμα ως στοιχείο της σύγχρονης ελληνικής και ευρωπαϊκής παιδείας.</a:t>
            </a:r>
          </a:p>
          <a:p>
            <a:pPr marL="0" indent="0" algn="just">
              <a:lnSpc>
                <a:spcPct val="130000"/>
              </a:lnSpc>
              <a:spcBef>
                <a:spcPts val="0"/>
              </a:spcBef>
              <a:buNone/>
            </a:pPr>
            <a:r>
              <a:rPr lang="el-GR" sz="1800" b="1" i="0" u="none" strike="noStrike" baseline="0" dirty="0">
                <a:latin typeface="MyriadPro-Regular"/>
              </a:rPr>
              <a:t>- Ανακαλύψουν τις αξίες του χριστιανισμού ως πρόταση προσανατολισμού της ζωής και δράσης στον δημόσιο</a:t>
            </a:r>
          </a:p>
          <a:p>
            <a:pPr marL="0" indent="0" algn="just">
              <a:lnSpc>
                <a:spcPct val="130000"/>
              </a:lnSpc>
              <a:spcBef>
                <a:spcPts val="0"/>
              </a:spcBef>
              <a:buNone/>
            </a:pPr>
            <a:r>
              <a:rPr lang="el-GR" sz="1800" b="1" i="0" u="none" strike="noStrike" baseline="0" dirty="0">
                <a:latin typeface="MyriadPro-Regular"/>
              </a:rPr>
              <a:t>χώρο και όραμα μεταμόρφωσης του παρόντα κόσμου.</a:t>
            </a:r>
          </a:p>
          <a:p>
            <a:pPr marL="0" indent="0" algn="just">
              <a:lnSpc>
                <a:spcPct val="130000"/>
              </a:lnSpc>
              <a:spcBef>
                <a:spcPts val="0"/>
              </a:spcBef>
              <a:buNone/>
            </a:pPr>
            <a:r>
              <a:rPr lang="el-GR" sz="1800" b="1" i="0" u="none" strike="noStrike" baseline="0" dirty="0">
                <a:latin typeface="MyriadPro-Regular"/>
              </a:rPr>
              <a:t>- Γνωρίσουν την ιστορική ίδρυση και εξέλιξη του χριστιανικού κόσμου της Δύσης και των σύγχρονων </a:t>
            </a:r>
            <a:r>
              <a:rPr lang="el-GR" sz="1800" b="1" i="0" u="none" strike="noStrike" baseline="0" dirty="0" err="1">
                <a:latin typeface="MyriadPro-Regular"/>
              </a:rPr>
              <a:t>μεγά</a:t>
            </a:r>
            <a:r>
              <a:rPr lang="el-GR" sz="1800" b="1" i="0" u="none" strike="noStrike" baseline="0" dirty="0">
                <a:latin typeface="MyriadPro-Regular"/>
              </a:rPr>
              <a:t>-</a:t>
            </a:r>
          </a:p>
          <a:p>
            <a:pPr marL="0" indent="0" algn="just">
              <a:lnSpc>
                <a:spcPct val="130000"/>
              </a:lnSpc>
              <a:spcBef>
                <a:spcPts val="0"/>
              </a:spcBef>
              <a:buNone/>
            </a:pPr>
            <a:r>
              <a:rPr lang="el-GR" sz="1800" b="1" i="0" u="none" strike="noStrike" baseline="0" dirty="0" err="1">
                <a:latin typeface="MyriadPro-Regular"/>
              </a:rPr>
              <a:t>λων</a:t>
            </a:r>
            <a:r>
              <a:rPr lang="el-GR" sz="1800" b="1" i="0" u="none" strike="noStrike" baseline="0" dirty="0">
                <a:latin typeface="MyriadPro-Regular"/>
              </a:rPr>
              <a:t> θρησκευμάτων.</a:t>
            </a:r>
          </a:p>
          <a:p>
            <a:pPr marL="0" indent="0" algn="just">
              <a:lnSpc>
                <a:spcPct val="130000"/>
              </a:lnSpc>
              <a:spcBef>
                <a:spcPts val="0"/>
              </a:spcBef>
              <a:buNone/>
            </a:pPr>
            <a:r>
              <a:rPr lang="el-GR" sz="1800" b="1" i="0" u="none" strike="noStrike" baseline="0" dirty="0">
                <a:latin typeface="MyriadPro-Regular"/>
              </a:rPr>
              <a:t>- Αξιοποιήσουν τις νέες τεχνολογίες στη διδακτική</a:t>
            </a:r>
            <a:r>
              <a:rPr lang="de-DE" sz="1800" b="1" i="0" u="none" strike="noStrike" baseline="0" dirty="0">
                <a:latin typeface="MyriadPro-Regular"/>
              </a:rPr>
              <a:t> </a:t>
            </a:r>
            <a:r>
              <a:rPr lang="el-GR" sz="1800" b="1" i="0" u="none" strike="noStrike" baseline="0" dirty="0">
                <a:latin typeface="MyriadPro-Regular"/>
              </a:rPr>
              <a:t>πράξη, τα πλεονεκτήματα της ηλεκτρονικής μάθησης</a:t>
            </a:r>
          </a:p>
          <a:p>
            <a:pPr marL="0" indent="0" algn="just">
              <a:lnSpc>
                <a:spcPct val="130000"/>
              </a:lnSpc>
              <a:spcBef>
                <a:spcPts val="0"/>
              </a:spcBef>
              <a:buNone/>
            </a:pPr>
            <a:r>
              <a:rPr lang="el-GR" sz="1800" b="1" i="0" u="none" strike="noStrike" baseline="0" dirty="0">
                <a:latin typeface="MyriadPro-Regular"/>
              </a:rPr>
              <a:t>και τα διαθέσιμα ψηφιακά εργαλεία.</a:t>
            </a:r>
          </a:p>
          <a:p>
            <a:pPr algn="just">
              <a:lnSpc>
                <a:spcPct val="130000"/>
              </a:lnSpc>
              <a:spcBef>
                <a:spcPts val="0"/>
              </a:spcBef>
              <a:buFontTx/>
              <a:buChar char="-"/>
            </a:pPr>
            <a:r>
              <a:rPr lang="el-GR" sz="1800" b="1" i="0" u="none" strike="noStrike" baseline="0" dirty="0">
                <a:latin typeface="MyriadPro-Regular"/>
              </a:rPr>
              <a:t>Προσεγγίσουν τις ιδέες της </a:t>
            </a:r>
            <a:r>
              <a:rPr lang="el-GR" sz="1800" b="1" i="0" u="none" strike="noStrike" baseline="0" dirty="0" err="1">
                <a:latin typeface="MyriadPro-Regular"/>
              </a:rPr>
              <a:t>αειφορίας</a:t>
            </a:r>
            <a:r>
              <a:rPr lang="el-GR" sz="1800" b="1" i="0" u="none" strike="noStrike" baseline="0" dirty="0">
                <a:latin typeface="MyriadPro-Regular"/>
              </a:rPr>
              <a:t> (βιώσιμης</a:t>
            </a:r>
            <a:r>
              <a:rPr lang="de-DE" sz="1800" b="1" i="0" u="none" strike="noStrike" baseline="0" dirty="0">
                <a:latin typeface="MyriadPro-Regular"/>
              </a:rPr>
              <a:t> </a:t>
            </a:r>
            <a:r>
              <a:rPr lang="el-GR" sz="1800" b="1" i="0" u="none" strike="noStrike" baseline="0" dirty="0">
                <a:latin typeface="MyriadPro-Regular"/>
              </a:rPr>
              <a:t>ανάπτυξης).</a:t>
            </a:r>
            <a:endParaRPr lang="de-DE" sz="1800" b="1" i="0" u="none" strike="noStrike" baseline="0" dirty="0">
              <a:latin typeface="MyriadPro-Regular"/>
            </a:endParaRPr>
          </a:p>
          <a:p>
            <a:pPr marL="0" indent="0" algn="just">
              <a:lnSpc>
                <a:spcPct val="130000"/>
              </a:lnSpc>
              <a:spcBef>
                <a:spcPts val="0"/>
              </a:spcBef>
              <a:buNone/>
            </a:pPr>
            <a:r>
              <a:rPr lang="el-GR" sz="1800" dirty="0">
                <a:latin typeface="MyriadPro-Regular"/>
              </a:rPr>
              <a:t>(ΦΕΚ  5237Β/11.11.2021)</a:t>
            </a:r>
            <a:endParaRPr lang="el-GR" dirty="0"/>
          </a:p>
        </p:txBody>
      </p:sp>
    </p:spTree>
    <p:extLst>
      <p:ext uri="{BB962C8B-B14F-4D97-AF65-F5344CB8AC3E}">
        <p14:creationId xmlns:p14="http://schemas.microsoft.com/office/powerpoint/2010/main" val="2495846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n-US"/>
          </a:p>
        </p:txBody>
      </p:sp>
      <p:sp>
        <p:nvSpPr>
          <p:cNvPr id="3" name="2 - Υπότιτλος"/>
          <p:cNvSpPr>
            <a:spLocks noGrp="1"/>
          </p:cNvSpPr>
          <p:nvPr>
            <p:ph type="subTitle" idx="1"/>
          </p:nvPr>
        </p:nvSpPr>
        <p:spPr>
          <a:xfrm>
            <a:off x="34636" y="5029200"/>
            <a:ext cx="9109364" cy="1752600"/>
          </a:xfrm>
        </p:spPr>
        <p:txBody>
          <a:bodyPr/>
          <a:lstStyle/>
          <a:p>
            <a:r>
              <a:rPr lang="el-GR" dirty="0"/>
              <a:t>Κείμενα για το Γυμνάσιο βρίσκονται στο </a:t>
            </a:r>
            <a:r>
              <a:rPr lang="el-GR" dirty="0">
                <a:hlinkClick r:id="rId2"/>
              </a:rPr>
              <a:t>Διδακτικό Υλικό Γυμνασίου - Ινστιτούτο Εκπαιδευτικής Πολιτικής (iep.edu.gr)</a:t>
            </a:r>
            <a:r>
              <a:rPr lang="el-GR" dirty="0"/>
              <a:t> του παλαιού ΠΣ</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4636" y="9236"/>
            <a:ext cx="9144000" cy="480848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067800" cy="1143000"/>
          </a:xfrm>
        </p:spPr>
        <p:txBody>
          <a:bodyPr>
            <a:normAutofit fontScale="90000"/>
          </a:bodyPr>
          <a:lstStyle/>
          <a:p>
            <a:r>
              <a:rPr lang="el-GR" dirty="0"/>
              <a:t>Το κήρυγμα για τον Ιησού ως Χριστό και η ταυτότητα μέσα από υλική ενότητα</a:t>
            </a:r>
          </a:p>
        </p:txBody>
      </p:sp>
      <p:sp>
        <p:nvSpPr>
          <p:cNvPr id="3" name="2 - Θέση περιεχομένου"/>
          <p:cNvSpPr>
            <a:spLocks noGrp="1"/>
          </p:cNvSpPr>
          <p:nvPr>
            <p:ph idx="1"/>
          </p:nvPr>
        </p:nvSpPr>
        <p:spPr>
          <a:xfrm>
            <a:off x="152400" y="1600200"/>
            <a:ext cx="8534400" cy="5105400"/>
          </a:xfrm>
        </p:spPr>
        <p:txBody>
          <a:bodyPr>
            <a:normAutofit fontScale="85000" lnSpcReduction="10000"/>
          </a:bodyPr>
          <a:lstStyle/>
          <a:p>
            <a:pPr marL="0" indent="0" algn="just">
              <a:lnSpc>
                <a:spcPct val="120000"/>
              </a:lnSpc>
              <a:spcBef>
                <a:spcPts val="0"/>
              </a:spcBef>
              <a:buNone/>
            </a:pPr>
            <a:r>
              <a:rPr lang="el-GR" b="1" dirty="0"/>
              <a:t>«Όλοι όσοι πίστεψαν είχαν μία καρδιά και μία ψυχή. Κανείς δεν θεωρούσε ότι κάτι από τα υπάρχοντά του ήταν δικό του, αλλά όλα τα είχαν κοινά. Οι απόστολοι κήρυτταν και βεβαίωναν με μεγάλη πειστικότητα ότι ο Κύριος Ιησούς αναστήθηκε. Κι ο Θεός έδινε σε όλους πλούσια τη χάρη του. Δεν υπήρχε κανείς ανάμεσά τους που να στερείται τα απαραίτητα. Γιατί όσοι είχαν χωράφια ή σπίτια τα πουλούσαν, κι έφερναν το αντίτιμο αυτών που τα πουλούσαν, και το έθεταν στη διάθεση των αποστόλων. Απ’ αυτό δινόταν στον καθένα ανάλογα με τις ανάγκες του» </a:t>
            </a:r>
            <a:r>
              <a:rPr lang="el-GR" i="1" dirty="0"/>
              <a:t>(</a:t>
            </a:r>
            <a:r>
              <a:rPr lang="el-GR" i="1" dirty="0" err="1"/>
              <a:t>Πράξ</a:t>
            </a:r>
            <a:r>
              <a:rPr lang="el-GR" i="1" dirty="0"/>
              <a:t>. 4, 32-35).</a:t>
            </a:r>
            <a:endParaRPr lang="el-GR" dirty="0"/>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5638800"/>
            <a:ext cx="8305800" cy="533400"/>
          </a:xfrm>
        </p:spPr>
        <p:txBody>
          <a:bodyPr>
            <a:normAutofit fontScale="90000"/>
          </a:bodyPr>
          <a:lstStyle/>
          <a:p>
            <a:pPr algn="l"/>
            <a:r>
              <a:rPr lang="el-GR" sz="1800" dirty="0"/>
              <a:t>Επιστολή προς </a:t>
            </a:r>
            <a:r>
              <a:rPr lang="el-GR" sz="1800" dirty="0" err="1"/>
              <a:t>Διόγνητον</a:t>
            </a:r>
            <a:br>
              <a:rPr lang="el-GR" sz="1800" dirty="0"/>
            </a:br>
            <a:endParaRPr lang="el-GR" sz="1800" b="1" dirty="0">
              <a:solidFill>
                <a:srgbClr val="FF0000"/>
              </a:solidFill>
            </a:endParaRPr>
          </a:p>
        </p:txBody>
      </p:sp>
      <p:sp>
        <p:nvSpPr>
          <p:cNvPr id="3" name="2 - Θέση περιεχομένου"/>
          <p:cNvSpPr>
            <a:spLocks noGrp="1"/>
          </p:cNvSpPr>
          <p:nvPr>
            <p:ph idx="1"/>
          </p:nvPr>
        </p:nvSpPr>
        <p:spPr>
          <a:xfrm>
            <a:off x="0" y="0"/>
            <a:ext cx="9144000" cy="6858000"/>
          </a:xfrm>
        </p:spPr>
        <p:txBody>
          <a:bodyPr>
            <a:noAutofit/>
          </a:bodyPr>
          <a:lstStyle/>
          <a:p>
            <a:pPr marL="0" indent="0" algn="just">
              <a:spcBef>
                <a:spcPts val="0"/>
              </a:spcBef>
              <a:buNone/>
            </a:pPr>
            <a:r>
              <a:rPr lang="el-GR" sz="1800" b="1" i="1" dirty="0">
                <a:solidFill>
                  <a:srgbClr val="FF0000"/>
                </a:solidFill>
              </a:rPr>
              <a:t>«</a:t>
            </a:r>
            <a:r>
              <a:rPr lang="el-GR" sz="2800" b="1" dirty="0"/>
              <a:t>Οι Χριστιανοί δεν ξεχωρίζουν από τους άλλους ανθρώπους στην γλώσσα, ούτε στις συνήθειες. Ούτε κατοικούν σε δικές τους ξεχωριστές πόλεις, ούτε χρησιμοποιούν κάποια γλωσσική διάλεκτο διαφορετική, ούτε ζουν με «περίεργο» τρόπο! Δεν έχουν επινοήσει κάποιο «παράξενο» τρόπο ζωής στηριγμένοι στην ανθρώπινη περιέργεια, ούτε και υπερασπίζονται μια ανθρώπινη διδασκαλία, όπως κάνουν μερικοί. Κατοικούν σε ελληνικές ή βαρβαρικές πόλεις, όπως έλαχε στον καθένα, και διαβιούν με τις τοπικές συνήθειες και τον τρόπο ντυσίματος και τροφής του κάθε τόπου ενώ συγχρόνως γίνεται φανερή η θαυμαστή και αξιοπρόσεκτη συμπεριφορά τους.</a:t>
            </a:r>
            <a:endParaRPr lang="el-G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1FDC30-2B79-4600-A046-0DCC25304A12}"/>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D5CC84F1-E6B1-4F0D-8B37-B00C5BF4BA7F}"/>
              </a:ext>
            </a:extLst>
          </p:cNvPr>
          <p:cNvSpPr>
            <a:spLocks noGrp="1"/>
          </p:cNvSpPr>
          <p:nvPr>
            <p:ph idx="1"/>
          </p:nvPr>
        </p:nvSpPr>
        <p:spPr>
          <a:xfrm>
            <a:off x="76200" y="0"/>
            <a:ext cx="9067800" cy="7086600"/>
          </a:xfrm>
        </p:spPr>
        <p:txBody>
          <a:bodyPr>
            <a:normAutofit fontScale="62500" lnSpcReduction="20000"/>
          </a:bodyPr>
          <a:lstStyle/>
          <a:p>
            <a:pPr marL="0" indent="0" algn="just">
              <a:lnSpc>
                <a:spcPct val="120000"/>
              </a:lnSpc>
              <a:spcBef>
                <a:spcPts val="0"/>
              </a:spcBef>
              <a:buNone/>
            </a:pPr>
            <a:r>
              <a:rPr lang="el-GR" b="1" i="1" dirty="0"/>
              <a:t>Ζουν στην δική τους ο καθένας πατρίδα αλλά ως πάροικοι. Μετέχουν σ’ όλα τα κοινά ως πολίτες και υπομένουν τα πάντα, όμως σαν να </a:t>
            </a:r>
            <a:r>
              <a:rPr lang="el-GR" b="1" i="1" dirty="0" err="1"/>
              <a:t>ήσαν</a:t>
            </a:r>
            <a:r>
              <a:rPr lang="el-GR" b="1" i="1" dirty="0"/>
              <a:t> ξένοι. Η ξενιτειά είναι πατρίδα τους και η πατρίδα τους ξενιτειά. Παντρεύονται όπως όλοι και γεννούν παιδιά αλλά δεν τα σκοτώνουν. Γήινοι άνθρωποι είναι, αλλά δεν ζουν με ζωώδη τρόπο. Διαβιούν στην γη αλλά έχουν το πολίτευμα στον ουρανό. </a:t>
            </a:r>
            <a:r>
              <a:rPr lang="el-GR" b="1" i="1" dirty="0" err="1"/>
              <a:t>Υπακούουν</a:t>
            </a:r>
            <a:r>
              <a:rPr lang="el-GR" b="1" i="1" dirty="0"/>
              <a:t> στους κρατικούς νόμους αλλά με τον τρόπο ζωής τους ξεπερνούν τους νόμους. Αγαπούν τους πάντες έστω κι αν διώκονται από όλους. Αγνοούνται και κατακρίνονται από πολλούς, φονεύονται αλλά «ζωοποιούνται». Γίνονται φτωχοί από πεποίθηση και «πλουτίζουν» τους άλλους. Στερούνται σχεδόν απ’ όλα αλλά δίνουν σε όλους. Περιφρονούνται από τους ανθρώπους αλλά γίνεται δόξα γι’ αυτούς η περιφρόνηση. </a:t>
            </a:r>
            <a:r>
              <a:rPr lang="el-GR" b="1" i="1" dirty="0" err="1"/>
              <a:t>Συκοφαντούνται</a:t>
            </a:r>
            <a:r>
              <a:rPr lang="el-GR" b="1" i="1" dirty="0"/>
              <a:t> αλλά δικαιώνονται. Χλευάζονται και αυτοί ευλογούν. Υβρίζονται και τιμούν. Ενώ κάνουν το καλό, τιμωρούνται ως κακοί· όταν όμως τιμωρούνται χαίρουν γιατί έτσι αποκτούν την «</a:t>
            </a:r>
            <a:r>
              <a:rPr lang="el-GR" b="1" i="1" dirty="0" err="1"/>
              <a:t>ἐν</a:t>
            </a:r>
            <a:r>
              <a:rPr lang="el-GR" b="1" i="1" dirty="0"/>
              <a:t> </a:t>
            </a:r>
            <a:r>
              <a:rPr lang="el-GR" b="1" i="1" dirty="0" err="1"/>
              <a:t>Χριστῷ</a:t>
            </a:r>
            <a:r>
              <a:rPr lang="el-GR" b="1" i="1" dirty="0"/>
              <a:t>» ζωή. Οι Ιουδαίοι τους πολεμούν ως αλλόφυλους και οι ειδωλολάτρες τους διώκουν, και αυτοί που τους μισούν δεν μπορούν να προσδιορίσουν την αιτία της έχθρας τους.</a:t>
            </a:r>
            <a:br>
              <a:rPr lang="el-GR" b="1" dirty="0"/>
            </a:br>
            <a:endParaRPr lang="el-GR" b="1" dirty="0"/>
          </a:p>
          <a:p>
            <a:pPr marL="0" indent="0" algn="just">
              <a:lnSpc>
                <a:spcPct val="120000"/>
              </a:lnSpc>
              <a:spcBef>
                <a:spcPts val="0"/>
              </a:spcBef>
              <a:buNone/>
            </a:pPr>
            <a:r>
              <a:rPr lang="el-GR" b="1" i="1" dirty="0"/>
              <a:t>Να το πω απλά: Ό,τι είναι για το σώμα η ψυχή, είναι και για τον κόσμο οι Χριστιανοί. Όπως είναι διάχυτη σ’ όλο το σώμα η ψυχή, με τον ίδιο τρόπο είναι και οι Χριστιανοί στον κόσμο. Κατοικεί στο σώμα η ψυχή αλλά δεν είναι στοιχείο του σώματος· και οι Χριστιανοί κατοικούν στον κόσμο μα δεν είναι του κόσμου.»</a:t>
            </a:r>
            <a:endParaRPr lang="en-US" b="1" dirty="0"/>
          </a:p>
        </p:txBody>
      </p:sp>
    </p:spTree>
    <p:extLst>
      <p:ext uri="{BB962C8B-B14F-4D97-AF65-F5344CB8AC3E}">
        <p14:creationId xmlns:p14="http://schemas.microsoft.com/office/powerpoint/2010/main" val="2444447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94A7B0-8BDF-4CE8-842A-1CC0823A8857}"/>
              </a:ext>
            </a:extLst>
          </p:cNvPr>
          <p:cNvSpPr>
            <a:spLocks noGrp="1"/>
          </p:cNvSpPr>
          <p:nvPr>
            <p:ph type="title"/>
          </p:nvPr>
        </p:nvSpPr>
        <p:spPr>
          <a:xfrm>
            <a:off x="-228600" y="274638"/>
            <a:ext cx="9360997" cy="1143000"/>
          </a:xfrm>
        </p:spPr>
        <p:txBody>
          <a:bodyPr>
            <a:normAutofit/>
          </a:bodyPr>
          <a:lstStyle/>
          <a:p>
            <a:r>
              <a:rPr lang="el-GR" sz="3200" dirty="0"/>
              <a:t>Β΄ Γυμνασίου ΘΕ Γ΄ παλαιού ΠΣ προς σύγκριση (για τα προσδοκώμενα του νέου βλ. παρουσίαση 03)</a:t>
            </a:r>
            <a:endParaRPr lang="en-US" sz="3200" dirty="0"/>
          </a:p>
        </p:txBody>
      </p:sp>
      <p:pic>
        <p:nvPicPr>
          <p:cNvPr id="4" name="Θέση περιεχομένου 3">
            <a:extLst>
              <a:ext uri="{FF2B5EF4-FFF2-40B4-BE49-F238E27FC236}">
                <a16:creationId xmlns:a16="http://schemas.microsoft.com/office/drawing/2014/main" id="{630E1D38-5A76-4A6F-A43A-8974B9ECFF56}"/>
              </a:ext>
            </a:extLst>
          </p:cNvPr>
          <p:cNvPicPr>
            <a:picLocks noGrp="1" noChangeAspect="1"/>
          </p:cNvPicPr>
          <p:nvPr>
            <p:ph idx="1"/>
          </p:nvPr>
        </p:nvPicPr>
        <p:blipFill>
          <a:blip r:embed="rId2"/>
          <a:stretch>
            <a:fillRect/>
          </a:stretch>
        </p:blipFill>
        <p:spPr>
          <a:xfrm>
            <a:off x="-77361" y="1524000"/>
            <a:ext cx="9209759" cy="5181600"/>
          </a:xfrm>
          <a:prstGeom prst="rect">
            <a:avLst/>
          </a:prstGeom>
        </p:spPr>
      </p:pic>
    </p:spTree>
    <p:extLst>
      <p:ext uri="{BB962C8B-B14F-4D97-AF65-F5344CB8AC3E}">
        <p14:creationId xmlns:p14="http://schemas.microsoft.com/office/powerpoint/2010/main" val="28182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5410200"/>
            <a:ext cx="8229600" cy="1143000"/>
          </a:xfrm>
        </p:spPr>
        <p:txBody>
          <a:bodyPr/>
          <a:lstStyle/>
          <a:p>
            <a:endParaRPr lang="el-GR" dirty="0"/>
          </a:p>
        </p:txBody>
      </p:sp>
      <p:sp>
        <p:nvSpPr>
          <p:cNvPr id="3" name="2 - Θέση περιεχομένου"/>
          <p:cNvSpPr>
            <a:spLocks noGrp="1"/>
          </p:cNvSpPr>
          <p:nvPr>
            <p:ph idx="1"/>
          </p:nvPr>
        </p:nvSpPr>
        <p:spPr>
          <a:xfrm>
            <a:off x="0" y="5486400"/>
            <a:ext cx="8991600" cy="1295400"/>
          </a:xfrm>
        </p:spPr>
        <p:txBody>
          <a:bodyPr>
            <a:normAutofit fontScale="92500" lnSpcReduction="20000"/>
          </a:bodyPr>
          <a:lstStyle/>
          <a:p>
            <a:pPr marL="0" indent="0" algn="ctr">
              <a:buNone/>
            </a:pPr>
            <a:r>
              <a:rPr lang="el-GR" dirty="0"/>
              <a:t>Δ. </a:t>
            </a:r>
            <a:r>
              <a:rPr lang="el-GR" dirty="0" err="1"/>
              <a:t>Καραχάλια</a:t>
            </a:r>
            <a:r>
              <a:rPr lang="el-GR" dirty="0"/>
              <a:t>/Π. Μπράτη/Δ. </a:t>
            </a:r>
            <a:r>
              <a:rPr lang="el-GR" dirty="0" err="1"/>
              <a:t>Πασσάκου</a:t>
            </a:r>
            <a:r>
              <a:rPr lang="el-GR" dirty="0"/>
              <a:t>/Γ. Φίλια, Θρησκευτικά Γ΄ Γυμνασίου, Θέματα από την Ιστορία της Εκκλησίας 2010, σ. 38</a:t>
            </a:r>
          </a:p>
        </p:txBody>
      </p:sp>
      <p:pic>
        <p:nvPicPr>
          <p:cNvPr id="4" name="3 - Εικόνα"/>
          <p:cNvPicPr/>
          <p:nvPr/>
        </p:nvPicPr>
        <p:blipFill>
          <a:blip r:embed="rId2" cstate="print">
            <a:lum contrast="30000"/>
          </a:blip>
          <a:srcRect/>
          <a:stretch>
            <a:fillRect/>
          </a:stretch>
        </p:blipFill>
        <p:spPr bwMode="auto">
          <a:xfrm>
            <a:off x="0" y="0"/>
            <a:ext cx="8839200" cy="5486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3548" y="6096000"/>
            <a:ext cx="8991600" cy="609600"/>
          </a:xfrm>
        </p:spPr>
        <p:txBody>
          <a:bodyPr>
            <a:noAutofit/>
          </a:bodyPr>
          <a:lstStyle/>
          <a:p>
            <a:r>
              <a:rPr lang="el-GR" sz="2400" i="1" dirty="0"/>
              <a:t>Διαφορές με την προηγούμενη μορφή του κειμένου (η οριοθέτηση από τον ειδωλολάτρη, η διεύρυνση της έννοιας του μαρτυρίου</a:t>
            </a:r>
          </a:p>
        </p:txBody>
      </p:sp>
      <p:sp>
        <p:nvSpPr>
          <p:cNvPr id="3" name="2 - Θέση περιεχομένου"/>
          <p:cNvSpPr>
            <a:spLocks noGrp="1"/>
          </p:cNvSpPr>
          <p:nvPr>
            <p:ph idx="1"/>
          </p:nvPr>
        </p:nvSpPr>
        <p:spPr>
          <a:xfrm>
            <a:off x="0" y="0"/>
            <a:ext cx="8991600" cy="6096000"/>
          </a:xfrm>
        </p:spPr>
        <p:txBody>
          <a:bodyPr>
            <a:normAutofit fontScale="70000" lnSpcReduction="20000"/>
          </a:bodyPr>
          <a:lstStyle/>
          <a:p>
            <a:pPr marL="93663" indent="-93663" algn="just">
              <a:lnSpc>
                <a:spcPct val="120000"/>
              </a:lnSpc>
              <a:spcBef>
                <a:spcPts val="0"/>
              </a:spcBef>
              <a:buNone/>
            </a:pPr>
            <a:r>
              <a:rPr lang="el-GR" dirty="0"/>
              <a:t>Με το που αναπνεύσαμε λοιπόν λίγο (από τα πάθη και τις συμφορές, δηλ. διωγμό, πόλεμο, πείνα κλπ.), τόσο εμείς όσο κι εκείνοι (οι εθνικοί), ενέσκηψε η επιδημία (πανούκλα), που υπήρξε για ε­κεί­νους φοβερότερη απ’ όλους τους φόβους και χειρότερη απ’ όλες τις συμφορές. […] Οι περισσότε­ροι, λοιπόν, από τους αδελφούς μας, χωρίς να νοιάζονται για τον εαυτό τους, ο ένας μετά τον άλ­λον, από υπερβάλλουσα αγάπη και </a:t>
            </a:r>
            <a:r>
              <a:rPr lang="el-GR" dirty="0" err="1"/>
              <a:t>φιλαδελφία</a:t>
            </a:r>
            <a:r>
              <a:rPr lang="el-GR" dirty="0"/>
              <a:t>, επισκέπτονταν τους ασθενείς χωρίς καμία προ­φύ­λα­ξη και τους υπηρετούσαν με όλες τους τις δυνάμεις. Τους περιέθαλπαν εν Χριστώ και πέ­θαι­ναν μα­ζί τους με πολλή χαρά, αφού μολύνονταν με την πάθηση από εκείνους, τραβώντας κατά κάποιο τρόπον πάνω τους την αρρώστια από εκείνους με τους οποίους έρχονταν σε άμεση επαφή, και υποφέροντας τους ίδιους μ’ εκείνους πόνους. Έτσι πολλοί, ενώ περιποιήθηκαν και ενίσχυσαν άλ­λους, πέθαναν οι ίδιοι [...]. </a:t>
            </a:r>
            <a:r>
              <a:rPr lang="el-GR" dirty="0">
                <a:solidFill>
                  <a:srgbClr val="FF0000"/>
                </a:solidFill>
              </a:rPr>
              <a:t>Οι πιο εκλεκτοί, λοιπόν, από τους αδελφούς μας με αυτό τον τρόπο έ­φυ­γαν από τη ζωή, πρεσβύτεροι και διάκονοι και λαϊκοί, όλοι λαμπρά επαινούμενοι. Και τούτο, γιατί το είδος αυτό του θανάτου, που ήταν αποτέλεσμα πολλής ευσέβειας και δυνατής πίστης, δεν λογιζόταν καθόλου υποδεέστερο από το μαρτύριο.</a:t>
            </a: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858</TotalTime>
  <Words>1365</Words>
  <Application>Microsoft Office PowerPoint</Application>
  <PresentationFormat>Προβολή στην οθόνη (4:3)</PresentationFormat>
  <Paragraphs>33</Paragraphs>
  <Slides>15</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15</vt:i4>
      </vt:variant>
    </vt:vector>
  </HeadingPairs>
  <TitlesOfParts>
    <vt:vector size="19" baseType="lpstr">
      <vt:lpstr>Arial</vt:lpstr>
      <vt:lpstr>Calibri</vt:lpstr>
      <vt:lpstr>MyriadPro-Regular</vt:lpstr>
      <vt:lpstr>Θέμα του Office</vt:lpstr>
      <vt:lpstr>Ειδική διδακτική 02</vt:lpstr>
      <vt:lpstr>Παρουσίαση του PowerPoint</vt:lpstr>
      <vt:lpstr>Παρουσίαση του PowerPoint</vt:lpstr>
      <vt:lpstr>Το κήρυγμα για τον Ιησού ως Χριστό και η ταυτότητα μέσα από υλική ενότητα</vt:lpstr>
      <vt:lpstr>Επιστολή προς Διόγνητον </vt:lpstr>
      <vt:lpstr>Παρουσίαση του PowerPoint</vt:lpstr>
      <vt:lpstr>Β΄ Γυμνασίου ΘΕ Γ΄ παλαιού ΠΣ προς σύγκριση (για τα προσδοκώμενα του νέου βλ. παρουσίαση 03)</vt:lpstr>
      <vt:lpstr>Παρουσίαση του PowerPoint</vt:lpstr>
      <vt:lpstr>Διαφορές με την προηγούμενη μορφή του κειμένου (η οριοθέτηση από τον ειδωλολάτρη, η διεύρυνση της έννοιας του μαρτυρίου</vt:lpstr>
      <vt:lpstr>Παλλαδίου Λαυσαϊκή Ιστορία για την Μελανία την πρεσβυτέρα, ἀπό συγκλητικό γένος (τέλη 4ου αιώνα) </vt:lpstr>
      <vt:lpstr>Δυνατότητες για διδακτική αξιοποίηση</vt:lpstr>
      <vt:lpstr>Παιδαγωγική χρήση χαρτών </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DMoschos</dc:creator>
  <cp:lastModifiedBy>Dimitrios Moschos</cp:lastModifiedBy>
  <cp:revision>20</cp:revision>
  <dcterms:created xsi:type="dcterms:W3CDTF">2020-03-10T10:32:16Z</dcterms:created>
  <dcterms:modified xsi:type="dcterms:W3CDTF">2023-03-07T15:43:28Z</dcterms:modified>
</cp:coreProperties>
</file>