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77" r:id="rId5"/>
    <p:sldId id="278" r:id="rId6"/>
    <p:sldId id="279" r:id="rId7"/>
    <p:sldId id="262" r:id="rId8"/>
    <p:sldId id="257" r:id="rId9"/>
    <p:sldId id="258" r:id="rId10"/>
    <p:sldId id="259" r:id="rId11"/>
    <p:sldId id="263" r:id="rId12"/>
    <p:sldId id="264" r:id="rId13"/>
    <p:sldId id="265" r:id="rId14"/>
    <p:sldId id="267" r:id="rId15"/>
    <p:sldId id="268" r:id="rId16"/>
    <p:sldId id="269" r:id="rId17"/>
    <p:sldId id="270" r:id="rId18"/>
    <p:sldId id="271" r:id="rId19"/>
    <p:sldId id="272" r:id="rId20"/>
    <p:sldId id="273" r:id="rId21"/>
    <p:sldId id="274" r:id="rId22"/>
    <p:sldId id="266" r:id="rId23"/>
    <p:sldId id="275" r:id="rId24"/>
    <p:sldId id="27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592BC5-48BC-4EB1-9EFC-8C9E3816D15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159BFF6E-939B-4133-985A-5EE7869A12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2A89CFC8-DD5B-4F11-9654-4D991BFD45E9}"/>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5" name="Θέση υποσέλιδου 4">
            <a:extLst>
              <a:ext uri="{FF2B5EF4-FFF2-40B4-BE49-F238E27FC236}">
                <a16:creationId xmlns:a16="http://schemas.microsoft.com/office/drawing/2014/main" id="{FADCD967-5D85-4E39-8A58-469A5D12CF33}"/>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4FC8FA1B-D136-48E3-9843-A7BBE3BA4CD1}"/>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3890664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238725-8FF1-4EAA-B7CE-84DC632A1D75}"/>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9D40D544-8544-4BBC-B710-6743C6D9BAE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AD653A14-F44F-46E4-A8FC-D4F884AF0832}"/>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5" name="Θέση υποσέλιδου 4">
            <a:extLst>
              <a:ext uri="{FF2B5EF4-FFF2-40B4-BE49-F238E27FC236}">
                <a16:creationId xmlns:a16="http://schemas.microsoft.com/office/drawing/2014/main" id="{021899CF-B39A-4CEE-937F-55F7CB2BAE5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1CDE0A3E-9709-4C13-9BA5-4C209306650D}"/>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160410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F4C7A19-30B8-4E3E-B9A5-4137BE6A5A0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F0BCF936-851B-4A88-A1F7-8BF758F0C485}"/>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0BD8B763-A532-4C15-B65F-D735C4F9C558}"/>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5" name="Θέση υποσέλιδου 4">
            <a:extLst>
              <a:ext uri="{FF2B5EF4-FFF2-40B4-BE49-F238E27FC236}">
                <a16:creationId xmlns:a16="http://schemas.microsoft.com/office/drawing/2014/main" id="{8C963625-6549-46AB-823E-C8A7AAD8F433}"/>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77641536-55B4-4E11-9565-B6F8506871D2}"/>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4106973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45729E-7C86-4C10-AD8C-E0F81892A36D}"/>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4AF85B75-2763-46A4-A77D-CAF5AF44608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4F2475A7-22F5-4FDB-8694-D745518BD0C2}"/>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5" name="Θέση υποσέλιδου 4">
            <a:extLst>
              <a:ext uri="{FF2B5EF4-FFF2-40B4-BE49-F238E27FC236}">
                <a16:creationId xmlns:a16="http://schemas.microsoft.com/office/drawing/2014/main" id="{58D01713-39B5-4E39-AC6B-AE2139752DC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72F86FBE-BA8A-4E5D-8F0D-C8E223A7EB16}"/>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1112050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78237D-8C87-4D87-BBDD-203F6D95669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ECA7AF9C-7102-4D7B-A098-ECB7DA5AD8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FC8D366-CD1C-4B5A-99CA-53D3DE139F73}"/>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5" name="Θέση υποσέλιδου 4">
            <a:extLst>
              <a:ext uri="{FF2B5EF4-FFF2-40B4-BE49-F238E27FC236}">
                <a16:creationId xmlns:a16="http://schemas.microsoft.com/office/drawing/2014/main" id="{4F0A3589-81A8-40E9-80B1-D81A03627C2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E383A0E-FC37-4631-A2DB-402B7FCBB72A}"/>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4041649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15DBB9-D716-4784-AA18-449917556E1B}"/>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ECA0F101-A8FB-4E60-8E11-D7DDA7B65BA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4BCD3442-F59B-4AB0-9060-CF09739BAD5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CFF1D474-2F52-4027-8F18-7E9F6F6C71B5}"/>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6" name="Θέση υποσέλιδου 5">
            <a:extLst>
              <a:ext uri="{FF2B5EF4-FFF2-40B4-BE49-F238E27FC236}">
                <a16:creationId xmlns:a16="http://schemas.microsoft.com/office/drawing/2014/main" id="{0D97D2D9-F5D7-487C-B6D3-300E77593725}"/>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55B313DB-DDE7-4506-BDA1-2974F40305E7}"/>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511814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4C2028-CCAF-4820-AB27-C03DDCDD5EB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E47EA0D5-E292-4391-A159-FCF47C66FC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494BAE8-3B36-49DD-8E30-2307DB070DC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D0C211DC-9A8A-4854-BBCC-4160D2E147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BA431CC-6D97-46C3-B8C8-3D921CEFEC3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438C2902-40B8-4C73-BDEC-E1A982FA7D33}"/>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8" name="Θέση υποσέλιδου 7">
            <a:extLst>
              <a:ext uri="{FF2B5EF4-FFF2-40B4-BE49-F238E27FC236}">
                <a16:creationId xmlns:a16="http://schemas.microsoft.com/office/drawing/2014/main" id="{1528521F-BEF2-4C5E-B0C4-4DCF71F94596}"/>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DE4AB452-89EF-4C69-895F-D8FA7B8CB92F}"/>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401644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76810A-2E30-4842-9375-3B30F264E64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3C82757A-32C7-4939-B498-90845176CCB7}"/>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4" name="Θέση υποσέλιδου 3">
            <a:extLst>
              <a:ext uri="{FF2B5EF4-FFF2-40B4-BE49-F238E27FC236}">
                <a16:creationId xmlns:a16="http://schemas.microsoft.com/office/drawing/2014/main" id="{D5C3262E-B635-4732-AA0E-44A9E090293A}"/>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B97DDEBA-87B2-4420-B9AB-025BBA54093A}"/>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222061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1A43712-BC1E-4331-B56F-2D9AFA67A94C}"/>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3" name="Θέση υποσέλιδου 2">
            <a:extLst>
              <a:ext uri="{FF2B5EF4-FFF2-40B4-BE49-F238E27FC236}">
                <a16:creationId xmlns:a16="http://schemas.microsoft.com/office/drawing/2014/main" id="{E687F021-E6CE-496F-B2BD-A9AD2476C47B}"/>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3664C304-82BF-4A2B-BE1A-6CDEFA6B2859}"/>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1870308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3FE8FD-9701-49AB-A4A0-19497367D82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025D2827-8402-41BD-B173-92AFE3C1D1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B9D8E316-6B0C-41D9-9504-3D596D5C37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4BEDCDD-A417-4012-ACF6-1DD32BA8A6C9}"/>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6" name="Θέση υποσέλιδου 5">
            <a:extLst>
              <a:ext uri="{FF2B5EF4-FFF2-40B4-BE49-F238E27FC236}">
                <a16:creationId xmlns:a16="http://schemas.microsoft.com/office/drawing/2014/main" id="{68E7E22E-49F4-4F2D-AFB9-C31CE12F2F3F}"/>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2A21E0EA-EC77-4D03-8DA3-2D1B279D7781}"/>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4263602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F8A4E3-B783-49E3-8E00-BC47E1C2FFE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E303EB7E-FE8A-4600-A5A4-E376077A70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487A4B48-9656-4985-8CF8-F95112066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E9C2A1C-FF90-4EFA-B136-21440F115729}"/>
              </a:ext>
            </a:extLst>
          </p:cNvPr>
          <p:cNvSpPr>
            <a:spLocks noGrp="1"/>
          </p:cNvSpPr>
          <p:nvPr>
            <p:ph type="dt" sz="half" idx="10"/>
          </p:nvPr>
        </p:nvSpPr>
        <p:spPr/>
        <p:txBody>
          <a:bodyPr/>
          <a:lstStyle/>
          <a:p>
            <a:fld id="{CF823151-70FE-48F1-A0ED-2694B4E3BF7A}" type="datetimeFigureOut">
              <a:rPr lang="en-US" smtClean="0"/>
              <a:t>15-Mar-22</a:t>
            </a:fld>
            <a:endParaRPr lang="en-US"/>
          </a:p>
        </p:txBody>
      </p:sp>
      <p:sp>
        <p:nvSpPr>
          <p:cNvPr id="6" name="Θέση υποσέλιδου 5">
            <a:extLst>
              <a:ext uri="{FF2B5EF4-FFF2-40B4-BE49-F238E27FC236}">
                <a16:creationId xmlns:a16="http://schemas.microsoft.com/office/drawing/2014/main" id="{C905E327-5E78-4E29-BF31-ED1AF8ED430C}"/>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3E72723D-89DA-4EAC-B789-D51821072332}"/>
              </a:ext>
            </a:extLst>
          </p:cNvPr>
          <p:cNvSpPr>
            <a:spLocks noGrp="1"/>
          </p:cNvSpPr>
          <p:nvPr>
            <p:ph type="sldNum" sz="quarter" idx="12"/>
          </p:nvPr>
        </p:nvSpPr>
        <p:spPr/>
        <p:txBody>
          <a:bodyPr/>
          <a:lstStyle/>
          <a:p>
            <a:fld id="{821E7A06-0918-4415-BF30-170743C442C2}" type="slidenum">
              <a:rPr lang="en-US" smtClean="0"/>
              <a:t>‹#›</a:t>
            </a:fld>
            <a:endParaRPr lang="en-US"/>
          </a:p>
        </p:txBody>
      </p:sp>
    </p:spTree>
    <p:extLst>
      <p:ext uri="{BB962C8B-B14F-4D97-AF65-F5344CB8AC3E}">
        <p14:creationId xmlns:p14="http://schemas.microsoft.com/office/powerpoint/2010/main" val="3818701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C032368-C145-43E0-9916-2D6EB693B9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161D2BF0-4204-4422-AA9F-47C588117D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D2BE378A-9984-4A26-938A-B5558D82BC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23151-70FE-48F1-A0ED-2694B4E3BF7A}" type="datetimeFigureOut">
              <a:rPr lang="en-US" smtClean="0"/>
              <a:t>15-Mar-22</a:t>
            </a:fld>
            <a:endParaRPr lang="en-US"/>
          </a:p>
        </p:txBody>
      </p:sp>
      <p:sp>
        <p:nvSpPr>
          <p:cNvPr id="5" name="Θέση υποσέλιδου 4">
            <a:extLst>
              <a:ext uri="{FF2B5EF4-FFF2-40B4-BE49-F238E27FC236}">
                <a16:creationId xmlns:a16="http://schemas.microsoft.com/office/drawing/2014/main" id="{EA6E2C05-BC0A-480B-A86B-B9CB092ED2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6DA2AFAA-0D7B-4AA4-8CB7-4E18BF7180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E7A06-0918-4415-BF30-170743C442C2}" type="slidenum">
              <a:rPr lang="en-US" smtClean="0"/>
              <a:t>‹#›</a:t>
            </a:fld>
            <a:endParaRPr lang="en-US"/>
          </a:p>
        </p:txBody>
      </p:sp>
    </p:spTree>
    <p:extLst>
      <p:ext uri="{BB962C8B-B14F-4D97-AF65-F5344CB8AC3E}">
        <p14:creationId xmlns:p14="http://schemas.microsoft.com/office/powerpoint/2010/main" val="3416326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F0EE5E-0757-48F0-B3A6-3F0682E7C133}"/>
              </a:ext>
            </a:extLst>
          </p:cNvPr>
          <p:cNvSpPr>
            <a:spLocks noGrp="1"/>
          </p:cNvSpPr>
          <p:nvPr>
            <p:ph type="ctrTitle"/>
          </p:nvPr>
        </p:nvSpPr>
        <p:spPr/>
        <p:txBody>
          <a:bodyPr/>
          <a:lstStyle/>
          <a:p>
            <a:r>
              <a:rPr lang="el-GR" b="1" dirty="0">
                <a:solidFill>
                  <a:srgbClr val="C00000"/>
                </a:solidFill>
              </a:rPr>
              <a:t>Ειδική διδακτική 03</a:t>
            </a:r>
            <a:endParaRPr lang="en-US" b="1" dirty="0">
              <a:solidFill>
                <a:srgbClr val="C00000"/>
              </a:solidFill>
            </a:endParaRPr>
          </a:p>
        </p:txBody>
      </p:sp>
      <p:sp>
        <p:nvSpPr>
          <p:cNvPr id="3" name="Υπότιτλος 2">
            <a:extLst>
              <a:ext uri="{FF2B5EF4-FFF2-40B4-BE49-F238E27FC236}">
                <a16:creationId xmlns:a16="http://schemas.microsoft.com/office/drawing/2014/main" id="{FD08BD3A-5EF1-4340-A245-61577B1EE6BC}"/>
              </a:ext>
            </a:extLst>
          </p:cNvPr>
          <p:cNvSpPr>
            <a:spLocks noGrp="1"/>
          </p:cNvSpPr>
          <p:nvPr>
            <p:ph type="subTitle" idx="1"/>
          </p:nvPr>
        </p:nvSpPr>
        <p:spPr>
          <a:xfrm>
            <a:off x="1524000" y="3602037"/>
            <a:ext cx="9144000" cy="2387599"/>
          </a:xfrm>
        </p:spPr>
        <p:txBody>
          <a:bodyPr>
            <a:normAutofit/>
          </a:bodyPr>
          <a:lstStyle/>
          <a:p>
            <a:r>
              <a:rPr lang="el-GR" sz="4000" dirty="0"/>
              <a:t>Σύνοδοι – δόγματα – πώς παίρνονται οι αποφάσεις</a:t>
            </a:r>
            <a:endParaRPr lang="en-US" sz="4000" dirty="0"/>
          </a:p>
        </p:txBody>
      </p:sp>
    </p:spTree>
    <p:extLst>
      <p:ext uri="{BB962C8B-B14F-4D97-AF65-F5344CB8AC3E}">
        <p14:creationId xmlns:p14="http://schemas.microsoft.com/office/powerpoint/2010/main" val="3736858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5F8756-519B-41B4-976E-8A3B95D04D1E}"/>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CE19FF8E-FD81-48A4-8EA9-78B1721709AE}"/>
              </a:ext>
            </a:extLst>
          </p:cNvPr>
          <p:cNvSpPr>
            <a:spLocks noGrp="1"/>
          </p:cNvSpPr>
          <p:nvPr>
            <p:ph idx="1"/>
          </p:nvPr>
        </p:nvSpPr>
        <p:spPr/>
        <p:txBody>
          <a:bodyPr>
            <a:normAutofit fontScale="92500" lnSpcReduction="10000"/>
          </a:bodyPr>
          <a:lstStyle/>
          <a:p>
            <a:pPr marL="0" indent="0">
              <a:buNone/>
            </a:pPr>
            <a:r>
              <a:rPr lang="en-US" dirty="0" err="1"/>
              <a:t>Ερωτήμ</a:t>
            </a:r>
            <a:r>
              <a:rPr lang="en-US" dirty="0"/>
              <a:t>ατα για την άσκηση: </a:t>
            </a:r>
          </a:p>
          <a:p>
            <a:pPr lvl="0"/>
            <a:r>
              <a:rPr lang="el-GR" dirty="0"/>
              <a:t>Τα δόγματα είναι ιερά και απαραβίαστα, γιατί τα έδωσε ο Θεός στους ανθρώπους</a:t>
            </a:r>
            <a:endParaRPr lang="en-US" dirty="0"/>
          </a:p>
          <a:p>
            <a:pPr lvl="0"/>
            <a:r>
              <a:rPr lang="el-GR" dirty="0"/>
              <a:t>Τα δόγματα ακυρώνουν την ελευθερία των ανθρώπων</a:t>
            </a:r>
            <a:endParaRPr lang="en-US" dirty="0"/>
          </a:p>
          <a:p>
            <a:pPr lvl="0"/>
            <a:r>
              <a:rPr lang="el-GR" dirty="0"/>
              <a:t>Για την αρμονική συμβίωση των ανθρώπων, χρειάζεται να υπάρχουν κανόνες</a:t>
            </a:r>
            <a:endParaRPr lang="en-US" dirty="0"/>
          </a:p>
          <a:p>
            <a:pPr lvl="0"/>
            <a:r>
              <a:rPr lang="el-GR" dirty="0"/>
              <a:t>Οι αποφάσεις των Οικουμενικών Συνόδων αφορούν αποκλειστικά τους ειδικούς</a:t>
            </a:r>
            <a:endParaRPr lang="en-US" dirty="0"/>
          </a:p>
          <a:p>
            <a:pPr lvl="0"/>
            <a:r>
              <a:rPr lang="el-GR" dirty="0"/>
              <a:t>Οι άνθρωποι πρέπει να λύνουν τις διαφορές τους μόνοι τους, χωρίς την παρέμβαση άλλων (φίλοι, ειδικοί, δικαστήρια, νόμοι)</a:t>
            </a:r>
            <a:endParaRPr lang="en-US" dirty="0"/>
          </a:p>
          <a:p>
            <a:pPr lvl="0"/>
            <a:r>
              <a:rPr lang="el-GR" dirty="0"/>
              <a:t>Τα δόγματα ορίζουν αλλά δεν περιορίζουν </a:t>
            </a:r>
            <a:endParaRPr lang="en-US" dirty="0"/>
          </a:p>
          <a:p>
            <a:endParaRPr lang="en-US" dirty="0"/>
          </a:p>
        </p:txBody>
      </p:sp>
    </p:spTree>
    <p:extLst>
      <p:ext uri="{BB962C8B-B14F-4D97-AF65-F5344CB8AC3E}">
        <p14:creationId xmlns:p14="http://schemas.microsoft.com/office/powerpoint/2010/main" val="1137504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7BDBA7-7851-4AD3-BBC0-F0280F5D9642}"/>
              </a:ext>
            </a:extLst>
          </p:cNvPr>
          <p:cNvSpPr>
            <a:spLocks noGrp="1"/>
          </p:cNvSpPr>
          <p:nvPr>
            <p:ph type="title"/>
          </p:nvPr>
        </p:nvSpPr>
        <p:spPr/>
        <p:txBody>
          <a:bodyPr/>
          <a:lstStyle/>
          <a:p>
            <a:r>
              <a:rPr lang="el-GR" dirty="0"/>
              <a:t>Αντιλογία  με θέμα την Αποστολική Σύνοδο</a:t>
            </a:r>
            <a:endParaRPr lang="en-US" dirty="0"/>
          </a:p>
        </p:txBody>
      </p:sp>
      <p:sp>
        <p:nvSpPr>
          <p:cNvPr id="3" name="Θέση περιεχομένου 2">
            <a:extLst>
              <a:ext uri="{FF2B5EF4-FFF2-40B4-BE49-F238E27FC236}">
                <a16:creationId xmlns:a16="http://schemas.microsoft.com/office/drawing/2014/main" id="{2299E869-F027-4C87-8111-919C76178CB1}"/>
              </a:ext>
            </a:extLst>
          </p:cNvPr>
          <p:cNvSpPr>
            <a:spLocks noGrp="1"/>
          </p:cNvSpPr>
          <p:nvPr>
            <p:ph idx="1"/>
          </p:nvPr>
        </p:nvSpPr>
        <p:spPr>
          <a:xfrm>
            <a:off x="838200" y="1825624"/>
            <a:ext cx="10515600" cy="4879975"/>
          </a:xfrm>
        </p:spPr>
        <p:txBody>
          <a:bodyPr>
            <a:normAutofit fontScale="92500"/>
          </a:bodyPr>
          <a:lstStyle/>
          <a:p>
            <a:pPr algn="just"/>
            <a:r>
              <a:rPr lang="el-GR" dirty="0"/>
              <a:t>Βρισκόμαστε στα Ιεροσόλυμα. Έχει διαδοθεί πως αύριο φτάνουν στην πόλη ο Βαρνάβας και ο Παύλος από την Αντιόχεια. Έρχονται για να συζητήσουν το πρόβλημα που έχει προκύψει ανάμεσα στους Χριστιανούς που </a:t>
            </a:r>
            <a:r>
              <a:rPr lang="el-GR" dirty="0" err="1"/>
              <a:t>ήσαν</a:t>
            </a:r>
            <a:r>
              <a:rPr lang="el-GR" dirty="0"/>
              <a:t> πριν Ιουδαίοι και σ’ εκείνους που </a:t>
            </a:r>
            <a:r>
              <a:rPr lang="el-GR" dirty="0" err="1"/>
              <a:t>ήσαν</a:t>
            </a:r>
            <a:r>
              <a:rPr lang="el-GR" dirty="0"/>
              <a:t> ειδωλολάτρες, επειδή μερικοί χριστιανοί που ήρθαν από την Ιουδαία δίδασκαν τους αδελφούς: «Αν δεν περιτέμνεσθε, όπως προστάζει ο νόμος του Μωυσή, δεν μπορείτε να σωθείτε».</a:t>
            </a:r>
            <a:endParaRPr lang="en-US" dirty="0"/>
          </a:p>
          <a:p>
            <a:pPr algn="just"/>
            <a:r>
              <a:rPr lang="el-GR" dirty="0"/>
              <a:t>20 λεπτά για προετοιμασία, 30 λεπτά αντιλογία, 10 λεπτά αξιολόγηση</a:t>
            </a:r>
            <a:endParaRPr lang="en-US" dirty="0"/>
          </a:p>
          <a:p>
            <a:pPr algn="just"/>
            <a:r>
              <a:rPr lang="el-GR" dirty="0"/>
              <a:t>Οι μαθητές χωρίζονται σε τρεις ίσες ομάδες και μία των τριών παρατηρητών της διαδικασίας.</a:t>
            </a:r>
            <a:endParaRPr lang="en-US" dirty="0"/>
          </a:p>
          <a:p>
            <a:pPr algn="just"/>
            <a:r>
              <a:rPr lang="el-GR" dirty="0"/>
              <a:t>Ο διδάσκων δίνει σε κάθε ομάδα ένα φύλλο ανάλογο με το ρόλο τους:</a:t>
            </a:r>
            <a:endParaRPr lang="en-US" dirty="0"/>
          </a:p>
          <a:p>
            <a:endParaRPr lang="en-US" dirty="0"/>
          </a:p>
        </p:txBody>
      </p:sp>
    </p:spTree>
    <p:extLst>
      <p:ext uri="{BB962C8B-B14F-4D97-AF65-F5344CB8AC3E}">
        <p14:creationId xmlns:p14="http://schemas.microsoft.com/office/powerpoint/2010/main" val="1220903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2F1DF1-A989-486F-AE5F-1282138BBFAD}"/>
              </a:ext>
            </a:extLst>
          </p:cNvPr>
          <p:cNvSpPr>
            <a:spLocks noGrp="1"/>
          </p:cNvSpPr>
          <p:nvPr>
            <p:ph type="title"/>
          </p:nvPr>
        </p:nvSpPr>
        <p:spPr>
          <a:xfrm>
            <a:off x="838200" y="123053"/>
            <a:ext cx="10515600" cy="636361"/>
          </a:xfrm>
        </p:spPr>
        <p:txBody>
          <a:bodyPr>
            <a:normAutofit fontScale="90000"/>
          </a:bodyPr>
          <a:lstStyle/>
          <a:p>
            <a:pPr algn="ctr"/>
            <a:r>
              <a:rPr lang="el-GR" dirty="0"/>
              <a:t>1. Χριστιανοί που </a:t>
            </a:r>
            <a:r>
              <a:rPr lang="el-GR" dirty="0" err="1"/>
              <a:t>ήσαν</a:t>
            </a:r>
            <a:r>
              <a:rPr lang="el-GR" dirty="0"/>
              <a:t> πριν Ιουδαίοι</a:t>
            </a:r>
            <a:endParaRPr lang="en-US" dirty="0"/>
          </a:p>
        </p:txBody>
      </p:sp>
      <p:sp>
        <p:nvSpPr>
          <p:cNvPr id="3" name="Θέση περιεχομένου 2">
            <a:extLst>
              <a:ext uri="{FF2B5EF4-FFF2-40B4-BE49-F238E27FC236}">
                <a16:creationId xmlns:a16="http://schemas.microsoft.com/office/drawing/2014/main" id="{C8DA8F60-E728-4069-9CEF-70B2C18AD2E0}"/>
              </a:ext>
            </a:extLst>
          </p:cNvPr>
          <p:cNvSpPr>
            <a:spLocks noGrp="1"/>
          </p:cNvSpPr>
          <p:nvPr>
            <p:ph idx="1"/>
          </p:nvPr>
        </p:nvSpPr>
        <p:spPr>
          <a:xfrm>
            <a:off x="243840" y="888274"/>
            <a:ext cx="11678194" cy="5969726"/>
          </a:xfrm>
        </p:spPr>
        <p:txBody>
          <a:bodyPr>
            <a:normAutofit fontScale="77500" lnSpcReduction="20000"/>
          </a:bodyPr>
          <a:lstStyle/>
          <a:p>
            <a:pPr marL="0" indent="0">
              <a:lnSpc>
                <a:spcPct val="120000"/>
              </a:lnSpc>
              <a:spcBef>
                <a:spcPts val="600"/>
              </a:spcBef>
              <a:buNone/>
            </a:pPr>
            <a:r>
              <a:rPr lang="el-GR" dirty="0"/>
              <a:t>Όταν ο Άβραμ ήταν ενενήντα εννέα ετών, του φανερώθηκε ο Κύριος και του είπε: «Εγώ είμαι ο Θεός παντοκράτορας. Να ζεις σύμφωνα με το θέλημά μου και να είσαι τέλειος. Θα συνάψω μαζί σου διαθήκη και θα σου δώσω πολλούς απογόνους». Ο Άβραμ έπεσε με το πρόσωπό του στη γη και ο Θεός του είπε: Αυτή είναι η διαθήκη που κάνω μαζί σου: Θα γίνεις πατέρας ενός πλήθους εθνών … θα κάνω ν’ αποκτήσεις πολλούς απογόνους και να γίνεις γενάρχης λαών’ και βασιλιάδες θα προέλθουν από σένα. Τη διαθήκη μου τη συνάπτω μαζί σου, αλλά θα ισχύει και για όλες τις γενιές των απογόνων – διαθήκη αιώνια, ώστε να είμαι Θεός δικός σου και των απογόνων σου. … «Θα πρέπει, όμως, να τηρείς τη διαθήκη μου τόσο εσύ όσο και οι επόμενες γενιές των απογόνων σου. Αυτή είναι η διαθήκη μου που θα τηρείτε: Κάθε αρσενικό παιδί σας θα περιτέμνεται. Θα κάνετε την περιτομή, κι αυτή αποτελεί σημείο της διαθήκης ανάμεσα σ’ εμένα και σ’ εσάς. Κάθε παιδί θα περιτέμνεται την όγδοη ημέρα από τη γέννησή του. Αυτό ισχύει για κάθε αρσενικό παιδί σε όλες τις γενιές σας, καθώς και για κάθε δούλο, είτε είναι γεννημένος στο σπίτι είτε αγορασμένος από ξένους και δεν περιλαμβάνεται στους απογόνους σας. Θα πρέπει οπωσδήποτε καθένας που γεννήθηκε στο σπίτι σου ή αγοράστηκε με χρήματα να περιτέμνεται. Έτσι η διαθήκη μου θα μαρτυρείται στο σώμα σας, διαθήκη αιώνια. Ο απερίτμητος, δηλαδή αυτός που δε θα έχει κάνει περιτομή, θα αποκόπτεται από το λαό του, γιατί θα έχει παραβεί τη διαθήκη μου».</a:t>
            </a:r>
          </a:p>
          <a:p>
            <a:pPr marL="0" indent="0">
              <a:lnSpc>
                <a:spcPct val="120000"/>
              </a:lnSpc>
              <a:spcBef>
                <a:spcPts val="600"/>
              </a:spcBef>
              <a:buNone/>
            </a:pPr>
            <a:r>
              <a:rPr lang="el-GR" dirty="0"/>
              <a:t>Γένεσις, κεφ. 17, 1-2, 9-14</a:t>
            </a:r>
            <a:endParaRPr lang="en-US" dirty="0"/>
          </a:p>
          <a:p>
            <a:pPr marL="0" indent="0">
              <a:lnSpc>
                <a:spcPct val="120000"/>
              </a:lnSpc>
              <a:spcBef>
                <a:spcPts val="600"/>
              </a:spcBef>
              <a:buNone/>
            </a:pPr>
            <a:endParaRPr lang="en-US" dirty="0"/>
          </a:p>
          <a:p>
            <a:endParaRPr lang="en-US" dirty="0"/>
          </a:p>
        </p:txBody>
      </p:sp>
    </p:spTree>
    <p:extLst>
      <p:ext uri="{BB962C8B-B14F-4D97-AF65-F5344CB8AC3E}">
        <p14:creationId xmlns:p14="http://schemas.microsoft.com/office/powerpoint/2010/main" val="469252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F0D228-1FFD-413E-B602-42DAC11DBABA}"/>
              </a:ext>
            </a:extLst>
          </p:cNvPr>
          <p:cNvSpPr>
            <a:spLocks noGrp="1"/>
          </p:cNvSpPr>
          <p:nvPr>
            <p:ph type="title"/>
          </p:nvPr>
        </p:nvSpPr>
        <p:spPr/>
        <p:txBody>
          <a:bodyPr/>
          <a:lstStyle/>
          <a:p>
            <a:r>
              <a:rPr lang="el-GR" dirty="0"/>
              <a:t>Χριστιανοί που ήταν πριν Ιουδαίοι Β</a:t>
            </a:r>
            <a:endParaRPr lang="en-US" dirty="0"/>
          </a:p>
        </p:txBody>
      </p:sp>
      <p:sp>
        <p:nvSpPr>
          <p:cNvPr id="3" name="Θέση περιεχομένου 2">
            <a:extLst>
              <a:ext uri="{FF2B5EF4-FFF2-40B4-BE49-F238E27FC236}">
                <a16:creationId xmlns:a16="http://schemas.microsoft.com/office/drawing/2014/main" id="{5DC810A4-4802-4496-9656-9C90DFB5BC34}"/>
              </a:ext>
            </a:extLst>
          </p:cNvPr>
          <p:cNvSpPr>
            <a:spLocks noGrp="1"/>
          </p:cNvSpPr>
          <p:nvPr>
            <p:ph idx="1"/>
          </p:nvPr>
        </p:nvSpPr>
        <p:spPr/>
        <p:txBody>
          <a:bodyPr>
            <a:normAutofit fontScale="85000" lnSpcReduction="10000"/>
          </a:bodyPr>
          <a:lstStyle/>
          <a:p>
            <a:pPr marL="0" indent="0" algn="just">
              <a:lnSpc>
                <a:spcPct val="110000"/>
              </a:lnSpc>
              <a:spcBef>
                <a:spcPts val="600"/>
              </a:spcBef>
              <a:buNone/>
            </a:pPr>
            <a:r>
              <a:rPr lang="el-GR" dirty="0"/>
              <a:t>Ο Μωυσής, συνοδευόμενος από τους πρεσβυτέρους του λαού Ισραήλ, απευθύνθηκε στο λαό και είπε: «Να τηρείτε όλες τις εντολές που εγώ σας δίνω σήμερα. Την ημέρα που θα περάσετε τον Ιορδάνη για να πάτε στη χώρα, που σας δίνει ο Κύριος ο Θεός σας, θα πάρετε μεγάλα λιθάρια και τα στήσετε όρθια, θα τα ασβεστώσετε και πάνω τους θα γράψετε όλα τα λόγια αυτού του νόμου». … Στη συνέχεια, ο Μωυσής, μαζί με τους ιερείς-Λευίτες, μίλησε σ’ όλους τους Ισραηλίτες και τους είπε: «Σωπάστε κι ακούστε Ισραηλίτες. Σήμερα γίνατε λαός του Κυρίου, του Θεού σας. Να υπακούτε στα λόγια του και να εκτελείτε τις εντολές του και τους νόμους του, που εγώ σήμερα σας δίνω». … «Καταραμένος, όποιος δε μένει πιστός στα λόγια αυτού του νόμου, και δεν τα εφαρμόζει».</a:t>
            </a:r>
          </a:p>
          <a:p>
            <a:pPr marL="0" indent="0">
              <a:buNone/>
            </a:pPr>
            <a:r>
              <a:rPr lang="el-GR" dirty="0"/>
              <a:t>Δευτερονόμιο 27, 1-3, 9-10, 26</a:t>
            </a:r>
            <a:endParaRPr lang="en-US" dirty="0"/>
          </a:p>
          <a:p>
            <a:endParaRPr lang="en-US" dirty="0"/>
          </a:p>
        </p:txBody>
      </p:sp>
    </p:spTree>
    <p:extLst>
      <p:ext uri="{BB962C8B-B14F-4D97-AF65-F5344CB8AC3E}">
        <p14:creationId xmlns:p14="http://schemas.microsoft.com/office/powerpoint/2010/main" val="598192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46F743-294E-4332-B04D-4E0246E6CC2E}"/>
              </a:ext>
            </a:extLst>
          </p:cNvPr>
          <p:cNvSpPr>
            <a:spLocks noGrp="1"/>
          </p:cNvSpPr>
          <p:nvPr>
            <p:ph type="title"/>
          </p:nvPr>
        </p:nvSpPr>
        <p:spPr/>
        <p:txBody>
          <a:bodyPr/>
          <a:lstStyle/>
          <a:p>
            <a:r>
              <a:rPr lang="el-GR" dirty="0"/>
              <a:t>2. Χριστιανοί που ήταν πριν ειδωλολάτρες</a:t>
            </a:r>
            <a:endParaRPr lang="en-US" dirty="0"/>
          </a:p>
        </p:txBody>
      </p:sp>
      <p:sp>
        <p:nvSpPr>
          <p:cNvPr id="3" name="Θέση περιεχομένου 2">
            <a:extLst>
              <a:ext uri="{FF2B5EF4-FFF2-40B4-BE49-F238E27FC236}">
                <a16:creationId xmlns:a16="http://schemas.microsoft.com/office/drawing/2014/main" id="{E963AD72-11E3-4E05-BE73-2B3ADAE1296A}"/>
              </a:ext>
            </a:extLst>
          </p:cNvPr>
          <p:cNvSpPr>
            <a:spLocks noGrp="1"/>
          </p:cNvSpPr>
          <p:nvPr>
            <p:ph idx="1"/>
          </p:nvPr>
        </p:nvSpPr>
        <p:spPr>
          <a:xfrm>
            <a:off x="252549" y="1550126"/>
            <a:ext cx="11625942" cy="5242559"/>
          </a:xfrm>
        </p:spPr>
        <p:txBody>
          <a:bodyPr>
            <a:normAutofit fontScale="77500" lnSpcReduction="20000"/>
          </a:bodyPr>
          <a:lstStyle/>
          <a:p>
            <a:pPr marL="0" indent="0">
              <a:lnSpc>
                <a:spcPct val="120000"/>
              </a:lnSpc>
              <a:spcBef>
                <a:spcPts val="600"/>
              </a:spcBef>
              <a:buNone/>
            </a:pPr>
            <a:r>
              <a:rPr lang="el-GR" dirty="0"/>
              <a:t>Μάθετε, λοιπόν, ποιοι είναι γνήσιοι απόγονοι του Αβραάμ’ είναι όσοι εμπιστεύονται στο Θεό όπως εκείνος. Και η Γραφή, προβλέποντας πως ο Θεός θα σώσει τα έθνη με την πίστη, έδωσε πριν στον Αβραάμ τον ελπιδοφόρο μήνυμα ότι θα ευλογηθούν στο πρόσωπό του όλα τα έθνη. Συνεπώς, όσοι εμπιστεύονται στο Θεό ευλογούνται μαζί με τον πιστό Αβραάμ. Αντίθετα, όσοι στηρίζουν την ελπίδα τους στην τήρηση του νόμου βρίσκονται κάτω από την κατάρα. Γιατί αναφέρεται στη Γραφή: Καταραμένος όποιος δε μένει πιστός σ’ όλα όσα είναι γραμμένα στο βιβλίο του νόμου και δεν τα τηρεί. Κι είναι ολοφάνερο πως με το νόμο κανένας δεν πετυχαίνει τη σωτηρία από το Θεό, αφού σύμφωνα με τη Γραφή, ο δίκαιος εξαιτίας της </a:t>
            </a:r>
            <a:r>
              <a:rPr lang="el-GR" dirty="0" err="1"/>
              <a:t>πίστεώς</a:t>
            </a:r>
            <a:r>
              <a:rPr lang="el-GR" dirty="0"/>
              <a:t> του θα ζήσει. Ο νόμος όμως δε δέχεται ότι σώζεται κανείς από την πίστη, παρά ότι ο άνθρωπος που τηρεί τις εντολές, αυτός θα ζήσει απ’ αυτές. Ο Χριστός μας εξαγόρασε από την κατάρα του νόμου, αφού έγινε αυτός κατάρα για τη χάρη μας. Γιατί είναι γραμμένο: Καταραμένος όποιος κρέμεται πάνω σε ξύλο. Η ευλογία, λοιπόν, του Αβραάμ έρχεται με τον Ιησού Χριστό στα έθνη, κι έτσι με την πίστη αποκτούμε τον Πνεύμα που μας υποσχέθηκε ο Θεός. </a:t>
            </a:r>
          </a:p>
          <a:p>
            <a:pPr marL="0" indent="0">
              <a:lnSpc>
                <a:spcPct val="120000"/>
              </a:lnSpc>
              <a:spcBef>
                <a:spcPts val="600"/>
              </a:spcBef>
              <a:buNone/>
            </a:pPr>
            <a:r>
              <a:rPr lang="el-GR" dirty="0"/>
              <a:t>Προς </a:t>
            </a:r>
            <a:r>
              <a:rPr lang="el-GR" dirty="0" err="1"/>
              <a:t>Γαλάτας</a:t>
            </a:r>
            <a:r>
              <a:rPr lang="el-GR" dirty="0"/>
              <a:t> 3, 7-14</a:t>
            </a:r>
            <a:endParaRPr lang="en-US" dirty="0"/>
          </a:p>
          <a:p>
            <a:endParaRPr lang="en-US" dirty="0"/>
          </a:p>
        </p:txBody>
      </p:sp>
    </p:spTree>
    <p:extLst>
      <p:ext uri="{BB962C8B-B14F-4D97-AF65-F5344CB8AC3E}">
        <p14:creationId xmlns:p14="http://schemas.microsoft.com/office/powerpoint/2010/main" val="1659435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DC03D9-CAA7-40E1-947A-95D64F970527}"/>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Θέση περιεχομένου 2">
            <a:extLst>
              <a:ext uri="{FF2B5EF4-FFF2-40B4-BE49-F238E27FC236}">
                <a16:creationId xmlns:a16="http://schemas.microsoft.com/office/drawing/2014/main" id="{9E92305D-FEC6-40D0-87F5-F77502C80F5F}"/>
              </a:ext>
            </a:extLst>
          </p:cNvPr>
          <p:cNvSpPr>
            <a:spLocks noGrp="1"/>
          </p:cNvSpPr>
          <p:nvPr>
            <p:ph idx="1"/>
          </p:nvPr>
        </p:nvSpPr>
        <p:spPr>
          <a:xfrm>
            <a:off x="-1" y="862149"/>
            <a:ext cx="12122331" cy="5913120"/>
          </a:xfrm>
        </p:spPr>
        <p:txBody>
          <a:bodyPr>
            <a:normAutofit fontScale="77500" lnSpcReduction="20000"/>
          </a:bodyPr>
          <a:lstStyle/>
          <a:p>
            <a:pPr marL="0" indent="0">
              <a:lnSpc>
                <a:spcPct val="120000"/>
              </a:lnSpc>
              <a:spcBef>
                <a:spcPts val="600"/>
              </a:spcBef>
              <a:buNone/>
            </a:pPr>
            <a:r>
              <a:rPr lang="el-GR" dirty="0"/>
              <a:t>«Να φυλάγεστε από αυτά τα σκυλιά’ να φυλάγεστε απ’ αυτούς που με τη δράση τους κάνουν κακό’  να φυλάγεστε απ’ αυτούς που με την περιτομή κατακόβουν τη σάρκα τους. Εμείς είμαστε οι πραγματικά </a:t>
            </a:r>
            <a:r>
              <a:rPr lang="el-GR" dirty="0" err="1"/>
              <a:t>περιτμημένοι</a:t>
            </a:r>
            <a:r>
              <a:rPr lang="el-GR" dirty="0"/>
              <a:t>’ εμείς, που λατρεύουμε το Θεό με το Πνεύμα του και στηρίζουμε την καύχηση και την πεποίθησή μας στον Ιησού Χριστό και όχι σε ανθρώπινα πλεονεκτήματα’ μολονότι εγώ έχω τέτοια πλεονεκτήματα. Αν κάποιος άλλος νομίζει ότι  μπορεί να καυχηθεί γι’ αυτά, εγώ πολύ περισσότερο. </a:t>
            </a:r>
            <a:r>
              <a:rPr lang="el-GR" dirty="0" err="1"/>
              <a:t>Περιτμήθηκα</a:t>
            </a:r>
            <a:r>
              <a:rPr lang="el-GR" dirty="0"/>
              <a:t> βρέφος οκτώ ημερών’ γεννήθηκα Ισραηλίτης, από τη φυλή Βενιαμίν’ Εβραίος γέννημα θρέμμα’ ως προς την εξήγηση του νόμου. Αυτά όμως που άλλοτε για μένα ήταν πλεονεκτήματα, τώρα με την πίστη στο Χριστό τα βλέπω σαν μειονεκτήματα. Πραγματικά, όλα εξακολουθώ να τα θεωρώ μειονεκτήματα σε σχέση με το ασύγκριτα ανώτερο αγαθό που κέρδισα γνωρίζοντας τον Ιησού Χριστό, τον Κύριό μου. Γι’ αυτόν τα πέταξα όλα και τα θεώρησα σκουπίδια, προκειμένου να κερδίσω το Χριστό και να ενωθώ μαζί του. Δε θέλω πια τη δικαίωση που δίνει η δική μου τήρηση του νόμου, αλλά αυτήν που προέρχεται από την πίστη στο Χριστό, τη δικαίωση που προέρχεται από το Θεό και στηρίζεται στην πίστη. Αυτό που επιθυμώ είναι να γνωρίσω το Χριστό και τη δύναμη της αναστάσεώς του, και να μετάσχω στα παθήματά του ακολουθώντας τον στον θάνατο, με την ελπίδα να λάβω μέρος στην ανάσταση των νεκρών.</a:t>
            </a:r>
          </a:p>
          <a:p>
            <a:pPr marL="0" indent="0">
              <a:lnSpc>
                <a:spcPct val="120000"/>
              </a:lnSpc>
              <a:spcBef>
                <a:spcPts val="600"/>
              </a:spcBef>
              <a:buNone/>
            </a:pPr>
            <a:r>
              <a:rPr lang="el-GR" dirty="0"/>
              <a:t>Προς </a:t>
            </a:r>
            <a:r>
              <a:rPr lang="el-GR" dirty="0" err="1"/>
              <a:t>Φιλιππησίους</a:t>
            </a:r>
            <a:r>
              <a:rPr lang="el-GR" dirty="0"/>
              <a:t> 3, 2-11</a:t>
            </a:r>
            <a:endParaRPr lang="en-US" dirty="0"/>
          </a:p>
          <a:p>
            <a:pPr marL="0" indent="0">
              <a:lnSpc>
                <a:spcPct val="120000"/>
              </a:lnSpc>
              <a:spcBef>
                <a:spcPts val="600"/>
              </a:spcBef>
              <a:buNone/>
            </a:pPr>
            <a:endParaRPr lang="en-US" dirty="0"/>
          </a:p>
          <a:p>
            <a:endParaRPr lang="en-US" dirty="0"/>
          </a:p>
        </p:txBody>
      </p:sp>
    </p:spTree>
    <p:extLst>
      <p:ext uri="{BB962C8B-B14F-4D97-AF65-F5344CB8AC3E}">
        <p14:creationId xmlns:p14="http://schemas.microsoft.com/office/powerpoint/2010/main" val="2772370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705A87-F907-4FE5-8001-B6C71446BBF4}"/>
              </a:ext>
            </a:extLst>
          </p:cNvPr>
          <p:cNvSpPr>
            <a:spLocks noGrp="1"/>
          </p:cNvSpPr>
          <p:nvPr>
            <p:ph type="title"/>
          </p:nvPr>
        </p:nvSpPr>
        <p:spPr>
          <a:xfrm>
            <a:off x="838200" y="365125"/>
            <a:ext cx="10515600" cy="706029"/>
          </a:xfrm>
        </p:spPr>
        <p:txBody>
          <a:bodyPr/>
          <a:lstStyle/>
          <a:p>
            <a:pPr algn="ctr"/>
            <a:r>
              <a:rPr lang="el-GR" dirty="0"/>
              <a:t>3. Κριτές</a:t>
            </a:r>
            <a:endParaRPr lang="en-US" dirty="0"/>
          </a:p>
        </p:txBody>
      </p:sp>
      <p:sp>
        <p:nvSpPr>
          <p:cNvPr id="3" name="Θέση περιεχομένου 2">
            <a:extLst>
              <a:ext uri="{FF2B5EF4-FFF2-40B4-BE49-F238E27FC236}">
                <a16:creationId xmlns:a16="http://schemas.microsoft.com/office/drawing/2014/main" id="{136DE73D-62C0-4EEF-8AA7-D137B646FFD8}"/>
              </a:ext>
            </a:extLst>
          </p:cNvPr>
          <p:cNvSpPr>
            <a:spLocks noGrp="1"/>
          </p:cNvSpPr>
          <p:nvPr>
            <p:ph idx="1"/>
          </p:nvPr>
        </p:nvSpPr>
        <p:spPr>
          <a:xfrm>
            <a:off x="838200" y="1071154"/>
            <a:ext cx="10515600" cy="5660572"/>
          </a:xfrm>
        </p:spPr>
        <p:txBody>
          <a:bodyPr>
            <a:normAutofit fontScale="92500"/>
          </a:bodyPr>
          <a:lstStyle/>
          <a:p>
            <a:pPr marL="0" indent="0">
              <a:lnSpc>
                <a:spcPct val="100000"/>
              </a:lnSpc>
              <a:spcBef>
                <a:spcPts val="600"/>
              </a:spcBef>
              <a:buNone/>
            </a:pPr>
            <a:r>
              <a:rPr lang="el-GR" dirty="0"/>
              <a:t>Όταν ο Ιησούς είδε τα πλήθη, ανέβηκε στο όρος, έκατσε, και οι μαθητές του ήρθαν κοντά του. Τότε εκείνος άρχισε να τους διδάσκει μ’ αυτά τα λόγια:</a:t>
            </a:r>
            <a:endParaRPr lang="en-US" dirty="0"/>
          </a:p>
          <a:p>
            <a:pPr marL="0" indent="0">
              <a:lnSpc>
                <a:spcPct val="100000"/>
              </a:lnSpc>
              <a:spcBef>
                <a:spcPts val="600"/>
              </a:spcBef>
              <a:buNone/>
            </a:pPr>
            <a:r>
              <a:rPr lang="el-GR" dirty="0"/>
              <a:t>… «Μη νομίσετε πως ήρθα για να καταργήσω το νόμο και τους προφήτες. Δεν ήρθα για να τα καταργήσω, αλλά για να τα πραγματοποιήσω. Σας βεβαιώνω πως όσο υπάρχει κόσμος, έως τη συντέλειά του, δε θα πάψει να ισχύει ούτε ένα γιώτα, ή μία οξεία από το νόμο. Όποιος, λοιπόν, καταργήσει ακόμα και μία από τις πιο μικρές εντολές αυτού του νόμου και διδάξει έτσι τους άλλους, θα θεωρηθεί ελάχιστος στη βασιλεία του Θεού. Ενώ όποιος τις τηρήσει όλες και διδάξει έτσι και τους άλλους, αυτός θα θεωρηθεί μεγάλος στη βασιλεία του Θεού. Γι’ αυτό να έχετε υπόψη σας ότι, αν η ευσέβειά σας δεν ξεπεράσει την ευσέβεια των γραμματέων και των Φαρισαίων, δε θα μπείτε στη βασιλεία του Θεού».</a:t>
            </a:r>
          </a:p>
          <a:p>
            <a:pPr marL="0" indent="0">
              <a:lnSpc>
                <a:spcPct val="100000"/>
              </a:lnSpc>
              <a:spcBef>
                <a:spcPts val="600"/>
              </a:spcBef>
              <a:buNone/>
            </a:pPr>
            <a:r>
              <a:rPr lang="el-GR" dirty="0"/>
              <a:t>Κατά </a:t>
            </a:r>
            <a:r>
              <a:rPr lang="el-GR" dirty="0" err="1"/>
              <a:t>Ματθαίον</a:t>
            </a:r>
            <a:r>
              <a:rPr lang="el-GR" dirty="0"/>
              <a:t>, 5, 1, 17-20</a:t>
            </a:r>
            <a:endParaRPr lang="en-US" dirty="0"/>
          </a:p>
          <a:p>
            <a:pPr marL="0" indent="0">
              <a:buNone/>
            </a:pPr>
            <a:endParaRPr lang="en-US" dirty="0"/>
          </a:p>
          <a:p>
            <a:endParaRPr lang="en-US" dirty="0"/>
          </a:p>
        </p:txBody>
      </p:sp>
    </p:spTree>
    <p:extLst>
      <p:ext uri="{BB962C8B-B14F-4D97-AF65-F5344CB8AC3E}">
        <p14:creationId xmlns:p14="http://schemas.microsoft.com/office/powerpoint/2010/main" val="418553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16FA2B-5983-44BB-85A6-451DFA4C77B4}"/>
              </a:ext>
            </a:extLst>
          </p:cNvPr>
          <p:cNvSpPr>
            <a:spLocks noGrp="1"/>
          </p:cNvSpPr>
          <p:nvPr>
            <p:ph type="title"/>
          </p:nvPr>
        </p:nvSpPr>
        <p:spPr>
          <a:xfrm>
            <a:off x="838200" y="365125"/>
            <a:ext cx="10515600" cy="645069"/>
          </a:xfrm>
        </p:spPr>
        <p:txBody>
          <a:bodyPr>
            <a:normAutofit fontScale="90000"/>
          </a:bodyPr>
          <a:lstStyle/>
          <a:p>
            <a:pPr algn="ctr"/>
            <a:r>
              <a:rPr lang="el-GR" dirty="0"/>
              <a:t>Κριτές Β΄</a:t>
            </a:r>
            <a:endParaRPr lang="en-US" dirty="0"/>
          </a:p>
        </p:txBody>
      </p:sp>
      <p:sp>
        <p:nvSpPr>
          <p:cNvPr id="3" name="Θέση περιεχομένου 2">
            <a:extLst>
              <a:ext uri="{FF2B5EF4-FFF2-40B4-BE49-F238E27FC236}">
                <a16:creationId xmlns:a16="http://schemas.microsoft.com/office/drawing/2014/main" id="{9E4E12F7-4124-4477-8427-181877F55E14}"/>
              </a:ext>
            </a:extLst>
          </p:cNvPr>
          <p:cNvSpPr>
            <a:spLocks noGrp="1"/>
          </p:cNvSpPr>
          <p:nvPr>
            <p:ph idx="1"/>
          </p:nvPr>
        </p:nvSpPr>
        <p:spPr>
          <a:xfrm>
            <a:off x="296091" y="1105990"/>
            <a:ext cx="11057709" cy="5599610"/>
          </a:xfrm>
        </p:spPr>
        <p:txBody>
          <a:bodyPr>
            <a:normAutofit fontScale="77500" lnSpcReduction="20000"/>
          </a:bodyPr>
          <a:lstStyle/>
          <a:p>
            <a:pPr marL="0" indent="0">
              <a:lnSpc>
                <a:spcPct val="120000"/>
              </a:lnSpc>
              <a:spcBef>
                <a:spcPts val="600"/>
              </a:spcBef>
              <a:buNone/>
            </a:pPr>
            <a:r>
              <a:rPr lang="el-GR" dirty="0"/>
              <a:t>Τότε αποφάσισαν οι απόστολοι και οι πρεσβύτεροι μαζί με όλη την εκκλησία να εκλέξουν από ανάμεσά τους μερικούς που να τους στείλουν στην Αντιόχεια μαζί με τον Παύλο και το Βαρνάβα. Έτσι, εξέλεξαν τον Ιούδα, που λεγόταν και </a:t>
            </a:r>
            <a:r>
              <a:rPr lang="el-GR" dirty="0" err="1"/>
              <a:t>Βαρσαββάς</a:t>
            </a:r>
            <a:r>
              <a:rPr lang="el-GR" dirty="0"/>
              <a:t>, και το Σίλα, ανθρώπους με εξέχουσα θέση ανάμεσα στους χριστιανούς, και τους έδωσαν να μεταφέρουν την ακόλουθη επιστολή: «Οι απόστολοι, οι πρεσβύτεροι και οι αδερφοί, χαιρετούν τους αδερφούς που προέρχονται από τους εθνικούς στην Αντιόχεια, στη Συρία και στην Κιλικία. Επειδή ακούσαμε ότι μερικοί από μας ήρθαν και σας τάραξαν με τα λόγια τους και κλόνισαν τις ψυχές σας, χωρίς να τους έχουμε δώσει εντολή εμείς, αποφασίσαμε ομόφωνα να εκλέξουμε μερικούς άντρες και να τους στείλουμε σ’ εσάς, μαζί με τους αγαπητούς μας Βαρνάβα και Παύλο, που έχουν αφιερώσει τη ζωή τους στο έργο του Κυρίου μας, του Ιησού Χριστού. Στείλαμε, λοιπόν, τον Ιούδα και το Σίλα, οι οποίοι θα σας πουν και προφορικά τα ίδια πράγματα. Δηλαδή: αποφασίστηκε ως σωστό από το Άγιο Πνεύμα και από μας να μη σας επιβάλουμε κανένα πρόσθετο βάρος, εκτός από αυτά τα αναγκαία’ να απέχετε από τα </a:t>
            </a:r>
            <a:r>
              <a:rPr lang="el-GR" dirty="0" err="1"/>
              <a:t>ειδωλόθυτα</a:t>
            </a:r>
            <a:r>
              <a:rPr lang="el-GR" dirty="0"/>
              <a:t>, το αίμα, το κρέας από πνιγμένα ζώα και την πορνεία. Αν φυλάγεστε από αυτά, θα κάνετε το σωστό. Υγιαίνετε».</a:t>
            </a:r>
          </a:p>
          <a:p>
            <a:pPr marL="0" indent="0">
              <a:lnSpc>
                <a:spcPct val="120000"/>
              </a:lnSpc>
              <a:spcBef>
                <a:spcPts val="600"/>
              </a:spcBef>
              <a:buNone/>
            </a:pPr>
            <a:r>
              <a:rPr lang="el-GR" dirty="0"/>
              <a:t>Πράξεις των Αποστόλων 15, 22-29</a:t>
            </a:r>
            <a:endParaRPr lang="en-US" dirty="0"/>
          </a:p>
          <a:p>
            <a:endParaRPr lang="en-US" dirty="0"/>
          </a:p>
        </p:txBody>
      </p:sp>
    </p:spTree>
    <p:extLst>
      <p:ext uri="{BB962C8B-B14F-4D97-AF65-F5344CB8AC3E}">
        <p14:creationId xmlns:p14="http://schemas.microsoft.com/office/powerpoint/2010/main" val="4103950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804649-C06C-445C-872B-94C96B9A1361}"/>
              </a:ext>
            </a:extLst>
          </p:cNvPr>
          <p:cNvSpPr>
            <a:spLocks noGrp="1"/>
          </p:cNvSpPr>
          <p:nvPr>
            <p:ph type="title"/>
          </p:nvPr>
        </p:nvSpPr>
        <p:spPr/>
        <p:txBody>
          <a:bodyPr/>
          <a:lstStyle/>
          <a:p>
            <a:r>
              <a:rPr lang="el-GR" dirty="0"/>
              <a:t>Συνέχεια διαδικασίας</a:t>
            </a:r>
            <a:endParaRPr lang="en-US" dirty="0"/>
          </a:p>
        </p:txBody>
      </p:sp>
      <p:sp>
        <p:nvSpPr>
          <p:cNvPr id="3" name="Θέση περιεχομένου 2">
            <a:extLst>
              <a:ext uri="{FF2B5EF4-FFF2-40B4-BE49-F238E27FC236}">
                <a16:creationId xmlns:a16="http://schemas.microsoft.com/office/drawing/2014/main" id="{4C3BC3D6-C447-4FEB-A62C-5630834A1F15}"/>
              </a:ext>
            </a:extLst>
          </p:cNvPr>
          <p:cNvSpPr>
            <a:spLocks noGrp="1"/>
          </p:cNvSpPr>
          <p:nvPr>
            <p:ph idx="1"/>
          </p:nvPr>
        </p:nvSpPr>
        <p:spPr/>
        <p:txBody>
          <a:bodyPr>
            <a:normAutofit fontScale="92500"/>
          </a:bodyPr>
          <a:lstStyle/>
          <a:p>
            <a:r>
              <a:rPr lang="el-GR" dirty="0"/>
              <a:t>Δ’: Παρατηρητές</a:t>
            </a:r>
            <a:endParaRPr lang="en-US" dirty="0"/>
          </a:p>
          <a:p>
            <a:r>
              <a:rPr lang="el-GR" dirty="0"/>
              <a:t>Η ομάδα αυτή φροντίζει για την τήρηση της διαδικασίας της αντιλογίας. Κάθε ομάδα έχει 2 λεπτά χρόνο για τα επιχειρήματά της, σε τρεις γύρους.</a:t>
            </a:r>
            <a:endParaRPr lang="en-US" dirty="0"/>
          </a:p>
          <a:p>
            <a:r>
              <a:rPr lang="el-GR" dirty="0"/>
              <a:t>Μετά την ακροαματική διαδικασία, οι κριτές παρουσιάζουν το τι έγινε στη σύνοδο των Ιεροσολύμων, επιχειρηματολογώντας ανάλογα.</a:t>
            </a:r>
            <a:endParaRPr lang="en-US" dirty="0"/>
          </a:p>
          <a:p>
            <a:r>
              <a:rPr lang="el-GR" dirty="0"/>
              <a:t> Στη συνέχεια</a:t>
            </a:r>
            <a:endParaRPr lang="en-US" dirty="0"/>
          </a:p>
          <a:p>
            <a:r>
              <a:rPr lang="el-GR" dirty="0"/>
              <a:t> 20 λεπτά συζήτηση στην τάξη: Πώς αποφάσισε η Εκκλησία στην Αποστολική σύνοδο; </a:t>
            </a:r>
            <a:r>
              <a:rPr lang="el-GR" i="1" dirty="0"/>
              <a:t>Τα δόγματα και οι κανόνες ως έκφραση ζωής για την εκκλησία. Η αλλαγή στη νοοτροπία δεν είναι εύκολη υπόθεση</a:t>
            </a:r>
            <a:r>
              <a:rPr lang="el-GR" dirty="0"/>
              <a:t>.</a:t>
            </a:r>
            <a:endParaRPr lang="en-US" dirty="0"/>
          </a:p>
          <a:p>
            <a:endParaRPr lang="en-US" dirty="0"/>
          </a:p>
        </p:txBody>
      </p:sp>
    </p:spTree>
    <p:extLst>
      <p:ext uri="{BB962C8B-B14F-4D97-AF65-F5344CB8AC3E}">
        <p14:creationId xmlns:p14="http://schemas.microsoft.com/office/powerpoint/2010/main" val="131733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488CBF-B14F-46F4-872A-17D26D2FD3B9}"/>
              </a:ext>
            </a:extLst>
          </p:cNvPr>
          <p:cNvSpPr>
            <a:spLocks noGrp="1"/>
          </p:cNvSpPr>
          <p:nvPr>
            <p:ph type="title"/>
          </p:nvPr>
        </p:nvSpPr>
        <p:spPr>
          <a:xfrm>
            <a:off x="130629" y="138703"/>
            <a:ext cx="11930742" cy="470898"/>
          </a:xfrm>
        </p:spPr>
        <p:txBody>
          <a:bodyPr>
            <a:normAutofit fontScale="90000"/>
          </a:bodyPr>
          <a:lstStyle/>
          <a:p>
            <a:r>
              <a:rPr lang="el-GR" dirty="0"/>
              <a:t>Από την Αποστολική Σύνοδο στις Οικουμενικές Συνόδους</a:t>
            </a:r>
            <a:endParaRPr lang="en-US" dirty="0"/>
          </a:p>
        </p:txBody>
      </p:sp>
      <p:sp>
        <p:nvSpPr>
          <p:cNvPr id="3" name="Θέση περιεχομένου 2">
            <a:extLst>
              <a:ext uri="{FF2B5EF4-FFF2-40B4-BE49-F238E27FC236}">
                <a16:creationId xmlns:a16="http://schemas.microsoft.com/office/drawing/2014/main" id="{A8FA64D6-CAD2-4A21-B327-CD11F16BF76B}"/>
              </a:ext>
            </a:extLst>
          </p:cNvPr>
          <p:cNvSpPr>
            <a:spLocks noGrp="1"/>
          </p:cNvSpPr>
          <p:nvPr>
            <p:ph idx="1"/>
          </p:nvPr>
        </p:nvSpPr>
        <p:spPr>
          <a:xfrm>
            <a:off x="0" y="757646"/>
            <a:ext cx="12061371" cy="6100354"/>
          </a:xfrm>
        </p:spPr>
        <p:txBody>
          <a:bodyPr>
            <a:noAutofit/>
          </a:bodyPr>
          <a:lstStyle/>
          <a:p>
            <a:pPr marL="0" indent="0" algn="just">
              <a:lnSpc>
                <a:spcPct val="120000"/>
              </a:lnSpc>
              <a:spcBef>
                <a:spcPts val="0"/>
              </a:spcBef>
              <a:buNone/>
            </a:pPr>
            <a:r>
              <a:rPr lang="el-GR" sz="1600" dirty="0"/>
              <a:t>Ο Άρειος λέει «αν ο Πατέρας γέννησε τον Υιό, άρα αυτός που γεννήθηκε έχει κάποια χρονική αρχή. Κι απ’ αυτό γίνεται φανερό ότι υπήρχε εποχή που δεν υπήρχε ο Υιός. Απ’ αυτό προκύπτει αναγκαστικά ότι δημιουργήθηκε από το μηδέν». Μ’ αυτό τον πρωτοφανή συλλογισμό ξεσήκωνε τους πολλούς σ’ αυτό το ζήτημα κι έπειτα σαν από μικρή σπίθα άναψε φωτιά μεγάλη... Υπήρχε όμως και πρωτύτερα κι άλλη αρρώστια τοπική, που τάραζε τις εκκλησίες, η διαφωνία δηλαδή για την εορτή του Πάσχα. Αυτό γινόταν μόνο στα μέρη της Ανατολής, όπου άλλοι γιόρταζαν το Πάσχα όπως οι Ιουδαίοι κι άλλοι μιμούμενοι τους Χριστιανούς σ’ όλη την υπόλοιπη οικουμένη.... Βλέποντας ο αυτοκράτορας να ταράζεται η εκκλησία συγκάλεσε σύνοδο οικουμενική παρακαλώντας με γράμματα τους επισκόπους από παντού να συναντηθούν στη Νίκαια της Βιθυνίας. Και παρευρέθηκαν οι επίσκοποι από πολλές επαρχίες και πόλεις, όπως αναφέρει ο Ευσέβιος </a:t>
            </a:r>
            <a:r>
              <a:rPr lang="el-GR" sz="1600" dirty="0" err="1"/>
              <a:t>Παμφίλου</a:t>
            </a:r>
            <a:r>
              <a:rPr lang="el-GR" sz="1600" dirty="0"/>
              <a:t> στο τρίτο κεφάλαιο του έργου του για τον Βίο του Κωνσταντίνου με τα παρακάτω λόγια: «Απ’ όλες τις Εκκλησίες που γέμιζαν την Ευρώπη, τη Λιβύη και την Ασία συναθροίστηκαν ο πιο εκλεκτός ανθός των λειτουργών του Θεού. Κι ένας ναός, σαν να είχε φαρδύνει με τη δύναμη του Θεού, χώρεσε μέσα στον ίδιο τόπο </a:t>
            </a:r>
            <a:r>
              <a:rPr lang="el-GR" sz="1600" dirty="0" err="1"/>
              <a:t>Σύρους</a:t>
            </a:r>
            <a:r>
              <a:rPr lang="el-GR" sz="1600" dirty="0"/>
              <a:t> μαζί με </a:t>
            </a:r>
            <a:r>
              <a:rPr lang="el-GR" sz="1600" dirty="0" err="1"/>
              <a:t>Κίλικες</a:t>
            </a:r>
            <a:r>
              <a:rPr lang="el-GR" sz="1600" dirty="0"/>
              <a:t>, Φοίνικες, Άραβες και Παλαιστινίους και μαζί τους Αιγυπτίους της Βόρειας και Νότιας Αιγύπτου, </a:t>
            </a:r>
            <a:r>
              <a:rPr lang="el-GR" sz="1600" dirty="0" err="1"/>
              <a:t>Λίβυους</a:t>
            </a:r>
            <a:r>
              <a:rPr lang="el-GR" sz="1600" dirty="0"/>
              <a:t> κι άλλους από τη Μεσοποταμία. Ακόμη και Πέρσης επίσκοπος ήταν στη Σύνοδο και </a:t>
            </a:r>
            <a:r>
              <a:rPr lang="el-GR" sz="1600" dirty="0" err="1"/>
              <a:t>Σκύθης</a:t>
            </a:r>
            <a:r>
              <a:rPr lang="el-GR" sz="1600" dirty="0"/>
              <a:t> (από την ανατολική Ευρώπη) δεν έλειπε. Ο Πόντος κι η Ασία, η Φρυγία κι η Παμφυλία έστειλαν τους επισήμους τους, αλλά και οι Θράκες και Μακεδόνες, Αχαιοί και Ηπειρώτες κι αυτοί που έμεναν πιο μακριά παρουσιάσθηκαν. Ένας απ’ αυτούς ήταν κι ο περίφημος επίσκοπος της Ισπανίας, ενώ από την Βασιλεύουσα ο επίσκοπος αδυνατούσε λόγω γηρατειών και ήρθαν πρεσβύτεροι στη θέση του. Τέτοιο </a:t>
            </a:r>
            <a:r>
              <a:rPr lang="el-GR" sz="1600" dirty="0" err="1"/>
              <a:t>θεοπρεπές</a:t>
            </a:r>
            <a:r>
              <a:rPr lang="el-GR" sz="1600" dirty="0"/>
              <a:t> χάρισμα στο Χριστό μέσα στους αιώνες μόνο ένας αυτοκράτορας, ο Κωνσταντίνος, το έκανε, αφού πρόσφερε </a:t>
            </a:r>
            <a:r>
              <a:rPr lang="el-GR" sz="1600" dirty="0" err="1"/>
              <a:t>χαριστήριο</a:t>
            </a:r>
            <a:r>
              <a:rPr lang="el-GR" sz="1600" dirty="0"/>
              <a:t> στέφανο συνάπτοντάς τον με δεσμό ειρήνης προς τον Σωτήρα του για τη νίκη κατά των εχθρών και συνέθεσε μια εικόνα της τότε αποστολικής χορείας στις μέρες μας. Γιατί και την εποχή των Αποστόλων (την Πεντηκοστή) είχαν συναχθεί «</a:t>
            </a:r>
            <a:r>
              <a:rPr lang="el-GR" sz="1600" i="1" dirty="0"/>
              <a:t>ευσεβείς απ’ όλα τα μέρη του κόσμου</a:t>
            </a:r>
            <a:r>
              <a:rPr lang="el-GR" sz="1600" dirty="0"/>
              <a:t>», που υπήρχαν τότε «</a:t>
            </a:r>
            <a:r>
              <a:rPr lang="el-GR" sz="1600" i="1" dirty="0" err="1"/>
              <a:t>Πάρθοι</a:t>
            </a:r>
            <a:r>
              <a:rPr lang="el-GR" sz="1600" i="1" dirty="0"/>
              <a:t>, </a:t>
            </a:r>
            <a:r>
              <a:rPr lang="el-GR" sz="1600" i="1" dirty="0" err="1"/>
              <a:t>Μήδοι</a:t>
            </a:r>
            <a:r>
              <a:rPr lang="el-GR" sz="1600" i="1" dirty="0"/>
              <a:t> και </a:t>
            </a:r>
            <a:r>
              <a:rPr lang="el-GR" sz="1600" i="1" dirty="0" err="1"/>
              <a:t>Ελαμίτες</a:t>
            </a:r>
            <a:r>
              <a:rPr lang="el-GR" sz="1600" i="1" dirty="0"/>
              <a:t>, κάτοικοι της Μεσοποταμίας, της Ιουδαίας και της Καππαδοκίας, του Πόντου και της Ασίας, της Φρυγίας και της Παμφυλίας, της Αιγύπτου και από τα μέρη της λιβυκής Κυρήνης, Ρωμαίοι εγκατεστημένοι εδώ, Κρητικοί και Άραβες</a:t>
            </a:r>
            <a:r>
              <a:rPr lang="el-GR" sz="1600" dirty="0"/>
              <a:t>» (</a:t>
            </a:r>
            <a:r>
              <a:rPr lang="el-GR" sz="1600" dirty="0" err="1"/>
              <a:t>πρβλ</a:t>
            </a:r>
            <a:r>
              <a:rPr lang="el-GR" sz="1600" dirty="0"/>
              <a:t>. </a:t>
            </a:r>
            <a:r>
              <a:rPr lang="el-GR" sz="1600" dirty="0" err="1"/>
              <a:t>Πράξ</a:t>
            </a:r>
            <a:r>
              <a:rPr lang="el-GR" sz="1600" dirty="0"/>
              <a:t>. 2, 5-11). Ωστόσο, ενώ εκείνοι υστερούσαν κατά το ότι δεν είχε συγκροτηθεί η ολομέλεια από λειτουργούς του Θεού, στην παρούσα συνάθροιση υπήρχε πλήθος επισκόπων πάνω από τον αριθμό τριακόσια, κι αμέτρητος αριθμός πρεσβυτέρων, διακόνων και πολλών άλλων ακολούθων που τους συνόδευαν».</a:t>
            </a:r>
            <a:endParaRPr lang="en-US" sz="1600" dirty="0"/>
          </a:p>
        </p:txBody>
      </p:sp>
    </p:spTree>
    <p:extLst>
      <p:ext uri="{BB962C8B-B14F-4D97-AF65-F5344CB8AC3E}">
        <p14:creationId xmlns:p14="http://schemas.microsoft.com/office/powerpoint/2010/main" val="164852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99E379-BBA5-4330-98DE-F12E01872145}"/>
              </a:ext>
            </a:extLst>
          </p:cNvPr>
          <p:cNvSpPr>
            <a:spLocks noGrp="1"/>
          </p:cNvSpPr>
          <p:nvPr>
            <p:ph type="title"/>
          </p:nvPr>
        </p:nvSpPr>
        <p:spPr/>
        <p:txBody>
          <a:bodyPr/>
          <a:lstStyle/>
          <a:p>
            <a:pPr algn="ctr"/>
            <a:r>
              <a:rPr lang="el-GR" b="1" dirty="0"/>
              <a:t>Προσδοκώμενα</a:t>
            </a:r>
            <a:endParaRPr lang="en-US" b="1" dirty="0"/>
          </a:p>
        </p:txBody>
      </p:sp>
      <p:sp>
        <p:nvSpPr>
          <p:cNvPr id="3" name="Θέση περιεχομένου 2">
            <a:extLst>
              <a:ext uri="{FF2B5EF4-FFF2-40B4-BE49-F238E27FC236}">
                <a16:creationId xmlns:a16="http://schemas.microsoft.com/office/drawing/2014/main" id="{588A4713-F8C4-40E9-8BE4-34DE862C8A8E}"/>
              </a:ext>
            </a:extLst>
          </p:cNvPr>
          <p:cNvSpPr>
            <a:spLocks noGrp="1"/>
          </p:cNvSpPr>
          <p:nvPr>
            <p:ph idx="1"/>
          </p:nvPr>
        </p:nvSpPr>
        <p:spPr>
          <a:xfrm>
            <a:off x="400595" y="1825625"/>
            <a:ext cx="11538856" cy="4923518"/>
          </a:xfrm>
        </p:spPr>
        <p:txBody>
          <a:bodyPr>
            <a:normAutofit fontScale="70000" lnSpcReduction="20000"/>
          </a:bodyPr>
          <a:lstStyle/>
          <a:p>
            <a:pPr algn="just">
              <a:lnSpc>
                <a:spcPct val="120000"/>
              </a:lnSpc>
              <a:spcBef>
                <a:spcPts val="600"/>
              </a:spcBef>
            </a:pPr>
            <a:r>
              <a:rPr lang="el-GR" dirty="0"/>
              <a:t>Προσδοκώμενο αποτέλεσμα είναι </a:t>
            </a:r>
            <a:r>
              <a:rPr lang="el-GR" i="1" dirty="0">
                <a:solidFill>
                  <a:srgbClr val="FF0000"/>
                </a:solidFill>
              </a:rPr>
              <a:t>η </a:t>
            </a:r>
            <a:r>
              <a:rPr lang="el-GR" i="1" dirty="0" err="1">
                <a:solidFill>
                  <a:srgbClr val="FF0000"/>
                </a:solidFill>
              </a:rPr>
              <a:t>ενσυναίσθηση</a:t>
            </a:r>
            <a:r>
              <a:rPr lang="el-GR" i="1" dirty="0">
                <a:solidFill>
                  <a:srgbClr val="FF0000"/>
                </a:solidFill>
              </a:rPr>
              <a:t> του μαθητή στη διαδικασία γραψίματος της ιστορίας της Εκκλησίας</a:t>
            </a:r>
            <a:r>
              <a:rPr lang="el-GR" i="1" dirty="0"/>
              <a:t> </a:t>
            </a:r>
            <a:r>
              <a:rPr lang="el-GR" dirty="0"/>
              <a:t>και μάλιστα σ’ ένα κατ’ εξοχήν καταστατικό φαινόμενο που οριοθετεί την ίδια την Εκκλησία δηλαδή τον τρόπο οριοθέτησης του δόγματος στις συνόδους.</a:t>
            </a:r>
          </a:p>
          <a:p>
            <a:pPr algn="just">
              <a:lnSpc>
                <a:spcPct val="120000"/>
              </a:lnSpc>
              <a:spcBef>
                <a:spcPts val="600"/>
              </a:spcBef>
            </a:pPr>
            <a:r>
              <a:rPr lang="el-GR" dirty="0"/>
              <a:t>Αυτό το γεγονός σε μια καταστατική, «επίσημη» και εκ των υστέρων θεώρηση της εξέλιξης του δόγματος και της λειτουργίας των συνόδων εμφανίζει </a:t>
            </a:r>
            <a:r>
              <a:rPr lang="el-GR" u="sng" dirty="0">
                <a:solidFill>
                  <a:srgbClr val="FF0000"/>
                </a:solidFill>
              </a:rPr>
              <a:t>το δίπολο δόγμα-αίρεση ως κάτι </a:t>
            </a:r>
            <a:r>
              <a:rPr lang="el-GR" u="sng" dirty="0" err="1">
                <a:solidFill>
                  <a:srgbClr val="FF0000"/>
                </a:solidFill>
              </a:rPr>
              <a:t>αποτετελεσμένο</a:t>
            </a:r>
            <a:r>
              <a:rPr lang="el-GR" u="sng" dirty="0">
                <a:solidFill>
                  <a:srgbClr val="FF0000"/>
                </a:solidFill>
              </a:rPr>
              <a:t>, και άρα κλειστό</a:t>
            </a:r>
            <a:r>
              <a:rPr lang="el-GR" dirty="0"/>
              <a:t>. Οι μαθητές διδάσκονται ότι περίπου «έτσι ή αλλιώς» αυτό θα ήταν το αποτέλεσμα, το οποίο το μαθαίνουν απ’ έξω, κι έτσι ταυτόχρονα μαθαίνουν ότι το δόγμα είναι μια διαδικασία που σου επιβάλλεται. Δηλαδή είναι μια </a:t>
            </a:r>
            <a:r>
              <a:rPr lang="el-GR" u="sng" dirty="0">
                <a:solidFill>
                  <a:srgbClr val="FF0000"/>
                </a:solidFill>
              </a:rPr>
              <a:t>παθητική προσέγγιση και της ιστορίας και του δόγματος</a:t>
            </a:r>
            <a:r>
              <a:rPr lang="el-GR" dirty="0"/>
              <a:t>.</a:t>
            </a:r>
          </a:p>
          <a:p>
            <a:pPr algn="just">
              <a:lnSpc>
                <a:spcPct val="120000"/>
              </a:lnSpc>
              <a:spcBef>
                <a:spcPts val="600"/>
              </a:spcBef>
            </a:pPr>
            <a:r>
              <a:rPr lang="el-GR" dirty="0"/>
              <a:t>Αντίθετα, στην παρούσα προσέγγιση ζητείται </a:t>
            </a:r>
            <a:r>
              <a:rPr lang="el-GR" i="1" dirty="0">
                <a:solidFill>
                  <a:srgbClr val="FF0000"/>
                </a:solidFill>
              </a:rPr>
              <a:t>να μπει ο ίδιος ο μαθητής στις δυσκολίες και στα διλήμματα που αφορούν ένα θέμα </a:t>
            </a:r>
            <a:r>
              <a:rPr lang="el-GR" dirty="0"/>
              <a:t>για το οποίο μέχρι να παρθούν οριστικές αποφάσεις τίποτε δεν ήταν ακόμη ξεκαθαρισμένο. </a:t>
            </a:r>
            <a:r>
              <a:rPr lang="en-US" dirty="0" err="1"/>
              <a:t>Άρ</a:t>
            </a:r>
            <a:r>
              <a:rPr lang="en-US" dirty="0"/>
              <a:t>α</a:t>
            </a:r>
          </a:p>
          <a:p>
            <a:pPr lvl="0" algn="just">
              <a:lnSpc>
                <a:spcPct val="120000"/>
              </a:lnSpc>
              <a:spcBef>
                <a:spcPts val="600"/>
              </a:spcBef>
            </a:pPr>
            <a:r>
              <a:rPr lang="el-GR" i="1" dirty="0">
                <a:solidFill>
                  <a:srgbClr val="FF0000"/>
                </a:solidFill>
              </a:rPr>
              <a:t>η ιστορία είναι ένα ανοιχτό μέγεθος </a:t>
            </a:r>
            <a:r>
              <a:rPr lang="el-GR" dirty="0"/>
              <a:t>που ζητά τη δική μας στράτευση και ευθύνη και</a:t>
            </a:r>
            <a:endParaRPr lang="en-US" dirty="0"/>
          </a:p>
          <a:p>
            <a:pPr lvl="0" algn="just">
              <a:lnSpc>
                <a:spcPct val="120000"/>
              </a:lnSpc>
              <a:spcBef>
                <a:spcPts val="600"/>
              </a:spcBef>
            </a:pPr>
            <a:r>
              <a:rPr lang="el-GR" dirty="0"/>
              <a:t>δεύτερον η οριοθέτηση του δόγματος μέσα σ’ αυτή την ιστορία είναι μια </a:t>
            </a:r>
            <a:r>
              <a:rPr lang="el-GR" i="1" dirty="0">
                <a:solidFill>
                  <a:srgbClr val="FF0000"/>
                </a:solidFill>
              </a:rPr>
              <a:t>υπόθεση καίρια πρωτίστως για μας τους ίδιους </a:t>
            </a:r>
            <a:r>
              <a:rPr lang="el-GR" dirty="0"/>
              <a:t>κι όχι για μια εκκλησιαστική «εξουσία».</a:t>
            </a:r>
            <a:endParaRPr lang="en-US" dirty="0"/>
          </a:p>
          <a:p>
            <a:endParaRPr lang="en-US" dirty="0"/>
          </a:p>
        </p:txBody>
      </p:sp>
    </p:spTree>
    <p:extLst>
      <p:ext uri="{BB962C8B-B14F-4D97-AF65-F5344CB8AC3E}">
        <p14:creationId xmlns:p14="http://schemas.microsoft.com/office/powerpoint/2010/main" val="4274941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761D7C-88A8-4619-BA3D-7B045097248C}"/>
              </a:ext>
            </a:extLst>
          </p:cNvPr>
          <p:cNvSpPr>
            <a:spLocks noGrp="1"/>
          </p:cNvSpPr>
          <p:nvPr>
            <p:ph type="title"/>
          </p:nvPr>
        </p:nvSpPr>
        <p:spPr>
          <a:xfrm>
            <a:off x="838200" y="365126"/>
            <a:ext cx="10515600" cy="444772"/>
          </a:xfrm>
        </p:spPr>
        <p:txBody>
          <a:bodyPr>
            <a:normAutofit fontScale="90000"/>
          </a:bodyPr>
          <a:lstStyle/>
          <a:p>
            <a:pPr algn="ctr"/>
            <a:r>
              <a:rPr lang="el-GR" dirty="0"/>
              <a:t>2</a:t>
            </a:r>
            <a:r>
              <a:rPr lang="el-GR" baseline="30000" dirty="0"/>
              <a:t>ο</a:t>
            </a:r>
            <a:r>
              <a:rPr lang="el-GR" dirty="0"/>
              <a:t> δίωρο</a:t>
            </a:r>
            <a:endParaRPr lang="en-US" dirty="0"/>
          </a:p>
        </p:txBody>
      </p:sp>
      <p:sp>
        <p:nvSpPr>
          <p:cNvPr id="3" name="Θέση περιεχομένου 2">
            <a:extLst>
              <a:ext uri="{FF2B5EF4-FFF2-40B4-BE49-F238E27FC236}">
                <a16:creationId xmlns:a16="http://schemas.microsoft.com/office/drawing/2014/main" id="{2D7AB3BE-4ECC-42BD-9E2F-AF90BDCDBBA6}"/>
              </a:ext>
            </a:extLst>
          </p:cNvPr>
          <p:cNvSpPr>
            <a:spLocks noGrp="1"/>
          </p:cNvSpPr>
          <p:nvPr>
            <p:ph idx="1"/>
          </p:nvPr>
        </p:nvSpPr>
        <p:spPr>
          <a:xfrm>
            <a:off x="365761" y="1018903"/>
            <a:ext cx="11660776" cy="5158060"/>
          </a:xfrm>
        </p:spPr>
        <p:txBody>
          <a:bodyPr>
            <a:normAutofit fontScale="77500" lnSpcReduction="20000"/>
          </a:bodyPr>
          <a:lstStyle/>
          <a:p>
            <a:pPr marL="0" indent="0">
              <a:lnSpc>
                <a:spcPct val="120000"/>
              </a:lnSpc>
              <a:spcBef>
                <a:spcPts val="600"/>
              </a:spcBef>
              <a:buNone/>
            </a:pPr>
            <a:r>
              <a:rPr lang="el-GR" b="1" dirty="0">
                <a:solidFill>
                  <a:srgbClr val="C00000"/>
                </a:solidFill>
              </a:rPr>
              <a:t>40 λεπτά, Φύλλο εργασίας</a:t>
            </a:r>
            <a:endParaRPr lang="en-US" b="1" dirty="0">
              <a:solidFill>
                <a:srgbClr val="C00000"/>
              </a:solidFill>
            </a:endParaRPr>
          </a:p>
          <a:p>
            <a:pPr marL="0" indent="0">
              <a:lnSpc>
                <a:spcPct val="120000"/>
              </a:lnSpc>
              <a:spcBef>
                <a:spcPts val="600"/>
              </a:spcBef>
              <a:buNone/>
            </a:pPr>
            <a:r>
              <a:rPr lang="el-GR" dirty="0"/>
              <a:t>Ανάγνωση του κειμένου στις ομάδες, απάντηση στις ερωτήσεις σε διαφορετικό φύλλο. Στο τέλος, κάθε ομάδα συγκεντρώνει τις απαντήσεις από μία ερώτηση απ’ όλες τις ομάδες και καταγράφει τη σύνθεση των απαντήσεων σε Α3.</a:t>
            </a:r>
            <a:endParaRPr lang="en-US" dirty="0"/>
          </a:p>
          <a:p>
            <a:pPr marL="0" indent="0">
              <a:lnSpc>
                <a:spcPct val="120000"/>
              </a:lnSpc>
              <a:spcBef>
                <a:spcPts val="600"/>
              </a:spcBef>
              <a:buNone/>
            </a:pPr>
            <a:r>
              <a:rPr lang="en-US" dirty="0" err="1"/>
              <a:t>Ερωτήσεις</a:t>
            </a:r>
            <a:r>
              <a:rPr lang="en-US" dirty="0"/>
              <a:t>:</a:t>
            </a:r>
          </a:p>
          <a:p>
            <a:pPr lvl="0">
              <a:lnSpc>
                <a:spcPct val="120000"/>
              </a:lnSpc>
              <a:spcBef>
                <a:spcPts val="600"/>
              </a:spcBef>
            </a:pPr>
            <a:r>
              <a:rPr lang="el-GR" dirty="0"/>
              <a:t>Ποια προβλήματα κλήθηκε να αντιμετωπίσει η Α’ Οικουμενική Σύνοδος;</a:t>
            </a:r>
            <a:endParaRPr lang="en-US" dirty="0"/>
          </a:p>
          <a:p>
            <a:pPr lvl="0">
              <a:lnSpc>
                <a:spcPct val="120000"/>
              </a:lnSpc>
              <a:spcBef>
                <a:spcPts val="600"/>
              </a:spcBef>
            </a:pPr>
            <a:r>
              <a:rPr lang="el-GR" dirty="0"/>
              <a:t>Από ποιες περιοχές ήταν οι επίσκοποι που συμμετείχαν;</a:t>
            </a:r>
            <a:endParaRPr lang="en-US" dirty="0"/>
          </a:p>
          <a:p>
            <a:pPr lvl="0">
              <a:lnSpc>
                <a:spcPct val="120000"/>
              </a:lnSpc>
              <a:spcBef>
                <a:spcPts val="600"/>
              </a:spcBef>
            </a:pPr>
            <a:r>
              <a:rPr lang="el-GR" dirty="0"/>
              <a:t>Ποια είναι τα κοινά στοιχεία της Α’ Οικουμενικής Συνόδου με την Πεντηκοστή</a:t>
            </a:r>
            <a:endParaRPr lang="en-US" dirty="0"/>
          </a:p>
          <a:p>
            <a:pPr lvl="0">
              <a:lnSpc>
                <a:spcPct val="120000"/>
              </a:lnSpc>
              <a:spcBef>
                <a:spcPts val="600"/>
              </a:spcBef>
            </a:pPr>
            <a:r>
              <a:rPr lang="el-GR" dirty="0"/>
              <a:t>Ποια άλλα εκκλησιαστικά αξιώματα υπήρχαν εκτός από του επισκόπου;</a:t>
            </a:r>
            <a:endParaRPr lang="en-US" dirty="0"/>
          </a:p>
          <a:p>
            <a:pPr marL="0" indent="0">
              <a:lnSpc>
                <a:spcPct val="120000"/>
              </a:lnSpc>
              <a:spcBef>
                <a:spcPts val="600"/>
              </a:spcBef>
              <a:buNone/>
            </a:pPr>
            <a:r>
              <a:rPr lang="el-GR" dirty="0"/>
              <a:t> </a:t>
            </a:r>
            <a:endParaRPr lang="en-US" dirty="0"/>
          </a:p>
          <a:p>
            <a:pPr marL="0" indent="0">
              <a:lnSpc>
                <a:spcPct val="120000"/>
              </a:lnSpc>
              <a:spcBef>
                <a:spcPts val="600"/>
              </a:spcBef>
              <a:buNone/>
            </a:pPr>
            <a:r>
              <a:rPr lang="el-GR" b="1" dirty="0">
                <a:solidFill>
                  <a:srgbClr val="C00000"/>
                </a:solidFill>
              </a:rPr>
              <a:t>40 λεπτά, Μέγας Αθανάσιος</a:t>
            </a:r>
            <a:endParaRPr lang="en-US" dirty="0">
              <a:solidFill>
                <a:srgbClr val="C00000"/>
              </a:solidFill>
            </a:endParaRPr>
          </a:p>
          <a:p>
            <a:pPr>
              <a:lnSpc>
                <a:spcPct val="120000"/>
              </a:lnSpc>
              <a:spcBef>
                <a:spcPts val="600"/>
              </a:spcBef>
            </a:pPr>
            <a:r>
              <a:rPr lang="el-GR" dirty="0"/>
              <a:t>Στοιχεία από τη ζωή του, Ο Μ. Αθανάσιος ως επίσκοπος (εξορία). Η συμβολή του Μ. Αθανασίου στην Α’ Οικουμενική Σύνοδο (κείμενα του κεφαλαίου) </a:t>
            </a:r>
            <a:endParaRPr lang="en-US" dirty="0"/>
          </a:p>
          <a:p>
            <a:endParaRPr lang="en-US" dirty="0"/>
          </a:p>
        </p:txBody>
      </p:sp>
    </p:spTree>
    <p:extLst>
      <p:ext uri="{BB962C8B-B14F-4D97-AF65-F5344CB8AC3E}">
        <p14:creationId xmlns:p14="http://schemas.microsoft.com/office/powerpoint/2010/main" val="4042935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5507E5-357A-4167-81DF-261415E7E205}"/>
              </a:ext>
            </a:extLst>
          </p:cNvPr>
          <p:cNvSpPr>
            <a:spLocks noGrp="1"/>
          </p:cNvSpPr>
          <p:nvPr>
            <p:ph type="title"/>
          </p:nvPr>
        </p:nvSpPr>
        <p:spPr>
          <a:xfrm>
            <a:off x="838200" y="0"/>
            <a:ext cx="10515600" cy="453481"/>
          </a:xfrm>
        </p:spPr>
        <p:txBody>
          <a:bodyPr>
            <a:normAutofit fontScale="90000"/>
          </a:bodyPr>
          <a:lstStyle/>
          <a:p>
            <a:pPr algn="ctr"/>
            <a:r>
              <a:rPr lang="el-GR" dirty="0"/>
              <a:t>3</a:t>
            </a:r>
            <a:r>
              <a:rPr lang="el-GR" baseline="30000" dirty="0"/>
              <a:t>ο</a:t>
            </a:r>
            <a:r>
              <a:rPr lang="el-GR" dirty="0"/>
              <a:t> δίωρο</a:t>
            </a:r>
            <a:endParaRPr lang="en-US" dirty="0"/>
          </a:p>
        </p:txBody>
      </p:sp>
      <p:sp>
        <p:nvSpPr>
          <p:cNvPr id="3" name="Θέση περιεχομένου 2">
            <a:extLst>
              <a:ext uri="{FF2B5EF4-FFF2-40B4-BE49-F238E27FC236}">
                <a16:creationId xmlns:a16="http://schemas.microsoft.com/office/drawing/2014/main" id="{1FF4737D-55E6-4BDE-990C-1B0E244B9FD3}"/>
              </a:ext>
            </a:extLst>
          </p:cNvPr>
          <p:cNvSpPr>
            <a:spLocks noGrp="1"/>
          </p:cNvSpPr>
          <p:nvPr>
            <p:ph idx="1"/>
          </p:nvPr>
        </p:nvSpPr>
        <p:spPr>
          <a:xfrm>
            <a:off x="287383" y="635726"/>
            <a:ext cx="11756571" cy="6222274"/>
          </a:xfrm>
        </p:spPr>
        <p:txBody>
          <a:bodyPr>
            <a:normAutofit fontScale="55000" lnSpcReduction="20000"/>
          </a:bodyPr>
          <a:lstStyle/>
          <a:p>
            <a:pPr marL="0" indent="0">
              <a:buNone/>
            </a:pPr>
            <a:r>
              <a:rPr lang="el-GR" b="1" dirty="0">
                <a:solidFill>
                  <a:srgbClr val="C00000"/>
                </a:solidFill>
              </a:rPr>
              <a:t>40 λεπτά, Η Α’ Οικουμενική Σύνοδος στην εποχή μας</a:t>
            </a:r>
            <a:endParaRPr lang="en-US" dirty="0">
              <a:solidFill>
                <a:srgbClr val="C00000"/>
              </a:solidFill>
            </a:endParaRPr>
          </a:p>
          <a:p>
            <a:pPr marL="0" indent="0">
              <a:buNone/>
            </a:pPr>
            <a:r>
              <a:rPr lang="el-GR" dirty="0"/>
              <a:t>Χωρισμός σε 4 ομάδες, εργασία σε δύο φάσεις</a:t>
            </a:r>
            <a:endParaRPr lang="en-US" dirty="0"/>
          </a:p>
          <a:p>
            <a:pPr marL="0" indent="0">
              <a:buNone/>
            </a:pPr>
            <a:r>
              <a:rPr lang="el-GR" b="1" dirty="0"/>
              <a:t>Α’ φάση</a:t>
            </a:r>
            <a:endParaRPr lang="en-US" b="1" dirty="0"/>
          </a:p>
          <a:p>
            <a:pPr marL="0" indent="0">
              <a:buNone/>
            </a:pPr>
            <a:r>
              <a:rPr lang="el-GR" dirty="0"/>
              <a:t>Κάθε ομάδα παίρνει από μία καταγραφή σύνθεσης των απαντήσεων της προηγούμενης δραστηριότητας και κωδικοποιεί τα χαρακτηριστικά γνωρίσματα της Α’ Οικουμενικής Συνόδου:</a:t>
            </a:r>
            <a:endParaRPr lang="en-US" dirty="0"/>
          </a:p>
          <a:p>
            <a:pPr lvl="0"/>
            <a:r>
              <a:rPr lang="en-US" dirty="0" err="1"/>
              <a:t>Θεμ</a:t>
            </a:r>
            <a:r>
              <a:rPr lang="en-US" dirty="0"/>
              <a:t>ατολογία</a:t>
            </a:r>
          </a:p>
          <a:p>
            <a:pPr lvl="0"/>
            <a:r>
              <a:rPr lang="en-US" dirty="0" err="1"/>
              <a:t>Εκ</a:t>
            </a:r>
            <a:r>
              <a:rPr lang="en-US" dirty="0"/>
              <a:t>προσώπηση</a:t>
            </a:r>
          </a:p>
          <a:p>
            <a:pPr lvl="0"/>
            <a:r>
              <a:rPr lang="en-US" dirty="0" err="1"/>
              <a:t>Δι</a:t>
            </a:r>
            <a:r>
              <a:rPr lang="en-US" dirty="0"/>
              <a:t>αδικασία</a:t>
            </a:r>
          </a:p>
          <a:p>
            <a:pPr lvl="0"/>
            <a:r>
              <a:rPr lang="en-US" dirty="0" err="1"/>
              <a:t>Συμμετοχή</a:t>
            </a:r>
            <a:endParaRPr lang="en-US" dirty="0"/>
          </a:p>
          <a:p>
            <a:pPr marL="0" indent="0">
              <a:buNone/>
            </a:pPr>
            <a:r>
              <a:rPr lang="en-US" dirty="0"/>
              <a:t> </a:t>
            </a:r>
          </a:p>
          <a:p>
            <a:pPr marL="0" indent="0">
              <a:buNone/>
            </a:pPr>
            <a:r>
              <a:rPr lang="en-US" b="1" dirty="0"/>
              <a:t>Β’ </a:t>
            </a:r>
            <a:r>
              <a:rPr lang="en-US" b="1" dirty="0" err="1"/>
              <a:t>φάση</a:t>
            </a:r>
            <a:endParaRPr lang="en-US" b="1" dirty="0"/>
          </a:p>
          <a:p>
            <a:pPr marL="0" indent="0">
              <a:buNone/>
            </a:pPr>
            <a:r>
              <a:rPr lang="el-GR" dirty="0"/>
              <a:t>Εργασία στην ερώτηση: «Αν γινόταν η Α’ Οικουμενική Σύνοδος σήμερα, πώς θα διαμορφώνονταν τα παραπάνω;»</a:t>
            </a:r>
            <a:endParaRPr lang="en-US" dirty="0"/>
          </a:p>
          <a:p>
            <a:r>
              <a:rPr lang="el-GR" dirty="0"/>
              <a:t>Θεματολογία: ισχύουν σήμερα αυτά τα προβλήματα; Δεν είναι γνωστά, πώς θα μπορούσε σήμερα η Εκκλησία να τα κοινοποιήσει;</a:t>
            </a:r>
            <a:endParaRPr lang="en-US" dirty="0"/>
          </a:p>
          <a:p>
            <a:r>
              <a:rPr lang="el-GR" dirty="0"/>
              <a:t>Εκπροσώπηση: τίθεται το ζήτημα του Σχίσματος και της Διαμαρτύρησης</a:t>
            </a:r>
            <a:endParaRPr lang="en-US" dirty="0"/>
          </a:p>
          <a:p>
            <a:r>
              <a:rPr lang="el-GR" dirty="0"/>
              <a:t>Διαδικασία: Καταγράφεται η συνέχεια από την Αποστολική Σύνοδο στην Α’ Οικουμενική</a:t>
            </a:r>
            <a:endParaRPr lang="en-US" dirty="0"/>
          </a:p>
          <a:p>
            <a:r>
              <a:rPr lang="el-GR" dirty="0"/>
              <a:t>Συμμετοχή: Ερευνάται και καταγράφεται η παρουσία διαφορετικών βαθμών ιεροσύνης και κατηγοριών πιστών)</a:t>
            </a:r>
            <a:endParaRPr lang="en-US" dirty="0"/>
          </a:p>
          <a:p>
            <a:pPr marL="0" indent="0">
              <a:buNone/>
            </a:pPr>
            <a:r>
              <a:rPr lang="el-GR" dirty="0"/>
              <a:t> </a:t>
            </a:r>
            <a:endParaRPr lang="en-US" dirty="0"/>
          </a:p>
          <a:p>
            <a:pPr marL="0" indent="0">
              <a:buNone/>
            </a:pPr>
            <a:r>
              <a:rPr lang="el-GR" b="1" dirty="0">
                <a:solidFill>
                  <a:srgbClr val="C00000"/>
                </a:solidFill>
              </a:rPr>
              <a:t>40 λεπτά, Ποια θέματα θα απασχολούσαν μια Οικουμενική σύνοδο σήμερα;</a:t>
            </a:r>
            <a:endParaRPr lang="en-US" dirty="0">
              <a:solidFill>
                <a:srgbClr val="C00000"/>
              </a:solidFill>
            </a:endParaRPr>
          </a:p>
          <a:p>
            <a:r>
              <a:rPr lang="el-GR" dirty="0"/>
              <a:t>Συζήτηση στην τάξη: Ατομικά – ομάδες – ολομέλεια</a:t>
            </a:r>
            <a:endParaRPr lang="en-US" dirty="0"/>
          </a:p>
          <a:p>
            <a:r>
              <a:rPr lang="el-GR" dirty="0"/>
              <a:t>Εναλλακτικά,</a:t>
            </a:r>
            <a:endParaRPr lang="en-US" dirty="0"/>
          </a:p>
          <a:p>
            <a:r>
              <a:rPr lang="el-GR" dirty="0"/>
              <a:t>Γράφουμε μια επιστολή προς την Ιερά Σύνοδο της Εκκλησίας της Ελλάδος</a:t>
            </a:r>
            <a:endParaRPr lang="en-US" dirty="0"/>
          </a:p>
          <a:p>
            <a:r>
              <a:rPr lang="el-GR" dirty="0"/>
              <a:t>(ορολογία, προσφωνήσεις, ύφος, περιεχόμενο)</a:t>
            </a:r>
            <a:endParaRPr lang="en-US" dirty="0"/>
          </a:p>
        </p:txBody>
      </p:sp>
    </p:spTree>
    <p:extLst>
      <p:ext uri="{BB962C8B-B14F-4D97-AF65-F5344CB8AC3E}">
        <p14:creationId xmlns:p14="http://schemas.microsoft.com/office/powerpoint/2010/main" val="2613124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5328DC-360B-4634-8651-F0064108165B}"/>
              </a:ext>
            </a:extLst>
          </p:cNvPr>
          <p:cNvSpPr>
            <a:spLocks noGrp="1"/>
          </p:cNvSpPr>
          <p:nvPr>
            <p:ph type="title"/>
          </p:nvPr>
        </p:nvSpPr>
        <p:spPr>
          <a:xfrm>
            <a:off x="396573" y="320676"/>
            <a:ext cx="11407487" cy="672102"/>
          </a:xfrm>
        </p:spPr>
        <p:txBody>
          <a:bodyPr>
            <a:normAutofit/>
          </a:bodyPr>
          <a:lstStyle/>
          <a:p>
            <a:r>
              <a:rPr lang="el-GR" sz="4200" dirty="0"/>
              <a:t>Σενάριο 2 2</a:t>
            </a:r>
            <a:r>
              <a:rPr lang="el-GR" sz="4200" baseline="30000" dirty="0"/>
              <a:t>ου</a:t>
            </a:r>
            <a:r>
              <a:rPr lang="el-GR" sz="4200" dirty="0"/>
              <a:t> </a:t>
            </a:r>
            <a:r>
              <a:rPr lang="el-GR" sz="4200" dirty="0" err="1"/>
              <a:t>διώρου</a:t>
            </a:r>
            <a:r>
              <a:rPr lang="el-GR" sz="4200" dirty="0"/>
              <a:t> για Οικουμενικές Συνόδους</a:t>
            </a:r>
            <a:endParaRPr lang="en-US" sz="4200" dirty="0"/>
          </a:p>
        </p:txBody>
      </p:sp>
      <p:sp>
        <p:nvSpPr>
          <p:cNvPr id="9" name="Rectangle 8">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Θέση περιεχομένου 3">
            <a:extLst>
              <a:ext uri="{FF2B5EF4-FFF2-40B4-BE49-F238E27FC236}">
                <a16:creationId xmlns:a16="http://schemas.microsoft.com/office/drawing/2014/main" id="{EB18D8CF-1507-4FD9-9316-9B408E803CE8}"/>
              </a:ext>
            </a:extLst>
          </p:cNvPr>
          <p:cNvGraphicFramePr>
            <a:graphicFrameLocks noGrp="1"/>
          </p:cNvGraphicFramePr>
          <p:nvPr>
            <p:ph idx="1"/>
            <p:extLst>
              <p:ext uri="{D42A27DB-BD31-4B8C-83A1-F6EECF244321}">
                <p14:modId xmlns:p14="http://schemas.microsoft.com/office/powerpoint/2010/main" val="283164701"/>
              </p:ext>
            </p:extLst>
          </p:nvPr>
        </p:nvGraphicFramePr>
        <p:xfrm>
          <a:off x="305171" y="1097280"/>
          <a:ext cx="11581658" cy="5760719"/>
        </p:xfrm>
        <a:graphic>
          <a:graphicData uri="http://schemas.openxmlformats.org/drawingml/2006/table">
            <a:tbl>
              <a:tblPr firstRow="1" firstCol="1" bandRow="1"/>
              <a:tblGrid>
                <a:gridCol w="6923313">
                  <a:extLst>
                    <a:ext uri="{9D8B030D-6E8A-4147-A177-3AD203B41FA5}">
                      <a16:colId xmlns:a16="http://schemas.microsoft.com/office/drawing/2014/main" val="3771928988"/>
                    </a:ext>
                  </a:extLst>
                </a:gridCol>
                <a:gridCol w="4658345">
                  <a:extLst>
                    <a:ext uri="{9D8B030D-6E8A-4147-A177-3AD203B41FA5}">
                      <a16:colId xmlns:a16="http://schemas.microsoft.com/office/drawing/2014/main" val="485781980"/>
                    </a:ext>
                  </a:extLst>
                </a:gridCol>
              </a:tblGrid>
              <a:tr h="5760719">
                <a:tc>
                  <a:txBody>
                    <a:bodyPr/>
                    <a:lstStyle/>
                    <a:p>
                      <a:pPr marL="0" marR="0" algn="just" fontAlgn="t">
                        <a:lnSpc>
                          <a:spcPct val="100000"/>
                        </a:lnSpc>
                        <a:spcBef>
                          <a:spcPts val="0"/>
                        </a:spcBef>
                        <a:spcAft>
                          <a:spcPts val="0"/>
                        </a:spcAft>
                      </a:pP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ΣΕΝΑΡΙΟ</a:t>
                      </a:r>
                      <a:endParaRPr lang="el-GR" sz="1400" b="0" i="0" u="none" strike="noStrike" dirty="0">
                        <a:effectLst/>
                        <a:latin typeface="Arial" panose="020B0604020202020204" pitchFamily="34" charset="0"/>
                      </a:endParaRPr>
                    </a:p>
                    <a:p>
                      <a:pPr marL="0" marR="0" algn="just" fontAlgn="t">
                        <a:lnSpc>
                          <a:spcPct val="100000"/>
                        </a:lnSpc>
                        <a:spcBef>
                          <a:spcPts val="0"/>
                        </a:spcBef>
                        <a:spcAft>
                          <a:spcPts val="0"/>
                        </a:spcAft>
                      </a:pP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Οἱ</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Χριστιανοί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ἀντιμετωπίζουν</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ἔνα</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σοβαρό πρόβλημα.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Ἄν</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πιστεύουν σέ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ἕνα</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Θεό τότε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πῶς</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εἶναι</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Θεός ΚΑΙ ὁ Πατέρας ΚΑΙ ὁ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Υἱός</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Ἄν</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πάλι δεν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εἶναι</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Θεός ὁ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Υἱός</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τότε τί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εἶναι</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ἄνθρωπος</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-προφήτης,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ὅπως</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ἔχουν</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καί</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οἱ</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Ἑβραίοι</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ἤ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ἀργότερα</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τό</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Μωάμεθ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οἱ</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Μουσουλμάνοι;</a:t>
                      </a:r>
                      <a:endParaRPr lang="el-GR" sz="1400" b="0" i="0" u="none" strike="noStrike" dirty="0">
                        <a:effectLst/>
                        <a:latin typeface="Arial" panose="020B0604020202020204" pitchFamily="34" charset="0"/>
                      </a:endParaRPr>
                    </a:p>
                    <a:p>
                      <a:pPr marL="0" marR="0" algn="just" fontAlgn="t">
                        <a:lnSpc>
                          <a:spcPct val="100000"/>
                        </a:lnSpc>
                        <a:spcBef>
                          <a:spcPts val="0"/>
                        </a:spcBef>
                        <a:spcAft>
                          <a:spcPts val="0"/>
                        </a:spcAft>
                      </a:pP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Ἡ τάξη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ἀποτελεῖται</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ἀπό</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ἐπισκόπους</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καί</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θεολόγους πού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συζητοῦν</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γιά</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τό</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θέμα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σάν</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σύνοδος. Μοιράζουμε σέ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ὅλους</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τά</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παρακάτω χωρία σέ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ἕνα</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χαρτί.</a:t>
                      </a:r>
                      <a:endParaRPr lang="el-GR" sz="1400" b="0" i="0" u="none" strike="noStrike" dirty="0">
                        <a:effectLst/>
                        <a:latin typeface="Arial" panose="020B0604020202020204" pitchFamily="34" charset="0"/>
                      </a:endParaRPr>
                    </a:p>
                    <a:p>
                      <a:pPr marL="0" marR="0" algn="just" fontAlgn="t">
                        <a:lnSpc>
                          <a:spcPct val="100000"/>
                        </a:lnSpc>
                        <a:spcBef>
                          <a:spcPts val="0"/>
                        </a:spcBef>
                        <a:spcAft>
                          <a:spcPts val="0"/>
                        </a:spcAft>
                      </a:pP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ΧΩΡΙΑ ΤΗΣ ΚΑΙΝΗΣ ΔΙΑΘΗΚΗΣ</a:t>
                      </a:r>
                      <a:endParaRPr lang="el-GR" sz="1400" b="0" i="0" u="none" strike="noStrike" dirty="0">
                        <a:effectLst/>
                        <a:latin typeface="Arial" panose="020B0604020202020204" pitchFamily="34" charset="0"/>
                      </a:endParaRPr>
                    </a:p>
                    <a:p>
                      <a:pPr>
                        <a:lnSpc>
                          <a:spcPct val="100000"/>
                        </a:lnSpc>
                        <a:spcBef>
                          <a:spcPts val="0"/>
                        </a:spcBef>
                        <a:spcAft>
                          <a:spcPts val="0"/>
                        </a:spcAft>
                      </a:pPr>
                      <a:r>
                        <a:rPr lang="el-GR" sz="1400" b="0" i="1" u="none" strike="noStrike"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Ὅλα</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μοῦ</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ἔχουν</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παραδοθεῖ</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ἀπό</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τόν</a:t>
                      </a:r>
                      <a:r>
                        <a:rPr lang="el-GR" sz="1400" i="1" kern="1200" dirty="0">
                          <a:solidFill>
                            <a:schemeClr val="tx1"/>
                          </a:solidFill>
                          <a:effectLst/>
                          <a:latin typeface="+mn-lt"/>
                          <a:ea typeface="+mn-ea"/>
                          <a:cs typeface="+mn-cs"/>
                        </a:rPr>
                        <a:t> Πατέρα μου. Κανένας </a:t>
                      </a:r>
                      <a:r>
                        <a:rPr lang="el-GR" sz="1400" i="1" kern="1200" dirty="0" err="1">
                          <a:solidFill>
                            <a:schemeClr val="tx1"/>
                          </a:solidFill>
                          <a:effectLst/>
                          <a:latin typeface="+mn-lt"/>
                          <a:ea typeface="+mn-ea"/>
                          <a:cs typeface="+mn-cs"/>
                        </a:rPr>
                        <a:t>δέ</a:t>
                      </a:r>
                      <a:r>
                        <a:rPr lang="el-GR" sz="1400" i="1" kern="1200" dirty="0">
                          <a:solidFill>
                            <a:schemeClr val="tx1"/>
                          </a:solidFill>
                          <a:effectLst/>
                          <a:latin typeface="+mn-lt"/>
                          <a:ea typeface="+mn-ea"/>
                          <a:cs typeface="+mn-cs"/>
                        </a:rPr>
                        <a:t> γνωρίζει πραγματικά τον </a:t>
                      </a:r>
                      <a:r>
                        <a:rPr lang="el-GR" sz="1400" i="1" kern="1200" dirty="0" err="1">
                          <a:solidFill>
                            <a:schemeClr val="tx1"/>
                          </a:solidFill>
                          <a:effectLst/>
                          <a:latin typeface="+mn-lt"/>
                          <a:ea typeface="+mn-ea"/>
                          <a:cs typeface="+mn-cs"/>
                        </a:rPr>
                        <a:t>Υἱό</a:t>
                      </a:r>
                      <a:r>
                        <a:rPr lang="el-GR" sz="1400" i="1" kern="1200" dirty="0">
                          <a:solidFill>
                            <a:schemeClr val="tx1"/>
                          </a:solidFill>
                          <a:effectLst/>
                          <a:latin typeface="+mn-lt"/>
                          <a:ea typeface="+mn-ea"/>
                          <a:cs typeface="+mn-cs"/>
                        </a:rPr>
                        <a:t> παρά μόνον ὁ Πατέρας </a:t>
                      </a:r>
                      <a:r>
                        <a:rPr lang="el-GR" sz="1400" i="1" kern="1200" dirty="0" err="1">
                          <a:solidFill>
                            <a:schemeClr val="tx1"/>
                          </a:solidFill>
                          <a:effectLst/>
                          <a:latin typeface="+mn-lt"/>
                          <a:ea typeface="+mn-ea"/>
                          <a:cs typeface="+mn-cs"/>
                        </a:rPr>
                        <a:t>οὔτε</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τόν</a:t>
                      </a:r>
                      <a:r>
                        <a:rPr lang="el-GR" sz="1400" i="1" kern="1200" dirty="0">
                          <a:solidFill>
                            <a:schemeClr val="tx1"/>
                          </a:solidFill>
                          <a:effectLst/>
                          <a:latin typeface="+mn-lt"/>
                          <a:ea typeface="+mn-ea"/>
                          <a:cs typeface="+mn-cs"/>
                        </a:rPr>
                        <a:t> Πατέρα </a:t>
                      </a:r>
                      <a:r>
                        <a:rPr lang="el-GR" sz="1400" i="1" kern="1200" dirty="0" err="1">
                          <a:solidFill>
                            <a:schemeClr val="tx1"/>
                          </a:solidFill>
                          <a:effectLst/>
                          <a:latin typeface="+mn-lt"/>
                          <a:ea typeface="+mn-ea"/>
                          <a:cs typeface="+mn-cs"/>
                        </a:rPr>
                        <a:t>τόν</a:t>
                      </a:r>
                      <a:r>
                        <a:rPr lang="el-GR" sz="1400" i="1" kern="1200" dirty="0">
                          <a:solidFill>
                            <a:schemeClr val="tx1"/>
                          </a:solidFill>
                          <a:effectLst/>
                          <a:latin typeface="+mn-lt"/>
                          <a:ea typeface="+mn-ea"/>
                          <a:cs typeface="+mn-cs"/>
                        </a:rPr>
                        <a:t> ξέρει κανείς πραγματικά, παρά μόνο ὁ </a:t>
                      </a:r>
                      <a:r>
                        <a:rPr lang="el-GR" sz="1400" i="1" kern="1200" dirty="0" err="1">
                          <a:solidFill>
                            <a:schemeClr val="tx1"/>
                          </a:solidFill>
                          <a:effectLst/>
                          <a:latin typeface="+mn-lt"/>
                          <a:ea typeface="+mn-ea"/>
                          <a:cs typeface="+mn-cs"/>
                        </a:rPr>
                        <a:t>Υἱός</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Ματθ</a:t>
                      </a:r>
                      <a:r>
                        <a:rPr lang="el-GR" sz="1400" i="1" kern="1200" dirty="0">
                          <a:solidFill>
                            <a:schemeClr val="tx1"/>
                          </a:solidFill>
                          <a:effectLst/>
                          <a:latin typeface="+mn-lt"/>
                          <a:ea typeface="+mn-ea"/>
                          <a:cs typeface="+mn-cs"/>
                        </a:rPr>
                        <a:t>. 11, 27</a:t>
                      </a:r>
                      <a:endParaRPr lang="en-US" sz="1400" kern="1200" dirty="0">
                        <a:solidFill>
                          <a:schemeClr val="tx1"/>
                        </a:solidFill>
                        <a:effectLst/>
                        <a:latin typeface="+mn-lt"/>
                        <a:ea typeface="+mn-ea"/>
                        <a:cs typeface="+mn-cs"/>
                      </a:endParaRPr>
                    </a:p>
                    <a:p>
                      <a:pPr>
                        <a:lnSpc>
                          <a:spcPct val="100000"/>
                        </a:lnSpc>
                        <a:spcBef>
                          <a:spcPts val="0"/>
                        </a:spcBef>
                        <a:spcAft>
                          <a:spcPts val="0"/>
                        </a:spcAft>
                      </a:pPr>
                      <a:r>
                        <a:rPr lang="el-GR" sz="1400" i="1" kern="1200" dirty="0">
                          <a:solidFill>
                            <a:schemeClr val="tx1"/>
                          </a:solidFill>
                          <a:effectLst/>
                          <a:latin typeface="+mn-lt"/>
                          <a:ea typeface="+mn-ea"/>
                          <a:cs typeface="+mn-cs"/>
                        </a:rPr>
                        <a:t> </a:t>
                      </a:r>
                      <a:endParaRPr lang="en-US" sz="1400" kern="1200" dirty="0">
                        <a:solidFill>
                          <a:schemeClr val="tx1"/>
                        </a:solidFill>
                        <a:effectLst/>
                        <a:latin typeface="+mn-lt"/>
                        <a:ea typeface="+mn-ea"/>
                        <a:cs typeface="+mn-cs"/>
                      </a:endParaRPr>
                    </a:p>
                    <a:p>
                      <a:pPr>
                        <a:lnSpc>
                          <a:spcPct val="100000"/>
                        </a:lnSpc>
                        <a:spcBef>
                          <a:spcPts val="0"/>
                        </a:spcBef>
                        <a:spcAft>
                          <a:spcPts val="0"/>
                        </a:spcAft>
                      </a:pPr>
                      <a:r>
                        <a:rPr lang="el-GR" sz="1400" i="1" kern="1200" dirty="0">
                          <a:solidFill>
                            <a:schemeClr val="tx1"/>
                          </a:solidFill>
                          <a:effectLst/>
                          <a:latin typeface="+mn-lt"/>
                          <a:ea typeface="+mn-ea"/>
                          <a:cs typeface="+mn-cs"/>
                        </a:rPr>
                        <a:t>«Τότε ὁ </a:t>
                      </a:r>
                      <a:r>
                        <a:rPr lang="el-GR" sz="1400" i="1" kern="1200" dirty="0" err="1">
                          <a:solidFill>
                            <a:schemeClr val="tx1"/>
                          </a:solidFill>
                          <a:effectLst/>
                          <a:latin typeface="+mn-lt"/>
                          <a:ea typeface="+mn-ea"/>
                          <a:cs typeface="+mn-cs"/>
                        </a:rPr>
                        <a:t>Ἰησοῦς</a:t>
                      </a:r>
                      <a:r>
                        <a:rPr lang="el-GR" sz="1400" i="1" kern="1200" dirty="0">
                          <a:solidFill>
                            <a:schemeClr val="tx1"/>
                          </a:solidFill>
                          <a:effectLst/>
                          <a:latin typeface="+mn-lt"/>
                          <a:ea typeface="+mn-ea"/>
                          <a:cs typeface="+mn-cs"/>
                        </a:rPr>
                        <a:t> κραύγασε </a:t>
                      </a:r>
                      <a:r>
                        <a:rPr lang="el-GR" sz="1400" i="1" kern="1200" dirty="0" err="1">
                          <a:solidFill>
                            <a:schemeClr val="tx1"/>
                          </a:solidFill>
                          <a:effectLst/>
                          <a:latin typeface="+mn-lt"/>
                          <a:ea typeface="+mn-ea"/>
                          <a:cs typeface="+mn-cs"/>
                        </a:rPr>
                        <a:t>μέ</a:t>
                      </a:r>
                      <a:r>
                        <a:rPr lang="el-GR" sz="1400" i="1" kern="1200" dirty="0">
                          <a:solidFill>
                            <a:schemeClr val="tx1"/>
                          </a:solidFill>
                          <a:effectLst/>
                          <a:latin typeface="+mn-lt"/>
                          <a:ea typeface="+mn-ea"/>
                          <a:cs typeface="+mn-cs"/>
                        </a:rPr>
                        <a:t> δυνατή φωνή και </a:t>
                      </a:r>
                      <a:r>
                        <a:rPr lang="el-GR" sz="1400" i="1" kern="1200" dirty="0" err="1">
                          <a:solidFill>
                            <a:schemeClr val="tx1"/>
                          </a:solidFill>
                          <a:effectLst/>
                          <a:latin typeface="+mn-lt"/>
                          <a:ea typeface="+mn-ea"/>
                          <a:cs typeface="+mn-cs"/>
                        </a:rPr>
                        <a:t>εἶπε</a:t>
                      </a:r>
                      <a:r>
                        <a:rPr lang="el-GR" sz="1400" i="1" kern="1200" dirty="0">
                          <a:solidFill>
                            <a:schemeClr val="tx1"/>
                          </a:solidFill>
                          <a:effectLst/>
                          <a:latin typeface="+mn-lt"/>
                          <a:ea typeface="+mn-ea"/>
                          <a:cs typeface="+mn-cs"/>
                        </a:rPr>
                        <a:t>: Πατέρα </a:t>
                      </a:r>
                      <a:r>
                        <a:rPr lang="el-GR" sz="1400" i="1" kern="1200" dirty="0" err="1">
                          <a:solidFill>
                            <a:schemeClr val="tx1"/>
                          </a:solidFill>
                          <a:effectLst/>
                          <a:latin typeface="+mn-lt"/>
                          <a:ea typeface="+mn-ea"/>
                          <a:cs typeface="+mn-cs"/>
                        </a:rPr>
                        <a:t>στά</a:t>
                      </a:r>
                      <a:r>
                        <a:rPr lang="el-GR" sz="1400" i="1" kern="1200" dirty="0">
                          <a:solidFill>
                            <a:schemeClr val="tx1"/>
                          </a:solidFill>
                          <a:effectLst/>
                          <a:latin typeface="+mn-lt"/>
                          <a:ea typeface="+mn-ea"/>
                          <a:cs typeface="+mn-cs"/>
                        </a:rPr>
                        <a:t> χέρια σου παραδίνω το </a:t>
                      </a:r>
                      <a:r>
                        <a:rPr lang="el-GR" sz="1400" i="1" kern="1200" dirty="0" err="1">
                          <a:solidFill>
                            <a:schemeClr val="tx1"/>
                          </a:solidFill>
                          <a:effectLst/>
                          <a:latin typeface="+mn-lt"/>
                          <a:ea typeface="+mn-ea"/>
                          <a:cs typeface="+mn-cs"/>
                        </a:rPr>
                        <a:t>πνεῦμα</a:t>
                      </a:r>
                      <a:r>
                        <a:rPr lang="el-GR" sz="1400" i="1" kern="1200" dirty="0">
                          <a:solidFill>
                            <a:schemeClr val="tx1"/>
                          </a:solidFill>
                          <a:effectLst/>
                          <a:latin typeface="+mn-lt"/>
                          <a:ea typeface="+mn-ea"/>
                          <a:cs typeface="+mn-cs"/>
                        </a:rPr>
                        <a:t> μου. Μόλις το </a:t>
                      </a:r>
                      <a:r>
                        <a:rPr lang="el-GR" sz="1400" i="1" kern="1200" dirty="0" err="1">
                          <a:solidFill>
                            <a:schemeClr val="tx1"/>
                          </a:solidFill>
                          <a:effectLst/>
                          <a:latin typeface="+mn-lt"/>
                          <a:ea typeface="+mn-ea"/>
                          <a:cs typeface="+mn-cs"/>
                        </a:rPr>
                        <a:t>εἶπε</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αὐτό</a:t>
                      </a:r>
                      <a:r>
                        <a:rPr lang="el-GR" sz="1400" i="1" kern="1200" dirty="0">
                          <a:solidFill>
                            <a:schemeClr val="tx1"/>
                          </a:solidFill>
                          <a:effectLst/>
                          <a:latin typeface="+mn-lt"/>
                          <a:ea typeface="+mn-ea"/>
                          <a:cs typeface="+mn-cs"/>
                        </a:rPr>
                        <a:t> ξεψύχησε» </a:t>
                      </a:r>
                      <a:r>
                        <a:rPr lang="el-GR" sz="1400" i="1" kern="1200" dirty="0" err="1">
                          <a:solidFill>
                            <a:schemeClr val="tx1"/>
                          </a:solidFill>
                          <a:effectLst/>
                          <a:latin typeface="+mn-lt"/>
                          <a:ea typeface="+mn-ea"/>
                          <a:cs typeface="+mn-cs"/>
                        </a:rPr>
                        <a:t>Λουκ</a:t>
                      </a:r>
                      <a:r>
                        <a:rPr lang="el-GR" sz="1400" i="1" kern="1200" dirty="0">
                          <a:solidFill>
                            <a:schemeClr val="tx1"/>
                          </a:solidFill>
                          <a:effectLst/>
                          <a:latin typeface="+mn-lt"/>
                          <a:ea typeface="+mn-ea"/>
                          <a:cs typeface="+mn-cs"/>
                        </a:rPr>
                        <a:t>. 23, 46</a:t>
                      </a:r>
                      <a:endParaRPr lang="en-US" sz="1400" kern="1200" dirty="0">
                        <a:solidFill>
                          <a:schemeClr val="tx1"/>
                        </a:solidFill>
                        <a:effectLst/>
                        <a:latin typeface="+mn-lt"/>
                        <a:ea typeface="+mn-ea"/>
                        <a:cs typeface="+mn-cs"/>
                      </a:endParaRPr>
                    </a:p>
                    <a:p>
                      <a:pPr>
                        <a:lnSpc>
                          <a:spcPct val="100000"/>
                        </a:lnSpc>
                        <a:spcBef>
                          <a:spcPts val="0"/>
                        </a:spcBef>
                        <a:spcAft>
                          <a:spcPts val="0"/>
                        </a:spcAft>
                      </a:pPr>
                      <a:r>
                        <a:rPr lang="el-GR" sz="1400" i="1" kern="1200" dirty="0">
                          <a:solidFill>
                            <a:schemeClr val="tx1"/>
                          </a:solidFill>
                          <a:effectLst/>
                          <a:latin typeface="+mn-lt"/>
                          <a:ea typeface="+mn-ea"/>
                          <a:cs typeface="+mn-cs"/>
                        </a:rPr>
                        <a:t> </a:t>
                      </a:r>
                      <a:endParaRPr lang="en-US" sz="1400" kern="1200" dirty="0">
                        <a:solidFill>
                          <a:schemeClr val="tx1"/>
                        </a:solidFill>
                        <a:effectLst/>
                        <a:latin typeface="+mn-lt"/>
                        <a:ea typeface="+mn-ea"/>
                        <a:cs typeface="+mn-cs"/>
                      </a:endParaRPr>
                    </a:p>
                    <a:p>
                      <a:pPr>
                        <a:lnSpc>
                          <a:spcPct val="100000"/>
                        </a:lnSpc>
                        <a:spcBef>
                          <a:spcPts val="0"/>
                        </a:spcBef>
                        <a:spcAft>
                          <a:spcPts val="0"/>
                        </a:spcAft>
                      </a:pPr>
                      <a:r>
                        <a:rPr lang="el-GR" sz="1400" i="1" kern="1200" dirty="0">
                          <a:solidFill>
                            <a:schemeClr val="tx1"/>
                          </a:solidFill>
                          <a:effectLst/>
                          <a:latin typeface="+mn-lt"/>
                          <a:ea typeface="+mn-ea"/>
                          <a:cs typeface="+mn-cs"/>
                        </a:rPr>
                        <a:t>«Κύριε, </a:t>
                      </a:r>
                      <a:r>
                        <a:rPr lang="el-GR" sz="1400" i="1" kern="1200" dirty="0" err="1">
                          <a:solidFill>
                            <a:schemeClr val="tx1"/>
                          </a:solidFill>
                          <a:effectLst/>
                          <a:latin typeface="+mn-lt"/>
                          <a:ea typeface="+mn-ea"/>
                          <a:cs typeface="+mn-cs"/>
                        </a:rPr>
                        <a:t>τοῦ</a:t>
                      </a:r>
                      <a:r>
                        <a:rPr lang="el-GR" sz="1400" i="1" kern="1200" dirty="0">
                          <a:solidFill>
                            <a:schemeClr val="tx1"/>
                          </a:solidFill>
                          <a:effectLst/>
                          <a:latin typeface="+mn-lt"/>
                          <a:ea typeface="+mn-ea"/>
                          <a:cs typeface="+mn-cs"/>
                        </a:rPr>
                        <a:t> λέει ὁ Φίλιππος, δείξε μας </a:t>
                      </a:r>
                      <a:r>
                        <a:rPr lang="el-GR" sz="1400" i="1" kern="1200" dirty="0" err="1">
                          <a:solidFill>
                            <a:schemeClr val="tx1"/>
                          </a:solidFill>
                          <a:effectLst/>
                          <a:latin typeface="+mn-lt"/>
                          <a:ea typeface="+mn-ea"/>
                          <a:cs typeface="+mn-cs"/>
                        </a:rPr>
                        <a:t>τόν</a:t>
                      </a:r>
                      <a:r>
                        <a:rPr lang="el-GR" sz="1400" i="1" kern="1200" dirty="0">
                          <a:solidFill>
                            <a:schemeClr val="tx1"/>
                          </a:solidFill>
                          <a:effectLst/>
                          <a:latin typeface="+mn-lt"/>
                          <a:ea typeface="+mn-ea"/>
                          <a:cs typeface="+mn-cs"/>
                        </a:rPr>
                        <a:t> Πατέρα κι </a:t>
                      </a:r>
                      <a:r>
                        <a:rPr lang="el-GR" sz="1400" i="1" kern="1200" dirty="0" err="1">
                          <a:solidFill>
                            <a:schemeClr val="tx1"/>
                          </a:solidFill>
                          <a:effectLst/>
                          <a:latin typeface="+mn-lt"/>
                          <a:ea typeface="+mn-ea"/>
                          <a:cs typeface="+mn-cs"/>
                        </a:rPr>
                        <a:t>αὐτό</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μᾶς</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ἀρκεῖ</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Τοῦ</a:t>
                      </a:r>
                      <a:r>
                        <a:rPr lang="el-GR" sz="1400" i="1" kern="1200" dirty="0">
                          <a:solidFill>
                            <a:schemeClr val="tx1"/>
                          </a:solidFill>
                          <a:effectLst/>
                          <a:latin typeface="+mn-lt"/>
                          <a:ea typeface="+mn-ea"/>
                          <a:cs typeface="+mn-cs"/>
                        </a:rPr>
                        <a:t> λέει ὁ </a:t>
                      </a:r>
                      <a:r>
                        <a:rPr lang="el-GR" sz="1400" i="1" kern="1200" dirty="0" err="1">
                          <a:solidFill>
                            <a:schemeClr val="tx1"/>
                          </a:solidFill>
                          <a:effectLst/>
                          <a:latin typeface="+mn-lt"/>
                          <a:ea typeface="+mn-ea"/>
                          <a:cs typeface="+mn-cs"/>
                        </a:rPr>
                        <a:t>Ἰησοῦς</a:t>
                      </a:r>
                      <a:r>
                        <a:rPr lang="el-GR" sz="1400" i="1" kern="1200" dirty="0">
                          <a:solidFill>
                            <a:schemeClr val="tx1"/>
                          </a:solidFill>
                          <a:effectLst/>
                          <a:latin typeface="+mn-lt"/>
                          <a:ea typeface="+mn-ea"/>
                          <a:cs typeface="+mn-cs"/>
                        </a:rPr>
                        <a:t>: Τόσον καιρό </a:t>
                      </a:r>
                      <a:r>
                        <a:rPr lang="el-GR" sz="1400" i="1" kern="1200" dirty="0" err="1">
                          <a:solidFill>
                            <a:schemeClr val="tx1"/>
                          </a:solidFill>
                          <a:effectLst/>
                          <a:latin typeface="+mn-lt"/>
                          <a:ea typeface="+mn-ea"/>
                          <a:cs typeface="+mn-cs"/>
                        </a:rPr>
                        <a:t>εἶμαι</a:t>
                      </a:r>
                      <a:r>
                        <a:rPr lang="el-GR" sz="1400" i="1" kern="1200" dirty="0">
                          <a:solidFill>
                            <a:schemeClr val="tx1"/>
                          </a:solidFill>
                          <a:effectLst/>
                          <a:latin typeface="+mn-lt"/>
                          <a:ea typeface="+mn-ea"/>
                          <a:cs typeface="+mn-cs"/>
                        </a:rPr>
                        <a:t> μαζί σας, Φίλιππε, </a:t>
                      </a:r>
                      <a:r>
                        <a:rPr lang="el-GR" sz="1400" i="1" kern="1200" dirty="0" err="1">
                          <a:solidFill>
                            <a:schemeClr val="tx1"/>
                          </a:solidFill>
                          <a:effectLst/>
                          <a:latin typeface="+mn-lt"/>
                          <a:ea typeface="+mn-ea"/>
                          <a:cs typeface="+mn-cs"/>
                        </a:rPr>
                        <a:t>καίδέ</a:t>
                      </a:r>
                      <a:r>
                        <a:rPr lang="el-GR" sz="1400" i="1" kern="1200" dirty="0">
                          <a:solidFill>
                            <a:schemeClr val="tx1"/>
                          </a:solidFill>
                          <a:effectLst/>
                          <a:latin typeface="+mn-lt"/>
                          <a:ea typeface="+mn-ea"/>
                          <a:cs typeface="+mn-cs"/>
                        </a:rPr>
                        <a:t> μ’ </a:t>
                      </a:r>
                      <a:r>
                        <a:rPr lang="el-GR" sz="1400" i="1" kern="1200" dirty="0" err="1">
                          <a:solidFill>
                            <a:schemeClr val="tx1"/>
                          </a:solidFill>
                          <a:effectLst/>
                          <a:latin typeface="+mn-lt"/>
                          <a:ea typeface="+mn-ea"/>
                          <a:cs typeface="+mn-cs"/>
                        </a:rPr>
                        <a:t>ἔχεις</a:t>
                      </a:r>
                      <a:r>
                        <a:rPr lang="el-GR" sz="1400" i="1" kern="1200" dirty="0">
                          <a:solidFill>
                            <a:schemeClr val="tx1"/>
                          </a:solidFill>
                          <a:effectLst/>
                          <a:latin typeface="+mn-lt"/>
                          <a:ea typeface="+mn-ea"/>
                          <a:cs typeface="+mn-cs"/>
                        </a:rPr>
                        <a:t> γνωρίσει; </a:t>
                      </a:r>
                      <a:r>
                        <a:rPr lang="el-GR" sz="1400" i="1" kern="1200" dirty="0" err="1">
                          <a:solidFill>
                            <a:schemeClr val="tx1"/>
                          </a:solidFill>
                          <a:effectLst/>
                          <a:latin typeface="+mn-lt"/>
                          <a:ea typeface="+mn-ea"/>
                          <a:cs typeface="+mn-cs"/>
                        </a:rPr>
                        <a:t>Αὐτός</a:t>
                      </a:r>
                      <a:r>
                        <a:rPr lang="el-GR" sz="1400" i="1" kern="1200" dirty="0">
                          <a:solidFill>
                            <a:schemeClr val="tx1"/>
                          </a:solidFill>
                          <a:effectLst/>
                          <a:latin typeface="+mn-lt"/>
                          <a:ea typeface="+mn-ea"/>
                          <a:cs typeface="+mn-cs"/>
                        </a:rPr>
                        <a:t> πού </a:t>
                      </a:r>
                      <a:r>
                        <a:rPr lang="el-GR" sz="1400" i="1" kern="1200" dirty="0" err="1">
                          <a:solidFill>
                            <a:schemeClr val="tx1"/>
                          </a:solidFill>
                          <a:effectLst/>
                          <a:latin typeface="+mn-lt"/>
                          <a:ea typeface="+mn-ea"/>
                          <a:cs typeface="+mn-cs"/>
                        </a:rPr>
                        <a:t>ἔχει</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δεῖ</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ἐμένα</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ἔχει</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δεῖ</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τόν</a:t>
                      </a:r>
                      <a:r>
                        <a:rPr lang="el-GR" sz="1400" i="1" kern="1200" dirty="0">
                          <a:solidFill>
                            <a:schemeClr val="tx1"/>
                          </a:solidFill>
                          <a:effectLst/>
                          <a:latin typeface="+mn-lt"/>
                          <a:ea typeface="+mn-ea"/>
                          <a:cs typeface="+mn-cs"/>
                        </a:rPr>
                        <a:t> Πατέρα. </a:t>
                      </a:r>
                      <a:r>
                        <a:rPr lang="el-GR" sz="1400" i="1" kern="1200" dirty="0" err="1">
                          <a:solidFill>
                            <a:schemeClr val="tx1"/>
                          </a:solidFill>
                          <a:effectLst/>
                          <a:latin typeface="+mn-lt"/>
                          <a:ea typeface="+mn-ea"/>
                          <a:cs typeface="+mn-cs"/>
                        </a:rPr>
                        <a:t>Πῶς</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μπορεῖς</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ἐσύ</a:t>
                      </a:r>
                      <a:r>
                        <a:rPr lang="el-GR" sz="1400" i="1" kern="1200" dirty="0">
                          <a:solidFill>
                            <a:schemeClr val="tx1"/>
                          </a:solidFill>
                          <a:effectLst/>
                          <a:latin typeface="+mn-lt"/>
                          <a:ea typeface="+mn-ea"/>
                          <a:cs typeface="+mn-cs"/>
                        </a:rPr>
                        <a:t> να </a:t>
                      </a:r>
                      <a:r>
                        <a:rPr lang="el-GR" sz="1400" i="1" kern="1200" dirty="0" err="1">
                          <a:solidFill>
                            <a:schemeClr val="tx1"/>
                          </a:solidFill>
                          <a:effectLst/>
                          <a:latin typeface="+mn-lt"/>
                          <a:ea typeface="+mn-ea"/>
                          <a:cs typeface="+mn-cs"/>
                        </a:rPr>
                        <a:t>λές</a:t>
                      </a:r>
                      <a:r>
                        <a:rPr lang="el-GR" sz="1400" i="1" kern="1200" dirty="0">
                          <a:solidFill>
                            <a:schemeClr val="tx1"/>
                          </a:solidFill>
                          <a:effectLst/>
                          <a:latin typeface="+mn-lt"/>
                          <a:ea typeface="+mn-ea"/>
                          <a:cs typeface="+mn-cs"/>
                        </a:rPr>
                        <a:t> δείξε μας </a:t>
                      </a:r>
                      <a:r>
                        <a:rPr lang="el-GR" sz="1400" i="1" kern="1200" dirty="0" err="1">
                          <a:solidFill>
                            <a:schemeClr val="tx1"/>
                          </a:solidFill>
                          <a:effectLst/>
                          <a:latin typeface="+mn-lt"/>
                          <a:ea typeface="+mn-ea"/>
                          <a:cs typeface="+mn-cs"/>
                        </a:rPr>
                        <a:t>τόν</a:t>
                      </a:r>
                      <a:r>
                        <a:rPr lang="el-GR" sz="1400" i="1" kern="1200" dirty="0">
                          <a:solidFill>
                            <a:schemeClr val="tx1"/>
                          </a:solidFill>
                          <a:effectLst/>
                          <a:latin typeface="+mn-lt"/>
                          <a:ea typeface="+mn-ea"/>
                          <a:cs typeface="+mn-cs"/>
                        </a:rPr>
                        <a:t> Πατέρα; </a:t>
                      </a:r>
                      <a:r>
                        <a:rPr lang="el-GR" sz="1400" i="1" kern="1200" dirty="0" err="1">
                          <a:solidFill>
                            <a:schemeClr val="tx1"/>
                          </a:solidFill>
                          <a:effectLst/>
                          <a:latin typeface="+mn-lt"/>
                          <a:ea typeface="+mn-ea"/>
                          <a:cs typeface="+mn-cs"/>
                        </a:rPr>
                        <a:t>Δέν</a:t>
                      </a:r>
                      <a:r>
                        <a:rPr lang="el-GR" sz="1400" i="1" kern="1200" dirty="0">
                          <a:solidFill>
                            <a:schemeClr val="tx1"/>
                          </a:solidFill>
                          <a:effectLst/>
                          <a:latin typeface="+mn-lt"/>
                          <a:ea typeface="+mn-ea"/>
                          <a:cs typeface="+mn-cs"/>
                        </a:rPr>
                        <a:t> πιστεύεις πώς </a:t>
                      </a:r>
                      <a:r>
                        <a:rPr lang="el-GR" sz="1400" i="1" kern="1200" dirty="0" err="1">
                          <a:solidFill>
                            <a:schemeClr val="tx1"/>
                          </a:solidFill>
                          <a:effectLst/>
                          <a:latin typeface="+mn-lt"/>
                          <a:ea typeface="+mn-ea"/>
                          <a:cs typeface="+mn-cs"/>
                        </a:rPr>
                        <a:t>ἐγώ</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εἶμαι</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ἀχώριστος</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ἀπό</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τόν</a:t>
                      </a:r>
                      <a:r>
                        <a:rPr lang="el-GR" sz="1400" i="1" kern="1200" dirty="0">
                          <a:solidFill>
                            <a:schemeClr val="tx1"/>
                          </a:solidFill>
                          <a:effectLst/>
                          <a:latin typeface="+mn-lt"/>
                          <a:ea typeface="+mn-ea"/>
                          <a:cs typeface="+mn-cs"/>
                        </a:rPr>
                        <a:t> Πατέρα κι ὁ Πατέρας </a:t>
                      </a:r>
                      <a:r>
                        <a:rPr lang="el-GR" sz="1400" i="1" kern="1200" dirty="0" err="1">
                          <a:solidFill>
                            <a:schemeClr val="tx1"/>
                          </a:solidFill>
                          <a:effectLst/>
                          <a:latin typeface="+mn-lt"/>
                          <a:ea typeface="+mn-ea"/>
                          <a:cs typeface="+mn-cs"/>
                        </a:rPr>
                        <a:t>ἀπό</a:t>
                      </a:r>
                      <a:r>
                        <a:rPr lang="el-GR" sz="1400" i="1" kern="1200" dirty="0">
                          <a:solidFill>
                            <a:schemeClr val="tx1"/>
                          </a:solidFill>
                          <a:effectLst/>
                          <a:latin typeface="+mn-lt"/>
                          <a:ea typeface="+mn-ea"/>
                          <a:cs typeface="+mn-cs"/>
                        </a:rPr>
                        <a:t> μένα;» </a:t>
                      </a:r>
                      <a:r>
                        <a:rPr lang="el-GR" sz="1400" i="1" kern="1200" dirty="0" err="1">
                          <a:solidFill>
                            <a:schemeClr val="tx1"/>
                          </a:solidFill>
                          <a:effectLst/>
                          <a:latin typeface="+mn-lt"/>
                          <a:ea typeface="+mn-ea"/>
                          <a:cs typeface="+mn-cs"/>
                        </a:rPr>
                        <a:t>Ἰω</a:t>
                      </a:r>
                      <a:r>
                        <a:rPr lang="el-GR" sz="1400" i="1" kern="1200" dirty="0">
                          <a:solidFill>
                            <a:schemeClr val="tx1"/>
                          </a:solidFill>
                          <a:effectLst/>
                          <a:latin typeface="+mn-lt"/>
                          <a:ea typeface="+mn-ea"/>
                          <a:cs typeface="+mn-cs"/>
                        </a:rPr>
                        <a:t>. 14, 8-10.</a:t>
                      </a:r>
                      <a:endParaRPr lang="en-US" sz="1400" kern="1200" dirty="0">
                        <a:solidFill>
                          <a:schemeClr val="tx1"/>
                        </a:solidFill>
                        <a:effectLst/>
                        <a:latin typeface="+mn-lt"/>
                        <a:ea typeface="+mn-ea"/>
                        <a:cs typeface="+mn-cs"/>
                      </a:endParaRPr>
                    </a:p>
                    <a:p>
                      <a:pPr>
                        <a:lnSpc>
                          <a:spcPct val="100000"/>
                        </a:lnSpc>
                        <a:spcBef>
                          <a:spcPts val="0"/>
                        </a:spcBef>
                        <a:spcAft>
                          <a:spcPts val="0"/>
                        </a:spcAft>
                      </a:pPr>
                      <a:r>
                        <a:rPr lang="el-GR" sz="1400" i="1" kern="1200" dirty="0">
                          <a:solidFill>
                            <a:schemeClr val="tx1"/>
                          </a:solidFill>
                          <a:effectLst/>
                          <a:latin typeface="+mn-lt"/>
                          <a:ea typeface="+mn-ea"/>
                          <a:cs typeface="+mn-cs"/>
                        </a:rPr>
                        <a:t> </a:t>
                      </a:r>
                      <a:endParaRPr lang="en-US" sz="1400" kern="1200" dirty="0">
                        <a:solidFill>
                          <a:schemeClr val="tx1"/>
                        </a:solidFill>
                        <a:effectLst/>
                        <a:latin typeface="+mn-lt"/>
                        <a:ea typeface="+mn-ea"/>
                        <a:cs typeface="+mn-cs"/>
                      </a:endParaRPr>
                    </a:p>
                    <a:p>
                      <a:pPr>
                        <a:lnSpc>
                          <a:spcPct val="100000"/>
                        </a:lnSpc>
                        <a:spcBef>
                          <a:spcPts val="0"/>
                        </a:spcBef>
                        <a:spcAft>
                          <a:spcPts val="0"/>
                        </a:spcAft>
                      </a:pPr>
                      <a:r>
                        <a:rPr lang="el-GR" sz="1400" i="1" kern="1200" dirty="0">
                          <a:solidFill>
                            <a:schemeClr val="tx1"/>
                          </a:solidFill>
                          <a:effectLst/>
                          <a:latin typeface="+mn-lt"/>
                          <a:ea typeface="+mn-ea"/>
                          <a:cs typeface="+mn-cs"/>
                        </a:rPr>
                        <a:t>«</a:t>
                      </a:r>
                      <a:r>
                        <a:rPr lang="el-GR" sz="1400" i="1" kern="1200" dirty="0" err="1">
                          <a:solidFill>
                            <a:schemeClr val="tx1"/>
                          </a:solidFill>
                          <a:effectLst/>
                          <a:latin typeface="+mn-lt"/>
                          <a:ea typeface="+mn-ea"/>
                          <a:cs typeface="+mn-cs"/>
                        </a:rPr>
                        <a:t>Ἐγώ</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εἶμαι</a:t>
                      </a:r>
                      <a:r>
                        <a:rPr lang="el-GR" sz="1400" i="1" kern="1200" dirty="0">
                          <a:solidFill>
                            <a:schemeClr val="tx1"/>
                          </a:solidFill>
                          <a:effectLst/>
                          <a:latin typeface="+mn-lt"/>
                          <a:ea typeface="+mn-ea"/>
                          <a:cs typeface="+mn-cs"/>
                        </a:rPr>
                        <a:t> το </a:t>
                      </a:r>
                      <a:r>
                        <a:rPr lang="el-GR" sz="1400" i="1" kern="1200" dirty="0" err="1">
                          <a:solidFill>
                            <a:schemeClr val="tx1"/>
                          </a:solidFill>
                          <a:effectLst/>
                          <a:latin typeface="+mn-lt"/>
                          <a:ea typeface="+mn-ea"/>
                          <a:cs typeface="+mn-cs"/>
                        </a:rPr>
                        <a:t>ἀληθινό</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κλῆμα</a:t>
                      </a:r>
                      <a:r>
                        <a:rPr lang="el-GR" sz="1400" i="1" kern="1200" dirty="0">
                          <a:solidFill>
                            <a:schemeClr val="tx1"/>
                          </a:solidFill>
                          <a:effectLst/>
                          <a:latin typeface="+mn-lt"/>
                          <a:ea typeface="+mn-ea"/>
                          <a:cs typeface="+mn-cs"/>
                        </a:rPr>
                        <a:t>, κι ὁ πατέρας μου </a:t>
                      </a:r>
                      <a:r>
                        <a:rPr lang="el-GR" sz="1400" i="1" kern="1200" dirty="0" err="1">
                          <a:solidFill>
                            <a:schemeClr val="tx1"/>
                          </a:solidFill>
                          <a:effectLst/>
                          <a:latin typeface="+mn-lt"/>
                          <a:ea typeface="+mn-ea"/>
                          <a:cs typeface="+mn-cs"/>
                        </a:rPr>
                        <a:t>εἶναι</a:t>
                      </a:r>
                      <a:r>
                        <a:rPr lang="el-GR" sz="1400" i="1" kern="1200" dirty="0">
                          <a:solidFill>
                            <a:schemeClr val="tx1"/>
                          </a:solidFill>
                          <a:effectLst/>
                          <a:latin typeface="+mn-lt"/>
                          <a:ea typeface="+mn-ea"/>
                          <a:cs typeface="+mn-cs"/>
                        </a:rPr>
                        <a:t> ὁ </a:t>
                      </a:r>
                      <a:r>
                        <a:rPr lang="el-GR" sz="1400" i="1" kern="1200" dirty="0" err="1">
                          <a:solidFill>
                            <a:schemeClr val="tx1"/>
                          </a:solidFill>
                          <a:effectLst/>
                          <a:latin typeface="+mn-lt"/>
                          <a:ea typeface="+mn-ea"/>
                          <a:cs typeface="+mn-cs"/>
                        </a:rPr>
                        <a:t>ἀμπελουργός</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Ἰω</a:t>
                      </a:r>
                      <a:r>
                        <a:rPr lang="el-GR" sz="1400" i="1" kern="1200" dirty="0">
                          <a:solidFill>
                            <a:schemeClr val="tx1"/>
                          </a:solidFill>
                          <a:effectLst/>
                          <a:latin typeface="+mn-lt"/>
                          <a:ea typeface="+mn-ea"/>
                          <a:cs typeface="+mn-cs"/>
                        </a:rPr>
                        <a:t>. 15. 1</a:t>
                      </a:r>
                      <a:endParaRPr lang="en-US" sz="1400" kern="1200" dirty="0">
                        <a:solidFill>
                          <a:schemeClr val="tx1"/>
                        </a:solidFill>
                        <a:effectLst/>
                        <a:latin typeface="+mn-lt"/>
                        <a:ea typeface="+mn-ea"/>
                        <a:cs typeface="+mn-cs"/>
                      </a:endParaRPr>
                    </a:p>
                    <a:p>
                      <a:pPr>
                        <a:lnSpc>
                          <a:spcPct val="100000"/>
                        </a:lnSpc>
                        <a:spcBef>
                          <a:spcPts val="0"/>
                        </a:spcBef>
                        <a:spcAft>
                          <a:spcPts val="0"/>
                        </a:spcAft>
                      </a:pPr>
                      <a:r>
                        <a:rPr lang="el-GR" sz="1400" i="1" kern="1200" dirty="0">
                          <a:solidFill>
                            <a:schemeClr val="tx1"/>
                          </a:solidFill>
                          <a:effectLst/>
                          <a:latin typeface="+mn-lt"/>
                          <a:ea typeface="+mn-ea"/>
                          <a:cs typeface="+mn-cs"/>
                        </a:rPr>
                        <a:t> </a:t>
                      </a:r>
                      <a:endParaRPr lang="en-US" sz="1400" kern="1200" dirty="0">
                        <a:solidFill>
                          <a:schemeClr val="tx1"/>
                        </a:solidFill>
                        <a:effectLst/>
                        <a:latin typeface="+mn-lt"/>
                        <a:ea typeface="+mn-ea"/>
                        <a:cs typeface="+mn-cs"/>
                      </a:endParaRPr>
                    </a:p>
                    <a:p>
                      <a:pPr>
                        <a:lnSpc>
                          <a:spcPct val="100000"/>
                        </a:lnSpc>
                        <a:spcBef>
                          <a:spcPts val="0"/>
                        </a:spcBef>
                        <a:spcAft>
                          <a:spcPts val="0"/>
                        </a:spcAft>
                      </a:pPr>
                      <a:r>
                        <a:rPr lang="el-GR" sz="1400" i="1" kern="1200" dirty="0">
                          <a:solidFill>
                            <a:schemeClr val="tx1"/>
                          </a:solidFill>
                          <a:effectLst/>
                          <a:latin typeface="+mn-lt"/>
                          <a:ea typeface="+mn-ea"/>
                          <a:cs typeface="+mn-cs"/>
                        </a:rPr>
                        <a:t>«</a:t>
                      </a:r>
                      <a:r>
                        <a:rPr lang="el-GR" sz="1400" i="1" kern="1200" dirty="0" err="1">
                          <a:solidFill>
                            <a:schemeClr val="tx1"/>
                          </a:solidFill>
                          <a:effectLst/>
                          <a:latin typeface="+mn-lt"/>
                          <a:ea typeface="+mn-ea"/>
                          <a:cs typeface="+mn-cs"/>
                        </a:rPr>
                        <a:t>Αὐτό</a:t>
                      </a:r>
                      <a:r>
                        <a:rPr lang="el-GR" sz="1400" i="1" kern="1200" dirty="0">
                          <a:solidFill>
                            <a:schemeClr val="tx1"/>
                          </a:solidFill>
                          <a:effectLst/>
                          <a:latin typeface="+mn-lt"/>
                          <a:ea typeface="+mn-ea"/>
                          <a:cs typeface="+mn-cs"/>
                        </a:rPr>
                        <a:t> τον </a:t>
                      </a:r>
                      <a:r>
                        <a:rPr lang="el-GR" sz="1400" i="1" kern="1200" dirty="0" err="1">
                          <a:solidFill>
                            <a:schemeClr val="tx1"/>
                          </a:solidFill>
                          <a:effectLst/>
                          <a:latin typeface="+mn-lt"/>
                          <a:ea typeface="+mn-ea"/>
                          <a:cs typeface="+mn-cs"/>
                        </a:rPr>
                        <a:t>Ἰησοῦ</a:t>
                      </a:r>
                      <a:r>
                        <a:rPr lang="el-GR" sz="1400" i="1" kern="1200" dirty="0">
                          <a:solidFill>
                            <a:schemeClr val="tx1"/>
                          </a:solidFill>
                          <a:effectLst/>
                          <a:latin typeface="+mn-lt"/>
                          <a:ea typeface="+mn-ea"/>
                          <a:cs typeface="+mn-cs"/>
                        </a:rPr>
                        <a:t> τον </a:t>
                      </a:r>
                      <a:r>
                        <a:rPr lang="el-GR" sz="1400" i="1" kern="1200" dirty="0" err="1">
                          <a:solidFill>
                            <a:schemeClr val="tx1"/>
                          </a:solidFill>
                          <a:effectLst/>
                          <a:latin typeface="+mn-lt"/>
                          <a:ea typeface="+mn-ea"/>
                          <a:cs typeface="+mn-cs"/>
                        </a:rPr>
                        <a:t>ἀνέστησε</a:t>
                      </a:r>
                      <a:r>
                        <a:rPr lang="el-GR" sz="1400" i="1" kern="1200" dirty="0">
                          <a:solidFill>
                            <a:schemeClr val="tx1"/>
                          </a:solidFill>
                          <a:effectLst/>
                          <a:latin typeface="+mn-lt"/>
                          <a:ea typeface="+mn-ea"/>
                          <a:cs typeface="+mn-cs"/>
                        </a:rPr>
                        <a:t> ὁ Θεός, </a:t>
                      </a:r>
                      <a:r>
                        <a:rPr lang="el-GR" sz="1400" i="1" kern="1200" dirty="0" err="1">
                          <a:solidFill>
                            <a:schemeClr val="tx1"/>
                          </a:solidFill>
                          <a:effectLst/>
                          <a:latin typeface="+mn-lt"/>
                          <a:ea typeface="+mn-ea"/>
                          <a:cs typeface="+mn-cs"/>
                        </a:rPr>
                        <a:t>καί</a:t>
                      </a:r>
                      <a:r>
                        <a:rPr lang="el-GR" sz="1400" i="1" kern="1200" dirty="0">
                          <a:solidFill>
                            <a:schemeClr val="tx1"/>
                          </a:solidFill>
                          <a:effectLst/>
                          <a:latin typeface="+mn-lt"/>
                          <a:ea typeface="+mn-ea"/>
                          <a:cs typeface="+mn-cs"/>
                        </a:rPr>
                        <a:t> για το γεγονός </a:t>
                      </a:r>
                      <a:r>
                        <a:rPr lang="el-GR" sz="1400" i="1" kern="1200" dirty="0" err="1">
                          <a:solidFill>
                            <a:schemeClr val="tx1"/>
                          </a:solidFill>
                          <a:effectLst/>
                          <a:latin typeface="+mn-lt"/>
                          <a:ea typeface="+mn-ea"/>
                          <a:cs typeface="+mn-cs"/>
                        </a:rPr>
                        <a:t>αὐτό</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ὅλοι</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ἐμεῖς</a:t>
                      </a:r>
                      <a:r>
                        <a:rPr lang="el-GR" sz="1400" i="1" kern="1200" dirty="0">
                          <a:solidFill>
                            <a:schemeClr val="tx1"/>
                          </a:solidFill>
                          <a:effectLst/>
                          <a:latin typeface="+mn-lt"/>
                          <a:ea typeface="+mn-ea"/>
                          <a:cs typeface="+mn-cs"/>
                        </a:rPr>
                        <a:t> </a:t>
                      </a:r>
                      <a:r>
                        <a:rPr lang="el-GR" sz="1400" i="1" kern="1200" dirty="0" err="1">
                          <a:solidFill>
                            <a:schemeClr val="tx1"/>
                          </a:solidFill>
                          <a:effectLst/>
                          <a:latin typeface="+mn-lt"/>
                          <a:ea typeface="+mn-ea"/>
                          <a:cs typeface="+mn-cs"/>
                        </a:rPr>
                        <a:t>εἴμαστε</a:t>
                      </a:r>
                      <a:r>
                        <a:rPr lang="el-GR" sz="1400" i="1" kern="1200" dirty="0">
                          <a:solidFill>
                            <a:schemeClr val="tx1"/>
                          </a:solidFill>
                          <a:effectLst/>
                          <a:latin typeface="+mn-lt"/>
                          <a:ea typeface="+mn-ea"/>
                          <a:cs typeface="+mn-cs"/>
                        </a:rPr>
                        <a:t> μάρτυρες»  </a:t>
                      </a:r>
                      <a:r>
                        <a:rPr lang="el-GR" sz="1400" i="1" kern="1200" dirty="0" err="1">
                          <a:solidFill>
                            <a:schemeClr val="tx1"/>
                          </a:solidFill>
                          <a:effectLst/>
                          <a:latin typeface="+mn-lt"/>
                          <a:ea typeface="+mn-ea"/>
                          <a:cs typeface="+mn-cs"/>
                        </a:rPr>
                        <a:t>Πράξ</a:t>
                      </a:r>
                      <a:r>
                        <a:rPr lang="el-GR" sz="1400" i="1" kern="1200" dirty="0">
                          <a:solidFill>
                            <a:schemeClr val="tx1"/>
                          </a:solidFill>
                          <a:effectLst/>
                          <a:latin typeface="+mn-lt"/>
                          <a:ea typeface="+mn-ea"/>
                          <a:cs typeface="+mn-cs"/>
                        </a:rPr>
                        <a:t>. 2, 32</a:t>
                      </a:r>
                      <a:endParaRPr lang="en-US" sz="1400" kern="1200" dirty="0">
                        <a:solidFill>
                          <a:schemeClr val="tx1"/>
                        </a:solidFill>
                        <a:effectLst/>
                        <a:latin typeface="+mn-lt"/>
                        <a:ea typeface="+mn-ea"/>
                        <a:cs typeface="+mn-cs"/>
                      </a:endParaRPr>
                    </a:p>
                    <a:p>
                      <a:pPr marL="0" marR="0" algn="just" fontAlgn="t">
                        <a:lnSpc>
                          <a:spcPct val="150000"/>
                        </a:lnSpc>
                        <a:spcBef>
                          <a:spcPts val="0"/>
                        </a:spcBef>
                        <a:spcAft>
                          <a:spcPts val="600"/>
                        </a:spcAft>
                      </a:pPr>
                      <a:endParaRPr lang="el-GR" sz="1400" b="0" i="0" u="none" strike="noStrike" dirty="0">
                        <a:effectLst/>
                        <a:latin typeface="Arial" panose="020B0604020202020204" pitchFamily="34" charset="0"/>
                      </a:endParaRPr>
                    </a:p>
                  </a:txBody>
                  <a:tcPr marL="51936" marR="51936" marT="721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50000"/>
                        </a:lnSpc>
                        <a:spcBef>
                          <a:spcPts val="0"/>
                        </a:spcBef>
                        <a:spcAft>
                          <a:spcPts val="600"/>
                        </a:spcAft>
                      </a:pP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2΄ -3΄</a:t>
                      </a:r>
                      <a:endParaRPr lang="el-GR" sz="1400" b="0" i="0" u="none" strike="noStrike" dirty="0">
                        <a:effectLst/>
                        <a:latin typeface="Arial" panose="020B0604020202020204" pitchFamily="34" charset="0"/>
                      </a:endParaRPr>
                    </a:p>
                    <a:p>
                      <a:pPr marL="0" marR="0" algn="just" fontAlgn="t">
                        <a:lnSpc>
                          <a:spcPct val="150000"/>
                        </a:lnSpc>
                        <a:spcBef>
                          <a:spcPts val="0"/>
                        </a:spcBef>
                        <a:spcAft>
                          <a:spcPts val="600"/>
                        </a:spcAft>
                      </a:pP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Γράφουμε </a:t>
                      </a:r>
                      <a:r>
                        <a:rPr lang="el-GR" sz="14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στόν</a:t>
                      </a:r>
                      <a:r>
                        <a:rPr lang="el-GR" sz="14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πίνακα </a:t>
                      </a:r>
                      <a:endParaRPr lang="el-GR" sz="1400" b="0" i="0" u="none" strike="noStrike" dirty="0">
                        <a:effectLst/>
                        <a:latin typeface="Arial" panose="020B0604020202020204" pitchFamily="34" charset="0"/>
                      </a:endParaRPr>
                    </a:p>
                    <a:p>
                      <a:pPr marL="0" marR="0" algn="just" fontAlgn="t">
                        <a:lnSpc>
                          <a:spcPct val="150000"/>
                        </a:lnSpc>
                        <a:spcBef>
                          <a:spcPts val="0"/>
                        </a:spcBef>
                        <a:spcAft>
                          <a:spcPts val="600"/>
                        </a:spcAft>
                      </a:pPr>
                      <a:r>
                        <a:rPr lang="el-GR" sz="1400" b="1" i="1" u="none" strike="noStrike" dirty="0">
                          <a:effectLst/>
                          <a:latin typeface="Times New Roman" panose="02020603050405020304" pitchFamily="18" charset="0"/>
                          <a:ea typeface="Calibri" panose="020F0502020204030204" pitchFamily="34" charset="0"/>
                          <a:cs typeface="Times New Roman" panose="02020603050405020304" pitchFamily="18" charset="0"/>
                        </a:rPr>
                        <a:t>Πατέρας ίδιας ουσίας (ομοούσιος) με τον Υιό</a:t>
                      </a:r>
                      <a:endParaRPr lang="el-GR" sz="1400" b="0" i="0" u="none" strike="noStrike" dirty="0">
                        <a:effectLst/>
                        <a:latin typeface="Arial" panose="020B0604020202020204" pitchFamily="34" charset="0"/>
                      </a:endParaRPr>
                    </a:p>
                    <a:p>
                      <a:pPr marL="0" marR="0" algn="just" fontAlgn="t">
                        <a:lnSpc>
                          <a:spcPct val="150000"/>
                        </a:lnSpc>
                        <a:spcBef>
                          <a:spcPts val="0"/>
                        </a:spcBef>
                        <a:spcAft>
                          <a:spcPts val="600"/>
                        </a:spcAft>
                      </a:pPr>
                      <a:r>
                        <a:rPr lang="el-GR" sz="1400" b="1" i="1" u="none" strike="noStrike" dirty="0">
                          <a:effectLst/>
                          <a:latin typeface="Times New Roman" panose="02020603050405020304" pitchFamily="18" charset="0"/>
                          <a:ea typeface="Calibri" panose="020F0502020204030204" pitchFamily="34" charset="0"/>
                          <a:cs typeface="Times New Roman" panose="02020603050405020304" pitchFamily="18" charset="0"/>
                        </a:rPr>
                        <a:t>ΝΑΙ       </a:t>
                      </a:r>
                      <a:endParaRPr lang="el-GR" sz="1400" b="0" i="0" u="none" strike="noStrike" dirty="0">
                        <a:effectLst/>
                        <a:latin typeface="Arial" panose="020B0604020202020204" pitchFamily="34" charset="0"/>
                      </a:endParaRPr>
                    </a:p>
                    <a:p>
                      <a:pPr marL="0" marR="0" algn="just" fontAlgn="t">
                        <a:lnSpc>
                          <a:spcPct val="150000"/>
                        </a:lnSpc>
                        <a:spcBef>
                          <a:spcPts val="0"/>
                        </a:spcBef>
                        <a:spcAft>
                          <a:spcPts val="600"/>
                        </a:spcAft>
                      </a:pPr>
                      <a:r>
                        <a:rPr lang="el-GR" sz="1400" b="1" i="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b="0" i="0" u="none" strike="noStrike" dirty="0">
                        <a:effectLst/>
                        <a:latin typeface="Arial" panose="020B0604020202020204" pitchFamily="34" charset="0"/>
                      </a:endParaRPr>
                    </a:p>
                    <a:p>
                      <a:pPr marL="0" marR="0" algn="just" fontAlgn="t">
                        <a:lnSpc>
                          <a:spcPct val="150000"/>
                        </a:lnSpc>
                        <a:spcBef>
                          <a:spcPts val="0"/>
                        </a:spcBef>
                        <a:spcAft>
                          <a:spcPts val="600"/>
                        </a:spcAft>
                      </a:pPr>
                      <a:r>
                        <a:rPr lang="el-GR" sz="1400" b="1" i="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b="0" i="0" u="none" strike="noStrike" dirty="0">
                        <a:effectLst/>
                        <a:latin typeface="Arial" panose="020B0604020202020204" pitchFamily="34" charset="0"/>
                      </a:endParaRPr>
                    </a:p>
                    <a:p>
                      <a:pPr marL="0" marR="0" algn="just" fontAlgn="t">
                        <a:lnSpc>
                          <a:spcPct val="150000"/>
                        </a:lnSpc>
                        <a:spcBef>
                          <a:spcPts val="0"/>
                        </a:spcBef>
                        <a:spcAft>
                          <a:spcPts val="600"/>
                        </a:spcAft>
                      </a:pPr>
                      <a:r>
                        <a:rPr lang="el-GR" sz="1400" b="1" i="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b="0" i="0" u="none" strike="noStrike" dirty="0">
                        <a:effectLst/>
                        <a:latin typeface="Arial" panose="020B0604020202020204" pitchFamily="34" charset="0"/>
                      </a:endParaRPr>
                    </a:p>
                    <a:p>
                      <a:pPr marL="0" marR="0" algn="just" fontAlgn="t">
                        <a:lnSpc>
                          <a:spcPct val="150000"/>
                        </a:lnSpc>
                        <a:spcBef>
                          <a:spcPts val="0"/>
                        </a:spcBef>
                        <a:spcAft>
                          <a:spcPts val="600"/>
                        </a:spcAft>
                      </a:pPr>
                      <a:r>
                        <a:rPr lang="el-GR" sz="1400" b="1" i="1" u="none" strike="noStrike" dirty="0">
                          <a:effectLst/>
                          <a:latin typeface="Times New Roman" panose="02020603050405020304" pitchFamily="18" charset="0"/>
                          <a:ea typeface="Calibri" panose="020F0502020204030204" pitchFamily="34" charset="0"/>
                          <a:cs typeface="Times New Roman" panose="02020603050405020304" pitchFamily="18" charset="0"/>
                        </a:rPr>
                        <a:t>                                                                                             ΟΧΙ</a:t>
                      </a:r>
                      <a:endParaRPr lang="el-GR" sz="1400" b="0" i="0" u="none" strike="noStrike" dirty="0">
                        <a:effectLst/>
                        <a:latin typeface="Arial" panose="020B0604020202020204" pitchFamily="34" charset="0"/>
                      </a:endParaRPr>
                    </a:p>
                    <a:p>
                      <a:pPr marL="0" marR="0" algn="just" fontAlgn="t">
                        <a:lnSpc>
                          <a:spcPct val="150000"/>
                        </a:lnSpc>
                        <a:spcBef>
                          <a:spcPts val="0"/>
                        </a:spcBef>
                        <a:spcAft>
                          <a:spcPts val="600"/>
                        </a:spcAft>
                      </a:pPr>
                      <a:r>
                        <a:rPr lang="el-GR" sz="9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400" b="0" i="0" u="none" strike="noStrike" dirty="0">
                        <a:effectLst/>
                        <a:latin typeface="Arial" panose="020B0604020202020204" pitchFamily="34" charset="0"/>
                      </a:endParaRPr>
                    </a:p>
                  </a:txBody>
                  <a:tcPr marL="51936" marR="51936" marT="721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3182040"/>
                  </a:ext>
                </a:extLst>
              </a:tr>
            </a:tbl>
          </a:graphicData>
        </a:graphic>
      </p:graphicFrame>
    </p:spTree>
    <p:extLst>
      <p:ext uri="{BB962C8B-B14F-4D97-AF65-F5344CB8AC3E}">
        <p14:creationId xmlns:p14="http://schemas.microsoft.com/office/powerpoint/2010/main" val="3067745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5F3CFE-70C5-4548-B147-982222B9FC8B}"/>
              </a:ext>
            </a:extLst>
          </p:cNvPr>
          <p:cNvSpPr>
            <a:spLocks noGrp="1"/>
          </p:cNvSpPr>
          <p:nvPr>
            <p:ph type="title"/>
          </p:nvPr>
        </p:nvSpPr>
        <p:spPr>
          <a:xfrm>
            <a:off x="838200" y="123825"/>
            <a:ext cx="10515600" cy="453481"/>
          </a:xfrm>
        </p:spPr>
        <p:txBody>
          <a:bodyPr>
            <a:normAutofit fontScale="90000"/>
          </a:bodyPr>
          <a:lstStyle/>
          <a:p>
            <a:pPr algn="ctr"/>
            <a:r>
              <a:rPr lang="de-DE" dirty="0" err="1"/>
              <a:t>Debate</a:t>
            </a:r>
            <a:endParaRPr lang="en-US" dirty="0"/>
          </a:p>
        </p:txBody>
      </p:sp>
      <p:graphicFrame>
        <p:nvGraphicFramePr>
          <p:cNvPr id="5" name="Θέση περιεχομένου 4">
            <a:extLst>
              <a:ext uri="{FF2B5EF4-FFF2-40B4-BE49-F238E27FC236}">
                <a16:creationId xmlns:a16="http://schemas.microsoft.com/office/drawing/2014/main" id="{E79EFF3A-6501-45EB-8D8B-D5CB31B36A76}"/>
              </a:ext>
            </a:extLst>
          </p:cNvPr>
          <p:cNvGraphicFramePr>
            <a:graphicFrameLocks noGrp="1"/>
          </p:cNvGraphicFramePr>
          <p:nvPr>
            <p:ph idx="1"/>
            <p:extLst>
              <p:ext uri="{D42A27DB-BD31-4B8C-83A1-F6EECF244321}">
                <p14:modId xmlns:p14="http://schemas.microsoft.com/office/powerpoint/2010/main" val="1692653909"/>
              </p:ext>
            </p:extLst>
          </p:nvPr>
        </p:nvGraphicFramePr>
        <p:xfrm>
          <a:off x="276225" y="577306"/>
          <a:ext cx="11915775" cy="5994590"/>
        </p:xfrm>
        <a:graphic>
          <a:graphicData uri="http://schemas.openxmlformats.org/drawingml/2006/table">
            <a:tbl>
              <a:tblPr firstRow="1" firstCol="1" bandRow="1">
                <a:tableStyleId>{5C22544A-7EE6-4342-B048-85BDC9FD1C3A}</a:tableStyleId>
              </a:tblPr>
              <a:tblGrid>
                <a:gridCol w="10538461">
                  <a:extLst>
                    <a:ext uri="{9D8B030D-6E8A-4147-A177-3AD203B41FA5}">
                      <a16:colId xmlns:a16="http://schemas.microsoft.com/office/drawing/2014/main" val="946678924"/>
                    </a:ext>
                  </a:extLst>
                </a:gridCol>
                <a:gridCol w="1377314">
                  <a:extLst>
                    <a:ext uri="{9D8B030D-6E8A-4147-A177-3AD203B41FA5}">
                      <a16:colId xmlns:a16="http://schemas.microsoft.com/office/drawing/2014/main" val="66121238"/>
                    </a:ext>
                  </a:extLst>
                </a:gridCol>
              </a:tblGrid>
              <a:tr h="1161899">
                <a:tc>
                  <a:txBody>
                    <a:bodyPr/>
                    <a:lstStyle/>
                    <a:p>
                      <a:pPr marL="0" marR="0" algn="just">
                        <a:lnSpc>
                          <a:spcPct val="100000"/>
                        </a:lnSpc>
                        <a:spcBef>
                          <a:spcPts val="0"/>
                        </a:spcBef>
                        <a:spcAft>
                          <a:spcPts val="0"/>
                        </a:spcAft>
                      </a:pP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Παροτρύνουμε τους μαθητές να σκεφτούν χωρίς προκαταλήψεις τι λένε τα κείμενα και </a:t>
                      </a:r>
                      <a:r>
                        <a:rPr lang="el-GR"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να πάρουν θέση στη μία άκρη του πίνακα ή την άλλη</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Αρχίζει το </a:t>
                      </a:r>
                      <a:r>
                        <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debate</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Εναλλακτικά μπορούμε να τους ζητήσουμε να φτιάξουν κι ένα μικρό κείμενο.</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0000"/>
                        </a:lnSpc>
                        <a:spcBef>
                          <a:spcPts val="0"/>
                        </a:spcBef>
                        <a:spcAft>
                          <a:spcPts val="0"/>
                        </a:spcAft>
                      </a:pP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(Οι δύο καλύτεροι μαθητές περιμένουν </a:t>
                      </a:r>
                      <a:r>
                        <a:rPr lang="el-GR" sz="16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συνεννοημένοι</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σε μια γωνία)</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just">
                        <a:lnSpc>
                          <a:spcPct val="100000"/>
                        </a:lnSpc>
                        <a:spcBef>
                          <a:spcPts val="0"/>
                        </a:spcBef>
                        <a:spcAft>
                          <a:spcPts val="0"/>
                        </a:spcAft>
                      </a:pPr>
                      <a:r>
                        <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4</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μελέτη</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0000"/>
                        </a:lnSpc>
                        <a:spcBef>
                          <a:spcPts val="0"/>
                        </a:spcBef>
                        <a:spcAft>
                          <a:spcPts val="0"/>
                        </a:spcAft>
                      </a:pP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5΄-6΄ συζήτηση</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86411709"/>
                  </a:ext>
                </a:extLst>
              </a:tr>
              <a:tr h="1121317">
                <a:tc>
                  <a:txBody>
                    <a:bodyPr/>
                    <a:lstStyle/>
                    <a:p>
                      <a:pPr marL="0" marR="0" algn="just">
                        <a:lnSpc>
                          <a:spcPct val="100000"/>
                        </a:lnSpc>
                        <a:spcBef>
                          <a:spcPts val="0"/>
                        </a:spcBef>
                        <a:spcAft>
                          <a:spcPts val="0"/>
                        </a:spcAft>
                      </a:pPr>
                      <a:r>
                        <a:rPr lang="el-GR"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Οι δύο μαθητές παίρνουν τα χαρτιά </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από τους υπόλοιπους και επισημαίνουν ότι δεν υπάρχει πουθενά η λέξη ουσία. Διατυπώνουν τη φράση «ο Υιός όμοιος με τον Πατέρα» (είναι οι </a:t>
                      </a:r>
                      <a:r>
                        <a:rPr lang="el-GR" sz="16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Ομοίοι</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Επικροτούμε αρχικά (ειδικά στην παραλλαγή που παίζουμε τον αυτοκράτορα, που θέλει μόνο ηρεμία στο κράτος του) και αφήνουμε να εκδηλωθούν οι αντιδράσεις. Τελικά είναι ή δεν είναι Θεός ο Ιησούς Χριστός;</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just">
                        <a:lnSpc>
                          <a:spcPct val="100000"/>
                        </a:lnSpc>
                        <a:spcBef>
                          <a:spcPts val="0"/>
                        </a:spcBef>
                        <a:spcAft>
                          <a:spcPts val="0"/>
                        </a:spcAft>
                      </a:pPr>
                      <a:r>
                        <a:rPr lang="el-GR"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96048392"/>
                  </a:ext>
                </a:extLst>
              </a:tr>
              <a:tr h="897054">
                <a:tc>
                  <a:txBody>
                    <a:bodyPr/>
                    <a:lstStyle/>
                    <a:p>
                      <a:pPr marL="0" marR="0" algn="just">
                        <a:lnSpc>
                          <a:spcPct val="100000"/>
                        </a:lnSpc>
                        <a:spcBef>
                          <a:spcPts val="0"/>
                        </a:spcBef>
                        <a:spcAft>
                          <a:spcPts val="0"/>
                        </a:spcAft>
                      </a:pPr>
                      <a:r>
                        <a:rPr lang="el-GR"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«Μαζεύουμε» την τάξη </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και κάνουμε σαφές από τα προηγούμενα γιατί η συζήτηση πρέπει να συνεχιστεί (δίνουμε κι ένα </a:t>
                      </a:r>
                      <a:r>
                        <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input</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τον αριθμό συνόδων και κειμένων/συμβόλων που φτιάχτηκαν μέχρι το 381 ώσπου να βρεθεί η λύση)</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just">
                        <a:lnSpc>
                          <a:spcPct val="100000"/>
                        </a:lnSpc>
                        <a:spcBef>
                          <a:spcPts val="0"/>
                        </a:spcBef>
                        <a:spcAft>
                          <a:spcPts val="0"/>
                        </a:spcAft>
                      </a:pPr>
                      <a:r>
                        <a:rPr lang="el-GR"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183698132"/>
                  </a:ext>
                </a:extLst>
              </a:tr>
              <a:tr h="1838960">
                <a:tc>
                  <a:txBody>
                    <a:bodyPr/>
                    <a:lstStyle/>
                    <a:p>
                      <a:pPr marL="0" marR="0" algn="just">
                        <a:lnSpc>
                          <a:spcPct val="100000"/>
                        </a:lnSpc>
                        <a:spcBef>
                          <a:spcPts val="0"/>
                        </a:spcBef>
                        <a:spcAft>
                          <a:spcPts val="0"/>
                        </a:spcAft>
                      </a:pP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Παρουσιάζουμε συνοπτικά τη συνεισφορά των βασικών θεολόγων στο θέμα: Μ. Αθανασίου, Μ. Βασιλείου,, Γρηγορίου Θεολόγου, Γρηγορίου </a:t>
                      </a:r>
                      <a:r>
                        <a:rPr lang="el-GR" sz="16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Νύσσης</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που φέρνει σε συμφωνία τα χωρία που είδαμε</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0000"/>
                        </a:lnSpc>
                        <a:spcBef>
                          <a:spcPts val="0"/>
                        </a:spcBef>
                        <a:spcAft>
                          <a:spcPts val="0"/>
                        </a:spcAft>
                      </a:pP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l-GR" sz="1600"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Πατέρας και Υιός έχουν το ίδιο «</a:t>
                      </a:r>
                      <a:r>
                        <a:rPr lang="en-US" sz="1600"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DNA</a:t>
                      </a:r>
                      <a:r>
                        <a:rPr lang="el-GR" sz="1600"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όπως δυο άνθρωποι. Όμως ενώ οι άνθρωποι μπορεί και να διαφωνούν και να μισούνται μεταξύ τους, η θεϊκή φύση έχει σαν βασικό της στοιχείο την άπειρη αγάπη, κι έτσι Πατέρας και Υιός είναι πάντα ενωμένοι. Το ίδιο ισχύει και για το Πνεύμα</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Αυτό στην αρχή πολλοί δεν το δέχονταν, αλλά στο τέλος μετά από πολλές συζητήσεις το δέχθηκαν όλοι και φτιάχτηκε ένα κοινό κείμενο, το Σύμβολο.</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just">
                        <a:lnSpc>
                          <a:spcPct val="100000"/>
                        </a:lnSpc>
                        <a:spcBef>
                          <a:spcPts val="0"/>
                        </a:spcBef>
                        <a:spcAft>
                          <a:spcPts val="0"/>
                        </a:spcAft>
                      </a:pPr>
                      <a:r>
                        <a:rPr lang="el-GR"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6΄-7΄</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89916256"/>
                  </a:ext>
                </a:extLst>
              </a:tr>
              <a:tr h="807348">
                <a:tc>
                  <a:txBody>
                    <a:bodyPr/>
                    <a:lstStyle/>
                    <a:p>
                      <a:pPr marL="0" marR="0" algn="just">
                        <a:lnSpc>
                          <a:spcPct val="100000"/>
                        </a:lnSpc>
                        <a:spcBef>
                          <a:spcPts val="0"/>
                        </a:spcBef>
                        <a:spcAft>
                          <a:spcPts val="0"/>
                        </a:spcAft>
                      </a:pPr>
                      <a:r>
                        <a:rPr lang="el-GR" sz="1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Εργασία για το σπίτι: </a:t>
                      </a: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ανά ομάδες λίγα πράγματα για τους τέσσερεις θεολόγους (με έμφαση και στις αντιδράσεις που συνάντησαν)</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0000"/>
                        </a:lnSpc>
                        <a:spcBef>
                          <a:spcPts val="0"/>
                        </a:spcBef>
                        <a:spcAft>
                          <a:spcPts val="0"/>
                        </a:spcAft>
                      </a:pP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Ανάλογα με τον αριθμό μαθητών και το χρόνο β΄ εργασία: σήμερα ποια θα ήταν τα θέματα που θα απασχολούσαν μια σύνοδο; (κάποιο κείμενο)</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gn="just">
                        <a:lnSpc>
                          <a:spcPct val="100000"/>
                        </a:lnSpc>
                        <a:spcBef>
                          <a:spcPts val="0"/>
                        </a:spcBef>
                        <a:spcAft>
                          <a:spcPts val="0"/>
                        </a:spcAft>
                      </a:pPr>
                      <a:r>
                        <a:rPr lang="el-GR"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ΣΥΝΟΛΟ 30΄</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896728937"/>
                  </a:ext>
                </a:extLst>
              </a:tr>
            </a:tbl>
          </a:graphicData>
        </a:graphic>
      </p:graphicFrame>
    </p:spTree>
    <p:extLst>
      <p:ext uri="{BB962C8B-B14F-4D97-AF65-F5344CB8AC3E}">
        <p14:creationId xmlns:p14="http://schemas.microsoft.com/office/powerpoint/2010/main" val="3425295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11086D2-526C-4AAD-BED7-934B0CC68207}"/>
              </a:ext>
            </a:extLst>
          </p:cNvPr>
          <p:cNvSpPr>
            <a:spLocks noGrp="1"/>
          </p:cNvSpPr>
          <p:nvPr>
            <p:ph type="title"/>
          </p:nvPr>
        </p:nvSpPr>
        <p:spPr>
          <a:xfrm>
            <a:off x="838200" y="556995"/>
            <a:ext cx="10515600" cy="1133693"/>
          </a:xfrm>
        </p:spPr>
        <p:txBody>
          <a:bodyPr>
            <a:normAutofit/>
          </a:bodyPr>
          <a:lstStyle/>
          <a:p>
            <a:pPr marL="0" marR="0" lvl="0" indent="0" defTabSz="914400" rtl="0" eaLnBrk="0" fontAlgn="base" latinLnBrk="0" hangingPunct="0">
              <a:spcBef>
                <a:spcPct val="0"/>
              </a:spcBef>
              <a:spcAft>
                <a:spcPct val="0"/>
              </a:spcAft>
              <a:buClrTx/>
              <a:buSzTx/>
              <a:buFontTx/>
              <a:buNone/>
              <a:tabLst/>
            </a:pPr>
            <a:r>
              <a:rPr kumimoji="0" lang="el-GR" altLang="en-US" sz="3600" b="0" i="0" u="none" strike="noStrike" cap="none" normalizeH="0" baseline="0">
                <a:ln>
                  <a:noFill/>
                </a:ln>
                <a:effectLst/>
                <a:latin typeface="Times New Roman" panose="02020603050405020304" pitchFamily="18" charset="0"/>
                <a:ea typeface="Calibri" panose="020F0502020204030204" pitchFamily="34" charset="0"/>
                <a:cs typeface="Times New Roman" panose="02020603050405020304" pitchFamily="18" charset="0"/>
              </a:rPr>
              <a:t>Σύνοδοι και κείμενα σχετικά με την Τριαδικότητα του Θεού</a:t>
            </a:r>
            <a:endParaRPr kumimoji="0" lang="en-US" altLang="en-US" sz="3600" b="0" i="0" u="none" strike="noStrike" cap="none" normalizeH="0" baseline="0">
              <a:ln>
                <a:noFill/>
              </a:ln>
              <a:effectLst/>
            </a:endParaRPr>
          </a:p>
          <a:p>
            <a:pPr marL="0" marR="0" lvl="0" indent="0" defTabSz="914400" rtl="0" eaLnBrk="0" fontAlgn="base" latinLnBrk="0" hangingPunct="0">
              <a:spcBef>
                <a:spcPct val="0"/>
              </a:spcBef>
              <a:spcAft>
                <a:spcPct val="0"/>
              </a:spcAft>
              <a:buClrTx/>
              <a:buSzTx/>
              <a:buFontTx/>
              <a:buNone/>
              <a:tabLst/>
            </a:pPr>
            <a:endParaRPr kumimoji="0" lang="en-US" altLang="en-US" sz="3600" b="0" i="0" u="none" strike="noStrike" cap="none" normalizeH="0" baseline="0">
              <a:ln>
                <a:noFill/>
              </a:ln>
              <a:effectLst/>
              <a:latin typeface="Arial" panose="020B0604020202020204" pitchFamily="34" charset="0"/>
            </a:endParaRPr>
          </a:p>
        </p:txBody>
      </p:sp>
      <p:graphicFrame>
        <p:nvGraphicFramePr>
          <p:cNvPr id="4" name="Θέση περιεχομένου 3">
            <a:extLst>
              <a:ext uri="{FF2B5EF4-FFF2-40B4-BE49-F238E27FC236}">
                <a16:creationId xmlns:a16="http://schemas.microsoft.com/office/drawing/2014/main" id="{D7221DA2-5B11-4A3E-8FAB-9B4D3674FFC1}"/>
              </a:ext>
            </a:extLst>
          </p:cNvPr>
          <p:cNvGraphicFramePr>
            <a:graphicFrameLocks noGrp="1"/>
          </p:cNvGraphicFramePr>
          <p:nvPr>
            <p:ph idx="1"/>
            <p:extLst>
              <p:ext uri="{D42A27DB-BD31-4B8C-83A1-F6EECF244321}">
                <p14:modId xmlns:p14="http://schemas.microsoft.com/office/powerpoint/2010/main" val="602627550"/>
              </p:ext>
            </p:extLst>
          </p:nvPr>
        </p:nvGraphicFramePr>
        <p:xfrm>
          <a:off x="359822" y="1359062"/>
          <a:ext cx="11469306" cy="5208606"/>
        </p:xfrm>
        <a:graphic>
          <a:graphicData uri="http://schemas.openxmlformats.org/drawingml/2006/table">
            <a:tbl>
              <a:tblPr firstRow="1" firstCol="1" bandRow="1"/>
              <a:tblGrid>
                <a:gridCol w="1220140">
                  <a:extLst>
                    <a:ext uri="{9D8B030D-6E8A-4147-A177-3AD203B41FA5}">
                      <a16:colId xmlns:a16="http://schemas.microsoft.com/office/drawing/2014/main" val="3788191754"/>
                    </a:ext>
                  </a:extLst>
                </a:gridCol>
                <a:gridCol w="5652004">
                  <a:extLst>
                    <a:ext uri="{9D8B030D-6E8A-4147-A177-3AD203B41FA5}">
                      <a16:colId xmlns:a16="http://schemas.microsoft.com/office/drawing/2014/main" val="3083415845"/>
                    </a:ext>
                  </a:extLst>
                </a:gridCol>
                <a:gridCol w="4597162">
                  <a:extLst>
                    <a:ext uri="{9D8B030D-6E8A-4147-A177-3AD203B41FA5}">
                      <a16:colId xmlns:a16="http://schemas.microsoft.com/office/drawing/2014/main" val="2733673121"/>
                    </a:ext>
                  </a:extLst>
                </a:gridCol>
              </a:tblGrid>
              <a:tr h="408844">
                <a:tc>
                  <a:txBody>
                    <a:bodyPr/>
                    <a:lstStyle/>
                    <a:p>
                      <a:pPr marL="0" marR="0"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b="0" i="0" u="none" strike="noStrike" dirty="0">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Σύνοδοι</a:t>
                      </a:r>
                      <a:endParaRPr lang="el-GR" sz="1600" b="0" i="0" u="none" strike="noStrike" dirty="0">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50000"/>
                        </a:lnSpc>
                        <a:spcBef>
                          <a:spcPts val="0"/>
                        </a:spcBef>
                        <a:spcAft>
                          <a:spcPts val="600"/>
                        </a:spcAft>
                      </a:pPr>
                      <a:r>
                        <a:rPr lang="el-GR" sz="1600" b="0" i="0" u="none" strike="noStrike">
                          <a:effectLst/>
                          <a:latin typeface="Times New Roman" panose="02020603050405020304" pitchFamily="18" charset="0"/>
                          <a:ea typeface="Calibri" panose="020F0502020204030204" pitchFamily="34" charset="0"/>
                          <a:cs typeface="Times New Roman" panose="02020603050405020304" pitchFamily="18" charset="0"/>
                        </a:rPr>
                        <a:t>Σύμβολα</a:t>
                      </a:r>
                      <a:endParaRPr lang="el-GR" sz="1600" b="0" i="0" u="none" strike="noStrike">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305681"/>
                  </a:ext>
                </a:extLst>
              </a:tr>
              <a:tr h="4390918">
                <a:tc>
                  <a:txBody>
                    <a:bodyPr/>
                    <a:lstStyle/>
                    <a:p>
                      <a:pPr marL="0" marR="0" algn="just" fontAlgn="t">
                        <a:lnSpc>
                          <a:spcPct val="150000"/>
                        </a:lnSpc>
                        <a:spcBef>
                          <a:spcPts val="0"/>
                        </a:spcBef>
                        <a:spcAft>
                          <a:spcPts val="600"/>
                        </a:spcAft>
                      </a:pPr>
                      <a:r>
                        <a:rPr lang="el-GR" sz="1600" b="0" i="0" u="none" strike="noStrike">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b="0" i="0" u="none" strike="noStrike">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indent="-342900" algn="just" fontAlgn="t">
                        <a:lnSpc>
                          <a:spcPct val="150000"/>
                        </a:lnSpc>
                        <a:spcBef>
                          <a:spcPts val="0"/>
                        </a:spcBef>
                        <a:spcAft>
                          <a:spcPts val="600"/>
                        </a:spcAft>
                        <a:buClrTx/>
                        <a:buSzPts val="1400"/>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325 Α΄ Οικουμενική</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341 Αντιοχείας (εν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Εγκαινίοις</a:t>
                      </a: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343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Σαρδικής</a:t>
                      </a: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355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Μεδιολάνου</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359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Ρίμινι</a:t>
                      </a: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Σελευκείας</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360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Κων</a:t>
                      </a: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λεως</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362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Αλεξανδρείας</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377 Ρώμης (αποδοχή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Καππαδοκών</a:t>
                      </a: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buFont typeface="+mj-lt"/>
                        <a:buAutoNum type="arabicPeriod"/>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381 Β΄ Οικουμενική</a:t>
                      </a:r>
                      <a:endParaRPr lang="el-GR" sz="1600" b="0" i="0" u="none" strike="noStrike" dirty="0">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fontAlgn="t">
                        <a:lnSpc>
                          <a:spcPct val="150000"/>
                        </a:lnSpc>
                        <a:spcBef>
                          <a:spcPts val="0"/>
                        </a:spcBef>
                        <a:spcAft>
                          <a:spcPts val="600"/>
                        </a:spcAft>
                        <a:buClrTx/>
                        <a:buSzPts val="1400"/>
                        <a:buFont typeface="+mj-lt"/>
                        <a:buNone/>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1. Σύμβολο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Νικαίας</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2. Σύμβολο Αντιοχείας</a:t>
                      </a:r>
                      <a:endParaRPr lang="el-GR" sz="1600" b="0" i="0" u="none" strike="noStrike" dirty="0">
                        <a:effectLst/>
                        <a:latin typeface="Arial" panose="020B0604020202020204" pitchFamily="34" charset="0"/>
                      </a:endParaRPr>
                    </a:p>
                    <a:p>
                      <a:pPr marL="0" marR="0" indent="-365760"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b="0" i="0" u="none" strike="noStrike" dirty="0">
                        <a:effectLst/>
                        <a:latin typeface="Arial" panose="020B0604020202020204" pitchFamily="34" charset="0"/>
                      </a:endParaRPr>
                    </a:p>
                    <a:p>
                      <a:pPr marL="0" marR="0" indent="-365760"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3-6. 351-357 </a:t>
                      </a:r>
                      <a:r>
                        <a:rPr lang="el-GR" sz="1600" b="0" i="0" u="sng" strike="noStrike" dirty="0">
                          <a:effectLst/>
                          <a:latin typeface="Times New Roman" panose="02020603050405020304" pitchFamily="18" charset="0"/>
                          <a:ea typeface="Calibri" panose="020F0502020204030204" pitchFamily="34" charset="0"/>
                          <a:cs typeface="Times New Roman" panose="02020603050405020304" pitchFamily="18" charset="0"/>
                        </a:rPr>
                        <a:t>τέσσερα</a:t>
                      </a: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Σύμβολα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Σιρμίου</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7. 359 Σύμβολο Νίκης (Θράκης)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Ομοίων</a:t>
                      </a:r>
                      <a:endParaRPr lang="el-GR" sz="1600" b="0" i="0" u="none" strike="noStrike" dirty="0">
                        <a:effectLst/>
                        <a:latin typeface="Arial" panose="020B0604020202020204" pitchFamily="34" charset="0"/>
                      </a:endParaRPr>
                    </a:p>
                    <a:p>
                      <a:pPr marL="457200" marR="0"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b="0" i="0" u="none" strike="noStrike" dirty="0">
                        <a:effectLst/>
                        <a:latin typeface="Arial" panose="020B0604020202020204" pitchFamily="34" charset="0"/>
                      </a:endParaRPr>
                    </a:p>
                    <a:p>
                      <a:pPr marL="0" marR="0" indent="-365760"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600" b="0" i="0" u="none" strike="noStrike" dirty="0">
                        <a:effectLst/>
                        <a:latin typeface="Arial" panose="020B0604020202020204" pitchFamily="34" charset="0"/>
                      </a:endParaRPr>
                    </a:p>
                    <a:p>
                      <a:pPr marL="347472" marR="0" indent="-347472" algn="just" fontAlgn="t">
                        <a:lnSpc>
                          <a:spcPct val="150000"/>
                        </a:lnSpc>
                        <a:spcBef>
                          <a:spcPts val="0"/>
                        </a:spcBef>
                        <a:spcAft>
                          <a:spcPts val="600"/>
                        </a:spcAft>
                      </a:pP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8. Σύμβολο </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Νικαίας-Κων</a:t>
                      </a:r>
                      <a:r>
                        <a:rPr lang="el-GR" sz="16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a:t>
                      </a:r>
                      <a:r>
                        <a:rPr lang="el-GR" sz="1600" b="0" i="0" u="none" strike="noStrike" dirty="0" err="1">
                          <a:effectLst/>
                          <a:latin typeface="Times New Roman" panose="02020603050405020304" pitchFamily="18" charset="0"/>
                          <a:ea typeface="Calibri" panose="020F0502020204030204" pitchFamily="34" charset="0"/>
                          <a:cs typeface="Times New Roman" panose="02020603050405020304" pitchFamily="18" charset="0"/>
                        </a:rPr>
                        <a:t>λεως</a:t>
                      </a:r>
                      <a:endParaRPr lang="el-GR" sz="1600" b="0" i="0" u="none" strike="noStrike" dirty="0">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2657889"/>
                  </a:ext>
                </a:extLst>
              </a:tr>
              <a:tr h="408844">
                <a:tc>
                  <a:txBody>
                    <a:bodyPr/>
                    <a:lstStyle/>
                    <a:p>
                      <a:pPr marL="0" marR="0" algn="just" fontAlgn="t">
                        <a:lnSpc>
                          <a:spcPct val="150000"/>
                        </a:lnSpc>
                        <a:spcBef>
                          <a:spcPts val="0"/>
                        </a:spcBef>
                        <a:spcAft>
                          <a:spcPts val="600"/>
                        </a:spcAft>
                      </a:pPr>
                      <a:r>
                        <a:rPr lang="el-GR" sz="1300" b="0" i="0" u="none" strike="noStrike">
                          <a:effectLst/>
                          <a:latin typeface="Times New Roman" panose="02020603050405020304" pitchFamily="18" charset="0"/>
                          <a:ea typeface="Calibri" panose="020F0502020204030204" pitchFamily="34" charset="0"/>
                          <a:cs typeface="Times New Roman" panose="02020603050405020304" pitchFamily="18" charset="0"/>
                        </a:rPr>
                        <a:t>Σύνολο</a:t>
                      </a:r>
                      <a:endParaRPr lang="el-GR" sz="1700" b="0" i="0" u="none" strike="noStrike">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50000"/>
                        </a:lnSpc>
                        <a:spcBef>
                          <a:spcPts val="0"/>
                        </a:spcBef>
                        <a:spcAft>
                          <a:spcPts val="600"/>
                        </a:spcAft>
                      </a:pPr>
                      <a:r>
                        <a:rPr lang="el-GR" sz="1300" b="0" i="0" u="none" strike="noStrike" dirty="0">
                          <a:effectLst/>
                          <a:latin typeface="Times New Roman" panose="02020603050405020304" pitchFamily="18" charset="0"/>
                          <a:ea typeface="Calibri" panose="020F0502020204030204" pitchFamily="34" charset="0"/>
                          <a:cs typeface="Times New Roman" panose="02020603050405020304" pitchFamily="18" charset="0"/>
                        </a:rPr>
                        <a:t>9</a:t>
                      </a:r>
                      <a:endParaRPr lang="el-GR" sz="1700" b="0" i="0" u="none" strike="noStrike" dirty="0">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50000"/>
                        </a:lnSpc>
                        <a:spcBef>
                          <a:spcPts val="0"/>
                        </a:spcBef>
                        <a:spcAft>
                          <a:spcPts val="600"/>
                        </a:spcAft>
                      </a:pPr>
                      <a:r>
                        <a:rPr lang="el-GR" sz="1300" b="0" i="0" u="none" strike="noStrike" dirty="0">
                          <a:effectLst/>
                          <a:latin typeface="Times New Roman" panose="02020603050405020304" pitchFamily="18" charset="0"/>
                          <a:cs typeface="Times New Roman" panose="02020603050405020304" pitchFamily="18" charset="0"/>
                        </a:rPr>
                        <a:t>8</a:t>
                      </a:r>
                      <a:endParaRPr lang="el-GR" sz="1700" b="0" i="0" u="none" strike="noStrike" dirty="0">
                        <a:effectLst/>
                        <a:latin typeface="Arial" panose="020B0604020202020204" pitchFamily="34" charset="0"/>
                      </a:endParaRPr>
                    </a:p>
                  </a:txBody>
                  <a:tcPr marL="63975" marR="63975" marT="88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6948002"/>
                  </a:ext>
                </a:extLst>
              </a:tr>
            </a:tbl>
          </a:graphicData>
        </a:graphic>
      </p:graphicFrame>
    </p:spTree>
    <p:extLst>
      <p:ext uri="{BB962C8B-B14F-4D97-AF65-F5344CB8AC3E}">
        <p14:creationId xmlns:p14="http://schemas.microsoft.com/office/powerpoint/2010/main" val="2576990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DFCE6C-83B6-4859-B89D-7D460B06FC09}"/>
              </a:ext>
            </a:extLst>
          </p:cNvPr>
          <p:cNvSpPr>
            <a:spLocks noGrp="1"/>
          </p:cNvSpPr>
          <p:nvPr>
            <p:ph type="title"/>
          </p:nvPr>
        </p:nvSpPr>
        <p:spPr/>
        <p:txBody>
          <a:bodyPr/>
          <a:lstStyle/>
          <a:p>
            <a:r>
              <a:rPr lang="el-GR" dirty="0"/>
              <a:t>ΘΕ που αντιστοιχούν</a:t>
            </a:r>
            <a:endParaRPr lang="en-US" dirty="0"/>
          </a:p>
        </p:txBody>
      </p:sp>
      <p:sp>
        <p:nvSpPr>
          <p:cNvPr id="3" name="Θέση περιεχομένου 2">
            <a:extLst>
              <a:ext uri="{FF2B5EF4-FFF2-40B4-BE49-F238E27FC236}">
                <a16:creationId xmlns:a16="http://schemas.microsoft.com/office/drawing/2014/main" id="{67EF959A-7A8C-4F75-8A9A-3F84EEC6C005}"/>
              </a:ext>
            </a:extLst>
          </p:cNvPr>
          <p:cNvSpPr>
            <a:spLocks noGrp="1"/>
          </p:cNvSpPr>
          <p:nvPr>
            <p:ph idx="1"/>
          </p:nvPr>
        </p:nvSpPr>
        <p:spPr/>
        <p:txBody>
          <a:bodyPr/>
          <a:lstStyle/>
          <a:p>
            <a:r>
              <a:rPr lang="el-GR" dirty="0"/>
              <a:t>Στο </a:t>
            </a:r>
            <a:r>
              <a:rPr lang="el-GR" dirty="0" err="1"/>
              <a:t>καταργηθέν</a:t>
            </a:r>
            <a:r>
              <a:rPr lang="el-GR" dirty="0"/>
              <a:t> ΠΣ υπάρχει ολόκληρη Θεματική Ενότητα (4) στην Α΄ Γυμνασίου με δειγματική διδασκαλία στον Οδηγό Εκπαιδευτικού (σ. 220-227). Στο Λύκειο μπορούσε να αξιοποιηθεί στις 3.1, 3.3. της Α΄ (Κοινότητα ως Εκκλησία/ενότητα)</a:t>
            </a:r>
          </a:p>
          <a:p>
            <a:r>
              <a:rPr lang="el-GR" dirty="0"/>
              <a:t>Στο παρόν (μεταβατικό) ΠΣ η ΘΕ Ε΄ της Β΄ Γυμνασίου</a:t>
            </a:r>
            <a:endParaRPr lang="en-US" dirty="0"/>
          </a:p>
        </p:txBody>
      </p:sp>
    </p:spTree>
    <p:extLst>
      <p:ext uri="{BB962C8B-B14F-4D97-AF65-F5344CB8AC3E}">
        <p14:creationId xmlns:p14="http://schemas.microsoft.com/office/powerpoint/2010/main" val="1893579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0050F9-F939-4C98-8A69-892C620880C9}"/>
              </a:ext>
            </a:extLst>
          </p:cNvPr>
          <p:cNvSpPr>
            <a:spLocks noGrp="1"/>
          </p:cNvSpPr>
          <p:nvPr>
            <p:ph type="title"/>
          </p:nvPr>
        </p:nvSpPr>
        <p:spPr/>
        <p:txBody>
          <a:bodyPr/>
          <a:lstStyle/>
          <a:p>
            <a:endParaRPr lang="en-US"/>
          </a:p>
        </p:txBody>
      </p:sp>
      <p:pic>
        <p:nvPicPr>
          <p:cNvPr id="5" name="Θέση περιεχομένου 4">
            <a:extLst>
              <a:ext uri="{FF2B5EF4-FFF2-40B4-BE49-F238E27FC236}">
                <a16:creationId xmlns:a16="http://schemas.microsoft.com/office/drawing/2014/main" id="{D83C68EB-E02A-41D4-A837-C3645D2009C7}"/>
              </a:ext>
            </a:extLst>
          </p:cNvPr>
          <p:cNvPicPr>
            <a:picLocks noGrp="1" noChangeAspect="1"/>
          </p:cNvPicPr>
          <p:nvPr>
            <p:ph idx="1"/>
          </p:nvPr>
        </p:nvPicPr>
        <p:blipFill>
          <a:blip r:embed="rId2"/>
          <a:stretch>
            <a:fillRect/>
          </a:stretch>
        </p:blipFill>
        <p:spPr>
          <a:xfrm>
            <a:off x="570778" y="231956"/>
            <a:ext cx="9820997" cy="6659071"/>
          </a:xfrm>
        </p:spPr>
      </p:pic>
    </p:spTree>
    <p:extLst>
      <p:ext uri="{BB962C8B-B14F-4D97-AF65-F5344CB8AC3E}">
        <p14:creationId xmlns:p14="http://schemas.microsoft.com/office/powerpoint/2010/main" val="311278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F8BAB1-121C-47CA-9B97-049581760DBB}"/>
              </a:ext>
            </a:extLst>
          </p:cNvPr>
          <p:cNvSpPr>
            <a:spLocks noGrp="1"/>
          </p:cNvSpPr>
          <p:nvPr>
            <p:ph type="title"/>
          </p:nvPr>
        </p:nvSpPr>
        <p:spPr/>
        <p:txBody>
          <a:bodyPr/>
          <a:lstStyle/>
          <a:p>
            <a:endParaRPr lang="en-US"/>
          </a:p>
        </p:txBody>
      </p:sp>
      <p:pic>
        <p:nvPicPr>
          <p:cNvPr id="5" name="Θέση περιεχομένου 4">
            <a:extLst>
              <a:ext uri="{FF2B5EF4-FFF2-40B4-BE49-F238E27FC236}">
                <a16:creationId xmlns:a16="http://schemas.microsoft.com/office/drawing/2014/main" id="{84646105-4D72-4A5D-B8A3-32A75C90D72D}"/>
              </a:ext>
            </a:extLst>
          </p:cNvPr>
          <p:cNvPicPr>
            <a:picLocks noGrp="1" noChangeAspect="1"/>
          </p:cNvPicPr>
          <p:nvPr>
            <p:ph idx="1"/>
          </p:nvPr>
        </p:nvPicPr>
        <p:blipFill>
          <a:blip r:embed="rId2"/>
          <a:stretch>
            <a:fillRect/>
          </a:stretch>
        </p:blipFill>
        <p:spPr>
          <a:xfrm>
            <a:off x="536122" y="242457"/>
            <a:ext cx="11635884" cy="4758168"/>
          </a:xfrm>
        </p:spPr>
      </p:pic>
    </p:spTree>
    <p:extLst>
      <p:ext uri="{BB962C8B-B14F-4D97-AF65-F5344CB8AC3E}">
        <p14:creationId xmlns:p14="http://schemas.microsoft.com/office/powerpoint/2010/main" val="2264350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57748E-58B7-42A4-8A70-E9CD121D8B7B}"/>
              </a:ext>
            </a:extLst>
          </p:cNvPr>
          <p:cNvSpPr>
            <a:spLocks noGrp="1"/>
          </p:cNvSpPr>
          <p:nvPr>
            <p:ph type="title"/>
          </p:nvPr>
        </p:nvSpPr>
        <p:spPr/>
        <p:txBody>
          <a:bodyPr/>
          <a:lstStyle/>
          <a:p>
            <a:endParaRPr lang="en-US" dirty="0"/>
          </a:p>
        </p:txBody>
      </p:sp>
      <p:sp>
        <p:nvSpPr>
          <p:cNvPr id="3" name="Θέση περιεχομένου 2">
            <a:extLst>
              <a:ext uri="{FF2B5EF4-FFF2-40B4-BE49-F238E27FC236}">
                <a16:creationId xmlns:a16="http://schemas.microsoft.com/office/drawing/2014/main" id="{0E713345-C33B-4345-9F5E-3225C8C2D831}"/>
              </a:ext>
            </a:extLst>
          </p:cNvPr>
          <p:cNvSpPr>
            <a:spLocks noGrp="1"/>
          </p:cNvSpPr>
          <p:nvPr>
            <p:ph idx="1"/>
          </p:nvPr>
        </p:nvSpPr>
        <p:spPr/>
        <p:txBody>
          <a:bodyPr/>
          <a:lstStyle/>
          <a:p>
            <a:endParaRPr lang="en-US"/>
          </a:p>
        </p:txBody>
      </p:sp>
      <p:pic>
        <p:nvPicPr>
          <p:cNvPr id="5" name="Εικόνα 4">
            <a:extLst>
              <a:ext uri="{FF2B5EF4-FFF2-40B4-BE49-F238E27FC236}">
                <a16:creationId xmlns:a16="http://schemas.microsoft.com/office/drawing/2014/main" id="{776DB518-FE7F-4034-9192-0CD4910F0936}"/>
              </a:ext>
            </a:extLst>
          </p:cNvPr>
          <p:cNvPicPr>
            <a:picLocks noChangeAspect="1"/>
          </p:cNvPicPr>
          <p:nvPr/>
        </p:nvPicPr>
        <p:blipFill>
          <a:blip r:embed="rId2"/>
          <a:stretch>
            <a:fillRect/>
          </a:stretch>
        </p:blipFill>
        <p:spPr>
          <a:xfrm>
            <a:off x="199752" y="80826"/>
            <a:ext cx="11373188" cy="6777174"/>
          </a:xfrm>
          <a:prstGeom prst="rect">
            <a:avLst/>
          </a:prstGeom>
        </p:spPr>
      </p:pic>
    </p:spTree>
    <p:extLst>
      <p:ext uri="{BB962C8B-B14F-4D97-AF65-F5344CB8AC3E}">
        <p14:creationId xmlns:p14="http://schemas.microsoft.com/office/powerpoint/2010/main" val="1372627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6C59CBE7-B638-4032-9937-CB46F6556BD0}"/>
              </a:ext>
            </a:extLst>
          </p:cNvPr>
          <p:cNvGraphicFramePr>
            <a:graphicFrameLocks noGrp="1"/>
          </p:cNvGraphicFramePr>
          <p:nvPr>
            <p:ph idx="1"/>
            <p:extLst>
              <p:ext uri="{D42A27DB-BD31-4B8C-83A1-F6EECF244321}">
                <p14:modId xmlns:p14="http://schemas.microsoft.com/office/powerpoint/2010/main" val="4112483851"/>
              </p:ext>
            </p:extLst>
          </p:nvPr>
        </p:nvGraphicFramePr>
        <p:xfrm>
          <a:off x="643467" y="711607"/>
          <a:ext cx="10905068" cy="5434786"/>
        </p:xfrm>
        <a:graphic>
          <a:graphicData uri="http://schemas.openxmlformats.org/drawingml/2006/table">
            <a:tbl>
              <a:tblPr firstRow="1" firstCol="1" bandRow="1"/>
              <a:tblGrid>
                <a:gridCol w="3434254">
                  <a:extLst>
                    <a:ext uri="{9D8B030D-6E8A-4147-A177-3AD203B41FA5}">
                      <a16:colId xmlns:a16="http://schemas.microsoft.com/office/drawing/2014/main" val="600603223"/>
                    </a:ext>
                  </a:extLst>
                </a:gridCol>
                <a:gridCol w="3345912">
                  <a:extLst>
                    <a:ext uri="{9D8B030D-6E8A-4147-A177-3AD203B41FA5}">
                      <a16:colId xmlns:a16="http://schemas.microsoft.com/office/drawing/2014/main" val="1028720785"/>
                    </a:ext>
                  </a:extLst>
                </a:gridCol>
                <a:gridCol w="4124902">
                  <a:extLst>
                    <a:ext uri="{9D8B030D-6E8A-4147-A177-3AD203B41FA5}">
                      <a16:colId xmlns:a16="http://schemas.microsoft.com/office/drawing/2014/main" val="269061444"/>
                    </a:ext>
                  </a:extLst>
                </a:gridCol>
              </a:tblGrid>
              <a:tr h="336279">
                <a:tc>
                  <a:txBody>
                    <a:bodyPr/>
                    <a:lstStyle/>
                    <a:p>
                      <a:pPr marL="0" marR="0" algn="ctr" fontAlgn="ctr">
                        <a:lnSpc>
                          <a:spcPct val="107000"/>
                        </a:lnSpc>
                        <a:spcBef>
                          <a:spcPts val="0"/>
                        </a:spcBef>
                        <a:spcAft>
                          <a:spcPts val="0"/>
                        </a:spcAft>
                      </a:pPr>
                      <a:r>
                        <a:rPr lang="el-GR" sz="900" b="1" i="0" u="none" strike="noStrike" cap="small" spc="100">
                          <a:solidFill>
                            <a:srgbClr val="800000"/>
                          </a:solidFill>
                          <a:effectLst>
                            <a:outerShdw blurRad="50800" dist="38100" algn="tr" rotWithShape="0">
                              <a:srgbClr val="000000">
                                <a:alpha val="40000"/>
                              </a:srgbClr>
                            </a:outerShdw>
                          </a:effectLst>
                          <a:latin typeface="Century Gothic" panose="020B0502020202020204" pitchFamily="34" charset="0"/>
                          <a:ea typeface="Times New Roman" panose="02020603050405020304" pitchFamily="18" charset="0"/>
                          <a:cs typeface="Times New Roman" panose="02020603050405020304" pitchFamily="18" charset="0"/>
                        </a:rPr>
                        <a:t>Προσδοκώμενα Μαθησιακά Αποτελέσματα</a:t>
                      </a:r>
                      <a:endParaRPr lang="el-GR" sz="1500" b="0" i="0" u="none" strike="noStrike">
                        <a:effectLst/>
                        <a:latin typeface="Arial" panose="020B0604020202020204" pitchFamily="34" charset="0"/>
                      </a:endParaRPr>
                    </a:p>
                  </a:txBody>
                  <a:tcPr marL="56961" marR="56961" marT="79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l-GR" sz="900" b="1" i="0" u="none" strike="noStrike" cap="small" spc="100">
                          <a:solidFill>
                            <a:srgbClr val="800000"/>
                          </a:solidFill>
                          <a:effectLst>
                            <a:outerShdw blurRad="50800" dist="38100" algn="tr" rotWithShape="0">
                              <a:srgbClr val="000000">
                                <a:alpha val="40000"/>
                              </a:srgbClr>
                            </a:outerShdw>
                          </a:effectLst>
                          <a:latin typeface="Century Gothic" panose="020B0502020202020204" pitchFamily="34" charset="0"/>
                          <a:ea typeface="Times New Roman" panose="02020603050405020304" pitchFamily="18" charset="0"/>
                          <a:cs typeface="Times New Roman" panose="02020603050405020304" pitchFamily="18" charset="0"/>
                        </a:rPr>
                        <a:t>Βασικά </a:t>
                      </a:r>
                      <a:br>
                        <a:rPr lang="el-GR" sz="900" b="1" i="0" u="none" strike="noStrike" cap="small" spc="100">
                          <a:solidFill>
                            <a:srgbClr val="800000"/>
                          </a:solidFill>
                          <a:effectLst>
                            <a:outerShdw blurRad="50800" dist="38100" algn="tr" rotWithShape="0">
                              <a:srgbClr val="000000">
                                <a:alpha val="40000"/>
                              </a:srgbClr>
                            </a:outerShdw>
                          </a:effectLst>
                          <a:latin typeface="Century Gothic" panose="020B0502020202020204" pitchFamily="34" charset="0"/>
                          <a:ea typeface="Times New Roman" panose="02020603050405020304" pitchFamily="18" charset="0"/>
                          <a:cs typeface="Times New Roman" panose="02020603050405020304" pitchFamily="18" charset="0"/>
                        </a:rPr>
                      </a:br>
                      <a:r>
                        <a:rPr lang="el-GR" sz="900" b="1" i="0" u="none" strike="noStrike" cap="small" spc="100">
                          <a:solidFill>
                            <a:srgbClr val="800000"/>
                          </a:solidFill>
                          <a:effectLst>
                            <a:outerShdw blurRad="50800" dist="38100" algn="tr" rotWithShape="0">
                              <a:srgbClr val="000000">
                                <a:alpha val="40000"/>
                              </a:srgbClr>
                            </a:outerShdw>
                          </a:effectLst>
                          <a:latin typeface="Century Gothic" panose="020B0502020202020204" pitchFamily="34" charset="0"/>
                          <a:ea typeface="Times New Roman" panose="02020603050405020304" pitchFamily="18" charset="0"/>
                          <a:cs typeface="Times New Roman" panose="02020603050405020304" pitchFamily="18" charset="0"/>
                        </a:rPr>
                        <a:t>Θέματα</a:t>
                      </a:r>
                      <a:endParaRPr lang="el-GR" sz="1500" b="0" i="0" u="none" strike="noStrike">
                        <a:effectLst/>
                        <a:latin typeface="Arial" panose="020B0604020202020204" pitchFamily="34" charset="0"/>
                      </a:endParaRPr>
                    </a:p>
                  </a:txBody>
                  <a:tcPr marL="56961" marR="56961" marT="79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l-GR" sz="900" b="1" i="0" u="none" strike="noStrike" cap="small" spc="100">
                          <a:solidFill>
                            <a:srgbClr val="800000"/>
                          </a:solidFill>
                          <a:effectLst>
                            <a:outerShdw blurRad="50800" dist="38100" algn="tr" rotWithShape="0">
                              <a:srgbClr val="000000">
                                <a:alpha val="40000"/>
                              </a:srgbClr>
                            </a:outerShdw>
                          </a:effectLst>
                          <a:latin typeface="Century Gothic" panose="020B0502020202020204" pitchFamily="34" charset="0"/>
                          <a:ea typeface="Times New Roman" panose="02020603050405020304" pitchFamily="18" charset="0"/>
                          <a:cs typeface="Times New Roman" panose="02020603050405020304" pitchFamily="18" charset="0"/>
                        </a:rPr>
                        <a:t>Ενδεικτικές </a:t>
                      </a:r>
                      <a:br>
                        <a:rPr lang="el-GR" sz="900" b="1" i="0" u="none" strike="noStrike" cap="small" spc="100">
                          <a:solidFill>
                            <a:srgbClr val="800000"/>
                          </a:solidFill>
                          <a:effectLst>
                            <a:outerShdw blurRad="50800" dist="38100" algn="tr" rotWithShape="0">
                              <a:srgbClr val="000000">
                                <a:alpha val="40000"/>
                              </a:srgbClr>
                            </a:outerShdw>
                          </a:effectLst>
                          <a:latin typeface="Century Gothic" panose="020B0502020202020204" pitchFamily="34" charset="0"/>
                          <a:ea typeface="Times New Roman" panose="02020603050405020304" pitchFamily="18" charset="0"/>
                          <a:cs typeface="Times New Roman" panose="02020603050405020304" pitchFamily="18" charset="0"/>
                        </a:rPr>
                      </a:br>
                      <a:r>
                        <a:rPr lang="el-GR" sz="900" b="1" i="0" u="none" strike="noStrike" cap="small" spc="100">
                          <a:solidFill>
                            <a:srgbClr val="800000"/>
                          </a:solidFill>
                          <a:effectLst>
                            <a:outerShdw blurRad="50800" dist="38100" algn="tr" rotWithShape="0">
                              <a:srgbClr val="000000">
                                <a:alpha val="40000"/>
                              </a:srgbClr>
                            </a:outerShdw>
                          </a:effectLst>
                          <a:latin typeface="Century Gothic" panose="020B0502020202020204" pitchFamily="34" charset="0"/>
                          <a:ea typeface="Times New Roman" panose="02020603050405020304" pitchFamily="18" charset="0"/>
                          <a:cs typeface="Times New Roman" panose="02020603050405020304" pitchFamily="18" charset="0"/>
                        </a:rPr>
                        <a:t>Δραστηριότητες</a:t>
                      </a:r>
                      <a:endParaRPr lang="el-GR" sz="1500" b="0" i="0" u="none" strike="noStrike">
                        <a:effectLst/>
                        <a:latin typeface="Arial" panose="020B0604020202020204" pitchFamily="34" charset="0"/>
                      </a:endParaRPr>
                    </a:p>
                  </a:txBody>
                  <a:tcPr marL="56961" marR="56961" marT="79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8624042"/>
                  </a:ext>
                </a:extLst>
              </a:tr>
              <a:tr h="5098507">
                <a:tc>
                  <a:txBody>
                    <a:bodyPr/>
                    <a:lstStyle/>
                    <a:p>
                      <a:pPr marL="0" marR="0" algn="l" fontAlgn="t">
                        <a:lnSpc>
                          <a:spcPct val="107000"/>
                        </a:lnSpc>
                        <a:spcBef>
                          <a:spcPts val="300"/>
                        </a:spcBef>
                        <a:spcAft>
                          <a:spcPts val="80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Οι μαθητές:</a:t>
                      </a:r>
                      <a:endParaRPr lang="el-GR" sz="1500" b="0" i="0" u="none" strike="noStrike">
                        <a:effectLst/>
                        <a:latin typeface="Arial" panose="020B0604020202020204" pitchFamily="34" charset="0"/>
                      </a:endParaRPr>
                    </a:p>
                    <a:p>
                      <a:pPr marL="0" marR="0" algn="l" fontAlgn="t">
                        <a:lnSpc>
                          <a:spcPct val="107000"/>
                        </a:lnSpc>
                        <a:spcBef>
                          <a:spcPts val="30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α)</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διερευνούν την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αξία των κανόνων,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των ορίων και των αποφάσεων για τη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ζωή τους</a:t>
                      </a:r>
                      <a:endParaRPr lang="el-GR" sz="1500" b="0" i="0" u="none" strike="noStrike">
                        <a:effectLst/>
                        <a:latin typeface="Arial" panose="020B0604020202020204" pitchFamily="34" charset="0"/>
                      </a:endParaRPr>
                    </a:p>
                    <a:p>
                      <a:pPr marL="0" marR="0" algn="l" fontAlgn="t">
                        <a:lnSpc>
                          <a:spcPct val="107000"/>
                        </a:lnSpc>
                        <a:spcBef>
                          <a:spcPts val="30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β)</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επιβεβαιώνουν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ως κριτήριο για την ορθή απόφαση ό,τι προφυλάσσει και προάγει τη ζωή (ατομική και συλλογική, σωματική και ψυχική)</a:t>
                      </a:r>
                      <a:endParaRPr lang="el-GR" sz="1500" b="0" i="0" u="none" strike="noStrike">
                        <a:effectLst/>
                        <a:latin typeface="Arial" panose="020B0604020202020204" pitchFamily="34" charset="0"/>
                      </a:endParaRPr>
                    </a:p>
                    <a:p>
                      <a:pPr marL="0" marR="0" algn="l" fontAlgn="t">
                        <a:lnSpc>
                          <a:spcPct val="107000"/>
                        </a:lnSpc>
                        <a:spcBef>
                          <a:spcPts val="30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γ)</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περιγράφουν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και αξιολογούν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τον τρόπο λήψης των αποφάσεων από την πρώτη Εκκλησία και διατυπώνουν τις απόψεις τους για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τον συνοδικό θεσμό</a:t>
                      </a:r>
                      <a:endParaRPr lang="el-GR" sz="1500" b="0" i="0" u="none" strike="noStrike">
                        <a:effectLst/>
                        <a:latin typeface="Arial" panose="020B0604020202020204" pitchFamily="34" charset="0"/>
                      </a:endParaRPr>
                    </a:p>
                    <a:p>
                      <a:pPr marL="0" marR="0" algn="l" fontAlgn="t">
                        <a:lnSpc>
                          <a:spcPct val="107000"/>
                        </a:lnSpc>
                        <a:spcBef>
                          <a:spcPts val="30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δ)</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εξηγούν τις συνέπειες της διατύπωσης των δογμάτων για τη ζωή της εκκλησιαστικής κοινότητας</a:t>
                      </a:r>
                      <a:endParaRPr lang="el-GR" sz="1500" b="0" i="0" u="none" strike="noStrike">
                        <a:effectLst/>
                        <a:latin typeface="Arial" panose="020B0604020202020204" pitchFamily="34" charset="0"/>
                      </a:endParaRPr>
                    </a:p>
                    <a:p>
                      <a:pPr marL="0" marR="0" algn="l" fontAlgn="t">
                        <a:lnSpc>
                          <a:spcPct val="107000"/>
                        </a:lnSpc>
                        <a:spcBef>
                          <a:spcPts val="30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ε)</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παρουσιάζουν και αξιολογούν τη ζωή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και τη δράση Πατέρων </a:t>
                      </a:r>
                      <a:endParaRPr lang="el-GR" sz="1500" b="0" i="0" u="none" strike="noStrike">
                        <a:effectLst/>
                        <a:latin typeface="Arial" panose="020B0604020202020204" pitchFamily="34" charset="0"/>
                      </a:endParaRPr>
                    </a:p>
                    <a:p>
                      <a:pPr marL="0" marR="0" algn="l" fontAlgn="t">
                        <a:lnSpc>
                          <a:spcPct val="107000"/>
                        </a:lnSpc>
                        <a:spcBef>
                          <a:spcPts val="300"/>
                        </a:spcBef>
                        <a:spcAft>
                          <a:spcPts val="80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που υπερασπίστηκαν την εκκλησιαστική αλήθεια</a:t>
                      </a:r>
                      <a:endParaRPr lang="el-GR" sz="1500" b="0" i="0" u="none" strike="noStrike">
                        <a:effectLst/>
                        <a:latin typeface="Arial" panose="020B0604020202020204" pitchFamily="34" charset="0"/>
                      </a:endParaRPr>
                    </a:p>
                    <a:p>
                      <a:pPr marL="0" marR="0" algn="l" fontAlgn="t">
                        <a:lnSpc>
                          <a:spcPct val="107000"/>
                        </a:lnSpc>
                        <a:spcBef>
                          <a:spcPts val="30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στ)</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εξηγούν τη σημασία του Συμβόλου της Πίστεως για τους Χριστιανούς</a:t>
                      </a:r>
                      <a:endParaRPr lang="el-GR" sz="1500" b="0" i="0" u="none" strike="noStrike">
                        <a:effectLst/>
                        <a:latin typeface="Arial" panose="020B0604020202020204" pitchFamily="34" charset="0"/>
                      </a:endParaRPr>
                    </a:p>
                  </a:txBody>
                  <a:tcPr marL="56961" marR="56961" marT="791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880" marR="0" indent="-182880" algn="l" fontAlgn="t">
                        <a:lnSpc>
                          <a:spcPct val="107000"/>
                        </a:lnSpc>
                        <a:spcBef>
                          <a:spcPts val="30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Ι.	Συζητώντας για τα όριά μας</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81915" algn="l"/>
                          <a:tab pos="236855"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Όλα επιτρέπονται; </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81915" algn="l"/>
                          <a:tab pos="20574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Ποιος ξέρει και ποιος αποφασίζει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για το σωστό; </a:t>
                      </a:r>
                      <a:endParaRPr lang="el-GR" sz="1500" b="0" i="0" u="none" strike="noStrike">
                        <a:effectLst/>
                        <a:latin typeface="Arial" panose="020B0604020202020204" pitchFamily="34" charset="0"/>
                      </a:endParaRPr>
                    </a:p>
                    <a:p>
                      <a:pPr marL="182880" marR="0" indent="-182880" algn="l" fontAlgn="t">
                        <a:lnSpc>
                          <a:spcPct val="107000"/>
                        </a:lnSpc>
                        <a:spcBef>
                          <a:spcPts val="600"/>
                        </a:spcBef>
                        <a:spcAft>
                          <a:spcPts val="800"/>
                        </a:spcAft>
                        <a:tabLst>
                          <a:tab pos="81915" algn="l"/>
                        </a:tabLs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ΙΙ.	Η Χριστιανική Εκκλησία </a:t>
                      </a:r>
                      <a:b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αποφασίζει και ορίζει την πίστη:</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20574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Πότε και γιατί χρειάζονται οι αποφάσεις; Αντιδικίες, συγχύσεις, μονομέρειες και πλάνες στη σκέψη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των πιστών (αιρέσεις)</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20574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Πώς παίρνονται οι αποφάσεις; </a:t>
                      </a:r>
                      <a:endParaRPr lang="el-GR" sz="1500" b="0" i="0" u="none" strike="noStrike">
                        <a:effectLst/>
                        <a:latin typeface="Arial" panose="020B0604020202020204" pitchFamily="34" charset="0"/>
                      </a:endParaRPr>
                    </a:p>
                    <a:p>
                      <a:pPr marL="740664" marR="0" indent="-283464" algn="l" fontAlgn="t">
                        <a:lnSpc>
                          <a:spcPct val="107000"/>
                        </a:lnSpc>
                        <a:spcBef>
                          <a:spcPts val="0"/>
                        </a:spcBef>
                        <a:spcAft>
                          <a:spcPts val="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Από την Αποστολική Σύνοδο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(Πραξ 15) στον συνοδικό θεσμό </a:t>
                      </a:r>
                      <a:endParaRPr lang="el-GR" sz="1500" b="0" i="0" u="none" strike="noStrike">
                        <a:effectLst/>
                        <a:latin typeface="Arial" panose="020B0604020202020204" pitchFamily="34" charset="0"/>
                      </a:endParaRPr>
                    </a:p>
                    <a:p>
                      <a:pPr marL="740664" marR="0" indent="-283464" algn="l" fontAlgn="t">
                        <a:lnSpc>
                          <a:spcPct val="107000"/>
                        </a:lnSpc>
                        <a:spcBef>
                          <a:spcPts val="0"/>
                        </a:spcBef>
                        <a:spcAft>
                          <a:spcPts val="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Οικουμενικές Σύνοδοι – Το παράδειγμα της Α΄ Οικουμενικής (στιγμιότυπα από την </a:t>
                      </a:r>
                      <a:r>
                        <a:rPr lang="el-GR" sz="800" b="0" i="1" u="none" strike="noStrike">
                          <a:effectLst/>
                          <a:latin typeface="Cambria" panose="02040503050406030204" pitchFamily="18" charset="0"/>
                          <a:ea typeface="Calibri" panose="020F0502020204030204" pitchFamily="34" charset="0"/>
                          <a:cs typeface="Times New Roman" panose="02020603050405020304" pitchFamily="18" charset="0"/>
                        </a:rPr>
                        <a:t>Εκκλησιαστική Ιστορία</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του Ευσεβίου Καισαρείας)</a:t>
                      </a:r>
                      <a:endParaRPr lang="el-GR" sz="1500" b="0" i="0" u="none" strike="noStrike">
                        <a:effectLst/>
                        <a:latin typeface="Arial" panose="020B0604020202020204" pitchFamily="34" charset="0"/>
                      </a:endParaRPr>
                    </a:p>
                    <a:p>
                      <a:pPr marL="740664" marR="0" indent="-283464" algn="l" fontAlgn="t">
                        <a:lnSpc>
                          <a:spcPct val="107000"/>
                        </a:lnSpc>
                        <a:spcBef>
                          <a:spcPts val="0"/>
                        </a:spcBef>
                        <a:spcAft>
                          <a:spcPts val="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Εκκλησία των 7 πρώτων αιώνων: Εκκλησία των Συνόδων (στιγμιότυπα και ιστορίες από τις Οικουμενικές Συνόδους)</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20574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Οι Πατέρες της Εκκλησίας υπερασπίζονται την πίστη και ερμηνεύουν τον λόγο του Θεού. </a:t>
                      </a:r>
                      <a:endParaRPr lang="el-GR" sz="1500" b="0" i="0" u="none" strike="noStrike">
                        <a:effectLst/>
                        <a:latin typeface="Arial" panose="020B0604020202020204" pitchFamily="34" charset="0"/>
                      </a:endParaRPr>
                    </a:p>
                    <a:p>
                      <a:pPr marL="740664" marR="0" indent="-283464" algn="l" fontAlgn="t">
                        <a:lnSpc>
                          <a:spcPct val="107000"/>
                        </a:lnSpc>
                        <a:spcBef>
                          <a:spcPts val="0"/>
                        </a:spcBef>
                        <a:spcAft>
                          <a:spcPts val="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Μέγας Αθανάσιος</a:t>
                      </a:r>
                      <a:endParaRPr lang="el-GR" sz="1500" b="0" i="0" u="none" strike="noStrike">
                        <a:effectLst/>
                        <a:latin typeface="Arial" panose="020B0604020202020204" pitchFamily="34" charset="0"/>
                      </a:endParaRPr>
                    </a:p>
                    <a:p>
                      <a:pPr marL="740664" marR="0" indent="-283464" algn="l" fontAlgn="t">
                        <a:lnSpc>
                          <a:spcPct val="107000"/>
                        </a:lnSpc>
                        <a:spcBef>
                          <a:spcPts val="0"/>
                        </a:spcBef>
                        <a:spcAft>
                          <a:spcPts val="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Μέγας Βασίλειος</a:t>
                      </a:r>
                      <a:endParaRPr lang="el-GR" sz="1500" b="0" i="0" u="none" strike="noStrike">
                        <a:effectLst/>
                        <a:latin typeface="Arial" panose="020B0604020202020204" pitchFamily="34" charset="0"/>
                      </a:endParaRPr>
                    </a:p>
                    <a:p>
                      <a:pPr marL="740664" marR="0" indent="-283464" algn="l" fontAlgn="t">
                        <a:lnSpc>
                          <a:spcPct val="107000"/>
                        </a:lnSpc>
                        <a:spcBef>
                          <a:spcPts val="0"/>
                        </a:spcBef>
                        <a:spcAft>
                          <a:spcPts val="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Κύριλλος Αλεξανδρείας</a:t>
                      </a:r>
                      <a:endParaRPr lang="el-GR" sz="1500" b="0" i="0" u="none" strike="noStrike">
                        <a:effectLst/>
                        <a:latin typeface="Arial" panose="020B0604020202020204" pitchFamily="34" charset="0"/>
                      </a:endParaRPr>
                    </a:p>
                    <a:p>
                      <a:pPr marL="740664" marR="0" indent="-283464" algn="l" fontAlgn="t">
                        <a:lnSpc>
                          <a:spcPct val="107000"/>
                        </a:lnSpc>
                        <a:spcBef>
                          <a:spcPts val="0"/>
                        </a:spcBef>
                        <a:spcAft>
                          <a:spcPts val="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Μάξιμος ο Ομολογητής</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236855"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Δόγματα / Όροι: Η ζωή και η πίστη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της Εκκλησίας με λόγια</a:t>
                      </a:r>
                      <a:endParaRPr lang="el-GR" sz="1500" b="0" i="0" u="none" strike="noStrike">
                        <a:effectLst/>
                        <a:latin typeface="Arial" panose="020B0604020202020204" pitchFamily="34" charset="0"/>
                      </a:endParaRPr>
                    </a:p>
                    <a:p>
                      <a:pPr marL="347472" marR="0" indent="-347472" algn="l" fontAlgn="t">
                        <a:lnSpc>
                          <a:spcPct val="107000"/>
                        </a:lnSpc>
                        <a:spcBef>
                          <a:spcPts val="300"/>
                        </a:spcBef>
                        <a:spcAft>
                          <a:spcPts val="0"/>
                        </a:spcAft>
                        <a:tabLst>
                          <a:tab pos="20574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Το Σύμβολο της Πίστεως: Συγκρότηση της «μίας, αγίας, καθολικής και αποστολικής Εκκλησίας» γύρω από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την κοινή πίστη</a:t>
                      </a:r>
                      <a:endParaRPr lang="el-GR" sz="1500" b="0" i="0" u="none" strike="noStrike">
                        <a:effectLst/>
                        <a:latin typeface="Arial" panose="020B0604020202020204" pitchFamily="34" charset="0"/>
                      </a:endParaRPr>
                    </a:p>
                    <a:p>
                      <a:pPr marL="182880" marR="0" indent="-182880" algn="l" fontAlgn="t">
                        <a:lnSpc>
                          <a:spcPct val="107000"/>
                        </a:lnSpc>
                        <a:spcBef>
                          <a:spcPts val="60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ΙΙΙ. Δέχονται όλοι οι Χριστιανοί </a:t>
                      </a:r>
                      <a:b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το Σύμβολο της Πίστεως;</a:t>
                      </a:r>
                      <a:endParaRPr lang="el-GR" sz="1500" b="0" i="0" u="none" strike="noStrike">
                        <a:effectLst/>
                        <a:latin typeface="Arial" panose="020B0604020202020204" pitchFamily="34" charset="0"/>
                      </a:endParaRPr>
                    </a:p>
                  </a:txBody>
                  <a:tcPr marL="56961" marR="56961" marT="791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2880" marR="0" indent="-182880" algn="l" fontAlgn="t">
                        <a:lnSpc>
                          <a:spcPct val="107000"/>
                        </a:lnSpc>
                        <a:spcBef>
                          <a:spcPts val="300"/>
                        </a:spcBef>
                        <a:spcAft>
                          <a:spcPts val="3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Α. 	Β</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ΙΩΜΑΤΙΚΕΣ</a:t>
                      </a: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Δ</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ΡΑΣΤΗΡΙΟΤΗΤΕΣ</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Παρουσίαση σκηνής: «Πόσο χρειαζόμαστε τα όρια;»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a:t>
                      </a:r>
                      <a:endParaRPr lang="en-US"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Αντιγνωμίες: Χριστιανοί συζητούν στην αγορά με συμπολίτες τους που θεωρούν ότι ο Χριστός είναι μόνο άνθρωπος (στόχος: Τα δόγματα δεν είναι αφηρημένες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ιδέες αλλά εκφράζουν εμπειρίες ζωής)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II.ii)</a:t>
                      </a:r>
                      <a:endParaRPr lang="en-US"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Παρουσίαση σκηνής: Πολίτες της Αλεξάνδρειας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συζητούν στην αγορά μετά την απόφαση για την εξορία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του Μ. Αθανασίου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II.iii)</a:t>
                      </a:r>
                      <a:endParaRPr lang="en-US"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Θετικό - αρνητικό: «Εφόσον η πίστη είναι ελεύθερη, κανένας δεν χρειάζεται τα δόγματα!» (στόχος: Έλεγχος στερεότυπων γύρω από τα δόγματα)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II.iv)</a:t>
                      </a:r>
                      <a:endParaRPr lang="en-US" sz="1500" b="0" i="0" u="none" strike="noStrike">
                        <a:effectLst/>
                        <a:latin typeface="Arial" panose="020B0604020202020204" pitchFamily="34" charset="0"/>
                      </a:endParaRPr>
                    </a:p>
                    <a:p>
                      <a:pPr marL="182880" marR="0" indent="-182880" algn="l" fontAlgn="t">
                        <a:lnSpc>
                          <a:spcPct val="107000"/>
                        </a:lnSpc>
                        <a:spcBef>
                          <a:spcPts val="600"/>
                        </a:spcBef>
                        <a:spcAft>
                          <a:spcPts val="3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Β. 	</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ΟΜΑΔΙΚΕΣ</a:t>
                      </a: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 Δ</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ΙΕΡΕΥΝΗΤΙΚΕΣ</a:t>
                      </a: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Δ</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ΡΑΣΤΗΡΙΟΤΗΤΕΣ</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TPS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με θέμα: «Ποιος αποφασίζει για μας;»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a:t>
                      </a:r>
                      <a:endParaRPr lang="en-US"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	TWPS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με θέμα: Ποιοι κανόνες μπορούν να λειτουργούν αρνητικά;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a:t>
                      </a:r>
                      <a:endParaRPr lang="en-US"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Artful Thinking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σκεφτείτε, αμφιβάλετε, εξερευνήστε»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και «τι σε κάνει να το λες;»): Εικόνες της Πεντηκοστής, της Αποστολικής Συνόδου, της Α΄ και Δ΄ Οικουμενικής Συνόδου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Ι.</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ii)</a:t>
                      </a:r>
                      <a:endParaRPr lang="en-US"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Ανάλυση Διαστάσεων: Πώς λειτουργεί μια Σύνοδος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II.ii)</a:t>
                      </a:r>
                      <a:endParaRPr lang="en-US"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Μελέτη περίπτωσης: Μ. Αθανάσιος, Μάξιμος ο Ομολογητής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II.iii) </a:t>
                      </a:r>
                      <a:endParaRPr lang="en-US" sz="1500" b="0" i="0" u="none" strike="noStrike">
                        <a:effectLst/>
                        <a:latin typeface="Arial" panose="020B0604020202020204" pitchFamily="34" charset="0"/>
                      </a:endParaRPr>
                    </a:p>
                    <a:p>
                      <a:pPr marL="182880" marR="0" indent="-182880" algn="l" fontAlgn="t">
                        <a:lnSpc>
                          <a:spcPct val="107000"/>
                        </a:lnSpc>
                        <a:spcBef>
                          <a:spcPts val="600"/>
                        </a:spcBef>
                        <a:spcAft>
                          <a:spcPts val="300"/>
                        </a:spcAft>
                        <a:tabLst>
                          <a:tab pos="202565" algn="l"/>
                        </a:tabLs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Γ. 	Δ</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ΡΑΣΤΗΡΙΟΤΗΤΕΣ</a:t>
                      </a: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Δ</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ΗΜΙΟΥΡΓΙΚΗΣ</a:t>
                      </a: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Ε</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ΚΦΡΑΣΗΣ</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Σύνταξη κειμένου: Κανόνες για την τάξη μας όχι με ΜΗ </a:t>
                      </a:r>
                      <a:b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b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αλλά με ΝΑ (Ι)</a:t>
                      </a:r>
                      <a:endParaRPr lang="el-GR"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Μεταγραφή κειμένου: Το «Πιστεύω» με λόγια απλά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II.v)</a:t>
                      </a:r>
                      <a:endParaRPr lang="en-US" sz="1500" b="0" i="0" u="none" strike="noStrike">
                        <a:effectLst/>
                        <a:latin typeface="Arial" panose="020B0604020202020204" pitchFamily="34" charset="0"/>
                      </a:endParaRPr>
                    </a:p>
                    <a:p>
                      <a:pPr marL="347472" marR="0" indent="-347472" algn="l" fontAlgn="t">
                        <a:lnSpc>
                          <a:spcPct val="107000"/>
                        </a:lnSpc>
                        <a:spcBef>
                          <a:spcPts val="0"/>
                        </a:spcBef>
                        <a:spcAft>
                          <a:spcPts val="0"/>
                        </a:spcAft>
                        <a:tabLst>
                          <a:tab pos="160020" algn="l"/>
                        </a:tabLs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Εννοιολογικός χάρτης: Αιρέσεις – Σύνοδοι – Δόγματα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II.i, ii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και </a:t>
                      </a:r>
                      <a:r>
                        <a:rPr lang="en-US" sz="800" b="0" i="0" u="none" strike="noStrike">
                          <a:effectLst/>
                          <a:latin typeface="Cambria" panose="02040503050406030204" pitchFamily="18" charset="0"/>
                          <a:ea typeface="Calibri" panose="020F0502020204030204" pitchFamily="34" charset="0"/>
                          <a:cs typeface="Times New Roman" panose="02020603050405020304" pitchFamily="18" charset="0"/>
                        </a:rPr>
                        <a:t>iv)</a:t>
                      </a:r>
                      <a:endParaRPr lang="en-US" sz="1500" b="0" i="0" u="none" strike="noStrike">
                        <a:effectLst/>
                        <a:latin typeface="Arial" panose="020B0604020202020204" pitchFamily="34" charset="0"/>
                      </a:endParaRPr>
                    </a:p>
                    <a:p>
                      <a:pPr marL="182880" marR="0" indent="-182880" algn="l" fontAlgn="t">
                        <a:lnSpc>
                          <a:spcPct val="107000"/>
                        </a:lnSpc>
                        <a:spcBef>
                          <a:spcPts val="600"/>
                        </a:spcBef>
                        <a:spcAft>
                          <a:spcPts val="300"/>
                        </a:spcAft>
                        <a:tabLst>
                          <a:tab pos="202565" algn="l"/>
                        </a:tabLs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Δ. 	Δ</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ΙΑΘΕΜΑΤΙΚΕΣ</a:t>
                      </a: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Δ</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ΡΑΣΤΗΡΙΟΤΗΤΕΣ</a:t>
                      </a:r>
                      <a:endParaRPr lang="el-GR" sz="1500" b="0" i="0" u="none" strike="noStrike">
                        <a:effectLst/>
                        <a:latin typeface="Arial" panose="020B0604020202020204" pitchFamily="34" charset="0"/>
                      </a:endParaRPr>
                    </a:p>
                    <a:p>
                      <a:pPr marL="201168" marR="0" indent="-201168" algn="l" fontAlgn="t">
                        <a:lnSpc>
                          <a:spcPct val="107000"/>
                        </a:lnSpc>
                        <a:spcBef>
                          <a:spcPts val="0"/>
                        </a:spcBef>
                        <a:spcAft>
                          <a:spcPts val="800"/>
                        </a:spcAf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1.</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Σε συνεργασία με τον/την εκπαιδευτικό τους βρίσκουν και παρουσιάζουν στην τάξη στοιχεία για το Κοινοβούλιο, τους Νόμους, το Σύνταγμα. Σε ολομέλεια συζητείται η αντιστοιχία τους με τη Σύνοδο, τα Δόγματα/Κανόνες και το Σύμβολο της Πίστεως </a:t>
                      </a:r>
                      <a:endParaRPr lang="el-GR" sz="1500" b="0" i="0" u="none" strike="noStrike">
                        <a:effectLst/>
                        <a:latin typeface="Arial" panose="020B0604020202020204" pitchFamily="34" charset="0"/>
                      </a:endParaRPr>
                    </a:p>
                    <a:p>
                      <a:pPr marL="182880" marR="0" indent="-182880" algn="l" fontAlgn="t">
                        <a:lnSpc>
                          <a:spcPct val="107000"/>
                        </a:lnSpc>
                        <a:spcBef>
                          <a:spcPts val="600"/>
                        </a:spcBef>
                        <a:spcAft>
                          <a:spcPts val="300"/>
                        </a:spcAft>
                        <a:tabLst>
                          <a:tab pos="202565" algn="l"/>
                        </a:tabLs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Ε. 	Ε</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ΠΙΣΚΕΨΕΙΣ</a:t>
                      </a: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 Ε</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ΚΔΗΛΩΣΕΙΣ</a:t>
                      </a: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 / Δ</a:t>
                      </a:r>
                      <a:r>
                        <a:rPr lang="el-GR" sz="700" b="1" i="0" u="none" strike="noStrike">
                          <a:effectLst/>
                          <a:latin typeface="Cambria" panose="02040503050406030204" pitchFamily="18" charset="0"/>
                          <a:ea typeface="Calibri" panose="020F0502020204030204" pitchFamily="34" charset="0"/>
                          <a:cs typeface="Times New Roman" panose="02020603050405020304" pitchFamily="18" charset="0"/>
                        </a:rPr>
                        <a:t>ΡΑΣΕΙΣ</a:t>
                      </a:r>
                      <a:endParaRPr lang="el-GR" sz="1500" b="0" i="0" u="none" strike="noStrike">
                        <a:effectLst/>
                        <a:latin typeface="Arial" panose="020B0604020202020204" pitchFamily="34" charset="0"/>
                      </a:endParaRPr>
                    </a:p>
                    <a:p>
                      <a:pPr marL="182880" marR="0" indent="-182880" algn="l" fontAlgn="t">
                        <a:lnSpc>
                          <a:spcPct val="107000"/>
                        </a:lnSpc>
                        <a:spcBef>
                          <a:spcPts val="600"/>
                        </a:spcBef>
                        <a:spcAft>
                          <a:spcPts val="300"/>
                        </a:spcAft>
                        <a:tabLst>
                          <a:tab pos="202565" algn="l"/>
                        </a:tabLst>
                      </a:pPr>
                      <a:r>
                        <a:rPr lang="el-GR" sz="800" b="1" i="0" u="none" strike="noStrike">
                          <a:effectLst/>
                          <a:latin typeface="Cambria" panose="02040503050406030204" pitchFamily="18" charset="0"/>
                          <a:ea typeface="Calibri" panose="020F0502020204030204" pitchFamily="34" charset="0"/>
                          <a:cs typeface="Times New Roman" panose="02020603050405020304" pitchFamily="18" charset="0"/>
                        </a:rPr>
                        <a:t>1.   </a:t>
                      </a: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Πραγματοποίηση μιας συνέλευσης τάξης για τη λήψη μιας απόφασης. Καταγραφή Πρακτικών. Συζήτηση στην τάξη γύρω από τη σημασία των ρόλων, της διαδικασίας, των αποφάσεων </a:t>
                      </a:r>
                      <a:endParaRPr lang="el-GR" sz="1500" b="0" i="0" u="none" strike="noStrike">
                        <a:effectLst/>
                        <a:latin typeface="Arial" panose="020B0604020202020204" pitchFamily="34" charset="0"/>
                      </a:endParaRPr>
                    </a:p>
                    <a:p>
                      <a:pPr marL="182880" marR="0" indent="-182880" algn="l" fontAlgn="t">
                        <a:lnSpc>
                          <a:spcPct val="107000"/>
                        </a:lnSpc>
                        <a:spcBef>
                          <a:spcPts val="0"/>
                        </a:spcBef>
                        <a:spcAft>
                          <a:spcPts val="800"/>
                        </a:spcAft>
                      </a:pPr>
                      <a:r>
                        <a:rPr lang="el-GR" sz="800" b="0" i="0" u="none" strike="noStrike">
                          <a:effectLst/>
                          <a:latin typeface="Cambria" panose="02040503050406030204" pitchFamily="18" charset="0"/>
                          <a:ea typeface="Calibri" panose="020F0502020204030204" pitchFamily="34" charset="0"/>
                          <a:cs typeface="Times New Roman" panose="02020603050405020304" pitchFamily="18" charset="0"/>
                        </a:rPr>
                        <a:t> </a:t>
                      </a:r>
                      <a:endParaRPr lang="el-GR" sz="1500" b="0" i="0" u="none" strike="noStrike">
                        <a:effectLst/>
                        <a:latin typeface="Arial" panose="020B0604020202020204" pitchFamily="34" charset="0"/>
                      </a:endParaRPr>
                    </a:p>
                  </a:txBody>
                  <a:tcPr marL="56961" marR="56961" marT="791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4161677"/>
                  </a:ext>
                </a:extLst>
              </a:tr>
            </a:tbl>
          </a:graphicData>
        </a:graphic>
      </p:graphicFrame>
      <p:sp>
        <p:nvSpPr>
          <p:cNvPr id="5" name="Rectangle 1">
            <a:extLst>
              <a:ext uri="{FF2B5EF4-FFF2-40B4-BE49-F238E27FC236}">
                <a16:creationId xmlns:a16="http://schemas.microsoft.com/office/drawing/2014/main" id="{21D2B2BC-521D-4703-BC3E-9CC0C52B3C44}"/>
              </a:ext>
            </a:extLst>
          </p:cNvPr>
          <p:cNvSpPr>
            <a:spLocks noChangeArrowheads="1"/>
          </p:cNvSpPr>
          <p:nvPr/>
        </p:nvSpPr>
        <p:spPr bwMode="auto">
          <a:xfrm>
            <a:off x="0" y="59323"/>
            <a:ext cx="445666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3200" algn="l"/>
              </a:tabLst>
              <a:defRPr>
                <a:solidFill>
                  <a:schemeClr val="tx1"/>
                </a:solidFill>
                <a:latin typeface="Arial" panose="020B0604020202020204" pitchFamily="34" charset="0"/>
              </a:defRPr>
            </a:lvl1pPr>
            <a:lvl2pPr eaLnBrk="0" fontAlgn="base" hangingPunct="0">
              <a:spcBef>
                <a:spcPct val="0"/>
              </a:spcBef>
              <a:spcAft>
                <a:spcPct val="0"/>
              </a:spcAft>
              <a:tabLst>
                <a:tab pos="203200" algn="l"/>
              </a:tabLst>
              <a:defRPr>
                <a:solidFill>
                  <a:schemeClr val="tx1"/>
                </a:solidFill>
                <a:latin typeface="Arial" panose="020B0604020202020204" pitchFamily="34" charset="0"/>
              </a:defRPr>
            </a:lvl2pPr>
            <a:lvl3pPr eaLnBrk="0" fontAlgn="base" hangingPunct="0">
              <a:spcBef>
                <a:spcPct val="0"/>
              </a:spcBef>
              <a:spcAft>
                <a:spcPct val="0"/>
              </a:spcAft>
              <a:tabLst>
                <a:tab pos="203200" algn="l"/>
              </a:tabLst>
              <a:defRPr>
                <a:solidFill>
                  <a:schemeClr val="tx1"/>
                </a:solidFill>
                <a:latin typeface="Arial" panose="020B0604020202020204" pitchFamily="34" charset="0"/>
              </a:defRPr>
            </a:lvl3pPr>
            <a:lvl4pPr eaLnBrk="0" fontAlgn="base" hangingPunct="0">
              <a:spcBef>
                <a:spcPct val="0"/>
              </a:spcBef>
              <a:spcAft>
                <a:spcPct val="0"/>
              </a:spcAft>
              <a:tabLst>
                <a:tab pos="203200" algn="l"/>
              </a:tabLst>
              <a:defRPr>
                <a:solidFill>
                  <a:schemeClr val="tx1"/>
                </a:solidFill>
                <a:latin typeface="Arial" panose="020B0604020202020204" pitchFamily="34" charset="0"/>
              </a:defRPr>
            </a:lvl4pPr>
            <a:lvl5pPr eaLnBrk="0" fontAlgn="base" hangingPunct="0">
              <a:spcBef>
                <a:spcPct val="0"/>
              </a:spcBef>
              <a:spcAft>
                <a:spcPct val="0"/>
              </a:spcAft>
              <a:tabLst>
                <a:tab pos="203200" algn="l"/>
              </a:tabLst>
              <a:defRPr>
                <a:solidFill>
                  <a:schemeClr val="tx1"/>
                </a:solidFill>
                <a:latin typeface="Arial" panose="020B0604020202020204" pitchFamily="34" charset="0"/>
              </a:defRPr>
            </a:lvl5pPr>
            <a:lvl6pPr eaLnBrk="0" fontAlgn="base" hangingPunct="0">
              <a:spcBef>
                <a:spcPct val="0"/>
              </a:spcBef>
              <a:spcAft>
                <a:spcPct val="0"/>
              </a:spcAft>
              <a:tabLst>
                <a:tab pos="203200" algn="l"/>
              </a:tabLst>
              <a:defRPr>
                <a:solidFill>
                  <a:schemeClr val="tx1"/>
                </a:solidFill>
                <a:latin typeface="Arial" panose="020B0604020202020204" pitchFamily="34" charset="0"/>
              </a:defRPr>
            </a:lvl6pPr>
            <a:lvl7pPr eaLnBrk="0" fontAlgn="base" hangingPunct="0">
              <a:spcBef>
                <a:spcPct val="0"/>
              </a:spcBef>
              <a:spcAft>
                <a:spcPct val="0"/>
              </a:spcAft>
              <a:tabLst>
                <a:tab pos="203200" algn="l"/>
              </a:tabLst>
              <a:defRPr>
                <a:solidFill>
                  <a:schemeClr val="tx1"/>
                </a:solidFill>
                <a:latin typeface="Arial" panose="020B0604020202020204" pitchFamily="34" charset="0"/>
              </a:defRPr>
            </a:lvl7pPr>
            <a:lvl8pPr eaLnBrk="0" fontAlgn="base" hangingPunct="0">
              <a:spcBef>
                <a:spcPct val="0"/>
              </a:spcBef>
              <a:spcAft>
                <a:spcPct val="0"/>
              </a:spcAft>
              <a:tabLst>
                <a:tab pos="203200" algn="l"/>
              </a:tabLst>
              <a:defRPr>
                <a:solidFill>
                  <a:schemeClr val="tx1"/>
                </a:solidFill>
                <a:latin typeface="Arial" panose="020B0604020202020204" pitchFamily="34" charset="0"/>
              </a:defRPr>
            </a:lvl8pPr>
            <a:lvl9pPr eaLnBrk="0" fontAlgn="base" hangingPunct="0">
              <a:spcBef>
                <a:spcPct val="0"/>
              </a:spcBef>
              <a:spcAft>
                <a:spcPct val="0"/>
              </a:spcAft>
              <a:tabLst>
                <a:tab pos="203200" algn="l"/>
              </a:tabLst>
              <a:defRPr>
                <a:solidFill>
                  <a:schemeClr val="tx1"/>
                </a:solidFill>
                <a:latin typeface="Arial" panose="020B0604020202020204" pitchFamily="34" charset="0"/>
              </a:defRPr>
            </a:lvl9pPr>
          </a:lstStyle>
          <a:p>
            <a:pPr marL="0" marR="0" lvl="0" indent="0" algn="l" defTabSz="914400" rtl="0" eaLnBrk="0" fontAlgn="base" latinLnBrk="0" hangingPunct="0">
              <a:spcBef>
                <a:spcPct val="0"/>
              </a:spcBef>
              <a:spcAft>
                <a:spcPts val="600"/>
              </a:spcAft>
              <a:buClrTx/>
              <a:buSzTx/>
              <a:buFontTx/>
              <a:buNone/>
              <a:tabLst>
                <a:tab pos="203200" algn="l"/>
              </a:tabLst>
            </a:pPr>
            <a:r>
              <a:rPr kumimoji="0" lang="el-GR" altLang="en-US" sz="1600" b="1" i="0" u="none" strike="noStrike" cap="none" normalizeH="0" baseline="0">
                <a:ln>
                  <a:noFill/>
                </a:ln>
                <a:solidFill>
                  <a:srgbClr val="002060"/>
                </a:solidFill>
                <a:effectLst>
                  <a:outerShdw blurRad="38100" dist="38100" dir="2700000" algn="tl">
                    <a:srgbClr val="C0C0C0"/>
                  </a:outerShdw>
                </a:effectLst>
                <a:latin typeface="Century Gothic" panose="020B0502020202020204" pitchFamily="34" charset="0"/>
                <a:ea typeface="Calibri" panose="020F0502020204030204" pitchFamily="34" charset="0"/>
                <a:cs typeface="Times New Roman" panose="02020603050405020304" pitchFamily="18" charset="0"/>
              </a:rPr>
              <a:t>4.  Πώς παίρνονται οι αποφάσεις;  </a:t>
            </a:r>
            <a:r>
              <a:rPr kumimoji="0" lang="el-GR" altLang="en-US" sz="1400" b="0" i="0" u="none" strike="noStrike" cap="none" normalizeH="0" baseline="0">
                <a:ln>
                  <a:noFill/>
                </a:ln>
                <a:solidFill>
                  <a:srgbClr val="002060"/>
                </a:solidFill>
                <a:effectLst>
                  <a:outerShdw blurRad="38100" dist="38100" dir="2700000" algn="tl">
                    <a:srgbClr val="C0C0C0"/>
                  </a:outerShdw>
                </a:effectLst>
                <a:latin typeface="Century Gothic" panose="020B0502020202020204" pitchFamily="34" charset="0"/>
                <a:ea typeface="Calibri" panose="020F0502020204030204" pitchFamily="34" charset="0"/>
                <a:cs typeface="Times New Roman" panose="02020603050405020304" pitchFamily="18" charset="0"/>
              </a:rPr>
              <a:t>(3 δίωρα)</a:t>
            </a:r>
            <a:endParaRPr kumimoji="0" lang="el-GR"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7625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86DD99-A94E-45EB-97FA-62E6ED8A8ECC}"/>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7D94F485-CEC1-4C74-804A-12A6E728CD8E}"/>
              </a:ext>
            </a:extLst>
          </p:cNvPr>
          <p:cNvSpPr>
            <a:spLocks noGrp="1"/>
          </p:cNvSpPr>
          <p:nvPr>
            <p:ph idx="1"/>
          </p:nvPr>
        </p:nvSpPr>
        <p:spPr/>
        <p:txBody>
          <a:bodyPr/>
          <a:lstStyle/>
          <a:p>
            <a:endParaRPr lang="en-US"/>
          </a:p>
        </p:txBody>
      </p:sp>
      <p:pic>
        <p:nvPicPr>
          <p:cNvPr id="4" name="Εικόνα 3">
            <a:extLst>
              <a:ext uri="{FF2B5EF4-FFF2-40B4-BE49-F238E27FC236}">
                <a16:creationId xmlns:a16="http://schemas.microsoft.com/office/drawing/2014/main" id="{0443DB2F-AA2A-4727-A703-B0CF7D098467}"/>
              </a:ext>
            </a:extLst>
          </p:cNvPr>
          <p:cNvPicPr>
            <a:picLocks noChangeAspect="1"/>
          </p:cNvPicPr>
          <p:nvPr/>
        </p:nvPicPr>
        <p:blipFill>
          <a:blip r:embed="rId2"/>
          <a:stretch>
            <a:fillRect/>
          </a:stretch>
        </p:blipFill>
        <p:spPr>
          <a:xfrm>
            <a:off x="960946" y="0"/>
            <a:ext cx="10270108" cy="6858000"/>
          </a:xfrm>
          <a:prstGeom prst="rect">
            <a:avLst/>
          </a:prstGeom>
        </p:spPr>
      </p:pic>
    </p:spTree>
    <p:extLst>
      <p:ext uri="{BB962C8B-B14F-4D97-AF65-F5344CB8AC3E}">
        <p14:creationId xmlns:p14="http://schemas.microsoft.com/office/powerpoint/2010/main" val="3598434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A87812-7021-4E76-AE60-2636923EEE3A}"/>
              </a:ext>
            </a:extLst>
          </p:cNvPr>
          <p:cNvSpPr>
            <a:spLocks noGrp="1"/>
          </p:cNvSpPr>
          <p:nvPr>
            <p:ph type="title"/>
          </p:nvPr>
        </p:nvSpPr>
        <p:spPr/>
        <p:txBody>
          <a:bodyPr/>
          <a:lstStyle/>
          <a:p>
            <a:r>
              <a:rPr lang="el-GR" dirty="0">
                <a:solidFill>
                  <a:srgbClr val="C00000"/>
                </a:solidFill>
              </a:rPr>
              <a:t>Σενάριο 1</a:t>
            </a:r>
            <a:endParaRPr lang="en-US" dirty="0">
              <a:solidFill>
                <a:srgbClr val="C00000"/>
              </a:solidFill>
            </a:endParaRPr>
          </a:p>
        </p:txBody>
      </p:sp>
      <p:sp>
        <p:nvSpPr>
          <p:cNvPr id="3" name="Θέση περιεχομένου 2">
            <a:extLst>
              <a:ext uri="{FF2B5EF4-FFF2-40B4-BE49-F238E27FC236}">
                <a16:creationId xmlns:a16="http://schemas.microsoft.com/office/drawing/2014/main" id="{7EA405F7-EFD9-4BD1-9773-B32A11958B2F}"/>
              </a:ext>
            </a:extLst>
          </p:cNvPr>
          <p:cNvSpPr>
            <a:spLocks noGrp="1"/>
          </p:cNvSpPr>
          <p:nvPr>
            <p:ph idx="1"/>
          </p:nvPr>
        </p:nvSpPr>
        <p:spPr>
          <a:xfrm>
            <a:off x="838199" y="1825625"/>
            <a:ext cx="11031583" cy="4810306"/>
          </a:xfrm>
        </p:spPr>
        <p:txBody>
          <a:bodyPr>
            <a:normAutofit fontScale="70000" lnSpcReduction="20000"/>
          </a:bodyPr>
          <a:lstStyle/>
          <a:p>
            <a:pPr marL="0" indent="0">
              <a:lnSpc>
                <a:spcPct val="120000"/>
              </a:lnSpc>
              <a:buNone/>
            </a:pPr>
            <a:r>
              <a:rPr lang="el-GR" b="1" u="sng" dirty="0"/>
              <a:t>20 λεπτά: </a:t>
            </a:r>
            <a:r>
              <a:rPr lang="el-GR" b="1" u="sng" dirty="0" err="1"/>
              <a:t>Αφόρμηση</a:t>
            </a:r>
            <a:r>
              <a:rPr lang="el-GR" b="1" u="sng" dirty="0"/>
              <a:t>, από τις εμπειρίες των εφήβων </a:t>
            </a:r>
            <a:endParaRPr lang="en-US" dirty="0"/>
          </a:p>
          <a:p>
            <a:pPr marL="0" indent="0">
              <a:lnSpc>
                <a:spcPct val="120000"/>
              </a:lnSpc>
              <a:buNone/>
            </a:pPr>
            <a:r>
              <a:rPr lang="el-GR" b="1" u="sng" dirty="0"/>
              <a:t>Μέθοδος: Θετικό- Αρνητικό ή χιονοστιβάδα</a:t>
            </a:r>
            <a:endParaRPr lang="en-US" dirty="0"/>
          </a:p>
          <a:p>
            <a:pPr marL="0" indent="0">
              <a:lnSpc>
                <a:spcPct val="120000"/>
              </a:lnSpc>
              <a:buNone/>
            </a:pPr>
            <a:r>
              <a:rPr lang="el-GR" dirty="0"/>
              <a:t>(Στο διάδρομο της τάξης, ο διδάσκων ορίζει τη μία άκρη ως το θετικό, τη μέση ως δεν ξέρω/δεν απαντώ και την άλλη άκρη ως το αρνητικό. Διαβάζει μία </a:t>
            </a:r>
            <a:r>
              <a:rPr lang="el-GR" dirty="0" err="1"/>
              <a:t>μία</a:t>
            </a:r>
            <a:r>
              <a:rPr lang="el-GR" dirty="0"/>
              <a:t> τις προτάσεις και οι μαθητές παίρνουν θέση ανάλογη με τη γνώμη τους, σε όλες τις πιθανές διαβαθμισμένες θέσεις –συμφωνώ απολύτως, συμφωνώ, συμφωνώ αλλά και τα αντίστοιχα-. Ο διδάσκων κατευθύνει τη συζήτηση ρωτώντας τους μαθητές έναν - έναν γιατί πήραν αυτή τη θέση. Διευρύνει τη συζήτηση όπως επιθυμεί, ρωτάει λίγους ή πολλούς, ανάλογα με τις απαντήσεις. Οι μαθητές έχουν δικαίωμα στη διάρκεια της διαδικασίας να αλλάξουν θέση, αν πεισθούν από όσα λέγονται. </a:t>
            </a:r>
            <a:endParaRPr lang="en-US" dirty="0"/>
          </a:p>
          <a:p>
            <a:pPr marL="0" indent="0">
              <a:lnSpc>
                <a:spcPct val="120000"/>
              </a:lnSpc>
              <a:buNone/>
            </a:pPr>
            <a:r>
              <a:rPr lang="el-GR" dirty="0"/>
              <a:t>Εναλλακτικά, μπορεί ο διδάσκων αντί για το Θετικό – Αρνητικό, να χρησιμοποιήσει τη μέθοδο της χιονοστιβάδας, όπου δίνει στους μαθητές γραπτά τις θέσεις κι εκείνοι απαντούν, πρώτα μόνοι τους, μετά σε ζευγάρια, έπειτα σε ομάδες των τεσσάρων και ανάλογα με τον αριθμό, των οκτώ. </a:t>
            </a:r>
            <a:r>
              <a:rPr lang="en-US" dirty="0" err="1"/>
              <a:t>Γίνετ</a:t>
            </a:r>
            <a:r>
              <a:rPr lang="en-US" dirty="0"/>
              <a:t>αι συζήτηση ανάμεσα στις ομάδες.</a:t>
            </a:r>
          </a:p>
          <a:p>
            <a:endParaRPr lang="en-US" dirty="0"/>
          </a:p>
        </p:txBody>
      </p:sp>
    </p:spTree>
    <p:extLst>
      <p:ext uri="{BB962C8B-B14F-4D97-AF65-F5344CB8AC3E}">
        <p14:creationId xmlns:p14="http://schemas.microsoft.com/office/powerpoint/2010/main" val="50137264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4403</Words>
  <Application>Microsoft Office PowerPoint</Application>
  <PresentationFormat>Ευρεία οθόνη</PresentationFormat>
  <Paragraphs>200</Paragraphs>
  <Slides>24</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24</vt:i4>
      </vt:variant>
    </vt:vector>
  </HeadingPairs>
  <TitlesOfParts>
    <vt:vector size="31" baseType="lpstr">
      <vt:lpstr>Arial</vt:lpstr>
      <vt:lpstr>Calibri</vt:lpstr>
      <vt:lpstr>Calibri Light</vt:lpstr>
      <vt:lpstr>Cambria</vt:lpstr>
      <vt:lpstr>Century Gothic</vt:lpstr>
      <vt:lpstr>Times New Roman</vt:lpstr>
      <vt:lpstr>Θέμα του Office</vt:lpstr>
      <vt:lpstr>Ειδική διδακτική 03</vt:lpstr>
      <vt:lpstr>Προσδοκώμενα</vt:lpstr>
      <vt:lpstr>ΘΕ που αντιστοιχούν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Σενάριο 1</vt:lpstr>
      <vt:lpstr>Παρουσίαση του PowerPoint</vt:lpstr>
      <vt:lpstr>Αντιλογία  με θέμα την Αποστολική Σύνοδο</vt:lpstr>
      <vt:lpstr>1. Χριστιανοί που ήσαν πριν Ιουδαίοι</vt:lpstr>
      <vt:lpstr>Χριστιανοί που ήταν πριν Ιουδαίοι Β</vt:lpstr>
      <vt:lpstr>2. Χριστιανοί που ήταν πριν ειδωλολάτρες</vt:lpstr>
      <vt:lpstr>Παρουσίαση του PowerPoint</vt:lpstr>
      <vt:lpstr>3. Κριτές</vt:lpstr>
      <vt:lpstr>Κριτές Β΄</vt:lpstr>
      <vt:lpstr>Συνέχεια διαδικασίας</vt:lpstr>
      <vt:lpstr>Από την Αποστολική Σύνοδο στις Οικουμενικές Συνόδους</vt:lpstr>
      <vt:lpstr>2ο δίωρο</vt:lpstr>
      <vt:lpstr>3ο δίωρο</vt:lpstr>
      <vt:lpstr>Σενάριο 2 2ου διώρου για Οικουμενικές Συνόδους</vt:lpstr>
      <vt:lpstr>Debate</vt:lpstr>
      <vt:lpstr>Σύνοδοι και κείμενα σχετικά με την Τριαδικότητα του Θεού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Ειδική διδακτική 03</dc:title>
  <dc:creator>Dimitrios Moschos</dc:creator>
  <cp:lastModifiedBy>Dimitrios Moschos</cp:lastModifiedBy>
  <cp:revision>4</cp:revision>
  <dcterms:created xsi:type="dcterms:W3CDTF">2021-03-15T21:57:48Z</dcterms:created>
  <dcterms:modified xsi:type="dcterms:W3CDTF">2022-03-15T12:53:41Z</dcterms:modified>
</cp:coreProperties>
</file>