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4" r:id="rId9"/>
    <p:sldId id="265" r:id="rId10"/>
    <p:sldId id="266" r:id="rId11"/>
    <p:sldId id="267" r:id="rId12"/>
    <p:sldId id="263"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8E8BF0-1D2B-4575-B603-C26A97834F43}" type="datetimeFigureOut">
              <a:rPr lang="el-GR" smtClean="0"/>
              <a:t>15/3/2022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4EA76F5-896B-40EF-A18B-5B397EC85860}"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E8BF0-1D2B-4575-B603-C26A97834F43}" type="datetimeFigureOut">
              <a:rPr lang="el-GR" smtClean="0"/>
              <a:t>15/3/2022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A76F5-896B-40EF-A18B-5B397EC85860}"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a:t>Μάθημα 4</a:t>
            </a:r>
            <a:br>
              <a:rPr lang="el-GR" dirty="0"/>
            </a:br>
            <a:r>
              <a:rPr lang="el-GR" dirty="0"/>
              <a:t>Υλικό για ΘΕ «Σεβασμός του </a:t>
            </a:r>
            <a:r>
              <a:rPr lang="el-GR" dirty="0" err="1"/>
              <a:t>Αλλου</a:t>
            </a:r>
            <a:r>
              <a:rPr lang="el-GR" dirty="0"/>
              <a:t>»</a:t>
            </a: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2FA239-3479-40AC-9323-25B56456CA7B}"/>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03D071D1-FCC9-4B30-B045-4F62D5392E38}"/>
              </a:ext>
            </a:extLst>
          </p:cNvPr>
          <p:cNvSpPr>
            <a:spLocks noGrp="1"/>
          </p:cNvSpPr>
          <p:nvPr>
            <p:ph idx="1"/>
          </p:nvPr>
        </p:nvSpPr>
        <p:spPr>
          <a:xfrm>
            <a:off x="107504" y="188640"/>
            <a:ext cx="8856984" cy="6669360"/>
          </a:xfrm>
        </p:spPr>
        <p:txBody>
          <a:bodyPr>
            <a:normAutofit fontScale="62500" lnSpcReduction="20000"/>
          </a:bodyPr>
          <a:lstStyle/>
          <a:p>
            <a:pPr marL="0" indent="0" algn="just">
              <a:lnSpc>
                <a:spcPct val="120000"/>
              </a:lnSpc>
              <a:buNone/>
            </a:pPr>
            <a:r>
              <a:rPr lang="el-GR" dirty="0"/>
              <a:t>Ως προς δε το ότι η </a:t>
            </a:r>
            <a:r>
              <a:rPr lang="el-GR" dirty="0" err="1"/>
              <a:t>αγιωσύνη</a:t>
            </a:r>
            <a:r>
              <a:rPr lang="el-GR" dirty="0"/>
              <a:t> σου έχει, όπως λέγει, σύμφωνους στο πρόβλημα αυτό τους αγίους αυτούς, να με </a:t>
            </a:r>
            <a:r>
              <a:rPr lang="el-GR" dirty="0" err="1"/>
              <a:t>συγχωρείς</a:t>
            </a:r>
            <a:r>
              <a:rPr lang="el-GR" dirty="0"/>
              <a:t>, Πάτερ, αλλά δεν κατανοούμε καλώς τα λόγια των Πατέρων και εξ αιτίας αυτού, βρισκόμαστε να εισάγουμε </a:t>
            </a:r>
            <a:r>
              <a:rPr lang="el-GR" dirty="0" err="1"/>
              <a:t>πατρομαχία</a:t>
            </a:r>
            <a:r>
              <a:rPr lang="el-GR" dirty="0"/>
              <a:t> ή μάλλον θεομαχία. Διότι ο θεϊκός Κύριλλος σε όσα γράφει κατά του Ιουλιανού[13], προσήγαγε τη φράση σύμφωνα με αυτό που είχε νομοθετηθεί παλιά, αλλά χωρίς να χρησιμοποιεί την παλιά ως εφάμιλλη με τη νέα (μη γένοιτο!)· διότι δεν αγνοεί ούτε ότι όσα λέγει ο Νόμος τα λέγει για όσους υπόκεινται στο Νόμο [14], ούτε τη σύγκριση που κάνει ο Σωτήρας, στην οποία λέει : «λέχθηκε στους αρχαίους τούτο, αλλ’ εγώ σάς λέγω εκείνο»[15]. Ώστε λοιπόν, καθώς λέγει ο </a:t>
            </a:r>
            <a:r>
              <a:rPr lang="el-GR" dirty="0" err="1"/>
              <a:t>θεοφάντωρ</a:t>
            </a:r>
            <a:r>
              <a:rPr lang="el-GR" dirty="0"/>
              <a:t> Διονύσιος προς κάποιο </a:t>
            </a:r>
            <a:r>
              <a:rPr lang="el-GR" dirty="0" err="1"/>
              <a:t>Δημόφιλο</a:t>
            </a:r>
            <a:r>
              <a:rPr lang="el-GR" dirty="0"/>
              <a:t>: «δεν θα αποδεχθούμε τις μη ζηλευτές παρορμήσεις σου, ακόμη κι αν μύριες φορές επικαλεσθείς τον </a:t>
            </a:r>
            <a:r>
              <a:rPr lang="el-GR" dirty="0" err="1"/>
              <a:t>Φινεές</a:t>
            </a:r>
            <a:r>
              <a:rPr lang="el-GR" dirty="0"/>
              <a:t> και τον Ηλία. Και τότε στους μαθητές, που ήταν αμέτοχοι του </a:t>
            </a:r>
            <a:r>
              <a:rPr lang="el-GR" dirty="0" err="1"/>
              <a:t>πραέος</a:t>
            </a:r>
            <a:r>
              <a:rPr lang="el-GR" dirty="0"/>
              <a:t> και αγαθού Πνεύματος, δεν άρεσε που ο Ιησούς υπάκουε σ’ αυτά. Και ο </a:t>
            </a:r>
            <a:r>
              <a:rPr lang="el-GR" dirty="0" err="1"/>
              <a:t>θεϊκότατος</a:t>
            </a:r>
            <a:r>
              <a:rPr lang="el-GR" dirty="0"/>
              <a:t> </a:t>
            </a:r>
            <a:r>
              <a:rPr lang="el-GR" dirty="0" err="1"/>
              <a:t>ιεροθέτης</a:t>
            </a:r>
            <a:r>
              <a:rPr lang="el-GR" dirty="0"/>
              <a:t> μάς λέγει ότι πρέπει με πραότητα να διδάσκουμε αυτούς που αντιτίθενται στη διδασκαλία του Θεού [16]· διότι πρέπει όσοι είναι σε άγνοια να διδάσκονται και όχι να τιμωρούνται»[17]. Ακούσαμε, λοιπόν, αγαπητέ, αυτά που έχει </a:t>
            </a:r>
            <a:r>
              <a:rPr lang="el-GR" dirty="0" err="1"/>
              <a:t>πεί</a:t>
            </a:r>
            <a:r>
              <a:rPr lang="el-GR" dirty="0"/>
              <a:t> και ο ιερός Παύλος[18], ο ήλιος της υφηλίου. Λέγει συνεπώς και ο θεοφόρος Ιγνάτιος: «Αυτούς λοιπόν που μισούν τον Θεόν πρέπει να τους μισούμε και να </a:t>
            </a:r>
            <a:r>
              <a:rPr lang="el-GR" dirty="0" err="1"/>
              <a:t>λυώνουμε</a:t>
            </a:r>
            <a:r>
              <a:rPr lang="el-GR" dirty="0"/>
              <a:t> κατά των εχθρών Του, όχι όμως να τους καταδιώκουμε ή να βιαιοπραγούμε, όπως τα έθνη που δεν γνωρίζουν το Θεό»[19]. Αν όμως δεν πρέπει να βιαιοπραγούμε, πολύ περισσότερο βέβαια απαγορεύεται να τους σκοτώνουμε. </a:t>
            </a:r>
            <a:endParaRPr lang="en-US" dirty="0"/>
          </a:p>
          <a:p>
            <a:endParaRPr lang="en-US" dirty="0"/>
          </a:p>
        </p:txBody>
      </p:sp>
    </p:spTree>
    <p:extLst>
      <p:ext uri="{BB962C8B-B14F-4D97-AF65-F5344CB8AC3E}">
        <p14:creationId xmlns:p14="http://schemas.microsoft.com/office/powerpoint/2010/main" val="2657930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3CD393-53FB-47EF-95D3-97C843ECC925}"/>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EE9FC2CA-45A7-4DC5-96A2-C6953998CA88}"/>
              </a:ext>
            </a:extLst>
          </p:cNvPr>
          <p:cNvSpPr>
            <a:spLocks noGrp="1"/>
          </p:cNvSpPr>
          <p:nvPr>
            <p:ph idx="1"/>
          </p:nvPr>
        </p:nvSpPr>
        <p:spPr>
          <a:xfrm>
            <a:off x="0" y="0"/>
            <a:ext cx="9036496" cy="6858000"/>
          </a:xfrm>
        </p:spPr>
        <p:txBody>
          <a:bodyPr>
            <a:normAutofit fontScale="25000" lnSpcReduction="20000"/>
          </a:bodyPr>
          <a:lstStyle/>
          <a:p>
            <a:pPr marL="0" indent="0" algn="just">
              <a:lnSpc>
                <a:spcPct val="120000"/>
              </a:lnSpc>
              <a:spcBef>
                <a:spcPts val="0"/>
              </a:spcBef>
              <a:buNone/>
            </a:pPr>
            <a:r>
              <a:rPr lang="el-GR" sz="6400" dirty="0"/>
              <a:t>Επειδή ακόμη και τον Άγιο Συμεών τον </a:t>
            </a:r>
            <a:r>
              <a:rPr lang="el-GR" sz="6400" dirty="0" err="1"/>
              <a:t>Θαυμαστορείτη</a:t>
            </a:r>
            <a:r>
              <a:rPr lang="el-GR" sz="6400" dirty="0"/>
              <a:t> τον παρουσιάζεις, δέσποτα, να συνάδει μ’ εσένα, μη νομίζεις, ιερέ, ότι εκείνος μάχεται κατά του Χριστού ή κατά των ανωτέρων του διδασκάλων· αλλά τότε τί; Ο λόγος που τότε παρακάλεσε τον Βασιλέα, αφορούσε ένα έθνος που τραυμάτιζε το χριστιανικό γένος – δηλαδή για να μη νικώνται από τους Σαμαρείτες οι Χριστιανοί [20]. Και τούτο είναι καλά καμωμένο, και τώρα αυτό το ίδιο παρακαλούμε, δηλαδή τους </a:t>
            </a:r>
            <a:r>
              <a:rPr lang="el-GR" sz="6400" dirty="0" err="1"/>
              <a:t>Σκύθες</a:t>
            </a:r>
            <a:r>
              <a:rPr lang="el-GR" sz="6400" dirty="0"/>
              <a:t> και τους Άραβες που θανατώνουν το λαό του Θεού, οι Βασιλείς να τους πολεμούν και να μη τους λυπούνται [21]. Άλλο αυτό, και άλλο εκείνο· το ένα αφορά στους εχθρούς, το άλλο στους αιρετικούς υπηκόους.</a:t>
            </a:r>
            <a:endParaRPr lang="en-US" sz="6400" dirty="0"/>
          </a:p>
          <a:p>
            <a:pPr marL="0" indent="0" algn="just">
              <a:lnSpc>
                <a:spcPct val="120000"/>
              </a:lnSpc>
              <a:spcBef>
                <a:spcPts val="0"/>
              </a:spcBef>
              <a:buNone/>
            </a:pPr>
            <a:r>
              <a:rPr lang="el-GR" sz="6400" dirty="0"/>
              <a:t>Και εκείνο βέβαια περί του Ιωάννου του </a:t>
            </a:r>
            <a:r>
              <a:rPr lang="el-GR" sz="6400" dirty="0" err="1"/>
              <a:t>Νηστευτού</a:t>
            </a:r>
            <a:r>
              <a:rPr lang="el-GR" sz="6400" dirty="0"/>
              <a:t>, του Επισκόπου της Κωνσταντινουπόλεως, δεν μού φαίνεται αληθές, ότι δηλαδή επέτρεψε οι γητευτές να ανασκολοπισθούν, αλλά το παρεχώρησε· διότι κι εκείνοι φονείς είναι, και δεν πρέπει κανείς να εμποδίζει τους κυβερνήτες να ενεργούν αυτά που προβλέπουν οι ρωμαϊκοί νόμοι γι’ αυτούς, εφ’ όσον, όπως λέει, δεν φορούν χωρίς λόγο το ξίφος, αλλά είναι τιμωροί εκείνου που πράττει το κακό [22]. Όμως για εκείνους που απαγόρευσε ο Κύριος, δεν πρέπει κάποιος να το επιτρέπει. Δηλαδή επιτρέπεται οι άρχοντες των σωμάτων, εκείνους που συνελήφθησαν σε σωματικά παραπτώματα (ποινικά αδικήματα), να τους τιμωρούν, όχι όμως εκείνους που διέπραξαν ψυχικό παράπτωμα· (συνειδήσεως). Αυτό ανήκει στους άρχοντες των ψυχών, των οποίων τα μέσα της τιμωρίας είναι οι αφορισμοί και τα λοιπά επιτίμια. </a:t>
            </a:r>
            <a:endParaRPr lang="en-US" sz="6400" dirty="0"/>
          </a:p>
          <a:p>
            <a:pPr marL="0" indent="0" algn="just">
              <a:lnSpc>
                <a:spcPct val="120000"/>
              </a:lnSpc>
              <a:spcBef>
                <a:spcPts val="0"/>
              </a:spcBef>
              <a:buNone/>
            </a:pPr>
            <a:r>
              <a:rPr lang="el-GR" sz="6400" dirty="0"/>
              <a:t>Έτσι λοιπόν, δέσποτα, νομίζουμε εμείς οι ευτελείς· και μάλιστα, για να μιλήσω ως άφρων, και με θάρρος είπαμε και στον </a:t>
            </a:r>
            <a:r>
              <a:rPr lang="el-GR" sz="6400" dirty="0" err="1"/>
              <a:t>Μακαριώτατό</a:t>
            </a:r>
            <a:r>
              <a:rPr lang="el-GR" sz="6400" dirty="0"/>
              <a:t> μας Πατριάρχη ότι «η Εκκλησία δεν αγωνίζεται με το ξίφος» (και συμφώνησε), αλλά και στους Βασιλείς [23] που διέπραξαν τη σφαγή, στον μεν πρώτο είπαμε ότι «του Θεού δεν τού άρεσε αυτή η θανάτωση», </a:t>
            </a:r>
            <a:r>
              <a:rPr lang="el-GR" sz="6400" b="1" dirty="0"/>
              <a:t>στο δε δεύτερο, που απαιτούσε τη συνηγορία για τη θανάτωση, είπαμε «πρώτα να κοπεί το κεφάλι μου παρά να συμφωνήσω με αυτό». </a:t>
            </a:r>
            <a:r>
              <a:rPr lang="el-GR" sz="6400" dirty="0"/>
              <a:t>Αυτά από εμάς τους αμαρτωλούς· εσείς δε, </a:t>
            </a:r>
            <a:r>
              <a:rPr lang="el-GR" sz="6400" dirty="0" err="1"/>
              <a:t>αγιώτατοι</a:t>
            </a:r>
            <a:r>
              <a:rPr lang="el-GR" sz="6400" dirty="0"/>
              <a:t>, αν διαβάσατε άλλο Ευαγγέλιο, το οποίο εμείς δεν γνωρίζουμε, έχει καλώς· αν όμως όχι, προσέξτε τί αποφαίνεται ο Απόστολος.</a:t>
            </a:r>
            <a:endParaRPr lang="en-US" sz="6400" dirty="0"/>
          </a:p>
          <a:p>
            <a:pPr>
              <a:spcBef>
                <a:spcPts val="0"/>
              </a:spcBef>
            </a:pPr>
            <a:endParaRPr lang="en-US" dirty="0"/>
          </a:p>
        </p:txBody>
      </p:sp>
    </p:spTree>
    <p:extLst>
      <p:ext uri="{BB962C8B-B14F-4D97-AF65-F5344CB8AC3E}">
        <p14:creationId xmlns:p14="http://schemas.microsoft.com/office/powerpoint/2010/main" val="2288122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74D45A-B7D6-43B2-8867-91257D066077}"/>
              </a:ext>
            </a:extLst>
          </p:cNvPr>
          <p:cNvSpPr>
            <a:spLocks noGrp="1"/>
          </p:cNvSpPr>
          <p:nvPr>
            <p:ph type="title"/>
          </p:nvPr>
        </p:nvSpPr>
        <p:spPr>
          <a:xfrm>
            <a:off x="457200" y="274638"/>
            <a:ext cx="8229600" cy="850106"/>
          </a:xfrm>
        </p:spPr>
        <p:txBody>
          <a:bodyPr/>
          <a:lstStyle/>
          <a:p>
            <a:r>
              <a:rPr lang="el-GR" dirty="0">
                <a:solidFill>
                  <a:srgbClr val="C00000"/>
                </a:solidFill>
              </a:rPr>
              <a:t>Διδακτικά σενάρια</a:t>
            </a:r>
            <a:endParaRPr lang="en-US" dirty="0">
              <a:solidFill>
                <a:srgbClr val="C00000"/>
              </a:solidFill>
            </a:endParaRPr>
          </a:p>
        </p:txBody>
      </p:sp>
      <p:sp>
        <p:nvSpPr>
          <p:cNvPr id="3" name="Θέση περιεχομένου 2">
            <a:extLst>
              <a:ext uri="{FF2B5EF4-FFF2-40B4-BE49-F238E27FC236}">
                <a16:creationId xmlns:a16="http://schemas.microsoft.com/office/drawing/2014/main" id="{A0AC73A3-98F0-4743-BD10-EFEAAC69BC8D}"/>
              </a:ext>
            </a:extLst>
          </p:cNvPr>
          <p:cNvSpPr>
            <a:spLocks noGrp="1"/>
          </p:cNvSpPr>
          <p:nvPr>
            <p:ph idx="1"/>
          </p:nvPr>
        </p:nvSpPr>
        <p:spPr>
          <a:xfrm>
            <a:off x="107504" y="1196752"/>
            <a:ext cx="9001000" cy="5544616"/>
          </a:xfrm>
        </p:spPr>
        <p:txBody>
          <a:bodyPr>
            <a:normAutofit fontScale="62500" lnSpcReduction="20000"/>
          </a:bodyPr>
          <a:lstStyle/>
          <a:p>
            <a:pPr lvl="0">
              <a:lnSpc>
                <a:spcPct val="120000"/>
              </a:lnSpc>
            </a:pPr>
            <a:r>
              <a:rPr lang="en-US" dirty="0"/>
              <a:t>TPS</a:t>
            </a:r>
            <a:r>
              <a:rPr lang="el-GR" dirty="0"/>
              <a:t> τεχνικές, όπου οι μαθητές θα βρουν πληροφορίες για τους συντάκτες και την ιστορική συγκυρία (στο σπίτι), είτε θα μοιραστούν σκέψεις και επιχειρήματα. Το πρώτο κείμενο μπορεί να </a:t>
            </a:r>
            <a:r>
              <a:rPr lang="el-GR" dirty="0" err="1"/>
              <a:t>συμπέσει</a:t>
            </a:r>
            <a:r>
              <a:rPr lang="el-GR" dirty="0"/>
              <a:t> σε μια διαθεματική πραγματεία της Εικονομαχίας ή συμβάντων τον 9</a:t>
            </a:r>
            <a:r>
              <a:rPr lang="el-GR" baseline="30000" dirty="0"/>
              <a:t>ο</a:t>
            </a:r>
            <a:r>
              <a:rPr lang="el-GR" dirty="0"/>
              <a:t> αιώνα στη Βυζαντινή Ιστορία, η οποία (τουλάχιστον σύμφωνα με τα ισχύοντα) διδάσκεται στην ίδια τάξη (Β΄ Γυμνασίου), οπότε μπορεί να γίνει μια ενιαία δουλειά με τον ιστορικό (αν θέλει!)</a:t>
            </a:r>
            <a:endParaRPr lang="en-US" dirty="0"/>
          </a:p>
          <a:p>
            <a:pPr lvl="0">
              <a:lnSpc>
                <a:spcPct val="120000"/>
              </a:lnSpc>
            </a:pPr>
            <a:r>
              <a:rPr lang="el-GR" dirty="0"/>
              <a:t>Τεχνικές εκπαιδευτικού δράματος με κύκλο κουτσομπολιού γύρω από τα γράμματα, είτε με δραστηριότητες γλωσσικής έκφρασης, όπου οι μαθητές θα υποδυθούν τους αποδέκτες των επιστολών και θα αποπειραθούν να γράψουν μια απάντηση</a:t>
            </a:r>
            <a:endParaRPr lang="en-US" dirty="0"/>
          </a:p>
          <a:p>
            <a:pPr lvl="0">
              <a:lnSpc>
                <a:spcPct val="120000"/>
              </a:lnSpc>
            </a:pPr>
            <a:r>
              <a:rPr lang="el-GR" dirty="0"/>
              <a:t>Συνδυαστικά με άλλα κείμενα της ενότητας 5 για διωγμούς μέσα σε άλλες θρησκείες να γίνει σύγκριση με τους διωγμούς που έκαναν Χριστιανοί βασιλιάδες ή η Ιερά Εξέταση για να φανούν τα αίτια που πρόβαλλαν και να αναζητηθούν κι εκεί φωνές αντίστασης (εδώ ο διδάσκων θα τροφοδοτήσει με υλικό) πάλι με τεχνικές </a:t>
            </a:r>
            <a:r>
              <a:rPr lang="en-US" dirty="0"/>
              <a:t>TPS</a:t>
            </a:r>
          </a:p>
          <a:p>
            <a:endParaRPr lang="en-US" dirty="0"/>
          </a:p>
        </p:txBody>
      </p:sp>
    </p:spTree>
    <p:extLst>
      <p:ext uri="{BB962C8B-B14F-4D97-AF65-F5344CB8AC3E}">
        <p14:creationId xmlns:p14="http://schemas.microsoft.com/office/powerpoint/2010/main" val="39544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C00000"/>
                </a:solidFill>
              </a:rPr>
              <a:t>Θ. Ε. </a:t>
            </a:r>
            <a:r>
              <a:rPr lang="el-GR" b="1" dirty="0" err="1">
                <a:solidFill>
                  <a:srgbClr val="C00000"/>
                </a:solidFill>
              </a:rPr>
              <a:t>Γ΄Γυμνασίου</a:t>
            </a:r>
            <a:r>
              <a:rPr lang="el-GR" b="1" dirty="0">
                <a:solidFill>
                  <a:srgbClr val="C00000"/>
                </a:solidFill>
              </a:rPr>
              <a:t> (μεταβατικά)</a:t>
            </a:r>
          </a:p>
        </p:txBody>
      </p:sp>
      <p:pic>
        <p:nvPicPr>
          <p:cNvPr id="2050" name="Picture 2"/>
          <p:cNvPicPr>
            <a:picLocks noGrp="1" noChangeAspect="1" noChangeArrowheads="1"/>
          </p:cNvPicPr>
          <p:nvPr>
            <p:ph idx="1"/>
          </p:nvPr>
        </p:nvPicPr>
        <p:blipFill>
          <a:blip r:embed="rId2"/>
          <a:srcRect/>
          <a:stretch>
            <a:fillRect/>
          </a:stretch>
        </p:blipFill>
        <p:spPr bwMode="auto">
          <a:xfrm>
            <a:off x="566737" y="1615281"/>
            <a:ext cx="8010525" cy="44958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1026" name="Picture 2"/>
          <p:cNvPicPr>
            <a:picLocks noGrp="1" noChangeAspect="1" noChangeArrowheads="1"/>
          </p:cNvPicPr>
          <p:nvPr>
            <p:ph idx="1"/>
          </p:nvPr>
        </p:nvPicPr>
        <p:blipFill>
          <a:blip r:embed="rId2"/>
          <a:srcRect/>
          <a:stretch>
            <a:fillRect/>
          </a:stretch>
        </p:blipFill>
        <p:spPr bwMode="auto">
          <a:xfrm>
            <a:off x="139193" y="571480"/>
            <a:ext cx="9039582" cy="555468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1D38D0-0303-4572-B93F-E20C0E75E0A7}"/>
              </a:ext>
            </a:extLst>
          </p:cNvPr>
          <p:cNvSpPr>
            <a:spLocks noGrp="1"/>
          </p:cNvSpPr>
          <p:nvPr>
            <p:ph type="title"/>
          </p:nvPr>
        </p:nvSpPr>
        <p:spPr/>
        <p:txBody>
          <a:bodyPr>
            <a:normAutofit fontScale="90000"/>
          </a:bodyPr>
          <a:lstStyle/>
          <a:p>
            <a:r>
              <a:rPr lang="el-GR" dirty="0">
                <a:solidFill>
                  <a:srgbClr val="C00000"/>
                </a:solidFill>
              </a:rPr>
              <a:t>Ο «άλλος» μέσα στη χριστιανική ουτοπία: η πολιτική εσχατολογία μιας χριστιανικής πολιτείας</a:t>
            </a:r>
            <a:endParaRPr lang="en-US" dirty="0">
              <a:solidFill>
                <a:srgbClr val="C00000"/>
              </a:solidFill>
            </a:endParaRPr>
          </a:p>
        </p:txBody>
      </p:sp>
      <p:sp>
        <p:nvSpPr>
          <p:cNvPr id="3" name="Θέση περιεχομένου 2">
            <a:extLst>
              <a:ext uri="{FF2B5EF4-FFF2-40B4-BE49-F238E27FC236}">
                <a16:creationId xmlns:a16="http://schemas.microsoft.com/office/drawing/2014/main" id="{960CFDE6-2F55-4658-BF81-329F65687F5C}"/>
              </a:ext>
            </a:extLst>
          </p:cNvPr>
          <p:cNvSpPr>
            <a:spLocks noGrp="1"/>
          </p:cNvSpPr>
          <p:nvPr>
            <p:ph idx="1"/>
          </p:nvPr>
        </p:nvSpPr>
        <p:spPr>
          <a:xfrm>
            <a:off x="457200" y="1772816"/>
            <a:ext cx="8229600" cy="4353347"/>
          </a:xfrm>
        </p:spPr>
        <p:txBody>
          <a:bodyPr>
            <a:normAutofit fontScale="77500" lnSpcReduction="20000"/>
          </a:bodyPr>
          <a:lstStyle/>
          <a:p>
            <a:r>
              <a:rPr lang="el-GR" dirty="0"/>
              <a:t>Σημαντική για την προσέγγιση του «άλλου» στο Χριστιανισμό είναι η σημασία που περιέχουν τα ριζοσπαστικά εσχατολογικά κίνητρα (τέλος του παρόντος κόσμου, εγκαίνια ενός καινούριου)</a:t>
            </a:r>
          </a:p>
          <a:p>
            <a:r>
              <a:rPr lang="el-GR" dirty="0"/>
              <a:t>Αυτό πρακτικά παίρνει τη μορφή διώξεων και πολιτικών «εξαφάνισης» της κάθε λογής μειονότητας με την ιδέα ότι φέρνουμε «μόνοι μας» τον καινούριο κόσμο.</a:t>
            </a:r>
          </a:p>
          <a:p>
            <a:r>
              <a:rPr lang="el-GR" dirty="0"/>
              <a:t>Χαρακτηρίζει διαχρονικά αυτοκρατορίες, ολοκληρωτικά συστήματα κλπ. στο όνομα του Χριστού.</a:t>
            </a:r>
          </a:p>
          <a:p>
            <a:r>
              <a:rPr lang="el-GR" dirty="0"/>
              <a:t>Για να αναδείξουμε τις δυνάμεις που αντιστέκονται σ’ αυτό μέσα στο Χριστιανισμό θα χρησιμοποιήσουμε δύο κείμενα που μάλιστα προέρχονται από τον κόσμο των μοναχών, που κανονικά (!) θεωρούνται εκπρόσωποι «των άκρων»!</a:t>
            </a:r>
            <a:endParaRPr lang="en-US" dirty="0"/>
          </a:p>
          <a:p>
            <a:endParaRPr lang="en-US" dirty="0"/>
          </a:p>
        </p:txBody>
      </p:sp>
    </p:spTree>
    <p:extLst>
      <p:ext uri="{BB962C8B-B14F-4D97-AF65-F5344CB8AC3E}">
        <p14:creationId xmlns:p14="http://schemas.microsoft.com/office/powerpoint/2010/main" val="363147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984BC7-F2DF-4A2C-9C8A-B2F5696841EB}"/>
              </a:ext>
            </a:extLst>
          </p:cNvPr>
          <p:cNvSpPr>
            <a:spLocks noGrp="1"/>
          </p:cNvSpPr>
          <p:nvPr>
            <p:ph type="title"/>
          </p:nvPr>
        </p:nvSpPr>
        <p:spPr/>
        <p:txBody>
          <a:bodyPr>
            <a:normAutofit fontScale="90000"/>
          </a:bodyPr>
          <a:lstStyle/>
          <a:p>
            <a:r>
              <a:rPr lang="el-GR" dirty="0">
                <a:solidFill>
                  <a:srgbClr val="C00000"/>
                </a:solidFill>
              </a:rPr>
              <a:t>Μάξιμος Ομολογητής, Επιστολή 8 (τέλος)</a:t>
            </a:r>
            <a:br>
              <a:rPr lang="en-US" dirty="0">
                <a:solidFill>
                  <a:srgbClr val="C00000"/>
                </a:solidFill>
              </a:rPr>
            </a:br>
            <a:endParaRPr lang="en-US" dirty="0">
              <a:solidFill>
                <a:srgbClr val="C00000"/>
              </a:solidFill>
            </a:endParaRPr>
          </a:p>
        </p:txBody>
      </p:sp>
      <p:sp>
        <p:nvSpPr>
          <p:cNvPr id="3" name="Θέση περιεχομένου 2">
            <a:extLst>
              <a:ext uri="{FF2B5EF4-FFF2-40B4-BE49-F238E27FC236}">
                <a16:creationId xmlns:a16="http://schemas.microsoft.com/office/drawing/2014/main" id="{098C4944-2B66-4E24-A1F8-E3A2C7D1EA44}"/>
              </a:ext>
            </a:extLst>
          </p:cNvPr>
          <p:cNvSpPr>
            <a:spLocks noGrp="1"/>
          </p:cNvSpPr>
          <p:nvPr>
            <p:ph idx="1"/>
          </p:nvPr>
        </p:nvSpPr>
        <p:spPr>
          <a:xfrm>
            <a:off x="457200" y="1600200"/>
            <a:ext cx="8229600" cy="5069160"/>
          </a:xfrm>
        </p:spPr>
        <p:txBody>
          <a:bodyPr>
            <a:normAutofit fontScale="85000" lnSpcReduction="10000"/>
          </a:bodyPr>
          <a:lstStyle/>
          <a:p>
            <a:pPr marL="0" indent="0" algn="just">
              <a:lnSpc>
                <a:spcPct val="110000"/>
              </a:lnSpc>
              <a:spcBef>
                <a:spcPts val="0"/>
              </a:spcBef>
              <a:buNone/>
            </a:pPr>
            <a:r>
              <a:rPr lang="el-GR" dirty="0"/>
              <a:t>Για να μάθετε και τα καινούργια γεγονότα εδώ, τίμιοι πατέρες, θα σας τα πω με συντομία. Ο ευλογημένος δούλος του Θεού, ενδοξότατος έπαρχος της περιφέρειάς μας, μόλις ήρθε από τη βασίλισσα των πόλεων, όλους τους Ιουδαίους και Σαμαρείτες σ’ όλη τη (Βόρειο) Αφρική ντόπιους και μετανάστες, με διαταγή των </a:t>
            </a:r>
            <a:r>
              <a:rPr lang="el-GR" dirty="0" err="1"/>
              <a:t>ευσεβεστάτων</a:t>
            </a:r>
            <a:r>
              <a:rPr lang="el-GR" dirty="0"/>
              <a:t> αυτοκρατόρων, τους έκανε Χριστιανούς μαζί με τις γυναίκες, τα παιδιά και τους δούλους τους. Όλους αυτούς που υπολογίζονται σε δεκάδες χιλιάδες ψυχές, τους προσήγαγε στο άγιο Βάπτισμα την ημέρα της Πεντηκοστής του έτους της πέμπτης </a:t>
            </a:r>
            <a:r>
              <a:rPr lang="el-GR" dirty="0" err="1"/>
              <a:t>επινεμήσεως</a:t>
            </a:r>
            <a:r>
              <a:rPr lang="el-GR" dirty="0"/>
              <a:t> (Ινδικτιώνος, δηλαδή το 632).</a:t>
            </a:r>
            <a:endParaRPr lang="en-US" dirty="0"/>
          </a:p>
          <a:p>
            <a:endParaRPr lang="en-US" dirty="0"/>
          </a:p>
        </p:txBody>
      </p:sp>
    </p:spTree>
    <p:extLst>
      <p:ext uri="{BB962C8B-B14F-4D97-AF65-F5344CB8AC3E}">
        <p14:creationId xmlns:p14="http://schemas.microsoft.com/office/powerpoint/2010/main" val="3191520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671D4E-1177-4B52-AAE7-99925FBDBA2E}"/>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8D1B3F23-94D9-42EC-AB6E-CB88AE692972}"/>
              </a:ext>
            </a:extLst>
          </p:cNvPr>
          <p:cNvSpPr>
            <a:spLocks noGrp="1"/>
          </p:cNvSpPr>
          <p:nvPr>
            <p:ph idx="1"/>
          </p:nvPr>
        </p:nvSpPr>
        <p:spPr>
          <a:xfrm>
            <a:off x="179512" y="0"/>
            <a:ext cx="8784976" cy="6858000"/>
          </a:xfrm>
        </p:spPr>
        <p:txBody>
          <a:bodyPr>
            <a:normAutofit fontScale="70000" lnSpcReduction="20000"/>
          </a:bodyPr>
          <a:lstStyle/>
          <a:p>
            <a:pPr marL="0" indent="0" algn="just">
              <a:lnSpc>
                <a:spcPct val="120000"/>
              </a:lnSpc>
              <a:spcBef>
                <a:spcPts val="0"/>
              </a:spcBef>
              <a:buNone/>
            </a:pPr>
            <a:r>
              <a:rPr lang="el-GR" dirty="0"/>
              <a:t>Ακούω ότι αυτό έγινε σε όλη την επικράτεια των Ρωμαίων και εξαιτίας του μ’ έπιασε τρομερός φόβος και έφριξα. Πρώτον, γιατί φοβάμαι μήπως καθυβρίζεται το μέγα αυτό και όντως θεϊκό μυστήριο όταν δίνεται σ’ αυτούς που δεν επέδειξαν από πριν πρόθεση αντίστοιχη με την πίστη. Δεύτερον, σκέπτομαι και τον κίνδυνο στην ψυχή και αυτών των ίδιων, μήπως – έχοντας ακόμη την πικρή ρίζα της πατροπαράδοτης απιστίας τους στο βάθος και υποβιβάζοντας το φως της χάριτος μέσα τους – πάρουν πάνω τους μεγαλύτερη καταδίκη </a:t>
            </a:r>
            <a:r>
              <a:rPr lang="el-GR" dirty="0" err="1"/>
              <a:t>συναυξάνοντάς</a:t>
            </a:r>
            <a:r>
              <a:rPr lang="el-GR" dirty="0"/>
              <a:t> την με το σκοτάδι της απιστίας τους. Και τρίτον η αναμενόμενη αποστασία που λέει ο άγιος απόστολος [Β΄ </a:t>
            </a:r>
            <a:r>
              <a:rPr lang="el-GR" dirty="0" err="1"/>
              <a:t>Θεσ</a:t>
            </a:r>
            <a:r>
              <a:rPr lang="el-GR" dirty="0"/>
              <a:t>. 2, 3], προβληματίζομαι μήπως ξεκινήσει με την επιμιξία με τους πιστούς λαούς, με την οποία (επιμιξία) θα μπορέσουν απαρατήρητα να σπείρουν την πονηρή σπορά των σκανδάλων κατά της αγίας πίστης μας στους αφελέστερους κι έτσι βρεθεί να γίνει αυτό φανερό και αναμφισβήτητο σημείο της διαδιδόμενης συντέλειας του κόσμου, κατά την οποία περιμένουν μεγάλους πειρασμούς και αγώνες υπέρ της αληθείας, όσοι προετοιμάζονται με προσευχές, δεήσεις, δάκρυα πολλά και τρόπους δίκαιης </a:t>
            </a:r>
            <a:r>
              <a:rPr lang="el-GR" dirty="0" err="1"/>
              <a:t>βιοτής</a:t>
            </a:r>
            <a:r>
              <a:rPr lang="el-GR" dirty="0"/>
              <a:t>. </a:t>
            </a:r>
            <a:endParaRPr lang="en-US" dirty="0"/>
          </a:p>
          <a:p>
            <a:endParaRPr lang="en-US" dirty="0"/>
          </a:p>
        </p:txBody>
      </p:sp>
    </p:spTree>
    <p:extLst>
      <p:ext uri="{BB962C8B-B14F-4D97-AF65-F5344CB8AC3E}">
        <p14:creationId xmlns:p14="http://schemas.microsoft.com/office/powerpoint/2010/main" val="3905881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341414-97CC-45BA-9E0A-9D27FF854F17}"/>
              </a:ext>
            </a:extLst>
          </p:cNvPr>
          <p:cNvSpPr>
            <a:spLocks noGrp="1"/>
          </p:cNvSpPr>
          <p:nvPr>
            <p:ph type="title"/>
          </p:nvPr>
        </p:nvSpPr>
        <p:spPr/>
        <p:txBody>
          <a:bodyPr/>
          <a:lstStyle/>
          <a:p>
            <a:r>
              <a:rPr lang="el-GR" dirty="0">
                <a:solidFill>
                  <a:srgbClr val="C00000"/>
                </a:solidFill>
              </a:rPr>
              <a:t>Επισημάνσεις στο κείμενο</a:t>
            </a:r>
            <a:endParaRPr lang="en-US" dirty="0">
              <a:solidFill>
                <a:srgbClr val="C00000"/>
              </a:solidFill>
            </a:endParaRPr>
          </a:p>
        </p:txBody>
      </p:sp>
      <p:sp>
        <p:nvSpPr>
          <p:cNvPr id="3" name="Θέση περιεχομένου 2">
            <a:extLst>
              <a:ext uri="{FF2B5EF4-FFF2-40B4-BE49-F238E27FC236}">
                <a16:creationId xmlns:a16="http://schemas.microsoft.com/office/drawing/2014/main" id="{3930FDF7-7651-4C56-93BA-F51ACC982BB2}"/>
              </a:ext>
            </a:extLst>
          </p:cNvPr>
          <p:cNvSpPr>
            <a:spLocks noGrp="1"/>
          </p:cNvSpPr>
          <p:nvPr>
            <p:ph idx="1"/>
          </p:nvPr>
        </p:nvSpPr>
        <p:spPr>
          <a:xfrm>
            <a:off x="457200" y="1600200"/>
            <a:ext cx="8229600" cy="4983162"/>
          </a:xfrm>
        </p:spPr>
        <p:txBody>
          <a:bodyPr>
            <a:normAutofit fontScale="85000" lnSpcReduction="20000"/>
          </a:bodyPr>
          <a:lstStyle/>
          <a:p>
            <a:pPr algn="just"/>
            <a:r>
              <a:rPr lang="el-GR" dirty="0"/>
              <a:t>ὁ Μάξιμος ὁ </a:t>
            </a:r>
            <a:r>
              <a:rPr lang="el-GR" dirty="0" err="1"/>
              <a:t>Ὁμολογητής</a:t>
            </a:r>
            <a:r>
              <a:rPr lang="el-GR" dirty="0"/>
              <a:t> μαθαίνει </a:t>
            </a:r>
            <a:r>
              <a:rPr lang="el-GR" dirty="0" err="1"/>
              <a:t>γιά</a:t>
            </a:r>
            <a:r>
              <a:rPr lang="el-GR" dirty="0"/>
              <a:t> </a:t>
            </a:r>
            <a:r>
              <a:rPr lang="el-GR" dirty="0" err="1"/>
              <a:t>ἕνα</a:t>
            </a:r>
            <a:r>
              <a:rPr lang="el-GR" dirty="0"/>
              <a:t> </a:t>
            </a:r>
            <a:r>
              <a:rPr lang="el-GR" dirty="0" err="1"/>
              <a:t>ὑποχρεωτικό</a:t>
            </a:r>
            <a:r>
              <a:rPr lang="el-GR" dirty="0"/>
              <a:t> βάπτισμα </a:t>
            </a:r>
            <a:r>
              <a:rPr lang="el-GR" dirty="0" err="1"/>
              <a:t>ὅλων</a:t>
            </a:r>
            <a:r>
              <a:rPr lang="el-GR" dirty="0"/>
              <a:t> </a:t>
            </a:r>
            <a:r>
              <a:rPr lang="el-GR" dirty="0" err="1"/>
              <a:t>τῶν</a:t>
            </a:r>
            <a:r>
              <a:rPr lang="el-GR" dirty="0"/>
              <a:t> </a:t>
            </a:r>
            <a:r>
              <a:rPr lang="el-GR" dirty="0" err="1"/>
              <a:t>Ἑβραίων</a:t>
            </a:r>
            <a:r>
              <a:rPr lang="el-GR" dirty="0"/>
              <a:t> </a:t>
            </a:r>
            <a:r>
              <a:rPr lang="el-GR" dirty="0" err="1"/>
              <a:t>καί</a:t>
            </a:r>
            <a:r>
              <a:rPr lang="el-GR" dirty="0"/>
              <a:t> </a:t>
            </a:r>
            <a:r>
              <a:rPr lang="el-GR" dirty="0" err="1"/>
              <a:t>Σαμαρειτῶν</a:t>
            </a:r>
            <a:r>
              <a:rPr lang="el-GR" dirty="0"/>
              <a:t> </a:t>
            </a:r>
            <a:r>
              <a:rPr lang="el-GR" dirty="0" err="1"/>
              <a:t>στή</a:t>
            </a:r>
            <a:r>
              <a:rPr lang="el-GR" dirty="0"/>
              <a:t> Βόρειο </a:t>
            </a:r>
            <a:r>
              <a:rPr lang="el-GR" dirty="0" err="1"/>
              <a:t>Ἀφρική</a:t>
            </a:r>
            <a:r>
              <a:rPr lang="el-GR" dirty="0"/>
              <a:t> </a:t>
            </a:r>
            <a:r>
              <a:rPr lang="el-GR" dirty="0" err="1"/>
              <a:t>καί</a:t>
            </a:r>
            <a:r>
              <a:rPr lang="el-GR" dirty="0"/>
              <a:t> </a:t>
            </a:r>
            <a:r>
              <a:rPr lang="el-GR" dirty="0" err="1"/>
              <a:t>ἐκφράζει</a:t>
            </a:r>
            <a:r>
              <a:rPr lang="el-GR" dirty="0"/>
              <a:t> </a:t>
            </a:r>
            <a:r>
              <a:rPr lang="el-GR" dirty="0" err="1"/>
              <a:t>ἀμέσως</a:t>
            </a:r>
            <a:r>
              <a:rPr lang="el-GR" dirty="0"/>
              <a:t> </a:t>
            </a:r>
            <a:r>
              <a:rPr lang="el-GR" dirty="0" err="1"/>
              <a:t>τό</a:t>
            </a:r>
            <a:r>
              <a:rPr lang="el-GR" dirty="0"/>
              <a:t> φόβο του </a:t>
            </a:r>
            <a:r>
              <a:rPr lang="el-GR" dirty="0" err="1"/>
              <a:t>ὅτι</a:t>
            </a:r>
            <a:r>
              <a:rPr lang="el-GR" dirty="0"/>
              <a:t> </a:t>
            </a:r>
            <a:r>
              <a:rPr lang="el-GR" dirty="0" err="1"/>
              <a:t>αὐτό</a:t>
            </a:r>
            <a:endParaRPr lang="en-US" dirty="0"/>
          </a:p>
          <a:p>
            <a:pPr algn="just"/>
            <a:r>
              <a:rPr lang="el-GR" dirty="0"/>
              <a:t>α. </a:t>
            </a:r>
            <a:r>
              <a:rPr lang="el-GR" dirty="0" err="1"/>
              <a:t>ὑβρίζει</a:t>
            </a:r>
            <a:r>
              <a:rPr lang="el-GR" dirty="0"/>
              <a:t> </a:t>
            </a:r>
            <a:r>
              <a:rPr lang="el-GR" dirty="0" err="1"/>
              <a:t>τό</a:t>
            </a:r>
            <a:r>
              <a:rPr lang="el-GR" dirty="0"/>
              <a:t> μυστήριο </a:t>
            </a:r>
            <a:r>
              <a:rPr lang="el-GR" dirty="0" err="1"/>
              <a:t>τοῦ</a:t>
            </a:r>
            <a:r>
              <a:rPr lang="el-GR" dirty="0"/>
              <a:t> βαπτίσματος </a:t>
            </a:r>
            <a:r>
              <a:rPr lang="el-GR" dirty="0" err="1"/>
              <a:t>ἀφοῦ</a:t>
            </a:r>
            <a:r>
              <a:rPr lang="el-GR" dirty="0"/>
              <a:t> </a:t>
            </a:r>
            <a:r>
              <a:rPr lang="el-GR" dirty="0" err="1"/>
              <a:t>δέν</a:t>
            </a:r>
            <a:r>
              <a:rPr lang="el-GR" dirty="0"/>
              <a:t> γίνεται </a:t>
            </a:r>
            <a:r>
              <a:rPr lang="el-GR" dirty="0" err="1"/>
              <a:t>μέ</a:t>
            </a:r>
            <a:r>
              <a:rPr lang="el-GR" dirty="0"/>
              <a:t> </a:t>
            </a:r>
            <a:r>
              <a:rPr lang="el-GR" dirty="0" err="1"/>
              <a:t>τή</a:t>
            </a:r>
            <a:r>
              <a:rPr lang="el-GR" dirty="0"/>
              <a:t> θέλησή τους,</a:t>
            </a:r>
            <a:endParaRPr lang="en-US" dirty="0"/>
          </a:p>
          <a:p>
            <a:pPr algn="just"/>
            <a:r>
              <a:rPr lang="el-GR" dirty="0"/>
              <a:t>β. </a:t>
            </a:r>
            <a:r>
              <a:rPr lang="el-GR" dirty="0" err="1"/>
              <a:t>θά</a:t>
            </a:r>
            <a:r>
              <a:rPr lang="el-GR" dirty="0"/>
              <a:t> φέρει μεγαλύτερα σκάνδαλα, γιατί </a:t>
            </a:r>
            <a:r>
              <a:rPr lang="el-GR" dirty="0" err="1"/>
              <a:t>θά</a:t>
            </a:r>
            <a:r>
              <a:rPr lang="el-GR" dirty="0"/>
              <a:t> </a:t>
            </a:r>
            <a:r>
              <a:rPr lang="el-GR" dirty="0" err="1"/>
              <a:t>ἔχουν</a:t>
            </a:r>
            <a:r>
              <a:rPr lang="el-GR" dirty="0"/>
              <a:t> </a:t>
            </a:r>
            <a:r>
              <a:rPr lang="el-GR" dirty="0" err="1"/>
              <a:t>ἀκόμα</a:t>
            </a:r>
            <a:r>
              <a:rPr lang="el-GR" dirty="0"/>
              <a:t> </a:t>
            </a:r>
            <a:r>
              <a:rPr lang="el-GR" dirty="0" err="1"/>
              <a:t>ὑπολείμματα</a:t>
            </a:r>
            <a:r>
              <a:rPr lang="el-GR" dirty="0"/>
              <a:t> </a:t>
            </a:r>
            <a:r>
              <a:rPr lang="el-GR" dirty="0" err="1"/>
              <a:t>τῶν</a:t>
            </a:r>
            <a:r>
              <a:rPr lang="el-GR" dirty="0"/>
              <a:t> </a:t>
            </a:r>
            <a:r>
              <a:rPr lang="el-GR" dirty="0" err="1"/>
              <a:t>ἀντιλήψεών</a:t>
            </a:r>
            <a:r>
              <a:rPr lang="el-GR" dirty="0"/>
              <a:t> τους </a:t>
            </a:r>
            <a:r>
              <a:rPr lang="el-GR" dirty="0" err="1"/>
              <a:t>καί</a:t>
            </a:r>
            <a:r>
              <a:rPr lang="el-GR" dirty="0"/>
              <a:t> μ’ αυτά θα κάνουν ζημιά </a:t>
            </a:r>
            <a:r>
              <a:rPr lang="el-GR" dirty="0" err="1"/>
              <a:t>στούς</a:t>
            </a:r>
            <a:r>
              <a:rPr lang="el-GR" dirty="0"/>
              <a:t> νέους </a:t>
            </a:r>
            <a:r>
              <a:rPr lang="el-GR" dirty="0" err="1"/>
              <a:t>ὁμοπίστους</a:t>
            </a:r>
            <a:r>
              <a:rPr lang="el-GR" dirty="0"/>
              <a:t> τους </a:t>
            </a:r>
            <a:r>
              <a:rPr lang="el-GR" dirty="0" err="1"/>
              <a:t>καί</a:t>
            </a:r>
            <a:endParaRPr lang="en-US" dirty="0"/>
          </a:p>
          <a:p>
            <a:pPr algn="just"/>
            <a:r>
              <a:rPr lang="el-GR" dirty="0"/>
              <a:t>γ. θα διαδώσουν </a:t>
            </a:r>
            <a:r>
              <a:rPr lang="el-GR" dirty="0" err="1"/>
              <a:t>τήν</a:t>
            </a:r>
            <a:r>
              <a:rPr lang="el-GR" dirty="0"/>
              <a:t> πίστη τους </a:t>
            </a:r>
            <a:r>
              <a:rPr lang="el-GR" dirty="0" err="1"/>
              <a:t>στούς</a:t>
            </a:r>
            <a:r>
              <a:rPr lang="el-GR" dirty="0"/>
              <a:t> </a:t>
            </a:r>
            <a:r>
              <a:rPr lang="el-GR" dirty="0" err="1"/>
              <a:t>ἄλλους</a:t>
            </a:r>
            <a:r>
              <a:rPr lang="el-GR" dirty="0"/>
              <a:t> </a:t>
            </a:r>
            <a:r>
              <a:rPr lang="el-GR" dirty="0" err="1"/>
              <a:t>ἀσθενέστερους</a:t>
            </a:r>
            <a:r>
              <a:rPr lang="el-GR" dirty="0"/>
              <a:t> πιστούς και </a:t>
            </a:r>
            <a:r>
              <a:rPr lang="el-GR" dirty="0" err="1"/>
              <a:t>θά</a:t>
            </a:r>
            <a:r>
              <a:rPr lang="el-GR" dirty="0"/>
              <a:t> συμβάλλουν </a:t>
            </a:r>
            <a:r>
              <a:rPr lang="el-GR" dirty="0" err="1"/>
              <a:t>ἔτσι</a:t>
            </a:r>
            <a:r>
              <a:rPr lang="el-GR" dirty="0"/>
              <a:t> </a:t>
            </a:r>
            <a:r>
              <a:rPr lang="el-GR" dirty="0" err="1"/>
              <a:t>στήν</a:t>
            </a:r>
            <a:r>
              <a:rPr lang="el-GR" dirty="0"/>
              <a:t> πλήρη </a:t>
            </a:r>
            <a:r>
              <a:rPr lang="el-GR" dirty="0" err="1"/>
              <a:t>ἀνατροπή</a:t>
            </a:r>
            <a:r>
              <a:rPr lang="el-GR" dirty="0"/>
              <a:t> </a:t>
            </a:r>
            <a:r>
              <a:rPr lang="el-GR" dirty="0" err="1"/>
              <a:t>καί</a:t>
            </a:r>
            <a:r>
              <a:rPr lang="el-GR" dirty="0"/>
              <a:t> </a:t>
            </a:r>
            <a:r>
              <a:rPr lang="el-GR" dirty="0" err="1"/>
              <a:t>στήν</a:t>
            </a:r>
            <a:r>
              <a:rPr lang="el-GR" dirty="0"/>
              <a:t> </a:t>
            </a:r>
            <a:r>
              <a:rPr lang="el-GR" dirty="0" err="1"/>
              <a:t>ἐπιτάχυνση</a:t>
            </a:r>
            <a:r>
              <a:rPr lang="el-GR" dirty="0"/>
              <a:t> </a:t>
            </a:r>
            <a:r>
              <a:rPr lang="el-GR" dirty="0" err="1"/>
              <a:t>τοῦ</a:t>
            </a:r>
            <a:r>
              <a:rPr lang="el-GR" dirty="0"/>
              <a:t> «</a:t>
            </a:r>
            <a:r>
              <a:rPr lang="el-GR" dirty="0" err="1"/>
              <a:t>θρυλλούμενου</a:t>
            </a:r>
            <a:r>
              <a:rPr lang="el-GR" dirty="0"/>
              <a:t>» τέλους </a:t>
            </a:r>
            <a:r>
              <a:rPr lang="el-GR" dirty="0" err="1"/>
              <a:t>τοῦ</a:t>
            </a:r>
            <a:r>
              <a:rPr lang="el-GR" dirty="0"/>
              <a:t> κόσμου</a:t>
            </a:r>
            <a:endParaRPr lang="en-US" dirty="0"/>
          </a:p>
        </p:txBody>
      </p:sp>
    </p:spTree>
    <p:extLst>
      <p:ext uri="{BB962C8B-B14F-4D97-AF65-F5344CB8AC3E}">
        <p14:creationId xmlns:p14="http://schemas.microsoft.com/office/powerpoint/2010/main" val="628190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922918-A946-4C11-B561-D3C3DBCB51CC}"/>
              </a:ext>
            </a:extLst>
          </p:cNvPr>
          <p:cNvSpPr>
            <a:spLocks noGrp="1"/>
          </p:cNvSpPr>
          <p:nvPr>
            <p:ph type="title"/>
          </p:nvPr>
        </p:nvSpPr>
        <p:spPr>
          <a:xfrm>
            <a:off x="107504" y="274638"/>
            <a:ext cx="9036496" cy="1143000"/>
          </a:xfrm>
        </p:spPr>
        <p:txBody>
          <a:bodyPr>
            <a:normAutofit fontScale="90000"/>
          </a:bodyPr>
          <a:lstStyle/>
          <a:p>
            <a:r>
              <a:rPr lang="el-GR" sz="3600" dirty="0"/>
              <a:t>Θεοδώρου </a:t>
            </a:r>
            <a:r>
              <a:rPr lang="el-GR" sz="3600" dirty="0" err="1"/>
              <a:t>Στουδίτου</a:t>
            </a:r>
            <a:r>
              <a:rPr lang="el-GR" sz="3600" dirty="0"/>
              <a:t> Προς τον Θεόφιλο της Εφέσου (επιστ. 455, </a:t>
            </a:r>
            <a:r>
              <a:rPr lang="el-GR" sz="3600" dirty="0" err="1"/>
              <a:t>εκδ</a:t>
            </a:r>
            <a:r>
              <a:rPr lang="el-GR" sz="3600" dirty="0"/>
              <a:t>. </a:t>
            </a:r>
            <a:r>
              <a:rPr lang="en-US" sz="3600" dirty="0" err="1"/>
              <a:t>Fatouros</a:t>
            </a:r>
            <a:r>
              <a:rPr lang="en-US" sz="3600" dirty="0"/>
              <a:t> </a:t>
            </a:r>
            <a:r>
              <a:rPr lang="el-GR" sz="3600" dirty="0"/>
              <a:t>γραμμένη περ. 821-826)</a:t>
            </a:r>
            <a:br>
              <a:rPr lang="en-US" dirty="0"/>
            </a:br>
            <a:endParaRPr lang="en-US" dirty="0"/>
          </a:p>
        </p:txBody>
      </p:sp>
      <p:sp>
        <p:nvSpPr>
          <p:cNvPr id="3" name="Θέση περιεχομένου 2">
            <a:extLst>
              <a:ext uri="{FF2B5EF4-FFF2-40B4-BE49-F238E27FC236}">
                <a16:creationId xmlns:a16="http://schemas.microsoft.com/office/drawing/2014/main" id="{92011ADF-3AEA-42F3-B2A1-1AAFB4E994BF}"/>
              </a:ext>
            </a:extLst>
          </p:cNvPr>
          <p:cNvSpPr>
            <a:spLocks noGrp="1"/>
          </p:cNvSpPr>
          <p:nvPr>
            <p:ph idx="1"/>
          </p:nvPr>
        </p:nvSpPr>
        <p:spPr>
          <a:xfrm>
            <a:off x="179512" y="1196752"/>
            <a:ext cx="8784976" cy="5661248"/>
          </a:xfrm>
        </p:spPr>
        <p:txBody>
          <a:bodyPr>
            <a:normAutofit fontScale="62500" lnSpcReduction="20000"/>
          </a:bodyPr>
          <a:lstStyle/>
          <a:p>
            <a:pPr marL="0" indent="0" algn="just">
              <a:lnSpc>
                <a:spcPct val="120000"/>
              </a:lnSpc>
              <a:buNone/>
            </a:pPr>
            <a:r>
              <a:rPr lang="el-GR" dirty="0"/>
              <a:t>Πήρα στα χέρια μου το γράμμα που απέστειλε η </a:t>
            </a:r>
            <a:r>
              <a:rPr lang="el-GR" dirty="0" err="1"/>
              <a:t>αγιωσύνη</a:t>
            </a:r>
            <a:r>
              <a:rPr lang="el-GR" dirty="0"/>
              <a:t> σου στον αδελφό μας τον Αθανάσιο, και διαβάζοντάς το λυπήθηκα πολύ, πάτερ μου </a:t>
            </a:r>
            <a:r>
              <a:rPr lang="el-GR" dirty="0" err="1"/>
              <a:t>ιερώτατε</a:t>
            </a:r>
            <a:r>
              <a:rPr lang="el-GR" dirty="0"/>
              <a:t>. Πρώτα απ’ όλα επειδή συμβαίνουν σε μας τους ίδιους που ορθοτομούμε το λόγο της αληθείας, ενώ τώρα λυσσάει η αίρεση των εικονομάχων, διαφωνίες και προστίθενται αναφυόμενα σχίσματα· και δεύτερον γιατί αναγκάζομαι εγώ ο ελάχιστος να αντιπαρατεθώ σ’ εσένα - αλλ’ ας με συγχωρήσει η </a:t>
            </a:r>
            <a:r>
              <a:rPr lang="el-GR" dirty="0" err="1"/>
              <a:t>μεγαλειότης</a:t>
            </a:r>
            <a:r>
              <a:rPr lang="el-GR" dirty="0"/>
              <a:t> σου. Διότι ο λόγος γίνεται περί της αληθείας, από την οποία δεν υπάρχει τίποτε προτιμότερο η πιο αξιοσέβαστο. </a:t>
            </a:r>
            <a:endParaRPr lang="en-US" dirty="0"/>
          </a:p>
          <a:p>
            <a:pPr marL="0" indent="0" algn="just">
              <a:lnSpc>
                <a:spcPct val="120000"/>
              </a:lnSpc>
              <a:buNone/>
            </a:pPr>
            <a:r>
              <a:rPr lang="el-GR" dirty="0"/>
              <a:t>Τί, λοιπόν, είναι αυτό που περιέχεται στο γράμμα, για το οποίο και λυπηθήκαμε; «Εμείς», λέγει, «δεν συμβουλεύσαμε ούτε να θανατώνονται οι </a:t>
            </a:r>
            <a:r>
              <a:rPr lang="el-GR" dirty="0" err="1"/>
              <a:t>Μανιχαίοι</a:t>
            </a:r>
            <a:r>
              <a:rPr lang="el-GR" dirty="0"/>
              <a:t>, ούτε να μη θανατώνονται. Αλλ’ αν το είχαμε επιτρέψει, θα κάναμε το μεγαλύτερο καλό». Τί λέγεις, Θεοφιλέστατε; Ο Κύριος το απαγόρευσε αυτό στα Ευαγγέλια, όταν είπε: «όχι, μήπως συλλέγοντας τα ζιζάνια, ξεριζώσετε μαζί με αυτά και το σιτάρι· αφήστε τα να αναπτύσσονται μαζί μέχρι το θερισμό»[7]. Και συ λέγεις ότι είναι το μεγαλύτερο καλό να επιτραπεί αυτή η εκρίζωση; Και για το ότι με τα ζιζάνια υπονοούσε τους αιρετικούς, τους τότε δηλαδή και τους μεταγενεστέρους, δηλαδή όλους, ας ακούσουμε τον Χρυσόστομο που ερμηνεύει ακριβώς αυτό με τα εξής: </a:t>
            </a:r>
            <a:endParaRPr lang="en-US" dirty="0"/>
          </a:p>
          <a:p>
            <a:endParaRPr lang="en-US" dirty="0"/>
          </a:p>
        </p:txBody>
      </p:sp>
    </p:spTree>
    <p:extLst>
      <p:ext uri="{BB962C8B-B14F-4D97-AF65-F5344CB8AC3E}">
        <p14:creationId xmlns:p14="http://schemas.microsoft.com/office/powerpoint/2010/main" val="2002649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35D819-70FA-49B3-AF96-9CFB9C25EAC4}"/>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D4AA5E1D-8DEE-4554-86F0-144E9900B4DD}"/>
              </a:ext>
            </a:extLst>
          </p:cNvPr>
          <p:cNvSpPr>
            <a:spLocks noGrp="1"/>
          </p:cNvSpPr>
          <p:nvPr>
            <p:ph idx="1"/>
          </p:nvPr>
        </p:nvSpPr>
        <p:spPr>
          <a:xfrm>
            <a:off x="179512" y="188640"/>
            <a:ext cx="8507288" cy="6624736"/>
          </a:xfrm>
        </p:spPr>
        <p:txBody>
          <a:bodyPr>
            <a:normAutofit fontScale="55000" lnSpcReduction="20000"/>
          </a:bodyPr>
          <a:lstStyle/>
          <a:p>
            <a:pPr marL="0" indent="0">
              <a:lnSpc>
                <a:spcPct val="120000"/>
              </a:lnSpc>
              <a:buNone/>
            </a:pPr>
            <a:r>
              <a:rPr lang="el-GR" dirty="0"/>
              <a:t>«Γιατί, λοιπόν, ο Δεσπότης απαγορεύει, λέγοντας, μήπως ξεριζώσετε μαζί με αυτά και το σιτάρι; Το έλεγε αυτό απαγορεύοντας πολέμους και αίματα και σφαγές· δεν πρέπει δηλαδή να σκοτώνει κανείς αιρετικούς, γιατί αλλιώς θα άρχιζε σ’ όλο τον κόσμο ασταμάτητος πόλεμος»[8]· και λίγο παρακάτω λέει: «Τί άλλο εννοούσε, όταν έλεγε “μήπως </a:t>
            </a:r>
            <a:r>
              <a:rPr lang="el-GR" dirty="0" err="1"/>
              <a:t>ξερριζώσετε</a:t>
            </a:r>
            <a:r>
              <a:rPr lang="el-GR" dirty="0"/>
              <a:t> μαζί με αυτά το σιτάρι” παρά αυτό, ότι “αν πρόκειται να σηκώσετε όπλα και να κατασφάξετε αιρετικούς, αναπόφευκτα θα σκοτωθούν μαζί και πολλοί από τους αγίους”»[9], πράγμα που έγινε στα χρόνια μας· διότι πράγματι και αίματα και σφαγές γέμισαν την οικουμένη μας και πολλοί από τους αγίους </a:t>
            </a:r>
            <a:r>
              <a:rPr lang="el-GR" dirty="0" err="1"/>
              <a:t>ανεχώρησαν</a:t>
            </a:r>
            <a:r>
              <a:rPr lang="el-GR" dirty="0"/>
              <a:t> από τη ζωή μαζί τους· και ο λόγος του Κυρίου δεν διαψεύσθηκε, καθώς πολλοί το παραδέχονται.</a:t>
            </a:r>
            <a:endParaRPr lang="en-US" dirty="0"/>
          </a:p>
          <a:p>
            <a:pPr marL="0" indent="0">
              <a:lnSpc>
                <a:spcPct val="120000"/>
              </a:lnSpc>
              <a:buNone/>
            </a:pPr>
            <a:r>
              <a:rPr lang="el-GR" dirty="0"/>
              <a:t>Αλλά τί λέμε ότι δεν επιτρέπεται να σκοτώνουμε αιρετικούς; Ούτε καν να προσευχόμαστε εναντίον τους (να καταριόμαστε) μας έχει επιτραπεί [10]· ας ακούσουμε πάλι τον Κύριο να λέγει προς τον άγιο </a:t>
            </a:r>
            <a:r>
              <a:rPr lang="el-GR" dirty="0" err="1"/>
              <a:t>Κάρπο</a:t>
            </a:r>
            <a:r>
              <a:rPr lang="el-GR" dirty="0"/>
              <a:t>, όπως μάς έχει παραδοθεί από τη φωνή του πανσόφου Διονυσίου: «Χτύπα εμένα, λοιπόν· διότι είμαι έτοιμος και πάλι να υποστώ πάθος για ανθρώπους που προσπαθούν να σωθούν, και θα μού ήταν αυτό αγαπητό, αν δεν επρόκειτο έτσι να αμαρτήσουν και άλλοι άνθρωποι. Ωστόσο, πρόσεξε αν σε συμφέρει να ανταλλάξεις την παραμονή κοντά στο Θεό και τους αγαθούς και </a:t>
            </a:r>
            <a:r>
              <a:rPr lang="el-GR" dirty="0" err="1"/>
              <a:t>φιλανθρώπους</a:t>
            </a:r>
            <a:r>
              <a:rPr lang="el-GR" dirty="0"/>
              <a:t> αγγέλους με την παραμονή στο λάκκο μαζί με τα φίδια»[11]. Βλέπεις, </a:t>
            </a:r>
            <a:r>
              <a:rPr lang="el-GR" dirty="0" err="1"/>
              <a:t>θεοσύνετε</a:t>
            </a:r>
            <a:r>
              <a:rPr lang="el-GR" dirty="0"/>
              <a:t> Πάτερ, τη θεία αγανάκτηση, επειδή προσευχόταν κατά των αιρετικών να πεθάνουν, και ότι αν επρόκειτο να παραμείνει με τέτοια διάθεση, θα έμελλε ο άγιος να καταδικασθεί; Να μη προσευχόμαστε, λοιπόν, εναντίον τους καθόλου, ως </a:t>
            </a:r>
            <a:r>
              <a:rPr lang="el-GR" dirty="0" err="1"/>
              <a:t>απέδειξεν</a:t>
            </a:r>
            <a:r>
              <a:rPr lang="el-GR" dirty="0"/>
              <a:t> η αλήθεια, αλλ’ αντιθέτως να προσευχόμαστε υπέρ τους, όπως ο ίδιος ο Κύριος μάς υπέδειξε στον καιρό του Πάθους, λέγοντας προς τον Πατέρα Του «Πάτερ, συγχώρησέ τους την αμαρτία αυτή, διότι δεν γνωρίζουν τί κάνουν»[12]. </a:t>
            </a:r>
            <a:endParaRPr lang="en-US" dirty="0"/>
          </a:p>
          <a:p>
            <a:endParaRPr lang="en-US" dirty="0"/>
          </a:p>
        </p:txBody>
      </p:sp>
    </p:spTree>
    <p:extLst>
      <p:ext uri="{BB962C8B-B14F-4D97-AF65-F5344CB8AC3E}">
        <p14:creationId xmlns:p14="http://schemas.microsoft.com/office/powerpoint/2010/main" val="310972143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2048</Words>
  <Application>Microsoft Office PowerPoint</Application>
  <PresentationFormat>Προβολή στην οθόνη (4:3)</PresentationFormat>
  <Paragraphs>28</Paragraphs>
  <Slides>12</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12</vt:i4>
      </vt:variant>
    </vt:vector>
  </HeadingPairs>
  <TitlesOfParts>
    <vt:vector size="15" baseType="lpstr">
      <vt:lpstr>Arial</vt:lpstr>
      <vt:lpstr>Calibri</vt:lpstr>
      <vt:lpstr>Θέμα του Office</vt:lpstr>
      <vt:lpstr>Μάθημα 4 Υλικό για ΘΕ «Σεβασμός του Αλλου»</vt:lpstr>
      <vt:lpstr>Θ. Ε. Γ΄Γυμνασίου (μεταβατικά)</vt:lpstr>
      <vt:lpstr>Παρουσίαση του PowerPoint</vt:lpstr>
      <vt:lpstr>Ο «άλλος» μέσα στη χριστιανική ουτοπία: η πολιτική εσχατολογία μιας χριστιανικής πολιτείας</vt:lpstr>
      <vt:lpstr>Μάξιμος Ομολογητής, Επιστολή 8 (τέλος) </vt:lpstr>
      <vt:lpstr>Παρουσίαση του PowerPoint</vt:lpstr>
      <vt:lpstr>Επισημάνσεις στο κείμενο</vt:lpstr>
      <vt:lpstr>Θεοδώρου Στουδίτου Προς τον Θεόφιλο της Εφέσου (επιστ. 455, εκδ. Fatouros γραμμένη περ. 821-826) </vt:lpstr>
      <vt:lpstr>Παρουσίαση του PowerPoint</vt:lpstr>
      <vt:lpstr>Παρουσίαση του PowerPoint</vt:lpstr>
      <vt:lpstr>Παρουσίαση του PowerPoint</vt:lpstr>
      <vt:lpstr>Διδακτικά σενάρια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Υλικό για ΘΕ «Σεβασμός του Αλλου»</dc:title>
  <dc:creator>Dimitrios Moschos</dc:creator>
  <cp:lastModifiedBy>Dimitrios Moschos</cp:lastModifiedBy>
  <cp:revision>9</cp:revision>
  <dcterms:created xsi:type="dcterms:W3CDTF">2020-03-03T13:15:38Z</dcterms:created>
  <dcterms:modified xsi:type="dcterms:W3CDTF">2022-03-15T21:57:00Z</dcterms:modified>
</cp:coreProperties>
</file>