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10" r:id="rId55"/>
    <p:sldId id="311" r:id="rId56"/>
    <p:sldId id="309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5" r:id="rId6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FCD8-ECAC-4825-ABBE-91EF82121243}" type="datetimeFigureOut">
              <a:rPr lang="el-GR" smtClean="0"/>
              <a:pPr/>
              <a:t>12/5/2021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2437-2E99-4846-85D7-6443B1822D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FCD8-ECAC-4825-ABBE-91EF82121243}" type="datetimeFigureOut">
              <a:rPr lang="el-GR" smtClean="0"/>
              <a:pPr/>
              <a:t>12/5/2021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2437-2E99-4846-85D7-6443B1822D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FCD8-ECAC-4825-ABBE-91EF82121243}" type="datetimeFigureOut">
              <a:rPr lang="el-GR" smtClean="0"/>
              <a:pPr/>
              <a:t>12/5/2021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2437-2E99-4846-85D7-6443B1822D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FCD8-ECAC-4825-ABBE-91EF82121243}" type="datetimeFigureOut">
              <a:rPr lang="el-GR" smtClean="0"/>
              <a:pPr/>
              <a:t>12/5/2021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2437-2E99-4846-85D7-6443B1822D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FCD8-ECAC-4825-ABBE-91EF82121243}" type="datetimeFigureOut">
              <a:rPr lang="el-GR" smtClean="0"/>
              <a:pPr/>
              <a:t>12/5/2021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2437-2E99-4846-85D7-6443B1822D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FCD8-ECAC-4825-ABBE-91EF82121243}" type="datetimeFigureOut">
              <a:rPr lang="el-GR" smtClean="0"/>
              <a:pPr/>
              <a:t>12/5/2021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2437-2E99-4846-85D7-6443B1822D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FCD8-ECAC-4825-ABBE-91EF82121243}" type="datetimeFigureOut">
              <a:rPr lang="el-GR" smtClean="0"/>
              <a:pPr/>
              <a:t>12/5/2021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2437-2E99-4846-85D7-6443B1822D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FCD8-ECAC-4825-ABBE-91EF82121243}" type="datetimeFigureOut">
              <a:rPr lang="el-GR" smtClean="0"/>
              <a:pPr/>
              <a:t>12/5/2021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2437-2E99-4846-85D7-6443B1822D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FCD8-ECAC-4825-ABBE-91EF82121243}" type="datetimeFigureOut">
              <a:rPr lang="el-GR" smtClean="0"/>
              <a:pPr/>
              <a:t>12/5/2021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2437-2E99-4846-85D7-6443B1822D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FCD8-ECAC-4825-ABBE-91EF82121243}" type="datetimeFigureOut">
              <a:rPr lang="el-GR" smtClean="0"/>
              <a:pPr/>
              <a:t>12/5/2021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2437-2E99-4846-85D7-6443B1822D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FCD8-ECAC-4825-ABBE-91EF82121243}" type="datetimeFigureOut">
              <a:rPr lang="el-GR" smtClean="0"/>
              <a:pPr/>
              <a:t>12/5/2021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2437-2E99-4846-85D7-6443B1822D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FFCD8-ECAC-4825-ABBE-91EF82121243}" type="datetimeFigureOut">
              <a:rPr lang="el-GR" smtClean="0"/>
              <a:pPr/>
              <a:t>12/5/2021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E2437-2E99-4846-85D7-6443B1822DA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Οι διηγήσεις για τη δημιουργία του ανθρώπου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Η «</a:t>
            </a:r>
            <a:r>
              <a:rPr lang="el-GR" dirty="0" err="1" smtClean="0"/>
              <a:t>κατ΄</a:t>
            </a:r>
            <a:r>
              <a:rPr lang="el-GR" dirty="0" smtClean="0"/>
              <a:t> εικόνα Θεού» δημιουργία του ανθρώπου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err="1"/>
              <a:t>Γιά</a:t>
            </a:r>
            <a:r>
              <a:rPr lang="el-GR" dirty="0"/>
              <a:t> </a:t>
            </a:r>
            <a:r>
              <a:rPr lang="el-GR" dirty="0" err="1"/>
              <a:t>τόν</a:t>
            </a:r>
            <a:r>
              <a:rPr lang="el-GR" dirty="0"/>
              <a:t> </a:t>
            </a:r>
            <a:r>
              <a:rPr lang="el-GR" dirty="0" err="1"/>
              <a:t>ἀναγνώστη</a:t>
            </a:r>
            <a:r>
              <a:rPr lang="el-GR" dirty="0"/>
              <a:t> </a:t>
            </a: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τριῶν</a:t>
            </a:r>
            <a:r>
              <a:rPr lang="el-GR" dirty="0"/>
              <a:t> πρώτων κεφαλαίων τοῦ βιβλίου τῆς Γενέσεως καθίσταται σαφές </a:t>
            </a:r>
            <a:r>
              <a:rPr lang="el-GR" dirty="0" err="1"/>
              <a:t>ὅτι</a:t>
            </a:r>
            <a:r>
              <a:rPr lang="el-GR" dirty="0"/>
              <a:t> </a:t>
            </a:r>
            <a:r>
              <a:rPr lang="el-GR" dirty="0" err="1"/>
              <a:t>ἔχει</a:t>
            </a:r>
            <a:r>
              <a:rPr lang="el-GR" dirty="0"/>
              <a:t> </a:t>
            </a:r>
            <a:r>
              <a:rPr lang="el-GR" dirty="0" err="1"/>
              <a:t>πρό</a:t>
            </a:r>
            <a:r>
              <a:rPr lang="el-GR" dirty="0"/>
              <a:t> </a:t>
            </a:r>
            <a:r>
              <a:rPr lang="el-GR" dirty="0" err="1"/>
              <a:t>ὀφθαλμῶν</a:t>
            </a:r>
            <a:r>
              <a:rPr lang="el-GR" dirty="0"/>
              <a:t> </a:t>
            </a:r>
            <a:r>
              <a:rPr lang="el-GR" dirty="0" err="1"/>
              <a:t>τήν</a:t>
            </a:r>
            <a:r>
              <a:rPr lang="el-GR" dirty="0"/>
              <a:t> </a:t>
            </a:r>
            <a:r>
              <a:rPr lang="el-GR" dirty="0" err="1"/>
              <a:t>ἀποκάλυψη</a:t>
            </a:r>
            <a:r>
              <a:rPr lang="el-GR" dirty="0"/>
              <a:t> τῆς </a:t>
            </a:r>
            <a:r>
              <a:rPr lang="el-GR" dirty="0" err="1"/>
              <a:t>δημιουργικῆς</a:t>
            </a:r>
            <a:r>
              <a:rPr lang="el-GR" dirty="0"/>
              <a:t> </a:t>
            </a:r>
            <a:r>
              <a:rPr lang="el-GR" dirty="0" err="1"/>
              <a:t>ἐνέργειας</a:t>
            </a:r>
            <a:r>
              <a:rPr lang="el-GR" dirty="0"/>
              <a:t> τοῦ Θεοῦ, ὁ </a:t>
            </a:r>
            <a:r>
              <a:rPr lang="el-GR" dirty="0" err="1"/>
              <a:t>ὁποῖος</a:t>
            </a:r>
            <a:r>
              <a:rPr lang="el-GR" dirty="0"/>
              <a:t> </a:t>
            </a:r>
            <a:r>
              <a:rPr lang="el-GR" dirty="0" err="1"/>
              <a:t>ἐξ</a:t>
            </a:r>
            <a:r>
              <a:rPr lang="el-GR" dirty="0"/>
              <a:t> </a:t>
            </a:r>
            <a:r>
              <a:rPr lang="el-GR" dirty="0" err="1"/>
              <a:t>ἄκρας</a:t>
            </a:r>
            <a:r>
              <a:rPr lang="el-GR" dirty="0"/>
              <a:t> </a:t>
            </a:r>
            <a:r>
              <a:rPr lang="el-GR" dirty="0" err="1"/>
              <a:t>ἀγαθότητος</a:t>
            </a:r>
            <a:r>
              <a:rPr lang="el-GR" dirty="0"/>
              <a:t> </a:t>
            </a:r>
            <a:r>
              <a:rPr lang="el-GR" dirty="0" err="1"/>
              <a:t>δημιουργεῖ</a:t>
            </a:r>
            <a:r>
              <a:rPr lang="el-GR" dirty="0"/>
              <a:t> </a:t>
            </a:r>
            <a:r>
              <a:rPr lang="el-GR" dirty="0" err="1"/>
              <a:t>τόν</a:t>
            </a:r>
            <a:r>
              <a:rPr lang="el-GR" dirty="0"/>
              <a:t> κόσμο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τελευταῖα</a:t>
            </a:r>
            <a:r>
              <a:rPr lang="el-GR" dirty="0"/>
              <a:t> </a:t>
            </a:r>
            <a:r>
              <a:rPr lang="el-GR" dirty="0" err="1"/>
              <a:t>τόν</a:t>
            </a:r>
            <a:r>
              <a:rPr lang="el-GR" dirty="0"/>
              <a:t> </a:t>
            </a:r>
            <a:r>
              <a:rPr lang="el-GR" dirty="0" err="1"/>
              <a:t>ἄνθρωπο</a:t>
            </a:r>
            <a:r>
              <a:rPr lang="el-GR" dirty="0"/>
              <a:t> </a:t>
            </a:r>
            <a:r>
              <a:rPr lang="el-GR" dirty="0" err="1"/>
              <a:t>ὡς</a:t>
            </a:r>
            <a:r>
              <a:rPr lang="el-GR" dirty="0"/>
              <a:t> κορωνίδα </a:t>
            </a:r>
            <a:r>
              <a:rPr lang="el-GR" dirty="0" smtClean="0"/>
              <a:t>τῆς</a:t>
            </a:r>
            <a:r>
              <a:rPr lang="el-GR" dirty="0"/>
              <a:t> δημιουργίας του. </a:t>
            </a:r>
            <a:r>
              <a:rPr lang="el-GR" dirty="0" err="1"/>
              <a:t>Εἶναι</a:t>
            </a:r>
            <a:r>
              <a:rPr lang="el-GR" dirty="0"/>
              <a:t> </a:t>
            </a:r>
            <a:r>
              <a:rPr lang="el-GR" dirty="0" err="1"/>
              <a:t>ἐξόχως</a:t>
            </a:r>
            <a:r>
              <a:rPr lang="el-GR" dirty="0"/>
              <a:t> σημαντικό </a:t>
            </a:r>
            <a:r>
              <a:rPr lang="el-GR" dirty="0" err="1"/>
              <a:t>νά</a:t>
            </a:r>
            <a:r>
              <a:rPr lang="el-GR" dirty="0"/>
              <a:t> </a:t>
            </a:r>
            <a:r>
              <a:rPr lang="el-GR" dirty="0" err="1"/>
              <a:t>τονισθεῖ</a:t>
            </a:r>
            <a:r>
              <a:rPr lang="el-GR" dirty="0"/>
              <a:t> </a:t>
            </a:r>
            <a:r>
              <a:rPr lang="el-GR" dirty="0" err="1"/>
              <a:t>ὅτι</a:t>
            </a:r>
            <a:r>
              <a:rPr lang="el-GR" dirty="0"/>
              <a:t> ἡ δημιουργία </a:t>
            </a:r>
            <a:r>
              <a:rPr lang="el-GR" dirty="0" err="1"/>
              <a:t>ὅλων</a:t>
            </a:r>
            <a:r>
              <a:rPr lang="el-GR" dirty="0"/>
              <a:t> </a:t>
            </a: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ὄντων</a:t>
            </a:r>
            <a:r>
              <a:rPr lang="el-GR" dirty="0"/>
              <a:t>, </a:t>
            </a:r>
            <a:r>
              <a:rPr lang="el-GR" dirty="0" err="1"/>
              <a:t>ὅπως</a:t>
            </a:r>
            <a:r>
              <a:rPr lang="el-GR" dirty="0"/>
              <a:t> </a:t>
            </a:r>
            <a:r>
              <a:rPr lang="el-GR" dirty="0" err="1"/>
              <a:t>καί</a:t>
            </a:r>
            <a:r>
              <a:rPr lang="el-GR" dirty="0"/>
              <a:t> τοῦ  ἀνθρώπου, λαμβάνει χώρα </a:t>
            </a:r>
            <a:r>
              <a:rPr lang="el-GR" dirty="0" err="1"/>
              <a:t>ἐντός</a:t>
            </a:r>
            <a:r>
              <a:rPr lang="el-GR" dirty="0"/>
              <a:t> τοῦ φωτός· </a:t>
            </a:r>
            <a:r>
              <a:rPr lang="el-GR" dirty="0" err="1"/>
              <a:t>μ’αὐτόν</a:t>
            </a:r>
            <a:r>
              <a:rPr lang="el-GR" dirty="0"/>
              <a:t> </a:t>
            </a:r>
            <a:r>
              <a:rPr lang="el-GR" dirty="0" err="1"/>
              <a:t>τόν</a:t>
            </a:r>
            <a:r>
              <a:rPr lang="el-GR" dirty="0"/>
              <a:t> τρόπο γίνεται σαφές </a:t>
            </a:r>
            <a:r>
              <a:rPr lang="el-GR" dirty="0" err="1"/>
              <a:t>ὅτι</a:t>
            </a:r>
            <a:r>
              <a:rPr lang="el-GR" dirty="0"/>
              <a:t> </a:t>
            </a:r>
            <a:r>
              <a:rPr lang="el-GR" dirty="0" err="1"/>
              <a:t>οἱ</a:t>
            </a:r>
            <a:r>
              <a:rPr lang="el-GR" dirty="0"/>
              <a:t> </a:t>
            </a:r>
            <a:r>
              <a:rPr lang="el-GR" dirty="0" err="1"/>
              <a:t>ἀρχές</a:t>
            </a:r>
            <a:r>
              <a:rPr lang="el-GR" dirty="0"/>
              <a:t> τοῦ ἀνθρώπου </a:t>
            </a:r>
            <a:r>
              <a:rPr lang="el-GR" dirty="0" err="1"/>
              <a:t>δέν</a:t>
            </a:r>
            <a:r>
              <a:rPr lang="el-GR" dirty="0"/>
              <a:t> </a:t>
            </a:r>
            <a:r>
              <a:rPr lang="el-GR" dirty="0" err="1"/>
              <a:t>ἀνἀγονται</a:t>
            </a:r>
            <a:r>
              <a:rPr lang="el-GR" dirty="0"/>
              <a:t> </a:t>
            </a:r>
            <a:r>
              <a:rPr lang="el-GR" dirty="0" err="1"/>
              <a:t>στό</a:t>
            </a:r>
            <a:r>
              <a:rPr lang="el-GR" dirty="0"/>
              <a:t> σκοτάδι. </a:t>
            </a:r>
            <a:r>
              <a:rPr lang="el-GR" dirty="0" err="1"/>
              <a:t>Ἑπομένως</a:t>
            </a:r>
            <a:r>
              <a:rPr lang="el-GR" dirty="0"/>
              <a:t>, καθίσταται βέβαιο </a:t>
            </a:r>
            <a:r>
              <a:rPr lang="el-GR" dirty="0" err="1"/>
              <a:t>ὅτι</a:t>
            </a:r>
            <a:r>
              <a:rPr lang="el-GR" dirty="0"/>
              <a:t> </a:t>
            </a:r>
            <a:r>
              <a:rPr lang="el-GR" dirty="0" err="1"/>
              <a:t>στή</a:t>
            </a:r>
            <a:r>
              <a:rPr lang="el-GR" dirty="0"/>
              <a:t> δημιουργία τοῦ ἀνθρώπου </a:t>
            </a:r>
            <a:r>
              <a:rPr lang="el-GR" dirty="0" err="1"/>
              <a:t>οὔτε</a:t>
            </a:r>
            <a:r>
              <a:rPr lang="el-GR" dirty="0"/>
              <a:t> </a:t>
            </a:r>
            <a:r>
              <a:rPr lang="el-GR" dirty="0" err="1"/>
              <a:t>συμμετεῖχαν</a:t>
            </a:r>
            <a:r>
              <a:rPr lang="el-GR" dirty="0"/>
              <a:t>, </a:t>
            </a:r>
            <a:r>
              <a:rPr lang="el-GR" dirty="0" err="1"/>
              <a:t>οὔτε</a:t>
            </a:r>
            <a:r>
              <a:rPr lang="el-GR" dirty="0"/>
              <a:t> </a:t>
            </a:r>
            <a:r>
              <a:rPr lang="el-GR" dirty="0" err="1"/>
              <a:t>ἐπέδρασαν</a:t>
            </a:r>
            <a:r>
              <a:rPr lang="el-GR" dirty="0"/>
              <a:t> δαιμονικές </a:t>
            </a:r>
            <a:r>
              <a:rPr lang="el-GR" dirty="0" smtClean="0"/>
              <a:t>δυνάμεις.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err="1"/>
              <a:t>Γιά</a:t>
            </a:r>
            <a:r>
              <a:rPr lang="el-GR" dirty="0"/>
              <a:t> την προσέγγιση </a:t>
            </a:r>
            <a:r>
              <a:rPr lang="el-GR" dirty="0" err="1"/>
              <a:t>τῶν</a:t>
            </a:r>
            <a:r>
              <a:rPr lang="el-GR" dirty="0"/>
              <a:t> δύο διηγήσεων τῆς Γενέσεως </a:t>
            </a:r>
            <a:r>
              <a:rPr lang="el-GR" dirty="0" err="1"/>
              <a:t>εἶναι</a:t>
            </a:r>
            <a:r>
              <a:rPr lang="el-GR" dirty="0"/>
              <a:t> </a:t>
            </a:r>
            <a:r>
              <a:rPr lang="el-GR" dirty="0" err="1"/>
              <a:t>ἀναγκαῖο</a:t>
            </a:r>
            <a:r>
              <a:rPr lang="el-GR" dirty="0"/>
              <a:t>  </a:t>
            </a:r>
            <a:r>
              <a:rPr lang="el-GR" dirty="0" err="1"/>
              <a:t>νά</a:t>
            </a:r>
            <a:r>
              <a:rPr lang="el-GR" dirty="0"/>
              <a:t> </a:t>
            </a:r>
            <a:r>
              <a:rPr lang="el-GR" dirty="0" err="1"/>
              <a:t>ληφθεῖ</a:t>
            </a:r>
            <a:r>
              <a:rPr lang="el-GR" dirty="0"/>
              <a:t> </a:t>
            </a:r>
            <a:r>
              <a:rPr lang="el-GR" dirty="0" err="1"/>
              <a:t>ὑπόψη</a:t>
            </a:r>
            <a:r>
              <a:rPr lang="el-GR" dirty="0"/>
              <a:t> </a:t>
            </a:r>
            <a:r>
              <a:rPr lang="el-GR" dirty="0" err="1"/>
              <a:t>τό</a:t>
            </a:r>
            <a:r>
              <a:rPr lang="el-GR" dirty="0"/>
              <a:t> θρησκειολογικό περιβάλλον τῆς </a:t>
            </a:r>
            <a:r>
              <a:rPr lang="el-GR" dirty="0" err="1"/>
              <a:t>Παλαιᾶς</a:t>
            </a:r>
            <a:r>
              <a:rPr lang="el-GR" dirty="0"/>
              <a:t> Διαθήκης </a:t>
            </a:r>
            <a:r>
              <a:rPr lang="el-GR" dirty="0" err="1"/>
              <a:t>ὅσον</a:t>
            </a:r>
            <a:r>
              <a:rPr lang="el-GR" dirty="0"/>
              <a:t> </a:t>
            </a:r>
            <a:r>
              <a:rPr lang="el-GR" dirty="0" err="1"/>
              <a:t>ἀφορᾷ</a:t>
            </a:r>
            <a:r>
              <a:rPr lang="el-GR" dirty="0"/>
              <a:t> </a:t>
            </a:r>
            <a:r>
              <a:rPr lang="el-GR" dirty="0" err="1"/>
              <a:t>στή</a:t>
            </a:r>
            <a:r>
              <a:rPr lang="el-GR" dirty="0"/>
              <a:t> γλωσσική διατύπωση </a:t>
            </a: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ἀνθρωπολογικῶν</a:t>
            </a:r>
            <a:r>
              <a:rPr lang="el-GR" dirty="0"/>
              <a:t> διηγήσεων, καθώς </a:t>
            </a:r>
            <a:r>
              <a:rPr lang="el-GR" dirty="0" err="1"/>
              <a:t>τό</a:t>
            </a:r>
            <a:r>
              <a:rPr lang="el-GR" dirty="0"/>
              <a:t> </a:t>
            </a:r>
            <a:r>
              <a:rPr lang="el-GR" dirty="0" err="1"/>
              <a:t>παλαιοβαβυλωνιακό</a:t>
            </a:r>
            <a:r>
              <a:rPr lang="el-GR" dirty="0"/>
              <a:t> </a:t>
            </a:r>
            <a:r>
              <a:rPr lang="el-GR" dirty="0" err="1"/>
              <a:t>ἔπος</a:t>
            </a:r>
            <a:r>
              <a:rPr lang="el-GR" dirty="0"/>
              <a:t> τοῦ </a:t>
            </a:r>
            <a:r>
              <a:rPr lang="en-US" dirty="0" err="1"/>
              <a:t>Atrachasis</a:t>
            </a:r>
            <a:r>
              <a:rPr lang="el-GR" dirty="0"/>
              <a:t>, </a:t>
            </a:r>
            <a:r>
              <a:rPr lang="el-GR" dirty="0" err="1"/>
              <a:t>ὅπως</a:t>
            </a:r>
            <a:r>
              <a:rPr lang="el-GR" dirty="0"/>
              <a:t>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τό</a:t>
            </a:r>
            <a:r>
              <a:rPr lang="el-GR" dirty="0"/>
              <a:t> </a:t>
            </a:r>
            <a:r>
              <a:rPr lang="el-GR" dirty="0" err="1"/>
              <a:t>μεσοβαβυλωνιακό</a:t>
            </a:r>
            <a:r>
              <a:rPr lang="el-GR" dirty="0"/>
              <a:t> </a:t>
            </a:r>
            <a:r>
              <a:rPr lang="el-GR" dirty="0" err="1"/>
              <a:t>ἔπος</a:t>
            </a:r>
            <a:r>
              <a:rPr lang="el-GR" dirty="0"/>
              <a:t> τῆς δημιουργίας </a:t>
            </a:r>
            <a:r>
              <a:rPr lang="el-GR" dirty="0" err="1"/>
              <a:t>Enuma</a:t>
            </a:r>
            <a:r>
              <a:rPr lang="el-GR" dirty="0"/>
              <a:t> </a:t>
            </a:r>
            <a:r>
              <a:rPr lang="el-GR" dirty="0" err="1"/>
              <a:t>Elish</a:t>
            </a:r>
            <a:r>
              <a:rPr lang="el-GR" dirty="0"/>
              <a:t>  κάνουν λόγο </a:t>
            </a:r>
            <a:r>
              <a:rPr lang="el-GR" dirty="0" err="1"/>
              <a:t>γιά</a:t>
            </a:r>
            <a:r>
              <a:rPr lang="el-GR" dirty="0"/>
              <a:t> </a:t>
            </a:r>
            <a:r>
              <a:rPr lang="el-GR" dirty="0" err="1"/>
              <a:t>τή</a:t>
            </a:r>
            <a:r>
              <a:rPr lang="el-GR" dirty="0"/>
              <a:t> δημιουργία τοῦ ἀνθρώπου </a:t>
            </a:r>
            <a:r>
              <a:rPr lang="el-GR" dirty="0" err="1"/>
              <a:t>ἀπό</a:t>
            </a:r>
            <a:r>
              <a:rPr lang="el-GR" dirty="0"/>
              <a:t> κατώτερες θεότητες (</a:t>
            </a:r>
            <a:r>
              <a:rPr lang="el-GR" dirty="0" err="1"/>
              <a:t>Igigi</a:t>
            </a:r>
            <a:r>
              <a:rPr lang="el-GR" dirty="0"/>
              <a:t>), </a:t>
            </a:r>
            <a:r>
              <a:rPr lang="el-GR" dirty="0" err="1"/>
              <a:t>οἱ</a:t>
            </a:r>
            <a:r>
              <a:rPr lang="el-GR" dirty="0"/>
              <a:t> </a:t>
            </a:r>
            <a:r>
              <a:rPr lang="el-GR" dirty="0" err="1"/>
              <a:t>ὁποῖες</a:t>
            </a:r>
            <a:r>
              <a:rPr lang="el-GR" dirty="0"/>
              <a:t> προσφέρουν </a:t>
            </a:r>
            <a:r>
              <a:rPr lang="el-GR" dirty="0" err="1"/>
              <a:t>τίς</a:t>
            </a:r>
            <a:r>
              <a:rPr lang="el-GR" dirty="0"/>
              <a:t> </a:t>
            </a:r>
            <a:r>
              <a:rPr lang="el-GR" dirty="0" err="1"/>
              <a:t>ὑπηρεσίες</a:t>
            </a:r>
            <a:r>
              <a:rPr lang="el-GR" dirty="0"/>
              <a:t> τους </a:t>
            </a:r>
            <a:r>
              <a:rPr lang="el-GR" dirty="0" err="1"/>
              <a:t>σέ</a:t>
            </a:r>
            <a:r>
              <a:rPr lang="el-GR" dirty="0"/>
              <a:t> </a:t>
            </a:r>
            <a:r>
              <a:rPr lang="el-GR" dirty="0" err="1"/>
              <a:t>ἀνώτερους</a:t>
            </a:r>
            <a:r>
              <a:rPr lang="el-GR" dirty="0"/>
              <a:t> θεούς (</a:t>
            </a:r>
            <a:r>
              <a:rPr lang="en-US" dirty="0" err="1" smtClean="0"/>
              <a:t>Anunnaki</a:t>
            </a:r>
            <a:r>
              <a:rPr lang="el-GR" dirty="0" smtClean="0"/>
              <a:t>). 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Γενικώτερα</a:t>
            </a:r>
            <a:r>
              <a:rPr lang="el-GR" dirty="0"/>
              <a:t> </a:t>
            </a:r>
            <a:r>
              <a:rPr lang="el-GR" dirty="0" err="1"/>
              <a:t>παρατηρεῖται</a:t>
            </a:r>
            <a:r>
              <a:rPr lang="el-GR" dirty="0"/>
              <a:t> </a:t>
            </a:r>
            <a:r>
              <a:rPr lang="el-GR" dirty="0" err="1"/>
              <a:t>ὅτι</a:t>
            </a:r>
            <a:r>
              <a:rPr lang="el-GR" dirty="0"/>
              <a:t> </a:t>
            </a:r>
            <a:r>
              <a:rPr lang="el-GR" dirty="0" err="1"/>
              <a:t>τά</a:t>
            </a:r>
            <a:r>
              <a:rPr lang="el-GR" dirty="0"/>
              <a:t> κείμενα τῆς </a:t>
            </a:r>
            <a:r>
              <a:rPr lang="el-GR" dirty="0" err="1"/>
              <a:t>Ἀρχαίας</a:t>
            </a:r>
            <a:r>
              <a:rPr lang="el-GR" dirty="0"/>
              <a:t> </a:t>
            </a:r>
            <a:r>
              <a:rPr lang="el-GR" dirty="0" err="1"/>
              <a:t>Ἐγγύς</a:t>
            </a:r>
            <a:r>
              <a:rPr lang="el-GR" dirty="0"/>
              <a:t> </a:t>
            </a:r>
            <a:r>
              <a:rPr lang="el-GR" dirty="0" err="1"/>
              <a:t>Ἀνατολῆς</a:t>
            </a:r>
            <a:r>
              <a:rPr lang="el-GR" dirty="0"/>
              <a:t> </a:t>
            </a:r>
            <a:r>
              <a:rPr lang="el-GR" dirty="0" err="1"/>
              <a:t>μιλοῦν</a:t>
            </a:r>
            <a:r>
              <a:rPr lang="el-GR" dirty="0"/>
              <a:t> </a:t>
            </a:r>
            <a:r>
              <a:rPr lang="el-GR" dirty="0" err="1"/>
              <a:t>γιά</a:t>
            </a:r>
            <a:r>
              <a:rPr lang="el-GR" dirty="0"/>
              <a:t> </a:t>
            </a:r>
            <a:r>
              <a:rPr lang="el-GR" dirty="0" err="1"/>
              <a:t>τίς</a:t>
            </a:r>
            <a:r>
              <a:rPr lang="el-GR" dirty="0"/>
              <a:t> </a:t>
            </a:r>
            <a:r>
              <a:rPr lang="el-GR" dirty="0" err="1"/>
              <a:t>ἀπαρχές</a:t>
            </a:r>
            <a:r>
              <a:rPr lang="el-GR" dirty="0"/>
              <a:t> τοῦ ἀνθρώπου </a:t>
            </a:r>
            <a:r>
              <a:rPr lang="el-GR" dirty="0" err="1"/>
              <a:t>μέ</a:t>
            </a:r>
            <a:r>
              <a:rPr lang="el-GR" dirty="0"/>
              <a:t> συλλογικούς </a:t>
            </a:r>
            <a:r>
              <a:rPr lang="el-GR" dirty="0" err="1"/>
              <a:t>ὅρους</a:t>
            </a:r>
            <a:r>
              <a:rPr lang="el-GR" dirty="0"/>
              <a:t>. </a:t>
            </a:r>
            <a:r>
              <a:rPr lang="el-GR" dirty="0" err="1"/>
              <a:t>Ἀντιθέτως</a:t>
            </a:r>
            <a:r>
              <a:rPr lang="el-GR" dirty="0"/>
              <a:t>, ἡ Παλαιά Διαθήκη προβάλλει </a:t>
            </a:r>
            <a:r>
              <a:rPr lang="el-GR" dirty="0" err="1"/>
              <a:t>τόν</a:t>
            </a:r>
            <a:r>
              <a:rPr lang="el-GR" dirty="0"/>
              <a:t> </a:t>
            </a:r>
            <a:r>
              <a:rPr lang="el-GR" dirty="0" err="1"/>
              <a:t>Ἕνα</a:t>
            </a:r>
            <a:r>
              <a:rPr lang="el-GR" dirty="0"/>
              <a:t> δημιουργό Θεό, ποιητή τοῦ σύμπαντος κόσμου </a:t>
            </a:r>
            <a:r>
              <a:rPr lang="el-GR" dirty="0" err="1"/>
              <a:t>καί</a:t>
            </a:r>
            <a:r>
              <a:rPr lang="el-GR" dirty="0"/>
              <a:t> προσωπικό δημιουργό τοῦ ἀνθρώπου </a:t>
            </a:r>
            <a:r>
              <a:rPr lang="el-GR" dirty="0" err="1"/>
              <a:t>ἀπορρίπτοντας</a:t>
            </a:r>
            <a:r>
              <a:rPr lang="el-GR" dirty="0"/>
              <a:t> </a:t>
            </a:r>
            <a:r>
              <a:rPr lang="el-GR" dirty="0" err="1"/>
              <a:t>ὁποιαδήποτε</a:t>
            </a:r>
            <a:r>
              <a:rPr lang="el-GR" dirty="0"/>
              <a:t> σκέψη </a:t>
            </a:r>
            <a:r>
              <a:rPr lang="el-GR" dirty="0" err="1"/>
              <a:t>γιά</a:t>
            </a:r>
            <a:r>
              <a:rPr lang="el-GR" dirty="0"/>
              <a:t> φαινόμενα πολυθεΐας ἤ </a:t>
            </a:r>
            <a:r>
              <a:rPr lang="el-GR" dirty="0" err="1" smtClean="0"/>
              <a:t>ἑνοθεΐας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περικοπή Γεν. 1, 26-27.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rtl="1"/>
            <a:r>
              <a:rPr lang="he-IL" dirty="0">
                <a:cs typeface="+mj-cs"/>
              </a:rPr>
              <a:t>וַיֹּ֣אמֶר אֱלֹהִ֔ים נַֽעֲשֶׂ֥ה אָדָ֛ם בְּצַלְמֵ֖נוּ כִּדְמוּתֵ֑נוּ וְיִרְדּוּ֩ בִדְגַ֙ת הַיָּ֜ם וּבְע֣וֹף הַשָּׁמַ֗יִם וּבַבְּהֵמָה֙ וּבְכָל־הָאָ֔רֶץ וּבְכָל־הָרֶ֖מֶשׂ</a:t>
            </a:r>
            <a:r>
              <a:rPr lang="he-IL" dirty="0"/>
              <a:t> </a:t>
            </a:r>
            <a:r>
              <a:rPr lang="he-IL" dirty="0">
                <a:cs typeface="+mj-cs"/>
              </a:rPr>
              <a:t>הָֽרֹמֵ֥שׂ </a:t>
            </a:r>
            <a:r>
              <a:rPr lang="en-US" b="1" dirty="0" smtClean="0"/>
              <a:t>)</a:t>
            </a:r>
            <a:r>
              <a:rPr lang="he-IL" baseline="0" dirty="0" smtClean="0"/>
              <a:t> </a:t>
            </a:r>
            <a:r>
              <a:rPr lang="en-US" dirty="0" smtClean="0"/>
              <a:t>(Gen. 1:26 BHS). </a:t>
            </a:r>
            <a:r>
              <a:rPr lang="he-IL" dirty="0" smtClean="0">
                <a:cs typeface="+mj-cs"/>
              </a:rPr>
              <a:t>עַל־הָאָֽרֶץ</a:t>
            </a:r>
            <a:r>
              <a:rPr lang="he-IL" dirty="0"/>
              <a:t>׃</a:t>
            </a:r>
          </a:p>
          <a:p>
            <a:pPr rtl="1"/>
            <a:r>
              <a:rPr lang="he-IL" baseline="0" dirty="0" smtClean="0"/>
              <a:t> </a:t>
            </a:r>
            <a:r>
              <a:rPr lang="he-IL" dirty="0"/>
              <a:t> </a:t>
            </a:r>
          </a:p>
          <a:p>
            <a:pPr rtl="1"/>
            <a:r>
              <a:rPr lang="en-US" baseline="30000" dirty="0"/>
              <a:t>LXT  </a:t>
            </a:r>
            <a:r>
              <a:rPr lang="en-US" b="1" dirty="0"/>
              <a:t>Genesis 1:26</a:t>
            </a:r>
            <a:r>
              <a:rPr lang="el-GR" b="1" dirty="0"/>
              <a:t> </a:t>
            </a:r>
            <a:r>
              <a:rPr lang="el-GR" b="1" dirty="0" err="1"/>
              <a:t>καὶ</a:t>
            </a:r>
            <a:r>
              <a:rPr lang="el-GR" b="1" dirty="0"/>
              <a:t> </a:t>
            </a:r>
            <a:r>
              <a:rPr lang="el-GR" b="1" dirty="0" err="1"/>
              <a:t>εἶπεν</a:t>
            </a:r>
            <a:r>
              <a:rPr lang="el-GR" b="1" dirty="0"/>
              <a:t> ὁ </a:t>
            </a:r>
            <a:r>
              <a:rPr lang="el-GR" b="1" dirty="0" err="1"/>
              <a:t>θεός</a:t>
            </a:r>
            <a:r>
              <a:rPr lang="el-GR" b="1" dirty="0"/>
              <a:t> </a:t>
            </a:r>
            <a:r>
              <a:rPr lang="el-GR" b="1" dirty="0" err="1"/>
              <a:t>ποιήσωμεν</a:t>
            </a:r>
            <a:r>
              <a:rPr lang="el-GR" b="1" dirty="0"/>
              <a:t> </a:t>
            </a:r>
            <a:r>
              <a:rPr lang="el-GR" b="1" dirty="0" err="1"/>
              <a:t>ἄνθρωπον</a:t>
            </a:r>
            <a:r>
              <a:rPr lang="el-GR" b="1" dirty="0"/>
              <a:t> </a:t>
            </a:r>
            <a:r>
              <a:rPr lang="el-GR" b="1" dirty="0" err="1"/>
              <a:t>κατ᾽</a:t>
            </a:r>
            <a:r>
              <a:rPr lang="el-GR" b="1" dirty="0"/>
              <a:t> εἰκόνα </a:t>
            </a:r>
            <a:r>
              <a:rPr lang="el-GR" b="1" dirty="0" err="1"/>
              <a:t>ἡμετέραν</a:t>
            </a:r>
            <a:r>
              <a:rPr lang="el-GR" b="1" dirty="0"/>
              <a:t> </a:t>
            </a:r>
            <a:r>
              <a:rPr lang="el-GR" b="1" dirty="0" err="1"/>
              <a:t>καὶ</a:t>
            </a:r>
            <a:r>
              <a:rPr lang="el-GR" b="1" dirty="0"/>
              <a:t> </a:t>
            </a:r>
            <a:r>
              <a:rPr lang="el-GR" b="1" dirty="0" err="1"/>
              <a:t>καθ᾽</a:t>
            </a:r>
            <a:r>
              <a:rPr lang="el-GR" b="1" dirty="0"/>
              <a:t> </a:t>
            </a:r>
            <a:r>
              <a:rPr lang="el-GR" b="1" dirty="0" err="1"/>
              <a:t>ὁμοίωσιν</a:t>
            </a:r>
            <a:r>
              <a:rPr lang="el-GR" b="1" dirty="0"/>
              <a:t> </a:t>
            </a:r>
            <a:r>
              <a:rPr lang="el-GR" b="1" dirty="0" err="1"/>
              <a:t>καὶ</a:t>
            </a:r>
            <a:r>
              <a:rPr lang="el-GR" b="1" dirty="0"/>
              <a:t> </a:t>
            </a:r>
            <a:r>
              <a:rPr lang="el-GR" b="1" dirty="0" err="1"/>
              <a:t>ἀρχέτωσαν</a:t>
            </a:r>
            <a:r>
              <a:rPr lang="el-GR" b="1" dirty="0"/>
              <a:t> </a:t>
            </a:r>
            <a:r>
              <a:rPr lang="el-GR" b="1" dirty="0" err="1"/>
              <a:t>τῶν</a:t>
            </a:r>
            <a:r>
              <a:rPr lang="el-GR" b="1" dirty="0"/>
              <a:t> </a:t>
            </a:r>
            <a:r>
              <a:rPr lang="el-GR" b="1" dirty="0" err="1"/>
              <a:t>ἰχθύων</a:t>
            </a:r>
            <a:r>
              <a:rPr lang="el-GR" b="1" dirty="0"/>
              <a:t> τῆς </a:t>
            </a:r>
            <a:r>
              <a:rPr lang="el-GR" b="1" dirty="0" err="1"/>
              <a:t>θαλάσσης</a:t>
            </a:r>
            <a:r>
              <a:rPr lang="el-GR" b="1" dirty="0"/>
              <a:t> </a:t>
            </a:r>
            <a:r>
              <a:rPr lang="el-GR" b="1" dirty="0" err="1"/>
              <a:t>καὶ</a:t>
            </a:r>
            <a:r>
              <a:rPr lang="el-GR" b="1" dirty="0"/>
              <a:t> </a:t>
            </a:r>
            <a:r>
              <a:rPr lang="el-GR" b="1" dirty="0" err="1"/>
              <a:t>τῶν</a:t>
            </a:r>
            <a:r>
              <a:rPr lang="el-GR" b="1" dirty="0"/>
              <a:t> </a:t>
            </a:r>
            <a:r>
              <a:rPr lang="el-GR" b="1" dirty="0" err="1"/>
              <a:t>πετεινῶν</a:t>
            </a:r>
            <a:r>
              <a:rPr lang="el-GR" b="1" dirty="0"/>
              <a:t> τοῦ </a:t>
            </a:r>
            <a:r>
              <a:rPr lang="el-GR" b="1" dirty="0" err="1"/>
              <a:t>οὐρανοῦ</a:t>
            </a:r>
            <a:r>
              <a:rPr lang="el-GR" b="1" dirty="0"/>
              <a:t> </a:t>
            </a:r>
            <a:r>
              <a:rPr lang="el-GR" b="1" dirty="0" err="1"/>
              <a:t>καὶ</a:t>
            </a:r>
            <a:r>
              <a:rPr lang="el-GR" b="1" dirty="0"/>
              <a:t> </a:t>
            </a:r>
            <a:r>
              <a:rPr lang="el-GR" b="1" dirty="0" err="1"/>
              <a:t>τῶν</a:t>
            </a:r>
            <a:r>
              <a:rPr lang="el-GR" b="1" dirty="0"/>
              <a:t> </a:t>
            </a:r>
            <a:r>
              <a:rPr lang="el-GR" b="1" dirty="0" err="1"/>
              <a:t>κτηνῶν</a:t>
            </a:r>
            <a:r>
              <a:rPr lang="el-GR" b="1" dirty="0"/>
              <a:t> </a:t>
            </a:r>
            <a:r>
              <a:rPr lang="el-GR" b="1" dirty="0" err="1"/>
              <a:t>καὶ</a:t>
            </a:r>
            <a:r>
              <a:rPr lang="el-GR" b="1" dirty="0"/>
              <a:t> </a:t>
            </a:r>
            <a:r>
              <a:rPr lang="el-GR" b="1" dirty="0" err="1"/>
              <a:t>πάσης</a:t>
            </a:r>
            <a:r>
              <a:rPr lang="el-GR" b="1" dirty="0"/>
              <a:t> τῆς </a:t>
            </a:r>
            <a:r>
              <a:rPr lang="el-GR" b="1" dirty="0" err="1"/>
              <a:t>γῆς</a:t>
            </a:r>
            <a:r>
              <a:rPr lang="el-GR" b="1" dirty="0"/>
              <a:t> </a:t>
            </a:r>
            <a:r>
              <a:rPr lang="el-GR" b="1" dirty="0" err="1"/>
              <a:t>καὶ</a:t>
            </a:r>
            <a:r>
              <a:rPr lang="el-GR" b="1" dirty="0"/>
              <a:t> </a:t>
            </a:r>
            <a:r>
              <a:rPr lang="el-GR" b="1" dirty="0" err="1"/>
              <a:t>πάντων</a:t>
            </a:r>
            <a:r>
              <a:rPr lang="el-GR" b="1" dirty="0"/>
              <a:t> </a:t>
            </a:r>
            <a:r>
              <a:rPr lang="el-GR" b="1" dirty="0" err="1"/>
              <a:t>τῶν</a:t>
            </a:r>
            <a:r>
              <a:rPr lang="el-GR" b="1" dirty="0"/>
              <a:t> </a:t>
            </a:r>
            <a:r>
              <a:rPr lang="el-GR" b="1" dirty="0" err="1"/>
              <a:t>ἑρπετῶν</a:t>
            </a:r>
            <a:r>
              <a:rPr lang="el-GR" b="1" dirty="0"/>
              <a:t> </a:t>
            </a:r>
            <a:r>
              <a:rPr lang="el-GR" b="1" dirty="0" err="1"/>
              <a:t>τῶν</a:t>
            </a:r>
            <a:r>
              <a:rPr lang="el-GR" b="1" dirty="0"/>
              <a:t> </a:t>
            </a:r>
            <a:r>
              <a:rPr lang="el-GR" b="1" dirty="0" err="1"/>
              <a:t>ἑρπόντων</a:t>
            </a:r>
            <a:r>
              <a:rPr lang="el-GR" b="1" dirty="0"/>
              <a:t> </a:t>
            </a:r>
            <a:r>
              <a:rPr lang="el-GR" b="1" dirty="0" err="1"/>
              <a:t>ἐπὶ</a:t>
            </a:r>
            <a:r>
              <a:rPr lang="el-GR" b="1" dirty="0"/>
              <a:t> τῆς </a:t>
            </a:r>
            <a:r>
              <a:rPr lang="el-GR" b="1" dirty="0" err="1"/>
              <a:t>γῆς</a:t>
            </a:r>
            <a:r>
              <a:rPr lang="el-GR" b="1" dirty="0"/>
              <a:t> </a:t>
            </a:r>
            <a:r>
              <a:rPr lang="en-US" b="1" dirty="0"/>
              <a:t>(Gen. 1:26 </a:t>
            </a:r>
            <a:r>
              <a:rPr lang="en-US" b="1" dirty="0" smtClean="0"/>
              <a:t>LXT</a:t>
            </a:r>
            <a:r>
              <a:rPr lang="en-US" dirty="0" smtClean="0"/>
              <a:t>)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περικοπή Γεν. 1,26-27.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Εἰσάγεται</a:t>
            </a:r>
            <a:r>
              <a:rPr lang="el-GR" dirty="0"/>
              <a:t> </a:t>
            </a:r>
            <a:r>
              <a:rPr lang="el-GR" dirty="0" err="1"/>
              <a:t>μέ</a:t>
            </a:r>
            <a:r>
              <a:rPr lang="el-GR" dirty="0"/>
              <a:t> </a:t>
            </a:r>
            <a:r>
              <a:rPr lang="el-GR" dirty="0" err="1"/>
              <a:t>τή</a:t>
            </a:r>
            <a:r>
              <a:rPr lang="el-GR" dirty="0"/>
              <a:t> φράση «</a:t>
            </a:r>
            <a:r>
              <a:rPr lang="el-GR" dirty="0" err="1"/>
              <a:t>βαγιώ’μερ</a:t>
            </a:r>
            <a:r>
              <a:rPr lang="el-GR" dirty="0"/>
              <a:t> </a:t>
            </a:r>
            <a:r>
              <a:rPr lang="el-GR" dirty="0" err="1"/>
              <a:t>ἐλωχείμ</a:t>
            </a:r>
            <a:r>
              <a:rPr lang="el-GR" dirty="0"/>
              <a:t>» (ΜΚ)-«καί </a:t>
            </a:r>
            <a:r>
              <a:rPr lang="el-GR" dirty="0" err="1"/>
              <a:t>εἶπεν</a:t>
            </a:r>
            <a:r>
              <a:rPr lang="el-GR" dirty="0"/>
              <a:t> ὁ Θεός» (Ο’). Ἡ συγκεκριμένη φράση </a:t>
            </a:r>
            <a:r>
              <a:rPr lang="el-GR" dirty="0" err="1"/>
              <a:t>γιά</a:t>
            </a:r>
            <a:r>
              <a:rPr lang="el-GR" dirty="0"/>
              <a:t> πρώτη φορά </a:t>
            </a:r>
            <a:r>
              <a:rPr lang="el-GR" dirty="0" err="1"/>
              <a:t>εἰσάγεται</a:t>
            </a:r>
            <a:r>
              <a:rPr lang="el-GR" dirty="0"/>
              <a:t> </a:t>
            </a:r>
            <a:r>
              <a:rPr lang="el-GR" dirty="0" err="1"/>
              <a:t>στό</a:t>
            </a:r>
            <a:r>
              <a:rPr lang="el-GR" dirty="0"/>
              <a:t> κείμενο τῆς Γενέσεως </a:t>
            </a:r>
            <a:r>
              <a:rPr lang="el-GR" dirty="0" err="1"/>
              <a:t>ὄχι</a:t>
            </a:r>
            <a:r>
              <a:rPr lang="el-GR" dirty="0"/>
              <a:t> </a:t>
            </a:r>
            <a:r>
              <a:rPr lang="el-GR" dirty="0" err="1"/>
              <a:t>ὡς</a:t>
            </a:r>
            <a:r>
              <a:rPr lang="el-GR" dirty="0"/>
              <a:t> προσταγή, </a:t>
            </a:r>
            <a:r>
              <a:rPr lang="el-GR" dirty="0" err="1"/>
              <a:t>ἀλλά</a:t>
            </a:r>
            <a:r>
              <a:rPr lang="el-GR" dirty="0"/>
              <a:t> </a:t>
            </a:r>
            <a:r>
              <a:rPr lang="el-GR" dirty="0" err="1"/>
              <a:t>ὡς</a:t>
            </a:r>
            <a:r>
              <a:rPr lang="el-GR" dirty="0"/>
              <a:t> προτροπή,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/>
              <a:t>ἔκφραση</a:t>
            </a:r>
            <a:r>
              <a:rPr lang="el-GR" dirty="0"/>
              <a:t> </a:t>
            </a:r>
            <a:r>
              <a:rPr lang="el-GR" dirty="0" err="1"/>
              <a:t>ἀποφάσεως</a:t>
            </a:r>
            <a:r>
              <a:rPr lang="el-GR" dirty="0"/>
              <a:t> τοῦ </a:t>
            </a:r>
            <a:r>
              <a:rPr lang="el-GR" dirty="0" err="1"/>
              <a:t>ἴδιου</a:t>
            </a:r>
            <a:r>
              <a:rPr lang="el-GR" dirty="0"/>
              <a:t> τοῦ Θεοῦ </a:t>
            </a:r>
            <a:r>
              <a:rPr lang="el-GR" dirty="0" err="1"/>
              <a:t>νά</a:t>
            </a:r>
            <a:r>
              <a:rPr lang="el-GR" dirty="0"/>
              <a:t> </a:t>
            </a:r>
            <a:r>
              <a:rPr lang="el-GR" dirty="0" err="1"/>
              <a:t>προβεῖ</a:t>
            </a:r>
            <a:r>
              <a:rPr lang="el-GR" dirty="0"/>
              <a:t> </a:t>
            </a:r>
            <a:r>
              <a:rPr lang="el-GR" dirty="0" err="1"/>
              <a:t>στή</a:t>
            </a:r>
            <a:r>
              <a:rPr lang="el-GR" dirty="0"/>
              <a:t> δημιουργία τοῦ ἀνθρώπου, </a:t>
            </a:r>
            <a:r>
              <a:rPr lang="el-GR" dirty="0" err="1"/>
              <a:t>πρᾶγμα</a:t>
            </a:r>
            <a:r>
              <a:rPr lang="el-GR" dirty="0"/>
              <a:t> πού δηλώνεται </a:t>
            </a:r>
            <a:r>
              <a:rPr lang="el-GR" dirty="0" err="1"/>
              <a:t>μέ</a:t>
            </a:r>
            <a:r>
              <a:rPr lang="el-GR" dirty="0"/>
              <a:t> </a:t>
            </a:r>
            <a:r>
              <a:rPr lang="el-GR" dirty="0" err="1"/>
              <a:t>τήν</a:t>
            </a:r>
            <a:r>
              <a:rPr lang="el-GR" dirty="0"/>
              <a:t> </a:t>
            </a:r>
            <a:r>
              <a:rPr lang="el-GR" dirty="0" err="1"/>
              <a:t>ἑπόμενη</a:t>
            </a:r>
            <a:r>
              <a:rPr lang="el-GR" dirty="0"/>
              <a:t> φράση «</a:t>
            </a:r>
            <a:r>
              <a:rPr lang="el-GR" dirty="0" err="1"/>
              <a:t>να’ασέ</a:t>
            </a:r>
            <a:r>
              <a:rPr lang="el-GR" dirty="0"/>
              <a:t>» (ΜΚ) -«</a:t>
            </a:r>
            <a:r>
              <a:rPr lang="el-GR" dirty="0" err="1"/>
              <a:t>ποιήσωμεν</a:t>
            </a:r>
            <a:r>
              <a:rPr lang="el-GR" dirty="0"/>
              <a:t>» (Ο’).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Γεν. 1, 26- 27.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Ἡ </a:t>
            </a:r>
            <a:r>
              <a:rPr lang="el-GR" dirty="0" err="1"/>
              <a:t>ἑρμηνευτική</a:t>
            </a:r>
            <a:r>
              <a:rPr lang="el-GR" dirty="0"/>
              <a:t> προσέγγιση </a:t>
            </a:r>
            <a:r>
              <a:rPr lang="el-GR" dirty="0" err="1"/>
              <a:t>τῆς</a:t>
            </a:r>
            <a:r>
              <a:rPr lang="el-GR" dirty="0"/>
              <a:t> φράσεως, </a:t>
            </a:r>
            <a:r>
              <a:rPr lang="el-GR" dirty="0" err="1"/>
              <a:t>λόγῳ</a:t>
            </a:r>
            <a:r>
              <a:rPr lang="el-GR" dirty="0"/>
              <a:t> </a:t>
            </a:r>
            <a:r>
              <a:rPr lang="el-GR" dirty="0" err="1"/>
              <a:t>τῆς</a:t>
            </a:r>
            <a:r>
              <a:rPr lang="el-GR" dirty="0"/>
              <a:t> </a:t>
            </a:r>
            <a:r>
              <a:rPr lang="el-GR" dirty="0" err="1"/>
              <a:t>ἰδιαίτερης</a:t>
            </a:r>
            <a:r>
              <a:rPr lang="el-GR" dirty="0"/>
              <a:t> σημασίας </a:t>
            </a:r>
            <a:r>
              <a:rPr lang="el-GR" dirty="0" err="1"/>
              <a:t>καί</a:t>
            </a:r>
            <a:r>
              <a:rPr lang="el-GR" dirty="0"/>
              <a:t> τῆς </a:t>
            </a:r>
            <a:r>
              <a:rPr lang="el-GR" dirty="0" err="1"/>
              <a:t>θεολογικῆς</a:t>
            </a:r>
            <a:r>
              <a:rPr lang="el-GR" dirty="0"/>
              <a:t> της βαρύτητας </a:t>
            </a:r>
            <a:r>
              <a:rPr lang="el-GR" dirty="0" err="1"/>
              <a:t>ἀπασχόλησε</a:t>
            </a:r>
            <a:r>
              <a:rPr lang="el-GR" dirty="0"/>
              <a:t> πολλές φορές </a:t>
            </a:r>
            <a:r>
              <a:rPr lang="el-GR" dirty="0" err="1"/>
              <a:t>τή</a:t>
            </a:r>
            <a:r>
              <a:rPr lang="el-GR" dirty="0"/>
              <a:t> θεολογική σκέψη </a:t>
            </a:r>
            <a:r>
              <a:rPr lang="el-GR" dirty="0" err="1"/>
              <a:t>μέ</a:t>
            </a:r>
            <a:r>
              <a:rPr lang="el-GR" dirty="0"/>
              <a:t> </a:t>
            </a:r>
            <a:r>
              <a:rPr lang="el-GR" dirty="0" err="1"/>
              <a:t>ἀποτέλεσμα</a:t>
            </a:r>
            <a:r>
              <a:rPr lang="el-GR" dirty="0"/>
              <a:t> </a:t>
            </a:r>
            <a:r>
              <a:rPr lang="el-GR" dirty="0" err="1"/>
              <a:t>νά</a:t>
            </a:r>
            <a:r>
              <a:rPr lang="el-GR" dirty="0"/>
              <a:t> </a:t>
            </a:r>
            <a:r>
              <a:rPr lang="el-GR" dirty="0" err="1"/>
              <a:t>διατυπωθοῦν</a:t>
            </a:r>
            <a:r>
              <a:rPr lang="el-GR" dirty="0"/>
              <a:t> διάφορες </a:t>
            </a:r>
            <a:r>
              <a:rPr lang="el-GR" dirty="0" err="1"/>
              <a:t>ἀπόψεις</a:t>
            </a:r>
            <a:r>
              <a:rPr lang="el-GR" dirty="0"/>
              <a:t> σχετικά </a:t>
            </a:r>
            <a:r>
              <a:rPr lang="el-GR" dirty="0" err="1"/>
              <a:t>μέ</a:t>
            </a:r>
            <a:r>
              <a:rPr lang="el-GR" dirty="0"/>
              <a:t> </a:t>
            </a:r>
            <a:r>
              <a:rPr lang="el-GR" dirty="0" err="1"/>
              <a:t>αὐτήν</a:t>
            </a:r>
            <a:r>
              <a:rPr lang="el-GR" dirty="0"/>
              <a:t> </a:t>
            </a:r>
            <a:r>
              <a:rPr lang="el-GR" dirty="0" err="1"/>
              <a:t>τή</a:t>
            </a:r>
            <a:r>
              <a:rPr lang="el-GR" dirty="0"/>
              <a:t> διατύπωση, </a:t>
            </a:r>
            <a:r>
              <a:rPr lang="el-GR" dirty="0" err="1"/>
              <a:t>οἱ</a:t>
            </a:r>
            <a:r>
              <a:rPr lang="el-GR" dirty="0"/>
              <a:t> </a:t>
            </a:r>
            <a:r>
              <a:rPr lang="el-GR" dirty="0" err="1"/>
              <a:t>ὁποῖες</a:t>
            </a:r>
            <a:r>
              <a:rPr lang="el-GR" dirty="0"/>
              <a:t> </a:t>
            </a:r>
            <a:r>
              <a:rPr lang="el-GR" dirty="0" err="1"/>
              <a:t>μποροῦν</a:t>
            </a:r>
            <a:r>
              <a:rPr lang="el-GR" dirty="0"/>
              <a:t> </a:t>
            </a:r>
            <a:r>
              <a:rPr lang="el-GR" dirty="0" err="1"/>
              <a:t>νά</a:t>
            </a:r>
            <a:r>
              <a:rPr lang="el-GR" dirty="0"/>
              <a:t> </a:t>
            </a:r>
            <a:r>
              <a:rPr lang="el-GR" dirty="0" err="1"/>
              <a:t>συνοψιστοῦν</a:t>
            </a:r>
            <a:r>
              <a:rPr lang="el-GR" dirty="0"/>
              <a:t> </a:t>
            </a:r>
            <a:r>
              <a:rPr lang="el-GR" dirty="0" err="1"/>
              <a:t>στά</a:t>
            </a:r>
            <a:r>
              <a:rPr lang="el-GR" dirty="0"/>
              <a:t> </a:t>
            </a:r>
            <a:r>
              <a:rPr lang="el-GR" dirty="0" err="1"/>
              <a:t>ἀκόλουθα</a:t>
            </a:r>
            <a:r>
              <a:rPr lang="el-GR" dirty="0"/>
              <a:t> </a:t>
            </a:r>
            <a:r>
              <a:rPr lang="el-GR" dirty="0" err="1"/>
              <a:t>σημεῖα</a:t>
            </a:r>
            <a:r>
              <a:rPr lang="el-GR" dirty="0"/>
              <a:t>: α) </a:t>
            </a:r>
            <a:r>
              <a:rPr lang="el-GR" dirty="0" err="1"/>
              <a:t>ὅτι</a:t>
            </a:r>
            <a:r>
              <a:rPr lang="el-GR" dirty="0"/>
              <a:t> πρόκειται περί μονολόγου τοῦ </a:t>
            </a:r>
            <a:r>
              <a:rPr lang="el-GR" dirty="0" smtClean="0"/>
              <a:t>Θεοῦ</a:t>
            </a:r>
            <a:r>
              <a:rPr lang="el-GR" dirty="0"/>
              <a:t> β) </a:t>
            </a:r>
            <a:r>
              <a:rPr lang="el-GR" dirty="0" err="1"/>
              <a:t>ὅτι</a:t>
            </a:r>
            <a:r>
              <a:rPr lang="el-GR" dirty="0"/>
              <a:t> ὁ Θεός </a:t>
            </a:r>
            <a:r>
              <a:rPr lang="el-GR" dirty="0" err="1"/>
              <a:t>ἐδῶ</a:t>
            </a:r>
            <a:r>
              <a:rPr lang="el-GR" dirty="0"/>
              <a:t> </a:t>
            </a:r>
            <a:r>
              <a:rPr lang="el-GR" dirty="0" err="1"/>
              <a:t>ἀπευθύνεται</a:t>
            </a:r>
            <a:r>
              <a:rPr lang="el-GR" dirty="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err="1"/>
              <a:t>στόν</a:t>
            </a:r>
            <a:r>
              <a:rPr lang="el-GR" dirty="0"/>
              <a:t> </a:t>
            </a:r>
            <a:r>
              <a:rPr lang="el-GR" dirty="0" err="1"/>
              <a:t>ἴδιο</a:t>
            </a:r>
            <a:r>
              <a:rPr lang="el-GR" dirty="0"/>
              <a:t> </a:t>
            </a:r>
            <a:r>
              <a:rPr lang="el-GR" dirty="0" err="1"/>
              <a:t>τόν</a:t>
            </a:r>
            <a:r>
              <a:rPr lang="el-GR" dirty="0"/>
              <a:t> </a:t>
            </a:r>
            <a:r>
              <a:rPr lang="el-GR" dirty="0" err="1"/>
              <a:t>ἑαυτό</a:t>
            </a:r>
            <a:r>
              <a:rPr lang="el-GR" dirty="0"/>
              <a:t> του, </a:t>
            </a:r>
            <a:r>
              <a:rPr lang="el-GR" dirty="0" err="1"/>
              <a:t>εἴτε</a:t>
            </a:r>
            <a:r>
              <a:rPr lang="el-GR" dirty="0"/>
              <a:t> κατά την πατερική </a:t>
            </a:r>
            <a:r>
              <a:rPr lang="el-GR" dirty="0" err="1"/>
              <a:t>ἑρμηνευτική</a:t>
            </a:r>
            <a:r>
              <a:rPr lang="el-GR" dirty="0"/>
              <a:t> προσέγγιση </a:t>
            </a:r>
            <a:r>
              <a:rPr lang="el-GR" dirty="0" err="1"/>
              <a:t>στόν</a:t>
            </a:r>
            <a:r>
              <a:rPr lang="el-GR" dirty="0"/>
              <a:t> </a:t>
            </a:r>
            <a:r>
              <a:rPr lang="el-GR" dirty="0" err="1"/>
              <a:t>Υἱό</a:t>
            </a:r>
            <a:r>
              <a:rPr lang="el-GR" dirty="0"/>
              <a:t> </a:t>
            </a:r>
            <a:r>
              <a:rPr lang="el-GR" dirty="0" err="1"/>
              <a:t>καί</a:t>
            </a:r>
            <a:r>
              <a:rPr lang="el-GR" dirty="0"/>
              <a:t> Λόγο τοῦ Θεοῦ,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/>
              <a:t>Συνδημιουργό</a:t>
            </a:r>
            <a:r>
              <a:rPr lang="el-GR" dirty="0"/>
              <a:t>,  γ) </a:t>
            </a:r>
            <a:r>
              <a:rPr lang="el-GR" dirty="0" err="1"/>
              <a:t>ὅτι</a:t>
            </a:r>
            <a:r>
              <a:rPr lang="el-GR" dirty="0"/>
              <a:t> ἡ φράση </a:t>
            </a:r>
            <a:r>
              <a:rPr lang="el-GR" dirty="0" err="1"/>
              <a:t>ἐκφράζει</a:t>
            </a:r>
            <a:r>
              <a:rPr lang="el-GR" dirty="0"/>
              <a:t>  </a:t>
            </a:r>
            <a:r>
              <a:rPr lang="el-GR" dirty="0" err="1"/>
              <a:t>τήν</a:t>
            </a:r>
            <a:r>
              <a:rPr lang="el-GR" dirty="0"/>
              <a:t> προτροπή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τήν</a:t>
            </a:r>
            <a:r>
              <a:rPr lang="el-GR" dirty="0"/>
              <a:t> </a:t>
            </a:r>
            <a:r>
              <a:rPr lang="el-GR" dirty="0" err="1"/>
              <a:t>ἀποφασιστικότητα</a:t>
            </a:r>
            <a:r>
              <a:rPr lang="el-GR" dirty="0"/>
              <a:t> τοῦ Θεοῦ </a:t>
            </a:r>
            <a:r>
              <a:rPr lang="el-GR" dirty="0" err="1"/>
              <a:t>νά</a:t>
            </a:r>
            <a:r>
              <a:rPr lang="el-GR" dirty="0"/>
              <a:t> δημιουργήσει </a:t>
            </a:r>
            <a:r>
              <a:rPr lang="el-GR" dirty="0" err="1"/>
              <a:t>τόν</a:t>
            </a:r>
            <a:r>
              <a:rPr lang="el-GR" dirty="0"/>
              <a:t> </a:t>
            </a:r>
            <a:r>
              <a:rPr lang="el-GR" dirty="0" err="1" smtClean="0"/>
              <a:t>ἄνθρωπο</a:t>
            </a:r>
            <a:r>
              <a:rPr lang="el-GR" dirty="0" smtClean="0"/>
              <a:t>, </a:t>
            </a:r>
            <a:r>
              <a:rPr lang="el-GR" dirty="0"/>
              <a:t>δ) </a:t>
            </a:r>
            <a:r>
              <a:rPr lang="el-GR" dirty="0" err="1"/>
              <a:t>ὅτι</a:t>
            </a:r>
            <a:r>
              <a:rPr lang="el-GR" dirty="0"/>
              <a:t> ὁ Θεός, κατά </a:t>
            </a:r>
            <a:r>
              <a:rPr lang="el-GR" dirty="0" err="1"/>
              <a:t>τή</a:t>
            </a:r>
            <a:r>
              <a:rPr lang="el-GR" dirty="0"/>
              <a:t> γλώσσα </a:t>
            </a: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μοναρχῶν</a:t>
            </a:r>
            <a:r>
              <a:rPr lang="el-GR" dirty="0"/>
              <a:t> τῆς </a:t>
            </a:r>
            <a:r>
              <a:rPr lang="el-GR" dirty="0" err="1"/>
              <a:t>ἀρχαίας</a:t>
            </a:r>
            <a:r>
              <a:rPr lang="el-GR" dirty="0"/>
              <a:t> </a:t>
            </a:r>
            <a:r>
              <a:rPr lang="el-GR" dirty="0" err="1"/>
              <a:t>Ἐγγύς</a:t>
            </a:r>
            <a:r>
              <a:rPr lang="el-GR" dirty="0"/>
              <a:t> </a:t>
            </a:r>
            <a:r>
              <a:rPr lang="el-GR" dirty="0" err="1"/>
              <a:t>Ἀνατολῆς</a:t>
            </a:r>
            <a:r>
              <a:rPr lang="el-GR" dirty="0"/>
              <a:t>, </a:t>
            </a:r>
            <a:r>
              <a:rPr lang="el-GR" dirty="0" err="1"/>
              <a:t>ἰδιαι</a:t>
            </a:r>
            <a:r>
              <a:rPr lang="el-GR" dirty="0"/>
              <a:t>-</a:t>
            </a:r>
            <a:r>
              <a:rPr lang="el-GR" dirty="0" err="1"/>
              <a:t>τέρως</a:t>
            </a:r>
            <a:r>
              <a:rPr lang="el-GR" dirty="0"/>
              <a:t> </a:t>
            </a: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Περσῶν</a:t>
            </a:r>
            <a:r>
              <a:rPr lang="el-GR" dirty="0"/>
              <a:t> </a:t>
            </a:r>
            <a:r>
              <a:rPr lang="el-GR" dirty="0" err="1"/>
              <a:t>γιά</a:t>
            </a:r>
            <a:r>
              <a:rPr lang="el-GR" dirty="0"/>
              <a:t> </a:t>
            </a:r>
            <a:r>
              <a:rPr lang="el-GR" dirty="0" err="1"/>
              <a:t>τή</a:t>
            </a:r>
            <a:r>
              <a:rPr lang="el-GR" dirty="0"/>
              <a:t> διατύπωση διαταγμάτων ἤ θεσπισμάτων, </a:t>
            </a:r>
            <a:r>
              <a:rPr lang="el-GR" dirty="0" err="1"/>
              <a:t>χρησιμοποιεῖ</a:t>
            </a:r>
            <a:r>
              <a:rPr lang="el-GR" dirty="0"/>
              <a:t>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/>
              <a:t>ἄλλος</a:t>
            </a:r>
            <a:r>
              <a:rPr lang="el-GR" dirty="0"/>
              <a:t> βασιλιάς </a:t>
            </a:r>
            <a:r>
              <a:rPr lang="el-GR" dirty="0" err="1"/>
              <a:t>τήν</a:t>
            </a:r>
            <a:r>
              <a:rPr lang="el-GR" dirty="0"/>
              <a:t> </a:t>
            </a:r>
            <a:r>
              <a:rPr lang="el-GR" dirty="0" err="1"/>
              <a:t>ἀντίστοιχη</a:t>
            </a:r>
            <a:r>
              <a:rPr lang="el-GR" dirty="0"/>
              <a:t>  </a:t>
            </a:r>
            <a:r>
              <a:rPr lang="el-GR" dirty="0" err="1"/>
              <a:t>ὁρολογία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.  </a:t>
            </a:r>
            <a:r>
              <a:rPr lang="el-GR" dirty="0" err="1"/>
              <a:t>Στή</a:t>
            </a:r>
            <a:r>
              <a:rPr lang="el-GR" dirty="0"/>
              <a:t> βιβλική </a:t>
            </a:r>
            <a:r>
              <a:rPr lang="el-GR" dirty="0" err="1"/>
              <a:t>ἔρευνα</a:t>
            </a:r>
            <a:r>
              <a:rPr lang="el-GR" dirty="0"/>
              <a:t> </a:t>
            </a:r>
            <a:r>
              <a:rPr lang="el-GR" dirty="0" err="1"/>
              <a:t>τό</a:t>
            </a:r>
            <a:r>
              <a:rPr lang="el-GR" dirty="0"/>
              <a:t>  </a:t>
            </a:r>
            <a:r>
              <a:rPr lang="el-GR" dirty="0" err="1"/>
              <a:t>ρῆμα</a:t>
            </a:r>
            <a:r>
              <a:rPr lang="el-GR" dirty="0"/>
              <a:t> «</a:t>
            </a:r>
            <a:r>
              <a:rPr lang="el-GR" dirty="0" err="1"/>
              <a:t>ποιήσωμεν</a:t>
            </a:r>
            <a:r>
              <a:rPr lang="el-GR" dirty="0"/>
              <a:t>» </a:t>
            </a:r>
            <a:r>
              <a:rPr lang="el-GR" dirty="0" err="1"/>
              <a:t>ἐκφράζει</a:t>
            </a:r>
            <a:r>
              <a:rPr lang="el-GR" dirty="0"/>
              <a:t> </a:t>
            </a:r>
            <a:r>
              <a:rPr lang="el-GR" dirty="0" err="1"/>
              <a:t>ἕναν</a:t>
            </a:r>
            <a:r>
              <a:rPr lang="el-GR" dirty="0"/>
              <a:t> πληθυντικό μεγαλοπρεπείας, ὁ </a:t>
            </a:r>
            <a:r>
              <a:rPr lang="el-GR" dirty="0" err="1"/>
              <a:t>ὁποῖος</a:t>
            </a:r>
            <a:r>
              <a:rPr lang="el-GR" dirty="0"/>
              <a:t> </a:t>
            </a:r>
            <a:r>
              <a:rPr lang="el-GR" dirty="0" err="1"/>
              <a:t>ἀποτελεῖ</a:t>
            </a:r>
            <a:r>
              <a:rPr lang="el-GR" dirty="0"/>
              <a:t> </a:t>
            </a:r>
            <a:r>
              <a:rPr lang="el-GR" dirty="0" err="1"/>
              <a:t>ἁπλό</a:t>
            </a:r>
            <a:r>
              <a:rPr lang="el-GR" dirty="0"/>
              <a:t> γραμματικό φαινόμενο </a:t>
            </a: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σημιτικῶν</a:t>
            </a:r>
            <a:r>
              <a:rPr lang="el-GR" dirty="0"/>
              <a:t> </a:t>
            </a:r>
            <a:r>
              <a:rPr lang="el-GR" dirty="0" err="1"/>
              <a:t>γλωσσῶν</a:t>
            </a:r>
            <a:r>
              <a:rPr lang="el-GR" dirty="0"/>
              <a:t> πού </a:t>
            </a:r>
            <a:r>
              <a:rPr lang="el-GR" dirty="0" err="1"/>
              <a:t>ἐναρμονίζεται</a:t>
            </a:r>
            <a:r>
              <a:rPr lang="el-GR" dirty="0"/>
              <a:t> πλήρως </a:t>
            </a:r>
            <a:r>
              <a:rPr lang="el-GR" dirty="0" err="1"/>
              <a:t>πρός</a:t>
            </a:r>
            <a:r>
              <a:rPr lang="el-GR" dirty="0"/>
              <a:t> </a:t>
            </a:r>
            <a:r>
              <a:rPr lang="el-GR" dirty="0" err="1"/>
              <a:t>τόν</a:t>
            </a:r>
            <a:r>
              <a:rPr lang="el-GR" dirty="0"/>
              <a:t> πληθυντικό τοῦ </a:t>
            </a:r>
            <a:r>
              <a:rPr lang="el-GR" dirty="0" err="1"/>
              <a:t>ὀνόματος</a:t>
            </a:r>
            <a:r>
              <a:rPr lang="el-GR" dirty="0"/>
              <a:t> «</a:t>
            </a:r>
            <a:r>
              <a:rPr lang="el-GR" dirty="0" err="1"/>
              <a:t>Ἐλωχείμ</a:t>
            </a:r>
            <a:r>
              <a:rPr lang="el-GR" dirty="0"/>
              <a:t>», </a:t>
            </a:r>
            <a:r>
              <a:rPr lang="el-GR" dirty="0" err="1"/>
              <a:t>τό</a:t>
            </a:r>
            <a:r>
              <a:rPr lang="el-GR" dirty="0"/>
              <a:t> </a:t>
            </a:r>
            <a:r>
              <a:rPr lang="el-GR" dirty="0" err="1"/>
              <a:t>ὁποῖο</a:t>
            </a:r>
            <a:r>
              <a:rPr lang="el-GR" dirty="0"/>
              <a:t> </a:t>
            </a:r>
            <a:r>
              <a:rPr lang="el-GR" dirty="0" err="1"/>
              <a:t>ἐπίσης</a:t>
            </a:r>
            <a:r>
              <a:rPr lang="el-GR" dirty="0"/>
              <a:t> παρατίθεται </a:t>
            </a:r>
            <a:r>
              <a:rPr lang="el-GR" dirty="0" err="1"/>
              <a:t>σέ</a:t>
            </a:r>
            <a:r>
              <a:rPr lang="el-GR" dirty="0"/>
              <a:t> πληθυντικό </a:t>
            </a:r>
            <a:r>
              <a:rPr lang="el-GR" dirty="0" err="1"/>
              <a:t>ἀριθμό</a:t>
            </a:r>
            <a:r>
              <a:rPr lang="el-GR" dirty="0"/>
              <a:t> </a:t>
            </a:r>
            <a:r>
              <a:rPr lang="el-GR" dirty="0" err="1"/>
              <a:t>καί</a:t>
            </a:r>
            <a:r>
              <a:rPr lang="el-GR" dirty="0"/>
              <a:t> χαρακτηρίζεται </a:t>
            </a:r>
            <a:r>
              <a:rPr lang="el-GR" dirty="0" err="1"/>
              <a:t>ἀντιστοίχως</a:t>
            </a:r>
            <a:r>
              <a:rPr lang="el-GR" dirty="0"/>
              <a:t> </a:t>
            </a:r>
            <a:r>
              <a:rPr lang="el-GR" dirty="0" err="1"/>
              <a:t>ὡς</a:t>
            </a:r>
            <a:r>
              <a:rPr lang="el-GR" dirty="0"/>
              <a:t> πληθυντικός </a:t>
            </a:r>
            <a:r>
              <a:rPr lang="el-GR" dirty="0" smtClean="0"/>
              <a:t>μεγαλοπρεπείας.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Πρόκειται </a:t>
            </a:r>
            <a:r>
              <a:rPr lang="el-GR" dirty="0" err="1"/>
              <a:t>ἀκόμη</a:t>
            </a:r>
            <a:r>
              <a:rPr lang="el-GR" dirty="0"/>
              <a:t> </a:t>
            </a:r>
            <a:r>
              <a:rPr lang="el-GR" dirty="0" err="1"/>
              <a:t>γιά</a:t>
            </a:r>
            <a:r>
              <a:rPr lang="el-GR" dirty="0"/>
              <a:t> μία </a:t>
            </a:r>
            <a:r>
              <a:rPr lang="el-GR" dirty="0" err="1"/>
              <a:t>ἔμμεση</a:t>
            </a:r>
            <a:r>
              <a:rPr lang="el-GR" dirty="0"/>
              <a:t> διαφοροποίηση τοῦ θείου </a:t>
            </a:r>
            <a:r>
              <a:rPr lang="el-GR" dirty="0" err="1"/>
              <a:t>ἀπό</a:t>
            </a:r>
            <a:r>
              <a:rPr lang="el-GR" dirty="0"/>
              <a:t> </a:t>
            </a:r>
            <a:r>
              <a:rPr lang="el-GR" dirty="0" err="1"/>
              <a:t>τό</a:t>
            </a:r>
            <a:r>
              <a:rPr lang="el-GR" dirty="0"/>
              <a:t>  </a:t>
            </a:r>
            <a:r>
              <a:rPr lang="el-GR" dirty="0" err="1"/>
              <a:t>ἀνθρώπινο</a:t>
            </a:r>
            <a:r>
              <a:rPr lang="el-GR" dirty="0"/>
              <a:t> </a:t>
            </a:r>
            <a:r>
              <a:rPr lang="el-GR" dirty="0" err="1"/>
              <a:t>ἔργο</a:t>
            </a:r>
            <a:r>
              <a:rPr lang="el-GR" dirty="0"/>
              <a:t>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ἀποκλείει</a:t>
            </a:r>
            <a:r>
              <a:rPr lang="el-GR" dirty="0"/>
              <a:t> </a:t>
            </a:r>
            <a:r>
              <a:rPr lang="el-GR" dirty="0" err="1"/>
              <a:t>μ’αὐτόν</a:t>
            </a:r>
            <a:r>
              <a:rPr lang="el-GR" dirty="0"/>
              <a:t> </a:t>
            </a:r>
            <a:r>
              <a:rPr lang="el-GR" dirty="0" err="1"/>
              <a:t>τόν</a:t>
            </a:r>
            <a:r>
              <a:rPr lang="el-GR" dirty="0"/>
              <a:t> τρόπο  </a:t>
            </a:r>
            <a:r>
              <a:rPr lang="el-GR" dirty="0" err="1"/>
              <a:t>τήν</a:t>
            </a:r>
            <a:r>
              <a:rPr lang="el-GR" dirty="0"/>
              <a:t> </a:t>
            </a:r>
            <a:r>
              <a:rPr lang="el-GR" dirty="0" err="1"/>
              <a:t>ἐντύπωση</a:t>
            </a:r>
            <a:r>
              <a:rPr lang="el-GR" dirty="0"/>
              <a:t> </a:t>
            </a:r>
            <a:r>
              <a:rPr lang="el-GR" dirty="0" err="1"/>
              <a:t>ὁμοιότητας</a:t>
            </a:r>
            <a:r>
              <a:rPr lang="el-GR" dirty="0"/>
              <a:t> τοῦ Θεοῦ </a:t>
            </a:r>
            <a:r>
              <a:rPr lang="el-GR" dirty="0" err="1"/>
              <a:t>μέ</a:t>
            </a:r>
            <a:r>
              <a:rPr lang="el-GR" dirty="0"/>
              <a:t> τούς </a:t>
            </a:r>
            <a:r>
              <a:rPr lang="el-GR" dirty="0" err="1"/>
              <a:t>ἀνθρώπους</a:t>
            </a:r>
            <a:r>
              <a:rPr lang="el-GR" dirty="0"/>
              <a:t>, πού </a:t>
            </a:r>
            <a:r>
              <a:rPr lang="el-GR" dirty="0" err="1"/>
              <a:t>θά</a:t>
            </a:r>
            <a:r>
              <a:rPr lang="el-GR" dirty="0"/>
              <a:t> </a:t>
            </a:r>
            <a:r>
              <a:rPr lang="el-GR" dirty="0" err="1"/>
              <a:t>δημιουργοῦσε</a:t>
            </a:r>
            <a:r>
              <a:rPr lang="el-GR" dirty="0"/>
              <a:t> </a:t>
            </a:r>
            <a:r>
              <a:rPr lang="el-GR" dirty="0" err="1"/>
              <a:t>ἀναπόφευκτα</a:t>
            </a:r>
            <a:r>
              <a:rPr lang="el-GR" dirty="0"/>
              <a:t> </a:t>
            </a:r>
            <a:r>
              <a:rPr lang="el-GR" dirty="0" err="1"/>
              <a:t>γιά</a:t>
            </a:r>
            <a:r>
              <a:rPr lang="el-GR" dirty="0"/>
              <a:t> </a:t>
            </a:r>
            <a:r>
              <a:rPr lang="el-GR" dirty="0" err="1"/>
              <a:t>τήν</a:t>
            </a:r>
            <a:r>
              <a:rPr lang="el-GR" dirty="0"/>
              <a:t> </a:t>
            </a:r>
            <a:r>
              <a:rPr lang="el-GR" dirty="0" err="1"/>
              <a:t>ἀρχαία</a:t>
            </a:r>
            <a:r>
              <a:rPr lang="el-GR" dirty="0"/>
              <a:t> </a:t>
            </a:r>
            <a:r>
              <a:rPr lang="el-GR" dirty="0" err="1"/>
              <a:t>ἐποχή</a:t>
            </a:r>
            <a:r>
              <a:rPr lang="el-GR" dirty="0"/>
              <a:t> ἡ χρήση τοῦ τύπου «ποιήσω», στο  α’ </a:t>
            </a:r>
            <a:r>
              <a:rPr lang="el-GR" dirty="0" err="1"/>
              <a:t>ἑν</a:t>
            </a:r>
            <a:r>
              <a:rPr lang="el-GR" dirty="0"/>
              <a:t>. πρόσωπο. </a:t>
            </a:r>
            <a:r>
              <a:rPr lang="el-GR" dirty="0" err="1"/>
              <a:t>Ἐπιπλέον</a:t>
            </a:r>
            <a:r>
              <a:rPr lang="el-GR" dirty="0"/>
              <a:t> ὁ </a:t>
            </a:r>
            <a:r>
              <a:rPr lang="el-GR" dirty="0" err="1"/>
              <a:t>ὅρος</a:t>
            </a:r>
            <a:r>
              <a:rPr lang="el-GR" dirty="0"/>
              <a:t> «</a:t>
            </a:r>
            <a:r>
              <a:rPr lang="el-GR" dirty="0" err="1"/>
              <a:t>ποιήσωμεν</a:t>
            </a:r>
            <a:r>
              <a:rPr lang="el-GR" dirty="0"/>
              <a:t>» </a:t>
            </a:r>
            <a:r>
              <a:rPr lang="el-GR" dirty="0" err="1"/>
              <a:t>θεωρεῖται</a:t>
            </a:r>
            <a:r>
              <a:rPr lang="el-GR" dirty="0"/>
              <a:t> </a:t>
            </a:r>
            <a:r>
              <a:rPr lang="el-GR" dirty="0" err="1"/>
              <a:t>ὅτι</a:t>
            </a:r>
            <a:r>
              <a:rPr lang="el-GR" dirty="0"/>
              <a:t> </a:t>
            </a:r>
            <a:r>
              <a:rPr lang="el-GR" dirty="0" err="1"/>
              <a:t>ἐντέχνως</a:t>
            </a:r>
            <a:r>
              <a:rPr lang="el-GR" dirty="0"/>
              <a:t> </a:t>
            </a:r>
            <a:r>
              <a:rPr lang="el-GR" dirty="0" err="1"/>
              <a:t>ἔχει</a:t>
            </a:r>
            <a:r>
              <a:rPr lang="el-GR" dirty="0"/>
              <a:t> </a:t>
            </a:r>
            <a:r>
              <a:rPr lang="el-GR" dirty="0" err="1"/>
              <a:t>τοποθετηθεῖ</a:t>
            </a:r>
            <a:r>
              <a:rPr lang="el-GR" dirty="0"/>
              <a:t> </a:t>
            </a:r>
            <a:r>
              <a:rPr lang="el-GR" dirty="0" err="1"/>
              <a:t>ἐκεῖ</a:t>
            </a:r>
            <a:r>
              <a:rPr lang="el-GR" dirty="0"/>
              <a:t> </a:t>
            </a:r>
            <a:r>
              <a:rPr lang="el-GR" dirty="0" err="1"/>
              <a:t>γιά</a:t>
            </a:r>
            <a:r>
              <a:rPr lang="el-GR" dirty="0"/>
              <a:t> </a:t>
            </a:r>
            <a:r>
              <a:rPr lang="el-GR" dirty="0" err="1"/>
              <a:t>νά</a:t>
            </a:r>
            <a:r>
              <a:rPr lang="el-GR" dirty="0"/>
              <a:t> </a:t>
            </a:r>
            <a:r>
              <a:rPr lang="el-GR" dirty="0" err="1"/>
              <a:t>δοθεῖ</a:t>
            </a:r>
            <a:r>
              <a:rPr lang="el-GR" dirty="0"/>
              <a:t> </a:t>
            </a:r>
            <a:r>
              <a:rPr lang="el-GR" dirty="0" err="1"/>
              <a:t>ἔμφαση</a:t>
            </a:r>
            <a:r>
              <a:rPr lang="el-GR" dirty="0"/>
              <a:t> </a:t>
            </a:r>
            <a:r>
              <a:rPr lang="el-GR" dirty="0" err="1"/>
              <a:t>στή</a:t>
            </a:r>
            <a:r>
              <a:rPr lang="el-GR" dirty="0"/>
              <a:t> σπουδαιότητα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ἐπισημότητα</a:t>
            </a:r>
            <a:r>
              <a:rPr lang="el-GR" dirty="0"/>
              <a:t> τοῦ γεγονότος πού </a:t>
            </a:r>
            <a:r>
              <a:rPr lang="el-GR" dirty="0" smtClean="0"/>
              <a:t>περιγράφεται.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Κατά </a:t>
            </a:r>
            <a:r>
              <a:rPr lang="el-GR" dirty="0" err="1"/>
              <a:t>τήν</a:t>
            </a:r>
            <a:r>
              <a:rPr lang="el-GR" dirty="0"/>
              <a:t> Π. Διαθήκη ἡ </a:t>
            </a:r>
            <a:r>
              <a:rPr lang="el-GR" dirty="0" err="1"/>
              <a:t>ἰδιαιτερότητα</a:t>
            </a:r>
            <a:r>
              <a:rPr lang="el-GR" dirty="0"/>
              <a:t> τοῦ ἀνθρώπου </a:t>
            </a:r>
            <a:r>
              <a:rPr lang="el-GR" dirty="0" err="1"/>
              <a:t>ἐντός</a:t>
            </a:r>
            <a:r>
              <a:rPr lang="el-GR" dirty="0"/>
              <a:t> τῆς δημιουργίας, ἡ πνευματική του συγγένεια </a:t>
            </a:r>
            <a:r>
              <a:rPr lang="el-GR" dirty="0" err="1"/>
              <a:t>μέ</a:t>
            </a:r>
            <a:r>
              <a:rPr lang="el-GR" dirty="0"/>
              <a:t> </a:t>
            </a:r>
            <a:r>
              <a:rPr lang="el-GR" dirty="0" err="1"/>
              <a:t>τόν</a:t>
            </a:r>
            <a:r>
              <a:rPr lang="el-GR" dirty="0"/>
              <a:t> Θεό </a:t>
            </a:r>
            <a:r>
              <a:rPr lang="el-GR" dirty="0" err="1"/>
              <a:t>καί</a:t>
            </a:r>
            <a:r>
              <a:rPr lang="el-GR" dirty="0"/>
              <a:t> ἡ </a:t>
            </a:r>
            <a:r>
              <a:rPr lang="el-GR" dirty="0" err="1"/>
              <a:t>ἀπαράμιλλη</a:t>
            </a:r>
            <a:r>
              <a:rPr lang="el-GR" dirty="0"/>
              <a:t> </a:t>
            </a:r>
            <a:r>
              <a:rPr lang="el-GR" dirty="0" err="1"/>
              <a:t>ἀξία</a:t>
            </a:r>
            <a:r>
              <a:rPr lang="el-GR" dirty="0"/>
              <a:t> του </a:t>
            </a:r>
            <a:r>
              <a:rPr lang="el-GR" dirty="0" err="1"/>
              <a:t>ἔγκεινται</a:t>
            </a:r>
            <a:r>
              <a:rPr lang="el-GR" dirty="0"/>
              <a:t> </a:t>
            </a:r>
            <a:r>
              <a:rPr lang="el-GR" dirty="0" err="1"/>
              <a:t>στό</a:t>
            </a:r>
            <a:r>
              <a:rPr lang="el-GR" dirty="0"/>
              <a:t> γεγονός </a:t>
            </a:r>
            <a:r>
              <a:rPr lang="el-GR" dirty="0" err="1"/>
              <a:t>ὅτι</a:t>
            </a:r>
            <a:r>
              <a:rPr lang="el-GR" dirty="0"/>
              <a:t> </a:t>
            </a:r>
            <a:r>
              <a:rPr lang="el-GR" dirty="0" err="1"/>
              <a:t>αὐτός</a:t>
            </a:r>
            <a:r>
              <a:rPr lang="el-GR" dirty="0"/>
              <a:t> δημιουργήθηκε «</a:t>
            </a:r>
            <a:r>
              <a:rPr lang="el-GR" dirty="0" err="1"/>
              <a:t>κατ’εἰκόνα</a:t>
            </a:r>
            <a:r>
              <a:rPr lang="el-GR" dirty="0"/>
              <a:t>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καθ’ὁμοίωσιν</a:t>
            </a:r>
            <a:r>
              <a:rPr lang="el-GR" dirty="0"/>
              <a:t>» Θεοῦ. Ἡ φράση </a:t>
            </a:r>
            <a:r>
              <a:rPr lang="el-GR" dirty="0" err="1"/>
              <a:t>αὐτή</a:t>
            </a:r>
            <a:r>
              <a:rPr lang="el-GR" dirty="0"/>
              <a:t> </a:t>
            </a:r>
            <a:r>
              <a:rPr lang="el-GR" dirty="0" err="1"/>
              <a:t>ἀντιδιαστέλλει</a:t>
            </a:r>
            <a:r>
              <a:rPr lang="el-GR" dirty="0"/>
              <a:t> </a:t>
            </a:r>
            <a:r>
              <a:rPr lang="el-GR" dirty="0" err="1"/>
              <a:t>τή</a:t>
            </a:r>
            <a:r>
              <a:rPr lang="el-GR" dirty="0"/>
              <a:t> δημιουργία τοῦ ἀνθρώπου </a:t>
            </a:r>
            <a:r>
              <a:rPr lang="el-GR" dirty="0" err="1"/>
              <a:t>πρός</a:t>
            </a:r>
            <a:r>
              <a:rPr lang="el-GR" dirty="0"/>
              <a:t> </a:t>
            </a:r>
            <a:r>
              <a:rPr lang="el-GR" dirty="0" err="1"/>
              <a:t>τά</a:t>
            </a:r>
            <a:r>
              <a:rPr lang="el-GR" dirty="0"/>
              <a:t> </a:t>
            </a:r>
            <a:r>
              <a:rPr lang="el-GR" dirty="0" err="1"/>
              <a:t>ὑπόλοιπα</a:t>
            </a:r>
            <a:r>
              <a:rPr lang="el-GR" dirty="0"/>
              <a:t> δημιουργήματα. </a:t>
            </a:r>
            <a:r>
              <a:rPr lang="el-GR" dirty="0" err="1"/>
              <a:t>Στή</a:t>
            </a:r>
            <a:r>
              <a:rPr lang="el-GR" dirty="0"/>
              <a:t> συγκεκριμένη φράση  </a:t>
            </a:r>
            <a:r>
              <a:rPr lang="el-GR" dirty="0" err="1"/>
              <a:t>ἐπικεντρώνεται</a:t>
            </a:r>
            <a:r>
              <a:rPr lang="el-GR" dirty="0"/>
              <a:t> </a:t>
            </a:r>
            <a:r>
              <a:rPr lang="el-GR" dirty="0" err="1"/>
              <a:t>ὅλη</a:t>
            </a:r>
            <a:r>
              <a:rPr lang="el-GR" dirty="0"/>
              <a:t> ἡ θεολογική σκέψη τῆς </a:t>
            </a:r>
            <a:r>
              <a:rPr lang="el-GR" dirty="0" err="1"/>
              <a:t>Ἁγίας</a:t>
            </a:r>
            <a:r>
              <a:rPr lang="el-GR" dirty="0"/>
              <a:t> </a:t>
            </a:r>
            <a:r>
              <a:rPr lang="el-GR" dirty="0" err="1"/>
              <a:t>Γραφῆς</a:t>
            </a:r>
            <a:r>
              <a:rPr lang="el-GR" dirty="0"/>
              <a:t> περί τῆς προελεύσεως τοῦ ἀνθρώπου, καθώς </a:t>
            </a:r>
            <a:r>
              <a:rPr lang="el-GR" dirty="0" err="1"/>
              <a:t>σ’αὐτή</a:t>
            </a:r>
            <a:r>
              <a:rPr lang="el-GR" dirty="0"/>
              <a:t> </a:t>
            </a:r>
            <a:r>
              <a:rPr lang="el-GR" dirty="0" err="1"/>
              <a:t>ἑδράζεται</a:t>
            </a:r>
            <a:r>
              <a:rPr lang="el-GR" dirty="0"/>
              <a:t> ἡ </a:t>
            </a:r>
            <a:r>
              <a:rPr lang="el-GR" dirty="0" err="1"/>
              <a:t>ἀνθρωπολογία</a:t>
            </a:r>
            <a:r>
              <a:rPr lang="el-GR" dirty="0"/>
              <a:t> τοῦ </a:t>
            </a:r>
            <a:r>
              <a:rPr lang="el-GR" dirty="0" err="1"/>
              <a:t>Ἀπ</a:t>
            </a:r>
            <a:r>
              <a:rPr lang="el-GR" dirty="0"/>
              <a:t>. Παύλου </a:t>
            </a:r>
            <a:r>
              <a:rPr lang="el-GR" dirty="0" err="1"/>
              <a:t>στήν</a:t>
            </a:r>
            <a:r>
              <a:rPr lang="el-GR" dirty="0"/>
              <a:t> Καινή </a:t>
            </a:r>
            <a:r>
              <a:rPr lang="el-GR" dirty="0" smtClean="0"/>
              <a:t>Διαθήκη</a:t>
            </a:r>
            <a:r>
              <a:rPr lang="el-GR" dirty="0"/>
              <a:t> </a:t>
            </a:r>
            <a:r>
              <a:rPr lang="el-GR" dirty="0" err="1"/>
              <a:t>καί</a:t>
            </a:r>
            <a:r>
              <a:rPr lang="el-GR" dirty="0"/>
              <a:t> θεμελιώνεται ἡ περί </a:t>
            </a:r>
            <a:r>
              <a:rPr lang="el-GR" dirty="0" err="1"/>
              <a:t>θεώσεως</a:t>
            </a:r>
            <a:r>
              <a:rPr lang="el-GR" dirty="0"/>
              <a:t> τοῦ ἀνθρώπου διδασκαλία </a:t>
            </a:r>
            <a:r>
              <a:rPr lang="el-GR" dirty="0" err="1"/>
              <a:t>τῶν</a:t>
            </a:r>
            <a:r>
              <a:rPr lang="el-GR" dirty="0"/>
              <a:t> πατέρων τῆς </a:t>
            </a:r>
            <a:r>
              <a:rPr lang="el-GR" dirty="0" err="1" smtClean="0"/>
              <a:t>Ἐκκλησίας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Εισαγωγή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Ἡ δημιουργία τοῦ ἀνθρώπου</a:t>
            </a:r>
            <a:r>
              <a:rPr lang="en-US" dirty="0"/>
              <a:t>, </a:t>
            </a:r>
            <a:r>
              <a:rPr lang="el-GR" dirty="0" err="1"/>
              <a:t>ὅπως</a:t>
            </a:r>
            <a:r>
              <a:rPr lang="el-GR" dirty="0"/>
              <a:t> </a:t>
            </a:r>
            <a:r>
              <a:rPr lang="el-GR" dirty="0" err="1"/>
              <a:t>ἄλλωστε</a:t>
            </a:r>
            <a:r>
              <a:rPr lang="el-GR" dirty="0"/>
              <a:t>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αὐτή</a:t>
            </a:r>
            <a:r>
              <a:rPr lang="el-GR" dirty="0"/>
              <a:t> τοῦ κόσμου</a:t>
            </a:r>
            <a:r>
              <a:rPr lang="en-US" dirty="0"/>
              <a:t>, </a:t>
            </a:r>
            <a:r>
              <a:rPr lang="el-GR" dirty="0" err="1"/>
              <a:t>ἀποτέλεσε</a:t>
            </a:r>
            <a:r>
              <a:rPr lang="el-GR" dirty="0"/>
              <a:t>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ἐξακολουθεῖ</a:t>
            </a:r>
            <a:r>
              <a:rPr lang="en-US" dirty="0"/>
              <a:t>  </a:t>
            </a:r>
            <a:r>
              <a:rPr lang="el-GR" dirty="0" err="1"/>
              <a:t>νά</a:t>
            </a:r>
            <a:r>
              <a:rPr lang="el-GR" dirty="0"/>
              <a:t> </a:t>
            </a:r>
            <a:r>
              <a:rPr lang="el-GR" dirty="0" err="1"/>
              <a:t>ἀποτελεῖ</a:t>
            </a:r>
            <a:r>
              <a:rPr lang="el-GR" dirty="0"/>
              <a:t> </a:t>
            </a:r>
            <a:r>
              <a:rPr lang="el-GR" dirty="0" err="1"/>
              <a:t>ἕνα</a:t>
            </a:r>
            <a:r>
              <a:rPr lang="el-GR" dirty="0"/>
              <a:t> </a:t>
            </a:r>
            <a:r>
              <a:rPr lang="el-GR" dirty="0" err="1"/>
              <a:t>ἀπό</a:t>
            </a:r>
            <a:r>
              <a:rPr lang="el-GR" dirty="0"/>
              <a:t> </a:t>
            </a:r>
            <a:r>
              <a:rPr lang="el-GR" dirty="0" err="1"/>
              <a:t>τά</a:t>
            </a:r>
            <a:r>
              <a:rPr lang="el-GR" dirty="0"/>
              <a:t> </a:t>
            </a:r>
            <a:r>
              <a:rPr lang="el-GR" dirty="0" err="1"/>
              <a:t>θεμε</a:t>
            </a:r>
            <a:r>
              <a:rPr lang="en-US" dirty="0"/>
              <a:t>-</a:t>
            </a:r>
            <a:r>
              <a:rPr lang="el-GR" dirty="0" err="1"/>
              <a:t>λιώδη</a:t>
            </a:r>
            <a:r>
              <a:rPr lang="el-GR" dirty="0"/>
              <a:t> </a:t>
            </a:r>
            <a:r>
              <a:rPr lang="el-GR" dirty="0" err="1"/>
              <a:t>ἐρωτήματα</a:t>
            </a:r>
            <a:r>
              <a:rPr lang="en-US" dirty="0"/>
              <a:t>, </a:t>
            </a:r>
            <a:r>
              <a:rPr lang="el-GR" dirty="0" err="1"/>
              <a:t>ἀφοῦ</a:t>
            </a:r>
            <a:r>
              <a:rPr lang="el-GR" dirty="0"/>
              <a:t> ὁ </a:t>
            </a:r>
            <a:r>
              <a:rPr lang="el-GR" dirty="0" err="1"/>
              <a:t>ἄνθρωπος</a:t>
            </a:r>
            <a:r>
              <a:rPr lang="el-GR" dirty="0"/>
              <a:t> κάθε </a:t>
            </a:r>
            <a:r>
              <a:rPr lang="el-GR" dirty="0" err="1"/>
              <a:t>ἐποχῆς</a:t>
            </a:r>
            <a:r>
              <a:rPr lang="el-GR" dirty="0"/>
              <a:t> </a:t>
            </a:r>
            <a:r>
              <a:rPr lang="el-GR" dirty="0" err="1"/>
              <a:t>ἐπιθυμεῖ</a:t>
            </a:r>
            <a:r>
              <a:rPr lang="el-GR" dirty="0"/>
              <a:t> </a:t>
            </a:r>
            <a:r>
              <a:rPr lang="el-GR" dirty="0" err="1"/>
              <a:t>νά</a:t>
            </a:r>
            <a:r>
              <a:rPr lang="el-GR" dirty="0"/>
              <a:t> γνωρίσει </a:t>
            </a:r>
            <a:r>
              <a:rPr lang="el-GR" dirty="0" err="1"/>
              <a:t>τήν</a:t>
            </a:r>
            <a:r>
              <a:rPr lang="el-GR" dirty="0"/>
              <a:t> προέλευση</a:t>
            </a:r>
            <a:r>
              <a:rPr lang="en-US" dirty="0"/>
              <a:t>, </a:t>
            </a:r>
            <a:r>
              <a:rPr lang="el-GR" dirty="0" err="1"/>
              <a:t>τή</a:t>
            </a:r>
            <a:r>
              <a:rPr lang="el-GR" dirty="0"/>
              <a:t> σύσταση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τή</a:t>
            </a:r>
            <a:r>
              <a:rPr lang="el-GR" dirty="0"/>
              <a:t> θέση του μέσα </a:t>
            </a:r>
            <a:r>
              <a:rPr lang="el-GR" dirty="0" err="1"/>
              <a:t>στήν</a:t>
            </a:r>
            <a:r>
              <a:rPr lang="el-GR" dirty="0"/>
              <a:t> </a:t>
            </a:r>
            <a:r>
              <a:rPr lang="el-GR" dirty="0" err="1"/>
              <a:t>ὑπόλοιπη</a:t>
            </a:r>
            <a:r>
              <a:rPr lang="el-GR" dirty="0"/>
              <a:t> δημιουργία</a:t>
            </a:r>
            <a:r>
              <a:rPr lang="en-US" dirty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Ἡ χριστιανική </a:t>
            </a:r>
            <a:r>
              <a:rPr lang="el-GR" dirty="0" err="1"/>
              <a:t>Ἐκκλησία</a:t>
            </a:r>
            <a:r>
              <a:rPr lang="el-GR" dirty="0"/>
              <a:t> </a:t>
            </a:r>
            <a:r>
              <a:rPr lang="el-GR" dirty="0" err="1"/>
              <a:t>ἑρμήνευσε</a:t>
            </a:r>
            <a:r>
              <a:rPr lang="el-GR" dirty="0"/>
              <a:t> </a:t>
            </a:r>
            <a:r>
              <a:rPr lang="el-GR" dirty="0" err="1"/>
              <a:t>τό</a:t>
            </a:r>
            <a:r>
              <a:rPr lang="el-GR" dirty="0"/>
              <a:t> «</a:t>
            </a:r>
            <a:r>
              <a:rPr lang="el-GR" dirty="0" err="1"/>
              <a:t>ποιήσωμεν</a:t>
            </a:r>
            <a:r>
              <a:rPr lang="el-GR" dirty="0"/>
              <a:t> </a:t>
            </a:r>
            <a:r>
              <a:rPr lang="el-GR" dirty="0" err="1"/>
              <a:t>ἄνθρωπον</a:t>
            </a:r>
            <a:r>
              <a:rPr lang="el-GR" dirty="0"/>
              <a:t>» </a:t>
            </a:r>
            <a:r>
              <a:rPr lang="el-GR" dirty="0" err="1"/>
              <a:t>σέ</a:t>
            </a:r>
            <a:r>
              <a:rPr lang="el-GR" dirty="0"/>
              <a:t> σχέση </a:t>
            </a:r>
            <a:r>
              <a:rPr lang="el-GR" dirty="0" err="1"/>
              <a:t>πρός</a:t>
            </a:r>
            <a:r>
              <a:rPr lang="el-GR" dirty="0"/>
              <a:t> </a:t>
            </a:r>
            <a:r>
              <a:rPr lang="el-GR" dirty="0" err="1"/>
              <a:t>τήν</a:t>
            </a:r>
            <a:r>
              <a:rPr lang="el-GR" dirty="0"/>
              <a:t> τριαδικότητα τοῦ Θεοῦ.</a:t>
            </a:r>
            <a:r>
              <a:rPr lang="el-GR" b="1" dirty="0"/>
              <a:t> </a:t>
            </a:r>
            <a:r>
              <a:rPr lang="el-GR" dirty="0"/>
              <a:t>Ἡ </a:t>
            </a:r>
            <a:r>
              <a:rPr lang="el-GR" dirty="0" err="1"/>
              <a:t>ἑρμηνεία</a:t>
            </a:r>
            <a:r>
              <a:rPr lang="el-GR" dirty="0"/>
              <a:t> </a:t>
            </a:r>
            <a:r>
              <a:rPr lang="el-GR" dirty="0" err="1"/>
              <a:t>αὐτή</a:t>
            </a:r>
            <a:r>
              <a:rPr lang="el-GR" dirty="0"/>
              <a:t> προκύπτει </a:t>
            </a:r>
            <a:r>
              <a:rPr lang="el-GR" dirty="0" err="1"/>
              <a:t>ἀπό</a:t>
            </a:r>
            <a:r>
              <a:rPr lang="el-GR" dirty="0"/>
              <a:t> </a:t>
            </a:r>
            <a:r>
              <a:rPr lang="el-GR" dirty="0" err="1"/>
              <a:t>τό</a:t>
            </a:r>
            <a:r>
              <a:rPr lang="el-GR" dirty="0"/>
              <a:t> γεγονός </a:t>
            </a:r>
            <a:r>
              <a:rPr lang="el-GR" dirty="0" err="1"/>
              <a:t>ὅτι</a:t>
            </a:r>
            <a:r>
              <a:rPr lang="el-GR" dirty="0"/>
              <a:t> ὁ Θεός </a:t>
            </a:r>
            <a:r>
              <a:rPr lang="el-GR" dirty="0" err="1"/>
              <a:t>ὁμιλεῖ</a:t>
            </a:r>
            <a:r>
              <a:rPr lang="el-GR" dirty="0"/>
              <a:t> </a:t>
            </a:r>
            <a:r>
              <a:rPr lang="el-GR" dirty="0" err="1"/>
              <a:t>μέ</a:t>
            </a:r>
            <a:r>
              <a:rPr lang="el-GR" dirty="0"/>
              <a:t> </a:t>
            </a:r>
            <a:r>
              <a:rPr lang="el-GR" dirty="0" err="1"/>
              <a:t>τόν</a:t>
            </a:r>
            <a:r>
              <a:rPr lang="el-GR" dirty="0"/>
              <a:t> </a:t>
            </a:r>
            <a:r>
              <a:rPr lang="el-GR" dirty="0" err="1"/>
              <a:t>ἑαυτό</a:t>
            </a:r>
            <a:r>
              <a:rPr lang="el-GR" dirty="0"/>
              <a:t> του </a:t>
            </a:r>
            <a:r>
              <a:rPr lang="el-GR" dirty="0" err="1"/>
              <a:t>στόν</a:t>
            </a:r>
            <a:r>
              <a:rPr lang="el-GR" dirty="0"/>
              <a:t> πληθυντικό </a:t>
            </a:r>
            <a:r>
              <a:rPr lang="el-GR" dirty="0" err="1"/>
              <a:t>ἀριθμό</a:t>
            </a:r>
            <a:r>
              <a:rPr lang="el-GR" dirty="0"/>
              <a:t> </a:t>
            </a:r>
            <a:r>
              <a:rPr lang="el-GR" dirty="0" err="1"/>
              <a:t>ὄχι</a:t>
            </a:r>
            <a:r>
              <a:rPr lang="el-GR" dirty="0"/>
              <a:t> χάριν «</a:t>
            </a:r>
            <a:r>
              <a:rPr lang="el-GR" dirty="0" err="1"/>
              <a:t>εὐπρεποῦς</a:t>
            </a:r>
            <a:r>
              <a:rPr lang="el-GR" dirty="0"/>
              <a:t> </a:t>
            </a:r>
            <a:r>
              <a:rPr lang="el-GR" dirty="0" smtClean="0"/>
              <a:t>προσηγορίας»</a:t>
            </a:r>
            <a:r>
              <a:rPr lang="el-GR" dirty="0"/>
              <a:t> </a:t>
            </a:r>
            <a:r>
              <a:rPr lang="el-GR" dirty="0" err="1"/>
              <a:t>ἀλλά</a:t>
            </a:r>
            <a:r>
              <a:rPr lang="el-GR" dirty="0"/>
              <a:t> </a:t>
            </a:r>
            <a:r>
              <a:rPr lang="el-GR" dirty="0" err="1"/>
              <a:t>ἀναφερόμενος</a:t>
            </a:r>
            <a:r>
              <a:rPr lang="el-GR" dirty="0"/>
              <a:t> </a:t>
            </a:r>
            <a:r>
              <a:rPr lang="el-GR" dirty="0" err="1"/>
              <a:t>στήν</a:t>
            </a:r>
            <a:r>
              <a:rPr lang="el-GR" dirty="0"/>
              <a:t> </a:t>
            </a:r>
            <a:r>
              <a:rPr lang="el-GR" dirty="0" smtClean="0"/>
              <a:t>πληρότητα </a:t>
            </a:r>
            <a:r>
              <a:rPr lang="el-GR" dirty="0" err="1"/>
              <a:t>τῶν</a:t>
            </a:r>
            <a:r>
              <a:rPr lang="el-GR" dirty="0"/>
              <a:t> δυνάμεων πού </a:t>
            </a:r>
            <a:r>
              <a:rPr lang="el-GR" dirty="0" err="1"/>
              <a:t>αὐτός</a:t>
            </a:r>
            <a:r>
              <a:rPr lang="el-GR" dirty="0"/>
              <a:t> κατέχει. </a:t>
            </a:r>
            <a:r>
              <a:rPr lang="el-GR" dirty="0" err="1"/>
              <a:t>Σαφῶς</a:t>
            </a:r>
            <a:r>
              <a:rPr lang="el-GR" dirty="0"/>
              <a:t>, </a:t>
            </a:r>
            <a:r>
              <a:rPr lang="el-GR" dirty="0" err="1"/>
              <a:t>δέν</a:t>
            </a:r>
            <a:r>
              <a:rPr lang="el-GR" dirty="0"/>
              <a:t> πρόκειται </a:t>
            </a:r>
            <a:r>
              <a:rPr lang="el-GR" dirty="0" err="1"/>
              <a:t>γιά</a:t>
            </a:r>
            <a:r>
              <a:rPr lang="el-GR" dirty="0"/>
              <a:t> </a:t>
            </a:r>
            <a:r>
              <a:rPr lang="el-GR" dirty="0" err="1"/>
              <a:t>ἁπλές</a:t>
            </a:r>
            <a:r>
              <a:rPr lang="el-GR" dirty="0" smtClean="0"/>
              <a:t> </a:t>
            </a:r>
            <a:r>
              <a:rPr lang="el-GR" dirty="0"/>
              <a:t>δυνάμεις, </a:t>
            </a:r>
            <a:r>
              <a:rPr lang="el-GR" dirty="0" err="1"/>
              <a:t>ἀλλά</a:t>
            </a:r>
            <a:r>
              <a:rPr lang="el-GR" dirty="0"/>
              <a:t> </a:t>
            </a:r>
            <a:r>
              <a:rPr lang="el-GR" dirty="0" err="1"/>
              <a:t>γιά</a:t>
            </a:r>
            <a:r>
              <a:rPr lang="el-GR" dirty="0"/>
              <a:t> </a:t>
            </a:r>
            <a:r>
              <a:rPr lang="el-GR" dirty="0" err="1"/>
              <a:t>ὑποστάσεις</a:t>
            </a:r>
            <a:r>
              <a:rPr lang="el-GR" dirty="0"/>
              <a:t>, </a:t>
            </a:r>
            <a:r>
              <a:rPr lang="el-GR" dirty="0" err="1"/>
              <a:t>οἱ</a:t>
            </a:r>
            <a:r>
              <a:rPr lang="el-GR" dirty="0"/>
              <a:t> </a:t>
            </a:r>
            <a:r>
              <a:rPr lang="el-GR" dirty="0" err="1"/>
              <a:t>ὁποῖες</a:t>
            </a:r>
            <a:r>
              <a:rPr lang="el-GR" dirty="0"/>
              <a:t> </a:t>
            </a:r>
            <a:r>
              <a:rPr lang="el-GR" dirty="0" err="1"/>
              <a:t>νοοῦνται</a:t>
            </a:r>
            <a:r>
              <a:rPr lang="el-GR" dirty="0"/>
              <a:t> </a:t>
            </a:r>
            <a:r>
              <a:rPr lang="el-GR" dirty="0" err="1"/>
              <a:t>ἀσυγχύτως</a:t>
            </a:r>
            <a:r>
              <a:rPr lang="el-GR" dirty="0"/>
              <a:t> </a:t>
            </a:r>
            <a:r>
              <a:rPr lang="el-GR" dirty="0" err="1"/>
              <a:t>ἑνωμένες</a:t>
            </a:r>
            <a:r>
              <a:rPr lang="el-GR" dirty="0"/>
              <a:t> κατά </a:t>
            </a:r>
            <a:r>
              <a:rPr lang="el-GR" dirty="0" err="1"/>
              <a:t>τήν</a:t>
            </a:r>
            <a:r>
              <a:rPr lang="el-GR" dirty="0"/>
              <a:t> </a:t>
            </a:r>
            <a:r>
              <a:rPr lang="el-GR" dirty="0" err="1"/>
              <a:t>οὐσία</a:t>
            </a:r>
            <a:r>
              <a:rPr lang="el-GR" dirty="0"/>
              <a:t>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αὐτοτελῶς</a:t>
            </a:r>
            <a:r>
              <a:rPr lang="el-GR" dirty="0"/>
              <a:t> </a:t>
            </a:r>
            <a:r>
              <a:rPr lang="el-GR" dirty="0" err="1"/>
              <a:t>ὑφιστάμενες</a:t>
            </a:r>
            <a:r>
              <a:rPr lang="el-GR" dirty="0"/>
              <a:t> κατά </a:t>
            </a:r>
            <a:r>
              <a:rPr lang="el-GR" dirty="0" err="1"/>
              <a:t>τίς</a:t>
            </a:r>
            <a:r>
              <a:rPr lang="el-GR" dirty="0"/>
              <a:t> </a:t>
            </a:r>
            <a:r>
              <a:rPr lang="el-GR" dirty="0" err="1"/>
              <a:t>ἐνέργειες</a:t>
            </a:r>
            <a:r>
              <a:rPr lang="el-GR" dirty="0"/>
              <a:t> </a:t>
            </a:r>
            <a:r>
              <a:rPr lang="el-GR" dirty="0" err="1"/>
              <a:t>ἐντός</a:t>
            </a:r>
            <a:r>
              <a:rPr lang="el-GR" dirty="0"/>
              <a:t> τῆς </a:t>
            </a:r>
            <a:r>
              <a:rPr lang="el-GR" dirty="0" smtClean="0"/>
              <a:t>Θεότητας.</a:t>
            </a: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err="1"/>
              <a:t>Οὐσιαστικά</a:t>
            </a:r>
            <a:r>
              <a:rPr lang="el-GR" dirty="0"/>
              <a:t> πρόκειται </a:t>
            </a:r>
            <a:r>
              <a:rPr lang="el-GR" dirty="0" err="1"/>
              <a:t>γιά</a:t>
            </a:r>
            <a:r>
              <a:rPr lang="el-GR" dirty="0"/>
              <a:t> </a:t>
            </a:r>
            <a:r>
              <a:rPr lang="el-GR" dirty="0" err="1"/>
              <a:t>τήν</a:t>
            </a:r>
            <a:r>
              <a:rPr lang="el-GR" dirty="0"/>
              <a:t> παρουσία </a:t>
            </a:r>
            <a:r>
              <a:rPr lang="el-GR" dirty="0" err="1"/>
              <a:t>τῶν</a:t>
            </a:r>
            <a:r>
              <a:rPr lang="el-GR" dirty="0"/>
              <a:t> προσώπων τῆς </a:t>
            </a:r>
            <a:r>
              <a:rPr lang="el-GR" dirty="0" err="1"/>
              <a:t>ἁγίας</a:t>
            </a:r>
            <a:r>
              <a:rPr lang="el-GR" dirty="0"/>
              <a:t> Τριάδος, </a:t>
            </a:r>
            <a:r>
              <a:rPr lang="el-GR" dirty="0" err="1"/>
              <a:t>τά</a:t>
            </a:r>
            <a:r>
              <a:rPr lang="el-GR" dirty="0"/>
              <a:t> </a:t>
            </a:r>
            <a:r>
              <a:rPr lang="el-GR" dirty="0" err="1"/>
              <a:t>ὁποῖα</a:t>
            </a:r>
            <a:r>
              <a:rPr lang="el-GR" dirty="0"/>
              <a:t> διακρίνονται </a:t>
            </a:r>
            <a:r>
              <a:rPr lang="el-GR" dirty="0" err="1"/>
              <a:t>ἀμυδρά</a:t>
            </a:r>
            <a:r>
              <a:rPr lang="el-GR" dirty="0"/>
              <a:t> </a:t>
            </a:r>
            <a:r>
              <a:rPr lang="el-GR" dirty="0" err="1"/>
              <a:t>στήν</a:t>
            </a:r>
            <a:r>
              <a:rPr lang="el-GR" dirty="0"/>
              <a:t> Παλαιά Διαθήκη, πρόκειται </a:t>
            </a:r>
            <a:r>
              <a:rPr lang="el-GR" dirty="0" err="1"/>
              <a:t>ὅμως</a:t>
            </a:r>
            <a:r>
              <a:rPr lang="el-GR" dirty="0"/>
              <a:t> </a:t>
            </a:r>
            <a:r>
              <a:rPr lang="el-GR" dirty="0" err="1"/>
              <a:t>νά</a:t>
            </a:r>
            <a:r>
              <a:rPr lang="el-GR" dirty="0"/>
              <a:t> </a:t>
            </a:r>
            <a:r>
              <a:rPr lang="el-GR" dirty="0" err="1"/>
              <a:t>καταστοῦν</a:t>
            </a:r>
            <a:r>
              <a:rPr lang="el-GR" dirty="0"/>
              <a:t> </a:t>
            </a:r>
            <a:r>
              <a:rPr lang="el-GR" dirty="0" err="1"/>
              <a:t>εὐκρινέστερα</a:t>
            </a:r>
            <a:r>
              <a:rPr lang="el-GR" dirty="0"/>
              <a:t> </a:t>
            </a:r>
            <a:r>
              <a:rPr lang="el-GR" dirty="0" err="1"/>
              <a:t>στήν</a:t>
            </a:r>
            <a:r>
              <a:rPr lang="el-GR" dirty="0"/>
              <a:t> Καινή Διαθήκη </a:t>
            </a:r>
            <a:r>
              <a:rPr lang="el-GR" dirty="0" err="1"/>
              <a:t>μέ</a:t>
            </a:r>
            <a:r>
              <a:rPr lang="el-GR" dirty="0"/>
              <a:t> </a:t>
            </a:r>
            <a:r>
              <a:rPr lang="el-GR" dirty="0" err="1"/>
              <a:t>τήν</a:t>
            </a:r>
            <a:r>
              <a:rPr lang="el-GR" dirty="0"/>
              <a:t> πρόοδο τῆς θείας </a:t>
            </a:r>
            <a:r>
              <a:rPr lang="el-GR" dirty="0" err="1"/>
              <a:t>Ἀποκαλύψεως</a:t>
            </a:r>
            <a:r>
              <a:rPr lang="el-GR" dirty="0"/>
              <a:t>. </a:t>
            </a:r>
            <a:r>
              <a:rPr lang="el-GR" dirty="0" err="1"/>
              <a:t>Συνεπῶς</a:t>
            </a:r>
            <a:r>
              <a:rPr lang="el-GR" dirty="0"/>
              <a:t>, </a:t>
            </a:r>
            <a:r>
              <a:rPr lang="el-GR" dirty="0" err="1"/>
              <a:t>στόν</a:t>
            </a:r>
            <a:r>
              <a:rPr lang="el-GR" dirty="0"/>
              <a:t> </a:t>
            </a:r>
            <a:r>
              <a:rPr lang="el-GR" dirty="0" err="1"/>
              <a:t>ὅρο</a:t>
            </a:r>
            <a:r>
              <a:rPr lang="el-GR" dirty="0"/>
              <a:t> «</a:t>
            </a:r>
            <a:r>
              <a:rPr lang="el-GR" dirty="0" err="1"/>
              <a:t>ποιήσωμεν</a:t>
            </a:r>
            <a:r>
              <a:rPr lang="el-GR" dirty="0"/>
              <a:t>» </a:t>
            </a:r>
            <a:r>
              <a:rPr lang="el-GR" dirty="0" err="1"/>
              <a:t>ἔχουμε</a:t>
            </a:r>
            <a:r>
              <a:rPr lang="el-GR" dirty="0"/>
              <a:t> </a:t>
            </a:r>
            <a:r>
              <a:rPr lang="el-GR" dirty="0" err="1"/>
              <a:t>ἕναν</a:t>
            </a:r>
            <a:r>
              <a:rPr lang="el-GR" dirty="0"/>
              <a:t> πληθυντικό </a:t>
            </a:r>
            <a:r>
              <a:rPr lang="el-GR" dirty="0" err="1"/>
              <a:t>ἀριθμό</a:t>
            </a:r>
            <a:r>
              <a:rPr lang="el-GR" dirty="0"/>
              <a:t> πού χαρακτηρίζεται </a:t>
            </a:r>
            <a:r>
              <a:rPr lang="el-GR" dirty="0" err="1"/>
              <a:t>ὡς</a:t>
            </a:r>
            <a:r>
              <a:rPr lang="el-GR" dirty="0"/>
              <a:t> πληθυντικός τῆς </a:t>
            </a:r>
            <a:r>
              <a:rPr lang="el-GR" dirty="0" smtClean="0"/>
              <a:t>πληρότητας.</a:t>
            </a:r>
            <a:r>
              <a:rPr lang="el-GR" dirty="0"/>
              <a:t> Ὁ Μ. Βασίλειος στην θ’ </a:t>
            </a:r>
            <a:r>
              <a:rPr lang="el-GR" dirty="0" err="1"/>
              <a:t>ὁμιλία</a:t>
            </a:r>
            <a:r>
              <a:rPr lang="el-GR" dirty="0"/>
              <a:t> του στην </a:t>
            </a:r>
            <a:r>
              <a:rPr lang="el-GR" dirty="0" err="1"/>
              <a:t>Ἐξαήμερο</a:t>
            </a:r>
            <a:r>
              <a:rPr lang="el-GR" dirty="0"/>
              <a:t> </a:t>
            </a:r>
            <a:r>
              <a:rPr lang="el-GR" dirty="0" err="1"/>
              <a:t>ἀναφέρει</a:t>
            </a:r>
            <a:r>
              <a:rPr lang="el-GR" dirty="0"/>
              <a:t>: «</a:t>
            </a:r>
            <a:r>
              <a:rPr lang="el-GR" dirty="0" err="1"/>
              <a:t>Οὐ</a:t>
            </a:r>
            <a:r>
              <a:rPr lang="el-GR" dirty="0"/>
              <a:t> γάρ </a:t>
            </a:r>
            <a:r>
              <a:rPr lang="el-GR" dirty="0" err="1"/>
              <a:t>γέγραπται</a:t>
            </a:r>
            <a:r>
              <a:rPr lang="el-GR" dirty="0"/>
              <a:t> </a:t>
            </a:r>
            <a:r>
              <a:rPr lang="el-GR" dirty="0" err="1"/>
              <a:t>γεννηθήτω</a:t>
            </a:r>
            <a:r>
              <a:rPr lang="el-GR" dirty="0"/>
              <a:t> </a:t>
            </a:r>
            <a:r>
              <a:rPr lang="el-GR" dirty="0" err="1"/>
              <a:t>ἄνθρωπος</a:t>
            </a:r>
            <a:r>
              <a:rPr lang="el-GR" dirty="0"/>
              <a:t>, </a:t>
            </a:r>
            <a:r>
              <a:rPr lang="el-GR" dirty="0" err="1"/>
              <a:t>ἀλλά</a:t>
            </a:r>
            <a:r>
              <a:rPr lang="el-GR" dirty="0"/>
              <a:t> </a:t>
            </a:r>
            <a:r>
              <a:rPr lang="el-GR" dirty="0" err="1"/>
              <a:t>Ποιήσωμεν</a:t>
            </a:r>
            <a:r>
              <a:rPr lang="el-GR" dirty="0"/>
              <a:t> </a:t>
            </a:r>
            <a:r>
              <a:rPr lang="el-GR" dirty="0" err="1"/>
              <a:t>ἄνθρωπον</a:t>
            </a:r>
            <a:r>
              <a:rPr lang="el-GR" dirty="0" smtClean="0"/>
              <a:t>».</a:t>
            </a: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όρος εικόνα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Οἱ</a:t>
            </a:r>
            <a:r>
              <a:rPr lang="el-GR" dirty="0"/>
              <a:t> </a:t>
            </a:r>
            <a:r>
              <a:rPr lang="el-GR" dirty="0" err="1"/>
              <a:t>ἔννοιες</a:t>
            </a:r>
            <a:r>
              <a:rPr lang="el-GR" dirty="0"/>
              <a:t> τῆς </a:t>
            </a:r>
            <a:r>
              <a:rPr lang="el-GR" dirty="0" err="1"/>
              <a:t>εἰκόνας</a:t>
            </a:r>
            <a:r>
              <a:rPr lang="el-GR" dirty="0"/>
              <a:t> και τῆς </a:t>
            </a:r>
            <a:r>
              <a:rPr lang="el-GR" dirty="0" err="1"/>
              <a:t>ὁμοιότητος</a:t>
            </a:r>
            <a:r>
              <a:rPr lang="el-GR" dirty="0"/>
              <a:t> </a:t>
            </a:r>
            <a:r>
              <a:rPr lang="el-GR" dirty="0" err="1"/>
              <a:t>ὅμως</a:t>
            </a:r>
            <a:r>
              <a:rPr lang="el-GR" dirty="0"/>
              <a:t> ,</a:t>
            </a:r>
            <a:r>
              <a:rPr lang="el-GR" dirty="0" err="1"/>
              <a:t>δέν</a:t>
            </a:r>
            <a:r>
              <a:rPr lang="el-GR" dirty="0"/>
              <a:t> </a:t>
            </a:r>
            <a:r>
              <a:rPr lang="el-GR" dirty="0" err="1"/>
              <a:t>εἶναι</a:t>
            </a:r>
            <a:r>
              <a:rPr lang="el-GR" dirty="0"/>
              <a:t> γνωστές μόνο </a:t>
            </a:r>
            <a:r>
              <a:rPr lang="el-GR" dirty="0" err="1"/>
              <a:t>στή</a:t>
            </a:r>
            <a:r>
              <a:rPr lang="el-GR" dirty="0"/>
              <a:t> Βίβλο· </a:t>
            </a:r>
            <a:r>
              <a:rPr lang="el-GR" dirty="0" err="1"/>
              <a:t>τίς</a:t>
            </a:r>
            <a:r>
              <a:rPr lang="el-GR" dirty="0"/>
              <a:t> γνωρίζουν τόσο ὁ </a:t>
            </a:r>
            <a:r>
              <a:rPr lang="el-GR" dirty="0" err="1"/>
              <a:t>ἐξωβιβλικός</a:t>
            </a:r>
            <a:r>
              <a:rPr lang="el-GR" dirty="0"/>
              <a:t> </a:t>
            </a:r>
            <a:r>
              <a:rPr lang="el-GR" dirty="0" err="1"/>
              <a:t>ὅσο</a:t>
            </a:r>
            <a:r>
              <a:rPr lang="el-GR" dirty="0"/>
              <a:t> ὁ </a:t>
            </a:r>
            <a:r>
              <a:rPr lang="el-GR" dirty="0" err="1"/>
              <a:t>ἑλληνικός</a:t>
            </a:r>
            <a:r>
              <a:rPr lang="el-GR" dirty="0"/>
              <a:t> κόσμος. Ἡ λέξη «</a:t>
            </a:r>
            <a:r>
              <a:rPr lang="el-GR" dirty="0" err="1"/>
              <a:t>εἰκών</a:t>
            </a:r>
            <a:r>
              <a:rPr lang="el-GR" dirty="0"/>
              <a:t>» προέρχεται </a:t>
            </a:r>
            <a:r>
              <a:rPr lang="el-GR" dirty="0" err="1"/>
              <a:t>ἀπό</a:t>
            </a:r>
            <a:r>
              <a:rPr lang="el-GR" dirty="0"/>
              <a:t> </a:t>
            </a:r>
            <a:r>
              <a:rPr lang="el-GR" dirty="0" err="1"/>
              <a:t>τό</a:t>
            </a:r>
            <a:r>
              <a:rPr lang="el-GR" dirty="0"/>
              <a:t> </a:t>
            </a:r>
            <a:r>
              <a:rPr lang="el-GR" dirty="0" err="1"/>
              <a:t>ρῆμα</a:t>
            </a:r>
            <a:r>
              <a:rPr lang="el-GR" dirty="0"/>
              <a:t> «</a:t>
            </a:r>
            <a:r>
              <a:rPr lang="el-GR" dirty="0" err="1"/>
              <a:t>εἴκω</a:t>
            </a:r>
            <a:r>
              <a:rPr lang="el-GR" dirty="0"/>
              <a:t>» πού σημαίνει «</a:t>
            </a:r>
            <a:r>
              <a:rPr lang="el-GR" dirty="0" err="1"/>
              <a:t>ὁμοιάζω</a:t>
            </a:r>
            <a:r>
              <a:rPr lang="el-GR" dirty="0"/>
              <a:t>»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ἀποδίδει</a:t>
            </a:r>
            <a:r>
              <a:rPr lang="el-GR" dirty="0"/>
              <a:t> </a:t>
            </a:r>
            <a:r>
              <a:rPr lang="el-GR" dirty="0" err="1"/>
              <a:t>τήν</a:t>
            </a:r>
            <a:r>
              <a:rPr lang="el-GR" dirty="0"/>
              <a:t> </a:t>
            </a:r>
            <a:r>
              <a:rPr lang="el-GR" dirty="0" err="1"/>
              <a:t>ἑβραϊκή</a:t>
            </a:r>
            <a:r>
              <a:rPr lang="el-GR" dirty="0"/>
              <a:t> λέξη </a:t>
            </a:r>
            <a:r>
              <a:rPr lang="el-GR" dirty="0" err="1"/>
              <a:t>tselem</a:t>
            </a:r>
            <a:r>
              <a:rPr lang="el-GR" dirty="0"/>
              <a:t>, ἡ </a:t>
            </a:r>
            <a:r>
              <a:rPr lang="el-GR" dirty="0" err="1"/>
              <a:t>ὁποία</a:t>
            </a:r>
            <a:r>
              <a:rPr lang="el-GR" dirty="0"/>
              <a:t> μεταφράζεται συνήθως </a:t>
            </a:r>
            <a:r>
              <a:rPr lang="el-GR" dirty="0" err="1"/>
              <a:t>ὡς</a:t>
            </a:r>
            <a:r>
              <a:rPr lang="el-GR" dirty="0"/>
              <a:t> «</a:t>
            </a:r>
            <a:r>
              <a:rPr lang="el-GR" dirty="0" err="1"/>
              <a:t>εἰκών</a:t>
            </a:r>
            <a:r>
              <a:rPr lang="el-GR" dirty="0"/>
              <a:t>» </a:t>
            </a:r>
            <a:r>
              <a:rPr lang="el-GR" dirty="0" err="1"/>
              <a:t>καί</a:t>
            </a:r>
            <a:r>
              <a:rPr lang="el-GR" dirty="0"/>
              <a:t> σπανιότερα </a:t>
            </a:r>
            <a:r>
              <a:rPr lang="el-GR" dirty="0" err="1"/>
              <a:t>ὡς</a:t>
            </a:r>
            <a:r>
              <a:rPr lang="el-GR" dirty="0"/>
              <a:t> «</a:t>
            </a:r>
            <a:r>
              <a:rPr lang="el-GR" dirty="0" err="1"/>
              <a:t>εἴδωλο</a:t>
            </a:r>
            <a:r>
              <a:rPr lang="el-GR" dirty="0"/>
              <a:t>» </a:t>
            </a:r>
            <a:r>
              <a:rPr lang="el-GR" dirty="0" err="1"/>
              <a:t>στή</a:t>
            </a:r>
            <a:r>
              <a:rPr lang="el-GR" dirty="0"/>
              <a:t> μετάφραση </a:t>
            </a:r>
            <a:r>
              <a:rPr lang="el-GR" dirty="0" err="1"/>
              <a:t>τῶν</a:t>
            </a:r>
            <a:r>
              <a:rPr lang="el-GR" dirty="0"/>
              <a:t> Ο</a:t>
            </a:r>
            <a:r>
              <a:rPr lang="el-GR" dirty="0" smtClean="0"/>
              <a:t>’.</a:t>
            </a:r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Ἡ εἰκόνα </a:t>
            </a:r>
            <a:r>
              <a:rPr lang="el-GR" dirty="0" err="1"/>
              <a:t>ἀποτελεῖ</a:t>
            </a:r>
            <a:r>
              <a:rPr lang="el-GR" dirty="0"/>
              <a:t> </a:t>
            </a:r>
            <a:r>
              <a:rPr lang="el-GR" dirty="0" err="1"/>
              <a:t>τήν</a:t>
            </a:r>
            <a:r>
              <a:rPr lang="el-GR" dirty="0"/>
              <a:t> </a:t>
            </a:r>
            <a:r>
              <a:rPr lang="el-GR" dirty="0" err="1"/>
              <a:t>ἔντεχνη</a:t>
            </a:r>
            <a:r>
              <a:rPr lang="el-GR" dirty="0"/>
              <a:t>, γλυπτή ἤ ζωγραφική </a:t>
            </a:r>
            <a:r>
              <a:rPr lang="el-GR" dirty="0" err="1"/>
              <a:t>ἀπεικόνιση</a:t>
            </a:r>
            <a:r>
              <a:rPr lang="el-GR" dirty="0"/>
              <a:t> θεοτήτων, </a:t>
            </a:r>
            <a:r>
              <a:rPr lang="el-GR" dirty="0" err="1"/>
              <a:t>γι’αὐτό</a:t>
            </a:r>
            <a:r>
              <a:rPr lang="el-GR" dirty="0"/>
              <a:t> και ἡ σχετική </a:t>
            </a:r>
            <a:r>
              <a:rPr lang="el-GR" dirty="0" err="1"/>
              <a:t>ἀπαγόρευση</a:t>
            </a:r>
            <a:r>
              <a:rPr lang="el-GR" dirty="0"/>
              <a:t> στο </a:t>
            </a:r>
            <a:r>
              <a:rPr lang="el-GR" dirty="0" smtClean="0"/>
              <a:t>Δεκάλογο (</a:t>
            </a:r>
            <a:r>
              <a:rPr lang="el-GR" dirty="0" err="1" smtClean="0"/>
              <a:t>Ἐξ</a:t>
            </a:r>
            <a:r>
              <a:rPr lang="en-US" dirty="0" smtClean="0"/>
              <a:t>. 20, 4. </a:t>
            </a:r>
            <a:r>
              <a:rPr lang="el-GR" dirty="0" err="1" smtClean="0"/>
              <a:t>Δευτ</a:t>
            </a:r>
            <a:r>
              <a:rPr lang="en-US" dirty="0" smtClean="0"/>
              <a:t>. 5, 8</a:t>
            </a:r>
            <a:r>
              <a:rPr lang="el-GR" dirty="0" smtClean="0"/>
              <a:t>), </a:t>
            </a:r>
            <a:r>
              <a:rPr lang="el-GR" dirty="0" err="1"/>
              <a:t>ἐνῶ</a:t>
            </a:r>
            <a:r>
              <a:rPr lang="el-GR" dirty="0"/>
              <a:t> </a:t>
            </a:r>
            <a:r>
              <a:rPr lang="el-GR" dirty="0" err="1"/>
              <a:t>στήν</a:t>
            </a:r>
            <a:r>
              <a:rPr lang="el-GR" dirty="0"/>
              <a:t> </a:t>
            </a:r>
            <a:r>
              <a:rPr lang="el-GR" dirty="0" err="1"/>
              <a:t>Ἀρχαία</a:t>
            </a:r>
            <a:r>
              <a:rPr lang="el-GR" dirty="0"/>
              <a:t> </a:t>
            </a:r>
            <a:r>
              <a:rPr lang="el-GR" dirty="0" err="1"/>
              <a:t>Ἐγγύς</a:t>
            </a:r>
            <a:r>
              <a:rPr lang="el-GR" dirty="0"/>
              <a:t> </a:t>
            </a:r>
            <a:r>
              <a:rPr lang="el-GR" dirty="0" err="1"/>
              <a:t>Ἀνατολή</a:t>
            </a:r>
            <a:r>
              <a:rPr lang="el-GR" dirty="0"/>
              <a:t> πιστευόταν </a:t>
            </a:r>
            <a:r>
              <a:rPr lang="el-GR" dirty="0" err="1"/>
              <a:t>ὅτι</a:t>
            </a:r>
            <a:r>
              <a:rPr lang="el-GR" dirty="0"/>
              <a:t> ἡ εἰκόνα </a:t>
            </a:r>
            <a:r>
              <a:rPr lang="el-GR" dirty="0" err="1"/>
              <a:t>περιεῖχε</a:t>
            </a:r>
            <a:r>
              <a:rPr lang="el-GR" dirty="0"/>
              <a:t> </a:t>
            </a:r>
            <a:r>
              <a:rPr lang="el-GR" dirty="0" err="1"/>
              <a:t>τήν</a:t>
            </a:r>
            <a:r>
              <a:rPr lang="el-GR" dirty="0"/>
              <a:t> </a:t>
            </a:r>
            <a:r>
              <a:rPr lang="el-GR" dirty="0" err="1"/>
              <a:t>οὐσία</a:t>
            </a:r>
            <a:r>
              <a:rPr lang="el-GR" dirty="0"/>
              <a:t> </a:t>
            </a:r>
            <a:r>
              <a:rPr lang="el-GR" dirty="0" err="1"/>
              <a:t>αὐτοῦ</a:t>
            </a:r>
            <a:r>
              <a:rPr lang="el-GR" dirty="0"/>
              <a:t> πού </a:t>
            </a:r>
            <a:r>
              <a:rPr lang="el-GR" dirty="0" err="1"/>
              <a:t>ἀντιπροσώπευε</a:t>
            </a:r>
            <a:r>
              <a:rPr lang="el-GR" dirty="0"/>
              <a:t>. </a:t>
            </a:r>
            <a:r>
              <a:rPr lang="el-GR" dirty="0" err="1"/>
              <a:t>Στήν</a:t>
            </a:r>
            <a:r>
              <a:rPr lang="el-GR" dirty="0"/>
              <a:t> </a:t>
            </a:r>
            <a:r>
              <a:rPr lang="el-GR" dirty="0" err="1"/>
              <a:t>αἰγυπτιακή</a:t>
            </a:r>
            <a:r>
              <a:rPr lang="el-GR" dirty="0"/>
              <a:t> </a:t>
            </a:r>
            <a:r>
              <a:rPr lang="el-GR" dirty="0" err="1"/>
              <a:t>σοφιολογική</a:t>
            </a:r>
            <a:r>
              <a:rPr lang="el-GR" dirty="0"/>
              <a:t> γραμματεία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πιό</a:t>
            </a:r>
            <a:r>
              <a:rPr lang="el-GR" dirty="0"/>
              <a:t> συγκεκριμένα </a:t>
            </a:r>
            <a:r>
              <a:rPr lang="el-GR" dirty="0" err="1"/>
              <a:t>στίς</a:t>
            </a:r>
            <a:r>
              <a:rPr lang="el-GR" dirty="0"/>
              <a:t> «</a:t>
            </a:r>
            <a:r>
              <a:rPr lang="el-GR" dirty="0" err="1"/>
              <a:t>Ὀδηγίες</a:t>
            </a:r>
            <a:r>
              <a:rPr lang="el-GR" dirty="0"/>
              <a:t> </a:t>
            </a:r>
            <a:r>
              <a:rPr lang="el-GR" dirty="0" err="1"/>
              <a:t>γιά</a:t>
            </a:r>
            <a:r>
              <a:rPr lang="el-GR" dirty="0"/>
              <a:t> </a:t>
            </a:r>
            <a:r>
              <a:rPr lang="el-GR" dirty="0" err="1"/>
              <a:t>τόν</a:t>
            </a:r>
            <a:r>
              <a:rPr lang="el-GR" dirty="0"/>
              <a:t> βασιλιά </a:t>
            </a:r>
            <a:r>
              <a:rPr lang="el-GR" dirty="0" err="1"/>
              <a:t>Meri</a:t>
            </a:r>
            <a:r>
              <a:rPr lang="el-GR" dirty="0"/>
              <a:t>-</a:t>
            </a:r>
            <a:r>
              <a:rPr lang="el-GR" dirty="0" err="1"/>
              <a:t>ka</a:t>
            </a:r>
            <a:r>
              <a:rPr lang="el-GR" dirty="0"/>
              <a:t>-</a:t>
            </a:r>
            <a:r>
              <a:rPr lang="en-US" dirty="0"/>
              <a:t>R</a:t>
            </a:r>
            <a:r>
              <a:rPr lang="el-GR" dirty="0"/>
              <a:t>e» (2000 π.</a:t>
            </a:r>
            <a:r>
              <a:rPr lang="en-US" dirty="0" smtClean="0"/>
              <a:t>X</a:t>
            </a:r>
            <a:r>
              <a:rPr lang="el-GR" dirty="0" smtClean="0"/>
              <a:t>)</a:t>
            </a:r>
            <a:r>
              <a:rPr lang="en-US" dirty="0" smtClean="0"/>
              <a:t>.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err="1"/>
              <a:t>ἀναφέρεται</a:t>
            </a:r>
            <a:r>
              <a:rPr lang="el-GR" dirty="0"/>
              <a:t> δημιουργία κάποιων </a:t>
            </a:r>
            <a:r>
              <a:rPr lang="el-GR" dirty="0" err="1"/>
              <a:t>ἀνθρώπων</a:t>
            </a:r>
            <a:r>
              <a:rPr lang="el-GR" dirty="0"/>
              <a:t> κατά </a:t>
            </a:r>
            <a:r>
              <a:rPr lang="el-GR" dirty="0" err="1"/>
              <a:t>τήν</a:t>
            </a:r>
            <a:r>
              <a:rPr lang="el-GR" dirty="0"/>
              <a:t> εἰκόνα τῆς θεότητας, κυρίως </a:t>
            </a:r>
            <a:r>
              <a:rPr lang="el-GR" dirty="0" err="1"/>
              <a:t>ὅμως</a:t>
            </a:r>
            <a:r>
              <a:rPr lang="el-GR" dirty="0"/>
              <a:t> πρόκειται </a:t>
            </a:r>
            <a:r>
              <a:rPr lang="el-GR" dirty="0" err="1"/>
              <a:t>γιά</a:t>
            </a:r>
            <a:r>
              <a:rPr lang="el-GR" dirty="0"/>
              <a:t> φράση πού σχετίζεται </a:t>
            </a:r>
            <a:r>
              <a:rPr lang="el-GR" dirty="0" err="1"/>
              <a:t>μέ</a:t>
            </a:r>
            <a:r>
              <a:rPr lang="el-GR" dirty="0"/>
              <a:t> </a:t>
            </a:r>
            <a:r>
              <a:rPr lang="el-GR" dirty="0" err="1"/>
              <a:t>τόν</a:t>
            </a:r>
            <a:r>
              <a:rPr lang="el-GR" dirty="0"/>
              <a:t> βασιλιά,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/>
              <a:t>ἀντιπρόσωπό</a:t>
            </a:r>
            <a:r>
              <a:rPr lang="el-GR" dirty="0"/>
              <a:t> της </a:t>
            </a:r>
            <a:r>
              <a:rPr lang="el-GR" dirty="0" err="1"/>
              <a:t>ἐπί</a:t>
            </a:r>
            <a:r>
              <a:rPr lang="el-GR" dirty="0"/>
              <a:t> τῆς </a:t>
            </a:r>
            <a:r>
              <a:rPr lang="el-GR" dirty="0" err="1" smtClean="0"/>
              <a:t>γῆς</a:t>
            </a:r>
            <a:r>
              <a:rPr lang="el-GR" dirty="0" smtClean="0"/>
              <a:t>.</a:t>
            </a:r>
          </a:p>
          <a:p>
            <a:r>
              <a:rPr lang="el-GR" dirty="0"/>
              <a:t>Ἡ περιοχή </a:t>
            </a:r>
            <a:r>
              <a:rPr lang="el-GR" dirty="0" err="1"/>
              <a:t>τῆς</a:t>
            </a:r>
            <a:r>
              <a:rPr lang="el-GR" dirty="0"/>
              <a:t> Μεσοποταμίας γνώριζε </a:t>
            </a:r>
            <a:r>
              <a:rPr lang="el-GR" dirty="0" err="1"/>
              <a:t>τρεῖς</a:t>
            </a:r>
            <a:r>
              <a:rPr lang="el-GR" dirty="0"/>
              <a:t> κατηγορίες </a:t>
            </a:r>
            <a:r>
              <a:rPr lang="el-GR" dirty="0" err="1"/>
              <a:t>σημασιῶν</a:t>
            </a:r>
            <a:r>
              <a:rPr lang="el-GR" dirty="0"/>
              <a:t> τῆς λέξης : α) </a:t>
            </a:r>
            <a:r>
              <a:rPr lang="el-GR" dirty="0" err="1"/>
              <a:t>ὅπως</a:t>
            </a:r>
            <a:r>
              <a:rPr lang="el-GR" dirty="0"/>
              <a:t> </a:t>
            </a:r>
            <a:r>
              <a:rPr lang="el-GR" dirty="0" err="1"/>
              <a:t>στήν</a:t>
            </a:r>
            <a:r>
              <a:rPr lang="el-GR" dirty="0"/>
              <a:t> </a:t>
            </a:r>
            <a:r>
              <a:rPr lang="el-GR" dirty="0" err="1"/>
              <a:t>Αἴγυπτο</a:t>
            </a:r>
            <a:r>
              <a:rPr lang="el-GR" dirty="0"/>
              <a:t>, ὁ βασιλιάς περιγράφεται </a:t>
            </a:r>
            <a:r>
              <a:rPr lang="el-GR" dirty="0" err="1"/>
              <a:t>ὡς</a:t>
            </a:r>
            <a:r>
              <a:rPr lang="el-GR" dirty="0"/>
              <a:t> εἰκόνα τῆς θεότητας, β) </a:t>
            </a:r>
            <a:r>
              <a:rPr lang="el-GR" dirty="0" err="1"/>
              <a:t>τό</a:t>
            </a:r>
            <a:r>
              <a:rPr lang="el-GR" dirty="0"/>
              <a:t> </a:t>
            </a:r>
            <a:r>
              <a:rPr lang="el-GR" dirty="0" err="1"/>
              <a:t>εἴδωλο</a:t>
            </a:r>
            <a:r>
              <a:rPr lang="el-GR" dirty="0"/>
              <a:t> περιλαμβάνει </a:t>
            </a:r>
            <a:r>
              <a:rPr lang="el-GR" dirty="0" err="1"/>
              <a:t>τήν</a:t>
            </a:r>
            <a:r>
              <a:rPr lang="el-GR" dirty="0"/>
              <a:t> εἰκόνα τῆς θεότητας, γ) ἡ εἰκόνα τοῦ </a:t>
            </a:r>
            <a:r>
              <a:rPr lang="el-GR" dirty="0" err="1"/>
              <a:t>βασιλιᾶ</a:t>
            </a:r>
            <a:r>
              <a:rPr lang="el-GR" dirty="0"/>
              <a:t> </a:t>
            </a:r>
            <a:r>
              <a:rPr lang="el-GR" dirty="0" err="1"/>
              <a:t>ἀποτυπωμένη</a:t>
            </a:r>
            <a:r>
              <a:rPr lang="el-GR" dirty="0"/>
              <a:t> </a:t>
            </a:r>
            <a:r>
              <a:rPr lang="el-GR" dirty="0" err="1"/>
              <a:t>σέ</a:t>
            </a:r>
            <a:r>
              <a:rPr lang="el-GR" dirty="0"/>
              <a:t> </a:t>
            </a:r>
            <a:r>
              <a:rPr lang="el-GR" dirty="0" err="1"/>
              <a:t>μνημεῖο</a:t>
            </a:r>
            <a:r>
              <a:rPr lang="el-GR" dirty="0"/>
              <a:t> </a:t>
            </a:r>
            <a:r>
              <a:rPr lang="el-GR" dirty="0" err="1"/>
              <a:t>ἀποστελόταν</a:t>
            </a:r>
            <a:r>
              <a:rPr lang="el-GR" dirty="0"/>
              <a:t> </a:t>
            </a:r>
            <a:r>
              <a:rPr lang="el-GR" dirty="0" err="1"/>
              <a:t>στίς</a:t>
            </a:r>
            <a:r>
              <a:rPr lang="el-GR" dirty="0"/>
              <a:t> </a:t>
            </a:r>
            <a:r>
              <a:rPr lang="el-GR" dirty="0" err="1"/>
              <a:t>ἐπαρχίες</a:t>
            </a:r>
            <a:r>
              <a:rPr lang="el-GR" dirty="0"/>
              <a:t> </a:t>
            </a:r>
            <a:r>
              <a:rPr lang="el-GR" dirty="0" smtClean="0"/>
              <a:t>πού</a:t>
            </a:r>
            <a:r>
              <a:rPr lang="el-GR" dirty="0"/>
              <a:t> </a:t>
            </a:r>
            <a:r>
              <a:rPr lang="el-GR" dirty="0" err="1"/>
              <a:t>αὐτός</a:t>
            </a:r>
            <a:r>
              <a:rPr lang="el-GR" dirty="0"/>
              <a:t> </a:t>
            </a:r>
            <a:r>
              <a:rPr lang="el-GR" dirty="0" err="1"/>
              <a:t>εἶχε</a:t>
            </a:r>
            <a:r>
              <a:rPr lang="el-GR" dirty="0"/>
              <a:t> </a:t>
            </a:r>
            <a:r>
              <a:rPr lang="el-GR" dirty="0" smtClean="0"/>
              <a:t>κατακτήσει. </a:t>
            </a:r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Κατά </a:t>
            </a:r>
            <a:r>
              <a:rPr lang="el-GR" dirty="0" err="1"/>
              <a:t>τή</a:t>
            </a:r>
            <a:r>
              <a:rPr lang="el-GR" dirty="0"/>
              <a:t> νεώτερη </a:t>
            </a:r>
            <a:r>
              <a:rPr lang="el-GR" dirty="0" err="1"/>
              <a:t>ἔρευνα</a:t>
            </a:r>
            <a:r>
              <a:rPr lang="el-GR" dirty="0"/>
              <a:t> </a:t>
            </a:r>
            <a:r>
              <a:rPr lang="el-GR" dirty="0" err="1"/>
              <a:t>οἱ</a:t>
            </a:r>
            <a:r>
              <a:rPr lang="el-GR" dirty="0"/>
              <a:t> </a:t>
            </a:r>
            <a:r>
              <a:rPr lang="el-GR" dirty="0" err="1"/>
              <a:t>εἰκόνες</a:t>
            </a:r>
            <a:r>
              <a:rPr lang="el-GR" dirty="0"/>
              <a:t> </a:t>
            </a:r>
            <a:r>
              <a:rPr lang="el-GR" dirty="0" err="1"/>
              <a:t>μέ</a:t>
            </a:r>
            <a:r>
              <a:rPr lang="el-GR" dirty="0"/>
              <a:t>  </a:t>
            </a:r>
            <a:r>
              <a:rPr lang="el-GR" dirty="0" err="1"/>
              <a:t>ἀποτυπωμένες</a:t>
            </a:r>
            <a:r>
              <a:rPr lang="el-GR" dirty="0"/>
              <a:t> </a:t>
            </a:r>
            <a:r>
              <a:rPr lang="el-GR" dirty="0" err="1"/>
              <a:t>τίς</a:t>
            </a:r>
            <a:r>
              <a:rPr lang="el-GR" dirty="0"/>
              <a:t> βασιλικές μορφές </a:t>
            </a:r>
            <a:r>
              <a:rPr lang="el-GR" dirty="0" err="1"/>
              <a:t>δέν</a:t>
            </a:r>
            <a:r>
              <a:rPr lang="el-GR" dirty="0"/>
              <a:t> </a:t>
            </a:r>
            <a:r>
              <a:rPr lang="el-GR" dirty="0" err="1"/>
              <a:t>εἶχαν</a:t>
            </a:r>
            <a:r>
              <a:rPr lang="el-GR" dirty="0"/>
              <a:t> σκοπό </a:t>
            </a:r>
            <a:r>
              <a:rPr lang="el-GR" dirty="0" err="1"/>
              <a:t>νά</a:t>
            </a:r>
            <a:r>
              <a:rPr lang="el-GR" dirty="0"/>
              <a:t> </a:t>
            </a:r>
            <a:r>
              <a:rPr lang="el-GR" dirty="0" err="1"/>
              <a:t>ἀποτυπώσουν</a:t>
            </a:r>
            <a:r>
              <a:rPr lang="el-GR" dirty="0"/>
              <a:t> </a:t>
            </a:r>
            <a:r>
              <a:rPr lang="el-GR" dirty="0" err="1"/>
              <a:t>τά</a:t>
            </a:r>
            <a:r>
              <a:rPr lang="el-GR" dirty="0"/>
              <a:t> χαρακτηριστικά τῆς φυσιογνωμίας τοῦ </a:t>
            </a:r>
            <a:r>
              <a:rPr lang="el-GR" dirty="0" err="1"/>
              <a:t>βασιλιᾶ</a:t>
            </a:r>
            <a:r>
              <a:rPr lang="el-GR" dirty="0"/>
              <a:t>· </a:t>
            </a:r>
            <a:r>
              <a:rPr lang="el-GR" dirty="0" err="1"/>
              <a:t>χρησιμοποιοῦνταν</a:t>
            </a:r>
            <a:r>
              <a:rPr lang="el-GR" dirty="0"/>
              <a:t> περισσότερο </a:t>
            </a:r>
            <a:r>
              <a:rPr lang="el-GR" dirty="0" err="1"/>
              <a:t>γιά</a:t>
            </a:r>
            <a:r>
              <a:rPr lang="el-GR" dirty="0"/>
              <a:t> </a:t>
            </a:r>
            <a:r>
              <a:rPr lang="el-GR" dirty="0" err="1"/>
              <a:t>νά</a:t>
            </a:r>
            <a:r>
              <a:rPr lang="el-GR" dirty="0"/>
              <a:t> </a:t>
            </a:r>
            <a:r>
              <a:rPr lang="el-GR" dirty="0" err="1"/>
              <a:t>ἐξιδανικευθεῖ</a:t>
            </a:r>
            <a:r>
              <a:rPr lang="el-GR" dirty="0"/>
              <a:t> ἡ  </a:t>
            </a:r>
            <a:r>
              <a:rPr lang="el-GR" dirty="0" err="1"/>
              <a:t>ἰδιότητά</a:t>
            </a:r>
            <a:r>
              <a:rPr lang="el-GR" dirty="0"/>
              <a:t> του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νά</a:t>
            </a:r>
            <a:r>
              <a:rPr lang="el-GR" dirty="0"/>
              <a:t> </a:t>
            </a:r>
            <a:r>
              <a:rPr lang="el-GR" dirty="0" err="1"/>
              <a:t>τονισθεῖ</a:t>
            </a:r>
            <a:r>
              <a:rPr lang="el-GR" dirty="0"/>
              <a:t> ἡ </a:t>
            </a:r>
            <a:r>
              <a:rPr lang="el-GR" dirty="0" err="1"/>
              <a:t>ἀξία</a:t>
            </a:r>
            <a:r>
              <a:rPr lang="el-GR" dirty="0"/>
              <a:t> τῆς </a:t>
            </a:r>
            <a:r>
              <a:rPr lang="el-GR" dirty="0" err="1"/>
              <a:t>εἰκόνας</a:t>
            </a:r>
            <a:r>
              <a:rPr lang="el-GR" dirty="0"/>
              <a:t> του. </a:t>
            </a:r>
            <a:r>
              <a:rPr lang="el-GR" dirty="0" err="1"/>
              <a:t>Μέ</a:t>
            </a:r>
            <a:r>
              <a:rPr lang="el-GR" dirty="0"/>
              <a:t> </a:t>
            </a:r>
            <a:r>
              <a:rPr lang="el-GR" dirty="0" err="1"/>
              <a:t>ἄλλα</a:t>
            </a:r>
            <a:r>
              <a:rPr lang="el-GR" dirty="0"/>
              <a:t> λόγια  ἡ εἰκόνα τοῦ </a:t>
            </a:r>
            <a:r>
              <a:rPr lang="el-GR" dirty="0" err="1"/>
              <a:t>θεοῦ</a:t>
            </a:r>
            <a:r>
              <a:rPr lang="el-GR" dirty="0"/>
              <a:t>, </a:t>
            </a:r>
            <a:r>
              <a:rPr lang="el-GR" dirty="0" err="1"/>
              <a:t>ἐν</a:t>
            </a:r>
            <a:r>
              <a:rPr lang="el-GR" dirty="0"/>
              <a:t> </a:t>
            </a:r>
            <a:r>
              <a:rPr lang="el-GR" dirty="0" err="1"/>
              <a:t>προκειμένῳ</a:t>
            </a:r>
            <a:r>
              <a:rPr lang="el-GR" dirty="0"/>
              <a:t> ὁ βασιλιάς, πραγμάτωνε </a:t>
            </a:r>
            <a:r>
              <a:rPr lang="el-GR" dirty="0" err="1"/>
              <a:t>τό</a:t>
            </a:r>
            <a:r>
              <a:rPr lang="el-GR" dirty="0"/>
              <a:t> </a:t>
            </a:r>
            <a:r>
              <a:rPr lang="el-GR" dirty="0" err="1"/>
              <a:t>ἔργο</a:t>
            </a:r>
            <a:r>
              <a:rPr lang="el-GR" dirty="0"/>
              <a:t> τοῦ </a:t>
            </a:r>
            <a:r>
              <a:rPr lang="el-GR" dirty="0" err="1"/>
              <a:t>θεοῦ</a:t>
            </a:r>
            <a:r>
              <a:rPr lang="el-GR" dirty="0"/>
              <a:t> </a:t>
            </a:r>
            <a:r>
              <a:rPr lang="el-GR" dirty="0" err="1"/>
              <a:t>ἐπί</a:t>
            </a:r>
            <a:r>
              <a:rPr lang="el-GR" dirty="0"/>
              <a:t> τῆς </a:t>
            </a:r>
            <a:r>
              <a:rPr lang="el-GR" dirty="0" err="1" smtClean="0"/>
              <a:t>γῆς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err="1"/>
              <a:t>Εἶναι</a:t>
            </a:r>
            <a:r>
              <a:rPr lang="el-GR" dirty="0"/>
              <a:t>, </a:t>
            </a:r>
            <a:r>
              <a:rPr lang="el-GR" dirty="0" err="1"/>
              <a:t>ἐπίσης</a:t>
            </a:r>
            <a:r>
              <a:rPr lang="el-GR" dirty="0"/>
              <a:t> σημαντικό </a:t>
            </a:r>
            <a:r>
              <a:rPr lang="el-GR" dirty="0" err="1"/>
              <a:t>νά</a:t>
            </a:r>
            <a:r>
              <a:rPr lang="el-GR" dirty="0"/>
              <a:t> </a:t>
            </a:r>
            <a:r>
              <a:rPr lang="el-GR" dirty="0" err="1"/>
              <a:t>ἀναφερθεῖ</a:t>
            </a:r>
            <a:r>
              <a:rPr lang="el-GR" dirty="0"/>
              <a:t> </a:t>
            </a:r>
            <a:r>
              <a:rPr lang="el-GR" dirty="0" err="1"/>
              <a:t>ὅτι</a:t>
            </a:r>
            <a:r>
              <a:rPr lang="el-GR" dirty="0"/>
              <a:t> ἡ φράση «</a:t>
            </a:r>
            <a:r>
              <a:rPr lang="el-GR" dirty="0" err="1"/>
              <a:t>εἰκών</a:t>
            </a:r>
            <a:r>
              <a:rPr lang="el-GR" dirty="0"/>
              <a:t> Θεοῦ» </a:t>
            </a:r>
            <a:r>
              <a:rPr lang="el-GR" dirty="0" err="1"/>
              <a:t>ἀποδιδόταν</a:t>
            </a:r>
            <a:r>
              <a:rPr lang="el-GR" dirty="0"/>
              <a:t> </a:t>
            </a:r>
            <a:r>
              <a:rPr lang="el-GR" dirty="0" err="1"/>
              <a:t>ἀποκλειστικά</a:t>
            </a:r>
            <a:r>
              <a:rPr lang="el-GR" dirty="0"/>
              <a:t> </a:t>
            </a:r>
            <a:r>
              <a:rPr lang="el-GR" dirty="0" err="1"/>
              <a:t>σέ</a:t>
            </a:r>
            <a:r>
              <a:rPr lang="el-GR" dirty="0"/>
              <a:t> </a:t>
            </a:r>
            <a:r>
              <a:rPr lang="el-GR" dirty="0" err="1"/>
              <a:t>βασιλεῖς</a:t>
            </a:r>
            <a:r>
              <a:rPr lang="el-GR" dirty="0"/>
              <a:t>, </a:t>
            </a:r>
            <a:r>
              <a:rPr lang="el-GR" dirty="0" err="1"/>
              <a:t>ἐπειδή</a:t>
            </a:r>
            <a:r>
              <a:rPr lang="el-GR" dirty="0"/>
              <a:t> κατά </a:t>
            </a:r>
            <a:r>
              <a:rPr lang="el-GR" dirty="0" err="1"/>
              <a:t>τήν</a:t>
            </a:r>
            <a:r>
              <a:rPr lang="el-GR" dirty="0"/>
              <a:t> σκέψη τῆς </a:t>
            </a:r>
            <a:r>
              <a:rPr lang="el-GR" dirty="0" err="1"/>
              <a:t>Ἀνατολῆς</a:t>
            </a:r>
            <a:r>
              <a:rPr lang="el-GR" dirty="0"/>
              <a:t>, </a:t>
            </a:r>
            <a:r>
              <a:rPr lang="el-GR" dirty="0" err="1"/>
              <a:t>ἐκεῖνοι</a:t>
            </a:r>
            <a:r>
              <a:rPr lang="el-GR" dirty="0"/>
              <a:t> βρίσκονταν </a:t>
            </a:r>
            <a:r>
              <a:rPr lang="el-GR" dirty="0" err="1"/>
              <a:t>σέ</a:t>
            </a:r>
            <a:r>
              <a:rPr lang="el-GR" dirty="0"/>
              <a:t> </a:t>
            </a:r>
            <a:r>
              <a:rPr lang="el-GR" dirty="0" err="1"/>
              <a:t>ἐγγύτερη</a:t>
            </a:r>
            <a:r>
              <a:rPr lang="el-GR" dirty="0"/>
              <a:t> σχέση </a:t>
            </a:r>
            <a:r>
              <a:rPr lang="el-GR" dirty="0" err="1"/>
              <a:t>πρός</a:t>
            </a:r>
            <a:r>
              <a:rPr lang="el-GR" dirty="0"/>
              <a:t> </a:t>
            </a:r>
            <a:r>
              <a:rPr lang="el-GR" dirty="0" err="1"/>
              <a:t>τή</a:t>
            </a:r>
            <a:r>
              <a:rPr lang="el-GR" dirty="0"/>
              <a:t> θεότητα </a:t>
            </a:r>
            <a:r>
              <a:rPr lang="el-GR" dirty="0" err="1"/>
              <a:t>ἀπ</a:t>
            </a:r>
            <a:r>
              <a:rPr lang="el-GR" dirty="0"/>
              <a:t>’ </a:t>
            </a:r>
            <a:r>
              <a:rPr lang="el-GR" dirty="0" err="1"/>
              <a:t>ὅτι</a:t>
            </a:r>
            <a:r>
              <a:rPr lang="el-GR" dirty="0"/>
              <a:t> </a:t>
            </a:r>
            <a:r>
              <a:rPr lang="el-GR" dirty="0" err="1"/>
              <a:t>οἱ</a:t>
            </a:r>
            <a:r>
              <a:rPr lang="el-GR" dirty="0"/>
              <a:t> κοινοί θνητοί. </a:t>
            </a:r>
            <a:r>
              <a:rPr lang="el-GR" dirty="0" err="1"/>
              <a:t>Γιά</a:t>
            </a:r>
            <a:r>
              <a:rPr lang="el-GR" dirty="0"/>
              <a:t> </a:t>
            </a:r>
            <a:r>
              <a:rPr lang="el-GR" dirty="0" err="1"/>
              <a:t>τό</a:t>
            </a:r>
            <a:r>
              <a:rPr lang="el-GR" dirty="0"/>
              <a:t> </a:t>
            </a:r>
            <a:r>
              <a:rPr lang="el-GR" dirty="0" err="1"/>
              <a:t>χῶρο</a:t>
            </a:r>
            <a:r>
              <a:rPr lang="el-GR" dirty="0"/>
              <a:t> δηλ. τῆς </a:t>
            </a:r>
            <a:r>
              <a:rPr lang="el-GR" dirty="0" err="1"/>
              <a:t>Ἀρχαίας</a:t>
            </a:r>
            <a:r>
              <a:rPr lang="el-GR" dirty="0"/>
              <a:t> </a:t>
            </a:r>
            <a:r>
              <a:rPr lang="el-GR" dirty="0" err="1"/>
              <a:t>Ἐγγύς</a:t>
            </a:r>
            <a:r>
              <a:rPr lang="el-GR" dirty="0"/>
              <a:t> </a:t>
            </a:r>
            <a:r>
              <a:rPr lang="el-GR" dirty="0" err="1"/>
              <a:t>Ἀνατολῆς</a:t>
            </a:r>
            <a:r>
              <a:rPr lang="el-GR" dirty="0"/>
              <a:t> ὁ </a:t>
            </a:r>
            <a:r>
              <a:rPr lang="el-GR" dirty="0" err="1"/>
              <a:t>ὅρος</a:t>
            </a:r>
            <a:r>
              <a:rPr lang="el-GR" dirty="0"/>
              <a:t> «</a:t>
            </a:r>
            <a:r>
              <a:rPr lang="el-GR" dirty="0" err="1"/>
              <a:t>εἰκών</a:t>
            </a:r>
            <a:r>
              <a:rPr lang="el-GR" dirty="0"/>
              <a:t>» </a:t>
            </a:r>
            <a:r>
              <a:rPr lang="el-GR" dirty="0" err="1"/>
              <a:t>χρησιμο</a:t>
            </a:r>
            <a:r>
              <a:rPr lang="el-GR" dirty="0"/>
              <a:t>-ποιήθηκε με </a:t>
            </a:r>
            <a:r>
              <a:rPr lang="el-GR" dirty="0" err="1"/>
              <a:t>ἀνθρωπολογική</a:t>
            </a:r>
            <a:r>
              <a:rPr lang="el-GR" dirty="0"/>
              <a:t> σημασία, δηλώνοντας </a:t>
            </a:r>
            <a:r>
              <a:rPr lang="el-GR" dirty="0" err="1"/>
              <a:t>τήν</a:t>
            </a:r>
            <a:r>
              <a:rPr lang="el-GR" dirty="0"/>
              <a:t> πραγματική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ζῶσα</a:t>
            </a:r>
            <a:r>
              <a:rPr lang="el-GR" dirty="0"/>
              <a:t> </a:t>
            </a:r>
            <a:r>
              <a:rPr lang="el-GR" dirty="0" err="1"/>
              <a:t>ἀπεικόνιση</a:t>
            </a:r>
            <a:r>
              <a:rPr lang="el-GR" dirty="0"/>
              <a:t> τοῦ </a:t>
            </a:r>
            <a:r>
              <a:rPr lang="el-GR" dirty="0" err="1"/>
              <a:t>εἰκονιζόμενου</a:t>
            </a:r>
            <a:r>
              <a:rPr lang="el-GR" dirty="0"/>
              <a:t> </a:t>
            </a:r>
            <a:r>
              <a:rPr lang="el-GR" dirty="0" smtClean="0"/>
              <a:t>προσώπου.</a:t>
            </a:r>
            <a:endParaRPr lang="el-G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όρος «ομοίωση»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err="1"/>
              <a:t>Ὅσον</a:t>
            </a:r>
            <a:r>
              <a:rPr lang="el-GR" dirty="0"/>
              <a:t>  </a:t>
            </a:r>
            <a:r>
              <a:rPr lang="el-GR" dirty="0" err="1"/>
              <a:t>ἀφορᾷ</a:t>
            </a:r>
            <a:r>
              <a:rPr lang="el-GR" dirty="0"/>
              <a:t> </a:t>
            </a:r>
            <a:r>
              <a:rPr lang="el-GR" dirty="0" err="1"/>
              <a:t>στή</a:t>
            </a:r>
            <a:r>
              <a:rPr lang="el-GR" dirty="0"/>
              <a:t> λέξη «</a:t>
            </a:r>
            <a:r>
              <a:rPr lang="el-GR" dirty="0" err="1"/>
              <a:t>ὁμοίωση</a:t>
            </a:r>
            <a:r>
              <a:rPr lang="el-GR" dirty="0"/>
              <a:t>» προέρχεται </a:t>
            </a:r>
            <a:r>
              <a:rPr lang="el-GR" dirty="0" err="1"/>
              <a:t>ἀπό</a:t>
            </a:r>
            <a:r>
              <a:rPr lang="el-GR" dirty="0"/>
              <a:t> </a:t>
            </a:r>
            <a:r>
              <a:rPr lang="el-GR" dirty="0" err="1"/>
              <a:t>τό</a:t>
            </a:r>
            <a:r>
              <a:rPr lang="el-GR" dirty="0"/>
              <a:t> </a:t>
            </a:r>
            <a:r>
              <a:rPr lang="el-GR" dirty="0" err="1"/>
              <a:t>ρῆμα</a:t>
            </a:r>
            <a:r>
              <a:rPr lang="el-GR" dirty="0"/>
              <a:t> «</a:t>
            </a:r>
            <a:r>
              <a:rPr lang="el-GR" dirty="0" err="1"/>
              <a:t>ὁμοιῶ</a:t>
            </a:r>
            <a:r>
              <a:rPr lang="el-GR" dirty="0"/>
              <a:t>», πού σημαίνει «</a:t>
            </a:r>
            <a:r>
              <a:rPr lang="el-GR" dirty="0" err="1"/>
              <a:t>ἐξομοιώνω</a:t>
            </a:r>
            <a:r>
              <a:rPr lang="el-GR" dirty="0"/>
              <a:t>» </a:t>
            </a:r>
            <a:r>
              <a:rPr lang="el-GR" dirty="0" err="1"/>
              <a:t>καί</a:t>
            </a:r>
            <a:r>
              <a:rPr lang="el-GR" dirty="0"/>
              <a:t> δηλώνει την </a:t>
            </a:r>
            <a:r>
              <a:rPr lang="el-GR" dirty="0" err="1"/>
              <a:t>ὁμοιότητα</a:t>
            </a:r>
            <a:r>
              <a:rPr lang="el-GR" dirty="0"/>
              <a:t>, δηλ. </a:t>
            </a:r>
            <a:r>
              <a:rPr lang="el-GR" dirty="0" err="1"/>
              <a:t>τήν</a:t>
            </a:r>
            <a:r>
              <a:rPr lang="el-GR" dirty="0"/>
              <a:t> ταυτότητα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/>
              <a:t>πρός</a:t>
            </a:r>
            <a:r>
              <a:rPr lang="el-GR" dirty="0"/>
              <a:t> </a:t>
            </a:r>
            <a:r>
              <a:rPr lang="el-GR" dirty="0" err="1"/>
              <a:t>τήν</a:t>
            </a:r>
            <a:r>
              <a:rPr lang="el-GR" dirty="0"/>
              <a:t> μορφή ἤ </a:t>
            </a:r>
            <a:r>
              <a:rPr lang="el-GR" dirty="0" err="1"/>
              <a:t>τά</a:t>
            </a:r>
            <a:r>
              <a:rPr lang="el-GR" dirty="0"/>
              <a:t> γνωρίσματα  της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ἀποδίδει</a:t>
            </a:r>
            <a:r>
              <a:rPr lang="el-GR" dirty="0"/>
              <a:t> </a:t>
            </a:r>
            <a:r>
              <a:rPr lang="el-GR" dirty="0" err="1"/>
              <a:t>τήν</a:t>
            </a:r>
            <a:r>
              <a:rPr lang="el-GR" dirty="0"/>
              <a:t> </a:t>
            </a:r>
            <a:r>
              <a:rPr lang="el-GR" dirty="0" err="1"/>
              <a:t>ἑβραϊκή</a:t>
            </a:r>
            <a:r>
              <a:rPr lang="el-GR" dirty="0"/>
              <a:t> </a:t>
            </a:r>
            <a:r>
              <a:rPr lang="en-US" dirty="0" err="1"/>
              <a:t>demuth</a:t>
            </a:r>
            <a:r>
              <a:rPr lang="el-GR" dirty="0"/>
              <a:t>. </a:t>
            </a:r>
            <a:r>
              <a:rPr lang="el-GR" dirty="0" err="1"/>
              <a:t>Οἱ</a:t>
            </a:r>
            <a:r>
              <a:rPr lang="el-GR" dirty="0"/>
              <a:t> Ο’ </a:t>
            </a:r>
            <a:r>
              <a:rPr lang="el-GR" dirty="0" err="1"/>
              <a:t>ἀποδίδουν</a:t>
            </a:r>
            <a:r>
              <a:rPr lang="el-GR" dirty="0"/>
              <a:t> </a:t>
            </a:r>
            <a:r>
              <a:rPr lang="el-GR" dirty="0" err="1"/>
              <a:t>τή</a:t>
            </a:r>
            <a:r>
              <a:rPr lang="el-GR" dirty="0"/>
              <a:t> λέξη περισσότερο </a:t>
            </a:r>
            <a:r>
              <a:rPr lang="el-GR" dirty="0" err="1"/>
              <a:t>ὡς</a:t>
            </a:r>
            <a:r>
              <a:rPr lang="el-GR" dirty="0"/>
              <a:t> «</a:t>
            </a:r>
            <a:r>
              <a:rPr lang="el-GR" dirty="0" err="1"/>
              <a:t>ὁμοίωμα</a:t>
            </a:r>
            <a:r>
              <a:rPr lang="el-GR" dirty="0"/>
              <a:t>» </a:t>
            </a:r>
            <a:r>
              <a:rPr lang="el-GR" dirty="0" err="1"/>
              <a:t>καί</a:t>
            </a:r>
            <a:r>
              <a:rPr lang="el-GR" dirty="0"/>
              <a:t> σπανιότερα </a:t>
            </a:r>
            <a:r>
              <a:rPr lang="el-GR" dirty="0" err="1"/>
              <a:t>ὡς</a:t>
            </a:r>
            <a:r>
              <a:rPr lang="el-GR" dirty="0"/>
              <a:t> «</a:t>
            </a:r>
            <a:r>
              <a:rPr lang="el-GR" dirty="0" err="1"/>
              <a:t>ὁμοίωση</a:t>
            </a:r>
            <a:r>
              <a:rPr lang="el-GR" dirty="0"/>
              <a:t>», πράγμα πού σημαίνει </a:t>
            </a:r>
            <a:r>
              <a:rPr lang="el-GR" dirty="0" err="1"/>
              <a:t>ὅτι</a:t>
            </a:r>
            <a:r>
              <a:rPr lang="el-GR" dirty="0"/>
              <a:t> κατά </a:t>
            </a:r>
            <a:r>
              <a:rPr lang="el-GR" dirty="0" err="1"/>
              <a:t>τή</a:t>
            </a:r>
            <a:r>
              <a:rPr lang="el-GR" dirty="0"/>
              <a:t> βιβλική χρήση ἡ κύρια σημασία της δηλώνει </a:t>
            </a:r>
            <a:r>
              <a:rPr lang="el-GR" dirty="0" err="1"/>
              <a:t>εἴτε</a:t>
            </a:r>
            <a:r>
              <a:rPr lang="el-GR" dirty="0"/>
              <a:t> </a:t>
            </a:r>
            <a:r>
              <a:rPr lang="el-GR" dirty="0" err="1"/>
              <a:t>ἁπλή</a:t>
            </a:r>
            <a:r>
              <a:rPr lang="el-GR" dirty="0"/>
              <a:t> </a:t>
            </a:r>
            <a:r>
              <a:rPr lang="el-GR" dirty="0" err="1"/>
              <a:t>ὁμοιότητα</a:t>
            </a:r>
            <a:r>
              <a:rPr lang="el-GR" dirty="0"/>
              <a:t> </a:t>
            </a:r>
            <a:r>
              <a:rPr lang="el-GR" dirty="0" err="1"/>
              <a:t>ἑνός</a:t>
            </a:r>
            <a:r>
              <a:rPr lang="el-GR" dirty="0"/>
              <a:t> πράγματος </a:t>
            </a:r>
            <a:r>
              <a:rPr lang="el-GR" dirty="0" err="1"/>
              <a:t>μέ</a:t>
            </a:r>
            <a:r>
              <a:rPr lang="el-GR" dirty="0"/>
              <a:t> κάτι </a:t>
            </a:r>
            <a:r>
              <a:rPr lang="el-GR" dirty="0" err="1"/>
              <a:t>ἄλλο</a:t>
            </a:r>
            <a:r>
              <a:rPr lang="el-GR" dirty="0"/>
              <a:t> </a:t>
            </a:r>
            <a:r>
              <a:rPr lang="el-GR" dirty="0" err="1"/>
              <a:t>εἴτε</a:t>
            </a:r>
            <a:r>
              <a:rPr lang="el-GR" dirty="0"/>
              <a:t> </a:t>
            </a:r>
            <a:r>
              <a:rPr lang="el-GR" dirty="0" err="1" smtClean="0"/>
              <a:t>ἀπομίμηση</a:t>
            </a:r>
            <a:r>
              <a:rPr lang="el-GR" dirty="0" smtClean="0"/>
              <a:t>.</a:t>
            </a:r>
            <a:r>
              <a:rPr lang="el-GR" dirty="0"/>
              <a:t> Ἡ διαφορά μεταξύ </a:t>
            </a:r>
            <a:r>
              <a:rPr lang="el-GR" dirty="0" err="1"/>
              <a:t>τῶν</a:t>
            </a:r>
            <a:r>
              <a:rPr lang="el-GR" dirty="0"/>
              <a:t> δύο λέξεων </a:t>
            </a:r>
            <a:r>
              <a:rPr lang="el-GR" dirty="0" err="1"/>
              <a:t>εἶναι</a:t>
            </a:r>
            <a:r>
              <a:rPr lang="el-GR" dirty="0"/>
              <a:t> </a:t>
            </a:r>
            <a:r>
              <a:rPr lang="el-GR" dirty="0" err="1"/>
              <a:t>ὅτι</a:t>
            </a:r>
            <a:r>
              <a:rPr lang="el-GR" dirty="0"/>
              <a:t> ἡ πρώτη, </a:t>
            </a:r>
            <a:r>
              <a:rPr lang="el-GR" dirty="0" err="1"/>
              <a:t>tselem</a:t>
            </a:r>
            <a:r>
              <a:rPr lang="el-GR" dirty="0"/>
              <a:t>, </a:t>
            </a:r>
            <a:r>
              <a:rPr lang="el-GR" dirty="0" err="1"/>
              <a:t>ἀναφέρεται</a:t>
            </a:r>
            <a:r>
              <a:rPr lang="el-GR" dirty="0"/>
              <a:t> </a:t>
            </a:r>
            <a:r>
              <a:rPr lang="el-GR" dirty="0" err="1"/>
              <a:t>σέ</a:t>
            </a:r>
            <a:r>
              <a:rPr lang="el-GR" dirty="0"/>
              <a:t> κάτι συγκεκριμένο, </a:t>
            </a:r>
            <a:r>
              <a:rPr lang="el-GR" dirty="0" err="1"/>
              <a:t>ἐνῶ</a:t>
            </a:r>
            <a:r>
              <a:rPr lang="el-GR" dirty="0"/>
              <a:t> ἡ δεύτερη, </a:t>
            </a:r>
            <a:r>
              <a:rPr lang="en-US" dirty="0" err="1"/>
              <a:t>demuth</a:t>
            </a:r>
            <a:r>
              <a:rPr lang="el-GR" dirty="0"/>
              <a:t>, </a:t>
            </a:r>
            <a:r>
              <a:rPr lang="el-GR" dirty="0" err="1"/>
              <a:t>ἀναφέρεται</a:t>
            </a:r>
            <a:r>
              <a:rPr lang="el-GR" dirty="0"/>
              <a:t> </a:t>
            </a:r>
            <a:r>
              <a:rPr lang="el-GR" dirty="0" err="1"/>
              <a:t>σέ</a:t>
            </a:r>
            <a:r>
              <a:rPr lang="el-GR" dirty="0"/>
              <a:t> κάτι </a:t>
            </a:r>
            <a:r>
              <a:rPr lang="el-GR" dirty="0" err="1" smtClean="0"/>
              <a:t>ἀφηρημένο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Ὁ τρόπος προσεγγίσεως τοῦ </a:t>
            </a:r>
            <a:r>
              <a:rPr lang="el-GR" dirty="0" err="1"/>
              <a:t>ὅρου</a:t>
            </a:r>
            <a:r>
              <a:rPr lang="el-GR" dirty="0"/>
              <a:t> «</a:t>
            </a:r>
            <a:r>
              <a:rPr lang="el-GR" dirty="0" err="1"/>
              <a:t>εἰκών</a:t>
            </a:r>
            <a:r>
              <a:rPr lang="el-GR" dirty="0"/>
              <a:t>» τόσο </a:t>
            </a:r>
            <a:r>
              <a:rPr lang="el-GR" dirty="0" err="1"/>
              <a:t>ἀπό</a:t>
            </a:r>
            <a:r>
              <a:rPr lang="el-GR" dirty="0"/>
              <a:t> </a:t>
            </a:r>
            <a:r>
              <a:rPr lang="el-GR" dirty="0" err="1"/>
              <a:t>τόν</a:t>
            </a:r>
            <a:r>
              <a:rPr lang="el-GR" dirty="0"/>
              <a:t> </a:t>
            </a:r>
            <a:r>
              <a:rPr lang="el-GR" dirty="0" err="1"/>
              <a:t>ἀρχαῖο</a:t>
            </a:r>
            <a:r>
              <a:rPr lang="el-GR" dirty="0"/>
              <a:t> </a:t>
            </a:r>
            <a:r>
              <a:rPr lang="el-GR" dirty="0" err="1"/>
              <a:t>ἑλληνικό</a:t>
            </a:r>
            <a:r>
              <a:rPr lang="el-GR" dirty="0"/>
              <a:t> κόσμο </a:t>
            </a:r>
            <a:r>
              <a:rPr lang="el-GR" dirty="0" err="1"/>
              <a:t>ὅσο</a:t>
            </a:r>
            <a:r>
              <a:rPr lang="el-GR" dirty="0"/>
              <a:t> και </a:t>
            </a:r>
            <a:r>
              <a:rPr lang="el-GR" dirty="0" err="1"/>
              <a:t>ἀπό</a:t>
            </a:r>
            <a:r>
              <a:rPr lang="el-GR" dirty="0"/>
              <a:t> </a:t>
            </a:r>
            <a:r>
              <a:rPr lang="el-GR" dirty="0" err="1"/>
              <a:t>τόν</a:t>
            </a:r>
            <a:r>
              <a:rPr lang="el-GR" dirty="0"/>
              <a:t> </a:t>
            </a:r>
            <a:r>
              <a:rPr lang="el-GR" dirty="0" err="1"/>
              <a:t>χῶρο</a:t>
            </a:r>
            <a:r>
              <a:rPr lang="el-GR" dirty="0"/>
              <a:t> τῆς </a:t>
            </a:r>
            <a:r>
              <a:rPr lang="el-GR" dirty="0" err="1"/>
              <a:t>ἀρχαίας</a:t>
            </a:r>
            <a:r>
              <a:rPr lang="el-GR" dirty="0"/>
              <a:t> </a:t>
            </a:r>
            <a:r>
              <a:rPr lang="el-GR" dirty="0" err="1"/>
              <a:t>Ἐγγύς</a:t>
            </a:r>
            <a:r>
              <a:rPr lang="el-GR" dirty="0"/>
              <a:t> </a:t>
            </a:r>
            <a:r>
              <a:rPr lang="el-GR" dirty="0" err="1"/>
              <a:t>Ἀνατολῆς</a:t>
            </a:r>
            <a:r>
              <a:rPr lang="el-GR" dirty="0"/>
              <a:t> </a:t>
            </a:r>
            <a:r>
              <a:rPr lang="el-GR" dirty="0" err="1"/>
              <a:t>βοηθοῦν</a:t>
            </a:r>
            <a:r>
              <a:rPr lang="el-GR" dirty="0"/>
              <a:t> σημαντικά </a:t>
            </a:r>
            <a:r>
              <a:rPr lang="el-GR" dirty="0" err="1"/>
              <a:t>στήν</a:t>
            </a:r>
            <a:r>
              <a:rPr lang="el-GR" dirty="0"/>
              <a:t> καλύτερη προσέγγιση τῆς «κατ’ εἰκόνα» Θεοῦ δημιουργίας τοῦ ἀνθρώπου </a:t>
            </a:r>
            <a:r>
              <a:rPr lang="el-GR" dirty="0" err="1"/>
              <a:t>καί</a:t>
            </a:r>
            <a:r>
              <a:rPr lang="el-GR" dirty="0"/>
              <a:t> τῆς βαθύτερης </a:t>
            </a:r>
            <a:r>
              <a:rPr lang="el-GR" dirty="0" err="1"/>
              <a:t>θεολογικῆς</a:t>
            </a:r>
            <a:r>
              <a:rPr lang="el-GR" dirty="0"/>
              <a:t> της σημασίας  </a:t>
            </a:r>
            <a:r>
              <a:rPr lang="el-GR" dirty="0" err="1"/>
              <a:t>γιά</a:t>
            </a:r>
            <a:r>
              <a:rPr lang="el-GR" dirty="0"/>
              <a:t> </a:t>
            </a:r>
            <a:r>
              <a:rPr lang="el-GR" dirty="0" err="1"/>
              <a:t>τή</a:t>
            </a:r>
            <a:r>
              <a:rPr lang="el-GR"/>
              <a:t> βιβλική </a:t>
            </a:r>
            <a:r>
              <a:rPr lang="el-GR" smtClean="0"/>
              <a:t>σκέψη.</a:t>
            </a:r>
            <a:endParaRPr lang="el-G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Ἡ συνομιλία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ἀρχαίων</a:t>
            </a:r>
            <a:r>
              <a:rPr lang="el-GR" dirty="0" smtClean="0"/>
              <a:t> </a:t>
            </a:r>
            <a:r>
              <a:rPr lang="el-GR" dirty="0" err="1" smtClean="0"/>
              <a:t>ἑλλήνων</a:t>
            </a:r>
            <a:r>
              <a:rPr lang="el-GR" dirty="0" smtClean="0"/>
              <a:t> </a:t>
            </a:r>
            <a:r>
              <a:rPr lang="el-GR" dirty="0" err="1" smtClean="0"/>
              <a:t>ἐκφραζόταν</a:t>
            </a:r>
            <a:r>
              <a:rPr lang="el-GR" dirty="0" smtClean="0"/>
              <a:t> συνήθως </a:t>
            </a:r>
            <a:r>
              <a:rPr lang="el-GR" dirty="0" err="1" smtClean="0"/>
              <a:t>μέσῳ</a:t>
            </a:r>
            <a:r>
              <a:rPr lang="el-GR" dirty="0" smtClean="0"/>
              <a:t>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εἰκόνων</a:t>
            </a:r>
            <a:r>
              <a:rPr lang="el-GR" dirty="0" smtClean="0"/>
              <a:t>, «</a:t>
            </a:r>
            <a:r>
              <a:rPr lang="el-GR" dirty="0" err="1" smtClean="0"/>
              <a:t>δι’εἰκόνων</a:t>
            </a:r>
            <a:r>
              <a:rPr lang="el-GR" dirty="0" smtClean="0"/>
              <a:t> λέγειν», </a:t>
            </a:r>
            <a:r>
              <a:rPr lang="el-GR" dirty="0" err="1" smtClean="0"/>
              <a:t>γι’αὐτό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ὅπως</a:t>
            </a:r>
            <a:r>
              <a:rPr lang="el-GR" dirty="0" smtClean="0"/>
              <a:t> φαίνεται </a:t>
            </a:r>
            <a:r>
              <a:rPr lang="el-GR" dirty="0" err="1" smtClean="0"/>
              <a:t>ἀπό</a:t>
            </a:r>
            <a:r>
              <a:rPr lang="el-GR" dirty="0" smtClean="0"/>
              <a:t> τούς πλατωνικούς διαλόγους </a:t>
            </a:r>
            <a:r>
              <a:rPr lang="el-GR" dirty="0" err="1" smtClean="0"/>
              <a:t>ἔχουμε</a:t>
            </a:r>
            <a:r>
              <a:rPr lang="el-GR" dirty="0" smtClean="0"/>
              <a:t> χρήση </a:t>
            </a:r>
            <a:r>
              <a:rPr lang="el-GR" dirty="0" err="1" smtClean="0"/>
              <a:t>παραβολικῶν</a:t>
            </a:r>
            <a:r>
              <a:rPr lang="el-GR" dirty="0" smtClean="0"/>
              <a:t> διαλόγων ἤ </a:t>
            </a:r>
            <a:r>
              <a:rPr lang="el-GR" dirty="0" err="1" smtClean="0"/>
              <a:t>παρο</a:t>
            </a:r>
            <a:r>
              <a:rPr lang="el-GR" dirty="0" smtClean="0"/>
              <a:t>-</a:t>
            </a:r>
            <a:r>
              <a:rPr lang="el-GR" dirty="0" err="1" smtClean="0"/>
              <a:t>μοιώσεων</a:t>
            </a:r>
            <a:r>
              <a:rPr lang="el-GR" dirty="0" smtClean="0"/>
              <a:t>. </a:t>
            </a:r>
            <a:r>
              <a:rPr lang="el-GR" dirty="0" err="1" smtClean="0"/>
              <a:t>Στό</a:t>
            </a:r>
            <a:r>
              <a:rPr lang="el-GR" dirty="0" smtClean="0"/>
              <a:t> </a:t>
            </a:r>
            <a:r>
              <a:rPr lang="el-GR" dirty="0" err="1" smtClean="0"/>
              <a:t>ἔργο</a:t>
            </a:r>
            <a:r>
              <a:rPr lang="el-GR" dirty="0" smtClean="0"/>
              <a:t> τοῦ Πλάτωνα ὁ </a:t>
            </a:r>
            <a:r>
              <a:rPr lang="el-GR" dirty="0" err="1" smtClean="0"/>
              <a:t>ὅρος</a:t>
            </a:r>
            <a:r>
              <a:rPr lang="el-GR" dirty="0" smtClean="0"/>
              <a:t> «</a:t>
            </a:r>
            <a:r>
              <a:rPr lang="el-GR" dirty="0" err="1" smtClean="0"/>
              <a:t>εἰκών</a:t>
            </a:r>
            <a:r>
              <a:rPr lang="el-GR" dirty="0" smtClean="0"/>
              <a:t>» </a:t>
            </a:r>
            <a:r>
              <a:rPr lang="el-GR" dirty="0" err="1" smtClean="0"/>
              <a:t>ἔχει</a:t>
            </a:r>
            <a:r>
              <a:rPr lang="el-GR" dirty="0" smtClean="0"/>
              <a:t> κοσμολογική σημασία </a:t>
            </a:r>
            <a:r>
              <a:rPr lang="el-GR" dirty="0" err="1" smtClean="0"/>
              <a:t>καί</a:t>
            </a:r>
            <a:r>
              <a:rPr lang="el-GR" dirty="0" smtClean="0"/>
              <a:t> δηλώνει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ὁρατή</a:t>
            </a:r>
            <a:r>
              <a:rPr lang="el-GR" dirty="0" smtClean="0"/>
              <a:t> </a:t>
            </a:r>
            <a:r>
              <a:rPr lang="el-GR" dirty="0" err="1" smtClean="0"/>
              <a:t>ἔκφανση</a:t>
            </a:r>
            <a:r>
              <a:rPr lang="el-GR" dirty="0" smtClean="0"/>
              <a:t> τοῦ </a:t>
            </a:r>
            <a:r>
              <a:rPr lang="el-GR" dirty="0" err="1" smtClean="0"/>
              <a:t>αἰωνίου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πραγματικοῦ</a:t>
            </a:r>
            <a:r>
              <a:rPr lang="el-GR" dirty="0" smtClean="0"/>
              <a:t> κόσμου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Ἰδεῶν</a:t>
            </a:r>
            <a:r>
              <a:rPr lang="el-GR" dirty="0" smtClean="0"/>
              <a:t>. Ὁ </a:t>
            </a:r>
            <a:r>
              <a:rPr lang="el-GR" dirty="0" err="1" smtClean="0"/>
              <a:t>ὁρατός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αἰσθητός</a:t>
            </a:r>
            <a:r>
              <a:rPr lang="el-GR" dirty="0" smtClean="0"/>
              <a:t> κόσμος </a:t>
            </a:r>
            <a:r>
              <a:rPr lang="el-GR" dirty="0" err="1" smtClean="0"/>
              <a:t>εἶναι</a:t>
            </a:r>
            <a:r>
              <a:rPr lang="el-GR" dirty="0" smtClean="0"/>
              <a:t> «</a:t>
            </a:r>
            <a:r>
              <a:rPr lang="el-GR" dirty="0" err="1" smtClean="0"/>
              <a:t>εἰκών</a:t>
            </a:r>
            <a:r>
              <a:rPr lang="el-GR" dirty="0" smtClean="0"/>
              <a:t>» </a:t>
            </a:r>
            <a:r>
              <a:rPr lang="el-GR" dirty="0" err="1" smtClean="0"/>
              <a:t>καί</a:t>
            </a:r>
            <a:r>
              <a:rPr lang="el-GR" dirty="0" smtClean="0"/>
              <a:t> «μίμηση» τοῦ </a:t>
            </a:r>
            <a:r>
              <a:rPr lang="el-GR" dirty="0" err="1" smtClean="0"/>
              <a:t>ἀοράτου</a:t>
            </a:r>
            <a:r>
              <a:rPr lang="el-GR" dirty="0" smtClean="0"/>
              <a:t> και </a:t>
            </a:r>
            <a:r>
              <a:rPr lang="el-GR" dirty="0" err="1" smtClean="0"/>
              <a:t>νοητοῦ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err="1"/>
              <a:t>Ἄν</a:t>
            </a:r>
            <a:r>
              <a:rPr lang="el-GR" dirty="0"/>
              <a:t> </a:t>
            </a:r>
            <a:r>
              <a:rPr lang="el-GR" dirty="0" err="1"/>
              <a:t>στήν</a:t>
            </a:r>
            <a:r>
              <a:rPr lang="el-GR" dirty="0"/>
              <a:t> πορεία της ἡ </a:t>
            </a:r>
            <a:r>
              <a:rPr lang="el-GR" dirty="0" err="1"/>
              <a:t>ἀνθρώπινη</a:t>
            </a:r>
            <a:r>
              <a:rPr lang="el-GR" dirty="0"/>
              <a:t> σκέψη προσπάθησε </a:t>
            </a:r>
            <a:r>
              <a:rPr lang="el-GR" dirty="0" err="1"/>
              <a:t>νά</a:t>
            </a:r>
            <a:r>
              <a:rPr lang="el-GR" dirty="0"/>
              <a:t> </a:t>
            </a:r>
            <a:r>
              <a:rPr lang="el-GR" dirty="0" err="1"/>
              <a:t>προσεγ</a:t>
            </a:r>
            <a:r>
              <a:rPr lang="el-GR" dirty="0"/>
              <a:t>-</a:t>
            </a:r>
            <a:r>
              <a:rPr lang="el-GR" dirty="0" err="1"/>
              <a:t>γίσει</a:t>
            </a:r>
            <a:r>
              <a:rPr lang="el-GR" dirty="0"/>
              <a:t> </a:t>
            </a:r>
            <a:r>
              <a:rPr lang="el-GR" dirty="0" err="1"/>
              <a:t>τό</a:t>
            </a:r>
            <a:r>
              <a:rPr lang="el-GR" dirty="0"/>
              <a:t> μυστήριο τῆς δημιουργίας τοῦ ἀνθρώπου </a:t>
            </a:r>
            <a:r>
              <a:rPr lang="el-GR" dirty="0" err="1"/>
              <a:t>ἐξετάζοντάς</a:t>
            </a:r>
            <a:r>
              <a:rPr lang="el-GR" dirty="0"/>
              <a:t> το </a:t>
            </a:r>
            <a:r>
              <a:rPr lang="el-GR" dirty="0" err="1"/>
              <a:t>ὑπό</a:t>
            </a:r>
            <a:r>
              <a:rPr lang="el-GR" dirty="0"/>
              <a:t> </a:t>
            </a:r>
            <a:r>
              <a:rPr lang="el-GR" dirty="0" err="1"/>
              <a:t>τό</a:t>
            </a:r>
            <a:r>
              <a:rPr lang="el-GR" dirty="0"/>
              <a:t> </a:t>
            </a:r>
            <a:r>
              <a:rPr lang="el-GR" dirty="0" err="1"/>
              <a:t>πρῖσμα</a:t>
            </a:r>
            <a:r>
              <a:rPr lang="el-GR" dirty="0"/>
              <a:t> τῆς φιλοσοφίας </a:t>
            </a:r>
            <a:r>
              <a:rPr lang="el-GR" dirty="0" err="1"/>
              <a:t>καί</a:t>
            </a:r>
            <a:r>
              <a:rPr lang="el-GR" dirty="0"/>
              <a:t> τῆς </a:t>
            </a:r>
            <a:r>
              <a:rPr lang="el-GR" dirty="0" err="1"/>
              <a:t>ἐπιστήμης</a:t>
            </a:r>
            <a:r>
              <a:rPr lang="el-GR" dirty="0"/>
              <a:t> </a:t>
            </a:r>
            <a:r>
              <a:rPr lang="el-GR" dirty="0" err="1"/>
              <a:t>γενικώτερα</a:t>
            </a:r>
            <a:r>
              <a:rPr lang="el-GR" dirty="0"/>
              <a:t>, </a:t>
            </a:r>
            <a:r>
              <a:rPr lang="el-GR" dirty="0" err="1"/>
              <a:t>τό</a:t>
            </a:r>
            <a:r>
              <a:rPr lang="el-GR" dirty="0"/>
              <a:t> βιβλίο τῆς Γενέσεως, παρέχει </a:t>
            </a:r>
            <a:r>
              <a:rPr lang="el-GR" dirty="0" err="1"/>
              <a:t>μέ</a:t>
            </a:r>
            <a:r>
              <a:rPr lang="el-GR" dirty="0"/>
              <a:t> λιτό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σαφῆ</a:t>
            </a:r>
            <a:r>
              <a:rPr lang="el-GR" dirty="0"/>
              <a:t> λόγο </a:t>
            </a:r>
            <a:r>
              <a:rPr lang="el-GR" dirty="0" err="1"/>
              <a:t>τή</a:t>
            </a:r>
            <a:r>
              <a:rPr lang="el-GR" dirty="0"/>
              <a:t> θεολογική προσέγγιση τοῦ μυστηρίου τῆς δημιουργίας τοῦ ἀνθρώπου. Ὁ λόγος τῆς </a:t>
            </a:r>
            <a:r>
              <a:rPr lang="el-GR" dirty="0" err="1"/>
              <a:t>Παλαιᾶς</a:t>
            </a:r>
            <a:r>
              <a:rPr lang="el-GR" dirty="0"/>
              <a:t> Διαθήκης </a:t>
            </a:r>
            <a:r>
              <a:rPr lang="el-GR" dirty="0" err="1"/>
              <a:t>γιά</a:t>
            </a:r>
            <a:r>
              <a:rPr lang="el-GR" dirty="0"/>
              <a:t> τη δημιουργία τοῦ ἀνθρώπου συνοψίζεται σε δύο </a:t>
            </a:r>
            <a:r>
              <a:rPr lang="el-GR" dirty="0" err="1"/>
              <a:t>αὐτοτελεῖς</a:t>
            </a:r>
            <a:r>
              <a:rPr lang="el-GR" dirty="0"/>
              <a:t>   φιλολογικές </a:t>
            </a:r>
            <a:r>
              <a:rPr lang="el-GR" dirty="0" err="1"/>
              <a:t>ἑνότητες</a:t>
            </a:r>
            <a:r>
              <a:rPr lang="el-GR" dirty="0"/>
              <a:t> πού καλύπτουν </a:t>
            </a:r>
            <a:r>
              <a:rPr lang="el-GR" dirty="0" err="1"/>
              <a:t>τά</a:t>
            </a:r>
            <a:r>
              <a:rPr lang="el-GR" dirty="0"/>
              <a:t> τρία </a:t>
            </a:r>
            <a:r>
              <a:rPr lang="el-GR" dirty="0" err="1"/>
              <a:t>πρῶτα</a:t>
            </a:r>
            <a:r>
              <a:rPr lang="el-GR" dirty="0"/>
              <a:t> κεφάλαια τοῦ βιβλίου: α) Γεν. 1,1-2,4</a:t>
            </a:r>
            <a:r>
              <a:rPr lang="el-GR" baseline="30000" dirty="0"/>
              <a:t>α</a:t>
            </a:r>
            <a:r>
              <a:rPr lang="el-GR" dirty="0"/>
              <a:t> </a:t>
            </a:r>
            <a:r>
              <a:rPr lang="el-GR" dirty="0" err="1"/>
              <a:t>καί</a:t>
            </a:r>
            <a:r>
              <a:rPr lang="el-GR" dirty="0"/>
              <a:t> β) Γεν. </a:t>
            </a:r>
            <a:r>
              <a:rPr lang="el-GR" dirty="0" smtClean="0"/>
              <a:t>2,4β-3,24.</a:t>
            </a:r>
            <a:endParaRPr lang="el-G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err="1" smtClean="0"/>
              <a:t>Ἀργότερα</a:t>
            </a:r>
            <a:r>
              <a:rPr lang="el-GR" dirty="0" smtClean="0"/>
              <a:t>, κατά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ἑλληνιστική</a:t>
            </a:r>
            <a:r>
              <a:rPr lang="el-GR" dirty="0" smtClean="0"/>
              <a:t> περίοδο ὁ </a:t>
            </a:r>
            <a:r>
              <a:rPr lang="el-GR" dirty="0" err="1" smtClean="0"/>
              <a:t>ὅρος</a:t>
            </a:r>
            <a:r>
              <a:rPr lang="el-GR" dirty="0" smtClean="0"/>
              <a:t> </a:t>
            </a:r>
            <a:r>
              <a:rPr lang="el-GR" dirty="0" err="1" smtClean="0"/>
              <a:t>ἀποκτᾶ</a:t>
            </a:r>
            <a:r>
              <a:rPr lang="el-GR" dirty="0" smtClean="0"/>
              <a:t> </a:t>
            </a:r>
            <a:r>
              <a:rPr lang="el-GR" dirty="0" err="1" smtClean="0"/>
              <a:t>ἀνθρωπολογική</a:t>
            </a:r>
            <a:r>
              <a:rPr lang="el-GR" dirty="0" smtClean="0"/>
              <a:t> σημασία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ἁπλῆ</a:t>
            </a:r>
            <a:r>
              <a:rPr lang="el-GR" dirty="0" smtClean="0"/>
              <a:t> </a:t>
            </a:r>
            <a:r>
              <a:rPr lang="el-GR" dirty="0" err="1" smtClean="0"/>
              <a:t>ἀναπα</a:t>
            </a:r>
            <a:r>
              <a:rPr lang="el-GR" dirty="0" smtClean="0"/>
              <a:t>-</a:t>
            </a:r>
            <a:r>
              <a:rPr lang="el-GR" dirty="0" err="1" smtClean="0"/>
              <a:t>ράσταση</a:t>
            </a:r>
            <a:r>
              <a:rPr lang="el-GR" dirty="0" smtClean="0"/>
              <a:t> τῆς </a:t>
            </a:r>
            <a:r>
              <a:rPr lang="el-GR" dirty="0" err="1" smtClean="0"/>
              <a:t>ὀντολογικῆς</a:t>
            </a:r>
            <a:r>
              <a:rPr lang="el-GR" dirty="0" smtClean="0"/>
              <a:t> πραγματικότητας τοῦ πρωτοτύπου γίνεται πραγματική.</a:t>
            </a:r>
          </a:p>
          <a:p>
            <a:r>
              <a:rPr lang="el-GR" dirty="0" smtClean="0"/>
              <a:t>	Μεταγενεστέρως, </a:t>
            </a:r>
            <a:r>
              <a:rPr lang="el-GR" dirty="0" err="1" smtClean="0"/>
              <a:t>γιά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νεοπλατωνιστή </a:t>
            </a:r>
            <a:r>
              <a:rPr lang="el-GR" dirty="0" err="1" smtClean="0"/>
              <a:t>Πλωτῖνο</a:t>
            </a:r>
            <a:r>
              <a:rPr lang="el-GR" dirty="0" smtClean="0"/>
              <a:t> (204-270 </a:t>
            </a:r>
            <a:r>
              <a:rPr lang="el-GR" dirty="0" err="1" smtClean="0"/>
              <a:t>μ.Χ</a:t>
            </a:r>
            <a:r>
              <a:rPr lang="el-GR" dirty="0" smtClean="0"/>
              <a:t>.) ὁ </a:t>
            </a:r>
            <a:r>
              <a:rPr lang="el-GR" dirty="0" err="1" smtClean="0"/>
              <a:t>ὅρος</a:t>
            </a:r>
            <a:r>
              <a:rPr lang="el-GR" dirty="0" smtClean="0"/>
              <a:t> </a:t>
            </a:r>
            <a:r>
              <a:rPr lang="el-GR" dirty="0" err="1" smtClean="0"/>
              <a:t>ἀποκτᾶ</a:t>
            </a:r>
            <a:r>
              <a:rPr lang="el-GR" dirty="0" smtClean="0"/>
              <a:t> </a:t>
            </a:r>
            <a:r>
              <a:rPr lang="el-GR" dirty="0" err="1" smtClean="0"/>
              <a:t>πνευματικότερο</a:t>
            </a:r>
            <a:r>
              <a:rPr lang="el-GR" dirty="0" smtClean="0"/>
              <a:t> περιεχόμενο </a:t>
            </a:r>
            <a:r>
              <a:rPr lang="el-GR" dirty="0" err="1" smtClean="0"/>
              <a:t>καί</a:t>
            </a:r>
            <a:r>
              <a:rPr lang="el-GR" dirty="0" smtClean="0"/>
              <a:t> δηλώνει μέσα </a:t>
            </a:r>
            <a:r>
              <a:rPr lang="el-GR" dirty="0" err="1" smtClean="0"/>
              <a:t>στά</a:t>
            </a:r>
            <a:r>
              <a:rPr lang="el-GR" dirty="0" smtClean="0"/>
              <a:t> πλαίσια τῆς σχέσης ἀνθρώπου-Θεοῦ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οὐσιώδη</a:t>
            </a:r>
            <a:r>
              <a:rPr lang="el-GR" dirty="0" smtClean="0"/>
              <a:t> </a:t>
            </a:r>
            <a:r>
              <a:rPr lang="el-GR" dirty="0" err="1" smtClean="0"/>
              <a:t>ὁμοιότητα</a:t>
            </a:r>
            <a:r>
              <a:rPr lang="el-GR" dirty="0" smtClean="0"/>
              <a:t> τοῦ πρώτου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δεύτερο, πού καταλήγει </a:t>
            </a:r>
            <a:r>
              <a:rPr lang="el-GR" dirty="0" err="1" smtClean="0"/>
              <a:t>στήν</a:t>
            </a:r>
            <a:r>
              <a:rPr lang="el-GR" dirty="0" smtClean="0"/>
              <a:t> </a:t>
            </a:r>
            <a:r>
              <a:rPr lang="el-GR" dirty="0" err="1" smtClean="0"/>
              <a:t>ἕνωσή</a:t>
            </a:r>
            <a:r>
              <a:rPr lang="el-GR" dirty="0" smtClean="0"/>
              <a:t> τους.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« εικόνα» στην Π. Δ.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err="1" smtClean="0"/>
              <a:t>Ἐντελῶς</a:t>
            </a:r>
            <a:r>
              <a:rPr lang="el-GR" dirty="0" smtClean="0"/>
              <a:t> διαφορετική </a:t>
            </a:r>
            <a:r>
              <a:rPr lang="el-GR" dirty="0" err="1" smtClean="0"/>
              <a:t>εἶναι</a:t>
            </a:r>
            <a:r>
              <a:rPr lang="el-GR" dirty="0" smtClean="0"/>
              <a:t> ἡ προσέγγιση τοῦ </a:t>
            </a:r>
            <a:r>
              <a:rPr lang="el-GR" dirty="0" err="1" smtClean="0"/>
              <a:t>ὅρου</a:t>
            </a:r>
            <a:r>
              <a:rPr lang="el-GR" dirty="0" smtClean="0"/>
              <a:t> «</a:t>
            </a:r>
            <a:r>
              <a:rPr lang="el-GR" dirty="0" err="1" smtClean="0"/>
              <a:t>εἰκών</a:t>
            </a:r>
            <a:r>
              <a:rPr lang="el-GR" dirty="0" smtClean="0"/>
              <a:t>» </a:t>
            </a:r>
            <a:r>
              <a:rPr lang="el-GR" dirty="0" err="1" smtClean="0"/>
              <a:t>στήν</a:t>
            </a:r>
            <a:r>
              <a:rPr lang="el-GR" dirty="0" smtClean="0"/>
              <a:t> </a:t>
            </a:r>
            <a:r>
              <a:rPr lang="el-GR" dirty="0" err="1" smtClean="0"/>
              <a:t>παλαιοδιαθηκική</a:t>
            </a:r>
            <a:r>
              <a:rPr lang="el-GR" dirty="0" smtClean="0"/>
              <a:t> σκέψη. </a:t>
            </a:r>
            <a:r>
              <a:rPr lang="el-GR" dirty="0" err="1" smtClean="0"/>
              <a:t>Κι’αὐτό</a:t>
            </a:r>
            <a:r>
              <a:rPr lang="el-GR" dirty="0" smtClean="0"/>
              <a:t> γιατί ἡ </a:t>
            </a:r>
            <a:r>
              <a:rPr lang="el-GR" dirty="0" err="1" smtClean="0"/>
              <a:t>ἔννοια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περιεχόμενό της </a:t>
            </a:r>
            <a:r>
              <a:rPr lang="el-GR" dirty="0" err="1" smtClean="0"/>
              <a:t>καταννοεῖται</a:t>
            </a:r>
            <a:r>
              <a:rPr lang="el-GR" dirty="0" smtClean="0"/>
              <a:t> μέσα </a:t>
            </a:r>
            <a:r>
              <a:rPr lang="el-GR" dirty="0" err="1" smtClean="0"/>
              <a:t>στά</a:t>
            </a:r>
            <a:r>
              <a:rPr lang="el-GR" dirty="0" smtClean="0"/>
              <a:t> πλαίσια τῆς «</a:t>
            </a:r>
            <a:r>
              <a:rPr lang="el-GR" dirty="0" err="1" smtClean="0"/>
              <a:t>κατ’εἰκόνα</a:t>
            </a:r>
            <a:r>
              <a:rPr lang="el-GR" dirty="0" smtClean="0"/>
              <a:t>» Θεοῦ δημιουργίας, ἡ </a:t>
            </a:r>
            <a:r>
              <a:rPr lang="el-GR" dirty="0" err="1" smtClean="0"/>
              <a:t>ὁποία</a:t>
            </a:r>
            <a:r>
              <a:rPr lang="el-GR" dirty="0" smtClean="0"/>
              <a:t> </a:t>
            </a:r>
            <a:r>
              <a:rPr lang="el-GR" dirty="0" err="1" smtClean="0"/>
              <a:t>δέν</a:t>
            </a:r>
            <a:r>
              <a:rPr lang="el-GR" dirty="0" smtClean="0"/>
              <a:t> </a:t>
            </a:r>
            <a:r>
              <a:rPr lang="el-GR" dirty="0" err="1" smtClean="0"/>
              <a:t>ὑπαινίσσεται</a:t>
            </a:r>
            <a:r>
              <a:rPr lang="el-GR" dirty="0" smtClean="0"/>
              <a:t> μία τυπική ἤ περισσότερο μαγική σχέση τοῦ προτύπου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ἀπεικόνισμα</a:t>
            </a:r>
            <a:r>
              <a:rPr lang="el-GR" dirty="0" smtClean="0"/>
              <a:t>, </a:t>
            </a:r>
            <a:r>
              <a:rPr lang="el-GR" dirty="0" err="1" smtClean="0"/>
              <a:t>ἀλλά</a:t>
            </a:r>
            <a:r>
              <a:rPr lang="el-GR" dirty="0" smtClean="0"/>
              <a:t> δηλώνει μία </a:t>
            </a:r>
            <a:r>
              <a:rPr lang="el-GR" dirty="0" err="1" smtClean="0"/>
              <a:t>ἐσωτερική</a:t>
            </a:r>
            <a:r>
              <a:rPr lang="el-GR" dirty="0" smtClean="0"/>
              <a:t> και πνευματική συγγένεια μεταξύ τοῦ </a:t>
            </a:r>
            <a:r>
              <a:rPr lang="el-GR" dirty="0" err="1" smtClean="0"/>
              <a:t>Δημιουργοῦ</a:t>
            </a:r>
            <a:r>
              <a:rPr lang="el-GR" dirty="0" smtClean="0"/>
              <a:t> και τοῦ δημιουργήματος.</a:t>
            </a:r>
            <a:endParaRPr lang="el-G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err="1" smtClean="0"/>
              <a:t>Τό</a:t>
            </a:r>
            <a:r>
              <a:rPr lang="el-GR" dirty="0" smtClean="0"/>
              <a:t> «</a:t>
            </a:r>
            <a:r>
              <a:rPr lang="el-GR" dirty="0" err="1" smtClean="0"/>
              <a:t>κατ’εἰκόνα</a:t>
            </a:r>
            <a:r>
              <a:rPr lang="el-GR" dirty="0" smtClean="0"/>
              <a:t>» δηλώνει </a:t>
            </a:r>
            <a:r>
              <a:rPr lang="el-GR" dirty="0" err="1" smtClean="0"/>
              <a:t>τήν</a:t>
            </a:r>
            <a:r>
              <a:rPr lang="el-GR" dirty="0" smtClean="0"/>
              <a:t> παρουσία τοῦ Θεοῦ </a:t>
            </a:r>
            <a:r>
              <a:rPr lang="el-GR" dirty="0" err="1" smtClean="0"/>
              <a:t>στόν</a:t>
            </a:r>
            <a:r>
              <a:rPr lang="el-GR" dirty="0" smtClean="0"/>
              <a:t> </a:t>
            </a:r>
            <a:r>
              <a:rPr lang="el-GR" dirty="0" err="1" smtClean="0"/>
              <a:t>ἄνθρωπο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τά</a:t>
            </a:r>
            <a:r>
              <a:rPr lang="el-GR" dirty="0" smtClean="0"/>
              <a:t> γνωρίσματά του </a:t>
            </a:r>
            <a:r>
              <a:rPr lang="el-GR" dirty="0" err="1" smtClean="0"/>
              <a:t>μποροῦν</a:t>
            </a:r>
            <a:r>
              <a:rPr lang="el-GR" dirty="0" smtClean="0"/>
              <a:t> </a:t>
            </a:r>
            <a:r>
              <a:rPr lang="el-GR" dirty="0" err="1" smtClean="0"/>
              <a:t>νά</a:t>
            </a:r>
            <a:r>
              <a:rPr lang="el-GR" dirty="0" smtClean="0"/>
              <a:t> </a:t>
            </a:r>
            <a:r>
              <a:rPr lang="el-GR" dirty="0" err="1" smtClean="0"/>
              <a:t>συνοψιστοῦν</a:t>
            </a:r>
            <a:r>
              <a:rPr lang="el-GR" dirty="0" smtClean="0"/>
              <a:t> </a:t>
            </a:r>
            <a:r>
              <a:rPr lang="el-GR" dirty="0" err="1" smtClean="0"/>
              <a:t>στά</a:t>
            </a:r>
            <a:r>
              <a:rPr lang="el-GR" dirty="0" smtClean="0"/>
              <a:t> κάτωθι : α) </a:t>
            </a:r>
            <a:r>
              <a:rPr lang="el-GR" dirty="0" err="1" smtClean="0"/>
              <a:t>στό</a:t>
            </a:r>
            <a:r>
              <a:rPr lang="el-GR" dirty="0" smtClean="0"/>
              <a:t> κοινωνικό, β) </a:t>
            </a:r>
            <a:r>
              <a:rPr lang="el-GR" dirty="0" err="1" smtClean="0"/>
              <a:t>στό</a:t>
            </a:r>
            <a:r>
              <a:rPr lang="el-GR" dirty="0" smtClean="0"/>
              <a:t> </a:t>
            </a:r>
            <a:r>
              <a:rPr lang="el-GR" dirty="0" err="1" smtClean="0"/>
              <a:t>λογικό,γ</a:t>
            </a:r>
            <a:r>
              <a:rPr lang="el-GR" dirty="0" smtClean="0"/>
              <a:t>) </a:t>
            </a:r>
            <a:r>
              <a:rPr lang="el-GR" dirty="0" err="1" smtClean="0"/>
              <a:t>στό</a:t>
            </a:r>
            <a:r>
              <a:rPr lang="el-GR" dirty="0" smtClean="0"/>
              <a:t> δημιουργικό, δ) </a:t>
            </a:r>
            <a:r>
              <a:rPr lang="el-GR" dirty="0" err="1" smtClean="0"/>
              <a:t>στήν</a:t>
            </a:r>
            <a:r>
              <a:rPr lang="el-GR" dirty="0" smtClean="0"/>
              <a:t> </a:t>
            </a:r>
            <a:r>
              <a:rPr lang="el-GR" dirty="0" err="1" smtClean="0"/>
              <a:t>ἐλευθερία</a:t>
            </a:r>
            <a:r>
              <a:rPr lang="el-GR" dirty="0" smtClean="0"/>
              <a:t> ε) </a:t>
            </a:r>
            <a:r>
              <a:rPr lang="el-GR" dirty="0" err="1" smtClean="0"/>
              <a:t>στό</a:t>
            </a:r>
            <a:r>
              <a:rPr lang="el-GR" dirty="0" smtClean="0"/>
              <a:t> </a:t>
            </a:r>
            <a:r>
              <a:rPr lang="el-GR" dirty="0" err="1" smtClean="0"/>
              <a:t>ἀρκτικό</a:t>
            </a:r>
            <a:r>
              <a:rPr lang="el-GR" dirty="0" smtClean="0"/>
              <a:t>, στ) στην ψυχοσωματική </a:t>
            </a:r>
            <a:r>
              <a:rPr lang="el-GR" dirty="0" err="1" smtClean="0"/>
              <a:t>ἀδιάσπαστη</a:t>
            </a:r>
            <a:r>
              <a:rPr lang="el-GR" dirty="0" smtClean="0"/>
              <a:t> </a:t>
            </a:r>
            <a:r>
              <a:rPr lang="el-GR" dirty="0" err="1" smtClean="0"/>
              <a:t>ἑνότητα</a:t>
            </a:r>
            <a:r>
              <a:rPr lang="el-GR" dirty="0" smtClean="0"/>
              <a:t> κ. ἄ.</a:t>
            </a:r>
          </a:p>
          <a:p>
            <a:r>
              <a:rPr lang="el-GR" dirty="0" smtClean="0"/>
              <a:t>Π. </a:t>
            </a:r>
            <a:r>
              <a:rPr lang="el-GR" dirty="0" err="1" smtClean="0"/>
              <a:t>Νέλλα</a:t>
            </a:r>
            <a:r>
              <a:rPr lang="el-GR" dirty="0" smtClean="0"/>
              <a:t>, “Ἡ θεολογία τοῦ «</a:t>
            </a:r>
            <a:r>
              <a:rPr lang="el-GR" dirty="0" err="1" smtClean="0"/>
              <a:t>κατ’εἰκόνα</a:t>
            </a:r>
            <a:r>
              <a:rPr lang="el-GR" dirty="0" smtClean="0"/>
              <a:t>»”, </a:t>
            </a:r>
            <a:r>
              <a:rPr lang="el-GR" i="1" dirty="0" smtClean="0"/>
              <a:t>Κληρονομία,</a:t>
            </a:r>
            <a:r>
              <a:rPr lang="el-GR" dirty="0" smtClean="0"/>
              <a:t> </a:t>
            </a:r>
            <a:r>
              <a:rPr lang="el-GR" dirty="0" err="1" smtClean="0"/>
              <a:t>Ἀθῆναι</a:t>
            </a:r>
            <a:r>
              <a:rPr lang="el-GR" dirty="0" smtClean="0"/>
              <a:t> 1970, τ. Β΄, σ. 300, </a:t>
            </a:r>
            <a:r>
              <a:rPr lang="el-GR" dirty="0" err="1" smtClean="0"/>
              <a:t>ὅπου</a:t>
            </a:r>
            <a:r>
              <a:rPr lang="el-GR" dirty="0" smtClean="0"/>
              <a:t> σημειώνεται </a:t>
            </a:r>
            <a:r>
              <a:rPr lang="el-GR" dirty="0" err="1" smtClean="0"/>
              <a:t>ὅτι</a:t>
            </a:r>
            <a:r>
              <a:rPr lang="el-GR" dirty="0" smtClean="0"/>
              <a:t> παρότι </a:t>
            </a:r>
            <a:r>
              <a:rPr lang="el-GR" dirty="0" err="1" smtClean="0"/>
              <a:t>τά</a:t>
            </a:r>
            <a:r>
              <a:rPr lang="el-GR" dirty="0" smtClean="0"/>
              <a:t> </a:t>
            </a:r>
            <a:r>
              <a:rPr lang="el-GR" dirty="0" err="1" smtClean="0"/>
              <a:t>στοιχεῖα</a:t>
            </a:r>
            <a:r>
              <a:rPr lang="el-GR" dirty="0" smtClean="0"/>
              <a:t> </a:t>
            </a:r>
            <a:r>
              <a:rPr lang="el-GR" dirty="0" err="1" smtClean="0"/>
              <a:t>αὐτά</a:t>
            </a:r>
            <a:r>
              <a:rPr lang="el-GR" dirty="0" smtClean="0"/>
              <a:t> </a:t>
            </a:r>
            <a:r>
              <a:rPr lang="el-GR" dirty="0" err="1" smtClean="0"/>
              <a:t>ἀποτελοῦν</a:t>
            </a:r>
            <a:r>
              <a:rPr lang="el-GR" dirty="0" smtClean="0"/>
              <a:t> </a:t>
            </a:r>
            <a:r>
              <a:rPr lang="el-GR" dirty="0" err="1" smtClean="0"/>
              <a:t>τά</a:t>
            </a:r>
            <a:r>
              <a:rPr lang="el-GR" dirty="0" smtClean="0"/>
              <a:t> </a:t>
            </a:r>
            <a:r>
              <a:rPr lang="el-GR" dirty="0" err="1" smtClean="0"/>
              <a:t>σημαντικώτερα</a:t>
            </a:r>
            <a:r>
              <a:rPr lang="el-GR" dirty="0" smtClean="0"/>
              <a:t> δεδομένα τοῦ «</a:t>
            </a:r>
            <a:r>
              <a:rPr lang="el-GR" dirty="0" err="1" smtClean="0"/>
              <a:t>κατ’ἐικόνα</a:t>
            </a:r>
            <a:r>
              <a:rPr lang="el-GR" dirty="0" smtClean="0"/>
              <a:t>» </a:t>
            </a:r>
            <a:r>
              <a:rPr lang="el-GR" dirty="0" err="1" smtClean="0"/>
              <a:t>δέν</a:t>
            </a:r>
            <a:r>
              <a:rPr lang="el-GR" dirty="0" smtClean="0"/>
              <a:t> </a:t>
            </a:r>
            <a:r>
              <a:rPr lang="el-GR" dirty="0" err="1" smtClean="0"/>
              <a:t>ἀπέχουν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πολύ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τίς</a:t>
            </a:r>
            <a:r>
              <a:rPr lang="el-GR" dirty="0" smtClean="0"/>
              <a:t> θεωρήσεις </a:t>
            </a:r>
            <a:r>
              <a:rPr lang="el-GR" dirty="0" err="1" smtClean="0"/>
              <a:t>τῶν</a:t>
            </a:r>
            <a:r>
              <a:rPr lang="el-GR" dirty="0" smtClean="0"/>
              <a:t> συμπερασμάτων </a:t>
            </a:r>
            <a:r>
              <a:rPr lang="el-GR" dirty="0" err="1" smtClean="0"/>
              <a:t>τῶν</a:t>
            </a:r>
            <a:r>
              <a:rPr lang="el-GR" dirty="0" smtClean="0"/>
              <a:t> σύγχρονων </a:t>
            </a:r>
            <a:r>
              <a:rPr lang="el-GR" dirty="0" err="1" smtClean="0"/>
              <a:t>ἀνθρωπολογικῶν</a:t>
            </a:r>
            <a:r>
              <a:rPr lang="el-GR" dirty="0" smtClean="0"/>
              <a:t> </a:t>
            </a:r>
            <a:r>
              <a:rPr lang="el-GR" dirty="0" err="1" smtClean="0"/>
              <a:t>ἐρευνῶν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Σημειωτέον </a:t>
            </a:r>
            <a:r>
              <a:rPr lang="el-GR" dirty="0" err="1" smtClean="0"/>
              <a:t>ὅτι</a:t>
            </a:r>
            <a:r>
              <a:rPr lang="el-GR" dirty="0" smtClean="0"/>
              <a:t> </a:t>
            </a:r>
            <a:r>
              <a:rPr lang="el-GR" dirty="0" err="1" smtClean="0"/>
              <a:t>οἱ</a:t>
            </a:r>
            <a:r>
              <a:rPr lang="el-GR" dirty="0" smtClean="0"/>
              <a:t> δύο </a:t>
            </a:r>
            <a:r>
              <a:rPr lang="el-GR" dirty="0" err="1" smtClean="0"/>
              <a:t>ὅροι</a:t>
            </a:r>
            <a:r>
              <a:rPr lang="el-GR" dirty="0" smtClean="0"/>
              <a:t> </a:t>
            </a:r>
            <a:r>
              <a:rPr lang="el-GR" dirty="0" err="1" smtClean="0"/>
              <a:t>συμπαρατίθενται</a:t>
            </a:r>
            <a:r>
              <a:rPr lang="el-GR" dirty="0" smtClean="0"/>
              <a:t> </a:t>
            </a:r>
            <a:r>
              <a:rPr lang="el-GR" dirty="0" err="1" smtClean="0"/>
              <a:t>ἀπό</a:t>
            </a:r>
            <a:r>
              <a:rPr lang="el-GR" dirty="0" smtClean="0"/>
              <a:t> το ΜΚ, </a:t>
            </a:r>
            <a:r>
              <a:rPr lang="el-GR" dirty="0" err="1" smtClean="0"/>
              <a:t>ἐνῶ</a:t>
            </a:r>
            <a:r>
              <a:rPr lang="el-GR" dirty="0" smtClean="0"/>
              <a:t> στη Μετάφραση </a:t>
            </a:r>
            <a:r>
              <a:rPr lang="el-GR" dirty="0" err="1" smtClean="0"/>
              <a:t>τῶν</a:t>
            </a:r>
            <a:r>
              <a:rPr lang="el-GR" dirty="0" smtClean="0"/>
              <a:t> Ο΄ συνδέονται με </a:t>
            </a:r>
            <a:r>
              <a:rPr lang="el-GR" dirty="0" err="1" smtClean="0"/>
              <a:t>τόν</a:t>
            </a:r>
            <a:r>
              <a:rPr lang="el-GR" dirty="0" smtClean="0"/>
              <a:t> σύνδεσμο «</a:t>
            </a:r>
            <a:r>
              <a:rPr lang="el-GR" dirty="0" err="1" smtClean="0"/>
              <a:t>βέ</a:t>
            </a:r>
            <a:r>
              <a:rPr lang="el-GR" dirty="0" smtClean="0"/>
              <a:t>», </a:t>
            </a:r>
            <a:r>
              <a:rPr lang="el-GR" dirty="0" err="1" smtClean="0"/>
              <a:t>καί</a:t>
            </a:r>
            <a:r>
              <a:rPr lang="el-GR" dirty="0" smtClean="0"/>
              <a:t>. Ἡ </a:t>
            </a:r>
            <a:r>
              <a:rPr lang="el-GR" dirty="0" err="1" smtClean="0"/>
              <a:t>ἀπουσία</a:t>
            </a:r>
            <a:r>
              <a:rPr lang="el-GR" dirty="0" smtClean="0"/>
              <a:t> τοῦ συνδέσμου «</a:t>
            </a:r>
            <a:r>
              <a:rPr lang="el-GR" dirty="0" err="1" smtClean="0"/>
              <a:t>καί</a:t>
            </a:r>
            <a:r>
              <a:rPr lang="el-GR" dirty="0" smtClean="0"/>
              <a:t>» </a:t>
            </a:r>
            <a:r>
              <a:rPr lang="el-GR" dirty="0" err="1" smtClean="0"/>
              <a:t>ὁδήγησε</a:t>
            </a:r>
            <a:r>
              <a:rPr lang="el-GR" dirty="0" smtClean="0"/>
              <a:t> </a:t>
            </a:r>
            <a:r>
              <a:rPr lang="el-GR" dirty="0" err="1" smtClean="0"/>
              <a:t>ὁρισμένους</a:t>
            </a:r>
            <a:r>
              <a:rPr lang="el-GR" dirty="0" smtClean="0"/>
              <a:t> </a:t>
            </a:r>
            <a:r>
              <a:rPr lang="el-GR" dirty="0" err="1" smtClean="0"/>
              <a:t>ἐρευνητές</a:t>
            </a:r>
            <a:r>
              <a:rPr lang="el-GR" dirty="0" smtClean="0"/>
              <a:t> </a:t>
            </a:r>
            <a:r>
              <a:rPr lang="el-GR" dirty="0" err="1" smtClean="0"/>
              <a:t>στήν</a:t>
            </a:r>
            <a:r>
              <a:rPr lang="el-GR" dirty="0" smtClean="0"/>
              <a:t> </a:t>
            </a:r>
            <a:r>
              <a:rPr lang="el-GR" dirty="0" err="1" smtClean="0"/>
              <a:t>ἄποψη</a:t>
            </a:r>
            <a:r>
              <a:rPr lang="el-GR" dirty="0" smtClean="0"/>
              <a:t> </a:t>
            </a:r>
            <a:r>
              <a:rPr lang="el-GR" dirty="0" err="1" smtClean="0"/>
              <a:t>ὅτι</a:t>
            </a:r>
            <a:r>
              <a:rPr lang="el-GR" dirty="0" smtClean="0"/>
              <a:t> </a:t>
            </a:r>
            <a:r>
              <a:rPr lang="el-GR" dirty="0" err="1" smtClean="0"/>
              <a:t>οἱ</a:t>
            </a:r>
            <a:r>
              <a:rPr lang="el-GR" dirty="0" smtClean="0"/>
              <a:t> δύο </a:t>
            </a:r>
            <a:r>
              <a:rPr lang="el-GR" dirty="0" err="1" smtClean="0"/>
              <a:t>ὅροι</a:t>
            </a:r>
            <a:r>
              <a:rPr lang="el-GR" dirty="0" smtClean="0"/>
              <a:t> </a:t>
            </a:r>
            <a:r>
              <a:rPr lang="el-GR" dirty="0" err="1" smtClean="0"/>
              <a:t>εἶναι</a:t>
            </a:r>
            <a:r>
              <a:rPr lang="el-GR" dirty="0" smtClean="0"/>
              <a:t> ταυτόσημοι και ὁ δεύτερος </a:t>
            </a:r>
            <a:r>
              <a:rPr lang="el-GR" dirty="0" err="1" smtClean="0"/>
              <a:t>ἀποτελεῖ</a:t>
            </a:r>
            <a:r>
              <a:rPr lang="el-GR" dirty="0" smtClean="0"/>
              <a:t> </a:t>
            </a:r>
            <a:r>
              <a:rPr lang="el-GR" dirty="0" err="1" smtClean="0"/>
              <a:t>ἐπεξήγηση</a:t>
            </a:r>
            <a:r>
              <a:rPr lang="el-GR" dirty="0" smtClean="0"/>
              <a:t> τοῦ πρώτου. </a:t>
            </a:r>
            <a:r>
              <a:rPr lang="el-GR" dirty="0" err="1" smtClean="0"/>
              <a:t>Ὅμως</a:t>
            </a:r>
            <a:r>
              <a:rPr lang="el-GR" dirty="0" smtClean="0"/>
              <a:t>, ἡ </a:t>
            </a:r>
            <a:r>
              <a:rPr lang="el-GR" dirty="0" err="1" smtClean="0"/>
              <a:t>ἑβραϊκή</a:t>
            </a:r>
            <a:r>
              <a:rPr lang="el-GR" dirty="0" smtClean="0"/>
              <a:t> γλώσσα </a:t>
            </a:r>
            <a:r>
              <a:rPr lang="el-GR" dirty="0" err="1" smtClean="0"/>
              <a:t>εἶναι</a:t>
            </a:r>
            <a:r>
              <a:rPr lang="el-GR" dirty="0" smtClean="0"/>
              <a:t> πτωχή </a:t>
            </a:r>
            <a:r>
              <a:rPr lang="el-GR" dirty="0" err="1" smtClean="0"/>
              <a:t>σέ</a:t>
            </a:r>
            <a:r>
              <a:rPr lang="el-GR" dirty="0" smtClean="0"/>
              <a:t> </a:t>
            </a:r>
            <a:r>
              <a:rPr lang="el-GR" dirty="0" err="1" smtClean="0"/>
              <a:t>ἐκφραστικά</a:t>
            </a:r>
            <a:r>
              <a:rPr lang="el-GR" dirty="0" smtClean="0"/>
              <a:t> σχήματα και </a:t>
            </a:r>
            <a:r>
              <a:rPr lang="el-GR" dirty="0" err="1" smtClean="0"/>
              <a:t>ἐπικρατεῖ</a:t>
            </a:r>
            <a:r>
              <a:rPr lang="el-GR" dirty="0" smtClean="0"/>
              <a:t> </a:t>
            </a:r>
            <a:r>
              <a:rPr lang="el-GR" dirty="0" err="1" smtClean="0"/>
              <a:t>σ’αὐτήν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κατά παράταξη </a:t>
            </a:r>
            <a:r>
              <a:rPr lang="el-GR" dirty="0" err="1" smtClean="0"/>
              <a:t>σχῆμα</a:t>
            </a:r>
            <a:r>
              <a:rPr lang="el-GR" dirty="0" smtClean="0"/>
              <a:t>, </a:t>
            </a:r>
            <a:r>
              <a:rPr lang="el-GR" dirty="0" err="1" smtClean="0"/>
              <a:t>ἐνῶ</a:t>
            </a:r>
            <a:r>
              <a:rPr lang="el-GR" dirty="0" smtClean="0"/>
              <a:t> σπανίζει </a:t>
            </a:r>
            <a:r>
              <a:rPr lang="el-GR" dirty="0" err="1" smtClean="0"/>
              <a:t>τό</a:t>
            </a:r>
            <a:r>
              <a:rPr lang="el-GR" dirty="0" smtClean="0"/>
              <a:t> καθ’ </a:t>
            </a:r>
            <a:r>
              <a:rPr lang="el-GR" dirty="0" err="1" smtClean="0"/>
              <a:t>ὑπόταξη</a:t>
            </a:r>
            <a:r>
              <a:rPr lang="el-GR" dirty="0" smtClean="0"/>
              <a:t>.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στό</a:t>
            </a:r>
            <a:r>
              <a:rPr lang="el-GR" dirty="0" smtClean="0"/>
              <a:t> </a:t>
            </a:r>
            <a:r>
              <a:rPr lang="el-GR" dirty="0" err="1" smtClean="0"/>
              <a:t>σημεῖο</a:t>
            </a:r>
            <a:r>
              <a:rPr lang="el-GR" dirty="0" smtClean="0"/>
              <a:t> </a:t>
            </a:r>
            <a:r>
              <a:rPr lang="el-GR" dirty="0" err="1" smtClean="0"/>
              <a:t>αὐτό</a:t>
            </a:r>
            <a:r>
              <a:rPr lang="el-GR" dirty="0" smtClean="0"/>
              <a:t> </a:t>
            </a:r>
            <a:r>
              <a:rPr lang="el-GR" dirty="0" err="1" smtClean="0"/>
              <a:t>ἔχουμε</a:t>
            </a:r>
            <a:r>
              <a:rPr lang="el-GR" dirty="0" smtClean="0"/>
              <a:t> </a:t>
            </a:r>
            <a:r>
              <a:rPr lang="el-GR" dirty="0" err="1" smtClean="0"/>
              <a:t>σέ</a:t>
            </a:r>
            <a:r>
              <a:rPr lang="el-GR" dirty="0" smtClean="0"/>
              <a:t> παράταξη </a:t>
            </a:r>
            <a:r>
              <a:rPr lang="el-GR" dirty="0" err="1" smtClean="0"/>
              <a:t>τίς</a:t>
            </a:r>
            <a:r>
              <a:rPr lang="el-GR" dirty="0" smtClean="0"/>
              <a:t> δύο λέξεις, χωρίς </a:t>
            </a:r>
            <a:r>
              <a:rPr lang="el-GR" dirty="0" err="1" smtClean="0"/>
              <a:t>κατ’ἀνάγκη</a:t>
            </a:r>
            <a:r>
              <a:rPr lang="el-GR" dirty="0" smtClean="0"/>
              <a:t> </a:t>
            </a:r>
            <a:r>
              <a:rPr lang="el-GR" dirty="0" err="1" smtClean="0"/>
              <a:t>νά</a:t>
            </a:r>
            <a:r>
              <a:rPr lang="el-GR" dirty="0" smtClean="0"/>
              <a:t> </a:t>
            </a:r>
            <a:r>
              <a:rPr lang="el-GR" dirty="0" err="1" smtClean="0"/>
              <a:t>εἶναι</a:t>
            </a:r>
            <a:r>
              <a:rPr lang="el-GR" dirty="0" smtClean="0"/>
              <a:t> ταυτόσημες. Βεβαίως ἡ μετάφραση </a:t>
            </a:r>
            <a:r>
              <a:rPr lang="el-GR" dirty="0" err="1" smtClean="0"/>
              <a:t>τῶν</a:t>
            </a:r>
            <a:r>
              <a:rPr lang="el-GR" dirty="0" smtClean="0"/>
              <a:t> Ο΄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μετάφραση </a:t>
            </a:r>
            <a:r>
              <a:rPr lang="el-GR" dirty="0" err="1" smtClean="0"/>
              <a:t>τῶν</a:t>
            </a:r>
            <a:r>
              <a:rPr lang="el-GR" dirty="0" smtClean="0"/>
              <a:t> προθέσεων </a:t>
            </a:r>
            <a:r>
              <a:rPr lang="el-GR" dirty="0" err="1" smtClean="0"/>
              <a:t>be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khe</a:t>
            </a:r>
            <a:r>
              <a:rPr lang="el-GR" dirty="0" smtClean="0"/>
              <a:t>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ἀντίστοιχη</a:t>
            </a:r>
            <a:r>
              <a:rPr lang="el-GR" dirty="0" smtClean="0"/>
              <a:t> </a:t>
            </a:r>
            <a:r>
              <a:rPr lang="el-GR" dirty="0" err="1" smtClean="0"/>
              <a:t>ἑλληνική</a:t>
            </a:r>
            <a:r>
              <a:rPr lang="el-GR" dirty="0" smtClean="0"/>
              <a:t> «κατά» </a:t>
            </a:r>
            <a:r>
              <a:rPr lang="el-GR" dirty="0" err="1" smtClean="0"/>
              <a:t>εἶναι</a:t>
            </a:r>
            <a:r>
              <a:rPr lang="el-GR" dirty="0" smtClean="0"/>
              <a:t> πολύ </a:t>
            </a:r>
            <a:r>
              <a:rPr lang="el-GR" dirty="0" err="1" smtClean="0"/>
              <a:t>εὔστοχη</a:t>
            </a:r>
            <a:r>
              <a:rPr lang="el-GR" dirty="0" smtClean="0"/>
              <a:t>, καθώς </a:t>
            </a:r>
            <a:r>
              <a:rPr lang="el-GR" dirty="0" err="1" smtClean="0"/>
              <a:t>ἐπιτυγχάνει</a:t>
            </a:r>
            <a:r>
              <a:rPr lang="el-GR" dirty="0" smtClean="0"/>
              <a:t> </a:t>
            </a:r>
            <a:r>
              <a:rPr lang="el-GR" dirty="0" err="1" smtClean="0"/>
              <a:t>τή</a:t>
            </a:r>
            <a:r>
              <a:rPr lang="el-GR" dirty="0" smtClean="0"/>
              <a:t> διαφοροποίησή τους.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Σημειωτέον </a:t>
            </a:r>
            <a:r>
              <a:rPr lang="el-GR" dirty="0" err="1" smtClean="0"/>
              <a:t>ὅτι</a:t>
            </a:r>
            <a:r>
              <a:rPr lang="el-GR" dirty="0" smtClean="0"/>
              <a:t> </a:t>
            </a:r>
            <a:r>
              <a:rPr lang="el-GR" dirty="0" err="1" smtClean="0"/>
              <a:t>πρῶτοι</a:t>
            </a:r>
            <a:r>
              <a:rPr lang="el-GR" dirty="0" smtClean="0"/>
              <a:t> </a:t>
            </a:r>
            <a:r>
              <a:rPr lang="el-GR" dirty="0" err="1" smtClean="0"/>
              <a:t>ἀπό</a:t>
            </a:r>
            <a:r>
              <a:rPr lang="el-GR" dirty="0" smtClean="0"/>
              <a:t> τούς </a:t>
            </a:r>
            <a:r>
              <a:rPr lang="el-GR" dirty="0" err="1" smtClean="0"/>
              <a:t>ἐκκλησιαστικούς</a:t>
            </a:r>
            <a:r>
              <a:rPr lang="el-GR" dirty="0" smtClean="0"/>
              <a:t> </a:t>
            </a:r>
            <a:r>
              <a:rPr lang="el-GR" dirty="0" err="1" smtClean="0"/>
              <a:t>συγγραφεῖς</a:t>
            </a:r>
            <a:r>
              <a:rPr lang="el-GR" dirty="0" smtClean="0"/>
              <a:t> πού μίλησαν </a:t>
            </a:r>
            <a:r>
              <a:rPr lang="el-GR" dirty="0" err="1" smtClean="0"/>
              <a:t>γιά</a:t>
            </a:r>
            <a:r>
              <a:rPr lang="el-GR" dirty="0" smtClean="0"/>
              <a:t> </a:t>
            </a:r>
            <a:r>
              <a:rPr lang="el-GR" dirty="0" err="1" smtClean="0"/>
              <a:t>τή</a:t>
            </a:r>
            <a:r>
              <a:rPr lang="el-GR" dirty="0" smtClean="0"/>
              <a:t> διάκριση </a:t>
            </a:r>
            <a:r>
              <a:rPr lang="el-GR" dirty="0" err="1" smtClean="0"/>
              <a:t>τῶν</a:t>
            </a:r>
            <a:r>
              <a:rPr lang="el-GR" dirty="0" smtClean="0"/>
              <a:t> δύο </a:t>
            </a:r>
            <a:r>
              <a:rPr lang="el-GR" dirty="0" err="1" smtClean="0"/>
              <a:t>ὅρων</a:t>
            </a:r>
            <a:r>
              <a:rPr lang="el-GR" dirty="0" smtClean="0"/>
              <a:t>  </a:t>
            </a:r>
            <a:r>
              <a:rPr lang="el-GR" dirty="0" err="1" smtClean="0"/>
              <a:t>εἶναι</a:t>
            </a:r>
            <a:r>
              <a:rPr lang="el-GR" dirty="0" smtClean="0"/>
              <a:t> ὁ </a:t>
            </a:r>
            <a:r>
              <a:rPr lang="el-GR" dirty="0" err="1" smtClean="0"/>
              <a:t>Εἰρηναῖος</a:t>
            </a:r>
            <a:r>
              <a:rPr lang="el-GR" dirty="0" smtClean="0"/>
              <a:t> </a:t>
            </a:r>
            <a:r>
              <a:rPr lang="el-GR" dirty="0" err="1" smtClean="0"/>
              <a:t>Λουγδούνου</a:t>
            </a:r>
            <a:r>
              <a:rPr lang="el-GR" dirty="0" smtClean="0"/>
              <a:t> </a:t>
            </a:r>
            <a:r>
              <a:rPr lang="el-GR" dirty="0" err="1" smtClean="0"/>
              <a:t>στό</a:t>
            </a:r>
            <a:r>
              <a:rPr lang="el-GR" dirty="0" smtClean="0"/>
              <a:t> </a:t>
            </a:r>
            <a:r>
              <a:rPr lang="el-GR" dirty="0" err="1" smtClean="0"/>
              <a:t>ἔργο</a:t>
            </a:r>
            <a:r>
              <a:rPr lang="el-GR" dirty="0" smtClean="0"/>
              <a:t> του </a:t>
            </a:r>
            <a:r>
              <a:rPr lang="el-GR" dirty="0" err="1" smtClean="0"/>
              <a:t>Ἔ</a:t>
            </a:r>
            <a:r>
              <a:rPr lang="el-GR" i="1" dirty="0" err="1" smtClean="0"/>
              <a:t>λεγχος</a:t>
            </a:r>
            <a:r>
              <a:rPr lang="el-GR" i="1" dirty="0" smtClean="0"/>
              <a:t> και </a:t>
            </a:r>
            <a:r>
              <a:rPr lang="el-GR" i="1" dirty="0" err="1" smtClean="0"/>
              <a:t>ἀνατροπή</a:t>
            </a:r>
            <a:r>
              <a:rPr lang="el-GR" i="1" dirty="0" smtClean="0"/>
              <a:t> τῆς ψευδωνύμου γνώσεως Ε, 1.3,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ὁ </a:t>
            </a:r>
            <a:r>
              <a:rPr lang="el-GR" dirty="0" err="1" smtClean="0"/>
              <a:t>Κλήμης</a:t>
            </a:r>
            <a:r>
              <a:rPr lang="el-GR" dirty="0" smtClean="0"/>
              <a:t> ὁ </a:t>
            </a:r>
            <a:r>
              <a:rPr lang="el-GR" dirty="0" err="1" smtClean="0"/>
              <a:t>Ἀλεξανδρεύς</a:t>
            </a:r>
            <a:r>
              <a:rPr lang="el-GR" dirty="0" smtClean="0"/>
              <a:t> </a:t>
            </a:r>
            <a:r>
              <a:rPr lang="el-GR" dirty="0" err="1" smtClean="0"/>
              <a:t>στό</a:t>
            </a:r>
            <a:r>
              <a:rPr lang="el-GR" dirty="0" smtClean="0"/>
              <a:t> </a:t>
            </a:r>
            <a:r>
              <a:rPr lang="el-GR" dirty="0" err="1" smtClean="0"/>
              <a:t>ἔργο</a:t>
            </a:r>
            <a:r>
              <a:rPr lang="el-GR" dirty="0" smtClean="0"/>
              <a:t> του </a:t>
            </a:r>
            <a:r>
              <a:rPr lang="el-GR" i="1" dirty="0" err="1" smtClean="0"/>
              <a:t>Στρωματεῖς</a:t>
            </a:r>
            <a:r>
              <a:rPr lang="el-GR" i="1" dirty="0" smtClean="0"/>
              <a:t>,</a:t>
            </a:r>
            <a:r>
              <a:rPr lang="el-GR" dirty="0" smtClean="0"/>
              <a:t> Β΄22.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τρόπο </a:t>
            </a:r>
            <a:r>
              <a:rPr lang="el-GR" dirty="0" err="1" smtClean="0"/>
              <a:t>αὐτό</a:t>
            </a:r>
            <a:r>
              <a:rPr lang="el-GR" dirty="0" smtClean="0"/>
              <a:t> προσδιορίζεται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θεολογικό νόημα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ὅρων</a:t>
            </a:r>
            <a:r>
              <a:rPr lang="el-GR" dirty="0" smtClean="0"/>
              <a:t> πού </a:t>
            </a:r>
            <a:r>
              <a:rPr lang="el-GR" dirty="0" err="1" smtClean="0"/>
              <a:t>γιά</a:t>
            </a:r>
            <a:r>
              <a:rPr lang="el-GR" dirty="0" smtClean="0"/>
              <a:t> </a:t>
            </a:r>
            <a:r>
              <a:rPr lang="el-GR" dirty="0" err="1" smtClean="0"/>
              <a:t>μέν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n-US" i="1" dirty="0" err="1" smtClean="0"/>
              <a:t>bezalmenou</a:t>
            </a:r>
            <a:r>
              <a:rPr lang="el-GR" dirty="0" smtClean="0"/>
              <a:t> </a:t>
            </a:r>
            <a:r>
              <a:rPr lang="el-GR" dirty="0" err="1" smtClean="0"/>
              <a:t>εἶναι</a:t>
            </a:r>
            <a:r>
              <a:rPr lang="el-GR" dirty="0" smtClean="0"/>
              <a:t> ὁ τρόπος δημιουργίας τοῦ ἀνθρώπου, </a:t>
            </a:r>
            <a:r>
              <a:rPr lang="el-GR" dirty="0" err="1" smtClean="0"/>
              <a:t>γιά</a:t>
            </a:r>
            <a:r>
              <a:rPr lang="el-GR" dirty="0" smtClean="0"/>
              <a:t> </a:t>
            </a:r>
            <a:r>
              <a:rPr lang="el-GR" dirty="0" err="1" smtClean="0"/>
              <a:t>δέ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n-US" i="1" dirty="0" err="1" smtClean="0"/>
              <a:t>kidmouthenou</a:t>
            </a:r>
            <a:r>
              <a:rPr lang="en-US" dirty="0" smtClean="0"/>
              <a:t> </a:t>
            </a:r>
            <a:r>
              <a:rPr lang="el-GR" dirty="0" smtClean="0"/>
              <a:t>ὁ σκοπός τῆς δημιουργίας του </a:t>
            </a:r>
            <a:r>
              <a:rPr lang="en-US" i="1" dirty="0" smtClean="0"/>
              <a:t>P</a:t>
            </a:r>
            <a:r>
              <a:rPr lang="el-GR" i="1" dirty="0" smtClean="0"/>
              <a:t>.</a:t>
            </a:r>
            <a:r>
              <a:rPr lang="en-US" i="1" dirty="0" smtClean="0"/>
              <a:t>G</a:t>
            </a:r>
            <a:r>
              <a:rPr lang="el-GR" i="1" dirty="0" smtClean="0"/>
              <a:t>. </a:t>
            </a:r>
            <a:r>
              <a:rPr lang="el-GR" dirty="0" smtClean="0"/>
              <a:t>7, 1122.</a:t>
            </a:r>
          </a:p>
          <a:p>
            <a:r>
              <a:rPr lang="en-US" i="1" dirty="0" smtClean="0"/>
              <a:t>P</a:t>
            </a:r>
            <a:r>
              <a:rPr lang="el-GR" i="1" dirty="0" smtClean="0"/>
              <a:t>.</a:t>
            </a:r>
            <a:r>
              <a:rPr lang="en-US" i="1" dirty="0" smtClean="0"/>
              <a:t>G</a:t>
            </a:r>
            <a:r>
              <a:rPr lang="el-GR" i="1" dirty="0" smtClean="0"/>
              <a:t>. </a:t>
            </a:r>
            <a:r>
              <a:rPr lang="el-GR" dirty="0" smtClean="0"/>
              <a:t>8,1080, ὁ </a:t>
            </a:r>
            <a:r>
              <a:rPr lang="el-GR" dirty="0" err="1" smtClean="0"/>
              <a:t>ὁποῖος</a:t>
            </a:r>
            <a:r>
              <a:rPr lang="el-GR" dirty="0" smtClean="0"/>
              <a:t> σημειώνει </a:t>
            </a:r>
            <a:r>
              <a:rPr lang="el-GR" dirty="0" err="1" smtClean="0"/>
              <a:t>ὅτι</a:t>
            </a:r>
            <a:r>
              <a:rPr lang="el-GR" dirty="0" smtClean="0"/>
              <a:t> </a:t>
            </a:r>
            <a:r>
              <a:rPr lang="el-GR" dirty="0" err="1" smtClean="0"/>
              <a:t>ὁρισμένοι</a:t>
            </a:r>
            <a:r>
              <a:rPr lang="el-GR" dirty="0" smtClean="0"/>
              <a:t> </a:t>
            </a:r>
            <a:r>
              <a:rPr lang="el-GR" dirty="0" err="1" smtClean="0"/>
              <a:t>θεωροῦν</a:t>
            </a:r>
            <a:r>
              <a:rPr lang="el-GR" dirty="0" smtClean="0"/>
              <a:t> </a:t>
            </a:r>
            <a:r>
              <a:rPr lang="el-GR" dirty="0" err="1" smtClean="0"/>
              <a:t>ὅτι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«</a:t>
            </a:r>
            <a:r>
              <a:rPr lang="el-GR" dirty="0" err="1" smtClean="0"/>
              <a:t>κατ’είκόνα</a:t>
            </a:r>
            <a:r>
              <a:rPr lang="el-GR" dirty="0" smtClean="0"/>
              <a:t>» λαμβάνει ὁ </a:t>
            </a:r>
            <a:r>
              <a:rPr lang="el-GR" dirty="0" err="1" smtClean="0"/>
              <a:t>ἄνθρωπος</a:t>
            </a:r>
            <a:r>
              <a:rPr lang="el-GR" dirty="0" smtClean="0"/>
              <a:t> κατά </a:t>
            </a:r>
            <a:r>
              <a:rPr lang="el-GR" dirty="0" err="1" smtClean="0"/>
              <a:t>τή</a:t>
            </a:r>
            <a:r>
              <a:rPr lang="el-GR" dirty="0" smtClean="0"/>
              <a:t> γέννησή του, </a:t>
            </a:r>
            <a:r>
              <a:rPr lang="el-GR" dirty="0" err="1" smtClean="0"/>
              <a:t>ἐνῶ</a:t>
            </a:r>
            <a:r>
              <a:rPr lang="el-GR" dirty="0" smtClean="0"/>
              <a:t>, </a:t>
            </a:r>
            <a:r>
              <a:rPr lang="el-GR" dirty="0" err="1" smtClean="0"/>
              <a:t>τό</a:t>
            </a:r>
            <a:r>
              <a:rPr lang="el-GR" dirty="0" smtClean="0"/>
              <a:t> «</a:t>
            </a:r>
            <a:r>
              <a:rPr lang="el-GR" dirty="0" err="1" smtClean="0"/>
              <a:t>καθ’ὁμοίωσιν</a:t>
            </a:r>
            <a:r>
              <a:rPr lang="el-GR" dirty="0" smtClean="0"/>
              <a:t>» </a:t>
            </a:r>
            <a:r>
              <a:rPr lang="el-GR" dirty="0" err="1" smtClean="0"/>
              <a:t>ἐνδέχεται</a:t>
            </a:r>
            <a:r>
              <a:rPr lang="el-GR" dirty="0" smtClean="0"/>
              <a:t> </a:t>
            </a:r>
            <a:r>
              <a:rPr lang="el-GR" dirty="0" err="1" smtClean="0"/>
              <a:t>νά</a:t>
            </a:r>
            <a:r>
              <a:rPr lang="el-GR" dirty="0" smtClean="0"/>
              <a:t> </a:t>
            </a:r>
            <a:r>
              <a:rPr lang="el-GR" dirty="0" err="1" smtClean="0"/>
              <a:t>ἀπολαύσει</a:t>
            </a:r>
            <a:r>
              <a:rPr lang="el-GR" dirty="0" smtClean="0"/>
              <a:t> κατά </a:t>
            </a:r>
            <a:r>
              <a:rPr lang="el-GR" dirty="0" err="1" smtClean="0"/>
              <a:t>τήν</a:t>
            </a:r>
            <a:r>
              <a:rPr lang="el-GR" dirty="0" smtClean="0"/>
              <a:t> τελείωση.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Κατά </a:t>
            </a:r>
            <a:r>
              <a:rPr lang="el-GR" dirty="0" err="1" smtClean="0"/>
              <a:t>τή</a:t>
            </a:r>
            <a:r>
              <a:rPr lang="el-GR" dirty="0" smtClean="0"/>
              <a:t> βιβλική προσέγγιση ἡ </a:t>
            </a:r>
            <a:r>
              <a:rPr lang="el-GR" dirty="0" err="1" smtClean="0"/>
              <a:t>ἔννοια</a:t>
            </a:r>
            <a:r>
              <a:rPr lang="el-GR" dirty="0" smtClean="0"/>
              <a:t> τοῦ «</a:t>
            </a:r>
            <a:r>
              <a:rPr lang="el-GR" dirty="0" err="1" smtClean="0"/>
              <a:t>κατ’εἰκόνα</a:t>
            </a:r>
            <a:r>
              <a:rPr lang="el-GR" dirty="0" smtClean="0"/>
              <a:t>» </a:t>
            </a:r>
            <a:r>
              <a:rPr lang="el-GR" dirty="0" err="1" smtClean="0"/>
              <a:t>ἀναφέρεται</a:t>
            </a:r>
            <a:r>
              <a:rPr lang="el-GR" dirty="0" smtClean="0"/>
              <a:t> </a:t>
            </a:r>
            <a:r>
              <a:rPr lang="el-GR" dirty="0" err="1" smtClean="0"/>
              <a:t>στό</a:t>
            </a:r>
            <a:r>
              <a:rPr lang="el-GR" dirty="0" smtClean="0"/>
              <a:t> πρότυπο σύμφωνα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ὁποῖο</a:t>
            </a:r>
            <a:r>
              <a:rPr lang="el-GR" dirty="0" smtClean="0"/>
              <a:t> δημιουργήθηκε ὁ </a:t>
            </a:r>
            <a:r>
              <a:rPr lang="el-GR" dirty="0" err="1" smtClean="0"/>
              <a:t>ἄνθρωπος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ἑπομένως</a:t>
            </a:r>
            <a:r>
              <a:rPr lang="el-GR" dirty="0" smtClean="0"/>
              <a:t> </a:t>
            </a:r>
            <a:r>
              <a:rPr lang="el-GR" dirty="0" err="1" smtClean="0"/>
              <a:t>ἐκφράζεται</a:t>
            </a:r>
            <a:r>
              <a:rPr lang="el-GR" dirty="0" smtClean="0"/>
              <a:t> </a:t>
            </a:r>
            <a:r>
              <a:rPr lang="el-GR" dirty="0" err="1" smtClean="0"/>
              <a:t>δι’αὐτοῦ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εἶναι</a:t>
            </a:r>
            <a:r>
              <a:rPr lang="el-GR" dirty="0" smtClean="0"/>
              <a:t> τοῦ ἀνθρώπου, ἡ </a:t>
            </a:r>
            <a:r>
              <a:rPr lang="el-GR" dirty="0" err="1" smtClean="0"/>
              <a:t>οὐσία</a:t>
            </a:r>
            <a:r>
              <a:rPr lang="el-GR" dirty="0" smtClean="0"/>
              <a:t> του. </a:t>
            </a:r>
            <a:r>
              <a:rPr lang="el-GR" dirty="0" err="1" smtClean="0"/>
              <a:t>Ἐπειδή</a:t>
            </a:r>
            <a:r>
              <a:rPr lang="el-GR" dirty="0" smtClean="0"/>
              <a:t>, </a:t>
            </a:r>
            <a:r>
              <a:rPr lang="el-GR" dirty="0" err="1" smtClean="0"/>
              <a:t>ὅμως</a:t>
            </a:r>
            <a:r>
              <a:rPr lang="el-GR" dirty="0" smtClean="0"/>
              <a:t>, ὁ Θεός </a:t>
            </a:r>
            <a:r>
              <a:rPr lang="el-GR" dirty="0" err="1" smtClean="0"/>
              <a:t>εἶναι</a:t>
            </a:r>
            <a:r>
              <a:rPr lang="el-GR" dirty="0" smtClean="0"/>
              <a:t> </a:t>
            </a:r>
            <a:r>
              <a:rPr lang="el-GR" dirty="0" err="1" smtClean="0"/>
              <a:t>πνεῦμα</a:t>
            </a:r>
            <a:r>
              <a:rPr lang="el-GR" dirty="0" smtClean="0"/>
              <a:t>, </a:t>
            </a:r>
            <a:r>
              <a:rPr lang="el-GR" dirty="0" err="1" smtClean="0"/>
              <a:t>κατ’ἀνάγκη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ὁ </a:t>
            </a:r>
            <a:r>
              <a:rPr lang="el-GR" dirty="0" err="1" smtClean="0"/>
              <a:t>ἄνθρωπος</a:t>
            </a:r>
            <a:r>
              <a:rPr lang="el-GR" dirty="0" smtClean="0"/>
              <a:t>, </a:t>
            </a:r>
            <a:r>
              <a:rPr lang="el-GR" dirty="0" err="1" smtClean="0"/>
              <a:t>ὡς</a:t>
            </a:r>
            <a:r>
              <a:rPr lang="el-GR" dirty="0" smtClean="0"/>
              <a:t> εἰκόνα τοῦ Θεοῦ, </a:t>
            </a:r>
            <a:r>
              <a:rPr lang="el-GR" dirty="0" err="1" smtClean="0"/>
              <a:t>εἶναι</a:t>
            </a:r>
            <a:r>
              <a:rPr lang="el-GR" dirty="0" smtClean="0"/>
              <a:t> πνευματικός ἤ ὁ </a:t>
            </a:r>
            <a:r>
              <a:rPr lang="el-GR" dirty="0" err="1" smtClean="0"/>
              <a:t>ὅρος</a:t>
            </a:r>
            <a:r>
              <a:rPr lang="el-GR" dirty="0" smtClean="0"/>
              <a:t> </a:t>
            </a:r>
            <a:r>
              <a:rPr lang="en-US" i="1" dirty="0" err="1" smtClean="0"/>
              <a:t>bezalmenou</a:t>
            </a:r>
            <a:r>
              <a:rPr lang="en-US" dirty="0" smtClean="0"/>
              <a:t>  </a:t>
            </a:r>
            <a:r>
              <a:rPr lang="el-GR" dirty="0" err="1" smtClean="0"/>
              <a:t>ἀναφέρεται</a:t>
            </a:r>
            <a:r>
              <a:rPr lang="el-GR" dirty="0" smtClean="0"/>
              <a:t> </a:t>
            </a:r>
            <a:r>
              <a:rPr lang="el-GR" dirty="0" err="1" smtClean="0"/>
              <a:t>στήν</a:t>
            </a:r>
            <a:r>
              <a:rPr lang="el-GR" dirty="0" smtClean="0"/>
              <a:t> πνευματική </a:t>
            </a:r>
            <a:r>
              <a:rPr lang="el-GR" dirty="0" err="1" smtClean="0"/>
              <a:t>ὕπαρξη</a:t>
            </a:r>
            <a:r>
              <a:rPr lang="el-GR" dirty="0" smtClean="0"/>
              <a:t> τοῦ ἀνθρώπου.</a:t>
            </a:r>
          </a:p>
          <a:p>
            <a:r>
              <a:rPr lang="el-GR" dirty="0" err="1" smtClean="0"/>
              <a:t>Πρβλ</a:t>
            </a:r>
            <a:r>
              <a:rPr lang="el-GR" dirty="0" smtClean="0"/>
              <a:t>. το </a:t>
            </a:r>
            <a:r>
              <a:rPr lang="el-GR" dirty="0" err="1" smtClean="0"/>
              <a:t>ἰωάννειο</a:t>
            </a:r>
            <a:r>
              <a:rPr lang="el-GR" dirty="0" smtClean="0"/>
              <a:t> χωρίο «</a:t>
            </a:r>
            <a:r>
              <a:rPr lang="el-GR" dirty="0" err="1" smtClean="0"/>
              <a:t>Πνεῦμα</a:t>
            </a:r>
            <a:r>
              <a:rPr lang="el-GR" dirty="0" smtClean="0"/>
              <a:t> ὁ Θεός </a:t>
            </a:r>
            <a:r>
              <a:rPr lang="el-GR" dirty="0" err="1" smtClean="0"/>
              <a:t>καί</a:t>
            </a:r>
            <a:r>
              <a:rPr lang="el-GR" dirty="0" smtClean="0"/>
              <a:t> τούς </a:t>
            </a:r>
            <a:r>
              <a:rPr lang="el-GR" dirty="0" err="1" smtClean="0"/>
              <a:t>προσκυνοῦντας</a:t>
            </a:r>
            <a:r>
              <a:rPr lang="el-GR" dirty="0" smtClean="0"/>
              <a:t> </a:t>
            </a:r>
            <a:r>
              <a:rPr lang="el-GR" dirty="0" err="1" smtClean="0"/>
              <a:t>αὐτόν</a:t>
            </a:r>
            <a:r>
              <a:rPr lang="el-GR" dirty="0" smtClean="0"/>
              <a:t> </a:t>
            </a:r>
            <a:r>
              <a:rPr lang="el-GR" dirty="0" err="1" smtClean="0"/>
              <a:t>ἐν</a:t>
            </a:r>
            <a:r>
              <a:rPr lang="el-GR" dirty="0" smtClean="0"/>
              <a:t> </a:t>
            </a:r>
            <a:r>
              <a:rPr lang="el-GR" dirty="0" err="1" smtClean="0"/>
              <a:t>πνεύματι</a:t>
            </a:r>
            <a:r>
              <a:rPr lang="el-GR" dirty="0" smtClean="0"/>
              <a:t> και </a:t>
            </a:r>
            <a:r>
              <a:rPr lang="el-GR" dirty="0" err="1" smtClean="0"/>
              <a:t>ἀληθείᾳ</a:t>
            </a:r>
            <a:r>
              <a:rPr lang="el-GR" dirty="0" smtClean="0"/>
              <a:t> </a:t>
            </a:r>
            <a:r>
              <a:rPr lang="el-GR" dirty="0" err="1" smtClean="0"/>
              <a:t>δεῖ</a:t>
            </a:r>
            <a:r>
              <a:rPr lang="el-GR" dirty="0" smtClean="0"/>
              <a:t> </a:t>
            </a:r>
            <a:r>
              <a:rPr lang="el-GR" dirty="0" err="1" smtClean="0"/>
              <a:t>προσκυνεῖν</a:t>
            </a:r>
            <a:r>
              <a:rPr lang="el-GR" dirty="0" smtClean="0"/>
              <a:t>», (</a:t>
            </a:r>
            <a:r>
              <a:rPr lang="el-GR" dirty="0" err="1" smtClean="0"/>
              <a:t>Ἰω</a:t>
            </a:r>
            <a:r>
              <a:rPr lang="el-GR" dirty="0" smtClean="0"/>
              <a:t>. 4,24).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τή</a:t>
            </a:r>
            <a:r>
              <a:rPr lang="el-GR" dirty="0" smtClean="0"/>
              <a:t> φράση «</a:t>
            </a:r>
            <a:r>
              <a:rPr lang="el-GR" dirty="0" err="1" smtClean="0"/>
              <a:t>κατ’εἰκόνα</a:t>
            </a:r>
            <a:r>
              <a:rPr lang="el-GR" dirty="0" smtClean="0"/>
              <a:t> </a:t>
            </a:r>
            <a:r>
              <a:rPr lang="el-GR" dirty="0" err="1" smtClean="0"/>
              <a:t>ἡμετέραν</a:t>
            </a:r>
            <a:r>
              <a:rPr lang="el-GR" dirty="0" smtClean="0"/>
              <a:t>» (Ο’) </a:t>
            </a:r>
            <a:r>
              <a:rPr lang="el-GR" dirty="0" err="1" smtClean="0"/>
              <a:t>ἀποδίδεται</a:t>
            </a:r>
            <a:r>
              <a:rPr lang="el-GR" dirty="0" smtClean="0"/>
              <a:t> ἡ </a:t>
            </a:r>
            <a:r>
              <a:rPr lang="el-GR" dirty="0" err="1" smtClean="0"/>
              <a:t>ἀρχή</a:t>
            </a:r>
            <a:r>
              <a:rPr lang="el-GR" dirty="0" smtClean="0"/>
              <a:t>, ἡ </a:t>
            </a:r>
            <a:r>
              <a:rPr lang="el-GR" dirty="0" err="1" smtClean="0"/>
              <a:t>οὐσία</a:t>
            </a:r>
            <a:r>
              <a:rPr lang="el-GR" dirty="0" smtClean="0"/>
              <a:t>, ἡ πνευματική φύση τοῦ ἀνθρώπου, καθώς </a:t>
            </a:r>
            <a:r>
              <a:rPr lang="el-GR" dirty="0" err="1" smtClean="0"/>
              <a:t>καί</a:t>
            </a:r>
            <a:r>
              <a:rPr lang="el-GR" dirty="0" smtClean="0"/>
              <a:t> ἡ </a:t>
            </a:r>
            <a:r>
              <a:rPr lang="el-GR" dirty="0" err="1" smtClean="0"/>
              <a:t>ἀπορρέουσα</a:t>
            </a:r>
            <a:r>
              <a:rPr lang="el-GR" dirty="0" smtClean="0"/>
              <a:t>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αὐτά</a:t>
            </a:r>
            <a:r>
              <a:rPr lang="el-GR" dirty="0" smtClean="0"/>
              <a:t> </a:t>
            </a:r>
            <a:r>
              <a:rPr lang="el-GR" dirty="0" err="1" smtClean="0"/>
              <a:t>ἀξία</a:t>
            </a:r>
            <a:r>
              <a:rPr lang="el-GR" dirty="0" smtClean="0"/>
              <a:t> του.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«</a:t>
            </a:r>
            <a:r>
              <a:rPr lang="el-GR" dirty="0" err="1" smtClean="0"/>
              <a:t>καθ’ὁμοίωσιν</a:t>
            </a:r>
            <a:r>
              <a:rPr lang="el-GR" dirty="0" smtClean="0"/>
              <a:t>» καθορίζεται ἡ σημασία </a:t>
            </a:r>
            <a:r>
              <a:rPr lang="el-GR" dirty="0" err="1" smtClean="0"/>
              <a:t>καί</a:t>
            </a:r>
            <a:r>
              <a:rPr lang="el-GR" dirty="0" smtClean="0"/>
              <a:t> μάλιστα ὁ </a:t>
            </a:r>
            <a:r>
              <a:rPr lang="el-GR" dirty="0" err="1" smtClean="0"/>
              <a:t>θεῖος</a:t>
            </a:r>
            <a:r>
              <a:rPr lang="el-GR" dirty="0" smtClean="0"/>
              <a:t> προορισμός </a:t>
            </a:r>
            <a:r>
              <a:rPr lang="el-GR" dirty="0" err="1" smtClean="0"/>
              <a:t>καί</a:t>
            </a:r>
            <a:r>
              <a:rPr lang="el-GR" dirty="0" smtClean="0"/>
              <a:t> τελικός σκοπός τοῦ τελευταίου δημιουργήματος, </a:t>
            </a:r>
            <a:r>
              <a:rPr lang="el-GR" dirty="0" err="1" smtClean="0"/>
              <a:t>ἐνῶ</a:t>
            </a:r>
            <a:r>
              <a:rPr lang="el-GR" dirty="0" smtClean="0"/>
              <a:t> </a:t>
            </a:r>
            <a:r>
              <a:rPr lang="el-GR" dirty="0" err="1" smtClean="0"/>
              <a:t>ἐπιπροσθέτως</a:t>
            </a:r>
            <a:r>
              <a:rPr lang="el-GR" dirty="0" smtClean="0"/>
              <a:t> τονίζεται </a:t>
            </a:r>
            <a:r>
              <a:rPr lang="el-GR" dirty="0" err="1" smtClean="0"/>
              <a:t>καί</a:t>
            </a:r>
            <a:r>
              <a:rPr lang="el-GR" dirty="0" smtClean="0"/>
              <a:t> ἡ </a:t>
            </a:r>
            <a:r>
              <a:rPr lang="el-GR" dirty="0" err="1" smtClean="0"/>
              <a:t>ἀπόλυτη</a:t>
            </a:r>
            <a:r>
              <a:rPr lang="el-GR" dirty="0" smtClean="0"/>
              <a:t> </a:t>
            </a:r>
            <a:r>
              <a:rPr lang="el-GR" dirty="0" err="1" smtClean="0"/>
              <a:t>ἐξάρτηση</a:t>
            </a:r>
            <a:r>
              <a:rPr lang="el-GR" dirty="0" smtClean="0"/>
              <a:t> τοῦ ἀνθρώπου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Θεό. Με τούς δύο </a:t>
            </a:r>
            <a:r>
              <a:rPr lang="el-GR" dirty="0" err="1" smtClean="0"/>
              <a:t>αὐτούς</a:t>
            </a:r>
            <a:r>
              <a:rPr lang="el-GR" dirty="0" smtClean="0"/>
              <a:t> </a:t>
            </a:r>
            <a:r>
              <a:rPr lang="el-GR" dirty="0" err="1" smtClean="0"/>
              <a:t>ὅρους</a:t>
            </a:r>
            <a:r>
              <a:rPr lang="el-GR" dirty="0" smtClean="0"/>
              <a:t> </a:t>
            </a:r>
            <a:r>
              <a:rPr lang="el-GR" dirty="0" err="1" smtClean="0"/>
              <a:t>ἐξαίρεται</a:t>
            </a:r>
            <a:r>
              <a:rPr lang="el-GR" dirty="0" smtClean="0"/>
              <a:t> ἡ </a:t>
            </a:r>
            <a:r>
              <a:rPr lang="el-GR" dirty="0" err="1" smtClean="0"/>
              <a:t>ἀρχική</a:t>
            </a:r>
            <a:r>
              <a:rPr lang="el-GR" dirty="0" smtClean="0"/>
              <a:t> τελειότητα τοῦ ἀνθρώπου, ἡ </a:t>
            </a:r>
            <a:r>
              <a:rPr lang="el-GR" dirty="0" err="1" smtClean="0"/>
              <a:t>ἀπαράμμιλη</a:t>
            </a:r>
            <a:r>
              <a:rPr lang="el-GR" dirty="0" smtClean="0"/>
              <a:t> </a:t>
            </a:r>
            <a:r>
              <a:rPr lang="el-GR" dirty="0" err="1" smtClean="0"/>
              <a:t>ὑπεροχή</a:t>
            </a:r>
            <a:r>
              <a:rPr lang="el-GR" dirty="0" smtClean="0"/>
              <a:t> του </a:t>
            </a:r>
            <a:r>
              <a:rPr lang="el-GR" dirty="0" err="1" smtClean="0"/>
              <a:t>ἔναντι</a:t>
            </a:r>
            <a:r>
              <a:rPr lang="el-GR" dirty="0" smtClean="0"/>
              <a:t>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ἄλλων</a:t>
            </a:r>
            <a:r>
              <a:rPr lang="el-GR" dirty="0" smtClean="0"/>
              <a:t> δημιουργημάτων τῆς </a:t>
            </a:r>
            <a:r>
              <a:rPr lang="el-GR" dirty="0" err="1" smtClean="0"/>
              <a:t>ἐξαημέρου</a:t>
            </a:r>
            <a:r>
              <a:rPr lang="el-GR" dirty="0" smtClean="0"/>
              <a:t>, </a:t>
            </a:r>
            <a:r>
              <a:rPr lang="el-GR" dirty="0" err="1" smtClean="0"/>
              <a:t>ὅπως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ἡ </a:t>
            </a:r>
            <a:r>
              <a:rPr lang="el-GR" dirty="0" err="1" smtClean="0"/>
              <a:t>ἐξέχουσα</a:t>
            </a:r>
            <a:r>
              <a:rPr lang="el-GR" dirty="0" smtClean="0"/>
              <a:t> θέση του </a:t>
            </a:r>
            <a:r>
              <a:rPr lang="el-GR" dirty="0" err="1" smtClean="0"/>
              <a:t>ὡς</a:t>
            </a:r>
            <a:r>
              <a:rPr lang="el-GR" dirty="0" smtClean="0"/>
              <a:t> κορωνίδα τῆς δημιουργίας.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τελευταῖο</a:t>
            </a:r>
            <a:r>
              <a:rPr lang="el-GR" dirty="0" smtClean="0"/>
              <a:t> μάλιστα γίνεται περισσότερο σαφές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τή</a:t>
            </a:r>
            <a:r>
              <a:rPr lang="el-GR" dirty="0" smtClean="0"/>
              <a:t> φράση «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άρχέτωσαν</a:t>
            </a:r>
            <a:r>
              <a:rPr lang="el-GR" dirty="0" smtClean="0"/>
              <a:t>», </a:t>
            </a:r>
            <a:r>
              <a:rPr lang="el-GR" dirty="0" err="1" smtClean="0"/>
              <a:t>ὅπου</a:t>
            </a:r>
            <a:r>
              <a:rPr lang="el-GR" dirty="0" smtClean="0"/>
              <a:t> δηλώνεται ἡ σχέση τοῦ ἀνθρώπου 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περιβάλλοντα </a:t>
            </a:r>
            <a:r>
              <a:rPr lang="el-GR" dirty="0" err="1" smtClean="0"/>
              <a:t>αὐτόν</a:t>
            </a:r>
            <a:r>
              <a:rPr lang="el-GR" dirty="0" smtClean="0"/>
              <a:t> κόσμο, σχέση πού </a:t>
            </a:r>
            <a:r>
              <a:rPr lang="el-GR" dirty="0" err="1" smtClean="0"/>
              <a:t>ὁρίζεται</a:t>
            </a:r>
            <a:r>
              <a:rPr lang="el-GR" dirty="0" smtClean="0"/>
              <a:t> μεταξύ </a:t>
            </a:r>
            <a:r>
              <a:rPr lang="el-GR" dirty="0" err="1" smtClean="0"/>
              <a:t>ἄρχοντος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εὐπειθῶν</a:t>
            </a:r>
            <a:r>
              <a:rPr lang="el-GR" dirty="0" smtClean="0"/>
              <a:t> </a:t>
            </a:r>
            <a:r>
              <a:rPr lang="el-GR" dirty="0" err="1" smtClean="0"/>
              <a:t>ὑπηκόων</a:t>
            </a:r>
            <a:r>
              <a:rPr lang="el-GR" dirty="0" smtClean="0"/>
              <a:t>. </a:t>
            </a:r>
            <a:r>
              <a:rPr lang="el-GR" dirty="0" err="1" smtClean="0"/>
              <a:t>Ἰδιαίτερης</a:t>
            </a:r>
            <a:r>
              <a:rPr lang="el-GR" dirty="0" smtClean="0"/>
              <a:t> σημασίας </a:t>
            </a:r>
            <a:r>
              <a:rPr lang="el-GR" dirty="0" err="1" smtClean="0"/>
              <a:t>εἶναι</a:t>
            </a:r>
            <a:r>
              <a:rPr lang="el-GR" dirty="0" smtClean="0"/>
              <a:t> ὁ πληθυντικός </a:t>
            </a:r>
            <a:r>
              <a:rPr lang="el-GR" dirty="0" err="1" smtClean="0"/>
              <a:t>ἀριθμός</a:t>
            </a:r>
            <a:r>
              <a:rPr lang="el-GR" dirty="0" smtClean="0"/>
              <a:t> τοῦ ρήματος, καθώς προηγουμένως </a:t>
            </a:r>
            <a:r>
              <a:rPr lang="el-GR" dirty="0" err="1" smtClean="0"/>
              <a:t>ἔχει</a:t>
            </a:r>
            <a:r>
              <a:rPr lang="el-GR" dirty="0" smtClean="0"/>
              <a:t> γίνει </a:t>
            </a:r>
            <a:r>
              <a:rPr lang="el-GR" dirty="0" err="1" smtClean="0"/>
              <a:t>ἀναφορά</a:t>
            </a:r>
            <a:r>
              <a:rPr lang="el-GR" dirty="0" smtClean="0"/>
              <a:t> </a:t>
            </a:r>
            <a:r>
              <a:rPr lang="el-GR" dirty="0" err="1" smtClean="0"/>
              <a:t>στή</a:t>
            </a:r>
            <a:r>
              <a:rPr lang="el-GR" dirty="0" smtClean="0"/>
              <a:t> δημιουργία τοῦ ἀνθρώπου (</a:t>
            </a:r>
            <a:r>
              <a:rPr lang="el-GR" dirty="0" err="1" smtClean="0"/>
              <a:t>ἀδάμ</a:t>
            </a:r>
            <a:r>
              <a:rPr lang="el-GR" dirty="0" smtClean="0"/>
              <a:t>). </a:t>
            </a:r>
            <a:r>
              <a:rPr lang="el-GR" dirty="0" err="1" smtClean="0"/>
              <a:t>Ἐν</a:t>
            </a:r>
            <a:r>
              <a:rPr lang="el-GR" dirty="0" smtClean="0"/>
              <a:t> </a:t>
            </a:r>
            <a:r>
              <a:rPr lang="el-GR" dirty="0" err="1" smtClean="0"/>
              <a:t>προκειμένῳ</a:t>
            </a:r>
            <a:r>
              <a:rPr lang="el-GR" dirty="0" smtClean="0"/>
              <a:t> γίνεται μία </a:t>
            </a:r>
            <a:r>
              <a:rPr lang="el-GR" dirty="0" err="1" smtClean="0"/>
              <a:t>ἔμμεση</a:t>
            </a:r>
            <a:r>
              <a:rPr lang="el-GR" dirty="0" smtClean="0"/>
              <a:t> </a:t>
            </a:r>
            <a:r>
              <a:rPr lang="el-GR" dirty="0" err="1" smtClean="0"/>
              <a:t>ἀναφορά</a:t>
            </a:r>
            <a:r>
              <a:rPr lang="el-GR" dirty="0" smtClean="0"/>
              <a:t>, με την προστακτική «και </a:t>
            </a:r>
            <a:r>
              <a:rPr lang="el-GR" dirty="0" err="1" smtClean="0"/>
              <a:t>ἀρχέτωσαν</a:t>
            </a:r>
            <a:r>
              <a:rPr lang="el-GR" dirty="0" smtClean="0"/>
              <a:t>», </a:t>
            </a:r>
            <a:r>
              <a:rPr lang="el-GR" dirty="0" err="1" smtClean="0"/>
              <a:t>στή</a:t>
            </a:r>
            <a:r>
              <a:rPr lang="el-GR" dirty="0" smtClean="0"/>
              <a:t> διάκριση </a:t>
            </a:r>
            <a:r>
              <a:rPr lang="el-GR" dirty="0" err="1" smtClean="0"/>
              <a:t>τῶν</a:t>
            </a:r>
            <a:r>
              <a:rPr lang="el-GR" dirty="0" smtClean="0"/>
              <a:t> φύλων </a:t>
            </a:r>
            <a:r>
              <a:rPr lang="el-GR" dirty="0" err="1" smtClean="0"/>
              <a:t>ὡς</a:t>
            </a:r>
            <a:r>
              <a:rPr lang="el-GR" dirty="0" smtClean="0"/>
              <a:t> </a:t>
            </a:r>
            <a:r>
              <a:rPr lang="el-GR" dirty="0" err="1" smtClean="0"/>
              <a:t>ὄψεις</a:t>
            </a:r>
            <a:r>
              <a:rPr lang="el-GR" dirty="0" smtClean="0"/>
              <a:t> τοῦ </a:t>
            </a:r>
            <a:r>
              <a:rPr lang="el-GR" dirty="0" err="1" smtClean="0"/>
              <a:t>ἰδίου</a:t>
            </a:r>
            <a:r>
              <a:rPr lang="el-GR" dirty="0" smtClean="0"/>
              <a:t> νομίσματος, </a:t>
            </a:r>
            <a:r>
              <a:rPr lang="el-GR" dirty="0" err="1" smtClean="0"/>
              <a:t>ὡς</a:t>
            </a:r>
            <a:r>
              <a:rPr lang="el-GR" dirty="0" smtClean="0"/>
              <a:t> </a:t>
            </a:r>
            <a:r>
              <a:rPr lang="el-GR" dirty="0" err="1" smtClean="0"/>
              <a:t>συμπληροῦντα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ἔννοια</a:t>
            </a:r>
            <a:r>
              <a:rPr lang="el-GR" dirty="0" smtClean="0"/>
              <a:t> «</a:t>
            </a:r>
            <a:r>
              <a:rPr lang="el-GR" dirty="0" err="1" smtClean="0"/>
              <a:t>ἄνθρωπος</a:t>
            </a:r>
            <a:r>
              <a:rPr lang="el-GR" dirty="0" smtClean="0"/>
              <a:t>». </a:t>
            </a:r>
            <a:r>
              <a:rPr lang="el-GR" dirty="0" err="1" smtClean="0"/>
              <a:t>Τό</a:t>
            </a:r>
            <a:r>
              <a:rPr lang="el-GR" dirty="0" smtClean="0"/>
              <a:t> Γεν. 1,26 </a:t>
            </a:r>
            <a:r>
              <a:rPr lang="el-GR" dirty="0" err="1" smtClean="0"/>
              <a:t>μπορεῖ</a:t>
            </a:r>
            <a:r>
              <a:rPr lang="el-GR" dirty="0" smtClean="0"/>
              <a:t> να </a:t>
            </a:r>
            <a:r>
              <a:rPr lang="el-GR" dirty="0" err="1" smtClean="0"/>
              <a:t>χαρακτηρισθεῖ</a:t>
            </a:r>
            <a:r>
              <a:rPr lang="el-GR" dirty="0" smtClean="0"/>
              <a:t> </a:t>
            </a:r>
            <a:r>
              <a:rPr lang="el-GR" dirty="0" err="1" smtClean="0"/>
              <a:t>ὄχι</a:t>
            </a:r>
            <a:r>
              <a:rPr lang="el-GR" dirty="0" smtClean="0"/>
              <a:t> μόνο </a:t>
            </a:r>
            <a:r>
              <a:rPr lang="el-GR" dirty="0" err="1" smtClean="0"/>
              <a:t>ὡς</a:t>
            </a:r>
            <a:r>
              <a:rPr lang="el-GR" dirty="0" smtClean="0"/>
              <a:t> περίληψη τῆς </a:t>
            </a:r>
            <a:r>
              <a:rPr lang="el-GR" dirty="0" err="1" smtClean="0"/>
              <a:t>α’ἀνθρωπολογικῆς</a:t>
            </a:r>
            <a:r>
              <a:rPr lang="el-GR" dirty="0" smtClean="0"/>
              <a:t> διηγήσεως, </a:t>
            </a:r>
            <a:r>
              <a:rPr lang="el-GR" dirty="0" err="1" smtClean="0"/>
              <a:t>ἀλλά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θεμέλιο τῆς περί ἀνθρώπου διδασκαλίας </a:t>
            </a:r>
            <a:r>
              <a:rPr lang="el-GR" dirty="0" err="1" smtClean="0"/>
              <a:t>ὄλης</a:t>
            </a:r>
            <a:r>
              <a:rPr lang="el-GR" dirty="0" smtClean="0"/>
              <a:t> τῆς </a:t>
            </a:r>
            <a:r>
              <a:rPr lang="el-GR" dirty="0" err="1" smtClean="0"/>
              <a:t>Ἁγίας</a:t>
            </a:r>
            <a:r>
              <a:rPr lang="el-GR" dirty="0" smtClean="0"/>
              <a:t> </a:t>
            </a:r>
            <a:r>
              <a:rPr lang="el-GR" dirty="0" err="1" smtClean="0"/>
              <a:t>Γραφῆς</a:t>
            </a:r>
            <a:r>
              <a:rPr lang="el-GR" dirty="0" smtClean="0"/>
              <a:t> και μάλιστα </a:t>
            </a:r>
            <a:r>
              <a:rPr lang="el-GR" dirty="0" err="1" smtClean="0"/>
              <a:t>ἐπιγραμματική</a:t>
            </a:r>
            <a:r>
              <a:rPr lang="el-GR" dirty="0" smtClean="0"/>
              <a:t> σύνοψη τῆς </a:t>
            </a:r>
            <a:r>
              <a:rPr lang="el-GR" dirty="0" err="1" smtClean="0"/>
              <a:t>ἀνθρωπολογίας</a:t>
            </a:r>
            <a:r>
              <a:rPr lang="el-GR" dirty="0" smtClean="0"/>
              <a:t> τῆς Π. Διαθήκης</a:t>
            </a:r>
            <a:r>
              <a:rPr lang="el-GR" b="1" dirty="0" smtClean="0"/>
              <a:t>.</a:t>
            </a:r>
            <a:r>
              <a:rPr lang="el-GR" dirty="0" smtClean="0"/>
              <a:t> Ο Ν. </a:t>
            </a:r>
            <a:r>
              <a:rPr lang="el-GR" smtClean="0"/>
              <a:t>Μπρατσιώτης σημειώνει </a:t>
            </a:r>
            <a:r>
              <a:rPr lang="el-GR" dirty="0" err="1" smtClean="0"/>
              <a:t>ὅτι</a:t>
            </a:r>
            <a:r>
              <a:rPr lang="el-GR" dirty="0" smtClean="0"/>
              <a:t> ὁ Θεός πλάθει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ἄρρενα</a:t>
            </a:r>
            <a:r>
              <a:rPr lang="el-GR" dirty="0" smtClean="0"/>
              <a:t> και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θῆλυ</a:t>
            </a:r>
            <a:r>
              <a:rPr lang="el-GR" dirty="0" smtClean="0"/>
              <a:t> </a:t>
            </a:r>
            <a:r>
              <a:rPr lang="el-GR" dirty="0" err="1" smtClean="0"/>
              <a:t>ἄνθρωπο</a:t>
            </a:r>
            <a:r>
              <a:rPr lang="el-GR" dirty="0" smtClean="0"/>
              <a:t>, γεγονός πού </a:t>
            </a:r>
            <a:r>
              <a:rPr lang="el-GR" dirty="0" err="1" smtClean="0"/>
              <a:t>ὑπῆρχε</a:t>
            </a:r>
            <a:r>
              <a:rPr lang="el-GR" dirty="0" smtClean="0"/>
              <a:t> </a:t>
            </a:r>
            <a:r>
              <a:rPr lang="el-GR" dirty="0" err="1" smtClean="0"/>
              <a:t>ἐξ</a:t>
            </a:r>
            <a:r>
              <a:rPr lang="el-GR" dirty="0" smtClean="0"/>
              <a:t> </a:t>
            </a:r>
            <a:r>
              <a:rPr lang="el-GR" dirty="0" err="1" smtClean="0"/>
              <a:t>ἀρχῆς</a:t>
            </a:r>
            <a:r>
              <a:rPr lang="el-GR" dirty="0" smtClean="0"/>
              <a:t> στο σχέδιο τοῦ Θεοῦ.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Ἡ περικοπή Γεν. 2,7,15,18-24.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 </a:t>
            </a:r>
            <a:r>
              <a:rPr lang="el-GR" b="1" dirty="0" smtClean="0"/>
              <a:t>Ἡ δεύτερη </a:t>
            </a:r>
            <a:r>
              <a:rPr lang="el-GR" b="1" dirty="0" err="1" smtClean="0"/>
              <a:t>ἀνθρωπολογική</a:t>
            </a:r>
            <a:r>
              <a:rPr lang="el-GR" b="1" dirty="0" smtClean="0"/>
              <a:t> διήγηση</a:t>
            </a:r>
            <a:r>
              <a:rPr lang="el-GR" dirty="0" smtClean="0"/>
              <a:t> </a:t>
            </a:r>
            <a:r>
              <a:rPr lang="el-GR" dirty="0" err="1" smtClean="0"/>
              <a:t>ἐντάσσεται</a:t>
            </a:r>
            <a:r>
              <a:rPr lang="el-GR" dirty="0" smtClean="0"/>
              <a:t> </a:t>
            </a:r>
            <a:r>
              <a:rPr lang="el-GR" dirty="0" err="1" smtClean="0"/>
              <a:t>σέ</a:t>
            </a:r>
            <a:r>
              <a:rPr lang="el-GR" dirty="0" smtClean="0"/>
              <a:t> νέα φιλολογική </a:t>
            </a:r>
            <a:r>
              <a:rPr lang="el-GR" dirty="0" err="1" smtClean="0"/>
              <a:t>ἑνότητα</a:t>
            </a:r>
            <a:r>
              <a:rPr lang="el-GR" dirty="0" smtClean="0"/>
              <a:t> πού </a:t>
            </a:r>
            <a:r>
              <a:rPr lang="el-GR" dirty="0" err="1" smtClean="0"/>
              <a:t>ἀρχίζει</a:t>
            </a:r>
            <a:r>
              <a:rPr lang="el-GR" dirty="0" smtClean="0"/>
              <a:t>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2,4β </a:t>
            </a:r>
            <a:r>
              <a:rPr lang="el-GR" dirty="0" err="1" smtClean="0"/>
              <a:t>καί</a:t>
            </a:r>
            <a:r>
              <a:rPr lang="el-GR" dirty="0" smtClean="0"/>
              <a:t> σύμφωνα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φιλολογική κριτική </a:t>
            </a:r>
            <a:r>
              <a:rPr lang="el-GR" dirty="0" err="1" smtClean="0"/>
              <a:t>ἀνήκει</a:t>
            </a:r>
            <a:r>
              <a:rPr lang="el-GR" dirty="0" smtClean="0"/>
              <a:t> </a:t>
            </a:r>
            <a:r>
              <a:rPr lang="el-GR" dirty="0" err="1" smtClean="0"/>
              <a:t>στήν</a:t>
            </a:r>
            <a:r>
              <a:rPr lang="el-GR" dirty="0" smtClean="0"/>
              <a:t> πηγή τοῦ </a:t>
            </a:r>
            <a:r>
              <a:rPr lang="el-GR" dirty="0" err="1" smtClean="0"/>
              <a:t>Γιαχβιστή</a:t>
            </a:r>
            <a:r>
              <a:rPr lang="el-GR" dirty="0" smtClean="0"/>
              <a:t>, </a:t>
            </a:r>
            <a:r>
              <a:rPr lang="el-GR" dirty="0" err="1" smtClean="0"/>
              <a:t>ἀρχαιότερη</a:t>
            </a:r>
            <a:r>
              <a:rPr lang="el-GR" dirty="0" smtClean="0"/>
              <a:t> τῆς πρώτης, </a:t>
            </a:r>
            <a:r>
              <a:rPr lang="el-GR" dirty="0" err="1" smtClean="0"/>
              <a:t>ἐκθέτει</a:t>
            </a:r>
            <a:r>
              <a:rPr lang="el-GR" dirty="0" smtClean="0"/>
              <a:t> </a:t>
            </a:r>
            <a:r>
              <a:rPr lang="el-GR" dirty="0" err="1" smtClean="0"/>
              <a:t>στό</a:t>
            </a:r>
            <a:r>
              <a:rPr lang="el-GR" dirty="0" smtClean="0"/>
              <a:t> </a:t>
            </a:r>
            <a:r>
              <a:rPr lang="el-GR" dirty="0" err="1" smtClean="0"/>
              <a:t>πρῶτο</a:t>
            </a:r>
            <a:r>
              <a:rPr lang="el-GR" dirty="0" smtClean="0"/>
              <a:t> </a:t>
            </a:r>
            <a:r>
              <a:rPr lang="el-GR" dirty="0" err="1" smtClean="0"/>
              <a:t>τμῆμα</a:t>
            </a:r>
            <a:r>
              <a:rPr lang="el-GR" dirty="0" smtClean="0"/>
              <a:t> της </a:t>
            </a:r>
            <a:r>
              <a:rPr lang="el-GR" dirty="0" err="1" smtClean="0"/>
              <a:t>γενικῶς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δημιουργία τοῦ ἀνθρώπου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Θεό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στό</a:t>
            </a:r>
            <a:r>
              <a:rPr lang="el-GR" dirty="0" smtClean="0"/>
              <a:t> δεύτερο </a:t>
            </a:r>
            <a:r>
              <a:rPr lang="el-GR" dirty="0" err="1" smtClean="0"/>
              <a:t>στή</a:t>
            </a:r>
            <a:r>
              <a:rPr lang="el-GR" dirty="0" smtClean="0"/>
              <a:t> δημιουργία τῆς γυναίκας. Ἡ διήγηση </a:t>
            </a:r>
            <a:r>
              <a:rPr lang="el-GR" dirty="0" err="1" smtClean="0"/>
              <a:t>εἰσάγεται</a:t>
            </a:r>
            <a:r>
              <a:rPr lang="el-GR" dirty="0" smtClean="0"/>
              <a:t> μετά </a:t>
            </a:r>
            <a:r>
              <a:rPr lang="el-GR" dirty="0" err="1" smtClean="0"/>
              <a:t>τήν</a:t>
            </a:r>
            <a:r>
              <a:rPr lang="el-GR" dirty="0" smtClean="0"/>
              <a:t> χαρακτηριστική διαπίστωση </a:t>
            </a:r>
            <a:r>
              <a:rPr lang="el-GR" dirty="0" err="1" smtClean="0"/>
              <a:t>ὅτι</a:t>
            </a:r>
            <a:r>
              <a:rPr lang="el-GR" dirty="0" smtClean="0"/>
              <a:t> «</a:t>
            </a:r>
            <a:r>
              <a:rPr lang="el-GR" dirty="0" err="1" smtClean="0"/>
              <a:t>ἄνθρωπος</a:t>
            </a:r>
            <a:r>
              <a:rPr lang="el-GR" dirty="0" smtClean="0"/>
              <a:t> </a:t>
            </a:r>
            <a:r>
              <a:rPr lang="el-GR" dirty="0" err="1" smtClean="0"/>
              <a:t>οὔκ</a:t>
            </a:r>
            <a:r>
              <a:rPr lang="el-GR" dirty="0" smtClean="0"/>
              <a:t> </a:t>
            </a:r>
            <a:r>
              <a:rPr lang="el-GR" dirty="0" err="1" smtClean="0"/>
              <a:t>ἦν</a:t>
            </a:r>
            <a:r>
              <a:rPr lang="el-GR" dirty="0" smtClean="0"/>
              <a:t> </a:t>
            </a:r>
            <a:r>
              <a:rPr lang="el-GR" dirty="0" err="1" smtClean="0"/>
              <a:t>ἐργάζεσθαι</a:t>
            </a:r>
            <a:r>
              <a:rPr lang="el-GR" dirty="0" smtClean="0"/>
              <a:t> την </a:t>
            </a:r>
            <a:r>
              <a:rPr lang="el-GR" dirty="0" err="1" smtClean="0"/>
              <a:t>γῆν</a:t>
            </a:r>
            <a:r>
              <a:rPr lang="el-GR" dirty="0" smtClean="0"/>
              <a:t>», ἡ </a:t>
            </a:r>
            <a:r>
              <a:rPr lang="el-GR" dirty="0" err="1" smtClean="0"/>
              <a:t>ὁποία</a:t>
            </a:r>
            <a:r>
              <a:rPr lang="el-GR" dirty="0" smtClean="0"/>
              <a:t> </a:t>
            </a:r>
            <a:r>
              <a:rPr lang="el-GR" dirty="0" err="1" smtClean="0"/>
              <a:t>θά</a:t>
            </a:r>
            <a:r>
              <a:rPr lang="el-GR" dirty="0" smtClean="0"/>
              <a:t> </a:t>
            </a:r>
            <a:r>
              <a:rPr lang="el-GR" dirty="0" err="1" smtClean="0"/>
              <a:t>μποροῦσε</a:t>
            </a:r>
            <a:r>
              <a:rPr lang="el-GR" dirty="0" smtClean="0"/>
              <a:t> </a:t>
            </a:r>
            <a:r>
              <a:rPr lang="el-GR" dirty="0" err="1" smtClean="0"/>
              <a:t>νά</a:t>
            </a:r>
            <a:r>
              <a:rPr lang="el-GR" dirty="0" smtClean="0"/>
              <a:t> </a:t>
            </a:r>
            <a:r>
              <a:rPr lang="el-GR" dirty="0" err="1" smtClean="0"/>
              <a:t>θεωρηθεῖ</a:t>
            </a:r>
            <a:r>
              <a:rPr lang="el-GR" dirty="0" smtClean="0"/>
              <a:t> </a:t>
            </a:r>
            <a:r>
              <a:rPr lang="el-GR" dirty="0" err="1" smtClean="0"/>
              <a:t>ἀντίστοιχη</a:t>
            </a:r>
            <a:r>
              <a:rPr lang="el-GR" dirty="0" smtClean="0"/>
              <a:t> τοῦ «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εἶπεν</a:t>
            </a:r>
            <a:r>
              <a:rPr lang="el-GR" dirty="0" smtClean="0"/>
              <a:t> ὁ Θεός </a:t>
            </a:r>
            <a:r>
              <a:rPr lang="el-GR" dirty="0" err="1" smtClean="0"/>
              <a:t>ποιήσωμεν</a:t>
            </a:r>
            <a:r>
              <a:rPr lang="el-GR" dirty="0" smtClean="0"/>
              <a:t> </a:t>
            </a:r>
            <a:r>
              <a:rPr lang="el-GR" dirty="0" err="1" smtClean="0"/>
              <a:t>ἄνθρωπον</a:t>
            </a:r>
            <a:r>
              <a:rPr lang="el-GR" dirty="0" smtClean="0"/>
              <a:t>» τῆς πρώτης διηγήσεως.</a:t>
            </a:r>
            <a:endParaRPr lang="el-G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Ἡ διατύπωση τοῦ στίχου Γεν. 2, 7 </a:t>
            </a:r>
            <a:r>
              <a:rPr lang="el-GR" dirty="0" err="1" smtClean="0"/>
              <a:t>προξενεῖ</a:t>
            </a:r>
            <a:r>
              <a:rPr lang="el-GR" dirty="0" smtClean="0"/>
              <a:t> </a:t>
            </a:r>
            <a:r>
              <a:rPr lang="el-GR" dirty="0" err="1" smtClean="0"/>
              <a:t>ἀμέσως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προσοχή τοῦ </a:t>
            </a:r>
            <a:r>
              <a:rPr lang="el-GR" dirty="0" err="1" smtClean="0"/>
              <a:t>ἀναγνώστη</a:t>
            </a:r>
            <a:r>
              <a:rPr lang="el-GR" dirty="0" smtClean="0"/>
              <a:t>, καθώς </a:t>
            </a:r>
            <a:r>
              <a:rPr lang="el-GR" dirty="0" err="1" smtClean="0"/>
              <a:t>σέ</a:t>
            </a:r>
            <a:r>
              <a:rPr lang="el-GR" dirty="0" smtClean="0"/>
              <a:t> </a:t>
            </a:r>
            <a:r>
              <a:rPr lang="el-GR" dirty="0" err="1" smtClean="0"/>
              <a:t>ἕναν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μόνον στίχο περιγράφεται ἡ δημιουργία τοῦ ἀνθρώπου, γεγονός πού </a:t>
            </a:r>
            <a:r>
              <a:rPr lang="el-GR" dirty="0" err="1" smtClean="0"/>
              <a:t>δέν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καθιστᾶ</a:t>
            </a:r>
            <a:r>
              <a:rPr lang="el-GR" dirty="0" smtClean="0"/>
              <a:t> λιγότερο σαφή </a:t>
            </a:r>
            <a:r>
              <a:rPr lang="el-GR" dirty="0" err="1" smtClean="0"/>
              <a:t>καί</a:t>
            </a:r>
            <a:r>
              <a:rPr lang="el-GR" dirty="0" smtClean="0"/>
              <a:t> μεγαλειώδη </a:t>
            </a:r>
            <a:r>
              <a:rPr lang="el-GR" dirty="0" err="1" smtClean="0"/>
              <a:t>ἐν</a:t>
            </a:r>
            <a:r>
              <a:rPr lang="el-GR" dirty="0" smtClean="0"/>
              <a:t> συγκρίσει </a:t>
            </a:r>
            <a:r>
              <a:rPr lang="el-GR" dirty="0" err="1" smtClean="0"/>
              <a:t>πρός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πρώτη. </a:t>
            </a:r>
            <a:r>
              <a:rPr lang="el-GR" dirty="0" err="1" smtClean="0"/>
              <a:t>Σ’αὐτήν</a:t>
            </a:r>
            <a:r>
              <a:rPr lang="el-GR" dirty="0" smtClean="0"/>
              <a:t> </a:t>
            </a:r>
            <a:r>
              <a:rPr lang="el-GR" dirty="0" err="1" smtClean="0"/>
              <a:t>χρησιμοποιοῦνται</a:t>
            </a:r>
            <a:r>
              <a:rPr lang="el-GR" dirty="0" smtClean="0"/>
              <a:t> </a:t>
            </a:r>
            <a:r>
              <a:rPr lang="el-GR" dirty="0" err="1" smtClean="0"/>
              <a:t>τά</a:t>
            </a:r>
            <a:r>
              <a:rPr lang="el-GR" dirty="0" smtClean="0"/>
              <a:t> ρήματα </a:t>
            </a:r>
            <a:r>
              <a:rPr lang="el-GR" i="1" dirty="0" err="1" smtClean="0"/>
              <a:t>γιατσάρ</a:t>
            </a:r>
            <a:r>
              <a:rPr lang="el-GR" dirty="0" smtClean="0"/>
              <a:t> (πλάθω)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i="1" dirty="0" err="1" smtClean="0"/>
              <a:t>ναφάχ</a:t>
            </a:r>
            <a:r>
              <a:rPr lang="el-GR" dirty="0" smtClean="0"/>
              <a:t> (</a:t>
            </a:r>
            <a:r>
              <a:rPr lang="el-GR" dirty="0" err="1" smtClean="0"/>
              <a:t>ἐμφυσῶ</a:t>
            </a:r>
            <a:r>
              <a:rPr lang="el-GR" dirty="0" smtClean="0"/>
              <a:t>) πού </a:t>
            </a:r>
            <a:r>
              <a:rPr lang="el-GR" dirty="0" err="1" smtClean="0"/>
              <a:t>ἐκφράζουν</a:t>
            </a:r>
            <a:r>
              <a:rPr lang="el-GR" dirty="0" smtClean="0"/>
              <a:t> </a:t>
            </a:r>
            <a:r>
              <a:rPr lang="el-GR" dirty="0" err="1" smtClean="0"/>
              <a:t>ἀφενός</a:t>
            </a:r>
            <a:r>
              <a:rPr lang="el-GR" dirty="0" smtClean="0"/>
              <a:t> </a:t>
            </a:r>
            <a:r>
              <a:rPr lang="el-GR" dirty="0" err="1" smtClean="0"/>
              <a:t>ἔντονο</a:t>
            </a:r>
            <a:r>
              <a:rPr lang="el-GR" dirty="0" smtClean="0"/>
              <a:t> </a:t>
            </a:r>
            <a:r>
              <a:rPr lang="el-GR" dirty="0" err="1" smtClean="0"/>
              <a:t>ἀνθρωπομορφισμό</a:t>
            </a:r>
            <a:r>
              <a:rPr lang="el-GR" dirty="0" smtClean="0"/>
              <a:t>, </a:t>
            </a:r>
            <a:r>
              <a:rPr lang="el-GR" dirty="0" err="1" smtClean="0"/>
              <a:t>ἀφετέρου</a:t>
            </a:r>
            <a:r>
              <a:rPr lang="el-GR" dirty="0" smtClean="0"/>
              <a:t> </a:t>
            </a:r>
            <a:r>
              <a:rPr lang="el-GR" dirty="0" err="1" smtClean="0"/>
              <a:t>ὑποδηλώνουν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προσωπική θεία </a:t>
            </a:r>
            <a:r>
              <a:rPr lang="el-GR" dirty="0" err="1" smtClean="0"/>
              <a:t>ἐπέμβαση</a:t>
            </a:r>
            <a:r>
              <a:rPr lang="el-GR" dirty="0" smtClean="0"/>
              <a:t> </a:t>
            </a:r>
            <a:r>
              <a:rPr lang="el-GR" dirty="0" err="1" smtClean="0"/>
              <a:t>γιά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δημιουργία τοῦ ἀνθρώπου.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err="1"/>
              <a:t>Ἐντός</a:t>
            </a:r>
            <a:r>
              <a:rPr lang="el-GR" dirty="0"/>
              <a:t> </a:t>
            </a:r>
            <a:r>
              <a:rPr lang="el-GR" dirty="0" err="1"/>
              <a:t>αὐτῶν</a:t>
            </a:r>
            <a:r>
              <a:rPr lang="el-GR" dirty="0"/>
              <a:t> </a:t>
            </a: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ἑνοτήτων</a:t>
            </a:r>
            <a:r>
              <a:rPr lang="el-GR" dirty="0"/>
              <a:t>, </a:t>
            </a:r>
            <a:r>
              <a:rPr lang="el-GR" dirty="0" err="1"/>
              <a:t>οἱ</a:t>
            </a:r>
            <a:r>
              <a:rPr lang="el-GR" dirty="0"/>
              <a:t> </a:t>
            </a:r>
            <a:r>
              <a:rPr lang="el-GR" dirty="0" err="1"/>
              <a:t>ὁποῖες</a:t>
            </a:r>
            <a:r>
              <a:rPr lang="el-GR" dirty="0"/>
              <a:t> παρά </a:t>
            </a:r>
            <a:r>
              <a:rPr lang="el-GR" dirty="0" err="1"/>
              <a:t>τίς</a:t>
            </a:r>
            <a:r>
              <a:rPr lang="el-GR" dirty="0"/>
              <a:t> διαφορές τους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/>
              <a:t>πρός</a:t>
            </a:r>
            <a:r>
              <a:rPr lang="el-GR" dirty="0"/>
              <a:t> </a:t>
            </a:r>
            <a:r>
              <a:rPr lang="el-GR" dirty="0" err="1"/>
              <a:t>τή</a:t>
            </a:r>
            <a:r>
              <a:rPr lang="el-GR" dirty="0"/>
              <a:t> φιλολογική δομή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τό</a:t>
            </a:r>
            <a:r>
              <a:rPr lang="el-GR" dirty="0"/>
              <a:t> λογοτεχνικό τους </a:t>
            </a:r>
            <a:r>
              <a:rPr lang="el-GR" dirty="0" err="1"/>
              <a:t>ὗφος</a:t>
            </a:r>
            <a:r>
              <a:rPr lang="el-GR" dirty="0"/>
              <a:t>, </a:t>
            </a:r>
            <a:r>
              <a:rPr lang="el-GR" dirty="0" err="1"/>
              <a:t>συμφωνοῦν</a:t>
            </a:r>
            <a:r>
              <a:rPr lang="el-GR" dirty="0"/>
              <a:t>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/>
              <a:t>πρός</a:t>
            </a:r>
            <a:r>
              <a:rPr lang="el-GR" dirty="0"/>
              <a:t> </a:t>
            </a:r>
            <a:r>
              <a:rPr lang="el-GR" dirty="0" err="1"/>
              <a:t>τόν</a:t>
            </a:r>
            <a:r>
              <a:rPr lang="el-GR" dirty="0"/>
              <a:t> θεολογικό τους στόχο πού </a:t>
            </a:r>
            <a:r>
              <a:rPr lang="el-GR" dirty="0" err="1"/>
              <a:t>εἶναι</a:t>
            </a:r>
            <a:r>
              <a:rPr lang="el-GR" dirty="0"/>
              <a:t> ἡ προβολή τοῦ </a:t>
            </a:r>
            <a:r>
              <a:rPr lang="el-GR" dirty="0" err="1"/>
              <a:t>ἑνός</a:t>
            </a:r>
            <a:r>
              <a:rPr lang="el-GR" dirty="0"/>
              <a:t> και </a:t>
            </a:r>
            <a:r>
              <a:rPr lang="el-GR" dirty="0" err="1"/>
              <a:t>μοναδικοῦ</a:t>
            </a:r>
            <a:r>
              <a:rPr lang="el-GR" dirty="0"/>
              <a:t> Θεοῦ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/>
              <a:t>δημιουργοῦ</a:t>
            </a:r>
            <a:r>
              <a:rPr lang="el-GR" dirty="0"/>
              <a:t> τοῦ σύμπαντος κόσμου και τοῦ ἀνθρώπου, </a:t>
            </a:r>
            <a:r>
              <a:rPr lang="el-GR" dirty="0" err="1"/>
              <a:t>ἐμπεριέχονται</a:t>
            </a:r>
            <a:r>
              <a:rPr lang="el-GR" dirty="0"/>
              <a:t>  </a:t>
            </a:r>
            <a:r>
              <a:rPr lang="el-GR" dirty="0" err="1"/>
              <a:t>ἀντιστοίχως</a:t>
            </a:r>
            <a:r>
              <a:rPr lang="el-GR" dirty="0"/>
              <a:t> δύο </a:t>
            </a:r>
            <a:r>
              <a:rPr lang="el-GR" dirty="0" err="1"/>
              <a:t>ἀνθρωπολογικές</a:t>
            </a:r>
            <a:r>
              <a:rPr lang="el-GR" dirty="0"/>
              <a:t> διηγήσεις πού συνθέτουν </a:t>
            </a:r>
            <a:r>
              <a:rPr lang="el-GR" dirty="0" err="1"/>
              <a:t>τή</a:t>
            </a:r>
            <a:r>
              <a:rPr lang="el-GR" dirty="0"/>
              <a:t> βιβλική διήγηση </a:t>
            </a:r>
            <a:r>
              <a:rPr lang="el-GR" dirty="0" err="1"/>
              <a:t>γιά</a:t>
            </a:r>
            <a:r>
              <a:rPr lang="el-GR" dirty="0"/>
              <a:t> </a:t>
            </a:r>
            <a:r>
              <a:rPr lang="el-GR" dirty="0" err="1"/>
              <a:t>τή</a:t>
            </a:r>
            <a:r>
              <a:rPr lang="el-GR" dirty="0"/>
              <a:t> δημιουργία τοῦ </a:t>
            </a:r>
            <a:r>
              <a:rPr lang="el-GR" dirty="0" smtClean="0"/>
              <a:t>ἀνθρώπου.</a:t>
            </a:r>
            <a:endParaRPr lang="el-G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err="1" smtClean="0"/>
              <a:t>Στό</a:t>
            </a:r>
            <a:r>
              <a:rPr lang="el-GR" dirty="0" smtClean="0"/>
              <a:t> στίχο ἡ δημιουργία τοῦ ἀνθρώπου </a:t>
            </a:r>
            <a:r>
              <a:rPr lang="el-GR" dirty="0" err="1" smtClean="0"/>
              <a:t>ἀκολουθεῖ</a:t>
            </a:r>
            <a:r>
              <a:rPr lang="el-GR" dirty="0" smtClean="0"/>
              <a:t> κλιμακωτή διάταξη και </a:t>
            </a:r>
            <a:r>
              <a:rPr lang="el-GR" dirty="0" err="1" smtClean="0"/>
              <a:t>ἔτσι</a:t>
            </a:r>
            <a:r>
              <a:rPr lang="el-GR" dirty="0" smtClean="0"/>
              <a:t> διακρίνονται δύο στάδια: α) «και </a:t>
            </a:r>
            <a:r>
              <a:rPr lang="el-GR" dirty="0" err="1" smtClean="0"/>
              <a:t>ἔπλασεν</a:t>
            </a:r>
            <a:r>
              <a:rPr lang="el-GR" dirty="0" smtClean="0"/>
              <a:t> ὁ Θεός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ἄνθρωπον</a:t>
            </a:r>
            <a:r>
              <a:rPr lang="el-GR" dirty="0" smtClean="0"/>
              <a:t> </a:t>
            </a:r>
            <a:r>
              <a:rPr lang="el-GR" dirty="0" err="1" smtClean="0"/>
              <a:t>χοῦν</a:t>
            </a:r>
            <a:r>
              <a:rPr lang="el-GR" dirty="0" smtClean="0"/>
              <a:t> </a:t>
            </a:r>
            <a:r>
              <a:rPr lang="el-GR" dirty="0" err="1" smtClean="0"/>
              <a:t>ἀπό</a:t>
            </a:r>
            <a:r>
              <a:rPr lang="el-GR" dirty="0" smtClean="0"/>
              <a:t> τῆς </a:t>
            </a:r>
            <a:r>
              <a:rPr lang="el-GR" dirty="0" err="1" smtClean="0"/>
              <a:t>γῆς</a:t>
            </a:r>
            <a:r>
              <a:rPr lang="el-GR" dirty="0" smtClean="0"/>
              <a:t>» </a:t>
            </a:r>
            <a:r>
              <a:rPr lang="el-GR" dirty="0" err="1" smtClean="0"/>
              <a:t>καί</a:t>
            </a:r>
            <a:r>
              <a:rPr lang="el-GR" dirty="0" smtClean="0"/>
              <a:t> β) «</a:t>
            </a:r>
            <a:r>
              <a:rPr lang="el-GR" dirty="0" err="1" smtClean="0"/>
              <a:t>ἐνεφύσησεν</a:t>
            </a:r>
            <a:r>
              <a:rPr lang="el-GR" dirty="0" smtClean="0"/>
              <a:t> </a:t>
            </a:r>
            <a:r>
              <a:rPr lang="el-GR" dirty="0" err="1" smtClean="0"/>
              <a:t>εἰς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πρόσωπον </a:t>
            </a:r>
            <a:r>
              <a:rPr lang="el-GR" dirty="0" err="1" smtClean="0"/>
              <a:t>αὐτοῦ</a:t>
            </a:r>
            <a:r>
              <a:rPr lang="el-GR" dirty="0" smtClean="0"/>
              <a:t> </a:t>
            </a:r>
            <a:r>
              <a:rPr lang="el-GR" dirty="0" err="1" smtClean="0"/>
              <a:t>πνοήν</a:t>
            </a:r>
            <a:r>
              <a:rPr lang="el-GR" dirty="0" smtClean="0"/>
              <a:t> </a:t>
            </a:r>
            <a:r>
              <a:rPr lang="el-GR" dirty="0" err="1" smtClean="0"/>
              <a:t>ζωῆς</a:t>
            </a:r>
            <a:r>
              <a:rPr lang="el-GR" dirty="0" smtClean="0"/>
              <a:t>» και </a:t>
            </a:r>
            <a:r>
              <a:rPr lang="el-GR" dirty="0" err="1" smtClean="0"/>
              <a:t>ἔτσι</a:t>
            </a:r>
            <a:r>
              <a:rPr lang="el-GR" dirty="0" smtClean="0"/>
              <a:t> «</a:t>
            </a:r>
            <a:r>
              <a:rPr lang="el-GR" dirty="0" err="1" smtClean="0"/>
              <a:t>ἐγένετο</a:t>
            </a:r>
            <a:r>
              <a:rPr lang="el-GR" dirty="0" smtClean="0"/>
              <a:t> ὁ </a:t>
            </a:r>
            <a:r>
              <a:rPr lang="el-GR" dirty="0" err="1" smtClean="0"/>
              <a:t>ἄνθρωπος</a:t>
            </a:r>
            <a:r>
              <a:rPr lang="el-GR" dirty="0" smtClean="0"/>
              <a:t> </a:t>
            </a:r>
            <a:r>
              <a:rPr lang="el-GR" dirty="0" err="1" smtClean="0"/>
              <a:t>εἰς</a:t>
            </a:r>
            <a:r>
              <a:rPr lang="el-GR" dirty="0" smtClean="0"/>
              <a:t> </a:t>
            </a:r>
            <a:r>
              <a:rPr lang="el-GR" dirty="0" err="1" smtClean="0"/>
              <a:t>ψυχήν</a:t>
            </a:r>
            <a:r>
              <a:rPr lang="el-GR" dirty="0" smtClean="0"/>
              <a:t> </a:t>
            </a:r>
            <a:r>
              <a:rPr lang="el-GR" dirty="0" err="1" smtClean="0"/>
              <a:t>ζῶσαν</a:t>
            </a:r>
            <a:r>
              <a:rPr lang="el-GR" dirty="0" smtClean="0"/>
              <a:t>».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πρῶτο</a:t>
            </a:r>
            <a:r>
              <a:rPr lang="el-GR" dirty="0" smtClean="0"/>
              <a:t> </a:t>
            </a:r>
            <a:r>
              <a:rPr lang="el-GR" dirty="0" err="1" smtClean="0"/>
              <a:t>ἡμιστίχιο</a:t>
            </a:r>
            <a:r>
              <a:rPr lang="el-GR" dirty="0" smtClean="0"/>
              <a:t> </a:t>
            </a:r>
            <a:r>
              <a:rPr lang="el-GR" dirty="0" err="1" smtClean="0"/>
              <a:t>ἀναφέρεται</a:t>
            </a:r>
            <a:r>
              <a:rPr lang="el-GR" dirty="0" smtClean="0"/>
              <a:t> </a:t>
            </a:r>
            <a:r>
              <a:rPr lang="el-GR" dirty="0" err="1" smtClean="0"/>
              <a:t>στήν</a:t>
            </a:r>
            <a:r>
              <a:rPr lang="el-GR" dirty="0" smtClean="0"/>
              <a:t> κατασκευή τοῦ </a:t>
            </a:r>
            <a:r>
              <a:rPr lang="el-GR" dirty="0" err="1" smtClean="0"/>
              <a:t>ἀνθρωπίνου</a:t>
            </a:r>
            <a:r>
              <a:rPr lang="el-GR" dirty="0" smtClean="0"/>
              <a:t> σώματος </a:t>
            </a:r>
            <a:r>
              <a:rPr lang="el-GR" dirty="0" err="1" smtClean="0"/>
              <a:t>καί</a:t>
            </a:r>
            <a:r>
              <a:rPr lang="el-GR" dirty="0" smtClean="0"/>
              <a:t> διακηρύσσει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ἀπευθείας</a:t>
            </a:r>
            <a:r>
              <a:rPr lang="el-GR" dirty="0" smtClean="0"/>
              <a:t> δημιουργία τοῦ ἀνθρώπου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Θεό. Ὁ Θεός </a:t>
            </a:r>
            <a:r>
              <a:rPr lang="el-GR" dirty="0" err="1" smtClean="0"/>
              <a:t>ἔν</a:t>
            </a:r>
            <a:r>
              <a:rPr lang="el-GR" dirty="0" smtClean="0"/>
              <a:t> </a:t>
            </a:r>
            <a:r>
              <a:rPr lang="el-GR" dirty="0" err="1" smtClean="0"/>
              <a:t>εἴδει</a:t>
            </a:r>
            <a:endParaRPr lang="el-G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ἀγγειοπλάστη</a:t>
            </a:r>
            <a:r>
              <a:rPr lang="el-GR" dirty="0" smtClean="0"/>
              <a:t> παίρνει </a:t>
            </a:r>
            <a:r>
              <a:rPr lang="el-GR" dirty="0" err="1" smtClean="0"/>
              <a:t>εὐτελές</a:t>
            </a:r>
            <a:r>
              <a:rPr lang="el-GR" dirty="0" smtClean="0"/>
              <a:t> </a:t>
            </a:r>
            <a:r>
              <a:rPr lang="el-GR" dirty="0" err="1" smtClean="0"/>
              <a:t>ὑλικό</a:t>
            </a:r>
            <a:r>
              <a:rPr lang="el-GR" dirty="0" smtClean="0"/>
              <a:t> , </a:t>
            </a:r>
            <a:r>
              <a:rPr lang="el-GR" dirty="0" err="1" smtClean="0"/>
              <a:t>χῶμα</a:t>
            </a:r>
            <a:r>
              <a:rPr lang="el-GR" dirty="0" smtClean="0"/>
              <a:t>,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δημιουργεῖ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ἀνθρώπινο</a:t>
            </a:r>
            <a:r>
              <a:rPr lang="el-GR" dirty="0" smtClean="0"/>
              <a:t> </a:t>
            </a:r>
            <a:r>
              <a:rPr lang="el-GR" dirty="0" err="1" smtClean="0"/>
              <a:t>σῶμα</a:t>
            </a:r>
            <a:r>
              <a:rPr lang="el-GR" dirty="0" smtClean="0"/>
              <a:t>,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ὁποῖο</a:t>
            </a:r>
            <a:r>
              <a:rPr lang="el-GR" dirty="0" smtClean="0"/>
              <a:t> </a:t>
            </a:r>
            <a:r>
              <a:rPr lang="el-GR" dirty="0" err="1" smtClean="0"/>
              <a:t>εἶναι</a:t>
            </a:r>
            <a:r>
              <a:rPr lang="el-GR" dirty="0" smtClean="0"/>
              <a:t> </a:t>
            </a:r>
            <a:r>
              <a:rPr lang="el-GR" dirty="0" err="1" smtClean="0"/>
              <a:t>εὔθραυστο</a:t>
            </a:r>
            <a:r>
              <a:rPr lang="el-GR" dirty="0" smtClean="0"/>
              <a:t>. </a:t>
            </a:r>
            <a:r>
              <a:rPr lang="el-GR" dirty="0" err="1" smtClean="0"/>
              <a:t>Τήν</a:t>
            </a:r>
            <a:r>
              <a:rPr lang="el-GR" dirty="0" smtClean="0"/>
              <a:t> φθαρτότητα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εὐτέλεια</a:t>
            </a:r>
            <a:r>
              <a:rPr lang="el-GR" dirty="0" smtClean="0"/>
              <a:t> τοῦ </a:t>
            </a:r>
            <a:r>
              <a:rPr lang="el-GR" dirty="0" err="1" smtClean="0"/>
              <a:t>ἀνθρωπίνου</a:t>
            </a:r>
            <a:r>
              <a:rPr lang="el-GR" dirty="0" smtClean="0"/>
              <a:t> σώματος δηλώνει </a:t>
            </a:r>
            <a:r>
              <a:rPr lang="el-GR" dirty="0" err="1" smtClean="0"/>
              <a:t>καί</a:t>
            </a:r>
            <a:r>
              <a:rPr lang="el-GR" dirty="0" smtClean="0"/>
              <a:t> ὁ στίχος 9 τοῦ 2</a:t>
            </a:r>
            <a:r>
              <a:rPr lang="el-GR" baseline="30000" dirty="0" smtClean="0"/>
              <a:t>ου</a:t>
            </a:r>
            <a:r>
              <a:rPr lang="el-GR" dirty="0" smtClean="0"/>
              <a:t> </a:t>
            </a:r>
            <a:r>
              <a:rPr lang="el-GR" dirty="0" err="1" smtClean="0"/>
              <a:t>Ψαλμοῦ</a:t>
            </a:r>
            <a:r>
              <a:rPr lang="el-GR" dirty="0" smtClean="0"/>
              <a:t>, </a:t>
            </a:r>
            <a:r>
              <a:rPr lang="el-GR" dirty="0" err="1" smtClean="0"/>
              <a:t>στόν</a:t>
            </a:r>
            <a:r>
              <a:rPr lang="el-GR" dirty="0" smtClean="0"/>
              <a:t> </a:t>
            </a:r>
            <a:r>
              <a:rPr lang="el-GR" dirty="0" err="1" smtClean="0"/>
              <a:t>ὁποῖο</a:t>
            </a:r>
            <a:r>
              <a:rPr lang="el-GR" dirty="0" smtClean="0"/>
              <a:t> </a:t>
            </a:r>
            <a:r>
              <a:rPr lang="el-GR" dirty="0" err="1" smtClean="0"/>
              <a:t>ἀναφέρεται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ψαλμικό  τῆς Μ. </a:t>
            </a:r>
            <a:r>
              <a:rPr lang="el-GR" dirty="0" err="1" smtClean="0"/>
              <a:t>Ἑβδομάδος</a:t>
            </a:r>
            <a:r>
              <a:rPr lang="el-GR" dirty="0" smtClean="0"/>
              <a:t>: «</a:t>
            </a:r>
            <a:r>
              <a:rPr lang="el-GR" dirty="0" err="1" smtClean="0"/>
              <a:t>ἔδωκαν</a:t>
            </a:r>
            <a:r>
              <a:rPr lang="el-GR" dirty="0" smtClean="0"/>
              <a:t> </a:t>
            </a:r>
            <a:r>
              <a:rPr lang="el-GR" dirty="0" err="1" smtClean="0"/>
              <a:t>εἰς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χεῖρα</a:t>
            </a:r>
            <a:r>
              <a:rPr lang="el-GR" dirty="0" smtClean="0"/>
              <a:t> μου </a:t>
            </a:r>
            <a:r>
              <a:rPr lang="el-GR" dirty="0" err="1" smtClean="0"/>
              <a:t>κάλαμον</a:t>
            </a:r>
            <a:r>
              <a:rPr lang="el-GR" dirty="0" smtClean="0"/>
              <a:t>, </a:t>
            </a:r>
            <a:r>
              <a:rPr lang="el-GR" dirty="0" err="1" smtClean="0"/>
              <a:t>ἵνα</a:t>
            </a:r>
            <a:r>
              <a:rPr lang="el-GR" dirty="0" smtClean="0"/>
              <a:t> συντρίψω </a:t>
            </a:r>
            <a:r>
              <a:rPr lang="el-GR" dirty="0" err="1" smtClean="0"/>
              <a:t>αὐτούς</a:t>
            </a:r>
            <a:r>
              <a:rPr lang="el-GR" dirty="0" smtClean="0"/>
              <a:t> </a:t>
            </a:r>
            <a:r>
              <a:rPr lang="el-GR" dirty="0" err="1" smtClean="0"/>
              <a:t>ὡς</a:t>
            </a:r>
            <a:r>
              <a:rPr lang="el-GR" dirty="0" smtClean="0"/>
              <a:t> σκεύη </a:t>
            </a:r>
            <a:r>
              <a:rPr lang="el-GR" dirty="0" err="1" smtClean="0"/>
              <a:t>κεραμέως</a:t>
            </a:r>
            <a:r>
              <a:rPr lang="el-GR" dirty="0" smtClean="0"/>
              <a:t>».</a:t>
            </a:r>
            <a:endParaRPr lang="el-G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Ἡ φράση «</a:t>
            </a:r>
            <a:r>
              <a:rPr lang="el-GR" dirty="0" err="1" smtClean="0"/>
              <a:t>χοῦς</a:t>
            </a:r>
            <a:r>
              <a:rPr lang="el-GR" dirty="0" smtClean="0"/>
              <a:t> </a:t>
            </a:r>
            <a:r>
              <a:rPr lang="el-GR" dirty="0" err="1" smtClean="0"/>
              <a:t>ἀπό</a:t>
            </a:r>
            <a:r>
              <a:rPr lang="el-GR" dirty="0" smtClean="0"/>
              <a:t> τῆς </a:t>
            </a:r>
            <a:r>
              <a:rPr lang="el-GR" dirty="0" err="1" smtClean="0"/>
              <a:t>γῆς</a:t>
            </a:r>
            <a:r>
              <a:rPr lang="el-GR" dirty="0" smtClean="0"/>
              <a:t>» δηλώνει </a:t>
            </a:r>
            <a:r>
              <a:rPr lang="el-GR" dirty="0" err="1" smtClean="0"/>
              <a:t>ἐμφανέστατα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ἄμεση</a:t>
            </a:r>
            <a:r>
              <a:rPr lang="el-GR" dirty="0" smtClean="0"/>
              <a:t> συγγένεια τοῦ </a:t>
            </a:r>
            <a:r>
              <a:rPr lang="el-GR" i="1" dirty="0" err="1" smtClean="0"/>
              <a:t>ἀδάμ</a:t>
            </a:r>
            <a:r>
              <a:rPr lang="el-GR" dirty="0" smtClean="0"/>
              <a:t>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i="1" dirty="0" err="1" smtClean="0"/>
              <a:t>ἀδαμά</a:t>
            </a:r>
            <a:r>
              <a:rPr lang="el-GR" i="1" dirty="0" smtClean="0"/>
              <a:t>,</a:t>
            </a:r>
            <a:r>
              <a:rPr lang="el-GR" dirty="0" smtClean="0"/>
              <a:t> </a:t>
            </a:r>
            <a:r>
              <a:rPr lang="el-GR" dirty="0" err="1" smtClean="0"/>
              <a:t>ἐννοεῖται</a:t>
            </a:r>
            <a:r>
              <a:rPr lang="el-GR" dirty="0" smtClean="0"/>
              <a:t> τοῦ ἀνθρώπου  </a:t>
            </a:r>
            <a:r>
              <a:rPr lang="el-GR" dirty="0" err="1" smtClean="0"/>
              <a:t>ἀπό</a:t>
            </a:r>
            <a:r>
              <a:rPr lang="el-GR" dirty="0" smtClean="0"/>
              <a:t> την </a:t>
            </a:r>
            <a:r>
              <a:rPr lang="el-GR" dirty="0" err="1" smtClean="0"/>
              <a:t>γῆ</a:t>
            </a:r>
            <a:r>
              <a:rPr lang="el-GR" dirty="0" smtClean="0"/>
              <a:t>, , </a:t>
            </a:r>
            <a:r>
              <a:rPr lang="el-GR" dirty="0" err="1" smtClean="0"/>
              <a:t>ὅρους</a:t>
            </a:r>
            <a:r>
              <a:rPr lang="el-GR" dirty="0" smtClean="0"/>
              <a:t> πού  </a:t>
            </a:r>
            <a:r>
              <a:rPr lang="el-GR" dirty="0" err="1" smtClean="0"/>
              <a:t>οἱ</a:t>
            </a:r>
            <a:r>
              <a:rPr lang="el-GR" dirty="0" smtClean="0"/>
              <a:t> Ο’ </a:t>
            </a:r>
            <a:r>
              <a:rPr lang="el-GR" dirty="0" err="1" smtClean="0"/>
              <a:t>ἀποδίδουν</a:t>
            </a:r>
            <a:r>
              <a:rPr lang="el-GR" dirty="0" smtClean="0"/>
              <a:t> </a:t>
            </a:r>
            <a:r>
              <a:rPr lang="el-GR" dirty="0" err="1" smtClean="0"/>
              <a:t>ὡς</a:t>
            </a:r>
            <a:r>
              <a:rPr lang="el-GR" dirty="0" smtClean="0"/>
              <a:t> «</a:t>
            </a:r>
            <a:r>
              <a:rPr lang="el-GR" dirty="0" err="1" smtClean="0"/>
              <a:t>ἄνθρωπος</a:t>
            </a:r>
            <a:r>
              <a:rPr lang="el-GR" dirty="0" smtClean="0"/>
              <a:t>», (χοϊκός) </a:t>
            </a:r>
            <a:r>
              <a:rPr lang="el-GR" dirty="0" err="1" smtClean="0"/>
              <a:t>καί</a:t>
            </a:r>
            <a:r>
              <a:rPr lang="el-GR" dirty="0" smtClean="0"/>
              <a:t> «</a:t>
            </a:r>
            <a:r>
              <a:rPr lang="el-GR" dirty="0" err="1" smtClean="0"/>
              <a:t>γῆ</a:t>
            </a:r>
            <a:r>
              <a:rPr lang="el-GR" dirty="0" smtClean="0"/>
              <a:t>», </a:t>
            </a:r>
            <a:r>
              <a:rPr lang="el-GR" dirty="0" err="1" smtClean="0"/>
              <a:t>ἀλλά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γεγονός </a:t>
            </a:r>
            <a:r>
              <a:rPr lang="el-GR" dirty="0" err="1" smtClean="0"/>
              <a:t>ὅτι</a:t>
            </a:r>
            <a:r>
              <a:rPr lang="el-GR" dirty="0" smtClean="0"/>
              <a:t> ὁ </a:t>
            </a:r>
            <a:r>
              <a:rPr lang="el-GR" dirty="0" err="1" smtClean="0"/>
              <a:t>ἄνθρωπος</a:t>
            </a:r>
            <a:r>
              <a:rPr lang="el-GR" dirty="0" smtClean="0"/>
              <a:t> </a:t>
            </a:r>
            <a:r>
              <a:rPr lang="el-GR" dirty="0" err="1" smtClean="0"/>
              <a:t>ὑπόκειται</a:t>
            </a:r>
            <a:r>
              <a:rPr lang="el-GR" dirty="0" smtClean="0"/>
              <a:t> </a:t>
            </a:r>
            <a:r>
              <a:rPr lang="el-GR" dirty="0" err="1" smtClean="0"/>
              <a:t>στή</a:t>
            </a:r>
            <a:r>
              <a:rPr lang="el-GR" dirty="0" smtClean="0"/>
              <a:t> φθορά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ἀποσύνθεση</a:t>
            </a:r>
            <a:r>
              <a:rPr lang="el-GR" dirty="0" smtClean="0"/>
              <a:t>. Γίνεται, </a:t>
            </a:r>
            <a:r>
              <a:rPr lang="el-GR" dirty="0" err="1" smtClean="0"/>
              <a:t>ἑπομένως</a:t>
            </a:r>
            <a:r>
              <a:rPr lang="el-GR" dirty="0" smtClean="0"/>
              <a:t>, </a:t>
            </a:r>
            <a:r>
              <a:rPr lang="el-GR" dirty="0" err="1" smtClean="0"/>
              <a:t>ἀντιληπτό</a:t>
            </a:r>
            <a:r>
              <a:rPr lang="el-GR" dirty="0" smtClean="0"/>
              <a:t> </a:t>
            </a:r>
            <a:r>
              <a:rPr lang="el-GR" dirty="0" err="1" smtClean="0"/>
              <a:t>ὅτι</a:t>
            </a:r>
            <a:r>
              <a:rPr lang="el-GR" dirty="0" smtClean="0"/>
              <a:t> ὁ </a:t>
            </a:r>
            <a:r>
              <a:rPr lang="el-GR" dirty="0" err="1" smtClean="0"/>
              <a:t>ἑβραϊκός</a:t>
            </a:r>
            <a:r>
              <a:rPr lang="el-GR" dirty="0" smtClean="0"/>
              <a:t> </a:t>
            </a:r>
            <a:r>
              <a:rPr lang="el-GR" dirty="0" err="1" smtClean="0"/>
              <a:t>ὅρος</a:t>
            </a:r>
            <a:r>
              <a:rPr lang="el-GR" dirty="0" smtClean="0"/>
              <a:t> </a:t>
            </a:r>
            <a:r>
              <a:rPr lang="el-GR" i="1" dirty="0" err="1" smtClean="0"/>
              <a:t>ἀδάμ</a:t>
            </a:r>
            <a:r>
              <a:rPr lang="el-GR" i="1" dirty="0" smtClean="0"/>
              <a:t> </a:t>
            </a:r>
            <a:r>
              <a:rPr lang="el-GR" dirty="0" err="1" smtClean="0"/>
              <a:t>ἀποδίδεται</a:t>
            </a:r>
            <a:r>
              <a:rPr lang="el-GR" dirty="0" smtClean="0"/>
              <a:t> καλύτερα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ἔννοια</a:t>
            </a:r>
            <a:r>
              <a:rPr lang="el-GR" dirty="0" smtClean="0"/>
              <a:t> τοῦ </a:t>
            </a:r>
            <a:r>
              <a:rPr lang="el-GR" i="1" dirty="0" smtClean="0"/>
              <a:t>χοϊκός</a:t>
            </a:r>
            <a:r>
              <a:rPr lang="el-GR" dirty="0" smtClean="0"/>
              <a:t>, </a:t>
            </a:r>
            <a:r>
              <a:rPr lang="el-GR" dirty="0" err="1" smtClean="0"/>
              <a:t>ἔννοια</a:t>
            </a:r>
            <a:r>
              <a:rPr lang="el-GR" dirty="0" smtClean="0"/>
              <a:t> πού ἡ </a:t>
            </a:r>
            <a:r>
              <a:rPr lang="el-GR" dirty="0" err="1" smtClean="0"/>
              <a:t>Σοφιολογική</a:t>
            </a:r>
            <a:r>
              <a:rPr lang="el-GR" dirty="0" smtClean="0"/>
              <a:t> Γραμματεία </a:t>
            </a:r>
            <a:r>
              <a:rPr lang="el-GR" dirty="0" err="1" smtClean="0"/>
              <a:t>ἐξέφρασε</a:t>
            </a:r>
            <a:r>
              <a:rPr lang="el-GR" dirty="0" smtClean="0"/>
              <a:t>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ὅρο</a:t>
            </a:r>
            <a:r>
              <a:rPr lang="el-GR" dirty="0" smtClean="0"/>
              <a:t> «γηγενής»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υἱοθέτησε</a:t>
            </a:r>
            <a:r>
              <a:rPr lang="el-GR" dirty="0" smtClean="0"/>
              <a:t> </a:t>
            </a:r>
            <a:r>
              <a:rPr lang="el-GR" dirty="0" err="1" smtClean="0"/>
              <a:t>ἀργότερα</a:t>
            </a:r>
            <a:r>
              <a:rPr lang="el-GR" dirty="0" smtClean="0"/>
              <a:t>  ὁ </a:t>
            </a:r>
            <a:r>
              <a:rPr lang="el-GR" dirty="0" err="1" smtClean="0"/>
              <a:t>Ἀπ</a:t>
            </a:r>
            <a:r>
              <a:rPr lang="el-GR" dirty="0" smtClean="0"/>
              <a:t>. </a:t>
            </a:r>
            <a:r>
              <a:rPr lang="el-GR" dirty="0" err="1" smtClean="0"/>
              <a:t>Παῦλος</a:t>
            </a:r>
            <a:r>
              <a:rPr lang="el-GR" dirty="0" smtClean="0"/>
              <a:t>. </a:t>
            </a:r>
            <a:r>
              <a:rPr lang="el-GR" dirty="0" err="1" smtClean="0"/>
              <a:t>Πρβλ</a:t>
            </a:r>
            <a:r>
              <a:rPr lang="el-GR" dirty="0" smtClean="0"/>
              <a:t>. </a:t>
            </a:r>
            <a:r>
              <a:rPr lang="el-GR" dirty="0" err="1" smtClean="0"/>
              <a:t>Σοφ</a:t>
            </a:r>
            <a:r>
              <a:rPr lang="el-GR" dirty="0" smtClean="0"/>
              <a:t>. Σολ. 7,1β.</a:t>
            </a:r>
          </a:p>
          <a:p>
            <a:r>
              <a:rPr lang="el-GR" dirty="0" err="1" smtClean="0"/>
              <a:t>Πρβλ</a:t>
            </a:r>
            <a:r>
              <a:rPr lang="el-GR" dirty="0" smtClean="0"/>
              <a:t>. </a:t>
            </a:r>
            <a:r>
              <a:rPr lang="el-GR" dirty="0" err="1" smtClean="0"/>
              <a:t>Α’Κορ</a:t>
            </a:r>
            <a:r>
              <a:rPr lang="el-GR" dirty="0" smtClean="0"/>
              <a:t>. 15,47, </a:t>
            </a:r>
            <a:r>
              <a:rPr lang="el-GR" dirty="0" err="1" smtClean="0"/>
              <a:t>ὅπου</a:t>
            </a:r>
            <a:r>
              <a:rPr lang="el-GR" dirty="0" smtClean="0"/>
              <a:t> ὁ </a:t>
            </a:r>
            <a:r>
              <a:rPr lang="el-GR" dirty="0" err="1" smtClean="0"/>
              <a:t>Ἀδάμ</a:t>
            </a:r>
            <a:r>
              <a:rPr lang="el-GR" dirty="0" smtClean="0"/>
              <a:t> και ὁ Χριστός τίθενται σε παραλληλισμό </a:t>
            </a:r>
            <a:r>
              <a:rPr lang="el-GR" dirty="0" err="1" smtClean="0"/>
              <a:t>ὡς</a:t>
            </a:r>
            <a:r>
              <a:rPr lang="el-GR" dirty="0" smtClean="0"/>
              <a:t> </a:t>
            </a:r>
            <a:r>
              <a:rPr lang="el-GR" dirty="0" err="1" smtClean="0"/>
              <a:t>ἀρχηγοί</a:t>
            </a:r>
            <a:r>
              <a:rPr lang="el-GR" dirty="0" smtClean="0"/>
              <a:t> τῆς </a:t>
            </a:r>
            <a:r>
              <a:rPr lang="el-GR" dirty="0" err="1" smtClean="0"/>
              <a:t>ἀνθρωπότητας</a:t>
            </a:r>
            <a:r>
              <a:rPr lang="el-GR" dirty="0" smtClean="0"/>
              <a:t>: ὁ </a:t>
            </a:r>
            <a:r>
              <a:rPr lang="el-GR" dirty="0" err="1" smtClean="0"/>
              <a:t>πρῶτος</a:t>
            </a:r>
            <a:r>
              <a:rPr lang="el-GR" dirty="0" smtClean="0"/>
              <a:t> </a:t>
            </a:r>
            <a:r>
              <a:rPr lang="el-GR" dirty="0" err="1" smtClean="0"/>
              <a:t>Ἀδάμ</a:t>
            </a:r>
            <a:r>
              <a:rPr lang="el-GR" dirty="0" smtClean="0"/>
              <a:t> δημιουργήθηκε «</a:t>
            </a:r>
            <a:r>
              <a:rPr lang="el-GR" dirty="0" err="1" smtClean="0"/>
              <a:t>κατ’ἀ</a:t>
            </a:r>
            <a:r>
              <a:rPr lang="el-GR" dirty="0" smtClean="0"/>
              <a:t> εἰκόνα Θεοῦ» (Γεν. 1,27). ὁ </a:t>
            </a:r>
            <a:r>
              <a:rPr lang="el-GR" dirty="0" err="1" smtClean="0"/>
              <a:t>ἔσχατος</a:t>
            </a:r>
            <a:r>
              <a:rPr lang="el-GR" dirty="0" smtClean="0"/>
              <a:t> </a:t>
            </a:r>
            <a:r>
              <a:rPr lang="el-GR" dirty="0" err="1" smtClean="0"/>
              <a:t>Ἀδάμ</a:t>
            </a:r>
            <a:r>
              <a:rPr lang="el-GR" dirty="0" smtClean="0"/>
              <a:t> </a:t>
            </a:r>
            <a:r>
              <a:rPr lang="el-GR" dirty="0" err="1" smtClean="0"/>
              <a:t>εἶναι</a:t>
            </a:r>
            <a:r>
              <a:rPr lang="el-GR" dirty="0" smtClean="0"/>
              <a:t> ὁ </a:t>
            </a:r>
            <a:r>
              <a:rPr lang="el-GR" dirty="0" err="1" smtClean="0"/>
              <a:t>ἴδιος</a:t>
            </a:r>
            <a:r>
              <a:rPr lang="el-GR" dirty="0" smtClean="0"/>
              <a:t> «εἰκόνα τοῦ Θεοῦ τοῦ </a:t>
            </a:r>
            <a:r>
              <a:rPr lang="el-GR" dirty="0" err="1" smtClean="0"/>
              <a:t>ἀοράτου</a:t>
            </a:r>
            <a:r>
              <a:rPr lang="el-GR" dirty="0" smtClean="0"/>
              <a:t>» (Κολ. 1,15, </a:t>
            </a:r>
            <a:r>
              <a:rPr lang="el-GR" dirty="0" err="1" smtClean="0"/>
              <a:t>Β΄Κορ</a:t>
            </a:r>
            <a:r>
              <a:rPr lang="el-GR" dirty="0" smtClean="0"/>
              <a:t>. 4,4,). Ὁ </a:t>
            </a:r>
            <a:r>
              <a:rPr lang="el-GR" dirty="0" err="1" smtClean="0"/>
              <a:t>πρῶτος</a:t>
            </a:r>
            <a:r>
              <a:rPr lang="el-GR" dirty="0" smtClean="0"/>
              <a:t> </a:t>
            </a:r>
            <a:r>
              <a:rPr lang="el-GR" dirty="0" err="1" smtClean="0"/>
              <a:t>ἔλαβε</a:t>
            </a:r>
            <a:r>
              <a:rPr lang="el-GR" dirty="0" smtClean="0"/>
              <a:t>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Θεό με τη ν δημιουργία του την </a:t>
            </a:r>
            <a:r>
              <a:rPr lang="el-GR" dirty="0" err="1" smtClean="0"/>
              <a:t>ἐντολή</a:t>
            </a:r>
            <a:r>
              <a:rPr lang="el-GR" dirty="0" smtClean="0"/>
              <a:t> κυριαρχίας </a:t>
            </a:r>
            <a:r>
              <a:rPr lang="el-GR" dirty="0" err="1" smtClean="0"/>
              <a:t>ἐφ’ὁλοκλήρου</a:t>
            </a:r>
            <a:r>
              <a:rPr lang="el-GR" dirty="0" smtClean="0"/>
              <a:t> τῆς κτίσεως, ὁ δε </a:t>
            </a:r>
            <a:r>
              <a:rPr lang="el-GR" dirty="0" err="1" smtClean="0"/>
              <a:t>δεύτεροςεἶναι</a:t>
            </a:r>
            <a:r>
              <a:rPr lang="el-GR" dirty="0" smtClean="0"/>
              <a:t> ὁ Κύριος </a:t>
            </a:r>
            <a:r>
              <a:rPr lang="el-GR" dirty="0" err="1" smtClean="0"/>
              <a:t>τῶν</a:t>
            </a:r>
            <a:r>
              <a:rPr lang="el-GR" dirty="0" smtClean="0"/>
              <a:t> πάντων.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Ἡ </a:t>
            </a:r>
            <a:r>
              <a:rPr lang="el-GR" dirty="0" err="1" smtClean="0"/>
              <a:t>στενώτατη</a:t>
            </a:r>
            <a:r>
              <a:rPr lang="el-GR" dirty="0" smtClean="0"/>
              <a:t> σχέση </a:t>
            </a:r>
            <a:r>
              <a:rPr lang="el-GR" dirty="0" err="1" smtClean="0"/>
              <a:t>τοῦ</a:t>
            </a:r>
            <a:r>
              <a:rPr lang="el-GR" dirty="0" smtClean="0"/>
              <a:t> </a:t>
            </a:r>
            <a:r>
              <a:rPr lang="el-GR" dirty="0" err="1" smtClean="0"/>
              <a:t>ἀνθρώπου</a:t>
            </a:r>
            <a:r>
              <a:rPr lang="el-GR" dirty="0" smtClean="0"/>
              <a:t>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τή</a:t>
            </a:r>
            <a:r>
              <a:rPr lang="el-GR" dirty="0" smtClean="0"/>
              <a:t> </a:t>
            </a:r>
            <a:r>
              <a:rPr lang="el-GR" dirty="0" err="1" smtClean="0"/>
              <a:t>γῆ</a:t>
            </a:r>
            <a:r>
              <a:rPr lang="el-GR" dirty="0" smtClean="0"/>
              <a:t> </a:t>
            </a:r>
            <a:r>
              <a:rPr lang="el-GR" dirty="0" err="1" smtClean="0"/>
              <a:t>μπορεῖ</a:t>
            </a:r>
            <a:r>
              <a:rPr lang="el-GR" dirty="0" smtClean="0"/>
              <a:t> </a:t>
            </a:r>
            <a:r>
              <a:rPr lang="el-GR" dirty="0" err="1" smtClean="0"/>
              <a:t>νά</a:t>
            </a:r>
            <a:r>
              <a:rPr lang="el-GR" dirty="0" smtClean="0"/>
              <a:t> </a:t>
            </a:r>
            <a:r>
              <a:rPr lang="el-GR" dirty="0" err="1" smtClean="0"/>
              <a:t>συνοψιστεῖ</a:t>
            </a:r>
            <a:r>
              <a:rPr lang="el-GR" dirty="0" smtClean="0"/>
              <a:t> </a:t>
            </a:r>
            <a:r>
              <a:rPr lang="el-GR" dirty="0" err="1" smtClean="0"/>
              <a:t>στά</a:t>
            </a:r>
            <a:r>
              <a:rPr lang="el-GR" dirty="0" smtClean="0"/>
              <a:t> </a:t>
            </a:r>
            <a:r>
              <a:rPr lang="el-GR" dirty="0" err="1" smtClean="0"/>
              <a:t>ἀκόλουθα</a:t>
            </a:r>
            <a:r>
              <a:rPr lang="el-GR" dirty="0" smtClean="0"/>
              <a:t> </a:t>
            </a:r>
            <a:r>
              <a:rPr lang="el-GR" dirty="0" err="1" smtClean="0"/>
              <a:t>σημεῖα</a:t>
            </a:r>
            <a:r>
              <a:rPr lang="el-GR" dirty="0" smtClean="0"/>
              <a:t>: α) ἡ προέλευση </a:t>
            </a:r>
            <a:r>
              <a:rPr lang="el-GR" dirty="0" err="1" smtClean="0"/>
              <a:t>τοῦ</a:t>
            </a:r>
            <a:r>
              <a:rPr lang="el-GR" dirty="0" smtClean="0"/>
              <a:t> </a:t>
            </a:r>
            <a:r>
              <a:rPr lang="el-GR" dirty="0" err="1" smtClean="0"/>
              <a:t>ἀνθρώπου</a:t>
            </a:r>
            <a:r>
              <a:rPr lang="el-GR" dirty="0" smtClean="0"/>
              <a:t>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τή</a:t>
            </a:r>
            <a:r>
              <a:rPr lang="el-GR" dirty="0" smtClean="0"/>
              <a:t> </a:t>
            </a:r>
            <a:r>
              <a:rPr lang="el-GR" dirty="0" err="1" smtClean="0"/>
              <a:t>γῆ</a:t>
            </a:r>
            <a:r>
              <a:rPr lang="el-GR" dirty="0" smtClean="0"/>
              <a:t>, β) ἡ φυσική θέση τοῦ ἀνθρώπου </a:t>
            </a:r>
            <a:r>
              <a:rPr lang="el-GR" dirty="0" err="1" smtClean="0"/>
              <a:t>ἐπάνω</a:t>
            </a:r>
            <a:r>
              <a:rPr lang="el-GR" dirty="0" smtClean="0"/>
              <a:t> </a:t>
            </a:r>
            <a:r>
              <a:rPr lang="el-GR" dirty="0" err="1" smtClean="0"/>
              <a:t>σ’αὐτή</a:t>
            </a:r>
            <a:r>
              <a:rPr lang="el-GR" dirty="0" smtClean="0"/>
              <a:t>, γ) ἡ καλλιέργεια τῆς </a:t>
            </a:r>
            <a:r>
              <a:rPr lang="el-GR" dirty="0" err="1" smtClean="0"/>
              <a:t>γῆς</a:t>
            </a:r>
            <a:r>
              <a:rPr lang="el-GR" dirty="0" smtClean="0"/>
              <a:t> </a:t>
            </a:r>
            <a:r>
              <a:rPr lang="el-GR" dirty="0" err="1" smtClean="0"/>
              <a:t>ὡς</a:t>
            </a:r>
            <a:r>
              <a:rPr lang="el-GR" dirty="0" smtClean="0"/>
              <a:t> πρώτη </a:t>
            </a:r>
            <a:r>
              <a:rPr lang="el-GR" dirty="0" err="1" smtClean="0"/>
              <a:t>ἐργασία</a:t>
            </a:r>
            <a:r>
              <a:rPr lang="el-GR" dirty="0" smtClean="0"/>
              <a:t> τοῦ ἀνθρώπου δ) ἡ συντήρηση τοῦ ἀνθρώπου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αὐτή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ε) ἡ </a:t>
            </a:r>
            <a:r>
              <a:rPr lang="el-GR" dirty="0" err="1" smtClean="0"/>
              <a:t>ἐπιστροφή</a:t>
            </a:r>
            <a:r>
              <a:rPr lang="el-GR" dirty="0" smtClean="0"/>
              <a:t> τοῦ ἀνθρώπου  </a:t>
            </a:r>
            <a:r>
              <a:rPr lang="el-GR" dirty="0" err="1" smtClean="0"/>
              <a:t>καί</a:t>
            </a:r>
            <a:r>
              <a:rPr lang="el-GR" dirty="0" smtClean="0"/>
              <a:t> κατάληξη τοῦ ἀνθρώπου </a:t>
            </a:r>
            <a:r>
              <a:rPr lang="el-GR" dirty="0" err="1" smtClean="0"/>
              <a:t>στά</a:t>
            </a:r>
            <a:r>
              <a:rPr lang="el-GR" dirty="0" smtClean="0"/>
              <a:t> </a:t>
            </a:r>
            <a:r>
              <a:rPr lang="el-GR" dirty="0" err="1" smtClean="0"/>
              <a:t>στοιχεῖα</a:t>
            </a:r>
            <a:r>
              <a:rPr lang="el-GR" dirty="0" smtClean="0"/>
              <a:t>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τά</a:t>
            </a:r>
            <a:r>
              <a:rPr lang="el-GR" dirty="0" smtClean="0"/>
              <a:t> </a:t>
            </a:r>
            <a:r>
              <a:rPr lang="el-GR" dirty="0" err="1" smtClean="0"/>
              <a:t>ὁποῖα</a:t>
            </a:r>
            <a:r>
              <a:rPr lang="el-GR" dirty="0" smtClean="0"/>
              <a:t> συστάθηκε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ἀνθρώπινο</a:t>
            </a:r>
            <a:r>
              <a:rPr lang="el-GR" dirty="0" smtClean="0"/>
              <a:t> </a:t>
            </a:r>
            <a:r>
              <a:rPr lang="el-GR" dirty="0" err="1" smtClean="0"/>
              <a:t>σῶμα</a:t>
            </a:r>
            <a:r>
              <a:rPr lang="el-GR" b="1" dirty="0" smtClean="0"/>
              <a:t>.</a:t>
            </a:r>
          </a:p>
          <a:p>
            <a:r>
              <a:rPr lang="el-GR" dirty="0" err="1" smtClean="0"/>
              <a:t>Τή</a:t>
            </a:r>
            <a:r>
              <a:rPr lang="el-GR" b="1" dirty="0" smtClean="0"/>
              <a:t> </a:t>
            </a:r>
            <a:r>
              <a:rPr lang="el-GR" dirty="0" smtClean="0"/>
              <a:t>φθαρτότητα τοῦ </a:t>
            </a:r>
            <a:r>
              <a:rPr lang="el-GR" dirty="0" err="1" smtClean="0"/>
              <a:t>ἀνθρωπίνου</a:t>
            </a:r>
            <a:r>
              <a:rPr lang="el-GR" dirty="0" smtClean="0"/>
              <a:t> </a:t>
            </a:r>
            <a:r>
              <a:rPr lang="el-GR" dirty="0" err="1" smtClean="0"/>
              <a:t>σὠματος</a:t>
            </a:r>
            <a:r>
              <a:rPr lang="el-GR" dirty="0" smtClean="0"/>
              <a:t>, </a:t>
            </a:r>
            <a:r>
              <a:rPr lang="el-GR" dirty="0" err="1" smtClean="0"/>
              <a:t>ἀλλά</a:t>
            </a:r>
            <a:r>
              <a:rPr lang="el-GR" dirty="0" smtClean="0"/>
              <a:t> κυρίως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ἔννοια</a:t>
            </a:r>
            <a:r>
              <a:rPr lang="el-GR" dirty="0" smtClean="0"/>
              <a:t> τῆς συστάσεως τοῦ ἀνθρώπου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τή</a:t>
            </a:r>
            <a:r>
              <a:rPr lang="el-GR" dirty="0" smtClean="0"/>
              <a:t> </a:t>
            </a:r>
            <a:r>
              <a:rPr lang="el-GR" dirty="0" err="1" smtClean="0"/>
              <a:t>γῆ</a:t>
            </a:r>
            <a:r>
              <a:rPr lang="el-GR" dirty="0" smtClean="0"/>
              <a:t>, </a:t>
            </a:r>
            <a:r>
              <a:rPr lang="el-GR" dirty="0" err="1" smtClean="0"/>
              <a:t>ἐκφράζει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ἡ </a:t>
            </a:r>
            <a:r>
              <a:rPr lang="el-GR" dirty="0" err="1" smtClean="0"/>
              <a:t>Ἐκκλησία</a:t>
            </a:r>
            <a:r>
              <a:rPr lang="el-GR" dirty="0" smtClean="0"/>
              <a:t> κατά </a:t>
            </a:r>
            <a:r>
              <a:rPr lang="el-GR" dirty="0" err="1" smtClean="0"/>
              <a:t>τήν</a:t>
            </a:r>
            <a:r>
              <a:rPr lang="el-GR" dirty="0" smtClean="0"/>
              <a:t> νεκρώσιμο </a:t>
            </a:r>
            <a:r>
              <a:rPr lang="el-GR" dirty="0" err="1" smtClean="0"/>
              <a:t>ἀκολουθία</a:t>
            </a:r>
            <a:r>
              <a:rPr lang="el-GR" dirty="0" smtClean="0"/>
              <a:t>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τή</a:t>
            </a:r>
            <a:r>
              <a:rPr lang="el-GR" dirty="0" smtClean="0"/>
              <a:t> φράση : «</a:t>
            </a:r>
            <a:r>
              <a:rPr lang="el-GR" dirty="0" err="1" smtClean="0"/>
              <a:t>χοῦς</a:t>
            </a:r>
            <a:r>
              <a:rPr lang="el-GR" dirty="0" smtClean="0"/>
              <a:t> </a:t>
            </a:r>
            <a:r>
              <a:rPr lang="el-GR" dirty="0" err="1" smtClean="0"/>
              <a:t>εἶ</a:t>
            </a:r>
            <a:r>
              <a:rPr lang="el-GR" dirty="0" smtClean="0"/>
              <a:t> και </a:t>
            </a:r>
            <a:r>
              <a:rPr lang="el-GR" dirty="0" err="1" smtClean="0"/>
              <a:t>εἰς</a:t>
            </a:r>
            <a:r>
              <a:rPr lang="el-GR" dirty="0" smtClean="0"/>
              <a:t> </a:t>
            </a:r>
            <a:r>
              <a:rPr lang="el-GR" dirty="0" err="1" smtClean="0"/>
              <a:t>χοῦν</a:t>
            </a:r>
            <a:r>
              <a:rPr lang="el-GR" dirty="0" smtClean="0"/>
              <a:t> </a:t>
            </a:r>
            <a:r>
              <a:rPr lang="el-GR" dirty="0" err="1" smtClean="0"/>
              <a:t>ἀπελεύσῃ</a:t>
            </a:r>
            <a:r>
              <a:rPr lang="el-GR" dirty="0" smtClean="0"/>
              <a:t>».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στοιχεῖο</a:t>
            </a:r>
            <a:r>
              <a:rPr lang="el-GR" dirty="0" smtClean="0"/>
              <a:t> πού δίνει </a:t>
            </a:r>
            <a:r>
              <a:rPr lang="el-GR" dirty="0" err="1" smtClean="0"/>
              <a:t>ἀξία</a:t>
            </a:r>
            <a:r>
              <a:rPr lang="el-GR" dirty="0" smtClean="0"/>
              <a:t> στο </a:t>
            </a:r>
            <a:r>
              <a:rPr lang="el-GR" dirty="0" err="1" smtClean="0"/>
              <a:t>ἀνθρώπινο</a:t>
            </a:r>
            <a:r>
              <a:rPr lang="el-GR" dirty="0" smtClean="0"/>
              <a:t> </a:t>
            </a:r>
            <a:r>
              <a:rPr lang="el-GR" dirty="0" err="1" smtClean="0"/>
              <a:t>σῶμα</a:t>
            </a:r>
            <a:r>
              <a:rPr lang="el-GR" dirty="0" smtClean="0"/>
              <a:t> </a:t>
            </a:r>
            <a:r>
              <a:rPr lang="el-GR" dirty="0" err="1" smtClean="0"/>
              <a:t>εἶναι</a:t>
            </a:r>
            <a:r>
              <a:rPr lang="el-GR" dirty="0" smtClean="0"/>
              <a:t> </a:t>
            </a:r>
            <a:r>
              <a:rPr lang="el-GR" dirty="0" err="1" smtClean="0"/>
              <a:t>ὅτι</a:t>
            </a:r>
            <a:r>
              <a:rPr lang="el-GR" dirty="0" smtClean="0"/>
              <a:t> </a:t>
            </a:r>
            <a:r>
              <a:rPr lang="el-GR" dirty="0" err="1" smtClean="0"/>
              <a:t>αὐτό</a:t>
            </a:r>
            <a:r>
              <a:rPr lang="el-GR" dirty="0" smtClean="0"/>
              <a:t> πλάθεται, παίρνει μορφή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σχῆμα</a:t>
            </a:r>
            <a:r>
              <a:rPr lang="el-GR" dirty="0" smtClean="0"/>
              <a:t>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ἴδιο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Θεό, ὁ </a:t>
            </a:r>
            <a:r>
              <a:rPr lang="el-GR" dirty="0" err="1" smtClean="0"/>
              <a:t>ὁποῖος</a:t>
            </a:r>
            <a:r>
              <a:rPr lang="el-GR" dirty="0" smtClean="0"/>
              <a:t> </a:t>
            </a:r>
            <a:r>
              <a:rPr lang="el-GR" dirty="0" err="1" smtClean="0"/>
              <a:t>ἀναδεικνύεται</a:t>
            </a:r>
            <a:r>
              <a:rPr lang="el-GR" dirty="0" smtClean="0"/>
              <a:t> </a:t>
            </a:r>
            <a:r>
              <a:rPr lang="el-GR" dirty="0" err="1" smtClean="0"/>
              <a:t>ὡς</a:t>
            </a:r>
            <a:r>
              <a:rPr lang="el-GR" dirty="0" smtClean="0"/>
              <a:t> ὁ προσωπικός δημιουργός τοῦ ἀνθρώπου.</a:t>
            </a:r>
          </a:p>
          <a:p>
            <a:r>
              <a:rPr lang="el-GR" dirty="0" err="1" smtClean="0"/>
              <a:t>Στή</a:t>
            </a:r>
            <a:r>
              <a:rPr lang="el-GR" dirty="0" smtClean="0"/>
              <a:t> δεύτερη </a:t>
            </a:r>
            <a:r>
              <a:rPr lang="el-GR" dirty="0" err="1" smtClean="0"/>
              <a:t>ἀνθρωπολογική</a:t>
            </a:r>
            <a:r>
              <a:rPr lang="el-GR" dirty="0" smtClean="0"/>
              <a:t> διήγηση </a:t>
            </a:r>
            <a:r>
              <a:rPr lang="el-GR" dirty="0" err="1" smtClean="0"/>
              <a:t>ἐδράζεται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ἡ πίστη τῆς Π. Διαθήκης, </a:t>
            </a:r>
            <a:r>
              <a:rPr lang="el-GR" dirty="0" err="1" smtClean="0"/>
              <a:t>ἀλλά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τοῦ </a:t>
            </a:r>
            <a:r>
              <a:rPr lang="el-GR" dirty="0" err="1" smtClean="0"/>
              <a:t>μετεγενέστερου</a:t>
            </a:r>
            <a:r>
              <a:rPr lang="el-GR" dirty="0" smtClean="0"/>
              <a:t> </a:t>
            </a:r>
            <a:r>
              <a:rPr lang="el-GR" dirty="0" err="1" smtClean="0"/>
              <a:t>Ἰουδαϊσμοῦ</a:t>
            </a:r>
            <a:r>
              <a:rPr lang="el-GR" dirty="0" smtClean="0"/>
              <a:t>, </a:t>
            </a:r>
            <a:r>
              <a:rPr lang="el-GR" dirty="0" err="1" smtClean="0"/>
              <a:t>ὅτι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ἀνθρώπινο</a:t>
            </a:r>
            <a:r>
              <a:rPr lang="el-GR" dirty="0" smtClean="0"/>
              <a:t> </a:t>
            </a:r>
            <a:r>
              <a:rPr lang="el-GR" dirty="0" err="1" smtClean="0"/>
              <a:t>σῶμα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τά</a:t>
            </a:r>
            <a:r>
              <a:rPr lang="el-GR" dirty="0" smtClean="0"/>
              <a:t> μέλη του </a:t>
            </a:r>
            <a:r>
              <a:rPr lang="el-GR" dirty="0" err="1" smtClean="0"/>
              <a:t>εἶναι</a:t>
            </a:r>
            <a:r>
              <a:rPr lang="el-GR" dirty="0" smtClean="0"/>
              <a:t> </a:t>
            </a:r>
            <a:r>
              <a:rPr lang="el-GR" dirty="0" err="1" smtClean="0"/>
              <a:t>ἀναντικατάστατα</a:t>
            </a:r>
            <a:r>
              <a:rPr lang="el-GR" dirty="0" smtClean="0"/>
              <a:t>, </a:t>
            </a:r>
            <a:r>
              <a:rPr lang="el-GR" dirty="0" err="1" smtClean="0"/>
              <a:t>συνεπῶς</a:t>
            </a:r>
            <a:r>
              <a:rPr lang="el-GR" dirty="0" smtClean="0"/>
              <a:t>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αὐτήν</a:t>
            </a:r>
            <a:r>
              <a:rPr lang="el-GR" dirty="0" smtClean="0"/>
              <a:t> </a:t>
            </a:r>
            <a:r>
              <a:rPr lang="el-GR" dirty="0" err="1" smtClean="0"/>
              <a:t>ἀκόμη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πίστη </a:t>
            </a:r>
            <a:r>
              <a:rPr lang="el-GR" dirty="0" err="1" smtClean="0"/>
              <a:t>ἀπορρέει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βαθύτερο νόημα τοῦ χωρίου τοῦ </a:t>
            </a:r>
            <a:r>
              <a:rPr lang="el-GR" dirty="0" err="1" smtClean="0"/>
              <a:t>Δευτ</a:t>
            </a:r>
            <a:r>
              <a:rPr lang="el-GR" dirty="0" smtClean="0"/>
              <a:t>. (19,21) : «</a:t>
            </a:r>
            <a:r>
              <a:rPr lang="el-GR" dirty="0" err="1" smtClean="0"/>
              <a:t>ὀφθαλμόν</a:t>
            </a:r>
            <a:r>
              <a:rPr lang="el-GR" dirty="0" smtClean="0"/>
              <a:t> </a:t>
            </a:r>
            <a:r>
              <a:rPr lang="el-GR" dirty="0" err="1" smtClean="0"/>
              <a:t>ἀντί</a:t>
            </a:r>
            <a:r>
              <a:rPr lang="el-GR" dirty="0" smtClean="0"/>
              <a:t> </a:t>
            </a:r>
            <a:r>
              <a:rPr lang="el-GR" dirty="0" err="1" smtClean="0"/>
              <a:t>ὀφθαλμοῦ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ὀδόντα</a:t>
            </a:r>
            <a:r>
              <a:rPr lang="el-GR" dirty="0" smtClean="0"/>
              <a:t> </a:t>
            </a:r>
            <a:r>
              <a:rPr lang="el-GR" dirty="0" err="1" smtClean="0"/>
              <a:t>ἀντί</a:t>
            </a:r>
            <a:r>
              <a:rPr lang="el-GR" dirty="0" smtClean="0"/>
              <a:t> </a:t>
            </a:r>
            <a:r>
              <a:rPr lang="el-GR" dirty="0" err="1" smtClean="0"/>
              <a:t>ὀδόντος</a:t>
            </a:r>
            <a:r>
              <a:rPr lang="el-GR" dirty="0" smtClean="0"/>
              <a:t>».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err="1" smtClean="0"/>
              <a:t>Τό</a:t>
            </a:r>
            <a:r>
              <a:rPr lang="el-GR" dirty="0" smtClean="0"/>
              <a:t> δεύτερο στάδιο τῆς δημιουργίας τοῦ ἀνθρώπου </a:t>
            </a:r>
            <a:r>
              <a:rPr lang="el-GR" dirty="0" err="1" smtClean="0"/>
              <a:t>εἶναι</a:t>
            </a:r>
            <a:r>
              <a:rPr lang="el-GR" dirty="0" smtClean="0"/>
              <a:t> </a:t>
            </a:r>
            <a:r>
              <a:rPr lang="el-GR" dirty="0" err="1" smtClean="0"/>
              <a:t>αὐτό</a:t>
            </a:r>
            <a:r>
              <a:rPr lang="el-GR" dirty="0" smtClean="0"/>
              <a:t> κατά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ὁποῖο</a:t>
            </a:r>
            <a:r>
              <a:rPr lang="el-GR" dirty="0" smtClean="0"/>
              <a:t> ὁ Θεός </a:t>
            </a:r>
            <a:r>
              <a:rPr lang="el-GR" dirty="0" err="1" smtClean="0"/>
              <a:t>ἐμφυσᾶ</a:t>
            </a:r>
            <a:r>
              <a:rPr lang="el-GR" dirty="0" smtClean="0"/>
              <a:t> «πνοή </a:t>
            </a:r>
            <a:r>
              <a:rPr lang="el-GR" dirty="0" err="1" smtClean="0"/>
              <a:t>ζωῆς</a:t>
            </a:r>
            <a:r>
              <a:rPr lang="el-GR" dirty="0" smtClean="0"/>
              <a:t>» </a:t>
            </a:r>
            <a:r>
              <a:rPr lang="el-GR" dirty="0" err="1" smtClean="0"/>
              <a:t>στούς</a:t>
            </a:r>
            <a:r>
              <a:rPr lang="el-GR" dirty="0" smtClean="0"/>
              <a:t> «ρώθωνες» του, </a:t>
            </a:r>
            <a:r>
              <a:rPr lang="el-GR" dirty="0" err="1" smtClean="0"/>
              <a:t>ὡς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ἐξωτερικό</a:t>
            </a:r>
            <a:r>
              <a:rPr lang="el-GR" dirty="0" smtClean="0"/>
              <a:t> </a:t>
            </a:r>
            <a:r>
              <a:rPr lang="el-GR" dirty="0" err="1" smtClean="0"/>
              <a:t>ὄργανο</a:t>
            </a:r>
            <a:r>
              <a:rPr lang="el-GR" dirty="0" smtClean="0"/>
              <a:t> τῆς </a:t>
            </a:r>
            <a:r>
              <a:rPr lang="el-GR" dirty="0" err="1" smtClean="0"/>
              <a:t>ἀναπνοῆς</a:t>
            </a:r>
            <a:r>
              <a:rPr lang="el-GR" dirty="0" smtClean="0"/>
              <a:t> τοῦ ἀνθρώπου. </a:t>
            </a:r>
            <a:r>
              <a:rPr lang="el-GR" dirty="0" err="1" smtClean="0"/>
              <a:t>Στό</a:t>
            </a:r>
            <a:r>
              <a:rPr lang="el-GR" dirty="0" smtClean="0"/>
              <a:t> </a:t>
            </a:r>
            <a:r>
              <a:rPr lang="el-GR" dirty="0" err="1" smtClean="0"/>
              <a:t>σημεῖο</a:t>
            </a:r>
            <a:r>
              <a:rPr lang="el-GR" dirty="0" smtClean="0"/>
              <a:t> </a:t>
            </a:r>
            <a:r>
              <a:rPr lang="el-GR" dirty="0" err="1" smtClean="0"/>
              <a:t>αὐτό</a:t>
            </a:r>
            <a:r>
              <a:rPr lang="el-GR" dirty="0" smtClean="0"/>
              <a:t> γίνεται λόγος </a:t>
            </a:r>
            <a:r>
              <a:rPr lang="el-GR" dirty="0" err="1" smtClean="0"/>
              <a:t>γιά</a:t>
            </a:r>
            <a:r>
              <a:rPr lang="el-GR" dirty="0" smtClean="0"/>
              <a:t> την πνευματική δημιουργία τοῦ ἀνθρώπου, ὁ </a:t>
            </a:r>
            <a:r>
              <a:rPr lang="el-GR" dirty="0" err="1" smtClean="0"/>
              <a:t>ὁποῖος</a:t>
            </a:r>
            <a:r>
              <a:rPr lang="el-GR" dirty="0" smtClean="0"/>
              <a:t> φέρει </a:t>
            </a:r>
            <a:r>
              <a:rPr lang="el-GR" dirty="0" err="1" smtClean="0"/>
              <a:t>τά</a:t>
            </a:r>
            <a:r>
              <a:rPr lang="el-GR" dirty="0" smtClean="0"/>
              <a:t> χαρακτηριστικά </a:t>
            </a:r>
            <a:r>
              <a:rPr lang="el-GR" dirty="0" err="1" smtClean="0"/>
              <a:t>στοιχεῖα</a:t>
            </a:r>
            <a:r>
              <a:rPr lang="el-GR" dirty="0" smtClean="0"/>
              <a:t> τοῦ «</a:t>
            </a:r>
            <a:r>
              <a:rPr lang="el-GR" dirty="0" err="1" smtClean="0"/>
              <a:t>ἐμφυσῶ</a:t>
            </a:r>
            <a:r>
              <a:rPr lang="el-GR" dirty="0" smtClean="0"/>
              <a:t>» </a:t>
            </a:r>
            <a:r>
              <a:rPr lang="el-GR" dirty="0" err="1" smtClean="0"/>
              <a:t>καί</a:t>
            </a:r>
            <a:r>
              <a:rPr lang="el-GR" dirty="0" smtClean="0"/>
              <a:t> τῆς «</a:t>
            </a:r>
            <a:r>
              <a:rPr lang="el-GR" dirty="0" err="1" smtClean="0"/>
              <a:t>πνοῆς</a:t>
            </a:r>
            <a:r>
              <a:rPr lang="el-GR" dirty="0" smtClean="0"/>
              <a:t>» </a:t>
            </a:r>
            <a:r>
              <a:rPr lang="el-GR" dirty="0" err="1" smtClean="0"/>
              <a:t>σέ</a:t>
            </a:r>
            <a:r>
              <a:rPr lang="el-GR" dirty="0" smtClean="0"/>
              <a:t> </a:t>
            </a:r>
            <a:r>
              <a:rPr lang="el-GR" dirty="0" err="1" smtClean="0"/>
              <a:t>ἀντιπαραβολή</a:t>
            </a:r>
            <a:r>
              <a:rPr lang="el-GR" dirty="0" smtClean="0"/>
              <a:t> </a:t>
            </a:r>
            <a:r>
              <a:rPr lang="el-GR" dirty="0" err="1" smtClean="0"/>
              <a:t>πρός</a:t>
            </a:r>
            <a:r>
              <a:rPr lang="el-GR" dirty="0" smtClean="0"/>
              <a:t> </a:t>
            </a:r>
            <a:r>
              <a:rPr lang="el-GR" dirty="0" err="1" smtClean="0"/>
              <a:t>τά</a:t>
            </a:r>
            <a:r>
              <a:rPr lang="el-GR" dirty="0" smtClean="0"/>
              <a:t> «πλάσσω» και «</a:t>
            </a:r>
            <a:r>
              <a:rPr lang="el-GR" dirty="0" err="1" smtClean="0"/>
              <a:t>χοῦς</a:t>
            </a:r>
            <a:r>
              <a:rPr lang="el-GR" dirty="0" smtClean="0"/>
              <a:t>» τοῦ προηγουμένου </a:t>
            </a:r>
            <a:r>
              <a:rPr lang="el-GR" dirty="0" err="1" smtClean="0"/>
              <a:t>ἡμιστιχίου</a:t>
            </a:r>
            <a:r>
              <a:rPr lang="el-GR" dirty="0" smtClean="0"/>
              <a:t>, πού δηλώνουν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ὑλικό</a:t>
            </a:r>
            <a:r>
              <a:rPr lang="el-GR" dirty="0" smtClean="0"/>
              <a:t> του χαρακτήρα.</a:t>
            </a:r>
            <a:endParaRPr lang="el-G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ρῆμα</a:t>
            </a:r>
            <a:r>
              <a:rPr lang="el-GR" dirty="0" smtClean="0"/>
              <a:t> </a:t>
            </a:r>
            <a:r>
              <a:rPr lang="el-GR" i="1" dirty="0" err="1" smtClean="0"/>
              <a:t>ναφάχ</a:t>
            </a:r>
            <a:r>
              <a:rPr lang="el-GR" dirty="0" smtClean="0"/>
              <a:t> (</a:t>
            </a:r>
            <a:r>
              <a:rPr lang="el-GR" dirty="0" err="1" smtClean="0"/>
              <a:t>ἐμφυσῶ</a:t>
            </a:r>
            <a:r>
              <a:rPr lang="el-GR" dirty="0" smtClean="0"/>
              <a:t>) δηλώνεται </a:t>
            </a:r>
            <a:r>
              <a:rPr lang="el-GR" dirty="0" err="1" smtClean="0"/>
              <a:t>ἀφ’ἑνός</a:t>
            </a:r>
            <a:r>
              <a:rPr lang="el-GR" dirty="0" smtClean="0"/>
              <a:t> ἡ πνευματική φύση τοῦ ἀνθρώπου, </a:t>
            </a:r>
            <a:r>
              <a:rPr lang="el-GR" dirty="0" err="1" smtClean="0"/>
              <a:t>ἀφ’ἑτέρου</a:t>
            </a:r>
            <a:r>
              <a:rPr lang="el-GR" dirty="0" smtClean="0"/>
              <a:t> προσδιορίζεται ἡ στενή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ἄμεση</a:t>
            </a:r>
            <a:r>
              <a:rPr lang="el-GR" dirty="0" smtClean="0"/>
              <a:t> σχέση </a:t>
            </a:r>
            <a:r>
              <a:rPr lang="el-GR" dirty="0" err="1" smtClean="0"/>
              <a:t>καί</a:t>
            </a:r>
            <a:r>
              <a:rPr lang="el-GR" dirty="0" smtClean="0"/>
              <a:t> συγγένεια τοῦ ἀνθρώπου προς Θεό, ὁ </a:t>
            </a:r>
            <a:r>
              <a:rPr lang="el-GR" dirty="0" err="1" smtClean="0"/>
              <a:t>ὀποῖος</a:t>
            </a:r>
            <a:r>
              <a:rPr lang="el-GR" dirty="0" smtClean="0"/>
              <a:t> </a:t>
            </a:r>
            <a:r>
              <a:rPr lang="el-GR" dirty="0" err="1" smtClean="0"/>
              <a:t>εἶναι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ὁ μόνος φορέας </a:t>
            </a:r>
            <a:r>
              <a:rPr lang="el-GR" dirty="0" err="1" smtClean="0"/>
              <a:t>αὐτῆς</a:t>
            </a:r>
            <a:r>
              <a:rPr lang="el-GR" dirty="0" smtClean="0"/>
              <a:t> τῆς φύσεως. </a:t>
            </a:r>
            <a:r>
              <a:rPr lang="el-GR" dirty="0" err="1" smtClean="0"/>
              <a:t>Ἄλλωστε</a:t>
            </a:r>
            <a:r>
              <a:rPr lang="el-GR" dirty="0" smtClean="0"/>
              <a:t> </a:t>
            </a:r>
            <a:r>
              <a:rPr lang="el-GR" dirty="0" err="1" smtClean="0"/>
              <a:t>αὐτό</a:t>
            </a:r>
            <a:r>
              <a:rPr lang="el-GR" dirty="0" smtClean="0"/>
              <a:t> </a:t>
            </a:r>
            <a:r>
              <a:rPr lang="el-GR" dirty="0" err="1" smtClean="0"/>
              <a:t>μαρτυρεῖ</a:t>
            </a:r>
            <a:r>
              <a:rPr lang="el-GR" dirty="0" smtClean="0"/>
              <a:t> και ἡ χρήση τῆς λέξεως </a:t>
            </a:r>
            <a:r>
              <a:rPr lang="el-GR" i="1" dirty="0" err="1" smtClean="0"/>
              <a:t>νεσαμά</a:t>
            </a:r>
            <a:r>
              <a:rPr lang="el-GR" dirty="0" smtClean="0"/>
              <a:t> (πνοή), πού παραπέμπει </a:t>
            </a:r>
            <a:r>
              <a:rPr lang="el-GR" dirty="0" err="1" smtClean="0"/>
              <a:t>ἀπ’εὐθείας</a:t>
            </a:r>
            <a:r>
              <a:rPr lang="el-GR" dirty="0" smtClean="0"/>
              <a:t> </a:t>
            </a:r>
            <a:r>
              <a:rPr lang="el-GR" dirty="0" err="1" smtClean="0"/>
              <a:t>στό</a:t>
            </a:r>
            <a:r>
              <a:rPr lang="el-GR" dirty="0" smtClean="0"/>
              <a:t> </a:t>
            </a:r>
            <a:r>
              <a:rPr lang="el-GR" dirty="0" err="1" smtClean="0"/>
              <a:t>ρῆμα</a:t>
            </a:r>
            <a:r>
              <a:rPr lang="el-GR" dirty="0" smtClean="0"/>
              <a:t> </a:t>
            </a:r>
            <a:r>
              <a:rPr lang="el-GR" i="1" dirty="0" err="1" smtClean="0"/>
              <a:t>ναφάχ</a:t>
            </a:r>
            <a:r>
              <a:rPr lang="el-GR" i="1" dirty="0" smtClean="0"/>
              <a:t>, </a:t>
            </a:r>
            <a:r>
              <a:rPr lang="el-GR" dirty="0" smtClean="0"/>
              <a:t>χωρίς πρόσθετη </a:t>
            </a:r>
            <a:r>
              <a:rPr lang="el-GR" dirty="0" err="1" smtClean="0"/>
              <a:t>διασάφιση</a:t>
            </a:r>
            <a:r>
              <a:rPr lang="el-GR" dirty="0" smtClean="0"/>
              <a:t>, γεγονός πού </a:t>
            </a:r>
            <a:r>
              <a:rPr lang="el-GR" dirty="0" err="1" smtClean="0"/>
              <a:t>μαρτυρᾶ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ἀπευθείας</a:t>
            </a:r>
            <a:r>
              <a:rPr lang="el-GR" dirty="0" smtClean="0"/>
              <a:t> χορήγηση τῆς </a:t>
            </a:r>
            <a:r>
              <a:rPr lang="el-GR" dirty="0" err="1" smtClean="0"/>
              <a:t>πνοῆς</a:t>
            </a:r>
            <a:r>
              <a:rPr lang="el-GR" dirty="0" smtClean="0"/>
              <a:t>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Θεό </a:t>
            </a:r>
            <a:r>
              <a:rPr lang="el-GR" dirty="0" err="1" smtClean="0"/>
              <a:t>στόν</a:t>
            </a:r>
            <a:r>
              <a:rPr lang="el-GR" dirty="0" smtClean="0"/>
              <a:t> </a:t>
            </a:r>
            <a:r>
              <a:rPr lang="el-GR" dirty="0" err="1" smtClean="0"/>
              <a:t>ἄνθρωπο</a:t>
            </a:r>
            <a:r>
              <a:rPr lang="el-GR" dirty="0" smtClean="0"/>
              <a:t>.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ἄλλα</a:t>
            </a:r>
            <a:r>
              <a:rPr lang="el-GR" dirty="0" smtClean="0"/>
              <a:t> λόγια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θεία «πνοή» μεταλαμπαδεύεται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Θεό </a:t>
            </a:r>
            <a:r>
              <a:rPr lang="el-GR" dirty="0" err="1" smtClean="0"/>
              <a:t>στόν</a:t>
            </a:r>
            <a:r>
              <a:rPr lang="el-GR" dirty="0" smtClean="0"/>
              <a:t> </a:t>
            </a:r>
            <a:r>
              <a:rPr lang="el-GR" dirty="0" err="1" smtClean="0"/>
              <a:t>ἄνθρωπο</a:t>
            </a:r>
            <a:r>
              <a:rPr lang="el-GR" dirty="0" smtClean="0"/>
              <a:t> ἡ «</a:t>
            </a:r>
            <a:r>
              <a:rPr lang="el-GR" dirty="0" err="1" smtClean="0"/>
              <a:t>ζωαρχική</a:t>
            </a:r>
            <a:r>
              <a:rPr lang="el-GR" dirty="0" smtClean="0"/>
              <a:t> θεία </a:t>
            </a:r>
            <a:r>
              <a:rPr lang="el-GR" dirty="0" err="1" smtClean="0"/>
              <a:t>ἀρχή</a:t>
            </a:r>
            <a:r>
              <a:rPr lang="el-GR" dirty="0" smtClean="0"/>
              <a:t>».</a:t>
            </a:r>
            <a:endParaRPr lang="el-G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Ἡ «πνοή </a:t>
            </a:r>
            <a:r>
              <a:rPr lang="el-GR" dirty="0" err="1" smtClean="0"/>
              <a:t>ζωῆς</a:t>
            </a:r>
            <a:r>
              <a:rPr lang="el-GR" dirty="0" smtClean="0"/>
              <a:t>» </a:t>
            </a:r>
            <a:r>
              <a:rPr lang="el-GR" dirty="0" err="1" smtClean="0"/>
              <a:t>ἀποτελεῖ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κορύφωση τῆς δημιουργίας τοῦ ἀνθρώπου.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τή</a:t>
            </a:r>
            <a:r>
              <a:rPr lang="el-GR" dirty="0" smtClean="0"/>
              <a:t> διήγηση γίνεται </a:t>
            </a:r>
            <a:r>
              <a:rPr lang="el-GR" dirty="0" err="1" smtClean="0"/>
              <a:t>ἀντιληπτό</a:t>
            </a:r>
            <a:r>
              <a:rPr lang="el-GR" dirty="0" smtClean="0"/>
              <a:t> </a:t>
            </a:r>
            <a:r>
              <a:rPr lang="el-GR" dirty="0" err="1" smtClean="0"/>
              <a:t>ὅτι</a:t>
            </a:r>
            <a:r>
              <a:rPr lang="el-GR" dirty="0" smtClean="0"/>
              <a:t> ὁ Θεός </a:t>
            </a:r>
            <a:r>
              <a:rPr lang="el-GR" dirty="0" err="1" smtClean="0"/>
              <a:t>δέν</a:t>
            </a:r>
            <a:r>
              <a:rPr lang="el-GR" dirty="0" smtClean="0"/>
              <a:t>  </a:t>
            </a:r>
            <a:r>
              <a:rPr lang="el-GR" dirty="0" err="1" smtClean="0"/>
              <a:t>χρησιμοποεῖ</a:t>
            </a:r>
            <a:r>
              <a:rPr lang="el-GR" dirty="0" smtClean="0"/>
              <a:t> </a:t>
            </a:r>
            <a:r>
              <a:rPr lang="el-GR" dirty="0" err="1" smtClean="0"/>
              <a:t>ἄλλα</a:t>
            </a:r>
            <a:r>
              <a:rPr lang="el-GR" dirty="0" smtClean="0"/>
              <a:t> </a:t>
            </a:r>
            <a:r>
              <a:rPr lang="el-GR" dirty="0" err="1" smtClean="0"/>
              <a:t>ὑλικά</a:t>
            </a:r>
            <a:r>
              <a:rPr lang="el-GR" dirty="0" smtClean="0"/>
              <a:t> πού </a:t>
            </a:r>
            <a:r>
              <a:rPr lang="el-GR" dirty="0" err="1" smtClean="0"/>
              <a:t>προϋπῆρχαν</a:t>
            </a:r>
            <a:r>
              <a:rPr lang="el-GR" dirty="0" smtClean="0"/>
              <a:t> τοῦ ἀνθρώπου, </a:t>
            </a:r>
            <a:r>
              <a:rPr lang="el-GR" dirty="0" err="1" smtClean="0"/>
              <a:t>ἀλλά</a:t>
            </a:r>
            <a:r>
              <a:rPr lang="el-GR" dirty="0" smtClean="0"/>
              <a:t> δωρίζει </a:t>
            </a:r>
            <a:r>
              <a:rPr lang="el-GR" dirty="0" err="1" smtClean="0"/>
              <a:t>σ’αὐτόν</a:t>
            </a:r>
            <a:r>
              <a:rPr lang="el-GR" dirty="0" smtClean="0"/>
              <a:t> κάτι πού μετέχει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ἰδιωμάτων</a:t>
            </a:r>
            <a:r>
              <a:rPr lang="el-GR" dirty="0" smtClean="0"/>
              <a:t> του. </a:t>
            </a:r>
            <a:r>
              <a:rPr lang="el-GR" dirty="0" err="1" smtClean="0"/>
              <a:t>Στό</a:t>
            </a:r>
            <a:r>
              <a:rPr lang="el-GR" dirty="0" smtClean="0"/>
              <a:t> </a:t>
            </a:r>
            <a:r>
              <a:rPr lang="el-GR" dirty="0" err="1" smtClean="0"/>
              <a:t>σημεῖο</a:t>
            </a:r>
            <a:r>
              <a:rPr lang="el-GR" dirty="0" smtClean="0"/>
              <a:t> </a:t>
            </a:r>
            <a:r>
              <a:rPr lang="el-GR" dirty="0" err="1" smtClean="0"/>
              <a:t>αὐτό</a:t>
            </a:r>
            <a:r>
              <a:rPr lang="el-GR" dirty="0" smtClean="0"/>
              <a:t> πρέπει </a:t>
            </a:r>
            <a:r>
              <a:rPr lang="el-GR" dirty="0" err="1" smtClean="0"/>
              <a:t>νά</a:t>
            </a:r>
            <a:r>
              <a:rPr lang="el-GR" dirty="0" smtClean="0"/>
              <a:t> </a:t>
            </a:r>
            <a:r>
              <a:rPr lang="el-GR" dirty="0" err="1" smtClean="0"/>
              <a:t>διασαφηνιστοῦν</a:t>
            </a:r>
            <a:r>
              <a:rPr lang="el-GR" dirty="0" smtClean="0"/>
              <a:t> </a:t>
            </a:r>
            <a:r>
              <a:rPr lang="el-GR" dirty="0" err="1" smtClean="0"/>
              <a:t>οἱ</a:t>
            </a:r>
            <a:r>
              <a:rPr lang="el-GR" dirty="0" smtClean="0"/>
              <a:t> </a:t>
            </a:r>
            <a:r>
              <a:rPr lang="el-GR" dirty="0" err="1" smtClean="0"/>
              <a:t>ὅροι</a:t>
            </a:r>
            <a:r>
              <a:rPr lang="el-GR" dirty="0" smtClean="0"/>
              <a:t> «</a:t>
            </a:r>
            <a:r>
              <a:rPr lang="el-GR" dirty="0" err="1" smtClean="0"/>
              <a:t>ρούαχ»</a:t>
            </a:r>
            <a:r>
              <a:rPr lang="el-GR" dirty="0" smtClean="0"/>
              <a:t>-«</a:t>
            </a:r>
            <a:r>
              <a:rPr lang="el-GR" dirty="0" err="1" smtClean="0"/>
              <a:t>Πνεῦμα</a:t>
            </a:r>
            <a:r>
              <a:rPr lang="el-GR" dirty="0" smtClean="0"/>
              <a:t> Θεοῦ» και «</a:t>
            </a:r>
            <a:r>
              <a:rPr lang="el-GR" dirty="0" err="1" smtClean="0"/>
              <a:t>νισμάθ»</a:t>
            </a:r>
            <a:r>
              <a:rPr lang="el-GR" dirty="0" smtClean="0"/>
              <a:t>-«πνοή», καθώς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πρῶτο</a:t>
            </a:r>
            <a:r>
              <a:rPr lang="el-GR" dirty="0" smtClean="0"/>
              <a:t> λεξικολογικά </a:t>
            </a:r>
            <a:r>
              <a:rPr lang="el-GR" dirty="0" err="1" smtClean="0"/>
              <a:t>εἶναι</a:t>
            </a:r>
            <a:r>
              <a:rPr lang="el-GR" dirty="0" smtClean="0"/>
              <a:t> </a:t>
            </a:r>
            <a:r>
              <a:rPr lang="el-GR" dirty="0" err="1" smtClean="0"/>
              <a:t>εὐρύτερο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περιλαμβάνει </a:t>
            </a:r>
            <a:r>
              <a:rPr lang="el-GR" dirty="0" err="1" smtClean="0"/>
              <a:t>τό</a:t>
            </a:r>
            <a:r>
              <a:rPr lang="el-GR" dirty="0" smtClean="0"/>
              <a:t> δεύτερο. Ἡ δεύτερη </a:t>
            </a:r>
            <a:r>
              <a:rPr lang="el-GR" dirty="0" err="1" smtClean="0"/>
              <a:t>ἀνθρωπολογική</a:t>
            </a:r>
            <a:r>
              <a:rPr lang="el-GR" dirty="0" smtClean="0"/>
              <a:t> διήγηση τονίζει </a:t>
            </a:r>
            <a:r>
              <a:rPr lang="el-GR" dirty="0" err="1" smtClean="0"/>
              <a:t>ὅτι</a:t>
            </a:r>
            <a:r>
              <a:rPr lang="el-GR" dirty="0" smtClean="0"/>
              <a:t> ὁ </a:t>
            </a:r>
            <a:r>
              <a:rPr lang="el-GR" dirty="0" err="1" smtClean="0"/>
              <a:t>ἄνθρωπος</a:t>
            </a:r>
            <a:r>
              <a:rPr lang="el-GR" dirty="0" smtClean="0"/>
              <a:t> </a:t>
            </a:r>
            <a:r>
              <a:rPr lang="el-GR" dirty="0" err="1" smtClean="0"/>
              <a:t>ἔχει</a:t>
            </a:r>
            <a:r>
              <a:rPr lang="el-GR" dirty="0" smtClean="0"/>
              <a:t> </a:t>
            </a:r>
            <a:r>
              <a:rPr lang="el-GR" dirty="0" err="1" smtClean="0"/>
              <a:t>δημιουργηθεῖ</a:t>
            </a:r>
            <a:r>
              <a:rPr lang="el-GR" dirty="0" smtClean="0"/>
              <a:t>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ἄμορφη</a:t>
            </a:r>
            <a:r>
              <a:rPr lang="el-GR" dirty="0" smtClean="0"/>
              <a:t>, </a:t>
            </a:r>
            <a:r>
              <a:rPr lang="el-GR" dirty="0" err="1" smtClean="0"/>
              <a:t>εὐτελῆ</a:t>
            </a:r>
            <a:r>
              <a:rPr lang="el-GR" dirty="0" smtClean="0"/>
              <a:t> και φθαρτή </a:t>
            </a:r>
            <a:r>
              <a:rPr lang="el-GR" dirty="0" err="1" smtClean="0"/>
              <a:t>ὕλη</a:t>
            </a:r>
            <a:r>
              <a:rPr lang="el-GR" dirty="0" smtClean="0"/>
              <a:t>,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χῶμα</a:t>
            </a:r>
            <a:r>
              <a:rPr lang="el-GR" dirty="0" smtClean="0"/>
              <a:t>.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ἕναν</a:t>
            </a:r>
            <a:r>
              <a:rPr lang="el-GR" dirty="0" smtClean="0"/>
              <a:t> </a:t>
            </a:r>
            <a:r>
              <a:rPr lang="el-GR" dirty="0" err="1" smtClean="0"/>
              <a:t>ἔμμεσο</a:t>
            </a:r>
            <a:r>
              <a:rPr lang="el-GR" dirty="0" smtClean="0"/>
              <a:t>, </a:t>
            </a:r>
            <a:r>
              <a:rPr lang="el-GR" dirty="0" err="1" smtClean="0"/>
              <a:t>ἀλλά</a:t>
            </a:r>
            <a:r>
              <a:rPr lang="el-GR" dirty="0" smtClean="0"/>
              <a:t> </a:t>
            </a:r>
            <a:r>
              <a:rPr lang="el-GR" dirty="0" err="1" smtClean="0"/>
              <a:t>σαφῆ</a:t>
            </a:r>
            <a:r>
              <a:rPr lang="el-GR" dirty="0" smtClean="0"/>
              <a:t> τρόπο </a:t>
            </a:r>
            <a:r>
              <a:rPr lang="el-GR" dirty="0" err="1" smtClean="0"/>
              <a:t>ἐξαίρεται</a:t>
            </a:r>
            <a:r>
              <a:rPr lang="el-GR" dirty="0" smtClean="0"/>
              <a:t> ἡ παντοδυναμία </a:t>
            </a:r>
            <a:r>
              <a:rPr lang="el-GR" dirty="0" err="1" smtClean="0"/>
              <a:t>καί</a:t>
            </a:r>
            <a:r>
              <a:rPr lang="el-GR" dirty="0" smtClean="0"/>
              <a:t> ἡ </a:t>
            </a:r>
            <a:r>
              <a:rPr lang="el-GR" dirty="0" err="1" smtClean="0"/>
              <a:t>ἀγαθότητα</a:t>
            </a:r>
            <a:r>
              <a:rPr lang="el-GR" dirty="0" smtClean="0"/>
              <a:t> τοῦ Θεοῦ, ὁ </a:t>
            </a:r>
            <a:r>
              <a:rPr lang="el-GR" dirty="0" err="1" smtClean="0"/>
              <a:t>ὁποῖος</a:t>
            </a:r>
            <a:r>
              <a:rPr lang="el-GR" dirty="0" smtClean="0"/>
              <a:t> </a:t>
            </a:r>
            <a:r>
              <a:rPr lang="el-GR" dirty="0" err="1" smtClean="0"/>
              <a:t>ὡς</a:t>
            </a:r>
            <a:r>
              <a:rPr lang="el-GR" dirty="0" smtClean="0"/>
              <a:t> σοφός </a:t>
            </a:r>
            <a:r>
              <a:rPr lang="el-GR" dirty="0" err="1" smtClean="0"/>
              <a:t>ἀγγειοπλάστης</a:t>
            </a:r>
            <a:r>
              <a:rPr lang="el-GR" dirty="0" smtClean="0"/>
              <a:t> δίνει </a:t>
            </a:r>
            <a:r>
              <a:rPr lang="el-GR" dirty="0" err="1" smtClean="0"/>
              <a:t>ὄχι</a:t>
            </a:r>
            <a:r>
              <a:rPr lang="el-GR" dirty="0" smtClean="0"/>
              <a:t> μόνο </a:t>
            </a:r>
            <a:r>
              <a:rPr lang="el-GR" dirty="0" err="1" smtClean="0"/>
              <a:t>σχῆμα</a:t>
            </a:r>
            <a:r>
              <a:rPr lang="el-GR" dirty="0" smtClean="0"/>
              <a:t> </a:t>
            </a:r>
            <a:r>
              <a:rPr lang="el-GR" dirty="0" err="1" smtClean="0"/>
              <a:t>στό</a:t>
            </a:r>
            <a:r>
              <a:rPr lang="el-GR" dirty="0" smtClean="0"/>
              <a:t> </a:t>
            </a:r>
            <a:r>
              <a:rPr lang="el-GR" dirty="0" err="1" smtClean="0"/>
              <a:t>ἀνθρώπινο</a:t>
            </a:r>
            <a:r>
              <a:rPr lang="el-GR" dirty="0" smtClean="0"/>
              <a:t> </a:t>
            </a:r>
            <a:r>
              <a:rPr lang="el-GR" dirty="0" err="1" smtClean="0"/>
              <a:t>σῶμα</a:t>
            </a:r>
            <a:r>
              <a:rPr lang="el-GR" dirty="0" smtClean="0"/>
              <a:t>, </a:t>
            </a:r>
            <a:r>
              <a:rPr lang="el-GR" dirty="0" err="1" smtClean="0"/>
              <a:t>ἀλλά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ζωή.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Ἡ </a:t>
            </a:r>
            <a:r>
              <a:rPr lang="el-GR" dirty="0" err="1" smtClean="0"/>
              <a:t>ὕπαρξη</a:t>
            </a:r>
            <a:r>
              <a:rPr lang="el-GR" dirty="0" smtClean="0"/>
              <a:t> τῆς </a:t>
            </a:r>
            <a:r>
              <a:rPr lang="el-GR" dirty="0" err="1" smtClean="0"/>
              <a:t>ζωῆς</a:t>
            </a:r>
            <a:r>
              <a:rPr lang="el-GR" dirty="0" smtClean="0"/>
              <a:t> διαβεβαιώνεται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ὅρο</a:t>
            </a:r>
            <a:r>
              <a:rPr lang="el-GR" dirty="0" smtClean="0"/>
              <a:t> «</a:t>
            </a:r>
            <a:r>
              <a:rPr lang="el-GR" dirty="0" err="1" smtClean="0"/>
              <a:t>νέφες</a:t>
            </a:r>
            <a:r>
              <a:rPr lang="el-GR" dirty="0" smtClean="0"/>
              <a:t> </a:t>
            </a:r>
            <a:r>
              <a:rPr lang="el-GR" dirty="0" err="1" smtClean="0"/>
              <a:t>χαγιά</a:t>
            </a:r>
            <a:r>
              <a:rPr lang="el-GR" dirty="0" smtClean="0"/>
              <a:t>», </a:t>
            </a:r>
            <a:r>
              <a:rPr lang="el-GR" dirty="0" err="1" smtClean="0"/>
              <a:t>τήν</a:t>
            </a:r>
            <a:r>
              <a:rPr lang="el-GR" dirty="0" smtClean="0"/>
              <a:t> ψυχή </a:t>
            </a:r>
            <a:r>
              <a:rPr lang="el-GR" dirty="0" err="1" smtClean="0"/>
              <a:t>ζωῆς</a:t>
            </a:r>
            <a:r>
              <a:rPr lang="el-GR" dirty="0" smtClean="0"/>
              <a:t>, χαρακτηριστικό πού διαθέτουν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τά</a:t>
            </a:r>
            <a:r>
              <a:rPr lang="el-GR" dirty="0" smtClean="0"/>
              <a:t> </a:t>
            </a:r>
            <a:r>
              <a:rPr lang="el-GR" dirty="0" err="1" smtClean="0"/>
              <a:t>ζῶα</a:t>
            </a:r>
            <a:r>
              <a:rPr lang="el-GR" dirty="0" smtClean="0"/>
              <a:t>· διακρίνεται </a:t>
            </a:r>
            <a:r>
              <a:rPr lang="el-GR" dirty="0" err="1" smtClean="0"/>
              <a:t>ὅμως</a:t>
            </a:r>
            <a:r>
              <a:rPr lang="el-GR" dirty="0" smtClean="0"/>
              <a:t> </a:t>
            </a:r>
            <a:r>
              <a:rPr lang="el-GR" dirty="0" err="1" smtClean="0"/>
              <a:t>στόν</a:t>
            </a:r>
            <a:r>
              <a:rPr lang="el-GR" dirty="0" smtClean="0"/>
              <a:t> </a:t>
            </a:r>
            <a:r>
              <a:rPr lang="el-GR" dirty="0" err="1" smtClean="0"/>
              <a:t>ἄνθρωπο</a:t>
            </a:r>
            <a:r>
              <a:rPr lang="el-GR" dirty="0" smtClean="0"/>
              <a:t>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«</a:t>
            </a:r>
            <a:r>
              <a:rPr lang="el-GR" dirty="0" err="1" smtClean="0"/>
              <a:t>νισμάθ</a:t>
            </a:r>
            <a:r>
              <a:rPr lang="el-GR" dirty="0" smtClean="0"/>
              <a:t>» </a:t>
            </a:r>
            <a:r>
              <a:rPr lang="el-GR" dirty="0" err="1" smtClean="0"/>
              <a:t>στή</a:t>
            </a:r>
            <a:r>
              <a:rPr lang="el-GR" dirty="0" smtClean="0"/>
              <a:t> </a:t>
            </a:r>
            <a:r>
              <a:rPr lang="el-GR" dirty="0" err="1" smtClean="0"/>
              <a:t>β΄</a:t>
            </a:r>
            <a:r>
              <a:rPr lang="el-GR" dirty="0" smtClean="0"/>
              <a:t> </a:t>
            </a:r>
            <a:r>
              <a:rPr lang="el-GR" dirty="0" err="1" smtClean="0"/>
              <a:t>ἀνθρωπολογική</a:t>
            </a:r>
            <a:r>
              <a:rPr lang="el-GR" dirty="0" smtClean="0"/>
              <a:t> διήγηση, </a:t>
            </a:r>
            <a:r>
              <a:rPr lang="el-GR" dirty="0" err="1" smtClean="0"/>
              <a:t>ὅπως</a:t>
            </a:r>
            <a:r>
              <a:rPr lang="el-GR" dirty="0" smtClean="0"/>
              <a:t>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ὅρο</a:t>
            </a:r>
            <a:r>
              <a:rPr lang="el-GR" dirty="0" smtClean="0"/>
              <a:t> τοῦ «κατ’ εἰκόνα» </a:t>
            </a:r>
            <a:r>
              <a:rPr lang="el-GR" dirty="0" err="1" smtClean="0"/>
              <a:t>στήν</a:t>
            </a:r>
            <a:r>
              <a:rPr lang="el-GR" dirty="0" smtClean="0"/>
              <a:t> α’ </a:t>
            </a:r>
            <a:r>
              <a:rPr lang="el-GR" dirty="0" err="1" smtClean="0"/>
              <a:t>ἀνθρωπολογική</a:t>
            </a:r>
            <a:r>
              <a:rPr lang="el-GR" dirty="0" smtClean="0"/>
              <a:t> διήγηση.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ἕναν</a:t>
            </a:r>
            <a:r>
              <a:rPr lang="el-GR" dirty="0" smtClean="0"/>
              <a:t> </a:t>
            </a:r>
            <a:r>
              <a:rPr lang="el-GR" dirty="0" err="1" smtClean="0"/>
              <a:t>ἔμμεσο</a:t>
            </a:r>
            <a:r>
              <a:rPr lang="el-GR" dirty="0" smtClean="0"/>
              <a:t> τρόπο δηλώνεται </a:t>
            </a:r>
            <a:r>
              <a:rPr lang="el-GR" dirty="0" err="1" smtClean="0"/>
              <a:t>ἐν</a:t>
            </a:r>
            <a:r>
              <a:rPr lang="el-GR" dirty="0" smtClean="0"/>
              <a:t> </a:t>
            </a:r>
            <a:r>
              <a:rPr lang="el-GR" dirty="0" err="1" smtClean="0"/>
              <a:t>προκειμένῳ</a:t>
            </a:r>
            <a:r>
              <a:rPr lang="el-GR" dirty="0" smtClean="0"/>
              <a:t> </a:t>
            </a:r>
            <a:r>
              <a:rPr lang="el-GR" dirty="0" err="1" smtClean="0"/>
              <a:t>ὅτι</a:t>
            </a:r>
            <a:r>
              <a:rPr lang="el-GR" dirty="0" smtClean="0"/>
              <a:t> ὅ </a:t>
            </a:r>
            <a:r>
              <a:rPr lang="el-GR" dirty="0" err="1" smtClean="0"/>
              <a:t>ἄνθρωπος</a:t>
            </a:r>
            <a:r>
              <a:rPr lang="el-GR" dirty="0" smtClean="0"/>
              <a:t> λαμβάνει </a:t>
            </a:r>
            <a:r>
              <a:rPr lang="el-GR" dirty="0" err="1" smtClean="0"/>
              <a:t>τήν</a:t>
            </a:r>
            <a:r>
              <a:rPr lang="el-GR" dirty="0" smtClean="0"/>
              <a:t> πνοή </a:t>
            </a:r>
            <a:r>
              <a:rPr lang="el-GR" dirty="0" err="1" smtClean="0"/>
              <a:t>ἀπευθείας</a:t>
            </a:r>
            <a:r>
              <a:rPr lang="el-GR" dirty="0" smtClean="0"/>
              <a:t>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Θεό.</a:t>
            </a:r>
            <a:endParaRPr lang="el-G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Ἡ </a:t>
            </a:r>
            <a:r>
              <a:rPr lang="el-GR" dirty="0" err="1" smtClean="0"/>
              <a:t>β΄</a:t>
            </a:r>
            <a:r>
              <a:rPr lang="el-GR" dirty="0" smtClean="0"/>
              <a:t> </a:t>
            </a:r>
            <a:r>
              <a:rPr lang="el-GR" dirty="0" err="1" smtClean="0"/>
              <a:t>ἀνθρωπολογική</a:t>
            </a:r>
            <a:r>
              <a:rPr lang="el-GR" dirty="0" smtClean="0"/>
              <a:t> διήγηση παρά τούς </a:t>
            </a:r>
            <a:r>
              <a:rPr lang="el-GR" dirty="0" err="1" smtClean="0"/>
              <a:t>ἀνθρωπομορφισμούς</a:t>
            </a:r>
            <a:r>
              <a:rPr lang="el-GR" dirty="0" smtClean="0"/>
              <a:t> της διακρίνεται </a:t>
            </a:r>
            <a:r>
              <a:rPr lang="el-GR" dirty="0" err="1" smtClean="0"/>
              <a:t>γιά</a:t>
            </a:r>
            <a:r>
              <a:rPr lang="el-GR" dirty="0" smtClean="0"/>
              <a:t> </a:t>
            </a:r>
            <a:r>
              <a:rPr lang="el-GR" dirty="0" err="1" smtClean="0"/>
              <a:t>τή</a:t>
            </a:r>
            <a:r>
              <a:rPr lang="el-GR" dirty="0" smtClean="0"/>
              <a:t> λιτότητα τῆς </a:t>
            </a:r>
            <a:r>
              <a:rPr lang="el-GR" dirty="0" err="1" smtClean="0"/>
              <a:t>ἐκφράσεώς</a:t>
            </a:r>
            <a:r>
              <a:rPr lang="el-GR" dirty="0" smtClean="0"/>
              <a:t> της, ἡ </a:t>
            </a:r>
            <a:r>
              <a:rPr lang="el-GR" dirty="0" err="1" smtClean="0"/>
              <a:t>ὁποία</a:t>
            </a:r>
            <a:r>
              <a:rPr lang="el-GR" dirty="0" smtClean="0"/>
              <a:t> </a:t>
            </a:r>
            <a:r>
              <a:rPr lang="el-GR" dirty="0" err="1" smtClean="0"/>
              <a:t>στοχεὐει</a:t>
            </a:r>
            <a:r>
              <a:rPr lang="el-GR" dirty="0" smtClean="0"/>
              <a:t>: α) </a:t>
            </a:r>
            <a:r>
              <a:rPr lang="el-GR" dirty="0" err="1" smtClean="0"/>
              <a:t>στόν</a:t>
            </a:r>
            <a:r>
              <a:rPr lang="el-GR" dirty="0" smtClean="0"/>
              <a:t> μεγαλειώδη τόνο τῆς διηγήσεως </a:t>
            </a:r>
            <a:r>
              <a:rPr lang="el-GR" dirty="0" err="1" smtClean="0"/>
              <a:t>καί</a:t>
            </a:r>
            <a:r>
              <a:rPr lang="el-GR" dirty="0" smtClean="0"/>
              <a:t> β) </a:t>
            </a:r>
            <a:r>
              <a:rPr lang="el-GR" dirty="0" err="1" smtClean="0"/>
              <a:t>στήν</a:t>
            </a:r>
            <a:r>
              <a:rPr lang="el-GR" dirty="0" smtClean="0"/>
              <a:t> </a:t>
            </a:r>
            <a:r>
              <a:rPr lang="el-GR" dirty="0" err="1" smtClean="0"/>
              <a:t>ἀποφυγή</a:t>
            </a:r>
            <a:r>
              <a:rPr lang="el-GR" dirty="0" smtClean="0"/>
              <a:t> τῆς </a:t>
            </a:r>
            <a:r>
              <a:rPr lang="el-GR" dirty="0" err="1" smtClean="0"/>
              <a:t>ὑπερβολικῆς</a:t>
            </a:r>
            <a:r>
              <a:rPr lang="el-GR" dirty="0" smtClean="0"/>
              <a:t> </a:t>
            </a:r>
            <a:r>
              <a:rPr lang="el-GR" dirty="0" err="1" smtClean="0"/>
              <a:t>εἰκονοποιϊας</a:t>
            </a:r>
            <a:r>
              <a:rPr lang="el-GR" dirty="0" smtClean="0"/>
              <a:t>, </a:t>
            </a:r>
            <a:r>
              <a:rPr lang="el-GR" dirty="0" err="1" smtClean="0"/>
              <a:t>ἀφοῦ</a:t>
            </a:r>
            <a:r>
              <a:rPr lang="el-GR" dirty="0" smtClean="0"/>
              <a:t> </a:t>
            </a:r>
            <a:r>
              <a:rPr lang="el-GR" dirty="0" err="1" smtClean="0"/>
              <a:t>ἀπουσιάζουν</a:t>
            </a:r>
            <a:r>
              <a:rPr lang="el-GR" dirty="0" smtClean="0"/>
              <a:t> </a:t>
            </a:r>
            <a:r>
              <a:rPr lang="el-GR" dirty="0" err="1" smtClean="0"/>
              <a:t>οἱ</a:t>
            </a:r>
            <a:r>
              <a:rPr lang="el-GR" dirty="0" smtClean="0"/>
              <a:t> </a:t>
            </a:r>
            <a:r>
              <a:rPr lang="el-GR" dirty="0" err="1" smtClean="0"/>
              <a:t>ὑπερβολικοί</a:t>
            </a:r>
            <a:r>
              <a:rPr lang="el-GR" dirty="0" smtClean="0"/>
              <a:t> </a:t>
            </a:r>
            <a:r>
              <a:rPr lang="el-GR" dirty="0" err="1" smtClean="0"/>
              <a:t>ἐπιθετικοί</a:t>
            </a:r>
            <a:r>
              <a:rPr lang="el-GR" dirty="0" smtClean="0"/>
              <a:t> προσδιορισμοί.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err="1"/>
              <a:t>Σέ</a:t>
            </a:r>
            <a:r>
              <a:rPr lang="el-GR" dirty="0"/>
              <a:t> μία γενική </a:t>
            </a:r>
            <a:r>
              <a:rPr lang="el-GR" dirty="0" err="1"/>
              <a:t>ἀναφορά</a:t>
            </a:r>
            <a:r>
              <a:rPr lang="el-GR" dirty="0"/>
              <a:t> ἡ πρώτη </a:t>
            </a:r>
            <a:r>
              <a:rPr lang="el-GR" dirty="0" err="1"/>
              <a:t>ἀνθρωπολογική</a:t>
            </a:r>
            <a:r>
              <a:rPr lang="el-GR" dirty="0"/>
              <a:t> διήγηση </a:t>
            </a:r>
            <a:r>
              <a:rPr lang="el-GR" dirty="0" err="1"/>
              <a:t>ἐμπερικλείεται</a:t>
            </a:r>
            <a:r>
              <a:rPr lang="el-GR" dirty="0"/>
              <a:t>  </a:t>
            </a:r>
            <a:r>
              <a:rPr lang="el-GR" dirty="0" err="1"/>
              <a:t>στούς</a:t>
            </a:r>
            <a:r>
              <a:rPr lang="el-GR" dirty="0"/>
              <a:t> στίχους Γεν. 1, 26-29 κάνει δε λόγο </a:t>
            </a:r>
            <a:r>
              <a:rPr lang="el-GR" dirty="0" err="1"/>
              <a:t>μέ</a:t>
            </a:r>
            <a:r>
              <a:rPr lang="el-GR" dirty="0"/>
              <a:t> συνοπτικό τρόπο </a:t>
            </a:r>
            <a:r>
              <a:rPr lang="el-GR" dirty="0" err="1"/>
              <a:t>στή</a:t>
            </a:r>
            <a:r>
              <a:rPr lang="el-GR" dirty="0"/>
              <a:t> δημιουργία </a:t>
            </a:r>
            <a:r>
              <a:rPr lang="el-GR" dirty="0" err="1"/>
              <a:t>τοῦ</a:t>
            </a:r>
            <a:r>
              <a:rPr lang="el-GR" dirty="0"/>
              <a:t> </a:t>
            </a:r>
            <a:r>
              <a:rPr lang="el-GR" dirty="0" err="1"/>
              <a:t>ἀνθρώπου</a:t>
            </a:r>
            <a:r>
              <a:rPr lang="el-GR" dirty="0"/>
              <a:t>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πληροφορεῖ</a:t>
            </a:r>
            <a:r>
              <a:rPr lang="el-GR" dirty="0"/>
              <a:t> </a:t>
            </a:r>
            <a:r>
              <a:rPr lang="el-GR" dirty="0" err="1"/>
              <a:t>τόν</a:t>
            </a:r>
            <a:r>
              <a:rPr lang="el-GR" dirty="0"/>
              <a:t> </a:t>
            </a:r>
            <a:r>
              <a:rPr lang="el-GR" dirty="0" err="1"/>
              <a:t>ἀναγνώστη</a:t>
            </a:r>
            <a:r>
              <a:rPr lang="el-GR" dirty="0"/>
              <a:t> α) </a:t>
            </a:r>
            <a:r>
              <a:rPr lang="el-GR" dirty="0" err="1"/>
              <a:t>γιά</a:t>
            </a:r>
            <a:r>
              <a:rPr lang="el-GR" dirty="0"/>
              <a:t> </a:t>
            </a:r>
            <a:r>
              <a:rPr lang="el-GR" dirty="0" err="1"/>
              <a:t>τήν</a:t>
            </a:r>
            <a:r>
              <a:rPr lang="el-GR" dirty="0"/>
              <a:t> </a:t>
            </a:r>
            <a:r>
              <a:rPr lang="el-GR" dirty="0" err="1"/>
              <a:t>ἀπόφαση</a:t>
            </a:r>
            <a:r>
              <a:rPr lang="el-GR" dirty="0"/>
              <a:t>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τό</a:t>
            </a:r>
            <a:r>
              <a:rPr lang="el-GR" dirty="0"/>
              <a:t> σχέδιο </a:t>
            </a:r>
            <a:r>
              <a:rPr lang="el-GR" dirty="0" err="1"/>
              <a:t>τοῦ</a:t>
            </a:r>
            <a:r>
              <a:rPr lang="el-GR" dirty="0"/>
              <a:t> </a:t>
            </a:r>
            <a:r>
              <a:rPr lang="el-GR" dirty="0" err="1"/>
              <a:t>Θεοῦ</a:t>
            </a:r>
            <a:r>
              <a:rPr lang="el-GR" dirty="0"/>
              <a:t> </a:t>
            </a:r>
            <a:r>
              <a:rPr lang="el-GR" dirty="0" err="1" smtClean="0"/>
              <a:t>νά</a:t>
            </a:r>
            <a:r>
              <a:rPr lang="el-GR" dirty="0" smtClean="0"/>
              <a:t> </a:t>
            </a:r>
            <a:r>
              <a:rPr lang="el-GR" dirty="0"/>
              <a:t>δημιουργήσει </a:t>
            </a:r>
            <a:r>
              <a:rPr lang="el-GR" dirty="0" err="1"/>
              <a:t>τόν</a:t>
            </a:r>
            <a:r>
              <a:rPr lang="el-GR" dirty="0"/>
              <a:t> </a:t>
            </a:r>
            <a:r>
              <a:rPr lang="el-GR" dirty="0" err="1"/>
              <a:t>ἄνθρωπο</a:t>
            </a:r>
            <a:r>
              <a:rPr lang="el-GR" dirty="0"/>
              <a:t> «κατ’ </a:t>
            </a:r>
            <a:r>
              <a:rPr lang="el-GR" dirty="0" err="1"/>
              <a:t>εἰκόνα</a:t>
            </a:r>
            <a:r>
              <a:rPr lang="el-GR" dirty="0"/>
              <a:t> και </a:t>
            </a:r>
            <a:r>
              <a:rPr lang="el-GR" dirty="0" err="1"/>
              <a:t>καθ’ὁμοίωσίν</a:t>
            </a:r>
            <a:r>
              <a:rPr lang="el-GR" dirty="0"/>
              <a:t>» του, β) </a:t>
            </a:r>
            <a:r>
              <a:rPr lang="el-GR" dirty="0" err="1"/>
              <a:t>γιά</a:t>
            </a:r>
            <a:r>
              <a:rPr lang="el-GR" dirty="0"/>
              <a:t> </a:t>
            </a:r>
            <a:r>
              <a:rPr lang="el-GR" dirty="0" err="1"/>
              <a:t>τήν</a:t>
            </a:r>
            <a:r>
              <a:rPr lang="el-GR" dirty="0"/>
              <a:t> </a:t>
            </a:r>
            <a:r>
              <a:rPr lang="el-GR" dirty="0" err="1"/>
              <a:t>ἐκχώρηση</a:t>
            </a:r>
            <a:r>
              <a:rPr lang="el-GR" dirty="0"/>
              <a:t> </a:t>
            </a:r>
            <a:r>
              <a:rPr lang="el-GR" dirty="0" err="1"/>
              <a:t>στόν</a:t>
            </a:r>
            <a:r>
              <a:rPr lang="el-GR" dirty="0"/>
              <a:t> </a:t>
            </a:r>
            <a:r>
              <a:rPr lang="el-GR" dirty="0" err="1"/>
              <a:t>ἄνθρωπο</a:t>
            </a:r>
            <a:r>
              <a:rPr lang="el-GR" dirty="0"/>
              <a:t> τοῦ </a:t>
            </a:r>
            <a:r>
              <a:rPr lang="el-GR" dirty="0" err="1"/>
              <a:t>κυριαρχικοῦ</a:t>
            </a:r>
            <a:r>
              <a:rPr lang="el-GR" dirty="0"/>
              <a:t> δικαιώματος καθώς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γιά</a:t>
            </a:r>
            <a:r>
              <a:rPr lang="el-GR" dirty="0"/>
              <a:t> </a:t>
            </a:r>
            <a:r>
              <a:rPr lang="el-GR" dirty="0" err="1"/>
              <a:t>τήν</a:t>
            </a:r>
            <a:r>
              <a:rPr lang="el-GR" dirty="0"/>
              <a:t> </a:t>
            </a:r>
            <a:r>
              <a:rPr lang="el-GR" dirty="0" err="1"/>
              <a:t>ἐξουσία</a:t>
            </a:r>
            <a:r>
              <a:rPr lang="el-GR" dirty="0"/>
              <a:t> του </a:t>
            </a:r>
            <a:r>
              <a:rPr lang="el-GR" dirty="0" err="1"/>
              <a:t>ἐπί</a:t>
            </a:r>
            <a:r>
              <a:rPr lang="el-GR" dirty="0"/>
              <a:t> τοῦ </a:t>
            </a:r>
            <a:r>
              <a:rPr lang="el-GR" dirty="0" err="1"/>
              <a:t>ζωϊκοῦ</a:t>
            </a:r>
            <a:r>
              <a:rPr lang="el-GR" dirty="0"/>
              <a:t> βασιλείου γ) </a:t>
            </a:r>
            <a:r>
              <a:rPr lang="el-GR" dirty="0" err="1"/>
              <a:t>γιά</a:t>
            </a:r>
            <a:r>
              <a:rPr lang="el-GR" dirty="0"/>
              <a:t> </a:t>
            </a:r>
            <a:r>
              <a:rPr lang="el-GR" dirty="0" err="1"/>
              <a:t>τή</a:t>
            </a:r>
            <a:r>
              <a:rPr lang="el-GR" dirty="0"/>
              <a:t> διάκριση τοῦ ἀνθρώπου </a:t>
            </a:r>
            <a:r>
              <a:rPr lang="el-GR" dirty="0" err="1"/>
              <a:t>σέ</a:t>
            </a:r>
            <a:r>
              <a:rPr lang="el-GR" dirty="0"/>
              <a:t> δύο </a:t>
            </a:r>
            <a:r>
              <a:rPr lang="el-GR" dirty="0" err="1"/>
              <a:t>φῦλα</a:t>
            </a:r>
            <a:r>
              <a:rPr lang="el-GR" dirty="0"/>
              <a:t>, </a:t>
            </a:r>
            <a:r>
              <a:rPr lang="el-GR" dirty="0" err="1"/>
              <a:t>ἄνδρα</a:t>
            </a:r>
            <a:r>
              <a:rPr lang="el-GR" dirty="0"/>
              <a:t> </a:t>
            </a:r>
            <a:r>
              <a:rPr lang="el-GR" dirty="0" err="1"/>
              <a:t>καί</a:t>
            </a:r>
            <a:r>
              <a:rPr lang="el-GR" dirty="0"/>
              <a:t> γυναίκας,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/>
              <a:t>ἁπαρτίζοντα</a:t>
            </a:r>
            <a:r>
              <a:rPr lang="el-GR" dirty="0"/>
              <a:t> </a:t>
            </a:r>
            <a:r>
              <a:rPr lang="el-GR" dirty="0" err="1"/>
              <a:t>τόν</a:t>
            </a:r>
            <a:r>
              <a:rPr lang="el-GR" dirty="0"/>
              <a:t> </a:t>
            </a:r>
            <a:r>
              <a:rPr lang="el-GR" dirty="0" err="1"/>
              <a:t>ὅλο</a:t>
            </a:r>
            <a:r>
              <a:rPr lang="el-GR" dirty="0"/>
              <a:t> </a:t>
            </a:r>
            <a:r>
              <a:rPr lang="el-GR" dirty="0" err="1"/>
              <a:t>ἄνθρωπο</a:t>
            </a:r>
            <a:r>
              <a:rPr lang="el-GR" dirty="0"/>
              <a:t> (</a:t>
            </a:r>
            <a:r>
              <a:rPr lang="el-GR" dirty="0" err="1"/>
              <a:t>τό</a:t>
            </a:r>
            <a:r>
              <a:rPr lang="el-GR" dirty="0"/>
              <a:t> </a:t>
            </a:r>
            <a:r>
              <a:rPr lang="el-GR" dirty="0" err="1"/>
              <a:t>ἀνθρώπινο</a:t>
            </a:r>
            <a:r>
              <a:rPr lang="el-GR" dirty="0"/>
              <a:t> </a:t>
            </a:r>
            <a:r>
              <a:rPr lang="el-GR" dirty="0" smtClean="0"/>
              <a:t>γένος)</a:t>
            </a:r>
            <a:endParaRPr lang="el-GR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Παρά </a:t>
            </a:r>
            <a:r>
              <a:rPr lang="el-GR" dirty="0" err="1" smtClean="0"/>
              <a:t>τό</a:t>
            </a:r>
            <a:r>
              <a:rPr lang="el-GR" dirty="0" smtClean="0"/>
              <a:t> γεγονός </a:t>
            </a:r>
            <a:r>
              <a:rPr lang="el-GR" dirty="0" err="1" smtClean="0"/>
              <a:t>ὅτι</a:t>
            </a:r>
            <a:r>
              <a:rPr lang="el-GR" dirty="0" smtClean="0"/>
              <a:t> </a:t>
            </a:r>
            <a:r>
              <a:rPr lang="el-GR" dirty="0" err="1" smtClean="0"/>
              <a:t>πρός</a:t>
            </a:r>
            <a:r>
              <a:rPr lang="el-GR" dirty="0" smtClean="0"/>
              <a:t> </a:t>
            </a:r>
            <a:r>
              <a:rPr lang="el-GR" dirty="0" err="1" smtClean="0"/>
              <a:t>τή</a:t>
            </a:r>
            <a:r>
              <a:rPr lang="el-GR" dirty="0" smtClean="0"/>
              <a:t> διήγηση </a:t>
            </a:r>
            <a:r>
              <a:rPr lang="el-GR" dirty="0" err="1" smtClean="0"/>
              <a:t>μπορεῖ</a:t>
            </a:r>
            <a:r>
              <a:rPr lang="el-GR" dirty="0" smtClean="0"/>
              <a:t> </a:t>
            </a:r>
            <a:r>
              <a:rPr lang="el-GR" dirty="0" err="1" smtClean="0"/>
              <a:t>νά</a:t>
            </a:r>
            <a:r>
              <a:rPr lang="el-GR" dirty="0" smtClean="0"/>
              <a:t> </a:t>
            </a:r>
            <a:r>
              <a:rPr lang="el-GR" dirty="0" err="1" smtClean="0"/>
              <a:t>παραβληθεῖ</a:t>
            </a:r>
            <a:r>
              <a:rPr lang="el-GR" dirty="0" smtClean="0"/>
              <a:t>  ἡ δημιουργία τοῦ ἀνθρώπου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αἰγύπτιο</a:t>
            </a:r>
            <a:r>
              <a:rPr lang="el-GR" dirty="0" smtClean="0"/>
              <a:t> θεό </a:t>
            </a:r>
            <a:r>
              <a:rPr lang="el-GR" dirty="0" err="1" smtClean="0"/>
              <a:t>Χνούμ</a:t>
            </a:r>
            <a:r>
              <a:rPr lang="el-GR" dirty="0" smtClean="0"/>
              <a:t> ὁ </a:t>
            </a:r>
            <a:r>
              <a:rPr lang="el-GR" dirty="0" err="1" smtClean="0"/>
              <a:t>ὁποῖος</a:t>
            </a:r>
            <a:r>
              <a:rPr lang="el-GR" dirty="0" smtClean="0"/>
              <a:t> </a:t>
            </a:r>
            <a:r>
              <a:rPr lang="el-GR" dirty="0" err="1" smtClean="0"/>
              <a:t>ὡς</a:t>
            </a:r>
            <a:r>
              <a:rPr lang="el-GR" dirty="0" smtClean="0"/>
              <a:t> κεραμοποιός πλάθει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ἄνθρωπο</a:t>
            </a:r>
            <a:r>
              <a:rPr lang="el-GR" dirty="0" smtClean="0"/>
              <a:t> </a:t>
            </a:r>
            <a:r>
              <a:rPr lang="el-GR" dirty="0" err="1" smtClean="0"/>
              <a:t>στόν</a:t>
            </a:r>
            <a:r>
              <a:rPr lang="el-GR" dirty="0" smtClean="0"/>
              <a:t> πύργο του, γίνεται σαφές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τή</a:t>
            </a:r>
            <a:r>
              <a:rPr lang="el-GR" dirty="0" smtClean="0"/>
              <a:t> συνάφεια τῆς </a:t>
            </a:r>
            <a:r>
              <a:rPr lang="el-GR" dirty="0" err="1" smtClean="0"/>
              <a:t>βιβλικῆς</a:t>
            </a:r>
            <a:r>
              <a:rPr lang="el-GR" dirty="0" smtClean="0"/>
              <a:t> διηγήσεως </a:t>
            </a:r>
            <a:r>
              <a:rPr lang="el-GR" dirty="0" err="1" smtClean="0"/>
              <a:t>ὅτι</a:t>
            </a:r>
            <a:r>
              <a:rPr lang="el-GR" dirty="0" smtClean="0"/>
              <a:t> ὁ δημιουργός τοῦ ἀνθρώπου </a:t>
            </a:r>
            <a:r>
              <a:rPr lang="el-GR" dirty="0" err="1" smtClean="0"/>
              <a:t>εἶναι</a:t>
            </a:r>
            <a:r>
              <a:rPr lang="el-GR" dirty="0" smtClean="0"/>
              <a:t> ὁ </a:t>
            </a:r>
            <a:r>
              <a:rPr lang="el-GR" dirty="0" err="1" smtClean="0"/>
              <a:t>ἴδιος</a:t>
            </a:r>
            <a:r>
              <a:rPr lang="el-GR" dirty="0" smtClean="0"/>
              <a:t> ὁ Θεός πού δημιούργησε </a:t>
            </a:r>
            <a:r>
              <a:rPr lang="el-GR" dirty="0" err="1" smtClean="0"/>
              <a:t>τόν</a:t>
            </a:r>
            <a:r>
              <a:rPr lang="el-GR" dirty="0" smtClean="0"/>
              <a:t> «</a:t>
            </a:r>
            <a:r>
              <a:rPr lang="el-GR" dirty="0" err="1" smtClean="0"/>
              <a:t>οὐρανό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γῆ</a:t>
            </a:r>
            <a:r>
              <a:rPr lang="el-GR" dirty="0" smtClean="0"/>
              <a:t>».</a:t>
            </a:r>
            <a:endParaRPr lang="el-GR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Στό</a:t>
            </a:r>
            <a:r>
              <a:rPr lang="el-GR" dirty="0" smtClean="0"/>
              <a:t> τρίτο </a:t>
            </a:r>
            <a:r>
              <a:rPr lang="el-GR" dirty="0" err="1" smtClean="0"/>
              <a:t>ἡμιστίχιο</a:t>
            </a:r>
            <a:r>
              <a:rPr lang="el-GR" dirty="0" smtClean="0"/>
              <a:t>, Γεν. 2,7γ </a:t>
            </a:r>
            <a:r>
              <a:rPr lang="el-GR" dirty="0" err="1" smtClean="0"/>
              <a:t>ἔχουμε</a:t>
            </a:r>
            <a:r>
              <a:rPr lang="el-GR" dirty="0" smtClean="0"/>
              <a:t> </a:t>
            </a:r>
            <a:r>
              <a:rPr lang="el-GR" dirty="0" err="1" smtClean="0"/>
              <a:t>τή</a:t>
            </a:r>
            <a:r>
              <a:rPr lang="el-GR" dirty="0" smtClean="0"/>
              <a:t> διαπίστωση τοῦ </a:t>
            </a:r>
            <a:r>
              <a:rPr lang="el-GR" dirty="0" err="1" smtClean="0"/>
              <a:t>θαυμαστοῦ</a:t>
            </a:r>
            <a:r>
              <a:rPr lang="el-GR" dirty="0" smtClean="0"/>
              <a:t> </a:t>
            </a:r>
            <a:r>
              <a:rPr lang="el-GR" dirty="0" err="1" smtClean="0"/>
              <a:t>ἀποτελέσματος</a:t>
            </a:r>
            <a:r>
              <a:rPr lang="el-GR" dirty="0" smtClean="0"/>
              <a:t> </a:t>
            </a:r>
            <a:r>
              <a:rPr lang="el-GR" dirty="0" err="1" smtClean="0"/>
              <a:t>τῶν</a:t>
            </a:r>
            <a:r>
              <a:rPr lang="el-GR" dirty="0" smtClean="0"/>
              <a:t> δύο προηγουμένων σταδίων τῆς δημιουργίας κατόπιν τῆς </a:t>
            </a:r>
            <a:r>
              <a:rPr lang="el-GR" dirty="0" err="1" smtClean="0"/>
              <a:t>ἐκτάκτου</a:t>
            </a:r>
            <a:r>
              <a:rPr lang="el-GR" dirty="0" smtClean="0"/>
              <a:t> και </a:t>
            </a:r>
            <a:r>
              <a:rPr lang="el-GR" dirty="0" err="1" smtClean="0"/>
              <a:t>προσωπικῆς</a:t>
            </a:r>
            <a:r>
              <a:rPr lang="el-GR" dirty="0" smtClean="0"/>
              <a:t> </a:t>
            </a:r>
            <a:r>
              <a:rPr lang="el-GR" dirty="0" err="1" smtClean="0"/>
              <a:t>ἐπεμβάσεως</a:t>
            </a:r>
            <a:r>
              <a:rPr lang="el-GR" dirty="0" smtClean="0"/>
              <a:t> τοῦ Θεοῦ : ὁ </a:t>
            </a:r>
            <a:r>
              <a:rPr lang="el-GR" dirty="0" err="1" smtClean="0"/>
              <a:t>ἄνθρωπος</a:t>
            </a:r>
            <a:r>
              <a:rPr lang="el-GR" dirty="0" smtClean="0"/>
              <a:t> «</a:t>
            </a:r>
            <a:r>
              <a:rPr lang="el-GR" dirty="0" err="1" smtClean="0"/>
              <a:t>ἐγένετο</a:t>
            </a:r>
            <a:r>
              <a:rPr lang="el-GR" dirty="0" smtClean="0"/>
              <a:t> </a:t>
            </a:r>
            <a:r>
              <a:rPr lang="el-GR" dirty="0" err="1" smtClean="0"/>
              <a:t>εἰς</a:t>
            </a:r>
            <a:r>
              <a:rPr lang="el-GR" dirty="0" smtClean="0"/>
              <a:t> </a:t>
            </a:r>
            <a:r>
              <a:rPr lang="el-GR" dirty="0" err="1" smtClean="0"/>
              <a:t>ψυχήν</a:t>
            </a:r>
            <a:r>
              <a:rPr lang="el-GR" dirty="0" smtClean="0"/>
              <a:t> </a:t>
            </a:r>
            <a:r>
              <a:rPr lang="el-GR" dirty="0" err="1" smtClean="0"/>
              <a:t>ζῶσαν</a:t>
            </a:r>
            <a:r>
              <a:rPr lang="el-GR" dirty="0" smtClean="0"/>
              <a:t>», </a:t>
            </a:r>
            <a:r>
              <a:rPr lang="el-GR" dirty="0" err="1" smtClean="0"/>
              <a:t>ἔννοια</a:t>
            </a:r>
            <a:r>
              <a:rPr lang="el-GR" dirty="0" smtClean="0"/>
              <a:t> πού </a:t>
            </a:r>
            <a:r>
              <a:rPr lang="el-GR" dirty="0" err="1" smtClean="0"/>
              <a:t>μπορεῖ</a:t>
            </a:r>
            <a:r>
              <a:rPr lang="el-GR" dirty="0" smtClean="0"/>
              <a:t> </a:t>
            </a:r>
            <a:r>
              <a:rPr lang="el-GR" dirty="0" err="1" smtClean="0"/>
              <a:t>νά</a:t>
            </a:r>
            <a:r>
              <a:rPr lang="el-GR" dirty="0" smtClean="0"/>
              <a:t> </a:t>
            </a:r>
            <a:r>
              <a:rPr lang="el-GR" dirty="0" err="1" smtClean="0"/>
              <a:t>ἀποδοθεῖ</a:t>
            </a:r>
            <a:r>
              <a:rPr lang="el-GR" dirty="0" smtClean="0"/>
              <a:t>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«</a:t>
            </a:r>
            <a:r>
              <a:rPr lang="el-GR" dirty="0" err="1" smtClean="0"/>
              <a:t>ζῶσα</a:t>
            </a:r>
            <a:r>
              <a:rPr lang="el-GR" dirty="0" smtClean="0"/>
              <a:t> </a:t>
            </a:r>
            <a:r>
              <a:rPr lang="el-GR" dirty="0" err="1" smtClean="0"/>
              <a:t>ὕπαρξη</a:t>
            </a:r>
            <a:r>
              <a:rPr lang="el-GR" dirty="0" smtClean="0"/>
              <a:t>».</a:t>
            </a:r>
            <a:endParaRPr lang="el-GR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Σώμα και ψυχή, το διφυές του ανθρώπου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err="1" smtClean="0"/>
              <a:t>Σ’αὐτόν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ὅρο</a:t>
            </a:r>
            <a:r>
              <a:rPr lang="el-GR" dirty="0" smtClean="0"/>
              <a:t> συνταιριάζονται </a:t>
            </a:r>
            <a:r>
              <a:rPr lang="el-GR" dirty="0" err="1" smtClean="0"/>
              <a:t>ἁρμονικά</a:t>
            </a:r>
            <a:r>
              <a:rPr lang="el-GR" dirty="0" smtClean="0"/>
              <a:t> ἡ </a:t>
            </a:r>
            <a:r>
              <a:rPr lang="el-GR" dirty="0" err="1" smtClean="0"/>
              <a:t>ὕλη</a:t>
            </a:r>
            <a:r>
              <a:rPr lang="el-GR" dirty="0" smtClean="0"/>
              <a:t>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πνεῦμα</a:t>
            </a:r>
            <a:r>
              <a:rPr lang="el-GR" dirty="0" smtClean="0"/>
              <a:t>,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γήϊνο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πρόσκαιρο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οὐράνιο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αἰώνιο</a:t>
            </a:r>
            <a:r>
              <a:rPr lang="el-GR" dirty="0" smtClean="0"/>
              <a:t>. </a:t>
            </a:r>
            <a:r>
              <a:rPr lang="el-GR" dirty="0" err="1" smtClean="0"/>
              <a:t>Συνεπῶς</a:t>
            </a:r>
            <a:r>
              <a:rPr lang="el-GR" dirty="0" smtClean="0"/>
              <a:t> κατά </a:t>
            </a:r>
            <a:r>
              <a:rPr lang="el-GR" dirty="0" err="1" smtClean="0"/>
              <a:t>τήν</a:t>
            </a:r>
            <a:r>
              <a:rPr lang="el-GR" dirty="0" smtClean="0"/>
              <a:t> βιβλική προσέγγιση ὁ </a:t>
            </a:r>
            <a:r>
              <a:rPr lang="el-GR" dirty="0" err="1" smtClean="0"/>
              <a:t>ἄνθρωπος</a:t>
            </a:r>
            <a:r>
              <a:rPr lang="el-GR" dirty="0" smtClean="0"/>
              <a:t> σύγκειται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i="1" dirty="0" err="1" smtClean="0"/>
              <a:t>σῶμα</a:t>
            </a:r>
            <a:r>
              <a:rPr lang="el-GR" i="1" dirty="0" smtClean="0"/>
              <a:t> </a:t>
            </a:r>
            <a:r>
              <a:rPr lang="el-GR" dirty="0" smtClean="0"/>
              <a:t>(</a:t>
            </a:r>
            <a:r>
              <a:rPr lang="el-GR" dirty="0" err="1" smtClean="0"/>
              <a:t>μπασάρ=σάρκα</a:t>
            </a:r>
            <a:r>
              <a:rPr lang="el-GR" dirty="0" smtClean="0"/>
              <a:t>, </a:t>
            </a:r>
            <a:r>
              <a:rPr lang="el-GR" dirty="0" err="1" smtClean="0"/>
              <a:t>σῶμα</a:t>
            </a:r>
            <a:r>
              <a:rPr lang="el-GR" dirty="0" smtClean="0"/>
              <a:t>) </a:t>
            </a:r>
            <a:r>
              <a:rPr lang="el-GR" dirty="0" err="1" smtClean="0"/>
              <a:t>καί</a:t>
            </a:r>
            <a:r>
              <a:rPr lang="el-GR" dirty="0" smtClean="0"/>
              <a:t> ψυχή (</a:t>
            </a:r>
            <a:r>
              <a:rPr lang="el-GR" dirty="0" err="1" smtClean="0"/>
              <a:t>νέφες=ψυχή</a:t>
            </a:r>
            <a:r>
              <a:rPr lang="el-GR" dirty="0" smtClean="0"/>
              <a:t>). </a:t>
            </a:r>
            <a:r>
              <a:rPr lang="el-GR" dirty="0" err="1" smtClean="0"/>
              <a:t>Γιά</a:t>
            </a:r>
            <a:r>
              <a:rPr lang="el-GR" dirty="0" smtClean="0"/>
              <a:t> </a:t>
            </a:r>
            <a:r>
              <a:rPr lang="el-GR" dirty="0" err="1" smtClean="0"/>
              <a:t>τή</a:t>
            </a:r>
            <a:r>
              <a:rPr lang="el-GR" dirty="0" smtClean="0"/>
              <a:t> διττή φύση τοῦ ἀνθρώπου γίνεται λόγος </a:t>
            </a:r>
            <a:r>
              <a:rPr lang="el-GR" dirty="0" err="1" smtClean="0"/>
              <a:t>σέ</a:t>
            </a:r>
            <a:r>
              <a:rPr lang="el-GR" dirty="0" smtClean="0"/>
              <a:t> πολλά </a:t>
            </a:r>
            <a:r>
              <a:rPr lang="el-GR" dirty="0" err="1" smtClean="0"/>
              <a:t>σημεῖα</a:t>
            </a:r>
            <a:r>
              <a:rPr lang="el-GR" dirty="0" smtClean="0"/>
              <a:t> τῆς Π. Διαθήκης, </a:t>
            </a:r>
            <a:r>
              <a:rPr lang="el-GR" dirty="0" err="1" smtClean="0"/>
              <a:t>στά</a:t>
            </a:r>
            <a:r>
              <a:rPr lang="el-GR" dirty="0" smtClean="0"/>
              <a:t> </a:t>
            </a:r>
            <a:r>
              <a:rPr lang="el-GR" dirty="0" err="1" smtClean="0"/>
              <a:t>ὁποῖα</a:t>
            </a:r>
            <a:r>
              <a:rPr lang="el-GR" dirty="0" smtClean="0"/>
              <a:t> τονίζεται ἡ ψυχοσωματική </a:t>
            </a:r>
            <a:r>
              <a:rPr lang="el-GR" dirty="0" err="1" smtClean="0"/>
              <a:t>ἑνότητα</a:t>
            </a:r>
            <a:r>
              <a:rPr lang="el-GR" dirty="0" smtClean="0"/>
              <a:t> τοῦ ἀνθρώπου, ἡ </a:t>
            </a:r>
            <a:r>
              <a:rPr lang="el-GR" dirty="0" err="1" smtClean="0"/>
              <a:t>ὁποία</a:t>
            </a:r>
            <a:r>
              <a:rPr lang="el-GR" dirty="0" smtClean="0"/>
              <a:t> </a:t>
            </a:r>
            <a:r>
              <a:rPr lang="el-GR" dirty="0" err="1" smtClean="0"/>
              <a:t>ἔχει</a:t>
            </a:r>
            <a:r>
              <a:rPr lang="el-GR" dirty="0" smtClean="0"/>
              <a:t> </a:t>
            </a:r>
            <a:r>
              <a:rPr lang="el-GR" dirty="0" err="1" smtClean="0"/>
              <a:t>ὡς</a:t>
            </a:r>
            <a:r>
              <a:rPr lang="el-GR" dirty="0" smtClean="0"/>
              <a:t> </a:t>
            </a:r>
            <a:r>
              <a:rPr lang="el-GR" dirty="0" err="1" smtClean="0"/>
              <a:t>ἀποτέλεσμα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ἀλληλεπίδραση</a:t>
            </a:r>
            <a:r>
              <a:rPr lang="el-GR" dirty="0" smtClean="0"/>
              <a:t> μεταξύ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συστατικῶν</a:t>
            </a:r>
            <a:r>
              <a:rPr lang="el-GR" dirty="0" smtClean="0"/>
              <a:t> του,  τοῦ σώματος </a:t>
            </a:r>
            <a:r>
              <a:rPr lang="el-GR" dirty="0" err="1" smtClean="0"/>
              <a:t>καί</a:t>
            </a:r>
            <a:r>
              <a:rPr lang="el-GR" dirty="0" smtClean="0"/>
              <a:t> τῆς </a:t>
            </a:r>
            <a:r>
              <a:rPr lang="el-GR" dirty="0" err="1" smtClean="0"/>
              <a:t>ψυχῆς</a:t>
            </a:r>
            <a:r>
              <a:rPr lang="el-GR" dirty="0" smtClean="0"/>
              <a:t>. Ἡ </a:t>
            </a:r>
            <a:r>
              <a:rPr lang="el-GR" dirty="0" err="1" smtClean="0"/>
              <a:t>ἔννοια</a:t>
            </a:r>
            <a:r>
              <a:rPr lang="el-GR" dirty="0" smtClean="0"/>
              <a:t> τοῦ </a:t>
            </a:r>
            <a:r>
              <a:rPr lang="el-GR" i="1" dirty="0" err="1" smtClean="0"/>
              <a:t>μπασάρ</a:t>
            </a:r>
            <a:r>
              <a:rPr lang="el-GR" i="1" dirty="0" smtClean="0"/>
              <a:t> </a:t>
            </a:r>
            <a:r>
              <a:rPr lang="el-GR" dirty="0" err="1" smtClean="0"/>
              <a:t>μπορεῖ</a:t>
            </a:r>
            <a:r>
              <a:rPr lang="el-GR" dirty="0" smtClean="0"/>
              <a:t> </a:t>
            </a:r>
            <a:r>
              <a:rPr lang="el-GR" dirty="0" err="1" smtClean="0"/>
              <a:t>νά</a:t>
            </a:r>
            <a:r>
              <a:rPr lang="el-GR" dirty="0" smtClean="0"/>
              <a:t> δηλώνει συνεκδοχικά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ἔννοια</a:t>
            </a:r>
            <a:r>
              <a:rPr lang="el-GR" dirty="0" smtClean="0"/>
              <a:t> «</a:t>
            </a:r>
            <a:r>
              <a:rPr lang="el-GR" dirty="0" err="1" smtClean="0"/>
              <a:t>ἄνθρωπος</a:t>
            </a:r>
            <a:r>
              <a:rPr lang="el-GR" dirty="0" smtClean="0"/>
              <a:t>».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άνθρωπος ως ψυχοσωματική ενότητα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l-GR" dirty="0" smtClean="0"/>
              <a:t>Ἡ  ψυχοσωματική </a:t>
            </a:r>
            <a:r>
              <a:rPr lang="el-GR" dirty="0" err="1" smtClean="0"/>
              <a:t>αὐτή</a:t>
            </a:r>
            <a:r>
              <a:rPr lang="el-GR" dirty="0" smtClean="0"/>
              <a:t> </a:t>
            </a:r>
            <a:r>
              <a:rPr lang="el-GR" dirty="0" err="1" smtClean="0"/>
              <a:t>ἑνότητα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ὁλότητα</a:t>
            </a:r>
            <a:r>
              <a:rPr lang="el-GR" dirty="0" smtClean="0"/>
              <a:t> τοῦ ἀνθρώπου </a:t>
            </a:r>
            <a:r>
              <a:rPr lang="el-GR" dirty="0" err="1" smtClean="0"/>
              <a:t>ὅταν</a:t>
            </a:r>
            <a:r>
              <a:rPr lang="el-GR" dirty="0" smtClean="0"/>
              <a:t> </a:t>
            </a:r>
            <a:r>
              <a:rPr lang="el-GR" dirty="0" err="1" smtClean="0"/>
              <a:t>καταλυθεῖ</a:t>
            </a:r>
            <a:r>
              <a:rPr lang="el-GR" dirty="0" smtClean="0"/>
              <a:t>, </a:t>
            </a:r>
            <a:r>
              <a:rPr lang="el-GR" dirty="0" err="1" smtClean="0"/>
              <a:t>ἐπιφέρει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θάνατό του. </a:t>
            </a:r>
            <a:r>
              <a:rPr lang="el-GR" dirty="0" err="1" smtClean="0"/>
              <a:t>Καί</a:t>
            </a:r>
            <a:r>
              <a:rPr lang="el-GR" dirty="0" smtClean="0"/>
              <a:t> μόνον ὁ Θεός </a:t>
            </a:r>
            <a:r>
              <a:rPr lang="el-GR" dirty="0" err="1" smtClean="0"/>
              <a:t>ὡς</a:t>
            </a:r>
            <a:r>
              <a:rPr lang="el-GR" dirty="0" smtClean="0"/>
              <a:t> χορηγός τῆς </a:t>
            </a:r>
            <a:r>
              <a:rPr lang="el-GR" dirty="0" err="1" smtClean="0"/>
              <a:t>ζωῆς</a:t>
            </a:r>
            <a:r>
              <a:rPr lang="el-GR" dirty="0" smtClean="0"/>
              <a:t> δύναται </a:t>
            </a:r>
            <a:r>
              <a:rPr lang="el-GR" dirty="0" err="1" smtClean="0"/>
              <a:t>νά</a:t>
            </a:r>
            <a:r>
              <a:rPr lang="el-GR" dirty="0" smtClean="0"/>
              <a:t> </a:t>
            </a:r>
            <a:r>
              <a:rPr lang="el-GR" dirty="0" err="1" smtClean="0"/>
              <a:t>ἐπαναφέρει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ψυχή (</a:t>
            </a:r>
            <a:r>
              <a:rPr lang="el-GR" dirty="0" err="1" smtClean="0"/>
              <a:t>νέφες</a:t>
            </a:r>
            <a:r>
              <a:rPr lang="el-GR" dirty="0" smtClean="0"/>
              <a:t>) </a:t>
            </a:r>
            <a:r>
              <a:rPr lang="el-GR" dirty="0" err="1" smtClean="0"/>
              <a:t>στό</a:t>
            </a:r>
            <a:r>
              <a:rPr lang="el-GR" dirty="0" smtClean="0"/>
              <a:t> </a:t>
            </a:r>
            <a:r>
              <a:rPr lang="el-GR" dirty="0" err="1" smtClean="0"/>
              <a:t>ἄνθρώπινο</a:t>
            </a:r>
            <a:r>
              <a:rPr lang="el-GR" dirty="0" smtClean="0"/>
              <a:t> </a:t>
            </a:r>
            <a:r>
              <a:rPr lang="el-GR" dirty="0" err="1" smtClean="0"/>
              <a:t>σῶμα</a:t>
            </a:r>
            <a:r>
              <a:rPr lang="el-GR" dirty="0" smtClean="0"/>
              <a:t>, </a:t>
            </a:r>
            <a:r>
              <a:rPr lang="el-GR" dirty="0" err="1" smtClean="0"/>
              <a:t>ὅταν</a:t>
            </a:r>
            <a:r>
              <a:rPr lang="el-GR" dirty="0" smtClean="0"/>
              <a:t> </a:t>
            </a:r>
            <a:r>
              <a:rPr lang="el-GR" dirty="0" err="1" smtClean="0"/>
              <a:t>αὐτή</a:t>
            </a:r>
            <a:r>
              <a:rPr lang="el-GR" dirty="0" smtClean="0"/>
              <a:t> </a:t>
            </a:r>
            <a:r>
              <a:rPr lang="el-GR" dirty="0" err="1" smtClean="0"/>
              <a:t>ἀποχωρισθεῖ</a:t>
            </a:r>
            <a:r>
              <a:rPr lang="el-GR" dirty="0" smtClean="0"/>
              <a:t>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αὐτό</a:t>
            </a:r>
            <a:r>
              <a:rPr lang="el-GR" dirty="0" smtClean="0"/>
              <a:t>, </a:t>
            </a:r>
            <a:r>
              <a:rPr lang="el-GR" dirty="0" err="1" smtClean="0"/>
              <a:t>ὅπως</a:t>
            </a:r>
            <a:r>
              <a:rPr lang="el-GR" dirty="0" smtClean="0"/>
              <a:t> συνέβη κατά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ἀνάσταση</a:t>
            </a:r>
            <a:r>
              <a:rPr lang="el-GR" dirty="0" smtClean="0"/>
              <a:t> τοῦ </a:t>
            </a:r>
            <a:r>
              <a:rPr lang="el-GR" dirty="0" err="1" smtClean="0"/>
              <a:t>υἱοῦ</a:t>
            </a:r>
            <a:r>
              <a:rPr lang="el-GR" dirty="0" smtClean="0"/>
              <a:t> τῆς χήρας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Σαρεπτῶν</a:t>
            </a:r>
            <a:r>
              <a:rPr lang="el-GR" dirty="0" smtClean="0"/>
              <a:t> (</a:t>
            </a:r>
            <a:r>
              <a:rPr lang="el-GR" dirty="0" err="1" smtClean="0"/>
              <a:t>Α’Βασιλ</a:t>
            </a:r>
            <a:r>
              <a:rPr lang="el-GR" dirty="0" smtClean="0"/>
              <a:t>. 17,27)· </a:t>
            </a:r>
            <a:r>
              <a:rPr lang="el-GR" dirty="0" err="1" smtClean="0"/>
              <a:t>γι’αὐτό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βιβλίο </a:t>
            </a:r>
            <a:r>
              <a:rPr lang="el-GR" dirty="0" err="1" smtClean="0"/>
              <a:t>Σοφ</a:t>
            </a:r>
            <a:r>
              <a:rPr lang="el-GR" dirty="0" smtClean="0"/>
              <a:t>. Σολ. (16,18) διακηρύσσει: «</a:t>
            </a:r>
            <a:r>
              <a:rPr lang="el-GR" dirty="0" err="1" smtClean="0"/>
              <a:t>Σύ</a:t>
            </a:r>
            <a:r>
              <a:rPr lang="el-GR" dirty="0" smtClean="0"/>
              <a:t> γάρ </a:t>
            </a:r>
            <a:r>
              <a:rPr lang="el-GR" dirty="0" err="1" smtClean="0"/>
              <a:t>ζωῆς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θανάτου </a:t>
            </a:r>
            <a:r>
              <a:rPr lang="el-GR" dirty="0" err="1" smtClean="0"/>
              <a:t>ἐξουσίαν</a:t>
            </a:r>
            <a:r>
              <a:rPr lang="el-GR" dirty="0" smtClean="0"/>
              <a:t> </a:t>
            </a:r>
            <a:r>
              <a:rPr lang="el-GR" dirty="0" err="1" smtClean="0"/>
              <a:t>ἔχεις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κατάγεις </a:t>
            </a:r>
            <a:r>
              <a:rPr lang="el-GR" dirty="0" err="1" smtClean="0"/>
              <a:t>εἰς</a:t>
            </a:r>
            <a:r>
              <a:rPr lang="el-GR" dirty="0" smtClean="0"/>
              <a:t> </a:t>
            </a:r>
            <a:r>
              <a:rPr lang="el-GR" dirty="0" err="1" smtClean="0"/>
              <a:t>πύλας</a:t>
            </a:r>
            <a:r>
              <a:rPr lang="el-GR" dirty="0" smtClean="0"/>
              <a:t> </a:t>
            </a:r>
            <a:r>
              <a:rPr lang="el-GR" dirty="0" err="1" smtClean="0"/>
              <a:t>ἅδου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ἀνάγεις</a:t>
            </a:r>
            <a:r>
              <a:rPr lang="el-GR" dirty="0" smtClean="0"/>
              <a:t>».</a:t>
            </a:r>
          </a:p>
          <a:p>
            <a:endParaRPr lang="el-GR" dirty="0" smtClean="0"/>
          </a:p>
          <a:p>
            <a:r>
              <a:rPr lang="el-GR" dirty="0" err="1" smtClean="0"/>
              <a:t>Πρβλ</a:t>
            </a:r>
            <a:r>
              <a:rPr lang="el-GR" dirty="0" smtClean="0"/>
              <a:t>. </a:t>
            </a:r>
            <a:r>
              <a:rPr lang="el-GR" dirty="0" err="1" smtClean="0"/>
              <a:t>Ψαλμ</a:t>
            </a:r>
            <a:r>
              <a:rPr lang="el-GR" dirty="0" smtClean="0"/>
              <a:t>. 146,4: «</a:t>
            </a:r>
            <a:r>
              <a:rPr lang="el-GR" dirty="0" err="1" smtClean="0"/>
              <a:t>ἐξελεύσεται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πνεῦμα</a:t>
            </a:r>
            <a:r>
              <a:rPr lang="el-GR" dirty="0" smtClean="0"/>
              <a:t> </a:t>
            </a:r>
            <a:r>
              <a:rPr lang="el-GR" dirty="0" err="1" smtClean="0"/>
              <a:t>αὐτοῦ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ἐπιστρέψει</a:t>
            </a:r>
            <a:r>
              <a:rPr lang="el-GR" dirty="0" smtClean="0"/>
              <a:t> </a:t>
            </a:r>
            <a:r>
              <a:rPr lang="el-GR" dirty="0" err="1" smtClean="0"/>
              <a:t>εἰς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γῆν</a:t>
            </a:r>
            <a:r>
              <a:rPr lang="el-GR" dirty="0" smtClean="0"/>
              <a:t> </a:t>
            </a:r>
            <a:r>
              <a:rPr lang="el-GR" dirty="0" err="1" smtClean="0"/>
              <a:t>αὐτοῦ</a:t>
            </a:r>
            <a:r>
              <a:rPr lang="el-GR" dirty="0" smtClean="0"/>
              <a:t>..». Πρέπει </a:t>
            </a:r>
            <a:r>
              <a:rPr lang="el-GR" dirty="0" err="1" smtClean="0"/>
              <a:t>ἀκόμη</a:t>
            </a:r>
            <a:r>
              <a:rPr lang="el-GR" dirty="0" smtClean="0"/>
              <a:t> </a:t>
            </a:r>
            <a:r>
              <a:rPr lang="el-GR" dirty="0" err="1" smtClean="0"/>
              <a:t>νά</a:t>
            </a:r>
            <a:r>
              <a:rPr lang="el-GR" dirty="0" smtClean="0"/>
              <a:t> </a:t>
            </a:r>
            <a:r>
              <a:rPr lang="el-GR" dirty="0" err="1" smtClean="0"/>
              <a:t>σημειωθεῖ</a:t>
            </a:r>
            <a:r>
              <a:rPr lang="el-GR" dirty="0" smtClean="0"/>
              <a:t> </a:t>
            </a:r>
            <a:r>
              <a:rPr lang="el-GR" dirty="0" err="1" smtClean="0"/>
              <a:t>ὅτι</a:t>
            </a:r>
            <a:r>
              <a:rPr lang="el-GR" dirty="0" smtClean="0"/>
              <a:t> α) κατά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ἀντίληψη</a:t>
            </a:r>
            <a:r>
              <a:rPr lang="el-GR" dirty="0" smtClean="0"/>
              <a:t> τῆς Π. Διαθήκης ὁ Θεός </a:t>
            </a:r>
            <a:r>
              <a:rPr lang="el-GR" dirty="0" err="1" smtClean="0"/>
              <a:t>εἶναι</a:t>
            </a:r>
            <a:r>
              <a:rPr lang="el-GR" dirty="0" smtClean="0"/>
              <a:t> ὁ χορηγός </a:t>
            </a:r>
            <a:r>
              <a:rPr lang="el-GR" dirty="0" err="1" smtClean="0"/>
              <a:t>τῆς</a:t>
            </a:r>
            <a:r>
              <a:rPr lang="el-GR" dirty="0" smtClean="0"/>
              <a:t> </a:t>
            </a:r>
            <a:r>
              <a:rPr lang="el-GR" dirty="0" err="1" smtClean="0"/>
              <a:t>πνευματικῆς</a:t>
            </a:r>
            <a:r>
              <a:rPr lang="el-GR" dirty="0" smtClean="0"/>
              <a:t> </a:t>
            </a:r>
            <a:r>
              <a:rPr lang="el-GR" dirty="0" err="1" smtClean="0"/>
              <a:t>ἀρχῆς</a:t>
            </a:r>
            <a:r>
              <a:rPr lang="el-GR" dirty="0" smtClean="0"/>
              <a:t> </a:t>
            </a:r>
            <a:r>
              <a:rPr lang="el-GR" dirty="0" err="1" smtClean="0"/>
              <a:t>στόν</a:t>
            </a:r>
            <a:r>
              <a:rPr lang="el-GR" dirty="0" smtClean="0"/>
              <a:t> </a:t>
            </a:r>
            <a:r>
              <a:rPr lang="el-GR" dirty="0" err="1" smtClean="0"/>
              <a:t>ἄνθρωπο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αὐτός</a:t>
            </a:r>
            <a:r>
              <a:rPr lang="el-GR" dirty="0" smtClean="0"/>
              <a:t> </a:t>
            </a:r>
            <a:r>
              <a:rPr lang="el-GR" dirty="0" err="1" smtClean="0"/>
              <a:t>ἐπίσης</a:t>
            </a:r>
            <a:r>
              <a:rPr lang="el-GR" dirty="0" smtClean="0"/>
              <a:t>, πού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ἀνακαλεῖ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β) ἡ διάλυση </a:t>
            </a:r>
            <a:r>
              <a:rPr lang="el-GR" dirty="0" err="1" smtClean="0"/>
              <a:t>τῆς</a:t>
            </a:r>
            <a:r>
              <a:rPr lang="el-GR" dirty="0" smtClean="0"/>
              <a:t> </a:t>
            </a:r>
            <a:r>
              <a:rPr lang="el-GR" dirty="0" err="1" smtClean="0"/>
              <a:t>ψυχοσωματικῆς</a:t>
            </a:r>
            <a:r>
              <a:rPr lang="el-GR" dirty="0" smtClean="0"/>
              <a:t> </a:t>
            </a:r>
            <a:r>
              <a:rPr lang="el-GR" dirty="0" err="1" smtClean="0"/>
              <a:t>ἐνότητας</a:t>
            </a:r>
            <a:r>
              <a:rPr lang="el-GR" dirty="0" smtClean="0"/>
              <a:t> τοῦ </a:t>
            </a:r>
            <a:r>
              <a:rPr lang="el-GR" dirty="0" err="1" smtClean="0"/>
              <a:t>διφυοῦς</a:t>
            </a:r>
            <a:r>
              <a:rPr lang="el-GR" dirty="0" smtClean="0"/>
              <a:t> ἀνθρώπου κατά </a:t>
            </a:r>
            <a:r>
              <a:rPr lang="el-GR" dirty="0" err="1" smtClean="0"/>
              <a:t>τόν</a:t>
            </a:r>
            <a:r>
              <a:rPr lang="el-GR" dirty="0" smtClean="0"/>
              <a:t> θάνατο σημαίνει ταυτόχρονα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ἐπιστροφή</a:t>
            </a:r>
            <a:r>
              <a:rPr lang="el-GR" dirty="0" smtClean="0"/>
              <a:t> καθενός </a:t>
            </a:r>
            <a:r>
              <a:rPr lang="el-GR" dirty="0" err="1" smtClean="0"/>
              <a:t>τῶν</a:t>
            </a:r>
            <a:r>
              <a:rPr lang="el-GR" dirty="0" smtClean="0"/>
              <a:t> στοιχείων τῆς </a:t>
            </a:r>
            <a:r>
              <a:rPr lang="el-GR" dirty="0" err="1" smtClean="0"/>
              <a:t>ἑνότητας</a:t>
            </a:r>
            <a:r>
              <a:rPr lang="el-GR" dirty="0" smtClean="0"/>
              <a:t> </a:t>
            </a:r>
            <a:r>
              <a:rPr lang="el-GR" dirty="0" err="1" smtClean="0"/>
              <a:t>αὐτῆς</a:t>
            </a:r>
            <a:r>
              <a:rPr lang="el-GR" dirty="0" smtClean="0"/>
              <a:t> </a:t>
            </a:r>
            <a:r>
              <a:rPr lang="el-GR" dirty="0" err="1" smtClean="0"/>
              <a:t>στά</a:t>
            </a:r>
            <a:r>
              <a:rPr lang="el-GR" dirty="0" smtClean="0"/>
              <a:t> </a:t>
            </a:r>
            <a:r>
              <a:rPr lang="el-GR" dirty="0" err="1" smtClean="0"/>
              <a:t>ἐξ</a:t>
            </a:r>
            <a:r>
              <a:rPr lang="el-GR" dirty="0" smtClean="0"/>
              <a:t> </a:t>
            </a:r>
            <a:r>
              <a:rPr lang="el-GR" dirty="0" err="1" smtClean="0"/>
              <a:t>ὧν</a:t>
            </a:r>
            <a:r>
              <a:rPr lang="el-GR" dirty="0" smtClean="0"/>
              <a:t> συνετέθησαν: «</a:t>
            </a:r>
            <a:r>
              <a:rPr lang="el-GR" dirty="0" err="1" smtClean="0"/>
              <a:t>ἐπιστρέψει</a:t>
            </a:r>
            <a:r>
              <a:rPr lang="el-GR" dirty="0" smtClean="0"/>
              <a:t> ὁ </a:t>
            </a:r>
            <a:r>
              <a:rPr lang="el-GR" dirty="0" err="1" smtClean="0"/>
              <a:t>χοῦς</a:t>
            </a:r>
            <a:r>
              <a:rPr lang="el-GR" dirty="0" smtClean="0"/>
              <a:t> </a:t>
            </a:r>
            <a:r>
              <a:rPr lang="el-GR" dirty="0" err="1" smtClean="0"/>
              <a:t>ἐπί</a:t>
            </a:r>
            <a:r>
              <a:rPr lang="el-GR" dirty="0" smtClean="0"/>
              <a:t> την </a:t>
            </a:r>
            <a:r>
              <a:rPr lang="el-GR" dirty="0" err="1" smtClean="0"/>
              <a:t>γῆν</a:t>
            </a:r>
            <a:r>
              <a:rPr lang="el-GR" dirty="0" smtClean="0"/>
              <a:t>, </a:t>
            </a:r>
            <a:r>
              <a:rPr lang="el-GR" dirty="0" err="1" smtClean="0"/>
              <a:t>ὡς</a:t>
            </a:r>
            <a:r>
              <a:rPr lang="el-GR" dirty="0" smtClean="0"/>
              <a:t> </a:t>
            </a:r>
            <a:r>
              <a:rPr lang="el-GR" dirty="0" err="1" smtClean="0"/>
              <a:t>ἧν</a:t>
            </a:r>
            <a:r>
              <a:rPr lang="el-GR" dirty="0" smtClean="0"/>
              <a:t>,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πνεῦμα</a:t>
            </a:r>
            <a:r>
              <a:rPr lang="el-GR" dirty="0" smtClean="0"/>
              <a:t> </a:t>
            </a:r>
            <a:r>
              <a:rPr lang="el-GR" dirty="0" err="1" smtClean="0"/>
              <a:t>ἐπιστρέψει</a:t>
            </a:r>
            <a:r>
              <a:rPr lang="el-GR" dirty="0" smtClean="0"/>
              <a:t> </a:t>
            </a:r>
            <a:r>
              <a:rPr lang="el-GR" dirty="0" err="1" smtClean="0"/>
              <a:t>πρός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Θεόν</a:t>
            </a:r>
            <a:r>
              <a:rPr lang="el-GR" dirty="0" smtClean="0"/>
              <a:t>, </a:t>
            </a:r>
            <a:r>
              <a:rPr lang="el-GR" dirty="0" err="1" smtClean="0"/>
              <a:t>ὅς</a:t>
            </a:r>
            <a:r>
              <a:rPr lang="el-GR" dirty="0" smtClean="0"/>
              <a:t> </a:t>
            </a:r>
            <a:r>
              <a:rPr lang="el-GR" dirty="0" err="1" smtClean="0"/>
              <a:t>ἔδωκεν</a:t>
            </a:r>
            <a:r>
              <a:rPr lang="el-GR" dirty="0" smtClean="0"/>
              <a:t> </a:t>
            </a:r>
            <a:r>
              <a:rPr lang="el-GR" dirty="0" err="1" smtClean="0"/>
              <a:t>αὐτόν</a:t>
            </a:r>
            <a:r>
              <a:rPr lang="el-GR" dirty="0" smtClean="0"/>
              <a:t>». </a:t>
            </a:r>
            <a:r>
              <a:rPr lang="el-GR" dirty="0" err="1" smtClean="0"/>
              <a:t>Πρβλ</a:t>
            </a:r>
            <a:r>
              <a:rPr lang="el-GR" dirty="0" smtClean="0"/>
              <a:t>. </a:t>
            </a:r>
            <a:r>
              <a:rPr lang="el-GR" dirty="0" err="1" smtClean="0"/>
              <a:t>ἐπίσης</a:t>
            </a:r>
            <a:r>
              <a:rPr lang="el-GR" dirty="0" smtClean="0"/>
              <a:t> Α΄ </a:t>
            </a:r>
            <a:r>
              <a:rPr lang="el-GR" dirty="0" err="1" smtClean="0"/>
              <a:t>Βασιλ</a:t>
            </a:r>
            <a:r>
              <a:rPr lang="el-GR" dirty="0" smtClean="0"/>
              <a:t>. 17,27 κ. </a:t>
            </a:r>
            <a:r>
              <a:rPr lang="el-GR" dirty="0" err="1" smtClean="0"/>
              <a:t>ἑξ</a:t>
            </a:r>
            <a:r>
              <a:rPr lang="el-GR" dirty="0" smtClean="0"/>
              <a:t>. : «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ἐπεκαλέσατο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Κύριον</a:t>
            </a:r>
            <a:r>
              <a:rPr lang="el-GR" dirty="0" smtClean="0"/>
              <a:t> και </a:t>
            </a:r>
            <a:r>
              <a:rPr lang="el-GR" dirty="0" err="1" smtClean="0"/>
              <a:t>εἶπε</a:t>
            </a:r>
            <a:r>
              <a:rPr lang="el-GR" dirty="0" smtClean="0"/>
              <a:t>: Κύριε, ὁ Θεός μου, </a:t>
            </a:r>
            <a:r>
              <a:rPr lang="el-GR" dirty="0" err="1" smtClean="0"/>
              <a:t>ἐπιστραφήτω</a:t>
            </a:r>
            <a:r>
              <a:rPr lang="el-GR" dirty="0" smtClean="0"/>
              <a:t> </a:t>
            </a:r>
            <a:r>
              <a:rPr lang="el-GR" dirty="0" err="1" smtClean="0"/>
              <a:t>δή</a:t>
            </a:r>
            <a:r>
              <a:rPr lang="el-GR" dirty="0" smtClean="0"/>
              <a:t> ἡ ψυχή τοῦ παιδαρίου τούτου </a:t>
            </a:r>
            <a:r>
              <a:rPr lang="el-GR" dirty="0" err="1" smtClean="0"/>
              <a:t>εἰς</a:t>
            </a:r>
            <a:r>
              <a:rPr lang="el-GR" dirty="0" smtClean="0"/>
              <a:t> </a:t>
            </a:r>
            <a:r>
              <a:rPr lang="el-GR" dirty="0" err="1" smtClean="0"/>
              <a:t>αὐτόν</a:t>
            </a:r>
            <a:r>
              <a:rPr lang="el-GR" dirty="0" smtClean="0"/>
              <a:t>» </a:t>
            </a:r>
            <a:r>
              <a:rPr lang="el-GR" dirty="0" err="1" smtClean="0"/>
              <a:t>καί</a:t>
            </a:r>
            <a:r>
              <a:rPr lang="el-GR" dirty="0" smtClean="0"/>
              <a:t> «</a:t>
            </a:r>
            <a:r>
              <a:rPr lang="el-GR" dirty="0" err="1" smtClean="0"/>
              <a:t>ἤκουσε</a:t>
            </a:r>
            <a:r>
              <a:rPr lang="el-GR" dirty="0" smtClean="0"/>
              <a:t> Κύριος </a:t>
            </a:r>
            <a:r>
              <a:rPr lang="el-GR" dirty="0" err="1" smtClean="0"/>
              <a:t>ἐν</a:t>
            </a:r>
            <a:r>
              <a:rPr lang="el-GR" dirty="0" smtClean="0"/>
              <a:t> </a:t>
            </a:r>
            <a:r>
              <a:rPr lang="el-GR" dirty="0" err="1" smtClean="0"/>
              <a:t>φωνῇ</a:t>
            </a:r>
            <a:r>
              <a:rPr lang="el-GR" dirty="0" smtClean="0"/>
              <a:t> </a:t>
            </a:r>
            <a:r>
              <a:rPr lang="el-GR" dirty="0" err="1" smtClean="0"/>
              <a:t>Ἠλίᾳ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ἐπεστράφη</a:t>
            </a:r>
            <a:r>
              <a:rPr lang="el-GR" dirty="0" smtClean="0"/>
              <a:t> ἡ ψυχή τοῦ παιδαρίου </a:t>
            </a:r>
            <a:r>
              <a:rPr lang="el-GR" dirty="0" err="1" smtClean="0"/>
              <a:t>πρός</a:t>
            </a:r>
            <a:r>
              <a:rPr lang="el-GR" dirty="0" smtClean="0"/>
              <a:t> </a:t>
            </a:r>
            <a:r>
              <a:rPr lang="el-GR" dirty="0" err="1" smtClean="0"/>
              <a:t>ἔγκατον</a:t>
            </a:r>
            <a:r>
              <a:rPr lang="el-GR" dirty="0" smtClean="0"/>
              <a:t> </a:t>
            </a:r>
            <a:r>
              <a:rPr lang="el-GR" dirty="0" err="1" smtClean="0"/>
              <a:t>αὐτοῦ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ἔζησεν</a:t>
            </a:r>
            <a:r>
              <a:rPr lang="el-GR" dirty="0" smtClean="0"/>
              <a:t>».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Χαρακτηριστικό </a:t>
            </a:r>
            <a:r>
              <a:rPr lang="el-GR" dirty="0" err="1" smtClean="0"/>
              <a:t>στοιχεῖο</a:t>
            </a:r>
            <a:r>
              <a:rPr lang="el-GR" dirty="0" smtClean="0"/>
              <a:t> τῆς </a:t>
            </a:r>
            <a:r>
              <a:rPr lang="el-GR" dirty="0" err="1" smtClean="0"/>
              <a:t>β΄ἀνθρωπολογικῆς</a:t>
            </a:r>
            <a:r>
              <a:rPr lang="el-GR" dirty="0" smtClean="0"/>
              <a:t> διηγήσεως </a:t>
            </a:r>
            <a:r>
              <a:rPr lang="el-GR" dirty="0" err="1" smtClean="0"/>
              <a:t>εἶναι</a:t>
            </a:r>
            <a:r>
              <a:rPr lang="el-GR" dirty="0" smtClean="0"/>
              <a:t> </a:t>
            </a:r>
            <a:r>
              <a:rPr lang="el-GR" dirty="0" err="1" smtClean="0"/>
              <a:t>ὅτι</a:t>
            </a:r>
            <a:r>
              <a:rPr lang="el-GR" dirty="0" smtClean="0"/>
              <a:t> </a:t>
            </a:r>
            <a:r>
              <a:rPr lang="el-GR" dirty="0" err="1" smtClean="0"/>
              <a:t>αὐτή</a:t>
            </a:r>
            <a:r>
              <a:rPr lang="el-GR" dirty="0" smtClean="0"/>
              <a:t> </a:t>
            </a:r>
            <a:r>
              <a:rPr lang="el-GR" dirty="0" err="1" smtClean="0"/>
              <a:t>εἰσάγεται</a:t>
            </a:r>
            <a:r>
              <a:rPr lang="el-GR" dirty="0" smtClean="0"/>
              <a:t> κατόπιν τῆς διαπιστώσεως τοῦ συντάκτη </a:t>
            </a:r>
            <a:r>
              <a:rPr lang="el-GR" dirty="0" err="1" smtClean="0"/>
              <a:t>ὅτι</a:t>
            </a:r>
            <a:r>
              <a:rPr lang="el-GR" dirty="0" smtClean="0"/>
              <a:t>: «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ἄνθρωπος</a:t>
            </a:r>
            <a:r>
              <a:rPr lang="el-GR" dirty="0" smtClean="0"/>
              <a:t> </a:t>
            </a:r>
            <a:r>
              <a:rPr lang="el-GR" dirty="0" err="1" smtClean="0"/>
              <a:t>οὐκ</a:t>
            </a:r>
            <a:r>
              <a:rPr lang="el-GR" dirty="0" smtClean="0"/>
              <a:t> </a:t>
            </a:r>
            <a:r>
              <a:rPr lang="el-GR" dirty="0" err="1" smtClean="0"/>
              <a:t>ἦν</a:t>
            </a:r>
            <a:r>
              <a:rPr lang="el-GR" dirty="0" smtClean="0"/>
              <a:t> </a:t>
            </a:r>
            <a:r>
              <a:rPr lang="el-GR" dirty="0" err="1" smtClean="0"/>
              <a:t>ἐργάζεσθαι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γῆν</a:t>
            </a:r>
            <a:r>
              <a:rPr lang="el-GR" dirty="0" smtClean="0"/>
              <a:t>». Μετά </a:t>
            </a:r>
            <a:r>
              <a:rPr lang="el-GR" dirty="0" err="1" smtClean="0"/>
              <a:t>τή</a:t>
            </a:r>
            <a:r>
              <a:rPr lang="el-GR" dirty="0" smtClean="0"/>
              <a:t> δημιουργία τοῦ ἀνθρώπου γίνεται φανερό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ἔργο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ὁ σκοπός τοῦ ἀνθρώπου, ὁ </a:t>
            </a:r>
            <a:r>
              <a:rPr lang="el-GR" dirty="0" err="1" smtClean="0"/>
              <a:t>ὁποῖος</a:t>
            </a:r>
            <a:r>
              <a:rPr lang="el-GR" dirty="0" smtClean="0"/>
              <a:t> </a:t>
            </a:r>
            <a:r>
              <a:rPr lang="el-GR" dirty="0" err="1" smtClean="0"/>
              <a:t>τοποθετεῖται</a:t>
            </a:r>
            <a:r>
              <a:rPr lang="el-GR" dirty="0" smtClean="0"/>
              <a:t>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ἴδιο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Δημιουργό </a:t>
            </a:r>
            <a:r>
              <a:rPr lang="el-GR" dirty="0" err="1" smtClean="0"/>
              <a:t>στόν</a:t>
            </a:r>
            <a:r>
              <a:rPr lang="el-GR" dirty="0" smtClean="0"/>
              <a:t> παράδεισο «</a:t>
            </a:r>
            <a:r>
              <a:rPr lang="el-GR" dirty="0" err="1" smtClean="0"/>
              <a:t>ἐργάζεσθαι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φυλάσσειν</a:t>
            </a:r>
            <a:r>
              <a:rPr lang="el-GR" dirty="0" smtClean="0"/>
              <a:t> </a:t>
            </a:r>
            <a:r>
              <a:rPr lang="el-GR" dirty="0" err="1" smtClean="0"/>
              <a:t>αὐτόν</a:t>
            </a:r>
            <a:r>
              <a:rPr lang="el-GR" dirty="0" smtClean="0"/>
              <a:t>».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ἔργο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ὁ σκοπός τοῦ ἀνθρώπου </a:t>
            </a:r>
            <a:r>
              <a:rPr lang="el-GR" dirty="0" err="1" smtClean="0"/>
              <a:t>ἀναφέρονται</a:t>
            </a:r>
            <a:r>
              <a:rPr lang="el-GR" dirty="0" smtClean="0"/>
              <a:t> </a:t>
            </a:r>
            <a:r>
              <a:rPr lang="el-GR" dirty="0" err="1" smtClean="0"/>
              <a:t>στήν</a:t>
            </a:r>
            <a:r>
              <a:rPr lang="el-GR" dirty="0" smtClean="0"/>
              <a:t> διά τῆς </a:t>
            </a:r>
            <a:r>
              <a:rPr lang="el-GR" dirty="0" err="1" smtClean="0"/>
              <a:t>ἐργασίας</a:t>
            </a:r>
            <a:r>
              <a:rPr lang="el-GR" dirty="0" smtClean="0"/>
              <a:t> «</a:t>
            </a:r>
            <a:r>
              <a:rPr lang="el-GR" dirty="0" err="1" smtClean="0"/>
              <a:t>ὁμοίωσιν</a:t>
            </a:r>
            <a:r>
              <a:rPr lang="el-GR" dirty="0" smtClean="0"/>
              <a:t>» τοῦ ἀνθρώπου </a:t>
            </a:r>
            <a:r>
              <a:rPr lang="el-GR" dirty="0" err="1" smtClean="0"/>
              <a:t>πρός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προσωπικό δημιουργό του, ὁ </a:t>
            </a:r>
            <a:r>
              <a:rPr lang="el-GR" dirty="0" err="1" smtClean="0"/>
              <a:t>ὁποῖος</a:t>
            </a:r>
            <a:r>
              <a:rPr lang="el-GR" dirty="0" smtClean="0"/>
              <a:t> </a:t>
            </a:r>
            <a:r>
              <a:rPr lang="el-GR" dirty="0" err="1" smtClean="0"/>
              <a:t>ἀναδεικνύεται</a:t>
            </a:r>
            <a:r>
              <a:rPr lang="el-GR" dirty="0" smtClean="0"/>
              <a:t> </a:t>
            </a:r>
            <a:r>
              <a:rPr lang="el-GR" dirty="0" err="1" smtClean="0"/>
              <a:t>ὡς</a:t>
            </a:r>
            <a:r>
              <a:rPr lang="el-GR" dirty="0" smtClean="0"/>
              <a:t> προσωπικό πρότυπο τοῦ </a:t>
            </a:r>
            <a:r>
              <a:rPr lang="el-GR" dirty="0" err="1" smtClean="0"/>
              <a:t>ἀνθρωπου</a:t>
            </a:r>
            <a:r>
              <a:rPr lang="el-GR" dirty="0" smtClean="0"/>
              <a:t>, δηλ. ὁ </a:t>
            </a:r>
            <a:r>
              <a:rPr lang="el-GR" dirty="0" err="1" smtClean="0"/>
              <a:t>ἄνθρωπος</a:t>
            </a:r>
            <a:r>
              <a:rPr lang="el-GR" dirty="0" smtClean="0"/>
              <a:t> </a:t>
            </a:r>
            <a:r>
              <a:rPr lang="el-GR" dirty="0" err="1" smtClean="0"/>
              <a:t>ἔχει</a:t>
            </a:r>
            <a:r>
              <a:rPr lang="el-GR" dirty="0" smtClean="0"/>
              <a:t> </a:t>
            </a:r>
            <a:r>
              <a:rPr lang="el-GR" dirty="0" err="1" smtClean="0"/>
              <a:t>ὡς</a:t>
            </a:r>
            <a:r>
              <a:rPr lang="el-GR" dirty="0" smtClean="0"/>
              <a:t> πρότυπο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ἐργαζόμενο</a:t>
            </a:r>
            <a:r>
              <a:rPr lang="el-GR" dirty="0" smtClean="0"/>
              <a:t> Θεό.</a:t>
            </a:r>
            <a:endParaRPr lang="el-GR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Στό</a:t>
            </a:r>
            <a:r>
              <a:rPr lang="el-GR" dirty="0" smtClean="0"/>
              <a:t> </a:t>
            </a:r>
            <a:r>
              <a:rPr lang="el-GR" dirty="0" err="1" smtClean="0"/>
              <a:t>σημεῖο</a:t>
            </a:r>
            <a:r>
              <a:rPr lang="el-GR" dirty="0" smtClean="0"/>
              <a:t> </a:t>
            </a:r>
            <a:r>
              <a:rPr lang="el-GR" dirty="0" err="1" smtClean="0"/>
              <a:t>αὐτό</a:t>
            </a:r>
            <a:r>
              <a:rPr lang="el-GR" dirty="0" smtClean="0"/>
              <a:t> δηλώνεται </a:t>
            </a:r>
            <a:r>
              <a:rPr lang="el-GR" dirty="0" err="1" smtClean="0"/>
              <a:t>καί</a:t>
            </a:r>
            <a:r>
              <a:rPr lang="el-GR" dirty="0" smtClean="0"/>
              <a:t> ὁ πνευματικός χαρακτήρας τῆς </a:t>
            </a:r>
            <a:r>
              <a:rPr lang="el-GR" dirty="0" err="1" smtClean="0"/>
              <a:t>ἐργασίας</a:t>
            </a:r>
            <a:r>
              <a:rPr lang="el-GR" dirty="0" smtClean="0"/>
              <a:t> τοῦ ἀνθρώπου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εἶδος</a:t>
            </a:r>
            <a:r>
              <a:rPr lang="el-GR" dirty="0" smtClean="0"/>
              <a:t> τῆς </a:t>
            </a:r>
            <a:r>
              <a:rPr lang="el-GR" dirty="0" err="1" smtClean="0"/>
              <a:t>ἐργασίας</a:t>
            </a:r>
            <a:r>
              <a:rPr lang="el-GR" dirty="0" smtClean="0"/>
              <a:t> τοῦ </a:t>
            </a:r>
            <a:r>
              <a:rPr lang="el-GR" dirty="0" err="1" smtClean="0"/>
              <a:t>ἀνθρωπου</a:t>
            </a:r>
            <a:r>
              <a:rPr lang="el-GR" dirty="0" smtClean="0"/>
              <a:t>, δηλ. </a:t>
            </a:r>
            <a:r>
              <a:rPr lang="el-GR" dirty="0" err="1" smtClean="0"/>
              <a:t>στήν</a:t>
            </a:r>
            <a:r>
              <a:rPr lang="el-GR" dirty="0" smtClean="0"/>
              <a:t> «</a:t>
            </a:r>
            <a:r>
              <a:rPr lang="el-GR" dirty="0" err="1" smtClean="0"/>
              <a:t>ὁμοίωσιν</a:t>
            </a:r>
            <a:r>
              <a:rPr lang="el-GR" dirty="0" smtClean="0"/>
              <a:t>» </a:t>
            </a:r>
            <a:r>
              <a:rPr lang="el-GR" dirty="0" err="1" smtClean="0"/>
              <a:t>πρός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Θεό,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χρήση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πνευματικῶν</a:t>
            </a:r>
            <a:r>
              <a:rPr lang="el-GR" dirty="0" smtClean="0"/>
              <a:t> </a:t>
            </a:r>
            <a:r>
              <a:rPr lang="el-GR" dirty="0" err="1" smtClean="0"/>
              <a:t>ἐφοδίων</a:t>
            </a:r>
            <a:r>
              <a:rPr lang="el-GR" dirty="0" smtClean="0"/>
              <a:t> πού ὁ Θεός </a:t>
            </a:r>
            <a:r>
              <a:rPr lang="el-GR" dirty="0" err="1" smtClean="0"/>
              <a:t>ἔχει</a:t>
            </a:r>
            <a:r>
              <a:rPr lang="el-GR" dirty="0" smtClean="0"/>
              <a:t> μεταλαμπαδεύσει </a:t>
            </a:r>
            <a:r>
              <a:rPr lang="el-GR" dirty="0" err="1" smtClean="0"/>
              <a:t>σ’αὐτόν</a:t>
            </a:r>
            <a:r>
              <a:rPr lang="el-GR" smtClean="0"/>
              <a:t>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err="1" smtClean="0"/>
              <a:t>Οἱ</a:t>
            </a:r>
            <a:r>
              <a:rPr lang="el-GR" dirty="0" smtClean="0"/>
              <a:t> </a:t>
            </a:r>
            <a:r>
              <a:rPr lang="el-GR" dirty="0" err="1" smtClean="0"/>
              <a:t>ὅροι</a:t>
            </a:r>
            <a:r>
              <a:rPr lang="el-GR" dirty="0" smtClean="0"/>
              <a:t> πού </a:t>
            </a:r>
            <a:r>
              <a:rPr lang="el-GR" dirty="0" err="1" smtClean="0"/>
              <a:t>χρησιμοποιεῖ</a:t>
            </a:r>
            <a:r>
              <a:rPr lang="el-GR" dirty="0" smtClean="0"/>
              <a:t> ἡ Π. Διαθήκη </a:t>
            </a:r>
            <a:r>
              <a:rPr lang="el-GR" dirty="0" err="1" smtClean="0"/>
              <a:t>γιά</a:t>
            </a:r>
            <a:r>
              <a:rPr lang="el-GR" dirty="0" smtClean="0"/>
              <a:t> να τονίσει την πνευματική και </a:t>
            </a:r>
            <a:r>
              <a:rPr lang="el-GR" dirty="0" err="1" smtClean="0"/>
              <a:t>ζωαρχική</a:t>
            </a:r>
            <a:r>
              <a:rPr lang="el-GR" dirty="0" smtClean="0"/>
              <a:t> φύση τοῦ ἀνθρώπου </a:t>
            </a:r>
            <a:r>
              <a:rPr lang="el-GR" dirty="0" err="1" smtClean="0"/>
              <a:t>εἶναι</a:t>
            </a:r>
            <a:r>
              <a:rPr lang="el-GR" dirty="0" smtClean="0"/>
              <a:t> </a:t>
            </a:r>
            <a:r>
              <a:rPr lang="el-GR" i="1" dirty="0" err="1" smtClean="0"/>
              <a:t>νεσαμά</a:t>
            </a:r>
            <a:r>
              <a:rPr lang="el-GR" dirty="0" smtClean="0"/>
              <a:t>,</a:t>
            </a:r>
            <a:r>
              <a:rPr lang="el-GR" i="1" dirty="0" smtClean="0"/>
              <a:t> </a:t>
            </a:r>
            <a:r>
              <a:rPr lang="el-GR" i="1" dirty="0" err="1" smtClean="0"/>
              <a:t>ρούαχ</a:t>
            </a:r>
            <a:r>
              <a:rPr lang="el-GR" dirty="0" smtClean="0"/>
              <a:t> και </a:t>
            </a:r>
            <a:r>
              <a:rPr lang="el-GR" i="1" dirty="0" err="1" smtClean="0"/>
              <a:t>νέφες</a:t>
            </a:r>
            <a:r>
              <a:rPr lang="el-GR" dirty="0" smtClean="0"/>
              <a:t> πού </a:t>
            </a:r>
            <a:r>
              <a:rPr lang="el-GR" dirty="0" err="1" smtClean="0"/>
              <a:t>ἀποδόθηκαν</a:t>
            </a:r>
            <a:r>
              <a:rPr lang="el-GR" dirty="0" smtClean="0"/>
              <a:t> </a:t>
            </a:r>
            <a:r>
              <a:rPr lang="el-GR" dirty="0" err="1" smtClean="0"/>
              <a:t>ἀπό</a:t>
            </a:r>
            <a:r>
              <a:rPr lang="el-GR" dirty="0" smtClean="0"/>
              <a:t> τούς Ο΄ </a:t>
            </a:r>
            <a:r>
              <a:rPr lang="el-GR" dirty="0" err="1" smtClean="0"/>
              <a:t>ὡς</a:t>
            </a:r>
            <a:r>
              <a:rPr lang="el-GR" dirty="0" smtClean="0"/>
              <a:t> </a:t>
            </a:r>
            <a:r>
              <a:rPr lang="el-GR" i="1" dirty="0" smtClean="0"/>
              <a:t>πνοή</a:t>
            </a:r>
            <a:r>
              <a:rPr lang="el-GR" dirty="0" smtClean="0"/>
              <a:t>, </a:t>
            </a:r>
            <a:r>
              <a:rPr lang="el-GR" i="1" dirty="0" err="1" smtClean="0"/>
              <a:t>πνεῦμα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i="1" dirty="0" smtClean="0"/>
              <a:t>ψυχή</a:t>
            </a:r>
            <a:r>
              <a:rPr lang="el-GR" dirty="0" smtClean="0"/>
              <a:t>. </a:t>
            </a:r>
            <a:r>
              <a:rPr lang="el-GR" dirty="0" err="1" smtClean="0"/>
              <a:t>Οἱ</a:t>
            </a:r>
            <a:r>
              <a:rPr lang="el-GR" dirty="0" smtClean="0"/>
              <a:t> </a:t>
            </a:r>
            <a:r>
              <a:rPr lang="el-GR" dirty="0" err="1" smtClean="0"/>
              <a:t>τρεῖς</a:t>
            </a:r>
            <a:r>
              <a:rPr lang="el-GR" dirty="0" smtClean="0"/>
              <a:t> </a:t>
            </a:r>
            <a:r>
              <a:rPr lang="el-GR" dirty="0" err="1" smtClean="0"/>
              <a:t>ὅροι</a:t>
            </a:r>
            <a:r>
              <a:rPr lang="el-GR" dirty="0" smtClean="0"/>
              <a:t> </a:t>
            </a:r>
            <a:r>
              <a:rPr lang="el-GR" dirty="0" err="1" smtClean="0"/>
              <a:t>εἶναι</a:t>
            </a:r>
            <a:r>
              <a:rPr lang="el-GR" dirty="0" smtClean="0"/>
              <a:t> </a:t>
            </a:r>
            <a:r>
              <a:rPr lang="el-GR" dirty="0" err="1" smtClean="0"/>
              <a:t>συγγενεῖς</a:t>
            </a:r>
            <a:r>
              <a:rPr lang="el-GR" dirty="0" smtClean="0"/>
              <a:t>, </a:t>
            </a:r>
            <a:r>
              <a:rPr lang="el-GR" dirty="0" err="1" smtClean="0"/>
              <a:t>ἀλλά</a:t>
            </a:r>
            <a:r>
              <a:rPr lang="el-GR" dirty="0" smtClean="0"/>
              <a:t> </a:t>
            </a:r>
            <a:r>
              <a:rPr lang="el-GR" dirty="0" err="1" smtClean="0"/>
              <a:t>δέν</a:t>
            </a:r>
            <a:r>
              <a:rPr lang="el-GR" dirty="0" smtClean="0"/>
              <a:t> </a:t>
            </a:r>
            <a:r>
              <a:rPr lang="el-GR" dirty="0" err="1" smtClean="0"/>
              <a:t>εἶναι</a:t>
            </a:r>
            <a:r>
              <a:rPr lang="el-GR" dirty="0" smtClean="0"/>
              <a:t> ταυτόσημοι. </a:t>
            </a:r>
            <a:r>
              <a:rPr lang="el-GR" dirty="0" err="1" smtClean="0"/>
              <a:t>Οἱ</a:t>
            </a:r>
            <a:r>
              <a:rPr lang="el-GR" dirty="0" smtClean="0"/>
              <a:t> </a:t>
            </a:r>
            <a:r>
              <a:rPr lang="el-GR" dirty="0" err="1" smtClean="0"/>
              <a:t>μέν</a:t>
            </a:r>
            <a:r>
              <a:rPr lang="el-GR" dirty="0" smtClean="0"/>
              <a:t> δύο </a:t>
            </a:r>
            <a:r>
              <a:rPr lang="el-GR" dirty="0" err="1" smtClean="0"/>
              <a:t>πρῶτοι</a:t>
            </a:r>
            <a:r>
              <a:rPr lang="el-GR" dirty="0" smtClean="0"/>
              <a:t> </a:t>
            </a:r>
            <a:r>
              <a:rPr lang="el-GR" dirty="0" err="1" smtClean="0"/>
              <a:t>ἀφοροῦν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θεῖο</a:t>
            </a:r>
            <a:r>
              <a:rPr lang="el-GR" dirty="0" smtClean="0"/>
              <a:t> </a:t>
            </a:r>
            <a:r>
              <a:rPr lang="el-GR" dirty="0" err="1" smtClean="0"/>
              <a:t>στοιχεῖο</a:t>
            </a:r>
            <a:r>
              <a:rPr lang="el-GR" dirty="0" smtClean="0"/>
              <a:t> </a:t>
            </a:r>
            <a:r>
              <a:rPr lang="el-GR" dirty="0" err="1" smtClean="0"/>
              <a:t>στόν</a:t>
            </a:r>
            <a:r>
              <a:rPr lang="el-GR" dirty="0" smtClean="0"/>
              <a:t> </a:t>
            </a:r>
            <a:r>
              <a:rPr lang="el-GR" dirty="0" err="1" smtClean="0"/>
              <a:t>ἄνθρωπο</a:t>
            </a:r>
            <a:r>
              <a:rPr lang="el-GR" dirty="0" smtClean="0"/>
              <a:t>, το </a:t>
            </a:r>
            <a:r>
              <a:rPr lang="el-GR" dirty="0" err="1" smtClean="0"/>
              <a:t>ὁποῖο</a:t>
            </a:r>
            <a:r>
              <a:rPr lang="el-GR" dirty="0" smtClean="0"/>
              <a:t> </a:t>
            </a:r>
            <a:r>
              <a:rPr lang="el-GR" dirty="0" err="1" smtClean="0"/>
              <a:t>εἶναι</a:t>
            </a:r>
            <a:r>
              <a:rPr lang="el-GR" dirty="0" smtClean="0"/>
              <a:t> </a:t>
            </a:r>
            <a:r>
              <a:rPr lang="el-GR" dirty="0" err="1" smtClean="0"/>
              <a:t>ὑπερατομικό</a:t>
            </a:r>
            <a:r>
              <a:rPr lang="el-GR" dirty="0" smtClean="0"/>
              <a:t>, </a:t>
            </a:r>
            <a:r>
              <a:rPr lang="el-GR" dirty="0" err="1" smtClean="0"/>
              <a:t>ἐκδηλώνεται</a:t>
            </a:r>
            <a:r>
              <a:rPr lang="el-GR" dirty="0" smtClean="0"/>
              <a:t> σ’ </a:t>
            </a:r>
            <a:r>
              <a:rPr lang="el-GR" dirty="0" err="1" smtClean="0"/>
              <a:t>αὐτόν</a:t>
            </a:r>
            <a:r>
              <a:rPr lang="el-GR" dirty="0" smtClean="0"/>
              <a:t> </a:t>
            </a:r>
            <a:r>
              <a:rPr lang="el-GR" dirty="0" err="1" smtClean="0"/>
              <a:t>ὡς</a:t>
            </a:r>
            <a:r>
              <a:rPr lang="el-GR" dirty="0" smtClean="0"/>
              <a:t> πνευματική και </a:t>
            </a:r>
            <a:r>
              <a:rPr lang="el-GR" dirty="0" err="1" smtClean="0"/>
              <a:t>ζωαρχική</a:t>
            </a:r>
            <a:r>
              <a:rPr lang="el-GR" dirty="0" smtClean="0"/>
              <a:t> δύναμη πού μεταδίδει την </a:t>
            </a:r>
            <a:r>
              <a:rPr lang="el-GR" i="1" dirty="0" err="1" smtClean="0"/>
              <a:t>νέφες</a:t>
            </a:r>
            <a:r>
              <a:rPr lang="el-GR" i="1" dirty="0" smtClean="0"/>
              <a:t>, </a:t>
            </a:r>
            <a:r>
              <a:rPr lang="el-GR" dirty="0" err="1" smtClean="0"/>
              <a:t>ἐνῶ</a:t>
            </a:r>
            <a:r>
              <a:rPr lang="el-GR" dirty="0" smtClean="0"/>
              <a:t> </a:t>
            </a:r>
            <a:r>
              <a:rPr lang="el-GR" i="1" dirty="0" smtClean="0"/>
              <a:t>ἡ </a:t>
            </a:r>
            <a:r>
              <a:rPr lang="el-GR" i="1" dirty="0" err="1" smtClean="0"/>
              <a:t>νέφες</a:t>
            </a:r>
            <a:r>
              <a:rPr lang="el-GR" dirty="0" smtClean="0"/>
              <a:t> </a:t>
            </a:r>
            <a:r>
              <a:rPr lang="el-GR" dirty="0" err="1" smtClean="0"/>
              <a:t>ἀποτελεῖ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ἀτομικό</a:t>
            </a:r>
            <a:r>
              <a:rPr lang="el-GR" dirty="0" smtClean="0"/>
              <a:t> φορέα τῆς </a:t>
            </a:r>
            <a:r>
              <a:rPr lang="el-GR" dirty="0" err="1" smtClean="0"/>
              <a:t>ζωῆς</a:t>
            </a:r>
            <a:r>
              <a:rPr lang="el-GR" dirty="0" smtClean="0"/>
              <a:t> και τοῦ πνεύματος κάθε </a:t>
            </a:r>
            <a:r>
              <a:rPr lang="el-GR" dirty="0" err="1" smtClean="0"/>
              <a:t>ἀνθρὠπου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δημιουργία της γυναίκας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err="1" smtClean="0"/>
              <a:t>Τό</a:t>
            </a:r>
            <a:r>
              <a:rPr lang="el-GR" dirty="0" smtClean="0"/>
              <a:t> γεγονός </a:t>
            </a:r>
            <a:r>
              <a:rPr lang="el-GR" dirty="0" err="1" smtClean="0"/>
              <a:t>ὅτι</a:t>
            </a:r>
            <a:r>
              <a:rPr lang="el-GR" dirty="0" smtClean="0"/>
              <a:t> </a:t>
            </a:r>
            <a:r>
              <a:rPr lang="el-GR" dirty="0" err="1" smtClean="0"/>
              <a:t>στό</a:t>
            </a:r>
            <a:r>
              <a:rPr lang="el-GR" dirty="0" smtClean="0"/>
              <a:t> δεύτερο μέρος της ἡ </a:t>
            </a:r>
            <a:r>
              <a:rPr lang="el-GR" dirty="0" err="1" smtClean="0"/>
              <a:t>β΄</a:t>
            </a:r>
            <a:r>
              <a:rPr lang="el-GR" dirty="0" smtClean="0"/>
              <a:t> </a:t>
            </a:r>
            <a:r>
              <a:rPr lang="el-GR" dirty="0" err="1" smtClean="0"/>
              <a:t>ἀνθρωπολογική</a:t>
            </a:r>
            <a:r>
              <a:rPr lang="el-GR" dirty="0" smtClean="0"/>
              <a:t> διήγηση </a:t>
            </a:r>
            <a:r>
              <a:rPr lang="el-GR" dirty="0" err="1" smtClean="0"/>
              <a:t>ἀναφέρεται</a:t>
            </a:r>
            <a:r>
              <a:rPr lang="el-GR" dirty="0" smtClean="0"/>
              <a:t> </a:t>
            </a:r>
            <a:r>
              <a:rPr lang="el-GR" dirty="0" err="1" smtClean="0"/>
              <a:t>στή</a:t>
            </a:r>
            <a:r>
              <a:rPr lang="el-GR" dirty="0" smtClean="0"/>
              <a:t> δημιουργία τῆς γυναίκας φανερώνει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εἰδικώτερο</a:t>
            </a:r>
            <a:r>
              <a:rPr lang="el-GR" dirty="0" smtClean="0"/>
              <a:t> σκοπό τῆς δημιουργίας της, </a:t>
            </a:r>
            <a:r>
              <a:rPr lang="el-GR" dirty="0" err="1" smtClean="0"/>
              <a:t>ὅπως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προσδιορισμό τῆς </a:t>
            </a:r>
            <a:r>
              <a:rPr lang="el-GR" dirty="0" err="1" smtClean="0"/>
              <a:t>ἀξίας</a:t>
            </a:r>
            <a:r>
              <a:rPr lang="el-GR" dirty="0" smtClean="0"/>
              <a:t> της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τή</a:t>
            </a:r>
            <a:r>
              <a:rPr lang="el-GR" dirty="0" smtClean="0"/>
              <a:t> θέση της μέσα </a:t>
            </a:r>
            <a:r>
              <a:rPr lang="el-GR" dirty="0" err="1" smtClean="0"/>
              <a:t>στήν</a:t>
            </a:r>
            <a:r>
              <a:rPr lang="el-GR" dirty="0" smtClean="0"/>
              <a:t> δημιουργία.</a:t>
            </a:r>
          </a:p>
          <a:p>
            <a:r>
              <a:rPr lang="el-GR" dirty="0" smtClean="0"/>
              <a:t>Ὁ σκοπός τῆς δημιουργίας της </a:t>
            </a:r>
            <a:r>
              <a:rPr lang="el-GR" dirty="0" err="1" smtClean="0"/>
              <a:t>ἐπικεντρώνεται</a:t>
            </a:r>
            <a:r>
              <a:rPr lang="el-GR" dirty="0" smtClean="0"/>
              <a:t> </a:t>
            </a:r>
            <a:r>
              <a:rPr lang="el-GR" dirty="0" err="1" smtClean="0"/>
              <a:t>στή</a:t>
            </a:r>
            <a:r>
              <a:rPr lang="el-GR" dirty="0" smtClean="0"/>
              <a:t> φράση «</a:t>
            </a:r>
            <a:r>
              <a:rPr lang="el-GR" dirty="0" err="1" smtClean="0"/>
              <a:t>οὐ</a:t>
            </a:r>
            <a:r>
              <a:rPr lang="el-GR" dirty="0" smtClean="0"/>
              <a:t> καλόν </a:t>
            </a:r>
            <a:r>
              <a:rPr lang="el-GR" dirty="0" err="1" smtClean="0"/>
              <a:t>εἶναι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ἄνθρωπον</a:t>
            </a:r>
            <a:r>
              <a:rPr lang="el-GR" dirty="0" smtClean="0"/>
              <a:t> μόνον», δηλώνεται </a:t>
            </a:r>
            <a:r>
              <a:rPr lang="el-GR" dirty="0" err="1" smtClean="0"/>
              <a:t>ὅμως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ἡ </a:t>
            </a:r>
            <a:r>
              <a:rPr lang="el-GR" dirty="0" err="1" smtClean="0"/>
              <a:t>ὑψηλή</a:t>
            </a:r>
            <a:r>
              <a:rPr lang="el-GR" dirty="0" smtClean="0"/>
              <a:t> της θέση μέσα </a:t>
            </a:r>
            <a:r>
              <a:rPr lang="el-GR" dirty="0" err="1" smtClean="0"/>
              <a:t>σ’αὐτήν</a:t>
            </a:r>
            <a:r>
              <a:rPr lang="el-GR" dirty="0" smtClean="0"/>
              <a:t>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τή</a:t>
            </a:r>
            <a:r>
              <a:rPr lang="el-GR" dirty="0" smtClean="0"/>
              <a:t> φράση: «</a:t>
            </a:r>
            <a:r>
              <a:rPr lang="el-GR" dirty="0" err="1" smtClean="0"/>
              <a:t>ποιήσωμεν</a:t>
            </a:r>
            <a:r>
              <a:rPr lang="el-GR" dirty="0" smtClean="0"/>
              <a:t> </a:t>
            </a:r>
            <a:r>
              <a:rPr lang="el-GR" dirty="0" err="1" smtClean="0"/>
              <a:t>αὐτῷ</a:t>
            </a:r>
            <a:r>
              <a:rPr lang="el-GR" dirty="0" smtClean="0"/>
              <a:t> </a:t>
            </a:r>
            <a:r>
              <a:rPr lang="el-GR" dirty="0" err="1" smtClean="0"/>
              <a:t>βοηθόν</a:t>
            </a:r>
            <a:r>
              <a:rPr lang="el-GR" dirty="0" smtClean="0"/>
              <a:t> κατ’ </a:t>
            </a:r>
            <a:r>
              <a:rPr lang="el-GR" dirty="0" err="1" smtClean="0"/>
              <a:t>αὐτόν</a:t>
            </a:r>
            <a:r>
              <a:rPr lang="el-GR" dirty="0" smtClean="0"/>
              <a:t>».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συνέχεια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Ἡ </a:t>
            </a:r>
            <a:r>
              <a:rPr lang="el-GR" dirty="0" err="1" smtClean="0"/>
              <a:t>ἀναπάρκεια</a:t>
            </a:r>
            <a:r>
              <a:rPr lang="el-GR" dirty="0" smtClean="0"/>
              <a:t> </a:t>
            </a:r>
            <a:r>
              <a:rPr lang="el-GR" dirty="0" err="1" smtClean="0"/>
              <a:t>τῶν</a:t>
            </a:r>
            <a:r>
              <a:rPr lang="el-GR" dirty="0" smtClean="0"/>
              <a:t> ζώων ἤ </a:t>
            </a:r>
            <a:r>
              <a:rPr lang="el-GR" dirty="0" err="1" smtClean="0"/>
              <a:t>κατ’ἄλλη</a:t>
            </a:r>
            <a:r>
              <a:rPr lang="el-GR" dirty="0" smtClean="0"/>
              <a:t> </a:t>
            </a:r>
            <a:r>
              <a:rPr lang="el-GR" dirty="0" err="1" smtClean="0"/>
              <a:t>ἑρμηνεία</a:t>
            </a:r>
            <a:r>
              <a:rPr lang="el-GR" dirty="0" smtClean="0"/>
              <a:t> κάποιου </a:t>
            </a:r>
            <a:r>
              <a:rPr lang="el-GR" dirty="0" err="1" smtClean="0"/>
              <a:t>δημιουργήματοςνά</a:t>
            </a:r>
            <a:r>
              <a:rPr lang="el-GR" dirty="0" smtClean="0"/>
              <a:t> </a:t>
            </a:r>
            <a:r>
              <a:rPr lang="el-GR" dirty="0" err="1" smtClean="0"/>
              <a:t>σταθοῦν</a:t>
            </a:r>
            <a:r>
              <a:rPr lang="el-GR" dirty="0" smtClean="0"/>
              <a:t> </a:t>
            </a:r>
            <a:r>
              <a:rPr lang="el-GR" dirty="0" err="1" smtClean="0"/>
              <a:t>ἀντάξιοι</a:t>
            </a:r>
            <a:r>
              <a:rPr lang="el-GR" dirty="0" smtClean="0"/>
              <a:t> τοῦ </a:t>
            </a:r>
            <a:r>
              <a:rPr lang="el-GR" dirty="0" err="1" smtClean="0"/>
              <a:t>Ἀδάμ</a:t>
            </a:r>
            <a:r>
              <a:rPr lang="el-GR" dirty="0" smtClean="0"/>
              <a:t> </a:t>
            </a:r>
            <a:r>
              <a:rPr lang="el-GR" dirty="0" err="1" smtClean="0"/>
              <a:t>ὡς</a:t>
            </a:r>
            <a:r>
              <a:rPr lang="el-GR" dirty="0" smtClean="0"/>
              <a:t> βοηθοί του, </a:t>
            </a:r>
            <a:r>
              <a:rPr lang="el-GR" dirty="0" err="1" smtClean="0"/>
              <a:t>γι’αὐτό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ἡ </a:t>
            </a:r>
            <a:r>
              <a:rPr lang="el-GR" dirty="0" err="1" smtClean="0"/>
              <a:t>ἐπιγραμματική</a:t>
            </a:r>
            <a:r>
              <a:rPr lang="el-GR" dirty="0" smtClean="0"/>
              <a:t> παρατήρηση  «</a:t>
            </a:r>
            <a:r>
              <a:rPr lang="el-GR" dirty="0" err="1" smtClean="0"/>
              <a:t>τῷ</a:t>
            </a:r>
            <a:r>
              <a:rPr lang="el-GR" dirty="0" smtClean="0"/>
              <a:t> </a:t>
            </a:r>
            <a:r>
              <a:rPr lang="el-GR" dirty="0" err="1" smtClean="0"/>
              <a:t>δέ</a:t>
            </a:r>
            <a:r>
              <a:rPr lang="el-GR" dirty="0" smtClean="0"/>
              <a:t> </a:t>
            </a:r>
            <a:r>
              <a:rPr lang="el-GR" dirty="0" err="1" smtClean="0"/>
              <a:t>Ἀδάμ</a:t>
            </a:r>
            <a:r>
              <a:rPr lang="el-GR" dirty="0" smtClean="0"/>
              <a:t> </a:t>
            </a:r>
            <a:r>
              <a:rPr lang="el-GR" dirty="0" err="1" smtClean="0"/>
              <a:t>οὐχ</a:t>
            </a:r>
            <a:r>
              <a:rPr lang="el-GR" dirty="0" smtClean="0"/>
              <a:t> </a:t>
            </a:r>
            <a:r>
              <a:rPr lang="el-GR" dirty="0" err="1" smtClean="0"/>
              <a:t>εὑρέθη</a:t>
            </a:r>
            <a:r>
              <a:rPr lang="el-GR" dirty="0" smtClean="0"/>
              <a:t> βοηθός </a:t>
            </a:r>
            <a:r>
              <a:rPr lang="el-GR" dirty="0" err="1" smtClean="0"/>
              <a:t>ὅμοιος</a:t>
            </a:r>
            <a:r>
              <a:rPr lang="el-GR" dirty="0" smtClean="0"/>
              <a:t> </a:t>
            </a:r>
            <a:r>
              <a:rPr lang="el-GR" dirty="0" err="1" smtClean="0"/>
              <a:t>αὐτῷ</a:t>
            </a:r>
            <a:r>
              <a:rPr lang="el-GR" dirty="0" smtClean="0"/>
              <a:t>», </a:t>
            </a:r>
            <a:r>
              <a:rPr lang="el-GR" dirty="0" err="1" smtClean="0"/>
              <a:t>ὁδηγεῖ</a:t>
            </a:r>
            <a:r>
              <a:rPr lang="el-GR" dirty="0" smtClean="0"/>
              <a:t> </a:t>
            </a:r>
            <a:r>
              <a:rPr lang="el-GR" dirty="0" err="1" smtClean="0"/>
              <a:t>στήν</a:t>
            </a:r>
            <a:r>
              <a:rPr lang="el-GR" dirty="0" smtClean="0"/>
              <a:t> </a:t>
            </a:r>
            <a:r>
              <a:rPr lang="el-GR" dirty="0" err="1" smtClean="0"/>
              <a:t>ίδιαίτερης</a:t>
            </a:r>
            <a:r>
              <a:rPr lang="el-GR" dirty="0" smtClean="0"/>
              <a:t> σημασίας </a:t>
            </a:r>
            <a:r>
              <a:rPr lang="el-GR" dirty="0" err="1" smtClean="0"/>
              <a:t>ἀναγνώρισή</a:t>
            </a:r>
            <a:r>
              <a:rPr lang="el-GR" dirty="0" smtClean="0"/>
              <a:t> της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Ἀδάμ</a:t>
            </a:r>
            <a:r>
              <a:rPr lang="el-GR" dirty="0" smtClean="0"/>
              <a:t>, </a:t>
            </a:r>
            <a:r>
              <a:rPr lang="el-GR" dirty="0" err="1" smtClean="0"/>
              <a:t>ὡς</a:t>
            </a:r>
            <a:r>
              <a:rPr lang="el-GR" dirty="0" smtClean="0"/>
              <a:t> «</a:t>
            </a:r>
            <a:r>
              <a:rPr lang="el-GR" dirty="0" err="1" smtClean="0"/>
              <a:t>ὀστοῦν</a:t>
            </a:r>
            <a:r>
              <a:rPr lang="el-GR" dirty="0" smtClean="0"/>
              <a:t> </a:t>
            </a:r>
            <a:r>
              <a:rPr lang="el-GR" dirty="0" err="1" smtClean="0"/>
              <a:t>ἐκ</a:t>
            </a:r>
            <a:r>
              <a:rPr lang="el-GR" dirty="0" smtClean="0"/>
              <a:t>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ὀστέων</a:t>
            </a:r>
            <a:r>
              <a:rPr lang="el-GR" dirty="0" smtClean="0"/>
              <a:t>» του </a:t>
            </a:r>
            <a:r>
              <a:rPr lang="el-GR" dirty="0" err="1" smtClean="0"/>
              <a:t>καί</a:t>
            </a:r>
            <a:r>
              <a:rPr lang="el-GR" dirty="0" smtClean="0"/>
              <a:t> «σάρκα </a:t>
            </a:r>
            <a:r>
              <a:rPr lang="el-GR" dirty="0" err="1" smtClean="0"/>
              <a:t>ἐκ</a:t>
            </a:r>
            <a:r>
              <a:rPr lang="el-GR" dirty="0" smtClean="0"/>
              <a:t> τῆς σαρκός» του.  </a:t>
            </a:r>
            <a:r>
              <a:rPr lang="el-GR" dirty="0" err="1" smtClean="0"/>
              <a:t>Ἐξ</a:t>
            </a:r>
            <a:r>
              <a:rPr lang="el-GR" dirty="0" smtClean="0"/>
              <a:t> </a:t>
            </a:r>
            <a:r>
              <a:rPr lang="el-GR" dirty="0" err="1" smtClean="0"/>
              <a:t>αὐτοῦ</a:t>
            </a:r>
            <a:r>
              <a:rPr lang="el-GR" dirty="0" smtClean="0"/>
              <a:t> τῆς δίνει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ὄνομα</a:t>
            </a:r>
            <a:r>
              <a:rPr lang="el-GR" dirty="0" smtClean="0"/>
              <a:t> «</a:t>
            </a:r>
            <a:r>
              <a:rPr lang="el-GR" dirty="0" err="1" smtClean="0"/>
              <a:t>ἀνδρίς</a:t>
            </a:r>
            <a:r>
              <a:rPr lang="el-GR" dirty="0" smtClean="0"/>
              <a:t>», διότι «</a:t>
            </a:r>
            <a:r>
              <a:rPr lang="el-GR" dirty="0" err="1" smtClean="0"/>
              <a:t>ἐκ</a:t>
            </a:r>
            <a:r>
              <a:rPr lang="el-GR" dirty="0" smtClean="0"/>
              <a:t> τοῦ </a:t>
            </a:r>
            <a:r>
              <a:rPr lang="el-GR" dirty="0" err="1" smtClean="0"/>
              <a:t>ἀνδρός</a:t>
            </a:r>
            <a:r>
              <a:rPr lang="el-GR" dirty="0" smtClean="0"/>
              <a:t> </a:t>
            </a:r>
            <a:r>
              <a:rPr lang="el-GR" dirty="0" err="1" smtClean="0"/>
              <a:t>αὐτῆς</a:t>
            </a:r>
            <a:r>
              <a:rPr lang="el-GR" dirty="0" smtClean="0"/>
              <a:t>» </a:t>
            </a:r>
            <a:r>
              <a:rPr lang="el-GR" dirty="0" err="1" smtClean="0"/>
              <a:t>ἐλήφθη</a:t>
            </a:r>
            <a:r>
              <a:rPr lang="el-GR" b="1" dirty="0" smtClean="0"/>
              <a:t>. 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err="1" smtClean="0"/>
              <a:t>Πλήν</a:t>
            </a:r>
            <a:r>
              <a:rPr lang="el-GR" dirty="0" smtClean="0"/>
              <a:t> </a:t>
            </a:r>
            <a:r>
              <a:rPr lang="el-GR" dirty="0" err="1" smtClean="0"/>
              <a:t>τῶν</a:t>
            </a:r>
            <a:r>
              <a:rPr lang="el-GR" dirty="0" smtClean="0"/>
              <a:t> προαναφερομένων διηγήσεων τοῦ βιβλίου τῆς Γενέσεως, </a:t>
            </a:r>
            <a:r>
              <a:rPr lang="el-GR" dirty="0" err="1" smtClean="0"/>
              <a:t>στά</a:t>
            </a:r>
            <a:r>
              <a:rPr lang="el-GR" dirty="0" smtClean="0"/>
              <a:t> βιβλία τῆς </a:t>
            </a:r>
            <a:r>
              <a:rPr lang="el-GR" dirty="0" err="1" smtClean="0"/>
              <a:t>Σοφιολογικῆς</a:t>
            </a:r>
            <a:r>
              <a:rPr lang="el-GR" dirty="0" smtClean="0"/>
              <a:t> Γραμματείας, </a:t>
            </a:r>
            <a:r>
              <a:rPr lang="el-GR" dirty="0" err="1" smtClean="0"/>
              <a:t>ὅπως</a:t>
            </a:r>
            <a:r>
              <a:rPr lang="el-GR" dirty="0" smtClean="0"/>
              <a:t> </a:t>
            </a:r>
            <a:r>
              <a:rPr lang="el-GR" dirty="0" err="1" smtClean="0"/>
              <a:t>στό</a:t>
            </a:r>
            <a:r>
              <a:rPr lang="el-GR" dirty="0" smtClean="0"/>
              <a:t> βιβλίο τοῦ </a:t>
            </a:r>
            <a:r>
              <a:rPr lang="el-GR" dirty="0" err="1" smtClean="0"/>
              <a:t>Ἰώβ</a:t>
            </a:r>
            <a:r>
              <a:rPr lang="el-GR" dirty="0" smtClean="0"/>
              <a:t>,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Παροιμιῶν</a:t>
            </a:r>
            <a:r>
              <a:rPr lang="el-GR" dirty="0" smtClean="0"/>
              <a:t>, τῆς Σοφίας </a:t>
            </a:r>
            <a:r>
              <a:rPr lang="el-GR" dirty="0" err="1" smtClean="0"/>
              <a:t>Σολομῶντος</a:t>
            </a:r>
            <a:r>
              <a:rPr lang="el-GR" dirty="0" smtClean="0"/>
              <a:t> </a:t>
            </a:r>
            <a:r>
              <a:rPr lang="el-GR" dirty="0" err="1" smtClean="0"/>
              <a:t>κ.ἄ</a:t>
            </a:r>
            <a:r>
              <a:rPr lang="el-GR" dirty="0" smtClean="0"/>
              <a:t>. </a:t>
            </a:r>
            <a:r>
              <a:rPr lang="el-GR" dirty="0" err="1" smtClean="0"/>
              <a:t>ὑπάρχει</a:t>
            </a:r>
            <a:r>
              <a:rPr lang="el-GR" dirty="0" smtClean="0"/>
              <a:t> </a:t>
            </a:r>
            <a:r>
              <a:rPr lang="el-GR" dirty="0" err="1" smtClean="0"/>
              <a:t>πλῆθος</a:t>
            </a:r>
            <a:r>
              <a:rPr lang="el-GR" dirty="0" smtClean="0"/>
              <a:t> </a:t>
            </a:r>
            <a:r>
              <a:rPr lang="el-GR" dirty="0" err="1" smtClean="0"/>
              <a:t>ἀναφορῶν</a:t>
            </a:r>
            <a:r>
              <a:rPr lang="el-GR" dirty="0" smtClean="0"/>
              <a:t> </a:t>
            </a:r>
            <a:r>
              <a:rPr lang="el-GR" dirty="0" err="1" smtClean="0"/>
              <a:t>στήν</a:t>
            </a:r>
            <a:r>
              <a:rPr lang="el-GR" dirty="0" smtClean="0"/>
              <a:t> </a:t>
            </a:r>
            <a:r>
              <a:rPr lang="el-GR" dirty="0" err="1" smtClean="0"/>
              <a:t>ὑπό</a:t>
            </a:r>
            <a:r>
              <a:rPr lang="el-GR" dirty="0" smtClean="0"/>
              <a:t> </a:t>
            </a:r>
            <a:r>
              <a:rPr lang="el-GR" dirty="0" err="1" smtClean="0"/>
              <a:t>τοῦ</a:t>
            </a:r>
            <a:r>
              <a:rPr lang="el-GR" dirty="0" smtClean="0"/>
              <a:t> Θεοῦ δημιουργία τοῦ ἀνθρώπου, </a:t>
            </a:r>
            <a:r>
              <a:rPr lang="el-GR" dirty="0" err="1" smtClean="0"/>
              <a:t>ὅπως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στά</a:t>
            </a:r>
            <a:r>
              <a:rPr lang="el-GR" dirty="0" smtClean="0"/>
              <a:t> συστατικά τοῦ ἀνθρώπου: «</a:t>
            </a:r>
            <a:r>
              <a:rPr lang="el-GR" dirty="0" err="1" smtClean="0"/>
              <a:t>αἱ</a:t>
            </a:r>
            <a:r>
              <a:rPr lang="el-GR" dirty="0" smtClean="0"/>
              <a:t> </a:t>
            </a:r>
            <a:r>
              <a:rPr lang="el-GR" dirty="0" err="1" smtClean="0"/>
              <a:t>χεῖρες</a:t>
            </a:r>
            <a:r>
              <a:rPr lang="el-GR" dirty="0" smtClean="0"/>
              <a:t> σου </a:t>
            </a:r>
            <a:r>
              <a:rPr lang="el-GR" dirty="0" err="1" smtClean="0"/>
              <a:t>ἔπλασαν</a:t>
            </a:r>
            <a:r>
              <a:rPr lang="el-GR" dirty="0" smtClean="0"/>
              <a:t> με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ἐποίησαν</a:t>
            </a:r>
            <a:r>
              <a:rPr lang="el-GR" dirty="0" smtClean="0"/>
              <a:t> </a:t>
            </a:r>
            <a:r>
              <a:rPr lang="el-GR" dirty="0" err="1" smtClean="0"/>
              <a:t>με,…μνήσθητι</a:t>
            </a:r>
            <a:r>
              <a:rPr lang="el-GR" dirty="0" smtClean="0"/>
              <a:t> </a:t>
            </a:r>
            <a:r>
              <a:rPr lang="el-GR" dirty="0" err="1" smtClean="0"/>
              <a:t>ὅτι</a:t>
            </a:r>
            <a:r>
              <a:rPr lang="el-GR" dirty="0" smtClean="0"/>
              <a:t> </a:t>
            </a:r>
            <a:r>
              <a:rPr lang="el-GR" dirty="0" err="1" smtClean="0"/>
              <a:t>πηλόν</a:t>
            </a:r>
            <a:r>
              <a:rPr lang="el-GR" dirty="0" smtClean="0"/>
              <a:t> με </a:t>
            </a:r>
            <a:r>
              <a:rPr lang="el-GR" dirty="0" err="1" smtClean="0"/>
              <a:t>ἔπλασας</a:t>
            </a:r>
            <a:r>
              <a:rPr lang="el-GR" dirty="0" smtClean="0"/>
              <a:t>, </a:t>
            </a:r>
            <a:r>
              <a:rPr lang="el-GR" dirty="0" err="1" smtClean="0"/>
              <a:t>εἰς</a:t>
            </a:r>
            <a:r>
              <a:rPr lang="el-GR" dirty="0" smtClean="0"/>
              <a:t> </a:t>
            </a:r>
            <a:r>
              <a:rPr lang="el-GR" dirty="0" err="1" smtClean="0"/>
              <a:t>δέ</a:t>
            </a:r>
            <a:r>
              <a:rPr lang="el-GR" dirty="0" smtClean="0"/>
              <a:t> </a:t>
            </a:r>
            <a:r>
              <a:rPr lang="el-GR" dirty="0" err="1" smtClean="0"/>
              <a:t>γῆν</a:t>
            </a:r>
            <a:r>
              <a:rPr lang="el-GR" dirty="0" smtClean="0"/>
              <a:t> με πάλιν </a:t>
            </a:r>
            <a:r>
              <a:rPr lang="el-GR" dirty="0" err="1" smtClean="0"/>
              <a:t>ἀποστρέφεις….δέρμα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κρέας με </a:t>
            </a:r>
            <a:r>
              <a:rPr lang="el-GR" dirty="0" err="1" smtClean="0"/>
              <a:t>ἐνέδυσας</a:t>
            </a:r>
            <a:r>
              <a:rPr lang="el-GR" dirty="0" smtClean="0"/>
              <a:t>, </a:t>
            </a:r>
            <a:r>
              <a:rPr lang="el-GR" dirty="0" err="1" smtClean="0"/>
              <a:t>ὀστέοις</a:t>
            </a:r>
            <a:r>
              <a:rPr lang="el-GR" dirty="0" smtClean="0"/>
              <a:t> </a:t>
            </a:r>
            <a:r>
              <a:rPr lang="el-GR" dirty="0" err="1" smtClean="0"/>
              <a:t>δέ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νεύροις</a:t>
            </a:r>
            <a:r>
              <a:rPr lang="el-GR" dirty="0" smtClean="0"/>
              <a:t> με </a:t>
            </a:r>
            <a:r>
              <a:rPr lang="el-GR" dirty="0" err="1" smtClean="0"/>
              <a:t>ἐγεῖρας</a:t>
            </a:r>
            <a:r>
              <a:rPr lang="el-GR" dirty="0" smtClean="0"/>
              <a:t>» (</a:t>
            </a:r>
            <a:r>
              <a:rPr lang="el-GR" dirty="0" err="1" smtClean="0"/>
              <a:t>Ἰώβ</a:t>
            </a:r>
            <a:r>
              <a:rPr lang="el-GR" dirty="0" smtClean="0"/>
              <a:t>, 10,8-11).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r>
              <a:rPr lang="el-GR" dirty="0"/>
              <a:t>δ) </a:t>
            </a:r>
            <a:r>
              <a:rPr lang="el-GR" dirty="0" err="1"/>
              <a:t>τήν</a:t>
            </a:r>
            <a:r>
              <a:rPr lang="el-GR" dirty="0"/>
              <a:t> </a:t>
            </a:r>
            <a:r>
              <a:rPr lang="el-GR" dirty="0" err="1"/>
              <a:t>εὐλογία</a:t>
            </a:r>
            <a:r>
              <a:rPr lang="el-GR" dirty="0"/>
              <a:t> </a:t>
            </a:r>
            <a:r>
              <a:rPr lang="el-GR" dirty="0" err="1"/>
              <a:t>τοῦ</a:t>
            </a:r>
            <a:r>
              <a:rPr lang="el-GR" dirty="0"/>
              <a:t> </a:t>
            </a:r>
            <a:r>
              <a:rPr lang="el-GR" dirty="0" err="1"/>
              <a:t>Θεοῦ</a:t>
            </a:r>
            <a:r>
              <a:rPr lang="el-GR" dirty="0"/>
              <a:t> </a:t>
            </a:r>
            <a:r>
              <a:rPr lang="el-GR" dirty="0" err="1"/>
              <a:t>γιά</a:t>
            </a:r>
            <a:r>
              <a:rPr lang="el-GR" dirty="0"/>
              <a:t> </a:t>
            </a:r>
            <a:r>
              <a:rPr lang="el-GR" dirty="0" err="1"/>
              <a:t>τόν</a:t>
            </a:r>
            <a:r>
              <a:rPr lang="el-GR" dirty="0"/>
              <a:t> πολλαπλασιασμό τοῦ </a:t>
            </a:r>
            <a:r>
              <a:rPr lang="el-GR" dirty="0" err="1"/>
              <a:t>ἀνθρωπίνου</a:t>
            </a:r>
            <a:r>
              <a:rPr lang="el-GR" dirty="0"/>
              <a:t> γένους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τήν</a:t>
            </a:r>
            <a:r>
              <a:rPr lang="el-GR" dirty="0"/>
              <a:t> κυριότητά του </a:t>
            </a:r>
            <a:r>
              <a:rPr lang="el-GR" dirty="0" err="1"/>
              <a:t>σέ</a:t>
            </a:r>
            <a:r>
              <a:rPr lang="el-GR" dirty="0"/>
              <a:t> </a:t>
            </a:r>
            <a:r>
              <a:rPr lang="el-GR" dirty="0" err="1"/>
              <a:t>ὅλη</a:t>
            </a:r>
            <a:r>
              <a:rPr lang="el-GR" dirty="0"/>
              <a:t> </a:t>
            </a:r>
            <a:r>
              <a:rPr lang="el-GR" dirty="0" err="1"/>
              <a:t>τήν</a:t>
            </a:r>
            <a:r>
              <a:rPr lang="el-GR" dirty="0"/>
              <a:t> κτίση, ε) τέλος </a:t>
            </a:r>
            <a:r>
              <a:rPr lang="el-GR" dirty="0" err="1"/>
              <a:t>δέ</a:t>
            </a:r>
            <a:r>
              <a:rPr lang="el-GR" dirty="0"/>
              <a:t>,  </a:t>
            </a:r>
            <a:r>
              <a:rPr lang="el-GR" dirty="0" err="1"/>
              <a:t>γιά</a:t>
            </a:r>
            <a:r>
              <a:rPr lang="el-GR" dirty="0"/>
              <a:t> </a:t>
            </a:r>
            <a:r>
              <a:rPr lang="el-GR" dirty="0" err="1"/>
              <a:t>τήν</a:t>
            </a:r>
            <a:r>
              <a:rPr lang="el-GR" dirty="0"/>
              <a:t> πρόνοια τοῦ Θεοῦ με στόχο </a:t>
            </a:r>
            <a:r>
              <a:rPr lang="el-GR" dirty="0" err="1"/>
              <a:t>τήν</a:t>
            </a:r>
            <a:r>
              <a:rPr lang="el-GR" dirty="0"/>
              <a:t> </a:t>
            </a:r>
            <a:r>
              <a:rPr lang="el-GR" dirty="0" err="1"/>
              <a:t>ἐξασφάλιση</a:t>
            </a:r>
            <a:r>
              <a:rPr lang="el-GR" dirty="0"/>
              <a:t> τῆς </a:t>
            </a:r>
            <a:r>
              <a:rPr lang="el-GR" dirty="0" err="1"/>
              <a:t>τροφῆς</a:t>
            </a:r>
            <a:r>
              <a:rPr lang="el-GR" dirty="0"/>
              <a:t> </a:t>
            </a:r>
            <a:r>
              <a:rPr lang="el-GR" dirty="0" err="1"/>
              <a:t>καί</a:t>
            </a:r>
            <a:r>
              <a:rPr lang="el-GR" dirty="0"/>
              <a:t> διατήρηση τῆς </a:t>
            </a:r>
            <a:r>
              <a:rPr lang="el-GR" dirty="0" err="1"/>
              <a:t>ὑπάρξεως</a:t>
            </a:r>
            <a:r>
              <a:rPr lang="el-GR" dirty="0"/>
              <a:t> τοῦ ἀνθρώπου </a:t>
            </a:r>
            <a:r>
              <a:rPr lang="el-GR" dirty="0" err="1"/>
              <a:t>ἐπί</a:t>
            </a:r>
            <a:r>
              <a:rPr lang="el-GR" dirty="0"/>
              <a:t> τῆς </a:t>
            </a:r>
            <a:r>
              <a:rPr lang="el-GR" dirty="0" err="1"/>
              <a:t>γῆς</a:t>
            </a:r>
            <a:r>
              <a:rPr lang="el-GR" dirty="0"/>
              <a:t>, </a:t>
            </a:r>
            <a:r>
              <a:rPr lang="el-GR" dirty="0" err="1"/>
              <a:t>ὥστε</a:t>
            </a:r>
            <a:r>
              <a:rPr lang="el-GR" dirty="0"/>
              <a:t> </a:t>
            </a:r>
            <a:r>
              <a:rPr lang="el-GR" dirty="0" err="1"/>
              <a:t>νά</a:t>
            </a:r>
            <a:r>
              <a:rPr lang="el-GR" dirty="0"/>
              <a:t> </a:t>
            </a:r>
            <a:r>
              <a:rPr lang="el-GR" dirty="0" err="1"/>
              <a:t>ἐπιτευχθεῖ</a:t>
            </a:r>
            <a:r>
              <a:rPr lang="el-GR" dirty="0"/>
              <a:t> ὁ σκοπός τῆς δημιουργίας </a:t>
            </a:r>
            <a:r>
              <a:rPr lang="el-GR" dirty="0" smtClean="0"/>
              <a:t>του.</a:t>
            </a:r>
            <a:endParaRPr lang="el-GR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δημιουργία στην Εξαήμερο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Θέτοντας ὁ </a:t>
            </a:r>
            <a:r>
              <a:rPr lang="el-GR" b="1" dirty="0" smtClean="0"/>
              <a:t>Μέγας Βασίλειος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ἐρώτημα</a:t>
            </a:r>
            <a:r>
              <a:rPr lang="el-GR" dirty="0" smtClean="0"/>
              <a:t> </a:t>
            </a:r>
            <a:r>
              <a:rPr lang="el-GR" dirty="0" err="1" smtClean="0"/>
              <a:t>πῶς</a:t>
            </a:r>
            <a:r>
              <a:rPr lang="el-GR" dirty="0" smtClean="0"/>
              <a:t> πρέπει </a:t>
            </a:r>
            <a:r>
              <a:rPr lang="el-GR" dirty="0" err="1" smtClean="0"/>
              <a:t>νά</a:t>
            </a:r>
            <a:r>
              <a:rPr lang="el-GR" dirty="0" smtClean="0"/>
              <a:t> </a:t>
            </a:r>
            <a:r>
              <a:rPr lang="el-GR" dirty="0" err="1" smtClean="0"/>
              <a:t>κατανοηθεῖ</a:t>
            </a:r>
            <a:r>
              <a:rPr lang="el-GR" dirty="0" smtClean="0"/>
              <a:t> ὁ </a:t>
            </a:r>
            <a:r>
              <a:rPr lang="el-GR" dirty="0" err="1" smtClean="0"/>
              <a:t>ὅρος</a:t>
            </a:r>
            <a:r>
              <a:rPr lang="el-GR" dirty="0" smtClean="0"/>
              <a:t> «</a:t>
            </a:r>
            <a:r>
              <a:rPr lang="el-GR" dirty="0" err="1" smtClean="0"/>
              <a:t>κατ΄εἰκόνα</a:t>
            </a:r>
            <a:r>
              <a:rPr lang="el-GR" dirty="0" smtClean="0"/>
              <a:t> Θεοῦ» δίνει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ἀκόλουθη</a:t>
            </a:r>
            <a:r>
              <a:rPr lang="el-GR" dirty="0" smtClean="0"/>
              <a:t> </a:t>
            </a:r>
            <a:r>
              <a:rPr lang="el-GR" dirty="0" err="1" smtClean="0"/>
              <a:t>ἀπάντηση</a:t>
            </a:r>
            <a:r>
              <a:rPr lang="el-GR" dirty="0" smtClean="0"/>
              <a:t>: «</a:t>
            </a:r>
            <a:r>
              <a:rPr lang="el-GR" dirty="0" err="1" smtClean="0"/>
              <a:t>οὐδέν</a:t>
            </a:r>
            <a:r>
              <a:rPr lang="el-GR" dirty="0" smtClean="0"/>
              <a:t> τι </a:t>
            </a:r>
            <a:r>
              <a:rPr lang="el-GR" dirty="0" err="1" smtClean="0"/>
              <a:t>σωματικόν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γήϊνον</a:t>
            </a:r>
            <a:r>
              <a:rPr lang="el-GR" dirty="0" smtClean="0"/>
              <a:t> </a:t>
            </a:r>
            <a:r>
              <a:rPr lang="el-GR" dirty="0" err="1" smtClean="0"/>
              <a:t>ἐννοήσασθαι</a:t>
            </a:r>
            <a:r>
              <a:rPr lang="el-GR" dirty="0" smtClean="0"/>
              <a:t> </a:t>
            </a:r>
            <a:r>
              <a:rPr lang="el-GR" dirty="0" err="1" smtClean="0"/>
              <a:t>χρή</a:t>
            </a:r>
            <a:r>
              <a:rPr lang="el-GR" dirty="0" smtClean="0"/>
              <a:t>». </a:t>
            </a:r>
            <a:r>
              <a:rPr lang="el-GR" dirty="0" err="1" smtClean="0"/>
              <a:t>Ἐπεξηγεῖ</a:t>
            </a:r>
            <a:r>
              <a:rPr lang="el-GR" dirty="0" smtClean="0"/>
              <a:t> </a:t>
            </a:r>
            <a:r>
              <a:rPr lang="el-GR" dirty="0" err="1" smtClean="0"/>
              <a:t>ἀκολούθως</a:t>
            </a:r>
            <a:r>
              <a:rPr lang="el-GR" dirty="0" smtClean="0"/>
              <a:t> </a:t>
            </a:r>
            <a:r>
              <a:rPr lang="el-GR" dirty="0" err="1" smtClean="0"/>
              <a:t>τή</a:t>
            </a:r>
            <a:r>
              <a:rPr lang="el-GR" dirty="0" smtClean="0"/>
              <a:t> σκέψη του </a:t>
            </a:r>
            <a:r>
              <a:rPr lang="el-GR" dirty="0" err="1" smtClean="0"/>
              <a:t>ἀναφέροντας</a:t>
            </a:r>
            <a:r>
              <a:rPr lang="el-GR" dirty="0" smtClean="0"/>
              <a:t> </a:t>
            </a:r>
            <a:r>
              <a:rPr lang="el-GR" dirty="0" err="1" smtClean="0"/>
              <a:t>ὅτι</a:t>
            </a:r>
            <a:r>
              <a:rPr lang="el-GR" dirty="0" smtClean="0"/>
              <a:t>, ὁ Θεός </a:t>
            </a:r>
            <a:r>
              <a:rPr lang="el-GR" dirty="0" err="1" smtClean="0"/>
              <a:t>εἶναι</a:t>
            </a:r>
            <a:r>
              <a:rPr lang="el-GR" dirty="0" smtClean="0"/>
              <a:t> </a:t>
            </a:r>
            <a:r>
              <a:rPr lang="el-GR" dirty="0" err="1" smtClean="0"/>
              <a:t>ἀσχημάτιστος</a:t>
            </a:r>
            <a:r>
              <a:rPr lang="el-GR" dirty="0" smtClean="0"/>
              <a:t>, </a:t>
            </a:r>
            <a:r>
              <a:rPr lang="el-GR" dirty="0" err="1" smtClean="0"/>
              <a:t>ἁπλός</a:t>
            </a:r>
            <a:r>
              <a:rPr lang="el-GR" dirty="0" smtClean="0"/>
              <a:t>, </a:t>
            </a:r>
            <a:r>
              <a:rPr lang="el-GR" dirty="0" err="1" smtClean="0"/>
              <a:t>ἀμεγέθης</a:t>
            </a:r>
            <a:r>
              <a:rPr lang="el-GR" dirty="0" smtClean="0"/>
              <a:t>, </a:t>
            </a:r>
            <a:r>
              <a:rPr lang="el-GR" dirty="0" err="1" smtClean="0"/>
              <a:t>ἄποσος</a:t>
            </a:r>
            <a:r>
              <a:rPr lang="el-GR" dirty="0" smtClean="0"/>
              <a:t>. Συμβουλεύει, μάλιστα, </a:t>
            </a:r>
            <a:r>
              <a:rPr lang="el-GR" dirty="0" err="1" smtClean="0"/>
              <a:t>τόν</a:t>
            </a:r>
            <a:r>
              <a:rPr lang="el-GR" dirty="0" smtClean="0"/>
              <a:t> κάθε </a:t>
            </a:r>
            <a:r>
              <a:rPr lang="el-GR" dirty="0" err="1" smtClean="0"/>
              <a:t>ἀναγνώστη</a:t>
            </a:r>
            <a:r>
              <a:rPr lang="el-GR" dirty="0" smtClean="0"/>
              <a:t> </a:t>
            </a:r>
            <a:r>
              <a:rPr lang="el-GR" dirty="0" err="1" smtClean="0"/>
              <a:t>νά</a:t>
            </a:r>
            <a:r>
              <a:rPr lang="el-GR" dirty="0" smtClean="0"/>
              <a:t> </a:t>
            </a:r>
            <a:r>
              <a:rPr lang="el-GR" dirty="0" err="1" smtClean="0"/>
              <a:t>μήν</a:t>
            </a:r>
            <a:r>
              <a:rPr lang="el-GR" dirty="0" smtClean="0"/>
              <a:t> προσεγγίσει </a:t>
            </a:r>
            <a:r>
              <a:rPr lang="el-GR" dirty="0" err="1" smtClean="0"/>
              <a:t>τόν</a:t>
            </a:r>
            <a:r>
              <a:rPr lang="el-GR" dirty="0" smtClean="0"/>
              <a:t> Θεό </a:t>
            </a:r>
            <a:r>
              <a:rPr lang="el-GR" dirty="0" err="1" smtClean="0"/>
              <a:t>μέ</a:t>
            </a:r>
            <a:r>
              <a:rPr lang="el-GR" dirty="0" smtClean="0"/>
              <a:t> σωματική </a:t>
            </a:r>
            <a:r>
              <a:rPr lang="el-GR" dirty="0" err="1" smtClean="0"/>
              <a:t>ἔννοια</a:t>
            </a:r>
            <a:r>
              <a:rPr lang="el-GR" dirty="0" smtClean="0"/>
              <a:t> </a:t>
            </a:r>
            <a:r>
              <a:rPr lang="el-GR" dirty="0" err="1" smtClean="0"/>
              <a:t>οὔτε</a:t>
            </a:r>
            <a:r>
              <a:rPr lang="el-GR" dirty="0" smtClean="0"/>
              <a:t> </a:t>
            </a:r>
            <a:r>
              <a:rPr lang="el-GR" dirty="0" err="1" smtClean="0"/>
              <a:t>νά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περιγράψει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νοῦ</a:t>
            </a:r>
            <a:r>
              <a:rPr lang="el-GR" dirty="0" smtClean="0"/>
              <a:t> του, διότι «</a:t>
            </a:r>
            <a:r>
              <a:rPr lang="el-GR" dirty="0" err="1" smtClean="0"/>
              <a:t>ἀπερίληπτος</a:t>
            </a:r>
            <a:r>
              <a:rPr lang="el-GR" dirty="0" smtClean="0"/>
              <a:t> </a:t>
            </a:r>
            <a:r>
              <a:rPr lang="el-GR" dirty="0" err="1" smtClean="0"/>
              <a:t>ἐστι</a:t>
            </a:r>
            <a:r>
              <a:rPr lang="el-GR" dirty="0" smtClean="0"/>
              <a:t> </a:t>
            </a:r>
            <a:r>
              <a:rPr lang="el-GR" dirty="0" err="1" smtClean="0"/>
              <a:t>τῷ</a:t>
            </a:r>
            <a:r>
              <a:rPr lang="el-GR" dirty="0" smtClean="0"/>
              <a:t> </a:t>
            </a:r>
            <a:r>
              <a:rPr lang="el-GR" dirty="0" err="1" smtClean="0"/>
              <a:t>μεγέθει</a:t>
            </a:r>
            <a:r>
              <a:rPr lang="el-GR" dirty="0" smtClean="0"/>
              <a:t>»</a:t>
            </a:r>
            <a:endParaRPr lang="el-GR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συνέχεια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err="1" smtClean="0"/>
              <a:t>Στούς</a:t>
            </a:r>
            <a:r>
              <a:rPr lang="el-GR" dirty="0" smtClean="0"/>
              <a:t> λόγους </a:t>
            </a:r>
            <a:r>
              <a:rPr lang="el-GR" dirty="0" err="1" smtClean="0"/>
              <a:t>εἰς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i="1" dirty="0" err="1" smtClean="0"/>
              <a:t>Ἑξαήμερον</a:t>
            </a:r>
            <a:r>
              <a:rPr lang="el-GR" dirty="0" smtClean="0"/>
              <a:t> ὁ </a:t>
            </a:r>
            <a:r>
              <a:rPr lang="el-GR" dirty="0" err="1" smtClean="0"/>
              <a:t>ἱερός</a:t>
            </a:r>
            <a:r>
              <a:rPr lang="el-GR" dirty="0" smtClean="0"/>
              <a:t> πατήρ </a:t>
            </a:r>
            <a:r>
              <a:rPr lang="el-GR" dirty="0" err="1" smtClean="0"/>
              <a:t>ἀσχολεῖται</a:t>
            </a:r>
            <a:r>
              <a:rPr lang="el-GR" dirty="0" smtClean="0"/>
              <a:t> </a:t>
            </a:r>
            <a:r>
              <a:rPr lang="el-GR" dirty="0" err="1" smtClean="0"/>
              <a:t>ἀποκλειστικά</a:t>
            </a:r>
            <a:r>
              <a:rPr lang="el-GR" dirty="0" smtClean="0"/>
              <a:t>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ἑρμηνευτική</a:t>
            </a:r>
            <a:r>
              <a:rPr lang="el-GR" dirty="0" smtClean="0"/>
              <a:t> προσέγγιση τοῦ «</a:t>
            </a:r>
            <a:r>
              <a:rPr lang="el-GR" dirty="0" err="1" smtClean="0"/>
              <a:t>κατ’εἰκόνα</a:t>
            </a:r>
            <a:r>
              <a:rPr lang="el-GR" dirty="0" smtClean="0"/>
              <a:t>» </a:t>
            </a:r>
            <a:r>
              <a:rPr lang="el-GR" dirty="0" err="1" smtClean="0"/>
              <a:t>καί</a:t>
            </a:r>
            <a:r>
              <a:rPr lang="el-GR" dirty="0" smtClean="0"/>
              <a:t> τοῦ </a:t>
            </a:r>
            <a:r>
              <a:rPr lang="el-GR" dirty="0" err="1" smtClean="0"/>
              <a:t>ὅρου</a:t>
            </a:r>
            <a:r>
              <a:rPr lang="el-GR" dirty="0" smtClean="0"/>
              <a:t> «</a:t>
            </a:r>
            <a:r>
              <a:rPr lang="el-GR" dirty="0" err="1" smtClean="0"/>
              <a:t>ποιήσωμεν</a:t>
            </a:r>
            <a:r>
              <a:rPr lang="el-GR" dirty="0" smtClean="0"/>
              <a:t>». Βασιζόμενος </a:t>
            </a:r>
            <a:r>
              <a:rPr lang="el-GR" dirty="0" err="1" smtClean="0"/>
              <a:t>στήν</a:t>
            </a:r>
            <a:r>
              <a:rPr lang="el-GR" dirty="0" smtClean="0"/>
              <a:t> μετάφραση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Ο</a:t>
            </a:r>
            <a:r>
              <a:rPr lang="el-GR" dirty="0" err="1" smtClean="0"/>
              <a:t>΄</a:t>
            </a:r>
            <a:r>
              <a:rPr lang="el-GR" dirty="0" err="1" smtClean="0"/>
              <a:t>κάνει</a:t>
            </a:r>
            <a:r>
              <a:rPr lang="el-GR" dirty="0" smtClean="0"/>
              <a:t> διάκριση μεταξύ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ὅρων</a:t>
            </a:r>
            <a:r>
              <a:rPr lang="el-GR" dirty="0" smtClean="0"/>
              <a:t> «εἰκόνα» </a:t>
            </a:r>
            <a:r>
              <a:rPr lang="el-GR" dirty="0" err="1" smtClean="0"/>
              <a:t>καί</a:t>
            </a:r>
            <a:r>
              <a:rPr lang="el-GR" dirty="0" smtClean="0"/>
              <a:t> «</a:t>
            </a:r>
            <a:r>
              <a:rPr lang="el-GR" dirty="0" err="1" smtClean="0"/>
              <a:t>ὁμοίωση</a:t>
            </a:r>
            <a:r>
              <a:rPr lang="el-GR" dirty="0" smtClean="0"/>
              <a:t>». </a:t>
            </a:r>
            <a:r>
              <a:rPr lang="el-GR" dirty="0" err="1" smtClean="0"/>
              <a:t>Θεωρεῖ</a:t>
            </a:r>
            <a:r>
              <a:rPr lang="el-GR" dirty="0" smtClean="0"/>
              <a:t> </a:t>
            </a:r>
            <a:r>
              <a:rPr lang="el-GR" dirty="0" err="1" smtClean="0"/>
              <a:t>ὅτι</a:t>
            </a:r>
            <a:r>
              <a:rPr lang="el-GR" dirty="0" smtClean="0"/>
              <a:t> ἡ </a:t>
            </a:r>
            <a:r>
              <a:rPr lang="el-GR" b="1" dirty="0" smtClean="0"/>
              <a:t>πρώτη</a:t>
            </a:r>
            <a:r>
              <a:rPr lang="el-GR" dirty="0" smtClean="0"/>
              <a:t> βρίσκεται </a:t>
            </a:r>
            <a:r>
              <a:rPr lang="el-GR" dirty="0" err="1" smtClean="0"/>
              <a:t>στήν</a:t>
            </a:r>
            <a:r>
              <a:rPr lang="el-GR" dirty="0" smtClean="0"/>
              <a:t> </a:t>
            </a:r>
            <a:r>
              <a:rPr lang="el-GR" dirty="0" err="1" smtClean="0"/>
              <a:t>ἀνθρώπινη</a:t>
            </a:r>
            <a:r>
              <a:rPr lang="el-GR" dirty="0" smtClean="0"/>
              <a:t> διάνοια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ἐλεύθερη</a:t>
            </a:r>
            <a:r>
              <a:rPr lang="el-GR" dirty="0" smtClean="0"/>
              <a:t> βούληση, καθώς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στήν</a:t>
            </a:r>
            <a:r>
              <a:rPr lang="el-GR" dirty="0" smtClean="0"/>
              <a:t> κυριαρχία </a:t>
            </a:r>
            <a:r>
              <a:rPr lang="el-GR" dirty="0" err="1" smtClean="0"/>
              <a:t>τοῦ</a:t>
            </a:r>
            <a:r>
              <a:rPr lang="el-GR" dirty="0" smtClean="0"/>
              <a:t> </a:t>
            </a:r>
            <a:r>
              <a:rPr lang="el-GR" dirty="0" err="1" smtClean="0"/>
              <a:t>ἀνθρώπου</a:t>
            </a:r>
            <a:r>
              <a:rPr lang="el-GR" dirty="0" smtClean="0"/>
              <a:t> </a:t>
            </a:r>
            <a:r>
              <a:rPr lang="el-GR" dirty="0" err="1" smtClean="0"/>
              <a:t>ἐπί</a:t>
            </a:r>
            <a:r>
              <a:rPr lang="el-GR" dirty="0" smtClean="0"/>
              <a:t> </a:t>
            </a:r>
            <a:r>
              <a:rPr lang="el-GR" dirty="0" err="1" smtClean="0"/>
              <a:t>τῆς</a:t>
            </a:r>
            <a:r>
              <a:rPr lang="el-GR" dirty="0" smtClean="0"/>
              <a:t> κτίσεως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τῶν</a:t>
            </a:r>
            <a:r>
              <a:rPr lang="el-GR" dirty="0" smtClean="0"/>
              <a:t> ζώων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b="1" dirty="0" smtClean="0"/>
              <a:t>δεύτερη </a:t>
            </a:r>
            <a:r>
              <a:rPr lang="el-GR" dirty="0" err="1" smtClean="0"/>
              <a:t>στήν</a:t>
            </a:r>
            <a:r>
              <a:rPr lang="el-GR" dirty="0" smtClean="0"/>
              <a:t> </a:t>
            </a:r>
            <a:r>
              <a:rPr lang="el-GR" dirty="0" err="1" smtClean="0"/>
              <a:t>ἀδιάκοπη</a:t>
            </a:r>
            <a:r>
              <a:rPr lang="el-GR" dirty="0" smtClean="0"/>
              <a:t> προσπάθεια τοῦ ἀνθρώπου </a:t>
            </a:r>
            <a:r>
              <a:rPr lang="el-GR" dirty="0" err="1" smtClean="0"/>
              <a:t>γιά</a:t>
            </a:r>
            <a:r>
              <a:rPr lang="el-GR" dirty="0" smtClean="0"/>
              <a:t> </a:t>
            </a:r>
            <a:r>
              <a:rPr lang="el-GR" dirty="0" err="1" smtClean="0"/>
              <a:t>ἐνάρετη</a:t>
            </a:r>
            <a:r>
              <a:rPr lang="el-GR" dirty="0" smtClean="0"/>
              <a:t> διαβίωση: </a:t>
            </a:r>
            <a:r>
              <a:rPr lang="el-GR" dirty="0" err="1" smtClean="0"/>
              <a:t>ἀπευθυνόμενος</a:t>
            </a:r>
            <a:r>
              <a:rPr lang="el-GR" dirty="0" smtClean="0"/>
              <a:t> </a:t>
            </a:r>
            <a:r>
              <a:rPr lang="el-GR" dirty="0" err="1" smtClean="0"/>
              <a:t>πρός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κάθε </a:t>
            </a:r>
            <a:r>
              <a:rPr lang="el-GR" dirty="0" err="1" smtClean="0"/>
              <a:t>ἄνθρωπο</a:t>
            </a:r>
            <a:r>
              <a:rPr lang="el-GR" dirty="0" smtClean="0"/>
              <a:t> σημειώνει «</a:t>
            </a:r>
            <a:r>
              <a:rPr lang="el-GR" dirty="0" err="1" smtClean="0"/>
              <a:t>σοί</a:t>
            </a:r>
            <a:r>
              <a:rPr lang="el-GR" dirty="0" smtClean="0"/>
              <a:t> μέριμνα πρέπουσα, </a:t>
            </a:r>
            <a:r>
              <a:rPr lang="el-GR" dirty="0" err="1" smtClean="0"/>
              <a:t>τά</a:t>
            </a:r>
            <a:r>
              <a:rPr lang="el-GR" dirty="0" smtClean="0"/>
              <a:t> </a:t>
            </a:r>
            <a:r>
              <a:rPr lang="el-GR" dirty="0" err="1" smtClean="0"/>
              <a:t>ἄνω</a:t>
            </a:r>
            <a:r>
              <a:rPr lang="el-GR" dirty="0" smtClean="0"/>
              <a:t> </a:t>
            </a:r>
            <a:r>
              <a:rPr lang="el-GR" dirty="0" err="1" smtClean="0"/>
              <a:t>ζητεῖν</a:t>
            </a:r>
            <a:r>
              <a:rPr lang="el-GR" dirty="0" smtClean="0"/>
              <a:t>, </a:t>
            </a:r>
            <a:r>
              <a:rPr lang="el-GR" dirty="0" err="1" smtClean="0"/>
              <a:t>οὗ</a:t>
            </a:r>
            <a:r>
              <a:rPr lang="el-GR" dirty="0" smtClean="0"/>
              <a:t> ὁ Χριστός, </a:t>
            </a:r>
            <a:r>
              <a:rPr lang="el-GR" dirty="0" err="1" smtClean="0"/>
              <a:t>ἐστιν</a:t>
            </a:r>
            <a:r>
              <a:rPr lang="el-GR" dirty="0" smtClean="0"/>
              <a:t>, </a:t>
            </a:r>
            <a:r>
              <a:rPr lang="el-GR" dirty="0" err="1" smtClean="0"/>
              <a:t>ὑπέρ</a:t>
            </a:r>
            <a:r>
              <a:rPr lang="el-GR" dirty="0" smtClean="0"/>
              <a:t> </a:t>
            </a:r>
            <a:r>
              <a:rPr lang="el-GR" dirty="0" err="1" smtClean="0"/>
              <a:t>τά</a:t>
            </a:r>
            <a:r>
              <a:rPr lang="el-GR" dirty="0" smtClean="0"/>
              <a:t> </a:t>
            </a:r>
            <a:r>
              <a:rPr lang="el-GR" dirty="0" err="1" smtClean="0"/>
              <a:t>γήϊνα</a:t>
            </a:r>
            <a:r>
              <a:rPr lang="el-GR" dirty="0" smtClean="0"/>
              <a:t> </a:t>
            </a:r>
            <a:r>
              <a:rPr lang="el-GR" dirty="0" err="1" smtClean="0"/>
              <a:t>εἶναι</a:t>
            </a:r>
            <a:r>
              <a:rPr lang="el-GR" dirty="0" smtClean="0"/>
              <a:t> </a:t>
            </a:r>
            <a:r>
              <a:rPr lang="el-GR" dirty="0" err="1" smtClean="0"/>
              <a:t>τῇ</a:t>
            </a:r>
            <a:r>
              <a:rPr lang="el-GR" dirty="0" smtClean="0"/>
              <a:t> </a:t>
            </a:r>
            <a:r>
              <a:rPr lang="el-GR" dirty="0" err="1" smtClean="0"/>
              <a:t>διανοία….Τό</a:t>
            </a:r>
            <a:r>
              <a:rPr lang="el-GR" dirty="0" smtClean="0"/>
              <a:t> πολίτευμα </a:t>
            </a:r>
            <a:r>
              <a:rPr lang="el-GR" dirty="0" err="1" smtClean="0"/>
              <a:t>ἔχε</a:t>
            </a:r>
            <a:r>
              <a:rPr lang="el-GR" dirty="0" smtClean="0"/>
              <a:t> </a:t>
            </a:r>
            <a:r>
              <a:rPr lang="el-GR" dirty="0" err="1" smtClean="0"/>
              <a:t>ἐν</a:t>
            </a:r>
            <a:r>
              <a:rPr lang="el-GR" dirty="0" smtClean="0"/>
              <a:t> </a:t>
            </a:r>
            <a:r>
              <a:rPr lang="el-GR" dirty="0" err="1" smtClean="0"/>
              <a:t>οὐρανοῖς</a:t>
            </a:r>
            <a:r>
              <a:rPr lang="el-GR" dirty="0" smtClean="0"/>
              <a:t>».</a:t>
            </a:r>
            <a:endParaRPr lang="el-GR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Τό</a:t>
            </a:r>
            <a:r>
              <a:rPr lang="el-GR" dirty="0" smtClean="0"/>
              <a:t> «</a:t>
            </a:r>
            <a:r>
              <a:rPr lang="el-GR" dirty="0" err="1" smtClean="0"/>
              <a:t>κατ’εἰκόνα»ἐκλαμβάνει</a:t>
            </a:r>
            <a:r>
              <a:rPr lang="el-GR" dirty="0" smtClean="0"/>
              <a:t> ὁ Μ. Βασίλειος </a:t>
            </a:r>
            <a:r>
              <a:rPr lang="el-GR" dirty="0" err="1" smtClean="0"/>
              <a:t>ὡς</a:t>
            </a:r>
            <a:r>
              <a:rPr lang="el-GR" dirty="0" smtClean="0"/>
              <a:t> «δυνάμει </a:t>
            </a:r>
            <a:r>
              <a:rPr lang="el-GR" dirty="0" err="1" smtClean="0"/>
              <a:t>μέν</a:t>
            </a:r>
            <a:r>
              <a:rPr lang="el-GR" dirty="0" smtClean="0"/>
              <a:t> </a:t>
            </a:r>
            <a:r>
              <a:rPr lang="el-GR" dirty="0" err="1" smtClean="0"/>
              <a:t>ἐν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 </a:t>
            </a:r>
            <a:r>
              <a:rPr lang="el-GR" dirty="0" err="1" smtClean="0"/>
              <a:t>ἐμοί</a:t>
            </a:r>
            <a:r>
              <a:rPr lang="el-GR" dirty="0" smtClean="0"/>
              <a:t> </a:t>
            </a:r>
            <a:r>
              <a:rPr lang="el-GR" dirty="0" err="1" smtClean="0"/>
              <a:t>λογικόν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νοερόν</a:t>
            </a:r>
            <a:r>
              <a:rPr lang="el-GR" dirty="0" smtClean="0"/>
              <a:t>, ὅ </a:t>
            </a:r>
            <a:r>
              <a:rPr lang="el-GR" dirty="0" err="1" smtClean="0"/>
              <a:t>δή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κατ’εἰκόνα</a:t>
            </a:r>
            <a:r>
              <a:rPr lang="el-GR" dirty="0" smtClean="0"/>
              <a:t> Θεοῦ </a:t>
            </a:r>
            <a:r>
              <a:rPr lang="el-GR" dirty="0" err="1" smtClean="0"/>
              <a:t>πεποιῆσθαι</a:t>
            </a:r>
            <a:r>
              <a:rPr lang="el-GR" dirty="0" smtClean="0"/>
              <a:t> με </a:t>
            </a:r>
            <a:r>
              <a:rPr lang="el-GR" dirty="0" err="1" smtClean="0"/>
              <a:t>δείκνυσιν</a:t>
            </a:r>
            <a:r>
              <a:rPr lang="el-GR" dirty="0" smtClean="0"/>
              <a:t>· </a:t>
            </a:r>
            <a:r>
              <a:rPr lang="el-GR" dirty="0" err="1" smtClean="0"/>
              <a:t>ἐν</a:t>
            </a:r>
            <a:r>
              <a:rPr lang="el-GR" dirty="0" smtClean="0"/>
              <a:t> </a:t>
            </a:r>
            <a:r>
              <a:rPr lang="el-GR" dirty="0" err="1" smtClean="0"/>
              <a:t>ἐνεργείᾳ</a:t>
            </a:r>
            <a:r>
              <a:rPr lang="el-GR" dirty="0" smtClean="0"/>
              <a:t> </a:t>
            </a:r>
            <a:r>
              <a:rPr lang="el-GR" dirty="0" err="1" smtClean="0"/>
              <a:t>δέ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ἀντιποιηθῆναι</a:t>
            </a:r>
            <a:r>
              <a:rPr lang="el-GR" dirty="0" smtClean="0"/>
              <a:t> τῆς </a:t>
            </a:r>
            <a:r>
              <a:rPr lang="el-GR" dirty="0" err="1" smtClean="0"/>
              <a:t>ἀρετῆς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πράξει </a:t>
            </a:r>
            <a:r>
              <a:rPr lang="el-GR" dirty="0" err="1" smtClean="0"/>
              <a:t>κατορθῶσαι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καλόν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οὕτως</a:t>
            </a:r>
            <a:r>
              <a:rPr lang="el-GR" dirty="0" smtClean="0"/>
              <a:t> </a:t>
            </a:r>
            <a:r>
              <a:rPr lang="el-GR" dirty="0" err="1" smtClean="0"/>
              <a:t>ἐλθεῖν</a:t>
            </a:r>
            <a:r>
              <a:rPr lang="el-GR" dirty="0" smtClean="0"/>
              <a:t> διά τῆς </a:t>
            </a:r>
            <a:r>
              <a:rPr lang="el-GR" dirty="0" err="1" smtClean="0"/>
              <a:t>ἀρίστης</a:t>
            </a:r>
            <a:r>
              <a:rPr lang="el-GR" dirty="0" smtClean="0"/>
              <a:t> πολιτείας </a:t>
            </a:r>
            <a:r>
              <a:rPr lang="el-GR" dirty="0" err="1" smtClean="0"/>
              <a:t>εἰς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καθ’ὅμοίωσιν</a:t>
            </a:r>
            <a:r>
              <a:rPr lang="el-GR" dirty="0" smtClean="0"/>
              <a:t> τοῦ Θεοῦ</a:t>
            </a:r>
            <a:r>
              <a:rPr lang="el-GR" dirty="0" smtClean="0"/>
              <a:t>».</a:t>
            </a:r>
            <a:endParaRPr lang="el-GR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«</a:t>
            </a:r>
            <a:r>
              <a:rPr lang="el-GR" dirty="0" err="1" smtClean="0"/>
              <a:t>εἰκών</a:t>
            </a:r>
            <a:r>
              <a:rPr lang="el-GR" dirty="0" smtClean="0"/>
              <a:t>» κατά τον Μ. Βασίλειο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err="1" smtClean="0"/>
              <a:t>Ἐκτός</a:t>
            </a:r>
            <a:r>
              <a:rPr lang="el-GR" dirty="0" smtClean="0"/>
              <a:t> τῆς </a:t>
            </a:r>
            <a:r>
              <a:rPr lang="el-GR" dirty="0" err="1" smtClean="0"/>
              <a:t>εἰδολογικῆς</a:t>
            </a:r>
            <a:r>
              <a:rPr lang="el-GR" dirty="0" smtClean="0"/>
              <a:t> </a:t>
            </a:r>
            <a:r>
              <a:rPr lang="el-GR" dirty="0" err="1" smtClean="0"/>
              <a:t>πλευρᾶς</a:t>
            </a:r>
            <a:r>
              <a:rPr lang="el-GR" dirty="0" smtClean="0"/>
              <a:t> τοῦ </a:t>
            </a:r>
            <a:r>
              <a:rPr lang="el-GR" dirty="0" err="1" smtClean="0"/>
              <a:t>ὅρου</a:t>
            </a:r>
            <a:r>
              <a:rPr lang="el-GR" dirty="0" smtClean="0"/>
              <a:t> «</a:t>
            </a:r>
            <a:r>
              <a:rPr lang="el-GR" dirty="0" err="1" smtClean="0"/>
              <a:t>εἰκών</a:t>
            </a:r>
            <a:r>
              <a:rPr lang="el-GR" dirty="0" smtClean="0"/>
              <a:t>» ὁ Μ. Βασίλειος </a:t>
            </a:r>
            <a:r>
              <a:rPr lang="el-GR" dirty="0" err="1" smtClean="0"/>
              <a:t>ἐνδιαφέρεται</a:t>
            </a:r>
            <a:r>
              <a:rPr lang="el-GR" dirty="0" smtClean="0"/>
              <a:t> </a:t>
            </a:r>
            <a:r>
              <a:rPr lang="el-GR" dirty="0" err="1" smtClean="0"/>
              <a:t>νά</a:t>
            </a:r>
            <a:r>
              <a:rPr lang="el-GR" dirty="0" smtClean="0"/>
              <a:t> </a:t>
            </a:r>
            <a:r>
              <a:rPr lang="el-GR" dirty="0" err="1" smtClean="0"/>
              <a:t>ἀναδείξει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οὐσιαστική</a:t>
            </a:r>
            <a:r>
              <a:rPr lang="el-GR" dirty="0" smtClean="0"/>
              <a:t>.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ἔκφραση</a:t>
            </a:r>
            <a:r>
              <a:rPr lang="el-GR" dirty="0" smtClean="0"/>
              <a:t> τῆς </a:t>
            </a:r>
            <a:r>
              <a:rPr lang="el-GR" dirty="0" err="1" smtClean="0"/>
              <a:t>πνευματικῆς</a:t>
            </a:r>
            <a:r>
              <a:rPr lang="el-GR" dirty="0" smtClean="0"/>
              <a:t> φύσεως ὁ Μ. Βασίλειος </a:t>
            </a:r>
            <a:r>
              <a:rPr lang="el-GR" dirty="0" err="1" smtClean="0"/>
              <a:t>ἑστιάζει</a:t>
            </a:r>
            <a:r>
              <a:rPr lang="el-GR" dirty="0" smtClean="0"/>
              <a:t> </a:t>
            </a:r>
            <a:r>
              <a:rPr lang="el-GR" dirty="0" err="1" smtClean="0"/>
              <a:t>στήν</a:t>
            </a:r>
            <a:r>
              <a:rPr lang="el-GR" dirty="0" smtClean="0"/>
              <a:t> </a:t>
            </a:r>
            <a:r>
              <a:rPr lang="el-GR" dirty="0" err="1" smtClean="0"/>
              <a:t>ἀγάπη</a:t>
            </a:r>
            <a:r>
              <a:rPr lang="el-GR" dirty="0" smtClean="0"/>
              <a:t>· τόσο </a:t>
            </a:r>
            <a:r>
              <a:rPr lang="el-GR" dirty="0" err="1" smtClean="0"/>
              <a:t>στήν</a:t>
            </a:r>
            <a:r>
              <a:rPr lang="el-GR" dirty="0" smtClean="0"/>
              <a:t> </a:t>
            </a:r>
            <a:r>
              <a:rPr lang="el-GR" dirty="0" err="1" smtClean="0"/>
              <a:t>ἀγάπη</a:t>
            </a:r>
            <a:r>
              <a:rPr lang="el-GR" dirty="0" smtClean="0"/>
              <a:t> </a:t>
            </a:r>
            <a:r>
              <a:rPr lang="el-GR" dirty="0" err="1" smtClean="0"/>
              <a:t>πρός</a:t>
            </a:r>
            <a:r>
              <a:rPr lang="el-GR" dirty="0" smtClean="0"/>
              <a:t> Θεό </a:t>
            </a:r>
            <a:r>
              <a:rPr lang="el-GR" dirty="0" err="1" smtClean="0"/>
              <a:t>ὅσο</a:t>
            </a:r>
            <a:r>
              <a:rPr lang="el-GR" dirty="0" smtClean="0"/>
              <a:t> </a:t>
            </a:r>
            <a:r>
              <a:rPr lang="el-GR" dirty="0" err="1" smtClean="0"/>
              <a:t>στήν</a:t>
            </a:r>
            <a:r>
              <a:rPr lang="el-GR" dirty="0" smtClean="0"/>
              <a:t> </a:t>
            </a:r>
            <a:r>
              <a:rPr lang="el-GR" dirty="0" err="1" smtClean="0"/>
              <a:t>ἀγάπη</a:t>
            </a:r>
            <a:r>
              <a:rPr lang="el-GR" dirty="0" smtClean="0"/>
              <a:t> </a:t>
            </a:r>
            <a:r>
              <a:rPr lang="el-GR" dirty="0" err="1" smtClean="0"/>
              <a:t>πρός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smtClean="0"/>
              <a:t>συνάνθρωπο.</a:t>
            </a:r>
          </a:p>
          <a:p>
            <a:r>
              <a:rPr lang="el-GR" dirty="0" smtClean="0"/>
              <a:t>Ὁ </a:t>
            </a:r>
            <a:r>
              <a:rPr lang="el-GR" dirty="0" err="1" smtClean="0"/>
              <a:t>ἴδιος</a:t>
            </a:r>
            <a:r>
              <a:rPr lang="el-GR" dirty="0" smtClean="0"/>
              <a:t> </a:t>
            </a:r>
            <a:r>
              <a:rPr lang="el-GR" dirty="0" err="1" smtClean="0"/>
              <a:t>ἀναφέρει</a:t>
            </a:r>
            <a:r>
              <a:rPr lang="el-GR" dirty="0" smtClean="0"/>
              <a:t> πώς  ἡ </a:t>
            </a:r>
            <a:r>
              <a:rPr lang="el-GR" dirty="0" err="1" smtClean="0"/>
              <a:t>ἀγάπη</a:t>
            </a:r>
            <a:r>
              <a:rPr lang="el-GR" dirty="0" smtClean="0"/>
              <a:t> </a:t>
            </a:r>
            <a:r>
              <a:rPr lang="el-GR" dirty="0" err="1" smtClean="0"/>
              <a:t>πρός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Θεό </a:t>
            </a:r>
            <a:r>
              <a:rPr lang="el-GR" dirty="0" err="1" smtClean="0"/>
              <a:t>δέν</a:t>
            </a:r>
            <a:r>
              <a:rPr lang="el-GR" dirty="0" smtClean="0"/>
              <a:t> διδάσκεται </a:t>
            </a:r>
            <a:r>
              <a:rPr lang="el-GR" dirty="0" err="1" smtClean="0"/>
              <a:t>καί</a:t>
            </a:r>
            <a:r>
              <a:rPr lang="el-GR" dirty="0" smtClean="0"/>
              <a:t> συνεχίζει: «Τοῦ θείου πόθου </a:t>
            </a:r>
            <a:r>
              <a:rPr lang="el-GR" dirty="0" err="1" smtClean="0"/>
              <a:t>οὐκ</a:t>
            </a:r>
            <a:r>
              <a:rPr lang="el-GR" dirty="0" smtClean="0"/>
              <a:t> </a:t>
            </a:r>
            <a:r>
              <a:rPr lang="el-GR" dirty="0" err="1" smtClean="0"/>
              <a:t>ἔξωθεν</a:t>
            </a:r>
            <a:r>
              <a:rPr lang="el-GR" dirty="0" smtClean="0"/>
              <a:t> </a:t>
            </a:r>
            <a:r>
              <a:rPr lang="el-GR" dirty="0" err="1" smtClean="0"/>
              <a:t>ἐστιν</a:t>
            </a:r>
            <a:r>
              <a:rPr lang="el-GR" dirty="0" smtClean="0"/>
              <a:t> ἡ </a:t>
            </a:r>
            <a:r>
              <a:rPr lang="el-GR" dirty="0" err="1" smtClean="0"/>
              <a:t>μάθησις</a:t>
            </a:r>
            <a:r>
              <a:rPr lang="el-GR" dirty="0" smtClean="0"/>
              <a:t>, </a:t>
            </a:r>
            <a:r>
              <a:rPr lang="el-GR" dirty="0" err="1" smtClean="0"/>
              <a:t>ἀλλ</a:t>
            </a:r>
            <a:r>
              <a:rPr lang="el-GR" dirty="0" smtClean="0"/>
              <a:t>’ </a:t>
            </a:r>
            <a:r>
              <a:rPr lang="el-GR" dirty="0" err="1" smtClean="0"/>
              <a:t>ὁμοῦ</a:t>
            </a:r>
            <a:r>
              <a:rPr lang="el-GR" dirty="0" smtClean="0"/>
              <a:t> </a:t>
            </a:r>
            <a:r>
              <a:rPr lang="el-GR" dirty="0" err="1" smtClean="0"/>
              <a:t>τῇ</a:t>
            </a:r>
            <a:r>
              <a:rPr lang="el-GR" dirty="0" smtClean="0"/>
              <a:t> </a:t>
            </a:r>
            <a:r>
              <a:rPr lang="el-GR" dirty="0" err="1" smtClean="0"/>
              <a:t>συστάσει</a:t>
            </a:r>
            <a:r>
              <a:rPr lang="el-GR" dirty="0" smtClean="0"/>
              <a:t> τοῦ ζώου, τοῦ ἀνθρώπου </a:t>
            </a:r>
            <a:r>
              <a:rPr lang="el-GR" dirty="0" err="1" smtClean="0"/>
              <a:t>φημί</a:t>
            </a:r>
            <a:r>
              <a:rPr lang="el-GR" dirty="0" smtClean="0"/>
              <a:t>, σπερματικός τις λόγος </a:t>
            </a:r>
            <a:r>
              <a:rPr lang="el-GR" dirty="0" err="1" smtClean="0"/>
              <a:t>ἡμῖν</a:t>
            </a:r>
            <a:r>
              <a:rPr lang="el-GR" dirty="0" smtClean="0"/>
              <a:t> </a:t>
            </a:r>
            <a:r>
              <a:rPr lang="el-GR" dirty="0" err="1" smtClean="0"/>
              <a:t>ἐγκαταβέβληται</a:t>
            </a:r>
            <a:r>
              <a:rPr lang="el-GR" dirty="0" smtClean="0"/>
              <a:t>, </a:t>
            </a:r>
            <a:r>
              <a:rPr lang="el-GR" dirty="0" err="1" smtClean="0"/>
              <a:t>οἴκοθεν</a:t>
            </a:r>
            <a:r>
              <a:rPr lang="el-GR" dirty="0" smtClean="0"/>
              <a:t>  </a:t>
            </a:r>
            <a:r>
              <a:rPr lang="el-GR" dirty="0" err="1" smtClean="0"/>
              <a:t>ἔχων</a:t>
            </a:r>
            <a:r>
              <a:rPr lang="el-GR" dirty="0" smtClean="0"/>
              <a:t> </a:t>
            </a:r>
            <a:r>
              <a:rPr lang="el-GR" dirty="0" err="1" smtClean="0"/>
              <a:t>τάς</a:t>
            </a:r>
            <a:r>
              <a:rPr lang="el-GR" dirty="0" smtClean="0"/>
              <a:t> </a:t>
            </a:r>
            <a:r>
              <a:rPr lang="el-GR" dirty="0" err="1" smtClean="0"/>
              <a:t>ἀφορμάς</a:t>
            </a:r>
            <a:r>
              <a:rPr lang="el-GR" dirty="0" smtClean="0"/>
              <a:t> τῆς </a:t>
            </a:r>
            <a:r>
              <a:rPr lang="el-GR" dirty="0" err="1" smtClean="0"/>
              <a:t>πρός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ἀγαπᾶν</a:t>
            </a:r>
            <a:r>
              <a:rPr lang="el-GR" dirty="0" smtClean="0"/>
              <a:t> </a:t>
            </a:r>
            <a:r>
              <a:rPr lang="el-GR" dirty="0" err="1" smtClean="0"/>
              <a:t>οἰκειώσεως</a:t>
            </a:r>
            <a:r>
              <a:rPr lang="el-GR" dirty="0" smtClean="0"/>
              <a:t>».</a:t>
            </a:r>
            <a:endParaRPr lang="el-GR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προς τον Θεό και τον άνθρωπο αγάπη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err="1" smtClean="0"/>
              <a:t>Στή</a:t>
            </a:r>
            <a:r>
              <a:rPr lang="el-GR" dirty="0" smtClean="0"/>
              <a:t> σκέψη τοῦ Μ. Βασιλείου ἡ </a:t>
            </a:r>
            <a:r>
              <a:rPr lang="el-GR" dirty="0" err="1" smtClean="0"/>
              <a:t>ἐντολή</a:t>
            </a:r>
            <a:r>
              <a:rPr lang="el-GR" dirty="0" smtClean="0"/>
              <a:t> τῆς </a:t>
            </a:r>
            <a:r>
              <a:rPr lang="el-GR" dirty="0" err="1" smtClean="0"/>
              <a:t>πρός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Θεόν</a:t>
            </a:r>
            <a:r>
              <a:rPr lang="el-GR" dirty="0" smtClean="0"/>
              <a:t> </a:t>
            </a:r>
            <a:r>
              <a:rPr lang="el-GR" dirty="0" err="1" smtClean="0"/>
              <a:t>ἀγάπης</a:t>
            </a:r>
            <a:r>
              <a:rPr lang="el-GR" dirty="0" smtClean="0"/>
              <a:t> </a:t>
            </a:r>
            <a:r>
              <a:rPr lang="el-GR" dirty="0" smtClean="0"/>
              <a:t>συνδέεται </a:t>
            </a:r>
            <a:r>
              <a:rPr lang="el-GR" dirty="0" err="1" smtClean="0"/>
              <a:t>ἄμεσα</a:t>
            </a:r>
            <a:r>
              <a:rPr lang="el-GR" dirty="0" smtClean="0"/>
              <a:t>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ἀγαπητική</a:t>
            </a:r>
            <a:r>
              <a:rPr lang="el-GR" dirty="0" smtClean="0"/>
              <a:t> δύναμη πού ὁ </a:t>
            </a:r>
            <a:r>
              <a:rPr lang="el-GR" dirty="0" err="1" smtClean="0"/>
              <a:t>ἄνθρωπος</a:t>
            </a:r>
            <a:r>
              <a:rPr lang="el-GR" dirty="0" smtClean="0"/>
              <a:t> </a:t>
            </a:r>
            <a:r>
              <a:rPr lang="el-GR" dirty="0" err="1" smtClean="0"/>
              <a:t>ἔχει</a:t>
            </a:r>
            <a:r>
              <a:rPr lang="el-GR" dirty="0" smtClean="0"/>
              <a:t> </a:t>
            </a:r>
            <a:r>
              <a:rPr lang="el-GR" dirty="0" err="1" smtClean="0"/>
              <a:t>ἀποκτήσει</a:t>
            </a:r>
            <a:r>
              <a:rPr lang="el-GR" dirty="0" smtClean="0"/>
              <a:t> «</a:t>
            </a:r>
            <a:r>
              <a:rPr lang="el-GR" dirty="0" err="1" smtClean="0"/>
              <a:t>εὐθύς</a:t>
            </a:r>
            <a:r>
              <a:rPr lang="el-GR" dirty="0" smtClean="0"/>
              <a:t> </a:t>
            </a:r>
            <a:r>
              <a:rPr lang="el-GR" dirty="0" err="1" smtClean="0"/>
              <a:t>τῇ</a:t>
            </a:r>
            <a:r>
              <a:rPr lang="el-GR" dirty="0" smtClean="0"/>
              <a:t> </a:t>
            </a:r>
            <a:r>
              <a:rPr lang="el-GR" dirty="0" err="1" smtClean="0"/>
              <a:t>πρώτῃ</a:t>
            </a:r>
            <a:r>
              <a:rPr lang="el-GR" dirty="0" smtClean="0"/>
              <a:t> </a:t>
            </a:r>
            <a:r>
              <a:rPr lang="el-GR" dirty="0" err="1" smtClean="0"/>
              <a:t>κατασκευῇ</a:t>
            </a:r>
            <a:r>
              <a:rPr lang="el-GR" dirty="0" smtClean="0"/>
              <a:t>».</a:t>
            </a:r>
            <a:r>
              <a:rPr lang="el-GR" dirty="0" smtClean="0"/>
              <a:t> Ἡ </a:t>
            </a:r>
            <a:r>
              <a:rPr lang="el-GR" dirty="0" err="1" smtClean="0"/>
              <a:t>ἀγάπη</a:t>
            </a:r>
            <a:r>
              <a:rPr lang="el-GR" dirty="0" smtClean="0"/>
              <a:t> </a:t>
            </a:r>
            <a:r>
              <a:rPr lang="el-GR" dirty="0" err="1" smtClean="0"/>
              <a:t>πρός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συνάνθρωπο </a:t>
            </a:r>
            <a:r>
              <a:rPr lang="el-GR" dirty="0" err="1" smtClean="0"/>
              <a:t>εἶναι</a:t>
            </a:r>
            <a:r>
              <a:rPr lang="el-GR" dirty="0" smtClean="0"/>
              <a:t> </a:t>
            </a:r>
            <a:r>
              <a:rPr lang="el-GR" dirty="0" err="1" smtClean="0"/>
              <a:t>ἀποτέλεσμα</a:t>
            </a:r>
            <a:r>
              <a:rPr lang="el-GR" dirty="0" smtClean="0"/>
              <a:t> τοῦ γεγονότος </a:t>
            </a:r>
            <a:r>
              <a:rPr lang="el-GR" dirty="0" err="1" smtClean="0"/>
              <a:t>ὅτι</a:t>
            </a:r>
            <a:r>
              <a:rPr lang="el-GR" dirty="0" smtClean="0"/>
              <a:t> ὁ </a:t>
            </a:r>
            <a:r>
              <a:rPr lang="el-GR" dirty="0" err="1" smtClean="0"/>
              <a:t>ἄνθρωπος</a:t>
            </a:r>
            <a:r>
              <a:rPr lang="el-GR" dirty="0" smtClean="0"/>
              <a:t> </a:t>
            </a:r>
            <a:r>
              <a:rPr lang="el-GR" dirty="0" err="1" smtClean="0"/>
              <a:t>δέν</a:t>
            </a:r>
            <a:r>
              <a:rPr lang="el-GR" dirty="0" smtClean="0"/>
              <a:t> δημιουργήθηκε </a:t>
            </a:r>
            <a:r>
              <a:rPr lang="el-GR" dirty="0" err="1" smtClean="0"/>
              <a:t>ὡς</a:t>
            </a:r>
            <a:r>
              <a:rPr lang="el-GR" dirty="0" smtClean="0"/>
              <a:t> μοναχικό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ἄγριο</a:t>
            </a:r>
            <a:r>
              <a:rPr lang="el-GR" dirty="0" smtClean="0"/>
              <a:t> </a:t>
            </a:r>
            <a:r>
              <a:rPr lang="el-GR" dirty="0" err="1" smtClean="0"/>
              <a:t>ζῶο</a:t>
            </a:r>
            <a:r>
              <a:rPr lang="el-GR" dirty="0" smtClean="0"/>
              <a:t>, </a:t>
            </a:r>
            <a:r>
              <a:rPr lang="el-GR" dirty="0" err="1" smtClean="0"/>
              <a:t>ἀλλά</a:t>
            </a:r>
            <a:r>
              <a:rPr lang="el-GR" dirty="0" smtClean="0"/>
              <a:t> </a:t>
            </a:r>
            <a:r>
              <a:rPr lang="el-GR" dirty="0" err="1" smtClean="0"/>
              <a:t>ὡς</a:t>
            </a:r>
            <a:r>
              <a:rPr lang="el-GR" dirty="0" smtClean="0"/>
              <a:t> κοινωνικό </a:t>
            </a:r>
            <a:r>
              <a:rPr lang="el-GR" dirty="0" err="1" smtClean="0"/>
              <a:t>ὄν</a:t>
            </a:r>
            <a:r>
              <a:rPr lang="el-GR" dirty="0" smtClean="0"/>
              <a:t> </a:t>
            </a:r>
            <a:r>
              <a:rPr lang="el-GR" dirty="0" err="1" smtClean="0"/>
              <a:t>ἔχει</a:t>
            </a:r>
            <a:r>
              <a:rPr lang="el-GR" dirty="0" smtClean="0"/>
              <a:t> </a:t>
            </a:r>
            <a:r>
              <a:rPr lang="el-GR" dirty="0" err="1" smtClean="0"/>
              <a:t>ἔμφυτο</a:t>
            </a:r>
            <a:r>
              <a:rPr lang="el-GR" dirty="0" smtClean="0"/>
              <a:t> «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κοινωνεῖν</a:t>
            </a:r>
            <a:r>
              <a:rPr lang="el-GR" dirty="0" smtClean="0"/>
              <a:t> </a:t>
            </a:r>
            <a:r>
              <a:rPr lang="el-GR" dirty="0" err="1" smtClean="0"/>
              <a:t>ἀλλήλους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χρήζειν</a:t>
            </a:r>
            <a:r>
              <a:rPr lang="el-GR" dirty="0" smtClean="0"/>
              <a:t> </a:t>
            </a:r>
            <a:r>
              <a:rPr lang="el-GR" dirty="0" err="1" smtClean="0"/>
              <a:t>ἀλλήλων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ἀγαπᾶν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ὁμόφυλον</a:t>
            </a:r>
            <a:r>
              <a:rPr lang="el-GR" dirty="0" smtClean="0"/>
              <a:t>».</a:t>
            </a:r>
            <a:endParaRPr lang="el-GR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Σέ</a:t>
            </a:r>
            <a:r>
              <a:rPr lang="el-GR" dirty="0" smtClean="0"/>
              <a:t> </a:t>
            </a:r>
            <a:r>
              <a:rPr lang="el-GR" dirty="0" err="1" smtClean="0"/>
              <a:t>ἄλλο</a:t>
            </a:r>
            <a:r>
              <a:rPr lang="el-GR" dirty="0" smtClean="0"/>
              <a:t> </a:t>
            </a:r>
            <a:r>
              <a:rPr lang="el-GR" dirty="0" err="1" smtClean="0"/>
              <a:t>σημεῖο</a:t>
            </a:r>
            <a:r>
              <a:rPr lang="el-GR" dirty="0" smtClean="0"/>
              <a:t> ὁ </a:t>
            </a:r>
            <a:r>
              <a:rPr lang="el-GR" dirty="0" err="1" smtClean="0"/>
              <a:t>ἱερός</a:t>
            </a:r>
            <a:r>
              <a:rPr lang="el-GR" dirty="0" smtClean="0"/>
              <a:t> πατήρ κάνει λόγο περί τοῦ </a:t>
            </a:r>
            <a:r>
              <a:rPr lang="el-GR" dirty="0" err="1" smtClean="0"/>
              <a:t>Ἰησοῦ</a:t>
            </a:r>
            <a:r>
              <a:rPr lang="el-GR" dirty="0" smtClean="0"/>
              <a:t> </a:t>
            </a:r>
            <a:r>
              <a:rPr lang="el-GR" dirty="0" err="1" smtClean="0"/>
              <a:t>Χριστοῦ</a:t>
            </a:r>
            <a:r>
              <a:rPr lang="el-GR" dirty="0" smtClean="0"/>
              <a:t> </a:t>
            </a:r>
            <a:r>
              <a:rPr lang="el-GR" dirty="0" err="1" smtClean="0"/>
              <a:t>ὡς</a:t>
            </a:r>
            <a:r>
              <a:rPr lang="el-GR" dirty="0" smtClean="0"/>
              <a:t> «</a:t>
            </a:r>
            <a:r>
              <a:rPr lang="el-GR" dirty="0" err="1" smtClean="0"/>
              <a:t>εἰκόνος</a:t>
            </a:r>
            <a:r>
              <a:rPr lang="el-GR" dirty="0" smtClean="0"/>
              <a:t> τοῦ Θεοῦ» </a:t>
            </a:r>
            <a:r>
              <a:rPr lang="el-GR" dirty="0" err="1" smtClean="0"/>
              <a:t>καί</a:t>
            </a:r>
            <a:r>
              <a:rPr lang="el-GR" dirty="0" smtClean="0"/>
              <a:t> περί τοῦ </a:t>
            </a:r>
            <a:r>
              <a:rPr lang="el-GR" dirty="0" err="1" smtClean="0"/>
              <a:t>Ἁγίου</a:t>
            </a:r>
            <a:r>
              <a:rPr lang="el-GR" dirty="0" smtClean="0"/>
              <a:t> Πνεύματος </a:t>
            </a:r>
            <a:r>
              <a:rPr lang="el-GR" dirty="0" err="1" smtClean="0"/>
              <a:t>ὡς</a:t>
            </a:r>
            <a:r>
              <a:rPr lang="el-GR" dirty="0" smtClean="0"/>
              <a:t> «</a:t>
            </a:r>
            <a:r>
              <a:rPr lang="el-GR" dirty="0" err="1" smtClean="0"/>
              <a:t>εἰκόνος</a:t>
            </a:r>
            <a:r>
              <a:rPr lang="el-GR" dirty="0" smtClean="0"/>
              <a:t> τοῦ </a:t>
            </a:r>
            <a:r>
              <a:rPr lang="el-GR" dirty="0" err="1" smtClean="0"/>
              <a:t>Υἱοῦ</a:t>
            </a:r>
            <a:r>
              <a:rPr lang="el-GR" dirty="0" smtClean="0"/>
              <a:t>», </a:t>
            </a:r>
            <a:r>
              <a:rPr lang="el-GR" dirty="0" err="1" smtClean="0"/>
              <a:t>ὥστε</a:t>
            </a:r>
            <a:r>
              <a:rPr lang="el-GR" dirty="0" smtClean="0"/>
              <a:t> «ἡ </a:t>
            </a:r>
            <a:r>
              <a:rPr lang="el-GR" dirty="0" err="1" smtClean="0"/>
              <a:t>εἰκών</a:t>
            </a:r>
            <a:r>
              <a:rPr lang="el-GR" dirty="0" smtClean="0"/>
              <a:t> </a:t>
            </a:r>
            <a:r>
              <a:rPr lang="el-GR" dirty="0" err="1" smtClean="0"/>
              <a:t>ἐν</a:t>
            </a:r>
            <a:r>
              <a:rPr lang="el-GR" dirty="0" smtClean="0"/>
              <a:t> </a:t>
            </a:r>
            <a:r>
              <a:rPr lang="el-GR" dirty="0" err="1" smtClean="0"/>
              <a:t>τῷ</a:t>
            </a:r>
            <a:r>
              <a:rPr lang="el-GR" dirty="0" smtClean="0"/>
              <a:t> </a:t>
            </a:r>
            <a:r>
              <a:rPr lang="el-GR" dirty="0" err="1" smtClean="0"/>
              <a:t>ἀνθρώπῳ</a:t>
            </a:r>
            <a:r>
              <a:rPr lang="el-GR" dirty="0" smtClean="0"/>
              <a:t> </a:t>
            </a:r>
            <a:r>
              <a:rPr lang="el-GR" dirty="0" err="1" smtClean="0"/>
              <a:t>νά</a:t>
            </a:r>
            <a:r>
              <a:rPr lang="el-GR" dirty="0" smtClean="0"/>
              <a:t> παρίσταται μόνο διά τῆς χάριτος τοῦ </a:t>
            </a:r>
            <a:r>
              <a:rPr lang="el-GR" dirty="0" err="1" smtClean="0"/>
              <a:t>Ἁγ</a:t>
            </a:r>
            <a:r>
              <a:rPr lang="el-GR" dirty="0" smtClean="0"/>
              <a:t>. Πνεύματος </a:t>
            </a:r>
            <a:r>
              <a:rPr lang="el-GR" dirty="0" err="1" smtClean="0"/>
              <a:t>ἀνακαινιζομένη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Συνοψίζοντας γίνεται </a:t>
            </a:r>
            <a:r>
              <a:rPr lang="el-GR" dirty="0" err="1" smtClean="0"/>
              <a:t>ἀντιληπτό</a:t>
            </a:r>
            <a:r>
              <a:rPr lang="el-GR" dirty="0" smtClean="0"/>
              <a:t> </a:t>
            </a:r>
            <a:r>
              <a:rPr lang="el-GR" dirty="0" err="1" smtClean="0"/>
              <a:t>ὅτι</a:t>
            </a:r>
            <a:r>
              <a:rPr lang="el-GR" dirty="0" smtClean="0"/>
              <a:t> ἡ διδασκαλία τῆς Π. Διαθήκης περί τῆς «</a:t>
            </a:r>
            <a:r>
              <a:rPr lang="el-GR" dirty="0" err="1" smtClean="0"/>
              <a:t>κατ’εἰκόνα</a:t>
            </a:r>
            <a:r>
              <a:rPr lang="el-GR" dirty="0" smtClean="0"/>
              <a:t> Θεοῦ» δημιουργίας τοῦ  ἀνθρώπου διακηρύσσει </a:t>
            </a:r>
            <a:r>
              <a:rPr lang="el-GR" dirty="0" err="1" smtClean="0"/>
              <a:t>ὅτι</a:t>
            </a:r>
            <a:r>
              <a:rPr lang="el-GR" dirty="0" smtClean="0"/>
              <a:t> ὁ </a:t>
            </a:r>
            <a:r>
              <a:rPr lang="el-GR" dirty="0" err="1" smtClean="0"/>
              <a:t>ἄνθρωπος</a:t>
            </a:r>
            <a:r>
              <a:rPr lang="el-GR" dirty="0" smtClean="0"/>
              <a:t> </a:t>
            </a:r>
            <a:r>
              <a:rPr lang="el-GR" dirty="0" err="1" smtClean="0"/>
              <a:t>δέν</a:t>
            </a:r>
            <a:r>
              <a:rPr lang="el-GR" dirty="0" smtClean="0"/>
              <a:t> </a:t>
            </a:r>
            <a:r>
              <a:rPr lang="el-GR" dirty="0" err="1" smtClean="0"/>
              <a:t>εἶναι</a:t>
            </a:r>
            <a:r>
              <a:rPr lang="el-GR" dirty="0" smtClean="0"/>
              <a:t> μόνον </a:t>
            </a:r>
            <a:r>
              <a:rPr lang="el-GR" dirty="0" err="1" smtClean="0"/>
              <a:t>ὑλικό</a:t>
            </a:r>
            <a:r>
              <a:rPr lang="el-GR" dirty="0" smtClean="0"/>
              <a:t> </a:t>
            </a:r>
            <a:r>
              <a:rPr lang="el-GR" dirty="0" err="1" smtClean="0"/>
              <a:t>ἀλλά</a:t>
            </a:r>
            <a:r>
              <a:rPr lang="el-GR" dirty="0" smtClean="0"/>
              <a:t> και πνευματικό δημιούργημα, </a:t>
            </a:r>
            <a:r>
              <a:rPr lang="el-GR" dirty="0" err="1" smtClean="0"/>
              <a:t>ὅπως</a:t>
            </a:r>
            <a:r>
              <a:rPr lang="el-GR" dirty="0" smtClean="0"/>
              <a:t> τονίζει </a:t>
            </a:r>
            <a:r>
              <a:rPr lang="el-GR" dirty="0" err="1" smtClean="0"/>
              <a:t>τό</a:t>
            </a:r>
            <a:r>
              <a:rPr lang="el-GR" dirty="0" smtClean="0"/>
              <a:t> χωρίο </a:t>
            </a:r>
            <a:r>
              <a:rPr lang="el-GR" dirty="0" err="1" smtClean="0"/>
              <a:t>Σοφ</a:t>
            </a:r>
            <a:r>
              <a:rPr lang="el-GR" dirty="0" smtClean="0"/>
              <a:t>. </a:t>
            </a:r>
            <a:r>
              <a:rPr lang="el-GR" dirty="0" err="1" smtClean="0"/>
              <a:t>Σολομῶντος</a:t>
            </a:r>
            <a:r>
              <a:rPr lang="el-GR" dirty="0" smtClean="0"/>
              <a:t> (2,23): «</a:t>
            </a:r>
            <a:r>
              <a:rPr lang="el-GR" dirty="0" err="1" smtClean="0"/>
              <a:t>ὅτι</a:t>
            </a:r>
            <a:r>
              <a:rPr lang="el-GR" dirty="0" smtClean="0"/>
              <a:t> ὁ Θεός </a:t>
            </a:r>
            <a:r>
              <a:rPr lang="el-GR" dirty="0" err="1" smtClean="0"/>
              <a:t>ἔκτισε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ἄνθρωπον</a:t>
            </a:r>
            <a:r>
              <a:rPr lang="el-GR" dirty="0" smtClean="0"/>
              <a:t> </a:t>
            </a:r>
            <a:r>
              <a:rPr lang="el-GR" dirty="0" err="1" smtClean="0"/>
              <a:t>ἐπ’ἀφθαρσίᾳ</a:t>
            </a:r>
            <a:r>
              <a:rPr lang="el-GR" dirty="0" smtClean="0"/>
              <a:t> και εἰκόνα τῆς </a:t>
            </a:r>
            <a:r>
              <a:rPr lang="el-GR" dirty="0" err="1" smtClean="0"/>
              <a:t>ἰδίας</a:t>
            </a:r>
            <a:r>
              <a:rPr lang="el-GR" dirty="0" smtClean="0"/>
              <a:t> </a:t>
            </a:r>
            <a:r>
              <a:rPr lang="el-GR" dirty="0" err="1" smtClean="0"/>
              <a:t>ἀϊδιότητος</a:t>
            </a:r>
            <a:r>
              <a:rPr lang="el-GR" dirty="0" smtClean="0"/>
              <a:t> </a:t>
            </a:r>
            <a:r>
              <a:rPr lang="el-GR" dirty="0" err="1" smtClean="0"/>
              <a:t>ἐποίησεν</a:t>
            </a:r>
            <a:r>
              <a:rPr lang="el-GR" dirty="0" smtClean="0"/>
              <a:t> </a:t>
            </a:r>
            <a:r>
              <a:rPr lang="el-GR" dirty="0" err="1" smtClean="0"/>
              <a:t>αὐτόν</a:t>
            </a:r>
            <a:r>
              <a:rPr lang="el-GR" dirty="0" smtClean="0"/>
              <a:t>». Βεβαίως πρέπει </a:t>
            </a:r>
            <a:r>
              <a:rPr lang="el-GR" dirty="0" err="1" smtClean="0"/>
              <a:t>νά</a:t>
            </a:r>
            <a:r>
              <a:rPr lang="el-GR" dirty="0" smtClean="0"/>
              <a:t> </a:t>
            </a:r>
            <a:r>
              <a:rPr lang="el-GR" dirty="0" err="1" smtClean="0"/>
              <a:t>ληφθεῖ</a:t>
            </a:r>
            <a:r>
              <a:rPr lang="el-GR" dirty="0" smtClean="0"/>
              <a:t> </a:t>
            </a:r>
            <a:r>
              <a:rPr lang="el-GR" dirty="0" err="1" smtClean="0"/>
              <a:t>ὑπόψη</a:t>
            </a:r>
            <a:r>
              <a:rPr lang="el-GR" dirty="0" smtClean="0"/>
              <a:t> </a:t>
            </a:r>
            <a:r>
              <a:rPr lang="el-GR" dirty="0" err="1" smtClean="0"/>
              <a:t>ὅτι</a:t>
            </a:r>
            <a:r>
              <a:rPr lang="el-GR" dirty="0" smtClean="0"/>
              <a:t> ὁ </a:t>
            </a:r>
            <a:r>
              <a:rPr lang="el-GR" dirty="0" err="1" smtClean="0"/>
              <a:t>Ἰσραηλίτης</a:t>
            </a:r>
            <a:r>
              <a:rPr lang="el-GR" dirty="0" smtClean="0"/>
              <a:t> προσπάθησε να κατανοήσει </a:t>
            </a:r>
            <a:r>
              <a:rPr lang="el-GR" dirty="0" err="1" smtClean="0"/>
              <a:t>τόν</a:t>
            </a:r>
            <a:r>
              <a:rPr lang="el-GR" dirty="0" smtClean="0"/>
              <a:t> Θεό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νά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πλησιάσει </a:t>
            </a:r>
            <a:r>
              <a:rPr lang="el-GR" dirty="0" err="1" smtClean="0"/>
              <a:t>ὄχι</a:t>
            </a:r>
            <a:r>
              <a:rPr lang="el-GR" dirty="0" smtClean="0"/>
              <a:t>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θεωρητική σκέψη, </a:t>
            </a:r>
            <a:r>
              <a:rPr lang="el-GR" dirty="0" err="1" smtClean="0"/>
              <a:t>ἀλλά</a:t>
            </a:r>
            <a:r>
              <a:rPr lang="el-GR" dirty="0" smtClean="0"/>
              <a:t> κυρίως </a:t>
            </a:r>
            <a:r>
              <a:rPr lang="el-GR" dirty="0" err="1" smtClean="0"/>
              <a:t>μέ</a:t>
            </a:r>
            <a:r>
              <a:rPr lang="el-GR" dirty="0" smtClean="0"/>
              <a:t> </a:t>
            </a:r>
            <a:r>
              <a:rPr lang="el-GR" dirty="0" err="1" smtClean="0"/>
              <a:t>τίς</a:t>
            </a:r>
            <a:r>
              <a:rPr lang="el-GR" dirty="0" smtClean="0"/>
              <a:t> </a:t>
            </a:r>
            <a:r>
              <a:rPr lang="el-GR" dirty="0" err="1" smtClean="0"/>
              <a:t>ἠθικές</a:t>
            </a:r>
            <a:r>
              <a:rPr lang="el-GR" dirty="0" smtClean="0"/>
              <a:t> του δυνάμεις, παριστάνοντας </a:t>
            </a:r>
            <a:r>
              <a:rPr lang="el-GR" dirty="0" err="1" smtClean="0"/>
              <a:t>Αὐτόν</a:t>
            </a:r>
            <a:r>
              <a:rPr lang="el-GR" dirty="0" smtClean="0"/>
              <a:t> </a:t>
            </a:r>
            <a:r>
              <a:rPr lang="el-GR" dirty="0" err="1" smtClean="0"/>
              <a:t>ὡς</a:t>
            </a:r>
            <a:r>
              <a:rPr lang="el-GR" dirty="0" smtClean="0"/>
              <a:t> τον </a:t>
            </a:r>
            <a:r>
              <a:rPr lang="el-GR" dirty="0" err="1" smtClean="0"/>
              <a:t>ἀπολύτως</a:t>
            </a:r>
            <a:r>
              <a:rPr lang="el-GR" dirty="0" smtClean="0"/>
              <a:t> </a:t>
            </a:r>
            <a:r>
              <a:rPr lang="el-GR" dirty="0" err="1" smtClean="0"/>
              <a:t>ἠθικό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ἅγιο</a:t>
            </a:r>
            <a:r>
              <a:rPr lang="el-GR" dirty="0" smtClean="0"/>
              <a:t>. </a:t>
            </a:r>
            <a:r>
              <a:rPr lang="el-GR" dirty="0" err="1" smtClean="0"/>
              <a:t>Γι’αὐτό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τό</a:t>
            </a:r>
            <a:r>
              <a:rPr lang="el-GR" dirty="0" smtClean="0"/>
              <a:t> </a:t>
            </a:r>
            <a:r>
              <a:rPr lang="el-GR" dirty="0" err="1" smtClean="0"/>
              <a:t>θεῖο</a:t>
            </a:r>
            <a:r>
              <a:rPr lang="el-GR" dirty="0" smtClean="0"/>
              <a:t> </a:t>
            </a:r>
            <a:r>
              <a:rPr lang="el-GR" dirty="0" err="1" smtClean="0"/>
              <a:t>στοιχεῖο</a:t>
            </a:r>
            <a:r>
              <a:rPr lang="el-GR" dirty="0" smtClean="0"/>
              <a:t> </a:t>
            </a:r>
            <a:r>
              <a:rPr lang="el-GR" dirty="0" err="1" smtClean="0"/>
              <a:t>στόν</a:t>
            </a:r>
            <a:r>
              <a:rPr lang="el-GR" dirty="0" smtClean="0"/>
              <a:t> </a:t>
            </a:r>
            <a:r>
              <a:rPr lang="el-GR" dirty="0" err="1" smtClean="0"/>
              <a:t>ἄνθρωπο</a:t>
            </a:r>
            <a:r>
              <a:rPr lang="el-GR" dirty="0" smtClean="0"/>
              <a:t> </a:t>
            </a:r>
            <a:r>
              <a:rPr lang="el-GR" dirty="0" err="1" smtClean="0"/>
              <a:t>ἔγκειται</a:t>
            </a:r>
            <a:r>
              <a:rPr lang="el-GR" dirty="0" smtClean="0"/>
              <a:t> </a:t>
            </a:r>
            <a:r>
              <a:rPr lang="el-GR" dirty="0" err="1" smtClean="0"/>
              <a:t>στήν</a:t>
            </a:r>
            <a:r>
              <a:rPr lang="el-GR" dirty="0" smtClean="0"/>
              <a:t> συνείδηση </a:t>
            </a:r>
            <a:r>
              <a:rPr lang="el-GR" dirty="0" err="1" smtClean="0"/>
              <a:t>καί</a:t>
            </a:r>
            <a:r>
              <a:rPr lang="el-GR" dirty="0" smtClean="0"/>
              <a:t> γνώση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ἠθικῶν</a:t>
            </a:r>
            <a:r>
              <a:rPr lang="el-GR" dirty="0" smtClean="0"/>
              <a:t> </a:t>
            </a:r>
            <a:r>
              <a:rPr lang="el-GR" dirty="0" err="1" smtClean="0"/>
              <a:t>αύτῶν</a:t>
            </a:r>
            <a:r>
              <a:rPr lang="el-GR" dirty="0" smtClean="0"/>
              <a:t> </a:t>
            </a:r>
            <a:r>
              <a:rPr lang="el-GR" dirty="0" err="1" smtClean="0"/>
              <a:t>ἀξιῶν</a:t>
            </a:r>
            <a:r>
              <a:rPr lang="el-GR" dirty="0" smtClean="0"/>
              <a:t> </a:t>
            </a:r>
            <a:r>
              <a:rPr lang="el-GR" dirty="0" err="1" smtClean="0"/>
              <a:t>ἀφενός</a:t>
            </a:r>
            <a:r>
              <a:rPr lang="el-GR" dirty="0" smtClean="0"/>
              <a:t>,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στήν</a:t>
            </a:r>
            <a:r>
              <a:rPr lang="el-GR" dirty="0" smtClean="0"/>
              <a:t> προσπάθεια </a:t>
            </a:r>
            <a:r>
              <a:rPr lang="el-GR" dirty="0" err="1" smtClean="0"/>
              <a:t>ἀναπτύξεως</a:t>
            </a:r>
            <a:r>
              <a:rPr lang="el-GR" dirty="0" smtClean="0"/>
              <a:t>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ἠθικῶν</a:t>
            </a:r>
            <a:r>
              <a:rPr lang="el-GR" dirty="0" smtClean="0"/>
              <a:t> στοιχείων </a:t>
            </a:r>
            <a:r>
              <a:rPr lang="el-GR" dirty="0" err="1" smtClean="0"/>
              <a:t>στόν</a:t>
            </a:r>
            <a:r>
              <a:rPr lang="el-GR" dirty="0" smtClean="0"/>
              <a:t> </a:t>
            </a:r>
            <a:r>
              <a:rPr lang="el-GR" dirty="0" err="1" smtClean="0"/>
              <a:t>ἄνθρωπο</a:t>
            </a:r>
            <a:r>
              <a:rPr lang="el-GR" dirty="0" smtClean="0"/>
              <a:t> </a:t>
            </a:r>
            <a:r>
              <a:rPr lang="el-GR" dirty="0" err="1" smtClean="0"/>
              <a:t>ἀφετέρου</a:t>
            </a:r>
            <a:endParaRPr lang="el-GR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Ἡ Π. Διαθήκη παρουσιάζει </a:t>
            </a:r>
            <a:r>
              <a:rPr lang="el-GR" dirty="0" err="1" smtClean="0"/>
              <a:t>τήν</a:t>
            </a:r>
            <a:r>
              <a:rPr lang="el-GR" dirty="0" smtClean="0"/>
              <a:t> δημιουργική </a:t>
            </a:r>
            <a:r>
              <a:rPr lang="el-GR" dirty="0" err="1" smtClean="0"/>
              <a:t>ἐνέργεια</a:t>
            </a:r>
            <a:r>
              <a:rPr lang="el-GR" dirty="0" smtClean="0"/>
              <a:t> τοῦ Θεοῦ </a:t>
            </a:r>
            <a:r>
              <a:rPr lang="el-GR" dirty="0" err="1" smtClean="0"/>
              <a:t>σέ</a:t>
            </a:r>
            <a:r>
              <a:rPr lang="el-GR" dirty="0" smtClean="0"/>
              <a:t> </a:t>
            </a:r>
            <a:r>
              <a:rPr lang="el-GR" dirty="0" err="1" smtClean="0"/>
              <a:t>ἐξέλιξη</a:t>
            </a:r>
            <a:r>
              <a:rPr lang="el-GR" dirty="0" smtClean="0"/>
              <a:t>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τή</a:t>
            </a:r>
            <a:r>
              <a:rPr lang="el-GR" dirty="0" smtClean="0"/>
              <a:t> δημιουργία τοῦ κόσμου μέχρι </a:t>
            </a:r>
            <a:r>
              <a:rPr lang="el-GR" dirty="0" err="1" smtClean="0"/>
              <a:t>τή</a:t>
            </a:r>
            <a:r>
              <a:rPr lang="el-GR" dirty="0" smtClean="0"/>
              <a:t> δημιουργία τοῦ ἀνθρώπου, </a:t>
            </a:r>
            <a:r>
              <a:rPr lang="el-GR" dirty="0" err="1" smtClean="0"/>
              <a:t>ὡστόσο</a:t>
            </a:r>
            <a:r>
              <a:rPr lang="el-GR" dirty="0" smtClean="0"/>
              <a:t> </a:t>
            </a:r>
            <a:r>
              <a:rPr lang="el-GR" dirty="0" err="1" smtClean="0"/>
              <a:t>δέν</a:t>
            </a:r>
            <a:r>
              <a:rPr lang="el-GR" dirty="0" smtClean="0"/>
              <a:t> κάνει σαφές </a:t>
            </a:r>
            <a:r>
              <a:rPr lang="el-GR" b="1" dirty="0" err="1" smtClean="0"/>
              <a:t>τό</a:t>
            </a:r>
            <a:r>
              <a:rPr lang="el-GR" b="1" dirty="0" smtClean="0"/>
              <a:t> κίνητρο</a:t>
            </a:r>
            <a:r>
              <a:rPr lang="el-GR" dirty="0" smtClean="0"/>
              <a:t> τῆς δημιουργίας τοῦ σύμπαντος κόσμου, παρά </a:t>
            </a:r>
            <a:r>
              <a:rPr lang="el-GR" dirty="0" err="1" smtClean="0"/>
              <a:t>ἀφήνει</a:t>
            </a:r>
            <a:r>
              <a:rPr lang="el-GR" dirty="0" smtClean="0"/>
              <a:t> μόνο νύξεις σχετικά </a:t>
            </a:r>
            <a:r>
              <a:rPr lang="el-GR" dirty="0" err="1" smtClean="0"/>
              <a:t>μ’αὐτό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ἀπουσία</a:t>
            </a:r>
            <a:r>
              <a:rPr lang="el-GR" dirty="0" smtClean="0"/>
              <a:t> </a:t>
            </a:r>
            <a:r>
              <a:rPr lang="el-GR" dirty="0" err="1" smtClean="0"/>
              <a:t>αὐτοῦ</a:t>
            </a:r>
            <a:r>
              <a:rPr lang="el-GR" dirty="0" smtClean="0"/>
              <a:t> τοῦ κινήτρου διασαφηνίζει ἡ </a:t>
            </a:r>
            <a:r>
              <a:rPr lang="el-GR" dirty="0" err="1" smtClean="0"/>
              <a:t>ἐνανθρώπιση</a:t>
            </a:r>
            <a:r>
              <a:rPr lang="el-GR" dirty="0" smtClean="0"/>
              <a:t> τοῦ </a:t>
            </a:r>
            <a:r>
              <a:rPr lang="el-GR" dirty="0" err="1" smtClean="0"/>
              <a:t>Χριστοῦ</a:t>
            </a:r>
            <a:r>
              <a:rPr lang="el-GR" dirty="0" smtClean="0"/>
              <a:t>, ὁ </a:t>
            </a:r>
            <a:r>
              <a:rPr lang="el-GR" dirty="0" err="1" smtClean="0"/>
              <a:t>ὁποῖος</a:t>
            </a:r>
            <a:r>
              <a:rPr lang="el-GR" dirty="0" smtClean="0"/>
              <a:t> </a:t>
            </a:r>
            <a:r>
              <a:rPr lang="el-GR" dirty="0" err="1" smtClean="0"/>
              <a:t>εἶναι</a:t>
            </a:r>
            <a:r>
              <a:rPr lang="el-GR" dirty="0" smtClean="0"/>
              <a:t> «</a:t>
            </a:r>
            <a:r>
              <a:rPr lang="el-GR" dirty="0" err="1" smtClean="0"/>
              <a:t>εἰκών</a:t>
            </a:r>
            <a:r>
              <a:rPr lang="el-GR" dirty="0" smtClean="0"/>
              <a:t> τοῦ Θεοῦ τοῦ </a:t>
            </a:r>
            <a:r>
              <a:rPr lang="el-GR" dirty="0" err="1" smtClean="0"/>
              <a:t>ἀοράτου</a:t>
            </a:r>
            <a:r>
              <a:rPr lang="el-GR" dirty="0" smtClean="0"/>
              <a:t>» (Κολ. 1,15), γεγονός πού </a:t>
            </a:r>
            <a:r>
              <a:rPr lang="el-GR" dirty="0" err="1" smtClean="0"/>
              <a:t>ἀποκαλύπτει</a:t>
            </a:r>
            <a:r>
              <a:rPr lang="el-GR" dirty="0" smtClean="0"/>
              <a:t> </a:t>
            </a:r>
            <a:r>
              <a:rPr lang="el-GR" dirty="0" err="1" smtClean="0"/>
              <a:t>σέ</a:t>
            </a:r>
            <a:r>
              <a:rPr lang="el-GR" dirty="0" smtClean="0"/>
              <a:t> </a:t>
            </a:r>
            <a:r>
              <a:rPr lang="el-GR" dirty="0" err="1" smtClean="0"/>
              <a:t>ὁλόκληρη</a:t>
            </a:r>
            <a:r>
              <a:rPr lang="el-GR" dirty="0" smtClean="0"/>
              <a:t> την </a:t>
            </a:r>
            <a:r>
              <a:rPr lang="el-GR" dirty="0" err="1" smtClean="0"/>
              <a:t>ἀνθρωπότητα</a:t>
            </a:r>
            <a:r>
              <a:rPr lang="el-GR" dirty="0" smtClean="0"/>
              <a:t>, </a:t>
            </a:r>
            <a:r>
              <a:rPr lang="el-GR" dirty="0" err="1" smtClean="0"/>
              <a:t>ὅτι</a:t>
            </a:r>
            <a:r>
              <a:rPr lang="el-GR" dirty="0" smtClean="0"/>
              <a:t> ὁ Θεός </a:t>
            </a:r>
            <a:r>
              <a:rPr lang="el-GR" dirty="0" err="1" smtClean="0"/>
              <a:t>ἐξ</a:t>
            </a:r>
            <a:r>
              <a:rPr lang="el-GR" dirty="0" smtClean="0"/>
              <a:t> </a:t>
            </a:r>
            <a:r>
              <a:rPr lang="el-GR" dirty="0" err="1" smtClean="0"/>
              <a:t>ἀγάπης</a:t>
            </a:r>
            <a:r>
              <a:rPr lang="el-GR" dirty="0" smtClean="0"/>
              <a:t> κινούμενος δημιούργησε </a:t>
            </a:r>
            <a:r>
              <a:rPr lang="el-GR" dirty="0" err="1" smtClean="0"/>
              <a:t>τόν</a:t>
            </a:r>
            <a:r>
              <a:rPr lang="el-GR" dirty="0" smtClean="0"/>
              <a:t> κόσμο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ἄνθρωπο</a:t>
            </a:r>
            <a:r>
              <a:rPr lang="el-GR" dirty="0" smtClean="0"/>
              <a:t>, </a:t>
            </a:r>
            <a:r>
              <a:rPr lang="el-GR" dirty="0" err="1" smtClean="0"/>
              <a:t>ἀλλά</a:t>
            </a:r>
            <a:r>
              <a:rPr lang="el-GR" dirty="0" smtClean="0"/>
              <a:t> </a:t>
            </a:r>
            <a:r>
              <a:rPr lang="el-GR" dirty="0" err="1" smtClean="0"/>
              <a:t>ἐπίσης</a:t>
            </a:r>
            <a:r>
              <a:rPr lang="el-GR" dirty="0" smtClean="0"/>
              <a:t> </a:t>
            </a:r>
            <a:r>
              <a:rPr lang="el-GR" dirty="0" err="1" smtClean="0"/>
              <a:t>ἐξ</a:t>
            </a:r>
            <a:r>
              <a:rPr lang="el-GR" dirty="0" smtClean="0"/>
              <a:t> </a:t>
            </a:r>
            <a:r>
              <a:rPr lang="el-GR" dirty="0" err="1" smtClean="0"/>
              <a:t>ἀγάπης</a:t>
            </a:r>
            <a:r>
              <a:rPr lang="el-GR" dirty="0" smtClean="0"/>
              <a:t> κινούμενος </a:t>
            </a:r>
            <a:r>
              <a:rPr lang="el-GR" dirty="0" err="1" smtClean="0"/>
              <a:t>ἀνακαινίζει</a:t>
            </a:r>
            <a:r>
              <a:rPr lang="el-GR" dirty="0" smtClean="0"/>
              <a:t> </a:t>
            </a:r>
            <a:r>
              <a:rPr lang="el-GR" dirty="0" err="1" smtClean="0"/>
              <a:t>αὐτούς</a:t>
            </a:r>
            <a:r>
              <a:rPr lang="el-GR" dirty="0" smtClean="0"/>
              <a:t> διά τῆς </a:t>
            </a:r>
            <a:r>
              <a:rPr lang="el-GR" dirty="0" err="1" smtClean="0"/>
              <a:t>σταυρικῆς</a:t>
            </a:r>
            <a:r>
              <a:rPr lang="el-GR" dirty="0" smtClean="0"/>
              <a:t> θυσίας </a:t>
            </a:r>
            <a:r>
              <a:rPr lang="el-GR" dirty="0" err="1" smtClean="0"/>
              <a:t>καί</a:t>
            </a:r>
            <a:r>
              <a:rPr lang="el-GR" dirty="0" smtClean="0"/>
              <a:t> τῆς </a:t>
            </a:r>
            <a:r>
              <a:rPr lang="el-GR" dirty="0" err="1" smtClean="0"/>
              <a:t>ἀναστάσεως</a:t>
            </a:r>
            <a:r>
              <a:rPr lang="el-GR" dirty="0" smtClean="0"/>
              <a:t> τοῦ </a:t>
            </a:r>
            <a:r>
              <a:rPr lang="el-GR" dirty="0" err="1" smtClean="0"/>
              <a:t>Υἱοῦ</a:t>
            </a:r>
            <a:r>
              <a:rPr lang="el-GR" dirty="0" smtClean="0"/>
              <a:t> του (</a:t>
            </a:r>
            <a:r>
              <a:rPr lang="el-GR" dirty="0" err="1" smtClean="0"/>
              <a:t>πρβλ</a:t>
            </a:r>
            <a:r>
              <a:rPr lang="el-GR" dirty="0" smtClean="0"/>
              <a:t>. </a:t>
            </a:r>
            <a:r>
              <a:rPr lang="el-GR" dirty="0" err="1" smtClean="0"/>
              <a:t>Ἰω</a:t>
            </a:r>
            <a:r>
              <a:rPr lang="el-GR" dirty="0" smtClean="0"/>
              <a:t>. 17, 11-21), </a:t>
            </a:r>
            <a:r>
              <a:rPr lang="el-GR" dirty="0" err="1" smtClean="0"/>
              <a:t>ἀποκαλύπτοντας</a:t>
            </a:r>
            <a:r>
              <a:rPr lang="el-GR" dirty="0" smtClean="0"/>
              <a:t> μ’ </a:t>
            </a:r>
            <a:r>
              <a:rPr lang="el-GR" dirty="0" err="1" smtClean="0"/>
              <a:t>αὐτόν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τρόπο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οὐσία</a:t>
            </a:r>
            <a:r>
              <a:rPr lang="el-GR" dirty="0" smtClean="0"/>
              <a:t> του,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ἀγάπη</a:t>
            </a:r>
            <a:r>
              <a:rPr lang="el-GR" dirty="0" smtClean="0"/>
              <a:t> του. Κύριο, </a:t>
            </a:r>
            <a:r>
              <a:rPr lang="el-GR" dirty="0" err="1" smtClean="0"/>
              <a:t>ἑπομένως</a:t>
            </a:r>
            <a:r>
              <a:rPr lang="el-GR" dirty="0" smtClean="0"/>
              <a:t>,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οὐσιῶδες</a:t>
            </a:r>
            <a:r>
              <a:rPr lang="el-GR" dirty="0" smtClean="0"/>
              <a:t> </a:t>
            </a:r>
            <a:r>
              <a:rPr lang="el-GR" dirty="0" err="1" smtClean="0"/>
              <a:t>στοιχεῖο</a:t>
            </a:r>
            <a:r>
              <a:rPr lang="el-GR" dirty="0" smtClean="0"/>
              <a:t>  τῆς </a:t>
            </a:r>
            <a:r>
              <a:rPr lang="el-GR" dirty="0" err="1" smtClean="0"/>
              <a:t>εἰκόνος</a:t>
            </a:r>
            <a:r>
              <a:rPr lang="el-GR" dirty="0" smtClean="0"/>
              <a:t> τοῦ Θεοῦ </a:t>
            </a:r>
            <a:r>
              <a:rPr lang="el-GR" dirty="0" err="1" smtClean="0"/>
              <a:t>στόν</a:t>
            </a:r>
            <a:r>
              <a:rPr lang="el-GR" dirty="0" smtClean="0"/>
              <a:t> </a:t>
            </a:r>
            <a:r>
              <a:rPr lang="el-GR" dirty="0" err="1" smtClean="0"/>
              <a:t>ἄνθρωπο</a:t>
            </a:r>
            <a:r>
              <a:rPr lang="el-GR" dirty="0" smtClean="0"/>
              <a:t> </a:t>
            </a:r>
            <a:r>
              <a:rPr lang="el-GR" dirty="0" err="1" smtClean="0"/>
              <a:t>εἶναι</a:t>
            </a:r>
            <a:r>
              <a:rPr lang="el-GR" dirty="0" smtClean="0"/>
              <a:t> ἡ </a:t>
            </a:r>
            <a:r>
              <a:rPr lang="el-GR" dirty="0" err="1" smtClean="0"/>
              <a:t>ἔμπρακτη</a:t>
            </a:r>
            <a:r>
              <a:rPr lang="el-GR" dirty="0" smtClean="0"/>
              <a:t> </a:t>
            </a:r>
            <a:r>
              <a:rPr lang="el-GR" dirty="0" err="1" smtClean="0"/>
              <a:t>ἀγάπη</a:t>
            </a:r>
            <a:r>
              <a:rPr lang="el-GR" dirty="0" smtClean="0"/>
              <a:t>, γεγονός πού διακηρύσσεται τόσο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τήν</a:t>
            </a:r>
            <a:r>
              <a:rPr lang="el-GR" dirty="0" smtClean="0"/>
              <a:t> </a:t>
            </a:r>
            <a:r>
              <a:rPr lang="el-GR" dirty="0" err="1" smtClean="0"/>
              <a:t>Ἁγ</a:t>
            </a:r>
            <a:r>
              <a:rPr lang="el-GR" dirty="0" smtClean="0"/>
              <a:t>. </a:t>
            </a:r>
            <a:r>
              <a:rPr lang="el-GR" dirty="0" smtClean="0"/>
              <a:t>Γραφή </a:t>
            </a:r>
            <a:r>
              <a:rPr lang="el-GR" dirty="0" err="1" smtClean="0"/>
              <a:t>ὅσο</a:t>
            </a:r>
            <a:r>
              <a:rPr lang="el-GR" dirty="0" smtClean="0"/>
              <a:t>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ἀπό</a:t>
            </a:r>
            <a:r>
              <a:rPr lang="el-GR" dirty="0" smtClean="0"/>
              <a:t> </a:t>
            </a:r>
            <a:r>
              <a:rPr lang="el-GR" dirty="0" err="1" smtClean="0"/>
              <a:t>τή</a:t>
            </a:r>
            <a:r>
              <a:rPr lang="el-GR" dirty="0" smtClean="0"/>
              <a:t> διδασκαλία </a:t>
            </a:r>
            <a:r>
              <a:rPr lang="el-GR" dirty="0" err="1" smtClean="0"/>
              <a:t>τῶν</a:t>
            </a:r>
            <a:r>
              <a:rPr lang="el-GR" dirty="0" smtClean="0"/>
              <a:t> Πατέρων τῆς </a:t>
            </a:r>
            <a:r>
              <a:rPr lang="el-GR" dirty="0" err="1" smtClean="0"/>
              <a:t>Ἐκκλησίας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Ἡ </a:t>
            </a:r>
            <a:r>
              <a:rPr lang="el-GR" dirty="0" err="1"/>
              <a:t>ἐν</a:t>
            </a:r>
            <a:r>
              <a:rPr lang="el-GR" dirty="0"/>
              <a:t> </a:t>
            </a:r>
            <a:r>
              <a:rPr lang="el-GR" dirty="0" err="1"/>
              <a:t>λόγῳ</a:t>
            </a:r>
            <a:r>
              <a:rPr lang="el-GR" dirty="0"/>
              <a:t> διήγηση χαρακτηρίζεται </a:t>
            </a:r>
            <a:r>
              <a:rPr lang="el-GR" dirty="0" err="1"/>
              <a:t>ἀπό</a:t>
            </a:r>
            <a:r>
              <a:rPr lang="el-GR" dirty="0"/>
              <a:t> </a:t>
            </a:r>
            <a:r>
              <a:rPr lang="el-GR" dirty="0" err="1"/>
              <a:t>τόν</a:t>
            </a:r>
            <a:r>
              <a:rPr lang="el-GR" dirty="0"/>
              <a:t> πνευματικό της χαρακτήρα, </a:t>
            </a:r>
            <a:r>
              <a:rPr lang="el-GR" dirty="0" err="1"/>
              <a:t>τή</a:t>
            </a:r>
            <a:r>
              <a:rPr lang="el-GR" dirty="0"/>
              <a:t> λακωνική διατύπωσή της, </a:t>
            </a:r>
            <a:r>
              <a:rPr lang="el-GR" dirty="0" err="1"/>
              <a:t>τήν</a:t>
            </a:r>
            <a:r>
              <a:rPr lang="el-GR" dirty="0"/>
              <a:t> </a:t>
            </a:r>
            <a:r>
              <a:rPr lang="el-GR" dirty="0" err="1"/>
              <a:t>ἔμφαση</a:t>
            </a:r>
            <a:r>
              <a:rPr lang="el-GR" dirty="0"/>
              <a:t> </a:t>
            </a:r>
            <a:r>
              <a:rPr lang="el-GR" dirty="0" err="1"/>
              <a:t>στήν</a:t>
            </a:r>
            <a:r>
              <a:rPr lang="el-GR" dirty="0"/>
              <a:t> πνευματική φύση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ὀντότητα</a:t>
            </a:r>
            <a:r>
              <a:rPr lang="el-GR" dirty="0"/>
              <a:t> τοῦ ἀνθρώπου, </a:t>
            </a:r>
            <a:r>
              <a:rPr lang="el-GR" dirty="0" err="1"/>
              <a:t>ὡς</a:t>
            </a:r>
            <a:r>
              <a:rPr lang="el-GR" dirty="0"/>
              <a:t> «</a:t>
            </a:r>
            <a:r>
              <a:rPr lang="el-GR" dirty="0" err="1"/>
              <a:t>κατ’εἰκόνα</a:t>
            </a:r>
            <a:r>
              <a:rPr lang="el-GR" dirty="0"/>
              <a:t>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καθ’ὁμοίωσιν</a:t>
            </a:r>
            <a:r>
              <a:rPr lang="el-GR" dirty="0"/>
              <a:t>» δημιουργήματος τοῦ Θεοῦ. Ἡ διήγηση </a:t>
            </a:r>
            <a:r>
              <a:rPr lang="el-GR" dirty="0" err="1"/>
              <a:t>δέν</a:t>
            </a:r>
            <a:r>
              <a:rPr lang="el-GR" dirty="0"/>
              <a:t> κάνει χρήση </a:t>
            </a:r>
            <a:r>
              <a:rPr lang="el-GR" dirty="0" err="1" smtClean="0"/>
              <a:t>ἀνθρωπομορφισμῶν</a:t>
            </a:r>
            <a:r>
              <a:rPr lang="el-GR" dirty="0" smtClean="0"/>
              <a:t>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συμβολισμῶν</a:t>
            </a:r>
            <a:r>
              <a:rPr lang="el-GR" dirty="0"/>
              <a:t>, </a:t>
            </a:r>
            <a:r>
              <a:rPr lang="el-GR" dirty="0" err="1"/>
              <a:t>ἀλλά</a:t>
            </a:r>
            <a:r>
              <a:rPr lang="el-GR" dirty="0"/>
              <a:t> </a:t>
            </a:r>
            <a:r>
              <a:rPr lang="el-GR" dirty="0" err="1"/>
              <a:t>μέ</a:t>
            </a:r>
            <a:r>
              <a:rPr lang="el-GR" dirty="0"/>
              <a:t> </a:t>
            </a:r>
            <a:r>
              <a:rPr lang="el-GR" dirty="0" err="1"/>
              <a:t>σαφῆ</a:t>
            </a:r>
            <a:r>
              <a:rPr lang="el-GR" dirty="0"/>
              <a:t> τρόπο </a:t>
            </a:r>
            <a:r>
              <a:rPr lang="el-GR" dirty="0" err="1"/>
              <a:t>ἐκθέτει</a:t>
            </a:r>
            <a:r>
              <a:rPr lang="el-GR" dirty="0"/>
              <a:t> </a:t>
            </a:r>
            <a:r>
              <a:rPr lang="el-GR" dirty="0" err="1"/>
              <a:t>τή</a:t>
            </a:r>
            <a:r>
              <a:rPr lang="el-GR" dirty="0"/>
              <a:t> δημιουργία τοῦ ἀνθρώπου </a:t>
            </a:r>
            <a:r>
              <a:rPr lang="el-GR" dirty="0" err="1"/>
              <a:t>ἐπικεντρώνοντας</a:t>
            </a:r>
            <a:r>
              <a:rPr lang="el-GR" dirty="0"/>
              <a:t> </a:t>
            </a:r>
            <a:r>
              <a:rPr lang="el-GR" dirty="0" err="1"/>
              <a:t>τό</a:t>
            </a:r>
            <a:r>
              <a:rPr lang="el-GR" dirty="0"/>
              <a:t> </a:t>
            </a:r>
            <a:r>
              <a:rPr lang="el-GR" dirty="0" err="1"/>
              <a:t>ἐνδιαφέρον</a:t>
            </a:r>
            <a:r>
              <a:rPr lang="el-GR" dirty="0"/>
              <a:t> της </a:t>
            </a:r>
            <a:r>
              <a:rPr lang="el-GR" dirty="0" err="1"/>
              <a:t>στά</a:t>
            </a:r>
            <a:r>
              <a:rPr lang="el-GR" dirty="0"/>
              <a:t> </a:t>
            </a:r>
            <a:r>
              <a:rPr lang="el-GR" dirty="0" err="1"/>
              <a:t>ἐφόδια</a:t>
            </a:r>
            <a:r>
              <a:rPr lang="el-GR" dirty="0"/>
              <a:t> </a:t>
            </a:r>
            <a:r>
              <a:rPr lang="el-GR" dirty="0" err="1"/>
              <a:t>ἐκεῖνα</a:t>
            </a:r>
            <a:r>
              <a:rPr lang="el-GR" dirty="0"/>
              <a:t>, δηλ. </a:t>
            </a:r>
            <a:r>
              <a:rPr lang="el-GR" dirty="0" err="1"/>
              <a:t>στό</a:t>
            </a:r>
            <a:r>
              <a:rPr lang="el-GR" dirty="0"/>
              <a:t> «κατ’ εἰκόνα </a:t>
            </a:r>
            <a:r>
              <a:rPr lang="el-GR" dirty="0" err="1"/>
              <a:t>καί</a:t>
            </a:r>
            <a:r>
              <a:rPr lang="el-GR" dirty="0"/>
              <a:t> καθ’ </a:t>
            </a:r>
            <a:r>
              <a:rPr lang="el-GR" dirty="0" err="1"/>
              <a:t>ὁμοίωσιν</a:t>
            </a:r>
            <a:r>
              <a:rPr lang="el-GR" dirty="0"/>
              <a:t>», πού </a:t>
            </a:r>
            <a:r>
              <a:rPr lang="el-GR" dirty="0" err="1"/>
              <a:t>τόν</a:t>
            </a:r>
            <a:r>
              <a:rPr lang="el-GR" dirty="0"/>
              <a:t> διακρίνουν </a:t>
            </a:r>
            <a:r>
              <a:rPr lang="el-GR" dirty="0" err="1"/>
              <a:t>ἀπό</a:t>
            </a:r>
            <a:r>
              <a:rPr lang="el-GR" dirty="0"/>
              <a:t> </a:t>
            </a:r>
            <a:r>
              <a:rPr lang="el-GR" dirty="0" err="1"/>
              <a:t>τήν</a:t>
            </a:r>
            <a:r>
              <a:rPr lang="el-GR" dirty="0"/>
              <a:t> </a:t>
            </a:r>
            <a:r>
              <a:rPr lang="el-GR" dirty="0" err="1"/>
              <a:t>ὑπόλοιπη</a:t>
            </a:r>
            <a:r>
              <a:rPr lang="el-GR" dirty="0"/>
              <a:t> δημιουργία. </a:t>
            </a:r>
            <a:r>
              <a:rPr lang="el-GR" dirty="0" err="1"/>
              <a:t>Ἐκτός</a:t>
            </a:r>
            <a:r>
              <a:rPr lang="el-GR" dirty="0"/>
              <a:t> τούτου </a:t>
            </a:r>
            <a:r>
              <a:rPr lang="el-GR" dirty="0" err="1"/>
              <a:t>δηλοποιεῖ</a:t>
            </a:r>
            <a:r>
              <a:rPr lang="el-GR" dirty="0"/>
              <a:t> </a:t>
            </a:r>
            <a:r>
              <a:rPr lang="el-GR" dirty="0" err="1"/>
              <a:t>μέ</a:t>
            </a:r>
            <a:r>
              <a:rPr lang="el-GR" dirty="0"/>
              <a:t> </a:t>
            </a:r>
            <a:r>
              <a:rPr lang="el-GR" dirty="0" err="1"/>
              <a:t>τόν</a:t>
            </a:r>
            <a:r>
              <a:rPr lang="el-GR" dirty="0"/>
              <a:t> πλέον </a:t>
            </a:r>
            <a:r>
              <a:rPr lang="el-GR" dirty="0" err="1"/>
              <a:t>ἐπίσημο</a:t>
            </a:r>
            <a:r>
              <a:rPr lang="el-GR" dirty="0"/>
              <a:t> τρόπο </a:t>
            </a:r>
            <a:r>
              <a:rPr lang="el-GR" dirty="0" err="1"/>
              <a:t>καί</a:t>
            </a:r>
            <a:r>
              <a:rPr lang="el-GR" dirty="0"/>
              <a:t> θεολογικό λόγο </a:t>
            </a:r>
            <a:r>
              <a:rPr lang="el-GR" dirty="0" err="1"/>
              <a:t>ὅτι</a:t>
            </a:r>
            <a:r>
              <a:rPr lang="el-GR" dirty="0"/>
              <a:t> ὁ </a:t>
            </a:r>
            <a:r>
              <a:rPr lang="el-GR" dirty="0" err="1"/>
              <a:t>ἄνθρωπος</a:t>
            </a:r>
            <a:r>
              <a:rPr lang="el-GR" dirty="0"/>
              <a:t> </a:t>
            </a:r>
            <a:r>
              <a:rPr lang="el-GR" dirty="0" err="1"/>
              <a:t>εἶναι</a:t>
            </a:r>
            <a:r>
              <a:rPr lang="el-GR" dirty="0"/>
              <a:t> </a:t>
            </a:r>
            <a:r>
              <a:rPr lang="el-GR" dirty="0" err="1"/>
              <a:t>τό</a:t>
            </a:r>
            <a:r>
              <a:rPr lang="el-GR" dirty="0"/>
              <a:t> προσωπικό δημιούργημα τοῦ </a:t>
            </a:r>
            <a:r>
              <a:rPr lang="el-GR" dirty="0" smtClean="0"/>
              <a:t>Θεοῦ.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Τήν</a:t>
            </a:r>
            <a:r>
              <a:rPr lang="el-GR" dirty="0"/>
              <a:t> </a:t>
            </a:r>
            <a:r>
              <a:rPr lang="el-GR" dirty="0" err="1"/>
              <a:t>ἴδια</a:t>
            </a:r>
            <a:r>
              <a:rPr lang="el-GR" dirty="0"/>
              <a:t> </a:t>
            </a:r>
            <a:r>
              <a:rPr lang="el-GR" dirty="0" err="1"/>
              <a:t>ἀκριβῶς</a:t>
            </a:r>
            <a:r>
              <a:rPr lang="el-GR" dirty="0"/>
              <a:t> διακήρυξη κάνει </a:t>
            </a:r>
            <a:r>
              <a:rPr lang="el-GR" dirty="0" err="1"/>
              <a:t>καί</a:t>
            </a:r>
            <a:r>
              <a:rPr lang="el-GR" dirty="0"/>
              <a:t> ἡ δεύτερη </a:t>
            </a:r>
            <a:r>
              <a:rPr lang="el-GR" dirty="0" err="1"/>
              <a:t>ἀνθρωπολογική</a:t>
            </a:r>
            <a:r>
              <a:rPr lang="el-GR" dirty="0"/>
              <a:t> διήγηση Γεν. 2,7-9·15-24, ἡ </a:t>
            </a:r>
            <a:r>
              <a:rPr lang="el-GR" dirty="0" err="1"/>
              <a:t>ὁποία</a:t>
            </a:r>
            <a:r>
              <a:rPr lang="el-GR" dirty="0"/>
              <a:t> </a:t>
            </a:r>
            <a:r>
              <a:rPr lang="el-GR" dirty="0" err="1"/>
              <a:t>εἶναι</a:t>
            </a:r>
            <a:r>
              <a:rPr lang="el-GR" dirty="0"/>
              <a:t> περισσότερο περιγραφική </a:t>
            </a:r>
            <a:r>
              <a:rPr lang="el-GR" dirty="0" err="1"/>
              <a:t>καί</a:t>
            </a:r>
            <a:r>
              <a:rPr lang="el-GR" dirty="0"/>
              <a:t> λεπτομερής, κάνει χρήση </a:t>
            </a:r>
            <a:r>
              <a:rPr lang="el-GR" dirty="0" err="1"/>
              <a:t>ἀνθρωπομορφισμῶν</a:t>
            </a:r>
            <a:r>
              <a:rPr lang="el-GR" dirty="0"/>
              <a:t>, </a:t>
            </a:r>
            <a:r>
              <a:rPr lang="el-GR" dirty="0" err="1"/>
              <a:t>ἐνῶ</a:t>
            </a:r>
            <a:r>
              <a:rPr lang="el-GR" dirty="0"/>
              <a:t> </a:t>
            </a:r>
            <a:r>
              <a:rPr lang="el-GR" dirty="0" err="1"/>
              <a:t>τό</a:t>
            </a:r>
            <a:r>
              <a:rPr lang="el-GR" dirty="0"/>
              <a:t> </a:t>
            </a:r>
            <a:r>
              <a:rPr lang="el-GR" dirty="0" err="1"/>
              <a:t>ὕφος</a:t>
            </a:r>
            <a:r>
              <a:rPr lang="el-GR" dirty="0"/>
              <a:t> της </a:t>
            </a:r>
            <a:r>
              <a:rPr lang="el-GR" dirty="0" err="1"/>
              <a:t>εἶναι</a:t>
            </a:r>
            <a:r>
              <a:rPr lang="el-GR" dirty="0"/>
              <a:t> </a:t>
            </a:r>
            <a:r>
              <a:rPr lang="el-GR" dirty="0" err="1"/>
              <a:t>ἁπλούστερο</a:t>
            </a:r>
            <a:r>
              <a:rPr lang="el-GR" dirty="0"/>
              <a:t> τῆς πρώτης. Σημειωτέον </a:t>
            </a:r>
            <a:r>
              <a:rPr lang="el-GR" dirty="0" err="1"/>
              <a:t>ὅτι</a:t>
            </a:r>
            <a:r>
              <a:rPr lang="el-GR" dirty="0"/>
              <a:t> ἡ πρώτη </a:t>
            </a:r>
            <a:r>
              <a:rPr lang="el-GR" dirty="0" err="1"/>
              <a:t>προηγεῖται</a:t>
            </a:r>
            <a:r>
              <a:rPr lang="el-GR" dirty="0"/>
              <a:t> τῆς δεύτερης , </a:t>
            </a:r>
            <a:r>
              <a:rPr lang="el-GR" dirty="0" err="1"/>
              <a:t>ἄν</a:t>
            </a:r>
            <a:r>
              <a:rPr lang="el-GR" dirty="0"/>
              <a:t> </a:t>
            </a:r>
            <a:r>
              <a:rPr lang="el-GR" dirty="0" err="1"/>
              <a:t>καί</a:t>
            </a:r>
            <a:r>
              <a:rPr lang="el-GR" dirty="0"/>
              <a:t> χρονολογικά </a:t>
            </a:r>
            <a:r>
              <a:rPr lang="el-GR" dirty="0" err="1"/>
              <a:t>ἕπεται</a:t>
            </a:r>
            <a:r>
              <a:rPr lang="el-GR" dirty="0"/>
              <a:t> </a:t>
            </a:r>
            <a:r>
              <a:rPr lang="el-GR" dirty="0" err="1" smtClean="0"/>
              <a:t>αὐτῆς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Ἐξαιτίας</a:t>
            </a:r>
            <a:r>
              <a:rPr lang="el-GR" dirty="0"/>
              <a:t> </a:t>
            </a:r>
            <a:r>
              <a:rPr lang="el-GR" dirty="0" err="1"/>
              <a:t>αὐτοῦ</a:t>
            </a:r>
            <a:r>
              <a:rPr lang="el-GR" dirty="0"/>
              <a:t> διατυπώθηκε ἡ </a:t>
            </a:r>
            <a:r>
              <a:rPr lang="el-GR" dirty="0" err="1"/>
              <a:t>ὑπόθεση</a:t>
            </a:r>
            <a:r>
              <a:rPr lang="el-GR" dirty="0"/>
              <a:t> </a:t>
            </a:r>
            <a:r>
              <a:rPr lang="el-GR" dirty="0" err="1"/>
              <a:t>ὅτι</a:t>
            </a:r>
            <a:r>
              <a:rPr lang="el-GR" dirty="0"/>
              <a:t> </a:t>
            </a:r>
            <a:r>
              <a:rPr lang="el-GR" dirty="0" err="1"/>
              <a:t>οἱ</a:t>
            </a:r>
            <a:r>
              <a:rPr lang="el-GR" dirty="0"/>
              <a:t> δύο διηγήσεις </a:t>
            </a:r>
            <a:r>
              <a:rPr lang="el-GR" dirty="0" err="1"/>
              <a:t>ἀποτελοῦν</a:t>
            </a:r>
            <a:r>
              <a:rPr lang="el-GR" dirty="0"/>
              <a:t> μία </a:t>
            </a:r>
            <a:r>
              <a:rPr lang="el-GR" dirty="0" err="1"/>
              <a:t>διπλῆ</a:t>
            </a:r>
            <a:r>
              <a:rPr lang="el-GR" dirty="0"/>
              <a:t> διήγηση. </a:t>
            </a:r>
            <a:r>
              <a:rPr lang="el-GR" dirty="0" err="1"/>
              <a:t>Αὐτό</a:t>
            </a:r>
            <a:r>
              <a:rPr lang="el-GR" dirty="0"/>
              <a:t>, </a:t>
            </a:r>
            <a:r>
              <a:rPr lang="el-GR" dirty="0" err="1"/>
              <a:t>ὅμως</a:t>
            </a:r>
            <a:r>
              <a:rPr lang="el-GR" dirty="0"/>
              <a:t>, </a:t>
            </a:r>
            <a:r>
              <a:rPr lang="el-GR" dirty="0" err="1"/>
              <a:t>θεωρεῖται</a:t>
            </a:r>
            <a:r>
              <a:rPr lang="el-GR" dirty="0"/>
              <a:t> </a:t>
            </a:r>
            <a:r>
              <a:rPr lang="el-GR" dirty="0" err="1"/>
              <a:t>ἀπορριπτέο</a:t>
            </a:r>
            <a:r>
              <a:rPr lang="el-GR" dirty="0"/>
              <a:t>, διότι παρά </a:t>
            </a:r>
            <a:r>
              <a:rPr lang="el-GR" dirty="0" err="1"/>
              <a:t>τήν</a:t>
            </a:r>
            <a:r>
              <a:rPr lang="el-GR" dirty="0"/>
              <a:t> </a:t>
            </a:r>
            <a:r>
              <a:rPr lang="el-GR" dirty="0" err="1"/>
              <a:t>ὑφιστάμενη</a:t>
            </a:r>
            <a:r>
              <a:rPr lang="el-GR" dirty="0"/>
              <a:t> θεολογική </a:t>
            </a:r>
            <a:r>
              <a:rPr lang="el-GR" dirty="0" err="1"/>
              <a:t>καί</a:t>
            </a:r>
            <a:r>
              <a:rPr lang="el-GR" dirty="0"/>
              <a:t> φιλολογική σύνδεσή τους, ἡ καθεμιά </a:t>
            </a:r>
            <a:r>
              <a:rPr lang="el-GR" dirty="0" err="1"/>
              <a:t>διατηρεῖ</a:t>
            </a:r>
            <a:r>
              <a:rPr lang="el-GR" dirty="0"/>
              <a:t> </a:t>
            </a:r>
            <a:r>
              <a:rPr lang="el-GR" dirty="0" err="1"/>
              <a:t>τά</a:t>
            </a:r>
            <a:r>
              <a:rPr lang="el-GR" dirty="0"/>
              <a:t> </a:t>
            </a:r>
            <a:r>
              <a:rPr lang="el-GR" dirty="0" err="1"/>
              <a:t>ἰδιαίτερα</a:t>
            </a:r>
            <a:r>
              <a:rPr lang="el-GR" dirty="0"/>
              <a:t> </a:t>
            </a:r>
            <a:r>
              <a:rPr lang="el-GR" dirty="0" err="1"/>
              <a:t>στοιχεῖα</a:t>
            </a:r>
            <a:r>
              <a:rPr lang="el-GR" dirty="0"/>
              <a:t> της. </a:t>
            </a:r>
            <a:r>
              <a:rPr lang="el-GR" dirty="0" err="1"/>
              <a:t>Ἄλλωστε</a:t>
            </a:r>
            <a:r>
              <a:rPr lang="el-GR" dirty="0"/>
              <a:t> μία προσεκτικότερη μελέτη τους </a:t>
            </a:r>
            <a:r>
              <a:rPr lang="el-GR" dirty="0" err="1"/>
              <a:t>ἀποδεικνύει</a:t>
            </a:r>
            <a:r>
              <a:rPr lang="el-GR" dirty="0"/>
              <a:t> </a:t>
            </a:r>
            <a:r>
              <a:rPr lang="el-GR" dirty="0" err="1"/>
              <a:t>ὅτι</a:t>
            </a:r>
            <a:r>
              <a:rPr lang="el-GR" dirty="0"/>
              <a:t> ἡ μία συμπληρώνει νοηματικά </a:t>
            </a:r>
            <a:r>
              <a:rPr lang="el-GR" dirty="0" err="1"/>
              <a:t>τήν</a:t>
            </a:r>
            <a:r>
              <a:rPr lang="el-GR" dirty="0"/>
              <a:t> </a:t>
            </a:r>
            <a:r>
              <a:rPr lang="el-GR" dirty="0" err="1"/>
              <a:t>ἄλλη</a:t>
            </a:r>
            <a:r>
              <a:rPr lang="el-GR" dirty="0"/>
              <a:t>, χωρίς </a:t>
            </a:r>
            <a:r>
              <a:rPr lang="el-GR" dirty="0" err="1"/>
              <a:t>νά</a:t>
            </a:r>
            <a:r>
              <a:rPr lang="el-GR" dirty="0"/>
              <a:t> συγκρούονται μεταξύ </a:t>
            </a:r>
            <a:r>
              <a:rPr lang="el-GR" dirty="0" smtClean="0"/>
              <a:t>τους.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5684</Words>
  <Application>Microsoft Office PowerPoint</Application>
  <PresentationFormat>Προβολή στην οθόνη (4:3)</PresentationFormat>
  <Paragraphs>99</Paragraphs>
  <Slides>68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68</vt:i4>
      </vt:variant>
    </vt:vector>
  </HeadingPairs>
  <TitlesOfParts>
    <vt:vector size="69" baseType="lpstr">
      <vt:lpstr>Θέμα του Office</vt:lpstr>
      <vt:lpstr>Οι διηγήσεις για τη δημιουργία του ανθρώπου</vt:lpstr>
      <vt:lpstr>Εισαγωγή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Η περικοπή Γεν. 1, 26-27.</vt:lpstr>
      <vt:lpstr>Η περικοπή Γεν. 1,26-27.</vt:lpstr>
      <vt:lpstr>Γεν. 1, 26- 27.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Ο όρος εικόνα</vt:lpstr>
      <vt:lpstr>Διαφάνεια 23</vt:lpstr>
      <vt:lpstr>Διαφάνεια 24</vt:lpstr>
      <vt:lpstr>Διαφάνεια 25</vt:lpstr>
      <vt:lpstr>Διαφάνεια 26</vt:lpstr>
      <vt:lpstr>Ο όρος «ομοίωση»</vt:lpstr>
      <vt:lpstr>Διαφάνεια 28</vt:lpstr>
      <vt:lpstr>Διαφάνεια 29</vt:lpstr>
      <vt:lpstr>Διαφάνεια 30</vt:lpstr>
      <vt:lpstr>Η « εικόνα» στην Π. Δ.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Ἡ περικοπή Γεν. 2,7,15,18-24.</vt:lpstr>
      <vt:lpstr>Διαφάνεια 39</vt:lpstr>
      <vt:lpstr>Διαφάνεια 40</vt:lpstr>
      <vt:lpstr>Διαφάνεια 41</vt:lpstr>
      <vt:lpstr>Διαφάνεια 42</vt:lpstr>
      <vt:lpstr>Διαφάνεια 43</vt:lpstr>
      <vt:lpstr>Διαφάνεια 44</vt:lpstr>
      <vt:lpstr>Διαφάνεια 45</vt:lpstr>
      <vt:lpstr>Διαφάνεια 46</vt:lpstr>
      <vt:lpstr>Διαφάνεια 47</vt:lpstr>
      <vt:lpstr>Διαφάνεια 48</vt:lpstr>
      <vt:lpstr>Διαφάνεια 49</vt:lpstr>
      <vt:lpstr>Διαφάνεια 50</vt:lpstr>
      <vt:lpstr>Διαφάνεια 51</vt:lpstr>
      <vt:lpstr>Σώμα και ψυχή, το διφυές του ανθρώπου</vt:lpstr>
      <vt:lpstr>Ο άνθρωπος ως ψυχοσωματική ενότητα</vt:lpstr>
      <vt:lpstr>Διαφάνεια 54</vt:lpstr>
      <vt:lpstr>Διαφάνεια 55</vt:lpstr>
      <vt:lpstr>Διαφάνεια 56</vt:lpstr>
      <vt:lpstr>Η δημιουργία της γυναίκας</vt:lpstr>
      <vt:lpstr>συνέχεια</vt:lpstr>
      <vt:lpstr>Διαφάνεια 59</vt:lpstr>
      <vt:lpstr>Η δημιουργία στην Εξαήμερο</vt:lpstr>
      <vt:lpstr>συνέχεια</vt:lpstr>
      <vt:lpstr>Διαφάνεια 62</vt:lpstr>
      <vt:lpstr>«εἰκών» κατά τον Μ. Βασίλειο</vt:lpstr>
      <vt:lpstr>Η προς τον Θεό και τον άνθρωπο αγάπη</vt:lpstr>
      <vt:lpstr>Διαφάνεια 65</vt:lpstr>
      <vt:lpstr>Διαφάνεια 66</vt:lpstr>
      <vt:lpstr>Διαφάνεια 67</vt:lpstr>
      <vt:lpstr>Διαφάνεια 68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διηγήσεις για τη δημιουργία του ανθρώπου</dc:title>
  <dc:creator>USER1</dc:creator>
  <cp:lastModifiedBy>USER1</cp:lastModifiedBy>
  <cp:revision>30</cp:revision>
  <dcterms:created xsi:type="dcterms:W3CDTF">2021-04-01T07:52:37Z</dcterms:created>
  <dcterms:modified xsi:type="dcterms:W3CDTF">2021-05-12T19:31:32Z</dcterms:modified>
</cp:coreProperties>
</file>