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5"/>
  </p:notesMasterIdLst>
  <p:sldIdLst>
    <p:sldId id="449" r:id="rId2"/>
    <p:sldId id="260" r:id="rId3"/>
    <p:sldId id="450" r:id="rId4"/>
    <p:sldId id="451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61" r:id="rId13"/>
    <p:sldId id="459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45814" autoAdjust="0"/>
  </p:normalViewPr>
  <p:slideViewPr>
    <p:cSldViewPr snapToGrid="0">
      <p:cViewPr varScale="1">
        <p:scale>
          <a:sx n="115" d="100"/>
          <a:sy n="115" d="100"/>
        </p:scale>
        <p:origin x="84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D1872-148C-4E90-A0BE-C406D85F3796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2419C-F792-4645-898B-14653B1580C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78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Σημειώσεις για το </a:t>
            </a:r>
            <a:r>
              <a:rPr lang="el-GR" dirty="0" err="1" smtClean="0"/>
              <a:t>μάθημαμμμμμμμμμμμμμμ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2419C-F792-4645-898B-14653B1580C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9786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078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5428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554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654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18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56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332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86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094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9242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389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2BEA9E-69F9-4DB1-8CD9-A8E64D89CCAC}" type="datetimeFigureOut">
              <a:rPr lang="el-GR" smtClean="0"/>
              <a:t>24/10/2022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8EE3E6C-451E-4E25-B216-5CB34FA0E4BA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82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62204" y="124691"/>
            <a:ext cx="69411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FF0000"/>
                </a:solidFill>
              </a:rPr>
              <a:t>Μάθημα </a:t>
            </a:r>
            <a:r>
              <a:rPr lang="en-US" sz="2800" b="1" smtClean="0">
                <a:solidFill>
                  <a:srgbClr val="FF0000"/>
                </a:solidFill>
              </a:rPr>
              <a:t>3</a:t>
            </a:r>
            <a:r>
              <a:rPr lang="el-GR" sz="2800" b="1" smtClean="0">
                <a:solidFill>
                  <a:srgbClr val="FF0000"/>
                </a:solidFill>
              </a:rPr>
              <a:t>ο</a:t>
            </a:r>
            <a:r>
              <a:rPr lang="el-GR" sz="2800" b="1" dirty="0">
                <a:solidFill>
                  <a:srgbClr val="FF0000"/>
                </a:solidFill>
              </a:rPr>
              <a:t>: </a:t>
            </a:r>
            <a:br>
              <a:rPr lang="el-GR" sz="2800" b="1" dirty="0">
                <a:solidFill>
                  <a:srgbClr val="FF0000"/>
                </a:solidFill>
              </a:rPr>
            </a:br>
            <a:r>
              <a:rPr lang="el-GR" sz="2800" b="1" dirty="0">
                <a:solidFill>
                  <a:srgbClr val="FF0000"/>
                </a:solidFill>
              </a:rPr>
              <a:t>Γνώση πραγμάτων. 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l-GR" sz="2800" b="1" dirty="0">
                <a:solidFill>
                  <a:srgbClr val="FF0000"/>
                </a:solidFill>
              </a:rPr>
              <a:t>Η επιστημονική μέθοδος γνώσης των όντων</a:t>
            </a:r>
            <a:br>
              <a:rPr lang="el-GR" sz="2800" b="1" dirty="0">
                <a:solidFill>
                  <a:srgbClr val="FF0000"/>
                </a:solidFill>
              </a:rPr>
            </a:br>
            <a:endParaRPr lang="el-GR" sz="2800" b="1" dirty="0">
              <a:solidFill>
                <a:srgbClr val="FF0000"/>
              </a:solidFill>
            </a:endParaRPr>
          </a:p>
          <a:p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1778001"/>
            <a:ext cx="73138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3400" b="1" dirty="0">
                <a:solidFill>
                  <a:srgbClr val="C00000"/>
                </a:solidFill>
              </a:rPr>
              <a:t>Η επιστήμη ως θεωρία και πράξη έρευνας του επιστητού </a:t>
            </a:r>
            <a:endParaRPr lang="el-GR" sz="3400" b="1" dirty="0" smtClean="0">
              <a:solidFill>
                <a:srgbClr val="C00000"/>
              </a:solidFill>
            </a:endParaRPr>
          </a:p>
          <a:p>
            <a:endParaRPr lang="el-GR" sz="3400" dirty="0"/>
          </a:p>
          <a:p>
            <a:endParaRPr lang="el-GR" sz="3400" dirty="0"/>
          </a:p>
          <a:p>
            <a:r>
              <a:rPr lang="el-GR" sz="3400" b="1" dirty="0">
                <a:solidFill>
                  <a:srgbClr val="C00000"/>
                </a:solidFill>
              </a:rPr>
              <a:t>–  Πνευματικές (ανθρωπιστικές, κοινωνικές, πολιτικές επιστήμες)</a:t>
            </a:r>
          </a:p>
          <a:p>
            <a:endParaRPr lang="el-GR" sz="3400" b="1" dirty="0">
              <a:solidFill>
                <a:srgbClr val="C00000"/>
              </a:solidFill>
            </a:endParaRPr>
          </a:p>
          <a:p>
            <a:r>
              <a:rPr lang="el-GR" sz="3400" b="1" dirty="0">
                <a:solidFill>
                  <a:srgbClr val="C00000"/>
                </a:solidFill>
              </a:rPr>
              <a:t>–  Φυσικές ή θετικές επιστήμες </a:t>
            </a:r>
          </a:p>
          <a:p>
            <a:r>
              <a:rPr lang="el-GR" sz="3400" dirty="0" smtClean="0"/>
              <a:t> </a:t>
            </a:r>
            <a:endParaRPr lang="el-GR" sz="3400" dirty="0"/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1629" cy="295101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8590"/>
            <a:ext cx="4763193" cy="318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8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44247" y="640080"/>
            <a:ext cx="285957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</a:rPr>
              <a:t>– Η φιλοσοφία στην κλασική αρχαιότητα ως καθολική ερμηνευτική επιστήμη, η οποία συστηματοποιούσε τις γνώσεις κάθε επιμέρους επιστήμης (οργανικός δεσμός φιλοσοφίας και επιστημών, θεωρίας και πράξης) </a:t>
            </a:r>
          </a:p>
          <a:p>
            <a:endParaRPr lang="el-GR" dirty="0"/>
          </a:p>
        </p:txBody>
      </p:sp>
      <p:pic>
        <p:nvPicPr>
          <p:cNvPr id="1026" name="Picture 2" descr="Παγκόσμιο Συνέδριο Φιλοσοφίας, με θέμα «Η φιλοσοφία του Αριστοτέλους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" y="0"/>
            <a:ext cx="8657122" cy="54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116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85412" y="423949"/>
            <a:ext cx="603504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</a:rPr>
              <a:t>– Ερμηνευτική και λειτουργική θεώρηση της </a:t>
            </a:r>
            <a:r>
              <a:rPr lang="el-GR" sz="2800" b="1" dirty="0" smtClean="0">
                <a:solidFill>
                  <a:srgbClr val="C00000"/>
                </a:solidFill>
              </a:rPr>
              <a:t>φιλοσοφίας</a:t>
            </a:r>
          </a:p>
          <a:p>
            <a:endParaRPr lang="el-GR" sz="2800" b="1" dirty="0" smtClean="0">
              <a:solidFill>
                <a:srgbClr val="C00000"/>
              </a:solidFill>
            </a:endParaRPr>
          </a:p>
          <a:p>
            <a:r>
              <a:rPr lang="el-GR" sz="2800" b="1" dirty="0">
                <a:solidFill>
                  <a:srgbClr val="C00000"/>
                </a:solidFill>
              </a:rPr>
              <a:t>– Κ</a:t>
            </a:r>
            <a:r>
              <a:rPr lang="el-GR" sz="2800" b="1" dirty="0" smtClean="0">
                <a:solidFill>
                  <a:srgbClr val="C00000"/>
                </a:solidFill>
              </a:rPr>
              <a:t>ριτική </a:t>
            </a:r>
            <a:r>
              <a:rPr lang="el-GR" sz="2800" b="1" dirty="0">
                <a:solidFill>
                  <a:srgbClr val="C00000"/>
                </a:solidFill>
              </a:rPr>
              <a:t>και επιστημονική συστηματοποίηση των επιμέρους 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r="1479"/>
          <a:stretch/>
        </p:blipFill>
        <p:spPr>
          <a:xfrm>
            <a:off x="29094" y="58189"/>
            <a:ext cx="5561215" cy="211676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3530"/>
            <a:ext cx="4621876" cy="263446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830" y="4222864"/>
            <a:ext cx="5679170" cy="263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305" y="540327"/>
            <a:ext cx="30840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C00000"/>
                </a:solidFill>
              </a:rPr>
              <a:t>– Η επιστήμη πάντοτε είναι </a:t>
            </a:r>
            <a:r>
              <a:rPr lang="el-GR" sz="2400" b="1" dirty="0" err="1">
                <a:solidFill>
                  <a:srgbClr val="C00000"/>
                </a:solidFill>
              </a:rPr>
              <a:t>απροϋπόθετη</a:t>
            </a:r>
            <a:r>
              <a:rPr lang="el-GR" sz="2400" b="1" dirty="0">
                <a:solidFill>
                  <a:srgbClr val="C00000"/>
                </a:solidFill>
              </a:rPr>
              <a:t>, ενώ η ερμηνεία πάντοτε νοείται με προϋποθέσεις </a:t>
            </a:r>
          </a:p>
          <a:p>
            <a:r>
              <a:rPr lang="el-GR" sz="2400" b="1" dirty="0">
                <a:solidFill>
                  <a:srgbClr val="C00000"/>
                </a:solidFill>
              </a:rPr>
              <a:t>– Δογματισμός και ιδεολογικές προϋποθέσεις στη σύγχρονη φιλοσοφία των επιστημών </a:t>
            </a:r>
          </a:p>
          <a:p>
            <a:r>
              <a:rPr lang="el-GR" sz="2400" b="1" dirty="0">
                <a:solidFill>
                  <a:srgbClr val="C00000"/>
                </a:solidFill>
              </a:rPr>
              <a:t>– Ο </a:t>
            </a:r>
            <a:r>
              <a:rPr lang="el-GR" sz="2400" b="1" dirty="0" err="1">
                <a:solidFill>
                  <a:srgbClr val="C00000"/>
                </a:solidFill>
              </a:rPr>
              <a:t>αντιδογματισμός</a:t>
            </a:r>
            <a:r>
              <a:rPr lang="el-GR" sz="2400" b="1" dirty="0">
                <a:solidFill>
                  <a:srgbClr val="C00000"/>
                </a:solidFill>
              </a:rPr>
              <a:t> της φιλοσοφίας είναι το αλάτι της επιστήμης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10642" cy="639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8538" y="149629"/>
            <a:ext cx="61597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C00000"/>
                </a:solidFill>
              </a:rPr>
              <a:t>– Η φιλοσοφία ως </a:t>
            </a:r>
            <a:r>
              <a:rPr lang="el-GR" sz="3200" b="1" dirty="0" err="1" smtClean="0">
                <a:solidFill>
                  <a:srgbClr val="C00000"/>
                </a:solidFill>
              </a:rPr>
              <a:t>μετα</a:t>
            </a:r>
            <a:r>
              <a:rPr lang="el-GR" sz="3200" b="1" smtClean="0">
                <a:solidFill>
                  <a:srgbClr val="C00000"/>
                </a:solidFill>
              </a:rPr>
              <a:t>-επιστήμη</a:t>
            </a:r>
            <a:r>
              <a:rPr lang="el-GR" sz="3200" b="1" dirty="0">
                <a:solidFill>
                  <a:srgbClr val="C00000"/>
                </a:solidFill>
              </a:rPr>
              <a:t>, συνδεδεμένη με τη φυσική, θεωρεί μακροσκοπικά τις επιμέρους γνώσεις και μπορεί να διακρίνεται σε θεολογία, κοσμολογία και ανθρωπολογία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7938"/>
            <a:ext cx="4185727" cy="1994761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3"/>
          <a:srcRect l="3864" t="13351" r="2999" b="13182"/>
          <a:stretch/>
        </p:blipFill>
        <p:spPr>
          <a:xfrm>
            <a:off x="-1" y="0"/>
            <a:ext cx="4185727" cy="245570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2698"/>
            <a:ext cx="4185727" cy="24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180 ΧΡΟΝΙ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6" name="Picture 2" descr="Τα 8 βήματα της επιστημονικής μεθόδου - yes, therapy help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8917"/>
            <a:ext cx="5684168" cy="30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708822" cy="32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34298" y="1745673"/>
            <a:ext cx="57524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C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Π</a:t>
            </a:r>
            <a:r>
              <a:rPr lang="el-GR" sz="2400" b="1" dirty="0" smtClean="0">
                <a:solidFill>
                  <a:srgbClr val="C00000"/>
                </a:solidFill>
              </a:rPr>
              <a:t>αρατήρηση,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Π</a:t>
            </a:r>
            <a:r>
              <a:rPr lang="el-GR" sz="2400" b="1" dirty="0" smtClean="0">
                <a:solidFill>
                  <a:srgbClr val="C00000"/>
                </a:solidFill>
              </a:rPr>
              <a:t>ειραματική </a:t>
            </a:r>
            <a:r>
              <a:rPr lang="el-GR" sz="2400" b="1" dirty="0">
                <a:solidFill>
                  <a:srgbClr val="C00000"/>
                </a:solidFill>
              </a:rPr>
              <a:t>επαλήθευση,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Χ</a:t>
            </a:r>
            <a:r>
              <a:rPr lang="el-GR" sz="2400" b="1" dirty="0" smtClean="0">
                <a:solidFill>
                  <a:srgbClr val="C00000"/>
                </a:solidFill>
              </a:rPr>
              <a:t>ρήση </a:t>
            </a:r>
            <a:r>
              <a:rPr lang="el-GR" sz="2400" b="1" dirty="0">
                <a:solidFill>
                  <a:srgbClr val="C00000"/>
                </a:solidFill>
              </a:rPr>
              <a:t>Η/Υ,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Σ</a:t>
            </a:r>
            <a:r>
              <a:rPr lang="el-GR" sz="2400" b="1" dirty="0" smtClean="0">
                <a:solidFill>
                  <a:srgbClr val="C00000"/>
                </a:solidFill>
              </a:rPr>
              <a:t>υστηματική </a:t>
            </a:r>
            <a:r>
              <a:rPr lang="el-GR" sz="2400" b="1" dirty="0">
                <a:solidFill>
                  <a:srgbClr val="C00000"/>
                </a:solidFill>
              </a:rPr>
              <a:t>κατάταξη και επεξεργασία των </a:t>
            </a:r>
            <a:r>
              <a:rPr lang="el-GR" sz="2400" b="1" dirty="0" smtClean="0">
                <a:solidFill>
                  <a:srgbClr val="C00000"/>
                </a:solidFill>
              </a:rPr>
              <a:t>πληροφοριών </a:t>
            </a:r>
            <a:r>
              <a:rPr lang="el-GR" sz="2400" b="1" dirty="0">
                <a:solidFill>
                  <a:srgbClr val="C00000"/>
                </a:solidFill>
              </a:rPr>
              <a:t>και των δεδομένων,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Σ</a:t>
            </a:r>
            <a:r>
              <a:rPr lang="el-GR" sz="2400" b="1" dirty="0" smtClean="0">
                <a:solidFill>
                  <a:srgbClr val="C00000"/>
                </a:solidFill>
              </a:rPr>
              <a:t>υγκρότηση </a:t>
            </a:r>
            <a:r>
              <a:rPr lang="el-GR" sz="2400" b="1" dirty="0">
                <a:solidFill>
                  <a:srgbClr val="C00000"/>
                </a:solidFill>
              </a:rPr>
              <a:t>θεωρίας για κάθε επιστήμη, </a:t>
            </a:r>
            <a:r>
              <a:rPr lang="el-GR" sz="2400" b="1" dirty="0" smtClean="0">
                <a:solidFill>
                  <a:srgbClr val="C00000"/>
                </a:solidFill>
              </a:rPr>
              <a:t>Διεπιστημονικός </a:t>
            </a:r>
            <a:r>
              <a:rPr lang="el-GR" sz="2400" b="1" dirty="0">
                <a:solidFill>
                  <a:srgbClr val="C00000"/>
                </a:solidFill>
              </a:rPr>
              <a:t>διάλογος και ανταλλαγή μεθοδολογίας και τεχνογνωσίας,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rgbClr val="C00000"/>
                </a:solidFill>
              </a:rPr>
              <a:t>Π</a:t>
            </a:r>
            <a:r>
              <a:rPr lang="el-GR" sz="2400" b="1" dirty="0" smtClean="0">
                <a:solidFill>
                  <a:srgbClr val="C00000"/>
                </a:solidFill>
              </a:rPr>
              <a:t>ρακτικές </a:t>
            </a:r>
            <a:r>
              <a:rPr lang="el-GR" sz="2400" b="1" dirty="0">
                <a:solidFill>
                  <a:srgbClr val="C00000"/>
                </a:solidFill>
              </a:rPr>
              <a:t>εφαρμογές της επιστήμης </a:t>
            </a:r>
          </a:p>
          <a:p>
            <a:endParaRPr lang="el-GR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0676" y="160338"/>
            <a:ext cx="5378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C00000"/>
                </a:solidFill>
              </a:rPr>
              <a:t>Μεθοδολογία της έρευνας</a:t>
            </a:r>
          </a:p>
          <a:p>
            <a:pPr algn="ctr"/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41762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478981" cy="63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67734"/>
            <a:ext cx="6334179" cy="63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9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665" y="58190"/>
            <a:ext cx="6059979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  <a:p>
            <a:endParaRPr lang="el-GR" dirty="0"/>
          </a:p>
          <a:p>
            <a:r>
              <a:rPr lang="el-GR" sz="2400" b="1" dirty="0" smtClean="0">
                <a:solidFill>
                  <a:srgbClr val="C00000"/>
                </a:solidFill>
              </a:rPr>
              <a:t>–  </a:t>
            </a:r>
            <a:r>
              <a:rPr lang="el-GR" sz="2400" b="1" dirty="0">
                <a:solidFill>
                  <a:srgbClr val="C00000"/>
                </a:solidFill>
              </a:rPr>
              <a:t>Χρησιμοθηρική-</a:t>
            </a:r>
            <a:r>
              <a:rPr lang="el-GR" sz="2400" b="1" dirty="0" err="1">
                <a:solidFill>
                  <a:srgbClr val="C00000"/>
                </a:solidFill>
              </a:rPr>
              <a:t>ευδαιμονιστική</a:t>
            </a:r>
            <a:r>
              <a:rPr lang="el-GR" sz="2400" b="1" dirty="0">
                <a:solidFill>
                  <a:srgbClr val="C00000"/>
                </a:solidFill>
              </a:rPr>
              <a:t> και πάντως όχι ανιδιοτελής διάσταση της γνώσης στη νεωτερική επιστήμη του δυτικού πολιτισμού (</a:t>
            </a:r>
            <a:r>
              <a:rPr lang="el-GR" sz="2400" b="1" dirty="0" err="1">
                <a:solidFill>
                  <a:srgbClr val="C00000"/>
                </a:solidFill>
              </a:rPr>
              <a:t>αγγλοσαξωνικό</a:t>
            </a:r>
            <a:r>
              <a:rPr lang="el-GR" sz="2400" b="1" dirty="0">
                <a:solidFill>
                  <a:srgbClr val="C00000"/>
                </a:solidFill>
              </a:rPr>
              <a:t> και αμερικανικό θετικιστικό παράδειγμα) </a:t>
            </a:r>
            <a:endParaRPr lang="el-GR" sz="2400" b="1" dirty="0" smtClean="0">
              <a:solidFill>
                <a:srgbClr val="C00000"/>
              </a:solidFill>
            </a:endParaRPr>
          </a:p>
          <a:p>
            <a:endParaRPr lang="el-GR" sz="2400" b="1" dirty="0">
              <a:solidFill>
                <a:srgbClr val="C00000"/>
              </a:solidFill>
            </a:endParaRPr>
          </a:p>
          <a:p>
            <a:endParaRPr lang="el-GR" dirty="0" smtClean="0"/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  <a:p>
            <a:r>
              <a:rPr lang="el-GR" sz="2400" b="1" dirty="0">
                <a:solidFill>
                  <a:srgbClr val="C00000"/>
                </a:solidFill>
              </a:rPr>
              <a:t>– Υποχώρηση της ανθρωπιστικής γνώσης και της μακροσκοπικής θεώρησης του επιστητού  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00882"/>
            <a:ext cx="5949951" cy="315711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49951" cy="30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06488" y="889462"/>
            <a:ext cx="8085512" cy="257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800" b="1" dirty="0">
                <a:solidFill>
                  <a:srgbClr val="C00000"/>
                </a:solidFill>
              </a:rPr>
              <a:t>– Η σύγχρονη επιστημονική ατζέντα </a:t>
            </a:r>
            <a:r>
              <a:rPr lang="el-GR" sz="2800" b="1" dirty="0" smtClean="0">
                <a:solidFill>
                  <a:srgbClr val="C00000"/>
                </a:solidFill>
              </a:rPr>
              <a:t>επηρεάζεται από </a:t>
            </a:r>
            <a:r>
              <a:rPr lang="el-GR" sz="2800" b="1" dirty="0">
                <a:solidFill>
                  <a:srgbClr val="C00000"/>
                </a:solidFill>
              </a:rPr>
              <a:t>τις στρατιές επιστημόνων σε προγράμματα κρατικών και ιδιωτικών εταιρειών με </a:t>
            </a:r>
            <a:r>
              <a:rPr lang="el-GR" sz="2800" b="1" dirty="0" smtClean="0">
                <a:solidFill>
                  <a:srgbClr val="C00000"/>
                </a:solidFill>
              </a:rPr>
              <a:t>άμεσες, βιομηχανικές, εμπορικές, ιατρικές, πολεμικές </a:t>
            </a:r>
            <a:r>
              <a:rPr lang="el-GR" sz="2800" b="1" dirty="0">
                <a:solidFill>
                  <a:srgbClr val="C00000"/>
                </a:solidFill>
              </a:rPr>
              <a:t>εφαρμογές στη ζωή των ανθρώπων 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73417"/>
            <a:ext cx="4406756" cy="288458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6385" r="24494"/>
          <a:stretch/>
        </p:blipFill>
        <p:spPr>
          <a:xfrm>
            <a:off x="8314" y="116378"/>
            <a:ext cx="3965171" cy="3684068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6757" y="3973418"/>
            <a:ext cx="4413047" cy="288291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3512" y="3971749"/>
            <a:ext cx="3378487" cy="28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3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1338" y="1145576"/>
            <a:ext cx="64257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solidFill>
                  <a:srgbClr val="C00000"/>
                </a:solidFill>
              </a:rPr>
              <a:t>– Ο σύγχρονος διαρκής κατακερματισμός του φυσικού </a:t>
            </a:r>
            <a:r>
              <a:rPr lang="el-GR" sz="2800" b="1" dirty="0" smtClean="0">
                <a:solidFill>
                  <a:srgbClr val="C00000"/>
                </a:solidFill>
              </a:rPr>
              <a:t>επιστητού</a:t>
            </a:r>
          </a:p>
          <a:p>
            <a:endParaRPr lang="el-GR" sz="2800" b="1" dirty="0" smtClean="0">
              <a:solidFill>
                <a:srgbClr val="C00000"/>
              </a:solidFill>
            </a:endParaRPr>
          </a:p>
          <a:p>
            <a:r>
              <a:rPr lang="el-GR" sz="2800" b="1" dirty="0">
                <a:solidFill>
                  <a:srgbClr val="C00000"/>
                </a:solidFill>
              </a:rPr>
              <a:t>– </a:t>
            </a:r>
            <a:r>
              <a:rPr lang="el-GR" sz="2800" b="1" dirty="0" smtClean="0">
                <a:solidFill>
                  <a:srgbClr val="C00000"/>
                </a:solidFill>
              </a:rPr>
              <a:t>Η επιστημονική εξειδίκευση </a:t>
            </a:r>
            <a:endParaRPr lang="el-GR" sz="2800" b="1" dirty="0">
              <a:solidFill>
                <a:srgbClr val="C00000"/>
              </a:solidFill>
            </a:endParaRPr>
          </a:p>
          <a:p>
            <a:endParaRPr lang="el-GR" sz="2800" b="1" dirty="0">
              <a:solidFill>
                <a:srgbClr val="C00000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77" y="3458095"/>
            <a:ext cx="5131932" cy="339990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190" y="-91440"/>
            <a:ext cx="5133279" cy="30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99" y="5286895"/>
            <a:ext cx="1195139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300" b="1" dirty="0" smtClean="0">
                <a:solidFill>
                  <a:srgbClr val="C00000"/>
                </a:solidFill>
              </a:rPr>
              <a:t>– Φιλοσοφία και επιστήμη  σύγχρονες τάσεις ώστε μόνο η φιλοσοφία της επιστήμης, δηλαδή η επιστημολογία να θεωρείται ως μόνη φιλοσοφία. </a:t>
            </a:r>
            <a:r>
              <a:rPr lang="el-GR" sz="2300" b="1" dirty="0">
                <a:solidFill>
                  <a:srgbClr val="C00000"/>
                </a:solidFill>
              </a:rPr>
              <a:t>Ωστόσο, δ</a:t>
            </a:r>
            <a:r>
              <a:rPr lang="el-GR" sz="2300" b="1" dirty="0" smtClean="0">
                <a:solidFill>
                  <a:srgbClr val="C00000"/>
                </a:solidFill>
              </a:rPr>
              <a:t>εν </a:t>
            </a:r>
            <a:r>
              <a:rPr lang="el-GR" sz="2300" b="1" dirty="0">
                <a:solidFill>
                  <a:srgbClr val="C00000"/>
                </a:solidFill>
              </a:rPr>
              <a:t>μπορεί να υπάρξει φιλοσοφία ερήμην των </a:t>
            </a:r>
            <a:r>
              <a:rPr lang="el-GR" sz="2300" b="1" dirty="0" smtClean="0">
                <a:solidFill>
                  <a:srgbClr val="C00000"/>
                </a:solidFill>
              </a:rPr>
              <a:t>επιστημών. Διεπιστημονικός διάλογος.  </a:t>
            </a:r>
            <a:endParaRPr lang="el-GR" sz="2300" b="1" dirty="0">
              <a:solidFill>
                <a:srgbClr val="C00000"/>
              </a:solidFill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-1841" t="760" r="575" b="9893"/>
          <a:stretch/>
        </p:blipFill>
        <p:spPr>
          <a:xfrm>
            <a:off x="126998" y="0"/>
            <a:ext cx="7450667" cy="4969933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07" y="136951"/>
            <a:ext cx="4926093" cy="276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8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2372" y="665019"/>
            <a:ext cx="764770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dirty="0">
                <a:solidFill>
                  <a:srgbClr val="C00000"/>
                </a:solidFill>
              </a:rPr>
              <a:t>– Διάσταση φυσικής και μεταφυσικής ύστερα από το γκρέμισμα του αριστοτελικού κοσμοειδώλου της δυτικής σχολαστικής φιλοσοφίας, το οποίο ως δογματική αυθεντία καταδυνάστευε κάθε τάση για ελεύθερη επιστημονική έρευνα </a:t>
            </a:r>
            <a:endParaRPr lang="el-GR" sz="2600" b="1" dirty="0" smtClean="0">
              <a:solidFill>
                <a:srgbClr val="C00000"/>
              </a:solidFill>
            </a:endParaRPr>
          </a:p>
          <a:p>
            <a:endParaRPr lang="el-GR" sz="2600" b="1" dirty="0">
              <a:solidFill>
                <a:srgbClr val="C00000"/>
              </a:solidFill>
            </a:endParaRPr>
          </a:p>
          <a:p>
            <a:r>
              <a:rPr lang="el-GR" sz="2600" b="1" dirty="0">
                <a:solidFill>
                  <a:srgbClr val="C00000"/>
                </a:solidFill>
              </a:rPr>
              <a:t>– Η εξαγγελία του θανάτου της σχολαστικής μεταφυσικής από τον </a:t>
            </a:r>
            <a:r>
              <a:rPr lang="el-GR" sz="2600" b="1" dirty="0" err="1">
                <a:solidFill>
                  <a:srgbClr val="C00000"/>
                </a:solidFill>
              </a:rPr>
              <a:t>Καντ</a:t>
            </a:r>
            <a:r>
              <a:rPr lang="el-GR" sz="2600" b="1" dirty="0">
                <a:solidFill>
                  <a:srgbClr val="C00000"/>
                </a:solidFill>
              </a:rPr>
              <a:t>  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3500"/>
            <a:ext cx="4288818" cy="3574015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92244" cy="334460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818" y="4389120"/>
            <a:ext cx="7890491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Ανασκόπηση">
  <a:themeElements>
    <a:clrScheme name="Ανασκόπηση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Ανασκόπηση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Ανασκόπηση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</TotalTime>
  <Words>341</Words>
  <Application>Microsoft Office PowerPoint</Application>
  <PresentationFormat>Ευρεία οθόνη</PresentationFormat>
  <Paragraphs>45</Paragraphs>
  <Slides>13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Ανασκόπηση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Uhiuhiyhiyituyt8uytutu</dc:title>
  <dc:creator>Σταυρος Γιαγκαζογλου</dc:creator>
  <cp:lastModifiedBy>Σταυρος Γιαγκαζογλου</cp:lastModifiedBy>
  <cp:revision>202</cp:revision>
  <dcterms:created xsi:type="dcterms:W3CDTF">2018-10-19T18:49:26Z</dcterms:created>
  <dcterms:modified xsi:type="dcterms:W3CDTF">2022-10-24T11:49:48Z</dcterms:modified>
</cp:coreProperties>
</file>