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9"/>
  </p:notesMasterIdLst>
  <p:sldIdLst>
    <p:sldId id="449" r:id="rId2"/>
    <p:sldId id="260" r:id="rId3"/>
    <p:sldId id="452" r:id="rId4"/>
    <p:sldId id="453" r:id="rId5"/>
    <p:sldId id="454" r:id="rId6"/>
    <p:sldId id="455" r:id="rId7"/>
    <p:sldId id="464" r:id="rId8"/>
    <p:sldId id="465" r:id="rId9"/>
    <p:sldId id="466" r:id="rId10"/>
    <p:sldId id="456" r:id="rId11"/>
    <p:sldId id="457" r:id="rId12"/>
    <p:sldId id="458" r:id="rId13"/>
    <p:sldId id="459" r:id="rId14"/>
    <p:sldId id="460" r:id="rId15"/>
    <p:sldId id="461" r:id="rId16"/>
    <p:sldId id="462" r:id="rId17"/>
    <p:sldId id="463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45814" autoAdjust="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D1872-148C-4E90-A0BE-C406D85F3796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2419C-F792-4645-898B-14653B1580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78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Σημειώσεις για το </a:t>
            </a:r>
            <a:r>
              <a:rPr lang="el-GR" dirty="0" err="1" smtClean="0"/>
              <a:t>μάθημαμμμμμμμμμμμμμμ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419C-F792-4645-898B-14653B1580C5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9786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07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542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554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654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18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656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332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186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094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9242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389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2BEA9E-69F9-4DB1-8CD9-A8E64D89CCAC}" type="datetimeFigureOut">
              <a:rPr lang="el-GR" smtClean="0"/>
              <a:t>2/11/2022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82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1630" y="1"/>
            <a:ext cx="738170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0070C0"/>
                </a:solidFill>
              </a:rPr>
              <a:t>Μάθημα </a:t>
            </a:r>
            <a:r>
              <a:rPr lang="en-US" sz="3200" b="1" dirty="0">
                <a:solidFill>
                  <a:srgbClr val="0070C0"/>
                </a:solidFill>
              </a:rPr>
              <a:t>4</a:t>
            </a:r>
            <a:r>
              <a:rPr lang="el-GR" sz="3200" b="1" dirty="0" smtClean="0">
                <a:solidFill>
                  <a:srgbClr val="0070C0"/>
                </a:solidFill>
              </a:rPr>
              <a:t>ο</a:t>
            </a:r>
            <a:r>
              <a:rPr lang="el-GR" sz="3200" b="1" dirty="0">
                <a:solidFill>
                  <a:srgbClr val="0070C0"/>
                </a:solidFill>
              </a:rPr>
              <a:t>: </a:t>
            </a:r>
            <a:br>
              <a:rPr lang="el-GR" sz="3200" b="1" dirty="0">
                <a:solidFill>
                  <a:srgbClr val="0070C0"/>
                </a:solidFill>
              </a:rPr>
            </a:br>
            <a:r>
              <a:rPr lang="el-GR" sz="3200" b="1" dirty="0">
                <a:solidFill>
                  <a:srgbClr val="0070C0"/>
                </a:solidFill>
              </a:rPr>
              <a:t>Πίστη και γνώση του Θεού στην Ορθόδοξη Παράδοση </a:t>
            </a:r>
            <a:br>
              <a:rPr lang="el-GR" sz="3200" b="1" dirty="0">
                <a:solidFill>
                  <a:srgbClr val="0070C0"/>
                </a:solidFill>
              </a:rPr>
            </a:br>
            <a:endParaRPr lang="el-GR" sz="3200" b="1" dirty="0">
              <a:solidFill>
                <a:srgbClr val="0070C0"/>
              </a:solidFill>
            </a:endParaRPr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1778001"/>
            <a:ext cx="731381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</a:rPr>
              <a:t>– Χαρισματική και επιστημονική θεολογία,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endParaRPr lang="en-US" sz="2800" b="1" dirty="0">
              <a:solidFill>
                <a:srgbClr val="C00000"/>
              </a:solidFill>
            </a:endParaRPr>
          </a:p>
          <a:p>
            <a:r>
              <a:rPr lang="el-GR" sz="2800" b="1" dirty="0">
                <a:solidFill>
                  <a:srgbClr val="C00000"/>
                </a:solidFill>
              </a:rPr>
              <a:t>– </a:t>
            </a:r>
            <a:r>
              <a:rPr lang="en-US" sz="2800" b="1" dirty="0" smtClean="0">
                <a:solidFill>
                  <a:srgbClr val="C00000"/>
                </a:solidFill>
              </a:rPr>
              <a:t>H</a:t>
            </a:r>
            <a:r>
              <a:rPr lang="el-GR" sz="2800" b="1" dirty="0" smtClean="0">
                <a:solidFill>
                  <a:srgbClr val="C00000"/>
                </a:solidFill>
              </a:rPr>
              <a:t> </a:t>
            </a:r>
            <a:r>
              <a:rPr lang="el-GR" sz="2800" b="1" dirty="0">
                <a:solidFill>
                  <a:srgbClr val="C00000"/>
                </a:solidFill>
              </a:rPr>
              <a:t>θεολογία ως χάρισμα και ως επιστήμη </a:t>
            </a:r>
            <a:endParaRPr lang="el-GR" sz="2800" b="1" dirty="0" smtClean="0">
              <a:solidFill>
                <a:srgbClr val="C00000"/>
              </a:solidFill>
            </a:endParaRPr>
          </a:p>
          <a:p>
            <a:endParaRPr lang="el-GR" sz="2800" b="1" dirty="0">
              <a:solidFill>
                <a:srgbClr val="C00000"/>
              </a:solidFill>
            </a:endParaRPr>
          </a:p>
          <a:p>
            <a:r>
              <a:rPr lang="el-GR" sz="2800" b="1" dirty="0">
                <a:solidFill>
                  <a:srgbClr val="C00000"/>
                </a:solidFill>
              </a:rPr>
              <a:t>– Προηγείται η χαρισματική θεολογία μέσα στο σώμα της ιστορικής κοινότητας της Εκκλησίας και ακολουθεί η επιστημονική θεολογία ως υπομνηματισμός ή έρευνα </a:t>
            </a:r>
            <a:r>
              <a:rPr lang="el-GR" sz="2800" b="1" dirty="0" smtClean="0">
                <a:solidFill>
                  <a:srgbClr val="C00000"/>
                </a:solidFill>
              </a:rPr>
              <a:t>και ερμηνεία </a:t>
            </a:r>
            <a:r>
              <a:rPr lang="el-GR" sz="2800" b="1" dirty="0" smtClean="0">
                <a:solidFill>
                  <a:srgbClr val="C00000"/>
                </a:solidFill>
              </a:rPr>
              <a:t>των </a:t>
            </a:r>
            <a:r>
              <a:rPr lang="el-GR" sz="2800" b="1" dirty="0">
                <a:solidFill>
                  <a:srgbClr val="C00000"/>
                </a:solidFill>
              </a:rPr>
              <a:t>μνημείων </a:t>
            </a:r>
            <a:r>
              <a:rPr lang="el-GR" sz="2800" b="1" dirty="0" smtClean="0">
                <a:solidFill>
                  <a:srgbClr val="C00000"/>
                </a:solidFill>
              </a:rPr>
              <a:t>και του ήθους που </a:t>
            </a:r>
            <a:r>
              <a:rPr lang="el-GR" sz="2800" b="1" dirty="0">
                <a:solidFill>
                  <a:srgbClr val="C00000"/>
                </a:solidFill>
              </a:rPr>
              <a:t>δημιουργεί η χαρισματική θεολογία </a:t>
            </a:r>
          </a:p>
          <a:p>
            <a:endParaRPr lang="el-GR" sz="2800" b="1" dirty="0">
              <a:solidFill>
                <a:srgbClr val="C00000"/>
              </a:solidFill>
            </a:endParaRPr>
          </a:p>
          <a:p>
            <a:r>
              <a:rPr lang="el-GR" sz="2800" b="1" dirty="0" smtClean="0">
                <a:solidFill>
                  <a:srgbClr val="C00000"/>
                </a:solidFill>
              </a:rPr>
              <a:t> </a:t>
            </a:r>
            <a:endParaRPr lang="el-GR" sz="2800" b="1" dirty="0">
              <a:solidFill>
                <a:srgbClr val="C00000"/>
              </a:solidFill>
            </a:endParaRPr>
          </a:p>
          <a:p>
            <a:endParaRPr lang="el-GR" dirty="0"/>
          </a:p>
        </p:txBody>
      </p:sp>
      <p:pic>
        <p:nvPicPr>
          <p:cNvPr id="2050" name="Picture 2" descr="Οι εικόνες της Αναστάσεως στην Ορθόδοξη Εκκλησία | Πεμπτουσί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" y="0"/>
            <a:ext cx="4843545" cy="278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plpist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" y="3476832"/>
            <a:ext cx="4843545" cy="338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88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01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960225"/>
            <a:ext cx="1024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002060"/>
                </a:solidFill>
              </a:rPr>
              <a:t>– Η σχολαστική θεολογία έχει ενιαία θεολογική μεθοδολογία </a:t>
            </a:r>
          </a:p>
        </p:txBody>
      </p:sp>
    </p:spTree>
    <p:extLst>
      <p:ext uri="{BB962C8B-B14F-4D97-AF65-F5344CB8AC3E}">
        <p14:creationId xmlns:p14="http://schemas.microsoft.com/office/powerpoint/2010/main" val="27801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2066" y="739832"/>
            <a:ext cx="30341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70C0"/>
                </a:solidFill>
              </a:rPr>
              <a:t>– Η θύραθεν σοφία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l-GR" sz="2400" b="1" dirty="0">
                <a:solidFill>
                  <a:srgbClr val="0070C0"/>
                </a:solidFill>
              </a:rPr>
              <a:t>– </a:t>
            </a:r>
            <a:r>
              <a:rPr lang="el-GR" sz="2400" b="1" dirty="0" smtClean="0">
                <a:solidFill>
                  <a:srgbClr val="0070C0"/>
                </a:solidFill>
              </a:rPr>
              <a:t>Η επιστήμη ασχολείται </a:t>
            </a:r>
            <a:r>
              <a:rPr lang="el-GR" sz="2400" b="1" dirty="0">
                <a:solidFill>
                  <a:srgbClr val="0070C0"/>
                </a:solidFill>
              </a:rPr>
              <a:t>με τη γνώση και τα δεδομένα των κτιστών </a:t>
            </a:r>
            <a:r>
              <a:rPr lang="el-GR" sz="2400" b="1" dirty="0" smtClean="0">
                <a:solidFill>
                  <a:srgbClr val="0070C0"/>
                </a:solidFill>
              </a:rPr>
              <a:t>όντων</a:t>
            </a:r>
            <a:endParaRPr lang="el-GR" sz="2400" b="1" dirty="0">
              <a:solidFill>
                <a:srgbClr val="0070C0"/>
              </a:solidFill>
            </a:endParaRPr>
          </a:p>
          <a:p>
            <a:endParaRPr lang="el-GR" sz="2400" b="1" dirty="0">
              <a:solidFill>
                <a:srgbClr val="0070C0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237" y="7396356"/>
            <a:ext cx="2898659" cy="2030462"/>
          </a:xfrm>
          <a:prstGeom prst="rect">
            <a:avLst/>
          </a:prstGeom>
        </p:spPr>
      </p:pic>
      <p:pic>
        <p:nvPicPr>
          <p:cNvPr id="1026" name="Picture 2" descr="Η “απίστευτη” Επιστήμη των Αρχαίων Ελλήνων!.. - Αληθινές Ειδήσεις για όλους  και για όλα χωρίς δευσμεύσεις και σκοπιμότητε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69555" cy="28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61733"/>
            <a:ext cx="4769554" cy="397462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5"/>
          <a:srcRect t="43262" b="18505"/>
          <a:stretch/>
        </p:blipFill>
        <p:spPr>
          <a:xfrm>
            <a:off x="4769554" y="0"/>
            <a:ext cx="7422446" cy="45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3644" y="216132"/>
            <a:ext cx="69383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>
                <a:solidFill>
                  <a:srgbClr val="0070C0"/>
                </a:solidFill>
              </a:rPr>
              <a:t>– Η θεολογική επιστήμη διαλέγεται και χρησιμοποιεί τις άλλες επιστήμες, ωστόσο η χαρισματική θεολογία δεν συγχέει την εμπειρία της με τη γνώση των κτιστών όντων </a:t>
            </a:r>
            <a:endParaRPr lang="el-GR" sz="2400" b="1" dirty="0" smtClean="0">
              <a:solidFill>
                <a:srgbClr val="0070C0"/>
              </a:solidFill>
            </a:endParaRPr>
          </a:p>
          <a:p>
            <a:pPr algn="just"/>
            <a:endParaRPr lang="el-GR" sz="2400" b="1" dirty="0">
              <a:solidFill>
                <a:srgbClr val="0070C0"/>
              </a:solidFill>
            </a:endParaRPr>
          </a:p>
          <a:p>
            <a:pPr algn="just"/>
            <a:r>
              <a:rPr lang="el-GR" sz="2400" b="1" dirty="0">
                <a:solidFill>
                  <a:srgbClr val="0070C0"/>
                </a:solidFill>
              </a:rPr>
              <a:t>– Η θεολογία ως εμπειρία της ζωής του Θεού, ως εμπειρία του </a:t>
            </a:r>
            <a:r>
              <a:rPr lang="el-GR" sz="2400" b="1" dirty="0" err="1">
                <a:solidFill>
                  <a:srgbClr val="0070C0"/>
                </a:solidFill>
              </a:rPr>
              <a:t>ακτίστου</a:t>
            </a:r>
            <a:r>
              <a:rPr lang="el-GR" sz="2400" b="1" dirty="0">
                <a:solidFill>
                  <a:srgbClr val="0070C0"/>
                </a:solidFill>
              </a:rPr>
              <a:t> </a:t>
            </a:r>
            <a:endParaRPr lang="el-GR" sz="2400" b="1" dirty="0" smtClean="0">
              <a:solidFill>
                <a:srgbClr val="0070C0"/>
              </a:solidFill>
            </a:endParaRPr>
          </a:p>
          <a:p>
            <a:pPr algn="just"/>
            <a:endParaRPr lang="el-GR" sz="2400" b="1" dirty="0">
              <a:solidFill>
                <a:srgbClr val="0070C0"/>
              </a:solidFill>
            </a:endParaRPr>
          </a:p>
          <a:p>
            <a:pPr algn="just"/>
            <a:r>
              <a:rPr lang="el-GR" sz="2400" b="1" dirty="0">
                <a:solidFill>
                  <a:srgbClr val="0070C0"/>
                </a:solidFill>
              </a:rPr>
              <a:t>– Οι άκτιστες ενέργειες του Θεού και η λειτουργία της θεολογίας ως χαρίσματος </a:t>
            </a:r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0881" y="257695"/>
            <a:ext cx="46218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</a:rPr>
              <a:t>– Η θεολογία ως </a:t>
            </a:r>
            <a:r>
              <a:rPr lang="el-GR" sz="2400" b="1" dirty="0" err="1">
                <a:solidFill>
                  <a:srgbClr val="002060"/>
                </a:solidFill>
              </a:rPr>
              <a:t>θεοπτία</a:t>
            </a:r>
            <a:r>
              <a:rPr lang="el-GR" sz="2400" b="1" dirty="0">
                <a:solidFill>
                  <a:srgbClr val="002060"/>
                </a:solidFill>
              </a:rPr>
              <a:t>, ως θέα του Θεού, ως μεταμόρφωση των αισθήσεων και του </a:t>
            </a:r>
            <a:r>
              <a:rPr lang="el-GR" sz="2400" b="1" dirty="0" smtClean="0">
                <a:solidFill>
                  <a:srgbClr val="002060"/>
                </a:solidFill>
              </a:rPr>
              <a:t>νου</a:t>
            </a:r>
          </a:p>
          <a:p>
            <a:r>
              <a:rPr lang="el-GR" sz="2400" b="1" dirty="0" smtClean="0">
                <a:solidFill>
                  <a:srgbClr val="002060"/>
                </a:solidFill>
              </a:rPr>
              <a:t>  </a:t>
            </a:r>
            <a:endParaRPr lang="el-GR" sz="2400" b="1" dirty="0">
              <a:solidFill>
                <a:srgbClr val="002060"/>
              </a:solidFill>
            </a:endParaRPr>
          </a:p>
          <a:p>
            <a:r>
              <a:rPr lang="el-GR" sz="2400" b="1" dirty="0">
                <a:solidFill>
                  <a:srgbClr val="002060"/>
                </a:solidFill>
              </a:rPr>
              <a:t>– Πνευματολογία και θεογνωσία 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endParaRPr lang="el-GR" sz="2400" b="1" dirty="0">
              <a:solidFill>
                <a:srgbClr val="002060"/>
              </a:solidFill>
            </a:endParaRPr>
          </a:p>
          <a:p>
            <a:r>
              <a:rPr lang="el-GR" sz="2400" b="1" dirty="0">
                <a:solidFill>
                  <a:srgbClr val="002060"/>
                </a:solidFill>
              </a:rPr>
              <a:t>– Η χαρισματική θεολογία απορρίπτει τη θύραθεν γνώση για τον Θεό, καθόσον πρόκειται για αποκάλυψη του Θεού στον άνθρωπο και όχι για ανακάλυψη του ανθρώπου: «Ο μεν </a:t>
            </a:r>
            <a:r>
              <a:rPr lang="el-GR" sz="2400" b="1" dirty="0" err="1">
                <a:solidFill>
                  <a:srgbClr val="002060"/>
                </a:solidFill>
              </a:rPr>
              <a:t>ουν</a:t>
            </a:r>
            <a:r>
              <a:rPr lang="el-GR" sz="2400" b="1" dirty="0">
                <a:solidFill>
                  <a:srgbClr val="002060"/>
                </a:solidFill>
              </a:rPr>
              <a:t> Θεός αναπόδεικτος ων, ουκ έστιν επιστημονικός» (</a:t>
            </a:r>
            <a:r>
              <a:rPr lang="el-GR" sz="2400" b="1" dirty="0" err="1">
                <a:solidFill>
                  <a:srgbClr val="002060"/>
                </a:solidFill>
              </a:rPr>
              <a:t>Κλήμεντος</a:t>
            </a:r>
            <a:r>
              <a:rPr lang="el-GR" sz="2400" b="1" dirty="0">
                <a:solidFill>
                  <a:srgbClr val="002060"/>
                </a:solidFill>
              </a:rPr>
              <a:t>, </a:t>
            </a:r>
            <a:r>
              <a:rPr lang="el-GR" sz="2400" b="1" i="1" dirty="0" err="1">
                <a:solidFill>
                  <a:srgbClr val="002060"/>
                </a:solidFill>
              </a:rPr>
              <a:t>Στρωματείς</a:t>
            </a:r>
            <a:r>
              <a:rPr lang="el-GR" sz="2400" b="1" i="1" dirty="0">
                <a:solidFill>
                  <a:srgbClr val="002060"/>
                </a:solidFill>
              </a:rPr>
              <a:t> </a:t>
            </a:r>
            <a:r>
              <a:rPr lang="el-GR" sz="2400" b="1" dirty="0">
                <a:solidFill>
                  <a:srgbClr val="002060"/>
                </a:solidFill>
              </a:rPr>
              <a:t>Δ, </a:t>
            </a:r>
            <a:r>
              <a:rPr lang="en-US" sz="2400" b="1" dirty="0">
                <a:solidFill>
                  <a:srgbClr val="002060"/>
                </a:solidFill>
              </a:rPr>
              <a:t>PG</a:t>
            </a:r>
            <a:r>
              <a:rPr lang="el-GR" sz="2400" b="1" dirty="0">
                <a:solidFill>
                  <a:srgbClr val="002060"/>
                </a:solidFill>
              </a:rPr>
              <a:t> 8, 1365</a:t>
            </a:r>
            <a:r>
              <a:rPr lang="en-US" sz="2400" b="1" dirty="0">
                <a:solidFill>
                  <a:srgbClr val="002060"/>
                </a:solidFill>
              </a:rPr>
              <a:t>A</a:t>
            </a:r>
            <a:r>
              <a:rPr lang="el-GR" sz="2400" b="1" dirty="0">
                <a:solidFill>
                  <a:srgbClr val="002060"/>
                </a:solidFill>
              </a:rPr>
              <a:t>) </a:t>
            </a:r>
          </a:p>
          <a:p>
            <a:endParaRPr lang="el-GR" sz="2400" b="1" dirty="0">
              <a:solidFill>
                <a:srgbClr val="00206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5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2105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10515" y="149630"/>
            <a:ext cx="4981486" cy="603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>
                <a:solidFill>
                  <a:srgbClr val="C00000"/>
                </a:solidFill>
              </a:rPr>
              <a:t>– Το ίδιο συνυφαίνονται η γνωσιολογία με την οντολογία στην Ορθόδοξη Παράδοση («</a:t>
            </a:r>
            <a:r>
              <a:rPr lang="el-GR" sz="2400" b="1" dirty="0" err="1">
                <a:solidFill>
                  <a:srgbClr val="C00000"/>
                </a:solidFill>
              </a:rPr>
              <a:t>γνόντες</a:t>
            </a:r>
            <a:r>
              <a:rPr lang="el-GR" sz="2400" b="1" dirty="0">
                <a:solidFill>
                  <a:srgbClr val="C00000"/>
                </a:solidFill>
              </a:rPr>
              <a:t> δε Θεόν, μάλλον δε </a:t>
            </a:r>
            <a:r>
              <a:rPr lang="el-GR" sz="2400" b="1" dirty="0" err="1">
                <a:solidFill>
                  <a:srgbClr val="C00000"/>
                </a:solidFill>
              </a:rPr>
              <a:t>γνωσθέντες</a:t>
            </a:r>
            <a:r>
              <a:rPr lang="el-GR" sz="2400" b="1" dirty="0">
                <a:solidFill>
                  <a:srgbClr val="C00000"/>
                </a:solidFill>
              </a:rPr>
              <a:t> υπό Θεού», Προς </a:t>
            </a:r>
            <a:r>
              <a:rPr lang="el-GR" sz="2400" b="1" dirty="0" err="1">
                <a:solidFill>
                  <a:srgbClr val="C00000"/>
                </a:solidFill>
              </a:rPr>
              <a:t>Γαλάτας</a:t>
            </a:r>
            <a:r>
              <a:rPr lang="el-GR" sz="2400" b="1" dirty="0">
                <a:solidFill>
                  <a:srgbClr val="C00000"/>
                </a:solidFill>
              </a:rPr>
              <a:t> 4,9) 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pPr algn="just"/>
            <a:endParaRPr lang="el-GR" sz="2400" b="1" dirty="0">
              <a:solidFill>
                <a:srgbClr val="C00000"/>
              </a:solidFill>
            </a:endParaRPr>
          </a:p>
          <a:p>
            <a:pPr algn="just"/>
            <a:r>
              <a:rPr lang="el-GR" sz="2400" b="1" dirty="0" smtClean="0">
                <a:solidFill>
                  <a:srgbClr val="C00000"/>
                </a:solidFill>
              </a:rPr>
              <a:t>– </a:t>
            </a:r>
            <a:r>
              <a:rPr lang="el-GR" sz="2400" b="1" dirty="0">
                <a:solidFill>
                  <a:srgbClr val="C00000"/>
                </a:solidFill>
              </a:rPr>
              <a:t>Η </a:t>
            </a:r>
            <a:r>
              <a:rPr lang="el-GR" sz="2400" b="1" dirty="0" err="1">
                <a:solidFill>
                  <a:srgbClr val="C00000"/>
                </a:solidFill>
              </a:rPr>
              <a:t>εικονονολογική</a:t>
            </a:r>
            <a:r>
              <a:rPr lang="el-GR" sz="2400" b="1" dirty="0">
                <a:solidFill>
                  <a:srgbClr val="C00000"/>
                </a:solidFill>
              </a:rPr>
              <a:t> και παραπεμπτική γλώσσα της εκκλησιαστικής εμπειρίας ως ένα άλλο είδος γνώσεως, Η λειτουργία της εικόνας ως γλώσσα του κάλλους της προσωπικής φανέρωσης 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pPr algn="just"/>
            <a:endParaRPr lang="el-GR" sz="2400" b="1" dirty="0">
              <a:solidFill>
                <a:srgbClr val="C00000"/>
              </a:solidFill>
            </a:endParaRPr>
          </a:p>
          <a:p>
            <a:pPr algn="just"/>
            <a:r>
              <a:rPr lang="el-GR" sz="2400" b="1" dirty="0">
                <a:solidFill>
                  <a:srgbClr val="C00000"/>
                </a:solidFill>
              </a:rPr>
              <a:t>– Γνώση του Θεού και ενότητα νου και καρδίας, λόγου και πράξεως, ήθους και είναι</a:t>
            </a:r>
          </a:p>
        </p:txBody>
      </p:sp>
    </p:spTree>
    <p:extLst>
      <p:ext uri="{BB962C8B-B14F-4D97-AF65-F5344CB8AC3E}">
        <p14:creationId xmlns:p14="http://schemas.microsoft.com/office/powerpoint/2010/main" val="30905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0467" y="1"/>
            <a:ext cx="714048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70C0"/>
                </a:solidFill>
              </a:rPr>
              <a:t>– Στη δυτική </a:t>
            </a:r>
            <a:r>
              <a:rPr lang="el-GR" sz="2400" b="1" dirty="0" smtClean="0">
                <a:solidFill>
                  <a:srgbClr val="0070C0"/>
                </a:solidFill>
              </a:rPr>
              <a:t>παράδοση </a:t>
            </a:r>
            <a:r>
              <a:rPr lang="el-GR" sz="2400" b="1" dirty="0">
                <a:solidFill>
                  <a:srgbClr val="0070C0"/>
                </a:solidFill>
              </a:rPr>
              <a:t>κυριαρχεί η ενιαία και διαλεκτική μέθοδος γνώσης του Θεού και της φύσης (και όχι η διπλή μεθοδολογία των Ελλήνων Πατέρων της Εκκλησίας</a:t>
            </a:r>
            <a:r>
              <a:rPr lang="el-GR" sz="2400" b="1" dirty="0" smtClean="0">
                <a:solidFill>
                  <a:srgbClr val="0070C0"/>
                </a:solidFill>
              </a:rPr>
              <a:t>)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l-GR" sz="2400" b="1" dirty="0">
                <a:solidFill>
                  <a:srgbClr val="0070C0"/>
                </a:solidFill>
              </a:rPr>
              <a:t>Ο</a:t>
            </a:r>
            <a:r>
              <a:rPr lang="el-GR" sz="2400" b="1" dirty="0" smtClean="0">
                <a:solidFill>
                  <a:srgbClr val="0070C0"/>
                </a:solidFill>
              </a:rPr>
              <a:t> </a:t>
            </a:r>
            <a:r>
              <a:rPr lang="el-GR" sz="2400" b="1" dirty="0">
                <a:solidFill>
                  <a:srgbClr val="0070C0"/>
                </a:solidFill>
              </a:rPr>
              <a:t>Θεός γνωρίζεται θετικά μέσω του νου με παραστάσεις από την κτιστή πραγματικότητα (</a:t>
            </a:r>
            <a:r>
              <a:rPr lang="el-GR" sz="2400" b="1" dirty="0" err="1">
                <a:solidFill>
                  <a:srgbClr val="0070C0"/>
                </a:solidFill>
              </a:rPr>
              <a:t>via</a:t>
            </a:r>
            <a:r>
              <a:rPr lang="el-GR" sz="2400" b="1" dirty="0">
                <a:solidFill>
                  <a:srgbClr val="0070C0"/>
                </a:solidFill>
              </a:rPr>
              <a:t> </a:t>
            </a:r>
            <a:r>
              <a:rPr lang="el-GR" sz="2400" b="1" dirty="0" err="1">
                <a:solidFill>
                  <a:srgbClr val="0070C0"/>
                </a:solidFill>
              </a:rPr>
              <a:t>affirmationis</a:t>
            </a:r>
            <a:r>
              <a:rPr lang="el-GR" sz="2400" b="1" dirty="0" smtClean="0">
                <a:solidFill>
                  <a:srgbClr val="0070C0"/>
                </a:solidFill>
              </a:rPr>
              <a:t>)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l-GR" sz="2400" b="1" dirty="0">
                <a:solidFill>
                  <a:srgbClr val="0070C0"/>
                </a:solidFill>
              </a:rPr>
              <a:t>Α</a:t>
            </a:r>
            <a:r>
              <a:rPr lang="el-GR" sz="2400" b="1" dirty="0" smtClean="0">
                <a:solidFill>
                  <a:srgbClr val="0070C0"/>
                </a:solidFill>
              </a:rPr>
              <a:t>κολουθεί </a:t>
            </a:r>
            <a:r>
              <a:rPr lang="el-GR" sz="2400" b="1" dirty="0">
                <a:solidFill>
                  <a:srgbClr val="0070C0"/>
                </a:solidFill>
              </a:rPr>
              <a:t>η αρνητική οδός, όπου αίρονται όλα τα αποδιδόμενα στον Θεό με τις αντίθετες έννοιες τους (</a:t>
            </a:r>
            <a:r>
              <a:rPr lang="el-GR" sz="2400" b="1" dirty="0" err="1">
                <a:solidFill>
                  <a:srgbClr val="0070C0"/>
                </a:solidFill>
              </a:rPr>
              <a:t>via</a:t>
            </a:r>
            <a:r>
              <a:rPr lang="el-GR" sz="2400" b="1" dirty="0">
                <a:solidFill>
                  <a:srgbClr val="0070C0"/>
                </a:solidFill>
              </a:rPr>
              <a:t> </a:t>
            </a:r>
            <a:r>
              <a:rPr lang="el-GR" sz="2400" b="1" dirty="0" err="1">
                <a:solidFill>
                  <a:srgbClr val="0070C0"/>
                </a:solidFill>
              </a:rPr>
              <a:t>negationis</a:t>
            </a:r>
            <a:r>
              <a:rPr lang="el-GR" sz="2400" b="1" dirty="0">
                <a:solidFill>
                  <a:srgbClr val="0070C0"/>
                </a:solidFill>
              </a:rPr>
              <a:t>), και τέλος,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l-GR" sz="2400" b="1" dirty="0">
                <a:solidFill>
                  <a:srgbClr val="0070C0"/>
                </a:solidFill>
              </a:rPr>
              <a:t>Η</a:t>
            </a:r>
            <a:r>
              <a:rPr lang="el-GR" sz="2400" b="1" dirty="0" smtClean="0">
                <a:solidFill>
                  <a:srgbClr val="0070C0"/>
                </a:solidFill>
              </a:rPr>
              <a:t> </a:t>
            </a:r>
            <a:r>
              <a:rPr lang="el-GR" sz="2400" b="1" dirty="0">
                <a:solidFill>
                  <a:srgbClr val="0070C0"/>
                </a:solidFill>
              </a:rPr>
              <a:t>τρίτη οδός της υπεροχής σύμφωνα με την οποία αποδίδονται στον Θεό γνωρίσματα  της ανθρώπινης εμπειρίας στον υπερθετικό βαθμό, π.χ. πανάγαθος, παντογνώστης, παντοδύναμος (</a:t>
            </a:r>
            <a:r>
              <a:rPr lang="el-GR" sz="2400" b="1" dirty="0" err="1">
                <a:solidFill>
                  <a:srgbClr val="0070C0"/>
                </a:solidFill>
              </a:rPr>
              <a:t>via</a:t>
            </a:r>
            <a:r>
              <a:rPr lang="el-GR" sz="2400" b="1" dirty="0">
                <a:solidFill>
                  <a:srgbClr val="0070C0"/>
                </a:solidFill>
              </a:rPr>
              <a:t> </a:t>
            </a:r>
            <a:r>
              <a:rPr lang="el-GR" sz="2400" b="1" dirty="0" err="1">
                <a:solidFill>
                  <a:srgbClr val="0070C0"/>
                </a:solidFill>
              </a:rPr>
              <a:t>eminentiae</a:t>
            </a:r>
            <a:r>
              <a:rPr lang="el-GR" sz="2400" b="1" dirty="0">
                <a:solidFill>
                  <a:srgbClr val="0070C0"/>
                </a:solidFill>
              </a:rPr>
              <a:t>) </a:t>
            </a:r>
          </a:p>
          <a:p>
            <a:endParaRPr lang="el-GR" sz="2400" b="1" dirty="0">
              <a:solidFill>
                <a:srgbClr val="0070C0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502" y="0"/>
            <a:ext cx="4028127" cy="63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b="9414"/>
          <a:stretch/>
        </p:blipFill>
        <p:spPr>
          <a:xfrm>
            <a:off x="-1" y="-1"/>
            <a:ext cx="6391184" cy="445346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873" y="0"/>
            <a:ext cx="5793128" cy="4453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68" y="4563533"/>
            <a:ext cx="1160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>
                <a:solidFill>
                  <a:srgbClr val="0070C0"/>
                </a:solidFill>
              </a:rPr>
              <a:t>– Το αδύναμο μιας τέτοιας ενιαίας μεθοδολογίας φάνηκε με την πρόοδο και εξέλιξη των φυσικών επιστημών, όταν άλλαξε η μέθοδος γνώσης της κτιστής πραγματικότητας από τον αριστοτελικό δογματισμό στην πειραματική επαλήθευση, προκαλώντας τη σύγκρουση επιστήμης και θεολογίας </a:t>
            </a:r>
          </a:p>
          <a:p>
            <a:pPr algn="just"/>
            <a:endParaRPr lang="el-G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0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180 ΧΡΟΝ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5644341" y="1330037"/>
            <a:ext cx="6476231" cy="4976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 smtClean="0">
                <a:solidFill>
                  <a:srgbClr val="C00000"/>
                </a:solidFill>
              </a:rPr>
              <a:t>– Όπως η λειτουργία της ζωής προηγείται και ακολουθεί η επιστημονική μελέτη και περιγραφή </a:t>
            </a:r>
            <a:r>
              <a:rPr lang="el-GR" sz="2400" b="1" dirty="0" smtClean="0">
                <a:solidFill>
                  <a:srgbClr val="C00000"/>
                </a:solidFill>
              </a:rPr>
              <a:t>της, έτσι προηγείται το χάρισμα από την επιστήμη της θεολογίας 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r>
              <a:rPr lang="el-GR" sz="2400" b="1" dirty="0" smtClean="0">
                <a:solidFill>
                  <a:srgbClr val="C00000"/>
                </a:solidFill>
              </a:rPr>
              <a:t>– Οι χαρισματικοί φορείς της αλήθειας της </a:t>
            </a:r>
            <a:r>
              <a:rPr lang="el-GR" sz="2400" b="1" dirty="0" smtClean="0">
                <a:solidFill>
                  <a:srgbClr val="C00000"/>
                </a:solidFill>
              </a:rPr>
              <a:t>πίστεως, μια πορεία </a:t>
            </a:r>
            <a:r>
              <a:rPr lang="el-GR" sz="2400" b="1" dirty="0" smtClean="0">
                <a:solidFill>
                  <a:srgbClr val="C00000"/>
                </a:solidFill>
              </a:rPr>
              <a:t>από τη δημιουργία έως τα έσχατα της ιστορίας </a:t>
            </a:r>
          </a:p>
          <a:p>
            <a:r>
              <a:rPr lang="el-GR" sz="2400" b="1" dirty="0" smtClean="0">
                <a:solidFill>
                  <a:srgbClr val="C00000"/>
                </a:solidFill>
              </a:rPr>
              <a:t>– </a:t>
            </a:r>
            <a:r>
              <a:rPr lang="el-GR" sz="2400" b="1" dirty="0">
                <a:solidFill>
                  <a:srgbClr val="C00000"/>
                </a:solidFill>
              </a:rPr>
              <a:t>Η θεολογία ως δοξολογία του Θεού και η επιστημονική θεολογία ως περιγραφή και ερμηνεία μιας θεολογίας γεγονότων και ενεργειών του Θεού που κορυφώνονται στο </a:t>
            </a:r>
            <a:r>
              <a:rPr lang="el-GR" sz="2400" b="1" dirty="0" err="1">
                <a:solidFill>
                  <a:srgbClr val="C00000"/>
                </a:solidFill>
              </a:rPr>
              <a:t>χριστολογικό</a:t>
            </a:r>
            <a:r>
              <a:rPr lang="el-GR" sz="2400" b="1" dirty="0">
                <a:solidFill>
                  <a:srgbClr val="C00000"/>
                </a:solidFill>
              </a:rPr>
              <a:t> γεγονός της Εκκλησίας και του χαρισματικού τρόπου ζωής της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0676" y="160338"/>
            <a:ext cx="5378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C00000"/>
                </a:solidFill>
              </a:rPr>
              <a:t>Η</a:t>
            </a:r>
            <a:r>
              <a:rPr lang="el-GR" sz="3200" b="1" dirty="0" smtClean="0">
                <a:solidFill>
                  <a:srgbClr val="C00000"/>
                </a:solidFill>
              </a:rPr>
              <a:t> </a:t>
            </a:r>
            <a:r>
              <a:rPr lang="el-GR" sz="3200" b="1" dirty="0">
                <a:solidFill>
                  <a:srgbClr val="C00000"/>
                </a:solidFill>
              </a:rPr>
              <a:t>θεολογία ως χάρισμα και ως επιστήμη </a:t>
            </a:r>
          </a:p>
          <a:p>
            <a:pPr algn="ctr"/>
            <a:endParaRPr lang="el-GR" sz="3200" dirty="0"/>
          </a:p>
        </p:txBody>
      </p:sp>
      <p:pic>
        <p:nvPicPr>
          <p:cNvPr id="2" name="Picture 2" descr="Δεν κατηγορούμε την ανθρώπινη γνώση αλλά λέμε πως η πίστη είναι υψηλότερη  της – ΧΩΡΑ ΤΟΥ ΑΧΩΡΗΤΟ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t="1500" r="2400" b="1"/>
          <a:stretch/>
        </p:blipFill>
        <p:spPr bwMode="auto">
          <a:xfrm>
            <a:off x="-1" y="0"/>
            <a:ext cx="5461777" cy="341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Ο κόσμος των Βυζαντινών Εικονογραφημένων Χειρογράφων» | Πεμπτουσία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" b="1091"/>
          <a:stretch/>
        </p:blipFill>
        <p:spPr bwMode="auto">
          <a:xfrm>
            <a:off x="0" y="3412967"/>
            <a:ext cx="5461000" cy="30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0277" y="0"/>
            <a:ext cx="88613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  <a:p>
            <a:r>
              <a:rPr lang="el-GR" sz="3200" b="1" dirty="0">
                <a:solidFill>
                  <a:srgbClr val="C00000"/>
                </a:solidFill>
              </a:rPr>
              <a:t>– Η Εκκλησία εν πορεία στην κτίση και στην ιστορία </a:t>
            </a:r>
            <a:endParaRPr lang="el-GR" sz="3200" b="1" dirty="0" smtClean="0">
              <a:solidFill>
                <a:srgbClr val="C00000"/>
              </a:solidFill>
            </a:endParaRPr>
          </a:p>
          <a:p>
            <a:endParaRPr lang="el-GR" sz="3200" b="1" dirty="0">
              <a:solidFill>
                <a:srgbClr val="C00000"/>
              </a:solidFill>
            </a:endParaRPr>
          </a:p>
          <a:p>
            <a:r>
              <a:rPr lang="el-GR" sz="3200" b="1" dirty="0">
                <a:solidFill>
                  <a:srgbClr val="C00000"/>
                </a:solidFill>
              </a:rPr>
              <a:t>– Ο θεολόγος δεν είναι </a:t>
            </a:r>
            <a:r>
              <a:rPr lang="el-GR" sz="3200" b="1" dirty="0" err="1">
                <a:solidFill>
                  <a:srgbClr val="C00000"/>
                </a:solidFill>
              </a:rPr>
              <a:t>μουσειολόγος</a:t>
            </a:r>
            <a:r>
              <a:rPr lang="el-GR" sz="3200" b="1" dirty="0">
                <a:solidFill>
                  <a:srgbClr val="C00000"/>
                </a:solidFill>
              </a:rPr>
              <a:t> και μελετητής ενός ιστορικού αρχείου αλλά είναι μελετητής ενός ζωντανού σώματος, ενός ζωντανού τρόπου ζωής, μπορεί, δηλαδή, να βλέπει και να κατοπτεύει τη χαρισματική ζωή της Εκκλησίας, η οποία διαρκώς λαμβάνει χώρα εδώ και τώρα και σε πορεία προς την εσχατολογική </a:t>
            </a:r>
            <a:r>
              <a:rPr lang="el-GR" sz="3200" b="1" dirty="0" smtClean="0">
                <a:solidFill>
                  <a:srgbClr val="C00000"/>
                </a:solidFill>
              </a:rPr>
              <a:t>ολοκλήρωση και είσοδό</a:t>
            </a:r>
            <a:r>
              <a:rPr lang="el-GR" sz="3200" b="1" dirty="0" smtClean="0">
                <a:solidFill>
                  <a:srgbClr val="C00000"/>
                </a:solidFill>
              </a:rPr>
              <a:t> </a:t>
            </a:r>
            <a:r>
              <a:rPr lang="el-GR" sz="3200" b="1" dirty="0">
                <a:solidFill>
                  <a:srgbClr val="C00000"/>
                </a:solidFill>
              </a:rPr>
              <a:t>της </a:t>
            </a:r>
            <a:r>
              <a:rPr lang="el-GR" sz="3200" b="1" dirty="0">
                <a:solidFill>
                  <a:srgbClr val="C00000"/>
                </a:solidFill>
              </a:rPr>
              <a:t>σ</a:t>
            </a:r>
            <a:r>
              <a:rPr lang="el-GR" sz="3200" b="1" dirty="0" smtClean="0">
                <a:solidFill>
                  <a:srgbClr val="C00000"/>
                </a:solidFill>
              </a:rPr>
              <a:t>τη </a:t>
            </a:r>
            <a:r>
              <a:rPr lang="el-GR" sz="3200" b="1" dirty="0">
                <a:solidFill>
                  <a:srgbClr val="C00000"/>
                </a:solidFill>
              </a:rPr>
              <a:t>Βασιλεία </a:t>
            </a:r>
            <a:r>
              <a:rPr lang="el-GR" sz="3200" b="1" dirty="0" smtClean="0">
                <a:solidFill>
                  <a:srgbClr val="C00000"/>
                </a:solidFill>
              </a:rPr>
              <a:t>του Θεού</a:t>
            </a:r>
            <a:endParaRPr lang="el-GR" sz="3200" b="1" dirty="0">
              <a:solidFill>
                <a:srgbClr val="C00000"/>
              </a:solidFill>
            </a:endParaRPr>
          </a:p>
          <a:p>
            <a:endParaRPr lang="el-GR" sz="2800" dirty="0" smtClean="0"/>
          </a:p>
          <a:p>
            <a:endParaRPr lang="el-GR" sz="2800" dirty="0"/>
          </a:p>
          <a:p>
            <a:endParaRPr lang="el-GR" dirty="0" smtClean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3074" name="Picture 2" descr="Θρησκευτικά Β΄ Γυμνασίου - Η Εκκλησία: πορεία ζωής μέσα στην ιστορία  (σχολικό βιβλίο) - Συλλογικό έργο | Βιβλιοπωλείο Πατάκη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 r="43673"/>
          <a:stretch/>
        </p:blipFill>
        <p:spPr bwMode="auto">
          <a:xfrm>
            <a:off x="0" y="0"/>
            <a:ext cx="3034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6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7796" y="124691"/>
            <a:ext cx="5660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>
                <a:solidFill>
                  <a:srgbClr val="C00000"/>
                </a:solidFill>
              </a:rPr>
              <a:t>– </a:t>
            </a:r>
            <a:r>
              <a:rPr lang="el-GR" sz="2400" b="1" dirty="0" err="1">
                <a:solidFill>
                  <a:srgbClr val="C00000"/>
                </a:solidFill>
              </a:rPr>
              <a:t>Τοπικότητα</a:t>
            </a:r>
            <a:r>
              <a:rPr lang="el-GR" sz="2400" b="1" dirty="0">
                <a:solidFill>
                  <a:srgbClr val="C00000"/>
                </a:solidFill>
              </a:rPr>
              <a:t> και οικουμενικότητα της χριστιανικής εμπειρίας </a:t>
            </a:r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8"/>
            <a:ext cx="6107083" cy="405061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083" y="2294313"/>
            <a:ext cx="6084917" cy="4563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3855" y="4360713"/>
            <a:ext cx="6134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>
                <a:solidFill>
                  <a:srgbClr val="C00000"/>
                </a:solidFill>
              </a:rPr>
              <a:t>Τοπική Εκκλησία και Εκκλησία ανά την Οικουμένη</a:t>
            </a:r>
            <a:endParaRPr lang="el-GR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4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853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2858" y="207818"/>
            <a:ext cx="566928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</a:rPr>
              <a:t>– Η επιστημονική θεολογία δεν θεμελιώνεται σε θεωρητικές αρχές αλλά στη μελέτη και αποσαφήνιση της χαρισματικής ζωής του σώματος-κοινότητας της Εκκλησίας 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endParaRPr lang="el-GR" sz="2400" b="1" dirty="0">
              <a:solidFill>
                <a:srgbClr val="C00000"/>
              </a:solidFill>
            </a:endParaRPr>
          </a:p>
          <a:p>
            <a:r>
              <a:rPr lang="el-GR" sz="2400" b="1" dirty="0">
                <a:solidFill>
                  <a:srgbClr val="C00000"/>
                </a:solidFill>
              </a:rPr>
              <a:t>– Η πίστη της Εκκλησίας δεν είναι μια αφηρημένη σύλληψη αλλά </a:t>
            </a:r>
            <a:r>
              <a:rPr lang="el-GR" sz="2400" b="1" i="1" dirty="0">
                <a:solidFill>
                  <a:srgbClr val="C00000"/>
                </a:solidFill>
              </a:rPr>
              <a:t>θεολογία γεγονότων</a:t>
            </a:r>
            <a:r>
              <a:rPr lang="el-GR" sz="2400" b="1" dirty="0">
                <a:solidFill>
                  <a:srgbClr val="C00000"/>
                </a:solidFill>
              </a:rPr>
              <a:t> μέσα στην ιστορία </a:t>
            </a:r>
            <a:r>
              <a:rPr lang="el-GR" sz="2400" b="1" dirty="0" smtClean="0">
                <a:solidFill>
                  <a:srgbClr val="C00000"/>
                </a:solidFill>
              </a:rPr>
              <a:t>με κέντρο το πρόσωπο και το έργο του Χριστού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endParaRPr lang="el-GR" sz="2400" b="1" dirty="0">
              <a:solidFill>
                <a:srgbClr val="C00000"/>
              </a:solidFill>
            </a:endParaRPr>
          </a:p>
          <a:p>
            <a:r>
              <a:rPr lang="el-GR" sz="2400" b="1" dirty="0">
                <a:solidFill>
                  <a:srgbClr val="C00000"/>
                </a:solidFill>
              </a:rPr>
              <a:t>– Τα βιβλικά, λειτουργικά και πατερικά κείμενα, η τέχνη, η ζωή και ο πολιτισμός της Ορθόδοξης Παράδοσης ως υπομνηματισμός στη θεολογία γεγονότων της Εκκλησίας εν πορεία προς τη Βασιλεία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46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366" t="10026" r="157" b="734"/>
          <a:stretch/>
        </p:blipFill>
        <p:spPr>
          <a:xfrm>
            <a:off x="0" y="0"/>
            <a:ext cx="9493135" cy="5393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255" y="5478087"/>
            <a:ext cx="94432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>
                <a:solidFill>
                  <a:srgbClr val="002060"/>
                </a:solidFill>
              </a:rPr>
              <a:t>– Η </a:t>
            </a:r>
            <a:r>
              <a:rPr lang="el-GR" sz="2400" b="1" i="1" dirty="0">
                <a:solidFill>
                  <a:srgbClr val="002060"/>
                </a:solidFill>
              </a:rPr>
              <a:t>διπλή θεολογική μεθοδολογία</a:t>
            </a:r>
            <a:r>
              <a:rPr lang="el-GR" sz="2400" b="1" dirty="0">
                <a:solidFill>
                  <a:srgbClr val="002060"/>
                </a:solidFill>
              </a:rPr>
              <a:t> των Ελλήνων Πατέρων της Εκκλησίας: Άλλο είναι η μελέτη των κτιστών όντων και άλλο η άκτιστη θεότητα </a:t>
            </a:r>
          </a:p>
          <a:p>
            <a:pPr algn="just"/>
            <a:endParaRPr lang="el-GR" sz="2400" b="1" dirty="0">
              <a:solidFill>
                <a:srgbClr val="002060"/>
              </a:solidFill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0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575" y="216131"/>
            <a:ext cx="113884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b="1" dirty="0">
                <a:solidFill>
                  <a:srgbClr val="0070C0"/>
                </a:solidFill>
              </a:rPr>
              <a:t>Η ορθόδοξη θεολογία δεν δέχεται δύο διακριτές μορφές αποκάλυψης, τη φυσική και την υπερφυσική, αλλά μία διαρκή αποκάλυψη των ενεργειών του Θεού στην κτίση και στην ιστορία. </a:t>
            </a:r>
            <a:endParaRPr lang="el-GR" sz="2800" b="1" dirty="0" smtClean="0">
              <a:solidFill>
                <a:srgbClr val="0070C0"/>
              </a:solidFill>
            </a:endParaRPr>
          </a:p>
          <a:p>
            <a:pPr algn="just"/>
            <a:endParaRPr lang="el-GR" sz="2800" b="1" dirty="0">
              <a:solidFill>
                <a:srgbClr val="0070C0"/>
              </a:solidFill>
            </a:endParaRPr>
          </a:p>
          <a:p>
            <a:pPr algn="just"/>
            <a:r>
              <a:rPr lang="el-GR" sz="2800" b="1" dirty="0" smtClean="0">
                <a:solidFill>
                  <a:srgbClr val="0070C0"/>
                </a:solidFill>
              </a:rPr>
              <a:t>Πρόκειται </a:t>
            </a:r>
            <a:r>
              <a:rPr lang="el-GR" sz="2800" b="1" dirty="0">
                <a:solidFill>
                  <a:srgbClr val="0070C0"/>
                </a:solidFill>
              </a:rPr>
              <a:t>για μία θεολογική θεώρηση που δεν </a:t>
            </a:r>
            <a:r>
              <a:rPr lang="el-GR" sz="2800" b="1" dirty="0" err="1">
                <a:solidFill>
                  <a:srgbClr val="0070C0"/>
                </a:solidFill>
              </a:rPr>
              <a:t>αποδομεί</a:t>
            </a:r>
            <a:r>
              <a:rPr lang="el-GR" sz="2800" b="1" dirty="0">
                <a:solidFill>
                  <a:srgbClr val="0070C0"/>
                </a:solidFill>
              </a:rPr>
              <a:t> διχοτομικά, αλλά υπενθυμίζει </a:t>
            </a:r>
            <a:r>
              <a:rPr lang="el-GR" sz="2800" b="1" dirty="0" err="1">
                <a:solidFill>
                  <a:srgbClr val="0070C0"/>
                </a:solidFill>
              </a:rPr>
              <a:t>περιχωρητικά</a:t>
            </a:r>
            <a:r>
              <a:rPr lang="el-GR" sz="2800" b="1" dirty="0">
                <a:solidFill>
                  <a:srgbClr val="0070C0"/>
                </a:solidFill>
              </a:rPr>
              <a:t> και εσχατολογικά εντός της Εκκλησίας τη διαταραγμένη υπαρξιακή ακεραιότητα των σχέσεων του ανθρώπου και του κόσμου με τον Θεό. </a:t>
            </a:r>
            <a:endParaRPr lang="el-GR" sz="2800" b="1" dirty="0" smtClean="0">
              <a:solidFill>
                <a:srgbClr val="0070C0"/>
              </a:solidFill>
            </a:endParaRPr>
          </a:p>
          <a:p>
            <a:pPr algn="just"/>
            <a:endParaRPr lang="el-GR" sz="2800" b="1" dirty="0">
              <a:solidFill>
                <a:srgbClr val="0070C0"/>
              </a:solidFill>
            </a:endParaRPr>
          </a:p>
          <a:p>
            <a:pPr algn="just"/>
            <a:r>
              <a:rPr lang="el-GR" sz="2800" b="1" dirty="0" smtClean="0">
                <a:solidFill>
                  <a:srgbClr val="0070C0"/>
                </a:solidFill>
              </a:rPr>
              <a:t>Για </a:t>
            </a:r>
            <a:r>
              <a:rPr lang="el-GR" sz="2800" b="1" dirty="0">
                <a:solidFill>
                  <a:srgbClr val="0070C0"/>
                </a:solidFill>
              </a:rPr>
              <a:t>τον λόγο αυτό η πατερική θεολογία ουδέποτε θεώρησε ως ενιαία τη μέθοδο γνώσης του μυστηρίου του Θεού και του φυσικού κόσμου, προβάλλοντας τη λεγόμενη διπλή μεθοδολογία της γνώσης. </a:t>
            </a:r>
          </a:p>
        </p:txBody>
      </p:sp>
    </p:spTree>
    <p:extLst>
      <p:ext uri="{BB962C8B-B14F-4D97-AF65-F5344CB8AC3E}">
        <p14:creationId xmlns:p14="http://schemas.microsoft.com/office/powerpoint/2010/main" val="4247598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1" y="207818"/>
            <a:ext cx="116544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b="1" dirty="0">
                <a:solidFill>
                  <a:srgbClr val="C00000"/>
                </a:solidFill>
              </a:rPr>
              <a:t>Το επιστητό της θεολογίας διακρίνεται από το κτιστό επιστητό των επιστημών. </a:t>
            </a:r>
            <a:endParaRPr lang="el-GR" sz="2800" b="1" dirty="0" smtClean="0">
              <a:solidFill>
                <a:srgbClr val="C00000"/>
              </a:solidFill>
            </a:endParaRPr>
          </a:p>
          <a:p>
            <a:pPr algn="just"/>
            <a:endParaRPr lang="el-GR" sz="2800" b="1" dirty="0" smtClean="0">
              <a:solidFill>
                <a:srgbClr val="C00000"/>
              </a:solidFill>
            </a:endParaRPr>
          </a:p>
          <a:p>
            <a:pPr algn="just"/>
            <a:r>
              <a:rPr lang="el-GR" sz="2800" b="1" dirty="0" smtClean="0">
                <a:solidFill>
                  <a:srgbClr val="C00000"/>
                </a:solidFill>
              </a:rPr>
              <a:t>Αφετηρία </a:t>
            </a:r>
            <a:r>
              <a:rPr lang="el-GR" sz="2800" b="1" dirty="0">
                <a:solidFill>
                  <a:srgbClr val="C00000"/>
                </a:solidFill>
              </a:rPr>
              <a:t>της θεολογίας δεν είναι η φιλοσοφία και η γνώση των κτιστών όντων, αλλά η χάρη του Θεού, η οποία συνιστά χαρισματική εμπειρία που μεταμορφώνει τη ζωή του ανθρώπου. </a:t>
            </a:r>
            <a:endParaRPr lang="el-GR" sz="2800" b="1" dirty="0" smtClean="0">
              <a:solidFill>
                <a:srgbClr val="C00000"/>
              </a:solidFill>
            </a:endParaRPr>
          </a:p>
          <a:p>
            <a:pPr algn="just"/>
            <a:r>
              <a:rPr lang="el-GR" sz="2800" b="1" dirty="0" smtClean="0">
                <a:solidFill>
                  <a:srgbClr val="C00000"/>
                </a:solidFill>
              </a:rPr>
              <a:t>Η </a:t>
            </a:r>
            <a:r>
              <a:rPr lang="el-GR" sz="2800" b="1" dirty="0">
                <a:solidFill>
                  <a:srgbClr val="C00000"/>
                </a:solidFill>
              </a:rPr>
              <a:t>γνώση των όντων δεν είναι αναγκαία και αναγωγική για το μυστήριο της σωτηρίας. </a:t>
            </a:r>
            <a:endParaRPr lang="el-GR" sz="2800" b="1" dirty="0" smtClean="0">
              <a:solidFill>
                <a:srgbClr val="C00000"/>
              </a:solidFill>
            </a:endParaRPr>
          </a:p>
          <a:p>
            <a:pPr algn="just"/>
            <a:endParaRPr lang="el-GR" sz="2800" b="1" dirty="0" smtClean="0">
              <a:solidFill>
                <a:srgbClr val="C00000"/>
              </a:solidFill>
            </a:endParaRPr>
          </a:p>
          <a:p>
            <a:pPr algn="just"/>
            <a:r>
              <a:rPr lang="el-GR" sz="2800" b="1" dirty="0" smtClean="0">
                <a:solidFill>
                  <a:srgbClr val="C00000"/>
                </a:solidFill>
              </a:rPr>
              <a:t>Με </a:t>
            </a:r>
            <a:r>
              <a:rPr lang="el-GR" sz="2800" b="1" dirty="0">
                <a:solidFill>
                  <a:srgbClr val="C00000"/>
                </a:solidFill>
              </a:rPr>
              <a:t>βάση και προϋπόθεση τη χαρισματική εμπειρία του </a:t>
            </a:r>
            <a:r>
              <a:rPr lang="el-GR" sz="2800" b="1" dirty="0" err="1">
                <a:solidFill>
                  <a:srgbClr val="C00000"/>
                </a:solidFill>
              </a:rPr>
              <a:t>ακτίστου</a:t>
            </a:r>
            <a:r>
              <a:rPr lang="el-GR" sz="2800" b="1" dirty="0">
                <a:solidFill>
                  <a:srgbClr val="C00000"/>
                </a:solidFill>
              </a:rPr>
              <a:t> ακολουθεί κατόπιν η θεολογία των κτιστών λόγων και των παραδειγμάτων, αλλά και η χρήση και αξιοποίηση της επιστήμης των κτιστών, ό,τι θα ονομάζαμε σήμερα λόγια ή επιστημονική </a:t>
            </a:r>
            <a:r>
              <a:rPr lang="el-GR" sz="2800" b="1" dirty="0" smtClean="0">
                <a:solidFill>
                  <a:srgbClr val="C00000"/>
                </a:solidFill>
              </a:rPr>
              <a:t>θεολογία.</a:t>
            </a:r>
            <a:endParaRPr lang="el-G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83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636" y="357447"/>
            <a:ext cx="113718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b="1" dirty="0">
                <a:solidFill>
                  <a:srgbClr val="002060"/>
                </a:solidFill>
              </a:rPr>
              <a:t>Στη σκέψη των Ελλήνων πατέρων της Εκκλησίας αναπτύσσεται η λεγόμενη διπλή μέθοδος πρόσβασης στη γνώση, η διπλή γνωσιολογία ή ακριβέστερα η διπλή μεθοδολογία της γνώσης, η οποία θεμελιώνεται πρωταρχικά στη διάκριση κτιστού και </a:t>
            </a:r>
            <a:r>
              <a:rPr lang="el-GR" sz="2800" b="1" dirty="0" err="1">
                <a:solidFill>
                  <a:srgbClr val="002060"/>
                </a:solidFill>
              </a:rPr>
              <a:t>ακτίστου</a:t>
            </a:r>
            <a:r>
              <a:rPr lang="el-GR" sz="2800" b="1" dirty="0">
                <a:solidFill>
                  <a:srgbClr val="002060"/>
                </a:solidFill>
              </a:rPr>
              <a:t>. </a:t>
            </a:r>
            <a:endParaRPr lang="el-GR" sz="2800" b="1" dirty="0" smtClean="0">
              <a:solidFill>
                <a:srgbClr val="002060"/>
              </a:solidFill>
            </a:endParaRPr>
          </a:p>
          <a:p>
            <a:pPr algn="just"/>
            <a:endParaRPr lang="el-GR" sz="2800" b="1" dirty="0">
              <a:solidFill>
                <a:srgbClr val="002060"/>
              </a:solidFill>
            </a:endParaRPr>
          </a:p>
          <a:p>
            <a:pPr algn="just"/>
            <a:r>
              <a:rPr lang="el-GR" sz="2800" b="1" dirty="0" smtClean="0">
                <a:solidFill>
                  <a:srgbClr val="002060"/>
                </a:solidFill>
              </a:rPr>
              <a:t>Η </a:t>
            </a:r>
            <a:r>
              <a:rPr lang="el-GR" sz="2800" b="1" dirty="0">
                <a:solidFill>
                  <a:srgbClr val="002060"/>
                </a:solidFill>
              </a:rPr>
              <a:t>θεολογία ως χάρισμα και άμεση εμπειρία του Θεού διακρίνεται από την επιστήμη ως γνώση και έρευνα της κτιστής δημιουργίας. </a:t>
            </a:r>
            <a:endParaRPr lang="el-GR" sz="2800" b="1" dirty="0" smtClean="0">
              <a:solidFill>
                <a:srgbClr val="002060"/>
              </a:solidFill>
            </a:endParaRPr>
          </a:p>
          <a:p>
            <a:pPr algn="just"/>
            <a:endParaRPr lang="el-GR" sz="2800" b="1" dirty="0">
              <a:solidFill>
                <a:srgbClr val="002060"/>
              </a:solidFill>
            </a:endParaRPr>
          </a:p>
          <a:p>
            <a:pPr algn="just"/>
            <a:r>
              <a:rPr lang="el-GR" sz="2800" b="1" dirty="0" smtClean="0">
                <a:solidFill>
                  <a:srgbClr val="002060"/>
                </a:solidFill>
              </a:rPr>
              <a:t>Για </a:t>
            </a:r>
            <a:r>
              <a:rPr lang="el-GR" sz="2800" b="1" dirty="0">
                <a:solidFill>
                  <a:srgbClr val="002060"/>
                </a:solidFill>
              </a:rPr>
              <a:t>την ορθόδοξη θεολογία της Ανατολής, η οποία μέσα από τη γόνιμη συνάντησή της με τον Ελληνισμό και την αρχαία ελληνική φιλοσοφία οδηγήθηκε σε ανάλογες συνθέσεις, η γνώση και εμπειρία του κτιστού διακρίνεται ριζικά από τη γνώση και εμπειρία του </a:t>
            </a:r>
            <a:r>
              <a:rPr lang="el-GR" sz="2800" b="1" dirty="0" err="1">
                <a:solidFill>
                  <a:srgbClr val="002060"/>
                </a:solidFill>
              </a:rPr>
              <a:t>ακτίστου</a:t>
            </a:r>
            <a:r>
              <a:rPr lang="el-GR" sz="2800" b="1" dirty="0">
                <a:solidFill>
                  <a:srgbClr val="002060"/>
                </a:solidFill>
              </a:rPr>
              <a:t>.</a:t>
            </a:r>
            <a:endParaRPr lang="el-G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3809"/>
      </p:ext>
    </p:extLst>
  </p:cSld>
  <p:clrMapOvr>
    <a:masterClrMapping/>
  </p:clrMapOvr>
</p:sld>
</file>

<file path=ppt/theme/theme1.xml><?xml version="1.0" encoding="utf-8"?>
<a:theme xmlns:a="http://schemas.openxmlformats.org/drawingml/2006/main" name="Ανασκόπηση">
  <a:themeElements>
    <a:clrScheme name="Ανασκόπηση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Ανασκόπηση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νασκόπησ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2464</TotalTime>
  <Words>995</Words>
  <Application>Microsoft Office PowerPoint</Application>
  <PresentationFormat>Ευρεία οθόνη</PresentationFormat>
  <Paragraphs>72</Paragraphs>
  <Slides>17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0" baseType="lpstr">
      <vt:lpstr>Calibri</vt:lpstr>
      <vt:lpstr>Calibri Light</vt:lpstr>
      <vt:lpstr>Ανασκόπηση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Uhiuhiyhiyituyt8uytutu</dc:title>
  <dc:creator>Σταυρος Γιαγκαζογλου</dc:creator>
  <cp:lastModifiedBy>Σταυρος Γιαγκαζογλου</cp:lastModifiedBy>
  <cp:revision>219</cp:revision>
  <dcterms:created xsi:type="dcterms:W3CDTF">2018-10-19T18:49:26Z</dcterms:created>
  <dcterms:modified xsi:type="dcterms:W3CDTF">2022-11-02T18:45:55Z</dcterms:modified>
</cp:coreProperties>
</file>