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68" r:id="rId2"/>
    <p:sldMasterId id="2147483780" r:id="rId3"/>
    <p:sldMasterId id="2147483798" r:id="rId4"/>
    <p:sldMasterId id="2147483828" r:id="rId5"/>
  </p:sldMasterIdLst>
  <p:notesMasterIdLst>
    <p:notesMasterId r:id="rId32"/>
  </p:notesMasterIdLst>
  <p:sldIdLst>
    <p:sldId id="260" r:id="rId6"/>
    <p:sldId id="258" r:id="rId7"/>
    <p:sldId id="278" r:id="rId8"/>
    <p:sldId id="266" r:id="rId9"/>
    <p:sldId id="267" r:id="rId10"/>
    <p:sldId id="265" r:id="rId11"/>
    <p:sldId id="263" r:id="rId12"/>
    <p:sldId id="261" r:id="rId13"/>
    <p:sldId id="264" r:id="rId14"/>
    <p:sldId id="268" r:id="rId15"/>
    <p:sldId id="269" r:id="rId16"/>
    <p:sldId id="270" r:id="rId17"/>
    <p:sldId id="271" r:id="rId18"/>
    <p:sldId id="273" r:id="rId19"/>
    <p:sldId id="272" r:id="rId20"/>
    <p:sldId id="275" r:id="rId21"/>
    <p:sldId id="276" r:id="rId22"/>
    <p:sldId id="277" r:id="rId23"/>
    <p:sldId id="290" r:id="rId24"/>
    <p:sldId id="279" r:id="rId25"/>
    <p:sldId id="280" r:id="rId26"/>
    <p:sldId id="291" r:id="rId27"/>
    <p:sldId id="282" r:id="rId28"/>
    <p:sldId id="283" r:id="rId29"/>
    <p:sldId id="285" r:id="rId30"/>
    <p:sldId id="286" r:id="rId3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660"/>
  </p:normalViewPr>
  <p:slideViewPr>
    <p:cSldViewPr snapToGrid="0">
      <p:cViewPr varScale="1">
        <p:scale>
          <a:sx n="76" d="100"/>
          <a:sy n="76" d="100"/>
        </p:scale>
        <p:origin x="132"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D1872-148C-4E90-A0BE-C406D85F3796}" type="datetimeFigureOut">
              <a:rPr lang="el-GR" smtClean="0"/>
              <a:t>20/10/2018</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2419C-F792-4645-898B-14653B1580C5}" type="slidenum">
              <a:rPr lang="el-GR" smtClean="0"/>
              <a:t>‹#›</a:t>
            </a:fld>
            <a:endParaRPr lang="el-GR"/>
          </a:p>
        </p:txBody>
      </p:sp>
    </p:spTree>
    <p:extLst>
      <p:ext uri="{BB962C8B-B14F-4D97-AF65-F5344CB8AC3E}">
        <p14:creationId xmlns:p14="http://schemas.microsoft.com/office/powerpoint/2010/main" val="35078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Σημειώσεις για το </a:t>
            </a:r>
            <a:r>
              <a:rPr lang="el-GR" dirty="0" err="1" smtClean="0"/>
              <a:t>μάθημαμμμμμμμμμμμμμμ</a:t>
            </a:r>
            <a:endParaRPr lang="el-GR" dirty="0"/>
          </a:p>
        </p:txBody>
      </p:sp>
      <p:sp>
        <p:nvSpPr>
          <p:cNvPr id="4" name="Θέση αριθμού διαφάνειας 3"/>
          <p:cNvSpPr>
            <a:spLocks noGrp="1"/>
          </p:cNvSpPr>
          <p:nvPr>
            <p:ph type="sldNum" sz="quarter" idx="10"/>
          </p:nvPr>
        </p:nvSpPr>
        <p:spPr/>
        <p:txBody>
          <a:bodyPr/>
          <a:lstStyle/>
          <a:p>
            <a:fld id="{8CF2419C-F792-4645-898B-14653B1580C5}" type="slidenum">
              <a:rPr lang="el-GR" smtClean="0"/>
              <a:t>1</a:t>
            </a:fld>
            <a:endParaRPr lang="el-GR"/>
          </a:p>
        </p:txBody>
      </p:sp>
    </p:spTree>
    <p:extLst>
      <p:ext uri="{BB962C8B-B14F-4D97-AF65-F5344CB8AC3E}">
        <p14:creationId xmlns:p14="http://schemas.microsoft.com/office/powerpoint/2010/main" val="3419786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12903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44039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652843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smtClean="0"/>
              <a:t>Επεξεργασία 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93123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629417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403303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12277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74461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156498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78545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42495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915486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90198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44889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2BEA9E-69F9-4DB1-8CD9-A8E64D89CCAC}" type="datetimeFigureOut">
              <a:rPr lang="el-GR" smtClean="0"/>
              <a:t>20/10/2018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340215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427188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BEA9E-69F9-4DB1-8CD9-A8E64D89CCAC}" type="datetimeFigureOut">
              <a:rPr lang="el-GR" smtClean="0"/>
              <a:t>20/10/2018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880781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700066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585763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4176465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600178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smtClean="0"/>
              <a:t>Στυλ κύριου τίτλου</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49124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695539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175897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smtClean="0"/>
              <a:t>Στυλ κύριου τίτλου</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846784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275024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913795" y="2912232"/>
            <a:ext cx="5107208" cy="287896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6172200" y="2912232"/>
            <a:ext cx="5095357" cy="287896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2BEA9E-69F9-4DB1-8CD9-A8E64D89CCAC}" type="datetimeFigureOut">
              <a:rPr lang="el-GR" smtClean="0"/>
              <a:t>20/10/2018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809704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110991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BEA9E-69F9-4DB1-8CD9-A8E64D89CCAC}" type="datetimeFigureOut">
              <a:rPr lang="el-GR" smtClean="0"/>
              <a:t>20/10/2018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897313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smtClean="0"/>
              <a:t>Στυλ κύριου τίτλου</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690796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21250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664352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79005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598318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61690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398822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3" name="Date Placeholder 2"/>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5560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3" name="Date Placeholder 2"/>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953397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136278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972352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476180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523488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808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29229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2BEA9E-69F9-4DB1-8CD9-A8E64D89CCAC}" type="datetimeFigureOut">
              <a:rPr lang="el-GR" smtClean="0"/>
              <a:t>20/10/2018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439675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2BEA9E-69F9-4DB1-8CD9-A8E64D89CCAC}" type="datetimeFigureOut">
              <a:rPr lang="el-GR" smtClean="0"/>
              <a:t>20/10/2018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574595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764252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BEA9E-69F9-4DB1-8CD9-A8E64D89CCAC}" type="datetimeFigureOut">
              <a:rPr lang="el-GR" smtClean="0"/>
              <a:t>20/10/2018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385841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4206542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688305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84568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628819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078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26654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18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1165297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386562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52BEA9E-69F9-4DB1-8CD9-A8E64D89CCAC}" type="datetimeFigureOut">
              <a:rPr lang="el-GR" smtClean="0"/>
              <a:t>20/10/2018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783325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552BEA9E-69F9-4DB1-8CD9-A8E64D89CCAC}" type="datetimeFigureOut">
              <a:rPr lang="el-GR" smtClean="0"/>
              <a:t>20/10/2018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031866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2BEA9E-69F9-4DB1-8CD9-A8E64D89CCAC}" type="datetimeFigureOut">
              <a:rPr lang="el-GR" smtClean="0"/>
              <a:t>20/10/2018</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710941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EE3E6C-451E-4E25-B216-5CB34FA0E4BA}" type="slidenum">
              <a:rPr lang="el-GR" smtClean="0"/>
              <a:t>‹#›</a:t>
            </a:fld>
            <a:endParaRPr lang="el-GR"/>
          </a:p>
        </p:txBody>
      </p:sp>
    </p:spTree>
    <p:extLst>
      <p:ext uri="{BB962C8B-B14F-4D97-AF65-F5344CB8AC3E}">
        <p14:creationId xmlns:p14="http://schemas.microsoft.com/office/powerpoint/2010/main" val="32692423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603898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975428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84554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361469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7"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203434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552BEA9E-69F9-4DB1-8CD9-A8E64D89CCAC}" type="datetimeFigureOut">
              <a:rPr lang="el-GR" smtClean="0"/>
              <a:t>20/10/2018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58EE3E6C-451E-4E25-B216-5CB34FA0E4BA}" type="slidenum">
              <a:rPr lang="el-GR" smtClean="0"/>
              <a:t>‹#›</a:t>
            </a:fld>
            <a:endParaRPr lang="el-GR"/>
          </a:p>
        </p:txBody>
      </p:sp>
    </p:spTree>
    <p:extLst>
      <p:ext uri="{BB962C8B-B14F-4D97-AF65-F5344CB8AC3E}">
        <p14:creationId xmlns:p14="http://schemas.microsoft.com/office/powerpoint/2010/main" val="3246809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52BEA9E-69F9-4DB1-8CD9-A8E64D89CCAC}" type="datetimeFigureOut">
              <a:rPr lang="el-GR" smtClean="0"/>
              <a:t>20/10/2018</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8EE3E6C-451E-4E25-B216-5CB34FA0E4BA}" type="slidenum">
              <a:rPr lang="el-GR" smtClean="0"/>
              <a:t>‹#›</a:t>
            </a:fld>
            <a:endParaRPr lang="el-GR"/>
          </a:p>
        </p:txBody>
      </p:sp>
    </p:spTree>
    <p:extLst>
      <p:ext uri="{BB962C8B-B14F-4D97-AF65-F5344CB8AC3E}">
        <p14:creationId xmlns:p14="http://schemas.microsoft.com/office/powerpoint/2010/main" val="402283566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BEA9E-69F9-4DB1-8CD9-A8E64D89CCAC}" type="datetimeFigureOut">
              <a:rPr lang="el-GR" smtClean="0"/>
              <a:t>20/10/2018</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E3E6C-451E-4E25-B216-5CB34FA0E4BA}" type="slidenum">
              <a:rPr lang="el-GR" smtClean="0"/>
              <a:t>‹#›</a:t>
            </a:fld>
            <a:endParaRPr lang="el-GR"/>
          </a:p>
        </p:txBody>
      </p:sp>
    </p:spTree>
    <p:extLst>
      <p:ext uri="{BB962C8B-B14F-4D97-AF65-F5344CB8AC3E}">
        <p14:creationId xmlns:p14="http://schemas.microsoft.com/office/powerpoint/2010/main" val="4202102176"/>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52BEA9E-69F9-4DB1-8CD9-A8E64D89CCAC}" type="datetimeFigureOut">
              <a:rPr lang="el-GR" smtClean="0"/>
              <a:t>20/10/2018</a:t>
            </a:fld>
            <a:endParaRPr lang="el-G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8EE3E6C-451E-4E25-B216-5CB34FA0E4BA}" type="slidenum">
              <a:rPr lang="el-GR" smtClean="0"/>
              <a:t>‹#›</a:t>
            </a:fld>
            <a:endParaRPr lang="el-GR"/>
          </a:p>
        </p:txBody>
      </p:sp>
    </p:spTree>
    <p:extLst>
      <p:ext uri="{BB962C8B-B14F-4D97-AF65-F5344CB8AC3E}">
        <p14:creationId xmlns:p14="http://schemas.microsoft.com/office/powerpoint/2010/main" val="2553655710"/>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BEA9E-69F9-4DB1-8CD9-A8E64D89CCAC}" type="datetimeFigureOut">
              <a:rPr lang="el-GR" smtClean="0"/>
              <a:t>20/10/2018</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E3E6C-451E-4E25-B216-5CB34FA0E4BA}" type="slidenum">
              <a:rPr lang="el-GR" smtClean="0"/>
              <a:t>‹#›</a:t>
            </a:fld>
            <a:endParaRPr lang="el-GR"/>
          </a:p>
        </p:txBody>
      </p:sp>
    </p:spTree>
    <p:extLst>
      <p:ext uri="{BB962C8B-B14F-4D97-AF65-F5344CB8AC3E}">
        <p14:creationId xmlns:p14="http://schemas.microsoft.com/office/powerpoint/2010/main" val="2034108118"/>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2BEA9E-69F9-4DB1-8CD9-A8E64D89CCAC}" type="datetimeFigureOut">
              <a:rPr lang="el-GR" smtClean="0"/>
              <a:t>20/10/2018</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EE3E6C-451E-4E25-B216-5CB34FA0E4BA}"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82470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9.xml"/><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061200" y="1308100"/>
            <a:ext cx="4775200" cy="6743700"/>
          </a:xfrm>
        </p:spPr>
        <p:txBody>
          <a:bodyPr>
            <a:normAutofit fontScale="90000"/>
          </a:bodyPr>
          <a:lstStyle/>
          <a:p>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000" b="1" dirty="0" smtClean="0">
                <a:solidFill>
                  <a:srgbClr val="C00000"/>
                </a:solidFill>
              </a:rPr>
              <a:t/>
            </a:r>
            <a:br>
              <a:rPr lang="el-GR" sz="2000" b="1" dirty="0" smtClean="0">
                <a:solidFill>
                  <a:srgbClr val="C00000"/>
                </a:solidFill>
              </a:rPr>
            </a:br>
            <a:r>
              <a:rPr lang="el-GR" sz="2000" b="1" dirty="0">
                <a:solidFill>
                  <a:srgbClr val="C00000"/>
                </a:solidFill>
              </a:rPr>
              <a:t/>
            </a:r>
            <a:br>
              <a:rPr lang="el-GR" sz="2000" b="1" dirty="0">
                <a:solidFill>
                  <a:srgbClr val="C00000"/>
                </a:solidFill>
              </a:rPr>
            </a:br>
            <a:r>
              <a:rPr lang="el-GR" sz="2000" b="1" dirty="0" smtClean="0">
                <a:solidFill>
                  <a:srgbClr val="C00000"/>
                </a:solidFill>
              </a:rPr>
              <a:t/>
            </a:r>
            <a:br>
              <a:rPr lang="el-GR" sz="2000" b="1" dirty="0" smtClean="0">
                <a:solidFill>
                  <a:srgbClr val="C00000"/>
                </a:solidFill>
              </a:rPr>
            </a:br>
            <a:r>
              <a:rPr lang="el-GR" sz="2200" b="1" dirty="0" smtClean="0">
                <a:solidFill>
                  <a:srgbClr val="C00000"/>
                </a:solidFill>
              </a:rPr>
              <a:t>Η </a:t>
            </a:r>
            <a:r>
              <a:rPr lang="el-GR" sz="2200" b="1" dirty="0" smtClean="0">
                <a:solidFill>
                  <a:srgbClr val="C00000"/>
                </a:solidFill>
              </a:rPr>
              <a:t>εμφάνιση της Μεταρρύθμισης το 1517</a:t>
            </a:r>
            <a:br>
              <a:rPr lang="el-GR" sz="2200" b="1" dirty="0" smtClean="0">
                <a:solidFill>
                  <a:srgbClr val="C00000"/>
                </a:solidFill>
              </a:rPr>
            </a:br>
            <a:r>
              <a:rPr lang="el-GR" sz="2000" b="1" dirty="0">
                <a:solidFill>
                  <a:srgbClr val="C00000"/>
                </a:solidFill>
              </a:rPr>
              <a:t/>
            </a:r>
            <a:br>
              <a:rPr lang="el-GR" sz="2000" b="1" dirty="0">
                <a:solidFill>
                  <a:srgbClr val="C00000"/>
                </a:solidFill>
              </a:rPr>
            </a:br>
            <a:r>
              <a:rPr lang="en-US" sz="1800" b="1" dirty="0"/>
              <a:t>T</a:t>
            </a:r>
            <a:r>
              <a:rPr lang="el-GR" sz="1800" b="1" dirty="0"/>
              <a:t>ο </a:t>
            </a:r>
            <a:r>
              <a:rPr lang="el-GR" sz="1800" b="1" dirty="0"/>
              <a:t>άγχος της σωτηρίας και η μετά θάνατον </a:t>
            </a:r>
            <a:r>
              <a:rPr lang="el-GR" sz="1800" b="1" dirty="0"/>
              <a:t>ζωή</a:t>
            </a:r>
            <a:r>
              <a:rPr lang="en-US" sz="1800" b="1" dirty="0"/>
              <a:t/>
            </a:r>
            <a:br>
              <a:rPr lang="en-US" sz="1800" b="1" dirty="0"/>
            </a:br>
            <a:r>
              <a:rPr lang="en-US" sz="1800" b="1" dirty="0"/>
              <a:t/>
            </a:r>
            <a:br>
              <a:rPr lang="en-US" sz="1800" b="1" dirty="0"/>
            </a:br>
            <a:r>
              <a:rPr lang="el-GR" sz="1800" b="1" dirty="0"/>
              <a:t>Η μεθοδευμένη </a:t>
            </a:r>
            <a:r>
              <a:rPr lang="el-GR" sz="1800" b="1" dirty="0"/>
              <a:t>ποιμαντική του φόβου</a:t>
            </a:r>
            <a:r>
              <a:rPr lang="en-US" sz="1800" b="1" dirty="0"/>
              <a:t/>
            </a:r>
            <a:br>
              <a:rPr lang="en-US" sz="1800" b="1" dirty="0"/>
            </a:br>
            <a:r>
              <a:rPr lang="en-US" sz="1800" b="1" dirty="0"/>
              <a:t/>
            </a:r>
            <a:br>
              <a:rPr lang="en-US" sz="1800" b="1" dirty="0"/>
            </a:br>
            <a:r>
              <a:rPr lang="el-GR" sz="1800" b="1" dirty="0"/>
              <a:t>Η παπική </a:t>
            </a:r>
            <a:r>
              <a:rPr lang="el-GR" sz="1800" b="1" dirty="0"/>
              <a:t>εξουσία και </a:t>
            </a:r>
            <a:r>
              <a:rPr lang="el-GR" sz="1800" b="1" dirty="0" smtClean="0"/>
              <a:t>ο ιδρυματικός συγκεντρωτισμός </a:t>
            </a:r>
            <a:r>
              <a:rPr lang="el-GR" sz="1800" b="1" dirty="0"/>
              <a:t>της </a:t>
            </a:r>
            <a:r>
              <a:rPr lang="en-US" sz="1800" b="1" dirty="0"/>
              <a:t/>
            </a:r>
            <a:br>
              <a:rPr lang="en-US" sz="1800" b="1" dirty="0"/>
            </a:br>
            <a:r>
              <a:rPr lang="el-GR" sz="1800" dirty="0" smtClean="0"/>
              <a:t/>
            </a:r>
            <a:br>
              <a:rPr lang="el-GR" sz="1800" dirty="0" smtClean="0"/>
            </a:br>
            <a:r>
              <a:rPr lang="el-GR" sz="1800" b="1" dirty="0"/>
              <a:t>Οι αφηρημένες </a:t>
            </a:r>
            <a:r>
              <a:rPr lang="el-GR" sz="1800" b="1" dirty="0"/>
              <a:t>μεταφυσικές και δικανικές κατηγορίες της σχολαστικής θεολογίας</a:t>
            </a:r>
            <a:r>
              <a:rPr lang="en-US" sz="1800" b="1" dirty="0"/>
              <a:t/>
            </a:r>
            <a:br>
              <a:rPr lang="en-US" sz="1800" b="1" dirty="0"/>
            </a:br>
            <a:r>
              <a:rPr lang="el-GR" sz="1800" b="1" dirty="0"/>
              <a:t/>
            </a:r>
            <a:br>
              <a:rPr lang="el-GR" sz="1800" b="1" dirty="0"/>
            </a:br>
            <a:r>
              <a:rPr lang="el-GR" sz="1800" b="1" dirty="0"/>
              <a:t>Η θρησκευτική </a:t>
            </a:r>
            <a:r>
              <a:rPr lang="el-GR" sz="1800" b="1" dirty="0" err="1"/>
              <a:t>απανθρωπία</a:t>
            </a:r>
            <a:r>
              <a:rPr lang="el-GR" sz="1800" b="1" dirty="0"/>
              <a:t> της αξιομισθίας των καλών έργων, του καθαρτηρίου και της εξαγοράς των αμαρτημάτων</a:t>
            </a:r>
            <a:r>
              <a:rPr lang="en-US" sz="1800" b="1" dirty="0"/>
              <a:t/>
            </a:r>
            <a:br>
              <a:rPr lang="en-US" sz="1800" b="1" dirty="0"/>
            </a:br>
            <a:r>
              <a:rPr lang="el-GR" sz="1800" b="1" dirty="0"/>
              <a:t/>
            </a:r>
            <a:br>
              <a:rPr lang="el-GR" sz="1800" b="1" dirty="0"/>
            </a:br>
            <a:r>
              <a:rPr lang="el-GR" sz="1800" b="1" dirty="0"/>
              <a:t>Ο </a:t>
            </a:r>
            <a:r>
              <a:rPr lang="el-GR" sz="1800" b="1" dirty="0"/>
              <a:t>Μαρτίνος Λούθηρος στάθηκε ανάμεσα στον Μεσαίωνα και στην Αναγέννηση</a:t>
            </a:r>
            <a:r>
              <a:rPr lang="en-US" sz="1800" b="1" dirty="0"/>
              <a:t/>
            </a:r>
            <a:br>
              <a:rPr lang="en-US" sz="1800" b="1" dirty="0"/>
            </a:br>
            <a:r>
              <a:rPr lang="en-US" sz="1800" b="1" dirty="0"/>
              <a:t/>
            </a:r>
            <a:br>
              <a:rPr lang="en-US" sz="1800" b="1" dirty="0"/>
            </a:br>
            <a:r>
              <a:rPr lang="el-GR" sz="1800" b="1" dirty="0"/>
              <a:t>Η διαλεκτική των αντιθέσεων και των ανταγωνισμών μεταξύ Ρωμαιοκαθολικών και Προτεσταντών </a:t>
            </a:r>
            <a:br>
              <a:rPr lang="el-GR" sz="1800" b="1" dirty="0"/>
            </a:br>
            <a:r>
              <a:rPr lang="el-GR" sz="2000" b="1" dirty="0"/>
              <a:t/>
            </a:r>
            <a:br>
              <a:rPr lang="el-GR" sz="2000" b="1" dirty="0"/>
            </a:br>
            <a:r>
              <a:rPr lang="el-GR" sz="1600" dirty="0" smtClean="0"/>
              <a:t/>
            </a:r>
            <a:br>
              <a:rPr lang="el-GR" sz="1600" dirty="0" smtClean="0"/>
            </a:br>
            <a:r>
              <a:rPr lang="el-GR" sz="1600" dirty="0"/>
              <a:t/>
            </a:r>
            <a:br>
              <a:rPr lang="el-GR" sz="1600" dirty="0"/>
            </a:br>
            <a:r>
              <a:rPr lang="el-GR" sz="1600" dirty="0" smtClean="0"/>
              <a:t/>
            </a:r>
            <a:br>
              <a:rPr lang="el-GR" sz="1600" dirty="0" smtClean="0"/>
            </a:br>
            <a:r>
              <a:rPr lang="el-GR" sz="1600" dirty="0"/>
              <a:t/>
            </a:r>
            <a:br>
              <a:rPr lang="el-GR" sz="1600" dirty="0"/>
            </a:br>
            <a:r>
              <a:rPr lang="el-GR" sz="1600" dirty="0" smtClean="0"/>
              <a:t/>
            </a:r>
            <a:br>
              <a:rPr lang="el-GR" sz="1600" dirty="0" smtClean="0"/>
            </a:br>
            <a:r>
              <a:rPr lang="el-GR" sz="1600" dirty="0"/>
              <a:t/>
            </a:r>
            <a:br>
              <a:rPr lang="el-GR" sz="1600" dirty="0"/>
            </a:br>
            <a:r>
              <a:rPr lang="el-GR" sz="1600" dirty="0" smtClean="0"/>
              <a:t/>
            </a:r>
            <a:br>
              <a:rPr lang="el-GR" sz="1600" dirty="0" smtClean="0"/>
            </a:br>
            <a:r>
              <a:rPr lang="el-GR" sz="1600" dirty="0" smtClean="0"/>
              <a:t/>
            </a:r>
            <a:br>
              <a:rPr lang="el-GR" sz="1600" dirty="0" smtClean="0"/>
            </a:br>
            <a:r>
              <a:rPr lang="el-GR" sz="1600" dirty="0"/>
              <a:t/>
            </a:r>
            <a:br>
              <a:rPr lang="el-GR" sz="1600" dirty="0"/>
            </a:br>
            <a:r>
              <a:rPr lang="el-GR" sz="1600" dirty="0" smtClean="0"/>
              <a:t/>
            </a:r>
            <a:br>
              <a:rPr lang="el-GR" sz="1600" dirty="0" smtClean="0"/>
            </a:br>
            <a:r>
              <a:rPr lang="el-GR" sz="1600" dirty="0"/>
              <a:t/>
            </a:r>
            <a:br>
              <a:rPr lang="el-GR" sz="1600" dirty="0"/>
            </a:br>
            <a:r>
              <a:rPr lang="el-GR" sz="1600" dirty="0" smtClean="0"/>
              <a:t/>
            </a:r>
            <a:br>
              <a:rPr lang="el-GR" sz="1600" dirty="0" smtClean="0"/>
            </a:br>
            <a:endParaRPr lang="el-GR" sz="1600" dirty="0"/>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800" y="855852"/>
            <a:ext cx="6245622" cy="4613953"/>
          </a:xfrm>
        </p:spPr>
      </p:pic>
    </p:spTree>
    <p:extLst>
      <p:ext uri="{BB962C8B-B14F-4D97-AF65-F5344CB8AC3E}">
        <p14:creationId xmlns:p14="http://schemas.microsoft.com/office/powerpoint/2010/main" val="41762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15300" y="708798"/>
            <a:ext cx="3098800" cy="1424802"/>
          </a:xfrm>
        </p:spPr>
        <p:txBody>
          <a:bodyPr>
            <a:normAutofit fontScale="90000"/>
          </a:bodyPr>
          <a:lstStyle/>
          <a:p>
            <a:r>
              <a:rPr lang="en-US" sz="2700" dirty="0" smtClean="0"/>
              <a:t/>
            </a:r>
            <a:br>
              <a:rPr lang="en-US" sz="2700" dirty="0" smtClean="0"/>
            </a:br>
            <a:r>
              <a:rPr lang="en-US" sz="2700" dirty="0"/>
              <a:t/>
            </a:r>
            <a:br>
              <a:rPr lang="en-US" sz="2700" dirty="0"/>
            </a:br>
            <a:r>
              <a:rPr lang="en-US" sz="2700" dirty="0" smtClean="0"/>
              <a:t>Fran</a:t>
            </a:r>
            <a:r>
              <a:rPr lang="el-GR" sz="2700" dirty="0"/>
              <a:t>ç</a:t>
            </a:r>
            <a:r>
              <a:rPr lang="en-US" sz="2700" dirty="0" err="1"/>
              <a:t>ois</a:t>
            </a:r>
            <a:r>
              <a:rPr lang="en-US" sz="2700" dirty="0"/>
              <a:t> Dubois</a:t>
            </a:r>
            <a:r>
              <a:rPr lang="el-GR" sz="2700" dirty="0"/>
              <a:t>, </a:t>
            </a:r>
            <a:r>
              <a:rPr lang="el-GR" sz="2700" i="1" dirty="0"/>
              <a:t>Η νύχτα </a:t>
            </a:r>
            <a:r>
              <a:rPr lang="en-US" sz="2700" i="1" dirty="0"/>
              <a:t>    </a:t>
            </a:r>
            <a:r>
              <a:rPr lang="el-GR" sz="2700" i="1" dirty="0"/>
              <a:t>του Αγίου Βαρθολομαίου 24 Αυγούστου 1572</a:t>
            </a:r>
            <a:r>
              <a:rPr lang="el-GR" sz="2700" dirty="0"/>
              <a:t>, 1576</a:t>
            </a:r>
            <a:r>
              <a:rPr lang="el-GR" dirty="0"/>
              <a:t/>
            </a:r>
            <a:br>
              <a:rPr lang="el-GR" dirty="0"/>
            </a:br>
            <a:endParaRPr lang="el-GR" dirty="0"/>
          </a:p>
        </p:txBody>
      </p:sp>
      <p:pic>
        <p:nvPicPr>
          <p:cNvPr id="4" name="Θέση περιεχομένου 3" descr="C:\Users\αθηνά\Google Drive\ΔΙΑΤΡΙΒΗ -ΕΙΚΟΝΑ\ΔΙΑΤΡΙΒΗ-ΔΕΚEΜΒΡΙΟΣ 2016\ΤΕΛΙΚΟ ΚΕΙΜΕΝΟ 28.12.16\Διατ. Α\Εισαγωγή\Εισαγωγή- Παράδειγμα 1,2,3_Page_1.jpg"/>
          <p:cNvPicPr>
            <a:picLocks noGrp="1"/>
          </p:cNvPicPr>
          <p:nvPr>
            <p:ph idx="1"/>
          </p:nvPr>
        </p:nvPicPr>
        <p:blipFill rotWithShape="1">
          <a:blip r:embed="rId2">
            <a:extLst>
              <a:ext uri="{28A0092B-C50C-407E-A947-70E740481C1C}">
                <a14:useLocalDpi xmlns:a14="http://schemas.microsoft.com/office/drawing/2010/main" val="0"/>
              </a:ext>
            </a:extLst>
          </a:blip>
          <a:srcRect l="17062" t="7652" r="16630" b="55157"/>
          <a:stretch/>
        </p:blipFill>
        <p:spPr bwMode="auto">
          <a:xfrm>
            <a:off x="222354" y="469900"/>
            <a:ext cx="7257946" cy="57863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1373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rot="10800000" flipH="1" flipV="1">
            <a:off x="7454901" y="3873500"/>
            <a:ext cx="3568700" cy="1308100"/>
          </a:xfrm>
        </p:spPr>
        <p:txBody>
          <a:bodyPr>
            <a:normAutofit fontScale="90000"/>
          </a:bodyPr>
          <a:lstStyle/>
          <a:p>
            <a:r>
              <a:rPr lang="en-US" sz="3100" dirty="0" smtClean="0">
                <a:latin typeface="Calibri" panose="020F0502020204030204" pitchFamily="34" charset="0"/>
                <a:ea typeface="Calibri" panose="020F0502020204030204" pitchFamily="34" charset="0"/>
                <a:cs typeface="Times New Roman" panose="02020603050405020304" pitchFamily="18" charset="0"/>
              </a:rPr>
              <a:t/>
            </a:r>
            <a:br>
              <a:rPr lang="en-US" sz="3100" dirty="0" smtClean="0">
                <a:latin typeface="Calibri" panose="020F0502020204030204" pitchFamily="34" charset="0"/>
                <a:ea typeface="Calibri" panose="020F0502020204030204" pitchFamily="34" charset="0"/>
                <a:cs typeface="Times New Roman" panose="02020603050405020304" pitchFamily="18" charset="0"/>
              </a:rPr>
            </a:br>
            <a:r>
              <a:rPr lang="en-US" sz="3100" dirty="0">
                <a:latin typeface="Calibri" panose="020F0502020204030204" pitchFamily="34" charset="0"/>
                <a:ea typeface="Calibri" panose="020F0502020204030204" pitchFamily="34" charset="0"/>
                <a:cs typeface="Times New Roman" panose="02020603050405020304" pitchFamily="18" charset="0"/>
              </a:rPr>
              <a:t/>
            </a:r>
            <a:br>
              <a:rPr lang="en-US" sz="31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G</a:t>
            </a:r>
            <a:r>
              <a:rPr lang="en-US" sz="2700" dirty="0">
                <a:latin typeface="Calibri" panose="020F0502020204030204" pitchFamily="34" charset="0"/>
                <a:ea typeface="Calibri" panose="020F0502020204030204" pitchFamily="34" charset="0"/>
                <a:cs typeface="Times New Roman" panose="02020603050405020304" pitchFamily="18" charset="0"/>
              </a:rPr>
              <a:t>. Vasari, Sala </a:t>
            </a:r>
            <a:r>
              <a:rPr lang="en-US" sz="2700" dirty="0" err="1">
                <a:latin typeface="Calibri" panose="020F0502020204030204" pitchFamily="34" charset="0"/>
                <a:ea typeface="Calibri" panose="020F0502020204030204" pitchFamily="34" charset="0"/>
                <a:cs typeface="Times New Roman" panose="02020603050405020304" pitchFamily="18" charset="0"/>
              </a:rPr>
              <a:t>Regia</a:t>
            </a:r>
            <a:r>
              <a:rPr lang="en-US" sz="2700" dirty="0">
                <a:latin typeface="Calibri" panose="020F0502020204030204" pitchFamily="34" charset="0"/>
                <a:ea typeface="Calibri" panose="020F0502020204030204" pitchFamily="34" charset="0"/>
                <a:cs typeface="Times New Roman" panose="02020603050405020304" pitchFamily="18" charset="0"/>
              </a:rPr>
              <a:t>, </a:t>
            </a: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l-GR" sz="2700" dirty="0" err="1" smtClean="0">
                <a:latin typeface="Calibri" panose="020F0502020204030204" pitchFamily="34" charset="0"/>
                <a:ea typeface="Calibri" panose="020F0502020204030204" pitchFamily="34" charset="0"/>
                <a:cs typeface="Times New Roman" panose="02020603050405020304" pitchFamily="18" charset="0"/>
              </a:rPr>
              <a:t>Βατικαν</a:t>
            </a:r>
            <a:r>
              <a:rPr lang="en-US" sz="2700" dirty="0" smtClean="0">
                <a:latin typeface="Calibri" panose="020F0502020204030204" pitchFamily="34" charset="0"/>
                <a:ea typeface="Calibri" panose="020F0502020204030204" pitchFamily="34" charset="0"/>
                <a:cs typeface="Times New Roman" panose="02020603050405020304" pitchFamily="18" charset="0"/>
              </a:rPr>
              <a:t>o, </a:t>
            </a:r>
            <a:r>
              <a:rPr lang="en-US" sz="2700" dirty="0">
                <a:latin typeface="Calibri" panose="020F0502020204030204" pitchFamily="34" charset="0"/>
                <a:ea typeface="Calibri" panose="020F0502020204030204" pitchFamily="34" charset="0"/>
                <a:cs typeface="Times New Roman" panose="02020603050405020304" pitchFamily="18" charset="0"/>
              </a:rPr>
              <a:t>1572</a:t>
            </a:r>
            <a:r>
              <a:rPr lang="el-GR" sz="2700" dirty="0">
                <a:latin typeface="Calibri" panose="020F0502020204030204" pitchFamily="34" charset="0"/>
                <a:ea typeface="Calibri" panose="020F0502020204030204" pitchFamily="34" charset="0"/>
                <a:cs typeface="Times New Roman" panose="02020603050405020304" pitchFamily="18" charset="0"/>
              </a:rPr>
              <a:t/>
            </a:r>
            <a:br>
              <a:rPr lang="el-GR" sz="2700" dirty="0">
                <a:latin typeface="Calibri" panose="020F0502020204030204" pitchFamily="34" charset="0"/>
                <a:ea typeface="Calibri" panose="020F0502020204030204" pitchFamily="34" charset="0"/>
                <a:cs typeface="Times New Roman" panose="02020603050405020304" pitchFamily="18" charset="0"/>
              </a:rPr>
            </a:br>
            <a:endParaRPr lang="el-GR" sz="2700"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600" y="197985"/>
            <a:ext cx="4610100" cy="6532424"/>
          </a:xfrm>
          <a:prstGeom prst="rect">
            <a:avLst/>
          </a:prstGeom>
        </p:spPr>
      </p:pic>
    </p:spTree>
    <p:extLst>
      <p:ext uri="{BB962C8B-B14F-4D97-AF65-F5344CB8AC3E}">
        <p14:creationId xmlns:p14="http://schemas.microsoft.com/office/powerpoint/2010/main" val="3633878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64635" y="5281612"/>
            <a:ext cx="2959100" cy="560388"/>
          </a:xfrm>
        </p:spPr>
        <p:txBody>
          <a:bodyPr>
            <a:normAutofit fontScale="90000"/>
          </a:bodyPr>
          <a:lstStyle/>
          <a:p>
            <a:r>
              <a:rPr lang="en-US" sz="2200" dirty="0" smtClean="0">
                <a:solidFill>
                  <a:srgbClr val="393939"/>
                </a:solidFill>
                <a:latin typeface="Helvetica" panose="020B0604020202020204" pitchFamily="34" charset="0"/>
                <a:ea typeface="Calibri" panose="020F0502020204030204" pitchFamily="34" charset="0"/>
                <a:cs typeface="Times New Roman" panose="02020603050405020304" pitchFamily="18" charset="0"/>
              </a:rPr>
              <a:t/>
            </a:r>
            <a:br>
              <a:rPr lang="en-US" sz="2200" dirty="0" smtClean="0">
                <a:solidFill>
                  <a:srgbClr val="393939"/>
                </a:solidFill>
                <a:latin typeface="Helvetica" panose="020B0604020202020204" pitchFamily="34" charset="0"/>
                <a:ea typeface="Calibri" panose="020F0502020204030204" pitchFamily="34" charset="0"/>
                <a:cs typeface="Times New Roman" panose="02020603050405020304" pitchFamily="18" charset="0"/>
              </a:rPr>
            </a:br>
            <a:r>
              <a:rPr lang="en-US" sz="2200" dirty="0">
                <a:solidFill>
                  <a:srgbClr val="393939"/>
                </a:solidFill>
                <a:latin typeface="Helvetica" panose="020B0604020202020204" pitchFamily="34" charset="0"/>
                <a:ea typeface="Calibri" panose="020F0502020204030204" pitchFamily="34" charset="0"/>
                <a:cs typeface="Times New Roman" panose="02020603050405020304" pitchFamily="18" charset="0"/>
              </a:rPr>
              <a:t/>
            </a:r>
            <a:br>
              <a:rPr lang="en-US" sz="2200" dirty="0">
                <a:solidFill>
                  <a:srgbClr val="393939"/>
                </a:solidFill>
                <a:latin typeface="Helvetica" panose="020B0604020202020204" pitchFamily="34" charset="0"/>
                <a:ea typeface="Calibri" panose="020F0502020204030204" pitchFamily="34" charset="0"/>
                <a:cs typeface="Times New Roman" panose="02020603050405020304" pitchFamily="18" charset="0"/>
              </a:rPr>
            </a:br>
            <a:r>
              <a:rPr lang="el-GR" sz="2200" i="1" dirty="0" smtClean="0">
                <a:latin typeface="Helvetica" panose="020B0604020202020204" pitchFamily="34" charset="0"/>
                <a:ea typeface="Calibri" panose="020F0502020204030204" pitchFamily="34" charset="0"/>
                <a:cs typeface="Times New Roman" panose="02020603050405020304" pitchFamily="18" charset="0"/>
              </a:rPr>
              <a:t>Σφαγή </a:t>
            </a:r>
            <a:r>
              <a:rPr lang="el-GR" sz="2200" i="1" dirty="0">
                <a:latin typeface="Helvetica" panose="020B0604020202020204" pitchFamily="34" charset="0"/>
                <a:ea typeface="Calibri" panose="020F0502020204030204" pitchFamily="34" charset="0"/>
                <a:cs typeface="Times New Roman" panose="02020603050405020304" pitchFamily="18" charset="0"/>
              </a:rPr>
              <a:t>των καθολικών στην πόλη </a:t>
            </a:r>
            <a:r>
              <a:rPr lang="en-US" sz="2200" i="1" dirty="0" err="1">
                <a:latin typeface="Helvetica" panose="020B0604020202020204" pitchFamily="34" charset="0"/>
                <a:ea typeface="Calibri" panose="020F0502020204030204" pitchFamily="34" charset="0"/>
                <a:cs typeface="Times New Roman" panose="02020603050405020304" pitchFamily="18" charset="0"/>
              </a:rPr>
              <a:t>Nîmes</a:t>
            </a:r>
            <a:r>
              <a:rPr lang="en-US" sz="2200" dirty="0">
                <a:latin typeface="Helvetica" panose="020B0604020202020204" pitchFamily="34" charset="0"/>
                <a:ea typeface="Calibri" panose="020F0502020204030204" pitchFamily="34" charset="0"/>
                <a:cs typeface="Times New Roman" panose="02020603050405020304" pitchFamily="18" charset="0"/>
              </a:rPr>
              <a:t>, 1567</a:t>
            </a:r>
            <a:r>
              <a:rPr lang="el-GR" dirty="0">
                <a:latin typeface="Calibri" panose="020F0502020204030204" pitchFamily="34" charset="0"/>
                <a:ea typeface="Calibri" panose="020F0502020204030204" pitchFamily="34" charset="0"/>
                <a:cs typeface="Times New Roman" panose="02020603050405020304" pitchFamily="18" charset="0"/>
              </a:rPr>
              <a:t/>
            </a:r>
            <a:br>
              <a:rPr lang="el-GR" dirty="0">
                <a:latin typeface="Calibri" panose="020F0502020204030204" pitchFamily="34" charset="0"/>
                <a:ea typeface="Calibri" panose="020F0502020204030204" pitchFamily="34" charset="0"/>
                <a:cs typeface="Times New Roman" panose="02020603050405020304" pitchFamily="18" charset="0"/>
              </a:rPr>
            </a:br>
            <a:endParaRPr lang="el-GR" dirty="0"/>
          </a:p>
        </p:txBody>
      </p:sp>
      <p:pic>
        <p:nvPicPr>
          <p:cNvPr id="6" name="Θέση περιεχομένου 5"/>
          <p:cNvPicPr>
            <a:picLocks noGrp="1" noChangeAspect="1"/>
          </p:cNvPicPr>
          <p:nvPr>
            <p:ph idx="1"/>
          </p:nvPr>
        </p:nvPicPr>
        <p:blipFill>
          <a:blip r:embed="rId2"/>
          <a:stretch>
            <a:fillRect/>
          </a:stretch>
        </p:blipFill>
        <p:spPr>
          <a:xfrm>
            <a:off x="377335" y="852477"/>
            <a:ext cx="5055738" cy="3827463"/>
          </a:xfrm>
          <a:prstGeom prst="rect">
            <a:avLst/>
          </a:prstGeom>
        </p:spPr>
      </p:pic>
      <p:pic>
        <p:nvPicPr>
          <p:cNvPr id="7" name="Εικόνα 6"/>
          <p:cNvPicPr>
            <a:picLocks noChangeAspect="1"/>
          </p:cNvPicPr>
          <p:nvPr/>
        </p:nvPicPr>
        <p:blipFill>
          <a:blip r:embed="rId3"/>
          <a:stretch>
            <a:fillRect/>
          </a:stretch>
        </p:blipFill>
        <p:spPr>
          <a:xfrm>
            <a:off x="5846746" y="852477"/>
            <a:ext cx="6116654" cy="4429135"/>
          </a:xfrm>
          <a:prstGeom prst="rect">
            <a:avLst/>
          </a:prstGeom>
        </p:spPr>
      </p:pic>
      <p:sp>
        <p:nvSpPr>
          <p:cNvPr id="8" name="Τίτλος 1"/>
          <p:cNvSpPr txBox="1">
            <a:spLocks/>
          </p:cNvSpPr>
          <p:nvPr/>
        </p:nvSpPr>
        <p:spPr>
          <a:xfrm>
            <a:off x="5846746" y="5497512"/>
            <a:ext cx="4537877" cy="101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
        <p:nvSpPr>
          <p:cNvPr id="10" name="Ορθογώνιο 9"/>
          <p:cNvSpPr/>
          <p:nvPr/>
        </p:nvSpPr>
        <p:spPr>
          <a:xfrm>
            <a:off x="5846746" y="5561806"/>
            <a:ext cx="6096000" cy="1200329"/>
          </a:xfrm>
          <a:prstGeom prst="rect">
            <a:avLst/>
          </a:prstGeom>
        </p:spPr>
        <p:txBody>
          <a:bodyPr>
            <a:spAutoFit/>
          </a:bodyPr>
          <a:lstStyle/>
          <a:p>
            <a:r>
              <a:rPr lang="fr-FR" sz="2400" dirty="0" smtClean="0"/>
              <a:t>F. </a:t>
            </a:r>
            <a:r>
              <a:rPr lang="fr-FR" sz="2400" dirty="0" err="1" smtClean="0"/>
              <a:t>Hogenbergh</a:t>
            </a:r>
            <a:r>
              <a:rPr lang="fr-FR" sz="2400" dirty="0" smtClean="0"/>
              <a:t>, </a:t>
            </a:r>
            <a:r>
              <a:rPr lang="el-GR" sz="2400" i="1" dirty="0" smtClean="0"/>
              <a:t>Οι καλβινιστές καταστρέφουν καθολικές εκκλησίες, </a:t>
            </a:r>
            <a:r>
              <a:rPr lang="el-GR" sz="2400" dirty="0" smtClean="0"/>
              <a:t>16</a:t>
            </a:r>
            <a:r>
              <a:rPr lang="el-GR" sz="2400" baseline="30000" dirty="0" smtClean="0"/>
              <a:t>ος</a:t>
            </a:r>
            <a:r>
              <a:rPr lang="el-GR" sz="2400" dirty="0" smtClean="0"/>
              <a:t> αι</a:t>
            </a:r>
            <a:r>
              <a:rPr lang="el-GR" sz="2400" dirty="0" smtClean="0">
                <a:latin typeface="Calibri" panose="020F0502020204030204" pitchFamily="34" charset="0"/>
                <a:ea typeface="Calibri" panose="020F0502020204030204" pitchFamily="34" charset="0"/>
                <a:cs typeface="Times New Roman" panose="02020603050405020304" pitchFamily="18" charset="0"/>
              </a:rPr>
              <a:t/>
            </a:r>
            <a:br>
              <a:rPr lang="el-GR" sz="2400" dirty="0" smtClean="0">
                <a:latin typeface="Calibri" panose="020F0502020204030204" pitchFamily="34" charset="0"/>
                <a:ea typeface="Calibri" panose="020F0502020204030204" pitchFamily="34" charset="0"/>
                <a:cs typeface="Times New Roman" panose="02020603050405020304" pitchFamily="18" charset="0"/>
              </a:rPr>
            </a:br>
            <a:endParaRPr lang="el-GR" sz="2400" dirty="0"/>
          </a:p>
        </p:txBody>
      </p:sp>
    </p:spTree>
    <p:extLst>
      <p:ext uri="{BB962C8B-B14F-4D97-AF65-F5344CB8AC3E}">
        <p14:creationId xmlns:p14="http://schemas.microsoft.com/office/powerpoint/2010/main" val="2027642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p:cNvSpPr>
          <p:nvPr>
            <p:ph type="title"/>
          </p:nvPr>
        </p:nvSpPr>
        <p:spPr>
          <a:xfrm>
            <a:off x="650682" y="6019800"/>
            <a:ext cx="10944417" cy="495300"/>
          </a:xfrm>
        </p:spPr>
        <p:txBody>
          <a:bodyPr>
            <a:normAutofit fontScale="90000"/>
          </a:bodyPr>
          <a:lstStyle/>
          <a:p>
            <a:pPr algn="r"/>
            <a:r>
              <a:rPr lang="el-GR" sz="2400" i="1" dirty="0">
                <a:latin typeface="Calibri" panose="020F0502020204030204" pitchFamily="34" charset="0"/>
                <a:ea typeface="Calibri" panose="020F0502020204030204" pitchFamily="34" charset="0"/>
                <a:cs typeface="Times New Roman" panose="02020603050405020304" pitchFamily="18" charset="0"/>
              </a:rPr>
              <a:t>Ιησουιτική εκκλησία του Ιησού, </a:t>
            </a:r>
            <a:r>
              <a:rPr lang="el-GR" sz="2400" dirty="0">
                <a:latin typeface="Calibri" panose="020F0502020204030204" pitchFamily="34" charset="0"/>
                <a:ea typeface="Calibri" panose="020F0502020204030204" pitchFamily="34" charset="0"/>
                <a:cs typeface="Times New Roman" panose="02020603050405020304" pitchFamily="18" charset="0"/>
              </a:rPr>
              <a:t>Ρώμη</a:t>
            </a:r>
            <a:r>
              <a:rPr lang="el-GR" sz="2400" i="1" dirty="0" smtClean="0">
                <a:latin typeface="Calibri" panose="020F0502020204030204" pitchFamily="34" charset="0"/>
                <a:ea typeface="Calibri" panose="020F0502020204030204" pitchFamily="34" charset="0"/>
                <a:cs typeface="Times New Roman" panose="02020603050405020304" pitchFamily="18" charset="0"/>
              </a:rPr>
              <a:t>    </a:t>
            </a:r>
            <a:r>
              <a:rPr lang="en-US" sz="2400" i="1"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rPr>
              <a:t>J</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Perrisin</a:t>
            </a:r>
            <a:r>
              <a:rPr lang="el-GR" sz="2400" dirty="0">
                <a:latin typeface="Calibri" panose="020F0502020204030204" pitchFamily="34" charset="0"/>
                <a:ea typeface="Calibri" panose="020F0502020204030204" pitchFamily="34" charset="0"/>
                <a:cs typeface="Times New Roman" panose="02020603050405020304" pitchFamily="18" charset="0"/>
              </a:rPr>
              <a:t>, </a:t>
            </a:r>
            <a:r>
              <a:rPr lang="el-GR" sz="2400" i="1" dirty="0" err="1">
                <a:latin typeface="Calibri" panose="020F0502020204030204" pitchFamily="34" charset="0"/>
                <a:ea typeface="Calibri" panose="020F0502020204030204" pitchFamily="34" charset="0"/>
                <a:cs typeface="Times New Roman" panose="02020603050405020304" pitchFamily="18" charset="0"/>
              </a:rPr>
              <a:t>Καλβινιστικός</a:t>
            </a:r>
            <a:r>
              <a:rPr lang="el-GR" sz="2400" i="1" dirty="0">
                <a:latin typeface="Calibri" panose="020F0502020204030204" pitchFamily="34" charset="0"/>
                <a:ea typeface="Calibri" panose="020F0502020204030204" pitchFamily="34" charset="0"/>
                <a:cs typeface="Times New Roman" panose="02020603050405020304" pitchFamily="18" charset="0"/>
              </a:rPr>
              <a:t> ναός στην </a:t>
            </a:r>
            <a:r>
              <a:rPr lang="en-US" sz="2400" i="1" dirty="0">
                <a:latin typeface="Calibri" panose="020F0502020204030204" pitchFamily="34" charset="0"/>
                <a:ea typeface="Calibri" panose="020F0502020204030204" pitchFamily="34" charset="0"/>
                <a:cs typeface="Times New Roman" panose="02020603050405020304" pitchFamily="18" charset="0"/>
              </a:rPr>
              <a:t>Lyon</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l-GR" sz="2400" dirty="0" smtClean="0">
                <a:latin typeface="Calibri" panose="020F0502020204030204" pitchFamily="34" charset="0"/>
                <a:ea typeface="Calibri" panose="020F0502020204030204" pitchFamily="34" charset="0"/>
                <a:cs typeface="Times New Roman" panose="02020603050405020304" pitchFamily="18" charset="0"/>
              </a:rPr>
              <a:t>16</a:t>
            </a:r>
            <a:r>
              <a:rPr lang="el-GR" sz="2400" baseline="30000" dirty="0" smtClean="0">
                <a:latin typeface="Calibri" panose="020F0502020204030204" pitchFamily="34" charset="0"/>
                <a:ea typeface="Calibri" panose="020F0502020204030204" pitchFamily="34" charset="0"/>
                <a:cs typeface="Times New Roman" panose="02020603050405020304" pitchFamily="18" charset="0"/>
              </a:rPr>
              <a:t>ος</a:t>
            </a:r>
            <a:r>
              <a:rPr lang="el-GR" sz="2400" dirty="0" smtClean="0">
                <a:latin typeface="Calibri" panose="020F0502020204030204" pitchFamily="34" charset="0"/>
                <a:ea typeface="Calibri" panose="020F0502020204030204" pitchFamily="34" charset="0"/>
                <a:cs typeface="Times New Roman" panose="02020603050405020304" pitchFamily="18" charset="0"/>
              </a:rPr>
              <a:t> </a:t>
            </a:r>
            <a:r>
              <a:rPr lang="el-GR" sz="2400" dirty="0">
                <a:latin typeface="Calibri" panose="020F0502020204030204" pitchFamily="34" charset="0"/>
                <a:ea typeface="Calibri" panose="020F0502020204030204" pitchFamily="34" charset="0"/>
                <a:cs typeface="Times New Roman" panose="02020603050405020304" pitchFamily="18" charset="0"/>
              </a:rPr>
              <a:t>αι.</a:t>
            </a:r>
            <a:endParaRPr lang="el-GR" sz="2400" dirty="0"/>
          </a:p>
        </p:txBody>
      </p:sp>
      <p:pic>
        <p:nvPicPr>
          <p:cNvPr id="4" name="Θέση περιεχομένου 3"/>
          <p:cNvPicPr>
            <a:picLocks noGrp="1" noChangeAspect="1"/>
          </p:cNvPicPr>
          <p:nvPr>
            <p:ph idx="1"/>
          </p:nvPr>
        </p:nvPicPr>
        <p:blipFill>
          <a:blip r:embed="rId2"/>
          <a:stretch>
            <a:fillRect/>
          </a:stretch>
        </p:blipFill>
        <p:spPr>
          <a:xfrm>
            <a:off x="866583" y="440265"/>
            <a:ext cx="4276917" cy="5357285"/>
          </a:xfrm>
          <a:prstGeom prst="rect">
            <a:avLst/>
          </a:prstGeom>
        </p:spPr>
      </p:pic>
      <p:pic>
        <p:nvPicPr>
          <p:cNvPr id="5" name="Εικόνα 4"/>
          <p:cNvPicPr>
            <a:picLocks noChangeAspect="1"/>
          </p:cNvPicPr>
          <p:nvPr/>
        </p:nvPicPr>
        <p:blipFill>
          <a:blip r:embed="rId3"/>
          <a:stretch>
            <a:fillRect/>
          </a:stretch>
        </p:blipFill>
        <p:spPr>
          <a:xfrm>
            <a:off x="6029931" y="440265"/>
            <a:ext cx="5663574" cy="5357285"/>
          </a:xfrm>
          <a:prstGeom prst="rect">
            <a:avLst/>
          </a:prstGeom>
        </p:spPr>
      </p:pic>
      <p:sp>
        <p:nvSpPr>
          <p:cNvPr id="7" name="Τίτλος 1"/>
          <p:cNvSpPr txBox="1">
            <a:spLocks/>
          </p:cNvSpPr>
          <p:nvPr/>
        </p:nvSpPr>
        <p:spPr>
          <a:xfrm>
            <a:off x="4787900" y="5575300"/>
            <a:ext cx="9575800" cy="839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Tree>
    <p:extLst>
      <p:ext uri="{BB962C8B-B14F-4D97-AF65-F5344CB8AC3E}">
        <p14:creationId xmlns:p14="http://schemas.microsoft.com/office/powerpoint/2010/main" val="390327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650875"/>
          </a:xfrm>
        </p:spPr>
        <p:txBody>
          <a:bodyPr>
            <a:normAutofit fontScale="90000"/>
          </a:bodyPr>
          <a:lstStyle/>
          <a:p>
            <a:pPr algn="ctr"/>
            <a:r>
              <a:rPr lang="el-GR" sz="2400" b="1" dirty="0" smtClean="0"/>
              <a:t>Ο Λούθηρος απαντάει στον αναθεματισμό του από τον πάπα Λέοντα Χ με αναφορές στους Έλληνες Πατέρες της Εκκλησίας</a:t>
            </a:r>
            <a:endParaRPr lang="el-GR" sz="2400" b="1" dirty="0"/>
          </a:p>
        </p:txBody>
      </p:sp>
      <p:pic>
        <p:nvPicPr>
          <p:cNvPr id="1026" name="Picture 2" descr="Luthe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998438" y="1464469"/>
            <a:ext cx="6789710" cy="4778375"/>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p:cNvPicPr>
            <a:picLocks noChangeAspect="1"/>
          </p:cNvPicPr>
          <p:nvPr/>
        </p:nvPicPr>
        <p:blipFill>
          <a:blip r:embed="rId3"/>
          <a:stretch>
            <a:fillRect/>
          </a:stretch>
        </p:blipFill>
        <p:spPr>
          <a:xfrm>
            <a:off x="838200" y="1464469"/>
            <a:ext cx="3276600" cy="4778375"/>
          </a:xfrm>
          <a:prstGeom prst="rect">
            <a:avLst/>
          </a:prstGeom>
        </p:spPr>
      </p:pic>
    </p:spTree>
    <p:extLst>
      <p:ext uri="{BB962C8B-B14F-4D97-AF65-F5344CB8AC3E}">
        <p14:creationId xmlns:p14="http://schemas.microsoft.com/office/powerpoint/2010/main" val="730389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815975"/>
          </a:xfrm>
        </p:spPr>
        <p:txBody>
          <a:bodyPr>
            <a:normAutofit/>
          </a:bodyPr>
          <a:lstStyle/>
          <a:p>
            <a:pPr algn="ctr"/>
            <a:r>
              <a:rPr lang="el-GR" sz="2400" b="1" dirty="0" smtClean="0"/>
              <a:t>Η προσπάθεια του Γερμανού Φιλίππου Μελάγχθωνος να ελκύσει το ενδιαφέρον των Ορθοδόξων υπέρ της Μεταρρύθμισης</a:t>
            </a:r>
            <a:endParaRPr lang="el-GR" sz="2400" b="1"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8066" y="1422400"/>
            <a:ext cx="7853425" cy="5122863"/>
          </a:xfrm>
        </p:spPr>
      </p:pic>
    </p:spTree>
    <p:extLst>
      <p:ext uri="{BB962C8B-B14F-4D97-AF65-F5344CB8AC3E}">
        <p14:creationId xmlns:p14="http://schemas.microsoft.com/office/powerpoint/2010/main" val="3707770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01700" y="279400"/>
            <a:ext cx="10515600" cy="584200"/>
          </a:xfrm>
        </p:spPr>
        <p:txBody>
          <a:bodyPr>
            <a:noAutofit/>
          </a:bodyPr>
          <a:lstStyle/>
          <a:p>
            <a:pPr algn="ctr"/>
            <a:r>
              <a:rPr lang="el-GR" sz="2400" b="1" dirty="0" smtClean="0"/>
              <a:t>Επιστολή του Μαρτίνου </a:t>
            </a:r>
            <a:r>
              <a:rPr lang="el-GR" sz="2400" b="1" dirty="0" err="1" smtClean="0"/>
              <a:t>Κρούσιου</a:t>
            </a:r>
            <a:r>
              <a:rPr lang="el-GR" sz="2400" b="1" dirty="0" smtClean="0"/>
              <a:t> στον Πατριάρχη Ιερεμία Β τον Τρανό, γραπτά κηρύγματα και μετάφραση της </a:t>
            </a:r>
            <a:r>
              <a:rPr lang="el-GR" sz="2400" b="1" dirty="0" err="1" smtClean="0"/>
              <a:t>Αυγουσταίας</a:t>
            </a:r>
            <a:r>
              <a:rPr lang="el-GR" sz="2400" b="1" dirty="0" smtClean="0"/>
              <a:t> Ομολογίας</a:t>
            </a:r>
            <a:endParaRPr lang="el-GR" sz="2400" b="1"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300" y="1173417"/>
            <a:ext cx="4267200" cy="5354383"/>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1260110"/>
            <a:ext cx="4214152" cy="5267690"/>
          </a:xfrm>
          <a:prstGeom prst="rect">
            <a:avLst/>
          </a:prstGeom>
        </p:spPr>
      </p:pic>
    </p:spTree>
    <p:extLst>
      <p:ext uri="{BB962C8B-B14F-4D97-AF65-F5344CB8AC3E}">
        <p14:creationId xmlns:p14="http://schemas.microsoft.com/office/powerpoint/2010/main" val="430909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207000" y="469900"/>
            <a:ext cx="6248400" cy="5753100"/>
          </a:xfrm>
        </p:spPr>
        <p:txBody>
          <a:bodyPr>
            <a:normAutofit fontScale="90000"/>
          </a:bodyPr>
          <a:lstStyle/>
          <a:p>
            <a:r>
              <a:rPr lang="el-GR" sz="2000" b="1" dirty="0" smtClean="0"/>
              <a:t>Οι αποκρίσεις του πατριάρχη Ιερεμίου του Β</a:t>
            </a:r>
            <a:br>
              <a:rPr lang="el-GR" sz="2000" b="1" dirty="0" smtClean="0"/>
            </a:br>
            <a:r>
              <a:rPr lang="el-GR" sz="2000" b="1" dirty="0"/>
              <a:t/>
            </a:r>
            <a:br>
              <a:rPr lang="el-GR" sz="2000" b="1" dirty="0"/>
            </a:br>
            <a:r>
              <a:rPr lang="el-GR" sz="2000" dirty="0" smtClean="0"/>
              <a:t>Α΄ απάντηση του Ιερεμία Β΄ σε 21 κεφάλαια (1576):</a:t>
            </a:r>
            <a:br>
              <a:rPr lang="el-GR" sz="2000" dirty="0" smtClean="0"/>
            </a:br>
            <a:r>
              <a:rPr lang="el-GR" sz="2000" dirty="0" smtClean="0"/>
              <a:t>- αναλυτική έκθεση της Ορθόδοξης πίστης</a:t>
            </a:r>
            <a:br>
              <a:rPr lang="el-GR" sz="2000" dirty="0" smtClean="0"/>
            </a:br>
            <a:r>
              <a:rPr lang="el-GR" sz="2000" dirty="0" smtClean="0"/>
              <a:t>- επισήμανση των αντιθέσεων με τα κείμενα των Προτεσταντών</a:t>
            </a:r>
            <a:br>
              <a:rPr lang="el-GR" sz="2000" dirty="0" smtClean="0"/>
            </a:br>
            <a:r>
              <a:rPr lang="el-GR" sz="2000" dirty="0" smtClean="0"/>
              <a:t/>
            </a:r>
            <a:br>
              <a:rPr lang="el-GR" sz="2000" dirty="0" smtClean="0"/>
            </a:br>
            <a:r>
              <a:rPr lang="el-GR" sz="2000" dirty="0" smtClean="0"/>
              <a:t>Β΄ απάντηση  του Ιερεμία Β΄</a:t>
            </a:r>
            <a:br>
              <a:rPr lang="el-GR" sz="2000" dirty="0" smtClean="0"/>
            </a:br>
            <a:r>
              <a:rPr lang="el-GR" sz="2000" dirty="0" smtClean="0"/>
              <a:t>- Ορθόδοξες πατερικές επισημάνσεις για την πίστη ως όρο της ευσέβειας</a:t>
            </a:r>
            <a:br>
              <a:rPr lang="el-GR" sz="2000" dirty="0" smtClean="0"/>
            </a:br>
            <a:r>
              <a:rPr lang="el-GR" sz="2000" dirty="0" smtClean="0"/>
              <a:t>- μη αναφορά στην ευχαριστιακή πραγμάτωση του μυστηρίου της Εκκλησίας</a:t>
            </a:r>
            <a:br>
              <a:rPr lang="el-GR" sz="2000" dirty="0" smtClean="0"/>
            </a:br>
            <a:r>
              <a:rPr lang="el-GR" sz="2000" dirty="0" smtClean="0"/>
              <a:t>- η ευσέβεια ως ατομικό γεγονός, νομική έμφαση της Εκκλησίας</a:t>
            </a:r>
            <a:br>
              <a:rPr lang="el-GR" sz="2000" dirty="0" smtClean="0"/>
            </a:br>
            <a:r>
              <a:rPr lang="el-GR" sz="2000" dirty="0" smtClean="0"/>
              <a:t/>
            </a:r>
            <a:br>
              <a:rPr lang="el-GR" sz="2000" dirty="0" smtClean="0"/>
            </a:br>
            <a:r>
              <a:rPr lang="el-GR" sz="2000" dirty="0" smtClean="0"/>
              <a:t>Γ</a:t>
            </a:r>
            <a:r>
              <a:rPr lang="el-GR" sz="2000" dirty="0"/>
              <a:t>΄ απάντηση  του Ιερεμία Β</a:t>
            </a:r>
            <a:r>
              <a:rPr lang="el-GR" sz="2000" dirty="0" smtClean="0"/>
              <a:t>΄</a:t>
            </a:r>
            <a:br>
              <a:rPr lang="el-GR" sz="2000" dirty="0" smtClean="0"/>
            </a:br>
            <a:r>
              <a:rPr lang="el-GR" sz="2000" dirty="0" smtClean="0"/>
              <a:t>Επισήμανση του άσκοπου χαρακτήρα του διαλόγου, εφόσον δεν υπάρχει πιστότητα στην αποστολική και πατερική παράδοση</a:t>
            </a: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endParaRPr lang="el-GR" sz="2000"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4384" y="469900"/>
            <a:ext cx="3711716" cy="6040818"/>
          </a:xfrm>
        </p:spPr>
      </p:pic>
    </p:spTree>
    <p:extLst>
      <p:ext uri="{BB962C8B-B14F-4D97-AF65-F5344CB8AC3E}">
        <p14:creationId xmlns:p14="http://schemas.microsoft.com/office/powerpoint/2010/main" val="47886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50900" y="406401"/>
            <a:ext cx="10515600" cy="609599"/>
          </a:xfrm>
        </p:spPr>
        <p:txBody>
          <a:bodyPr>
            <a:normAutofit fontScale="90000"/>
          </a:bodyPr>
          <a:lstStyle/>
          <a:p>
            <a:pPr algn="ctr"/>
            <a:r>
              <a:rPr lang="el-GR" sz="2000" b="1" dirty="0" smtClean="0"/>
              <a:t>Έλληνες λόγιοι της Βενετίας: στα πρότυπα της λατινικής σχολαστικής</a:t>
            </a:r>
            <a:br>
              <a:rPr lang="el-GR" sz="2000" b="1" dirty="0" smtClean="0"/>
            </a:br>
            <a:r>
              <a:rPr lang="el-GR" sz="2000" b="1" dirty="0" smtClean="0"/>
              <a:t>Μάξιμος </a:t>
            </a:r>
            <a:r>
              <a:rPr lang="el-GR" sz="2000" b="1" dirty="0" err="1"/>
              <a:t>Μ</a:t>
            </a:r>
            <a:r>
              <a:rPr lang="el-GR" sz="2000" b="1" dirty="0" err="1" smtClean="0"/>
              <a:t>αργούνιος</a:t>
            </a:r>
            <a:r>
              <a:rPr lang="el-GR" sz="2000" b="1" dirty="0" smtClean="0"/>
              <a:t>, επίσκοπος Κυθήρων &amp; Γαβριήλ Σεβήρος, μητροπολίτης </a:t>
            </a:r>
            <a:r>
              <a:rPr lang="el-GR" sz="2000" b="1" dirty="0" err="1" smtClean="0"/>
              <a:t>φιλαδελφείας</a:t>
            </a:r>
            <a:endParaRPr lang="el-GR" sz="2000" b="1" dirty="0"/>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850900" y="1324866"/>
            <a:ext cx="3975100" cy="5406136"/>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p:cNvPicPr>
            <a:picLocks noChangeAspect="1"/>
          </p:cNvPicPr>
          <p:nvPr/>
        </p:nvPicPr>
        <p:blipFill>
          <a:blip r:embed="rId3"/>
          <a:stretch>
            <a:fillRect/>
          </a:stretch>
        </p:blipFill>
        <p:spPr>
          <a:xfrm>
            <a:off x="7361237" y="1714500"/>
            <a:ext cx="3415880" cy="5022267"/>
          </a:xfrm>
          <a:prstGeom prst="rect">
            <a:avLst/>
          </a:prstGeom>
        </p:spPr>
      </p:pic>
    </p:spTree>
    <p:extLst>
      <p:ext uri="{BB962C8B-B14F-4D97-AF65-F5344CB8AC3E}">
        <p14:creationId xmlns:p14="http://schemas.microsoft.com/office/powerpoint/2010/main" val="253025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rot="10800000" flipV="1">
            <a:off x="4902198" y="6007100"/>
            <a:ext cx="6830177" cy="609597"/>
          </a:xfrm>
        </p:spPr>
        <p:txBody>
          <a:bodyPr>
            <a:normAutofit fontScale="90000"/>
          </a:bodyPr>
          <a:lstStyle/>
          <a:p>
            <a:r>
              <a:rPr lang="el-GR" sz="2000" dirty="0" smtClean="0"/>
              <a:t>Το ουνιτικό ελληνικό κολλέγιο του Αγίου Αθανασίου και οι μαθητές του στην υπηρεσία της Ρωμαιοκαθολικής Εκκλησίας</a:t>
            </a:r>
            <a:endParaRPr lang="el-GR" sz="2000"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196638"/>
            <a:ext cx="4556955" cy="2661362"/>
          </a:xfr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009556" cy="4013994"/>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8049" y="511358"/>
            <a:ext cx="3428051" cy="4619440"/>
          </a:xfrm>
          <a:prstGeom prst="rect">
            <a:avLst/>
          </a:prstGeom>
        </p:spPr>
      </p:pic>
      <p:pic>
        <p:nvPicPr>
          <p:cNvPr id="7" name="Εικόνα 6"/>
          <p:cNvPicPr>
            <a:picLocks noChangeAspect="1"/>
          </p:cNvPicPr>
          <p:nvPr/>
        </p:nvPicPr>
        <p:blipFill>
          <a:blip r:embed="rId5"/>
          <a:stretch>
            <a:fillRect/>
          </a:stretch>
        </p:blipFill>
        <p:spPr>
          <a:xfrm>
            <a:off x="4793832" y="511358"/>
            <a:ext cx="3517340" cy="4619440"/>
          </a:xfrm>
          <a:prstGeom prst="rect">
            <a:avLst/>
          </a:prstGeom>
        </p:spPr>
      </p:pic>
    </p:spTree>
    <p:extLst>
      <p:ext uri="{BB962C8B-B14F-4D97-AF65-F5344CB8AC3E}">
        <p14:creationId xmlns:p14="http://schemas.microsoft.com/office/powerpoint/2010/main" val="426086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959600" y="762694"/>
            <a:ext cx="4483100" cy="5726309"/>
          </a:xfrm>
        </p:spPr>
        <p:txBody>
          <a:bodyPr>
            <a:normAutofit fontScale="90000"/>
          </a:bodyPr>
          <a:lstStyle/>
          <a:p>
            <a:r>
              <a:rPr lang="el-GR" sz="2700" b="1" dirty="0" smtClean="0"/>
              <a:t>Ποικίλα προδρομικά ρεύματα</a:t>
            </a:r>
            <a:r>
              <a:rPr lang="el-GR" sz="2700" b="1" dirty="0"/>
              <a:t/>
            </a:r>
            <a:br>
              <a:rPr lang="el-GR" sz="2700" b="1" dirty="0"/>
            </a:br>
            <a:r>
              <a:rPr lang="el-GR" sz="2000" dirty="0" smtClean="0"/>
              <a:t/>
            </a:r>
            <a:br>
              <a:rPr lang="el-GR" sz="2000" dirty="0" smtClean="0"/>
            </a:br>
            <a:r>
              <a:rPr lang="el-GR" sz="2000" b="1" dirty="0" smtClean="0"/>
              <a:t>Ο </a:t>
            </a:r>
            <a:r>
              <a:rPr lang="el-GR" sz="2000" b="1" dirty="0"/>
              <a:t>κλονισμός της αυθεντίας του </a:t>
            </a:r>
            <a:r>
              <a:rPr lang="el-GR" sz="2000" b="1" dirty="0" smtClean="0"/>
              <a:t>σχολαστικισμού</a:t>
            </a:r>
            <a:r>
              <a:rPr lang="el-GR" sz="2000" b="1" dirty="0"/>
              <a:t> </a:t>
            </a:r>
            <a:r>
              <a:rPr lang="el-GR" sz="2000" b="1" dirty="0" smtClean="0"/>
              <a:t/>
            </a:r>
            <a:br>
              <a:rPr lang="el-GR" sz="2000" b="1" dirty="0" smtClean="0"/>
            </a:br>
            <a:r>
              <a:rPr lang="el-GR" sz="2000" b="1" dirty="0" smtClean="0"/>
              <a:t/>
            </a:r>
            <a:br>
              <a:rPr lang="el-GR" sz="2000" b="1" dirty="0" smtClean="0"/>
            </a:br>
            <a:r>
              <a:rPr lang="el-GR" sz="2000" b="1" dirty="0" smtClean="0"/>
              <a:t>Η</a:t>
            </a:r>
            <a:r>
              <a:rPr lang="el-GR" sz="2000" b="1" dirty="0" smtClean="0"/>
              <a:t> </a:t>
            </a:r>
            <a:r>
              <a:rPr lang="el-GR" sz="2000" b="1" dirty="0"/>
              <a:t>εμφάνιση της  ουμανιστικής </a:t>
            </a:r>
            <a:r>
              <a:rPr lang="el-GR" sz="2000" b="1" dirty="0" smtClean="0"/>
              <a:t>κίνησης</a:t>
            </a:r>
            <a:r>
              <a:rPr lang="el-GR" sz="2000" b="1" dirty="0"/>
              <a:t> </a:t>
            </a:r>
            <a:r>
              <a:rPr lang="el-GR" sz="2000" b="1" dirty="0" smtClean="0"/>
              <a:t/>
            </a:r>
            <a:br>
              <a:rPr lang="el-GR" sz="2000" b="1" dirty="0" smtClean="0"/>
            </a:br>
            <a:r>
              <a:rPr lang="el-GR" sz="2000" b="1" dirty="0" smtClean="0"/>
              <a:t/>
            </a:r>
            <a:br>
              <a:rPr lang="el-GR" sz="2000" b="1" dirty="0" smtClean="0"/>
            </a:br>
            <a:r>
              <a:rPr lang="el-GR" sz="2000" b="1" dirty="0" smtClean="0"/>
              <a:t>Η</a:t>
            </a:r>
            <a:r>
              <a:rPr lang="el-GR" sz="2000" b="1" dirty="0" smtClean="0"/>
              <a:t> </a:t>
            </a:r>
            <a:r>
              <a:rPr lang="el-GR" sz="2000" b="1" dirty="0"/>
              <a:t>ελευθερία της επιστημονικής </a:t>
            </a:r>
            <a:r>
              <a:rPr lang="el-GR" sz="2000" b="1" dirty="0" smtClean="0"/>
              <a:t>έρευνας </a:t>
            </a:r>
            <a:br>
              <a:rPr lang="el-GR" sz="2000" b="1" dirty="0" smtClean="0"/>
            </a:br>
            <a:r>
              <a:rPr lang="el-GR" sz="2000" b="1" dirty="0" smtClean="0"/>
              <a:t/>
            </a:r>
            <a:br>
              <a:rPr lang="el-GR" sz="2000" b="1" dirty="0" smtClean="0"/>
            </a:br>
            <a:r>
              <a:rPr lang="el-GR" sz="2000" b="1" dirty="0" smtClean="0"/>
              <a:t>Ο</a:t>
            </a:r>
            <a:r>
              <a:rPr lang="el-GR" sz="2000" b="1" dirty="0" smtClean="0"/>
              <a:t>ι </a:t>
            </a:r>
            <a:r>
              <a:rPr lang="el-GR" sz="2000" b="1" dirty="0"/>
              <a:t>αιρέσεις και οι πρώτες μεταρρυθμιστικές κινήσεις του 14</a:t>
            </a:r>
            <a:r>
              <a:rPr lang="el-GR" sz="2000" b="1" baseline="30000" dirty="0"/>
              <a:t>ου</a:t>
            </a:r>
            <a:r>
              <a:rPr lang="el-GR" sz="2000" b="1" dirty="0"/>
              <a:t> και 15</a:t>
            </a:r>
            <a:r>
              <a:rPr lang="el-GR" sz="2000" b="1" baseline="30000" dirty="0"/>
              <a:t>ου</a:t>
            </a:r>
            <a:r>
              <a:rPr lang="el-GR" sz="2000" b="1" dirty="0"/>
              <a:t> </a:t>
            </a:r>
            <a:r>
              <a:rPr lang="el-GR" sz="2000" b="1" dirty="0" smtClean="0"/>
              <a:t>αιώνα </a:t>
            </a:r>
            <a:br>
              <a:rPr lang="el-GR" sz="2000" b="1" dirty="0" smtClean="0"/>
            </a:br>
            <a:r>
              <a:rPr lang="el-GR" sz="2000" b="1" dirty="0" smtClean="0"/>
              <a:t/>
            </a:r>
            <a:br>
              <a:rPr lang="el-GR" sz="2000" b="1" dirty="0" smtClean="0"/>
            </a:br>
            <a:r>
              <a:rPr lang="el-GR" sz="2000" b="1" dirty="0"/>
              <a:t>Η</a:t>
            </a:r>
            <a:r>
              <a:rPr lang="el-GR" sz="2000" b="1" dirty="0" smtClean="0"/>
              <a:t> </a:t>
            </a:r>
            <a:r>
              <a:rPr lang="el-GR" sz="2000" b="1" dirty="0"/>
              <a:t>αμφισβήτηση της απόλυτης και συγκεντρωτικής εξουσίας του </a:t>
            </a:r>
            <a:r>
              <a:rPr lang="el-GR" sz="2000" b="1" dirty="0" smtClean="0"/>
              <a:t>πάπα </a:t>
            </a:r>
            <a:r>
              <a:rPr lang="el-GR" sz="2000" b="1" dirty="0"/>
              <a:t/>
            </a:r>
            <a:br>
              <a:rPr lang="el-GR" sz="2000" b="1" dirty="0"/>
            </a:br>
            <a:r>
              <a:rPr lang="el-GR" sz="2000" b="1" dirty="0"/>
              <a:t/>
            </a:r>
            <a:br>
              <a:rPr lang="el-GR" sz="2000" b="1" dirty="0"/>
            </a:br>
            <a:r>
              <a:rPr lang="el-GR" sz="2000" b="1" dirty="0"/>
              <a:t>Η χειραφέτηση της θεολογικής έρευνας και σκέψης από την εκκλησιαστική </a:t>
            </a:r>
            <a:r>
              <a:rPr lang="el-GR" sz="2000" b="1" dirty="0" smtClean="0"/>
              <a:t>αυθεντία </a:t>
            </a:r>
            <a:r>
              <a:rPr lang="el-GR" sz="2000" b="1" dirty="0"/>
              <a:t/>
            </a:r>
            <a:br>
              <a:rPr lang="el-GR" sz="2000" b="1" dirty="0"/>
            </a:br>
            <a:r>
              <a:rPr lang="el-GR" sz="2000" b="1" dirty="0"/>
              <a:t/>
            </a:r>
            <a:br>
              <a:rPr lang="el-GR" sz="2000" b="1" dirty="0"/>
            </a:br>
            <a:r>
              <a:rPr lang="el-GR" sz="2000" b="1" dirty="0" smtClean="0"/>
              <a:t>Η Αγία Γραφή, αυθεντικό </a:t>
            </a:r>
            <a:r>
              <a:rPr lang="el-GR" sz="2000" b="1" dirty="0"/>
              <a:t>και ύψιστο κριτήριο της αλήθειας. </a:t>
            </a:r>
            <a:r>
              <a:rPr lang="el-GR" b="1" dirty="0"/>
              <a:t/>
            </a:r>
            <a:br>
              <a:rPr lang="el-GR" b="1" dirty="0"/>
            </a:br>
            <a:endParaRPr lang="el-GR" b="1" dirty="0"/>
          </a:p>
        </p:txBody>
      </p:sp>
      <p:pic>
        <p:nvPicPr>
          <p:cNvPr id="4" name="5 - Εικόνα" descr="http://photos1.blogger.com/x/blogger/3355/2634/1600/36294/luther95.jpg"/>
          <p:cNvPicPr>
            <a:picLocks noGrp="1"/>
          </p:cNvPicPr>
          <p:nvPr>
            <p:ph idx="1"/>
          </p:nvPr>
        </p:nvPicPr>
        <p:blipFill>
          <a:blip r:embed="rId2" cstate="print"/>
          <a:srcRect/>
          <a:stretch>
            <a:fillRect/>
          </a:stretch>
        </p:blipFill>
        <p:spPr bwMode="auto">
          <a:xfrm>
            <a:off x="234950" y="762694"/>
            <a:ext cx="6178550" cy="5726309"/>
          </a:xfrm>
          <a:prstGeom prst="rect">
            <a:avLst/>
          </a:prstGeom>
          <a:noFill/>
          <a:ln w="9525">
            <a:noFill/>
            <a:miter lim="800000"/>
            <a:headEnd/>
            <a:tailEnd/>
          </a:ln>
        </p:spPr>
      </p:pic>
    </p:spTree>
    <p:extLst>
      <p:ext uri="{BB962C8B-B14F-4D97-AF65-F5344CB8AC3E}">
        <p14:creationId xmlns:p14="http://schemas.microsoft.com/office/powerpoint/2010/main" val="2770446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92800" y="495299"/>
            <a:ext cx="5981700" cy="5534029"/>
          </a:xfrm>
        </p:spPr>
        <p:txBody>
          <a:bodyPr>
            <a:normAutofit fontScale="90000"/>
          </a:bodyPr>
          <a:lstStyle/>
          <a:p>
            <a:r>
              <a:rPr lang="el-GR" sz="2700" b="1" dirty="0" smtClean="0"/>
              <a:t>Μελέτιος </a:t>
            </a:r>
            <a:r>
              <a:rPr lang="el-GR" sz="2700" b="1" dirty="0" err="1" smtClean="0"/>
              <a:t>Πηγάς</a:t>
            </a:r>
            <a:r>
              <a:rPr lang="el-GR" sz="2700" b="1" dirty="0" smtClean="0"/>
              <a:t>, Πατριάρχης </a:t>
            </a:r>
            <a:r>
              <a:rPr lang="el-GR" sz="2700" b="1" dirty="0" err="1" smtClean="0"/>
              <a:t>Αλεξανδρείας</a:t>
            </a:r>
            <a:r>
              <a:rPr lang="el-GR" sz="2700" b="1" dirty="0" smtClean="0"/>
              <a:t> (1550-1601)</a:t>
            </a:r>
            <a:br>
              <a:rPr lang="el-GR" sz="2700" b="1" dirty="0" smtClean="0"/>
            </a:br>
            <a:r>
              <a:rPr lang="el-GR" sz="2800" dirty="0"/>
              <a:t/>
            </a:r>
            <a:br>
              <a:rPr lang="el-GR" sz="2800" dirty="0"/>
            </a:br>
            <a:r>
              <a:rPr lang="el-GR" sz="2800" dirty="0" smtClean="0"/>
              <a:t/>
            </a:r>
            <a:br>
              <a:rPr lang="el-GR" sz="2800" dirty="0" smtClean="0"/>
            </a:br>
            <a:r>
              <a:rPr lang="el-GR" sz="2400" dirty="0"/>
              <a:t>Σπουδές στην Πάδοβα και στο </a:t>
            </a:r>
            <a:r>
              <a:rPr lang="en-US" sz="2400" dirty="0"/>
              <a:t>Augsburg</a:t>
            </a:r>
            <a:r>
              <a:rPr lang="el-GR" sz="2400" dirty="0"/>
              <a:t/>
            </a:r>
            <a:br>
              <a:rPr lang="el-GR" sz="2400" dirty="0"/>
            </a:br>
            <a:r>
              <a:rPr lang="el-GR" sz="2400" dirty="0" smtClean="0"/>
              <a:t/>
            </a:r>
            <a:br>
              <a:rPr lang="el-GR" sz="2400" dirty="0" smtClean="0"/>
            </a:br>
            <a:r>
              <a:rPr lang="el-GR" sz="2400" dirty="0" smtClean="0"/>
              <a:t>Προσπάθεια για αναχαίτιση της παπικής προπαγάνδας στην Ανατολή</a:t>
            </a:r>
            <a:r>
              <a:rPr lang="el-GR" sz="2400" dirty="0"/>
              <a:t/>
            </a:r>
            <a:br>
              <a:rPr lang="el-GR" sz="2400" dirty="0"/>
            </a:br>
            <a:r>
              <a:rPr lang="el-GR" sz="2400" dirty="0" smtClean="0"/>
              <a:t/>
            </a:r>
            <a:br>
              <a:rPr lang="el-GR" sz="2400" dirty="0" smtClean="0"/>
            </a:br>
            <a:r>
              <a:rPr lang="el-GR" sz="2400" dirty="0" smtClean="0"/>
              <a:t>Δίχως δογματικές παραχωρήσεις αλλά με δυτικότροπη ιδεολογική εκδοχή της Θεολογίας </a:t>
            </a: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endParaRPr lang="el-GR" sz="2800"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8840" y="96841"/>
            <a:ext cx="4424060" cy="6627806"/>
          </a:xfrm>
        </p:spPr>
      </p:pic>
    </p:spTree>
    <p:extLst>
      <p:ext uri="{BB962C8B-B14F-4D97-AF65-F5344CB8AC3E}">
        <p14:creationId xmlns:p14="http://schemas.microsoft.com/office/powerpoint/2010/main" val="1661549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2800" b="1" dirty="0" smtClean="0"/>
              <a:t>Οι 4 Ομολογίες Πίστεως κατά τον 17</a:t>
            </a:r>
            <a:r>
              <a:rPr lang="el-GR" sz="2800" b="1" baseline="30000" dirty="0" smtClean="0"/>
              <a:t>ο</a:t>
            </a:r>
            <a:r>
              <a:rPr lang="el-GR" sz="2800" b="1" dirty="0" smtClean="0"/>
              <a:t> αιώνα</a:t>
            </a:r>
            <a:br>
              <a:rPr lang="el-GR" sz="2800" b="1" dirty="0" smtClean="0"/>
            </a:br>
            <a:r>
              <a:rPr lang="el-GR" sz="2800" b="1" dirty="0" err="1" smtClean="0"/>
              <a:t>Μητροφάνους</a:t>
            </a:r>
            <a:r>
              <a:rPr lang="el-GR" sz="2800" b="1" dirty="0" smtClean="0"/>
              <a:t> </a:t>
            </a:r>
            <a:r>
              <a:rPr lang="el-GR" sz="2800" b="1" dirty="0" err="1" smtClean="0"/>
              <a:t>Κριτόπουλου</a:t>
            </a:r>
            <a:r>
              <a:rPr lang="el-GR" sz="2800" b="1" dirty="0" smtClean="0"/>
              <a:t> (1625), Κυρίλλου </a:t>
            </a:r>
            <a:r>
              <a:rPr lang="el-GR" sz="2800" b="1" dirty="0" err="1" smtClean="0"/>
              <a:t>Λουκάρεως</a:t>
            </a:r>
            <a:r>
              <a:rPr lang="el-GR" sz="2800" b="1" dirty="0" smtClean="0"/>
              <a:t> (1629), Πέτρου </a:t>
            </a:r>
            <a:r>
              <a:rPr lang="el-GR" sz="2800" b="1" dirty="0" err="1" smtClean="0"/>
              <a:t>Μογίλα</a:t>
            </a:r>
            <a:r>
              <a:rPr lang="el-GR" sz="2800" b="1" dirty="0" smtClean="0"/>
              <a:t> (1645) και </a:t>
            </a:r>
            <a:r>
              <a:rPr lang="el-GR" sz="2800" b="1" dirty="0" err="1" smtClean="0"/>
              <a:t>Δοσιθέου</a:t>
            </a:r>
            <a:r>
              <a:rPr lang="el-GR" sz="2800" b="1" dirty="0" smtClean="0"/>
              <a:t> Ιεροσολύμων (1672)</a:t>
            </a:r>
            <a:endParaRPr lang="el-GR" sz="2800" b="1"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2019299"/>
            <a:ext cx="2227192" cy="3553497"/>
          </a:xfr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086" y="2019299"/>
            <a:ext cx="3353017" cy="2461419"/>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193" y="2019299"/>
            <a:ext cx="2379445" cy="3618398"/>
          </a:xfrm>
          <a:prstGeom prst="rect">
            <a:avLst/>
          </a:prstGeom>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805" y="2019299"/>
            <a:ext cx="4027281" cy="2514996"/>
          </a:xfrm>
          <a:prstGeom prst="rect">
            <a:avLst/>
          </a:prstGeom>
        </p:spPr>
      </p:pic>
    </p:spTree>
    <p:extLst>
      <p:ext uri="{BB962C8B-B14F-4D97-AF65-F5344CB8AC3E}">
        <p14:creationId xmlns:p14="http://schemas.microsoft.com/office/powerpoint/2010/main" val="2941752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rot="10800000" flipV="1">
            <a:off x="5892800" y="457200"/>
            <a:ext cx="5753100" cy="7721600"/>
          </a:xfrm>
        </p:spPr>
        <p:txBody>
          <a:bodyPr>
            <a:normAutofit fontScale="90000"/>
          </a:bodyPr>
          <a:lstStyle/>
          <a:p>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3100" b="1" dirty="0" smtClean="0">
                <a:solidFill>
                  <a:schemeClr val="tx1"/>
                </a:solidFill>
              </a:rPr>
              <a:t>Ομολογία-Πραγματεία σε 23 κεφάλαια</a:t>
            </a:r>
            <a:br>
              <a:rPr lang="el-GR" sz="3100" b="1" dirty="0" smtClean="0">
                <a:solidFill>
                  <a:schemeClr val="tx1"/>
                </a:solidFill>
              </a:rPr>
            </a:br>
            <a:r>
              <a:rPr lang="el-GR" sz="2000" dirty="0" smtClean="0"/>
              <a:t/>
            </a:r>
            <a:br>
              <a:rPr lang="el-GR" sz="2000" dirty="0" smtClean="0"/>
            </a:br>
            <a:r>
              <a:rPr lang="el-GR" sz="1800" dirty="0" smtClean="0"/>
              <a:t>1</a:t>
            </a:r>
            <a:r>
              <a:rPr lang="el-GR" sz="1800" dirty="0"/>
              <a:t>) </a:t>
            </a:r>
            <a:r>
              <a:rPr lang="el-GR" sz="1800" dirty="0" smtClean="0"/>
              <a:t>‘Η διδασκαλία της Εκκλησίας (περί του Ενός και Τριαδικού Θεού) 2</a:t>
            </a:r>
            <a:r>
              <a:rPr lang="el-GR" sz="1800" dirty="0"/>
              <a:t>) </a:t>
            </a:r>
            <a:r>
              <a:rPr lang="en-US" sz="1800" dirty="0" err="1" smtClean="0"/>
              <a:t>Περ</a:t>
            </a:r>
            <a:r>
              <a:rPr lang="el-GR" sz="1800" dirty="0" smtClean="0"/>
              <a:t>ί</a:t>
            </a:r>
            <a:r>
              <a:rPr lang="en-US" sz="1800" dirty="0" smtClean="0"/>
              <a:t> </a:t>
            </a:r>
            <a:r>
              <a:rPr lang="en-US" sz="1800" dirty="0" err="1" smtClean="0"/>
              <a:t>δημ</a:t>
            </a:r>
            <a:r>
              <a:rPr lang="el-GR" sz="1800" dirty="0" smtClean="0"/>
              <a:t>ι</a:t>
            </a:r>
            <a:r>
              <a:rPr lang="en-US" sz="1800" dirty="0" err="1" smtClean="0"/>
              <a:t>ουργ</a:t>
            </a:r>
            <a:r>
              <a:rPr lang="el-GR" sz="1800" dirty="0" smtClean="0"/>
              <a:t>ί</a:t>
            </a:r>
            <a:r>
              <a:rPr lang="en-US" sz="1800" dirty="0" smtClean="0"/>
              <a:t>α</a:t>
            </a:r>
            <a:r>
              <a:rPr lang="el-GR" sz="1800" dirty="0"/>
              <a:t>ς,</a:t>
            </a:r>
            <a:br>
              <a:rPr lang="el-GR" sz="1800" dirty="0"/>
            </a:br>
            <a:r>
              <a:rPr lang="el-GR" sz="1800" dirty="0"/>
              <a:t>3) </a:t>
            </a:r>
            <a:r>
              <a:rPr lang="en-US" sz="1800" dirty="0" err="1" smtClean="0"/>
              <a:t>Περ</a:t>
            </a:r>
            <a:r>
              <a:rPr lang="el-GR" sz="1800" dirty="0" smtClean="0"/>
              <a:t>ί</a:t>
            </a:r>
            <a:r>
              <a:rPr lang="en-US" sz="1800" dirty="0" smtClean="0"/>
              <a:t> </a:t>
            </a:r>
            <a:r>
              <a:rPr lang="en-US" sz="1800" dirty="0" err="1"/>
              <a:t>τη</a:t>
            </a:r>
            <a:r>
              <a:rPr lang="el-GR" sz="1800" dirty="0"/>
              <a:t>ς </a:t>
            </a:r>
            <a:r>
              <a:rPr lang="en-US" sz="1800" dirty="0" err="1" smtClean="0"/>
              <a:t>το</a:t>
            </a:r>
            <a:r>
              <a:rPr lang="el-GR" sz="1800" dirty="0"/>
              <a:t>υ</a:t>
            </a:r>
            <a:r>
              <a:rPr lang="el-GR" sz="1800" dirty="0" smtClean="0"/>
              <a:t> </a:t>
            </a:r>
            <a:r>
              <a:rPr lang="en-US" sz="1800" dirty="0" err="1"/>
              <a:t>Θεο</a:t>
            </a:r>
            <a:r>
              <a:rPr lang="el-GR" sz="1800" dirty="0"/>
              <a:t>ύ </a:t>
            </a:r>
            <a:r>
              <a:rPr lang="en-US" sz="1800" dirty="0"/>
              <a:t>π</a:t>
            </a:r>
            <a:r>
              <a:rPr lang="en-US" sz="1800" dirty="0" err="1"/>
              <a:t>ρο</a:t>
            </a:r>
            <a:r>
              <a:rPr lang="el-GR" sz="1800" dirty="0"/>
              <a:t>ς </a:t>
            </a:r>
            <a:r>
              <a:rPr lang="en-US" sz="1800" dirty="0" err="1"/>
              <a:t>ημ</a:t>
            </a:r>
            <a:r>
              <a:rPr lang="el-GR" sz="1800" dirty="0" err="1"/>
              <a:t>άς</a:t>
            </a:r>
            <a:r>
              <a:rPr lang="el-GR" sz="1800" dirty="0"/>
              <a:t> </a:t>
            </a:r>
            <a:r>
              <a:rPr lang="en-US" sz="1800" dirty="0" smtClean="0"/>
              <a:t>ο</a:t>
            </a:r>
            <a:r>
              <a:rPr lang="el-GR" sz="1800" dirty="0" err="1" smtClean="0"/>
              <a:t>ι</a:t>
            </a:r>
            <a:r>
              <a:rPr lang="el-GR" sz="1800" dirty="0" err="1"/>
              <a:t>κ</a:t>
            </a:r>
            <a:r>
              <a:rPr lang="en-US" sz="1800" dirty="0" err="1" smtClean="0"/>
              <a:t>ονομ</a:t>
            </a:r>
            <a:r>
              <a:rPr lang="el-GR" sz="1800" dirty="0" smtClean="0"/>
              <a:t>ί</a:t>
            </a:r>
            <a:r>
              <a:rPr lang="en-US" sz="1800" dirty="0" smtClean="0"/>
              <a:t>α</a:t>
            </a:r>
            <a:r>
              <a:rPr lang="el-GR" sz="1800" dirty="0"/>
              <a:t>ς, </a:t>
            </a:r>
            <a:r>
              <a:rPr lang="el-GR" sz="1800" dirty="0" smtClean="0"/>
              <a:t/>
            </a:r>
            <a:br>
              <a:rPr lang="el-GR" sz="1800" dirty="0" smtClean="0"/>
            </a:br>
            <a:r>
              <a:rPr lang="en-US" sz="1800" dirty="0" smtClean="0"/>
              <a:t>μ</a:t>
            </a:r>
            <a:r>
              <a:rPr lang="el-GR" sz="1800" dirty="0"/>
              <a:t>) </a:t>
            </a:r>
            <a:r>
              <a:rPr lang="en-US" sz="1800" dirty="0" err="1" smtClean="0"/>
              <a:t>Περ</a:t>
            </a:r>
            <a:r>
              <a:rPr lang="el-GR" sz="1800" dirty="0" smtClean="0"/>
              <a:t>ί</a:t>
            </a:r>
            <a:r>
              <a:rPr lang="en-US" sz="1800" dirty="0" smtClean="0"/>
              <a:t> </a:t>
            </a:r>
            <a:r>
              <a:rPr lang="en-US" sz="1800" dirty="0"/>
              <a:t>π</a:t>
            </a:r>
            <a:r>
              <a:rPr lang="en-US" sz="1800" dirty="0" err="1"/>
              <a:t>ρογν</a:t>
            </a:r>
            <a:r>
              <a:rPr lang="el-GR" sz="1800" dirty="0"/>
              <a:t>ώ</a:t>
            </a:r>
            <a:r>
              <a:rPr lang="en-US" sz="1800" dirty="0" err="1"/>
              <a:t>σεω</a:t>
            </a:r>
            <a:r>
              <a:rPr lang="el-GR" sz="1800" dirty="0"/>
              <a:t>ς,</a:t>
            </a:r>
            <a:br>
              <a:rPr lang="el-GR" sz="1800" dirty="0"/>
            </a:br>
            <a:r>
              <a:rPr lang="el-GR" sz="1800" dirty="0"/>
              <a:t>5) </a:t>
            </a:r>
            <a:r>
              <a:rPr lang="en-US" sz="1800" dirty="0" err="1" smtClean="0"/>
              <a:t>Περ</a:t>
            </a:r>
            <a:r>
              <a:rPr lang="el-GR" sz="1800" dirty="0" smtClean="0"/>
              <a:t>ί</a:t>
            </a:r>
            <a:r>
              <a:rPr lang="en-US" sz="1800" dirty="0" smtClean="0"/>
              <a:t> </a:t>
            </a:r>
            <a:r>
              <a:rPr lang="en-US" sz="1800" dirty="0" err="1"/>
              <a:t>Μυστηρ</a:t>
            </a:r>
            <a:r>
              <a:rPr lang="el-GR" sz="1800" dirty="0"/>
              <a:t>ί</a:t>
            </a:r>
            <a:r>
              <a:rPr lang="en-US" sz="1800" dirty="0" err="1"/>
              <a:t>ων</a:t>
            </a:r>
            <a:r>
              <a:rPr lang="el-GR" sz="1800" dirty="0"/>
              <a:t>,</a:t>
            </a:r>
            <a:br>
              <a:rPr lang="el-GR" sz="1800" dirty="0"/>
            </a:br>
            <a:r>
              <a:rPr lang="el-GR" sz="1800" dirty="0"/>
              <a:t>6) </a:t>
            </a:r>
            <a:r>
              <a:rPr lang="en-US" sz="1800" dirty="0" err="1"/>
              <a:t>Περ</a:t>
            </a:r>
            <a:r>
              <a:rPr lang="el-GR" sz="1800" dirty="0"/>
              <a:t>ί </a:t>
            </a:r>
            <a:r>
              <a:rPr lang="el-GR" sz="1800" dirty="0"/>
              <a:t>Ε</a:t>
            </a:r>
            <a:r>
              <a:rPr lang="en-US" sz="1800" dirty="0" err="1" smtClean="0"/>
              <a:t>ντολ</a:t>
            </a:r>
            <a:r>
              <a:rPr lang="el-GR" sz="1800" dirty="0"/>
              <a:t>ώ</a:t>
            </a:r>
            <a:r>
              <a:rPr lang="en-US" sz="1800" dirty="0"/>
              <a:t>ν</a:t>
            </a:r>
            <a:r>
              <a:rPr lang="el-GR" sz="1800" dirty="0"/>
              <a:t>,</a:t>
            </a:r>
            <a:br>
              <a:rPr lang="el-GR" sz="1800" dirty="0"/>
            </a:br>
            <a:r>
              <a:rPr lang="el-GR" sz="1800" dirty="0"/>
              <a:t>7) </a:t>
            </a:r>
            <a:r>
              <a:rPr lang="en-US" sz="1800" dirty="0" err="1"/>
              <a:t>Περ</a:t>
            </a:r>
            <a:r>
              <a:rPr lang="el-GR" sz="1800" dirty="0"/>
              <a:t>ί </a:t>
            </a:r>
            <a:r>
              <a:rPr lang="el-GR" sz="1800" dirty="0" err="1" smtClean="0"/>
              <a:t>Εκκ</a:t>
            </a:r>
            <a:r>
              <a:rPr lang="en-US" sz="1800" dirty="0" err="1" smtClean="0"/>
              <a:t>λησ</a:t>
            </a:r>
            <a:r>
              <a:rPr lang="el-GR" sz="1800" dirty="0" smtClean="0"/>
              <a:t>ί</a:t>
            </a:r>
            <a:r>
              <a:rPr lang="en-US" sz="1800" dirty="0" smtClean="0"/>
              <a:t>α</a:t>
            </a:r>
            <a:r>
              <a:rPr lang="el-GR" sz="1800" dirty="0"/>
              <a:t>ς,</a:t>
            </a:r>
            <a:br>
              <a:rPr lang="el-GR" sz="1800" dirty="0"/>
            </a:br>
            <a:r>
              <a:rPr lang="el-GR" sz="1800" dirty="0"/>
              <a:t>8) </a:t>
            </a:r>
            <a:r>
              <a:rPr lang="en-US" sz="1800" dirty="0" err="1" smtClean="0"/>
              <a:t>Περ</a:t>
            </a:r>
            <a:r>
              <a:rPr lang="el-GR" sz="1800" dirty="0" smtClean="0"/>
              <a:t>ί</a:t>
            </a:r>
            <a:r>
              <a:rPr lang="en-US" sz="1800" dirty="0" smtClean="0"/>
              <a:t> </a:t>
            </a:r>
            <a:r>
              <a:rPr lang="en-US" sz="1800" dirty="0" err="1" smtClean="0"/>
              <a:t>το</a:t>
            </a:r>
            <a:r>
              <a:rPr lang="el-GR" sz="1800" dirty="0"/>
              <a:t>υ</a:t>
            </a:r>
            <a:r>
              <a:rPr lang="el-GR" sz="1800" dirty="0" smtClean="0"/>
              <a:t> </a:t>
            </a:r>
            <a:r>
              <a:rPr lang="en-US" sz="1800" dirty="0"/>
              <a:t>αγ</a:t>
            </a:r>
            <a:r>
              <a:rPr lang="el-GR" sz="1800" dirty="0"/>
              <a:t>ί</a:t>
            </a:r>
            <a:r>
              <a:rPr lang="en-US" sz="1800" dirty="0" err="1"/>
              <a:t>ου</a:t>
            </a:r>
            <a:r>
              <a:rPr lang="en-US" sz="1800" dirty="0"/>
              <a:t> μ</a:t>
            </a:r>
            <a:r>
              <a:rPr lang="el-GR" sz="1800" dirty="0"/>
              <a:t>ύ</a:t>
            </a:r>
            <a:r>
              <a:rPr lang="en-US" sz="1800" dirty="0" err="1"/>
              <a:t>ρου</a:t>
            </a:r>
            <a:r>
              <a:rPr lang="el-GR" sz="1800" dirty="0"/>
              <a:t>,</a:t>
            </a:r>
            <a:br>
              <a:rPr lang="el-GR" sz="1800" dirty="0"/>
            </a:br>
            <a:r>
              <a:rPr lang="el-GR" sz="1800" dirty="0"/>
              <a:t>9) </a:t>
            </a:r>
            <a:r>
              <a:rPr lang="en-US" sz="1800" dirty="0" err="1" smtClean="0"/>
              <a:t>Περ</a:t>
            </a:r>
            <a:r>
              <a:rPr lang="el-GR" sz="1800" dirty="0" smtClean="0"/>
              <a:t>ί</a:t>
            </a:r>
            <a:r>
              <a:rPr lang="en-US" sz="1800" dirty="0" smtClean="0"/>
              <a:t> </a:t>
            </a:r>
            <a:r>
              <a:rPr lang="en-US" sz="1800" dirty="0" err="1" smtClean="0"/>
              <a:t>το</a:t>
            </a:r>
            <a:r>
              <a:rPr lang="el-GR" sz="1800" dirty="0"/>
              <a:t>υ</a:t>
            </a:r>
            <a:r>
              <a:rPr lang="el-GR" sz="1800" dirty="0" smtClean="0"/>
              <a:t> </a:t>
            </a:r>
            <a:r>
              <a:rPr lang="en-US" sz="1800" dirty="0" err="1" smtClean="0"/>
              <a:t>Κυρ</a:t>
            </a:r>
            <a:r>
              <a:rPr lang="el-GR" sz="1800" dirty="0" smtClean="0"/>
              <a:t>ι</a:t>
            </a:r>
            <a:r>
              <a:rPr lang="en-US" sz="1800" dirty="0" smtClean="0"/>
              <a:t>α</a:t>
            </a:r>
            <a:r>
              <a:rPr lang="el-GR" sz="1800" dirty="0" err="1"/>
              <a:t>κ</a:t>
            </a:r>
            <a:r>
              <a:rPr lang="en-US" sz="1800" dirty="0" smtClean="0"/>
              <a:t>ο</a:t>
            </a:r>
            <a:r>
              <a:rPr lang="el-GR" sz="1800" dirty="0"/>
              <a:t>ύ </a:t>
            </a:r>
            <a:r>
              <a:rPr lang="en-US" sz="1800" dirty="0" err="1"/>
              <a:t>Δε</a:t>
            </a:r>
            <a:r>
              <a:rPr lang="el-GR" sz="1800" dirty="0"/>
              <a:t>ί</a:t>
            </a:r>
            <a:r>
              <a:rPr lang="en-US" sz="1800" dirty="0"/>
              <a:t>π</a:t>
            </a:r>
            <a:r>
              <a:rPr lang="en-US" sz="1800" dirty="0" err="1"/>
              <a:t>νου</a:t>
            </a:r>
            <a:r>
              <a:rPr lang="el-GR" sz="1800" dirty="0"/>
              <a:t/>
            </a:r>
            <a:br>
              <a:rPr lang="el-GR" sz="1800" dirty="0"/>
            </a:br>
            <a:r>
              <a:rPr lang="el-GR" sz="1800" dirty="0"/>
              <a:t>10) </a:t>
            </a:r>
            <a:r>
              <a:rPr lang="en-US" sz="1800" dirty="0" err="1" smtClean="0"/>
              <a:t>Περ</a:t>
            </a:r>
            <a:r>
              <a:rPr lang="el-GR" sz="1800" dirty="0" smtClean="0"/>
              <a:t>ί</a:t>
            </a:r>
            <a:r>
              <a:rPr lang="en-US" sz="1800" dirty="0" smtClean="0"/>
              <a:t> </a:t>
            </a:r>
            <a:r>
              <a:rPr lang="en-US" sz="1800" dirty="0" err="1"/>
              <a:t>των</a:t>
            </a:r>
            <a:r>
              <a:rPr lang="en-US" sz="1800" dirty="0"/>
              <a:t> </a:t>
            </a:r>
            <a:r>
              <a:rPr lang="el-GR" sz="1800" dirty="0"/>
              <a:t>έ</a:t>
            </a:r>
            <a:r>
              <a:rPr lang="en-US" sz="1800" dirty="0"/>
              <a:t>ν </a:t>
            </a:r>
            <a:r>
              <a:rPr lang="en-US" sz="1800" dirty="0" err="1" smtClean="0"/>
              <a:t>μετ</a:t>
            </a:r>
            <a:r>
              <a:rPr lang="en-US" sz="1800" dirty="0" smtClean="0"/>
              <a:t>αν</a:t>
            </a:r>
            <a:r>
              <a:rPr lang="el-GR" sz="1800" dirty="0" err="1" smtClean="0"/>
              <a:t>οία</a:t>
            </a:r>
            <a:r>
              <a:rPr lang="el-GR" sz="1800" dirty="0" smtClean="0"/>
              <a:t> </a:t>
            </a:r>
            <a:r>
              <a:rPr lang="en-US" sz="1800" dirty="0" err="1"/>
              <a:t>τελετ</a:t>
            </a:r>
            <a:r>
              <a:rPr lang="el-GR" sz="1800" dirty="0"/>
              <a:t>ώ</a:t>
            </a:r>
            <a:r>
              <a:rPr lang="en-US" sz="1800" dirty="0"/>
              <a:t>ν</a:t>
            </a:r>
            <a:r>
              <a:rPr lang="el-GR" sz="1800" dirty="0"/>
              <a:t>,</a:t>
            </a:r>
            <a:br>
              <a:rPr lang="el-GR" sz="1800" dirty="0"/>
            </a:br>
            <a:r>
              <a:rPr lang="el-GR" sz="1800" dirty="0"/>
              <a:t>11) </a:t>
            </a:r>
            <a:r>
              <a:rPr lang="en-US" sz="1800" dirty="0" err="1"/>
              <a:t>Περ</a:t>
            </a:r>
            <a:r>
              <a:rPr lang="el-GR" sz="1800" dirty="0"/>
              <a:t>ί </a:t>
            </a:r>
            <a:r>
              <a:rPr lang="el-GR" sz="1800" dirty="0"/>
              <a:t>Ι</a:t>
            </a:r>
            <a:r>
              <a:rPr lang="en-US" sz="1800" dirty="0" err="1" smtClean="0"/>
              <a:t>ερωσ</a:t>
            </a:r>
            <a:r>
              <a:rPr lang="el-GR" sz="1800" dirty="0"/>
              <a:t>ύ</a:t>
            </a:r>
            <a:r>
              <a:rPr lang="en-US" sz="1800" dirty="0" err="1"/>
              <a:t>νη</a:t>
            </a:r>
            <a:r>
              <a:rPr lang="el-GR" sz="1800" dirty="0"/>
              <a:t>ς,</a:t>
            </a:r>
            <a:br>
              <a:rPr lang="el-GR" sz="1800" dirty="0"/>
            </a:br>
            <a:r>
              <a:rPr lang="el-GR" sz="1800" dirty="0"/>
              <a:t>12) </a:t>
            </a:r>
            <a:r>
              <a:rPr lang="en-US" sz="1800" dirty="0" err="1"/>
              <a:t>Περ</a:t>
            </a:r>
            <a:r>
              <a:rPr lang="el-GR" sz="1800" dirty="0"/>
              <a:t>ί </a:t>
            </a:r>
            <a:r>
              <a:rPr lang="en-US" sz="1800" dirty="0"/>
              <a:t>Γ</a:t>
            </a:r>
            <a:r>
              <a:rPr lang="el-GR" sz="1800" dirty="0"/>
              <a:t>ά</a:t>
            </a:r>
            <a:r>
              <a:rPr lang="en-US" sz="1800" dirty="0" err="1"/>
              <a:t>μου</a:t>
            </a:r>
            <a:r>
              <a:rPr lang="el-GR" sz="1800" dirty="0"/>
              <a:t>,</a:t>
            </a:r>
            <a:br>
              <a:rPr lang="el-GR" sz="1800" dirty="0"/>
            </a:br>
            <a:r>
              <a:rPr lang="el-GR" sz="1800" dirty="0"/>
              <a:t>13) </a:t>
            </a:r>
            <a:r>
              <a:rPr lang="en-US" sz="1800" dirty="0" err="1"/>
              <a:t>Περ</a:t>
            </a:r>
            <a:r>
              <a:rPr lang="el-GR" sz="1800" dirty="0"/>
              <a:t>ί </a:t>
            </a:r>
            <a:r>
              <a:rPr lang="en-US" sz="1800" dirty="0"/>
              <a:t>Ε</a:t>
            </a:r>
            <a:r>
              <a:rPr lang="el-GR" sz="1800" dirty="0"/>
              <a:t>ύ</a:t>
            </a:r>
            <a:r>
              <a:rPr lang="en-US" sz="1800" dirty="0" err="1"/>
              <a:t>χελ</a:t>
            </a:r>
            <a:r>
              <a:rPr lang="en-US" sz="1800" dirty="0"/>
              <a:t>α</a:t>
            </a:r>
            <a:r>
              <a:rPr lang="el-GR" sz="1800" dirty="0"/>
              <a:t>ί</a:t>
            </a:r>
            <a:r>
              <a:rPr lang="en-US" sz="1800" dirty="0" err="1"/>
              <a:t>ου</a:t>
            </a:r>
            <a:r>
              <a:rPr lang="el-GR" sz="1800" dirty="0"/>
              <a:t>,</a:t>
            </a:r>
            <a:br>
              <a:rPr lang="el-GR" sz="1800" dirty="0"/>
            </a:br>
            <a:r>
              <a:rPr lang="el-GR" sz="1800" dirty="0"/>
              <a:t>1</a:t>
            </a:r>
            <a:r>
              <a:rPr lang="en-US" sz="1800" dirty="0"/>
              <a:t>Η</a:t>
            </a:r>
            <a:r>
              <a:rPr lang="el-GR" sz="1800" dirty="0"/>
              <a:t>) </a:t>
            </a:r>
            <a:r>
              <a:rPr lang="en-US" sz="1800" dirty="0" err="1" smtClean="0"/>
              <a:t>Περ</a:t>
            </a:r>
            <a:r>
              <a:rPr lang="el-GR" sz="1800" dirty="0" smtClean="0"/>
              <a:t>ί</a:t>
            </a:r>
            <a:r>
              <a:rPr lang="en-US" sz="1800" dirty="0" smtClean="0"/>
              <a:t> τ</a:t>
            </a:r>
            <a:r>
              <a:rPr lang="el-GR" sz="1800" dirty="0"/>
              <a:t>ω</a:t>
            </a:r>
            <a:r>
              <a:rPr lang="en-US" sz="1800" dirty="0" smtClean="0"/>
              <a:t>ν </a:t>
            </a:r>
            <a:r>
              <a:rPr lang="en-US" sz="1800" dirty="0" err="1" smtClean="0"/>
              <a:t>λο</a:t>
            </a:r>
            <a:r>
              <a:rPr lang="el-GR" sz="1800" dirty="0" smtClean="0"/>
              <a:t>ι</a:t>
            </a:r>
            <a:r>
              <a:rPr lang="en-US" sz="1800" dirty="0" smtClean="0"/>
              <a:t>π</a:t>
            </a:r>
            <a:r>
              <a:rPr lang="el-GR" sz="1800" dirty="0"/>
              <a:t>ώ</a:t>
            </a:r>
            <a:r>
              <a:rPr lang="en-US" sz="1800" dirty="0"/>
              <a:t>ν </a:t>
            </a:r>
            <a:r>
              <a:rPr lang="en-US" sz="1800" dirty="0" err="1"/>
              <a:t>τη</a:t>
            </a:r>
            <a:r>
              <a:rPr lang="el-GR" sz="1800" dirty="0"/>
              <a:t>ς </a:t>
            </a:r>
            <a:r>
              <a:rPr lang="el-GR" sz="1800" dirty="0" err="1"/>
              <a:t>Ε</a:t>
            </a:r>
            <a:r>
              <a:rPr lang="el-GR" sz="1800" dirty="0" err="1" smtClean="0"/>
              <a:t>κκ</a:t>
            </a:r>
            <a:r>
              <a:rPr lang="en-US" sz="1800" dirty="0" err="1" smtClean="0"/>
              <a:t>λησ</a:t>
            </a:r>
            <a:r>
              <a:rPr lang="el-GR" sz="1800" dirty="0" smtClean="0"/>
              <a:t>ί</a:t>
            </a:r>
            <a:r>
              <a:rPr lang="en-US" sz="1800" dirty="0" smtClean="0"/>
              <a:t>α</a:t>
            </a:r>
            <a:r>
              <a:rPr lang="el-GR" sz="1800" dirty="0"/>
              <a:t>ς </a:t>
            </a:r>
            <a:r>
              <a:rPr lang="en-US" sz="1800" dirty="0"/>
              <a:t>παραδ</a:t>
            </a:r>
            <a:r>
              <a:rPr lang="el-GR" sz="1800" dirty="0"/>
              <a:t>ό</a:t>
            </a:r>
            <a:r>
              <a:rPr lang="en-US" sz="1800" dirty="0" err="1"/>
              <a:t>σεων</a:t>
            </a:r>
            <a:r>
              <a:rPr lang="el-GR" sz="1800" dirty="0"/>
              <a:t>,</a:t>
            </a:r>
            <a:br>
              <a:rPr lang="el-GR" sz="1800" dirty="0"/>
            </a:br>
            <a:r>
              <a:rPr lang="el-GR" sz="1800" dirty="0"/>
              <a:t>15) </a:t>
            </a:r>
            <a:r>
              <a:rPr lang="en-US" sz="1800" dirty="0" err="1"/>
              <a:t>Περ</a:t>
            </a:r>
            <a:r>
              <a:rPr lang="el-GR" sz="1800" dirty="0"/>
              <a:t>ί </a:t>
            </a:r>
            <a:r>
              <a:rPr lang="el-GR" sz="1800" dirty="0"/>
              <a:t>Α</a:t>
            </a:r>
            <a:r>
              <a:rPr lang="en-US" sz="1800" dirty="0" smtClean="0"/>
              <a:t>γ</a:t>
            </a:r>
            <a:r>
              <a:rPr lang="el-GR" sz="1800" dirty="0"/>
              <a:t>ί</a:t>
            </a:r>
            <a:r>
              <a:rPr lang="en-US" sz="1800" dirty="0" err="1"/>
              <a:t>ων</a:t>
            </a:r>
            <a:r>
              <a:rPr lang="en-US" sz="1800" dirty="0"/>
              <a:t> </a:t>
            </a:r>
            <a:r>
              <a:rPr lang="el-GR" sz="1800" dirty="0" err="1" smtClean="0"/>
              <a:t>Ει</a:t>
            </a:r>
            <a:r>
              <a:rPr lang="el-GR" sz="1800" dirty="0" err="1"/>
              <a:t>κ</a:t>
            </a:r>
            <a:r>
              <a:rPr lang="el-GR" sz="1800" dirty="0" err="1" smtClean="0"/>
              <a:t>ό</a:t>
            </a:r>
            <a:r>
              <a:rPr lang="en-US" sz="1800" dirty="0" err="1"/>
              <a:t>νων</a:t>
            </a:r>
            <a:r>
              <a:rPr lang="el-GR" sz="1800" dirty="0"/>
              <a:t>,</a:t>
            </a:r>
            <a:br>
              <a:rPr lang="el-GR" sz="1800" dirty="0"/>
            </a:br>
            <a:r>
              <a:rPr lang="el-GR" sz="1800" dirty="0"/>
              <a:t>16) </a:t>
            </a:r>
            <a:r>
              <a:rPr lang="en-US" sz="1800" dirty="0" err="1"/>
              <a:t>Περ</a:t>
            </a:r>
            <a:r>
              <a:rPr lang="el-GR" sz="1800" dirty="0"/>
              <a:t>ί </a:t>
            </a:r>
            <a:r>
              <a:rPr lang="en-US" sz="1800" dirty="0"/>
              <a:t>αγ</a:t>
            </a:r>
            <a:r>
              <a:rPr lang="el-GR" sz="1800" dirty="0"/>
              <a:t>ί</a:t>
            </a:r>
            <a:r>
              <a:rPr lang="en-US" sz="1800" dirty="0" err="1"/>
              <a:t>ων</a:t>
            </a:r>
            <a:r>
              <a:rPr lang="en-US" sz="1800" dirty="0"/>
              <a:t> </a:t>
            </a:r>
            <a:r>
              <a:rPr lang="en-US" sz="1800" dirty="0" err="1" smtClean="0"/>
              <a:t>λε</a:t>
            </a:r>
            <a:r>
              <a:rPr lang="el-GR" sz="1800" dirty="0" smtClean="0"/>
              <a:t>ι</a:t>
            </a:r>
            <a:r>
              <a:rPr lang="en-US" sz="1800" dirty="0" smtClean="0"/>
              <a:t>ψ</a:t>
            </a:r>
            <a:r>
              <a:rPr lang="el-GR" sz="1800" dirty="0"/>
              <a:t>ά</a:t>
            </a:r>
            <a:r>
              <a:rPr lang="en-US" sz="1800" dirty="0" err="1"/>
              <a:t>νων</a:t>
            </a:r>
            <a:r>
              <a:rPr lang="el-GR" sz="1800" dirty="0"/>
              <a:t>,</a:t>
            </a:r>
            <a:br>
              <a:rPr lang="el-GR" sz="1800" dirty="0"/>
            </a:br>
            <a:r>
              <a:rPr lang="el-GR" sz="1800" dirty="0"/>
              <a:t>17) </a:t>
            </a:r>
            <a:r>
              <a:rPr lang="en-US" sz="1800" dirty="0" err="1"/>
              <a:t>Περ</a:t>
            </a:r>
            <a:r>
              <a:rPr lang="el-GR" sz="1800" dirty="0"/>
              <a:t>ί </a:t>
            </a:r>
            <a:r>
              <a:rPr lang="el-GR" sz="1800" dirty="0" smtClean="0"/>
              <a:t>ε</a:t>
            </a:r>
            <a:r>
              <a:rPr lang="en-US" sz="1800" dirty="0" smtClean="0"/>
              <a:t>π</a:t>
            </a:r>
            <a:r>
              <a:rPr lang="el-GR" sz="1800" dirty="0" err="1" smtClean="0"/>
              <a:t>ικ</a:t>
            </a:r>
            <a:r>
              <a:rPr lang="en-US" sz="1800" dirty="0" smtClean="0"/>
              <a:t>λ</a:t>
            </a:r>
            <a:r>
              <a:rPr lang="el-GR" sz="1800" dirty="0" smtClean="0"/>
              <a:t>ή</a:t>
            </a:r>
            <a:r>
              <a:rPr lang="en-US" sz="1800" dirty="0" err="1" smtClean="0"/>
              <a:t>σεω</a:t>
            </a:r>
            <a:r>
              <a:rPr lang="el-GR" sz="1800" dirty="0"/>
              <a:t>ς </a:t>
            </a:r>
            <a:r>
              <a:rPr lang="en-US" sz="1800" dirty="0" smtClean="0"/>
              <a:t>τ</a:t>
            </a:r>
            <a:r>
              <a:rPr lang="el-GR" sz="1800" dirty="0"/>
              <a:t>ω</a:t>
            </a:r>
            <a:r>
              <a:rPr lang="en-US" sz="1800" dirty="0" smtClean="0"/>
              <a:t>ν</a:t>
            </a:r>
            <a:r>
              <a:rPr lang="el-GR" sz="1800" dirty="0" smtClean="0"/>
              <a:t> Α</a:t>
            </a:r>
            <a:r>
              <a:rPr lang="en-US" sz="1800" dirty="0" smtClean="0"/>
              <a:t>γ</a:t>
            </a:r>
            <a:r>
              <a:rPr lang="el-GR" sz="1800" dirty="0"/>
              <a:t>ί</a:t>
            </a:r>
            <a:r>
              <a:rPr lang="en-US" sz="1800" dirty="0" err="1"/>
              <a:t>ων</a:t>
            </a:r>
            <a:r>
              <a:rPr lang="el-GR" sz="1800" dirty="0"/>
              <a:t>,</a:t>
            </a:r>
            <a:br>
              <a:rPr lang="el-GR" sz="1800" dirty="0"/>
            </a:br>
            <a:r>
              <a:rPr lang="el-GR" sz="1800" dirty="0"/>
              <a:t>18) </a:t>
            </a:r>
            <a:r>
              <a:rPr lang="en-US" sz="1800" dirty="0" err="1"/>
              <a:t>Περ</a:t>
            </a:r>
            <a:r>
              <a:rPr lang="el-GR" sz="1800" dirty="0"/>
              <a:t>ί </a:t>
            </a:r>
            <a:r>
              <a:rPr lang="en-US" sz="1800" dirty="0" err="1"/>
              <a:t>νηστε</a:t>
            </a:r>
            <a:r>
              <a:rPr lang="el-GR" sz="1800" dirty="0"/>
              <a:t>ί</a:t>
            </a:r>
            <a:r>
              <a:rPr lang="en-US" sz="1800" dirty="0"/>
              <a:t>α</a:t>
            </a:r>
            <a:r>
              <a:rPr lang="el-GR" sz="1800" dirty="0"/>
              <a:t>ς,</a:t>
            </a:r>
            <a:br>
              <a:rPr lang="el-GR" sz="1800" dirty="0"/>
            </a:br>
            <a:r>
              <a:rPr lang="el-GR" sz="1800" dirty="0"/>
              <a:t>19) </a:t>
            </a:r>
            <a:r>
              <a:rPr lang="en-US" sz="1800" dirty="0" err="1"/>
              <a:t>Περ</a:t>
            </a:r>
            <a:r>
              <a:rPr lang="el-GR" sz="1800" dirty="0"/>
              <a:t>ί </a:t>
            </a:r>
            <a:r>
              <a:rPr lang="en-US" sz="1800" dirty="0" err="1"/>
              <a:t>Μον</a:t>
            </a:r>
            <a:r>
              <a:rPr lang="en-US" sz="1800" dirty="0"/>
              <a:t>αχ</a:t>
            </a:r>
            <a:r>
              <a:rPr lang="el-GR" sz="1800" dirty="0"/>
              <a:t>ώ</a:t>
            </a:r>
            <a:r>
              <a:rPr lang="en-US" sz="1800" dirty="0" smtClean="0"/>
              <a:t>ν</a:t>
            </a:r>
            <a:r>
              <a:rPr lang="el-GR" sz="1800" dirty="0"/>
              <a:t/>
            </a:r>
            <a:br>
              <a:rPr lang="el-GR" sz="1800" dirty="0"/>
            </a:br>
            <a:r>
              <a:rPr lang="el-GR" sz="1800" dirty="0"/>
              <a:t>20) </a:t>
            </a:r>
            <a:r>
              <a:rPr lang="en-US" sz="1800" dirty="0" err="1"/>
              <a:t>Περ</a:t>
            </a:r>
            <a:r>
              <a:rPr lang="el-GR" sz="1800" dirty="0"/>
              <a:t>ί </a:t>
            </a:r>
            <a:r>
              <a:rPr lang="en-US" sz="1800" dirty="0" err="1" smtClean="0"/>
              <a:t>το</a:t>
            </a:r>
            <a:r>
              <a:rPr lang="el-GR" sz="1800" dirty="0"/>
              <a:t>υ</a:t>
            </a:r>
            <a:r>
              <a:rPr lang="el-GR" sz="1800" dirty="0" smtClean="0"/>
              <a:t> </a:t>
            </a:r>
            <a:r>
              <a:rPr lang="en-US" sz="1800" dirty="0" smtClean="0"/>
              <a:t>ε</a:t>
            </a:r>
            <a:r>
              <a:rPr lang="el-GR" sz="1800" dirty="0"/>
              <a:t>ύ</a:t>
            </a:r>
            <a:r>
              <a:rPr lang="en-US" sz="1800" dirty="0" err="1" smtClean="0"/>
              <a:t>χεσθ</a:t>
            </a:r>
            <a:r>
              <a:rPr lang="en-US" sz="1800" dirty="0" smtClean="0"/>
              <a:t>α</a:t>
            </a:r>
            <a:r>
              <a:rPr lang="el-GR" sz="1800" dirty="0" smtClean="0"/>
              <a:t>ι</a:t>
            </a:r>
            <a:r>
              <a:rPr lang="en-US" sz="1800" dirty="0" smtClean="0"/>
              <a:t> </a:t>
            </a:r>
            <a:r>
              <a:rPr lang="en-US" sz="1800" dirty="0"/>
              <a:t>υπ</a:t>
            </a:r>
            <a:r>
              <a:rPr lang="el-GR" sz="1800" dirty="0"/>
              <a:t>έ</a:t>
            </a:r>
            <a:r>
              <a:rPr lang="en-US" sz="1800" dirty="0"/>
              <a:t>ρ </a:t>
            </a:r>
            <a:r>
              <a:rPr lang="en-US" sz="1800" dirty="0" smtClean="0"/>
              <a:t>τ</a:t>
            </a:r>
            <a:r>
              <a:rPr lang="el-GR" sz="1800" dirty="0"/>
              <a:t>ω</a:t>
            </a:r>
            <a:r>
              <a:rPr lang="en-US" sz="1800" dirty="0" smtClean="0"/>
              <a:t>ν </a:t>
            </a:r>
            <a:r>
              <a:rPr lang="en-US" sz="1800" dirty="0" err="1" smtClean="0"/>
              <a:t>Κε</a:t>
            </a:r>
            <a:r>
              <a:rPr lang="el-GR" sz="1800" dirty="0" smtClean="0"/>
              <a:t>κ</a:t>
            </a:r>
            <a:r>
              <a:rPr lang="en-US" sz="1800" dirty="0" smtClean="0"/>
              <a:t>ο</a:t>
            </a:r>
            <a:r>
              <a:rPr lang="el-GR" sz="1800" dirty="0" smtClean="0"/>
              <a:t>ι</a:t>
            </a:r>
            <a:r>
              <a:rPr lang="en-US" sz="1800" dirty="0" err="1" smtClean="0"/>
              <a:t>μημ</a:t>
            </a:r>
            <a:r>
              <a:rPr lang="el-GR" sz="1800" dirty="0"/>
              <a:t>έ</a:t>
            </a:r>
            <a:r>
              <a:rPr lang="en-US" sz="1800" dirty="0" err="1"/>
              <a:t>νων</a:t>
            </a:r>
            <a:r>
              <a:rPr lang="el-GR" sz="1800" dirty="0"/>
              <a:t>,</a:t>
            </a:r>
            <a:br>
              <a:rPr lang="el-GR" sz="1800" dirty="0"/>
            </a:br>
            <a:r>
              <a:rPr lang="el-GR" sz="1800" dirty="0"/>
              <a:t>21) </a:t>
            </a:r>
            <a:r>
              <a:rPr lang="en-US" sz="1800" dirty="0" err="1"/>
              <a:t>Περ</a:t>
            </a:r>
            <a:r>
              <a:rPr lang="el-GR" sz="1800" dirty="0"/>
              <a:t>ί </a:t>
            </a:r>
            <a:r>
              <a:rPr lang="en-US" sz="1800" dirty="0" err="1" smtClean="0"/>
              <a:t>το</a:t>
            </a:r>
            <a:r>
              <a:rPr lang="el-GR" sz="1800" dirty="0"/>
              <a:t>υ</a:t>
            </a:r>
            <a:r>
              <a:rPr lang="el-GR" sz="1800" dirty="0" smtClean="0"/>
              <a:t> </a:t>
            </a:r>
            <a:r>
              <a:rPr lang="en-US" sz="1800" dirty="0"/>
              <a:t>ε</a:t>
            </a:r>
            <a:r>
              <a:rPr lang="el-GR" sz="1800" dirty="0"/>
              <a:t>ύ</a:t>
            </a:r>
            <a:r>
              <a:rPr lang="en-US" sz="1800" dirty="0" err="1" smtClean="0"/>
              <a:t>χεσθ</a:t>
            </a:r>
            <a:r>
              <a:rPr lang="en-US" sz="1800" dirty="0" smtClean="0"/>
              <a:t>α</a:t>
            </a:r>
            <a:r>
              <a:rPr lang="el-GR" sz="1800" dirty="0" smtClean="0"/>
              <a:t>ι</a:t>
            </a:r>
            <a:r>
              <a:rPr lang="en-US" sz="1800" dirty="0" smtClean="0"/>
              <a:t> </a:t>
            </a:r>
            <a:r>
              <a:rPr lang="el-GR" sz="1800" dirty="0"/>
              <a:t>κ</a:t>
            </a:r>
            <a:r>
              <a:rPr lang="en-US" sz="1800" dirty="0" smtClean="0"/>
              <a:t>ατ </a:t>
            </a:r>
            <a:r>
              <a:rPr lang="el-GR" sz="1800" dirty="0"/>
              <a:t>’ </a:t>
            </a:r>
            <a:r>
              <a:rPr lang="el-GR" sz="1800" dirty="0" smtClean="0"/>
              <a:t>α</a:t>
            </a:r>
            <a:r>
              <a:rPr lang="en-US" sz="1800" dirty="0" smtClean="0"/>
              <a:t>να</a:t>
            </a:r>
            <a:r>
              <a:rPr lang="en-US" sz="1800" dirty="0" err="1" smtClean="0"/>
              <a:t>τολ</a:t>
            </a:r>
            <a:r>
              <a:rPr lang="el-GR" sz="1800" dirty="0" err="1"/>
              <a:t>άς</a:t>
            </a:r>
            <a:r>
              <a:rPr lang="el-GR" sz="1800" dirty="0"/>
              <a:t>,</a:t>
            </a:r>
            <a:br>
              <a:rPr lang="el-GR" sz="1800" dirty="0"/>
            </a:br>
            <a:r>
              <a:rPr lang="el-GR" sz="1800" dirty="0"/>
              <a:t>22) </a:t>
            </a:r>
            <a:r>
              <a:rPr lang="en-US" sz="1800" dirty="0" err="1"/>
              <a:t>Περ</a:t>
            </a:r>
            <a:r>
              <a:rPr lang="el-GR" sz="1800" dirty="0"/>
              <a:t>ί </a:t>
            </a:r>
            <a:r>
              <a:rPr lang="en-US" sz="1800" dirty="0" err="1" smtClean="0"/>
              <a:t>το</a:t>
            </a:r>
            <a:r>
              <a:rPr lang="el-GR" sz="1800" dirty="0"/>
              <a:t>υ</a:t>
            </a:r>
            <a:r>
              <a:rPr lang="el-GR" sz="1800" dirty="0" smtClean="0"/>
              <a:t> </a:t>
            </a:r>
            <a:r>
              <a:rPr lang="en-US" sz="1800" dirty="0" err="1"/>
              <a:t>μη</a:t>
            </a:r>
            <a:r>
              <a:rPr lang="en-US" sz="1800" dirty="0"/>
              <a:t> </a:t>
            </a:r>
            <a:r>
              <a:rPr lang="el-GR" sz="1800" dirty="0"/>
              <a:t>κ</a:t>
            </a:r>
            <a:r>
              <a:rPr lang="en-US" sz="1800" dirty="0" smtClean="0"/>
              <a:t>λ</a:t>
            </a:r>
            <a:r>
              <a:rPr lang="el-GR" sz="1800" dirty="0" smtClean="0"/>
              <a:t>ί</a:t>
            </a:r>
            <a:r>
              <a:rPr lang="en-US" sz="1800" dirty="0" err="1" smtClean="0"/>
              <a:t>νε</a:t>
            </a:r>
            <a:r>
              <a:rPr lang="el-GR" sz="1800" dirty="0" smtClean="0"/>
              <a:t>ι</a:t>
            </a:r>
            <a:r>
              <a:rPr lang="en-US" sz="1800" dirty="0" smtClean="0"/>
              <a:t>ν </a:t>
            </a:r>
            <a:r>
              <a:rPr lang="en-US" sz="1800" dirty="0"/>
              <a:t>γ</a:t>
            </a:r>
            <a:r>
              <a:rPr lang="el-GR" sz="1800" dirty="0"/>
              <a:t>ό</a:t>
            </a:r>
            <a:r>
              <a:rPr lang="en-US" sz="1800" dirty="0" err="1"/>
              <a:t>νυ</a:t>
            </a:r>
            <a:r>
              <a:rPr lang="en-US" sz="1800" dirty="0"/>
              <a:t> </a:t>
            </a:r>
            <a:r>
              <a:rPr lang="el-GR" sz="1800" dirty="0"/>
              <a:t>έ</a:t>
            </a:r>
            <a:r>
              <a:rPr lang="en-US" sz="1800" dirty="0"/>
              <a:t>ν </a:t>
            </a:r>
            <a:r>
              <a:rPr lang="en-US" sz="1800" dirty="0" err="1" smtClean="0"/>
              <a:t>Κυρ</a:t>
            </a:r>
            <a:r>
              <a:rPr lang="el-GR" sz="1800" dirty="0" smtClean="0"/>
              <a:t>ι</a:t>
            </a:r>
            <a:r>
              <a:rPr lang="en-US" sz="1800" dirty="0" smtClean="0"/>
              <a:t>α</a:t>
            </a:r>
            <a:r>
              <a:rPr lang="el-GR" sz="1800" dirty="0" err="1" smtClean="0"/>
              <a:t>κή</a:t>
            </a:r>
            <a:r>
              <a:rPr lang="en-US" sz="1800" dirty="0" smtClean="0"/>
              <a:t> </a:t>
            </a:r>
            <a:r>
              <a:rPr lang="el-GR" sz="1800" dirty="0" smtClean="0"/>
              <a:t>και</a:t>
            </a:r>
            <a:r>
              <a:rPr lang="en-US" sz="1800" dirty="0" smtClean="0"/>
              <a:t> </a:t>
            </a:r>
            <a:r>
              <a:rPr lang="el-GR" sz="1800" dirty="0"/>
              <a:t>κ</a:t>
            </a:r>
            <a:r>
              <a:rPr lang="en-US" sz="1800" dirty="0" smtClean="0"/>
              <a:t>αθ</a:t>
            </a:r>
            <a:r>
              <a:rPr lang="el-GR" sz="1800" dirty="0"/>
              <a:t>’ό</a:t>
            </a:r>
            <a:r>
              <a:rPr lang="en-US" sz="1800" dirty="0" err="1"/>
              <a:t>λην</a:t>
            </a:r>
            <a:r>
              <a:rPr lang="en-US" sz="1800" dirty="0"/>
              <a:t> </a:t>
            </a:r>
            <a:r>
              <a:rPr lang="en-US" sz="1800" dirty="0" err="1"/>
              <a:t>την</a:t>
            </a:r>
            <a:r>
              <a:rPr lang="en-US" sz="1800" dirty="0"/>
              <a:t> </a:t>
            </a:r>
            <a:r>
              <a:rPr lang="en-US" sz="1800" dirty="0" err="1" smtClean="0"/>
              <a:t>Πεντη</a:t>
            </a:r>
            <a:r>
              <a:rPr lang="el-GR" sz="1800" dirty="0" smtClean="0"/>
              <a:t>κ</a:t>
            </a:r>
            <a:r>
              <a:rPr lang="en-US" sz="1800" dirty="0" smtClean="0"/>
              <a:t>ο</a:t>
            </a:r>
            <a:r>
              <a:rPr lang="el-GR" sz="1800" dirty="0"/>
              <a:t>- </a:t>
            </a:r>
            <a:r>
              <a:rPr lang="en-US" sz="1800" dirty="0" err="1"/>
              <a:t>στ</a:t>
            </a:r>
            <a:r>
              <a:rPr lang="el-GR" sz="1800" dirty="0"/>
              <a:t>ή</a:t>
            </a:r>
            <a:r>
              <a:rPr lang="en-US" sz="1800" dirty="0"/>
              <a:t>ν</a:t>
            </a:r>
            <a:r>
              <a:rPr lang="el-GR" sz="1800" dirty="0"/>
              <a:t>,</a:t>
            </a:r>
            <a:br>
              <a:rPr lang="el-GR" sz="1800" dirty="0"/>
            </a:br>
            <a:r>
              <a:rPr lang="el-GR" sz="1800" dirty="0"/>
              <a:t>23) </a:t>
            </a:r>
            <a:r>
              <a:rPr lang="en-US" sz="1800" dirty="0" err="1"/>
              <a:t>Περί</a:t>
            </a:r>
            <a:r>
              <a:rPr lang="en-US" sz="1800" dirty="0"/>
              <a:t> </a:t>
            </a:r>
            <a:r>
              <a:rPr lang="el-GR" sz="1800" dirty="0"/>
              <a:t>κ</a:t>
            </a:r>
            <a:r>
              <a:rPr lang="en-US" sz="1800" dirty="0" smtClean="0"/>
              <a:t>ατα</a:t>
            </a:r>
            <a:r>
              <a:rPr lang="en-US" sz="1800" dirty="0" err="1" smtClean="0"/>
              <a:t>στάσεως</a:t>
            </a:r>
            <a:r>
              <a:rPr lang="en-US" sz="1800" dirty="0" smtClean="0"/>
              <a:t> </a:t>
            </a:r>
            <a:r>
              <a:rPr lang="en-US" sz="1800" dirty="0" err="1"/>
              <a:t>της</a:t>
            </a:r>
            <a:r>
              <a:rPr lang="el-GR" sz="1800" dirty="0"/>
              <a:t> </a:t>
            </a:r>
            <a:r>
              <a:rPr lang="el-GR" sz="1800" dirty="0"/>
              <a:t>Α</a:t>
            </a:r>
            <a:r>
              <a:rPr lang="en-US" sz="1800" dirty="0" smtClean="0"/>
              <a:t>να</a:t>
            </a:r>
            <a:r>
              <a:rPr lang="en-US" sz="1800" dirty="0" err="1" smtClean="0"/>
              <a:t>τολ</a:t>
            </a:r>
            <a:r>
              <a:rPr lang="el-GR" sz="1800" dirty="0" err="1" smtClean="0"/>
              <a:t>ικ</a:t>
            </a:r>
            <a:r>
              <a:rPr lang="el-GR" sz="1800" dirty="0" err="1"/>
              <a:t>ή</a:t>
            </a:r>
            <a:r>
              <a:rPr lang="en-US" sz="1800" dirty="0" smtClean="0"/>
              <a:t>ς</a:t>
            </a:r>
            <a:r>
              <a:rPr lang="el-GR" sz="1800" dirty="0" smtClean="0"/>
              <a:t> </a:t>
            </a:r>
            <a:r>
              <a:rPr lang="el-GR" sz="1800" dirty="0" err="1" smtClean="0"/>
              <a:t>Εκκ</a:t>
            </a:r>
            <a:r>
              <a:rPr lang="en-US" sz="1800" dirty="0" err="1" smtClean="0"/>
              <a:t>λησ</a:t>
            </a:r>
            <a:r>
              <a:rPr lang="el-GR" sz="1800" dirty="0" smtClean="0"/>
              <a:t>ί</a:t>
            </a:r>
            <a:r>
              <a:rPr lang="en-US" sz="1800" dirty="0" smtClean="0"/>
              <a:t>ας</a:t>
            </a:r>
            <a:r>
              <a:rPr lang="el-GR" sz="1800" dirty="0"/>
              <a:t>.</a:t>
            </a:r>
            <a:br>
              <a:rPr lang="el-GR" sz="18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r>
              <a:rPr lang="el-GR" sz="2000" dirty="0" smtClean="0"/>
              <a:t/>
            </a:r>
            <a:br>
              <a:rPr lang="el-GR" sz="2000" dirty="0" smtClean="0"/>
            </a:br>
            <a:r>
              <a:rPr lang="el-GR" sz="2000" dirty="0"/>
              <a:t/>
            </a:r>
            <a:br>
              <a:rPr lang="el-GR" sz="2000" dirty="0"/>
            </a:br>
            <a:endParaRPr lang="el-GR" sz="2000"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1700" y="457200"/>
            <a:ext cx="4140200" cy="6165298"/>
          </a:xfrm>
        </p:spPr>
      </p:pic>
    </p:spTree>
    <p:extLst>
      <p:ext uri="{BB962C8B-B14F-4D97-AF65-F5344CB8AC3E}">
        <p14:creationId xmlns:p14="http://schemas.microsoft.com/office/powerpoint/2010/main" val="965887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905500" y="568325"/>
            <a:ext cx="5295900" cy="5786438"/>
          </a:xfrm>
        </p:spPr>
        <p:txBody>
          <a:bodyPr>
            <a:noAutofit/>
          </a:bodyPr>
          <a:lstStyle/>
          <a:p>
            <a:r>
              <a:rPr lang="el-GR" sz="2800" b="1" dirty="0" smtClean="0"/>
              <a:t>Η </a:t>
            </a:r>
            <a:r>
              <a:rPr lang="el-GR" sz="2800" b="1" dirty="0"/>
              <a:t>απροκάλυπτα </a:t>
            </a:r>
            <a:r>
              <a:rPr lang="el-GR" sz="2800" b="1" dirty="0" err="1"/>
              <a:t>καλβινική</a:t>
            </a:r>
            <a:r>
              <a:rPr lang="el-GR" sz="2800" b="1" dirty="0"/>
              <a:t> ομολογία του Κύριλλου </a:t>
            </a:r>
            <a:r>
              <a:rPr lang="el-GR" sz="2800" b="1" dirty="0" smtClean="0"/>
              <a:t>Λούκαρη </a:t>
            </a:r>
            <a:br>
              <a:rPr lang="el-GR" sz="2800" b="1" dirty="0" smtClean="0"/>
            </a:br>
            <a:r>
              <a:rPr lang="el-GR" sz="2800" b="1" dirty="0" smtClean="0"/>
              <a:t/>
            </a:r>
            <a:br>
              <a:rPr lang="el-GR" sz="2800" b="1" dirty="0" smtClean="0"/>
            </a:br>
            <a:r>
              <a:rPr lang="el-GR" sz="2000" dirty="0" smtClean="0"/>
              <a:t>Αποδέχεται </a:t>
            </a:r>
            <a:r>
              <a:rPr lang="el-GR" sz="2000" dirty="0"/>
              <a:t>τις περί αυτεξουσίου και προορισμού θέσεις του </a:t>
            </a:r>
            <a:r>
              <a:rPr lang="el-GR" sz="2000" dirty="0" smtClean="0"/>
              <a:t>Καλβίνου </a:t>
            </a:r>
            <a:br>
              <a:rPr lang="el-GR" sz="2000" dirty="0" smtClean="0"/>
            </a:br>
            <a:r>
              <a:rPr lang="el-GR" sz="2000" dirty="0" smtClean="0"/>
              <a:t/>
            </a:r>
            <a:br>
              <a:rPr lang="el-GR" sz="2000" dirty="0" smtClean="0"/>
            </a:br>
            <a:r>
              <a:rPr lang="el-GR" sz="2000" dirty="0" smtClean="0"/>
              <a:t>Η </a:t>
            </a:r>
            <a:r>
              <a:rPr lang="el-GR" sz="2000" dirty="0"/>
              <a:t>ομολογία αυτή </a:t>
            </a:r>
            <a:r>
              <a:rPr lang="el-GR" sz="2000" dirty="0" smtClean="0"/>
              <a:t>πιθανώς είναι ψευδεπίγραφη </a:t>
            </a:r>
            <a:br>
              <a:rPr lang="el-GR" sz="2000" dirty="0" smtClean="0"/>
            </a:br>
            <a:r>
              <a:rPr lang="el-GR" sz="2000" dirty="0" smtClean="0"/>
              <a:t/>
            </a:r>
            <a:br>
              <a:rPr lang="el-GR" sz="2000" dirty="0" smtClean="0"/>
            </a:br>
            <a:r>
              <a:rPr lang="el-GR" sz="2000" dirty="0" smtClean="0"/>
              <a:t>Ανατρέπει </a:t>
            </a:r>
            <a:r>
              <a:rPr lang="el-GR" sz="2000" dirty="0"/>
              <a:t>πλήρως το πλαίσιο που είχε θέσει ο Ιερεμίας Β΄, συζητώντας με τους θεολόγους της </a:t>
            </a:r>
            <a:r>
              <a:rPr lang="el-GR" sz="2000" dirty="0" err="1" smtClean="0"/>
              <a:t>Τυβίγγης</a:t>
            </a:r>
            <a:r>
              <a:rPr lang="el-GR" sz="2000" dirty="0" smtClean="0"/>
              <a:t/>
            </a:r>
            <a:br>
              <a:rPr lang="el-GR" sz="2000" dirty="0" smtClean="0"/>
            </a:br>
            <a:r>
              <a:rPr lang="el-GR" sz="2000" dirty="0" smtClean="0"/>
              <a:t/>
            </a:r>
            <a:br>
              <a:rPr lang="el-GR" sz="2000" dirty="0" smtClean="0"/>
            </a:br>
            <a:r>
              <a:rPr lang="el-GR" sz="2000" dirty="0" smtClean="0"/>
              <a:t>Ενέχει </a:t>
            </a:r>
            <a:r>
              <a:rPr lang="el-GR" sz="2000" dirty="0"/>
              <a:t>σαφέστατα </a:t>
            </a:r>
            <a:r>
              <a:rPr lang="el-GR" sz="2000" dirty="0" err="1"/>
              <a:t>εκκλησιαστικοπολιτικά</a:t>
            </a:r>
            <a:r>
              <a:rPr lang="el-GR" sz="2000" dirty="0"/>
              <a:t> </a:t>
            </a:r>
            <a:r>
              <a:rPr lang="el-GR" sz="2000" dirty="0" smtClean="0"/>
              <a:t>ελατήρια</a:t>
            </a:r>
            <a:br>
              <a:rPr lang="el-GR" sz="2000" dirty="0" smtClean="0"/>
            </a:br>
            <a:r>
              <a:rPr lang="el-GR" sz="2000" dirty="0" smtClean="0"/>
              <a:t/>
            </a:r>
            <a:br>
              <a:rPr lang="el-GR" sz="2000" dirty="0" smtClean="0"/>
            </a:br>
            <a:r>
              <a:rPr lang="el-GR" sz="2000" dirty="0" smtClean="0"/>
              <a:t>Εντάσσεται </a:t>
            </a:r>
            <a:r>
              <a:rPr lang="el-GR" sz="2000" dirty="0"/>
              <a:t>στον έντονο </a:t>
            </a:r>
            <a:r>
              <a:rPr lang="el-GR" sz="2000" dirty="0" err="1"/>
              <a:t>αντιλατινικό</a:t>
            </a:r>
            <a:r>
              <a:rPr lang="el-GR" sz="2000" dirty="0"/>
              <a:t> αγώνα του Κυρίλλου Λούκαρη και στην αναζήτηση συμμαχιών στον προτεσταντικό </a:t>
            </a:r>
            <a:r>
              <a:rPr lang="el-GR" sz="2000" dirty="0" smtClean="0"/>
              <a:t>χώρο </a:t>
            </a:r>
            <a:br>
              <a:rPr lang="el-GR" sz="2000" dirty="0" smtClean="0"/>
            </a:br>
            <a:r>
              <a:rPr lang="el-GR" sz="2000" dirty="0" smtClean="0"/>
              <a:t/>
            </a:r>
            <a:br>
              <a:rPr lang="el-GR" sz="2000" dirty="0" smtClean="0"/>
            </a:br>
            <a:r>
              <a:rPr lang="el-GR" sz="2000" dirty="0" smtClean="0"/>
              <a:t>Πιθανός συγγραφέας της </a:t>
            </a:r>
            <a:r>
              <a:rPr lang="el-GR" sz="2000" dirty="0"/>
              <a:t>ομολογίας </a:t>
            </a:r>
            <a:r>
              <a:rPr lang="el-GR" sz="2000" dirty="0" smtClean="0"/>
              <a:t>ο καλβινιστής Ελβετός πάστορας </a:t>
            </a:r>
            <a:r>
              <a:rPr lang="en-US" sz="2000" dirty="0"/>
              <a:t>Antoine Leger</a:t>
            </a:r>
            <a:r>
              <a:rPr lang="el-GR" sz="2000" dirty="0"/>
              <a:t>. </a:t>
            </a:r>
            <a:endParaRPr lang="el-GR" sz="2000"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983" y="568326"/>
            <a:ext cx="5663158" cy="5786438"/>
          </a:xfrm>
        </p:spPr>
      </p:pic>
    </p:spTree>
    <p:extLst>
      <p:ext uri="{BB962C8B-B14F-4D97-AF65-F5344CB8AC3E}">
        <p14:creationId xmlns:p14="http://schemas.microsoft.com/office/powerpoint/2010/main" val="3471522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38745" y="1349920"/>
            <a:ext cx="5626100" cy="5654675"/>
          </a:xfrm>
        </p:spPr>
        <p:txBody>
          <a:bodyPr>
            <a:normAutofit fontScale="90000"/>
          </a:bodyPr>
          <a:lstStyle/>
          <a:p>
            <a:r>
              <a:rPr lang="el-GR" sz="2800" b="1" dirty="0" smtClean="0"/>
              <a:t/>
            </a:r>
            <a:br>
              <a:rPr lang="el-GR" sz="2800" b="1" dirty="0" smtClean="0"/>
            </a:br>
            <a:r>
              <a:rPr lang="el-GR" sz="2800" b="1" dirty="0"/>
              <a:t/>
            </a:r>
            <a:br>
              <a:rPr lang="el-GR" sz="2800" b="1" dirty="0"/>
            </a:br>
            <a:r>
              <a:rPr lang="el-GR" sz="2800" b="1" dirty="0" smtClean="0"/>
              <a:t/>
            </a:r>
            <a:br>
              <a:rPr lang="el-GR" sz="2800" b="1" dirty="0" smtClean="0"/>
            </a:br>
            <a:r>
              <a:rPr lang="el-GR" sz="2800" b="1" dirty="0"/>
              <a:t/>
            </a:r>
            <a:br>
              <a:rPr lang="el-GR" sz="2800" b="1" dirty="0"/>
            </a:br>
            <a:r>
              <a:rPr lang="el-GR" sz="2800" b="1" dirty="0" smtClean="0"/>
              <a:t/>
            </a:r>
            <a:br>
              <a:rPr lang="el-GR" sz="2800" b="1" dirty="0" smtClean="0"/>
            </a:br>
            <a:r>
              <a:rPr lang="el-GR" sz="2800" b="1" dirty="0" smtClean="0"/>
              <a:t/>
            </a:r>
            <a:br>
              <a:rPr lang="el-GR" sz="2800" b="1" dirty="0" smtClean="0"/>
            </a:br>
            <a:r>
              <a:rPr lang="el-GR" sz="2800" b="1" dirty="0" smtClean="0"/>
              <a:t>Η </a:t>
            </a:r>
            <a:r>
              <a:rPr lang="el-GR" sz="2800" b="1" dirty="0" err="1" smtClean="0"/>
              <a:t>αντι-λουκάρειος</a:t>
            </a:r>
            <a:r>
              <a:rPr lang="el-GR" sz="2800" b="1" dirty="0" smtClean="0"/>
              <a:t> Ομολογία του Πέτρου </a:t>
            </a:r>
            <a:r>
              <a:rPr lang="el-GR" sz="2800" b="1" dirty="0" err="1" smtClean="0"/>
              <a:t>Μογίλα</a:t>
            </a:r>
            <a:r>
              <a:rPr lang="el-GR" sz="2800" b="1" dirty="0" smtClean="0"/>
              <a:t/>
            </a:r>
            <a:br>
              <a:rPr lang="el-GR" sz="2800" b="1" dirty="0" smtClean="0"/>
            </a:br>
            <a:r>
              <a:rPr lang="el-GR" sz="2800" dirty="0"/>
              <a:t/>
            </a:r>
            <a:br>
              <a:rPr lang="el-GR" sz="2800" dirty="0"/>
            </a:br>
            <a:r>
              <a:rPr lang="el-GR" sz="2800" dirty="0" smtClean="0"/>
              <a:t>Βασίζεται σε λατινικές πηγές και στη ρωμαιοκαθολική διδασκαλία, μολονότι αποκηρύσσονται βασικά παπικά δόγμα, καθώς και το πρωτείο</a:t>
            </a:r>
            <a:br>
              <a:rPr lang="el-GR" sz="2800" dirty="0" smtClean="0"/>
            </a:br>
            <a:r>
              <a:rPr lang="el-GR" sz="2800" dirty="0"/>
              <a:t/>
            </a:r>
            <a:br>
              <a:rPr lang="el-GR" sz="2800" dirty="0"/>
            </a:br>
            <a:r>
              <a:rPr lang="el-GR" sz="2800" dirty="0" smtClean="0"/>
              <a:t>Διορθώσεις από τον </a:t>
            </a:r>
            <a:r>
              <a:rPr lang="el-GR" sz="2800" dirty="0" err="1" smtClean="0"/>
              <a:t>αντικαλβινιστή</a:t>
            </a:r>
            <a:r>
              <a:rPr lang="el-GR" sz="2800" dirty="0" smtClean="0"/>
              <a:t> Μελέτιο Συρίγο, κυρίως ως προς το ύφος</a:t>
            </a:r>
            <a:br>
              <a:rPr lang="el-GR" sz="2800" dirty="0" smtClean="0"/>
            </a:br>
            <a:r>
              <a:rPr lang="el-GR" sz="2800" dirty="0"/>
              <a:t/>
            </a:r>
            <a:br>
              <a:rPr lang="el-GR" sz="2800" dirty="0"/>
            </a:br>
            <a:r>
              <a:rPr lang="el-GR" sz="2800" dirty="0" smtClean="0"/>
              <a:t>Επιστράτευση ρωμαιοκαθολικ</a:t>
            </a:r>
            <a:r>
              <a:rPr lang="el-GR" sz="2800" dirty="0"/>
              <a:t>ώ</a:t>
            </a:r>
            <a:r>
              <a:rPr lang="el-GR" sz="2800" dirty="0" smtClean="0"/>
              <a:t>ν επιχειρημάτων, δίχως ορθόδοξες προϋποθέσεις</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endParaRPr lang="el-GR" sz="2800"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5" y="0"/>
            <a:ext cx="4885840" cy="3586651"/>
          </a:xfrm>
        </p:spPr>
      </p:pic>
      <p:pic>
        <p:nvPicPr>
          <p:cNvPr id="5" name="Εικόνα 4"/>
          <p:cNvPicPr>
            <a:picLocks noChangeAspect="1"/>
          </p:cNvPicPr>
          <p:nvPr/>
        </p:nvPicPr>
        <p:blipFill>
          <a:blip r:embed="rId3"/>
          <a:stretch>
            <a:fillRect/>
          </a:stretch>
        </p:blipFill>
        <p:spPr>
          <a:xfrm>
            <a:off x="1252905" y="3586651"/>
            <a:ext cx="2370740" cy="3179152"/>
          </a:xfrm>
          <a:prstGeom prst="rect">
            <a:avLst/>
          </a:prstGeom>
        </p:spPr>
      </p:pic>
    </p:spTree>
    <p:extLst>
      <p:ext uri="{BB962C8B-B14F-4D97-AF65-F5344CB8AC3E}">
        <p14:creationId xmlns:p14="http://schemas.microsoft.com/office/powerpoint/2010/main" val="20483385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965700" y="365125"/>
            <a:ext cx="6565900" cy="6632575"/>
          </a:xfrm>
        </p:spPr>
        <p:txBody>
          <a:bodyPr>
            <a:normAutofit fontScale="90000"/>
          </a:bodyPr>
          <a:lstStyle/>
          <a:p>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b="1" dirty="0" smtClean="0"/>
              <a:t>Η Ομολογία του </a:t>
            </a:r>
            <a:r>
              <a:rPr lang="el-GR" sz="2800" b="1" dirty="0" err="1" smtClean="0"/>
              <a:t>Δοσιθέου</a:t>
            </a:r>
            <a:r>
              <a:rPr lang="el-GR" sz="2800" b="1" dirty="0" smtClean="0"/>
              <a:t> Νοταρά, </a:t>
            </a:r>
            <a:br>
              <a:rPr lang="el-GR" sz="2800" b="1" dirty="0" smtClean="0"/>
            </a:br>
            <a:r>
              <a:rPr lang="el-GR" sz="2800" b="1" dirty="0" smtClean="0"/>
              <a:t>Πατριάρχη Ιεροσολύμων</a:t>
            </a:r>
            <a:br>
              <a:rPr lang="el-GR" sz="2800" b="1" dirty="0" smtClean="0"/>
            </a:br>
            <a:r>
              <a:rPr lang="el-GR" sz="2800" dirty="0" smtClean="0"/>
              <a:t/>
            </a:r>
            <a:br>
              <a:rPr lang="el-GR" sz="2800" dirty="0" smtClean="0"/>
            </a:br>
            <a:r>
              <a:rPr lang="el-GR" sz="2400" dirty="0" smtClean="0"/>
              <a:t>Ο μόνος εκκλησιαστικός λόγιος που δεν σπούδασε στη Δύση</a:t>
            </a:r>
            <a:br>
              <a:rPr lang="el-GR" sz="2400" dirty="0" smtClean="0"/>
            </a:br>
            <a:r>
              <a:rPr lang="el-GR" sz="2400" dirty="0" smtClean="0"/>
              <a:t>Μελετητής των Πατέρων της Εκκλησίας</a:t>
            </a:r>
            <a:br>
              <a:rPr lang="el-GR" sz="2400" dirty="0" smtClean="0"/>
            </a:br>
            <a:r>
              <a:rPr lang="el-GR" sz="2400" dirty="0" smtClean="0"/>
              <a:t>Έντονα </a:t>
            </a:r>
            <a:r>
              <a:rPr lang="el-GR" sz="2400" dirty="0" err="1" smtClean="0"/>
              <a:t>αντιδυτικός</a:t>
            </a:r>
            <a:r>
              <a:rPr lang="el-GR" sz="2400" dirty="0" smtClean="0"/>
              <a:t> και </a:t>
            </a:r>
            <a:r>
              <a:rPr lang="el-GR" sz="2400" dirty="0" err="1" smtClean="0"/>
              <a:t>λατινομάχος</a:t>
            </a:r>
            <a:r>
              <a:rPr lang="el-GR" sz="2400" dirty="0" smtClean="0"/>
              <a:t/>
            </a:r>
            <a:br>
              <a:rPr lang="el-GR" sz="2400" dirty="0" smtClean="0"/>
            </a:br>
            <a:r>
              <a:rPr lang="el-GR" sz="2400" dirty="0" err="1" smtClean="0"/>
              <a:t>Αντι-λουκάρειος</a:t>
            </a:r>
            <a:r>
              <a:rPr lang="el-GR" sz="2400" dirty="0" smtClean="0"/>
              <a:t> χαρακτήρας της Ομολογίας του</a:t>
            </a:r>
            <a:br>
              <a:rPr lang="el-GR" sz="2400" dirty="0" smtClean="0"/>
            </a:br>
            <a:r>
              <a:rPr lang="el-GR" sz="2400" dirty="0" smtClean="0"/>
              <a:t>Βάση για τον διάλογο με τους Αγγλικανούς «</a:t>
            </a:r>
            <a:r>
              <a:rPr lang="el-GR" sz="2400" dirty="0" err="1" smtClean="0"/>
              <a:t>Ανώμοτους</a:t>
            </a:r>
            <a:r>
              <a:rPr lang="el-GR" sz="2400" dirty="0" smtClean="0"/>
              <a:t>»</a:t>
            </a:r>
            <a:br>
              <a:rPr lang="el-GR" sz="2400" dirty="0" smtClean="0"/>
            </a:br>
            <a:r>
              <a:rPr lang="el-GR" sz="2400" dirty="0" smtClean="0"/>
              <a:t>Ταύτιση της ορθοδοξίας με το γράμμα της παραδοσιακής διατύπωσης</a:t>
            </a:r>
            <a:br>
              <a:rPr lang="el-GR" sz="2400" dirty="0" smtClean="0"/>
            </a:br>
            <a:r>
              <a:rPr lang="el-GR" sz="2400" dirty="0" smtClean="0"/>
              <a:t>Λατινικές επιδράσεις περί Ευχαριστίας κ.λπ.</a:t>
            </a:r>
            <a:br>
              <a:rPr lang="el-GR" sz="24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endParaRPr lang="el-GR" sz="2800"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559824" y="590813"/>
            <a:ext cx="3737110" cy="5682987"/>
          </a:xfrm>
          <a:prstGeom prst="rect">
            <a:avLst/>
          </a:prstGeom>
        </p:spPr>
      </p:pic>
    </p:spTree>
    <p:extLst>
      <p:ext uri="{BB962C8B-B14F-4D97-AF65-F5344CB8AC3E}">
        <p14:creationId xmlns:p14="http://schemas.microsoft.com/office/powerpoint/2010/main" val="1207618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0100" y="533400"/>
            <a:ext cx="10515600" cy="420688"/>
          </a:xfrm>
        </p:spPr>
        <p:txBody>
          <a:bodyPr>
            <a:normAutofit/>
          </a:bodyPr>
          <a:lstStyle/>
          <a:p>
            <a:pPr algn="ctr"/>
            <a:r>
              <a:rPr lang="el-GR" sz="2400" b="1" dirty="0" smtClean="0"/>
              <a:t>Η Ορθοδοξία κατά την περίοδο της Τουρκοκρατίας: Παράδοση και αλλοτρίωση</a:t>
            </a:r>
            <a:endParaRPr lang="el-GR" sz="2400" b="1"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101" y="1112903"/>
            <a:ext cx="3352800" cy="5816082"/>
          </a:xfrm>
        </p:spPr>
      </p:pic>
      <p:pic>
        <p:nvPicPr>
          <p:cNvPr id="5" name="Εικόνα 4"/>
          <p:cNvPicPr>
            <a:picLocks noChangeAspect="1"/>
          </p:cNvPicPr>
          <p:nvPr/>
        </p:nvPicPr>
        <p:blipFill>
          <a:blip r:embed="rId3"/>
          <a:stretch>
            <a:fillRect/>
          </a:stretch>
        </p:blipFill>
        <p:spPr>
          <a:xfrm>
            <a:off x="7592934" y="1129740"/>
            <a:ext cx="4100514" cy="5441946"/>
          </a:xfrm>
          <a:prstGeom prst="rect">
            <a:avLst/>
          </a:prstGeom>
        </p:spPr>
      </p:pic>
    </p:spTree>
    <p:extLst>
      <p:ext uri="{BB962C8B-B14F-4D97-AF65-F5344CB8AC3E}">
        <p14:creationId xmlns:p14="http://schemas.microsoft.com/office/powerpoint/2010/main" val="414875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3999" y="381001"/>
            <a:ext cx="8877301" cy="685799"/>
          </a:xfrm>
        </p:spPr>
        <p:txBody>
          <a:bodyPr>
            <a:normAutofit fontScale="90000"/>
          </a:bodyPr>
          <a:lstStyle/>
          <a:p>
            <a:pPr algn="ctr"/>
            <a:r>
              <a:rPr lang="el-GR" sz="2700" b="1" dirty="0" smtClean="0"/>
              <a:t/>
            </a:r>
            <a:br>
              <a:rPr lang="el-GR" sz="2700" b="1" dirty="0" smtClean="0"/>
            </a:br>
            <a:r>
              <a:rPr lang="el-GR" sz="2700" b="1" dirty="0"/>
              <a:t/>
            </a:r>
            <a:br>
              <a:rPr lang="el-GR" sz="2700" b="1" dirty="0"/>
            </a:br>
            <a:r>
              <a:rPr lang="el-GR" sz="2700" b="1" dirty="0" smtClean="0"/>
              <a:t>Οι θέσεις του Λουθήρου στον ναό της Βυρτεμβέργης</a:t>
            </a:r>
            <a:br>
              <a:rPr lang="el-GR" sz="2700" b="1" dirty="0" smtClean="0"/>
            </a:br>
            <a:r>
              <a:rPr lang="el-GR" sz="2000" dirty="0" smtClean="0"/>
              <a:t/>
            </a:r>
            <a:br>
              <a:rPr lang="el-GR" sz="2000" dirty="0" smtClean="0"/>
            </a:br>
            <a:endParaRPr lang="el-GR" b="1"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8399" y="1066800"/>
            <a:ext cx="9796640" cy="5510610"/>
          </a:xfrm>
        </p:spPr>
      </p:pic>
    </p:spTree>
    <p:extLst>
      <p:ext uri="{BB962C8B-B14F-4D97-AF65-F5344CB8AC3E}">
        <p14:creationId xmlns:p14="http://schemas.microsoft.com/office/powerpoint/2010/main" val="2118990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p:cNvSpPr>
          <p:nvPr>
            <p:ph type="title"/>
          </p:nvPr>
        </p:nvSpPr>
        <p:spPr>
          <a:xfrm>
            <a:off x="4483100" y="5981699"/>
            <a:ext cx="7302500" cy="431801"/>
          </a:xfrm>
        </p:spPr>
        <p:txBody>
          <a:bodyPr>
            <a:noAutofit/>
          </a:bodyPr>
          <a:lstStyle/>
          <a:p>
            <a:r>
              <a:rPr lang="el-GR" sz="1800" dirty="0" smtClean="0"/>
              <a:t>L. </a:t>
            </a:r>
            <a:r>
              <a:rPr lang="el-GR" sz="1800" dirty="0" err="1" smtClean="0"/>
              <a:t>Cranach</a:t>
            </a:r>
            <a:r>
              <a:rPr lang="el-GR" sz="1800" dirty="0" smtClean="0"/>
              <a:t>, Ο πάπας πουλώντας συγχωροχάρτια, 16oς αι</a:t>
            </a:r>
            <a:endParaRPr lang="el-GR" sz="1800" dirty="0"/>
          </a:p>
        </p:txBody>
      </p:sp>
      <p:pic>
        <p:nvPicPr>
          <p:cNvPr id="4" name="4 - Εικόνα" descr="Martin Luther by Cranach-restoration.tif"/>
          <p:cNvPicPr>
            <a:picLocks noGrp="1"/>
          </p:cNvPicPr>
          <p:nvPr>
            <p:ph idx="1"/>
          </p:nvPr>
        </p:nvPicPr>
        <p:blipFill>
          <a:blip r:embed="rId2" cstate="print"/>
          <a:srcRect/>
          <a:stretch>
            <a:fillRect/>
          </a:stretch>
        </p:blipFill>
        <p:spPr bwMode="auto">
          <a:xfrm>
            <a:off x="812800" y="774700"/>
            <a:ext cx="4381500" cy="4699000"/>
          </a:xfrm>
          <a:prstGeom prst="rect">
            <a:avLst/>
          </a:prstGeom>
          <a:noFill/>
          <a:ln w="9525">
            <a:noFill/>
            <a:miter lim="800000"/>
            <a:headEnd/>
            <a:tailEnd/>
          </a:ln>
        </p:spPr>
      </p:pic>
      <p:pic>
        <p:nvPicPr>
          <p:cNvPr id="5" name="Εικόνα 4"/>
          <p:cNvPicPr>
            <a:picLocks noChangeAspect="1"/>
          </p:cNvPicPr>
          <p:nvPr/>
        </p:nvPicPr>
        <p:blipFill>
          <a:blip r:embed="rId3"/>
          <a:stretch>
            <a:fillRect/>
          </a:stretch>
        </p:blipFill>
        <p:spPr>
          <a:xfrm>
            <a:off x="6337300" y="165100"/>
            <a:ext cx="4414185" cy="5485643"/>
          </a:xfrm>
          <a:prstGeom prst="rect">
            <a:avLst/>
          </a:prstGeom>
        </p:spPr>
      </p:pic>
    </p:spTree>
    <p:extLst>
      <p:ext uri="{BB962C8B-B14F-4D97-AF65-F5344CB8AC3E}">
        <p14:creationId xmlns:p14="http://schemas.microsoft.com/office/powerpoint/2010/main" val="2886031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986003"/>
          </a:xfrm>
        </p:spPr>
        <p:txBody>
          <a:bodyPr>
            <a:normAutofit fontScale="90000"/>
          </a:bodyPr>
          <a:lstStyle/>
          <a:p>
            <a:pPr algn="ctr"/>
            <a:r>
              <a:rPr lang="el-GR" sz="3600" b="1" dirty="0" smtClean="0"/>
              <a:t>Μεταρρύθμιση</a:t>
            </a:r>
            <a:r>
              <a:rPr lang="el-GR" sz="3600" b="1" dirty="0"/>
              <a:t>//</a:t>
            </a:r>
            <a:r>
              <a:rPr lang="el-GR" sz="3600" b="1" dirty="0" smtClean="0"/>
              <a:t>Αντιμεταρρύθμιση</a:t>
            </a:r>
            <a:r>
              <a:rPr lang="el-GR" sz="3600" b="1" dirty="0"/>
              <a:t/>
            </a:r>
            <a:br>
              <a:rPr lang="el-GR" sz="3600" b="1" dirty="0"/>
            </a:br>
            <a:r>
              <a:rPr lang="el-GR" sz="3600" b="1" dirty="0" smtClean="0"/>
              <a:t>16</a:t>
            </a:r>
            <a:r>
              <a:rPr lang="el-GR" sz="3600" b="1" baseline="30000" dirty="0" smtClean="0"/>
              <a:t>ος</a:t>
            </a:r>
            <a:r>
              <a:rPr lang="el-GR" sz="3600" b="1" dirty="0" smtClean="0"/>
              <a:t> αι.</a:t>
            </a:r>
            <a:endParaRPr lang="el-GR" sz="3600" b="1" dirty="0"/>
          </a:p>
        </p:txBody>
      </p:sp>
      <p:graphicFrame>
        <p:nvGraphicFramePr>
          <p:cNvPr id="4" name="Θέση περιεχομένου 3"/>
          <p:cNvGraphicFramePr>
            <a:graphicFrameLocks noGrp="1"/>
          </p:cNvGraphicFramePr>
          <p:nvPr>
            <p:ph idx="1"/>
            <p:extLst/>
          </p:nvPr>
        </p:nvGraphicFramePr>
        <p:xfrm>
          <a:off x="163773" y="1825625"/>
          <a:ext cx="11805314" cy="3731676"/>
        </p:xfrm>
        <a:graphic>
          <a:graphicData uri="http://schemas.openxmlformats.org/drawingml/2006/table">
            <a:tbl>
              <a:tblPr bandRow="1">
                <a:tableStyleId>{3B4B98B0-60AC-42C2-AFA5-B58CD77FA1E5}</a:tableStyleId>
              </a:tblPr>
              <a:tblGrid>
                <a:gridCol w="5991367">
                  <a:extLst>
                    <a:ext uri="{9D8B030D-6E8A-4147-A177-3AD203B41FA5}">
                      <a16:colId xmlns:a16="http://schemas.microsoft.com/office/drawing/2014/main" val="20000"/>
                    </a:ext>
                  </a:extLst>
                </a:gridCol>
                <a:gridCol w="5813947">
                  <a:extLst>
                    <a:ext uri="{9D8B030D-6E8A-4147-A177-3AD203B41FA5}">
                      <a16:colId xmlns:a16="http://schemas.microsoft.com/office/drawing/2014/main" val="20001"/>
                    </a:ext>
                  </a:extLst>
                </a:gridCol>
              </a:tblGrid>
              <a:tr h="7907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t>Αντίδραση Λούθηρου / Μεταρρύθμιση</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t>Κατάσταση στην καθολική Εκκλησία-συγχωροχάρτια</a:t>
                      </a:r>
                      <a:endParaRPr lang="el-GR" sz="2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43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sym typeface="Wingdings" panose="05000000000000000000" pitchFamily="2" charset="2"/>
                        </a:rPr>
                        <a:t>Δημόσια καύση της «βούλας»</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t>Αντίδραση Καθολικής εκκλησίας-αφορισμός</a:t>
                      </a:r>
                      <a:endParaRPr lang="el-GR" sz="2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787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sym typeface="Wingdings" panose="05000000000000000000" pitchFamily="2" charset="2"/>
                        </a:rPr>
                        <a:t>Αποκήρυξη Λουθηρανισμού από τον Κάρολο Ε’ Διαμαρτυρόμενοι</a:t>
                      </a:r>
                      <a:endParaRPr lang="el-GR" sz="2400" dirty="0"/>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dirty="0" smtClean="0"/>
                        <a:t>Αντιμεταρρύθμιση/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t>Σύνοδος του </a:t>
                      </a:r>
                      <a:r>
                        <a:rPr lang="el-GR" sz="2400" dirty="0" err="1" smtClean="0"/>
                        <a:t>Τρέντο</a:t>
                      </a:r>
                      <a:r>
                        <a:rPr lang="el-GR" sz="2400" baseline="0" dirty="0" smtClean="0"/>
                        <a:t> (1545-1563)</a:t>
                      </a:r>
                      <a:endParaRPr lang="el-GR" sz="2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3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sym typeface="Wingdings" panose="05000000000000000000" pitchFamily="2" charset="2"/>
                        </a:rPr>
                        <a:t>Βιαιοπραγίες</a:t>
                      </a:r>
                      <a:endParaRPr lang="el-GR" sz="2400" dirty="0"/>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smtClean="0">
                          <a:sym typeface="Wingdings" panose="05000000000000000000" pitchFamily="2" charset="2"/>
                        </a:rPr>
                        <a:t>24 Αυγούστου 1572, νύχτα </a:t>
                      </a:r>
                      <a:r>
                        <a:rPr lang="el-GR" sz="2400" spc="-70" baseline="0" dirty="0" smtClean="0">
                          <a:sym typeface="Wingdings" panose="05000000000000000000" pitchFamily="2" charset="2"/>
                        </a:rPr>
                        <a:t>Αγ. Βαρθολομαίου</a:t>
                      </a:r>
                      <a:endParaRPr lang="el-GR" sz="2400" spc="-70" baseline="0" dirty="0" smtClean="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117135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dirty="0" smtClean="0">
                          <a:sym typeface="Wingdings" panose="05000000000000000000" pitchFamily="2" charset="2"/>
                        </a:rPr>
                        <a:t>Διάταγμα </a:t>
                      </a:r>
                      <a:r>
                        <a:rPr lang="el-GR" sz="2400" b="1" dirty="0" err="1" smtClean="0">
                          <a:sym typeface="Wingdings" panose="05000000000000000000" pitchFamily="2" charset="2"/>
                        </a:rPr>
                        <a:t>Νάντης</a:t>
                      </a:r>
                      <a:r>
                        <a:rPr lang="el-GR" sz="2400" dirty="0" smtClean="0">
                          <a:sym typeface="Wingdings" panose="05000000000000000000" pitchFamily="2" charset="2"/>
                        </a:rPr>
                        <a:t> (1598), αποκατάσταση της ειρήνης</a:t>
                      </a:r>
                      <a:endParaRPr lang="el-GR" sz="2400" dirty="0" smtClean="0"/>
                    </a:p>
                    <a:p>
                      <a:pPr algn="ctr"/>
                      <a:endParaRPr lang="el-GR" sz="2400" dirty="0"/>
                    </a:p>
                  </a:txBody>
                  <a:tcPr/>
                </a:tc>
                <a:tc hMerge="1">
                  <a:txBody>
                    <a:bodyPr/>
                    <a:lstStyle/>
                    <a:p>
                      <a:endParaRPr lang="el-GR" sz="24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6" name="Βέλος προς τα κάτω 5"/>
          <p:cNvSpPr/>
          <p:nvPr/>
        </p:nvSpPr>
        <p:spPr>
          <a:xfrm>
            <a:off x="3493826" y="858126"/>
            <a:ext cx="327547" cy="846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προς τα κάτω 6"/>
          <p:cNvSpPr/>
          <p:nvPr/>
        </p:nvSpPr>
        <p:spPr>
          <a:xfrm>
            <a:off x="8368351" y="858126"/>
            <a:ext cx="327547" cy="8462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10186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ΑΘΗΝΑ-ΣΤΑΥΡΟΣ\Pictures\Life_of_Martin_Luther.jpg"/>
          <p:cNvPicPr>
            <a:picLocks noGrp="1" noChangeAspect="1" noChangeArrowheads="1"/>
          </p:cNvPicPr>
          <p:nvPr>
            <p:ph idx="1"/>
          </p:nvPr>
        </p:nvPicPr>
        <p:blipFill>
          <a:blip r:embed="rId2" cstate="print"/>
          <a:srcRect l="13687" t="18900" r="13687" b="24800"/>
          <a:stretch>
            <a:fillRect/>
          </a:stretch>
        </p:blipFill>
        <p:spPr bwMode="auto">
          <a:xfrm>
            <a:off x="685800" y="128588"/>
            <a:ext cx="10744200" cy="6547295"/>
          </a:xfrm>
          <a:prstGeom prst="rect">
            <a:avLst/>
          </a:prstGeom>
          <a:noFill/>
        </p:spPr>
      </p:pic>
    </p:spTree>
    <p:extLst>
      <p:ext uri="{BB962C8B-B14F-4D97-AF65-F5344CB8AC3E}">
        <p14:creationId xmlns:p14="http://schemas.microsoft.com/office/powerpoint/2010/main" val="1984676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88710" y="6189663"/>
            <a:ext cx="9307072" cy="668337"/>
          </a:xfrm>
        </p:spPr>
        <p:txBody>
          <a:bodyPr>
            <a:noAutofit/>
          </a:bodyPr>
          <a:lstStyle/>
          <a:p>
            <a:r>
              <a:rPr lang="el-GR" sz="2400" i="1" dirty="0" smtClean="0"/>
              <a:t>Ο Ιγνάτιο </a:t>
            </a:r>
            <a:r>
              <a:rPr lang="el-GR" sz="2400" i="1" dirty="0" err="1" smtClean="0"/>
              <a:t>Λογιόλα</a:t>
            </a:r>
            <a:r>
              <a:rPr lang="el-GR" sz="2400" i="1" dirty="0" smtClean="0"/>
              <a:t>, ιδρυτής του τάγματος των Ιησουιτών</a:t>
            </a:r>
            <a:r>
              <a:rPr lang="en-US" sz="2400" i="1" dirty="0" smtClean="0"/>
              <a:t>, </a:t>
            </a:r>
            <a:r>
              <a:rPr lang="en-US" sz="2400" dirty="0" smtClean="0"/>
              <a:t>1540</a:t>
            </a:r>
            <a:r>
              <a:rPr lang="el-GR" sz="2800" dirty="0" smtClean="0"/>
              <a:t/>
            </a:r>
            <a:br>
              <a:rPr lang="el-GR" sz="2800" dirty="0" smtClean="0"/>
            </a:br>
            <a:endParaRPr lang="el-GR" sz="2800"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055" y="254000"/>
            <a:ext cx="9307072" cy="5783263"/>
          </a:xfrm>
          <a:prstGeom prst="rect">
            <a:avLst/>
          </a:prstGeom>
        </p:spPr>
      </p:pic>
    </p:spTree>
    <p:extLst>
      <p:ext uri="{BB962C8B-B14F-4D97-AF65-F5344CB8AC3E}">
        <p14:creationId xmlns:p14="http://schemas.microsoft.com/office/powerpoint/2010/main" val="1653106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rot="10800000" flipV="1">
            <a:off x="1549400" y="5922964"/>
            <a:ext cx="8928100" cy="1023936"/>
          </a:xfrm>
        </p:spPr>
        <p:txBody>
          <a:bodyPr>
            <a:normAutofit fontScale="90000"/>
          </a:bodyPr>
          <a:lstStyle/>
          <a:p>
            <a:r>
              <a:rPr lang="en-US" sz="3600" dirty="0"/>
              <a:t>F. </a:t>
            </a:r>
            <a:r>
              <a:rPr lang="en-US" sz="3600" dirty="0" err="1"/>
              <a:t>Rizi</a:t>
            </a:r>
            <a:r>
              <a:rPr lang="en-US" sz="3600" dirty="0"/>
              <a:t>, </a:t>
            </a:r>
            <a:r>
              <a:rPr lang="en-US" sz="3600" i="1" dirty="0"/>
              <a:t>Auto-da-</a:t>
            </a:r>
            <a:r>
              <a:rPr lang="en-US" sz="3600" i="1" dirty="0" err="1"/>
              <a:t>F</a:t>
            </a:r>
            <a:r>
              <a:rPr lang="en-US" sz="3600" i="1" dirty="0" err="1">
                <a:cs typeface="Arial" panose="020B0604020202020204" pitchFamily="34" charset="0"/>
              </a:rPr>
              <a:t>é</a:t>
            </a:r>
            <a:r>
              <a:rPr lang="en-US" sz="3600" i="1" dirty="0"/>
              <a:t>, Plaza Mayor</a:t>
            </a:r>
            <a:r>
              <a:rPr lang="en-US" sz="3600" dirty="0"/>
              <a:t>, M</a:t>
            </a:r>
            <a:r>
              <a:rPr lang="el-GR" sz="3600" dirty="0" err="1"/>
              <a:t>αδρίτη</a:t>
            </a:r>
            <a:r>
              <a:rPr lang="en-US" sz="3600" dirty="0"/>
              <a:t>,1683</a:t>
            </a:r>
            <a:endParaRPr lang="el-GR" sz="3600" dirty="0"/>
          </a:p>
        </p:txBody>
      </p:sp>
      <p:pic>
        <p:nvPicPr>
          <p:cNvPr id="4" name="Picture 2" descr="C:\Users\ΑΘΗΝΑ-ΣΤΑΥΡΟΣ\Pictures\Francisco_rizi-auto_de_fe.jpg"/>
          <p:cNvPicPr>
            <a:picLocks noGrp="1" noChangeAspect="1" noChangeArrowheads="1"/>
          </p:cNvPicPr>
          <p:nvPr>
            <p:ph idx="1"/>
          </p:nvPr>
        </p:nvPicPr>
        <p:blipFill>
          <a:blip r:embed="rId2" cstate="print"/>
          <a:srcRect/>
          <a:stretch>
            <a:fillRect/>
          </a:stretch>
        </p:blipFill>
        <p:spPr bwMode="auto">
          <a:xfrm>
            <a:off x="1786076" y="504280"/>
            <a:ext cx="8551724" cy="5418684"/>
          </a:xfrm>
          <a:prstGeom prst="rect">
            <a:avLst/>
          </a:prstGeom>
          <a:noFill/>
        </p:spPr>
      </p:pic>
    </p:spTree>
    <p:extLst>
      <p:ext uri="{BB962C8B-B14F-4D97-AF65-F5344CB8AC3E}">
        <p14:creationId xmlns:p14="http://schemas.microsoft.com/office/powerpoint/2010/main" val="4198128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977900" y="522864"/>
            <a:ext cx="3657600" cy="5700584"/>
          </a:xfrm>
          <a:prstGeom prst="rect">
            <a:avLst/>
          </a:prstGeom>
        </p:spPr>
      </p:pic>
      <p:pic>
        <p:nvPicPr>
          <p:cNvPr id="5" name="Εικόνα 4"/>
          <p:cNvPicPr>
            <a:picLocks noChangeAspect="1"/>
          </p:cNvPicPr>
          <p:nvPr/>
        </p:nvPicPr>
        <p:blipFill>
          <a:blip r:embed="rId3"/>
          <a:stretch>
            <a:fillRect/>
          </a:stretch>
        </p:blipFill>
        <p:spPr>
          <a:xfrm>
            <a:off x="7239000" y="532951"/>
            <a:ext cx="3530600" cy="5690497"/>
          </a:xfrm>
          <a:prstGeom prst="rect">
            <a:avLst/>
          </a:prstGeom>
        </p:spPr>
      </p:pic>
    </p:spTree>
    <p:extLst>
      <p:ext uri="{BB962C8B-B14F-4D97-AF65-F5344CB8AC3E}">
        <p14:creationId xmlns:p14="http://schemas.microsoft.com/office/powerpoint/2010/main" val="14685252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Office Them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ppt/theme/theme4.xml><?xml version="1.0" encoding="utf-8"?>
<a:theme xmlns:a="http://schemas.openxmlformats.org/drawingml/2006/main" name="2_Office Theme">
  <a:themeElements>
    <a:clrScheme name="Πορτοκαλί">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848</TotalTime>
  <Words>244</Words>
  <Application>Microsoft Office PowerPoint</Application>
  <PresentationFormat>Ευρεία οθόνη</PresentationFormat>
  <Paragraphs>37</Paragraphs>
  <Slides>26</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5</vt:i4>
      </vt:variant>
      <vt:variant>
        <vt:lpstr>Τίτλοι διαφανειών</vt:lpstr>
      </vt:variant>
      <vt:variant>
        <vt:i4>26</vt:i4>
      </vt:variant>
    </vt:vector>
  </HeadingPairs>
  <TitlesOfParts>
    <vt:vector size="41" baseType="lpstr">
      <vt:lpstr>Arial</vt:lpstr>
      <vt:lpstr>Bookman Old Style</vt:lpstr>
      <vt:lpstr>Calibri</vt:lpstr>
      <vt:lpstr>Calibri Light</vt:lpstr>
      <vt:lpstr>Century Gothic</vt:lpstr>
      <vt:lpstr>Helvetica</vt:lpstr>
      <vt:lpstr>Rockwell</vt:lpstr>
      <vt:lpstr>Times New Roman</vt:lpstr>
      <vt:lpstr>Wingdings</vt:lpstr>
      <vt:lpstr>Wingdings 3</vt:lpstr>
      <vt:lpstr>Ιόν</vt:lpstr>
      <vt:lpstr>1_Office Theme</vt:lpstr>
      <vt:lpstr>Damask</vt:lpstr>
      <vt:lpstr>2_Office Theme</vt:lpstr>
      <vt:lpstr>Ανασκόπηση</vt:lpstr>
      <vt:lpstr>                                                 Η εμφάνιση της Μεταρρύθμισης το 1517  Tο άγχος της σωτηρίας και η μετά θάνατον ζωή  Η μεθοδευμένη ποιμαντική του φόβου  Η παπική εξουσία και ο ιδρυματικός συγκεντρωτισμός της   Οι αφηρημένες μεταφυσικές και δικανικές κατηγορίες της σχολαστικής θεολογίας  Η θρησκευτική απανθρωπία της αξιομισθίας των καλών έργων, του καθαρτηρίου και της εξαγοράς των αμαρτημάτων  Ο Μαρτίνος Λούθηρος στάθηκε ανάμεσα στον Μεσαίωνα και στην Αναγέννηση  Η διαλεκτική των αντιθέσεων και των ανταγωνισμών μεταξύ Ρωμαιοκαθολικών και Προτεσταντών               </vt:lpstr>
      <vt:lpstr>Ποικίλα προδρομικά ρεύματα  Ο κλονισμός της αυθεντίας του σχολαστικισμού   Η εμφάνιση της  ουμανιστικής κίνησης   Η ελευθερία της επιστημονικής έρευνας   Οι αιρέσεις και οι πρώτες μεταρρυθμιστικές κινήσεις του 14ου και 15ου αιώνα   Η αμφισβήτηση της απόλυτης και συγκεντρωτικής εξουσίας του πάπα   Η χειραφέτηση της θεολογικής έρευνας και σκέψης από την εκκλησιαστική αυθεντία   Η Αγία Γραφή, αυθεντικό και ύψιστο κριτήριο της αλήθειας.  </vt:lpstr>
      <vt:lpstr>  Οι θέσεις του Λουθήρου στον ναό της Βυρτεμβέργης  </vt:lpstr>
      <vt:lpstr>L. Cranach, Ο πάπας πουλώντας συγχωροχάρτια, 16oς αι</vt:lpstr>
      <vt:lpstr>Μεταρρύθμιση//Αντιμεταρρύθμιση 16ος αι.</vt:lpstr>
      <vt:lpstr>Παρουσίαση του PowerPoint</vt:lpstr>
      <vt:lpstr>Ο Ιγνάτιο Λογιόλα, ιδρυτής του τάγματος των Ιησουιτών, 1540 </vt:lpstr>
      <vt:lpstr>F. Rizi, Auto-da-Fé, Plaza Mayor, Mαδρίτη,1683</vt:lpstr>
      <vt:lpstr>Παρουσίαση του PowerPoint</vt:lpstr>
      <vt:lpstr>  François Dubois, Η νύχτα     του Αγίου Βαρθολομαίου 24 Αυγούστου 1572, 1576 </vt:lpstr>
      <vt:lpstr>  G. Vasari, Sala Regia,  Βατικανo, 1572 </vt:lpstr>
      <vt:lpstr>  Σφαγή των καθολικών στην πόλη Nîmes, 1567 </vt:lpstr>
      <vt:lpstr>Ιησουιτική εκκλησία του Ιησού, Ρώμη            J. Perrisin, Καλβινιστικός ναός στην Lyon, 16ος αι.</vt:lpstr>
      <vt:lpstr>Ο Λούθηρος απαντάει στον αναθεματισμό του από τον πάπα Λέοντα Χ με αναφορές στους Έλληνες Πατέρες της Εκκλησίας</vt:lpstr>
      <vt:lpstr>Η προσπάθεια του Γερμανού Φιλίππου Μελάγχθωνος να ελκύσει το ενδιαφέρον των Ορθοδόξων υπέρ της Μεταρρύθμισης</vt:lpstr>
      <vt:lpstr>Επιστολή του Μαρτίνου Κρούσιου στον Πατριάρχη Ιερεμία Β τον Τρανό, γραπτά κηρύγματα και μετάφραση της Αυγουσταίας Ομολογίας</vt:lpstr>
      <vt:lpstr>Οι αποκρίσεις του πατριάρχη Ιερεμίου του Β  Α΄ απάντηση του Ιερεμία Β΄ σε 21 κεφάλαια (1576): - αναλυτική έκθεση της Ορθόδοξης πίστης - επισήμανση των αντιθέσεων με τα κείμενα των Προτεσταντών  Β΄ απάντηση  του Ιερεμία Β΄ - Ορθόδοξες πατερικές επισημάνσεις για την πίστη ως όρο της ευσέβειας - μη αναφορά στην ευχαριστιακή πραγμάτωση του μυστηρίου της Εκκλησίας - η ευσέβεια ως ατομικό γεγονός, νομική έμφαση της Εκκλησίας  Γ΄ απάντηση  του Ιερεμία Β΄ Επισήμανση του άσκοπου χαρακτήρα του διαλόγου, εφόσον δεν υπάρχει πιστότητα στην αποστολική και πατερική παράδοση           </vt:lpstr>
      <vt:lpstr>Έλληνες λόγιοι της Βενετίας: στα πρότυπα της λατινικής σχολαστικής Μάξιμος Μαργούνιος, επίσκοπος Κυθήρων &amp; Γαβριήλ Σεβήρος, μητροπολίτης φιλαδελφείας</vt:lpstr>
      <vt:lpstr>Το ουνιτικό ελληνικό κολλέγιο του Αγίου Αθανασίου και οι μαθητές του στην υπηρεσία της Ρωμαιοκαθολικής Εκκλησίας</vt:lpstr>
      <vt:lpstr>Μελέτιος Πηγάς, Πατριάρχης Αλεξανδρείας (1550-1601)   Σπουδές στην Πάδοβα και στο Augsburg  Προσπάθεια για αναχαίτιση της παπικής προπαγάνδας στην Ανατολή  Δίχως δογματικές παραχωρήσεις αλλά με δυτικότροπη ιδεολογική εκδοχή της Θεολογίας       </vt:lpstr>
      <vt:lpstr>Οι 4 Ομολογίες Πίστεως κατά τον 17ο αιώνα Μητροφάνους Κριτόπουλου (1625), Κυρίλλου Λουκάρεως (1629), Πέτρου Μογίλα (1645) και Δοσιθέου Ιεροσολύμων (1672)</vt:lpstr>
      <vt:lpstr>                                   Ομολογία-Πραγματεία σε 23 κεφάλαια  1) ‘Η διδασκαλία της Εκκλησίας (περί του Ενός και Τριαδικού Θεού) 2) Περί δημιουργίας, 3) Περί της του Θεού προς ημάς οικονομίας,  μ) Περί προγνώσεως, 5) Περί Μυστηρίων, 6) Περί Εντολών, 7) Περί Εκκλησίας, 8) Περί του αγίου μύρου, 9) Περί του Κυριακού Δείπνου 10) Περί των έν μετανοία τελετών, 11) Περί Ιερωσύνης, 12) Περί Γάμου, 13) Περί Εύχελαίου, 1Η) Περί των λοιπών της Εκκλησίας παραδόσεων, 15) Περί Αγίων Εικόνων, 16) Περί αγίων λειψάνων, 17) Περί επικλήσεως των Αγίων, 18) Περί νηστείας, 19) Περί Μοναχών 20) Περί του εύχεσθαι υπέρ των Κεκοιμημένων, 21) Περί του εύχεσθαι κατ ’ ανατολάς, 22) Περί του μη κλίνειν γόνυ έν Κυριακή και καθ’όλην την Πεντηκο- στήν, 23) Περί καταστάσεως της Ανατολικής Εκκλησίας.         </vt:lpstr>
      <vt:lpstr>Η απροκάλυπτα καλβινική ομολογία του Κύριλλου Λούκαρη   Αποδέχεται τις περί αυτεξουσίου και προορισμού θέσεις του Καλβίνου   Η ομολογία αυτή πιθανώς είναι ψευδεπίγραφη   Ανατρέπει πλήρως το πλαίσιο που είχε θέσει ο Ιερεμίας Β΄, συζητώντας με τους θεολόγους της Τυβίγγης  Ενέχει σαφέστατα εκκλησιαστικοπολιτικά ελατήρια  Εντάσσεται στον έντονο αντιλατινικό αγώνα του Κυρίλλου Λούκαρη και στην αναζήτηση συμμαχιών στον προτεσταντικό χώρο   Πιθανός συγγραφέας της ομολογίας ο καλβινιστής Ελβετός πάστορας Antoine Leger. </vt:lpstr>
      <vt:lpstr>      Η αντι-λουκάρειος Ομολογία του Πέτρου Μογίλα  Βασίζεται σε λατινικές πηγές και στη ρωμαιοκαθολική διδασκαλία, μολονότι αποκηρύσσονται βασικά παπικά δόγμα, καθώς και το πρωτείο  Διορθώσεις από τον αντικαλβινιστή Μελέτιο Συρίγο, κυρίως ως προς το ύφος  Επιστράτευση ρωμαιοκαθολικών επιχειρημάτων, δίχως ορθόδοξες προϋποθέσεις      </vt:lpstr>
      <vt:lpstr>     Η Ομολογία του Δοσιθέου Νοταρά,  Πατριάρχη Ιεροσολύμων  Ο μόνος εκκλησιαστικός λόγιος που δεν σπούδασε στη Δύση Μελετητής των Πατέρων της Εκκλησίας Έντονα αντιδυτικός και λατινομάχος Αντι-λουκάρειος χαρακτήρας της Ομολογίας του Βάση για τον διάλογο με τους Αγγλικανούς «Ανώμοτους» Ταύτιση της ορθοδοξίας με το γράμμα της παραδοσιακής διατύπωσης Λατινικές επιδράσεις περί Ευχαριστίας κ.λπ.        </vt:lpstr>
      <vt:lpstr>Η Ορθοδοξία κατά την περίοδο της Τουρκοκρατίας: Παράδοση και αλλοτρίωση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Uhiuhiyhiyituyt8uytutu</dc:title>
  <dc:creator>Σταυρος Γιαγκαζογλου</dc:creator>
  <cp:lastModifiedBy>Σταυρος Γιαγκαζογλου</cp:lastModifiedBy>
  <cp:revision>51</cp:revision>
  <dcterms:created xsi:type="dcterms:W3CDTF">2018-10-19T18:49:26Z</dcterms:created>
  <dcterms:modified xsi:type="dcterms:W3CDTF">2018-10-20T18:01:16Z</dcterms:modified>
</cp:coreProperties>
</file>