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75874" y="1299410"/>
            <a:ext cx="10027149" cy="2696857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Ενότητα 1</a:t>
            </a:r>
            <a:br>
              <a:rPr lang="el-GR" dirty="0"/>
            </a:br>
            <a:r>
              <a:rPr lang="el-GR" dirty="0"/>
              <a:t>Εισαγωγή στην Κοινωνιολογία</a:t>
            </a:r>
            <a:br>
              <a:rPr lang="el-GR" dirty="0"/>
            </a:br>
            <a:r>
              <a:rPr lang="el-GR" dirty="0"/>
              <a:t>και στην Κοινωνιολογία της Θρησκείας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Μάριος Κουκουνάρας </a:t>
            </a:r>
            <a:r>
              <a:rPr lang="el-GR" dirty="0" err="1"/>
              <a:t>Λιάγκης</a:t>
            </a:r>
            <a:endParaRPr lang="el-GR" dirty="0"/>
          </a:p>
          <a:p>
            <a:r>
              <a:rPr lang="el-GR" dirty="0"/>
              <a:t>Αναπληρωτής Καθηγητής, ΕΚΠΑ</a:t>
            </a:r>
          </a:p>
        </p:txBody>
      </p:sp>
    </p:spTree>
    <p:extLst>
      <p:ext uri="{BB962C8B-B14F-4D97-AF65-F5344CB8AC3E}">
        <p14:creationId xmlns:p14="http://schemas.microsoft.com/office/powerpoint/2010/main" val="278408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7958008" cy="1752599"/>
          </a:xfrm>
        </p:spPr>
        <p:txBody>
          <a:bodyPr/>
          <a:lstStyle/>
          <a:p>
            <a:r>
              <a:rPr lang="el-GR" dirty="0"/>
              <a:t>Μ. Βέμπερ (</a:t>
            </a:r>
            <a:r>
              <a:rPr lang="en-US" dirty="0"/>
              <a:t>M. Weber, 1864-1920)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2319" y="685800"/>
            <a:ext cx="2484699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4311" y="2154704"/>
            <a:ext cx="7435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Δύναμη και εξουσία</a:t>
            </a:r>
          </a:p>
          <a:p>
            <a:r>
              <a:rPr lang="el-GR" sz="2400" dirty="0"/>
              <a:t>Θρησκείες και επίδρασή τους στις κοινωνικές ομάδες</a:t>
            </a:r>
          </a:p>
          <a:p>
            <a:r>
              <a:rPr lang="el-GR" sz="2400" dirty="0"/>
              <a:t>Κοινωνικές τάξεις</a:t>
            </a:r>
          </a:p>
          <a:p>
            <a:r>
              <a:rPr lang="el-GR" sz="2400" dirty="0"/>
              <a:t>Η γραφειοκρατία ως κοινωνικό φαινόμενο</a:t>
            </a:r>
          </a:p>
          <a:p>
            <a:r>
              <a:rPr lang="el-GR" sz="2400" dirty="0"/>
              <a:t>Ο </a:t>
            </a:r>
            <a:r>
              <a:rPr lang="el-GR" sz="2400" dirty="0" err="1"/>
              <a:t>εξορθολογισμός</a:t>
            </a:r>
            <a:r>
              <a:rPr lang="el-GR" sz="2400" dirty="0"/>
              <a:t> και η απομάγευση του κόσμου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8418" y="4439215"/>
            <a:ext cx="911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Οι άνθρωποι δρουν με βάση την αντίληψή τους για τα πράγματα. Η κοινωνιολογία ανακαλύπτει τα προσωπικά νοήματα  και τις αξίες των ανθρώπων. Η κοινωνική συμπεριφορά και οι αιτίες της γίνεται αντιληπτή αν μπούμε στη θέση του άλλου,</a:t>
            </a:r>
          </a:p>
        </p:txBody>
      </p:sp>
    </p:spTree>
    <p:extLst>
      <p:ext uri="{BB962C8B-B14F-4D97-AF65-F5344CB8AC3E}">
        <p14:creationId xmlns:p14="http://schemas.microsoft.com/office/powerpoint/2010/main" val="299265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60400"/>
            <a:ext cx="11912599" cy="1752599"/>
          </a:xfrm>
        </p:spPr>
        <p:txBody>
          <a:bodyPr>
            <a:normAutofit fontScale="90000"/>
          </a:bodyPr>
          <a:lstStyle/>
          <a:p>
            <a:r>
              <a:rPr lang="el-GR" dirty="0"/>
              <a:t>Κοινωνιολογικές σχολές</a:t>
            </a:r>
            <a:r>
              <a:rPr lang="en-US" dirty="0"/>
              <a:t>:</a:t>
            </a:r>
            <a:br>
              <a:rPr lang="el-GR" dirty="0"/>
            </a:br>
            <a:r>
              <a:rPr lang="el-GR" dirty="0"/>
              <a:t>σχολή του λειτουργισμού</a:t>
            </a:r>
            <a:br>
              <a:rPr lang="el-GR" dirty="0"/>
            </a:br>
            <a:r>
              <a:rPr lang="el-GR" dirty="0"/>
              <a:t>σχολή των συγκρούσεων</a:t>
            </a:r>
            <a:br>
              <a:rPr lang="el-GR" dirty="0"/>
            </a:br>
            <a:r>
              <a:rPr lang="el-GR" dirty="0"/>
              <a:t>σχολή της συμβολικής αλληλεπίδρασης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69" y="3200400"/>
            <a:ext cx="6096000" cy="2819400"/>
          </a:xfrm>
        </p:spPr>
      </p:pic>
    </p:spTree>
    <p:extLst>
      <p:ext uri="{BB962C8B-B14F-4D97-AF65-F5344CB8AC3E}">
        <p14:creationId xmlns:p14="http://schemas.microsoft.com/office/powerpoint/2010/main" val="351421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44732" y="188496"/>
            <a:ext cx="10018713" cy="1078832"/>
          </a:xfrm>
        </p:spPr>
        <p:txBody>
          <a:bodyPr/>
          <a:lstStyle/>
          <a:p>
            <a:r>
              <a:rPr lang="el-GR" dirty="0"/>
              <a:t>Ποιο είναι το αντικείμενο της Κοινωνιολογίας;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4310" y="1668379"/>
            <a:ext cx="10018713" cy="412282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3200" dirty="0"/>
              <a:t>Ερευνά την </a:t>
            </a:r>
            <a:r>
              <a:rPr lang="el-GR" sz="3200" b="1" dirty="0"/>
              <a:t>ανθρώπινη συμπεριφορά</a:t>
            </a:r>
            <a:r>
              <a:rPr lang="el-GR" sz="3200" dirty="0"/>
              <a:t>, όπως αυτή εκδηλώνεται στο πλαίσιο μία ομάδας και πάντα σε σχέση με άλλα άτομα και με άλλες ομάδες. Είναι η επιστήμη που δεν εστιάζει στο άτομο, αλλά</a:t>
            </a:r>
            <a:r>
              <a:rPr lang="el-GR" sz="3200" b="1" dirty="0"/>
              <a:t> ασχολείται με το κοινωνικό σύνολο</a:t>
            </a:r>
            <a:r>
              <a:rPr lang="el-GR" sz="3200" dirty="0"/>
              <a:t> και συνεπώς επικεντρώνεται στις </a:t>
            </a:r>
            <a:r>
              <a:rPr lang="el-GR" sz="3200" b="1" dirty="0"/>
              <a:t>κοινωνικές σχέσεις του ατόμου και των ομάδων </a:t>
            </a:r>
            <a:r>
              <a:rPr lang="el-GR" sz="3200" dirty="0"/>
              <a:t>των σύγχρονων κοινωνιών.</a:t>
            </a:r>
          </a:p>
          <a:p>
            <a:pPr marL="0" indent="0">
              <a:buNone/>
            </a:pPr>
            <a:r>
              <a:rPr lang="el-GR" sz="3200" dirty="0"/>
              <a:t>Μελετά τα </a:t>
            </a:r>
            <a:r>
              <a:rPr lang="el-GR" sz="3200" b="1" dirty="0"/>
              <a:t>κοινωνικά φαινόμενα</a:t>
            </a:r>
            <a:r>
              <a:rPr lang="el-GR" sz="3200" dirty="0"/>
              <a:t>, την </a:t>
            </a:r>
            <a:r>
              <a:rPr lang="el-GR" sz="3200" b="1" dirty="0"/>
              <a:t>κοινωνική συμπεριφορά </a:t>
            </a:r>
            <a:r>
              <a:rPr lang="el-GR" sz="3200" dirty="0"/>
              <a:t>(τρόπος επικοινωνίας μας με τους άλλους), την </a:t>
            </a:r>
            <a:r>
              <a:rPr lang="el-GR" sz="3200" b="1" dirty="0"/>
              <a:t>κοινωνική δράση</a:t>
            </a:r>
            <a:r>
              <a:rPr lang="el-GR" sz="3200" dirty="0"/>
              <a:t>, το σύνολο, δηλαδή, των ενεργειών των ατόμων και ομάδων, και τους </a:t>
            </a:r>
            <a:r>
              <a:rPr lang="el-GR" sz="3200" b="1" dirty="0"/>
              <a:t>κοινωνικούς ρόλους</a:t>
            </a:r>
            <a:r>
              <a:rPr lang="el-G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21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4310" y="609601"/>
            <a:ext cx="10018713" cy="5181600"/>
          </a:xfrm>
        </p:spPr>
        <p:txBody>
          <a:bodyPr/>
          <a:lstStyle/>
          <a:p>
            <a:pPr marL="0" indent="0">
              <a:buNone/>
            </a:pPr>
            <a:r>
              <a:rPr lang="el-GR" sz="3600" b="1" dirty="0"/>
              <a:t>Κοινωνιολογία </a:t>
            </a:r>
            <a:r>
              <a:rPr lang="el-GR" sz="3600" dirty="0"/>
              <a:t>είναι η </a:t>
            </a:r>
            <a:r>
              <a:rPr lang="el-GR" sz="3600" b="1" dirty="0"/>
              <a:t>επιστήμη </a:t>
            </a:r>
            <a:r>
              <a:rPr lang="el-GR" sz="3600" dirty="0"/>
              <a:t>που μελετά, ως </a:t>
            </a:r>
            <a:r>
              <a:rPr lang="el-GR" sz="3600" b="1" dirty="0"/>
              <a:t>κοινωνικά φαινόμενα</a:t>
            </a:r>
            <a:r>
              <a:rPr lang="el-GR" sz="3600" dirty="0"/>
              <a:t>, την κοινωνική συμπεριφορά και την κοινωνική δράση» (Λεξικό Κοινωνικών Επιστημών UNESCO, Αθήνα 1972) </a:t>
            </a:r>
          </a:p>
          <a:p>
            <a:endParaRPr lang="el-GR" dirty="0"/>
          </a:p>
        </p:txBody>
      </p:sp>
      <p:sp>
        <p:nvSpPr>
          <p:cNvPr id="4" name="Επεξήγηση με σύννεφο 3"/>
          <p:cNvSpPr/>
          <p:nvPr/>
        </p:nvSpPr>
        <p:spPr>
          <a:xfrm>
            <a:off x="2451055" y="4315327"/>
            <a:ext cx="7190249" cy="2422358"/>
          </a:xfrm>
          <a:prstGeom prst="cloudCallout">
            <a:avLst>
              <a:gd name="adj1" fmla="val -38293"/>
              <a:gd name="adj2" fmla="val -606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bg2">
                    <a:lumMod val="25000"/>
                  </a:schemeClr>
                </a:solidFill>
              </a:rPr>
              <a:t>Συμπεριφορά; Ποια άλλη επιστήμη ασχολείται με τη συμπεριφορά; </a:t>
            </a:r>
          </a:p>
        </p:txBody>
      </p:sp>
    </p:spTree>
    <p:extLst>
      <p:ext uri="{BB962C8B-B14F-4D97-AF65-F5344CB8AC3E}">
        <p14:creationId xmlns:p14="http://schemas.microsoft.com/office/powerpoint/2010/main" val="8028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96605" y="188496"/>
            <a:ext cx="10018713" cy="902368"/>
          </a:xfrm>
        </p:spPr>
        <p:txBody>
          <a:bodyPr>
            <a:normAutofit fontScale="90000"/>
          </a:bodyPr>
          <a:lstStyle/>
          <a:p>
            <a:r>
              <a:rPr lang="el-GR" dirty="0"/>
              <a:t>Ποια ερωτήματα μπορεί να απασχολούν την κοινωνιολογία; παραδείγματα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81200" y="1090864"/>
            <a:ext cx="10007600" cy="5767135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Γιατί οι συνθήκες της ζωής μας είναι τόσο διαφορετικές από αυτές των γονιών ή των παππούδων μας;</a:t>
            </a:r>
          </a:p>
          <a:p>
            <a:r>
              <a:rPr lang="el-GR" dirty="0"/>
              <a:t>Προς ποια κατεύθυνση θα κινηθούν οι μεταβολές στο μέλλον;</a:t>
            </a:r>
          </a:p>
          <a:p>
            <a:r>
              <a:rPr lang="el-GR" dirty="0"/>
              <a:t>Πώς επιδρούν οι μεταβολές αυτές στη συναισθηματική ή την επαγγελματική ζωή μας;</a:t>
            </a:r>
          </a:p>
          <a:p>
            <a:r>
              <a:rPr lang="el-GR" dirty="0"/>
              <a:t>Τι σημαίνει βιομηχανική κοινωνία;</a:t>
            </a:r>
          </a:p>
          <a:p>
            <a:r>
              <a:rPr lang="el-GR" dirty="0"/>
              <a:t>Τι είναι η αστικοποίηση και πώς επηρεάζει τις οικογενειακές σχέσεις;</a:t>
            </a:r>
          </a:p>
          <a:p>
            <a:r>
              <a:rPr lang="el-GR" dirty="0"/>
              <a:t>Ποιοι λόγοι οδήγησαν την πολιτεία στη δημιουργία σχολείων και ποια είναι η σχέση της εκπαίδευσης με την κοινωνική ανέλιξη των ασθενέστερων οικονομικά τάξεων;</a:t>
            </a:r>
          </a:p>
          <a:p>
            <a:r>
              <a:rPr lang="el-GR" dirty="0"/>
              <a:t>Γιατί υπάρχει φτώχεια στον κόσμο, ποια είναι τα αίτιά της και ποιες οι συνέπειές της για την υγεία και την εκπαίδευση;</a:t>
            </a:r>
          </a:p>
          <a:p>
            <a:r>
              <a:rPr lang="el-GR" dirty="0"/>
              <a:t>Γιατί υπάρχουν προκαταλήψεις, συγκρούσεις , πόλεμοι και ποια είναι η σχέση τους με πολιτικά και οικονομικά συμφέροντα; Πώς γεννήθηκε το κράτος στο δυτικό κόσμο</a:t>
            </a:r>
          </a:p>
          <a:p>
            <a:r>
              <a:rPr lang="el-GR" dirty="0"/>
              <a:t>Ποια είναι η σχέση κράτους και θρησκείας;</a:t>
            </a:r>
          </a:p>
          <a:p>
            <a:r>
              <a:rPr lang="el-GR" dirty="0"/>
              <a:t>Τι είναι εξουσία, ποιος την ενσαρκώνει και ποια είναι η σχέση της με την οικονομία; Γιατί τα ποσοστά συμμετοχής των γυναικών στην πολιτική χαμηλά;</a:t>
            </a:r>
          </a:p>
          <a:p>
            <a:r>
              <a:rPr lang="el-GR" dirty="0"/>
              <a:t>Πώς επιδρούν η παγκοσμιοποίηση και  οι νέες τεχνολογίες στις κοινωνικές σχέσεις και τον τρόπο ζωής;</a:t>
            </a:r>
          </a:p>
        </p:txBody>
      </p:sp>
    </p:spTree>
    <p:extLst>
      <p:ext uri="{BB962C8B-B14F-4D97-AF65-F5344CB8AC3E}">
        <p14:creationId xmlns:p14="http://schemas.microsoft.com/office/powerpoint/2010/main" val="394571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066800"/>
          </a:xfrm>
        </p:spPr>
        <p:txBody>
          <a:bodyPr>
            <a:normAutofit fontScale="90000"/>
          </a:bodyPr>
          <a:lstStyle/>
          <a:p>
            <a:r>
              <a:rPr lang="el-GR" dirty="0"/>
              <a:t>Α. </a:t>
            </a:r>
            <a:r>
              <a:rPr lang="en-US" dirty="0"/>
              <a:t>Giddens </a:t>
            </a:r>
            <a:r>
              <a:rPr lang="el-GR" dirty="0"/>
              <a:t>(2002, 50): ποια είναι η σχέση του έρωτα με τον γάμο;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4311" y="1244600"/>
            <a:ext cx="3316290" cy="4546601"/>
          </a:xfrm>
        </p:spPr>
        <p:txBody>
          <a:bodyPr/>
          <a:lstStyle/>
          <a:p>
            <a:r>
              <a:rPr lang="el-GR" dirty="0"/>
              <a:t>Έρωτας σήμερα =αμοιβαία έλξη που αισθάνονται δύο άνθρωποι μεταξύ τους</a:t>
            </a:r>
          </a:p>
          <a:p>
            <a:r>
              <a:rPr lang="el-GR" dirty="0"/>
              <a:t>Είναι πανανθρώπινο συναίσθημα και θεωρούμε ότι δεν μπορεί να διαρκέσει για πάντα.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513" y="533400"/>
            <a:ext cx="1365325" cy="238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3666" y="1244600"/>
            <a:ext cx="33615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Έρωτας τον Μεσαίωνα= οι άνθρωποι συνδεόταν αναγκαστικά με τον γάμο και δεν παντρεύονταν από έρωτα.</a:t>
            </a:r>
          </a:p>
          <a:p>
            <a:r>
              <a:rPr lang="el-GR" sz="2000" dirty="0"/>
              <a:t>«είναι μοιχεία να αγαπάς τη γυναίκα σου ερωτικά»</a:t>
            </a:r>
          </a:p>
          <a:p>
            <a:r>
              <a:rPr lang="el-GR" sz="2000" dirty="0"/>
              <a:t>Ο γάμος συνάπτονταν για να παραμείνει η περιουσία στην οικογένεια.</a:t>
            </a:r>
          </a:p>
          <a:p>
            <a:r>
              <a:rPr lang="el-GR" sz="2000" dirty="0"/>
              <a:t>Οι σεξουαλικές σχέσεις πριν τον γάμο ή μέσα σε αυτόν δεν είχαν σχέση με αυτό που σήμερα αποκαλούμε έρωτα.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8265" y="3327400"/>
            <a:ext cx="2858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Ο έρωτας και η σχέση με τον γάμο δεν μπορούν να νοηθούν ως ένα φυσικό κομμάτι της ανθρώπινης ζωής. Διαμορφώθηκαν μέσα από σύνθετες ιστορικές και κοινωνικές διαδικασίες.</a:t>
            </a:r>
          </a:p>
        </p:txBody>
      </p:sp>
    </p:spTree>
    <p:extLst>
      <p:ext uri="{BB962C8B-B14F-4D97-AF65-F5344CB8AC3E}">
        <p14:creationId xmlns:p14="http://schemas.microsoft.com/office/powerpoint/2010/main" val="2358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84310" y="381000"/>
            <a:ext cx="10018713" cy="1752599"/>
          </a:xfrm>
        </p:spPr>
        <p:txBody>
          <a:bodyPr/>
          <a:lstStyle/>
          <a:p>
            <a:r>
              <a:rPr lang="el-GR" dirty="0"/>
              <a:t>Κοινωνική θεώρηση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4310" y="2311399"/>
            <a:ext cx="10018713" cy="3124201"/>
          </a:xfrm>
        </p:spPr>
        <p:txBody>
          <a:bodyPr>
            <a:normAutofit/>
          </a:bodyPr>
          <a:lstStyle/>
          <a:p>
            <a:r>
              <a:rPr lang="el-GR" sz="3600" dirty="0"/>
              <a:t>Η ικανότητα των ατόμων να συνδέουν αυτό που συμβαίνει στην προσωπική τους ζωή με τα ιστορικά και κοινωνικά γεγονότα.</a:t>
            </a:r>
          </a:p>
        </p:txBody>
      </p:sp>
    </p:spTree>
    <p:extLst>
      <p:ext uri="{BB962C8B-B14F-4D97-AF65-F5344CB8AC3E}">
        <p14:creationId xmlns:p14="http://schemas.microsoft.com/office/powerpoint/2010/main" val="133146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 Περίπτωσης: Κάποιος μέσα στην οικογένειά μας είναι άνεργος.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4310" y="2235199"/>
            <a:ext cx="10018713" cy="1346201"/>
          </a:xfrm>
        </p:spPr>
        <p:txBody>
          <a:bodyPr/>
          <a:lstStyle/>
          <a:p>
            <a:r>
              <a:rPr lang="el-GR" dirty="0"/>
              <a:t>Πώς ερμηνεύουμε αυτό το γεγονός αρχικά; Ποιος/ποιοι φταίνε;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3258234"/>
            <a:ext cx="896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Μήπως είναι θέμα που αφορά το συγκεκριμένο επάγγελμα, την ηλικία, τις γνώσεις και δεξιότητες , οι εθνικές και παγκόσμιες συνθήκες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0400" y="4458563"/>
            <a:ext cx="1026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Η κοινωνική θεωρία δεν είναι η καθημερινή θεωρητική σκέψη</a:t>
            </a:r>
          </a:p>
          <a:p>
            <a:pPr marL="285750" indent="-285750">
              <a:buFontTx/>
              <a:buChar char="-"/>
            </a:pPr>
            <a:r>
              <a:rPr lang="el-GR" sz="2400" dirty="0"/>
              <a:t>Είναι συστηματική σκέψη με λογική ακολουθία</a:t>
            </a:r>
          </a:p>
          <a:p>
            <a:pPr marL="285750" indent="-285750">
              <a:buFontTx/>
              <a:buChar char="-"/>
            </a:pPr>
            <a:r>
              <a:rPr lang="el-GR" sz="2400" dirty="0"/>
              <a:t>Εξηγεί τα «δευτερογενή» προβλήματα που συνδέονται με το φαινόμενο</a:t>
            </a:r>
          </a:p>
          <a:p>
            <a:pPr marL="285750" indent="-285750">
              <a:buFontTx/>
              <a:buChar char="-"/>
            </a:pPr>
            <a:r>
              <a:rPr lang="el-GR" sz="2400" dirty="0"/>
              <a:t>Δεν στηρίζεται στη βιωματική εμπειρία του θέματος</a:t>
            </a:r>
          </a:p>
          <a:p>
            <a:pPr marL="285750" indent="-285750">
              <a:buFontTx/>
              <a:buChar char="-"/>
            </a:pPr>
            <a:r>
              <a:rPr lang="el-GR" sz="2400" dirty="0"/>
              <a:t>Ανατρέπει την απλοποιημένη και συχνά μη ορθολογική κατανόηση της πραγματικότητας</a:t>
            </a:r>
          </a:p>
          <a:p>
            <a:pPr marL="285750" indent="-285750">
              <a:buFontTx/>
              <a:buChar char="-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0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60737" y="0"/>
            <a:ext cx="10018713" cy="1752599"/>
          </a:xfrm>
        </p:spPr>
        <p:txBody>
          <a:bodyPr/>
          <a:lstStyle/>
          <a:p>
            <a:r>
              <a:rPr lang="el-GR" dirty="0"/>
              <a:t>Ιστορία της Κοινωνιολογίας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7976" y="1117600"/>
            <a:ext cx="2008985" cy="31242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766468" y="1117600"/>
            <a:ext cx="6096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UcPeriod"/>
            </a:pPr>
            <a:r>
              <a:rPr lang="el-GR" sz="3200" dirty="0" err="1"/>
              <a:t>Κοντ</a:t>
            </a:r>
            <a:r>
              <a:rPr lang="el-GR" sz="3200" dirty="0"/>
              <a:t> (</a:t>
            </a:r>
            <a:r>
              <a:rPr lang="en-US" sz="3200" dirty="0"/>
              <a:t>A. Comte, 1798-1857</a:t>
            </a:r>
            <a:endParaRPr lang="el-GR" sz="3200" dirty="0"/>
          </a:p>
          <a:p>
            <a:r>
              <a:rPr lang="el-GR" sz="3200" dirty="0"/>
              <a:t>Ο νόμος των τριών σταδίων</a:t>
            </a:r>
          </a:p>
          <a:p>
            <a:r>
              <a:rPr lang="el-GR" sz="3200" dirty="0"/>
              <a:t>-Θεολογικό στάδιο</a:t>
            </a:r>
          </a:p>
          <a:p>
            <a:r>
              <a:rPr lang="el-GR" sz="3200" dirty="0"/>
              <a:t>-Μεταφυσικό στάδιο</a:t>
            </a:r>
          </a:p>
          <a:p>
            <a:r>
              <a:rPr lang="el-GR" sz="3200" dirty="0"/>
              <a:t>-Θετικό στάδιο</a:t>
            </a:r>
          </a:p>
          <a:p>
            <a:pPr marL="342900" indent="-342900">
              <a:buAutoNum type="alphaUcPeriod"/>
            </a:pP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57" y="1752599"/>
            <a:ext cx="2189052" cy="3098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6068" y="4672180"/>
            <a:ext cx="741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Κ. Μαρξ (</a:t>
            </a:r>
            <a:r>
              <a:rPr lang="en-US" sz="3600" dirty="0"/>
              <a:t>K. Marx, 1818-1883)</a:t>
            </a:r>
          </a:p>
          <a:p>
            <a:r>
              <a:rPr lang="el-GR" sz="3600" dirty="0"/>
              <a:t>Κοινωνικές τάξεις και ταξικές διακρίσεις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328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18000" y="685800"/>
            <a:ext cx="6981824" cy="1041400"/>
          </a:xfrm>
        </p:spPr>
        <p:txBody>
          <a:bodyPr>
            <a:normAutofit/>
          </a:bodyPr>
          <a:lstStyle/>
          <a:p>
            <a:r>
              <a:rPr lang="el-GR" sz="3200" dirty="0"/>
              <a:t>Ε. </a:t>
            </a:r>
            <a:r>
              <a:rPr lang="el-GR" sz="3200" dirty="0" err="1"/>
              <a:t>Ντυρκέμ</a:t>
            </a:r>
            <a:r>
              <a:rPr lang="el-GR" sz="3200" dirty="0"/>
              <a:t> (</a:t>
            </a:r>
            <a:r>
              <a:rPr lang="en-US" sz="3200" dirty="0"/>
              <a:t>E. Durkheim, 1858-1917)</a:t>
            </a:r>
            <a:endParaRPr lang="el-GR" sz="32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1" y="685800"/>
            <a:ext cx="2633571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6600" y="24892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Η κοινωνία είναι μια ηθική ενότητα ανθρώπων, οι μοιράζονται τα ίδια συναισθήματα και την ίδια προσήλωση σε αξίες και κανόνες. Το σύνολο των αξιών και των κανόνων συγκροτεί τη «συλλογική συνείδηση», η οποία καθορίζει τη συμπεριφορά των ανθρώπων και διακρίνει μια κοινωνία. Η κοινωνική συνοχή των μελών μιας κοινωνίας  εκφράζεται ως «κοινωνική αλληλεγγύη»</a:t>
            </a:r>
          </a:p>
        </p:txBody>
      </p:sp>
    </p:spTree>
    <p:extLst>
      <p:ext uri="{BB962C8B-B14F-4D97-AF65-F5344CB8AC3E}">
        <p14:creationId xmlns:p14="http://schemas.microsoft.com/office/powerpoint/2010/main" val="1322882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αράλλαξη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TM03457496[[fn=Παράλλαξη]]</Template>
  <TotalTime>201</TotalTime>
  <Words>783</Words>
  <Application>Microsoft Office PowerPoint</Application>
  <PresentationFormat>Ευρεία οθόνη</PresentationFormat>
  <Paragraphs>56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Corbel</vt:lpstr>
      <vt:lpstr>Παράλλαξη</vt:lpstr>
      <vt:lpstr>Ενότητα 1 Εισαγωγή στην Κοινωνιολογία και στην Κοινωνιολογία της Θρησκείας</vt:lpstr>
      <vt:lpstr>Ποιο είναι το αντικείμενο της Κοινωνιολογίας;</vt:lpstr>
      <vt:lpstr>Παρουσίαση του PowerPoint</vt:lpstr>
      <vt:lpstr>Ποια ερωτήματα μπορεί να απασχολούν την κοινωνιολογία; παραδείγματα</vt:lpstr>
      <vt:lpstr>Α. Giddens (2002, 50): ποια είναι η σχέση του έρωτα με τον γάμο;</vt:lpstr>
      <vt:lpstr>Κοινωνική θεώρηση</vt:lpstr>
      <vt:lpstr>Μελέτη Περίπτωσης: Κάποιος μέσα στην οικογένειά μας είναι άνεργος.</vt:lpstr>
      <vt:lpstr>Ιστορία της Κοινωνιολογίας</vt:lpstr>
      <vt:lpstr>Ε. Ντυρκέμ (E. Durkheim, 1858-1917)</vt:lpstr>
      <vt:lpstr>Μ. Βέμπερ (M. Weber, 1864-1920)</vt:lpstr>
      <vt:lpstr>Κοινωνιολογικές σχολές: σχολή του λειτουργισμού σχολή των συγκρούσεων σχολή της συμβολικής αλληλεπίδρασης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1 Εισαγωγή στην Κοινωνιολογία και στην Κοινωνιολογία της Θρησκείας</dc:title>
  <dc:creator>Noone</dc:creator>
  <cp:lastModifiedBy>ΜΑΡΙΟΣ ΚΟΥΚΟΥΝΑΡΑΣ-ΛΙΑΓΚΗΣ</cp:lastModifiedBy>
  <cp:revision>17</cp:revision>
  <dcterms:created xsi:type="dcterms:W3CDTF">2020-02-20T06:54:38Z</dcterms:created>
  <dcterms:modified xsi:type="dcterms:W3CDTF">2021-03-11T05:56:09Z</dcterms:modified>
</cp:coreProperties>
</file>