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45" d="100"/>
          <a:sy n="45" d="100"/>
        </p:scale>
        <p:origin x="78" y="1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l-GR"/>
              <a:t>Στυλ κύριου τίτλου</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l-GR"/>
              <a:t>Στυλ κύριου τίτλου</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l-GR"/>
              <a:t>Στυλ κύριου τίτλου</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3/11/2021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Κοινωνιολογικές Σχολές</a:t>
            </a:r>
          </a:p>
        </p:txBody>
      </p:sp>
      <p:sp>
        <p:nvSpPr>
          <p:cNvPr id="3" name="Υπότιτλος 2"/>
          <p:cNvSpPr>
            <a:spLocks noGrp="1"/>
          </p:cNvSpPr>
          <p:nvPr>
            <p:ph type="subTitle" idx="1"/>
          </p:nvPr>
        </p:nvSpPr>
        <p:spPr/>
        <p:txBody>
          <a:bodyPr/>
          <a:lstStyle/>
          <a:p>
            <a:r>
              <a:rPr lang="el-GR" dirty="0"/>
              <a:t>Μάριος Κουκουνάρας </a:t>
            </a:r>
            <a:r>
              <a:rPr lang="el-GR" dirty="0" err="1"/>
              <a:t>Λιάγκης</a:t>
            </a:r>
            <a:endParaRPr lang="el-GR" dirty="0"/>
          </a:p>
          <a:p>
            <a:r>
              <a:rPr lang="el-GR" dirty="0"/>
              <a:t>Αναπληρωτής Καθηγητής ΕΚΠΑ</a:t>
            </a:r>
          </a:p>
        </p:txBody>
      </p:sp>
    </p:spTree>
    <p:extLst>
      <p:ext uri="{BB962C8B-B14F-4D97-AF65-F5344CB8AC3E}">
        <p14:creationId xmlns:p14="http://schemas.microsoft.com/office/powerpoint/2010/main" val="3490748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70575" y="228600"/>
            <a:ext cx="10018713" cy="1752599"/>
          </a:xfrm>
        </p:spPr>
        <p:txBody>
          <a:bodyPr/>
          <a:lstStyle/>
          <a:p>
            <a:r>
              <a:rPr lang="el-GR" dirty="0"/>
              <a:t>Η σχολή του λειτουργισμού (</a:t>
            </a:r>
            <a:r>
              <a:rPr lang="el-GR" dirty="0" err="1"/>
              <a:t>Κοντ</a:t>
            </a:r>
            <a:r>
              <a:rPr lang="el-GR" dirty="0"/>
              <a:t>, Σπένσερ, </a:t>
            </a:r>
            <a:r>
              <a:rPr lang="el-GR" dirty="0" err="1"/>
              <a:t>Ντυρκέμ</a:t>
            </a:r>
            <a:r>
              <a:rPr lang="el-GR" dirty="0"/>
              <a:t>, </a:t>
            </a:r>
            <a:r>
              <a:rPr lang="el-GR" dirty="0" err="1"/>
              <a:t>Πάρσονς</a:t>
            </a:r>
            <a:r>
              <a:rPr lang="el-GR" dirty="0"/>
              <a:t>, Μέρτον)</a:t>
            </a:r>
          </a:p>
        </p:txBody>
      </p:sp>
      <p:sp>
        <p:nvSpPr>
          <p:cNvPr id="3" name="Θέση περιεχομένου 2"/>
          <p:cNvSpPr>
            <a:spLocks noGrp="1"/>
          </p:cNvSpPr>
          <p:nvPr>
            <p:ph idx="1"/>
          </p:nvPr>
        </p:nvSpPr>
        <p:spPr>
          <a:xfrm>
            <a:off x="1882942" y="2119222"/>
            <a:ext cx="10018713" cy="4191001"/>
          </a:xfrm>
        </p:spPr>
        <p:txBody>
          <a:bodyPr>
            <a:normAutofit fontScale="77500" lnSpcReduction="20000"/>
          </a:bodyPr>
          <a:lstStyle/>
          <a:p>
            <a:r>
              <a:rPr lang="el-GR" dirty="0"/>
              <a:t>Έμφαση στις λειτουργίες (</a:t>
            </a:r>
            <a:r>
              <a:rPr lang="en-US" dirty="0"/>
              <a:t>functions) </a:t>
            </a:r>
            <a:r>
              <a:rPr lang="el-GR" dirty="0"/>
              <a:t>των θεσμών.</a:t>
            </a:r>
          </a:p>
          <a:p>
            <a:r>
              <a:rPr lang="el-GR" dirty="0"/>
              <a:t>Όπως το ανθρώπινο σώμα έχει ορισμένες ανάγκες και αποτελείται από αλληλοσχετιζόμενα μέρη, τα οποία λειτουργούν, για να ικανοποιήσουν τις ανάγκες, έτσι και η κοινωνία πρέπει να έχει ορισμένα </a:t>
            </a:r>
            <a:r>
              <a:rPr lang="el-GR" dirty="0" err="1"/>
              <a:t>προαπαιτούμενα</a:t>
            </a:r>
            <a:r>
              <a:rPr lang="el-GR" dirty="0"/>
              <a:t> χαρακτηριστικά για να λειτουργήσει.</a:t>
            </a:r>
          </a:p>
          <a:p>
            <a:r>
              <a:rPr lang="el-GR" dirty="0"/>
              <a:t>Η κοινωνία παίρνει από το περιβάλλον ό,τι της είναι απαραίτητο.</a:t>
            </a:r>
          </a:p>
          <a:p>
            <a:r>
              <a:rPr lang="el-GR" dirty="0"/>
              <a:t>Η λειτουργία της διασφαλίζεται με τον επαρκή αριθμό ατόμων, τα οποία έχουν διαφορετικά συμφέροντα και δεξιότητες.</a:t>
            </a:r>
          </a:p>
          <a:p>
            <a:r>
              <a:rPr lang="el-GR" dirty="0"/>
              <a:t>Η λειτουργία της κοινωνίας είναι εφικτή, εφόσον τα άτομα ασκούν τους διαφορετικούς ρόλους τους.</a:t>
            </a:r>
          </a:p>
          <a:p>
            <a:r>
              <a:rPr lang="el-GR" dirty="0"/>
              <a:t>Η κοινωνία οφείλει να κοινωνικοποιεί τα μέλη της και να ελέγχει αν έχουν εσωτερικεύσει τις κοινές αξίες της κοινωνίας (σύστημα επικοινωνίας, κοινός πολιτιστικός κώδικας ώστε τα άτομα να βλέπουν τον κόσμο κατά τον ίδιο τρόπο.</a:t>
            </a:r>
          </a:p>
          <a:p>
            <a:r>
              <a:rPr lang="el-GR" dirty="0"/>
              <a:t>Η κοινωνική ζωή είναι ένα πλέγμα διαφόρων σχέσεων οι οποίες τείνουν προς τη σταθερότητα και την ισορροπία, ένα σύστημα.</a:t>
            </a:r>
          </a:p>
        </p:txBody>
      </p:sp>
    </p:spTree>
    <p:extLst>
      <p:ext uri="{BB962C8B-B14F-4D97-AF65-F5344CB8AC3E}">
        <p14:creationId xmlns:p14="http://schemas.microsoft.com/office/powerpoint/2010/main" val="2631184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σχολή των συγκρούσεων (Μαρξ, </a:t>
            </a:r>
            <a:r>
              <a:rPr lang="el-GR" dirty="0" err="1"/>
              <a:t>Ντάρεντορφ</a:t>
            </a:r>
            <a:r>
              <a:rPr lang="el-GR" dirty="0"/>
              <a:t>)</a:t>
            </a:r>
          </a:p>
        </p:txBody>
      </p:sp>
      <p:sp>
        <p:nvSpPr>
          <p:cNvPr id="3" name="Θέση περιεχομένου 2"/>
          <p:cNvSpPr>
            <a:spLocks noGrp="1"/>
          </p:cNvSpPr>
          <p:nvPr>
            <p:ph idx="1"/>
          </p:nvPr>
        </p:nvSpPr>
        <p:spPr>
          <a:xfrm>
            <a:off x="1484310" y="2438399"/>
            <a:ext cx="10018713" cy="3600092"/>
          </a:xfrm>
        </p:spPr>
        <p:txBody>
          <a:bodyPr>
            <a:normAutofit fontScale="92500" lnSpcReduction="10000"/>
          </a:bodyPr>
          <a:lstStyle/>
          <a:p>
            <a:r>
              <a:rPr lang="el-GR" dirty="0"/>
              <a:t>Οι συγκρούσεις είναι αναπόφευκτες λόγω της συνεχούς παραγωγής ανισοτήτων και του ανταγωνισμού μεταξύ της αστικής και εργατικής τάξης-πάλη των τάξεων.</a:t>
            </a:r>
          </a:p>
          <a:p>
            <a:r>
              <a:rPr lang="el-GR" dirty="0"/>
              <a:t>Ο καπιταλισμός στηρίζεται στην εκμετάλλευση της υπεραξίας που παράγει ο εργαζόμενος (Τα αγαθά που παράγονται επιπλέον από όσα χρειάζονται για τις δαπάνες των αναγκών συντήρησης των εργαζομένων).</a:t>
            </a:r>
          </a:p>
          <a:p>
            <a:r>
              <a:rPr lang="el-GR" dirty="0"/>
              <a:t>Οι συγκρούσεις δεν αφορούν μόνο την κατοχή του πλούτου, αλλά και της κοινωνικής δύναμης.</a:t>
            </a:r>
          </a:p>
          <a:p>
            <a:r>
              <a:rPr lang="el-GR" dirty="0"/>
              <a:t>Ο κύκλος των συγκρούσεων είναι αέναος με προσωρινά διαλείμματα ισορροπίας.</a:t>
            </a:r>
          </a:p>
        </p:txBody>
      </p:sp>
    </p:spTree>
    <p:extLst>
      <p:ext uri="{BB962C8B-B14F-4D97-AF65-F5344CB8AC3E}">
        <p14:creationId xmlns:p14="http://schemas.microsoft.com/office/powerpoint/2010/main" val="302023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28690" y="188495"/>
            <a:ext cx="10018713" cy="1752599"/>
          </a:xfrm>
        </p:spPr>
        <p:txBody>
          <a:bodyPr/>
          <a:lstStyle/>
          <a:p>
            <a:r>
              <a:rPr lang="el-GR" dirty="0"/>
              <a:t>Η σχολή της αλληλεπίδρασης/</a:t>
            </a:r>
            <a:r>
              <a:rPr lang="el-GR" dirty="0" err="1"/>
              <a:t>διαντίδρασης</a:t>
            </a:r>
            <a:r>
              <a:rPr lang="el-GR" dirty="0"/>
              <a:t> (</a:t>
            </a:r>
            <a:r>
              <a:rPr lang="el-GR" dirty="0" err="1"/>
              <a:t>Μιντ</a:t>
            </a:r>
            <a:r>
              <a:rPr lang="el-GR" dirty="0"/>
              <a:t>, </a:t>
            </a:r>
            <a:r>
              <a:rPr lang="el-GR" dirty="0" err="1"/>
              <a:t>Κούλεϋ</a:t>
            </a:r>
            <a:r>
              <a:rPr lang="el-GR" dirty="0"/>
              <a:t>, </a:t>
            </a:r>
            <a:r>
              <a:rPr lang="el-GR" dirty="0" err="1"/>
              <a:t>Γκόφμαν</a:t>
            </a:r>
            <a:r>
              <a:rPr lang="el-GR" dirty="0"/>
              <a:t>)</a:t>
            </a:r>
          </a:p>
        </p:txBody>
      </p:sp>
      <p:sp>
        <p:nvSpPr>
          <p:cNvPr id="3" name="Θέση περιεχομένου 2"/>
          <p:cNvSpPr>
            <a:spLocks noGrp="1"/>
          </p:cNvSpPr>
          <p:nvPr>
            <p:ph idx="1"/>
          </p:nvPr>
        </p:nvSpPr>
        <p:spPr>
          <a:xfrm>
            <a:off x="1484310" y="2085475"/>
            <a:ext cx="10018713" cy="4772526"/>
          </a:xfrm>
        </p:spPr>
        <p:txBody>
          <a:bodyPr>
            <a:normAutofit fontScale="77500" lnSpcReduction="20000"/>
          </a:bodyPr>
          <a:lstStyle/>
          <a:p>
            <a:r>
              <a:rPr lang="el-GR" dirty="0"/>
              <a:t>Αλληλεπίδραση είναι η δραστηριότητα που αναπτύσσεται μεταξύ δύο ή περισσοτέρων ατόμων κατά την οποία ο καθένας δρα με βάση την εκδήλωση ή την προσδοκώμενη αντίδραση του άλλου.</a:t>
            </a:r>
          </a:p>
          <a:p>
            <a:r>
              <a:rPr lang="el-GR" dirty="0"/>
              <a:t>Η αλληλεπίδραση είναι εφικτή μέσω της γλώσσας (λέξεις, χειρονομίες, γκριμάτσες).</a:t>
            </a:r>
          </a:p>
          <a:p>
            <a:r>
              <a:rPr lang="el-GR" dirty="0"/>
              <a:t>Κατά τη διάρκεια της αλληλεπίδρασης παράγονται ποικίλα νοήματα μέσω των γλωσσικών κατηγοριών, τα οποία βοηθούν να γίνει αντιληπτός ο κόσμος γύρω μας.</a:t>
            </a:r>
          </a:p>
          <a:p>
            <a:r>
              <a:rPr lang="el-GR" dirty="0"/>
              <a:t>Οι γλωσσικές κατηγορίες ποικίλουν μεταξύ διαφορετικών κοινωνιών, αλλά και στο πλαίσιο της ίδιας της κοινωνίας.</a:t>
            </a:r>
          </a:p>
          <a:p>
            <a:r>
              <a:rPr lang="el-GR" dirty="0"/>
              <a:t>Ο σημαντικός άλλος και η </a:t>
            </a:r>
            <a:r>
              <a:rPr lang="el-GR" dirty="0" err="1"/>
              <a:t>αυτοεικόνα</a:t>
            </a:r>
            <a:r>
              <a:rPr lang="el-GR" dirty="0"/>
              <a:t> μας (</a:t>
            </a:r>
            <a:r>
              <a:rPr lang="el-GR" dirty="0" err="1"/>
              <a:t>Κούλεϋ</a:t>
            </a:r>
            <a:r>
              <a:rPr lang="el-GR" dirty="0"/>
              <a:t>).</a:t>
            </a:r>
          </a:p>
          <a:p>
            <a:r>
              <a:rPr lang="el-GR" dirty="0"/>
              <a:t>Οι σχέσεις «επί σκηνής» και στο «παρασκήνιο» (</a:t>
            </a:r>
            <a:r>
              <a:rPr lang="el-GR" dirty="0" err="1"/>
              <a:t>Γκόφμαν</a:t>
            </a:r>
            <a:r>
              <a:rPr lang="el-GR" dirty="0"/>
              <a:t>).</a:t>
            </a:r>
          </a:p>
          <a:p>
            <a:r>
              <a:rPr lang="el-GR" dirty="0"/>
              <a:t>Η σχολή κοινωνικής κατασκευής (σχολή κονστρουκτιβισμού). Η συνεχής αναδιαμόρφωση της πραγματικότητας μας επιτρέπει να συλλάβουμε αφενός τους κοινωνικούς θεσμούς ως τους επαναλαμβανόμενους και παγιωμένους τρόπους αμοιβαίων πρακτικών και αμοιβαίας (</a:t>
            </a:r>
            <a:r>
              <a:rPr lang="el-GR" dirty="0" err="1"/>
              <a:t>διυποκειμενικής</a:t>
            </a:r>
            <a:r>
              <a:rPr lang="el-GR" dirty="0"/>
              <a:t>) κατανόησης και συμπεριφοράς, και αφετέρου την κοινωνία ως μία πολιτισμική και συμβολική κατασκευή (</a:t>
            </a:r>
            <a:r>
              <a:rPr lang="en-US" dirty="0"/>
              <a:t>Berger &amp; </a:t>
            </a:r>
            <a:r>
              <a:rPr lang="en-US" dirty="0" err="1"/>
              <a:t>Luckmann</a:t>
            </a:r>
            <a:r>
              <a:rPr lang="en-US" dirty="0"/>
              <a:t>)</a:t>
            </a:r>
            <a:r>
              <a:rPr lang="el-GR" dirty="0"/>
              <a:t>.</a:t>
            </a:r>
          </a:p>
          <a:p>
            <a:endParaRPr lang="el-GR" dirty="0"/>
          </a:p>
        </p:txBody>
      </p:sp>
    </p:spTree>
    <p:extLst>
      <p:ext uri="{BB962C8B-B14F-4D97-AF65-F5344CB8AC3E}">
        <p14:creationId xmlns:p14="http://schemas.microsoft.com/office/powerpoint/2010/main" val="88828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E4CB84-9B58-4C2D-87D0-075BCB0844C3}"/>
              </a:ext>
            </a:extLst>
          </p:cNvPr>
          <p:cNvSpPr>
            <a:spLocks noGrp="1"/>
          </p:cNvSpPr>
          <p:nvPr>
            <p:ph type="title"/>
          </p:nvPr>
        </p:nvSpPr>
        <p:spPr>
          <a:xfrm>
            <a:off x="1541019" y="0"/>
            <a:ext cx="10018713" cy="483781"/>
          </a:xfrm>
        </p:spPr>
        <p:txBody>
          <a:bodyPr>
            <a:noAutofit/>
          </a:bodyPr>
          <a:lstStyle/>
          <a:p>
            <a:r>
              <a:rPr lang="el-GR" sz="2400" dirty="0"/>
              <a:t>Οι βασικές σύγχρονες θεωρητικές προσεγγίσεις στην Κοινωνιολογία</a:t>
            </a:r>
          </a:p>
        </p:txBody>
      </p:sp>
      <p:graphicFrame>
        <p:nvGraphicFramePr>
          <p:cNvPr id="4" name="Πίνακας 4">
            <a:extLst>
              <a:ext uri="{FF2B5EF4-FFF2-40B4-BE49-F238E27FC236}">
                <a16:creationId xmlns:a16="http://schemas.microsoft.com/office/drawing/2014/main" id="{57EF3A10-29AF-46D6-9881-13B66E7DB727}"/>
              </a:ext>
            </a:extLst>
          </p:cNvPr>
          <p:cNvGraphicFramePr>
            <a:graphicFrameLocks noGrp="1"/>
          </p:cNvGraphicFramePr>
          <p:nvPr>
            <p:ph idx="1"/>
            <p:extLst>
              <p:ext uri="{D42A27DB-BD31-4B8C-83A1-F6EECF244321}">
                <p14:modId xmlns:p14="http://schemas.microsoft.com/office/powerpoint/2010/main" val="766812056"/>
              </p:ext>
            </p:extLst>
          </p:nvPr>
        </p:nvGraphicFramePr>
        <p:xfrm>
          <a:off x="1" y="382545"/>
          <a:ext cx="12191999" cy="6491403"/>
        </p:xfrm>
        <a:graphic>
          <a:graphicData uri="http://schemas.openxmlformats.org/drawingml/2006/table">
            <a:tbl>
              <a:tblPr firstRow="1" bandRow="1">
                <a:tableStyleId>{5C22544A-7EE6-4342-B048-85BDC9FD1C3A}</a:tableStyleId>
              </a:tblPr>
              <a:tblGrid>
                <a:gridCol w="2466752">
                  <a:extLst>
                    <a:ext uri="{9D8B030D-6E8A-4147-A177-3AD203B41FA5}">
                      <a16:colId xmlns:a16="http://schemas.microsoft.com/office/drawing/2014/main" val="1453249274"/>
                    </a:ext>
                  </a:extLst>
                </a:gridCol>
                <a:gridCol w="2658140">
                  <a:extLst>
                    <a:ext uri="{9D8B030D-6E8A-4147-A177-3AD203B41FA5}">
                      <a16:colId xmlns:a16="http://schemas.microsoft.com/office/drawing/2014/main" val="2207560802"/>
                    </a:ext>
                  </a:extLst>
                </a:gridCol>
                <a:gridCol w="3551274">
                  <a:extLst>
                    <a:ext uri="{9D8B030D-6E8A-4147-A177-3AD203B41FA5}">
                      <a16:colId xmlns:a16="http://schemas.microsoft.com/office/drawing/2014/main" val="552959366"/>
                    </a:ext>
                  </a:extLst>
                </a:gridCol>
                <a:gridCol w="3515833">
                  <a:extLst>
                    <a:ext uri="{9D8B030D-6E8A-4147-A177-3AD203B41FA5}">
                      <a16:colId xmlns:a16="http://schemas.microsoft.com/office/drawing/2014/main" val="1652981090"/>
                    </a:ext>
                  </a:extLst>
                </a:gridCol>
              </a:tblGrid>
              <a:tr h="800033">
                <a:tc>
                  <a:txBody>
                    <a:bodyPr/>
                    <a:lstStyle/>
                    <a:p>
                      <a:endParaRPr lang="el-GR" dirty="0"/>
                    </a:p>
                  </a:txBody>
                  <a:tcPr/>
                </a:tc>
                <a:tc>
                  <a:txBody>
                    <a:bodyPr/>
                    <a:lstStyle/>
                    <a:p>
                      <a:pPr algn="l"/>
                      <a:endParaRPr lang="el-GR" sz="1600" b="0" i="0" u="none" strike="noStrike" baseline="0" dirty="0">
                        <a:solidFill>
                          <a:schemeClr val="bg1"/>
                        </a:solidFill>
                        <a:latin typeface="Comic Sans MS" panose="030F0702030302020204" pitchFamily="66" charset="0"/>
                      </a:endParaRPr>
                    </a:p>
                    <a:p>
                      <a:r>
                        <a:rPr lang="el-GR" sz="1600" b="1" i="0" u="none" strike="noStrike" baseline="0" dirty="0">
                          <a:solidFill>
                            <a:schemeClr val="bg1"/>
                          </a:solidFill>
                          <a:latin typeface="Comic Sans MS" panose="030F0702030302020204" pitchFamily="66" charset="0"/>
                        </a:rPr>
                        <a:t>ΛΕΙΤΟΥΡΓΙΣΜΟΣ </a:t>
                      </a:r>
                      <a:r>
                        <a:rPr lang="el-GR" sz="1600" b="0" i="0" u="none" strike="noStrike" baseline="0" dirty="0">
                          <a:solidFill>
                            <a:schemeClr val="bg1"/>
                          </a:solidFill>
                          <a:latin typeface="Comic Sans MS" panose="030F0702030302020204" pitchFamily="66" charset="0"/>
                        </a:rPr>
                        <a:t>		</a:t>
                      </a:r>
                    </a:p>
                  </a:txBody>
                  <a:tcPr/>
                </a:tc>
                <a:tc>
                  <a:txBody>
                    <a:bodyPr/>
                    <a:lstStyle/>
                    <a:p>
                      <a:pPr algn="l"/>
                      <a:endParaRPr lang="el-GR" sz="1600" b="0" i="0" u="none" strike="noStrike" baseline="0" dirty="0">
                        <a:solidFill>
                          <a:schemeClr val="bg1"/>
                        </a:solidFill>
                        <a:latin typeface="Comic Sans MS" panose="030F0702030302020204" pitchFamily="66" charset="0"/>
                      </a:endParaRPr>
                    </a:p>
                    <a:p>
                      <a:r>
                        <a:rPr lang="el-GR" sz="1600" b="1" i="0" u="none" strike="noStrike" baseline="0" dirty="0">
                          <a:solidFill>
                            <a:schemeClr val="bg1"/>
                          </a:solidFill>
                          <a:latin typeface="Comic Sans MS" panose="030F0702030302020204" pitchFamily="66" charset="0"/>
                        </a:rPr>
                        <a:t>ΘΕΩΡΙΑ ΤΩΝ ΣΥΓΚΡΟΥΣΕΩΝ </a:t>
                      </a:r>
                      <a:r>
                        <a:rPr lang="el-GR" sz="1600" b="0" i="0" u="none" strike="noStrike" baseline="0" dirty="0">
                          <a:solidFill>
                            <a:schemeClr val="bg1"/>
                          </a:solidFill>
                          <a:latin typeface="Comic Sans MS" panose="030F0702030302020204" pitchFamily="66" charset="0"/>
                        </a:rPr>
                        <a:t>		</a:t>
                      </a:r>
                    </a:p>
                  </a:txBody>
                  <a:tcPr/>
                </a:tc>
                <a:tc>
                  <a:txBody>
                    <a:bodyPr/>
                    <a:lstStyle/>
                    <a:p>
                      <a:pPr algn="l"/>
                      <a:endParaRPr lang="el-GR" sz="1600" b="0" i="0" u="none" strike="noStrike" baseline="0" dirty="0">
                        <a:solidFill>
                          <a:schemeClr val="bg1"/>
                        </a:solidFill>
                        <a:latin typeface="Comic Sans MS" panose="030F0702030302020204" pitchFamily="66" charset="0"/>
                      </a:endParaRPr>
                    </a:p>
                    <a:p>
                      <a:r>
                        <a:rPr lang="el-GR" sz="1600" b="1" i="0" u="none" strike="noStrike" baseline="0" dirty="0">
                          <a:solidFill>
                            <a:schemeClr val="bg1"/>
                          </a:solidFill>
                          <a:latin typeface="Comic Sans MS" panose="030F0702030302020204" pitchFamily="66" charset="0"/>
                        </a:rPr>
                        <a:t>ΘΕΩΡΙΑ ΤΗΣ ΑΛΛΗΛΕΠΙΔΡΑΣΗΣ</a:t>
                      </a:r>
                      <a:r>
                        <a:rPr lang="el-GR" sz="1600" b="0" i="0" u="none" strike="noStrike" baseline="0" dirty="0">
                          <a:solidFill>
                            <a:schemeClr val="bg1"/>
                          </a:solidFill>
                          <a:latin typeface="Comic Sans MS" panose="030F0702030302020204" pitchFamily="66" charset="0"/>
                        </a:rPr>
                        <a:t>	</a:t>
                      </a:r>
                    </a:p>
                  </a:txBody>
                  <a:tcPr/>
                </a:tc>
                <a:extLst>
                  <a:ext uri="{0D108BD9-81ED-4DB2-BD59-A6C34878D82A}">
                    <a16:rowId xmlns:a16="http://schemas.microsoft.com/office/drawing/2014/main" val="2632657404"/>
                  </a:ext>
                </a:extLst>
              </a:tr>
              <a:tr h="888925">
                <a:tc>
                  <a:txBody>
                    <a:bodyPr/>
                    <a:lstStyle/>
                    <a:p>
                      <a:r>
                        <a:rPr lang="el-GR" sz="1800" b="1" i="0" u="none" strike="noStrike" kern="1200" baseline="0" dirty="0">
                          <a:solidFill>
                            <a:schemeClr val="dk1"/>
                          </a:solidFill>
                          <a:latin typeface="+mn-lt"/>
                          <a:ea typeface="+mn-ea"/>
                          <a:cs typeface="+mn-cs"/>
                        </a:rPr>
                        <a:t>Κύριο επίπεδο ανάλυσης </a:t>
                      </a:r>
                      <a:endParaRPr lang="el-GR" sz="1800" b="0" i="0" u="none" strike="noStrike" kern="1200" baseline="0" dirty="0">
                        <a:solidFill>
                          <a:schemeClr val="dk1"/>
                        </a:solidFill>
                        <a:latin typeface="+mn-lt"/>
                        <a:ea typeface="+mn-ea"/>
                        <a:cs typeface="+mn-cs"/>
                      </a:endParaRPr>
                    </a:p>
                    <a:p>
                      <a:r>
                        <a:rPr lang="el-GR" sz="1800" b="0" i="0" u="none" strike="noStrike" kern="1200" baseline="0" dirty="0">
                          <a:solidFill>
                            <a:schemeClr val="dk1"/>
                          </a:solidFill>
                          <a:latin typeface="+mn-lt"/>
                          <a:ea typeface="+mn-ea"/>
                          <a:cs typeface="+mn-cs"/>
                        </a:rPr>
                        <a:t>	</a:t>
                      </a:r>
                    </a:p>
                  </a:txBody>
                  <a:tcPr/>
                </a:tc>
                <a:tc>
                  <a:txBody>
                    <a:bodyPr/>
                    <a:lstStyle/>
                    <a:p>
                      <a:r>
                        <a:rPr lang="el-GR" dirty="0" err="1"/>
                        <a:t>Μάκρο</a:t>
                      </a:r>
                      <a:endParaRPr lang="el-GR" dirty="0"/>
                    </a:p>
                  </a:txBody>
                  <a:tcPr/>
                </a:tc>
                <a:tc>
                  <a:txBody>
                    <a:bodyPr/>
                    <a:lstStyle/>
                    <a:p>
                      <a:r>
                        <a:rPr lang="el-GR" dirty="0" err="1"/>
                        <a:t>Μάκρο</a:t>
                      </a:r>
                      <a:endParaRPr lang="el-GR" dirty="0"/>
                    </a:p>
                  </a:txBody>
                  <a:tcPr/>
                </a:tc>
                <a:tc>
                  <a:txBody>
                    <a:bodyPr/>
                    <a:lstStyle/>
                    <a:p>
                      <a:r>
                        <a:rPr lang="el-GR" dirty="0" err="1"/>
                        <a:t>Μίκρο</a:t>
                      </a:r>
                      <a:endParaRPr lang="el-GR" dirty="0"/>
                    </a:p>
                  </a:txBody>
                  <a:tcPr/>
                </a:tc>
                <a:extLst>
                  <a:ext uri="{0D108BD9-81ED-4DB2-BD59-A6C34878D82A}">
                    <a16:rowId xmlns:a16="http://schemas.microsoft.com/office/drawing/2014/main" val="1758339576"/>
                  </a:ext>
                </a:extLst>
              </a:tr>
              <a:tr h="1497175">
                <a:tc>
                  <a:txBody>
                    <a:bodyPr/>
                    <a:lstStyle/>
                    <a:p>
                      <a:r>
                        <a:rPr lang="el-GR" sz="1800" b="1" i="0" u="none" strike="noStrike" kern="1200" baseline="0" dirty="0">
                          <a:solidFill>
                            <a:schemeClr val="dk1"/>
                          </a:solidFill>
                          <a:latin typeface="+mn-lt"/>
                          <a:ea typeface="+mn-ea"/>
                          <a:cs typeface="+mn-cs"/>
                        </a:rPr>
                        <a:t>Χαρακτήρας-φύση της κοινωνίας </a:t>
                      </a:r>
                      <a:endParaRPr lang="el-GR" sz="1800" b="0" i="0" u="none" strike="noStrike" kern="1200" baseline="0" dirty="0">
                        <a:solidFill>
                          <a:schemeClr val="dk1"/>
                        </a:solidFill>
                        <a:latin typeface="+mn-lt"/>
                        <a:ea typeface="+mn-ea"/>
                        <a:cs typeface="+mn-cs"/>
                      </a:endParaRPr>
                    </a:p>
                  </a:txBody>
                  <a:tcPr/>
                </a:tc>
                <a:tc>
                  <a:txBody>
                    <a:bodyPr/>
                    <a:lstStyle/>
                    <a:p>
                      <a:r>
                        <a:rPr lang="el-GR" sz="1800" b="0" i="0" u="none" strike="noStrike" kern="1200" baseline="0" dirty="0">
                          <a:solidFill>
                            <a:schemeClr val="dk1"/>
                          </a:solidFill>
                          <a:latin typeface="+mn-lt"/>
                          <a:ea typeface="+mn-ea"/>
                          <a:cs typeface="+mn-cs"/>
                        </a:rPr>
                        <a:t>Ένα σύνολο </a:t>
                      </a:r>
                      <a:r>
                        <a:rPr lang="el-GR" sz="1800" b="1" i="0" u="none" strike="noStrike" kern="1200" baseline="0" dirty="0" err="1">
                          <a:solidFill>
                            <a:schemeClr val="dk1"/>
                          </a:solidFill>
                          <a:latin typeface="+mn-lt"/>
                          <a:ea typeface="+mn-ea"/>
                          <a:cs typeface="+mn-cs"/>
                        </a:rPr>
                        <a:t>αλληλεπιδρώντων</a:t>
                      </a:r>
                      <a:r>
                        <a:rPr lang="el-GR" sz="1800" b="1" i="0" u="none" strike="noStrike" kern="1200" baseline="0" dirty="0">
                          <a:solidFill>
                            <a:schemeClr val="dk1"/>
                          </a:solidFill>
                          <a:latin typeface="+mn-lt"/>
                          <a:ea typeface="+mn-ea"/>
                          <a:cs typeface="+mn-cs"/>
                        </a:rPr>
                        <a:t> </a:t>
                      </a:r>
                      <a:r>
                        <a:rPr lang="el-GR" sz="1800" b="0" i="0" u="none" strike="noStrike" kern="1200" baseline="0" dirty="0">
                          <a:solidFill>
                            <a:schemeClr val="dk1"/>
                          </a:solidFill>
                          <a:latin typeface="+mn-lt"/>
                          <a:ea typeface="+mn-ea"/>
                          <a:cs typeface="+mn-cs"/>
                        </a:rPr>
                        <a:t>μερών 	</a:t>
                      </a:r>
                    </a:p>
                  </a:txBody>
                  <a:tcPr/>
                </a:tc>
                <a:tc>
                  <a:txBody>
                    <a:bodyPr/>
                    <a:lstStyle/>
                    <a:p>
                      <a:r>
                        <a:rPr lang="el-GR" dirty="0"/>
                        <a:t>Ένα σύνολο ανταγωνιστικών ομάδων συμφερόντων</a:t>
                      </a:r>
                    </a:p>
                  </a:txBody>
                  <a:tcPr/>
                </a:tc>
                <a:tc>
                  <a:txBody>
                    <a:bodyPr/>
                    <a:lstStyle/>
                    <a:p>
                      <a:r>
                        <a:rPr lang="el-GR" dirty="0"/>
                        <a:t>Μια κοινωνική πραγματικότητα η οποία δημιουργείται και αναδημιουργείται μέσα από την κοινωνική αλληλεπίδραση</a:t>
                      </a:r>
                    </a:p>
                  </a:txBody>
                  <a:tcPr/>
                </a:tc>
                <a:extLst>
                  <a:ext uri="{0D108BD9-81ED-4DB2-BD59-A6C34878D82A}">
                    <a16:rowId xmlns:a16="http://schemas.microsoft.com/office/drawing/2014/main" val="103597163"/>
                  </a:ext>
                </a:extLst>
              </a:tr>
              <a:tr h="622248">
                <a:tc>
                  <a:txBody>
                    <a:bodyPr/>
                    <a:lstStyle/>
                    <a:p>
                      <a:r>
                        <a:rPr lang="el-GR" dirty="0"/>
                        <a:t>Θεμέλια της κοινωνίας</a:t>
                      </a:r>
                    </a:p>
                  </a:txBody>
                  <a:tcPr/>
                </a:tc>
                <a:tc>
                  <a:txBody>
                    <a:bodyPr/>
                    <a:lstStyle/>
                    <a:p>
                      <a:r>
                        <a:rPr lang="el-GR" dirty="0"/>
                        <a:t>Συναίνεση πάνω σε κοινές πεποιθήσεις</a:t>
                      </a:r>
                    </a:p>
                  </a:txBody>
                  <a:tcPr/>
                </a:tc>
                <a:tc>
                  <a:txBody>
                    <a:bodyPr/>
                    <a:lstStyle/>
                    <a:p>
                      <a:r>
                        <a:rPr lang="el-GR" dirty="0"/>
                        <a:t>Σύγκρουση, εξαναγκασμός και δύναμη</a:t>
                      </a:r>
                    </a:p>
                  </a:txBody>
                  <a:tcPr/>
                </a:tc>
                <a:tc>
                  <a:txBody>
                    <a:bodyPr/>
                    <a:lstStyle/>
                    <a:p>
                      <a:r>
                        <a:rPr lang="el-GR" dirty="0"/>
                        <a:t>Κοινά νοήματα</a:t>
                      </a:r>
                    </a:p>
                  </a:txBody>
                  <a:tcPr/>
                </a:tc>
                <a:extLst>
                  <a:ext uri="{0D108BD9-81ED-4DB2-BD59-A6C34878D82A}">
                    <a16:rowId xmlns:a16="http://schemas.microsoft.com/office/drawing/2014/main" val="2512985499"/>
                  </a:ext>
                </a:extLst>
              </a:tr>
              <a:tr h="787988">
                <a:tc>
                  <a:txBody>
                    <a:bodyPr/>
                    <a:lstStyle/>
                    <a:p>
                      <a:r>
                        <a:rPr lang="el-GR" dirty="0"/>
                        <a:t>Επίκεντρο μελέτης</a:t>
                      </a:r>
                    </a:p>
                  </a:txBody>
                  <a:tcPr/>
                </a:tc>
                <a:tc>
                  <a:txBody>
                    <a:bodyPr/>
                    <a:lstStyle/>
                    <a:p>
                      <a:r>
                        <a:rPr lang="el-GR" dirty="0"/>
                        <a:t>Κοινωνική τάξη (ευταξία)</a:t>
                      </a:r>
                    </a:p>
                  </a:txBody>
                  <a:tcPr/>
                </a:tc>
                <a:tc>
                  <a:txBody>
                    <a:bodyPr/>
                    <a:lstStyle/>
                    <a:p>
                      <a:r>
                        <a:rPr lang="el-GR" dirty="0"/>
                        <a:t>Κοινωνική σύγκρουση και κοινωνική αλλαγή</a:t>
                      </a:r>
                    </a:p>
                  </a:txBody>
                  <a:tcPr/>
                </a:tc>
                <a:tc>
                  <a:txBody>
                    <a:bodyPr/>
                    <a:lstStyle/>
                    <a:p>
                      <a:r>
                        <a:rPr lang="el-GR" dirty="0"/>
                        <a:t>Η δυναμική </a:t>
                      </a:r>
                      <a:r>
                        <a:rPr lang="el-GR" dirty="0" err="1"/>
                        <a:t>διαντίδραση</a:t>
                      </a:r>
                      <a:r>
                        <a:rPr lang="el-GR" dirty="0"/>
                        <a:t> ανάμεσα στο άτομο και την κοινωνία</a:t>
                      </a:r>
                    </a:p>
                  </a:txBody>
                  <a:tcPr/>
                </a:tc>
                <a:extLst>
                  <a:ext uri="{0D108BD9-81ED-4DB2-BD59-A6C34878D82A}">
                    <a16:rowId xmlns:a16="http://schemas.microsoft.com/office/drawing/2014/main" val="430094559"/>
                  </a:ext>
                </a:extLst>
              </a:tr>
              <a:tr h="888925">
                <a:tc>
                  <a:txBody>
                    <a:bodyPr/>
                    <a:lstStyle/>
                    <a:p>
                      <a:r>
                        <a:rPr lang="el-GR" dirty="0"/>
                        <a:t>Πλεονεκτήματα</a:t>
                      </a:r>
                    </a:p>
                  </a:txBody>
                  <a:tcPr/>
                </a:tc>
                <a:tc>
                  <a:txBody>
                    <a:bodyPr/>
                    <a:lstStyle/>
                    <a:p>
                      <a:r>
                        <a:rPr lang="el-GR" dirty="0"/>
                        <a:t>Εξηγεί την κοινωνική δομή και την κοινωνική σταθερότητα</a:t>
                      </a:r>
                    </a:p>
                  </a:txBody>
                  <a:tcPr/>
                </a:tc>
                <a:tc>
                  <a:txBody>
                    <a:bodyPr/>
                    <a:lstStyle/>
                    <a:p>
                      <a:r>
                        <a:rPr lang="el-GR" dirty="0"/>
                        <a:t>Ανακαλύπτει τις ιστορικές διαδικασίες που οδηγούν στην κοινωνική αλλαγή</a:t>
                      </a:r>
                    </a:p>
                  </a:txBody>
                  <a:tcPr/>
                </a:tc>
                <a:tc>
                  <a:txBody>
                    <a:bodyPr/>
                    <a:lstStyle/>
                    <a:p>
                      <a:r>
                        <a:rPr lang="el-GR" dirty="0"/>
                        <a:t>Παρουσιάζει τους ανθρώπους ως ενεργούς κοινωνικούς φορείς</a:t>
                      </a:r>
                    </a:p>
                  </a:txBody>
                  <a:tcPr/>
                </a:tc>
                <a:extLst>
                  <a:ext uri="{0D108BD9-81ED-4DB2-BD59-A6C34878D82A}">
                    <a16:rowId xmlns:a16="http://schemas.microsoft.com/office/drawing/2014/main" val="2759195289"/>
                  </a:ext>
                </a:extLst>
              </a:tr>
              <a:tr h="888925">
                <a:tc>
                  <a:txBody>
                    <a:bodyPr/>
                    <a:lstStyle/>
                    <a:p>
                      <a:r>
                        <a:rPr lang="el-GR" dirty="0"/>
                        <a:t>Μειονεκτήματα</a:t>
                      </a:r>
                    </a:p>
                  </a:txBody>
                  <a:tcPr/>
                </a:tc>
                <a:tc>
                  <a:txBody>
                    <a:bodyPr/>
                    <a:lstStyle/>
                    <a:p>
                      <a:r>
                        <a:rPr lang="el-GR" dirty="0"/>
                        <a:t>Αναποτελεσματική στην ερμηνεία της κοινωνικής αλλαγής</a:t>
                      </a:r>
                    </a:p>
                  </a:txBody>
                  <a:tcPr/>
                </a:tc>
                <a:tc>
                  <a:txBody>
                    <a:bodyPr/>
                    <a:lstStyle/>
                    <a:p>
                      <a:r>
                        <a:rPr lang="el-GR" dirty="0"/>
                        <a:t>Αδυνατεί να εξηγήσει επαρκώς την κοινωνική συναίνεση και την κοινωνική σταθερότητα</a:t>
                      </a:r>
                    </a:p>
                  </a:txBody>
                  <a:tcPr/>
                </a:tc>
                <a:tc>
                  <a:txBody>
                    <a:bodyPr/>
                    <a:lstStyle/>
                    <a:p>
                      <a:r>
                        <a:rPr lang="el-GR" dirty="0"/>
                        <a:t>Δυσκολεύεται να ερμηνεύσει τις κοινωνικές δομές</a:t>
                      </a:r>
                    </a:p>
                  </a:txBody>
                  <a:tcPr/>
                </a:tc>
                <a:extLst>
                  <a:ext uri="{0D108BD9-81ED-4DB2-BD59-A6C34878D82A}">
                    <a16:rowId xmlns:a16="http://schemas.microsoft.com/office/drawing/2014/main" val="2270290538"/>
                  </a:ext>
                </a:extLst>
              </a:tr>
            </a:tbl>
          </a:graphicData>
        </a:graphic>
      </p:graphicFrame>
    </p:spTree>
    <p:extLst>
      <p:ext uri="{BB962C8B-B14F-4D97-AF65-F5344CB8AC3E}">
        <p14:creationId xmlns:p14="http://schemas.microsoft.com/office/powerpoint/2010/main" val="1079676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TM03457496[[fn=Παράλλαξη]]</Template>
  <TotalTime>72</TotalTime>
  <Words>572</Words>
  <Application>Microsoft Office PowerPoint</Application>
  <PresentationFormat>Ευρεία οθόνη</PresentationFormat>
  <Paragraphs>56</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Comic Sans MS</vt:lpstr>
      <vt:lpstr>Corbel</vt:lpstr>
      <vt:lpstr>Παράλλαξη</vt:lpstr>
      <vt:lpstr>Κοινωνιολογικές Σχολές</vt:lpstr>
      <vt:lpstr>Η σχολή του λειτουργισμού (Κοντ, Σπένσερ, Ντυρκέμ, Πάρσονς, Μέρτον)</vt:lpstr>
      <vt:lpstr>Η σχολή των συγκρούσεων (Μαρξ, Ντάρεντορφ)</vt:lpstr>
      <vt:lpstr>Η σχολή της αλληλεπίδρασης/διαντίδρασης (Μιντ, Κούλεϋ, Γκόφμαν)</vt:lpstr>
      <vt:lpstr>Οι βασικές σύγχρονες θεωρητικές προσεγγίσεις στην Κοινωνιολογία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Κοινωνιολογικές Σχολές</dc:title>
  <dc:creator>Noone</dc:creator>
  <cp:lastModifiedBy>ΜΑΡΙΟΣ ΚΟΥΚΟΥΝΑΡΑΣ-ΛΙΑΓΚΗΣ</cp:lastModifiedBy>
  <cp:revision>8</cp:revision>
  <dcterms:created xsi:type="dcterms:W3CDTF">2020-02-27T04:38:52Z</dcterms:created>
  <dcterms:modified xsi:type="dcterms:W3CDTF">2021-03-11T06:08:16Z</dcterms:modified>
</cp:coreProperties>
</file>